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7" r:id="rId5"/>
    <p:sldId id="260" r:id="rId6"/>
    <p:sldId id="261" r:id="rId7"/>
    <p:sldId id="262" r:id="rId8"/>
    <p:sldId id="269" r:id="rId9"/>
    <p:sldId id="270" r:id="rId10"/>
    <p:sldId id="271" r:id="rId11"/>
    <p:sldId id="272" r:id="rId12"/>
    <p:sldId id="273" r:id="rId13"/>
    <p:sldId id="263" r:id="rId14"/>
    <p:sldId id="266" r:id="rId15"/>
    <p:sldId id="274" r:id="rId16"/>
    <p:sldId id="275" r:id="rId17"/>
    <p:sldId id="276" r:id="rId18"/>
    <p:sldId id="277" r:id="rId19"/>
    <p:sldId id="279" r:id="rId20"/>
    <p:sldId id="316" r:id="rId21"/>
    <p:sldId id="280" r:id="rId22"/>
    <p:sldId id="283" r:id="rId23"/>
    <p:sldId id="281" r:id="rId24"/>
    <p:sldId id="282" r:id="rId25"/>
    <p:sldId id="284" r:id="rId26"/>
    <p:sldId id="287" r:id="rId27"/>
    <p:sldId id="312" r:id="rId28"/>
    <p:sldId id="313" r:id="rId29"/>
    <p:sldId id="314" r:id="rId30"/>
    <p:sldId id="315" r:id="rId31"/>
    <p:sldId id="290" r:id="rId32"/>
    <p:sldId id="291" r:id="rId33"/>
    <p:sldId id="292" r:id="rId34"/>
    <p:sldId id="293" r:id="rId35"/>
    <p:sldId id="294" r:id="rId36"/>
    <p:sldId id="295" r:id="rId37"/>
    <p:sldId id="296" r:id="rId38"/>
    <p:sldId id="297" r:id="rId39"/>
    <p:sldId id="298" r:id="rId40"/>
    <p:sldId id="299" r:id="rId41"/>
    <p:sldId id="300" r:id="rId42"/>
    <p:sldId id="301" r:id="rId43"/>
    <p:sldId id="302" r:id="rId44"/>
    <p:sldId id="303" r:id="rId45"/>
    <p:sldId id="304" r:id="rId46"/>
    <p:sldId id="305" r:id="rId47"/>
    <p:sldId id="306" r:id="rId48"/>
    <p:sldId id="307" r:id="rId49"/>
    <p:sldId id="308" r:id="rId50"/>
    <p:sldId id="309" r:id="rId51"/>
    <p:sldId id="310" r:id="rId52"/>
    <p:sldId id="311" r:id="rId5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slide" Target="slides/slide41.xml" /><Relationship Id="rId47" Type="http://schemas.openxmlformats.org/officeDocument/2006/relationships/slide" Target="slides/slide46.xml" /><Relationship Id="rId50" Type="http://schemas.openxmlformats.org/officeDocument/2006/relationships/slide" Target="slides/slide49.xml" /><Relationship Id="rId55" Type="http://schemas.openxmlformats.org/officeDocument/2006/relationships/viewProps" Target="view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41" Type="http://schemas.openxmlformats.org/officeDocument/2006/relationships/slide" Target="slides/slide40.xml" /><Relationship Id="rId54"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slide" Target="slides/slide44.xml" /><Relationship Id="rId53" Type="http://schemas.openxmlformats.org/officeDocument/2006/relationships/slide" Target="slides/slide52.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slide" Target="slides/slide48.xml" /><Relationship Id="rId57"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slide" Target="slides/slide5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slide" Target="slides/slide47.xml" /><Relationship Id="rId56" Type="http://schemas.openxmlformats.org/officeDocument/2006/relationships/theme" Target="theme/theme1.xml" /><Relationship Id="rId8" Type="http://schemas.openxmlformats.org/officeDocument/2006/relationships/slide" Target="slides/slide7.xml" /><Relationship Id="rId51" Type="http://schemas.openxmlformats.org/officeDocument/2006/relationships/slide" Target="slides/slide50.xml" /><Relationship Id="rId3" Type="http://schemas.openxmlformats.org/officeDocument/2006/relationships/slide" Target="slides/slide2.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dirty="0"/>
              <a:t>Click to edit Master title style</a:t>
            </a:r>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48A87A34-81AB-432B-8DAE-1953F412C126}" type="datetimeFigureOut">
              <a:rPr lang="en-US" dirty="0"/>
              <a:t>8/24/2023</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8A87A34-81AB-432B-8DAE-1953F412C126}" type="datetimeFigureOut">
              <a:rPr lang="en-US" dirty="0"/>
              <a:t>8/24/2023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dirty="0"/>
              <a:t>Click to edit Master title style</a:t>
            </a:r>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8A87A34-81AB-432B-8DAE-1953F412C126}" type="datetimeFigureOut">
              <a:rPr lang="en-US" dirty="0"/>
              <a:t>8/24/2023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8A87A34-81AB-432B-8DAE-1953F412C126}" type="datetimeFigureOut">
              <a:rPr lang="en-US" dirty="0"/>
              <a:t>8/24/2023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dirty="0"/>
              <a:t>Click to edit Master title style</a:t>
            </a:r>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8/24/2023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dirty="0"/>
              <a:t>Click to edit Master title style</a:t>
            </a:r>
          </a:p>
        </p:txBody>
      </p:sp>
      <p:sp>
        <p:nvSpPr>
          <p:cNvPr id="3" name="Content Placeholder 2"/>
          <p:cNvSpPr>
            <a:spLocks noGrp="1"/>
          </p:cNvSpPr>
          <p:nvPr>
            <p:ph sz="half" idx="1"/>
          </p:nvPr>
        </p:nvSpPr>
        <p:spPr>
          <a:xfrm>
            <a:off x="1447331" y="2010878"/>
            <a:ext cx="4645152" cy="344859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413771" y="2017343"/>
            <a:ext cx="4645152" cy="344152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48A87A34-81AB-432B-8DAE-1953F412C126}" type="datetimeFigureOut">
              <a:rPr lang="en-US" dirty="0"/>
              <a:t>8/24/2023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dirty="0"/>
              <a:t>Click to edit Master title style</a:t>
            </a:r>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48A87A34-81AB-432B-8DAE-1953F412C126}" type="datetimeFigureOut">
              <a:rPr lang="en-US" dirty="0"/>
              <a:t>8/24/2023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48A87A34-81AB-432B-8DAE-1953F412C126}" type="datetimeFigureOut">
              <a:rPr lang="en-US" dirty="0"/>
              <a:t>8/24/2023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8/24/2023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dirty="0"/>
              <a:t>Click to edit Master title style</a:t>
            </a:r>
          </a:p>
        </p:txBody>
      </p:sp>
      <p:sp>
        <p:nvSpPr>
          <p:cNvPr id="3" name="Content Placeholder 2"/>
          <p:cNvSpPr>
            <a:spLocks noGrp="1"/>
          </p:cNvSpPr>
          <p:nvPr>
            <p:ph idx="1"/>
          </p:nvPr>
        </p:nvSpPr>
        <p:spPr>
          <a:xfrm>
            <a:off x="5043714" y="798974"/>
            <a:ext cx="6012470" cy="4658826"/>
          </a:xfrm>
        </p:spPr>
        <p:txBody>
          <a:bodyPr anchor="ct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8/24/2023</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8/24/2023</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3" Type="http://schemas.openxmlformats.org/officeDocument/2006/relationships/image" Target="../media/image4.jpeg" /><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7FA5D-C563-68E0-A232-FA7939B7D84E}"/>
              </a:ext>
            </a:extLst>
          </p:cNvPr>
          <p:cNvSpPr>
            <a:spLocks noGrp="1"/>
          </p:cNvSpPr>
          <p:nvPr>
            <p:ph type="title"/>
          </p:nvPr>
        </p:nvSpPr>
        <p:spPr/>
        <p:txBody>
          <a:bodyPr>
            <a:normAutofit/>
          </a:bodyPr>
          <a:lstStyle/>
          <a:p>
            <a:r>
              <a:rPr lang="en-IN" sz="5400" b="1" dirty="0">
                <a:solidFill>
                  <a:schemeClr val="accent1"/>
                </a:solidFill>
              </a:rPr>
              <a:t>Disease of nerves and muscles </a:t>
            </a:r>
            <a:endParaRPr lang="en-US" sz="5400" b="1" dirty="0">
              <a:solidFill>
                <a:schemeClr val="accent1"/>
              </a:solidFill>
            </a:endParaRPr>
          </a:p>
        </p:txBody>
      </p:sp>
      <p:sp>
        <p:nvSpPr>
          <p:cNvPr id="7" name="Text Placeholder 6">
            <a:extLst>
              <a:ext uri="{FF2B5EF4-FFF2-40B4-BE49-F238E27FC236}">
                <a16:creationId xmlns:a16="http://schemas.microsoft.com/office/drawing/2014/main" id="{DA9588F8-9628-6915-4AA0-2F0507AB317F}"/>
              </a:ext>
            </a:extLst>
          </p:cNvPr>
          <p:cNvSpPr>
            <a:spLocks noGrp="1"/>
          </p:cNvSpPr>
          <p:nvPr>
            <p:ph type="body" idx="1"/>
          </p:nvPr>
        </p:nvSpPr>
        <p:spPr>
          <a:xfrm>
            <a:off x="8386074" y="3806195"/>
            <a:ext cx="2750535" cy="1120318"/>
          </a:xfrm>
        </p:spPr>
        <p:txBody>
          <a:bodyPr>
            <a:noAutofit/>
          </a:bodyPr>
          <a:lstStyle/>
          <a:p>
            <a:r>
              <a:rPr lang="en-IN" sz="2800" b="1" i="1" dirty="0" err="1"/>
              <a:t>Ashwini</a:t>
            </a:r>
            <a:r>
              <a:rPr lang="en-IN" sz="2800" b="1" i="1" dirty="0"/>
              <a:t> </a:t>
            </a:r>
            <a:r>
              <a:rPr lang="en-IN" sz="2800" b="1" i="1" dirty="0" err="1"/>
              <a:t>kamthe</a:t>
            </a:r>
            <a:r>
              <a:rPr lang="en-IN" sz="2800" b="1" i="1" dirty="0"/>
              <a:t> ( Intern)</a:t>
            </a:r>
          </a:p>
        </p:txBody>
      </p:sp>
      <p:sp>
        <p:nvSpPr>
          <p:cNvPr id="4" name="TextBox 3">
            <a:extLst>
              <a:ext uri="{FF2B5EF4-FFF2-40B4-BE49-F238E27FC236}">
                <a16:creationId xmlns:a16="http://schemas.microsoft.com/office/drawing/2014/main" id="{594FDF05-4F77-E33E-3C83-AF5B39E72C28}"/>
              </a:ext>
            </a:extLst>
          </p:cNvPr>
          <p:cNvSpPr txBox="1"/>
          <p:nvPr/>
        </p:nvSpPr>
        <p:spPr>
          <a:xfrm>
            <a:off x="5093990" y="1506070"/>
            <a:ext cx="1828800" cy="1828800"/>
          </a:xfrm>
          <a:prstGeom prst="rect">
            <a:avLst/>
          </a:prstGeom>
          <a:noFill/>
        </p:spPr>
        <p:txBody>
          <a:bodyPr wrap="square" rtlCol="0">
            <a:spAutoFit/>
          </a:bodyPr>
          <a:lstStyle/>
          <a:p>
            <a:pPr algn="l"/>
            <a:endParaRPr lang="en-US"/>
          </a:p>
        </p:txBody>
      </p:sp>
    </p:spTree>
    <p:extLst>
      <p:ext uri="{BB962C8B-B14F-4D97-AF65-F5344CB8AC3E}">
        <p14:creationId xmlns:p14="http://schemas.microsoft.com/office/powerpoint/2010/main" val="33030672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93333-2AC8-2B48-2090-373586ECFD80}"/>
              </a:ext>
            </a:extLst>
          </p:cNvPr>
          <p:cNvSpPr>
            <a:spLocks noGrp="1"/>
          </p:cNvSpPr>
          <p:nvPr>
            <p:ph idx="1"/>
          </p:nvPr>
        </p:nvSpPr>
        <p:spPr>
          <a:xfrm>
            <a:off x="599005" y="1853754"/>
            <a:ext cx="11246631" cy="4050727"/>
          </a:xfrm>
        </p:spPr>
        <p:txBody>
          <a:bodyPr>
            <a:noAutofit/>
          </a:bodyPr>
          <a:lstStyle/>
          <a:p>
            <a:r>
              <a:rPr lang="en-US" sz="2800" dirty="0"/>
              <a:t>Pain is of short duration, but may recur with variable </a:t>
            </a:r>
            <a:r>
              <a:rPr lang="en-US" sz="2800" dirty="0" err="1"/>
              <a:t>frequency.In</a:t>
            </a:r>
            <a:r>
              <a:rPr lang="en-US" sz="2800" dirty="0"/>
              <a:t> extreme cases, the patient will have a motionless face the frozen or mask like face</a:t>
            </a:r>
            <a:r>
              <a:rPr lang="en-IN" sz="2800" dirty="0"/>
              <a:t>. </a:t>
            </a:r>
          </a:p>
          <a:p>
            <a:r>
              <a:rPr lang="en-US" sz="2800" dirty="0"/>
              <a:t> Trigger area on the face</a:t>
            </a:r>
            <a:r>
              <a:rPr lang="en-IN" sz="2800" dirty="0"/>
              <a:t> </a:t>
            </a:r>
            <a:r>
              <a:rPr lang="en-US" sz="2800" dirty="0"/>
              <a:t>are so sensitive that touching</a:t>
            </a:r>
            <a:r>
              <a:rPr lang="en-IN" sz="2800" dirty="0"/>
              <a:t> </a:t>
            </a:r>
            <a:r>
              <a:rPr lang="en-US" sz="2800" dirty="0"/>
              <a:t>or even air currents can trigger an episode. 10-12% of cases are bilateral, or occurring on both sides. </a:t>
            </a:r>
            <a:endParaRPr lang="en-IN" sz="2800" dirty="0"/>
          </a:p>
          <a:p>
            <a:r>
              <a:rPr lang="en-US" sz="2800" dirty="0"/>
              <a:t>This</a:t>
            </a:r>
            <a:r>
              <a:rPr lang="en-IN" sz="2800" dirty="0"/>
              <a:t> </a:t>
            </a:r>
            <a:r>
              <a:rPr lang="en-US" sz="2800" dirty="0"/>
              <a:t>mainly seen in cases with systemic involvement include multiple sclerosis or expanding cranial tumor</a:t>
            </a:r>
          </a:p>
        </p:txBody>
      </p:sp>
    </p:spTree>
    <p:extLst>
      <p:ext uri="{BB962C8B-B14F-4D97-AF65-F5344CB8AC3E}">
        <p14:creationId xmlns:p14="http://schemas.microsoft.com/office/powerpoint/2010/main" val="4038377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668CD-5421-C1A1-5E5C-A9C5442938CD}"/>
              </a:ext>
            </a:extLst>
          </p:cNvPr>
          <p:cNvSpPr>
            <a:spLocks noGrp="1"/>
          </p:cNvSpPr>
          <p:nvPr>
            <p:ph type="title"/>
          </p:nvPr>
        </p:nvSpPr>
        <p:spPr/>
        <p:txBody>
          <a:bodyPr/>
          <a:lstStyle/>
          <a:p>
            <a:r>
              <a:rPr lang="en-IN" b="1" dirty="0"/>
              <a:t>Diagnosis</a:t>
            </a:r>
            <a:r>
              <a:rPr lang="en-IN" dirty="0"/>
              <a:t> </a:t>
            </a:r>
            <a:endParaRPr lang="en-US" dirty="0"/>
          </a:p>
        </p:txBody>
      </p:sp>
      <p:sp>
        <p:nvSpPr>
          <p:cNvPr id="3" name="Content Placeholder 2">
            <a:extLst>
              <a:ext uri="{FF2B5EF4-FFF2-40B4-BE49-F238E27FC236}">
                <a16:creationId xmlns:a16="http://schemas.microsoft.com/office/drawing/2014/main" id="{AC3A3B69-73B7-C808-7A5C-B29BD1B4D85D}"/>
              </a:ext>
            </a:extLst>
          </p:cNvPr>
          <p:cNvSpPr>
            <a:spLocks noGrp="1"/>
          </p:cNvSpPr>
          <p:nvPr>
            <p:ph idx="1"/>
          </p:nvPr>
        </p:nvSpPr>
        <p:spPr/>
        <p:txBody>
          <a:bodyPr>
            <a:normAutofit/>
          </a:bodyPr>
          <a:lstStyle/>
          <a:p>
            <a:r>
              <a:rPr lang="en-US" sz="2800" dirty="0"/>
              <a:t>From a well taken history</a:t>
            </a:r>
            <a:r>
              <a:rPr lang="en-IN" sz="2800" dirty="0"/>
              <a:t>.</a:t>
            </a:r>
          </a:p>
          <a:p>
            <a:r>
              <a:rPr lang="en-US" sz="2800" dirty="0"/>
              <a:t>CT-scan</a:t>
            </a:r>
            <a:r>
              <a:rPr lang="en-IN" sz="2800" dirty="0"/>
              <a:t>.</a:t>
            </a:r>
          </a:p>
          <a:p>
            <a:r>
              <a:rPr lang="en-US" sz="2800" dirty="0"/>
              <a:t> MRI</a:t>
            </a:r>
            <a:endParaRPr lang="en-IN" sz="2800" dirty="0"/>
          </a:p>
          <a:p>
            <a:r>
              <a:rPr lang="en-US" sz="2800" dirty="0"/>
              <a:t>Diagnostic nerve block</a:t>
            </a:r>
          </a:p>
        </p:txBody>
      </p:sp>
    </p:spTree>
    <p:extLst>
      <p:ext uri="{BB962C8B-B14F-4D97-AF65-F5344CB8AC3E}">
        <p14:creationId xmlns:p14="http://schemas.microsoft.com/office/powerpoint/2010/main" val="3174347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E8476-2317-27F8-8AFF-1931988C8A13}"/>
              </a:ext>
            </a:extLst>
          </p:cNvPr>
          <p:cNvSpPr>
            <a:spLocks noGrp="1"/>
          </p:cNvSpPr>
          <p:nvPr>
            <p:ph type="title"/>
          </p:nvPr>
        </p:nvSpPr>
        <p:spPr>
          <a:xfrm>
            <a:off x="1451579" y="256718"/>
            <a:ext cx="9603275" cy="1161336"/>
          </a:xfrm>
        </p:spPr>
        <p:txBody>
          <a:bodyPr/>
          <a:lstStyle/>
          <a:p>
            <a:r>
              <a:rPr lang="en-IN" b="1" dirty="0"/>
              <a:t>Differential diagnosis </a:t>
            </a:r>
            <a:endParaRPr lang="en-US" b="1" dirty="0"/>
          </a:p>
        </p:txBody>
      </p:sp>
      <p:sp>
        <p:nvSpPr>
          <p:cNvPr id="3" name="Content Placeholder 2">
            <a:extLst>
              <a:ext uri="{FF2B5EF4-FFF2-40B4-BE49-F238E27FC236}">
                <a16:creationId xmlns:a16="http://schemas.microsoft.com/office/drawing/2014/main" id="{F3460801-7DA2-B83D-4A15-0FEDB54ECA34}"/>
              </a:ext>
            </a:extLst>
          </p:cNvPr>
          <p:cNvSpPr>
            <a:spLocks noGrp="1"/>
          </p:cNvSpPr>
          <p:nvPr>
            <p:ph idx="1"/>
          </p:nvPr>
        </p:nvSpPr>
        <p:spPr>
          <a:xfrm>
            <a:off x="480834" y="875297"/>
            <a:ext cx="11315904" cy="4809141"/>
          </a:xfrm>
        </p:spPr>
        <p:txBody>
          <a:bodyPr>
            <a:noAutofit/>
          </a:bodyPr>
          <a:lstStyle/>
          <a:p>
            <a:r>
              <a:rPr lang="en-US" sz="2400" dirty="0"/>
              <a:t>MIGRAINE- severe type of periodic headache is persistent, at least over a period of hours and it has not </a:t>
            </a:r>
            <a:r>
              <a:rPr lang="en-IN" sz="2400" dirty="0"/>
              <a:t>t</a:t>
            </a:r>
            <a:r>
              <a:rPr lang="en-US" sz="2400" dirty="0"/>
              <a:t>rigger zone.</a:t>
            </a:r>
            <a:endParaRPr lang="en-IN" sz="2400" dirty="0"/>
          </a:p>
          <a:p>
            <a:r>
              <a:rPr lang="en-US" sz="2400" dirty="0"/>
              <a:t>SINUSITIS- pain is not paroxysmal, in this pain</a:t>
            </a:r>
            <a:r>
              <a:rPr lang="en-IN" sz="2400" dirty="0"/>
              <a:t> </a:t>
            </a:r>
            <a:r>
              <a:rPr lang="en-US" sz="2400" dirty="0"/>
              <a:t>is persistent, associated nasal symptoms.</a:t>
            </a:r>
            <a:endParaRPr lang="en-IN" sz="2400" dirty="0"/>
          </a:p>
          <a:p>
            <a:r>
              <a:rPr lang="en-US" sz="2400" dirty="0"/>
              <a:t>DENTAL PAIN- localized, related to biting or ho</a:t>
            </a:r>
            <a:r>
              <a:rPr lang="en-IN" sz="2400" dirty="0"/>
              <a:t>t </a:t>
            </a:r>
            <a:r>
              <a:rPr lang="en-US" sz="2400" dirty="0"/>
              <a:t>or cold foods, visible abnormalities on oral examination.</a:t>
            </a:r>
            <a:endParaRPr lang="en-IN" sz="2400" dirty="0"/>
          </a:p>
          <a:p>
            <a:r>
              <a:rPr lang="en-US" sz="2400" dirty="0"/>
              <a:t> Tumors of nasopharynx in this similar type of pain is produced, manifested in the lower jaw, tongue and side of the head with associated middle ear deafness. This complex lesion is called TROTTER'S syndrome.</a:t>
            </a:r>
            <a:endParaRPr lang="en-IN" sz="2400" dirty="0"/>
          </a:p>
          <a:p>
            <a:pPr marL="0" indent="0">
              <a:buNone/>
            </a:pPr>
            <a:endParaRPr lang="en-US" sz="2400" dirty="0"/>
          </a:p>
        </p:txBody>
      </p:sp>
    </p:spTree>
    <p:extLst>
      <p:ext uri="{BB962C8B-B14F-4D97-AF65-F5344CB8AC3E}">
        <p14:creationId xmlns:p14="http://schemas.microsoft.com/office/powerpoint/2010/main" val="836617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4F854-338B-8F02-24A8-A5B245E42923}"/>
              </a:ext>
            </a:extLst>
          </p:cNvPr>
          <p:cNvSpPr>
            <a:spLocks noGrp="1"/>
          </p:cNvSpPr>
          <p:nvPr>
            <p:ph type="title"/>
          </p:nvPr>
        </p:nvSpPr>
        <p:spPr>
          <a:xfrm>
            <a:off x="1451579" y="585919"/>
            <a:ext cx="9603275" cy="1464798"/>
          </a:xfrm>
        </p:spPr>
        <p:txBody>
          <a:bodyPr/>
          <a:lstStyle/>
          <a:p>
            <a:r>
              <a:rPr lang="en-IN" sz="4000" b="1" dirty="0"/>
              <a:t>Treatment</a:t>
            </a:r>
            <a:r>
              <a:rPr lang="en-IN" dirty="0"/>
              <a:t> </a:t>
            </a:r>
            <a:endParaRPr lang="en-US" dirty="0"/>
          </a:p>
        </p:txBody>
      </p:sp>
      <p:sp>
        <p:nvSpPr>
          <p:cNvPr id="3" name="Content Placeholder 2">
            <a:extLst>
              <a:ext uri="{FF2B5EF4-FFF2-40B4-BE49-F238E27FC236}">
                <a16:creationId xmlns:a16="http://schemas.microsoft.com/office/drawing/2014/main" id="{E12D4584-4CFE-BEFE-48AE-CF5CAC41F591}"/>
              </a:ext>
            </a:extLst>
          </p:cNvPr>
          <p:cNvSpPr>
            <a:spLocks noGrp="1"/>
          </p:cNvSpPr>
          <p:nvPr>
            <p:ph idx="1"/>
          </p:nvPr>
        </p:nvSpPr>
        <p:spPr>
          <a:xfrm>
            <a:off x="244493" y="1327474"/>
            <a:ext cx="11796738" cy="4515884"/>
          </a:xfrm>
        </p:spPr>
        <p:txBody>
          <a:bodyPr>
            <a:noAutofit/>
          </a:bodyPr>
          <a:lstStyle/>
          <a:p>
            <a:r>
              <a:rPr lang="en-US" sz="2800"/>
              <a:t>. </a:t>
            </a:r>
            <a:r>
              <a:rPr lang="en-US" sz="2800" b="1"/>
              <a:t>MEDICAL</a:t>
            </a:r>
            <a:endParaRPr lang="en-IN" sz="2800" b="1"/>
          </a:p>
          <a:p>
            <a:r>
              <a:rPr lang="en-US" sz="2800"/>
              <a:t>First line of treatment is: CARBAMAZIPINE ( anticonvulsant)</a:t>
            </a:r>
            <a:endParaRPr lang="en-IN" sz="2800"/>
          </a:p>
          <a:p>
            <a:r>
              <a:rPr lang="en-US" sz="2800"/>
              <a:t> Second line of treatment is: BACLOFEN, LAMOTRIGINE,OXCARBAZEPINE, PHENYTOIN,GABAPENTIN, PREGABALIN, SODIUM VALPROATE</a:t>
            </a:r>
            <a:r>
              <a:rPr lang="en-IN" sz="2800"/>
              <a:t>.</a:t>
            </a:r>
          </a:p>
          <a:p>
            <a:r>
              <a:rPr lang="en-US" sz="2800"/>
              <a:t> Low dose of Antidepressants such as AMITRYPTILINE are thought to be effective in treating neuropathic pain. Antidepressant are also used to counteract a medication side effect.</a:t>
            </a:r>
            <a:endParaRPr lang="en-IN" sz="2800"/>
          </a:p>
          <a:p>
            <a:pPr marL="0" indent="0">
              <a:buNone/>
            </a:pPr>
            <a:endParaRPr lang="en-US" sz="2800"/>
          </a:p>
        </p:txBody>
      </p:sp>
    </p:spTree>
    <p:extLst>
      <p:ext uri="{BB962C8B-B14F-4D97-AF65-F5344CB8AC3E}">
        <p14:creationId xmlns:p14="http://schemas.microsoft.com/office/powerpoint/2010/main" val="10446384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7A54FF-7D88-D3FF-EA76-AA8ED165FAAF}"/>
              </a:ext>
            </a:extLst>
          </p:cNvPr>
          <p:cNvSpPr>
            <a:spLocks noGrp="1"/>
          </p:cNvSpPr>
          <p:nvPr>
            <p:ph idx="1"/>
          </p:nvPr>
        </p:nvSpPr>
        <p:spPr>
          <a:xfrm>
            <a:off x="513434" y="550107"/>
            <a:ext cx="10977690" cy="5036535"/>
          </a:xfrm>
        </p:spPr>
        <p:txBody>
          <a:bodyPr>
            <a:noAutofit/>
          </a:bodyPr>
          <a:lstStyle/>
          <a:p>
            <a:r>
              <a:rPr lang="en-US" sz="3600" b="1" dirty="0"/>
              <a:t>SURGICAL</a:t>
            </a:r>
            <a:endParaRPr lang="en-IN" sz="3600" b="1" dirty="0"/>
          </a:p>
          <a:p>
            <a:r>
              <a:rPr lang="en-US" sz="2400" dirty="0"/>
              <a:t>INJECTION OF NERVE WITH ANESTHETIC</a:t>
            </a:r>
            <a:r>
              <a:rPr lang="en-IN" sz="2400" dirty="0"/>
              <a:t> </a:t>
            </a:r>
            <a:r>
              <a:rPr lang="en-US" sz="2400" dirty="0"/>
              <a:t>AGENT</a:t>
            </a:r>
            <a:endParaRPr lang="en-IN" sz="2400" dirty="0"/>
          </a:p>
          <a:p>
            <a:r>
              <a:rPr lang="en-IN" sz="2400" dirty="0"/>
              <a:t>ALCOHOL INJECTION IN GASSERIAN GANGLION </a:t>
            </a:r>
          </a:p>
          <a:p>
            <a:r>
              <a:rPr lang="en-IN" sz="2400" dirty="0"/>
              <a:t>P</a:t>
            </a:r>
            <a:r>
              <a:rPr lang="en-US" sz="2400" dirty="0"/>
              <a:t>ERIPHERAL GLYCEROL INJECTION</a:t>
            </a:r>
            <a:endParaRPr lang="en-IN" sz="2400" dirty="0"/>
          </a:p>
          <a:p>
            <a:r>
              <a:rPr lang="en-US" sz="2400" dirty="0"/>
              <a:t> PERIPHERAL NEURECTOMY( NERVEAVULSION)</a:t>
            </a:r>
            <a:endParaRPr lang="en-IN" sz="2400" dirty="0"/>
          </a:p>
          <a:p>
            <a:r>
              <a:rPr lang="en-US" sz="2400" dirty="0"/>
              <a:t>MICROVASCULAR DECOMPRESSION</a:t>
            </a:r>
            <a:endParaRPr lang="en-IN" sz="2400" dirty="0"/>
          </a:p>
          <a:p>
            <a:r>
              <a:rPr lang="en-US" sz="2400" dirty="0"/>
              <a:t>-PERCUTANEOUS RHIZOTOMIES</a:t>
            </a:r>
            <a:r>
              <a:rPr lang="en-IN" sz="2400" dirty="0"/>
              <a:t> </a:t>
            </a:r>
            <a:r>
              <a:rPr lang="en-US" sz="2400" dirty="0"/>
              <a:t>-GAMMA KNIFE RADIOSURGERY</a:t>
            </a:r>
          </a:p>
        </p:txBody>
      </p:sp>
    </p:spTree>
    <p:extLst>
      <p:ext uri="{BB962C8B-B14F-4D97-AF65-F5344CB8AC3E}">
        <p14:creationId xmlns:p14="http://schemas.microsoft.com/office/powerpoint/2010/main" val="31293169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6D995-73E9-1832-8152-3F0C07DD376B}"/>
              </a:ext>
            </a:extLst>
          </p:cNvPr>
          <p:cNvSpPr>
            <a:spLocks noGrp="1"/>
          </p:cNvSpPr>
          <p:nvPr>
            <p:ph type="title"/>
          </p:nvPr>
        </p:nvSpPr>
        <p:spPr/>
        <p:txBody>
          <a:bodyPr/>
          <a:lstStyle/>
          <a:p>
            <a:r>
              <a:rPr lang="en-US" dirty="0">
                <a:solidFill>
                  <a:schemeClr val="accent1"/>
                </a:solidFill>
              </a:rPr>
              <a:t>AURICULOTEMPORALSYNDROME (FREY'S SYNDROME ,GUSTATORY SYNDROME)</a:t>
            </a:r>
          </a:p>
        </p:txBody>
      </p:sp>
      <p:sp>
        <p:nvSpPr>
          <p:cNvPr id="3" name="Content Placeholder 2">
            <a:extLst>
              <a:ext uri="{FF2B5EF4-FFF2-40B4-BE49-F238E27FC236}">
                <a16:creationId xmlns:a16="http://schemas.microsoft.com/office/drawing/2014/main" id="{522FED7C-5270-08D9-591F-E7032B04A011}"/>
              </a:ext>
            </a:extLst>
          </p:cNvPr>
          <p:cNvSpPr>
            <a:spLocks noGrp="1"/>
          </p:cNvSpPr>
          <p:nvPr>
            <p:ph idx="1"/>
          </p:nvPr>
        </p:nvSpPr>
        <p:spPr/>
        <p:txBody>
          <a:bodyPr>
            <a:normAutofit/>
          </a:bodyPr>
          <a:lstStyle/>
          <a:p>
            <a:r>
              <a:rPr lang="en-US" sz="3200" dirty="0"/>
              <a:t>It is an unusual phenomenon,</a:t>
            </a:r>
            <a:r>
              <a:rPr lang="en-IN" sz="3200" dirty="0"/>
              <a:t> </a:t>
            </a:r>
            <a:r>
              <a:rPr lang="en-US" sz="3200" dirty="0"/>
              <a:t>which arises as a result of damage to the </a:t>
            </a:r>
            <a:r>
              <a:rPr lang="en-US" sz="3200" dirty="0" err="1"/>
              <a:t>auriculotemporal</a:t>
            </a:r>
            <a:r>
              <a:rPr lang="en-US" sz="3200" dirty="0"/>
              <a:t> nerve and subsequent </a:t>
            </a:r>
            <a:r>
              <a:rPr lang="en-US" sz="3200" dirty="0" err="1"/>
              <a:t>reinnervation</a:t>
            </a:r>
            <a:r>
              <a:rPr lang="en-US" sz="3200" dirty="0"/>
              <a:t> of sweat glands by parasympathetic salivary fibers.</a:t>
            </a:r>
          </a:p>
        </p:txBody>
      </p:sp>
    </p:spTree>
    <p:extLst>
      <p:ext uri="{BB962C8B-B14F-4D97-AF65-F5344CB8AC3E}">
        <p14:creationId xmlns:p14="http://schemas.microsoft.com/office/powerpoint/2010/main" val="33111177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AC922-2CD8-A2E0-3B16-679F0A820118}"/>
              </a:ext>
            </a:extLst>
          </p:cNvPr>
          <p:cNvSpPr>
            <a:spLocks noGrp="1"/>
          </p:cNvSpPr>
          <p:nvPr>
            <p:ph type="title"/>
          </p:nvPr>
        </p:nvSpPr>
        <p:spPr/>
        <p:txBody>
          <a:bodyPr/>
          <a:lstStyle/>
          <a:p>
            <a:r>
              <a:rPr lang="en-IN" b="1" dirty="0" err="1"/>
              <a:t>Etiology</a:t>
            </a:r>
            <a:r>
              <a:rPr lang="en-IN" dirty="0"/>
              <a:t> </a:t>
            </a:r>
            <a:endParaRPr lang="en-US" dirty="0"/>
          </a:p>
        </p:txBody>
      </p:sp>
      <p:sp>
        <p:nvSpPr>
          <p:cNvPr id="3" name="Content Placeholder 2">
            <a:extLst>
              <a:ext uri="{FF2B5EF4-FFF2-40B4-BE49-F238E27FC236}">
                <a16:creationId xmlns:a16="http://schemas.microsoft.com/office/drawing/2014/main" id="{DD4E6D51-7E3F-CF0A-BF6A-0EA816650883}"/>
              </a:ext>
            </a:extLst>
          </p:cNvPr>
          <p:cNvSpPr>
            <a:spLocks noGrp="1"/>
          </p:cNvSpPr>
          <p:nvPr>
            <p:ph idx="1"/>
          </p:nvPr>
        </p:nvSpPr>
        <p:spPr>
          <a:xfrm>
            <a:off x="538216" y="1441176"/>
            <a:ext cx="11430000" cy="4988963"/>
          </a:xfrm>
        </p:spPr>
        <p:txBody>
          <a:bodyPr>
            <a:noAutofit/>
          </a:bodyPr>
          <a:lstStyle/>
          <a:p>
            <a:pPr marL="0" indent="0">
              <a:buNone/>
            </a:pPr>
            <a:endParaRPr lang="en-IN" sz="2400" dirty="0"/>
          </a:p>
          <a:p>
            <a:r>
              <a:rPr lang="en-US" sz="3200" dirty="0"/>
              <a:t>Some surgical operation </a:t>
            </a:r>
            <a:r>
              <a:rPr lang="en-US" sz="3200" dirty="0" err="1"/>
              <a:t>i.e</a:t>
            </a:r>
            <a:r>
              <a:rPr lang="en-US" sz="3200" dirty="0"/>
              <a:t> removal of </a:t>
            </a:r>
            <a:r>
              <a:rPr lang="en-US" sz="3200" dirty="0" err="1"/>
              <a:t>parotidtumor</a:t>
            </a:r>
            <a:r>
              <a:rPr lang="en-US" sz="3200" dirty="0"/>
              <a:t> or the ramus of the m</a:t>
            </a:r>
            <a:r>
              <a:rPr lang="en-IN" sz="3200" dirty="0" err="1"/>
              <a:t>andible</a:t>
            </a:r>
            <a:r>
              <a:rPr lang="en-IN" sz="3200" dirty="0"/>
              <a:t>.</a:t>
            </a:r>
          </a:p>
          <a:p>
            <a:r>
              <a:rPr lang="en-US" sz="3200" dirty="0"/>
              <a:t> After a considerable amount of time following surgery, during the damaged nerve regenerates ,the parasympathetic salivary nerve supply develops, innervating the sweat glands, which then function after salivary, gustatory or psychic stimulation.</a:t>
            </a:r>
          </a:p>
        </p:txBody>
      </p:sp>
    </p:spTree>
    <p:extLst>
      <p:ext uri="{BB962C8B-B14F-4D97-AF65-F5344CB8AC3E}">
        <p14:creationId xmlns:p14="http://schemas.microsoft.com/office/powerpoint/2010/main" val="2409156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3BC79-669E-67AC-90DD-A51A8F28F045}"/>
              </a:ext>
            </a:extLst>
          </p:cNvPr>
          <p:cNvSpPr>
            <a:spLocks noGrp="1"/>
          </p:cNvSpPr>
          <p:nvPr>
            <p:ph type="title"/>
          </p:nvPr>
        </p:nvSpPr>
        <p:spPr/>
        <p:txBody>
          <a:bodyPr/>
          <a:lstStyle/>
          <a:p>
            <a:r>
              <a:rPr lang="en-IN" b="1" dirty="0"/>
              <a:t>Clinical features</a:t>
            </a:r>
            <a:r>
              <a:rPr lang="en-IN" dirty="0"/>
              <a:t> </a:t>
            </a:r>
            <a:endParaRPr lang="en-US" dirty="0"/>
          </a:p>
        </p:txBody>
      </p:sp>
      <p:sp>
        <p:nvSpPr>
          <p:cNvPr id="3" name="Content Placeholder 2">
            <a:extLst>
              <a:ext uri="{FF2B5EF4-FFF2-40B4-BE49-F238E27FC236}">
                <a16:creationId xmlns:a16="http://schemas.microsoft.com/office/drawing/2014/main" id="{604F4B93-C91F-6811-7325-3DDBC27DAAFE}"/>
              </a:ext>
            </a:extLst>
          </p:cNvPr>
          <p:cNvSpPr>
            <a:spLocks noGrp="1"/>
          </p:cNvSpPr>
          <p:nvPr>
            <p:ph idx="1"/>
          </p:nvPr>
        </p:nvSpPr>
        <p:spPr>
          <a:xfrm>
            <a:off x="684579" y="2015732"/>
            <a:ext cx="10928790" cy="3450613"/>
          </a:xfrm>
        </p:spPr>
        <p:txBody>
          <a:bodyPr>
            <a:noAutofit/>
          </a:bodyPr>
          <a:lstStyle/>
          <a:p>
            <a:r>
              <a:rPr lang="en-US" sz="3200" dirty="0"/>
              <a:t>Patient typically exhibits flushing and sweating of the involved side of the face ,chiefly in the temporal area, during eating. </a:t>
            </a:r>
            <a:endParaRPr lang="en-IN" sz="3200" dirty="0"/>
          </a:p>
          <a:p>
            <a:r>
              <a:rPr lang="en-US" sz="3200" dirty="0"/>
              <a:t> Profuse sweating may often be evoked by the parenteral administration of </a:t>
            </a:r>
            <a:r>
              <a:rPr lang="en-US" sz="3200" dirty="0" err="1"/>
              <a:t>pilocarpine</a:t>
            </a:r>
            <a:r>
              <a:rPr lang="en-US" sz="3200" dirty="0"/>
              <a:t> or eliminated by the administration of atropine</a:t>
            </a:r>
            <a:r>
              <a:rPr lang="en-IN" sz="3200" dirty="0"/>
              <a:t>.</a:t>
            </a:r>
          </a:p>
        </p:txBody>
      </p:sp>
    </p:spTree>
    <p:extLst>
      <p:ext uri="{BB962C8B-B14F-4D97-AF65-F5344CB8AC3E}">
        <p14:creationId xmlns:p14="http://schemas.microsoft.com/office/powerpoint/2010/main" val="35211809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78289B-394C-831E-B8C1-B5E9FD94E579}"/>
              </a:ext>
            </a:extLst>
          </p:cNvPr>
          <p:cNvSpPr>
            <a:spLocks noGrp="1"/>
          </p:cNvSpPr>
          <p:nvPr>
            <p:ph idx="1"/>
          </p:nvPr>
        </p:nvSpPr>
        <p:spPr>
          <a:xfrm>
            <a:off x="1451579" y="2015732"/>
            <a:ext cx="10259587" cy="3450613"/>
          </a:xfrm>
        </p:spPr>
        <p:txBody>
          <a:bodyPr>
            <a:noAutofit/>
          </a:bodyPr>
          <a:lstStyle/>
          <a:p>
            <a:pPr marL="0" indent="0">
              <a:buNone/>
            </a:pPr>
            <a:endParaRPr lang="en-IN" sz="2800" dirty="0"/>
          </a:p>
          <a:p>
            <a:r>
              <a:rPr lang="en-US" sz="2800" dirty="0"/>
              <a:t> </a:t>
            </a:r>
            <a:r>
              <a:rPr lang="en-US" sz="3200" dirty="0"/>
              <a:t>There is somewhat</a:t>
            </a:r>
            <a:r>
              <a:rPr lang="en-IN" sz="3200" dirty="0"/>
              <a:t> a </a:t>
            </a:r>
            <a:r>
              <a:rPr lang="en-US" sz="3200" dirty="0"/>
              <a:t>similar condition known as </a:t>
            </a:r>
            <a:r>
              <a:rPr lang="en-US" sz="3200" b="1" i="1" dirty="0"/>
              <a:t>crocodile tears</a:t>
            </a:r>
            <a:r>
              <a:rPr lang="en-US" sz="3200" dirty="0"/>
              <a:t> in which patient exhibits profuse lacrimation when food is eaten (hot and spicy)</a:t>
            </a:r>
            <a:endParaRPr lang="en-IN" sz="3200" dirty="0"/>
          </a:p>
          <a:p>
            <a:pPr marL="0" indent="0">
              <a:buNone/>
            </a:pPr>
            <a:endParaRPr lang="en-US" sz="2800" dirty="0"/>
          </a:p>
        </p:txBody>
      </p:sp>
    </p:spTree>
    <p:extLst>
      <p:ext uri="{BB962C8B-B14F-4D97-AF65-F5344CB8AC3E}">
        <p14:creationId xmlns:p14="http://schemas.microsoft.com/office/powerpoint/2010/main" val="32099823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E274C-5D73-08EC-531B-B90AB0DCDB69}"/>
              </a:ext>
            </a:extLst>
          </p:cNvPr>
          <p:cNvSpPr>
            <a:spLocks noGrp="1"/>
          </p:cNvSpPr>
          <p:nvPr>
            <p:ph type="title"/>
          </p:nvPr>
        </p:nvSpPr>
        <p:spPr/>
        <p:txBody>
          <a:bodyPr/>
          <a:lstStyle/>
          <a:p>
            <a:r>
              <a:rPr lang="en-IN" b="1" dirty="0"/>
              <a:t>Treatment</a:t>
            </a:r>
            <a:r>
              <a:rPr lang="en-IN" dirty="0"/>
              <a:t> </a:t>
            </a:r>
            <a:endParaRPr lang="en-US" dirty="0"/>
          </a:p>
        </p:txBody>
      </p:sp>
      <p:sp>
        <p:nvSpPr>
          <p:cNvPr id="3" name="Content Placeholder 2">
            <a:extLst>
              <a:ext uri="{FF2B5EF4-FFF2-40B4-BE49-F238E27FC236}">
                <a16:creationId xmlns:a16="http://schemas.microsoft.com/office/drawing/2014/main" id="{03B20F31-8308-3C57-788D-37B6E3F61909}"/>
              </a:ext>
            </a:extLst>
          </p:cNvPr>
          <p:cNvSpPr>
            <a:spLocks noGrp="1"/>
          </p:cNvSpPr>
          <p:nvPr>
            <p:ph idx="1"/>
          </p:nvPr>
        </p:nvSpPr>
        <p:spPr/>
        <p:txBody>
          <a:bodyPr>
            <a:normAutofit/>
          </a:bodyPr>
          <a:lstStyle/>
          <a:p>
            <a:r>
              <a:rPr lang="en-US" sz="3200" dirty="0" err="1"/>
              <a:t>Intracrani</a:t>
            </a:r>
            <a:r>
              <a:rPr lang="en-IN" sz="3200" dirty="0"/>
              <a:t>al di</a:t>
            </a:r>
            <a:r>
              <a:rPr lang="en-US" sz="3200" dirty="0"/>
              <a:t>vision of the </a:t>
            </a:r>
            <a:r>
              <a:rPr lang="en-US" sz="3200" dirty="0" err="1"/>
              <a:t>auriculotemporal</a:t>
            </a:r>
            <a:r>
              <a:rPr lang="en-US" sz="3200" dirty="0"/>
              <a:t> </a:t>
            </a:r>
            <a:r>
              <a:rPr lang="en-US" sz="3200" dirty="0" err="1"/>
              <a:t>nerv</a:t>
            </a:r>
            <a:r>
              <a:rPr lang="en-IN" sz="3200" dirty="0"/>
              <a:t>e</a:t>
            </a:r>
          </a:p>
          <a:p>
            <a:r>
              <a:rPr lang="en-IN" sz="3200" dirty="0"/>
              <a:t>1% </a:t>
            </a:r>
            <a:r>
              <a:rPr lang="en-IN" sz="3200" dirty="0" err="1"/>
              <a:t>glycopyrollate</a:t>
            </a:r>
            <a:r>
              <a:rPr lang="en-IN" sz="3200" dirty="0"/>
              <a:t> Lotion or cream.</a:t>
            </a:r>
          </a:p>
          <a:p>
            <a:r>
              <a:rPr lang="en-IN" sz="3200" dirty="0"/>
              <a:t>Injection of Atropine </a:t>
            </a:r>
          </a:p>
          <a:p>
            <a:r>
              <a:rPr lang="en-IN" sz="3200" b="1" dirty="0"/>
              <a:t>TEST – STARCH IODINE TEST </a:t>
            </a:r>
            <a:endParaRPr lang="en-US" sz="3200" b="1" dirty="0"/>
          </a:p>
        </p:txBody>
      </p:sp>
    </p:spTree>
    <p:extLst>
      <p:ext uri="{BB962C8B-B14F-4D97-AF65-F5344CB8AC3E}">
        <p14:creationId xmlns:p14="http://schemas.microsoft.com/office/powerpoint/2010/main" val="2342672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C5D9E-4387-F399-19EE-2110709EB700}"/>
              </a:ext>
            </a:extLst>
          </p:cNvPr>
          <p:cNvSpPr>
            <a:spLocks noGrp="1"/>
          </p:cNvSpPr>
          <p:nvPr>
            <p:ph type="title"/>
          </p:nvPr>
        </p:nvSpPr>
        <p:spPr>
          <a:xfrm>
            <a:off x="1488253" y="2210348"/>
            <a:ext cx="9603275" cy="1065845"/>
          </a:xfrm>
        </p:spPr>
        <p:txBody>
          <a:bodyPr>
            <a:noAutofit/>
          </a:bodyPr>
          <a:lstStyle/>
          <a:p>
            <a:r>
              <a:rPr lang="en-IN" sz="6000" b="1" dirty="0">
                <a:solidFill>
                  <a:schemeClr val="accent1"/>
                </a:solidFill>
              </a:rPr>
              <a:t>Disturbances of fifth cranial nerve </a:t>
            </a:r>
            <a:endParaRPr lang="en-US" sz="6000" b="1" dirty="0">
              <a:solidFill>
                <a:schemeClr val="accent1"/>
              </a:solidFill>
            </a:endParaRPr>
          </a:p>
        </p:txBody>
      </p:sp>
    </p:spTree>
    <p:extLst>
      <p:ext uri="{BB962C8B-B14F-4D97-AF65-F5344CB8AC3E}">
        <p14:creationId xmlns:p14="http://schemas.microsoft.com/office/powerpoint/2010/main" val="25193642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52A46-9197-A722-1975-43D02B61DD61}"/>
              </a:ext>
            </a:extLst>
          </p:cNvPr>
          <p:cNvSpPr>
            <a:spLocks noGrp="1"/>
          </p:cNvSpPr>
          <p:nvPr>
            <p:ph type="title"/>
          </p:nvPr>
        </p:nvSpPr>
        <p:spPr>
          <a:xfrm>
            <a:off x="375814" y="242188"/>
            <a:ext cx="9603275" cy="1049235"/>
          </a:xfrm>
        </p:spPr>
        <p:txBody>
          <a:bodyPr>
            <a:normAutofit/>
          </a:bodyPr>
          <a:lstStyle/>
          <a:p>
            <a:r>
              <a:rPr lang="en-IN" sz="4000" dirty="0">
                <a:solidFill>
                  <a:schemeClr val="accent1"/>
                </a:solidFill>
              </a:rPr>
              <a:t>Burning mouth syndrome </a:t>
            </a:r>
            <a:endParaRPr lang="en-US" sz="4000" dirty="0">
              <a:solidFill>
                <a:schemeClr val="accent1"/>
              </a:solidFill>
            </a:endParaRPr>
          </a:p>
        </p:txBody>
      </p:sp>
      <p:sp>
        <p:nvSpPr>
          <p:cNvPr id="3" name="Content Placeholder 2">
            <a:extLst>
              <a:ext uri="{FF2B5EF4-FFF2-40B4-BE49-F238E27FC236}">
                <a16:creationId xmlns:a16="http://schemas.microsoft.com/office/drawing/2014/main" id="{328086DD-6D17-334E-29C3-E9654C34FF0A}"/>
              </a:ext>
            </a:extLst>
          </p:cNvPr>
          <p:cNvSpPr>
            <a:spLocks noGrp="1"/>
          </p:cNvSpPr>
          <p:nvPr>
            <p:ph idx="1"/>
          </p:nvPr>
        </p:nvSpPr>
        <p:spPr>
          <a:xfrm>
            <a:off x="375814" y="1202485"/>
            <a:ext cx="11980107" cy="3450613"/>
          </a:xfrm>
        </p:spPr>
        <p:txBody>
          <a:bodyPr>
            <a:noAutofit/>
          </a:bodyPr>
          <a:lstStyle/>
          <a:p>
            <a:r>
              <a:rPr lang="en-IN" sz="2400" dirty="0"/>
              <a:t>Burning of mucosa without visible  mucosal lesions </a:t>
            </a:r>
          </a:p>
          <a:p>
            <a:r>
              <a:rPr lang="en-IN" sz="2400" dirty="0"/>
              <a:t>Female prediction</a:t>
            </a:r>
          </a:p>
          <a:p>
            <a:r>
              <a:rPr lang="en-IN" sz="2400" dirty="0"/>
              <a:t>Tongue, lips, palate affected.</a:t>
            </a:r>
          </a:p>
          <a:p>
            <a:r>
              <a:rPr lang="en-IN" sz="2400" dirty="0"/>
              <a:t>CAUSES</a:t>
            </a:r>
          </a:p>
          <a:p>
            <a:r>
              <a:rPr lang="en-IN" sz="2400" dirty="0"/>
              <a:t>Local – Dry mouth, geographic tongue, Lichen planus, trauma to Mucosa, GERD, sensory nerve damage.</a:t>
            </a:r>
          </a:p>
          <a:p>
            <a:r>
              <a:rPr lang="en-IN" sz="2400" dirty="0"/>
              <a:t>Systemic- Vitamin B12, folate deficiency,  ACE inhibitors, </a:t>
            </a:r>
            <a:r>
              <a:rPr lang="en-IN" sz="2400" dirty="0" err="1"/>
              <a:t>Sjogrens</a:t>
            </a:r>
            <a:r>
              <a:rPr lang="en-IN" sz="2400" dirty="0"/>
              <a:t> syndrome , depression, anxiety, </a:t>
            </a:r>
            <a:r>
              <a:rPr lang="en-IN" sz="2400" dirty="0" err="1"/>
              <a:t>dibetes</a:t>
            </a:r>
            <a:r>
              <a:rPr lang="en-IN" sz="2400" dirty="0"/>
              <a:t>, menopause.</a:t>
            </a:r>
          </a:p>
          <a:p>
            <a:r>
              <a:rPr lang="en-IN" sz="2400" dirty="0"/>
              <a:t>Treatment – Antidepressants Or dietary supplements </a:t>
            </a:r>
            <a:endParaRPr lang="en-US" sz="2400" dirty="0"/>
          </a:p>
        </p:txBody>
      </p:sp>
    </p:spTree>
    <p:extLst>
      <p:ext uri="{BB962C8B-B14F-4D97-AF65-F5344CB8AC3E}">
        <p14:creationId xmlns:p14="http://schemas.microsoft.com/office/powerpoint/2010/main" val="3810357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EAA7E-B125-D11A-55E1-AF6BB6F976A0}"/>
              </a:ext>
            </a:extLst>
          </p:cNvPr>
          <p:cNvSpPr>
            <a:spLocks noGrp="1"/>
          </p:cNvSpPr>
          <p:nvPr>
            <p:ph type="title"/>
          </p:nvPr>
        </p:nvSpPr>
        <p:spPr/>
        <p:txBody>
          <a:bodyPr/>
          <a:lstStyle/>
          <a:p>
            <a:r>
              <a:rPr lang="en-IN" dirty="0">
                <a:solidFill>
                  <a:schemeClr val="accent1"/>
                </a:solidFill>
              </a:rPr>
              <a:t>Bell’s palsy (SEVENTH NERVE PARALYSIS,FACIAL PARALYSIS)</a:t>
            </a:r>
            <a:endParaRPr lang="en-US" dirty="0">
              <a:solidFill>
                <a:schemeClr val="accent1"/>
              </a:solidFill>
            </a:endParaRPr>
          </a:p>
        </p:txBody>
      </p:sp>
      <p:sp>
        <p:nvSpPr>
          <p:cNvPr id="3" name="Content Placeholder 2">
            <a:extLst>
              <a:ext uri="{FF2B5EF4-FFF2-40B4-BE49-F238E27FC236}">
                <a16:creationId xmlns:a16="http://schemas.microsoft.com/office/drawing/2014/main" id="{358C1AA7-CB0C-0E02-CE6D-EF4BA098F960}"/>
              </a:ext>
            </a:extLst>
          </p:cNvPr>
          <p:cNvSpPr>
            <a:spLocks noGrp="1"/>
          </p:cNvSpPr>
          <p:nvPr>
            <p:ph idx="1"/>
          </p:nvPr>
        </p:nvSpPr>
        <p:spPr>
          <a:xfrm>
            <a:off x="248566" y="1853754"/>
            <a:ext cx="11597069" cy="3450613"/>
          </a:xfrm>
        </p:spPr>
        <p:txBody>
          <a:bodyPr>
            <a:noAutofit/>
          </a:bodyPr>
          <a:lstStyle/>
          <a:p>
            <a:r>
              <a:rPr lang="en-US" sz="2800" dirty="0"/>
              <a:t>INTRODUCTION:</a:t>
            </a:r>
            <a:r>
              <a:rPr lang="en-IN" sz="2800" dirty="0"/>
              <a:t> </a:t>
            </a:r>
            <a:r>
              <a:rPr lang="en-US" sz="2800" dirty="0"/>
              <a:t>Bell's palsy is a form of facial paralysis resulting from a dysfunction of the cranial nerve VII (the facial nerve) causing an inability to control facial muscles on the affected side</a:t>
            </a:r>
            <a:r>
              <a:rPr lang="en-IN" sz="2800" dirty="0"/>
              <a:t>. </a:t>
            </a:r>
            <a:r>
              <a:rPr lang="en-US" sz="2800" dirty="0"/>
              <a:t>Several conditions can cause facial paralysis </a:t>
            </a:r>
            <a:r>
              <a:rPr lang="en-US" sz="2800" dirty="0" err="1"/>
              <a:t>eg</a:t>
            </a:r>
            <a:r>
              <a:rPr lang="en-US" sz="2800" dirty="0"/>
              <a:t>. Brain tumor, stroke, myasthenia gravis.</a:t>
            </a:r>
            <a:r>
              <a:rPr lang="en-IN" sz="2800" dirty="0"/>
              <a:t>.</a:t>
            </a:r>
          </a:p>
          <a:p>
            <a:r>
              <a:rPr lang="en-US" sz="2800" dirty="0"/>
              <a:t> </a:t>
            </a:r>
            <a:r>
              <a:rPr lang="en-IN" sz="2800" dirty="0"/>
              <a:t>I</a:t>
            </a:r>
            <a:r>
              <a:rPr lang="en-US" sz="2800" dirty="0"/>
              <a:t>f no specific cause can be identified, the condition is known as Bell's palsy</a:t>
            </a:r>
            <a:endParaRPr lang="en-IN" sz="2800" dirty="0"/>
          </a:p>
          <a:p>
            <a:r>
              <a:rPr lang="en-US" sz="2800" dirty="0"/>
              <a:t>DEFINITION: Bell's palsy is defined as an idiopathic unilateral facial nerve paralysis, usually self-limiting. </a:t>
            </a:r>
          </a:p>
        </p:txBody>
      </p:sp>
    </p:spTree>
    <p:extLst>
      <p:ext uri="{BB962C8B-B14F-4D97-AF65-F5344CB8AC3E}">
        <p14:creationId xmlns:p14="http://schemas.microsoft.com/office/powerpoint/2010/main" val="32205765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1F93D-B055-C9F5-FC5E-2CDDA6A88D1A}"/>
              </a:ext>
            </a:extLst>
          </p:cNvPr>
          <p:cNvSpPr>
            <a:spLocks noGrp="1"/>
          </p:cNvSpPr>
          <p:nvPr>
            <p:ph type="title"/>
          </p:nvPr>
        </p:nvSpPr>
        <p:spPr/>
        <p:txBody>
          <a:bodyPr/>
          <a:lstStyle/>
          <a:p>
            <a:r>
              <a:rPr lang="en-IN" b="1" dirty="0"/>
              <a:t>General characteristics </a:t>
            </a:r>
            <a:endParaRPr lang="en-US" b="1" dirty="0"/>
          </a:p>
        </p:txBody>
      </p:sp>
      <p:sp>
        <p:nvSpPr>
          <p:cNvPr id="3" name="Content Placeholder 2">
            <a:extLst>
              <a:ext uri="{FF2B5EF4-FFF2-40B4-BE49-F238E27FC236}">
                <a16:creationId xmlns:a16="http://schemas.microsoft.com/office/drawing/2014/main" id="{05C9E1F3-BB23-9E3C-6BC0-1C82BD69EB13}"/>
              </a:ext>
            </a:extLst>
          </p:cNvPr>
          <p:cNvSpPr>
            <a:spLocks noGrp="1"/>
          </p:cNvSpPr>
          <p:nvPr>
            <p:ph idx="1"/>
          </p:nvPr>
        </p:nvSpPr>
        <p:spPr/>
        <p:txBody>
          <a:bodyPr>
            <a:normAutofit/>
          </a:bodyPr>
          <a:lstStyle/>
          <a:p>
            <a:r>
              <a:rPr lang="en-US" sz="3200" dirty="0"/>
              <a:t>INCIDENCE- 20: 1,00,000</a:t>
            </a:r>
            <a:endParaRPr lang="en-IN" sz="3200" dirty="0"/>
          </a:p>
          <a:p>
            <a:r>
              <a:rPr lang="en-US" sz="3200" dirty="0"/>
              <a:t>AGE- middle age group</a:t>
            </a:r>
            <a:endParaRPr lang="en-IN" sz="3200" dirty="0"/>
          </a:p>
          <a:p>
            <a:r>
              <a:rPr lang="en-US" sz="3200" dirty="0"/>
              <a:t> SEX- female&gt; male</a:t>
            </a:r>
          </a:p>
        </p:txBody>
      </p:sp>
    </p:spTree>
    <p:extLst>
      <p:ext uri="{BB962C8B-B14F-4D97-AF65-F5344CB8AC3E}">
        <p14:creationId xmlns:p14="http://schemas.microsoft.com/office/powerpoint/2010/main" val="33235064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2D8BB-16B8-2FDD-BF1B-148B4AC562A0}"/>
              </a:ext>
            </a:extLst>
          </p:cNvPr>
          <p:cNvSpPr>
            <a:spLocks noGrp="1"/>
          </p:cNvSpPr>
          <p:nvPr>
            <p:ph type="title"/>
          </p:nvPr>
        </p:nvSpPr>
        <p:spPr>
          <a:xfrm>
            <a:off x="583632" y="229964"/>
            <a:ext cx="9603275" cy="1049235"/>
          </a:xfrm>
        </p:spPr>
        <p:txBody>
          <a:bodyPr/>
          <a:lstStyle/>
          <a:p>
            <a:r>
              <a:rPr lang="en-IN" b="1" dirty="0" err="1"/>
              <a:t>Etiology</a:t>
            </a:r>
            <a:r>
              <a:rPr lang="en-IN" dirty="0"/>
              <a:t> </a:t>
            </a:r>
            <a:endParaRPr lang="en-US" dirty="0"/>
          </a:p>
        </p:txBody>
      </p:sp>
      <p:sp>
        <p:nvSpPr>
          <p:cNvPr id="3" name="Content Placeholder 2">
            <a:extLst>
              <a:ext uri="{FF2B5EF4-FFF2-40B4-BE49-F238E27FC236}">
                <a16:creationId xmlns:a16="http://schemas.microsoft.com/office/drawing/2014/main" id="{05B02911-0697-930D-F4E1-D20FC16BC2B8}"/>
              </a:ext>
            </a:extLst>
          </p:cNvPr>
          <p:cNvSpPr>
            <a:spLocks noGrp="1"/>
          </p:cNvSpPr>
          <p:nvPr>
            <p:ph idx="1"/>
          </p:nvPr>
        </p:nvSpPr>
        <p:spPr>
          <a:xfrm>
            <a:off x="106872" y="1831609"/>
            <a:ext cx="11393326" cy="5798844"/>
          </a:xfrm>
        </p:spPr>
        <p:txBody>
          <a:bodyPr>
            <a:noAutofit/>
          </a:bodyPr>
          <a:lstStyle/>
          <a:p>
            <a:r>
              <a:rPr lang="en-US" sz="2800" dirty="0"/>
              <a:t>Cerebrovascular disease, multiple sclerosis, syphilis</a:t>
            </a:r>
            <a:r>
              <a:rPr lang="en-IN" sz="2800" dirty="0"/>
              <a:t>, </a:t>
            </a:r>
            <a:r>
              <a:rPr lang="en-US" sz="2800" dirty="0"/>
              <a:t>HIV</a:t>
            </a:r>
            <a:endParaRPr lang="en-IN" sz="2800" dirty="0"/>
          </a:p>
          <a:p>
            <a:r>
              <a:rPr lang="en-US" sz="2800" dirty="0"/>
              <a:t> Between nucleus and geniculate </a:t>
            </a:r>
            <a:r>
              <a:rPr lang="en-US" sz="2800" dirty="0" err="1"/>
              <a:t>gangion</a:t>
            </a:r>
            <a:r>
              <a:rPr lang="en-US" sz="2800" dirty="0"/>
              <a:t>: Fracture base of skull, post cranial fossa tumors, </a:t>
            </a:r>
            <a:r>
              <a:rPr lang="en-US" sz="2800" dirty="0" err="1"/>
              <a:t>sacroidosis</a:t>
            </a:r>
            <a:endParaRPr lang="en-IN" sz="2800" dirty="0"/>
          </a:p>
          <a:p>
            <a:r>
              <a:rPr lang="en-US" sz="2800" dirty="0"/>
              <a:t> Between geniculate ganglion and </a:t>
            </a:r>
            <a:r>
              <a:rPr lang="en-US" sz="2800" dirty="0" err="1"/>
              <a:t>stylomastoid</a:t>
            </a:r>
            <a:r>
              <a:rPr lang="en-US" sz="2800" dirty="0"/>
              <a:t> canal: Middle ear infection, </a:t>
            </a:r>
            <a:r>
              <a:rPr lang="en-US" sz="2800" dirty="0" err="1"/>
              <a:t>ramsay</a:t>
            </a:r>
            <a:r>
              <a:rPr lang="en-US" sz="2800" dirty="0"/>
              <a:t> threat sign, </a:t>
            </a:r>
            <a:r>
              <a:rPr lang="en-US" sz="2800" dirty="0" err="1"/>
              <a:t>mastoiditis</a:t>
            </a:r>
            <a:r>
              <a:rPr lang="en-US" sz="2800" dirty="0"/>
              <a:t>. </a:t>
            </a:r>
            <a:endParaRPr lang="en-IN" sz="2800" dirty="0"/>
          </a:p>
          <a:p>
            <a:r>
              <a:rPr lang="en-US" sz="2800" dirty="0"/>
              <a:t> Branch of facial nerve (extra cranially): </a:t>
            </a:r>
            <a:r>
              <a:rPr lang="en-IN" sz="2800" dirty="0"/>
              <a:t> </a:t>
            </a:r>
            <a:r>
              <a:rPr lang="en-US" sz="2800" dirty="0"/>
              <a:t>Local anesthesia, parotid gland surgery, TMJ arthroscopy, facial </a:t>
            </a:r>
            <a:r>
              <a:rPr lang="en-US" sz="2800" dirty="0" err="1"/>
              <a:t>asthetic</a:t>
            </a:r>
            <a:r>
              <a:rPr lang="en-US" sz="2800" dirty="0"/>
              <a:t> surgery, </a:t>
            </a:r>
            <a:r>
              <a:rPr lang="en-US" sz="2800" dirty="0" err="1"/>
              <a:t>facialtrauma</a:t>
            </a:r>
            <a:endParaRPr lang="en-US" sz="2800" dirty="0"/>
          </a:p>
        </p:txBody>
      </p:sp>
    </p:spTree>
    <p:extLst>
      <p:ext uri="{BB962C8B-B14F-4D97-AF65-F5344CB8AC3E}">
        <p14:creationId xmlns:p14="http://schemas.microsoft.com/office/powerpoint/2010/main" val="20222218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D5FD8-009B-1C5F-1E66-2F8F91593A27}"/>
              </a:ext>
            </a:extLst>
          </p:cNvPr>
          <p:cNvSpPr>
            <a:spLocks noGrp="1"/>
          </p:cNvSpPr>
          <p:nvPr>
            <p:ph type="title"/>
          </p:nvPr>
        </p:nvSpPr>
        <p:spPr>
          <a:xfrm>
            <a:off x="2172830" y="819179"/>
            <a:ext cx="9603275" cy="1049235"/>
          </a:xfrm>
        </p:spPr>
        <p:txBody>
          <a:bodyPr/>
          <a:lstStyle/>
          <a:p>
            <a:r>
              <a:rPr lang="en-IN" b="1" dirty="0"/>
              <a:t>Associated syndrome </a:t>
            </a:r>
            <a:endParaRPr lang="en-US" b="1" dirty="0"/>
          </a:p>
        </p:txBody>
      </p:sp>
      <p:sp>
        <p:nvSpPr>
          <p:cNvPr id="3" name="Content Placeholder 2">
            <a:extLst>
              <a:ext uri="{FF2B5EF4-FFF2-40B4-BE49-F238E27FC236}">
                <a16:creationId xmlns:a16="http://schemas.microsoft.com/office/drawing/2014/main" id="{2BDD3B3E-7BFD-A6D3-FED5-621A5F362FA2}"/>
              </a:ext>
            </a:extLst>
          </p:cNvPr>
          <p:cNvSpPr>
            <a:spLocks noGrp="1"/>
          </p:cNvSpPr>
          <p:nvPr>
            <p:ph idx="1"/>
          </p:nvPr>
        </p:nvSpPr>
        <p:spPr>
          <a:xfrm>
            <a:off x="412488" y="2041508"/>
            <a:ext cx="10565202" cy="2900220"/>
          </a:xfrm>
        </p:spPr>
        <p:txBody>
          <a:bodyPr>
            <a:noAutofit/>
          </a:bodyPr>
          <a:lstStyle/>
          <a:p>
            <a:r>
              <a:rPr lang="en-US" sz="2800" dirty="0">
                <a:solidFill>
                  <a:schemeClr val="accent1"/>
                </a:solidFill>
              </a:rPr>
              <a:t>MELKERSON ROSENTHAL SYNDROME( </a:t>
            </a:r>
            <a:r>
              <a:rPr lang="en-US" sz="2800" dirty="0"/>
              <a:t>a triad of fissured tongue, </a:t>
            </a:r>
            <a:r>
              <a:rPr lang="en-IN" sz="2800" dirty="0" err="1"/>
              <a:t>chelities</a:t>
            </a:r>
            <a:r>
              <a:rPr lang="en-IN" sz="2800" dirty="0"/>
              <a:t> </a:t>
            </a:r>
            <a:r>
              <a:rPr lang="en-IN" sz="2800" dirty="0" err="1"/>
              <a:t>granulomatosa</a:t>
            </a:r>
            <a:r>
              <a:rPr lang="en-IN" sz="2800" dirty="0"/>
              <a:t> </a:t>
            </a:r>
            <a:r>
              <a:rPr lang="en-US" sz="2800" dirty="0"/>
              <a:t>and cranial nerve </a:t>
            </a:r>
            <a:r>
              <a:rPr lang="en-IN" sz="2800" dirty="0"/>
              <a:t>7</a:t>
            </a:r>
            <a:r>
              <a:rPr lang="en-US" sz="2800" dirty="0" err="1"/>
              <a:t>th</a:t>
            </a:r>
            <a:r>
              <a:rPr lang="en-US" sz="2800" dirty="0"/>
              <a:t> paralysis)</a:t>
            </a:r>
            <a:endParaRPr lang="en-IN" sz="2800" dirty="0"/>
          </a:p>
          <a:p>
            <a:r>
              <a:rPr lang="en-US" sz="2800" dirty="0"/>
              <a:t> </a:t>
            </a:r>
            <a:r>
              <a:rPr lang="en-US" sz="2800" dirty="0">
                <a:solidFill>
                  <a:schemeClr val="accent1"/>
                </a:solidFill>
              </a:rPr>
              <a:t>BILATERAL FACIAL PARALYSIS </a:t>
            </a:r>
            <a:r>
              <a:rPr lang="en-US" sz="2800" dirty="0"/>
              <a:t>is rare may be due to acute idiopathic polyneuritis, sarcoidosis, post cranial fossa tumors.</a:t>
            </a:r>
          </a:p>
        </p:txBody>
      </p:sp>
    </p:spTree>
    <p:extLst>
      <p:ext uri="{BB962C8B-B14F-4D97-AF65-F5344CB8AC3E}">
        <p14:creationId xmlns:p14="http://schemas.microsoft.com/office/powerpoint/2010/main" val="6196667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98AEBE-1CFA-4A0B-70FB-EDCF3F5D5674}"/>
              </a:ext>
            </a:extLst>
          </p:cNvPr>
          <p:cNvSpPr>
            <a:spLocks noGrp="1"/>
          </p:cNvSpPr>
          <p:nvPr>
            <p:ph idx="1"/>
          </p:nvPr>
        </p:nvSpPr>
        <p:spPr>
          <a:xfrm>
            <a:off x="281166" y="-183369"/>
            <a:ext cx="12045305" cy="8828111"/>
          </a:xfrm>
        </p:spPr>
        <p:txBody>
          <a:bodyPr>
            <a:noAutofit/>
          </a:bodyPr>
          <a:lstStyle/>
          <a:p>
            <a:pPr marL="0" indent="0">
              <a:buNone/>
            </a:pPr>
            <a:endParaRPr lang="en-IN" sz="2800" dirty="0"/>
          </a:p>
          <a:p>
            <a:r>
              <a:rPr lang="en-IN" sz="3200" b="1" dirty="0"/>
              <a:t>SIGNS AND SYMPTOMS</a:t>
            </a:r>
          </a:p>
          <a:p>
            <a:r>
              <a:rPr lang="en-US" sz="2800" dirty="0"/>
              <a:t> </a:t>
            </a:r>
            <a:r>
              <a:rPr lang="en-IN" sz="2800" dirty="0"/>
              <a:t>Expressionless  face </a:t>
            </a:r>
          </a:p>
          <a:p>
            <a:r>
              <a:rPr lang="en-US" sz="2800" dirty="0"/>
              <a:t>Forehead is </a:t>
            </a:r>
            <a:r>
              <a:rPr lang="en-US" sz="2800" dirty="0" err="1"/>
              <a:t>unfurrowed</a:t>
            </a:r>
            <a:r>
              <a:rPr lang="en-US" sz="2800" dirty="0"/>
              <a:t>.</a:t>
            </a:r>
            <a:endParaRPr lang="en-IN" sz="2800" dirty="0"/>
          </a:p>
          <a:p>
            <a:r>
              <a:rPr lang="en-US" sz="2800" dirty="0"/>
              <a:t>Patient is unable to cross eye on that side, any attempted closure causes rolling of eye upwards(Bell's sign).</a:t>
            </a:r>
            <a:endParaRPr lang="en-IN" sz="2800" dirty="0"/>
          </a:p>
          <a:p>
            <a:r>
              <a:rPr lang="en-US" sz="2800" dirty="0"/>
              <a:t> Tears tend to overflow (</a:t>
            </a:r>
            <a:r>
              <a:rPr lang="en-US" sz="2800" dirty="0" err="1"/>
              <a:t>epiphora</a:t>
            </a:r>
            <a:r>
              <a:rPr lang="en-US" sz="2800" dirty="0"/>
              <a:t>). </a:t>
            </a:r>
            <a:endParaRPr lang="en-IN" sz="2800" dirty="0"/>
          </a:p>
          <a:p>
            <a:r>
              <a:rPr lang="en-US" sz="2800" dirty="0"/>
              <a:t>Corner of the mouth droops</a:t>
            </a:r>
            <a:r>
              <a:rPr lang="en-IN" sz="2800" dirty="0"/>
              <a:t>.</a:t>
            </a:r>
            <a:r>
              <a:rPr lang="en-US" sz="2800" dirty="0"/>
              <a:t> Saliva dribbles and food collects in</a:t>
            </a:r>
            <a:r>
              <a:rPr lang="en-IN" sz="2800" dirty="0"/>
              <a:t> </a:t>
            </a:r>
            <a:r>
              <a:rPr lang="en-US" sz="2800" dirty="0"/>
              <a:t>the vestibule because of paralysis of </a:t>
            </a:r>
            <a:r>
              <a:rPr lang="en-US" sz="2800" dirty="0" err="1"/>
              <a:t>buccinator</a:t>
            </a:r>
            <a:r>
              <a:rPr lang="en-US" sz="2800" dirty="0"/>
              <a:t>. </a:t>
            </a:r>
            <a:endParaRPr lang="en-IN" sz="2800" dirty="0"/>
          </a:p>
          <a:p>
            <a:r>
              <a:rPr lang="en-IN" sz="2800" dirty="0"/>
              <a:t>Altered taste sensation </a:t>
            </a:r>
            <a:endParaRPr lang="en-US" sz="2800" dirty="0"/>
          </a:p>
        </p:txBody>
      </p:sp>
    </p:spTree>
    <p:extLst>
      <p:ext uri="{BB962C8B-B14F-4D97-AF65-F5344CB8AC3E}">
        <p14:creationId xmlns:p14="http://schemas.microsoft.com/office/powerpoint/2010/main" val="9391025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C49A9-6254-945F-35CF-28EF2201E848}"/>
              </a:ext>
            </a:extLst>
          </p:cNvPr>
          <p:cNvSpPr>
            <a:spLocks noGrp="1"/>
          </p:cNvSpPr>
          <p:nvPr>
            <p:ph type="title"/>
          </p:nvPr>
        </p:nvSpPr>
        <p:spPr>
          <a:xfrm>
            <a:off x="3798702" y="767845"/>
            <a:ext cx="9603275" cy="1049235"/>
          </a:xfrm>
        </p:spPr>
        <p:txBody>
          <a:bodyPr/>
          <a:lstStyle/>
          <a:p>
            <a:r>
              <a:rPr lang="en-IN" b="1" dirty="0"/>
              <a:t>Treatment</a:t>
            </a:r>
            <a:r>
              <a:rPr lang="en-IN" dirty="0"/>
              <a:t> </a:t>
            </a:r>
            <a:endParaRPr lang="en-US" dirty="0"/>
          </a:p>
        </p:txBody>
      </p:sp>
      <p:sp>
        <p:nvSpPr>
          <p:cNvPr id="3" name="Content Placeholder 2">
            <a:extLst>
              <a:ext uri="{FF2B5EF4-FFF2-40B4-BE49-F238E27FC236}">
                <a16:creationId xmlns:a16="http://schemas.microsoft.com/office/drawing/2014/main" id="{C4C352A9-EE4C-5694-E7EC-508E8F556130}"/>
              </a:ext>
            </a:extLst>
          </p:cNvPr>
          <p:cNvSpPr>
            <a:spLocks noGrp="1"/>
          </p:cNvSpPr>
          <p:nvPr>
            <p:ph idx="1"/>
          </p:nvPr>
        </p:nvSpPr>
        <p:spPr>
          <a:xfrm>
            <a:off x="525658" y="1917935"/>
            <a:ext cx="11552245" cy="3450613"/>
          </a:xfrm>
        </p:spPr>
        <p:txBody>
          <a:bodyPr>
            <a:noAutofit/>
          </a:bodyPr>
          <a:lstStyle/>
          <a:p>
            <a:r>
              <a:rPr lang="en-US" sz="3200" dirty="0"/>
              <a:t>PHYSIOTHERAPY should be started as early as possible, consists of electrical stimuli by galvanism, gentle massage and facial exercise. </a:t>
            </a:r>
            <a:endParaRPr lang="en-IN" sz="3200" dirty="0"/>
          </a:p>
          <a:p>
            <a:r>
              <a:rPr lang="en-US" sz="3200" dirty="0"/>
              <a:t>MEDICATION</a:t>
            </a:r>
            <a:endParaRPr lang="en-IN" sz="3200" dirty="0"/>
          </a:p>
          <a:p>
            <a:r>
              <a:rPr lang="en-IN" sz="3200" dirty="0"/>
              <a:t>Vasodilator drugs – Histamine </a:t>
            </a:r>
          </a:p>
          <a:p>
            <a:r>
              <a:rPr lang="en-IN" sz="3200" dirty="0"/>
              <a:t>Flushing dose of nicotine acid </a:t>
            </a:r>
          </a:p>
          <a:p>
            <a:r>
              <a:rPr lang="en-IN" sz="3200" dirty="0"/>
              <a:t>Surgical decompression </a:t>
            </a:r>
            <a:endParaRPr lang="en-US" sz="3200" dirty="0"/>
          </a:p>
        </p:txBody>
      </p:sp>
    </p:spTree>
    <p:extLst>
      <p:ext uri="{BB962C8B-B14F-4D97-AF65-F5344CB8AC3E}">
        <p14:creationId xmlns:p14="http://schemas.microsoft.com/office/powerpoint/2010/main" val="2134705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F4221-A961-B374-89C4-5C4D32223776}"/>
              </a:ext>
            </a:extLst>
          </p:cNvPr>
          <p:cNvSpPr>
            <a:spLocks noGrp="1"/>
          </p:cNvSpPr>
          <p:nvPr>
            <p:ph type="title"/>
          </p:nvPr>
        </p:nvSpPr>
        <p:spPr>
          <a:xfrm>
            <a:off x="1294362" y="2379765"/>
            <a:ext cx="9603275" cy="1049235"/>
          </a:xfrm>
        </p:spPr>
        <p:txBody>
          <a:bodyPr>
            <a:noAutofit/>
          </a:bodyPr>
          <a:lstStyle/>
          <a:p>
            <a:r>
              <a:rPr lang="en-IN" sz="4800" b="1" dirty="0">
                <a:solidFill>
                  <a:schemeClr val="accent1"/>
                </a:solidFill>
              </a:rPr>
              <a:t>Disturbances of ninth cranial nerve </a:t>
            </a:r>
            <a:endParaRPr lang="en-US" sz="4800" b="1" dirty="0">
              <a:solidFill>
                <a:schemeClr val="accent1"/>
              </a:solidFill>
            </a:endParaRPr>
          </a:p>
        </p:txBody>
      </p:sp>
    </p:spTree>
    <p:extLst>
      <p:ext uri="{BB962C8B-B14F-4D97-AF65-F5344CB8AC3E}">
        <p14:creationId xmlns:p14="http://schemas.microsoft.com/office/powerpoint/2010/main" val="10997270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27E6D-1A91-8419-9DFF-D1331577AE2F}"/>
              </a:ext>
            </a:extLst>
          </p:cNvPr>
          <p:cNvSpPr>
            <a:spLocks noGrp="1"/>
          </p:cNvSpPr>
          <p:nvPr>
            <p:ph type="title"/>
          </p:nvPr>
        </p:nvSpPr>
        <p:spPr/>
        <p:txBody>
          <a:bodyPr>
            <a:normAutofit/>
          </a:bodyPr>
          <a:lstStyle/>
          <a:p>
            <a:r>
              <a:rPr lang="en-US" sz="3600" dirty="0">
                <a:solidFill>
                  <a:schemeClr val="accent1"/>
                </a:solidFill>
              </a:rPr>
              <a:t>Glossopharyngeal Neuralgia</a:t>
            </a:r>
          </a:p>
        </p:txBody>
      </p:sp>
      <p:sp>
        <p:nvSpPr>
          <p:cNvPr id="3" name="Content Placeholder 2">
            <a:extLst>
              <a:ext uri="{FF2B5EF4-FFF2-40B4-BE49-F238E27FC236}">
                <a16:creationId xmlns:a16="http://schemas.microsoft.com/office/drawing/2014/main" id="{A161C8AC-B3BA-3145-3CAF-9C2E08E59553}"/>
              </a:ext>
            </a:extLst>
          </p:cNvPr>
          <p:cNvSpPr>
            <a:spLocks noGrp="1"/>
          </p:cNvSpPr>
          <p:nvPr>
            <p:ph idx="1"/>
          </p:nvPr>
        </p:nvSpPr>
        <p:spPr/>
        <p:txBody>
          <a:bodyPr>
            <a:normAutofit/>
          </a:bodyPr>
          <a:lstStyle/>
          <a:p>
            <a:r>
              <a:rPr lang="en-US" sz="2800" dirty="0"/>
              <a:t>pain may be as severe and excruciating</a:t>
            </a:r>
            <a:endParaRPr lang="en-IN" sz="2800" dirty="0"/>
          </a:p>
          <a:p>
            <a:r>
              <a:rPr lang="en-US" sz="2800" dirty="0"/>
              <a:t> rare condition</a:t>
            </a:r>
            <a:endParaRPr lang="en-IN" sz="2800" dirty="0"/>
          </a:p>
          <a:p>
            <a:r>
              <a:rPr lang="en-US" sz="2800" dirty="0"/>
              <a:t> characterized by severe, paroxysmal episodes of pain mainly localized to the external ear canal, pharynx, and tongue, usually caused by a neurovascular conflict between </a:t>
            </a:r>
            <a:r>
              <a:rPr lang="en-US" sz="2800" dirty="0" err="1"/>
              <a:t>postero</a:t>
            </a:r>
            <a:r>
              <a:rPr lang="en-US" sz="2800" dirty="0"/>
              <a:t>-inferior cerebellar artery and ninth cranial nerve</a:t>
            </a:r>
          </a:p>
        </p:txBody>
      </p:sp>
    </p:spTree>
    <p:extLst>
      <p:ext uri="{BB962C8B-B14F-4D97-AF65-F5344CB8AC3E}">
        <p14:creationId xmlns:p14="http://schemas.microsoft.com/office/powerpoint/2010/main" val="39255567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990C5-7848-0AB7-F83A-EF4CD49BA66B}"/>
              </a:ext>
            </a:extLst>
          </p:cNvPr>
          <p:cNvSpPr>
            <a:spLocks noGrp="1"/>
          </p:cNvSpPr>
          <p:nvPr>
            <p:ph type="title"/>
          </p:nvPr>
        </p:nvSpPr>
        <p:spPr>
          <a:xfrm>
            <a:off x="424712" y="403411"/>
            <a:ext cx="9603275" cy="1059155"/>
          </a:xfrm>
        </p:spPr>
        <p:txBody>
          <a:bodyPr/>
          <a:lstStyle/>
          <a:p>
            <a:r>
              <a:rPr lang="en-IN" b="1" dirty="0"/>
              <a:t>Clinical features </a:t>
            </a:r>
            <a:endParaRPr lang="en-US" b="1" dirty="0"/>
          </a:p>
        </p:txBody>
      </p:sp>
      <p:sp>
        <p:nvSpPr>
          <p:cNvPr id="3" name="Content Placeholder 2">
            <a:extLst>
              <a:ext uri="{FF2B5EF4-FFF2-40B4-BE49-F238E27FC236}">
                <a16:creationId xmlns:a16="http://schemas.microsoft.com/office/drawing/2014/main" id="{44C5FDF9-DBD9-D6C3-6978-0BFC2115AC3F}"/>
              </a:ext>
            </a:extLst>
          </p:cNvPr>
          <p:cNvSpPr>
            <a:spLocks noGrp="1"/>
          </p:cNvSpPr>
          <p:nvPr>
            <p:ph idx="1"/>
          </p:nvPr>
        </p:nvSpPr>
        <p:spPr>
          <a:xfrm>
            <a:off x="424711" y="1170217"/>
            <a:ext cx="10980839" cy="4233056"/>
          </a:xfrm>
        </p:spPr>
        <p:txBody>
          <a:bodyPr>
            <a:noAutofit/>
          </a:bodyPr>
          <a:lstStyle/>
          <a:p>
            <a:r>
              <a:rPr lang="en-US" sz="2400" dirty="0"/>
              <a:t>No gender predilection middle-aged or older persons</a:t>
            </a:r>
            <a:endParaRPr lang="en-IN" sz="2400" dirty="0"/>
          </a:p>
          <a:p>
            <a:r>
              <a:rPr lang="en-US" sz="2400" dirty="0"/>
              <a:t> sharp, shooting pain in the ear, the pharynx, the nasopharynx, the tonsil, or the posterior portion of the tongue</a:t>
            </a:r>
            <a:endParaRPr lang="en-IN" sz="2400" dirty="0"/>
          </a:p>
          <a:p>
            <a:r>
              <a:rPr lang="en-US" sz="2400" dirty="0"/>
              <a:t> unilateral</a:t>
            </a:r>
            <a:endParaRPr lang="en-IN" sz="2400" dirty="0"/>
          </a:p>
          <a:p>
            <a:r>
              <a:rPr lang="en-US" sz="2400" dirty="0"/>
              <a:t> The patient usually has a 'trigger zone' in the posterior oropharynx or tonsillar fossa-swallowing, talking, yawning, or coughing</a:t>
            </a:r>
          </a:p>
        </p:txBody>
      </p:sp>
    </p:spTree>
    <p:extLst>
      <p:ext uri="{BB962C8B-B14F-4D97-AF65-F5344CB8AC3E}">
        <p14:creationId xmlns:p14="http://schemas.microsoft.com/office/powerpoint/2010/main" val="3484784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7A23B-4B82-E6AF-2AA0-9657FFAE29DC}"/>
              </a:ext>
            </a:extLst>
          </p:cNvPr>
          <p:cNvSpPr>
            <a:spLocks noGrp="1"/>
          </p:cNvSpPr>
          <p:nvPr>
            <p:ph type="title"/>
          </p:nvPr>
        </p:nvSpPr>
        <p:spPr/>
        <p:txBody>
          <a:bodyPr/>
          <a:lstStyle/>
          <a:p>
            <a:r>
              <a:rPr lang="en-IN" dirty="0">
                <a:solidFill>
                  <a:schemeClr val="accent1"/>
                </a:solidFill>
              </a:rPr>
              <a:t>Trigeminal neuralgia </a:t>
            </a:r>
            <a:endParaRPr lang="en-US" dirty="0">
              <a:solidFill>
                <a:schemeClr val="accent1"/>
              </a:solidFill>
            </a:endParaRPr>
          </a:p>
        </p:txBody>
      </p:sp>
      <p:sp>
        <p:nvSpPr>
          <p:cNvPr id="3" name="Content Placeholder 2">
            <a:extLst>
              <a:ext uri="{FF2B5EF4-FFF2-40B4-BE49-F238E27FC236}">
                <a16:creationId xmlns:a16="http://schemas.microsoft.com/office/drawing/2014/main" id="{19F0EEC0-1508-394A-0E9A-2F649436E88E}"/>
              </a:ext>
            </a:extLst>
          </p:cNvPr>
          <p:cNvSpPr>
            <a:spLocks noGrp="1"/>
          </p:cNvSpPr>
          <p:nvPr>
            <p:ph idx="1"/>
          </p:nvPr>
        </p:nvSpPr>
        <p:spPr/>
        <p:txBody>
          <a:bodyPr/>
          <a:lstStyle/>
          <a:p>
            <a:r>
              <a:rPr lang="en-US"/>
              <a:t>TIC DOULOUREUX</a:t>
            </a:r>
            <a:r>
              <a:rPr lang="en-IN"/>
              <a:t> </a:t>
            </a:r>
          </a:p>
          <a:p>
            <a:r>
              <a:rPr lang="en-US"/>
              <a:t>TRIFACIAL NEURALGIA</a:t>
            </a:r>
            <a:r>
              <a:rPr lang="en-IN"/>
              <a:t> </a:t>
            </a:r>
          </a:p>
          <a:p>
            <a:r>
              <a:rPr lang="en-US"/>
              <a:t>FOTHERGILL'S NEURALGIA</a:t>
            </a:r>
            <a:r>
              <a:rPr lang="en-IN"/>
              <a:t> </a:t>
            </a:r>
            <a:endParaRPr lang="en-US"/>
          </a:p>
        </p:txBody>
      </p:sp>
    </p:spTree>
    <p:extLst>
      <p:ext uri="{BB962C8B-B14F-4D97-AF65-F5344CB8AC3E}">
        <p14:creationId xmlns:p14="http://schemas.microsoft.com/office/powerpoint/2010/main" val="31875761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FEC2C-F10C-20E9-B2D8-C5D130230542}"/>
              </a:ext>
            </a:extLst>
          </p:cNvPr>
          <p:cNvSpPr>
            <a:spLocks noGrp="1"/>
          </p:cNvSpPr>
          <p:nvPr>
            <p:ph type="title"/>
          </p:nvPr>
        </p:nvSpPr>
        <p:spPr/>
        <p:txBody>
          <a:bodyPr/>
          <a:lstStyle/>
          <a:p>
            <a:r>
              <a:rPr lang="en-IN" b="1" dirty="0"/>
              <a:t>Treatment</a:t>
            </a:r>
            <a:r>
              <a:rPr lang="en-IN" dirty="0"/>
              <a:t> </a:t>
            </a:r>
            <a:endParaRPr lang="en-US" dirty="0"/>
          </a:p>
        </p:txBody>
      </p:sp>
      <p:sp>
        <p:nvSpPr>
          <p:cNvPr id="3" name="Content Placeholder 2">
            <a:extLst>
              <a:ext uri="{FF2B5EF4-FFF2-40B4-BE49-F238E27FC236}">
                <a16:creationId xmlns:a16="http://schemas.microsoft.com/office/drawing/2014/main" id="{BB30D9A2-ADFF-901E-241C-61E27D1626F9}"/>
              </a:ext>
            </a:extLst>
          </p:cNvPr>
          <p:cNvSpPr>
            <a:spLocks noGrp="1"/>
          </p:cNvSpPr>
          <p:nvPr>
            <p:ph idx="1"/>
          </p:nvPr>
        </p:nvSpPr>
        <p:spPr/>
        <p:txBody>
          <a:bodyPr>
            <a:normAutofit/>
          </a:bodyPr>
          <a:lstStyle/>
          <a:p>
            <a:r>
              <a:rPr lang="en-US" sz="2800" dirty="0"/>
              <a:t>resection of the </a:t>
            </a:r>
            <a:r>
              <a:rPr lang="en-US" sz="2800" dirty="0" err="1"/>
              <a:t>extracranial</a:t>
            </a:r>
            <a:r>
              <a:rPr lang="en-US" sz="2800" dirty="0"/>
              <a:t> portion of the nerve or intracranial section</a:t>
            </a:r>
            <a:endParaRPr lang="en-IN" sz="2800" dirty="0"/>
          </a:p>
          <a:p>
            <a:r>
              <a:rPr lang="en-US" sz="2800" dirty="0"/>
              <a:t>Periods of remission with subsequent recurrence are common in this disease</a:t>
            </a:r>
          </a:p>
        </p:txBody>
      </p:sp>
    </p:spTree>
    <p:extLst>
      <p:ext uri="{BB962C8B-B14F-4D97-AF65-F5344CB8AC3E}">
        <p14:creationId xmlns:p14="http://schemas.microsoft.com/office/powerpoint/2010/main" val="15495559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394F8-AD0C-A9E3-00A4-86664CE0D556}"/>
              </a:ext>
            </a:extLst>
          </p:cNvPr>
          <p:cNvSpPr>
            <a:spLocks noGrp="1"/>
          </p:cNvSpPr>
          <p:nvPr>
            <p:ph type="title"/>
          </p:nvPr>
        </p:nvSpPr>
        <p:spPr/>
        <p:txBody>
          <a:bodyPr>
            <a:normAutofit/>
          </a:bodyPr>
          <a:lstStyle/>
          <a:p>
            <a:r>
              <a:rPr lang="en-IN" sz="4000" b="1" dirty="0">
                <a:solidFill>
                  <a:schemeClr val="accent1"/>
                </a:solidFill>
              </a:rPr>
              <a:t>Disease of muscles</a:t>
            </a:r>
            <a:r>
              <a:rPr lang="en-IN" sz="4000" dirty="0"/>
              <a:t> </a:t>
            </a:r>
            <a:endParaRPr lang="en-US" sz="4000" dirty="0"/>
          </a:p>
        </p:txBody>
      </p:sp>
    </p:spTree>
    <p:extLst>
      <p:ext uri="{BB962C8B-B14F-4D97-AF65-F5344CB8AC3E}">
        <p14:creationId xmlns:p14="http://schemas.microsoft.com/office/powerpoint/2010/main" val="3537642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5005B8C4-EDCC-989C-DD21-0A2221FCA609}"/>
              </a:ext>
            </a:extLst>
          </p:cNvPr>
          <p:cNvPicPr>
            <a:picLocks noGrp="1" noChangeAspect="1"/>
          </p:cNvPicPr>
          <p:nvPr>
            <p:ph idx="1"/>
          </p:nvPr>
        </p:nvPicPr>
        <p:blipFill>
          <a:blip r:embed="rId2"/>
          <a:stretch>
            <a:fillRect/>
          </a:stretch>
        </p:blipFill>
        <p:spPr>
          <a:xfrm>
            <a:off x="77214" y="243575"/>
            <a:ext cx="6479035" cy="6027644"/>
          </a:xfrm>
        </p:spPr>
      </p:pic>
      <p:pic>
        <p:nvPicPr>
          <p:cNvPr id="5" name="Picture 5">
            <a:extLst>
              <a:ext uri="{FF2B5EF4-FFF2-40B4-BE49-F238E27FC236}">
                <a16:creationId xmlns:a16="http://schemas.microsoft.com/office/drawing/2014/main" id="{AFF018ED-12CC-D999-1D26-D1159AA2A934}"/>
              </a:ext>
            </a:extLst>
          </p:cNvPr>
          <p:cNvPicPr>
            <a:picLocks noChangeAspect="1"/>
          </p:cNvPicPr>
          <p:nvPr/>
        </p:nvPicPr>
        <p:blipFill>
          <a:blip r:embed="rId3"/>
          <a:stretch>
            <a:fillRect/>
          </a:stretch>
        </p:blipFill>
        <p:spPr>
          <a:xfrm>
            <a:off x="6723529" y="495097"/>
            <a:ext cx="5391257" cy="6027644"/>
          </a:xfrm>
          <a:prstGeom prst="rect">
            <a:avLst/>
          </a:prstGeom>
        </p:spPr>
      </p:pic>
    </p:spTree>
    <p:extLst>
      <p:ext uri="{BB962C8B-B14F-4D97-AF65-F5344CB8AC3E}">
        <p14:creationId xmlns:p14="http://schemas.microsoft.com/office/powerpoint/2010/main" val="26381330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9CE3C-7675-1E49-CE26-6F09A28300EC}"/>
              </a:ext>
            </a:extLst>
          </p:cNvPr>
          <p:cNvSpPr>
            <a:spLocks noGrp="1"/>
          </p:cNvSpPr>
          <p:nvPr>
            <p:ph type="title"/>
          </p:nvPr>
        </p:nvSpPr>
        <p:spPr/>
        <p:txBody>
          <a:bodyPr/>
          <a:lstStyle/>
          <a:p>
            <a:r>
              <a:rPr lang="en-IN" dirty="0">
                <a:solidFill>
                  <a:schemeClr val="accent1"/>
                </a:solidFill>
              </a:rPr>
              <a:t>Dystrophies</a:t>
            </a:r>
            <a:r>
              <a:rPr lang="en-IN" dirty="0"/>
              <a:t> </a:t>
            </a:r>
            <a:endParaRPr lang="en-US" dirty="0"/>
          </a:p>
        </p:txBody>
      </p:sp>
      <p:sp>
        <p:nvSpPr>
          <p:cNvPr id="3" name="Content Placeholder 2">
            <a:extLst>
              <a:ext uri="{FF2B5EF4-FFF2-40B4-BE49-F238E27FC236}">
                <a16:creationId xmlns:a16="http://schemas.microsoft.com/office/drawing/2014/main" id="{AF7946DC-25D6-FC20-2184-BAD1F8373158}"/>
              </a:ext>
            </a:extLst>
          </p:cNvPr>
          <p:cNvSpPr>
            <a:spLocks noGrp="1"/>
          </p:cNvSpPr>
          <p:nvPr>
            <p:ph idx="1"/>
          </p:nvPr>
        </p:nvSpPr>
        <p:spPr/>
        <p:txBody>
          <a:bodyPr>
            <a:normAutofit/>
          </a:bodyPr>
          <a:lstStyle/>
          <a:p>
            <a:r>
              <a:rPr lang="en-US" sz="2800" dirty="0"/>
              <a:t>Muscular dystrophy is a primary, progressively degenerative disease of skeletal muscle. . </a:t>
            </a:r>
            <a:endParaRPr lang="en-IN" sz="2800" dirty="0"/>
          </a:p>
          <a:p>
            <a:r>
              <a:rPr lang="en-US" sz="2800" dirty="0"/>
              <a:t>The basic disorder lies within the muscle </a:t>
            </a:r>
            <a:r>
              <a:rPr lang="en-US" sz="2800" dirty="0" err="1"/>
              <a:t>fibre</a:t>
            </a:r>
            <a:r>
              <a:rPr lang="en-IN" sz="2800" dirty="0"/>
              <a:t> </a:t>
            </a:r>
            <a:r>
              <a:rPr lang="en-US" sz="2800" dirty="0"/>
              <a:t>itself, since the muscular nerves and nerve endings at the neuromuscular </a:t>
            </a:r>
            <a:r>
              <a:rPr lang="en-US" sz="2800"/>
              <a:t>junction are normal.</a:t>
            </a:r>
            <a:endParaRPr lang="en-US" sz="2800" dirty="0"/>
          </a:p>
        </p:txBody>
      </p:sp>
    </p:spTree>
    <p:extLst>
      <p:ext uri="{BB962C8B-B14F-4D97-AF65-F5344CB8AC3E}">
        <p14:creationId xmlns:p14="http://schemas.microsoft.com/office/powerpoint/2010/main" val="2179587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F7E8B-1C3E-22E2-D96E-96E54E29413F}"/>
              </a:ext>
            </a:extLst>
          </p:cNvPr>
          <p:cNvSpPr>
            <a:spLocks noGrp="1"/>
          </p:cNvSpPr>
          <p:nvPr>
            <p:ph type="title"/>
          </p:nvPr>
        </p:nvSpPr>
        <p:spPr>
          <a:xfrm>
            <a:off x="1072616" y="437781"/>
            <a:ext cx="9603275" cy="1049235"/>
          </a:xfrm>
        </p:spPr>
        <p:txBody>
          <a:bodyPr>
            <a:normAutofit fontScale="90000"/>
          </a:bodyPr>
          <a:lstStyle/>
          <a:p>
            <a:r>
              <a:rPr lang="en-US" dirty="0">
                <a:solidFill>
                  <a:schemeClr val="accent1"/>
                </a:solidFill>
              </a:rPr>
              <a:t>Severe Generalized Familial </a:t>
            </a:r>
            <a:r>
              <a:rPr lang="en-US" dirty="0" err="1">
                <a:solidFill>
                  <a:schemeClr val="accent1"/>
                </a:solidFill>
              </a:rPr>
              <a:t>MuscularDystrophy</a:t>
            </a:r>
            <a:r>
              <a:rPr lang="en-US" dirty="0">
                <a:solidFill>
                  <a:schemeClr val="accent1"/>
                </a:solidFill>
              </a:rPr>
              <a:t> (</a:t>
            </a:r>
            <a:r>
              <a:rPr lang="en-US" dirty="0" err="1">
                <a:solidFill>
                  <a:schemeClr val="accent1"/>
                </a:solidFill>
              </a:rPr>
              <a:t>Pseudohypertrophic</a:t>
            </a:r>
            <a:r>
              <a:rPr lang="en-US" dirty="0">
                <a:solidFill>
                  <a:schemeClr val="accent1"/>
                </a:solidFill>
              </a:rPr>
              <a:t> Muscular Dystrophy of </a:t>
            </a:r>
            <a:r>
              <a:rPr lang="en-US" dirty="0" err="1">
                <a:solidFill>
                  <a:schemeClr val="accent1"/>
                </a:solidFill>
              </a:rPr>
              <a:t>Duchenne</a:t>
            </a:r>
            <a:r>
              <a:rPr lang="en-US" dirty="0">
                <a:solidFill>
                  <a:schemeClr val="accent1"/>
                </a:solidFill>
              </a:rPr>
              <a:t>)</a:t>
            </a:r>
          </a:p>
        </p:txBody>
      </p:sp>
      <p:sp>
        <p:nvSpPr>
          <p:cNvPr id="3" name="Content Placeholder 2">
            <a:extLst>
              <a:ext uri="{FF2B5EF4-FFF2-40B4-BE49-F238E27FC236}">
                <a16:creationId xmlns:a16="http://schemas.microsoft.com/office/drawing/2014/main" id="{198F5071-CD1D-52CB-2408-28D1218D033F}"/>
              </a:ext>
            </a:extLst>
          </p:cNvPr>
          <p:cNvSpPr>
            <a:spLocks noGrp="1"/>
          </p:cNvSpPr>
          <p:nvPr>
            <p:ph idx="1"/>
          </p:nvPr>
        </p:nvSpPr>
        <p:spPr>
          <a:xfrm>
            <a:off x="173181" y="1807914"/>
            <a:ext cx="11845637" cy="3450613"/>
          </a:xfrm>
        </p:spPr>
        <p:txBody>
          <a:bodyPr>
            <a:noAutofit/>
          </a:bodyPr>
          <a:lstStyle/>
          <a:p>
            <a:r>
              <a:rPr lang="en-US" sz="3200" b="1" dirty="0"/>
              <a:t>Clinical Features</a:t>
            </a:r>
            <a:endParaRPr lang="en-IN" sz="3200" b="1" dirty="0"/>
          </a:p>
          <a:p>
            <a:r>
              <a:rPr lang="en-US" sz="2400" dirty="0"/>
              <a:t> before the age of 6 years and rarely after 15 years </a:t>
            </a:r>
            <a:endParaRPr lang="en-IN" sz="2400" dirty="0"/>
          </a:p>
          <a:p>
            <a:r>
              <a:rPr lang="en-US" sz="2400" dirty="0"/>
              <a:t> inability to walk or run, the children falling readily.</a:t>
            </a:r>
            <a:endParaRPr lang="en-IN" sz="2400" dirty="0"/>
          </a:p>
          <a:p>
            <a:r>
              <a:rPr lang="en-US" sz="2400" dirty="0"/>
              <a:t> muscular enlargement and weakness</a:t>
            </a:r>
            <a:endParaRPr lang="en-IN" sz="2400" dirty="0"/>
          </a:p>
          <a:p>
            <a:r>
              <a:rPr lang="en-US" sz="2400" dirty="0"/>
              <a:t> muscles of the extremities are generally those first affected, but even the facial muscles may be involved</a:t>
            </a:r>
            <a:endParaRPr lang="en-IN" sz="2400" dirty="0"/>
          </a:p>
          <a:p>
            <a:r>
              <a:rPr lang="en-US" sz="2400" dirty="0"/>
              <a:t>ultimately proceeds to atrophy</a:t>
            </a:r>
            <a:endParaRPr lang="en-IN" sz="2400" dirty="0"/>
          </a:p>
          <a:p>
            <a:pPr marL="0" indent="0">
              <a:buNone/>
            </a:pPr>
            <a:endParaRPr lang="en-US" sz="2400" dirty="0"/>
          </a:p>
        </p:txBody>
      </p:sp>
    </p:spTree>
    <p:extLst>
      <p:ext uri="{BB962C8B-B14F-4D97-AF65-F5344CB8AC3E}">
        <p14:creationId xmlns:p14="http://schemas.microsoft.com/office/powerpoint/2010/main" val="17950424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A6D63B-FEB7-8C44-27C5-2EC6D6944902}"/>
              </a:ext>
            </a:extLst>
          </p:cNvPr>
          <p:cNvSpPr>
            <a:spLocks noGrp="1"/>
          </p:cNvSpPr>
          <p:nvPr>
            <p:ph idx="1"/>
          </p:nvPr>
        </p:nvSpPr>
        <p:spPr>
          <a:xfrm>
            <a:off x="330064" y="1245583"/>
            <a:ext cx="11764139" cy="3450613"/>
          </a:xfrm>
        </p:spPr>
        <p:txBody>
          <a:bodyPr>
            <a:noAutofit/>
          </a:bodyPr>
          <a:lstStyle/>
          <a:p>
            <a:r>
              <a:rPr lang="en-US" sz="2400" dirty="0"/>
              <a:t>limbs appear flaccid</a:t>
            </a:r>
            <a:endParaRPr lang="en-IN" sz="2400" dirty="0"/>
          </a:p>
          <a:p>
            <a:r>
              <a:rPr lang="en-US" sz="2400" dirty="0"/>
              <a:t> waddling gait</a:t>
            </a:r>
            <a:endParaRPr lang="en-IN" sz="2400" dirty="0"/>
          </a:p>
          <a:p>
            <a:r>
              <a:rPr lang="en-US" sz="2400" dirty="0"/>
              <a:t> muscles of mastication, facial and ocular muscles, and laryngeal and pharyngeal muscles are usually involved only late in the course of the disease </a:t>
            </a:r>
            <a:endParaRPr lang="en-IN" sz="2400" dirty="0"/>
          </a:p>
          <a:p>
            <a:r>
              <a:rPr lang="en-US" sz="2400" dirty="0"/>
              <a:t>rapidly progressive muscle disease usually beginning in early childhood, presenting strong familial transmission usually through unaffected females </a:t>
            </a:r>
            <a:endParaRPr lang="en-IN" sz="2400" dirty="0"/>
          </a:p>
          <a:p>
            <a:r>
              <a:rPr lang="en-US" sz="2400" dirty="0"/>
              <a:t>occurring predominantly in males with or without</a:t>
            </a:r>
            <a:r>
              <a:rPr lang="en-IN" sz="2400" dirty="0"/>
              <a:t> </a:t>
            </a:r>
            <a:r>
              <a:rPr lang="en-US" sz="2400" dirty="0"/>
              <a:t>pseudo hypertrophy</a:t>
            </a:r>
            <a:endParaRPr lang="en-IN" sz="2400" dirty="0"/>
          </a:p>
          <a:p>
            <a:r>
              <a:rPr lang="en-US" sz="2400" dirty="0"/>
              <a:t> most common form of muscular dystrophy</a:t>
            </a:r>
          </a:p>
        </p:txBody>
      </p:sp>
    </p:spTree>
    <p:extLst>
      <p:ext uri="{BB962C8B-B14F-4D97-AF65-F5344CB8AC3E}">
        <p14:creationId xmlns:p14="http://schemas.microsoft.com/office/powerpoint/2010/main" val="38169288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3E2EEC-3646-E3FA-F36B-AF3B7D668618}"/>
              </a:ext>
            </a:extLst>
          </p:cNvPr>
          <p:cNvSpPr>
            <a:spLocks noGrp="1"/>
          </p:cNvSpPr>
          <p:nvPr>
            <p:ph idx="1"/>
          </p:nvPr>
        </p:nvSpPr>
        <p:spPr/>
        <p:txBody>
          <a:bodyPr/>
          <a:lstStyle/>
          <a:p>
            <a:r>
              <a:rPr lang="en-US" sz="3200" b="1" i="1" dirty="0"/>
              <a:t>Treatment</a:t>
            </a:r>
            <a:r>
              <a:rPr lang="en-US" dirty="0"/>
              <a:t>.</a:t>
            </a:r>
            <a:endParaRPr lang="en-IN" dirty="0"/>
          </a:p>
          <a:p>
            <a:r>
              <a:rPr lang="en-US" dirty="0"/>
              <a:t> </a:t>
            </a:r>
            <a:r>
              <a:rPr lang="en-US" sz="2800" dirty="0"/>
              <a:t>There is no treatment for this disease</a:t>
            </a:r>
            <a:r>
              <a:rPr lang="en-IN" sz="2800" dirty="0"/>
              <a:t>.</a:t>
            </a:r>
          </a:p>
          <a:p>
            <a:r>
              <a:rPr lang="en-US" sz="2800" dirty="0"/>
              <a:t>the disease remains </a:t>
            </a:r>
            <a:r>
              <a:rPr lang="en-US" sz="2800" dirty="0" err="1"/>
              <a:t>incurabl</a:t>
            </a:r>
            <a:r>
              <a:rPr lang="en-IN" sz="2800" dirty="0"/>
              <a:t>e</a:t>
            </a:r>
          </a:p>
          <a:p>
            <a:r>
              <a:rPr lang="en-US" sz="2800" dirty="0"/>
              <a:t> die by the time they are 30 years of age, usually as a result of cardiopulmonary failure</a:t>
            </a:r>
          </a:p>
        </p:txBody>
      </p:sp>
    </p:spTree>
    <p:extLst>
      <p:ext uri="{BB962C8B-B14F-4D97-AF65-F5344CB8AC3E}">
        <p14:creationId xmlns:p14="http://schemas.microsoft.com/office/powerpoint/2010/main" val="8793025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C2E4A-1B2F-A833-3E64-8582D6F1F2BD}"/>
              </a:ext>
            </a:extLst>
          </p:cNvPr>
          <p:cNvSpPr>
            <a:spLocks noGrp="1"/>
          </p:cNvSpPr>
          <p:nvPr>
            <p:ph type="title"/>
          </p:nvPr>
        </p:nvSpPr>
        <p:spPr>
          <a:xfrm>
            <a:off x="730328" y="450006"/>
            <a:ext cx="9603275" cy="1049235"/>
          </a:xfrm>
        </p:spPr>
        <p:txBody>
          <a:bodyPr>
            <a:normAutofit fontScale="90000"/>
          </a:bodyPr>
          <a:lstStyle/>
          <a:p>
            <a:r>
              <a:rPr lang="en-US" dirty="0">
                <a:solidFill>
                  <a:schemeClr val="accent1"/>
                </a:solidFill>
              </a:rPr>
              <a:t>Mild Restricted Muscular Dystrophy (</a:t>
            </a:r>
            <a:r>
              <a:rPr lang="en-US" dirty="0" err="1">
                <a:solidFill>
                  <a:schemeClr val="accent1"/>
                </a:solidFill>
              </a:rPr>
              <a:t>Facioscapulohumeral</a:t>
            </a:r>
            <a:r>
              <a:rPr lang="en-US" dirty="0">
                <a:solidFill>
                  <a:schemeClr val="accent1"/>
                </a:solidFill>
              </a:rPr>
              <a:t> Dystrophy, </a:t>
            </a:r>
            <a:r>
              <a:rPr lang="en-US" dirty="0" err="1">
                <a:solidFill>
                  <a:schemeClr val="accent1"/>
                </a:solidFill>
              </a:rPr>
              <a:t>Landouzy-Dejerine</a:t>
            </a:r>
            <a:r>
              <a:rPr lang="en-US" dirty="0">
                <a:solidFill>
                  <a:schemeClr val="accent1"/>
                </a:solidFill>
              </a:rPr>
              <a:t> Dystrophy)</a:t>
            </a:r>
          </a:p>
        </p:txBody>
      </p:sp>
      <p:sp>
        <p:nvSpPr>
          <p:cNvPr id="3" name="Content Placeholder 2">
            <a:extLst>
              <a:ext uri="{FF2B5EF4-FFF2-40B4-BE49-F238E27FC236}">
                <a16:creationId xmlns:a16="http://schemas.microsoft.com/office/drawing/2014/main" id="{0953A0EA-A56B-E4EB-2490-C10A458AFFEA}"/>
              </a:ext>
            </a:extLst>
          </p:cNvPr>
          <p:cNvSpPr>
            <a:spLocks noGrp="1"/>
          </p:cNvSpPr>
          <p:nvPr>
            <p:ph idx="1"/>
          </p:nvPr>
        </p:nvSpPr>
        <p:spPr>
          <a:xfrm>
            <a:off x="730329" y="2015732"/>
            <a:ext cx="10324526" cy="3450613"/>
          </a:xfrm>
        </p:spPr>
        <p:txBody>
          <a:bodyPr>
            <a:noAutofit/>
          </a:bodyPr>
          <a:lstStyle/>
          <a:p>
            <a:r>
              <a:rPr lang="en-US" sz="3200" dirty="0"/>
              <a:t>slowly progressive proximal myopathy </a:t>
            </a:r>
            <a:r>
              <a:rPr lang="en-IN" sz="3200" dirty="0"/>
              <a:t>.</a:t>
            </a:r>
          </a:p>
          <a:p>
            <a:r>
              <a:rPr lang="en-US" sz="3200" dirty="0"/>
              <a:t> primarily involves the muscles of the shoulder and face</a:t>
            </a:r>
            <a:endParaRPr lang="en-IN" sz="3200" dirty="0"/>
          </a:p>
          <a:p>
            <a:r>
              <a:rPr lang="en-US" sz="3200" dirty="0"/>
              <a:t> has a weak familial incidence</a:t>
            </a:r>
            <a:endParaRPr lang="en-IN" sz="3200" dirty="0"/>
          </a:p>
          <a:p>
            <a:r>
              <a:rPr lang="en-US" sz="3200" dirty="0"/>
              <a:t> frequently presents long remissions and sometimes complete arrests</a:t>
            </a:r>
            <a:r>
              <a:rPr lang="en-IN" sz="3200" dirty="0"/>
              <a:t> </a:t>
            </a:r>
            <a:endParaRPr lang="en-IN" sz="3200" b="1" dirty="0"/>
          </a:p>
          <a:p>
            <a:pPr marL="0" indent="0">
              <a:buNone/>
            </a:pPr>
            <a:endParaRPr lang="en-US" sz="2800" dirty="0"/>
          </a:p>
        </p:txBody>
      </p:sp>
    </p:spTree>
    <p:extLst>
      <p:ext uri="{BB962C8B-B14F-4D97-AF65-F5344CB8AC3E}">
        <p14:creationId xmlns:p14="http://schemas.microsoft.com/office/powerpoint/2010/main" val="31928495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80B40-CF4B-12D7-CD2F-1163D2AAB2D7}"/>
              </a:ext>
            </a:extLst>
          </p:cNvPr>
          <p:cNvSpPr>
            <a:spLocks noGrp="1"/>
          </p:cNvSpPr>
          <p:nvPr>
            <p:ph type="title"/>
          </p:nvPr>
        </p:nvSpPr>
        <p:spPr>
          <a:xfrm rot="10800000" flipV="1">
            <a:off x="339141" y="403412"/>
            <a:ext cx="9603275" cy="562332"/>
          </a:xfrm>
        </p:spPr>
        <p:txBody>
          <a:bodyPr>
            <a:normAutofit/>
          </a:bodyPr>
          <a:lstStyle/>
          <a:p>
            <a:r>
              <a:rPr lang="en-IN" b="1" dirty="0"/>
              <a:t>Clinical features </a:t>
            </a:r>
            <a:endParaRPr lang="en-US" b="1" dirty="0"/>
          </a:p>
        </p:txBody>
      </p:sp>
      <p:sp>
        <p:nvSpPr>
          <p:cNvPr id="3" name="Content Placeholder 2">
            <a:extLst>
              <a:ext uri="{FF2B5EF4-FFF2-40B4-BE49-F238E27FC236}">
                <a16:creationId xmlns:a16="http://schemas.microsoft.com/office/drawing/2014/main" id="{0D09E039-F9EF-CCD1-0659-47895B099523}"/>
              </a:ext>
            </a:extLst>
          </p:cNvPr>
          <p:cNvSpPr>
            <a:spLocks noGrp="1"/>
          </p:cNvSpPr>
          <p:nvPr>
            <p:ph idx="1"/>
          </p:nvPr>
        </p:nvSpPr>
        <p:spPr>
          <a:xfrm>
            <a:off x="339141" y="1112439"/>
            <a:ext cx="12104390" cy="1222457"/>
          </a:xfrm>
        </p:spPr>
        <p:txBody>
          <a:bodyPr>
            <a:noAutofit/>
          </a:bodyPr>
          <a:lstStyle/>
          <a:p>
            <a:r>
              <a:rPr lang="en-US" sz="2800" dirty="0"/>
              <a:t>2-60 years-majority of cases is in the first two decades of life </a:t>
            </a:r>
            <a:endParaRPr lang="en-IN" sz="2800" dirty="0"/>
          </a:p>
          <a:p>
            <a:r>
              <a:rPr lang="en-US" sz="2800" dirty="0"/>
              <a:t>Frequency of occurrence is higher in males</a:t>
            </a:r>
            <a:endParaRPr lang="en-IN" sz="2800" dirty="0"/>
          </a:p>
          <a:p>
            <a:r>
              <a:rPr lang="en-US" sz="2800" dirty="0"/>
              <a:t>earliest signs of the condition may be inability to raise the arms above the head and inability to close the eyes even during sleep as a result of weakness of facial muscles</a:t>
            </a:r>
            <a:endParaRPr lang="en-IN" sz="2800" dirty="0"/>
          </a:p>
          <a:p>
            <a:r>
              <a:rPr lang="en-US" sz="2800" dirty="0"/>
              <a:t> lips develop a characteristic looseness and protrusion which have been described as 'tapir-lips', a part of the 'myopathic </a:t>
            </a:r>
            <a:r>
              <a:rPr lang="en-US" sz="2800" dirty="0" err="1"/>
              <a:t>facies</a:t>
            </a:r>
            <a:r>
              <a:rPr lang="en-US" sz="2800" dirty="0"/>
              <a:t>', and the patients are unable to whistle or smile</a:t>
            </a:r>
            <a:r>
              <a:rPr lang="en-IN" sz="2800" dirty="0"/>
              <a:t>.</a:t>
            </a:r>
          </a:p>
        </p:txBody>
      </p:sp>
    </p:spTree>
    <p:extLst>
      <p:ext uri="{BB962C8B-B14F-4D97-AF65-F5344CB8AC3E}">
        <p14:creationId xmlns:p14="http://schemas.microsoft.com/office/powerpoint/2010/main" val="29402417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21D6A-26B6-4A2A-CB58-0A3D987D5F58}"/>
              </a:ext>
            </a:extLst>
          </p:cNvPr>
          <p:cNvSpPr>
            <a:spLocks noGrp="1"/>
          </p:cNvSpPr>
          <p:nvPr>
            <p:ph type="title"/>
          </p:nvPr>
        </p:nvSpPr>
        <p:spPr/>
        <p:txBody>
          <a:bodyPr/>
          <a:lstStyle/>
          <a:p>
            <a:r>
              <a:rPr lang="en-IN" b="1" dirty="0"/>
              <a:t>Treatment</a:t>
            </a:r>
            <a:br>
              <a:rPr lang="en-IN" dirty="0"/>
            </a:br>
            <a:endParaRPr lang="en-US" dirty="0"/>
          </a:p>
        </p:txBody>
      </p:sp>
      <p:sp>
        <p:nvSpPr>
          <p:cNvPr id="3" name="Content Placeholder 2">
            <a:extLst>
              <a:ext uri="{FF2B5EF4-FFF2-40B4-BE49-F238E27FC236}">
                <a16:creationId xmlns:a16="http://schemas.microsoft.com/office/drawing/2014/main" id="{A70FB780-D2EE-B0E6-323B-84DBEE50A9B8}"/>
              </a:ext>
            </a:extLst>
          </p:cNvPr>
          <p:cNvSpPr>
            <a:spLocks noGrp="1"/>
          </p:cNvSpPr>
          <p:nvPr>
            <p:ph idx="1"/>
          </p:nvPr>
        </p:nvSpPr>
        <p:spPr/>
        <p:txBody>
          <a:bodyPr>
            <a:normAutofit/>
          </a:bodyPr>
          <a:lstStyle/>
          <a:p>
            <a:r>
              <a:rPr lang="en-US" sz="2800" dirty="0"/>
              <a:t>no treatment for the disease</a:t>
            </a:r>
            <a:endParaRPr lang="en-IN" sz="2800" dirty="0"/>
          </a:p>
          <a:p>
            <a:r>
              <a:rPr lang="en-US" sz="2800" dirty="0"/>
              <a:t> temporary periods of remission or even complete </a:t>
            </a:r>
            <a:r>
              <a:rPr lang="en-US" sz="2800" dirty="0" err="1"/>
              <a:t>arres</a:t>
            </a:r>
            <a:r>
              <a:rPr lang="en-IN" sz="2800" dirty="0"/>
              <a:t>t</a:t>
            </a:r>
          </a:p>
          <a:p>
            <a:r>
              <a:rPr lang="en-US" sz="2800" dirty="0"/>
              <a:t> possibility of cardiac failure is always present</a:t>
            </a:r>
          </a:p>
        </p:txBody>
      </p:sp>
    </p:spTree>
    <p:extLst>
      <p:ext uri="{BB962C8B-B14F-4D97-AF65-F5344CB8AC3E}">
        <p14:creationId xmlns:p14="http://schemas.microsoft.com/office/powerpoint/2010/main" val="885014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77043-C9BC-6CEB-B20B-77B75838C7FE}"/>
              </a:ext>
            </a:extLst>
          </p:cNvPr>
          <p:cNvSpPr>
            <a:spLocks noGrp="1"/>
          </p:cNvSpPr>
          <p:nvPr>
            <p:ph type="title"/>
          </p:nvPr>
        </p:nvSpPr>
        <p:spPr/>
        <p:txBody>
          <a:bodyPr/>
          <a:lstStyle/>
          <a:p>
            <a:r>
              <a:rPr lang="en-IN" b="1" dirty="0"/>
              <a:t>General characteristics </a:t>
            </a:r>
            <a:endParaRPr lang="en-US" b="1" dirty="0"/>
          </a:p>
        </p:txBody>
      </p:sp>
      <p:sp>
        <p:nvSpPr>
          <p:cNvPr id="3" name="Content Placeholder 2">
            <a:extLst>
              <a:ext uri="{FF2B5EF4-FFF2-40B4-BE49-F238E27FC236}">
                <a16:creationId xmlns:a16="http://schemas.microsoft.com/office/drawing/2014/main" id="{14334F95-101D-670B-283A-EDE3B636F7D9}"/>
              </a:ext>
            </a:extLst>
          </p:cNvPr>
          <p:cNvSpPr>
            <a:spLocks noGrp="1"/>
          </p:cNvSpPr>
          <p:nvPr>
            <p:ph idx="1"/>
          </p:nvPr>
        </p:nvSpPr>
        <p:spPr>
          <a:xfrm>
            <a:off x="1294362" y="1703693"/>
            <a:ext cx="9603275" cy="3450613"/>
          </a:xfrm>
        </p:spPr>
        <p:txBody>
          <a:bodyPr>
            <a:normAutofit lnSpcReduction="10000"/>
          </a:bodyPr>
          <a:lstStyle/>
          <a:p>
            <a:pPr marL="0" indent="0">
              <a:buNone/>
            </a:pPr>
            <a:endParaRPr lang="en-IN" dirty="0"/>
          </a:p>
          <a:p>
            <a:r>
              <a:rPr lang="en-US" sz="2800" dirty="0"/>
              <a:t>AGE- 5th-6th decade of life</a:t>
            </a:r>
            <a:endParaRPr lang="en-IN" sz="2800" dirty="0"/>
          </a:p>
          <a:p>
            <a:r>
              <a:rPr lang="en-US" sz="2800" dirty="0"/>
              <a:t>SEX- female&gt; male</a:t>
            </a:r>
            <a:r>
              <a:rPr lang="en-IN" sz="2800" dirty="0"/>
              <a:t> </a:t>
            </a:r>
          </a:p>
          <a:p>
            <a:r>
              <a:rPr lang="en-US" sz="2800" dirty="0"/>
              <a:t>AFFLICTION FOR SIDE- right&gt; left</a:t>
            </a:r>
            <a:endParaRPr lang="en-IN" sz="2800" dirty="0"/>
          </a:p>
          <a:p>
            <a:r>
              <a:rPr lang="en-US" sz="2800" dirty="0"/>
              <a:t>DIVISION OF TRIGEMINAL NERVEINVOLVEMENT-</a:t>
            </a:r>
            <a:r>
              <a:rPr lang="en-IN" sz="2800" dirty="0"/>
              <a:t> </a:t>
            </a:r>
            <a:r>
              <a:rPr lang="en-US" sz="2800" dirty="0"/>
              <a:t> </a:t>
            </a:r>
            <a:r>
              <a:rPr lang="en-IN" sz="2800" dirty="0"/>
              <a:t>V3&gt;V2</a:t>
            </a:r>
            <a:r>
              <a:rPr lang="en-US" sz="2800" dirty="0"/>
              <a:t>&gt;V1</a:t>
            </a:r>
          </a:p>
        </p:txBody>
      </p:sp>
    </p:spTree>
    <p:extLst>
      <p:ext uri="{BB962C8B-B14F-4D97-AF65-F5344CB8AC3E}">
        <p14:creationId xmlns:p14="http://schemas.microsoft.com/office/powerpoint/2010/main" val="11545809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84002-0DEF-39E4-38CF-B5D5EB0D2568}"/>
              </a:ext>
            </a:extLst>
          </p:cNvPr>
          <p:cNvSpPr>
            <a:spLocks noGrp="1"/>
          </p:cNvSpPr>
          <p:nvPr>
            <p:ph type="title"/>
          </p:nvPr>
        </p:nvSpPr>
        <p:spPr/>
        <p:txBody>
          <a:bodyPr/>
          <a:lstStyle/>
          <a:p>
            <a:r>
              <a:rPr lang="en-IN" dirty="0" err="1">
                <a:solidFill>
                  <a:schemeClr val="accent1"/>
                </a:solidFill>
              </a:rPr>
              <a:t>Myotonias</a:t>
            </a:r>
            <a:r>
              <a:rPr lang="en-IN" dirty="0"/>
              <a:t> </a:t>
            </a:r>
            <a:endParaRPr lang="en-US" dirty="0"/>
          </a:p>
        </p:txBody>
      </p:sp>
      <p:sp>
        <p:nvSpPr>
          <p:cNvPr id="3" name="Content Placeholder 2">
            <a:extLst>
              <a:ext uri="{FF2B5EF4-FFF2-40B4-BE49-F238E27FC236}">
                <a16:creationId xmlns:a16="http://schemas.microsoft.com/office/drawing/2014/main" id="{F7D4322F-7DFD-0216-966F-711E6379BC3A}"/>
              </a:ext>
            </a:extLst>
          </p:cNvPr>
          <p:cNvSpPr>
            <a:spLocks noGrp="1"/>
          </p:cNvSpPr>
          <p:nvPr>
            <p:ph idx="1"/>
          </p:nvPr>
        </p:nvSpPr>
        <p:spPr>
          <a:xfrm>
            <a:off x="100761" y="2345797"/>
            <a:ext cx="9603275" cy="3450613"/>
          </a:xfrm>
        </p:spPr>
        <p:txBody>
          <a:bodyPr>
            <a:normAutofit/>
          </a:bodyPr>
          <a:lstStyle/>
          <a:p>
            <a:r>
              <a:rPr lang="en-US" dirty="0"/>
              <a:t> </a:t>
            </a:r>
            <a:r>
              <a:rPr lang="en-US" sz="3200" dirty="0"/>
              <a:t>failure of muscle relaxation after cessation of voluntary contraction</a:t>
            </a:r>
            <a:endParaRPr lang="en-IN" sz="3200" dirty="0"/>
          </a:p>
          <a:p>
            <a:r>
              <a:rPr lang="en-US" sz="3200" dirty="0"/>
              <a:t> </a:t>
            </a:r>
            <a:r>
              <a:rPr lang="en-IN" sz="3200" dirty="0" err="1"/>
              <a:t>Th</a:t>
            </a:r>
            <a:r>
              <a:rPr lang="en-US" sz="3200" dirty="0" err="1"/>
              <a:t>ree</a:t>
            </a:r>
            <a:r>
              <a:rPr lang="en-US" sz="3200" dirty="0"/>
              <a:t> chief forms:</a:t>
            </a:r>
            <a:endParaRPr lang="en-IN" sz="3200" dirty="0"/>
          </a:p>
          <a:p>
            <a:r>
              <a:rPr lang="en-IN" sz="3200" dirty="0"/>
              <a:t>1. </a:t>
            </a:r>
            <a:r>
              <a:rPr lang="en-US" sz="3200" dirty="0"/>
              <a:t>dystrophic,</a:t>
            </a:r>
            <a:r>
              <a:rPr lang="en-IN" sz="3200" dirty="0"/>
              <a:t> </a:t>
            </a:r>
            <a:r>
              <a:rPr lang="en-US" sz="3200" dirty="0"/>
              <a:t>2. congenital, </a:t>
            </a:r>
            <a:r>
              <a:rPr lang="en-IN" sz="3200" dirty="0"/>
              <a:t> </a:t>
            </a:r>
            <a:r>
              <a:rPr lang="en-US" sz="3200" dirty="0"/>
              <a:t>3. acquired </a:t>
            </a:r>
            <a:r>
              <a:rPr lang="en-IN" sz="3200" dirty="0" err="1"/>
              <a:t>myotonia</a:t>
            </a:r>
            <a:endParaRPr lang="en-IN" sz="3200" dirty="0"/>
          </a:p>
        </p:txBody>
      </p:sp>
    </p:spTree>
    <p:extLst>
      <p:ext uri="{BB962C8B-B14F-4D97-AF65-F5344CB8AC3E}">
        <p14:creationId xmlns:p14="http://schemas.microsoft.com/office/powerpoint/2010/main" val="37418376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1CE1D-1282-9C6A-817A-E74EFB46D39A}"/>
              </a:ext>
            </a:extLst>
          </p:cNvPr>
          <p:cNvSpPr>
            <a:spLocks noGrp="1"/>
          </p:cNvSpPr>
          <p:nvPr>
            <p:ph type="title"/>
          </p:nvPr>
        </p:nvSpPr>
        <p:spPr>
          <a:xfrm>
            <a:off x="1124663" y="391187"/>
            <a:ext cx="9930191" cy="1462567"/>
          </a:xfrm>
        </p:spPr>
        <p:txBody>
          <a:bodyPr/>
          <a:lstStyle/>
          <a:p>
            <a:r>
              <a:rPr lang="en-US" dirty="0">
                <a:solidFill>
                  <a:schemeClr val="accent1"/>
                </a:solidFill>
              </a:rPr>
              <a:t>Dystrophic </a:t>
            </a:r>
            <a:r>
              <a:rPr lang="en-US" dirty="0" err="1">
                <a:solidFill>
                  <a:schemeClr val="accent1"/>
                </a:solidFill>
              </a:rPr>
              <a:t>Myotonia</a:t>
            </a:r>
            <a:r>
              <a:rPr lang="en-US" dirty="0">
                <a:solidFill>
                  <a:schemeClr val="accent1"/>
                </a:solidFill>
              </a:rPr>
              <a:t> (Myotonic Dystrophy </a:t>
            </a:r>
            <a:r>
              <a:rPr lang="en-US" dirty="0" err="1">
                <a:solidFill>
                  <a:schemeClr val="accent1"/>
                </a:solidFill>
              </a:rPr>
              <a:t>Dystrophia</a:t>
            </a:r>
            <a:r>
              <a:rPr lang="en-US" dirty="0">
                <a:solidFill>
                  <a:schemeClr val="accent1"/>
                </a:solidFill>
              </a:rPr>
              <a:t> </a:t>
            </a:r>
            <a:r>
              <a:rPr lang="en-US" dirty="0" err="1">
                <a:solidFill>
                  <a:schemeClr val="accent1"/>
                </a:solidFill>
              </a:rPr>
              <a:t>Myotonica</a:t>
            </a:r>
            <a:r>
              <a:rPr lang="en-US" dirty="0">
                <a:solidFill>
                  <a:schemeClr val="accent1"/>
                </a:solidFill>
              </a:rPr>
              <a:t>)</a:t>
            </a:r>
          </a:p>
        </p:txBody>
      </p:sp>
      <p:sp>
        <p:nvSpPr>
          <p:cNvPr id="3" name="Content Placeholder 2">
            <a:extLst>
              <a:ext uri="{FF2B5EF4-FFF2-40B4-BE49-F238E27FC236}">
                <a16:creationId xmlns:a16="http://schemas.microsoft.com/office/drawing/2014/main" id="{1B32CFE3-B990-B552-BD00-9A771A726FEB}"/>
              </a:ext>
            </a:extLst>
          </p:cNvPr>
          <p:cNvSpPr>
            <a:spLocks noGrp="1"/>
          </p:cNvSpPr>
          <p:nvPr>
            <p:ph idx="1"/>
          </p:nvPr>
        </p:nvSpPr>
        <p:spPr/>
        <p:txBody>
          <a:bodyPr>
            <a:normAutofit/>
          </a:bodyPr>
          <a:lstStyle/>
          <a:p>
            <a:r>
              <a:rPr lang="en-US" sz="2800" dirty="0"/>
              <a:t>steadily progressive, familial, distal myopathy with associated weakness of the muscles of the face, jaw and neck, and </a:t>
            </a:r>
            <a:r>
              <a:rPr lang="en-US" sz="2800" dirty="0" err="1"/>
              <a:t>levators</a:t>
            </a:r>
            <a:r>
              <a:rPr lang="en-US" sz="2800" dirty="0"/>
              <a:t> of the eyelids, a tendency for myotonic persistence of contraction in the affected parts, and testicular atrophy</a:t>
            </a:r>
            <a:endParaRPr lang="en-IN" sz="2800" dirty="0"/>
          </a:p>
          <a:p>
            <a:r>
              <a:rPr lang="en-US" sz="2800" dirty="0"/>
              <a:t>autosomal dominant characteristic</a:t>
            </a:r>
          </a:p>
        </p:txBody>
      </p:sp>
    </p:spTree>
    <p:extLst>
      <p:ext uri="{BB962C8B-B14F-4D97-AF65-F5344CB8AC3E}">
        <p14:creationId xmlns:p14="http://schemas.microsoft.com/office/powerpoint/2010/main" val="17628131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624A6-0772-AD28-95E5-00B2918E230C}"/>
              </a:ext>
            </a:extLst>
          </p:cNvPr>
          <p:cNvSpPr>
            <a:spLocks noGrp="1"/>
          </p:cNvSpPr>
          <p:nvPr>
            <p:ph type="title"/>
          </p:nvPr>
        </p:nvSpPr>
        <p:spPr/>
        <p:txBody>
          <a:bodyPr/>
          <a:lstStyle/>
          <a:p>
            <a:r>
              <a:rPr lang="en-IN" b="1" dirty="0"/>
              <a:t>Clinical features </a:t>
            </a:r>
            <a:endParaRPr lang="en-US" b="1" dirty="0"/>
          </a:p>
        </p:txBody>
      </p:sp>
      <p:sp>
        <p:nvSpPr>
          <p:cNvPr id="3" name="Content Placeholder 2">
            <a:extLst>
              <a:ext uri="{FF2B5EF4-FFF2-40B4-BE49-F238E27FC236}">
                <a16:creationId xmlns:a16="http://schemas.microsoft.com/office/drawing/2014/main" id="{75ACC681-5433-5031-91F4-0A39DFC0C3A5}"/>
              </a:ext>
            </a:extLst>
          </p:cNvPr>
          <p:cNvSpPr>
            <a:spLocks noGrp="1"/>
          </p:cNvSpPr>
          <p:nvPr>
            <p:ph idx="1"/>
          </p:nvPr>
        </p:nvSpPr>
        <p:spPr>
          <a:xfrm>
            <a:off x="124283" y="1964815"/>
            <a:ext cx="11772290" cy="3450613"/>
          </a:xfrm>
        </p:spPr>
        <p:txBody>
          <a:bodyPr>
            <a:noAutofit/>
          </a:bodyPr>
          <a:lstStyle/>
          <a:p>
            <a:r>
              <a:rPr lang="en-US" sz="2400" dirty="0"/>
              <a:t>Atrophy of muscles is a characteristic feature - muscles of the hands and forearms</a:t>
            </a:r>
            <a:endParaRPr lang="en-IN" sz="2400" dirty="0"/>
          </a:p>
          <a:p>
            <a:r>
              <a:rPr lang="en-US" sz="2400" dirty="0"/>
              <a:t>Alterations in the facial muscles are one of the prominent features of the disease </a:t>
            </a:r>
            <a:endParaRPr lang="en-IN" sz="2400" dirty="0"/>
          </a:p>
          <a:p>
            <a:r>
              <a:rPr lang="en-US" sz="2400" dirty="0"/>
              <a:t>masseteric atrophy produces a narrowing of the lower half of the face which, with the ptosis and generalized weakness of the facial musculature, gives the patient a characteristic </a:t>
            </a:r>
            <a:r>
              <a:rPr lang="en-IN" sz="2400" dirty="0"/>
              <a:t> ‘myopathic f</a:t>
            </a:r>
            <a:r>
              <a:rPr lang="en-US" sz="2400" dirty="0" err="1"/>
              <a:t>acies</a:t>
            </a:r>
            <a:r>
              <a:rPr lang="en-US" sz="2400" dirty="0"/>
              <a:t>' and 'swan neck’</a:t>
            </a:r>
            <a:endParaRPr lang="en-IN" sz="2400" dirty="0"/>
          </a:p>
          <a:p>
            <a:r>
              <a:rPr lang="en-US" sz="2400" dirty="0"/>
              <a:t> muscles of the tongue commonly show </a:t>
            </a:r>
            <a:r>
              <a:rPr lang="en-US" sz="2400" dirty="0" err="1"/>
              <a:t>myotonia</a:t>
            </a:r>
            <a:r>
              <a:rPr lang="en-IN" sz="2400" dirty="0"/>
              <a:t>.</a:t>
            </a:r>
            <a:endParaRPr lang="en-US" sz="2400" dirty="0"/>
          </a:p>
        </p:txBody>
      </p:sp>
    </p:spTree>
    <p:extLst>
      <p:ext uri="{BB962C8B-B14F-4D97-AF65-F5344CB8AC3E}">
        <p14:creationId xmlns:p14="http://schemas.microsoft.com/office/powerpoint/2010/main" val="35305698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213A26-0F97-FF04-9CF8-43033488E963}"/>
              </a:ext>
            </a:extLst>
          </p:cNvPr>
          <p:cNvSpPr>
            <a:spLocks noGrp="1"/>
          </p:cNvSpPr>
          <p:nvPr>
            <p:ph idx="1"/>
          </p:nvPr>
        </p:nvSpPr>
        <p:spPr/>
        <p:txBody>
          <a:bodyPr>
            <a:normAutofit lnSpcReduction="10000"/>
          </a:bodyPr>
          <a:lstStyle/>
          <a:p>
            <a:r>
              <a:rPr lang="en-US" sz="2800" dirty="0"/>
              <a:t>testicular atrophy, which is so common as to be considered an integral part of the syndrome; </a:t>
            </a:r>
            <a:endParaRPr lang="en-IN" sz="2800" dirty="0"/>
          </a:p>
          <a:p>
            <a:r>
              <a:rPr lang="en-US" sz="2800" dirty="0"/>
              <a:t> Cataracts-even in a high percentage of young patients;</a:t>
            </a:r>
            <a:endParaRPr lang="en-IN" sz="2800" dirty="0"/>
          </a:p>
          <a:p>
            <a:r>
              <a:rPr lang="en-US" sz="2800" dirty="0"/>
              <a:t>hypothyroidism with coldness of extremities, slow pulse and loss of hair</a:t>
            </a:r>
            <a:endParaRPr lang="en-IN" sz="2800" dirty="0"/>
          </a:p>
          <a:p>
            <a:r>
              <a:rPr lang="en-US" sz="2800" dirty="0"/>
              <a:t> functional cardiac changes</a:t>
            </a:r>
          </a:p>
        </p:txBody>
      </p:sp>
    </p:spTree>
    <p:extLst>
      <p:ext uri="{BB962C8B-B14F-4D97-AF65-F5344CB8AC3E}">
        <p14:creationId xmlns:p14="http://schemas.microsoft.com/office/powerpoint/2010/main" val="24319528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B2A2B-0985-48E7-8238-39CA0074E210}"/>
              </a:ext>
            </a:extLst>
          </p:cNvPr>
          <p:cNvSpPr>
            <a:spLocks noGrp="1"/>
          </p:cNvSpPr>
          <p:nvPr>
            <p:ph type="title"/>
          </p:nvPr>
        </p:nvSpPr>
        <p:spPr/>
        <p:txBody>
          <a:bodyPr/>
          <a:lstStyle/>
          <a:p>
            <a:r>
              <a:rPr lang="en-US" dirty="0">
                <a:solidFill>
                  <a:schemeClr val="accent1"/>
                </a:solidFill>
              </a:rPr>
              <a:t>Congenital </a:t>
            </a:r>
            <a:r>
              <a:rPr lang="en-US" dirty="0" err="1">
                <a:solidFill>
                  <a:schemeClr val="accent1"/>
                </a:solidFill>
              </a:rPr>
              <a:t>Myotonia</a:t>
            </a:r>
            <a:r>
              <a:rPr lang="en-US" dirty="0">
                <a:solidFill>
                  <a:schemeClr val="accent1"/>
                </a:solidFill>
              </a:rPr>
              <a:t> (Thomsen's Disease, </a:t>
            </a:r>
            <a:r>
              <a:rPr lang="en-US" dirty="0" err="1">
                <a:solidFill>
                  <a:schemeClr val="accent1"/>
                </a:solidFill>
              </a:rPr>
              <a:t>Myotonia</a:t>
            </a:r>
            <a:r>
              <a:rPr lang="en-US" dirty="0">
                <a:solidFill>
                  <a:schemeClr val="accent1"/>
                </a:solidFill>
              </a:rPr>
              <a:t> </a:t>
            </a:r>
            <a:r>
              <a:rPr lang="en-US" dirty="0" err="1">
                <a:solidFill>
                  <a:schemeClr val="accent1"/>
                </a:solidFill>
              </a:rPr>
              <a:t>Congenita</a:t>
            </a:r>
            <a:r>
              <a:rPr lang="en-US" dirty="0">
                <a:solidFill>
                  <a:schemeClr val="accent1"/>
                </a:solidFill>
              </a:rPr>
              <a:t>)</a:t>
            </a:r>
          </a:p>
        </p:txBody>
      </p:sp>
      <p:sp>
        <p:nvSpPr>
          <p:cNvPr id="3" name="Content Placeholder 2">
            <a:extLst>
              <a:ext uri="{FF2B5EF4-FFF2-40B4-BE49-F238E27FC236}">
                <a16:creationId xmlns:a16="http://schemas.microsoft.com/office/drawing/2014/main" id="{17F6B5BE-B0A2-20BD-2BB3-4FCC07EBB950}"/>
              </a:ext>
            </a:extLst>
          </p:cNvPr>
          <p:cNvSpPr>
            <a:spLocks noGrp="1"/>
          </p:cNvSpPr>
          <p:nvPr>
            <p:ph idx="1"/>
          </p:nvPr>
        </p:nvSpPr>
        <p:spPr/>
        <p:txBody>
          <a:bodyPr>
            <a:noAutofit/>
          </a:bodyPr>
          <a:lstStyle/>
          <a:p>
            <a:r>
              <a:rPr lang="en-US" sz="2800" dirty="0"/>
              <a:t>early in childhood</a:t>
            </a:r>
            <a:r>
              <a:rPr lang="en-IN" sz="2800" dirty="0"/>
              <a:t>.</a:t>
            </a:r>
          </a:p>
          <a:p>
            <a:r>
              <a:rPr lang="en-US" sz="2800" dirty="0"/>
              <a:t>difficulties in learning to stand and walk </a:t>
            </a:r>
            <a:endParaRPr lang="en-IN" sz="2800" dirty="0"/>
          </a:p>
          <a:p>
            <a:r>
              <a:rPr lang="en-US" sz="2800" dirty="0"/>
              <a:t>generally severe affects all skeletal muscles, especially those of the lower limbs</a:t>
            </a:r>
            <a:endParaRPr lang="en-IN" sz="2800" dirty="0"/>
          </a:p>
          <a:p>
            <a:r>
              <a:rPr lang="en-US" sz="2800" dirty="0"/>
              <a:t>Muscular contraction induces severe, painless muscular spasms, actually a delay in relaxation</a:t>
            </a:r>
            <a:r>
              <a:rPr lang="en-IN" sz="2800" dirty="0"/>
              <a:t>.</a:t>
            </a:r>
            <a:endParaRPr lang="en-US" sz="2800" dirty="0"/>
          </a:p>
        </p:txBody>
      </p:sp>
    </p:spTree>
    <p:extLst>
      <p:ext uri="{BB962C8B-B14F-4D97-AF65-F5344CB8AC3E}">
        <p14:creationId xmlns:p14="http://schemas.microsoft.com/office/powerpoint/2010/main" val="4434814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0EA21-C049-1CCB-579B-264AF9751649}"/>
              </a:ext>
            </a:extLst>
          </p:cNvPr>
          <p:cNvSpPr>
            <a:spLocks noGrp="1"/>
          </p:cNvSpPr>
          <p:nvPr>
            <p:ph type="title"/>
          </p:nvPr>
        </p:nvSpPr>
        <p:spPr/>
        <p:txBody>
          <a:bodyPr/>
          <a:lstStyle/>
          <a:p>
            <a:r>
              <a:rPr lang="en-IN" b="1" dirty="0"/>
              <a:t>Treatment</a:t>
            </a:r>
            <a:r>
              <a:rPr lang="en-IN" dirty="0"/>
              <a:t> </a:t>
            </a:r>
            <a:endParaRPr lang="en-US" dirty="0"/>
          </a:p>
        </p:txBody>
      </p:sp>
      <p:sp>
        <p:nvSpPr>
          <p:cNvPr id="3" name="Content Placeholder 2">
            <a:extLst>
              <a:ext uri="{FF2B5EF4-FFF2-40B4-BE49-F238E27FC236}">
                <a16:creationId xmlns:a16="http://schemas.microsoft.com/office/drawing/2014/main" id="{EF3CF5B4-25C2-16CF-9A2E-C782704A84C8}"/>
              </a:ext>
            </a:extLst>
          </p:cNvPr>
          <p:cNvSpPr>
            <a:spLocks noGrp="1"/>
          </p:cNvSpPr>
          <p:nvPr>
            <p:ph idx="1"/>
          </p:nvPr>
        </p:nvSpPr>
        <p:spPr/>
        <p:txBody>
          <a:bodyPr>
            <a:normAutofit/>
          </a:bodyPr>
          <a:lstStyle/>
          <a:p>
            <a:r>
              <a:rPr lang="en-US" sz="3600" dirty="0"/>
              <a:t>There is no specific treatment of the disease, but the prognosis is good</a:t>
            </a:r>
            <a:endParaRPr lang="en-IN" sz="3600" dirty="0"/>
          </a:p>
          <a:p>
            <a:r>
              <a:rPr lang="en-US" sz="3600" dirty="0"/>
              <a:t>some regression of the disease occurs in occasional patients</a:t>
            </a:r>
          </a:p>
        </p:txBody>
      </p:sp>
    </p:spTree>
    <p:extLst>
      <p:ext uri="{BB962C8B-B14F-4D97-AF65-F5344CB8AC3E}">
        <p14:creationId xmlns:p14="http://schemas.microsoft.com/office/powerpoint/2010/main" val="359491924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EE3F0-4A9A-1F29-8BBC-05499F6799D6}"/>
              </a:ext>
            </a:extLst>
          </p:cNvPr>
          <p:cNvSpPr>
            <a:spLocks noGrp="1"/>
          </p:cNvSpPr>
          <p:nvPr>
            <p:ph type="title"/>
          </p:nvPr>
        </p:nvSpPr>
        <p:spPr/>
        <p:txBody>
          <a:bodyPr/>
          <a:lstStyle/>
          <a:p>
            <a:r>
              <a:rPr lang="en-IN" dirty="0">
                <a:solidFill>
                  <a:schemeClr val="accent1"/>
                </a:solidFill>
              </a:rPr>
              <a:t>Acquired </a:t>
            </a:r>
            <a:r>
              <a:rPr lang="en-IN" dirty="0" err="1">
                <a:solidFill>
                  <a:schemeClr val="accent1"/>
                </a:solidFill>
              </a:rPr>
              <a:t>myotonia</a:t>
            </a:r>
            <a:r>
              <a:rPr lang="en-IN" dirty="0">
                <a:solidFill>
                  <a:schemeClr val="accent1"/>
                </a:solidFill>
              </a:rPr>
              <a:t> </a:t>
            </a:r>
            <a:endParaRPr lang="en-US" dirty="0">
              <a:solidFill>
                <a:schemeClr val="accent1"/>
              </a:solidFill>
            </a:endParaRPr>
          </a:p>
        </p:txBody>
      </p:sp>
      <p:sp>
        <p:nvSpPr>
          <p:cNvPr id="3" name="Content Placeholder 2">
            <a:extLst>
              <a:ext uri="{FF2B5EF4-FFF2-40B4-BE49-F238E27FC236}">
                <a16:creationId xmlns:a16="http://schemas.microsoft.com/office/drawing/2014/main" id="{0FF41C26-F488-7723-C05B-023A4197192E}"/>
              </a:ext>
            </a:extLst>
          </p:cNvPr>
          <p:cNvSpPr>
            <a:spLocks noGrp="1"/>
          </p:cNvSpPr>
          <p:nvPr>
            <p:ph idx="1"/>
          </p:nvPr>
        </p:nvSpPr>
        <p:spPr/>
        <p:txBody>
          <a:bodyPr>
            <a:normAutofit/>
          </a:bodyPr>
          <a:lstStyle/>
          <a:p>
            <a:r>
              <a:rPr lang="en-US" sz="2800" dirty="0"/>
              <a:t>spasms of muscles</a:t>
            </a:r>
            <a:endParaRPr lang="en-IN" sz="2800" dirty="0"/>
          </a:p>
          <a:p>
            <a:r>
              <a:rPr lang="en-US" sz="2800" dirty="0"/>
              <a:t>more intense than those occurring in typical </a:t>
            </a:r>
            <a:r>
              <a:rPr lang="en-US" sz="2800" dirty="0" err="1"/>
              <a:t>myotonia</a:t>
            </a:r>
            <a:r>
              <a:rPr lang="en-US" sz="2800" dirty="0"/>
              <a:t>.</a:t>
            </a:r>
            <a:endParaRPr lang="en-IN" sz="2800" dirty="0"/>
          </a:p>
          <a:p>
            <a:r>
              <a:rPr lang="en-US" sz="2800" dirty="0"/>
              <a:t> If these spasms are intermittent, the condition is called clonus (myoclonic contractions);</a:t>
            </a:r>
            <a:endParaRPr lang="en-IN" sz="2800" dirty="0"/>
          </a:p>
          <a:p>
            <a:r>
              <a:rPr lang="en-US" sz="2800" dirty="0"/>
              <a:t>if constant, the term </a:t>
            </a:r>
            <a:r>
              <a:rPr lang="en-US" sz="2800" dirty="0" err="1"/>
              <a:t>trismus</a:t>
            </a:r>
            <a:r>
              <a:rPr lang="en-US" sz="2800" dirty="0"/>
              <a:t> is applied (myotonic contractions)</a:t>
            </a:r>
          </a:p>
        </p:txBody>
      </p:sp>
    </p:spTree>
    <p:extLst>
      <p:ext uri="{BB962C8B-B14F-4D97-AF65-F5344CB8AC3E}">
        <p14:creationId xmlns:p14="http://schemas.microsoft.com/office/powerpoint/2010/main" val="36339185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729FF-9706-BF82-02F2-7DA1DC37C7B6}"/>
              </a:ext>
            </a:extLst>
          </p:cNvPr>
          <p:cNvSpPr>
            <a:spLocks noGrp="1"/>
          </p:cNvSpPr>
          <p:nvPr>
            <p:ph type="title"/>
          </p:nvPr>
        </p:nvSpPr>
        <p:spPr/>
        <p:txBody>
          <a:bodyPr/>
          <a:lstStyle/>
          <a:p>
            <a:r>
              <a:rPr lang="en-IN" dirty="0" err="1">
                <a:solidFill>
                  <a:schemeClr val="accent1"/>
                </a:solidFill>
              </a:rPr>
              <a:t>Myesthenia</a:t>
            </a:r>
            <a:r>
              <a:rPr lang="en-IN" dirty="0"/>
              <a:t> </a:t>
            </a:r>
            <a:endParaRPr lang="en-US" dirty="0"/>
          </a:p>
        </p:txBody>
      </p:sp>
      <p:sp>
        <p:nvSpPr>
          <p:cNvPr id="3" name="Content Placeholder 2">
            <a:extLst>
              <a:ext uri="{FF2B5EF4-FFF2-40B4-BE49-F238E27FC236}">
                <a16:creationId xmlns:a16="http://schemas.microsoft.com/office/drawing/2014/main" id="{CCC2A869-CFB3-ACF4-D587-85BA81AC4CA3}"/>
              </a:ext>
            </a:extLst>
          </p:cNvPr>
          <p:cNvSpPr>
            <a:spLocks noGrp="1"/>
          </p:cNvSpPr>
          <p:nvPr>
            <p:ph idx="1"/>
          </p:nvPr>
        </p:nvSpPr>
        <p:spPr>
          <a:xfrm>
            <a:off x="378963" y="1853754"/>
            <a:ext cx="11246631" cy="3339265"/>
          </a:xfrm>
        </p:spPr>
        <p:txBody>
          <a:bodyPr>
            <a:noAutofit/>
          </a:bodyPr>
          <a:lstStyle/>
          <a:p>
            <a:r>
              <a:rPr lang="en-US" sz="2800" dirty="0"/>
              <a:t>Myasthenia is an abnormal weakness and fatigue in muscle following activity</a:t>
            </a:r>
            <a:r>
              <a:rPr lang="en-IN" sz="2800" dirty="0"/>
              <a:t>.</a:t>
            </a:r>
          </a:p>
          <a:p>
            <a:r>
              <a:rPr lang="en-US" sz="2800" dirty="0"/>
              <a:t>constitute a group of diseases in which there is a basic disorder of muscle excitability and contractility</a:t>
            </a:r>
            <a:endParaRPr lang="en-IN" sz="2800" dirty="0"/>
          </a:p>
          <a:p>
            <a:r>
              <a:rPr lang="en-US" sz="2800" dirty="0"/>
              <a:t>1. myasthenia gravis</a:t>
            </a:r>
            <a:endParaRPr lang="en-IN" sz="2800" dirty="0"/>
          </a:p>
          <a:p>
            <a:r>
              <a:rPr lang="en-US" sz="2800" dirty="0"/>
              <a:t>2. familial periodic paralysis</a:t>
            </a:r>
            <a:endParaRPr lang="en-IN" sz="2800" dirty="0"/>
          </a:p>
          <a:p>
            <a:r>
              <a:rPr lang="en-US" sz="2800" dirty="0"/>
              <a:t>3. </a:t>
            </a:r>
            <a:r>
              <a:rPr lang="en-US" sz="2800" dirty="0" err="1"/>
              <a:t>aldosteronism</a:t>
            </a:r>
            <a:endParaRPr lang="en-IN" sz="2800" dirty="0"/>
          </a:p>
          <a:p>
            <a:r>
              <a:rPr lang="en-IN" sz="2800" dirty="0"/>
              <a:t>It is an acquired autoimmune disorder.</a:t>
            </a:r>
            <a:endParaRPr lang="en-US" sz="2800" dirty="0"/>
          </a:p>
        </p:txBody>
      </p:sp>
    </p:spTree>
    <p:extLst>
      <p:ext uri="{BB962C8B-B14F-4D97-AF65-F5344CB8AC3E}">
        <p14:creationId xmlns:p14="http://schemas.microsoft.com/office/powerpoint/2010/main" val="73179324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40A96-A0D6-88DE-5EA5-E57B9D55B798}"/>
              </a:ext>
            </a:extLst>
          </p:cNvPr>
          <p:cNvSpPr>
            <a:spLocks noGrp="1"/>
          </p:cNvSpPr>
          <p:nvPr>
            <p:ph type="title"/>
          </p:nvPr>
        </p:nvSpPr>
        <p:spPr/>
        <p:txBody>
          <a:bodyPr/>
          <a:lstStyle/>
          <a:p>
            <a:r>
              <a:rPr lang="en-IN" b="1" dirty="0"/>
              <a:t>Aetiology</a:t>
            </a:r>
            <a:r>
              <a:rPr lang="en-IN" dirty="0"/>
              <a:t> </a:t>
            </a:r>
            <a:endParaRPr lang="en-US" dirty="0"/>
          </a:p>
        </p:txBody>
      </p:sp>
      <p:sp>
        <p:nvSpPr>
          <p:cNvPr id="3" name="Content Placeholder 2">
            <a:extLst>
              <a:ext uri="{FF2B5EF4-FFF2-40B4-BE49-F238E27FC236}">
                <a16:creationId xmlns:a16="http://schemas.microsoft.com/office/drawing/2014/main" id="{2ECF2001-F2F3-7AF3-8F18-0CED40683F2F}"/>
              </a:ext>
            </a:extLst>
          </p:cNvPr>
          <p:cNvSpPr>
            <a:spLocks noGrp="1"/>
          </p:cNvSpPr>
          <p:nvPr>
            <p:ph idx="1"/>
          </p:nvPr>
        </p:nvSpPr>
        <p:spPr>
          <a:xfrm>
            <a:off x="647905" y="2015732"/>
            <a:ext cx="10406950" cy="3450613"/>
          </a:xfrm>
        </p:spPr>
        <p:txBody>
          <a:bodyPr>
            <a:normAutofit/>
          </a:bodyPr>
          <a:lstStyle/>
          <a:p>
            <a:r>
              <a:rPr lang="en-IN" sz="2800" dirty="0"/>
              <a:t>Id</a:t>
            </a:r>
            <a:r>
              <a:rPr lang="en-US" sz="2800" dirty="0" err="1"/>
              <a:t>iopathic</a:t>
            </a:r>
            <a:r>
              <a:rPr lang="en-US" sz="2800" dirty="0"/>
              <a:t> in most patients</a:t>
            </a:r>
            <a:endParaRPr lang="en-IN" sz="2800" dirty="0"/>
          </a:p>
          <a:p>
            <a:r>
              <a:rPr lang="en-US" sz="2800" dirty="0"/>
              <a:t>Autoimmunity</a:t>
            </a:r>
            <a:endParaRPr lang="en-IN" sz="2800" dirty="0"/>
          </a:p>
          <a:p>
            <a:r>
              <a:rPr lang="en-US" sz="2800" dirty="0"/>
              <a:t>The antibodies in myasthenia gravis are directed toward the acetylcholine receptor (at the neuromuscular junction of skeletal muscles)</a:t>
            </a:r>
          </a:p>
        </p:txBody>
      </p:sp>
    </p:spTree>
    <p:extLst>
      <p:ext uri="{BB962C8B-B14F-4D97-AF65-F5344CB8AC3E}">
        <p14:creationId xmlns:p14="http://schemas.microsoft.com/office/powerpoint/2010/main" val="359931483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6613B-4D96-B501-B6D7-80D6D8D7EF24}"/>
              </a:ext>
            </a:extLst>
          </p:cNvPr>
          <p:cNvSpPr>
            <a:spLocks noGrp="1"/>
          </p:cNvSpPr>
          <p:nvPr>
            <p:ph type="title"/>
          </p:nvPr>
        </p:nvSpPr>
        <p:spPr/>
        <p:txBody>
          <a:bodyPr/>
          <a:lstStyle/>
          <a:p>
            <a:r>
              <a:rPr lang="en-IN" b="1" dirty="0"/>
              <a:t>Clinical features </a:t>
            </a:r>
            <a:endParaRPr lang="en-US" b="1" dirty="0"/>
          </a:p>
        </p:txBody>
      </p:sp>
      <p:sp>
        <p:nvSpPr>
          <p:cNvPr id="3" name="Content Placeholder 2">
            <a:extLst>
              <a:ext uri="{FF2B5EF4-FFF2-40B4-BE49-F238E27FC236}">
                <a16:creationId xmlns:a16="http://schemas.microsoft.com/office/drawing/2014/main" id="{DB7A6E45-653C-312E-D406-236172A72A79}"/>
              </a:ext>
            </a:extLst>
          </p:cNvPr>
          <p:cNvSpPr>
            <a:spLocks noGrp="1"/>
          </p:cNvSpPr>
          <p:nvPr>
            <p:ph idx="1"/>
          </p:nvPr>
        </p:nvSpPr>
        <p:spPr>
          <a:xfrm>
            <a:off x="465204" y="2009308"/>
            <a:ext cx="10455180" cy="3450613"/>
          </a:xfrm>
        </p:spPr>
        <p:txBody>
          <a:bodyPr>
            <a:noAutofit/>
          </a:bodyPr>
          <a:lstStyle/>
          <a:p>
            <a:r>
              <a:rPr lang="en-US" sz="2800" dirty="0"/>
              <a:t>adults -middle age group predilection for women</a:t>
            </a:r>
            <a:r>
              <a:rPr lang="en-IN" sz="2800" dirty="0"/>
              <a:t>.</a:t>
            </a:r>
          </a:p>
          <a:p>
            <a:r>
              <a:rPr lang="en-US" sz="2800" dirty="0"/>
              <a:t>rapidly developing weakness in voluntary muscles following even minor </a:t>
            </a:r>
            <a:r>
              <a:rPr lang="en-US" sz="2800" dirty="0" err="1"/>
              <a:t>activit</a:t>
            </a:r>
            <a:r>
              <a:rPr lang="en-IN" sz="2800" dirty="0"/>
              <a:t>y</a:t>
            </a:r>
          </a:p>
          <a:p>
            <a:r>
              <a:rPr lang="en-US" sz="2800" dirty="0"/>
              <a:t> muscles of mastication and facial expression are involved before any other muscle group</a:t>
            </a:r>
            <a:endParaRPr lang="en-IN" sz="2800" dirty="0"/>
          </a:p>
          <a:p>
            <a:r>
              <a:rPr lang="en-US" sz="2800" dirty="0"/>
              <a:t>difficulty in mastication and in deglutition and dropping of the jaw </a:t>
            </a:r>
            <a:endParaRPr lang="en-IN" sz="2800" dirty="0"/>
          </a:p>
          <a:p>
            <a:r>
              <a:rPr lang="en-US" sz="2800" dirty="0"/>
              <a:t>Speech is often slow and slurred</a:t>
            </a:r>
          </a:p>
        </p:txBody>
      </p:sp>
    </p:spTree>
    <p:extLst>
      <p:ext uri="{BB962C8B-B14F-4D97-AF65-F5344CB8AC3E}">
        <p14:creationId xmlns:p14="http://schemas.microsoft.com/office/powerpoint/2010/main" val="2115898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DFA53C-F0C0-A224-0AB6-017E51684864}"/>
              </a:ext>
            </a:extLst>
          </p:cNvPr>
          <p:cNvSpPr>
            <a:spLocks noGrp="1"/>
          </p:cNvSpPr>
          <p:nvPr>
            <p:ph idx="1"/>
          </p:nvPr>
        </p:nvSpPr>
        <p:spPr>
          <a:xfrm>
            <a:off x="828124" y="525658"/>
            <a:ext cx="11090860" cy="1870364"/>
          </a:xfrm>
        </p:spPr>
        <p:txBody>
          <a:bodyPr>
            <a:noAutofit/>
          </a:bodyPr>
          <a:lstStyle/>
          <a:p>
            <a:r>
              <a:rPr lang="en-US" sz="3600"/>
              <a:t>It is defined as sudden, usually unilateral, severe, brief, stabbing, lancinating, recurring pain in the distribution of one or more branches of the Vth cranial nerve</a:t>
            </a:r>
            <a:endParaRPr lang="en-IN" sz="3600"/>
          </a:p>
          <a:p>
            <a:r>
              <a:rPr lang="en-US" sz="3600"/>
              <a:t>Trigeminal neuralgia also known as prosopalgia or fothergill's disease is aneuropathic disorder characterized by episodes of intense pain in the face, originating from trigeminal nerve</a:t>
            </a:r>
          </a:p>
        </p:txBody>
      </p:sp>
    </p:spTree>
    <p:extLst>
      <p:ext uri="{BB962C8B-B14F-4D97-AF65-F5344CB8AC3E}">
        <p14:creationId xmlns:p14="http://schemas.microsoft.com/office/powerpoint/2010/main" val="33478087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F34FE1-8D00-8F9E-053D-FBA369E2530E}"/>
              </a:ext>
            </a:extLst>
          </p:cNvPr>
          <p:cNvSpPr>
            <a:spLocks noGrp="1"/>
          </p:cNvSpPr>
          <p:nvPr>
            <p:ph idx="1"/>
          </p:nvPr>
        </p:nvSpPr>
        <p:spPr>
          <a:xfrm>
            <a:off x="419712" y="1136888"/>
            <a:ext cx="11772288" cy="5060984"/>
          </a:xfrm>
        </p:spPr>
        <p:txBody>
          <a:bodyPr>
            <a:noAutofit/>
          </a:bodyPr>
          <a:lstStyle/>
          <a:p>
            <a:r>
              <a:rPr lang="en-US" sz="2800" dirty="0"/>
              <a:t>Disturbances in taste sensation occur in some patients </a:t>
            </a:r>
            <a:endParaRPr lang="en-IN" sz="2800" dirty="0"/>
          </a:p>
          <a:p>
            <a:r>
              <a:rPr lang="en-US" sz="2800" dirty="0"/>
              <a:t> Diplopia and ptosis, along with dropping of the face, </a:t>
            </a:r>
            <a:r>
              <a:rPr lang="en-IN" sz="2800"/>
              <a:t>So</a:t>
            </a:r>
            <a:r>
              <a:rPr lang="en-US" sz="2800"/>
              <a:t>rrowful</a:t>
            </a:r>
            <a:r>
              <a:rPr lang="en-US" sz="2800" dirty="0"/>
              <a:t> appearance to the patient </a:t>
            </a:r>
            <a:endParaRPr lang="en-IN" sz="2800" dirty="0"/>
          </a:p>
          <a:p>
            <a:r>
              <a:rPr lang="en-US" sz="2800" dirty="0"/>
              <a:t>neck muscles may be so weak that the head cannot be held up without support</a:t>
            </a:r>
            <a:endParaRPr lang="en-IN" sz="2800" dirty="0"/>
          </a:p>
          <a:p>
            <a:r>
              <a:rPr lang="en-US" sz="2800" dirty="0"/>
              <a:t> Patients with this disease rapidly become exhausted, lose weight, become further weakened and may eventually become bedfast </a:t>
            </a:r>
            <a:endParaRPr lang="en-IN" sz="2800" dirty="0"/>
          </a:p>
          <a:p>
            <a:r>
              <a:rPr lang="en-US" sz="2800" dirty="0"/>
              <a:t>Death frequently occurs from respiratory failure</a:t>
            </a:r>
          </a:p>
        </p:txBody>
      </p:sp>
    </p:spTree>
    <p:extLst>
      <p:ext uri="{BB962C8B-B14F-4D97-AF65-F5344CB8AC3E}">
        <p14:creationId xmlns:p14="http://schemas.microsoft.com/office/powerpoint/2010/main" val="21477480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D4F5C-7D2C-00C1-E9FD-AA8B1242238C}"/>
              </a:ext>
            </a:extLst>
          </p:cNvPr>
          <p:cNvSpPr>
            <a:spLocks noGrp="1"/>
          </p:cNvSpPr>
          <p:nvPr>
            <p:ph type="title"/>
          </p:nvPr>
        </p:nvSpPr>
        <p:spPr/>
        <p:txBody>
          <a:bodyPr/>
          <a:lstStyle/>
          <a:p>
            <a:r>
              <a:rPr lang="en-IN" sz="3600" b="1" dirty="0"/>
              <a:t>Treatment</a:t>
            </a:r>
            <a:r>
              <a:rPr lang="en-IN" dirty="0"/>
              <a:t> </a:t>
            </a:r>
            <a:endParaRPr lang="en-US" dirty="0"/>
          </a:p>
        </p:txBody>
      </p:sp>
      <p:sp>
        <p:nvSpPr>
          <p:cNvPr id="3" name="Content Placeholder 2">
            <a:extLst>
              <a:ext uri="{FF2B5EF4-FFF2-40B4-BE49-F238E27FC236}">
                <a16:creationId xmlns:a16="http://schemas.microsoft.com/office/drawing/2014/main" id="{3CE213D3-0584-D609-6E0A-194EA63E65D4}"/>
              </a:ext>
            </a:extLst>
          </p:cNvPr>
          <p:cNvSpPr>
            <a:spLocks noGrp="1"/>
          </p:cNvSpPr>
          <p:nvPr>
            <p:ph idx="1"/>
          </p:nvPr>
        </p:nvSpPr>
        <p:spPr>
          <a:xfrm>
            <a:off x="415637" y="1991283"/>
            <a:ext cx="11152651" cy="3450613"/>
          </a:xfrm>
        </p:spPr>
        <p:txBody>
          <a:bodyPr>
            <a:noAutofit/>
          </a:bodyPr>
          <a:lstStyle/>
          <a:p>
            <a:r>
              <a:rPr lang="en-US" sz="3200" dirty="0"/>
              <a:t>drug of choice used in treatment of myasthenia gravis &amp; the diagnostic test for the disease- </a:t>
            </a:r>
            <a:r>
              <a:rPr lang="en-US" sz="3200" dirty="0" err="1"/>
              <a:t>Physostigmine</a:t>
            </a:r>
            <a:r>
              <a:rPr lang="en-US" sz="3200" dirty="0"/>
              <a:t>, an anticholinesterase, administered intramuscularly, improves the strength of the affected muscles in a matter of minutes</a:t>
            </a:r>
            <a:endParaRPr lang="en-IN" sz="3200" dirty="0"/>
          </a:p>
          <a:p>
            <a:r>
              <a:rPr lang="en-US" sz="3200" dirty="0"/>
              <a:t>No 'cure' for the disease is known, even though the prognosis is good in the relapsing type.</a:t>
            </a:r>
          </a:p>
        </p:txBody>
      </p:sp>
    </p:spTree>
    <p:extLst>
      <p:ext uri="{BB962C8B-B14F-4D97-AF65-F5344CB8AC3E}">
        <p14:creationId xmlns:p14="http://schemas.microsoft.com/office/powerpoint/2010/main" val="69823217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8AD69-08F2-5CDA-E777-3857AF011A07}"/>
              </a:ext>
            </a:extLst>
          </p:cNvPr>
          <p:cNvSpPr>
            <a:spLocks noGrp="1"/>
          </p:cNvSpPr>
          <p:nvPr>
            <p:ph type="title"/>
          </p:nvPr>
        </p:nvSpPr>
        <p:spPr>
          <a:xfrm>
            <a:off x="2041509" y="2628289"/>
            <a:ext cx="8740588" cy="1955936"/>
          </a:xfrm>
        </p:spPr>
        <p:txBody>
          <a:bodyPr>
            <a:noAutofit/>
          </a:bodyPr>
          <a:lstStyle/>
          <a:p>
            <a:r>
              <a:rPr lang="en-IN" sz="9600" b="1" dirty="0">
                <a:solidFill>
                  <a:schemeClr val="accent1"/>
                </a:solidFill>
              </a:rPr>
              <a:t>Thank you </a:t>
            </a:r>
            <a:endParaRPr lang="en-US" sz="9600" b="1" dirty="0">
              <a:solidFill>
                <a:schemeClr val="accent1"/>
              </a:solidFill>
            </a:endParaRPr>
          </a:p>
        </p:txBody>
      </p:sp>
    </p:spTree>
    <p:extLst>
      <p:ext uri="{BB962C8B-B14F-4D97-AF65-F5344CB8AC3E}">
        <p14:creationId xmlns:p14="http://schemas.microsoft.com/office/powerpoint/2010/main" val="3879356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42B678-69CD-1EFF-5E61-A23FBBD59D74}"/>
              </a:ext>
            </a:extLst>
          </p:cNvPr>
          <p:cNvSpPr>
            <a:spLocks noGrp="1"/>
          </p:cNvSpPr>
          <p:nvPr>
            <p:ph idx="1"/>
          </p:nvPr>
        </p:nvSpPr>
        <p:spPr>
          <a:xfrm>
            <a:off x="1097066" y="1245582"/>
            <a:ext cx="9603275" cy="3450613"/>
          </a:xfrm>
        </p:spPr>
        <p:txBody>
          <a:bodyPr>
            <a:noAutofit/>
          </a:bodyPr>
          <a:lstStyle/>
          <a:p>
            <a:pPr marL="0" indent="0">
              <a:buNone/>
            </a:pPr>
            <a:endParaRPr lang="en-IN" sz="3200" dirty="0"/>
          </a:p>
          <a:p>
            <a:r>
              <a:rPr lang="en-US" sz="3200" dirty="0"/>
              <a:t> </a:t>
            </a:r>
            <a:r>
              <a:rPr lang="en-US" sz="3600" dirty="0"/>
              <a:t>It is a truly agonizing condition, in which the patient may </a:t>
            </a:r>
            <a:r>
              <a:rPr lang="en-US" sz="3600" dirty="0" err="1"/>
              <a:t>clunch</a:t>
            </a:r>
            <a:r>
              <a:rPr lang="en-US" sz="3600" dirty="0"/>
              <a:t> the hand over the face &amp; experience severe, lancinating pain associated with spasmodic contractions of the facial muscles during attacks- a feature that led to use of this term</a:t>
            </a:r>
          </a:p>
        </p:txBody>
      </p:sp>
    </p:spTree>
    <p:extLst>
      <p:ext uri="{BB962C8B-B14F-4D97-AF65-F5344CB8AC3E}">
        <p14:creationId xmlns:p14="http://schemas.microsoft.com/office/powerpoint/2010/main" val="2435781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B7535-778C-3AE6-3F0C-E7868C9D543D}"/>
              </a:ext>
            </a:extLst>
          </p:cNvPr>
          <p:cNvSpPr>
            <a:spLocks noGrp="1"/>
          </p:cNvSpPr>
          <p:nvPr>
            <p:ph type="title"/>
          </p:nvPr>
        </p:nvSpPr>
        <p:spPr/>
        <p:txBody>
          <a:bodyPr/>
          <a:lstStyle/>
          <a:p>
            <a:r>
              <a:rPr lang="en-IN" b="1" dirty="0" err="1"/>
              <a:t>Etiology</a:t>
            </a:r>
            <a:r>
              <a:rPr lang="en-IN" dirty="0"/>
              <a:t> </a:t>
            </a:r>
            <a:endParaRPr lang="en-US" dirty="0"/>
          </a:p>
        </p:txBody>
      </p:sp>
      <p:sp>
        <p:nvSpPr>
          <p:cNvPr id="3" name="Content Placeholder 2">
            <a:extLst>
              <a:ext uri="{FF2B5EF4-FFF2-40B4-BE49-F238E27FC236}">
                <a16:creationId xmlns:a16="http://schemas.microsoft.com/office/drawing/2014/main" id="{E3BB1FCE-3354-D747-B24E-C1002BA0415A}"/>
              </a:ext>
            </a:extLst>
          </p:cNvPr>
          <p:cNvSpPr>
            <a:spLocks noGrp="1"/>
          </p:cNvSpPr>
          <p:nvPr>
            <p:ph idx="1"/>
          </p:nvPr>
        </p:nvSpPr>
        <p:spPr>
          <a:xfrm>
            <a:off x="1198011" y="2015732"/>
            <a:ext cx="10867667" cy="4842268"/>
          </a:xfrm>
        </p:spPr>
        <p:txBody>
          <a:bodyPr>
            <a:normAutofit fontScale="32500" lnSpcReduction="20000"/>
          </a:bodyPr>
          <a:lstStyle/>
          <a:p>
            <a:r>
              <a:rPr lang="en-US" dirty="0"/>
              <a:t> </a:t>
            </a:r>
            <a:r>
              <a:rPr lang="en-US" sz="11200" dirty="0"/>
              <a:t>Usually idiopathic</a:t>
            </a:r>
            <a:endParaRPr lang="en-IN" sz="11200" dirty="0"/>
          </a:p>
          <a:p>
            <a:r>
              <a:rPr lang="en-US" sz="11200" dirty="0" err="1"/>
              <a:t>Demylination</a:t>
            </a:r>
            <a:r>
              <a:rPr lang="en-US" sz="11200" dirty="0"/>
              <a:t> of the nerve</a:t>
            </a:r>
            <a:endParaRPr lang="en-IN" sz="11200" dirty="0"/>
          </a:p>
          <a:p>
            <a:r>
              <a:rPr lang="en-US" sz="11200" dirty="0"/>
              <a:t>Multiple sclerosis</a:t>
            </a:r>
            <a:endParaRPr lang="en-IN" sz="11200" dirty="0"/>
          </a:p>
          <a:p>
            <a:r>
              <a:rPr lang="en-US" sz="11200" dirty="0"/>
              <a:t>Petrous ridge compression</a:t>
            </a:r>
            <a:endParaRPr lang="en-IN" sz="11200" dirty="0"/>
          </a:p>
          <a:p>
            <a:r>
              <a:rPr lang="en-US" sz="11200" dirty="0"/>
              <a:t>Post-traumatic neuralgia</a:t>
            </a:r>
            <a:endParaRPr lang="en-IN" sz="11200" dirty="0"/>
          </a:p>
          <a:p>
            <a:r>
              <a:rPr lang="en-US" sz="11200" dirty="0"/>
              <a:t>Intracranial tumors</a:t>
            </a:r>
            <a:endParaRPr lang="en-IN" sz="11200" dirty="0"/>
          </a:p>
          <a:p>
            <a:r>
              <a:rPr lang="en-US" sz="11200" dirty="0"/>
              <a:t>Intracranial vascular abnormalities</a:t>
            </a:r>
            <a:endParaRPr lang="en-IN" sz="11200" dirty="0"/>
          </a:p>
          <a:p>
            <a:pPr marL="0" indent="0">
              <a:buNone/>
            </a:pPr>
            <a:endParaRPr lang="en-US" sz="11200" dirty="0"/>
          </a:p>
        </p:txBody>
      </p:sp>
    </p:spTree>
    <p:extLst>
      <p:ext uri="{BB962C8B-B14F-4D97-AF65-F5344CB8AC3E}">
        <p14:creationId xmlns:p14="http://schemas.microsoft.com/office/powerpoint/2010/main" val="728727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5F9D5A8E-93DE-1D65-EF76-B2DDCEE17EE6}"/>
              </a:ext>
            </a:extLst>
          </p:cNvPr>
          <p:cNvPicPr>
            <a:picLocks noGrp="1" noChangeAspect="1"/>
          </p:cNvPicPr>
          <p:nvPr>
            <p:ph idx="1"/>
          </p:nvPr>
        </p:nvPicPr>
        <p:blipFill>
          <a:blip r:embed="rId2"/>
          <a:stretch>
            <a:fillRect/>
          </a:stretch>
        </p:blipFill>
        <p:spPr>
          <a:xfrm>
            <a:off x="1181712" y="262829"/>
            <a:ext cx="9828576" cy="6332341"/>
          </a:xfrm>
        </p:spPr>
      </p:pic>
    </p:spTree>
    <p:extLst>
      <p:ext uri="{BB962C8B-B14F-4D97-AF65-F5344CB8AC3E}">
        <p14:creationId xmlns:p14="http://schemas.microsoft.com/office/powerpoint/2010/main" val="1218594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7FE67-1C89-AFA4-335A-86B27A3FAD0F}"/>
              </a:ext>
            </a:extLst>
          </p:cNvPr>
          <p:cNvSpPr>
            <a:spLocks noGrp="1"/>
          </p:cNvSpPr>
          <p:nvPr>
            <p:ph type="title"/>
          </p:nvPr>
        </p:nvSpPr>
        <p:spPr/>
        <p:txBody>
          <a:bodyPr/>
          <a:lstStyle/>
          <a:p>
            <a:r>
              <a:rPr lang="en-IN" b="1" dirty="0"/>
              <a:t>Clinical characteristics </a:t>
            </a:r>
            <a:endParaRPr lang="en-US" b="1" dirty="0"/>
          </a:p>
        </p:txBody>
      </p:sp>
      <p:sp>
        <p:nvSpPr>
          <p:cNvPr id="3" name="Content Placeholder 2">
            <a:extLst>
              <a:ext uri="{FF2B5EF4-FFF2-40B4-BE49-F238E27FC236}">
                <a16:creationId xmlns:a16="http://schemas.microsoft.com/office/drawing/2014/main" id="{F1F36B0A-4D2D-6670-D5D9-4536F2A4AB53}"/>
              </a:ext>
            </a:extLst>
          </p:cNvPr>
          <p:cNvSpPr>
            <a:spLocks noGrp="1"/>
          </p:cNvSpPr>
          <p:nvPr>
            <p:ph idx="1"/>
          </p:nvPr>
        </p:nvSpPr>
        <p:spPr>
          <a:xfrm>
            <a:off x="261588" y="1943711"/>
            <a:ext cx="10887246" cy="3498185"/>
          </a:xfrm>
        </p:spPr>
        <p:txBody>
          <a:bodyPr>
            <a:noAutofit/>
          </a:bodyPr>
          <a:lstStyle/>
          <a:p>
            <a:r>
              <a:rPr lang="en-US" sz="2800" dirty="0"/>
              <a:t>Manifests as a sudden, unilateral, intermittent paroxysmal, sharp, shooting, lancinating, shock like pain, elicited by slight touching superficial 'trigger points' which radiates from that point, across the distribution of one or more branches of the trigeminal nerve</a:t>
            </a:r>
            <a:endParaRPr lang="en-IN" sz="2800" dirty="0"/>
          </a:p>
          <a:p>
            <a:r>
              <a:rPr lang="en-US" sz="2800" dirty="0"/>
              <a:t>Pain is usually confined to one part of one division of trigeminal nerve</a:t>
            </a:r>
            <a:endParaRPr lang="en-IN" sz="2800" dirty="0"/>
          </a:p>
          <a:p>
            <a:r>
              <a:rPr lang="en-US" sz="2800" dirty="0"/>
              <a:t>Pain rarely crosses the midline</a:t>
            </a:r>
            <a:endParaRPr lang="en-IN" sz="2800" dirty="0"/>
          </a:p>
          <a:p>
            <a:r>
              <a:rPr lang="en-US" sz="2800" dirty="0"/>
              <a:t> Attacks do not occur during sleep</a:t>
            </a:r>
          </a:p>
        </p:txBody>
      </p:sp>
    </p:spTree>
    <p:extLst>
      <p:ext uri="{BB962C8B-B14F-4D97-AF65-F5344CB8AC3E}">
        <p14:creationId xmlns:p14="http://schemas.microsoft.com/office/powerpoint/2010/main" val="186425355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52</Slides>
  <Notes>0</Notes>
  <HiddenSlides>0</HiddenSlide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Gallery</vt:lpstr>
      <vt:lpstr>Disease of nerves and muscles </vt:lpstr>
      <vt:lpstr>Disturbances of fifth cranial nerve </vt:lpstr>
      <vt:lpstr>Trigeminal neuralgia </vt:lpstr>
      <vt:lpstr>General characteristics </vt:lpstr>
      <vt:lpstr>PowerPoint Presentation</vt:lpstr>
      <vt:lpstr>PowerPoint Presentation</vt:lpstr>
      <vt:lpstr>Etiology </vt:lpstr>
      <vt:lpstr>PowerPoint Presentation</vt:lpstr>
      <vt:lpstr>Clinical characteristics </vt:lpstr>
      <vt:lpstr>PowerPoint Presentation</vt:lpstr>
      <vt:lpstr>Diagnosis </vt:lpstr>
      <vt:lpstr>Differential diagnosis </vt:lpstr>
      <vt:lpstr>Treatment </vt:lpstr>
      <vt:lpstr>PowerPoint Presentation</vt:lpstr>
      <vt:lpstr>AURICULOTEMPORALSYNDROME (FREY'S SYNDROME ,GUSTATORY SYNDROME)</vt:lpstr>
      <vt:lpstr>Etiology </vt:lpstr>
      <vt:lpstr>Clinical features </vt:lpstr>
      <vt:lpstr>PowerPoint Presentation</vt:lpstr>
      <vt:lpstr>Treatment </vt:lpstr>
      <vt:lpstr>Burning mouth syndrome </vt:lpstr>
      <vt:lpstr>Bell’s palsy (SEVENTH NERVE PARALYSIS,FACIAL PARALYSIS)</vt:lpstr>
      <vt:lpstr>General characteristics </vt:lpstr>
      <vt:lpstr>Etiology </vt:lpstr>
      <vt:lpstr>Associated syndrome </vt:lpstr>
      <vt:lpstr>PowerPoint Presentation</vt:lpstr>
      <vt:lpstr>Treatment </vt:lpstr>
      <vt:lpstr>Disturbances of ninth cranial nerve </vt:lpstr>
      <vt:lpstr>Glossopharyngeal Neuralgia</vt:lpstr>
      <vt:lpstr>Clinical features </vt:lpstr>
      <vt:lpstr>Treatment </vt:lpstr>
      <vt:lpstr>Disease of muscles </vt:lpstr>
      <vt:lpstr>PowerPoint Presentation</vt:lpstr>
      <vt:lpstr>Dystrophies </vt:lpstr>
      <vt:lpstr>Severe Generalized Familial MuscularDystrophy (Pseudohypertrophic Muscular Dystrophy of Duchenne)</vt:lpstr>
      <vt:lpstr>PowerPoint Presentation</vt:lpstr>
      <vt:lpstr>PowerPoint Presentation</vt:lpstr>
      <vt:lpstr>Mild Restricted Muscular Dystrophy (Facioscapulohumeral Dystrophy, Landouzy-Dejerine Dystrophy)</vt:lpstr>
      <vt:lpstr>Clinical features </vt:lpstr>
      <vt:lpstr>Treatment </vt:lpstr>
      <vt:lpstr>Myotonias </vt:lpstr>
      <vt:lpstr>Dystrophic Myotonia (Myotonic Dystrophy Dystrophia Myotonica)</vt:lpstr>
      <vt:lpstr>Clinical features </vt:lpstr>
      <vt:lpstr>PowerPoint Presentation</vt:lpstr>
      <vt:lpstr>Congenital Myotonia (Thomsen's Disease, Myotonia Congenita)</vt:lpstr>
      <vt:lpstr>Treatment </vt:lpstr>
      <vt:lpstr>Acquired myotonia </vt:lpstr>
      <vt:lpstr>Myesthenia </vt:lpstr>
      <vt:lpstr>Aetiology </vt:lpstr>
      <vt:lpstr>Clinical features </vt:lpstr>
      <vt:lpstr>PowerPoint Presentation</vt:lpstr>
      <vt:lpstr>Treatment </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Disease of nerves and muscles </dc:title>
  <dc:creator>ashwinikamthe01@gmail.com</dc:creator>
  <cp:lastModifiedBy>ashwinikamthe01@gmail.com</cp:lastModifiedBy>
  <cp:revision>11</cp:revision>
  <dcterms:created xsi:type="dcterms:W3CDTF">2023-08-21T04:00:09Z</dcterms:created>
  <dcterms:modified xsi:type="dcterms:W3CDTF">2023-08-24T04:55:44Z</dcterms:modified>
</cp:coreProperties>
</file>