
<file path=[Content_Types].xml><?xml version="1.0" encoding="utf-8"?>
<Types xmlns="http://schemas.openxmlformats.org/package/2006/content-types">
  <Default Extension="MPG" ContentType="vide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38"/>
  </p:notesMasterIdLst>
  <p:sldIdLst>
    <p:sldId id="257" r:id="rId5"/>
    <p:sldId id="317" r:id="rId6"/>
    <p:sldId id="339" r:id="rId7"/>
    <p:sldId id="342" r:id="rId8"/>
    <p:sldId id="340" r:id="rId9"/>
    <p:sldId id="331" r:id="rId10"/>
    <p:sldId id="334" r:id="rId11"/>
    <p:sldId id="335" r:id="rId12"/>
    <p:sldId id="336" r:id="rId13"/>
    <p:sldId id="337" r:id="rId14"/>
    <p:sldId id="338" r:id="rId15"/>
    <p:sldId id="341" r:id="rId16"/>
    <p:sldId id="309" r:id="rId17"/>
    <p:sldId id="345" r:id="rId18"/>
    <p:sldId id="308" r:id="rId19"/>
    <p:sldId id="310" r:id="rId20"/>
    <p:sldId id="343" r:id="rId21"/>
    <p:sldId id="269" r:id="rId22"/>
    <p:sldId id="313" r:id="rId23"/>
    <p:sldId id="314" r:id="rId24"/>
    <p:sldId id="344" r:id="rId25"/>
    <p:sldId id="263" r:id="rId26"/>
    <p:sldId id="315" r:id="rId27"/>
    <p:sldId id="267" r:id="rId28"/>
    <p:sldId id="268" r:id="rId29"/>
    <p:sldId id="271" r:id="rId30"/>
    <p:sldId id="272" r:id="rId31"/>
    <p:sldId id="273" r:id="rId32"/>
    <p:sldId id="274" r:id="rId33"/>
    <p:sldId id="280" r:id="rId34"/>
    <p:sldId id="281" r:id="rId35"/>
    <p:sldId id="282" r:id="rId36"/>
    <p:sldId id="27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961D979-075F-5F42-9F07-3F6E9CDAA6AE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0A01B9A-79A4-C944-A5AC-D49912567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44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3B5A28-7BD4-6244-89FB-7FB77BF44104}" type="slidenum">
              <a:rPr lang="en-US" sz="1200">
                <a:latin typeface="Times New Roman" charset="0"/>
              </a:rPr>
              <a:pPr eaLnBrk="1" hangingPunct="1"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CF6A38-856F-4E43-8139-BD10B4E3CAEB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F3EA-2820-3B4E-BFBA-AFD080CBA2AA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E5CA-C471-CC48-9049-70CFE7352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1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D8E0-C42F-2C4C-8889-42DB11AE735E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AA3D2-6666-DC40-B032-F3FAED2D7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1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33B2-3A35-6D44-8F06-688EDCBE2581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8010-6AAB-FA47-9BB3-6BA96943E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42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0ACC-0391-114A-B020-E3DC7CA0C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2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7C454-952E-4E44-8F3E-DCA863DD00CC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0E3E-5AE0-4B4A-AD44-4A9AE5D3D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3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B6F6-5FE0-3C4B-A594-8D20B28882A4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A3C4B-632A-C440-A549-25E2319BC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26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82F6-229D-214D-8B58-DC92A961099B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08EF-AAC4-EF48-913D-D61ED9A79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1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E961-A862-4F40-B867-6C6BFF6E8A04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F107-EFD3-1548-9F06-10B928FF6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9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89482-5B32-2140-98E8-46CCEE70DF90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4C44-2B06-9240-90E3-25F5EB9B6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7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69CF6-F091-A945-BFE4-80A32FC90A20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A9459-D075-0343-972F-C26087A91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1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0ECD-5192-B84D-B065-3CA7254F0CCC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515A-F33F-BA45-B5F8-B2BC62226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05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A816-3E20-F341-9BEB-96471607E7DB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2E0A-AF9D-BF4A-9B6C-C616D0D0E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0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BCA417C9-F101-AF43-8290-0FCA99D56B2E}" type="datetimeFigureOut">
              <a:rPr lang="en-US"/>
              <a:pPr>
                <a:defRPr/>
              </a:pPr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7FB1C57F-F362-4B4F-B63C-552B4416C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0" r:id="rId4"/>
    <p:sldLayoutId id="2147484211" r:id="rId5"/>
    <p:sldLayoutId id="2147484218" r:id="rId6"/>
    <p:sldLayoutId id="2147484212" r:id="rId7"/>
    <p:sldLayoutId id="2147484219" r:id="rId8"/>
    <p:sldLayoutId id="2147484220" r:id="rId9"/>
    <p:sldLayoutId id="2147484213" r:id="rId10"/>
    <p:sldLayoutId id="2147484214" r:id="rId11"/>
    <p:sldLayoutId id="21474842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charset="0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charset="0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charset="0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874713"/>
            <a:ext cx="8229600" cy="240188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/>
              <a:t>Introduction to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/>
              <a:t>Teaching - Learning Methods &amp; Large Group Teaching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34" y="3357562"/>
            <a:ext cx="8229600" cy="240188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2800" b="1" dirty="0" smtClean="0"/>
          </a:p>
          <a:p>
            <a:pPr algn="ctr" fontAlgn="auto">
              <a:spcAft>
                <a:spcPts val="0"/>
              </a:spcAft>
              <a:defRPr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ea typeface="+mj-ea"/>
                <a:cs typeface="+mj-cs"/>
              </a:rPr>
              <a:t>Online/ Distance Learning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800">
                <a:latin typeface="Arial" charset="0"/>
              </a:rPr>
              <a:t>STRENGTH - </a:t>
            </a:r>
          </a:p>
          <a:p>
            <a:r>
              <a:rPr lang="en-US" sz="2800">
                <a:latin typeface="Arial" charset="0"/>
              </a:rPr>
              <a:t>Much wider outreach, if resources present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Arial" charset="0"/>
              </a:rPr>
              <a:t>CHALLENGES - </a:t>
            </a:r>
          </a:p>
          <a:p>
            <a:r>
              <a:rPr lang="en-US" sz="2800">
                <a:latin typeface="Arial" charset="0"/>
              </a:rPr>
              <a:t>Difficult to design</a:t>
            </a:r>
          </a:p>
          <a:p>
            <a:r>
              <a:rPr lang="en-US" sz="2800">
                <a:latin typeface="Arial" charset="0"/>
              </a:rPr>
              <a:t>Technology may be a challenge</a:t>
            </a:r>
          </a:p>
          <a:p>
            <a:r>
              <a:rPr lang="en-US" sz="2800">
                <a:latin typeface="Arial" charset="0"/>
              </a:rPr>
              <a:t>Significant drop out rate</a:t>
            </a:r>
          </a:p>
          <a:p>
            <a:r>
              <a:rPr lang="en-US" sz="2800">
                <a:latin typeface="Arial" charset="0"/>
              </a:rPr>
              <a:t>Quality assurance</a:t>
            </a:r>
          </a:p>
          <a:p>
            <a:r>
              <a:rPr lang="en-US" sz="2800">
                <a:latin typeface="Arial" charset="0"/>
              </a:rPr>
              <a:t>Availability of tutors</a:t>
            </a:r>
          </a:p>
          <a:p>
            <a:pPr>
              <a:buFont typeface="Wingdings" charset="0"/>
              <a:buNone/>
            </a:pPr>
            <a:endParaRPr lang="en-US" sz="280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b="1" dirty="0" smtClean="0">
                <a:ea typeface="+mj-ea"/>
                <a:cs typeface="+mj-cs"/>
              </a:rPr>
              <a:t>T-L Methods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>
                <a:latin typeface="Arial" charset="0"/>
              </a:rPr>
              <a:t>GOAL – </a:t>
            </a:r>
          </a:p>
          <a:p>
            <a:r>
              <a:rPr lang="en-US" sz="3200">
                <a:latin typeface="Arial" charset="0"/>
              </a:rPr>
              <a:t>To maximise student learning</a:t>
            </a:r>
          </a:p>
          <a:p>
            <a:endParaRPr lang="en-US" sz="320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en-US" sz="3200">
                <a:latin typeface="Arial" charset="0"/>
              </a:rPr>
              <a:t>CHOICE OF METHOD – </a:t>
            </a:r>
          </a:p>
          <a:p>
            <a:r>
              <a:rPr lang="en-US" sz="3200">
                <a:latin typeface="Arial" charset="0"/>
              </a:rPr>
              <a:t>Relevance</a:t>
            </a:r>
          </a:p>
          <a:p>
            <a:r>
              <a:rPr lang="en-US" sz="3200">
                <a:latin typeface="Arial" charset="0"/>
              </a:rPr>
              <a:t>Usefulness</a:t>
            </a:r>
          </a:p>
          <a:p>
            <a:r>
              <a:rPr lang="en-US" sz="3200">
                <a:latin typeface="Arial" charset="0"/>
              </a:rPr>
              <a:t>Practical feasibility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9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 sz="4800" dirty="0">
                <a:latin typeface="Arial" charset="0"/>
              </a:rPr>
              <a:t>Thank you</a:t>
            </a:r>
          </a:p>
          <a:p>
            <a:pPr marL="0" indent="0" algn="ctr">
              <a:buFont typeface="Wingdings" charset="0"/>
              <a:buNone/>
            </a:pPr>
            <a:endParaRPr lang="en-US" sz="4800" dirty="0">
              <a:latin typeface="Arial" charset="0"/>
            </a:endParaRPr>
          </a:p>
        </p:txBody>
      </p:sp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457200" y="3733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2667000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n-US" sz="4400" b="1" i="1" dirty="0" smtClean="0">
                <a:ea typeface="+mj-ea"/>
                <a:cs typeface="+mj-cs"/>
              </a:rPr>
              <a:t>Teaching large classes</a:t>
            </a:r>
            <a:endParaRPr lang="en-US" sz="4400" b="1" i="1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uvs051225-013-2 - Copy.MPG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1143000"/>
            <a:ext cx="7772400" cy="44196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5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Objectives:</a:t>
            </a:r>
            <a:endParaRPr lang="en-US" sz="3200" dirty="0" smtClean="0"/>
          </a:p>
          <a:p>
            <a:pPr marL="609600" indent="-6096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 smtClean="0"/>
              <a:t> Explore dynamics of lecture format</a:t>
            </a:r>
          </a:p>
          <a:p>
            <a:pPr marL="609600" indent="-6096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 smtClean="0"/>
              <a:t>Demonstrate Techniques to make Lectures Interactive</a:t>
            </a:r>
          </a:p>
          <a:p>
            <a:pPr marL="0" indent="0" fontAlgn="auto">
              <a:spcBef>
                <a:spcPct val="50000"/>
              </a:spcBef>
              <a:spcAft>
                <a:spcPts val="0"/>
              </a:spcAft>
              <a:buFont typeface="Wingdings"/>
              <a:buNone/>
              <a:defRPr/>
            </a:pPr>
            <a:endParaRPr lang="en-US" sz="3200" dirty="0" smtClean="0"/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en-US" sz="3200" dirty="0" smtClean="0"/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en-US" sz="32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381000" y="2743200"/>
            <a:ext cx="8229600" cy="19812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sz="4000" dirty="0">
                <a:latin typeface="Arial" charset="0"/>
                <a:cs typeface="Arial" charset="0"/>
              </a:rPr>
              <a:t>It stands for </a:t>
            </a:r>
            <a:r>
              <a:rPr lang="ja-JP" altLang="en-US" sz="4000">
                <a:latin typeface="Arial" charset="0"/>
                <a:cs typeface="Arial" charset="0"/>
              </a:rPr>
              <a:t>“</a:t>
            </a:r>
            <a:r>
              <a:rPr lang="en-US" altLang="ja-JP" sz="4000" u="sng" dirty="0">
                <a:latin typeface="Arial" charset="0"/>
                <a:cs typeface="Arial" charset="0"/>
              </a:rPr>
              <a:t>L</a:t>
            </a:r>
            <a:r>
              <a:rPr lang="en-US" altLang="ja-JP" sz="4000" dirty="0">
                <a:latin typeface="Arial" charset="0"/>
                <a:cs typeface="Arial" charset="0"/>
              </a:rPr>
              <a:t>engthy </a:t>
            </a:r>
            <a:r>
              <a:rPr lang="en-US" altLang="ja-JP" sz="4000" u="sng" dirty="0">
                <a:latin typeface="Arial" charset="0"/>
                <a:cs typeface="Arial" charset="0"/>
              </a:rPr>
              <a:t>E</a:t>
            </a:r>
            <a:r>
              <a:rPr lang="en-US" altLang="ja-JP" sz="4000" dirty="0">
                <a:latin typeface="Arial" charset="0"/>
                <a:cs typeface="Arial" charset="0"/>
              </a:rPr>
              <a:t>ndless </a:t>
            </a:r>
            <a:r>
              <a:rPr lang="en-US" altLang="ja-JP" sz="4000" u="sng" dirty="0">
                <a:latin typeface="Arial" charset="0"/>
                <a:cs typeface="Arial" charset="0"/>
              </a:rPr>
              <a:t>C</a:t>
            </a:r>
            <a:r>
              <a:rPr lang="en-US" altLang="ja-JP" sz="4000" dirty="0">
                <a:latin typeface="Arial" charset="0"/>
                <a:cs typeface="Arial" charset="0"/>
              </a:rPr>
              <a:t>ontinuous </a:t>
            </a:r>
            <a:r>
              <a:rPr lang="en-US" altLang="ja-JP" sz="4000" u="sng" dirty="0">
                <a:latin typeface="Arial" charset="0"/>
                <a:cs typeface="Arial" charset="0"/>
              </a:rPr>
              <a:t>T</a:t>
            </a:r>
            <a:r>
              <a:rPr lang="en-US" altLang="ja-JP" sz="4000" dirty="0">
                <a:latin typeface="Arial" charset="0"/>
                <a:cs typeface="Arial" charset="0"/>
              </a:rPr>
              <a:t>orture with </a:t>
            </a:r>
            <a:r>
              <a:rPr lang="en-US" altLang="ja-JP" sz="4000" u="sng" dirty="0">
                <a:latin typeface="Arial" charset="0"/>
                <a:cs typeface="Arial" charset="0"/>
              </a:rPr>
              <a:t>U</a:t>
            </a:r>
            <a:r>
              <a:rPr lang="en-US" altLang="ja-JP" sz="4000" dirty="0">
                <a:latin typeface="Arial" charset="0"/>
                <a:cs typeface="Arial" charset="0"/>
              </a:rPr>
              <a:t>nending </a:t>
            </a:r>
            <a:r>
              <a:rPr lang="en-US" altLang="ja-JP" sz="4000" u="sng" dirty="0">
                <a:latin typeface="Arial" charset="0"/>
                <a:cs typeface="Arial" charset="0"/>
              </a:rPr>
              <a:t>R</a:t>
            </a:r>
            <a:r>
              <a:rPr lang="en-US" altLang="ja-JP" sz="4000" dirty="0">
                <a:latin typeface="Arial" charset="0"/>
                <a:cs typeface="Arial" charset="0"/>
              </a:rPr>
              <a:t>epetition of </a:t>
            </a:r>
            <a:r>
              <a:rPr lang="en-US" altLang="ja-JP" sz="4000" u="sng" dirty="0">
                <a:latin typeface="Arial" charset="0"/>
                <a:cs typeface="Arial" charset="0"/>
              </a:rPr>
              <a:t>E</a:t>
            </a:r>
            <a:r>
              <a:rPr lang="en-US" altLang="ja-JP" sz="4000" dirty="0">
                <a:latin typeface="Arial" charset="0"/>
                <a:cs typeface="Arial" charset="0"/>
              </a:rPr>
              <a:t>xplanation</a:t>
            </a:r>
            <a:r>
              <a:rPr lang="ja-JP" altLang="en-US" sz="4000">
                <a:latin typeface="Arial" charset="0"/>
                <a:cs typeface="Arial" charset="0"/>
              </a:rPr>
              <a:t>”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609600"/>
            <a:ext cx="822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i="1"/>
              <a:t>Did you know that LECTURE </a:t>
            </a:r>
          </a:p>
          <a:p>
            <a:pPr algn="ctr" eaLnBrk="1" hangingPunct="1"/>
            <a:r>
              <a:rPr lang="en-US" sz="4000" i="1"/>
              <a:t>is actually an </a:t>
            </a:r>
            <a:r>
              <a:rPr lang="en-US" sz="4000" i="1" u="sng"/>
              <a:t>acronym</a:t>
            </a:r>
            <a:r>
              <a:rPr lang="en-US" sz="4000" i="1"/>
              <a:t>???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14348" y="1785926"/>
            <a:ext cx="7500990" cy="3857652"/>
          </a:xfrm>
          <a:prstGeom prst="cloudCallout">
            <a:avLst>
              <a:gd name="adj1" fmla="val -39921"/>
              <a:gd name="adj2" fmla="val 5974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57356" y="2357430"/>
            <a:ext cx="500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omic Sans MS" pitchFamily="66" charset="0"/>
              </a:rPr>
              <a:t>Method of transferring information from the notes of the lecturer to the notes of the student without passing through the heads of either 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31875"/>
            <a:ext cx="7543800" cy="5445125"/>
          </a:xfrm>
          <a:noFill/>
        </p:spPr>
      </p:pic>
      <p:sp>
        <p:nvSpPr>
          <p:cNvPr id="31746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AC94C7-87A7-C143-B036-ADF957E54F7D}" type="slidenum">
              <a:rPr lang="en-US" sz="1400"/>
              <a:pPr eaLnBrk="1" hangingPunct="1"/>
              <a:t>18</a:t>
            </a:fld>
            <a:endParaRPr lang="en-US" sz="1400"/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808038"/>
          </a:xfrm>
        </p:spPr>
        <p:txBody>
          <a:bodyPr/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3200BE"/>
                </a:solidFill>
                <a:ea typeface="+mj-ea"/>
                <a:cs typeface="+mj-cs"/>
              </a:rPr>
              <a:t>Watch on Lecturing Skills</a:t>
            </a:r>
            <a:endParaRPr lang="en-US" sz="4000" b="1" dirty="0" smtClean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219200" y="1573213"/>
            <a:ext cx="5867400" cy="71278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cs typeface="Arial" charset="0"/>
              </a:rPr>
              <a:t>Curve showing attention span</a:t>
            </a:r>
          </a:p>
        </p:txBody>
      </p:sp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52400" y="217488"/>
            <a:ext cx="8382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/>
              <a:t>Attention and recall is best at the beginning and sometimes at the end of lecture</a:t>
            </a:r>
          </a:p>
        </p:txBody>
      </p:sp>
      <p:pic>
        <p:nvPicPr>
          <p:cNvPr id="4608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590800"/>
            <a:ext cx="53435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200" b="1" u="sng" cap="none">
                <a:latin typeface="Arial" charset="0"/>
                <a:cs typeface="+mj-cs"/>
              </a:rPr>
              <a:t/>
            </a:r>
            <a:br>
              <a:rPr lang="en-US" sz="3200" b="1" u="sng" cap="none">
                <a:latin typeface="Arial" charset="0"/>
                <a:cs typeface="+mj-cs"/>
              </a:rPr>
            </a:br>
            <a:r>
              <a:rPr lang="en-US" sz="3200" b="1" u="sng" cap="none">
                <a:latin typeface="Arial" charset="0"/>
                <a:cs typeface="+mj-cs"/>
              </a:rPr>
              <a:t>TEACHING-LEARNING PROCESS</a:t>
            </a:r>
            <a:r>
              <a:rPr lang="en-US" sz="2700" b="1" cap="none">
                <a:latin typeface="Arial" charset="0"/>
                <a:cs typeface="+mj-cs"/>
              </a:rPr>
              <a:t> </a:t>
            </a:r>
            <a:endParaRPr lang="en-US" sz="2700" cap="none">
              <a:latin typeface="Arial" charset="0"/>
              <a:cs typeface="+mj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4102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sz="210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2100">
              <a:latin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800">
                <a:latin typeface="Arial" charset="0"/>
              </a:rPr>
              <a:t>In education,</a:t>
            </a:r>
          </a:p>
          <a:p>
            <a:pPr eaLnBrk="1" hangingPunct="1"/>
            <a:r>
              <a:rPr lang="en-US" sz="2800">
                <a:latin typeface="Arial" charset="0"/>
              </a:rPr>
              <a:t>Traditionally teachers played dominant &amp; active role </a:t>
            </a:r>
          </a:p>
          <a:p>
            <a:pPr eaLnBrk="1" hangingPunct="1">
              <a:buFont typeface="Wingdings" charset="0"/>
              <a:buNone/>
            </a:pPr>
            <a:r>
              <a:rPr lang="en-US" sz="2800">
                <a:latin typeface="Arial" charset="0"/>
              </a:rPr>
              <a:t>	students assigned only a passive role</a:t>
            </a:r>
          </a:p>
          <a:p>
            <a:pPr eaLnBrk="1" hangingPunct="1">
              <a:buFont typeface="Wingdings" charset="0"/>
              <a:buNone/>
            </a:pPr>
            <a:endParaRPr lang="en-US" sz="280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Recently use of phrase "learning experience" recognizes the active and dominant role of learners in educational process. </a:t>
            </a:r>
          </a:p>
          <a:p>
            <a:pPr eaLnBrk="1" hangingPunct="1">
              <a:buFont typeface="Wingdings" charset="0"/>
              <a:buNone/>
            </a:pPr>
            <a:endParaRPr lang="en-US" sz="2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ap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98663"/>
            <a:ext cx="5915025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7"/>
          <p:cNvSpPr>
            <a:spLocks/>
          </p:cNvSpPr>
          <p:nvPr/>
        </p:nvSpPr>
        <p:spPr bwMode="auto">
          <a:xfrm>
            <a:off x="2895600" y="3048000"/>
            <a:ext cx="3886200" cy="2133600"/>
          </a:xfrm>
          <a:custGeom>
            <a:avLst/>
            <a:gdLst>
              <a:gd name="T0" fmla="*/ 2147483647 w 2336"/>
              <a:gd name="T1" fmla="*/ 2147483647 h 1320"/>
              <a:gd name="T2" fmla="*/ 2147483647 w 2336"/>
              <a:gd name="T3" fmla="*/ 2147483647 h 1320"/>
              <a:gd name="T4" fmla="*/ 2147483647 w 2336"/>
              <a:gd name="T5" fmla="*/ 2147483647 h 1320"/>
              <a:gd name="T6" fmla="*/ 2147483647 w 2336"/>
              <a:gd name="T7" fmla="*/ 2147483647 h 1320"/>
              <a:gd name="T8" fmla="*/ 0 60000 65536"/>
              <a:gd name="T9" fmla="*/ 0 60000 65536"/>
              <a:gd name="T10" fmla="*/ 0 60000 65536"/>
              <a:gd name="T11" fmla="*/ 0 60000 65536"/>
              <a:gd name="T12" fmla="*/ 0 w 2336"/>
              <a:gd name="T13" fmla="*/ 0 h 1320"/>
              <a:gd name="T14" fmla="*/ 2336 w 2336"/>
              <a:gd name="T15" fmla="*/ 1320 h 1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6" h="1320">
                <a:moveTo>
                  <a:pt x="80" y="1320"/>
                </a:moveTo>
                <a:cubicBezTo>
                  <a:pt x="80" y="1160"/>
                  <a:pt x="80" y="1000"/>
                  <a:pt x="128" y="792"/>
                </a:cubicBezTo>
                <a:cubicBezTo>
                  <a:pt x="176" y="584"/>
                  <a:pt x="0" y="144"/>
                  <a:pt x="368" y="72"/>
                </a:cubicBezTo>
                <a:cubicBezTo>
                  <a:pt x="736" y="0"/>
                  <a:pt x="2008" y="312"/>
                  <a:pt x="2336" y="36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152400" y="369888"/>
            <a:ext cx="8915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en-US" sz="3200" dirty="0" smtClean="0"/>
              <a:t>Recall can be improved by changing the </a:t>
            </a:r>
          </a:p>
          <a:p>
            <a:pPr marL="0" indent="0" algn="ctr" eaLnBrk="1" hangingPunct="1">
              <a:spcBef>
                <a:spcPct val="50000"/>
              </a:spcBef>
              <a:defRPr/>
            </a:pPr>
            <a:r>
              <a:rPr lang="en-US" sz="3200" dirty="0" smtClean="0"/>
              <a:t>format of the lecture in between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71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HOW DO WE MAKE A LECTURE  EFFECTIVE ???</a:t>
            </a:r>
          </a:p>
        </p:txBody>
      </p:sp>
      <p:graphicFrame>
        <p:nvGraphicFramePr>
          <p:cNvPr id="389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0063" y="1951038"/>
          <a:ext cx="3062287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" name="Clip" r:id="rId3" imgW="3848100" imgH="5478463" progId="">
                  <p:embed/>
                </p:oleObj>
              </mc:Choice>
              <mc:Fallback>
                <p:oleObj name="Clip" r:id="rId3" imgW="3848100" imgH="547846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1951038"/>
                        <a:ext cx="3062287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533400"/>
            <a:ext cx="82296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None/>
            </a:pPr>
            <a:r>
              <a:rPr lang="en-US" sz="3200" b="1" i="1"/>
              <a:t>SOLUTION??</a:t>
            </a:r>
            <a:r>
              <a:rPr lang="en-US" sz="3200"/>
              <a:t> </a:t>
            </a:r>
          </a:p>
          <a:p>
            <a:pPr>
              <a:buFont typeface="Wingdings" charset="0"/>
              <a:buNone/>
            </a:pPr>
            <a:endParaRPr lang="en-US" sz="3200"/>
          </a:p>
          <a:p>
            <a:pPr>
              <a:buFont typeface="Wingdings" charset="0"/>
              <a:buNone/>
            </a:pPr>
            <a:r>
              <a:rPr lang="en-US" sz="3200"/>
              <a:t>Make them more student centered to maximize student learning</a:t>
            </a:r>
          </a:p>
          <a:p>
            <a:pPr>
              <a:buFont typeface="Wingdings" charset="0"/>
              <a:buNone/>
            </a:pPr>
            <a:endParaRPr lang="en-US" sz="3200"/>
          </a:p>
          <a:p>
            <a:pPr>
              <a:buFont typeface="Wingdings" charset="0"/>
              <a:buNone/>
            </a:pPr>
            <a:r>
              <a:rPr lang="en-US" sz="3200" b="1"/>
              <a:t>Follow </a:t>
            </a:r>
            <a:r>
              <a:rPr lang="en-US" sz="3200" b="1">
                <a:solidFill>
                  <a:srgbClr val="C00000"/>
                </a:solidFill>
              </a:rPr>
              <a:t>4 </a:t>
            </a:r>
            <a:r>
              <a:rPr lang="ja-JP" altLang="en-US" sz="3200" b="1">
                <a:solidFill>
                  <a:srgbClr val="C00000"/>
                </a:solidFill>
              </a:rPr>
              <a:t>“</a:t>
            </a:r>
            <a:r>
              <a:rPr lang="en-US" altLang="ja-JP" sz="3200" b="1">
                <a:solidFill>
                  <a:srgbClr val="C00000"/>
                </a:solidFill>
              </a:rPr>
              <a:t>P</a:t>
            </a:r>
            <a:r>
              <a:rPr lang="ja-JP" altLang="en-US" sz="3200" b="1">
                <a:solidFill>
                  <a:srgbClr val="C00000"/>
                </a:solidFill>
              </a:rPr>
              <a:t>”</a:t>
            </a:r>
            <a:r>
              <a:rPr lang="en-US" altLang="ja-JP" sz="3200" b="1"/>
              <a:t> s (</a:t>
            </a:r>
            <a:r>
              <a:rPr lang="en-US" altLang="ja-JP" sz="3200" b="1" i="1">
                <a:solidFill>
                  <a:srgbClr val="C00000"/>
                </a:solidFill>
              </a:rPr>
              <a:t>P</a:t>
            </a:r>
            <a:r>
              <a:rPr lang="en-US" altLang="ja-JP" sz="3200" b="1" i="1"/>
              <a:t>rinciples</a:t>
            </a:r>
            <a:r>
              <a:rPr lang="en-US" altLang="ja-JP" sz="3200" b="1"/>
              <a:t>) of lecture organization</a:t>
            </a:r>
            <a:r>
              <a:rPr lang="en-US" altLang="ja-JP" sz="3200"/>
              <a:t>:</a:t>
            </a:r>
          </a:p>
          <a:p>
            <a:pPr>
              <a:buFont typeface="Wingdings" charset="0"/>
              <a:buNone/>
            </a:pPr>
            <a:endParaRPr lang="en-US" sz="3200"/>
          </a:p>
          <a:p>
            <a:pPr>
              <a:buFont typeface="Arial" charset="0"/>
              <a:buChar char="•"/>
            </a:pPr>
            <a:r>
              <a:rPr lang="en-US" sz="3200">
                <a:solidFill>
                  <a:srgbClr val="C00000"/>
                </a:solidFill>
              </a:rPr>
              <a:t>PLAN</a:t>
            </a:r>
          </a:p>
          <a:p>
            <a:pPr>
              <a:buFont typeface="Arial" charset="0"/>
              <a:buChar char="•"/>
            </a:pPr>
            <a:r>
              <a:rPr lang="en-US" sz="3200">
                <a:solidFill>
                  <a:srgbClr val="C00000"/>
                </a:solidFill>
              </a:rPr>
              <a:t>PREPARE</a:t>
            </a:r>
          </a:p>
          <a:p>
            <a:pPr>
              <a:buFont typeface="Arial" charset="0"/>
              <a:buChar char="•"/>
            </a:pPr>
            <a:r>
              <a:rPr lang="en-US" sz="3200">
                <a:solidFill>
                  <a:srgbClr val="C00000"/>
                </a:solidFill>
              </a:rPr>
              <a:t>PRACTICE </a:t>
            </a:r>
          </a:p>
          <a:p>
            <a:pPr>
              <a:buFont typeface="Arial" charset="0"/>
              <a:buChar char="•"/>
            </a:pPr>
            <a:r>
              <a:rPr lang="en-US" sz="3200">
                <a:solidFill>
                  <a:srgbClr val="C00000"/>
                </a:solidFill>
              </a:rPr>
              <a:t>PRESENT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43200" y="4495800"/>
            <a:ext cx="6378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/>
              <a:t>Context, Objectives, time…</a:t>
            </a:r>
          </a:p>
          <a:p>
            <a:pPr eaLnBrk="1" hangingPunct="1"/>
            <a:r>
              <a:rPr lang="en-US" sz="2800" i="1"/>
              <a:t>Resource, activities, organization, A.V.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228600"/>
            <a:ext cx="822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3200" b="1" i="1"/>
              <a:t>To make them interesting….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Char char="§"/>
            </a:pPr>
            <a:r>
              <a:rPr lang="en-US" sz="3200"/>
              <a:t>Good introduction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Char char="§"/>
            </a:pPr>
            <a:r>
              <a:rPr lang="en-US" sz="3200"/>
              <a:t>Vary the content: use of humor, anecdotes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Char char="§"/>
            </a:pPr>
            <a:r>
              <a:rPr lang="en-US" sz="3200"/>
              <a:t>Vary audiovisuals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endParaRPr lang="en-US" sz="3200" i="1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90600" y="2819400"/>
            <a:ext cx="701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/>
              <a:t>Students learn by </a:t>
            </a:r>
            <a:r>
              <a:rPr lang="ja-JP" altLang="en-US" sz="4000" b="1"/>
              <a:t>“</a:t>
            </a:r>
            <a:r>
              <a:rPr lang="en-US" altLang="ja-JP" sz="4000" b="1"/>
              <a:t>doing</a:t>
            </a:r>
            <a:r>
              <a:rPr lang="ja-JP" altLang="en-US" sz="4000" b="1"/>
              <a:t>”</a:t>
            </a:r>
            <a:endParaRPr lang="en-US" sz="4000" b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38100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r>
              <a:rPr lang="en-US" sz="3200" b="1" i="1"/>
              <a:t>How to make lectures interactive???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endParaRPr lang="en-US" sz="2800" b="1" i="1"/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Char char="§"/>
            </a:pPr>
            <a:r>
              <a:rPr lang="en-US" sz="3200" i="1"/>
              <a:t>Energy breaks –  buzz groups (think - pair and share), quiet brain storming, question and answer  and many more……..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sz="3200" i="1"/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sz="32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72390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3200BE"/>
                </a:solidFill>
              </a:rPr>
              <a:t>Presentation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3200BE"/>
                </a:solidFill>
              </a:rPr>
              <a:t>with</a:t>
            </a:r>
            <a:r>
              <a:rPr lang="en-US" sz="3600" b="1" dirty="0"/>
              <a:t> </a:t>
            </a:r>
            <a:r>
              <a:rPr lang="en-US" sz="3600" b="1" dirty="0" smtClean="0">
                <a:solidFill>
                  <a:srgbClr val="3200BE"/>
                </a:solidFill>
              </a:rPr>
              <a:t>Interaction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457200" y="2286000"/>
            <a:ext cx="769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Char char=""/>
            </a:pPr>
            <a:r>
              <a:rPr lang="en-US" sz="3200"/>
              <a:t>What are Interactive lectures?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Char char=""/>
            </a:pPr>
            <a:endParaRPr lang="en-US" sz="320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Char char=""/>
            </a:pPr>
            <a:r>
              <a:rPr lang="en-US" sz="3200"/>
              <a:t>It is a way to capitalize on the strengths of small group learning in a large group format.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Char char="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609600" y="1376363"/>
            <a:ext cx="78486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Word Quiz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/>
              <a:t>Find out the </a:t>
            </a:r>
            <a:r>
              <a:rPr lang="en-US" sz="3600" u="sng"/>
              <a:t>principles of lecture organization </a:t>
            </a:r>
            <a:r>
              <a:rPr lang="en-US" sz="3600"/>
              <a:t>in the given crossword puzzle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24200" y="1524000"/>
            <a:ext cx="457200" cy="32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057400" y="2743200"/>
            <a:ext cx="3810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 rot="2765183">
            <a:off x="3462338" y="852488"/>
            <a:ext cx="481012" cy="4684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 rot="8038167">
            <a:off x="5213351" y="2103437"/>
            <a:ext cx="381000" cy="5121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" name="Group 181"/>
          <p:cNvGraphicFramePr>
            <a:graphicFrameLocks noGrp="1"/>
          </p:cNvGraphicFramePr>
          <p:nvPr/>
        </p:nvGraphicFramePr>
        <p:xfrm>
          <a:off x="1524000" y="427038"/>
          <a:ext cx="5872163" cy="6126220"/>
        </p:xfrm>
        <a:graphic>
          <a:graphicData uri="http://schemas.openxmlformats.org/drawingml/2006/table">
            <a:tbl>
              <a:tblPr/>
              <a:tblGrid>
                <a:gridCol w="457200"/>
                <a:gridCol w="544513"/>
                <a:gridCol w="593725"/>
                <a:gridCol w="427037"/>
                <a:gridCol w="457200"/>
                <a:gridCol w="457200"/>
                <a:gridCol w="547688"/>
                <a:gridCol w="457200"/>
                <a:gridCol w="487362"/>
                <a:gridCol w="547688"/>
                <a:gridCol w="438150"/>
                <a:gridCol w="457200"/>
              </a:tblGrid>
              <a:tr h="640054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WORD QUIZ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0" marB="4571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14400" y="1828800"/>
            <a:ext cx="7391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On a sheet of paper, write down, anything that you think you have not understood in this workshop since beginning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457200"/>
            <a:ext cx="579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a typeface="+mn-ea"/>
                <a:cs typeface="Arial" charset="0"/>
              </a:rPr>
              <a:t>Confusion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295400"/>
            <a:ext cx="8229600" cy="1219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ESSENCE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152400" y="25908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r>
              <a:rPr lang="en-US" sz="3200"/>
              <a:t>Enlist as many interactive methods as you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None/>
            </a:pPr>
            <a:r>
              <a:rPr lang="en-US" sz="3200"/>
              <a:t>can remember from today</a:t>
            </a:r>
            <a:r>
              <a:rPr lang="ja-JP" altLang="en-US" sz="3200"/>
              <a:t>’</a:t>
            </a:r>
            <a:r>
              <a:rPr lang="en-US" altLang="ja-JP" sz="3200"/>
              <a:t>s session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3200BE"/>
                </a:solidFill>
                <a:latin typeface="+mn-lt"/>
              </a:rPr>
              <a:t>Hints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smtClean="0">
                <a:solidFill>
                  <a:srgbClr val="3200BE"/>
                </a:solidFill>
                <a:latin typeface="+mn-lt"/>
              </a:rPr>
              <a:t>for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smtClean="0">
                <a:solidFill>
                  <a:srgbClr val="3200BE"/>
                </a:solidFill>
                <a:latin typeface="+mn-lt"/>
              </a:rPr>
              <a:t>Effective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smtClean="0">
                <a:solidFill>
                  <a:srgbClr val="3200BE"/>
                </a:solidFill>
                <a:latin typeface="+mn-lt"/>
              </a:rPr>
              <a:t>Interactivity</a:t>
            </a:r>
          </a:p>
        </p:txBody>
      </p:sp>
      <p:sp>
        <p:nvSpPr>
          <p:cNvPr id="43010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AutoNum type="arabicPeriod"/>
            </a:pPr>
            <a:r>
              <a:rPr lang="en-US" sz="3600"/>
              <a:t>Plan interactivity properly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AutoNum type="arabicPeriod"/>
            </a:pPr>
            <a:r>
              <a:rPr lang="en-US" sz="3600"/>
              <a:t>Explain the method to participants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AutoNum type="arabicPeriod"/>
            </a:pPr>
            <a:r>
              <a:rPr lang="en-US" sz="3600"/>
              <a:t>Stick to allotted time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AutoNum type="arabicPeriod"/>
            </a:pPr>
            <a:r>
              <a:rPr lang="en-US" sz="3600"/>
              <a:t>Do not hesitate to take help of your colleagues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5638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1143000"/>
            <a:ext cx="7772400" cy="44196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5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Objectives:</a:t>
            </a:r>
          </a:p>
          <a:p>
            <a:pPr marL="609600" indent="-6096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 smtClean="0"/>
              <a:t>Classify the currently used teaching methods as per the group size / type of teaching that </a:t>
            </a:r>
            <a:r>
              <a:rPr lang="en-US" sz="3200" smtClean="0"/>
              <a:t>takes place</a:t>
            </a:r>
            <a:endParaRPr lang="en-US" sz="3200" dirty="0" smtClean="0"/>
          </a:p>
          <a:p>
            <a:pPr marL="609600" indent="-6096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 smtClean="0"/>
              <a:t>Explore the strengths and weaknesses of the classified teaching </a:t>
            </a:r>
          </a:p>
          <a:p>
            <a:pPr marL="609600" indent="-609600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3200" dirty="0" smtClean="0"/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en-US" sz="3200" dirty="0" smtClean="0"/>
          </a:p>
          <a:p>
            <a:pPr marL="609600" indent="-609600" fontAlgn="auto">
              <a:spcAft>
                <a:spcPts val="0"/>
              </a:spcAft>
              <a:buFontTx/>
              <a:buNone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467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a typeface="+mj-ea"/>
                <a:cs typeface="+mj-cs"/>
              </a:rPr>
              <a:t>Take Home Messages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467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"/>
              <a:defRPr/>
            </a:pPr>
            <a:r>
              <a:rPr lang="en-US" sz="3200" dirty="0" smtClean="0">
                <a:ea typeface="+mn-ea"/>
                <a:cs typeface="+mn-cs"/>
              </a:rPr>
              <a:t>What you can cover depends on time available.</a:t>
            </a:r>
          </a:p>
          <a:p>
            <a:pPr eaLnBrk="1" hangingPunct="1">
              <a:buFont typeface="Wingdings" pitchFamily="2" charset="2"/>
              <a:buChar char=""/>
              <a:defRPr/>
            </a:pPr>
            <a:endParaRPr lang="en-US" sz="3200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"/>
              <a:defRPr/>
            </a:pPr>
            <a:r>
              <a:rPr lang="en-US" sz="3200" dirty="0" smtClean="0">
                <a:ea typeface="+mn-ea"/>
                <a:cs typeface="+mn-cs"/>
              </a:rPr>
              <a:t>LESS IS MORE</a:t>
            </a:r>
          </a:p>
          <a:p>
            <a:pPr eaLnBrk="1" hangingPunct="1">
              <a:buFont typeface="Wingdings" pitchFamily="2" charset="2"/>
              <a:buChar char=""/>
              <a:defRPr/>
            </a:pPr>
            <a:endParaRPr lang="en-US" sz="3200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"/>
              <a:defRPr/>
            </a:pPr>
            <a:r>
              <a:rPr lang="en-US" sz="3200" dirty="0" smtClean="0">
                <a:ea typeface="+mn-ea"/>
                <a:cs typeface="+mn-cs"/>
              </a:rPr>
              <a:t>Consider what visual images will help you convey your message.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3200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"/>
              <a:defRPr/>
            </a:pPr>
            <a:r>
              <a:rPr lang="en-US" sz="3200" dirty="0" smtClean="0">
                <a:ea typeface="+mn-ea"/>
                <a:cs typeface="+mn-cs"/>
              </a:rPr>
              <a:t>Use proper delivery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a typeface="+mj-ea"/>
                <a:cs typeface="+mj-cs"/>
              </a:rPr>
              <a:t>Take Homes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876800" cy="40687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n-US" sz="3200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"/>
              <a:defRPr/>
            </a:pPr>
            <a:r>
              <a:rPr lang="en-US" sz="3200" dirty="0" smtClean="0">
                <a:ea typeface="+mn-ea"/>
                <a:cs typeface="+mn-cs"/>
              </a:rPr>
              <a:t>Add graphics and </a:t>
            </a:r>
            <a:r>
              <a:rPr lang="en-US" sz="3200" dirty="0" err="1" smtClean="0">
                <a:ea typeface="+mn-ea"/>
                <a:cs typeface="+mn-cs"/>
              </a:rPr>
              <a:t>colour</a:t>
            </a:r>
            <a:r>
              <a:rPr lang="en-US" sz="3200" dirty="0" smtClean="0">
                <a:ea typeface="+mn-ea"/>
                <a:cs typeface="+mn-cs"/>
              </a:rPr>
              <a:t>                              to support the message.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3200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"/>
              <a:defRPr/>
            </a:pPr>
            <a:r>
              <a:rPr lang="en-US" sz="3200" i="1" dirty="0" smtClean="0">
                <a:latin typeface="Comic Sans MS" pitchFamily="66" charset="0"/>
                <a:ea typeface="+mn-ea"/>
                <a:cs typeface="+mn-cs"/>
              </a:rPr>
              <a:t>Be cautious while </a:t>
            </a:r>
            <a:r>
              <a:rPr lang="en-US" sz="3200" dirty="0" smtClean="0">
                <a:ea typeface="+mn-ea"/>
                <a:cs typeface="+mn-cs"/>
              </a:rPr>
              <a:t>adding techniques for attention grabbing.</a:t>
            </a:r>
          </a:p>
          <a:p>
            <a:pPr eaLnBrk="1" hangingPunct="1">
              <a:buFont typeface="Wingdings" pitchFamily="2" charset="2"/>
              <a:buChar char=""/>
              <a:defRPr/>
            </a:pPr>
            <a:endParaRPr lang="en-US" sz="3200" dirty="0" smtClean="0"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Char char=""/>
              <a:defRPr/>
            </a:pPr>
            <a:endParaRPr lang="en-US" sz="3200" dirty="0" smtClean="0">
              <a:ea typeface="+mn-ea"/>
              <a:cs typeface="+mn-cs"/>
            </a:endParaRPr>
          </a:p>
        </p:txBody>
      </p:sp>
      <p:graphicFrame>
        <p:nvGraphicFramePr>
          <p:cNvPr id="4505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881563" y="2146300"/>
          <a:ext cx="4033837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ClipArt" r:id="rId3" imgW="4234004" imgH="3468986" progId="">
                  <p:embed/>
                </p:oleObj>
              </mc:Choice>
              <mc:Fallback>
                <p:oleObj name="ClipArt" r:id="rId3" imgW="4234004" imgH="346898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2146300"/>
                        <a:ext cx="4033837" cy="34337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i="1" cap="none">
                <a:latin typeface="Arial" charset="0"/>
              </a:rPr>
              <a:t>“</a:t>
            </a:r>
            <a:r>
              <a:rPr lang="en-US" altLang="ja-JP" sz="3600" b="1" i="1" cap="none">
                <a:latin typeface="Arial" charset="0"/>
              </a:rPr>
              <a:t>LAST BUT NOT LEAST…</a:t>
            </a:r>
            <a:r>
              <a:rPr lang="ja-JP" altLang="en-US" sz="3600" b="1" i="1" cap="none">
                <a:latin typeface="Arial" charset="0"/>
              </a:rPr>
              <a:t>”</a:t>
            </a:r>
            <a:endParaRPr lang="en-US" sz="3600" b="1" i="1" cap="none">
              <a:latin typeface="Arial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Revise slides to shorten them.</a:t>
            </a:r>
          </a:p>
          <a:p>
            <a:pPr eaLnBrk="1" hangingPunct="1">
              <a:buFont typeface="Wingdings" charset="0"/>
              <a:buNone/>
            </a:pPr>
            <a:endParaRPr lang="en-US" sz="3200">
              <a:latin typeface="Arial" charset="0"/>
            </a:endParaRPr>
          </a:p>
          <a:p>
            <a:pPr eaLnBrk="1" hangingPunct="1"/>
            <a:r>
              <a:rPr lang="en-US" sz="3200">
                <a:latin typeface="Arial" charset="0"/>
              </a:rPr>
              <a:t>Ask for feedback before </a:t>
            </a:r>
            <a:r>
              <a:rPr lang="ja-JP" altLang="en-US" sz="3200">
                <a:latin typeface="Arial" charset="0"/>
              </a:rPr>
              <a:t>“</a:t>
            </a:r>
            <a:r>
              <a:rPr lang="en-US" altLang="ja-JP" sz="3200">
                <a:latin typeface="Arial" charset="0"/>
              </a:rPr>
              <a:t>show time.</a:t>
            </a:r>
            <a:r>
              <a:rPr lang="ja-JP" altLang="en-US" sz="3200">
                <a:latin typeface="Arial" charset="0"/>
              </a:rPr>
              <a:t>”</a:t>
            </a:r>
            <a:endParaRPr lang="en-US" altLang="ja-JP" sz="3200">
              <a:latin typeface="Arial" charset="0"/>
            </a:endParaRPr>
          </a:p>
          <a:p>
            <a:pPr eaLnBrk="1" hangingPunct="1"/>
            <a:endParaRPr lang="en-US" sz="3200">
              <a:latin typeface="Arial" charset="0"/>
            </a:endParaRPr>
          </a:p>
          <a:p>
            <a:pPr eaLnBrk="1" hangingPunct="1"/>
            <a:r>
              <a:rPr lang="en-US" sz="3200">
                <a:latin typeface="Arial" charset="0"/>
              </a:rPr>
              <a:t>Put details into handouts.</a:t>
            </a:r>
          </a:p>
          <a:p>
            <a:pPr eaLnBrk="1" hangingPunct="1"/>
            <a:endParaRPr lang="en-US" sz="3200">
              <a:latin typeface="Arial" charset="0"/>
            </a:endParaRPr>
          </a:p>
        </p:txBody>
      </p:sp>
      <p:graphicFrame>
        <p:nvGraphicFramePr>
          <p:cNvPr id="46083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945063" y="1752600"/>
          <a:ext cx="27813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ClipArt" r:id="rId3" imgW="2753762" imgH="3468986" progId="">
                  <p:embed/>
                </p:oleObj>
              </mc:Choice>
              <mc:Fallback>
                <p:oleObj name="ClipArt" r:id="rId3" imgW="2753762" imgH="346898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1752600"/>
                        <a:ext cx="2781300" cy="3505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2"/>
          <p:cNvSpPr txBox="1">
            <a:spLocks noChangeArrowheads="1"/>
          </p:cNvSpPr>
          <p:nvPr/>
        </p:nvSpPr>
        <p:spPr bwMode="auto">
          <a:xfrm>
            <a:off x="2209800" y="2141538"/>
            <a:ext cx="4038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i="1"/>
              <a:t>Thank you….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>
                <a:ea typeface="+mj-ea"/>
                <a:cs typeface="+mj-cs"/>
              </a:rPr>
              <a:t>T-L Methods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209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dirty="0" smtClean="0">
                <a:latin typeface="+mj-lt"/>
                <a:ea typeface="+mn-ea"/>
                <a:cs typeface="+mn-cs"/>
              </a:rPr>
              <a:t>Ways to allow the learner to interact with the teacher </a:t>
            </a:r>
          </a:p>
          <a:p>
            <a:pPr>
              <a:buFont typeface="Wingdings" pitchFamily="2" charset="2"/>
              <a:buChar char="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 txBox="1">
            <a:spLocks/>
          </p:cNvSpPr>
          <p:nvPr/>
        </p:nvSpPr>
        <p:spPr bwMode="auto">
          <a:xfrm>
            <a:off x="457200" y="2438400"/>
            <a:ext cx="822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r>
              <a:rPr lang="en-US" sz="3200">
                <a:cs typeface="Arial" charset="0"/>
              </a:rPr>
              <a:t>What are the methods, you have used while teaching or while learning as a student ?</a:t>
            </a: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endParaRPr lang="en-US" sz="3200">
              <a:cs typeface="Arial" charset="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charset="0"/>
              <a:buNone/>
            </a:pPr>
            <a:endParaRPr lang="en-US" sz="3200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762000"/>
            <a:ext cx="3200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T-L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ea typeface="+mj-ea"/>
                <a:cs typeface="+mj-cs"/>
              </a:rPr>
              <a:t>T-L Methods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3200" dirty="0">
                <a:latin typeface="Arial" charset="0"/>
              </a:rPr>
              <a:t>Teaching Large Groups - Lectures</a:t>
            </a:r>
          </a:p>
          <a:p>
            <a:r>
              <a:rPr lang="en-US" sz="3200" dirty="0">
                <a:latin typeface="Arial" charset="0"/>
              </a:rPr>
              <a:t>Teaching Small Groups – Tutorial, Seminar, Group Discussion</a:t>
            </a:r>
          </a:p>
          <a:p>
            <a:r>
              <a:rPr lang="en-US" sz="3200" dirty="0">
                <a:latin typeface="Arial" charset="0"/>
              </a:rPr>
              <a:t>Clinical Teaching (One-to-one) </a:t>
            </a:r>
            <a:r>
              <a:rPr lang="en-US" sz="3200">
                <a:latin typeface="Arial" charset="0"/>
              </a:rPr>
              <a:t>and </a:t>
            </a:r>
            <a:r>
              <a:rPr lang="en-US" sz="3200" smtClean="0">
                <a:latin typeface="Arial" charset="0"/>
              </a:rPr>
              <a:t>feedback / Practicals</a:t>
            </a:r>
            <a:r>
              <a:rPr lang="en-US" sz="3200" dirty="0" smtClean="0">
                <a:latin typeface="Arial" charset="0"/>
              </a:rPr>
              <a:t>/Demonstrations</a:t>
            </a:r>
            <a:endParaRPr lang="en-US" sz="3200" dirty="0">
              <a:latin typeface="Arial" charset="0"/>
            </a:endParaRPr>
          </a:p>
          <a:p>
            <a:r>
              <a:rPr lang="en-US" sz="3200" dirty="0">
                <a:latin typeface="Arial" charset="0"/>
              </a:rPr>
              <a:t>Online/Distance </a:t>
            </a:r>
            <a:r>
              <a:rPr lang="en-US" sz="3200" dirty="0" smtClean="0">
                <a:latin typeface="Arial" charset="0"/>
              </a:rPr>
              <a:t>Learning</a:t>
            </a:r>
          </a:p>
          <a:p>
            <a:r>
              <a:rPr lang="en-US" sz="3200" dirty="0" smtClean="0">
                <a:latin typeface="Arial" charset="0"/>
              </a:rPr>
              <a:t>Self Learning</a:t>
            </a:r>
            <a:endParaRPr lang="en-US" sz="3200" dirty="0">
              <a:latin typeface="Arial" charset="0"/>
            </a:endParaRPr>
          </a:p>
          <a:p>
            <a:endParaRPr lang="en-US" sz="3200" dirty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792163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ea typeface="+mj-ea"/>
                <a:cs typeface="+mj-cs"/>
              </a:rPr>
              <a:t>Lectures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800">
                <a:latin typeface="Arial" charset="0"/>
              </a:rPr>
              <a:t>STRENGTHS</a:t>
            </a:r>
          </a:p>
          <a:p>
            <a:r>
              <a:rPr lang="en-US" sz="2800">
                <a:latin typeface="Arial" charset="0"/>
              </a:rPr>
              <a:t>Oldest form of teaching</a:t>
            </a:r>
          </a:p>
          <a:p>
            <a:r>
              <a:rPr lang="en-US" sz="2800">
                <a:latin typeface="Arial" charset="0"/>
              </a:rPr>
              <a:t>Economical &amp; Efficient 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Arial" charset="0"/>
              </a:rPr>
              <a:t>LIMITATIONS</a:t>
            </a:r>
          </a:p>
          <a:p>
            <a:r>
              <a:rPr lang="en-US" sz="2800">
                <a:latin typeface="Arial" charset="0"/>
              </a:rPr>
              <a:t>Passive</a:t>
            </a:r>
          </a:p>
          <a:p>
            <a:r>
              <a:rPr lang="en-US" sz="2800">
                <a:latin typeface="Arial" charset="0"/>
              </a:rPr>
              <a:t>Teacher –centered</a:t>
            </a:r>
          </a:p>
          <a:p>
            <a:r>
              <a:rPr lang="en-US" sz="2800">
                <a:latin typeface="Arial" charset="0"/>
              </a:rPr>
              <a:t>Boring!</a:t>
            </a:r>
          </a:p>
          <a:p>
            <a:pPr>
              <a:buFont typeface="Wingdings" charset="0"/>
              <a:buNone/>
            </a:pPr>
            <a:endParaRPr lang="en-US" sz="280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en-US" sz="2800" b="1" i="1">
                <a:latin typeface="Arial" charset="0"/>
              </a:rPr>
              <a:t>SOLUTION :</a:t>
            </a:r>
            <a:r>
              <a:rPr lang="en-US" sz="2800">
                <a:latin typeface="Arial" charset="0"/>
              </a:rPr>
              <a:t> 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Arial" charset="0"/>
              </a:rPr>
              <a:t>MAKE THEM MORE STUDENT CENTRED</a:t>
            </a:r>
          </a:p>
          <a:p>
            <a:pPr>
              <a:buFont typeface="Wingdings" charset="0"/>
              <a:buNone/>
            </a:pP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ea typeface="+mj-ea"/>
                <a:cs typeface="+mj-cs"/>
              </a:rPr>
              <a:t>Small Group Teaching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STRENGTHS – </a:t>
            </a:r>
          </a:p>
          <a:p>
            <a:r>
              <a:rPr lang="en-US" sz="2800">
                <a:latin typeface="Arial" charset="0"/>
              </a:rPr>
              <a:t>More student – centered ; teacher is</a:t>
            </a:r>
            <a:r>
              <a:rPr lang="en-US" sz="2800" b="1" i="1" u="sng">
                <a:latin typeface="Arial" charset="0"/>
              </a:rPr>
              <a:t> facilitator</a:t>
            </a:r>
          </a:p>
          <a:p>
            <a:r>
              <a:rPr lang="en-US" sz="2800">
                <a:latin typeface="Arial" charset="0"/>
              </a:rPr>
              <a:t>Allows the development of understanding</a:t>
            </a:r>
          </a:p>
          <a:p>
            <a:r>
              <a:rPr lang="en-US" sz="2800">
                <a:latin typeface="Arial" charset="0"/>
              </a:rPr>
              <a:t>Opportunity for clarification</a:t>
            </a:r>
          </a:p>
          <a:p>
            <a:r>
              <a:rPr lang="en-US" sz="2800">
                <a:latin typeface="Arial" charset="0"/>
              </a:rPr>
              <a:t>Development of listening, presenting, working as a team</a:t>
            </a:r>
          </a:p>
          <a:p>
            <a:r>
              <a:rPr lang="en-US" sz="2800">
                <a:latin typeface="Arial" charset="0"/>
              </a:rPr>
              <a:t>Better chance for self –directed learning</a:t>
            </a:r>
          </a:p>
          <a:p>
            <a:pPr>
              <a:buFont typeface="Wingdings" charset="0"/>
              <a:buNone/>
            </a:pPr>
            <a:endParaRPr lang="en-US" sz="280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en-US" sz="2800">
                <a:latin typeface="Arial" charset="0"/>
              </a:rPr>
              <a:t>LIMITATION –</a:t>
            </a:r>
          </a:p>
          <a:p>
            <a:r>
              <a:rPr lang="en-US" sz="2800">
                <a:latin typeface="Arial" charset="0"/>
              </a:rPr>
              <a:t>Feasibility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" y="277813"/>
            <a:ext cx="8458200" cy="11398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a typeface="+mj-ea"/>
                <a:cs typeface="+mj-cs"/>
              </a:rPr>
              <a:t>Clinical (One-to-one) Teaching - Bedside Clinic, OPD, Operation Theatre, Ward Round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6831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600">
                <a:latin typeface="Arial" charset="0"/>
              </a:rPr>
              <a:t>STRENGTHS – </a:t>
            </a:r>
          </a:p>
          <a:p>
            <a:r>
              <a:rPr lang="en-US" sz="2600">
                <a:latin typeface="Arial" charset="0"/>
              </a:rPr>
              <a:t>It is the heart of training of a health professional</a:t>
            </a:r>
          </a:p>
          <a:p>
            <a:r>
              <a:rPr lang="en-US" sz="2600">
                <a:latin typeface="Arial" charset="0"/>
              </a:rPr>
              <a:t>It tackles immediate learning needs of individual</a:t>
            </a:r>
          </a:p>
          <a:p>
            <a:r>
              <a:rPr lang="en-US" sz="2600">
                <a:latin typeface="Arial" charset="0"/>
              </a:rPr>
              <a:t>It links prior knowledge with new clinical experiences</a:t>
            </a:r>
          </a:p>
          <a:p>
            <a:r>
              <a:rPr lang="en-US" sz="2600">
                <a:latin typeface="Arial" charset="0"/>
              </a:rPr>
              <a:t>It enables opportunistic teaching – the teaching moment</a:t>
            </a:r>
          </a:p>
          <a:p>
            <a:pPr>
              <a:buFont typeface="Wingdings" charset="0"/>
              <a:buNone/>
            </a:pPr>
            <a:endParaRPr lang="en-US" sz="260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en-US" sz="2600">
                <a:latin typeface="Arial" charset="0"/>
              </a:rPr>
              <a:t>LIMITATIONS –</a:t>
            </a:r>
          </a:p>
          <a:p>
            <a:r>
              <a:rPr lang="en-US" sz="2600">
                <a:latin typeface="Arial" charset="0"/>
              </a:rPr>
              <a:t>Time Pressures</a:t>
            </a:r>
          </a:p>
          <a:p>
            <a:r>
              <a:rPr lang="en-US" sz="2600">
                <a:latin typeface="Arial" charset="0"/>
              </a:rPr>
              <a:t>Unplanned, opportunistic</a:t>
            </a:r>
          </a:p>
          <a:p>
            <a:r>
              <a:rPr lang="en-US" sz="2600">
                <a:latin typeface="Arial" charset="0"/>
              </a:rPr>
              <a:t>Clinical environment is not </a:t>
            </a:r>
            <a:r>
              <a:rPr lang="ja-JP" altLang="en-US" sz="2600">
                <a:latin typeface="Arial" charset="0"/>
              </a:rPr>
              <a:t>“</a:t>
            </a:r>
            <a:r>
              <a:rPr lang="en-US" altLang="ja-JP" sz="2600">
                <a:latin typeface="Arial" charset="0"/>
              </a:rPr>
              <a:t>teaching friendly</a:t>
            </a:r>
            <a:r>
              <a:rPr lang="ja-JP" altLang="en-US" sz="2600">
                <a:latin typeface="Arial" charset="0"/>
              </a:rPr>
              <a:t>”</a:t>
            </a:r>
            <a:endParaRPr lang="en-US" sz="260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03000485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2E80E468-A8F7-4B3F-BBBE-7CB2E1D6DB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CD9D57-8356-43B1-A9B8-301B1929B28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03B198-4548-4DB0-A93A-088539C60D8E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TP030004852</Template>
  <TotalTime>663</TotalTime>
  <Words>826</Words>
  <Application>Microsoft Office PowerPoint</Application>
  <PresentationFormat>On-screen Show (4:3)</PresentationFormat>
  <Paragraphs>293</Paragraphs>
  <Slides>33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TP030004852</vt:lpstr>
      <vt:lpstr>Clip</vt:lpstr>
      <vt:lpstr>ClipArt</vt:lpstr>
      <vt:lpstr>PowerPoint Presentation</vt:lpstr>
      <vt:lpstr> TEACHING-LEARNING PROCESS </vt:lpstr>
      <vt:lpstr>PowerPoint Presentation</vt:lpstr>
      <vt:lpstr>T-L Methods</vt:lpstr>
      <vt:lpstr>PowerPoint Presentation</vt:lpstr>
      <vt:lpstr>T-L Methods</vt:lpstr>
      <vt:lpstr>Lectures</vt:lpstr>
      <vt:lpstr>Small Group Teaching</vt:lpstr>
      <vt:lpstr>Clinical (One-to-one) Teaching - Bedside Clinic, OPD, Operation Theatre, Ward Round</vt:lpstr>
      <vt:lpstr>Online/ Distance Learning</vt:lpstr>
      <vt:lpstr>T-L Methods</vt:lpstr>
      <vt:lpstr>PowerPoint Presentation</vt:lpstr>
      <vt:lpstr>Teaching large classes</vt:lpstr>
      <vt:lpstr>PowerPoint Presentation</vt:lpstr>
      <vt:lpstr>PowerPoint Presentation</vt:lpstr>
      <vt:lpstr>PowerPoint Presentation</vt:lpstr>
      <vt:lpstr>PowerPoint Presentation</vt:lpstr>
      <vt:lpstr>Watch on Lecturing Skills</vt:lpstr>
      <vt:lpstr>PowerPoint Presentation</vt:lpstr>
      <vt:lpstr>PowerPoint Presentation</vt:lpstr>
      <vt:lpstr>HOW DO WE MAKE A LECTURE  EFFECTIVE 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Messages</vt:lpstr>
      <vt:lpstr>Take Homes</vt:lpstr>
      <vt:lpstr>“LAST BUT NOT LEAST…”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india</dc:creator>
  <cp:lastModifiedBy>ismail - [2010]</cp:lastModifiedBy>
  <cp:revision>89</cp:revision>
  <dcterms:created xsi:type="dcterms:W3CDTF">2011-06-25T16:11:53Z</dcterms:created>
  <dcterms:modified xsi:type="dcterms:W3CDTF">2016-05-18T01:01:29Z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TC300048529990</vt:lpwstr>
  </property>
</Properties>
</file>