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2" r:id="rId6"/>
    <p:sldId id="264" r:id="rId7"/>
    <p:sldId id="265" r:id="rId8"/>
    <p:sldId id="269" r:id="rId9"/>
    <p:sldId id="266" r:id="rId10"/>
    <p:sldId id="272" r:id="rId11"/>
    <p:sldId id="267" r:id="rId12"/>
    <p:sldId id="270" r:id="rId13"/>
    <p:sldId id="273" r:id="rId14"/>
    <p:sldId id="274" r:id="rId15"/>
    <p:sldId id="275" r:id="rId16"/>
    <p:sldId id="306" r:id="rId17"/>
    <p:sldId id="277" r:id="rId18"/>
    <p:sldId id="278" r:id="rId19"/>
    <p:sldId id="279" r:id="rId20"/>
    <p:sldId id="280" r:id="rId21"/>
    <p:sldId id="305" r:id="rId22"/>
    <p:sldId id="281" r:id="rId23"/>
    <p:sldId id="301" r:id="rId24"/>
    <p:sldId id="282" r:id="rId25"/>
    <p:sldId id="302" r:id="rId26"/>
    <p:sldId id="283" r:id="rId27"/>
    <p:sldId id="303" r:id="rId28"/>
    <p:sldId id="286" r:id="rId29"/>
    <p:sldId id="287" r:id="rId30"/>
    <p:sldId id="288" r:id="rId31"/>
    <p:sldId id="289" r:id="rId32"/>
    <p:sldId id="290" r:id="rId33"/>
    <p:sldId id="300" r:id="rId34"/>
    <p:sldId id="291" r:id="rId35"/>
    <p:sldId id="298" r:id="rId36"/>
    <p:sldId id="292" r:id="rId37"/>
    <p:sldId id="294" r:id="rId38"/>
    <p:sldId id="299" r:id="rId39"/>
    <p:sldId id="295" r:id="rId40"/>
    <p:sldId id="296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24" autoAdjust="0"/>
  </p:normalViewPr>
  <p:slideViewPr>
    <p:cSldViewPr>
      <p:cViewPr>
        <p:scale>
          <a:sx n="53" d="100"/>
          <a:sy n="53" d="100"/>
        </p:scale>
        <p:origin x="-1158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notesMaster" Target="notesMasters/notes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07FF896-9F7E-3FB2-63E5-51FB516A35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924844-4BBD-A287-5D49-2F12209ADD8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B769746-80F3-4DF4-99E4-748BDFC4173C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7A33C25-838B-3BDB-668C-262BBB2F3FE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D8285AB-DE3B-956B-5C33-905EFC988C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23AAEE-9034-970B-B509-F0EB2F47FA7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FEB980-0EC8-3ECE-39C2-495D39E93E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85D558B5-74DE-4FBD-A07A-3002AA15E58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58FB489-4155-FEA2-49A0-7FB14486C44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" name="Rounded Rectangle 10">
            <a:extLst>
              <a:ext uri="{FF2B5EF4-FFF2-40B4-BE49-F238E27FC236}">
                <a16:creationId xmlns:a16="http://schemas.microsoft.com/office/drawing/2014/main" id="{FDD4DCC3-9D24-BA82-A39D-8722593C1D62}"/>
              </a:ext>
            </a:extLst>
          </p:cNvPr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2DE7A81-E93B-7F63-D88A-2BA67C074614}"/>
              </a:ext>
            </a:extLst>
          </p:cNvPr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E0D54D-A543-0932-6C36-0687B76738D8}"/>
              </a:ext>
            </a:extLst>
          </p:cNvPr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B266D9-21B4-91DE-0B82-D6E77513FF32}"/>
              </a:ext>
            </a:extLst>
          </p:cNvPr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7">
            <a:extLst>
              <a:ext uri="{FF2B5EF4-FFF2-40B4-BE49-F238E27FC236}">
                <a16:creationId xmlns:a16="http://schemas.microsoft.com/office/drawing/2014/main" id="{627C9FD7-8BC6-B819-74E9-5877912B0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A5585-229A-4023-A8CD-280546720D26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10" name="Footer Placeholder 16">
            <a:extLst>
              <a:ext uri="{FF2B5EF4-FFF2-40B4-BE49-F238E27FC236}">
                <a16:creationId xmlns:a16="http://schemas.microsoft.com/office/drawing/2014/main" id="{5035392C-3EC6-60DD-4CE4-2851B63F1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8">
            <a:extLst>
              <a:ext uri="{FF2B5EF4-FFF2-40B4-BE49-F238E27FC236}">
                <a16:creationId xmlns:a16="http://schemas.microsoft.com/office/drawing/2014/main" id="{D752165D-6A4D-8704-4670-A5AE756C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B4A37-2CBF-4055-9CAA-22AB9F4A5F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59184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401FE9C7-E680-6AF3-EFC1-17AC6EAC8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F5792-34C5-4727-A809-51D68FBCEE6F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297E2625-6874-349B-0F95-E335862F6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1B2666F8-AC3A-BAB5-C9F2-70EF9A000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D7D48-5EA4-48D8-BB3E-3E261CFD873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5794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F2B02D3-161B-F232-A0C8-1291111BBE2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10">
            <a:extLst>
              <a:ext uri="{FF2B5EF4-FFF2-40B4-BE49-F238E27FC236}">
                <a16:creationId xmlns:a16="http://schemas.microsoft.com/office/drawing/2014/main" id="{FBF57708-B467-F808-A8EE-7173C936FED3}"/>
              </a:ext>
            </a:extLst>
          </p:cNvPr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971FE9-C93D-799D-CA41-1C74AA55BC16}"/>
              </a:ext>
            </a:extLst>
          </p:cNvPr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702EDF-E64F-2E0D-4046-BD0A46F476C5}"/>
              </a:ext>
            </a:extLst>
          </p:cNvPr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2A9877-B1A1-9B1E-6985-8C2E31B964E5}"/>
              </a:ext>
            </a:extLst>
          </p:cNvPr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D14FC030-DDBA-FC4C-E5BC-B8DC9089C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3D62E-B913-4D4B-BA0B-E5A23D3D5F80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D949C53-B6CC-C215-951F-459C80F06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627E559-4583-C9FE-3183-DD439CE5C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D1D4C780-5377-4AA8-B40F-7BA0AB2112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16848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1FC965FC-796F-9872-98FF-B33B2744C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A8C49-4466-4793-AF4B-D7A57D9CD264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DEED542F-8B60-A363-05C2-98A46CFB3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E149562F-E018-F9FC-6FAF-AFB9408D4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C8577-DAB4-4F93-A323-30F058877E8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278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>
            <a:extLst>
              <a:ext uri="{FF2B5EF4-FFF2-40B4-BE49-F238E27FC236}">
                <a16:creationId xmlns:a16="http://schemas.microsoft.com/office/drawing/2014/main" id="{17CF3102-B6CA-87D3-DD68-DA5A3E99B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F7489-5D68-46F7-AB42-5719AC459DB0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9C7ECFF6-5A8C-D3B4-359C-837C9A933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70C8277B-606E-632A-4171-725400836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80337-97C7-4F7B-95F5-010708F4CE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0741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C319E206-ABD4-D0A0-EF86-33B183AAD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763A9-F16A-41E8-81AD-7B18B1831930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85F207C1-4574-A1A1-29B3-C2ACCF504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3D7B8728-0459-7F7D-2806-CC6523EC7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3E879-4D72-4835-A593-81E9AB2A3F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1938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>
            <a:extLst>
              <a:ext uri="{FF2B5EF4-FFF2-40B4-BE49-F238E27FC236}">
                <a16:creationId xmlns:a16="http://schemas.microsoft.com/office/drawing/2014/main" id="{4BFF767D-5D4E-3925-DA7E-9671CC576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E4672-493E-4FF6-A0B2-9FE2BD460D89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D05120-8A0D-6721-4E5D-F723D7E4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>
            <a:extLst>
              <a:ext uri="{FF2B5EF4-FFF2-40B4-BE49-F238E27FC236}">
                <a16:creationId xmlns:a16="http://schemas.microsoft.com/office/drawing/2014/main" id="{9C037BD7-073E-BF84-FED0-A437CE1A7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92DD8-2DAA-4374-BE21-26BEB56DB6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0794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7E5FBC-7D77-2660-15ED-F5D90810FE2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10">
            <a:extLst>
              <a:ext uri="{FF2B5EF4-FFF2-40B4-BE49-F238E27FC236}">
                <a16:creationId xmlns:a16="http://schemas.microsoft.com/office/drawing/2014/main" id="{06F38EFC-53C7-D2FB-6ABC-93FB7091E299}"/>
              </a:ext>
            </a:extLst>
          </p:cNvPr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67E644DA-5427-9D98-24BD-44FAD04C9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A3C1-CFDA-4283-9D8E-0537EB5CB6AD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B526822-59DF-9216-A4AF-D1883AF61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2ECE47D-8223-9D9A-EEEA-E39424863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E8EC55-9A80-4583-AE33-A211B7FAB4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293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BF2D77F-85F6-7255-8E3E-8D78EF4422C9}"/>
              </a:ext>
            </a:extLst>
          </p:cNvPr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97E0892-05CF-7995-697C-329C167A636F}"/>
              </a:ext>
            </a:extLst>
          </p:cNvPr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486651-6449-A1BE-7DED-997FABFA5E58}"/>
              </a:ext>
            </a:extLst>
          </p:cNvPr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B98B5975-A3DD-0B10-B0F8-513AB92DA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51D83-BC15-4299-AE89-ACA948D28F00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3A472C28-A226-973C-3216-144395EAF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AC7760A6-FEA6-2F75-DDF3-CA648BFEF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45483355-ECE6-4D58-9BE6-8F75767695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9425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D5B29C90-9486-F401-8640-5EEA444F3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851EE-E14B-4F7A-AE8F-65C301C708A5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DD96B4CF-D6AE-C75F-AEC4-3824CF103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4368C510-4257-7FAE-459D-1A355EF6D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93C80-6BEB-44DD-982C-7B5A896803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2936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AC9FA305-E0FF-000C-4386-D00F72256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F9A76-D66A-4D75-980C-A8DB046E038D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5388F53F-1737-46BF-CDA1-AD510E17D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2AB4BA93-DA16-ADD0-F5EE-0A3947E92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53EEC-8976-4208-89FC-6650B2715B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319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548A127-5DF9-CEE0-061F-93D5CC21E4D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>
            <a:extLst>
              <a:ext uri="{FF2B5EF4-FFF2-40B4-BE49-F238E27FC236}">
                <a16:creationId xmlns:a16="http://schemas.microsoft.com/office/drawing/2014/main" id="{47075EF2-0372-BAB4-2400-A27D52EB6F11}"/>
              </a:ext>
            </a:extLst>
          </p:cNvPr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Title Placeholder 21">
            <a:extLst>
              <a:ext uri="{FF2B5EF4-FFF2-40B4-BE49-F238E27FC236}">
                <a16:creationId xmlns:a16="http://schemas.microsoft.com/office/drawing/2014/main" id="{B527A0BF-2A8F-E997-7873-7CCB8ED06AA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12">
            <a:extLst>
              <a:ext uri="{FF2B5EF4-FFF2-40B4-BE49-F238E27FC236}">
                <a16:creationId xmlns:a16="http://schemas.microsoft.com/office/drawing/2014/main" id="{D89FAA70-65F2-3113-E843-B700E46211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73BC4C47-91EC-8A08-F402-B4B63E03A0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CCB34A5-9272-4D8D-B1C2-F53CBACCDF72}" type="datetimeFigureOut">
              <a:rPr lang="en-US"/>
              <a:pPr>
                <a:defRPr/>
              </a:pPr>
              <a:t>7/17/2023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BEF2D4-5D90-22FF-266B-1BDACE15E5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65D55C6D-E607-3717-A292-C1AD8DF0E4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>
              <a:defRPr sz="1400">
                <a:solidFill>
                  <a:srgbClr val="FFFFFF"/>
                </a:solidFill>
                <a:latin typeface="Franklin Gothic Book" panose="020B0503020102020204" pitchFamily="34" charset="0"/>
              </a:defRPr>
            </a:lvl1pPr>
          </a:lstStyle>
          <a:p>
            <a:fld id="{E62FED84-5B75-4FFA-AF6D-9CB95031FBF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8" r:id="rId2"/>
    <p:sldLayoutId id="2147483756" r:id="rId3"/>
    <p:sldLayoutId id="2147483749" r:id="rId4"/>
    <p:sldLayoutId id="2147483750" r:id="rId5"/>
    <p:sldLayoutId id="2147483751" r:id="rId6"/>
    <p:sldLayoutId id="2147483752" r:id="rId7"/>
    <p:sldLayoutId id="2147483757" r:id="rId8"/>
    <p:sldLayoutId id="2147483758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2.xml" 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ubtitle 2">
            <a:extLst>
              <a:ext uri="{FF2B5EF4-FFF2-40B4-BE49-F238E27FC236}">
                <a16:creationId xmlns:a16="http://schemas.microsoft.com/office/drawing/2014/main" id="{9415F8D4-DD69-87F2-D424-2794D998AC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147" name="Title 1">
            <a:extLst>
              <a:ext uri="{FF2B5EF4-FFF2-40B4-BE49-F238E27FC236}">
                <a16:creationId xmlns:a16="http://schemas.microsoft.com/office/drawing/2014/main" id="{BF951B4E-4480-A14E-89F0-72AB10F6F9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marL="484188" eaLnBrk="1" hangingPunct="1"/>
            <a:r>
              <a:rPr altLang="en-US">
                <a:solidFill>
                  <a:schemeClr val="tx1"/>
                </a:solidFill>
              </a:rPr>
              <a:t>REGRESSIVE ALTERATIONS OF THE TEETH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C1BA9-587E-688E-76B3-45B4CDF11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ATTRITION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99E0F7E5-3AE5-C43C-12FA-90D2BD1A5BEE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848600" cy="4525963"/>
          </a:xfrm>
        </p:spPr>
        <p:txBody>
          <a:bodyPr/>
          <a:lstStyle/>
          <a:p>
            <a:pPr eaLnBrk="1" hangingPunct="1"/>
            <a:r>
              <a:rPr lang="en-US" altLang="en-US"/>
              <a:t>DEFINATION</a:t>
            </a:r>
          </a:p>
          <a:p>
            <a:pPr eaLnBrk="1" hangingPunct="1"/>
            <a:r>
              <a:rPr lang="en-US" altLang="en-US"/>
              <a:t>The physiologic wearing of a tooth as a result of tooth –to –tooth contact,as in mastication or parafunctional  habits.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en-US"/>
          </a:p>
        </p:txBody>
      </p:sp>
      <p:pic>
        <p:nvPicPr>
          <p:cNvPr id="4" name="Picture 2" descr="C:\Documents and Settings\DR. ANJALI\Desktop\regressive alteration\attrition.jpg">
            <a:extLst>
              <a:ext uri="{FF2B5EF4-FFF2-40B4-BE49-F238E27FC236}">
                <a16:creationId xmlns:a16="http://schemas.microsoft.com/office/drawing/2014/main" id="{6D54D9E7-9B26-87B0-E94C-544F048FC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3124200"/>
            <a:ext cx="3225800" cy="28749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873DB-8DCA-4186-AB84-68E6D5682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ATTRITION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58401066-F022-196F-1BA3-CF2B919ACB0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Physiological not pathological process.</a:t>
            </a:r>
          </a:p>
          <a:p>
            <a:pPr eaLnBrk="1" hangingPunct="1"/>
            <a:r>
              <a:rPr lang="en-US" altLang="en-US"/>
              <a:t>Present in deciduous and permanent  dentition.</a:t>
            </a:r>
          </a:p>
          <a:p>
            <a:pPr eaLnBrk="1" hangingPunct="1"/>
            <a:r>
              <a:rPr lang="en-US" altLang="en-US"/>
              <a:t>Present in dentinogenesis  imperfecta and amelogenesis Imperfecta.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PREDISPOSING FACTORS-</a:t>
            </a:r>
          </a:p>
          <a:p>
            <a:pPr eaLnBrk="1" hangingPunct="1"/>
            <a:r>
              <a:rPr lang="en-US" altLang="en-US"/>
              <a:t>Chewing tobacco</a:t>
            </a:r>
          </a:p>
          <a:p>
            <a:pPr eaLnBrk="1" hangingPunct="1"/>
            <a:r>
              <a:rPr lang="en-US" altLang="en-US"/>
              <a:t>Bruxism</a:t>
            </a:r>
          </a:p>
          <a:p>
            <a:pPr eaLnBrk="1" hangingPunct="1"/>
            <a:r>
              <a:rPr lang="en-US" altLang="en-US"/>
              <a:t>Exposure to abrasive dust.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CAE06-5F13-A1CF-4BE3-90A3D9D9E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ATTRITION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9C926-716A-03C8-8DC3-F64730E87ED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b="1" dirty="0"/>
              <a:t>Clinical manifestation-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b="1" dirty="0"/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/>
              <a:t>It is seen on </a:t>
            </a:r>
            <a:r>
              <a:rPr lang="en-US" dirty="0" err="1"/>
              <a:t>occlusal</a:t>
            </a:r>
            <a:r>
              <a:rPr lang="en-US" dirty="0"/>
              <a:t>, </a:t>
            </a:r>
            <a:r>
              <a:rPr lang="en-US" dirty="0" err="1"/>
              <a:t>incisal</a:t>
            </a:r>
            <a:r>
              <a:rPr lang="en-US" dirty="0"/>
              <a:t> and proximal surfaces of teeth.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/>
              <a:t> Appearance of small polished facet on cusp tip or ridge or </a:t>
            </a:r>
            <a:r>
              <a:rPr lang="en-US" dirty="0" err="1"/>
              <a:t>sligtly</a:t>
            </a:r>
            <a:r>
              <a:rPr lang="en-US" dirty="0"/>
              <a:t> flattening of an </a:t>
            </a:r>
            <a:r>
              <a:rPr lang="en-US" dirty="0" err="1"/>
              <a:t>incisal</a:t>
            </a:r>
            <a:r>
              <a:rPr lang="en-US" dirty="0"/>
              <a:t> edge.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/>
              <a:t>Shiny facets on amalgam contacts.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/>
              <a:t>Fracture of cusp or restoration.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/>
              <a:t>Reduction in the </a:t>
            </a:r>
            <a:r>
              <a:rPr lang="en-US" dirty="0" err="1"/>
              <a:t>mesio</a:t>
            </a:r>
            <a:r>
              <a:rPr lang="en-US" dirty="0"/>
              <a:t>-distal dimension of the tooth.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In severe cases  enamel is completely worn away results in yellow or brown staining of exposed dentin.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Tooth worn to gingival level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B33A2-CA93-B423-A98E-23C43E95A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ABRASION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46FEF26E-E832-6CC7-3C0D-9766B2AC56D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b="1" dirty="0"/>
              <a:t>DEFINITION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It is the pathologic wearing away of tooth substance through some abnormal mechanical process.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b="1" dirty="0"/>
              <a:t>Causes-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Abrasive </a:t>
            </a:r>
            <a:r>
              <a:rPr lang="en-US" dirty="0" err="1"/>
              <a:t>dentrifrices</a:t>
            </a:r>
            <a:r>
              <a:rPr lang="en-US" dirty="0"/>
              <a:t>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Tooth brush.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Other causes like- Habitual opening of bobby pins with teeth may results in notching of </a:t>
            </a:r>
            <a:r>
              <a:rPr lang="en-US" dirty="0" err="1"/>
              <a:t>incisal</a:t>
            </a:r>
            <a:r>
              <a:rPr lang="en-US" dirty="0"/>
              <a:t> edge of maxillary central incisor.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Habitual pipe smokers.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/>
              <a:t>Improper use of dental </a:t>
            </a:r>
            <a:r>
              <a:rPr lang="en-US" dirty="0" err="1"/>
              <a:t>floss,toothpicks</a:t>
            </a:r>
            <a:endParaRPr lang="en-US" dirty="0"/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3A1B-42B6-DFEC-7007-684AAE813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ABRASION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64AA777F-8636-3C78-5BB5-C023059CE98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Clinical manifestation-</a:t>
            </a:r>
          </a:p>
          <a:p>
            <a:pPr eaLnBrk="1" hangingPunct="1"/>
            <a:r>
              <a:rPr lang="en-US" altLang="en-US"/>
              <a:t>V- shaped or wedge shaped ditch on the root side of C-E junction.</a:t>
            </a:r>
          </a:p>
          <a:p>
            <a:pPr eaLnBrk="1" hangingPunct="1"/>
            <a:r>
              <a:rPr lang="en-US" altLang="en-US"/>
              <a:t>More wide than deep.</a:t>
            </a:r>
          </a:p>
          <a:p>
            <a:pPr eaLnBrk="1" hangingPunct="1"/>
            <a:r>
              <a:rPr lang="en-US" altLang="en-US"/>
              <a:t>Premolars and cuspids are commonly affected. It is more on left side of mouth in right handed people and vice versa.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7D072-6FD1-800F-206A-5E7FE67BC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EROSION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4C1E850E-AD78-FF4D-BFB2-042B6A96B79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DEFINATION-</a:t>
            </a:r>
          </a:p>
          <a:p>
            <a:pPr eaLnBrk="1" hangingPunct="1"/>
            <a:r>
              <a:rPr lang="en-US" altLang="en-US"/>
              <a:t>It is an irreversible loss of dental hard tissue by a chemical process that does not involve bacteria.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en-US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Pathophysiology</a:t>
            </a:r>
          </a:p>
          <a:p>
            <a:pPr eaLnBrk="1" hangingPunct="1"/>
            <a:r>
              <a:rPr lang="en-US" altLang="en-US"/>
              <a:t>Dissolution of mineralized tooth structure occurs upon contact with acids that are introduced into the oral cavity by intrinsic or extrinsic sources.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8098D-372D-A513-36AC-951C5D9C6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n-US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20483" name="Picture 2" descr="C:\Documents and Settings\DR. ANJALI\Desktop\regressive alteration\erosion3.jpg">
            <a:extLst>
              <a:ext uri="{FF2B5EF4-FFF2-40B4-BE49-F238E27FC236}">
                <a16:creationId xmlns:a16="http://schemas.microsoft.com/office/drawing/2014/main" id="{2014C0D7-C366-31E1-5A90-AB8F23D80345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09700" y="1905000"/>
            <a:ext cx="6362700" cy="44958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7E331-1D8D-69D9-67BE-7F5D3BD09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EROSION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D6F14202-7394-78F8-CCC6-51D55688A48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Causes</a:t>
            </a:r>
          </a:p>
          <a:p>
            <a:pPr eaLnBrk="1" hangingPunct="1"/>
            <a:r>
              <a:rPr lang="en-US" altLang="en-US"/>
              <a:t>Extrinsic                                   </a:t>
            </a:r>
          </a:p>
          <a:p>
            <a:pPr eaLnBrk="1" hangingPunct="1"/>
            <a:endParaRPr lang="en-US" altLang="en-US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i)Food stuff                                    ii)Iatrogenic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   Acid beverages,     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foods, medications or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 environmental acids                           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54DB6-192C-548D-7C5B-B7E93CF32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n-US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22531" name="Picture 2" descr="C:\Documents and Settings\DR. ANJALI\Desktop\regressive alteration\erosion 2.jpg">
            <a:extLst>
              <a:ext uri="{FF2B5EF4-FFF2-40B4-BE49-F238E27FC236}">
                <a16:creationId xmlns:a16="http://schemas.microsoft.com/office/drawing/2014/main" id="{43EF1A11-55E3-08B2-93E9-17D3A2E1739C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71600" y="1592263"/>
            <a:ext cx="6357938" cy="3970337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C8188-FD8A-29CB-A9E3-941F9AC4A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EROSION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3C40B525-A9B4-4EDE-10E0-4BE691FCA7C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3200" b="1"/>
              <a:t>Intrinsic factors</a:t>
            </a:r>
          </a:p>
          <a:p>
            <a:pPr eaLnBrk="1" hangingPunct="1"/>
            <a:r>
              <a:rPr lang="en-US" altLang="en-US"/>
              <a:t>Gastric acids(pH&lt;1)</a:t>
            </a:r>
          </a:p>
          <a:p>
            <a:pPr eaLnBrk="1" hangingPunct="1"/>
            <a:r>
              <a:rPr lang="en-US" altLang="en-US"/>
              <a:t>Gastroesophageal reflux </a:t>
            </a:r>
          </a:p>
          <a:p>
            <a:pPr eaLnBrk="1" hangingPunct="1"/>
            <a:r>
              <a:rPr lang="en-US" altLang="en-US"/>
              <a:t>Excessive vomiting.</a:t>
            </a:r>
          </a:p>
          <a:p>
            <a:pPr eaLnBrk="1" hangingPunct="1"/>
            <a:r>
              <a:rPr lang="en-US" altLang="en-US"/>
              <a:t>Saliva as modifying agent-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-Imp factor in etiology of erosion.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- Buffering capacity 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-Flow rate .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DAA7E-9DAF-BAC5-3833-DB663D0B0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n-US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24579" name="Picture 2" descr="C:\Documents and Settings\DR. ANJALI\Desktop\regressive alteration\erosion 1.jpg">
            <a:extLst>
              <a:ext uri="{FF2B5EF4-FFF2-40B4-BE49-F238E27FC236}">
                <a16:creationId xmlns:a16="http://schemas.microsoft.com/office/drawing/2014/main" id="{410BBC1A-11D4-AE68-34A6-BF1FD6597617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90600" y="1900238"/>
            <a:ext cx="7620000" cy="3667125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1EE7B-378E-F806-B25C-5F22FD1A7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ABFRACTION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8EF4CEFA-61A8-21F7-5B58-AC7A5C7F06E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It is pathological loss of both enamel and dentin caused by biomechanical loading forces.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Type of tooth loss which is confined to the gingival third of the clinical crown 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Pathophysiology-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 occlusal forces causes the teeth to flex though little.Constant flexing causes enamel to break from the crown(usually on buccal surface).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0DB9-CC96-6427-0FB0-51B7BFEEE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ABFRACTION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9B4B1B45-6573-C4BA-1C1E-CE833B10C4A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810000" cy="4525963"/>
          </a:xfrm>
        </p:spPr>
        <p:txBody>
          <a:bodyPr/>
          <a:lstStyle/>
          <a:p>
            <a:pPr eaLnBrk="1" hangingPunct="1"/>
            <a:r>
              <a:rPr lang="en-US" altLang="en-US"/>
              <a:t>Breakdown of the structure is dependent on-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    Magnitude, duration, direction , frequency, and location of the forces.</a:t>
            </a:r>
          </a:p>
        </p:txBody>
      </p:sp>
      <p:pic>
        <p:nvPicPr>
          <p:cNvPr id="26628" name="Picture 2">
            <a:extLst>
              <a:ext uri="{FF2B5EF4-FFF2-40B4-BE49-F238E27FC236}">
                <a16:creationId xmlns:a16="http://schemas.microsoft.com/office/drawing/2014/main" id="{A9978D00-7AC9-EEE2-6355-1B79326C7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3400" y="1524000"/>
            <a:ext cx="4495800" cy="4419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1BE32-0B67-405A-C3ED-B7EC6D1E8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DENTINAL SCLEROSIS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116F101E-753C-CEA2-9F29-9FBCF9EF3F3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 Also c/as transparent  dentin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Characterised by calcification of primary dentin that is dentinal tubules.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 b="1"/>
              <a:t>C/F;-</a:t>
            </a:r>
            <a:r>
              <a:rPr lang="en-US" altLang="en-US"/>
              <a:t>Harder than normal dentin.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 b="1"/>
              <a:t>Cause</a:t>
            </a:r>
            <a:r>
              <a:rPr lang="en-US" altLang="en-US"/>
              <a:t>s-Injury, aging, caries, abrasion.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 b="1"/>
              <a:t>H/P</a:t>
            </a:r>
            <a:r>
              <a:rPr lang="en-US" altLang="en-US"/>
              <a:t>;- In transmitted light, below carious lesion it  appear transperant.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It appers transperant because  of difference in the refractive index of the dentinal tubule and the normal tubules.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C852CDA3-EDE8-23A0-9735-6B4276B2E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2" descr="E:\kamat\P9130467.JPG">
            <a:extLst>
              <a:ext uri="{FF2B5EF4-FFF2-40B4-BE49-F238E27FC236}">
                <a16:creationId xmlns:a16="http://schemas.microsoft.com/office/drawing/2014/main" id="{387331FB-07FA-E26D-82A1-79135DE645D2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4600" y="1447800"/>
            <a:ext cx="4572000" cy="4572000"/>
          </a:xfr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4F923-46FF-1434-3536-7C095CD4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SECONDARY DENTIN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4711BF92-A358-ED53-C0BC-E0A40F960F2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Physiological                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Regular, uniform 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Laid down through out life as a physiological factor like aging,tooth eruption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Produced slowly.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Reparative dentin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Results mainly from attrision.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It is in form of tooth wear, bruxism, produces natural protective barier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82B2-B316-908C-C146-3AE97B188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RETICULAR ATROPHY OF PULP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633CFEC2-9725-FF42-4EC2-8D4FB0BD88E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Common in elderly person.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endParaRPr lang="en-US" altLang="en-US"/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H/P;- presence of large vacuolated spaces.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endParaRPr lang="en-US" altLang="en-US"/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Reduction in cellular elements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endParaRPr lang="en-US" altLang="en-US"/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Degeneration and disappearance  odontoblasts.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endParaRPr lang="en-US" altLang="en-US"/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This could be seen as fixation artifact.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endParaRPr lang="en-US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36A72-7A9E-2705-6C92-C2C2A76FA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PULP CALCIFICATION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C813A8C9-9B26-FB99-F795-4AFB0F94063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two chief morphologic form of pulp calcifications are 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1)discrete pulp stones; and 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2)diffuse calcification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ABED9-9F72-9C3D-7881-5C487F276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PULP CALCIFICATION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7D9CFDCD-1A62-EEED-7104-36BBCF1585D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 sz="3600"/>
              <a:t>Discrete pulp stones</a:t>
            </a:r>
            <a:r>
              <a:rPr lang="en-US" altLang="en-US"/>
              <a:t>;   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I)True pulp stones; and 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II)False pulp stones.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endParaRPr lang="en-US" altLang="en-US"/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I)True pulp stones;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 Localised masses of calcified tissue that resemble dentin.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presence of dentinal tubules.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endParaRPr lang="en-US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5AD03-6C49-97B5-2F85-3E922474C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n-US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33795" name="Picture 2">
            <a:extLst>
              <a:ext uri="{FF2B5EF4-FFF2-40B4-BE49-F238E27FC236}">
                <a16:creationId xmlns:a16="http://schemas.microsoft.com/office/drawing/2014/main" id="{645B8C99-18F4-40FE-3E2E-8E951750CFF4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43200" y="1447800"/>
            <a:ext cx="3429000" cy="45720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9F585-16D4-7931-9298-2D6E9D40E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PULP STONES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772F9D8B-A455-60A0-1714-D9E9C6ACFF9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/>
            <a:r>
              <a:rPr lang="en-US" altLang="en-US"/>
              <a:t>Resemblance to secondary dentin.</a:t>
            </a:r>
          </a:p>
          <a:p>
            <a:pPr eaLnBrk="1" hangingPunct="1"/>
            <a:r>
              <a:rPr lang="en-US" altLang="en-US"/>
              <a:t>More common in  pulp chamber than in root canal.</a:t>
            </a:r>
          </a:p>
          <a:p>
            <a:pPr eaLnBrk="1" hangingPunct="1"/>
            <a:r>
              <a:rPr lang="en-US" altLang="en-US"/>
              <a:t> Two types;</a:t>
            </a:r>
          </a:p>
          <a:p>
            <a:pPr eaLnBrk="1" hangingPunct="1"/>
            <a:r>
              <a:rPr lang="en-US" altLang="en-US"/>
              <a:t> free &amp; attached.</a:t>
            </a:r>
          </a:p>
          <a:p>
            <a:pPr eaLnBrk="1" hangingPunct="1"/>
            <a:endParaRPr lang="en-US" altLang="en-US"/>
          </a:p>
        </p:txBody>
      </p:sp>
      <p:pic>
        <p:nvPicPr>
          <p:cNvPr id="34820" name="Picture 2">
            <a:extLst>
              <a:ext uri="{FF2B5EF4-FFF2-40B4-BE49-F238E27FC236}">
                <a16:creationId xmlns:a16="http://schemas.microsoft.com/office/drawing/2014/main" id="{EB1486FB-3EA0-68F8-387D-C852CD095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1524000"/>
            <a:ext cx="3733800" cy="4419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87EBE-4E44-3B0D-5492-708A91E8A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Attached pulp stone</a:t>
            </a:r>
          </a:p>
        </p:txBody>
      </p:sp>
      <p:pic>
        <p:nvPicPr>
          <p:cNvPr id="35843" name="Picture 2">
            <a:extLst>
              <a:ext uri="{FF2B5EF4-FFF2-40B4-BE49-F238E27FC236}">
                <a16:creationId xmlns:a16="http://schemas.microsoft.com/office/drawing/2014/main" id="{5DD43B0C-E510-B213-3D1D-B6650E79DE04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1752600"/>
            <a:ext cx="5486400" cy="46482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9290C-B0DA-5E58-CBA1-2BB98112B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PULP STONES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67BE4411-6692-0740-0AB7-FFB84BDCA8B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   II) False denticles</a:t>
            </a:r>
          </a:p>
          <a:p>
            <a:pPr eaLnBrk="1" hangingPunct="1"/>
            <a:r>
              <a:rPr lang="en-US" altLang="en-US"/>
              <a:t> Do not resemble dentinal tubule.</a:t>
            </a:r>
          </a:p>
          <a:p>
            <a:pPr eaLnBrk="1" hangingPunct="1"/>
            <a:r>
              <a:rPr lang="en-US" altLang="en-US"/>
              <a:t>It is nodules  of concentric layers, deposited around a central nidus.</a:t>
            </a:r>
          </a:p>
          <a:p>
            <a:pPr eaLnBrk="1" hangingPunct="1"/>
            <a:r>
              <a:rPr lang="en-US" altLang="en-US"/>
              <a:t>False are ;free and attached</a:t>
            </a:r>
          </a:p>
          <a:p>
            <a:pPr eaLnBrk="1" hangingPunct="1"/>
            <a:r>
              <a:rPr lang="en-US" altLang="en-US"/>
              <a:t>If this stone is in close approximation of dentinal wall &amp; surrounded by secondary dentin ,c/as  interstitial denticle.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8DEA6-8F87-28B3-1E44-A44AA0E05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False pulp stone</a:t>
            </a:r>
          </a:p>
        </p:txBody>
      </p:sp>
      <p:pic>
        <p:nvPicPr>
          <p:cNvPr id="37891" name="Picture 2">
            <a:extLst>
              <a:ext uri="{FF2B5EF4-FFF2-40B4-BE49-F238E27FC236}">
                <a16:creationId xmlns:a16="http://schemas.microsoft.com/office/drawing/2014/main" id="{14AF62C8-3DC0-E686-92FF-3F00D3F00B5E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47800" y="1676400"/>
            <a:ext cx="5486400" cy="48006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38331-AB64-05B4-3955-7AD91F843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DIFFUSE CALCIFICATION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B26DD-CCD9-188D-0A4D-F11FF18FE53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sz="3100" dirty="0"/>
              <a:t>Most commonly in root canals.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sz="3100" dirty="0"/>
              <a:t>Resemble calcification seen in other part of body, </a:t>
            </a:r>
            <a:r>
              <a:rPr lang="en-US" sz="3100" dirty="0" err="1"/>
              <a:t>calcific</a:t>
            </a:r>
            <a:r>
              <a:rPr lang="en-US" sz="3100" dirty="0"/>
              <a:t> </a:t>
            </a:r>
            <a:r>
              <a:rPr lang="en-US" sz="3100" dirty="0" err="1"/>
              <a:t>degeration</a:t>
            </a:r>
            <a:r>
              <a:rPr lang="en-US" sz="3100" dirty="0"/>
              <a:t>.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sz="3100" b="1" dirty="0"/>
              <a:t>Etiology-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3100" dirty="0"/>
              <a:t>      Caries 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3100" dirty="0"/>
              <a:t>       Trauma.</a:t>
            </a:r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3100" dirty="0"/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en-US" sz="3100" b="1" dirty="0"/>
              <a:t>Local or systemic diseases --</a:t>
            </a:r>
            <a:r>
              <a:rPr lang="en-US" sz="3100" dirty="0" err="1"/>
              <a:t>Cholelithiasis</a:t>
            </a:r>
            <a:r>
              <a:rPr lang="en-US" sz="3100" dirty="0"/>
              <a:t>, </a:t>
            </a:r>
            <a:r>
              <a:rPr lang="en-US" sz="3100" dirty="0" err="1"/>
              <a:t>artherosclerosis,gout,acromegaly,osteitis</a:t>
            </a:r>
            <a:r>
              <a:rPr lang="en-US" sz="3100" dirty="0"/>
              <a:t> </a:t>
            </a:r>
            <a:r>
              <a:rPr lang="en-US" sz="3100" dirty="0" err="1"/>
              <a:t>deformans</a:t>
            </a:r>
            <a:r>
              <a:rPr lang="en-US" sz="3100" dirty="0"/>
              <a:t>, </a:t>
            </a:r>
            <a:r>
              <a:rPr lang="en-US" sz="3100" dirty="0" err="1"/>
              <a:t>hypercementosis</a:t>
            </a:r>
            <a:r>
              <a:rPr lang="en-US" sz="3100" dirty="0"/>
              <a:t>, torus </a:t>
            </a:r>
            <a:r>
              <a:rPr lang="en-US" sz="3100" dirty="0" err="1"/>
              <a:t>platinus</a:t>
            </a:r>
            <a:r>
              <a:rPr lang="en-US" sz="3100" dirty="0"/>
              <a:t>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3100" dirty="0"/>
              <a:t>Bacteria.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3100" dirty="0"/>
              <a:t>Cutting procedures and restorative materials.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sz="3100" b="1" dirty="0"/>
              <a:t>Clinical features- </a:t>
            </a:r>
          </a:p>
          <a:p>
            <a:pPr eaLnBrk="1" hangingPunct="1">
              <a:defRPr/>
            </a:pPr>
            <a:r>
              <a:rPr lang="en-US" sz="3100" dirty="0"/>
              <a:t>Pain,  </a:t>
            </a:r>
            <a:r>
              <a:rPr lang="en-US" sz="3100" dirty="0" err="1"/>
              <a:t>pulpal</a:t>
            </a:r>
            <a:r>
              <a:rPr lang="en-US" sz="3100" dirty="0"/>
              <a:t> neuralgia ,excruciating pain resembling tic </a:t>
            </a:r>
            <a:r>
              <a:rPr lang="en-US" sz="3100" dirty="0" err="1"/>
              <a:t>douloureux</a:t>
            </a:r>
            <a:r>
              <a:rPr lang="en-US" sz="3100" dirty="0"/>
              <a:t>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sz="3100" dirty="0"/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en-US" sz="3100" dirty="0"/>
          </a:p>
          <a:p>
            <a:pPr marL="448056" indent="-384048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3BCB9-3DBF-3506-4EB7-53765237F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Diffuse calcification</a:t>
            </a:r>
          </a:p>
        </p:txBody>
      </p:sp>
      <p:pic>
        <p:nvPicPr>
          <p:cNvPr id="40963" name="Picture 2">
            <a:extLst>
              <a:ext uri="{FF2B5EF4-FFF2-40B4-BE49-F238E27FC236}">
                <a16:creationId xmlns:a16="http://schemas.microsoft.com/office/drawing/2014/main" id="{2B02A312-EDAF-DE3C-4846-3C385ECB89FA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1600200"/>
            <a:ext cx="4953000" cy="47244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B2E66-55E7-F769-6A98-F34FCC2E9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RESORPTION OF TEETH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19F91AD6-A497-F7C8-99F8-3803C85C385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1 External resorption</a:t>
            </a:r>
          </a:p>
          <a:p>
            <a:pPr eaLnBrk="1" hangingPunct="1"/>
            <a:r>
              <a:rPr lang="en-US" altLang="en-US"/>
              <a:t>a) Periapical inflammation</a:t>
            </a:r>
          </a:p>
          <a:p>
            <a:pPr eaLnBrk="1" hangingPunct="1"/>
            <a:r>
              <a:rPr lang="en-US" altLang="en-US"/>
              <a:t>b) Reimplantation of teeth.</a:t>
            </a:r>
          </a:p>
          <a:p>
            <a:pPr eaLnBrk="1" hangingPunct="1"/>
            <a:r>
              <a:rPr lang="en-US" altLang="en-US"/>
              <a:t>c) Tumors and cysts.</a:t>
            </a:r>
          </a:p>
          <a:p>
            <a:pPr eaLnBrk="1" hangingPunct="1"/>
            <a:r>
              <a:rPr lang="en-US" altLang="en-US"/>
              <a:t>d)Excessive mechanical or occlusal forces.</a:t>
            </a:r>
          </a:p>
          <a:p>
            <a:pPr eaLnBrk="1" hangingPunct="1"/>
            <a:r>
              <a:rPr lang="en-US" altLang="en-US"/>
              <a:t>e) Impaction of teeth.</a:t>
            </a:r>
          </a:p>
          <a:p>
            <a:pPr eaLnBrk="1" hangingPunct="1"/>
            <a:r>
              <a:rPr lang="en-US" altLang="en-US"/>
              <a:t>f) Idiopathic.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8A0D-0318-4150-07F2-9C091FE47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tint val="83000"/>
                    <a:satMod val="150000"/>
                  </a:schemeClr>
                </a:solidFill>
              </a:rPr>
              <a:t>Resorption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85EDF88C-8719-CEAA-52F6-69EC4CFE3E4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6400800" cy="5105400"/>
          </a:xfrm>
        </p:spPr>
        <p:txBody>
          <a:bodyPr/>
          <a:lstStyle/>
          <a:p>
            <a:pPr eaLnBrk="1" hangingPunct="1"/>
            <a:r>
              <a:rPr lang="en-US" altLang="en-US"/>
              <a:t>2) Internal Resorption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  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     a) Idiopathic.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0E40F-164C-A437-27CD-7F6F8E433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RESORPTION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F0B45E2F-6BD8-5AD7-09BE-A0D3425AE0F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28600" y="1295400"/>
            <a:ext cx="4343400" cy="5105400"/>
          </a:xfrm>
        </p:spPr>
        <p:txBody>
          <a:bodyPr/>
          <a:lstStyle/>
          <a:p>
            <a:pPr marL="447675" indent="-382588"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INTERNAL RESORPTION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Chronic perforating hyperplasia of pulp, internal granuloma,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odontoclastoma, pink tooth of mummery.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Begins centrally within the pulp.</a:t>
            </a:r>
          </a:p>
          <a:p>
            <a:pPr marL="447675" indent="-382588" eaLnBrk="1" hangingPunct="1">
              <a:buFont typeface="Wingdings 2" panose="05020102010507070707" pitchFamily="18" charset="2"/>
              <a:buChar char=""/>
            </a:pPr>
            <a:r>
              <a:rPr lang="en-US" altLang="en-US"/>
              <a:t> Inflammatory hyperplasia of the pulp.</a:t>
            </a:r>
          </a:p>
        </p:txBody>
      </p:sp>
      <p:pic>
        <p:nvPicPr>
          <p:cNvPr id="45060" name="Picture 3" descr="http://upload.wikimedia.org/wikipedia/en/thumb/b/b6/Mummery.jpg/280px-Mummery.jpg">
            <a:extLst>
              <a:ext uri="{FF2B5EF4-FFF2-40B4-BE49-F238E27FC236}">
                <a16:creationId xmlns:a16="http://schemas.microsoft.com/office/drawing/2014/main" id="{93D0BD7B-0E84-BE35-BE34-1A5BB211F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676400"/>
            <a:ext cx="3962400" cy="4343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90799-2A3A-C66C-94DE-2AEA802A7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RESORPTION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ED402719-978D-4713-DBA2-225D6FA3E24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Clinical feature-</a:t>
            </a:r>
          </a:p>
          <a:p>
            <a:pPr eaLnBrk="1" hangingPunct="1"/>
            <a:r>
              <a:rPr lang="en-US" altLang="en-US"/>
              <a:t>Appearance of a pink –hue area on the crown of the tooth.</a:t>
            </a:r>
          </a:p>
          <a:p>
            <a:pPr eaLnBrk="1" hangingPunct="1"/>
            <a:r>
              <a:rPr lang="en-US" altLang="en-US"/>
              <a:t>Single tooth ,multiple tooth involvement.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en-US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b="1"/>
              <a:t>Radiographic Features-</a:t>
            </a:r>
          </a:p>
          <a:p>
            <a:pPr eaLnBrk="1" hangingPunct="1"/>
            <a:r>
              <a:rPr lang="en-US" altLang="en-US"/>
              <a:t>Round or ovoid radiolucent area in the central portion of the tooth.</a:t>
            </a:r>
          </a:p>
          <a:p>
            <a:pPr eaLnBrk="1" hangingPunct="1"/>
            <a:r>
              <a:rPr lang="en-US" altLang="en-US"/>
              <a:t>Perforation of tooth can occur.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DE170-8E7C-1936-007E-9EC07591E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RESORPTION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DB69AA6A-0FCE-F154-65CF-3604A2513FB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4038600" cy="4525963"/>
          </a:xfrm>
        </p:spPr>
        <p:txBody>
          <a:bodyPr/>
          <a:lstStyle/>
          <a:p>
            <a:pPr eaLnBrk="1" hangingPunct="1"/>
            <a:r>
              <a:rPr lang="en-US" altLang="en-US"/>
              <a:t>Histologic Features-</a:t>
            </a:r>
          </a:p>
          <a:p>
            <a:pPr eaLnBrk="1" hangingPunct="1"/>
            <a:r>
              <a:rPr lang="en-US" altLang="en-US"/>
              <a:t>Irregular lacunar variety showing osteoclast or odontoclast.</a:t>
            </a:r>
          </a:p>
          <a:p>
            <a:pPr eaLnBrk="1" hangingPunct="1"/>
            <a:r>
              <a:rPr lang="en-US" altLang="en-US"/>
              <a:t>Chronic inflammatory reaction is evident.</a:t>
            </a:r>
          </a:p>
        </p:txBody>
      </p:sp>
      <p:pic>
        <p:nvPicPr>
          <p:cNvPr id="37892" name="Picture 2">
            <a:extLst>
              <a:ext uri="{FF2B5EF4-FFF2-40B4-BE49-F238E27FC236}">
                <a16:creationId xmlns:a16="http://schemas.microsoft.com/office/drawing/2014/main" id="{6D92F7DD-20DF-AAD0-0E39-66A133E21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447800"/>
            <a:ext cx="39624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569DF-D0CA-5594-1AEC-9B9865F5A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n-US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38915" name="Picture 2">
            <a:extLst>
              <a:ext uri="{FF2B5EF4-FFF2-40B4-BE49-F238E27FC236}">
                <a16:creationId xmlns:a16="http://schemas.microsoft.com/office/drawing/2014/main" id="{D27799BD-469B-EE5F-A133-111CBA0B746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52600" y="1752600"/>
            <a:ext cx="5334000" cy="4724400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BA1D5-4F3F-D1A0-80A4-6D6402ED4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HYPERCEMENTOSIS</a:t>
            </a:r>
          </a:p>
        </p:txBody>
      </p:sp>
      <p:sp>
        <p:nvSpPr>
          <p:cNvPr id="39939" name="Content Placeholder 2">
            <a:extLst>
              <a:ext uri="{FF2B5EF4-FFF2-40B4-BE49-F238E27FC236}">
                <a16:creationId xmlns:a16="http://schemas.microsoft.com/office/drawing/2014/main" id="{4EA2DD97-3003-0D9B-9CCB-EB46816AF07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It is a non-neoplastic condition in which excessive cementum is deposited in continuation with the normal radicular cementum.</a:t>
            </a:r>
          </a:p>
          <a:p>
            <a:pPr eaLnBrk="1" hangingPunct="1"/>
            <a:r>
              <a:rPr lang="en-US" altLang="en-US"/>
              <a:t>It may be Focal or all over root surface.</a:t>
            </a:r>
          </a:p>
          <a:p>
            <a:pPr eaLnBrk="1" hangingPunct="1"/>
            <a:r>
              <a:rPr lang="en-US" altLang="en-US"/>
              <a:t>Etiology-</a:t>
            </a:r>
          </a:p>
          <a:p>
            <a:pPr eaLnBrk="1" hangingPunct="1"/>
            <a:r>
              <a:rPr lang="en-US" altLang="en-US"/>
              <a:t>Accelerated elongation of a tooth.</a:t>
            </a:r>
          </a:p>
          <a:p>
            <a:pPr eaLnBrk="1" hangingPunct="1"/>
            <a:r>
              <a:rPr lang="en-US" altLang="en-US"/>
              <a:t>Inflammation about a tooth.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28B59-19C5-CA7A-68CB-47B890298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n-US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40963" name="Picture 3">
            <a:extLst>
              <a:ext uri="{FF2B5EF4-FFF2-40B4-BE49-F238E27FC236}">
                <a16:creationId xmlns:a16="http://schemas.microsoft.com/office/drawing/2014/main" id="{EB70ACA1-CE98-A310-D05E-299B85BDC81D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00" y="1828800"/>
            <a:ext cx="4191000" cy="4572000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AB6BC-FFF9-06FF-18DC-E022229F8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HYPERCEMENTOSIS</a:t>
            </a:r>
          </a:p>
        </p:txBody>
      </p:sp>
      <p:sp>
        <p:nvSpPr>
          <p:cNvPr id="41987" name="Content Placeholder 2">
            <a:extLst>
              <a:ext uri="{FF2B5EF4-FFF2-40B4-BE49-F238E27FC236}">
                <a16:creationId xmlns:a16="http://schemas.microsoft.com/office/drawing/2014/main" id="{C272B264-2C89-4C4B-790E-614B1158D95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Tooth repair.</a:t>
            </a:r>
          </a:p>
          <a:p>
            <a:pPr eaLnBrk="1" hangingPunct="1"/>
            <a:r>
              <a:rPr lang="en-US" altLang="en-US"/>
              <a:t>Osteitis deformans ,or paget’s disease of bone.</a:t>
            </a:r>
          </a:p>
          <a:p>
            <a:pPr eaLnBrk="1" hangingPunct="1"/>
            <a:r>
              <a:rPr lang="en-US" altLang="en-US"/>
              <a:t>Spike formation.</a:t>
            </a:r>
          </a:p>
          <a:p>
            <a:pPr eaLnBrk="1" hangingPunct="1"/>
            <a:endParaRPr lang="en-US" altLang="en-US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Clinical features-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No significant signs and symptoms present.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AAF1F-6230-F38A-1C62-25F379D50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HYPERCEMENTOSIS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E8B9545D-8C56-5182-3B72-A5454A59E53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191000" cy="4525963"/>
          </a:xfrm>
        </p:spPr>
        <p:txBody>
          <a:bodyPr/>
          <a:lstStyle/>
          <a:p>
            <a:pPr eaLnBrk="1" hangingPunct="1"/>
            <a:r>
              <a:rPr lang="en-US" altLang="en-US"/>
              <a:t>Radiographic features-</a:t>
            </a:r>
          </a:p>
          <a:p>
            <a:pPr eaLnBrk="1" hangingPunct="1"/>
            <a:r>
              <a:rPr lang="en-US" altLang="en-US"/>
              <a:t>The roots lose their typical ‘sharpened’and ‘spiked’ appearance and exibit rounding of the apex.</a:t>
            </a:r>
          </a:p>
        </p:txBody>
      </p:sp>
      <p:pic>
        <p:nvPicPr>
          <p:cNvPr id="43012" name="Picture 2">
            <a:extLst>
              <a:ext uri="{FF2B5EF4-FFF2-40B4-BE49-F238E27FC236}">
                <a16:creationId xmlns:a16="http://schemas.microsoft.com/office/drawing/2014/main" id="{3A433226-A57F-9A41-DC25-35B75CB2D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676400"/>
            <a:ext cx="41910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BA6E2-21D8-0C66-5F38-C46BF0146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HYPERCEMENTOSIS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A87359EC-F0D1-9339-E3D8-3C5611D4E2B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Histologic features-</a:t>
            </a:r>
          </a:p>
          <a:p>
            <a:pPr eaLnBrk="1" hangingPunct="1"/>
            <a:r>
              <a:rPr lang="en-US" altLang="en-US"/>
              <a:t>Excessive amount of secondary or cellular cementum is deposited diectly over the typically thin layer of primary accellular cementum.</a:t>
            </a:r>
          </a:p>
          <a:p>
            <a:pPr eaLnBrk="1" hangingPunct="1"/>
            <a:endParaRPr lang="en-US" altLang="en-US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The secondary cementum has been term osteocementum because of its cellular nature and its resemblance to bone.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/>
              <a:t>   Treatment- no t/t is indicated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F3563-8586-8B72-61A9-26A8A9E57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CEMENTICLES</a:t>
            </a: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0510AE2C-B20C-7869-FC3B-E523D967854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Cementicles are small foci of calcified tissue ,which lie free in the periodontal ligament of the lateral and apical root areas.</a:t>
            </a:r>
          </a:p>
          <a:p>
            <a:pPr eaLnBrk="1" hangingPunct="1"/>
            <a:r>
              <a:rPr lang="en-US" altLang="en-US"/>
              <a:t>1)Develop  by calcification of nest of epithelial cells as a result of degenerative changes.</a:t>
            </a:r>
          </a:p>
          <a:p>
            <a:pPr eaLnBrk="1" hangingPunct="1"/>
            <a:r>
              <a:rPr lang="en-US" altLang="en-US"/>
              <a:t>2)It arise from focal calcification of connective tissue between Sharpey’s  bundles with no apperent nidus.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82221-D205-1908-AB5D-9454DEE28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CEMENTICLES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D2EB5092-C50D-4EE3-88D1-F8C361054C4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3) cemental tears or</a:t>
            </a:r>
          </a:p>
          <a:p>
            <a:pPr eaLnBrk="1" hangingPunct="1"/>
            <a:r>
              <a:rPr lang="en-US" altLang="en-US"/>
              <a:t>4) fragments of bone detached from alveolar bone may resemble cementicles.</a:t>
            </a:r>
          </a:p>
          <a:p>
            <a:pPr eaLnBrk="1" hangingPunct="1"/>
            <a:r>
              <a:rPr lang="en-US" altLang="en-US"/>
              <a:t>5) Also arise through calcification of thrombosed capillaries in the periodontal ligament.</a:t>
            </a:r>
          </a:p>
          <a:p>
            <a:pPr eaLnBrk="1" hangingPunct="1"/>
            <a:r>
              <a:rPr lang="en-US" altLang="en-US"/>
              <a:t>If clusters of cementicles fuse ,form cementoma at the apex of root.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539</TotalTime>
  <Words>1133</Words>
  <Application>Microsoft Office PowerPoint</Application>
  <PresentationFormat>On-screen Show (4:3)</PresentationFormat>
  <Paragraphs>196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Equity</vt:lpstr>
      <vt:lpstr>REGRESSIVE ALTERATIONS OF THE TEETH</vt:lpstr>
      <vt:lpstr>ATTRITION</vt:lpstr>
      <vt:lpstr>ATTRITION</vt:lpstr>
      <vt:lpstr>ATTRITION</vt:lpstr>
      <vt:lpstr>ABRASION</vt:lpstr>
      <vt:lpstr>ABRASION</vt:lpstr>
      <vt:lpstr>EROSION</vt:lpstr>
      <vt:lpstr>PowerPoint Presentation</vt:lpstr>
      <vt:lpstr>EROSION</vt:lpstr>
      <vt:lpstr>PowerPoint Presentation</vt:lpstr>
      <vt:lpstr>EROSION</vt:lpstr>
      <vt:lpstr>PowerPoint Presentation</vt:lpstr>
      <vt:lpstr>ABFRACTION</vt:lpstr>
      <vt:lpstr>ABFRACTION</vt:lpstr>
      <vt:lpstr>DENTINAL SCLEROSIS</vt:lpstr>
      <vt:lpstr>PowerPoint Presentation</vt:lpstr>
      <vt:lpstr>SECONDARY DENTIN</vt:lpstr>
      <vt:lpstr>RETICULAR ATROPHY OF PULP</vt:lpstr>
      <vt:lpstr>PULP CALCIFICATION</vt:lpstr>
      <vt:lpstr>PULP CALCIFICATION</vt:lpstr>
      <vt:lpstr>PowerPoint Presentation</vt:lpstr>
      <vt:lpstr>PULP STONES</vt:lpstr>
      <vt:lpstr>Attached pulp stone</vt:lpstr>
      <vt:lpstr>PULP STONES</vt:lpstr>
      <vt:lpstr>False pulp stone</vt:lpstr>
      <vt:lpstr>DIFFUSE CALCIFICATION</vt:lpstr>
      <vt:lpstr>Diffuse calcification</vt:lpstr>
      <vt:lpstr>RESORPTION OF TEETH</vt:lpstr>
      <vt:lpstr>Resorption</vt:lpstr>
      <vt:lpstr>RESORPTION</vt:lpstr>
      <vt:lpstr>RESORPTION</vt:lpstr>
      <vt:lpstr>RESORPTION</vt:lpstr>
      <vt:lpstr>PowerPoint Presentation</vt:lpstr>
      <vt:lpstr>HYPERCEMENTOSIS</vt:lpstr>
      <vt:lpstr>PowerPoint Presentation</vt:lpstr>
      <vt:lpstr>HYPERCEMENTOSIS</vt:lpstr>
      <vt:lpstr>HYPERCEMENTOSIS</vt:lpstr>
      <vt:lpstr>HYPERCEMENTOSIS</vt:lpstr>
      <vt:lpstr>CEMENTICLES</vt:lpstr>
      <vt:lpstr>CEMENTICLES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REGRESSIVE ALTERATIONS OF THE TEETH</dc:title>
  <dc:creator>abc</dc:creator>
  <cp:lastModifiedBy>Rucha Gore</cp:lastModifiedBy>
  <cp:revision>35</cp:revision>
  <dcterms:created xsi:type="dcterms:W3CDTF">2010-01-18T08:58:01Z</dcterms:created>
  <dcterms:modified xsi:type="dcterms:W3CDTF">2023-07-17T08:17:32Z</dcterms:modified>
</cp:coreProperties>
</file>