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09" r:id="rId2"/>
    <p:sldId id="314" r:id="rId3"/>
    <p:sldId id="310" r:id="rId4"/>
    <p:sldId id="256" r:id="rId5"/>
    <p:sldId id="258" r:id="rId6"/>
    <p:sldId id="280" r:id="rId7"/>
    <p:sldId id="299" r:id="rId8"/>
    <p:sldId id="302" r:id="rId9"/>
    <p:sldId id="306" r:id="rId10"/>
    <p:sldId id="308" r:id="rId11"/>
    <p:sldId id="304" r:id="rId12"/>
    <p:sldId id="286" r:id="rId13"/>
    <p:sldId id="315" r:id="rId14"/>
    <p:sldId id="293" r:id="rId15"/>
    <p:sldId id="261" r:id="rId16"/>
    <p:sldId id="263" r:id="rId17"/>
    <p:sldId id="265" r:id="rId18"/>
    <p:sldId id="269" r:id="rId19"/>
    <p:sldId id="273" r:id="rId20"/>
    <p:sldId id="274" r:id="rId21"/>
    <p:sldId id="321" r:id="rId22"/>
    <p:sldId id="317" r:id="rId23"/>
    <p:sldId id="318" r:id="rId24"/>
    <p:sldId id="297" r:id="rId25"/>
    <p:sldId id="296" r:id="rId26"/>
    <p:sldId id="311" r:id="rId27"/>
    <p:sldId id="257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5A842A-3ECE-4118-8577-2B80357828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F4E19-52A9-4418-BA0E-608C5954DBC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312FE0-925D-4A7A-B4F5-286AFA4D29E3}" type="datetimeFigureOut">
              <a:rPr lang="en-US"/>
              <a:pPr>
                <a:defRPr/>
              </a:pPr>
              <a:t>6/25/2019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4E11817-12E2-406A-84DB-4829A8876B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8BBC72-DA8C-4BE6-B363-08B21850DD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959FA-B068-41E6-97F1-B0C7264E76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2049C-95EF-42BB-B134-0DA88BC8B8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DB4F15E-15BD-400C-9660-74A9CCC68E0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29DB8DA8-00E7-4DD0-AD35-31CEC6B24B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04DF8C-7B14-437B-9BA3-C7A3A7CEA4C7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EDA270C-3A0D-43AD-85BD-04F0063E9F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D4B2D20E-5FD1-4F9E-B8DC-C057546163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E5C4A668-E947-4149-BE8E-F3AD54463A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D4C49F9-C97F-470F-B4E0-B616F5D8B2FC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CFBC7D61-5B13-4293-BB78-CC5ECBEDA3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D200104A-9C21-4385-A3EE-67520E84B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7283DC1C-E478-4BAB-BBEC-6782826822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1EA54206-275E-43F1-AC61-408CD36F15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1B58C879-3062-44E8-AFE3-132B07FC1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15B55B-1205-4A54-9491-76FA01CD0DCD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0CB50EEA-9B2B-4D72-B501-2E36D01B56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C4012D5-E23D-48E0-9850-B646D1B0FF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08A9D58F-82B3-4EFA-B2BE-C2C56816EF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1D8083-5DBC-4B7B-BBA6-9FA7B087F2DA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5F44130E-3C5B-4945-AB25-80D6D62794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E179AD75-1F70-4BF5-84DA-79CB5B7874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BAE3660F-FE69-4EC5-B428-8387DB947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A4A24ED-76BA-4E03-8A22-AC62234A13E3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33E87F18-9A58-412C-B08D-620CE3A9E1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4679214D-9DC8-4F79-BBD7-7269513758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32B57F3C-6351-40DF-B0FA-8C091D140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F57D14-0EAC-40C2-A8D6-ADBC4D773508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50060B21-151C-4C09-8033-9996D7708D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FAEAD217-E1A2-4EA6-8BE2-C5B1C5DBF9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71EBD026-2BDF-4F84-B20D-6C6F2E88F1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A04C5B-688A-4FE7-B3AF-A75023CBE284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2ED1E07D-4FC1-4D75-BECF-D003DE5EC5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90964E94-AA22-42FA-A6FB-C0E0536FAF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AC7B5EA2-2C7A-4910-8136-6EFD3E624C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C93E0E-B3DE-4174-B049-9B130122825C}" type="slidenum">
              <a:rPr lang="en-US" altLang="en-US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B5524482-FA3C-44F7-96E6-5FE5BA4FF9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6E6315DC-4C46-4FD7-9A13-DA178FE9C5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9B3FC5DC-9CC7-4CB4-893B-15FB83631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63A85F-0898-48C1-89A1-8BF69ACD7176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F655BEA-D434-4287-B371-92414B6FE0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DF565044-4D09-4536-B77C-9E2579614D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B462BF7E-9C52-496E-B44A-F288BA0E7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C42724-5B08-4407-A1E8-A516E65D205D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6A974EE6-620C-4FB7-ADF0-873F69B634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181C132E-E6F5-4B92-9FAC-A2822CEA1A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198CA493-D5C5-4032-B79E-DCEA72ACA4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BF73F16-3125-403E-838A-921892FAACB5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9165B7A5-152C-4899-BEC1-B2C8AA0FEC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31A8AB2-E28F-4A47-8230-653B355E8C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0A29BC3D-43D2-4C99-9CB4-5D476DC9E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32382E-5EA5-4AC9-BC4C-FE7DFC6E3691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94AA5B03-E69C-4C29-94E7-C18D18D2BC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42065D0A-E5AA-4217-8F49-FF7FC9C398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FFCF5B8F-4342-4076-9B0B-6EB741B1B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7931BA-5269-4587-817F-D4D4A4D77F7E}" type="slidenum">
              <a:rPr lang="en-US" altLang="en-US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A716BDC8-941D-4CC2-9F26-B2922C6783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C0B8534A-AB9D-4EAE-9CDB-29E4A4F901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30EC6E07-0A50-40E8-ADED-FDB57791A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1D08238-6A0A-4FA6-AF44-A759BD54EC6B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81BA6F3B-1A79-494A-B638-64E8DC1D1E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276B7D8E-0BDC-42F6-8030-59EC70FF10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55C8C48C-AEDE-452A-9794-8E2C8A391B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699314-E032-41A3-B2D2-49C68E84F11A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CF87328A-C129-44A2-8A22-484DBDE66E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17C7D09F-5B1A-451C-A138-AC1F4F4AE6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5A41F8FA-165D-44C7-B931-26464CDCB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979E7D0-40B7-4616-8C63-E6CDD5A1EFC0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53BD2F8E-4419-4B7F-B036-DF43BC1DF9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73D5A653-B7EF-44BE-9599-D719AC0422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A7DF76F0-FD3B-400B-B69D-C69D709F3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61A1D70-6F93-4396-BBCE-D094330F8028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9439CB31-6A51-4777-ACDD-80C15CBE29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35763F6C-E8F8-4DA6-9AF2-8B94581639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841F787C-2EA2-42A5-92E8-A6F647EF8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4554DB-83DB-497F-ACE7-A9F63ACE7945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77187381-A8F4-4AA5-96BE-0F772808C2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425770-A2A5-4793-830A-E1F52E226900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962CB573-8E14-4D3C-BDC6-31470E2279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CBA789FD-08B7-4645-ACA1-5B4D987FB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B293D967-26AB-4F37-8891-25262A3A30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849EED9B-E609-49F5-BC79-4C535761B1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B62113D3-4A8B-4284-A602-BF35AAC05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8C5DAFC-F102-477C-9882-96C37661B8B1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5E73950A-84F1-438F-9C9D-F1E09E4B78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17869F4-5FF5-4ECD-9BE4-F27A553EDBA0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2BD2B62-4539-4D1C-B573-6CBED25F5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FC1A4884-EF7E-4727-A04E-26D48A44F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644EE3AC-F98A-403E-B178-DA0C5A21E5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29748A61-5A1D-437E-BCF6-87444B4711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4F16C35F-1A54-40E3-88C2-6D6EDF1A7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7B8328-A801-4CC4-B16A-D50FE34E0D3F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EB614C7-7541-47C8-9DB7-6435C49E9A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ED7EDD4-9C57-4E1F-B59E-DEE336DAAA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9C170658-0E45-4B7F-AF17-5CAB50E3F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635C13-F56A-464C-92D5-8F683D0DF36D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32DE5609-AE47-4F36-83E8-8A279299AB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0D38A495-C854-4002-A746-4D6CABECD3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C770F2FB-7F28-40C5-927F-45A4CF56E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14A9F8-3ED0-4D4A-850E-49D7F9098DF1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319C5D66-0E2B-4F71-8491-BC128DDD3F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BB9A8F66-8902-4322-BA3D-686DC49588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881B449C-A4FE-433A-BAAD-3C9885BD4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9DF527-9366-49ED-ACA3-0F45448355E5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7CFE304E-88E4-49AF-9E8B-DED2B7A900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7BB45E9F-BA69-4F09-AF82-16B19858F0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44CE726E-7103-4913-AB00-3261875E8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0C165C-1C15-4DB6-8A2F-7E8B16B73B9A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6811452B-B4CA-4A8C-AD8C-0EB9CEEF6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A6C75B-9A28-4B18-8891-4AF259DAA382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9EB7B3ED-D708-4BB6-94F9-4219B68789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EC85164-193F-4398-AB27-11B4D707B8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E150281-D43C-4DDC-B5F6-5A4FAE76EA7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577B3B8F-01E4-48C8-B6B7-9B77E53296D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085030C2-20FF-4DDF-9C7D-2595D2F0DB7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E82E9F5-49C6-4A69-86A1-E5EB07833D6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31CE74E-082D-4904-AF58-29E54AEC290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4A73A9C8-A5A2-43C9-A395-E118950426E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C5899C54-B407-4B44-A985-1D65A13B6CC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2F9D4728-5C96-4C91-9B13-51AC667F4F8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DE49DF98-D350-4419-885C-5336BC86393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</p:grpSp>
      <p:sp>
        <p:nvSpPr>
          <p:cNvPr id="12289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89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02707F40-4374-498F-B65F-4DB94C5DD80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A108B47-81FF-4B04-B510-83E751A8F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47C7E801-8F64-4838-9158-B75AA9DD46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FE617C0-BDA1-49E4-BCDF-C85D23C5EA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55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9B64ED3-A0C2-4F5B-ACE0-D06B793596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C3A2633-5381-49DA-8242-D774D71811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FA46B-4CF3-4568-863F-79B23F8E1B8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5C43396-D896-4AF4-B115-847572DDC11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80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DA5F11F-61E2-4CE5-89A3-C0D2901EAB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AA8EC88-2974-4473-A8D1-39F249772D6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AB8225-299F-4F16-8597-0B38EF5DBA5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390E37D-6AB3-4E40-8250-A1BB7CE8C56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99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D4868-6812-4D8D-AA72-6E61B982D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4751F-02C2-43F4-89D3-2DA4F6679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05E6B-E949-4C07-981C-886371D6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48D6F4E-F4DE-4225-A01D-5EB947DDEA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581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65C8E2-B5CB-46B9-ABED-8F3E2CA1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42CA94-4995-4424-9BFA-EBD1AE53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747956-73BA-471A-8C52-3DEAE4FB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1DFEE1D-8C8F-4E0B-A901-B3261AB605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5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B9D597C-6BD4-415D-8458-9E5D9043B4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353E96D-F586-4994-97CD-BC8EB9887B9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ADA791-429F-44B3-A233-B3F0F1F1497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516F5E3-1B3F-45CA-B4F8-623D913E482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6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C731EB0-869A-4B8C-BAD6-7474DAC31F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7929C94-C537-46C8-BC78-CAD254F8C97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B6FBC-71AC-4DBB-AFDD-76942CB5B11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22E22B7-F286-4D09-B26E-EC913F5A19E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23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9E73FC5-F466-40BB-979C-BBB392DD7B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8A95AC4-D3B1-457F-946D-81418BDE0D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5E8D6-6460-42EE-BA66-5EC8DD529FC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614495E-8A7E-4A7A-A42F-E1DB4504F77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25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B9E4E64-CF44-4105-A9BD-2886A1304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7AE9825-9F83-41DB-A0A6-80101619BD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B475A-5C94-48B4-92A7-C71CD5EF03C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60BC6267-84F3-4304-93C5-395DCF4F62F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5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4C0BBF-26E4-4CC9-A3A3-A268F530FE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15C4D7-D024-4A44-9D6B-68A12ADB92B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9AA58-E808-4DC5-A2A5-6EC3B1BFB6C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86C8D8F-D59B-42BD-A8DA-459F3D4BF53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4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A264645-12B3-48ED-B0CC-F75BF2EAA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4D1E4A5-DDA5-4156-B864-A891991CCF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56051-DDDE-40C0-8B50-5180AC9DCF9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298BA80B-9BA0-4642-8988-0007C8C220F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5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9771D44-B27A-4589-B030-6AB0082A2B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A509739-6AB3-49CB-9131-2ED9D8C334E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44A52-A1A0-4199-A9E3-ACDB1711FC4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CAF592F-5158-45F1-84A8-8BE4375627A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6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51F5601-FB49-4DF9-8CAC-F0F3199315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65E8AA-FA7D-4DB8-8453-5E88C80C9E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B0D234-9242-49F2-9B73-7FCA5478CFA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495D07A-2195-42F4-8E22-F774E14D009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7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983E2951-454F-48AB-A935-73949ED4C5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8DF42A22-18C5-4060-8A12-3AF08376DCD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55283A-C685-47F9-86E6-F47DDF9DC23F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E5D47758-8D0F-4B09-89A8-35E7B6DF5F1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7A566F6C-22A5-4323-8EF6-B249C92C8E6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1862" name="Freeform 6">
                <a:extLst>
                  <a:ext uri="{FF2B5EF4-FFF2-40B4-BE49-F238E27FC236}">
                    <a16:creationId xmlns:a16="http://schemas.microsoft.com/office/drawing/2014/main" id="{1FB794DD-F873-4A11-8DCD-A6B3CD824E8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21863" name="Freeform 7">
                <a:extLst>
                  <a:ext uri="{FF2B5EF4-FFF2-40B4-BE49-F238E27FC236}">
                    <a16:creationId xmlns:a16="http://schemas.microsoft.com/office/drawing/2014/main" id="{36194293-3841-4F79-A561-62199486BF0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21864" name="Freeform 8">
                <a:extLst>
                  <a:ext uri="{FF2B5EF4-FFF2-40B4-BE49-F238E27FC236}">
                    <a16:creationId xmlns:a16="http://schemas.microsoft.com/office/drawing/2014/main" id="{F2FA1888-CD99-4C9B-918F-13B04F76DE8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21865" name="Freeform 9">
                <a:extLst>
                  <a:ext uri="{FF2B5EF4-FFF2-40B4-BE49-F238E27FC236}">
                    <a16:creationId xmlns:a16="http://schemas.microsoft.com/office/drawing/2014/main" id="{B3810900-D557-4C07-AD78-31931F6FDD3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21866" name="Freeform 10">
                <a:extLst>
                  <a:ext uri="{FF2B5EF4-FFF2-40B4-BE49-F238E27FC236}">
                    <a16:creationId xmlns:a16="http://schemas.microsoft.com/office/drawing/2014/main" id="{68AC77B2-8780-4B65-A102-ADA910DC8D3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121867" name="Freeform 11">
              <a:extLst>
                <a:ext uri="{FF2B5EF4-FFF2-40B4-BE49-F238E27FC236}">
                  <a16:creationId xmlns:a16="http://schemas.microsoft.com/office/drawing/2014/main" id="{FFACE187-713E-4077-A855-7C1925216A6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21868" name="Freeform 12">
              <a:extLst>
                <a:ext uri="{FF2B5EF4-FFF2-40B4-BE49-F238E27FC236}">
                  <a16:creationId xmlns:a16="http://schemas.microsoft.com/office/drawing/2014/main" id="{BEE7AA3A-3407-4F32-99A5-603866157C7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</p:grpSp>
      <p:sp>
        <p:nvSpPr>
          <p:cNvPr id="121869" name="Rectangle 13">
            <a:extLst>
              <a:ext uri="{FF2B5EF4-FFF2-40B4-BE49-F238E27FC236}">
                <a16:creationId xmlns:a16="http://schemas.microsoft.com/office/drawing/2014/main" id="{6062300E-F16B-432C-AFA4-BD5CFC22B28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1870" name="Rectangle 14">
            <a:extLst>
              <a:ext uri="{FF2B5EF4-FFF2-40B4-BE49-F238E27FC236}">
                <a16:creationId xmlns:a16="http://schemas.microsoft.com/office/drawing/2014/main" id="{3946A6AC-90BA-4626-A451-16A844782F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71" name="Rectangle 15">
            <a:extLst>
              <a:ext uri="{FF2B5EF4-FFF2-40B4-BE49-F238E27FC236}">
                <a16:creationId xmlns:a16="http://schemas.microsoft.com/office/drawing/2014/main" id="{22D10BA7-E8B3-40E7-8F9D-8118D5E4E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0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1" r:id="rId12"/>
    <p:sldLayoutId id="21474840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3.png" /><Relationship Id="rId4" Type="http://schemas.openxmlformats.org/officeDocument/2006/relationships/image" Target="../media/image2.jpe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 /><Relationship Id="rId2" Type="http://schemas.openxmlformats.org/officeDocument/2006/relationships/slideLayout" Target="../slideLayouts/slideLayout2.xml" /><Relationship Id="rId1" Type="http://schemas.openxmlformats.org/officeDocument/2006/relationships/video" Target="file:///G:/sinhgad%20final/dna%20damage%20.....asf" TargetMode="External" /><Relationship Id="rId4" Type="http://schemas.openxmlformats.org/officeDocument/2006/relationships/image" Target="../media/image20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22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24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7" Type="http://schemas.openxmlformats.org/officeDocument/2006/relationships/image" Target="../media/image29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28.png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 /><Relationship Id="rId3" Type="http://schemas.openxmlformats.org/officeDocument/2006/relationships/image" Target="../media/image30.jpeg" /><Relationship Id="rId7" Type="http://schemas.openxmlformats.org/officeDocument/2006/relationships/image" Target="../media/image34.jpe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3.jpeg" /><Relationship Id="rId5" Type="http://schemas.openxmlformats.org/officeDocument/2006/relationships/image" Target="../media/image32.jpeg" /><Relationship Id="rId4" Type="http://schemas.openxmlformats.org/officeDocument/2006/relationships/image" Target="../media/image31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39.jpeg" /><Relationship Id="rId5" Type="http://schemas.openxmlformats.org/officeDocument/2006/relationships/image" Target="../media/image38.jpeg" /><Relationship Id="rId4" Type="http://schemas.openxmlformats.org/officeDocument/2006/relationships/image" Target="../media/image37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7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3.png" /><Relationship Id="rId5" Type="http://schemas.openxmlformats.org/officeDocument/2006/relationships/image" Target="../media/image42.jpeg" /><Relationship Id="rId4" Type="http://schemas.openxmlformats.org/officeDocument/2006/relationships/image" Target="../media/image41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7.png" /><Relationship Id="rId5" Type="http://schemas.openxmlformats.org/officeDocument/2006/relationships/image" Target="../media/image46.png" /><Relationship Id="rId4" Type="http://schemas.openxmlformats.org/officeDocument/2006/relationships/image" Target="../media/image45.pn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52.wmf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6.png" /><Relationship Id="rId5" Type="http://schemas.openxmlformats.org/officeDocument/2006/relationships/image" Target="../media/image55.png" /><Relationship Id="rId4" Type="http://schemas.openxmlformats.org/officeDocument/2006/relationships/image" Target="../media/image54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alchelation.com/microhydrin/index.html" TargetMode="External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gif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 /><Relationship Id="rId2" Type="http://schemas.openxmlformats.org/officeDocument/2006/relationships/slideLayout" Target="../slideLayouts/slideLayout2.xml" /><Relationship Id="rId1" Type="http://schemas.openxmlformats.org/officeDocument/2006/relationships/video" Target="file:///G:/sinhgad%20final/free%20radical%20production_mpeg2video.mpg" TargetMode="External" /><Relationship Id="rId4" Type="http://schemas.openxmlformats.org/officeDocument/2006/relationships/image" Target="../media/image16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FD52346F-1BE1-4370-BE1A-E87212C3E3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" y="304800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What Do We Concern Frequently in Our Life?</a:t>
            </a:r>
          </a:p>
        </p:txBody>
      </p:sp>
      <p:pic>
        <p:nvPicPr>
          <p:cNvPr id="5123" name="Picture 4">
            <a:extLst>
              <a:ext uri="{FF2B5EF4-FFF2-40B4-BE49-F238E27FC236}">
                <a16:creationId xmlns:a16="http://schemas.microsoft.com/office/drawing/2014/main" id="{27DFACE9-C3FF-4F77-AAE5-53C4AA69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t="8138" r="8511" b="8286"/>
          <a:stretch>
            <a:fillRect/>
          </a:stretch>
        </p:blipFill>
        <p:spPr bwMode="auto">
          <a:xfrm>
            <a:off x="0" y="1524000"/>
            <a:ext cx="4267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>
            <a:extLst>
              <a:ext uri="{FF2B5EF4-FFF2-40B4-BE49-F238E27FC236}">
                <a16:creationId xmlns:a16="http://schemas.microsoft.com/office/drawing/2014/main" id="{225B1DD5-B1E9-4231-8A44-A88EB63A4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9108" r="4794" b="13303"/>
          <a:stretch>
            <a:fillRect/>
          </a:stretch>
        </p:blipFill>
        <p:spPr bwMode="auto">
          <a:xfrm>
            <a:off x="5334000" y="1538288"/>
            <a:ext cx="3810000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D173AFBE-AC74-4BAF-B2E6-77A9494C6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5486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>
            <a:extLst>
              <a:ext uri="{FF2B5EF4-FFF2-40B4-BE49-F238E27FC236}">
                <a16:creationId xmlns:a16="http://schemas.microsoft.com/office/drawing/2014/main" id="{011DA4E6-7ADA-4DBC-AEB4-1A1322D9E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895600"/>
            <a:ext cx="5943600" cy="25146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b="1">
              <a:solidFill>
                <a:srgbClr val="FFC000"/>
              </a:solidFill>
            </a:endParaRPr>
          </a:p>
        </p:txBody>
      </p:sp>
      <p:sp>
        <p:nvSpPr>
          <p:cNvPr id="704515" name="Rectangle 3">
            <a:extLst>
              <a:ext uri="{FF2B5EF4-FFF2-40B4-BE49-F238E27FC236}">
                <a16:creationId xmlns:a16="http://schemas.microsoft.com/office/drawing/2014/main" id="{87774A41-AD54-4FAB-ADB2-2BB8565F71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65125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Effects of Reactive Oxygen Species 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125F2CBB-7C38-43A5-A663-C044B7310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784600"/>
            <a:ext cx="4419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chemeClr val="bg2"/>
                </a:solidFill>
              </a:rPr>
              <a:t>Reactive Oxygen Species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C3CEDF1A-DC0C-4EBF-91DC-A812616A8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088" y="2362200"/>
            <a:ext cx="2754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C000"/>
                </a:solidFill>
                <a:latin typeface="Arial Black" panose="020B0A04020102020204" pitchFamily="34" charset="0"/>
              </a:rPr>
              <a:t>Age pigment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BEE204DA-0085-479B-B974-EF759D46A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890838"/>
            <a:ext cx="2705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C000"/>
                </a:solidFill>
                <a:latin typeface="Arial Black" panose="020B0A04020102020204" pitchFamily="34" charset="0"/>
              </a:rPr>
              <a:t>Heart attack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3C5C6C55-357B-4042-A44C-822546C81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429000"/>
            <a:ext cx="1676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 Joints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C000"/>
                </a:solidFill>
                <a:latin typeface="Arial Black" panose="020B0A04020102020204" pitchFamily="34" charset="0"/>
              </a:rPr>
              <a:t>Arthritis</a:t>
            </a:r>
            <a:r>
              <a:rPr lang="en-US" alt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  </a:t>
            </a:r>
            <a:r>
              <a:rPr lang="en-US" altLang="en-US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B2AF9678-0FF3-4E51-A992-1DA2B4AE0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029200"/>
            <a:ext cx="1738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  Lung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C000"/>
                </a:solidFill>
                <a:latin typeface="Arial Black" panose="020B0A04020102020204" pitchFamily="34" charset="0"/>
              </a:rPr>
              <a:t>Asthma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B41734E4-AC98-4CF8-8767-853BE86F1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715000"/>
            <a:ext cx="2743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Multiorgan failure</a:t>
            </a:r>
          </a:p>
          <a:p>
            <a:pPr lvl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  </a:t>
            </a:r>
            <a:r>
              <a:rPr lang="en-US" altLang="en-US" sz="2400" b="1">
                <a:solidFill>
                  <a:srgbClr val="FFC000"/>
                </a:solidFill>
                <a:latin typeface="Arial Black" panose="020B0A04020102020204" pitchFamily="34" charset="0"/>
              </a:rPr>
              <a:t>Cancer</a:t>
            </a:r>
            <a:r>
              <a:rPr lang="en-US" altLang="en-US" sz="2400" b="1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6D4067A4-A802-4288-BE22-E59D5B792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724400"/>
            <a:ext cx="2911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C000"/>
                </a:solidFill>
              </a:rPr>
              <a:t>      </a:t>
            </a:r>
            <a:r>
              <a:rPr lang="en-US" altLang="en-US" b="1">
                <a:solidFill>
                  <a:srgbClr val="FF0000"/>
                </a:solidFill>
              </a:rPr>
              <a:t>Vessels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C000"/>
                </a:solidFill>
                <a:latin typeface="Arial Black" panose="020B0A04020102020204" pitchFamily="34" charset="0"/>
              </a:rPr>
              <a:t>Atherosclerosis</a:t>
            </a:r>
          </a:p>
        </p:txBody>
      </p:sp>
      <p:sp>
        <p:nvSpPr>
          <p:cNvPr id="14347" name="Text Box 11">
            <a:extLst>
              <a:ext uri="{FF2B5EF4-FFF2-40B4-BE49-F238E27FC236}">
                <a16:creationId xmlns:a16="http://schemas.microsoft.com/office/drawing/2014/main" id="{E62BFC9B-545A-4D8A-9318-E1C70B5E3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3452813"/>
            <a:ext cx="251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Teeth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C000"/>
                </a:solidFill>
                <a:latin typeface="Arial Black" panose="020B0A04020102020204" pitchFamily="34" charset="0"/>
              </a:rPr>
              <a:t>Periodontitis</a:t>
            </a:r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EC7229FC-5FAE-4B32-8AD5-1E941DAAC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586038"/>
            <a:ext cx="237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C000"/>
                </a:solidFill>
                <a:latin typeface="Arial Black" panose="020B0A04020102020204" pitchFamily="34" charset="0"/>
              </a:rPr>
              <a:t>Cataract</a:t>
            </a: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C0B16419-0308-4EAA-A8F0-D21132E61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14600"/>
            <a:ext cx="213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C000"/>
                </a:solidFill>
              </a:rPr>
              <a:t>  </a:t>
            </a:r>
            <a:r>
              <a:rPr lang="en-US" altLang="en-US" sz="2400" b="1">
                <a:solidFill>
                  <a:srgbClr val="FFC000"/>
                </a:solidFill>
                <a:latin typeface="Arial Black" panose="020B0A04020102020204" pitchFamily="34" charset="0"/>
              </a:rPr>
              <a:t>Hepatitis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92292384-4CE7-442A-920F-C648F574F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475" y="5540375"/>
            <a:ext cx="1431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Brain 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C000"/>
                </a:solidFill>
                <a:latin typeface="Arial Black" panose="020B0A04020102020204" pitchFamily="34" charset="0"/>
              </a:rPr>
              <a:t>Stroke</a:t>
            </a:r>
          </a:p>
        </p:txBody>
      </p:sp>
      <p:sp>
        <p:nvSpPr>
          <p:cNvPr id="14351" name="Rectangle 15">
            <a:extLst>
              <a:ext uri="{FF2B5EF4-FFF2-40B4-BE49-F238E27FC236}">
                <a16:creationId xmlns:a16="http://schemas.microsoft.com/office/drawing/2014/main" id="{B26C8229-4BDB-476F-8473-39579ADED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4384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</a:rPr>
              <a:t>Heart</a:t>
            </a:r>
          </a:p>
        </p:txBody>
      </p:sp>
      <p:sp>
        <p:nvSpPr>
          <p:cNvPr id="14352" name="Rectangle 16">
            <a:extLst>
              <a:ext uri="{FF2B5EF4-FFF2-40B4-BE49-F238E27FC236}">
                <a16:creationId xmlns:a16="http://schemas.microsoft.com/office/drawing/2014/main" id="{F6A3D916-D194-40BA-AABE-85BD9A46F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8" y="2082800"/>
            <a:ext cx="2005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</a:rPr>
              <a:t>Gastro intestinal</a:t>
            </a:r>
          </a:p>
        </p:txBody>
      </p:sp>
      <p:sp>
        <p:nvSpPr>
          <p:cNvPr id="14353" name="Text Box 17">
            <a:extLst>
              <a:ext uri="{FF2B5EF4-FFF2-40B4-BE49-F238E27FC236}">
                <a16:creationId xmlns:a16="http://schemas.microsoft.com/office/drawing/2014/main" id="{794ED53B-0F9F-424D-91C2-E4549A2D5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06375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Skin</a:t>
            </a:r>
          </a:p>
        </p:txBody>
      </p:sp>
      <p:sp>
        <p:nvSpPr>
          <p:cNvPr id="14354" name="Text Box 18">
            <a:extLst>
              <a:ext uri="{FF2B5EF4-FFF2-40B4-BE49-F238E27FC236}">
                <a16:creationId xmlns:a16="http://schemas.microsoft.com/office/drawing/2014/main" id="{D8ED522B-661A-4F92-9155-1056C31B3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286000"/>
            <a:ext cx="12192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Eye</a:t>
            </a:r>
            <a:endParaRPr lang="en-US" altLang="en-US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742444B-D201-4697-8198-06FBFF21BA49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304800"/>
            <a:ext cx="7848600" cy="1447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zh-CN" sz="44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Arial" charset="0"/>
              </a:rPr>
              <a:t>Counteracting free radical damage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1C71E16-21E8-4763-9A4F-A6E3460BFDB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905000"/>
            <a:ext cx="56388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altLang="zh-CN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One important line of defense against free radical damage is the presence of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altLang="zh-CN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Some such antioxidants, are produced during normal metabolism in the body. Other lighter antioxidants are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altLang="zh-CN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   found in the diet.</a:t>
            </a:r>
            <a:endParaRPr lang="en-US" altLang="zh-CN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6388" name="Picture 4" descr="C:\Documents and Settings\HeShu\My Documents\图片收藏\Bleach\250.jpg">
            <a:extLst>
              <a:ext uri="{FF2B5EF4-FFF2-40B4-BE49-F238E27FC236}">
                <a16:creationId xmlns:a16="http://schemas.microsoft.com/office/drawing/2014/main" id="{AB472731-84FA-41AF-9772-3EF7F26BDD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2138" y="1884363"/>
            <a:ext cx="3395662" cy="4364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906FE-6A5B-45B1-AD98-3307161697E5}"/>
              </a:ext>
            </a:extLst>
          </p:cNvPr>
          <p:cNvSpPr txBox="1"/>
          <p:nvPr/>
        </p:nvSpPr>
        <p:spPr>
          <a:xfrm>
            <a:off x="2833688" y="2859088"/>
            <a:ext cx="280511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Antioxidants.</a:t>
            </a:r>
            <a:endParaRPr lang="en-US" sz="3600" dirty="0"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89076-FD9D-49E8-B0BB-480FEE75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C000"/>
                </a:solidFill>
              </a:rPr>
              <a:t>Oxidative Stress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C0B9D49F-8BD4-4872-B717-DB86F0037F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1752600"/>
            <a:ext cx="7903357" cy="4630601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3D4CA-BC98-4C63-B2B2-69A858430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Mechanism of action of antioxidants</a:t>
            </a:r>
          </a:p>
        </p:txBody>
      </p:sp>
      <p:pic>
        <p:nvPicPr>
          <p:cNvPr id="7" name="dna damage .....asf">
            <a:hlinkClick r:id="" action="ppaction://media"/>
            <a:extLst>
              <a:ext uri="{FF2B5EF4-FFF2-40B4-BE49-F238E27FC236}">
                <a16:creationId xmlns:a16="http://schemas.microsoft.com/office/drawing/2014/main" id="{D9918C9F-2A04-462D-9416-15F1F0D5F3B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524000"/>
            <a:ext cx="6629400" cy="49720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4B867-02FB-4AF5-8B78-B88013CA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dirty="0">
                <a:solidFill>
                  <a:srgbClr val="FF0000"/>
                </a:solidFill>
              </a:rPr>
              <a:t>Antioxidants</a:t>
            </a:r>
          </a:p>
        </p:txBody>
      </p:sp>
    </p:spTree>
  </p:cSld>
  <p:clrMapOvr>
    <a:masterClrMapping/>
  </p:clrMapOvr>
  <p:transition>
    <p:split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07DD0C70-6944-49D7-B73D-2DEEF52A4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>
                <a:solidFill>
                  <a:srgbClr val="FFC000"/>
                </a:solidFill>
              </a:rPr>
              <a:t>Vitamin E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379F96A-3C4E-4A64-9C5B-A72C343F6E1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47800"/>
            <a:ext cx="3962400" cy="3200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/>
              <a:t>Primary defender against effects of free radicals in the body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/>
              <a:t>Protects components of the cell and their membrane from destruction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/>
              <a:t> </a:t>
            </a:r>
            <a:r>
              <a:rPr lang="en-US" b="1" u="sng" dirty="0">
                <a:solidFill>
                  <a:srgbClr val="FF0000"/>
                </a:solidFill>
              </a:rPr>
              <a:t>RDA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/>
              <a:t>    Men = 15mg/day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/>
              <a:t>    Women = 15mg/day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dirty="0"/>
          </a:p>
        </p:txBody>
      </p:sp>
      <p:pic>
        <p:nvPicPr>
          <p:cNvPr id="19460" name="Picture 5">
            <a:extLst>
              <a:ext uri="{FF2B5EF4-FFF2-40B4-BE49-F238E27FC236}">
                <a16:creationId xmlns:a16="http://schemas.microsoft.com/office/drawing/2014/main" id="{44CC9E0B-6AA5-4AFD-847D-715CA84C8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7"/>
          <a:stretch>
            <a:fillRect/>
          </a:stretch>
        </p:blipFill>
        <p:spPr bwMode="auto">
          <a:xfrm>
            <a:off x="4587875" y="3276600"/>
            <a:ext cx="45561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>
            <a:extLst>
              <a:ext uri="{FF2B5EF4-FFF2-40B4-BE49-F238E27FC236}">
                <a16:creationId xmlns:a16="http://schemas.microsoft.com/office/drawing/2014/main" id="{03A388AF-A084-4448-BE4D-5E2105E5A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2000" r="6000"/>
          <a:stretch>
            <a:fillRect/>
          </a:stretch>
        </p:blipFill>
        <p:spPr bwMode="auto">
          <a:xfrm>
            <a:off x="4572000" y="0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AutoShape 7">
            <a:extLst>
              <a:ext uri="{FF2B5EF4-FFF2-40B4-BE49-F238E27FC236}">
                <a16:creationId xmlns:a16="http://schemas.microsoft.com/office/drawing/2014/main" id="{1A1FA401-283E-47D7-8635-3D473712D7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>
                <a:solidFill>
                  <a:srgbClr val="FFC000"/>
                </a:solidFill>
              </a:rPr>
              <a:t>Vitamin C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(ascorbic acid)</a:t>
            </a: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341851FD-7BD0-4D0B-8CE0-101AFD7170F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95400"/>
            <a:ext cx="44958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Gives up electrons very easily when they are needed.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Unique that they can then receive them again to become reactive.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 u="sng" dirty="0">
                <a:solidFill>
                  <a:srgbClr val="FF0000"/>
                </a:solidFill>
              </a:rPr>
              <a:t>RDA: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/>
              <a:t>        Men = 90 mg/day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/>
              <a:t>        Women = 75 mg/day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20484" name="Picture 6">
            <a:extLst>
              <a:ext uri="{FF2B5EF4-FFF2-40B4-BE49-F238E27FC236}">
                <a16:creationId xmlns:a16="http://schemas.microsoft.com/office/drawing/2014/main" id="{0DE82A42-0A44-4257-BB7E-B03239F95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37338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>
            <a:extLst>
              <a:ext uri="{FF2B5EF4-FFF2-40B4-BE49-F238E27FC236}">
                <a16:creationId xmlns:a16="http://schemas.microsoft.com/office/drawing/2014/main" id="{3215E71E-B80C-4504-89FC-0D6EF1A7E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25813"/>
            <a:ext cx="3733800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5E9CE02-4F77-415D-B19B-41C06D444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>
                <a:solidFill>
                  <a:srgbClr val="FFC000"/>
                </a:solidFill>
              </a:rPr>
              <a:t>              </a:t>
            </a:r>
            <a:r>
              <a:rPr lang="el-GR" dirty="0">
                <a:solidFill>
                  <a:srgbClr val="FFC000"/>
                </a:solidFill>
              </a:rPr>
              <a:t>β</a:t>
            </a:r>
            <a:r>
              <a:rPr lang="en-US" dirty="0">
                <a:solidFill>
                  <a:srgbClr val="FFC000"/>
                </a:solidFill>
              </a:rPr>
              <a:t> - Carotene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DF455422-1E74-4572-B386-F2135DFADF0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5000"/>
            <a:ext cx="5334000" cy="3429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200" dirty="0"/>
              <a:t>Beta Carotene is a water soluble precursor to Vitamin A, and is a antioxidant in itself; where Vitamin A has no antioxidant activity.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32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3200" dirty="0"/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0DA92448-4252-4E3C-8B0A-626BD29EA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362200"/>
            <a:ext cx="25527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>
            <a:extLst>
              <a:ext uri="{FF2B5EF4-FFF2-40B4-BE49-F238E27FC236}">
                <a16:creationId xmlns:a16="http://schemas.microsoft.com/office/drawing/2014/main" id="{4DF22B3F-9D5C-4A7A-BC65-C6BAD2361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00600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>
            <a:extLst>
              <a:ext uri="{FF2B5EF4-FFF2-40B4-BE49-F238E27FC236}">
                <a16:creationId xmlns:a16="http://schemas.microsoft.com/office/drawing/2014/main" id="{558EA5C8-2D02-4963-AD61-AAFEBDEC1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>
            <a:extLst>
              <a:ext uri="{FF2B5EF4-FFF2-40B4-BE49-F238E27FC236}">
                <a16:creationId xmlns:a16="http://schemas.microsoft.com/office/drawing/2014/main" id="{8B364403-28C9-4AE8-9D78-35723887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b="18739"/>
          <a:stretch>
            <a:fillRect/>
          </a:stretch>
        </p:blipFill>
        <p:spPr bwMode="auto">
          <a:xfrm>
            <a:off x="-3175" y="4824413"/>
            <a:ext cx="2746375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0">
            <a:extLst>
              <a:ext uri="{FF2B5EF4-FFF2-40B4-BE49-F238E27FC236}">
                <a16:creationId xmlns:a16="http://schemas.microsoft.com/office/drawing/2014/main" id="{187C8A6D-5277-4256-9F41-15C4A6CA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b="18784"/>
          <a:stretch>
            <a:fillRect/>
          </a:stretch>
        </p:blipFill>
        <p:spPr bwMode="auto">
          <a:xfrm>
            <a:off x="6423025" y="4829175"/>
            <a:ext cx="27209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F776E3D0-6C48-4674-BD79-056E4DC2BA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FFC000"/>
                </a:solidFill>
              </a:rPr>
              <a:t>Phytochemicals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03783FB6-486E-488B-A100-BEBECB31B0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46238"/>
            <a:ext cx="86868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Contribute to food taste, aromas, colors and other characteristics.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Act as antioxidants and suppress the development of diseases.</a:t>
            </a:r>
          </a:p>
        </p:txBody>
      </p:sp>
      <p:pic>
        <p:nvPicPr>
          <p:cNvPr id="22532" name="Picture 4" descr="Reclining Salad">
            <a:extLst>
              <a:ext uri="{FF2B5EF4-FFF2-40B4-BE49-F238E27FC236}">
                <a16:creationId xmlns:a16="http://schemas.microsoft.com/office/drawing/2014/main" id="{D4BD6956-4795-468F-9FC9-EA056E46E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Club Veg">
            <a:extLst>
              <a:ext uri="{FF2B5EF4-FFF2-40B4-BE49-F238E27FC236}">
                <a16:creationId xmlns:a16="http://schemas.microsoft.com/office/drawing/2014/main" id="{D154D13E-28FC-4DDF-B2A0-965CFA24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2293938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Cookin'">
            <a:extLst>
              <a:ext uri="{FF2B5EF4-FFF2-40B4-BE49-F238E27FC236}">
                <a16:creationId xmlns:a16="http://schemas.microsoft.com/office/drawing/2014/main" id="{75E34A32-90EA-45D0-8325-62A220DE7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76800"/>
            <a:ext cx="14446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Show Biz">
            <a:extLst>
              <a:ext uri="{FF2B5EF4-FFF2-40B4-BE49-F238E27FC236}">
                <a16:creationId xmlns:a16="http://schemas.microsoft.com/office/drawing/2014/main" id="{C6697D52-DC14-40E9-8BFF-107419EE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0" y="4876800"/>
            <a:ext cx="23558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Rescue">
            <a:extLst>
              <a:ext uri="{FF2B5EF4-FFF2-40B4-BE49-F238E27FC236}">
                <a16:creationId xmlns:a16="http://schemas.microsoft.com/office/drawing/2014/main" id="{B7DFE0AD-AE53-4050-874C-D5912E445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76800"/>
            <a:ext cx="14747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Salad Bar">
            <a:extLst>
              <a:ext uri="{FF2B5EF4-FFF2-40B4-BE49-F238E27FC236}">
                <a16:creationId xmlns:a16="http://schemas.microsoft.com/office/drawing/2014/main" id="{AD92FCE1-B5DD-471F-AB0C-4C43711DA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0"/>
            <a:ext cx="178911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0" descr="Garlic">
            <a:extLst>
              <a:ext uri="{FF2B5EF4-FFF2-40B4-BE49-F238E27FC236}">
                <a16:creationId xmlns:a16="http://schemas.microsoft.com/office/drawing/2014/main" id="{BF566A02-E7AD-4B01-AF9C-2B667544BD6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/>
          <a:stretch>
            <a:fillRect/>
          </a:stretch>
        </p:blipFill>
        <p:spPr>
          <a:xfrm>
            <a:off x="990600" y="2667000"/>
            <a:ext cx="3581400" cy="2490788"/>
          </a:xfrm>
        </p:spPr>
      </p:pic>
      <p:pic>
        <p:nvPicPr>
          <p:cNvPr id="23555" name="Picture 32" descr="BrusselS">
            <a:extLst>
              <a:ext uri="{FF2B5EF4-FFF2-40B4-BE49-F238E27FC236}">
                <a16:creationId xmlns:a16="http://schemas.microsoft.com/office/drawing/2014/main" id="{9E5B21F6-8ABA-4BC6-9877-B0FC16B6F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 b="9448"/>
          <a:stretch>
            <a:fillRect/>
          </a:stretch>
        </p:blipFill>
        <p:spPr bwMode="auto">
          <a:xfrm>
            <a:off x="4572000" y="1085850"/>
            <a:ext cx="27432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4" descr="Tomato">
            <a:extLst>
              <a:ext uri="{FF2B5EF4-FFF2-40B4-BE49-F238E27FC236}">
                <a16:creationId xmlns:a16="http://schemas.microsoft.com/office/drawing/2014/main" id="{D838A4DF-2EAC-4863-AC0B-8793AAFB1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8000" r="10667" b="12000"/>
          <a:stretch>
            <a:fillRect/>
          </a:stretch>
        </p:blipFill>
        <p:spPr bwMode="auto">
          <a:xfrm>
            <a:off x="2141538" y="152400"/>
            <a:ext cx="24304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6" descr="ApplDeli">
            <a:extLst>
              <a:ext uri="{FF2B5EF4-FFF2-40B4-BE49-F238E27FC236}">
                <a16:creationId xmlns:a16="http://schemas.microsoft.com/office/drawing/2014/main" id="{D110683E-8427-42E5-A1C6-E31F21D94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11679" r="3999" b="21169"/>
          <a:stretch>
            <a:fillRect/>
          </a:stretch>
        </p:blipFill>
        <p:spPr bwMode="auto">
          <a:xfrm>
            <a:off x="4419600" y="4267200"/>
            <a:ext cx="35814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9">
            <a:extLst>
              <a:ext uri="{FF2B5EF4-FFF2-40B4-BE49-F238E27FC236}">
                <a16:creationId xmlns:a16="http://schemas.microsoft.com/office/drawing/2014/main" id="{944CE3E5-A262-4919-8A80-F42A54EB2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914400"/>
            <a:ext cx="2185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  <a:latin typeface="Arial Black" panose="020B0A04020102020204" pitchFamily="34" charset="0"/>
              </a:rPr>
              <a:t>Lycopene</a:t>
            </a:r>
            <a:r>
              <a:rPr lang="en-US" altLang="en-US" sz="2800" b="1">
                <a:latin typeface="Arial Black" panose="020B0A04020102020204" pitchFamily="34" charset="0"/>
              </a:rPr>
              <a:t> </a:t>
            </a:r>
            <a:endParaRPr lang="en-US" altLang="en-US" sz="2800">
              <a:latin typeface="Arial Black" panose="020B0A04020102020204" pitchFamily="34" charset="0"/>
            </a:endParaRPr>
          </a:p>
        </p:txBody>
      </p:sp>
      <p:sp>
        <p:nvSpPr>
          <p:cNvPr id="23559" name="Rectangle 10">
            <a:extLst>
              <a:ext uri="{FF2B5EF4-FFF2-40B4-BE49-F238E27FC236}">
                <a16:creationId xmlns:a16="http://schemas.microsoft.com/office/drawing/2014/main" id="{E7FF501B-F6F3-450F-B2A1-971B67801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486400"/>
            <a:ext cx="142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latin typeface="Arial Black" panose="020B0A04020102020204" pitchFamily="34" charset="0"/>
              </a:rPr>
              <a:t>Allicin</a:t>
            </a:r>
            <a:endParaRPr lang="en-US" altLang="en-US" sz="2800">
              <a:latin typeface="Arial Black" panose="020B0A04020102020204" pitchFamily="34" charset="0"/>
            </a:endParaRPr>
          </a:p>
        </p:txBody>
      </p:sp>
      <p:sp>
        <p:nvSpPr>
          <p:cNvPr id="23560" name="Rectangle 11">
            <a:extLst>
              <a:ext uri="{FF2B5EF4-FFF2-40B4-BE49-F238E27FC236}">
                <a16:creationId xmlns:a16="http://schemas.microsoft.com/office/drawing/2014/main" id="{24D50425-8478-46DD-8F3C-9BF86EC65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657600"/>
            <a:ext cx="2284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C00000"/>
                </a:solidFill>
                <a:latin typeface="Arial Black" panose="020B0A04020102020204" pitchFamily="34" charset="0"/>
              </a:rPr>
              <a:t>Flavonoids</a:t>
            </a:r>
            <a:endParaRPr lang="en-US" altLang="en-US" sz="280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561" name="Rectangle 12">
            <a:extLst>
              <a:ext uri="{FF2B5EF4-FFF2-40B4-BE49-F238E27FC236}">
                <a16:creationId xmlns:a16="http://schemas.microsoft.com/office/drawing/2014/main" id="{56AF3A07-6CFC-4CAB-BCB7-16B6BA61A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"/>
            <a:ext cx="2776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92D050"/>
                </a:solidFill>
                <a:latin typeface="Arial Black" panose="020B0A04020102020204" pitchFamily="34" charset="0"/>
              </a:rPr>
              <a:t>Sulforaphane</a:t>
            </a:r>
            <a:endParaRPr lang="en-US" altLang="en-US" sz="280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24F35-EA8D-43CD-A785-AB94C557D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147" name="Picture 10">
            <a:extLst>
              <a:ext uri="{FF2B5EF4-FFF2-40B4-BE49-F238E27FC236}">
                <a16:creationId xmlns:a16="http://schemas.microsoft.com/office/drawing/2014/main" id="{D7692640-5D57-471D-A3D5-EF9D3D24D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" r="60689" b="55244"/>
          <a:stretch>
            <a:fillRect/>
          </a:stretch>
        </p:blipFill>
        <p:spPr bwMode="auto">
          <a:xfrm>
            <a:off x="5257800" y="3886200"/>
            <a:ext cx="3886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>
            <a:extLst>
              <a:ext uri="{FF2B5EF4-FFF2-40B4-BE49-F238E27FC236}">
                <a16:creationId xmlns:a16="http://schemas.microsoft.com/office/drawing/2014/main" id="{3F3242EF-35A4-411B-96AE-7A2C5E2FD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139" r="32800" b="40295"/>
          <a:stretch>
            <a:fillRect/>
          </a:stretch>
        </p:blipFill>
        <p:spPr bwMode="auto">
          <a:xfrm>
            <a:off x="0" y="3886200"/>
            <a:ext cx="39814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>
            <a:extLst>
              <a:ext uri="{FF2B5EF4-FFF2-40B4-BE49-F238E27FC236}">
                <a16:creationId xmlns:a16="http://schemas.microsoft.com/office/drawing/2014/main" id="{342D181C-B909-4A79-A2F0-4FB37A7B8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33"/>
          <a:stretch>
            <a:fillRect/>
          </a:stretch>
        </p:blipFill>
        <p:spPr bwMode="auto">
          <a:xfrm>
            <a:off x="0" y="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>
            <a:extLst>
              <a:ext uri="{FF2B5EF4-FFF2-40B4-BE49-F238E27FC236}">
                <a16:creationId xmlns:a16="http://schemas.microsoft.com/office/drawing/2014/main" id="{CAEAA2CB-FD64-4898-A9D2-7A3832492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F237A9C-51B3-42B6-80D0-5C00FD22A4F4}"/>
              </a:ext>
            </a:extLst>
          </p:cNvPr>
          <p:cNvSpPr/>
          <p:nvPr/>
        </p:nvSpPr>
        <p:spPr>
          <a:xfrm>
            <a:off x="3962400" y="2209800"/>
            <a:ext cx="1447800" cy="381000"/>
          </a:xfrm>
          <a:prstGeom prst="rightArrow">
            <a:avLst/>
          </a:prstGeom>
          <a:solidFill>
            <a:srgbClr val="C00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0600CA2-5981-44EC-AB3D-6A0B8CB3CC5E}"/>
              </a:ext>
            </a:extLst>
          </p:cNvPr>
          <p:cNvSpPr/>
          <p:nvPr/>
        </p:nvSpPr>
        <p:spPr>
          <a:xfrm>
            <a:off x="3962400" y="4876800"/>
            <a:ext cx="1447800" cy="381000"/>
          </a:xfrm>
          <a:prstGeom prst="rightArrow">
            <a:avLst/>
          </a:prstGeom>
          <a:solidFill>
            <a:srgbClr val="C00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22917 0.05 L 0.02083 0.0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22917 0.09444 L 0.02083 0.0944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>
            <a:extLst>
              <a:ext uri="{FF2B5EF4-FFF2-40B4-BE49-F238E27FC236}">
                <a16:creationId xmlns:a16="http://schemas.microsoft.com/office/drawing/2014/main" id="{7063B11E-2569-4D0F-A64E-5A31F5371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9"/>
          <a:stretch>
            <a:fillRect/>
          </a:stretch>
        </p:blipFill>
        <p:spPr bwMode="auto">
          <a:xfrm>
            <a:off x="5676900" y="0"/>
            <a:ext cx="33909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3">
            <a:extLst>
              <a:ext uri="{FF2B5EF4-FFF2-40B4-BE49-F238E27FC236}">
                <a16:creationId xmlns:a16="http://schemas.microsoft.com/office/drawing/2014/main" id="{0541550A-0B26-495A-883D-ABB203866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3379788"/>
            <a:ext cx="229552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50" name="Rectangle 30">
            <a:extLst>
              <a:ext uri="{FF2B5EF4-FFF2-40B4-BE49-F238E27FC236}">
                <a16:creationId xmlns:a16="http://schemas.microsoft.com/office/drawing/2014/main" id="{CC0BBD76-A57A-4936-8507-9BFF7C653C4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0" y="3886200"/>
            <a:ext cx="4038600" cy="2590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    The </a:t>
            </a:r>
            <a:r>
              <a:rPr lang="en-US" b="1" dirty="0" err="1">
                <a:solidFill>
                  <a:srgbClr val="FF0000"/>
                </a:solidFill>
              </a:rPr>
              <a:t>phytochemical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resveratrol</a:t>
            </a:r>
            <a:r>
              <a:rPr lang="en-US" b="1" dirty="0">
                <a:solidFill>
                  <a:srgbClr val="FF0000"/>
                </a:solidFill>
              </a:rPr>
              <a:t> found in grapes protects against cancer by inhibiting cell growth and against heart disease by limiting clot formation.</a:t>
            </a:r>
          </a:p>
        </p:txBody>
      </p:sp>
      <p:pic>
        <p:nvPicPr>
          <p:cNvPr id="24581" name="Picture 15" descr="GrapeRed">
            <a:extLst>
              <a:ext uri="{FF2B5EF4-FFF2-40B4-BE49-F238E27FC236}">
                <a16:creationId xmlns:a16="http://schemas.microsoft.com/office/drawing/2014/main" id="{11DBCF5C-D50A-4D8B-89D5-D71F964E669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3733800"/>
            <a:ext cx="2667000" cy="2944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12">
            <a:extLst>
              <a:ext uri="{FF2B5EF4-FFF2-40B4-BE49-F238E27FC236}">
                <a16:creationId xmlns:a16="http://schemas.microsoft.com/office/drawing/2014/main" id="{A144265A-FD71-451F-A28E-A13DF8AF1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839AE-2DB3-4AE2-80F5-63FB8614F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027238"/>
            <a:ext cx="9067800" cy="4525962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Vitamin B- Complex </a:t>
            </a:r>
            <a:r>
              <a:rPr lang="en-US" dirty="0"/>
              <a:t>though not an antioxidant but prevents aging by increasing the life cycle period of a cell or by increasing the cell life.</a:t>
            </a: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62BD50CE-EE72-4B0B-BBCE-1FF67FA4F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4" b="57777"/>
          <a:stretch>
            <a:fillRect/>
          </a:stretch>
        </p:blipFill>
        <p:spPr bwMode="auto">
          <a:xfrm>
            <a:off x="5338763" y="3962400"/>
            <a:ext cx="380523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>
            <a:extLst>
              <a:ext uri="{FF2B5EF4-FFF2-40B4-BE49-F238E27FC236}">
                <a16:creationId xmlns:a16="http://schemas.microsoft.com/office/drawing/2014/main" id="{F690F80B-9FF3-4648-900A-E788E962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0" t="56693"/>
          <a:stretch>
            <a:fillRect/>
          </a:stretch>
        </p:blipFill>
        <p:spPr bwMode="auto">
          <a:xfrm>
            <a:off x="0" y="3886200"/>
            <a:ext cx="3810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>
            <a:extLst>
              <a:ext uri="{FF2B5EF4-FFF2-40B4-BE49-F238E27FC236}">
                <a16:creationId xmlns:a16="http://schemas.microsoft.com/office/drawing/2014/main" id="{13D38096-B85D-4312-A780-4AAA3128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7" b="74445"/>
          <a:stretch>
            <a:fillRect/>
          </a:stretch>
        </p:blipFill>
        <p:spPr bwMode="auto">
          <a:xfrm>
            <a:off x="6324600" y="0"/>
            <a:ext cx="2819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>
            <a:extLst>
              <a:ext uri="{FF2B5EF4-FFF2-40B4-BE49-F238E27FC236}">
                <a16:creationId xmlns:a16="http://schemas.microsoft.com/office/drawing/2014/main" id="{E4A00E8A-60BB-44ED-A40D-A0C2C595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t="68889"/>
          <a:stretch>
            <a:fillRect/>
          </a:stretch>
        </p:blipFill>
        <p:spPr bwMode="auto">
          <a:xfrm>
            <a:off x="0" y="0"/>
            <a:ext cx="2895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9EE2E-A289-4C42-B1BE-CA77F9420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C000"/>
                </a:solidFill>
              </a:rPr>
              <a:t>American Cancer Society (ACS)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D4C82-06E5-4B50-9819-887CEC476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Suggest ≥ 5 servings of fruits &amp; vegetables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each day to prevent cancer and heart diseases</a:t>
            </a:r>
          </a:p>
        </p:txBody>
      </p:sp>
      <p:sp>
        <p:nvSpPr>
          <p:cNvPr id="26628" name="TextBox 3">
            <a:extLst>
              <a:ext uri="{FF2B5EF4-FFF2-40B4-BE49-F238E27FC236}">
                <a16:creationId xmlns:a16="http://schemas.microsoft.com/office/drawing/2014/main" id="{E57B9B0E-22EE-494D-871C-AD97F6794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019800"/>
            <a:ext cx="5229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en-US" b="1">
                <a:solidFill>
                  <a:srgbClr val="FF0000"/>
                </a:solidFill>
              </a:rPr>
              <a:t>Byers et al. CA Cancer J Clin. 2002; 52: 92-119</a:t>
            </a:r>
            <a:endParaRPr lang="en-US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1B92F-6420-4787-B81B-91C9D96F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9D87618B-0322-4CEC-AF97-FFFAC8727D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9199" y="291144"/>
            <a:ext cx="6934201" cy="6312929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9BD1B775-D8ED-4A22-9AE6-35FB1C4D3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0000" t="7771" r="10000" b="52266"/>
          <a:stretch>
            <a:fillRect/>
          </a:stretch>
        </p:blipFill>
        <p:spPr bwMode="auto">
          <a:xfrm>
            <a:off x="5638800" y="1066800"/>
            <a:ext cx="3200400" cy="4800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183543-2BFC-4A20-9080-B3E25DFDA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War model of cancer treatment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D5EE8C-923B-4C02-B201-E1605FF83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448800" cy="4191000"/>
          </a:xfrm>
        </p:spPr>
        <p:txBody>
          <a:bodyPr/>
          <a:lstStyle/>
          <a:p>
            <a:pPr>
              <a:defRPr/>
            </a:pPr>
            <a:r>
              <a:rPr lang="en-US" dirty="0"/>
              <a:t>Treatment = Heroic measures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dirty="0"/>
              <a:t>    of aggressive surgery, radiation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dirty="0"/>
              <a:t>    and toxic chemotherapy drugs.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Research Focus</a:t>
            </a:r>
            <a:r>
              <a:rPr lang="en-US" dirty="0"/>
              <a:t>= Find </a:t>
            </a: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b="1" dirty="0">
                <a:solidFill>
                  <a:srgbClr val="FFFF00"/>
                </a:solidFill>
              </a:rPr>
              <a:t>MAGIC BULLET</a:t>
            </a:r>
            <a:r>
              <a:rPr lang="en-US" dirty="0">
                <a:solidFill>
                  <a:srgbClr val="FFFF00"/>
                </a:solidFill>
              </a:rPr>
              <a:t>” </a:t>
            </a:r>
            <a:r>
              <a:rPr lang="en-US" dirty="0"/>
              <a:t>=</a:t>
            </a:r>
            <a:r>
              <a:rPr lang="en-US" b="1" dirty="0">
                <a:solidFill>
                  <a:srgbClr val="FF0000"/>
                </a:solidFill>
              </a:rPr>
              <a:t>CURE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B8323D-CB3E-41EC-A9D6-BAE61614E1E5}"/>
              </a:ext>
            </a:extLst>
          </p:cNvPr>
          <p:cNvSpPr/>
          <p:nvPr/>
        </p:nvSpPr>
        <p:spPr>
          <a:xfrm>
            <a:off x="76200" y="609600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How then could foods influence cancer cells???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0F89F2C0-932C-4F5E-836F-4277CF866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5" t="6136" r="5833" b="53275"/>
          <a:stretch>
            <a:fillRect/>
          </a:stretch>
        </p:blipFill>
        <p:spPr bwMode="auto">
          <a:xfrm>
            <a:off x="5638800" y="1416050"/>
            <a:ext cx="35052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CEB19-D015-480C-8885-1865B99C7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Can a healthy diet improve cancer survival ???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301FD57-4C18-4F4D-BDA0-BCB5CAA1FE6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71666" t="56851" r="8333" b="6363"/>
          <a:stretch>
            <a:fillRect/>
          </a:stretch>
        </p:blipFill>
        <p:spPr>
          <a:xfrm>
            <a:off x="5659438" y="1457325"/>
            <a:ext cx="3484562" cy="479107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4B58DD-63F1-46A5-B027-51F76C6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93838"/>
            <a:ext cx="5181600" cy="4525962"/>
          </a:xfrm>
        </p:spPr>
        <p:txBody>
          <a:bodyPr/>
          <a:lstStyle/>
          <a:p>
            <a:pPr>
              <a:defRPr/>
            </a:pPr>
            <a:r>
              <a:rPr lang="en-US" dirty="0"/>
              <a:t>Harold Foster of University of Victoria Reviewed 200 cases of </a:t>
            </a:r>
            <a:r>
              <a:rPr lang="en-US" b="1" dirty="0">
                <a:solidFill>
                  <a:srgbClr val="FF0000"/>
                </a:solidFill>
              </a:rPr>
              <a:t>Spontaneous regression </a:t>
            </a:r>
            <a:r>
              <a:rPr lang="en-US" dirty="0"/>
              <a:t>of cancer and found that 87% patients had made major dietary changes before their dramatic improvement. </a:t>
            </a:r>
          </a:p>
        </p:txBody>
      </p:sp>
      <p:sp>
        <p:nvSpPr>
          <p:cNvPr id="29702" name="TextBox 6">
            <a:extLst>
              <a:ext uri="{FF2B5EF4-FFF2-40B4-BE49-F238E27FC236}">
                <a16:creationId xmlns:a16="http://schemas.microsoft.com/office/drawing/2014/main" id="{F77158B0-2AEE-4650-B998-A5DC7651E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8400"/>
            <a:ext cx="59674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200" b="1">
                <a:solidFill>
                  <a:srgbClr val="FF0000"/>
                </a:solidFill>
              </a:rPr>
              <a:t>Foster, Int J Biosoc Res, 1988; 10(1): 17, 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j0258564">
            <a:extLst>
              <a:ext uri="{FF2B5EF4-FFF2-40B4-BE49-F238E27FC236}">
                <a16:creationId xmlns:a16="http://schemas.microsoft.com/office/drawing/2014/main" id="{93B7BB62-56EE-440D-B304-AF1B23B1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4216400"/>
            <a:ext cx="12604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3">
            <a:extLst>
              <a:ext uri="{FF2B5EF4-FFF2-40B4-BE49-F238E27FC236}">
                <a16:creationId xmlns:a16="http://schemas.microsoft.com/office/drawing/2014/main" id="{220EBA84-6785-4B33-B1AE-3369D9DB047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95400" y="2895600"/>
            <a:ext cx="2417763" cy="990600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0724" name="Picture 4" descr="j0109391">
            <a:extLst>
              <a:ext uri="{FF2B5EF4-FFF2-40B4-BE49-F238E27FC236}">
                <a16:creationId xmlns:a16="http://schemas.microsoft.com/office/drawing/2014/main" id="{DE783EE3-3944-4030-B9A1-036B344D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2438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7FCAE0CC-4F87-427C-BC03-49BA5E895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581400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Arial Black" panose="020B0A04020102020204" pitchFamily="34" charset="0"/>
              </a:rPr>
              <a:t>Antioxidants</a:t>
            </a:r>
          </a:p>
        </p:txBody>
      </p:sp>
      <p:sp>
        <p:nvSpPr>
          <p:cNvPr id="739334" name="Text Box 6">
            <a:extLst>
              <a:ext uri="{FF2B5EF4-FFF2-40B4-BE49-F238E27FC236}">
                <a16:creationId xmlns:a16="http://schemas.microsoft.com/office/drawing/2014/main" id="{531DC4E6-C29C-4421-A913-465A77027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363" y="3124200"/>
            <a:ext cx="250983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C000"/>
                </a:solidFill>
                <a:latin typeface="+mn-lt"/>
                <a:cs typeface="Arial" charset="0"/>
              </a:rPr>
              <a:t>O</a:t>
            </a:r>
            <a:r>
              <a:rPr lang="en-US" sz="2000" b="1" baseline="-25000" dirty="0">
                <a:solidFill>
                  <a:srgbClr val="FFC000"/>
                </a:solidFill>
                <a:latin typeface="+mn-lt"/>
                <a:cs typeface="Arial" charset="0"/>
              </a:rPr>
              <a:t>2</a:t>
            </a:r>
            <a:r>
              <a:rPr lang="en-US" sz="1200" b="1" dirty="0">
                <a:solidFill>
                  <a:srgbClr val="FFC000"/>
                </a:solidFill>
                <a:latin typeface="+mn-lt"/>
                <a:cs typeface="Arial" charset="0"/>
              </a:rPr>
              <a:t>•</a:t>
            </a:r>
            <a:r>
              <a:rPr lang="en-US" b="1" baseline="20000" dirty="0">
                <a:solidFill>
                  <a:srgbClr val="FFC000"/>
                </a:solidFill>
                <a:latin typeface="+mn-lt"/>
                <a:cs typeface="Arial" charset="0"/>
              </a:rPr>
              <a:t>-</a:t>
            </a:r>
            <a:r>
              <a:rPr lang="en-US" sz="2000" b="1" dirty="0">
                <a:solidFill>
                  <a:srgbClr val="FFC000"/>
                </a:solidFill>
                <a:latin typeface="+mn-lt"/>
                <a:cs typeface="Arial" charset="0"/>
              </a:rPr>
              <a:t>, </a:t>
            </a:r>
            <a:r>
              <a:rPr lang="en-US" sz="2000" b="1" baseline="20000" dirty="0">
                <a:solidFill>
                  <a:srgbClr val="FFC000"/>
                </a:solidFill>
                <a:latin typeface="+mn-lt"/>
                <a:cs typeface="Arial" charset="0"/>
              </a:rPr>
              <a:t>1</a:t>
            </a:r>
            <a:r>
              <a:rPr lang="en-US" sz="2000" b="1" dirty="0">
                <a:solidFill>
                  <a:srgbClr val="FFC000"/>
                </a:solidFill>
                <a:latin typeface="+mn-lt"/>
                <a:cs typeface="Arial" charset="0"/>
              </a:rPr>
              <a:t>O</a:t>
            </a:r>
            <a:r>
              <a:rPr lang="en-US" sz="2000" b="1" baseline="-25000" dirty="0">
                <a:solidFill>
                  <a:srgbClr val="FFC000"/>
                </a:solidFill>
                <a:latin typeface="+mn-lt"/>
                <a:cs typeface="Arial" charset="0"/>
              </a:rPr>
              <a:t>2</a:t>
            </a:r>
            <a:r>
              <a:rPr lang="en-US" sz="2000" b="1" dirty="0">
                <a:solidFill>
                  <a:srgbClr val="FFC000"/>
                </a:solidFill>
                <a:latin typeface="+mn-lt"/>
                <a:cs typeface="Arial" charset="0"/>
              </a:rPr>
              <a:t>, HO</a:t>
            </a:r>
            <a:r>
              <a:rPr lang="en-US" sz="1400" b="1" dirty="0">
                <a:solidFill>
                  <a:srgbClr val="FFC000"/>
                </a:solidFill>
                <a:latin typeface="+mn-lt"/>
                <a:cs typeface="Arial" charset="0"/>
              </a:rPr>
              <a:t>•</a:t>
            </a:r>
            <a:r>
              <a:rPr lang="en-US" sz="2000" b="1" dirty="0">
                <a:solidFill>
                  <a:srgbClr val="FFC000"/>
                </a:solidFill>
                <a:latin typeface="+mn-lt"/>
                <a:cs typeface="Arial" charset="0"/>
              </a:rPr>
              <a:t>, H</a:t>
            </a:r>
            <a:r>
              <a:rPr lang="en-US" sz="2000" b="1" baseline="-25000" dirty="0">
                <a:solidFill>
                  <a:srgbClr val="FFC000"/>
                </a:solidFill>
                <a:latin typeface="+mn-lt"/>
                <a:cs typeface="Arial" charset="0"/>
              </a:rPr>
              <a:t>2</a:t>
            </a:r>
            <a:r>
              <a:rPr lang="en-US" sz="2000" b="1" dirty="0">
                <a:solidFill>
                  <a:srgbClr val="FFC000"/>
                </a:solidFill>
                <a:latin typeface="+mn-lt"/>
                <a:cs typeface="Arial" charset="0"/>
              </a:rPr>
              <a:t>O</a:t>
            </a:r>
            <a:r>
              <a:rPr lang="en-US" sz="2000" b="1" baseline="-25000" dirty="0">
                <a:solidFill>
                  <a:srgbClr val="FFC000"/>
                </a:solidFill>
                <a:latin typeface="+mn-lt"/>
                <a:cs typeface="Arial" charset="0"/>
              </a:rPr>
              <a:t>2</a:t>
            </a:r>
            <a:r>
              <a:rPr lang="en-US" sz="2000" b="1" dirty="0">
                <a:solidFill>
                  <a:srgbClr val="FFC000"/>
                </a:solidFill>
                <a:latin typeface="+mn-lt"/>
                <a:cs typeface="Arial" charset="0"/>
              </a:rPr>
              <a:t>,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C000"/>
                </a:solidFill>
                <a:latin typeface="+mn-lt"/>
                <a:cs typeface="Arial" charset="0"/>
              </a:rPr>
              <a:t>RO</a:t>
            </a:r>
            <a:r>
              <a:rPr lang="en-US" sz="1400" b="1" dirty="0">
                <a:solidFill>
                  <a:srgbClr val="FFC000"/>
                </a:solidFill>
                <a:latin typeface="+mn-lt"/>
                <a:cs typeface="Times New Roman" pitchFamily="18" charset="0"/>
              </a:rPr>
              <a:t>•</a:t>
            </a:r>
            <a:r>
              <a:rPr lang="en-US" sz="2000" b="1" dirty="0">
                <a:solidFill>
                  <a:srgbClr val="FFC000"/>
                </a:solidFill>
                <a:latin typeface="+mn-lt"/>
                <a:cs typeface="Times New Roman" pitchFamily="18" charset="0"/>
              </a:rPr>
              <a:t>, R</a:t>
            </a:r>
            <a:r>
              <a:rPr lang="en-US" sz="2000" b="1" dirty="0">
                <a:solidFill>
                  <a:srgbClr val="FFC000"/>
                </a:solidFill>
                <a:latin typeface="+mn-lt"/>
                <a:cs typeface="Arial" charset="0"/>
              </a:rPr>
              <a:t>OO</a:t>
            </a:r>
            <a:r>
              <a:rPr lang="en-US" sz="1400" b="1" dirty="0">
                <a:solidFill>
                  <a:srgbClr val="FFC000"/>
                </a:solidFill>
                <a:latin typeface="+mn-lt"/>
                <a:cs typeface="Times New Roman" pitchFamily="18" charset="0"/>
              </a:rPr>
              <a:t>•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29767E70-1B9A-4E99-B454-ABDCD8AF9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445000"/>
            <a:ext cx="10668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R</a:t>
            </a:r>
            <a:r>
              <a:rPr lang="en-US" altLang="en-US" sz="1600">
                <a:cs typeface="Times New Roman" panose="02020603050405020304" pitchFamily="18" charset="0"/>
              </a:rPr>
              <a:t>•, </a:t>
            </a:r>
            <a:r>
              <a:rPr lang="en-US" altLang="en-US" sz="1600"/>
              <a:t>RO</a:t>
            </a:r>
            <a:r>
              <a:rPr lang="en-US" altLang="en-US" sz="1600">
                <a:cs typeface="Times New Roman" panose="02020603050405020304" pitchFamily="18" charset="0"/>
              </a:rPr>
              <a:t>•, R</a:t>
            </a:r>
            <a:r>
              <a:rPr lang="en-US" altLang="en-US" sz="1600"/>
              <a:t>OO</a:t>
            </a:r>
            <a:r>
              <a:rPr lang="en-US" altLang="en-US" sz="1600">
                <a:cs typeface="Times New Roman" panose="02020603050405020304" pitchFamily="18" charset="0"/>
              </a:rPr>
              <a:t>•,</a:t>
            </a:r>
          </a:p>
          <a:p>
            <a:pPr>
              <a:spcBef>
                <a:spcPct val="50000"/>
              </a:spcBef>
            </a:pPr>
            <a:r>
              <a:rPr lang="en-US" altLang="en-US" sz="1600" baseline="30000"/>
              <a:t>1</a:t>
            </a:r>
            <a:r>
              <a:rPr lang="en-US" altLang="en-US" sz="1600"/>
              <a:t>O</a:t>
            </a:r>
            <a:r>
              <a:rPr lang="en-US" altLang="en-US" sz="1600" baseline="-25000"/>
              <a:t>2</a:t>
            </a:r>
            <a:r>
              <a:rPr lang="en-US" altLang="en-US" sz="1600"/>
              <a:t>, </a:t>
            </a:r>
            <a:r>
              <a:rPr lang="en-US" altLang="en-US" sz="1600">
                <a:cs typeface="Times New Roman" panose="02020603050405020304" pitchFamily="18" charset="0"/>
              </a:rPr>
              <a:t>O</a:t>
            </a:r>
            <a:r>
              <a:rPr lang="en-US" altLang="en-US" sz="1600" baseline="36000">
                <a:cs typeface="Times New Roman" panose="02020603050405020304" pitchFamily="18" charset="0"/>
              </a:rPr>
              <a:t>-</a:t>
            </a:r>
            <a:r>
              <a:rPr lang="en-US" altLang="en-US" sz="1000">
                <a:cs typeface="Times New Roman" panose="02020603050405020304" pitchFamily="18" charset="0"/>
              </a:rPr>
              <a:t>2</a:t>
            </a:r>
            <a:r>
              <a:rPr lang="en-US" altLang="en-US" sz="1600"/>
              <a:t>, </a:t>
            </a:r>
          </a:p>
          <a:p>
            <a:pPr>
              <a:spcBef>
                <a:spcPct val="50000"/>
              </a:spcBef>
            </a:pPr>
            <a:r>
              <a:rPr lang="en-US" altLang="en-US" sz="2000"/>
              <a:t>.</a:t>
            </a:r>
            <a:r>
              <a:rPr lang="en-US" altLang="en-US" sz="1600"/>
              <a:t>OH, H</a:t>
            </a:r>
            <a:r>
              <a:rPr lang="en-US" altLang="en-US" sz="1000"/>
              <a:t>2</a:t>
            </a:r>
            <a:r>
              <a:rPr lang="en-US" altLang="en-US" sz="1600"/>
              <a:t>O</a:t>
            </a:r>
            <a:r>
              <a:rPr lang="en-US" altLang="en-US" sz="1000"/>
              <a:t>2</a:t>
            </a:r>
            <a:r>
              <a:rPr lang="en-US" altLang="en-US" sz="1600"/>
              <a:t>,</a:t>
            </a:r>
          </a:p>
          <a:p>
            <a:pPr>
              <a:spcBef>
                <a:spcPct val="50000"/>
              </a:spcBef>
            </a:pPr>
            <a:endParaRPr lang="en-US" altLang="en-US" sz="1600"/>
          </a:p>
        </p:txBody>
      </p:sp>
      <p:sp>
        <p:nvSpPr>
          <p:cNvPr id="30728" name="Line 8">
            <a:extLst>
              <a:ext uri="{FF2B5EF4-FFF2-40B4-BE49-F238E27FC236}">
                <a16:creationId xmlns:a16="http://schemas.microsoft.com/office/drawing/2014/main" id="{44B305BC-4C70-4B42-8A25-2051957A1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00" y="4216400"/>
            <a:ext cx="119062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30729" name="Text Box 9">
            <a:extLst>
              <a:ext uri="{FF2B5EF4-FFF2-40B4-BE49-F238E27FC236}">
                <a16:creationId xmlns:a16="http://schemas.microsoft.com/office/drawing/2014/main" id="{2632205D-EDAF-4B32-BD63-41C8E3C15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3860800"/>
            <a:ext cx="1646237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FFC000"/>
                </a:solidFill>
                <a:latin typeface="Arial Black" panose="020B0A04020102020204" pitchFamily="34" charset="0"/>
                <a:ea typeface="Gulim" panose="020B0600000101010101" pitchFamily="34" charset="-127"/>
              </a:rPr>
              <a:t>ROS Jail</a:t>
            </a:r>
          </a:p>
        </p:txBody>
      </p:sp>
      <p:sp>
        <p:nvSpPr>
          <p:cNvPr id="30730" name="Line 10">
            <a:extLst>
              <a:ext uri="{FF2B5EF4-FFF2-40B4-BE49-F238E27FC236}">
                <a16:creationId xmlns:a16="http://schemas.microsoft.com/office/drawing/2014/main" id="{E6A7F6E9-6622-4EA0-9499-03A280961E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313" y="4216400"/>
            <a:ext cx="1587" cy="2239963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30731" name="Line 11">
            <a:extLst>
              <a:ext uri="{FF2B5EF4-FFF2-40B4-BE49-F238E27FC236}">
                <a16:creationId xmlns:a16="http://schemas.microsoft.com/office/drawing/2014/main" id="{C22B89B1-A8AE-4143-B780-5E16F950F5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8" y="6475413"/>
            <a:ext cx="11906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30732" name="AutoShape 12">
            <a:extLst>
              <a:ext uri="{FF2B5EF4-FFF2-40B4-BE49-F238E27FC236}">
                <a16:creationId xmlns:a16="http://schemas.microsoft.com/office/drawing/2014/main" id="{7685719B-8785-4C53-BE36-61D467326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667000"/>
            <a:ext cx="2895600" cy="1674813"/>
          </a:xfrm>
          <a:prstGeom prst="leftArrow">
            <a:avLst>
              <a:gd name="adj1" fmla="val 50000"/>
              <a:gd name="adj2" fmla="val 41974"/>
            </a:avLst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39341" name="Rectangle 13">
            <a:extLst>
              <a:ext uri="{FF2B5EF4-FFF2-40B4-BE49-F238E27FC236}">
                <a16:creationId xmlns:a16="http://schemas.microsoft.com/office/drawing/2014/main" id="{83435515-7E55-4F29-8C4C-F2E1B0044E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371600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C000"/>
                </a:solidFill>
              </a:rPr>
              <a:t>         Are You Ready to            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the Reactive Oxygen Species Attack?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F40891-2BC0-467D-AE2C-C84E605FD707}"/>
              </a:ext>
            </a:extLst>
          </p:cNvPr>
          <p:cNvSpPr txBox="1"/>
          <p:nvPr/>
        </p:nvSpPr>
        <p:spPr>
          <a:xfrm>
            <a:off x="5603875" y="220663"/>
            <a:ext cx="1482725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+mj-lt"/>
                <a:cs typeface="Arial" charset="0"/>
              </a:rPr>
              <a:t>Fight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29167 1.85185E-6 L 2.77778E-7 1.85185E-6 " pathEditMode="relative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26233 -4.07407E-6 L -0.07934 -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39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29253 0.00231 L -0.04913 0.0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5" grpId="0"/>
      <p:bldP spid="739334" grpId="0"/>
      <p:bldP spid="30732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>
            <a:extLst>
              <a:ext uri="{FF2B5EF4-FFF2-40B4-BE49-F238E27FC236}">
                <a16:creationId xmlns:a16="http://schemas.microsoft.com/office/drawing/2014/main" id="{819E83EE-72C6-40C0-BEA0-3588A294D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>
            <a:extLst>
              <a:ext uri="{FF2B5EF4-FFF2-40B4-BE49-F238E27FC236}">
                <a16:creationId xmlns:a16="http://schemas.microsoft.com/office/drawing/2014/main" id="{B395FCD4-4003-4A26-892C-D4D9A892F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8879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>
            <a:extLst>
              <a:ext uri="{FF2B5EF4-FFF2-40B4-BE49-F238E27FC236}">
                <a16:creationId xmlns:a16="http://schemas.microsoft.com/office/drawing/2014/main" id="{E1AB4C07-F48E-4210-AA71-609F04A6D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92525"/>
            <a:ext cx="441960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>
            <a:extLst>
              <a:ext uri="{FF2B5EF4-FFF2-40B4-BE49-F238E27FC236}">
                <a16:creationId xmlns:a16="http://schemas.microsoft.com/office/drawing/2014/main" id="{80CA9B64-5BA8-4E2C-B983-E424A7899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0"/>
            <a:ext cx="449103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1970E-999B-4049-8137-4EB7FD230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8800" b="1" dirty="0">
              <a:solidFill>
                <a:srgbClr val="FF0000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8800" b="1" dirty="0">
                <a:solidFill>
                  <a:srgbClr val="FF0000"/>
                </a:solidFill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>
            <a:extLst>
              <a:ext uri="{FF2B5EF4-FFF2-40B4-BE49-F238E27FC236}">
                <a16:creationId xmlns:a16="http://schemas.microsoft.com/office/drawing/2014/main" id="{BEDEC4D7-0E7A-4453-B5BE-8DD5696487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119221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Can We Slow Down the Clock of Aging &amp; Disease?</a:t>
            </a:r>
          </a:p>
        </p:txBody>
      </p:sp>
      <p:pic>
        <p:nvPicPr>
          <p:cNvPr id="7171" name="Picture 3" descr="Aging of clock">
            <a:extLst>
              <a:ext uri="{FF2B5EF4-FFF2-40B4-BE49-F238E27FC236}">
                <a16:creationId xmlns:a16="http://schemas.microsoft.com/office/drawing/2014/main" id="{6B242684-D271-4187-927A-439039D3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692275"/>
            <a:ext cx="39624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CC07-A886-4C54-8CEB-55C6A8DC8BAF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0" y="609600"/>
            <a:ext cx="9144000" cy="22860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rgbClr val="FF0000"/>
                </a:solidFill>
              </a:rPr>
              <a:t>ANTIOXIDANTS</a:t>
            </a:r>
            <a:r>
              <a:rPr lang="en-US" dirty="0">
                <a:solidFill>
                  <a:srgbClr val="FF0000"/>
                </a:solidFill>
              </a:rPr>
              <a:t> –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 Fight Against Cancer &amp; Aging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DC225AF-B13C-485C-88D1-4B85E390E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191000"/>
            <a:ext cx="861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PRESENTED BY- DR. PRASAD. P. KARANDE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39E8FAB2-FDC1-420B-B007-18D4FD3316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C000"/>
                </a:solidFill>
              </a:rPr>
              <a:t> What are Antioxidant ???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A2FFFA8D-8670-4FFF-A42C-9C1D957C62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5029200" cy="35814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An Agent that prevents or inhibits </a:t>
            </a:r>
            <a:r>
              <a:rPr lang="en-US" sz="3200" dirty="0">
                <a:solidFill>
                  <a:srgbClr val="FFC000"/>
                </a:solidFill>
              </a:rPr>
              <a:t>oxidation</a:t>
            </a:r>
            <a:r>
              <a:rPr lang="en-US" sz="3200" dirty="0"/>
              <a:t>.</a:t>
            </a:r>
          </a:p>
          <a:p>
            <a:pPr algn="just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  <a:defRPr/>
            </a:pPr>
            <a:endParaRPr lang="en-US" sz="3200" dirty="0"/>
          </a:p>
          <a:p>
            <a:pPr algn="just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Antioxidants are substances that protect cells from the damaging effects of </a:t>
            </a:r>
            <a:r>
              <a:rPr lang="en-US" sz="3200" b="1" dirty="0">
                <a:solidFill>
                  <a:srgbClr val="FF0000"/>
                </a:solidFill>
              </a:rPr>
              <a:t>FREE RADICALS </a:t>
            </a:r>
            <a:r>
              <a:rPr lang="en-US" sz="3200" dirty="0"/>
              <a:t>which are highly reactive chemicals that play a part in some forms of </a:t>
            </a:r>
            <a:r>
              <a:rPr lang="en-US" sz="3200" b="1" dirty="0">
                <a:solidFill>
                  <a:srgbClr val="FF0000"/>
                </a:solidFill>
              </a:rPr>
              <a:t>CANCER</a:t>
            </a:r>
            <a:r>
              <a:rPr lang="en-US" sz="3200" dirty="0"/>
              <a:t>, atherosclerosis, reperfusion injuries and </a:t>
            </a:r>
            <a:r>
              <a:rPr lang="en-US" sz="3200" b="1" dirty="0">
                <a:solidFill>
                  <a:srgbClr val="FF0000"/>
                </a:solidFill>
              </a:rPr>
              <a:t>AGING</a:t>
            </a:r>
            <a:r>
              <a:rPr lang="en-US" sz="3200" dirty="0"/>
              <a:t>.</a:t>
            </a:r>
          </a:p>
          <a:p>
            <a:pPr algn="just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None/>
              <a:defRPr/>
            </a:pPr>
            <a:endParaRPr lang="en-US" sz="3200" dirty="0"/>
          </a:p>
          <a:p>
            <a:pPr algn="just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  <a:defRPr/>
            </a:pPr>
            <a:endParaRPr lang="en-US" sz="320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8EE625C-B624-43CC-8D65-121420776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21445" r="28914" b="27991"/>
          <a:stretch>
            <a:fillRect/>
          </a:stretch>
        </p:blipFill>
        <p:spPr bwMode="auto">
          <a:xfrm>
            <a:off x="5105400" y="1828800"/>
            <a:ext cx="3657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B6E2ED5-1FFD-4918-BA5A-7300ED0A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7016" r="6897"/>
          <a:stretch>
            <a:fillRect/>
          </a:stretch>
        </p:blipFill>
        <p:spPr bwMode="auto">
          <a:xfrm>
            <a:off x="5029200" y="990600"/>
            <a:ext cx="388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C05A53BC-E401-4001-A584-DE1666EF9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FF0688-E2B3-4576-866A-EA6748392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71600"/>
            <a:ext cx="8915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These are molecules containing </a:t>
            </a:r>
            <a:r>
              <a:rPr lang="en-US" b="1" dirty="0">
                <a:solidFill>
                  <a:srgbClr val="FF0000"/>
                </a:solidFill>
              </a:rPr>
              <a:t>unpaired electrons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Examples: O2 ,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                     OH,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                     </a:t>
            </a:r>
          </a:p>
          <a:p>
            <a:pPr eaLnBrk="1" hangingPunct="1">
              <a:defRPr/>
            </a:pPr>
            <a:r>
              <a:rPr lang="en-US" dirty="0"/>
              <a:t> Unstable and highly reactive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8FBEC99-C9CA-4F2A-9F2A-F03591C624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C000"/>
                </a:solidFill>
              </a:rPr>
              <a:t>What are FREE RADICALS ???</a:t>
            </a:r>
            <a:br>
              <a:rPr lang="en-US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8" descr="A Free Radical -- An Odd Number Of Electrons Around An Atom">
            <a:hlinkClick r:id="rId3"/>
            <a:extLst>
              <a:ext uri="{FF2B5EF4-FFF2-40B4-BE49-F238E27FC236}">
                <a16:creationId xmlns:a16="http://schemas.microsoft.com/office/drawing/2014/main" id="{2A0B60BE-D86D-41F0-BB92-A36C95D212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15000" y="2514600"/>
            <a:ext cx="2857500" cy="2857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>
            <a:extLst>
              <a:ext uri="{FF2B5EF4-FFF2-40B4-BE49-F238E27FC236}">
                <a16:creationId xmlns:a16="http://schemas.microsoft.com/office/drawing/2014/main" id="{4C48A6D7-A543-4C0E-8521-7D17961DF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E1D240-78B1-4292-8721-9D84D322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How are free radicals produced 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20A78-CDA2-4C85-A5C0-AA6CE360C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70038"/>
            <a:ext cx="4572000" cy="4525962"/>
          </a:xfrm>
        </p:spPr>
        <p:txBody>
          <a:bodyPr/>
          <a:lstStyle/>
          <a:p>
            <a:pPr>
              <a:defRPr/>
            </a:pPr>
            <a:r>
              <a:rPr lang="en-US" dirty="0"/>
              <a:t>Caused by air pollution, radiation, sunlight, environmental chemicals, cigarette smoke, exposure of metals, biological materials and chemical reactions that take place in our body.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62466" name="Picture 2">
            <a:extLst>
              <a:ext uri="{FF2B5EF4-FFF2-40B4-BE49-F238E27FC236}">
                <a16:creationId xmlns:a16="http://schemas.microsoft.com/office/drawing/2014/main" id="{953ECD9B-8E15-4EF5-9D50-D961688F4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57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>
            <a:extLst>
              <a:ext uri="{FF2B5EF4-FFF2-40B4-BE49-F238E27FC236}">
                <a16:creationId xmlns:a16="http://schemas.microsoft.com/office/drawing/2014/main" id="{D4199968-DB69-4D5E-A189-5691D12EB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57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DD5ACD5D-C0EC-43E6-A3B5-F781C4D6CE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C000"/>
                </a:solidFill>
              </a:rPr>
              <a:t>Free Radical Formation and damage</a:t>
            </a:r>
          </a:p>
        </p:txBody>
      </p:sp>
      <p:pic>
        <p:nvPicPr>
          <p:cNvPr id="4" name="free radical production_mpeg2video.mpg">
            <a:hlinkClick r:id="" action="ppaction://media"/>
            <a:extLst>
              <a:ext uri="{FF2B5EF4-FFF2-40B4-BE49-F238E27FC236}">
                <a16:creationId xmlns:a16="http://schemas.microsoft.com/office/drawing/2014/main" id="{5BA6FF33-255C-41B0-A301-2AB8CDFC30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>
            <a:extLst>
              <a:ext uri="{FF2B5EF4-FFF2-40B4-BE49-F238E27FC236}">
                <a16:creationId xmlns:a16="http://schemas.microsoft.com/office/drawing/2014/main" id="{46CC523B-C6FD-4E17-9F62-076207B68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03238"/>
            <a:ext cx="8748713" cy="98583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 Effects of DNA Oxidation Damage on Body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3D4D3EE0-F50B-4E2A-9C2B-6C360B34F5D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000"/>
            <a:ext cx="6096000" cy="1260475"/>
          </a:xfrm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9EAC0C89-D534-4634-8CBF-3B0746BC9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514850"/>
            <a:ext cx="467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FFC000"/>
                </a:solidFill>
              </a:rPr>
              <a:t>Long Term Consequences</a:t>
            </a:r>
          </a:p>
        </p:txBody>
      </p:sp>
      <p:sp>
        <p:nvSpPr>
          <p:cNvPr id="688133" name="Rectangle 5">
            <a:extLst>
              <a:ext uri="{FF2B5EF4-FFF2-40B4-BE49-F238E27FC236}">
                <a16:creationId xmlns:a16="http://schemas.microsoft.com/office/drawing/2014/main" id="{B14922A6-220D-42E6-9318-0B166DDF9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257800"/>
            <a:ext cx="1524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+mn-lt"/>
                <a:cs typeface="Arial" charset="0"/>
              </a:rPr>
              <a:t>Aging</a:t>
            </a:r>
          </a:p>
        </p:txBody>
      </p:sp>
      <p:sp>
        <p:nvSpPr>
          <p:cNvPr id="688134" name="Rectangle 6">
            <a:extLst>
              <a:ext uri="{FF2B5EF4-FFF2-40B4-BE49-F238E27FC236}">
                <a16:creationId xmlns:a16="http://schemas.microsoft.com/office/drawing/2014/main" id="{26BE6B31-6D54-4F05-99D6-B059B3753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257800"/>
            <a:ext cx="1524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+mn-lt"/>
                <a:cs typeface="Arial" charset="0"/>
              </a:rPr>
              <a:t>Cancer</a:t>
            </a:r>
          </a:p>
        </p:txBody>
      </p:sp>
      <p:sp>
        <p:nvSpPr>
          <p:cNvPr id="688135" name="Rectangle 7">
            <a:extLst>
              <a:ext uri="{FF2B5EF4-FFF2-40B4-BE49-F238E27FC236}">
                <a16:creationId xmlns:a16="http://schemas.microsoft.com/office/drawing/2014/main" id="{4EF21940-C393-4DB7-8FEE-FF0C6F580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257800"/>
            <a:ext cx="1524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cs typeface="Arial" charset="0"/>
              </a:rPr>
              <a:t>Disease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EC7BD6F-D163-4846-BE2E-F2EA225B0883}"/>
              </a:ext>
            </a:extLst>
          </p:cNvPr>
          <p:cNvSpPr/>
          <p:nvPr/>
        </p:nvSpPr>
        <p:spPr>
          <a:xfrm>
            <a:off x="4191000" y="3200400"/>
            <a:ext cx="762000" cy="1371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1229</TotalTime>
  <Words>614</Words>
  <Application>Microsoft Office PowerPoint</Application>
  <PresentationFormat>On-screen Show (4:3)</PresentationFormat>
  <Paragraphs>133</Paragraphs>
  <Slides>27</Slides>
  <Notes>27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Theme1</vt:lpstr>
      <vt:lpstr>What Do We Concern Frequently in Our Life?</vt:lpstr>
      <vt:lpstr>PowerPoint Presentation</vt:lpstr>
      <vt:lpstr>Can We Slow Down the Clock of Aging &amp; Disease?</vt:lpstr>
      <vt:lpstr>ANTIOXIDANTS –  A Fight Against Cancer &amp; Aging</vt:lpstr>
      <vt:lpstr> What are Antioxidant ???</vt:lpstr>
      <vt:lpstr>What are FREE RADICALS ??? </vt:lpstr>
      <vt:lpstr>How are free radicals produced ???</vt:lpstr>
      <vt:lpstr>Free Radical Formation and damage</vt:lpstr>
      <vt:lpstr> Effects of DNA Oxidation Damage on Body</vt:lpstr>
      <vt:lpstr>Effects of Reactive Oxygen Species </vt:lpstr>
      <vt:lpstr>PowerPoint Presentation</vt:lpstr>
      <vt:lpstr>Oxidative Stress</vt:lpstr>
      <vt:lpstr>Mechanism of action of antioxidants</vt:lpstr>
      <vt:lpstr>Antioxidants</vt:lpstr>
      <vt:lpstr>Vitamin E</vt:lpstr>
      <vt:lpstr>Vitamin C  (ascorbic acid)</vt:lpstr>
      <vt:lpstr>              β - Carotene</vt:lpstr>
      <vt:lpstr>Phytochemicals</vt:lpstr>
      <vt:lpstr>PowerPoint Presentation</vt:lpstr>
      <vt:lpstr>PowerPoint Presentation</vt:lpstr>
      <vt:lpstr>PowerPoint Presentation</vt:lpstr>
      <vt:lpstr>American Cancer Society (ACS) Recommendation</vt:lpstr>
      <vt:lpstr>PowerPoint Presentation</vt:lpstr>
      <vt:lpstr>War model of cancer treatment</vt:lpstr>
      <vt:lpstr>Can a healthy diet improve cancer survival ???</vt:lpstr>
      <vt:lpstr>         Are You Ready to              the Reactive Oxygen Species Attack?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Prasad</cp:lastModifiedBy>
  <cp:revision>109</cp:revision>
  <cp:lastPrinted>1601-01-01T00:00:00Z</cp:lastPrinted>
  <dcterms:created xsi:type="dcterms:W3CDTF">1601-01-01T00:00:00Z</dcterms:created>
  <dcterms:modified xsi:type="dcterms:W3CDTF">2019-06-25T05:07:00Z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