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7" r:id="rId12"/>
    <p:sldId id="266" r:id="rId13"/>
    <p:sldId id="267" r:id="rId14"/>
    <p:sldId id="268" r:id="rId15"/>
    <p:sldId id="276" r:id="rId16"/>
    <p:sldId id="269" r:id="rId17"/>
    <p:sldId id="270" r:id="rId18"/>
    <p:sldId id="275" r:id="rId19"/>
    <p:sldId id="271" r:id="rId20"/>
    <p:sldId id="274" r:id="rId21"/>
    <p:sldId id="272" r:id="rId22"/>
    <p:sldId id="273" r:id="rId2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0080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26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082" name="Group 2"/>
          <p:cNvGrpSpPr/>
          <p:nvPr/>
        </p:nvGrpSpPr>
        <p:grpSpPr bwMode="auto">
          <a:xfrm>
            <a:off x="4716463" y="5345113"/>
            <a:ext cx="4427537" cy="1512887"/>
            <a:chOff x="2971" y="3367"/>
            <a:chExt cx="2789" cy="953"/>
          </a:xfrm>
        </p:grpSpPr>
        <p:sp>
          <p:nvSpPr>
            <p:cNvPr id="46083" name="Freeform 3"/>
            <p:cNvSpPr/>
            <p:nvPr/>
          </p:nvSpPr>
          <p:spPr bwMode="ltGray">
            <a:xfrm>
              <a:off x="2971" y="3367"/>
              <a:ext cx="2789" cy="953"/>
            </a:xfrm>
            <a:custGeom>
              <a:avLst/>
              <a:gdLst/>
              <a:ahLst/>
              <a:cxnLst>
                <a:cxn ang="0">
                  <a:pos x="2768" y="18"/>
                </a:cxn>
                <a:cxn ang="0">
                  <a:pos x="2678" y="24"/>
                </a:cxn>
                <a:cxn ang="0">
                  <a:pos x="2613" y="102"/>
                </a:cxn>
                <a:cxn ang="0">
                  <a:pos x="2511" y="156"/>
                </a:cxn>
                <a:cxn ang="0">
                  <a:pos x="2505" y="222"/>
                </a:cxn>
                <a:cxn ang="0">
                  <a:pos x="2487" y="246"/>
                </a:cxn>
                <a:cxn ang="0">
                  <a:pos x="2469" y="252"/>
                </a:cxn>
                <a:cxn ang="0">
                  <a:pos x="2397" y="210"/>
                </a:cxn>
                <a:cxn ang="0">
                  <a:pos x="2260" y="192"/>
                </a:cxn>
                <a:cxn ang="0">
                  <a:pos x="2236" y="186"/>
                </a:cxn>
                <a:cxn ang="0">
                  <a:pos x="2218" y="192"/>
                </a:cxn>
                <a:cxn ang="0">
                  <a:pos x="2146" y="228"/>
                </a:cxn>
                <a:cxn ang="0">
                  <a:pos x="2110" y="240"/>
                </a:cxn>
                <a:cxn ang="0">
                  <a:pos x="2086" y="246"/>
                </a:cxn>
                <a:cxn ang="0">
                  <a:pos x="2074" y="258"/>
                </a:cxn>
                <a:cxn ang="0">
                  <a:pos x="2074" y="276"/>
                </a:cxn>
                <a:cxn ang="0">
                  <a:pos x="2051" y="300"/>
                </a:cxn>
                <a:cxn ang="0">
                  <a:pos x="2033" y="312"/>
                </a:cxn>
                <a:cxn ang="0">
                  <a:pos x="2021" y="324"/>
                </a:cxn>
                <a:cxn ang="0">
                  <a:pos x="2009" y="336"/>
                </a:cxn>
                <a:cxn ang="0">
                  <a:pos x="1979" y="342"/>
                </a:cxn>
                <a:cxn ang="0">
                  <a:pos x="1913" y="336"/>
                </a:cxn>
                <a:cxn ang="0">
                  <a:pos x="1877" y="330"/>
                </a:cxn>
                <a:cxn ang="0">
                  <a:pos x="1865" y="342"/>
                </a:cxn>
                <a:cxn ang="0">
                  <a:pos x="1853" y="354"/>
                </a:cxn>
                <a:cxn ang="0">
                  <a:pos x="1823" y="360"/>
                </a:cxn>
                <a:cxn ang="0">
                  <a:pos x="1764" y="342"/>
                </a:cxn>
                <a:cxn ang="0">
                  <a:pos x="1740" y="342"/>
                </a:cxn>
                <a:cxn ang="0">
                  <a:pos x="1716" y="354"/>
                </a:cxn>
                <a:cxn ang="0">
                  <a:pos x="1656" y="425"/>
                </a:cxn>
                <a:cxn ang="0">
                  <a:pos x="1614" y="569"/>
                </a:cxn>
                <a:cxn ang="0">
                  <a:pos x="1614" y="593"/>
                </a:cxn>
                <a:cxn ang="0">
                  <a:pos x="1620" y="641"/>
                </a:cxn>
                <a:cxn ang="0">
                  <a:pos x="1638" y="659"/>
                </a:cxn>
                <a:cxn ang="0">
                  <a:pos x="1632" y="671"/>
                </a:cxn>
                <a:cxn ang="0">
                  <a:pos x="1620" y="683"/>
                </a:cxn>
                <a:cxn ang="0">
                  <a:pos x="1542" y="689"/>
                </a:cxn>
                <a:cxn ang="0">
                  <a:pos x="1465" y="629"/>
                </a:cxn>
                <a:cxn ang="0">
                  <a:pos x="1333" y="587"/>
                </a:cxn>
                <a:cxn ang="0">
                  <a:pos x="1184" y="671"/>
                </a:cxn>
                <a:cxn ang="0">
                  <a:pos x="1016" y="731"/>
                </a:cxn>
                <a:cxn ang="0">
                  <a:pos x="813" y="743"/>
                </a:cxn>
                <a:cxn ang="0">
                  <a:pos x="628" y="701"/>
                </a:cxn>
                <a:cxn ang="0">
                  <a:pos x="568" y="695"/>
                </a:cxn>
                <a:cxn ang="0">
                  <a:pos x="556" y="701"/>
                </a:cxn>
                <a:cxn ang="0">
                  <a:pos x="520" y="731"/>
                </a:cxn>
                <a:cxn ang="0">
                  <a:pos x="436" y="809"/>
                </a:cxn>
                <a:cxn ang="0">
                  <a:pos x="406" y="821"/>
                </a:cxn>
                <a:cxn ang="0">
                  <a:pos x="382" y="821"/>
                </a:cxn>
                <a:cxn ang="0">
                  <a:pos x="335" y="827"/>
                </a:cxn>
                <a:cxn ang="0">
                  <a:pos x="209" y="851"/>
                </a:cxn>
                <a:cxn ang="0">
                  <a:pos x="173" y="857"/>
                </a:cxn>
                <a:cxn ang="0">
                  <a:pos x="125" y="851"/>
                </a:cxn>
                <a:cxn ang="0">
                  <a:pos x="107" y="857"/>
                </a:cxn>
                <a:cxn ang="0">
                  <a:pos x="101" y="875"/>
                </a:cxn>
                <a:cxn ang="0">
                  <a:pos x="83" y="887"/>
                </a:cxn>
                <a:cxn ang="0">
                  <a:pos x="48" y="899"/>
                </a:cxn>
                <a:cxn ang="0">
                  <a:pos x="2780" y="24"/>
                </a:cxn>
              </a:cxnLst>
              <a:rect l="0" t="0" r="r" b="b"/>
              <a:pathLst>
                <a:path w="2780" h="953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  <a:lnTo>
                    <a:pt x="2780" y="24"/>
                  </a:lnTo>
                  <a:lnTo>
                    <a:pt x="2780" y="24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084" name="Freeform 4"/>
            <p:cNvSpPr/>
            <p:nvPr/>
          </p:nvSpPr>
          <p:spPr bwMode="ltGray">
            <a:xfrm>
              <a:off x="4602" y="4014"/>
              <a:ext cx="12" cy="18"/>
            </a:xfrm>
            <a:custGeom>
              <a:avLst/>
              <a:gdLst/>
              <a:ahLst/>
              <a:cxnLst>
                <a:cxn ang="0">
                  <a:pos x="12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12" y="18"/>
                </a:cxn>
                <a:cxn ang="0">
                  <a:pos x="12" y="18"/>
                </a:cxn>
                <a:cxn ang="0">
                  <a:pos x="12" y="18"/>
                </a:cxn>
              </a:cxnLst>
              <a:rect l="0" t="0" r="r" b="b"/>
              <a:pathLst>
                <a:path w="12" h="18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085" name="Freeform 5"/>
            <p:cNvSpPr/>
            <p:nvPr/>
          </p:nvSpPr>
          <p:spPr bwMode="ltGray">
            <a:xfrm>
              <a:off x="4596" y="3996"/>
              <a:ext cx="6" cy="18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6" y="1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0" y="12"/>
                </a:cxn>
              </a:cxnLst>
              <a:rect l="0" t="0" r="r" b="b"/>
              <a:pathLst>
                <a:path w="6" h="18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086" name="Freeform 6"/>
            <p:cNvSpPr/>
            <p:nvPr/>
          </p:nvSpPr>
          <p:spPr bwMode="ltGray">
            <a:xfrm>
              <a:off x="5180" y="3577"/>
              <a:ext cx="304" cy="741"/>
            </a:xfrm>
            <a:custGeom>
              <a:avLst/>
              <a:gdLst/>
              <a:ahLst/>
              <a:cxnLst>
                <a:cxn ang="0">
                  <a:pos x="280" y="42"/>
                </a:cxn>
                <a:cxn ang="0">
                  <a:pos x="274" y="42"/>
                </a:cxn>
                <a:cxn ang="0">
                  <a:pos x="268" y="42"/>
                </a:cxn>
                <a:cxn ang="0">
                  <a:pos x="256" y="42"/>
                </a:cxn>
                <a:cxn ang="0">
                  <a:pos x="238" y="48"/>
                </a:cxn>
                <a:cxn ang="0">
                  <a:pos x="214" y="12"/>
                </a:cxn>
                <a:cxn ang="0">
                  <a:pos x="196" y="0"/>
                </a:cxn>
                <a:cxn ang="0">
                  <a:pos x="196" y="0"/>
                </a:cxn>
                <a:cxn ang="0">
                  <a:pos x="164" y="167"/>
                </a:cxn>
                <a:cxn ang="0">
                  <a:pos x="144" y="217"/>
                </a:cxn>
                <a:cxn ang="0">
                  <a:pos x="110" y="281"/>
                </a:cxn>
                <a:cxn ang="0">
                  <a:pos x="96" y="327"/>
                </a:cxn>
                <a:cxn ang="0">
                  <a:pos x="124" y="405"/>
                </a:cxn>
                <a:cxn ang="0">
                  <a:pos x="100" y="463"/>
                </a:cxn>
                <a:cxn ang="0">
                  <a:pos x="68" y="503"/>
                </a:cxn>
                <a:cxn ang="0">
                  <a:pos x="30" y="539"/>
                </a:cxn>
                <a:cxn ang="0">
                  <a:pos x="24" y="613"/>
                </a:cxn>
                <a:cxn ang="0">
                  <a:pos x="0" y="741"/>
                </a:cxn>
                <a:cxn ang="0">
                  <a:pos x="202" y="741"/>
                </a:cxn>
                <a:cxn ang="0">
                  <a:pos x="180" y="639"/>
                </a:cxn>
                <a:cxn ang="0">
                  <a:pos x="192" y="589"/>
                </a:cxn>
                <a:cxn ang="0">
                  <a:pos x="178" y="539"/>
                </a:cxn>
                <a:cxn ang="0">
                  <a:pos x="190" y="499"/>
                </a:cxn>
                <a:cxn ang="0">
                  <a:pos x="184" y="465"/>
                </a:cxn>
                <a:cxn ang="0">
                  <a:pos x="192" y="391"/>
                </a:cxn>
                <a:cxn ang="0">
                  <a:pos x="216" y="313"/>
                </a:cxn>
                <a:cxn ang="0">
                  <a:pos x="238" y="249"/>
                </a:cxn>
                <a:cxn ang="0">
                  <a:pos x="268" y="185"/>
                </a:cxn>
                <a:cxn ang="0">
                  <a:pos x="284" y="159"/>
                </a:cxn>
                <a:cxn ang="0">
                  <a:pos x="304" y="12"/>
                </a:cxn>
                <a:cxn ang="0">
                  <a:pos x="298" y="24"/>
                </a:cxn>
                <a:cxn ang="0">
                  <a:pos x="292" y="30"/>
                </a:cxn>
                <a:cxn ang="0">
                  <a:pos x="292" y="36"/>
                </a:cxn>
                <a:cxn ang="0">
                  <a:pos x="286" y="36"/>
                </a:cxn>
                <a:cxn ang="0">
                  <a:pos x="286" y="42"/>
                </a:cxn>
                <a:cxn ang="0">
                  <a:pos x="280" y="42"/>
                </a:cxn>
                <a:cxn ang="0">
                  <a:pos x="280" y="42"/>
                </a:cxn>
                <a:cxn ang="0">
                  <a:pos x="280" y="42"/>
                </a:cxn>
              </a:cxnLst>
              <a:rect l="0" t="0" r="r" b="b"/>
              <a:pathLst>
                <a:path w="304" h="741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087" name="Freeform 7"/>
            <p:cNvSpPr/>
            <p:nvPr/>
          </p:nvSpPr>
          <p:spPr bwMode="ltGray">
            <a:xfrm>
              <a:off x="4918" y="3553"/>
              <a:ext cx="314" cy="767"/>
            </a:xfrm>
            <a:custGeom>
              <a:avLst/>
              <a:gdLst/>
              <a:ahLst/>
              <a:cxnLst>
                <a:cxn ang="0">
                  <a:pos x="284" y="6"/>
                </a:cxn>
                <a:cxn ang="0">
                  <a:pos x="278" y="6"/>
                </a:cxn>
                <a:cxn ang="0">
                  <a:pos x="272" y="12"/>
                </a:cxn>
                <a:cxn ang="0">
                  <a:pos x="254" y="18"/>
                </a:cxn>
                <a:cxn ang="0">
                  <a:pos x="230" y="24"/>
                </a:cxn>
                <a:cxn ang="0">
                  <a:pos x="206" y="42"/>
                </a:cxn>
                <a:cxn ang="0">
                  <a:pos x="188" y="48"/>
                </a:cxn>
                <a:cxn ang="0">
                  <a:pos x="176" y="54"/>
                </a:cxn>
                <a:cxn ang="0">
                  <a:pos x="170" y="54"/>
                </a:cxn>
                <a:cxn ang="0">
                  <a:pos x="150" y="169"/>
                </a:cxn>
                <a:cxn ang="0">
                  <a:pos x="110" y="225"/>
                </a:cxn>
                <a:cxn ang="0">
                  <a:pos x="54" y="383"/>
                </a:cxn>
                <a:cxn ang="0">
                  <a:pos x="82" y="555"/>
                </a:cxn>
                <a:cxn ang="0">
                  <a:pos x="40" y="679"/>
                </a:cxn>
                <a:cxn ang="0">
                  <a:pos x="0" y="767"/>
                </a:cxn>
                <a:cxn ang="0">
                  <a:pos x="108" y="767"/>
                </a:cxn>
                <a:cxn ang="0">
                  <a:pos x="120" y="611"/>
                </a:cxn>
                <a:cxn ang="0">
                  <a:pos x="148" y="499"/>
                </a:cxn>
                <a:cxn ang="0">
                  <a:pos x="160" y="367"/>
                </a:cxn>
                <a:cxn ang="0">
                  <a:pos x="218" y="327"/>
                </a:cxn>
                <a:cxn ang="0">
                  <a:pos x="238" y="221"/>
                </a:cxn>
                <a:cxn ang="0">
                  <a:pos x="296" y="135"/>
                </a:cxn>
                <a:cxn ang="0">
                  <a:pos x="314" y="0"/>
                </a:cxn>
                <a:cxn ang="0">
                  <a:pos x="302" y="0"/>
                </a:cxn>
                <a:cxn ang="0">
                  <a:pos x="296" y="0"/>
                </a:cxn>
                <a:cxn ang="0">
                  <a:pos x="290" y="0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</a:cxnLst>
              <a:rect l="0" t="0" r="r" b="b"/>
              <a:pathLst>
                <a:path w="314" h="767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088" name="Freeform 8"/>
            <p:cNvSpPr/>
            <p:nvPr/>
          </p:nvSpPr>
          <p:spPr bwMode="ltGray">
            <a:xfrm>
              <a:off x="4700" y="3697"/>
              <a:ext cx="275" cy="623"/>
            </a:xfrm>
            <a:custGeom>
              <a:avLst/>
              <a:gdLst/>
              <a:ahLst/>
              <a:cxnLst>
                <a:cxn ang="0">
                  <a:pos x="257" y="12"/>
                </a:cxn>
                <a:cxn ang="0">
                  <a:pos x="239" y="6"/>
                </a:cxn>
                <a:cxn ang="0">
                  <a:pos x="203" y="6"/>
                </a:cxn>
                <a:cxn ang="0">
                  <a:pos x="203" y="6"/>
                </a:cxn>
                <a:cxn ang="0">
                  <a:pos x="197" y="6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6" y="0"/>
                </a:cxn>
                <a:cxn ang="0">
                  <a:pos x="160" y="0"/>
                </a:cxn>
                <a:cxn ang="0">
                  <a:pos x="144" y="117"/>
                </a:cxn>
                <a:cxn ang="0">
                  <a:pos x="128" y="185"/>
                </a:cxn>
                <a:cxn ang="0">
                  <a:pos x="58" y="299"/>
                </a:cxn>
                <a:cxn ang="0">
                  <a:pos x="54" y="441"/>
                </a:cxn>
                <a:cxn ang="0">
                  <a:pos x="24" y="523"/>
                </a:cxn>
                <a:cxn ang="0">
                  <a:pos x="0" y="623"/>
                </a:cxn>
                <a:cxn ang="0">
                  <a:pos x="78" y="623"/>
                </a:cxn>
                <a:cxn ang="0">
                  <a:pos x="92" y="555"/>
                </a:cxn>
                <a:cxn ang="0">
                  <a:pos x="134" y="447"/>
                </a:cxn>
                <a:cxn ang="0">
                  <a:pos x="158" y="315"/>
                </a:cxn>
                <a:cxn ang="0">
                  <a:pos x="184" y="257"/>
                </a:cxn>
                <a:cxn ang="0">
                  <a:pos x="216" y="211"/>
                </a:cxn>
                <a:cxn ang="0">
                  <a:pos x="222" y="145"/>
                </a:cxn>
                <a:cxn ang="0">
                  <a:pos x="240" y="111"/>
                </a:cxn>
                <a:cxn ang="0">
                  <a:pos x="262" y="79"/>
                </a:cxn>
                <a:cxn ang="0">
                  <a:pos x="275" y="6"/>
                </a:cxn>
                <a:cxn ang="0">
                  <a:pos x="263" y="12"/>
                </a:cxn>
                <a:cxn ang="0">
                  <a:pos x="257" y="12"/>
                </a:cxn>
                <a:cxn ang="0">
                  <a:pos x="257" y="12"/>
                </a:cxn>
                <a:cxn ang="0">
                  <a:pos x="257" y="12"/>
                </a:cxn>
              </a:cxnLst>
              <a:rect l="0" t="0" r="r" b="b"/>
              <a:pathLst>
                <a:path w="275" h="623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089" name="Freeform 9"/>
            <p:cNvSpPr/>
            <p:nvPr/>
          </p:nvSpPr>
          <p:spPr bwMode="ltGray">
            <a:xfrm>
              <a:off x="4522" y="3709"/>
              <a:ext cx="213" cy="611"/>
            </a:xfrm>
            <a:custGeom>
              <a:avLst/>
              <a:gdLst/>
              <a:ahLst/>
              <a:cxnLst>
                <a:cxn ang="0">
                  <a:pos x="171" y="12"/>
                </a:cxn>
                <a:cxn ang="0">
                  <a:pos x="159" y="24"/>
                </a:cxn>
                <a:cxn ang="0">
                  <a:pos x="153" y="36"/>
                </a:cxn>
                <a:cxn ang="0">
                  <a:pos x="128" y="60"/>
                </a:cxn>
                <a:cxn ang="0">
                  <a:pos x="110" y="83"/>
                </a:cxn>
                <a:cxn ang="0">
                  <a:pos x="86" y="119"/>
                </a:cxn>
                <a:cxn ang="0">
                  <a:pos x="68" y="167"/>
                </a:cxn>
                <a:cxn ang="0">
                  <a:pos x="68" y="221"/>
                </a:cxn>
                <a:cxn ang="0">
                  <a:pos x="68" y="227"/>
                </a:cxn>
                <a:cxn ang="0">
                  <a:pos x="68" y="233"/>
                </a:cxn>
                <a:cxn ang="0">
                  <a:pos x="68" y="239"/>
                </a:cxn>
                <a:cxn ang="0">
                  <a:pos x="68" y="245"/>
                </a:cxn>
                <a:cxn ang="0">
                  <a:pos x="68" y="251"/>
                </a:cxn>
                <a:cxn ang="0">
                  <a:pos x="68" y="251"/>
                </a:cxn>
                <a:cxn ang="0">
                  <a:pos x="68" y="257"/>
                </a:cxn>
                <a:cxn ang="0">
                  <a:pos x="68" y="269"/>
                </a:cxn>
                <a:cxn ang="0">
                  <a:pos x="74" y="287"/>
                </a:cxn>
                <a:cxn ang="0">
                  <a:pos x="80" y="305"/>
                </a:cxn>
                <a:cxn ang="0">
                  <a:pos x="86" y="311"/>
                </a:cxn>
                <a:cxn ang="0">
                  <a:pos x="86" y="311"/>
                </a:cxn>
                <a:cxn ang="0">
                  <a:pos x="92" y="317"/>
                </a:cxn>
                <a:cxn ang="0">
                  <a:pos x="92" y="323"/>
                </a:cxn>
                <a:cxn ang="0">
                  <a:pos x="92" y="323"/>
                </a:cxn>
                <a:cxn ang="0">
                  <a:pos x="24" y="437"/>
                </a:cxn>
                <a:cxn ang="0">
                  <a:pos x="18" y="471"/>
                </a:cxn>
                <a:cxn ang="0">
                  <a:pos x="0" y="547"/>
                </a:cxn>
                <a:cxn ang="0">
                  <a:pos x="50" y="611"/>
                </a:cxn>
                <a:cxn ang="0">
                  <a:pos x="114" y="611"/>
                </a:cxn>
                <a:cxn ang="0">
                  <a:pos x="104" y="555"/>
                </a:cxn>
                <a:cxn ang="0">
                  <a:pos x="120" y="515"/>
                </a:cxn>
                <a:cxn ang="0">
                  <a:pos x="150" y="449"/>
                </a:cxn>
                <a:cxn ang="0">
                  <a:pos x="166" y="377"/>
                </a:cxn>
                <a:cxn ang="0">
                  <a:pos x="156" y="295"/>
                </a:cxn>
                <a:cxn ang="0">
                  <a:pos x="170" y="203"/>
                </a:cxn>
                <a:cxn ang="0">
                  <a:pos x="212" y="95"/>
                </a:cxn>
                <a:cxn ang="0">
                  <a:pos x="213" y="0"/>
                </a:cxn>
                <a:cxn ang="0">
                  <a:pos x="207" y="0"/>
                </a:cxn>
                <a:cxn ang="0">
                  <a:pos x="201" y="0"/>
                </a:cxn>
                <a:cxn ang="0">
                  <a:pos x="195" y="0"/>
                </a:cxn>
                <a:cxn ang="0">
                  <a:pos x="189" y="0"/>
                </a:cxn>
                <a:cxn ang="0">
                  <a:pos x="183" y="6"/>
                </a:cxn>
                <a:cxn ang="0">
                  <a:pos x="177" y="6"/>
                </a:cxn>
                <a:cxn ang="0">
                  <a:pos x="171" y="12"/>
                </a:cxn>
                <a:cxn ang="0">
                  <a:pos x="171" y="12"/>
                </a:cxn>
                <a:cxn ang="0">
                  <a:pos x="171" y="12"/>
                </a:cxn>
              </a:cxnLst>
              <a:rect l="0" t="0" r="r" b="b"/>
              <a:pathLst>
                <a:path w="213" h="611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090" name="Freeform 10"/>
            <p:cNvSpPr/>
            <p:nvPr/>
          </p:nvSpPr>
          <p:spPr bwMode="ltGray">
            <a:xfrm>
              <a:off x="4292" y="3936"/>
              <a:ext cx="167" cy="384"/>
            </a:xfrm>
            <a:custGeom>
              <a:avLst/>
              <a:gdLst/>
              <a:ahLst/>
              <a:cxnLst>
                <a:cxn ang="0">
                  <a:pos x="149" y="60"/>
                </a:cxn>
                <a:cxn ang="0">
                  <a:pos x="119" y="30"/>
                </a:cxn>
                <a:cxn ang="0">
                  <a:pos x="89" y="12"/>
                </a:cxn>
                <a:cxn ang="0">
                  <a:pos x="59" y="0"/>
                </a:cxn>
                <a:cxn ang="0">
                  <a:pos x="54" y="70"/>
                </a:cxn>
                <a:cxn ang="0">
                  <a:pos x="46" y="112"/>
                </a:cxn>
                <a:cxn ang="0">
                  <a:pos x="52" y="168"/>
                </a:cxn>
                <a:cxn ang="0">
                  <a:pos x="24" y="194"/>
                </a:cxn>
                <a:cxn ang="0">
                  <a:pos x="16" y="258"/>
                </a:cxn>
                <a:cxn ang="0">
                  <a:pos x="2" y="300"/>
                </a:cxn>
                <a:cxn ang="0">
                  <a:pos x="0" y="352"/>
                </a:cxn>
                <a:cxn ang="0">
                  <a:pos x="47" y="384"/>
                </a:cxn>
                <a:cxn ang="0">
                  <a:pos x="149" y="384"/>
                </a:cxn>
                <a:cxn ang="0">
                  <a:pos x="134" y="350"/>
                </a:cxn>
                <a:cxn ang="0">
                  <a:pos x="104" y="324"/>
                </a:cxn>
                <a:cxn ang="0">
                  <a:pos x="138" y="274"/>
                </a:cxn>
                <a:cxn ang="0">
                  <a:pos x="122" y="220"/>
                </a:cxn>
                <a:cxn ang="0">
                  <a:pos x="132" y="186"/>
                </a:cxn>
                <a:cxn ang="0">
                  <a:pos x="140" y="154"/>
                </a:cxn>
                <a:cxn ang="0">
                  <a:pos x="167" y="90"/>
                </a:cxn>
                <a:cxn ang="0">
                  <a:pos x="149" y="60"/>
                </a:cxn>
                <a:cxn ang="0">
                  <a:pos x="149" y="60"/>
                </a:cxn>
                <a:cxn ang="0">
                  <a:pos x="149" y="60"/>
                </a:cxn>
              </a:cxnLst>
              <a:rect l="0" t="0" r="r" b="b"/>
              <a:pathLst>
                <a:path w="167" h="384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091" name="Freeform 11"/>
            <p:cNvSpPr/>
            <p:nvPr/>
          </p:nvSpPr>
          <p:spPr bwMode="ltGray">
            <a:xfrm>
              <a:off x="4100" y="4020"/>
              <a:ext cx="166" cy="300"/>
            </a:xfrm>
            <a:custGeom>
              <a:avLst/>
              <a:gdLst/>
              <a:ahLst/>
              <a:cxnLst>
                <a:cxn ang="0">
                  <a:pos x="136" y="12"/>
                </a:cxn>
                <a:cxn ang="0">
                  <a:pos x="100" y="0"/>
                </a:cxn>
                <a:cxn ang="0">
                  <a:pos x="78" y="64"/>
                </a:cxn>
                <a:cxn ang="0">
                  <a:pos x="70" y="126"/>
                </a:cxn>
                <a:cxn ang="0">
                  <a:pos x="46" y="184"/>
                </a:cxn>
                <a:cxn ang="0">
                  <a:pos x="58" y="232"/>
                </a:cxn>
                <a:cxn ang="0">
                  <a:pos x="38" y="268"/>
                </a:cxn>
                <a:cxn ang="0">
                  <a:pos x="0" y="300"/>
                </a:cxn>
                <a:cxn ang="0">
                  <a:pos x="160" y="300"/>
                </a:cxn>
                <a:cxn ang="0">
                  <a:pos x="136" y="272"/>
                </a:cxn>
                <a:cxn ang="0">
                  <a:pos x="98" y="234"/>
                </a:cxn>
                <a:cxn ang="0">
                  <a:pos x="130" y="188"/>
                </a:cxn>
                <a:cxn ang="0">
                  <a:pos x="138" y="134"/>
                </a:cxn>
                <a:cxn ang="0">
                  <a:pos x="144" y="94"/>
                </a:cxn>
                <a:cxn ang="0">
                  <a:pos x="164" y="60"/>
                </a:cxn>
                <a:cxn ang="0">
                  <a:pos x="166" y="0"/>
                </a:cxn>
                <a:cxn ang="0">
                  <a:pos x="136" y="12"/>
                </a:cxn>
                <a:cxn ang="0">
                  <a:pos x="136" y="12"/>
                </a:cxn>
                <a:cxn ang="0">
                  <a:pos x="136" y="12"/>
                </a:cxn>
              </a:cxnLst>
              <a:rect l="0" t="0" r="r" b="b"/>
              <a:pathLst>
                <a:path w="166" h="30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092" name="Freeform 12"/>
            <p:cNvSpPr/>
            <p:nvPr/>
          </p:nvSpPr>
          <p:spPr bwMode="ltGray">
            <a:xfrm>
              <a:off x="3910" y="4038"/>
              <a:ext cx="237" cy="282"/>
            </a:xfrm>
            <a:custGeom>
              <a:avLst/>
              <a:gdLst/>
              <a:ahLst/>
              <a:cxnLst>
                <a:cxn ang="0">
                  <a:pos x="201" y="0"/>
                </a:cxn>
                <a:cxn ang="0">
                  <a:pos x="183" y="0"/>
                </a:cxn>
                <a:cxn ang="0">
                  <a:pos x="158" y="50"/>
                </a:cxn>
                <a:cxn ang="0">
                  <a:pos x="148" y="92"/>
                </a:cxn>
                <a:cxn ang="0">
                  <a:pos x="120" y="144"/>
                </a:cxn>
                <a:cxn ang="0">
                  <a:pos x="82" y="182"/>
                </a:cxn>
                <a:cxn ang="0">
                  <a:pos x="60" y="232"/>
                </a:cxn>
                <a:cxn ang="0">
                  <a:pos x="0" y="282"/>
                </a:cxn>
                <a:cxn ang="0">
                  <a:pos x="128" y="282"/>
                </a:cxn>
                <a:cxn ang="0">
                  <a:pos x="154" y="254"/>
                </a:cxn>
                <a:cxn ang="0">
                  <a:pos x="158" y="196"/>
                </a:cxn>
                <a:cxn ang="0">
                  <a:pos x="188" y="148"/>
                </a:cxn>
                <a:cxn ang="0">
                  <a:pos x="196" y="70"/>
                </a:cxn>
                <a:cxn ang="0">
                  <a:pos x="237" y="0"/>
                </a:cxn>
                <a:cxn ang="0">
                  <a:pos x="201" y="0"/>
                </a:cxn>
                <a:cxn ang="0">
                  <a:pos x="201" y="0"/>
                </a:cxn>
                <a:cxn ang="0">
                  <a:pos x="201" y="0"/>
                </a:cxn>
              </a:cxnLst>
              <a:rect l="0" t="0" r="r" b="b"/>
              <a:pathLst>
                <a:path w="237" h="282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093" name="Freeform 13"/>
            <p:cNvSpPr/>
            <p:nvPr/>
          </p:nvSpPr>
          <p:spPr bwMode="ltGray">
            <a:xfrm>
              <a:off x="3674" y="4086"/>
              <a:ext cx="196" cy="234"/>
            </a:xfrm>
            <a:custGeom>
              <a:avLst/>
              <a:gdLst/>
              <a:ahLst/>
              <a:cxnLst>
                <a:cxn ang="0">
                  <a:pos x="167" y="54"/>
                </a:cxn>
                <a:cxn ang="0">
                  <a:pos x="113" y="24"/>
                </a:cxn>
                <a:cxn ang="0">
                  <a:pos x="83" y="0"/>
                </a:cxn>
                <a:cxn ang="0">
                  <a:pos x="80" y="62"/>
                </a:cxn>
                <a:cxn ang="0">
                  <a:pos x="58" y="100"/>
                </a:cxn>
                <a:cxn ang="0">
                  <a:pos x="54" y="160"/>
                </a:cxn>
                <a:cxn ang="0">
                  <a:pos x="36" y="202"/>
                </a:cxn>
                <a:cxn ang="0">
                  <a:pos x="0" y="234"/>
                </a:cxn>
                <a:cxn ang="0">
                  <a:pos x="146" y="234"/>
                </a:cxn>
                <a:cxn ang="0">
                  <a:pos x="170" y="198"/>
                </a:cxn>
                <a:cxn ang="0">
                  <a:pos x="158" y="138"/>
                </a:cxn>
                <a:cxn ang="0">
                  <a:pos x="196" y="100"/>
                </a:cxn>
                <a:cxn ang="0">
                  <a:pos x="191" y="54"/>
                </a:cxn>
                <a:cxn ang="0">
                  <a:pos x="167" y="54"/>
                </a:cxn>
                <a:cxn ang="0">
                  <a:pos x="167" y="54"/>
                </a:cxn>
                <a:cxn ang="0">
                  <a:pos x="167" y="54"/>
                </a:cxn>
              </a:cxnLst>
              <a:rect l="0" t="0" r="r" b="b"/>
              <a:pathLst>
                <a:path w="196" h="234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094" name="Freeform 14"/>
            <p:cNvSpPr/>
            <p:nvPr/>
          </p:nvSpPr>
          <p:spPr bwMode="ltGray">
            <a:xfrm>
              <a:off x="3476" y="4068"/>
              <a:ext cx="190" cy="252"/>
            </a:xfrm>
            <a:custGeom>
              <a:avLst/>
              <a:gdLst/>
              <a:ahLst/>
              <a:cxnLst>
                <a:cxn ang="0">
                  <a:pos x="190" y="0"/>
                </a:cxn>
                <a:cxn ang="0">
                  <a:pos x="166" y="0"/>
                </a:cxn>
                <a:cxn ang="0">
                  <a:pos x="158" y="38"/>
                </a:cxn>
                <a:cxn ang="0">
                  <a:pos x="138" y="120"/>
                </a:cxn>
                <a:cxn ang="0">
                  <a:pos x="94" y="180"/>
                </a:cxn>
                <a:cxn ang="0">
                  <a:pos x="62" y="234"/>
                </a:cxn>
                <a:cxn ang="0">
                  <a:pos x="0" y="252"/>
                </a:cxn>
                <a:cxn ang="0">
                  <a:pos x="128" y="252"/>
                </a:cxn>
                <a:cxn ang="0">
                  <a:pos x="142" y="188"/>
                </a:cxn>
                <a:cxn ang="0">
                  <a:pos x="186" y="90"/>
                </a:cxn>
                <a:cxn ang="0">
                  <a:pos x="190" y="38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</a:cxnLst>
              <a:rect l="0" t="0" r="r" b="b"/>
              <a:pathLst>
                <a:path w="190" h="252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095" name="Freeform 15"/>
            <p:cNvSpPr/>
            <p:nvPr/>
          </p:nvSpPr>
          <p:spPr bwMode="ltGray">
            <a:xfrm>
              <a:off x="3170" y="4188"/>
              <a:ext cx="230" cy="132"/>
            </a:xfrm>
            <a:custGeom>
              <a:avLst/>
              <a:gdLst/>
              <a:ahLst/>
              <a:cxnLst>
                <a:cxn ang="0">
                  <a:pos x="197" y="0"/>
                </a:cxn>
                <a:cxn ang="0">
                  <a:pos x="191" y="0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1" y="0"/>
                </a:cxn>
                <a:cxn ang="0">
                  <a:pos x="155" y="0"/>
                </a:cxn>
                <a:cxn ang="0">
                  <a:pos x="138" y="6"/>
                </a:cxn>
                <a:cxn ang="0">
                  <a:pos x="132" y="6"/>
                </a:cxn>
                <a:cxn ang="0">
                  <a:pos x="35" y="18"/>
                </a:cxn>
                <a:cxn ang="0">
                  <a:pos x="11" y="30"/>
                </a:cxn>
                <a:cxn ang="0">
                  <a:pos x="23" y="54"/>
                </a:cxn>
                <a:cxn ang="0">
                  <a:pos x="0" y="100"/>
                </a:cxn>
                <a:cxn ang="0">
                  <a:pos x="0" y="132"/>
                </a:cxn>
                <a:cxn ang="0">
                  <a:pos x="162" y="132"/>
                </a:cxn>
                <a:cxn ang="0">
                  <a:pos x="204" y="88"/>
                </a:cxn>
                <a:cxn ang="0">
                  <a:pos x="230" y="46"/>
                </a:cxn>
                <a:cxn ang="0">
                  <a:pos x="214" y="24"/>
                </a:cxn>
                <a:cxn ang="0">
                  <a:pos x="215" y="0"/>
                </a:cxn>
                <a:cxn ang="0">
                  <a:pos x="209" y="0"/>
                </a:cxn>
                <a:cxn ang="0">
                  <a:pos x="203" y="0"/>
                </a:cxn>
                <a:cxn ang="0">
                  <a:pos x="203" y="0"/>
                </a:cxn>
                <a:cxn ang="0">
                  <a:pos x="197" y="0"/>
                </a:cxn>
                <a:cxn ang="0">
                  <a:pos x="197" y="0"/>
                </a:cxn>
                <a:cxn ang="0">
                  <a:pos x="197" y="0"/>
                </a:cxn>
              </a:cxnLst>
              <a:rect l="0" t="0" r="r" b="b"/>
              <a:pathLst>
                <a:path w="230" h="132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096" name="Freeform 16"/>
            <p:cNvSpPr/>
            <p:nvPr/>
          </p:nvSpPr>
          <p:spPr bwMode="ltGray">
            <a:xfrm>
              <a:off x="3044" y="4218"/>
              <a:ext cx="89" cy="102"/>
            </a:xfrm>
            <a:custGeom>
              <a:avLst/>
              <a:gdLst/>
              <a:ahLst/>
              <a:cxnLst>
                <a:cxn ang="0">
                  <a:pos x="71" y="0"/>
                </a:cxn>
                <a:cxn ang="0">
                  <a:pos x="66" y="48"/>
                </a:cxn>
                <a:cxn ang="0">
                  <a:pos x="30" y="72"/>
                </a:cxn>
                <a:cxn ang="0">
                  <a:pos x="0" y="102"/>
                </a:cxn>
                <a:cxn ang="0">
                  <a:pos x="66" y="102"/>
                </a:cxn>
                <a:cxn ang="0">
                  <a:pos x="88" y="56"/>
                </a:cxn>
                <a:cxn ang="0">
                  <a:pos x="89" y="6"/>
                </a:cxn>
                <a:cxn ang="0">
                  <a:pos x="71" y="0"/>
                </a:cxn>
                <a:cxn ang="0">
                  <a:pos x="71" y="0"/>
                </a:cxn>
                <a:cxn ang="0">
                  <a:pos x="71" y="0"/>
                </a:cxn>
              </a:cxnLst>
              <a:rect l="0" t="0" r="r" b="b"/>
              <a:pathLst>
                <a:path w="89" h="102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097" name="Freeform 17"/>
            <p:cNvSpPr/>
            <p:nvPr/>
          </p:nvSpPr>
          <p:spPr bwMode="ltGray">
            <a:xfrm>
              <a:off x="5482" y="3367"/>
              <a:ext cx="278" cy="953"/>
            </a:xfrm>
            <a:custGeom>
              <a:avLst/>
              <a:gdLst/>
              <a:ahLst/>
              <a:cxnLst>
                <a:cxn ang="0">
                  <a:pos x="278" y="24"/>
                </a:cxn>
                <a:cxn ang="0">
                  <a:pos x="272" y="24"/>
                </a:cxn>
                <a:cxn ang="0">
                  <a:pos x="272" y="18"/>
                </a:cxn>
                <a:cxn ang="0">
                  <a:pos x="266" y="18"/>
                </a:cxn>
                <a:cxn ang="0">
                  <a:pos x="254" y="12"/>
                </a:cxn>
                <a:cxn ang="0">
                  <a:pos x="236" y="6"/>
                </a:cxn>
                <a:cxn ang="0">
                  <a:pos x="212" y="0"/>
                </a:cxn>
                <a:cxn ang="0">
                  <a:pos x="206" y="6"/>
                </a:cxn>
                <a:cxn ang="0">
                  <a:pos x="198" y="129"/>
                </a:cxn>
                <a:cxn ang="0">
                  <a:pos x="184" y="209"/>
                </a:cxn>
                <a:cxn ang="0">
                  <a:pos x="182" y="249"/>
                </a:cxn>
                <a:cxn ang="0">
                  <a:pos x="200" y="339"/>
                </a:cxn>
                <a:cxn ang="0">
                  <a:pos x="186" y="481"/>
                </a:cxn>
                <a:cxn ang="0">
                  <a:pos x="176" y="521"/>
                </a:cxn>
                <a:cxn ang="0">
                  <a:pos x="156" y="601"/>
                </a:cxn>
                <a:cxn ang="0">
                  <a:pos x="172" y="681"/>
                </a:cxn>
                <a:cxn ang="0">
                  <a:pos x="138" y="765"/>
                </a:cxn>
                <a:cxn ang="0">
                  <a:pos x="96" y="847"/>
                </a:cxn>
                <a:cxn ang="0">
                  <a:pos x="50" y="899"/>
                </a:cxn>
                <a:cxn ang="0">
                  <a:pos x="0" y="953"/>
                </a:cxn>
                <a:cxn ang="0">
                  <a:pos x="278" y="953"/>
                </a:cxn>
                <a:cxn ang="0">
                  <a:pos x="278" y="24"/>
                </a:cxn>
                <a:cxn ang="0">
                  <a:pos x="278" y="24"/>
                </a:cxn>
                <a:cxn ang="0">
                  <a:pos x="278" y="24"/>
                </a:cxn>
              </a:cxnLst>
              <a:rect l="0" t="0" r="r" b="b"/>
              <a:pathLst>
                <a:path w="278" h="953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6098" name="Rectangle 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828800"/>
          </a:xfrm>
        </p:spPr>
        <p:txBody>
          <a:bodyPr anchor="b"/>
          <a:lstStyle>
            <a:lvl1pPr>
              <a:defRPr sz="57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6099" name="Rectangle 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7338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 sz="36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6100" name="Rectangle 20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6101" name="Rectangle 21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6102" name="Rectangle 22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0A0B7BA5-CA83-4AD3-8AC8-574C64AF7507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4CD492-3A0A-46F0-8CB1-41A56DE0ACFB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F5914A-4016-4F64-B996-736D8288BF0A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005A87-209D-4F3A-88EF-0D8993E7DD4D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DEAB6B-A1EF-47CF-9DA2-2D845461986B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E9B140-C9C2-4CAE-ADE8-6C4E041688FF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DE79A2-9304-45FC-831C-E1313CCFC56F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FBA99A-6DF8-43B4-A043-4C6A2E33BBA2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9D1151-1182-44AC-881F-8673DAD7C7AB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0564EA-1365-4998-902E-88BC3CCDE636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C8E946-3158-47B6-BD6D-AE770406935D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tint val="63529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058" name="Group 2"/>
          <p:cNvGrpSpPr/>
          <p:nvPr/>
        </p:nvGrpSpPr>
        <p:grpSpPr bwMode="auto">
          <a:xfrm>
            <a:off x="4716463" y="5345113"/>
            <a:ext cx="4427537" cy="1512887"/>
            <a:chOff x="2971" y="3367"/>
            <a:chExt cx="2789" cy="953"/>
          </a:xfrm>
        </p:grpSpPr>
        <p:sp>
          <p:nvSpPr>
            <p:cNvPr id="45059" name="Freeform 3"/>
            <p:cNvSpPr/>
            <p:nvPr/>
          </p:nvSpPr>
          <p:spPr bwMode="ltGray">
            <a:xfrm>
              <a:off x="2971" y="3367"/>
              <a:ext cx="2789" cy="953"/>
            </a:xfrm>
            <a:custGeom>
              <a:avLst/>
              <a:gdLst/>
              <a:ahLst/>
              <a:cxnLst>
                <a:cxn ang="0">
                  <a:pos x="2768" y="18"/>
                </a:cxn>
                <a:cxn ang="0">
                  <a:pos x="2678" y="24"/>
                </a:cxn>
                <a:cxn ang="0">
                  <a:pos x="2613" y="102"/>
                </a:cxn>
                <a:cxn ang="0">
                  <a:pos x="2511" y="156"/>
                </a:cxn>
                <a:cxn ang="0">
                  <a:pos x="2505" y="222"/>
                </a:cxn>
                <a:cxn ang="0">
                  <a:pos x="2487" y="246"/>
                </a:cxn>
                <a:cxn ang="0">
                  <a:pos x="2469" y="252"/>
                </a:cxn>
                <a:cxn ang="0">
                  <a:pos x="2397" y="210"/>
                </a:cxn>
                <a:cxn ang="0">
                  <a:pos x="2260" y="192"/>
                </a:cxn>
                <a:cxn ang="0">
                  <a:pos x="2236" y="186"/>
                </a:cxn>
                <a:cxn ang="0">
                  <a:pos x="2218" y="192"/>
                </a:cxn>
                <a:cxn ang="0">
                  <a:pos x="2146" y="228"/>
                </a:cxn>
                <a:cxn ang="0">
                  <a:pos x="2110" y="240"/>
                </a:cxn>
                <a:cxn ang="0">
                  <a:pos x="2086" y="246"/>
                </a:cxn>
                <a:cxn ang="0">
                  <a:pos x="2074" y="258"/>
                </a:cxn>
                <a:cxn ang="0">
                  <a:pos x="2074" y="276"/>
                </a:cxn>
                <a:cxn ang="0">
                  <a:pos x="2051" y="300"/>
                </a:cxn>
                <a:cxn ang="0">
                  <a:pos x="2033" y="312"/>
                </a:cxn>
                <a:cxn ang="0">
                  <a:pos x="2021" y="324"/>
                </a:cxn>
                <a:cxn ang="0">
                  <a:pos x="2009" y="336"/>
                </a:cxn>
                <a:cxn ang="0">
                  <a:pos x="1979" y="342"/>
                </a:cxn>
                <a:cxn ang="0">
                  <a:pos x="1913" y="336"/>
                </a:cxn>
                <a:cxn ang="0">
                  <a:pos x="1877" y="330"/>
                </a:cxn>
                <a:cxn ang="0">
                  <a:pos x="1865" y="342"/>
                </a:cxn>
                <a:cxn ang="0">
                  <a:pos x="1853" y="354"/>
                </a:cxn>
                <a:cxn ang="0">
                  <a:pos x="1823" y="360"/>
                </a:cxn>
                <a:cxn ang="0">
                  <a:pos x="1764" y="342"/>
                </a:cxn>
                <a:cxn ang="0">
                  <a:pos x="1740" y="342"/>
                </a:cxn>
                <a:cxn ang="0">
                  <a:pos x="1716" y="354"/>
                </a:cxn>
                <a:cxn ang="0">
                  <a:pos x="1656" y="425"/>
                </a:cxn>
                <a:cxn ang="0">
                  <a:pos x="1614" y="569"/>
                </a:cxn>
                <a:cxn ang="0">
                  <a:pos x="1614" y="593"/>
                </a:cxn>
                <a:cxn ang="0">
                  <a:pos x="1620" y="641"/>
                </a:cxn>
                <a:cxn ang="0">
                  <a:pos x="1638" y="659"/>
                </a:cxn>
                <a:cxn ang="0">
                  <a:pos x="1632" y="671"/>
                </a:cxn>
                <a:cxn ang="0">
                  <a:pos x="1620" y="683"/>
                </a:cxn>
                <a:cxn ang="0">
                  <a:pos x="1542" y="689"/>
                </a:cxn>
                <a:cxn ang="0">
                  <a:pos x="1465" y="629"/>
                </a:cxn>
                <a:cxn ang="0">
                  <a:pos x="1333" y="587"/>
                </a:cxn>
                <a:cxn ang="0">
                  <a:pos x="1184" y="671"/>
                </a:cxn>
                <a:cxn ang="0">
                  <a:pos x="1016" y="731"/>
                </a:cxn>
                <a:cxn ang="0">
                  <a:pos x="813" y="743"/>
                </a:cxn>
                <a:cxn ang="0">
                  <a:pos x="628" y="701"/>
                </a:cxn>
                <a:cxn ang="0">
                  <a:pos x="568" y="695"/>
                </a:cxn>
                <a:cxn ang="0">
                  <a:pos x="556" y="701"/>
                </a:cxn>
                <a:cxn ang="0">
                  <a:pos x="520" y="731"/>
                </a:cxn>
                <a:cxn ang="0">
                  <a:pos x="436" y="809"/>
                </a:cxn>
                <a:cxn ang="0">
                  <a:pos x="406" y="821"/>
                </a:cxn>
                <a:cxn ang="0">
                  <a:pos x="382" y="821"/>
                </a:cxn>
                <a:cxn ang="0">
                  <a:pos x="335" y="827"/>
                </a:cxn>
                <a:cxn ang="0">
                  <a:pos x="209" y="851"/>
                </a:cxn>
                <a:cxn ang="0">
                  <a:pos x="173" y="857"/>
                </a:cxn>
                <a:cxn ang="0">
                  <a:pos x="125" y="851"/>
                </a:cxn>
                <a:cxn ang="0">
                  <a:pos x="107" y="857"/>
                </a:cxn>
                <a:cxn ang="0">
                  <a:pos x="101" y="875"/>
                </a:cxn>
                <a:cxn ang="0">
                  <a:pos x="83" y="887"/>
                </a:cxn>
                <a:cxn ang="0">
                  <a:pos x="48" y="899"/>
                </a:cxn>
                <a:cxn ang="0">
                  <a:pos x="2780" y="24"/>
                </a:cxn>
              </a:cxnLst>
              <a:rect l="0" t="0" r="r" b="b"/>
              <a:pathLst>
                <a:path w="2780" h="953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  <a:lnTo>
                    <a:pt x="2780" y="24"/>
                  </a:lnTo>
                  <a:lnTo>
                    <a:pt x="2780" y="24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060" name="Freeform 4"/>
            <p:cNvSpPr/>
            <p:nvPr/>
          </p:nvSpPr>
          <p:spPr bwMode="ltGray">
            <a:xfrm>
              <a:off x="4602" y="4014"/>
              <a:ext cx="12" cy="18"/>
            </a:xfrm>
            <a:custGeom>
              <a:avLst/>
              <a:gdLst/>
              <a:ahLst/>
              <a:cxnLst>
                <a:cxn ang="0">
                  <a:pos x="12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12" y="18"/>
                </a:cxn>
                <a:cxn ang="0">
                  <a:pos x="12" y="18"/>
                </a:cxn>
                <a:cxn ang="0">
                  <a:pos x="12" y="18"/>
                </a:cxn>
              </a:cxnLst>
              <a:rect l="0" t="0" r="r" b="b"/>
              <a:pathLst>
                <a:path w="12" h="18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061" name="Freeform 5"/>
            <p:cNvSpPr/>
            <p:nvPr/>
          </p:nvSpPr>
          <p:spPr bwMode="ltGray">
            <a:xfrm>
              <a:off x="4596" y="3996"/>
              <a:ext cx="6" cy="18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6" y="1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0" y="12"/>
                </a:cxn>
              </a:cxnLst>
              <a:rect l="0" t="0" r="r" b="b"/>
              <a:pathLst>
                <a:path w="6" h="18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062" name="Freeform 6"/>
            <p:cNvSpPr/>
            <p:nvPr/>
          </p:nvSpPr>
          <p:spPr bwMode="ltGray">
            <a:xfrm>
              <a:off x="5180" y="3577"/>
              <a:ext cx="304" cy="741"/>
            </a:xfrm>
            <a:custGeom>
              <a:avLst/>
              <a:gdLst/>
              <a:ahLst/>
              <a:cxnLst>
                <a:cxn ang="0">
                  <a:pos x="280" y="42"/>
                </a:cxn>
                <a:cxn ang="0">
                  <a:pos x="274" y="42"/>
                </a:cxn>
                <a:cxn ang="0">
                  <a:pos x="268" y="42"/>
                </a:cxn>
                <a:cxn ang="0">
                  <a:pos x="256" y="42"/>
                </a:cxn>
                <a:cxn ang="0">
                  <a:pos x="238" y="48"/>
                </a:cxn>
                <a:cxn ang="0">
                  <a:pos x="214" y="12"/>
                </a:cxn>
                <a:cxn ang="0">
                  <a:pos x="196" y="0"/>
                </a:cxn>
                <a:cxn ang="0">
                  <a:pos x="196" y="0"/>
                </a:cxn>
                <a:cxn ang="0">
                  <a:pos x="164" y="167"/>
                </a:cxn>
                <a:cxn ang="0">
                  <a:pos x="144" y="217"/>
                </a:cxn>
                <a:cxn ang="0">
                  <a:pos x="110" y="281"/>
                </a:cxn>
                <a:cxn ang="0">
                  <a:pos x="96" y="327"/>
                </a:cxn>
                <a:cxn ang="0">
                  <a:pos x="124" y="405"/>
                </a:cxn>
                <a:cxn ang="0">
                  <a:pos x="100" y="463"/>
                </a:cxn>
                <a:cxn ang="0">
                  <a:pos x="68" y="503"/>
                </a:cxn>
                <a:cxn ang="0">
                  <a:pos x="30" y="539"/>
                </a:cxn>
                <a:cxn ang="0">
                  <a:pos x="24" y="613"/>
                </a:cxn>
                <a:cxn ang="0">
                  <a:pos x="0" y="741"/>
                </a:cxn>
                <a:cxn ang="0">
                  <a:pos x="202" y="741"/>
                </a:cxn>
                <a:cxn ang="0">
                  <a:pos x="180" y="639"/>
                </a:cxn>
                <a:cxn ang="0">
                  <a:pos x="192" y="589"/>
                </a:cxn>
                <a:cxn ang="0">
                  <a:pos x="178" y="539"/>
                </a:cxn>
                <a:cxn ang="0">
                  <a:pos x="190" y="499"/>
                </a:cxn>
                <a:cxn ang="0">
                  <a:pos x="184" y="465"/>
                </a:cxn>
                <a:cxn ang="0">
                  <a:pos x="192" y="391"/>
                </a:cxn>
                <a:cxn ang="0">
                  <a:pos x="216" y="313"/>
                </a:cxn>
                <a:cxn ang="0">
                  <a:pos x="238" y="249"/>
                </a:cxn>
                <a:cxn ang="0">
                  <a:pos x="268" y="185"/>
                </a:cxn>
                <a:cxn ang="0">
                  <a:pos x="284" y="159"/>
                </a:cxn>
                <a:cxn ang="0">
                  <a:pos x="304" y="12"/>
                </a:cxn>
                <a:cxn ang="0">
                  <a:pos x="298" y="24"/>
                </a:cxn>
                <a:cxn ang="0">
                  <a:pos x="292" y="30"/>
                </a:cxn>
                <a:cxn ang="0">
                  <a:pos x="292" y="36"/>
                </a:cxn>
                <a:cxn ang="0">
                  <a:pos x="286" y="36"/>
                </a:cxn>
                <a:cxn ang="0">
                  <a:pos x="286" y="42"/>
                </a:cxn>
                <a:cxn ang="0">
                  <a:pos x="280" y="42"/>
                </a:cxn>
                <a:cxn ang="0">
                  <a:pos x="280" y="42"/>
                </a:cxn>
                <a:cxn ang="0">
                  <a:pos x="280" y="42"/>
                </a:cxn>
              </a:cxnLst>
              <a:rect l="0" t="0" r="r" b="b"/>
              <a:pathLst>
                <a:path w="304" h="741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063" name="Freeform 7"/>
            <p:cNvSpPr/>
            <p:nvPr/>
          </p:nvSpPr>
          <p:spPr bwMode="ltGray">
            <a:xfrm>
              <a:off x="4918" y="3553"/>
              <a:ext cx="314" cy="767"/>
            </a:xfrm>
            <a:custGeom>
              <a:avLst/>
              <a:gdLst/>
              <a:ahLst/>
              <a:cxnLst>
                <a:cxn ang="0">
                  <a:pos x="284" y="6"/>
                </a:cxn>
                <a:cxn ang="0">
                  <a:pos x="278" y="6"/>
                </a:cxn>
                <a:cxn ang="0">
                  <a:pos x="272" y="12"/>
                </a:cxn>
                <a:cxn ang="0">
                  <a:pos x="254" y="18"/>
                </a:cxn>
                <a:cxn ang="0">
                  <a:pos x="230" y="24"/>
                </a:cxn>
                <a:cxn ang="0">
                  <a:pos x="206" y="42"/>
                </a:cxn>
                <a:cxn ang="0">
                  <a:pos x="188" y="48"/>
                </a:cxn>
                <a:cxn ang="0">
                  <a:pos x="176" y="54"/>
                </a:cxn>
                <a:cxn ang="0">
                  <a:pos x="170" y="54"/>
                </a:cxn>
                <a:cxn ang="0">
                  <a:pos x="150" y="169"/>
                </a:cxn>
                <a:cxn ang="0">
                  <a:pos x="110" y="225"/>
                </a:cxn>
                <a:cxn ang="0">
                  <a:pos x="54" y="383"/>
                </a:cxn>
                <a:cxn ang="0">
                  <a:pos x="82" y="555"/>
                </a:cxn>
                <a:cxn ang="0">
                  <a:pos x="40" y="679"/>
                </a:cxn>
                <a:cxn ang="0">
                  <a:pos x="0" y="767"/>
                </a:cxn>
                <a:cxn ang="0">
                  <a:pos x="108" y="767"/>
                </a:cxn>
                <a:cxn ang="0">
                  <a:pos x="120" y="611"/>
                </a:cxn>
                <a:cxn ang="0">
                  <a:pos x="148" y="499"/>
                </a:cxn>
                <a:cxn ang="0">
                  <a:pos x="160" y="367"/>
                </a:cxn>
                <a:cxn ang="0">
                  <a:pos x="218" y="327"/>
                </a:cxn>
                <a:cxn ang="0">
                  <a:pos x="238" y="221"/>
                </a:cxn>
                <a:cxn ang="0">
                  <a:pos x="296" y="135"/>
                </a:cxn>
                <a:cxn ang="0">
                  <a:pos x="314" y="0"/>
                </a:cxn>
                <a:cxn ang="0">
                  <a:pos x="302" y="0"/>
                </a:cxn>
                <a:cxn ang="0">
                  <a:pos x="296" y="0"/>
                </a:cxn>
                <a:cxn ang="0">
                  <a:pos x="290" y="0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</a:cxnLst>
              <a:rect l="0" t="0" r="r" b="b"/>
              <a:pathLst>
                <a:path w="314" h="767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064" name="Freeform 8"/>
            <p:cNvSpPr/>
            <p:nvPr/>
          </p:nvSpPr>
          <p:spPr bwMode="ltGray">
            <a:xfrm>
              <a:off x="4700" y="3697"/>
              <a:ext cx="275" cy="623"/>
            </a:xfrm>
            <a:custGeom>
              <a:avLst/>
              <a:gdLst/>
              <a:ahLst/>
              <a:cxnLst>
                <a:cxn ang="0">
                  <a:pos x="257" y="12"/>
                </a:cxn>
                <a:cxn ang="0">
                  <a:pos x="239" y="6"/>
                </a:cxn>
                <a:cxn ang="0">
                  <a:pos x="203" y="6"/>
                </a:cxn>
                <a:cxn ang="0">
                  <a:pos x="203" y="6"/>
                </a:cxn>
                <a:cxn ang="0">
                  <a:pos x="197" y="6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6" y="0"/>
                </a:cxn>
                <a:cxn ang="0">
                  <a:pos x="160" y="0"/>
                </a:cxn>
                <a:cxn ang="0">
                  <a:pos x="144" y="117"/>
                </a:cxn>
                <a:cxn ang="0">
                  <a:pos x="128" y="185"/>
                </a:cxn>
                <a:cxn ang="0">
                  <a:pos x="58" y="299"/>
                </a:cxn>
                <a:cxn ang="0">
                  <a:pos x="54" y="441"/>
                </a:cxn>
                <a:cxn ang="0">
                  <a:pos x="24" y="523"/>
                </a:cxn>
                <a:cxn ang="0">
                  <a:pos x="0" y="623"/>
                </a:cxn>
                <a:cxn ang="0">
                  <a:pos x="78" y="623"/>
                </a:cxn>
                <a:cxn ang="0">
                  <a:pos x="92" y="555"/>
                </a:cxn>
                <a:cxn ang="0">
                  <a:pos x="134" y="447"/>
                </a:cxn>
                <a:cxn ang="0">
                  <a:pos x="158" y="315"/>
                </a:cxn>
                <a:cxn ang="0">
                  <a:pos x="184" y="257"/>
                </a:cxn>
                <a:cxn ang="0">
                  <a:pos x="216" y="211"/>
                </a:cxn>
                <a:cxn ang="0">
                  <a:pos x="222" y="145"/>
                </a:cxn>
                <a:cxn ang="0">
                  <a:pos x="240" y="111"/>
                </a:cxn>
                <a:cxn ang="0">
                  <a:pos x="262" y="79"/>
                </a:cxn>
                <a:cxn ang="0">
                  <a:pos x="275" y="6"/>
                </a:cxn>
                <a:cxn ang="0">
                  <a:pos x="263" y="12"/>
                </a:cxn>
                <a:cxn ang="0">
                  <a:pos x="257" y="12"/>
                </a:cxn>
                <a:cxn ang="0">
                  <a:pos x="257" y="12"/>
                </a:cxn>
                <a:cxn ang="0">
                  <a:pos x="257" y="12"/>
                </a:cxn>
              </a:cxnLst>
              <a:rect l="0" t="0" r="r" b="b"/>
              <a:pathLst>
                <a:path w="275" h="623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065" name="Freeform 9"/>
            <p:cNvSpPr/>
            <p:nvPr/>
          </p:nvSpPr>
          <p:spPr bwMode="ltGray">
            <a:xfrm>
              <a:off x="4522" y="3709"/>
              <a:ext cx="213" cy="611"/>
            </a:xfrm>
            <a:custGeom>
              <a:avLst/>
              <a:gdLst/>
              <a:ahLst/>
              <a:cxnLst>
                <a:cxn ang="0">
                  <a:pos x="171" y="12"/>
                </a:cxn>
                <a:cxn ang="0">
                  <a:pos x="159" y="24"/>
                </a:cxn>
                <a:cxn ang="0">
                  <a:pos x="153" y="36"/>
                </a:cxn>
                <a:cxn ang="0">
                  <a:pos x="128" y="60"/>
                </a:cxn>
                <a:cxn ang="0">
                  <a:pos x="110" y="83"/>
                </a:cxn>
                <a:cxn ang="0">
                  <a:pos x="86" y="119"/>
                </a:cxn>
                <a:cxn ang="0">
                  <a:pos x="68" y="167"/>
                </a:cxn>
                <a:cxn ang="0">
                  <a:pos x="68" y="221"/>
                </a:cxn>
                <a:cxn ang="0">
                  <a:pos x="68" y="227"/>
                </a:cxn>
                <a:cxn ang="0">
                  <a:pos x="68" y="233"/>
                </a:cxn>
                <a:cxn ang="0">
                  <a:pos x="68" y="239"/>
                </a:cxn>
                <a:cxn ang="0">
                  <a:pos x="68" y="245"/>
                </a:cxn>
                <a:cxn ang="0">
                  <a:pos x="68" y="251"/>
                </a:cxn>
                <a:cxn ang="0">
                  <a:pos x="68" y="251"/>
                </a:cxn>
                <a:cxn ang="0">
                  <a:pos x="68" y="257"/>
                </a:cxn>
                <a:cxn ang="0">
                  <a:pos x="68" y="269"/>
                </a:cxn>
                <a:cxn ang="0">
                  <a:pos x="74" y="287"/>
                </a:cxn>
                <a:cxn ang="0">
                  <a:pos x="80" y="305"/>
                </a:cxn>
                <a:cxn ang="0">
                  <a:pos x="86" y="311"/>
                </a:cxn>
                <a:cxn ang="0">
                  <a:pos x="86" y="311"/>
                </a:cxn>
                <a:cxn ang="0">
                  <a:pos x="92" y="317"/>
                </a:cxn>
                <a:cxn ang="0">
                  <a:pos x="92" y="323"/>
                </a:cxn>
                <a:cxn ang="0">
                  <a:pos x="92" y="323"/>
                </a:cxn>
                <a:cxn ang="0">
                  <a:pos x="24" y="437"/>
                </a:cxn>
                <a:cxn ang="0">
                  <a:pos x="18" y="471"/>
                </a:cxn>
                <a:cxn ang="0">
                  <a:pos x="0" y="547"/>
                </a:cxn>
                <a:cxn ang="0">
                  <a:pos x="50" y="611"/>
                </a:cxn>
                <a:cxn ang="0">
                  <a:pos x="114" y="611"/>
                </a:cxn>
                <a:cxn ang="0">
                  <a:pos x="104" y="555"/>
                </a:cxn>
                <a:cxn ang="0">
                  <a:pos x="120" y="515"/>
                </a:cxn>
                <a:cxn ang="0">
                  <a:pos x="150" y="449"/>
                </a:cxn>
                <a:cxn ang="0">
                  <a:pos x="166" y="377"/>
                </a:cxn>
                <a:cxn ang="0">
                  <a:pos x="156" y="295"/>
                </a:cxn>
                <a:cxn ang="0">
                  <a:pos x="170" y="203"/>
                </a:cxn>
                <a:cxn ang="0">
                  <a:pos x="212" y="95"/>
                </a:cxn>
                <a:cxn ang="0">
                  <a:pos x="213" y="0"/>
                </a:cxn>
                <a:cxn ang="0">
                  <a:pos x="207" y="0"/>
                </a:cxn>
                <a:cxn ang="0">
                  <a:pos x="201" y="0"/>
                </a:cxn>
                <a:cxn ang="0">
                  <a:pos x="195" y="0"/>
                </a:cxn>
                <a:cxn ang="0">
                  <a:pos x="189" y="0"/>
                </a:cxn>
                <a:cxn ang="0">
                  <a:pos x="183" y="6"/>
                </a:cxn>
                <a:cxn ang="0">
                  <a:pos x="177" y="6"/>
                </a:cxn>
                <a:cxn ang="0">
                  <a:pos x="171" y="12"/>
                </a:cxn>
                <a:cxn ang="0">
                  <a:pos x="171" y="12"/>
                </a:cxn>
                <a:cxn ang="0">
                  <a:pos x="171" y="12"/>
                </a:cxn>
              </a:cxnLst>
              <a:rect l="0" t="0" r="r" b="b"/>
              <a:pathLst>
                <a:path w="213" h="611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066" name="Freeform 10"/>
            <p:cNvSpPr/>
            <p:nvPr/>
          </p:nvSpPr>
          <p:spPr bwMode="ltGray">
            <a:xfrm>
              <a:off x="4292" y="3936"/>
              <a:ext cx="167" cy="384"/>
            </a:xfrm>
            <a:custGeom>
              <a:avLst/>
              <a:gdLst/>
              <a:ahLst/>
              <a:cxnLst>
                <a:cxn ang="0">
                  <a:pos x="149" y="60"/>
                </a:cxn>
                <a:cxn ang="0">
                  <a:pos x="119" y="30"/>
                </a:cxn>
                <a:cxn ang="0">
                  <a:pos x="89" y="12"/>
                </a:cxn>
                <a:cxn ang="0">
                  <a:pos x="59" y="0"/>
                </a:cxn>
                <a:cxn ang="0">
                  <a:pos x="54" y="70"/>
                </a:cxn>
                <a:cxn ang="0">
                  <a:pos x="46" y="112"/>
                </a:cxn>
                <a:cxn ang="0">
                  <a:pos x="52" y="168"/>
                </a:cxn>
                <a:cxn ang="0">
                  <a:pos x="24" y="194"/>
                </a:cxn>
                <a:cxn ang="0">
                  <a:pos x="16" y="258"/>
                </a:cxn>
                <a:cxn ang="0">
                  <a:pos x="2" y="300"/>
                </a:cxn>
                <a:cxn ang="0">
                  <a:pos x="0" y="352"/>
                </a:cxn>
                <a:cxn ang="0">
                  <a:pos x="47" y="384"/>
                </a:cxn>
                <a:cxn ang="0">
                  <a:pos x="149" y="384"/>
                </a:cxn>
                <a:cxn ang="0">
                  <a:pos x="134" y="350"/>
                </a:cxn>
                <a:cxn ang="0">
                  <a:pos x="104" y="324"/>
                </a:cxn>
                <a:cxn ang="0">
                  <a:pos x="138" y="274"/>
                </a:cxn>
                <a:cxn ang="0">
                  <a:pos x="122" y="220"/>
                </a:cxn>
                <a:cxn ang="0">
                  <a:pos x="132" y="186"/>
                </a:cxn>
                <a:cxn ang="0">
                  <a:pos x="140" y="154"/>
                </a:cxn>
                <a:cxn ang="0">
                  <a:pos x="167" y="90"/>
                </a:cxn>
                <a:cxn ang="0">
                  <a:pos x="149" y="60"/>
                </a:cxn>
                <a:cxn ang="0">
                  <a:pos x="149" y="60"/>
                </a:cxn>
                <a:cxn ang="0">
                  <a:pos x="149" y="60"/>
                </a:cxn>
              </a:cxnLst>
              <a:rect l="0" t="0" r="r" b="b"/>
              <a:pathLst>
                <a:path w="167" h="384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067" name="Freeform 11"/>
            <p:cNvSpPr/>
            <p:nvPr/>
          </p:nvSpPr>
          <p:spPr bwMode="ltGray">
            <a:xfrm>
              <a:off x="4100" y="4020"/>
              <a:ext cx="166" cy="300"/>
            </a:xfrm>
            <a:custGeom>
              <a:avLst/>
              <a:gdLst/>
              <a:ahLst/>
              <a:cxnLst>
                <a:cxn ang="0">
                  <a:pos x="136" y="12"/>
                </a:cxn>
                <a:cxn ang="0">
                  <a:pos x="100" y="0"/>
                </a:cxn>
                <a:cxn ang="0">
                  <a:pos x="78" y="64"/>
                </a:cxn>
                <a:cxn ang="0">
                  <a:pos x="70" y="126"/>
                </a:cxn>
                <a:cxn ang="0">
                  <a:pos x="46" y="184"/>
                </a:cxn>
                <a:cxn ang="0">
                  <a:pos x="58" y="232"/>
                </a:cxn>
                <a:cxn ang="0">
                  <a:pos x="38" y="268"/>
                </a:cxn>
                <a:cxn ang="0">
                  <a:pos x="0" y="300"/>
                </a:cxn>
                <a:cxn ang="0">
                  <a:pos x="160" y="300"/>
                </a:cxn>
                <a:cxn ang="0">
                  <a:pos x="136" y="272"/>
                </a:cxn>
                <a:cxn ang="0">
                  <a:pos x="98" y="234"/>
                </a:cxn>
                <a:cxn ang="0">
                  <a:pos x="130" y="188"/>
                </a:cxn>
                <a:cxn ang="0">
                  <a:pos x="138" y="134"/>
                </a:cxn>
                <a:cxn ang="0">
                  <a:pos x="144" y="94"/>
                </a:cxn>
                <a:cxn ang="0">
                  <a:pos x="164" y="60"/>
                </a:cxn>
                <a:cxn ang="0">
                  <a:pos x="166" y="0"/>
                </a:cxn>
                <a:cxn ang="0">
                  <a:pos x="136" y="12"/>
                </a:cxn>
                <a:cxn ang="0">
                  <a:pos x="136" y="12"/>
                </a:cxn>
                <a:cxn ang="0">
                  <a:pos x="136" y="12"/>
                </a:cxn>
              </a:cxnLst>
              <a:rect l="0" t="0" r="r" b="b"/>
              <a:pathLst>
                <a:path w="166" h="30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068" name="Freeform 12"/>
            <p:cNvSpPr/>
            <p:nvPr/>
          </p:nvSpPr>
          <p:spPr bwMode="ltGray">
            <a:xfrm>
              <a:off x="3910" y="4038"/>
              <a:ext cx="237" cy="282"/>
            </a:xfrm>
            <a:custGeom>
              <a:avLst/>
              <a:gdLst/>
              <a:ahLst/>
              <a:cxnLst>
                <a:cxn ang="0">
                  <a:pos x="201" y="0"/>
                </a:cxn>
                <a:cxn ang="0">
                  <a:pos x="183" y="0"/>
                </a:cxn>
                <a:cxn ang="0">
                  <a:pos x="158" y="50"/>
                </a:cxn>
                <a:cxn ang="0">
                  <a:pos x="148" y="92"/>
                </a:cxn>
                <a:cxn ang="0">
                  <a:pos x="120" y="144"/>
                </a:cxn>
                <a:cxn ang="0">
                  <a:pos x="82" y="182"/>
                </a:cxn>
                <a:cxn ang="0">
                  <a:pos x="60" y="232"/>
                </a:cxn>
                <a:cxn ang="0">
                  <a:pos x="0" y="282"/>
                </a:cxn>
                <a:cxn ang="0">
                  <a:pos x="128" y="282"/>
                </a:cxn>
                <a:cxn ang="0">
                  <a:pos x="154" y="254"/>
                </a:cxn>
                <a:cxn ang="0">
                  <a:pos x="158" y="196"/>
                </a:cxn>
                <a:cxn ang="0">
                  <a:pos x="188" y="148"/>
                </a:cxn>
                <a:cxn ang="0">
                  <a:pos x="196" y="70"/>
                </a:cxn>
                <a:cxn ang="0">
                  <a:pos x="237" y="0"/>
                </a:cxn>
                <a:cxn ang="0">
                  <a:pos x="201" y="0"/>
                </a:cxn>
                <a:cxn ang="0">
                  <a:pos x="201" y="0"/>
                </a:cxn>
                <a:cxn ang="0">
                  <a:pos x="201" y="0"/>
                </a:cxn>
              </a:cxnLst>
              <a:rect l="0" t="0" r="r" b="b"/>
              <a:pathLst>
                <a:path w="237" h="282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069" name="Freeform 13"/>
            <p:cNvSpPr/>
            <p:nvPr/>
          </p:nvSpPr>
          <p:spPr bwMode="ltGray">
            <a:xfrm>
              <a:off x="3674" y="4086"/>
              <a:ext cx="196" cy="234"/>
            </a:xfrm>
            <a:custGeom>
              <a:avLst/>
              <a:gdLst/>
              <a:ahLst/>
              <a:cxnLst>
                <a:cxn ang="0">
                  <a:pos x="167" y="54"/>
                </a:cxn>
                <a:cxn ang="0">
                  <a:pos x="113" y="24"/>
                </a:cxn>
                <a:cxn ang="0">
                  <a:pos x="83" y="0"/>
                </a:cxn>
                <a:cxn ang="0">
                  <a:pos x="80" y="62"/>
                </a:cxn>
                <a:cxn ang="0">
                  <a:pos x="58" y="100"/>
                </a:cxn>
                <a:cxn ang="0">
                  <a:pos x="54" y="160"/>
                </a:cxn>
                <a:cxn ang="0">
                  <a:pos x="36" y="202"/>
                </a:cxn>
                <a:cxn ang="0">
                  <a:pos x="0" y="234"/>
                </a:cxn>
                <a:cxn ang="0">
                  <a:pos x="146" y="234"/>
                </a:cxn>
                <a:cxn ang="0">
                  <a:pos x="170" y="198"/>
                </a:cxn>
                <a:cxn ang="0">
                  <a:pos x="158" y="138"/>
                </a:cxn>
                <a:cxn ang="0">
                  <a:pos x="196" y="100"/>
                </a:cxn>
                <a:cxn ang="0">
                  <a:pos x="191" y="54"/>
                </a:cxn>
                <a:cxn ang="0">
                  <a:pos x="167" y="54"/>
                </a:cxn>
                <a:cxn ang="0">
                  <a:pos x="167" y="54"/>
                </a:cxn>
                <a:cxn ang="0">
                  <a:pos x="167" y="54"/>
                </a:cxn>
              </a:cxnLst>
              <a:rect l="0" t="0" r="r" b="b"/>
              <a:pathLst>
                <a:path w="196" h="234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070" name="Freeform 14"/>
            <p:cNvSpPr/>
            <p:nvPr/>
          </p:nvSpPr>
          <p:spPr bwMode="ltGray">
            <a:xfrm>
              <a:off x="3476" y="4068"/>
              <a:ext cx="190" cy="252"/>
            </a:xfrm>
            <a:custGeom>
              <a:avLst/>
              <a:gdLst/>
              <a:ahLst/>
              <a:cxnLst>
                <a:cxn ang="0">
                  <a:pos x="190" y="0"/>
                </a:cxn>
                <a:cxn ang="0">
                  <a:pos x="166" y="0"/>
                </a:cxn>
                <a:cxn ang="0">
                  <a:pos x="158" y="38"/>
                </a:cxn>
                <a:cxn ang="0">
                  <a:pos x="138" y="120"/>
                </a:cxn>
                <a:cxn ang="0">
                  <a:pos x="94" y="180"/>
                </a:cxn>
                <a:cxn ang="0">
                  <a:pos x="62" y="234"/>
                </a:cxn>
                <a:cxn ang="0">
                  <a:pos x="0" y="252"/>
                </a:cxn>
                <a:cxn ang="0">
                  <a:pos x="128" y="252"/>
                </a:cxn>
                <a:cxn ang="0">
                  <a:pos x="142" y="188"/>
                </a:cxn>
                <a:cxn ang="0">
                  <a:pos x="186" y="90"/>
                </a:cxn>
                <a:cxn ang="0">
                  <a:pos x="190" y="38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</a:cxnLst>
              <a:rect l="0" t="0" r="r" b="b"/>
              <a:pathLst>
                <a:path w="190" h="252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071" name="Freeform 15"/>
            <p:cNvSpPr/>
            <p:nvPr/>
          </p:nvSpPr>
          <p:spPr bwMode="ltGray">
            <a:xfrm>
              <a:off x="3170" y="4188"/>
              <a:ext cx="230" cy="132"/>
            </a:xfrm>
            <a:custGeom>
              <a:avLst/>
              <a:gdLst/>
              <a:ahLst/>
              <a:cxnLst>
                <a:cxn ang="0">
                  <a:pos x="197" y="0"/>
                </a:cxn>
                <a:cxn ang="0">
                  <a:pos x="191" y="0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1" y="0"/>
                </a:cxn>
                <a:cxn ang="0">
                  <a:pos x="155" y="0"/>
                </a:cxn>
                <a:cxn ang="0">
                  <a:pos x="138" y="6"/>
                </a:cxn>
                <a:cxn ang="0">
                  <a:pos x="132" y="6"/>
                </a:cxn>
                <a:cxn ang="0">
                  <a:pos x="35" y="18"/>
                </a:cxn>
                <a:cxn ang="0">
                  <a:pos x="11" y="30"/>
                </a:cxn>
                <a:cxn ang="0">
                  <a:pos x="23" y="54"/>
                </a:cxn>
                <a:cxn ang="0">
                  <a:pos x="0" y="100"/>
                </a:cxn>
                <a:cxn ang="0">
                  <a:pos x="0" y="132"/>
                </a:cxn>
                <a:cxn ang="0">
                  <a:pos x="162" y="132"/>
                </a:cxn>
                <a:cxn ang="0">
                  <a:pos x="204" y="88"/>
                </a:cxn>
                <a:cxn ang="0">
                  <a:pos x="230" y="46"/>
                </a:cxn>
                <a:cxn ang="0">
                  <a:pos x="214" y="24"/>
                </a:cxn>
                <a:cxn ang="0">
                  <a:pos x="215" y="0"/>
                </a:cxn>
                <a:cxn ang="0">
                  <a:pos x="209" y="0"/>
                </a:cxn>
                <a:cxn ang="0">
                  <a:pos x="203" y="0"/>
                </a:cxn>
                <a:cxn ang="0">
                  <a:pos x="203" y="0"/>
                </a:cxn>
                <a:cxn ang="0">
                  <a:pos x="197" y="0"/>
                </a:cxn>
                <a:cxn ang="0">
                  <a:pos x="197" y="0"/>
                </a:cxn>
                <a:cxn ang="0">
                  <a:pos x="197" y="0"/>
                </a:cxn>
              </a:cxnLst>
              <a:rect l="0" t="0" r="r" b="b"/>
              <a:pathLst>
                <a:path w="230" h="132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072" name="Freeform 16"/>
            <p:cNvSpPr/>
            <p:nvPr/>
          </p:nvSpPr>
          <p:spPr bwMode="ltGray">
            <a:xfrm>
              <a:off x="3044" y="4218"/>
              <a:ext cx="89" cy="102"/>
            </a:xfrm>
            <a:custGeom>
              <a:avLst/>
              <a:gdLst/>
              <a:ahLst/>
              <a:cxnLst>
                <a:cxn ang="0">
                  <a:pos x="71" y="0"/>
                </a:cxn>
                <a:cxn ang="0">
                  <a:pos x="66" y="48"/>
                </a:cxn>
                <a:cxn ang="0">
                  <a:pos x="30" y="72"/>
                </a:cxn>
                <a:cxn ang="0">
                  <a:pos x="0" y="102"/>
                </a:cxn>
                <a:cxn ang="0">
                  <a:pos x="66" y="102"/>
                </a:cxn>
                <a:cxn ang="0">
                  <a:pos x="88" y="56"/>
                </a:cxn>
                <a:cxn ang="0">
                  <a:pos x="89" y="6"/>
                </a:cxn>
                <a:cxn ang="0">
                  <a:pos x="71" y="0"/>
                </a:cxn>
                <a:cxn ang="0">
                  <a:pos x="71" y="0"/>
                </a:cxn>
                <a:cxn ang="0">
                  <a:pos x="71" y="0"/>
                </a:cxn>
              </a:cxnLst>
              <a:rect l="0" t="0" r="r" b="b"/>
              <a:pathLst>
                <a:path w="89" h="102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073" name="Freeform 17"/>
            <p:cNvSpPr/>
            <p:nvPr/>
          </p:nvSpPr>
          <p:spPr bwMode="ltGray">
            <a:xfrm>
              <a:off x="5482" y="3367"/>
              <a:ext cx="278" cy="953"/>
            </a:xfrm>
            <a:custGeom>
              <a:avLst/>
              <a:gdLst/>
              <a:ahLst/>
              <a:cxnLst>
                <a:cxn ang="0">
                  <a:pos x="278" y="24"/>
                </a:cxn>
                <a:cxn ang="0">
                  <a:pos x="272" y="24"/>
                </a:cxn>
                <a:cxn ang="0">
                  <a:pos x="272" y="18"/>
                </a:cxn>
                <a:cxn ang="0">
                  <a:pos x="266" y="18"/>
                </a:cxn>
                <a:cxn ang="0">
                  <a:pos x="254" y="12"/>
                </a:cxn>
                <a:cxn ang="0">
                  <a:pos x="236" y="6"/>
                </a:cxn>
                <a:cxn ang="0">
                  <a:pos x="212" y="0"/>
                </a:cxn>
                <a:cxn ang="0">
                  <a:pos x="206" y="6"/>
                </a:cxn>
                <a:cxn ang="0">
                  <a:pos x="198" y="129"/>
                </a:cxn>
                <a:cxn ang="0">
                  <a:pos x="184" y="209"/>
                </a:cxn>
                <a:cxn ang="0">
                  <a:pos x="182" y="249"/>
                </a:cxn>
                <a:cxn ang="0">
                  <a:pos x="200" y="339"/>
                </a:cxn>
                <a:cxn ang="0">
                  <a:pos x="186" y="481"/>
                </a:cxn>
                <a:cxn ang="0">
                  <a:pos x="176" y="521"/>
                </a:cxn>
                <a:cxn ang="0">
                  <a:pos x="156" y="601"/>
                </a:cxn>
                <a:cxn ang="0">
                  <a:pos x="172" y="681"/>
                </a:cxn>
                <a:cxn ang="0">
                  <a:pos x="138" y="765"/>
                </a:cxn>
                <a:cxn ang="0">
                  <a:pos x="96" y="847"/>
                </a:cxn>
                <a:cxn ang="0">
                  <a:pos x="50" y="899"/>
                </a:cxn>
                <a:cxn ang="0">
                  <a:pos x="0" y="953"/>
                </a:cxn>
                <a:cxn ang="0">
                  <a:pos x="278" y="953"/>
                </a:cxn>
                <a:cxn ang="0">
                  <a:pos x="278" y="24"/>
                </a:cxn>
                <a:cxn ang="0">
                  <a:pos x="278" y="24"/>
                </a:cxn>
                <a:cxn ang="0">
                  <a:pos x="278" y="24"/>
                </a:cxn>
              </a:cxnLst>
              <a:rect l="0" t="0" r="r" b="b"/>
              <a:pathLst>
                <a:path w="278" h="953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5074" name="Rectangle 1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1" compatLnSpc="1"/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5075" name="Rectangle 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45076" name="Rectangle 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45077" name="Rectangle 2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fld id="{A0FB661C-07AD-4A6F-BDDA-9DF8E12C72F1}" type="slidenum">
              <a:rPr lang="en-US"/>
              <a:t>‹#›</a:t>
            </a:fld>
            <a:endParaRPr lang="en-US"/>
          </a:p>
        </p:txBody>
      </p:sp>
      <p:sp>
        <p:nvSpPr>
          <p:cNvPr id="45078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u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u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anose="05000000000000000000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anose="05000000000000000000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anose="05000000000000000000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anose="05000000000000000000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anose="05000000000000000000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MORPHOLOGY OF PERMANENT CANINES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09800" y="4800600"/>
            <a:ext cx="6400800" cy="1752600"/>
          </a:xfrm>
        </p:spPr>
        <p:txBody>
          <a:bodyPr/>
          <a:lstStyle/>
          <a:p>
            <a:pPr algn="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8021955" y="2433320"/>
            <a:ext cx="3098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i="1"/>
              <a:t>                                           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066800"/>
            <a:ext cx="8382000" cy="5059363"/>
          </a:xfrm>
        </p:spPr>
        <p:txBody>
          <a:bodyPr/>
          <a:lstStyle/>
          <a:p>
            <a:pPr>
              <a:lnSpc>
                <a:spcPct val="130000"/>
              </a:lnSpc>
            </a:pPr>
            <a:r>
              <a:rPr lang="en-US" sz="2800">
                <a:solidFill>
                  <a:srgbClr val="800000"/>
                </a:solidFill>
              </a:rPr>
              <a:t>ROOT</a:t>
            </a:r>
          </a:p>
          <a:p>
            <a:pPr>
              <a:lnSpc>
                <a:spcPct val="130000"/>
              </a:lnSpc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sz="2800"/>
              <a:t>Labial surface of the root is smooth and convex at all points</a:t>
            </a:r>
          </a:p>
          <a:p>
            <a:pPr>
              <a:lnSpc>
                <a:spcPct val="130000"/>
              </a:lnSpc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sz="2800"/>
              <a:t>Appears slender from this aspect when compared to the bulk of the crown</a:t>
            </a:r>
          </a:p>
          <a:p>
            <a:pPr>
              <a:lnSpc>
                <a:spcPct val="130000"/>
              </a:lnSpc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sz="2800"/>
              <a:t>Conical in shape with a </a:t>
            </a:r>
            <a:r>
              <a:rPr lang="en-US" sz="2800">
                <a:solidFill>
                  <a:srgbClr val="FF0000"/>
                </a:solidFill>
              </a:rPr>
              <a:t>bluntly pointed</a:t>
            </a:r>
            <a:r>
              <a:rPr lang="en-US" sz="2800"/>
              <a:t> apex</a:t>
            </a:r>
          </a:p>
          <a:p>
            <a:pPr>
              <a:lnSpc>
                <a:spcPct val="130000"/>
              </a:lnSpc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sz="2800">
                <a:solidFill>
                  <a:srgbClr val="FF0000"/>
                </a:solidFill>
              </a:rPr>
              <a:t>Apical third</a:t>
            </a:r>
            <a:r>
              <a:rPr lang="en-US" sz="2800"/>
              <a:t> of the root has a </a:t>
            </a:r>
            <a:r>
              <a:rPr lang="en-US" sz="2800">
                <a:solidFill>
                  <a:srgbClr val="FF0000"/>
                </a:solidFill>
              </a:rPr>
              <a:t>sharp curve</a:t>
            </a:r>
            <a:r>
              <a:rPr lang="en-US" sz="2800"/>
              <a:t>, mostly in the </a:t>
            </a:r>
            <a:r>
              <a:rPr lang="en-US" sz="2800">
                <a:solidFill>
                  <a:srgbClr val="FF0000"/>
                </a:solidFill>
              </a:rPr>
              <a:t>distal</a:t>
            </a:r>
            <a:r>
              <a:rPr lang="en-US" sz="2800"/>
              <a:t> direction</a:t>
            </a: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6553200" y="457200"/>
            <a:ext cx="1982788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2400" i="1">
                <a:solidFill>
                  <a:schemeClr val="tx2"/>
                </a:solidFill>
                <a:latin typeface="Arial" panose="020B0604020202020204" pitchFamily="34" charset="0"/>
              </a:rPr>
              <a:t>Labial aspect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5" descr="1222 140"/>
          <p:cNvPicPr>
            <a:picLocks noChangeAspect="1" noChangeArrowheads="1"/>
          </p:cNvPicPr>
          <p:nvPr/>
        </p:nvPicPr>
        <p:blipFill>
          <a:blip r:embed="rId2">
            <a:lum bright="18000" contrast="18000"/>
          </a:blip>
          <a:srcRect l="21631" r="24290" b="8539"/>
          <a:stretch>
            <a:fillRect/>
          </a:stretch>
        </p:blipFill>
        <p:spPr>
          <a:xfrm>
            <a:off x="3048000" y="76200"/>
            <a:ext cx="3124200" cy="67482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8458200" cy="1752600"/>
          </a:xfrm>
        </p:spPr>
        <p:txBody>
          <a:bodyPr/>
          <a:lstStyle/>
          <a:p>
            <a:r>
              <a:rPr lang="en-US" sz="3200"/>
              <a:t>LINGUAL ASPECT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382000" cy="510540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sz="2800"/>
              <a:t>Crown and root are narrower lingually than labially.</a:t>
            </a:r>
          </a:p>
          <a:p>
            <a:pPr>
              <a:lnSpc>
                <a:spcPct val="110000"/>
              </a:lnSpc>
            </a:pPr>
            <a:r>
              <a:rPr lang="en-US" sz="2800">
                <a:solidFill>
                  <a:srgbClr val="800000"/>
                </a:solidFill>
              </a:rPr>
              <a:t>CROWN</a:t>
            </a:r>
          </a:p>
          <a:p>
            <a:pPr>
              <a:lnSpc>
                <a:spcPct val="110000"/>
              </a:lnSpc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sz="2800"/>
              <a:t>Cingulum is large and sometimes pointed like a small cusp</a:t>
            </a:r>
          </a:p>
          <a:p>
            <a:pPr>
              <a:lnSpc>
                <a:spcPct val="110000"/>
              </a:lnSpc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sz="2800"/>
              <a:t>Cingulum and tip of the cusp are usually centered mesiodistally</a:t>
            </a:r>
          </a:p>
          <a:p>
            <a:pPr>
              <a:lnSpc>
                <a:spcPct val="110000"/>
              </a:lnSpc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sz="2800">
                <a:solidFill>
                  <a:schemeClr val="hlink"/>
                </a:solidFill>
              </a:rPr>
              <a:t>Lingual ridge</a:t>
            </a:r>
            <a:r>
              <a:rPr lang="en-US" sz="2800"/>
              <a:t> is seen which is confluent with the cusp tip and extends to a point near the cingulum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/>
              <a:t>            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066800"/>
            <a:ext cx="8382000" cy="5059363"/>
          </a:xfrm>
        </p:spPr>
        <p:txBody>
          <a:bodyPr/>
          <a:lstStyle/>
          <a:p>
            <a:r>
              <a:rPr lang="en-US" sz="2800">
                <a:solidFill>
                  <a:schemeClr val="hlink"/>
                </a:solidFill>
              </a:rPr>
              <a:t>Marginal ridges</a:t>
            </a:r>
            <a:r>
              <a:rPr lang="en-US" sz="2800"/>
              <a:t>: Mesial and Distal</a:t>
            </a:r>
          </a:p>
          <a:p>
            <a:r>
              <a:rPr lang="en-US" sz="2800" b="1"/>
              <a:t>Distal marginal ridge</a:t>
            </a:r>
            <a:r>
              <a:rPr lang="en-US" sz="2800"/>
              <a:t>: slightly more elevated</a:t>
            </a:r>
          </a:p>
          <a:p>
            <a:pPr>
              <a:lnSpc>
                <a:spcPct val="150000"/>
              </a:lnSpc>
            </a:pPr>
            <a:r>
              <a:rPr lang="en-US" sz="2800" b="1"/>
              <a:t>Mesial marginal ridge</a:t>
            </a:r>
            <a:r>
              <a:rPr lang="en-US" sz="2800"/>
              <a:t>: longer, because of the shorter mesial cuspal slope and the location of the mesial contact area.</a:t>
            </a:r>
          </a:p>
          <a:p>
            <a:r>
              <a:rPr lang="en-US" sz="2800">
                <a:solidFill>
                  <a:schemeClr val="hlink"/>
                </a:solidFill>
              </a:rPr>
              <a:t>Fossae</a:t>
            </a:r>
            <a:r>
              <a:rPr lang="en-US" sz="2800"/>
              <a:t>: shallow concavities present between lingual ridge and marginal ridges</a:t>
            </a:r>
          </a:p>
          <a:p>
            <a:r>
              <a:rPr lang="en-US" sz="2800"/>
              <a:t>Two fossae are seen: Mesial lingual fossa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sz="2800"/>
              <a:t> 					: Distal lingual fossa</a:t>
            </a: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6324600" y="381000"/>
            <a:ext cx="215265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2400" i="1">
                <a:solidFill>
                  <a:schemeClr val="tx2"/>
                </a:solidFill>
                <a:latin typeface="Arial" panose="020B0604020202020204" pitchFamily="34" charset="0"/>
              </a:rPr>
              <a:t>Lingual aspect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990600"/>
            <a:ext cx="8305800" cy="5029200"/>
          </a:xfrm>
        </p:spPr>
        <p:txBody>
          <a:bodyPr/>
          <a:lstStyle/>
          <a:p>
            <a:pPr>
              <a:lnSpc>
                <a:spcPct val="130000"/>
              </a:lnSpc>
            </a:pPr>
            <a:r>
              <a:rPr lang="en-US" sz="2800"/>
              <a:t>Lingual fossae appear as shallow concavities</a:t>
            </a:r>
          </a:p>
          <a:p>
            <a:pPr>
              <a:lnSpc>
                <a:spcPct val="130000"/>
              </a:lnSpc>
            </a:pPr>
            <a:r>
              <a:rPr lang="en-US" sz="2800"/>
              <a:t>Cervical line shows a more even curvature</a:t>
            </a:r>
          </a:p>
          <a:p>
            <a:pPr>
              <a:lnSpc>
                <a:spcPct val="130000"/>
              </a:lnSpc>
            </a:pPr>
            <a:r>
              <a:rPr lang="en-US" sz="2800">
                <a:solidFill>
                  <a:srgbClr val="800000"/>
                </a:solidFill>
              </a:rPr>
              <a:t>ROOT</a:t>
            </a:r>
          </a:p>
          <a:p>
            <a:pPr>
              <a:lnSpc>
                <a:spcPct val="130000"/>
              </a:lnSpc>
            </a:pPr>
            <a:r>
              <a:rPr lang="en-US" sz="2800"/>
              <a:t>Lingual portion of the root is narrower due to which much of the mesial and distal surface of the root is visible</a:t>
            </a:r>
          </a:p>
          <a:p>
            <a:pPr>
              <a:lnSpc>
                <a:spcPct val="130000"/>
              </a:lnSpc>
            </a:pPr>
            <a:r>
              <a:rPr lang="en-US" sz="2800"/>
              <a:t>Lingual surface is smooth and convex at all points </a:t>
            </a:r>
          </a:p>
          <a:p>
            <a:endParaRPr lang="en-US" sz="2800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6400800" y="381000"/>
            <a:ext cx="215265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2400" i="1">
                <a:solidFill>
                  <a:schemeClr val="tx2"/>
                </a:solidFill>
                <a:latin typeface="Arial" panose="020B0604020202020204" pitchFamily="34" charset="0"/>
              </a:rPr>
              <a:t>Lingual aspect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4" descr="1222 139"/>
          <p:cNvPicPr>
            <a:picLocks noChangeAspect="1" noChangeArrowheads="1"/>
          </p:cNvPicPr>
          <p:nvPr/>
        </p:nvPicPr>
        <p:blipFill>
          <a:blip r:embed="rId2">
            <a:lum bright="18000" contrast="48000"/>
          </a:blip>
          <a:srcRect l="25958" t="5081" r="26453" b="10233"/>
          <a:stretch>
            <a:fillRect/>
          </a:stretch>
        </p:blipFill>
        <p:spPr>
          <a:xfrm>
            <a:off x="3048000" y="0"/>
            <a:ext cx="2971800" cy="675409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0"/>
            <a:ext cx="8534400" cy="1752600"/>
          </a:xfrm>
        </p:spPr>
        <p:txBody>
          <a:bodyPr/>
          <a:lstStyle/>
          <a:p>
            <a:r>
              <a:rPr lang="en-US" sz="3200"/>
              <a:t>MESIAL ASPECT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0"/>
            <a:ext cx="8458200" cy="4983163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sz="2800"/>
              <a:t>Crown outline: </a:t>
            </a:r>
            <a:r>
              <a:rPr lang="en-US" sz="2800">
                <a:solidFill>
                  <a:srgbClr val="FF0000"/>
                </a:solidFill>
              </a:rPr>
              <a:t>Wedge shaped</a:t>
            </a:r>
            <a:r>
              <a:rPr lang="en-US" sz="2800"/>
              <a:t> </a:t>
            </a:r>
          </a:p>
          <a:p>
            <a:pPr>
              <a:lnSpc>
                <a:spcPct val="110000"/>
              </a:lnSpc>
            </a:pPr>
            <a:r>
              <a:rPr lang="en-US" sz="2800">
                <a:solidFill>
                  <a:schemeClr val="hlink"/>
                </a:solidFill>
              </a:rPr>
              <a:t>Labial outline</a:t>
            </a:r>
            <a:r>
              <a:rPr lang="en-US" sz="2800"/>
              <a:t>: flattened surface from cervical line to crest of curvature; below the cervical line the surface is convex up to the cusp tip</a:t>
            </a:r>
          </a:p>
          <a:p>
            <a:pPr>
              <a:lnSpc>
                <a:spcPct val="110000"/>
              </a:lnSpc>
            </a:pPr>
            <a:r>
              <a:rPr lang="en-US" sz="2800">
                <a:solidFill>
                  <a:schemeClr val="hlink"/>
                </a:solidFill>
              </a:rPr>
              <a:t>Labial crest of curvature</a:t>
            </a:r>
            <a:r>
              <a:rPr lang="en-US" sz="2800"/>
              <a:t>: cervical 3</a:t>
            </a:r>
            <a:r>
              <a:rPr lang="en-US" sz="2800" baseline="30000"/>
              <a:t>rd</a:t>
            </a:r>
            <a:r>
              <a:rPr lang="en-US" sz="2800"/>
              <a:t> </a:t>
            </a:r>
          </a:p>
          <a:p>
            <a:pPr>
              <a:lnSpc>
                <a:spcPct val="110000"/>
              </a:lnSpc>
            </a:pPr>
            <a:r>
              <a:rPr lang="en-US" sz="2800">
                <a:solidFill>
                  <a:schemeClr val="hlink"/>
                </a:solidFill>
              </a:rPr>
              <a:t>Lingual outline</a:t>
            </a:r>
            <a:r>
              <a:rPr lang="en-US" sz="2800"/>
              <a:t>: represented by a convex line describing the cingulum, straight in the middle 3</a:t>
            </a:r>
            <a:r>
              <a:rPr lang="en-US" sz="2800" baseline="30000"/>
              <a:t>rd</a:t>
            </a:r>
            <a:r>
              <a:rPr lang="en-US" sz="2800"/>
              <a:t> becoming convex again in the incisal 3</a:t>
            </a:r>
            <a:r>
              <a:rPr lang="en-US" sz="2800" baseline="30000"/>
              <a:t>rd</a:t>
            </a:r>
            <a:endParaRPr lang="en-US" sz="2800"/>
          </a:p>
          <a:p>
            <a:pPr>
              <a:lnSpc>
                <a:spcPct val="110000"/>
              </a:lnSpc>
            </a:pPr>
            <a:r>
              <a:rPr lang="en-US" sz="2800">
                <a:solidFill>
                  <a:schemeClr val="hlink"/>
                </a:solidFill>
              </a:rPr>
              <a:t>Lingual crest of curvature</a:t>
            </a:r>
            <a:r>
              <a:rPr lang="en-US" sz="2800"/>
              <a:t>: cervical 3rd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i="1"/>
              <a:t>					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838200"/>
            <a:ext cx="8458200" cy="5287963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sz="2800"/>
              <a:t>Cervical line curves towards the cusp, approx. being 2.5mm</a:t>
            </a:r>
          </a:p>
          <a:p>
            <a:pPr>
              <a:lnSpc>
                <a:spcPct val="110000"/>
              </a:lnSpc>
            </a:pPr>
            <a:r>
              <a:rPr lang="en-US" sz="2800">
                <a:solidFill>
                  <a:srgbClr val="FF0000"/>
                </a:solidFill>
              </a:rPr>
              <a:t>Cusp tip is labial</a:t>
            </a:r>
            <a:r>
              <a:rPr lang="en-US" sz="2800"/>
              <a:t> to the line bisecting the root</a:t>
            </a:r>
          </a:p>
          <a:p>
            <a:pPr>
              <a:lnSpc>
                <a:spcPct val="110000"/>
              </a:lnSpc>
            </a:pPr>
            <a:r>
              <a:rPr lang="en-US" sz="2800">
                <a:solidFill>
                  <a:srgbClr val="800000"/>
                </a:solidFill>
              </a:rPr>
              <a:t>ROOT</a:t>
            </a:r>
          </a:p>
          <a:p>
            <a:pPr>
              <a:lnSpc>
                <a:spcPct val="110000"/>
              </a:lnSpc>
            </a:pPr>
            <a:r>
              <a:rPr lang="en-US" sz="2800">
                <a:solidFill>
                  <a:srgbClr val="FF0000"/>
                </a:solidFill>
              </a:rPr>
              <a:t>Conical, tapered or bluntly pointed apex</a:t>
            </a:r>
            <a:r>
              <a:rPr lang="en-US" sz="2800"/>
              <a:t>, with occasional </a:t>
            </a:r>
            <a:r>
              <a:rPr lang="en-US" sz="2800">
                <a:solidFill>
                  <a:srgbClr val="FF0000"/>
                </a:solidFill>
              </a:rPr>
              <a:t>labial</a:t>
            </a:r>
            <a:r>
              <a:rPr lang="en-US" sz="2800"/>
              <a:t> curvature.</a:t>
            </a:r>
          </a:p>
          <a:p>
            <a:pPr>
              <a:lnSpc>
                <a:spcPct val="110000"/>
              </a:lnSpc>
            </a:pPr>
            <a:r>
              <a:rPr lang="en-US" sz="2800"/>
              <a:t>Labial outline almost perpendicular with lingual outline being more convex</a:t>
            </a:r>
          </a:p>
          <a:p>
            <a:pPr>
              <a:lnSpc>
                <a:spcPct val="110000"/>
              </a:lnSpc>
            </a:pPr>
            <a:r>
              <a:rPr lang="en-US" sz="2800"/>
              <a:t>Shallow developmental depression running for part of the root length   </a:t>
            </a: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6629400" y="304800"/>
            <a:ext cx="2049463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2400" i="1">
                <a:solidFill>
                  <a:schemeClr val="tx2"/>
                </a:solidFill>
                <a:latin typeface="Arial" panose="020B0604020202020204" pitchFamily="34" charset="0"/>
              </a:rPr>
              <a:t>Mesial aspect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5" descr="1222 136"/>
          <p:cNvPicPr>
            <a:picLocks noChangeAspect="1" noChangeArrowheads="1"/>
          </p:cNvPicPr>
          <p:nvPr/>
        </p:nvPicPr>
        <p:blipFill>
          <a:blip r:embed="rId2">
            <a:lum bright="12000" contrast="30000"/>
          </a:blip>
          <a:srcRect l="32447" t="5081" r="17801" b="3458"/>
          <a:stretch>
            <a:fillRect/>
          </a:stretch>
        </p:blipFill>
        <p:spPr>
          <a:xfrm>
            <a:off x="2819400" y="0"/>
            <a:ext cx="2819400" cy="661946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686800" cy="1752600"/>
          </a:xfrm>
        </p:spPr>
        <p:txBody>
          <a:bodyPr/>
          <a:lstStyle/>
          <a:p>
            <a:r>
              <a:rPr lang="en-US" sz="3200"/>
              <a:t>DISTAL ASPECT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0"/>
            <a:ext cx="8458200" cy="5105400"/>
          </a:xfrm>
        </p:spPr>
        <p:txBody>
          <a:bodyPr/>
          <a:lstStyle/>
          <a:p>
            <a:pPr>
              <a:lnSpc>
                <a:spcPct val="130000"/>
              </a:lnSpc>
              <a:buFont typeface="Wingdings" panose="05000000000000000000" pitchFamily="2" charset="2"/>
              <a:buNone/>
            </a:pPr>
            <a:r>
              <a:rPr lang="en-US" sz="2800"/>
              <a:t>Following variations when compared to mesial aspect</a:t>
            </a:r>
          </a:p>
          <a:p>
            <a:pPr>
              <a:lnSpc>
                <a:spcPct val="130000"/>
              </a:lnSpc>
            </a:pPr>
            <a:r>
              <a:rPr lang="en-US" sz="2800"/>
              <a:t>Cervical outline exhibits less curvature</a:t>
            </a:r>
          </a:p>
          <a:p>
            <a:pPr>
              <a:lnSpc>
                <a:spcPct val="130000"/>
              </a:lnSpc>
            </a:pPr>
            <a:r>
              <a:rPr lang="en-US" sz="2800"/>
              <a:t>Distal marginal ridge heavier and more irregular</a:t>
            </a:r>
          </a:p>
          <a:p>
            <a:pPr>
              <a:lnSpc>
                <a:spcPct val="130000"/>
              </a:lnSpc>
            </a:pPr>
            <a:r>
              <a:rPr lang="en-US" sz="2800"/>
              <a:t>Surface displays more concavity usually above the contact area</a:t>
            </a:r>
          </a:p>
          <a:p>
            <a:pPr>
              <a:lnSpc>
                <a:spcPct val="130000"/>
              </a:lnSpc>
            </a:pPr>
            <a:r>
              <a:rPr lang="en-US" sz="2800"/>
              <a:t>Development depression more pronounced</a:t>
            </a:r>
          </a:p>
          <a:p>
            <a:pPr>
              <a:lnSpc>
                <a:spcPct val="130000"/>
              </a:lnSpc>
            </a:pPr>
            <a:endParaRPr lang="en-US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8305800" cy="1752600"/>
          </a:xfrm>
        </p:spPr>
        <p:txBody>
          <a:bodyPr/>
          <a:lstStyle/>
          <a:p>
            <a:r>
              <a:rPr lang="en-US" sz="3200"/>
              <a:t>INTRODUCTION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066800"/>
            <a:ext cx="8458200" cy="5059363"/>
          </a:xfrm>
        </p:spPr>
        <p:txBody>
          <a:bodyPr/>
          <a:lstStyle/>
          <a:p>
            <a:r>
              <a:rPr lang="en-US" sz="2800"/>
              <a:t>Four in number</a:t>
            </a:r>
          </a:p>
          <a:p>
            <a:r>
              <a:rPr lang="en-US" sz="2800"/>
              <a:t>Numbering system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sz="2800"/>
              <a:t>  </a:t>
            </a:r>
            <a:r>
              <a:rPr lang="en-US" sz="2800">
                <a:solidFill>
                  <a:schemeClr val="hlink"/>
                </a:solidFill>
              </a:rPr>
              <a:t>Palmer notation</a:t>
            </a:r>
            <a:r>
              <a:rPr lang="en-US" sz="2800"/>
              <a:t>:    3 3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sz="2800"/>
              <a:t>				        3 3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sz="2800"/>
              <a:t>  </a:t>
            </a:r>
            <a:r>
              <a:rPr lang="en-US" sz="2800">
                <a:solidFill>
                  <a:schemeClr val="hlink"/>
                </a:solidFill>
              </a:rPr>
              <a:t>FDI system</a:t>
            </a:r>
            <a:r>
              <a:rPr lang="en-US" sz="2800"/>
              <a:t> 13,23,33,43</a:t>
            </a:r>
          </a:p>
          <a:p>
            <a:r>
              <a:rPr lang="en-US" sz="2800"/>
              <a:t>Eruption time- Max Canine: 11-12years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sz="2800"/>
              <a:t>				  Mand Canine: 9-10years</a:t>
            </a:r>
          </a:p>
          <a:p>
            <a:r>
              <a:rPr lang="en-US" sz="2800">
                <a:solidFill>
                  <a:srgbClr val="FF0000"/>
                </a:solidFill>
              </a:rPr>
              <a:t>Longest teeth</a:t>
            </a:r>
            <a:r>
              <a:rPr lang="en-US" sz="2800"/>
              <a:t> in the mouth and most stable of all teeth</a:t>
            </a:r>
          </a:p>
          <a:p>
            <a:r>
              <a:rPr lang="en-US" sz="2800"/>
              <a:t>Last teeth to exfoliate</a:t>
            </a:r>
          </a:p>
          <a:p>
            <a:pPr>
              <a:buFont typeface="Wingdings" panose="05000000000000000000" pitchFamily="2" charset="2"/>
              <a:buNone/>
            </a:pPr>
            <a:endParaRPr lang="en-US" sz="2800"/>
          </a:p>
          <a:p>
            <a:pPr>
              <a:buFont typeface="Wingdings" panose="05000000000000000000" pitchFamily="2" charset="2"/>
              <a:buNone/>
            </a:pPr>
            <a:endParaRPr lang="en-US" sz="2800"/>
          </a:p>
        </p:txBody>
      </p:sp>
      <p:sp>
        <p:nvSpPr>
          <p:cNvPr id="3076" name="Line 4"/>
          <p:cNvSpPr>
            <a:spLocks noChangeShapeType="1"/>
          </p:cNvSpPr>
          <p:nvPr/>
        </p:nvSpPr>
        <p:spPr bwMode="auto">
          <a:xfrm>
            <a:off x="4343400" y="2133600"/>
            <a:ext cx="0" cy="914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7" name="Line 5"/>
          <p:cNvSpPr>
            <a:spLocks noChangeShapeType="1"/>
          </p:cNvSpPr>
          <p:nvPr/>
        </p:nvSpPr>
        <p:spPr bwMode="auto">
          <a:xfrm flipV="1">
            <a:off x="4038600" y="2590800"/>
            <a:ext cx="762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 descr="1222 138"/>
          <p:cNvPicPr>
            <a:picLocks noChangeAspect="1" noChangeArrowheads="1"/>
          </p:cNvPicPr>
          <p:nvPr/>
        </p:nvPicPr>
        <p:blipFill>
          <a:blip r:embed="rId2">
            <a:lum bright="12000" contrast="36000"/>
          </a:blip>
          <a:srcRect l="16404" t="3257" r="29518" b="7714"/>
          <a:stretch>
            <a:fillRect/>
          </a:stretch>
        </p:blipFill>
        <p:spPr>
          <a:xfrm>
            <a:off x="2971800" y="0"/>
            <a:ext cx="3276600" cy="68892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686800" cy="1752600"/>
          </a:xfrm>
        </p:spPr>
        <p:txBody>
          <a:bodyPr/>
          <a:lstStyle/>
          <a:p>
            <a:r>
              <a:rPr lang="en-US" sz="3200"/>
              <a:t>INCISAL ASPECT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0"/>
            <a:ext cx="8458200" cy="4983163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sz="2800"/>
              <a:t>Labio-lingual dimension&gt; Mesio-distal dimension</a:t>
            </a:r>
          </a:p>
          <a:p>
            <a:pPr>
              <a:lnSpc>
                <a:spcPct val="110000"/>
              </a:lnSpc>
            </a:pPr>
            <a:r>
              <a:rPr lang="en-US" sz="2800"/>
              <a:t>Cusp tip is labial to centre of the crown labio-lingually &amp; mesial to the centre mesio-distally</a:t>
            </a:r>
          </a:p>
          <a:p>
            <a:pPr>
              <a:lnSpc>
                <a:spcPct val="110000"/>
              </a:lnSpc>
            </a:pPr>
            <a:r>
              <a:rPr lang="en-US" sz="2800">
                <a:solidFill>
                  <a:schemeClr val="hlink"/>
                </a:solidFill>
              </a:rPr>
              <a:t>Labial contour</a:t>
            </a:r>
            <a:r>
              <a:rPr lang="en-US" sz="2800"/>
              <a:t>: convex labial surface</a:t>
            </a:r>
          </a:p>
          <a:p>
            <a:pPr>
              <a:lnSpc>
                <a:spcPct val="110000"/>
              </a:lnSpc>
            </a:pPr>
            <a:r>
              <a:rPr lang="en-US" sz="2800">
                <a:solidFill>
                  <a:schemeClr val="hlink"/>
                </a:solidFill>
              </a:rPr>
              <a:t>Labial ridge</a:t>
            </a:r>
            <a:r>
              <a:rPr lang="en-US" sz="2800"/>
              <a:t> is very noticeable, greatest convexity at cervical 3</a:t>
            </a:r>
            <a:r>
              <a:rPr lang="en-US" sz="2800" baseline="30000"/>
              <a:t>rd</a:t>
            </a:r>
            <a:r>
              <a:rPr lang="en-US" sz="2800"/>
              <a:t>, becoming broader and flatter at middle and incisal 3</a:t>
            </a:r>
            <a:r>
              <a:rPr lang="en-US" sz="2800" baseline="30000"/>
              <a:t>rd</a:t>
            </a:r>
          </a:p>
          <a:p>
            <a:pPr>
              <a:lnSpc>
                <a:spcPct val="110000"/>
              </a:lnSpc>
            </a:pPr>
            <a:r>
              <a:rPr lang="en-US" sz="2800">
                <a:solidFill>
                  <a:schemeClr val="hlink"/>
                </a:solidFill>
              </a:rPr>
              <a:t>Lingual contour</a:t>
            </a:r>
            <a:r>
              <a:rPr lang="en-US" sz="2800"/>
              <a:t>: cingulum makes up cervical 3</a:t>
            </a:r>
            <a:r>
              <a:rPr lang="en-US" sz="2800" baseline="30000"/>
              <a:t>rd</a:t>
            </a:r>
            <a:r>
              <a:rPr lang="en-US" sz="2800"/>
              <a:t>, large and located centrally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4" descr="1222 137"/>
          <p:cNvPicPr>
            <a:picLocks noChangeAspect="1" noChangeArrowheads="1"/>
          </p:cNvPicPr>
          <p:nvPr/>
        </p:nvPicPr>
        <p:blipFill>
          <a:blip r:embed="rId2">
            <a:lum bright="18000" contrast="36000"/>
          </a:blip>
          <a:srcRect l="10816" t="23712" r="13474" b="15314"/>
          <a:stretch>
            <a:fillRect/>
          </a:stretch>
        </p:blipFill>
        <p:spPr>
          <a:xfrm>
            <a:off x="1295400" y="0"/>
            <a:ext cx="6553200" cy="674043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85800"/>
            <a:ext cx="8229600" cy="5257800"/>
          </a:xfrm>
        </p:spPr>
        <p:txBody>
          <a:bodyPr/>
          <a:lstStyle/>
          <a:p>
            <a:pPr>
              <a:lnSpc>
                <a:spcPct val="190000"/>
              </a:lnSpc>
            </a:pPr>
            <a:r>
              <a:rPr lang="en-US" sz="2800">
                <a:solidFill>
                  <a:srgbClr val="FF0000"/>
                </a:solidFill>
              </a:rPr>
              <a:t>Cornerstone of the dentition</a:t>
            </a:r>
          </a:p>
          <a:p>
            <a:pPr>
              <a:lnSpc>
                <a:spcPct val="190000"/>
              </a:lnSpc>
            </a:pPr>
            <a:r>
              <a:rPr lang="en-US" sz="2800"/>
              <a:t>Middle labial lobe is highly developed into strong well formed cusps. Hence canine is also known as ‘</a:t>
            </a:r>
            <a:r>
              <a:rPr lang="en-US" sz="2800">
                <a:solidFill>
                  <a:srgbClr val="FF0000"/>
                </a:solidFill>
              </a:rPr>
              <a:t>cuspid teeth</a:t>
            </a:r>
            <a:r>
              <a:rPr lang="en-US" sz="2800"/>
              <a:t>’.</a:t>
            </a:r>
          </a:p>
          <a:p>
            <a:pPr>
              <a:lnSpc>
                <a:spcPct val="190000"/>
              </a:lnSpc>
            </a:pPr>
            <a:r>
              <a:rPr lang="en-US" sz="2800"/>
              <a:t>Maxillary canine is the most common teeth to be </a:t>
            </a:r>
            <a:r>
              <a:rPr lang="en-US" sz="2800">
                <a:solidFill>
                  <a:srgbClr val="FF0000"/>
                </a:solidFill>
              </a:rPr>
              <a:t>impacted</a:t>
            </a:r>
            <a:r>
              <a:rPr lang="en-US" sz="2800"/>
              <a:t> in the maxillary arch</a:t>
            </a: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6934200" y="155575"/>
            <a:ext cx="1778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2400" i="1">
                <a:solidFill>
                  <a:schemeClr val="tx2"/>
                </a:solidFill>
                <a:latin typeface="Arial" panose="020B0604020202020204" pitchFamily="34" charset="0"/>
              </a:rPr>
              <a:t>Introduction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752600"/>
          </a:xfrm>
        </p:spPr>
        <p:txBody>
          <a:bodyPr/>
          <a:lstStyle/>
          <a:p>
            <a:r>
              <a:rPr lang="en-US" sz="3200"/>
              <a:t>FUNCTIONS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305800" cy="4906963"/>
          </a:xfrm>
        </p:spPr>
        <p:txBody>
          <a:bodyPr/>
          <a:lstStyle/>
          <a:p>
            <a:pPr>
              <a:lnSpc>
                <a:spcPct val="130000"/>
              </a:lnSpc>
            </a:pPr>
            <a:r>
              <a:rPr lang="en-US" sz="2800">
                <a:solidFill>
                  <a:srgbClr val="FF0000"/>
                </a:solidFill>
              </a:rPr>
              <a:t>Support</a:t>
            </a:r>
            <a:r>
              <a:rPr lang="en-US" sz="2800"/>
              <a:t> to the lip and facial muscles</a:t>
            </a:r>
          </a:p>
          <a:p>
            <a:pPr>
              <a:lnSpc>
                <a:spcPct val="130000"/>
              </a:lnSpc>
            </a:pPr>
            <a:r>
              <a:rPr lang="en-US" sz="2800"/>
              <a:t>To cut, pierce or shear food particles</a:t>
            </a:r>
          </a:p>
          <a:p>
            <a:pPr>
              <a:lnSpc>
                <a:spcPct val="130000"/>
              </a:lnSpc>
            </a:pPr>
            <a:r>
              <a:rPr lang="en-US" sz="2800"/>
              <a:t>Important </a:t>
            </a:r>
            <a:r>
              <a:rPr lang="en-US" sz="2800">
                <a:solidFill>
                  <a:srgbClr val="FF0000"/>
                </a:solidFill>
              </a:rPr>
              <a:t>guide post</a:t>
            </a:r>
            <a:r>
              <a:rPr lang="en-US" sz="2800"/>
              <a:t> in occlusion</a:t>
            </a:r>
          </a:p>
          <a:p>
            <a:pPr>
              <a:lnSpc>
                <a:spcPct val="130000"/>
              </a:lnSpc>
            </a:pPr>
            <a:r>
              <a:rPr lang="en-US" sz="2800"/>
              <a:t>Serve as a </a:t>
            </a:r>
            <a:r>
              <a:rPr lang="en-US" sz="2800">
                <a:solidFill>
                  <a:srgbClr val="FF0000"/>
                </a:solidFill>
              </a:rPr>
              <a:t>good anchor teeth</a:t>
            </a:r>
            <a:r>
              <a:rPr lang="en-US" sz="2800"/>
              <a:t> for a fixed dental bridge or RPD when adjacent teeth are lost</a:t>
            </a:r>
          </a:p>
          <a:p>
            <a:pPr>
              <a:lnSpc>
                <a:spcPct val="130000"/>
              </a:lnSpc>
            </a:pPr>
            <a:r>
              <a:rPr lang="en-US" sz="2800"/>
              <a:t>Very important teeth in </a:t>
            </a:r>
            <a:r>
              <a:rPr lang="en-US" sz="2800">
                <a:solidFill>
                  <a:srgbClr val="FF0000"/>
                </a:solidFill>
              </a:rPr>
              <a:t>maintaining natural facial expression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8382000" cy="1752600"/>
          </a:xfrm>
        </p:spPr>
        <p:txBody>
          <a:bodyPr/>
          <a:lstStyle/>
          <a:p>
            <a:r>
              <a:rPr lang="en-US" sz="3200"/>
              <a:t>CLASS TRAITS OF CANINES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143000"/>
            <a:ext cx="8534400" cy="4983163"/>
          </a:xfrm>
        </p:spPr>
        <p:txBody>
          <a:bodyPr/>
          <a:lstStyle/>
          <a:p>
            <a:r>
              <a:rPr lang="en-US" sz="2800"/>
              <a:t>Longest teeth in the mouth</a:t>
            </a:r>
          </a:p>
          <a:p>
            <a:r>
              <a:rPr lang="en-US" sz="2800"/>
              <a:t>Labio-lingual dimension &gt; mesio-distal dimension</a:t>
            </a:r>
          </a:p>
          <a:p>
            <a:r>
              <a:rPr lang="en-US" sz="2800">
                <a:solidFill>
                  <a:srgbClr val="800000"/>
                </a:solidFill>
              </a:rPr>
              <a:t>FACIAL VIEW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sz="2800"/>
              <a:t>Crowns are </a:t>
            </a:r>
            <a:r>
              <a:rPr lang="en-US" sz="2800">
                <a:solidFill>
                  <a:srgbClr val="FF0000"/>
                </a:solidFill>
              </a:rPr>
              <a:t>pentagon </a:t>
            </a:r>
            <a:r>
              <a:rPr lang="en-US" sz="2800"/>
              <a:t>shaped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sz="2800"/>
              <a:t>Mesial cuspal slopes shorter than distal slopes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sz="2800"/>
              <a:t>Crown outlines are more convex on mesial and flatter on the distal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sz="2800"/>
              <a:t>Roots are wider labio-lingually than mesiodistally</a:t>
            </a:r>
          </a:p>
          <a:p>
            <a:pPr>
              <a:lnSpc>
                <a:spcPct val="120000"/>
              </a:lnSpc>
              <a:buClr>
                <a:schemeClr val="tx1"/>
              </a:buClr>
              <a:buFont typeface="Wingdings" panose="05000000000000000000" pitchFamily="2" charset="2"/>
              <a:buNone/>
            </a:pPr>
            <a:endParaRPr lang="en-US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/>
              <a:t>                      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838200"/>
            <a:ext cx="8382000" cy="5287963"/>
          </a:xfrm>
        </p:spPr>
        <p:txBody>
          <a:bodyPr/>
          <a:lstStyle/>
          <a:p>
            <a:pPr>
              <a:lnSpc>
                <a:spcPct val="160000"/>
              </a:lnSpc>
            </a:pPr>
            <a:r>
              <a:rPr lang="en-US">
                <a:solidFill>
                  <a:srgbClr val="800000"/>
                </a:solidFill>
              </a:rPr>
              <a:t>Proximal view</a:t>
            </a:r>
          </a:p>
          <a:p>
            <a:pPr>
              <a:lnSpc>
                <a:spcPct val="160000"/>
              </a:lnSpc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>
                <a:solidFill>
                  <a:srgbClr val="FF0000"/>
                </a:solidFill>
              </a:rPr>
              <a:t>Wedge shaped</a:t>
            </a:r>
          </a:p>
          <a:p>
            <a:pPr>
              <a:lnSpc>
                <a:spcPct val="160000"/>
              </a:lnSpc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/>
              <a:t>Facial and lingual crest of curvature are in the cervical 3</a:t>
            </a:r>
            <a:r>
              <a:rPr lang="en-US" baseline="30000"/>
              <a:t>rd</a:t>
            </a:r>
          </a:p>
          <a:p>
            <a:pPr>
              <a:lnSpc>
                <a:spcPct val="160000"/>
              </a:lnSpc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/>
              <a:t>Cervical lines are convex towards the apex</a:t>
            </a: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7162800" y="307975"/>
            <a:ext cx="1692275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2400" i="1">
                <a:solidFill>
                  <a:schemeClr val="tx2"/>
                </a:solidFill>
                <a:latin typeface="Arial" panose="020B0604020202020204" pitchFamily="34" charset="0"/>
              </a:rPr>
              <a:t>Class traits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PERMANENT MAXILLARY CANINE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19200"/>
            <a:ext cx="8458200" cy="4906963"/>
          </a:xfrm>
        </p:spPr>
        <p:txBody>
          <a:bodyPr/>
          <a:lstStyle/>
          <a:p>
            <a:pPr>
              <a:lnSpc>
                <a:spcPct val="170000"/>
              </a:lnSpc>
            </a:pPr>
            <a:r>
              <a:rPr lang="en-US"/>
              <a:t>Cervico-incisal length: 10mm</a:t>
            </a:r>
          </a:p>
          <a:p>
            <a:pPr>
              <a:lnSpc>
                <a:spcPct val="170000"/>
              </a:lnSpc>
            </a:pPr>
            <a:r>
              <a:rPr lang="en-US"/>
              <a:t>Root length: 17mm</a:t>
            </a:r>
          </a:p>
          <a:p>
            <a:pPr>
              <a:lnSpc>
                <a:spcPct val="170000"/>
              </a:lnSpc>
            </a:pPr>
            <a:r>
              <a:rPr lang="en-US"/>
              <a:t>Root is thick labiolingually with mesial and distal development depressions that help to furnish the secure anchorage to the bone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228600"/>
            <a:ext cx="8686800" cy="1981200"/>
          </a:xfrm>
        </p:spPr>
        <p:txBody>
          <a:bodyPr/>
          <a:lstStyle/>
          <a:p>
            <a:r>
              <a:rPr lang="en-US" sz="3200"/>
              <a:t>LABIAL ASPECT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066800"/>
            <a:ext cx="8610600" cy="5029200"/>
          </a:xfrm>
        </p:spPr>
        <p:txBody>
          <a:bodyPr/>
          <a:lstStyle/>
          <a:p>
            <a:r>
              <a:rPr lang="en-US" sz="2800"/>
              <a:t>Labial surface-smooth with no developmental depressions</a:t>
            </a:r>
          </a:p>
          <a:p>
            <a:r>
              <a:rPr lang="en-US" sz="2800"/>
              <a:t>Middle labial lobe shows much greater development and produces a ridge on labial surface- </a:t>
            </a:r>
            <a:r>
              <a:rPr lang="en-US" sz="2800">
                <a:solidFill>
                  <a:srgbClr val="FF0000"/>
                </a:solidFill>
              </a:rPr>
              <a:t>LABIAL RIDGE</a:t>
            </a:r>
          </a:p>
          <a:p>
            <a:pPr>
              <a:lnSpc>
                <a:spcPct val="130000"/>
              </a:lnSpc>
            </a:pPr>
            <a:r>
              <a:rPr lang="en-US" sz="2800">
                <a:solidFill>
                  <a:schemeClr val="hlink"/>
                </a:solidFill>
              </a:rPr>
              <a:t>Mesial outline</a:t>
            </a:r>
            <a:r>
              <a:rPr lang="en-US" sz="2800"/>
              <a:t>: convex from cervix to the centre of mesial contact area; crown may exhibit slight concavity above the contact area</a:t>
            </a:r>
          </a:p>
          <a:p>
            <a:r>
              <a:rPr lang="en-US" sz="2800">
                <a:solidFill>
                  <a:schemeClr val="hlink"/>
                </a:solidFill>
              </a:rPr>
              <a:t>Mesial contact area</a:t>
            </a:r>
            <a:r>
              <a:rPr lang="en-US" sz="2800"/>
              <a:t>: junction of incisal and middle 3rd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/>
              <a:t>                                                                 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990600"/>
            <a:ext cx="8458200" cy="5135563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sz="2800">
                <a:solidFill>
                  <a:schemeClr val="hlink"/>
                </a:solidFill>
              </a:rPr>
              <a:t>Distal outline</a:t>
            </a:r>
            <a:r>
              <a:rPr lang="en-US" sz="2800"/>
              <a:t>: concave between the cervical line and distal contact area above which it may be slightly convex.</a:t>
            </a:r>
          </a:p>
          <a:p>
            <a:pPr>
              <a:lnSpc>
                <a:spcPct val="110000"/>
              </a:lnSpc>
            </a:pPr>
            <a:r>
              <a:rPr lang="en-US" sz="2800">
                <a:solidFill>
                  <a:schemeClr val="hlink"/>
                </a:solidFill>
              </a:rPr>
              <a:t>Distal contact area</a:t>
            </a:r>
            <a:r>
              <a:rPr lang="en-US" sz="2800"/>
              <a:t>: centre of the middle 3</a:t>
            </a:r>
            <a:r>
              <a:rPr lang="en-US" sz="2800" baseline="30000"/>
              <a:t>rd</a:t>
            </a:r>
          </a:p>
          <a:p>
            <a:pPr>
              <a:lnSpc>
                <a:spcPct val="110000"/>
              </a:lnSpc>
            </a:pPr>
            <a:r>
              <a:rPr lang="en-US" sz="2800"/>
              <a:t>Two </a:t>
            </a:r>
            <a:r>
              <a:rPr lang="en-US" sz="2800">
                <a:solidFill>
                  <a:schemeClr val="hlink"/>
                </a:solidFill>
              </a:rPr>
              <a:t>cuspal slopes</a:t>
            </a:r>
            <a:r>
              <a:rPr lang="en-US" sz="2800"/>
              <a:t>: Mesial and Distal</a:t>
            </a:r>
          </a:p>
          <a:p>
            <a:pPr>
              <a:lnSpc>
                <a:spcPct val="110000"/>
              </a:lnSpc>
            </a:pPr>
            <a:r>
              <a:rPr lang="en-US" sz="2800">
                <a:solidFill>
                  <a:srgbClr val="FF0000"/>
                </a:solidFill>
              </a:rPr>
              <a:t>Mesial slope is shorter than the distal slope</a:t>
            </a:r>
          </a:p>
          <a:p>
            <a:pPr>
              <a:lnSpc>
                <a:spcPct val="110000"/>
              </a:lnSpc>
            </a:pPr>
            <a:r>
              <a:rPr lang="en-US" sz="2800"/>
              <a:t>Cusp tip is in line with the centre of the root</a:t>
            </a:r>
          </a:p>
          <a:p>
            <a:pPr>
              <a:lnSpc>
                <a:spcPct val="110000"/>
              </a:lnSpc>
            </a:pPr>
            <a:r>
              <a:rPr lang="en-US" sz="2800"/>
              <a:t>Cervical line is convex, with the convexity facing the root surface</a:t>
            </a:r>
            <a:r>
              <a:rPr lang="en-US"/>
              <a:t> </a:t>
            </a: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6629400" y="384175"/>
            <a:ext cx="1982788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2400" i="1">
                <a:solidFill>
                  <a:schemeClr val="tx2"/>
                </a:solidFill>
                <a:latin typeface="Arial" panose="020B0604020202020204" pitchFamily="34" charset="0"/>
              </a:rPr>
              <a:t>Labial aspect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liff">
  <a:themeElements>
    <a:clrScheme name="Cliff 5">
      <a:dk1>
        <a:srgbClr val="009999"/>
      </a:dk1>
      <a:lt1>
        <a:srgbClr val="EAEAEA"/>
      </a:lt1>
      <a:dk2>
        <a:srgbClr val="006666"/>
      </a:dk2>
      <a:lt2>
        <a:srgbClr val="FFFFCC"/>
      </a:lt2>
      <a:accent1>
        <a:srgbClr val="339966"/>
      </a:accent1>
      <a:accent2>
        <a:srgbClr val="5E855B"/>
      </a:accent2>
      <a:accent3>
        <a:srgbClr val="AAB8B8"/>
      </a:accent3>
      <a:accent4>
        <a:srgbClr val="C8C8C8"/>
      </a:accent4>
      <a:accent5>
        <a:srgbClr val="ADCAB8"/>
      </a:accent5>
      <a:accent6>
        <a:srgbClr val="547852"/>
      </a:accent6>
      <a:hlink>
        <a:srgbClr val="EEC85E"/>
      </a:hlink>
      <a:folHlink>
        <a:srgbClr val="AA8456"/>
      </a:folHlink>
    </a:clrScheme>
    <a:fontScheme name="Cliff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charset="0"/>
          </a:defRPr>
        </a:defPPr>
      </a:lstStyle>
    </a:lnDef>
  </a:objectDefaults>
  <a:extraClrSchemeLst>
    <a:extraClrScheme>
      <a:clrScheme name="Cliff 1">
        <a:dk1>
          <a:srgbClr val="5B5B49"/>
        </a:dk1>
        <a:lt1>
          <a:srgbClr val="DDDDDD"/>
        </a:lt1>
        <a:dk2>
          <a:srgbClr val="2B2A00"/>
        </a:dk2>
        <a:lt2>
          <a:srgbClr val="E0DFBE"/>
        </a:lt2>
        <a:accent1>
          <a:srgbClr val="878543"/>
        </a:accent1>
        <a:accent2>
          <a:srgbClr val="716E00"/>
        </a:accent2>
        <a:accent3>
          <a:srgbClr val="ACACAA"/>
        </a:accent3>
        <a:accent4>
          <a:srgbClr val="BDBDBD"/>
        </a:accent4>
        <a:accent5>
          <a:srgbClr val="C3C2B0"/>
        </a:accent5>
        <a:accent6>
          <a:srgbClr val="666300"/>
        </a:accent6>
        <a:hlink>
          <a:srgbClr val="CC9900"/>
        </a:hlink>
        <a:folHlink>
          <a:srgbClr val="9966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2">
        <a:dk1>
          <a:srgbClr val="746354"/>
        </a:dk1>
        <a:lt1>
          <a:srgbClr val="FFFFFF"/>
        </a:lt1>
        <a:dk2>
          <a:srgbClr val="523E26"/>
        </a:dk2>
        <a:lt2>
          <a:srgbClr val="E1DFAF"/>
        </a:lt2>
        <a:accent1>
          <a:srgbClr val="CC9900"/>
        </a:accent1>
        <a:accent2>
          <a:srgbClr val="669900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5C8A00"/>
        </a:accent6>
        <a:hlink>
          <a:srgbClr val="CCCC00"/>
        </a:hlink>
        <a:folHlink>
          <a:srgbClr val="AC793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3">
        <a:dk1>
          <a:srgbClr val="667B5B"/>
        </a:dk1>
        <a:lt1>
          <a:srgbClr val="E6E6DA"/>
        </a:lt1>
        <a:dk2>
          <a:srgbClr val="295200"/>
        </a:dk2>
        <a:lt2>
          <a:srgbClr val="F3F2D9"/>
        </a:lt2>
        <a:accent1>
          <a:srgbClr val="808000"/>
        </a:accent1>
        <a:accent2>
          <a:srgbClr val="838D75"/>
        </a:accent2>
        <a:accent3>
          <a:srgbClr val="ACB3AA"/>
        </a:accent3>
        <a:accent4>
          <a:srgbClr val="C4C4BA"/>
        </a:accent4>
        <a:accent5>
          <a:srgbClr val="C0C0AA"/>
        </a:accent5>
        <a:accent6>
          <a:srgbClr val="767F69"/>
        </a:accent6>
        <a:hlink>
          <a:srgbClr val="33CC33"/>
        </a:hlink>
        <a:folHlink>
          <a:srgbClr val="33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4">
        <a:dk1>
          <a:srgbClr val="86615A"/>
        </a:dk1>
        <a:lt1>
          <a:srgbClr val="FFFFFF"/>
        </a:lt1>
        <a:dk2>
          <a:srgbClr val="633427"/>
        </a:dk2>
        <a:lt2>
          <a:srgbClr val="E9DDCD"/>
        </a:lt2>
        <a:accent1>
          <a:srgbClr val="A34545"/>
        </a:accent1>
        <a:accent2>
          <a:srgbClr val="C86400"/>
        </a:accent2>
        <a:accent3>
          <a:srgbClr val="B7AEAC"/>
        </a:accent3>
        <a:accent4>
          <a:srgbClr val="DADADA"/>
        </a:accent4>
        <a:accent5>
          <a:srgbClr val="CEB0B0"/>
        </a:accent5>
        <a:accent6>
          <a:srgbClr val="B55A00"/>
        </a:accent6>
        <a:hlink>
          <a:srgbClr val="ECAE00"/>
        </a:hlink>
        <a:folHlink>
          <a:srgbClr val="BAA8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5">
        <a:dk1>
          <a:srgbClr val="009999"/>
        </a:dk1>
        <a:lt1>
          <a:srgbClr val="EAEAEA"/>
        </a:lt1>
        <a:dk2>
          <a:srgbClr val="006666"/>
        </a:dk2>
        <a:lt2>
          <a:srgbClr val="FFFFCC"/>
        </a:lt2>
        <a:accent1>
          <a:srgbClr val="339966"/>
        </a:accent1>
        <a:accent2>
          <a:srgbClr val="5E855B"/>
        </a:accent2>
        <a:accent3>
          <a:srgbClr val="AAB8B8"/>
        </a:accent3>
        <a:accent4>
          <a:srgbClr val="C8C8C8"/>
        </a:accent4>
        <a:accent5>
          <a:srgbClr val="ADCAB8"/>
        </a:accent5>
        <a:accent6>
          <a:srgbClr val="547852"/>
        </a:accent6>
        <a:hlink>
          <a:srgbClr val="EEC85E"/>
        </a:hlink>
        <a:folHlink>
          <a:srgbClr val="AA845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6">
        <a:dk1>
          <a:srgbClr val="B8A47C"/>
        </a:dk1>
        <a:lt1>
          <a:srgbClr val="FFFFFF"/>
        </a:lt1>
        <a:dk2>
          <a:srgbClr val="A68A58"/>
        </a:dk2>
        <a:lt2>
          <a:srgbClr val="DAD79C"/>
        </a:lt2>
        <a:accent1>
          <a:srgbClr val="816B35"/>
        </a:accent1>
        <a:accent2>
          <a:srgbClr val="FFCC00"/>
        </a:accent2>
        <a:accent3>
          <a:srgbClr val="D0C4B4"/>
        </a:accent3>
        <a:accent4>
          <a:srgbClr val="DADADA"/>
        </a:accent4>
        <a:accent5>
          <a:srgbClr val="C1BAAE"/>
        </a:accent5>
        <a:accent6>
          <a:srgbClr val="E7B900"/>
        </a:accent6>
        <a:hlink>
          <a:srgbClr val="0066CC"/>
        </a:hlink>
        <a:folHlink>
          <a:srgbClr val="00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7">
        <a:dk1>
          <a:srgbClr val="336699"/>
        </a:dk1>
        <a:lt1>
          <a:srgbClr val="F8F8F8"/>
        </a:lt1>
        <a:dk2>
          <a:srgbClr val="003366"/>
        </a:dk2>
        <a:lt2>
          <a:srgbClr val="D1DDD4"/>
        </a:lt2>
        <a:accent1>
          <a:srgbClr val="3399FF"/>
        </a:accent1>
        <a:accent2>
          <a:srgbClr val="006699"/>
        </a:accent2>
        <a:accent3>
          <a:srgbClr val="AAADB8"/>
        </a:accent3>
        <a:accent4>
          <a:srgbClr val="D4D4D4"/>
        </a:accent4>
        <a:accent5>
          <a:srgbClr val="ADCAFF"/>
        </a:accent5>
        <a:accent6>
          <a:srgbClr val="005C8A"/>
        </a:accent6>
        <a:hlink>
          <a:srgbClr val="86C0CE"/>
        </a:hlink>
        <a:folHlink>
          <a:srgbClr val="0080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766</Words>
  <Application>Microsoft Office PowerPoint</Application>
  <PresentationFormat>On-screen Show (4:3)</PresentationFormat>
  <Paragraphs>106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Tahoma</vt:lpstr>
      <vt:lpstr>Verdana</vt:lpstr>
      <vt:lpstr>Wingdings</vt:lpstr>
      <vt:lpstr>Cliff</vt:lpstr>
      <vt:lpstr>MORPHOLOGY OF PERMANENT CANINES</vt:lpstr>
      <vt:lpstr>INTRODUCTION</vt:lpstr>
      <vt:lpstr>PowerPoint Presentation</vt:lpstr>
      <vt:lpstr>FUNCTIONS</vt:lpstr>
      <vt:lpstr>CLASS TRAITS OF CANINES</vt:lpstr>
      <vt:lpstr>                      </vt:lpstr>
      <vt:lpstr>PERMANENT MAXILLARY CANINE</vt:lpstr>
      <vt:lpstr>LABIAL ASPECT</vt:lpstr>
      <vt:lpstr>                                                                 </vt:lpstr>
      <vt:lpstr>                                           </vt:lpstr>
      <vt:lpstr>PowerPoint Presentation</vt:lpstr>
      <vt:lpstr>LINGUAL ASPECT</vt:lpstr>
      <vt:lpstr>            </vt:lpstr>
      <vt:lpstr>PowerPoint Presentation</vt:lpstr>
      <vt:lpstr>PowerPoint Presentation</vt:lpstr>
      <vt:lpstr>MESIAL ASPECT</vt:lpstr>
      <vt:lpstr>     </vt:lpstr>
      <vt:lpstr>PowerPoint Presentation</vt:lpstr>
      <vt:lpstr>DISTAL ASPECT</vt:lpstr>
      <vt:lpstr>PowerPoint Presentation</vt:lpstr>
      <vt:lpstr>INCISAL ASPECT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MORPHOLOGY OF PERMANENT CANINES</dc:title>
  <dc:creator>Admin</dc:creator>
  <cp:lastModifiedBy>offbeat_tinker</cp:lastModifiedBy>
  <cp:revision>35</cp:revision>
  <dcterms:created xsi:type="dcterms:W3CDTF">2007-07-04T14:32:00Z</dcterms:created>
  <dcterms:modified xsi:type="dcterms:W3CDTF">2024-06-14T06:33:52Z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275562D7D2B24C33B65ADBE5585351E7</vt:lpwstr>
  </property>
  <property fmtid="{D5CDD505-2E9C-101B-9397-08002B2CF9AE}" pid="3" name="KSOProductBuildVer">
    <vt:lpwstr>1033-11.2.0.11225</vt:lpwstr>
  </property>
</Properties>
</file>