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sldIdLst>
    <p:sldId id="256" r:id="rId2"/>
    <p:sldId id="262" r:id="rId3"/>
    <p:sldId id="263" r:id="rId4"/>
    <p:sldId id="264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65" r:id="rId13"/>
    <p:sldId id="266" r:id="rId14"/>
    <p:sldId id="267" r:id="rId15"/>
    <p:sldId id="269" r:id="rId16"/>
    <p:sldId id="268" r:id="rId17"/>
    <p:sldId id="279" r:id="rId18"/>
    <p:sldId id="258" r:id="rId19"/>
    <p:sldId id="270" r:id="rId20"/>
    <p:sldId id="271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4" autoAdjust="0"/>
    <p:restoredTop sz="94660"/>
  </p:normalViewPr>
  <p:slideViewPr>
    <p:cSldViewPr snapToGrid="0">
      <p:cViewPr varScale="1">
        <p:scale>
          <a:sx n="88" d="100"/>
          <a:sy n="88" d="100"/>
        </p:scale>
        <p:origin x="41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919DA-C6FA-48DB-82C6-D208AFA5457D}" type="datetimeFigureOut">
              <a:rPr lang="en-US" smtClean="0"/>
              <a:t>6/14/2024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34DB2-07B1-486E-B26D-A71F8F9A0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721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919DA-C6FA-48DB-82C6-D208AFA5457D}" type="datetimeFigureOut">
              <a:rPr lang="en-US" smtClean="0"/>
              <a:t>6/14/2024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34DB2-07B1-486E-B26D-A71F8F9A0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535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919DA-C6FA-48DB-82C6-D208AFA5457D}" type="datetimeFigureOut">
              <a:rPr lang="en-US" smtClean="0"/>
              <a:t>6/14/2024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34DB2-07B1-486E-B26D-A71F8F9A0B5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300763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919DA-C6FA-48DB-82C6-D208AFA5457D}" type="datetimeFigureOut">
              <a:rPr lang="en-US" smtClean="0"/>
              <a:t>6/14/2024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34DB2-07B1-486E-B26D-A71F8F9A0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751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919DA-C6FA-48DB-82C6-D208AFA5457D}" type="datetimeFigureOut">
              <a:rPr lang="en-US" smtClean="0"/>
              <a:t>6/14/2024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34DB2-07B1-486E-B26D-A71F8F9A0B5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085846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919DA-C6FA-48DB-82C6-D208AFA5457D}" type="datetimeFigureOut">
              <a:rPr lang="en-US" smtClean="0"/>
              <a:t>6/14/2024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34DB2-07B1-486E-B26D-A71F8F9A0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2699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919DA-C6FA-48DB-82C6-D208AFA5457D}" type="datetimeFigureOut">
              <a:rPr lang="en-US" smtClean="0"/>
              <a:t>6/14/2024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34DB2-07B1-486E-B26D-A71F8F9A0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5526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919DA-C6FA-48DB-82C6-D208AFA5457D}" type="datetimeFigureOut">
              <a:rPr lang="en-US" smtClean="0"/>
              <a:t>6/14/2024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34DB2-07B1-486E-B26D-A71F8F9A0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666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919DA-C6FA-48DB-82C6-D208AFA5457D}" type="datetimeFigureOut">
              <a:rPr lang="en-US" smtClean="0"/>
              <a:t>6/14/2024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34DB2-07B1-486E-B26D-A71F8F9A0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906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919DA-C6FA-48DB-82C6-D208AFA5457D}" type="datetimeFigureOut">
              <a:rPr lang="en-US" smtClean="0"/>
              <a:t>6/14/2024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34DB2-07B1-486E-B26D-A71F8F9A0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848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919DA-C6FA-48DB-82C6-D208AFA5457D}" type="datetimeFigureOut">
              <a:rPr lang="en-US" smtClean="0"/>
              <a:t>6/14/2024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34DB2-07B1-486E-B26D-A71F8F9A0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833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919DA-C6FA-48DB-82C6-D208AFA5457D}" type="datetimeFigureOut">
              <a:rPr lang="en-US" smtClean="0"/>
              <a:t>6/14/2024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34DB2-07B1-486E-B26D-A71F8F9A0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470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919DA-C6FA-48DB-82C6-D208AFA5457D}" type="datetimeFigureOut">
              <a:rPr lang="en-US" smtClean="0"/>
              <a:t>6/14/2024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34DB2-07B1-486E-B26D-A71F8F9A0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274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919DA-C6FA-48DB-82C6-D208AFA5457D}" type="datetimeFigureOut">
              <a:rPr lang="en-US" smtClean="0"/>
              <a:t>6/14/2024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34DB2-07B1-486E-B26D-A71F8F9A0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546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919DA-C6FA-48DB-82C6-D208AFA5457D}" type="datetimeFigureOut">
              <a:rPr lang="en-US" smtClean="0"/>
              <a:t>6/14/2024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34DB2-07B1-486E-B26D-A71F8F9A0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599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919DA-C6FA-48DB-82C6-D208AFA5457D}" type="datetimeFigureOut">
              <a:rPr lang="en-US" smtClean="0"/>
              <a:t>6/14/2024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34DB2-07B1-486E-B26D-A71F8F9A0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000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919DA-C6FA-48DB-82C6-D208AFA5457D}" type="datetimeFigureOut">
              <a:rPr lang="en-US" smtClean="0"/>
              <a:t>6/14/2024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3B934DB2-07B1-486E-B26D-A71F8F9A0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648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  <p:sldLayoutId id="2147483738" r:id="rId14"/>
    <p:sldLayoutId id="2147483739" r:id="rId15"/>
    <p:sldLayoutId id="214748374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Occlusion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63491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Erruption</a:t>
            </a:r>
            <a:r>
              <a:rPr lang="en-US" dirty="0" smtClean="0"/>
              <a:t> sequence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9828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Spacing in </a:t>
            </a:r>
            <a:r>
              <a:rPr lang="en-US" dirty="0" err="1" smtClean="0"/>
              <a:t>Decidious</a:t>
            </a:r>
            <a:r>
              <a:rPr lang="en-US" dirty="0" smtClean="0"/>
              <a:t> Dentition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Spacing present is the physiological spaces or developmental spaces  </a:t>
            </a:r>
          </a:p>
          <a:p>
            <a:r>
              <a:rPr lang="en-US" dirty="0" smtClean="0"/>
              <a:t>They are important for the normal development of permanent dentition </a:t>
            </a:r>
          </a:p>
          <a:p>
            <a:r>
              <a:rPr lang="en-US" dirty="0" smtClean="0"/>
              <a:t>Absence of </a:t>
            </a:r>
            <a:r>
              <a:rPr lang="en-US" dirty="0" err="1" smtClean="0"/>
              <a:t>spacesmay</a:t>
            </a:r>
            <a:r>
              <a:rPr lang="en-US" dirty="0" smtClean="0"/>
              <a:t> cause crowding </a:t>
            </a:r>
          </a:p>
          <a:p>
            <a:r>
              <a:rPr lang="en-US" dirty="0" smtClean="0"/>
              <a:t>This space is invariably seen mesial to maxillary canines and distal to mandibular canines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0890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relation between maxillary ad mandibular </a:t>
            </a:r>
            <a:r>
              <a:rPr lang="en-US" dirty="0" err="1" smtClean="0"/>
              <a:t>priary</a:t>
            </a:r>
            <a:r>
              <a:rPr lang="en-US" dirty="0" smtClean="0"/>
              <a:t> teeth when in occlusion is such that when each tooth , with exception of Mandibular </a:t>
            </a:r>
            <a:r>
              <a:rPr lang="en-US" dirty="0" err="1" smtClean="0"/>
              <a:t>cecntral</a:t>
            </a:r>
            <a:r>
              <a:rPr lang="en-US" dirty="0" smtClean="0"/>
              <a:t> incisor and maxillary second molar , occludes with 2 teeth of the opposing arch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3868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Flush terminal plane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Mandibular second primary molar has a greater </a:t>
            </a:r>
            <a:r>
              <a:rPr lang="en-US" dirty="0" err="1" smtClean="0"/>
              <a:t>mesiodistal</a:t>
            </a:r>
            <a:r>
              <a:rPr lang="en-US" dirty="0" smtClean="0"/>
              <a:t> diameter than the maxillary second molar . As a result of this difference in dimensions of the two teeth , the distal surface of these 2 molars are in the same lane , a flush terminal plane is located at the end of the deciduous dentition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1443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 Step “ deviation of the flush terminal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Distal Step – the </a:t>
            </a:r>
            <a:r>
              <a:rPr lang="en-US" dirty="0" err="1" smtClean="0"/>
              <a:t>distalsurface</a:t>
            </a:r>
            <a:r>
              <a:rPr lang="en-US" dirty="0" smtClean="0"/>
              <a:t> of Lower second </a:t>
            </a:r>
            <a:r>
              <a:rPr lang="en-US" dirty="0" err="1" smtClean="0"/>
              <a:t>decisious</a:t>
            </a:r>
            <a:r>
              <a:rPr lang="en-US" dirty="0" smtClean="0"/>
              <a:t> molar being more </a:t>
            </a:r>
            <a:r>
              <a:rPr lang="en-US" dirty="0" err="1" smtClean="0"/>
              <a:t>disatal</a:t>
            </a:r>
            <a:r>
              <a:rPr lang="en-US" dirty="0" smtClean="0"/>
              <a:t> to that of the upper molar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- erupting tooth maybe in Angles Class II occlusion   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Mesial step -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8741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Primary canine relationship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0323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 jet – condition where the teeth of upper jaw rest at an outward angle causing them to extend far in front of </a:t>
            </a:r>
            <a:r>
              <a:rPr lang="en-US" dirty="0" err="1" smtClean="0"/>
              <a:t>th</a:t>
            </a:r>
            <a:r>
              <a:rPr lang="en-US" dirty="0" smtClean="0"/>
              <a:t> teeth of the lower jaw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normal range is 1-2 mm 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Over bite – when the upper teeth protrude beyond the lower teeth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1401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Deep bite – accentuated by the fact that </a:t>
            </a:r>
            <a:r>
              <a:rPr lang="en-US" dirty="0" err="1" smtClean="0"/>
              <a:t>decidious</a:t>
            </a:r>
            <a:r>
              <a:rPr lang="en-US" dirty="0" smtClean="0"/>
              <a:t> incisors are more upright than their successors </a:t>
            </a:r>
          </a:p>
          <a:p>
            <a:r>
              <a:rPr lang="en-US" dirty="0" smtClean="0"/>
              <a:t>Lower incisor edges often contact </a:t>
            </a:r>
            <a:r>
              <a:rPr lang="en-US" dirty="0" err="1" smtClean="0"/>
              <a:t>cingulum</a:t>
            </a:r>
            <a:r>
              <a:rPr lang="en-US" dirty="0" smtClean="0"/>
              <a:t> area of maxillary incisors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7402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bite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Teeth don’t line up properly when mouth is closed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4801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bite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Failure of a tooth or teeth to meet their antagonist in the opposite arch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705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Occlusion is defined as the contact relationship of the teeth in function or </a:t>
            </a:r>
            <a:r>
              <a:rPr lang="en-US" dirty="0" err="1" smtClean="0"/>
              <a:t>parafunction</a:t>
            </a:r>
            <a:r>
              <a:rPr lang="en-US" dirty="0" smtClean="0"/>
              <a:t>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Malocclusion- misalignment of teeth and jaws – bad bite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0628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Scissor bite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bite which involves outward positioning of the upper posterior teeth and inward positioning of the lower posterior teeth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534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Static occlusion – contact between teeth when jaw is closed and stationary 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Dynamic occlusion – contacts made when jaw is moving  </a:t>
            </a:r>
            <a:r>
              <a:rPr lang="en-US" dirty="0" err="1" smtClean="0"/>
              <a:t>eg</a:t>
            </a:r>
            <a:r>
              <a:rPr lang="en-US" dirty="0" smtClean="0"/>
              <a:t> – Chewing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077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 birth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Gum pads – </a:t>
            </a:r>
            <a:r>
              <a:rPr lang="en-US" dirty="0" err="1" smtClean="0"/>
              <a:t>Alvelar</a:t>
            </a:r>
            <a:r>
              <a:rPr lang="en-US" dirty="0" smtClean="0"/>
              <a:t> process at the time of birth </a:t>
            </a:r>
          </a:p>
          <a:p>
            <a:r>
              <a:rPr lang="en-US" dirty="0" smtClean="0"/>
              <a:t>They are pink , Firm and covered by a dense layer of fibrous </a:t>
            </a:r>
            <a:r>
              <a:rPr lang="en-US" dirty="0" err="1" smtClean="0"/>
              <a:t>periosteum</a:t>
            </a:r>
            <a:r>
              <a:rPr lang="en-US" dirty="0" smtClean="0"/>
              <a:t> </a:t>
            </a:r>
          </a:p>
          <a:p>
            <a:r>
              <a:rPr lang="en-US" dirty="0" smtClean="0"/>
              <a:t>They are Horse Shoe shaped and developed in 2 parts </a:t>
            </a:r>
          </a:p>
          <a:p>
            <a:r>
              <a:rPr lang="en-US" dirty="0" smtClean="0"/>
              <a:t>2 portions of Gum pads are separated by dental Groove 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err="1" smtClean="0"/>
              <a:t>gumpad</a:t>
            </a:r>
            <a:r>
              <a:rPr lang="en-US" dirty="0" smtClean="0"/>
              <a:t> stage – the maxillary arch and the mandible arch are not in contact , the mandibular is </a:t>
            </a:r>
            <a:r>
              <a:rPr lang="en-US" dirty="0" err="1" smtClean="0"/>
              <a:t>is</a:t>
            </a:r>
            <a:r>
              <a:rPr lang="en-US" dirty="0" smtClean="0"/>
              <a:t> distal to the maxillary arch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439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Gum pads are divided into 10 segments by certain grooves called the transverse grooves </a:t>
            </a:r>
          </a:p>
          <a:p>
            <a:r>
              <a:rPr lang="en-US" dirty="0" smtClean="0"/>
              <a:t>Each groove consist of developing deciduous tooth sac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534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Transverse groove between canine and the 1</a:t>
            </a:r>
            <a:r>
              <a:rPr lang="en-US" baseline="30000" dirty="0" smtClean="0"/>
              <a:t>st</a:t>
            </a:r>
            <a:r>
              <a:rPr lang="en-US" dirty="0" smtClean="0"/>
              <a:t> deciduous molar segment is called the Lateral Sulcus </a:t>
            </a:r>
          </a:p>
          <a:p>
            <a:r>
              <a:rPr lang="en-US" dirty="0" smtClean="0"/>
              <a:t>Lateral sulci </a:t>
            </a:r>
            <a:r>
              <a:rPr lang="en-US" dirty="0" err="1" smtClean="0"/>
              <a:t>arreuseful</a:t>
            </a:r>
            <a:r>
              <a:rPr lang="en-US" dirty="0" smtClean="0"/>
              <a:t> in judging the inter arch relationship at a very early </a:t>
            </a:r>
            <a:r>
              <a:rPr lang="en-US" dirty="0" err="1" smtClean="0"/>
              <a:t>stge</a:t>
            </a:r>
            <a:r>
              <a:rPr lang="en-US" dirty="0" smtClean="0"/>
              <a:t> </a:t>
            </a:r>
          </a:p>
          <a:p>
            <a:r>
              <a:rPr lang="en-US" dirty="0" smtClean="0"/>
              <a:t>Lateral sulci in the mandibular arch is normally more distal to that of maxillary arch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133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Whwen</a:t>
            </a:r>
            <a:r>
              <a:rPr lang="en-US" dirty="0" smtClean="0"/>
              <a:t> upper and lower </a:t>
            </a:r>
            <a:r>
              <a:rPr lang="en-US" dirty="0" err="1" smtClean="0"/>
              <a:t>gumpads</a:t>
            </a:r>
            <a:r>
              <a:rPr lang="en-US" dirty="0" smtClean="0"/>
              <a:t> are </a:t>
            </a:r>
            <a:r>
              <a:rPr lang="en-US" dirty="0" err="1" smtClean="0"/>
              <a:t>approximatd</a:t>
            </a:r>
            <a:r>
              <a:rPr lang="en-US" dirty="0" smtClean="0"/>
              <a:t> there is  complete over jet all around </a:t>
            </a:r>
          </a:p>
          <a:p>
            <a:endParaRPr lang="en-US" dirty="0"/>
          </a:p>
          <a:p>
            <a:r>
              <a:rPr lang="en-US" dirty="0" smtClean="0"/>
              <a:t>Infantile open bite Is considered normal and it helps in suckling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77614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Natal and neo-natal teeth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Natalteeth</a:t>
            </a:r>
            <a:r>
              <a:rPr lang="en-US" dirty="0" smtClean="0"/>
              <a:t> – teeth present at the time of birth are called the natal teeth  </a:t>
            </a:r>
          </a:p>
          <a:p>
            <a:endParaRPr lang="en-US" dirty="0"/>
          </a:p>
          <a:p>
            <a:r>
              <a:rPr lang="en-US" dirty="0" smtClean="0"/>
              <a:t>Neo natal teeth – teeth erupting during 1</a:t>
            </a:r>
            <a:r>
              <a:rPr lang="en-US" baseline="30000" dirty="0" smtClean="0"/>
              <a:t>st</a:t>
            </a:r>
            <a:r>
              <a:rPr lang="en-US" dirty="0" smtClean="0"/>
              <a:t> month of age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3192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Decidious</a:t>
            </a:r>
            <a:r>
              <a:rPr lang="en-US" dirty="0" smtClean="0"/>
              <a:t> dentition period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Initiation of tooth buds in  1</a:t>
            </a:r>
            <a:r>
              <a:rPr lang="en-US" baseline="30000" dirty="0" smtClean="0"/>
              <a:t>st</a:t>
            </a:r>
            <a:r>
              <a:rPr lang="en-US" dirty="0" smtClean="0"/>
              <a:t> 6 weeks of intra uterine life </a:t>
            </a:r>
          </a:p>
          <a:p>
            <a:r>
              <a:rPr lang="en-US" dirty="0" smtClean="0"/>
              <a:t>Primary teeth </a:t>
            </a:r>
            <a:r>
              <a:rPr lang="en-US" dirty="0" err="1" smtClean="0"/>
              <a:t>bein</a:t>
            </a:r>
            <a:r>
              <a:rPr lang="en-US" dirty="0" smtClean="0"/>
              <a:t> to erupt at age of 6 months </a:t>
            </a:r>
          </a:p>
          <a:p>
            <a:r>
              <a:rPr lang="en-US" dirty="0" err="1" smtClean="0"/>
              <a:t>Erruption</a:t>
            </a:r>
            <a:r>
              <a:rPr lang="en-US" dirty="0" smtClean="0"/>
              <a:t> time of primary teeth – 2 and half to 3 and half years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906422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206</TotalTime>
  <Words>580</Words>
  <Application>Microsoft Office PowerPoint</Application>
  <PresentationFormat>Widescreen</PresentationFormat>
  <Paragraphs>61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Trebuchet MS</vt:lpstr>
      <vt:lpstr>Wingdings 3</vt:lpstr>
      <vt:lpstr>Facet</vt:lpstr>
      <vt:lpstr>Occlusion </vt:lpstr>
      <vt:lpstr>PowerPoint Presentation</vt:lpstr>
      <vt:lpstr>PowerPoint Presentation</vt:lpstr>
      <vt:lpstr>At birth </vt:lpstr>
      <vt:lpstr>PowerPoint Presentation</vt:lpstr>
      <vt:lpstr>PowerPoint Presentation</vt:lpstr>
      <vt:lpstr>PowerPoint Presentation</vt:lpstr>
      <vt:lpstr>Natal and neo-natal teeth </vt:lpstr>
      <vt:lpstr>Decidious dentition period </vt:lpstr>
      <vt:lpstr>Erruption sequence </vt:lpstr>
      <vt:lpstr>Spacing in Decidious Dentition </vt:lpstr>
      <vt:lpstr>PowerPoint Presentation</vt:lpstr>
      <vt:lpstr>Flush terminal plane </vt:lpstr>
      <vt:lpstr>“ Step “ deviation of the flush terminal </vt:lpstr>
      <vt:lpstr>Primary canine relationship </vt:lpstr>
      <vt:lpstr>PowerPoint Presentation</vt:lpstr>
      <vt:lpstr>PowerPoint Presentation</vt:lpstr>
      <vt:lpstr>Cross bite  </vt:lpstr>
      <vt:lpstr>Open bite </vt:lpstr>
      <vt:lpstr>Scissor bite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Occlusion</dc:title>
  <dc:creator>dental14</dc:creator>
  <cp:lastModifiedBy>offbeat_tinker</cp:lastModifiedBy>
  <cp:revision>12</cp:revision>
  <dcterms:created xsi:type="dcterms:W3CDTF">2022-09-05T04:02:42Z</dcterms:created>
  <dcterms:modified xsi:type="dcterms:W3CDTF">2024-06-14T06:46:59Z</dcterms:modified>
</cp:coreProperties>
</file>