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jpeg" Extension="jpeg"/>
  <Default ContentType="application/vnd.openxmlformats-package.relationships+xml" Extension="rels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tableStyles" Target="tableStyles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13D4363-1B3A-43FC-A5AB-380AE4255335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32E70E-D585-46CF-89A0-13BF92995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8077200" cy="2071702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lgerian" pitchFamily="82" charset="0"/>
              </a:rPr>
              <a:t>PERMANENT MANDIBULAR PREMOLARS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8" name="Picture 7" descr="mand pr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714620"/>
            <a:ext cx="5072098" cy="3549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Presence of </a:t>
            </a:r>
            <a:r>
              <a:rPr lang="en-IN" dirty="0" err="1" smtClean="0"/>
              <a:t>Buccal</a:t>
            </a:r>
            <a:r>
              <a:rPr lang="en-IN" dirty="0" smtClean="0"/>
              <a:t> ridge .</a:t>
            </a:r>
          </a:p>
          <a:p>
            <a:r>
              <a:rPr lang="en-IN" dirty="0" smtClean="0"/>
              <a:t>Presence of Cervical ridge .</a:t>
            </a:r>
          </a:p>
          <a:p>
            <a:r>
              <a:rPr lang="en-IN" dirty="0" smtClean="0"/>
              <a:t>Two developmental grooves </a:t>
            </a:r>
            <a:r>
              <a:rPr lang="en-IN" dirty="0" err="1" smtClean="0"/>
              <a:t>mesial</a:t>
            </a:r>
            <a:r>
              <a:rPr lang="en-IN" dirty="0" smtClean="0"/>
              <a:t> and distal to the </a:t>
            </a:r>
            <a:r>
              <a:rPr lang="en-IN" dirty="0" err="1" smtClean="0"/>
              <a:t>buccal</a:t>
            </a:r>
            <a:r>
              <a:rPr lang="en-IN" dirty="0" smtClean="0"/>
              <a:t> ridge.</a:t>
            </a:r>
          </a:p>
          <a:p>
            <a:pPr>
              <a:buNone/>
            </a:pPr>
            <a:r>
              <a:rPr lang="en-IN" dirty="0" smtClean="0"/>
              <a:t>                               </a:t>
            </a:r>
            <a:r>
              <a:rPr lang="en-IN" i="1" dirty="0" smtClean="0">
                <a:solidFill>
                  <a:srgbClr val="FF0000"/>
                </a:solidFill>
                <a:latin typeface="Arial Black" pitchFamily="34" charset="0"/>
              </a:rPr>
              <a:t>THE  ROOT : </a:t>
            </a:r>
          </a:p>
          <a:p>
            <a:r>
              <a:rPr lang="en-IN" sz="2000" dirty="0" smtClean="0"/>
              <a:t>The root is cone shaped with distal inclination of the apical 3</a:t>
            </a:r>
            <a:r>
              <a:rPr lang="en-IN" sz="2000" baseline="30000" dirty="0" smtClean="0"/>
              <a:t>rd</a:t>
            </a:r>
            <a:r>
              <a:rPr lang="en-IN" sz="2000" dirty="0" smtClean="0"/>
              <a:t>.</a:t>
            </a:r>
          </a:p>
          <a:p>
            <a:r>
              <a:rPr lang="en-IN" sz="2000" dirty="0" smtClean="0"/>
              <a:t>The root is shorter than that of Canines.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>
                <a:solidFill>
                  <a:srgbClr val="00B050"/>
                </a:solidFill>
                <a:latin typeface="Algerian" pitchFamily="82" charset="0"/>
              </a:rPr>
              <a:t>LINGUAL ASPECT: 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Picture 3" descr="MANDIBULAR+1st+PREMOLAR-LINGUAL+ASPE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2214554"/>
            <a:ext cx="6000792" cy="4101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Lingual cusp is  2/3</a:t>
            </a:r>
            <a:r>
              <a:rPr lang="en-IN" baseline="30000" dirty="0" smtClean="0"/>
              <a:t>rd</a:t>
            </a:r>
            <a:r>
              <a:rPr lang="en-IN" dirty="0" smtClean="0"/>
              <a:t> of the </a:t>
            </a:r>
            <a:r>
              <a:rPr lang="en-IN" dirty="0" err="1" smtClean="0"/>
              <a:t>buccal</a:t>
            </a:r>
            <a:r>
              <a:rPr lang="en-IN" dirty="0" smtClean="0"/>
              <a:t> cusp. </a:t>
            </a:r>
          </a:p>
          <a:p>
            <a:r>
              <a:rPr lang="en-IN" dirty="0" smtClean="0"/>
              <a:t>The short lingual slope can be called </a:t>
            </a:r>
            <a:r>
              <a:rPr lang="en-IN" i="1" dirty="0" smtClean="0"/>
              <a:t>well developed </a:t>
            </a:r>
            <a:r>
              <a:rPr lang="en-IN" i="1" dirty="0" err="1" smtClean="0"/>
              <a:t>cingulum</a:t>
            </a:r>
            <a:r>
              <a:rPr lang="en-IN" i="1" dirty="0" smtClean="0"/>
              <a:t>.</a:t>
            </a:r>
          </a:p>
          <a:p>
            <a:r>
              <a:rPr lang="en-IN" dirty="0" smtClean="0"/>
              <a:t>The </a:t>
            </a:r>
            <a:r>
              <a:rPr lang="en-IN" dirty="0" err="1" smtClean="0"/>
              <a:t>mesial</a:t>
            </a:r>
            <a:r>
              <a:rPr lang="en-IN" dirty="0" smtClean="0"/>
              <a:t> and distal triangular </a:t>
            </a:r>
            <a:r>
              <a:rPr lang="en-IN" dirty="0" err="1" smtClean="0"/>
              <a:t>fossae</a:t>
            </a:r>
            <a:r>
              <a:rPr lang="en-IN" dirty="0" smtClean="0"/>
              <a:t> can be seen</a:t>
            </a:r>
          </a:p>
          <a:p>
            <a:r>
              <a:rPr lang="en-IN" dirty="0" smtClean="0"/>
              <a:t>Cervical line is slightly convex or even straight.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     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A characteristic feature of the</a:t>
            </a:r>
          </a:p>
          <a:p>
            <a:pPr>
              <a:buNone/>
            </a:pPr>
            <a:r>
              <a:rPr lang="en-IN" dirty="0" smtClean="0"/>
              <a:t>Lingual surface is the </a:t>
            </a:r>
          </a:p>
          <a:p>
            <a:pPr>
              <a:buNone/>
            </a:pPr>
            <a:r>
              <a:rPr lang="en-IN" dirty="0" err="1" smtClean="0">
                <a:solidFill>
                  <a:srgbClr val="0070C0"/>
                </a:solidFill>
              </a:rPr>
              <a:t>Mesiolingual</a:t>
            </a:r>
            <a:r>
              <a:rPr lang="en-IN" dirty="0" smtClean="0">
                <a:solidFill>
                  <a:srgbClr val="0070C0"/>
                </a:solidFill>
              </a:rPr>
              <a:t> developmental </a:t>
            </a:r>
          </a:p>
          <a:p>
            <a:pPr>
              <a:buNone/>
            </a:pPr>
            <a:r>
              <a:rPr lang="en-IN" dirty="0" smtClean="0">
                <a:solidFill>
                  <a:srgbClr val="0070C0"/>
                </a:solidFill>
              </a:rPr>
              <a:t>groove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 descr="0e9c9595e495c916d6e8af23fb381b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2000240"/>
            <a:ext cx="3786214" cy="45720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IN" dirty="0" smtClean="0">
                <a:solidFill>
                  <a:srgbClr val="00B050"/>
                </a:solidFill>
                <a:latin typeface="Algerian" pitchFamily="82" charset="0"/>
              </a:rPr>
              <a:t>MESIAL ASPECT:</a:t>
            </a:r>
          </a:p>
          <a:p>
            <a:r>
              <a:rPr lang="en-IN" sz="2000" dirty="0" smtClean="0"/>
              <a:t>It is Rhomboid in shape due to </a:t>
            </a:r>
          </a:p>
          <a:p>
            <a:pPr>
              <a:buNone/>
            </a:pPr>
            <a:r>
              <a:rPr lang="en-IN" sz="2000" dirty="0" smtClean="0"/>
              <a:t>lingual inclination.</a:t>
            </a:r>
          </a:p>
          <a:p>
            <a:r>
              <a:rPr lang="en-IN" sz="2000" dirty="0" smtClean="0"/>
              <a:t>The </a:t>
            </a:r>
            <a:r>
              <a:rPr lang="en-IN" sz="2000" dirty="0" err="1" smtClean="0"/>
              <a:t>buccal</a:t>
            </a:r>
            <a:r>
              <a:rPr lang="en-IN" sz="2000" dirty="0" smtClean="0"/>
              <a:t> outline is convex from</a:t>
            </a:r>
          </a:p>
          <a:p>
            <a:pPr>
              <a:buNone/>
            </a:pPr>
            <a:r>
              <a:rPr lang="en-IN" sz="2000" dirty="0" smtClean="0"/>
              <a:t>Cervical line to the cusp tip.</a:t>
            </a:r>
          </a:p>
          <a:p>
            <a:r>
              <a:rPr lang="en-IN" sz="2000" dirty="0" smtClean="0"/>
              <a:t>The lingual outline is convex.</a:t>
            </a:r>
          </a:p>
          <a:p>
            <a:r>
              <a:rPr lang="en-IN" sz="2000" dirty="0" smtClean="0"/>
              <a:t>The lingual cusp is 2/3</a:t>
            </a:r>
            <a:r>
              <a:rPr lang="en-IN" sz="2000" baseline="30000" dirty="0" smtClean="0"/>
              <a:t>rd</a:t>
            </a:r>
            <a:r>
              <a:rPr lang="en-IN" sz="2000" dirty="0" smtClean="0"/>
              <a:t> of </a:t>
            </a:r>
            <a:r>
              <a:rPr lang="en-IN" sz="2000" dirty="0" err="1" smtClean="0"/>
              <a:t>buccal</a:t>
            </a:r>
            <a:r>
              <a:rPr lang="en-IN" sz="2000" dirty="0" smtClean="0"/>
              <a:t> cusp.</a:t>
            </a:r>
          </a:p>
          <a:p>
            <a:r>
              <a:rPr lang="en-IN" sz="2000" dirty="0" smtClean="0"/>
              <a:t>The </a:t>
            </a:r>
            <a:r>
              <a:rPr lang="en-IN" sz="2000" dirty="0" err="1" smtClean="0"/>
              <a:t>mesial</a:t>
            </a:r>
            <a:r>
              <a:rPr lang="en-IN" sz="2000" dirty="0" smtClean="0"/>
              <a:t> marginal ridge is sloping </a:t>
            </a:r>
            <a:r>
              <a:rPr lang="en-IN" sz="2000" dirty="0" err="1" smtClean="0"/>
              <a:t>lingually</a:t>
            </a:r>
            <a:r>
              <a:rPr lang="en-IN" sz="2000" dirty="0" smtClean="0"/>
              <a:t>.</a:t>
            </a:r>
          </a:p>
          <a:p>
            <a:r>
              <a:rPr lang="en-IN" sz="2000" dirty="0" smtClean="0"/>
              <a:t>The contact area is in line with the </a:t>
            </a:r>
            <a:r>
              <a:rPr lang="en-IN" sz="2000" dirty="0" err="1" smtClean="0"/>
              <a:t>buccal</a:t>
            </a:r>
            <a:r>
              <a:rPr lang="en-IN" sz="2000" dirty="0" smtClean="0"/>
              <a:t> cusp</a:t>
            </a:r>
          </a:p>
          <a:p>
            <a:pPr>
              <a:buNone/>
            </a:pPr>
            <a:r>
              <a:rPr lang="en-IN" sz="2000" dirty="0" smtClean="0"/>
              <a:t>Tip.</a:t>
            </a:r>
          </a:p>
          <a:p>
            <a:pPr>
              <a:buNone/>
            </a:pPr>
            <a:r>
              <a:rPr lang="en-IN" sz="2000" dirty="0" smtClean="0"/>
              <a:t>                                         </a:t>
            </a:r>
            <a:r>
              <a:rPr lang="en-IN" sz="2400" b="1" dirty="0" smtClean="0">
                <a:solidFill>
                  <a:srgbClr val="FF0000"/>
                </a:solidFill>
              </a:rPr>
              <a:t>THE ROOT :</a:t>
            </a:r>
          </a:p>
          <a:p>
            <a:r>
              <a:rPr lang="en-IN" sz="2000" dirty="0" smtClean="0"/>
              <a:t>It tapers to pointed apex and has </a:t>
            </a:r>
          </a:p>
          <a:p>
            <a:pPr>
              <a:buNone/>
            </a:pPr>
            <a:r>
              <a:rPr lang="en-IN" sz="2000" dirty="0" smtClean="0"/>
              <a:t>Deep developmental groove.</a:t>
            </a:r>
            <a:endParaRPr lang="en-IN" sz="2200" dirty="0" smtClean="0"/>
          </a:p>
          <a:p>
            <a:pPr>
              <a:buNone/>
            </a:pPr>
            <a:r>
              <a:rPr lang="en-IN" sz="2000" dirty="0" smtClean="0"/>
              <a:t> </a:t>
            </a:r>
            <a:endParaRPr lang="en-US" sz="2000" dirty="0"/>
          </a:p>
        </p:txBody>
      </p:sp>
      <p:pic>
        <p:nvPicPr>
          <p:cNvPr id="4" name="Picture 3" descr="B9781416062097000106_gr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2000240"/>
            <a:ext cx="3025833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>
                <a:solidFill>
                  <a:srgbClr val="00B050"/>
                </a:solidFill>
                <a:latin typeface="Algerian" pitchFamily="82" charset="0"/>
              </a:rPr>
              <a:t>DISTAL ASPECT: </a:t>
            </a:r>
          </a:p>
          <a:p>
            <a:r>
              <a:rPr lang="en-IN" sz="2400" dirty="0" smtClean="0"/>
              <a:t>Similar to </a:t>
            </a:r>
            <a:r>
              <a:rPr lang="en-IN" sz="2400" dirty="0" err="1" smtClean="0"/>
              <a:t>mesial</a:t>
            </a:r>
            <a:r>
              <a:rPr lang="en-IN" sz="2400" dirty="0" smtClean="0"/>
              <a:t> aspect but differs in:</a:t>
            </a:r>
          </a:p>
          <a:p>
            <a:r>
              <a:rPr lang="en-IN" sz="2400" dirty="0" smtClean="0"/>
              <a:t>The </a:t>
            </a:r>
            <a:r>
              <a:rPr lang="en-IN" sz="2400" dirty="0" smtClean="0">
                <a:solidFill>
                  <a:srgbClr val="0070C0"/>
                </a:solidFill>
              </a:rPr>
              <a:t>distal marginal ridge </a:t>
            </a:r>
            <a:r>
              <a:rPr lang="en-IN" sz="2400" dirty="0" smtClean="0"/>
              <a:t>is straight and </a:t>
            </a:r>
          </a:p>
          <a:p>
            <a:pPr>
              <a:buNone/>
            </a:pPr>
            <a:r>
              <a:rPr lang="en-IN" sz="2400" dirty="0" smtClean="0"/>
              <a:t>(</a:t>
            </a:r>
            <a:r>
              <a:rPr lang="en-IN" sz="2400" dirty="0" err="1" smtClean="0"/>
              <a:t>i</a:t>
            </a:r>
            <a:r>
              <a:rPr lang="en-IN" sz="2400" dirty="0" smtClean="0"/>
              <a:t>)Perpendicular to long axis of the tooth</a:t>
            </a:r>
          </a:p>
          <a:p>
            <a:pPr>
              <a:buNone/>
            </a:pPr>
            <a:r>
              <a:rPr lang="en-IN" sz="2400" dirty="0" smtClean="0"/>
              <a:t>(ii)No developmental groove</a:t>
            </a:r>
          </a:p>
          <a:p>
            <a:pPr>
              <a:buNone/>
            </a:pPr>
            <a:r>
              <a:rPr lang="en-IN" sz="2400" dirty="0" smtClean="0"/>
              <a:t>(iii)The contact area is more cervical</a:t>
            </a:r>
          </a:p>
          <a:p>
            <a:pPr>
              <a:buNone/>
            </a:pPr>
            <a:r>
              <a:rPr lang="en-IN" sz="2400" dirty="0" smtClean="0"/>
              <a:t>And broader</a:t>
            </a:r>
          </a:p>
          <a:p>
            <a:pPr>
              <a:buNone/>
            </a:pPr>
            <a:r>
              <a:rPr lang="en-IN" sz="2400" dirty="0" smtClean="0"/>
              <a:t>(iv) The distal cervical line is more curved. </a:t>
            </a:r>
            <a:endParaRPr lang="en-US" sz="2400" dirty="0"/>
          </a:p>
        </p:txBody>
      </p:sp>
      <p:pic>
        <p:nvPicPr>
          <p:cNvPr id="4" name="Picture 3" descr="11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1428736"/>
            <a:ext cx="2836751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>
                <a:solidFill>
                  <a:srgbClr val="00B050"/>
                </a:solidFill>
                <a:latin typeface="Algerian" pitchFamily="82" charset="0"/>
              </a:rPr>
              <a:t>OCCLUSAL ASPECT:</a:t>
            </a:r>
          </a:p>
          <a:p>
            <a:r>
              <a:rPr lang="en-IN" sz="2000" dirty="0" smtClean="0"/>
              <a:t>It is diamond or round shaped.</a:t>
            </a:r>
          </a:p>
          <a:p>
            <a:r>
              <a:rPr lang="en-IN" sz="2000" dirty="0" smtClean="0"/>
              <a:t>The </a:t>
            </a:r>
            <a:r>
              <a:rPr lang="en-IN" sz="2000" dirty="0" err="1" smtClean="0"/>
              <a:t>occlusal</a:t>
            </a:r>
            <a:r>
              <a:rPr lang="en-IN" sz="2000" dirty="0" smtClean="0"/>
              <a:t> surface tapers </a:t>
            </a:r>
            <a:r>
              <a:rPr lang="en-IN" sz="2000" dirty="0" err="1" smtClean="0"/>
              <a:t>linguallgy</a:t>
            </a:r>
            <a:r>
              <a:rPr lang="en-IN" sz="2000" dirty="0" smtClean="0"/>
              <a:t>.</a:t>
            </a:r>
          </a:p>
          <a:p>
            <a:r>
              <a:rPr lang="en-IN" sz="2000" dirty="0" smtClean="0"/>
              <a:t>The </a:t>
            </a:r>
            <a:r>
              <a:rPr lang="en-IN" sz="2000" dirty="0" err="1" smtClean="0"/>
              <a:t>buccal</a:t>
            </a:r>
            <a:r>
              <a:rPr lang="en-IN" sz="2000" dirty="0" smtClean="0"/>
              <a:t> cusp has large triangular </a:t>
            </a:r>
            <a:r>
              <a:rPr lang="en-IN" sz="2000" dirty="0" err="1" smtClean="0"/>
              <a:t>fossa</a:t>
            </a:r>
            <a:r>
              <a:rPr lang="en-IN" sz="2000" dirty="0" smtClean="0"/>
              <a:t>.</a:t>
            </a:r>
          </a:p>
          <a:p>
            <a:r>
              <a:rPr lang="en-IN" sz="2000" dirty="0" smtClean="0"/>
              <a:t>The small lingual cusp has small triangular ridge.</a:t>
            </a:r>
          </a:p>
          <a:p>
            <a:r>
              <a:rPr lang="en-IN" sz="2000" dirty="0" smtClean="0"/>
              <a:t>The </a:t>
            </a:r>
            <a:r>
              <a:rPr lang="en-IN" sz="2000" dirty="0" err="1" smtClean="0"/>
              <a:t>buccal</a:t>
            </a:r>
            <a:r>
              <a:rPr lang="en-IN" sz="2000" dirty="0" smtClean="0"/>
              <a:t> and lingual </a:t>
            </a:r>
            <a:r>
              <a:rPr lang="en-IN" sz="2000" dirty="0" err="1" smtClean="0"/>
              <a:t>traingular</a:t>
            </a:r>
            <a:r>
              <a:rPr lang="en-IN" sz="2000" dirty="0" smtClean="0"/>
              <a:t> ridges are</a:t>
            </a:r>
          </a:p>
          <a:p>
            <a:pPr>
              <a:buNone/>
            </a:pPr>
            <a:r>
              <a:rPr lang="en-IN" sz="2000" dirty="0" smtClean="0"/>
              <a:t>Connected by transverse ridge.</a:t>
            </a:r>
          </a:p>
          <a:p>
            <a:r>
              <a:rPr lang="en-IN" sz="2000" dirty="0" err="1" smtClean="0"/>
              <a:t>Mesial</a:t>
            </a:r>
            <a:r>
              <a:rPr lang="en-IN" sz="2000" dirty="0" smtClean="0"/>
              <a:t> and Distal triangular </a:t>
            </a:r>
            <a:r>
              <a:rPr lang="en-IN" sz="2000" dirty="0" err="1" smtClean="0"/>
              <a:t>fossae</a:t>
            </a:r>
            <a:r>
              <a:rPr lang="en-IN" sz="2000" dirty="0" smtClean="0"/>
              <a:t>.</a:t>
            </a:r>
          </a:p>
          <a:p>
            <a:r>
              <a:rPr lang="en-IN" sz="2000" dirty="0" smtClean="0"/>
              <a:t>Central developmental groove may cross the </a:t>
            </a:r>
          </a:p>
          <a:p>
            <a:pPr>
              <a:buNone/>
            </a:pPr>
            <a:r>
              <a:rPr lang="en-IN" sz="2000" dirty="0" smtClean="0"/>
              <a:t>Transverse ridge.	</a:t>
            </a:r>
            <a:endParaRPr lang="en-US" sz="2000" dirty="0"/>
          </a:p>
        </p:txBody>
      </p:sp>
      <p:pic>
        <p:nvPicPr>
          <p:cNvPr id="4" name="Picture 3" descr="anatomyapprsursu-premolarslowerpremolarslowerpremolar1slide1_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3571876"/>
            <a:ext cx="3071810" cy="2693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00B0F0"/>
                </a:solidFill>
                <a:latin typeface="Arial Black" pitchFamily="34" charset="0"/>
              </a:rPr>
              <a:t>MANDIBULAR 2</a:t>
            </a:r>
            <a:r>
              <a:rPr lang="en-IN" baseline="30000" dirty="0" smtClean="0">
                <a:solidFill>
                  <a:srgbClr val="00B0F0"/>
                </a:solidFill>
                <a:latin typeface="Arial Black" pitchFamily="34" charset="0"/>
              </a:rPr>
              <a:t>ND</a:t>
            </a:r>
            <a:r>
              <a:rPr lang="en-IN" dirty="0" smtClean="0">
                <a:solidFill>
                  <a:srgbClr val="00B0F0"/>
                </a:solidFill>
                <a:latin typeface="Arial Black" pitchFamily="34" charset="0"/>
              </a:rPr>
              <a:t> PREMOLAR</a:t>
            </a:r>
            <a:endParaRPr lang="en-US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6" name="Content Placeholder 5" descr="the-mandibular-second-premolar-is-the-tooth-located-distally-from-both-the-mandibular-first-premolars-of-the-mouth-3d-illustration-2WJH3YT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85852" y="1749376"/>
            <a:ext cx="6715172" cy="42408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TOOTH NUMBER : 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0166" y="3000372"/>
          <a:ext cx="6096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Mandibular</a:t>
                      </a:r>
                      <a:r>
                        <a:rPr lang="en-IN" baseline="0" dirty="0" smtClean="0"/>
                        <a:t> 2</a:t>
                      </a:r>
                      <a:r>
                        <a:rPr lang="en-IN" baseline="30000" dirty="0" smtClean="0"/>
                        <a:t>nd</a:t>
                      </a:r>
                      <a:r>
                        <a:rPr lang="en-IN" baseline="0" dirty="0" smtClean="0"/>
                        <a:t> premolar </a:t>
                      </a:r>
                    </a:p>
                    <a:p>
                      <a:r>
                        <a:rPr lang="en-IN" baseline="0" dirty="0" smtClean="0"/>
                        <a:t>RIGHT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Mandibular</a:t>
                      </a:r>
                      <a:r>
                        <a:rPr lang="en-IN" baseline="0" dirty="0" smtClean="0"/>
                        <a:t> 2</a:t>
                      </a:r>
                      <a:r>
                        <a:rPr lang="en-IN" baseline="30000" dirty="0" smtClean="0"/>
                        <a:t>nd</a:t>
                      </a:r>
                      <a:r>
                        <a:rPr lang="en-IN" baseline="0" dirty="0" smtClean="0"/>
                        <a:t> premolar </a:t>
                      </a:r>
                    </a:p>
                    <a:p>
                      <a:r>
                        <a:rPr lang="en-IN" baseline="0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Universal </a:t>
                      </a:r>
                    </a:p>
                    <a:p>
                      <a:r>
                        <a:rPr lang="en-IN" dirty="0" smtClean="0"/>
                        <a:t>System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FDI </a:t>
                      </a:r>
                    </a:p>
                    <a:p>
                      <a:r>
                        <a:rPr lang="en-IN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 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 45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Dimensions {in mm} :</a:t>
            </a:r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-&gt; Length of crown                         = 8.0</a:t>
            </a:r>
          </a:p>
          <a:p>
            <a:pPr>
              <a:buNone/>
            </a:pPr>
            <a:r>
              <a:rPr lang="en-IN" dirty="0" smtClean="0"/>
              <a:t>-&gt;Length of root                              = 14.5</a:t>
            </a:r>
          </a:p>
          <a:p>
            <a:pPr>
              <a:buNone/>
            </a:pPr>
            <a:r>
              <a:rPr lang="en-IN" dirty="0" smtClean="0"/>
              <a:t>-&gt;</a:t>
            </a:r>
            <a:r>
              <a:rPr lang="en-IN" dirty="0" err="1" smtClean="0"/>
              <a:t>mesiodistal</a:t>
            </a:r>
            <a:r>
              <a:rPr lang="en-IN" dirty="0" smtClean="0"/>
              <a:t> diameter of crown = 7.0</a:t>
            </a:r>
          </a:p>
          <a:p>
            <a:pPr>
              <a:buNone/>
            </a:pPr>
            <a:r>
              <a:rPr lang="en-IN" dirty="0" smtClean="0"/>
              <a:t>-&gt;</a:t>
            </a:r>
            <a:r>
              <a:rPr lang="en-IN" dirty="0" err="1" smtClean="0"/>
              <a:t>mesiodistal</a:t>
            </a:r>
            <a:r>
              <a:rPr lang="en-IN" dirty="0" smtClean="0"/>
              <a:t> diameter of crown = 5.0</a:t>
            </a:r>
          </a:p>
          <a:p>
            <a:pPr>
              <a:buNone/>
            </a:pPr>
            <a:r>
              <a:rPr lang="en-IN" dirty="0" smtClean="0"/>
              <a:t>At cervix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Introduction 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These are 4 in number ; 2 in each side.</a:t>
            </a:r>
          </a:p>
          <a:p>
            <a:endParaRPr lang="en-IN" dirty="0" smtClean="0"/>
          </a:p>
          <a:p>
            <a:r>
              <a:rPr lang="en-IN" dirty="0" smtClean="0"/>
              <a:t>They’re present DISTAL to lower canine and </a:t>
            </a:r>
          </a:p>
          <a:p>
            <a:pPr>
              <a:buNone/>
            </a:pPr>
            <a:r>
              <a:rPr lang="en-IN" dirty="0" smtClean="0"/>
              <a:t>MESIAL to the lower molars.</a:t>
            </a:r>
          </a:p>
          <a:p>
            <a:pPr>
              <a:buNone/>
            </a:pPr>
            <a:endParaRPr lang="en-IN" dirty="0" smtClean="0"/>
          </a:p>
          <a:p>
            <a:endParaRPr lang="en-US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3786190"/>
            <a:ext cx="5786478" cy="2543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MOLAR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u="sng" dirty="0" smtClean="0"/>
              <a:t>Chronology :</a:t>
            </a:r>
            <a:r>
              <a:rPr lang="en-IN" dirty="0" smtClean="0"/>
              <a:t>  </a:t>
            </a:r>
          </a:p>
          <a:p>
            <a:pPr>
              <a:buNone/>
            </a:pPr>
            <a:r>
              <a:rPr lang="en-IN" dirty="0" smtClean="0"/>
              <a:t>-&gt; 1</a:t>
            </a:r>
            <a:r>
              <a:rPr lang="en-IN" baseline="30000" dirty="0" smtClean="0"/>
              <a:t>st</a:t>
            </a:r>
            <a:r>
              <a:rPr lang="en-IN" dirty="0" smtClean="0"/>
              <a:t> evidence of calcification = 2 ¼ - 2 ½ </a:t>
            </a:r>
          </a:p>
          <a:p>
            <a:pPr>
              <a:buNone/>
            </a:pPr>
            <a:r>
              <a:rPr lang="en-IN" dirty="0" smtClean="0"/>
              <a:t>-&gt;Enamel completion               = 6-7 years</a:t>
            </a:r>
          </a:p>
          <a:p>
            <a:pPr>
              <a:buNone/>
            </a:pPr>
            <a:r>
              <a:rPr lang="en-IN" dirty="0" smtClean="0"/>
              <a:t>-&gt;Age of eruption                       = 11-12 years </a:t>
            </a:r>
          </a:p>
          <a:p>
            <a:pPr>
              <a:buNone/>
            </a:pPr>
            <a:r>
              <a:rPr lang="en-IN" dirty="0" smtClean="0"/>
              <a:t>-&gt;Root completion                     =13-14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SURFACE ANATOMY :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Mandibular-Second-Premol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1" y="2428868"/>
            <a:ext cx="8382059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Presence of cervical ridge.</a:t>
            </a:r>
          </a:p>
          <a:p>
            <a:r>
              <a:rPr lang="en-IN" dirty="0" smtClean="0"/>
              <a:t>Presence of </a:t>
            </a:r>
            <a:r>
              <a:rPr lang="en-IN" dirty="0" err="1" smtClean="0"/>
              <a:t>buccal</a:t>
            </a:r>
            <a:r>
              <a:rPr lang="en-IN" dirty="0" smtClean="0"/>
              <a:t> ridge.</a:t>
            </a:r>
          </a:p>
          <a:p>
            <a:r>
              <a:rPr lang="en-IN" dirty="0" smtClean="0"/>
              <a:t>Two developmental grooves </a:t>
            </a:r>
            <a:r>
              <a:rPr lang="en-IN" dirty="0" err="1" smtClean="0"/>
              <a:t>mesial</a:t>
            </a:r>
            <a:r>
              <a:rPr lang="en-IN" dirty="0" smtClean="0"/>
              <a:t> and distal to the </a:t>
            </a:r>
            <a:r>
              <a:rPr lang="en-IN" dirty="0" err="1" smtClean="0"/>
              <a:t>buccal</a:t>
            </a:r>
            <a:r>
              <a:rPr lang="en-IN" dirty="0" smtClean="0"/>
              <a:t> ridge.</a:t>
            </a:r>
          </a:p>
          <a:p>
            <a:pPr>
              <a:buNone/>
            </a:pPr>
            <a:r>
              <a:rPr lang="en-IN" dirty="0" smtClean="0"/>
              <a:t>                               </a:t>
            </a:r>
            <a:r>
              <a:rPr lang="en-IN" dirty="0" smtClean="0">
                <a:solidFill>
                  <a:srgbClr val="FF0000"/>
                </a:solidFill>
              </a:rPr>
              <a:t>THE ROOT:</a:t>
            </a:r>
          </a:p>
          <a:p>
            <a:pPr>
              <a:buNone/>
            </a:pPr>
            <a:r>
              <a:rPr lang="en-IN" dirty="0" smtClean="0"/>
              <a:t>The root is cone shaped with rare distal inclination of the apical 3</a:t>
            </a:r>
            <a:r>
              <a:rPr lang="en-IN" baseline="30000" dirty="0" smtClean="0"/>
              <a:t>rd</a:t>
            </a:r>
            <a:r>
              <a:rPr lang="en-IN" dirty="0" smtClean="0"/>
              <a:t>.</a:t>
            </a:r>
          </a:p>
          <a:p>
            <a:pPr>
              <a:buNone/>
            </a:pPr>
            <a:endParaRPr lang="en-IN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u="sng" dirty="0" smtClean="0"/>
              <a:t>SURFACE ANATOMY </a:t>
            </a:r>
            <a:r>
              <a:rPr lang="en-IN" dirty="0" smtClean="0"/>
              <a:t>:</a:t>
            </a:r>
          </a:p>
          <a:p>
            <a:endParaRPr lang="en-IN" sz="2400" dirty="0" smtClean="0"/>
          </a:p>
          <a:p>
            <a:r>
              <a:rPr lang="en-IN" sz="2400" dirty="0" smtClean="0"/>
              <a:t>Presence of cervical ridge.</a:t>
            </a:r>
          </a:p>
          <a:p>
            <a:r>
              <a:rPr lang="en-IN" sz="2400" dirty="0" smtClean="0"/>
              <a:t>Presence of </a:t>
            </a:r>
            <a:r>
              <a:rPr lang="en-IN" sz="2400" dirty="0" err="1" smtClean="0"/>
              <a:t>buccal</a:t>
            </a:r>
            <a:r>
              <a:rPr lang="en-IN" sz="2400" dirty="0" smtClean="0"/>
              <a:t> ridge.</a:t>
            </a:r>
          </a:p>
          <a:p>
            <a:r>
              <a:rPr lang="en-IN" sz="2400" dirty="0" smtClean="0"/>
              <a:t>Two </a:t>
            </a:r>
            <a:r>
              <a:rPr lang="en-IN" sz="2400" dirty="0" smtClean="0">
                <a:solidFill>
                  <a:srgbClr val="FF0000"/>
                </a:solidFill>
              </a:rPr>
              <a:t>developmental grooves </a:t>
            </a:r>
            <a:r>
              <a:rPr lang="en-IN" sz="2400" dirty="0" err="1" smtClean="0"/>
              <a:t>mesial</a:t>
            </a:r>
            <a:r>
              <a:rPr lang="en-IN" sz="2400" dirty="0" smtClean="0"/>
              <a:t> and distal to the </a:t>
            </a:r>
            <a:r>
              <a:rPr lang="en-IN" sz="2400" dirty="0" err="1" smtClean="0"/>
              <a:t>buccal</a:t>
            </a:r>
            <a:r>
              <a:rPr lang="en-IN" sz="2400" dirty="0" smtClean="0"/>
              <a:t> ridge</a:t>
            </a:r>
          </a:p>
          <a:p>
            <a:pPr>
              <a:buNone/>
            </a:pPr>
            <a:r>
              <a:rPr lang="en-IN" sz="2400" dirty="0" smtClean="0"/>
              <a:t> </a:t>
            </a:r>
            <a:r>
              <a:rPr lang="en-IN" sz="2400" dirty="0" smtClean="0"/>
              <a:t>                                    </a:t>
            </a:r>
          </a:p>
          <a:p>
            <a:pPr>
              <a:buNone/>
            </a:pPr>
            <a:r>
              <a:rPr lang="en-IN" sz="2400" dirty="0" smtClean="0"/>
              <a:t> </a:t>
            </a:r>
            <a:r>
              <a:rPr lang="en-IN" sz="2400" dirty="0" smtClean="0"/>
              <a:t>                                       THE ROOT:</a:t>
            </a:r>
          </a:p>
          <a:p>
            <a:pPr>
              <a:buNone/>
            </a:pPr>
            <a:r>
              <a:rPr lang="en-IN" sz="2400" dirty="0" smtClean="0"/>
              <a:t>The roo</a:t>
            </a:r>
            <a:r>
              <a:rPr lang="en-IN" sz="2400" dirty="0" smtClean="0"/>
              <a:t>t is cone shaped with rare distal inclination of the apical 3</a:t>
            </a:r>
            <a:r>
              <a:rPr lang="en-IN" sz="2400" baseline="30000" dirty="0" smtClean="0"/>
              <a:t>rd</a:t>
            </a:r>
            <a:r>
              <a:rPr lang="en-IN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IN" u="sng" dirty="0" smtClean="0">
                <a:solidFill>
                  <a:srgbClr val="00B0F0"/>
                </a:solidFill>
                <a:latin typeface="Algerian" pitchFamily="82" charset="0"/>
              </a:rPr>
              <a:t>BUCCAL ASPECT </a:t>
            </a:r>
            <a:r>
              <a:rPr lang="en-IN" dirty="0" smtClean="0">
                <a:solidFill>
                  <a:srgbClr val="00B0F0"/>
                </a:solidFill>
                <a:latin typeface="Algerian" pitchFamily="82" charset="0"/>
              </a:rPr>
              <a:t>:</a:t>
            </a:r>
          </a:p>
          <a:p>
            <a:pPr>
              <a:buNone/>
            </a:pPr>
            <a:r>
              <a:rPr lang="en-US" sz="2400" dirty="0" smtClean="0"/>
              <a:t>     </a:t>
            </a:r>
            <a:r>
              <a:rPr lang="en-US" sz="2800" u="sng" dirty="0" smtClean="0">
                <a:solidFill>
                  <a:srgbClr val="FFFF00"/>
                </a:solidFill>
              </a:rPr>
              <a:t>Comparison </a:t>
            </a:r>
            <a:r>
              <a:rPr lang="en-US" sz="2800" u="sng" dirty="0" smtClean="0">
                <a:solidFill>
                  <a:srgbClr val="FFFF00"/>
                </a:solidFill>
              </a:rPr>
              <a:t>with </a:t>
            </a:r>
            <a:r>
              <a:rPr lang="en-US" sz="2800" u="sng" dirty="0" err="1" smtClean="0">
                <a:solidFill>
                  <a:srgbClr val="FFFF00"/>
                </a:solidFill>
              </a:rPr>
              <a:t>mandibular</a:t>
            </a:r>
            <a:r>
              <a:rPr lang="en-US" sz="2800" u="sng" dirty="0" smtClean="0">
                <a:solidFill>
                  <a:srgbClr val="FFFF00"/>
                </a:solidFill>
              </a:rPr>
              <a:t> 1 </a:t>
            </a:r>
            <a:r>
              <a:rPr lang="en-US" sz="2800" u="sng" dirty="0" err="1" smtClean="0">
                <a:solidFill>
                  <a:srgbClr val="FFFF00"/>
                </a:solidFill>
              </a:rPr>
              <a:t>st</a:t>
            </a:r>
            <a:r>
              <a:rPr lang="en-US" sz="2800" u="sng" dirty="0" smtClean="0">
                <a:solidFill>
                  <a:srgbClr val="FFFF00"/>
                </a:solidFill>
              </a:rPr>
              <a:t> premolar</a:t>
            </a:r>
            <a:r>
              <a:rPr lang="en-US" sz="2400" dirty="0" smtClean="0"/>
              <a:t>:-</a:t>
            </a:r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buccal</a:t>
            </a:r>
            <a:r>
              <a:rPr lang="en-US" sz="2400" dirty="0" smtClean="0"/>
              <a:t> cusp is </a:t>
            </a:r>
            <a:r>
              <a:rPr lang="en-US" sz="2400" dirty="0" smtClean="0">
                <a:solidFill>
                  <a:srgbClr val="FF0000"/>
                </a:solidFill>
              </a:rPr>
              <a:t>shorter &amp; less </a:t>
            </a:r>
            <a:r>
              <a:rPr lang="en-US" sz="2400" dirty="0" smtClean="0">
                <a:solidFill>
                  <a:srgbClr val="FF0000"/>
                </a:solidFill>
              </a:rPr>
              <a:t>pointed.</a:t>
            </a:r>
          </a:p>
          <a:p>
            <a:r>
              <a:rPr lang="en-US" sz="2400" dirty="0" smtClean="0"/>
              <a:t>The contact areas are </a:t>
            </a:r>
            <a:r>
              <a:rPr lang="en-US" sz="2400" dirty="0" smtClean="0"/>
              <a:t>broad &amp; </a:t>
            </a:r>
            <a:r>
              <a:rPr lang="en-US" sz="2400" dirty="0" smtClean="0"/>
              <a:t>appear to 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be </a:t>
            </a:r>
            <a:r>
              <a:rPr lang="en-US" sz="2400" dirty="0" smtClean="0">
                <a:solidFill>
                  <a:srgbClr val="00B0F0"/>
                </a:solidFill>
              </a:rPr>
              <a:t>higher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because of the short </a:t>
            </a:r>
            <a:r>
              <a:rPr lang="en-US" sz="2400" dirty="0" err="1" smtClean="0">
                <a:solidFill>
                  <a:srgbClr val="FF0000"/>
                </a:solidFill>
              </a:rPr>
              <a:t>buccal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cusp.</a:t>
            </a:r>
          </a:p>
          <a:p>
            <a:r>
              <a:rPr lang="en-US" sz="2400" dirty="0" smtClean="0"/>
              <a:t>The root is </a:t>
            </a:r>
            <a:r>
              <a:rPr lang="en-US" sz="2400" dirty="0" smtClean="0">
                <a:solidFill>
                  <a:srgbClr val="FF0000"/>
                </a:solidFill>
              </a:rPr>
              <a:t>broader </a:t>
            </a:r>
            <a:r>
              <a:rPr lang="en-US" sz="2400" dirty="0" err="1" smtClean="0">
                <a:solidFill>
                  <a:srgbClr val="FF0000"/>
                </a:solidFill>
              </a:rPr>
              <a:t>mesiodistally</a:t>
            </a:r>
            <a:r>
              <a:rPr lang="en-US" sz="2400" dirty="0" smtClean="0"/>
              <a:t> &amp; </a:t>
            </a:r>
            <a:r>
              <a:rPr lang="en-US" sz="2400" dirty="0" smtClean="0">
                <a:solidFill>
                  <a:srgbClr val="FF0000"/>
                </a:solidFill>
              </a:rPr>
              <a:t>longer</a:t>
            </a:r>
            <a:r>
              <a:rPr lang="en-US" sz="2400" dirty="0" smtClean="0"/>
              <a:t> than that of the first premolar</a:t>
            </a:r>
            <a:endParaRPr lang="en-IN" sz="2400" dirty="0" smtClean="0"/>
          </a:p>
          <a:p>
            <a:r>
              <a:rPr lang="en-IN" sz="2400" dirty="0" smtClean="0"/>
              <a:t>The </a:t>
            </a:r>
            <a:r>
              <a:rPr lang="en-IN" sz="2400" dirty="0" err="1" smtClean="0"/>
              <a:t>mesial</a:t>
            </a:r>
            <a:r>
              <a:rPr lang="en-IN" sz="2400" dirty="0" smtClean="0"/>
              <a:t> slope is </a:t>
            </a:r>
            <a:r>
              <a:rPr lang="en-IN" sz="2400" dirty="0" smtClean="0">
                <a:solidFill>
                  <a:srgbClr val="FF0000"/>
                </a:solidFill>
              </a:rPr>
              <a:t>shorter</a:t>
            </a:r>
            <a:r>
              <a:rPr lang="en-IN" sz="2400" dirty="0" smtClean="0"/>
              <a:t> than the </a:t>
            </a:r>
            <a:r>
              <a:rPr lang="en-IN" sz="2400" dirty="0" smtClean="0"/>
              <a:t>distal slope.</a:t>
            </a:r>
            <a:endParaRPr lang="en-US" sz="2400" dirty="0"/>
          </a:p>
        </p:txBody>
      </p:sp>
      <p:pic>
        <p:nvPicPr>
          <p:cNvPr id="4" name="Picture 3" descr="images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2714620"/>
            <a:ext cx="2714644" cy="121756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flipV="1">
            <a:off x="285720" y="2143116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u="sng" dirty="0" smtClean="0">
                <a:solidFill>
                  <a:srgbClr val="00B0F0"/>
                </a:solidFill>
                <a:latin typeface="Algerian" pitchFamily="82" charset="0"/>
              </a:rPr>
              <a:t>Lingual </a:t>
            </a:r>
            <a:r>
              <a:rPr lang="en-US" sz="2800" u="sng" dirty="0" smtClean="0">
                <a:solidFill>
                  <a:srgbClr val="00B0F0"/>
                </a:solidFill>
                <a:latin typeface="Algerian" pitchFamily="82" charset="0"/>
              </a:rPr>
              <a:t>aspect:</a:t>
            </a:r>
          </a:p>
          <a:p>
            <a:endParaRPr lang="en-IN" sz="2400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en-US" sz="2400" dirty="0" smtClean="0"/>
              <a:t>  </a:t>
            </a:r>
            <a:r>
              <a:rPr lang="en-US" sz="2400" u="sng" dirty="0" smtClean="0">
                <a:solidFill>
                  <a:srgbClr val="FFFF00"/>
                </a:solidFill>
              </a:rPr>
              <a:t>Comparison </a:t>
            </a:r>
            <a:r>
              <a:rPr lang="en-US" sz="2400" u="sng" dirty="0" smtClean="0">
                <a:solidFill>
                  <a:srgbClr val="FFFF00"/>
                </a:solidFill>
              </a:rPr>
              <a:t>with </a:t>
            </a:r>
            <a:r>
              <a:rPr lang="en-US" sz="2400" u="sng" dirty="0" err="1" smtClean="0">
                <a:solidFill>
                  <a:srgbClr val="FFFF00"/>
                </a:solidFill>
              </a:rPr>
              <a:t>mandibular</a:t>
            </a:r>
            <a:r>
              <a:rPr lang="en-US" sz="2400" u="sng" dirty="0" smtClean="0">
                <a:solidFill>
                  <a:srgbClr val="FFFF00"/>
                </a:solidFill>
              </a:rPr>
              <a:t> 1 </a:t>
            </a:r>
            <a:r>
              <a:rPr lang="en-US" sz="2400" u="sng" dirty="0" err="1" smtClean="0">
                <a:solidFill>
                  <a:srgbClr val="FFFF00"/>
                </a:solidFill>
              </a:rPr>
              <a:t>st</a:t>
            </a:r>
            <a:r>
              <a:rPr lang="en-US" sz="2400" u="sng" dirty="0" smtClean="0">
                <a:solidFill>
                  <a:srgbClr val="FFFF00"/>
                </a:solidFill>
              </a:rPr>
              <a:t> </a:t>
            </a:r>
            <a:r>
              <a:rPr lang="en-US" sz="2400" u="sng" dirty="0" smtClean="0">
                <a:solidFill>
                  <a:srgbClr val="FFFF00"/>
                </a:solidFill>
              </a:rPr>
              <a:t>premolar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the lingual cusp or cusps </a:t>
            </a:r>
            <a:r>
              <a:rPr lang="en-US" sz="2400" dirty="0" smtClean="0">
                <a:solidFill>
                  <a:srgbClr val="FF0000"/>
                </a:solidFill>
              </a:rPr>
              <a:t>longer.</a:t>
            </a:r>
          </a:p>
          <a:p>
            <a:r>
              <a:rPr lang="en-US" sz="2400" dirty="0" smtClean="0"/>
              <a:t> </a:t>
            </a:r>
            <a:r>
              <a:rPr lang="en-US" sz="2400" dirty="0" smtClean="0"/>
              <a:t>Less of the </a:t>
            </a:r>
            <a:r>
              <a:rPr lang="en-US" sz="2400" dirty="0" err="1" smtClean="0"/>
              <a:t>occlusal</a:t>
            </a:r>
            <a:r>
              <a:rPr lang="en-US" sz="2400" dirty="0" smtClean="0"/>
              <a:t> surface may be seen from this </a:t>
            </a:r>
            <a:r>
              <a:rPr lang="en-US" sz="2400" dirty="0" smtClean="0"/>
              <a:t>aspect.</a:t>
            </a:r>
          </a:p>
          <a:p>
            <a:r>
              <a:rPr lang="en-US" sz="2400" b="1" dirty="0" smtClean="0"/>
              <a:t>A/ in the three -cusp type</a:t>
            </a:r>
            <a:r>
              <a:rPr lang="en-US" sz="2400" dirty="0" smtClean="0"/>
              <a:t>, there are a </a:t>
            </a:r>
            <a:r>
              <a:rPr lang="en-US" sz="2400" u="sng" dirty="0" err="1" smtClean="0">
                <a:solidFill>
                  <a:srgbClr val="FF0000"/>
                </a:solidFill>
              </a:rPr>
              <a:t>mesiolingual</a:t>
            </a:r>
            <a:r>
              <a:rPr lang="en-US" sz="2400" u="sng" dirty="0" smtClean="0">
                <a:solidFill>
                  <a:srgbClr val="FF0000"/>
                </a:solidFill>
              </a:rPr>
              <a:t> &amp; a </a:t>
            </a:r>
            <a:r>
              <a:rPr lang="en-US" sz="2400" u="sng" dirty="0" err="1" smtClean="0">
                <a:solidFill>
                  <a:srgbClr val="FF0000"/>
                </a:solidFill>
              </a:rPr>
              <a:t>distolingual</a:t>
            </a:r>
            <a:r>
              <a:rPr lang="en-US" sz="2400" u="sng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cusps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400" dirty="0" err="1" smtClean="0"/>
              <a:t>Mesiolingual</a:t>
            </a:r>
            <a:r>
              <a:rPr lang="en-US" sz="2400" dirty="0" smtClean="0"/>
              <a:t> cusp is the larger &amp; the longer one in most </a:t>
            </a:r>
            <a:r>
              <a:rPr lang="en-US" sz="2400" dirty="0" smtClean="0"/>
              <a:t>cases</a:t>
            </a:r>
          </a:p>
          <a:p>
            <a:r>
              <a:rPr lang="en-US" sz="2400" b="1" dirty="0" smtClean="0"/>
              <a:t>B</a:t>
            </a:r>
            <a:r>
              <a:rPr lang="en-US" sz="2400" b="1" dirty="0" smtClean="0"/>
              <a:t>/ in the two-cusp type</a:t>
            </a:r>
            <a:r>
              <a:rPr lang="en-US" sz="2400" dirty="0" smtClean="0"/>
              <a:t>, there is </a:t>
            </a:r>
            <a:r>
              <a:rPr lang="en-US" sz="2400" dirty="0" smtClean="0">
                <a:solidFill>
                  <a:srgbClr val="FF0000"/>
                </a:solidFill>
              </a:rPr>
              <a:t>single lingual </a:t>
            </a:r>
            <a:r>
              <a:rPr lang="en-US" sz="2400" dirty="0" smtClean="0"/>
              <a:t>cusp of equal height with the three-cusp </a:t>
            </a:r>
            <a:r>
              <a:rPr lang="en-US" sz="2400" dirty="0" smtClean="0"/>
              <a:t>type.</a:t>
            </a:r>
          </a:p>
          <a:p>
            <a:r>
              <a:rPr lang="en-US" sz="2400" dirty="0" smtClean="0"/>
              <a:t>has </a:t>
            </a:r>
            <a:r>
              <a:rPr lang="en-US" sz="2400" b="1" u="sng" dirty="0" smtClean="0">
                <a:solidFill>
                  <a:srgbClr val="FF0000"/>
                </a:solidFill>
              </a:rPr>
              <a:t>no groove</a:t>
            </a:r>
            <a:r>
              <a:rPr lang="en-US" sz="2400" dirty="0" smtClean="0"/>
              <a:t>, but it shows a developmental depression </a:t>
            </a:r>
            <a:r>
              <a:rPr lang="en-US" sz="2400" dirty="0" err="1" smtClean="0"/>
              <a:t>distolingually</a:t>
            </a:r>
            <a:r>
              <a:rPr lang="en-US" sz="2400" dirty="0" smtClean="0"/>
              <a:t>.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800" dirty="0">
              <a:latin typeface="Algerian" pitchFamily="8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2844" y="2571744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IN" sz="2800" u="sng" dirty="0" smtClean="0">
                <a:solidFill>
                  <a:srgbClr val="00B0F0"/>
                </a:solidFill>
                <a:latin typeface="Algerian" pitchFamily="82" charset="0"/>
              </a:rPr>
              <a:t>MESIAL ASPECT </a:t>
            </a:r>
            <a:r>
              <a:rPr lang="en-IN" dirty="0" smtClean="0"/>
              <a:t>:</a:t>
            </a:r>
          </a:p>
          <a:p>
            <a:pPr>
              <a:buNone/>
            </a:pPr>
            <a:r>
              <a:rPr lang="en-IN" dirty="0" smtClean="0"/>
              <a:t>    </a:t>
            </a:r>
            <a:r>
              <a:rPr lang="en-US" b="1" u="sng" dirty="0" smtClean="0">
                <a:solidFill>
                  <a:srgbClr val="FFFF00"/>
                </a:solidFill>
              </a:rPr>
              <a:t>Comparison </a:t>
            </a:r>
            <a:r>
              <a:rPr lang="en-US" b="1" u="sng" dirty="0" smtClean="0">
                <a:solidFill>
                  <a:srgbClr val="FFFF00"/>
                </a:solidFill>
              </a:rPr>
              <a:t>with </a:t>
            </a:r>
            <a:r>
              <a:rPr lang="en-US" b="1" u="sng" dirty="0" err="1" smtClean="0">
                <a:solidFill>
                  <a:srgbClr val="FFFF00"/>
                </a:solidFill>
              </a:rPr>
              <a:t>mandibular</a:t>
            </a:r>
            <a:r>
              <a:rPr lang="en-US" b="1" u="sng" dirty="0" smtClean="0">
                <a:solidFill>
                  <a:srgbClr val="FFFF00"/>
                </a:solidFill>
              </a:rPr>
              <a:t> 1 </a:t>
            </a:r>
            <a:r>
              <a:rPr lang="en-US" b="1" u="sng" dirty="0" err="1" smtClean="0">
                <a:solidFill>
                  <a:srgbClr val="FFFF00"/>
                </a:solidFill>
              </a:rPr>
              <a:t>st</a:t>
            </a:r>
            <a:r>
              <a:rPr lang="en-US" b="1" u="sng" dirty="0" smtClean="0">
                <a:solidFill>
                  <a:srgbClr val="FFFF00"/>
                </a:solidFill>
              </a:rPr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premolar:</a:t>
            </a:r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400" dirty="0" smtClean="0"/>
              <a:t>The </a:t>
            </a:r>
            <a:r>
              <a:rPr lang="en-US" sz="2400" dirty="0" smtClean="0"/>
              <a:t>crown &amp; root are wider </a:t>
            </a:r>
            <a:r>
              <a:rPr lang="en-US" sz="2400" dirty="0" err="1" smtClean="0"/>
              <a:t>buccolingually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400" dirty="0" smtClean="0"/>
              <a:t>The </a:t>
            </a:r>
            <a:r>
              <a:rPr lang="en-US" sz="2400" dirty="0" err="1" smtClean="0"/>
              <a:t>buccal</a:t>
            </a:r>
            <a:r>
              <a:rPr lang="en-US" sz="2400" dirty="0" smtClean="0"/>
              <a:t> cusp is shorter &amp; it is not so nearly centered over the root </a:t>
            </a:r>
            <a:r>
              <a:rPr lang="en-US" sz="2400" dirty="0" smtClean="0"/>
              <a:t>trunk.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/>
              <a:t>• The marginal ridge is higher &amp; it is at right angle to the long axis of the tooth</a:t>
            </a:r>
            <a:r>
              <a:rPr lang="en-US" sz="2400" dirty="0" smtClean="0"/>
              <a:t>.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/>
              <a:t>• Less of the </a:t>
            </a:r>
            <a:r>
              <a:rPr lang="en-US" sz="2400" dirty="0" err="1" smtClean="0"/>
              <a:t>occlusal</a:t>
            </a:r>
            <a:r>
              <a:rPr lang="en-US" sz="2400" dirty="0" smtClean="0"/>
              <a:t> surface may be seen. 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400" dirty="0" smtClean="0"/>
              <a:t>There is no </a:t>
            </a:r>
            <a:r>
              <a:rPr lang="en-US" sz="2400" dirty="0" err="1" smtClean="0"/>
              <a:t>mesiolingual</a:t>
            </a:r>
            <a:r>
              <a:rPr lang="en-US" sz="2400" dirty="0" smtClean="0"/>
              <a:t> developmental </a:t>
            </a:r>
            <a:r>
              <a:rPr lang="en-US" sz="2400" dirty="0" smtClean="0"/>
              <a:t>groove.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/>
              <a:t>• The root is longer &amp; slightly convex on the </a:t>
            </a:r>
            <a:r>
              <a:rPr lang="en-US" sz="2400" dirty="0" err="1" smtClean="0"/>
              <a:t>mesial</a:t>
            </a:r>
            <a:r>
              <a:rPr lang="en-US" sz="2400" dirty="0" smtClean="0"/>
              <a:t> surface</a:t>
            </a:r>
            <a:r>
              <a:rPr lang="en-US" sz="2400" dirty="0" smtClean="0"/>
              <a:t>.</a:t>
            </a:r>
          </a:p>
          <a:p>
            <a:pPr>
              <a:buNone/>
            </a:pPr>
            <a:r>
              <a:rPr lang="en-US" sz="2400" dirty="0" smtClean="0"/>
              <a:t>•</a:t>
            </a:r>
            <a:r>
              <a:rPr lang="en-US" sz="2400" dirty="0" smtClean="0"/>
              <a:t> The </a:t>
            </a:r>
            <a:r>
              <a:rPr lang="en-US" sz="2400" dirty="0" smtClean="0"/>
              <a:t>apex of the root is usually more </a:t>
            </a:r>
            <a:r>
              <a:rPr lang="en-US" sz="2400" dirty="0" smtClean="0"/>
              <a:t>blunt.</a:t>
            </a:r>
            <a:endParaRPr lang="en-IN" sz="24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57158" y="2143116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>
                <a:solidFill>
                  <a:srgbClr val="00B0F0"/>
                </a:solidFill>
                <a:latin typeface="Algerian" pitchFamily="82" charset="0"/>
              </a:rPr>
              <a:t>Distal </a:t>
            </a:r>
            <a:r>
              <a:rPr lang="en-US" sz="2800" u="sng" dirty="0" smtClean="0">
                <a:solidFill>
                  <a:srgbClr val="00B0F0"/>
                </a:solidFill>
                <a:latin typeface="Algerian" pitchFamily="82" charset="0"/>
              </a:rPr>
              <a:t>aspect:</a:t>
            </a:r>
          </a:p>
          <a:p>
            <a:pPr>
              <a:buNone/>
            </a:pPr>
            <a:r>
              <a:rPr lang="en-IN" sz="2800" u="sng" dirty="0" smtClean="0">
                <a:solidFill>
                  <a:srgbClr val="00B0F0"/>
                </a:solidFill>
                <a:latin typeface="Algerian" pitchFamily="82" charset="0"/>
              </a:rPr>
              <a:t>  </a:t>
            </a:r>
            <a:r>
              <a:rPr lang="en-US" sz="2800" u="sng" dirty="0" smtClean="0">
                <a:solidFill>
                  <a:srgbClr val="FFFF00"/>
                </a:solidFill>
              </a:rPr>
              <a:t>Comparison with </a:t>
            </a:r>
            <a:r>
              <a:rPr lang="en-US" sz="2800" u="sng" dirty="0" err="1" smtClean="0">
                <a:solidFill>
                  <a:srgbClr val="FFFF00"/>
                </a:solidFill>
              </a:rPr>
              <a:t>mandibular</a:t>
            </a:r>
            <a:r>
              <a:rPr lang="en-US" sz="2800" u="sng" dirty="0" smtClean="0">
                <a:solidFill>
                  <a:srgbClr val="FFFF00"/>
                </a:solidFill>
              </a:rPr>
              <a:t> 1 </a:t>
            </a:r>
            <a:r>
              <a:rPr lang="en-US" sz="2800" u="sng" dirty="0" err="1" smtClean="0">
                <a:solidFill>
                  <a:srgbClr val="FFFF00"/>
                </a:solidFill>
              </a:rPr>
              <a:t>st</a:t>
            </a:r>
            <a:r>
              <a:rPr lang="en-US" sz="2800" u="sng" dirty="0" smtClean="0">
                <a:solidFill>
                  <a:srgbClr val="FFFF00"/>
                </a:solidFill>
              </a:rPr>
              <a:t> premolar 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>
              <a:buNone/>
            </a:pPr>
            <a:endParaRPr lang="en-IN" sz="2400" dirty="0" smtClean="0"/>
          </a:p>
          <a:p>
            <a:pPr>
              <a:buNone/>
            </a:pPr>
            <a:r>
              <a:rPr lang="en-US" sz="2400" dirty="0" smtClean="0"/>
              <a:t>• All of the three cusps may be seen from this aspect</a:t>
            </a:r>
            <a:r>
              <a:rPr lang="en-US" sz="2400" dirty="0" smtClean="0"/>
              <a:t>.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/>
              <a:t>• More of the </a:t>
            </a:r>
            <a:r>
              <a:rPr lang="en-US" sz="2400" dirty="0" err="1" smtClean="0"/>
              <a:t>occlusal</a:t>
            </a:r>
            <a:r>
              <a:rPr lang="en-US" sz="2400" dirty="0" smtClean="0"/>
              <a:t> surface may be seen, since the distal marginal ridge is </a:t>
            </a:r>
            <a:r>
              <a:rPr lang="en-US" sz="2400" dirty="0" smtClean="0">
                <a:solidFill>
                  <a:srgbClr val="FF0000"/>
                </a:solidFill>
              </a:rPr>
              <a:t>at a lower level </a:t>
            </a:r>
            <a:r>
              <a:rPr lang="en-US" sz="2400" dirty="0" smtClean="0"/>
              <a:t>than the </a:t>
            </a:r>
            <a:r>
              <a:rPr lang="en-US" sz="2400" dirty="0" err="1" smtClean="0"/>
              <a:t>mesial</a:t>
            </a:r>
            <a:r>
              <a:rPr lang="en-US" sz="2400" dirty="0" smtClean="0"/>
              <a:t> marginal ridge.</a:t>
            </a:r>
            <a:endParaRPr lang="en-US" sz="2400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214282" y="2214554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2</a:t>
            </a:r>
            <a:r>
              <a:rPr lang="en-IN" baseline="30000" dirty="0" smtClean="0"/>
              <a:t>ND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b="1" u="sng" dirty="0" smtClean="0">
                <a:solidFill>
                  <a:srgbClr val="00B0F0"/>
                </a:solidFill>
                <a:latin typeface="Algerian" pitchFamily="82" charset="0"/>
              </a:rPr>
              <a:t>OCCLUSAL  ASPECT:</a:t>
            </a:r>
          </a:p>
          <a:p>
            <a:pPr>
              <a:buNone/>
            </a:pPr>
            <a:r>
              <a:rPr lang="en-IN" b="1" u="sng" dirty="0" smtClean="0">
                <a:solidFill>
                  <a:srgbClr val="00B0F0"/>
                </a:solidFill>
                <a:latin typeface="Algerian" pitchFamily="82" charset="0"/>
              </a:rPr>
              <a:t>1] THREE CUSPAL TYPE:</a:t>
            </a:r>
          </a:p>
          <a:p>
            <a:r>
              <a:rPr lang="en-IN" b="1" u="sng" dirty="0" smtClean="0">
                <a:solidFill>
                  <a:srgbClr val="00B0F0"/>
                </a:solidFill>
                <a:latin typeface="Algerian" pitchFamily="82" charset="0"/>
              </a:rPr>
              <a:t> </a:t>
            </a:r>
            <a:r>
              <a:rPr lang="en-IN" sz="2400" dirty="0" smtClean="0"/>
              <a:t>The geometrical outline is</a:t>
            </a:r>
          </a:p>
          <a:p>
            <a:pPr>
              <a:buNone/>
            </a:pPr>
            <a:r>
              <a:rPr lang="en-IN" sz="2400" u="sng" dirty="0" smtClean="0">
                <a:solidFill>
                  <a:srgbClr val="FF0000"/>
                </a:solidFill>
              </a:rPr>
              <a:t>Square.</a:t>
            </a:r>
          </a:p>
          <a:p>
            <a:r>
              <a:rPr lang="en-IN" sz="2400" dirty="0" smtClean="0"/>
              <a:t>It has </a:t>
            </a:r>
            <a:r>
              <a:rPr lang="en-IN" sz="2400" dirty="0" smtClean="0">
                <a:solidFill>
                  <a:srgbClr val="00B050"/>
                </a:solidFill>
              </a:rPr>
              <a:t>one </a:t>
            </a:r>
            <a:r>
              <a:rPr lang="en-IN" sz="2400" dirty="0" err="1" smtClean="0">
                <a:solidFill>
                  <a:srgbClr val="00B050"/>
                </a:solidFill>
              </a:rPr>
              <a:t>buccal</a:t>
            </a:r>
            <a:r>
              <a:rPr lang="en-IN" sz="2400" dirty="0" smtClean="0">
                <a:solidFill>
                  <a:srgbClr val="00B050"/>
                </a:solidFill>
              </a:rPr>
              <a:t> </a:t>
            </a:r>
            <a:r>
              <a:rPr lang="en-IN" sz="2400" dirty="0" smtClean="0"/>
              <a:t>cusp and </a:t>
            </a:r>
            <a:r>
              <a:rPr lang="en-IN" sz="2400" dirty="0" smtClean="0">
                <a:solidFill>
                  <a:schemeClr val="tx2">
                    <a:lumMod val="75000"/>
                  </a:schemeClr>
                </a:solidFill>
              </a:rPr>
              <a:t>two</a:t>
            </a:r>
          </a:p>
          <a:p>
            <a:pPr>
              <a:buNone/>
            </a:pPr>
            <a:r>
              <a:rPr lang="en-IN" sz="2400" dirty="0" smtClean="0">
                <a:solidFill>
                  <a:schemeClr val="tx2">
                    <a:lumMod val="75000"/>
                  </a:schemeClr>
                </a:solidFill>
              </a:rPr>
              <a:t>Lingual cusps. </a:t>
            </a:r>
          </a:p>
          <a:p>
            <a:r>
              <a:rPr lang="en-IN" sz="2400" dirty="0" smtClean="0"/>
              <a:t>Every cusp has triangular ridge.</a:t>
            </a:r>
          </a:p>
          <a:p>
            <a:r>
              <a:rPr lang="en-IN" sz="2400" dirty="0" smtClean="0"/>
              <a:t>Y shaped developmental groove separating the cusps.</a:t>
            </a:r>
          </a:p>
          <a:p>
            <a:r>
              <a:rPr lang="en-IN" sz="2400" dirty="0" smtClean="0"/>
              <a:t>There is central </a:t>
            </a:r>
            <a:r>
              <a:rPr lang="en-IN" sz="2400" dirty="0" err="1" smtClean="0"/>
              <a:t>fossa</a:t>
            </a:r>
            <a:r>
              <a:rPr lang="en-IN" sz="2400" dirty="0" smtClean="0"/>
              <a:t> </a:t>
            </a:r>
            <a:r>
              <a:rPr lang="en-IN" sz="2400" dirty="0" smtClean="0"/>
              <a:t>&amp; central pit.</a:t>
            </a:r>
          </a:p>
          <a:p>
            <a:r>
              <a:rPr lang="en-IN" sz="2400" dirty="0" err="1" smtClean="0"/>
              <a:t>Mesial</a:t>
            </a:r>
            <a:r>
              <a:rPr lang="en-IN" sz="2400" dirty="0" smtClean="0"/>
              <a:t> &amp; distal </a:t>
            </a:r>
            <a:r>
              <a:rPr lang="en-IN" sz="2400" dirty="0" smtClean="0">
                <a:solidFill>
                  <a:srgbClr val="7030A0"/>
                </a:solidFill>
              </a:rPr>
              <a:t>triangular </a:t>
            </a:r>
            <a:r>
              <a:rPr lang="en-IN" sz="2400" dirty="0" err="1" smtClean="0">
                <a:solidFill>
                  <a:srgbClr val="7030A0"/>
                </a:solidFill>
              </a:rPr>
              <a:t>fossae</a:t>
            </a:r>
            <a:r>
              <a:rPr lang="en-IN" sz="2400" dirty="0" smtClean="0"/>
              <a:t>.</a:t>
            </a:r>
          </a:p>
          <a:p>
            <a:pPr>
              <a:buNone/>
            </a:pP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4" name="Picture 3" descr="images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714488"/>
            <a:ext cx="3571892" cy="2000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b="1" u="sng" dirty="0" smtClean="0">
                <a:solidFill>
                  <a:srgbClr val="00B0F0"/>
                </a:solidFill>
                <a:latin typeface="Algerian" pitchFamily="82" charset="0"/>
              </a:rPr>
              <a:t>2] TWO CUSPAL TYPE:  </a:t>
            </a:r>
          </a:p>
          <a:p>
            <a:r>
              <a:rPr lang="en-IN" sz="2400" dirty="0" smtClean="0"/>
              <a:t>The geometrical outline is </a:t>
            </a:r>
            <a:r>
              <a:rPr lang="en-IN" sz="2400" dirty="0" smtClean="0">
                <a:solidFill>
                  <a:srgbClr val="FF0000"/>
                </a:solidFill>
              </a:rPr>
              <a:t>round</a:t>
            </a:r>
            <a:r>
              <a:rPr lang="en-IN" sz="2400" dirty="0" smtClean="0"/>
              <a:t>.</a:t>
            </a:r>
          </a:p>
          <a:p>
            <a:r>
              <a:rPr lang="en-IN" sz="2400" dirty="0" smtClean="0"/>
              <a:t>There is lingual convergence.</a:t>
            </a:r>
          </a:p>
          <a:p>
            <a:r>
              <a:rPr lang="en-IN" sz="2400" dirty="0" smtClean="0"/>
              <a:t>There is </a:t>
            </a:r>
            <a:r>
              <a:rPr lang="en-IN" sz="2400" dirty="0" smtClean="0">
                <a:solidFill>
                  <a:srgbClr val="00B050"/>
                </a:solidFill>
              </a:rPr>
              <a:t>one </a:t>
            </a:r>
            <a:r>
              <a:rPr lang="en-IN" sz="2400" dirty="0" err="1" smtClean="0">
                <a:solidFill>
                  <a:srgbClr val="00B050"/>
                </a:solidFill>
              </a:rPr>
              <a:t>buccal</a:t>
            </a:r>
            <a:r>
              <a:rPr lang="en-IN" sz="2400" dirty="0" smtClean="0"/>
              <a:t> &amp;</a:t>
            </a:r>
            <a:r>
              <a:rPr lang="en-IN" sz="2400" dirty="0" smtClean="0"/>
              <a:t> </a:t>
            </a:r>
            <a:r>
              <a:rPr lang="en-IN" sz="2400" dirty="0" smtClean="0">
                <a:solidFill>
                  <a:schemeClr val="accent2">
                    <a:lumMod val="50000"/>
                  </a:schemeClr>
                </a:solidFill>
              </a:rPr>
              <a:t>one lingual</a:t>
            </a:r>
          </a:p>
          <a:p>
            <a:pPr>
              <a:buNone/>
            </a:pPr>
            <a:r>
              <a:rPr lang="en-IN" sz="2400" dirty="0" smtClean="0"/>
              <a:t>Cusp.</a:t>
            </a:r>
          </a:p>
          <a:p>
            <a:r>
              <a:rPr lang="en-IN" sz="2400" dirty="0" smtClean="0"/>
              <a:t>The central developmental groove may be</a:t>
            </a:r>
          </a:p>
          <a:p>
            <a:pPr>
              <a:buNone/>
            </a:pPr>
            <a:r>
              <a:rPr lang="en-IN" sz="2400" dirty="0" smtClean="0">
                <a:solidFill>
                  <a:srgbClr val="7030A0"/>
                </a:solidFill>
              </a:rPr>
              <a:t>H</a:t>
            </a:r>
            <a:r>
              <a:rPr lang="en-IN" sz="2400" dirty="0" smtClean="0"/>
              <a:t> or </a:t>
            </a:r>
            <a:r>
              <a:rPr lang="en-IN" sz="2400" dirty="0" smtClean="0">
                <a:solidFill>
                  <a:srgbClr val="FFFF00"/>
                </a:solidFill>
              </a:rPr>
              <a:t>U</a:t>
            </a:r>
            <a:r>
              <a:rPr lang="en-IN" sz="2400" dirty="0" smtClean="0"/>
              <a:t> shaped.</a:t>
            </a:r>
          </a:p>
          <a:p>
            <a:r>
              <a:rPr lang="en-IN" sz="2400" dirty="0" smtClean="0"/>
              <a:t>The </a:t>
            </a:r>
            <a:r>
              <a:rPr lang="en-IN" sz="2400" dirty="0" err="1" smtClean="0"/>
              <a:t>mesial</a:t>
            </a:r>
            <a:r>
              <a:rPr lang="en-IN" sz="2400" dirty="0" smtClean="0"/>
              <a:t> and distal </a:t>
            </a:r>
            <a:r>
              <a:rPr lang="en-IN" sz="2400" dirty="0" err="1" smtClean="0"/>
              <a:t>fossae</a:t>
            </a:r>
            <a:r>
              <a:rPr lang="en-IN" sz="2400" dirty="0" smtClean="0"/>
              <a:t> are round.</a:t>
            </a:r>
            <a:endParaRPr lang="en-US" sz="2400" dirty="0"/>
          </a:p>
        </p:txBody>
      </p:sp>
      <p:pic>
        <p:nvPicPr>
          <p:cNvPr id="4" name="Picture 3" descr="images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4214818"/>
            <a:ext cx="2265048" cy="19642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images (4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1714488"/>
            <a:ext cx="2286016" cy="19050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FIRST PREMOLARS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800" dirty="0" smtClean="0"/>
              <a:t>Tooth Number</a:t>
            </a:r>
          </a:p>
          <a:p>
            <a:r>
              <a:rPr lang="en-IN" sz="2800" dirty="0" smtClean="0"/>
              <a:t>Dimensions</a:t>
            </a:r>
          </a:p>
          <a:p>
            <a:r>
              <a:rPr lang="en-IN" sz="2800" dirty="0" smtClean="0"/>
              <a:t>Chronology</a:t>
            </a:r>
          </a:p>
          <a:p>
            <a:r>
              <a:rPr lang="en-IN" sz="2800" dirty="0" smtClean="0"/>
              <a:t>Relation</a:t>
            </a:r>
          </a:p>
          <a:p>
            <a:r>
              <a:rPr lang="en-IN" sz="2800" dirty="0" smtClean="0"/>
              <a:t>Surface Anatomy</a:t>
            </a:r>
          </a:p>
          <a:p>
            <a:r>
              <a:rPr lang="en-IN" sz="2800" dirty="0" err="1" smtClean="0"/>
              <a:t>Buccal</a:t>
            </a:r>
            <a:r>
              <a:rPr lang="en-IN" sz="2800" dirty="0" smtClean="0"/>
              <a:t> Aspect</a:t>
            </a:r>
          </a:p>
          <a:p>
            <a:r>
              <a:rPr lang="en-IN" sz="2800" dirty="0" smtClean="0"/>
              <a:t>Lingual Aspect</a:t>
            </a:r>
          </a:p>
          <a:p>
            <a:r>
              <a:rPr lang="en-IN" sz="2800" dirty="0" err="1" smtClean="0"/>
              <a:t>Mesial</a:t>
            </a:r>
            <a:r>
              <a:rPr lang="en-IN" sz="2800" dirty="0" smtClean="0"/>
              <a:t> Aspect</a:t>
            </a:r>
          </a:p>
          <a:p>
            <a:r>
              <a:rPr lang="en-IN" sz="2800" dirty="0" smtClean="0"/>
              <a:t>Distal Aspect</a:t>
            </a:r>
          </a:p>
          <a:p>
            <a:r>
              <a:rPr lang="en-IN" sz="2800" dirty="0" err="1" smtClean="0"/>
              <a:t>Occlusal</a:t>
            </a:r>
            <a:r>
              <a:rPr lang="en-IN" sz="2800" dirty="0" smtClean="0"/>
              <a:t> Aspect</a:t>
            </a:r>
          </a:p>
          <a:p>
            <a:endParaRPr lang="en-US" sz="2800" dirty="0"/>
          </a:p>
        </p:txBody>
      </p:sp>
      <p:pic>
        <p:nvPicPr>
          <p:cNvPr id="4" name="Picture 3" descr="mand pre 3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1714488"/>
            <a:ext cx="4615820" cy="438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unny-thank-you-mr-bean-i12vhot9gp0fdbyx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648744" y="1736725"/>
            <a:ext cx="3810000" cy="41529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Mandibular</a:t>
            </a:r>
            <a:r>
              <a:rPr lang="en-IN" dirty="0" smtClean="0"/>
              <a:t> 1</a:t>
            </a:r>
            <a:r>
              <a:rPr lang="en-IN" baseline="30000" dirty="0" smtClean="0"/>
              <a:t>st</a:t>
            </a:r>
            <a:r>
              <a:rPr lang="en-IN" dirty="0" smtClean="0"/>
              <a:t> Premolar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TOOTH NUMBER :-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43108" y="2357430"/>
          <a:ext cx="4572000" cy="342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</a:tblGrid>
              <a:tr h="11430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aseline="0" dirty="0" err="1" smtClean="0"/>
                        <a:t>Mand</a:t>
                      </a:r>
                      <a:r>
                        <a:rPr lang="en-IN" baseline="0" dirty="0" smtClean="0"/>
                        <a:t> 1</a:t>
                      </a:r>
                      <a:r>
                        <a:rPr lang="en-IN" baseline="30000" dirty="0" smtClean="0"/>
                        <a:t>st</a:t>
                      </a:r>
                      <a:r>
                        <a:rPr lang="en-IN" baseline="0" dirty="0" smtClean="0"/>
                        <a:t> premolar</a:t>
                      </a:r>
                    </a:p>
                    <a:p>
                      <a:r>
                        <a:rPr lang="en-IN" baseline="0" dirty="0" smtClean="0"/>
                        <a:t>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Mand</a:t>
                      </a:r>
                      <a:r>
                        <a:rPr lang="en-IN" baseline="0" dirty="0" smtClean="0"/>
                        <a:t> 1</a:t>
                      </a:r>
                      <a:r>
                        <a:rPr lang="en-IN" baseline="30000" dirty="0" smtClean="0"/>
                        <a:t>st</a:t>
                      </a:r>
                      <a:r>
                        <a:rPr lang="en-IN" baseline="0" dirty="0" smtClean="0"/>
                        <a:t> premolar</a:t>
                      </a:r>
                    </a:p>
                    <a:p>
                      <a:r>
                        <a:rPr lang="en-IN" baseline="0" dirty="0" smtClean="0"/>
                        <a:t>LEFT</a:t>
                      </a:r>
                      <a:endParaRPr lang="en-US" dirty="0"/>
                    </a:p>
                  </a:txBody>
                  <a:tcPr/>
                </a:tc>
              </a:tr>
              <a:tr h="1143008">
                <a:tc>
                  <a:txBody>
                    <a:bodyPr/>
                    <a:lstStyle/>
                    <a:p>
                      <a:r>
                        <a:rPr lang="en-IN" dirty="0" smtClean="0"/>
                        <a:t>Universal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aseline="0" dirty="0" smtClean="0"/>
                        <a:t>       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21</a:t>
                      </a:r>
                      <a:endParaRPr lang="en-US" dirty="0"/>
                    </a:p>
                  </a:txBody>
                  <a:tcPr/>
                </a:tc>
              </a:tr>
              <a:tr h="1143008">
                <a:tc>
                  <a:txBody>
                    <a:bodyPr/>
                    <a:lstStyle/>
                    <a:p>
                      <a:r>
                        <a:rPr lang="en-IN" dirty="0" smtClean="0"/>
                        <a:t>    FDI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 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IN" sz="2400" dirty="0" smtClean="0"/>
              <a:t>DIMENSIONS {in mm}: </a:t>
            </a:r>
          </a:p>
          <a:p>
            <a:pPr>
              <a:buNone/>
            </a:pPr>
            <a:r>
              <a:rPr lang="en-IN" dirty="0" smtClean="0"/>
              <a:t>-&gt;Length of crown = 8.5</a:t>
            </a:r>
          </a:p>
          <a:p>
            <a:pPr>
              <a:buNone/>
            </a:pPr>
            <a:r>
              <a:rPr lang="en-IN" dirty="0" smtClean="0"/>
              <a:t>-&gt; Length of Root = 14.0</a:t>
            </a:r>
          </a:p>
          <a:p>
            <a:pPr>
              <a:buNone/>
            </a:pPr>
            <a:r>
              <a:rPr lang="en-IN" dirty="0" smtClean="0"/>
              <a:t>-&gt; </a:t>
            </a:r>
            <a:r>
              <a:rPr lang="en-IN" dirty="0" err="1" smtClean="0"/>
              <a:t>Mesiodistal</a:t>
            </a:r>
            <a:r>
              <a:rPr lang="en-IN" dirty="0" smtClean="0"/>
              <a:t> diameter of crown = 7.0</a:t>
            </a:r>
          </a:p>
          <a:p>
            <a:pPr>
              <a:buNone/>
            </a:pPr>
            <a:r>
              <a:rPr lang="en-IN" dirty="0" smtClean="0"/>
              <a:t>-&gt; </a:t>
            </a:r>
            <a:r>
              <a:rPr lang="en-IN" dirty="0" err="1" smtClean="0"/>
              <a:t>Mesiodistal</a:t>
            </a:r>
            <a:r>
              <a:rPr lang="en-IN" dirty="0" smtClean="0"/>
              <a:t> diameter of crown = 5.0</a:t>
            </a:r>
          </a:p>
          <a:p>
            <a:pPr>
              <a:buNone/>
            </a:pPr>
            <a:r>
              <a:rPr lang="en-IN" dirty="0" smtClean="0"/>
              <a:t>     at cervix </a:t>
            </a:r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u="sng" dirty="0" smtClean="0"/>
              <a:t>CHRONOLOGY</a:t>
            </a:r>
            <a:r>
              <a:rPr lang="en-IN" dirty="0" smtClean="0"/>
              <a:t> :- </a:t>
            </a:r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-&gt; 1</a:t>
            </a:r>
            <a:r>
              <a:rPr lang="en-IN" baseline="30000" dirty="0" smtClean="0"/>
              <a:t>st</a:t>
            </a:r>
            <a:r>
              <a:rPr lang="en-IN" dirty="0" smtClean="0"/>
              <a:t> evidence of calcification  = 1  3/4 – 2 years</a:t>
            </a:r>
          </a:p>
          <a:p>
            <a:pPr>
              <a:buNone/>
            </a:pPr>
            <a:r>
              <a:rPr lang="en-IN" dirty="0" smtClean="0"/>
              <a:t>-&gt; Enamel completion               = 5-6 years</a:t>
            </a:r>
          </a:p>
          <a:p>
            <a:pPr>
              <a:buNone/>
            </a:pPr>
            <a:r>
              <a:rPr lang="en-IN" dirty="0" smtClean="0"/>
              <a:t>-&gt; Age of Eruption                      = 10- 12 years</a:t>
            </a:r>
          </a:p>
          <a:p>
            <a:pPr>
              <a:buNone/>
            </a:pPr>
            <a:r>
              <a:rPr lang="en-IN" dirty="0" smtClean="0"/>
              <a:t>-&gt; Root Completion                    = 12-13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u="sng" dirty="0" smtClean="0"/>
              <a:t>RELATIONS</a:t>
            </a:r>
            <a:r>
              <a:rPr lang="en-IN" dirty="0" smtClean="0"/>
              <a:t> : </a:t>
            </a:r>
          </a:p>
          <a:p>
            <a:pPr>
              <a:buNone/>
            </a:pPr>
            <a:r>
              <a:rPr lang="en-IN" dirty="0" smtClean="0"/>
              <a:t>The lower 1</a:t>
            </a:r>
            <a:r>
              <a:rPr lang="en-IN" baseline="30000" dirty="0" smtClean="0"/>
              <a:t>st</a:t>
            </a:r>
            <a:r>
              <a:rPr lang="en-IN" dirty="0" smtClean="0"/>
              <a:t> premolar makes contact </a:t>
            </a:r>
            <a:r>
              <a:rPr lang="en-IN" dirty="0" err="1" smtClean="0">
                <a:solidFill>
                  <a:srgbClr val="FF0000"/>
                </a:solidFill>
              </a:rPr>
              <a:t>mesially</a:t>
            </a:r>
            <a:r>
              <a:rPr lang="en-IN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en-IN" dirty="0" smtClean="0"/>
              <a:t>with the distal surface of the lower canine and</a:t>
            </a:r>
            <a:r>
              <a:rPr lang="en-IN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IN" dirty="0" smtClean="0">
                <a:solidFill>
                  <a:srgbClr val="FF0000"/>
                </a:solidFill>
              </a:rPr>
              <a:t>distally </a:t>
            </a:r>
            <a:r>
              <a:rPr lang="en-IN" dirty="0" smtClean="0"/>
              <a:t>with the </a:t>
            </a:r>
            <a:r>
              <a:rPr lang="en-IN" dirty="0" err="1" smtClean="0"/>
              <a:t>mesial</a:t>
            </a:r>
            <a:r>
              <a:rPr lang="en-IN" dirty="0" smtClean="0"/>
              <a:t> surface of the 2</a:t>
            </a:r>
            <a:r>
              <a:rPr lang="en-IN" baseline="30000" dirty="0" smtClean="0"/>
              <a:t>nd</a:t>
            </a:r>
            <a:r>
              <a:rPr lang="en-IN" dirty="0" smtClean="0"/>
              <a:t> premolar.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u="sng" dirty="0" smtClean="0"/>
              <a:t>SURFACE ANATOMY </a:t>
            </a:r>
            <a:r>
              <a:rPr lang="en-IN" dirty="0" smtClean="0"/>
              <a:t>: </a:t>
            </a:r>
          </a:p>
          <a:p>
            <a:endParaRPr lang="en-US" dirty="0"/>
          </a:p>
        </p:txBody>
      </p:sp>
      <p:pic>
        <p:nvPicPr>
          <p:cNvPr id="4" name="Picture 3" descr="Mandibular-First-Premol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214554"/>
            <a:ext cx="762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MANDIBULAR 1</a:t>
            </a:r>
            <a:r>
              <a:rPr lang="en-IN" baseline="30000" dirty="0" smtClean="0"/>
              <a:t>ST</a:t>
            </a:r>
            <a:r>
              <a:rPr lang="en-IN" dirty="0" smtClean="0"/>
              <a:t> PREMOLAR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IN" dirty="0" smtClean="0"/>
              <a:t> </a:t>
            </a:r>
            <a:r>
              <a:rPr lang="en-IN" dirty="0" smtClean="0">
                <a:solidFill>
                  <a:srgbClr val="00B050"/>
                </a:solidFill>
                <a:latin typeface="Algerian" pitchFamily="82" charset="0"/>
              </a:rPr>
              <a:t>BUCCAL ASPECT </a:t>
            </a:r>
            <a:r>
              <a:rPr lang="en-IN" u="sng" dirty="0" smtClean="0">
                <a:solidFill>
                  <a:srgbClr val="00B050"/>
                </a:solidFill>
                <a:latin typeface="Algerian" pitchFamily="82" charset="0"/>
              </a:rPr>
              <a:t>:</a:t>
            </a:r>
          </a:p>
          <a:p>
            <a:r>
              <a:rPr lang="en-IN" sz="2400" dirty="0" smtClean="0"/>
              <a:t>Trapezoid in shape</a:t>
            </a:r>
            <a:r>
              <a:rPr lang="en-IN" u="sng" dirty="0" smtClean="0">
                <a:latin typeface="Algerian" pitchFamily="82" charset="0"/>
              </a:rPr>
              <a:t> :</a:t>
            </a:r>
            <a:r>
              <a:rPr lang="en-IN" sz="1800" dirty="0" smtClean="0"/>
              <a:t>short side –</a:t>
            </a:r>
            <a:r>
              <a:rPr lang="en-IN" sz="1800" dirty="0" err="1" smtClean="0"/>
              <a:t>cervically</a:t>
            </a:r>
            <a:endParaRPr lang="en-IN" sz="1800" dirty="0" smtClean="0"/>
          </a:p>
          <a:p>
            <a:pPr>
              <a:buNone/>
            </a:pPr>
            <a:r>
              <a:rPr lang="en-IN" sz="1800" dirty="0" smtClean="0">
                <a:latin typeface="Algerian" pitchFamily="82" charset="0"/>
              </a:rPr>
              <a:t>                                                     </a:t>
            </a:r>
            <a:r>
              <a:rPr lang="en-IN" sz="1800" dirty="0" smtClean="0"/>
              <a:t>long side – </a:t>
            </a:r>
            <a:r>
              <a:rPr lang="en-IN" sz="1800" dirty="0" err="1" smtClean="0"/>
              <a:t>occlusally</a:t>
            </a:r>
            <a:endParaRPr lang="en-IN" sz="1800" dirty="0" smtClean="0"/>
          </a:p>
          <a:p>
            <a:r>
              <a:rPr lang="en-IN" sz="2000" dirty="0" err="1" smtClean="0"/>
              <a:t>Mesial</a:t>
            </a:r>
            <a:r>
              <a:rPr lang="en-IN" sz="2000" dirty="0" smtClean="0"/>
              <a:t> outline is slightly concave till the </a:t>
            </a:r>
            <a:r>
              <a:rPr lang="en-IN" sz="2000" dirty="0" err="1" smtClean="0"/>
              <a:t>mesial</a:t>
            </a:r>
            <a:endParaRPr lang="en-IN" sz="2000" dirty="0" smtClean="0"/>
          </a:p>
          <a:p>
            <a:pPr>
              <a:buNone/>
            </a:pPr>
            <a:r>
              <a:rPr lang="en-IN" sz="2000" dirty="0" smtClean="0"/>
              <a:t>Contact area.</a:t>
            </a:r>
          </a:p>
          <a:p>
            <a:r>
              <a:rPr lang="en-IN" sz="2000" dirty="0" smtClean="0"/>
              <a:t>The distal outline is slightly concave till the </a:t>
            </a:r>
          </a:p>
          <a:p>
            <a:pPr>
              <a:buNone/>
            </a:pPr>
            <a:r>
              <a:rPr lang="en-IN" sz="2000" dirty="0" smtClean="0"/>
              <a:t>Distal contact area.</a:t>
            </a:r>
          </a:p>
          <a:p>
            <a:r>
              <a:rPr lang="en-IN" sz="2000" dirty="0" smtClean="0"/>
              <a:t>The </a:t>
            </a:r>
            <a:r>
              <a:rPr lang="en-IN" sz="2000" dirty="0" err="1" smtClean="0"/>
              <a:t>mesial</a:t>
            </a:r>
            <a:r>
              <a:rPr lang="en-IN" sz="2000" dirty="0" smtClean="0"/>
              <a:t> slope is shorter than the distal</a:t>
            </a:r>
          </a:p>
          <a:p>
            <a:pPr>
              <a:buNone/>
            </a:pPr>
            <a:r>
              <a:rPr lang="en-IN" sz="2000" dirty="0" smtClean="0"/>
              <a:t>Slope.</a:t>
            </a:r>
          </a:p>
          <a:p>
            <a:r>
              <a:rPr lang="en-IN" sz="2000" dirty="0" smtClean="0"/>
              <a:t>The </a:t>
            </a:r>
            <a:r>
              <a:rPr lang="en-IN" sz="2000" dirty="0" err="1" smtClean="0"/>
              <a:t>buccal</a:t>
            </a:r>
            <a:r>
              <a:rPr lang="en-IN" sz="2000" dirty="0" smtClean="0"/>
              <a:t> </a:t>
            </a:r>
            <a:r>
              <a:rPr lang="en-IN" sz="2000" dirty="0" err="1" smtClean="0"/>
              <a:t>cuspal</a:t>
            </a:r>
            <a:r>
              <a:rPr lang="en-IN" sz="2000" dirty="0" smtClean="0"/>
              <a:t> tip is slightly </a:t>
            </a:r>
            <a:r>
              <a:rPr lang="en-IN" sz="2000" dirty="0" err="1" smtClean="0"/>
              <a:t>mesial</a:t>
            </a:r>
            <a:r>
              <a:rPr lang="en-IN" sz="2000" dirty="0" smtClean="0"/>
              <a:t> to the</a:t>
            </a:r>
          </a:p>
          <a:p>
            <a:pPr>
              <a:buNone/>
            </a:pPr>
            <a:r>
              <a:rPr lang="en-IN" sz="2000" dirty="0" smtClean="0"/>
              <a:t>Midline.</a:t>
            </a:r>
          </a:p>
          <a:p>
            <a:pPr>
              <a:buNone/>
            </a:pPr>
            <a:r>
              <a:rPr lang="en-IN" u="sng" dirty="0" smtClean="0">
                <a:solidFill>
                  <a:srgbClr val="00B050"/>
                </a:solidFill>
                <a:latin typeface="Algerian" pitchFamily="82" charset="0"/>
              </a:rPr>
              <a:t> </a:t>
            </a:r>
          </a:p>
        </p:txBody>
      </p:sp>
      <p:pic>
        <p:nvPicPr>
          <p:cNvPr id="7" name="Picture 6" descr="11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1428736"/>
            <a:ext cx="333660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