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5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6B1BE7-693E-4150-8975-270CA1176E8B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A2A4FA-8588-45B1-9A94-B6B8C4E88FE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928670"/>
            <a:ext cx="7851648" cy="1828800"/>
          </a:xfrm>
        </p:spPr>
        <p:txBody>
          <a:bodyPr/>
          <a:lstStyle/>
          <a:p>
            <a:pPr algn="ctr"/>
            <a:r>
              <a:rPr lang="en-IN" dirty="0" smtClean="0"/>
              <a:t>    PRIMARY TEETH 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d1092dcb6158c3fcc8ced99bb0c7f77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396" y="2928933"/>
            <a:ext cx="6491438" cy="3795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C,H</a:t>
            </a:r>
          </a:p>
          <a:p>
            <a:r>
              <a:rPr lang="en-IN" dirty="0" smtClean="0"/>
              <a:t>Broad </a:t>
            </a:r>
            <a:r>
              <a:rPr lang="en-IN" dirty="0" err="1" smtClean="0"/>
              <a:t>cervial</a:t>
            </a:r>
            <a:r>
              <a:rPr lang="en-IN" dirty="0" smtClean="0"/>
              <a:t> ridge on canine causes cervix to appear constricted,</a:t>
            </a:r>
          </a:p>
          <a:p>
            <a:r>
              <a:rPr lang="en-IN" dirty="0" err="1" smtClean="0"/>
              <a:t>Short,pointed</a:t>
            </a:r>
            <a:r>
              <a:rPr lang="en-IN" dirty="0" smtClean="0"/>
              <a:t> cusp with </a:t>
            </a:r>
            <a:r>
              <a:rPr lang="en-IN" dirty="0" err="1" smtClean="0"/>
              <a:t>long,slender</a:t>
            </a:r>
            <a:r>
              <a:rPr lang="en-IN" dirty="0" smtClean="0"/>
              <a:t> root.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MAXILLARY FIRST MOLAR</a:t>
            </a:r>
            <a:endParaRPr lang="en-US" dirty="0"/>
          </a:p>
        </p:txBody>
      </p:sp>
      <p:pic>
        <p:nvPicPr>
          <p:cNvPr id="4" name="Content Placeholder 3" descr="image7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7930" y="2224881"/>
            <a:ext cx="4168140" cy="3810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B,I </a:t>
            </a:r>
          </a:p>
          <a:p>
            <a:r>
              <a:rPr lang="en-IN" dirty="0" smtClean="0"/>
              <a:t>Number of cusps varies from 2 to 4.</a:t>
            </a:r>
          </a:p>
          <a:p>
            <a:r>
              <a:rPr lang="en-IN" dirty="0" smtClean="0"/>
              <a:t>No dividing groove on </a:t>
            </a:r>
            <a:r>
              <a:rPr lang="en-IN" dirty="0" err="1" smtClean="0"/>
              <a:t>buccal</a:t>
            </a:r>
            <a:r>
              <a:rPr lang="en-IN" dirty="0" smtClean="0"/>
              <a:t> surface.</a:t>
            </a:r>
          </a:p>
          <a:p>
            <a:r>
              <a:rPr lang="en-IN" dirty="0" smtClean="0"/>
              <a:t>Three roots on all maxillary molars.</a:t>
            </a:r>
          </a:p>
          <a:p>
            <a:r>
              <a:rPr lang="en-IN" dirty="0" err="1" smtClean="0"/>
              <a:t>Occlusal</a:t>
            </a:r>
            <a:r>
              <a:rPr lang="en-IN" dirty="0" smtClean="0"/>
              <a:t> surface has central </a:t>
            </a:r>
            <a:r>
              <a:rPr lang="en-IN" dirty="0" err="1" smtClean="0"/>
              <a:t>fossa</a:t>
            </a:r>
            <a:r>
              <a:rPr lang="en-IN" dirty="0" smtClean="0"/>
              <a:t> and </a:t>
            </a:r>
            <a:r>
              <a:rPr lang="en-IN" dirty="0" err="1" smtClean="0"/>
              <a:t>mesial</a:t>
            </a:r>
            <a:r>
              <a:rPr lang="en-IN" dirty="0" smtClean="0"/>
              <a:t> triangular </a:t>
            </a:r>
            <a:r>
              <a:rPr lang="en-IN" dirty="0" err="1" smtClean="0"/>
              <a:t>fossa</a:t>
            </a:r>
            <a:r>
              <a:rPr lang="en-IN" dirty="0" smtClean="0"/>
              <a:t> connected by central groove.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MAXILLARY SECOND MOLAR</a:t>
            </a:r>
            <a:endParaRPr lang="en-US" dirty="0"/>
          </a:p>
        </p:txBody>
      </p:sp>
      <p:pic>
        <p:nvPicPr>
          <p:cNvPr id="4" name="Content Placeholder 3" descr="Deciduous-Maxillary-Second-Mola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476" y="2701310"/>
            <a:ext cx="7619048" cy="285714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A,J</a:t>
            </a:r>
          </a:p>
          <a:p>
            <a:r>
              <a:rPr lang="en-IN" dirty="0" smtClean="0"/>
              <a:t>Anatomy is same as permanent maxillary first molar.</a:t>
            </a:r>
          </a:p>
          <a:p>
            <a:r>
              <a:rPr lang="en-IN" dirty="0" smtClean="0"/>
              <a:t>Two </a:t>
            </a:r>
            <a:r>
              <a:rPr lang="en-IN" dirty="0" err="1" smtClean="0"/>
              <a:t>buccal</a:t>
            </a:r>
            <a:r>
              <a:rPr lang="en-IN" dirty="0" smtClean="0"/>
              <a:t> cusps divided by </a:t>
            </a:r>
            <a:r>
              <a:rPr lang="en-IN" dirty="0" err="1" smtClean="0"/>
              <a:t>buccal</a:t>
            </a:r>
            <a:r>
              <a:rPr lang="en-IN" dirty="0" smtClean="0"/>
              <a:t> groove.</a:t>
            </a:r>
          </a:p>
          <a:p>
            <a:r>
              <a:rPr lang="en-IN" dirty="0" smtClean="0"/>
              <a:t>Two lingual cusps with a cusp of </a:t>
            </a:r>
            <a:r>
              <a:rPr lang="en-IN" dirty="0" err="1" smtClean="0"/>
              <a:t>Carabelli</a:t>
            </a:r>
            <a:r>
              <a:rPr lang="en-IN" dirty="0" smtClean="0"/>
              <a:t> on </a:t>
            </a:r>
            <a:r>
              <a:rPr lang="en-IN" dirty="0" err="1" smtClean="0"/>
              <a:t>mesiolingual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Three roots;</a:t>
            </a:r>
          </a:p>
          <a:p>
            <a:pPr>
              <a:buNone/>
            </a:pPr>
            <a:r>
              <a:rPr lang="en-IN" dirty="0" smtClean="0"/>
              <a:t>    -&gt;2 buccal,1 lingual.</a:t>
            </a:r>
            <a:endParaRPr lang="en-US" dirty="0"/>
          </a:p>
        </p:txBody>
      </p:sp>
      <p:pic>
        <p:nvPicPr>
          <p:cNvPr id="4" name="Picture 3" descr="250px-Carabell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3857628"/>
            <a:ext cx="2976582" cy="24765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MAXILLARY 1</a:t>
            </a:r>
            <a:r>
              <a:rPr lang="en-IN" baseline="30000" dirty="0" smtClean="0"/>
              <a:t>ST</a:t>
            </a:r>
            <a:r>
              <a:rPr lang="en-IN" dirty="0" smtClean="0"/>
              <a:t> AND 2</a:t>
            </a:r>
            <a:r>
              <a:rPr lang="en-IN" baseline="30000" dirty="0" smtClean="0"/>
              <a:t>ND</a:t>
            </a:r>
            <a:r>
              <a:rPr lang="en-IN" dirty="0" smtClean="0"/>
              <a:t> MOLARS:</a:t>
            </a:r>
            <a:endParaRPr lang="en-US" dirty="0"/>
          </a:p>
        </p:txBody>
      </p:sp>
      <p:pic>
        <p:nvPicPr>
          <p:cNvPr id="4" name="Content Placeholder 3" descr="Deciduous-Maxillary-First-Mola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857364"/>
            <a:ext cx="7620000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Deciduous-Maxillary-Second-Molar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4214819"/>
            <a:ext cx="6904668" cy="26431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PRIMARY MANDIBULAR INCISORS: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Mandibular</a:t>
            </a:r>
            <a:r>
              <a:rPr lang="en-IN" dirty="0" smtClean="0"/>
              <a:t> Central Incisors : O,P</a:t>
            </a:r>
          </a:p>
          <a:p>
            <a:r>
              <a:rPr lang="en-IN" dirty="0" smtClean="0"/>
              <a:t>First tooth to exfoliate.</a:t>
            </a:r>
          </a:p>
          <a:p>
            <a:r>
              <a:rPr lang="en-IN" dirty="0" err="1" smtClean="0"/>
              <a:t>Mandibular</a:t>
            </a:r>
            <a:r>
              <a:rPr lang="en-IN" dirty="0" smtClean="0"/>
              <a:t> Lateral Incisors : N,Q</a:t>
            </a:r>
          </a:p>
          <a:p>
            <a:r>
              <a:rPr lang="en-IN" dirty="0" smtClean="0"/>
              <a:t>Both labial and lingual surfaces are smooth.</a:t>
            </a:r>
          </a:p>
          <a:p>
            <a:r>
              <a:rPr lang="en-IN" dirty="0" smtClean="0"/>
              <a:t>Slight </a:t>
            </a:r>
            <a:r>
              <a:rPr lang="en-IN" dirty="0" err="1" smtClean="0"/>
              <a:t>cingulum</a:t>
            </a:r>
            <a:r>
              <a:rPr lang="en-IN" dirty="0" smtClean="0"/>
              <a:t> marginal ridges on lingual surface.</a:t>
            </a:r>
            <a:endParaRPr lang="en-US" dirty="0"/>
          </a:p>
        </p:txBody>
      </p:sp>
      <p:pic>
        <p:nvPicPr>
          <p:cNvPr id="5" name="Picture 4" descr="Clinical-aspect-of-the-bilateral-fusion-of-mandibular-primary-lateral-incisor-and-canin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8774" y="4286255"/>
            <a:ext cx="3884862" cy="24617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PRIMARY MANDIBULAR CANINES: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M,R</a:t>
            </a:r>
          </a:p>
          <a:p>
            <a:r>
              <a:rPr lang="en-IN" dirty="0" err="1" smtClean="0"/>
              <a:t>Buccal</a:t>
            </a:r>
            <a:r>
              <a:rPr lang="en-IN" dirty="0" smtClean="0"/>
              <a:t> surface has pronounced cervical ridge.</a:t>
            </a:r>
          </a:p>
          <a:p>
            <a:r>
              <a:rPr lang="en-IN" dirty="0" smtClean="0"/>
              <a:t>Lingual surface has </a:t>
            </a:r>
            <a:r>
              <a:rPr lang="en-IN" dirty="0" err="1" smtClean="0"/>
              <a:t>cingulum</a:t>
            </a:r>
            <a:r>
              <a:rPr lang="en-IN" dirty="0" smtClean="0"/>
              <a:t> and lingual ridges.</a:t>
            </a:r>
            <a:endParaRPr lang="en-US" dirty="0"/>
          </a:p>
        </p:txBody>
      </p:sp>
      <p:pic>
        <p:nvPicPr>
          <p:cNvPr id="4" name="Picture 3" descr="Deciduous-Mandibular-Can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786190"/>
            <a:ext cx="76200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PRIMARY MANDIBULAR 1</a:t>
            </a:r>
            <a:r>
              <a:rPr lang="en-IN" baseline="30000" dirty="0" smtClean="0"/>
              <a:t>ST</a:t>
            </a:r>
            <a:r>
              <a:rPr lang="en-IN" dirty="0" smtClean="0"/>
              <a:t> MOLAR: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L,S</a:t>
            </a:r>
          </a:p>
          <a:p>
            <a:r>
              <a:rPr lang="en-IN" dirty="0" smtClean="0"/>
              <a:t>No definite anatomy, like maxillary first molar</a:t>
            </a:r>
          </a:p>
          <a:p>
            <a:pPr>
              <a:buNone/>
            </a:pPr>
            <a:r>
              <a:rPr lang="en-IN" dirty="0" smtClean="0"/>
              <a:t>-&gt;</a:t>
            </a:r>
            <a:r>
              <a:rPr lang="en-IN" sz="2000" dirty="0" smtClean="0">
                <a:solidFill>
                  <a:srgbClr val="FF0000"/>
                </a:solidFill>
              </a:rPr>
              <a:t>Only primary tooth not anatomically identical to any permanent tooth</a:t>
            </a:r>
            <a:r>
              <a:rPr lang="en-IN" dirty="0" smtClean="0"/>
              <a:t>.</a:t>
            </a:r>
          </a:p>
          <a:p>
            <a:r>
              <a:rPr lang="en-IN" dirty="0" smtClean="0"/>
              <a:t>Usually 2 </a:t>
            </a:r>
            <a:r>
              <a:rPr lang="en-IN" dirty="0" err="1" smtClean="0"/>
              <a:t>buccal</a:t>
            </a:r>
            <a:r>
              <a:rPr lang="en-IN" dirty="0" smtClean="0"/>
              <a:t> cusps divided by </a:t>
            </a:r>
            <a:r>
              <a:rPr lang="en-IN" dirty="0" smtClean="0">
                <a:solidFill>
                  <a:schemeClr val="bg2">
                    <a:lumMod val="50000"/>
                  </a:schemeClr>
                </a:solidFill>
              </a:rPr>
              <a:t>depression</a:t>
            </a:r>
            <a:r>
              <a:rPr lang="en-IN" dirty="0" smtClean="0"/>
              <a:t>(rather than a groove) and 2 lingual cusps.</a:t>
            </a:r>
          </a:p>
          <a:p>
            <a:r>
              <a:rPr lang="en-IN" dirty="0" smtClean="0"/>
              <a:t>Two </a:t>
            </a:r>
            <a:r>
              <a:rPr lang="en-IN" dirty="0" err="1" smtClean="0"/>
              <a:t>long,slender</a:t>
            </a:r>
            <a:r>
              <a:rPr lang="en-IN" dirty="0" smtClean="0"/>
              <a:t> roots are divergent.</a:t>
            </a:r>
          </a:p>
          <a:p>
            <a:r>
              <a:rPr lang="en-IN" dirty="0" err="1" smtClean="0"/>
              <a:t>Occlusal</a:t>
            </a:r>
            <a:r>
              <a:rPr lang="en-IN" dirty="0" smtClean="0"/>
              <a:t> surface has central groove crossed by </a:t>
            </a:r>
            <a:r>
              <a:rPr lang="en-IN" dirty="0" err="1" smtClean="0"/>
              <a:t>buccal</a:t>
            </a:r>
            <a:r>
              <a:rPr lang="en-IN" dirty="0" smtClean="0"/>
              <a:t>/lingual grooves.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PRIMARY MANDIBULAR 2</a:t>
            </a:r>
            <a:r>
              <a:rPr lang="en-IN" baseline="30000" dirty="0" smtClean="0"/>
              <a:t>ND</a:t>
            </a:r>
            <a:r>
              <a:rPr lang="en-IN" dirty="0" smtClean="0"/>
              <a:t> MOLAR: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K,T</a:t>
            </a:r>
          </a:p>
          <a:p>
            <a:r>
              <a:rPr lang="en-IN" dirty="0" smtClean="0"/>
              <a:t>Identical anatomy and groove pattern to permanent </a:t>
            </a:r>
            <a:r>
              <a:rPr lang="en-IN" dirty="0" err="1" smtClean="0"/>
              <a:t>mandibular</a:t>
            </a:r>
            <a:r>
              <a:rPr lang="en-IN" dirty="0" smtClean="0"/>
              <a:t> </a:t>
            </a:r>
            <a:r>
              <a:rPr lang="en-IN" dirty="0" smtClean="0">
                <a:solidFill>
                  <a:srgbClr val="FF0000"/>
                </a:solidFill>
              </a:rPr>
              <a:t>first</a:t>
            </a:r>
            <a:r>
              <a:rPr lang="en-IN" dirty="0" smtClean="0"/>
              <a:t> molar.</a:t>
            </a:r>
          </a:p>
          <a:p>
            <a:r>
              <a:rPr lang="en-IN" dirty="0" smtClean="0"/>
              <a:t>Grooves divide 3 </a:t>
            </a:r>
            <a:r>
              <a:rPr lang="en-IN" dirty="0" err="1" smtClean="0"/>
              <a:t>buccal</a:t>
            </a:r>
            <a:r>
              <a:rPr lang="en-IN" dirty="0" smtClean="0"/>
              <a:t> cusps and 2 lingual cusps.</a:t>
            </a:r>
          </a:p>
          <a:p>
            <a:r>
              <a:rPr lang="en-IN" dirty="0" smtClean="0"/>
              <a:t>2 long , thin, divergent roots.</a:t>
            </a:r>
          </a:p>
          <a:p>
            <a:pPr>
              <a:buNone/>
            </a:pPr>
            <a:r>
              <a:rPr lang="en-IN" dirty="0" smtClean="0"/>
              <a:t>-&gt; </a:t>
            </a:r>
            <a:r>
              <a:rPr lang="en-IN" sz="2000" dirty="0" smtClean="0"/>
              <a:t>can be twice as long as crown</a:t>
            </a:r>
            <a:r>
              <a:rPr lang="en-IN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OBJECTIVES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1) Identify name , number , and eruption dates of primary teeth.</a:t>
            </a:r>
          </a:p>
          <a:p>
            <a:pPr>
              <a:buNone/>
            </a:pPr>
            <a:r>
              <a:rPr lang="en-IN" sz="2400" dirty="0" smtClean="0"/>
              <a:t>2) Describe functions of primary teeth.</a:t>
            </a:r>
          </a:p>
          <a:p>
            <a:pPr>
              <a:buNone/>
            </a:pPr>
            <a:r>
              <a:rPr lang="en-IN" sz="2400" dirty="0" smtClean="0"/>
              <a:t>3) Compare primary teeth to permanent teeth.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MANDIBULAR 1</a:t>
            </a:r>
            <a:r>
              <a:rPr lang="en-IN" baseline="30000" dirty="0" smtClean="0"/>
              <a:t>ST</a:t>
            </a:r>
            <a:r>
              <a:rPr lang="en-IN" dirty="0" smtClean="0"/>
              <a:t> AND 2</a:t>
            </a:r>
            <a:r>
              <a:rPr lang="en-IN" baseline="30000" dirty="0" smtClean="0"/>
              <a:t>ND</a:t>
            </a:r>
            <a:r>
              <a:rPr lang="en-IN" dirty="0" smtClean="0"/>
              <a:t> MOLARS</a:t>
            </a:r>
            <a:endParaRPr lang="en-US" dirty="0"/>
          </a:p>
        </p:txBody>
      </p:sp>
      <p:pic>
        <p:nvPicPr>
          <p:cNvPr id="4" name="Content Placeholder 3" descr="Deciduous-Mandibular-First-Mola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928802"/>
            <a:ext cx="6215106" cy="23306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Deciduous-Mandibular-Second-Mola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4429131"/>
            <a:ext cx="5857916" cy="21967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IMPORTANCE OF PRIMARY TEETH: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Both form and function of primary dentition is important;</a:t>
            </a:r>
          </a:p>
          <a:p>
            <a:pPr>
              <a:buNone/>
            </a:pPr>
            <a:r>
              <a:rPr lang="en-IN" dirty="0" smtClean="0"/>
              <a:t>   -&gt;</a:t>
            </a:r>
            <a:r>
              <a:rPr lang="en-IN" sz="2400" dirty="0" smtClean="0"/>
              <a:t>Each primary tooth has same function as permanent tooth that follows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   -&gt;Maintains a solid position for permanent tooth replacement.</a:t>
            </a:r>
          </a:p>
          <a:p>
            <a:r>
              <a:rPr lang="en-IN" dirty="0" smtClean="0"/>
              <a:t>Damage to primary teeth could cause problems with permanent dentition.</a:t>
            </a:r>
          </a:p>
          <a:p>
            <a:r>
              <a:rPr lang="en-IN" dirty="0" smtClean="0"/>
              <a:t>When both deciduous and permanent teeth are present in the oral cavity its called </a:t>
            </a:r>
            <a:r>
              <a:rPr lang="en-IN" dirty="0" smtClean="0">
                <a:solidFill>
                  <a:srgbClr val="FF0000"/>
                </a:solidFill>
              </a:rPr>
              <a:t>mixed dentition</a:t>
            </a:r>
            <a:r>
              <a:rPr lang="en-IN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153540"/>
          </a:xfrm>
        </p:spPr>
        <p:txBody>
          <a:bodyPr/>
          <a:lstStyle/>
          <a:p>
            <a:pPr algn="ctr"/>
            <a:r>
              <a:rPr lang="en-IN" b="1" dirty="0" smtClean="0"/>
              <a:t>THANK YOU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PRIMARY TEETH NAMES / NUMBERS: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    Twenty primary teeth;</a:t>
            </a:r>
          </a:p>
          <a:p>
            <a:pPr>
              <a:buNone/>
            </a:pPr>
            <a:r>
              <a:rPr lang="en-IN" dirty="0" smtClean="0"/>
              <a:t>      --&gt; Ten maxillary and ten </a:t>
            </a:r>
            <a:r>
              <a:rPr lang="en-IN" dirty="0" err="1" smtClean="0"/>
              <a:t>mandibular</a:t>
            </a:r>
            <a:r>
              <a:rPr lang="en-IN" dirty="0" smtClean="0"/>
              <a:t>. </a:t>
            </a:r>
          </a:p>
          <a:p>
            <a:pPr>
              <a:buNone/>
            </a:pPr>
            <a:r>
              <a:rPr lang="en-IN" dirty="0" smtClean="0"/>
              <a:t>       --&gt; 5 primary teeth in each quadrant.     </a:t>
            </a:r>
          </a:p>
          <a:p>
            <a:pPr>
              <a:buNone/>
            </a:pPr>
            <a:r>
              <a:rPr lang="en-IN" dirty="0" smtClean="0"/>
              <a:t>  Each quadrant has central </a:t>
            </a:r>
            <a:r>
              <a:rPr lang="en-IN" dirty="0" err="1" smtClean="0"/>
              <a:t>incisor,lateral</a:t>
            </a:r>
            <a:r>
              <a:rPr lang="en-IN" dirty="0" smtClean="0"/>
              <a:t> incisor,</a:t>
            </a:r>
          </a:p>
          <a:p>
            <a:pPr>
              <a:buNone/>
            </a:pPr>
            <a:r>
              <a:rPr lang="en-IN" dirty="0" err="1" smtClean="0"/>
              <a:t>Canine,first</a:t>
            </a:r>
            <a:r>
              <a:rPr lang="en-IN" dirty="0" smtClean="0"/>
              <a:t> molar and second molar.</a:t>
            </a:r>
          </a:p>
          <a:p>
            <a:pPr>
              <a:buNone/>
            </a:pPr>
            <a:r>
              <a:rPr lang="en-IN" dirty="0" smtClean="0"/>
              <a:t>   No premolar in primary dentition.</a:t>
            </a:r>
          </a:p>
          <a:p>
            <a:pPr>
              <a:buNone/>
            </a:pPr>
            <a:r>
              <a:rPr lang="en-IN" dirty="0" smtClean="0"/>
              <a:t>   Also referred to as Deciduous </a:t>
            </a:r>
            <a:r>
              <a:rPr lang="en-IN" dirty="0" err="1" smtClean="0"/>
              <a:t>teeth,baby</a:t>
            </a:r>
            <a:r>
              <a:rPr lang="en-IN" dirty="0" smtClean="0"/>
              <a:t> teeth,</a:t>
            </a:r>
          </a:p>
          <a:p>
            <a:pPr>
              <a:buNone/>
            </a:pPr>
            <a:r>
              <a:rPr lang="en-IN" dirty="0" smtClean="0"/>
              <a:t>Milk teeth or first teeth.</a:t>
            </a:r>
          </a:p>
          <a:p>
            <a:pPr>
              <a:buNone/>
            </a:pPr>
            <a:r>
              <a:rPr lang="en-IN" dirty="0" smtClean="0"/>
              <a:t>   NOT temporary teeth.    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571472" y="2071678"/>
            <a:ext cx="214314" cy="214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500034" y="3500438"/>
            <a:ext cx="142876" cy="214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571472" y="4429132"/>
            <a:ext cx="214314" cy="214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571472" y="4857760"/>
            <a:ext cx="214314" cy="214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500034" y="5857892"/>
            <a:ext cx="285752" cy="214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PRIMARY TEETH NAMES/NUMBERS:</a:t>
            </a:r>
            <a:endParaRPr lang="en-US" dirty="0"/>
          </a:p>
        </p:txBody>
      </p:sp>
      <p:pic>
        <p:nvPicPr>
          <p:cNvPr id="4" name="Content Placeholder 3" descr="Tooth-numbering-in-the-primary-dentition-LHS-and-permanent-dentition-RHS_Q3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143116"/>
            <a:ext cx="4357718" cy="435771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ERUPTION/EXFOLIATION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Period of </a:t>
            </a:r>
            <a:r>
              <a:rPr lang="en-IN" dirty="0" smtClean="0">
                <a:solidFill>
                  <a:srgbClr val="7030A0"/>
                </a:solidFill>
              </a:rPr>
              <a:t>eruption for primary teeth </a:t>
            </a:r>
            <a:r>
              <a:rPr lang="en-IN" dirty="0" smtClean="0"/>
              <a:t>is between                6-12months and 2 ½ - 3 years.</a:t>
            </a:r>
          </a:p>
          <a:p>
            <a:r>
              <a:rPr lang="en-IN" dirty="0" smtClean="0"/>
              <a:t>All primary teeth are usually </a:t>
            </a:r>
            <a:r>
              <a:rPr lang="en-IN" dirty="0" smtClean="0">
                <a:solidFill>
                  <a:schemeClr val="bg2">
                    <a:lumMod val="50000"/>
                  </a:schemeClr>
                </a:solidFill>
              </a:rPr>
              <a:t>emerged and aligned </a:t>
            </a:r>
            <a:r>
              <a:rPr lang="en-IN" dirty="0" smtClean="0"/>
              <a:t>by age 3.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Exfoliation</a:t>
            </a:r>
            <a:r>
              <a:rPr lang="en-IN" dirty="0" smtClean="0"/>
              <a:t> begins at age 6.</a:t>
            </a:r>
          </a:p>
          <a:p>
            <a:r>
              <a:rPr lang="en-IN" dirty="0" err="1" smtClean="0"/>
              <a:t>Mandibular</a:t>
            </a:r>
            <a:r>
              <a:rPr lang="en-IN" dirty="0" smtClean="0"/>
              <a:t> centrals are usually </a:t>
            </a:r>
            <a:r>
              <a:rPr lang="en-IN" dirty="0" smtClean="0">
                <a:solidFill>
                  <a:srgbClr val="FFC000"/>
                </a:solidFill>
              </a:rPr>
              <a:t>first to erupt</a:t>
            </a:r>
            <a:r>
              <a:rPr lang="en-IN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COMPARISON WITH PERMANENT TEETH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Primary anterior teeth and secondary molars resemble the permanent counterparts.</a:t>
            </a:r>
          </a:p>
          <a:p>
            <a:r>
              <a:rPr lang="en-IN" dirty="0" smtClean="0"/>
              <a:t>Primary teeth have more pronounced cervical ridge.</a:t>
            </a:r>
          </a:p>
          <a:p>
            <a:r>
              <a:rPr lang="en-IN" dirty="0" smtClean="0"/>
              <a:t>Roots of posterior are more flared(divergent);</a:t>
            </a:r>
          </a:p>
          <a:p>
            <a:pPr>
              <a:buNone/>
            </a:pPr>
            <a:r>
              <a:rPr lang="en-IN" dirty="0" smtClean="0"/>
              <a:t>    -&gt;</a:t>
            </a:r>
            <a:r>
              <a:rPr lang="en-IN" sz="2000" dirty="0" smtClean="0"/>
              <a:t>Allowing growth of the permanent teeth forming below them.</a:t>
            </a:r>
          </a:p>
          <a:p>
            <a:pPr>
              <a:buNone/>
            </a:pPr>
            <a:r>
              <a:rPr lang="en-IN" sz="2000" dirty="0" smtClean="0"/>
              <a:t>     -&gt;Cervix  appears to be more constricted than permanent teeth</a:t>
            </a:r>
            <a:r>
              <a:rPr lang="en-IN" sz="2400" dirty="0" smtClean="0"/>
              <a:t>.</a:t>
            </a:r>
          </a:p>
          <a:p>
            <a:r>
              <a:rPr lang="en-IN" sz="2400" dirty="0" smtClean="0"/>
              <a:t>Primary crowns have less enamel than permanent </a:t>
            </a:r>
            <a:r>
              <a:rPr lang="en-IN" sz="2400" dirty="0" err="1" smtClean="0"/>
              <a:t>teeth,and</a:t>
            </a:r>
            <a:r>
              <a:rPr lang="en-IN" sz="2400" dirty="0" smtClean="0"/>
              <a:t> pulp horns extend more </a:t>
            </a:r>
            <a:r>
              <a:rPr lang="en-IN" sz="2400" dirty="0" err="1" smtClean="0"/>
              <a:t>occlusally</a:t>
            </a:r>
            <a:r>
              <a:rPr lang="en-IN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MAXILLARY INCISORS :</a:t>
            </a:r>
            <a:endParaRPr lang="en-US" dirty="0"/>
          </a:p>
        </p:txBody>
      </p:sp>
      <p:pic>
        <p:nvPicPr>
          <p:cNvPr id="4" name="Content Placeholder 3" descr="5-1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7790" y="1935163"/>
            <a:ext cx="3268420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Maxillary Central Incisors : E,F</a:t>
            </a:r>
          </a:p>
          <a:p>
            <a:r>
              <a:rPr lang="en-IN" dirty="0" smtClean="0"/>
              <a:t>Maxillary Lateral Incisors : D,G</a:t>
            </a:r>
          </a:p>
          <a:p>
            <a:r>
              <a:rPr lang="en-IN" dirty="0" smtClean="0"/>
              <a:t>Labial crown of incisors is smooth with a straight </a:t>
            </a:r>
            <a:r>
              <a:rPr lang="en-IN" dirty="0" err="1" smtClean="0"/>
              <a:t>incisal</a:t>
            </a:r>
            <a:r>
              <a:rPr lang="en-IN" dirty="0" smtClean="0"/>
              <a:t> edge.</a:t>
            </a:r>
          </a:p>
          <a:p>
            <a:pPr>
              <a:buNone/>
            </a:pPr>
            <a:r>
              <a:rPr lang="en-IN" dirty="0" smtClean="0"/>
              <a:t>       -&gt; </a:t>
            </a:r>
            <a:r>
              <a:rPr lang="en-IN" sz="2000" dirty="0" smtClean="0"/>
              <a:t>No </a:t>
            </a:r>
            <a:r>
              <a:rPr lang="en-IN" sz="2000" dirty="0" err="1" smtClean="0"/>
              <a:t>mamelons</a:t>
            </a:r>
            <a:r>
              <a:rPr lang="en-IN" dirty="0" smtClean="0"/>
              <a:t>.</a:t>
            </a:r>
          </a:p>
          <a:p>
            <a:r>
              <a:rPr lang="en-IN" dirty="0" smtClean="0"/>
              <a:t>Crown is wide with a </a:t>
            </a:r>
            <a:r>
              <a:rPr lang="en-IN" dirty="0" err="1" smtClean="0"/>
              <a:t>cingulum</a:t>
            </a:r>
            <a:r>
              <a:rPr lang="en-IN" dirty="0" smtClean="0"/>
              <a:t> and marginal ridges on lingual surface.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MAXILLARY CANINES :</a:t>
            </a:r>
            <a:endParaRPr lang="en-US" dirty="0"/>
          </a:p>
        </p:txBody>
      </p:sp>
      <p:pic>
        <p:nvPicPr>
          <p:cNvPr id="4" name="Content Placeholder 3" descr="B9780323227841500210_f16-15-978032322784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5360" y="2428868"/>
            <a:ext cx="6638474" cy="31660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606</Words>
  <Application>Microsoft Office PowerPoint</Application>
  <PresentationFormat>On-screen Show (4:3)</PresentationFormat>
  <Paragraphs>83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    PRIMARY TEETH   </vt:lpstr>
      <vt:lpstr>OBJECTIVES :</vt:lpstr>
      <vt:lpstr>PRIMARY TEETH NAMES / NUMBERS:</vt:lpstr>
      <vt:lpstr>PRIMARY TEETH NAMES/NUMBERS:</vt:lpstr>
      <vt:lpstr>ERUPTION/EXFOLIATION :</vt:lpstr>
      <vt:lpstr>COMPARISON WITH PERMANENT TEETH :</vt:lpstr>
      <vt:lpstr>MAXILLARY INCISORS :</vt:lpstr>
      <vt:lpstr>Slide 8</vt:lpstr>
      <vt:lpstr>MAXILLARY CANINES :</vt:lpstr>
      <vt:lpstr>Slide 10</vt:lpstr>
      <vt:lpstr>MAXILLARY FIRST MOLAR</vt:lpstr>
      <vt:lpstr>Slide 12</vt:lpstr>
      <vt:lpstr>MAXILLARY SECOND MOLAR</vt:lpstr>
      <vt:lpstr>Slide 14</vt:lpstr>
      <vt:lpstr>MAXILLARY 1ST AND 2ND MOLARS:</vt:lpstr>
      <vt:lpstr>PRIMARY MANDIBULAR INCISORS:</vt:lpstr>
      <vt:lpstr>PRIMARY MANDIBULAR CANINES:</vt:lpstr>
      <vt:lpstr>PRIMARY MANDIBULAR 1ST MOLAR:</vt:lpstr>
      <vt:lpstr>PRIMARY MANDIBULAR 2ND MOLAR:</vt:lpstr>
      <vt:lpstr>MANDIBULAR 1ST AND 2ND MOLARS</vt:lpstr>
      <vt:lpstr>IMPORTANCE OF PRIMARY TEETH: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DENTITION</dc:title>
  <dc:creator>HP</dc:creator>
  <cp:lastModifiedBy>HP</cp:lastModifiedBy>
  <cp:revision>12</cp:revision>
  <dcterms:created xsi:type="dcterms:W3CDTF">2024-06-16T18:36:59Z</dcterms:created>
  <dcterms:modified xsi:type="dcterms:W3CDTF">2024-06-16T21:09:58Z</dcterms:modified>
</cp:coreProperties>
</file>