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tableStyles" Target="tableStyle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F67F-09E7-C11B-E0F5-6AD869854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E7CD5-D698-91CD-99DE-6FE7D95BD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9FDAF-D758-969A-DE2D-6552F17FF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6113-DE91-5F4C-9AD4-7A08A273237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81610-7484-58D2-EAE5-6F8B80AF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34DE9-5222-C40E-6911-2C923794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079-2E3E-2346-A3C3-62C154C5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5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E45A-A16E-0DB5-C6F3-F77854ADB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5BF30-9183-5898-5C87-1E63F00F6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A6D53-44EB-87BE-4062-A82BACC0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6113-DE91-5F4C-9AD4-7A08A273237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FC256-8BB1-BDED-44FB-93E4712D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A154A-2243-4F37-C00A-972ED40E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079-2E3E-2346-A3C3-62C154C5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3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EBAB56-7AE7-A23B-B6E1-3809874D1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ACE0E-E4C4-3E73-7FBD-5FF7A9A46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C322F-EF39-370D-90CA-318DF8B99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6113-DE91-5F4C-9AD4-7A08A273237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B5817-7385-B839-6B96-72FC836B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B3B08-B002-5150-F795-1EF2E0C8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079-2E3E-2346-A3C3-62C154C5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5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ACA02-7C55-46B6-9B94-17366FF6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A1C8-0CDA-348B-394F-55D619A91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747D5-FB44-6332-45B9-1F6283650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6113-DE91-5F4C-9AD4-7A08A273237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295A5-6336-2C77-A6C7-F7CA957F6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A887F-349C-01F4-C755-389A81F2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079-2E3E-2346-A3C3-62C154C5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4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E10E-27EE-A197-2287-D324E58F9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0E11F-5FF0-7BFF-4530-732D2DE7C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4099-E0C0-052D-9218-5A4E408C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6113-DE91-5F4C-9AD4-7A08A273237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D07D8-454B-9E28-EEC4-5E45B498D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09C7D-F68C-B712-9A05-1EA4AF2D2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079-2E3E-2346-A3C3-62C154C5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8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9C97-AAB8-B864-945C-B1960186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5DE03-0E6B-F62C-F511-E229ECEC8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387C7-EF68-2DF5-4DD7-EB4291D5D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02D59-781D-ECB9-68B6-ACA2064C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6113-DE91-5F4C-9AD4-7A08A273237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0DACC-DD89-2E0C-F079-52645CA8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38480-4548-F40A-4473-26A93B80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079-2E3E-2346-A3C3-62C154C5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9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039D-38B7-D0FC-823E-8F4E9BC7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E765B-F7BD-03DF-1ACF-B15DFACDE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FA23F-85E5-6A62-5617-F67295CBB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17BD4-0CA7-8C75-0F4C-842DB92E7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C0111-AE01-295C-263B-EDC4F1958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72F3B-3063-AF47-9946-F8598B1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6113-DE91-5F4C-9AD4-7A08A273237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51D02-0682-26D6-D940-C8657A00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59F7D-0C7D-60AB-F479-B424E738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079-2E3E-2346-A3C3-62C154C5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3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EAA07-A9A3-AAF2-D2B6-A9443327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422BD-AEE1-6857-30B0-6BFF4F17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6113-DE91-5F4C-9AD4-7A08A273237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E9094-D2BE-BECC-6460-671DDDD73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93DFC-4538-4C23-09B2-1D82B3F4D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079-2E3E-2346-A3C3-62C154C5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4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6A700-1783-38D8-E9FE-E1CE5B7B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6113-DE91-5F4C-9AD4-7A08A273237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1E215-040B-6DD8-2BA8-91BC90E57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5277E-7849-67B3-568C-664569F5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079-2E3E-2346-A3C3-62C154C5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BCCE-8DDA-45A7-30D3-FB1BDC643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D7211-AD04-269E-2663-F9CEC4D14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6CE7B-47FC-14A3-A718-A9A0A74CD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DBCC5-797A-BDC5-92A5-BF42DCB83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6113-DE91-5F4C-9AD4-7A08A273237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2E24B-86D0-6A51-28AE-9BEC4D91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CB01C-6217-5FC4-6B78-B0CC38CB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079-2E3E-2346-A3C3-62C154C5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E01B-BB34-40C7-5F24-E13C6D9C5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FBD9E5-95FB-8335-1AB8-FE70C5C8F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AA31F-42EC-0249-B9F0-A7592C6AF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303C6-E3CE-E6B9-A94B-AC6F4E0C9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6113-DE91-5F4C-9AD4-7A08A273237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5C206-BCC5-D8A1-FB0D-5EB2C78B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6E0EC-4BDF-C7AF-1A52-88AEEDDB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079-2E3E-2346-A3C3-62C154C5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7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D6B2D-EAF5-19B7-7965-1B657C00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8B90A-5E6C-F6CE-A8F4-1C9610563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2E359-1AD6-DB82-B8D7-F856780F7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2D6113-DE91-5F4C-9AD4-7A08A273237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044BE-4A1B-BC82-A687-FFCC68C60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ABC6A-EBEA-9059-A245-1E1659EF0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35F079-2E3E-2346-A3C3-62C154C5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ABF77-8D73-6044-5D9C-493A17145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27" y="1579583"/>
            <a:ext cx="9144000" cy="2387600"/>
          </a:xfrm>
        </p:spPr>
        <p:txBody>
          <a:bodyPr/>
          <a:lstStyle/>
          <a:p>
            <a:r>
              <a:rPr lang="en-US" b="1" i="1" u="sng" dirty="0"/>
              <a:t>Introduction To Dental Anatomy </a:t>
            </a:r>
          </a:p>
        </p:txBody>
      </p:sp>
    </p:spTree>
    <p:extLst>
      <p:ext uri="{BB962C8B-B14F-4D97-AF65-F5344CB8AC3E}">
        <p14:creationId xmlns:p14="http://schemas.microsoft.com/office/powerpoint/2010/main" val="234583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D0D3A0-B22B-72B5-4902-2AED71EED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403" y="989610"/>
            <a:ext cx="7892142" cy="509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2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691FEF-DF9F-119B-824B-57CE45BFE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409" y="1051462"/>
            <a:ext cx="8745682" cy="51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7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CE44-4350-8E99-4108-374CBB78E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-934013" y="165760"/>
            <a:ext cx="9226995" cy="925559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err="1"/>
              <a:t>Succedaneous</a:t>
            </a:r>
            <a:r>
              <a:rPr lang="en-US" dirty="0"/>
              <a:t> teeth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E46B0-AD04-BF21-F114-896027C94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4" y="1397824"/>
            <a:ext cx="11058896" cy="46387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It Simply means "succeeding" deciduous teeth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Twenty deciduous teeth are replaced by twenty </a:t>
            </a:r>
            <a:r>
              <a:rPr lang="en-US" sz="3200" dirty="0" err="1"/>
              <a:t>succedaneous</a:t>
            </a:r>
            <a:r>
              <a:rPr lang="en-US" sz="3200" dirty="0"/>
              <a:t> teeth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  Incisors and canines – replace their deciduous counterpart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Premolars - which replaces deciduous molars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Molars are not considered as </a:t>
            </a:r>
            <a:r>
              <a:rPr lang="en-US" sz="3200" dirty="0" err="1"/>
              <a:t>succedaneous</a:t>
            </a:r>
            <a:r>
              <a:rPr lang="en-US" sz="3200" dirty="0"/>
              <a:t> teeth</a:t>
            </a:r>
          </a:p>
        </p:txBody>
      </p:sp>
    </p:spTree>
    <p:extLst>
      <p:ext uri="{BB962C8B-B14F-4D97-AF65-F5344CB8AC3E}">
        <p14:creationId xmlns:p14="http://schemas.microsoft.com/office/powerpoint/2010/main" val="310002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F59F-F819-F5F1-7DF1-CAB6A134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formula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D46B41-B602-342F-41F5-743A5316E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7071"/>
            <a:ext cx="51126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80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3F09-E8DA-21DB-EE1A-2902FDE3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D5C8ED-4657-7C62-F080-064653C88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4318" y="878279"/>
            <a:ext cx="7372597" cy="52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99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8FA7C-3420-D8D3-1E47-20BFFB8B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A9B3F9-6EA7-1B2A-3351-C3D88F72C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519" y="842936"/>
            <a:ext cx="7718961" cy="551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33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E779-613F-862D-DF33-0B63A5127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u="sng" dirty="0" err="1"/>
              <a:t>Erruption</a:t>
            </a:r>
            <a:r>
              <a:rPr lang="en-US" i="1" u="sng" dirty="0"/>
              <a:t>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F587D-530D-2F0D-D881-93E2B37CA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Deciduous Dentition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F9293-BE4E-1254-4F17-E27766333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39" y="2601377"/>
            <a:ext cx="8634350" cy="425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91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5D6A0-D70A-C971-93E9-E1CDD448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C9E564-8C7E-DA08-D059-D71B427C2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307" y="754578"/>
            <a:ext cx="9042564" cy="573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91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84F5-48FF-6870-3BC6-78CEA61E0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D3FF28-99EC-B48D-30F2-33252E5AC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964" y="912812"/>
            <a:ext cx="7756072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6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C708-409B-9CDD-ACF1-28CAFEDE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u="sng" dirty="0"/>
              <a:t>Tooth numbering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396B4-EC2B-EA85-8033-3E1DF9A09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Tooth numbering or "short hand" system of tooth notation.</a:t>
            </a:r>
          </a:p>
          <a:p>
            <a:r>
              <a:rPr lang="en-US" sz="3200" dirty="0"/>
              <a:t>Necessary in clinical practice for</a:t>
            </a:r>
          </a:p>
          <a:p>
            <a:r>
              <a:rPr lang="en-US" sz="3200" dirty="0"/>
              <a:t>-Recording data</a:t>
            </a:r>
          </a:p>
          <a:p>
            <a:r>
              <a:rPr lang="en-US" sz="3200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97599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A94507-0A06-F26C-E1FE-FEB0DBE05BAB}"/>
              </a:ext>
            </a:extLst>
          </p:cNvPr>
          <p:cNvSpPr txBox="1"/>
          <p:nvPr/>
        </p:nvSpPr>
        <p:spPr>
          <a:xfrm>
            <a:off x="5184074" y="18874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 u="sn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A3D14-2565-01E3-759B-7C87FE870783}"/>
              </a:ext>
            </a:extLst>
          </p:cNvPr>
          <p:cNvSpPr/>
          <p:nvPr/>
        </p:nvSpPr>
        <p:spPr>
          <a:xfrm>
            <a:off x="622218" y="191058"/>
            <a:ext cx="10947564" cy="12562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520B54-63A9-ACB4-D452-16FCF80FA97C}"/>
              </a:ext>
            </a:extLst>
          </p:cNvPr>
          <p:cNvSpPr txBox="1"/>
          <p:nvPr/>
        </p:nvSpPr>
        <p:spPr>
          <a:xfrm>
            <a:off x="482435" y="2090172"/>
            <a:ext cx="11610604" cy="341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600" dirty="0"/>
              <a:t>Midline: imaginary vertical line which divides each arch as well as body into </a:t>
            </a:r>
            <a:r>
              <a:rPr lang="en-US" sz="3600" dirty="0" err="1"/>
              <a:t>approx</a:t>
            </a:r>
            <a:r>
              <a:rPr lang="en-US" sz="3600" dirty="0"/>
              <a:t> equal halves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600" dirty="0"/>
              <a:t>Right Maxillary teeth: teeth arranged in upper arch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600" dirty="0" err="1"/>
              <a:t>Manduibular</a:t>
            </a:r>
            <a:r>
              <a:rPr lang="en-US" sz="3600" dirty="0"/>
              <a:t> teeth: teeth arranged in lower arch</a:t>
            </a:r>
          </a:p>
        </p:txBody>
      </p:sp>
    </p:spTree>
    <p:extLst>
      <p:ext uri="{BB962C8B-B14F-4D97-AF65-F5344CB8AC3E}">
        <p14:creationId xmlns:p14="http://schemas.microsoft.com/office/powerpoint/2010/main" val="2055485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54603-27C7-D6E4-EEA4-F852442B05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798904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The various tooth notation systems:</a:t>
            </a:r>
          </a:p>
          <a:p>
            <a:r>
              <a:rPr lang="en-US" sz="3200" dirty="0"/>
              <a:t>1. Zsigmondy palmer notation system</a:t>
            </a:r>
          </a:p>
          <a:p>
            <a:r>
              <a:rPr lang="en-US" sz="3200" dirty="0"/>
              <a:t>2. Universal notation system</a:t>
            </a:r>
          </a:p>
          <a:p>
            <a:r>
              <a:rPr lang="en-US" sz="3200" dirty="0"/>
              <a:t>3. FDI system</a:t>
            </a:r>
          </a:p>
        </p:txBody>
      </p:sp>
    </p:spTree>
    <p:extLst>
      <p:ext uri="{BB962C8B-B14F-4D97-AF65-F5344CB8AC3E}">
        <p14:creationId xmlns:p14="http://schemas.microsoft.com/office/powerpoint/2010/main" val="1932099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7E2E-360C-A189-EF92-B2FCBB93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u="sng" dirty="0"/>
              <a:t>Zsigmondy palmer notation system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BD44CB-B758-8F03-69D5-145EFB1C7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714" y="1690688"/>
            <a:ext cx="8906494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46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B628A-C31F-7BC3-5821-94988349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u="sng" dirty="0"/>
              <a:t>Universal Notation System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4CAC48-7193-67D8-600B-E7934C4AA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208" y="2141537"/>
            <a:ext cx="71004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28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91A5E-25A4-E844-A855-3188A2C0CB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E499F-F00D-D783-0C38-4D7D0F8FE8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B66CE-EDA2-AB44-4B54-0891C70BE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2" y="1"/>
            <a:ext cx="8201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8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8589-669E-5534-DD31-2B4FAADE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u="sng" dirty="0"/>
              <a:t>FDI system (federation </a:t>
            </a:r>
            <a:r>
              <a:rPr lang="en-US" i="1" u="sng" dirty="0" err="1"/>
              <a:t>dentaire</a:t>
            </a:r>
            <a:r>
              <a:rPr lang="en-US" i="1" u="sng" dirty="0"/>
              <a:t> </a:t>
            </a:r>
            <a:r>
              <a:rPr lang="en-US" i="1" u="sng" dirty="0" err="1"/>
              <a:t>internationale</a:t>
            </a:r>
            <a:r>
              <a:rPr lang="en-US" i="1" u="sng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2F2B5-9D9C-DB9E-9BC3-7A46E256C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Two digit system </a:t>
            </a:r>
          </a:p>
          <a:p>
            <a:r>
              <a:rPr lang="en-US" sz="3200" dirty="0"/>
              <a:t>First digit indicates the quadrant and second digit indicates the tooth within the quadrant</a:t>
            </a:r>
          </a:p>
          <a:p>
            <a:r>
              <a:rPr lang="en-US" sz="3200" dirty="0"/>
              <a:t>1 to 4 and 5 to 8 as the first digit indicates permanent and primary dentition respectively</a:t>
            </a:r>
          </a:p>
          <a:p>
            <a:pPr marL="0" indent="0">
              <a:buNone/>
            </a:pPr>
            <a:r>
              <a:rPr lang="en-US" sz="3200" dirty="0"/>
              <a:t>• 1 to 8 and 1 to 5 as the second digit indicates permanent teeth respectively.</a:t>
            </a:r>
          </a:p>
        </p:txBody>
      </p:sp>
    </p:spTree>
    <p:extLst>
      <p:ext uri="{BB962C8B-B14F-4D97-AF65-F5344CB8AC3E}">
        <p14:creationId xmlns:p14="http://schemas.microsoft.com/office/powerpoint/2010/main" val="2287857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A967-28C9-FF84-C621-2C61D0CE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FBDCE3-AB2E-D4A2-ADC3-60325F477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06166"/>
            <a:ext cx="10644223" cy="38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01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D83D-AE5E-94A0-13AE-4FBB8AB0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FDI notation for primary teeth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B84E1A-DC9A-5408-2140-503AAD7E2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47" y="2140032"/>
            <a:ext cx="7459188" cy="3908962"/>
          </a:xfrm>
        </p:spPr>
      </p:pic>
    </p:spTree>
    <p:extLst>
      <p:ext uri="{BB962C8B-B14F-4D97-AF65-F5344CB8AC3E}">
        <p14:creationId xmlns:p14="http://schemas.microsoft.com/office/powerpoint/2010/main" val="2343631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0D323-BA0C-19EC-0427-08A3B3B4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General and oral anatomy</a:t>
            </a:r>
            <a:br>
              <a:rPr lang="en-US" i="1" u="sng" dirty="0"/>
            </a:br>
            <a:endParaRPr lang="en-US" i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7A492-658E-F7DF-3ACC-6C56E4E2F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/>
              <a:t>Anatomical crown</a:t>
            </a:r>
            <a:r>
              <a:rPr lang="en-US" sz="3200" dirty="0"/>
              <a:t>: portion of tooth which is covered by enamel </a:t>
            </a:r>
          </a:p>
          <a:p>
            <a:r>
              <a:rPr lang="en-US" sz="3200" b="1" u="sng" dirty="0"/>
              <a:t>Clinical crown: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   1.portion of tooth which is visible in mouth</a:t>
            </a:r>
          </a:p>
          <a:p>
            <a:pPr marL="0" indent="0">
              <a:buNone/>
            </a:pPr>
            <a:r>
              <a:rPr lang="en-US" sz="3200" dirty="0"/>
              <a:t>   2.Clinical crown may, or may not correspond to    </a:t>
            </a:r>
          </a:p>
          <a:p>
            <a:pPr marL="0" indent="0">
              <a:buNone/>
            </a:pPr>
            <a:r>
              <a:rPr lang="en-US" sz="3200" dirty="0"/>
              <a:t>  anatomical crown, depending on level of soft tissue and     </a:t>
            </a:r>
          </a:p>
          <a:p>
            <a:pPr marL="0" indent="0">
              <a:buNone/>
            </a:pPr>
            <a:r>
              <a:rPr lang="en-US" sz="3200" dirty="0"/>
              <a:t>  may also include a portion of anatomical root.</a:t>
            </a:r>
          </a:p>
        </p:txBody>
      </p:sp>
    </p:spTree>
    <p:extLst>
      <p:ext uri="{BB962C8B-B14F-4D97-AF65-F5344CB8AC3E}">
        <p14:creationId xmlns:p14="http://schemas.microsoft.com/office/powerpoint/2010/main" val="3062953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1B4E1E-4F99-2B64-5387-4B92C0F90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175" y="766949"/>
            <a:ext cx="758289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17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967E39-E3D3-4C5F-3586-710195992F43}"/>
              </a:ext>
            </a:extLst>
          </p:cNvPr>
          <p:cNvSpPr txBox="1"/>
          <p:nvPr/>
        </p:nvSpPr>
        <p:spPr>
          <a:xfrm>
            <a:off x="581396" y="960946"/>
            <a:ext cx="1131866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/>
              <a:t>Anatomical root: </a:t>
            </a:r>
            <a:r>
              <a:rPr lang="en-US" sz="3200" dirty="0"/>
              <a:t>portion of tooth which is covered with cementum</a:t>
            </a:r>
          </a:p>
          <a:p>
            <a:endParaRPr lang="en-US" sz="3200" dirty="0"/>
          </a:p>
          <a:p>
            <a:r>
              <a:rPr lang="en-US" sz="3200" b="1" u="sng" dirty="0"/>
              <a:t>Clinical root</a:t>
            </a:r>
            <a:r>
              <a:rPr lang="en-US" sz="3200" dirty="0"/>
              <a:t>:</a:t>
            </a:r>
          </a:p>
          <a:p>
            <a:r>
              <a:rPr lang="en-US" sz="3200" dirty="0"/>
              <a:t>1. portion of tooth which is not visible in mouth</a:t>
            </a:r>
          </a:p>
          <a:p>
            <a:r>
              <a:rPr lang="en-US" sz="3200" dirty="0"/>
              <a:t>2.Clinical root is an ever changing entity and may, or may not correspond to anatomical root</a:t>
            </a:r>
          </a:p>
        </p:txBody>
      </p:sp>
    </p:spTree>
    <p:extLst>
      <p:ext uri="{BB962C8B-B14F-4D97-AF65-F5344CB8AC3E}">
        <p14:creationId xmlns:p14="http://schemas.microsoft.com/office/powerpoint/2010/main" val="251143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9DA23-F619-2552-97D6-FCBBEB517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8C3BAF-C6C5-B2CC-968C-286881913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Quadrants: two approximately equal portions of each arch divided by midline </a:t>
            </a:r>
          </a:p>
          <a:p>
            <a:r>
              <a:rPr lang="en-US" sz="3200" dirty="0"/>
              <a:t>Four in entire mouth and termed as</a:t>
            </a:r>
          </a:p>
          <a:p>
            <a:r>
              <a:rPr lang="en-US" sz="3200" dirty="0"/>
              <a:t>1. maxillary (upper) right</a:t>
            </a:r>
          </a:p>
          <a:p>
            <a:r>
              <a:rPr lang="en-US" sz="3200" dirty="0"/>
              <a:t>2. maxillary (upper) left </a:t>
            </a:r>
          </a:p>
          <a:p>
            <a:r>
              <a:rPr lang="en-US" sz="3200" dirty="0"/>
              <a:t>3. mandibular (lower) right</a:t>
            </a:r>
          </a:p>
          <a:p>
            <a:r>
              <a:rPr lang="en-US" sz="3200" dirty="0"/>
              <a:t>4. mandibular (lower) left</a:t>
            </a:r>
          </a:p>
        </p:txBody>
      </p:sp>
    </p:spTree>
    <p:extLst>
      <p:ext uri="{BB962C8B-B14F-4D97-AF65-F5344CB8AC3E}">
        <p14:creationId xmlns:p14="http://schemas.microsoft.com/office/powerpoint/2010/main" val="2051660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20FA-1B64-C04E-1D0F-32335FFF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0A6876-A423-0D65-4C0D-CED53492A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312" y="1026721"/>
            <a:ext cx="6543798" cy="515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97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FC8E1-CF64-55B6-0E66-F94C79F5B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833"/>
            <a:ext cx="10515600" cy="5732524"/>
          </a:xfrm>
        </p:spPr>
        <p:txBody>
          <a:bodyPr>
            <a:normAutofit fontScale="92500"/>
          </a:bodyPr>
          <a:lstStyle/>
          <a:p>
            <a:r>
              <a:rPr lang="en-US" sz="3200" b="1" u="sng" dirty="0"/>
              <a:t>Enamel</a:t>
            </a:r>
            <a:r>
              <a:rPr lang="en-US" sz="3200" dirty="0"/>
              <a:t>: hard, mineralized tissue which covers dentin of anatomical crown of a tooth and hardest living body tissue</a:t>
            </a:r>
          </a:p>
          <a:p>
            <a:endParaRPr lang="en-US" sz="3200" dirty="0"/>
          </a:p>
          <a:p>
            <a:r>
              <a:rPr lang="en-US" sz="3200" b="1" u="sng" dirty="0"/>
              <a:t> Dentin</a:t>
            </a:r>
            <a:r>
              <a:rPr lang="en-US" sz="3200" dirty="0"/>
              <a:t>: hard tissue which forms main body of tooth and surrounds pulp cavity and is covered by enamel in anatomical crown and by cementum in anatomical root.</a:t>
            </a:r>
          </a:p>
          <a:p>
            <a:endParaRPr lang="en-US" sz="3200" dirty="0"/>
          </a:p>
          <a:p>
            <a:r>
              <a:rPr lang="en-US" sz="3200" b="1" u="sng" dirty="0"/>
              <a:t>Cementum</a:t>
            </a:r>
            <a:r>
              <a:rPr lang="en-US" sz="3200" dirty="0"/>
              <a:t>: a layer of hard, bone like tissue which covers dentin of anatomical root of tooth</a:t>
            </a:r>
          </a:p>
        </p:txBody>
      </p:sp>
    </p:spTree>
    <p:extLst>
      <p:ext uri="{BB962C8B-B14F-4D97-AF65-F5344CB8AC3E}">
        <p14:creationId xmlns:p14="http://schemas.microsoft.com/office/powerpoint/2010/main" val="3923683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B424-595A-6248-6D27-48295332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4C752C-766D-5D14-91EB-7F994A6FC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912" y="609749"/>
            <a:ext cx="6222175" cy="56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81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CE869-54CC-9CFA-333E-7537B7DD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CD050-B01A-F124-73E9-989549D40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532"/>
            <a:ext cx="10515600" cy="4989431"/>
          </a:xfrm>
        </p:spPr>
        <p:txBody>
          <a:bodyPr>
            <a:normAutofit/>
          </a:bodyPr>
          <a:lstStyle/>
          <a:p>
            <a:r>
              <a:rPr lang="en-US" sz="3200" b="1" u="sng" dirty="0" err="1"/>
              <a:t>Dentino</a:t>
            </a:r>
            <a:r>
              <a:rPr lang="en-US" sz="3200" b="1" u="sng" dirty="0"/>
              <a:t>-enamel junction or DEJ: </a:t>
            </a:r>
            <a:r>
              <a:rPr lang="en-US" sz="3200" dirty="0"/>
              <a:t>internal line meeting of dentin and enamel in anatomical crown of a tooth</a:t>
            </a:r>
          </a:p>
          <a:p>
            <a:endParaRPr lang="en-US" sz="3200" dirty="0"/>
          </a:p>
          <a:p>
            <a:r>
              <a:rPr lang="en-US" sz="3200" dirty="0"/>
              <a:t> </a:t>
            </a:r>
            <a:r>
              <a:rPr lang="en-US" sz="3200" b="1" u="sng" dirty="0"/>
              <a:t>Pulp</a:t>
            </a:r>
            <a:r>
              <a:rPr lang="en-US" sz="3200" dirty="0"/>
              <a:t>: living soft tissue which occupies pulp cavity of a vital tooth and contains tooth's blood vessels and nerve supply.</a:t>
            </a:r>
          </a:p>
        </p:txBody>
      </p:sp>
    </p:spTree>
    <p:extLst>
      <p:ext uri="{BB962C8B-B14F-4D97-AF65-F5344CB8AC3E}">
        <p14:creationId xmlns:p14="http://schemas.microsoft.com/office/powerpoint/2010/main" val="2499093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6B635-36B2-EEB8-4C81-684C5FDD7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82"/>
            <a:ext cx="10515600" cy="6865422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Pulp cavity: </a:t>
            </a:r>
            <a:r>
              <a:rPr lang="en-US" sz="3200" dirty="0"/>
              <a:t>entire internal cavity of tooth which contains the pulp and consists of the following entities</a:t>
            </a:r>
          </a:p>
          <a:p>
            <a:endParaRPr lang="en-US" sz="3200" dirty="0"/>
          </a:p>
          <a:p>
            <a:r>
              <a:rPr lang="en-US" sz="3200" b="1" u="sng" dirty="0"/>
              <a:t>Pulp canal: </a:t>
            </a:r>
            <a:r>
              <a:rPr lang="en-US" sz="3200" dirty="0"/>
              <a:t>portion of pulp cavity which is located in root of the tooth (also called as root canal)</a:t>
            </a:r>
          </a:p>
          <a:p>
            <a:endParaRPr lang="en-US" sz="3200" dirty="0"/>
          </a:p>
          <a:p>
            <a:r>
              <a:rPr lang="en-US" sz="3200" b="1" u="sng" dirty="0"/>
              <a:t>Pulp chamber:</a:t>
            </a:r>
            <a:r>
              <a:rPr lang="en-US" sz="3200" dirty="0"/>
              <a:t> enlarged portion of pulp cavity which is found mostly in anatomical crown</a:t>
            </a:r>
          </a:p>
          <a:p>
            <a:endParaRPr lang="en-US" sz="3200" dirty="0"/>
          </a:p>
          <a:p>
            <a:r>
              <a:rPr lang="en-US" sz="3200" b="1" u="sng" dirty="0"/>
              <a:t>Pulp horn: </a:t>
            </a:r>
            <a:r>
              <a:rPr lang="en-US" sz="3200" dirty="0"/>
              <a:t>usually pointed incisal or occlusal elongations of pulp chamber which often correspond to cusps, or lobes of teeth.</a:t>
            </a:r>
          </a:p>
        </p:txBody>
      </p:sp>
    </p:spTree>
    <p:extLst>
      <p:ext uri="{BB962C8B-B14F-4D97-AF65-F5344CB8AC3E}">
        <p14:creationId xmlns:p14="http://schemas.microsoft.com/office/powerpoint/2010/main" val="1318103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DCDBE-E5CA-9162-0920-CC6DD5FF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FADFA2-6C3C-2366-9732-AA4C3411C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331" y="717468"/>
            <a:ext cx="8646721" cy="577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28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DE0E-50DB-D2F0-E1B5-1F025EF0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44C84-0D1A-5A62-7B8E-544C55D0B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Alveolar process: entire bony entity which surrounds and supports all teeth in each jaw member</a:t>
            </a:r>
          </a:p>
          <a:p>
            <a:pPr marL="0" indent="0">
              <a:buNone/>
            </a:pPr>
            <a:r>
              <a:rPr lang="en-US" sz="3200" dirty="0"/>
              <a:t>• Alveolus: bony socket, or portion of alveolar process, into which an individual tooth is set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0E8212-8029-5714-9C4E-22E628BEE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020" y="3759200"/>
            <a:ext cx="3695700" cy="2733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A7276-3B7A-C1B2-2202-57DFD4B03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255" y="3849687"/>
            <a:ext cx="4151166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19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0F638-A503-04E3-8D4B-4F1CDADA6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E50F2D-C3CF-5502-E10B-F3ED9ACA7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0131"/>
            <a:ext cx="10515600" cy="5236832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Periodontal ligament</a:t>
            </a:r>
            <a:r>
              <a:rPr lang="en-US" sz="3200" dirty="0"/>
              <a:t>: fibrous attachment of tooth cementum to the alveolar bone</a:t>
            </a:r>
          </a:p>
          <a:p>
            <a:endParaRPr lang="en-US" sz="3200" dirty="0"/>
          </a:p>
          <a:p>
            <a:r>
              <a:rPr lang="en-US" sz="3200" dirty="0"/>
              <a:t> </a:t>
            </a:r>
            <a:r>
              <a:rPr lang="en-US" sz="3200" b="1" u="sng" dirty="0"/>
              <a:t>Gingiva</a:t>
            </a:r>
            <a:r>
              <a:rPr lang="en-US" sz="3200" dirty="0"/>
              <a:t>: "gum" or "gums”, or fibrous tissue enclosed by mucous membrane that covers alveolar process and surrounds neck of teeth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6000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CB6B-6215-0B9A-9179-BD2A34B8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u="sng" dirty="0"/>
              <a:t>Depression on the tooth surface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EEC5E-0FA6-AA26-0E4B-8B5695725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1. Pit: A small pinpoint depression on the surface of enamel</a:t>
            </a:r>
          </a:p>
          <a:p>
            <a:r>
              <a:rPr lang="en-US" sz="3200" dirty="0"/>
              <a:t>2. Fossa: An irregular depression or concavity on surface of tooth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B6FDB9-3285-F162-929A-6ACCD4A92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65" y="3751309"/>
            <a:ext cx="7780812" cy="310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65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8D55CE2-00AA-EE25-788F-8442FE19E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504" y="272143"/>
            <a:ext cx="10515600" cy="7401606"/>
          </a:xfrm>
        </p:spPr>
        <p:txBody>
          <a:bodyPr>
            <a:normAutofit/>
          </a:bodyPr>
          <a:lstStyle/>
          <a:p>
            <a:r>
              <a:rPr lang="en-US" sz="3200" dirty="0"/>
              <a:t>3. </a:t>
            </a:r>
            <a:r>
              <a:rPr lang="en-US" sz="3200" b="1" u="sng" dirty="0"/>
              <a:t>Sulcus</a:t>
            </a:r>
            <a:r>
              <a:rPr lang="en-US" sz="3200" dirty="0"/>
              <a:t>: A long depression on the surface of a tooth</a:t>
            </a:r>
          </a:p>
          <a:p>
            <a:r>
              <a:rPr lang="en-US" sz="3200" dirty="0"/>
              <a:t>4. </a:t>
            </a:r>
            <a:r>
              <a:rPr lang="en-US" sz="3200" b="1" u="sng" dirty="0"/>
              <a:t>Groove</a:t>
            </a:r>
            <a:r>
              <a:rPr lang="en-US" sz="3200" dirty="0"/>
              <a:t>: is a shallow linear depression on the surface of a tooth</a:t>
            </a:r>
          </a:p>
          <a:p>
            <a:r>
              <a:rPr lang="en-US" sz="3200" dirty="0"/>
              <a:t>A developmental groove is a shallow groove or line between the primary parts of the crown or root</a:t>
            </a:r>
          </a:p>
          <a:p>
            <a:r>
              <a:rPr lang="en-US" sz="3200" dirty="0"/>
              <a:t>A supplemental groove is less distinct and does not mark the junction of primary parts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0E38E8-5EDE-8ADC-A615-2544EC20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48144" y="3760519"/>
            <a:ext cx="3958446" cy="309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5ABE-53AE-D580-D0D5-D1F3C28B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AA09BE-E480-15E1-670C-84D4DE50B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55" y="895135"/>
            <a:ext cx="6024660" cy="5067729"/>
          </a:xfrm>
        </p:spPr>
      </p:pic>
    </p:spTree>
    <p:extLst>
      <p:ext uri="{BB962C8B-B14F-4D97-AF65-F5344CB8AC3E}">
        <p14:creationId xmlns:p14="http://schemas.microsoft.com/office/powerpoint/2010/main" val="2078478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531D-3106-F371-74FF-1471E1F10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163285-5B3B-EE0F-249B-236352E8D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19" y="1202377"/>
            <a:ext cx="7718961" cy="4453246"/>
          </a:xfrm>
        </p:spPr>
      </p:pic>
    </p:spTree>
    <p:extLst>
      <p:ext uri="{BB962C8B-B14F-4D97-AF65-F5344CB8AC3E}">
        <p14:creationId xmlns:p14="http://schemas.microsoft.com/office/powerpoint/2010/main" val="129280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7786-2CC6-F45A-F2EE-F56DDF92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u="sng" dirty="0"/>
              <a:t>Elevations on tooth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39999-3FFD-AD4E-2FF4-51CE883D6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1: Cusp: an elevation or mound on the crown of a tooth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33281-F22A-8A30-D26E-7A2C15FC5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33" y="2835275"/>
            <a:ext cx="2619375" cy="3476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28F4FE-6E96-C6BD-69BD-A1077A8CE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42" y="2501900"/>
            <a:ext cx="4391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49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CC993-522B-F82C-8DF7-FA2416D96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26" y="192328"/>
            <a:ext cx="11841074" cy="6821184"/>
          </a:xfrm>
        </p:spPr>
        <p:txBody>
          <a:bodyPr>
            <a:normAutofit/>
          </a:bodyPr>
          <a:lstStyle/>
          <a:p>
            <a:r>
              <a:rPr lang="en-US" sz="3200" dirty="0"/>
              <a:t>2: </a:t>
            </a:r>
            <a:r>
              <a:rPr lang="en-US" sz="3200" b="1" u="sng" dirty="0" err="1"/>
              <a:t>Cingulum</a:t>
            </a:r>
            <a:r>
              <a:rPr lang="en-US" sz="3200" dirty="0"/>
              <a:t>: is the lingual lobe of an anterior tooth and makes up the bulk of the cervical third of the lingual surfaces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3. </a:t>
            </a:r>
            <a:r>
              <a:rPr lang="en-US" sz="3200" b="1" u="sng" dirty="0"/>
              <a:t>Lobe</a:t>
            </a:r>
            <a:r>
              <a:rPr lang="en-US" sz="3200" dirty="0"/>
              <a:t>: is one of the primary section of forma in development of crown </a:t>
            </a:r>
          </a:p>
          <a:p>
            <a:r>
              <a:rPr lang="en-US" sz="3200" dirty="0"/>
              <a:t>Cusps and </a:t>
            </a:r>
            <a:r>
              <a:rPr lang="en-US" sz="3200" dirty="0" err="1"/>
              <a:t>mamelons</a:t>
            </a:r>
            <a:r>
              <a:rPr lang="en-US" sz="3200" dirty="0"/>
              <a:t> are representative of lobes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22A57-E800-EF4A-1179-D226EF5C1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556" y="1554267"/>
            <a:ext cx="5448291" cy="304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734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2335-E78C-85AA-640B-396D928F7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325" y="160812"/>
            <a:ext cx="10908475" cy="6016151"/>
          </a:xfrm>
        </p:spPr>
        <p:txBody>
          <a:bodyPr>
            <a:normAutofit/>
          </a:bodyPr>
          <a:lstStyle/>
          <a:p>
            <a:r>
              <a:rPr lang="en-US" sz="3600" dirty="0"/>
              <a:t>4. </a:t>
            </a:r>
            <a:r>
              <a:rPr lang="en-US" sz="3600" b="1" u="sng" dirty="0" err="1"/>
              <a:t>Mamelons</a:t>
            </a:r>
            <a:r>
              <a:rPr lang="en-US" sz="3600" dirty="0"/>
              <a:t>: are three rounded protuberances found on incisal ridges of newly erupted incisor teeth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271B4-B594-3B49-26A0-066A3F77F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3966"/>
            <a:ext cx="4714875" cy="2453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F8CAB-46A5-AD73-017A-A22F6C171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833" y="1756279"/>
            <a:ext cx="4985967" cy="33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50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FFE4-FD0D-9C19-7304-747FAB78C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5031"/>
            <a:ext cx="10515600" cy="5607937"/>
          </a:xfrm>
        </p:spPr>
        <p:txBody>
          <a:bodyPr>
            <a:normAutofit/>
          </a:bodyPr>
          <a:lstStyle/>
          <a:p>
            <a:r>
              <a:rPr lang="en-US" sz="3200" dirty="0"/>
              <a:t>5. </a:t>
            </a:r>
            <a:r>
              <a:rPr lang="en-US" sz="3200" b="1" u="sng" dirty="0"/>
              <a:t>Ridge</a:t>
            </a:r>
            <a:r>
              <a:rPr lang="en-US" sz="3200" dirty="0"/>
              <a:t>: A linear elevation on the surface tooth</a:t>
            </a:r>
          </a:p>
          <a:p>
            <a:r>
              <a:rPr lang="en-US" sz="3200" dirty="0"/>
              <a:t>- </a:t>
            </a:r>
            <a:r>
              <a:rPr lang="en-US" sz="3200" b="1" u="sng" dirty="0"/>
              <a:t>Marginal ridges: </a:t>
            </a:r>
            <a:r>
              <a:rPr lang="en-US" sz="3200" dirty="0"/>
              <a:t>are rounded borders of enamel that form mesial and distal margins of occlusal surfaces of posterior teeth and mesial and distal margin of lingual surface of anterior teeth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2342B1-53E9-348D-29D3-B44E65EC1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994" y="3339934"/>
            <a:ext cx="7620000" cy="35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05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067A1-EC82-914E-220A-63FF18ACF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474"/>
            <a:ext cx="10515600" cy="5793489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Triangular ridge</a:t>
            </a:r>
            <a:r>
              <a:rPr lang="en-US" sz="3600" dirty="0"/>
              <a:t>: is a ridge that descends from the tips of the cusps of molars and premolars towards the center part of the occlusal </a:t>
            </a:r>
            <a:r>
              <a:rPr lang="en-US" sz="3600" dirty="0" err="1"/>
              <a:t>surfac</a:t>
            </a:r>
            <a:endParaRPr lang="en-US" sz="3600" dirty="0"/>
          </a:p>
          <a:p>
            <a:endParaRPr lang="en-US" sz="800" dirty="0"/>
          </a:p>
          <a:p>
            <a:r>
              <a:rPr lang="en-US" sz="3600" dirty="0"/>
              <a:t> </a:t>
            </a:r>
            <a:r>
              <a:rPr lang="en-US" sz="3600" b="1" u="sng" dirty="0"/>
              <a:t>Transverse ridge: </a:t>
            </a:r>
            <a:r>
              <a:rPr lang="en-US" sz="3600" dirty="0"/>
              <a:t>is formed by the union of buccal and lingual ridges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C0F13A-D909-B4A3-28CA-917F853D4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630" y="3541989"/>
            <a:ext cx="8102436" cy="293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31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23D1B-538C-E094-2603-2DEEBF6DF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95" y="643249"/>
            <a:ext cx="10896105" cy="5533714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Oblique ridge</a:t>
            </a:r>
            <a:r>
              <a:rPr lang="en-US" sz="3600" dirty="0"/>
              <a:t>: is a ridge obliquely crossing occlusal surface of maxillary molars</a:t>
            </a:r>
          </a:p>
          <a:p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6AB3-C2F0-D115-C5B9-1B1F16B6D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954" y="1863065"/>
            <a:ext cx="3131869" cy="313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475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C9BED-A170-7843-15EE-B0A76E9A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74" y="210292"/>
            <a:ext cx="10970326" cy="5966671"/>
          </a:xfrm>
        </p:spPr>
        <p:txBody>
          <a:bodyPr>
            <a:normAutofit fontScale="92500"/>
          </a:bodyPr>
          <a:lstStyle/>
          <a:p>
            <a:r>
              <a:rPr lang="en-US" sz="3600" b="1" u="sng" dirty="0"/>
              <a:t>Cusp ridge:</a:t>
            </a:r>
          </a:p>
          <a:p>
            <a:r>
              <a:rPr lang="en-US" sz="3600" dirty="0"/>
              <a:t>Each cusp has four cusp ridges extending in different directions (mesial, distal, facial, lingual) from its tip</a:t>
            </a:r>
          </a:p>
          <a:p>
            <a:pPr marL="0" indent="0">
              <a:buNone/>
            </a:pPr>
            <a:r>
              <a:rPr lang="en-US" sz="3600" dirty="0"/>
              <a:t>• Normally the cusp ridge which extends towards central portion of occlusal surface is also a triangular ridge</a:t>
            </a:r>
          </a:p>
          <a:p>
            <a:pPr marL="0" indent="0">
              <a:buNone/>
            </a:pPr>
            <a:r>
              <a:rPr lang="en-US" sz="3600" dirty="0"/>
              <a:t>• Named by the direction they extend from the cusp tip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85148-0770-C967-909C-A49623E8A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677" y="3692606"/>
            <a:ext cx="42100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686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9B10-633C-1C67-936D-1A01DF37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u="sng" dirty="0"/>
              <a:t>Surfaces of teeth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7C38-9902-B541-FA99-61A9C548C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Crowns of all teeth have 5 surfaces</a:t>
            </a:r>
          </a:p>
          <a:p>
            <a:r>
              <a:rPr lang="km-KH" sz="3600" dirty="0"/>
              <a:t> </a:t>
            </a:r>
            <a:r>
              <a:rPr lang="en-US" sz="3600" b="1" u="sng" dirty="0"/>
              <a:t>Facial surface: </a:t>
            </a:r>
            <a:r>
              <a:rPr lang="en-US" sz="3600" dirty="0"/>
              <a:t>facial surface can be </a:t>
            </a:r>
            <a:r>
              <a:rPr lang="en-US" sz="3600" b="1" dirty="0"/>
              <a:t>labial</a:t>
            </a:r>
            <a:r>
              <a:rPr lang="en-US" sz="3600" dirty="0"/>
              <a:t> surface or </a:t>
            </a:r>
            <a:r>
              <a:rPr lang="en-US" sz="3600" b="1" dirty="0"/>
              <a:t>buccal</a:t>
            </a:r>
            <a:r>
              <a:rPr lang="en-US" sz="3600" dirty="0"/>
              <a:t> surface</a:t>
            </a:r>
          </a:p>
          <a:p>
            <a:r>
              <a:rPr lang="en-US" sz="3600" b="1" u="sng" dirty="0"/>
              <a:t>Labial surface: </a:t>
            </a:r>
            <a:r>
              <a:rPr lang="en-US" sz="3600" dirty="0"/>
              <a:t>the surface of incisors and canines that are towards lip</a:t>
            </a:r>
          </a:p>
          <a:p>
            <a:r>
              <a:rPr lang="en-US" sz="3600" b="1" u="sng" dirty="0"/>
              <a:t>Buccal surface: </a:t>
            </a:r>
            <a:r>
              <a:rPr lang="en-US" sz="3600" dirty="0"/>
              <a:t>the surfaces of premolars and molars that are towards the cheek </a:t>
            </a:r>
          </a:p>
        </p:txBody>
      </p:sp>
    </p:spTree>
    <p:extLst>
      <p:ext uri="{BB962C8B-B14F-4D97-AF65-F5344CB8AC3E}">
        <p14:creationId xmlns:p14="http://schemas.microsoft.com/office/powerpoint/2010/main" val="14405348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D2D2F-2E35-AA06-7685-2CF94C59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776B00-890D-E535-BB03-A19B24135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8019" y="766948"/>
            <a:ext cx="6036624" cy="53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2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124E5-402C-0BF9-9552-5543523E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Dentition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94006-49B5-C544-E7AA-3F4C4888F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52" y="1851520"/>
            <a:ext cx="9377674" cy="4230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Two types of dentition are present in humans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Deciduous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Primary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91758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7B159-F529-2FD0-F0C7-DDA81EF4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F4FED-DA5F-E973-C910-23EC6AB18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Lingual surface (palatal surface) </a:t>
            </a:r>
          </a:p>
          <a:p>
            <a:pPr>
              <a:buFontTx/>
              <a:buChar char="-"/>
            </a:pPr>
            <a:r>
              <a:rPr lang="en-US" sz="3600" dirty="0"/>
              <a:t>Surface facing towards tongue</a:t>
            </a:r>
          </a:p>
          <a:p>
            <a:pPr>
              <a:buFontTx/>
              <a:buChar char="-"/>
            </a:pPr>
            <a:r>
              <a:rPr lang="en-US" sz="3600" b="1" u="sng" dirty="0"/>
              <a:t>Proximal surfaces- </a:t>
            </a:r>
          </a:p>
          <a:p>
            <a:pPr>
              <a:buFontTx/>
              <a:buChar char="-"/>
            </a:pPr>
            <a:r>
              <a:rPr lang="en-US" sz="3600" b="1" u="sng" dirty="0"/>
              <a:t>Mesial</a:t>
            </a:r>
            <a:r>
              <a:rPr lang="en-US" sz="3600" dirty="0"/>
              <a:t>: surfaces towards midline</a:t>
            </a:r>
          </a:p>
          <a:p>
            <a:pPr>
              <a:buFontTx/>
              <a:buChar char="-"/>
            </a:pPr>
            <a:r>
              <a:rPr lang="en-US" sz="3600" b="1" u="sng" dirty="0"/>
              <a:t>Distal</a:t>
            </a:r>
            <a:r>
              <a:rPr lang="en-US" sz="3600" dirty="0"/>
              <a:t>: surfaces away from midline.</a:t>
            </a:r>
          </a:p>
        </p:txBody>
      </p:sp>
    </p:spTree>
    <p:extLst>
      <p:ext uri="{BB962C8B-B14F-4D97-AF65-F5344CB8AC3E}">
        <p14:creationId xmlns:p14="http://schemas.microsoft.com/office/powerpoint/2010/main" val="39632531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22769-BC47-9C4F-4666-CAD9FA3DF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AA654-D5A4-5646-DA6F-F586535E9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Incisal or occlusal surface:</a:t>
            </a:r>
          </a:p>
          <a:p>
            <a:pPr marL="0" indent="0">
              <a:buNone/>
            </a:pPr>
            <a:r>
              <a:rPr lang="en-US" sz="3600" dirty="0"/>
              <a:t>- </a:t>
            </a:r>
            <a:r>
              <a:rPr lang="en-US" sz="3600" b="1" u="sng" dirty="0"/>
              <a:t>Incisal surface:</a:t>
            </a:r>
            <a:r>
              <a:rPr lang="en-US" sz="3600" dirty="0"/>
              <a:t> the surface of incisors canines that come in contact with those in the opposite jaws during the act of closure are called incisal surfaces- </a:t>
            </a:r>
            <a:r>
              <a:rPr lang="en-US" sz="3600" b="1" u="sng" dirty="0"/>
              <a:t>.</a:t>
            </a:r>
            <a:r>
              <a:rPr lang="en-US" sz="3600" dirty="0"/>
              <a:t> </a:t>
            </a:r>
            <a:r>
              <a:rPr lang="en-US" sz="3600" b="1" u="sng" dirty="0" err="1"/>
              <a:t>Occlusial</a:t>
            </a:r>
            <a:r>
              <a:rPr lang="en-US" sz="3600" b="1" u="sng"/>
              <a:t> surface -</a:t>
            </a:r>
            <a:r>
              <a:rPr lang="en-US" sz="3600"/>
              <a:t>the </a:t>
            </a:r>
            <a:r>
              <a:rPr lang="en-US" sz="3600" dirty="0"/>
              <a:t>surface of premolars and molars that come in contact with those in opposite jaws during act of closure are called occlusal surfaces.</a:t>
            </a:r>
          </a:p>
        </p:txBody>
      </p:sp>
    </p:spTree>
    <p:extLst>
      <p:ext uri="{BB962C8B-B14F-4D97-AF65-F5344CB8AC3E}">
        <p14:creationId xmlns:p14="http://schemas.microsoft.com/office/powerpoint/2010/main" val="3812033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9033-7148-71CC-7129-14C7D6AE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Deciduous teeth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03325-1FEA-DC2D-136C-BB9E450A2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 named because they are shed like the leaves of tree in autumn</a:t>
            </a:r>
          </a:p>
          <a:p>
            <a:r>
              <a:rPr lang="en-US" sz="3200" dirty="0"/>
              <a:t>20 total deciduous teeth are present </a:t>
            </a:r>
          </a:p>
          <a:p>
            <a:r>
              <a:rPr lang="en-US" sz="3200" dirty="0"/>
              <a:t>Erupts from 6 months to 2 years other non scientific names for deciduous teeth include "milk” teeth “temporary" teeth</a:t>
            </a:r>
          </a:p>
        </p:txBody>
      </p:sp>
    </p:spTree>
    <p:extLst>
      <p:ext uri="{BB962C8B-B14F-4D97-AF65-F5344CB8AC3E}">
        <p14:creationId xmlns:p14="http://schemas.microsoft.com/office/powerpoint/2010/main" val="410785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8A47-B3C0-9327-29BB-60E1B2CB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Permanent</a:t>
            </a:r>
            <a:r>
              <a:rPr lang="en-US" b="1" i="1" u="sng" dirty="0"/>
              <a:t>  </a:t>
            </a:r>
            <a:r>
              <a:rPr lang="en-US" i="1" u="sng" dirty="0"/>
              <a:t>Dentition</a:t>
            </a:r>
            <a:r>
              <a:rPr lang="en-US" b="1" i="1" u="sng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1D4EA-9122-AE67-B666-CC2E5BFB0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Teeth of the secondary, or adult dentition </a:t>
            </a:r>
          </a:p>
          <a:p>
            <a:r>
              <a:rPr lang="en-US" sz="3200" dirty="0"/>
              <a:t>There are 32 permanent teeth </a:t>
            </a:r>
          </a:p>
          <a:p>
            <a:r>
              <a:rPr lang="en-US" sz="3200" dirty="0"/>
              <a:t>Erupt from 6-21 years of age</a:t>
            </a:r>
          </a:p>
        </p:txBody>
      </p:sp>
    </p:spTree>
    <p:extLst>
      <p:ext uri="{BB962C8B-B14F-4D97-AF65-F5344CB8AC3E}">
        <p14:creationId xmlns:p14="http://schemas.microsoft.com/office/powerpoint/2010/main" val="279918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DA34A-2638-7E02-FD7D-31D42A49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deciduous teeth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47D824-B099-78BB-22CB-CEC4CAEE8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821" y="1880260"/>
            <a:ext cx="8300357" cy="44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44847-341B-4165-F990-FDBD7840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Permanent teeth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528A5-93A9-1DD2-5385-47B9847A5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8722B2-1FF8-F425-B4E4-BBE4EE27E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267" y="1979221"/>
            <a:ext cx="55912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83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Introduction To Dental Anatomy </vt:lpstr>
      <vt:lpstr>PowerPoint Presentation</vt:lpstr>
      <vt:lpstr>PowerPoint Presentation</vt:lpstr>
      <vt:lpstr>PowerPoint Presentation</vt:lpstr>
      <vt:lpstr>Dentition </vt:lpstr>
      <vt:lpstr>Deciduous teeth </vt:lpstr>
      <vt:lpstr>Permanent  Dentition </vt:lpstr>
      <vt:lpstr>Classification of deciduous teeth</vt:lpstr>
      <vt:lpstr>Permanent teeth </vt:lpstr>
      <vt:lpstr>PowerPoint Presentation</vt:lpstr>
      <vt:lpstr>PowerPoint Presentation</vt:lpstr>
      <vt:lpstr>Succedaneous teeth</vt:lpstr>
      <vt:lpstr>Dental formula</vt:lpstr>
      <vt:lpstr>PowerPoint Presentation</vt:lpstr>
      <vt:lpstr>PowerPoint Presentation</vt:lpstr>
      <vt:lpstr>Erruption Patterns</vt:lpstr>
      <vt:lpstr>PowerPoint Presentation</vt:lpstr>
      <vt:lpstr>PowerPoint Presentation</vt:lpstr>
      <vt:lpstr>Tooth numbering system </vt:lpstr>
      <vt:lpstr>PowerPoint Presentation</vt:lpstr>
      <vt:lpstr>Zsigmondy palmer notation system</vt:lpstr>
      <vt:lpstr>Universal Notation System </vt:lpstr>
      <vt:lpstr>PowerPoint Presentation</vt:lpstr>
      <vt:lpstr>FDI system (federation dentaire internationale)</vt:lpstr>
      <vt:lpstr>PowerPoint Presentation</vt:lpstr>
      <vt:lpstr>FDI notation for primary teeth </vt:lpstr>
      <vt:lpstr>General and oral anatomy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Depression on the tooth surface </vt:lpstr>
      <vt:lpstr>PowerPoint Presentation</vt:lpstr>
      <vt:lpstr>PowerPoint Presentation</vt:lpstr>
      <vt:lpstr>Elevations on tooth surface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Surfaces of teeth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Dental Anatomy </dc:title>
  <dc:creator>918767093127</dc:creator>
  <cp:lastModifiedBy>918767093127</cp:lastModifiedBy>
  <cp:revision>19</cp:revision>
  <dcterms:created xsi:type="dcterms:W3CDTF">2024-06-16T07:45:18Z</dcterms:created>
  <dcterms:modified xsi:type="dcterms:W3CDTF">2024-06-18T04:52:18Z</dcterms:modified>
</cp:coreProperties>
</file>