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54"/>
  </p:notesMasterIdLst>
  <p:sldIdLst>
    <p:sldId id="323" r:id="rId3"/>
    <p:sldId id="276" r:id="rId4"/>
    <p:sldId id="277" r:id="rId5"/>
    <p:sldId id="332" r:id="rId6"/>
    <p:sldId id="333" r:id="rId7"/>
    <p:sldId id="334" r:id="rId8"/>
    <p:sldId id="335" r:id="rId9"/>
    <p:sldId id="336" r:id="rId10"/>
    <p:sldId id="337" r:id="rId11"/>
    <p:sldId id="278" r:id="rId12"/>
    <p:sldId id="279" r:id="rId13"/>
    <p:sldId id="316" r:id="rId14"/>
    <p:sldId id="280" r:id="rId15"/>
    <p:sldId id="281" r:id="rId16"/>
    <p:sldId id="282" r:id="rId17"/>
    <p:sldId id="317" r:id="rId18"/>
    <p:sldId id="283" r:id="rId19"/>
    <p:sldId id="284" r:id="rId20"/>
    <p:sldId id="318" r:id="rId21"/>
    <p:sldId id="285" r:id="rId22"/>
    <p:sldId id="286" r:id="rId23"/>
    <p:sldId id="287" r:id="rId24"/>
    <p:sldId id="288" r:id="rId25"/>
    <p:sldId id="289" r:id="rId26"/>
    <p:sldId id="290" r:id="rId27"/>
    <p:sldId id="319" r:id="rId28"/>
    <p:sldId id="320" r:id="rId29"/>
    <p:sldId id="291" r:id="rId30"/>
    <p:sldId id="292" r:id="rId31"/>
    <p:sldId id="293" r:id="rId32"/>
    <p:sldId id="321" r:id="rId33"/>
    <p:sldId id="306" r:id="rId34"/>
    <p:sldId id="314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25" r:id="rId47"/>
    <p:sldId id="326" r:id="rId48"/>
    <p:sldId id="327" r:id="rId49"/>
    <p:sldId id="328" r:id="rId50"/>
    <p:sldId id="329" r:id="rId51"/>
    <p:sldId id="330" r:id="rId52"/>
    <p:sldId id="31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131D-B61A-4FC7-991D-881108397A9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F6A0-C51A-4EAD-9F3A-50C027F750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50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79412-D623-4BE0-BB26-DDACD50D8031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38E27"/>
                </a:solidFill>
                <a:cs typeface="Arial" charset="0"/>
              </a:defRPr>
            </a:lvl1pPr>
          </a:lstStyle>
          <a:p>
            <a:pPr>
              <a:defRPr/>
            </a:pPr>
            <a:fld id="{ADC8450C-AE8D-4468-AB51-CC69303306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BA26-A418-4E34-809D-969A7E597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9F22-8415-4589-9C44-60329F5AB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9CD7-56B5-4F0E-8941-DA2ABC747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F6D4-6CC0-4E79-AF11-0DFFFAB33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EA51-EE8B-4E3A-8F12-30A0041A2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48B2-29B9-41C0-B591-1D8A666B0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253B-2B5C-4583-BB2D-D2964891A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120-AFEE-4D9C-939C-8D8971603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4464-B025-481B-9D84-27BF2D9D5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361C-FAFE-4722-A554-7379A78F3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C005-1737-4E29-BC92-15700828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3B281CE6-D738-4F37-9A3B-F3AFCFB5770B}" type="datetimeFigureOut">
              <a:rPr lang="en-IN" smtClean="0"/>
              <a:pPr/>
              <a:t>04-01-2019</a:t>
            </a:fld>
            <a:endParaRPr lang="en-IN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6591FC7-F156-4A53-AEC7-C26877E624BA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75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IN"/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1FD22B-1E39-42A3-9E34-3CD2603AA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!!!</a:t>
            </a:r>
            <a:endParaRPr lang="en-US" dirty="0"/>
          </a:p>
        </p:txBody>
      </p:sp>
      <p:pic>
        <p:nvPicPr>
          <p:cNvPr id="100354" name="Picture 2" descr="C:\Users\Prasad\Desktop\good-morning-picture-qu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" y="357190"/>
            <a:ext cx="9144028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Upper 4 photo 44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4284663" y="2132013"/>
            <a:ext cx="1885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 descr="Upper 4 photo 11"/>
          <p:cNvPicPr>
            <a:picLocks noChangeAspect="1" noChangeArrowheads="1"/>
          </p:cNvPicPr>
          <p:nvPr/>
        </p:nvPicPr>
        <p:blipFill>
          <a:blip r:embed="rId3" cstate="print"/>
          <a:srcRect b="29378"/>
          <a:stretch>
            <a:fillRect/>
          </a:stretch>
        </p:blipFill>
        <p:spPr bwMode="auto">
          <a:xfrm>
            <a:off x="0" y="2060575"/>
            <a:ext cx="1885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 descr="Upper 4 photo 22"/>
          <p:cNvPicPr>
            <a:picLocks noChangeAspect="1" noChangeArrowheads="1"/>
          </p:cNvPicPr>
          <p:nvPr/>
        </p:nvPicPr>
        <p:blipFill>
          <a:blip r:embed="rId4" cstate="print"/>
          <a:srcRect b="27483"/>
          <a:stretch>
            <a:fillRect/>
          </a:stretch>
        </p:blipFill>
        <p:spPr bwMode="auto">
          <a:xfrm>
            <a:off x="6948488" y="2276475"/>
            <a:ext cx="18859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 descr="Upper 4 photo 33"/>
          <p:cNvPicPr>
            <a:picLocks noChangeAspect="1" noChangeArrowheads="1"/>
          </p:cNvPicPr>
          <p:nvPr/>
        </p:nvPicPr>
        <p:blipFill>
          <a:blip r:embed="rId5" cstate="print"/>
          <a:srcRect b="29378"/>
          <a:stretch>
            <a:fillRect/>
          </a:stretch>
        </p:blipFill>
        <p:spPr bwMode="auto">
          <a:xfrm>
            <a:off x="2124075" y="2132013"/>
            <a:ext cx="1885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6" descr="Upper 4 photo 11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tretch>
            <a:fillRect/>
          </a:stretch>
        </p:blipFill>
        <p:spPr>
          <a:xfrm>
            <a:off x="4467225" y="2990850"/>
            <a:ext cx="209550" cy="419100"/>
          </a:xfrm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051050" y="333375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Maxillary first premolar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25475" y="1314450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It has 5 surfaces: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23850" y="4878388"/>
            <a:ext cx="1296988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Buccal 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2339975" y="4868863"/>
            <a:ext cx="1441450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Lingual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4500563" y="4878388"/>
            <a:ext cx="1296987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Mesial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7308850" y="5013325"/>
            <a:ext cx="1150938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Distal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3997325" y="5734050"/>
            <a:ext cx="1654175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occlusal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/>
      <p:bldP spid="184331" grpId="0" animBg="1"/>
      <p:bldP spid="184332" grpId="0" animBg="1"/>
      <p:bldP spid="184333" grpId="0" animBg="1"/>
      <p:bldP spid="184334" grpId="0" animBg="1"/>
      <p:bldP spid="1843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Geometric outline of the crown</a:t>
            </a:r>
          </a:p>
        </p:txBody>
      </p:sp>
      <p:pic>
        <p:nvPicPr>
          <p:cNvPr id="186374" name="Picture 6" descr="Upper 4 photo 11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2500313" y="3286125"/>
            <a:ext cx="21605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 descr="Upper 4 photo 33"/>
          <p:cNvPicPr>
            <a:picLocks noChangeAspect="1" noChangeArrowheads="1"/>
          </p:cNvPicPr>
          <p:nvPr/>
        </p:nvPicPr>
        <p:blipFill>
          <a:blip r:embed="rId3" cstate="print"/>
          <a:srcRect b="29378"/>
          <a:stretch>
            <a:fillRect/>
          </a:stretch>
        </p:blipFill>
        <p:spPr bwMode="auto">
          <a:xfrm>
            <a:off x="5643563" y="3214688"/>
            <a:ext cx="20875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6" name="AutoShape 8"/>
          <p:cNvSpPr>
            <a:spLocks noChangeArrowheads="1"/>
          </p:cNvSpPr>
          <p:nvPr/>
        </p:nvSpPr>
        <p:spPr bwMode="auto">
          <a:xfrm rot="10800000">
            <a:off x="2924176" y="5213350"/>
            <a:ext cx="1223962" cy="1152525"/>
          </a:xfrm>
          <a:custGeom>
            <a:avLst/>
            <a:gdLst>
              <a:gd name="T0" fmla="*/ 2147483647 w 21600"/>
              <a:gd name="T1" fmla="*/ 1640642221 h 21600"/>
              <a:gd name="T2" fmla="*/ 1965019509 w 21600"/>
              <a:gd name="T3" fmla="*/ 2147483647 h 21600"/>
              <a:gd name="T4" fmla="*/ 491253517 w 21600"/>
              <a:gd name="T5" fmla="*/ 1640642221 h 21600"/>
              <a:gd name="T6" fmla="*/ 196501950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AutoShape 9"/>
          <p:cNvSpPr>
            <a:spLocks noChangeArrowheads="1"/>
          </p:cNvSpPr>
          <p:nvPr/>
        </p:nvSpPr>
        <p:spPr bwMode="auto">
          <a:xfrm rot="10800000">
            <a:off x="6072188" y="5214938"/>
            <a:ext cx="1152525" cy="1152525"/>
          </a:xfrm>
          <a:custGeom>
            <a:avLst/>
            <a:gdLst>
              <a:gd name="T0" fmla="*/ 2147483647 w 21600"/>
              <a:gd name="T1" fmla="*/ 1640642221 h 21600"/>
              <a:gd name="T2" fmla="*/ 1640642221 w 21600"/>
              <a:gd name="T3" fmla="*/ 2147483647 h 21600"/>
              <a:gd name="T4" fmla="*/ 410161196 w 21600"/>
              <a:gd name="T5" fmla="*/ 1640642221 h 21600"/>
              <a:gd name="T6" fmla="*/ 164064222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34925" y="1785938"/>
            <a:ext cx="9109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Buccal and lingual surfaces have trapezoid outline .The smallest uneven side cervically.</a:t>
            </a: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2071688" y="3857625"/>
            <a:ext cx="1500187" cy="1360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 flipH="1">
            <a:off x="6715125" y="4071938"/>
            <a:ext cx="1214438" cy="12176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25400" y="1700213"/>
            <a:ext cx="91186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>
              <a:spcBef>
                <a:spcPct val="20000"/>
              </a:spcBef>
            </a:pPr>
            <a:endParaRPr lang="en-US" sz="40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 animBg="1"/>
      <p:bldP spid="186377" grpId="0" animBg="1"/>
      <p:bldP spid="186378" grpId="0"/>
      <p:bldP spid="186379" grpId="0" animBg="1"/>
      <p:bldP spid="1863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556213"/>
            <a:ext cx="692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</a:rPr>
              <a:t>BUCCAL ASPECTS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6"/>
          <p:cNvSpPr>
            <a:spLocks noChangeArrowheads="1"/>
          </p:cNvSpPr>
          <p:nvPr/>
        </p:nvSpPr>
        <p:spPr bwMode="auto">
          <a:xfrm>
            <a:off x="1187450" y="101600"/>
            <a:ext cx="6416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Outlines</a:t>
            </a:r>
          </a:p>
        </p:txBody>
      </p:sp>
      <p:pic>
        <p:nvPicPr>
          <p:cNvPr id="19459" name="Picture 18" descr="Upper 4 photo 11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6035705" y="2060575"/>
            <a:ext cx="2894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53975" y="17002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34925" y="1714500"/>
            <a:ext cx="6192838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Mesial outline is nearly concave.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Distal outline is nearly straight.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Mesial cusp slope is nearly straight while the distal cusp slope is slightly convex.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 areas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EG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Mesially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the middle third while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Distally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occlusally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positioned which is an exception from other permanent posterior teeth.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Cervical line: is convex root wise.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>
              <a:latin typeface="Franklin Gothic Book" pitchFamily="34" charset="0"/>
            </a:endParaRPr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6715140" y="5446713"/>
            <a:ext cx="144462" cy="142875"/>
          </a:xfrm>
          <a:prstGeom prst="smileyFace">
            <a:avLst>
              <a:gd name="adj" fmla="val 4653"/>
            </a:avLst>
          </a:prstGeom>
          <a:solidFill>
            <a:srgbClr val="FF0000">
              <a:alpha val="39999"/>
            </a:srgbClr>
          </a:solidFill>
          <a:ln w="9525">
            <a:solidFill>
              <a:srgbClr val="FFE7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87415" name="AutoShape 23"/>
          <p:cNvSpPr>
            <a:spLocks noChangeArrowheads="1"/>
          </p:cNvSpPr>
          <p:nvPr/>
        </p:nvSpPr>
        <p:spPr bwMode="auto">
          <a:xfrm>
            <a:off x="8072462" y="5373688"/>
            <a:ext cx="144462" cy="142875"/>
          </a:xfrm>
          <a:prstGeom prst="smileyFace">
            <a:avLst>
              <a:gd name="adj" fmla="val 4653"/>
            </a:avLst>
          </a:prstGeom>
          <a:solidFill>
            <a:srgbClr val="FF0000">
              <a:alpha val="39999"/>
            </a:srgbClr>
          </a:solidFill>
          <a:ln w="9525">
            <a:solidFill>
              <a:srgbClr val="FFE7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6929454" y="6021388"/>
            <a:ext cx="504825" cy="43180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5786446" y="5684838"/>
            <a:ext cx="14033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Book" pitchFamily="34" charset="0"/>
              </a:rPr>
              <a:t> </a:t>
            </a:r>
            <a:r>
              <a:rPr lang="en-US" sz="2000" b="1" dirty="0">
                <a:solidFill>
                  <a:srgbClr val="FF66FF"/>
                </a:solidFill>
                <a:latin typeface="Franklin Gothic Book" pitchFamily="34" charset="0"/>
              </a:rPr>
              <a:t>B cusp pointed and long</a:t>
            </a:r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4925" y="6078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87419" name="Arc 27"/>
          <p:cNvSpPr>
            <a:spLocks/>
          </p:cNvSpPr>
          <p:nvPr/>
        </p:nvSpPr>
        <p:spPr bwMode="auto">
          <a:xfrm rot="-5400000">
            <a:off x="7281087" y="4317206"/>
            <a:ext cx="431800" cy="849313"/>
          </a:xfrm>
          <a:custGeom>
            <a:avLst/>
            <a:gdLst>
              <a:gd name="T0" fmla="*/ 119705432 w 21600"/>
              <a:gd name="T1" fmla="*/ 0 h 30333"/>
              <a:gd name="T2" fmla="*/ 125872973 w 21600"/>
              <a:gd name="T3" fmla="*/ 665843973 h 30333"/>
              <a:gd name="T4" fmla="*/ 0 w 21600"/>
              <a:gd name="T5" fmla="*/ 341515633 h 30333"/>
              <a:gd name="T6" fmla="*/ 0 60000 65536"/>
              <a:gd name="T7" fmla="*/ 0 60000 65536"/>
              <a:gd name="T8" fmla="*/ 0 60000 65536"/>
              <a:gd name="T9" fmla="*/ 0 w 21600"/>
              <a:gd name="T10" fmla="*/ 0 h 30333"/>
              <a:gd name="T11" fmla="*/ 21600 w 21600"/>
              <a:gd name="T12" fmla="*/ 30333 h 30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333" fill="none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21046"/>
                  <a:pt x="19510" y="26329"/>
                  <a:pt x="15756" y="30333"/>
                </a:cubicBezTo>
              </a:path>
              <a:path w="21600" h="30333" stroke="0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21046"/>
                  <a:pt x="19510" y="26329"/>
                  <a:pt x="15756" y="30333"/>
                </a:cubicBezTo>
                <a:lnTo>
                  <a:pt x="0" y="15558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Arc 28"/>
          <p:cNvSpPr>
            <a:spLocks/>
          </p:cNvSpPr>
          <p:nvPr/>
        </p:nvSpPr>
        <p:spPr bwMode="auto">
          <a:xfrm rot="10153343">
            <a:off x="7917126" y="4652963"/>
            <a:ext cx="431800" cy="671512"/>
          </a:xfrm>
          <a:custGeom>
            <a:avLst/>
            <a:gdLst>
              <a:gd name="T0" fmla="*/ 119705432 w 21600"/>
              <a:gd name="T1" fmla="*/ 0 h 24001"/>
              <a:gd name="T2" fmla="*/ 158827217 w 21600"/>
              <a:gd name="T3" fmla="*/ 525656994 h 24001"/>
              <a:gd name="T4" fmla="*/ 0 w 21600"/>
              <a:gd name="T5" fmla="*/ 340742553 h 24001"/>
              <a:gd name="T6" fmla="*/ 0 60000 65536"/>
              <a:gd name="T7" fmla="*/ 0 60000 65536"/>
              <a:gd name="T8" fmla="*/ 0 60000 65536"/>
              <a:gd name="T9" fmla="*/ 0 w 21600"/>
              <a:gd name="T10" fmla="*/ 0 h 24001"/>
              <a:gd name="T11" fmla="*/ 21600 w 21600"/>
              <a:gd name="T12" fmla="*/ 24001 h 240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01" fill="none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18459"/>
                  <a:pt x="21015" y="21330"/>
                  <a:pt x="19881" y="24001"/>
                </a:cubicBezTo>
              </a:path>
              <a:path w="21600" h="24001" stroke="0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18459"/>
                  <a:pt x="21015" y="21330"/>
                  <a:pt x="19881" y="24001"/>
                </a:cubicBezTo>
                <a:lnTo>
                  <a:pt x="0" y="15558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2" name="Arc 30"/>
          <p:cNvSpPr>
            <a:spLocks/>
          </p:cNvSpPr>
          <p:nvPr/>
        </p:nvSpPr>
        <p:spPr bwMode="auto">
          <a:xfrm rot="-3827238">
            <a:off x="6925542" y="5615782"/>
            <a:ext cx="195263" cy="590550"/>
          </a:xfrm>
          <a:custGeom>
            <a:avLst/>
            <a:gdLst>
              <a:gd name="T0" fmla="*/ 13655862 w 21600"/>
              <a:gd name="T1" fmla="*/ 0 h 16690"/>
              <a:gd name="T2" fmla="*/ 15428063 w 21600"/>
              <a:gd name="T3" fmla="*/ 739362026 h 16690"/>
              <a:gd name="T4" fmla="*/ 0 w 21600"/>
              <a:gd name="T5" fmla="*/ 495004935 h 16690"/>
              <a:gd name="T6" fmla="*/ 0 60000 65536"/>
              <a:gd name="T7" fmla="*/ 0 60000 65536"/>
              <a:gd name="T8" fmla="*/ 0 60000 65536"/>
              <a:gd name="T9" fmla="*/ 0 w 21600"/>
              <a:gd name="T10" fmla="*/ 0 h 16690"/>
              <a:gd name="T11" fmla="*/ 21600 w 21600"/>
              <a:gd name="T12" fmla="*/ 16690 h 16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690" fill="none" extrusionOk="0">
                <a:moveTo>
                  <a:pt x="18485" y="-1"/>
                </a:moveTo>
                <a:cubicBezTo>
                  <a:pt x="20522" y="3370"/>
                  <a:pt x="21600" y="7234"/>
                  <a:pt x="21600" y="11174"/>
                </a:cubicBezTo>
                <a:cubicBezTo>
                  <a:pt x="21600" y="13035"/>
                  <a:pt x="21359" y="14889"/>
                  <a:pt x="20883" y="16689"/>
                </a:cubicBezTo>
              </a:path>
              <a:path w="21600" h="16690" stroke="0" extrusionOk="0">
                <a:moveTo>
                  <a:pt x="18485" y="-1"/>
                </a:moveTo>
                <a:cubicBezTo>
                  <a:pt x="20522" y="3370"/>
                  <a:pt x="21600" y="7234"/>
                  <a:pt x="21600" y="11174"/>
                </a:cubicBezTo>
                <a:cubicBezTo>
                  <a:pt x="21600" y="13035"/>
                  <a:pt x="21359" y="14889"/>
                  <a:pt x="20883" y="16689"/>
                </a:cubicBezTo>
                <a:lnTo>
                  <a:pt x="0" y="11174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3" name="Arc 31"/>
          <p:cNvSpPr>
            <a:spLocks/>
          </p:cNvSpPr>
          <p:nvPr/>
        </p:nvSpPr>
        <p:spPr bwMode="auto">
          <a:xfrm rot="14313619" flipV="1">
            <a:off x="7716655" y="5410200"/>
            <a:ext cx="92075" cy="892175"/>
          </a:xfrm>
          <a:custGeom>
            <a:avLst/>
            <a:gdLst>
              <a:gd name="T0" fmla="*/ 1160627 w 21600"/>
              <a:gd name="T1" fmla="*/ 0 h 30333"/>
              <a:gd name="T2" fmla="*/ 1220429 w 21600"/>
              <a:gd name="T3" fmla="*/ 771826091 h 30333"/>
              <a:gd name="T4" fmla="*/ 0 w 21600"/>
              <a:gd name="T5" fmla="*/ 395875002 h 30333"/>
              <a:gd name="T6" fmla="*/ 0 60000 65536"/>
              <a:gd name="T7" fmla="*/ 0 60000 65536"/>
              <a:gd name="T8" fmla="*/ 0 60000 65536"/>
              <a:gd name="T9" fmla="*/ 0 w 21600"/>
              <a:gd name="T10" fmla="*/ 0 h 30333"/>
              <a:gd name="T11" fmla="*/ 21600 w 21600"/>
              <a:gd name="T12" fmla="*/ 30333 h 30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333" fill="none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21046"/>
                  <a:pt x="19510" y="26329"/>
                  <a:pt x="15756" y="30333"/>
                </a:cubicBezTo>
              </a:path>
              <a:path w="21600" h="30333" stroke="0" extrusionOk="0">
                <a:moveTo>
                  <a:pt x="14983" y="0"/>
                </a:moveTo>
                <a:cubicBezTo>
                  <a:pt x="19211" y="4071"/>
                  <a:pt x="21600" y="9688"/>
                  <a:pt x="21600" y="15558"/>
                </a:cubicBezTo>
                <a:cubicBezTo>
                  <a:pt x="21600" y="21046"/>
                  <a:pt x="19510" y="26329"/>
                  <a:pt x="15756" y="30333"/>
                </a:cubicBezTo>
                <a:lnTo>
                  <a:pt x="0" y="15558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32"/>
          <p:cNvSpPr txBox="1">
            <a:spLocks noChangeArrowheads="1"/>
          </p:cNvSpPr>
          <p:nvPr/>
        </p:nvSpPr>
        <p:spPr bwMode="auto">
          <a:xfrm>
            <a:off x="8143900" y="3767144"/>
            <a:ext cx="395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Book" pitchFamily="34" charset="0"/>
              </a:rPr>
              <a:t>M</a:t>
            </a:r>
          </a:p>
        </p:txBody>
      </p:sp>
      <p:sp>
        <p:nvSpPr>
          <p:cNvPr id="19473" name="Text Box 33"/>
          <p:cNvSpPr txBox="1">
            <a:spLocks noChangeArrowheads="1"/>
          </p:cNvSpPr>
          <p:nvPr/>
        </p:nvSpPr>
        <p:spPr bwMode="auto">
          <a:xfrm>
            <a:off x="6572264" y="3838582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Book" pitchFamily="34" charset="0"/>
              </a:rPr>
              <a:t>D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606558" y="4905164"/>
            <a:ext cx="648072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1" grpId="0"/>
      <p:bldP spid="187414" grpId="0" animBg="1"/>
      <p:bldP spid="187415" grpId="0" animBg="1"/>
      <p:bldP spid="187416" grpId="0" animBg="1"/>
      <p:bldP spid="187417" grpId="0"/>
      <p:bldP spid="187418" grpId="0"/>
      <p:bldP spid="187419" grpId="0" animBg="1"/>
      <p:bldP spid="187420" grpId="0" animBg="1"/>
      <p:bldP spid="187422" grpId="0" animBg="1"/>
      <p:bldP spid="1874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79388" y="3170238"/>
            <a:ext cx="2281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Franklin Gothic Book" pitchFamily="34" charset="0"/>
              </a:rPr>
              <a:t>.</a:t>
            </a:r>
          </a:p>
        </p:txBody>
      </p:sp>
      <p:pic>
        <p:nvPicPr>
          <p:cNvPr id="209925" name="Picture 5" descr="Upper 4 photo 11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6249988" y="2276475"/>
            <a:ext cx="2894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 and surface anatomy of the root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07950" y="5000625"/>
            <a:ext cx="6035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surface of the root is convex and smooth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0" y="1773238"/>
            <a:ext cx="6000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M and D outline of the root tapers to a pointed apex that  is slightly curved distally. 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34925" y="3286125"/>
            <a:ext cx="59039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 it has two roots, the lingual root is hidden behind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root as it’s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shorter and narrower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root. </a:t>
            </a:r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H="1" flipV="1">
            <a:off x="7883525" y="2493963"/>
            <a:ext cx="288925" cy="2376487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932" name="Line 12"/>
          <p:cNvSpPr>
            <a:spLocks noChangeShapeType="1"/>
          </p:cNvSpPr>
          <p:nvPr/>
        </p:nvSpPr>
        <p:spPr bwMode="auto">
          <a:xfrm flipV="1">
            <a:off x="7237413" y="2493963"/>
            <a:ext cx="215900" cy="24479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>
            <a:off x="6732588" y="234950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/>
      <p:bldP spid="209930" grpId="0"/>
      <p:bldP spid="209931" grpId="0" animBg="1"/>
      <p:bldP spid="209932" grpId="0" animBg="1"/>
      <p:bldP spid="2099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Upper 4 photo 11"/>
          <p:cNvPicPr>
            <a:picLocks noChangeAspect="1" noChangeArrowheads="1"/>
          </p:cNvPicPr>
          <p:nvPr/>
        </p:nvPicPr>
        <p:blipFill>
          <a:blip r:embed="rId2" cstate="print"/>
          <a:srcRect t="-4997" b="29774"/>
          <a:stretch>
            <a:fillRect/>
          </a:stretch>
        </p:blipFill>
        <p:spPr bwMode="auto">
          <a:xfrm>
            <a:off x="6227763" y="1484313"/>
            <a:ext cx="25923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7" name="Line 11"/>
          <p:cNvSpPr>
            <a:spLocks noChangeShapeType="1"/>
          </p:cNvSpPr>
          <p:nvPr/>
        </p:nvSpPr>
        <p:spPr bwMode="auto">
          <a:xfrm flipV="1">
            <a:off x="7308850" y="5734050"/>
            <a:ext cx="0" cy="287338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V="1">
            <a:off x="7740650" y="5734050"/>
            <a:ext cx="0" cy="287338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9" name="Oval 13"/>
          <p:cNvSpPr>
            <a:spLocks noChangeArrowheads="1"/>
          </p:cNvSpPr>
          <p:nvPr/>
        </p:nvSpPr>
        <p:spPr bwMode="auto">
          <a:xfrm>
            <a:off x="7164388" y="4724400"/>
            <a:ext cx="720725" cy="431800"/>
          </a:xfrm>
          <a:prstGeom prst="ellipse">
            <a:avLst/>
          </a:prstGeom>
          <a:solidFill>
            <a:srgbClr val="FF9999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7380288" y="5157788"/>
            <a:ext cx="287337" cy="1079500"/>
          </a:xfrm>
          <a:prstGeom prst="rect">
            <a:avLst/>
          </a:prstGeom>
          <a:solidFill>
            <a:srgbClr val="0099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661988" y="134938"/>
            <a:ext cx="6761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anatomy of the crown</a:t>
            </a:r>
          </a:p>
        </p:txBody>
      </p:sp>
      <p:sp>
        <p:nvSpPr>
          <p:cNvPr id="188433" name="Rectangle 17"/>
          <p:cNvSpPr>
            <a:spLocks noChangeArrowheads="1"/>
          </p:cNvSpPr>
          <p:nvPr/>
        </p:nvSpPr>
        <p:spPr bwMode="auto">
          <a:xfrm>
            <a:off x="250825" y="1773238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buccal surface is convex with the maximum convexity at the cervical 1/3</a:t>
            </a:r>
            <a:r>
              <a:rPr lang="ar-EG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ar-EG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77788" y="1169988"/>
            <a:ext cx="2390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Elevations:</a:t>
            </a: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196850" y="4683125"/>
            <a:ext cx="2689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Depressions:</a:t>
            </a:r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323850" y="5373688"/>
            <a:ext cx="5748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Shallow depressions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mesial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distal to the B ridge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(M&amp;D developmental grooves)</a:t>
            </a: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179388" y="3500438"/>
            <a:ext cx="6119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middle lobe is prominent buccally forming the BUCCAL ridge.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nimBg="1"/>
      <p:bldP spid="188428" grpId="0" animBg="1"/>
      <p:bldP spid="188429" grpId="0" animBg="1"/>
      <p:bldP spid="188430" grpId="0" animBg="1"/>
      <p:bldP spid="188434" grpId="0"/>
      <p:bldP spid="18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341899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LINGUAL ASPECT 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301625" y="404813"/>
            <a:ext cx="8916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Lingual outline and surface anatomy of the crown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06363" y="5507038"/>
            <a:ext cx="6770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lingual surface is convex with the maximum convexity at the middle 1/3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1412875"/>
            <a:ext cx="558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 and D outlines are convex.</a:t>
            </a:r>
          </a:p>
        </p:txBody>
      </p:sp>
      <p:pic>
        <p:nvPicPr>
          <p:cNvPr id="189448" name="Picture 8" descr="Upper 4 photo 33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6948488" y="2349500"/>
            <a:ext cx="2195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4925" y="2060575"/>
            <a:ext cx="61214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lingual cusp is shorter by 1 mm but sharper than 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cusp</a:t>
            </a:r>
          </a:p>
          <a:p>
            <a:endParaRPr lang="en-US" b="1" dirty="0"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 slope of the lingual cusp is longer than the M slope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7210448" y="3267077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Book" pitchFamily="34" charset="0"/>
              </a:rPr>
              <a:t>M</a:t>
            </a: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8531258" y="3267077"/>
            <a:ext cx="68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ranklin Gothic Book" pitchFamily="34" charset="0"/>
              </a:rPr>
              <a:t>D</a:t>
            </a:r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 flipH="1" flipV="1">
            <a:off x="7885113" y="5516563"/>
            <a:ext cx="431800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34925" y="4565650"/>
            <a:ext cx="527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Cervical line: is convex root wise.</a:t>
            </a:r>
          </a:p>
        </p:txBody>
      </p:sp>
      <p:sp>
        <p:nvSpPr>
          <p:cNvPr id="189456" name="Arc 16"/>
          <p:cNvSpPr>
            <a:spLocks/>
          </p:cNvSpPr>
          <p:nvPr/>
        </p:nvSpPr>
        <p:spPr bwMode="auto">
          <a:xfrm rot="-4278061">
            <a:off x="7758907" y="4582318"/>
            <a:ext cx="431800" cy="538163"/>
          </a:xfrm>
          <a:custGeom>
            <a:avLst/>
            <a:gdLst>
              <a:gd name="T0" fmla="*/ 78295723 w 21579"/>
              <a:gd name="T1" fmla="*/ 0 h 19263"/>
              <a:gd name="T2" fmla="*/ 172896107 w 21579"/>
              <a:gd name="T3" fmla="*/ 399087528 h 19263"/>
              <a:gd name="T4" fmla="*/ 0 w 21579"/>
              <a:gd name="T5" fmla="*/ 420042770 h 19263"/>
              <a:gd name="T6" fmla="*/ 0 60000 65536"/>
              <a:gd name="T7" fmla="*/ 0 60000 65536"/>
              <a:gd name="T8" fmla="*/ 0 60000 65536"/>
              <a:gd name="T9" fmla="*/ 0 w 21579"/>
              <a:gd name="T10" fmla="*/ 0 h 19263"/>
              <a:gd name="T11" fmla="*/ 21579 w 2157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9" h="19263" fill="none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</a:path>
              <a:path w="21579" h="19263" stroke="0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  <a:lnTo>
                  <a:pt x="0" y="1926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58" name="Arc 18"/>
          <p:cNvSpPr>
            <a:spLocks/>
          </p:cNvSpPr>
          <p:nvPr/>
        </p:nvSpPr>
        <p:spPr bwMode="auto">
          <a:xfrm rot="-9373733">
            <a:off x="7524750" y="4906963"/>
            <a:ext cx="431800" cy="538162"/>
          </a:xfrm>
          <a:custGeom>
            <a:avLst/>
            <a:gdLst>
              <a:gd name="T0" fmla="*/ 78295723 w 21579"/>
              <a:gd name="T1" fmla="*/ 0 h 19263"/>
              <a:gd name="T2" fmla="*/ 172896107 w 21579"/>
              <a:gd name="T3" fmla="*/ 399085222 h 19263"/>
              <a:gd name="T4" fmla="*/ 0 w 21579"/>
              <a:gd name="T5" fmla="*/ 420040425 h 19263"/>
              <a:gd name="T6" fmla="*/ 0 60000 65536"/>
              <a:gd name="T7" fmla="*/ 0 60000 65536"/>
              <a:gd name="T8" fmla="*/ 0 60000 65536"/>
              <a:gd name="T9" fmla="*/ 0 w 21579"/>
              <a:gd name="T10" fmla="*/ 0 h 19263"/>
              <a:gd name="T11" fmla="*/ 21579 w 2157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9" h="19263" fill="none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</a:path>
              <a:path w="21579" h="19263" stroke="0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  <a:lnTo>
                  <a:pt x="0" y="19263"/>
                </a:lnTo>
                <a:close/>
              </a:path>
            </a:pathLst>
          </a:custGeom>
          <a:noFill/>
          <a:ln w="762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Arc 19"/>
          <p:cNvSpPr>
            <a:spLocks/>
          </p:cNvSpPr>
          <p:nvPr/>
        </p:nvSpPr>
        <p:spPr bwMode="auto">
          <a:xfrm rot="1526891">
            <a:off x="8027988" y="4868863"/>
            <a:ext cx="431800" cy="538162"/>
          </a:xfrm>
          <a:custGeom>
            <a:avLst/>
            <a:gdLst>
              <a:gd name="T0" fmla="*/ 78295723 w 21579"/>
              <a:gd name="T1" fmla="*/ 0 h 19263"/>
              <a:gd name="T2" fmla="*/ 172896107 w 21579"/>
              <a:gd name="T3" fmla="*/ 399085222 h 19263"/>
              <a:gd name="T4" fmla="*/ 0 w 21579"/>
              <a:gd name="T5" fmla="*/ 420040425 h 19263"/>
              <a:gd name="T6" fmla="*/ 0 60000 65536"/>
              <a:gd name="T7" fmla="*/ 0 60000 65536"/>
              <a:gd name="T8" fmla="*/ 0 60000 65536"/>
              <a:gd name="T9" fmla="*/ 0 w 21579"/>
              <a:gd name="T10" fmla="*/ 0 h 19263"/>
              <a:gd name="T11" fmla="*/ 21579 w 21579"/>
              <a:gd name="T12" fmla="*/ 19263 h 1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9" h="19263" fill="none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</a:path>
              <a:path w="21579" h="19263" stroke="0" extrusionOk="0">
                <a:moveTo>
                  <a:pt x="9772" y="-1"/>
                </a:moveTo>
                <a:cubicBezTo>
                  <a:pt x="16720" y="3524"/>
                  <a:pt x="21231" y="10518"/>
                  <a:pt x="21578" y="18302"/>
                </a:cubicBezTo>
                <a:lnTo>
                  <a:pt x="0" y="19263"/>
                </a:lnTo>
                <a:close/>
              </a:path>
            </a:pathLst>
          </a:custGeom>
          <a:noFill/>
          <a:ln w="762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 flipH="1">
            <a:off x="7812088" y="5373688"/>
            <a:ext cx="504825" cy="14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  <p:bldP spid="189447" grpId="0"/>
      <p:bldP spid="189454" grpId="0" animBg="1"/>
      <p:bldP spid="189455" grpId="0"/>
      <p:bldP spid="189456" grpId="0" animBg="1"/>
      <p:bldP spid="189458" grpId="0" animBg="1"/>
      <p:bldP spid="189459" grpId="0" animBg="1"/>
      <p:bldP spid="1894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 and surface anatomy of the root</a:t>
            </a: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07950" y="5357813"/>
            <a:ext cx="5892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surface of the root is convex and smooth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0" y="1773238"/>
            <a:ext cx="6357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M and 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outlines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the root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taper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 a pointed apex that is curved distally. 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34925" y="3214688"/>
            <a:ext cx="59039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If two roots,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lingual root appears shorter and narrower than the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root. </a:t>
            </a:r>
          </a:p>
        </p:txBody>
      </p:sp>
      <p:pic>
        <p:nvPicPr>
          <p:cNvPr id="227340" name="Picture 12" descr="Upper 4 photo 33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6516688" y="2420938"/>
            <a:ext cx="23764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41" name="Line 13"/>
          <p:cNvSpPr>
            <a:spLocks noChangeShapeType="1"/>
          </p:cNvSpPr>
          <p:nvPr/>
        </p:nvSpPr>
        <p:spPr bwMode="auto">
          <a:xfrm flipH="1" flipV="1">
            <a:off x="8027988" y="2781300"/>
            <a:ext cx="73025" cy="20161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 flipV="1">
            <a:off x="7234238" y="2709863"/>
            <a:ext cx="217487" cy="19431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7019925" y="256540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/>
      <p:bldP spid="227336" grpId="0"/>
      <p:bldP spid="227341" grpId="0" animBg="1"/>
      <p:bldP spid="227342" grpId="0" animBg="1"/>
      <p:bldP spid="227343" grpId="0" animBg="1"/>
      <p:bldP spid="2273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484775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MESIAL ASPECT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7" y="2214554"/>
            <a:ext cx="7643865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Premolars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214313" y="214313"/>
            <a:ext cx="9002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Geometric outline of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mesial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aspect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1071561" y="2000240"/>
            <a:ext cx="328612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FF0000"/>
                </a:solidFill>
                <a:latin typeface="Franklin Gothic Book" pitchFamily="34" charset="0"/>
              </a:rPr>
              <a:t>Trapezoid in shape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2987675" y="5373216"/>
            <a:ext cx="5832475" cy="1484784"/>
          </a:xfrm>
          <a:prstGeom prst="rect">
            <a:avLst/>
          </a:prstGeom>
          <a:solidFill>
            <a:srgbClr val="FFFF00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Franklin Gothic Book" pitchFamily="34" charset="0"/>
              </a:rPr>
              <a:t>Smallest of the uneven sides 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Franklin Gothic Book" pitchFamily="34" charset="0"/>
              </a:rPr>
              <a:t>is </a:t>
            </a:r>
            <a:r>
              <a:rPr lang="en-US" sz="3200" dirty="0" err="1">
                <a:latin typeface="Franklin Gothic Book" pitchFamily="34" charset="0"/>
              </a:rPr>
              <a:t>occlusaly</a:t>
            </a:r>
            <a:endParaRPr lang="en-US" sz="3200" dirty="0">
              <a:latin typeface="Franklin Gothic Book" pitchFamily="34" charset="0"/>
            </a:endParaRPr>
          </a:p>
          <a:p>
            <a:pPr algn="ctr"/>
            <a:endParaRPr lang="en-US" sz="3200" dirty="0">
              <a:latin typeface="Franklin Gothic Book" pitchFamily="34" charset="0"/>
            </a:endParaRPr>
          </a:p>
        </p:txBody>
      </p:sp>
      <p:pic>
        <p:nvPicPr>
          <p:cNvPr id="14" name="Picture 2" descr="Upper 4 photo 44"/>
          <p:cNvPicPr>
            <a:picLocks noChangeAspect="1" noChangeArrowheads="1"/>
          </p:cNvPicPr>
          <p:nvPr/>
        </p:nvPicPr>
        <p:blipFill>
          <a:blip r:embed="rId2" cstate="print"/>
          <a:srcRect b="29378"/>
          <a:stretch>
            <a:fillRect/>
          </a:stretch>
        </p:blipFill>
        <p:spPr bwMode="auto">
          <a:xfrm>
            <a:off x="5972190" y="1643050"/>
            <a:ext cx="22431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286512" y="3779350"/>
            <a:ext cx="1440160" cy="864096"/>
          </a:xfrm>
          <a:custGeom>
            <a:avLst/>
            <a:gdLst>
              <a:gd name="T0" fmla="*/ 2147483647 w 21600"/>
              <a:gd name="T1" fmla="*/ 880562125 h 21600"/>
              <a:gd name="T2" fmla="*/ 2147483647 w 21600"/>
              <a:gd name="T3" fmla="*/ 1761122862 h 21600"/>
              <a:gd name="T4" fmla="*/ 924811434 w 21600"/>
              <a:gd name="T5" fmla="*/ 880562125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>
              <a:alpha val="16078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4" grpId="0" animBg="1"/>
      <p:bldP spid="190475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107950" y="4772025"/>
            <a:ext cx="864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Lingual outline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evenly convex.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07950" y="5643578"/>
            <a:ext cx="9036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Cervical line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regular in outline and curvature is less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occlusaly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1mm.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0" y="4437063"/>
            <a:ext cx="500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Franklin Gothic Book" pitchFamily="34" charset="0"/>
            </a:endParaRPr>
          </a:p>
        </p:txBody>
      </p:sp>
      <p:pic>
        <p:nvPicPr>
          <p:cNvPr id="213006" name="Picture 14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3275014" y="71414"/>
            <a:ext cx="2154242" cy="379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3357554" y="2786058"/>
            <a:ext cx="300038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5000628" y="3000372"/>
            <a:ext cx="300038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flipH="1">
            <a:off x="4357686" y="2487607"/>
            <a:ext cx="239712" cy="22701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23" name="Text Box 31"/>
          <p:cNvSpPr txBox="1">
            <a:spLocks noChangeArrowheads="1"/>
          </p:cNvSpPr>
          <p:nvPr/>
        </p:nvSpPr>
        <p:spPr bwMode="auto">
          <a:xfrm>
            <a:off x="57150" y="3860800"/>
            <a:ext cx="97710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Franklin Gothic Book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outline is convex with the maximum convexity at the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cervical 1/3.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212998" grpId="0"/>
      <p:bldP spid="213007" grpId="0" animBg="1"/>
      <p:bldP spid="213008" grpId="0" animBg="1"/>
      <p:bldP spid="213009" grpId="0" animBg="1"/>
      <p:bldP spid="2130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14313" y="1285860"/>
            <a:ext cx="8715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cusp is longer than </a:t>
            </a:r>
            <a:r>
              <a:rPr lang="en-US" sz="2800" b="1" dirty="0">
                <a:solidFill>
                  <a:srgbClr val="468A4B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cusp by 1mm.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Wide occlusal table</a:t>
            </a:r>
            <a:r>
              <a:rPr lang="en-US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cusp tip is below the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root.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cusp tip is in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one 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lingual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outline of the 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root</a:t>
            </a:r>
          </a:p>
        </p:txBody>
      </p:sp>
      <p:pic>
        <p:nvPicPr>
          <p:cNvPr id="214025" name="Picture 9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6357950" y="571480"/>
            <a:ext cx="2297118" cy="551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6" name="Line 10"/>
          <p:cNvSpPr>
            <a:spLocks noChangeShapeType="1"/>
          </p:cNvSpPr>
          <p:nvPr/>
        </p:nvSpPr>
        <p:spPr bwMode="auto">
          <a:xfrm flipV="1">
            <a:off x="7072330" y="928670"/>
            <a:ext cx="263525" cy="45720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 flipV="1">
            <a:off x="7929586" y="1142984"/>
            <a:ext cx="45719" cy="421484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4" name="Oval 18"/>
          <p:cNvSpPr>
            <a:spLocks noChangeArrowheads="1"/>
          </p:cNvSpPr>
          <p:nvPr/>
        </p:nvSpPr>
        <p:spPr bwMode="auto">
          <a:xfrm>
            <a:off x="7786710" y="5284802"/>
            <a:ext cx="215900" cy="215900"/>
          </a:xfrm>
          <a:prstGeom prst="ellipse">
            <a:avLst/>
          </a:prstGeom>
          <a:solidFill>
            <a:srgbClr val="468A4B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4036" name="Oval 20"/>
          <p:cNvSpPr>
            <a:spLocks noChangeArrowheads="1"/>
          </p:cNvSpPr>
          <p:nvPr/>
        </p:nvSpPr>
        <p:spPr bwMode="auto">
          <a:xfrm>
            <a:off x="6927868" y="5499116"/>
            <a:ext cx="215900" cy="215900"/>
          </a:xfrm>
          <a:prstGeom prst="ellipse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14040" name="Line 24"/>
          <p:cNvSpPr>
            <a:spLocks noChangeShapeType="1"/>
          </p:cNvSpPr>
          <p:nvPr/>
        </p:nvSpPr>
        <p:spPr bwMode="auto">
          <a:xfrm>
            <a:off x="7210449" y="5572140"/>
            <a:ext cx="719137" cy="0"/>
          </a:xfrm>
          <a:prstGeom prst="line">
            <a:avLst/>
          </a:prstGeom>
          <a:noFill/>
          <a:ln w="57150">
            <a:solidFill>
              <a:srgbClr val="FFE70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4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4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4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 animBg="1"/>
      <p:bldP spid="214026" grpId="1" animBg="1"/>
      <p:bldP spid="214027" grpId="0" animBg="1"/>
      <p:bldP spid="214027" grpId="1" animBg="1"/>
      <p:bldP spid="214034" grpId="0" animBg="1"/>
      <p:bldP spid="214034" grpId="1" animBg="1"/>
      <p:bldP spid="214036" grpId="0" animBg="1"/>
      <p:bldP spid="214036" grpId="1" animBg="1"/>
      <p:bldP spid="2140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6072198" y="428604"/>
            <a:ext cx="28258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627051" y="571480"/>
            <a:ext cx="237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 area: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173042" y="1571612"/>
            <a:ext cx="511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the middle third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slightly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the midline (BL dimension)</a:t>
            </a:r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7215206" y="5141925"/>
            <a:ext cx="215900" cy="144463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106366" y="2786058"/>
            <a:ext cx="4965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Mesial developmental groove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crossing MMR and located lingual to the contact area. </a:t>
            </a:r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7572396" y="5286388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00" name="Rectangle 20"/>
          <p:cNvSpPr>
            <a:spLocks noChangeArrowheads="1"/>
          </p:cNvSpPr>
          <p:nvPr/>
        </p:nvSpPr>
        <p:spPr bwMode="auto">
          <a:xfrm>
            <a:off x="107950" y="4643446"/>
            <a:ext cx="4968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Mesial Developmental depression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crown and continues with that between  the roots (canine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25301" name="Oval 21"/>
          <p:cNvSpPr>
            <a:spLocks noChangeArrowheads="1"/>
          </p:cNvSpPr>
          <p:nvPr/>
        </p:nvSpPr>
        <p:spPr bwMode="auto">
          <a:xfrm>
            <a:off x="7358082" y="2143117"/>
            <a:ext cx="428628" cy="2500330"/>
          </a:xfrm>
          <a:prstGeom prst="ellipse">
            <a:avLst/>
          </a:prstGeom>
          <a:solidFill>
            <a:srgbClr val="003399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6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0" grpId="0"/>
      <p:bldP spid="225293" grpId="0"/>
      <p:bldP spid="225295" grpId="0" animBg="1"/>
      <p:bldP spid="225297" grpId="0"/>
      <p:bldP spid="225298" grpId="0" animBg="1"/>
      <p:bldP spid="225300" grpId="0"/>
      <p:bldP spid="2253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5715008" y="428604"/>
            <a:ext cx="307787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107950" y="714356"/>
            <a:ext cx="581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two roots (80%).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250825" y="2000240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Franklin Gothic Book" pitchFamily="34" charset="0"/>
              </a:rPr>
              <a:t>Root trunk  is about half the root length. </a:t>
            </a:r>
          </a:p>
        </p:txBody>
      </p:sp>
      <p:sp>
        <p:nvSpPr>
          <p:cNvPr id="228366" name="AutoShape 14"/>
          <p:cNvSpPr>
            <a:spLocks/>
          </p:cNvSpPr>
          <p:nvPr/>
        </p:nvSpPr>
        <p:spPr bwMode="auto">
          <a:xfrm rot="10800000">
            <a:off x="8358214" y="2143116"/>
            <a:ext cx="142876" cy="1785950"/>
          </a:xfrm>
          <a:prstGeom prst="leftBrace">
            <a:avLst>
              <a:gd name="adj1" fmla="val 16667"/>
              <a:gd name="adj2" fmla="val 4691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28367" name="AutoShape 15"/>
          <p:cNvSpPr>
            <a:spLocks/>
          </p:cNvSpPr>
          <p:nvPr/>
        </p:nvSpPr>
        <p:spPr bwMode="auto">
          <a:xfrm>
            <a:off x="6000760" y="2214554"/>
            <a:ext cx="357190" cy="1714512"/>
          </a:xfrm>
          <a:prstGeom prst="leftBrace">
            <a:avLst>
              <a:gd name="adj1" fmla="val 1245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179388" y="3857628"/>
            <a:ext cx="453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Franklin Gothic Book" pitchFamily="34" charset="0"/>
              </a:rPr>
              <a:t>Surface is smooth and convex except deep developmental depression below bifurcation. </a:t>
            </a:r>
          </a:p>
        </p:txBody>
      </p:sp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7213620" y="3497267"/>
            <a:ext cx="215900" cy="574675"/>
          </a:xfrm>
          <a:prstGeom prst="ellipse">
            <a:avLst/>
          </a:prstGeom>
          <a:solidFill>
            <a:srgbClr val="003399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1" grpId="0"/>
      <p:bldP spid="228364" grpId="0"/>
      <p:bldP spid="228366" grpId="0" animBg="1"/>
      <p:bldP spid="228367" grpId="0" animBg="1"/>
      <p:bldP spid="228371" grpId="0"/>
      <p:bldP spid="2283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Upp 55"/>
          <p:cNvPicPr>
            <a:picLocks noChangeAspect="1" noChangeArrowheads="1"/>
          </p:cNvPicPr>
          <p:nvPr/>
        </p:nvPicPr>
        <p:blipFill>
          <a:blip r:embed="rId2" cstate="print"/>
          <a:srcRect l="11461" r="14294" b="30791"/>
          <a:stretch>
            <a:fillRect/>
          </a:stretch>
        </p:blipFill>
        <p:spPr bwMode="auto">
          <a:xfrm>
            <a:off x="7380288" y="404813"/>
            <a:ext cx="1654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8243888" y="620713"/>
            <a:ext cx="0" cy="25209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07988" y="677863"/>
            <a:ext cx="466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one root.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712946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The B and L outlines tapers to a blunt apex on the center of the crown.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The surface is smooth and convex except for a shallow depression in the center that is deeper mesially than distally</a:t>
            </a:r>
            <a:r>
              <a:rPr lang="en-US" sz="3200">
                <a:solidFill>
                  <a:srgbClr val="BBE0E3"/>
                </a:solidFill>
                <a:latin typeface="Franklin Gothic Book" pitchFamily="34" charset="0"/>
              </a:rPr>
              <a:t>.  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V="1">
            <a:off x="7451725" y="476250"/>
            <a:ext cx="433388" cy="18732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 flipV="1">
            <a:off x="8604250" y="620713"/>
            <a:ext cx="431800" cy="18732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86" name="Oval 10"/>
          <p:cNvSpPr>
            <a:spLocks noChangeArrowheads="1"/>
          </p:cNvSpPr>
          <p:nvPr/>
        </p:nvSpPr>
        <p:spPr bwMode="auto">
          <a:xfrm>
            <a:off x="8027988" y="836613"/>
            <a:ext cx="358775" cy="1655762"/>
          </a:xfrm>
          <a:prstGeom prst="ellipse">
            <a:avLst/>
          </a:prstGeom>
          <a:solidFill>
            <a:srgbClr val="0033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1" grpId="1" animBg="1"/>
      <p:bldP spid="229382" grpId="0"/>
      <p:bldP spid="229384" grpId="0" animBg="1"/>
      <p:bldP spid="229384" grpId="1" animBg="1"/>
      <p:bldP spid="229385" grpId="0" animBg="1"/>
      <p:bldP spid="229385" grpId="1" animBg="1"/>
      <p:bldP spid="2293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99023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DISTAL ASPECT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pper 4 photo 22"/>
          <p:cNvPicPr>
            <a:picLocks noChangeAspect="1" noChangeArrowheads="1"/>
          </p:cNvPicPr>
          <p:nvPr/>
        </p:nvPicPr>
        <p:blipFill>
          <a:blip r:embed="rId2" cstate="print"/>
          <a:srcRect b="27441"/>
          <a:stretch>
            <a:fillRect/>
          </a:stretch>
        </p:blipFill>
        <p:spPr bwMode="auto">
          <a:xfrm>
            <a:off x="357158" y="403227"/>
            <a:ext cx="3511457" cy="595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714356"/>
            <a:ext cx="36433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Curvature of cervical line is less as compare to mesial surface it is almost flat.</a:t>
            </a:r>
          </a:p>
          <a:p>
            <a:endParaRPr lang="en-US" sz="2800" dirty="0" smtClean="0"/>
          </a:p>
          <a:p>
            <a:r>
              <a:rPr lang="en-US" sz="2800" dirty="0" smtClean="0"/>
              <a:t>Developmental grooves are less evident.</a:t>
            </a:r>
          </a:p>
          <a:p>
            <a:endParaRPr lang="en-US" sz="2800" dirty="0" smtClean="0"/>
          </a:p>
          <a:p>
            <a:r>
              <a:rPr lang="en-US" sz="2800" dirty="0" smtClean="0"/>
              <a:t>Root trunk is flattened with no outstanding developmental signs.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-26988"/>
            <a:ext cx="9109075" cy="11430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Geometric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 of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aspect</a:t>
            </a:r>
          </a:p>
        </p:txBody>
      </p:sp>
      <p:pic>
        <p:nvPicPr>
          <p:cNvPr id="230403" name="Picture 3" descr="Upp 4 and Low 4"/>
          <p:cNvPicPr>
            <a:picLocks noChangeAspect="1" noChangeArrowheads="1"/>
          </p:cNvPicPr>
          <p:nvPr/>
        </p:nvPicPr>
        <p:blipFill>
          <a:blip r:embed="rId2" cstate="print"/>
          <a:srcRect l="57391" r="6520"/>
          <a:stretch>
            <a:fillRect/>
          </a:stretch>
        </p:blipFill>
        <p:spPr bwMode="auto">
          <a:xfrm>
            <a:off x="6626225" y="1844675"/>
            <a:ext cx="2122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34925" y="1228725"/>
            <a:ext cx="61214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It is hexagonal in shape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equal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sides (MB, DB)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side shorter than D side.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 side shorter than DL side.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 is greater than width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crown is wider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buccally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lingually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390366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0413" name="AutoShape 13"/>
          <p:cNvSpPr>
            <a:spLocks noChangeArrowheads="1"/>
          </p:cNvSpPr>
          <p:nvPr/>
        </p:nvSpPr>
        <p:spPr bwMode="auto">
          <a:xfrm rot="-5400000">
            <a:off x="6587332" y="2566193"/>
            <a:ext cx="2089150" cy="1223963"/>
          </a:xfrm>
          <a:prstGeom prst="hexagon">
            <a:avLst>
              <a:gd name="adj" fmla="val 42672"/>
              <a:gd name="vf" fmla="val 115470"/>
            </a:avLst>
          </a:prstGeom>
          <a:solidFill>
            <a:srgbClr val="009999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 flipH="1">
            <a:off x="6983413" y="2278063"/>
            <a:ext cx="577850" cy="287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 flipH="1" flipV="1">
            <a:off x="7850188" y="2276475"/>
            <a:ext cx="503237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 flipV="1">
            <a:off x="8208963" y="2924175"/>
            <a:ext cx="144462" cy="649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H="1">
            <a:off x="7850188" y="3716338"/>
            <a:ext cx="358775" cy="3603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 flipH="1" flipV="1">
            <a:off x="7129463" y="3789363"/>
            <a:ext cx="431800" cy="2873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 flipH="1" flipV="1">
            <a:off x="6913563" y="2852738"/>
            <a:ext cx="215900" cy="863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7634288" y="2133600"/>
            <a:ext cx="0" cy="194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>
            <a:off x="7058025" y="3213100"/>
            <a:ext cx="10795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 flipH="1">
            <a:off x="8208963" y="2636838"/>
            <a:ext cx="360362" cy="15128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Text Box 36"/>
          <p:cNvSpPr txBox="1">
            <a:spLocks noChangeArrowheads="1"/>
          </p:cNvSpPr>
          <p:nvPr/>
        </p:nvSpPr>
        <p:spPr bwMode="auto">
          <a:xfrm>
            <a:off x="8532813" y="2035175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M</a:t>
            </a:r>
          </a:p>
        </p:txBody>
      </p:sp>
      <p:sp>
        <p:nvSpPr>
          <p:cNvPr id="30736" name="Text Box 37"/>
          <p:cNvSpPr txBox="1">
            <a:spLocks noChangeArrowheads="1"/>
          </p:cNvSpPr>
          <p:nvPr/>
        </p:nvSpPr>
        <p:spPr bwMode="auto">
          <a:xfrm>
            <a:off x="5581650" y="20351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D</a:t>
            </a:r>
          </a:p>
        </p:txBody>
      </p:sp>
      <p:sp>
        <p:nvSpPr>
          <p:cNvPr id="230443" name="Line 43"/>
          <p:cNvSpPr>
            <a:spLocks noChangeShapeType="1"/>
          </p:cNvSpPr>
          <p:nvPr/>
        </p:nvSpPr>
        <p:spPr bwMode="auto">
          <a:xfrm>
            <a:off x="6626225" y="2636838"/>
            <a:ext cx="431800" cy="14398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0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0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3" grpId="0" animBg="1"/>
      <p:bldP spid="230413" grpId="1" animBg="1"/>
      <p:bldP spid="230414" grpId="0" animBg="1"/>
      <p:bldP spid="230414" grpId="1" animBg="1"/>
      <p:bldP spid="230415" grpId="0" animBg="1"/>
      <p:bldP spid="230415" grpId="1" animBg="1"/>
      <p:bldP spid="230416" grpId="0" animBg="1"/>
      <p:bldP spid="230416" grpId="1" animBg="1"/>
      <p:bldP spid="230417" grpId="0" animBg="1"/>
      <p:bldP spid="230417" grpId="1" animBg="1"/>
      <p:bldP spid="230418" grpId="0" animBg="1"/>
      <p:bldP spid="230418" grpId="1" animBg="1"/>
      <p:bldP spid="230419" grpId="0" animBg="1"/>
      <p:bldP spid="230419" grpId="1" animBg="1"/>
      <p:bldP spid="230420" grpId="0" animBg="1"/>
      <p:bldP spid="230421" grpId="0" animBg="1"/>
      <p:bldP spid="230423" grpId="0" animBg="1"/>
      <p:bldP spid="2304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anatomy of occlusal aspect:</a:t>
            </a:r>
          </a:p>
        </p:txBody>
      </p:sp>
      <p:pic>
        <p:nvPicPr>
          <p:cNvPr id="231428" name="Picture 4" descr="Upp 4 and Low 4"/>
          <p:cNvPicPr>
            <a:picLocks noChangeAspect="1" noChangeArrowheads="1"/>
          </p:cNvPicPr>
          <p:nvPr/>
        </p:nvPicPr>
        <p:blipFill>
          <a:blip r:embed="rId2" cstate="print"/>
          <a:srcRect l="57391" r="6520"/>
          <a:stretch>
            <a:fillRect/>
          </a:stretch>
        </p:blipFill>
        <p:spPr bwMode="auto">
          <a:xfrm>
            <a:off x="6011863" y="1557338"/>
            <a:ext cx="28797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Elevations: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23850" y="1989138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 triangular ridge.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323850" y="2565400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 triangular ridge.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323850" y="3141663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 &amp; D marginal ridges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323850" y="3651250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Depressions:</a:t>
            </a: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288925" y="4494213"/>
            <a:ext cx="529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 developmental groove</a:t>
            </a:r>
          </a:p>
        </p:txBody>
      </p:sp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285750" y="5214938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 and D triangular fossae.</a:t>
            </a: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179388" y="5870575"/>
            <a:ext cx="4824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 marginal developmental groove.</a:t>
            </a:r>
          </a:p>
        </p:txBody>
      </p:sp>
      <p:sp>
        <p:nvSpPr>
          <p:cNvPr id="231450" name="Oval 26"/>
          <p:cNvSpPr>
            <a:spLocks noChangeArrowheads="1"/>
          </p:cNvSpPr>
          <p:nvPr/>
        </p:nvSpPr>
        <p:spPr bwMode="auto">
          <a:xfrm>
            <a:off x="7019925" y="2708275"/>
            <a:ext cx="720725" cy="792163"/>
          </a:xfrm>
          <a:prstGeom prst="ellipse">
            <a:avLst/>
          </a:prstGeom>
          <a:solidFill>
            <a:srgbClr val="FF00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1" name="Oval 27"/>
          <p:cNvSpPr>
            <a:spLocks noChangeArrowheads="1"/>
          </p:cNvSpPr>
          <p:nvPr/>
        </p:nvSpPr>
        <p:spPr bwMode="auto">
          <a:xfrm>
            <a:off x="7162800" y="3716338"/>
            <a:ext cx="504825" cy="792162"/>
          </a:xfrm>
          <a:prstGeom prst="ellipse">
            <a:avLst/>
          </a:prstGeom>
          <a:solidFill>
            <a:srgbClr val="66CCFF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2" name="Oval 28"/>
          <p:cNvSpPr>
            <a:spLocks noChangeArrowheads="1"/>
          </p:cNvSpPr>
          <p:nvPr/>
        </p:nvSpPr>
        <p:spPr bwMode="auto">
          <a:xfrm rot="-1153437">
            <a:off x="6726238" y="3087688"/>
            <a:ext cx="150812" cy="1298575"/>
          </a:xfrm>
          <a:prstGeom prst="ellipse">
            <a:avLst/>
          </a:prstGeom>
          <a:solidFill>
            <a:srgbClr val="FF66FF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3" name="Oval 29"/>
          <p:cNvSpPr>
            <a:spLocks noChangeArrowheads="1"/>
          </p:cNvSpPr>
          <p:nvPr/>
        </p:nvSpPr>
        <p:spPr bwMode="auto">
          <a:xfrm rot="881893" flipH="1">
            <a:off x="7883525" y="3078163"/>
            <a:ext cx="163513" cy="1295400"/>
          </a:xfrm>
          <a:prstGeom prst="ellipse">
            <a:avLst/>
          </a:prstGeom>
          <a:solidFill>
            <a:srgbClr val="FF66FF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4" name="Line 30"/>
          <p:cNvSpPr>
            <a:spLocks noChangeShapeType="1"/>
          </p:cNvSpPr>
          <p:nvPr/>
        </p:nvSpPr>
        <p:spPr bwMode="auto">
          <a:xfrm>
            <a:off x="7019925" y="35734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455" name="AutoShape 31"/>
          <p:cNvSpPr>
            <a:spLocks noChangeArrowheads="1"/>
          </p:cNvSpPr>
          <p:nvPr/>
        </p:nvSpPr>
        <p:spPr bwMode="auto">
          <a:xfrm rot="1026163">
            <a:off x="6877050" y="3451225"/>
            <a:ext cx="287338" cy="360363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6" name="AutoShape 32"/>
          <p:cNvSpPr>
            <a:spLocks noChangeArrowheads="1"/>
          </p:cNvSpPr>
          <p:nvPr/>
        </p:nvSpPr>
        <p:spPr bwMode="auto">
          <a:xfrm rot="9186468" flipV="1">
            <a:off x="7651750" y="3416300"/>
            <a:ext cx="301625" cy="39052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1457" name="Line 33"/>
          <p:cNvSpPr>
            <a:spLocks noChangeShapeType="1"/>
          </p:cNvSpPr>
          <p:nvPr/>
        </p:nvSpPr>
        <p:spPr bwMode="auto">
          <a:xfrm flipH="1" flipV="1">
            <a:off x="8027988" y="3716338"/>
            <a:ext cx="1116012" cy="2159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0"/>
                            </p:stCondLst>
                            <p:childTnLst>
                              <p:par>
                                <p:cTn id="8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/>
      <p:bldP spid="231431" grpId="0"/>
      <p:bldP spid="231433" grpId="0"/>
      <p:bldP spid="231435" grpId="0"/>
      <p:bldP spid="231437" grpId="0"/>
      <p:bldP spid="231439" grpId="0"/>
      <p:bldP spid="231440" grpId="0"/>
      <p:bldP spid="231444" grpId="0"/>
      <p:bldP spid="231450" grpId="0" animBg="1"/>
      <p:bldP spid="231450" grpId="1" animBg="1"/>
      <p:bldP spid="231451" grpId="0" animBg="1"/>
      <p:bldP spid="231451" grpId="1" animBg="1"/>
      <p:bldP spid="231452" grpId="0" animBg="1"/>
      <p:bldP spid="231452" grpId="1" animBg="1"/>
      <p:bldP spid="231453" grpId="0" animBg="1"/>
      <p:bldP spid="231453" grpId="1" animBg="1"/>
      <p:bldP spid="231454" grpId="0" animBg="1"/>
      <p:bldP spid="231454" grpId="1" animBg="1"/>
      <p:bldP spid="231455" grpId="0" animBg="1"/>
      <p:bldP spid="231455" grpId="1" animBg="1"/>
      <p:bldP spid="231456" grpId="0" animBg="1"/>
      <p:bldP spid="231456" grpId="1" animBg="1"/>
      <p:bldP spid="231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Premolars </a:t>
            </a:r>
          </a:p>
        </p:txBody>
      </p:sp>
      <p:pic>
        <p:nvPicPr>
          <p:cNvPr id="109572" name="Picture 4" descr="Decid and Perm tee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959" b="-3354"/>
          <a:stretch>
            <a:fillRect/>
          </a:stretch>
        </p:blipFill>
        <p:spPr>
          <a:xfrm>
            <a:off x="5148263" y="1484313"/>
            <a:ext cx="3527425" cy="4608512"/>
          </a:xfrm>
        </p:spPr>
      </p:pic>
      <p:sp>
        <p:nvSpPr>
          <p:cNvPr id="109575" name="Oval 7"/>
          <p:cNvSpPr>
            <a:spLocks noChangeArrowheads="1"/>
          </p:cNvSpPr>
          <p:nvPr/>
        </p:nvSpPr>
        <p:spPr bwMode="auto">
          <a:xfrm rot="3422044">
            <a:off x="5904706" y="5049045"/>
            <a:ext cx="574675" cy="360362"/>
          </a:xfrm>
          <a:prstGeom prst="ellipse">
            <a:avLst/>
          </a:prstGeom>
          <a:solidFill>
            <a:srgbClr val="FF0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 rot="3607561">
            <a:off x="7489031" y="1989932"/>
            <a:ext cx="574675" cy="360362"/>
          </a:xfrm>
          <a:prstGeom prst="ellipse">
            <a:avLst/>
          </a:prstGeom>
          <a:solidFill>
            <a:srgbClr val="FF0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 rot="-4069507">
            <a:off x="7477125" y="5067300"/>
            <a:ext cx="538163" cy="360363"/>
          </a:xfrm>
          <a:prstGeom prst="ellipse">
            <a:avLst/>
          </a:prstGeom>
          <a:solidFill>
            <a:srgbClr val="FF0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 rot="-3400149">
            <a:off x="5891212" y="2024063"/>
            <a:ext cx="504825" cy="431800"/>
          </a:xfrm>
          <a:prstGeom prst="ellipse">
            <a:avLst/>
          </a:prstGeom>
          <a:solidFill>
            <a:srgbClr val="FF0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44463" y="1785938"/>
            <a:ext cx="499903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There are four maxillary and four  mandibular premolars</a:t>
            </a:r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Upper 1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premolar: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4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Lower 1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premolar: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4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Upper 2nd premolar: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5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Lower 2nd premolar: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5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9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9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9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9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9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9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9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9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9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9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9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9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60"/>
                            </p:stCondLst>
                            <p:childTnLst>
                              <p:par>
                                <p:cTn id="44" presetID="3" presetClass="entr" presetSubtype="1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6" grpId="0" animBg="1"/>
      <p:bldP spid="109577" grpId="0" animBg="1"/>
      <p:bldP spid="1095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48727"/>
          <a:stretch>
            <a:fillRect/>
          </a:stretch>
        </p:blipFill>
        <p:spPr bwMode="auto">
          <a:xfrm>
            <a:off x="7019925" y="1916113"/>
            <a:ext cx="143986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197100" y="188913"/>
            <a:ext cx="4895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Pulp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187450" y="1341438"/>
            <a:ext cx="237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MD section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6948488" y="1341438"/>
            <a:ext cx="1979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BL section</a:t>
            </a:r>
          </a:p>
        </p:txBody>
      </p:sp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 r="51273"/>
          <a:stretch>
            <a:fillRect/>
          </a:stretch>
        </p:blipFill>
        <p:spPr bwMode="auto">
          <a:xfrm>
            <a:off x="1692275" y="1916113"/>
            <a:ext cx="13684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924300" y="566102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Pulp chamber:</a:t>
            </a:r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 flipH="1" flipV="1">
            <a:off x="2411413" y="3933825"/>
            <a:ext cx="2016125" cy="1871663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 flipV="1">
            <a:off x="5435600" y="3789363"/>
            <a:ext cx="2160588" cy="2016125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3276600" y="501332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Narrow 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5508625" y="50704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Wider 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067175" y="148431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Root canals:</a:t>
            </a:r>
          </a:p>
        </p:txBody>
      </p:sp>
      <p:sp>
        <p:nvSpPr>
          <p:cNvPr id="219153" name="Line 17"/>
          <p:cNvSpPr>
            <a:spLocks noChangeShapeType="1"/>
          </p:cNvSpPr>
          <p:nvPr/>
        </p:nvSpPr>
        <p:spPr bwMode="auto">
          <a:xfrm flipH="1">
            <a:off x="2268538" y="1916113"/>
            <a:ext cx="2590800" cy="720725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154" name="Line 18"/>
          <p:cNvSpPr>
            <a:spLocks noChangeShapeType="1"/>
          </p:cNvSpPr>
          <p:nvPr/>
        </p:nvSpPr>
        <p:spPr bwMode="auto">
          <a:xfrm>
            <a:off x="5364163" y="1989138"/>
            <a:ext cx="2160587" cy="10795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155" name="Line 19"/>
          <p:cNvSpPr>
            <a:spLocks noChangeShapeType="1"/>
          </p:cNvSpPr>
          <p:nvPr/>
        </p:nvSpPr>
        <p:spPr bwMode="auto">
          <a:xfrm>
            <a:off x="5364163" y="1989138"/>
            <a:ext cx="2592387" cy="792162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3276600" y="2349500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 root canals (B&amp;L)</a:t>
            </a: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3276600" y="3357563"/>
            <a:ext cx="3600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canal is larger &amp;more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/>
      <p:bldP spid="219148" grpId="0" animBg="1"/>
      <p:bldP spid="219149" grpId="0" animBg="1"/>
      <p:bldP spid="219150" grpId="0"/>
      <p:bldP spid="219151" grpId="0"/>
      <p:bldP spid="219152" grpId="0"/>
      <p:bldP spid="219153" grpId="0" animBg="1"/>
      <p:bldP spid="219154" grpId="0" animBg="1"/>
      <p:bldP spid="219155" grpId="0" animBg="1"/>
      <p:bldP spid="219156" grpId="0"/>
      <p:bldP spid="2191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dr.safwat\Desktop\NET PHOTOS\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72151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MAXILLARY SECOND PREMOLARS</a:t>
            </a:r>
            <a:endParaRPr lang="en-IN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Maxillary 2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Premolars</a:t>
            </a:r>
            <a:endParaRPr lang="en-I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maxillary 2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premolar has two cusps (facial &amp; lingual) of nearly equal size and height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Shorter mesial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cuspal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ridges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This tooth typically has one root with 2 pulp canals.  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facial ridge is not as prominent as that of the maxillary 1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premolar.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Tx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When compared to the maxillary 1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st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premolar, this tooth will usually present with more supplemental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occlusal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anatomy.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Upper 4 Photo 2"/>
          <p:cNvPicPr>
            <a:picLocks noChangeAspect="1" noChangeArrowheads="1"/>
          </p:cNvPicPr>
          <p:nvPr/>
        </p:nvPicPr>
        <p:blipFill>
          <a:blip r:embed="rId2" cstate="print"/>
          <a:srcRect b="28662"/>
          <a:stretch>
            <a:fillRect/>
          </a:stretch>
        </p:blipFill>
        <p:spPr bwMode="auto">
          <a:xfrm>
            <a:off x="5148263" y="2178050"/>
            <a:ext cx="16700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7" name="Picture 5" descr="Upper 4 Photo"/>
          <p:cNvPicPr>
            <a:picLocks noChangeAspect="1" noChangeArrowheads="1"/>
          </p:cNvPicPr>
          <p:nvPr/>
        </p:nvPicPr>
        <p:blipFill>
          <a:blip r:embed="rId3" cstate="print"/>
          <a:srcRect b="28619"/>
          <a:stretch>
            <a:fillRect/>
          </a:stretch>
        </p:blipFill>
        <p:spPr bwMode="auto">
          <a:xfrm>
            <a:off x="7164388" y="2105025"/>
            <a:ext cx="15986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8" name="Picture 6" descr="Upper 4 Photo 1"/>
          <p:cNvPicPr>
            <a:picLocks noChangeAspect="1" noChangeArrowheads="1"/>
          </p:cNvPicPr>
          <p:nvPr/>
        </p:nvPicPr>
        <p:blipFill>
          <a:blip r:embed="rId4" cstate="print"/>
          <a:srcRect b="32449"/>
          <a:stretch>
            <a:fillRect/>
          </a:stretch>
        </p:blipFill>
        <p:spPr bwMode="auto">
          <a:xfrm>
            <a:off x="2916238" y="2249488"/>
            <a:ext cx="17414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9" name="Picture 7" descr="Upp 5 B"/>
          <p:cNvPicPr>
            <a:picLocks noChangeAspect="1" noChangeArrowheads="1"/>
          </p:cNvPicPr>
          <p:nvPr/>
        </p:nvPicPr>
        <p:blipFill>
          <a:blip r:embed="rId5" cstate="print"/>
          <a:srcRect b="32449"/>
          <a:stretch>
            <a:fillRect/>
          </a:stretch>
        </p:blipFill>
        <p:spPr bwMode="auto">
          <a:xfrm>
            <a:off x="827088" y="2133600"/>
            <a:ext cx="15986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547813" y="260350"/>
            <a:ext cx="6624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Maxillary second premolar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717550" y="0"/>
            <a:ext cx="7273925" cy="1241425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179388" y="1557338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5 surfaces:</a:t>
            </a:r>
          </a:p>
        </p:txBody>
      </p:sp>
      <p:pic>
        <p:nvPicPr>
          <p:cNvPr id="233484" name="Picture 12" descr="Upp 5 B"/>
          <p:cNvPicPr>
            <a:picLocks noChangeAspect="1" noChangeArrowheads="1"/>
          </p:cNvPicPr>
          <p:nvPr/>
        </p:nvPicPr>
        <p:blipFill>
          <a:blip r:embed="rId5" cstate="print"/>
          <a:srcRect t="65657" b="-3830"/>
          <a:stretch>
            <a:fillRect/>
          </a:stretch>
        </p:blipFill>
        <p:spPr bwMode="auto">
          <a:xfrm>
            <a:off x="6084888" y="5589588"/>
            <a:ext cx="18859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1044575" y="4878388"/>
            <a:ext cx="1296988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Buccal 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3060700" y="4949825"/>
            <a:ext cx="1441450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Lingual</a:t>
            </a:r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5221288" y="4805363"/>
            <a:ext cx="1296987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Mesial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7451725" y="5013325"/>
            <a:ext cx="1150938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Distal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4500563" y="6029325"/>
            <a:ext cx="1654175" cy="4953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occlusal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3" grpId="0"/>
      <p:bldP spid="233485" grpId="0" animBg="1"/>
      <p:bldP spid="233486" grpId="0" animBg="1"/>
      <p:bldP spid="233487" grpId="0" animBg="1"/>
      <p:bldP spid="233488" grpId="0" animBg="1"/>
      <p:bldP spid="2334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Geometric outline of the crown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539750" y="214313"/>
            <a:ext cx="8604250" cy="1223962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25400" y="1700213"/>
            <a:ext cx="9118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Buccal and lingual surfaces have trapezoid outline</a:t>
            </a:r>
            <a:r>
              <a:rPr lang="en-US" sz="40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2460" name="Picture 12" descr="Upper 4 Photo 1"/>
          <p:cNvPicPr>
            <a:picLocks noChangeAspect="1" noChangeArrowheads="1"/>
          </p:cNvPicPr>
          <p:nvPr/>
        </p:nvPicPr>
        <p:blipFill>
          <a:blip r:embed="rId2" cstate="print"/>
          <a:srcRect b="32449"/>
          <a:stretch>
            <a:fillRect/>
          </a:stretch>
        </p:blipFill>
        <p:spPr bwMode="auto">
          <a:xfrm>
            <a:off x="7597775" y="2465388"/>
            <a:ext cx="174148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61" name="Picture 13" descr="Upp 5 B"/>
          <p:cNvPicPr>
            <a:picLocks noChangeAspect="1" noChangeArrowheads="1"/>
          </p:cNvPicPr>
          <p:nvPr/>
        </p:nvPicPr>
        <p:blipFill>
          <a:blip r:embed="rId3" cstate="print"/>
          <a:srcRect b="32449"/>
          <a:stretch>
            <a:fillRect/>
          </a:stretch>
        </p:blipFill>
        <p:spPr bwMode="auto">
          <a:xfrm>
            <a:off x="5508625" y="2349500"/>
            <a:ext cx="15986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250825" y="3500438"/>
            <a:ext cx="524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The smallest of the uneven sides is cervically.</a:t>
            </a:r>
          </a:p>
        </p:txBody>
      </p:sp>
      <p:sp>
        <p:nvSpPr>
          <p:cNvPr id="232463" name="AutoShape 15"/>
          <p:cNvSpPr>
            <a:spLocks noChangeArrowheads="1"/>
          </p:cNvSpPr>
          <p:nvPr/>
        </p:nvSpPr>
        <p:spPr bwMode="auto">
          <a:xfrm rot="10800000">
            <a:off x="5724525" y="3933825"/>
            <a:ext cx="1223963" cy="936625"/>
          </a:xfrm>
          <a:custGeom>
            <a:avLst/>
            <a:gdLst>
              <a:gd name="T0" fmla="*/ 2147483647 w 21600"/>
              <a:gd name="T1" fmla="*/ 880562125 h 21600"/>
              <a:gd name="T2" fmla="*/ 1965022927 w 21600"/>
              <a:gd name="T3" fmla="*/ 1761122862 h 21600"/>
              <a:gd name="T4" fmla="*/ 491253919 w 21600"/>
              <a:gd name="T5" fmla="*/ 880562125 h 21600"/>
              <a:gd name="T6" fmla="*/ 196502292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AutoShape 16"/>
          <p:cNvSpPr>
            <a:spLocks noChangeArrowheads="1"/>
          </p:cNvSpPr>
          <p:nvPr/>
        </p:nvSpPr>
        <p:spPr bwMode="auto">
          <a:xfrm rot="10800000">
            <a:off x="7883525" y="4076700"/>
            <a:ext cx="1152525" cy="936625"/>
          </a:xfrm>
          <a:custGeom>
            <a:avLst/>
            <a:gdLst>
              <a:gd name="T0" fmla="*/ 2147483647 w 21600"/>
              <a:gd name="T1" fmla="*/ 880562125 h 21600"/>
              <a:gd name="T2" fmla="*/ 1640642221 w 21600"/>
              <a:gd name="T3" fmla="*/ 1761122862 h 21600"/>
              <a:gd name="T4" fmla="*/ 410161196 w 21600"/>
              <a:gd name="T5" fmla="*/ 880562125 h 21600"/>
              <a:gd name="T6" fmla="*/ 164064222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H="1">
            <a:off x="6300788" y="3573463"/>
            <a:ext cx="504825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>
            <a:off x="8389938" y="3644900"/>
            <a:ext cx="36036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2" grpId="0"/>
      <p:bldP spid="232463" grpId="0" animBg="1"/>
      <p:bldP spid="232464" grpId="0" animBg="1"/>
      <p:bldP spid="232465" grpId="0" animBg="1"/>
      <p:bldP spid="2324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Upp 5 B"/>
          <p:cNvPicPr>
            <a:picLocks noChangeAspect="1" noChangeArrowheads="1"/>
          </p:cNvPicPr>
          <p:nvPr/>
        </p:nvPicPr>
        <p:blipFill>
          <a:blip r:embed="rId2" cstate="print"/>
          <a:srcRect b="32449"/>
          <a:stretch>
            <a:fillRect/>
          </a:stretch>
        </p:blipFill>
        <p:spPr bwMode="auto">
          <a:xfrm>
            <a:off x="6084888" y="1412875"/>
            <a:ext cx="1598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5" name="Picture 5" descr="Upper 4 photo 11"/>
          <p:cNvPicPr>
            <a:picLocks noChangeAspect="1" noChangeArrowheads="1"/>
          </p:cNvPicPr>
          <p:nvPr/>
        </p:nvPicPr>
        <p:blipFill>
          <a:blip r:embed="rId3" cstate="print"/>
          <a:srcRect b="30492"/>
          <a:stretch>
            <a:fillRect/>
          </a:stretch>
        </p:blipFill>
        <p:spPr bwMode="auto">
          <a:xfrm>
            <a:off x="1979613" y="1412875"/>
            <a:ext cx="1782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333375"/>
            <a:ext cx="9678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Facial Outlines and surface anatomy of the crown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-357188" y="0"/>
            <a:ext cx="9929813" cy="1152525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827088" y="14128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Franklin Gothic Book" pitchFamily="34" charset="0"/>
              </a:rPr>
              <a:t>4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5580063" y="148431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Franklin Gothic Book" pitchFamily="34" charset="0"/>
              </a:rPr>
              <a:t>5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34925" y="414972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B cusp is long and pointed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B cusp is short and less pointed</a:t>
            </a: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 flipH="1">
            <a:off x="2987675" y="4076700"/>
            <a:ext cx="7207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 flipV="1">
            <a:off x="5867400" y="4149725"/>
            <a:ext cx="935038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34925" y="486886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 M slope is longer than D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4714875" y="486886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 M slope is shorter than D</a:t>
            </a:r>
          </a:p>
        </p:txBody>
      </p:sp>
      <p:sp>
        <p:nvSpPr>
          <p:cNvPr id="235536" name="Line 16"/>
          <p:cNvSpPr>
            <a:spLocks noChangeShapeType="1"/>
          </p:cNvSpPr>
          <p:nvPr/>
        </p:nvSpPr>
        <p:spPr bwMode="auto">
          <a:xfrm flipH="1">
            <a:off x="2843213" y="3787775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37" name="Line 17"/>
          <p:cNvSpPr>
            <a:spLocks noChangeShapeType="1"/>
          </p:cNvSpPr>
          <p:nvPr/>
        </p:nvSpPr>
        <p:spPr bwMode="auto">
          <a:xfrm>
            <a:off x="6588125" y="3933825"/>
            <a:ext cx="3603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-36513" y="5300663"/>
            <a:ext cx="475297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latin typeface="Franklin Gothic Book" pitchFamily="34" charset="0"/>
              </a:rPr>
              <a:t> Mesial contact A is in the M1/3 while distally more occlusal</a:t>
            </a:r>
            <a:r>
              <a:rPr lang="en-US">
                <a:solidFill>
                  <a:srgbClr val="C00000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4643438" y="5300663"/>
            <a:ext cx="475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  <a:latin typeface="Franklin Gothic Book" pitchFamily="34" charset="0"/>
              </a:rPr>
              <a:t>Mesial contact A is in O1/3 while distally more cervically</a:t>
            </a:r>
            <a:r>
              <a:rPr lang="en-US">
                <a:solidFill>
                  <a:srgbClr val="FF66FF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H="1">
            <a:off x="3276600" y="3429000"/>
            <a:ext cx="574675" cy="287338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41" name="Line 21"/>
          <p:cNvSpPr>
            <a:spLocks noChangeShapeType="1"/>
          </p:cNvSpPr>
          <p:nvPr/>
        </p:nvSpPr>
        <p:spPr bwMode="auto">
          <a:xfrm>
            <a:off x="1908175" y="3357563"/>
            <a:ext cx="504825" cy="43180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42" name="Line 22"/>
          <p:cNvSpPr>
            <a:spLocks noChangeShapeType="1"/>
          </p:cNvSpPr>
          <p:nvPr/>
        </p:nvSpPr>
        <p:spPr bwMode="auto">
          <a:xfrm flipH="1">
            <a:off x="7237413" y="3644900"/>
            <a:ext cx="574675" cy="287338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43" name="Line 23"/>
          <p:cNvSpPr>
            <a:spLocks noChangeShapeType="1"/>
          </p:cNvSpPr>
          <p:nvPr/>
        </p:nvSpPr>
        <p:spPr bwMode="auto">
          <a:xfrm>
            <a:off x="6297613" y="3429000"/>
            <a:ext cx="290512" cy="431800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Text Box 24"/>
          <p:cNvSpPr txBox="1">
            <a:spLocks noChangeArrowheads="1"/>
          </p:cNvSpPr>
          <p:nvPr/>
        </p:nvSpPr>
        <p:spPr bwMode="auto">
          <a:xfrm>
            <a:off x="3348038" y="162877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M</a:t>
            </a:r>
          </a:p>
        </p:txBody>
      </p:sp>
      <p:sp>
        <p:nvSpPr>
          <p:cNvPr id="35862" name="Text Box 25"/>
          <p:cNvSpPr txBox="1">
            <a:spLocks noChangeArrowheads="1"/>
          </p:cNvSpPr>
          <p:nvPr/>
        </p:nvSpPr>
        <p:spPr bwMode="auto">
          <a:xfrm>
            <a:off x="2051050" y="1614488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D</a:t>
            </a:r>
          </a:p>
        </p:txBody>
      </p:sp>
      <p:sp>
        <p:nvSpPr>
          <p:cNvPr id="35863" name="Text Box 26"/>
          <p:cNvSpPr txBox="1">
            <a:spLocks noChangeArrowheads="1"/>
          </p:cNvSpPr>
          <p:nvPr/>
        </p:nvSpPr>
        <p:spPr bwMode="auto">
          <a:xfrm>
            <a:off x="6156325" y="1614488"/>
            <a:ext cx="287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D</a:t>
            </a:r>
          </a:p>
        </p:txBody>
      </p:sp>
      <p:sp>
        <p:nvSpPr>
          <p:cNvPr id="35864" name="Text Box 27"/>
          <p:cNvSpPr txBox="1">
            <a:spLocks noChangeArrowheads="1"/>
          </p:cNvSpPr>
          <p:nvPr/>
        </p:nvSpPr>
        <p:spPr bwMode="auto">
          <a:xfrm>
            <a:off x="7235825" y="16287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M</a:t>
            </a:r>
          </a:p>
        </p:txBody>
      </p:sp>
      <p:sp>
        <p:nvSpPr>
          <p:cNvPr id="235549" name="Arc 29"/>
          <p:cNvSpPr>
            <a:spLocks/>
          </p:cNvSpPr>
          <p:nvPr/>
        </p:nvSpPr>
        <p:spPr bwMode="auto">
          <a:xfrm rot="-5400000">
            <a:off x="2651919" y="3023394"/>
            <a:ext cx="431800" cy="528638"/>
          </a:xfrm>
          <a:custGeom>
            <a:avLst/>
            <a:gdLst>
              <a:gd name="T0" fmla="*/ 148481613 w 21600"/>
              <a:gd name="T1" fmla="*/ 0 h 25781"/>
              <a:gd name="T2" fmla="*/ 125872973 w 21600"/>
              <a:gd name="T3" fmla="*/ 222267226 h 25781"/>
              <a:gd name="T4" fmla="*/ 0 w 21600"/>
              <a:gd name="T5" fmla="*/ 94886484 h 25781"/>
              <a:gd name="T6" fmla="*/ 0 60000 65536"/>
              <a:gd name="T7" fmla="*/ 0 60000 65536"/>
              <a:gd name="T8" fmla="*/ 0 60000 65536"/>
              <a:gd name="T9" fmla="*/ 0 w 21600"/>
              <a:gd name="T10" fmla="*/ 0 h 25781"/>
              <a:gd name="T11" fmla="*/ 21600 w 21600"/>
              <a:gd name="T12" fmla="*/ 25781 h 257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781" fill="none" extrusionOk="0">
                <a:moveTo>
                  <a:pt x="18585" y="0"/>
                </a:moveTo>
                <a:cubicBezTo>
                  <a:pt x="20558" y="3332"/>
                  <a:pt x="21600" y="7133"/>
                  <a:pt x="21600" y="11006"/>
                </a:cubicBezTo>
                <a:cubicBezTo>
                  <a:pt x="21600" y="16494"/>
                  <a:pt x="19510" y="21777"/>
                  <a:pt x="15756" y="25781"/>
                </a:cubicBezTo>
              </a:path>
              <a:path w="21600" h="25781" stroke="0" extrusionOk="0">
                <a:moveTo>
                  <a:pt x="18585" y="0"/>
                </a:moveTo>
                <a:cubicBezTo>
                  <a:pt x="20558" y="3332"/>
                  <a:pt x="21600" y="7133"/>
                  <a:pt x="21600" y="11006"/>
                </a:cubicBezTo>
                <a:cubicBezTo>
                  <a:pt x="21600" y="16494"/>
                  <a:pt x="19510" y="21777"/>
                  <a:pt x="15756" y="25781"/>
                </a:cubicBezTo>
                <a:lnTo>
                  <a:pt x="0" y="1100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0" name="Arc 30"/>
          <p:cNvSpPr>
            <a:spLocks/>
          </p:cNvSpPr>
          <p:nvPr/>
        </p:nvSpPr>
        <p:spPr bwMode="auto">
          <a:xfrm rot="-5400000">
            <a:off x="6709569" y="3178969"/>
            <a:ext cx="431800" cy="503238"/>
          </a:xfrm>
          <a:custGeom>
            <a:avLst/>
            <a:gdLst>
              <a:gd name="T0" fmla="*/ 161463515 w 21600"/>
              <a:gd name="T1" fmla="*/ 0 h 16524"/>
              <a:gd name="T2" fmla="*/ 157221482 w 21600"/>
              <a:gd name="T3" fmla="*/ 466755765 h 16524"/>
              <a:gd name="T4" fmla="*/ 0 w 21600"/>
              <a:gd name="T5" fmla="*/ 215271069 h 16524"/>
              <a:gd name="T6" fmla="*/ 0 60000 65536"/>
              <a:gd name="T7" fmla="*/ 0 60000 65536"/>
              <a:gd name="T8" fmla="*/ 0 60000 65536"/>
              <a:gd name="T9" fmla="*/ 0 w 21600"/>
              <a:gd name="T10" fmla="*/ 0 h 16524"/>
              <a:gd name="T11" fmla="*/ 21600 w 21600"/>
              <a:gd name="T12" fmla="*/ 16524 h 16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524" fill="none" extrusionOk="0">
                <a:moveTo>
                  <a:pt x="20210" y="0"/>
                </a:moveTo>
                <a:cubicBezTo>
                  <a:pt x="21129" y="2435"/>
                  <a:pt x="21600" y="5017"/>
                  <a:pt x="21600" y="7621"/>
                </a:cubicBezTo>
                <a:cubicBezTo>
                  <a:pt x="21600" y="10691"/>
                  <a:pt x="20945" y="13726"/>
                  <a:pt x="19679" y="16523"/>
                </a:cubicBezTo>
              </a:path>
              <a:path w="21600" h="16524" stroke="0" extrusionOk="0">
                <a:moveTo>
                  <a:pt x="20210" y="0"/>
                </a:moveTo>
                <a:cubicBezTo>
                  <a:pt x="21129" y="2435"/>
                  <a:pt x="21600" y="5017"/>
                  <a:pt x="21600" y="7621"/>
                </a:cubicBezTo>
                <a:cubicBezTo>
                  <a:pt x="21600" y="10691"/>
                  <a:pt x="20945" y="13726"/>
                  <a:pt x="19679" y="16523"/>
                </a:cubicBezTo>
                <a:lnTo>
                  <a:pt x="0" y="762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0" y="6237288"/>
            <a:ext cx="428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Cervical line curved root wise. 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679950" y="6237288"/>
            <a:ext cx="428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Franklin Gothic Book" pitchFamily="34" charset="0"/>
              </a:rPr>
              <a:t>Cervical line less curved.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8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4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0" grpId="0"/>
      <p:bldP spid="235531" grpId="0"/>
      <p:bldP spid="235532" grpId="0" animBg="1"/>
      <p:bldP spid="235533" grpId="0" animBg="1"/>
      <p:bldP spid="235534" grpId="0"/>
      <p:bldP spid="235535" grpId="0"/>
      <p:bldP spid="235536" grpId="0" animBg="1"/>
      <p:bldP spid="235537" grpId="0" animBg="1"/>
      <p:bldP spid="235538" grpId="0"/>
      <p:bldP spid="235539" grpId="0"/>
      <p:bldP spid="235540" grpId="0" animBg="1"/>
      <p:bldP spid="235541" grpId="0" animBg="1"/>
      <p:bldP spid="235542" grpId="0" animBg="1"/>
      <p:bldP spid="235543" grpId="0" animBg="1"/>
      <p:bldP spid="235549" grpId="0" animBg="1"/>
      <p:bldP spid="235550" grpId="0" animBg="1"/>
      <p:bldP spid="235551" grpId="0"/>
      <p:bldP spid="2355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Upp 5 B"/>
          <p:cNvPicPr>
            <a:picLocks noChangeAspect="1" noChangeArrowheads="1"/>
          </p:cNvPicPr>
          <p:nvPr/>
        </p:nvPicPr>
        <p:blipFill>
          <a:blip r:embed="rId2" cstate="print"/>
          <a:srcRect b="32449"/>
          <a:stretch>
            <a:fillRect/>
          </a:stretch>
        </p:blipFill>
        <p:spPr bwMode="auto">
          <a:xfrm>
            <a:off x="5940425" y="333375"/>
            <a:ext cx="17430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Upper 4 photo 11"/>
          <p:cNvPicPr>
            <a:picLocks noChangeAspect="1" noChangeArrowheads="1"/>
          </p:cNvPicPr>
          <p:nvPr/>
        </p:nvPicPr>
        <p:blipFill>
          <a:blip r:embed="rId3" cstate="print"/>
          <a:srcRect b="30492"/>
          <a:stretch>
            <a:fillRect/>
          </a:stretch>
        </p:blipFill>
        <p:spPr bwMode="auto">
          <a:xfrm>
            <a:off x="1474788" y="260350"/>
            <a:ext cx="1782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2268538" y="2060575"/>
            <a:ext cx="142875" cy="792163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6805613" y="2205038"/>
            <a:ext cx="142875" cy="79057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322263" y="33337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Franklin Gothic Book" pitchFamily="34" charset="0"/>
              </a:rPr>
              <a:t>4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508625" y="40481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Franklin Gothic Book" pitchFamily="34" charset="0"/>
              </a:rPr>
              <a:t>5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2843213" y="54927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M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1546225" y="534988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D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6156325" y="534988"/>
            <a:ext cx="287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D</a:t>
            </a:r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7235825" y="5492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M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179388" y="3213100"/>
            <a:ext cx="388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Prominent B ridge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5003800" y="3197225"/>
            <a:ext cx="414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Less prominent B ridge</a:t>
            </a:r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144463" y="4292600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Narrow cervical portion</a:t>
            </a:r>
            <a:r>
              <a:rPr lang="en-US">
                <a:solidFill>
                  <a:srgbClr val="FF66FF"/>
                </a:solidFill>
                <a:latin typeface="Franklin Gothic Book" pitchFamily="34" charset="0"/>
              </a:rPr>
              <a:t>.</a:t>
            </a:r>
            <a:r>
              <a:rPr lang="en-US">
                <a:latin typeface="Franklin Gothic Book" pitchFamily="34" charset="0"/>
              </a:rPr>
              <a:t> </a:t>
            </a:r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4824413" y="4292600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Wider cervical portion</a:t>
            </a:r>
            <a:r>
              <a:rPr lang="en-US">
                <a:solidFill>
                  <a:srgbClr val="FF66FF"/>
                </a:solidFill>
                <a:latin typeface="Franklin Gothic Book" pitchFamily="34" charset="0"/>
              </a:rPr>
              <a:t>.</a:t>
            </a:r>
            <a:r>
              <a:rPr lang="en-US">
                <a:latin typeface="Franklin Gothic Book" pitchFamily="34" charset="0"/>
              </a:rPr>
              <a:t> </a:t>
            </a:r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>
            <a:off x="2627313" y="1628775"/>
            <a:ext cx="503237" cy="504825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1690688" y="1557338"/>
            <a:ext cx="360362" cy="576262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>
            <a:off x="6083300" y="1916113"/>
            <a:ext cx="504825" cy="504825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H="1">
            <a:off x="7235825" y="1916113"/>
            <a:ext cx="504825" cy="433387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177800" y="5084763"/>
            <a:ext cx="388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Short root.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4932363" y="5084763"/>
            <a:ext cx="374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Longer root.</a:t>
            </a:r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2700338" y="404813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7092950" y="333375"/>
            <a:ext cx="0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1" grpId="0" animBg="1"/>
      <p:bldP spid="236558" grpId="0"/>
      <p:bldP spid="236559" grpId="0"/>
      <p:bldP spid="236560" grpId="0"/>
      <p:bldP spid="236561" grpId="0"/>
      <p:bldP spid="236562" grpId="0" animBg="1"/>
      <p:bldP spid="236563" grpId="0" animBg="1"/>
      <p:bldP spid="236564" grpId="0" animBg="1"/>
      <p:bldP spid="236565" grpId="0" animBg="1"/>
      <p:bldP spid="236566" grpId="0"/>
      <p:bldP spid="236567" grpId="0"/>
      <p:bldP spid="236568" grpId="0" animBg="1"/>
      <p:bldP spid="2365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Upper 4 Photo 1"/>
          <p:cNvPicPr>
            <a:picLocks noChangeAspect="1" noChangeArrowheads="1"/>
          </p:cNvPicPr>
          <p:nvPr/>
        </p:nvPicPr>
        <p:blipFill>
          <a:blip r:embed="rId2" cstate="print"/>
          <a:srcRect b="32449"/>
          <a:stretch>
            <a:fillRect/>
          </a:stretch>
        </p:blipFill>
        <p:spPr bwMode="auto">
          <a:xfrm>
            <a:off x="5797550" y="1168400"/>
            <a:ext cx="17414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 descr="Upper 4 photo 33"/>
          <p:cNvPicPr>
            <a:picLocks noChangeAspect="1" noChangeArrowheads="1"/>
          </p:cNvPicPr>
          <p:nvPr/>
        </p:nvPicPr>
        <p:blipFill>
          <a:blip r:embed="rId3" cstate="print"/>
          <a:srcRect l="17433" t="145" r="17433" b="28287"/>
          <a:stretch>
            <a:fillRect/>
          </a:stretch>
        </p:blipFill>
        <p:spPr bwMode="auto">
          <a:xfrm>
            <a:off x="1547813" y="1196975"/>
            <a:ext cx="11509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-107950" y="0"/>
            <a:ext cx="9324975" cy="1152525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28600" y="260350"/>
            <a:ext cx="8916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Lingual outline and surface anatomy of the crown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73025" y="3429000"/>
            <a:ext cx="3851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L cusp is shorter by 1 mm than the B cusp.</a:t>
            </a:r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4932363" y="3922713"/>
            <a:ext cx="39258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The L and B cusps are nearly of same height.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0" y="4868863"/>
            <a:ext cx="3924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ranklin Gothic Book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80% has 2 roots</a:t>
            </a:r>
            <a:r>
              <a:rPr lang="ar-EG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L root is shorter than B root and its apex is pointed.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4895850" y="4797425"/>
            <a:ext cx="377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Rare to has 2 roots</a:t>
            </a: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4500563" y="5229225"/>
            <a:ext cx="475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In case of two roots the L root is shorter and its apex  is more blunt.</a:t>
            </a:r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827088" y="1341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Franklin Gothic Book" pitchFamily="34" charset="0"/>
              </a:rPr>
              <a:t>4</a:t>
            </a:r>
          </a:p>
        </p:txBody>
      </p:sp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5292725" y="147002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u="sng">
                <a:latin typeface="Franklin Gothic Book" pitchFamily="34" charset="0"/>
              </a:rPr>
              <a:t>5</a:t>
            </a:r>
          </a:p>
        </p:txBody>
      </p:sp>
      <p:sp>
        <p:nvSpPr>
          <p:cNvPr id="237584" name="Line 16"/>
          <p:cNvSpPr>
            <a:spLocks noChangeShapeType="1"/>
          </p:cNvSpPr>
          <p:nvPr/>
        </p:nvSpPr>
        <p:spPr bwMode="auto">
          <a:xfrm flipH="1">
            <a:off x="1979613" y="3141663"/>
            <a:ext cx="792162" cy="71437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7585" name="Line 17"/>
          <p:cNvSpPr>
            <a:spLocks noChangeShapeType="1"/>
          </p:cNvSpPr>
          <p:nvPr/>
        </p:nvSpPr>
        <p:spPr bwMode="auto">
          <a:xfrm flipH="1">
            <a:off x="6659563" y="3429000"/>
            <a:ext cx="792162" cy="71438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 flipH="1" flipV="1">
            <a:off x="2195513" y="1341438"/>
            <a:ext cx="1008062" cy="358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7587" name="Line 19"/>
          <p:cNvSpPr>
            <a:spLocks noChangeShapeType="1"/>
          </p:cNvSpPr>
          <p:nvPr/>
        </p:nvSpPr>
        <p:spPr bwMode="auto">
          <a:xfrm flipH="1" flipV="1">
            <a:off x="2339975" y="1484313"/>
            <a:ext cx="863600" cy="215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7588" name="Line 20"/>
          <p:cNvSpPr>
            <a:spLocks noChangeShapeType="1"/>
          </p:cNvSpPr>
          <p:nvPr/>
        </p:nvSpPr>
        <p:spPr bwMode="auto">
          <a:xfrm flipH="1" flipV="1">
            <a:off x="6732588" y="1412875"/>
            <a:ext cx="1008062" cy="3587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/>
      <p:bldP spid="237577" grpId="0"/>
      <p:bldP spid="237578" grpId="0"/>
      <p:bldP spid="237579" grpId="0"/>
      <p:bldP spid="237580" grpId="0"/>
      <p:bldP spid="237584" grpId="0" animBg="1"/>
      <p:bldP spid="237585" grpId="0" animBg="1"/>
      <p:bldP spid="237586" grpId="0" animBg="1"/>
      <p:bldP spid="237587" grpId="0" animBg="1"/>
      <p:bldP spid="237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1754188" y="908050"/>
            <a:ext cx="13065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419475" y="2205038"/>
            <a:ext cx="2889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914650" y="185738"/>
            <a:ext cx="331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Mesial  aspect</a:t>
            </a:r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flipH="1">
            <a:off x="2700338" y="292417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54" name="Oval 18"/>
          <p:cNvSpPr>
            <a:spLocks noChangeArrowheads="1"/>
          </p:cNvSpPr>
          <p:nvPr/>
        </p:nvSpPr>
        <p:spPr bwMode="auto">
          <a:xfrm>
            <a:off x="2339975" y="1916113"/>
            <a:ext cx="215900" cy="720725"/>
          </a:xfrm>
          <a:prstGeom prst="ellipse">
            <a:avLst/>
          </a:prstGeom>
          <a:solidFill>
            <a:srgbClr val="003399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8918" name="Rectangle 19"/>
          <p:cNvSpPr>
            <a:spLocks noChangeArrowheads="1"/>
          </p:cNvSpPr>
          <p:nvPr/>
        </p:nvSpPr>
        <p:spPr bwMode="auto">
          <a:xfrm>
            <a:off x="2773363" y="2132013"/>
            <a:ext cx="35877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38919" name="Picture 21" descr="Upp 5 M"/>
          <p:cNvPicPr>
            <a:picLocks noChangeAspect="1" noChangeArrowheads="1"/>
          </p:cNvPicPr>
          <p:nvPr/>
        </p:nvPicPr>
        <p:blipFill>
          <a:blip r:embed="rId3" cstate="print"/>
          <a:srcRect b="31293"/>
          <a:stretch>
            <a:fillRect/>
          </a:stretch>
        </p:blipFill>
        <p:spPr bwMode="auto">
          <a:xfrm>
            <a:off x="6016625" y="836613"/>
            <a:ext cx="13652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58" name="Text Box 22"/>
          <p:cNvSpPr txBox="1">
            <a:spLocks noChangeArrowheads="1"/>
          </p:cNvSpPr>
          <p:nvPr/>
        </p:nvSpPr>
        <p:spPr bwMode="auto">
          <a:xfrm>
            <a:off x="179388" y="3284538"/>
            <a:ext cx="4643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Franklin Gothic Book" pitchFamily="34" charset="0"/>
              </a:rPr>
              <a:t> </a:t>
            </a:r>
            <a:r>
              <a:rPr lang="en-US" sz="2800">
                <a:latin typeface="Franklin Gothic Book" pitchFamily="34" charset="0"/>
              </a:rPr>
              <a:t>B cusp is longer than L cusp by 1mm </a:t>
            </a:r>
          </a:p>
        </p:txBody>
      </p:sp>
      <p:sp>
        <p:nvSpPr>
          <p:cNvPr id="38921" name="Text Box 24"/>
          <p:cNvSpPr txBox="1">
            <a:spLocks noChangeArrowheads="1"/>
          </p:cNvSpPr>
          <p:nvPr/>
        </p:nvSpPr>
        <p:spPr bwMode="auto">
          <a:xfrm>
            <a:off x="357188" y="908050"/>
            <a:ext cx="83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4</a:t>
            </a:r>
          </a:p>
        </p:txBody>
      </p:sp>
      <p:sp>
        <p:nvSpPr>
          <p:cNvPr id="244761" name="Text Box 25"/>
          <p:cNvSpPr txBox="1">
            <a:spLocks noChangeArrowheads="1"/>
          </p:cNvSpPr>
          <p:nvPr/>
        </p:nvSpPr>
        <p:spPr bwMode="auto">
          <a:xfrm>
            <a:off x="4643438" y="3213100"/>
            <a:ext cx="4500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he cusps are nearly at the same level. </a:t>
            </a:r>
            <a:endParaRPr lang="ar-SA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occlusal table is narrow.</a:t>
            </a:r>
            <a:endParaRPr lang="en-GB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62" name="Text Box 26"/>
          <p:cNvSpPr txBox="1">
            <a:spLocks noChangeArrowheads="1"/>
          </p:cNvSpPr>
          <p:nvPr/>
        </p:nvSpPr>
        <p:spPr bwMode="auto">
          <a:xfrm>
            <a:off x="250825" y="4292600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  <a:latin typeface="Franklin Gothic Book" pitchFamily="34" charset="0"/>
              </a:rPr>
              <a:t>The occlusal table is wide.</a:t>
            </a:r>
          </a:p>
        </p:txBody>
      </p:sp>
      <p:sp>
        <p:nvSpPr>
          <p:cNvPr id="244763" name="Line 27"/>
          <p:cNvSpPr>
            <a:spLocks noChangeShapeType="1"/>
          </p:cNvSpPr>
          <p:nvPr/>
        </p:nvSpPr>
        <p:spPr bwMode="auto">
          <a:xfrm flipV="1">
            <a:off x="1189038" y="3068638"/>
            <a:ext cx="936625" cy="73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64" name="Line 28"/>
          <p:cNvSpPr>
            <a:spLocks noChangeShapeType="1"/>
          </p:cNvSpPr>
          <p:nvPr/>
        </p:nvSpPr>
        <p:spPr bwMode="auto">
          <a:xfrm>
            <a:off x="2124075" y="3213100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65" name="Line 29"/>
          <p:cNvSpPr>
            <a:spLocks noChangeShapeType="1"/>
          </p:cNvSpPr>
          <p:nvPr/>
        </p:nvSpPr>
        <p:spPr bwMode="auto">
          <a:xfrm>
            <a:off x="6445250" y="32131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31"/>
          <p:cNvSpPr txBox="1">
            <a:spLocks noChangeArrowheads="1"/>
          </p:cNvSpPr>
          <p:nvPr/>
        </p:nvSpPr>
        <p:spPr bwMode="auto">
          <a:xfrm>
            <a:off x="5000625" y="1125538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5</a:t>
            </a:r>
          </a:p>
        </p:txBody>
      </p:sp>
      <p:sp>
        <p:nvSpPr>
          <p:cNvPr id="244768" name="Text Box 32"/>
          <p:cNvSpPr txBox="1">
            <a:spLocks noChangeArrowheads="1"/>
          </p:cNvSpPr>
          <p:nvPr/>
        </p:nvSpPr>
        <p:spPr bwMode="auto">
          <a:xfrm>
            <a:off x="250825" y="5300663"/>
            <a:ext cx="388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00FF"/>
                </a:solidFill>
                <a:latin typeface="Franklin Gothic Book" pitchFamily="34" charset="0"/>
              </a:rPr>
              <a:t>Mesial DG and canine fossa.</a:t>
            </a:r>
          </a:p>
        </p:txBody>
      </p:sp>
      <p:sp>
        <p:nvSpPr>
          <p:cNvPr id="244769" name="Line 33"/>
          <p:cNvSpPr>
            <a:spLocks noChangeShapeType="1"/>
          </p:cNvSpPr>
          <p:nvPr/>
        </p:nvSpPr>
        <p:spPr bwMode="auto">
          <a:xfrm flipH="1">
            <a:off x="2484438" y="2781300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70" name="Line 34"/>
          <p:cNvSpPr>
            <a:spLocks noChangeShapeType="1"/>
          </p:cNvSpPr>
          <p:nvPr/>
        </p:nvSpPr>
        <p:spPr bwMode="auto">
          <a:xfrm flipH="1">
            <a:off x="7021513" y="30686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 flipV="1">
            <a:off x="5437188" y="3068638"/>
            <a:ext cx="936625" cy="73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4772" name="Text Box 36"/>
          <p:cNvSpPr txBox="1">
            <a:spLocks noChangeArrowheads="1"/>
          </p:cNvSpPr>
          <p:nvPr/>
        </p:nvSpPr>
        <p:spPr bwMode="auto">
          <a:xfrm>
            <a:off x="4071938" y="5116513"/>
            <a:ext cx="5072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00FF"/>
                </a:solidFill>
                <a:latin typeface="Franklin Gothic Book" pitchFamily="34" charset="0"/>
              </a:rPr>
              <a:t>The crown surface is smooth and convex while  the root has shallow developmental depression.</a:t>
            </a:r>
          </a:p>
        </p:txBody>
      </p:sp>
      <p:sp>
        <p:nvSpPr>
          <p:cNvPr id="244773" name="Oval 37"/>
          <p:cNvSpPr>
            <a:spLocks noChangeArrowheads="1"/>
          </p:cNvSpPr>
          <p:nvPr/>
        </p:nvSpPr>
        <p:spPr bwMode="auto">
          <a:xfrm>
            <a:off x="6589713" y="1341438"/>
            <a:ext cx="142875" cy="1008062"/>
          </a:xfrm>
          <a:prstGeom prst="ellipse">
            <a:avLst/>
          </a:prstGeom>
          <a:solidFill>
            <a:srgbClr val="003399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38934" name="Rectangle 38"/>
          <p:cNvSpPr>
            <a:spLocks noChangeArrowheads="1"/>
          </p:cNvSpPr>
          <p:nvPr/>
        </p:nvSpPr>
        <p:spPr bwMode="auto">
          <a:xfrm>
            <a:off x="1331913" y="0"/>
            <a:ext cx="6697662" cy="836613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1" grpId="0" animBg="1"/>
      <p:bldP spid="244754" grpId="0" animBg="1"/>
      <p:bldP spid="244758" grpId="0"/>
      <p:bldP spid="244762" grpId="0"/>
      <p:bldP spid="244763" grpId="0" animBg="1"/>
      <p:bldP spid="244764" grpId="0" animBg="1"/>
      <p:bldP spid="244765" grpId="0" animBg="1"/>
      <p:bldP spid="244768" grpId="0"/>
      <p:bldP spid="244769" grpId="0" animBg="1"/>
      <p:bldP spid="244770" grpId="0" animBg="1"/>
      <p:bldP spid="244771" grpId="0" animBg="1"/>
      <p:bldP spid="244772" grpId="0"/>
      <p:bldP spid="2447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1) Developmental lobes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Facial surface develops from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	three lobes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Buccal</a:t>
            </a:r>
            <a:r>
              <a:rPr lang="en-US" sz="2400" dirty="0" smtClean="0"/>
              <a:t> ridge more prominent in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	maxillary arch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developmental lingual lobe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	(</a:t>
            </a:r>
            <a:r>
              <a:rPr lang="en-US" sz="2400" dirty="0" err="1" smtClean="0"/>
              <a:t>cingulum</a:t>
            </a:r>
            <a:r>
              <a:rPr lang="en-US" sz="2400" dirty="0" smtClean="0"/>
              <a:t> or cusp)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Exception: Mandibular 2nd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	premolar (can have 2 lingual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   	lobes)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990600"/>
            <a:ext cx="3079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2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Upp 44"/>
          <p:cNvPicPr>
            <a:picLocks noChangeAspect="1" noChangeArrowheads="1"/>
          </p:cNvPicPr>
          <p:nvPr/>
        </p:nvPicPr>
        <p:blipFill>
          <a:blip r:embed="rId2" cstate="print"/>
          <a:srcRect r="4622" b="28572"/>
          <a:stretch>
            <a:fillRect/>
          </a:stretch>
        </p:blipFill>
        <p:spPr bwMode="auto">
          <a:xfrm>
            <a:off x="1476375" y="981075"/>
            <a:ext cx="1524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5" name="Oval 5"/>
          <p:cNvSpPr>
            <a:spLocks noChangeArrowheads="1"/>
          </p:cNvSpPr>
          <p:nvPr/>
        </p:nvSpPr>
        <p:spPr bwMode="auto">
          <a:xfrm>
            <a:off x="1909763" y="2997200"/>
            <a:ext cx="215900" cy="144463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39939" name="Picture 6" descr="Upp 5 M"/>
          <p:cNvPicPr>
            <a:picLocks noChangeAspect="1" noChangeArrowheads="1"/>
          </p:cNvPicPr>
          <p:nvPr/>
        </p:nvPicPr>
        <p:blipFill>
          <a:blip r:embed="rId3" cstate="print"/>
          <a:srcRect b="31293"/>
          <a:stretch>
            <a:fillRect/>
          </a:stretch>
        </p:blipFill>
        <p:spPr bwMode="auto">
          <a:xfrm>
            <a:off x="5940425" y="981075"/>
            <a:ext cx="1584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>
                <a:latin typeface="Franklin Gothic Book" pitchFamily="34" charset="0"/>
              </a:rPr>
              <a:t>4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932363" y="9810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>
                <a:latin typeface="Franklin Gothic Book" pitchFamily="34" charset="0"/>
              </a:rPr>
              <a:t>5</a:t>
            </a: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2700338" y="2349500"/>
            <a:ext cx="35877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5770" name="Oval 10"/>
          <p:cNvSpPr>
            <a:spLocks noChangeArrowheads="1"/>
          </p:cNvSpPr>
          <p:nvPr/>
        </p:nvSpPr>
        <p:spPr bwMode="auto">
          <a:xfrm>
            <a:off x="6442075" y="3141663"/>
            <a:ext cx="215900" cy="144462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250825" y="4349750"/>
            <a:ext cx="299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 area: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249238" y="4868863"/>
            <a:ext cx="4822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At the middle third (OC dimension) and slightly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buccal to the midline (BL dimension)</a:t>
            </a:r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5214938" y="4500563"/>
            <a:ext cx="38941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At the occlusal third (OC dimension) and slightly buccal to the midline (BL dimension</a:t>
            </a:r>
            <a:r>
              <a:rPr lang="en-US">
                <a:latin typeface="Franklin Gothic Book" pitchFamily="34" charset="0"/>
              </a:rPr>
              <a:t>)</a:t>
            </a:r>
          </a:p>
        </p:txBody>
      </p:sp>
      <p:sp>
        <p:nvSpPr>
          <p:cNvPr id="245776" name="AutoShape 16"/>
          <p:cNvSpPr>
            <a:spLocks/>
          </p:cNvSpPr>
          <p:nvPr/>
        </p:nvSpPr>
        <p:spPr bwMode="auto">
          <a:xfrm rot="5193007">
            <a:off x="2085975" y="2890838"/>
            <a:ext cx="219075" cy="431800"/>
          </a:xfrm>
          <a:prstGeom prst="leftBrace">
            <a:avLst>
              <a:gd name="adj1" fmla="val 36783"/>
              <a:gd name="adj2" fmla="val 51208"/>
            </a:avLst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5777" name="AutoShape 17"/>
          <p:cNvSpPr>
            <a:spLocks/>
          </p:cNvSpPr>
          <p:nvPr/>
        </p:nvSpPr>
        <p:spPr bwMode="auto">
          <a:xfrm rot="5193007">
            <a:off x="6623050" y="3103563"/>
            <a:ext cx="219075" cy="431800"/>
          </a:xfrm>
          <a:prstGeom prst="leftBrace">
            <a:avLst>
              <a:gd name="adj1" fmla="val 36783"/>
              <a:gd name="adj2" fmla="val 51208"/>
            </a:avLst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250825" y="3419475"/>
            <a:ext cx="46085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MMR at the junction of M1/3 &amp;O1/3</a:t>
            </a:r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4859338" y="3500438"/>
            <a:ext cx="4608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MMR positioned more occlusal</a:t>
            </a:r>
            <a:r>
              <a:rPr lang="en-US">
                <a:solidFill>
                  <a:schemeClr val="hlink"/>
                </a:solidFill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8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6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  <p:bldP spid="245770" grpId="0" animBg="1"/>
      <p:bldP spid="245771" grpId="0"/>
      <p:bldP spid="245772" grpId="0"/>
      <p:bldP spid="245773" grpId="0"/>
      <p:bldP spid="245776" grpId="0" animBg="1"/>
      <p:bldP spid="245776" grpId="1" animBg="1"/>
      <p:bldP spid="245777" grpId="0" animBg="1"/>
      <p:bldP spid="245777" grpId="1" animBg="1"/>
      <p:bldP spid="24577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Upper 4 photo 22"/>
          <p:cNvPicPr>
            <a:picLocks noChangeAspect="1" noChangeArrowheads="1"/>
          </p:cNvPicPr>
          <p:nvPr/>
        </p:nvPicPr>
        <p:blipFill>
          <a:blip r:embed="rId2" cstate="print"/>
          <a:srcRect b="27483"/>
          <a:stretch>
            <a:fillRect/>
          </a:stretch>
        </p:blipFill>
        <p:spPr bwMode="auto">
          <a:xfrm>
            <a:off x="1763713" y="1052513"/>
            <a:ext cx="15113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AutoShape 6"/>
          <p:cNvSpPr>
            <a:spLocks/>
          </p:cNvSpPr>
          <p:nvPr/>
        </p:nvSpPr>
        <p:spPr bwMode="auto">
          <a:xfrm rot="5193007">
            <a:off x="2374900" y="2960688"/>
            <a:ext cx="219075" cy="431800"/>
          </a:xfrm>
          <a:prstGeom prst="leftBrace">
            <a:avLst>
              <a:gd name="adj1" fmla="val 36783"/>
              <a:gd name="adj2" fmla="val 51208"/>
            </a:avLst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40963" name="Picture 7" descr="Upper 4 Photo"/>
          <p:cNvPicPr>
            <a:picLocks noChangeAspect="1" noChangeArrowheads="1"/>
          </p:cNvPicPr>
          <p:nvPr/>
        </p:nvPicPr>
        <p:blipFill>
          <a:blip r:embed="rId3" cstate="print"/>
          <a:srcRect b="28619"/>
          <a:stretch>
            <a:fillRect/>
          </a:stretch>
        </p:blipFill>
        <p:spPr bwMode="auto">
          <a:xfrm>
            <a:off x="6069013" y="1052513"/>
            <a:ext cx="15986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2914650" y="185738"/>
            <a:ext cx="331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 aspect</a:t>
            </a:r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1643063" y="0"/>
            <a:ext cx="6697662" cy="792163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6794" name="AutoShape 10"/>
          <p:cNvSpPr>
            <a:spLocks/>
          </p:cNvSpPr>
          <p:nvPr/>
        </p:nvSpPr>
        <p:spPr bwMode="auto">
          <a:xfrm rot="5193007">
            <a:off x="6679407" y="2958306"/>
            <a:ext cx="287338" cy="504825"/>
          </a:xfrm>
          <a:prstGeom prst="leftBrace">
            <a:avLst>
              <a:gd name="adj1" fmla="val 32787"/>
              <a:gd name="adj2" fmla="val 51208"/>
            </a:avLst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323850" y="103663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4</a:t>
            </a: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5148263" y="1181100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5</a:t>
            </a:r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179388" y="3789363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DMR</a:t>
            </a:r>
            <a:r>
              <a:rPr lang="en-US" sz="2400">
                <a:solidFill>
                  <a:srgbClr val="FF0000"/>
                </a:solidFill>
                <a:latin typeface="Franklin Gothic Book" pitchFamily="34" charset="0"/>
              </a:rPr>
              <a:t> more occlusal than MMR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4643438" y="3763963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DMR</a:t>
            </a:r>
            <a:r>
              <a:rPr lang="en-US" sz="2400">
                <a:solidFill>
                  <a:srgbClr val="FF0000"/>
                </a:solidFill>
                <a:latin typeface="Franklin Gothic Book" pitchFamily="34" charset="0"/>
              </a:rPr>
              <a:t> more cervical than MMR</a:t>
            </a: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179388" y="4406900"/>
            <a:ext cx="424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Franklin Gothic Book" pitchFamily="34" charset="0"/>
              </a:rPr>
              <a:t>CA occlusally positioned and more buccally than MCA.</a:t>
            </a:r>
          </a:p>
        </p:txBody>
      </p:sp>
      <p:sp>
        <p:nvSpPr>
          <p:cNvPr id="246800" name="Oval 16"/>
          <p:cNvSpPr>
            <a:spLocks noChangeArrowheads="1"/>
          </p:cNvSpPr>
          <p:nvPr/>
        </p:nvSpPr>
        <p:spPr bwMode="auto">
          <a:xfrm>
            <a:off x="2557463" y="3140075"/>
            <a:ext cx="215900" cy="144463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6801" name="Text Box 17"/>
          <p:cNvSpPr txBox="1">
            <a:spLocks noChangeArrowheads="1"/>
          </p:cNvSpPr>
          <p:nvPr/>
        </p:nvSpPr>
        <p:spPr bwMode="auto">
          <a:xfrm>
            <a:off x="179388" y="5260975"/>
            <a:ext cx="4824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Smooth and convex surface except for a small flat area cervical to contact area.</a:t>
            </a: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4716463" y="4402138"/>
            <a:ext cx="424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Franklin Gothic Book" pitchFamily="34" charset="0"/>
              </a:rPr>
              <a:t>CA cervically positioned and more buccally than MCA.</a:t>
            </a:r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>
            <a:off x="6877050" y="3068638"/>
            <a:ext cx="215900" cy="144462"/>
          </a:xfrm>
          <a:prstGeom prst="ellipse">
            <a:avLst/>
          </a:prstGeom>
          <a:solidFill>
            <a:srgbClr val="FF00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6804" name="Text Box 20"/>
          <p:cNvSpPr txBox="1">
            <a:spLocks noChangeArrowheads="1"/>
          </p:cNvSpPr>
          <p:nvPr/>
        </p:nvSpPr>
        <p:spPr bwMode="auto">
          <a:xfrm>
            <a:off x="5072063" y="5300663"/>
            <a:ext cx="385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Franklin Gothic Book" pitchFamily="34" charset="0"/>
              </a:rPr>
              <a:t>Smooth and convex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4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4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/>
      <p:bldP spid="246790" grpId="1" animBg="1"/>
      <p:bldP spid="246794" grpId="0" animBg="1"/>
      <p:bldP spid="246794" grpId="1" animBg="1"/>
      <p:bldP spid="246799" grpId="0"/>
      <p:bldP spid="246800" grpId="0" animBg="1"/>
      <p:bldP spid="246801" grpId="0"/>
      <p:bldP spid="246802" grpId="0"/>
      <p:bldP spid="246803" grpId="0" animBg="1"/>
      <p:bldP spid="2468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Upper 4 photo 22"/>
          <p:cNvPicPr>
            <a:picLocks noChangeAspect="1" noChangeArrowheads="1"/>
          </p:cNvPicPr>
          <p:nvPr/>
        </p:nvPicPr>
        <p:blipFill>
          <a:blip r:embed="rId2" cstate="print"/>
          <a:srcRect b="27441"/>
          <a:stretch>
            <a:fillRect/>
          </a:stretch>
        </p:blipFill>
        <p:spPr bwMode="auto">
          <a:xfrm>
            <a:off x="1331913" y="908050"/>
            <a:ext cx="1511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37798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Franklin Gothic Book" pitchFamily="34" charset="0"/>
              </a:rPr>
              <a:t>Root trunk is long as the bifurcation is near apical 1/3</a:t>
            </a:r>
          </a:p>
        </p:txBody>
      </p:sp>
      <p:sp>
        <p:nvSpPr>
          <p:cNvPr id="247814" name="AutoShape 6"/>
          <p:cNvSpPr>
            <a:spLocks/>
          </p:cNvSpPr>
          <p:nvPr/>
        </p:nvSpPr>
        <p:spPr bwMode="auto">
          <a:xfrm rot="10800000" flipH="1">
            <a:off x="1404938" y="1627188"/>
            <a:ext cx="287337" cy="863600"/>
          </a:xfrm>
          <a:prstGeom prst="leftBrace">
            <a:avLst>
              <a:gd name="adj1" fmla="val 25046"/>
              <a:gd name="adj2" fmla="val 4691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7815" name="AutoShape 7"/>
          <p:cNvSpPr>
            <a:spLocks/>
          </p:cNvSpPr>
          <p:nvPr/>
        </p:nvSpPr>
        <p:spPr bwMode="auto">
          <a:xfrm rot="10800000">
            <a:off x="2555875" y="1627188"/>
            <a:ext cx="287338" cy="863600"/>
          </a:xfrm>
          <a:prstGeom prst="leftBrace">
            <a:avLst>
              <a:gd name="adj1" fmla="val 25046"/>
              <a:gd name="adj2" fmla="val 4691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14313" y="4786313"/>
            <a:ext cx="4392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Franklin Gothic Book" pitchFamily="34" charset="0"/>
              </a:rPr>
              <a:t>Surface is smooth and convex except shallower DD on the root trunk than mesially.</a:t>
            </a:r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2052638" y="1698625"/>
            <a:ext cx="71437" cy="720725"/>
          </a:xfrm>
          <a:prstGeom prst="ellipse">
            <a:avLst/>
          </a:prstGeom>
          <a:solidFill>
            <a:srgbClr val="003399">
              <a:alpha val="3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5148263" y="1181100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5</a:t>
            </a:r>
          </a:p>
        </p:txBody>
      </p:sp>
      <p:pic>
        <p:nvPicPr>
          <p:cNvPr id="41992" name="Picture 13" descr="Upper 4 Photo"/>
          <p:cNvPicPr>
            <a:picLocks noChangeAspect="1" noChangeArrowheads="1"/>
          </p:cNvPicPr>
          <p:nvPr/>
        </p:nvPicPr>
        <p:blipFill>
          <a:blip r:embed="rId3" cstate="print"/>
          <a:srcRect b="28619"/>
          <a:stretch>
            <a:fillRect/>
          </a:stretch>
        </p:blipFill>
        <p:spPr bwMode="auto">
          <a:xfrm>
            <a:off x="6732588" y="1052513"/>
            <a:ext cx="1368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396875" y="103663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4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5148263" y="3429000"/>
            <a:ext cx="37449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Franklin Gothic Book" pitchFamily="34" charset="0"/>
              </a:rPr>
              <a:t>One root and if 2 the bifurcation will be more apically.</a:t>
            </a:r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5040313" y="4797425"/>
            <a:ext cx="3995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Franklin Gothic Book" pitchFamily="34" charset="0"/>
              </a:rPr>
              <a:t>Surface is smooth and convex except deeper DD in the middle of the root than mesially.</a:t>
            </a:r>
          </a:p>
        </p:txBody>
      </p:sp>
      <p:sp>
        <p:nvSpPr>
          <p:cNvPr id="247826" name="Oval 18"/>
          <p:cNvSpPr>
            <a:spLocks noChangeArrowheads="1"/>
          </p:cNvSpPr>
          <p:nvPr/>
        </p:nvSpPr>
        <p:spPr bwMode="auto">
          <a:xfrm>
            <a:off x="7380288" y="1341438"/>
            <a:ext cx="71437" cy="1079500"/>
          </a:xfrm>
          <a:prstGeom prst="ellipse">
            <a:avLst/>
          </a:prstGeom>
          <a:solidFill>
            <a:srgbClr val="003399">
              <a:alpha val="3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  <p:bldP spid="247814" grpId="0" animBg="1"/>
      <p:bldP spid="247815" grpId="0" animBg="1"/>
      <p:bldP spid="247816" grpId="0"/>
      <p:bldP spid="247817" grpId="0" animBg="1"/>
      <p:bldP spid="247823" grpId="0"/>
      <p:bldP spid="247825" grpId="0"/>
      <p:bldP spid="2478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Upp 4 and Low 4"/>
          <p:cNvPicPr>
            <a:picLocks noChangeAspect="1" noChangeArrowheads="1"/>
          </p:cNvPicPr>
          <p:nvPr/>
        </p:nvPicPr>
        <p:blipFill>
          <a:blip r:embed="rId2" cstate="print"/>
          <a:srcRect l="57391" r="6520"/>
          <a:stretch>
            <a:fillRect/>
          </a:stretch>
        </p:blipFill>
        <p:spPr bwMode="auto">
          <a:xfrm>
            <a:off x="1258888" y="1052513"/>
            <a:ext cx="2233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Upp 55"/>
          <p:cNvPicPr>
            <a:picLocks noChangeAspect="1" noChangeArrowheads="1"/>
          </p:cNvPicPr>
          <p:nvPr/>
        </p:nvPicPr>
        <p:blipFill>
          <a:blip r:embed="rId3" cstate="print"/>
          <a:srcRect l="68558"/>
          <a:stretch>
            <a:fillRect/>
          </a:stretch>
        </p:blipFill>
        <p:spPr bwMode="auto">
          <a:xfrm>
            <a:off x="6373813" y="981075"/>
            <a:ext cx="2159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8" name="AutoShape 6"/>
          <p:cNvSpPr>
            <a:spLocks noChangeArrowheads="1"/>
          </p:cNvSpPr>
          <p:nvPr/>
        </p:nvSpPr>
        <p:spPr bwMode="auto">
          <a:xfrm rot="-5400000">
            <a:off x="1295400" y="1881188"/>
            <a:ext cx="2089150" cy="1295400"/>
          </a:xfrm>
          <a:prstGeom prst="hexagon">
            <a:avLst>
              <a:gd name="adj" fmla="val 40319"/>
              <a:gd name="vf" fmla="val 115470"/>
            </a:avLst>
          </a:prstGeom>
          <a:solidFill>
            <a:srgbClr val="009999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6588125" y="1341438"/>
            <a:ext cx="1582738" cy="2159000"/>
          </a:xfrm>
          <a:prstGeom prst="ellipse">
            <a:avLst/>
          </a:prstGeom>
          <a:solidFill>
            <a:srgbClr val="009999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43013" name="Text Box 16"/>
          <p:cNvSpPr txBox="1">
            <a:spLocks noChangeArrowheads="1"/>
          </p:cNvSpPr>
          <p:nvPr/>
        </p:nvSpPr>
        <p:spPr bwMode="auto">
          <a:xfrm>
            <a:off x="3276600" y="1819275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M</a:t>
            </a:r>
          </a:p>
        </p:txBody>
      </p:sp>
      <p:sp>
        <p:nvSpPr>
          <p:cNvPr id="43014" name="Text Box 17"/>
          <p:cNvSpPr txBox="1">
            <a:spLocks noChangeArrowheads="1"/>
          </p:cNvSpPr>
          <p:nvPr/>
        </p:nvSpPr>
        <p:spPr bwMode="auto">
          <a:xfrm>
            <a:off x="901700" y="177323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D</a:t>
            </a:r>
          </a:p>
        </p:txBody>
      </p:sp>
      <p:sp>
        <p:nvSpPr>
          <p:cNvPr id="43015" name="Rectangle 18"/>
          <p:cNvSpPr>
            <a:spLocks noChangeArrowheads="1"/>
          </p:cNvSpPr>
          <p:nvPr/>
        </p:nvSpPr>
        <p:spPr bwMode="auto">
          <a:xfrm>
            <a:off x="8540750" y="19161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Franklin Gothic Book" pitchFamily="34" charset="0"/>
              </a:rPr>
              <a:t>M</a:t>
            </a:r>
          </a:p>
        </p:txBody>
      </p:sp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5607050" y="1844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Franklin Gothic Book" pitchFamily="34" charset="0"/>
              </a:rPr>
              <a:t>D</a:t>
            </a:r>
          </a:p>
        </p:txBody>
      </p:sp>
      <p:sp>
        <p:nvSpPr>
          <p:cNvPr id="43017" name="Rectangle 20"/>
          <p:cNvSpPr>
            <a:spLocks noChangeArrowheads="1"/>
          </p:cNvSpPr>
          <p:nvPr/>
        </p:nvSpPr>
        <p:spPr bwMode="auto">
          <a:xfrm>
            <a:off x="1908175" y="125413"/>
            <a:ext cx="6696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rgbClr val="BBE0E3"/>
                </a:solidFill>
                <a:latin typeface="Franklin Gothic Book" pitchFamily="34" charset="0"/>
              </a:rPr>
              <a:t>      </a:t>
            </a:r>
            <a:r>
              <a:rPr lang="en-US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Occlusal aspect</a:t>
            </a:r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1042988" y="0"/>
            <a:ext cx="7345362" cy="928688"/>
          </a:xfrm>
          <a:prstGeom prst="rect">
            <a:avLst/>
          </a:prstGeom>
          <a:solidFill>
            <a:srgbClr val="FFE701">
              <a:alpha val="1607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E70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43019" name="Text Box 22"/>
          <p:cNvSpPr txBox="1">
            <a:spLocks noChangeArrowheads="1"/>
          </p:cNvSpPr>
          <p:nvPr/>
        </p:nvSpPr>
        <p:spPr bwMode="auto">
          <a:xfrm>
            <a:off x="5148263" y="1181100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5</a:t>
            </a:r>
          </a:p>
        </p:txBody>
      </p:sp>
      <p:sp>
        <p:nvSpPr>
          <p:cNvPr id="43020" name="Text Box 23"/>
          <p:cNvSpPr txBox="1">
            <a:spLocks noChangeArrowheads="1"/>
          </p:cNvSpPr>
          <p:nvPr/>
        </p:nvSpPr>
        <p:spPr bwMode="auto">
          <a:xfrm>
            <a:off x="-684213" y="1254125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4</a:t>
            </a:r>
          </a:p>
        </p:txBody>
      </p:sp>
      <p:sp>
        <p:nvSpPr>
          <p:cNvPr id="248856" name="Rectangle 24"/>
          <p:cNvSpPr>
            <a:spLocks noChangeArrowheads="1"/>
          </p:cNvSpPr>
          <p:nvPr/>
        </p:nvSpPr>
        <p:spPr bwMode="auto">
          <a:xfrm>
            <a:off x="684213" y="4071938"/>
            <a:ext cx="229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hlink"/>
                </a:solidFill>
                <a:latin typeface="Franklin Gothic Book" pitchFamily="34" charset="0"/>
              </a:rPr>
              <a:t>It’s hexagonal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6156325" y="4000500"/>
            <a:ext cx="226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It’s oval </a:t>
            </a:r>
          </a:p>
        </p:txBody>
      </p:sp>
      <p:sp>
        <p:nvSpPr>
          <p:cNvPr id="248860" name="Text Box 28"/>
          <p:cNvSpPr txBox="1">
            <a:spLocks noChangeArrowheads="1"/>
          </p:cNvSpPr>
          <p:nvPr/>
        </p:nvSpPr>
        <p:spPr bwMode="auto">
          <a:xfrm>
            <a:off x="179388" y="4857750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 &amp; L triangular ridges.</a:t>
            </a:r>
          </a:p>
        </p:txBody>
      </p: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179388" y="5572125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Franklin Gothic Book" pitchFamily="34" charset="0"/>
              </a:rPr>
              <a:t>M &amp; D marginal ridges</a:t>
            </a:r>
          </a:p>
        </p:txBody>
      </p:sp>
      <p:sp>
        <p:nvSpPr>
          <p:cNvPr id="248866" name="Text Box 34"/>
          <p:cNvSpPr txBox="1">
            <a:spLocks noChangeArrowheads="1"/>
          </p:cNvSpPr>
          <p:nvPr/>
        </p:nvSpPr>
        <p:spPr bwMode="auto">
          <a:xfrm>
            <a:off x="4932363" y="4857750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Franklin Gothic Book" pitchFamily="34" charset="0"/>
              </a:rPr>
              <a:t>B &amp; L triangular ridges</a:t>
            </a:r>
            <a:r>
              <a:rPr lang="en-US" b="1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248867" name="Text Box 35"/>
          <p:cNvSpPr txBox="1">
            <a:spLocks noChangeArrowheads="1"/>
          </p:cNvSpPr>
          <p:nvPr/>
        </p:nvSpPr>
        <p:spPr bwMode="auto">
          <a:xfrm>
            <a:off x="4860925" y="5572125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Franklin Gothic Book" pitchFamily="34" charset="0"/>
              </a:rPr>
              <a:t>Thicker M &amp; D MRs</a:t>
            </a:r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051050" y="1844675"/>
            <a:ext cx="576263" cy="576263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0" name="Oval 38"/>
          <p:cNvSpPr>
            <a:spLocks noChangeArrowheads="1"/>
          </p:cNvSpPr>
          <p:nvPr/>
        </p:nvSpPr>
        <p:spPr bwMode="auto">
          <a:xfrm>
            <a:off x="2195513" y="2781300"/>
            <a:ext cx="360362" cy="431800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1" name="Oval 39"/>
          <p:cNvSpPr>
            <a:spLocks noChangeArrowheads="1"/>
          </p:cNvSpPr>
          <p:nvPr/>
        </p:nvSpPr>
        <p:spPr bwMode="auto">
          <a:xfrm>
            <a:off x="7164388" y="2781300"/>
            <a:ext cx="360362" cy="360363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7019925" y="1844675"/>
            <a:ext cx="576263" cy="576263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3" name="Oval 41"/>
          <p:cNvSpPr>
            <a:spLocks noChangeArrowheads="1"/>
          </p:cNvSpPr>
          <p:nvPr/>
        </p:nvSpPr>
        <p:spPr bwMode="auto">
          <a:xfrm rot="992806" flipH="1">
            <a:off x="2698750" y="2295525"/>
            <a:ext cx="141288" cy="865188"/>
          </a:xfrm>
          <a:prstGeom prst="ellipse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4" name="Oval 42"/>
          <p:cNvSpPr>
            <a:spLocks noChangeArrowheads="1"/>
          </p:cNvSpPr>
          <p:nvPr/>
        </p:nvSpPr>
        <p:spPr bwMode="auto">
          <a:xfrm rot="20831112" flipH="1">
            <a:off x="1762125" y="2278063"/>
            <a:ext cx="144463" cy="839787"/>
          </a:xfrm>
          <a:prstGeom prst="ellipse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5" name="Oval 43"/>
          <p:cNvSpPr>
            <a:spLocks noChangeArrowheads="1"/>
          </p:cNvSpPr>
          <p:nvPr/>
        </p:nvSpPr>
        <p:spPr bwMode="auto">
          <a:xfrm rot="20973533" flipH="1">
            <a:off x="6800850" y="2257425"/>
            <a:ext cx="219075" cy="811213"/>
          </a:xfrm>
          <a:prstGeom prst="ellipse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8876" name="Oval 44"/>
          <p:cNvSpPr>
            <a:spLocks noChangeArrowheads="1"/>
          </p:cNvSpPr>
          <p:nvPr/>
        </p:nvSpPr>
        <p:spPr bwMode="auto">
          <a:xfrm rot="992806" flipH="1">
            <a:off x="7740650" y="2193925"/>
            <a:ext cx="215900" cy="865188"/>
          </a:xfrm>
          <a:prstGeom prst="ellipse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8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8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animBg="1"/>
      <p:bldP spid="248838" grpId="1" animBg="1"/>
      <p:bldP spid="248843" grpId="0" animBg="1"/>
      <p:bldP spid="248843" grpId="1" animBg="1"/>
      <p:bldP spid="248856" grpId="0"/>
      <p:bldP spid="248860" grpId="0"/>
      <p:bldP spid="248866" grpId="0"/>
      <p:bldP spid="248867" grpId="0"/>
      <p:bldP spid="248869" grpId="0" animBg="1"/>
      <p:bldP spid="248870" grpId="0" animBg="1"/>
      <p:bldP spid="248871" grpId="0" animBg="1"/>
      <p:bldP spid="248872" grpId="0" animBg="1"/>
      <p:bldP spid="248873" grpId="0" animBg="1"/>
      <p:bldP spid="248874" grpId="0" animBg="1"/>
      <p:bldP spid="248875" grpId="0" animBg="1"/>
      <p:bldP spid="2488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82625" y="3270250"/>
            <a:ext cx="3529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Franklin Gothic Book" pitchFamily="34" charset="0"/>
              </a:rPr>
              <a:t>Long Central DG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395288" y="5573713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 and D  triangular  fossae.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323850" y="4508500"/>
            <a:ext cx="4608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Franklin Gothic Book" pitchFamily="34" charset="0"/>
              </a:rPr>
              <a:t>M developmental groove</a:t>
            </a:r>
          </a:p>
        </p:txBody>
      </p:sp>
      <p:pic>
        <p:nvPicPr>
          <p:cNvPr id="44036" name="Picture 8" descr="Upp 4 and Low 4"/>
          <p:cNvPicPr>
            <a:picLocks noChangeAspect="1" noChangeArrowheads="1"/>
          </p:cNvPicPr>
          <p:nvPr/>
        </p:nvPicPr>
        <p:blipFill>
          <a:blip r:embed="rId2" cstate="print"/>
          <a:srcRect l="57391" r="6520"/>
          <a:stretch>
            <a:fillRect/>
          </a:stretch>
        </p:blipFill>
        <p:spPr bwMode="auto">
          <a:xfrm>
            <a:off x="1547813" y="115888"/>
            <a:ext cx="2447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Upp 55"/>
          <p:cNvPicPr>
            <a:picLocks noChangeAspect="1" noChangeArrowheads="1"/>
          </p:cNvPicPr>
          <p:nvPr/>
        </p:nvPicPr>
        <p:blipFill>
          <a:blip r:embed="rId3" cstate="print"/>
          <a:srcRect l="68558"/>
          <a:stretch>
            <a:fillRect/>
          </a:stretch>
        </p:blipFill>
        <p:spPr bwMode="auto">
          <a:xfrm>
            <a:off x="6445250" y="190500"/>
            <a:ext cx="2159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435600" y="620713"/>
            <a:ext cx="679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5</a:t>
            </a:r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395288" y="4778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latin typeface="Franklin Gothic Book" pitchFamily="34" charset="0"/>
              </a:rPr>
              <a:t>4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2411413" y="17732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>
            <a:off x="3132138" y="1773238"/>
            <a:ext cx="215900" cy="142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870" name="AutoShape 14"/>
          <p:cNvSpPr>
            <a:spLocks noChangeArrowheads="1"/>
          </p:cNvSpPr>
          <p:nvPr/>
        </p:nvSpPr>
        <p:spPr bwMode="auto">
          <a:xfrm rot="-8946142">
            <a:off x="2062163" y="1660525"/>
            <a:ext cx="368300" cy="368300"/>
          </a:xfrm>
          <a:prstGeom prst="rtTriangle">
            <a:avLst/>
          </a:prstGeom>
          <a:solidFill>
            <a:srgbClr val="003399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9871" name="AutoShape 15"/>
          <p:cNvSpPr>
            <a:spLocks noChangeArrowheads="1"/>
          </p:cNvSpPr>
          <p:nvPr/>
        </p:nvSpPr>
        <p:spPr bwMode="auto">
          <a:xfrm rot="4495219">
            <a:off x="2971800" y="1654175"/>
            <a:ext cx="431800" cy="304800"/>
          </a:xfrm>
          <a:prstGeom prst="rtTriangle">
            <a:avLst/>
          </a:prstGeom>
          <a:solidFill>
            <a:srgbClr val="003399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9872" name="AutoShape 16"/>
          <p:cNvSpPr>
            <a:spLocks noChangeArrowheads="1"/>
          </p:cNvSpPr>
          <p:nvPr/>
        </p:nvSpPr>
        <p:spPr bwMode="auto">
          <a:xfrm rot="3493539">
            <a:off x="7736681" y="1624807"/>
            <a:ext cx="465137" cy="406400"/>
          </a:xfrm>
          <a:prstGeom prst="rtTriangle">
            <a:avLst/>
          </a:prstGeom>
          <a:solidFill>
            <a:srgbClr val="003399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9873" name="AutoShape 17"/>
          <p:cNvSpPr>
            <a:spLocks noChangeArrowheads="1"/>
          </p:cNvSpPr>
          <p:nvPr/>
        </p:nvSpPr>
        <p:spPr bwMode="auto">
          <a:xfrm rot="-8946142">
            <a:off x="6732588" y="1670050"/>
            <a:ext cx="352425" cy="390525"/>
          </a:xfrm>
          <a:prstGeom prst="rtTriangle">
            <a:avLst/>
          </a:prstGeom>
          <a:solidFill>
            <a:srgbClr val="003399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5148263" y="3275013"/>
            <a:ext cx="3887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  <a:latin typeface="Franklin Gothic Book" pitchFamily="34" charset="0"/>
              </a:rPr>
              <a:t>Shorter Central DG.</a:t>
            </a:r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5076825" y="4437063"/>
            <a:ext cx="359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Not present</a:t>
            </a:r>
            <a:r>
              <a:rPr lang="en-US">
                <a:solidFill>
                  <a:schemeClr val="hlink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249877" name="Text Box 21"/>
          <p:cNvSpPr txBox="1">
            <a:spLocks noChangeArrowheads="1"/>
          </p:cNvSpPr>
          <p:nvPr/>
        </p:nvSpPr>
        <p:spPr bwMode="auto">
          <a:xfrm>
            <a:off x="4929188" y="5589588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M and D triangular fossae.</a:t>
            </a:r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>
            <a:off x="7235825" y="177323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/>
      <p:bldP spid="249862" grpId="0"/>
      <p:bldP spid="249863" grpId="0"/>
      <p:bldP spid="249868" grpId="0" animBg="1"/>
      <p:bldP spid="249869" grpId="0" animBg="1"/>
      <p:bldP spid="249870" grpId="0" animBg="1"/>
      <p:bldP spid="249871" grpId="0" animBg="1"/>
      <p:bldP spid="249872" grpId="0" animBg="1"/>
      <p:bldP spid="249873" grpId="0" animBg="1"/>
      <p:bldP spid="249874" grpId="0"/>
      <p:bldP spid="249875" grpId="0"/>
      <p:bldP spid="249877" grpId="0"/>
      <p:bldP spid="2498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itchFamily="34" charset="0"/>
              </a:rPr>
              <a:t>TRAIT CATEGORIES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Set traits</a:t>
            </a:r>
          </a:p>
          <a:p>
            <a:endParaRPr lang="en-US" sz="3600" dirty="0" smtClean="0"/>
          </a:p>
          <a:p>
            <a:r>
              <a:rPr lang="en-US" sz="3600" dirty="0" smtClean="0"/>
              <a:t>Arch traits</a:t>
            </a:r>
          </a:p>
          <a:p>
            <a:endParaRPr lang="en-US" sz="3600" dirty="0" smtClean="0"/>
          </a:p>
          <a:p>
            <a:r>
              <a:rPr lang="en-US" sz="3600" dirty="0" smtClean="0"/>
              <a:t>Class traits</a:t>
            </a:r>
          </a:p>
          <a:p>
            <a:endParaRPr lang="en-US" sz="3600" dirty="0" smtClean="0"/>
          </a:p>
          <a:p>
            <a:r>
              <a:rPr lang="en-US" sz="3600" dirty="0" smtClean="0"/>
              <a:t>Type traits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Arial Black" pitchFamily="34" charset="0"/>
              </a:rPr>
              <a:t>SET TRAITS</a:t>
            </a:r>
            <a:endParaRPr lang="en-IN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traits distinguish teeth of Primary from Permanent Dentition.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-Premolars are only present in Permanent Dentition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ARCH TRAITS</a:t>
            </a:r>
            <a:endParaRPr lang="en-IN" sz="36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traits Distinguish Maxillary from mandibular teeth</a:t>
            </a:r>
          </a:p>
          <a:p>
            <a:endParaRPr lang="en-US" dirty="0"/>
          </a:p>
          <a:p>
            <a:pPr lvl="1"/>
            <a:r>
              <a:rPr lang="en-US" dirty="0" smtClean="0">
                <a:latin typeface="Times" pitchFamily="18" charset="0"/>
              </a:rPr>
              <a:t>1</a:t>
            </a:r>
            <a:r>
              <a:rPr lang="en-US" baseline="30000" dirty="0" smtClean="0">
                <a:latin typeface="Times" pitchFamily="18" charset="0"/>
              </a:rPr>
              <a:t>st</a:t>
            </a:r>
            <a:r>
              <a:rPr lang="en-US" dirty="0" smtClean="0">
                <a:latin typeface="Times" pitchFamily="18" charset="0"/>
              </a:rPr>
              <a:t> &amp; 2</a:t>
            </a:r>
            <a:r>
              <a:rPr lang="en-US" baseline="30000" dirty="0" smtClean="0">
                <a:latin typeface="Times" pitchFamily="18" charset="0"/>
              </a:rPr>
              <a:t>nd</a:t>
            </a:r>
            <a:r>
              <a:rPr lang="en-US" dirty="0" smtClean="0">
                <a:latin typeface="Times" pitchFamily="18" charset="0"/>
              </a:rPr>
              <a:t> premolars are much more a like while 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Times" pitchFamily="18" charset="0"/>
              </a:rPr>
              <a:t>	they are different in </a:t>
            </a:r>
            <a:r>
              <a:rPr lang="en-US" dirty="0" err="1" smtClean="0">
                <a:latin typeface="Times" pitchFamily="18" charset="0"/>
              </a:rPr>
              <a:t>mandibular</a:t>
            </a:r>
            <a:endParaRPr lang="en-US" dirty="0" smtClean="0">
              <a:latin typeface="Times" pitchFamily="18" charset="0"/>
            </a:endParaRPr>
          </a:p>
          <a:p>
            <a:pPr lvl="1">
              <a:buFont typeface="Monotype Sorts" pitchFamily="2" charset="2"/>
              <a:buNone/>
            </a:pPr>
            <a:endParaRPr lang="en-US" dirty="0" smtClean="0">
              <a:latin typeface="Times" pitchFamily="18" charset="0"/>
            </a:endParaRPr>
          </a:p>
          <a:p>
            <a:pPr lvl="1"/>
            <a:r>
              <a:rPr lang="en-US" dirty="0" smtClean="0">
                <a:latin typeface="Times" pitchFamily="18" charset="0"/>
              </a:rPr>
              <a:t>Wider BL than MD 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Times" pitchFamily="18" charset="0"/>
              </a:rPr>
              <a:t>	while in mandibular BL = MD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332656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latin typeface="Times" pitchFamily="18" charset="0"/>
              </a:rPr>
              <a:t>Slight lingual inclination of the crown while mandibular have strongly </a:t>
            </a:r>
            <a:r>
              <a:rPr lang="en-US" dirty="0" err="1" smtClean="0">
                <a:latin typeface="Times" pitchFamily="18" charset="0"/>
              </a:rPr>
              <a:t>lingually</a:t>
            </a:r>
            <a:r>
              <a:rPr lang="en-US" dirty="0" smtClean="0">
                <a:latin typeface="Times" pitchFamily="18" charset="0"/>
              </a:rPr>
              <a:t> inclined crowns</a:t>
            </a:r>
          </a:p>
          <a:p>
            <a:endParaRPr lang="en-IN" dirty="0"/>
          </a:p>
        </p:txBody>
      </p:sp>
      <p:pic>
        <p:nvPicPr>
          <p:cNvPr id="4" name="Picture 4" descr="14 five views"/>
          <p:cNvPicPr>
            <a:picLocks noChangeAspect="1" noChangeArrowheads="1"/>
          </p:cNvPicPr>
          <p:nvPr/>
        </p:nvPicPr>
        <p:blipFill>
          <a:blip r:embed="rId2" cstate="print"/>
          <a:srcRect l="14810" r="5875"/>
          <a:stretch>
            <a:fillRect/>
          </a:stretch>
        </p:blipFill>
        <p:spPr bwMode="auto">
          <a:xfrm>
            <a:off x="107504" y="2492896"/>
            <a:ext cx="3775108" cy="41764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5" descr="44-five vi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0" y="2492896"/>
            <a:ext cx="3623603" cy="41764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Arial Black" pitchFamily="34" charset="0"/>
              </a:rPr>
              <a:t>CLASS TRAITS</a:t>
            </a:r>
            <a:endParaRPr lang="en-IN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classes: Incisors, Canines, Premolars and molars.</a:t>
            </a:r>
          </a:p>
          <a:p>
            <a:r>
              <a:rPr lang="en-US" dirty="0" smtClean="0"/>
              <a:t>Incisors- Crown compressed </a:t>
            </a:r>
            <a:r>
              <a:rPr lang="en-US" dirty="0" err="1" smtClean="0"/>
              <a:t>Labio-lingually</a:t>
            </a:r>
            <a:r>
              <a:rPr lang="en-US" dirty="0"/>
              <a:t>:</a:t>
            </a:r>
            <a:r>
              <a:rPr lang="en-US" dirty="0" smtClean="0"/>
              <a:t> efficient for cutting</a:t>
            </a:r>
          </a:p>
          <a:p>
            <a:r>
              <a:rPr lang="en-US" dirty="0" smtClean="0"/>
              <a:t>Canines- Single pointed Cusp: For piercing food</a:t>
            </a:r>
          </a:p>
          <a:p>
            <a:r>
              <a:rPr lang="en-US" dirty="0" smtClean="0"/>
              <a:t>Premolars- 2cusps: for shearing and grinding</a:t>
            </a:r>
          </a:p>
          <a:p>
            <a:r>
              <a:rPr lang="en-US" dirty="0" smtClean="0"/>
              <a:t>Molars- 3-5 cusps: for grinding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92113"/>
            <a:ext cx="7391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320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2) Taper from the facial, crowns are narrower in the cervical third than </a:t>
            </a:r>
            <a:r>
              <a:rPr lang="en-US" dirty="0" err="1" smtClean="0"/>
              <a:t>occlusally</a:t>
            </a:r>
            <a:endParaRPr lang="en-US" dirty="0" smtClean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905000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TYPE TRAITS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differentiate teeth within a class: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Premolar</a:t>
            </a:r>
          </a:p>
          <a:p>
            <a:endParaRPr lang="en-US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4" descr="14 five views"/>
          <p:cNvPicPr>
            <a:picLocks noChangeAspect="1" noChangeArrowheads="1"/>
          </p:cNvPicPr>
          <p:nvPr/>
        </p:nvPicPr>
        <p:blipFill>
          <a:blip r:embed="rId2" cstate="print"/>
          <a:srcRect l="14810" r="56030" b="57143"/>
          <a:stretch>
            <a:fillRect/>
          </a:stretch>
        </p:blipFill>
        <p:spPr bwMode="auto">
          <a:xfrm>
            <a:off x="1043608" y="2852936"/>
            <a:ext cx="1860376" cy="3700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1656184" cy="381642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upload.wikimedia.org/wikipedia/commons/d/d6/Tilgul_kha_god_god_bo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http://upload.wikimedia.org/wikipedia/commons/d/d6/Tilgul_kha_god_god_bo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 descr="C:\Users\Prasad\Desktop\Tilgul_kha_god_god_b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081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4143380"/>
            <a:ext cx="6491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THANK YOU !!!!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2113"/>
            <a:ext cx="7772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26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3) Cervical lines</a:t>
            </a:r>
          </a:p>
          <a:p>
            <a:pPr lvl="1"/>
            <a:r>
              <a:rPr lang="en-US" smtClean="0"/>
              <a:t>Proximal CEJ is concave</a:t>
            </a:r>
          </a:p>
          <a:p>
            <a:pPr lvl="1"/>
            <a:r>
              <a:rPr lang="en-US" smtClean="0"/>
              <a:t>Facial and lingual CEJ is convex apically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427163"/>
            <a:ext cx="71516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493" name="Line 5"/>
          <p:cNvSpPr>
            <a:spLocks noChangeShapeType="1"/>
          </p:cNvSpPr>
          <p:nvPr/>
        </p:nvSpPr>
        <p:spPr bwMode="auto">
          <a:xfrm flipH="1" flipV="1">
            <a:off x="3198813" y="2586038"/>
            <a:ext cx="1541462" cy="28781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V="1">
            <a:off x="7183438" y="2819400"/>
            <a:ext cx="207962" cy="3163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387350"/>
            <a:ext cx="7391400" cy="1143000"/>
          </a:xfrm>
        </p:spPr>
        <p:txBody>
          <a:bodyPr/>
          <a:lstStyle/>
          <a:p>
            <a:r>
              <a:rPr lang="en-US" smtClean="0"/>
              <a:t>Similarities To Anterior Teeth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4) Root shape</a:t>
            </a:r>
          </a:p>
          <a:p>
            <a:pPr lvl="1"/>
            <a:r>
              <a:rPr lang="en-US" dirty="0" smtClean="0"/>
              <a:t>Lingual and facial </a:t>
            </a:r>
          </a:p>
          <a:p>
            <a:pPr lvl="1">
              <a:buFontTx/>
              <a:buNone/>
            </a:pPr>
            <a:r>
              <a:rPr lang="en-US" dirty="0" smtClean="0"/>
              <a:t>	surfaces are convex</a:t>
            </a:r>
          </a:p>
          <a:p>
            <a:pPr lvl="1"/>
            <a:r>
              <a:rPr lang="en-US" dirty="0" smtClean="0"/>
              <a:t>Lingual side of the root and crown are      </a:t>
            </a:r>
          </a:p>
          <a:p>
            <a:pPr lvl="1">
              <a:buFontTx/>
              <a:buNone/>
            </a:pPr>
            <a:r>
              <a:rPr lang="en-US" dirty="0" smtClean="0"/>
              <a:t>	narrower than the facial side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74800"/>
            <a:ext cx="64373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94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3200400" cy="1143000"/>
          </a:xfrm>
          <a:noFill/>
          <a:ln/>
        </p:spPr>
        <p:txBody>
          <a:bodyPr anchor="ctr"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Chronology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495800" cy="4530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800" b="1" dirty="0">
                <a:solidFill>
                  <a:srgbClr val="FF0000"/>
                </a:solidFill>
              </a:rPr>
              <a:t>Maxillary first premolar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First evidence of calcification:1.5-1.75yr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Enamel completed:5-6yr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Eruption:10-11yr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Root completed:12-13yr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4648200" y="1600200"/>
            <a:ext cx="4495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chemeClr val="bg2"/>
              </a:buClr>
              <a:buFont typeface="Monotype Sorts" pitchFamily="2" charset="2"/>
              <a:buNone/>
            </a:pPr>
            <a:r>
              <a:rPr kumimoji="1" lang="en-US" sz="2800" b="1" dirty="0">
                <a:solidFill>
                  <a:srgbClr val="FF0000"/>
                </a:solidFill>
              </a:rPr>
              <a:t>Maxillary second premolar</a:t>
            </a:r>
          </a:p>
          <a:p>
            <a:pPr marL="342900" indent="-342900" algn="ctr">
              <a:lnSpc>
                <a:spcPct val="90000"/>
              </a:lnSpc>
              <a:buClr>
                <a:schemeClr val="bg2"/>
              </a:buClr>
              <a:buFont typeface="Monotype Sorts" pitchFamily="2" charset="2"/>
              <a:buNone/>
            </a:pPr>
            <a:endParaRPr kumimoji="1" lang="en-US" sz="2800" dirty="0"/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kumimoji="1" lang="en-US" sz="2800" dirty="0"/>
              <a:t>First evidence of calcification:</a:t>
            </a:r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kumimoji="1" lang="en-US" sz="2800" dirty="0"/>
              <a:t>2-1.25yr</a:t>
            </a:r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endParaRPr kumimoji="1" lang="en-US" sz="2800" dirty="0"/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kumimoji="1" lang="en-US" sz="2800" dirty="0"/>
              <a:t>Enamel completed:6-7yr</a:t>
            </a:r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endParaRPr kumimoji="1" lang="en-US" sz="2800" dirty="0"/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kumimoji="1" lang="en-US" sz="2800" dirty="0"/>
              <a:t>Eruption:10-12yr</a:t>
            </a:r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endParaRPr kumimoji="1" lang="en-US" sz="2800" dirty="0"/>
          </a:p>
          <a:p>
            <a:pPr marL="342900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kumimoji="1" lang="en-US" sz="2800" dirty="0"/>
              <a:t>Root completed:12-14yr</a:t>
            </a:r>
          </a:p>
        </p:txBody>
      </p:sp>
    </p:spTree>
    <p:extLst>
      <p:ext uri="{BB962C8B-B14F-4D97-AF65-F5344CB8AC3E}">
        <p14:creationId xmlns:p14="http://schemas.microsoft.com/office/powerpoint/2010/main" val="2424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79400"/>
            <a:ext cx="7391400" cy="1143000"/>
          </a:xfrm>
        </p:spPr>
        <p:txBody>
          <a:bodyPr/>
          <a:lstStyle/>
          <a:p>
            <a:r>
              <a:rPr lang="en-US" smtClean="0"/>
              <a:t>Function Of Premolars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367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 </a:t>
            </a:r>
          </a:p>
          <a:p>
            <a:r>
              <a:rPr lang="en-US" sz="2400" b="1" dirty="0" smtClean="0"/>
              <a:t>1st premolars function with canine</a:t>
            </a:r>
            <a:r>
              <a:rPr lang="en-US" sz="2400" dirty="0" smtClean="0"/>
              <a:t> </a:t>
            </a:r>
          </a:p>
          <a:p>
            <a:pPr lvl="1">
              <a:buFontTx/>
              <a:buNone/>
            </a:pPr>
            <a:r>
              <a:rPr lang="en-US" sz="2400" dirty="0" smtClean="0"/>
              <a:t>1) In shearing or cutting food</a:t>
            </a:r>
          </a:p>
          <a:p>
            <a:pPr lvl="1">
              <a:buFontTx/>
              <a:buNone/>
            </a:pPr>
            <a:r>
              <a:rPr lang="en-US" sz="2400" dirty="0" smtClean="0"/>
              <a:t>2) Support the corners of the </a:t>
            </a:r>
          </a:p>
          <a:p>
            <a:pPr lvl="1">
              <a:buFontTx/>
              <a:buNone/>
            </a:pPr>
            <a:r>
              <a:rPr lang="en-US" sz="2400" dirty="0" smtClean="0"/>
              <a:t>	 mouth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premolars function with molars</a:t>
            </a:r>
            <a:r>
              <a:rPr lang="en-US" sz="2800" b="1" dirty="0" smtClean="0"/>
              <a:t> </a:t>
            </a:r>
          </a:p>
          <a:p>
            <a:pPr lvl="1">
              <a:buFontTx/>
              <a:buNone/>
            </a:pPr>
            <a:r>
              <a:rPr lang="en-US" sz="2400" dirty="0" smtClean="0"/>
              <a:t>1) To masticate</a:t>
            </a:r>
          </a:p>
          <a:p>
            <a:pPr lvl="1">
              <a:buFontTx/>
              <a:buNone/>
            </a:pPr>
            <a:r>
              <a:rPr lang="en-US" sz="2400" dirty="0" smtClean="0"/>
              <a:t>2) To maintain vertical dimension</a:t>
            </a:r>
          </a:p>
          <a:p>
            <a:pPr lvl="1">
              <a:buFontTx/>
              <a:buNone/>
            </a:pPr>
            <a:endParaRPr lang="en-US" sz="2400" dirty="0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248400" y="1295400"/>
            <a:ext cx="2608263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79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331</TotalTime>
  <Words>1532</Words>
  <Application>Microsoft Office PowerPoint</Application>
  <PresentationFormat>On-screen Show (4:3)</PresentationFormat>
  <Paragraphs>309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Arial Black</vt:lpstr>
      <vt:lpstr>Calibri</vt:lpstr>
      <vt:lpstr>Franklin Gothic Book</vt:lpstr>
      <vt:lpstr>Garamond</vt:lpstr>
      <vt:lpstr>Monotype Sorts</vt:lpstr>
      <vt:lpstr>Times</vt:lpstr>
      <vt:lpstr>Times New Roman</vt:lpstr>
      <vt:lpstr>Wingdings</vt:lpstr>
      <vt:lpstr>Theme1</vt:lpstr>
      <vt:lpstr>Office Theme</vt:lpstr>
      <vt:lpstr>GOOD MORNING !!!</vt:lpstr>
      <vt:lpstr>PowerPoint Presentation</vt:lpstr>
      <vt:lpstr>Premolars </vt:lpstr>
      <vt:lpstr>Similarities To Anterior Teeth</vt:lpstr>
      <vt:lpstr>Similarities To Anterior Teeth</vt:lpstr>
      <vt:lpstr>Similarities To Anterior Teeth</vt:lpstr>
      <vt:lpstr>Similarities To Anterior Teeth</vt:lpstr>
      <vt:lpstr>Chronology</vt:lpstr>
      <vt:lpstr>Function Of Premolars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Geometric outline of the occlusal aspect</vt:lpstr>
      <vt:lpstr>PowerPoint Presentation</vt:lpstr>
      <vt:lpstr>PowerPoint Presentation</vt:lpstr>
      <vt:lpstr>PowerPoint Presentation</vt:lpstr>
      <vt:lpstr>MAXILLARY SECOND PREMOLARS</vt:lpstr>
      <vt:lpstr>Maxillary 2nd Premolars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TRAIT CATEGORIES</vt:lpstr>
      <vt:lpstr>SET TRAITS</vt:lpstr>
      <vt:lpstr>ARCH TRAITS</vt:lpstr>
      <vt:lpstr>PowerPoint Presentation</vt:lpstr>
      <vt:lpstr>CLASS TRAITS</vt:lpstr>
      <vt:lpstr>TYPE TRAITS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MAXILLARY SECOND PREMOLARS</dc:title>
  <dc:creator>Amrit</dc:creator>
  <cp:lastModifiedBy>dental14</cp:lastModifiedBy>
  <cp:revision>45</cp:revision>
  <dcterms:created xsi:type="dcterms:W3CDTF">2013-02-20T19:02:16Z</dcterms:created>
  <dcterms:modified xsi:type="dcterms:W3CDTF">2019-01-04T03:45:12Z</dcterms:modified>
</cp:coreProperties>
</file>