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385" r:id="rId2"/>
    <p:sldId id="456" r:id="rId3"/>
    <p:sldId id="392" r:id="rId4"/>
    <p:sldId id="393" r:id="rId5"/>
    <p:sldId id="460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40" r:id="rId50"/>
    <p:sldId id="441" r:id="rId51"/>
    <p:sldId id="442" r:id="rId52"/>
    <p:sldId id="443" r:id="rId53"/>
    <p:sldId id="444" r:id="rId54"/>
    <p:sldId id="446" r:id="rId55"/>
    <p:sldId id="447" r:id="rId56"/>
    <p:sldId id="448" r:id="rId57"/>
    <p:sldId id="449" r:id="rId58"/>
    <p:sldId id="450" r:id="rId59"/>
    <p:sldId id="452" r:id="rId60"/>
    <p:sldId id="454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E165B"/>
    <a:srgbClr val="FF99CC"/>
    <a:srgbClr val="5A00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335" autoAdjust="0"/>
    <p:restoredTop sz="94682" autoAdjust="0"/>
  </p:normalViewPr>
  <p:slideViewPr>
    <p:cSldViewPr snapToGrid="0">
      <p:cViewPr varScale="1">
        <p:scale>
          <a:sx n="75" d="100"/>
          <a:sy n="75" d="100"/>
        </p:scale>
        <p:origin x="-744" y="-84"/>
      </p:cViewPr>
      <p:guideLst>
        <p:guide orient="horz" pos="21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3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81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i="1" smtClean="0"/>
            </a:lvl1pPr>
          </a:lstStyle>
          <a:p>
            <a:pPr>
              <a:defRPr/>
            </a:pPr>
            <a:r>
              <a:rPr lang="en-US"/>
              <a:t>Generals of Premolars</a:t>
            </a:r>
          </a:p>
          <a:p>
            <a:pPr>
              <a:defRPr/>
            </a:pPr>
            <a:r>
              <a:rPr lang="en-US"/>
              <a:t>&amp; Maxillary Premolars</a:t>
            </a:r>
          </a:p>
          <a:p>
            <a:pPr>
              <a:defRPr/>
            </a:pPr>
            <a:r>
              <a:rPr lang="en-US"/>
              <a:t>Dental Anatomy</a:t>
            </a:r>
          </a:p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5D5C192-3B70-4AF9-96D9-DCAD6F04E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533400" y="3124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533400" y="3276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533400" y="3429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3657600" y="3124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3657600" y="3276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3657600" y="3429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3657600" y="5791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3657600" y="5943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3657600" y="6096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3657600" y="838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3657600" y="8534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3657600" y="8686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533400" y="5791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533400" y="5943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533400" y="6096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533400" y="838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533400" y="8534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533400" y="8686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4D97347-B379-497C-B1D0-913A94E7C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138CE9-06EA-4019-B293-DD9A7B49F664}" type="slidenum">
              <a:rPr lang="en-US"/>
              <a:pPr/>
              <a:t>2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E02CE9-0AD7-4555-BF24-2253086ED878}" type="slidenum">
              <a:rPr lang="en-US"/>
              <a:pPr/>
              <a:t>33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On picture, should be tooth #12, not 5.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981200"/>
            <a:ext cx="9144000" cy="1143000"/>
          </a:xfrm>
          <a:effectLst>
            <a:outerShdw dist="40161" dir="1106097" algn="ctr" rotWithShape="0">
              <a:schemeClr val="bg1"/>
            </a:outerShdw>
          </a:effectLst>
        </p:spPr>
        <p:txBody>
          <a:bodyPr/>
          <a:lstStyle>
            <a:lvl1pPr>
              <a:defRPr sz="5400">
                <a:solidFill>
                  <a:srgbClr val="2802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6400800" cy="17526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127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50EA6-25A8-4599-B94F-7C0162EC2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103B-930A-45BA-87A4-C7EE8BE4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91440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1440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76C5-509D-4AE1-8DBF-3DD2749A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58683-32FD-4005-A424-E8EE89E87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6BF5-F44A-4E35-94F6-20E305A2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895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895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1DF6-03D4-4012-A164-BFE4CFD04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FFA2B-724D-431B-B2A9-DB47B3844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61D7-31D6-47DB-8ECC-41E9E8CE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52A9-0260-443F-A6BB-C969E9FF3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4C3D-B4AB-45E6-875C-9B5E0AB93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CB21-0B5D-4455-A8B8-AE061C0A3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914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895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rgbClr val="28020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 smtClean="0">
                <a:solidFill>
                  <a:srgbClr val="FF99CC"/>
                </a:solidFill>
                <a:latin typeface="Courier New" pitchFamily="4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rgbClr val="28020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 smtClean="0">
                <a:solidFill>
                  <a:srgbClr val="FF99CC"/>
                </a:solidFill>
                <a:latin typeface="Courier New" pitchFamily="4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rgbClr val="28020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 smtClean="0">
                <a:solidFill>
                  <a:srgbClr val="FF99CC"/>
                </a:solidFill>
                <a:latin typeface="Courier New" pitchFamily="49" charset="0"/>
              </a:defRPr>
            </a:lvl1pPr>
          </a:lstStyle>
          <a:p>
            <a:pPr>
              <a:defRPr/>
            </a:pPr>
            <a:fld id="{0582ED8C-92F5-470D-A4FD-907EB8012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99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rgbClr val="570B2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99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99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99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99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99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99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99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99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38450"/>
            <a:ext cx="6426200" cy="255588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Anatomy of Maxillary </a:t>
            </a:r>
            <a:r>
              <a:rPr lang="en-US" sz="4800" dirty="0" smtClean="0"/>
              <a:t>Premolars </a:t>
            </a:r>
            <a:endParaRPr lang="en-US" sz="4800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en-US" sz="2800" dirty="0" smtClean="0"/>
              <a:t>PRASAD KARANDE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3600" dirty="0" smtClean="0"/>
              <a:t>                                   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200775" y="1403350"/>
            <a:ext cx="15700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419100"/>
            <a:ext cx="7391400" cy="1143000"/>
          </a:xfrm>
        </p:spPr>
        <p:txBody>
          <a:bodyPr/>
          <a:lstStyle/>
          <a:p>
            <a:r>
              <a:rPr lang="en-US" smtClean="0"/>
              <a:t>Differences To Anterior Teeth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chemeClr val="bg1"/>
                </a:solidFill>
              </a:rPr>
              <a:t>1) Terminology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Facial surface now correctly called the buccal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 surface (not labial)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Possess occlusal surfaces not incisal edges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1552575"/>
            <a:ext cx="74898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406400"/>
            <a:ext cx="7391400" cy="1143000"/>
          </a:xfrm>
        </p:spPr>
        <p:txBody>
          <a:bodyPr/>
          <a:lstStyle/>
          <a:p>
            <a:r>
              <a:rPr lang="en-US" smtClean="0"/>
              <a:t>Differences To Anterior Teeth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2) Occlusal surface versus  incisal edges</a:t>
            </a:r>
          </a:p>
          <a:p>
            <a:pPr lvl="1"/>
            <a:r>
              <a:rPr lang="en-US" smtClean="0"/>
              <a:t>No incisal edge or cingulum</a:t>
            </a:r>
          </a:p>
          <a:p>
            <a:pPr lvl="1"/>
            <a:r>
              <a:rPr lang="en-US" smtClean="0"/>
              <a:t>Possess one facial cusp and one or two lingual cusps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25" y="1524000"/>
            <a:ext cx="767397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406400"/>
            <a:ext cx="7391400" cy="1143000"/>
          </a:xfrm>
        </p:spPr>
        <p:txBody>
          <a:bodyPr/>
          <a:lstStyle/>
          <a:p>
            <a:r>
              <a:rPr lang="en-US" smtClean="0"/>
              <a:t>Differences To Anterior Teeth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724400"/>
            <a:ext cx="77724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3) Marginal ridges</a:t>
            </a:r>
          </a:p>
          <a:p>
            <a:pPr lvl="1"/>
            <a:r>
              <a:rPr lang="en-US" smtClean="0"/>
              <a:t>Oriented in a horizontal plane (not vertical </a:t>
            </a:r>
          </a:p>
          <a:p>
            <a:pPr lvl="1">
              <a:buFontTx/>
              <a:buNone/>
            </a:pPr>
            <a:r>
              <a:rPr lang="en-US" smtClean="0"/>
              <a:t>	like anterior teeth)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1589088"/>
            <a:ext cx="7158037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431800"/>
            <a:ext cx="7391400" cy="1143000"/>
          </a:xfrm>
        </p:spPr>
        <p:txBody>
          <a:bodyPr/>
          <a:lstStyle/>
          <a:p>
            <a:r>
              <a:rPr lang="en-US" smtClean="0"/>
              <a:t>Differences To Anterior Teeth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7772400" cy="243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4) Crown length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Maxillary premolars are shorter than maxillary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 anterior teeth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Premolar root are about the same length as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 maxillary central incisor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20838"/>
            <a:ext cx="739457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444500"/>
            <a:ext cx="7391400" cy="1143000"/>
          </a:xfrm>
        </p:spPr>
        <p:txBody>
          <a:bodyPr/>
          <a:lstStyle/>
          <a:p>
            <a:r>
              <a:rPr lang="en-US" smtClean="0"/>
              <a:t>Differences To Anterior Teeth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chemeClr val="bg1"/>
                </a:solidFill>
              </a:rPr>
              <a:t>5) Crest of curvature (height of contour)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  </a:t>
            </a:r>
            <a:r>
              <a:rPr lang="en-US" smtClean="0"/>
              <a:t>From a mesial and distal aspect,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	crest of curvature on buccal and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	lingual are more occlusal than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  anterior teeth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 Exception: Mandibular first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   premolar - located as far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   cervically as anterior teeth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83058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457200"/>
            <a:ext cx="7391400" cy="1143000"/>
          </a:xfrm>
        </p:spPr>
        <p:txBody>
          <a:bodyPr/>
          <a:lstStyle/>
          <a:p>
            <a:r>
              <a:rPr lang="en-US" smtClean="0"/>
              <a:t>Differences To Anterior Teeth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6) Contact areas</a:t>
            </a:r>
          </a:p>
          <a:p>
            <a:pPr lvl="1"/>
            <a:r>
              <a:rPr lang="en-US" smtClean="0"/>
              <a:t>  </a:t>
            </a:r>
            <a:r>
              <a:rPr lang="en-US" sz="2400" smtClean="0"/>
              <a:t>Proximal contact areas are</a:t>
            </a:r>
          </a:p>
          <a:p>
            <a:pPr lvl="1">
              <a:buFontTx/>
              <a:buNone/>
            </a:pPr>
            <a:r>
              <a:rPr lang="en-US" sz="2400" smtClean="0"/>
              <a:t>      	more cervically located </a:t>
            </a:r>
          </a:p>
          <a:p>
            <a:pPr lvl="1">
              <a:buFontTx/>
              <a:buNone/>
            </a:pPr>
            <a:r>
              <a:rPr lang="en-US" sz="2400" smtClean="0"/>
              <a:t>      	than anterior teeth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05000"/>
            <a:ext cx="218916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Class Traits of Premolars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762000"/>
            <a:ext cx="7391400" cy="1143000"/>
          </a:xfrm>
        </p:spPr>
        <p:txBody>
          <a:bodyPr/>
          <a:lstStyle/>
          <a:p>
            <a:r>
              <a:rPr lang="en-US" smtClean="0"/>
              <a:t>Buccal Class Traits Of Premolars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1) Crown shape (outline)</a:t>
            </a:r>
          </a:p>
          <a:p>
            <a:pPr lvl="1"/>
            <a:r>
              <a:rPr lang="en-US" smtClean="0"/>
              <a:t>  Crown is broadest at level of </a:t>
            </a:r>
          </a:p>
          <a:p>
            <a:pPr lvl="1">
              <a:buFontTx/>
              <a:buNone/>
            </a:pPr>
            <a:r>
              <a:rPr lang="en-US" smtClean="0"/>
              <a:t>   		contact areas and </a:t>
            </a:r>
          </a:p>
          <a:p>
            <a:pPr lvl="1">
              <a:buFontTx/>
              <a:buNone/>
            </a:pPr>
            <a:r>
              <a:rPr lang="en-US" smtClean="0"/>
              <a:t>   		narrow at the cervix </a:t>
            </a:r>
          </a:p>
          <a:p>
            <a:pPr lvl="1"/>
            <a:r>
              <a:rPr lang="en-US" smtClean="0"/>
              <a:t>  Has pentagonal shape</a:t>
            </a:r>
          </a:p>
          <a:p>
            <a:pPr lvl="1"/>
            <a:r>
              <a:rPr lang="en-US" smtClean="0"/>
              <a:t>  Mesial and distal sides straight from contact    	to cervix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57400"/>
            <a:ext cx="2597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6629400" y="2514600"/>
            <a:ext cx="2286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762000"/>
            <a:ext cx="7391400" cy="1143000"/>
          </a:xfrm>
        </p:spPr>
        <p:txBody>
          <a:bodyPr/>
          <a:lstStyle/>
          <a:p>
            <a:r>
              <a:rPr lang="en-US" smtClean="0"/>
              <a:t>Buccal Class Traits Of Premolars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22225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2)   Cusp slope size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 Buccal cusp tip often slightly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	mesial to long axis (like canine)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   Mesial cusp slope shorter than the distal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  Exception: Maxillary first premolar - cusp tip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    slightly to the distal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652588"/>
            <a:ext cx="8034338" cy="48196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736600"/>
            <a:ext cx="7391400" cy="1143000"/>
          </a:xfrm>
        </p:spPr>
        <p:txBody>
          <a:bodyPr/>
          <a:lstStyle/>
          <a:p>
            <a:r>
              <a:rPr lang="en-US" smtClean="0"/>
              <a:t>Buccal Class Traits Of Premolars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097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3) Convex contact areas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  Both mesial and distal are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		 convex around the contact areas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  Distal contact normally slightly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	 more cervical than the mesial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  Exception: Mandibular first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		premolars - mesial contact slightly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	more cervical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762750" y="1770063"/>
            <a:ext cx="2152650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14400"/>
            <a:ext cx="7391400" cy="1143000"/>
          </a:xfrm>
        </p:spPr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24511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99CC"/>
                </a:solidFill>
              </a:rPr>
              <a:t>General  features of  </a:t>
            </a:r>
            <a:r>
              <a:rPr lang="en-US" dirty="0" smtClean="0">
                <a:solidFill>
                  <a:srgbClr val="FF99CC"/>
                </a:solidFill>
              </a:rPr>
              <a:t>premolars</a:t>
            </a:r>
          </a:p>
          <a:p>
            <a:r>
              <a:rPr lang="en-US" dirty="0" smtClean="0">
                <a:solidFill>
                  <a:srgbClr val="FF99CC"/>
                </a:solidFill>
              </a:rPr>
              <a:t>Class traits of premolars</a:t>
            </a:r>
          </a:p>
          <a:p>
            <a:r>
              <a:rPr lang="en-US" dirty="0" smtClean="0">
                <a:solidFill>
                  <a:srgbClr val="FF99CC"/>
                </a:solidFill>
              </a:rPr>
              <a:t>Anatomy of maxillary premolars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47675"/>
            <a:ext cx="7391400" cy="1143000"/>
          </a:xfrm>
        </p:spPr>
        <p:txBody>
          <a:bodyPr/>
          <a:lstStyle/>
          <a:p>
            <a:r>
              <a:rPr lang="en-US" smtClean="0"/>
              <a:t>Buccal Class Traits Of Premolars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4) Crown morphology</a:t>
            </a:r>
          </a:p>
          <a:p>
            <a:pPr lvl="1"/>
            <a:r>
              <a:rPr lang="en-US" smtClean="0"/>
              <a:t>   Buccal surface is convex</a:t>
            </a:r>
          </a:p>
          <a:p>
            <a:pPr lvl="1"/>
            <a:r>
              <a:rPr lang="en-US" smtClean="0"/>
              <a:t>   Buccal ridge runs occluso-cervically in the </a:t>
            </a:r>
          </a:p>
          <a:p>
            <a:pPr lvl="1">
              <a:buFontTx/>
              <a:buNone/>
            </a:pPr>
            <a:r>
              <a:rPr lang="en-US" smtClean="0"/>
              <a:t>   		middle of the crown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1730375"/>
            <a:ext cx="5895975" cy="33670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446088"/>
            <a:ext cx="7391400" cy="1143000"/>
          </a:xfrm>
        </p:spPr>
        <p:txBody>
          <a:bodyPr/>
          <a:lstStyle/>
          <a:p>
            <a:r>
              <a:rPr lang="en-US" smtClean="0"/>
              <a:t>Buccal Class Traits Of Premolars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4958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5) Root</a:t>
            </a:r>
          </a:p>
          <a:p>
            <a:pPr lvl="1"/>
            <a:r>
              <a:rPr lang="en-US" smtClean="0"/>
              <a:t> Buccal surface is convex with an apical</a:t>
            </a:r>
          </a:p>
          <a:p>
            <a:pPr lvl="1">
              <a:buFontTx/>
              <a:buNone/>
            </a:pPr>
            <a:r>
              <a:rPr lang="en-US" smtClean="0"/>
              <a:t>	 taper</a:t>
            </a:r>
          </a:p>
          <a:p>
            <a:pPr lvl="1"/>
            <a:r>
              <a:rPr lang="en-US" smtClean="0"/>
              <a:t> The apical third may possess a distal bend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1844675"/>
            <a:ext cx="5622925" cy="32607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81000"/>
            <a:ext cx="8077200" cy="1143000"/>
          </a:xfrm>
        </p:spPr>
        <p:txBody>
          <a:bodyPr/>
          <a:lstStyle/>
          <a:p>
            <a:r>
              <a:rPr lang="en-US" smtClean="0"/>
              <a:t>Lingual Class Traits Of Premolars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77724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1) Crown shape (outline)</a:t>
            </a:r>
          </a:p>
          <a:p>
            <a:pPr lvl="1"/>
            <a:r>
              <a:rPr lang="en-US" smtClean="0"/>
              <a:t>   Crown is narrower on the lingual </a:t>
            </a:r>
          </a:p>
          <a:p>
            <a:pPr lvl="1">
              <a:buFontTx/>
              <a:buNone/>
            </a:pPr>
            <a:r>
              <a:rPr lang="en-US" smtClean="0"/>
              <a:t>   		 than the buccal</a:t>
            </a:r>
          </a:p>
          <a:p>
            <a:pPr lvl="1"/>
            <a:r>
              <a:rPr lang="en-US" smtClean="0"/>
              <a:t>   Exception: Mandibular 2nd premolars 		 with three cusps </a:t>
            </a:r>
          </a:p>
          <a:p>
            <a:pPr lvl="1"/>
            <a:r>
              <a:rPr lang="en-US" smtClean="0"/>
              <a:t>   Lingual surface is convex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6172200" cy="373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90525"/>
            <a:ext cx="7924800" cy="1143000"/>
          </a:xfrm>
        </p:spPr>
        <p:txBody>
          <a:bodyPr/>
          <a:lstStyle/>
          <a:p>
            <a:r>
              <a:rPr lang="en-US" smtClean="0"/>
              <a:t>Lingual Class Traits Of Premolars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2) Root</a:t>
            </a:r>
          </a:p>
          <a:p>
            <a:pPr lvl="1"/>
            <a:r>
              <a:rPr lang="en-US" smtClean="0"/>
              <a:t>   Lingual surface is convex and narrower </a:t>
            </a:r>
          </a:p>
          <a:p>
            <a:pPr lvl="1">
              <a:buFontTx/>
              <a:buNone/>
            </a:pPr>
            <a:r>
              <a:rPr lang="en-US" smtClean="0"/>
              <a:t>   		 mesiodistally than the facial aspect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677988"/>
            <a:ext cx="5934075" cy="2847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1143000"/>
          </a:xfrm>
        </p:spPr>
        <p:txBody>
          <a:bodyPr/>
          <a:lstStyle/>
          <a:p>
            <a:r>
              <a:rPr lang="en-US" smtClean="0"/>
              <a:t>Proximal Class Traits Of Premolars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1) Triangular ridges</a:t>
            </a:r>
          </a:p>
          <a:p>
            <a:pPr lvl="1"/>
            <a:r>
              <a:rPr lang="en-US" smtClean="0"/>
              <a:t>Buccal and lingual triangualr ridges meet in </a:t>
            </a:r>
          </a:p>
          <a:p>
            <a:pPr lvl="1">
              <a:buFontTx/>
              <a:buNone/>
            </a:pPr>
            <a:r>
              <a:rPr lang="en-US" smtClean="0"/>
              <a:t>    the central groove forming the transverse </a:t>
            </a:r>
          </a:p>
          <a:p>
            <a:pPr lvl="1">
              <a:buFontTx/>
              <a:buNone/>
            </a:pPr>
            <a:r>
              <a:rPr lang="en-US" smtClean="0"/>
              <a:t>    ridge</a:t>
            </a:r>
          </a:p>
          <a:p>
            <a:pPr lvl="1"/>
            <a:r>
              <a:rPr lang="en-US" smtClean="0"/>
              <a:t>Exception: Mandibular 2nd premolar (three </a:t>
            </a:r>
          </a:p>
          <a:p>
            <a:pPr lvl="1">
              <a:buFontTx/>
              <a:buNone/>
            </a:pPr>
            <a:r>
              <a:rPr lang="en-US" smtClean="0"/>
              <a:t>    cusp form)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050" y="1247775"/>
            <a:ext cx="6565900" cy="24018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1143000"/>
          </a:xfrm>
        </p:spPr>
        <p:txBody>
          <a:bodyPr/>
          <a:lstStyle/>
          <a:p>
            <a:r>
              <a:rPr lang="en-US" smtClean="0"/>
              <a:t>Proximal Class Traits Of Premolars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2) Crest of curvature (height of contour)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On buccal at or near junction of middle and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Cervical thirds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On lingual at middle third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Exception: Mandibular first premolars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buccal height of contour at cervical third (lingual same as other premolars)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74763"/>
            <a:ext cx="6929438" cy="25352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00050"/>
            <a:ext cx="8458200" cy="1143000"/>
          </a:xfrm>
        </p:spPr>
        <p:txBody>
          <a:bodyPr/>
          <a:lstStyle/>
          <a:p>
            <a:r>
              <a:rPr lang="en-US" smtClean="0"/>
              <a:t>Proximal Class Traits Of Premolars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77724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3) Marginal ridges</a:t>
            </a:r>
          </a:p>
          <a:p>
            <a:pPr lvl="1"/>
            <a:r>
              <a:rPr lang="en-US" smtClean="0"/>
              <a:t>Mesial marginal ridge more occlusal than the distal</a:t>
            </a:r>
          </a:p>
          <a:p>
            <a:pPr lvl="1"/>
            <a:r>
              <a:rPr lang="en-US" smtClean="0"/>
              <a:t>Exception: Mandibular first premolars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1370013"/>
            <a:ext cx="7920037" cy="28971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14350"/>
            <a:ext cx="8458200" cy="1143000"/>
          </a:xfrm>
        </p:spPr>
        <p:txBody>
          <a:bodyPr/>
          <a:lstStyle/>
          <a:p>
            <a:r>
              <a:rPr lang="en-US" smtClean="0"/>
              <a:t>Occlusal Class Traits Of Premolars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1) Tooth proportions</a:t>
            </a:r>
          </a:p>
          <a:p>
            <a:pPr lvl="1"/>
            <a:r>
              <a:rPr lang="en-US" smtClean="0"/>
              <a:t>Considerably wider faciolingually than </a:t>
            </a:r>
          </a:p>
          <a:p>
            <a:pPr lvl="1">
              <a:buFontTx/>
              <a:buNone/>
            </a:pPr>
            <a:r>
              <a:rPr lang="en-US" smtClean="0"/>
              <a:t>	mesiodistally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8000"/>
            <a:ext cx="8915400" cy="25082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81000"/>
            <a:ext cx="8458200" cy="1143000"/>
          </a:xfrm>
        </p:spPr>
        <p:txBody>
          <a:bodyPr/>
          <a:lstStyle/>
          <a:p>
            <a:r>
              <a:rPr lang="en-US" smtClean="0"/>
              <a:t>Occlusal Class Traits Of Premolars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458200" cy="297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2) Occlusal table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Both buccal and lingual cusps have mesial and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distal cusp ridges or slopes which travel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   	cervically to join the marginal ridges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These structures form the occlusal table (or outline)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610600" cy="24225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400050"/>
            <a:ext cx="8458200" cy="1143000"/>
          </a:xfrm>
        </p:spPr>
        <p:txBody>
          <a:bodyPr/>
          <a:lstStyle/>
          <a:p>
            <a:r>
              <a:rPr lang="en-US" smtClean="0"/>
              <a:t>Occlusal Class Traits Of Premolars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14800"/>
            <a:ext cx="87630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3) Triangular ridges</a:t>
            </a:r>
          </a:p>
          <a:p>
            <a:pPr lvl="1"/>
            <a:r>
              <a:rPr lang="en-US" smtClean="0"/>
              <a:t>Extend from the cusp to to the central groove </a:t>
            </a:r>
          </a:p>
          <a:p>
            <a:pPr lvl="1">
              <a:buFontTx/>
              <a:buNone/>
            </a:pPr>
            <a:r>
              <a:rPr lang="en-US" smtClean="0"/>
              <a:t>   	(together form a transverse ridge)</a:t>
            </a:r>
          </a:p>
          <a:p>
            <a:pPr lvl="1"/>
            <a:r>
              <a:rPr lang="en-US" smtClean="0"/>
              <a:t>Exception: Three-cusped mandibular 2nd premolar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915400" cy="25082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7848600" y="3048000"/>
            <a:ext cx="30480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8077200" y="2971800"/>
            <a:ext cx="762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7"/>
          <p:cNvSpPr>
            <a:spLocks noChangeShapeType="1"/>
          </p:cNvSpPr>
          <p:nvPr/>
        </p:nvSpPr>
        <p:spPr bwMode="auto">
          <a:xfrm flipH="1">
            <a:off x="7467600" y="3048000"/>
            <a:ext cx="38100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 flipH="1">
            <a:off x="1219200" y="2590800"/>
            <a:ext cx="76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6248400" y="2819400"/>
            <a:ext cx="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0"/>
          <p:cNvSpPr>
            <a:spLocks noChangeShapeType="1"/>
          </p:cNvSpPr>
          <p:nvPr/>
        </p:nvSpPr>
        <p:spPr bwMode="auto">
          <a:xfrm flipV="1">
            <a:off x="6248400" y="2895600"/>
            <a:ext cx="2286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features </a:t>
            </a:r>
            <a:r>
              <a:rPr lang="en-US" dirty="0" smtClean="0"/>
              <a:t>of Premolars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54013"/>
            <a:ext cx="8458200" cy="1143000"/>
          </a:xfrm>
        </p:spPr>
        <p:txBody>
          <a:bodyPr/>
          <a:lstStyle/>
          <a:p>
            <a:r>
              <a:rPr lang="en-US" smtClean="0"/>
              <a:t>Occlusal Class Traits Of Premolars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429000"/>
            <a:ext cx="83820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4) Grooves and fossae</a:t>
            </a:r>
          </a:p>
          <a:p>
            <a:pPr lvl="1"/>
            <a:r>
              <a:rPr lang="en-US" smtClean="0"/>
              <a:t>Central developmental groove runs mesiodistally</a:t>
            </a:r>
          </a:p>
          <a:p>
            <a:pPr lvl="1"/>
            <a:r>
              <a:rPr lang="en-US" smtClean="0"/>
              <a:t>Exceptions: Mandibluar 1st premolar and </a:t>
            </a:r>
          </a:p>
          <a:p>
            <a:pPr lvl="1">
              <a:buFontTx/>
              <a:buNone/>
            </a:pPr>
            <a:r>
              <a:rPr lang="en-US" smtClean="0"/>
              <a:t>    three-cusped 2nd premolar</a:t>
            </a:r>
          </a:p>
          <a:p>
            <a:pPr lvl="1"/>
            <a:r>
              <a:rPr lang="en-US" smtClean="0"/>
              <a:t>Fossae possess supplemental grooves to the </a:t>
            </a:r>
          </a:p>
          <a:p>
            <a:pPr lvl="1">
              <a:buFontTx/>
              <a:buNone/>
            </a:pPr>
            <a:r>
              <a:rPr lang="en-US" smtClean="0"/>
              <a:t>    buccal and lingual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62075"/>
            <a:ext cx="7620000" cy="2143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32775" name="Line 5"/>
          <p:cNvSpPr>
            <a:spLocks noChangeShapeType="1"/>
          </p:cNvSpPr>
          <p:nvPr/>
        </p:nvSpPr>
        <p:spPr bwMode="auto">
          <a:xfrm>
            <a:off x="2819400" y="2438400"/>
            <a:ext cx="1524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3276600" y="2362200"/>
            <a:ext cx="22860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7"/>
          <p:cNvSpPr>
            <a:spLocks noChangeShapeType="1"/>
          </p:cNvSpPr>
          <p:nvPr/>
        </p:nvSpPr>
        <p:spPr bwMode="auto">
          <a:xfrm>
            <a:off x="7239000" y="2609850"/>
            <a:ext cx="95250" cy="1825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r>
              <a:rPr lang="en-US" smtClean="0"/>
              <a:t>Occlusal Class Traits Of Premolars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7724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5) Proximal contacts</a:t>
            </a:r>
          </a:p>
          <a:p>
            <a:pPr lvl="1"/>
            <a:r>
              <a:rPr lang="en-US" smtClean="0"/>
              <a:t>From this view are either on or slighlty buccal to the mid-root axis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04988"/>
            <a:ext cx="9144000" cy="2466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Maxillary Premolars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Buccal Aspect - Relative Size And Shape Of The Crown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28838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Maxillary first premolars are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the widest of the eight</a:t>
            </a:r>
          </a:p>
          <a:p>
            <a:r>
              <a:rPr lang="en-US" smtClean="0">
                <a:solidFill>
                  <a:schemeClr val="bg1"/>
                </a:solidFill>
              </a:rPr>
              <a:t>The crown is longer than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the second premolar crown</a:t>
            </a:r>
          </a:p>
          <a:p>
            <a:r>
              <a:rPr lang="en-US" smtClean="0">
                <a:solidFill>
                  <a:schemeClr val="bg1"/>
                </a:solidFill>
              </a:rPr>
              <a:t>Consequently the second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premolar crowns appear squat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05000"/>
            <a:ext cx="3363913" cy="3497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Buccal Aspect - Relative Size And Shape Of The Crown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1475" y="2157413"/>
            <a:ext cx="5791200" cy="3200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mesial and distal sides converge more noticeably on maxillary first premolars</a:t>
            </a:r>
          </a:p>
          <a:p>
            <a:r>
              <a:rPr lang="en-US" smtClean="0">
                <a:solidFill>
                  <a:schemeClr val="bg1"/>
                </a:solidFill>
              </a:rPr>
              <a:t>Cusp ridges are more broad and angular on maxillary first premolars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81000" y="1939925"/>
            <a:ext cx="8763000" cy="35321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549275"/>
            <a:ext cx="7391400" cy="1143000"/>
          </a:xfrm>
        </p:spPr>
        <p:txBody>
          <a:bodyPr/>
          <a:lstStyle/>
          <a:p>
            <a:r>
              <a:rPr lang="en-US" smtClean="0"/>
              <a:t>Buccal Aspect - Contacts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458200" cy="22860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Mesial contact is in the middle third, near the junction of the middle and occlusal thirds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Distal contact is slightly more cervical (still in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   	middle third)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19250"/>
            <a:ext cx="3733800" cy="2800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Buccal Aspect - Buccal Cusp </a:t>
            </a:r>
            <a:br>
              <a:rPr lang="en-US" smtClean="0"/>
            </a:br>
            <a:r>
              <a:rPr lang="en-US" smtClean="0"/>
              <a:t>Tip Location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77724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Exception: Maxillary first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premolar has a cusp tip slightly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to the distal of the mid-tooth line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This creates a mesial cusp ridge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 	longer than the distal cusp ridge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The opposite is true for maxillary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second premolars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1981200"/>
            <a:ext cx="2886075" cy="40925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66725"/>
            <a:ext cx="8458200" cy="1143000"/>
          </a:xfrm>
        </p:spPr>
        <p:txBody>
          <a:bodyPr/>
          <a:lstStyle/>
          <a:p>
            <a:r>
              <a:rPr lang="en-US" smtClean="0"/>
              <a:t>Buccal Aspect - Buccal Cusp Shape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77724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Buccal cusp is relatively long and sharp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on the maxillary first premolar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Mesial and distal slopes meet at nearly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right angles (100-110</a:t>
            </a:r>
            <a:r>
              <a:rPr lang="en-US" sz="2800" baseline="30000" smtClean="0">
                <a:solidFill>
                  <a:schemeClr val="bg1"/>
                </a:solidFill>
              </a:rPr>
              <a:t>o</a:t>
            </a:r>
            <a:r>
              <a:rPr lang="en-US" sz="280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Cusp tip on second premolar not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as pointed with ridges that are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more obtuse (125-130</a:t>
            </a:r>
            <a:r>
              <a:rPr lang="en-US" sz="2800" baseline="30000" smtClean="0">
                <a:solidFill>
                  <a:schemeClr val="bg1"/>
                </a:solidFill>
              </a:rPr>
              <a:t>o</a:t>
            </a:r>
            <a:r>
              <a:rPr lang="en-US" sz="280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4876800" cy="5181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400050"/>
            <a:ext cx="7086600" cy="1143000"/>
          </a:xfrm>
        </p:spPr>
        <p:txBody>
          <a:bodyPr/>
          <a:lstStyle/>
          <a:p>
            <a:r>
              <a:rPr lang="en-US" smtClean="0"/>
              <a:t>Buccal Aspect - Contour Of </a:t>
            </a:r>
            <a:br>
              <a:rPr lang="en-US" smtClean="0"/>
            </a:br>
            <a:r>
              <a:rPr lang="en-US" smtClean="0"/>
              <a:t>The Crown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77724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Prominent buccal ridge on the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maxillary first premolar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Can find a mesial depression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next to buccal ridge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Rarely find a distal depression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Buccal ridge less prominent on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maxillary second premolars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600" y="1752600"/>
            <a:ext cx="5003800" cy="42735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622300"/>
            <a:ext cx="7391400" cy="1143000"/>
          </a:xfrm>
        </p:spPr>
        <p:txBody>
          <a:bodyPr/>
          <a:lstStyle/>
          <a:p>
            <a:r>
              <a:rPr lang="en-US" smtClean="0"/>
              <a:t>Buccal Aspect - Root 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686800" cy="4114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Maxillary first premolar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usually has two divided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roots branching from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a common trunk</a:t>
            </a:r>
          </a:p>
          <a:p>
            <a:pPr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Can occasionally see the lingual root tip from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buccal on first premolars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486400" y="1600200"/>
            <a:ext cx="3006725" cy="381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General Description </a:t>
            </a:r>
            <a:br>
              <a:rPr lang="en-US" smtClean="0"/>
            </a:br>
            <a:r>
              <a:rPr lang="en-US" smtClean="0"/>
              <a:t>Of Premolars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32000"/>
            <a:ext cx="4038600" cy="4114800"/>
          </a:xfrm>
        </p:spPr>
        <p:txBody>
          <a:bodyPr/>
          <a:lstStyle/>
          <a:p>
            <a:pPr lvl="1"/>
            <a:r>
              <a:rPr lang="en-US" smtClean="0"/>
              <a:t>There are eight premolars in the human dentition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Numbers 4,5,12,13,20,</a:t>
            </a:r>
          </a:p>
          <a:p>
            <a:pPr lvl="1">
              <a:buFontTx/>
              <a:buNone/>
            </a:pPr>
            <a:r>
              <a:rPr lang="en-US" smtClean="0"/>
              <a:t>   	21,28,29</a:t>
            </a:r>
          </a:p>
        </p:txBody>
      </p:sp>
      <p:pic>
        <p:nvPicPr>
          <p:cNvPr id="6150" name="Picture 4" descr="m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386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383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6248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705485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7131050" y="2667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71628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70104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21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64770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28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6324600" y="510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utoUpdateAnimBg="0"/>
      <p:bldP spid="187399" grpId="0" autoUpdateAnimBg="0"/>
      <p:bldP spid="187400" grpId="0" autoUpdateAnimBg="0"/>
      <p:bldP spid="187401" grpId="0" autoUpdateAnimBg="0"/>
      <p:bldP spid="187402" grpId="0" autoUpdateAnimBg="0"/>
      <p:bldP spid="187403" grpId="0" autoUpdateAnimBg="0"/>
      <p:bldP spid="187404" grpId="0" autoUpdateAnimBg="0"/>
      <p:bldP spid="18740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633413"/>
            <a:ext cx="7391400" cy="1143000"/>
          </a:xfrm>
        </p:spPr>
        <p:txBody>
          <a:bodyPr/>
          <a:lstStyle/>
          <a:p>
            <a:r>
              <a:rPr lang="en-US" smtClean="0"/>
              <a:t>Buccal Aspect - Root Length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2398713"/>
            <a:ext cx="7772400" cy="4043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The second premolar root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is longer on average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than the first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premolar root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The crown to root ratio is highest for any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maxillary tooth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286375" y="1600200"/>
            <a:ext cx="2765425" cy="3505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33400"/>
            <a:ext cx="8458200" cy="1143000"/>
          </a:xfrm>
        </p:spPr>
        <p:txBody>
          <a:bodyPr/>
          <a:lstStyle/>
          <a:p>
            <a:r>
              <a:rPr lang="en-US" smtClean="0"/>
              <a:t>Buccal Aspect - Distal Bend In Root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apical portion of the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root of both premolars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frequently bends to the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distal</a:t>
            </a:r>
          </a:p>
          <a:p>
            <a:r>
              <a:rPr lang="en-US" smtClean="0">
                <a:solidFill>
                  <a:schemeClr val="bg1"/>
                </a:solidFill>
              </a:rPr>
              <a:t>Can bend mesially or be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straight (not as common)</a:t>
            </a: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5" y="1676400"/>
            <a:ext cx="3368675" cy="426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44039" name="Line 5"/>
          <p:cNvSpPr>
            <a:spLocks noChangeShapeType="1"/>
          </p:cNvSpPr>
          <p:nvPr/>
        </p:nvSpPr>
        <p:spPr bwMode="auto">
          <a:xfrm>
            <a:off x="7467600" y="2438400"/>
            <a:ext cx="76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7543800" y="26670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Lingual Aspect - Crown Shape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772400" cy="3429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Narrower on the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lingual side than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the buccal side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5263" y="1905000"/>
            <a:ext cx="3449637" cy="4191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3886200" y="4191000"/>
            <a:ext cx="23622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533400"/>
            <a:ext cx="8458200" cy="1143000"/>
          </a:xfrm>
        </p:spPr>
        <p:txBody>
          <a:bodyPr/>
          <a:lstStyle/>
          <a:p>
            <a:r>
              <a:rPr lang="en-US" smtClean="0"/>
              <a:t>Lingual Aspect - Relative Cusp Size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lingual cusp is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shorter than the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buccal cusp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(noticeably on first)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0" y="1752600"/>
            <a:ext cx="3511550" cy="426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4572000" y="4675188"/>
            <a:ext cx="1600200" cy="831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533400"/>
            <a:ext cx="9067800" cy="1143000"/>
          </a:xfrm>
        </p:spPr>
        <p:txBody>
          <a:bodyPr/>
          <a:lstStyle/>
          <a:p>
            <a:r>
              <a:rPr lang="en-US" smtClean="0"/>
              <a:t>Lingual Aspect - Cusp Ridges (Slopes)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Mesial and distal cusp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ridges meet at a rounded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cusp tip (sharper than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molars)</a:t>
            </a:r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9063" y="1905000"/>
            <a:ext cx="3449637" cy="4191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875"/>
            <a:ext cx="7772400" cy="1143000"/>
          </a:xfrm>
        </p:spPr>
        <p:txBody>
          <a:bodyPr/>
          <a:lstStyle/>
          <a:p>
            <a:r>
              <a:rPr lang="en-US" smtClean="0"/>
              <a:t>Lingual Aspect - Lingual Cusp Position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2514600"/>
            <a:ext cx="51054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The cusp tip always bends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towards the mesial on unworn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lingual cusps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This makes it easy to tell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right from left</a:t>
            </a: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938338"/>
            <a:ext cx="6313487" cy="37512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476250"/>
            <a:ext cx="7391400" cy="1143000"/>
          </a:xfrm>
        </p:spPr>
        <p:txBody>
          <a:bodyPr/>
          <a:lstStyle/>
          <a:p>
            <a:r>
              <a:rPr lang="en-US" smtClean="0"/>
              <a:t>Lingual Aspect - Root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71675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Lingual root of two-rooted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first premolars are shorter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than the buccal</a:t>
            </a:r>
          </a:p>
          <a:p>
            <a:r>
              <a:rPr lang="en-US" smtClean="0">
                <a:solidFill>
                  <a:schemeClr val="bg1"/>
                </a:solidFill>
              </a:rPr>
              <a:t>Both first and second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premolar roots taper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lingually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19275"/>
            <a:ext cx="3009900" cy="3657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smtClean="0"/>
              <a:t>Proximal Aspect - Crown Morphology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5003800"/>
            <a:ext cx="7772400" cy="1828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Maxillary first premolars have a prominent concavity cervical to the contact area</a:t>
            </a: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1600200"/>
            <a:ext cx="7494587" cy="3482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Proximal Aspect - Relative Cusp Height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4419600"/>
            <a:ext cx="8686800" cy="24384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From this view buccal cusp tip is noticeably longer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	than the lingual cusp tip on maxillary first premolars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Nearly equal length on second premolars</a:t>
            </a: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38313"/>
            <a:ext cx="7534275" cy="26050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42900"/>
            <a:ext cx="8458200" cy="1143000"/>
          </a:xfrm>
        </p:spPr>
        <p:txBody>
          <a:bodyPr/>
          <a:lstStyle/>
          <a:p>
            <a:r>
              <a:rPr lang="en-US" smtClean="0"/>
              <a:t>Proximal Aspect - Marginal Ridge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8458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Distal marginal ridge is more cervical than mesial marginal ridge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Can see more of the occlusal surface from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distal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55738"/>
            <a:ext cx="8077200" cy="279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79400"/>
            <a:ext cx="7391400" cy="1143000"/>
          </a:xfrm>
        </p:spPr>
        <p:txBody>
          <a:bodyPr/>
          <a:lstStyle/>
          <a:p>
            <a:r>
              <a:rPr lang="en-US" smtClean="0"/>
              <a:t>Function Of Premolars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367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 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1st premolars function with canine</a:t>
            </a:r>
            <a:r>
              <a:rPr lang="en-US" sz="2400" smtClean="0"/>
              <a:t> </a:t>
            </a:r>
          </a:p>
          <a:p>
            <a:pPr lvl="1">
              <a:buFontTx/>
              <a:buNone/>
            </a:pPr>
            <a:r>
              <a:rPr lang="en-US" sz="2400" smtClean="0"/>
              <a:t>1) In shearing or cutting food</a:t>
            </a:r>
          </a:p>
          <a:p>
            <a:pPr lvl="1">
              <a:buFontTx/>
              <a:buNone/>
            </a:pPr>
            <a:r>
              <a:rPr lang="en-US" sz="2400" smtClean="0"/>
              <a:t>2) Support the corners of the </a:t>
            </a:r>
          </a:p>
          <a:p>
            <a:pPr lvl="1">
              <a:buFontTx/>
              <a:buNone/>
            </a:pPr>
            <a:r>
              <a:rPr lang="en-US" sz="2400" smtClean="0"/>
              <a:t>	 mouth</a:t>
            </a:r>
          </a:p>
          <a:p>
            <a:pPr lvl="1">
              <a:buFontTx/>
              <a:buNone/>
            </a:pPr>
            <a:endParaRPr lang="en-US" sz="2400" smtClean="0"/>
          </a:p>
          <a:p>
            <a:r>
              <a:rPr lang="en-US" sz="2400" smtClean="0">
                <a:solidFill>
                  <a:schemeClr val="bg1"/>
                </a:solidFill>
              </a:rPr>
              <a:t>2</a:t>
            </a:r>
            <a:r>
              <a:rPr lang="en-US" sz="2400" baseline="30000" smtClean="0">
                <a:solidFill>
                  <a:schemeClr val="bg1"/>
                </a:solidFill>
              </a:rPr>
              <a:t>nd</a:t>
            </a:r>
            <a:r>
              <a:rPr lang="en-US" sz="2400" smtClean="0">
                <a:solidFill>
                  <a:schemeClr val="bg1"/>
                </a:solidFill>
              </a:rPr>
              <a:t> premolars function with molars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en-US" sz="2400" smtClean="0"/>
              <a:t>1) To masticate</a:t>
            </a:r>
          </a:p>
          <a:p>
            <a:pPr lvl="1">
              <a:buFontTx/>
              <a:buNone/>
            </a:pPr>
            <a:r>
              <a:rPr lang="en-US" sz="2400" smtClean="0"/>
              <a:t>2) To maintain vertical dimension</a:t>
            </a:r>
          </a:p>
          <a:p>
            <a:pPr lvl="1">
              <a:buFontTx/>
              <a:buNone/>
            </a:pPr>
            <a:endParaRPr lang="en-US" sz="2400" smtClean="0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248400" y="1295400"/>
            <a:ext cx="2608263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Proximal Aspect - Marginal Ridge Groove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8458200" cy="2819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</a:t>
            </a:r>
            <a:r>
              <a:rPr lang="en-US" sz="2800" smtClean="0">
                <a:solidFill>
                  <a:schemeClr val="bg1"/>
                </a:solidFill>
              </a:rPr>
              <a:t>esial marginal ridge of maxillary first premolar crossed by groove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Less frequently see distal marginal ridge groove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See mesial and distal groove on second premolars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    	much less frequently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76388"/>
            <a:ext cx="6400800" cy="22145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14338"/>
            <a:ext cx="7391400" cy="1143000"/>
          </a:xfrm>
        </p:spPr>
        <p:txBody>
          <a:bodyPr/>
          <a:lstStyle/>
          <a:p>
            <a:r>
              <a:rPr lang="en-US" smtClean="0"/>
              <a:t>Proximal Aspect - Cervical Line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676775"/>
            <a:ext cx="8458200" cy="1905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Mesial aspect curve more occlusally than distal</a:t>
            </a:r>
          </a:p>
          <a:p>
            <a:r>
              <a:rPr lang="en-US" smtClean="0">
                <a:solidFill>
                  <a:schemeClr val="bg1"/>
                </a:solidFill>
              </a:rPr>
              <a:t>Lingual CEJ more occlusal than buccal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1733550"/>
            <a:ext cx="8339137" cy="2882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428625"/>
            <a:ext cx="8915400" cy="1143000"/>
          </a:xfrm>
        </p:spPr>
        <p:txBody>
          <a:bodyPr/>
          <a:lstStyle/>
          <a:p>
            <a:r>
              <a:rPr lang="en-US" smtClean="0"/>
              <a:t>Proximal Aspect - Height Of Contour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458200" cy="2286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Lingual located in the middle third of the crown</a:t>
            </a:r>
          </a:p>
          <a:p>
            <a:r>
              <a:rPr lang="en-US" smtClean="0">
                <a:solidFill>
                  <a:schemeClr val="bg1"/>
                </a:solidFill>
              </a:rPr>
              <a:t>Buccal located more cervical at the junction of the middle and cervical thirds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28987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427038"/>
            <a:ext cx="7391400" cy="1143000"/>
          </a:xfrm>
        </p:spPr>
        <p:txBody>
          <a:bodyPr/>
          <a:lstStyle/>
          <a:p>
            <a:r>
              <a:rPr lang="en-US" smtClean="0"/>
              <a:t>Proximal Aspect - Root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52950"/>
            <a:ext cx="7772400" cy="2286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Frequently see two roots on first premolar</a:t>
            </a:r>
          </a:p>
          <a:p>
            <a:r>
              <a:rPr lang="en-US" smtClean="0">
                <a:solidFill>
                  <a:schemeClr val="bg1"/>
                </a:solidFill>
              </a:rPr>
              <a:t>The bifurcation is in the apical third to half of the root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6388"/>
            <a:ext cx="8686800" cy="30051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/>
          <a:lstStyle/>
          <a:p>
            <a:r>
              <a:rPr lang="en-US" smtClean="0"/>
              <a:t>Proximal Aspect - Root Depressions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724400"/>
            <a:ext cx="7772400" cy="19050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Maxillary first premolar has prominent root depressions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On second premolars there is a mesial and distal root depression, usually more prominent on the distal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552575"/>
            <a:ext cx="8753475" cy="3028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447675"/>
            <a:ext cx="7391400" cy="1143000"/>
          </a:xfrm>
        </p:spPr>
        <p:txBody>
          <a:bodyPr/>
          <a:lstStyle/>
          <a:p>
            <a:r>
              <a:rPr lang="en-US" smtClean="0"/>
              <a:t>Occlusal Aspect - Relative Size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14925"/>
            <a:ext cx="7772400" cy="1295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Generally the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first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premolar is smaller than the second from this aspect</a:t>
            </a:r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585913"/>
            <a:ext cx="6781800" cy="3419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9296400" cy="1143000"/>
          </a:xfrm>
        </p:spPr>
        <p:txBody>
          <a:bodyPr/>
          <a:lstStyle/>
          <a:p>
            <a:r>
              <a:rPr lang="en-US" smtClean="0"/>
              <a:t>Occlusal Aspect - Grooves And Fossae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914900"/>
            <a:ext cx="7772400" cy="1752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Possess a central developmental groove</a:t>
            </a: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39875"/>
            <a:ext cx="6553200" cy="33051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59399" name="Line 5"/>
          <p:cNvSpPr>
            <a:spLocks noChangeShapeType="1"/>
          </p:cNvSpPr>
          <p:nvPr/>
        </p:nvSpPr>
        <p:spPr bwMode="auto">
          <a:xfrm flipV="1">
            <a:off x="2743200" y="3124200"/>
            <a:ext cx="304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>
            <a:off x="6172200" y="3352800"/>
            <a:ext cx="457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3825" y="533400"/>
            <a:ext cx="9372600" cy="1143000"/>
          </a:xfrm>
        </p:spPr>
        <p:txBody>
          <a:bodyPr/>
          <a:lstStyle/>
          <a:p>
            <a:r>
              <a:rPr lang="en-US" smtClean="0"/>
              <a:t>Occlusal Aspect - Grooves And Fossae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5029200"/>
            <a:ext cx="84582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Mesial and distal pits are closer to the marginal ridges on first premolars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Fewer supplemental grooves on first premolars</a:t>
            </a:r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52588"/>
            <a:ext cx="6694488" cy="33766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60423" name="Line 5"/>
          <p:cNvSpPr>
            <a:spLocks noChangeShapeType="1"/>
          </p:cNvSpPr>
          <p:nvPr/>
        </p:nvSpPr>
        <p:spPr bwMode="auto">
          <a:xfrm flipV="1">
            <a:off x="3352800" y="22098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6"/>
          <p:cNvSpPr>
            <a:spLocks noChangeShapeType="1"/>
          </p:cNvSpPr>
          <p:nvPr/>
        </p:nvSpPr>
        <p:spPr bwMode="auto">
          <a:xfrm>
            <a:off x="6248400" y="2819400"/>
            <a:ext cx="76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7"/>
          <p:cNvSpPr>
            <a:spLocks noChangeShapeType="1"/>
          </p:cNvSpPr>
          <p:nvPr/>
        </p:nvSpPr>
        <p:spPr bwMode="auto">
          <a:xfrm flipH="1" flipV="1">
            <a:off x="6858000" y="3124200"/>
            <a:ext cx="76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8"/>
          <p:cNvSpPr>
            <a:spLocks noChangeShapeType="1"/>
          </p:cNvSpPr>
          <p:nvPr/>
        </p:nvSpPr>
        <p:spPr bwMode="auto">
          <a:xfrm flipV="1">
            <a:off x="6248400" y="3124200"/>
            <a:ext cx="762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-47625" y="533400"/>
            <a:ext cx="9220200" cy="1143000"/>
          </a:xfrm>
        </p:spPr>
        <p:txBody>
          <a:bodyPr/>
          <a:lstStyle/>
          <a:p>
            <a:r>
              <a:rPr lang="en-US" smtClean="0"/>
              <a:t>Occlusal Aspect - Grooves And Fossae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2192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First premolars possess a mesial marginal ridge groove</a:t>
            </a: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0" y="1592263"/>
            <a:ext cx="6591300" cy="3644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466725"/>
            <a:ext cx="7391400" cy="1143000"/>
          </a:xfrm>
        </p:spPr>
        <p:txBody>
          <a:bodyPr/>
          <a:lstStyle/>
          <a:p>
            <a:r>
              <a:rPr lang="en-US" smtClean="0"/>
              <a:t>Occlusal Aspect - Taper To The Lingual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838700"/>
            <a:ext cx="7772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On first premolars have narrower lingual surface than buccal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On second premolars only slight lingual taper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Crown greater buccolingually than mesiodistally</a:t>
            </a:r>
          </a:p>
        </p:txBody>
      </p:sp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8950"/>
            <a:ext cx="5791200" cy="30702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1) Developmental lobes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Facial surface develops from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 	three lobes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Buccal ridge more prominent in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 	maxillary arch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One developmental lingual lobe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 	(cingulum or cusp)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Exception: Mandibular 2nd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 	premolar (can have 2 lingual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	lobes)</a:t>
            </a: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990600"/>
            <a:ext cx="3079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95300"/>
            <a:ext cx="8763000" cy="1143000"/>
          </a:xfrm>
        </p:spPr>
        <p:txBody>
          <a:bodyPr/>
          <a:lstStyle/>
          <a:p>
            <a:r>
              <a:rPr lang="en-US" smtClean="0"/>
              <a:t>Occlusal Aspect - Occusal Outline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1371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second is typically more symmetrical and less angular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3375"/>
            <a:ext cx="7380288" cy="37226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92113"/>
            <a:ext cx="7391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320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2) Taper from the facial, crowns are narrower in the cervical third than occlusally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1905000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2113"/>
            <a:ext cx="7772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260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3) Cervical lines</a:t>
            </a:r>
          </a:p>
          <a:p>
            <a:pPr lvl="1"/>
            <a:r>
              <a:rPr lang="en-US" smtClean="0"/>
              <a:t>Proximal CEJ is concave</a:t>
            </a:r>
          </a:p>
          <a:p>
            <a:pPr lvl="1"/>
            <a:r>
              <a:rPr lang="en-US" smtClean="0"/>
              <a:t>Facial and lingual CEJ is convex apically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1427163"/>
            <a:ext cx="71516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493" name="Line 5"/>
          <p:cNvSpPr>
            <a:spLocks noChangeShapeType="1"/>
          </p:cNvSpPr>
          <p:nvPr/>
        </p:nvSpPr>
        <p:spPr bwMode="auto">
          <a:xfrm flipH="1" flipV="1">
            <a:off x="3198813" y="2586038"/>
            <a:ext cx="1541462" cy="28781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 flipV="1">
            <a:off x="7183438" y="2819400"/>
            <a:ext cx="207962" cy="3163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387350"/>
            <a:ext cx="7391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4) Root shape</a:t>
            </a:r>
          </a:p>
          <a:p>
            <a:pPr lvl="1"/>
            <a:r>
              <a:rPr lang="en-US" smtClean="0"/>
              <a:t>Lingual and facial </a:t>
            </a:r>
          </a:p>
          <a:p>
            <a:pPr lvl="1">
              <a:buFontTx/>
              <a:buNone/>
            </a:pPr>
            <a:r>
              <a:rPr lang="en-US" smtClean="0"/>
              <a:t>	surfaces are convex</a:t>
            </a:r>
          </a:p>
          <a:p>
            <a:pPr lvl="1"/>
            <a:r>
              <a:rPr lang="en-US" smtClean="0"/>
              <a:t>Lingual side of the root and crown are      </a:t>
            </a:r>
          </a:p>
          <a:p>
            <a:pPr lvl="1">
              <a:buFontTx/>
              <a:buNone/>
            </a:pPr>
            <a:r>
              <a:rPr lang="en-US" smtClean="0"/>
              <a:t>	narrower than the facial side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74800"/>
            <a:ext cx="64373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lugs BGs 1 R06">
  <a:themeElements>
    <a:clrScheme name="PowerPlugs BGs 1 R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lugs BGs 1 R06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lugs BGs 1 R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1 R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lugs BGs 1 R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1 R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1 R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1 R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1 R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Settings\Howard Chi\Application Data\Microsoft\Templates\PowerPlugs\PowerPlugs BGs 1 R06.pot</Template>
  <TotalTime>574</TotalTime>
  <Words>1090</Words>
  <Application>Microsoft PowerPoint</Application>
  <PresentationFormat>On-screen Show (4:3)</PresentationFormat>
  <Paragraphs>311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Times New Roman</vt:lpstr>
      <vt:lpstr>Arial</vt:lpstr>
      <vt:lpstr>Impact</vt:lpstr>
      <vt:lpstr>Courier New</vt:lpstr>
      <vt:lpstr>PowerPlugs BGs 1 R06</vt:lpstr>
      <vt:lpstr>Anatomy of Maxillary Premolars </vt:lpstr>
      <vt:lpstr>Learning Objectives</vt:lpstr>
      <vt:lpstr>General features of Premolars</vt:lpstr>
      <vt:lpstr>General Description  Of Premolars</vt:lpstr>
      <vt:lpstr>Function Of Premolars</vt:lpstr>
      <vt:lpstr>Similarities To Anterior Teeth</vt:lpstr>
      <vt:lpstr>Similarities To Anterior Teeth</vt:lpstr>
      <vt:lpstr>Similarities To Anterior Teeth</vt:lpstr>
      <vt:lpstr>Similarities To Anterior Teeth</vt:lpstr>
      <vt:lpstr>Differences To Anterior Teeth</vt:lpstr>
      <vt:lpstr>Differences To Anterior Teeth</vt:lpstr>
      <vt:lpstr>Differences To Anterior Teeth</vt:lpstr>
      <vt:lpstr>Differences To Anterior Teeth</vt:lpstr>
      <vt:lpstr>Differences To Anterior Teeth</vt:lpstr>
      <vt:lpstr>Differences To Anterior Teeth</vt:lpstr>
      <vt:lpstr>Class Traits of Premolars</vt:lpstr>
      <vt:lpstr>Buccal Class Traits Of Premolars</vt:lpstr>
      <vt:lpstr>Buccal Class Traits Of Premolars</vt:lpstr>
      <vt:lpstr>Buccal Class Traits Of Premolars</vt:lpstr>
      <vt:lpstr>Buccal Class Traits Of Premolars</vt:lpstr>
      <vt:lpstr>Buccal Class Traits Of Premolars</vt:lpstr>
      <vt:lpstr>Lingual Class Traits Of Premolars</vt:lpstr>
      <vt:lpstr>Lingual Class Traits Of Premolars</vt:lpstr>
      <vt:lpstr>Proximal Class Traits Of Premolars</vt:lpstr>
      <vt:lpstr>Proximal Class Traits Of Premolars</vt:lpstr>
      <vt:lpstr>Proximal Class Traits Of Premolars</vt:lpstr>
      <vt:lpstr>Occlusal Class Traits Of Premolars</vt:lpstr>
      <vt:lpstr>Occlusal Class Traits Of Premolars</vt:lpstr>
      <vt:lpstr>Occlusal Class Traits Of Premolars</vt:lpstr>
      <vt:lpstr>Occlusal Class Traits Of Premolars</vt:lpstr>
      <vt:lpstr>Occlusal Class Traits Of Premolars</vt:lpstr>
      <vt:lpstr>Maxillary Premolars</vt:lpstr>
      <vt:lpstr>Buccal Aspect - Relative Size And Shape Of The Crown</vt:lpstr>
      <vt:lpstr>Buccal Aspect - Relative Size And Shape Of The Crown</vt:lpstr>
      <vt:lpstr>Buccal Aspect - Contacts</vt:lpstr>
      <vt:lpstr>Buccal Aspect - Buccal Cusp  Tip Location</vt:lpstr>
      <vt:lpstr>Buccal Aspect - Buccal Cusp Shape</vt:lpstr>
      <vt:lpstr>Buccal Aspect - Contour Of  The Crown</vt:lpstr>
      <vt:lpstr>Buccal Aspect - Root </vt:lpstr>
      <vt:lpstr>Buccal Aspect - Root Length</vt:lpstr>
      <vt:lpstr>Buccal Aspect - Distal Bend In Root</vt:lpstr>
      <vt:lpstr>Lingual Aspect - Crown Shape</vt:lpstr>
      <vt:lpstr>Lingual Aspect - Relative Cusp Size</vt:lpstr>
      <vt:lpstr>Lingual Aspect - Cusp Ridges (Slopes)</vt:lpstr>
      <vt:lpstr>Lingual Aspect - Lingual Cusp Position</vt:lpstr>
      <vt:lpstr>Lingual Aspect - Root</vt:lpstr>
      <vt:lpstr>Proximal Aspect - Crown Morphology</vt:lpstr>
      <vt:lpstr>Proximal Aspect - Relative Cusp Height</vt:lpstr>
      <vt:lpstr>Proximal Aspect - Marginal Ridge</vt:lpstr>
      <vt:lpstr>Proximal Aspect - Marginal Ridge Groove</vt:lpstr>
      <vt:lpstr>Proximal Aspect - Cervical Line</vt:lpstr>
      <vt:lpstr>Proximal Aspect - Height Of Contour</vt:lpstr>
      <vt:lpstr>Proximal Aspect - Root</vt:lpstr>
      <vt:lpstr>Proximal Aspect - Root Depressions</vt:lpstr>
      <vt:lpstr>Occlusal Aspect - Relative Size</vt:lpstr>
      <vt:lpstr>Occlusal Aspect - Grooves And Fossae</vt:lpstr>
      <vt:lpstr>Occlusal Aspect - Grooves And Fossae</vt:lpstr>
      <vt:lpstr>Occlusal Aspect - Grooves And Fossae</vt:lpstr>
      <vt:lpstr>Occlusal Aspect - Taper To The Lingual</vt:lpstr>
      <vt:lpstr>Occlusal Aspect - Occusal Outline</vt:lpstr>
    </vt:vector>
  </TitlesOfParts>
  <Company>Howard H. Chi, D.M.D., M.A.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Chi</dc:creator>
  <cp:lastModifiedBy>Prasad</cp:lastModifiedBy>
  <cp:revision>64</cp:revision>
  <dcterms:created xsi:type="dcterms:W3CDTF">2004-01-23T06:11:17Z</dcterms:created>
  <dcterms:modified xsi:type="dcterms:W3CDTF">2015-01-14T03:45:11Z</dcterms:modified>
</cp:coreProperties>
</file>