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45"/>
  </p:notesMasterIdLst>
  <p:sldIdLst>
    <p:sldId id="324" r:id="rId2"/>
    <p:sldId id="256" r:id="rId3"/>
    <p:sldId id="369" r:id="rId4"/>
    <p:sldId id="366" r:id="rId5"/>
    <p:sldId id="367" r:id="rId6"/>
    <p:sldId id="368" r:id="rId7"/>
    <p:sldId id="371" r:id="rId8"/>
    <p:sldId id="382" r:id="rId9"/>
    <p:sldId id="257" r:id="rId10"/>
    <p:sldId id="259" r:id="rId11"/>
    <p:sldId id="260" r:id="rId12"/>
    <p:sldId id="261" r:id="rId13"/>
    <p:sldId id="262" r:id="rId14"/>
    <p:sldId id="264" r:id="rId15"/>
    <p:sldId id="266" r:id="rId16"/>
    <p:sldId id="267" r:id="rId17"/>
    <p:sldId id="269" r:id="rId18"/>
    <p:sldId id="270" r:id="rId19"/>
    <p:sldId id="271" r:id="rId20"/>
    <p:sldId id="272" r:id="rId21"/>
    <p:sldId id="273" r:id="rId22"/>
    <p:sldId id="274" r:id="rId23"/>
    <p:sldId id="275" r:id="rId24"/>
    <p:sldId id="319"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25" r:id="rId40"/>
    <p:sldId id="301" r:id="rId41"/>
    <p:sldId id="302" r:id="rId42"/>
    <p:sldId id="303" r:id="rId43"/>
    <p:sldId id="38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02" autoAdjust="0"/>
  </p:normalViewPr>
  <p:slideViewPr>
    <p:cSldViewPr>
      <p:cViewPr>
        <p:scale>
          <a:sx n="66" d="100"/>
          <a:sy n="66" d="100"/>
        </p:scale>
        <p:origin x="-798"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heme" Target="theme/theme1.xml" /><Relationship Id="rId8" Type="http://schemas.openxmlformats.org/officeDocument/2006/relationships/slide" Target="slides/slide7.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AA060-C150-49B2-9532-4B677748AF71}" type="doc">
      <dgm:prSet loTypeId="urn:microsoft.com/office/officeart/2005/8/layout/pyramid2" loCatId="list" qsTypeId="urn:microsoft.com/office/officeart/2005/8/quickstyle/simple1" qsCatId="simple" csTypeId="urn:microsoft.com/office/officeart/2005/8/colors/accent1_2" csCatId="accent1" phldr="1"/>
      <dgm:spPr/>
    </dgm:pt>
    <dgm:pt modelId="{32DB9431-C392-4193-9DE8-483EF73D6063}">
      <dgm:prSet phldrT="[Text]"/>
      <dgm:spPr>
        <a:solidFill>
          <a:srgbClr val="00B0F0">
            <a:alpha val="90000"/>
          </a:srgbClr>
        </a:solidFill>
        <a:ln>
          <a:noFill/>
        </a:ln>
      </dgm:spPr>
      <dgm:t>
        <a:bodyPr/>
        <a:lstStyle/>
        <a:p>
          <a:r>
            <a:rPr lang="en-US" dirty="0">
              <a:latin typeface="+mn-lt"/>
              <a:cs typeface="+mn-cs"/>
            </a:rPr>
            <a:t>Lubrication</a:t>
          </a:r>
          <a:endParaRPr lang="en-IN" dirty="0"/>
        </a:p>
      </dgm:t>
    </dgm:pt>
    <dgm:pt modelId="{1962FC7C-A95F-41DA-94AF-A28EB14DAE68}" type="parTrans" cxnId="{25B3C4DB-4159-4927-8F69-EC610CC1100B}">
      <dgm:prSet/>
      <dgm:spPr/>
      <dgm:t>
        <a:bodyPr/>
        <a:lstStyle/>
        <a:p>
          <a:endParaRPr lang="en-IN"/>
        </a:p>
      </dgm:t>
    </dgm:pt>
    <dgm:pt modelId="{90E126CE-92B8-498B-BC1D-D99A626C48DE}" type="sibTrans" cxnId="{25B3C4DB-4159-4927-8F69-EC610CC1100B}">
      <dgm:prSet/>
      <dgm:spPr/>
      <dgm:t>
        <a:bodyPr/>
        <a:lstStyle/>
        <a:p>
          <a:endParaRPr lang="en-IN"/>
        </a:p>
      </dgm:t>
    </dgm:pt>
    <dgm:pt modelId="{158775A1-5B04-4A5F-B1E6-C19206072156}">
      <dgm:prSet phldrT="[Text]"/>
      <dgm:spPr>
        <a:solidFill>
          <a:srgbClr val="00B050">
            <a:alpha val="90000"/>
          </a:srgbClr>
        </a:solidFill>
        <a:ln>
          <a:noFill/>
        </a:ln>
      </dgm:spPr>
      <dgm:t>
        <a:bodyPr/>
        <a:lstStyle/>
        <a:p>
          <a:r>
            <a:rPr lang="en-US" dirty="0">
              <a:latin typeface="+mn-lt"/>
              <a:cs typeface="+mn-cs"/>
            </a:rPr>
            <a:t>metabolic requirements </a:t>
          </a:r>
          <a:endParaRPr lang="en-IN" dirty="0"/>
        </a:p>
      </dgm:t>
    </dgm:pt>
    <dgm:pt modelId="{6284C25F-8525-464A-B1E3-6EF424E0FE5A}" type="parTrans" cxnId="{5C033544-4643-42F0-8A11-FB55BFE67E81}">
      <dgm:prSet/>
      <dgm:spPr/>
      <dgm:t>
        <a:bodyPr/>
        <a:lstStyle/>
        <a:p>
          <a:endParaRPr lang="en-IN"/>
        </a:p>
      </dgm:t>
    </dgm:pt>
    <dgm:pt modelId="{D04CE977-9DB3-4D51-9952-EA79215F2558}" type="sibTrans" cxnId="{5C033544-4643-42F0-8A11-FB55BFE67E81}">
      <dgm:prSet/>
      <dgm:spPr/>
      <dgm:t>
        <a:bodyPr/>
        <a:lstStyle/>
        <a:p>
          <a:endParaRPr lang="en-IN"/>
        </a:p>
      </dgm:t>
    </dgm:pt>
    <dgm:pt modelId="{130FC7D2-F561-4575-9BD8-791803EA3E1B}" type="pres">
      <dgm:prSet presAssocID="{347AA060-C150-49B2-9532-4B677748AF71}" presName="compositeShape" presStyleCnt="0">
        <dgm:presLayoutVars>
          <dgm:dir/>
          <dgm:resizeHandles/>
        </dgm:presLayoutVars>
      </dgm:prSet>
      <dgm:spPr/>
    </dgm:pt>
    <dgm:pt modelId="{355C9F9F-BE17-44CF-859D-949727835207}" type="pres">
      <dgm:prSet presAssocID="{347AA060-C150-49B2-9532-4B677748AF71}" presName="pyramid" presStyleLbl="node1" presStyleIdx="0" presStyleCnt="1"/>
      <dgm:spPr>
        <a:solidFill>
          <a:schemeClr val="accent1">
            <a:lumMod val="60000"/>
            <a:lumOff val="40000"/>
          </a:schemeClr>
        </a:solidFill>
        <a:ln>
          <a:noFill/>
        </a:ln>
      </dgm:spPr>
    </dgm:pt>
    <dgm:pt modelId="{D1C51618-53F1-426A-834C-DC012FEF396B}" type="pres">
      <dgm:prSet presAssocID="{347AA060-C150-49B2-9532-4B677748AF71}" presName="theList" presStyleCnt="0"/>
      <dgm:spPr/>
    </dgm:pt>
    <dgm:pt modelId="{56D5CE84-9D55-40A1-B8A6-416071B1104E}" type="pres">
      <dgm:prSet presAssocID="{32DB9431-C392-4193-9DE8-483EF73D6063}" presName="aNode" presStyleLbl="fgAcc1" presStyleIdx="0" presStyleCnt="2">
        <dgm:presLayoutVars>
          <dgm:bulletEnabled val="1"/>
        </dgm:presLayoutVars>
      </dgm:prSet>
      <dgm:spPr/>
    </dgm:pt>
    <dgm:pt modelId="{C35E1A9D-C10C-4112-8E9F-610C772FD647}" type="pres">
      <dgm:prSet presAssocID="{32DB9431-C392-4193-9DE8-483EF73D6063}" presName="aSpace" presStyleCnt="0"/>
      <dgm:spPr/>
    </dgm:pt>
    <dgm:pt modelId="{9A9EE1E3-45F5-4C5D-ABEA-818719DA3042}" type="pres">
      <dgm:prSet presAssocID="{158775A1-5B04-4A5F-B1E6-C19206072156}" presName="aNode" presStyleLbl="fgAcc1" presStyleIdx="1" presStyleCnt="2">
        <dgm:presLayoutVars>
          <dgm:bulletEnabled val="1"/>
        </dgm:presLayoutVars>
      </dgm:prSet>
      <dgm:spPr/>
    </dgm:pt>
    <dgm:pt modelId="{A88C7A96-F6E7-42A7-9D38-0ADFF670E006}" type="pres">
      <dgm:prSet presAssocID="{158775A1-5B04-4A5F-B1E6-C19206072156}" presName="aSpace" presStyleCnt="0"/>
      <dgm:spPr/>
    </dgm:pt>
  </dgm:ptLst>
  <dgm:cxnLst>
    <dgm:cxn modelId="{894E5B0E-6E8D-4C7F-BD58-A02DD7921096}" type="presOf" srcId="{32DB9431-C392-4193-9DE8-483EF73D6063}" destId="{56D5CE84-9D55-40A1-B8A6-416071B1104E}" srcOrd="0" destOrd="0" presId="urn:microsoft.com/office/officeart/2005/8/layout/pyramid2"/>
    <dgm:cxn modelId="{5C033544-4643-42F0-8A11-FB55BFE67E81}" srcId="{347AA060-C150-49B2-9532-4B677748AF71}" destId="{158775A1-5B04-4A5F-B1E6-C19206072156}" srcOrd="1" destOrd="0" parTransId="{6284C25F-8525-464A-B1E3-6EF424E0FE5A}" sibTransId="{D04CE977-9DB3-4D51-9952-EA79215F2558}"/>
    <dgm:cxn modelId="{F292A14E-292D-42BC-B7D7-343690F55A11}" type="presOf" srcId="{158775A1-5B04-4A5F-B1E6-C19206072156}" destId="{9A9EE1E3-45F5-4C5D-ABEA-818719DA3042}" srcOrd="0" destOrd="0" presId="urn:microsoft.com/office/officeart/2005/8/layout/pyramid2"/>
    <dgm:cxn modelId="{D58497AC-A1B5-4990-907D-B40A44C3E060}" type="presOf" srcId="{347AA060-C150-49B2-9532-4B677748AF71}" destId="{130FC7D2-F561-4575-9BD8-791803EA3E1B}" srcOrd="0" destOrd="0" presId="urn:microsoft.com/office/officeart/2005/8/layout/pyramid2"/>
    <dgm:cxn modelId="{25B3C4DB-4159-4927-8F69-EC610CC1100B}" srcId="{347AA060-C150-49B2-9532-4B677748AF71}" destId="{32DB9431-C392-4193-9DE8-483EF73D6063}" srcOrd="0" destOrd="0" parTransId="{1962FC7C-A95F-41DA-94AF-A28EB14DAE68}" sibTransId="{90E126CE-92B8-498B-BC1D-D99A626C48DE}"/>
    <dgm:cxn modelId="{CF072D62-8AB6-43B2-AAA8-BE9E46F3A863}" type="presParOf" srcId="{130FC7D2-F561-4575-9BD8-791803EA3E1B}" destId="{355C9F9F-BE17-44CF-859D-949727835207}" srcOrd="0" destOrd="0" presId="urn:microsoft.com/office/officeart/2005/8/layout/pyramid2"/>
    <dgm:cxn modelId="{B8C9CB22-CF68-463B-AE3E-AA98796AF9D7}" type="presParOf" srcId="{130FC7D2-F561-4575-9BD8-791803EA3E1B}" destId="{D1C51618-53F1-426A-834C-DC012FEF396B}" srcOrd="1" destOrd="0" presId="urn:microsoft.com/office/officeart/2005/8/layout/pyramid2"/>
    <dgm:cxn modelId="{53B22049-01F3-4C13-883F-CA9649E4EB07}" type="presParOf" srcId="{D1C51618-53F1-426A-834C-DC012FEF396B}" destId="{56D5CE84-9D55-40A1-B8A6-416071B1104E}" srcOrd="0" destOrd="0" presId="urn:microsoft.com/office/officeart/2005/8/layout/pyramid2"/>
    <dgm:cxn modelId="{BD1D59FE-84F5-4964-A266-E167414B2B93}" type="presParOf" srcId="{D1C51618-53F1-426A-834C-DC012FEF396B}" destId="{C35E1A9D-C10C-4112-8E9F-610C772FD647}" srcOrd="1" destOrd="0" presId="urn:microsoft.com/office/officeart/2005/8/layout/pyramid2"/>
    <dgm:cxn modelId="{87DC3FC2-B4FE-4D9D-9D4F-5771EEDD46F0}" type="presParOf" srcId="{D1C51618-53F1-426A-834C-DC012FEF396B}" destId="{9A9EE1E3-45F5-4C5D-ABEA-818719DA3042}" srcOrd="2" destOrd="0" presId="urn:microsoft.com/office/officeart/2005/8/layout/pyramid2"/>
    <dgm:cxn modelId="{88A9E7EE-6329-469B-933A-796ED950C560}" type="presParOf" srcId="{D1C51618-53F1-426A-834C-DC012FEF396B}" destId="{A88C7A96-F6E7-42A7-9D38-0ADFF670E006}"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7AA060-C150-49B2-9532-4B677748AF71}" type="doc">
      <dgm:prSet loTypeId="urn:microsoft.com/office/officeart/2005/8/layout/pyramid2" loCatId="list" qsTypeId="urn:microsoft.com/office/officeart/2005/8/quickstyle/simple1" qsCatId="simple" csTypeId="urn:microsoft.com/office/officeart/2005/8/colors/accent1_2" csCatId="accent1" phldr="1"/>
      <dgm:spPr/>
    </dgm:pt>
    <dgm:pt modelId="{32DB9431-C392-4193-9DE8-483EF73D6063}">
      <dgm:prSet phldrT="[Text]"/>
      <dgm:spPr>
        <a:solidFill>
          <a:srgbClr val="00B0F0">
            <a:alpha val="90000"/>
          </a:srgbClr>
        </a:solidFill>
        <a:ln>
          <a:noFill/>
        </a:ln>
      </dgm:spPr>
      <dgm:t>
        <a:bodyPr/>
        <a:lstStyle/>
        <a:p>
          <a:r>
            <a:rPr lang="en-US" dirty="0">
              <a:latin typeface="+mn-lt"/>
              <a:cs typeface="+mn-cs"/>
            </a:rPr>
            <a:t>Lubrication</a:t>
          </a:r>
          <a:endParaRPr lang="en-IN" dirty="0"/>
        </a:p>
      </dgm:t>
    </dgm:pt>
    <dgm:pt modelId="{1962FC7C-A95F-41DA-94AF-A28EB14DAE68}" type="parTrans" cxnId="{25B3C4DB-4159-4927-8F69-EC610CC1100B}">
      <dgm:prSet/>
      <dgm:spPr/>
      <dgm:t>
        <a:bodyPr/>
        <a:lstStyle/>
        <a:p>
          <a:endParaRPr lang="en-IN"/>
        </a:p>
      </dgm:t>
    </dgm:pt>
    <dgm:pt modelId="{90E126CE-92B8-498B-BC1D-D99A626C48DE}" type="sibTrans" cxnId="{25B3C4DB-4159-4927-8F69-EC610CC1100B}">
      <dgm:prSet/>
      <dgm:spPr/>
      <dgm:t>
        <a:bodyPr/>
        <a:lstStyle/>
        <a:p>
          <a:endParaRPr lang="en-IN"/>
        </a:p>
      </dgm:t>
    </dgm:pt>
    <dgm:pt modelId="{158775A1-5B04-4A5F-B1E6-C19206072156}">
      <dgm:prSet phldrT="[Text]"/>
      <dgm:spPr>
        <a:solidFill>
          <a:srgbClr val="00B050">
            <a:alpha val="90000"/>
          </a:srgbClr>
        </a:solidFill>
        <a:ln>
          <a:noFill/>
        </a:ln>
      </dgm:spPr>
      <dgm:t>
        <a:bodyPr/>
        <a:lstStyle/>
        <a:p>
          <a:r>
            <a:rPr lang="en-US" dirty="0">
              <a:latin typeface="+mn-lt"/>
              <a:cs typeface="+mn-cs"/>
            </a:rPr>
            <a:t>metabolic requirements </a:t>
          </a:r>
          <a:endParaRPr lang="en-IN" dirty="0"/>
        </a:p>
      </dgm:t>
    </dgm:pt>
    <dgm:pt modelId="{6284C25F-8525-464A-B1E3-6EF424E0FE5A}" type="parTrans" cxnId="{5C033544-4643-42F0-8A11-FB55BFE67E81}">
      <dgm:prSet/>
      <dgm:spPr/>
      <dgm:t>
        <a:bodyPr/>
        <a:lstStyle/>
        <a:p>
          <a:endParaRPr lang="en-IN"/>
        </a:p>
      </dgm:t>
    </dgm:pt>
    <dgm:pt modelId="{D04CE977-9DB3-4D51-9952-EA79215F2558}" type="sibTrans" cxnId="{5C033544-4643-42F0-8A11-FB55BFE67E81}">
      <dgm:prSet/>
      <dgm:spPr/>
      <dgm:t>
        <a:bodyPr/>
        <a:lstStyle/>
        <a:p>
          <a:endParaRPr lang="en-IN"/>
        </a:p>
      </dgm:t>
    </dgm:pt>
    <dgm:pt modelId="{130FC7D2-F561-4575-9BD8-791803EA3E1B}" type="pres">
      <dgm:prSet presAssocID="{347AA060-C150-49B2-9532-4B677748AF71}" presName="compositeShape" presStyleCnt="0">
        <dgm:presLayoutVars>
          <dgm:dir/>
          <dgm:resizeHandles/>
        </dgm:presLayoutVars>
      </dgm:prSet>
      <dgm:spPr/>
    </dgm:pt>
    <dgm:pt modelId="{355C9F9F-BE17-44CF-859D-949727835207}" type="pres">
      <dgm:prSet presAssocID="{347AA060-C150-49B2-9532-4B677748AF71}" presName="pyramid" presStyleLbl="node1" presStyleIdx="0" presStyleCnt="1"/>
      <dgm:spPr>
        <a:solidFill>
          <a:schemeClr val="accent2"/>
        </a:solidFill>
        <a:ln>
          <a:noFill/>
        </a:ln>
      </dgm:spPr>
    </dgm:pt>
    <dgm:pt modelId="{D1C51618-53F1-426A-834C-DC012FEF396B}" type="pres">
      <dgm:prSet presAssocID="{347AA060-C150-49B2-9532-4B677748AF71}" presName="theList" presStyleCnt="0"/>
      <dgm:spPr/>
    </dgm:pt>
    <dgm:pt modelId="{56D5CE84-9D55-40A1-B8A6-416071B1104E}" type="pres">
      <dgm:prSet presAssocID="{32DB9431-C392-4193-9DE8-483EF73D6063}" presName="aNode" presStyleLbl="fgAcc1" presStyleIdx="0" presStyleCnt="2">
        <dgm:presLayoutVars>
          <dgm:bulletEnabled val="1"/>
        </dgm:presLayoutVars>
      </dgm:prSet>
      <dgm:spPr/>
    </dgm:pt>
    <dgm:pt modelId="{C35E1A9D-C10C-4112-8E9F-610C772FD647}" type="pres">
      <dgm:prSet presAssocID="{32DB9431-C392-4193-9DE8-483EF73D6063}" presName="aSpace" presStyleCnt="0"/>
      <dgm:spPr/>
    </dgm:pt>
    <dgm:pt modelId="{9A9EE1E3-45F5-4C5D-ABEA-818719DA3042}" type="pres">
      <dgm:prSet presAssocID="{158775A1-5B04-4A5F-B1E6-C19206072156}" presName="aNode" presStyleLbl="fgAcc1" presStyleIdx="1" presStyleCnt="2">
        <dgm:presLayoutVars>
          <dgm:bulletEnabled val="1"/>
        </dgm:presLayoutVars>
      </dgm:prSet>
      <dgm:spPr/>
    </dgm:pt>
    <dgm:pt modelId="{A88C7A96-F6E7-42A7-9D38-0ADFF670E006}" type="pres">
      <dgm:prSet presAssocID="{158775A1-5B04-4A5F-B1E6-C19206072156}" presName="aSpace" presStyleCnt="0"/>
      <dgm:spPr/>
    </dgm:pt>
  </dgm:ptLst>
  <dgm:cxnLst>
    <dgm:cxn modelId="{5C033544-4643-42F0-8A11-FB55BFE67E81}" srcId="{347AA060-C150-49B2-9532-4B677748AF71}" destId="{158775A1-5B04-4A5F-B1E6-C19206072156}" srcOrd="1" destOrd="0" parTransId="{6284C25F-8525-464A-B1E3-6EF424E0FE5A}" sibTransId="{D04CE977-9DB3-4D51-9952-EA79215F2558}"/>
    <dgm:cxn modelId="{6616977C-CA84-42C2-8AEA-87E8702B1EA2}" type="presOf" srcId="{158775A1-5B04-4A5F-B1E6-C19206072156}" destId="{9A9EE1E3-45F5-4C5D-ABEA-818719DA3042}" srcOrd="0" destOrd="0" presId="urn:microsoft.com/office/officeart/2005/8/layout/pyramid2"/>
    <dgm:cxn modelId="{DBDFBA8C-6141-4E99-879A-D532796038DC}" type="presOf" srcId="{32DB9431-C392-4193-9DE8-483EF73D6063}" destId="{56D5CE84-9D55-40A1-B8A6-416071B1104E}" srcOrd="0" destOrd="0" presId="urn:microsoft.com/office/officeart/2005/8/layout/pyramid2"/>
    <dgm:cxn modelId="{25B3C4DB-4159-4927-8F69-EC610CC1100B}" srcId="{347AA060-C150-49B2-9532-4B677748AF71}" destId="{32DB9431-C392-4193-9DE8-483EF73D6063}" srcOrd="0" destOrd="0" parTransId="{1962FC7C-A95F-41DA-94AF-A28EB14DAE68}" sibTransId="{90E126CE-92B8-498B-BC1D-D99A626C48DE}"/>
    <dgm:cxn modelId="{913FA9E0-EF07-4694-907F-38A4ECC3053F}" type="presOf" srcId="{347AA060-C150-49B2-9532-4B677748AF71}" destId="{130FC7D2-F561-4575-9BD8-791803EA3E1B}" srcOrd="0" destOrd="0" presId="urn:microsoft.com/office/officeart/2005/8/layout/pyramid2"/>
    <dgm:cxn modelId="{0F63220F-8432-45F4-AEE4-A533C676595B}" type="presParOf" srcId="{130FC7D2-F561-4575-9BD8-791803EA3E1B}" destId="{355C9F9F-BE17-44CF-859D-949727835207}" srcOrd="0" destOrd="0" presId="urn:microsoft.com/office/officeart/2005/8/layout/pyramid2"/>
    <dgm:cxn modelId="{221B22C8-35FB-433B-9E27-2178401009FF}" type="presParOf" srcId="{130FC7D2-F561-4575-9BD8-791803EA3E1B}" destId="{D1C51618-53F1-426A-834C-DC012FEF396B}" srcOrd="1" destOrd="0" presId="urn:microsoft.com/office/officeart/2005/8/layout/pyramid2"/>
    <dgm:cxn modelId="{5BB8CD93-7622-4BA0-9C6A-ED644079CDE9}" type="presParOf" srcId="{D1C51618-53F1-426A-834C-DC012FEF396B}" destId="{56D5CE84-9D55-40A1-B8A6-416071B1104E}" srcOrd="0" destOrd="0" presId="urn:microsoft.com/office/officeart/2005/8/layout/pyramid2"/>
    <dgm:cxn modelId="{42DCAC6F-077C-4DCC-8DA9-8B384B2382D8}" type="presParOf" srcId="{D1C51618-53F1-426A-834C-DC012FEF396B}" destId="{C35E1A9D-C10C-4112-8E9F-610C772FD647}" srcOrd="1" destOrd="0" presId="urn:microsoft.com/office/officeart/2005/8/layout/pyramid2"/>
    <dgm:cxn modelId="{9E4808CA-1E7B-421C-8129-0E713259EDF5}" type="presParOf" srcId="{D1C51618-53F1-426A-834C-DC012FEF396B}" destId="{9A9EE1E3-45F5-4C5D-ABEA-818719DA3042}" srcOrd="2" destOrd="0" presId="urn:microsoft.com/office/officeart/2005/8/layout/pyramid2"/>
    <dgm:cxn modelId="{9DBFE83A-FD10-4E6E-AEB1-07ED3E638914}" type="presParOf" srcId="{D1C51618-53F1-426A-834C-DC012FEF396B}" destId="{A88C7A96-F6E7-42A7-9D38-0ADFF670E006}" srcOrd="3"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9F9F-BE17-44CF-859D-949727835207}">
      <dsp:nvSpPr>
        <dsp:cNvPr id="0" name=""/>
        <dsp:cNvSpPr/>
      </dsp:nvSpPr>
      <dsp:spPr>
        <a:xfrm>
          <a:off x="711199" y="0"/>
          <a:ext cx="4064000" cy="4064000"/>
        </a:xfrm>
        <a:prstGeom prst="triangle">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D5CE84-9D55-40A1-B8A6-416071B1104E}">
      <dsp:nvSpPr>
        <dsp:cNvPr id="0" name=""/>
        <dsp:cNvSpPr/>
      </dsp:nvSpPr>
      <dsp:spPr>
        <a:xfrm>
          <a:off x="2743199" y="406796"/>
          <a:ext cx="2641600" cy="1444624"/>
        </a:xfrm>
        <a:prstGeom prst="roundRect">
          <a:avLst/>
        </a:prstGeom>
        <a:solidFill>
          <a:srgbClr val="00B0F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cs typeface="+mn-cs"/>
            </a:rPr>
            <a:t>Lubrication</a:t>
          </a:r>
          <a:endParaRPr lang="en-IN" sz="2700" kern="1200" dirty="0"/>
        </a:p>
      </dsp:txBody>
      <dsp:txXfrm>
        <a:off x="2743199" y="406796"/>
        <a:ext cx="2641600" cy="1444624"/>
      </dsp:txXfrm>
    </dsp:sp>
    <dsp:sp modelId="{9A9EE1E3-45F5-4C5D-ABEA-818719DA3042}">
      <dsp:nvSpPr>
        <dsp:cNvPr id="0" name=""/>
        <dsp:cNvSpPr/>
      </dsp:nvSpPr>
      <dsp:spPr>
        <a:xfrm>
          <a:off x="2743199" y="2032000"/>
          <a:ext cx="2641600" cy="1444624"/>
        </a:xfrm>
        <a:prstGeom prst="roundRect">
          <a:avLst/>
        </a:prstGeom>
        <a:solidFill>
          <a:srgbClr val="00B05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cs typeface="+mn-cs"/>
            </a:rPr>
            <a:t>metabolic requirements </a:t>
          </a:r>
          <a:endParaRPr lang="en-IN" sz="2700" kern="1200" dirty="0"/>
        </a:p>
      </dsp:txBody>
      <dsp:txXfrm>
        <a:off x="2743199" y="2032000"/>
        <a:ext cx="2641600" cy="1444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C9F9F-BE17-44CF-859D-949727835207}">
      <dsp:nvSpPr>
        <dsp:cNvPr id="0" name=""/>
        <dsp:cNvSpPr/>
      </dsp:nvSpPr>
      <dsp:spPr>
        <a:xfrm>
          <a:off x="711199" y="0"/>
          <a:ext cx="4064000" cy="4064000"/>
        </a:xfrm>
        <a:prstGeom prst="triangl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D5CE84-9D55-40A1-B8A6-416071B1104E}">
      <dsp:nvSpPr>
        <dsp:cNvPr id="0" name=""/>
        <dsp:cNvSpPr/>
      </dsp:nvSpPr>
      <dsp:spPr>
        <a:xfrm>
          <a:off x="2743199" y="406796"/>
          <a:ext cx="2641600" cy="1444624"/>
        </a:xfrm>
        <a:prstGeom prst="roundRect">
          <a:avLst/>
        </a:prstGeom>
        <a:solidFill>
          <a:srgbClr val="00B0F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cs typeface="+mn-cs"/>
            </a:rPr>
            <a:t>Lubrication</a:t>
          </a:r>
          <a:endParaRPr lang="en-IN" sz="2700" kern="1200" dirty="0"/>
        </a:p>
      </dsp:txBody>
      <dsp:txXfrm>
        <a:off x="2743199" y="406796"/>
        <a:ext cx="2641600" cy="1444624"/>
      </dsp:txXfrm>
    </dsp:sp>
    <dsp:sp modelId="{9A9EE1E3-45F5-4C5D-ABEA-818719DA3042}">
      <dsp:nvSpPr>
        <dsp:cNvPr id="0" name=""/>
        <dsp:cNvSpPr/>
      </dsp:nvSpPr>
      <dsp:spPr>
        <a:xfrm>
          <a:off x="2743199" y="2032000"/>
          <a:ext cx="2641600" cy="1444624"/>
        </a:xfrm>
        <a:prstGeom prst="roundRect">
          <a:avLst/>
        </a:prstGeom>
        <a:solidFill>
          <a:srgbClr val="00B05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cs typeface="+mn-cs"/>
            </a:rPr>
            <a:t>metabolic requirements </a:t>
          </a:r>
          <a:endParaRPr lang="en-IN" sz="2700" kern="1200" dirty="0"/>
        </a:p>
      </dsp:txBody>
      <dsp:txXfrm>
        <a:off x="2743199" y="2032000"/>
        <a:ext cx="2641600" cy="14446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DBE9C-8B6D-4531-8670-A5EC72240751}" type="datetimeFigureOut">
              <a:rPr lang="en-US" smtClean="0"/>
              <a:pPr/>
              <a:t>9/21/2022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BE63E-298D-46F2-AA1C-7B09FB53A88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BE63E-298D-46F2-AA1C-7B09FB53A887}" type="slidenum">
              <a:rPr lang="en-US" smtClean="0"/>
              <a:pPr/>
              <a:t>34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F2CAF362-0799-4D6E-822C-A4DF1A361F1F}" type="datetimeFigureOut">
              <a:rPr lang="en-US" smtClean="0"/>
              <a:pPr/>
              <a:t>9/21/2022</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1CABB140-D701-4794-BCFD-9361696A4509}"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AF362-0799-4D6E-822C-A4DF1A361F1F}" type="datetimeFigureOut">
              <a:rPr lang="en-US" smtClean="0"/>
              <a:pPr/>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ABB140-D701-4794-BCFD-9361696A450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F2CAF362-0799-4D6E-822C-A4DF1A361F1F}" type="datetimeFigureOut">
              <a:rPr lang="en-US" smtClean="0"/>
              <a:pPr/>
              <a:t>9/21/2022</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1CABB140-D701-4794-BCFD-9361696A450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2CAF362-0799-4D6E-822C-A4DF1A361F1F}" type="datetimeFigureOut">
              <a:rPr lang="en-US" smtClean="0"/>
              <a:pPr/>
              <a:t>9/21/2022</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1CABB140-D701-4794-BCFD-9361696A450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8.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8.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2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8.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34.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xml" /><Relationship Id="rId1" Type="http://schemas.openxmlformats.org/officeDocument/2006/relationships/slideLayout" Target="../slideLayouts/slideLayout8.xml" /></Relationships>
</file>

<file path=ppt/slides/_rels/slide35.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4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6876288"/>
          </a:xfrm>
          <a:prstGeom prst="rect">
            <a:avLst/>
          </a:prstGeom>
          <a:noFill/>
          <a:ln w="9525">
            <a:noFill/>
            <a:miter lim="800000"/>
            <a:headEnd/>
            <a:tailEnd/>
          </a:ln>
          <a:effectLst/>
        </p:spPr>
      </p:pic>
      <p:sp>
        <p:nvSpPr>
          <p:cNvPr id="5" name="TextBox 4"/>
          <p:cNvSpPr txBox="1"/>
          <p:nvPr/>
        </p:nvSpPr>
        <p:spPr>
          <a:xfrm>
            <a:off x="685800" y="5341203"/>
            <a:ext cx="5484194" cy="830997"/>
          </a:xfrm>
          <a:prstGeom prst="rect">
            <a:avLst/>
          </a:prstGeom>
          <a:noFill/>
        </p:spPr>
        <p:txBody>
          <a:bodyPr wrap="none" rtlCol="0">
            <a:spAutoFit/>
          </a:bodyPr>
          <a:lstStyle/>
          <a:p>
            <a:r>
              <a:rPr lang="en-US" sz="4800" b="1" dirty="0">
                <a:solidFill>
                  <a:schemeClr val="accent6"/>
                </a:solidFill>
              </a:rPr>
              <a:t>GOOD MORNING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rPr>
              <a:t>DEVELOPMENT</a:t>
            </a:r>
          </a:p>
        </p:txBody>
      </p:sp>
      <p:sp>
        <p:nvSpPr>
          <p:cNvPr id="4" name="Rectangle 3"/>
          <p:cNvSpPr/>
          <p:nvPr/>
        </p:nvSpPr>
        <p:spPr>
          <a:xfrm>
            <a:off x="0" y="1752600"/>
            <a:ext cx="9144000" cy="5078313"/>
          </a:xfrm>
          <a:prstGeom prst="rect">
            <a:avLst/>
          </a:prstGeom>
        </p:spPr>
        <p:txBody>
          <a:bodyPr wrap="square">
            <a:spAutoFit/>
          </a:bodyPr>
          <a:lstStyle/>
          <a:p>
            <a:pPr lvl="0">
              <a:lnSpc>
                <a:spcPct val="150000"/>
              </a:lnSpc>
              <a:buClr>
                <a:schemeClr val="accent2"/>
              </a:buClr>
              <a:buFont typeface="Wingdings" pitchFamily="2" charset="2"/>
              <a:buChar char="v"/>
            </a:pPr>
            <a:r>
              <a:rPr lang="en-US" sz="2400" dirty="0">
                <a:solidFill>
                  <a:schemeClr val="bg1"/>
                </a:solidFill>
              </a:rPr>
              <a:t> TMJ begins to develop by 10</a:t>
            </a:r>
            <a:r>
              <a:rPr lang="en-US" sz="2400" baseline="30000" dirty="0">
                <a:solidFill>
                  <a:schemeClr val="bg1"/>
                </a:solidFill>
              </a:rPr>
              <a:t>th</a:t>
            </a:r>
            <a:r>
              <a:rPr lang="en-US" sz="2400" dirty="0">
                <a:solidFill>
                  <a:schemeClr val="bg1"/>
                </a:solidFill>
              </a:rPr>
              <a:t> week of gestation period from two separate blastemas (mesenchymal condensation)-</a:t>
            </a:r>
          </a:p>
          <a:p>
            <a:pPr lvl="0">
              <a:lnSpc>
                <a:spcPct val="150000"/>
              </a:lnSpc>
              <a:buClr>
                <a:schemeClr val="accent2"/>
              </a:buClr>
            </a:pPr>
            <a:r>
              <a:rPr lang="en-US" sz="2400" dirty="0">
                <a:solidFill>
                  <a:schemeClr val="bg1"/>
                </a:solidFill>
              </a:rPr>
              <a:t>                                    i) for the Temporal bone component.</a:t>
            </a:r>
          </a:p>
          <a:p>
            <a:pPr lvl="0">
              <a:lnSpc>
                <a:spcPct val="150000"/>
              </a:lnSpc>
              <a:buClr>
                <a:schemeClr val="accent2"/>
              </a:buClr>
            </a:pPr>
            <a:r>
              <a:rPr lang="en-US" sz="2400" dirty="0">
                <a:solidFill>
                  <a:schemeClr val="bg1"/>
                </a:solidFill>
              </a:rPr>
              <a:t>                                    ii) for the Condyle. </a:t>
            </a:r>
          </a:p>
          <a:p>
            <a:pPr lvl="0">
              <a:lnSpc>
                <a:spcPct val="150000"/>
              </a:lnSpc>
              <a:buClr>
                <a:schemeClr val="accent2"/>
              </a:buClr>
              <a:buFont typeface="Wingdings" pitchFamily="2" charset="2"/>
              <a:buChar char="v"/>
            </a:pPr>
            <a:r>
              <a:rPr lang="en-US" sz="2400" dirty="0">
                <a:solidFill>
                  <a:schemeClr val="bg1"/>
                </a:solidFill>
              </a:rPr>
              <a:t> The Temporal &amp; Condylar mesenchymal cells differentiate into Osteoblasts, which lay down the membrane Bone.</a:t>
            </a:r>
          </a:p>
          <a:p>
            <a:pPr lvl="0">
              <a:lnSpc>
                <a:spcPct val="150000"/>
              </a:lnSpc>
              <a:buClr>
                <a:schemeClr val="accent2"/>
              </a:buClr>
              <a:buFont typeface="Wingdings" pitchFamily="2" charset="2"/>
              <a:buChar char="v"/>
            </a:pPr>
            <a:r>
              <a:rPr lang="en-US" sz="2400" dirty="0">
                <a:solidFill>
                  <a:schemeClr val="bg1"/>
                </a:solidFill>
              </a:rPr>
              <a:t> Soft x-ray analysis of TMJ region from 12 to 32 weeks of gestation period reveals high degree of calcification in condylar head.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7010400"/>
          </a:xfrm>
        </p:spPr>
        <p:txBody>
          <a:bodyPr anchor="ctr">
            <a:noAutofit/>
          </a:bodyPr>
          <a:lstStyle/>
          <a:p>
            <a:pPr marL="0" lvl="0" indent="0">
              <a:lnSpc>
                <a:spcPct val="150000"/>
              </a:lnSpc>
              <a:spcBef>
                <a:spcPts val="0"/>
              </a:spcBef>
              <a:buClr>
                <a:schemeClr val="accent2"/>
              </a:buClr>
              <a:buFont typeface="Wingdings" pitchFamily="2" charset="2"/>
              <a:buChar char="v"/>
            </a:pPr>
            <a:r>
              <a:rPr lang="en-US" dirty="0">
                <a:effectLst/>
              </a:rPr>
              <a:t> Superior to condylar blastema, a band of mesenchymal cells develops that differentiate into the Disc. </a:t>
            </a:r>
          </a:p>
          <a:p>
            <a:pPr marL="0" lvl="0" indent="0">
              <a:lnSpc>
                <a:spcPct val="150000"/>
              </a:lnSpc>
              <a:spcBef>
                <a:spcPts val="0"/>
              </a:spcBef>
              <a:buClr>
                <a:schemeClr val="accent2"/>
              </a:buClr>
              <a:buFont typeface="Wingdings" pitchFamily="2" charset="2"/>
              <a:buChar char="v"/>
            </a:pPr>
            <a:r>
              <a:rPr lang="en-US" dirty="0">
                <a:effectLst/>
              </a:rPr>
              <a:t>In the center of the condyle a Cartilage develops the Secondary Cartilage which remains in the condyle upto 27 year of age.</a:t>
            </a:r>
          </a:p>
          <a:p>
            <a:pPr marL="0" lvl="0" indent="0">
              <a:lnSpc>
                <a:spcPct val="150000"/>
              </a:lnSpc>
              <a:spcBef>
                <a:spcPts val="0"/>
              </a:spcBef>
              <a:buClr>
                <a:schemeClr val="accent2"/>
              </a:buClr>
              <a:buFont typeface="Wingdings" pitchFamily="2" charset="2"/>
              <a:buChar char="v"/>
            </a:pPr>
            <a:r>
              <a:rPr lang="en-US" dirty="0">
                <a:effectLst/>
              </a:rPr>
              <a:t> Secondary cartilage contributes to Subendochondral bone growth, which causes enlargement of the condyle in adulthood as a part of adaptive changes in response to overloading.</a:t>
            </a:r>
          </a:p>
          <a:p>
            <a:pPr>
              <a:lnSpc>
                <a:spcPct val="150000"/>
              </a:lnSpc>
              <a:buClr>
                <a:schemeClr val="accent2"/>
              </a:buClr>
              <a:buFont typeface="Wingdings" pitchFamily="2" charset="2"/>
              <a:buChar char="v"/>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76400"/>
            <a:ext cx="9144000" cy="4576763"/>
          </a:xfrm>
        </p:spPr>
        <p:txBody>
          <a:bodyPr anchor="ctr"/>
          <a:lstStyle/>
          <a:p>
            <a:pPr marL="0" lvl="0" indent="0">
              <a:lnSpc>
                <a:spcPct val="150000"/>
              </a:lnSpc>
              <a:spcBef>
                <a:spcPts val="0"/>
              </a:spcBef>
              <a:buClr>
                <a:srgbClr val="F88600"/>
              </a:buClr>
              <a:buFont typeface="Wingdings" pitchFamily="2" charset="2"/>
              <a:buChar char="v"/>
            </a:pPr>
            <a:r>
              <a:rPr lang="en-US" dirty="0">
                <a:solidFill>
                  <a:prstClr val="white"/>
                </a:solidFill>
                <a:effectLst/>
              </a:rPr>
              <a:t> The developing disc continues anteriorly with the developing Lateral Pterygoid muscle &amp; posteriorly by a ligament with the superior end of the Meckel’s cartilage.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3200" dirty="0">
                <a:solidFill>
                  <a:schemeClr val="tx1"/>
                </a:solidFill>
                <a:effectLst>
                  <a:outerShdw blurRad="38100" dist="38100" dir="2700000" algn="tl">
                    <a:srgbClr val="000000">
                      <a:alpha val="43137"/>
                    </a:srgbClr>
                  </a:outerShdw>
                </a:effectLst>
              </a:rPr>
              <a:t>ANATOMY</a:t>
            </a:r>
          </a:p>
        </p:txBody>
      </p:sp>
      <p:sp>
        <p:nvSpPr>
          <p:cNvPr id="3" name="Content Placeholder 2"/>
          <p:cNvSpPr>
            <a:spLocks noGrp="1"/>
          </p:cNvSpPr>
          <p:nvPr>
            <p:ph idx="1"/>
          </p:nvPr>
        </p:nvSpPr>
        <p:spPr>
          <a:xfrm>
            <a:off x="0" y="2743200"/>
            <a:ext cx="9144000" cy="3048000"/>
          </a:xfrm>
        </p:spPr>
        <p:txBody>
          <a:bodyPr anchor="ctr">
            <a:noAutofit/>
          </a:bodyPr>
          <a:lstStyle/>
          <a:p>
            <a:pPr>
              <a:lnSpc>
                <a:spcPct val="150000"/>
              </a:lnSpc>
              <a:buClr>
                <a:schemeClr val="accent2"/>
              </a:buClr>
              <a:buFont typeface="Wingdings" pitchFamily="2" charset="2"/>
              <a:buChar char="v"/>
            </a:pPr>
            <a:r>
              <a:rPr lang="en-US" dirty="0">
                <a:effectLst>
                  <a:outerShdw blurRad="38100" dist="38100" dir="2700000" algn="tl">
                    <a:srgbClr val="000000">
                      <a:alpha val="43137"/>
                    </a:srgbClr>
                  </a:outerShdw>
                </a:effectLst>
              </a:rPr>
              <a:t>Technically, it is compound joint which by definition requires the presence of at least 3 bones. </a:t>
            </a:r>
          </a:p>
          <a:p>
            <a:pPr>
              <a:lnSpc>
                <a:spcPct val="150000"/>
              </a:lnSpc>
              <a:buClr>
                <a:schemeClr val="accent2"/>
              </a:buClr>
              <a:buFont typeface="Wingdings" pitchFamily="2" charset="2"/>
              <a:buChar char="v"/>
            </a:pPr>
            <a:r>
              <a:rPr lang="en-US" dirty="0">
                <a:effectLst>
                  <a:outerShdw blurRad="38100" dist="38100" dir="2700000" algn="tl">
                    <a:srgbClr val="000000">
                      <a:alpha val="43137"/>
                    </a:srgbClr>
                  </a:outerShdw>
                </a:effectLst>
              </a:rPr>
              <a:t>Although composed of only two bones the mandible and the temporal, this requirement can be satisfied by considering the articular disc as a non-ossified 3</a:t>
            </a:r>
            <a:r>
              <a:rPr lang="en-US" baseline="30000" dirty="0">
                <a:effectLst>
                  <a:outerShdw blurRad="38100" dist="38100" dir="2700000" algn="tl">
                    <a:srgbClr val="000000">
                      <a:alpha val="43137"/>
                    </a:srgbClr>
                  </a:outerShdw>
                </a:effectLst>
              </a:rPr>
              <a:t>rd</a:t>
            </a:r>
            <a:r>
              <a:rPr lang="en-US" dirty="0">
                <a:effectLst>
                  <a:outerShdw blurRad="38100" dist="38100" dir="2700000" algn="tl">
                    <a:srgbClr val="000000">
                      <a:alpha val="43137"/>
                    </a:srgbClr>
                  </a:outerShdw>
                </a:effectLst>
              </a:rPr>
              <a:t> bone.</a:t>
            </a:r>
          </a:p>
          <a:p>
            <a:pPr>
              <a:lnSpc>
                <a:spcPct val="150000"/>
              </a:lnSpc>
              <a:buClr>
                <a:schemeClr val="accent2"/>
              </a:buClr>
              <a:buNone/>
            </a:pPr>
            <a:endParaRPr lang="en-US" dirty="0">
              <a:effectLst>
                <a:outerShdw blurRad="38100" dist="38100" dir="2700000" algn="tl">
                  <a:srgbClr val="000000">
                    <a:alpha val="43137"/>
                  </a:srgbClr>
                </a:outerShdw>
              </a:effectLst>
            </a:endParaRPr>
          </a:p>
        </p:txBody>
      </p:sp>
      <p:sp>
        <p:nvSpPr>
          <p:cNvPr id="6" name="Rectangle 5"/>
          <p:cNvSpPr/>
          <p:nvPr/>
        </p:nvSpPr>
        <p:spPr>
          <a:xfrm>
            <a:off x="0" y="5088708"/>
            <a:ext cx="9144000" cy="585097"/>
          </a:xfrm>
          <a:prstGeom prst="rect">
            <a:avLst/>
          </a:prstGeom>
        </p:spPr>
        <p:txBody>
          <a:bodyPr wrap="square">
            <a:spAutoFit/>
          </a:bodyPr>
          <a:lstStyle/>
          <a:p>
            <a:pPr>
              <a:lnSpc>
                <a:spcPct val="150000"/>
              </a:lnSpc>
              <a:buClr>
                <a:schemeClr val="accent2"/>
              </a:buClr>
              <a:buFont typeface="Wingdings" pitchFamily="2" charset="2"/>
              <a:buChar char="v"/>
            </a:pPr>
            <a:endParaRPr lang="en-US" sz="24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52600"/>
            <a:ext cx="9144000" cy="5105400"/>
          </a:xfrm>
        </p:spPr>
        <p:txBody>
          <a:bodyPr anchor="ctr">
            <a:noAutofit/>
          </a:bodyPr>
          <a:lstStyle/>
          <a:p>
            <a:pPr>
              <a:lnSpc>
                <a:spcPct val="150000"/>
              </a:lnSpc>
              <a:buClr>
                <a:schemeClr val="accent2"/>
              </a:buClr>
              <a:buNone/>
            </a:pPr>
            <a:r>
              <a:rPr lang="en-US" sz="2800" b="1" dirty="0"/>
              <a:t>Condyle</a:t>
            </a:r>
          </a:p>
          <a:p>
            <a:pPr>
              <a:lnSpc>
                <a:spcPct val="150000"/>
              </a:lnSpc>
              <a:buClr>
                <a:schemeClr val="accent2"/>
              </a:buClr>
              <a:buFont typeface="Wingdings" pitchFamily="2" charset="2"/>
              <a:buChar char="v"/>
            </a:pPr>
            <a:r>
              <a:rPr lang="en-US" dirty="0"/>
              <a:t>The portion of the mandible that articulates with the cranium around which movements occurs.</a:t>
            </a:r>
          </a:p>
          <a:p>
            <a:pPr>
              <a:lnSpc>
                <a:spcPct val="150000"/>
              </a:lnSpc>
              <a:buClr>
                <a:schemeClr val="accent2"/>
              </a:buClr>
              <a:buFont typeface="Wingdings" pitchFamily="2" charset="2"/>
              <a:buChar char="v"/>
            </a:pPr>
            <a:r>
              <a:rPr lang="en-US" dirty="0">
                <a:solidFill>
                  <a:schemeClr val="accent2"/>
                </a:solidFill>
              </a:rPr>
              <a:t>Anterior view:  </a:t>
            </a:r>
            <a:r>
              <a:rPr lang="en-US" dirty="0"/>
              <a:t>It has medial and lateral projection called poles.</a:t>
            </a:r>
          </a:p>
          <a:p>
            <a:pPr>
              <a:lnSpc>
                <a:spcPct val="150000"/>
              </a:lnSpc>
              <a:buClr>
                <a:schemeClr val="accent2"/>
              </a:buClr>
              <a:buFont typeface="Wingdings" pitchFamily="2" charset="2"/>
              <a:buChar char="v"/>
            </a:pPr>
            <a:r>
              <a:rPr lang="en-US" dirty="0"/>
              <a:t>Medial pole is generally more prominent then the lateral.</a:t>
            </a:r>
          </a:p>
        </p:txBody>
      </p:sp>
      <p:pic>
        <p:nvPicPr>
          <p:cNvPr id="4" name="Picture 3"/>
          <p:cNvPicPr>
            <a:picLocks noChangeAspect="1" noChangeArrowheads="1"/>
          </p:cNvPicPr>
          <p:nvPr/>
        </p:nvPicPr>
        <p:blipFill>
          <a:blip r:embed="rId2" cstate="print"/>
          <a:srcRect/>
          <a:stretch>
            <a:fillRect/>
          </a:stretch>
        </p:blipFill>
        <p:spPr bwMode="auto">
          <a:xfrm>
            <a:off x="3562350" y="457199"/>
            <a:ext cx="4591050" cy="220980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chor="ctr">
            <a:noAutofit/>
          </a:bodyPr>
          <a:lstStyle/>
          <a:p>
            <a:pPr>
              <a:lnSpc>
                <a:spcPct val="160000"/>
              </a:lnSpc>
              <a:buClr>
                <a:schemeClr val="accent2"/>
              </a:buClr>
              <a:buNone/>
            </a:pPr>
            <a:endParaRPr lang="en-US" sz="2800" b="1" dirty="0"/>
          </a:p>
          <a:p>
            <a:pPr>
              <a:lnSpc>
                <a:spcPct val="160000"/>
              </a:lnSpc>
              <a:buClr>
                <a:schemeClr val="accent2"/>
              </a:buClr>
              <a:buNone/>
            </a:pPr>
            <a:r>
              <a:rPr lang="en-US" sz="2800" b="1" dirty="0"/>
              <a:t>Temporal bone</a:t>
            </a:r>
          </a:p>
          <a:p>
            <a:pPr>
              <a:lnSpc>
                <a:spcPct val="160000"/>
              </a:lnSpc>
              <a:buClr>
                <a:schemeClr val="accent2"/>
              </a:buClr>
              <a:buFont typeface="Wingdings" pitchFamily="2" charset="2"/>
              <a:buChar char="v"/>
            </a:pPr>
            <a:r>
              <a:rPr lang="en-US" dirty="0"/>
              <a:t>The squamous portion of the temporal bone is made-up of the concave mandibular fossa also called articular / glenoid fossa.</a:t>
            </a:r>
          </a:p>
          <a:p>
            <a:pPr>
              <a:lnSpc>
                <a:spcPct val="160000"/>
              </a:lnSpc>
              <a:buClr>
                <a:schemeClr val="accent2"/>
              </a:buClr>
              <a:buFont typeface="Wingdings" pitchFamily="2" charset="2"/>
              <a:buChar char="v"/>
            </a:pPr>
            <a:r>
              <a:rPr lang="en-US" dirty="0"/>
              <a:t>Immediately anterior to the fossa is a convex bony prominence called articular eminence.   </a:t>
            </a:r>
          </a:p>
        </p:txBody>
      </p:sp>
      <p:pic>
        <p:nvPicPr>
          <p:cNvPr id="4" name="Picture 3" descr="temporal_bone.jpg"/>
          <p:cNvPicPr>
            <a:picLocks noChangeAspect="1"/>
          </p:cNvPicPr>
          <p:nvPr/>
        </p:nvPicPr>
        <p:blipFill>
          <a:blip r:embed="rId2" cstate="print"/>
          <a:stretch>
            <a:fillRect/>
          </a:stretch>
        </p:blipFill>
        <p:spPr>
          <a:xfrm>
            <a:off x="4762500" y="248412"/>
            <a:ext cx="3695700" cy="27233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705600"/>
          </a:xfrm>
        </p:spPr>
        <p:txBody>
          <a:bodyPr anchor="ctr">
            <a:noAutofit/>
          </a:bodyPr>
          <a:lstStyle/>
          <a:p>
            <a:pPr>
              <a:lnSpc>
                <a:spcPct val="160000"/>
              </a:lnSpc>
              <a:buClr>
                <a:schemeClr val="accent2"/>
              </a:buClr>
              <a:buFont typeface="Wingdings" pitchFamily="2" charset="2"/>
              <a:buChar char="v"/>
            </a:pPr>
            <a:r>
              <a:rPr lang="en-US" dirty="0"/>
              <a:t>The steepness or degree of convexity of articular eminence dictates the pathway of the condyle when the mandible is positioned anteriorly.</a:t>
            </a:r>
          </a:p>
          <a:p>
            <a:pPr>
              <a:lnSpc>
                <a:spcPct val="160000"/>
              </a:lnSpc>
              <a:buClr>
                <a:schemeClr val="accent2"/>
              </a:buClr>
              <a:buFont typeface="Wingdings" pitchFamily="2" charset="2"/>
              <a:buChar char="v"/>
            </a:pPr>
            <a:r>
              <a:rPr lang="en-US" dirty="0"/>
              <a:t>The posterior roof of the mandibular fossa is quite thin (therefore doesn’t sustain heavy forces). </a:t>
            </a:r>
          </a:p>
          <a:p>
            <a:pPr>
              <a:lnSpc>
                <a:spcPct val="160000"/>
              </a:lnSpc>
              <a:buClr>
                <a:schemeClr val="accent2"/>
              </a:buClr>
              <a:buFont typeface="Wingdings" pitchFamily="2" charset="2"/>
              <a:buChar char="v"/>
            </a:pPr>
            <a:r>
              <a:rPr lang="en-US" dirty="0"/>
              <a:t>The articular eminence consist of thick dense bone and can more likely tolerate such forces.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14525"/>
            <a:ext cx="9144000" cy="5095875"/>
          </a:xfrm>
        </p:spPr>
        <p:txBody>
          <a:bodyPr>
            <a:noAutofit/>
          </a:bodyPr>
          <a:lstStyle/>
          <a:p>
            <a:pPr>
              <a:lnSpc>
                <a:spcPct val="150000"/>
              </a:lnSpc>
              <a:buClr>
                <a:schemeClr val="accent2"/>
              </a:buClr>
              <a:buNone/>
            </a:pPr>
            <a:endParaRPr lang="en-US" sz="2800" b="1" dirty="0"/>
          </a:p>
          <a:p>
            <a:pPr>
              <a:lnSpc>
                <a:spcPct val="150000"/>
              </a:lnSpc>
              <a:buClr>
                <a:schemeClr val="accent2"/>
              </a:buClr>
              <a:buNone/>
            </a:pPr>
            <a:r>
              <a:rPr lang="en-US" sz="2800" b="1" dirty="0"/>
              <a:t>Articular disc</a:t>
            </a:r>
          </a:p>
          <a:p>
            <a:pPr>
              <a:lnSpc>
                <a:spcPct val="150000"/>
              </a:lnSpc>
              <a:buClr>
                <a:schemeClr val="accent2"/>
              </a:buClr>
              <a:buFont typeface="Wingdings" pitchFamily="2" charset="2"/>
              <a:buChar char="v"/>
            </a:pPr>
            <a:r>
              <a:rPr lang="en-US" dirty="0"/>
              <a:t>Composed of dense fibrous connective tissue devoid of any blood vessels, nerve fibers.</a:t>
            </a:r>
          </a:p>
          <a:p>
            <a:pPr>
              <a:lnSpc>
                <a:spcPct val="150000"/>
              </a:lnSpc>
              <a:buClr>
                <a:schemeClr val="accent2"/>
              </a:buClr>
              <a:buFont typeface="Wingdings" pitchFamily="2" charset="2"/>
              <a:buChar char="v"/>
            </a:pPr>
            <a:r>
              <a:rPr lang="en-US" dirty="0"/>
              <a:t>Divided into three regions according to thickness. The central area is thinnest (intermediate zone), Posterior border is generally slightly thicker than anterior border.</a:t>
            </a:r>
          </a:p>
        </p:txBody>
      </p:sp>
      <p:pic>
        <p:nvPicPr>
          <p:cNvPr id="5" name="Picture 4" descr="scan0031"/>
          <p:cNvPicPr>
            <a:picLocks noChangeAspect="1" noChangeArrowheads="1"/>
          </p:cNvPicPr>
          <p:nvPr/>
        </p:nvPicPr>
        <p:blipFill>
          <a:blip r:embed="rId2" cstate="print"/>
          <a:srcRect l="2377" r="11410" b="15556"/>
          <a:stretch>
            <a:fillRect/>
          </a:stretch>
        </p:blipFill>
        <p:spPr>
          <a:xfrm>
            <a:off x="2590800" y="0"/>
            <a:ext cx="6553200" cy="3810000"/>
          </a:xfrm>
          <a:prstGeom prst="round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chor="ctr">
            <a:noAutofit/>
          </a:bodyPr>
          <a:lstStyle/>
          <a:p>
            <a:pPr>
              <a:lnSpc>
                <a:spcPct val="150000"/>
              </a:lnSpc>
              <a:buClr>
                <a:schemeClr val="accent2"/>
              </a:buClr>
              <a:buFont typeface="Wingdings" pitchFamily="2" charset="2"/>
              <a:buChar char="v"/>
            </a:pPr>
            <a:r>
              <a:rPr lang="en-US" dirty="0"/>
              <a:t>In the normal joint the articular surface of the condyle located in intermediate zone.</a:t>
            </a:r>
          </a:p>
          <a:p>
            <a:pPr>
              <a:lnSpc>
                <a:spcPct val="150000"/>
              </a:lnSpc>
              <a:buClr>
                <a:schemeClr val="accent2"/>
              </a:buClr>
              <a:buFont typeface="Wingdings" pitchFamily="2" charset="2"/>
              <a:buChar char="v"/>
            </a:pPr>
            <a:r>
              <a:rPr lang="en-US" dirty="0"/>
              <a:t>From anterior view disc is generally thicker medially than laterally. </a:t>
            </a:r>
          </a:p>
          <a:p>
            <a:pPr>
              <a:lnSpc>
                <a:spcPct val="150000"/>
              </a:lnSpc>
              <a:buClr>
                <a:schemeClr val="accent2"/>
              </a:buClr>
              <a:buFont typeface="Wingdings" pitchFamily="2" charset="2"/>
              <a:buChar char="v"/>
            </a:pPr>
            <a:r>
              <a:rPr lang="en-US" dirty="0"/>
              <a:t>During movement, the disc is flexible and can adapt to the functional demands of the articular surfaces.  </a:t>
            </a:r>
          </a:p>
          <a:p>
            <a:pPr>
              <a:lnSpc>
                <a:spcPct val="150000"/>
              </a:lnSpc>
              <a:buClr>
                <a:schemeClr val="accent2"/>
              </a:buClr>
              <a:buFont typeface="Wingdings" pitchFamily="2" charset="2"/>
              <a:buChar char="v"/>
            </a:pPr>
            <a:r>
              <a:rPr lang="en-US" dirty="0"/>
              <a:t>The disc maintains its morphology unless destructive forces are transferred.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9144000" cy="5105400"/>
          </a:xfrm>
        </p:spPr>
        <p:txBody>
          <a:bodyPr>
            <a:noAutofit/>
          </a:bodyPr>
          <a:lstStyle/>
          <a:p>
            <a:pPr>
              <a:lnSpc>
                <a:spcPct val="150000"/>
              </a:lnSpc>
              <a:buClr>
                <a:schemeClr val="accent2"/>
              </a:buClr>
              <a:buFont typeface="Wingdings" pitchFamily="2" charset="2"/>
              <a:buChar char="v"/>
            </a:pPr>
            <a:r>
              <a:rPr lang="en-US" dirty="0"/>
              <a:t>If these changes occur the morphology of the disc can be irreversibly altered and a pathologic condition ensues. </a:t>
            </a:r>
          </a:p>
          <a:p>
            <a:pPr>
              <a:lnSpc>
                <a:spcPct val="150000"/>
              </a:lnSpc>
              <a:buClr>
                <a:schemeClr val="accent2"/>
              </a:buClr>
              <a:buFont typeface="Wingdings" pitchFamily="2" charset="2"/>
              <a:buChar char="v"/>
            </a:pPr>
            <a:r>
              <a:rPr lang="en-US" dirty="0"/>
              <a:t>The contour of the disc with the thick bands helps in  preventing displacement of the disc from the condyle during translation. </a:t>
            </a:r>
          </a:p>
          <a:p>
            <a:pPr>
              <a:lnSpc>
                <a:spcPct val="150000"/>
              </a:lnSpc>
              <a:buClr>
                <a:schemeClr val="accent2"/>
              </a:buClr>
              <a:buFont typeface="Wingdings" pitchFamily="2" charset="2"/>
              <a:buChar char="v"/>
            </a:pPr>
            <a:r>
              <a:rPr lang="en-US" dirty="0">
                <a:solidFill>
                  <a:schemeClr val="accent2"/>
                </a:solidFill>
              </a:rPr>
              <a:t>Function :</a:t>
            </a:r>
            <a:r>
              <a:rPr lang="en-US" dirty="0"/>
              <a:t>  divides the joint cavity into two distinct cavities each with a different function; the articular disc creates a double joint one above the other.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3999" cy="3505200"/>
          </a:xfrm>
        </p:spPr>
        <p:txBody>
          <a:bodyPr anchor="ctr"/>
          <a:lstStyle/>
          <a:p>
            <a:pPr algn="ctr"/>
            <a:r>
              <a:rPr lang="en-US" b="1" dirty="0">
                <a:latin typeface="Kristen ITC" pitchFamily="66" charset="0"/>
              </a:rPr>
              <a:t>TEMPEROMANDIBULAR JOINT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chor="ctr">
            <a:noAutofit/>
          </a:bodyPr>
          <a:lstStyle/>
          <a:p>
            <a:pPr>
              <a:lnSpc>
                <a:spcPct val="150000"/>
              </a:lnSpc>
              <a:buClr>
                <a:schemeClr val="accent2"/>
              </a:buClr>
              <a:buFont typeface="Wingdings" pitchFamily="2" charset="2"/>
              <a:buChar char="v"/>
              <a:defRPr/>
            </a:pPr>
            <a:r>
              <a:rPr lang="en-US" dirty="0"/>
              <a:t>Lower joint </a:t>
            </a:r>
          </a:p>
          <a:p>
            <a:pPr>
              <a:lnSpc>
                <a:spcPct val="150000"/>
              </a:lnSpc>
              <a:buClr>
                <a:schemeClr val="accent2"/>
              </a:buClr>
              <a:buFont typeface="Wingdings" pitchFamily="2" charset="2"/>
              <a:buChar char="v"/>
              <a:defRPr/>
            </a:pPr>
            <a:r>
              <a:rPr lang="en-US" dirty="0"/>
              <a:t>Upper joint </a:t>
            </a:r>
          </a:p>
          <a:p>
            <a:pPr>
              <a:lnSpc>
                <a:spcPct val="150000"/>
              </a:lnSpc>
              <a:buClr>
                <a:schemeClr val="accent2"/>
              </a:buClr>
              <a:buFont typeface="Wingdings" pitchFamily="2" charset="2"/>
              <a:buChar char="v"/>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chor="ctr">
            <a:normAutofit/>
          </a:bodyPr>
          <a:lstStyle/>
          <a:p>
            <a:pPr>
              <a:lnSpc>
                <a:spcPct val="150000"/>
              </a:lnSpc>
              <a:buClr>
                <a:schemeClr val="accent2"/>
              </a:buClr>
              <a:buFont typeface="Wingdings" pitchFamily="2" charset="2"/>
              <a:buChar char="v"/>
            </a:pPr>
            <a:r>
              <a:rPr lang="en-US" dirty="0"/>
              <a:t>During functional movement of the mandible, stability within the TMJ is achieved by maintaining the thin intermediate zone of the disc between the condyle and the eminence.</a:t>
            </a:r>
          </a:p>
          <a:p>
            <a:pPr>
              <a:lnSpc>
                <a:spcPct val="150000"/>
              </a:lnSpc>
              <a:buClr>
                <a:schemeClr val="accent2"/>
              </a:buClr>
              <a:buFont typeface="Wingdings" pitchFamily="2" charset="2"/>
              <a:buChar char="v"/>
            </a:pPr>
            <a:r>
              <a:rPr lang="en-US" dirty="0"/>
              <a:t>The disc also serves as a shock absorber to counter act the many forces acting on the joint during both functional and parafunctional activity (i.e. when the teeth are clenched).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Synovial membrane</a:t>
            </a:r>
          </a:p>
        </p:txBody>
      </p:sp>
      <p:sp>
        <p:nvSpPr>
          <p:cNvPr id="3" name="Content Placeholder 2"/>
          <p:cNvSpPr>
            <a:spLocks noGrp="1"/>
          </p:cNvSpPr>
          <p:nvPr>
            <p:ph idx="1"/>
          </p:nvPr>
        </p:nvSpPr>
        <p:spPr>
          <a:xfrm>
            <a:off x="0" y="1676400"/>
            <a:ext cx="9144000" cy="5181600"/>
          </a:xfrm>
        </p:spPr>
        <p:txBody>
          <a:bodyPr anchor="ctr">
            <a:normAutofit fontScale="32500" lnSpcReduction="20000"/>
          </a:bodyPr>
          <a:lstStyle/>
          <a:p>
            <a:pPr>
              <a:lnSpc>
                <a:spcPct val="160000"/>
              </a:lnSpc>
              <a:buClr>
                <a:schemeClr val="accent2"/>
              </a:buClr>
              <a:buFont typeface="Wingdings" pitchFamily="2" charset="2"/>
              <a:buChar char="v"/>
            </a:pPr>
            <a:r>
              <a:rPr lang="en-US" sz="7400" dirty="0">
                <a:effectLst>
                  <a:outerShdw blurRad="38100" dist="38100" dir="2700000" algn="tl">
                    <a:srgbClr val="000000">
                      <a:alpha val="43137"/>
                    </a:srgbClr>
                  </a:outerShdw>
                </a:effectLst>
              </a:rPr>
              <a:t>Surrounding the TMJ, there is a thin fibrous connective tissue capsule that defines the anatomic and functional boundaries of the TMJ.</a:t>
            </a:r>
          </a:p>
          <a:p>
            <a:pPr>
              <a:lnSpc>
                <a:spcPct val="160000"/>
              </a:lnSpc>
              <a:buClr>
                <a:schemeClr val="accent2"/>
              </a:buClr>
              <a:buFont typeface="Wingdings" pitchFamily="2" charset="2"/>
              <a:buChar char="v"/>
            </a:pPr>
            <a:r>
              <a:rPr lang="en-US" sz="7400" dirty="0">
                <a:effectLst>
                  <a:outerShdw blurRad="38100" dist="38100" dir="2700000" algn="tl">
                    <a:srgbClr val="000000">
                      <a:alpha val="43137"/>
                    </a:srgbClr>
                  </a:outerShdw>
                </a:effectLst>
              </a:rPr>
              <a:t>The capsule is attached superiorly to the temporal bone and inferiorly to the neck of the condyle. </a:t>
            </a:r>
          </a:p>
          <a:p>
            <a:pPr>
              <a:lnSpc>
                <a:spcPct val="160000"/>
              </a:lnSpc>
              <a:buClr>
                <a:schemeClr val="accent2"/>
              </a:buClr>
              <a:buFont typeface="Wingdings" pitchFamily="2" charset="2"/>
              <a:buChar char="v"/>
            </a:pPr>
            <a:r>
              <a:rPr lang="en-US" sz="7400" dirty="0">
                <a:effectLst>
                  <a:outerShdw blurRad="38100" dist="38100" dir="2700000" algn="tl">
                    <a:srgbClr val="000000">
                      <a:alpha val="43137"/>
                    </a:srgbClr>
                  </a:outerShdw>
                </a:effectLst>
              </a:rPr>
              <a:t>A synovial membrane that secretes synovial fluid into the joint cavities lines the inner surface of the capsule.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8137"/>
            <a:ext cx="9144000" cy="4183063"/>
          </a:xfrm>
        </p:spPr>
        <p:txBody>
          <a:bodyPr anchor="ctr">
            <a:noAutofit/>
          </a:bodyPr>
          <a:lstStyle/>
          <a:p>
            <a:pPr>
              <a:lnSpc>
                <a:spcPct val="160000"/>
              </a:lnSpc>
              <a:buClr>
                <a:srgbClr val="F88600"/>
              </a:buClr>
              <a:buFont typeface="Wingdings" pitchFamily="2" charset="2"/>
              <a:buChar char="v"/>
            </a:pPr>
            <a:r>
              <a:rPr lang="en-US" dirty="0"/>
              <a:t>It </a:t>
            </a:r>
            <a:r>
              <a:rPr lang="en-US" b="1" i="1" dirty="0"/>
              <a:t>does not</a:t>
            </a:r>
            <a:r>
              <a:rPr lang="en-US" dirty="0"/>
              <a:t> cover the articular surfaces of the joint or the disc except for its posterior bilaminar region</a:t>
            </a:r>
            <a:endParaRPr lang="en-IN" dirty="0"/>
          </a:p>
          <a:p>
            <a:pPr lvl="0">
              <a:lnSpc>
                <a:spcPct val="160000"/>
              </a:lnSpc>
              <a:buClr>
                <a:srgbClr val="F88600"/>
              </a:buClr>
              <a:buFont typeface="Wingdings" pitchFamily="2" charset="2"/>
              <a:buChar char="v"/>
            </a:pPr>
            <a:r>
              <a:rPr lang="en-US" dirty="0">
                <a:solidFill>
                  <a:prstClr val="white"/>
                </a:solidFill>
              </a:rPr>
              <a:t>On its lateral wall, the capsule is reinforced by the temporomandibular ligament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b="1" dirty="0">
                <a:ln w="6350">
                  <a:solidFill>
                    <a:schemeClr val="accent1">
                      <a:shade val="43000"/>
                    </a:schemeClr>
                  </a:solidFill>
                </a:ln>
                <a:solidFill>
                  <a:schemeClr val="tx1"/>
                </a:solidFill>
                <a:effectLst/>
              </a:rPr>
            </a:br>
            <a:r>
              <a:rPr lang="en-US" sz="3200" b="1" dirty="0">
                <a:ln w="6350">
                  <a:solidFill>
                    <a:schemeClr val="accent1">
                      <a:shade val="43000"/>
                    </a:schemeClr>
                  </a:solidFill>
                </a:ln>
                <a:solidFill>
                  <a:schemeClr val="tx1"/>
                </a:solidFill>
                <a:effectLst/>
              </a:rPr>
              <a:t>Functions of synovial fluid</a:t>
            </a:r>
            <a:br>
              <a:rPr lang="en-US" sz="3200" b="1" dirty="0">
                <a:ln w="6350">
                  <a:solidFill>
                    <a:schemeClr val="accent1">
                      <a:shade val="43000"/>
                    </a:schemeClr>
                  </a:solidFill>
                </a:ln>
                <a:solidFill>
                  <a:schemeClr val="tx1"/>
                </a:solidFill>
                <a:effectLst/>
              </a:rPr>
            </a:br>
            <a:endParaRPr lang="en-US" sz="3200" dirty="0">
              <a:solidFill>
                <a:schemeClr val="tx1"/>
              </a:solidFill>
              <a:effectLst/>
            </a:endParaRPr>
          </a:p>
        </p:txBody>
      </p:sp>
      <p:graphicFrame>
        <p:nvGraphicFramePr>
          <p:cNvPr id="6" name="Diagram 5"/>
          <p:cNvGraphicFramePr/>
          <p:nvPr/>
        </p:nvGraphicFramePr>
        <p:xfrm>
          <a:off x="1643042"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1795442" y="200976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063532"/>
          </a:xfrm>
        </p:spPr>
        <p:txBody>
          <a:bodyPr/>
          <a:lstStyle/>
          <a:p>
            <a:br>
              <a:rPr lang="en-US" sz="3200" b="1" dirty="0"/>
            </a:br>
            <a:r>
              <a:rPr lang="en-US" sz="3200" b="1" dirty="0"/>
              <a:t>TMJ ligaments</a:t>
            </a:r>
            <a:br>
              <a:rPr lang="en-US" sz="3200" b="1" dirty="0"/>
            </a:br>
            <a:endParaRPr lang="en-US" sz="3200" dirty="0"/>
          </a:p>
        </p:txBody>
      </p:sp>
      <p:sp>
        <p:nvSpPr>
          <p:cNvPr id="3" name="Content Placeholder 2"/>
          <p:cNvSpPr>
            <a:spLocks noGrp="1"/>
          </p:cNvSpPr>
          <p:nvPr>
            <p:ph idx="1"/>
          </p:nvPr>
        </p:nvSpPr>
        <p:spPr>
          <a:xfrm>
            <a:off x="0" y="1676400"/>
            <a:ext cx="9144000" cy="5105400"/>
          </a:xfrm>
        </p:spPr>
        <p:txBody>
          <a:bodyPr>
            <a:noAutofit/>
          </a:bodyPr>
          <a:lstStyle/>
          <a:p>
            <a:pPr>
              <a:lnSpc>
                <a:spcPct val="150000"/>
              </a:lnSpc>
              <a:buClr>
                <a:schemeClr val="accent2"/>
              </a:buClr>
              <a:buFont typeface="Wingdings" pitchFamily="2" charset="2"/>
              <a:buChar char="v"/>
            </a:pPr>
            <a:r>
              <a:rPr lang="en-US" dirty="0"/>
              <a:t>Made up of collagenous connective tissue.</a:t>
            </a:r>
          </a:p>
          <a:p>
            <a:pPr>
              <a:lnSpc>
                <a:spcPct val="150000"/>
              </a:lnSpc>
              <a:buClr>
                <a:schemeClr val="accent2"/>
              </a:buClr>
              <a:buFont typeface="Wingdings" pitchFamily="2" charset="2"/>
              <a:buChar char="v"/>
            </a:pPr>
            <a:r>
              <a:rPr lang="en-US" dirty="0"/>
              <a:t>Act as passive restraining devices to limit and restrict joint movements.</a:t>
            </a:r>
          </a:p>
          <a:p>
            <a:pPr>
              <a:lnSpc>
                <a:spcPct val="150000"/>
              </a:lnSpc>
              <a:buClr>
                <a:schemeClr val="accent2"/>
              </a:buClr>
              <a:buFont typeface="Wingdings" pitchFamily="2" charset="2"/>
              <a:buChar char="v"/>
            </a:pPr>
            <a:r>
              <a:rPr lang="en-US" dirty="0"/>
              <a:t>These are….	</a:t>
            </a:r>
          </a:p>
          <a:p>
            <a:pPr>
              <a:lnSpc>
                <a:spcPct val="150000"/>
              </a:lnSpc>
              <a:buClr>
                <a:schemeClr val="accent2"/>
              </a:buClr>
              <a:buNone/>
            </a:pPr>
            <a:r>
              <a:rPr lang="en-US" dirty="0">
                <a:solidFill>
                  <a:schemeClr val="accent2"/>
                </a:solidFill>
              </a:rPr>
              <a:t>Functional ligaments </a:t>
            </a:r>
          </a:p>
          <a:p>
            <a:pPr marL="800100" lvl="1" indent="-457200">
              <a:lnSpc>
                <a:spcPct val="150000"/>
              </a:lnSpc>
              <a:buClr>
                <a:schemeClr val="bg1"/>
              </a:buClr>
              <a:buFont typeface="+mj-lt"/>
              <a:buAutoNum type="arabicPeriod"/>
            </a:pPr>
            <a:r>
              <a:rPr lang="en-US" sz="2400" dirty="0"/>
              <a:t>Collateral (discal) ligament</a:t>
            </a:r>
          </a:p>
          <a:p>
            <a:pPr marL="800100" lvl="1" indent="-457200">
              <a:lnSpc>
                <a:spcPct val="150000"/>
              </a:lnSpc>
              <a:buClr>
                <a:schemeClr val="bg1"/>
              </a:buClr>
              <a:buFont typeface="+mj-lt"/>
              <a:buAutoNum type="arabicPeriod"/>
            </a:pPr>
            <a:r>
              <a:rPr lang="en-US" sz="2400" dirty="0"/>
              <a:t>Temporomandibular ligament</a:t>
            </a:r>
            <a:endParaRPr lang="en-US" dirty="0"/>
          </a:p>
          <a:p>
            <a:pPr>
              <a:lnSpc>
                <a:spcPct val="150000"/>
              </a:lnSpc>
              <a:buClr>
                <a:schemeClr val="accent2"/>
              </a:buClr>
              <a:buFont typeface="Wingdings" pitchFamily="2" charset="2"/>
              <a:buChar char="v"/>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0846"/>
            <a:ext cx="8377239" cy="4182035"/>
          </a:xfrm>
        </p:spPr>
        <p:txBody>
          <a:bodyPr anchor="ctr"/>
          <a:lstStyle/>
          <a:p>
            <a:pPr marL="806450" lvl="1" indent="-457200">
              <a:lnSpc>
                <a:spcPct val="150000"/>
              </a:lnSpc>
              <a:buClr>
                <a:schemeClr val="bg1"/>
              </a:buClr>
              <a:buFont typeface="+mj-lt"/>
              <a:buAutoNum type="arabicPeriod" startAt="3"/>
            </a:pPr>
            <a:r>
              <a:rPr lang="en-US" sz="2400" dirty="0"/>
              <a:t>Capsular ligament</a:t>
            </a:r>
          </a:p>
          <a:p>
            <a:pPr lvl="0">
              <a:lnSpc>
                <a:spcPct val="150000"/>
              </a:lnSpc>
              <a:buClr>
                <a:schemeClr val="accent2"/>
              </a:buClr>
              <a:buNone/>
            </a:pPr>
            <a:r>
              <a:rPr lang="en-US" dirty="0">
                <a:solidFill>
                  <a:schemeClr val="accent2"/>
                </a:solidFill>
              </a:rPr>
              <a:t>Accessory ligaments</a:t>
            </a:r>
          </a:p>
          <a:p>
            <a:pPr marL="806450" lvl="1" indent="-457200">
              <a:lnSpc>
                <a:spcPct val="150000"/>
              </a:lnSpc>
              <a:buClr>
                <a:schemeClr val="bg1"/>
              </a:buClr>
              <a:buFont typeface="+mj-lt"/>
              <a:buAutoNum type="arabicPeriod"/>
            </a:pPr>
            <a:r>
              <a:rPr lang="en-US" sz="2400" dirty="0"/>
              <a:t>Sphenomandibular ligaments</a:t>
            </a:r>
          </a:p>
          <a:p>
            <a:pPr marL="806450" lvl="1" indent="-457200">
              <a:lnSpc>
                <a:spcPct val="150000"/>
              </a:lnSpc>
              <a:buClr>
                <a:schemeClr val="bg1"/>
              </a:buClr>
              <a:buFont typeface="+mj-lt"/>
              <a:buAutoNum type="arabicPeriod"/>
            </a:pPr>
            <a:r>
              <a:rPr lang="en-US" sz="2400" dirty="0"/>
              <a:t>Stylomandibular ligaments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52600"/>
            <a:ext cx="9144000" cy="5105400"/>
          </a:xfrm>
        </p:spPr>
        <p:txBody>
          <a:bodyPr>
            <a:noAutofit/>
          </a:bodyPr>
          <a:lstStyle/>
          <a:p>
            <a:pPr>
              <a:lnSpc>
                <a:spcPct val="170000"/>
              </a:lnSpc>
              <a:buClr>
                <a:schemeClr val="accent2"/>
              </a:buClr>
              <a:buFont typeface="Wingdings" pitchFamily="2" charset="2"/>
              <a:buChar char="v"/>
            </a:pPr>
            <a:endParaRPr lang="en-US" dirty="0"/>
          </a:p>
          <a:p>
            <a:pPr lvl="0">
              <a:lnSpc>
                <a:spcPct val="170000"/>
              </a:lnSpc>
              <a:buClr>
                <a:schemeClr val="accent2"/>
              </a:buClr>
              <a:buNone/>
            </a:pPr>
            <a:endParaRPr lang="en-US" sz="2800" b="1" dirty="0"/>
          </a:p>
          <a:p>
            <a:pPr lvl="0">
              <a:lnSpc>
                <a:spcPct val="170000"/>
              </a:lnSpc>
              <a:buClr>
                <a:schemeClr val="accent2"/>
              </a:buClr>
              <a:buNone/>
            </a:pPr>
            <a:r>
              <a:rPr lang="en-US" sz="2800" b="1" dirty="0">
                <a:solidFill>
                  <a:schemeClr val="accent2"/>
                </a:solidFill>
              </a:rPr>
              <a:t>Collateral (discal) ligament</a:t>
            </a:r>
          </a:p>
          <a:p>
            <a:pPr>
              <a:lnSpc>
                <a:spcPct val="170000"/>
              </a:lnSpc>
              <a:buClr>
                <a:schemeClr val="accent2"/>
              </a:buClr>
              <a:buFont typeface="Wingdings" pitchFamily="2" charset="2"/>
              <a:buChar char="v"/>
            </a:pPr>
            <a:r>
              <a:rPr lang="en-US" dirty="0"/>
              <a:t>Attach the medial and lateral borders of the articular disc to the poles of the condyle, divides the joint mediolaterally into the superior and inferior compartments.</a:t>
            </a:r>
          </a:p>
          <a:p>
            <a:pPr>
              <a:lnSpc>
                <a:spcPct val="170000"/>
              </a:lnSpc>
              <a:buClr>
                <a:schemeClr val="accent2"/>
              </a:buClr>
              <a:buFont typeface="Wingdings" pitchFamily="2" charset="2"/>
              <a:buChar char="v"/>
            </a:pPr>
            <a:endParaRPr lang="en-US" dirty="0"/>
          </a:p>
        </p:txBody>
      </p:sp>
      <p:pic>
        <p:nvPicPr>
          <p:cNvPr id="4" name="Picture 3" descr="C:\Users\neha\Desktop\DCIM\101MSDCF\DSC00217.JPG"/>
          <p:cNvPicPr>
            <a:picLocks noChangeAspect="1" noChangeArrowheads="1"/>
          </p:cNvPicPr>
          <p:nvPr/>
        </p:nvPicPr>
        <p:blipFill>
          <a:blip r:embed="rId2" cstate="print">
            <a:lum bright="30000" contrast="30000"/>
          </a:blip>
          <a:srcRect l="17420" t="11879" r="18750" b="12766"/>
          <a:stretch>
            <a:fillRect/>
          </a:stretch>
        </p:blipFill>
        <p:spPr bwMode="auto">
          <a:xfrm>
            <a:off x="5145718" y="457200"/>
            <a:ext cx="3388682" cy="3733800"/>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63500"/>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lnSpc>
                <a:spcPct val="170000"/>
              </a:lnSpc>
              <a:buClr>
                <a:schemeClr val="accent2"/>
              </a:buClr>
              <a:buNone/>
            </a:pPr>
            <a:r>
              <a:rPr lang="en-US" sz="3000" b="1" dirty="0"/>
              <a:t>Functions</a:t>
            </a:r>
            <a:endParaRPr lang="en-US" dirty="0"/>
          </a:p>
          <a:p>
            <a:pPr>
              <a:lnSpc>
                <a:spcPct val="170000"/>
              </a:lnSpc>
              <a:buClr>
                <a:schemeClr val="accent2"/>
              </a:buClr>
              <a:buFont typeface="Wingdings" pitchFamily="2" charset="2"/>
              <a:buChar char="v"/>
            </a:pPr>
            <a:r>
              <a:rPr lang="en-US" dirty="0"/>
              <a:t>Restrict the movement in the lower joint to hinge or rotary action when viewed in a sagittal plane. </a:t>
            </a:r>
          </a:p>
          <a:p>
            <a:pPr>
              <a:lnSpc>
                <a:spcPct val="170000"/>
              </a:lnSpc>
              <a:buClr>
                <a:schemeClr val="accent2"/>
              </a:buClr>
              <a:buFont typeface="Wingdings" pitchFamily="2" charset="2"/>
              <a:buChar char="v"/>
            </a:pPr>
            <a:r>
              <a:rPr lang="en-US" dirty="0"/>
              <a:t>Discal ligaments cause the disc to move passively with the condyle in an anterior and posterior direction during condylar translation. </a:t>
            </a:r>
          </a:p>
          <a:p>
            <a:pPr>
              <a:lnSpc>
                <a:spcPct val="170000"/>
              </a:lnSpc>
              <a:buClr>
                <a:schemeClr val="accent2"/>
              </a:buClr>
              <a:buFont typeface="Wingdings" pitchFamily="2" charset="2"/>
              <a:buChar char="v"/>
            </a:pPr>
            <a:r>
              <a:rPr lang="en-US" dirty="0"/>
              <a:t>They have a vascular supply and are innervated which provides information regarding joint position and movements. </a:t>
            </a:r>
          </a:p>
          <a:p>
            <a:pPr>
              <a:lnSpc>
                <a:spcPct val="170000"/>
              </a:lnSpc>
              <a:buClr>
                <a:schemeClr val="accent2"/>
              </a:buClr>
              <a:buFont typeface="Wingdings" pitchFamily="2" charset="2"/>
              <a:buChar char="v"/>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9144000" cy="5181600"/>
          </a:xfrm>
        </p:spPr>
        <p:txBody>
          <a:bodyPr>
            <a:noAutofit/>
          </a:bodyPr>
          <a:lstStyle/>
          <a:p>
            <a:pPr lvl="0">
              <a:lnSpc>
                <a:spcPct val="150000"/>
              </a:lnSpc>
              <a:buClr>
                <a:schemeClr val="accent2"/>
              </a:buClr>
              <a:buNone/>
            </a:pPr>
            <a:endParaRPr lang="en-US" sz="2800" b="1" dirty="0">
              <a:solidFill>
                <a:schemeClr val="accent2"/>
              </a:solidFill>
            </a:endParaRPr>
          </a:p>
          <a:p>
            <a:pPr lvl="0">
              <a:lnSpc>
                <a:spcPct val="150000"/>
              </a:lnSpc>
              <a:buClr>
                <a:schemeClr val="accent2"/>
              </a:buClr>
              <a:buNone/>
            </a:pPr>
            <a:r>
              <a:rPr lang="en-US" sz="2800" b="1" dirty="0">
                <a:solidFill>
                  <a:schemeClr val="accent2"/>
                </a:solidFill>
              </a:rPr>
              <a:t>Capsular ligaments</a:t>
            </a:r>
          </a:p>
          <a:p>
            <a:pPr>
              <a:lnSpc>
                <a:spcPct val="150000"/>
              </a:lnSpc>
              <a:buClr>
                <a:schemeClr val="accent2"/>
              </a:buClr>
              <a:buFont typeface="Wingdings" pitchFamily="2" charset="2"/>
              <a:buChar char="v"/>
            </a:pPr>
            <a:r>
              <a:rPr lang="en-US" dirty="0"/>
              <a:t>Surrounds the entire TMJ. </a:t>
            </a:r>
          </a:p>
          <a:p>
            <a:pPr>
              <a:lnSpc>
                <a:spcPct val="150000"/>
              </a:lnSpc>
              <a:buClr>
                <a:schemeClr val="accent2"/>
              </a:buClr>
              <a:buFont typeface="Wingdings" pitchFamily="2" charset="2"/>
              <a:buChar char="v"/>
            </a:pPr>
            <a:r>
              <a:rPr lang="en-US" dirty="0"/>
              <a:t>Fibers attached superiorly to the temporal bone along the borders of the articular surfaces i.e. mandibular fossa, articular eminence and inferiorly attaches to the neck of the condyle. </a:t>
            </a:r>
          </a:p>
          <a:p>
            <a:pPr>
              <a:lnSpc>
                <a:spcPct val="150000"/>
              </a:lnSpc>
              <a:buClr>
                <a:schemeClr val="accent2"/>
              </a:buClr>
              <a:buNone/>
            </a:pPr>
            <a:endParaRPr lang="en-US" dirty="0"/>
          </a:p>
          <a:p>
            <a:pPr>
              <a:lnSpc>
                <a:spcPct val="150000"/>
              </a:lnSpc>
              <a:buClr>
                <a:schemeClr val="accent2"/>
              </a:buClr>
              <a:buFont typeface="Wingdings" pitchFamily="2" charset="2"/>
              <a:buChar char="v"/>
            </a:pPr>
            <a:endParaRPr lang="en-US" dirty="0"/>
          </a:p>
        </p:txBody>
      </p:sp>
      <p:pic>
        <p:nvPicPr>
          <p:cNvPr id="4" name="Picture 4" descr="tmj"/>
          <p:cNvPicPr>
            <a:picLocks noChangeAspect="1" noChangeArrowheads="1"/>
          </p:cNvPicPr>
          <p:nvPr/>
        </p:nvPicPr>
        <p:blipFill>
          <a:blip r:embed="rId2" cstate="print">
            <a:lum bright="10000" contrast="10000"/>
          </a:blip>
          <a:srcRect l="1639" t="59459" r="54099" b="760"/>
          <a:stretch>
            <a:fillRect/>
          </a:stretch>
        </p:blipFill>
        <p:spPr bwMode="auto">
          <a:xfrm>
            <a:off x="6248400" y="990600"/>
            <a:ext cx="2514600" cy="2120153"/>
          </a:xfrm>
          <a:prstGeom prst="roundRect">
            <a:avLst/>
          </a:prstGeom>
          <a:noFill/>
          <a:ln w="28575">
            <a:solidFill>
              <a:schemeClr val="tx1"/>
            </a:solidFill>
            <a:miter lim="800000"/>
            <a:headEnd/>
            <a:tailEnd/>
          </a:ln>
          <a:effectLst>
            <a:softEdge rad="1270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Contents</a:t>
            </a:r>
          </a:p>
        </p:txBody>
      </p:sp>
      <p:sp>
        <p:nvSpPr>
          <p:cNvPr id="6" name="Content Placeholder 5"/>
          <p:cNvSpPr>
            <a:spLocks noGrp="1"/>
          </p:cNvSpPr>
          <p:nvPr>
            <p:ph sz="half" idx="1"/>
          </p:nvPr>
        </p:nvSpPr>
        <p:spPr>
          <a:xfrm>
            <a:off x="0" y="1676400"/>
            <a:ext cx="9144000" cy="5181600"/>
          </a:xfrm>
        </p:spPr>
        <p:txBody>
          <a:bodyPr>
            <a:noAutofit/>
          </a:bodyPr>
          <a:lstStyle/>
          <a:p>
            <a:pPr lvl="1">
              <a:lnSpc>
                <a:spcPct val="150000"/>
              </a:lnSpc>
              <a:buClr>
                <a:schemeClr val="accent2"/>
              </a:buClr>
              <a:buFont typeface="Wingdings" pitchFamily="2" charset="2"/>
              <a:buChar char="v"/>
            </a:pPr>
            <a:r>
              <a:rPr lang="en-US" sz="2200" dirty="0"/>
              <a:t>Introduction to joint</a:t>
            </a:r>
          </a:p>
          <a:p>
            <a:pPr lvl="1">
              <a:lnSpc>
                <a:spcPct val="150000"/>
              </a:lnSpc>
              <a:buClr>
                <a:schemeClr val="accent2"/>
              </a:buClr>
              <a:buFont typeface="Wingdings" pitchFamily="2" charset="2"/>
              <a:buChar char="v"/>
            </a:pPr>
            <a:r>
              <a:rPr lang="en-US" sz="2200" dirty="0"/>
              <a:t>Classification of joints</a:t>
            </a:r>
          </a:p>
          <a:p>
            <a:pPr lvl="1">
              <a:lnSpc>
                <a:spcPct val="150000"/>
              </a:lnSpc>
              <a:buClr>
                <a:schemeClr val="accent2"/>
              </a:buClr>
              <a:buFont typeface="Wingdings" pitchFamily="2" charset="2"/>
              <a:buChar char="v"/>
            </a:pPr>
            <a:r>
              <a:rPr lang="en-US" sz="2200" dirty="0"/>
              <a:t>Introduction to TMJ</a:t>
            </a:r>
          </a:p>
          <a:p>
            <a:pPr lvl="1">
              <a:lnSpc>
                <a:spcPct val="150000"/>
              </a:lnSpc>
              <a:buClr>
                <a:schemeClr val="accent2"/>
              </a:buClr>
              <a:buFont typeface="Wingdings" pitchFamily="2" charset="2"/>
              <a:buChar char="v"/>
            </a:pPr>
            <a:r>
              <a:rPr lang="en-US" sz="2200" dirty="0"/>
              <a:t>Development</a:t>
            </a:r>
          </a:p>
          <a:p>
            <a:pPr lvl="1">
              <a:lnSpc>
                <a:spcPct val="150000"/>
              </a:lnSpc>
              <a:buClr>
                <a:schemeClr val="accent2"/>
              </a:buClr>
              <a:buFont typeface="Wingdings" pitchFamily="2" charset="2"/>
              <a:buChar char="v"/>
            </a:pPr>
            <a:r>
              <a:rPr lang="en-US" sz="2200" dirty="0"/>
              <a:t>Anatomy</a:t>
            </a:r>
          </a:p>
          <a:p>
            <a:pPr lvl="1">
              <a:lnSpc>
                <a:spcPct val="150000"/>
              </a:lnSpc>
              <a:buClr>
                <a:schemeClr val="accent2"/>
              </a:buClr>
              <a:buFont typeface="Wingdings" pitchFamily="2" charset="2"/>
              <a:buChar char="v"/>
            </a:pPr>
            <a:r>
              <a:rPr lang="en-US" sz="2200" dirty="0"/>
              <a:t>Biomechanics of the TMJ</a:t>
            </a:r>
          </a:p>
          <a:p>
            <a:pPr lvl="1">
              <a:lnSpc>
                <a:spcPct val="150000"/>
              </a:lnSpc>
              <a:buClr>
                <a:schemeClr val="accent2"/>
              </a:buClr>
              <a:buFont typeface="Wingdings" pitchFamily="2" charset="2"/>
              <a:buChar char="v"/>
            </a:pPr>
            <a:r>
              <a:rPr lang="en-US" sz="2200" dirty="0"/>
              <a:t>Temperomandibular disorders</a:t>
            </a:r>
          </a:p>
          <a:p>
            <a:pPr lvl="1">
              <a:lnSpc>
                <a:spcPct val="150000"/>
              </a:lnSpc>
              <a:buClr>
                <a:schemeClr val="accent2"/>
              </a:buClr>
              <a:buFont typeface="Wingdings" pitchFamily="2" charset="2"/>
              <a:buChar char="v"/>
            </a:pPr>
            <a:r>
              <a:rPr lang="en-US" sz="2200" dirty="0"/>
              <a:t>Conclusion</a:t>
            </a:r>
          </a:p>
          <a:p>
            <a:pPr lvl="1">
              <a:lnSpc>
                <a:spcPct val="150000"/>
              </a:lnSpc>
              <a:buClr>
                <a:schemeClr val="accent2"/>
              </a:buClr>
              <a:buFont typeface="Wingdings" pitchFamily="2" charset="2"/>
              <a:buChar char="v"/>
            </a:pPr>
            <a:r>
              <a:rPr lang="en-US" sz="2200" dirty="0"/>
              <a:t>References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0600"/>
            <a:ext cx="9144000" cy="4953000"/>
          </a:xfrm>
        </p:spPr>
        <p:txBody>
          <a:bodyPr>
            <a:normAutofit/>
          </a:bodyPr>
          <a:lstStyle/>
          <a:p>
            <a:pPr>
              <a:lnSpc>
                <a:spcPct val="150000"/>
              </a:lnSpc>
              <a:buClr>
                <a:schemeClr val="accent2"/>
              </a:buClr>
              <a:buNone/>
            </a:pPr>
            <a:r>
              <a:rPr lang="en-US" sz="2800" b="1" dirty="0"/>
              <a:t>Function</a:t>
            </a:r>
            <a:endParaRPr lang="en-US" sz="3600" b="1" dirty="0"/>
          </a:p>
          <a:p>
            <a:pPr>
              <a:lnSpc>
                <a:spcPct val="150000"/>
              </a:lnSpc>
              <a:buClr>
                <a:schemeClr val="accent2"/>
              </a:buClr>
              <a:buFont typeface="Wingdings" pitchFamily="2" charset="2"/>
              <a:buChar char="v"/>
            </a:pPr>
            <a:r>
              <a:rPr lang="en-US" dirty="0"/>
              <a:t>Resist any medial, lateral or inferior forces that tend to</a:t>
            </a:r>
          </a:p>
          <a:p>
            <a:pPr>
              <a:lnSpc>
                <a:spcPct val="150000"/>
              </a:lnSpc>
              <a:buClr>
                <a:schemeClr val="accent2"/>
              </a:buClr>
              <a:buNone/>
            </a:pPr>
            <a:r>
              <a:rPr lang="en-US" dirty="0"/>
              <a:t>separate or dislocate the articular surfaces.</a:t>
            </a:r>
          </a:p>
          <a:p>
            <a:pPr>
              <a:lnSpc>
                <a:spcPct val="150000"/>
              </a:lnSpc>
              <a:buClr>
                <a:schemeClr val="accent2"/>
              </a:buClr>
              <a:buFont typeface="Wingdings" pitchFamily="2" charset="2"/>
              <a:buChar char="v"/>
            </a:pPr>
            <a:r>
              <a:rPr lang="en-US" dirty="0"/>
              <a:t>Retain the synovial fluid by encompassing the entire joint.</a:t>
            </a:r>
          </a:p>
          <a:p>
            <a:pPr>
              <a:lnSpc>
                <a:spcPct val="150000"/>
              </a:lnSpc>
              <a:buClr>
                <a:schemeClr val="accent2"/>
              </a:buClr>
              <a:buFont typeface="Wingdings" pitchFamily="2" charset="2"/>
              <a:buChar char="v"/>
            </a:pPr>
            <a:r>
              <a:rPr lang="en-US" dirty="0"/>
              <a:t>Well innervated and provides proprioceptive feed back</a:t>
            </a:r>
          </a:p>
          <a:p>
            <a:pPr>
              <a:lnSpc>
                <a:spcPct val="150000"/>
              </a:lnSpc>
              <a:buClr>
                <a:schemeClr val="accent2"/>
              </a:buClr>
              <a:buNone/>
            </a:pPr>
            <a:r>
              <a:rPr lang="en-US" dirty="0"/>
              <a:t>regarding joint position and movements.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76400"/>
            <a:ext cx="9144000" cy="5181600"/>
          </a:xfrm>
        </p:spPr>
        <p:txBody>
          <a:bodyPr anchor="ctr">
            <a:noAutofit/>
          </a:bodyPr>
          <a:lstStyle/>
          <a:p>
            <a:pPr>
              <a:lnSpc>
                <a:spcPct val="150000"/>
              </a:lnSpc>
              <a:buClr>
                <a:schemeClr val="accent2"/>
              </a:buClr>
              <a:buNone/>
            </a:pPr>
            <a:r>
              <a:rPr lang="en-US" sz="2800" b="1" dirty="0">
                <a:solidFill>
                  <a:schemeClr val="accent2"/>
                </a:solidFill>
              </a:rPr>
              <a:t>Temporomandibular ligament</a:t>
            </a:r>
          </a:p>
          <a:p>
            <a:pPr>
              <a:lnSpc>
                <a:spcPct val="150000"/>
              </a:lnSpc>
              <a:buClr>
                <a:schemeClr val="accent2"/>
              </a:buClr>
              <a:buFont typeface="Wingdings" pitchFamily="2" charset="2"/>
              <a:buChar char="v"/>
            </a:pPr>
            <a:r>
              <a:rPr lang="en-US" dirty="0"/>
              <a:t>Composed of 2 parts, an outer oblique portion and an inner horizontal portions</a:t>
            </a:r>
          </a:p>
          <a:p>
            <a:pPr>
              <a:lnSpc>
                <a:spcPct val="150000"/>
              </a:lnSpc>
              <a:buClr>
                <a:schemeClr val="accent2"/>
              </a:buClr>
              <a:buFont typeface="Wingdings" pitchFamily="2" charset="2"/>
              <a:buChar char="v"/>
            </a:pPr>
            <a:r>
              <a:rPr lang="en-US" dirty="0"/>
              <a:t>The outer portion extends from the outer surface of the articular tubercle and zygomatic process posteroinferiorly to the outer surface of the condylar neck. </a:t>
            </a:r>
          </a:p>
        </p:txBody>
      </p:sp>
      <p:pic>
        <p:nvPicPr>
          <p:cNvPr id="4" name="Picture 5" descr="C:\Users\Gunjan\Desktop\bharti\temporomand_ligs.jpg"/>
          <p:cNvPicPr>
            <a:picLocks noChangeAspect="1" noChangeArrowheads="1"/>
          </p:cNvPicPr>
          <p:nvPr/>
        </p:nvPicPr>
        <p:blipFill>
          <a:blip r:embed="rId2" cstate="print"/>
          <a:srcRect/>
          <a:stretch>
            <a:fillRect/>
          </a:stretch>
        </p:blipFill>
        <p:spPr bwMode="auto">
          <a:xfrm>
            <a:off x="5257800" y="36781"/>
            <a:ext cx="3733800" cy="3316019"/>
          </a:xfrm>
          <a:prstGeom prst="roundRect">
            <a:avLst/>
          </a:prstGeom>
          <a:noFill/>
          <a:ln w="9525">
            <a:noFill/>
            <a:miter lim="800000"/>
            <a:headEnd/>
            <a:tailEnd/>
          </a:ln>
          <a:effectLst>
            <a:softEdge rad="63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Autofit/>
          </a:bodyPr>
          <a:lstStyle/>
          <a:p>
            <a:pPr>
              <a:lnSpc>
                <a:spcPct val="150000"/>
              </a:lnSpc>
              <a:buClr>
                <a:schemeClr val="accent2"/>
              </a:buClr>
              <a:buFont typeface="Wingdings" pitchFamily="2" charset="2"/>
              <a:buChar char="v"/>
            </a:pPr>
            <a:r>
              <a:rPr lang="en-US" dirty="0"/>
              <a:t>The inner horizontal portion extends from the outer surface of the articular tubercle and zygomatic process posteriorly and horizontally to the lateral pole of the condyle and posterior part of the articular disc.</a:t>
            </a:r>
          </a:p>
          <a:p>
            <a:pPr>
              <a:lnSpc>
                <a:spcPct val="150000"/>
              </a:lnSpc>
              <a:buClr>
                <a:schemeClr val="accent2"/>
              </a:buClr>
              <a:buNone/>
            </a:pPr>
            <a:r>
              <a:rPr lang="en-US" sz="2800" b="1" dirty="0"/>
              <a:t>Functions</a:t>
            </a:r>
            <a:endParaRPr lang="en-US" b="1" dirty="0"/>
          </a:p>
          <a:p>
            <a:pPr>
              <a:lnSpc>
                <a:spcPct val="150000"/>
              </a:lnSpc>
              <a:buClr>
                <a:schemeClr val="accent2"/>
              </a:buClr>
              <a:buFont typeface="Wingdings" pitchFamily="2" charset="2"/>
              <a:buChar char="v"/>
            </a:pPr>
            <a:r>
              <a:rPr lang="en-US" dirty="0"/>
              <a:t>Outer oblique portion – resists excessive dropping of the condyle and therefore acts to limit the extent of mouth opening. </a:t>
            </a:r>
          </a:p>
          <a:p>
            <a:pPr>
              <a:lnSpc>
                <a:spcPct val="150000"/>
              </a:lnSpc>
              <a:buClr>
                <a:schemeClr val="accent2"/>
              </a:buClr>
              <a:buFont typeface="Wingdings" pitchFamily="2" charset="2"/>
              <a:buChar char="v"/>
            </a:pPr>
            <a:r>
              <a:rPr lang="en-US" dirty="0"/>
              <a:t> It limits rotational opening movement of the mandible.</a:t>
            </a:r>
          </a:p>
          <a:p>
            <a:pPr lvl="0">
              <a:lnSpc>
                <a:spcPct val="150000"/>
              </a:lnSpc>
              <a:buClr>
                <a:schemeClr val="accent2"/>
              </a:buClr>
              <a:buFont typeface="Wingdings" pitchFamily="2" charset="2"/>
              <a:buChar char="v"/>
            </a:pPr>
            <a:endParaRPr lang="en-US" dirty="0"/>
          </a:p>
          <a:p>
            <a:pPr lvl="0">
              <a:lnSpc>
                <a:spcPct val="150000"/>
              </a:lnSpc>
              <a:buClr>
                <a:schemeClr val="accent2"/>
              </a:buClr>
              <a:buFont typeface="Wingdings" pitchFamily="2" charset="2"/>
              <a:buChar char="v"/>
            </a:pPr>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95400"/>
            <a:ext cx="9144000" cy="4183063"/>
          </a:xfrm>
        </p:spPr>
        <p:txBody>
          <a:bodyPr anchor="ctr"/>
          <a:lstStyle/>
          <a:p>
            <a:pPr lvl="0">
              <a:lnSpc>
                <a:spcPct val="150000"/>
              </a:lnSpc>
              <a:buClr>
                <a:schemeClr val="accent2"/>
              </a:buClr>
              <a:buFont typeface="Wingdings" pitchFamily="2" charset="2"/>
              <a:buChar char="v"/>
            </a:pPr>
            <a:r>
              <a:rPr lang="en-US" dirty="0"/>
              <a:t>The inner portion limits posterior movement of the condyle and disc.</a:t>
            </a:r>
          </a:p>
          <a:p>
            <a:pPr lvl="0">
              <a:lnSpc>
                <a:spcPct val="150000"/>
              </a:lnSpc>
              <a:buClr>
                <a:schemeClr val="accent2"/>
              </a:buClr>
              <a:buFont typeface="Wingdings" pitchFamily="2" charset="2"/>
              <a:buChar char="v"/>
            </a:pPr>
            <a:r>
              <a:rPr lang="en-US" dirty="0"/>
              <a:t>Also protects the lateral pterygoid muscle from over lengthening  or extrusion.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52400" y="2961144"/>
            <a:ext cx="8915400" cy="3231654"/>
          </a:xfrm>
          <a:prstGeom prst="rect">
            <a:avLst/>
          </a:prstGeom>
          <a:noFill/>
          <a:ln w="9525">
            <a:noFill/>
            <a:miter lim="800000"/>
            <a:headEnd/>
            <a:tailEnd/>
          </a:ln>
        </p:spPr>
        <p:txBody>
          <a:bodyPr wrap="square">
            <a:spAutoFit/>
          </a:bodyPr>
          <a:lstStyle/>
          <a:p>
            <a:pPr>
              <a:buClr>
                <a:schemeClr val="accent2"/>
              </a:buClr>
              <a:buFont typeface="Wingdings" pitchFamily="2" charset="2"/>
              <a:buChar char="v"/>
              <a:defRPr/>
            </a:pPr>
            <a:endParaRPr lang="en-US" sz="2400" dirty="0">
              <a:solidFill>
                <a:schemeClr val="bg1"/>
              </a:solidFill>
              <a:latin typeface="+mn-lt"/>
            </a:endParaRPr>
          </a:p>
          <a:p>
            <a:pPr>
              <a:buClr>
                <a:schemeClr val="accent2"/>
              </a:buClr>
              <a:buFont typeface="Wingdings" pitchFamily="2" charset="2"/>
              <a:buChar char="v"/>
              <a:defRPr/>
            </a:pPr>
            <a:endParaRPr lang="en-US" sz="2400" dirty="0">
              <a:solidFill>
                <a:schemeClr val="bg1"/>
              </a:solidFill>
              <a:latin typeface="+mn-lt"/>
            </a:endParaRPr>
          </a:p>
          <a:p>
            <a:pPr>
              <a:buClr>
                <a:schemeClr val="accent2"/>
              </a:buClr>
              <a:defRPr/>
            </a:pPr>
            <a:endParaRPr lang="en-US" sz="2400" dirty="0">
              <a:solidFill>
                <a:schemeClr val="bg1"/>
              </a:solidFill>
              <a:latin typeface="+mn-lt"/>
            </a:endParaRPr>
          </a:p>
          <a:p>
            <a:pPr>
              <a:buClr>
                <a:schemeClr val="accent2"/>
              </a:buClr>
              <a:buFont typeface="Wingdings" pitchFamily="2" charset="2"/>
              <a:buChar char="v"/>
              <a:defRPr/>
            </a:pPr>
            <a:endParaRPr lang="en-US" sz="2400" dirty="0">
              <a:solidFill>
                <a:schemeClr val="bg1"/>
              </a:solidFill>
              <a:latin typeface="+mn-lt"/>
            </a:endParaRPr>
          </a:p>
          <a:p>
            <a:pPr>
              <a:lnSpc>
                <a:spcPct val="150000"/>
              </a:lnSpc>
              <a:buClr>
                <a:schemeClr val="accent2"/>
              </a:buClr>
              <a:buFont typeface="Wingdings" pitchFamily="2" charset="2"/>
              <a:buChar char="v"/>
              <a:defRPr/>
            </a:pPr>
            <a:r>
              <a:rPr lang="en-US" sz="2400" dirty="0">
                <a:solidFill>
                  <a:schemeClr val="bg1"/>
                </a:solidFill>
                <a:latin typeface="+mn-lt"/>
              </a:rPr>
              <a:t> </a:t>
            </a:r>
            <a:r>
              <a:rPr lang="en-US" sz="2400" dirty="0">
                <a:solidFill>
                  <a:schemeClr val="bg1"/>
                </a:solidFill>
              </a:rPr>
              <a:t>They </a:t>
            </a:r>
            <a:r>
              <a:rPr lang="en-US" sz="2400" dirty="0">
                <a:solidFill>
                  <a:schemeClr val="bg1"/>
                </a:solidFill>
                <a:latin typeface="+mn-lt"/>
              </a:rPr>
              <a:t> become tight when the mandible is protruded and thus limits the excessive protrusive movements of the mandible.</a:t>
            </a:r>
          </a:p>
        </p:txBody>
      </p:sp>
      <p:pic>
        <p:nvPicPr>
          <p:cNvPr id="5" name="Picture 10" descr="image310"/>
          <p:cNvPicPr>
            <a:picLocks noChangeAspect="1" noChangeArrowheads="1"/>
          </p:cNvPicPr>
          <p:nvPr/>
        </p:nvPicPr>
        <p:blipFill>
          <a:blip r:embed="rId3" cstate="print"/>
          <a:srcRect l="8685" r="7941"/>
          <a:stretch>
            <a:fillRect/>
          </a:stretch>
        </p:blipFill>
        <p:spPr bwMode="auto">
          <a:xfrm>
            <a:off x="4648200" y="57150"/>
            <a:ext cx="4114800" cy="4210050"/>
          </a:xfrm>
          <a:prstGeom prst="roundRect">
            <a:avLst/>
          </a:prstGeom>
          <a:noFill/>
          <a:ln w="38100">
            <a:noFill/>
            <a:miter lim="800000"/>
            <a:headEnd/>
            <a:tailEnd/>
          </a:ln>
          <a:effectLst>
            <a:softEdge rad="63500"/>
          </a:effectLst>
        </p:spPr>
      </p:pic>
      <p:sp>
        <p:nvSpPr>
          <p:cNvPr id="10" name="TextBox 9"/>
          <p:cNvSpPr txBox="1"/>
          <p:nvPr/>
        </p:nvSpPr>
        <p:spPr>
          <a:xfrm>
            <a:off x="0" y="3591580"/>
            <a:ext cx="3663182" cy="523220"/>
          </a:xfrm>
          <a:prstGeom prst="rect">
            <a:avLst/>
          </a:prstGeom>
          <a:noFill/>
        </p:spPr>
        <p:txBody>
          <a:bodyPr wrap="none" rtlCol="0">
            <a:spAutoFit/>
          </a:bodyPr>
          <a:lstStyle/>
          <a:p>
            <a:r>
              <a:rPr lang="en-US" sz="2800" b="1" dirty="0">
                <a:solidFill>
                  <a:schemeClr val="accent2"/>
                </a:solidFill>
              </a:rPr>
              <a:t>Accessory  ligament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b="1" dirty="0">
                <a:solidFill>
                  <a:schemeClr val="tx1"/>
                </a:solidFill>
              </a:rPr>
            </a:br>
            <a:r>
              <a:rPr lang="en-US" sz="3200" b="1" dirty="0">
                <a:solidFill>
                  <a:schemeClr val="tx1"/>
                </a:solidFill>
              </a:rPr>
              <a:t>Vascular supply</a:t>
            </a:r>
            <a:br>
              <a:rPr lang="en-US" sz="3200" b="1" dirty="0">
                <a:solidFill>
                  <a:schemeClr val="tx1"/>
                </a:solidFill>
              </a:rPr>
            </a:br>
            <a:endParaRPr lang="en-US" sz="3200" dirty="0">
              <a:solidFill>
                <a:schemeClr val="tx1"/>
              </a:solidFill>
            </a:endParaRPr>
          </a:p>
        </p:txBody>
      </p:sp>
      <p:pic>
        <p:nvPicPr>
          <p:cNvPr id="5" name="Picture 4" descr="DSCN0585"/>
          <p:cNvPicPr>
            <a:picLocks noChangeAspect="1" noChangeArrowheads="1"/>
          </p:cNvPicPr>
          <p:nvPr/>
        </p:nvPicPr>
        <p:blipFill>
          <a:blip r:embed="rId2" cstate="print">
            <a:lum contrast="18000"/>
          </a:blip>
          <a:srcRect/>
          <a:stretch>
            <a:fillRect/>
          </a:stretch>
        </p:blipFill>
        <p:spPr bwMode="auto">
          <a:xfrm>
            <a:off x="5357818" y="1714500"/>
            <a:ext cx="3657600" cy="4152900"/>
          </a:xfrm>
          <a:prstGeom prst="roundRect">
            <a:avLst/>
          </a:prstGeom>
          <a:noFill/>
          <a:ln w="38100">
            <a:noFill/>
            <a:miter lim="800000"/>
            <a:headEnd/>
            <a:tailEnd/>
          </a:ln>
          <a:effectLst>
            <a:softEdge rad="63500"/>
          </a:effectLst>
        </p:spPr>
      </p:pic>
      <p:sp>
        <p:nvSpPr>
          <p:cNvPr id="6" name="Text Box 5"/>
          <p:cNvSpPr txBox="1">
            <a:spLocks noChangeArrowheads="1"/>
          </p:cNvSpPr>
          <p:nvPr/>
        </p:nvSpPr>
        <p:spPr bwMode="auto">
          <a:xfrm>
            <a:off x="685800" y="762000"/>
            <a:ext cx="3886200" cy="369332"/>
          </a:xfrm>
          <a:prstGeom prst="rect">
            <a:avLst/>
          </a:prstGeom>
          <a:noFill/>
          <a:ln w="9525">
            <a:noFill/>
            <a:miter lim="800000"/>
            <a:headEnd/>
            <a:tailEnd/>
          </a:ln>
        </p:spPr>
        <p:txBody>
          <a:bodyPr>
            <a:spAutoFit/>
          </a:bodyPr>
          <a:lstStyle/>
          <a:p>
            <a:pPr>
              <a:spcBef>
                <a:spcPct val="50000"/>
              </a:spcBef>
            </a:pPr>
            <a:endParaRPr lang="en-US" dirty="0">
              <a:solidFill>
                <a:schemeClr val="bg1"/>
              </a:solidFill>
              <a:latin typeface="Century Gothic" pitchFamily="34" charset="0"/>
            </a:endParaRPr>
          </a:p>
        </p:txBody>
      </p:sp>
      <p:sp>
        <p:nvSpPr>
          <p:cNvPr id="8" name="Rectangle 8"/>
          <p:cNvSpPr>
            <a:spLocks noChangeArrowheads="1"/>
          </p:cNvSpPr>
          <p:nvPr/>
        </p:nvSpPr>
        <p:spPr bwMode="auto">
          <a:xfrm>
            <a:off x="142875" y="1905000"/>
            <a:ext cx="5286375" cy="3570208"/>
          </a:xfrm>
          <a:prstGeom prst="rect">
            <a:avLst/>
          </a:prstGeom>
          <a:noFill/>
          <a:ln w="9525">
            <a:noFill/>
            <a:miter lim="800000"/>
            <a:headEnd/>
            <a:tailEnd/>
          </a:ln>
        </p:spPr>
        <p:txBody>
          <a:bodyPr>
            <a:spAutoFit/>
          </a:bodyPr>
          <a:lstStyle/>
          <a:p>
            <a:pPr marL="273050" indent="-273050">
              <a:lnSpc>
                <a:spcPct val="150000"/>
              </a:lnSpc>
              <a:spcBef>
                <a:spcPts val="600"/>
              </a:spcBef>
              <a:buClr>
                <a:schemeClr val="accent2"/>
              </a:buClr>
              <a:buFont typeface="Wingdings" pitchFamily="2" charset="2"/>
              <a:buChar char="v"/>
              <a:defRPr/>
            </a:pPr>
            <a:r>
              <a:rPr lang="en-US" sz="2400" dirty="0">
                <a:solidFill>
                  <a:schemeClr val="bg1"/>
                </a:solidFill>
                <a:latin typeface="+mn-lt"/>
              </a:rPr>
              <a:t>Superficial temporal artery from the posterior.</a:t>
            </a:r>
          </a:p>
          <a:p>
            <a:pPr marL="273050" indent="-273050">
              <a:lnSpc>
                <a:spcPct val="150000"/>
              </a:lnSpc>
              <a:spcBef>
                <a:spcPts val="600"/>
              </a:spcBef>
              <a:buClr>
                <a:schemeClr val="accent2"/>
              </a:buClr>
              <a:buFont typeface="Wingdings" pitchFamily="2" charset="2"/>
              <a:buChar char="v"/>
              <a:defRPr/>
            </a:pPr>
            <a:r>
              <a:rPr lang="en-US" sz="2400" dirty="0">
                <a:solidFill>
                  <a:schemeClr val="bg1"/>
                </a:solidFill>
                <a:latin typeface="+mn-lt"/>
              </a:rPr>
              <a:t>Middle meningeal artery from the anterior.</a:t>
            </a:r>
          </a:p>
          <a:p>
            <a:pPr marL="273050" indent="-273050">
              <a:lnSpc>
                <a:spcPct val="150000"/>
              </a:lnSpc>
              <a:spcBef>
                <a:spcPts val="600"/>
              </a:spcBef>
              <a:buClr>
                <a:schemeClr val="accent2"/>
              </a:buClr>
              <a:buFont typeface="Wingdings" pitchFamily="2" charset="2"/>
              <a:buChar char="v"/>
              <a:defRPr/>
            </a:pPr>
            <a:r>
              <a:rPr lang="en-US" sz="2400" dirty="0">
                <a:solidFill>
                  <a:schemeClr val="bg1"/>
                </a:solidFill>
                <a:latin typeface="+mn-lt"/>
              </a:rPr>
              <a:t>Internal maxillary artery from the inferior.</a:t>
            </a:r>
          </a:p>
        </p:txBody>
      </p:sp>
      <p:sp>
        <p:nvSpPr>
          <p:cNvPr id="9" name="Rectangle 9"/>
          <p:cNvSpPr>
            <a:spLocks noChangeArrowheads="1"/>
          </p:cNvSpPr>
          <p:nvPr/>
        </p:nvSpPr>
        <p:spPr bwMode="auto">
          <a:xfrm>
            <a:off x="152400" y="5714999"/>
            <a:ext cx="9144000" cy="1200329"/>
          </a:xfrm>
          <a:prstGeom prst="rect">
            <a:avLst/>
          </a:prstGeom>
          <a:noFill/>
          <a:ln w="9525">
            <a:noFill/>
            <a:miter lim="800000"/>
            <a:headEnd/>
            <a:tailEnd/>
          </a:ln>
        </p:spPr>
        <p:txBody>
          <a:bodyPr wrap="square">
            <a:spAutoFit/>
          </a:bodyPr>
          <a:lstStyle/>
          <a:p>
            <a:pPr>
              <a:lnSpc>
                <a:spcPct val="150000"/>
              </a:lnSpc>
              <a:spcBef>
                <a:spcPts val="600"/>
              </a:spcBef>
              <a:buClr>
                <a:schemeClr val="accent2"/>
              </a:buClr>
              <a:buFont typeface="Wingdings" pitchFamily="2" charset="2"/>
              <a:buChar char="v"/>
              <a:defRPr/>
            </a:pPr>
            <a:r>
              <a:rPr lang="en-US" sz="2400" dirty="0">
                <a:solidFill>
                  <a:schemeClr val="bg1"/>
                </a:solidFill>
                <a:latin typeface="+mn-lt"/>
              </a:rPr>
              <a:t>Other arteries are deep auricular, Anterior tympanic, Ascending pharyngeal.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b="1" dirty="0"/>
            </a:br>
            <a:r>
              <a:rPr lang="en-US" sz="3200" b="1" dirty="0"/>
              <a:t>Nerve supply</a:t>
            </a:r>
            <a:br>
              <a:rPr lang="en-US" sz="3200" b="1" dirty="0"/>
            </a:br>
            <a:endParaRPr lang="en-US" sz="3200" dirty="0"/>
          </a:p>
        </p:txBody>
      </p:sp>
      <p:sp>
        <p:nvSpPr>
          <p:cNvPr id="11" name="Content Placeholder 2"/>
          <p:cNvSpPr txBox="1">
            <a:spLocks/>
          </p:cNvSpPr>
          <p:nvPr/>
        </p:nvSpPr>
        <p:spPr>
          <a:xfrm>
            <a:off x="71438" y="1676400"/>
            <a:ext cx="5491162" cy="51816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50000"/>
              </a:lnSpc>
              <a:spcBef>
                <a:spcPts val="2000"/>
              </a:spcBef>
              <a:spcAft>
                <a:spcPts val="0"/>
              </a:spcAft>
              <a:buClr>
                <a:schemeClr val="accent2"/>
              </a:buClr>
              <a:buSzTx/>
              <a:buFont typeface="Wingdings" pitchFamily="2" charset="2"/>
              <a:buChar char="v"/>
              <a:tabLst/>
              <a:defRPr/>
            </a:pPr>
            <a:r>
              <a:rPr kumimoji="0" lang="en-US"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Most of the innervation is by the </a:t>
            </a:r>
            <a:r>
              <a:rPr kumimoji="0" lang="en-US" sz="2400" b="0" i="0" u="none" strike="noStrike" kern="1200" cap="none" spc="0" normalizeH="0" baseline="0" noProof="0" dirty="0">
                <a:ln>
                  <a:noFill/>
                </a:ln>
                <a:solidFill>
                  <a:schemeClr val="accent2"/>
                </a:solidFill>
                <a:effectLst>
                  <a:outerShdw blurRad="63500" dist="50800" dir="2700000" algn="tl" rotWithShape="0">
                    <a:prstClr val="black">
                      <a:alpha val="50000"/>
                    </a:prstClr>
                  </a:outerShdw>
                </a:effectLst>
                <a:uLnTx/>
                <a:uFillTx/>
                <a:latin typeface="+mn-lt"/>
                <a:ea typeface="+mn-ea"/>
                <a:cs typeface="+mn-cs"/>
              </a:rPr>
              <a:t>auriculotemporal nerve</a:t>
            </a:r>
            <a:r>
              <a:rPr kumimoji="0" lang="en-US"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 as it leaves the mandibular nerve behind the joint and ascends laterally and superior to wrap around the posterior region of the joint.</a:t>
            </a:r>
          </a:p>
          <a:p>
            <a:pPr marL="342900" marR="0" lvl="0" indent="-342900" algn="just" defTabSz="914400" rtl="0" eaLnBrk="1" fontAlgn="auto" latinLnBrk="0" hangingPunct="1">
              <a:lnSpc>
                <a:spcPct val="150000"/>
              </a:lnSpc>
              <a:spcBef>
                <a:spcPts val="2000"/>
              </a:spcBef>
              <a:spcAft>
                <a:spcPts val="0"/>
              </a:spcAft>
              <a:buClr>
                <a:schemeClr val="accent2"/>
              </a:buClr>
              <a:buSzTx/>
              <a:buFont typeface="Wingdings" pitchFamily="2" charset="2"/>
              <a:buChar char="v"/>
              <a:tabLst/>
              <a:defRPr/>
            </a:pPr>
            <a:r>
              <a:rPr kumimoji="0" lang="en-US"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 </a:t>
            </a:r>
            <a:r>
              <a:rPr kumimoji="0" lang="en-US" sz="2400" b="0" i="0" u="none" strike="noStrike" kern="1200" cap="none" spc="0" normalizeH="0" baseline="0" noProof="0" dirty="0">
                <a:ln>
                  <a:noFill/>
                </a:ln>
                <a:solidFill>
                  <a:schemeClr val="accent2"/>
                </a:solidFill>
                <a:effectLst>
                  <a:outerShdw blurRad="63500" dist="50800" dir="2700000" algn="tl" rotWithShape="0">
                    <a:prstClr val="black">
                      <a:alpha val="50000"/>
                    </a:prstClr>
                  </a:outerShdw>
                </a:effectLst>
                <a:uLnTx/>
                <a:uFillTx/>
                <a:latin typeface="+mn-lt"/>
                <a:ea typeface="+mn-ea"/>
                <a:cs typeface="+mn-cs"/>
              </a:rPr>
              <a:t>deep temporal and masseteric nerve</a:t>
            </a:r>
            <a:endParaRPr kumimoji="0" lang="en-IN"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endParaRPr>
          </a:p>
        </p:txBody>
      </p:sp>
      <p:pic>
        <p:nvPicPr>
          <p:cNvPr id="12" name="Picture 6" descr="Picture 016"/>
          <p:cNvPicPr>
            <a:picLocks noChangeAspect="1" noChangeArrowheads="1"/>
          </p:cNvPicPr>
          <p:nvPr/>
        </p:nvPicPr>
        <p:blipFill>
          <a:blip r:embed="rId2" cstate="print">
            <a:lum bright="18000" contrast="24000"/>
            <a:grayscl/>
          </a:blip>
          <a:srcRect/>
          <a:stretch>
            <a:fillRect/>
          </a:stretch>
        </p:blipFill>
        <p:spPr>
          <a:xfrm>
            <a:off x="5638800" y="1928802"/>
            <a:ext cx="3433794" cy="3786214"/>
          </a:xfrm>
          <a:prstGeom prst="roundRect">
            <a:avLst/>
          </a:prstGeom>
          <a:ln>
            <a:noFill/>
          </a:ln>
          <a:effectLst>
            <a:softEdge rad="1270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r>
              <a:rPr lang="en-US" sz="3200" dirty="0">
                <a:solidFill>
                  <a:schemeClr val="tx1"/>
                </a:solidFill>
              </a:rPr>
            </a:br>
            <a:r>
              <a:rPr lang="en-US" sz="3200" dirty="0">
                <a:solidFill>
                  <a:schemeClr val="tx1"/>
                </a:solidFill>
              </a:rPr>
              <a:t>Lymphatic Drainage </a:t>
            </a:r>
            <a:br>
              <a:rPr lang="en-IN" sz="3200" dirty="0">
                <a:solidFill>
                  <a:schemeClr val="tx1"/>
                </a:solidFill>
              </a:rPr>
            </a:br>
            <a:endParaRPr lang="en-US" sz="3200" dirty="0">
              <a:solidFill>
                <a:schemeClr val="tx1"/>
              </a:solidFill>
            </a:endParaRPr>
          </a:p>
        </p:txBody>
      </p:sp>
      <p:sp>
        <p:nvSpPr>
          <p:cNvPr id="5" name="Content Placeholder 2"/>
          <p:cNvSpPr txBox="1">
            <a:spLocks/>
          </p:cNvSpPr>
          <p:nvPr/>
        </p:nvSpPr>
        <p:spPr>
          <a:xfrm>
            <a:off x="0" y="1600200"/>
            <a:ext cx="9144000" cy="5486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ts val="2400"/>
              </a:spcBef>
              <a:spcAft>
                <a:spcPts val="2400"/>
              </a:spcAft>
              <a:buClr>
                <a:schemeClr val="accent2"/>
              </a:buClr>
              <a:buSzTx/>
              <a:buFont typeface="Wingdings" pitchFamily="2" charset="2"/>
              <a:buChar char="v"/>
              <a:tabLst/>
              <a:defRPr/>
            </a:pPr>
            <a:r>
              <a:rPr kumimoji="0" lang="en-US"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Anterior surface drains into PAROTID lymph  nodes.</a:t>
            </a:r>
            <a:endParaRPr kumimoji="0" lang="en-IN"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endParaRPr>
          </a:p>
          <a:p>
            <a:pPr marL="342900" marR="0" lvl="0" indent="-342900" algn="l" defTabSz="914400" rtl="0" eaLnBrk="1" fontAlgn="auto" latinLnBrk="0" hangingPunct="1">
              <a:lnSpc>
                <a:spcPct val="150000"/>
              </a:lnSpc>
              <a:spcBef>
                <a:spcPts val="2400"/>
              </a:spcBef>
              <a:spcAft>
                <a:spcPts val="2400"/>
              </a:spcAft>
              <a:buClr>
                <a:schemeClr val="accent2"/>
              </a:buClr>
              <a:buSzTx/>
              <a:buFont typeface="Wingdings" pitchFamily="2" charset="2"/>
              <a:buChar char="v"/>
              <a:tabLst/>
              <a:defRPr/>
            </a:pPr>
            <a:r>
              <a:rPr kumimoji="0" lang="en-US"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Posterior  and medial surface drain into SUBMANDIBULAR lymph nodes.</a:t>
            </a:r>
          </a:p>
          <a:p>
            <a:pPr marL="342900" marR="0" lvl="0" indent="-342900" algn="l" defTabSz="914400" rtl="0" eaLnBrk="1" fontAlgn="auto" latinLnBrk="0" hangingPunct="1">
              <a:lnSpc>
                <a:spcPct val="150000"/>
              </a:lnSpc>
              <a:spcBef>
                <a:spcPts val="2400"/>
              </a:spcBef>
              <a:spcAft>
                <a:spcPts val="2400"/>
              </a:spcAft>
              <a:buClr>
                <a:schemeClr val="accent2"/>
              </a:buClr>
              <a:buSzTx/>
              <a:buFont typeface="Wingdings" pitchFamily="2" charset="2"/>
              <a:buChar char="v"/>
              <a:tabLst/>
              <a:defRPr/>
            </a:pPr>
            <a:r>
              <a:rPr kumimoji="0" lang="en-US" sz="2400" b="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Lateral surface drains into PREAURICULAR and PAROTID lymph nodes.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b="1" dirty="0"/>
            </a:br>
            <a:r>
              <a:rPr lang="en-US" sz="3200" b="1" dirty="0"/>
              <a:t>Biomechanics of the TMJ</a:t>
            </a:r>
            <a:br>
              <a:rPr lang="en-US" sz="3200" b="1" dirty="0"/>
            </a:br>
            <a:endParaRPr lang="en-US" sz="3200" dirty="0"/>
          </a:p>
        </p:txBody>
      </p:sp>
      <p:sp>
        <p:nvSpPr>
          <p:cNvPr id="3" name="Content Placeholder 2"/>
          <p:cNvSpPr>
            <a:spLocks noGrp="1"/>
          </p:cNvSpPr>
          <p:nvPr>
            <p:ph idx="1"/>
          </p:nvPr>
        </p:nvSpPr>
        <p:spPr>
          <a:xfrm>
            <a:off x="0" y="1676400"/>
            <a:ext cx="9144000" cy="5181600"/>
          </a:xfrm>
        </p:spPr>
        <p:txBody>
          <a:bodyPr anchor="ctr">
            <a:noAutofit/>
          </a:bodyPr>
          <a:lstStyle/>
          <a:p>
            <a:pPr>
              <a:lnSpc>
                <a:spcPct val="150000"/>
              </a:lnSpc>
              <a:buClr>
                <a:schemeClr val="accent2"/>
              </a:buClr>
              <a:buFont typeface="Wingdings" pitchFamily="2" charset="2"/>
              <a:buChar char="v"/>
            </a:pPr>
            <a:r>
              <a:rPr lang="en-US" dirty="0"/>
              <a:t>Within the TMJ 2 types of movements can be isolated </a:t>
            </a:r>
          </a:p>
          <a:p>
            <a:pPr marL="457200" lvl="0" indent="-457200">
              <a:lnSpc>
                <a:spcPct val="150000"/>
              </a:lnSpc>
              <a:buClr>
                <a:schemeClr val="accent2"/>
              </a:buClr>
              <a:buFont typeface="+mj-lt"/>
              <a:buAutoNum type="arabicParenR"/>
            </a:pPr>
            <a:r>
              <a:rPr lang="en-US" dirty="0"/>
              <a:t>Rotational or hinge movement between the disc and condyle in the lower compartment.</a:t>
            </a:r>
          </a:p>
          <a:p>
            <a:pPr marL="457200" lvl="0" indent="-457200">
              <a:lnSpc>
                <a:spcPct val="150000"/>
              </a:lnSpc>
              <a:buClr>
                <a:schemeClr val="accent2"/>
              </a:buClr>
              <a:buFont typeface="+mj-lt"/>
              <a:buAutoNum type="arabicParenR"/>
            </a:pPr>
            <a:r>
              <a:rPr lang="en-US" dirty="0"/>
              <a:t>Sliding movement or translation in the upper compartment between the superior surface of the disc and the articular eminence.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solidFill>
                  <a:schemeClr val="tx1"/>
                </a:solidFill>
                <a:effectLst>
                  <a:outerShdw blurRad="38100" dist="38100" dir="2700000" algn="tl">
                    <a:srgbClr val="000000">
                      <a:alpha val="43137"/>
                    </a:srgbClr>
                  </a:outerShdw>
                </a:effectLst>
                <a:ea typeface="+mn-ea"/>
                <a:cs typeface="+mn-cs"/>
              </a:rPr>
              <a:t>What are TMDs?</a:t>
            </a:r>
            <a:endParaRPr lang="en-US" sz="6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5105400"/>
          </a:xfrm>
        </p:spPr>
        <p:txBody>
          <a:bodyPr>
            <a:noAutofit/>
          </a:bodyPr>
          <a:lstStyle/>
          <a:p>
            <a:pPr marL="420624" indent="-384048">
              <a:lnSpc>
                <a:spcPct val="150000"/>
              </a:lnSpc>
              <a:spcBef>
                <a:spcPct val="20000"/>
              </a:spcBef>
              <a:buClr>
                <a:schemeClr val="accent2"/>
              </a:buClr>
              <a:buSzPct val="80000"/>
              <a:buFont typeface="Wingdings" pitchFamily="2" charset="2"/>
              <a:buChar char="v"/>
              <a:defRPr/>
            </a:pPr>
            <a:r>
              <a:rPr lang="en-IN" dirty="0">
                <a:effectLst/>
              </a:rPr>
              <a:t>TMD is a collective term describing problems that affect masticatory  muscles and TMJ  and associating structures or both...term </a:t>
            </a:r>
            <a:r>
              <a:rPr lang="en-IN" dirty="0"/>
              <a:t> was coined by Bell.</a:t>
            </a:r>
          </a:p>
          <a:p>
            <a:pPr marL="420624" indent="-384048">
              <a:lnSpc>
                <a:spcPct val="150000"/>
              </a:lnSpc>
              <a:spcBef>
                <a:spcPct val="20000"/>
              </a:spcBef>
              <a:buClr>
                <a:schemeClr val="accent2"/>
              </a:buClr>
              <a:buSzPct val="80000"/>
              <a:buFont typeface="Wingdings" pitchFamily="2" charset="2"/>
              <a:buChar char="v"/>
              <a:defRPr/>
            </a:pPr>
            <a:r>
              <a:rPr lang="en-IN" dirty="0"/>
              <a:t>Conditions producing abnormal, incomplete or impaired function of the TMJ.(GPT-8)</a:t>
            </a:r>
          </a:p>
          <a:p>
            <a:pPr marL="420624" lvl="0" indent="-384048">
              <a:lnSpc>
                <a:spcPct val="150000"/>
              </a:lnSpc>
              <a:spcBef>
                <a:spcPct val="20000"/>
              </a:spcBef>
              <a:buClr>
                <a:schemeClr val="accent2"/>
              </a:buClr>
              <a:buSzPct val="80000"/>
              <a:buFont typeface="Wingdings" pitchFamily="2" charset="2"/>
              <a:buChar char="v"/>
              <a:defRPr/>
            </a:pPr>
            <a:r>
              <a:rPr lang="en-IN" dirty="0"/>
              <a:t>Other terms</a:t>
            </a:r>
          </a:p>
          <a:p>
            <a:pPr marL="420624" lvl="0" indent="-384048">
              <a:lnSpc>
                <a:spcPct val="150000"/>
              </a:lnSpc>
              <a:spcBef>
                <a:spcPct val="20000"/>
              </a:spcBef>
              <a:buClr>
                <a:schemeClr val="accent2"/>
              </a:buClr>
              <a:buSzPct val="80000"/>
              <a:buNone/>
              <a:defRPr/>
            </a:pPr>
            <a:r>
              <a:rPr lang="en-IN" dirty="0"/>
              <a:t>                 costen syndrome, </a:t>
            </a:r>
            <a:r>
              <a:rPr lang="en-IN" sz="2400" dirty="0"/>
              <a:t>temporomandibular joint                                                    dysfunction,</a:t>
            </a:r>
            <a:r>
              <a:rPr lang="en-IN" dirty="0"/>
              <a:t> functional temporomandibular joint disturbance, </a:t>
            </a:r>
            <a:r>
              <a:rPr lang="en-IN" dirty="0" err="1"/>
              <a:t>occlusomandibular</a:t>
            </a:r>
            <a:r>
              <a:rPr lang="en-IN"/>
              <a:t> disturbance</a:t>
            </a:r>
            <a:endParaRPr lang="en-IN" dirty="0"/>
          </a:p>
          <a:p>
            <a:pPr marL="420624" lvl="0" indent="-384048">
              <a:lnSpc>
                <a:spcPct val="150000"/>
              </a:lnSpc>
              <a:spcBef>
                <a:spcPct val="20000"/>
              </a:spcBef>
              <a:buClr>
                <a:schemeClr val="accent2"/>
              </a:buClr>
              <a:buSzPct val="80000"/>
              <a:buNone/>
              <a:defRPr/>
            </a:pPr>
            <a:endParaRPr lang="en-IN" dirty="0">
              <a:effectLst/>
            </a:endParaRPr>
          </a:p>
          <a:p>
            <a:pPr>
              <a:lnSpc>
                <a:spcPct val="150000"/>
              </a:lnSpc>
              <a:buClr>
                <a:schemeClr val="accent2"/>
              </a:buClr>
              <a:buFont typeface="Wingdings" pitchFamily="2" charset="2"/>
              <a:buChar char="v"/>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INTRODUCTION TO JOINT</a:t>
            </a:r>
          </a:p>
        </p:txBody>
      </p:sp>
      <p:sp>
        <p:nvSpPr>
          <p:cNvPr id="5" name="Content Placeholder 4"/>
          <p:cNvSpPr>
            <a:spLocks noGrp="1"/>
          </p:cNvSpPr>
          <p:nvPr>
            <p:ph idx="1"/>
          </p:nvPr>
        </p:nvSpPr>
        <p:spPr>
          <a:xfrm>
            <a:off x="0" y="1676400"/>
            <a:ext cx="9144000" cy="5181600"/>
          </a:xfrm>
        </p:spPr>
        <p:txBody>
          <a:bodyPr/>
          <a:lstStyle/>
          <a:p>
            <a:pPr>
              <a:lnSpc>
                <a:spcPct val="150000"/>
              </a:lnSpc>
            </a:pPr>
            <a:r>
              <a:rPr lang="en-US" dirty="0"/>
              <a:t>Joint is a junction between two or more bones or cartilages.</a:t>
            </a:r>
          </a:p>
          <a:p>
            <a:pPr>
              <a:lnSpc>
                <a:spcPct val="150000"/>
              </a:lnSpc>
            </a:pPr>
            <a:r>
              <a:rPr lang="en-US" dirty="0"/>
              <a:t>It permits movements, however immovable joints are meant primarily for growth, and may permit moulding during childbirth.</a:t>
            </a:r>
          </a:p>
          <a:p>
            <a:pPr>
              <a:lnSpc>
                <a:spcPct val="150000"/>
              </a:lnSpc>
            </a:pPr>
            <a:r>
              <a:rPr lang="en-US" dirty="0"/>
              <a:t>Joints are more in child than adult because as the growth proceeds  some of the bones fuse together e.g.-ilium ischium and pubis to form pelvic bone…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b="1" dirty="0"/>
            </a:br>
            <a:br>
              <a:rPr lang="en-US" sz="3200" b="1" dirty="0"/>
            </a:br>
            <a:r>
              <a:rPr lang="en-US" sz="3200" b="1" dirty="0"/>
              <a:t> </a:t>
            </a:r>
            <a:r>
              <a:rPr lang="en-US" sz="3200" b="1" i="1" dirty="0"/>
              <a:t>CLASSIFICATION</a:t>
            </a:r>
            <a:r>
              <a:rPr lang="en-US" sz="3200" i="1" dirty="0"/>
              <a:t> </a:t>
            </a:r>
            <a:br>
              <a:rPr lang="en-US" sz="3200" b="1" dirty="0"/>
            </a:br>
            <a:br>
              <a:rPr lang="en-US" sz="3200" b="1" dirty="0"/>
            </a:br>
            <a:endParaRPr lang="en-US" sz="3200" dirty="0"/>
          </a:p>
        </p:txBody>
      </p:sp>
      <p:sp>
        <p:nvSpPr>
          <p:cNvPr id="3" name="Content Placeholder 2"/>
          <p:cNvSpPr>
            <a:spLocks noGrp="1"/>
          </p:cNvSpPr>
          <p:nvPr>
            <p:ph idx="1"/>
          </p:nvPr>
        </p:nvSpPr>
        <p:spPr>
          <a:xfrm>
            <a:off x="0" y="1752600"/>
            <a:ext cx="9144000" cy="5105400"/>
          </a:xfrm>
        </p:spPr>
        <p:txBody>
          <a:bodyPr>
            <a:noAutofit/>
          </a:bodyPr>
          <a:lstStyle/>
          <a:p>
            <a:pPr marL="514350" indent="-514350">
              <a:buClr>
                <a:schemeClr val="accent2"/>
              </a:buClr>
              <a:buFont typeface="+mj-lt"/>
              <a:buAutoNum type="romanUcPeriod"/>
            </a:pPr>
            <a:r>
              <a:rPr lang="en-US" dirty="0"/>
              <a:t>Temporomandibular joint disorders</a:t>
            </a:r>
          </a:p>
          <a:p>
            <a:pPr marL="1155700" lvl="2" indent="-457200">
              <a:buFont typeface="+mj-lt"/>
              <a:buAutoNum type="arabicPeriod"/>
            </a:pPr>
            <a:r>
              <a:rPr lang="en-US" sz="2400" dirty="0"/>
              <a:t>Deviation in form</a:t>
            </a:r>
          </a:p>
          <a:p>
            <a:pPr lvl="4"/>
            <a:r>
              <a:rPr lang="en-US" sz="2400" dirty="0"/>
              <a:t>Articular surface defects</a:t>
            </a:r>
          </a:p>
          <a:p>
            <a:pPr lvl="4"/>
            <a:r>
              <a:rPr lang="en-US" sz="2400" dirty="0"/>
              <a:t>Disc thinning and perforations </a:t>
            </a:r>
          </a:p>
          <a:p>
            <a:pPr marL="1143000" lvl="2" indent="-457200">
              <a:buFont typeface="+mj-lt"/>
              <a:buAutoNum type="arabicPeriod" startAt="2"/>
            </a:pPr>
            <a:r>
              <a:rPr lang="en-US" sz="2400" dirty="0"/>
              <a:t>Disc displacement with or without reduction</a:t>
            </a:r>
          </a:p>
          <a:p>
            <a:pPr marL="1143000" lvl="2" indent="-457200">
              <a:buFont typeface="+mj-lt"/>
              <a:buAutoNum type="arabicPeriod" startAt="2"/>
            </a:pPr>
            <a:r>
              <a:rPr lang="en-US" sz="2400" dirty="0"/>
              <a:t>Displacement of disc condyle complex</a:t>
            </a:r>
          </a:p>
          <a:p>
            <a:pPr lvl="4"/>
            <a:r>
              <a:rPr lang="en-US" sz="2400" dirty="0"/>
              <a:t>subluxation </a:t>
            </a:r>
          </a:p>
          <a:p>
            <a:pPr lvl="4"/>
            <a:r>
              <a:rPr lang="en-US" sz="2400" dirty="0"/>
              <a:t>Dislocation </a:t>
            </a:r>
          </a:p>
          <a:p>
            <a:pPr marL="1143000" lvl="2" indent="-457200">
              <a:buFont typeface="+mj-lt"/>
              <a:buAutoNum type="arabicPeriod" startAt="4"/>
            </a:pPr>
            <a:r>
              <a:rPr lang="en-US" sz="2400" dirty="0"/>
              <a:t>Inflammatory conditions</a:t>
            </a:r>
          </a:p>
          <a:p>
            <a:pPr lvl="4"/>
            <a:r>
              <a:rPr lang="en-US" sz="2400" dirty="0"/>
              <a:t>Capsulitis and synovitis </a:t>
            </a:r>
          </a:p>
          <a:p>
            <a:pPr lvl="4"/>
            <a:r>
              <a:rPr lang="en-US" sz="2400" dirty="0"/>
              <a:t>Retrodiscitis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629400"/>
          </a:xfrm>
        </p:spPr>
        <p:txBody>
          <a:bodyPr>
            <a:noAutofit/>
          </a:bodyPr>
          <a:lstStyle/>
          <a:p>
            <a:pPr marL="1155700" lvl="2" indent="-457200">
              <a:buFont typeface="+mj-lt"/>
              <a:buAutoNum type="arabicPeriod" startAt="5"/>
            </a:pPr>
            <a:r>
              <a:rPr lang="en-US" sz="2400" dirty="0"/>
              <a:t>Degenerative diseases</a:t>
            </a:r>
          </a:p>
          <a:p>
            <a:pPr lvl="4"/>
            <a:r>
              <a:rPr lang="en-US" sz="2400" dirty="0"/>
              <a:t>Osteoarthritis</a:t>
            </a:r>
          </a:p>
          <a:p>
            <a:pPr lvl="4"/>
            <a:r>
              <a:rPr lang="en-US" sz="2400" dirty="0"/>
              <a:t>Polyarthritis</a:t>
            </a:r>
          </a:p>
          <a:p>
            <a:pPr lvl="4"/>
            <a:r>
              <a:rPr lang="en-US" sz="2400" dirty="0"/>
              <a:t>Ankylosis – fibrous and bony</a:t>
            </a:r>
            <a:endParaRPr lang="en-US" dirty="0"/>
          </a:p>
          <a:p>
            <a:pPr marL="514350" lvl="0" indent="-514350">
              <a:buClr>
                <a:schemeClr val="accent2"/>
              </a:buClr>
              <a:buFont typeface="+mj-lt"/>
              <a:buAutoNum type="romanUcPeriod" startAt="2"/>
            </a:pPr>
            <a:r>
              <a:rPr lang="en-US" dirty="0"/>
              <a:t> Masticatory muscle disorders</a:t>
            </a:r>
          </a:p>
          <a:p>
            <a:pPr lvl="3"/>
            <a:r>
              <a:rPr lang="en-US" sz="2400" dirty="0"/>
              <a:t>Acute</a:t>
            </a:r>
          </a:p>
          <a:p>
            <a:pPr lvl="5"/>
            <a:r>
              <a:rPr lang="en-US" sz="2400" dirty="0"/>
              <a:t>Myositis</a:t>
            </a:r>
          </a:p>
          <a:p>
            <a:pPr lvl="5"/>
            <a:r>
              <a:rPr lang="en-US" sz="2400" dirty="0"/>
              <a:t>Reflex muscle splinting </a:t>
            </a:r>
          </a:p>
          <a:p>
            <a:pPr lvl="5"/>
            <a:r>
              <a:rPr lang="en-US" sz="2400" dirty="0"/>
              <a:t>Muscle spasm</a:t>
            </a:r>
          </a:p>
          <a:p>
            <a:pPr lvl="3"/>
            <a:r>
              <a:rPr lang="en-US" sz="2400" dirty="0"/>
              <a:t> Chronic </a:t>
            </a:r>
          </a:p>
          <a:p>
            <a:pPr lvl="5"/>
            <a:r>
              <a:rPr sz="2400"/>
              <a:t>Myofascial pain</a:t>
            </a:r>
          </a:p>
          <a:p>
            <a:pPr lvl="5"/>
            <a:r>
              <a:rPr sz="2400"/>
              <a:t>Muscle contracture </a:t>
            </a:r>
          </a:p>
          <a:p>
            <a:pPr lvl="5"/>
            <a:r>
              <a:rPr sz="2400"/>
              <a:t>Hypertrophy</a:t>
            </a:r>
          </a:p>
          <a:p>
            <a:pPr lvl="5"/>
            <a:r>
              <a:rPr sz="2400"/>
              <a:t>Myalgia secondary, to systemic disease </a:t>
            </a:r>
            <a:r>
              <a:rPr lang="en-US" sz="24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chor="ctr">
            <a:normAutofit/>
          </a:bodyPr>
          <a:lstStyle/>
          <a:p>
            <a:pPr lvl="3"/>
            <a:endParaRPr lang="en-US" sz="2200" dirty="0"/>
          </a:p>
          <a:p>
            <a:pPr marL="514350" lvl="0" indent="-514350">
              <a:buClr>
                <a:schemeClr val="accent2"/>
              </a:buClr>
              <a:buFont typeface="+mj-lt"/>
              <a:buAutoNum type="romanUcPeriod" startAt="3"/>
            </a:pPr>
            <a:r>
              <a:rPr lang="en-US" dirty="0"/>
              <a:t>  Congenital and developmental disorders</a:t>
            </a:r>
          </a:p>
          <a:p>
            <a:pPr lvl="5"/>
            <a:r>
              <a:rPr lang="en-US" sz="2400" dirty="0"/>
              <a:t>Condylar hyperplasia/ hypoplasia </a:t>
            </a:r>
          </a:p>
          <a:p>
            <a:pPr lvl="5"/>
            <a:r>
              <a:rPr lang="en-US" sz="2400" dirty="0"/>
              <a:t>Aplasia</a:t>
            </a:r>
          </a:p>
          <a:p>
            <a:pPr lvl="5"/>
            <a:r>
              <a:rPr lang="en-US" sz="2400" dirty="0"/>
              <a:t>Condylolysis</a:t>
            </a:r>
          </a:p>
          <a:p>
            <a:pPr lvl="5"/>
            <a:r>
              <a:rPr lang="en-US" sz="2400" dirty="0"/>
              <a:t>Neoplasms </a:t>
            </a:r>
          </a:p>
          <a:p>
            <a:pPr lvl="5"/>
            <a:r>
              <a:rPr lang="en-US" sz="2400" dirty="0"/>
              <a:t>Fracture </a:t>
            </a:r>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a:xfrm>
            <a:off x="11113" y="0"/>
            <a:ext cx="9132887" cy="6850063"/>
          </a:xfrm>
          <a:prstGeom prst="rect">
            <a:avLst/>
          </a:prstGeom>
          <a:noFill/>
        </p:spPr>
      </p:pic>
      <p:sp>
        <p:nvSpPr>
          <p:cNvPr id="3" name="TextBox 2"/>
          <p:cNvSpPr txBox="1"/>
          <p:nvPr/>
        </p:nvSpPr>
        <p:spPr>
          <a:xfrm>
            <a:off x="5486400" y="434876"/>
            <a:ext cx="2895600" cy="2308324"/>
          </a:xfrm>
          <a:prstGeom prst="rect">
            <a:avLst/>
          </a:prstGeom>
          <a:noFill/>
        </p:spPr>
        <p:txBody>
          <a:bodyPr wrap="square" numCol="1" rtlCol="0">
            <a:spAutoFit/>
          </a:bodyPr>
          <a:lstStyle/>
          <a:p>
            <a:pPr algn="ctr"/>
            <a:r>
              <a:rPr lang="en-US" sz="7200" b="1" dirty="0">
                <a:solidFill>
                  <a:srgbClr val="0070C0"/>
                </a:solidFill>
                <a:latin typeface="Informal Roman" pitchFamily="66" charset="0"/>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CLASSIFICATION OF JOINTS</a:t>
            </a:r>
          </a:p>
        </p:txBody>
      </p:sp>
      <p:sp>
        <p:nvSpPr>
          <p:cNvPr id="5" name="Rectangle 3"/>
          <p:cNvSpPr txBox="1">
            <a:spLocks noChangeArrowheads="1"/>
          </p:cNvSpPr>
          <p:nvPr/>
        </p:nvSpPr>
        <p:spPr>
          <a:xfrm>
            <a:off x="0" y="1828800"/>
            <a:ext cx="9144000" cy="5029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50000"/>
              </a:lnSpc>
              <a:spcBef>
                <a:spcPts val="600"/>
              </a:spcBef>
              <a:spcAft>
                <a:spcPts val="600"/>
              </a:spcAft>
              <a:buClr>
                <a:schemeClr val="accent2"/>
              </a:buClr>
              <a:buSzTx/>
              <a:tabLst/>
              <a:defRPr/>
            </a:pPr>
            <a:r>
              <a:rPr kumimoji="0" lang="en-US" sz="2400" i="0" u="none" strike="noStrike" kern="1200" cap="none" spc="0" normalizeH="0" baseline="0" noProof="0" dirty="0">
                <a:ln>
                  <a:noFill/>
                </a:ln>
                <a:solidFill>
                  <a:schemeClr val="accent2"/>
                </a:solidFill>
                <a:effectLst>
                  <a:outerShdw blurRad="63500" dist="50800" dir="2700000" algn="tl" rotWithShape="0">
                    <a:prstClr val="black">
                      <a:alpha val="50000"/>
                    </a:prstClr>
                  </a:outerShdw>
                </a:effectLst>
                <a:uLnTx/>
                <a:uFillTx/>
                <a:latin typeface="+mn-lt"/>
                <a:ea typeface="+mn-ea"/>
                <a:cs typeface="+mn-cs"/>
              </a:rPr>
              <a:t>Based on  </a:t>
            </a:r>
            <a:r>
              <a:rPr lang="en-US" sz="2400" dirty="0">
                <a:solidFill>
                  <a:schemeClr val="accent2"/>
                </a:solidFill>
                <a:effectLst>
                  <a:outerShdw blurRad="63500" dist="50800" dir="2700000" algn="tl" rotWithShape="0">
                    <a:prstClr val="black">
                      <a:alpha val="50000"/>
                    </a:prstClr>
                  </a:outerShdw>
                </a:effectLst>
              </a:rPr>
              <a:t>structural</a:t>
            </a:r>
            <a:r>
              <a:rPr lang="en-US" sz="2400" i="1" dirty="0">
                <a:solidFill>
                  <a:schemeClr val="accent2"/>
                </a:solidFill>
                <a:effectLst>
                  <a:outerShdw blurRad="63500" dist="50800" dir="2700000" algn="tl" rotWithShape="0">
                    <a:prstClr val="black">
                      <a:alpha val="50000"/>
                    </a:prstClr>
                  </a:outerShdw>
                </a:effectLst>
              </a:rPr>
              <a:t> </a:t>
            </a:r>
            <a:r>
              <a:rPr kumimoji="0" lang="en-US" sz="2400" i="1" u="none" strike="noStrike" kern="1200" cap="none" spc="0" normalizeH="0" baseline="0" noProof="0" dirty="0">
                <a:ln>
                  <a:noFill/>
                </a:ln>
                <a:solidFill>
                  <a:schemeClr val="accent2"/>
                </a:solidFill>
                <a:effectLst>
                  <a:outerShdw blurRad="63500" dist="50800" dir="2700000" algn="tl" rotWithShape="0">
                    <a:prstClr val="black">
                      <a:alpha val="50000"/>
                    </a:prstClr>
                  </a:outerShdw>
                </a:effectLst>
                <a:uLnTx/>
                <a:uFillTx/>
                <a:latin typeface="+mn-lt"/>
                <a:ea typeface="+mn-ea"/>
                <a:cs typeface="+mn-cs"/>
              </a:rPr>
              <a:t> </a:t>
            </a:r>
            <a:r>
              <a:rPr kumimoji="0" lang="en-US" sz="2400" i="0" u="none" strike="noStrike" kern="1200" cap="none" spc="0" normalizeH="0" baseline="0" noProof="0" dirty="0">
                <a:ln>
                  <a:noFill/>
                </a:ln>
                <a:solidFill>
                  <a:schemeClr val="accent2"/>
                </a:solidFill>
                <a:effectLst>
                  <a:outerShdw blurRad="63500" dist="50800" dir="2700000" algn="tl" rotWithShape="0">
                    <a:prstClr val="black">
                      <a:alpha val="50000"/>
                    </a:prstClr>
                  </a:outerShdw>
                </a:effectLst>
                <a:uLnTx/>
                <a:uFillTx/>
                <a:latin typeface="+mn-lt"/>
                <a:ea typeface="+mn-ea"/>
                <a:cs typeface="+mn-cs"/>
              </a:rPr>
              <a:t>characteristics  </a:t>
            </a:r>
          </a:p>
          <a:p>
            <a:pPr marL="1143000" marR="0" lvl="2" indent="-457200" algn="l"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kumimoji="0" lang="en-US" sz="240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 fibrous joint</a:t>
            </a:r>
          </a:p>
          <a:p>
            <a:pPr marL="2057400" lvl="4" indent="-457200">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Sutures</a:t>
            </a:r>
          </a:p>
          <a:p>
            <a:pPr marL="2057400" lvl="4" indent="-457200">
              <a:spcBef>
                <a:spcPts val="600"/>
              </a:spcBef>
              <a:spcAft>
                <a:spcPts val="600"/>
              </a:spcAft>
              <a:buClr>
                <a:schemeClr val="accent2"/>
              </a:buClr>
              <a:buFont typeface="Arial" pitchFamily="34" charset="0"/>
              <a:buChar char="•"/>
              <a:defRPr/>
            </a:pPr>
            <a:r>
              <a:rPr kumimoji="0" lang="en-US" sz="240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Syndesmosis</a:t>
            </a:r>
          </a:p>
          <a:p>
            <a:pPr marL="2057400" lvl="4" indent="-457200">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Gomphosis </a:t>
            </a:r>
            <a:endParaRPr kumimoji="0" lang="en-US" sz="240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endParaRPr>
          </a:p>
          <a:p>
            <a:pPr marL="1143000" marR="0" lvl="2" indent="-457200" algn="l"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kumimoji="0" lang="en-US" sz="240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 Cartilagenous joint</a:t>
            </a:r>
          </a:p>
          <a:p>
            <a:pPr marL="2057400" lvl="4" indent="-457200">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Synchondrosis</a:t>
            </a:r>
          </a:p>
          <a:p>
            <a:pPr marL="2057400" lvl="4" indent="-457200">
              <a:spcBef>
                <a:spcPts val="600"/>
              </a:spcBef>
              <a:spcAft>
                <a:spcPts val="600"/>
              </a:spcAft>
              <a:buClr>
                <a:schemeClr val="accent2"/>
              </a:buClr>
              <a:buFont typeface="Arial" pitchFamily="34" charset="0"/>
              <a:buChar char="•"/>
              <a:defRPr/>
            </a:pPr>
            <a:r>
              <a:rPr kumimoji="0" lang="en-US" sz="2400" i="0" u="none" strike="noStrike" kern="1200" cap="none" spc="0" normalizeH="0" baseline="0" noProof="0" dirty="0">
                <a:ln>
                  <a:noFill/>
                </a:ln>
                <a:solidFill>
                  <a:schemeClr val="bg1"/>
                </a:solidFill>
                <a:effectLst>
                  <a:outerShdw blurRad="63500" dist="50800" dir="2700000" algn="tl" rotWithShape="0">
                    <a:prstClr val="black">
                      <a:alpha val="50000"/>
                    </a:prstClr>
                  </a:outerShdw>
                </a:effectLst>
                <a:uLnTx/>
                <a:uFillTx/>
                <a:latin typeface="+mn-lt"/>
                <a:ea typeface="+mn-ea"/>
                <a:cs typeface="+mn-cs"/>
              </a:rPr>
              <a:t>symphysis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1533"/>
          </a:xfrm>
          <a:prstGeom prst="rect">
            <a:avLst/>
          </a:prstGeom>
        </p:spPr>
        <p:txBody>
          <a:bodyPr wrap="square">
            <a:spAutoFit/>
          </a:bodyPr>
          <a:lstStyle/>
          <a:p>
            <a:pPr marL="1143000" lvl="2" indent="-457200">
              <a:lnSpc>
                <a:spcPct val="150000"/>
              </a:lnSpc>
              <a:spcBef>
                <a:spcPts val="600"/>
              </a:spcBef>
              <a:spcAft>
                <a:spcPts val="600"/>
              </a:spcAft>
              <a:buClr>
                <a:schemeClr val="accent2"/>
              </a:buClr>
              <a:buFont typeface="+mj-lt"/>
              <a:buAutoNum type="arabicPeriod" startAt="3"/>
              <a:defRPr/>
            </a:pPr>
            <a:r>
              <a:rPr lang="en-US" sz="2400" dirty="0">
                <a:solidFill>
                  <a:schemeClr val="bg1"/>
                </a:solidFill>
                <a:effectLst>
                  <a:outerShdw blurRad="63500" dist="50800" dir="2700000" algn="tl" rotWithShape="0">
                    <a:prstClr val="black">
                      <a:alpha val="50000"/>
                    </a:prstClr>
                  </a:outerShdw>
                </a:effectLst>
              </a:rPr>
              <a:t>Synovial joint</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Ball &amp; socket</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Saddle</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Condylar</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Ellipsoid</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Hinge</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Pivot</a:t>
            </a:r>
          </a:p>
          <a:p>
            <a:pPr marL="2057400" lvl="4" indent="-457200">
              <a:lnSpc>
                <a:spcPct val="150000"/>
              </a:lnSpc>
              <a:spcBef>
                <a:spcPts val="600"/>
              </a:spcBef>
              <a:spcAft>
                <a:spcPts val="600"/>
              </a:spcAft>
              <a:buClr>
                <a:schemeClr val="accent2"/>
              </a:buClr>
              <a:buFont typeface="Arial" pitchFamily="34" charset="0"/>
              <a:buChar char="•"/>
              <a:defRPr/>
            </a:pPr>
            <a:r>
              <a:rPr lang="en-US" sz="2400" dirty="0">
                <a:solidFill>
                  <a:schemeClr val="bg1"/>
                </a:solidFill>
                <a:effectLst>
                  <a:outerShdw blurRad="63500" dist="50800" dir="2700000" algn="tl" rotWithShape="0">
                    <a:prstClr val="black">
                      <a:alpha val="50000"/>
                    </a:prstClr>
                  </a:outerShdw>
                </a:effectLst>
              </a:rPr>
              <a:t>plane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309420"/>
          </a:xfrm>
          <a:prstGeom prst="rect">
            <a:avLst/>
          </a:prstGeom>
        </p:spPr>
        <p:txBody>
          <a:bodyPr wrap="square" anchor="ctr">
            <a:spAutoFit/>
          </a:bodyPr>
          <a:lstStyle/>
          <a:p>
            <a:pPr marL="120650" indent="-349250">
              <a:lnSpc>
                <a:spcPct val="150000"/>
              </a:lnSpc>
              <a:spcBef>
                <a:spcPts val="600"/>
              </a:spcBef>
              <a:spcAft>
                <a:spcPts val="600"/>
              </a:spcAft>
              <a:buClr>
                <a:schemeClr val="accent2"/>
              </a:buClr>
              <a:defRPr/>
            </a:pPr>
            <a:endParaRPr lang="en-US" sz="2400" dirty="0">
              <a:solidFill>
                <a:schemeClr val="bg1"/>
              </a:solidFill>
              <a:effectLst>
                <a:outerShdw blurRad="63500" dist="50800" dir="2700000" algn="tl" rotWithShape="0">
                  <a:prstClr val="black">
                    <a:alpha val="50000"/>
                  </a:prstClr>
                </a:outerShdw>
              </a:effectLst>
            </a:endParaRPr>
          </a:p>
          <a:p>
            <a:pPr marL="120650" indent="-349250">
              <a:lnSpc>
                <a:spcPct val="150000"/>
              </a:lnSpc>
              <a:spcBef>
                <a:spcPts val="600"/>
              </a:spcBef>
              <a:spcAft>
                <a:spcPts val="600"/>
              </a:spcAft>
              <a:buClr>
                <a:schemeClr val="accent2"/>
              </a:buClr>
              <a:buFont typeface="Wingdings" pitchFamily="2" charset="2"/>
              <a:buChar char="v"/>
              <a:defRPr/>
            </a:pPr>
            <a:r>
              <a:rPr lang="en-US" sz="2400" dirty="0">
                <a:solidFill>
                  <a:schemeClr val="bg1"/>
                </a:solidFill>
                <a:effectLst>
                  <a:outerShdw blurRad="63500" dist="50800" dir="2700000" algn="tl" rotWithShape="0">
                    <a:prstClr val="black">
                      <a:alpha val="50000"/>
                    </a:prstClr>
                  </a:outerShdw>
                </a:effectLst>
              </a:rPr>
              <a:t> </a:t>
            </a:r>
            <a:r>
              <a:rPr lang="en-US" sz="2400" dirty="0">
                <a:solidFill>
                  <a:schemeClr val="accent2"/>
                </a:solidFill>
                <a:effectLst>
                  <a:outerShdw blurRad="63500" dist="50800" dir="2700000" algn="tl" rotWithShape="0">
                    <a:prstClr val="black">
                      <a:alpha val="50000"/>
                    </a:prstClr>
                  </a:outerShdw>
                </a:effectLst>
              </a:rPr>
              <a:t>Based on  functional characterstics </a:t>
            </a:r>
            <a:endParaRPr lang="en-US" sz="2400" dirty="0">
              <a:solidFill>
                <a:schemeClr val="bg1"/>
              </a:solidFill>
              <a:effectLst>
                <a:outerShdw blurRad="63500" dist="50800" dir="2700000" algn="tl" rotWithShape="0">
                  <a:prstClr val="black">
                    <a:alpha val="50000"/>
                  </a:prstClr>
                </a:outerShdw>
              </a:effectLst>
            </a:endParaRPr>
          </a:p>
          <a:p>
            <a:pPr marL="1143000" lvl="2" indent="-336550">
              <a:lnSpc>
                <a:spcPct val="150000"/>
              </a:lnSpc>
              <a:spcBef>
                <a:spcPts val="600"/>
              </a:spcBef>
              <a:spcAft>
                <a:spcPts val="600"/>
              </a:spcAft>
              <a:buClr>
                <a:schemeClr val="accent2"/>
              </a:buClr>
              <a:buSzPct val="80000"/>
              <a:buFont typeface="Arial" pitchFamily="34" charset="0"/>
              <a:buChar char="•"/>
              <a:defRPr/>
            </a:pPr>
            <a:r>
              <a:rPr lang="en-US" sz="2400" u="sng" dirty="0">
                <a:solidFill>
                  <a:schemeClr val="bg1"/>
                </a:solidFill>
                <a:effectLst>
                  <a:outerShdw blurRad="63500" dist="50800" dir="2700000" algn="tl" rotWithShape="0">
                    <a:prstClr val="black">
                      <a:alpha val="50000"/>
                    </a:prstClr>
                  </a:outerShdw>
                </a:effectLst>
              </a:rPr>
              <a:t>Synarthrosis</a:t>
            </a:r>
            <a:r>
              <a:rPr lang="en-US" sz="2400" dirty="0">
                <a:solidFill>
                  <a:schemeClr val="bg1"/>
                </a:solidFill>
                <a:effectLst>
                  <a:outerShdw blurRad="63500" dist="50800" dir="2700000" algn="tl" rotWithShape="0">
                    <a:prstClr val="black">
                      <a:alpha val="50000"/>
                    </a:prstClr>
                  </a:outerShdw>
                </a:effectLst>
              </a:rPr>
              <a:t>:  immovable , like fibrous joint</a:t>
            </a:r>
          </a:p>
          <a:p>
            <a:pPr marL="1143000" lvl="2" indent="-336550">
              <a:lnSpc>
                <a:spcPct val="150000"/>
              </a:lnSpc>
              <a:spcBef>
                <a:spcPts val="600"/>
              </a:spcBef>
              <a:spcAft>
                <a:spcPts val="600"/>
              </a:spcAft>
              <a:buClr>
                <a:schemeClr val="accent2"/>
              </a:buClr>
              <a:buSzPct val="80000"/>
              <a:buFont typeface="Arial" pitchFamily="34" charset="0"/>
              <a:buChar char="•"/>
              <a:defRPr/>
            </a:pPr>
            <a:r>
              <a:rPr lang="en-US" sz="2400" u="sng" dirty="0">
                <a:solidFill>
                  <a:schemeClr val="bg1"/>
                </a:solidFill>
                <a:effectLst>
                  <a:outerShdw blurRad="63500" dist="50800" dir="2700000" algn="tl" rotWithShape="0">
                    <a:prstClr val="black">
                      <a:alpha val="50000"/>
                    </a:prstClr>
                  </a:outerShdw>
                </a:effectLst>
              </a:rPr>
              <a:t>Amphiarthroses</a:t>
            </a:r>
            <a:r>
              <a:rPr lang="en-US" sz="2400" dirty="0">
                <a:solidFill>
                  <a:schemeClr val="bg1"/>
                </a:solidFill>
                <a:effectLst>
                  <a:outerShdw blurRad="63500" dist="50800" dir="2700000" algn="tl" rotWithShape="0">
                    <a:prstClr val="black">
                      <a:alpha val="50000"/>
                    </a:prstClr>
                  </a:outerShdw>
                </a:effectLst>
              </a:rPr>
              <a:t>:  slightly movable, Cartilagenous joints</a:t>
            </a:r>
          </a:p>
          <a:p>
            <a:pPr marL="1143000" lvl="2" indent="-336550">
              <a:lnSpc>
                <a:spcPct val="150000"/>
              </a:lnSpc>
              <a:spcBef>
                <a:spcPts val="600"/>
              </a:spcBef>
              <a:spcAft>
                <a:spcPts val="600"/>
              </a:spcAft>
              <a:buClr>
                <a:schemeClr val="accent2"/>
              </a:buClr>
              <a:buSzPct val="80000"/>
              <a:buFont typeface="Arial" pitchFamily="34" charset="0"/>
              <a:buChar char="•"/>
              <a:defRPr/>
            </a:pPr>
            <a:r>
              <a:rPr lang="en-US" sz="2400" u="sng" dirty="0">
                <a:solidFill>
                  <a:schemeClr val="bg1"/>
                </a:solidFill>
                <a:effectLst>
                  <a:outerShdw blurRad="63500" dist="50800" dir="2700000" algn="tl" rotWithShape="0">
                    <a:prstClr val="black">
                      <a:alpha val="50000"/>
                    </a:prstClr>
                  </a:outerShdw>
                </a:effectLst>
              </a:rPr>
              <a:t>Diarthrosis</a:t>
            </a:r>
            <a:r>
              <a:rPr lang="en-US" sz="2400" dirty="0">
                <a:solidFill>
                  <a:schemeClr val="bg1"/>
                </a:solidFill>
                <a:effectLst>
                  <a:outerShdw blurRad="63500" dist="50800" dir="2700000" algn="tl" rotWithShape="0">
                    <a:prstClr val="black">
                      <a:alpha val="50000"/>
                    </a:prstClr>
                  </a:outerShdw>
                </a:effectLst>
              </a:rPr>
              <a:t>: freely movable, synovial joints</a:t>
            </a:r>
          </a:p>
          <a:p>
            <a:pPr marL="228600" indent="-336550">
              <a:lnSpc>
                <a:spcPct val="150000"/>
              </a:lnSpc>
              <a:spcBef>
                <a:spcPts val="600"/>
              </a:spcBef>
              <a:spcAft>
                <a:spcPts val="600"/>
              </a:spcAft>
              <a:buClr>
                <a:schemeClr val="accent2"/>
              </a:buClr>
              <a:buSzPct val="80000"/>
              <a:buFont typeface="Wingdings" pitchFamily="2" charset="2"/>
              <a:buChar char="v"/>
              <a:defRPr/>
            </a:pPr>
            <a:r>
              <a:rPr lang="en-US" sz="2400" dirty="0">
                <a:solidFill>
                  <a:schemeClr val="accent2"/>
                </a:solidFill>
                <a:effectLst>
                  <a:outerShdw blurRad="63500" dist="50800" dir="2700000" algn="tl" rotWithShape="0">
                    <a:prstClr val="black">
                      <a:alpha val="50000"/>
                    </a:prstClr>
                  </a:outerShdw>
                </a:effectLst>
              </a:rPr>
              <a:t>Based on regional characteristics</a:t>
            </a:r>
          </a:p>
          <a:p>
            <a:pPr marL="1143000" lvl="2" indent="-336550">
              <a:lnSpc>
                <a:spcPct val="150000"/>
              </a:lnSpc>
              <a:spcBef>
                <a:spcPts val="600"/>
              </a:spcBef>
              <a:spcAft>
                <a:spcPts val="600"/>
              </a:spcAft>
              <a:buClr>
                <a:schemeClr val="accent2"/>
              </a:buClr>
              <a:buSzPct val="80000"/>
              <a:buFont typeface="Arial" pitchFamily="34" charset="0"/>
              <a:buChar char="•"/>
              <a:defRPr/>
            </a:pPr>
            <a:r>
              <a:rPr lang="en-US" sz="2400" u="sng" dirty="0">
                <a:solidFill>
                  <a:schemeClr val="bg1"/>
                </a:solidFill>
                <a:effectLst>
                  <a:outerShdw blurRad="63500" dist="50800" dir="2700000" algn="tl" rotWithShape="0">
                    <a:prstClr val="black">
                      <a:alpha val="50000"/>
                    </a:prstClr>
                  </a:outerShdw>
                </a:effectLst>
              </a:rPr>
              <a:t>Skull type </a:t>
            </a:r>
            <a:r>
              <a:rPr lang="en-US" sz="2400" dirty="0">
                <a:solidFill>
                  <a:schemeClr val="bg1"/>
                </a:solidFill>
                <a:effectLst>
                  <a:outerShdw blurRad="63500" dist="50800" dir="2700000" algn="tl" rotWithShape="0">
                    <a:prstClr val="black">
                      <a:alpha val="50000"/>
                    </a:prstClr>
                  </a:outerShdw>
                </a:effectLst>
              </a:rPr>
              <a:t>: immovable</a:t>
            </a:r>
          </a:p>
          <a:p>
            <a:pPr marL="1143000" lvl="2" indent="-336550">
              <a:lnSpc>
                <a:spcPct val="150000"/>
              </a:lnSpc>
              <a:spcBef>
                <a:spcPts val="600"/>
              </a:spcBef>
              <a:spcAft>
                <a:spcPts val="600"/>
              </a:spcAft>
              <a:buClr>
                <a:schemeClr val="accent2"/>
              </a:buClr>
              <a:buSzPct val="80000"/>
              <a:buFont typeface="Arial" pitchFamily="34" charset="0"/>
              <a:buChar char="•"/>
              <a:defRPr/>
            </a:pPr>
            <a:r>
              <a:rPr lang="en-US" sz="2400" u="sng" dirty="0">
                <a:solidFill>
                  <a:schemeClr val="bg1"/>
                </a:solidFill>
                <a:effectLst>
                  <a:outerShdw blurRad="63500" dist="50800" dir="2700000" algn="tl" rotWithShape="0">
                    <a:prstClr val="black">
                      <a:alpha val="50000"/>
                    </a:prstClr>
                  </a:outerShdw>
                </a:effectLst>
              </a:rPr>
              <a:t>Vertebral type</a:t>
            </a:r>
            <a:r>
              <a:rPr lang="en-US" sz="2400" dirty="0">
                <a:solidFill>
                  <a:schemeClr val="bg1"/>
                </a:solidFill>
                <a:effectLst>
                  <a:outerShdw blurRad="63500" dist="50800" dir="2700000" algn="tl" rotWithShape="0">
                    <a:prstClr val="black">
                      <a:alpha val="50000"/>
                    </a:prstClr>
                  </a:outerShdw>
                </a:effectLst>
              </a:rPr>
              <a:t> : slightly movable</a:t>
            </a:r>
          </a:p>
          <a:p>
            <a:pPr marL="1143000" lvl="2" indent="-336550">
              <a:lnSpc>
                <a:spcPct val="150000"/>
              </a:lnSpc>
              <a:spcBef>
                <a:spcPts val="600"/>
              </a:spcBef>
              <a:spcAft>
                <a:spcPts val="600"/>
              </a:spcAft>
              <a:buClr>
                <a:schemeClr val="accent2"/>
              </a:buClr>
              <a:buSzPct val="80000"/>
              <a:buFont typeface="Arial" pitchFamily="34" charset="0"/>
              <a:buChar char="•"/>
              <a:defRPr/>
            </a:pPr>
            <a:r>
              <a:rPr lang="en-US" sz="2400" u="sng" dirty="0">
                <a:solidFill>
                  <a:schemeClr val="bg1"/>
                </a:solidFill>
                <a:effectLst>
                  <a:outerShdw blurRad="63500" dist="50800" dir="2700000" algn="tl" rotWithShape="0">
                    <a:prstClr val="black">
                      <a:alpha val="50000"/>
                    </a:prstClr>
                  </a:outerShdw>
                </a:effectLst>
              </a:rPr>
              <a:t>Limb type </a:t>
            </a:r>
            <a:r>
              <a:rPr lang="en-US" sz="2400" dirty="0">
                <a:solidFill>
                  <a:schemeClr val="bg1"/>
                </a:solidFill>
                <a:effectLst>
                  <a:outerShdw blurRad="63500" dist="50800" dir="2700000" algn="tl" rotWithShape="0">
                    <a:prstClr val="black">
                      <a:alpha val="50000"/>
                    </a:prstClr>
                  </a:outerShdw>
                </a:effectLst>
              </a:rPr>
              <a:t>: freely movable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effectLst>
                  <a:outerShdw blurRad="50800" dist="25400" dir="2700000" algn="tl" rotWithShape="0">
                    <a:prstClr val="white">
                      <a:alpha val="40000"/>
                    </a:prstClr>
                  </a:outerShdw>
                </a:effectLst>
              </a:rPr>
              <a:t>INTRODUCTION TO TMJ</a:t>
            </a:r>
            <a:endParaRPr lang="en-US" dirty="0"/>
          </a:p>
        </p:txBody>
      </p:sp>
      <p:sp>
        <p:nvSpPr>
          <p:cNvPr id="4" name="Content Placeholder 2"/>
          <p:cNvSpPr>
            <a:spLocks noGrp="1"/>
          </p:cNvSpPr>
          <p:nvPr>
            <p:ph idx="1"/>
          </p:nvPr>
        </p:nvSpPr>
        <p:spPr>
          <a:xfrm>
            <a:off x="500063" y="1714477"/>
            <a:ext cx="5143500" cy="4572000"/>
          </a:xfrm>
        </p:spPr>
        <p:txBody>
          <a:bodyPr>
            <a:noAutofit/>
          </a:bodyPr>
          <a:lstStyle/>
          <a:p>
            <a:pPr eaLnBrk="1" hangingPunct="1">
              <a:lnSpc>
                <a:spcPct val="150000"/>
              </a:lnSpc>
              <a:buClr>
                <a:schemeClr val="accent2"/>
              </a:buClr>
              <a:buFont typeface="Wingdings" pitchFamily="2" charset="2"/>
              <a:buChar char="v"/>
            </a:pPr>
            <a:r>
              <a:rPr lang="en-US" dirty="0"/>
              <a:t>Synovial </a:t>
            </a:r>
          </a:p>
          <a:p>
            <a:pPr eaLnBrk="1" hangingPunct="1">
              <a:lnSpc>
                <a:spcPct val="150000"/>
              </a:lnSpc>
              <a:buClr>
                <a:schemeClr val="accent2"/>
              </a:buClr>
              <a:buFont typeface="Wingdings" pitchFamily="2" charset="2"/>
              <a:buChar char="v"/>
            </a:pPr>
            <a:r>
              <a:rPr lang="en-US" dirty="0"/>
              <a:t>Diarthroidal</a:t>
            </a:r>
          </a:p>
          <a:p>
            <a:pPr eaLnBrk="1" hangingPunct="1">
              <a:lnSpc>
                <a:spcPct val="150000"/>
              </a:lnSpc>
              <a:buClr>
                <a:schemeClr val="accent2"/>
              </a:buClr>
              <a:buFont typeface="Wingdings" pitchFamily="2" charset="2"/>
              <a:buChar char="v"/>
            </a:pPr>
            <a:r>
              <a:rPr lang="en-US" dirty="0"/>
              <a:t>Ginglymoid</a:t>
            </a:r>
          </a:p>
          <a:p>
            <a:pPr eaLnBrk="1" hangingPunct="1">
              <a:lnSpc>
                <a:spcPct val="150000"/>
              </a:lnSpc>
              <a:buClr>
                <a:schemeClr val="accent2"/>
              </a:buClr>
              <a:buFont typeface="Wingdings" pitchFamily="2" charset="2"/>
              <a:buChar char="v"/>
            </a:pPr>
            <a:r>
              <a:rPr lang="en-US" dirty="0"/>
              <a:t>Compound joint</a:t>
            </a:r>
          </a:p>
          <a:p>
            <a:pPr eaLnBrk="1" hangingPunct="1">
              <a:lnSpc>
                <a:spcPct val="150000"/>
              </a:lnSpc>
              <a:buClr>
                <a:schemeClr val="accent2"/>
              </a:buClr>
              <a:buFont typeface="Wingdings" pitchFamily="2" charset="2"/>
              <a:buChar char="v"/>
            </a:pPr>
            <a:r>
              <a:rPr lang="en-US" dirty="0"/>
              <a:t>Also called as</a:t>
            </a:r>
          </a:p>
          <a:p>
            <a:pPr eaLnBrk="1" hangingPunct="1">
              <a:lnSpc>
                <a:spcPct val="150000"/>
              </a:lnSpc>
              <a:buClr>
                <a:schemeClr val="accent2"/>
              </a:buClr>
              <a:buNone/>
            </a:pPr>
            <a:r>
              <a:rPr lang="en-US" dirty="0"/>
              <a:t> ‘</a:t>
            </a:r>
            <a:r>
              <a:rPr lang="en-US" i="1" dirty="0"/>
              <a:t>Craniomandibular Articulation ‘</a:t>
            </a:r>
            <a:endParaRPr lang="en-IN" dirty="0"/>
          </a:p>
        </p:txBody>
      </p:sp>
      <p:pic>
        <p:nvPicPr>
          <p:cNvPr id="5" name="Picture 2" descr="C:\Users\vinita\Desktop\study time!!\TMJ\tmj pics\temporomandibular.jpg"/>
          <p:cNvPicPr>
            <a:picLocks noChangeAspect="1" noChangeArrowheads="1"/>
          </p:cNvPicPr>
          <p:nvPr/>
        </p:nvPicPr>
        <p:blipFill>
          <a:blip r:embed="rId2" cstate="print"/>
          <a:srcRect/>
          <a:stretch>
            <a:fillRect/>
          </a:stretch>
        </p:blipFill>
        <p:spPr bwMode="auto">
          <a:xfrm>
            <a:off x="5181600" y="2133600"/>
            <a:ext cx="3429000" cy="3429000"/>
          </a:xfrm>
          <a:prstGeom prst="roundRect">
            <a:avLst/>
          </a:prstGeom>
          <a:noFill/>
          <a:ln w="9525">
            <a:noFill/>
            <a:miter lim="800000"/>
            <a:headEnd/>
            <a:tailEnd/>
          </a:ln>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1"/>
            <a:ext cx="9144000" cy="5105400"/>
          </a:xfrm>
        </p:spPr>
        <p:txBody>
          <a:bodyPr>
            <a:noAutofit/>
          </a:bodyPr>
          <a:lstStyle/>
          <a:p>
            <a:pPr>
              <a:lnSpc>
                <a:spcPct val="170000"/>
              </a:lnSpc>
              <a:buClr>
                <a:schemeClr val="accent2"/>
              </a:buClr>
              <a:buFont typeface="Wingdings" pitchFamily="2" charset="2"/>
              <a:buChar char="v"/>
            </a:pPr>
            <a:r>
              <a:rPr lang="en-US" dirty="0"/>
              <a:t>The mammalian craniomandibular articulation is a comparatively modern evolutionary feature; being as recent as 70</a:t>
            </a:r>
            <a:r>
              <a:rPr lang="en-US" dirty="0">
                <a:sym typeface="Symbol"/>
              </a:rPr>
              <a:t></a:t>
            </a:r>
            <a:r>
              <a:rPr lang="en-US" dirty="0"/>
              <a:t>10 </a:t>
            </a:r>
            <a:r>
              <a:rPr lang="en-US" baseline="30000" dirty="0"/>
              <a:t>6</a:t>
            </a:r>
            <a:r>
              <a:rPr lang="en-US" dirty="0"/>
              <a:t> years old. </a:t>
            </a:r>
          </a:p>
          <a:p>
            <a:pPr>
              <a:lnSpc>
                <a:spcPct val="170000"/>
              </a:lnSpc>
              <a:buClr>
                <a:schemeClr val="accent2"/>
              </a:buClr>
              <a:buFont typeface="Wingdings" pitchFamily="2" charset="2"/>
              <a:buChar char="v"/>
            </a:pPr>
            <a:r>
              <a:rPr lang="en-US" dirty="0"/>
              <a:t>Prior to this, vertebrates had various types of jaw articulations , simplest with Meckel’s cartilage articulating indirectly with the otic capsule, which are now in the middle ear. </a:t>
            </a:r>
          </a:p>
          <a:p>
            <a:pPr>
              <a:lnSpc>
                <a:spcPct val="170000"/>
              </a:lnSpc>
              <a:buClr>
                <a:schemeClr val="accent2"/>
              </a:buClr>
              <a:buFont typeface="Wingdings" pitchFamily="2" charset="2"/>
              <a:buChar char="v"/>
            </a:pP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image" Target="../media/image1.jpeg" /><Relationship Id="rId5" Type="http://schemas.openxmlformats.org/officeDocument/2006/relationships/image" Target="../media/image5.jpeg" /><Relationship Id="rId4" Type="http://schemas.openxmlformats.org/officeDocument/2006/relationships/image" Target="../media/image4.jpeg" /></Relationships>
</file>

<file path=ppt/theme/theme1.xml><?xml version="1.0" encoding="utf-8"?>
<a:theme xmlns:a="http://schemas.openxmlformats.org/drawingml/2006/main" name="Theme3">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Custom 6">
      <a:majorFont>
        <a:latin typeface="Comic Sans MS"/>
        <a:ea typeface=""/>
        <a:cs typeface=""/>
      </a:majorFont>
      <a:minorFont>
        <a:latin typeface="Comic Sans MS"/>
        <a:ea typeface=""/>
        <a:cs typeface=""/>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2478</TotalTime>
  <Words>1493</Words>
  <Application>Microsoft Office PowerPoint</Application>
  <PresentationFormat>On-screen Show (4:3)</PresentationFormat>
  <Paragraphs>203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Theme3</vt:lpstr>
      <vt:lpstr>+</vt:lpstr>
      <vt:lpstr>TEMPEROMANDIBULAR JOINT</vt:lpstr>
      <vt:lpstr>Contents</vt:lpstr>
      <vt:lpstr>INTRODUCTION TO JOINT</vt:lpstr>
      <vt:lpstr>CLASSIFICATION OF JOINTS</vt:lpstr>
      <vt:lpstr>PowerPoint Presentation</vt:lpstr>
      <vt:lpstr>PowerPoint Presentation</vt:lpstr>
      <vt:lpstr>INTRODUCTION TO TMJ</vt:lpstr>
      <vt:lpstr>PowerPoint Presentation</vt:lpstr>
      <vt:lpstr>DEVELOPMENT</vt:lpstr>
      <vt:lpstr>PowerPoint Presentation</vt:lpstr>
      <vt:lpstr>PowerPoint Presentation</vt:lpstr>
      <vt:lpstr>ANATOMY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Synovial membrane</vt:lpstr>
      <vt:lpstr>PowerPoint Presentation</vt:lpstr>
      <vt:lpstr> Functions of synovial fluid </vt:lpstr>
      <vt:lpstr> TMJ ligaments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Vascular supply </vt:lpstr>
      <vt:lpstr> Nerve supply </vt:lpstr>
      <vt:lpstr> Lymphatic Drainage  </vt:lpstr>
      <vt:lpstr> Biomechanics of the TMJ </vt:lpstr>
      <vt:lpstr>What are TMDs?</vt:lpstr>
      <vt:lpstr>   CLASSIFICATION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PAEK</dc:creator>
  <cp:lastModifiedBy>IFTISAM  AJREKAR</cp:lastModifiedBy>
  <cp:revision>511</cp:revision>
  <dcterms:created xsi:type="dcterms:W3CDTF">2011-07-30T07:01:59Z</dcterms:created>
  <dcterms:modified xsi:type="dcterms:W3CDTF">2022-09-21T07:58:57Z</dcterms:modified>
</cp:coreProperties>
</file>