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27"/>
  </p:notesMasterIdLst>
  <p:sldIdLst>
    <p:sldId id="257" r:id="rId2"/>
    <p:sldId id="381" r:id="rId3"/>
    <p:sldId id="258" r:id="rId4"/>
    <p:sldId id="259" r:id="rId5"/>
    <p:sldId id="260" r:id="rId6"/>
    <p:sldId id="261" r:id="rId7"/>
    <p:sldId id="262" r:id="rId8"/>
    <p:sldId id="263" r:id="rId9"/>
    <p:sldId id="264" r:id="rId10"/>
    <p:sldId id="269" r:id="rId11"/>
    <p:sldId id="265" r:id="rId12"/>
    <p:sldId id="266" r:id="rId13"/>
    <p:sldId id="374" r:id="rId14"/>
    <p:sldId id="375" r:id="rId15"/>
    <p:sldId id="267" r:id="rId16"/>
    <p:sldId id="268" r:id="rId17"/>
    <p:sldId id="367" r:id="rId18"/>
    <p:sldId id="275" r:id="rId19"/>
    <p:sldId id="270" r:id="rId20"/>
    <p:sldId id="271" r:id="rId21"/>
    <p:sldId id="376" r:id="rId22"/>
    <p:sldId id="377" r:id="rId23"/>
    <p:sldId id="378" r:id="rId24"/>
    <p:sldId id="282" r:id="rId25"/>
    <p:sldId id="272" r:id="rId26"/>
    <p:sldId id="273" r:id="rId27"/>
    <p:sldId id="372" r:id="rId28"/>
    <p:sldId id="368" r:id="rId29"/>
    <p:sldId id="369" r:id="rId30"/>
    <p:sldId id="276" r:id="rId31"/>
    <p:sldId id="277" r:id="rId32"/>
    <p:sldId id="281" r:id="rId33"/>
    <p:sldId id="279" r:id="rId34"/>
    <p:sldId id="280" r:id="rId35"/>
    <p:sldId id="341" r:id="rId36"/>
    <p:sldId id="382" r:id="rId37"/>
    <p:sldId id="328" r:id="rId38"/>
    <p:sldId id="329" r:id="rId39"/>
    <p:sldId id="342" r:id="rId40"/>
    <p:sldId id="343" r:id="rId41"/>
    <p:sldId id="340" r:id="rId42"/>
    <p:sldId id="337" r:id="rId43"/>
    <p:sldId id="351" r:id="rId44"/>
    <p:sldId id="371" r:id="rId45"/>
    <p:sldId id="373" r:id="rId46"/>
    <p:sldId id="283" r:id="rId47"/>
    <p:sldId id="294" r:id="rId48"/>
    <p:sldId id="286" r:id="rId49"/>
    <p:sldId id="384" r:id="rId50"/>
    <p:sldId id="287" r:id="rId51"/>
    <p:sldId id="288" r:id="rId52"/>
    <p:sldId id="289" r:id="rId53"/>
    <p:sldId id="285" r:id="rId54"/>
    <p:sldId id="290" r:id="rId55"/>
    <p:sldId id="291" r:id="rId56"/>
    <p:sldId id="295" r:id="rId57"/>
    <p:sldId id="330" r:id="rId58"/>
    <p:sldId id="327" r:id="rId59"/>
    <p:sldId id="331" r:id="rId60"/>
    <p:sldId id="385" r:id="rId61"/>
    <p:sldId id="296" r:id="rId62"/>
    <p:sldId id="292" r:id="rId63"/>
    <p:sldId id="293" r:id="rId64"/>
    <p:sldId id="300" r:id="rId65"/>
    <p:sldId id="298" r:id="rId66"/>
    <p:sldId id="299" r:id="rId67"/>
    <p:sldId id="332" r:id="rId68"/>
    <p:sldId id="301" r:id="rId69"/>
    <p:sldId id="302" r:id="rId70"/>
    <p:sldId id="303" r:id="rId71"/>
    <p:sldId id="304" r:id="rId72"/>
    <p:sldId id="305" r:id="rId73"/>
    <p:sldId id="306" r:id="rId74"/>
    <p:sldId id="307" r:id="rId75"/>
    <p:sldId id="308" r:id="rId76"/>
    <p:sldId id="309" r:id="rId77"/>
    <p:sldId id="313" r:id="rId78"/>
    <p:sldId id="312" r:id="rId79"/>
    <p:sldId id="314" r:id="rId80"/>
    <p:sldId id="310" r:id="rId81"/>
    <p:sldId id="380" r:id="rId82"/>
    <p:sldId id="315" r:id="rId83"/>
    <p:sldId id="316" r:id="rId84"/>
    <p:sldId id="393" r:id="rId85"/>
    <p:sldId id="394" r:id="rId86"/>
    <p:sldId id="311" r:id="rId87"/>
    <p:sldId id="386" r:id="rId88"/>
    <p:sldId id="388" r:id="rId89"/>
    <p:sldId id="389" r:id="rId90"/>
    <p:sldId id="392" r:id="rId91"/>
    <p:sldId id="321" r:id="rId92"/>
    <p:sldId id="322" r:id="rId93"/>
    <p:sldId id="395" r:id="rId94"/>
    <p:sldId id="323" r:id="rId95"/>
    <p:sldId id="326" r:id="rId96"/>
    <p:sldId id="324" r:id="rId97"/>
    <p:sldId id="333" r:id="rId98"/>
    <p:sldId id="334" r:id="rId99"/>
    <p:sldId id="335" r:id="rId100"/>
    <p:sldId id="318" r:id="rId101"/>
    <p:sldId id="396" r:id="rId102"/>
    <p:sldId id="319" r:id="rId103"/>
    <p:sldId id="336" r:id="rId104"/>
    <p:sldId id="370" r:id="rId105"/>
    <p:sldId id="338" r:id="rId106"/>
    <p:sldId id="339" r:id="rId107"/>
    <p:sldId id="320" r:id="rId108"/>
    <p:sldId id="352" r:id="rId109"/>
    <p:sldId id="356" r:id="rId110"/>
    <p:sldId id="357" r:id="rId111"/>
    <p:sldId id="353" r:id="rId112"/>
    <p:sldId id="366" r:id="rId113"/>
    <p:sldId id="354" r:id="rId114"/>
    <p:sldId id="365" r:id="rId115"/>
    <p:sldId id="348" r:id="rId116"/>
    <p:sldId id="345" r:id="rId117"/>
    <p:sldId id="346" r:id="rId118"/>
    <p:sldId id="355" r:id="rId119"/>
    <p:sldId id="347" r:id="rId120"/>
    <p:sldId id="349" r:id="rId121"/>
    <p:sldId id="350" r:id="rId122"/>
    <p:sldId id="383" r:id="rId123"/>
    <p:sldId id="379" r:id="rId124"/>
    <p:sldId id="344" r:id="rId125"/>
    <p:sldId id="397" r:id="rId1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8205" autoAdjust="0"/>
  </p:normalViewPr>
  <p:slideViewPr>
    <p:cSldViewPr>
      <p:cViewPr>
        <p:scale>
          <a:sx n="50" d="100"/>
          <a:sy n="50" d="100"/>
        </p:scale>
        <p:origin x="-468" y="-6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E2526F1-B4AE-4058-B360-7A6374E0802F}" type="doc">
      <dgm:prSet loTypeId="urn:microsoft.com/office/officeart/2005/8/layout/process5" loCatId="process" qsTypeId="urn:microsoft.com/office/officeart/2005/8/quickstyle/simple5" qsCatId="simple" csTypeId="urn:microsoft.com/office/officeart/2005/8/colors/accent1_2" csCatId="accent1" phldr="1"/>
      <dgm:spPr/>
      <dgm:t>
        <a:bodyPr/>
        <a:lstStyle/>
        <a:p>
          <a:endParaRPr lang="en-US"/>
        </a:p>
      </dgm:t>
    </dgm:pt>
    <dgm:pt modelId="{8ED23DEC-3808-4F6A-9D92-BD11AD3F9AB7}">
      <dgm:prSet phldrT="[Text]"/>
      <dgm:spPr/>
      <dgm:t>
        <a:bodyPr/>
        <a:lstStyle/>
        <a:p>
          <a:r>
            <a:rPr lang="en-US" b="1" dirty="0" smtClean="0"/>
            <a:t>Matrix vesicles accumulate Ca++ via a Ca++ pump( ATP driven)</a:t>
          </a:r>
          <a:endParaRPr lang="en-US" b="1" dirty="0"/>
        </a:p>
      </dgm:t>
    </dgm:pt>
    <dgm:pt modelId="{F17AB3A7-4047-4A67-8877-9DD41CACF1AA}" type="parTrans" cxnId="{C03F7B59-82A3-4C11-AFF8-8F883B39FB09}">
      <dgm:prSet/>
      <dgm:spPr/>
      <dgm:t>
        <a:bodyPr/>
        <a:lstStyle/>
        <a:p>
          <a:endParaRPr lang="en-US"/>
        </a:p>
      </dgm:t>
    </dgm:pt>
    <dgm:pt modelId="{423CF3C6-635D-4BEB-9E17-F95D20FFBEB2}" type="sibTrans" cxnId="{C03F7B59-82A3-4C11-AFF8-8F883B39FB09}">
      <dgm:prSet/>
      <dgm:spPr/>
      <dgm:t>
        <a:bodyPr/>
        <a:lstStyle/>
        <a:p>
          <a:endParaRPr lang="en-US"/>
        </a:p>
      </dgm:t>
    </dgm:pt>
    <dgm:pt modelId="{DF0B3610-59D9-4A4C-A234-C317D7DD68A6}">
      <dgm:prSet phldrT="[Text]"/>
      <dgm:spPr/>
      <dgm:t>
        <a:bodyPr/>
        <a:lstStyle/>
        <a:p>
          <a:r>
            <a:rPr lang="en-US" b="1" dirty="0" smtClean="0"/>
            <a:t>Pi ions are introduced into vesicular membrane </a:t>
          </a:r>
          <a:r>
            <a:rPr lang="en-US" b="1" u="sng" dirty="0" smtClean="0">
              <a:effectLst>
                <a:outerShdw blurRad="38100" dist="38100" dir="2700000" algn="tl">
                  <a:srgbClr val="000000">
                    <a:alpha val="43137"/>
                  </a:srgbClr>
                </a:outerShdw>
              </a:effectLst>
            </a:rPr>
            <a:t>by ALKALINE PHOSPHATASE</a:t>
          </a:r>
          <a:endParaRPr lang="en-US" b="1" u="sng" dirty="0">
            <a:effectLst>
              <a:outerShdw blurRad="38100" dist="38100" dir="2700000" algn="tl">
                <a:srgbClr val="000000">
                  <a:alpha val="43137"/>
                </a:srgbClr>
              </a:outerShdw>
            </a:effectLst>
          </a:endParaRPr>
        </a:p>
      </dgm:t>
    </dgm:pt>
    <dgm:pt modelId="{C2D9E519-490D-48F7-A8A8-D1D9D0CBB80F}" type="parTrans" cxnId="{EFF2B8FC-A2F4-40C0-A46B-D71DE9543EBF}">
      <dgm:prSet/>
      <dgm:spPr/>
      <dgm:t>
        <a:bodyPr/>
        <a:lstStyle/>
        <a:p>
          <a:endParaRPr lang="en-US"/>
        </a:p>
      </dgm:t>
    </dgm:pt>
    <dgm:pt modelId="{6B4E2BFF-B3F0-4303-BE5E-3BB79AADD2E2}" type="sibTrans" cxnId="{EFF2B8FC-A2F4-40C0-A46B-D71DE9543EBF}">
      <dgm:prSet/>
      <dgm:spPr/>
      <dgm:t>
        <a:bodyPr/>
        <a:lstStyle/>
        <a:p>
          <a:endParaRPr lang="en-US"/>
        </a:p>
      </dgm:t>
    </dgm:pt>
    <dgm:pt modelId="{70E05FDA-7AFD-49FF-8EF3-37F20CCE5C35}">
      <dgm:prSet phldrT="[Text]"/>
      <dgm:spPr/>
      <dgm:t>
        <a:bodyPr/>
        <a:lstStyle/>
        <a:p>
          <a:r>
            <a:rPr lang="en-US" b="1" dirty="0" smtClean="0"/>
            <a:t>Initial ACP precipitated</a:t>
          </a:r>
          <a:endParaRPr lang="en-US" b="1" dirty="0"/>
        </a:p>
      </dgm:t>
    </dgm:pt>
    <dgm:pt modelId="{EA1E04F2-0D7A-48F1-A388-A09333448086}" type="parTrans" cxnId="{975F06E7-DBFA-4386-9EE5-12D9AF6AB7C8}">
      <dgm:prSet/>
      <dgm:spPr/>
      <dgm:t>
        <a:bodyPr/>
        <a:lstStyle/>
        <a:p>
          <a:endParaRPr lang="en-US"/>
        </a:p>
      </dgm:t>
    </dgm:pt>
    <dgm:pt modelId="{55DEF16D-8823-4225-B801-03626F78AF3B}" type="sibTrans" cxnId="{975F06E7-DBFA-4386-9EE5-12D9AF6AB7C8}">
      <dgm:prSet/>
      <dgm:spPr/>
      <dgm:t>
        <a:bodyPr/>
        <a:lstStyle/>
        <a:p>
          <a:endParaRPr lang="en-US"/>
        </a:p>
      </dgm:t>
    </dgm:pt>
    <dgm:pt modelId="{E2715C30-0AAE-41E2-8744-85F3155DD863}">
      <dgm:prSet phldrT="[Text]"/>
      <dgm:spPr/>
      <dgm:t>
        <a:bodyPr/>
        <a:lstStyle/>
        <a:p>
          <a:r>
            <a:rPr lang="en-US" b="1" dirty="0" smtClean="0"/>
            <a:t>Single crystals of HA appear</a:t>
          </a:r>
          <a:endParaRPr lang="en-US" b="1" dirty="0"/>
        </a:p>
      </dgm:t>
    </dgm:pt>
    <dgm:pt modelId="{191115BD-2A09-4ECC-8F22-4E015D58B5D7}" type="parTrans" cxnId="{3D5C88C3-8C6D-49E3-9F4E-5E2A93E65EC3}">
      <dgm:prSet/>
      <dgm:spPr/>
      <dgm:t>
        <a:bodyPr/>
        <a:lstStyle/>
        <a:p>
          <a:endParaRPr lang="en-US"/>
        </a:p>
      </dgm:t>
    </dgm:pt>
    <dgm:pt modelId="{996054C7-5D3B-4BA4-B73E-7CEB936E4623}" type="sibTrans" cxnId="{3D5C88C3-8C6D-49E3-9F4E-5E2A93E65EC3}">
      <dgm:prSet/>
      <dgm:spPr/>
      <dgm:t>
        <a:bodyPr/>
        <a:lstStyle/>
        <a:p>
          <a:endParaRPr lang="en-US"/>
        </a:p>
      </dgm:t>
    </dgm:pt>
    <dgm:pt modelId="{313E6E9E-A66A-48B2-B06B-EBADCCBA1943}">
      <dgm:prSet phldrT="[Text]"/>
      <dgm:spPr/>
      <dgm:t>
        <a:bodyPr/>
        <a:lstStyle/>
        <a:p>
          <a:r>
            <a:rPr lang="en-US" b="1" dirty="0" smtClean="0"/>
            <a:t>Crystals grow rapidly and rupture from the confines of the vesicles, spread as clusters of crystallites</a:t>
          </a:r>
          <a:endParaRPr lang="en-US" b="1" dirty="0"/>
        </a:p>
      </dgm:t>
    </dgm:pt>
    <dgm:pt modelId="{81FEB101-C907-452B-9160-683FBE3DEACB}" type="parTrans" cxnId="{1938B058-CF0A-4A23-B335-6740DB91F663}">
      <dgm:prSet/>
      <dgm:spPr/>
      <dgm:t>
        <a:bodyPr/>
        <a:lstStyle/>
        <a:p>
          <a:endParaRPr lang="en-US"/>
        </a:p>
      </dgm:t>
    </dgm:pt>
    <dgm:pt modelId="{69F0E585-CD8B-426C-912F-21FC0DB53A8E}" type="sibTrans" cxnId="{1938B058-CF0A-4A23-B335-6740DB91F663}">
      <dgm:prSet/>
      <dgm:spPr/>
      <dgm:t>
        <a:bodyPr/>
        <a:lstStyle/>
        <a:p>
          <a:endParaRPr lang="en-US"/>
        </a:p>
      </dgm:t>
    </dgm:pt>
    <dgm:pt modelId="{02B48548-7033-4B71-ADD9-5FEA79129AD9}" type="pres">
      <dgm:prSet presAssocID="{BE2526F1-B4AE-4058-B360-7A6374E0802F}" presName="diagram" presStyleCnt="0">
        <dgm:presLayoutVars>
          <dgm:dir/>
          <dgm:resizeHandles val="exact"/>
        </dgm:presLayoutVars>
      </dgm:prSet>
      <dgm:spPr/>
      <dgm:t>
        <a:bodyPr/>
        <a:lstStyle/>
        <a:p>
          <a:endParaRPr lang="en-US"/>
        </a:p>
      </dgm:t>
    </dgm:pt>
    <dgm:pt modelId="{BC2E6F49-2DC2-4B71-8112-4A9D8AB31B93}" type="pres">
      <dgm:prSet presAssocID="{8ED23DEC-3808-4F6A-9D92-BD11AD3F9AB7}" presName="node" presStyleLbl="node1" presStyleIdx="0" presStyleCnt="5" custLinFactNeighborY="-12270">
        <dgm:presLayoutVars>
          <dgm:bulletEnabled val="1"/>
        </dgm:presLayoutVars>
      </dgm:prSet>
      <dgm:spPr/>
      <dgm:t>
        <a:bodyPr/>
        <a:lstStyle/>
        <a:p>
          <a:endParaRPr lang="en-US"/>
        </a:p>
      </dgm:t>
    </dgm:pt>
    <dgm:pt modelId="{3A1F92B2-4186-4659-AFB7-9A85A1324B7B}" type="pres">
      <dgm:prSet presAssocID="{423CF3C6-635D-4BEB-9E17-F95D20FFBEB2}" presName="sibTrans" presStyleLbl="sibTrans2D1" presStyleIdx="0" presStyleCnt="4"/>
      <dgm:spPr/>
      <dgm:t>
        <a:bodyPr/>
        <a:lstStyle/>
        <a:p>
          <a:endParaRPr lang="en-US"/>
        </a:p>
      </dgm:t>
    </dgm:pt>
    <dgm:pt modelId="{130B479B-F677-481B-BEC6-6472FE2C9BC6}" type="pres">
      <dgm:prSet presAssocID="{423CF3C6-635D-4BEB-9E17-F95D20FFBEB2}" presName="connectorText" presStyleLbl="sibTrans2D1" presStyleIdx="0" presStyleCnt="4"/>
      <dgm:spPr/>
      <dgm:t>
        <a:bodyPr/>
        <a:lstStyle/>
        <a:p>
          <a:endParaRPr lang="en-US"/>
        </a:p>
      </dgm:t>
    </dgm:pt>
    <dgm:pt modelId="{5101E3A1-39CD-487D-AEB4-D6EE494369F6}" type="pres">
      <dgm:prSet presAssocID="{DF0B3610-59D9-4A4C-A234-C317D7DD68A6}" presName="node" presStyleLbl="node1" presStyleIdx="1" presStyleCnt="5" custLinFactNeighborY="-86567">
        <dgm:presLayoutVars>
          <dgm:bulletEnabled val="1"/>
        </dgm:presLayoutVars>
      </dgm:prSet>
      <dgm:spPr/>
      <dgm:t>
        <a:bodyPr/>
        <a:lstStyle/>
        <a:p>
          <a:endParaRPr lang="en-US"/>
        </a:p>
      </dgm:t>
    </dgm:pt>
    <dgm:pt modelId="{9E32C9CD-D282-4178-9995-DBBB618603C1}" type="pres">
      <dgm:prSet presAssocID="{6B4E2BFF-B3F0-4303-BE5E-3BB79AADD2E2}" presName="sibTrans" presStyleLbl="sibTrans2D1" presStyleIdx="1" presStyleCnt="4"/>
      <dgm:spPr/>
      <dgm:t>
        <a:bodyPr/>
        <a:lstStyle/>
        <a:p>
          <a:endParaRPr lang="en-US"/>
        </a:p>
      </dgm:t>
    </dgm:pt>
    <dgm:pt modelId="{B5BE3446-93A6-4729-BDFD-13ED5F0908B2}" type="pres">
      <dgm:prSet presAssocID="{6B4E2BFF-B3F0-4303-BE5E-3BB79AADD2E2}" presName="connectorText" presStyleLbl="sibTrans2D1" presStyleIdx="1" presStyleCnt="4"/>
      <dgm:spPr/>
      <dgm:t>
        <a:bodyPr/>
        <a:lstStyle/>
        <a:p>
          <a:endParaRPr lang="en-US"/>
        </a:p>
      </dgm:t>
    </dgm:pt>
    <dgm:pt modelId="{B6F79470-207F-4620-8BFD-C98C96D1EDBD}" type="pres">
      <dgm:prSet presAssocID="{70E05FDA-7AFD-49FF-8EF3-37F20CCE5C35}" presName="node" presStyleLbl="node1" presStyleIdx="2" presStyleCnt="5">
        <dgm:presLayoutVars>
          <dgm:bulletEnabled val="1"/>
        </dgm:presLayoutVars>
      </dgm:prSet>
      <dgm:spPr/>
      <dgm:t>
        <a:bodyPr/>
        <a:lstStyle/>
        <a:p>
          <a:endParaRPr lang="en-US"/>
        </a:p>
      </dgm:t>
    </dgm:pt>
    <dgm:pt modelId="{B7E83FC3-942B-4708-8852-E4607890B94D}" type="pres">
      <dgm:prSet presAssocID="{55DEF16D-8823-4225-B801-03626F78AF3B}" presName="sibTrans" presStyleLbl="sibTrans2D1" presStyleIdx="2" presStyleCnt="4"/>
      <dgm:spPr/>
      <dgm:t>
        <a:bodyPr/>
        <a:lstStyle/>
        <a:p>
          <a:endParaRPr lang="en-US"/>
        </a:p>
      </dgm:t>
    </dgm:pt>
    <dgm:pt modelId="{4F516894-6987-4CC0-A937-EC9D6096A86B}" type="pres">
      <dgm:prSet presAssocID="{55DEF16D-8823-4225-B801-03626F78AF3B}" presName="connectorText" presStyleLbl="sibTrans2D1" presStyleIdx="2" presStyleCnt="4"/>
      <dgm:spPr/>
      <dgm:t>
        <a:bodyPr/>
        <a:lstStyle/>
        <a:p>
          <a:endParaRPr lang="en-US"/>
        </a:p>
      </dgm:t>
    </dgm:pt>
    <dgm:pt modelId="{F9CE706E-18A9-4942-8AA4-7C73AB6DF0B2}" type="pres">
      <dgm:prSet presAssocID="{E2715C30-0AAE-41E2-8744-85F3155DD863}" presName="node" presStyleLbl="node1" presStyleIdx="3" presStyleCnt="5">
        <dgm:presLayoutVars>
          <dgm:bulletEnabled val="1"/>
        </dgm:presLayoutVars>
      </dgm:prSet>
      <dgm:spPr/>
      <dgm:t>
        <a:bodyPr/>
        <a:lstStyle/>
        <a:p>
          <a:endParaRPr lang="en-US"/>
        </a:p>
      </dgm:t>
    </dgm:pt>
    <dgm:pt modelId="{6531EF6C-BF3C-4768-9135-8010DD599510}" type="pres">
      <dgm:prSet presAssocID="{996054C7-5D3B-4BA4-B73E-7CEB936E4623}" presName="sibTrans" presStyleLbl="sibTrans2D1" presStyleIdx="3" presStyleCnt="4"/>
      <dgm:spPr/>
      <dgm:t>
        <a:bodyPr/>
        <a:lstStyle/>
        <a:p>
          <a:endParaRPr lang="en-US"/>
        </a:p>
      </dgm:t>
    </dgm:pt>
    <dgm:pt modelId="{E17A8BAC-3B80-48F5-9A07-20D5C540715D}" type="pres">
      <dgm:prSet presAssocID="{996054C7-5D3B-4BA4-B73E-7CEB936E4623}" presName="connectorText" presStyleLbl="sibTrans2D1" presStyleIdx="3" presStyleCnt="4"/>
      <dgm:spPr/>
      <dgm:t>
        <a:bodyPr/>
        <a:lstStyle/>
        <a:p>
          <a:endParaRPr lang="en-US"/>
        </a:p>
      </dgm:t>
    </dgm:pt>
    <dgm:pt modelId="{A31554B4-B4B4-44E5-A0B4-565F22DD766D}" type="pres">
      <dgm:prSet presAssocID="{313E6E9E-A66A-48B2-B06B-EBADCCBA1943}" presName="node" presStyleLbl="node1" presStyleIdx="4" presStyleCnt="5" custLinFactNeighborX="-3589" custLinFactNeighborY="63361">
        <dgm:presLayoutVars>
          <dgm:bulletEnabled val="1"/>
        </dgm:presLayoutVars>
      </dgm:prSet>
      <dgm:spPr/>
      <dgm:t>
        <a:bodyPr/>
        <a:lstStyle/>
        <a:p>
          <a:endParaRPr lang="en-US"/>
        </a:p>
      </dgm:t>
    </dgm:pt>
  </dgm:ptLst>
  <dgm:cxnLst>
    <dgm:cxn modelId="{671C36DC-A3DB-47D2-98EB-25E1034E368D}" type="presOf" srcId="{55DEF16D-8823-4225-B801-03626F78AF3B}" destId="{B7E83FC3-942B-4708-8852-E4607890B94D}" srcOrd="0" destOrd="0" presId="urn:microsoft.com/office/officeart/2005/8/layout/process5"/>
    <dgm:cxn modelId="{D5772D98-824F-486F-BDE7-FA7BEBF488B5}" type="presOf" srcId="{996054C7-5D3B-4BA4-B73E-7CEB936E4623}" destId="{E17A8BAC-3B80-48F5-9A07-20D5C540715D}" srcOrd="1" destOrd="0" presId="urn:microsoft.com/office/officeart/2005/8/layout/process5"/>
    <dgm:cxn modelId="{065D3D02-E049-4F3D-9662-62741FA689F5}" type="presOf" srcId="{6B4E2BFF-B3F0-4303-BE5E-3BB79AADD2E2}" destId="{9E32C9CD-D282-4178-9995-DBBB618603C1}" srcOrd="0" destOrd="0" presId="urn:microsoft.com/office/officeart/2005/8/layout/process5"/>
    <dgm:cxn modelId="{E0BDBC75-27CB-4BDE-9E40-3B7E734DBBEC}" type="presOf" srcId="{BE2526F1-B4AE-4058-B360-7A6374E0802F}" destId="{02B48548-7033-4B71-ADD9-5FEA79129AD9}" srcOrd="0" destOrd="0" presId="urn:microsoft.com/office/officeart/2005/8/layout/process5"/>
    <dgm:cxn modelId="{3D5C88C3-8C6D-49E3-9F4E-5E2A93E65EC3}" srcId="{BE2526F1-B4AE-4058-B360-7A6374E0802F}" destId="{E2715C30-0AAE-41E2-8744-85F3155DD863}" srcOrd="3" destOrd="0" parTransId="{191115BD-2A09-4ECC-8F22-4E015D58B5D7}" sibTransId="{996054C7-5D3B-4BA4-B73E-7CEB936E4623}"/>
    <dgm:cxn modelId="{09B25C01-8EF5-4542-8808-30AD5D3B2CBE}" type="presOf" srcId="{423CF3C6-635D-4BEB-9E17-F95D20FFBEB2}" destId="{130B479B-F677-481B-BEC6-6472FE2C9BC6}" srcOrd="1" destOrd="0" presId="urn:microsoft.com/office/officeart/2005/8/layout/process5"/>
    <dgm:cxn modelId="{8A79367B-C728-4AC7-A19C-9243B4718240}" type="presOf" srcId="{8ED23DEC-3808-4F6A-9D92-BD11AD3F9AB7}" destId="{BC2E6F49-2DC2-4B71-8112-4A9D8AB31B93}" srcOrd="0" destOrd="0" presId="urn:microsoft.com/office/officeart/2005/8/layout/process5"/>
    <dgm:cxn modelId="{A1899032-24C4-433A-8B4F-C0BFAC0F73B9}" type="presOf" srcId="{70E05FDA-7AFD-49FF-8EF3-37F20CCE5C35}" destId="{B6F79470-207F-4620-8BFD-C98C96D1EDBD}" srcOrd="0" destOrd="0" presId="urn:microsoft.com/office/officeart/2005/8/layout/process5"/>
    <dgm:cxn modelId="{2729ADF4-A6CB-47CA-AF04-81A15E76495A}" type="presOf" srcId="{423CF3C6-635D-4BEB-9E17-F95D20FFBEB2}" destId="{3A1F92B2-4186-4659-AFB7-9A85A1324B7B}" srcOrd="0" destOrd="0" presId="urn:microsoft.com/office/officeart/2005/8/layout/process5"/>
    <dgm:cxn modelId="{321467CC-0326-4CEC-8A40-4887DAC1AED2}" type="presOf" srcId="{313E6E9E-A66A-48B2-B06B-EBADCCBA1943}" destId="{A31554B4-B4B4-44E5-A0B4-565F22DD766D}" srcOrd="0" destOrd="0" presId="urn:microsoft.com/office/officeart/2005/8/layout/process5"/>
    <dgm:cxn modelId="{1938B058-CF0A-4A23-B335-6740DB91F663}" srcId="{BE2526F1-B4AE-4058-B360-7A6374E0802F}" destId="{313E6E9E-A66A-48B2-B06B-EBADCCBA1943}" srcOrd="4" destOrd="0" parTransId="{81FEB101-C907-452B-9160-683FBE3DEACB}" sibTransId="{69F0E585-CD8B-426C-912F-21FC0DB53A8E}"/>
    <dgm:cxn modelId="{F9A3E645-6643-4103-B38B-0BFFCB6EB9A9}" type="presOf" srcId="{55DEF16D-8823-4225-B801-03626F78AF3B}" destId="{4F516894-6987-4CC0-A937-EC9D6096A86B}" srcOrd="1" destOrd="0" presId="urn:microsoft.com/office/officeart/2005/8/layout/process5"/>
    <dgm:cxn modelId="{337DB288-22FF-43C3-B6CE-8A7B08C676DA}" type="presOf" srcId="{996054C7-5D3B-4BA4-B73E-7CEB936E4623}" destId="{6531EF6C-BF3C-4768-9135-8010DD599510}" srcOrd="0" destOrd="0" presId="urn:microsoft.com/office/officeart/2005/8/layout/process5"/>
    <dgm:cxn modelId="{EFF2B8FC-A2F4-40C0-A46B-D71DE9543EBF}" srcId="{BE2526F1-B4AE-4058-B360-7A6374E0802F}" destId="{DF0B3610-59D9-4A4C-A234-C317D7DD68A6}" srcOrd="1" destOrd="0" parTransId="{C2D9E519-490D-48F7-A8A8-D1D9D0CBB80F}" sibTransId="{6B4E2BFF-B3F0-4303-BE5E-3BB79AADD2E2}"/>
    <dgm:cxn modelId="{975F06E7-DBFA-4386-9EE5-12D9AF6AB7C8}" srcId="{BE2526F1-B4AE-4058-B360-7A6374E0802F}" destId="{70E05FDA-7AFD-49FF-8EF3-37F20CCE5C35}" srcOrd="2" destOrd="0" parTransId="{EA1E04F2-0D7A-48F1-A388-A09333448086}" sibTransId="{55DEF16D-8823-4225-B801-03626F78AF3B}"/>
    <dgm:cxn modelId="{C03F7B59-82A3-4C11-AFF8-8F883B39FB09}" srcId="{BE2526F1-B4AE-4058-B360-7A6374E0802F}" destId="{8ED23DEC-3808-4F6A-9D92-BD11AD3F9AB7}" srcOrd="0" destOrd="0" parTransId="{F17AB3A7-4047-4A67-8877-9DD41CACF1AA}" sibTransId="{423CF3C6-635D-4BEB-9E17-F95D20FFBEB2}"/>
    <dgm:cxn modelId="{651A2007-37F9-4AB6-A136-A7D54FD53FE9}" type="presOf" srcId="{E2715C30-0AAE-41E2-8744-85F3155DD863}" destId="{F9CE706E-18A9-4942-8AA4-7C73AB6DF0B2}" srcOrd="0" destOrd="0" presId="urn:microsoft.com/office/officeart/2005/8/layout/process5"/>
    <dgm:cxn modelId="{B1DC413A-0BE8-446A-A5D9-1F4C0976DDFF}" type="presOf" srcId="{DF0B3610-59D9-4A4C-A234-C317D7DD68A6}" destId="{5101E3A1-39CD-487D-AEB4-D6EE494369F6}" srcOrd="0" destOrd="0" presId="urn:microsoft.com/office/officeart/2005/8/layout/process5"/>
    <dgm:cxn modelId="{FAC3A754-1DD0-4070-8115-D04B2F5CC255}" type="presOf" srcId="{6B4E2BFF-B3F0-4303-BE5E-3BB79AADD2E2}" destId="{B5BE3446-93A6-4729-BDFD-13ED5F0908B2}" srcOrd="1" destOrd="0" presId="urn:microsoft.com/office/officeart/2005/8/layout/process5"/>
    <dgm:cxn modelId="{250BB63C-0D9D-445D-8D46-2BB65D1BECD4}" type="presParOf" srcId="{02B48548-7033-4B71-ADD9-5FEA79129AD9}" destId="{BC2E6F49-2DC2-4B71-8112-4A9D8AB31B93}" srcOrd="0" destOrd="0" presId="urn:microsoft.com/office/officeart/2005/8/layout/process5"/>
    <dgm:cxn modelId="{0202EE5A-BA0A-4055-806E-A588D4AC29AA}" type="presParOf" srcId="{02B48548-7033-4B71-ADD9-5FEA79129AD9}" destId="{3A1F92B2-4186-4659-AFB7-9A85A1324B7B}" srcOrd="1" destOrd="0" presId="urn:microsoft.com/office/officeart/2005/8/layout/process5"/>
    <dgm:cxn modelId="{AC3E9A38-082C-4359-A8D6-D07445534914}" type="presParOf" srcId="{3A1F92B2-4186-4659-AFB7-9A85A1324B7B}" destId="{130B479B-F677-481B-BEC6-6472FE2C9BC6}" srcOrd="0" destOrd="0" presId="urn:microsoft.com/office/officeart/2005/8/layout/process5"/>
    <dgm:cxn modelId="{9320819F-31D2-473C-B4B2-6C6599EF4E33}" type="presParOf" srcId="{02B48548-7033-4B71-ADD9-5FEA79129AD9}" destId="{5101E3A1-39CD-487D-AEB4-D6EE494369F6}" srcOrd="2" destOrd="0" presId="urn:microsoft.com/office/officeart/2005/8/layout/process5"/>
    <dgm:cxn modelId="{DE273763-AE95-43C3-A37A-3367A743798C}" type="presParOf" srcId="{02B48548-7033-4B71-ADD9-5FEA79129AD9}" destId="{9E32C9CD-D282-4178-9995-DBBB618603C1}" srcOrd="3" destOrd="0" presId="urn:microsoft.com/office/officeart/2005/8/layout/process5"/>
    <dgm:cxn modelId="{1920C3E9-E884-4BAE-8ABD-793C572BDC05}" type="presParOf" srcId="{9E32C9CD-D282-4178-9995-DBBB618603C1}" destId="{B5BE3446-93A6-4729-BDFD-13ED5F0908B2}" srcOrd="0" destOrd="0" presId="urn:microsoft.com/office/officeart/2005/8/layout/process5"/>
    <dgm:cxn modelId="{E2068378-C62E-4493-ADEF-BE2520BBAAAC}" type="presParOf" srcId="{02B48548-7033-4B71-ADD9-5FEA79129AD9}" destId="{B6F79470-207F-4620-8BFD-C98C96D1EDBD}" srcOrd="4" destOrd="0" presId="urn:microsoft.com/office/officeart/2005/8/layout/process5"/>
    <dgm:cxn modelId="{445AE510-D388-41C6-AD6D-2BD8741A6C9C}" type="presParOf" srcId="{02B48548-7033-4B71-ADD9-5FEA79129AD9}" destId="{B7E83FC3-942B-4708-8852-E4607890B94D}" srcOrd="5" destOrd="0" presId="urn:microsoft.com/office/officeart/2005/8/layout/process5"/>
    <dgm:cxn modelId="{8B265469-5456-4E73-9940-789E1C70B827}" type="presParOf" srcId="{B7E83FC3-942B-4708-8852-E4607890B94D}" destId="{4F516894-6987-4CC0-A937-EC9D6096A86B}" srcOrd="0" destOrd="0" presId="urn:microsoft.com/office/officeart/2005/8/layout/process5"/>
    <dgm:cxn modelId="{BC9DFE49-E336-4FFB-8206-138F3DF7B969}" type="presParOf" srcId="{02B48548-7033-4B71-ADD9-5FEA79129AD9}" destId="{F9CE706E-18A9-4942-8AA4-7C73AB6DF0B2}" srcOrd="6" destOrd="0" presId="urn:microsoft.com/office/officeart/2005/8/layout/process5"/>
    <dgm:cxn modelId="{9336E967-158B-4988-B873-C1F456F9C98A}" type="presParOf" srcId="{02B48548-7033-4B71-ADD9-5FEA79129AD9}" destId="{6531EF6C-BF3C-4768-9135-8010DD599510}" srcOrd="7" destOrd="0" presId="urn:microsoft.com/office/officeart/2005/8/layout/process5"/>
    <dgm:cxn modelId="{744EE18F-3311-4FD2-BA0A-D97529634293}" type="presParOf" srcId="{6531EF6C-BF3C-4768-9135-8010DD599510}" destId="{E17A8BAC-3B80-48F5-9A07-20D5C540715D}" srcOrd="0" destOrd="0" presId="urn:microsoft.com/office/officeart/2005/8/layout/process5"/>
    <dgm:cxn modelId="{2EE84FD9-D97D-43D6-99CC-C41F4C4B6A7A}" type="presParOf" srcId="{02B48548-7033-4B71-ADD9-5FEA79129AD9}" destId="{A31554B4-B4B4-44E5-A0B4-565F22DD766D}" srcOrd="8" destOrd="0" presId="urn:microsoft.com/office/officeart/2005/8/layout/process5"/>
  </dgm:cxnLst>
  <dgm:bg/>
  <dgm:whole/>
</dgm:dataModel>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1AF3CC-4448-4AD5-9DFA-12C8AEC1B1BF}" type="datetimeFigureOut">
              <a:rPr lang="en-US" smtClean="0"/>
              <a:pPr/>
              <a:t>7/26/2022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47A916-479D-4D6C-AB0F-C73749E0909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Multipolar</a:t>
            </a:r>
            <a:r>
              <a:rPr lang="en-US" dirty="0" smtClean="0"/>
              <a:t> mode--- matrix secretion from different parts of </a:t>
            </a:r>
            <a:r>
              <a:rPr lang="en-US" dirty="0" err="1" smtClean="0"/>
              <a:t>cementoblasts</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Find article for diabetes n </a:t>
            </a:r>
            <a:r>
              <a:rPr lang="en-US" dirty="0" err="1" smtClean="0"/>
              <a:t>cementum</a:t>
            </a:r>
            <a:r>
              <a:rPr lang="en-US" dirty="0" smtClean="0"/>
              <a:t> thickness</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Tooth vital</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41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concentric layers--- lateral spread of caries</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43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how</a:t>
            </a:r>
            <a:r>
              <a:rPr lang="en-US" baseline="0" dirty="0" smtClean="0"/>
              <a:t> to distinguish calcification, </a:t>
            </a:r>
            <a:r>
              <a:rPr lang="en-US" baseline="0" dirty="0" err="1" smtClean="0"/>
              <a:t>cementum</a:t>
            </a:r>
            <a:r>
              <a:rPr lang="en-US" baseline="0" dirty="0" smtClean="0"/>
              <a:t> n bone under microscope??????</a:t>
            </a:r>
          </a:p>
          <a:p>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45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Bone marrow contains reticulo-endothelial cells which are phagocytic in nature and take part in the immune response of the body.</a:t>
            </a:r>
          </a:p>
          <a:p>
            <a:pPr eaLnBrk="1" hangingPunct="1">
              <a:spcBef>
                <a:spcPct val="0"/>
              </a:spcBef>
            </a:pPr>
            <a:r>
              <a:rPr lang="en-US" smtClean="0"/>
              <a:t>Explanation for point 6</a:t>
            </a:r>
          </a:p>
        </p:txBody>
      </p:sp>
      <p:sp>
        <p:nvSpPr>
          <p:cNvPr id="593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042FB2-EE4A-4440-BDA2-535B038CBE83}" type="slidenum">
              <a:rPr lang="en-US" smtClean="0">
                <a:latin typeface="Arial" pitchFamily="34" charset="0"/>
              </a:rPr>
              <a:pPr/>
              <a:t>47</a:t>
            </a:fld>
            <a:endParaRPr lang="en-US" smtClean="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E29C3-87B2-454C-942E-14CA47D40454}" type="slidenum">
              <a:rPr lang="en-US"/>
              <a:pPr/>
              <a:t>48</a:t>
            </a:fld>
            <a:endParaRPr lang="en-US"/>
          </a:p>
        </p:txBody>
      </p:sp>
      <p:sp>
        <p:nvSpPr>
          <p:cNvPr id="71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1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err="1" smtClean="0"/>
              <a:t>Periosteum</a:t>
            </a:r>
            <a:r>
              <a:rPr lang="en-US" dirty="0" smtClean="0"/>
              <a:t> during childhood growth, after skeletal fractures or with bone forming tumors.</a:t>
            </a:r>
          </a:p>
          <a:p>
            <a:endParaRPr lang="en-US" dirty="0" smtClean="0"/>
          </a:p>
          <a:p>
            <a:r>
              <a:rPr lang="en-US" dirty="0" err="1" smtClean="0"/>
              <a:t>Osteoprogenitor</a:t>
            </a:r>
            <a:r>
              <a:rPr lang="en-US" dirty="0" smtClean="0"/>
              <a:t> cells</a:t>
            </a:r>
            <a:r>
              <a:rPr lang="en-US" i="1" dirty="0" smtClean="0"/>
              <a:t>, </a:t>
            </a:r>
            <a:r>
              <a:rPr lang="en-US" dirty="0" smtClean="0"/>
              <a:t>are small, pale-staining, spindle shaped cells that are present on all </a:t>
            </a:r>
            <a:r>
              <a:rPr lang="en-US" dirty="0" err="1" smtClean="0"/>
              <a:t>nonresorbing</a:t>
            </a:r>
            <a:r>
              <a:rPr lang="en-US" dirty="0" smtClean="0"/>
              <a:t> surfaces of living bone </a:t>
            </a:r>
          </a:p>
          <a:p>
            <a:r>
              <a:rPr lang="en-US" dirty="0" smtClean="0"/>
              <a:t>When circumstances cause </a:t>
            </a:r>
            <a:r>
              <a:rPr lang="en-US" dirty="0" err="1" smtClean="0"/>
              <a:t>osteogenic</a:t>
            </a:r>
            <a:r>
              <a:rPr lang="en-US" dirty="0" smtClean="0"/>
              <a:t> cells of the </a:t>
            </a:r>
            <a:r>
              <a:rPr lang="en-US" dirty="0" err="1" smtClean="0"/>
              <a:t>periosteum</a:t>
            </a:r>
            <a:r>
              <a:rPr lang="en-US" dirty="0" smtClean="0"/>
              <a:t> or </a:t>
            </a:r>
            <a:r>
              <a:rPr lang="en-US" dirty="0" err="1" smtClean="0"/>
              <a:t>endosteum</a:t>
            </a:r>
            <a:r>
              <a:rPr lang="en-US" dirty="0" smtClean="0"/>
              <a:t> to proliferate, these cells give rise to </a:t>
            </a:r>
            <a:r>
              <a:rPr lang="en-US" dirty="0" err="1" smtClean="0"/>
              <a:t>osteoblasts</a:t>
            </a:r>
            <a:r>
              <a:rPr lang="en-US" i="1" dirty="0" smtClean="0"/>
              <a:t> </a:t>
            </a:r>
            <a:r>
              <a:rPr lang="en-US" dirty="0" smtClean="0"/>
              <a:t>in regions that is well </a:t>
            </a:r>
            <a:r>
              <a:rPr lang="en-US" dirty="0" err="1" smtClean="0"/>
              <a:t>vascularized</a:t>
            </a:r>
            <a:r>
              <a:rPr lang="en-US" dirty="0" smtClean="0"/>
              <a:t> and to </a:t>
            </a:r>
            <a:r>
              <a:rPr lang="en-US" dirty="0" err="1" smtClean="0"/>
              <a:t>chondroblasts</a:t>
            </a:r>
            <a:r>
              <a:rPr lang="en-US" i="1" dirty="0" smtClean="0"/>
              <a:t> </a:t>
            </a:r>
            <a:r>
              <a:rPr lang="en-US" dirty="0" smtClean="0"/>
              <a:t>in regions that are </a:t>
            </a:r>
            <a:r>
              <a:rPr lang="en-US" dirty="0" err="1" smtClean="0"/>
              <a:t>avascular</a:t>
            </a:r>
            <a:r>
              <a:rPr lang="en-US" dirty="0" smtClean="0"/>
              <a:t>. </a:t>
            </a:r>
          </a:p>
        </p:txBody>
      </p:sp>
      <p:sp>
        <p:nvSpPr>
          <p:cNvPr id="624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194CAFB-31BE-4CCA-A9C6-46B9A72A2149}" type="slidenum">
              <a:rPr lang="en-US" smtClean="0">
                <a:latin typeface="Arial" pitchFamily="34" charset="0"/>
              </a:rPr>
              <a:pPr/>
              <a:t>61</a:t>
            </a:fld>
            <a:endParaRPr lang="en-US" smtClean="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osteoblasts that deposit new layers of bone matrix on preexisting bone surfaces. This is appositional growth</a:t>
            </a:r>
            <a:r>
              <a:rPr lang="en-US" i="1" smtClean="0"/>
              <a:t>, </a:t>
            </a:r>
            <a:r>
              <a:rPr lang="en-US" smtClean="0"/>
              <a:t>which results in buildup of bone tissue one layer at a time</a:t>
            </a:r>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E77437-3AF4-4B57-8C02-70BD5F3A804F}" type="slidenum">
              <a:rPr lang="en-US" smtClean="0"/>
              <a:pPr/>
              <a:t>79</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At the site where a limb will later emerge, the embryo shows outgrowth of mesoderm covered by ectoderm. The mesenchymal cells in this site condense, differentiate into chondroblasts and resulting in the development of a hyaline cartilage model</a:t>
            </a:r>
            <a:r>
              <a:rPr lang="en-US" i="1" smtClean="0"/>
              <a:t>.</a:t>
            </a:r>
            <a:r>
              <a:rPr lang="en-US" smtClean="0"/>
              <a:t> The model is surrounded by a perichondrium made up of an inner chondrogenic</a:t>
            </a:r>
            <a:r>
              <a:rPr lang="en-US" i="1" smtClean="0"/>
              <a:t> </a:t>
            </a:r>
            <a:r>
              <a:rPr lang="en-US" smtClean="0"/>
              <a:t>layer and outer fibrous layer</a:t>
            </a:r>
            <a:r>
              <a:rPr lang="en-US" i="1" smtClean="0"/>
              <a:t>. </a:t>
            </a:r>
            <a:r>
              <a:rPr lang="en-US" smtClean="0"/>
              <a:t>No osteoblasts are produced by the cells in the chondrogenic layer, because differentiation is taking place in an avascular environment. </a:t>
            </a:r>
          </a:p>
          <a:p>
            <a:r>
              <a:rPr lang="en-US" smtClean="0"/>
              <a:t>The growth</a:t>
            </a:r>
            <a:r>
              <a:rPr lang="en-US" i="1" smtClean="0"/>
              <a:t> </a:t>
            </a:r>
            <a:r>
              <a:rPr lang="en-US" smtClean="0"/>
              <a:t>of the cartilage model is by interstitial and appositional growth. Increase in the length is by interstitial growth</a:t>
            </a:r>
            <a:r>
              <a:rPr lang="en-US" i="1" smtClean="0"/>
              <a:t>  </a:t>
            </a:r>
            <a:r>
              <a:rPr lang="en-US" smtClean="0"/>
              <a:t>. Widening of the model is due to appositional growth</a:t>
            </a:r>
            <a:r>
              <a:rPr lang="en-US" i="1" smtClean="0"/>
              <a:t>. </a:t>
            </a:r>
            <a:r>
              <a:rPr lang="en-US" smtClean="0"/>
              <a:t>As the differentiation of cartilage cells moves towards the metaphysis, the cells organize into longitudinal columns which are subdivided into three zones</a:t>
            </a:r>
          </a:p>
          <a:p>
            <a:r>
              <a:rPr lang="en-US" b="1" smtClean="0"/>
              <a:t>Zone of proliferation:</a:t>
            </a:r>
            <a:r>
              <a:rPr lang="en-US" smtClean="0"/>
              <a:t> The cells are small and flat, and constitute a source of new cells.</a:t>
            </a:r>
          </a:p>
          <a:p>
            <a:r>
              <a:rPr lang="en-US" b="1" smtClean="0"/>
              <a:t>Zone of hypertrophy and maturation:</a:t>
            </a:r>
            <a:r>
              <a:rPr lang="en-US" smtClean="0"/>
              <a:t> This is the broadest zone. The chondrocytes hypertrophy, and in the early stages secrete Type II collagen. As hypertrophy proceeds, proteoglycans are secreted. The increased cell size and increased cell secretion, lead to an increase in the size of the cartilaginous model.</a:t>
            </a:r>
          </a:p>
          <a:p>
            <a:r>
              <a:rPr lang="en-US" b="1" smtClean="0"/>
              <a:t>Zone of provisional mineralization:</a:t>
            </a:r>
            <a:r>
              <a:rPr lang="en-US" smtClean="0"/>
              <a:t>  Matrix mineralization begins in the zone of mineralization by formation of matrix vesicles</a:t>
            </a:r>
          </a:p>
        </p:txBody>
      </p:sp>
      <p:sp>
        <p:nvSpPr>
          <p:cNvPr id="686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36ADACF-48C0-4D74-AB65-E59305D8091D}" type="slidenum">
              <a:rPr lang="en-US" smtClean="0"/>
              <a:pPr/>
              <a:t>84</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Evaginations of the cortical cytoplasm are formed from the basal segment of the principal segment. Round or oval or club shaped, get consticted at the bases and become detached by fusion of plasmalemma. Once freed the protoplasmic bud undergoes changes. As nascent buds cytoplasm is moderately free of organelles, later more granular cytoplasm, by late bud stage crystals appear</a:t>
            </a:r>
          </a:p>
          <a:p>
            <a:pPr>
              <a:spcBef>
                <a:spcPct val="0"/>
              </a:spcBef>
            </a:pPr>
            <a:endParaRPr lang="en-US" smtClean="0"/>
          </a:p>
        </p:txBody>
      </p:sp>
      <p:sp>
        <p:nvSpPr>
          <p:cNvPr id="532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pPr>
            <a:fld id="{706DCEDE-2ADB-462D-BFBB-DF1E09E718DA}" type="slidenum">
              <a:rPr lang="en-US">
                <a:latin typeface="Calibri" pitchFamily="34" charset="0"/>
              </a:rPr>
              <a:pPr fontAlgn="base">
                <a:spcBef>
                  <a:spcPct val="0"/>
                </a:spcBef>
                <a:spcAft>
                  <a:spcPct val="0"/>
                </a:spcAft>
              </a:pPr>
              <a:t>87</a:t>
            </a:fld>
            <a:endParaRPr lang="en-US">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Role of hers is disputed. As </a:t>
            </a:r>
            <a:r>
              <a:rPr lang="en-US" dirty="0" err="1" smtClean="0"/>
              <a:t>amelogenin</a:t>
            </a:r>
            <a:r>
              <a:rPr lang="en-US" dirty="0" smtClean="0"/>
              <a:t> antibodies did not react </a:t>
            </a:r>
            <a:r>
              <a:rPr lang="en-US" dirty="0" err="1" smtClean="0"/>
              <a:t>wid</a:t>
            </a:r>
            <a:r>
              <a:rPr lang="en-US" dirty="0" smtClean="0"/>
              <a:t> </a:t>
            </a:r>
            <a:r>
              <a:rPr lang="en-US" dirty="0" err="1" smtClean="0"/>
              <a:t>cemental</a:t>
            </a:r>
            <a:r>
              <a:rPr lang="en-US" dirty="0" smtClean="0"/>
              <a:t> proteins.</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14</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smtClean="0"/>
              <a:t>At step 2 free mineral ions in the vesicles increase causing precipitation of amorphous ACP. Further growth by action of alkaline phosphatase</a:t>
            </a:r>
          </a:p>
        </p:txBody>
      </p:sp>
      <p:sp>
        <p:nvSpPr>
          <p:cNvPr id="55300"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fontAlgn="base">
              <a:spcBef>
                <a:spcPct val="0"/>
              </a:spcBef>
              <a:spcAft>
                <a:spcPct val="0"/>
              </a:spcAft>
            </a:pPr>
            <a:fld id="{41386B98-EEE5-494F-949A-F5D72BCA3C50}" type="slidenum">
              <a:rPr lang="en-US">
                <a:latin typeface="Calibri" pitchFamily="34" charset="0"/>
              </a:rPr>
              <a:pPr fontAlgn="base">
                <a:spcBef>
                  <a:spcPct val="0"/>
                </a:spcBef>
                <a:spcAft>
                  <a:spcPct val="0"/>
                </a:spcAft>
              </a:pPr>
              <a:t>88</a:t>
            </a:fld>
            <a:endParaRPr lang="en-US">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Clear zone creates an isolated microenvironment in which resorption can take place with out diffusion of hydrolytic enzymes produced by the cell into adjacent tissue.</a:t>
            </a:r>
          </a:p>
        </p:txBody>
      </p:sp>
      <p:sp>
        <p:nvSpPr>
          <p:cNvPr id="716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4905D0C-0E9A-49CF-A959-D316AEB89BB7}" type="slidenum">
              <a:rPr lang="en-US" smtClean="0"/>
              <a:pPr/>
              <a:t>92</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Lamellated bone: some lamellae are arranged parallel to surface of adjacent marrow spaces.</a:t>
            </a:r>
          </a:p>
        </p:txBody>
      </p:sp>
      <p:sp>
        <p:nvSpPr>
          <p:cNvPr id="727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D135CF-2FCD-4A04-8BC8-03F6FB46C69F}" type="slidenum">
              <a:rPr lang="en-US" smtClean="0"/>
              <a:pPr/>
              <a:t>98</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111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Also called-----</a:t>
            </a:r>
            <a:r>
              <a:rPr lang="en-US" dirty="0" err="1" smtClean="0"/>
              <a:t>Osteitis</a:t>
            </a:r>
            <a:r>
              <a:rPr lang="en-US" dirty="0" smtClean="0"/>
              <a:t> </a:t>
            </a:r>
            <a:r>
              <a:rPr lang="en-US" dirty="0" err="1" smtClean="0"/>
              <a:t>deformans</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113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CYCLIN ADENOSINE MONOPHOSPHATE</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122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Provenza</a:t>
            </a:r>
            <a:r>
              <a:rPr lang="en-US" dirty="0" smtClean="0"/>
              <a:t>---- Add </a:t>
            </a:r>
            <a:r>
              <a:rPr lang="en-US" dirty="0" err="1" smtClean="0"/>
              <a:t>pic</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PIC</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27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a:t>
            </a:r>
            <a:r>
              <a:rPr lang="en-US" dirty="0" err="1" smtClean="0"/>
              <a:t>pic</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28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 </a:t>
            </a:r>
            <a:r>
              <a:rPr lang="en-US" dirty="0" err="1" smtClean="0"/>
              <a:t>pic</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29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Stiffness--- TO redistribute </a:t>
            </a:r>
            <a:r>
              <a:rPr lang="en-US" dirty="0" err="1" smtClean="0"/>
              <a:t>occlusal</a:t>
            </a:r>
            <a:r>
              <a:rPr lang="en-US" dirty="0" smtClean="0"/>
              <a:t> forces to </a:t>
            </a:r>
            <a:r>
              <a:rPr lang="en-US" dirty="0" err="1" smtClean="0"/>
              <a:t>alv</a:t>
            </a:r>
            <a:r>
              <a:rPr lang="en-US" dirty="0" smtClean="0"/>
              <a:t> bone</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30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AutoNum type="arabicPeriod"/>
            </a:pPr>
            <a:r>
              <a:rPr lang="en-US" dirty="0" err="1" smtClean="0"/>
              <a:t>Wen</a:t>
            </a:r>
            <a:r>
              <a:rPr lang="en-US" dirty="0" smtClean="0"/>
              <a:t> enamel </a:t>
            </a:r>
            <a:r>
              <a:rPr lang="en-US" dirty="0" err="1" smtClean="0"/>
              <a:t>epi</a:t>
            </a:r>
            <a:r>
              <a:rPr lang="en-US" dirty="0" smtClean="0"/>
              <a:t> degenerates at cervical termination , permits ct. to cum in contact</a:t>
            </a:r>
            <a:r>
              <a:rPr lang="en-US" baseline="0" dirty="0" smtClean="0"/>
              <a:t> </a:t>
            </a:r>
            <a:r>
              <a:rPr lang="en-US" baseline="0" dirty="0" err="1" smtClean="0"/>
              <a:t>wid</a:t>
            </a:r>
            <a:r>
              <a:rPr lang="en-US" baseline="0" dirty="0" smtClean="0"/>
              <a:t>  enamel surface. </a:t>
            </a:r>
            <a:r>
              <a:rPr lang="en-US" baseline="0" dirty="0" err="1" smtClean="0"/>
              <a:t>Afibrillar</a:t>
            </a:r>
            <a:r>
              <a:rPr lang="en-US" baseline="0" dirty="0" smtClean="0"/>
              <a:t> </a:t>
            </a:r>
            <a:r>
              <a:rPr lang="en-US" baseline="0" dirty="0" err="1" smtClean="0"/>
              <a:t>cementum</a:t>
            </a:r>
            <a:r>
              <a:rPr lang="en-US" baseline="0" dirty="0" smtClean="0"/>
              <a:t> formed</a:t>
            </a:r>
          </a:p>
          <a:p>
            <a:pPr marL="228600" indent="-228600">
              <a:buNone/>
            </a:pPr>
            <a:r>
              <a:rPr lang="en-US" baseline="0" dirty="0" smtClean="0"/>
              <a:t>3. Delayed separation of enamel </a:t>
            </a:r>
            <a:r>
              <a:rPr lang="en-US" baseline="0" dirty="0" err="1" smtClean="0"/>
              <a:t>epi</a:t>
            </a:r>
            <a:r>
              <a:rPr lang="en-US" baseline="0" dirty="0" smtClean="0"/>
              <a:t>  </a:t>
            </a:r>
            <a:r>
              <a:rPr lang="en-US" baseline="0" dirty="0" err="1" smtClean="0"/>
              <a:t>frm</a:t>
            </a:r>
            <a:r>
              <a:rPr lang="en-US" baseline="0" dirty="0" smtClean="0"/>
              <a:t> cervical portion of root from dentin. Covered </a:t>
            </a:r>
            <a:r>
              <a:rPr lang="en-US" baseline="0" dirty="0" err="1" smtClean="0"/>
              <a:t>wid</a:t>
            </a:r>
            <a:r>
              <a:rPr lang="en-US" baseline="0" dirty="0" smtClean="0"/>
              <a:t> </a:t>
            </a:r>
            <a:r>
              <a:rPr lang="en-US" baseline="0" dirty="0" err="1" smtClean="0"/>
              <a:t>ree</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32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 Antagonist absent 2. </a:t>
            </a:r>
            <a:r>
              <a:rPr lang="en-US" dirty="0" err="1" smtClean="0"/>
              <a:t>pulpal</a:t>
            </a:r>
            <a:r>
              <a:rPr lang="en-US" dirty="0" smtClean="0"/>
              <a:t> infection </a:t>
            </a:r>
            <a:r>
              <a:rPr lang="en-US" dirty="0" err="1" smtClean="0"/>
              <a:t>stimulares</a:t>
            </a:r>
            <a:r>
              <a:rPr lang="en-US" dirty="0" smtClean="0"/>
              <a:t> </a:t>
            </a:r>
            <a:r>
              <a:rPr lang="en-US" dirty="0" err="1" smtClean="0"/>
              <a:t>cementum</a:t>
            </a:r>
            <a:r>
              <a:rPr lang="en-US" dirty="0" smtClean="0"/>
              <a:t> </a:t>
            </a:r>
            <a:r>
              <a:rPr lang="en-US" dirty="0" err="1" smtClean="0"/>
              <a:t>formn</a:t>
            </a:r>
            <a:r>
              <a:rPr lang="en-US" dirty="0" smtClean="0"/>
              <a:t> also </a:t>
            </a:r>
            <a:r>
              <a:rPr lang="en-US" dirty="0" err="1" smtClean="0"/>
              <a:t>periapical</a:t>
            </a:r>
            <a:r>
              <a:rPr lang="en-US" dirty="0" smtClean="0"/>
              <a:t> </a:t>
            </a:r>
            <a:r>
              <a:rPr lang="en-US" dirty="0" err="1" smtClean="0"/>
              <a:t>inflammatn</a:t>
            </a:r>
            <a:r>
              <a:rPr lang="en-US" dirty="0" smtClean="0"/>
              <a:t>- increase</a:t>
            </a:r>
            <a:r>
              <a:rPr lang="en-US" baseline="0" dirty="0" smtClean="0"/>
              <a:t> in eruption of tooth– so to maintain width of PDL </a:t>
            </a:r>
            <a:r>
              <a:rPr lang="en-US" baseline="0" dirty="0" err="1" smtClean="0"/>
              <a:t>cementum</a:t>
            </a:r>
            <a:r>
              <a:rPr lang="en-US" baseline="0" dirty="0" smtClean="0"/>
              <a:t> formed    </a:t>
            </a:r>
            <a:r>
              <a:rPr lang="en-US" dirty="0" smtClean="0"/>
              <a:t>3. trauma- root </a:t>
            </a:r>
            <a:r>
              <a:rPr lang="en-US" dirty="0" err="1" smtClean="0"/>
              <a:t>resorption</a:t>
            </a:r>
            <a:r>
              <a:rPr lang="en-US" dirty="0" smtClean="0"/>
              <a:t> – to repair 4. pd- lamina </a:t>
            </a:r>
            <a:r>
              <a:rPr lang="en-US" dirty="0" err="1" smtClean="0"/>
              <a:t>dura</a:t>
            </a:r>
            <a:r>
              <a:rPr lang="en-US" dirty="0" smtClean="0"/>
              <a:t> not seen, </a:t>
            </a:r>
            <a:r>
              <a:rPr lang="en-US" dirty="0" err="1" smtClean="0"/>
              <a:t>generalised</a:t>
            </a:r>
            <a:r>
              <a:rPr lang="en-US" dirty="0" smtClean="0"/>
              <a:t> </a:t>
            </a:r>
            <a:endParaRPr lang="en-US" dirty="0"/>
          </a:p>
        </p:txBody>
      </p:sp>
      <p:sp>
        <p:nvSpPr>
          <p:cNvPr id="4" name="Slide Number Placeholder 3"/>
          <p:cNvSpPr>
            <a:spLocks noGrp="1"/>
          </p:cNvSpPr>
          <p:nvPr>
            <p:ph type="sldNum" sz="quarter" idx="10"/>
          </p:nvPr>
        </p:nvSpPr>
        <p:spPr/>
        <p:txBody>
          <a:bodyPr/>
          <a:lstStyle/>
          <a:p>
            <a:fld id="{E047A916-479D-4D6C-AB0F-C73749E09098}"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1D8BD707-D9CF-40AE-B4C6-C98DA3205C09}" type="datetimeFigureOut">
              <a:rPr lang="en-US" smtClean="0"/>
              <a:pPr/>
              <a:t>7/26/2022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9" name="Slide Number Placeholder 8"/>
          <p:cNvSpPr>
            <a:spLocks noGrp="1"/>
          </p:cNvSpPr>
          <p:nvPr>
            <p:ph type="sldNum" sz="quarter" idx="12"/>
          </p:nvPr>
        </p:nvSpPr>
        <p:spPr>
          <a:xfrm>
            <a:off x="6553200" y="6243638"/>
            <a:ext cx="2133600" cy="457200"/>
          </a:xfrm>
        </p:spPr>
        <p:txBody>
          <a:bodyPr/>
          <a:lstStyle>
            <a:lvl1pPr>
              <a:defRPr/>
            </a:lvl1pPr>
          </a:lstStyle>
          <a:p>
            <a:pPr>
              <a:defRPr/>
            </a:pPr>
            <a:fld id="{6D7BE130-7A98-4777-ACC4-0D83603533E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7/26/2022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7/26/2022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D8BD707-D9CF-40AE-B4C6-C98DA3205C09}" type="datetimeFigureOut">
              <a:rPr lang="en-US" smtClean="0"/>
              <a:pPr/>
              <a:t>7/26/2022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 Id="rId4" Type="http://schemas.openxmlformats.org/officeDocument/2006/relationships/image" Target="../media/image66.jpeg"/></Relationships>
</file>

<file path=ppt/slides/_rels/slide10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jpeg"/></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9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5" Type="http://schemas.openxmlformats.org/officeDocument/2006/relationships/image" Target="../media/image52.jpeg"/><Relationship Id="rId4" Type="http://schemas.openxmlformats.org/officeDocument/2006/relationships/image" Target="../media/image5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xml"/><Relationship Id="rId7"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1.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0"/>
            <a:ext cx="7772400" cy="1362456"/>
          </a:xfrm>
        </p:spPr>
        <p:txBody>
          <a:bodyPr/>
          <a:lstStyle/>
          <a:p>
            <a:r>
              <a:rPr sz="6600" i="1" smtClean="0">
                <a:solidFill>
                  <a:schemeClr val="tx1"/>
                </a:solidFill>
              </a:rPr>
              <a:t>CEMENTUM  &amp; BONE</a:t>
            </a:r>
            <a:endParaRPr lang="en-US" sz="6600" i="1" dirty="0">
              <a:solidFill>
                <a:schemeClr val="tx1"/>
              </a:solidFill>
            </a:endParaRPr>
          </a:p>
        </p:txBody>
      </p:sp>
      <p:sp>
        <p:nvSpPr>
          <p:cNvPr id="3" name="Text Placeholder 2"/>
          <p:cNvSpPr>
            <a:spLocks noGrp="1"/>
          </p:cNvSpPr>
          <p:nvPr>
            <p:ph type="body" idx="1"/>
          </p:nvPr>
        </p:nvSpPr>
        <p:spPr>
          <a:xfrm>
            <a:off x="5181600" y="4953000"/>
            <a:ext cx="3733800" cy="1662112"/>
          </a:xfrm>
        </p:spPr>
        <p:txBody>
          <a:bodyPr/>
          <a:lstStyle/>
          <a:p>
            <a:r>
              <a:rPr lang="en-US" dirty="0" smtClean="0">
                <a:solidFill>
                  <a:srgbClr val="002060"/>
                </a:solidFill>
              </a:rPr>
              <a:t>Presented by:  </a:t>
            </a:r>
            <a:r>
              <a:rPr lang="en-US" dirty="0" err="1" smtClean="0">
                <a:solidFill>
                  <a:srgbClr val="002060"/>
                </a:solidFill>
              </a:rPr>
              <a:t>Mrinal</a:t>
            </a:r>
            <a:r>
              <a:rPr lang="en-US" dirty="0" smtClean="0">
                <a:solidFill>
                  <a:srgbClr val="002060"/>
                </a:solidFill>
              </a:rPr>
              <a:t> S.</a:t>
            </a:r>
          </a:p>
          <a:p>
            <a:r>
              <a:rPr lang="en-US" dirty="0" smtClean="0">
                <a:solidFill>
                  <a:srgbClr val="002060"/>
                </a:solidFill>
              </a:rPr>
              <a:t>              Part 1 PG</a:t>
            </a:r>
            <a:endParaRPr lang="en-US" dirty="0">
              <a:solidFill>
                <a:srgbClr val="002060"/>
              </a:solidFill>
            </a:endParaRPr>
          </a:p>
        </p:txBody>
      </p:sp>
      <p:pic>
        <p:nvPicPr>
          <p:cNvPr id="1026" name="Picture 2"/>
          <p:cNvPicPr>
            <a:picLocks noChangeAspect="1" noChangeArrowheads="1"/>
          </p:cNvPicPr>
          <p:nvPr/>
        </p:nvPicPr>
        <p:blipFill>
          <a:blip r:embed="rId2"/>
          <a:srcRect/>
          <a:stretch>
            <a:fillRect/>
          </a:stretch>
        </p:blipFill>
        <p:spPr bwMode="auto">
          <a:xfrm>
            <a:off x="381000" y="2743200"/>
            <a:ext cx="4610100" cy="3810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4294967295"/>
          </p:nvPr>
        </p:nvSpPr>
        <p:spPr>
          <a:xfrm>
            <a:off x="228600" y="457200"/>
            <a:ext cx="4267200" cy="5703888"/>
          </a:xfrm>
        </p:spPr>
        <p:txBody>
          <a:bodyPr>
            <a:normAutofit fontScale="92500" lnSpcReduction="20000"/>
          </a:bodyPr>
          <a:lstStyle/>
          <a:p>
            <a:endParaRPr lang="en-US" sz="3200" dirty="0" smtClean="0">
              <a:latin typeface="Comic Sans MS" pitchFamily="66" charset="0"/>
            </a:endParaRPr>
          </a:p>
          <a:p>
            <a:r>
              <a:rPr lang="en-US" sz="3200" dirty="0" smtClean="0">
                <a:latin typeface="Constantia" pitchFamily="18" charset="0"/>
              </a:rPr>
              <a:t>The epithelium is moved away from the surface of the dentin so that </a:t>
            </a:r>
            <a:r>
              <a:rPr lang="en-US" sz="3200" dirty="0" smtClean="0">
                <a:solidFill>
                  <a:schemeClr val="accent1">
                    <a:lumMod val="75000"/>
                  </a:schemeClr>
                </a:solidFill>
                <a:latin typeface="Constantia" pitchFamily="18" charset="0"/>
              </a:rPr>
              <a:t>connective tissue </a:t>
            </a:r>
            <a:r>
              <a:rPr lang="en-US" sz="3200" dirty="0" smtClean="0">
                <a:latin typeface="Constantia" pitchFamily="18" charset="0"/>
              </a:rPr>
              <a:t>cells come into contact with the outer surface of the </a:t>
            </a:r>
            <a:r>
              <a:rPr lang="en-US" sz="3200" dirty="0" smtClean="0">
                <a:solidFill>
                  <a:schemeClr val="accent1">
                    <a:lumMod val="75000"/>
                  </a:schemeClr>
                </a:solidFill>
                <a:latin typeface="Constantia" pitchFamily="18" charset="0"/>
              </a:rPr>
              <a:t>dentin</a:t>
            </a:r>
            <a:r>
              <a:rPr lang="en-US" sz="3200" dirty="0" smtClean="0">
                <a:latin typeface="Constantia" pitchFamily="18" charset="0"/>
              </a:rPr>
              <a:t> and differentiate into</a:t>
            </a:r>
          </a:p>
          <a:p>
            <a:endParaRPr lang="en-US" sz="3200" dirty="0" smtClean="0">
              <a:latin typeface="Constantia" pitchFamily="18" charset="0"/>
            </a:endParaRPr>
          </a:p>
          <a:p>
            <a:r>
              <a:rPr lang="en-US" sz="3200" dirty="0" smtClean="0">
                <a:latin typeface="Constantia" pitchFamily="18" charset="0"/>
              </a:rPr>
              <a:t> </a:t>
            </a:r>
            <a:r>
              <a:rPr lang="en-US" sz="3200" i="1" dirty="0" err="1" smtClean="0">
                <a:solidFill>
                  <a:srgbClr val="FF0000"/>
                </a:solidFill>
                <a:latin typeface="Constantia" pitchFamily="18" charset="0"/>
              </a:rPr>
              <a:t>Cementoblasts</a:t>
            </a:r>
            <a:r>
              <a:rPr lang="en-US" sz="3200" i="1" dirty="0" smtClean="0">
                <a:solidFill>
                  <a:srgbClr val="FF0000"/>
                </a:solidFill>
                <a:latin typeface="Constantia" pitchFamily="18" charset="0"/>
              </a:rPr>
              <a:t> </a:t>
            </a:r>
            <a:r>
              <a:rPr lang="en-US" sz="3200" dirty="0" smtClean="0">
                <a:latin typeface="Constantia" pitchFamily="18" charset="0"/>
              </a:rPr>
              <a:t>that deposit a layer of cementum onto the surface of the dentin</a:t>
            </a:r>
            <a:r>
              <a:rPr lang="en-US" sz="3200" dirty="0" smtClean="0">
                <a:latin typeface="Comic Sans MS" pitchFamily="66" charset="0"/>
              </a:rPr>
              <a:t>.</a:t>
            </a:r>
            <a:endParaRPr lang="en-IN" sz="3200" dirty="0" smtClean="0">
              <a:latin typeface="Comic Sans MS" pitchFamily="66" charset="0"/>
            </a:endParaRPr>
          </a:p>
          <a:p>
            <a:endParaRPr lang="en-IN" dirty="0">
              <a:latin typeface="Comic Sans MS" pitchFamily="66" charset="0"/>
            </a:endParaRPr>
          </a:p>
        </p:txBody>
      </p:sp>
      <p:pic>
        <p:nvPicPr>
          <p:cNvPr id="1026" name="Picture 2" descr="G:\data\BookFigures\05\Figure_05-32.jpg"/>
          <p:cNvPicPr>
            <a:picLocks noGrp="1" noChangeAspect="1" noChangeArrowheads="1"/>
          </p:cNvPicPr>
          <p:nvPr>
            <p:ph sz="quarter" idx="4294967295"/>
          </p:nvPr>
        </p:nvPicPr>
        <p:blipFill>
          <a:blip r:embed="rId2"/>
          <a:srcRect/>
          <a:stretch>
            <a:fillRect/>
          </a:stretch>
        </p:blipFill>
        <p:spPr bwMode="auto">
          <a:xfrm>
            <a:off x="4800600" y="381000"/>
            <a:ext cx="4343400" cy="6096000"/>
          </a:xfrm>
          <a:prstGeom prst="rect">
            <a:avLst/>
          </a:prstGeom>
          <a:noFill/>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609600"/>
            <a:ext cx="8458200" cy="6124754"/>
          </a:xfrm>
          <a:prstGeom prst="rect">
            <a:avLst/>
          </a:prstGeom>
        </p:spPr>
        <p:txBody>
          <a:bodyPr wrap="square">
            <a:spAutoFit/>
          </a:bodyPr>
          <a:lstStyle/>
          <a:p>
            <a:pPr marL="550862" indent="-514350">
              <a:buClr>
                <a:schemeClr val="tx1"/>
              </a:buClr>
              <a:buFont typeface="+mj-lt"/>
              <a:buAutoNum type="arabicPeriod" startAt="2"/>
              <a:defRPr/>
            </a:pPr>
            <a:r>
              <a:rPr lang="en-US" sz="2800" u="sng" dirty="0" smtClean="0">
                <a:solidFill>
                  <a:schemeClr val="accent3">
                    <a:lumMod val="60000"/>
                    <a:lumOff val="40000"/>
                  </a:schemeClr>
                </a:solidFill>
              </a:rPr>
              <a:t>SUPPORTING ALVEOLAR BONE: </a:t>
            </a:r>
          </a:p>
          <a:p>
            <a:pPr marL="550862" indent="-514350">
              <a:buClr>
                <a:schemeClr val="tx1"/>
              </a:buClr>
              <a:buFont typeface="+mj-lt"/>
              <a:buAutoNum type="arabicPeriod" startAt="2"/>
              <a:defRPr/>
            </a:pPr>
            <a:endParaRPr lang="en-US" sz="2800" u="sng" dirty="0" smtClean="0"/>
          </a:p>
          <a:p>
            <a:pPr marL="550862" indent="-514350">
              <a:buClr>
                <a:schemeClr val="tx1"/>
              </a:buClr>
              <a:buNone/>
              <a:defRPr/>
            </a:pPr>
            <a:r>
              <a:rPr lang="en-US" sz="2800" dirty="0" smtClean="0"/>
              <a:t> </a:t>
            </a:r>
            <a:r>
              <a:rPr lang="en-US" sz="2800" dirty="0" smtClean="0">
                <a:solidFill>
                  <a:srgbClr val="FF0000"/>
                </a:solidFill>
              </a:rPr>
              <a:t>a. Cortical plates</a:t>
            </a:r>
          </a:p>
          <a:p>
            <a:pPr marL="550862" indent="-514350">
              <a:buClr>
                <a:schemeClr val="tx1"/>
              </a:buClr>
              <a:buFont typeface="Arial" pitchFamily="34" charset="0"/>
              <a:buChar char="•"/>
              <a:defRPr/>
            </a:pPr>
            <a:r>
              <a:rPr lang="en-US" sz="2800" dirty="0" smtClean="0"/>
              <a:t>Compact bone.  Forms inner &amp; outer plates of alveolar processes.</a:t>
            </a:r>
          </a:p>
          <a:p>
            <a:pPr marL="550862" indent="-514350">
              <a:buClr>
                <a:schemeClr val="tx1"/>
              </a:buClr>
              <a:buNone/>
              <a:defRPr/>
            </a:pPr>
            <a:r>
              <a:rPr lang="en-US" sz="2800" dirty="0" smtClean="0">
                <a:solidFill>
                  <a:srgbClr val="FF0000"/>
                </a:solidFill>
              </a:rPr>
              <a:t>           </a:t>
            </a:r>
          </a:p>
          <a:p>
            <a:pPr marL="550862" indent="-514350">
              <a:buClr>
                <a:schemeClr val="tx1"/>
              </a:buClr>
              <a:buNone/>
              <a:defRPr/>
            </a:pPr>
            <a:r>
              <a:rPr lang="en-US" sz="2800" dirty="0" smtClean="0">
                <a:solidFill>
                  <a:srgbClr val="FF0000"/>
                </a:solidFill>
              </a:rPr>
              <a:t> b. Spongy bone</a:t>
            </a:r>
          </a:p>
          <a:p>
            <a:pPr marL="550862" indent="-514350">
              <a:buClr>
                <a:schemeClr val="tx1"/>
              </a:buClr>
              <a:buNone/>
              <a:defRPr/>
            </a:pPr>
            <a:r>
              <a:rPr lang="en-US" sz="2800" dirty="0" smtClean="0"/>
              <a:t>Fills the area between the </a:t>
            </a:r>
            <a:r>
              <a:rPr lang="en-US" sz="2800" dirty="0" err="1" smtClean="0"/>
              <a:t>corticle</a:t>
            </a:r>
            <a:r>
              <a:rPr lang="en-US" sz="2800" dirty="0" smtClean="0"/>
              <a:t> plates &amp; </a:t>
            </a:r>
            <a:r>
              <a:rPr lang="en-US" sz="2800" dirty="0" err="1" smtClean="0"/>
              <a:t>alv</a:t>
            </a:r>
            <a:r>
              <a:rPr lang="en-US" sz="2800" dirty="0" smtClean="0"/>
              <a:t>. bone proper</a:t>
            </a:r>
          </a:p>
          <a:p>
            <a:pPr marL="608012" indent="-571500">
              <a:buClr>
                <a:schemeClr val="tx1"/>
              </a:buClr>
              <a:buFont typeface="+mj-lt"/>
              <a:buAutoNum type="romanLcPeriod"/>
              <a:defRPr/>
            </a:pPr>
            <a:r>
              <a:rPr lang="en-US" sz="2800" dirty="0" smtClean="0"/>
              <a:t>Type </a:t>
            </a:r>
            <a:r>
              <a:rPr lang="en-US" sz="2800" dirty="0" smtClean="0">
                <a:solidFill>
                  <a:srgbClr val="FF0000"/>
                </a:solidFill>
              </a:rPr>
              <a:t>I</a:t>
            </a:r>
            <a:r>
              <a:rPr lang="en-US" sz="2800" dirty="0" smtClean="0"/>
              <a:t>- </a:t>
            </a:r>
            <a:r>
              <a:rPr lang="en-US" sz="2800" dirty="0" err="1" smtClean="0"/>
              <a:t>interdental</a:t>
            </a:r>
            <a:r>
              <a:rPr lang="en-US" sz="2800" dirty="0" smtClean="0"/>
              <a:t> &amp; inter </a:t>
            </a:r>
            <a:r>
              <a:rPr lang="en-US" sz="2800" dirty="0" err="1" smtClean="0"/>
              <a:t>radicular</a:t>
            </a:r>
            <a:r>
              <a:rPr lang="en-US" sz="2800" dirty="0" smtClean="0"/>
              <a:t> </a:t>
            </a:r>
            <a:r>
              <a:rPr lang="en-US" sz="2800" dirty="0" err="1" smtClean="0"/>
              <a:t>trabeculae</a:t>
            </a:r>
            <a:r>
              <a:rPr lang="en-US" sz="2800" dirty="0" smtClean="0"/>
              <a:t> are regular &amp; horizontal in </a:t>
            </a:r>
            <a:r>
              <a:rPr lang="en-US" sz="2800" dirty="0" err="1" smtClean="0">
                <a:solidFill>
                  <a:srgbClr val="0070C0"/>
                </a:solidFill>
              </a:rPr>
              <a:t>ladderlike</a:t>
            </a:r>
            <a:r>
              <a:rPr lang="en-US" sz="2800" dirty="0" smtClean="0"/>
              <a:t> arrangement (MANDIBLE)</a:t>
            </a:r>
          </a:p>
          <a:p>
            <a:pPr marL="608012" indent="-571500">
              <a:buClr>
                <a:schemeClr val="tx1"/>
              </a:buClr>
              <a:buFont typeface="+mj-lt"/>
              <a:buAutoNum type="romanLcPeriod"/>
              <a:defRPr/>
            </a:pPr>
            <a:r>
              <a:rPr lang="en-US" sz="2800" dirty="0" smtClean="0"/>
              <a:t>Type </a:t>
            </a:r>
            <a:r>
              <a:rPr lang="en-US" sz="2800" dirty="0" smtClean="0">
                <a:solidFill>
                  <a:srgbClr val="FF0000"/>
                </a:solidFill>
              </a:rPr>
              <a:t>II</a:t>
            </a:r>
            <a:r>
              <a:rPr lang="en-US" sz="2800" dirty="0" smtClean="0"/>
              <a:t>- shows irregularly arranged, numerous, delicate </a:t>
            </a:r>
            <a:r>
              <a:rPr lang="en-US" sz="2800" dirty="0" err="1" smtClean="0"/>
              <a:t>trabeculae</a:t>
            </a:r>
            <a:r>
              <a:rPr lang="en-US" sz="2800" dirty="0" smtClean="0"/>
              <a:t>. (MAXILLA)</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219200"/>
            <a:ext cx="8229600" cy="2191512"/>
          </a:xfrm>
        </p:spPr>
        <p:txBody>
          <a:bodyPr>
            <a:normAutofit/>
          </a:bodyPr>
          <a:lstStyle/>
          <a:p>
            <a:r>
              <a:rPr lang="en-US" sz="6600" dirty="0" smtClean="0">
                <a:solidFill>
                  <a:srgbClr val="FF0000"/>
                </a:solidFill>
              </a:rPr>
              <a:t>CLINICAL CONSIDERATIONS</a:t>
            </a:r>
            <a:endParaRPr lang="en-US" sz="6600" dirty="0">
              <a:solidFill>
                <a:srgbClr val="FF000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229600" cy="1143000"/>
          </a:xfrm>
        </p:spPr>
        <p:txBody>
          <a:bodyPr/>
          <a:lstStyle/>
          <a:p>
            <a:r>
              <a:rPr lang="en-US" dirty="0" err="1" smtClean="0">
                <a:solidFill>
                  <a:srgbClr val="FF0000"/>
                </a:solidFill>
              </a:rPr>
              <a:t>Osteogenesis</a:t>
            </a:r>
            <a:r>
              <a:rPr lang="en-US" dirty="0" smtClean="0">
                <a:solidFill>
                  <a:srgbClr val="FF0000"/>
                </a:solidFill>
              </a:rPr>
              <a:t> </a:t>
            </a:r>
            <a:r>
              <a:rPr lang="en-US" dirty="0" err="1" smtClean="0">
                <a:solidFill>
                  <a:srgbClr val="FF0000"/>
                </a:solidFill>
              </a:rPr>
              <a:t>Imperfecta</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Brittle bones , </a:t>
            </a:r>
            <a:r>
              <a:rPr lang="en-US" dirty="0" err="1" smtClean="0"/>
              <a:t>Lobstein</a:t>
            </a:r>
            <a:r>
              <a:rPr lang="en-US" dirty="0" smtClean="0"/>
              <a:t> disease</a:t>
            </a:r>
          </a:p>
          <a:p>
            <a:r>
              <a:rPr lang="en-US" dirty="0" smtClean="0"/>
              <a:t>Abnormality in type-1 collagen ---- Mutation of COL1A1 (chromosome 17) or COL1A2 (7).</a:t>
            </a:r>
          </a:p>
          <a:p>
            <a:r>
              <a:rPr lang="en-US" dirty="0" err="1" smtClean="0"/>
              <a:t>Autosomal</a:t>
            </a:r>
            <a:r>
              <a:rPr lang="en-US" dirty="0" smtClean="0"/>
              <a:t> dominant</a:t>
            </a:r>
          </a:p>
          <a:p>
            <a:endParaRPr lang="en-US" dirty="0" smtClean="0"/>
          </a:p>
          <a:p>
            <a:r>
              <a:rPr lang="en-US" dirty="0" smtClean="0"/>
              <a:t>4 types:  I, II, III, IV</a:t>
            </a:r>
          </a:p>
          <a:p>
            <a:r>
              <a:rPr lang="en-US" dirty="0" smtClean="0"/>
              <a:t>C/F: bone fragility, fractures, blue sclera, </a:t>
            </a:r>
          </a:p>
          <a:p>
            <a:pPr>
              <a:buNone/>
            </a:pPr>
            <a:r>
              <a:rPr lang="en-US" dirty="0" smtClean="0"/>
              <a:t>      </a:t>
            </a:r>
            <a:r>
              <a:rPr lang="en-US" dirty="0" err="1" smtClean="0"/>
              <a:t>a/w</a:t>
            </a:r>
            <a:r>
              <a:rPr lang="en-US" dirty="0" smtClean="0"/>
              <a:t> DI, short stature etc</a:t>
            </a:r>
          </a:p>
          <a:p>
            <a:r>
              <a:rPr lang="en-US" dirty="0" smtClean="0"/>
              <a:t>H/P: Thin, spongy bone, reduced </a:t>
            </a:r>
            <a:r>
              <a:rPr lang="en-US" dirty="0" err="1" smtClean="0"/>
              <a:t>osteoblast</a:t>
            </a:r>
            <a:r>
              <a:rPr lang="en-US" dirty="0" smtClean="0"/>
              <a:t> activity, </a:t>
            </a:r>
          </a:p>
          <a:p>
            <a:r>
              <a:rPr lang="en-US" dirty="0" smtClean="0"/>
              <a:t>Both- qualitative &amp; quantitative defect of collagen</a:t>
            </a:r>
          </a:p>
          <a:p>
            <a:endParaRPr lang="en-US" dirty="0"/>
          </a:p>
        </p:txBody>
      </p:sp>
      <p:pic>
        <p:nvPicPr>
          <p:cNvPr id="5123" name="Picture 3" descr="F:\dept jcs and seminars\BONE\images bone\oi.jpeg"/>
          <p:cNvPicPr>
            <a:picLocks noChangeAspect="1" noChangeArrowheads="1"/>
          </p:cNvPicPr>
          <p:nvPr/>
        </p:nvPicPr>
        <p:blipFill>
          <a:blip r:embed="rId2"/>
          <a:srcRect/>
          <a:stretch>
            <a:fillRect/>
          </a:stretch>
        </p:blipFill>
        <p:spPr bwMode="auto">
          <a:xfrm>
            <a:off x="6629400" y="228600"/>
            <a:ext cx="2514600" cy="1819275"/>
          </a:xfrm>
          <a:prstGeom prst="rect">
            <a:avLst/>
          </a:prstGeom>
          <a:noFill/>
        </p:spPr>
      </p:pic>
      <p:pic>
        <p:nvPicPr>
          <p:cNvPr id="5124" name="Picture 4" descr="F:\dept jcs and seminars\BONE\images bone\osteogenesis-imperfecta-2.jpg"/>
          <p:cNvPicPr>
            <a:picLocks noChangeAspect="1" noChangeArrowheads="1"/>
          </p:cNvPicPr>
          <p:nvPr/>
        </p:nvPicPr>
        <p:blipFill>
          <a:blip r:embed="rId3"/>
          <a:srcRect l="2000" t="2488"/>
          <a:stretch>
            <a:fillRect/>
          </a:stretch>
        </p:blipFill>
        <p:spPr bwMode="auto">
          <a:xfrm>
            <a:off x="6477000" y="2895600"/>
            <a:ext cx="2286000" cy="228600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Oseopetrosis</a:t>
            </a:r>
            <a:endParaRPr lang="en-US" dirty="0">
              <a:solidFill>
                <a:srgbClr val="FF0000"/>
              </a:solidFill>
            </a:endParaRPr>
          </a:p>
        </p:txBody>
      </p:sp>
      <p:sp>
        <p:nvSpPr>
          <p:cNvPr id="3" name="Content Placeholder 2"/>
          <p:cNvSpPr>
            <a:spLocks noGrp="1"/>
          </p:cNvSpPr>
          <p:nvPr>
            <p:ph sz="half" idx="1"/>
          </p:nvPr>
        </p:nvSpPr>
        <p:spPr>
          <a:xfrm>
            <a:off x="228600" y="1920085"/>
            <a:ext cx="4572000" cy="4434840"/>
          </a:xfrm>
        </p:spPr>
        <p:txBody>
          <a:bodyPr/>
          <a:lstStyle/>
          <a:p>
            <a:pPr>
              <a:buFont typeface="Wingdings" pitchFamily="2" charset="2"/>
              <a:buChar char="v"/>
            </a:pPr>
            <a:r>
              <a:rPr lang="en-US" dirty="0" smtClean="0"/>
              <a:t>Marble Bone Disease / Albers-Schonberg disease</a:t>
            </a:r>
          </a:p>
          <a:p>
            <a:pPr>
              <a:buFont typeface="Arial" pitchFamily="34" charset="0"/>
              <a:buChar char="•"/>
            </a:pPr>
            <a:endParaRPr lang="en-US" dirty="0" smtClean="0"/>
          </a:p>
          <a:p>
            <a:pPr>
              <a:buFont typeface="Arial" pitchFamily="34" charset="0"/>
              <a:buChar char="•"/>
            </a:pPr>
            <a:r>
              <a:rPr lang="en-US" dirty="0" smtClean="0"/>
              <a:t>Failure of </a:t>
            </a:r>
            <a:r>
              <a:rPr lang="en-US" dirty="0" err="1" smtClean="0"/>
              <a:t>osteoclasts</a:t>
            </a:r>
            <a:r>
              <a:rPr lang="en-US" dirty="0" smtClean="0"/>
              <a:t> to </a:t>
            </a:r>
            <a:r>
              <a:rPr lang="en-US" dirty="0" err="1" smtClean="0"/>
              <a:t>resorb</a:t>
            </a:r>
            <a:r>
              <a:rPr lang="en-US" dirty="0" smtClean="0"/>
              <a:t> bone leads to increases bone mass.</a:t>
            </a:r>
          </a:p>
          <a:p>
            <a:pPr>
              <a:buFont typeface="Arial" pitchFamily="34" charset="0"/>
              <a:buChar char="•"/>
            </a:pPr>
            <a:r>
              <a:rPr lang="en-US" dirty="0" smtClean="0"/>
              <a:t>Bone has poor mechanical properties. </a:t>
            </a:r>
          </a:p>
          <a:p>
            <a:pPr>
              <a:buFont typeface="Arial" pitchFamily="34" charset="0"/>
              <a:buChar char="•"/>
            </a:pPr>
            <a:r>
              <a:rPr lang="en-US" dirty="0" smtClean="0"/>
              <a:t>Fragility--- fractures</a:t>
            </a:r>
            <a:endParaRPr lang="en-US" dirty="0"/>
          </a:p>
        </p:txBody>
      </p:sp>
      <p:pic>
        <p:nvPicPr>
          <p:cNvPr id="7170" name="Picture 2" descr="F:\dept jcs and seminars\BONE\images bone\opetrosis.jpeg"/>
          <p:cNvPicPr>
            <a:picLocks noChangeAspect="1" noChangeArrowheads="1"/>
          </p:cNvPicPr>
          <p:nvPr/>
        </p:nvPicPr>
        <p:blipFill>
          <a:blip r:embed="rId2"/>
          <a:srcRect/>
          <a:stretch>
            <a:fillRect/>
          </a:stretch>
        </p:blipFill>
        <p:spPr bwMode="auto">
          <a:xfrm>
            <a:off x="4495800" y="381000"/>
            <a:ext cx="2305050" cy="1981200"/>
          </a:xfrm>
          <a:prstGeom prst="rect">
            <a:avLst/>
          </a:prstGeom>
          <a:noFill/>
        </p:spPr>
      </p:pic>
      <p:pic>
        <p:nvPicPr>
          <p:cNvPr id="7171" name="Picture 3" descr="F:\dept jcs and seminars\BONE\images bone\petrosis.jpg"/>
          <p:cNvPicPr>
            <a:picLocks noGrp="1" noChangeAspect="1" noChangeArrowheads="1"/>
          </p:cNvPicPr>
          <p:nvPr>
            <p:ph sz="half" idx="2"/>
          </p:nvPr>
        </p:nvPicPr>
        <p:blipFill>
          <a:blip r:embed="rId3"/>
          <a:srcRect/>
          <a:stretch>
            <a:fillRect/>
          </a:stretch>
        </p:blipFill>
        <p:spPr bwMode="auto">
          <a:xfrm>
            <a:off x="4953000" y="2514600"/>
            <a:ext cx="3015761" cy="3685931"/>
          </a:xfrm>
          <a:prstGeom prst="rect">
            <a:avLst/>
          </a:prstGeom>
          <a:noFill/>
        </p:spPr>
      </p:pic>
      <p:pic>
        <p:nvPicPr>
          <p:cNvPr id="7172" name="Picture 4" descr="F:\dept jcs and seminars\BONE\images bone\op.jpg"/>
          <p:cNvPicPr>
            <a:picLocks noChangeAspect="1" noChangeArrowheads="1"/>
          </p:cNvPicPr>
          <p:nvPr/>
        </p:nvPicPr>
        <p:blipFill>
          <a:blip r:embed="rId4"/>
          <a:srcRect/>
          <a:stretch>
            <a:fillRect/>
          </a:stretch>
        </p:blipFill>
        <p:spPr bwMode="auto">
          <a:xfrm>
            <a:off x="6934200" y="381000"/>
            <a:ext cx="1600200" cy="1981200"/>
          </a:xfrm>
          <a:prstGeom prst="rect">
            <a:avLst/>
          </a:prstGeom>
          <a:noFill/>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lstStyle/>
          <a:p>
            <a:r>
              <a:rPr lang="en-US" dirty="0" smtClean="0">
                <a:solidFill>
                  <a:srgbClr val="FF0000"/>
                </a:solidFill>
              </a:rPr>
              <a:t>Osteoporosis</a:t>
            </a:r>
            <a:r>
              <a:rPr lang="en-US" dirty="0" smtClean="0"/>
              <a:t> </a:t>
            </a:r>
            <a:endParaRPr lang="en-US" dirty="0"/>
          </a:p>
        </p:txBody>
      </p:sp>
      <p:sp>
        <p:nvSpPr>
          <p:cNvPr id="3" name="Content Placeholder 2"/>
          <p:cNvSpPr>
            <a:spLocks noGrp="1"/>
          </p:cNvSpPr>
          <p:nvPr>
            <p:ph sz="half" idx="1"/>
          </p:nvPr>
        </p:nvSpPr>
        <p:spPr>
          <a:xfrm>
            <a:off x="228600" y="1600200"/>
            <a:ext cx="4800600" cy="4754725"/>
          </a:xfrm>
        </p:spPr>
        <p:txBody>
          <a:bodyPr>
            <a:normAutofit fontScale="92500" lnSpcReduction="20000"/>
          </a:bodyPr>
          <a:lstStyle/>
          <a:p>
            <a:pPr>
              <a:buFont typeface="Arial" pitchFamily="34" charset="0"/>
              <a:buChar char="•"/>
              <a:defRPr/>
            </a:pPr>
            <a:r>
              <a:rPr lang="en-US" sz="2800" dirty="0" smtClean="0">
                <a:latin typeface="Arial" pitchFamily="34" charset="0"/>
                <a:cs typeface="Arial" pitchFamily="34" charset="0"/>
              </a:rPr>
              <a:t> In osteoporosis, the bone mineral density (BMD) is reduced, bone micro architecture is disrupted, and the amount and variety of non-</a:t>
            </a:r>
            <a:r>
              <a:rPr lang="en-US" sz="2800" dirty="0" err="1" smtClean="0">
                <a:latin typeface="Arial" pitchFamily="34" charset="0"/>
                <a:cs typeface="Arial" pitchFamily="34" charset="0"/>
              </a:rPr>
              <a:t>collagenous</a:t>
            </a:r>
            <a:r>
              <a:rPr lang="en-US" sz="2800" dirty="0" smtClean="0">
                <a:latin typeface="Arial" pitchFamily="34" charset="0"/>
                <a:cs typeface="Arial" pitchFamily="34" charset="0"/>
              </a:rPr>
              <a:t> proteins in bone is altered. </a:t>
            </a:r>
          </a:p>
          <a:p>
            <a:pPr>
              <a:buFont typeface="Arial" pitchFamily="34" charset="0"/>
              <a:buChar char="•"/>
              <a:defRPr/>
            </a:pPr>
            <a:endParaRPr lang="en-US" sz="2800" dirty="0" smtClean="0">
              <a:latin typeface="Arial" pitchFamily="34" charset="0"/>
              <a:cs typeface="Arial" pitchFamily="34" charset="0"/>
            </a:endParaRPr>
          </a:p>
          <a:p>
            <a:pPr>
              <a:buFont typeface="Arial" pitchFamily="34" charset="0"/>
              <a:buChar char="•"/>
              <a:defRPr/>
            </a:pPr>
            <a:r>
              <a:rPr lang="en-US" sz="2800" dirty="0" smtClean="0">
                <a:latin typeface="Arial" pitchFamily="34" charset="0"/>
                <a:cs typeface="Arial" pitchFamily="34" charset="0"/>
              </a:rPr>
              <a:t>Osteoporosis is most common in women after the menopause, when it is called postmenopausal osteoporosis</a:t>
            </a:r>
          </a:p>
          <a:p>
            <a:endParaRPr lang="en-US" dirty="0"/>
          </a:p>
        </p:txBody>
      </p:sp>
      <p:pic>
        <p:nvPicPr>
          <p:cNvPr id="1026" name="Picture 2"/>
          <p:cNvPicPr>
            <a:picLocks noGrp="1" noChangeAspect="1" noChangeArrowheads="1"/>
          </p:cNvPicPr>
          <p:nvPr>
            <p:ph sz="half" idx="2"/>
          </p:nvPr>
        </p:nvPicPr>
        <p:blipFill>
          <a:blip r:embed="rId2"/>
          <a:srcRect/>
          <a:stretch>
            <a:fillRect/>
          </a:stretch>
        </p:blipFill>
        <p:spPr bwMode="auto">
          <a:xfrm>
            <a:off x="5029200" y="228600"/>
            <a:ext cx="3810000" cy="3048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5638800" y="3429000"/>
            <a:ext cx="2143125" cy="30384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solidFill>
                  <a:srgbClr val="FF0000"/>
                </a:solidFill>
              </a:rPr>
              <a:t>Rickets &amp; </a:t>
            </a:r>
            <a:r>
              <a:rPr lang="en-US" dirty="0" err="1" smtClean="0">
                <a:solidFill>
                  <a:srgbClr val="FF0000"/>
                </a:solidFill>
              </a:rPr>
              <a:t>Osteomalacia</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a:t>
            </a:r>
            <a:r>
              <a:rPr lang="en-US" dirty="0" err="1" smtClean="0"/>
              <a:t>Wricken</a:t>
            </a:r>
            <a:r>
              <a:rPr lang="en-US" dirty="0" smtClean="0"/>
              <a:t>” = to bend </a:t>
            </a:r>
          </a:p>
          <a:p>
            <a:r>
              <a:rPr lang="en-US" dirty="0" smtClean="0"/>
              <a:t>Vitamin D deficiency              calcium absorption     weak bones</a:t>
            </a:r>
          </a:p>
          <a:p>
            <a:r>
              <a:rPr lang="en-US" dirty="0" smtClean="0"/>
              <a:t>RICKETS: Decreased mineralization at the level of  growth plate                         growth retardation </a:t>
            </a:r>
          </a:p>
          <a:p>
            <a:r>
              <a:rPr lang="en-US" dirty="0" smtClean="0"/>
              <a:t>Pigeon chest, lumbar </a:t>
            </a:r>
            <a:r>
              <a:rPr lang="en-US" dirty="0" err="1" smtClean="0"/>
              <a:t>lardoisis</a:t>
            </a:r>
            <a:r>
              <a:rPr lang="en-US" dirty="0" smtClean="0"/>
              <a:t>, </a:t>
            </a:r>
          </a:p>
          <a:p>
            <a:pPr>
              <a:buNone/>
            </a:pPr>
            <a:r>
              <a:rPr lang="en-US" dirty="0" smtClean="0"/>
              <a:t>   </a:t>
            </a:r>
            <a:r>
              <a:rPr lang="en-US" dirty="0" err="1" smtClean="0"/>
              <a:t>rachetic</a:t>
            </a:r>
            <a:r>
              <a:rPr lang="en-US" dirty="0" smtClean="0"/>
              <a:t> rosary, bowed legs,</a:t>
            </a:r>
          </a:p>
          <a:p>
            <a:pPr>
              <a:buNone/>
            </a:pPr>
            <a:r>
              <a:rPr lang="en-US" dirty="0" smtClean="0"/>
              <a:t>    </a:t>
            </a:r>
            <a:r>
              <a:rPr lang="en-US" dirty="0" err="1" smtClean="0"/>
              <a:t>craniotabes</a:t>
            </a:r>
            <a:r>
              <a:rPr lang="en-US" dirty="0" smtClean="0"/>
              <a:t> etc.</a:t>
            </a:r>
          </a:p>
          <a:p>
            <a:endParaRPr lang="en-US" dirty="0" smtClean="0"/>
          </a:p>
          <a:p>
            <a:r>
              <a:rPr lang="en-US" dirty="0" smtClean="0"/>
              <a:t>OSTEOMALACIA:  Adults</a:t>
            </a:r>
          </a:p>
          <a:p>
            <a:endParaRPr lang="en-US" dirty="0" smtClean="0"/>
          </a:p>
          <a:p>
            <a:pPr>
              <a:buNone/>
            </a:pPr>
            <a:endParaRPr lang="en-US" dirty="0" smtClean="0"/>
          </a:p>
          <a:p>
            <a:pPr>
              <a:buNone/>
            </a:pPr>
            <a:endParaRPr lang="en-US" dirty="0" smtClean="0"/>
          </a:p>
          <a:p>
            <a:pPr>
              <a:buNone/>
            </a:pPr>
            <a:endParaRPr lang="en-US" dirty="0" smtClean="0"/>
          </a:p>
        </p:txBody>
      </p:sp>
      <p:sp>
        <p:nvSpPr>
          <p:cNvPr id="5" name="Right Arrow 4"/>
          <p:cNvSpPr/>
          <p:nvPr/>
        </p:nvSpPr>
        <p:spPr>
          <a:xfrm>
            <a:off x="2971800" y="3733800"/>
            <a:ext cx="990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a:srcRect/>
          <a:stretch>
            <a:fillRect/>
          </a:stretch>
        </p:blipFill>
        <p:spPr bwMode="auto">
          <a:xfrm>
            <a:off x="5181600" y="4495800"/>
            <a:ext cx="3714750" cy="2114550"/>
          </a:xfrm>
          <a:prstGeom prst="rect">
            <a:avLst/>
          </a:prstGeom>
          <a:noFill/>
          <a:ln w="9525">
            <a:noFill/>
            <a:miter lim="800000"/>
            <a:headEnd/>
            <a:tailEnd/>
          </a:ln>
          <a:effectLst/>
        </p:spPr>
      </p:pic>
      <p:sp>
        <p:nvSpPr>
          <p:cNvPr id="7" name="Down Arrow 6"/>
          <p:cNvSpPr/>
          <p:nvPr/>
        </p:nvSpPr>
        <p:spPr>
          <a:xfrm>
            <a:off x="7924800" y="2514600"/>
            <a:ext cx="45719"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3962400" y="2667000"/>
            <a:ext cx="9144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lstStyle/>
          <a:p>
            <a:r>
              <a:rPr lang="en-US" dirty="0" smtClean="0">
                <a:solidFill>
                  <a:srgbClr val="FF0000"/>
                </a:solidFill>
              </a:rPr>
              <a:t>Hyperparathyroidism </a:t>
            </a:r>
            <a:endParaRPr lang="en-US" dirty="0">
              <a:solidFill>
                <a:srgbClr val="FF0000"/>
              </a:solidFill>
            </a:endParaRPr>
          </a:p>
        </p:txBody>
      </p:sp>
      <p:sp>
        <p:nvSpPr>
          <p:cNvPr id="3" name="Content Placeholder 2"/>
          <p:cNvSpPr>
            <a:spLocks noGrp="1"/>
          </p:cNvSpPr>
          <p:nvPr>
            <p:ph idx="1"/>
          </p:nvPr>
        </p:nvSpPr>
        <p:spPr>
          <a:xfrm>
            <a:off x="457200" y="1935480"/>
            <a:ext cx="8229600" cy="4617720"/>
          </a:xfrm>
        </p:spPr>
        <p:txBody>
          <a:bodyPr>
            <a:normAutofit fontScale="92500" lnSpcReduction="10000"/>
          </a:bodyPr>
          <a:lstStyle/>
          <a:p>
            <a:r>
              <a:rPr lang="en-US" dirty="0" smtClean="0"/>
              <a:t>Primary, secondary, tertiary, </a:t>
            </a:r>
          </a:p>
          <a:p>
            <a:r>
              <a:rPr lang="en-US" dirty="0" smtClean="0"/>
              <a:t>C/F: bone pain, tenderness, spontaneous fractures,</a:t>
            </a:r>
          </a:p>
          <a:p>
            <a:pPr>
              <a:buNone/>
            </a:pPr>
            <a:r>
              <a:rPr lang="en-US" dirty="0" smtClean="0"/>
              <a:t>           weakness, generalized osteoporosis, abortive                        	attempts at bone repair.</a:t>
            </a:r>
          </a:p>
          <a:p>
            <a:pPr>
              <a:buNone/>
            </a:pPr>
            <a:endParaRPr lang="en-US" dirty="0" smtClean="0"/>
          </a:p>
          <a:p>
            <a:r>
              <a:rPr lang="en-US" dirty="0" smtClean="0"/>
              <a:t>R/F: generalized </a:t>
            </a:r>
            <a:r>
              <a:rPr lang="en-US" dirty="0" err="1" smtClean="0"/>
              <a:t>radiolucency</a:t>
            </a:r>
            <a:r>
              <a:rPr lang="en-US" dirty="0" smtClean="0"/>
              <a:t> as compared to normal,</a:t>
            </a:r>
          </a:p>
          <a:p>
            <a:pPr>
              <a:buNone/>
            </a:pPr>
            <a:r>
              <a:rPr lang="en-US" dirty="0" smtClean="0"/>
              <a:t>           later sharply defined </a:t>
            </a:r>
            <a:r>
              <a:rPr lang="en-US" dirty="0" err="1" smtClean="0"/>
              <a:t>radiolucencies</a:t>
            </a:r>
            <a:r>
              <a:rPr lang="en-US" dirty="0" smtClean="0"/>
              <a:t> in mandible,</a:t>
            </a:r>
          </a:p>
          <a:p>
            <a:pPr>
              <a:buNone/>
            </a:pPr>
            <a:r>
              <a:rPr lang="en-US" dirty="0" smtClean="0"/>
              <a:t>           “ground-glass” appearance,</a:t>
            </a:r>
          </a:p>
          <a:p>
            <a:pPr>
              <a:buNone/>
            </a:pPr>
            <a:r>
              <a:rPr lang="en-US" dirty="0" smtClean="0"/>
              <a:t>            lamina </a:t>
            </a:r>
            <a:r>
              <a:rPr lang="en-US" dirty="0" err="1" smtClean="0"/>
              <a:t>dura</a:t>
            </a:r>
            <a:r>
              <a:rPr lang="en-US" dirty="0" smtClean="0"/>
              <a:t> lost, </a:t>
            </a:r>
          </a:p>
          <a:p>
            <a:pPr>
              <a:buNone/>
            </a:pPr>
            <a:r>
              <a:rPr lang="en-US" dirty="0" smtClean="0"/>
              <a:t>            </a:t>
            </a:r>
            <a:r>
              <a:rPr lang="en-US" dirty="0" err="1" smtClean="0"/>
              <a:t>osteoclastomas</a:t>
            </a:r>
            <a:endParaRPr lang="en-US" dirty="0" smtClean="0"/>
          </a:p>
          <a:p>
            <a:pPr>
              <a:buNone/>
            </a:pPr>
            <a:r>
              <a:rPr lang="en-US" dirty="0" smtClean="0"/>
              <a:t>            </a:t>
            </a:r>
          </a:p>
        </p:txBody>
      </p:sp>
      <p:pic>
        <p:nvPicPr>
          <p:cNvPr id="6146" name="Picture 2"/>
          <p:cNvPicPr>
            <a:picLocks noChangeAspect="1" noChangeArrowheads="1"/>
          </p:cNvPicPr>
          <p:nvPr/>
        </p:nvPicPr>
        <p:blipFill>
          <a:blip r:embed="rId2"/>
          <a:srcRect/>
          <a:stretch>
            <a:fillRect/>
          </a:stretch>
        </p:blipFill>
        <p:spPr bwMode="auto">
          <a:xfrm>
            <a:off x="5181600" y="4724400"/>
            <a:ext cx="3124200" cy="2051480"/>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6096000" y="228600"/>
            <a:ext cx="2713182" cy="17907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FF0000"/>
                </a:solidFill>
              </a:rPr>
              <a:t>Achondroplasia</a:t>
            </a:r>
            <a:r>
              <a:rPr lang="en-US"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p:txBody>
          <a:bodyPr/>
          <a:lstStyle/>
          <a:p>
            <a:r>
              <a:rPr lang="en-US" dirty="0" smtClean="0"/>
              <a:t>Mutation in gene for fibroblast growth factor receptor-3 (FGFR-3)</a:t>
            </a:r>
          </a:p>
          <a:p>
            <a:r>
              <a:rPr lang="en-US" dirty="0" smtClean="0"/>
              <a:t>Short stature, short arms &amp; legs, long trunk</a:t>
            </a:r>
          </a:p>
          <a:p>
            <a:r>
              <a:rPr lang="en-US" dirty="0" err="1" smtClean="0"/>
              <a:t>Midfacial</a:t>
            </a:r>
            <a:r>
              <a:rPr lang="en-US" dirty="0" smtClean="0"/>
              <a:t> </a:t>
            </a:r>
            <a:r>
              <a:rPr lang="en-US" dirty="0" err="1" smtClean="0"/>
              <a:t>hypoplasia</a:t>
            </a:r>
            <a:r>
              <a:rPr lang="en-US" dirty="0" smtClean="0"/>
              <a:t>, Frontal bossing</a:t>
            </a:r>
          </a:p>
          <a:p>
            <a:r>
              <a:rPr lang="en-US" dirty="0" err="1" smtClean="0"/>
              <a:t>Mandibular</a:t>
            </a:r>
            <a:r>
              <a:rPr lang="en-US" dirty="0" smtClean="0"/>
              <a:t> </a:t>
            </a:r>
            <a:r>
              <a:rPr lang="en-US" dirty="0" err="1" smtClean="0"/>
              <a:t>prognathism</a:t>
            </a:r>
            <a:r>
              <a:rPr lang="en-US" dirty="0" smtClean="0"/>
              <a:t>, malocclusion</a:t>
            </a:r>
          </a:p>
          <a:p>
            <a:r>
              <a:rPr lang="en-US" dirty="0" smtClean="0"/>
              <a:t>h/p: failure of </a:t>
            </a:r>
            <a:r>
              <a:rPr lang="en-US" dirty="0" err="1" smtClean="0"/>
              <a:t>endochondral</a:t>
            </a:r>
            <a:r>
              <a:rPr lang="en-US" dirty="0" smtClean="0"/>
              <a:t> ossification</a:t>
            </a:r>
          </a:p>
        </p:txBody>
      </p:sp>
      <p:pic>
        <p:nvPicPr>
          <p:cNvPr id="5122" name="Picture 2"/>
          <p:cNvPicPr>
            <a:picLocks noChangeAspect="1" noChangeArrowheads="1"/>
          </p:cNvPicPr>
          <p:nvPr/>
        </p:nvPicPr>
        <p:blipFill>
          <a:blip r:embed="rId2" cstate="print"/>
          <a:srcRect/>
          <a:stretch>
            <a:fillRect/>
          </a:stretch>
        </p:blipFill>
        <p:spPr bwMode="auto">
          <a:xfrm>
            <a:off x="5486400" y="228600"/>
            <a:ext cx="3200400" cy="17526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6629400" y="4800600"/>
            <a:ext cx="2266170" cy="1904999"/>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cstate="print"/>
          <a:srcRect/>
          <a:stretch>
            <a:fillRect/>
          </a:stretch>
        </p:blipFill>
        <p:spPr bwMode="auto">
          <a:xfrm>
            <a:off x="3962400" y="4762500"/>
            <a:ext cx="2362200"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FIBROUS DYSPLASIA</a:t>
            </a:r>
            <a:endParaRPr lang="en-US" dirty="0">
              <a:solidFill>
                <a:srgbClr val="FF0000"/>
              </a:solidFill>
            </a:endParaRPr>
          </a:p>
        </p:txBody>
      </p:sp>
      <p:sp>
        <p:nvSpPr>
          <p:cNvPr id="3" name="Content Placeholder 2"/>
          <p:cNvSpPr>
            <a:spLocks noGrp="1"/>
          </p:cNvSpPr>
          <p:nvPr>
            <p:ph idx="1"/>
          </p:nvPr>
        </p:nvSpPr>
        <p:spPr>
          <a:xfrm>
            <a:off x="304800" y="1935480"/>
            <a:ext cx="8610600" cy="4770120"/>
          </a:xfrm>
        </p:spPr>
        <p:txBody>
          <a:bodyPr>
            <a:normAutofit/>
          </a:bodyPr>
          <a:lstStyle/>
          <a:p>
            <a:r>
              <a:rPr lang="en-US" sz="2400" dirty="0" smtClean="0"/>
              <a:t>Developmental condition of replacement of normal bone by an excessive proliferation of cellular fibrous connective tissue intermixed with irregular bone </a:t>
            </a:r>
            <a:r>
              <a:rPr lang="en-US" sz="2400" dirty="0" err="1" smtClean="0"/>
              <a:t>trabeculae</a:t>
            </a:r>
            <a:r>
              <a:rPr lang="en-US" sz="2400" dirty="0" smtClean="0"/>
              <a:t>.</a:t>
            </a:r>
          </a:p>
          <a:p>
            <a:endParaRPr lang="en-US" sz="2400" dirty="0" smtClean="0"/>
          </a:p>
          <a:p>
            <a:r>
              <a:rPr lang="en-US" sz="2400" dirty="0" smtClean="0"/>
              <a:t>Mutation of </a:t>
            </a:r>
            <a:r>
              <a:rPr lang="en-US" sz="2400" dirty="0" smtClean="0">
                <a:solidFill>
                  <a:srgbClr val="FF0000"/>
                </a:solidFill>
              </a:rPr>
              <a:t>GNAS 1 gene </a:t>
            </a:r>
            <a:r>
              <a:rPr lang="en-US" sz="2400" dirty="0" smtClean="0"/>
              <a:t>(guanine nucleotide-binding protein,   </a:t>
            </a:r>
            <a:r>
              <a:rPr lang="el-GR" sz="2400" dirty="0" smtClean="0"/>
              <a:t>α</a:t>
            </a:r>
            <a:r>
              <a:rPr lang="en-US" sz="2400" dirty="0" smtClean="0"/>
              <a:t>-</a:t>
            </a:r>
            <a:r>
              <a:rPr lang="en-US" sz="2400" dirty="0" smtClean="0">
                <a:sym typeface="WP Greek Helve" pitchFamily="2" charset="2"/>
              </a:rPr>
              <a:t>stimulating  activity peptide)</a:t>
            </a:r>
          </a:p>
          <a:p>
            <a:r>
              <a:rPr lang="en-US" sz="2400" dirty="0" smtClean="0">
                <a:sym typeface="WP Greek Helve" pitchFamily="2" charset="2"/>
              </a:rPr>
              <a:t>G protein ---- </a:t>
            </a:r>
            <a:r>
              <a:rPr lang="en-US" sz="2400" dirty="0" err="1" smtClean="0">
                <a:sym typeface="WP Greek Helve" pitchFamily="2" charset="2"/>
              </a:rPr>
              <a:t>cAMP</a:t>
            </a:r>
            <a:r>
              <a:rPr lang="en-US" sz="2400" dirty="0" smtClean="0">
                <a:sym typeface="WP Greek Helve" pitchFamily="2" charset="2"/>
              </a:rPr>
              <a:t>----  endocrine </a:t>
            </a:r>
            <a:r>
              <a:rPr lang="en-US" sz="2400" dirty="0" err="1" smtClean="0">
                <a:sym typeface="WP Greek Helve" pitchFamily="2" charset="2"/>
              </a:rPr>
              <a:t>hyperfunction</a:t>
            </a:r>
            <a:endParaRPr lang="en-US" sz="2400" dirty="0" smtClean="0">
              <a:sym typeface="WP Greek Helve" pitchFamily="2" charset="2"/>
            </a:endParaRPr>
          </a:p>
          <a:p>
            <a:pPr>
              <a:buNone/>
            </a:pPr>
            <a:r>
              <a:rPr lang="en-US" sz="2400" dirty="0" smtClean="0">
                <a:sym typeface="WP Greek Helve" pitchFamily="2" charset="2"/>
              </a:rPr>
              <a:t>                                              </a:t>
            </a:r>
            <a:r>
              <a:rPr lang="en-US" sz="2400" dirty="0" err="1" smtClean="0">
                <a:sym typeface="WP Greek Helve" pitchFamily="2" charset="2"/>
              </a:rPr>
              <a:t>proli</a:t>
            </a:r>
            <a:r>
              <a:rPr lang="en-US" sz="2400" dirty="0" smtClean="0">
                <a:sym typeface="WP Greek Helve" pitchFamily="2" charset="2"/>
              </a:rPr>
              <a:t> of </a:t>
            </a:r>
            <a:r>
              <a:rPr lang="en-US" sz="2400" dirty="0" err="1" smtClean="0">
                <a:sym typeface="WP Greek Helve" pitchFamily="2" charset="2"/>
              </a:rPr>
              <a:t>melanocytes</a:t>
            </a:r>
            <a:endParaRPr lang="en-US" sz="2400" dirty="0" smtClean="0">
              <a:sym typeface="WP Greek Helve" pitchFamily="2" charset="2"/>
            </a:endParaRPr>
          </a:p>
          <a:p>
            <a:pPr>
              <a:buNone/>
            </a:pPr>
            <a:r>
              <a:rPr lang="en-US" sz="2400" dirty="0" smtClean="0">
                <a:sym typeface="WP Greek Helve" pitchFamily="2" charset="2"/>
              </a:rPr>
              <a:t>                                              differentiation of </a:t>
            </a:r>
            <a:r>
              <a:rPr lang="en-US" sz="2400" dirty="0" err="1" smtClean="0">
                <a:sym typeface="WP Greek Helve" pitchFamily="2" charset="2"/>
              </a:rPr>
              <a:t>osteoblasts</a:t>
            </a:r>
            <a:endParaRPr lang="en-US" sz="2400" dirty="0" smtClean="0">
              <a:sym typeface="WP Greek Helve" pitchFamily="2" charset="2"/>
            </a:endParaRPr>
          </a:p>
          <a:p>
            <a:r>
              <a:rPr lang="en-US" sz="2400" dirty="0" smtClean="0">
                <a:sym typeface="WP Greek Helve" pitchFamily="2" charset="2"/>
              </a:rPr>
              <a:t>4 patterns:</a:t>
            </a:r>
          </a:p>
          <a:p>
            <a:pPr>
              <a:buNone/>
            </a:pPr>
            <a:r>
              <a:rPr lang="en-US" sz="2400" dirty="0" smtClean="0">
                <a:cs typeface="Arial" pitchFamily="34" charset="0"/>
              </a:rPr>
              <a:t>   I) </a:t>
            </a:r>
            <a:r>
              <a:rPr lang="en-US" sz="2400" dirty="0" err="1" smtClean="0">
                <a:cs typeface="Arial" pitchFamily="34" charset="0"/>
              </a:rPr>
              <a:t>Monostotic</a:t>
            </a:r>
            <a:r>
              <a:rPr lang="en-US" sz="2400" dirty="0" smtClean="0">
                <a:cs typeface="Arial" pitchFamily="34" charset="0"/>
              </a:rPr>
              <a:t>   II) </a:t>
            </a:r>
            <a:r>
              <a:rPr lang="en-US" sz="2400" dirty="0" err="1" smtClean="0">
                <a:cs typeface="Arial" pitchFamily="34" charset="0"/>
              </a:rPr>
              <a:t>Polyostotic</a:t>
            </a:r>
            <a:r>
              <a:rPr lang="en-US" sz="2400" dirty="0" smtClean="0">
                <a:cs typeface="Arial" pitchFamily="34" charset="0"/>
              </a:rPr>
              <a:t> III) Craniofacial  IV) </a:t>
            </a:r>
            <a:r>
              <a:rPr lang="en-US" sz="2400" dirty="0" err="1" smtClean="0">
                <a:cs typeface="Arial" pitchFamily="34" charset="0"/>
              </a:rPr>
              <a:t>Cherubism</a:t>
            </a:r>
            <a:endParaRPr lang="en-US" sz="2400" dirty="0" smtClean="0">
              <a:cs typeface="Arial" pitchFamily="34" charset="0"/>
            </a:endParaRPr>
          </a:p>
          <a:p>
            <a:endParaRPr lang="en-US" sz="2400" dirty="0" smtClean="0">
              <a:sym typeface="WP Greek Helve" pitchFamily="2" charset="2"/>
            </a:endParaRPr>
          </a:p>
          <a:p>
            <a:endParaRPr lang="en-US" dirty="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533400"/>
            <a:ext cx="4419600" cy="5821525"/>
          </a:xfrm>
        </p:spPr>
        <p:txBody>
          <a:bodyPr>
            <a:normAutofit lnSpcReduction="10000"/>
          </a:bodyPr>
          <a:lstStyle/>
          <a:p>
            <a:pPr>
              <a:lnSpc>
                <a:spcPct val="90000"/>
              </a:lnSpc>
            </a:pPr>
            <a:r>
              <a:rPr lang="en-US" sz="2400" b="1" dirty="0" err="1" smtClean="0">
                <a:solidFill>
                  <a:srgbClr val="FF0000"/>
                </a:solidFill>
              </a:rPr>
              <a:t>Monostotic</a:t>
            </a:r>
            <a:r>
              <a:rPr lang="en-US" sz="2400" dirty="0" smtClean="0"/>
              <a:t> accounts for 80-85% of cases; jaws are common location; maxilla &gt; mandible; maxillary lesions sometimes part of wider craniofacial fibrous dysplasia.</a:t>
            </a:r>
          </a:p>
          <a:p>
            <a:pPr>
              <a:lnSpc>
                <a:spcPct val="90000"/>
              </a:lnSpc>
            </a:pPr>
            <a:r>
              <a:rPr lang="en-US" sz="2400" dirty="0" smtClean="0"/>
              <a:t>Radiographic poorly demarcated “ground-glass” appearance of affected bone causing expansion; in long bones often radiolucent, </a:t>
            </a:r>
            <a:r>
              <a:rPr lang="en-US" sz="2400" dirty="0" err="1" smtClean="0"/>
              <a:t>multilocular</a:t>
            </a:r>
            <a:r>
              <a:rPr lang="en-US" sz="2400" dirty="0" smtClean="0"/>
              <a:t> &amp; </a:t>
            </a:r>
            <a:r>
              <a:rPr lang="en-US" sz="2400" dirty="0" err="1" smtClean="0"/>
              <a:t>expansile</a:t>
            </a:r>
            <a:r>
              <a:rPr lang="en-US" sz="2400" dirty="0" smtClean="0"/>
              <a:t>.</a:t>
            </a:r>
          </a:p>
          <a:p>
            <a:pPr>
              <a:lnSpc>
                <a:spcPct val="90000"/>
              </a:lnSpc>
            </a:pPr>
            <a:r>
              <a:rPr lang="en-US" sz="2400" dirty="0" smtClean="0"/>
              <a:t>PDL may be narrow and lamina </a:t>
            </a:r>
            <a:r>
              <a:rPr lang="en-US" sz="2400" dirty="0" err="1" smtClean="0"/>
              <a:t>dura</a:t>
            </a:r>
            <a:r>
              <a:rPr lang="en-US" sz="2400" dirty="0" smtClean="0"/>
              <a:t> indistinct; inferior alveolar nerve canal displaced superiorly.</a:t>
            </a:r>
          </a:p>
          <a:p>
            <a:endParaRPr lang="en-US" dirty="0"/>
          </a:p>
        </p:txBody>
      </p:sp>
      <p:sp>
        <p:nvSpPr>
          <p:cNvPr id="5" name="Content Placeholder 4"/>
          <p:cNvSpPr>
            <a:spLocks noGrp="1"/>
          </p:cNvSpPr>
          <p:nvPr>
            <p:ph sz="half" idx="2"/>
          </p:nvPr>
        </p:nvSpPr>
        <p:spPr>
          <a:xfrm>
            <a:off x="4648200" y="533400"/>
            <a:ext cx="4267200" cy="5821525"/>
          </a:xfrm>
        </p:spPr>
        <p:txBody>
          <a:bodyPr>
            <a:normAutofit lnSpcReduction="10000"/>
          </a:bodyPr>
          <a:lstStyle/>
          <a:p>
            <a:pPr>
              <a:lnSpc>
                <a:spcPct val="90000"/>
              </a:lnSpc>
            </a:pPr>
            <a:r>
              <a:rPr lang="en-US" dirty="0" err="1" smtClean="0">
                <a:solidFill>
                  <a:srgbClr val="FF0000"/>
                </a:solidFill>
              </a:rPr>
              <a:t>Polyostotic</a:t>
            </a:r>
            <a:r>
              <a:rPr lang="en-US" dirty="0" smtClean="0">
                <a:solidFill>
                  <a:srgbClr val="FF0000"/>
                </a:solidFill>
              </a:rPr>
              <a:t> </a:t>
            </a:r>
            <a:r>
              <a:rPr lang="en-US" dirty="0" smtClean="0"/>
              <a:t>(PFD) involves two or more bones.</a:t>
            </a:r>
          </a:p>
          <a:p>
            <a:pPr>
              <a:lnSpc>
                <a:spcPct val="90000"/>
              </a:lnSpc>
            </a:pPr>
            <a:endParaRPr lang="en-US" dirty="0" smtClean="0"/>
          </a:p>
          <a:p>
            <a:pPr>
              <a:lnSpc>
                <a:spcPct val="90000"/>
              </a:lnSpc>
            </a:pPr>
            <a:r>
              <a:rPr lang="en-US" u="sng" dirty="0" smtClean="0"/>
              <a:t>Jaffe-Lichtenstein </a:t>
            </a:r>
            <a:r>
              <a:rPr lang="en-US" dirty="0" smtClean="0"/>
              <a:t>syndrome consists of PFD with </a:t>
            </a:r>
            <a:r>
              <a:rPr lang="en-US" i="1" dirty="0" smtClean="0"/>
              <a:t>café au </a:t>
            </a:r>
            <a:r>
              <a:rPr lang="en-US" i="1" dirty="0" err="1" smtClean="0"/>
              <a:t>lait</a:t>
            </a:r>
            <a:r>
              <a:rPr lang="en-US" dirty="0" smtClean="0"/>
              <a:t> pigmentation.</a:t>
            </a:r>
          </a:p>
          <a:p>
            <a:pPr>
              <a:lnSpc>
                <a:spcPct val="90000"/>
              </a:lnSpc>
            </a:pPr>
            <a:endParaRPr lang="en-US" dirty="0" smtClean="0"/>
          </a:p>
          <a:p>
            <a:pPr>
              <a:lnSpc>
                <a:spcPct val="90000"/>
              </a:lnSpc>
            </a:pPr>
            <a:r>
              <a:rPr lang="en-US" u="sng" dirty="0" smtClean="0"/>
              <a:t>McCune-Albright </a:t>
            </a:r>
            <a:r>
              <a:rPr lang="en-US" dirty="0" smtClean="0"/>
              <a:t>syndrome consists of PFD, </a:t>
            </a:r>
            <a:r>
              <a:rPr lang="en-US" i="1" dirty="0" smtClean="0"/>
              <a:t>café au </a:t>
            </a:r>
            <a:r>
              <a:rPr lang="en-US" i="1" dirty="0" err="1" smtClean="0"/>
              <a:t>lait</a:t>
            </a:r>
            <a:r>
              <a:rPr lang="en-US" dirty="0" smtClean="0"/>
              <a:t> pigmentation and multiple </a:t>
            </a:r>
            <a:r>
              <a:rPr lang="en-US" dirty="0" err="1" smtClean="0"/>
              <a:t>endocrinopathies</a:t>
            </a:r>
            <a:r>
              <a:rPr lang="en-US" dirty="0" smtClean="0"/>
              <a:t> such  </a:t>
            </a:r>
            <a:r>
              <a:rPr lang="en-US" dirty="0" err="1" smtClean="0"/>
              <a:t>precausious</a:t>
            </a:r>
            <a:r>
              <a:rPr lang="en-US" dirty="0" smtClean="0"/>
              <a:t> puberty , pituitary adenoma or hyperthyroidism.</a:t>
            </a:r>
          </a:p>
          <a:p>
            <a:endParaRPr lang="en-US" dirty="0"/>
          </a:p>
        </p:txBody>
      </p:sp>
      <p:pic>
        <p:nvPicPr>
          <p:cNvPr id="2050" name="Picture 2"/>
          <p:cNvPicPr>
            <a:picLocks noChangeAspect="1" noChangeArrowheads="1"/>
          </p:cNvPicPr>
          <p:nvPr/>
        </p:nvPicPr>
        <p:blipFill>
          <a:blip r:embed="rId2"/>
          <a:srcRect/>
          <a:stretch>
            <a:fillRect/>
          </a:stretch>
        </p:blipFill>
        <p:spPr bwMode="auto">
          <a:xfrm>
            <a:off x="914400" y="5486400"/>
            <a:ext cx="1762125" cy="119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pPr algn="ctr"/>
            <a:r>
              <a:rPr lang="en-US" dirty="0" smtClean="0"/>
              <a:t>CEMENTOBLASTS</a:t>
            </a:r>
            <a:endParaRPr lang="en-US" dirty="0"/>
          </a:p>
        </p:txBody>
      </p:sp>
      <p:sp>
        <p:nvSpPr>
          <p:cNvPr id="3" name="Content Placeholder 2"/>
          <p:cNvSpPr>
            <a:spLocks noGrp="1"/>
          </p:cNvSpPr>
          <p:nvPr>
            <p:ph sz="half" idx="1"/>
          </p:nvPr>
        </p:nvSpPr>
        <p:spPr>
          <a:xfrm>
            <a:off x="0" y="1905000"/>
            <a:ext cx="5486400" cy="4709315"/>
          </a:xfrm>
        </p:spPr>
        <p:txBody>
          <a:bodyPr>
            <a:normAutofit lnSpcReduction="10000"/>
          </a:bodyPr>
          <a:lstStyle/>
          <a:p>
            <a:r>
              <a:rPr lang="en-US" dirty="0" smtClean="0"/>
              <a:t>Synthesize collagen and protein polysaccharides, which form the organic matrix of </a:t>
            </a:r>
            <a:r>
              <a:rPr lang="en-US" dirty="0" err="1" smtClean="0"/>
              <a:t>cementum</a:t>
            </a:r>
            <a:r>
              <a:rPr lang="en-US" dirty="0" smtClean="0"/>
              <a:t>.</a:t>
            </a:r>
          </a:p>
          <a:p>
            <a:endParaRPr lang="en-US" dirty="0" smtClean="0"/>
          </a:p>
          <a:p>
            <a:r>
              <a:rPr lang="en-US" dirty="0" smtClean="0"/>
              <a:t>Cells have- numerous mitochondria, a well-formed Golgi apparatus &amp; large amounts of granular ER.</a:t>
            </a:r>
          </a:p>
          <a:p>
            <a:endParaRPr lang="en-US" dirty="0" smtClean="0"/>
          </a:p>
          <a:p>
            <a:r>
              <a:rPr lang="en-US" dirty="0" err="1" smtClean="0"/>
              <a:t>Cementoblasts</a:t>
            </a:r>
            <a:r>
              <a:rPr lang="en-US" dirty="0" smtClean="0"/>
              <a:t> are identified by 3H </a:t>
            </a:r>
            <a:r>
              <a:rPr lang="en-US" dirty="0" err="1" smtClean="0"/>
              <a:t>Thymidine</a:t>
            </a:r>
            <a:r>
              <a:rPr lang="en-US" dirty="0" smtClean="0"/>
              <a:t> labeling.</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4098" name="Picture 2"/>
          <p:cNvPicPr>
            <a:picLocks noChangeAspect="1" noChangeArrowheads="1"/>
          </p:cNvPicPr>
          <p:nvPr/>
        </p:nvPicPr>
        <p:blipFill>
          <a:blip r:embed="rId2"/>
          <a:srcRect l="2139" b="17486"/>
          <a:stretch>
            <a:fillRect/>
          </a:stretch>
        </p:blipFill>
        <p:spPr bwMode="auto">
          <a:xfrm>
            <a:off x="5410200" y="1752600"/>
            <a:ext cx="3486150" cy="4314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half" idx="1"/>
          </p:nvPr>
        </p:nvSpPr>
        <p:spPr>
          <a:xfrm>
            <a:off x="304800" y="609600"/>
            <a:ext cx="4191000" cy="5745325"/>
          </a:xfrm>
        </p:spPr>
        <p:txBody>
          <a:bodyPr>
            <a:normAutofit fontScale="92500" lnSpcReduction="20000"/>
          </a:bodyPr>
          <a:lstStyle/>
          <a:p>
            <a:pPr>
              <a:spcBef>
                <a:spcPts val="500"/>
              </a:spcBef>
              <a:spcAft>
                <a:spcPts val="500"/>
              </a:spcAft>
            </a:pPr>
            <a:r>
              <a:rPr lang="en-US" dirty="0" smtClean="0">
                <a:latin typeface="Arial" pitchFamily="34" charset="0"/>
                <a:cs typeface="Arial" pitchFamily="34" charset="0"/>
              </a:rPr>
              <a:t>Classical </a:t>
            </a:r>
            <a:r>
              <a:rPr lang="en-US" dirty="0" err="1" smtClean="0">
                <a:latin typeface="Arial" pitchFamily="34" charset="0"/>
                <a:cs typeface="Arial" pitchFamily="34" charset="0"/>
              </a:rPr>
              <a:t>histopathologic</a:t>
            </a:r>
            <a:r>
              <a:rPr lang="en-US" dirty="0" smtClean="0">
                <a:latin typeface="Arial" pitchFamily="34" charset="0"/>
                <a:cs typeface="Arial" pitchFamily="34" charset="0"/>
              </a:rPr>
              <a:t> characteristics of fibrous dysplasia-cellular, active fibrous connective tissue containing irregular, partially calcified bone </a:t>
            </a:r>
            <a:r>
              <a:rPr lang="en-US" dirty="0" err="1" smtClean="0">
                <a:latin typeface="Arial" pitchFamily="34" charset="0"/>
                <a:cs typeface="Arial" pitchFamily="34" charset="0"/>
              </a:rPr>
              <a:t>trabeculae</a:t>
            </a:r>
            <a:r>
              <a:rPr lang="en-US" dirty="0" smtClean="0">
                <a:latin typeface="Arial" pitchFamily="34" charset="0"/>
                <a:cs typeface="Arial" pitchFamily="34" charset="0"/>
              </a:rPr>
              <a:t>. </a:t>
            </a:r>
          </a:p>
          <a:p>
            <a:pPr>
              <a:spcBef>
                <a:spcPts val="500"/>
              </a:spcBef>
              <a:spcAft>
                <a:spcPts val="500"/>
              </a:spcAft>
            </a:pPr>
            <a:endParaRPr lang="en-US" dirty="0" smtClean="0">
              <a:latin typeface="Arial" pitchFamily="34" charset="0"/>
              <a:cs typeface="Arial" pitchFamily="34" charset="0"/>
            </a:endParaRPr>
          </a:p>
          <a:p>
            <a:pPr>
              <a:spcBef>
                <a:spcPts val="500"/>
              </a:spcBef>
              <a:spcAft>
                <a:spcPts val="500"/>
              </a:spcAft>
            </a:pPr>
            <a:r>
              <a:rPr lang="en-US" dirty="0" smtClean="0">
                <a:latin typeface="Arial" pitchFamily="34" charset="0"/>
                <a:cs typeface="Arial" pitchFamily="34" charset="0"/>
              </a:rPr>
              <a:t>The </a:t>
            </a:r>
            <a:r>
              <a:rPr lang="en-US" b="1" dirty="0" smtClean="0">
                <a:latin typeface="Arial" pitchFamily="34" charset="0"/>
                <a:cs typeface="Arial" pitchFamily="34" charset="0"/>
              </a:rPr>
              <a:t>characteristic features</a:t>
            </a:r>
            <a:r>
              <a:rPr lang="en-US" dirty="0" smtClean="0">
                <a:latin typeface="Arial" pitchFamily="34" charset="0"/>
                <a:cs typeface="Arial" pitchFamily="34" charset="0"/>
              </a:rPr>
              <a:t> are: · Proliferating </a:t>
            </a:r>
            <a:r>
              <a:rPr lang="en-US" dirty="0" err="1" smtClean="0">
                <a:latin typeface="Arial" pitchFamily="34" charset="0"/>
                <a:cs typeface="Arial" pitchFamily="34" charset="0"/>
              </a:rPr>
              <a:t>stellate</a:t>
            </a:r>
            <a:r>
              <a:rPr lang="en-US" dirty="0" smtClean="0">
                <a:latin typeface="Arial" pitchFamily="34" charset="0"/>
                <a:cs typeface="Arial" pitchFamily="34" charset="0"/>
              </a:rPr>
              <a:t> fibroblasts in a whorled </a:t>
            </a:r>
            <a:r>
              <a:rPr lang="en-US" dirty="0" err="1" smtClean="0">
                <a:latin typeface="Arial" pitchFamily="34" charset="0"/>
                <a:cs typeface="Arial" pitchFamily="34" charset="0"/>
              </a:rPr>
              <a:t>stroma</a:t>
            </a:r>
            <a:r>
              <a:rPr lang="en-US" dirty="0" smtClean="0">
                <a:latin typeface="Arial" pitchFamily="34" charset="0"/>
                <a:cs typeface="Arial" pitchFamily="34" charset="0"/>
              </a:rPr>
              <a:t> of interlacing collagen </a:t>
            </a:r>
            <a:r>
              <a:rPr lang="en-US" dirty="0" err="1" smtClean="0">
                <a:latin typeface="Arial" pitchFamily="34" charset="0"/>
                <a:cs typeface="Arial" pitchFamily="34" charset="0"/>
              </a:rPr>
              <a:t>fibres</a:t>
            </a:r>
            <a:r>
              <a:rPr lang="en-US" dirty="0" smtClean="0">
                <a:latin typeface="Arial" pitchFamily="34" charset="0"/>
                <a:cs typeface="Arial" pitchFamily="34" charset="0"/>
              </a:rPr>
              <a:t> · </a:t>
            </a:r>
            <a:r>
              <a:rPr lang="en-US" dirty="0" err="1" smtClean="0">
                <a:latin typeface="Arial" pitchFamily="34" charset="0"/>
                <a:cs typeface="Arial" pitchFamily="34" charset="0"/>
              </a:rPr>
              <a:t>Metaplastic</a:t>
            </a:r>
            <a:r>
              <a:rPr lang="en-US" dirty="0" smtClean="0">
                <a:latin typeface="Arial" pitchFamily="34" charset="0"/>
                <a:cs typeface="Arial" pitchFamily="34" charset="0"/>
              </a:rPr>
              <a:t> woven bone </a:t>
            </a:r>
            <a:r>
              <a:rPr lang="en-US" dirty="0" err="1" smtClean="0">
                <a:latin typeface="Arial" pitchFamily="34" charset="0"/>
                <a:cs typeface="Arial" pitchFamily="34" charset="0"/>
              </a:rPr>
              <a:t>trabeculae</a:t>
            </a:r>
            <a:r>
              <a:rPr lang="en-US" dirty="0" smtClean="0">
                <a:latin typeface="Arial" pitchFamily="34" charset="0"/>
                <a:cs typeface="Arial" pitchFamily="34" charset="0"/>
              </a:rPr>
              <a:t> in different patterns like "C" shape or in the form of "</a:t>
            </a:r>
            <a:r>
              <a:rPr lang="en-US" b="1" dirty="0" smtClean="0">
                <a:latin typeface="Arial" pitchFamily="34" charset="0"/>
                <a:cs typeface="Arial" pitchFamily="34" charset="0"/>
              </a:rPr>
              <a:t>Chinese letters</a:t>
            </a:r>
            <a:r>
              <a:rPr lang="en-US" dirty="0" smtClean="0">
                <a:latin typeface="Arial" pitchFamily="34" charset="0"/>
                <a:cs typeface="Arial" pitchFamily="34" charset="0"/>
              </a:rPr>
              <a:t>.</a:t>
            </a:r>
            <a:endParaRPr lang="en-US" dirty="0"/>
          </a:p>
        </p:txBody>
      </p:sp>
      <p:pic>
        <p:nvPicPr>
          <p:cNvPr id="11266" name="Picture 2" descr="F:\dept jcs and seminars\BONE\images bone\fd.jpg"/>
          <p:cNvPicPr>
            <a:picLocks noGrp="1" noChangeAspect="1" noChangeArrowheads="1"/>
          </p:cNvPicPr>
          <p:nvPr>
            <p:ph sz="half" idx="2"/>
          </p:nvPr>
        </p:nvPicPr>
        <p:blipFill>
          <a:blip r:embed="rId2"/>
          <a:srcRect/>
          <a:stretch>
            <a:fillRect/>
          </a:stretch>
        </p:blipFill>
        <p:spPr bwMode="auto">
          <a:xfrm>
            <a:off x="4648200" y="228600"/>
            <a:ext cx="3810000" cy="2895600"/>
          </a:xfrm>
          <a:prstGeom prst="rect">
            <a:avLst/>
          </a:prstGeom>
          <a:ln>
            <a:noFill/>
          </a:ln>
          <a:effectLst>
            <a:outerShdw blurRad="292100" dist="139700" dir="2700000" algn="tl" rotWithShape="0">
              <a:srgbClr val="333333">
                <a:alpha val="65000"/>
              </a:srgbClr>
            </a:outerShdw>
          </a:effectLst>
        </p:spPr>
      </p:pic>
      <p:pic>
        <p:nvPicPr>
          <p:cNvPr id="11" name="Picture 2"/>
          <p:cNvPicPr>
            <a:picLocks noChangeAspect="1" noChangeArrowheads="1"/>
          </p:cNvPicPr>
          <p:nvPr/>
        </p:nvPicPr>
        <p:blipFill>
          <a:blip r:embed="rId3"/>
          <a:srcRect/>
          <a:stretch>
            <a:fillRect/>
          </a:stretch>
        </p:blipFill>
        <p:spPr bwMode="auto">
          <a:xfrm>
            <a:off x="4648199" y="3352800"/>
            <a:ext cx="3850105" cy="30480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772400" cy="1143000"/>
          </a:xfrm>
        </p:spPr>
        <p:txBody>
          <a:bodyPr/>
          <a:lstStyle/>
          <a:p>
            <a:r>
              <a:rPr lang="en-US" dirty="0" smtClean="0">
                <a:solidFill>
                  <a:srgbClr val="FF0000"/>
                </a:solidFill>
              </a:rPr>
              <a:t>CHERUBISM</a:t>
            </a:r>
            <a:endParaRPr lang="en-US" dirty="0">
              <a:solidFill>
                <a:srgbClr val="FF0000"/>
              </a:solidFill>
            </a:endParaRPr>
          </a:p>
        </p:txBody>
      </p:sp>
      <p:sp>
        <p:nvSpPr>
          <p:cNvPr id="4" name="Content Placeholder 3"/>
          <p:cNvSpPr>
            <a:spLocks noGrp="1"/>
          </p:cNvSpPr>
          <p:nvPr>
            <p:ph sz="half" idx="2"/>
          </p:nvPr>
        </p:nvSpPr>
        <p:spPr>
          <a:xfrm>
            <a:off x="228600" y="1371600"/>
            <a:ext cx="4267200" cy="4830925"/>
          </a:xfrm>
        </p:spPr>
        <p:txBody>
          <a:bodyPr>
            <a:normAutofit lnSpcReduction="10000"/>
          </a:bodyPr>
          <a:lstStyle/>
          <a:p>
            <a:r>
              <a:rPr lang="en-US" dirty="0" smtClean="0"/>
              <a:t>Given by Jones in 1933</a:t>
            </a:r>
          </a:p>
          <a:p>
            <a:r>
              <a:rPr lang="en-US" dirty="0" err="1" smtClean="0"/>
              <a:t>Autosomal</a:t>
            </a:r>
            <a:r>
              <a:rPr lang="en-US" dirty="0" smtClean="0"/>
              <a:t> dominant, benign FOL involving more than 1 quadrant</a:t>
            </a:r>
          </a:p>
          <a:p>
            <a:r>
              <a:rPr lang="en-US" dirty="0" smtClean="0"/>
              <a:t>Stabilizes after growth period</a:t>
            </a:r>
          </a:p>
          <a:p>
            <a:r>
              <a:rPr lang="en-US" dirty="0" smtClean="0"/>
              <a:t> Facial deformity &amp; malocclusion</a:t>
            </a:r>
          </a:p>
          <a:p>
            <a:r>
              <a:rPr lang="en-US" dirty="0" smtClean="0"/>
              <a:t>Premature exfoliation of deciduous teeth &amp; delayed eruption of permanent teeth</a:t>
            </a:r>
          </a:p>
          <a:p>
            <a:endParaRPr lang="en-US" dirty="0"/>
          </a:p>
        </p:txBody>
      </p:sp>
      <p:sp>
        <p:nvSpPr>
          <p:cNvPr id="5" name="Content Placeholder 4"/>
          <p:cNvSpPr>
            <a:spLocks noGrp="1"/>
          </p:cNvSpPr>
          <p:nvPr>
            <p:ph sz="half" idx="1"/>
          </p:nvPr>
        </p:nvSpPr>
        <p:spPr>
          <a:xfrm>
            <a:off x="5105400" y="838200"/>
            <a:ext cx="4038600" cy="6019800"/>
          </a:xfrm>
        </p:spPr>
        <p:txBody>
          <a:bodyPr>
            <a:normAutofit lnSpcReduction="10000"/>
          </a:bodyPr>
          <a:lstStyle/>
          <a:p>
            <a:r>
              <a:rPr lang="en-US" dirty="0" smtClean="0">
                <a:solidFill>
                  <a:srgbClr val="FF0000"/>
                </a:solidFill>
              </a:rPr>
              <a:t>C/F:</a:t>
            </a:r>
            <a:r>
              <a:rPr lang="en-US" dirty="0" smtClean="0"/>
              <a:t> Bilateral symmetric painless jaw expansion</a:t>
            </a:r>
          </a:p>
          <a:p>
            <a:r>
              <a:rPr lang="en-US" dirty="0" err="1" smtClean="0"/>
              <a:t>Lymphadenopathy</a:t>
            </a:r>
            <a:endParaRPr lang="en-US" dirty="0" smtClean="0"/>
          </a:p>
          <a:p>
            <a:r>
              <a:rPr lang="en-US" dirty="0" smtClean="0"/>
              <a:t>“Eyes turned unto heaven” appearance</a:t>
            </a:r>
          </a:p>
          <a:p>
            <a:r>
              <a:rPr lang="en-US" dirty="0" err="1" smtClean="0"/>
              <a:t>a/w</a:t>
            </a:r>
            <a:r>
              <a:rPr lang="en-US" dirty="0" smtClean="0"/>
              <a:t> Noonan’s syndrome &amp; Ramon’s syndrome</a:t>
            </a:r>
          </a:p>
          <a:p>
            <a:endParaRPr lang="en-US" dirty="0"/>
          </a:p>
        </p:txBody>
      </p:sp>
      <p:pic>
        <p:nvPicPr>
          <p:cNvPr id="1026" name="Picture 2" descr="F:\dept jcs and seminars\BONE\images bone\cherubism.jpg"/>
          <p:cNvPicPr>
            <a:picLocks noChangeAspect="1" noChangeArrowheads="1"/>
          </p:cNvPicPr>
          <p:nvPr/>
        </p:nvPicPr>
        <p:blipFill>
          <a:blip r:embed="rId3" cstate="print"/>
          <a:srcRect/>
          <a:stretch>
            <a:fillRect/>
          </a:stretch>
        </p:blipFill>
        <p:spPr bwMode="auto">
          <a:xfrm>
            <a:off x="6716183" y="3962400"/>
            <a:ext cx="2427817" cy="2362200"/>
          </a:xfrm>
          <a:prstGeom prst="rect">
            <a:avLst/>
          </a:prstGeom>
          <a:noFill/>
        </p:spPr>
      </p:pic>
      <p:pic>
        <p:nvPicPr>
          <p:cNvPr id="1027" name="Picture 3" descr="F:\dept jcs and seminars\BONE\images bone\5593318736_1b7ea3db30.jpg"/>
          <p:cNvPicPr>
            <a:picLocks noChangeAspect="1" noChangeArrowheads="1"/>
          </p:cNvPicPr>
          <p:nvPr/>
        </p:nvPicPr>
        <p:blipFill>
          <a:blip r:embed="rId4"/>
          <a:srcRect l="5600" t="400" r="44000" b="19600"/>
          <a:stretch>
            <a:fillRect/>
          </a:stretch>
        </p:blipFill>
        <p:spPr bwMode="auto">
          <a:xfrm>
            <a:off x="4572000" y="3962400"/>
            <a:ext cx="1981200" cy="2358571"/>
          </a:xfrm>
          <a:prstGeom prst="rect">
            <a:avLst/>
          </a:prstGeom>
          <a:noFill/>
        </p:spPr>
      </p:pic>
      <p:pic>
        <p:nvPicPr>
          <p:cNvPr id="7" name="Picture 3"/>
          <p:cNvPicPr>
            <a:picLocks noChangeAspect="1" noChangeArrowheads="1"/>
          </p:cNvPicPr>
          <p:nvPr/>
        </p:nvPicPr>
        <p:blipFill>
          <a:blip r:embed="rId5"/>
          <a:srcRect/>
          <a:stretch>
            <a:fillRect/>
          </a:stretch>
        </p:blipFill>
        <p:spPr bwMode="auto">
          <a:xfrm>
            <a:off x="3810001" y="2514600"/>
            <a:ext cx="1371600" cy="11906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half" idx="1"/>
          </p:nvPr>
        </p:nvSpPr>
        <p:spPr>
          <a:xfrm>
            <a:off x="457200" y="685800"/>
            <a:ext cx="4038600" cy="5669125"/>
          </a:xfrm>
        </p:spPr>
        <p:txBody>
          <a:bodyPr>
            <a:normAutofit lnSpcReduction="10000"/>
          </a:bodyPr>
          <a:lstStyle/>
          <a:p>
            <a:r>
              <a:rPr lang="en-US" dirty="0" smtClean="0">
                <a:solidFill>
                  <a:srgbClr val="FF0000"/>
                </a:solidFill>
              </a:rPr>
              <a:t>ETIOLOGIES:</a:t>
            </a:r>
          </a:p>
          <a:p>
            <a:r>
              <a:rPr lang="en-US" dirty="0" smtClean="0"/>
              <a:t>Hereditary</a:t>
            </a:r>
          </a:p>
          <a:p>
            <a:r>
              <a:rPr lang="en-US" dirty="0" smtClean="0"/>
              <a:t>Mutation of non sex linked gene- 4p16.3- responsible for jaw dev.</a:t>
            </a:r>
          </a:p>
          <a:p>
            <a:endParaRPr lang="en-US" dirty="0" smtClean="0"/>
          </a:p>
          <a:p>
            <a:r>
              <a:rPr lang="en-US" dirty="0" smtClean="0">
                <a:solidFill>
                  <a:srgbClr val="FF0000"/>
                </a:solidFill>
              </a:rPr>
              <a:t>R/F: </a:t>
            </a:r>
            <a:r>
              <a:rPr lang="en-US" dirty="0" err="1" smtClean="0"/>
              <a:t>Multilocular</a:t>
            </a:r>
            <a:r>
              <a:rPr lang="en-US" dirty="0" smtClean="0"/>
              <a:t>- honey comb/ soap bubble app</a:t>
            </a:r>
          </a:p>
          <a:p>
            <a:r>
              <a:rPr lang="en-US" dirty="0" err="1" smtClean="0"/>
              <a:t>Bilat</a:t>
            </a:r>
            <a:r>
              <a:rPr lang="en-US" dirty="0" smtClean="0"/>
              <a:t>. cystic expansion of jaws</a:t>
            </a:r>
          </a:p>
          <a:p>
            <a:r>
              <a:rPr lang="en-US" dirty="0" smtClean="0"/>
              <a:t>Floating tooth syndrome</a:t>
            </a:r>
          </a:p>
          <a:p>
            <a:r>
              <a:rPr lang="en-US" dirty="0" smtClean="0"/>
              <a:t>Ground glass app of bone</a:t>
            </a:r>
          </a:p>
          <a:p>
            <a:endParaRPr lang="en-US" dirty="0"/>
          </a:p>
        </p:txBody>
      </p:sp>
      <p:sp>
        <p:nvSpPr>
          <p:cNvPr id="11" name="Content Placeholder 10"/>
          <p:cNvSpPr>
            <a:spLocks noGrp="1"/>
          </p:cNvSpPr>
          <p:nvPr>
            <p:ph sz="half" idx="2"/>
          </p:nvPr>
        </p:nvSpPr>
        <p:spPr>
          <a:xfrm>
            <a:off x="4648200" y="609600"/>
            <a:ext cx="4038600" cy="5745325"/>
          </a:xfrm>
        </p:spPr>
        <p:txBody>
          <a:bodyPr>
            <a:normAutofit lnSpcReduction="10000"/>
          </a:bodyPr>
          <a:lstStyle/>
          <a:p>
            <a:r>
              <a:rPr lang="en-US" dirty="0" smtClean="0">
                <a:solidFill>
                  <a:srgbClr val="FF0000"/>
                </a:solidFill>
              </a:rPr>
              <a:t>H/P:</a:t>
            </a:r>
            <a:r>
              <a:rPr lang="en-US" dirty="0" smtClean="0"/>
              <a:t> multinucleated giant cells with strong positivity for TRAP – Characteristic of </a:t>
            </a:r>
            <a:r>
              <a:rPr lang="en-US" dirty="0" err="1" smtClean="0"/>
              <a:t>osteoclasts</a:t>
            </a:r>
            <a:endParaRPr lang="en-US" dirty="0" smtClean="0"/>
          </a:p>
          <a:p>
            <a:r>
              <a:rPr lang="en-US" dirty="0" err="1" smtClean="0"/>
              <a:t>Collagenous</a:t>
            </a:r>
            <a:r>
              <a:rPr lang="en-US" dirty="0" smtClean="0"/>
              <a:t> </a:t>
            </a:r>
            <a:r>
              <a:rPr lang="en-US" dirty="0" err="1" smtClean="0"/>
              <a:t>stroma</a:t>
            </a:r>
            <a:r>
              <a:rPr lang="en-US" dirty="0" smtClean="0"/>
              <a:t> – spindle fibroblasts, water-logged granular nature</a:t>
            </a:r>
          </a:p>
          <a:p>
            <a:r>
              <a:rPr lang="en-US" dirty="0" err="1" smtClean="0"/>
              <a:t>Perivascular</a:t>
            </a:r>
            <a:r>
              <a:rPr lang="en-US" dirty="0" smtClean="0"/>
              <a:t> </a:t>
            </a:r>
            <a:r>
              <a:rPr lang="en-US" dirty="0" err="1" smtClean="0"/>
              <a:t>eosinophilic</a:t>
            </a:r>
            <a:r>
              <a:rPr lang="en-US" dirty="0" smtClean="0"/>
              <a:t> cuffing</a:t>
            </a:r>
          </a:p>
          <a:p>
            <a:endParaRPr lang="en-US" dirty="0"/>
          </a:p>
        </p:txBody>
      </p:sp>
      <p:pic>
        <p:nvPicPr>
          <p:cNvPr id="3076" name="Picture 4"/>
          <p:cNvPicPr>
            <a:picLocks noChangeAspect="1" noChangeArrowheads="1"/>
          </p:cNvPicPr>
          <p:nvPr/>
        </p:nvPicPr>
        <p:blipFill>
          <a:blip r:embed="rId2"/>
          <a:srcRect/>
          <a:stretch>
            <a:fillRect/>
          </a:stretch>
        </p:blipFill>
        <p:spPr bwMode="auto">
          <a:xfrm>
            <a:off x="4648200" y="4876799"/>
            <a:ext cx="2133600" cy="1817511"/>
          </a:xfrm>
          <a:prstGeom prst="rect">
            <a:avLst/>
          </a:prstGeom>
          <a:noFill/>
          <a:ln w="9525">
            <a:noFill/>
            <a:miter lim="800000"/>
            <a:headEnd/>
            <a:tailEnd/>
          </a:ln>
          <a:effectLst/>
        </p:spPr>
      </p:pic>
      <p:pic>
        <p:nvPicPr>
          <p:cNvPr id="3077" name="Picture 5"/>
          <p:cNvPicPr>
            <a:picLocks noChangeAspect="1" noChangeArrowheads="1"/>
          </p:cNvPicPr>
          <p:nvPr/>
        </p:nvPicPr>
        <p:blipFill>
          <a:blip r:embed="rId3"/>
          <a:srcRect/>
          <a:stretch>
            <a:fillRect/>
          </a:stretch>
        </p:blipFill>
        <p:spPr bwMode="auto">
          <a:xfrm>
            <a:off x="6858000" y="4876800"/>
            <a:ext cx="2057400"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PAGET’S DISEASE</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r>
              <a:rPr lang="en-US" dirty="0" smtClean="0"/>
              <a:t>Excessive &amp; abnormal remodeling of bone </a:t>
            </a:r>
          </a:p>
          <a:p>
            <a:r>
              <a:rPr lang="en-US" dirty="0" smtClean="0"/>
              <a:t>Seen in middle aged &amp; elderly</a:t>
            </a:r>
          </a:p>
          <a:p>
            <a:r>
              <a:rPr lang="en-US" dirty="0" smtClean="0"/>
              <a:t>Extensively vascular, weak, enlarged &amp; deformed bones of entire skeleton.</a:t>
            </a:r>
          </a:p>
          <a:p>
            <a:endParaRPr lang="en-US" dirty="0" smtClean="0"/>
          </a:p>
          <a:p>
            <a:r>
              <a:rPr lang="en-US" dirty="0" smtClean="0">
                <a:solidFill>
                  <a:srgbClr val="FF0000"/>
                </a:solidFill>
              </a:rPr>
              <a:t>Suggested etiologies</a:t>
            </a:r>
            <a:r>
              <a:rPr lang="en-US" dirty="0" smtClean="0"/>
              <a:t>:</a:t>
            </a:r>
          </a:p>
          <a:p>
            <a:r>
              <a:rPr lang="en-US" dirty="0" err="1" smtClean="0"/>
              <a:t>Autosomal</a:t>
            </a:r>
            <a:r>
              <a:rPr lang="en-US" dirty="0" smtClean="0"/>
              <a:t> dominant </a:t>
            </a:r>
            <a:r>
              <a:rPr lang="en-US" dirty="0" err="1" smtClean="0"/>
              <a:t>inheritence</a:t>
            </a:r>
            <a:r>
              <a:rPr lang="en-US" dirty="0" smtClean="0"/>
              <a:t> – genetic mutation</a:t>
            </a:r>
          </a:p>
          <a:p>
            <a:r>
              <a:rPr lang="en-US" dirty="0" smtClean="0"/>
              <a:t>Viral infections</a:t>
            </a:r>
          </a:p>
          <a:p>
            <a:r>
              <a:rPr lang="en-US" dirty="0" smtClean="0"/>
              <a:t>Chronic inflammation</a:t>
            </a:r>
          </a:p>
          <a:p>
            <a:r>
              <a:rPr lang="en-US" dirty="0" smtClean="0"/>
              <a:t>Auto-immunity</a:t>
            </a:r>
          </a:p>
          <a:p>
            <a:r>
              <a:rPr lang="en-US" dirty="0" smtClean="0"/>
              <a:t>Connective tissue &amp; vascular disorders</a:t>
            </a:r>
            <a:endParaRPr lang="en-US"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990600"/>
            <a:ext cx="4038600" cy="5364325"/>
          </a:xfrm>
        </p:spPr>
        <p:txBody>
          <a:bodyPr>
            <a:normAutofit/>
          </a:bodyPr>
          <a:lstStyle/>
          <a:p>
            <a:r>
              <a:rPr lang="en-US" dirty="0" smtClean="0">
                <a:solidFill>
                  <a:srgbClr val="FF0000"/>
                </a:solidFill>
              </a:rPr>
              <a:t>C/F:</a:t>
            </a:r>
            <a:r>
              <a:rPr lang="en-US" dirty="0" smtClean="0"/>
              <a:t> </a:t>
            </a:r>
            <a:r>
              <a:rPr lang="en-US" dirty="0" err="1" smtClean="0"/>
              <a:t>leontiasis</a:t>
            </a:r>
            <a:r>
              <a:rPr lang="en-US" dirty="0" smtClean="0"/>
              <a:t> </a:t>
            </a:r>
            <a:r>
              <a:rPr lang="en-US" dirty="0" err="1" smtClean="0"/>
              <a:t>ossea</a:t>
            </a:r>
            <a:endParaRPr lang="en-US" dirty="0" smtClean="0"/>
          </a:p>
          <a:p>
            <a:r>
              <a:rPr lang="en-US" dirty="0" smtClean="0"/>
              <a:t>Painful enlargement of maxilla &amp; mandible</a:t>
            </a:r>
          </a:p>
          <a:p>
            <a:r>
              <a:rPr lang="en-US" dirty="0" smtClean="0"/>
              <a:t>Widened </a:t>
            </a:r>
            <a:r>
              <a:rPr lang="en-US" dirty="0" err="1" smtClean="0"/>
              <a:t>alv</a:t>
            </a:r>
            <a:r>
              <a:rPr lang="en-US" dirty="0" smtClean="0"/>
              <a:t>. ridges, flat palate</a:t>
            </a:r>
          </a:p>
          <a:p>
            <a:r>
              <a:rPr lang="en-US" dirty="0" smtClean="0"/>
              <a:t>Exfoliation &amp; spacing in teeth</a:t>
            </a:r>
          </a:p>
          <a:p>
            <a:r>
              <a:rPr lang="en-US" dirty="0" smtClean="0"/>
              <a:t>Inability to wear dentures</a:t>
            </a:r>
            <a:endParaRPr lang="en-US" dirty="0"/>
          </a:p>
        </p:txBody>
      </p:sp>
      <p:sp>
        <p:nvSpPr>
          <p:cNvPr id="6" name="Content Placeholder 5"/>
          <p:cNvSpPr>
            <a:spLocks noGrp="1"/>
          </p:cNvSpPr>
          <p:nvPr>
            <p:ph sz="half" idx="2"/>
          </p:nvPr>
        </p:nvSpPr>
        <p:spPr>
          <a:xfrm>
            <a:off x="4648200" y="838200"/>
            <a:ext cx="4038600" cy="5516725"/>
          </a:xfrm>
        </p:spPr>
        <p:txBody>
          <a:bodyPr>
            <a:normAutofit/>
          </a:bodyPr>
          <a:lstStyle/>
          <a:p>
            <a:r>
              <a:rPr lang="en-US" dirty="0" smtClean="0">
                <a:solidFill>
                  <a:srgbClr val="FF0000"/>
                </a:solidFill>
              </a:rPr>
              <a:t>R/F:</a:t>
            </a:r>
            <a:r>
              <a:rPr lang="en-US" dirty="0" smtClean="0"/>
              <a:t> Osteoporosis </a:t>
            </a:r>
            <a:r>
              <a:rPr lang="en-US" dirty="0" err="1" smtClean="0"/>
              <a:t>circumscripta</a:t>
            </a:r>
            <a:endParaRPr lang="en-US" dirty="0" smtClean="0"/>
          </a:p>
          <a:p>
            <a:r>
              <a:rPr lang="en-US" dirty="0" smtClean="0"/>
              <a:t>Gen. </a:t>
            </a:r>
            <a:r>
              <a:rPr lang="en-US" dirty="0" err="1" smtClean="0"/>
              <a:t>radiopacities</a:t>
            </a:r>
            <a:r>
              <a:rPr lang="en-US" dirty="0" smtClean="0"/>
              <a:t> of jaw=“ cotton wool” app.</a:t>
            </a:r>
          </a:p>
          <a:p>
            <a:r>
              <a:rPr lang="en-US" dirty="0" err="1" smtClean="0"/>
              <a:t>Hypercementosis</a:t>
            </a:r>
            <a:r>
              <a:rPr lang="en-US" dirty="0" smtClean="0"/>
              <a:t>, loss of lamina </a:t>
            </a:r>
            <a:r>
              <a:rPr lang="en-US" dirty="0" err="1" smtClean="0"/>
              <a:t>dura</a:t>
            </a:r>
            <a:endParaRPr lang="en-US" dirty="0" smtClean="0"/>
          </a:p>
          <a:p>
            <a:endParaRPr lang="en-US" dirty="0" smtClean="0"/>
          </a:p>
          <a:p>
            <a:endParaRPr lang="en-US" dirty="0" smtClean="0"/>
          </a:p>
          <a:p>
            <a:pPr>
              <a:buNone/>
            </a:pPr>
            <a:r>
              <a:rPr lang="en-US" dirty="0" smtClean="0">
                <a:solidFill>
                  <a:srgbClr val="FF0000"/>
                </a:solidFill>
              </a:rPr>
              <a:t>H/P:</a:t>
            </a:r>
            <a:r>
              <a:rPr lang="en-US" dirty="0" smtClean="0"/>
              <a:t> mosaic pattern/ jigsaw</a:t>
            </a:r>
          </a:p>
        </p:txBody>
      </p:sp>
      <p:pic>
        <p:nvPicPr>
          <p:cNvPr id="1026" name="Picture 2"/>
          <p:cNvPicPr>
            <a:picLocks noChangeAspect="1" noChangeArrowheads="1"/>
          </p:cNvPicPr>
          <p:nvPr/>
        </p:nvPicPr>
        <p:blipFill>
          <a:blip r:embed="rId2"/>
          <a:srcRect/>
          <a:stretch>
            <a:fillRect/>
          </a:stretch>
        </p:blipFill>
        <p:spPr bwMode="auto">
          <a:xfrm>
            <a:off x="1143000" y="5029200"/>
            <a:ext cx="2362200" cy="1596081"/>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6858000" y="3200400"/>
            <a:ext cx="1917192" cy="12954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6172200" y="5029200"/>
            <a:ext cx="2590800" cy="17505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OSTEOMA</a:t>
            </a:r>
            <a:endParaRPr lang="en-US" dirty="0">
              <a:solidFill>
                <a:srgbClr val="FF0000"/>
              </a:solidFill>
            </a:endParaRPr>
          </a:p>
        </p:txBody>
      </p:sp>
      <p:sp>
        <p:nvSpPr>
          <p:cNvPr id="3" name="Content Placeholder 2"/>
          <p:cNvSpPr>
            <a:spLocks noGrp="1"/>
          </p:cNvSpPr>
          <p:nvPr>
            <p:ph idx="1"/>
          </p:nvPr>
        </p:nvSpPr>
        <p:spPr>
          <a:xfrm>
            <a:off x="304800" y="1935480"/>
            <a:ext cx="8610600" cy="4389120"/>
          </a:xfrm>
        </p:spPr>
        <p:txBody>
          <a:bodyPr>
            <a:normAutofit lnSpcReduction="10000"/>
          </a:bodyPr>
          <a:lstStyle/>
          <a:p>
            <a:r>
              <a:rPr lang="en-US" dirty="0" smtClean="0"/>
              <a:t>Benign neoplasm characterized by proliferation of either compact or </a:t>
            </a:r>
            <a:r>
              <a:rPr lang="en-US" dirty="0" err="1" smtClean="0"/>
              <a:t>cancellous</a:t>
            </a:r>
            <a:r>
              <a:rPr lang="en-US" dirty="0" smtClean="0"/>
              <a:t> bone, usually in an </a:t>
            </a:r>
            <a:r>
              <a:rPr lang="en-US" dirty="0" err="1" smtClean="0"/>
              <a:t>endosteal</a:t>
            </a:r>
            <a:r>
              <a:rPr lang="en-US" dirty="0" smtClean="0"/>
              <a:t> or </a:t>
            </a:r>
            <a:r>
              <a:rPr lang="en-US" dirty="0" err="1" smtClean="0"/>
              <a:t>periosteal</a:t>
            </a:r>
            <a:r>
              <a:rPr lang="en-US" dirty="0" smtClean="0"/>
              <a:t> location.</a:t>
            </a:r>
          </a:p>
          <a:p>
            <a:r>
              <a:rPr lang="en-US" dirty="0" err="1" smtClean="0"/>
              <a:t>Periosteal</a:t>
            </a:r>
            <a:r>
              <a:rPr lang="en-US" dirty="0" smtClean="0"/>
              <a:t>: well circumscribed swelling, asymmetry, slow growing</a:t>
            </a:r>
          </a:p>
          <a:p>
            <a:r>
              <a:rPr lang="en-US" dirty="0" err="1" smtClean="0"/>
              <a:t>Endoseal</a:t>
            </a:r>
            <a:r>
              <a:rPr lang="en-US" dirty="0" smtClean="0"/>
              <a:t>: slower</a:t>
            </a:r>
          </a:p>
          <a:p>
            <a:r>
              <a:rPr lang="en-US" dirty="0" smtClean="0"/>
              <a:t>Seldom any pain associated with this tumor.</a:t>
            </a:r>
          </a:p>
          <a:p>
            <a:r>
              <a:rPr lang="en-US" dirty="0" smtClean="0"/>
              <a:t>Multiple </a:t>
            </a:r>
            <a:r>
              <a:rPr lang="en-US" dirty="0" err="1" smtClean="0"/>
              <a:t>osteomas</a:t>
            </a:r>
            <a:r>
              <a:rPr lang="en-US" dirty="0" smtClean="0"/>
              <a:t>- Gardner’s syndrome</a:t>
            </a:r>
          </a:p>
          <a:p>
            <a:r>
              <a:rPr lang="en-US" dirty="0" smtClean="0">
                <a:solidFill>
                  <a:srgbClr val="FF0000"/>
                </a:solidFill>
              </a:rPr>
              <a:t>H/P:</a:t>
            </a:r>
            <a:r>
              <a:rPr lang="en-US" dirty="0" smtClean="0"/>
              <a:t> extremely dense compact bone/ coarse </a:t>
            </a:r>
            <a:r>
              <a:rPr lang="en-US" dirty="0" err="1" smtClean="0"/>
              <a:t>cancellous</a:t>
            </a:r>
            <a:r>
              <a:rPr lang="en-US" dirty="0" smtClean="0"/>
              <a:t> bone</a:t>
            </a:r>
          </a:p>
          <a:p>
            <a:pPr>
              <a:buNone/>
            </a:pPr>
            <a:endParaRPr lang="en-US" dirty="0"/>
          </a:p>
        </p:txBody>
      </p:sp>
      <p:pic>
        <p:nvPicPr>
          <p:cNvPr id="9219" name="Picture 3" descr="F:\dept jcs and seminars\BONE\images bone\OsteomaFig1.png"/>
          <p:cNvPicPr>
            <a:picLocks noChangeAspect="1" noChangeArrowheads="1"/>
          </p:cNvPicPr>
          <p:nvPr/>
        </p:nvPicPr>
        <p:blipFill>
          <a:blip r:embed="rId2"/>
          <a:srcRect/>
          <a:stretch>
            <a:fillRect/>
          </a:stretch>
        </p:blipFill>
        <p:spPr bwMode="auto">
          <a:xfrm>
            <a:off x="4953000" y="152400"/>
            <a:ext cx="3767044" cy="1792288"/>
          </a:xfrm>
          <a:prstGeom prst="rect">
            <a:avLst/>
          </a:prstGeom>
          <a:noFill/>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OSTEOID OSTEOMA</a:t>
            </a:r>
            <a:endParaRPr lang="en-US" dirty="0">
              <a:solidFill>
                <a:srgbClr val="FF0000"/>
              </a:solidFill>
            </a:endParaRPr>
          </a:p>
        </p:txBody>
      </p:sp>
      <p:sp>
        <p:nvSpPr>
          <p:cNvPr id="3" name="Content Placeholder 2"/>
          <p:cNvSpPr>
            <a:spLocks noGrp="1"/>
          </p:cNvSpPr>
          <p:nvPr>
            <p:ph idx="1"/>
          </p:nvPr>
        </p:nvSpPr>
        <p:spPr>
          <a:xfrm>
            <a:off x="304800" y="1935480"/>
            <a:ext cx="8534400" cy="4617720"/>
          </a:xfrm>
        </p:spPr>
        <p:txBody>
          <a:bodyPr>
            <a:normAutofit lnSpcReduction="10000"/>
          </a:bodyPr>
          <a:lstStyle/>
          <a:p>
            <a:r>
              <a:rPr lang="en-US" dirty="0" smtClean="0"/>
              <a:t>Benign tumor of bone , True nature unknown.</a:t>
            </a:r>
          </a:p>
          <a:p>
            <a:r>
              <a:rPr lang="en-US" dirty="0" smtClean="0"/>
              <a:t> </a:t>
            </a:r>
            <a:r>
              <a:rPr lang="en-US" dirty="0" smtClean="0">
                <a:solidFill>
                  <a:srgbClr val="FF0000"/>
                </a:solidFill>
              </a:rPr>
              <a:t>C/F</a:t>
            </a:r>
            <a:r>
              <a:rPr lang="en-US" dirty="0" smtClean="0"/>
              <a:t>: Young children, males</a:t>
            </a:r>
          </a:p>
          <a:p>
            <a:r>
              <a:rPr lang="en-US" dirty="0" smtClean="0"/>
              <a:t>Frequently- femur or tibia, in jaw- mandible</a:t>
            </a:r>
          </a:p>
          <a:p>
            <a:r>
              <a:rPr lang="en-US" dirty="0" smtClean="0"/>
              <a:t>Unrelenting, sharp pain. Classically relieved by Aspirin.</a:t>
            </a:r>
          </a:p>
          <a:p>
            <a:r>
              <a:rPr lang="en-US" dirty="0" smtClean="0">
                <a:solidFill>
                  <a:srgbClr val="FF0000"/>
                </a:solidFill>
              </a:rPr>
              <a:t>R/F</a:t>
            </a:r>
            <a:r>
              <a:rPr lang="en-US" dirty="0" smtClean="0"/>
              <a:t>: round radiolucent area surrounded by sclerotic   	border.</a:t>
            </a:r>
          </a:p>
          <a:p>
            <a:r>
              <a:rPr lang="en-US" dirty="0" smtClean="0">
                <a:solidFill>
                  <a:srgbClr val="FF0000"/>
                </a:solidFill>
              </a:rPr>
              <a:t>H/P</a:t>
            </a:r>
            <a:r>
              <a:rPr lang="en-US" dirty="0" smtClean="0"/>
              <a:t>: Central </a:t>
            </a:r>
            <a:r>
              <a:rPr lang="en-US" dirty="0" err="1" smtClean="0"/>
              <a:t>nidus</a:t>
            </a:r>
            <a:r>
              <a:rPr lang="en-US" dirty="0" smtClean="0"/>
              <a:t> of compact </a:t>
            </a:r>
            <a:r>
              <a:rPr lang="en-US" dirty="0" err="1" smtClean="0"/>
              <a:t>osteoid</a:t>
            </a:r>
            <a:r>
              <a:rPr lang="en-US" dirty="0" smtClean="0"/>
              <a:t> tissue, interspersed by vascular C.T, outlined by active </a:t>
            </a:r>
            <a:r>
              <a:rPr lang="en-US" dirty="0" err="1" smtClean="0"/>
              <a:t>osteoblasts</a:t>
            </a:r>
            <a:r>
              <a:rPr lang="en-US" dirty="0" smtClean="0"/>
              <a:t>.</a:t>
            </a:r>
          </a:p>
          <a:p>
            <a:r>
              <a:rPr lang="en-US" dirty="0" smtClean="0"/>
              <a:t>Neural staining:  many axons throughout---- pain</a:t>
            </a:r>
          </a:p>
          <a:p>
            <a:pPr>
              <a:buNone/>
            </a:pPr>
            <a:r>
              <a:rPr lang="en-US" dirty="0" smtClean="0"/>
              <a:t>     </a:t>
            </a:r>
          </a:p>
          <a:p>
            <a:endParaRPr lang="en-US" dirty="0" smtClean="0"/>
          </a:p>
          <a:p>
            <a:endParaRPr lang="en-US" dirty="0" smtClean="0"/>
          </a:p>
          <a:p>
            <a:endParaRPr lang="en-US" dirty="0"/>
          </a:p>
        </p:txBody>
      </p:sp>
      <p:pic>
        <p:nvPicPr>
          <p:cNvPr id="2050" name="Picture 2"/>
          <p:cNvPicPr>
            <a:picLocks noChangeAspect="1" noChangeArrowheads="1"/>
          </p:cNvPicPr>
          <p:nvPr/>
        </p:nvPicPr>
        <p:blipFill>
          <a:blip r:embed="rId2"/>
          <a:srcRect/>
          <a:stretch>
            <a:fillRect/>
          </a:stretch>
        </p:blipFill>
        <p:spPr bwMode="auto">
          <a:xfrm>
            <a:off x="6781800" y="0"/>
            <a:ext cx="2362200" cy="1990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04088"/>
            <a:ext cx="8534400" cy="1143000"/>
          </a:xfrm>
        </p:spPr>
        <p:txBody>
          <a:bodyPr>
            <a:normAutofit fontScale="90000"/>
          </a:bodyPr>
          <a:lstStyle/>
          <a:p>
            <a:r>
              <a:rPr lang="en-US" dirty="0" smtClean="0">
                <a:solidFill>
                  <a:srgbClr val="FF0000"/>
                </a:solidFill>
              </a:rPr>
              <a:t>OSTEOBLASTOMA </a:t>
            </a:r>
            <a:r>
              <a:rPr lang="en-US" dirty="0" smtClean="0"/>
              <a:t> (</a:t>
            </a:r>
            <a:r>
              <a:rPr lang="en-US" sz="3600" dirty="0" smtClean="0"/>
              <a:t>Giant </a:t>
            </a:r>
            <a:r>
              <a:rPr lang="en-US" sz="3600" dirty="0" err="1" smtClean="0"/>
              <a:t>osteoid</a:t>
            </a:r>
            <a:r>
              <a:rPr lang="en-US" sz="3600" dirty="0" smtClean="0"/>
              <a:t> </a:t>
            </a:r>
            <a:r>
              <a:rPr lang="en-US" sz="3600" dirty="0" err="1" smtClean="0"/>
              <a:t>osteoma</a:t>
            </a:r>
            <a:r>
              <a:rPr lang="en-US" sz="3600" dirty="0" smtClean="0"/>
              <a:t>)</a:t>
            </a:r>
            <a:endParaRPr lang="en-US" sz="3600" dirty="0"/>
          </a:p>
        </p:txBody>
      </p:sp>
      <p:sp>
        <p:nvSpPr>
          <p:cNvPr id="3" name="Content Placeholder 2"/>
          <p:cNvSpPr>
            <a:spLocks noGrp="1"/>
          </p:cNvSpPr>
          <p:nvPr>
            <p:ph idx="1"/>
          </p:nvPr>
        </p:nvSpPr>
        <p:spPr/>
        <p:txBody>
          <a:bodyPr/>
          <a:lstStyle/>
          <a:p>
            <a:r>
              <a:rPr lang="en-US" dirty="0" err="1" smtClean="0"/>
              <a:t>Osteoblastic</a:t>
            </a:r>
            <a:r>
              <a:rPr lang="en-US" dirty="0" smtClean="0"/>
              <a:t> nature--- </a:t>
            </a:r>
            <a:r>
              <a:rPr lang="en-US" dirty="0" err="1" smtClean="0"/>
              <a:t>histologic</a:t>
            </a:r>
            <a:r>
              <a:rPr lang="en-US" dirty="0" smtClean="0"/>
              <a:t> resemblance to </a:t>
            </a:r>
            <a:r>
              <a:rPr lang="en-US" dirty="0" err="1" smtClean="0"/>
              <a:t>osteoid</a:t>
            </a:r>
            <a:r>
              <a:rPr lang="en-US" dirty="0" smtClean="0"/>
              <a:t> </a:t>
            </a:r>
            <a:r>
              <a:rPr lang="en-US" dirty="0" err="1" smtClean="0"/>
              <a:t>osteoma</a:t>
            </a:r>
            <a:r>
              <a:rPr lang="en-US" dirty="0" smtClean="0"/>
              <a:t>.</a:t>
            </a:r>
          </a:p>
          <a:p>
            <a:r>
              <a:rPr lang="en-US" dirty="0" smtClean="0"/>
              <a:t>But, has high growth potential, lacks </a:t>
            </a:r>
            <a:r>
              <a:rPr lang="en-US" dirty="0" err="1" smtClean="0"/>
              <a:t>characterisic</a:t>
            </a:r>
            <a:r>
              <a:rPr lang="en-US" dirty="0" smtClean="0"/>
              <a:t> pain &amp; halo of sclerotic bone</a:t>
            </a:r>
          </a:p>
          <a:p>
            <a:endParaRPr lang="en-US" dirty="0" smtClean="0"/>
          </a:p>
          <a:p>
            <a:r>
              <a:rPr lang="en-US" dirty="0" smtClean="0"/>
              <a:t>H/P: Hallmark of </a:t>
            </a:r>
            <a:r>
              <a:rPr lang="en-US" dirty="0" err="1" smtClean="0"/>
              <a:t>osteoblastoma</a:t>
            </a:r>
            <a:r>
              <a:rPr lang="en-US" dirty="0" smtClean="0"/>
              <a:t>: </a:t>
            </a:r>
          </a:p>
          <a:p>
            <a:r>
              <a:rPr lang="en-US" dirty="0" err="1" smtClean="0"/>
              <a:t>Vascularity</a:t>
            </a:r>
            <a:r>
              <a:rPr lang="en-US" dirty="0" smtClean="0"/>
              <a:t> of lesion, Moderate no. of multinucleated giant cells, actively proliferating </a:t>
            </a:r>
            <a:r>
              <a:rPr lang="en-US" dirty="0" err="1" smtClean="0"/>
              <a:t>osteoblasts</a:t>
            </a:r>
            <a:r>
              <a:rPr lang="en-US" dirty="0" smtClean="0"/>
              <a:t>.     </a:t>
            </a:r>
          </a:p>
          <a:p>
            <a:endParaRPr lang="en-US" dirty="0" smtClean="0"/>
          </a:p>
          <a:p>
            <a:endParaRPr lang="en-US" dirty="0"/>
          </a:p>
        </p:txBody>
      </p: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solidFill>
                  <a:srgbClr val="FF0000"/>
                </a:solidFill>
              </a:rPr>
              <a:t>OSTEOCLASTOMA  </a:t>
            </a:r>
            <a:r>
              <a:rPr lang="en-US" sz="2400" dirty="0" smtClean="0">
                <a:solidFill>
                  <a:srgbClr val="FF0000"/>
                </a:solidFill>
              </a:rPr>
              <a:t>(Giant cell tumor of bone)</a:t>
            </a:r>
            <a:endParaRPr lang="en-US" sz="2400" dirty="0">
              <a:solidFill>
                <a:srgbClr val="FF0000"/>
              </a:solidFill>
            </a:endParaRPr>
          </a:p>
        </p:txBody>
      </p:sp>
      <p:sp>
        <p:nvSpPr>
          <p:cNvPr id="3" name="Content Placeholder 2"/>
          <p:cNvSpPr>
            <a:spLocks noGrp="1"/>
          </p:cNvSpPr>
          <p:nvPr>
            <p:ph idx="1"/>
          </p:nvPr>
        </p:nvSpPr>
        <p:spPr>
          <a:xfrm>
            <a:off x="304800" y="1600200"/>
            <a:ext cx="8382000" cy="4724400"/>
          </a:xfrm>
        </p:spPr>
        <p:txBody>
          <a:bodyPr/>
          <a:lstStyle/>
          <a:p>
            <a:r>
              <a:rPr lang="en-US" dirty="0" smtClean="0"/>
              <a:t>Distinctive neoplasm of undifferentiated cells</a:t>
            </a:r>
          </a:p>
          <a:p>
            <a:r>
              <a:rPr lang="en-US" dirty="0" smtClean="0"/>
              <a:t>Multinucleated giant cells- fusion of mononuclear cells</a:t>
            </a:r>
          </a:p>
          <a:p>
            <a:r>
              <a:rPr lang="en-US" dirty="0" smtClean="0">
                <a:solidFill>
                  <a:srgbClr val="FF0000"/>
                </a:solidFill>
              </a:rPr>
              <a:t>H/P: </a:t>
            </a:r>
            <a:r>
              <a:rPr lang="en-US" dirty="0" smtClean="0"/>
              <a:t>the basic proliferating cell has round to oval or spindle nucleus that is diagnostic of true giant cell tumor.</a:t>
            </a:r>
          </a:p>
          <a:p>
            <a:r>
              <a:rPr lang="en-US" dirty="0" smtClean="0"/>
              <a:t>Giant cells scattered throughout the lesion</a:t>
            </a:r>
          </a:p>
          <a:p>
            <a:r>
              <a:rPr lang="en-US" dirty="0" smtClean="0"/>
              <a:t> contain 40-60 nuclei</a:t>
            </a:r>
          </a:p>
          <a:p>
            <a:r>
              <a:rPr lang="en-US" dirty="0" smtClean="0"/>
              <a:t>Areas of infarct-like necrosis </a:t>
            </a:r>
          </a:p>
          <a:p>
            <a:r>
              <a:rPr lang="en-US" dirty="0" smtClean="0"/>
              <a:t>Small collection of foam cells common</a:t>
            </a:r>
          </a:p>
          <a:p>
            <a:endParaRPr lang="en-US" dirty="0"/>
          </a:p>
        </p:txBody>
      </p:sp>
      <p:pic>
        <p:nvPicPr>
          <p:cNvPr id="1026" name="Picture 2"/>
          <p:cNvPicPr>
            <a:picLocks noChangeAspect="1" noChangeArrowheads="1"/>
          </p:cNvPicPr>
          <p:nvPr/>
        </p:nvPicPr>
        <p:blipFill>
          <a:blip r:embed="rId2"/>
          <a:srcRect t="21333" r="37500" b="33333"/>
          <a:stretch>
            <a:fillRect/>
          </a:stretch>
        </p:blipFill>
        <p:spPr bwMode="auto">
          <a:xfrm>
            <a:off x="6477001" y="4267200"/>
            <a:ext cx="2666999" cy="2590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ANEURYSMAL BONE CYST</a:t>
            </a:r>
            <a:endParaRPr lang="en-US" dirty="0">
              <a:solidFill>
                <a:srgbClr val="FF0000"/>
              </a:solidFill>
            </a:endParaRPr>
          </a:p>
        </p:txBody>
      </p:sp>
      <p:sp>
        <p:nvSpPr>
          <p:cNvPr id="3" name="Content Placeholder 2"/>
          <p:cNvSpPr>
            <a:spLocks noGrp="1"/>
          </p:cNvSpPr>
          <p:nvPr>
            <p:ph idx="1"/>
          </p:nvPr>
        </p:nvSpPr>
        <p:spPr/>
        <p:txBody>
          <a:bodyPr>
            <a:normAutofit lnSpcReduction="10000"/>
          </a:bodyPr>
          <a:lstStyle/>
          <a:p>
            <a:r>
              <a:rPr lang="en-US" dirty="0" smtClean="0"/>
              <a:t>ABC is an </a:t>
            </a:r>
            <a:r>
              <a:rPr lang="en-US" dirty="0" err="1" smtClean="0"/>
              <a:t>intraosseous</a:t>
            </a:r>
            <a:r>
              <a:rPr lang="en-US" dirty="0" smtClean="0"/>
              <a:t> accumulation of variable sized blood filled spaces surrounded by cellular fibrous connective tissue that is admixed with </a:t>
            </a:r>
            <a:r>
              <a:rPr lang="en-US" dirty="0" err="1" smtClean="0"/>
              <a:t>trabeculae</a:t>
            </a:r>
            <a:r>
              <a:rPr lang="en-US" dirty="0" smtClean="0"/>
              <a:t> of reactive woven bone.</a:t>
            </a:r>
          </a:p>
          <a:p>
            <a:endParaRPr lang="en-US" dirty="0" smtClean="0"/>
          </a:p>
          <a:p>
            <a:r>
              <a:rPr lang="en-US" dirty="0" smtClean="0"/>
              <a:t>C/F:  young ,  male=female</a:t>
            </a:r>
          </a:p>
          <a:p>
            <a:pPr lvl="1"/>
            <a:r>
              <a:rPr lang="en-US" dirty="0" smtClean="0"/>
              <a:t>h/o trauma</a:t>
            </a:r>
          </a:p>
          <a:p>
            <a:pPr lvl="1"/>
            <a:r>
              <a:rPr lang="en-US" dirty="0" smtClean="0"/>
              <a:t>Lesion is tender or painful, swelling over the region</a:t>
            </a:r>
          </a:p>
          <a:p>
            <a:pPr lvl="1"/>
            <a:r>
              <a:rPr lang="en-US" dirty="0" smtClean="0"/>
              <a:t>Blood welling up from the tissue</a:t>
            </a:r>
          </a:p>
          <a:p>
            <a:pPr lvl="1"/>
            <a:r>
              <a:rPr lang="en-US" dirty="0" smtClean="0"/>
              <a:t>Tissue is described as --- blood soaked sponge with large pores that are cavernous spaces</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lstStyle/>
          <a:p>
            <a:r>
              <a:rPr lang="en-US" dirty="0" err="1" smtClean="0"/>
              <a:t>Cementoblasts</a:t>
            </a:r>
            <a:r>
              <a:rPr lang="en-US" dirty="0" smtClean="0"/>
              <a:t> derived from</a:t>
            </a:r>
            <a:endParaRPr lang="en-US" dirty="0"/>
          </a:p>
        </p:txBody>
      </p:sp>
      <p:sp>
        <p:nvSpPr>
          <p:cNvPr id="5" name="Content Placeholder 4"/>
          <p:cNvSpPr>
            <a:spLocks noGrp="1"/>
          </p:cNvSpPr>
          <p:nvPr>
            <p:ph idx="1"/>
          </p:nvPr>
        </p:nvSpPr>
        <p:spPr>
          <a:xfrm>
            <a:off x="457200" y="1905000"/>
            <a:ext cx="8229600" cy="4419600"/>
          </a:xfrm>
        </p:spPr>
        <p:txBody>
          <a:bodyPr>
            <a:normAutofit/>
          </a:bodyPr>
          <a:lstStyle/>
          <a:p>
            <a:pPr>
              <a:buNone/>
            </a:pPr>
            <a:r>
              <a:rPr lang="en-US" dirty="0" smtClean="0"/>
              <a:t> </a:t>
            </a:r>
            <a:r>
              <a:rPr lang="en-US" u="sng" dirty="0" smtClean="0"/>
              <a:t>Inner cells of Dental follicle </a:t>
            </a:r>
            <a:r>
              <a:rPr lang="en-US" dirty="0" smtClean="0"/>
              <a:t>            </a:t>
            </a:r>
            <a:r>
              <a:rPr lang="en-US" u="sng" dirty="0" smtClean="0"/>
              <a:t>HERS </a:t>
            </a:r>
          </a:p>
          <a:p>
            <a:pPr>
              <a:buNone/>
            </a:pPr>
            <a:endParaRPr lang="en-US" dirty="0" smtClean="0"/>
          </a:p>
          <a:p>
            <a:pPr>
              <a:buNone/>
            </a:pPr>
            <a:r>
              <a:rPr lang="en-US" dirty="0" smtClean="0"/>
              <a:t>Similar phenotype as </a:t>
            </a:r>
            <a:r>
              <a:rPr lang="en-US" dirty="0" err="1" smtClean="0"/>
              <a:t>Osteoblasts</a:t>
            </a:r>
            <a:r>
              <a:rPr lang="en-US" dirty="0" smtClean="0"/>
              <a:t>    different phenotype</a:t>
            </a:r>
          </a:p>
          <a:p>
            <a:pPr>
              <a:buNone/>
            </a:pPr>
            <a:r>
              <a:rPr lang="en-US" dirty="0" smtClean="0"/>
              <a:t> </a:t>
            </a:r>
          </a:p>
          <a:p>
            <a:pPr>
              <a:buNone/>
            </a:pPr>
            <a:r>
              <a:rPr lang="en-US" dirty="0" smtClean="0"/>
              <a:t>Forms- Cellular Intrinsic Fiber         </a:t>
            </a:r>
            <a:r>
              <a:rPr lang="en-US" dirty="0" err="1" smtClean="0"/>
              <a:t>Acellular</a:t>
            </a:r>
            <a:r>
              <a:rPr lang="en-US" dirty="0" smtClean="0"/>
              <a:t> Extrinsic </a:t>
            </a:r>
          </a:p>
          <a:p>
            <a:pPr>
              <a:buNone/>
            </a:pPr>
            <a:r>
              <a:rPr lang="en-US" dirty="0" smtClean="0"/>
              <a:t>                </a:t>
            </a:r>
            <a:r>
              <a:rPr lang="en-US" dirty="0" err="1" smtClean="0"/>
              <a:t>Cementum</a:t>
            </a:r>
            <a:r>
              <a:rPr lang="en-US" dirty="0" smtClean="0"/>
              <a:t>(CIFC)              Fiber </a:t>
            </a:r>
            <a:r>
              <a:rPr lang="en-US" dirty="0" err="1" smtClean="0"/>
              <a:t>Cementum</a:t>
            </a:r>
            <a:endParaRPr lang="en-US" dirty="0" smtClean="0"/>
          </a:p>
          <a:p>
            <a:pPr>
              <a:buNone/>
            </a:pPr>
            <a:r>
              <a:rPr lang="en-US" dirty="0" smtClean="0"/>
              <a:t>                                                                    (AEFC)</a:t>
            </a:r>
          </a:p>
          <a:p>
            <a:pPr>
              <a:buNone/>
            </a:pPr>
            <a:r>
              <a:rPr lang="en-US" dirty="0" smtClean="0"/>
              <a:t>(E11 Antibody strongly reacts.</a:t>
            </a:r>
          </a:p>
          <a:p>
            <a:pPr>
              <a:buNone/>
            </a:pPr>
            <a:r>
              <a:rPr lang="en-US" dirty="0" smtClean="0"/>
              <a:t> &amp; Express receptors for PTH.)</a:t>
            </a:r>
          </a:p>
        </p:txBody>
      </p:sp>
      <p:cxnSp>
        <p:nvCxnSpPr>
          <p:cNvPr id="7" name="Straight Arrow Connector 6"/>
          <p:cNvCxnSpPr/>
          <p:nvPr/>
        </p:nvCxnSpPr>
        <p:spPr>
          <a:xfrm rot="10800000" flipV="1">
            <a:off x="3200400" y="1524000"/>
            <a:ext cx="121920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4419600" y="1524000"/>
            <a:ext cx="1066800" cy="4572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6" name="Straight Arrow Connector 15"/>
          <p:cNvCxnSpPr/>
          <p:nvPr/>
        </p:nvCxnSpPr>
        <p:spPr>
          <a:xfrm rot="5400000">
            <a:off x="2895600" y="27432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Straight Arrow Connector 17"/>
          <p:cNvCxnSpPr/>
          <p:nvPr/>
        </p:nvCxnSpPr>
        <p:spPr>
          <a:xfrm rot="5400000">
            <a:off x="2895600" y="3657600"/>
            <a:ext cx="4572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0" name="Straight Arrow Connector 19"/>
          <p:cNvCxnSpPr/>
          <p:nvPr/>
        </p:nvCxnSpPr>
        <p:spPr>
          <a:xfrm rot="5400000">
            <a:off x="5829300" y="27051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rot="5400000">
            <a:off x="5829300" y="36195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24" name="Straight Arrow Connector 23"/>
          <p:cNvCxnSpPr/>
          <p:nvPr/>
        </p:nvCxnSpPr>
        <p:spPr>
          <a:xfrm rot="5400000">
            <a:off x="2857500" y="50673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r>
              <a:rPr lang="en-US" dirty="0" smtClean="0"/>
              <a:t>Pathogenesis:</a:t>
            </a:r>
          </a:p>
          <a:p>
            <a:r>
              <a:rPr lang="en-US" dirty="0" smtClean="0"/>
              <a:t>Persistent alteration in the hemodynamic        increased venous pressure          dev. of dilated/ engorged vascular bed  in bone</a:t>
            </a:r>
          </a:p>
          <a:p>
            <a:r>
              <a:rPr lang="en-US" dirty="0" smtClean="0"/>
              <a:t>Exuberant attempt at repair of hematoma of bone &amp; hematoma maintains circulatory connection with damaged vessel.</a:t>
            </a:r>
          </a:p>
          <a:p>
            <a:r>
              <a:rPr lang="en-US" dirty="0" smtClean="0"/>
              <a:t>Secondary reactive lesion of bone.</a:t>
            </a:r>
          </a:p>
          <a:p>
            <a:endParaRPr lang="en-US" dirty="0" smtClean="0"/>
          </a:p>
          <a:p>
            <a:r>
              <a:rPr lang="en-US" dirty="0" smtClean="0"/>
              <a:t>H/P: fibrous connective tissue with many </a:t>
            </a:r>
          </a:p>
          <a:p>
            <a:pPr>
              <a:buNone/>
            </a:pPr>
            <a:r>
              <a:rPr lang="en-US" dirty="0" smtClean="0"/>
              <a:t> cavernous/ sinusoidal blood filled spaces.</a:t>
            </a:r>
          </a:p>
          <a:p>
            <a:pPr>
              <a:buNone/>
            </a:pPr>
            <a:r>
              <a:rPr lang="en-US" dirty="0" smtClean="0"/>
              <a:t>            - </a:t>
            </a:r>
            <a:r>
              <a:rPr lang="en-US" dirty="0" err="1" smtClean="0"/>
              <a:t>hemosiderin</a:t>
            </a:r>
            <a:r>
              <a:rPr lang="en-US" dirty="0" smtClean="0"/>
              <a:t> </a:t>
            </a:r>
          </a:p>
        </p:txBody>
      </p:sp>
      <p:sp>
        <p:nvSpPr>
          <p:cNvPr id="4" name="Right Arrow 3"/>
          <p:cNvSpPr/>
          <p:nvPr/>
        </p:nvSpPr>
        <p:spPr>
          <a:xfrm>
            <a:off x="6858000" y="1600200"/>
            <a:ext cx="12192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4648200" y="1981200"/>
            <a:ext cx="6096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F:\dept jcs and seminars\BONE\images bone\abc.jpg"/>
          <p:cNvPicPr>
            <a:picLocks noChangeAspect="1" noChangeArrowheads="1"/>
          </p:cNvPicPr>
          <p:nvPr/>
        </p:nvPicPr>
        <p:blipFill>
          <a:blip r:embed="rId2"/>
          <a:srcRect/>
          <a:stretch>
            <a:fillRect/>
          </a:stretch>
        </p:blipFill>
        <p:spPr bwMode="auto">
          <a:xfrm>
            <a:off x="7010400" y="3886200"/>
            <a:ext cx="1720850" cy="2690768"/>
          </a:xfrm>
          <a:prstGeom prst="rect">
            <a:avLst/>
          </a:prstGeo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33400"/>
            <a:ext cx="8229600" cy="1066800"/>
          </a:xfrm>
        </p:spPr>
        <p:txBody>
          <a:bodyPr>
            <a:normAutofit fontScale="90000"/>
          </a:bodyPr>
          <a:lstStyle/>
          <a:p>
            <a:r>
              <a:rPr lang="en-US" dirty="0" smtClean="0">
                <a:solidFill>
                  <a:srgbClr val="FF0000"/>
                </a:solidFill>
              </a:rPr>
              <a:t>FLORID OSSEOUS DYSPLASIA </a:t>
            </a:r>
            <a:r>
              <a:rPr lang="en-US" sz="2800" dirty="0" smtClean="0">
                <a:solidFill>
                  <a:srgbClr val="FF0000"/>
                </a:solidFill>
              </a:rPr>
              <a:t>(</a:t>
            </a:r>
            <a:r>
              <a:rPr lang="en-US" sz="2800" dirty="0" err="1" smtClean="0">
                <a:solidFill>
                  <a:srgbClr val="FF0000"/>
                </a:solidFill>
              </a:rPr>
              <a:t>Gigantiform</a:t>
            </a:r>
            <a:r>
              <a:rPr lang="en-US" sz="2800" dirty="0" smtClean="0">
                <a:solidFill>
                  <a:srgbClr val="FF0000"/>
                </a:solidFill>
              </a:rPr>
              <a:t> </a:t>
            </a:r>
            <a:r>
              <a:rPr lang="en-US" sz="2800" dirty="0" err="1" smtClean="0">
                <a:solidFill>
                  <a:srgbClr val="FF0000"/>
                </a:solidFill>
              </a:rPr>
              <a:t>Cementoma</a:t>
            </a:r>
            <a:r>
              <a:rPr lang="en-US" sz="2800"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457200" y="1752600"/>
            <a:ext cx="8229600" cy="4572000"/>
          </a:xfrm>
        </p:spPr>
        <p:txBody>
          <a:bodyPr/>
          <a:lstStyle/>
          <a:p>
            <a:r>
              <a:rPr lang="en-US" dirty="0" smtClean="0"/>
              <a:t>Widespread form of </a:t>
            </a:r>
            <a:r>
              <a:rPr lang="en-US" dirty="0" err="1" smtClean="0"/>
              <a:t>cemental</a:t>
            </a:r>
            <a:r>
              <a:rPr lang="en-US" dirty="0" smtClean="0"/>
              <a:t> dysplasia.</a:t>
            </a:r>
          </a:p>
          <a:p>
            <a:r>
              <a:rPr lang="en-US" dirty="0" smtClean="0"/>
              <a:t>Normal </a:t>
            </a:r>
            <a:r>
              <a:rPr lang="en-US" dirty="0" err="1" smtClean="0"/>
              <a:t>cancellous</a:t>
            </a:r>
            <a:r>
              <a:rPr lang="en-US" dirty="0" smtClean="0"/>
              <a:t> bone is replaced by dense </a:t>
            </a:r>
            <a:r>
              <a:rPr lang="en-US" dirty="0" err="1" smtClean="0"/>
              <a:t>acellular</a:t>
            </a:r>
            <a:r>
              <a:rPr lang="en-US" dirty="0" smtClean="0"/>
              <a:t> </a:t>
            </a:r>
            <a:r>
              <a:rPr lang="en-US" dirty="0" err="1" smtClean="0"/>
              <a:t>cementoosseous</a:t>
            </a:r>
            <a:r>
              <a:rPr lang="en-US" dirty="0" smtClean="0"/>
              <a:t> tissue in a background of fibrous C.T</a:t>
            </a:r>
          </a:p>
          <a:p>
            <a:endParaRPr lang="en-US" dirty="0" smtClean="0"/>
          </a:p>
          <a:p>
            <a:r>
              <a:rPr lang="en-US" dirty="0" smtClean="0"/>
              <a:t>Asymptomatic painless expansion of </a:t>
            </a:r>
            <a:r>
              <a:rPr lang="en-US" dirty="0" err="1" smtClean="0"/>
              <a:t>Alv</a:t>
            </a:r>
            <a:r>
              <a:rPr lang="en-US" dirty="0" smtClean="0"/>
              <a:t>. Process of mandible.</a:t>
            </a:r>
          </a:p>
          <a:p>
            <a:r>
              <a:rPr lang="en-US" dirty="0" smtClean="0">
                <a:solidFill>
                  <a:srgbClr val="FF0000"/>
                </a:solidFill>
              </a:rPr>
              <a:t>R/F: </a:t>
            </a:r>
            <a:r>
              <a:rPr lang="en-US" dirty="0" smtClean="0"/>
              <a:t>cotton wool appearance to large areas of calcification</a:t>
            </a:r>
          </a:p>
          <a:p>
            <a:r>
              <a:rPr lang="en-US" dirty="0" smtClean="0"/>
              <a:t>Periphery is well defined – has sclerotic border</a:t>
            </a:r>
          </a:p>
        </p:txBody>
      </p:sp>
      <p:pic>
        <p:nvPicPr>
          <p:cNvPr id="4098" name="Picture 2"/>
          <p:cNvPicPr>
            <a:picLocks noChangeAspect="1" noChangeArrowheads="1"/>
          </p:cNvPicPr>
          <p:nvPr/>
        </p:nvPicPr>
        <p:blipFill>
          <a:blip r:embed="rId2"/>
          <a:srcRect/>
          <a:stretch>
            <a:fillRect/>
          </a:stretch>
        </p:blipFill>
        <p:spPr bwMode="auto">
          <a:xfrm>
            <a:off x="7010400" y="152400"/>
            <a:ext cx="1917192" cy="152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Orthodontic treatment &amp; bone:</a:t>
            </a:r>
            <a:endParaRPr lang="en-US" dirty="0"/>
          </a:p>
        </p:txBody>
      </p:sp>
      <p:pic>
        <p:nvPicPr>
          <p:cNvPr id="1026" name="Picture 2"/>
          <p:cNvPicPr>
            <a:picLocks noGrp="1" noChangeAspect="1" noChangeArrowheads="1"/>
          </p:cNvPicPr>
          <p:nvPr>
            <p:ph sz="half" idx="1"/>
          </p:nvPr>
        </p:nvPicPr>
        <p:blipFill>
          <a:blip r:embed="rId3" cstate="print"/>
          <a:stretch>
            <a:fillRect/>
          </a:stretch>
        </p:blipFill>
        <p:spPr bwMode="auto">
          <a:xfrm>
            <a:off x="4800600" y="1676400"/>
            <a:ext cx="4023554" cy="2942847"/>
          </a:xfrm>
          <a:prstGeom prst="rect">
            <a:avLst/>
          </a:prstGeom>
          <a:noFill/>
          <a:ln w="9525">
            <a:noFill/>
            <a:miter lim="800000"/>
            <a:headEnd/>
            <a:tailEnd/>
          </a:ln>
          <a:effectLst/>
        </p:spPr>
      </p:pic>
      <p:sp>
        <p:nvSpPr>
          <p:cNvPr id="7" name="Content Placeholder 6"/>
          <p:cNvSpPr>
            <a:spLocks noGrp="1"/>
          </p:cNvSpPr>
          <p:nvPr>
            <p:ph sz="half" idx="2"/>
          </p:nvPr>
        </p:nvSpPr>
        <p:spPr>
          <a:xfrm>
            <a:off x="228600" y="1752600"/>
            <a:ext cx="4191000" cy="4724400"/>
          </a:xfrm>
        </p:spPr>
        <p:txBody>
          <a:bodyPr>
            <a:normAutofit/>
          </a:bodyPr>
          <a:lstStyle/>
          <a:p>
            <a:r>
              <a:rPr lang="en-US" dirty="0" smtClean="0"/>
              <a:t>Bone- though one of the hardest tissues, is biologically highly plastic</a:t>
            </a:r>
          </a:p>
          <a:p>
            <a:r>
              <a:rPr lang="en-US" dirty="0" err="1" smtClean="0"/>
              <a:t>Resorption</a:t>
            </a:r>
            <a:r>
              <a:rPr lang="en-US" dirty="0" smtClean="0"/>
              <a:t> : pressure</a:t>
            </a:r>
          </a:p>
          <a:p>
            <a:r>
              <a:rPr lang="en-US" dirty="0" smtClean="0"/>
              <a:t>Formation : tension</a:t>
            </a:r>
          </a:p>
          <a:p>
            <a:endParaRPr lang="en-US" dirty="0" smtClean="0"/>
          </a:p>
          <a:p>
            <a:r>
              <a:rPr lang="en-US" dirty="0" smtClean="0"/>
              <a:t>On pressure side: </a:t>
            </a:r>
            <a:r>
              <a:rPr lang="en-US" dirty="0" err="1" smtClean="0"/>
              <a:t>cAMP</a:t>
            </a:r>
            <a:r>
              <a:rPr lang="en-US" dirty="0" smtClean="0"/>
              <a:t> </a:t>
            </a:r>
          </a:p>
          <a:p>
            <a:pPr>
              <a:buNone/>
            </a:pPr>
            <a:r>
              <a:rPr lang="en-US" dirty="0" smtClean="0"/>
              <a:t>             Bone </a:t>
            </a:r>
            <a:r>
              <a:rPr lang="en-US" dirty="0" err="1" smtClean="0"/>
              <a:t>resorption</a:t>
            </a:r>
            <a:endParaRPr lang="en-US" dirty="0" smtClean="0"/>
          </a:p>
          <a:p>
            <a:r>
              <a:rPr lang="en-US" dirty="0" smtClean="0"/>
              <a:t> On tension side: </a:t>
            </a:r>
            <a:r>
              <a:rPr lang="en-US" dirty="0" err="1" smtClean="0"/>
              <a:t>osteoblasts</a:t>
            </a:r>
            <a:r>
              <a:rPr lang="en-US" dirty="0" smtClean="0"/>
              <a:t> activated</a:t>
            </a:r>
            <a:endParaRPr lang="en-US" dirty="0"/>
          </a:p>
        </p:txBody>
      </p:sp>
      <p:pic>
        <p:nvPicPr>
          <p:cNvPr id="1027" name="Picture 3"/>
          <p:cNvPicPr>
            <a:picLocks noChangeAspect="1" noChangeArrowheads="1"/>
          </p:cNvPicPr>
          <p:nvPr/>
        </p:nvPicPr>
        <p:blipFill>
          <a:blip r:embed="rId4"/>
          <a:srcRect t="-19355"/>
          <a:stretch>
            <a:fillRect/>
          </a:stretch>
        </p:blipFill>
        <p:spPr bwMode="auto">
          <a:xfrm>
            <a:off x="4800600" y="4038600"/>
            <a:ext cx="4343400" cy="2819400"/>
          </a:xfrm>
          <a:prstGeom prst="rect">
            <a:avLst/>
          </a:prstGeom>
          <a:noFill/>
          <a:ln w="9525">
            <a:noFill/>
            <a:miter lim="800000"/>
            <a:headEnd/>
            <a:tailEnd/>
          </a:ln>
          <a:effectLst/>
        </p:spPr>
      </p:pic>
      <p:cxnSp>
        <p:nvCxnSpPr>
          <p:cNvPr id="9" name="Straight Arrow Connector 8"/>
          <p:cNvCxnSpPr/>
          <p:nvPr/>
        </p:nvCxnSpPr>
        <p:spPr>
          <a:xfrm rot="5400000" flipH="1" flipV="1">
            <a:off x="3925094" y="4685506"/>
            <a:ext cx="381000" cy="1588"/>
          </a:xfrm>
          <a:prstGeom prst="straightConnector1">
            <a:avLst/>
          </a:prstGeom>
          <a:ln>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a:off x="609600" y="5181600"/>
            <a:ext cx="609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229600" cy="1143000"/>
          </a:xfrm>
        </p:spPr>
        <p:txBody>
          <a:bodyPr>
            <a:normAutofit fontScale="90000"/>
          </a:bodyPr>
          <a:lstStyle/>
          <a:p>
            <a:r>
              <a:rPr lang="en-US" dirty="0" smtClean="0"/>
              <a:t>THERAPEUTIC CONSIDERATIONS:</a:t>
            </a:r>
            <a:endParaRPr lang="en-US" dirty="0"/>
          </a:p>
        </p:txBody>
      </p:sp>
      <p:sp>
        <p:nvSpPr>
          <p:cNvPr id="3" name="Content Placeholder 2"/>
          <p:cNvSpPr>
            <a:spLocks noGrp="1"/>
          </p:cNvSpPr>
          <p:nvPr>
            <p:ph idx="1"/>
          </p:nvPr>
        </p:nvSpPr>
        <p:spPr/>
        <p:txBody>
          <a:bodyPr/>
          <a:lstStyle/>
          <a:p>
            <a:endParaRPr lang="en-US" dirty="0" smtClean="0"/>
          </a:p>
          <a:p>
            <a:r>
              <a:rPr lang="en-US" dirty="0" smtClean="0"/>
              <a:t>Bone Grafts: </a:t>
            </a:r>
            <a:r>
              <a:rPr lang="en-US" dirty="0" err="1" smtClean="0"/>
              <a:t>Autografts</a:t>
            </a:r>
            <a:r>
              <a:rPr lang="en-US" dirty="0" smtClean="0"/>
              <a:t>, </a:t>
            </a:r>
            <a:r>
              <a:rPr lang="en-US" dirty="0" err="1" smtClean="0"/>
              <a:t>Allografts</a:t>
            </a:r>
            <a:r>
              <a:rPr lang="en-US" dirty="0" smtClean="0"/>
              <a:t>, </a:t>
            </a:r>
            <a:r>
              <a:rPr lang="en-US" dirty="0" err="1" smtClean="0"/>
              <a:t>Xenografts</a:t>
            </a:r>
            <a:endParaRPr lang="en-US" dirty="0" smtClean="0"/>
          </a:p>
          <a:p>
            <a:r>
              <a:rPr lang="en-US" dirty="0" smtClean="0"/>
              <a:t>Synthetic bone graft materials: </a:t>
            </a:r>
          </a:p>
          <a:p>
            <a:pPr>
              <a:buNone/>
            </a:pPr>
            <a:r>
              <a:rPr lang="en-US" dirty="0" smtClean="0"/>
              <a:t>           </a:t>
            </a:r>
            <a:r>
              <a:rPr lang="en-US" dirty="0" err="1" smtClean="0"/>
              <a:t>hydroxyapatite</a:t>
            </a:r>
            <a:r>
              <a:rPr lang="en-US" dirty="0" smtClean="0"/>
              <a:t>, calcium carbonate etc. </a:t>
            </a:r>
          </a:p>
          <a:p>
            <a:endParaRPr lang="en-US" dirty="0" smtClean="0"/>
          </a:p>
          <a:p>
            <a:pPr algn="ctr">
              <a:buNone/>
            </a:pPr>
            <a:r>
              <a:rPr lang="en-US" sz="3200" dirty="0" smtClean="0">
                <a:solidFill>
                  <a:srgbClr val="FF0000"/>
                </a:solidFill>
              </a:rPr>
              <a:t>Bone grafts</a:t>
            </a:r>
          </a:p>
          <a:p>
            <a:pPr algn="ctr">
              <a:buNone/>
            </a:pPr>
            <a:endParaRPr lang="en-US" dirty="0" smtClean="0"/>
          </a:p>
          <a:p>
            <a:pPr>
              <a:buNone/>
            </a:pPr>
            <a:r>
              <a:rPr lang="en-US" dirty="0" err="1" smtClean="0"/>
              <a:t>Osteogenic</a:t>
            </a:r>
            <a:r>
              <a:rPr lang="en-US" dirty="0" smtClean="0"/>
              <a:t>           </a:t>
            </a:r>
            <a:r>
              <a:rPr lang="en-US" dirty="0" err="1" smtClean="0"/>
              <a:t>Osteoinductive</a:t>
            </a:r>
            <a:r>
              <a:rPr lang="en-US" dirty="0" smtClean="0"/>
              <a:t>           </a:t>
            </a:r>
            <a:r>
              <a:rPr lang="en-US" dirty="0" err="1" smtClean="0"/>
              <a:t>Osteoconductive</a:t>
            </a:r>
            <a:endParaRPr lang="en-US" dirty="0"/>
          </a:p>
        </p:txBody>
      </p:sp>
      <p:cxnSp>
        <p:nvCxnSpPr>
          <p:cNvPr id="10" name="Straight Arrow Connector 9"/>
          <p:cNvCxnSpPr/>
          <p:nvPr/>
        </p:nvCxnSpPr>
        <p:spPr>
          <a:xfrm rot="10800000" flipV="1">
            <a:off x="1981200" y="4724400"/>
            <a:ext cx="1600200" cy="533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638800" y="4724400"/>
            <a:ext cx="14478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5400000">
            <a:off x="4267994" y="5104606"/>
            <a:ext cx="4572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1143000"/>
          </a:xfrm>
        </p:spPr>
        <p:txBody>
          <a:bodyPr/>
          <a:lstStyle/>
          <a:p>
            <a:r>
              <a:rPr lang="en-US" dirty="0" smtClean="0"/>
              <a:t>REFERENCES</a:t>
            </a:r>
            <a:endParaRPr lang="en-US" dirty="0"/>
          </a:p>
        </p:txBody>
      </p:sp>
      <p:sp>
        <p:nvSpPr>
          <p:cNvPr id="3" name="Content Placeholder 2"/>
          <p:cNvSpPr>
            <a:spLocks noGrp="1"/>
          </p:cNvSpPr>
          <p:nvPr>
            <p:ph idx="1"/>
          </p:nvPr>
        </p:nvSpPr>
        <p:spPr>
          <a:xfrm>
            <a:off x="457200" y="2057400"/>
            <a:ext cx="8229600" cy="4267200"/>
          </a:xfrm>
        </p:spPr>
        <p:txBody>
          <a:bodyPr>
            <a:normAutofit lnSpcReduction="10000"/>
          </a:bodyPr>
          <a:lstStyle/>
          <a:p>
            <a:r>
              <a:rPr lang="en-US" dirty="0" smtClean="0"/>
              <a:t>A TEXT BOOK OF ORAL HISTOLOGY-</a:t>
            </a:r>
            <a:r>
              <a:rPr lang="en-US" dirty="0" smtClean="0">
                <a:solidFill>
                  <a:srgbClr val="FF0000"/>
                </a:solidFill>
              </a:rPr>
              <a:t>ORBANS</a:t>
            </a:r>
          </a:p>
          <a:p>
            <a:r>
              <a:rPr lang="en-US" dirty="0" smtClean="0">
                <a:solidFill>
                  <a:srgbClr val="FF0000"/>
                </a:solidFill>
              </a:rPr>
              <a:t>SHAFER’S</a:t>
            </a:r>
            <a:r>
              <a:rPr lang="en-US" dirty="0" smtClean="0"/>
              <a:t> TEXTBOOK OF ORAL PATHOLOGY</a:t>
            </a:r>
          </a:p>
          <a:p>
            <a:r>
              <a:rPr lang="en-US" dirty="0" smtClean="0">
                <a:solidFill>
                  <a:srgbClr val="FF0000"/>
                </a:solidFill>
              </a:rPr>
              <a:t>TENCATE’S</a:t>
            </a:r>
            <a:r>
              <a:rPr lang="en-US" dirty="0" smtClean="0"/>
              <a:t> TEXTBOOK OF ORAL HISTOLOGY</a:t>
            </a:r>
          </a:p>
          <a:p>
            <a:r>
              <a:rPr lang="en-US" dirty="0" smtClean="0"/>
              <a:t>ORAL ANATOMY, HISTOLOGY &amp; EMBRYOLOGY- </a:t>
            </a:r>
            <a:r>
              <a:rPr lang="en-US" dirty="0" smtClean="0">
                <a:solidFill>
                  <a:srgbClr val="FF0000"/>
                </a:solidFill>
              </a:rPr>
              <a:t>BERKOVITZ</a:t>
            </a:r>
          </a:p>
          <a:p>
            <a:r>
              <a:rPr lang="en-US" dirty="0" smtClean="0"/>
              <a:t>ORAL HISTOLOGY- </a:t>
            </a:r>
            <a:r>
              <a:rPr lang="en-US" dirty="0" smtClean="0">
                <a:solidFill>
                  <a:srgbClr val="FF0000"/>
                </a:solidFill>
              </a:rPr>
              <a:t>PROVENZA</a:t>
            </a:r>
          </a:p>
          <a:p>
            <a:r>
              <a:rPr lang="en-US" dirty="0" smtClean="0">
                <a:solidFill>
                  <a:srgbClr val="FF0000"/>
                </a:solidFill>
              </a:rPr>
              <a:t>Regulatory mechanism of </a:t>
            </a:r>
            <a:r>
              <a:rPr lang="en-US" dirty="0" err="1" smtClean="0">
                <a:solidFill>
                  <a:srgbClr val="FF0000"/>
                </a:solidFill>
              </a:rPr>
              <a:t>osteoblast</a:t>
            </a:r>
            <a:r>
              <a:rPr lang="en-US" dirty="0" smtClean="0">
                <a:solidFill>
                  <a:srgbClr val="FF0000"/>
                </a:solidFill>
              </a:rPr>
              <a:t> &amp; </a:t>
            </a:r>
            <a:r>
              <a:rPr lang="en-US" dirty="0" err="1" smtClean="0">
                <a:solidFill>
                  <a:srgbClr val="FF0000"/>
                </a:solidFill>
              </a:rPr>
              <a:t>osteoclast</a:t>
            </a:r>
            <a:r>
              <a:rPr lang="en-US" dirty="0" smtClean="0">
                <a:solidFill>
                  <a:srgbClr val="FF0000"/>
                </a:solidFill>
              </a:rPr>
              <a:t> differentiation – ( J Oral Diseases-2002 8, 147-159)</a:t>
            </a:r>
          </a:p>
          <a:p>
            <a:r>
              <a:rPr lang="en-US" dirty="0" smtClean="0">
                <a:solidFill>
                  <a:srgbClr val="FF0000"/>
                </a:solidFill>
              </a:rPr>
              <a:t>Physiology &amp; </a:t>
            </a:r>
            <a:r>
              <a:rPr lang="en-US" dirty="0" err="1" smtClean="0">
                <a:solidFill>
                  <a:srgbClr val="FF0000"/>
                </a:solidFill>
              </a:rPr>
              <a:t>Pathophysiology</a:t>
            </a:r>
            <a:r>
              <a:rPr lang="en-US" dirty="0" smtClean="0">
                <a:solidFill>
                  <a:srgbClr val="FF0000"/>
                </a:solidFill>
              </a:rPr>
              <a:t> of bone </a:t>
            </a:r>
            <a:r>
              <a:rPr lang="en-US" dirty="0" err="1" smtClean="0">
                <a:solidFill>
                  <a:srgbClr val="FF0000"/>
                </a:solidFill>
              </a:rPr>
              <a:t>remodelling</a:t>
            </a:r>
            <a:r>
              <a:rPr lang="en-US" dirty="0" smtClean="0">
                <a:solidFill>
                  <a:srgbClr val="FF0000"/>
                </a:solidFill>
              </a:rPr>
              <a:t>- (Clinical Chemistry- 1999 45; 8)</a:t>
            </a:r>
          </a:p>
          <a:p>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352800" y="4343400"/>
            <a:ext cx="5334000" cy="1981200"/>
          </a:xfrm>
        </p:spPr>
        <p:txBody>
          <a:bodyPr>
            <a:normAutofit lnSpcReduction="10000"/>
          </a:bodyPr>
          <a:lstStyle/>
          <a:p>
            <a:r>
              <a:rPr lang="en-US" sz="6600" dirty="0" smtClean="0">
                <a:solidFill>
                  <a:srgbClr val="FF0000"/>
                </a:solidFill>
              </a:rPr>
              <a:t>Thank You</a:t>
            </a:r>
          </a:p>
          <a:p>
            <a:pPr>
              <a:buNone/>
            </a:pPr>
            <a:r>
              <a:rPr lang="en-US" sz="5100" dirty="0" smtClean="0">
                <a:solidFill>
                  <a:srgbClr val="FF0000"/>
                </a:solidFill>
              </a:rPr>
              <a:t>       </a:t>
            </a:r>
            <a:r>
              <a:rPr lang="en-US" sz="5100" dirty="0" err="1" smtClean="0">
                <a:solidFill>
                  <a:srgbClr val="FF0000"/>
                </a:solidFill>
              </a:rPr>
              <a:t>Mrinal</a:t>
            </a:r>
            <a:r>
              <a:rPr lang="en-US" sz="5100" dirty="0" smtClean="0">
                <a:solidFill>
                  <a:srgbClr val="FF0000"/>
                </a:solidFill>
              </a:rPr>
              <a:t> S </a:t>
            </a:r>
            <a:r>
              <a:rPr lang="en-US" sz="3200" dirty="0" smtClean="0">
                <a:solidFill>
                  <a:srgbClr val="FF0000"/>
                </a:solidFill>
              </a:rPr>
              <a:t>part 1 pg</a:t>
            </a:r>
            <a:endParaRPr lang="en-US" sz="3200" dirty="0">
              <a:solidFill>
                <a:srgbClr val="FF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Development of cellular </a:t>
            </a:r>
            <a:r>
              <a:rPr lang="en-US" dirty="0" err="1" smtClean="0"/>
              <a:t>cementum</a:t>
            </a:r>
            <a:r>
              <a:rPr lang="en-US" dirty="0" smtClean="0"/>
              <a:t>: (2 stages)</a:t>
            </a:r>
            <a:endParaRPr lang="en-US" dirty="0"/>
          </a:p>
        </p:txBody>
      </p:sp>
      <p:sp>
        <p:nvSpPr>
          <p:cNvPr id="3" name="Content Placeholder 2"/>
          <p:cNvSpPr>
            <a:spLocks noGrp="1"/>
          </p:cNvSpPr>
          <p:nvPr>
            <p:ph idx="1"/>
          </p:nvPr>
        </p:nvSpPr>
        <p:spPr>
          <a:xfrm>
            <a:off x="304800" y="2133600"/>
            <a:ext cx="8534400" cy="4343400"/>
          </a:xfrm>
        </p:spPr>
        <p:txBody>
          <a:bodyPr>
            <a:normAutofit/>
          </a:bodyPr>
          <a:lstStyle/>
          <a:p>
            <a:r>
              <a:rPr lang="en-US" dirty="0" smtClean="0"/>
              <a:t>Early stage- in which </a:t>
            </a:r>
            <a:r>
              <a:rPr lang="en-US" dirty="0" err="1" smtClean="0"/>
              <a:t>extrinic</a:t>
            </a:r>
            <a:r>
              <a:rPr lang="en-US" dirty="0" smtClean="0"/>
              <a:t> </a:t>
            </a:r>
            <a:r>
              <a:rPr lang="en-US" dirty="0" err="1" smtClean="0"/>
              <a:t>Sharpey’s</a:t>
            </a:r>
            <a:r>
              <a:rPr lang="en-US" dirty="0" smtClean="0"/>
              <a:t> fibers are few &amp; intrinsic fibers are randomly arranged.</a:t>
            </a:r>
          </a:p>
          <a:p>
            <a:endParaRPr lang="en-US" dirty="0" smtClean="0"/>
          </a:p>
          <a:p>
            <a:r>
              <a:rPr lang="en-US" dirty="0" smtClean="0"/>
              <a:t>A later stage- in which </a:t>
            </a:r>
            <a:r>
              <a:rPr lang="en-US" dirty="0" err="1" smtClean="0"/>
              <a:t>Sharpey’s</a:t>
            </a:r>
            <a:r>
              <a:rPr lang="en-US" dirty="0" smtClean="0"/>
              <a:t> fibers are thicker and intrinsic fibers are arranged to encircle them.</a:t>
            </a:r>
          </a:p>
          <a:p>
            <a:endParaRPr lang="en-US" dirty="0" smtClean="0"/>
          </a:p>
          <a:p>
            <a:r>
              <a:rPr lang="en-US" dirty="0" err="1" smtClean="0"/>
              <a:t>Multipolar</a:t>
            </a:r>
            <a:r>
              <a:rPr lang="en-US" dirty="0" smtClean="0"/>
              <a:t> mode of matrix secretion &amp; faster rate of formation                  </a:t>
            </a:r>
            <a:r>
              <a:rPr lang="en-US" dirty="0" err="1" smtClean="0"/>
              <a:t>cementoblast</a:t>
            </a:r>
            <a:r>
              <a:rPr lang="en-US" dirty="0" smtClean="0"/>
              <a:t> entrapment in its own matrix( </a:t>
            </a:r>
            <a:r>
              <a:rPr lang="en-US" dirty="0" err="1" smtClean="0"/>
              <a:t>cementocytes</a:t>
            </a:r>
            <a:r>
              <a:rPr lang="en-US" dirty="0" smtClean="0"/>
              <a:t>)                   cellular </a:t>
            </a:r>
            <a:r>
              <a:rPr lang="en-US" dirty="0" err="1" smtClean="0"/>
              <a:t>cementum</a:t>
            </a:r>
            <a:endParaRPr lang="en-US" dirty="0"/>
          </a:p>
        </p:txBody>
      </p:sp>
      <p:sp>
        <p:nvSpPr>
          <p:cNvPr id="5" name="Right Arrow 4"/>
          <p:cNvSpPr/>
          <p:nvPr/>
        </p:nvSpPr>
        <p:spPr>
          <a:xfrm>
            <a:off x="2209800" y="5486400"/>
            <a:ext cx="1143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4038600" y="5867400"/>
            <a:ext cx="1219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Formation of </a:t>
            </a:r>
            <a:r>
              <a:rPr lang="en-US" dirty="0" err="1" smtClean="0"/>
              <a:t>Acellular</a:t>
            </a:r>
            <a:r>
              <a:rPr lang="en-US" dirty="0" smtClean="0"/>
              <a:t> </a:t>
            </a:r>
            <a:r>
              <a:rPr lang="en-US" dirty="0" err="1" smtClean="0"/>
              <a:t>cementum</a:t>
            </a:r>
            <a:r>
              <a:rPr lang="en-US" dirty="0" smtClean="0"/>
              <a:t>:</a:t>
            </a:r>
            <a:endParaRPr lang="en-US" dirty="0"/>
          </a:p>
        </p:txBody>
      </p:sp>
      <p:sp>
        <p:nvSpPr>
          <p:cNvPr id="3" name="Content Placeholder 2"/>
          <p:cNvSpPr>
            <a:spLocks noGrp="1"/>
          </p:cNvSpPr>
          <p:nvPr>
            <p:ph idx="1"/>
          </p:nvPr>
        </p:nvSpPr>
        <p:spPr>
          <a:xfrm>
            <a:off x="609600" y="2438400"/>
            <a:ext cx="8077200" cy="3886200"/>
          </a:xfrm>
        </p:spPr>
        <p:txBody>
          <a:bodyPr/>
          <a:lstStyle/>
          <a:p>
            <a:r>
              <a:rPr lang="en-US" dirty="0" smtClean="0"/>
              <a:t>Associated with secretion of enamel matrix proteins (EMP) by HERS .</a:t>
            </a:r>
          </a:p>
          <a:p>
            <a:endParaRPr lang="en-US" dirty="0" smtClean="0"/>
          </a:p>
          <a:p>
            <a:r>
              <a:rPr lang="en-US" dirty="0" smtClean="0"/>
              <a:t>HERS is also shown to secrete </a:t>
            </a:r>
            <a:r>
              <a:rPr lang="en-US" dirty="0" err="1" smtClean="0"/>
              <a:t>cementum</a:t>
            </a:r>
            <a:r>
              <a:rPr lang="en-US" dirty="0" smtClean="0"/>
              <a:t> related proteins like BSP, </a:t>
            </a:r>
            <a:r>
              <a:rPr lang="en-US" dirty="0" err="1" smtClean="0"/>
              <a:t>Osteopontin</a:t>
            </a:r>
            <a:r>
              <a:rPr lang="en-US" dirty="0" smtClean="0"/>
              <a:t> &amp; </a:t>
            </a:r>
            <a:r>
              <a:rPr lang="en-US" dirty="0" err="1" smtClean="0"/>
              <a:t>fibrillar</a:t>
            </a:r>
            <a:r>
              <a:rPr lang="en-US" dirty="0" smtClean="0"/>
              <a:t> collagen.</a:t>
            </a:r>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CEMENTOID TISSUE</a:t>
            </a:r>
            <a:endParaRPr lang="en-US" dirty="0"/>
          </a:p>
        </p:txBody>
      </p:sp>
      <p:sp>
        <p:nvSpPr>
          <p:cNvPr id="3" name="Content Placeholder 2"/>
          <p:cNvSpPr>
            <a:spLocks noGrp="1"/>
          </p:cNvSpPr>
          <p:nvPr>
            <p:ph idx="1"/>
          </p:nvPr>
        </p:nvSpPr>
        <p:spPr>
          <a:xfrm>
            <a:off x="381000" y="1447800"/>
            <a:ext cx="8229600" cy="4389120"/>
          </a:xfrm>
        </p:spPr>
        <p:txBody>
          <a:bodyPr/>
          <a:lstStyle/>
          <a:p>
            <a:r>
              <a:rPr lang="en-US" dirty="0" smtClean="0"/>
              <a:t>After some matrix has been laid down, its mineralization begins. </a:t>
            </a:r>
          </a:p>
          <a:p>
            <a:r>
              <a:rPr lang="en-US" dirty="0" smtClean="0"/>
              <a:t>The </a:t>
            </a:r>
            <a:r>
              <a:rPr lang="en-US" dirty="0" err="1" smtClean="0"/>
              <a:t>uncalcified</a:t>
            </a:r>
            <a:r>
              <a:rPr lang="en-US" dirty="0" smtClean="0"/>
              <a:t> matrix is called – </a:t>
            </a:r>
            <a:r>
              <a:rPr lang="en-US" dirty="0" err="1" smtClean="0">
                <a:solidFill>
                  <a:srgbClr val="FF0000"/>
                </a:solidFill>
              </a:rPr>
              <a:t>Cementoid</a:t>
            </a:r>
            <a:r>
              <a:rPr lang="en-US" dirty="0" smtClean="0">
                <a:solidFill>
                  <a:srgbClr val="FF0000"/>
                </a:solidFill>
              </a:rPr>
              <a:t>.</a:t>
            </a:r>
            <a:endParaRPr lang="en-US" dirty="0" smtClean="0"/>
          </a:p>
          <a:p>
            <a:r>
              <a:rPr lang="en-US" dirty="0" smtClean="0"/>
              <a:t>Growth of </a:t>
            </a:r>
            <a:r>
              <a:rPr lang="en-US" dirty="0" err="1" smtClean="0"/>
              <a:t>cementum</a:t>
            </a:r>
            <a:r>
              <a:rPr lang="en-US" dirty="0" smtClean="0"/>
              <a:t>- rhythmic process.</a:t>
            </a:r>
          </a:p>
          <a:p>
            <a:r>
              <a:rPr lang="en-US" dirty="0" smtClean="0"/>
              <a:t>New layer of </a:t>
            </a:r>
            <a:r>
              <a:rPr lang="en-US" dirty="0" err="1" smtClean="0"/>
              <a:t>cementoid</a:t>
            </a:r>
            <a:r>
              <a:rPr lang="en-US" dirty="0" smtClean="0"/>
              <a:t> formed, old one calcifies.</a:t>
            </a:r>
          </a:p>
          <a:p>
            <a:r>
              <a:rPr lang="en-US" dirty="0" smtClean="0"/>
              <a:t>Thin layer of </a:t>
            </a:r>
            <a:r>
              <a:rPr lang="en-US" dirty="0" err="1" smtClean="0"/>
              <a:t>cementoid</a:t>
            </a:r>
            <a:r>
              <a:rPr lang="en-US" dirty="0" smtClean="0"/>
              <a:t> usually found on </a:t>
            </a:r>
            <a:r>
              <a:rPr lang="en-US" dirty="0" err="1" smtClean="0"/>
              <a:t>cemental</a:t>
            </a:r>
            <a:r>
              <a:rPr lang="en-US" dirty="0" smtClean="0"/>
              <a:t> surface.</a:t>
            </a:r>
          </a:p>
          <a:p>
            <a:endParaRPr lang="en-US" dirty="0" smtClean="0"/>
          </a:p>
        </p:txBody>
      </p:sp>
      <p:pic>
        <p:nvPicPr>
          <p:cNvPr id="3074" name="Picture 2"/>
          <p:cNvPicPr>
            <a:picLocks noChangeAspect="1" noChangeArrowheads="1"/>
          </p:cNvPicPr>
          <p:nvPr/>
        </p:nvPicPr>
        <p:blipFill>
          <a:blip r:embed="rId2"/>
          <a:srcRect l="7547" t="36340" r="1698"/>
          <a:stretch>
            <a:fillRect/>
          </a:stretch>
        </p:blipFill>
        <p:spPr bwMode="auto">
          <a:xfrm>
            <a:off x="4267200" y="4343400"/>
            <a:ext cx="4581525"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762000"/>
            <a:ext cx="8229600" cy="5562600"/>
          </a:xfrm>
        </p:spPr>
        <p:txBody>
          <a:bodyPr/>
          <a:lstStyle/>
          <a:p>
            <a:r>
              <a:rPr lang="en-US" dirty="0" err="1" smtClean="0"/>
              <a:t>Cementoid</a:t>
            </a:r>
            <a:r>
              <a:rPr lang="en-US" dirty="0" smtClean="0"/>
              <a:t> tissue is lined by </a:t>
            </a:r>
            <a:r>
              <a:rPr lang="en-US" dirty="0" err="1" smtClean="0"/>
              <a:t>cementoblasts</a:t>
            </a:r>
            <a:r>
              <a:rPr lang="en-US" dirty="0" smtClean="0"/>
              <a:t>.</a:t>
            </a:r>
          </a:p>
          <a:p>
            <a:endParaRPr lang="en-US" dirty="0" smtClean="0"/>
          </a:p>
          <a:p>
            <a:r>
              <a:rPr lang="en-US" dirty="0" smtClean="0"/>
              <a:t>Connective tissue </a:t>
            </a:r>
            <a:r>
              <a:rPr lang="en-US" dirty="0" err="1" smtClean="0"/>
              <a:t>fibres</a:t>
            </a:r>
            <a:r>
              <a:rPr lang="en-US" dirty="0" smtClean="0"/>
              <a:t> from periodontal ligament pass between </a:t>
            </a:r>
            <a:r>
              <a:rPr lang="en-US" dirty="0" err="1" smtClean="0"/>
              <a:t>cementoblasts</a:t>
            </a:r>
            <a:r>
              <a:rPr lang="en-US" dirty="0" smtClean="0"/>
              <a:t> into </a:t>
            </a:r>
            <a:r>
              <a:rPr lang="en-US" dirty="0" err="1" smtClean="0"/>
              <a:t>cementum</a:t>
            </a:r>
            <a:r>
              <a:rPr lang="en-US" dirty="0" smtClean="0"/>
              <a:t>.</a:t>
            </a:r>
          </a:p>
          <a:p>
            <a:endParaRPr lang="en-US" dirty="0" smtClean="0"/>
          </a:p>
          <a:p>
            <a:r>
              <a:rPr lang="en-US" dirty="0" err="1" smtClean="0"/>
              <a:t>Fibres</a:t>
            </a:r>
            <a:r>
              <a:rPr lang="en-US" dirty="0" smtClean="0"/>
              <a:t> are embedded into </a:t>
            </a:r>
            <a:r>
              <a:rPr lang="en-US" dirty="0" err="1" smtClean="0"/>
              <a:t>cementum</a:t>
            </a:r>
            <a:r>
              <a:rPr lang="en-US" dirty="0" smtClean="0"/>
              <a:t> and serve to attach the tooth to surrounding bone.</a:t>
            </a:r>
          </a:p>
          <a:p>
            <a:endParaRPr lang="en-US" dirty="0" smtClean="0"/>
          </a:p>
          <a:p>
            <a:r>
              <a:rPr lang="en-US" dirty="0" smtClean="0"/>
              <a:t>Embedded portions are known as </a:t>
            </a:r>
            <a:r>
              <a:rPr lang="en-US" dirty="0" err="1" smtClean="0">
                <a:solidFill>
                  <a:srgbClr val="FF0000"/>
                </a:solidFill>
              </a:rPr>
              <a:t>Sharpey’s</a:t>
            </a:r>
            <a:r>
              <a:rPr lang="en-US" dirty="0" smtClean="0">
                <a:solidFill>
                  <a:srgbClr val="FF0000"/>
                </a:solidFill>
              </a:rPr>
              <a:t> fibers</a:t>
            </a:r>
            <a:r>
              <a:rPr lang="en-US" dirty="0" smtClean="0"/>
              <a:t>.</a:t>
            </a:r>
          </a:p>
          <a:p>
            <a:endParaRPr lang="en-US" dirty="0" smtClean="0"/>
          </a:p>
          <a:p>
            <a:r>
              <a:rPr lang="en-US" dirty="0" err="1" smtClean="0"/>
              <a:t>Cementoid</a:t>
            </a:r>
            <a:r>
              <a:rPr lang="en-US" dirty="0" smtClean="0"/>
              <a:t> tissue not observed in AEFC</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t>Incremental lines of Salter:</a:t>
            </a:r>
            <a:endParaRPr lang="en-US" dirty="0"/>
          </a:p>
        </p:txBody>
      </p:sp>
      <p:sp>
        <p:nvSpPr>
          <p:cNvPr id="3" name="Content Placeholder 2"/>
          <p:cNvSpPr>
            <a:spLocks noGrp="1"/>
          </p:cNvSpPr>
          <p:nvPr>
            <p:ph idx="1"/>
          </p:nvPr>
        </p:nvSpPr>
        <p:spPr>
          <a:xfrm>
            <a:off x="457200" y="1828800"/>
            <a:ext cx="8229600" cy="4495800"/>
          </a:xfrm>
        </p:spPr>
        <p:txBody>
          <a:bodyPr>
            <a:normAutofit lnSpcReduction="10000"/>
          </a:bodyPr>
          <a:lstStyle/>
          <a:p>
            <a:r>
              <a:rPr lang="en-US" dirty="0" err="1" smtClean="0"/>
              <a:t>Cementogenesis</a:t>
            </a:r>
            <a:r>
              <a:rPr lang="en-US" dirty="0" smtClean="0"/>
              <a:t> proceeds continuously with cyclic activity outward in to PDL, resulting in successive layers of </a:t>
            </a:r>
            <a:r>
              <a:rPr lang="en-US" dirty="0" err="1" smtClean="0"/>
              <a:t>cementum</a:t>
            </a:r>
            <a:r>
              <a:rPr lang="en-US" dirty="0" smtClean="0"/>
              <a:t>. </a:t>
            </a:r>
          </a:p>
          <a:p>
            <a:endParaRPr lang="en-US" dirty="0" smtClean="0"/>
          </a:p>
          <a:p>
            <a:r>
              <a:rPr lang="en-US" dirty="0" smtClean="0"/>
              <a:t>Cyclic activity----- Incremental lines of </a:t>
            </a:r>
            <a:r>
              <a:rPr lang="en-US" dirty="0" smtClean="0">
                <a:solidFill>
                  <a:srgbClr val="FF0000"/>
                </a:solidFill>
              </a:rPr>
              <a:t>Salter</a:t>
            </a:r>
          </a:p>
          <a:p>
            <a:endParaRPr lang="en-US" dirty="0" smtClean="0">
              <a:solidFill>
                <a:srgbClr val="FF0000"/>
              </a:solidFill>
            </a:endParaRPr>
          </a:p>
          <a:p>
            <a:r>
              <a:rPr lang="en-US" dirty="0" smtClean="0"/>
              <a:t>Appear as narrow lines following contour of the root.</a:t>
            </a:r>
          </a:p>
          <a:p>
            <a:endParaRPr lang="en-US" dirty="0" smtClean="0"/>
          </a:p>
          <a:p>
            <a:r>
              <a:rPr lang="en-US" dirty="0" smtClean="0"/>
              <a:t>Thus, the fine lines represent periods between intervals of </a:t>
            </a:r>
            <a:r>
              <a:rPr lang="en-US" dirty="0" err="1" smtClean="0"/>
              <a:t>cementogenic</a:t>
            </a:r>
            <a:r>
              <a:rPr lang="en-US" dirty="0" smtClean="0"/>
              <a:t> activity.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7467600" cy="2057400"/>
          </a:xfrm>
        </p:spPr>
        <p:txBody>
          <a:bodyPr>
            <a:normAutofit/>
          </a:bodyPr>
          <a:lstStyle/>
          <a:p>
            <a:r>
              <a:rPr lang="en-US" sz="3200" dirty="0" smtClean="0">
                <a:solidFill>
                  <a:schemeClr val="accent2"/>
                </a:solidFill>
                <a:latin typeface="Arial" pitchFamily="34" charset="0"/>
                <a:cs typeface="Arial" pitchFamily="34" charset="0"/>
              </a:rPr>
              <a:t>CLASSIFICATION</a:t>
            </a:r>
            <a:r>
              <a:rPr lang="en-US" sz="3200" dirty="0" smtClean="0">
                <a:solidFill>
                  <a:srgbClr val="002060"/>
                </a:solidFill>
                <a:latin typeface="Algerian" pitchFamily="82" charset="0"/>
              </a:rPr>
              <a:t/>
            </a:r>
            <a:br>
              <a:rPr lang="en-US" sz="3200" dirty="0" smtClean="0">
                <a:solidFill>
                  <a:srgbClr val="002060"/>
                </a:solidFill>
                <a:latin typeface="Algerian" pitchFamily="82" charset="0"/>
              </a:rPr>
            </a:br>
            <a:r>
              <a:rPr lang="en-US" sz="3200" dirty="0" smtClean="0">
                <a:solidFill>
                  <a:srgbClr val="002060"/>
                </a:solidFill>
                <a:latin typeface="Arial" pitchFamily="34" charset="0"/>
                <a:cs typeface="Arial" pitchFamily="34" charset="0"/>
              </a:rPr>
              <a:t>Based on the presence or absence of </a:t>
            </a:r>
            <a:r>
              <a:rPr lang="en-US" sz="3200" dirty="0" err="1" smtClean="0">
                <a:solidFill>
                  <a:srgbClr val="002060"/>
                </a:solidFill>
                <a:latin typeface="Arial" pitchFamily="34" charset="0"/>
                <a:cs typeface="Arial" pitchFamily="34" charset="0"/>
              </a:rPr>
              <a:t>cementocytes</a:t>
            </a:r>
            <a:r>
              <a:rPr lang="en-US" sz="3200" dirty="0" smtClean="0">
                <a:solidFill>
                  <a:srgbClr val="002060"/>
                </a:solidFill>
                <a:latin typeface="Arial" pitchFamily="34" charset="0"/>
                <a:cs typeface="Arial" pitchFamily="34" charset="0"/>
              </a:rPr>
              <a:t> : (Gottlieb B,1942</a:t>
            </a:r>
            <a:r>
              <a:rPr lang="en-US" sz="3200" dirty="0" smtClean="0">
                <a:solidFill>
                  <a:srgbClr val="002060"/>
                </a:solidFill>
                <a:latin typeface="Comic Sans MS" pitchFamily="66" charset="0"/>
              </a:rPr>
              <a:t>)</a:t>
            </a:r>
            <a:br>
              <a:rPr lang="en-US" sz="3200" dirty="0" smtClean="0">
                <a:solidFill>
                  <a:srgbClr val="002060"/>
                </a:solidFill>
                <a:latin typeface="Comic Sans MS" pitchFamily="66" charset="0"/>
              </a:rPr>
            </a:br>
            <a:endParaRPr lang="en-US" sz="3200" dirty="0">
              <a:solidFill>
                <a:srgbClr val="002060"/>
              </a:solidFill>
            </a:endParaRPr>
          </a:p>
        </p:txBody>
      </p:sp>
      <p:sp>
        <p:nvSpPr>
          <p:cNvPr id="3" name="Content Placeholder 2"/>
          <p:cNvSpPr>
            <a:spLocks noGrp="1"/>
          </p:cNvSpPr>
          <p:nvPr>
            <p:ph sz="quarter" idx="1"/>
          </p:nvPr>
        </p:nvSpPr>
        <p:spPr/>
        <p:txBody>
          <a:bodyPr/>
          <a:lstStyle/>
          <a:p>
            <a:pPr>
              <a:buFont typeface="Wingdings" pitchFamily="2" charset="2"/>
              <a:buChar char="Ø"/>
            </a:pPr>
            <a:r>
              <a:rPr lang="en-US" sz="2800" dirty="0" err="1" smtClean="0">
                <a:latin typeface="Arial" pitchFamily="34" charset="0"/>
                <a:cs typeface="Arial" pitchFamily="34" charset="0"/>
              </a:rPr>
              <a:t>Acellular</a:t>
            </a:r>
            <a:r>
              <a:rPr lang="en-US" sz="2800" dirty="0" smtClean="0">
                <a:latin typeface="Arial" pitchFamily="34" charset="0"/>
                <a:cs typeface="Arial" pitchFamily="34" charset="0"/>
              </a:rPr>
              <a:t>  (primary) cementum</a:t>
            </a:r>
          </a:p>
          <a:p>
            <a:endParaRPr lang="en-US" dirty="0">
              <a:latin typeface="Arial" pitchFamily="34" charset="0"/>
              <a:cs typeface="Arial" pitchFamily="34" charset="0"/>
            </a:endParaRPr>
          </a:p>
        </p:txBody>
      </p:sp>
      <p:sp>
        <p:nvSpPr>
          <p:cNvPr id="4" name="Content Placeholder 3"/>
          <p:cNvSpPr>
            <a:spLocks noGrp="1"/>
          </p:cNvSpPr>
          <p:nvPr>
            <p:ph sz="quarter" idx="2"/>
          </p:nvPr>
        </p:nvSpPr>
        <p:spPr/>
        <p:txBody>
          <a:bodyPr/>
          <a:lstStyle/>
          <a:p>
            <a:pPr marL="274320" lvl="1">
              <a:spcBef>
                <a:spcPts val="600"/>
              </a:spcBef>
              <a:buSzPct val="70000"/>
              <a:buFont typeface="Wingdings" pitchFamily="2" charset="2"/>
              <a:buChar char="Ø"/>
            </a:pPr>
            <a:r>
              <a:rPr lang="en-US" sz="2800" dirty="0" smtClean="0">
                <a:latin typeface="Arial" pitchFamily="34" charset="0"/>
                <a:cs typeface="Arial" pitchFamily="34" charset="0"/>
              </a:rPr>
              <a:t>Cellular (secondary) cementum</a:t>
            </a:r>
            <a:r>
              <a:rPr lang="en-US" sz="3200" dirty="0" smtClean="0">
                <a:latin typeface="Comic Sans MS" pitchFamily="66" charset="0"/>
              </a:rPr>
              <a:t>.</a:t>
            </a:r>
          </a:p>
          <a:p>
            <a:pPr marL="274320" lvl="1">
              <a:spcBef>
                <a:spcPts val="600"/>
              </a:spcBef>
              <a:buSzPct val="70000"/>
              <a:buFont typeface="Wingdings"/>
              <a:buChar char=""/>
            </a:pPr>
            <a:endParaRPr lang="en-US" sz="3200" dirty="0" smtClean="0">
              <a:latin typeface="Comic Sans MS" pitchFamily="66" charset="0"/>
            </a:endParaRPr>
          </a:p>
          <a:p>
            <a:endParaRPr lang="en-US" dirty="0"/>
          </a:p>
        </p:txBody>
      </p:sp>
      <p:pic>
        <p:nvPicPr>
          <p:cNvPr id="5" name="Picture 2"/>
          <p:cNvPicPr>
            <a:picLocks noChangeAspect="1" noChangeArrowheads="1"/>
          </p:cNvPicPr>
          <p:nvPr/>
        </p:nvPicPr>
        <p:blipFill>
          <a:blip r:embed="rId2">
            <a:lum bright="-10000"/>
          </a:blip>
          <a:srcRect b="6319"/>
          <a:stretch>
            <a:fillRect/>
          </a:stretch>
        </p:blipFill>
        <p:spPr bwMode="auto">
          <a:xfrm>
            <a:off x="609600" y="2971800"/>
            <a:ext cx="3124200" cy="3352800"/>
          </a:xfrm>
          <a:prstGeom prst="rect">
            <a:avLst/>
          </a:prstGeom>
          <a:noFill/>
          <a:ln>
            <a:noFill/>
          </a:ln>
        </p:spPr>
      </p:pic>
      <p:pic>
        <p:nvPicPr>
          <p:cNvPr id="6" name="Picture 3"/>
          <p:cNvPicPr>
            <a:picLocks noChangeAspect="1" noChangeArrowheads="1"/>
          </p:cNvPicPr>
          <p:nvPr/>
        </p:nvPicPr>
        <p:blipFill>
          <a:blip r:embed="rId3">
            <a:lum bright="-10000"/>
          </a:blip>
          <a:srcRect b="5539"/>
          <a:stretch>
            <a:fillRect/>
          </a:stretch>
        </p:blipFill>
        <p:spPr bwMode="auto">
          <a:xfrm>
            <a:off x="4847803" y="2971800"/>
            <a:ext cx="3229397" cy="3276600"/>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2A4E5031-0272-471A-B9E2-BCA5A412972C}" type="slidenum">
              <a:rPr lang="en-US" smtClean="0"/>
              <a:pPr/>
              <a:t>18</a:t>
            </a:fld>
            <a:endParaRPr lang="en-US" dirty="0"/>
          </a:p>
        </p:txBody>
      </p:sp>
      <p:cxnSp>
        <p:nvCxnSpPr>
          <p:cNvPr id="11" name="Straight Arrow Connector 10"/>
          <p:cNvCxnSpPr/>
          <p:nvPr/>
        </p:nvCxnSpPr>
        <p:spPr>
          <a:xfrm rot="5400000" flipH="1" flipV="1">
            <a:off x="5372100" y="4000500"/>
            <a:ext cx="304800" cy="2286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0" name="Straight Arrow Connector 9"/>
          <p:cNvCxnSpPr/>
          <p:nvPr/>
        </p:nvCxnSpPr>
        <p:spPr>
          <a:xfrm rot="5400000" flipH="1" flipV="1">
            <a:off x="6324600" y="4495800"/>
            <a:ext cx="304800" cy="1524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also be classified on the basis of:</a:t>
            </a:r>
            <a:endParaRPr lang="en-US" dirty="0"/>
          </a:p>
        </p:txBody>
      </p:sp>
      <p:sp>
        <p:nvSpPr>
          <p:cNvPr id="3" name="Content Placeholder 2"/>
          <p:cNvSpPr>
            <a:spLocks noGrp="1"/>
          </p:cNvSpPr>
          <p:nvPr>
            <p:ph idx="1"/>
          </p:nvPr>
        </p:nvSpPr>
        <p:spPr>
          <a:xfrm>
            <a:off x="228600" y="1935480"/>
            <a:ext cx="8686800" cy="4389120"/>
          </a:xfrm>
        </p:spPr>
        <p:txBody>
          <a:bodyPr/>
          <a:lstStyle/>
          <a:p>
            <a:r>
              <a:rPr lang="en-US" dirty="0" smtClean="0"/>
              <a:t>Types of fibers- intrinsic/ extrinsic </a:t>
            </a:r>
            <a:r>
              <a:rPr lang="en-US" dirty="0" err="1" smtClean="0"/>
              <a:t>fibres</a:t>
            </a:r>
            <a:endParaRPr lang="en-US" dirty="0" smtClean="0"/>
          </a:p>
          <a:p>
            <a:r>
              <a:rPr lang="en-US" dirty="0" smtClean="0"/>
              <a:t>Presence / absence- </a:t>
            </a:r>
            <a:r>
              <a:rPr lang="en-US" dirty="0" err="1" smtClean="0"/>
              <a:t>afibrillar</a:t>
            </a:r>
            <a:r>
              <a:rPr lang="en-US" dirty="0" smtClean="0"/>
              <a:t> </a:t>
            </a:r>
            <a:r>
              <a:rPr lang="en-US" dirty="0" err="1" smtClean="0"/>
              <a:t>cementum</a:t>
            </a:r>
            <a:endParaRPr lang="en-US" dirty="0" smtClean="0"/>
          </a:p>
          <a:p>
            <a:endParaRPr lang="en-US" dirty="0" smtClean="0"/>
          </a:p>
          <a:p>
            <a:r>
              <a:rPr lang="en-US" u="sng" dirty="0" smtClean="0">
                <a:solidFill>
                  <a:srgbClr val="FF0000"/>
                </a:solidFill>
              </a:rPr>
              <a:t>Intrinsic </a:t>
            </a:r>
            <a:r>
              <a:rPr lang="en-US" u="sng" dirty="0" err="1" smtClean="0">
                <a:solidFill>
                  <a:srgbClr val="FF0000"/>
                </a:solidFill>
              </a:rPr>
              <a:t>fibres</a:t>
            </a:r>
            <a:r>
              <a:rPr lang="en-US" u="sng" dirty="0" smtClean="0">
                <a:solidFill>
                  <a:srgbClr val="FF0000"/>
                </a:solidFill>
              </a:rPr>
              <a:t> </a:t>
            </a:r>
            <a:r>
              <a:rPr lang="en-US" dirty="0" smtClean="0"/>
              <a:t>                           </a:t>
            </a:r>
            <a:r>
              <a:rPr lang="en-US" u="sng" dirty="0" smtClean="0">
                <a:solidFill>
                  <a:srgbClr val="FF0000"/>
                </a:solidFill>
              </a:rPr>
              <a:t>Extrinsic </a:t>
            </a:r>
            <a:r>
              <a:rPr lang="en-US" u="sng" dirty="0" err="1" smtClean="0">
                <a:solidFill>
                  <a:srgbClr val="FF0000"/>
                </a:solidFill>
              </a:rPr>
              <a:t>fibres</a:t>
            </a:r>
            <a:endParaRPr lang="en-US" u="sng" dirty="0" smtClean="0">
              <a:solidFill>
                <a:srgbClr val="FF0000"/>
              </a:solidFill>
            </a:endParaRPr>
          </a:p>
          <a:p>
            <a:pPr>
              <a:buNone/>
            </a:pPr>
            <a:r>
              <a:rPr lang="en-US" u="sng" dirty="0" smtClean="0">
                <a:solidFill>
                  <a:srgbClr val="FF0000"/>
                </a:solidFill>
              </a:rPr>
              <a:t>   </a:t>
            </a:r>
          </a:p>
          <a:p>
            <a:pPr>
              <a:buNone/>
            </a:pPr>
            <a:r>
              <a:rPr lang="en-US" dirty="0" smtClean="0"/>
              <a:t> produced by </a:t>
            </a:r>
            <a:r>
              <a:rPr lang="en-US" dirty="0" err="1" smtClean="0"/>
              <a:t>cementoblasts</a:t>
            </a:r>
            <a:r>
              <a:rPr lang="en-US" dirty="0" smtClean="0"/>
              <a:t>        PDL fibroblasts</a:t>
            </a:r>
          </a:p>
          <a:p>
            <a:pPr>
              <a:buNone/>
            </a:pPr>
            <a:r>
              <a:rPr lang="en-US" dirty="0" smtClean="0"/>
              <a:t>   (1-2 microns </a:t>
            </a:r>
            <a:r>
              <a:rPr lang="en-US" dirty="0" err="1" smtClean="0"/>
              <a:t>dia</a:t>
            </a:r>
            <a:r>
              <a:rPr lang="en-US" dirty="0" smtClean="0"/>
              <a:t>)                         (5-7 microns </a:t>
            </a:r>
            <a:r>
              <a:rPr lang="en-US" dirty="0" err="1" smtClean="0"/>
              <a:t>dia</a:t>
            </a:r>
            <a:r>
              <a:rPr lang="en-US" dirty="0" smtClean="0"/>
              <a:t>)</a:t>
            </a:r>
          </a:p>
          <a:p>
            <a:pPr>
              <a:buNone/>
            </a:pPr>
            <a:endParaRPr lang="en-US" dirty="0" smtClean="0"/>
          </a:p>
          <a:p>
            <a:pPr>
              <a:buNone/>
            </a:pPr>
            <a:r>
              <a:rPr lang="en-US" dirty="0" smtClean="0"/>
              <a:t>Oriented parallel to surface            perpendicular</a:t>
            </a:r>
            <a:endParaRPr lang="en-US" dirty="0"/>
          </a:p>
        </p:txBody>
      </p:sp>
      <p:cxnSp>
        <p:nvCxnSpPr>
          <p:cNvPr id="5" name="Straight Arrow Connector 4"/>
          <p:cNvCxnSpPr/>
          <p:nvPr/>
        </p:nvCxnSpPr>
        <p:spPr>
          <a:xfrm rot="5400000">
            <a:off x="1600994" y="4037806"/>
            <a:ext cx="4572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rot="5400000">
            <a:off x="5601494" y="4075906"/>
            <a:ext cx="5334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rot="5400000">
            <a:off x="1562894" y="5447506"/>
            <a:ext cx="5334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4" name="Straight Arrow Connector 13"/>
          <p:cNvCxnSpPr/>
          <p:nvPr/>
        </p:nvCxnSpPr>
        <p:spPr>
          <a:xfrm rot="5400000">
            <a:off x="5677694" y="5523706"/>
            <a:ext cx="5334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Contents:</a:t>
            </a:r>
            <a:endParaRPr lang="en-US" dirty="0"/>
          </a:p>
        </p:txBody>
      </p:sp>
      <p:sp>
        <p:nvSpPr>
          <p:cNvPr id="5" name="Content Placeholder 4"/>
          <p:cNvSpPr>
            <a:spLocks noGrp="1"/>
          </p:cNvSpPr>
          <p:nvPr>
            <p:ph idx="1"/>
          </p:nvPr>
        </p:nvSpPr>
        <p:spPr/>
        <p:txBody>
          <a:bodyPr/>
          <a:lstStyle/>
          <a:p>
            <a:r>
              <a:rPr lang="en-US" dirty="0" err="1" smtClean="0"/>
              <a:t>Cementum</a:t>
            </a:r>
            <a:r>
              <a:rPr lang="en-US" dirty="0" smtClean="0"/>
              <a:t> – properties &amp; composition</a:t>
            </a:r>
          </a:p>
          <a:p>
            <a:r>
              <a:rPr lang="en-US" dirty="0" err="1" smtClean="0"/>
              <a:t>Cementogenesis</a:t>
            </a:r>
            <a:endParaRPr lang="en-US" dirty="0" smtClean="0"/>
          </a:p>
          <a:p>
            <a:r>
              <a:rPr lang="en-US" dirty="0" smtClean="0"/>
              <a:t>Types of </a:t>
            </a:r>
            <a:r>
              <a:rPr lang="en-US" dirty="0" err="1" smtClean="0"/>
              <a:t>cementum</a:t>
            </a:r>
            <a:endParaRPr lang="en-US" dirty="0" smtClean="0"/>
          </a:p>
          <a:p>
            <a:r>
              <a:rPr lang="en-US" dirty="0" smtClean="0"/>
              <a:t>CDJ &amp; CEJ</a:t>
            </a:r>
          </a:p>
          <a:p>
            <a:r>
              <a:rPr lang="en-US" dirty="0" smtClean="0"/>
              <a:t>Functions</a:t>
            </a:r>
          </a:p>
          <a:p>
            <a:r>
              <a:rPr lang="en-US" dirty="0" smtClean="0"/>
              <a:t>Clinical considerations</a:t>
            </a:r>
          </a:p>
          <a:p>
            <a:endParaRPr lang="en-US" dirty="0" smtClean="0"/>
          </a:p>
          <a:p>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types of </a:t>
            </a:r>
            <a:r>
              <a:rPr lang="en-US" dirty="0" err="1" smtClean="0"/>
              <a:t>cementum</a:t>
            </a:r>
            <a:endParaRPr lang="en-US" dirty="0"/>
          </a:p>
        </p:txBody>
      </p:sp>
      <p:sp>
        <p:nvSpPr>
          <p:cNvPr id="3" name="Content Placeholder 2"/>
          <p:cNvSpPr>
            <a:spLocks noGrp="1"/>
          </p:cNvSpPr>
          <p:nvPr>
            <p:ph idx="1"/>
          </p:nvPr>
        </p:nvSpPr>
        <p:spPr>
          <a:xfrm>
            <a:off x="457200" y="2362200"/>
            <a:ext cx="8229600" cy="3962400"/>
          </a:xfrm>
        </p:spPr>
        <p:txBody>
          <a:bodyPr/>
          <a:lstStyle/>
          <a:p>
            <a:r>
              <a:rPr lang="en-US" dirty="0" err="1" smtClean="0"/>
              <a:t>Acellular</a:t>
            </a:r>
            <a:r>
              <a:rPr lang="en-US" dirty="0" smtClean="0"/>
              <a:t> Extrinsic </a:t>
            </a:r>
            <a:r>
              <a:rPr lang="en-US" dirty="0" err="1" smtClean="0"/>
              <a:t>Fibre</a:t>
            </a:r>
            <a:r>
              <a:rPr lang="en-US" dirty="0" smtClean="0"/>
              <a:t> </a:t>
            </a:r>
            <a:r>
              <a:rPr lang="en-US" dirty="0" err="1" smtClean="0"/>
              <a:t>Cementum</a:t>
            </a:r>
            <a:r>
              <a:rPr lang="en-US" dirty="0" smtClean="0"/>
              <a:t> ( AEFC)</a:t>
            </a:r>
          </a:p>
          <a:p>
            <a:r>
              <a:rPr lang="en-US" dirty="0" smtClean="0"/>
              <a:t>Cellular Intrinsic </a:t>
            </a:r>
            <a:r>
              <a:rPr lang="en-US" dirty="0" err="1" smtClean="0"/>
              <a:t>Fibre</a:t>
            </a:r>
            <a:r>
              <a:rPr lang="en-US" dirty="0" smtClean="0"/>
              <a:t> </a:t>
            </a:r>
            <a:r>
              <a:rPr lang="en-US" dirty="0" err="1" smtClean="0"/>
              <a:t>Cementum</a:t>
            </a:r>
            <a:r>
              <a:rPr lang="en-US" dirty="0" smtClean="0"/>
              <a:t> (CIFC)</a:t>
            </a:r>
          </a:p>
          <a:p>
            <a:r>
              <a:rPr lang="en-US" dirty="0" err="1" smtClean="0"/>
              <a:t>Acellular</a:t>
            </a:r>
            <a:r>
              <a:rPr lang="en-US" dirty="0" smtClean="0"/>
              <a:t> </a:t>
            </a:r>
            <a:r>
              <a:rPr lang="en-US" dirty="0" err="1" smtClean="0"/>
              <a:t>Afibrillar</a:t>
            </a:r>
            <a:r>
              <a:rPr lang="en-US" dirty="0" smtClean="0"/>
              <a:t> </a:t>
            </a:r>
            <a:r>
              <a:rPr lang="en-US" dirty="0" err="1" smtClean="0"/>
              <a:t>Cementum</a:t>
            </a:r>
            <a:r>
              <a:rPr lang="en-US" dirty="0" smtClean="0"/>
              <a:t> (AAC)</a:t>
            </a:r>
          </a:p>
          <a:p>
            <a:r>
              <a:rPr lang="en-US" dirty="0" err="1" smtClean="0"/>
              <a:t>Acellular</a:t>
            </a:r>
            <a:r>
              <a:rPr lang="en-US" dirty="0" smtClean="0"/>
              <a:t> Intrinsic </a:t>
            </a:r>
            <a:r>
              <a:rPr lang="en-US" dirty="0" err="1" smtClean="0"/>
              <a:t>Fibre</a:t>
            </a:r>
            <a:r>
              <a:rPr lang="en-US" dirty="0" smtClean="0"/>
              <a:t> </a:t>
            </a:r>
            <a:r>
              <a:rPr lang="en-US" dirty="0" err="1" smtClean="0"/>
              <a:t>Cementum</a:t>
            </a:r>
            <a:r>
              <a:rPr lang="en-US" dirty="0" smtClean="0"/>
              <a:t> (AIFC)</a:t>
            </a:r>
          </a:p>
          <a:p>
            <a:r>
              <a:rPr lang="en-US" dirty="0" smtClean="0"/>
              <a:t>Cellular &amp; </a:t>
            </a:r>
            <a:r>
              <a:rPr lang="en-US" dirty="0" err="1" smtClean="0"/>
              <a:t>Acellular</a:t>
            </a:r>
            <a:r>
              <a:rPr lang="en-US" dirty="0" smtClean="0"/>
              <a:t> Mixed </a:t>
            </a:r>
            <a:r>
              <a:rPr lang="en-US" dirty="0" err="1" smtClean="0"/>
              <a:t>Fibre</a:t>
            </a:r>
            <a:r>
              <a:rPr lang="en-US" dirty="0" smtClean="0"/>
              <a:t> </a:t>
            </a:r>
            <a:r>
              <a:rPr lang="en-US" dirty="0" err="1" smtClean="0"/>
              <a:t>Cementum</a:t>
            </a:r>
            <a:endParaRPr lang="en-US" dirty="0" smtClean="0"/>
          </a:p>
          <a:p>
            <a:r>
              <a:rPr lang="en-US" dirty="0" smtClean="0"/>
              <a:t>Cellular Mixed Stratified </a:t>
            </a:r>
            <a:r>
              <a:rPr lang="en-US" dirty="0" err="1" smtClean="0"/>
              <a:t>Cementum</a:t>
            </a:r>
            <a:endParaRPr lang="en-US" dirty="0" smtClean="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229600" cy="1143000"/>
          </a:xfrm>
        </p:spPr>
        <p:txBody>
          <a:bodyPr>
            <a:normAutofit fontScale="90000"/>
          </a:bodyPr>
          <a:lstStyle/>
          <a:p>
            <a:r>
              <a:rPr lang="en-US" dirty="0" err="1" smtClean="0"/>
              <a:t>Acellular</a:t>
            </a:r>
            <a:r>
              <a:rPr lang="en-US" dirty="0" smtClean="0"/>
              <a:t> extrinsic fiber</a:t>
            </a:r>
            <a:br>
              <a:rPr lang="en-US" dirty="0" smtClean="0"/>
            </a:br>
            <a:r>
              <a:rPr lang="en-US" dirty="0" smtClean="0"/>
              <a:t> </a:t>
            </a:r>
            <a:r>
              <a:rPr lang="en-US" dirty="0" err="1" smtClean="0"/>
              <a:t>cementum</a:t>
            </a:r>
            <a:r>
              <a:rPr lang="en-US" dirty="0" smtClean="0"/>
              <a:t>: </a:t>
            </a:r>
            <a:endParaRPr lang="en-US" dirty="0"/>
          </a:p>
        </p:txBody>
      </p:sp>
      <p:sp>
        <p:nvSpPr>
          <p:cNvPr id="3" name="Content Placeholder 2"/>
          <p:cNvSpPr>
            <a:spLocks noGrp="1"/>
          </p:cNvSpPr>
          <p:nvPr>
            <p:ph idx="1"/>
          </p:nvPr>
        </p:nvSpPr>
        <p:spPr>
          <a:xfrm>
            <a:off x="381000" y="1981200"/>
            <a:ext cx="8229600" cy="4724400"/>
          </a:xfrm>
        </p:spPr>
        <p:txBody>
          <a:bodyPr>
            <a:normAutofit/>
          </a:bodyPr>
          <a:lstStyle/>
          <a:p>
            <a:r>
              <a:rPr lang="en-US" dirty="0" smtClean="0"/>
              <a:t>AEFC extends from cervical margin to apical 1/3</a:t>
            </a:r>
            <a:r>
              <a:rPr lang="en-US" baseline="30000" dirty="0" smtClean="0"/>
              <a:t>rd</a:t>
            </a:r>
            <a:r>
              <a:rPr lang="en-US" dirty="0" smtClean="0"/>
              <a:t>.</a:t>
            </a:r>
          </a:p>
          <a:p>
            <a:r>
              <a:rPr lang="en-US" dirty="0" smtClean="0"/>
              <a:t>Only type of </a:t>
            </a:r>
            <a:r>
              <a:rPr lang="en-US" dirty="0" err="1" smtClean="0"/>
              <a:t>cementum</a:t>
            </a:r>
            <a:r>
              <a:rPr lang="en-US" dirty="0" smtClean="0"/>
              <a:t> in single rooted teeth.</a:t>
            </a:r>
          </a:p>
          <a:p>
            <a:r>
              <a:rPr lang="en-US" dirty="0" smtClean="0"/>
              <a:t>Extrinsic fibers are seen perpendicular to surface of </a:t>
            </a:r>
            <a:r>
              <a:rPr lang="en-US" dirty="0" err="1" smtClean="0"/>
              <a:t>cementum</a:t>
            </a:r>
            <a:r>
              <a:rPr lang="en-US" dirty="0" smtClean="0"/>
              <a:t>. </a:t>
            </a:r>
          </a:p>
          <a:p>
            <a:r>
              <a:rPr lang="en-US" dirty="0" smtClean="0"/>
              <a:t>Known as </a:t>
            </a:r>
            <a:r>
              <a:rPr lang="en-US" dirty="0" err="1" smtClean="0"/>
              <a:t>Sharpey’s</a:t>
            </a:r>
            <a:r>
              <a:rPr lang="en-US" dirty="0" smtClean="0"/>
              <a:t> fibers- mineralized except their inner core.</a:t>
            </a:r>
          </a:p>
          <a:p>
            <a:r>
              <a:rPr lang="en-US" dirty="0" smtClean="0"/>
              <a:t>This type of </a:t>
            </a:r>
            <a:r>
              <a:rPr lang="en-US" dirty="0" err="1" smtClean="0"/>
              <a:t>cementum</a:t>
            </a:r>
            <a:r>
              <a:rPr lang="en-US" dirty="0" smtClean="0"/>
              <a:t> forms slowly &amp; regularly       so incremental lines are placed parallel to surface &amp; closer together.</a:t>
            </a:r>
          </a:p>
          <a:p>
            <a:r>
              <a:rPr lang="en-US" dirty="0" smtClean="0"/>
              <a:t>Main function----</a:t>
            </a:r>
            <a:r>
              <a:rPr lang="en-US" dirty="0" smtClean="0">
                <a:solidFill>
                  <a:schemeClr val="accent2"/>
                </a:solidFill>
              </a:rPr>
              <a:t> Anchorage</a:t>
            </a:r>
          </a:p>
          <a:p>
            <a:endParaRPr lang="en-US" dirty="0" smtClean="0"/>
          </a:p>
        </p:txBody>
      </p:sp>
      <p:sp>
        <p:nvSpPr>
          <p:cNvPr id="4" name="Right Arrow 3"/>
          <p:cNvSpPr/>
          <p:nvPr/>
        </p:nvSpPr>
        <p:spPr>
          <a:xfrm>
            <a:off x="7543800" y="495300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a:blip r:embed="rId2"/>
          <a:srcRect l="4040" t="1395" r="57576" b="42816"/>
          <a:stretch>
            <a:fillRect/>
          </a:stretch>
        </p:blipFill>
        <p:spPr bwMode="auto">
          <a:xfrm>
            <a:off x="7010400" y="152400"/>
            <a:ext cx="1905000" cy="192104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Cellular </a:t>
            </a:r>
            <a:r>
              <a:rPr lang="en-US" dirty="0" err="1" smtClean="0"/>
              <a:t>cementum</a:t>
            </a:r>
            <a:r>
              <a:rPr lang="en-US" dirty="0" smtClean="0"/>
              <a:t>:</a:t>
            </a:r>
            <a:endParaRPr lang="en-US" dirty="0"/>
          </a:p>
        </p:txBody>
      </p:sp>
      <p:sp>
        <p:nvSpPr>
          <p:cNvPr id="3" name="Content Placeholder 2"/>
          <p:cNvSpPr>
            <a:spLocks noGrp="1"/>
          </p:cNvSpPr>
          <p:nvPr>
            <p:ph idx="1"/>
          </p:nvPr>
        </p:nvSpPr>
        <p:spPr/>
        <p:txBody>
          <a:bodyPr/>
          <a:lstStyle/>
          <a:p>
            <a:r>
              <a:rPr lang="en-US" dirty="0" smtClean="0"/>
              <a:t>Secondary </a:t>
            </a:r>
            <a:r>
              <a:rPr lang="en-US" dirty="0" err="1" smtClean="0"/>
              <a:t>cementum</a:t>
            </a:r>
            <a:endParaRPr lang="en-US" dirty="0" smtClean="0"/>
          </a:p>
          <a:p>
            <a:endParaRPr lang="en-US" dirty="0" smtClean="0"/>
          </a:p>
          <a:p>
            <a:r>
              <a:rPr lang="en-US" dirty="0" smtClean="0">
                <a:solidFill>
                  <a:schemeClr val="accent2"/>
                </a:solidFill>
              </a:rPr>
              <a:t>2 types: </a:t>
            </a:r>
          </a:p>
          <a:p>
            <a:pPr marL="514350" indent="-514350">
              <a:buAutoNum type="alphaLcParenR"/>
            </a:pPr>
            <a:r>
              <a:rPr lang="en-US" dirty="0" smtClean="0"/>
              <a:t>Cellular mixed fiber </a:t>
            </a:r>
            <a:r>
              <a:rPr lang="en-US" dirty="0" err="1" smtClean="0"/>
              <a:t>cementum</a:t>
            </a:r>
            <a:r>
              <a:rPr lang="en-US" dirty="0" smtClean="0"/>
              <a:t>: apical </a:t>
            </a:r>
            <a:r>
              <a:rPr lang="en-US" dirty="0" err="1" smtClean="0"/>
              <a:t>interradicular</a:t>
            </a:r>
            <a:r>
              <a:rPr lang="en-US" dirty="0" smtClean="0"/>
              <a:t> regions</a:t>
            </a:r>
          </a:p>
          <a:p>
            <a:pPr marL="514350" indent="-514350">
              <a:buAutoNum type="alphaLcParenR"/>
            </a:pPr>
            <a:r>
              <a:rPr lang="en-US" dirty="0" smtClean="0"/>
              <a:t>CIFC: middle &amp; apical 3</a:t>
            </a:r>
            <a:r>
              <a:rPr lang="en-US" baseline="30000" dirty="0" smtClean="0"/>
              <a:t>rd</a:t>
            </a:r>
            <a:r>
              <a:rPr lang="en-US" dirty="0" smtClean="0"/>
              <a:t>.</a:t>
            </a:r>
          </a:p>
          <a:p>
            <a:pPr marL="514350" indent="-514350">
              <a:buNone/>
            </a:pPr>
            <a:endParaRPr lang="en-US" dirty="0" smtClean="0"/>
          </a:p>
          <a:p>
            <a:pPr marL="514350" indent="-514350"/>
            <a:r>
              <a:rPr lang="en-US" dirty="0" smtClean="0">
                <a:solidFill>
                  <a:schemeClr val="accent2"/>
                </a:solidFill>
              </a:rPr>
              <a:t>Function: </a:t>
            </a:r>
            <a:r>
              <a:rPr lang="en-US" dirty="0" smtClean="0"/>
              <a:t>Adaptation &amp; repair of </a:t>
            </a:r>
            <a:r>
              <a:rPr lang="en-US" dirty="0" err="1" smtClean="0"/>
              <a:t>cementum</a:t>
            </a:r>
            <a:r>
              <a:rPr lang="en-US" dirty="0" smtClean="0"/>
              <a:t>.</a:t>
            </a:r>
          </a:p>
          <a:p>
            <a:pPr marL="514350" indent="-514350"/>
            <a:r>
              <a:rPr lang="en-US" dirty="0" smtClean="0"/>
              <a:t>Cells incorporated in matrix- </a:t>
            </a:r>
            <a:r>
              <a:rPr lang="en-US" dirty="0" err="1" smtClean="0">
                <a:solidFill>
                  <a:schemeClr val="accent2"/>
                </a:solidFill>
              </a:rPr>
              <a:t>Cementocytes</a:t>
            </a:r>
            <a:r>
              <a:rPr lang="en-US" dirty="0" smtClean="0"/>
              <a:t>.</a:t>
            </a:r>
          </a:p>
          <a:p>
            <a:pPr marL="514350" indent="-514350"/>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Differences between </a:t>
            </a:r>
            <a:r>
              <a:rPr lang="en-US" dirty="0" err="1" smtClean="0"/>
              <a:t>cementocytes</a:t>
            </a:r>
            <a:r>
              <a:rPr lang="en-US" dirty="0" smtClean="0"/>
              <a:t> &amp; </a:t>
            </a:r>
            <a:r>
              <a:rPr lang="en-US" dirty="0" err="1" smtClean="0"/>
              <a:t>osteocytes</a:t>
            </a:r>
            <a:r>
              <a:rPr lang="en-US" dirty="0" smtClean="0"/>
              <a:t>:</a:t>
            </a:r>
            <a:endParaRPr lang="en-US" dirty="0"/>
          </a:p>
        </p:txBody>
      </p:sp>
      <p:sp>
        <p:nvSpPr>
          <p:cNvPr id="3" name="Content Placeholder 2"/>
          <p:cNvSpPr>
            <a:spLocks noGrp="1"/>
          </p:cNvSpPr>
          <p:nvPr>
            <p:ph sz="half" idx="1"/>
          </p:nvPr>
        </p:nvSpPr>
        <p:spPr>
          <a:xfrm>
            <a:off x="228600" y="1904999"/>
            <a:ext cx="4648200" cy="4724401"/>
          </a:xfrm>
        </p:spPr>
        <p:txBody>
          <a:bodyPr>
            <a:normAutofit fontScale="92500" lnSpcReduction="20000"/>
          </a:bodyPr>
          <a:lstStyle/>
          <a:p>
            <a:r>
              <a:rPr lang="en-US" dirty="0" smtClean="0"/>
              <a:t>Lacunae of </a:t>
            </a:r>
            <a:r>
              <a:rPr lang="en-US" dirty="0" err="1" smtClean="0"/>
              <a:t>cementocytes</a:t>
            </a:r>
            <a:r>
              <a:rPr lang="en-US" dirty="0" smtClean="0"/>
              <a:t> varies from being ovoid to </a:t>
            </a:r>
            <a:r>
              <a:rPr lang="en-US" dirty="0" smtClean="0">
                <a:solidFill>
                  <a:srgbClr val="FF0000"/>
                </a:solidFill>
              </a:rPr>
              <a:t>tubular </a:t>
            </a:r>
            <a:r>
              <a:rPr lang="en-US" dirty="0" smtClean="0"/>
              <a:t>but, </a:t>
            </a:r>
            <a:r>
              <a:rPr lang="en-US" dirty="0" err="1" smtClean="0"/>
              <a:t>Osteocytic</a:t>
            </a:r>
            <a:r>
              <a:rPr lang="en-US" dirty="0" smtClean="0"/>
              <a:t> lacunae are </a:t>
            </a:r>
            <a:r>
              <a:rPr lang="en-US" dirty="0" smtClean="0">
                <a:solidFill>
                  <a:srgbClr val="FF0000"/>
                </a:solidFill>
              </a:rPr>
              <a:t>oval</a:t>
            </a:r>
            <a:r>
              <a:rPr lang="en-US" dirty="0" smtClean="0"/>
              <a:t>.</a:t>
            </a:r>
          </a:p>
          <a:p>
            <a:endParaRPr lang="en-US" dirty="0" smtClean="0"/>
          </a:p>
          <a:p>
            <a:r>
              <a:rPr lang="en-US" dirty="0" smtClean="0"/>
              <a:t>The </a:t>
            </a:r>
            <a:r>
              <a:rPr lang="en-US" dirty="0" err="1" smtClean="0"/>
              <a:t>canaliculi</a:t>
            </a:r>
            <a:r>
              <a:rPr lang="en-US" dirty="0" smtClean="0"/>
              <a:t> less complicated &amp; </a:t>
            </a:r>
            <a:r>
              <a:rPr lang="en-US" dirty="0" smtClean="0">
                <a:solidFill>
                  <a:srgbClr val="FF0000"/>
                </a:solidFill>
              </a:rPr>
              <a:t>facing PDL </a:t>
            </a:r>
            <a:r>
              <a:rPr lang="en-US" dirty="0" smtClean="0"/>
              <a:t>but, </a:t>
            </a:r>
            <a:r>
              <a:rPr lang="en-US" dirty="0" err="1" smtClean="0"/>
              <a:t>Osteocytes</a:t>
            </a:r>
            <a:r>
              <a:rPr lang="en-US" dirty="0" smtClean="0"/>
              <a:t> have radiating </a:t>
            </a:r>
            <a:r>
              <a:rPr lang="en-US" dirty="0" err="1" smtClean="0"/>
              <a:t>canaliculi</a:t>
            </a:r>
            <a:r>
              <a:rPr lang="en-US" dirty="0" smtClean="0"/>
              <a:t> arranged in </a:t>
            </a:r>
            <a:r>
              <a:rPr lang="en-US" dirty="0" smtClean="0">
                <a:solidFill>
                  <a:srgbClr val="FF0000"/>
                </a:solidFill>
              </a:rPr>
              <a:t>complex network.</a:t>
            </a:r>
          </a:p>
          <a:p>
            <a:endParaRPr lang="en-US" dirty="0" smtClean="0"/>
          </a:p>
          <a:p>
            <a:r>
              <a:rPr lang="en-US" dirty="0" err="1" smtClean="0"/>
              <a:t>Immunocytochemical</a:t>
            </a:r>
            <a:r>
              <a:rPr lang="en-US" dirty="0" smtClean="0"/>
              <a:t> studies --- </a:t>
            </a:r>
            <a:r>
              <a:rPr lang="en-US" dirty="0" err="1" smtClean="0"/>
              <a:t>cementocytes</a:t>
            </a:r>
            <a:r>
              <a:rPr lang="en-US" dirty="0" smtClean="0"/>
              <a:t> </a:t>
            </a:r>
            <a:r>
              <a:rPr lang="en-US" dirty="0" err="1" smtClean="0"/>
              <a:t>immuno</a:t>
            </a:r>
            <a:r>
              <a:rPr lang="en-US" dirty="0" err="1" smtClean="0">
                <a:solidFill>
                  <a:srgbClr val="FF0000"/>
                </a:solidFill>
              </a:rPr>
              <a:t>+ve</a:t>
            </a:r>
            <a:r>
              <a:rPr lang="en-US" dirty="0" smtClean="0">
                <a:solidFill>
                  <a:srgbClr val="FF0000"/>
                </a:solidFill>
              </a:rPr>
              <a:t> for- </a:t>
            </a:r>
            <a:r>
              <a:rPr lang="en-US" dirty="0" err="1" smtClean="0">
                <a:solidFill>
                  <a:srgbClr val="FF0000"/>
                </a:solidFill>
              </a:rPr>
              <a:t>Fibromodulin</a:t>
            </a:r>
            <a:r>
              <a:rPr lang="en-US" dirty="0" smtClean="0">
                <a:solidFill>
                  <a:srgbClr val="FF0000"/>
                </a:solidFill>
              </a:rPr>
              <a:t> &amp; </a:t>
            </a:r>
            <a:r>
              <a:rPr lang="en-US" dirty="0" err="1" smtClean="0">
                <a:solidFill>
                  <a:srgbClr val="FF0000"/>
                </a:solidFill>
              </a:rPr>
              <a:t>Lumican</a:t>
            </a:r>
            <a:endParaRPr lang="en-US" dirty="0" smtClean="0">
              <a:solidFill>
                <a:srgbClr val="FF0000"/>
              </a:solidFill>
            </a:endParaRPr>
          </a:p>
          <a:p>
            <a:pPr>
              <a:buNone/>
            </a:pPr>
            <a:r>
              <a:rPr lang="en-US" dirty="0" smtClean="0"/>
              <a:t>   but, not </a:t>
            </a:r>
            <a:r>
              <a:rPr lang="en-US" dirty="0" err="1" smtClean="0"/>
              <a:t>osteocytes</a:t>
            </a:r>
            <a:r>
              <a:rPr lang="en-US" dirty="0" smtClean="0"/>
              <a:t>.</a:t>
            </a:r>
            <a:endParaRPr lang="en-US" dirty="0"/>
          </a:p>
        </p:txBody>
      </p:sp>
      <p:pic>
        <p:nvPicPr>
          <p:cNvPr id="3074" name="Picture 2"/>
          <p:cNvPicPr>
            <a:picLocks noGrp="1" noChangeAspect="1" noChangeArrowheads="1"/>
          </p:cNvPicPr>
          <p:nvPr>
            <p:ph sz="half" idx="2"/>
          </p:nvPr>
        </p:nvPicPr>
        <p:blipFill>
          <a:blip r:embed="rId2"/>
          <a:srcRect/>
          <a:stretch>
            <a:fillRect/>
          </a:stretch>
        </p:blipFill>
        <p:spPr bwMode="auto">
          <a:xfrm>
            <a:off x="4953000" y="1295400"/>
            <a:ext cx="4038600" cy="259080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4953000" y="3962400"/>
            <a:ext cx="4038600"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457200"/>
            <a:ext cx="5638800" cy="762000"/>
          </a:xfrm>
        </p:spPr>
        <p:txBody>
          <a:bodyPr>
            <a:normAutofit fontScale="90000"/>
          </a:bodyPr>
          <a:lstStyle/>
          <a:p>
            <a:r>
              <a:rPr lang="en-US" dirty="0" smtClean="0">
                <a:solidFill>
                  <a:srgbClr val="FF0000"/>
                </a:solidFill>
              </a:rPr>
              <a:t>AEFC                      CIFC</a:t>
            </a:r>
            <a:endParaRPr lang="en-US" dirty="0">
              <a:solidFill>
                <a:srgbClr val="FF0000"/>
              </a:solidFill>
            </a:endParaRPr>
          </a:p>
        </p:txBody>
      </p:sp>
      <p:pic>
        <p:nvPicPr>
          <p:cNvPr id="1026" name="Picture 2"/>
          <p:cNvPicPr>
            <a:picLocks noGrp="1" noChangeAspect="1" noChangeArrowheads="1"/>
          </p:cNvPicPr>
          <p:nvPr>
            <p:ph idx="1"/>
          </p:nvPr>
        </p:nvPicPr>
        <p:blipFill>
          <a:blip r:embed="rId2"/>
          <a:srcRect l="4040" t="1395" r="50484"/>
          <a:stretch>
            <a:fillRect/>
          </a:stretch>
        </p:blipFill>
        <p:spPr bwMode="auto">
          <a:xfrm>
            <a:off x="685800" y="1219200"/>
            <a:ext cx="3581400" cy="5463381"/>
          </a:xfrm>
          <a:prstGeom prst="rect">
            <a:avLst/>
          </a:prstGeom>
          <a:noFill/>
          <a:ln w="9525">
            <a:noFill/>
            <a:miter lim="800000"/>
            <a:headEnd/>
            <a:tailEnd/>
          </a:ln>
          <a:effectLst/>
        </p:spPr>
      </p:pic>
      <p:pic>
        <p:nvPicPr>
          <p:cNvPr id="4098" name="Picture 2"/>
          <p:cNvPicPr>
            <a:picLocks noChangeAspect="1" noChangeArrowheads="1"/>
          </p:cNvPicPr>
          <p:nvPr/>
        </p:nvPicPr>
        <p:blipFill>
          <a:blip r:embed="rId3"/>
          <a:srcRect/>
          <a:stretch>
            <a:fillRect/>
          </a:stretch>
        </p:blipFill>
        <p:spPr bwMode="auto">
          <a:xfrm>
            <a:off x="4572000" y="1143000"/>
            <a:ext cx="3810000" cy="5486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228600" y="228600"/>
          <a:ext cx="8763000" cy="6324600"/>
        </p:xfrm>
        <a:graphic>
          <a:graphicData uri="http://schemas.openxmlformats.org/drawingml/2006/table">
            <a:tbl>
              <a:tblPr firstRow="1" bandRow="1">
                <a:tableStyleId>{69C7853C-536D-4A76-A0AE-DD22124D55A5}</a:tableStyleId>
              </a:tblPr>
              <a:tblGrid>
                <a:gridCol w="4381500"/>
                <a:gridCol w="4381500"/>
              </a:tblGrid>
              <a:tr h="817333">
                <a:tc>
                  <a:txBody>
                    <a:bodyPr/>
                    <a:lstStyle/>
                    <a:p>
                      <a:pPr algn="ctr"/>
                      <a:r>
                        <a:rPr lang="en-US" dirty="0" smtClean="0"/>
                        <a:t>ACELLULAR EXTRINSIC FIBRE CEMENTUM</a:t>
                      </a:r>
                      <a:endParaRPr lang="en-US" dirty="0"/>
                    </a:p>
                  </a:txBody>
                  <a:tcPr/>
                </a:tc>
                <a:tc>
                  <a:txBody>
                    <a:bodyPr/>
                    <a:lstStyle/>
                    <a:p>
                      <a:pPr algn="ctr"/>
                      <a:r>
                        <a:rPr lang="en-US" dirty="0" smtClean="0"/>
                        <a:t>CELLULAR INTRINSIC FIBRE CEMENTUM</a:t>
                      </a:r>
                      <a:endParaRPr lang="en-US" dirty="0"/>
                    </a:p>
                  </a:txBody>
                  <a:tcPr/>
                </a:tc>
              </a:tr>
              <a:tr h="473534">
                <a:tc>
                  <a:txBody>
                    <a:bodyPr/>
                    <a:lstStyle/>
                    <a:p>
                      <a:r>
                        <a:rPr lang="en-US" dirty="0" smtClean="0"/>
                        <a:t>1. Located from cervical to</a:t>
                      </a:r>
                      <a:r>
                        <a:rPr lang="en-US" baseline="0" dirty="0" smtClean="0"/>
                        <a:t> apical third</a:t>
                      </a:r>
                      <a:endParaRPr lang="en-US" dirty="0"/>
                    </a:p>
                  </a:txBody>
                  <a:tcPr/>
                </a:tc>
                <a:tc>
                  <a:txBody>
                    <a:bodyPr/>
                    <a:lstStyle/>
                    <a:p>
                      <a:r>
                        <a:rPr lang="en-US" dirty="0" smtClean="0"/>
                        <a:t>Apical third and</a:t>
                      </a:r>
                      <a:r>
                        <a:rPr lang="en-US" baseline="0" dirty="0" smtClean="0"/>
                        <a:t> </a:t>
                      </a:r>
                      <a:r>
                        <a:rPr lang="en-US" baseline="0" dirty="0" err="1" smtClean="0"/>
                        <a:t>furcations</a:t>
                      </a:r>
                      <a:endParaRPr lang="en-US" dirty="0"/>
                    </a:p>
                  </a:txBody>
                  <a:tcPr/>
                </a:tc>
              </a:tr>
              <a:tr h="817333">
                <a:tc>
                  <a:txBody>
                    <a:bodyPr/>
                    <a:lstStyle/>
                    <a:p>
                      <a:r>
                        <a:rPr lang="en-US" dirty="0" smtClean="0"/>
                        <a:t>2. Formed earlier- Primary </a:t>
                      </a:r>
                      <a:r>
                        <a:rPr lang="en-US" dirty="0" err="1" smtClean="0"/>
                        <a:t>cementum</a:t>
                      </a:r>
                      <a:endParaRPr lang="en-US" dirty="0"/>
                    </a:p>
                  </a:txBody>
                  <a:tcPr/>
                </a:tc>
                <a:tc>
                  <a:txBody>
                    <a:bodyPr/>
                    <a:lstStyle/>
                    <a:p>
                      <a:r>
                        <a:rPr lang="en-US" dirty="0" smtClean="0"/>
                        <a:t>Formed later &amp; during repair - Secondary </a:t>
                      </a:r>
                      <a:r>
                        <a:rPr lang="en-US" dirty="0" err="1" smtClean="0"/>
                        <a:t>cementum</a:t>
                      </a:r>
                      <a:endParaRPr lang="en-US" dirty="0" smtClean="0"/>
                    </a:p>
                  </a:txBody>
                  <a:tcPr/>
                </a:tc>
              </a:tr>
              <a:tr h="817333">
                <a:tc>
                  <a:txBody>
                    <a:bodyPr/>
                    <a:lstStyle/>
                    <a:p>
                      <a:r>
                        <a:rPr lang="en-US" dirty="0" smtClean="0"/>
                        <a:t>3. </a:t>
                      </a:r>
                      <a:r>
                        <a:rPr lang="en-US" dirty="0" err="1" smtClean="0"/>
                        <a:t>Noncollagenous</a:t>
                      </a:r>
                      <a:r>
                        <a:rPr lang="en-US" baseline="0" dirty="0" smtClean="0"/>
                        <a:t> proteins- </a:t>
                      </a:r>
                      <a:r>
                        <a:rPr lang="en-US" baseline="0" dirty="0" err="1" smtClean="0"/>
                        <a:t>Tenascin</a:t>
                      </a:r>
                      <a:r>
                        <a:rPr lang="en-US" baseline="0" dirty="0" smtClean="0"/>
                        <a:t>, </a:t>
                      </a:r>
                      <a:r>
                        <a:rPr lang="en-US" baseline="0" dirty="0" err="1" smtClean="0"/>
                        <a:t>Fibronectin</a:t>
                      </a:r>
                      <a:r>
                        <a:rPr lang="en-US" baseline="0" dirty="0" smtClean="0"/>
                        <a:t>, </a:t>
                      </a:r>
                      <a:r>
                        <a:rPr lang="en-US" baseline="0" dirty="0" err="1" smtClean="0"/>
                        <a:t>Osteocalcin</a:t>
                      </a:r>
                      <a:r>
                        <a:rPr lang="en-US" baseline="0" dirty="0" smtClean="0"/>
                        <a:t> absent</a:t>
                      </a:r>
                      <a:endParaRPr lang="en-US" dirty="0"/>
                    </a:p>
                  </a:txBody>
                  <a:tcPr/>
                </a:tc>
                <a:tc>
                  <a:txBody>
                    <a:bodyPr/>
                    <a:lstStyle/>
                    <a:p>
                      <a:r>
                        <a:rPr lang="en-US" dirty="0" smtClean="0"/>
                        <a:t>Non </a:t>
                      </a:r>
                      <a:r>
                        <a:rPr lang="en-US" dirty="0" err="1" smtClean="0"/>
                        <a:t>collagenous</a:t>
                      </a:r>
                      <a:r>
                        <a:rPr lang="en-US" dirty="0" smtClean="0"/>
                        <a:t> proteins are present.</a:t>
                      </a:r>
                      <a:endParaRPr lang="en-US" dirty="0"/>
                    </a:p>
                  </a:txBody>
                  <a:tcPr/>
                </a:tc>
              </a:tr>
              <a:tr h="473534">
                <a:tc>
                  <a:txBody>
                    <a:bodyPr/>
                    <a:lstStyle/>
                    <a:p>
                      <a:r>
                        <a:rPr lang="en-US" dirty="0" smtClean="0"/>
                        <a:t>4. Growth factors TGF</a:t>
                      </a:r>
                      <a:r>
                        <a:rPr lang="el-GR" dirty="0" smtClean="0"/>
                        <a:t>β</a:t>
                      </a:r>
                      <a:r>
                        <a:rPr lang="en-US" dirty="0" smtClean="0"/>
                        <a:t> &amp; IGF not seen</a:t>
                      </a:r>
                      <a:endParaRPr lang="en-US" dirty="0"/>
                    </a:p>
                  </a:txBody>
                  <a:tcPr/>
                </a:tc>
                <a:tc>
                  <a:txBody>
                    <a:bodyPr/>
                    <a:lstStyle/>
                    <a:p>
                      <a:r>
                        <a:rPr lang="en-US" dirty="0" smtClean="0"/>
                        <a:t>Growth factors are seen.</a:t>
                      </a:r>
                      <a:endParaRPr lang="en-US" dirty="0"/>
                    </a:p>
                  </a:txBody>
                  <a:tcPr/>
                </a:tc>
              </a:tr>
              <a:tr h="817333">
                <a:tc>
                  <a:txBody>
                    <a:bodyPr/>
                    <a:lstStyle/>
                    <a:p>
                      <a:r>
                        <a:rPr lang="en-US" dirty="0" smtClean="0"/>
                        <a:t>5. </a:t>
                      </a:r>
                      <a:r>
                        <a:rPr lang="en-US" dirty="0" err="1" smtClean="0"/>
                        <a:t>Proteoglycans</a:t>
                      </a:r>
                      <a:r>
                        <a:rPr lang="en-US" dirty="0" smtClean="0"/>
                        <a:t>, </a:t>
                      </a:r>
                      <a:r>
                        <a:rPr lang="en-US" dirty="0" err="1" smtClean="0"/>
                        <a:t>Versican</a:t>
                      </a:r>
                      <a:r>
                        <a:rPr lang="en-US" dirty="0" smtClean="0"/>
                        <a:t>, </a:t>
                      </a:r>
                      <a:r>
                        <a:rPr lang="en-US" dirty="0" err="1" smtClean="0"/>
                        <a:t>Decorin</a:t>
                      </a:r>
                      <a:r>
                        <a:rPr lang="en-US" dirty="0" smtClean="0"/>
                        <a:t>, </a:t>
                      </a:r>
                      <a:r>
                        <a:rPr lang="en-US" dirty="0" err="1" smtClean="0"/>
                        <a:t>Lumican</a:t>
                      </a:r>
                      <a:r>
                        <a:rPr lang="en-US" dirty="0" smtClean="0"/>
                        <a:t> not identified in matrix</a:t>
                      </a:r>
                      <a:endParaRPr lang="en-US" dirty="0"/>
                    </a:p>
                  </a:txBody>
                  <a:tcPr/>
                </a:tc>
                <a:tc>
                  <a:txBody>
                    <a:bodyPr/>
                    <a:lstStyle/>
                    <a:p>
                      <a:r>
                        <a:rPr lang="en-US" dirty="0" smtClean="0"/>
                        <a:t>These </a:t>
                      </a:r>
                      <a:r>
                        <a:rPr lang="en-US" dirty="0" err="1" smtClean="0"/>
                        <a:t>proteoglycans</a:t>
                      </a:r>
                      <a:r>
                        <a:rPr lang="en-US" dirty="0" smtClean="0"/>
                        <a:t> are seen</a:t>
                      </a:r>
                      <a:r>
                        <a:rPr lang="en-US" baseline="0" dirty="0" smtClean="0"/>
                        <a:t> in matrix.</a:t>
                      </a:r>
                      <a:endParaRPr lang="en-US" dirty="0"/>
                    </a:p>
                  </a:txBody>
                  <a:tcPr/>
                </a:tc>
              </a:tr>
              <a:tr h="473534">
                <a:tc>
                  <a:txBody>
                    <a:bodyPr/>
                    <a:lstStyle/>
                    <a:p>
                      <a:r>
                        <a:rPr lang="en-US" dirty="0" smtClean="0"/>
                        <a:t>6. </a:t>
                      </a:r>
                      <a:r>
                        <a:rPr lang="en-US" dirty="0" err="1" smtClean="0"/>
                        <a:t>Cementoid</a:t>
                      </a:r>
                      <a:r>
                        <a:rPr lang="en-US" dirty="0" smtClean="0"/>
                        <a:t> is usually absent.</a:t>
                      </a:r>
                      <a:endParaRPr lang="en-US" dirty="0"/>
                    </a:p>
                  </a:txBody>
                  <a:tcPr/>
                </a:tc>
                <a:tc>
                  <a:txBody>
                    <a:bodyPr/>
                    <a:lstStyle/>
                    <a:p>
                      <a:r>
                        <a:rPr lang="en-US" dirty="0" err="1" smtClean="0"/>
                        <a:t>Cementoid</a:t>
                      </a:r>
                      <a:r>
                        <a:rPr lang="en-US" dirty="0" smtClean="0"/>
                        <a:t> seen on the surface</a:t>
                      </a:r>
                      <a:endParaRPr lang="en-US" dirty="0"/>
                    </a:p>
                  </a:txBody>
                  <a:tcPr/>
                </a:tc>
              </a:tr>
              <a:tr h="817333">
                <a:tc>
                  <a:txBody>
                    <a:bodyPr/>
                    <a:lstStyle/>
                    <a:p>
                      <a:r>
                        <a:rPr lang="en-US" dirty="0" smtClean="0"/>
                        <a:t>7. Contains extrinsic fibers produced by PDL</a:t>
                      </a:r>
                      <a:r>
                        <a:rPr lang="en-US" baseline="0" dirty="0" smtClean="0"/>
                        <a:t> fibroblasts</a:t>
                      </a:r>
                      <a:endParaRPr lang="en-US" dirty="0"/>
                    </a:p>
                  </a:txBody>
                  <a:tcPr/>
                </a:tc>
                <a:tc>
                  <a:txBody>
                    <a:bodyPr/>
                    <a:lstStyle/>
                    <a:p>
                      <a:r>
                        <a:rPr lang="en-US" dirty="0" smtClean="0"/>
                        <a:t>Contains intrinsic fibers produced by </a:t>
                      </a:r>
                      <a:r>
                        <a:rPr lang="en-US" dirty="0" err="1" smtClean="0"/>
                        <a:t>cementoblasts</a:t>
                      </a:r>
                      <a:endParaRPr lang="en-US" dirty="0"/>
                    </a:p>
                  </a:txBody>
                  <a:tcPr/>
                </a:tc>
              </a:tr>
              <a:tr h="817333">
                <a:tc>
                  <a:txBody>
                    <a:bodyPr/>
                    <a:lstStyle/>
                    <a:p>
                      <a:r>
                        <a:rPr lang="en-US" dirty="0" smtClean="0"/>
                        <a:t>8. Probably the only type</a:t>
                      </a:r>
                      <a:r>
                        <a:rPr lang="en-US" baseline="0" dirty="0" smtClean="0"/>
                        <a:t> of </a:t>
                      </a:r>
                      <a:r>
                        <a:rPr lang="en-US" baseline="0" dirty="0" err="1" smtClean="0"/>
                        <a:t>cementum</a:t>
                      </a:r>
                      <a:r>
                        <a:rPr lang="en-US" baseline="0" dirty="0" smtClean="0"/>
                        <a:t> seen in single rooted teeth</a:t>
                      </a:r>
                      <a:endParaRPr lang="en-US" dirty="0"/>
                    </a:p>
                  </a:txBody>
                  <a:tcPr/>
                </a:tc>
                <a:tc>
                  <a:txBody>
                    <a:bodyPr/>
                    <a:lstStyle/>
                    <a:p>
                      <a:r>
                        <a:rPr lang="en-US" dirty="0" smtClean="0"/>
                        <a:t>May be absent in </a:t>
                      </a:r>
                      <a:r>
                        <a:rPr lang="en-US" baseline="0" dirty="0" smtClean="0"/>
                        <a:t> single </a:t>
                      </a:r>
                      <a:r>
                        <a:rPr lang="en-US" dirty="0" smtClean="0"/>
                        <a:t>rooted teeth</a:t>
                      </a:r>
                      <a:endParaRPr lang="en-US" dirty="0"/>
                    </a:p>
                  </a:txBody>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0" y="0"/>
          <a:ext cx="8991600" cy="4495800"/>
        </p:xfrm>
        <a:graphic>
          <a:graphicData uri="http://schemas.openxmlformats.org/drawingml/2006/table">
            <a:tbl>
              <a:tblPr firstRow="1" bandRow="1">
                <a:tableStyleId>{F5AB1C69-6EDB-4FF4-983F-18BD219EF322}</a:tableStyleId>
              </a:tblPr>
              <a:tblGrid>
                <a:gridCol w="4495800"/>
                <a:gridCol w="4495800"/>
              </a:tblGrid>
              <a:tr h="761999">
                <a:tc>
                  <a:txBody>
                    <a:bodyPr/>
                    <a:lstStyle/>
                    <a:p>
                      <a:r>
                        <a:rPr lang="en-US" dirty="0" smtClean="0"/>
                        <a:t>ACELLULAR EXTRINSIC FIBRE CEMENTUM</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CELLULAR INTRINSIC FIBRE</a:t>
                      </a:r>
                      <a:r>
                        <a:rPr lang="en-US" baseline="0" dirty="0" smtClean="0"/>
                        <a:t> </a:t>
                      </a:r>
                      <a:r>
                        <a:rPr lang="en-US" dirty="0" smtClean="0"/>
                        <a:t>CEMENTUM</a:t>
                      </a:r>
                    </a:p>
                    <a:p>
                      <a:endParaRPr lang="en-US" dirty="0"/>
                    </a:p>
                  </a:txBody>
                  <a:tcPr/>
                </a:tc>
              </a:tr>
              <a:tr h="508294">
                <a:tc>
                  <a:txBody>
                    <a:bodyPr/>
                    <a:lstStyle/>
                    <a:p>
                      <a:r>
                        <a:rPr lang="en-US" dirty="0" smtClean="0"/>
                        <a:t>9. Main function is</a:t>
                      </a:r>
                      <a:r>
                        <a:rPr lang="en-US" baseline="0" dirty="0" smtClean="0"/>
                        <a:t> anchorage.</a:t>
                      </a:r>
                      <a:endParaRPr lang="en-US" dirty="0"/>
                    </a:p>
                  </a:txBody>
                  <a:tcPr/>
                </a:tc>
                <a:tc>
                  <a:txBody>
                    <a:bodyPr/>
                    <a:lstStyle/>
                    <a:p>
                      <a:r>
                        <a:rPr lang="en-US" dirty="0" smtClean="0"/>
                        <a:t>Main function is adaptation</a:t>
                      </a:r>
                      <a:r>
                        <a:rPr lang="en-US" baseline="0" dirty="0" smtClean="0"/>
                        <a:t> and repair.</a:t>
                      </a:r>
                      <a:endParaRPr lang="en-US" dirty="0"/>
                    </a:p>
                  </a:txBody>
                  <a:tcPr/>
                </a:tc>
              </a:tr>
              <a:tr h="508294">
                <a:tc>
                  <a:txBody>
                    <a:bodyPr/>
                    <a:lstStyle/>
                    <a:p>
                      <a:r>
                        <a:rPr lang="en-US" dirty="0" smtClean="0"/>
                        <a:t>10. Slow formation</a:t>
                      </a:r>
                      <a:endParaRPr lang="en-US" dirty="0"/>
                    </a:p>
                  </a:txBody>
                  <a:tcPr/>
                </a:tc>
                <a:tc>
                  <a:txBody>
                    <a:bodyPr/>
                    <a:lstStyle/>
                    <a:p>
                      <a:r>
                        <a:rPr lang="en-US" dirty="0" smtClean="0"/>
                        <a:t>Rapid formation</a:t>
                      </a:r>
                      <a:endParaRPr lang="en-US" dirty="0"/>
                    </a:p>
                  </a:txBody>
                  <a:tcPr/>
                </a:tc>
              </a:tr>
              <a:tr h="736012">
                <a:tc>
                  <a:txBody>
                    <a:bodyPr/>
                    <a:lstStyle/>
                    <a:p>
                      <a:r>
                        <a:rPr lang="en-US" dirty="0" smtClean="0"/>
                        <a:t>11. Incremental lines therefore are closer   together.</a:t>
                      </a:r>
                      <a:endParaRPr lang="en-US" dirty="0"/>
                    </a:p>
                  </a:txBody>
                  <a:tcPr/>
                </a:tc>
                <a:tc>
                  <a:txBody>
                    <a:bodyPr/>
                    <a:lstStyle/>
                    <a:p>
                      <a:r>
                        <a:rPr lang="en-US" dirty="0" smtClean="0"/>
                        <a:t>Incremental lines further apart</a:t>
                      </a:r>
                      <a:endParaRPr lang="en-US" dirty="0"/>
                    </a:p>
                  </a:txBody>
                  <a:tcPr/>
                </a:tc>
              </a:tr>
              <a:tr h="508294">
                <a:tc>
                  <a:txBody>
                    <a:bodyPr/>
                    <a:lstStyle/>
                    <a:p>
                      <a:r>
                        <a:rPr lang="en-US" dirty="0" smtClean="0"/>
                        <a:t>12. </a:t>
                      </a:r>
                      <a:r>
                        <a:rPr lang="en-US" dirty="0" err="1" smtClean="0"/>
                        <a:t>Cementocytes</a:t>
                      </a:r>
                      <a:r>
                        <a:rPr lang="en-US" dirty="0" smtClean="0"/>
                        <a:t> not seen</a:t>
                      </a:r>
                      <a:endParaRPr lang="en-US" dirty="0"/>
                    </a:p>
                  </a:txBody>
                  <a:tcPr/>
                </a:tc>
                <a:tc>
                  <a:txBody>
                    <a:bodyPr/>
                    <a:lstStyle/>
                    <a:p>
                      <a:r>
                        <a:rPr lang="en-US" dirty="0" err="1" smtClean="0"/>
                        <a:t>Cementocytes</a:t>
                      </a:r>
                      <a:r>
                        <a:rPr lang="en-US" baseline="0" dirty="0" smtClean="0"/>
                        <a:t> are seen</a:t>
                      </a:r>
                      <a:endParaRPr lang="en-US" dirty="0"/>
                    </a:p>
                  </a:txBody>
                  <a:tcPr/>
                </a:tc>
              </a:tr>
              <a:tr h="645788">
                <a:tc>
                  <a:txBody>
                    <a:bodyPr/>
                    <a:lstStyle/>
                    <a:p>
                      <a:r>
                        <a:rPr lang="en-US" dirty="0" smtClean="0"/>
                        <a:t>13. </a:t>
                      </a:r>
                      <a:r>
                        <a:rPr lang="en-US" dirty="0" err="1" smtClean="0"/>
                        <a:t>Cementoblasts</a:t>
                      </a:r>
                      <a:r>
                        <a:rPr lang="en-US" dirty="0" smtClean="0"/>
                        <a:t> derived from HERS</a:t>
                      </a:r>
                      <a:endParaRPr lang="en-US" dirty="0"/>
                    </a:p>
                  </a:txBody>
                  <a:tcPr/>
                </a:tc>
                <a:tc>
                  <a:txBody>
                    <a:bodyPr/>
                    <a:lstStyle/>
                    <a:p>
                      <a:r>
                        <a:rPr lang="en-US" dirty="0" err="1" smtClean="0"/>
                        <a:t>Cementoblasts</a:t>
                      </a:r>
                      <a:r>
                        <a:rPr lang="en-US" dirty="0" smtClean="0"/>
                        <a:t> derived</a:t>
                      </a:r>
                      <a:r>
                        <a:rPr lang="en-US" baseline="0" dirty="0" smtClean="0"/>
                        <a:t> from cells of dental follicle</a:t>
                      </a:r>
                      <a:endParaRPr lang="en-US" dirty="0"/>
                    </a:p>
                  </a:txBody>
                  <a:tcPr/>
                </a:tc>
              </a:tr>
              <a:tr h="674718">
                <a:tc>
                  <a:txBody>
                    <a:bodyPr/>
                    <a:lstStyle/>
                    <a:p>
                      <a:r>
                        <a:rPr lang="en-US" dirty="0" smtClean="0"/>
                        <a:t>14. </a:t>
                      </a:r>
                      <a:r>
                        <a:rPr lang="en-US" dirty="0" err="1" smtClean="0"/>
                        <a:t>Cementoblasts</a:t>
                      </a:r>
                      <a:r>
                        <a:rPr lang="en-US" dirty="0" smtClean="0"/>
                        <a:t> do not express PTH</a:t>
                      </a:r>
                      <a:r>
                        <a:rPr lang="en-US" baseline="0" dirty="0" smtClean="0"/>
                        <a:t> receptor.</a:t>
                      </a:r>
                      <a:endParaRPr lang="en-US" dirty="0"/>
                    </a:p>
                  </a:txBody>
                  <a:tcPr/>
                </a:tc>
                <a:tc>
                  <a:txBody>
                    <a:bodyPr/>
                    <a:lstStyle/>
                    <a:p>
                      <a:r>
                        <a:rPr lang="en-US" dirty="0" err="1" smtClean="0"/>
                        <a:t>Cementoblasts</a:t>
                      </a:r>
                      <a:r>
                        <a:rPr lang="en-US" dirty="0" smtClean="0"/>
                        <a:t> express PTH receptor</a:t>
                      </a:r>
                      <a:endParaRPr lang="en-US" dirty="0"/>
                    </a:p>
                  </a:txBody>
                  <a:tcPr/>
                </a:tc>
              </a:tr>
            </a:tbl>
          </a:graphicData>
        </a:graphic>
      </p:graphicFrame>
      <p:pic>
        <p:nvPicPr>
          <p:cNvPr id="5122" name="Picture 2"/>
          <p:cNvPicPr>
            <a:picLocks noChangeAspect="1" noChangeArrowheads="1"/>
          </p:cNvPicPr>
          <p:nvPr/>
        </p:nvPicPr>
        <p:blipFill>
          <a:blip r:embed="rId2"/>
          <a:srcRect/>
          <a:stretch>
            <a:fillRect/>
          </a:stretch>
        </p:blipFill>
        <p:spPr bwMode="auto">
          <a:xfrm>
            <a:off x="457200" y="4419600"/>
            <a:ext cx="3962400" cy="2286000"/>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4724400" y="4419600"/>
            <a:ext cx="3657600" cy="2286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1143000"/>
          </a:xfrm>
        </p:spPr>
        <p:txBody>
          <a:bodyPr>
            <a:normAutofit fontScale="90000"/>
          </a:bodyPr>
          <a:lstStyle/>
          <a:p>
            <a:r>
              <a:rPr lang="en-US" dirty="0" smtClean="0"/>
              <a:t>Cellular mixed stratified </a:t>
            </a:r>
            <a:r>
              <a:rPr lang="en-US" dirty="0" err="1" smtClean="0"/>
              <a:t>cementum</a:t>
            </a:r>
            <a:r>
              <a:rPr lang="en-US" dirty="0" smtClean="0"/>
              <a:t>:</a:t>
            </a:r>
            <a:endParaRPr lang="en-US" dirty="0"/>
          </a:p>
        </p:txBody>
      </p:sp>
      <p:sp>
        <p:nvSpPr>
          <p:cNvPr id="3" name="Content Placeholder 2"/>
          <p:cNvSpPr>
            <a:spLocks noGrp="1"/>
          </p:cNvSpPr>
          <p:nvPr>
            <p:ph idx="1"/>
          </p:nvPr>
        </p:nvSpPr>
        <p:spPr>
          <a:xfrm>
            <a:off x="457200" y="2362200"/>
            <a:ext cx="8229600" cy="3962400"/>
          </a:xfrm>
        </p:spPr>
        <p:txBody>
          <a:bodyPr/>
          <a:lstStyle/>
          <a:p>
            <a:r>
              <a:rPr lang="en-US" dirty="0" smtClean="0"/>
              <a:t>Towards the root apex and in the </a:t>
            </a:r>
            <a:r>
              <a:rPr lang="en-US" dirty="0" err="1" smtClean="0"/>
              <a:t>furcation</a:t>
            </a:r>
            <a:r>
              <a:rPr lang="en-US" dirty="0" smtClean="0"/>
              <a:t> areas of multi-rooted teeth.</a:t>
            </a:r>
          </a:p>
          <a:p>
            <a:endParaRPr lang="en-US" dirty="0" smtClean="0"/>
          </a:p>
          <a:p>
            <a:r>
              <a:rPr lang="en-US" dirty="0" smtClean="0"/>
              <a:t> The </a:t>
            </a:r>
            <a:r>
              <a:rPr lang="en-US" dirty="0" err="1" smtClean="0"/>
              <a:t>acellular</a:t>
            </a:r>
            <a:r>
              <a:rPr lang="en-US" dirty="0" smtClean="0"/>
              <a:t> extrinsic </a:t>
            </a:r>
            <a:r>
              <a:rPr lang="en-US" dirty="0" err="1" smtClean="0"/>
              <a:t>fibre</a:t>
            </a:r>
            <a:r>
              <a:rPr lang="en-US" dirty="0" smtClean="0"/>
              <a:t> </a:t>
            </a:r>
            <a:r>
              <a:rPr lang="en-US" dirty="0" err="1" smtClean="0"/>
              <a:t>cementum</a:t>
            </a:r>
            <a:r>
              <a:rPr lang="en-US" dirty="0" smtClean="0"/>
              <a:t>  &amp; cellular intrinsic </a:t>
            </a:r>
            <a:r>
              <a:rPr lang="en-US" dirty="0" err="1" smtClean="0"/>
              <a:t>fibre</a:t>
            </a:r>
            <a:r>
              <a:rPr lang="en-US" dirty="0" smtClean="0"/>
              <a:t> </a:t>
            </a:r>
            <a:r>
              <a:rPr lang="en-US" dirty="0" err="1" smtClean="0"/>
              <a:t>cementum</a:t>
            </a:r>
            <a:r>
              <a:rPr lang="en-US" dirty="0" smtClean="0"/>
              <a:t> commonly may be present in alternating layers known as ------ </a:t>
            </a:r>
            <a:r>
              <a:rPr lang="en-US" dirty="0" smtClean="0">
                <a:solidFill>
                  <a:srgbClr val="FF0000"/>
                </a:solidFill>
              </a:rPr>
              <a:t>cellular mixed stratified </a:t>
            </a:r>
            <a:r>
              <a:rPr lang="en-US" dirty="0" err="1" smtClean="0">
                <a:solidFill>
                  <a:srgbClr val="FF0000"/>
                </a:solidFill>
              </a:rPr>
              <a:t>cementum</a:t>
            </a:r>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Mixed </a:t>
            </a:r>
            <a:r>
              <a:rPr lang="en-US" dirty="0" err="1" smtClean="0"/>
              <a:t>fibre</a:t>
            </a:r>
            <a:r>
              <a:rPr lang="en-US" dirty="0" smtClean="0"/>
              <a:t> </a:t>
            </a:r>
            <a:r>
              <a:rPr lang="en-US" dirty="0" err="1" smtClean="0"/>
              <a:t>cementum</a:t>
            </a:r>
            <a:r>
              <a:rPr lang="en-US" dirty="0" smtClean="0"/>
              <a:t>:</a:t>
            </a:r>
            <a:endParaRPr lang="en-US" dirty="0"/>
          </a:p>
        </p:txBody>
      </p:sp>
      <p:sp>
        <p:nvSpPr>
          <p:cNvPr id="3" name="Content Placeholder 2"/>
          <p:cNvSpPr>
            <a:spLocks noGrp="1"/>
          </p:cNvSpPr>
          <p:nvPr>
            <p:ph idx="1"/>
          </p:nvPr>
        </p:nvSpPr>
        <p:spPr>
          <a:xfrm>
            <a:off x="457200" y="1524000"/>
            <a:ext cx="8229600" cy="5029200"/>
          </a:xfrm>
        </p:spPr>
        <p:txBody>
          <a:bodyPr>
            <a:normAutofit fontScale="92500" lnSpcReduction="10000"/>
          </a:bodyPr>
          <a:lstStyle/>
          <a:p>
            <a:r>
              <a:rPr lang="en-US" dirty="0" smtClean="0"/>
              <a:t>Collagen </a:t>
            </a:r>
            <a:r>
              <a:rPr lang="en-US" dirty="0" err="1" smtClean="0"/>
              <a:t>fibres</a:t>
            </a:r>
            <a:r>
              <a:rPr lang="en-US" dirty="0" smtClean="0"/>
              <a:t> are derived from both- extrinsic </a:t>
            </a:r>
            <a:r>
              <a:rPr lang="en-US" dirty="0" err="1" smtClean="0"/>
              <a:t>fibres</a:t>
            </a:r>
            <a:r>
              <a:rPr lang="en-US" dirty="0" smtClean="0"/>
              <a:t> (PDL) &amp; intrinsic </a:t>
            </a:r>
            <a:r>
              <a:rPr lang="en-US" dirty="0" err="1" smtClean="0"/>
              <a:t>fibres</a:t>
            </a:r>
            <a:r>
              <a:rPr lang="en-US" dirty="0" smtClean="0"/>
              <a:t> (</a:t>
            </a:r>
            <a:r>
              <a:rPr lang="en-US" dirty="0" err="1" smtClean="0"/>
              <a:t>cementoblasts</a:t>
            </a:r>
            <a:r>
              <a:rPr lang="en-US" dirty="0" smtClean="0"/>
              <a:t>).</a:t>
            </a:r>
          </a:p>
          <a:p>
            <a:endParaRPr lang="en-US" dirty="0" smtClean="0"/>
          </a:p>
          <a:p>
            <a:r>
              <a:rPr lang="en-US" dirty="0" smtClean="0"/>
              <a:t>Intrinsic &amp; extrinsic </a:t>
            </a:r>
            <a:r>
              <a:rPr lang="en-US" dirty="0" err="1" smtClean="0"/>
              <a:t>fibres</a:t>
            </a:r>
            <a:r>
              <a:rPr lang="en-US" dirty="0" smtClean="0"/>
              <a:t> can be distinguished :</a:t>
            </a:r>
          </a:p>
          <a:p>
            <a:endParaRPr lang="en-US" dirty="0" smtClean="0"/>
          </a:p>
          <a:p>
            <a:pPr marL="514350" indent="-514350">
              <a:buAutoNum type="arabicPeriod"/>
            </a:pPr>
            <a:r>
              <a:rPr lang="en-US" dirty="0" smtClean="0"/>
              <a:t>Intrinsic </a:t>
            </a:r>
            <a:r>
              <a:rPr lang="en-US" dirty="0" err="1" smtClean="0"/>
              <a:t>fibres</a:t>
            </a:r>
            <a:r>
              <a:rPr lang="en-US" dirty="0" smtClean="0"/>
              <a:t> run between extrinsic fibers in different orientation.</a:t>
            </a:r>
          </a:p>
          <a:p>
            <a:pPr marL="514350" indent="-514350">
              <a:buAutoNum type="arabicPeriod"/>
            </a:pPr>
            <a:r>
              <a:rPr lang="en-US" dirty="0" smtClean="0"/>
              <a:t>Fiber bundles are of different sizes: </a:t>
            </a:r>
          </a:p>
          <a:p>
            <a:pPr marL="514350" indent="-514350">
              <a:buNone/>
            </a:pPr>
            <a:r>
              <a:rPr lang="en-US" dirty="0" smtClean="0"/>
              <a:t>      - extrinsic </a:t>
            </a:r>
            <a:r>
              <a:rPr lang="en-US" dirty="0" err="1" smtClean="0"/>
              <a:t>fibre</a:t>
            </a:r>
            <a:r>
              <a:rPr lang="en-US" dirty="0" smtClean="0"/>
              <a:t> bundles: ovoid-round , 5-7 µm dia.</a:t>
            </a:r>
          </a:p>
          <a:p>
            <a:pPr marL="514350" indent="-514350">
              <a:buNone/>
            </a:pPr>
            <a:r>
              <a:rPr lang="en-US" dirty="0" smtClean="0"/>
              <a:t>      - intrinsic </a:t>
            </a:r>
            <a:r>
              <a:rPr lang="en-US" dirty="0" err="1" smtClean="0"/>
              <a:t>fibre</a:t>
            </a:r>
            <a:r>
              <a:rPr lang="en-US" dirty="0" smtClean="0"/>
              <a:t> bundles: 1-2 µm in dia.</a:t>
            </a:r>
          </a:p>
          <a:p>
            <a:pPr marL="514350" indent="-514350">
              <a:buNone/>
            </a:pPr>
            <a:endParaRPr lang="en-US" dirty="0" smtClean="0"/>
          </a:p>
          <a:p>
            <a:pPr marL="514350" indent="-514350"/>
            <a:r>
              <a:rPr lang="en-US" dirty="0" smtClean="0"/>
              <a:t>Can be </a:t>
            </a:r>
            <a:r>
              <a:rPr lang="en-US" dirty="0" err="1" smtClean="0"/>
              <a:t>acellular</a:t>
            </a:r>
            <a:r>
              <a:rPr lang="en-US" dirty="0" smtClean="0"/>
              <a:t> / cellular mixed </a:t>
            </a:r>
            <a:r>
              <a:rPr lang="en-US" dirty="0" err="1" smtClean="0"/>
              <a:t>fibre</a:t>
            </a:r>
            <a:r>
              <a:rPr lang="en-US" dirty="0" smtClean="0"/>
              <a:t> </a:t>
            </a:r>
            <a:r>
              <a:rPr lang="en-US" dirty="0" err="1" smtClean="0"/>
              <a:t>cementum</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err="1" smtClean="0"/>
              <a:t>Afibrillar</a:t>
            </a:r>
            <a:r>
              <a:rPr lang="en-US" dirty="0" smtClean="0"/>
              <a:t> </a:t>
            </a:r>
            <a:r>
              <a:rPr lang="en-US" dirty="0" err="1" smtClean="0"/>
              <a:t>cementum</a:t>
            </a:r>
            <a:r>
              <a:rPr lang="en-US" dirty="0" smtClean="0"/>
              <a:t>:</a:t>
            </a:r>
            <a:endParaRPr lang="en-US" dirty="0"/>
          </a:p>
        </p:txBody>
      </p:sp>
      <p:sp>
        <p:nvSpPr>
          <p:cNvPr id="3" name="Content Placeholder 2"/>
          <p:cNvSpPr>
            <a:spLocks noGrp="1"/>
          </p:cNvSpPr>
          <p:nvPr>
            <p:ph idx="1"/>
          </p:nvPr>
        </p:nvSpPr>
        <p:spPr/>
        <p:txBody>
          <a:bodyPr>
            <a:normAutofit lnSpcReduction="10000"/>
          </a:bodyPr>
          <a:lstStyle/>
          <a:p>
            <a:r>
              <a:rPr lang="en-US" dirty="0" smtClean="0"/>
              <a:t>Contains no collagen </a:t>
            </a:r>
            <a:r>
              <a:rPr lang="en-US" dirty="0" err="1" smtClean="0"/>
              <a:t>fibres</a:t>
            </a:r>
            <a:endParaRPr lang="en-US" dirty="0" smtClean="0"/>
          </a:p>
          <a:p>
            <a:endParaRPr lang="en-US" dirty="0" smtClean="0"/>
          </a:p>
          <a:p>
            <a:r>
              <a:rPr lang="en-US" dirty="0" smtClean="0"/>
              <a:t>Sparsely distributed &amp; contains well mineralized ground substance</a:t>
            </a:r>
          </a:p>
          <a:p>
            <a:endParaRPr lang="en-US" dirty="0" smtClean="0"/>
          </a:p>
          <a:p>
            <a:r>
              <a:rPr lang="en-US" dirty="0" smtClean="0"/>
              <a:t>Thin, </a:t>
            </a:r>
            <a:r>
              <a:rPr lang="en-US" dirty="0" err="1" smtClean="0"/>
              <a:t>acellular</a:t>
            </a:r>
            <a:r>
              <a:rPr lang="en-US" dirty="0" smtClean="0"/>
              <a:t>, which covers the cervical enamel or intervenes between </a:t>
            </a:r>
            <a:r>
              <a:rPr lang="en-US" dirty="0" err="1" smtClean="0"/>
              <a:t>fibrillar</a:t>
            </a:r>
            <a:r>
              <a:rPr lang="en-US" dirty="0" smtClean="0"/>
              <a:t> </a:t>
            </a:r>
            <a:r>
              <a:rPr lang="en-US" dirty="0" err="1" smtClean="0"/>
              <a:t>cementum</a:t>
            </a:r>
            <a:r>
              <a:rPr lang="en-US" dirty="0" smtClean="0"/>
              <a:t> &amp; dentin</a:t>
            </a:r>
          </a:p>
          <a:p>
            <a:endParaRPr lang="en-US" dirty="0" smtClean="0"/>
          </a:p>
          <a:p>
            <a:r>
              <a:rPr lang="en-US" dirty="0" err="1" smtClean="0"/>
              <a:t>Afibrillar</a:t>
            </a:r>
            <a:r>
              <a:rPr lang="en-US" dirty="0" smtClean="0"/>
              <a:t> </a:t>
            </a:r>
            <a:r>
              <a:rPr lang="en-US" dirty="0" err="1" smtClean="0"/>
              <a:t>cementum</a:t>
            </a:r>
            <a:r>
              <a:rPr lang="en-US" dirty="0" smtClean="0"/>
              <a:t> is thought to be formed at this site following the loss of reduced enamel epithelium.</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0"/>
            <a:ext cx="8229600" cy="1143000"/>
          </a:xfrm>
        </p:spPr>
        <p:txBody>
          <a:bodyPr/>
          <a:lstStyle/>
          <a:p>
            <a:pPr algn="ctr"/>
            <a:r>
              <a:rPr lang="en-US" dirty="0" err="1" smtClean="0">
                <a:solidFill>
                  <a:srgbClr val="FF0000"/>
                </a:solidFill>
              </a:rPr>
              <a:t>Cementum</a:t>
            </a:r>
            <a:r>
              <a:rPr lang="en-US" dirty="0" smtClean="0">
                <a:solidFill>
                  <a:srgbClr val="FF0000"/>
                </a:solidFill>
              </a:rPr>
              <a:t>: </a:t>
            </a:r>
            <a:endParaRPr lang="en-US" dirty="0">
              <a:solidFill>
                <a:srgbClr val="FF0000"/>
              </a:solidFill>
            </a:endParaRPr>
          </a:p>
        </p:txBody>
      </p:sp>
      <p:sp>
        <p:nvSpPr>
          <p:cNvPr id="5" name="Content Placeholder 4"/>
          <p:cNvSpPr>
            <a:spLocks noGrp="1"/>
          </p:cNvSpPr>
          <p:nvPr>
            <p:ph idx="1"/>
          </p:nvPr>
        </p:nvSpPr>
        <p:spPr>
          <a:xfrm>
            <a:off x="457200" y="1295400"/>
            <a:ext cx="6477000" cy="5334000"/>
          </a:xfrm>
        </p:spPr>
        <p:txBody>
          <a:bodyPr>
            <a:normAutofit fontScale="92500"/>
          </a:bodyPr>
          <a:lstStyle/>
          <a:p>
            <a:r>
              <a:rPr lang="en-US" dirty="0" err="1" smtClean="0"/>
              <a:t>Cementum</a:t>
            </a:r>
            <a:r>
              <a:rPr lang="en-US" dirty="0" smtClean="0"/>
              <a:t> is the mineralized dental tissue covering the anatomic roots of human teeth.</a:t>
            </a:r>
          </a:p>
          <a:p>
            <a:endParaRPr lang="en-US" dirty="0" smtClean="0"/>
          </a:p>
          <a:p>
            <a:r>
              <a:rPr lang="en-US" dirty="0" smtClean="0"/>
              <a:t>1</a:t>
            </a:r>
            <a:r>
              <a:rPr lang="en-US" baseline="30000" dirty="0" smtClean="0"/>
              <a:t>st</a:t>
            </a:r>
            <a:r>
              <a:rPr lang="en-US" dirty="0" smtClean="0"/>
              <a:t> demonstrated microscopically in 1835 by two pupils of Purkinje.</a:t>
            </a:r>
          </a:p>
          <a:p>
            <a:endParaRPr lang="en-US" dirty="0" smtClean="0"/>
          </a:p>
          <a:p>
            <a:r>
              <a:rPr lang="en-US" dirty="0" smtClean="0"/>
              <a:t>Begins at cervical portion of tooth at CEJ and continues to the apex.</a:t>
            </a:r>
          </a:p>
          <a:p>
            <a:endParaRPr lang="en-US" dirty="0" smtClean="0"/>
          </a:p>
          <a:p>
            <a:r>
              <a:rPr lang="en-US" dirty="0" smtClean="0"/>
              <a:t>Specialized connective tissue.</a:t>
            </a:r>
          </a:p>
          <a:p>
            <a:endParaRPr lang="en-US" dirty="0" smtClean="0"/>
          </a:p>
          <a:p>
            <a:r>
              <a:rPr lang="en-US" dirty="0" err="1" smtClean="0"/>
              <a:t>Avascular</a:t>
            </a:r>
            <a:r>
              <a:rPr lang="en-US" dirty="0" smtClean="0"/>
              <a:t> &amp; Non innervated</a:t>
            </a:r>
            <a:endParaRPr lang="en-US" dirty="0"/>
          </a:p>
        </p:txBody>
      </p:sp>
      <p:pic>
        <p:nvPicPr>
          <p:cNvPr id="2050" name="Picture 2"/>
          <p:cNvPicPr>
            <a:picLocks noChangeAspect="1" noChangeArrowheads="1"/>
          </p:cNvPicPr>
          <p:nvPr/>
        </p:nvPicPr>
        <p:blipFill>
          <a:blip r:embed="rId2"/>
          <a:srcRect l="10000" t="1429" r="25000" b="1429"/>
          <a:stretch>
            <a:fillRect/>
          </a:stretch>
        </p:blipFill>
        <p:spPr bwMode="auto">
          <a:xfrm>
            <a:off x="6934200" y="1066800"/>
            <a:ext cx="1981200" cy="5181600"/>
          </a:xfrm>
          <a:prstGeom prst="rect">
            <a:avLst/>
          </a:prstGeom>
          <a:noFill/>
          <a:ln w="9525">
            <a:noFill/>
            <a:miter lim="800000"/>
            <a:headEnd/>
            <a:tailEnd/>
          </a:ln>
          <a:effectLst/>
        </p:spPr>
      </p:pic>
      <p:sp>
        <p:nvSpPr>
          <p:cNvPr id="6" name="TextBox 5"/>
          <p:cNvSpPr txBox="1"/>
          <p:nvPr/>
        </p:nvSpPr>
        <p:spPr>
          <a:xfrm>
            <a:off x="7696200" y="6172200"/>
            <a:ext cx="1295400" cy="369332"/>
          </a:xfrm>
          <a:prstGeom prst="rect">
            <a:avLst/>
          </a:prstGeom>
          <a:noFill/>
        </p:spPr>
        <p:txBody>
          <a:bodyPr wrap="square" rtlCol="0">
            <a:spAutoFit/>
          </a:bodyPr>
          <a:lstStyle/>
          <a:p>
            <a:r>
              <a:rPr lang="en-US" dirty="0" err="1" smtClean="0"/>
              <a:t>cementum</a:t>
            </a:r>
            <a:endParaRPr lang="en-US" dirty="0"/>
          </a:p>
        </p:txBody>
      </p:sp>
      <p:cxnSp>
        <p:nvCxnSpPr>
          <p:cNvPr id="8" name="Straight Arrow Connector 7"/>
          <p:cNvCxnSpPr/>
          <p:nvPr/>
        </p:nvCxnSpPr>
        <p:spPr>
          <a:xfrm rot="16200000" flipV="1">
            <a:off x="7543800" y="5486400"/>
            <a:ext cx="762000" cy="762000"/>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229600" cy="743712"/>
          </a:xfrm>
        </p:spPr>
        <p:txBody>
          <a:bodyPr>
            <a:normAutofit/>
          </a:bodyPr>
          <a:lstStyle/>
          <a:p>
            <a:r>
              <a:rPr lang="en-US" sz="4000" dirty="0" smtClean="0">
                <a:solidFill>
                  <a:srgbClr val="FF0000"/>
                </a:solidFill>
                <a:latin typeface="Arial" pitchFamily="34" charset="0"/>
                <a:cs typeface="Arial" pitchFamily="34" charset="0"/>
              </a:rPr>
              <a:t>CEMENTO-DENTINAL JUNCTION</a:t>
            </a:r>
            <a:endParaRPr lang="en-US" sz="4000" dirty="0">
              <a:solidFill>
                <a:srgbClr val="FF0000"/>
              </a:solidFill>
              <a:latin typeface="Arial" pitchFamily="34" charset="0"/>
              <a:cs typeface="Arial" pitchFamily="34" charset="0"/>
            </a:endParaRPr>
          </a:p>
        </p:txBody>
      </p:sp>
      <p:sp>
        <p:nvSpPr>
          <p:cNvPr id="4" name="Content Placeholder 3"/>
          <p:cNvSpPr>
            <a:spLocks noGrp="1"/>
          </p:cNvSpPr>
          <p:nvPr>
            <p:ph sz="quarter" idx="2"/>
          </p:nvPr>
        </p:nvSpPr>
        <p:spPr>
          <a:xfrm>
            <a:off x="4343400" y="1600200"/>
            <a:ext cx="4572000" cy="4953000"/>
          </a:xfrm>
        </p:spPr>
        <p:txBody>
          <a:bodyPr>
            <a:normAutofit fontScale="92500" lnSpcReduction="10000"/>
          </a:bodyPr>
          <a:lstStyle/>
          <a:p>
            <a:pPr>
              <a:buFont typeface="Wingdings" pitchFamily="2" charset="2"/>
              <a:buChar char="Ø"/>
            </a:pPr>
            <a:r>
              <a:rPr lang="en-US" sz="2800" dirty="0" smtClean="0">
                <a:latin typeface="Arial" pitchFamily="34" charset="0"/>
                <a:cs typeface="Arial" pitchFamily="34" charset="0"/>
              </a:rPr>
              <a:t>Relatively smooth in permanent teeth, scalloped in deciduous teeth</a:t>
            </a:r>
          </a:p>
          <a:p>
            <a:pPr>
              <a:buFont typeface="Wingdings" pitchFamily="2" charset="2"/>
              <a:buChar char="Ø"/>
            </a:pPr>
            <a:endParaRPr lang="en-US" sz="2800" dirty="0" smtClean="0">
              <a:latin typeface="Arial" pitchFamily="34" charset="0"/>
              <a:cs typeface="Arial" pitchFamily="34" charset="0"/>
            </a:endParaRPr>
          </a:p>
          <a:p>
            <a:pPr>
              <a:buFont typeface="Wingdings" pitchFamily="2" charset="2"/>
              <a:buChar char="Ø"/>
            </a:pPr>
            <a:r>
              <a:rPr lang="en-US" sz="2800" dirty="0" smtClean="0">
                <a:latin typeface="Arial" pitchFamily="34" charset="0"/>
                <a:cs typeface="Arial" pitchFamily="34" charset="0"/>
              </a:rPr>
              <a:t>Attachment is quite firm.</a:t>
            </a:r>
          </a:p>
          <a:p>
            <a:pPr>
              <a:buFont typeface="Wingdings" pitchFamily="2" charset="2"/>
              <a:buChar char="Ø"/>
            </a:pPr>
            <a:endParaRPr lang="en-US" sz="2800" dirty="0" smtClean="0">
              <a:latin typeface="Arial" pitchFamily="34" charset="0"/>
              <a:cs typeface="Arial" pitchFamily="34" charset="0"/>
            </a:endParaRPr>
          </a:p>
          <a:p>
            <a:pPr>
              <a:buFont typeface="Wingdings" pitchFamily="2" charset="2"/>
              <a:buChar char="Ø"/>
            </a:pPr>
            <a:r>
              <a:rPr lang="en-US" sz="2800" dirty="0" smtClean="0">
                <a:latin typeface="Arial" pitchFamily="34" charset="0"/>
                <a:cs typeface="Arial" pitchFamily="34" charset="0"/>
              </a:rPr>
              <a:t>CDJ consists of wide zone containing large quantities of collagen associated with </a:t>
            </a:r>
            <a:r>
              <a:rPr lang="en-US" sz="2800" dirty="0" err="1" smtClean="0">
                <a:latin typeface="Arial" pitchFamily="34" charset="0"/>
                <a:cs typeface="Arial" pitchFamily="34" charset="0"/>
              </a:rPr>
              <a:t>Glycosaminoglycans</a:t>
            </a:r>
            <a:r>
              <a:rPr lang="en-US" sz="2800" dirty="0" smtClean="0">
                <a:latin typeface="Arial" pitchFamily="34" charset="0"/>
                <a:cs typeface="Arial" pitchFamily="34" charset="0"/>
              </a:rPr>
              <a:t> like </a:t>
            </a:r>
            <a:r>
              <a:rPr lang="en-US" sz="2800" dirty="0" err="1" smtClean="0">
                <a:latin typeface="Arial" pitchFamily="34" charset="0"/>
                <a:cs typeface="Arial" pitchFamily="34" charset="0"/>
              </a:rPr>
              <a:t>Chondroitin</a:t>
            </a:r>
            <a:r>
              <a:rPr lang="en-US" sz="2800" dirty="0" smtClean="0">
                <a:latin typeface="Arial" pitchFamily="34" charset="0"/>
                <a:cs typeface="Arial" pitchFamily="34" charset="0"/>
              </a:rPr>
              <a:t> sulfate- stiffness</a:t>
            </a:r>
          </a:p>
          <a:p>
            <a:endParaRPr lang="en-US" dirty="0"/>
          </a:p>
        </p:txBody>
      </p:sp>
      <p:pic>
        <p:nvPicPr>
          <p:cNvPr id="5" name="Picture 3" descr="npo000033"/>
          <p:cNvPicPr>
            <a:picLocks noGrp="1" noChangeAspect="1" noChangeArrowheads="1"/>
          </p:cNvPicPr>
          <p:nvPr>
            <p:ph sz="quarter" idx="1"/>
          </p:nvPr>
        </p:nvPicPr>
        <p:blipFill>
          <a:blip r:embed="rId3"/>
          <a:srcRect r="58" b="-79"/>
          <a:stretch>
            <a:fillRect/>
          </a:stretch>
        </p:blipFill>
        <p:spPr>
          <a:xfrm>
            <a:off x="381000" y="1981200"/>
            <a:ext cx="3733800" cy="3276600"/>
          </a:xfrm>
          <a:prstGeom prst="rect">
            <a:avLst/>
          </a:prstGeom>
          <a:noFill/>
          <a:ln w="28575">
            <a:solidFill>
              <a:schemeClr val="tx1"/>
            </a:solidFill>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762000"/>
            <a:ext cx="8229600" cy="5562600"/>
          </a:xfrm>
        </p:spPr>
        <p:txBody>
          <a:bodyPr/>
          <a:lstStyle/>
          <a:p>
            <a:r>
              <a:rPr lang="en-US" dirty="0" err="1" smtClean="0"/>
              <a:t>Cemental</a:t>
            </a:r>
            <a:r>
              <a:rPr lang="en-US" dirty="0" smtClean="0"/>
              <a:t> fibers intermingle with dentinal fibers at CD  junction. This aids in attachment of </a:t>
            </a:r>
            <a:r>
              <a:rPr lang="en-US" dirty="0" err="1" smtClean="0"/>
              <a:t>cementum</a:t>
            </a:r>
            <a:r>
              <a:rPr lang="en-US" dirty="0" smtClean="0"/>
              <a:t> to dentin.</a:t>
            </a:r>
          </a:p>
          <a:p>
            <a:r>
              <a:rPr lang="en-US" dirty="0" smtClean="0"/>
              <a:t> But, the </a:t>
            </a:r>
            <a:r>
              <a:rPr lang="en-US" dirty="0" smtClean="0">
                <a:solidFill>
                  <a:schemeClr val="accent2"/>
                </a:solidFill>
              </a:rPr>
              <a:t>presence of </a:t>
            </a:r>
            <a:r>
              <a:rPr lang="en-US" dirty="0" err="1" smtClean="0">
                <a:solidFill>
                  <a:schemeClr val="accent2"/>
                </a:solidFill>
              </a:rPr>
              <a:t>proteoglycans</a:t>
            </a:r>
            <a:r>
              <a:rPr lang="en-US" dirty="0" smtClean="0">
                <a:solidFill>
                  <a:schemeClr val="accent2"/>
                </a:solidFill>
              </a:rPr>
              <a:t> </a:t>
            </a:r>
            <a:r>
              <a:rPr lang="en-US" dirty="0" smtClean="0"/>
              <a:t>is the major factor in this attachment.</a:t>
            </a:r>
          </a:p>
          <a:p>
            <a:endParaRPr lang="en-US" dirty="0" smtClean="0"/>
          </a:p>
          <a:p>
            <a:r>
              <a:rPr lang="en-US" b="1" u="sng" dirty="0" smtClean="0">
                <a:solidFill>
                  <a:srgbClr val="002060"/>
                </a:solidFill>
              </a:rPr>
              <a:t>Intermediate  </a:t>
            </a:r>
            <a:r>
              <a:rPr lang="en-US" b="1" u="sng" dirty="0" err="1" smtClean="0">
                <a:solidFill>
                  <a:srgbClr val="002060"/>
                </a:solidFill>
              </a:rPr>
              <a:t>cementum</a:t>
            </a:r>
            <a:r>
              <a:rPr lang="en-US" b="1" u="sng" dirty="0" smtClean="0">
                <a:solidFill>
                  <a:srgbClr val="002060"/>
                </a:solidFill>
              </a:rPr>
              <a:t> layer/ Hyaline layer:</a:t>
            </a:r>
          </a:p>
          <a:p>
            <a:r>
              <a:rPr lang="en-US" dirty="0" smtClean="0"/>
              <a:t>Apical thirds of roots of molars &amp; premolars</a:t>
            </a:r>
          </a:p>
          <a:p>
            <a:r>
              <a:rPr lang="en-US" dirty="0" smtClean="0"/>
              <a:t>Represents the areas where cells of HERS become trapped in  rapidly deposited dentin or </a:t>
            </a:r>
            <a:r>
              <a:rPr lang="en-US" dirty="0" err="1" smtClean="0"/>
              <a:t>cementum</a:t>
            </a:r>
            <a:r>
              <a:rPr lang="en-US" dirty="0" smtClean="0"/>
              <a:t> matrix</a:t>
            </a:r>
          </a:p>
          <a:p>
            <a:r>
              <a:rPr lang="en-US" dirty="0" smtClean="0"/>
              <a:t>Considered to be of dentinal origin</a:t>
            </a:r>
          </a:p>
          <a:p>
            <a:endParaRPr lang="en-US" u="sng" dirty="0">
              <a:solidFill>
                <a:srgbClr val="00206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7467600" cy="762000"/>
          </a:xfrm>
        </p:spPr>
        <p:txBody>
          <a:bodyPr>
            <a:normAutofit/>
          </a:bodyPr>
          <a:lstStyle/>
          <a:p>
            <a:r>
              <a:rPr lang="en-US" sz="4400" dirty="0" smtClean="0">
                <a:solidFill>
                  <a:srgbClr val="FF0000"/>
                </a:solidFill>
              </a:rPr>
              <a:t>CEMENTO- ENAMEL JUNCTION</a:t>
            </a:r>
            <a:endParaRPr lang="en-US" sz="4400" b="1" dirty="0">
              <a:solidFill>
                <a:srgbClr val="FF0000"/>
              </a:solidFill>
              <a:latin typeface="Arial" pitchFamily="34" charset="0"/>
              <a:cs typeface="Arial" pitchFamily="34" charset="0"/>
            </a:endParaRPr>
          </a:p>
        </p:txBody>
      </p:sp>
      <p:pic>
        <p:nvPicPr>
          <p:cNvPr id="4" name="Picture 4" descr="010004"/>
          <p:cNvPicPr>
            <a:picLocks noGrp="1" noChangeAspect="1" noChangeArrowheads="1"/>
          </p:cNvPicPr>
          <p:nvPr>
            <p:ph sz="quarter" idx="1"/>
          </p:nvPr>
        </p:nvPicPr>
        <p:blipFill>
          <a:blip r:embed="rId3"/>
          <a:srcRect b="19292"/>
          <a:stretch>
            <a:fillRect/>
          </a:stretch>
        </p:blipFill>
        <p:spPr>
          <a:xfrm>
            <a:off x="228600" y="1905000"/>
            <a:ext cx="7772400" cy="4724400"/>
          </a:xfrm>
          <a:noFill/>
          <a:ln w="28575">
            <a:noFill/>
          </a:ln>
        </p:spPr>
      </p:pic>
      <p:sp>
        <p:nvSpPr>
          <p:cNvPr id="5" name="TextBox 4"/>
          <p:cNvSpPr txBox="1"/>
          <p:nvPr/>
        </p:nvSpPr>
        <p:spPr>
          <a:xfrm>
            <a:off x="228600" y="1447800"/>
            <a:ext cx="2005677" cy="369332"/>
          </a:xfrm>
          <a:prstGeom prst="rect">
            <a:avLst/>
          </a:prstGeom>
          <a:solidFill>
            <a:schemeClr val="bg1"/>
          </a:solidFill>
        </p:spPr>
        <p:txBody>
          <a:bodyPr wrap="none" rtlCol="0">
            <a:spAutoFit/>
          </a:bodyPr>
          <a:lstStyle/>
          <a:p>
            <a:r>
              <a:rPr lang="en-US" b="1" u="sng" dirty="0" smtClean="0"/>
              <a:t>Overlap junction</a:t>
            </a:r>
            <a:endParaRPr lang="en-US" b="1" u="sng" dirty="0"/>
          </a:p>
        </p:txBody>
      </p:sp>
      <p:sp>
        <p:nvSpPr>
          <p:cNvPr id="6" name="TextBox 5"/>
          <p:cNvSpPr txBox="1"/>
          <p:nvPr/>
        </p:nvSpPr>
        <p:spPr>
          <a:xfrm>
            <a:off x="3352800" y="1447800"/>
            <a:ext cx="1197764" cy="369332"/>
          </a:xfrm>
          <a:prstGeom prst="rect">
            <a:avLst/>
          </a:prstGeom>
          <a:solidFill>
            <a:schemeClr val="bg1"/>
          </a:solidFill>
        </p:spPr>
        <p:txBody>
          <a:bodyPr wrap="none" rtlCol="0">
            <a:spAutoFit/>
          </a:bodyPr>
          <a:lstStyle/>
          <a:p>
            <a:r>
              <a:rPr lang="en-US" b="1" u="sng" dirty="0" smtClean="0"/>
              <a:t>Butt joint</a:t>
            </a:r>
            <a:endParaRPr lang="en-US" b="1" u="sng" dirty="0"/>
          </a:p>
        </p:txBody>
      </p:sp>
      <p:sp>
        <p:nvSpPr>
          <p:cNvPr id="7" name="TextBox 6"/>
          <p:cNvSpPr txBox="1"/>
          <p:nvPr/>
        </p:nvSpPr>
        <p:spPr>
          <a:xfrm>
            <a:off x="5867400" y="1371600"/>
            <a:ext cx="1595309" cy="369332"/>
          </a:xfrm>
          <a:prstGeom prst="rect">
            <a:avLst/>
          </a:prstGeom>
          <a:solidFill>
            <a:schemeClr val="bg1"/>
          </a:solidFill>
        </p:spPr>
        <p:txBody>
          <a:bodyPr wrap="none" rtlCol="0">
            <a:spAutoFit/>
          </a:bodyPr>
          <a:lstStyle/>
          <a:p>
            <a:r>
              <a:rPr lang="en-US" b="1" u="sng" dirty="0" smtClean="0"/>
              <a:t>Gap junction</a:t>
            </a:r>
            <a:endParaRPr lang="en-US" b="1" u="sng" dirty="0"/>
          </a:p>
        </p:txBody>
      </p:sp>
      <p:sp>
        <p:nvSpPr>
          <p:cNvPr id="8" name="Slide Number Placeholder 7"/>
          <p:cNvSpPr>
            <a:spLocks noGrp="1"/>
          </p:cNvSpPr>
          <p:nvPr>
            <p:ph type="sldNum" sz="quarter" idx="4294967295"/>
          </p:nvPr>
        </p:nvSpPr>
        <p:spPr>
          <a:xfrm>
            <a:off x="8129016" y="5734050"/>
            <a:ext cx="609600" cy="521208"/>
          </a:xfrm>
          <a:prstGeom prst="rect">
            <a:avLst/>
          </a:prstGeom>
        </p:spPr>
        <p:txBody>
          <a:bodyPr/>
          <a:lstStyle/>
          <a:p>
            <a:fld id="{2A4E5031-0272-471A-B9E2-BCA5A412972C}" type="slidenum">
              <a:rPr lang="en-US" smtClean="0"/>
              <a:pPr/>
              <a:t>32</a:t>
            </a:fld>
            <a:endParaRPr lang="en-US" dirty="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t>FUNCTIONS</a:t>
            </a:r>
            <a:endParaRPr lang="en-US" dirty="0"/>
          </a:p>
        </p:txBody>
      </p:sp>
      <p:sp>
        <p:nvSpPr>
          <p:cNvPr id="5" name="Content Placeholder 4"/>
          <p:cNvSpPr>
            <a:spLocks noGrp="1"/>
          </p:cNvSpPr>
          <p:nvPr>
            <p:ph idx="1"/>
          </p:nvPr>
        </p:nvSpPr>
        <p:spPr>
          <a:xfrm>
            <a:off x="457200" y="1752600"/>
            <a:ext cx="8229600" cy="4876800"/>
          </a:xfrm>
        </p:spPr>
        <p:txBody>
          <a:bodyPr/>
          <a:lstStyle/>
          <a:p>
            <a:r>
              <a:rPr lang="en-US" u="sng" dirty="0" smtClean="0">
                <a:solidFill>
                  <a:srgbClr val="7030A0"/>
                </a:solidFill>
              </a:rPr>
              <a:t>Anchorage</a:t>
            </a:r>
            <a:r>
              <a:rPr lang="en-US" dirty="0" smtClean="0"/>
              <a:t>- furnish a medium for attachment of collagen </a:t>
            </a:r>
            <a:r>
              <a:rPr lang="en-US" dirty="0" err="1" smtClean="0"/>
              <a:t>fibres</a:t>
            </a:r>
            <a:r>
              <a:rPr lang="en-US" dirty="0" smtClean="0"/>
              <a:t> that bind tooth to alveolar bone.</a:t>
            </a:r>
          </a:p>
          <a:p>
            <a:endParaRPr lang="en-US" dirty="0" smtClean="0"/>
          </a:p>
          <a:p>
            <a:r>
              <a:rPr lang="en-US" u="sng" dirty="0" smtClean="0">
                <a:solidFill>
                  <a:srgbClr val="7030A0"/>
                </a:solidFill>
              </a:rPr>
              <a:t>Adaptation</a:t>
            </a:r>
            <a:r>
              <a:rPr lang="en-US" dirty="0" smtClean="0"/>
              <a:t>- deposition of </a:t>
            </a:r>
            <a:r>
              <a:rPr lang="en-US" dirty="0" err="1" smtClean="0"/>
              <a:t>cementum</a:t>
            </a:r>
            <a:r>
              <a:rPr lang="en-US" dirty="0" smtClean="0"/>
              <a:t> in apical area can compensate for tooth substance due to </a:t>
            </a:r>
            <a:r>
              <a:rPr lang="en-US" dirty="0" err="1" smtClean="0"/>
              <a:t>occlusal</a:t>
            </a:r>
            <a:r>
              <a:rPr lang="en-US" dirty="0" smtClean="0"/>
              <a:t> wear.</a:t>
            </a:r>
          </a:p>
          <a:p>
            <a:endParaRPr lang="en-US" dirty="0" smtClean="0"/>
          </a:p>
          <a:p>
            <a:r>
              <a:rPr lang="en-US" u="sng" dirty="0" smtClean="0">
                <a:solidFill>
                  <a:srgbClr val="7030A0"/>
                </a:solidFill>
              </a:rPr>
              <a:t>Repair </a:t>
            </a:r>
            <a:r>
              <a:rPr lang="en-US" dirty="0" smtClean="0"/>
              <a:t>– damage to roots such as fractures &amp; </a:t>
            </a:r>
            <a:r>
              <a:rPr lang="en-US" dirty="0" err="1" smtClean="0"/>
              <a:t>resorption</a:t>
            </a:r>
            <a:r>
              <a:rPr lang="en-US" dirty="0" smtClean="0"/>
              <a:t> can be repaired by deposition of new </a:t>
            </a:r>
            <a:r>
              <a:rPr lang="en-US" dirty="0" err="1" smtClean="0"/>
              <a:t>cementum</a:t>
            </a:r>
            <a:r>
              <a:rPr lang="en-US" dirty="0" smtClean="0"/>
              <a:t>.</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lstStyle/>
          <a:p>
            <a:r>
              <a:rPr lang="en-US" dirty="0" smtClean="0"/>
              <a:t>CLINICAL CONSIDERATIONS</a:t>
            </a:r>
            <a:endParaRPr lang="en-US" dirty="0"/>
          </a:p>
        </p:txBody>
      </p:sp>
      <p:sp>
        <p:nvSpPr>
          <p:cNvPr id="3" name="Content Placeholder 2"/>
          <p:cNvSpPr>
            <a:spLocks noGrp="1"/>
          </p:cNvSpPr>
          <p:nvPr>
            <p:ph sz="half" idx="1"/>
          </p:nvPr>
        </p:nvSpPr>
        <p:spPr>
          <a:xfrm>
            <a:off x="228600" y="1524000"/>
            <a:ext cx="5486400" cy="5029200"/>
          </a:xfrm>
        </p:spPr>
        <p:txBody>
          <a:bodyPr>
            <a:normAutofit/>
          </a:bodyPr>
          <a:lstStyle/>
          <a:p>
            <a:r>
              <a:rPr lang="en-US" b="1" u="sng" dirty="0" smtClean="0">
                <a:solidFill>
                  <a:srgbClr val="FF0000"/>
                </a:solidFill>
              </a:rPr>
              <a:t>HYPERCEMENTOSIS</a:t>
            </a:r>
          </a:p>
          <a:p>
            <a:endParaRPr lang="en-US" b="1" u="sng" dirty="0" smtClean="0">
              <a:solidFill>
                <a:srgbClr val="FF0000"/>
              </a:solidFill>
            </a:endParaRPr>
          </a:p>
          <a:p>
            <a:r>
              <a:rPr lang="en-US" dirty="0" smtClean="0"/>
              <a:t>Abnormal thickening of </a:t>
            </a:r>
            <a:r>
              <a:rPr lang="en-US" dirty="0" err="1" smtClean="0"/>
              <a:t>cementum</a:t>
            </a:r>
            <a:endParaRPr lang="en-US" dirty="0" smtClean="0"/>
          </a:p>
          <a:p>
            <a:endParaRPr lang="en-US" dirty="0" smtClean="0"/>
          </a:p>
          <a:p>
            <a:r>
              <a:rPr lang="en-US" dirty="0" smtClean="0"/>
              <a:t>Non-</a:t>
            </a:r>
            <a:r>
              <a:rPr lang="en-US" dirty="0" err="1" smtClean="0"/>
              <a:t>neoplastic</a:t>
            </a:r>
            <a:r>
              <a:rPr lang="en-US" dirty="0" smtClean="0"/>
              <a:t> condition in which excessive </a:t>
            </a:r>
            <a:r>
              <a:rPr lang="en-US" dirty="0" err="1" smtClean="0"/>
              <a:t>cementum</a:t>
            </a:r>
            <a:r>
              <a:rPr lang="en-US" dirty="0" smtClean="0"/>
              <a:t> is deposited in continuation with normal </a:t>
            </a:r>
            <a:r>
              <a:rPr lang="en-US" dirty="0" err="1" smtClean="0"/>
              <a:t>radicular</a:t>
            </a:r>
            <a:r>
              <a:rPr lang="en-US" dirty="0" smtClean="0"/>
              <a:t> </a:t>
            </a:r>
            <a:r>
              <a:rPr lang="en-US" dirty="0" err="1" smtClean="0"/>
              <a:t>cementum</a:t>
            </a:r>
            <a:r>
              <a:rPr lang="en-US" dirty="0" smtClean="0"/>
              <a:t>.</a:t>
            </a:r>
          </a:p>
          <a:p>
            <a:endParaRPr lang="en-US" dirty="0" smtClean="0"/>
          </a:p>
          <a:p>
            <a:r>
              <a:rPr lang="en-US" dirty="0" smtClean="0"/>
              <a:t>Secondary </a:t>
            </a:r>
            <a:r>
              <a:rPr lang="en-US" dirty="0" err="1" smtClean="0"/>
              <a:t>cementum</a:t>
            </a:r>
            <a:r>
              <a:rPr lang="en-US" dirty="0" smtClean="0"/>
              <a:t> deposition in entire root/apex.</a:t>
            </a:r>
          </a:p>
          <a:p>
            <a:endParaRPr lang="en-US" dirty="0" smtClean="0"/>
          </a:p>
          <a:p>
            <a:endParaRPr lang="en-US" dirty="0" smtClean="0">
              <a:solidFill>
                <a:srgbClr val="FF0000"/>
              </a:solidFill>
            </a:endParaRPr>
          </a:p>
          <a:p>
            <a:endParaRPr lang="en-US" b="1" u="sng" dirty="0" smtClean="0">
              <a:solidFill>
                <a:srgbClr val="FF0000"/>
              </a:solidFill>
            </a:endParaRPr>
          </a:p>
          <a:p>
            <a:endParaRPr lang="en-US" dirty="0"/>
          </a:p>
        </p:txBody>
      </p:sp>
      <p:pic>
        <p:nvPicPr>
          <p:cNvPr id="2050" name="Picture 2" descr="F:\dept jcs and seminars\BONE\images bone\image_169.jpg"/>
          <p:cNvPicPr>
            <a:picLocks noGrp="1" noChangeAspect="1" noChangeArrowheads="1"/>
          </p:cNvPicPr>
          <p:nvPr>
            <p:ph sz="half" idx="2"/>
          </p:nvPr>
        </p:nvPicPr>
        <p:blipFill>
          <a:blip r:embed="rId2"/>
          <a:srcRect b="13981"/>
          <a:stretch>
            <a:fillRect/>
          </a:stretch>
        </p:blipFill>
        <p:spPr bwMode="auto">
          <a:xfrm>
            <a:off x="6019800" y="1524000"/>
            <a:ext cx="2971800" cy="2057400"/>
          </a:xfrm>
          <a:prstGeom prst="rect">
            <a:avLst/>
          </a:prstGeom>
          <a:noFill/>
        </p:spPr>
      </p:pic>
      <p:pic>
        <p:nvPicPr>
          <p:cNvPr id="2051" name="Picture 3" descr="F:\dept jcs and seminars\BONE\images bone\histo123a2_sm.jpg"/>
          <p:cNvPicPr>
            <a:picLocks noChangeAspect="1" noChangeArrowheads="1"/>
          </p:cNvPicPr>
          <p:nvPr/>
        </p:nvPicPr>
        <p:blipFill>
          <a:blip r:embed="rId3"/>
          <a:srcRect/>
          <a:stretch>
            <a:fillRect/>
          </a:stretch>
        </p:blipFill>
        <p:spPr bwMode="auto">
          <a:xfrm>
            <a:off x="6096000" y="3733800"/>
            <a:ext cx="2819400" cy="2792361"/>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idx="1"/>
          </p:nvPr>
        </p:nvSpPr>
        <p:spPr>
          <a:xfrm>
            <a:off x="609600" y="609600"/>
            <a:ext cx="4040188" cy="659352"/>
          </a:xfrm>
        </p:spPr>
        <p:txBody>
          <a:bodyPr/>
          <a:lstStyle/>
          <a:p>
            <a:r>
              <a:rPr lang="en-US" dirty="0" err="1" smtClean="0"/>
              <a:t>Localised</a:t>
            </a:r>
            <a:r>
              <a:rPr lang="en-US" dirty="0" smtClean="0"/>
              <a:t> hypertrophy:</a:t>
            </a:r>
            <a:endParaRPr lang="en-US" dirty="0"/>
          </a:p>
        </p:txBody>
      </p:sp>
      <p:sp>
        <p:nvSpPr>
          <p:cNvPr id="13" name="Text Placeholder 12"/>
          <p:cNvSpPr>
            <a:spLocks noGrp="1"/>
          </p:cNvSpPr>
          <p:nvPr>
            <p:ph type="body" sz="half" idx="3"/>
          </p:nvPr>
        </p:nvSpPr>
        <p:spPr>
          <a:xfrm>
            <a:off x="4876800" y="609600"/>
            <a:ext cx="4041775" cy="654843"/>
          </a:xfrm>
        </p:spPr>
        <p:txBody>
          <a:bodyPr/>
          <a:lstStyle/>
          <a:p>
            <a:r>
              <a:rPr lang="en-US" dirty="0" err="1" smtClean="0"/>
              <a:t>Hyperplastic</a:t>
            </a:r>
            <a:r>
              <a:rPr lang="en-US" dirty="0" smtClean="0"/>
              <a:t>:</a:t>
            </a:r>
            <a:endParaRPr lang="en-US" dirty="0"/>
          </a:p>
        </p:txBody>
      </p:sp>
      <p:sp>
        <p:nvSpPr>
          <p:cNvPr id="12" name="Content Placeholder 11"/>
          <p:cNvSpPr>
            <a:spLocks noGrp="1"/>
          </p:cNvSpPr>
          <p:nvPr>
            <p:ph sz="quarter" idx="2"/>
          </p:nvPr>
        </p:nvSpPr>
        <p:spPr>
          <a:xfrm>
            <a:off x="457200" y="1600200"/>
            <a:ext cx="4040188" cy="4760120"/>
          </a:xfrm>
        </p:spPr>
        <p:txBody>
          <a:bodyPr/>
          <a:lstStyle/>
          <a:p>
            <a:r>
              <a:rPr lang="en-US" dirty="0" smtClean="0"/>
              <a:t>A spur or prong like extension of </a:t>
            </a:r>
            <a:r>
              <a:rPr lang="en-US" dirty="0" err="1" smtClean="0"/>
              <a:t>cementum</a:t>
            </a:r>
            <a:r>
              <a:rPr lang="en-US" dirty="0" smtClean="0"/>
              <a:t> is formed.</a:t>
            </a:r>
          </a:p>
          <a:p>
            <a:endParaRPr lang="en-US" dirty="0" smtClean="0"/>
          </a:p>
          <a:p>
            <a:r>
              <a:rPr lang="en-US" dirty="0" smtClean="0"/>
              <a:t>Seen in teeth that are exposed to </a:t>
            </a:r>
            <a:r>
              <a:rPr lang="en-US" dirty="0" smtClean="0">
                <a:solidFill>
                  <a:srgbClr val="FF0000"/>
                </a:solidFill>
              </a:rPr>
              <a:t>great stress.</a:t>
            </a:r>
          </a:p>
          <a:p>
            <a:endParaRPr lang="en-US" dirty="0" smtClean="0"/>
          </a:p>
          <a:p>
            <a:r>
              <a:rPr lang="en-US" dirty="0" smtClean="0"/>
              <a:t>The prong-like extension of </a:t>
            </a:r>
            <a:r>
              <a:rPr lang="en-US" dirty="0" err="1" smtClean="0"/>
              <a:t>cementum</a:t>
            </a:r>
            <a:r>
              <a:rPr lang="en-US" dirty="0" smtClean="0"/>
              <a:t> provides larger surface area for attaching fibers ---- firmer anchorage assured.</a:t>
            </a:r>
            <a:endParaRPr lang="en-US" dirty="0"/>
          </a:p>
        </p:txBody>
      </p:sp>
      <p:sp>
        <p:nvSpPr>
          <p:cNvPr id="14" name="Content Placeholder 13"/>
          <p:cNvSpPr>
            <a:spLocks noGrp="1"/>
          </p:cNvSpPr>
          <p:nvPr>
            <p:ph sz="quarter" idx="4"/>
          </p:nvPr>
        </p:nvSpPr>
        <p:spPr>
          <a:xfrm>
            <a:off x="4645025" y="1447800"/>
            <a:ext cx="4041775" cy="4912520"/>
          </a:xfrm>
        </p:spPr>
        <p:txBody>
          <a:bodyPr>
            <a:normAutofit lnSpcReduction="10000"/>
          </a:bodyPr>
          <a:lstStyle/>
          <a:p>
            <a:r>
              <a:rPr lang="en-US" dirty="0" smtClean="0"/>
              <a:t>Seen in areas where enamel drops have developed over dentin</a:t>
            </a:r>
          </a:p>
          <a:p>
            <a:endParaRPr lang="en-US" dirty="0" smtClean="0"/>
          </a:p>
          <a:p>
            <a:r>
              <a:rPr lang="en-US" dirty="0" err="1" smtClean="0"/>
              <a:t>Hyperplastic</a:t>
            </a:r>
            <a:r>
              <a:rPr lang="en-US" dirty="0" smtClean="0"/>
              <a:t> </a:t>
            </a:r>
            <a:r>
              <a:rPr lang="en-US" dirty="0" err="1" smtClean="0"/>
              <a:t>cementum</a:t>
            </a:r>
            <a:r>
              <a:rPr lang="en-US" dirty="0" smtClean="0"/>
              <a:t> covering the enamel drops are irregular &amp; sometimes contain round bodies that may be calcified epithelial rests.</a:t>
            </a:r>
          </a:p>
          <a:p>
            <a:endParaRPr lang="en-US" dirty="0" smtClean="0"/>
          </a:p>
          <a:p>
            <a:r>
              <a:rPr lang="en-US" dirty="0" smtClean="0"/>
              <a:t>These calcified bodies found on </a:t>
            </a:r>
            <a:r>
              <a:rPr lang="en-US" dirty="0" err="1" smtClean="0"/>
              <a:t>localised</a:t>
            </a:r>
            <a:r>
              <a:rPr lang="en-US" dirty="0" smtClean="0"/>
              <a:t> areas of </a:t>
            </a:r>
            <a:r>
              <a:rPr lang="en-US" dirty="0" err="1" smtClean="0"/>
              <a:t>hyperplastic</a:t>
            </a:r>
            <a:r>
              <a:rPr lang="en-US" dirty="0" smtClean="0"/>
              <a:t> </a:t>
            </a:r>
            <a:r>
              <a:rPr lang="en-US" dirty="0" err="1" smtClean="0"/>
              <a:t>cementum</a:t>
            </a:r>
            <a:r>
              <a:rPr lang="en-US" dirty="0" smtClean="0"/>
              <a:t>--- </a:t>
            </a:r>
            <a:r>
              <a:rPr lang="en-US" dirty="0" err="1" smtClean="0">
                <a:solidFill>
                  <a:srgbClr val="FF0000"/>
                </a:solidFill>
              </a:rPr>
              <a:t>Excementoses</a:t>
            </a:r>
            <a:endParaRPr lang="en-US" dirty="0" smtClean="0">
              <a:solidFill>
                <a:srgbClr val="FF0000"/>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a:srcRect/>
          <a:stretch>
            <a:fillRect/>
          </a:stretch>
        </p:blipFill>
        <p:spPr bwMode="auto">
          <a:xfrm>
            <a:off x="1295400" y="152400"/>
            <a:ext cx="6705600" cy="647700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533400"/>
            <a:ext cx="8229600" cy="5791200"/>
          </a:xfrm>
        </p:spPr>
        <p:txBody>
          <a:bodyPr>
            <a:normAutofit/>
          </a:bodyPr>
          <a:lstStyle/>
          <a:p>
            <a:r>
              <a:rPr lang="en-US" b="1" u="sng" dirty="0" smtClean="0">
                <a:solidFill>
                  <a:srgbClr val="FF0000"/>
                </a:solidFill>
              </a:rPr>
              <a:t>Etiology: </a:t>
            </a:r>
          </a:p>
          <a:p>
            <a:r>
              <a:rPr lang="en-US" dirty="0" smtClean="0"/>
              <a:t>Accelerated root elongation</a:t>
            </a:r>
          </a:p>
          <a:p>
            <a:r>
              <a:rPr lang="en-US" dirty="0" smtClean="0"/>
              <a:t>Inflammation about the root</a:t>
            </a:r>
          </a:p>
          <a:p>
            <a:r>
              <a:rPr lang="en-US" dirty="0" smtClean="0"/>
              <a:t>Tooth repair / Trauma from occlusion (TFO)</a:t>
            </a:r>
          </a:p>
          <a:p>
            <a:r>
              <a:rPr lang="en-US" dirty="0" smtClean="0"/>
              <a:t>Paget’s disease</a:t>
            </a:r>
          </a:p>
          <a:p>
            <a:endParaRPr lang="en-US" dirty="0" smtClean="0"/>
          </a:p>
          <a:p>
            <a:endParaRPr lang="en-US" dirty="0" smtClean="0"/>
          </a:p>
          <a:p>
            <a:r>
              <a:rPr lang="en-US" b="1" u="sng" dirty="0" smtClean="0">
                <a:solidFill>
                  <a:srgbClr val="FF0000"/>
                </a:solidFill>
              </a:rPr>
              <a:t>Histopathology:</a:t>
            </a:r>
          </a:p>
          <a:p>
            <a:r>
              <a:rPr lang="en-US" dirty="0" smtClean="0"/>
              <a:t>Cellular </a:t>
            </a:r>
            <a:r>
              <a:rPr lang="en-US" dirty="0" err="1" smtClean="0"/>
              <a:t>cementum</a:t>
            </a:r>
            <a:r>
              <a:rPr lang="en-US" dirty="0" smtClean="0"/>
              <a:t> over a thin layer of </a:t>
            </a:r>
            <a:r>
              <a:rPr lang="en-US" dirty="0" err="1" smtClean="0"/>
              <a:t>acellular</a:t>
            </a:r>
            <a:r>
              <a:rPr lang="en-US" dirty="0" smtClean="0"/>
              <a:t> </a:t>
            </a:r>
            <a:r>
              <a:rPr lang="en-US" dirty="0" err="1" smtClean="0"/>
              <a:t>cementum</a:t>
            </a:r>
            <a:endParaRPr lang="en-US" dirty="0" smtClean="0"/>
          </a:p>
          <a:p>
            <a:r>
              <a:rPr lang="en-US" dirty="0" smtClean="0"/>
              <a:t>Secondary </a:t>
            </a:r>
            <a:r>
              <a:rPr lang="en-US" dirty="0" err="1" smtClean="0"/>
              <a:t>cementum</a:t>
            </a:r>
            <a:r>
              <a:rPr lang="en-US" dirty="0" smtClean="0"/>
              <a:t> termed as- </a:t>
            </a:r>
            <a:r>
              <a:rPr lang="en-US" dirty="0" err="1" smtClean="0"/>
              <a:t>Osteocementum</a:t>
            </a:r>
            <a:r>
              <a:rPr lang="en-US" dirty="0" smtClean="0"/>
              <a:t>: cellular nature – resemblance to bone</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u="sng" dirty="0" smtClean="0">
                <a:solidFill>
                  <a:srgbClr val="FF0000"/>
                </a:solidFill>
              </a:rPr>
              <a:t>CEMENTICLES </a:t>
            </a:r>
            <a:endParaRPr lang="en-US" u="sng" dirty="0">
              <a:solidFill>
                <a:srgbClr val="FF0000"/>
              </a:solidFill>
            </a:endParaRPr>
          </a:p>
        </p:txBody>
      </p:sp>
      <p:sp>
        <p:nvSpPr>
          <p:cNvPr id="3" name="Content Placeholder 2"/>
          <p:cNvSpPr>
            <a:spLocks noGrp="1"/>
          </p:cNvSpPr>
          <p:nvPr>
            <p:ph idx="1"/>
          </p:nvPr>
        </p:nvSpPr>
        <p:spPr/>
        <p:txBody>
          <a:bodyPr/>
          <a:lstStyle/>
          <a:p>
            <a:r>
              <a:rPr lang="en-US" dirty="0" smtClean="0"/>
              <a:t>Foci of calcified tissue, not necessarily </a:t>
            </a:r>
            <a:r>
              <a:rPr lang="en-US" dirty="0" err="1" smtClean="0"/>
              <a:t>cementum</a:t>
            </a:r>
            <a:r>
              <a:rPr lang="en-US" dirty="0" smtClean="0"/>
              <a:t> , which lie free in PDL of lateral &amp; apical root areas.</a:t>
            </a:r>
          </a:p>
          <a:p>
            <a:r>
              <a:rPr lang="en-US" dirty="0" smtClean="0"/>
              <a:t>Dystrophic calcification – regressive change</a:t>
            </a:r>
          </a:p>
          <a:p>
            <a:endParaRPr lang="en-US" dirty="0" smtClean="0"/>
          </a:p>
          <a:p>
            <a:r>
              <a:rPr lang="en-US" dirty="0" smtClean="0">
                <a:solidFill>
                  <a:srgbClr val="FF0000"/>
                </a:solidFill>
              </a:rPr>
              <a:t>Formation:</a:t>
            </a:r>
          </a:p>
          <a:p>
            <a:r>
              <a:rPr lang="en-US" dirty="0" smtClean="0"/>
              <a:t>1. Calcification of epithelial rests in PDL</a:t>
            </a:r>
          </a:p>
          <a:p>
            <a:r>
              <a:rPr lang="en-US" dirty="0" smtClean="0"/>
              <a:t>2. Focal calcification of C.T between </a:t>
            </a:r>
            <a:r>
              <a:rPr lang="en-US" dirty="0" err="1" smtClean="0"/>
              <a:t>Sharpey’s</a:t>
            </a:r>
            <a:r>
              <a:rPr lang="en-US" dirty="0" smtClean="0"/>
              <a:t> bundles</a:t>
            </a:r>
          </a:p>
          <a:p>
            <a:r>
              <a:rPr lang="en-US" dirty="0" smtClean="0"/>
              <a:t>3. </a:t>
            </a:r>
            <a:r>
              <a:rPr lang="en-US" dirty="0" err="1" smtClean="0"/>
              <a:t>Cemental</a:t>
            </a:r>
            <a:r>
              <a:rPr lang="en-US" dirty="0" smtClean="0"/>
              <a:t> tears- if detached</a:t>
            </a:r>
          </a:p>
          <a:p>
            <a:r>
              <a:rPr lang="en-US" dirty="0" smtClean="0"/>
              <a:t>4. Calcification of </a:t>
            </a:r>
            <a:r>
              <a:rPr lang="en-US" dirty="0" err="1" smtClean="0"/>
              <a:t>thrombosed</a:t>
            </a:r>
            <a:r>
              <a:rPr lang="en-US" dirty="0" smtClean="0"/>
              <a:t> capillaries in PDL</a:t>
            </a:r>
            <a:endParaRPr lang="en-US" dirty="0"/>
          </a:p>
        </p:txBody>
      </p:sp>
      <p:pic>
        <p:nvPicPr>
          <p:cNvPr id="3074" name="Picture 2" descr="F:\dept jcs and seminars\BONE\images bone\cementicles.jpeg"/>
          <p:cNvPicPr>
            <a:picLocks noChangeAspect="1" noChangeArrowheads="1"/>
          </p:cNvPicPr>
          <p:nvPr/>
        </p:nvPicPr>
        <p:blipFill>
          <a:blip r:embed="rId2"/>
          <a:srcRect/>
          <a:stretch>
            <a:fillRect/>
          </a:stretch>
        </p:blipFill>
        <p:spPr bwMode="auto">
          <a:xfrm>
            <a:off x="6248400" y="228600"/>
            <a:ext cx="2647950" cy="17240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normAutofit fontScale="90000"/>
          </a:bodyPr>
          <a:lstStyle/>
          <a:p>
            <a:r>
              <a:rPr lang="en-US" u="sng" dirty="0" smtClean="0">
                <a:solidFill>
                  <a:srgbClr val="FF0000"/>
                </a:solidFill>
              </a:rPr>
              <a:t>ANATOMIC &amp; FUNCTIONAL REPAIR:</a:t>
            </a:r>
            <a:endParaRPr lang="en-US" u="sng" dirty="0"/>
          </a:p>
        </p:txBody>
      </p:sp>
      <p:sp>
        <p:nvSpPr>
          <p:cNvPr id="3" name="Content Placeholder 2"/>
          <p:cNvSpPr>
            <a:spLocks noGrp="1"/>
          </p:cNvSpPr>
          <p:nvPr>
            <p:ph idx="1"/>
          </p:nvPr>
        </p:nvSpPr>
        <p:spPr/>
        <p:txBody>
          <a:bodyPr/>
          <a:lstStyle/>
          <a:p>
            <a:r>
              <a:rPr lang="en-US" dirty="0" smtClean="0"/>
              <a:t>Trauma/ Excessive forces: </a:t>
            </a:r>
            <a:r>
              <a:rPr lang="en-US" dirty="0" err="1" smtClean="0"/>
              <a:t>cementum</a:t>
            </a:r>
            <a:r>
              <a:rPr lang="en-US" dirty="0" smtClean="0"/>
              <a:t> </a:t>
            </a:r>
            <a:r>
              <a:rPr lang="en-US" dirty="0" err="1" smtClean="0"/>
              <a:t>resorption</a:t>
            </a:r>
            <a:endParaRPr lang="en-US" dirty="0" smtClean="0"/>
          </a:p>
          <a:p>
            <a:r>
              <a:rPr lang="en-US" dirty="0" smtClean="0"/>
              <a:t>Severe cases ---- up to dentin</a:t>
            </a:r>
          </a:p>
          <a:p>
            <a:endParaRPr lang="en-US" dirty="0" smtClean="0"/>
          </a:p>
          <a:p>
            <a:r>
              <a:rPr lang="en-US" dirty="0" smtClean="0"/>
              <a:t>Damage repaired either by formation of </a:t>
            </a:r>
            <a:r>
              <a:rPr lang="en-US" dirty="0" err="1" smtClean="0"/>
              <a:t>acellular</a:t>
            </a:r>
            <a:r>
              <a:rPr lang="en-US" dirty="0" smtClean="0"/>
              <a:t> or cellular </a:t>
            </a:r>
            <a:r>
              <a:rPr lang="en-US" dirty="0" err="1" smtClean="0"/>
              <a:t>cementum</a:t>
            </a:r>
            <a:r>
              <a:rPr lang="en-US" dirty="0" smtClean="0"/>
              <a:t> or by alternate formation of both.</a:t>
            </a:r>
          </a:p>
          <a:p>
            <a:endParaRPr lang="en-US" dirty="0" smtClean="0"/>
          </a:p>
          <a:p>
            <a:r>
              <a:rPr lang="en-US" dirty="0" smtClean="0"/>
              <a:t>In most cases there is tendency to re-establish the former outline of the root surface.</a:t>
            </a:r>
          </a:p>
          <a:p>
            <a:r>
              <a:rPr lang="en-US" dirty="0" smtClean="0"/>
              <a:t>This is called </a:t>
            </a:r>
            <a:r>
              <a:rPr lang="en-US" b="1" dirty="0" smtClean="0">
                <a:solidFill>
                  <a:srgbClr val="FF0000"/>
                </a:solidFill>
              </a:rPr>
              <a:t>Anatomic repair.</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
            <a:ext cx="8229600" cy="1143000"/>
          </a:xfrm>
        </p:spPr>
        <p:txBody>
          <a:bodyPr/>
          <a:lstStyle/>
          <a:p>
            <a:r>
              <a:rPr lang="en-US" dirty="0" smtClean="0"/>
              <a:t>Physical properties</a:t>
            </a:r>
            <a:endParaRPr lang="en-US" dirty="0"/>
          </a:p>
        </p:txBody>
      </p:sp>
      <p:sp>
        <p:nvSpPr>
          <p:cNvPr id="5" name="Content Placeholder 4"/>
          <p:cNvSpPr>
            <a:spLocks noGrp="1"/>
          </p:cNvSpPr>
          <p:nvPr>
            <p:ph idx="1"/>
          </p:nvPr>
        </p:nvSpPr>
        <p:spPr/>
        <p:txBody>
          <a:bodyPr>
            <a:normAutofit lnSpcReduction="10000"/>
          </a:bodyPr>
          <a:lstStyle/>
          <a:p>
            <a:r>
              <a:rPr lang="en-US" dirty="0" smtClean="0"/>
              <a:t>Hardness of fully mineralized </a:t>
            </a:r>
            <a:r>
              <a:rPr lang="en-US" dirty="0" err="1" smtClean="0"/>
              <a:t>cementum</a:t>
            </a:r>
            <a:r>
              <a:rPr lang="en-US" dirty="0" smtClean="0"/>
              <a:t> is less than that of dentin.</a:t>
            </a:r>
          </a:p>
          <a:p>
            <a:endParaRPr lang="en-US" dirty="0" smtClean="0"/>
          </a:p>
          <a:p>
            <a:r>
              <a:rPr lang="en-US" dirty="0" smtClean="0"/>
              <a:t>Light yellow in color. Can be distinguished from enamel by its lack of luster and darker hue.</a:t>
            </a:r>
          </a:p>
          <a:p>
            <a:endParaRPr lang="en-US" dirty="0" smtClean="0"/>
          </a:p>
          <a:p>
            <a:r>
              <a:rPr lang="en-US" dirty="0" smtClean="0"/>
              <a:t>Lighter in color than dentin.</a:t>
            </a:r>
          </a:p>
          <a:p>
            <a:endParaRPr lang="en-US" dirty="0" smtClean="0"/>
          </a:p>
          <a:p>
            <a:r>
              <a:rPr lang="en-US" dirty="0" smtClean="0"/>
              <a:t>Thinnest at CEJ ( 20-50µm) and thickest  towards apex(150-200 µm)</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486400"/>
          </a:xfrm>
        </p:spPr>
        <p:txBody>
          <a:bodyPr/>
          <a:lstStyle/>
          <a:p>
            <a:r>
              <a:rPr lang="en-US" dirty="0" smtClean="0"/>
              <a:t>However, if only a thin layer is deposited on the surface of deep </a:t>
            </a:r>
            <a:r>
              <a:rPr lang="en-US" dirty="0" err="1" smtClean="0"/>
              <a:t>resorption</a:t>
            </a:r>
            <a:r>
              <a:rPr lang="en-US" dirty="0" smtClean="0"/>
              <a:t>, the root outline is not reconstructed and a </a:t>
            </a:r>
            <a:r>
              <a:rPr lang="en-US" dirty="0" err="1" smtClean="0"/>
              <a:t>baylike</a:t>
            </a:r>
            <a:r>
              <a:rPr lang="en-US" dirty="0" smtClean="0"/>
              <a:t> recess remains…..</a:t>
            </a:r>
          </a:p>
          <a:p>
            <a:endParaRPr lang="en-US" dirty="0" smtClean="0"/>
          </a:p>
          <a:p>
            <a:r>
              <a:rPr lang="en-US" dirty="0" smtClean="0"/>
              <a:t>In such areas sometimes PDL space is restored to its normal width by a bony projection                   so that proper functional relationship will result.</a:t>
            </a:r>
          </a:p>
          <a:p>
            <a:endParaRPr lang="en-US" dirty="0" smtClean="0"/>
          </a:p>
          <a:p>
            <a:r>
              <a:rPr lang="en-US" dirty="0" smtClean="0"/>
              <a:t>The outline of the </a:t>
            </a:r>
            <a:r>
              <a:rPr lang="en-US" dirty="0" err="1" smtClean="0"/>
              <a:t>alv</a:t>
            </a:r>
            <a:r>
              <a:rPr lang="en-US" dirty="0" smtClean="0"/>
              <a:t>. bone in these cases follows that of the root surface.</a:t>
            </a:r>
          </a:p>
          <a:p>
            <a:endParaRPr lang="en-US" dirty="0" smtClean="0"/>
          </a:p>
          <a:p>
            <a:r>
              <a:rPr lang="en-US" dirty="0" smtClean="0"/>
              <a:t>This change is called </a:t>
            </a:r>
            <a:r>
              <a:rPr lang="en-US" b="1" dirty="0" smtClean="0">
                <a:solidFill>
                  <a:srgbClr val="FF0000"/>
                </a:solidFill>
              </a:rPr>
              <a:t>Functional repair.</a:t>
            </a:r>
            <a:endParaRPr lang="en-US" b="1" dirty="0">
              <a:solidFill>
                <a:srgbClr val="FF0000"/>
              </a:solidFill>
            </a:endParaRPr>
          </a:p>
        </p:txBody>
      </p:sp>
      <p:sp>
        <p:nvSpPr>
          <p:cNvPr id="4" name="Right Arrow 3"/>
          <p:cNvSpPr/>
          <p:nvPr/>
        </p:nvSpPr>
        <p:spPr>
          <a:xfrm>
            <a:off x="5867400" y="3200400"/>
            <a:ext cx="1219200" cy="76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u="sng" dirty="0" smtClean="0">
                <a:solidFill>
                  <a:srgbClr val="FF0000"/>
                </a:solidFill>
              </a:rPr>
              <a:t>CEMENTOBLASTOMA</a:t>
            </a:r>
            <a:r>
              <a:rPr lang="en-US" dirty="0" smtClean="0">
                <a:solidFill>
                  <a:srgbClr val="FF0000"/>
                </a:solidFill>
              </a:rPr>
              <a:t> </a:t>
            </a:r>
            <a:endParaRPr lang="en-US" dirty="0">
              <a:solidFill>
                <a:srgbClr val="FF0000"/>
              </a:solidFill>
            </a:endParaRPr>
          </a:p>
        </p:txBody>
      </p:sp>
      <p:sp>
        <p:nvSpPr>
          <p:cNvPr id="3" name="Content Placeholder 2"/>
          <p:cNvSpPr>
            <a:spLocks noGrp="1"/>
          </p:cNvSpPr>
          <p:nvPr>
            <p:ph idx="1"/>
          </p:nvPr>
        </p:nvSpPr>
        <p:spPr>
          <a:xfrm>
            <a:off x="457200" y="2057400"/>
            <a:ext cx="8229600" cy="4267200"/>
          </a:xfrm>
        </p:spPr>
        <p:txBody>
          <a:bodyPr/>
          <a:lstStyle/>
          <a:p>
            <a:r>
              <a:rPr lang="en-US" dirty="0" smtClean="0"/>
              <a:t>Benign </a:t>
            </a:r>
            <a:r>
              <a:rPr lang="en-US" dirty="0" err="1" smtClean="0"/>
              <a:t>cementoblastoma</a:t>
            </a:r>
            <a:r>
              <a:rPr lang="en-US" dirty="0" smtClean="0"/>
              <a:t> is a true neoplasm of functional </a:t>
            </a:r>
            <a:r>
              <a:rPr lang="en-US" dirty="0" err="1" smtClean="0"/>
              <a:t>cementoblasts</a:t>
            </a:r>
            <a:r>
              <a:rPr lang="en-US" dirty="0" smtClean="0"/>
              <a:t> which form a large mass of </a:t>
            </a:r>
            <a:r>
              <a:rPr lang="en-US" dirty="0" err="1" smtClean="0"/>
              <a:t>cementum</a:t>
            </a:r>
            <a:r>
              <a:rPr lang="en-US" dirty="0" smtClean="0"/>
              <a:t> or </a:t>
            </a:r>
            <a:r>
              <a:rPr lang="en-US" dirty="0" err="1" smtClean="0"/>
              <a:t>cementum</a:t>
            </a:r>
            <a:r>
              <a:rPr lang="en-US" dirty="0" smtClean="0"/>
              <a:t> like tissue on the root.</a:t>
            </a:r>
          </a:p>
          <a:p>
            <a:endParaRPr lang="en-US" dirty="0" smtClean="0"/>
          </a:p>
          <a:p>
            <a:r>
              <a:rPr lang="en-US" dirty="0" err="1" smtClean="0"/>
              <a:t>Mandi</a:t>
            </a:r>
            <a:r>
              <a:rPr lang="en-US" dirty="0" smtClean="0"/>
              <a:t>. 1</a:t>
            </a:r>
            <a:r>
              <a:rPr lang="en-US" baseline="30000" dirty="0" smtClean="0"/>
              <a:t>st</a:t>
            </a:r>
            <a:r>
              <a:rPr lang="en-US" dirty="0" smtClean="0"/>
              <a:t> molar</a:t>
            </a:r>
          </a:p>
          <a:p>
            <a:r>
              <a:rPr lang="en-US" u="sng" dirty="0" smtClean="0">
                <a:solidFill>
                  <a:srgbClr val="FF0000"/>
                </a:solidFill>
              </a:rPr>
              <a:t>H/p:</a:t>
            </a:r>
            <a:r>
              <a:rPr lang="en-US" dirty="0" smtClean="0"/>
              <a:t> sheets of </a:t>
            </a:r>
            <a:r>
              <a:rPr lang="en-US" dirty="0" err="1" smtClean="0"/>
              <a:t>cementum</a:t>
            </a:r>
            <a:r>
              <a:rPr lang="en-US" dirty="0" smtClean="0"/>
              <a:t> like tissue</a:t>
            </a:r>
          </a:p>
          <a:p>
            <a:r>
              <a:rPr lang="en-US" dirty="0" smtClean="0"/>
              <a:t>Reversal lines scattered throughout</a:t>
            </a:r>
          </a:p>
          <a:p>
            <a:r>
              <a:rPr lang="en-US" dirty="0" err="1" smtClean="0"/>
              <a:t>Cemental</a:t>
            </a:r>
            <a:r>
              <a:rPr lang="en-US" dirty="0" smtClean="0"/>
              <a:t> </a:t>
            </a:r>
            <a:r>
              <a:rPr lang="en-US" dirty="0" err="1" smtClean="0"/>
              <a:t>trabeculae</a:t>
            </a:r>
            <a:r>
              <a:rPr lang="en-US" dirty="0" smtClean="0"/>
              <a:t> lined by </a:t>
            </a:r>
            <a:r>
              <a:rPr lang="en-US" dirty="0" err="1" smtClean="0"/>
              <a:t>cementoblasts</a:t>
            </a:r>
            <a:endParaRPr lang="en-US" dirty="0"/>
          </a:p>
        </p:txBody>
      </p:sp>
      <p:pic>
        <p:nvPicPr>
          <p:cNvPr id="4098" name="Picture 2" descr="F:\dept jcs and seminars\BONE\images bone\cementoblastoma.jpeg"/>
          <p:cNvPicPr>
            <a:picLocks noChangeAspect="1" noChangeArrowheads="1"/>
          </p:cNvPicPr>
          <p:nvPr/>
        </p:nvPicPr>
        <p:blipFill>
          <a:blip r:embed="rId3"/>
          <a:srcRect l="5776" t="4396" r="7581" b="7692"/>
          <a:stretch>
            <a:fillRect/>
          </a:stretch>
        </p:blipFill>
        <p:spPr bwMode="auto">
          <a:xfrm>
            <a:off x="6324600" y="304800"/>
            <a:ext cx="2286000" cy="1524000"/>
          </a:xfrm>
          <a:prstGeom prst="rect">
            <a:avLst/>
          </a:prstGeom>
          <a:noFill/>
        </p:spPr>
      </p:pic>
      <p:pic>
        <p:nvPicPr>
          <p:cNvPr id="4100" name="Picture 4" descr="F:\dept jcs and seminars\BONE\images bone\cb.jpeg"/>
          <p:cNvPicPr>
            <a:picLocks noChangeAspect="1" noChangeArrowheads="1"/>
          </p:cNvPicPr>
          <p:nvPr/>
        </p:nvPicPr>
        <p:blipFill>
          <a:blip r:embed="rId4"/>
          <a:srcRect/>
          <a:stretch>
            <a:fillRect/>
          </a:stretch>
        </p:blipFill>
        <p:spPr bwMode="auto">
          <a:xfrm>
            <a:off x="7162800" y="3657600"/>
            <a:ext cx="1743075" cy="261937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u="sng" dirty="0" smtClean="0">
                <a:solidFill>
                  <a:srgbClr val="FF0000"/>
                </a:solidFill>
              </a:rPr>
              <a:t>HYPOPHOSPHATASIA</a:t>
            </a:r>
            <a:endParaRPr lang="en-US" u="sng" dirty="0">
              <a:solidFill>
                <a:srgbClr val="FF0000"/>
              </a:solidFill>
            </a:endParaRPr>
          </a:p>
        </p:txBody>
      </p:sp>
      <p:sp>
        <p:nvSpPr>
          <p:cNvPr id="3" name="Content Placeholder 2"/>
          <p:cNvSpPr>
            <a:spLocks noGrp="1"/>
          </p:cNvSpPr>
          <p:nvPr>
            <p:ph idx="1"/>
          </p:nvPr>
        </p:nvSpPr>
        <p:spPr/>
        <p:txBody>
          <a:bodyPr/>
          <a:lstStyle/>
          <a:p>
            <a:r>
              <a:rPr lang="en-US" dirty="0" smtClean="0"/>
              <a:t>Rare inherited metabolic disease of decreased tissue nonspecific alkaline </a:t>
            </a:r>
            <a:r>
              <a:rPr lang="en-US" dirty="0" err="1" smtClean="0"/>
              <a:t>phosphatase</a:t>
            </a:r>
            <a:r>
              <a:rPr lang="en-US" dirty="0" smtClean="0"/>
              <a:t>  &amp;</a:t>
            </a:r>
          </a:p>
          <a:p>
            <a:endParaRPr lang="en-US" dirty="0" smtClean="0"/>
          </a:p>
          <a:p>
            <a:r>
              <a:rPr lang="en-US" dirty="0" smtClean="0"/>
              <a:t> Defective bone mineralization</a:t>
            </a:r>
          </a:p>
          <a:p>
            <a:endParaRPr lang="en-US" dirty="0" smtClean="0"/>
          </a:p>
          <a:p>
            <a:r>
              <a:rPr lang="en-US" dirty="0" smtClean="0"/>
              <a:t>Loosening and premature loss of teeth</a:t>
            </a:r>
          </a:p>
          <a:p>
            <a:endParaRPr lang="en-US" dirty="0" smtClean="0"/>
          </a:p>
          <a:p>
            <a:r>
              <a:rPr lang="en-US" dirty="0" smtClean="0"/>
              <a:t>Failure of </a:t>
            </a:r>
            <a:r>
              <a:rPr lang="en-US" dirty="0" err="1" smtClean="0"/>
              <a:t>cementogenesis</a:t>
            </a:r>
            <a:r>
              <a:rPr lang="en-US" dirty="0" smtClean="0"/>
              <a:t> ---- No sound functional attachment of tooth to bone by PDL.</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u="sng" dirty="0" smtClean="0">
                <a:solidFill>
                  <a:srgbClr val="FF0000"/>
                </a:solidFill>
              </a:rPr>
              <a:t>CEMENTAL CARIES</a:t>
            </a:r>
            <a:endParaRPr lang="en-US" u="sng" dirty="0">
              <a:solidFill>
                <a:srgbClr val="FF0000"/>
              </a:solidFill>
            </a:endParaRPr>
          </a:p>
        </p:txBody>
      </p:sp>
      <p:pic>
        <p:nvPicPr>
          <p:cNvPr id="7170" name="Picture 2"/>
          <p:cNvPicPr>
            <a:picLocks noGrp="1" noChangeAspect="1" noChangeArrowheads="1"/>
          </p:cNvPicPr>
          <p:nvPr>
            <p:ph idx="1"/>
          </p:nvPr>
        </p:nvPicPr>
        <p:blipFill>
          <a:blip r:embed="rId3"/>
          <a:srcRect/>
          <a:stretch>
            <a:fillRect/>
          </a:stretch>
        </p:blipFill>
        <p:spPr bwMode="auto">
          <a:xfrm>
            <a:off x="6553200" y="1905000"/>
            <a:ext cx="2381250" cy="1362075"/>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a:srcRect/>
          <a:stretch>
            <a:fillRect/>
          </a:stretch>
        </p:blipFill>
        <p:spPr bwMode="auto">
          <a:xfrm>
            <a:off x="5333999" y="304800"/>
            <a:ext cx="3048001" cy="2067560"/>
          </a:xfrm>
          <a:prstGeom prst="rect">
            <a:avLst/>
          </a:prstGeom>
          <a:noFill/>
          <a:ln w="9525">
            <a:noFill/>
            <a:miter lim="800000"/>
            <a:headEnd/>
            <a:tailEnd/>
          </a:ln>
          <a:effectLst/>
        </p:spPr>
      </p:pic>
      <p:pic>
        <p:nvPicPr>
          <p:cNvPr id="7173" name="Picture 5"/>
          <p:cNvPicPr>
            <a:picLocks noChangeAspect="1" noChangeArrowheads="1"/>
          </p:cNvPicPr>
          <p:nvPr/>
        </p:nvPicPr>
        <p:blipFill>
          <a:blip r:embed="rId5"/>
          <a:srcRect/>
          <a:stretch>
            <a:fillRect/>
          </a:stretch>
        </p:blipFill>
        <p:spPr bwMode="auto">
          <a:xfrm>
            <a:off x="5638800" y="3733800"/>
            <a:ext cx="2800350" cy="2085975"/>
          </a:xfrm>
          <a:prstGeom prst="rect">
            <a:avLst/>
          </a:prstGeom>
          <a:noFill/>
          <a:ln w="9525">
            <a:noFill/>
            <a:miter lim="800000"/>
            <a:headEnd/>
            <a:tailEnd/>
          </a:ln>
          <a:effectLst/>
        </p:spPr>
      </p:pic>
      <p:sp>
        <p:nvSpPr>
          <p:cNvPr id="8" name="Rectangle 7"/>
          <p:cNvSpPr/>
          <p:nvPr/>
        </p:nvSpPr>
        <p:spPr>
          <a:xfrm>
            <a:off x="228600" y="1600200"/>
            <a:ext cx="5105400" cy="4893647"/>
          </a:xfrm>
          <a:prstGeom prst="rect">
            <a:avLst/>
          </a:prstGeom>
        </p:spPr>
        <p:txBody>
          <a:bodyPr wrap="square">
            <a:spAutoFit/>
          </a:bodyPr>
          <a:lstStyle/>
          <a:p>
            <a:pPr>
              <a:buFont typeface="Arial" pitchFamily="34" charset="0"/>
              <a:buChar char="•"/>
            </a:pPr>
            <a:r>
              <a:rPr lang="en-US" sz="2400" dirty="0" smtClean="0"/>
              <a:t>“Soft ,progressive lesion that is found anywhere on root surface that has lost the connective tissue attachment &amp; is exposed to the oral environment”</a:t>
            </a:r>
          </a:p>
          <a:p>
            <a:pPr>
              <a:buFont typeface="Arial" pitchFamily="34" charset="0"/>
              <a:buChar char="•"/>
            </a:pPr>
            <a:endParaRPr lang="en-US" sz="2400" dirty="0" smtClean="0"/>
          </a:p>
          <a:p>
            <a:pPr>
              <a:buFont typeface="Arial" pitchFamily="34" charset="0"/>
              <a:buChar char="•"/>
            </a:pPr>
            <a:r>
              <a:rPr lang="en-US" sz="2400" dirty="0" smtClean="0"/>
              <a:t>Root caries is usually saucer shaped. Root caries does not occur in areas covered by a well attached </a:t>
            </a:r>
            <a:r>
              <a:rPr lang="en-US" sz="2400" dirty="0" err="1" smtClean="0"/>
              <a:t>gingiva</a:t>
            </a:r>
            <a:r>
              <a:rPr lang="en-US" sz="2400" dirty="0" smtClean="0"/>
              <a:t>.</a:t>
            </a:r>
          </a:p>
          <a:p>
            <a:pPr>
              <a:buFont typeface="Arial" pitchFamily="34" charset="0"/>
              <a:buChar char="•"/>
            </a:pPr>
            <a:endParaRPr lang="en-US" sz="2400" dirty="0" smtClean="0"/>
          </a:p>
          <a:p>
            <a:pPr>
              <a:buFont typeface="Arial" pitchFamily="34" charset="0"/>
              <a:buChar char="•"/>
            </a:pPr>
            <a:r>
              <a:rPr lang="en-US" sz="2400" dirty="0" smtClean="0"/>
              <a:t>Microorganisms invade </a:t>
            </a:r>
            <a:r>
              <a:rPr lang="en-US" sz="2400" dirty="0" err="1" smtClean="0"/>
              <a:t>cementum</a:t>
            </a:r>
            <a:r>
              <a:rPr lang="en-US" sz="2400" dirty="0" smtClean="0"/>
              <a:t> along </a:t>
            </a:r>
            <a:r>
              <a:rPr lang="en-US" sz="2400" dirty="0" err="1" smtClean="0"/>
              <a:t>Sharpey’s</a:t>
            </a:r>
            <a:r>
              <a:rPr lang="en-US" sz="2400" dirty="0" smtClean="0"/>
              <a:t> </a:t>
            </a:r>
            <a:r>
              <a:rPr lang="en-US" sz="2400" dirty="0" err="1" smtClean="0"/>
              <a:t>fibres</a:t>
            </a:r>
            <a:r>
              <a:rPr lang="en-US" sz="2400" dirty="0" smtClean="0"/>
              <a:t> or between bundles of </a:t>
            </a:r>
            <a:r>
              <a:rPr lang="en-US" sz="2400" dirty="0" err="1" smtClean="0"/>
              <a:t>fibres</a:t>
            </a:r>
            <a:r>
              <a:rPr lang="en-US" sz="2400" dirty="0" smtClean="0"/>
              <a:t>.</a:t>
            </a:r>
          </a:p>
        </p:txBody>
      </p:sp>
      <p:pic>
        <p:nvPicPr>
          <p:cNvPr id="7174" name="Picture 6"/>
          <p:cNvPicPr>
            <a:picLocks noChangeAspect="1" noChangeArrowheads="1"/>
          </p:cNvPicPr>
          <p:nvPr/>
        </p:nvPicPr>
        <p:blipFill>
          <a:blip r:embed="rId6"/>
          <a:srcRect/>
          <a:stretch>
            <a:fillRect/>
          </a:stretch>
        </p:blipFill>
        <p:spPr bwMode="auto">
          <a:xfrm>
            <a:off x="6858000" y="4953000"/>
            <a:ext cx="2286000" cy="173642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1143000"/>
          </a:xfrm>
        </p:spPr>
        <p:txBody>
          <a:bodyPr/>
          <a:lstStyle/>
          <a:p>
            <a:r>
              <a:rPr lang="en-US" dirty="0" smtClean="0">
                <a:solidFill>
                  <a:srgbClr val="FF0000"/>
                </a:solidFill>
              </a:rPr>
              <a:t>AGE CHANGES IN CEMENTUM:</a:t>
            </a:r>
            <a:endParaRPr lang="en-US" dirty="0">
              <a:solidFill>
                <a:srgbClr val="FF0000"/>
              </a:solidFill>
            </a:endParaRPr>
          </a:p>
        </p:txBody>
      </p:sp>
      <p:sp>
        <p:nvSpPr>
          <p:cNvPr id="3" name="Content Placeholder 2"/>
          <p:cNvSpPr>
            <a:spLocks noGrp="1"/>
          </p:cNvSpPr>
          <p:nvPr>
            <p:ph idx="1"/>
          </p:nvPr>
        </p:nvSpPr>
        <p:spPr/>
        <p:txBody>
          <a:bodyPr>
            <a:normAutofit fontScale="92500" lnSpcReduction="10000"/>
          </a:bodyPr>
          <a:lstStyle/>
          <a:p>
            <a:pPr algn="just"/>
            <a:r>
              <a:rPr lang="en-US" dirty="0" smtClean="0"/>
              <a:t>Permeability of </a:t>
            </a:r>
            <a:r>
              <a:rPr lang="en-US" dirty="0" err="1" smtClean="0"/>
              <a:t>cementum</a:t>
            </a:r>
            <a:r>
              <a:rPr lang="en-US" dirty="0" smtClean="0"/>
              <a:t> decreases with age.</a:t>
            </a:r>
          </a:p>
          <a:p>
            <a:pPr algn="just"/>
            <a:endParaRPr lang="en-US" dirty="0" smtClean="0"/>
          </a:p>
          <a:p>
            <a:pPr algn="just"/>
            <a:r>
              <a:rPr lang="en-US" dirty="0" smtClean="0"/>
              <a:t>Cellular proliferative activity of </a:t>
            </a:r>
            <a:r>
              <a:rPr lang="en-US" dirty="0" err="1" smtClean="0"/>
              <a:t>cementum</a:t>
            </a:r>
            <a:r>
              <a:rPr lang="en-US" dirty="0" smtClean="0"/>
              <a:t> decreases with age.</a:t>
            </a:r>
          </a:p>
          <a:p>
            <a:pPr algn="just"/>
            <a:endParaRPr lang="en-US" dirty="0" smtClean="0"/>
          </a:p>
          <a:p>
            <a:pPr algn="just"/>
            <a:r>
              <a:rPr lang="en-US" dirty="0" err="1" smtClean="0"/>
              <a:t>Cementum</a:t>
            </a:r>
            <a:r>
              <a:rPr lang="en-US" dirty="0" smtClean="0"/>
              <a:t> surface becomes irregular with age i.e., an irregular surface into which the </a:t>
            </a:r>
            <a:r>
              <a:rPr lang="en-US" dirty="0" err="1" smtClean="0"/>
              <a:t>sharpey’s</a:t>
            </a:r>
            <a:r>
              <a:rPr lang="en-US" dirty="0" smtClean="0"/>
              <a:t> fibers are inserted.</a:t>
            </a:r>
          </a:p>
          <a:p>
            <a:pPr algn="just"/>
            <a:endParaRPr lang="en-US" dirty="0" smtClean="0"/>
          </a:p>
          <a:p>
            <a:pPr algn="just"/>
            <a:r>
              <a:rPr lang="en-US" dirty="0" err="1" smtClean="0"/>
              <a:t>Cementum</a:t>
            </a:r>
            <a:r>
              <a:rPr lang="en-US" dirty="0" smtClean="0"/>
              <a:t> is deposited through out the life of an individual.</a:t>
            </a:r>
          </a:p>
          <a:p>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28600"/>
            <a:ext cx="7924800" cy="1219200"/>
          </a:xfrm>
        </p:spPr>
        <p:txBody>
          <a:bodyPr/>
          <a:lstStyle/>
          <a:p>
            <a:r>
              <a:rPr lang="en-US" dirty="0" smtClean="0"/>
              <a:t>REFERENCES</a:t>
            </a:r>
            <a:endParaRPr lang="en-US" dirty="0"/>
          </a:p>
        </p:txBody>
      </p:sp>
      <p:sp>
        <p:nvSpPr>
          <p:cNvPr id="3" name="Content Placeholder 2"/>
          <p:cNvSpPr>
            <a:spLocks noGrp="1"/>
          </p:cNvSpPr>
          <p:nvPr>
            <p:ph idx="1"/>
          </p:nvPr>
        </p:nvSpPr>
        <p:spPr>
          <a:xfrm>
            <a:off x="381000" y="1600200"/>
            <a:ext cx="8229600" cy="4267200"/>
          </a:xfrm>
        </p:spPr>
        <p:txBody>
          <a:bodyPr>
            <a:normAutofit fontScale="85000" lnSpcReduction="20000"/>
          </a:bodyPr>
          <a:lstStyle/>
          <a:p>
            <a:r>
              <a:rPr lang="en-US" dirty="0" smtClean="0"/>
              <a:t>A TEXT BOOK OF ORAL HISTOLOGY-</a:t>
            </a:r>
            <a:r>
              <a:rPr lang="en-US" dirty="0" smtClean="0">
                <a:solidFill>
                  <a:srgbClr val="FF0000"/>
                </a:solidFill>
              </a:rPr>
              <a:t>ORBANS</a:t>
            </a:r>
          </a:p>
          <a:p>
            <a:r>
              <a:rPr lang="en-US" dirty="0" smtClean="0">
                <a:solidFill>
                  <a:srgbClr val="FF0000"/>
                </a:solidFill>
              </a:rPr>
              <a:t>SHAFER’S</a:t>
            </a:r>
            <a:r>
              <a:rPr lang="en-US" dirty="0" smtClean="0"/>
              <a:t> TEXTBOOK OF ORAL PATHOLOGY</a:t>
            </a:r>
          </a:p>
          <a:p>
            <a:r>
              <a:rPr lang="en-US" dirty="0" smtClean="0">
                <a:solidFill>
                  <a:srgbClr val="FF0000"/>
                </a:solidFill>
              </a:rPr>
              <a:t>TENCATE’S</a:t>
            </a:r>
            <a:r>
              <a:rPr lang="en-US" dirty="0" smtClean="0"/>
              <a:t> TEXTBOOK OF ORAL HISTOLOGY</a:t>
            </a:r>
          </a:p>
          <a:p>
            <a:r>
              <a:rPr lang="en-US" dirty="0" smtClean="0"/>
              <a:t>ORAL ANATOMY, HISTOLOGY &amp; EMBRYOLOGY- </a:t>
            </a:r>
            <a:r>
              <a:rPr lang="en-US" dirty="0" smtClean="0">
                <a:solidFill>
                  <a:srgbClr val="FF0000"/>
                </a:solidFill>
              </a:rPr>
              <a:t>BERKOVITZ</a:t>
            </a:r>
          </a:p>
          <a:p>
            <a:r>
              <a:rPr lang="en-US" dirty="0" smtClean="0"/>
              <a:t>ORAL HISTOLOGY- </a:t>
            </a:r>
            <a:r>
              <a:rPr lang="en-US" dirty="0" smtClean="0">
                <a:solidFill>
                  <a:srgbClr val="FF0000"/>
                </a:solidFill>
              </a:rPr>
              <a:t>PROVENZA</a:t>
            </a:r>
          </a:p>
          <a:p>
            <a:r>
              <a:rPr lang="en-US" dirty="0" smtClean="0"/>
              <a:t>A SCANNING ELECTRON MICROSCOPIC STUDY OF HYPERCEMENTOSIS  -J </a:t>
            </a:r>
            <a:r>
              <a:rPr lang="en-US" dirty="0" err="1" smtClean="0"/>
              <a:t>Appl</a:t>
            </a:r>
            <a:r>
              <a:rPr lang="en-US" dirty="0" smtClean="0"/>
              <a:t> Oral Sci. </a:t>
            </a:r>
            <a:r>
              <a:rPr lang="en-US" i="1" dirty="0" smtClean="0"/>
              <a:t>2008;16(6):380-4</a:t>
            </a:r>
          </a:p>
          <a:p>
            <a:r>
              <a:rPr lang="en-US" dirty="0" smtClean="0">
                <a:solidFill>
                  <a:schemeClr val="tx2"/>
                </a:solidFill>
              </a:rPr>
              <a:t>INTERNET</a:t>
            </a:r>
          </a:p>
          <a:p>
            <a:endParaRPr lang="en-US" dirty="0" smtClean="0">
              <a:solidFill>
                <a:srgbClr val="FF0000"/>
              </a:solidFill>
            </a:endParaRPr>
          </a:p>
          <a:p>
            <a:pPr algn="ctr">
              <a:buNone/>
            </a:pPr>
            <a:endParaRPr lang="en-US" sz="4000" b="1" dirty="0" smtClean="0">
              <a:solidFill>
                <a:schemeClr val="accent2"/>
              </a:solidFill>
            </a:endParaRPr>
          </a:p>
          <a:p>
            <a:pPr algn="ctr">
              <a:buNone/>
            </a:pPr>
            <a:r>
              <a:rPr lang="en-US" sz="5800" b="1" dirty="0" smtClean="0">
                <a:solidFill>
                  <a:schemeClr val="accent2"/>
                </a:solidFill>
              </a:rPr>
              <a:t>THANK YOU</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600" y="990600"/>
            <a:ext cx="5334000" cy="1362456"/>
          </a:xfrm>
        </p:spPr>
        <p:txBody>
          <a:bodyPr/>
          <a:lstStyle/>
          <a:p>
            <a:r>
              <a:rPr smtClean="0">
                <a:solidFill>
                  <a:schemeClr val="tx1"/>
                </a:solidFill>
              </a:rPr>
              <a:t>HISTOLOGY OF BONE</a:t>
            </a:r>
            <a:endParaRPr lang="en-US" dirty="0">
              <a:solidFill>
                <a:schemeClr val="tx1"/>
              </a:solidFill>
            </a:endParaRPr>
          </a:p>
        </p:txBody>
      </p:sp>
      <p:sp>
        <p:nvSpPr>
          <p:cNvPr id="8" name="Text Placeholder 7"/>
          <p:cNvSpPr>
            <a:spLocks noGrp="1"/>
          </p:cNvSpPr>
          <p:nvPr>
            <p:ph type="body" idx="1"/>
          </p:nvPr>
        </p:nvSpPr>
        <p:spPr>
          <a:xfrm>
            <a:off x="530352" y="2704664"/>
            <a:ext cx="5413248" cy="2324536"/>
          </a:xfrm>
        </p:spPr>
        <p:txBody>
          <a:bodyPr>
            <a:normAutofit fontScale="92500"/>
          </a:bodyPr>
          <a:lstStyle/>
          <a:p>
            <a:r>
              <a:rPr lang="en-US" sz="3600" dirty="0" smtClean="0"/>
              <a:t>Bone is a special dense connective tissue wherein the cells and </a:t>
            </a:r>
            <a:r>
              <a:rPr lang="en-US" sz="3600" dirty="0" err="1" smtClean="0"/>
              <a:t>fibres</a:t>
            </a:r>
            <a:r>
              <a:rPr lang="en-US" sz="3600" dirty="0" smtClean="0"/>
              <a:t> are embedded in a calcified matrix.</a:t>
            </a:r>
          </a:p>
          <a:p>
            <a:endParaRPr lang="en-US" sz="3600" dirty="0"/>
          </a:p>
        </p:txBody>
      </p:sp>
      <p:pic>
        <p:nvPicPr>
          <p:cNvPr id="4" name="Picture 92" descr="skeleton2"/>
          <p:cNvPicPr>
            <a:picLocks noChangeAspect="1" noChangeArrowheads="1"/>
          </p:cNvPicPr>
          <p:nvPr/>
        </p:nvPicPr>
        <p:blipFill>
          <a:blip r:embed="rId2"/>
          <a:srcRect/>
          <a:stretch>
            <a:fillRect/>
          </a:stretch>
        </p:blipFill>
        <p:spPr bwMode="auto">
          <a:xfrm>
            <a:off x="6705600" y="533400"/>
            <a:ext cx="20193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a:xfrm>
            <a:off x="457200" y="533400"/>
            <a:ext cx="8229600" cy="1143000"/>
          </a:xfrm>
        </p:spPr>
        <p:txBody>
          <a:bodyPr/>
          <a:lstStyle/>
          <a:p>
            <a:pPr marL="514350" indent="-514350" eaLnBrk="1" hangingPunct="1"/>
            <a:r>
              <a:rPr lang="en-US" sz="3200" b="1" u="sng" dirty="0" smtClean="0">
                <a:solidFill>
                  <a:srgbClr val="FF0000"/>
                </a:solidFill>
                <a:latin typeface="+mn-lt"/>
              </a:rPr>
              <a:t>FUNCTIONS OF BONE:</a:t>
            </a:r>
            <a:r>
              <a:rPr lang="en-US" sz="3200" u="sng" dirty="0" smtClean="0">
                <a:solidFill>
                  <a:srgbClr val="FF0000"/>
                </a:solidFill>
                <a:latin typeface="+mn-lt"/>
              </a:rPr>
              <a:t/>
            </a:r>
            <a:br>
              <a:rPr lang="en-US" sz="3200" u="sng" dirty="0" smtClean="0">
                <a:solidFill>
                  <a:srgbClr val="FF0000"/>
                </a:solidFill>
                <a:latin typeface="+mn-lt"/>
              </a:rPr>
            </a:br>
            <a:endParaRPr lang="en-US" sz="3200" u="sng" dirty="0" smtClean="0">
              <a:solidFill>
                <a:srgbClr val="FF0000"/>
              </a:solidFill>
              <a:latin typeface="+mn-lt"/>
            </a:endParaRPr>
          </a:p>
        </p:txBody>
      </p:sp>
      <p:sp>
        <p:nvSpPr>
          <p:cNvPr id="2051" name="Content Placeholder 4"/>
          <p:cNvSpPr>
            <a:spLocks noGrp="1"/>
          </p:cNvSpPr>
          <p:nvPr>
            <p:ph idx="1"/>
          </p:nvPr>
        </p:nvSpPr>
        <p:spPr>
          <a:xfrm>
            <a:off x="304800" y="1371601"/>
            <a:ext cx="8382000" cy="5181600"/>
          </a:xfrm>
        </p:spPr>
        <p:txBody>
          <a:bodyPr>
            <a:noAutofit/>
          </a:bodyPr>
          <a:lstStyle/>
          <a:p>
            <a:pPr marL="514350" indent="-514350" algn="just" eaLnBrk="1" fontAlgn="auto" hangingPunct="1">
              <a:spcAft>
                <a:spcPts val="0"/>
              </a:spcAft>
              <a:buClr>
                <a:schemeClr val="tx1"/>
              </a:buClr>
              <a:buFontTx/>
              <a:buAutoNum type="arabicPeriod"/>
              <a:defRPr/>
            </a:pPr>
            <a:r>
              <a:rPr lang="en-US" sz="2800" dirty="0" smtClean="0"/>
              <a:t>Give shape and support to the body. </a:t>
            </a:r>
          </a:p>
          <a:p>
            <a:pPr marL="514350" indent="-514350" algn="just" eaLnBrk="1" fontAlgn="auto" hangingPunct="1">
              <a:spcAft>
                <a:spcPts val="0"/>
              </a:spcAft>
              <a:buClr>
                <a:schemeClr val="tx1"/>
              </a:buClr>
              <a:buFontTx/>
              <a:buAutoNum type="arabicPeriod"/>
              <a:defRPr/>
            </a:pPr>
            <a:r>
              <a:rPr lang="en-US" sz="2800" dirty="0" smtClean="0"/>
              <a:t>Provide surface for the attachment of muscles, tendons, ligaments.</a:t>
            </a:r>
          </a:p>
          <a:p>
            <a:pPr marL="514350" indent="-514350" algn="just" eaLnBrk="1" fontAlgn="auto" hangingPunct="1">
              <a:spcAft>
                <a:spcPts val="0"/>
              </a:spcAft>
              <a:buClr>
                <a:schemeClr val="tx1"/>
              </a:buClr>
              <a:buFontTx/>
              <a:buAutoNum type="arabicPeriod"/>
              <a:defRPr/>
            </a:pPr>
            <a:r>
              <a:rPr lang="en-US" sz="2800" dirty="0" smtClean="0"/>
              <a:t>The skull, vertebral column &amp; thoracic cage protect brain, spinal cord and thoracic viscera, respectively.</a:t>
            </a:r>
          </a:p>
          <a:p>
            <a:pPr marL="514350" indent="-514350" algn="just" eaLnBrk="1" fontAlgn="auto" hangingPunct="1">
              <a:spcAft>
                <a:spcPts val="0"/>
              </a:spcAft>
              <a:buClr>
                <a:schemeClr val="tx1"/>
              </a:buClr>
              <a:buFontTx/>
              <a:buAutoNum type="arabicPeriod"/>
              <a:defRPr/>
            </a:pPr>
            <a:r>
              <a:rPr lang="en-US" sz="2800" dirty="0" smtClean="0"/>
              <a:t>It manufactures blood cells.</a:t>
            </a:r>
          </a:p>
          <a:p>
            <a:pPr marL="514350" indent="-514350" algn="just" eaLnBrk="1" fontAlgn="auto" hangingPunct="1">
              <a:spcAft>
                <a:spcPts val="0"/>
              </a:spcAft>
              <a:buClr>
                <a:schemeClr val="tx1"/>
              </a:buClr>
              <a:buFontTx/>
              <a:buAutoNum type="arabicPeriod"/>
              <a:defRPr/>
            </a:pPr>
            <a:r>
              <a:rPr lang="en-US" sz="2800" dirty="0" smtClean="0"/>
              <a:t>It stores 97% of the body calcium and a very large part of body phosphorous.</a:t>
            </a:r>
          </a:p>
          <a:p>
            <a:pPr marL="514350" indent="-514350" algn="just" eaLnBrk="1" fontAlgn="auto" hangingPunct="1">
              <a:spcAft>
                <a:spcPts val="0"/>
              </a:spcAft>
              <a:buClr>
                <a:schemeClr val="tx1"/>
              </a:buClr>
              <a:buFontTx/>
              <a:buAutoNum type="arabicPeriod"/>
              <a:defRPr/>
            </a:pPr>
            <a:r>
              <a:rPr lang="en-US" sz="2800" dirty="0" smtClean="0"/>
              <a:t>Helps in immunity.</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1"/>
          </p:nvPr>
        </p:nvSpPr>
        <p:spPr/>
        <p:txBody>
          <a:bodyPr>
            <a:normAutofit lnSpcReduction="10000"/>
          </a:bodyPr>
          <a:lstStyle/>
          <a:p>
            <a:pPr>
              <a:lnSpc>
                <a:spcPct val="90000"/>
              </a:lnSpc>
              <a:buFont typeface="Wingdings" pitchFamily="2" charset="2"/>
              <a:buChar char="Ø"/>
            </a:pPr>
            <a:r>
              <a:rPr lang="en-US" sz="2800" u="sng" dirty="0">
                <a:solidFill>
                  <a:srgbClr val="FF0000"/>
                </a:solidFill>
              </a:rPr>
              <a:t>Based on location</a:t>
            </a:r>
          </a:p>
          <a:p>
            <a:pPr>
              <a:lnSpc>
                <a:spcPct val="90000"/>
              </a:lnSpc>
              <a:buFontTx/>
              <a:buNone/>
            </a:pPr>
            <a:r>
              <a:rPr lang="en-US" sz="2400" dirty="0"/>
              <a:t>       </a:t>
            </a:r>
          </a:p>
          <a:p>
            <a:pPr>
              <a:lnSpc>
                <a:spcPct val="90000"/>
              </a:lnSpc>
            </a:pPr>
            <a:r>
              <a:rPr lang="en-US" sz="2400" dirty="0" smtClean="0"/>
              <a:t>     </a:t>
            </a:r>
            <a:r>
              <a:rPr lang="en-US" sz="2400" dirty="0"/>
              <a:t>Axial skeleton - skull, vertebral column</a:t>
            </a:r>
          </a:p>
          <a:p>
            <a:pPr>
              <a:lnSpc>
                <a:spcPct val="90000"/>
              </a:lnSpc>
            </a:pPr>
            <a:r>
              <a:rPr lang="en-US" sz="2400" dirty="0" smtClean="0"/>
              <a:t>    </a:t>
            </a:r>
            <a:r>
              <a:rPr lang="en-US" sz="2400" dirty="0" err="1"/>
              <a:t>Appendicular</a:t>
            </a:r>
            <a:r>
              <a:rPr lang="en-US" sz="2400" dirty="0"/>
              <a:t> skeleton </a:t>
            </a:r>
            <a:r>
              <a:rPr lang="en-US" sz="2400" dirty="0" smtClean="0"/>
              <a:t>- </a:t>
            </a:r>
            <a:r>
              <a:rPr lang="en-US" sz="2400" dirty="0" err="1" smtClean="0"/>
              <a:t>etrimities</a:t>
            </a:r>
            <a:endParaRPr lang="en-US" sz="2400" dirty="0"/>
          </a:p>
          <a:p>
            <a:pPr>
              <a:lnSpc>
                <a:spcPct val="90000"/>
              </a:lnSpc>
              <a:buFontTx/>
              <a:buNone/>
            </a:pPr>
            <a:endParaRPr lang="en-US" sz="2400" dirty="0"/>
          </a:p>
          <a:p>
            <a:pPr>
              <a:lnSpc>
                <a:spcPct val="90000"/>
              </a:lnSpc>
              <a:buFont typeface="Wingdings" pitchFamily="2" charset="2"/>
              <a:buChar char="Ø"/>
            </a:pPr>
            <a:r>
              <a:rPr lang="en-US" sz="2800" u="sng" dirty="0">
                <a:solidFill>
                  <a:srgbClr val="FF0000"/>
                </a:solidFill>
              </a:rPr>
              <a:t>Based</a:t>
            </a:r>
            <a:r>
              <a:rPr lang="en-US" sz="2400" u="sng" dirty="0">
                <a:solidFill>
                  <a:srgbClr val="FF0000"/>
                </a:solidFill>
              </a:rPr>
              <a:t> </a:t>
            </a:r>
            <a:r>
              <a:rPr lang="en-US" sz="2800" u="sng" dirty="0">
                <a:solidFill>
                  <a:srgbClr val="FF0000"/>
                </a:solidFill>
              </a:rPr>
              <a:t>on shape</a:t>
            </a:r>
          </a:p>
          <a:p>
            <a:pPr>
              <a:lnSpc>
                <a:spcPct val="90000"/>
              </a:lnSpc>
            </a:pPr>
            <a:r>
              <a:rPr lang="en-US" sz="2400" dirty="0" smtClean="0"/>
              <a:t> Long bones-  </a:t>
            </a:r>
            <a:r>
              <a:rPr lang="en-US" sz="2400" dirty="0" err="1" smtClean="0"/>
              <a:t>humerous</a:t>
            </a:r>
            <a:endParaRPr lang="en-US" sz="2400" dirty="0" smtClean="0"/>
          </a:p>
          <a:p>
            <a:pPr>
              <a:lnSpc>
                <a:spcPct val="90000"/>
              </a:lnSpc>
            </a:pPr>
            <a:r>
              <a:rPr lang="en-US" sz="2400" dirty="0" smtClean="0"/>
              <a:t>Short bones-  carpals</a:t>
            </a:r>
            <a:endParaRPr lang="en-US" sz="2400" dirty="0"/>
          </a:p>
          <a:p>
            <a:pPr>
              <a:lnSpc>
                <a:spcPct val="90000"/>
              </a:lnSpc>
            </a:pPr>
            <a:r>
              <a:rPr lang="en-US" sz="2400" dirty="0" smtClean="0"/>
              <a:t> Flat -              skull</a:t>
            </a:r>
            <a:endParaRPr lang="en-US" sz="2400" dirty="0"/>
          </a:p>
          <a:p>
            <a:pPr>
              <a:lnSpc>
                <a:spcPct val="90000"/>
              </a:lnSpc>
            </a:pPr>
            <a:r>
              <a:rPr lang="en-US" sz="2400" dirty="0" smtClean="0"/>
              <a:t>  Irregular </a:t>
            </a:r>
            <a:r>
              <a:rPr lang="en-US" sz="2400" dirty="0"/>
              <a:t>	- </a:t>
            </a:r>
            <a:r>
              <a:rPr lang="en-US" sz="2400" dirty="0" smtClean="0"/>
              <a:t>    Face</a:t>
            </a:r>
            <a:endParaRPr lang="en-US" sz="2400" dirty="0"/>
          </a:p>
          <a:p>
            <a:pPr>
              <a:lnSpc>
                <a:spcPct val="90000"/>
              </a:lnSpc>
            </a:pPr>
            <a:r>
              <a:rPr lang="en-US" sz="2400" dirty="0" smtClean="0"/>
              <a:t> </a:t>
            </a:r>
            <a:r>
              <a:rPr lang="en-US" sz="2400" dirty="0" err="1" smtClean="0"/>
              <a:t>Sesamoid</a:t>
            </a:r>
            <a:r>
              <a:rPr lang="en-US" sz="2400" dirty="0" smtClean="0"/>
              <a:t>    - </a:t>
            </a:r>
            <a:r>
              <a:rPr lang="en-US" sz="2400" dirty="0"/>
              <a:t>patella</a:t>
            </a:r>
            <a:endParaRPr lang="en-US" sz="2800" dirty="0"/>
          </a:p>
        </p:txBody>
      </p:sp>
      <p:sp>
        <p:nvSpPr>
          <p:cNvPr id="5124" name="WordArt 4"/>
          <p:cNvSpPr>
            <a:spLocks noChangeArrowheads="1" noChangeShapeType="1" noTextEdit="1"/>
          </p:cNvSpPr>
          <p:nvPr/>
        </p:nvSpPr>
        <p:spPr bwMode="auto">
          <a:xfrm>
            <a:off x="762000" y="685800"/>
            <a:ext cx="5181600" cy="762000"/>
          </a:xfrm>
          <a:prstGeom prst="rect">
            <a:avLst/>
          </a:prstGeom>
        </p:spPr>
        <p:txBody>
          <a:bodyPr wrap="none" fromWordArt="1">
            <a:prstTxWarp prst="textPlain">
              <a:avLst>
                <a:gd name="adj" fmla="val 50000"/>
              </a:avLst>
            </a:prstTxWarp>
          </a:bodyPr>
          <a:lstStyle/>
          <a:p>
            <a:pPr algn="ctr"/>
            <a:r>
              <a:rPr lang="en-US" sz="3600" kern="10" spc="720" dirty="0">
                <a:ln w="9525">
                  <a:noFill/>
                  <a:round/>
                  <a:headEnd/>
                  <a:tailEnd/>
                </a:ln>
                <a:solidFill>
                  <a:schemeClr val="accent2">
                    <a:lumMod val="75000"/>
                  </a:schemeClr>
                </a:solidFill>
                <a:latin typeface="Comic Sans MS" pitchFamily="66" charset="0"/>
              </a:rPr>
              <a:t>CLASSIFICATION</a:t>
            </a:r>
          </a:p>
        </p:txBody>
      </p:sp>
      <p:pic>
        <p:nvPicPr>
          <p:cNvPr id="4" name="Picture 4" descr="C:\Documents and Settings\sys\Desktop\types-bones.jpg"/>
          <p:cNvPicPr>
            <a:picLocks noChangeAspect="1" noChangeArrowheads="1"/>
          </p:cNvPicPr>
          <p:nvPr/>
        </p:nvPicPr>
        <p:blipFill>
          <a:blip r:embed="rId3">
            <a:lum bright="-20000" contrast="40000"/>
          </a:blip>
          <a:srcRect/>
          <a:stretch>
            <a:fillRect/>
          </a:stretch>
        </p:blipFill>
        <p:spPr>
          <a:xfrm>
            <a:off x="4343400" y="3733800"/>
            <a:ext cx="4572000" cy="2895600"/>
          </a:xfrm>
          <a:prstGeom prst="rect">
            <a:avLst/>
          </a:prstGeo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8" descr="C:\Documents and Settings\sys\Desktop\New Folder\str of long bone.jpg"/>
          <p:cNvPicPr>
            <a:picLocks noGrp="1" noChangeAspect="1" noChangeArrowheads="1"/>
          </p:cNvPicPr>
          <p:nvPr>
            <p:ph idx="1"/>
          </p:nvPr>
        </p:nvPicPr>
        <p:blipFill>
          <a:blip r:embed="rId2">
            <a:lum bright="-30000" contrast="40000"/>
          </a:blip>
          <a:srcRect/>
          <a:stretch>
            <a:fillRect/>
          </a:stretch>
        </p:blipFill>
        <p:spPr bwMode="auto">
          <a:xfrm>
            <a:off x="228600" y="304800"/>
            <a:ext cx="4629151" cy="6324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C:\Documents and Settings\sys\Desktop\New Folder\tarsal.jpg"/>
          <p:cNvPicPr>
            <a:picLocks noChangeAspect="1" noChangeArrowheads="1"/>
          </p:cNvPicPr>
          <p:nvPr/>
        </p:nvPicPr>
        <p:blipFill>
          <a:blip r:embed="rId3">
            <a:lum bright="-20000" contrast="40000"/>
          </a:blip>
          <a:srcRect/>
          <a:stretch>
            <a:fillRect/>
          </a:stretch>
        </p:blipFill>
        <p:spPr>
          <a:xfrm>
            <a:off x="5029200" y="304800"/>
            <a:ext cx="3978275" cy="3276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6" name="Picture 4" descr="C:\Documents and Settings\sys\Desktop\New Folder\flat bone 2.jpg"/>
          <p:cNvPicPr>
            <a:picLocks noChangeAspect="1" noChangeArrowheads="1"/>
          </p:cNvPicPr>
          <p:nvPr/>
        </p:nvPicPr>
        <p:blipFill>
          <a:blip r:embed="rId4">
            <a:lum bright="-20000" contrast="40000"/>
          </a:blip>
          <a:srcRect/>
          <a:stretch>
            <a:fillRect/>
          </a:stretch>
        </p:blipFill>
        <p:spPr>
          <a:xfrm>
            <a:off x="5038210" y="3733800"/>
            <a:ext cx="3953390" cy="2895600"/>
          </a:xfrm>
          <a:prstGeom prst="rect">
            <a:avLst/>
          </a:prstGeo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Chemical composition:</a:t>
            </a:r>
            <a:endParaRPr lang="en-US" dirty="0"/>
          </a:p>
        </p:txBody>
      </p:sp>
      <p:sp>
        <p:nvSpPr>
          <p:cNvPr id="3" name="Content Placeholder 2"/>
          <p:cNvSpPr>
            <a:spLocks noGrp="1"/>
          </p:cNvSpPr>
          <p:nvPr>
            <p:ph idx="1"/>
          </p:nvPr>
        </p:nvSpPr>
        <p:spPr>
          <a:xfrm>
            <a:off x="228600" y="1524000"/>
            <a:ext cx="8458200" cy="4800600"/>
          </a:xfrm>
        </p:spPr>
        <p:txBody>
          <a:bodyPr>
            <a:normAutofit/>
          </a:bodyPr>
          <a:lstStyle/>
          <a:p>
            <a:r>
              <a:rPr lang="en-US" dirty="0" smtClean="0"/>
              <a:t>45-50 % inorganic substances</a:t>
            </a:r>
          </a:p>
          <a:p>
            <a:r>
              <a:rPr lang="en-US" dirty="0" smtClean="0"/>
              <a:t>50-55 % organic material &amp; water</a:t>
            </a:r>
          </a:p>
          <a:p>
            <a:endParaRPr lang="en-US" dirty="0" smtClean="0"/>
          </a:p>
          <a:p>
            <a:r>
              <a:rPr lang="en-US" u="sng" dirty="0" smtClean="0">
                <a:solidFill>
                  <a:srgbClr val="002060"/>
                </a:solidFill>
              </a:rPr>
              <a:t>Inorganic content:</a:t>
            </a:r>
          </a:p>
          <a:p>
            <a:pPr>
              <a:buFont typeface="Wingdings" pitchFamily="2" charset="2"/>
              <a:buChar char="Ø"/>
            </a:pPr>
            <a:r>
              <a:rPr lang="en-US" sz="2400" dirty="0" smtClean="0">
                <a:solidFill>
                  <a:schemeClr val="tx1">
                    <a:lumMod val="95000"/>
                    <a:lumOff val="5000"/>
                  </a:schemeClr>
                </a:solidFill>
              </a:rPr>
              <a:t>Calcium &amp; phosphate in form of </a:t>
            </a:r>
            <a:r>
              <a:rPr lang="en-US" sz="2400" dirty="0" err="1" smtClean="0">
                <a:solidFill>
                  <a:schemeClr val="tx1">
                    <a:lumMod val="95000"/>
                    <a:lumOff val="5000"/>
                  </a:schemeClr>
                </a:solidFill>
              </a:rPr>
              <a:t>hydroxyapatite</a:t>
            </a:r>
            <a:r>
              <a:rPr lang="en-US" sz="2400" dirty="0" smtClean="0">
                <a:solidFill>
                  <a:schemeClr val="tx1">
                    <a:lumMod val="95000"/>
                    <a:lumOff val="5000"/>
                  </a:schemeClr>
                </a:solidFill>
              </a:rPr>
              <a:t> </a:t>
            </a:r>
            <a:endParaRPr lang="en-US" sz="2400" dirty="0" smtClean="0">
              <a:solidFill>
                <a:schemeClr val="tx1">
                  <a:lumMod val="95000"/>
                  <a:lumOff val="5000"/>
                </a:schemeClr>
              </a:solidFill>
              <a:cs typeface="Arial" pitchFamily="34" charset="0"/>
            </a:endParaRPr>
          </a:p>
          <a:p>
            <a:pPr>
              <a:buFont typeface="Wingdings" pitchFamily="2" charset="2"/>
              <a:buChar char="Ø"/>
            </a:pPr>
            <a:r>
              <a:rPr lang="en-US" sz="2400" dirty="0" smtClean="0">
                <a:solidFill>
                  <a:schemeClr val="tx1">
                    <a:lumMod val="95000"/>
                    <a:lumOff val="5000"/>
                  </a:schemeClr>
                </a:solidFill>
                <a:cs typeface="Arial" pitchFamily="34" charset="0"/>
              </a:rPr>
              <a:t> Crystals are 55 nm wide and 8nm thick similar to bone.</a:t>
            </a:r>
          </a:p>
          <a:p>
            <a:pPr>
              <a:buFont typeface="Wingdings" pitchFamily="2" charset="2"/>
              <a:buChar char="Ø"/>
            </a:pPr>
            <a:r>
              <a:rPr lang="en-US" sz="2400" dirty="0" smtClean="0">
                <a:solidFill>
                  <a:schemeClr val="tx1">
                    <a:lumMod val="95000"/>
                    <a:lumOff val="5000"/>
                  </a:schemeClr>
                </a:solidFill>
                <a:cs typeface="Arial" pitchFamily="34" charset="0"/>
              </a:rPr>
              <a:t> Trace elements Mg, S, Cu, Zn.</a:t>
            </a:r>
          </a:p>
          <a:p>
            <a:pPr>
              <a:buFont typeface="Wingdings" pitchFamily="2" charset="2"/>
              <a:buChar char="Ø"/>
            </a:pPr>
            <a:r>
              <a:rPr lang="en-US" sz="2400" dirty="0" err="1" smtClean="0">
                <a:solidFill>
                  <a:schemeClr val="tx1">
                    <a:lumMod val="95000"/>
                    <a:lumOff val="5000"/>
                  </a:schemeClr>
                </a:solidFill>
                <a:cs typeface="Arial" pitchFamily="34" charset="0"/>
              </a:rPr>
              <a:t>Cementum</a:t>
            </a:r>
            <a:r>
              <a:rPr lang="en-US" sz="2400" dirty="0" smtClean="0">
                <a:solidFill>
                  <a:schemeClr val="tx1">
                    <a:lumMod val="95000"/>
                    <a:lumOff val="5000"/>
                  </a:schemeClr>
                </a:solidFill>
                <a:cs typeface="Arial" pitchFamily="34" charset="0"/>
              </a:rPr>
              <a:t> has highest fluoride content amongst dental tissues.  </a:t>
            </a:r>
            <a:r>
              <a:rPr lang="en-US" sz="2400" i="1" dirty="0" smtClean="0">
                <a:solidFill>
                  <a:schemeClr val="tx1">
                    <a:lumMod val="95000"/>
                    <a:lumOff val="5000"/>
                  </a:schemeClr>
                </a:solidFill>
                <a:cs typeface="Arial" pitchFamily="34" charset="0"/>
              </a:rPr>
              <a:t> 			</a:t>
            </a:r>
            <a:endParaRPr lang="en-US" sz="2400" dirty="0" smtClean="0">
              <a:solidFill>
                <a:schemeClr val="tx1">
                  <a:lumMod val="95000"/>
                  <a:lumOff val="5000"/>
                </a:schemeClr>
              </a:solidFill>
              <a:cs typeface="Arial" pitchFamily="34" charset="0"/>
            </a:endParaRPr>
          </a:p>
          <a:p>
            <a:pPr>
              <a:buFont typeface="Wingdings" pitchFamily="2" charset="2"/>
              <a:buChar char="Ø"/>
            </a:pPr>
            <a:r>
              <a:rPr lang="en-US" sz="2400" dirty="0" smtClean="0">
                <a:solidFill>
                  <a:schemeClr val="tx1">
                    <a:lumMod val="95000"/>
                    <a:lumOff val="5000"/>
                  </a:schemeClr>
                </a:solidFill>
                <a:cs typeface="Arial" pitchFamily="34" charset="0"/>
              </a:rPr>
              <a:t>Highest fluoride than any other calcified tissue </a:t>
            </a:r>
          </a:p>
          <a:p>
            <a:endParaRPr lang="en-US" sz="2400" dirty="0" smtClean="0">
              <a:solidFill>
                <a:srgbClr val="002060"/>
              </a:solidFill>
            </a:endParaRPr>
          </a:p>
        </p:txBody>
      </p:sp>
      <p:pic>
        <p:nvPicPr>
          <p:cNvPr id="1026" name="Picture 2"/>
          <p:cNvPicPr>
            <a:picLocks noChangeAspect="1" noChangeArrowheads="1"/>
          </p:cNvPicPr>
          <p:nvPr/>
        </p:nvPicPr>
        <p:blipFill>
          <a:blip r:embed="rId2"/>
          <a:srcRect/>
          <a:stretch>
            <a:fillRect/>
          </a:stretch>
        </p:blipFill>
        <p:spPr bwMode="auto">
          <a:xfrm>
            <a:off x="6400800" y="228600"/>
            <a:ext cx="2590799" cy="2209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609600" y="761999"/>
            <a:ext cx="8077200" cy="5791201"/>
          </a:xfrm>
        </p:spPr>
        <p:txBody>
          <a:bodyPr>
            <a:normAutofit/>
          </a:bodyPr>
          <a:lstStyle/>
          <a:p>
            <a:pPr>
              <a:lnSpc>
                <a:spcPct val="90000"/>
              </a:lnSpc>
              <a:buFont typeface="Wingdings" pitchFamily="2" charset="2"/>
              <a:buNone/>
            </a:pPr>
            <a:endParaRPr lang="en-US" sz="2400" dirty="0"/>
          </a:p>
          <a:p>
            <a:pPr>
              <a:lnSpc>
                <a:spcPct val="90000"/>
              </a:lnSpc>
              <a:buFont typeface="Wingdings" pitchFamily="2" charset="2"/>
              <a:buChar char="Ø"/>
            </a:pPr>
            <a:r>
              <a:rPr lang="en-US" sz="2800" u="sng" dirty="0">
                <a:solidFill>
                  <a:srgbClr val="FF0000"/>
                </a:solidFill>
              </a:rPr>
              <a:t>Based </a:t>
            </a:r>
            <a:r>
              <a:rPr lang="en-US" sz="2800" u="sng" dirty="0" smtClean="0">
                <a:solidFill>
                  <a:srgbClr val="FF0000"/>
                </a:solidFill>
              </a:rPr>
              <a:t>on microscopic structure:</a:t>
            </a:r>
            <a:endParaRPr lang="en-US" sz="2800" u="sng" dirty="0">
              <a:solidFill>
                <a:srgbClr val="FF0000"/>
              </a:solidFill>
            </a:endParaRPr>
          </a:p>
          <a:p>
            <a:pPr>
              <a:lnSpc>
                <a:spcPct val="90000"/>
              </a:lnSpc>
            </a:pPr>
            <a:r>
              <a:rPr lang="en-US" sz="2400" dirty="0" smtClean="0"/>
              <a:t> </a:t>
            </a:r>
            <a:r>
              <a:rPr lang="en-US" sz="2400" dirty="0"/>
              <a:t>Lamellar </a:t>
            </a:r>
            <a:r>
              <a:rPr lang="en-US" sz="2400" dirty="0" smtClean="0"/>
              <a:t>bone/ mature bone:  compact/ </a:t>
            </a:r>
            <a:r>
              <a:rPr lang="en-US" sz="2400" dirty="0" err="1" smtClean="0"/>
              <a:t>cancellous</a:t>
            </a:r>
            <a:endParaRPr lang="en-US" sz="2400" dirty="0"/>
          </a:p>
          <a:p>
            <a:pPr>
              <a:lnSpc>
                <a:spcPct val="90000"/>
              </a:lnSpc>
            </a:pPr>
            <a:r>
              <a:rPr lang="en-US" sz="2400" dirty="0"/>
              <a:t> </a:t>
            </a:r>
            <a:r>
              <a:rPr lang="en-US" sz="2400" dirty="0" smtClean="0"/>
              <a:t>Woven </a:t>
            </a:r>
            <a:r>
              <a:rPr lang="en-US" sz="2400" dirty="0"/>
              <a:t>bone</a:t>
            </a:r>
          </a:p>
          <a:p>
            <a:pPr>
              <a:lnSpc>
                <a:spcPct val="90000"/>
              </a:lnSpc>
              <a:buFont typeface="Wingdings" pitchFamily="2" charset="2"/>
              <a:buNone/>
            </a:pPr>
            <a:endParaRPr lang="en-US" sz="2400" dirty="0"/>
          </a:p>
          <a:p>
            <a:pPr>
              <a:lnSpc>
                <a:spcPct val="90000"/>
              </a:lnSpc>
              <a:buFont typeface="Wingdings" pitchFamily="2" charset="2"/>
              <a:buChar char="Ø"/>
            </a:pPr>
            <a:r>
              <a:rPr lang="en-US" sz="2800" u="sng" dirty="0">
                <a:solidFill>
                  <a:srgbClr val="FF0000"/>
                </a:solidFill>
              </a:rPr>
              <a:t>Based on Maturity</a:t>
            </a:r>
          </a:p>
          <a:p>
            <a:pPr algn="just">
              <a:lnSpc>
                <a:spcPct val="90000"/>
              </a:lnSpc>
            </a:pPr>
            <a:r>
              <a:rPr lang="en-US" sz="2400" dirty="0" smtClean="0"/>
              <a:t>Immature </a:t>
            </a:r>
            <a:r>
              <a:rPr lang="en-US" sz="2400" dirty="0"/>
              <a:t>bone</a:t>
            </a:r>
          </a:p>
          <a:p>
            <a:pPr algn="just">
              <a:lnSpc>
                <a:spcPct val="90000"/>
              </a:lnSpc>
            </a:pPr>
            <a:r>
              <a:rPr lang="en-US" sz="2400" dirty="0" smtClean="0"/>
              <a:t>Mature bone</a:t>
            </a:r>
          </a:p>
          <a:p>
            <a:pPr>
              <a:lnSpc>
                <a:spcPct val="90000"/>
              </a:lnSpc>
              <a:buFont typeface="Wingdings" pitchFamily="2" charset="2"/>
              <a:buNone/>
            </a:pPr>
            <a:endParaRPr lang="en-US" sz="2400" dirty="0"/>
          </a:p>
          <a:p>
            <a:pPr>
              <a:lnSpc>
                <a:spcPct val="90000"/>
              </a:lnSpc>
              <a:buFont typeface="Wingdings" pitchFamily="2" charset="2"/>
              <a:buChar char="Ø"/>
            </a:pPr>
            <a:r>
              <a:rPr lang="en-US" sz="2800" u="sng" dirty="0">
                <a:solidFill>
                  <a:srgbClr val="FF0000"/>
                </a:solidFill>
              </a:rPr>
              <a:t>Based on developmental origin</a:t>
            </a:r>
          </a:p>
          <a:p>
            <a:pPr>
              <a:lnSpc>
                <a:spcPct val="90000"/>
              </a:lnSpc>
            </a:pPr>
            <a:r>
              <a:rPr lang="en-US" sz="2400" dirty="0" err="1" smtClean="0"/>
              <a:t>Intramembraneous</a:t>
            </a:r>
            <a:r>
              <a:rPr lang="en-US" sz="2400" dirty="0" smtClean="0"/>
              <a:t>– facial flat bones, mandible, clavicle</a:t>
            </a:r>
            <a:endParaRPr lang="en-US" sz="2400" dirty="0"/>
          </a:p>
          <a:p>
            <a:pPr>
              <a:lnSpc>
                <a:spcPct val="90000"/>
              </a:lnSpc>
            </a:pPr>
            <a:r>
              <a:rPr lang="en-US" sz="2400" dirty="0" err="1" smtClean="0"/>
              <a:t>Intracartilagenous</a:t>
            </a:r>
            <a:r>
              <a:rPr lang="en-US" sz="2400" dirty="0" smtClean="0"/>
              <a:t> – bones of trunk and extremities</a:t>
            </a:r>
            <a:endParaRPr lang="en-US" sz="2400" dirty="0"/>
          </a:p>
          <a:p>
            <a:pPr>
              <a:lnSpc>
                <a:spcPct val="90000"/>
              </a:lnSpc>
              <a:buFont typeface="Wingdings" pitchFamily="2" charset="2"/>
              <a:buNone/>
            </a:pPr>
            <a:r>
              <a:rPr lang="en-US" sz="2400" dirty="0"/>
              <a:t>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body" idx="1"/>
          </p:nvPr>
        </p:nvSpPr>
        <p:spPr>
          <a:xfrm>
            <a:off x="457200" y="457200"/>
            <a:ext cx="8686800" cy="5715000"/>
          </a:xfrm>
        </p:spPr>
        <p:txBody>
          <a:bodyPr>
            <a:normAutofit/>
          </a:bodyPr>
          <a:lstStyle/>
          <a:p>
            <a:pPr>
              <a:lnSpc>
                <a:spcPct val="90000"/>
              </a:lnSpc>
              <a:buFontTx/>
              <a:buNone/>
            </a:pPr>
            <a:r>
              <a:rPr lang="en-US" sz="2800" b="1" dirty="0" smtClean="0">
                <a:solidFill>
                  <a:srgbClr val="FF0000"/>
                </a:solidFill>
                <a:latin typeface="Times New Roman" pitchFamily="18" charset="0"/>
              </a:rPr>
              <a:t>         </a:t>
            </a:r>
            <a:r>
              <a:rPr lang="en-US" sz="2800" b="1" u="sng" dirty="0" smtClean="0">
                <a:solidFill>
                  <a:srgbClr val="FF0000"/>
                </a:solidFill>
                <a:latin typeface="Times New Roman" pitchFamily="18" charset="0"/>
              </a:rPr>
              <a:t>COMPOSITION OF BONE</a:t>
            </a:r>
          </a:p>
          <a:p>
            <a:pPr>
              <a:lnSpc>
                <a:spcPct val="90000"/>
              </a:lnSpc>
              <a:buFontTx/>
              <a:buNone/>
            </a:pPr>
            <a:endParaRPr lang="en-US" sz="2800" dirty="0">
              <a:solidFill>
                <a:schemeClr val="accent1"/>
              </a:solidFill>
              <a:latin typeface="Times New Roman" pitchFamily="18" charset="0"/>
            </a:endParaRPr>
          </a:p>
          <a:p>
            <a:pPr>
              <a:lnSpc>
                <a:spcPct val="90000"/>
              </a:lnSpc>
              <a:buFontTx/>
              <a:buNone/>
            </a:pPr>
            <a:r>
              <a:rPr lang="en-US" sz="2400" dirty="0">
                <a:latin typeface="Times New Roman" pitchFamily="18" charset="0"/>
              </a:rPr>
              <a:t>          67% inorganic             33% organic</a:t>
            </a:r>
          </a:p>
          <a:p>
            <a:pPr>
              <a:lnSpc>
                <a:spcPct val="90000"/>
              </a:lnSpc>
              <a:buFontTx/>
              <a:buNone/>
            </a:pPr>
            <a:endParaRPr lang="en-US" sz="2400" dirty="0">
              <a:latin typeface="Times New Roman" pitchFamily="18" charset="0"/>
            </a:endParaRPr>
          </a:p>
          <a:p>
            <a:pPr>
              <a:lnSpc>
                <a:spcPct val="90000"/>
              </a:lnSpc>
              <a:buFontTx/>
              <a:buNone/>
            </a:pPr>
            <a:r>
              <a:rPr lang="en-US" sz="2400" dirty="0">
                <a:latin typeface="Times New Roman" pitchFamily="18" charset="0"/>
              </a:rPr>
              <a:t>        </a:t>
            </a:r>
            <a:r>
              <a:rPr lang="en-US" sz="2400" dirty="0" err="1">
                <a:latin typeface="Times New Roman" pitchFamily="18" charset="0"/>
              </a:rPr>
              <a:t>hydroxyapatite</a:t>
            </a:r>
            <a:r>
              <a:rPr lang="en-US" sz="2400" dirty="0">
                <a:latin typeface="Times New Roman" pitchFamily="18" charset="0"/>
              </a:rPr>
              <a:t>          28%               5%</a:t>
            </a:r>
          </a:p>
          <a:p>
            <a:pPr>
              <a:lnSpc>
                <a:spcPct val="90000"/>
              </a:lnSpc>
              <a:buFontTx/>
              <a:buNone/>
            </a:pPr>
            <a:r>
              <a:rPr lang="en-US" sz="2400" dirty="0">
                <a:latin typeface="Times New Roman" pitchFamily="18" charset="0"/>
              </a:rPr>
              <a:t>                                    collagen     </a:t>
            </a:r>
            <a:r>
              <a:rPr lang="en-US" sz="2400" dirty="0" smtClean="0">
                <a:latin typeface="Times New Roman" pitchFamily="18" charset="0"/>
              </a:rPr>
              <a:t>       </a:t>
            </a:r>
            <a:r>
              <a:rPr lang="en-US" sz="2400" dirty="0" err="1" smtClean="0">
                <a:latin typeface="Times New Roman" pitchFamily="18" charset="0"/>
              </a:rPr>
              <a:t>noncollagen</a:t>
            </a:r>
            <a:r>
              <a:rPr lang="en-US" sz="2400" dirty="0" smtClean="0">
                <a:latin typeface="Times New Roman" pitchFamily="18" charset="0"/>
              </a:rPr>
              <a:t> </a:t>
            </a:r>
            <a:r>
              <a:rPr lang="en-US" sz="2400" dirty="0">
                <a:latin typeface="Times New Roman" pitchFamily="18" charset="0"/>
              </a:rPr>
              <a:t>protein</a:t>
            </a:r>
          </a:p>
          <a:p>
            <a:pPr>
              <a:lnSpc>
                <a:spcPct val="90000"/>
              </a:lnSpc>
              <a:buFontTx/>
              <a:buNone/>
            </a:pPr>
            <a:r>
              <a:rPr lang="en-US" sz="2400" dirty="0">
                <a:latin typeface="Times New Roman" pitchFamily="18" charset="0"/>
              </a:rPr>
              <a:t>                                     type </a:t>
            </a:r>
            <a:r>
              <a:rPr lang="en-US" sz="2400" dirty="0" smtClean="0">
                <a:latin typeface="Times New Roman" pitchFamily="18" charset="0"/>
              </a:rPr>
              <a:t>I</a:t>
            </a:r>
          </a:p>
          <a:p>
            <a:pPr>
              <a:lnSpc>
                <a:spcPct val="90000"/>
              </a:lnSpc>
              <a:buFontTx/>
              <a:buNone/>
            </a:pPr>
            <a:r>
              <a:rPr lang="en-US" sz="2400" dirty="0" smtClean="0">
                <a:latin typeface="Times New Roman" pitchFamily="18" charset="0"/>
              </a:rPr>
              <a:t>                                                                          </a:t>
            </a:r>
            <a:r>
              <a:rPr lang="en-US" sz="2400" dirty="0" err="1">
                <a:latin typeface="Times New Roman" pitchFamily="18" charset="0"/>
              </a:rPr>
              <a:t>osteocalcin</a:t>
            </a:r>
            <a:endParaRPr lang="en-US" sz="2400" dirty="0">
              <a:latin typeface="Times New Roman" pitchFamily="18" charset="0"/>
            </a:endParaRPr>
          </a:p>
          <a:p>
            <a:pPr algn="ctr">
              <a:lnSpc>
                <a:spcPct val="90000"/>
              </a:lnSpc>
              <a:buFontTx/>
              <a:buNone/>
            </a:pPr>
            <a:r>
              <a:rPr lang="en-US" sz="2400" dirty="0">
                <a:latin typeface="Times New Roman" pitchFamily="18" charset="0"/>
              </a:rPr>
              <a:t>                                                        </a:t>
            </a:r>
            <a:r>
              <a:rPr lang="en-US" sz="2400" dirty="0" err="1">
                <a:latin typeface="Times New Roman" pitchFamily="18" charset="0"/>
              </a:rPr>
              <a:t>sialoprotein</a:t>
            </a:r>
            <a:endParaRPr lang="en-US" sz="2400" dirty="0">
              <a:latin typeface="Times New Roman" pitchFamily="18" charset="0"/>
            </a:endParaRPr>
          </a:p>
          <a:p>
            <a:pPr algn="ctr">
              <a:lnSpc>
                <a:spcPct val="90000"/>
              </a:lnSpc>
              <a:buFontTx/>
              <a:buNone/>
            </a:pPr>
            <a:r>
              <a:rPr lang="en-US" sz="2400" dirty="0">
                <a:latin typeface="Times New Roman" pitchFamily="18" charset="0"/>
              </a:rPr>
              <a:t>                                                        </a:t>
            </a:r>
            <a:r>
              <a:rPr lang="en-US" sz="2400" dirty="0" err="1">
                <a:latin typeface="Times New Roman" pitchFamily="18" charset="0"/>
              </a:rPr>
              <a:t>phosphoprotein</a:t>
            </a:r>
            <a:endParaRPr lang="en-US" sz="2400" dirty="0">
              <a:latin typeface="Times New Roman" pitchFamily="18" charset="0"/>
            </a:endParaRPr>
          </a:p>
          <a:p>
            <a:pPr algn="ctr">
              <a:lnSpc>
                <a:spcPct val="90000"/>
              </a:lnSpc>
              <a:buFontTx/>
              <a:buNone/>
            </a:pPr>
            <a:r>
              <a:rPr lang="en-US" sz="2400" dirty="0">
                <a:latin typeface="Times New Roman" pitchFamily="18" charset="0"/>
              </a:rPr>
              <a:t>                                                        </a:t>
            </a:r>
            <a:r>
              <a:rPr lang="en-US" sz="2400" dirty="0" err="1">
                <a:latin typeface="Times New Roman" pitchFamily="18" charset="0"/>
              </a:rPr>
              <a:t>osteonectin</a:t>
            </a:r>
            <a:endParaRPr lang="en-US" sz="2400" dirty="0">
              <a:latin typeface="Times New Roman" pitchFamily="18" charset="0"/>
            </a:endParaRPr>
          </a:p>
          <a:p>
            <a:pPr algn="ctr">
              <a:lnSpc>
                <a:spcPct val="90000"/>
              </a:lnSpc>
              <a:buFontTx/>
              <a:buNone/>
            </a:pPr>
            <a:r>
              <a:rPr lang="en-US" sz="2400" dirty="0">
                <a:latin typeface="Times New Roman" pitchFamily="18" charset="0"/>
              </a:rPr>
              <a:t>                                                    bone specific protein</a:t>
            </a:r>
          </a:p>
          <a:p>
            <a:pPr algn="ctr">
              <a:lnSpc>
                <a:spcPct val="90000"/>
              </a:lnSpc>
              <a:buFontTx/>
              <a:buNone/>
            </a:pPr>
            <a:r>
              <a:rPr lang="en-US" sz="2800" dirty="0">
                <a:latin typeface="Times New Roman" pitchFamily="18" charset="0"/>
              </a:rPr>
              <a:t>                                     </a:t>
            </a:r>
            <a:r>
              <a:rPr lang="en-US" sz="2800" dirty="0" smtClean="0">
                <a:latin typeface="Times New Roman" pitchFamily="18" charset="0"/>
              </a:rPr>
              <a:t>        </a:t>
            </a:r>
            <a:r>
              <a:rPr lang="en-US" sz="2400" dirty="0" smtClean="0">
                <a:latin typeface="Times New Roman" pitchFamily="18" charset="0"/>
              </a:rPr>
              <a:t>BMPs</a:t>
            </a:r>
            <a:endParaRPr lang="en-US" sz="2400" dirty="0">
              <a:latin typeface="Times New Roman" pitchFamily="18" charset="0"/>
            </a:endParaRPr>
          </a:p>
        </p:txBody>
      </p:sp>
      <p:sp>
        <p:nvSpPr>
          <p:cNvPr id="9220" name="Line 4"/>
          <p:cNvSpPr>
            <a:spLocks noChangeShapeType="1"/>
          </p:cNvSpPr>
          <p:nvPr/>
        </p:nvSpPr>
        <p:spPr bwMode="auto">
          <a:xfrm>
            <a:off x="2209800" y="1752600"/>
            <a:ext cx="0" cy="381000"/>
          </a:xfrm>
          <a:prstGeom prst="line">
            <a:avLst/>
          </a:prstGeom>
          <a:noFill/>
          <a:ln w="9525">
            <a:solidFill>
              <a:schemeClr val="tx1"/>
            </a:solidFill>
            <a:round/>
            <a:headEnd/>
            <a:tailEnd type="triangle" w="med" len="med"/>
          </a:ln>
          <a:effectLst/>
        </p:spPr>
        <p:txBody>
          <a:bodyPr wrap="none"/>
          <a:lstStyle/>
          <a:p>
            <a:endParaRPr lang="en-US"/>
          </a:p>
        </p:txBody>
      </p:sp>
      <p:sp>
        <p:nvSpPr>
          <p:cNvPr id="9221" name="Line 5"/>
          <p:cNvSpPr>
            <a:spLocks noChangeShapeType="1"/>
          </p:cNvSpPr>
          <p:nvPr/>
        </p:nvSpPr>
        <p:spPr bwMode="auto">
          <a:xfrm>
            <a:off x="6858000" y="3048000"/>
            <a:ext cx="0" cy="381000"/>
          </a:xfrm>
          <a:prstGeom prst="line">
            <a:avLst/>
          </a:prstGeom>
          <a:noFill/>
          <a:ln w="9525">
            <a:solidFill>
              <a:schemeClr val="tx1"/>
            </a:solidFill>
            <a:round/>
            <a:headEnd/>
            <a:tailEnd type="triangle" w="med" len="med"/>
          </a:ln>
          <a:effectLst/>
        </p:spPr>
        <p:txBody>
          <a:bodyPr wrap="none"/>
          <a:lstStyle/>
          <a:p>
            <a:endParaRPr lang="en-US"/>
          </a:p>
        </p:txBody>
      </p:sp>
      <p:sp>
        <p:nvSpPr>
          <p:cNvPr id="9222" name="Line 6"/>
          <p:cNvSpPr>
            <a:spLocks noChangeShapeType="1"/>
          </p:cNvSpPr>
          <p:nvPr/>
        </p:nvSpPr>
        <p:spPr bwMode="auto">
          <a:xfrm flipH="1">
            <a:off x="4267200" y="1752600"/>
            <a:ext cx="457200" cy="457200"/>
          </a:xfrm>
          <a:prstGeom prst="line">
            <a:avLst/>
          </a:prstGeom>
          <a:noFill/>
          <a:ln w="9525">
            <a:solidFill>
              <a:schemeClr val="tx1"/>
            </a:solidFill>
            <a:round/>
            <a:headEnd/>
            <a:tailEnd type="triangle" w="med" len="med"/>
          </a:ln>
          <a:effectLst/>
        </p:spPr>
        <p:txBody>
          <a:bodyPr wrap="none"/>
          <a:lstStyle/>
          <a:p>
            <a:endParaRPr lang="en-US"/>
          </a:p>
        </p:txBody>
      </p:sp>
      <p:sp>
        <p:nvSpPr>
          <p:cNvPr id="9223" name="Line 7"/>
          <p:cNvSpPr>
            <a:spLocks noChangeShapeType="1"/>
          </p:cNvSpPr>
          <p:nvPr/>
        </p:nvSpPr>
        <p:spPr bwMode="auto">
          <a:xfrm>
            <a:off x="4724400" y="1752600"/>
            <a:ext cx="609600" cy="533400"/>
          </a:xfrm>
          <a:prstGeom prst="line">
            <a:avLst/>
          </a:prstGeom>
          <a:noFill/>
          <a:ln w="9525">
            <a:solidFill>
              <a:schemeClr val="tx1"/>
            </a:solidFill>
            <a:round/>
            <a:headEnd/>
            <a:tailEnd type="triangle" w="med" len="med"/>
          </a:ln>
          <a:effectLst/>
        </p:spPr>
        <p:txBody>
          <a:bodyPr wrap="none"/>
          <a:lstStyle/>
          <a:p>
            <a:endParaRPr lang="en-US"/>
          </a:p>
        </p:txBody>
      </p:sp>
      <p:sp>
        <p:nvSpPr>
          <p:cNvPr id="9224" name="Line 8"/>
          <p:cNvSpPr>
            <a:spLocks noChangeShapeType="1"/>
          </p:cNvSpPr>
          <p:nvPr/>
        </p:nvSpPr>
        <p:spPr bwMode="auto">
          <a:xfrm flipH="1">
            <a:off x="2971800" y="914400"/>
            <a:ext cx="457200" cy="457200"/>
          </a:xfrm>
          <a:prstGeom prst="line">
            <a:avLst/>
          </a:prstGeom>
          <a:noFill/>
          <a:ln w="9525">
            <a:solidFill>
              <a:schemeClr val="tx1"/>
            </a:solidFill>
            <a:round/>
            <a:headEnd/>
            <a:tailEnd type="triangle" w="med" len="med"/>
          </a:ln>
          <a:effectLst/>
        </p:spPr>
        <p:txBody>
          <a:bodyPr wrap="none"/>
          <a:lstStyle/>
          <a:p>
            <a:endParaRPr lang="en-US"/>
          </a:p>
        </p:txBody>
      </p:sp>
      <p:sp>
        <p:nvSpPr>
          <p:cNvPr id="9225" name="WordArt 9"/>
          <p:cNvSpPr>
            <a:spLocks noChangeArrowheads="1" noChangeShapeType="1" noTextEdit="1"/>
          </p:cNvSpPr>
          <p:nvPr/>
        </p:nvSpPr>
        <p:spPr bwMode="auto">
          <a:xfrm>
            <a:off x="457200" y="381000"/>
            <a:ext cx="4572000" cy="533400"/>
          </a:xfrm>
          <a:prstGeom prst="rect">
            <a:avLst/>
          </a:prstGeom>
        </p:spPr>
        <p:txBody>
          <a:bodyPr wrap="none" fromWordArt="1">
            <a:prstTxWarp prst="textPlain">
              <a:avLst>
                <a:gd name="adj" fmla="val 50000"/>
              </a:avLst>
            </a:prstTxWarp>
          </a:bodyPr>
          <a:lstStyle/>
          <a:p>
            <a:pPr>
              <a:lnSpc>
                <a:spcPct val="90000"/>
              </a:lnSpc>
              <a:buFontTx/>
              <a:buNone/>
            </a:pPr>
            <a:endParaRPr lang="en-US" sz="3600" dirty="0" smtClean="0">
              <a:latin typeface="Times New Roman" pitchFamily="18" charset="0"/>
            </a:endParaRPr>
          </a:p>
          <a:p>
            <a:pPr>
              <a:lnSpc>
                <a:spcPct val="90000"/>
              </a:lnSpc>
              <a:buFontTx/>
              <a:buNone/>
            </a:pPr>
            <a:r>
              <a:rPr lang="en-US" sz="3600" dirty="0" smtClean="0">
                <a:latin typeface="Times New Roman" pitchFamily="18" charset="0"/>
              </a:rPr>
              <a:t>                          </a:t>
            </a:r>
          </a:p>
          <a:p>
            <a:pPr algn="ctr"/>
            <a:endParaRPr lang="en-US" sz="3600" kern="10" spc="720" dirty="0">
              <a:ln w="9525">
                <a:noFill/>
                <a:round/>
                <a:headEnd/>
                <a:tailEnd/>
              </a:ln>
              <a:solidFill>
                <a:schemeClr val="accent2">
                  <a:lumMod val="75000"/>
                </a:schemeClr>
              </a:solidFill>
              <a:effectLst>
                <a:outerShdw dist="45791" dir="3378596" algn="ctr" rotWithShape="0">
                  <a:srgbClr val="4D4D4D"/>
                </a:outerShdw>
              </a:effectLst>
              <a:latin typeface="Arial Black"/>
            </a:endParaRPr>
          </a:p>
        </p:txBody>
      </p:sp>
      <p:cxnSp>
        <p:nvCxnSpPr>
          <p:cNvPr id="11" name="Straight Arrow Connector 10"/>
          <p:cNvCxnSpPr/>
          <p:nvPr/>
        </p:nvCxnSpPr>
        <p:spPr>
          <a:xfrm rot="16200000" flipH="1">
            <a:off x="3429000" y="914400"/>
            <a:ext cx="533400" cy="5334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533400" y="457200"/>
            <a:ext cx="8153400" cy="5867400"/>
          </a:xfrm>
        </p:spPr>
        <p:txBody>
          <a:bodyPr>
            <a:normAutofit/>
          </a:bodyPr>
          <a:lstStyle/>
          <a:p>
            <a:pPr>
              <a:lnSpc>
                <a:spcPct val="90000"/>
              </a:lnSpc>
              <a:spcAft>
                <a:spcPct val="40000"/>
              </a:spcAft>
              <a:buFontTx/>
              <a:buNone/>
            </a:pPr>
            <a:r>
              <a:rPr lang="en-US" sz="3200" dirty="0">
                <a:solidFill>
                  <a:srgbClr val="FF0000"/>
                </a:solidFill>
              </a:rPr>
              <a:t>Inorganic </a:t>
            </a:r>
            <a:r>
              <a:rPr lang="en-US" sz="3200" dirty="0" smtClean="0">
                <a:solidFill>
                  <a:srgbClr val="FF0000"/>
                </a:solidFill>
              </a:rPr>
              <a:t>Mineral:</a:t>
            </a:r>
            <a:endParaRPr lang="en-US" sz="3200" dirty="0">
              <a:solidFill>
                <a:srgbClr val="FF0000"/>
              </a:solidFill>
            </a:endParaRPr>
          </a:p>
          <a:p>
            <a:pPr>
              <a:lnSpc>
                <a:spcPct val="90000"/>
              </a:lnSpc>
              <a:spcAft>
                <a:spcPct val="40000"/>
              </a:spcAft>
              <a:buFont typeface="Wingdings" pitchFamily="2" charset="2"/>
              <a:buChar char="Ø"/>
            </a:pPr>
            <a:r>
              <a:rPr lang="en-US" sz="2400" dirty="0"/>
              <a:t>Consist of calcium </a:t>
            </a:r>
            <a:r>
              <a:rPr lang="en-US" sz="2400" dirty="0" smtClean="0"/>
              <a:t>phosphate salt in form of </a:t>
            </a:r>
            <a:r>
              <a:rPr lang="en-US" sz="2400" dirty="0" err="1" smtClean="0"/>
              <a:t>hydroxyapatite</a:t>
            </a:r>
            <a:endParaRPr lang="en-US" sz="2400" dirty="0"/>
          </a:p>
          <a:p>
            <a:pPr>
              <a:lnSpc>
                <a:spcPct val="90000"/>
              </a:lnSpc>
              <a:spcAft>
                <a:spcPct val="40000"/>
              </a:spcAft>
              <a:buFont typeface="Wingdings" pitchFamily="2" charset="2"/>
              <a:buChar char="Ø"/>
            </a:pPr>
            <a:r>
              <a:rPr lang="en-US" sz="2400" dirty="0"/>
              <a:t>Shape – rhombic prism</a:t>
            </a:r>
          </a:p>
          <a:p>
            <a:pPr>
              <a:lnSpc>
                <a:spcPct val="90000"/>
              </a:lnSpc>
              <a:spcAft>
                <a:spcPct val="40000"/>
              </a:spcAft>
              <a:buFont typeface="Wingdings" pitchFamily="2" charset="2"/>
              <a:buChar char="Ø"/>
            </a:pPr>
            <a:r>
              <a:rPr lang="en-US" sz="2400" dirty="0" err="1"/>
              <a:t>Hydroxyapatite</a:t>
            </a:r>
            <a:r>
              <a:rPr lang="en-US" sz="2400" dirty="0"/>
              <a:t> crystallite – 100 x 200 x 50 x 50 </a:t>
            </a:r>
            <a:r>
              <a:rPr lang="en-US" dirty="0">
                <a:latin typeface="Times New Roman" pitchFamily="18" charset="0"/>
              </a:rPr>
              <a:t>Å</a:t>
            </a:r>
          </a:p>
          <a:p>
            <a:pPr>
              <a:lnSpc>
                <a:spcPct val="90000"/>
              </a:lnSpc>
              <a:spcAft>
                <a:spcPct val="40000"/>
              </a:spcAft>
              <a:buFont typeface="Wingdings" pitchFamily="2" charset="2"/>
              <a:buChar char="Ø"/>
            </a:pPr>
            <a:r>
              <a:rPr lang="en-US" sz="2400" dirty="0" smtClean="0"/>
              <a:t>Ions </a:t>
            </a:r>
            <a:r>
              <a:rPr lang="en-US" sz="2400" dirty="0"/>
              <a:t>like </a:t>
            </a:r>
            <a:r>
              <a:rPr lang="en-US" sz="2400" dirty="0" smtClean="0"/>
              <a:t>Mg, F, Al, Na are also present.</a:t>
            </a:r>
            <a:endParaRPr lang="en-US" sz="2400" dirty="0"/>
          </a:p>
          <a:p>
            <a:pPr>
              <a:lnSpc>
                <a:spcPct val="90000"/>
              </a:lnSpc>
              <a:spcAft>
                <a:spcPct val="40000"/>
              </a:spcAft>
              <a:buFontTx/>
              <a:buNone/>
            </a:pPr>
            <a:r>
              <a:rPr lang="en-US" sz="3200" dirty="0">
                <a:solidFill>
                  <a:srgbClr val="FF0000"/>
                </a:solidFill>
              </a:rPr>
              <a:t>Organic </a:t>
            </a:r>
            <a:r>
              <a:rPr lang="en-US" sz="3200" dirty="0" smtClean="0">
                <a:solidFill>
                  <a:srgbClr val="FF0000"/>
                </a:solidFill>
              </a:rPr>
              <a:t>contents:</a:t>
            </a:r>
            <a:endParaRPr lang="en-US" sz="3200" dirty="0">
              <a:solidFill>
                <a:srgbClr val="FF0000"/>
              </a:solidFill>
            </a:endParaRPr>
          </a:p>
          <a:p>
            <a:pPr>
              <a:lnSpc>
                <a:spcPct val="90000"/>
              </a:lnSpc>
              <a:spcAft>
                <a:spcPct val="40000"/>
              </a:spcAft>
              <a:buFont typeface="Wingdings" pitchFamily="2" charset="2"/>
              <a:buChar char="Ø"/>
            </a:pPr>
            <a:r>
              <a:rPr lang="en-US" sz="2400" dirty="0"/>
              <a:t>Collagen Type I </a:t>
            </a:r>
            <a:r>
              <a:rPr lang="en-US" sz="2400" dirty="0" smtClean="0"/>
              <a:t> &amp; also Type III, V, XII</a:t>
            </a:r>
            <a:endParaRPr lang="en-US" sz="2400" dirty="0"/>
          </a:p>
          <a:p>
            <a:pPr>
              <a:lnSpc>
                <a:spcPct val="90000"/>
              </a:lnSpc>
              <a:spcAft>
                <a:spcPct val="40000"/>
              </a:spcAft>
              <a:buFont typeface="Wingdings" pitchFamily="2" charset="2"/>
              <a:buChar char="Ø"/>
            </a:pPr>
            <a:r>
              <a:rPr lang="en-US" sz="2400" dirty="0"/>
              <a:t>Ground substance </a:t>
            </a:r>
          </a:p>
          <a:p>
            <a:pPr>
              <a:lnSpc>
                <a:spcPct val="90000"/>
              </a:lnSpc>
              <a:spcAft>
                <a:spcPct val="40000"/>
              </a:spcAft>
              <a:buFontTx/>
              <a:buNone/>
            </a:pPr>
            <a:r>
              <a:rPr lang="en-US" dirty="0">
                <a:latin typeface="Times New Roman" pitchFamily="18" charset="0"/>
              </a:rPr>
              <a:t>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Non </a:t>
            </a:r>
            <a:r>
              <a:rPr lang="en-US" dirty="0" err="1" smtClean="0"/>
              <a:t>collagenous</a:t>
            </a:r>
            <a:r>
              <a:rPr lang="en-US" dirty="0" smtClean="0"/>
              <a:t> proteins</a:t>
            </a:r>
            <a:endParaRPr lang="en-US" dirty="0"/>
          </a:p>
        </p:txBody>
      </p:sp>
      <p:sp>
        <p:nvSpPr>
          <p:cNvPr id="6" name="Content Placeholder 5"/>
          <p:cNvSpPr>
            <a:spLocks noGrp="1"/>
          </p:cNvSpPr>
          <p:nvPr>
            <p:ph idx="1"/>
          </p:nvPr>
        </p:nvSpPr>
        <p:spPr/>
        <p:txBody>
          <a:bodyPr/>
          <a:lstStyle/>
          <a:p>
            <a:r>
              <a:rPr lang="en-US" sz="3600" b="1" dirty="0" smtClean="0">
                <a:solidFill>
                  <a:srgbClr val="FF0000"/>
                </a:solidFill>
              </a:rPr>
              <a:t>1. </a:t>
            </a:r>
            <a:r>
              <a:rPr lang="en-US" sz="3600" b="1" u="sng" dirty="0" err="1" smtClean="0">
                <a:solidFill>
                  <a:srgbClr val="FF0000"/>
                </a:solidFill>
              </a:rPr>
              <a:t>Osteocalcin</a:t>
            </a:r>
            <a:r>
              <a:rPr lang="en-US" sz="3600" b="1" u="sng" dirty="0" smtClean="0">
                <a:solidFill>
                  <a:srgbClr val="FF0000"/>
                </a:solidFill>
              </a:rPr>
              <a:t>-</a:t>
            </a:r>
          </a:p>
          <a:p>
            <a:r>
              <a:rPr lang="en-US" dirty="0" smtClean="0"/>
              <a:t>15% of non </a:t>
            </a:r>
            <a:r>
              <a:rPr lang="en-US" dirty="0" err="1" smtClean="0"/>
              <a:t>collagenous</a:t>
            </a:r>
            <a:r>
              <a:rPr lang="en-US" dirty="0" smtClean="0"/>
              <a:t> proteins</a:t>
            </a:r>
          </a:p>
          <a:p>
            <a:r>
              <a:rPr lang="en-US" dirty="0" smtClean="0"/>
              <a:t>Bone </a:t>
            </a:r>
            <a:r>
              <a:rPr lang="en-US" dirty="0" err="1" smtClean="0"/>
              <a:t>gla</a:t>
            </a:r>
            <a:r>
              <a:rPr lang="en-US" dirty="0" smtClean="0"/>
              <a:t> protein- </a:t>
            </a:r>
            <a:r>
              <a:rPr lang="el-GR" dirty="0" smtClean="0"/>
              <a:t>γ</a:t>
            </a:r>
            <a:r>
              <a:rPr lang="en-US" dirty="0" smtClean="0"/>
              <a:t> </a:t>
            </a:r>
            <a:r>
              <a:rPr lang="en-US" dirty="0" err="1" smtClean="0"/>
              <a:t>carboxy</a:t>
            </a:r>
            <a:r>
              <a:rPr lang="en-US" dirty="0" smtClean="0"/>
              <a:t> </a:t>
            </a:r>
            <a:r>
              <a:rPr lang="en-US" dirty="0" err="1" smtClean="0"/>
              <a:t>glutamic</a:t>
            </a:r>
            <a:r>
              <a:rPr lang="en-US" dirty="0" smtClean="0"/>
              <a:t> acid</a:t>
            </a:r>
          </a:p>
          <a:p>
            <a:r>
              <a:rPr lang="en-US" dirty="0" err="1" smtClean="0"/>
              <a:t>Carboxy</a:t>
            </a:r>
            <a:r>
              <a:rPr lang="en-US" dirty="0" smtClean="0"/>
              <a:t> terminal segment of </a:t>
            </a:r>
            <a:r>
              <a:rPr lang="en-US" dirty="0" err="1" smtClean="0"/>
              <a:t>osteocalcin</a:t>
            </a:r>
            <a:r>
              <a:rPr lang="en-US" dirty="0" smtClean="0"/>
              <a:t> acts as </a:t>
            </a:r>
            <a:r>
              <a:rPr lang="en-US" dirty="0" err="1" smtClean="0">
                <a:solidFill>
                  <a:srgbClr val="FF0000"/>
                </a:solidFill>
              </a:rPr>
              <a:t>chemoattractant</a:t>
            </a:r>
            <a:r>
              <a:rPr lang="en-US" dirty="0" smtClean="0">
                <a:solidFill>
                  <a:srgbClr val="FF0000"/>
                </a:solidFill>
              </a:rPr>
              <a:t> for </a:t>
            </a:r>
            <a:r>
              <a:rPr lang="en-US" dirty="0" err="1" smtClean="0">
                <a:solidFill>
                  <a:srgbClr val="FF0000"/>
                </a:solidFill>
              </a:rPr>
              <a:t>osteoclasts</a:t>
            </a:r>
            <a:r>
              <a:rPr lang="en-US" dirty="0" smtClean="0"/>
              <a:t>. Role in bone </a:t>
            </a:r>
            <a:r>
              <a:rPr lang="en-US" dirty="0" err="1" smtClean="0"/>
              <a:t>resorption</a:t>
            </a:r>
            <a:endParaRPr lang="en-US" dirty="0" smtClean="0"/>
          </a:p>
          <a:p>
            <a:r>
              <a:rPr lang="en-US" dirty="0" smtClean="0"/>
              <a:t>Also, it has role in bone calcification- as it is a </a:t>
            </a:r>
            <a:r>
              <a:rPr lang="en-US" dirty="0" smtClean="0">
                <a:solidFill>
                  <a:srgbClr val="FF0000"/>
                </a:solidFill>
              </a:rPr>
              <a:t>calcium binding protein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fontScale="92500" lnSpcReduction="10000"/>
          </a:bodyPr>
          <a:lstStyle/>
          <a:p>
            <a:r>
              <a:rPr lang="en-US" sz="3900" dirty="0" smtClean="0">
                <a:solidFill>
                  <a:srgbClr val="FF0000"/>
                </a:solidFill>
              </a:rPr>
              <a:t>2. Bone </a:t>
            </a:r>
            <a:r>
              <a:rPr lang="en-US" sz="3900" dirty="0" err="1" smtClean="0">
                <a:solidFill>
                  <a:srgbClr val="FF0000"/>
                </a:solidFill>
              </a:rPr>
              <a:t>Sialoprotein</a:t>
            </a:r>
            <a:r>
              <a:rPr lang="en-US" sz="3900" dirty="0" smtClean="0">
                <a:solidFill>
                  <a:srgbClr val="FF0000"/>
                </a:solidFill>
              </a:rPr>
              <a:t> (BSP)</a:t>
            </a:r>
          </a:p>
          <a:p>
            <a:r>
              <a:rPr lang="en-US" dirty="0" smtClean="0"/>
              <a:t>Initiation of mineral crystal formation</a:t>
            </a:r>
          </a:p>
          <a:p>
            <a:endParaRPr lang="en-US" dirty="0" smtClean="0"/>
          </a:p>
          <a:p>
            <a:r>
              <a:rPr lang="en-US" sz="3600" dirty="0" smtClean="0">
                <a:solidFill>
                  <a:srgbClr val="FF0000"/>
                </a:solidFill>
              </a:rPr>
              <a:t>3.Osteopontin:</a:t>
            </a:r>
          </a:p>
          <a:p>
            <a:r>
              <a:rPr lang="en-US" sz="2400" dirty="0" smtClean="0"/>
              <a:t>Inhibitor of </a:t>
            </a:r>
            <a:r>
              <a:rPr lang="en-US" sz="2400" dirty="0" err="1" smtClean="0"/>
              <a:t>hydroxyappetite</a:t>
            </a:r>
            <a:r>
              <a:rPr lang="en-US" sz="2400" dirty="0" smtClean="0"/>
              <a:t> crystal growth</a:t>
            </a:r>
          </a:p>
          <a:p>
            <a:r>
              <a:rPr lang="en-US" sz="2400" dirty="0" smtClean="0"/>
              <a:t>Enriched at cell matrix interface where  it mediates attachment of  cells including </a:t>
            </a:r>
            <a:r>
              <a:rPr lang="en-US" sz="2400" dirty="0" err="1" smtClean="0"/>
              <a:t>osteoclasts</a:t>
            </a:r>
            <a:endParaRPr lang="en-US" sz="2400" dirty="0" smtClean="0"/>
          </a:p>
          <a:p>
            <a:pPr>
              <a:buNone/>
            </a:pPr>
            <a:endParaRPr lang="en-US" sz="2400" dirty="0" smtClean="0"/>
          </a:p>
          <a:p>
            <a:r>
              <a:rPr lang="en-US" sz="3600" dirty="0" smtClean="0">
                <a:solidFill>
                  <a:srgbClr val="FF0000"/>
                </a:solidFill>
              </a:rPr>
              <a:t>4. </a:t>
            </a:r>
            <a:r>
              <a:rPr lang="en-US" sz="3600" dirty="0" err="1" smtClean="0">
                <a:solidFill>
                  <a:srgbClr val="FF0000"/>
                </a:solidFill>
              </a:rPr>
              <a:t>Osteonectin</a:t>
            </a:r>
            <a:r>
              <a:rPr lang="en-US" sz="3600" dirty="0" smtClean="0">
                <a:solidFill>
                  <a:srgbClr val="FF0000"/>
                </a:solidFill>
              </a:rPr>
              <a:t>:</a:t>
            </a:r>
          </a:p>
          <a:p>
            <a:r>
              <a:rPr lang="en-US" sz="2400" dirty="0" smtClean="0"/>
              <a:t>It is bound to </a:t>
            </a:r>
            <a:r>
              <a:rPr lang="en-US" sz="2400" dirty="0" err="1" smtClean="0"/>
              <a:t>hydroxyappetite</a:t>
            </a:r>
            <a:r>
              <a:rPr lang="en-US" sz="2400" dirty="0" smtClean="0"/>
              <a:t> crystals</a:t>
            </a:r>
          </a:p>
          <a:p>
            <a:r>
              <a:rPr lang="en-US" sz="2400" dirty="0" smtClean="0"/>
              <a:t>It is a secreted calcium binding glycoprotein. </a:t>
            </a:r>
          </a:p>
          <a:p>
            <a:r>
              <a:rPr lang="en-US" sz="2400" dirty="0" smtClean="0"/>
              <a:t>Role- regulation of cell adhesion &amp; proliferation</a:t>
            </a:r>
          </a:p>
          <a:p>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562600"/>
          </a:xfrm>
        </p:spPr>
        <p:txBody>
          <a:bodyPr>
            <a:normAutofit lnSpcReduction="10000"/>
          </a:bodyPr>
          <a:lstStyle/>
          <a:p>
            <a:r>
              <a:rPr lang="en-US" sz="3600" dirty="0" smtClean="0">
                <a:solidFill>
                  <a:srgbClr val="FF0000"/>
                </a:solidFill>
              </a:rPr>
              <a:t>5. </a:t>
            </a:r>
            <a:r>
              <a:rPr lang="en-US" sz="3600" dirty="0" err="1" smtClean="0">
                <a:solidFill>
                  <a:srgbClr val="FF0000"/>
                </a:solidFill>
              </a:rPr>
              <a:t>Proteoglycans</a:t>
            </a:r>
            <a:r>
              <a:rPr lang="en-US" sz="3600" dirty="0" smtClean="0">
                <a:solidFill>
                  <a:srgbClr val="FF0000"/>
                </a:solidFill>
              </a:rPr>
              <a:t>:</a:t>
            </a:r>
          </a:p>
          <a:p>
            <a:r>
              <a:rPr lang="en-US" dirty="0" err="1" smtClean="0"/>
              <a:t>Chondroitin</a:t>
            </a:r>
            <a:r>
              <a:rPr lang="en-US" dirty="0" smtClean="0"/>
              <a:t> sulfate, </a:t>
            </a:r>
            <a:r>
              <a:rPr lang="en-US" dirty="0" err="1" smtClean="0"/>
              <a:t>Biglycan</a:t>
            </a:r>
            <a:r>
              <a:rPr lang="en-US" dirty="0" smtClean="0"/>
              <a:t>, </a:t>
            </a:r>
            <a:r>
              <a:rPr lang="en-US" dirty="0" err="1" smtClean="0"/>
              <a:t>Decorin</a:t>
            </a:r>
            <a:endParaRPr lang="en-US" dirty="0" smtClean="0"/>
          </a:p>
          <a:p>
            <a:r>
              <a:rPr lang="en-US" dirty="0" smtClean="0"/>
              <a:t>Bind to TGF-</a:t>
            </a:r>
            <a:r>
              <a:rPr lang="el-GR" dirty="0" smtClean="0"/>
              <a:t>β</a:t>
            </a:r>
            <a:r>
              <a:rPr lang="en-US" dirty="0" smtClean="0"/>
              <a:t> &amp; extracellular macromolecules including collagen             regulate </a:t>
            </a:r>
            <a:r>
              <a:rPr lang="en-US" dirty="0" err="1" smtClean="0"/>
              <a:t>fibrillogenesis</a:t>
            </a:r>
            <a:endParaRPr lang="en-US" dirty="0" smtClean="0"/>
          </a:p>
          <a:p>
            <a:endParaRPr lang="en-US" dirty="0" smtClean="0"/>
          </a:p>
          <a:p>
            <a:r>
              <a:rPr lang="en-US" sz="3600" dirty="0" smtClean="0">
                <a:solidFill>
                  <a:srgbClr val="FF0000"/>
                </a:solidFill>
              </a:rPr>
              <a:t>6. </a:t>
            </a:r>
            <a:r>
              <a:rPr lang="en-US" sz="3600" dirty="0" err="1" smtClean="0">
                <a:solidFill>
                  <a:srgbClr val="FF0000"/>
                </a:solidFill>
              </a:rPr>
              <a:t>Lysyl</a:t>
            </a:r>
            <a:r>
              <a:rPr lang="en-US" sz="3600" dirty="0" smtClean="0">
                <a:solidFill>
                  <a:srgbClr val="FF0000"/>
                </a:solidFill>
              </a:rPr>
              <a:t> </a:t>
            </a:r>
            <a:r>
              <a:rPr lang="en-US" sz="3600" dirty="0" err="1" smtClean="0">
                <a:solidFill>
                  <a:srgbClr val="FF0000"/>
                </a:solidFill>
              </a:rPr>
              <a:t>oxidase</a:t>
            </a:r>
            <a:r>
              <a:rPr lang="en-US" sz="3600" dirty="0" smtClean="0">
                <a:solidFill>
                  <a:srgbClr val="FF0000"/>
                </a:solidFill>
              </a:rPr>
              <a:t>:</a:t>
            </a:r>
          </a:p>
          <a:p>
            <a:r>
              <a:rPr lang="en-US" dirty="0" smtClean="0"/>
              <a:t>Critical enzyme for collagen cross linking</a:t>
            </a:r>
          </a:p>
          <a:p>
            <a:endParaRPr lang="en-US" dirty="0" smtClean="0"/>
          </a:p>
          <a:p>
            <a:r>
              <a:rPr lang="en-US" sz="3600" dirty="0" smtClean="0">
                <a:solidFill>
                  <a:srgbClr val="FF0000"/>
                </a:solidFill>
              </a:rPr>
              <a:t>7. Matrix </a:t>
            </a:r>
            <a:r>
              <a:rPr lang="en-US" sz="3600" dirty="0" err="1" smtClean="0">
                <a:solidFill>
                  <a:srgbClr val="FF0000"/>
                </a:solidFill>
              </a:rPr>
              <a:t>gla</a:t>
            </a:r>
            <a:r>
              <a:rPr lang="en-US" sz="3600" dirty="0" smtClean="0">
                <a:solidFill>
                  <a:srgbClr val="FF0000"/>
                </a:solidFill>
              </a:rPr>
              <a:t> proteins:</a:t>
            </a:r>
          </a:p>
          <a:p>
            <a:r>
              <a:rPr lang="en-US" sz="2800" dirty="0" smtClean="0"/>
              <a:t>Prevent mineralization in vascular tissues &amp; cartilage</a:t>
            </a:r>
          </a:p>
          <a:p>
            <a:endParaRPr lang="en-US" dirty="0" smtClean="0"/>
          </a:p>
          <a:p>
            <a:endParaRPr lang="en-US" dirty="0" smtClean="0"/>
          </a:p>
        </p:txBody>
      </p:sp>
      <p:cxnSp>
        <p:nvCxnSpPr>
          <p:cNvPr id="5" name="Straight Arrow Connector 4"/>
          <p:cNvCxnSpPr/>
          <p:nvPr/>
        </p:nvCxnSpPr>
        <p:spPr>
          <a:xfrm>
            <a:off x="3505200" y="2438400"/>
            <a:ext cx="914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Content Placeholder 2"/>
          <p:cNvSpPr>
            <a:spLocks noGrp="1"/>
          </p:cNvSpPr>
          <p:nvPr>
            <p:ph idx="1"/>
          </p:nvPr>
        </p:nvSpPr>
        <p:spPr>
          <a:xfrm>
            <a:off x="762000" y="762000"/>
            <a:ext cx="7772400" cy="5257800"/>
          </a:xfrm>
        </p:spPr>
        <p:txBody>
          <a:bodyPr>
            <a:normAutofit fontScale="85000" lnSpcReduction="20000"/>
          </a:bodyPr>
          <a:lstStyle/>
          <a:p>
            <a:pPr algn="just" eaLnBrk="1" hangingPunct="1">
              <a:buClr>
                <a:schemeClr val="tx1"/>
              </a:buClr>
              <a:defRPr/>
            </a:pPr>
            <a:r>
              <a:rPr lang="en-US" sz="4700" u="sng" dirty="0" smtClean="0">
                <a:solidFill>
                  <a:srgbClr val="FF0000"/>
                </a:solidFill>
              </a:rPr>
              <a:t>Cytokines :</a:t>
            </a:r>
          </a:p>
          <a:p>
            <a:pPr algn="just" eaLnBrk="1" hangingPunct="1">
              <a:buClr>
                <a:schemeClr val="tx1"/>
              </a:buClr>
              <a:defRPr/>
            </a:pPr>
            <a:endParaRPr lang="en-US" sz="2800" dirty="0" smtClean="0">
              <a:latin typeface="Algerian" pitchFamily="82" charset="0"/>
            </a:endParaRPr>
          </a:p>
          <a:p>
            <a:pPr algn="just" eaLnBrk="1" hangingPunct="1">
              <a:buClr>
                <a:schemeClr val="tx1"/>
              </a:buClr>
              <a:defRPr/>
            </a:pPr>
            <a:r>
              <a:rPr lang="en-US" sz="2800" dirty="0" smtClean="0">
                <a:solidFill>
                  <a:schemeClr val="tx1">
                    <a:lumMod val="95000"/>
                    <a:lumOff val="5000"/>
                  </a:schemeClr>
                </a:solidFill>
              </a:rPr>
              <a:t>Bone morphogenetic proteins (BMP)</a:t>
            </a:r>
          </a:p>
          <a:p>
            <a:pPr algn="just" eaLnBrk="1" hangingPunct="1">
              <a:buClr>
                <a:schemeClr val="tx1"/>
              </a:buClr>
              <a:defRPr/>
            </a:pPr>
            <a:endParaRPr lang="en-US" sz="2800" dirty="0" smtClean="0">
              <a:solidFill>
                <a:schemeClr val="tx1">
                  <a:lumMod val="95000"/>
                  <a:lumOff val="5000"/>
                </a:schemeClr>
              </a:solidFill>
            </a:endParaRPr>
          </a:p>
          <a:p>
            <a:pPr algn="just" eaLnBrk="1" hangingPunct="1">
              <a:buClr>
                <a:schemeClr val="tx1"/>
              </a:buClr>
              <a:defRPr/>
            </a:pPr>
            <a:r>
              <a:rPr lang="en-US" sz="2800" dirty="0" smtClean="0">
                <a:solidFill>
                  <a:schemeClr val="tx1">
                    <a:lumMod val="95000"/>
                    <a:lumOff val="5000"/>
                  </a:schemeClr>
                </a:solidFill>
              </a:rPr>
              <a:t>Platelet derived growth factors (PDGF)</a:t>
            </a:r>
          </a:p>
          <a:p>
            <a:pPr algn="just" eaLnBrk="1" hangingPunct="1">
              <a:buClr>
                <a:schemeClr val="tx1"/>
              </a:buClr>
              <a:defRPr/>
            </a:pPr>
            <a:endParaRPr lang="en-US" sz="2800" dirty="0" smtClean="0">
              <a:solidFill>
                <a:schemeClr val="tx1">
                  <a:lumMod val="95000"/>
                  <a:lumOff val="5000"/>
                </a:schemeClr>
              </a:solidFill>
            </a:endParaRPr>
          </a:p>
          <a:p>
            <a:pPr algn="just" eaLnBrk="1" hangingPunct="1">
              <a:buClr>
                <a:schemeClr val="tx1"/>
              </a:buClr>
              <a:defRPr/>
            </a:pPr>
            <a:r>
              <a:rPr lang="en-US" sz="2800" dirty="0" smtClean="0">
                <a:solidFill>
                  <a:schemeClr val="tx1">
                    <a:lumMod val="95000"/>
                    <a:lumOff val="5000"/>
                  </a:schemeClr>
                </a:solidFill>
              </a:rPr>
              <a:t>Insulin like growth factors (IGF)</a:t>
            </a:r>
          </a:p>
          <a:p>
            <a:pPr algn="just" eaLnBrk="1" hangingPunct="1">
              <a:buClr>
                <a:schemeClr val="tx1"/>
              </a:buClr>
              <a:defRPr/>
            </a:pPr>
            <a:endParaRPr lang="en-US" sz="2800" dirty="0" smtClean="0">
              <a:solidFill>
                <a:schemeClr val="tx1">
                  <a:lumMod val="95000"/>
                  <a:lumOff val="5000"/>
                </a:schemeClr>
              </a:solidFill>
            </a:endParaRPr>
          </a:p>
          <a:p>
            <a:pPr algn="just" eaLnBrk="1" hangingPunct="1">
              <a:buClr>
                <a:schemeClr val="tx1"/>
              </a:buClr>
              <a:defRPr/>
            </a:pPr>
            <a:r>
              <a:rPr lang="en-US" sz="2800" dirty="0" smtClean="0">
                <a:solidFill>
                  <a:schemeClr val="tx1">
                    <a:lumMod val="95000"/>
                    <a:lumOff val="5000"/>
                  </a:schemeClr>
                </a:solidFill>
              </a:rPr>
              <a:t>Fibroblast growth factors (FGF)</a:t>
            </a:r>
          </a:p>
          <a:p>
            <a:pPr algn="just" eaLnBrk="1" hangingPunct="1">
              <a:buClr>
                <a:schemeClr val="tx1"/>
              </a:buClr>
              <a:defRPr/>
            </a:pPr>
            <a:endParaRPr lang="en-US" sz="2800" dirty="0" smtClean="0">
              <a:solidFill>
                <a:schemeClr val="tx1">
                  <a:lumMod val="95000"/>
                  <a:lumOff val="5000"/>
                </a:schemeClr>
              </a:solidFill>
            </a:endParaRPr>
          </a:p>
          <a:p>
            <a:pPr algn="just" eaLnBrk="1" hangingPunct="1">
              <a:buClr>
                <a:schemeClr val="tx1"/>
              </a:buClr>
              <a:defRPr/>
            </a:pPr>
            <a:r>
              <a:rPr lang="en-US" sz="2800" dirty="0" smtClean="0">
                <a:solidFill>
                  <a:schemeClr val="tx1">
                    <a:lumMod val="95000"/>
                    <a:lumOff val="5000"/>
                  </a:schemeClr>
                </a:solidFill>
              </a:rPr>
              <a:t>Transforming growth factor (TGF)</a:t>
            </a:r>
          </a:p>
          <a:p>
            <a:pPr algn="just" eaLnBrk="1" hangingPunct="1">
              <a:buClr>
                <a:schemeClr val="tx1"/>
              </a:buClr>
              <a:buFont typeface="Wingdings 2" pitchFamily="18" charset="2"/>
              <a:buNone/>
              <a:defRPr/>
            </a:pPr>
            <a:endParaRPr lang="en-US" sz="2800" dirty="0" smtClean="0">
              <a:latin typeface="Baskerville Old Face" pitchFamily="18" charset="0"/>
            </a:endParaRPr>
          </a:p>
          <a:p>
            <a:pPr algn="just" eaLnBrk="1" hangingPunct="1">
              <a:buClr>
                <a:schemeClr val="tx1"/>
              </a:buClr>
              <a:buFont typeface="Wingdings 2" pitchFamily="18" charset="2"/>
              <a:buNone/>
              <a:defRPr/>
            </a:pPr>
            <a:r>
              <a:rPr lang="en-US" sz="2700" b="1" dirty="0" smtClean="0">
                <a:solidFill>
                  <a:srgbClr val="FF0000"/>
                </a:solidFill>
                <a:latin typeface="Baskerville Old Face" pitchFamily="18" charset="0"/>
              </a:rPr>
              <a:t> THE CYTOKINES INCREASE RAPIDITY OF BONE            FORMATION &amp; REPAIR</a:t>
            </a:r>
          </a:p>
          <a:p>
            <a:pPr algn="just" eaLnBrk="1" hangingPunct="1">
              <a:buClr>
                <a:schemeClr val="tx1"/>
              </a:buClr>
              <a:defRPr/>
            </a:pPr>
            <a:endParaRPr lang="en-US" sz="2800" dirty="0" smtClean="0">
              <a:solidFill>
                <a:schemeClr val="accent2">
                  <a:lumMod val="60000"/>
                  <a:lumOff val="40000"/>
                </a:schemeClr>
              </a:solidFill>
              <a:latin typeface="Baskerville Old Face" pitchFamily="18" charset="0"/>
            </a:endParaRPr>
          </a:p>
          <a:p>
            <a:pPr algn="just" eaLnBrk="1" hangingPunct="1">
              <a:buClr>
                <a:schemeClr val="tx1"/>
              </a:buClr>
              <a:defRPr/>
            </a:pPr>
            <a:endParaRPr lang="en-US" sz="2800" dirty="0" smtClean="0">
              <a:latin typeface="Algerian" pitchFamily="82" charset="0"/>
            </a:endParaRPr>
          </a:p>
          <a:p>
            <a:pPr algn="just" eaLnBrk="1" hangingPunct="1">
              <a:buClr>
                <a:schemeClr val="tx1"/>
              </a:buClr>
              <a:defRPr/>
            </a:pPr>
            <a:endParaRPr lang="en-US" sz="2800" dirty="0" smtClean="0">
              <a:latin typeface="Algerian" pitchFamily="82" charset="0"/>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BONE HISTOLOGY</a:t>
            </a:r>
            <a:endParaRPr lang="en-US" dirty="0"/>
          </a:p>
        </p:txBody>
      </p:sp>
      <p:pic>
        <p:nvPicPr>
          <p:cNvPr id="1026" name="Picture 2"/>
          <p:cNvPicPr>
            <a:picLocks noChangeAspect="1" noChangeArrowheads="1"/>
          </p:cNvPicPr>
          <p:nvPr/>
        </p:nvPicPr>
        <p:blipFill>
          <a:blip r:embed="rId2"/>
          <a:srcRect/>
          <a:stretch>
            <a:fillRect/>
          </a:stretch>
        </p:blipFill>
        <p:spPr bwMode="auto">
          <a:xfrm>
            <a:off x="5562600" y="228600"/>
            <a:ext cx="3381375" cy="5334000"/>
          </a:xfrm>
          <a:prstGeom prst="rect">
            <a:avLst/>
          </a:prstGeom>
          <a:noFill/>
          <a:ln w="9525">
            <a:noFill/>
            <a:miter lim="800000"/>
            <a:headEnd/>
            <a:tailEnd/>
          </a:ln>
          <a:effectLst/>
        </p:spPr>
      </p:pic>
      <p:pic>
        <p:nvPicPr>
          <p:cNvPr id="6" name="Content Placeholder 5" descr="structure of bone"/>
          <p:cNvPicPr>
            <a:picLocks noGrp="1" noChangeAspect="1" noChangeArrowheads="1"/>
          </p:cNvPicPr>
          <p:nvPr>
            <p:ph idx="1"/>
          </p:nvPr>
        </p:nvPicPr>
        <p:blipFill>
          <a:blip r:embed="rId3"/>
          <a:srcRect t="-6251" r="2727"/>
          <a:stretch>
            <a:fillRect/>
          </a:stretch>
        </p:blipFill>
        <p:spPr>
          <a:xfrm>
            <a:off x="0" y="1752600"/>
            <a:ext cx="5486400" cy="5005894"/>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lstStyle/>
          <a:p>
            <a:r>
              <a:rPr lang="en-US" dirty="0" smtClean="0"/>
              <a:t>HISTOLOGY OF BONE</a:t>
            </a:r>
            <a:endParaRPr lang="en-US" dirty="0"/>
          </a:p>
        </p:txBody>
      </p:sp>
      <p:pic>
        <p:nvPicPr>
          <p:cNvPr id="2050" name="Picture 2"/>
          <p:cNvPicPr>
            <a:picLocks noChangeAspect="1" noChangeArrowheads="1"/>
          </p:cNvPicPr>
          <p:nvPr/>
        </p:nvPicPr>
        <p:blipFill>
          <a:blip r:embed="rId2"/>
          <a:srcRect/>
          <a:stretch>
            <a:fillRect/>
          </a:stretch>
        </p:blipFill>
        <p:spPr bwMode="auto">
          <a:xfrm>
            <a:off x="5105400" y="2133600"/>
            <a:ext cx="3886200" cy="4276725"/>
          </a:xfrm>
          <a:prstGeom prst="rect">
            <a:avLst/>
          </a:prstGeom>
          <a:noFill/>
          <a:ln w="9525">
            <a:noFill/>
            <a:miter lim="800000"/>
            <a:headEnd/>
            <a:tailEnd/>
          </a:ln>
          <a:effectLst/>
        </p:spPr>
      </p:pic>
      <p:pic>
        <p:nvPicPr>
          <p:cNvPr id="6" name="Picture 3"/>
          <p:cNvPicPr>
            <a:picLocks noGrp="1" noChangeAspect="1" noChangeArrowheads="1"/>
          </p:cNvPicPr>
          <p:nvPr>
            <p:ph idx="1"/>
          </p:nvPr>
        </p:nvPicPr>
        <p:blipFill>
          <a:blip r:embed="rId3"/>
          <a:srcRect/>
          <a:stretch>
            <a:fillRect/>
          </a:stretch>
        </p:blipFill>
        <p:spPr bwMode="auto">
          <a:xfrm>
            <a:off x="228600" y="2133600"/>
            <a:ext cx="4800600" cy="4267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SPONGY BONE</a:t>
            </a:r>
            <a:endParaRPr lang="en-US" dirty="0"/>
          </a:p>
        </p:txBody>
      </p:sp>
      <p:sp>
        <p:nvSpPr>
          <p:cNvPr id="3" name="Content Placeholder 2"/>
          <p:cNvSpPr>
            <a:spLocks noGrp="1"/>
          </p:cNvSpPr>
          <p:nvPr>
            <p:ph idx="1"/>
          </p:nvPr>
        </p:nvSpPr>
        <p:spPr/>
        <p:txBody>
          <a:bodyPr/>
          <a:lstStyle/>
          <a:p>
            <a:r>
              <a:rPr lang="en-US" dirty="0" err="1" smtClean="0"/>
              <a:t>Trabecular</a:t>
            </a:r>
            <a:r>
              <a:rPr lang="en-US" dirty="0" smtClean="0"/>
              <a:t>/ </a:t>
            </a:r>
            <a:r>
              <a:rPr lang="en-US" dirty="0" err="1" smtClean="0"/>
              <a:t>Cancellous</a:t>
            </a:r>
            <a:r>
              <a:rPr lang="en-US" dirty="0" smtClean="0"/>
              <a:t> bone</a:t>
            </a:r>
          </a:p>
          <a:p>
            <a:r>
              <a:rPr lang="en-US" dirty="0" smtClean="0"/>
              <a:t>Same cells and intercellular matrix as compact bone but, differ in arrangement of components</a:t>
            </a:r>
          </a:p>
          <a:p>
            <a:endParaRPr lang="en-US" dirty="0" smtClean="0"/>
          </a:p>
          <a:p>
            <a:r>
              <a:rPr lang="en-US" dirty="0" smtClean="0"/>
              <a:t>Large slender </a:t>
            </a:r>
            <a:r>
              <a:rPr lang="en-US" dirty="0" err="1" smtClean="0"/>
              <a:t>spicules</a:t>
            </a:r>
            <a:r>
              <a:rPr lang="en-US" dirty="0" smtClean="0"/>
              <a:t> – </a:t>
            </a:r>
            <a:r>
              <a:rPr lang="en-US" dirty="0" err="1" smtClean="0"/>
              <a:t>trabeculae</a:t>
            </a:r>
            <a:r>
              <a:rPr lang="en-US" dirty="0" smtClean="0"/>
              <a:t> </a:t>
            </a:r>
          </a:p>
          <a:p>
            <a:r>
              <a:rPr lang="en-US" dirty="0" smtClean="0"/>
              <a:t>Oriented along lines of stress to withstand the forces applied to bone</a:t>
            </a:r>
          </a:p>
          <a:p>
            <a:r>
              <a:rPr lang="en-US" dirty="0" smtClean="0"/>
              <a:t>Marrow spaces are large</a:t>
            </a:r>
          </a:p>
          <a:p>
            <a:r>
              <a:rPr lang="en-US" dirty="0" err="1" smtClean="0"/>
              <a:t>Trabeculae</a:t>
            </a:r>
            <a:r>
              <a:rPr lang="en-US" dirty="0" smtClean="0"/>
              <a:t> derive nutrition from marrow</a:t>
            </a:r>
          </a:p>
        </p:txBody>
      </p:sp>
      <p:pic>
        <p:nvPicPr>
          <p:cNvPr id="4" name="Picture 2"/>
          <p:cNvPicPr>
            <a:picLocks noChangeAspect="1" noChangeArrowheads="1"/>
          </p:cNvPicPr>
          <p:nvPr/>
        </p:nvPicPr>
        <p:blipFill>
          <a:blip r:embed="rId2"/>
          <a:srcRect l="11268" t="36905" r="5352" b="25000"/>
          <a:stretch>
            <a:fillRect/>
          </a:stretch>
        </p:blipFill>
        <p:spPr bwMode="auto">
          <a:xfrm>
            <a:off x="6096000" y="457200"/>
            <a:ext cx="2819400" cy="1981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Organic contents</a:t>
            </a:r>
            <a:endParaRPr lang="en-US" dirty="0"/>
          </a:p>
        </p:txBody>
      </p:sp>
      <p:sp>
        <p:nvSpPr>
          <p:cNvPr id="3" name="Content Placeholder 2"/>
          <p:cNvSpPr>
            <a:spLocks noGrp="1"/>
          </p:cNvSpPr>
          <p:nvPr>
            <p:ph idx="1"/>
          </p:nvPr>
        </p:nvSpPr>
        <p:spPr/>
        <p:txBody>
          <a:bodyPr/>
          <a:lstStyle/>
          <a:p>
            <a:r>
              <a:rPr lang="en-US" dirty="0" smtClean="0"/>
              <a:t>Type I collagen mainly</a:t>
            </a:r>
          </a:p>
          <a:p>
            <a:r>
              <a:rPr lang="en-US" dirty="0" smtClean="0"/>
              <a:t>Other collagens – type III, V, VI, XII</a:t>
            </a:r>
          </a:p>
          <a:p>
            <a:r>
              <a:rPr lang="en-US" dirty="0" err="1" smtClean="0"/>
              <a:t>Proteoglycans</a:t>
            </a:r>
            <a:r>
              <a:rPr lang="en-US" dirty="0" smtClean="0"/>
              <a:t> – </a:t>
            </a:r>
            <a:r>
              <a:rPr lang="en-US" dirty="0" err="1" smtClean="0"/>
              <a:t>Chondroitin</a:t>
            </a:r>
            <a:r>
              <a:rPr lang="en-US" dirty="0" smtClean="0"/>
              <a:t> sulfate, </a:t>
            </a:r>
            <a:r>
              <a:rPr lang="en-US" dirty="0" err="1" smtClean="0"/>
              <a:t>Heparan</a:t>
            </a:r>
            <a:r>
              <a:rPr lang="en-US" dirty="0" smtClean="0"/>
              <a:t> sulfate, </a:t>
            </a:r>
            <a:r>
              <a:rPr lang="en-US" dirty="0" err="1" smtClean="0"/>
              <a:t>Hyaluronate</a:t>
            </a:r>
            <a:endParaRPr lang="en-US" dirty="0"/>
          </a:p>
        </p:txBody>
      </p:sp>
      <p:pic>
        <p:nvPicPr>
          <p:cNvPr id="2050" name="Picture 2" descr="F:\dept jcs and seminars\BONE\images bone\IVC-1.gif"/>
          <p:cNvPicPr>
            <a:picLocks noChangeAspect="1" noChangeArrowheads="1"/>
          </p:cNvPicPr>
          <p:nvPr/>
        </p:nvPicPr>
        <p:blipFill>
          <a:blip r:embed="rId2"/>
          <a:srcRect/>
          <a:stretch>
            <a:fillRect/>
          </a:stretch>
        </p:blipFill>
        <p:spPr bwMode="auto">
          <a:xfrm>
            <a:off x="5257800" y="3627120"/>
            <a:ext cx="3514725" cy="2811780"/>
          </a:xfrm>
          <a:prstGeom prst="rect">
            <a:avLst/>
          </a:prstGeom>
          <a:noFill/>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229600" cy="1143000"/>
          </a:xfrm>
        </p:spPr>
        <p:txBody>
          <a:bodyPr/>
          <a:lstStyle/>
          <a:p>
            <a:r>
              <a:rPr lang="en-US" dirty="0" err="1" smtClean="0"/>
              <a:t>Hemopoietic</a:t>
            </a:r>
            <a:r>
              <a:rPr lang="en-US" dirty="0" smtClean="0"/>
              <a:t> tissue in bones:</a:t>
            </a:r>
            <a:endParaRPr lang="en-US" dirty="0"/>
          </a:p>
        </p:txBody>
      </p:sp>
      <p:sp>
        <p:nvSpPr>
          <p:cNvPr id="3" name="Content Placeholder 2"/>
          <p:cNvSpPr>
            <a:spLocks noGrp="1"/>
          </p:cNvSpPr>
          <p:nvPr>
            <p:ph idx="1"/>
          </p:nvPr>
        </p:nvSpPr>
        <p:spPr/>
        <p:txBody>
          <a:bodyPr>
            <a:normAutofit lnSpcReduction="10000"/>
          </a:bodyPr>
          <a:lstStyle/>
          <a:p>
            <a:r>
              <a:rPr lang="en-US" dirty="0" smtClean="0"/>
              <a:t>Red marrow- young bones </a:t>
            </a:r>
          </a:p>
          <a:p>
            <a:r>
              <a:rPr lang="en-US" dirty="0" smtClean="0"/>
              <a:t>Yellow marrow- old bones</a:t>
            </a:r>
          </a:p>
          <a:p>
            <a:endParaRPr lang="en-US" dirty="0" smtClean="0"/>
          </a:p>
          <a:p>
            <a:r>
              <a:rPr lang="en-US" dirty="0" smtClean="0"/>
              <a:t>Red marrow seen in- the cavities of spongy bone</a:t>
            </a:r>
          </a:p>
          <a:p>
            <a:r>
              <a:rPr lang="en-US" dirty="0" smtClean="0"/>
              <a:t>In newborn infants- </a:t>
            </a:r>
            <a:r>
              <a:rPr lang="en-US" dirty="0" err="1" smtClean="0"/>
              <a:t>medullary</a:t>
            </a:r>
            <a:r>
              <a:rPr lang="en-US" dirty="0" smtClean="0"/>
              <a:t> cavities &amp; spongy bone contains red marrow.</a:t>
            </a:r>
          </a:p>
          <a:p>
            <a:endParaRPr lang="en-US" dirty="0" smtClean="0"/>
          </a:p>
          <a:p>
            <a:r>
              <a:rPr lang="en-US" dirty="0" smtClean="0"/>
              <a:t>Red marrow – </a:t>
            </a:r>
            <a:r>
              <a:rPr lang="en-US" dirty="0" err="1" smtClean="0"/>
              <a:t>mesenchymal</a:t>
            </a:r>
            <a:r>
              <a:rPr lang="en-US" dirty="0" smtClean="0"/>
              <a:t> cells/ blood cell lineage</a:t>
            </a:r>
          </a:p>
          <a:p>
            <a:endParaRPr lang="en-US" dirty="0" smtClean="0"/>
          </a:p>
          <a:p>
            <a:r>
              <a:rPr lang="en-US" dirty="0" smtClean="0"/>
              <a:t>Yellow marrow- loss of </a:t>
            </a:r>
            <a:r>
              <a:rPr lang="en-US" dirty="0" err="1" smtClean="0"/>
              <a:t>hemopoietic</a:t>
            </a:r>
            <a:r>
              <a:rPr lang="en-US" dirty="0" smtClean="0"/>
              <a:t> potential.</a:t>
            </a:r>
            <a:endParaRPr lang="en-US" dirty="0"/>
          </a:p>
        </p:txBody>
      </p:sp>
      <p:pic>
        <p:nvPicPr>
          <p:cNvPr id="4" name="Picture 6" descr="C:\Documents and Settings\sys\Desktop\New Folder\str of short bone.jpg"/>
          <p:cNvPicPr>
            <a:picLocks noChangeAspect="1" noChangeArrowheads="1"/>
          </p:cNvPicPr>
          <p:nvPr/>
        </p:nvPicPr>
        <p:blipFill>
          <a:blip r:embed="rId2">
            <a:lum bright="-30000" contrast="40000"/>
          </a:blip>
          <a:srcRect/>
          <a:stretch>
            <a:fillRect/>
          </a:stretch>
        </p:blipFill>
        <p:spPr bwMode="auto">
          <a:xfrm>
            <a:off x="6019800" y="1447800"/>
            <a:ext cx="2514600" cy="175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228600" y="1371600"/>
            <a:ext cx="8686800" cy="4525963"/>
          </a:xfrm>
        </p:spPr>
        <p:txBody>
          <a:bodyPr/>
          <a:lstStyle/>
          <a:p>
            <a:pPr algn="just" eaLnBrk="1" hangingPunct="1">
              <a:buFont typeface="Wingdings 2" pitchFamily="18" charset="2"/>
              <a:buNone/>
              <a:defRPr/>
            </a:pPr>
            <a:r>
              <a:rPr lang="en-US" sz="3200" b="1" u="sng" dirty="0" smtClean="0">
                <a:solidFill>
                  <a:srgbClr val="7030A0"/>
                </a:solidFill>
              </a:rPr>
              <a:t>BONE CELLS:</a:t>
            </a:r>
          </a:p>
          <a:p>
            <a:pPr algn="just" eaLnBrk="1" hangingPunct="1">
              <a:buFont typeface="Wingdings 2" pitchFamily="18" charset="2"/>
              <a:buNone/>
              <a:defRPr/>
            </a:pPr>
            <a:r>
              <a:rPr lang="en-US" sz="2800" dirty="0" smtClean="0"/>
              <a:t>Two cell lineages are present in bone:</a:t>
            </a:r>
          </a:p>
          <a:p>
            <a:pPr marL="550862" indent="-514350" algn="just">
              <a:buClr>
                <a:schemeClr val="tx1"/>
              </a:buClr>
              <a:buFont typeface="+mj-lt"/>
              <a:buAutoNum type="arabicPeriod"/>
              <a:defRPr/>
            </a:pPr>
            <a:r>
              <a:rPr lang="en-US" sz="2800" dirty="0" smtClean="0"/>
              <a:t>Osteogenic cells,</a:t>
            </a:r>
            <a:r>
              <a:rPr lang="en-US" sz="2800" i="1" dirty="0" smtClean="0"/>
              <a:t> </a:t>
            </a:r>
            <a:r>
              <a:rPr lang="en-US" sz="2800" dirty="0" smtClean="0"/>
              <a:t>which form and maintain bone, and</a:t>
            </a:r>
          </a:p>
          <a:p>
            <a:pPr marL="550862" indent="-514350" algn="just">
              <a:buClr>
                <a:schemeClr val="tx1"/>
              </a:buClr>
              <a:buFont typeface="+mj-lt"/>
              <a:buAutoNum type="arabicPeriod"/>
              <a:defRPr/>
            </a:pPr>
            <a:r>
              <a:rPr lang="en-US" sz="2800" dirty="0" smtClean="0"/>
              <a:t>Osteoclasts, which resorb bone. </a:t>
            </a:r>
          </a:p>
          <a:p>
            <a:pPr marL="550862" indent="-514350" algn="just" eaLnBrk="1" hangingPunct="1">
              <a:buFont typeface="+mj-lt"/>
              <a:buAutoNum type="arabicPeriod"/>
              <a:defRPr/>
            </a:pPr>
            <a:endParaRPr lang="en-US" sz="2800" dirty="0" smtClean="0"/>
          </a:p>
          <a:p>
            <a:pPr algn="just" eaLnBrk="1" hangingPunct="1">
              <a:buFont typeface="Wingdings 2" pitchFamily="18" charset="2"/>
              <a:buNone/>
              <a:defRPr/>
            </a:pPr>
            <a:r>
              <a:rPr lang="en-US" sz="2800" dirty="0" smtClean="0"/>
              <a:t>   </a:t>
            </a:r>
            <a:r>
              <a:rPr lang="en-US" sz="3200" dirty="0" smtClean="0"/>
              <a:t>Osteogenic cells </a:t>
            </a:r>
            <a:r>
              <a:rPr lang="en-US" sz="2800" dirty="0" smtClean="0"/>
              <a:t>include osteoprogenitors, preosteoblasts, osteoblasts, osteocytes, and bone-lining cells.</a:t>
            </a:r>
          </a:p>
          <a:p>
            <a:pPr algn="just" eaLnBrk="1" hangingPunct="1">
              <a:buFont typeface="Wingdings 2" pitchFamily="18" charset="2"/>
              <a:buNone/>
              <a:defRPr/>
            </a:pPr>
            <a:endParaRPr lang="en-US" sz="2800" b="1" dirty="0" smtClean="0">
              <a:solidFill>
                <a:schemeClr val="accent2">
                  <a:lumMod val="60000"/>
                  <a:lumOff val="40000"/>
                </a:schemeClr>
              </a:solidFill>
              <a:latin typeface="Baskerville Old Face" pitchFamily="18"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8229600" cy="1143000"/>
          </a:xfrm>
        </p:spPr>
        <p:txBody>
          <a:bodyPr/>
          <a:lstStyle/>
          <a:p>
            <a:pPr algn="ctr"/>
            <a:r>
              <a:rPr lang="en-US" dirty="0" smtClean="0"/>
              <a:t>OSTEOBLASTS</a:t>
            </a:r>
            <a:endParaRPr lang="en-US" dirty="0"/>
          </a:p>
        </p:txBody>
      </p:sp>
      <p:sp>
        <p:nvSpPr>
          <p:cNvPr id="3" name="Content Placeholder 2"/>
          <p:cNvSpPr>
            <a:spLocks noGrp="1"/>
          </p:cNvSpPr>
          <p:nvPr>
            <p:ph idx="1"/>
          </p:nvPr>
        </p:nvSpPr>
        <p:spPr/>
        <p:txBody>
          <a:bodyPr/>
          <a:lstStyle/>
          <a:p>
            <a:r>
              <a:rPr lang="en-US" dirty="0" err="1" smtClean="0"/>
              <a:t>Mononucleated</a:t>
            </a:r>
            <a:r>
              <a:rPr lang="en-US" dirty="0" smtClean="0"/>
              <a:t> cells responsible for the synthesis &amp; secretion of macromolecular organic constituents of bone matrix.</a:t>
            </a:r>
          </a:p>
          <a:p>
            <a:endParaRPr lang="en-US" dirty="0" smtClean="0"/>
          </a:p>
          <a:p>
            <a:r>
              <a:rPr lang="en-US" dirty="0" smtClean="0"/>
              <a:t>Derived from: </a:t>
            </a:r>
            <a:r>
              <a:rPr lang="en-US" dirty="0" err="1" smtClean="0"/>
              <a:t>osteoprogenitor</a:t>
            </a:r>
            <a:r>
              <a:rPr lang="en-US" dirty="0" smtClean="0"/>
              <a:t> cells of </a:t>
            </a:r>
            <a:r>
              <a:rPr lang="en-US" dirty="0" err="1" smtClean="0"/>
              <a:t>mesenchymal</a:t>
            </a:r>
            <a:r>
              <a:rPr lang="en-US" dirty="0" smtClean="0"/>
              <a:t> origin in bone marrow &amp; other C.T</a:t>
            </a:r>
          </a:p>
          <a:p>
            <a:endParaRPr lang="en-US" dirty="0" smtClean="0"/>
          </a:p>
          <a:p>
            <a:r>
              <a:rPr lang="en-US" dirty="0" smtClean="0"/>
              <a:t>PERIOSTEUM  also imp </a:t>
            </a:r>
            <a:r>
              <a:rPr lang="en-US" dirty="0" err="1" smtClean="0"/>
              <a:t>reservior</a:t>
            </a:r>
            <a:r>
              <a:rPr lang="en-US" dirty="0" smtClean="0"/>
              <a:t>- during childhood growth, after skeletal fractures</a:t>
            </a:r>
          </a:p>
        </p:txBody>
      </p:sp>
      <p:pic>
        <p:nvPicPr>
          <p:cNvPr id="5" name="Picture 2" descr="G:\DCIM\101MSDCF\DSC00659.JPG"/>
          <p:cNvPicPr>
            <a:picLocks noChangeAspect="1" noChangeArrowheads="1"/>
          </p:cNvPicPr>
          <p:nvPr/>
        </p:nvPicPr>
        <p:blipFill>
          <a:blip r:embed="rId2">
            <a:lum bright="10000" contrast="40000"/>
          </a:blip>
          <a:srcRect l="17778" t="10001" r="13333" b="33718"/>
          <a:stretch>
            <a:fillRect/>
          </a:stretch>
        </p:blipFill>
        <p:spPr>
          <a:xfrm>
            <a:off x="6858000" y="0"/>
            <a:ext cx="2098675" cy="1905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8229600" cy="1143000"/>
          </a:xfrm>
        </p:spPr>
        <p:txBody>
          <a:bodyPr/>
          <a:lstStyle/>
          <a:p>
            <a:r>
              <a:rPr lang="en-US" dirty="0" smtClean="0"/>
              <a:t>Morphology:</a:t>
            </a:r>
            <a:endParaRPr lang="en-US" dirty="0"/>
          </a:p>
        </p:txBody>
      </p:sp>
      <p:sp>
        <p:nvSpPr>
          <p:cNvPr id="3" name="Content Placeholder 2"/>
          <p:cNvSpPr>
            <a:spLocks noGrp="1"/>
          </p:cNvSpPr>
          <p:nvPr>
            <p:ph idx="1"/>
          </p:nvPr>
        </p:nvSpPr>
        <p:spPr>
          <a:xfrm>
            <a:off x="152400" y="1828800"/>
            <a:ext cx="8305800" cy="4800600"/>
          </a:xfrm>
        </p:spPr>
        <p:txBody>
          <a:bodyPr>
            <a:normAutofit/>
          </a:bodyPr>
          <a:lstStyle/>
          <a:p>
            <a:r>
              <a:rPr lang="en-US" dirty="0" smtClean="0"/>
              <a:t>Basophilic, plump </a:t>
            </a:r>
            <a:r>
              <a:rPr lang="en-US" dirty="0" err="1" smtClean="0"/>
              <a:t>cuboidal</a:t>
            </a:r>
            <a:r>
              <a:rPr lang="en-US" dirty="0" smtClean="0"/>
              <a:t> or slightly elongated cells</a:t>
            </a:r>
          </a:p>
          <a:p>
            <a:r>
              <a:rPr lang="en-US" dirty="0" smtClean="0"/>
              <a:t>Exhibit abundant &amp; well developed protein synthetic organelles.</a:t>
            </a:r>
          </a:p>
          <a:p>
            <a:r>
              <a:rPr lang="en-US" dirty="0" smtClean="0"/>
              <a:t>Intense </a:t>
            </a:r>
            <a:r>
              <a:rPr lang="en-US" dirty="0" err="1" smtClean="0"/>
              <a:t>cytoplasmic</a:t>
            </a:r>
            <a:r>
              <a:rPr lang="en-US" dirty="0" smtClean="0"/>
              <a:t> </a:t>
            </a:r>
            <a:r>
              <a:rPr lang="en-US" dirty="0" err="1" smtClean="0"/>
              <a:t>basophilia</a:t>
            </a:r>
            <a:r>
              <a:rPr lang="en-US" dirty="0" smtClean="0"/>
              <a:t>- abundance of RER</a:t>
            </a:r>
          </a:p>
          <a:p>
            <a:r>
              <a:rPr lang="en-US" dirty="0" smtClean="0"/>
              <a:t>RER- </a:t>
            </a:r>
            <a:r>
              <a:rPr lang="en-US" dirty="0" err="1" smtClean="0"/>
              <a:t>Procollagen</a:t>
            </a:r>
            <a:r>
              <a:rPr lang="en-US" dirty="0" smtClean="0"/>
              <a:t> &amp; organic bone matrix          transfer vesicles          Golgi complex               </a:t>
            </a:r>
            <a:r>
              <a:rPr lang="en-US" dirty="0" err="1" smtClean="0"/>
              <a:t>secretory</a:t>
            </a:r>
            <a:r>
              <a:rPr lang="en-US" dirty="0" smtClean="0"/>
              <a:t>  granules</a:t>
            </a:r>
          </a:p>
          <a:p>
            <a:endParaRPr lang="en-US" dirty="0" smtClean="0"/>
          </a:p>
          <a:p>
            <a:r>
              <a:rPr lang="en-US" dirty="0" smtClean="0"/>
              <a:t>Granules release their contents along the cell surface opposed to forming bone  which, assemble as fibrils to form </a:t>
            </a:r>
            <a:r>
              <a:rPr lang="en-US" dirty="0" err="1" smtClean="0">
                <a:solidFill>
                  <a:srgbClr val="FF0000"/>
                </a:solidFill>
              </a:rPr>
              <a:t>osteoid</a:t>
            </a:r>
            <a:r>
              <a:rPr lang="en-US" dirty="0" smtClean="0">
                <a:solidFill>
                  <a:srgbClr val="FF0000"/>
                </a:solidFill>
              </a:rPr>
              <a:t>.</a:t>
            </a:r>
            <a:endParaRPr lang="en-US" dirty="0">
              <a:solidFill>
                <a:srgbClr val="FF0000"/>
              </a:solidFill>
            </a:endParaRPr>
          </a:p>
        </p:txBody>
      </p:sp>
      <p:cxnSp>
        <p:nvCxnSpPr>
          <p:cNvPr id="5" name="Straight Arrow Connector 4"/>
          <p:cNvCxnSpPr/>
          <p:nvPr/>
        </p:nvCxnSpPr>
        <p:spPr>
          <a:xfrm>
            <a:off x="6400800" y="3962400"/>
            <a:ext cx="6096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7" name="Straight Arrow Connector 6"/>
          <p:cNvCxnSpPr/>
          <p:nvPr/>
        </p:nvCxnSpPr>
        <p:spPr>
          <a:xfrm>
            <a:off x="1676400" y="4343400"/>
            <a:ext cx="5334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a:off x="4648200" y="4343400"/>
            <a:ext cx="8382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1" name="Straight Arrow Connector 10"/>
          <p:cNvCxnSpPr/>
          <p:nvPr/>
        </p:nvCxnSpPr>
        <p:spPr>
          <a:xfrm rot="5400000">
            <a:off x="7430294" y="4837906"/>
            <a:ext cx="533400" cy="1588"/>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pic>
        <p:nvPicPr>
          <p:cNvPr id="12" name="Picture 2" descr="C:\Documents and Settings\LocalService\Desktop\fig6.jpg"/>
          <p:cNvPicPr>
            <a:picLocks noChangeAspect="1" noChangeArrowheads="1"/>
          </p:cNvPicPr>
          <p:nvPr/>
        </p:nvPicPr>
        <p:blipFill>
          <a:blip r:embed="rId2"/>
          <a:srcRect l="5135" t="45172" r="52159" b="2036"/>
          <a:stretch>
            <a:fillRect/>
          </a:stretch>
        </p:blipFill>
        <p:spPr bwMode="auto">
          <a:xfrm>
            <a:off x="6248400" y="152400"/>
            <a:ext cx="2667000" cy="1600200"/>
          </a:xfrm>
          <a:prstGeom prst="rect">
            <a:avLst/>
          </a:prstGeom>
          <a:ln/>
        </p:spPr>
        <p:style>
          <a:lnRef idx="2">
            <a:schemeClr val="dk1"/>
          </a:lnRef>
          <a:fillRef idx="1">
            <a:schemeClr val="lt1"/>
          </a:fillRef>
          <a:effectRef idx="0">
            <a:schemeClr val="dk1"/>
          </a:effectRef>
          <a:fontRef idx="minor">
            <a:schemeClr val="dk1"/>
          </a:fontRef>
        </p:style>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u="sng" dirty="0" smtClean="0">
                <a:solidFill>
                  <a:srgbClr val="FF0000"/>
                </a:solidFill>
              </a:rPr>
              <a:t>Formation of </a:t>
            </a:r>
            <a:r>
              <a:rPr lang="en-US" u="sng" dirty="0" err="1" smtClean="0">
                <a:solidFill>
                  <a:srgbClr val="FF0000"/>
                </a:solidFill>
              </a:rPr>
              <a:t>osteoblasts</a:t>
            </a:r>
            <a:endParaRPr lang="en-US" u="sng" dirty="0">
              <a:solidFill>
                <a:srgbClr val="FF0000"/>
              </a:solidFill>
            </a:endParaRPr>
          </a:p>
        </p:txBody>
      </p:sp>
      <p:sp>
        <p:nvSpPr>
          <p:cNvPr id="27651" name="Content Placeholder 2"/>
          <p:cNvSpPr>
            <a:spLocks noGrp="1"/>
          </p:cNvSpPr>
          <p:nvPr>
            <p:ph idx="1"/>
          </p:nvPr>
        </p:nvSpPr>
        <p:spPr>
          <a:xfrm>
            <a:off x="152400" y="1676400"/>
            <a:ext cx="8763000" cy="5181600"/>
          </a:xfrm>
        </p:spPr>
        <p:txBody>
          <a:bodyPr>
            <a:normAutofit fontScale="92500" lnSpcReduction="10000"/>
          </a:bodyPr>
          <a:lstStyle/>
          <a:p>
            <a:pPr algn="ctr" eaLnBrk="1" hangingPunct="1">
              <a:buFont typeface="Wingdings 2" pitchFamily="18" charset="2"/>
              <a:buNone/>
              <a:defRPr/>
            </a:pPr>
            <a:endParaRPr lang="en-US" sz="3200" b="1" dirty="0" smtClean="0">
              <a:latin typeface="Algerian" pitchFamily="82" charset="0"/>
            </a:endParaRPr>
          </a:p>
          <a:p>
            <a:pPr algn="ctr" eaLnBrk="1" hangingPunct="1">
              <a:buFont typeface="Wingdings 2" pitchFamily="18" charset="2"/>
              <a:buNone/>
              <a:defRPr/>
            </a:pPr>
            <a:r>
              <a:rPr lang="en-US" sz="2800" dirty="0" smtClean="0">
                <a:latin typeface="Baskerville Old Face" pitchFamily="18" charset="0"/>
              </a:rPr>
              <a:t>Undifferentiated pluripotent stem cells</a:t>
            </a:r>
          </a:p>
          <a:p>
            <a:pPr algn="ctr" eaLnBrk="1" hangingPunct="1">
              <a:buFont typeface="Wingdings 2" pitchFamily="18" charset="2"/>
              <a:buNone/>
              <a:defRPr/>
            </a:pPr>
            <a:endParaRPr lang="en-US" sz="2800" dirty="0" smtClean="0">
              <a:latin typeface="Baskerville Old Face" pitchFamily="18" charset="0"/>
            </a:endParaRPr>
          </a:p>
          <a:p>
            <a:pPr algn="ctr" eaLnBrk="1" hangingPunct="1">
              <a:buFont typeface="Wingdings 2" pitchFamily="18" charset="2"/>
              <a:buNone/>
              <a:defRPr/>
            </a:pPr>
            <a:endParaRPr lang="en-US" sz="2800" dirty="0" smtClean="0">
              <a:latin typeface="Baskerville Old Face" pitchFamily="18" charset="0"/>
            </a:endParaRPr>
          </a:p>
          <a:p>
            <a:pPr algn="ctr" eaLnBrk="1" hangingPunct="1">
              <a:buFont typeface="Wingdings 2" pitchFamily="18" charset="2"/>
              <a:buNone/>
              <a:defRPr/>
            </a:pPr>
            <a:r>
              <a:rPr lang="en-US" sz="2800" dirty="0" smtClean="0">
                <a:latin typeface="Baskerville Old Face" pitchFamily="18" charset="0"/>
              </a:rPr>
              <a:t>Inducible </a:t>
            </a:r>
            <a:r>
              <a:rPr lang="en-US" sz="2800" dirty="0" err="1" smtClean="0">
                <a:latin typeface="Baskerville Old Face" pitchFamily="18" charset="0"/>
              </a:rPr>
              <a:t>osteo</a:t>
            </a:r>
            <a:r>
              <a:rPr lang="en-US" sz="2800" dirty="0" smtClean="0">
                <a:latin typeface="Baskerville Old Face" pitchFamily="18" charset="0"/>
              </a:rPr>
              <a:t>-progenitor cells (IOPC)</a:t>
            </a:r>
          </a:p>
          <a:p>
            <a:pPr algn="ctr">
              <a:buNone/>
              <a:defRPr/>
            </a:pPr>
            <a:r>
              <a:rPr lang="en-US" sz="2800" dirty="0" smtClean="0">
                <a:latin typeface="Baskerville Old Face" pitchFamily="18" charset="0"/>
              </a:rPr>
              <a:t>                                          </a:t>
            </a:r>
          </a:p>
          <a:p>
            <a:pPr algn="ctr">
              <a:buNone/>
              <a:defRPr/>
            </a:pPr>
            <a:r>
              <a:rPr lang="en-US" sz="2800" dirty="0" smtClean="0">
                <a:latin typeface="Baskerville Old Face" pitchFamily="18" charset="0"/>
              </a:rPr>
              <a:t>                                             BMP’s, Growth factors</a:t>
            </a:r>
          </a:p>
          <a:p>
            <a:pPr algn="ctr" eaLnBrk="1" hangingPunct="1">
              <a:buFont typeface="Wingdings 2" pitchFamily="18" charset="2"/>
              <a:buNone/>
              <a:defRPr/>
            </a:pPr>
            <a:endParaRPr lang="en-US" sz="2800" dirty="0" smtClean="0">
              <a:latin typeface="Baskerville Old Face" pitchFamily="18" charset="0"/>
            </a:endParaRPr>
          </a:p>
          <a:p>
            <a:pPr algn="ctr" eaLnBrk="1" hangingPunct="1">
              <a:buFont typeface="Wingdings 2" pitchFamily="18" charset="2"/>
              <a:buNone/>
              <a:defRPr/>
            </a:pPr>
            <a:r>
              <a:rPr lang="en-US" sz="2800" dirty="0" smtClean="0">
                <a:latin typeface="Baskerville Old Face" pitchFamily="18" charset="0"/>
              </a:rPr>
              <a:t>Determined </a:t>
            </a:r>
            <a:r>
              <a:rPr lang="en-US" sz="2800" dirty="0" err="1" smtClean="0">
                <a:latin typeface="Baskerville Old Face" pitchFamily="18" charset="0"/>
              </a:rPr>
              <a:t>osteo</a:t>
            </a:r>
            <a:r>
              <a:rPr lang="en-US" sz="2800" dirty="0" smtClean="0">
                <a:latin typeface="Baskerville Old Face" pitchFamily="18" charset="0"/>
              </a:rPr>
              <a:t>-progenitor cells(DOPC)</a:t>
            </a:r>
          </a:p>
          <a:p>
            <a:pPr algn="r" eaLnBrk="1" hangingPunct="1">
              <a:buFont typeface="Wingdings 2" pitchFamily="18" charset="2"/>
              <a:buNone/>
              <a:defRPr/>
            </a:pPr>
            <a:r>
              <a:rPr lang="en-US" sz="2800" dirty="0" smtClean="0">
                <a:latin typeface="Baskerville Old Face" pitchFamily="18" charset="0"/>
              </a:rPr>
              <a:t>Bone derived growth factors</a:t>
            </a:r>
          </a:p>
          <a:p>
            <a:pPr algn="ctr" eaLnBrk="1" hangingPunct="1">
              <a:buFont typeface="Wingdings 2" pitchFamily="18" charset="2"/>
              <a:buNone/>
              <a:defRPr/>
            </a:pPr>
            <a:r>
              <a:rPr lang="en-US" sz="2800" dirty="0" err="1" smtClean="0">
                <a:latin typeface="Baskerville Old Face" pitchFamily="18" charset="0"/>
              </a:rPr>
              <a:t>osteoblasts</a:t>
            </a:r>
            <a:endParaRPr lang="en-US" sz="2800" dirty="0" smtClean="0">
              <a:latin typeface="Baskerville Old Face" pitchFamily="18" charset="0"/>
            </a:endParaRPr>
          </a:p>
        </p:txBody>
      </p:sp>
      <p:cxnSp>
        <p:nvCxnSpPr>
          <p:cNvPr id="7" name="Straight Arrow Connector 6"/>
          <p:cNvCxnSpPr/>
          <p:nvPr/>
        </p:nvCxnSpPr>
        <p:spPr>
          <a:xfrm rot="5400000">
            <a:off x="3505994" y="4495006"/>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a:off x="4077494" y="3085306"/>
            <a:ext cx="6858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2" name="Straight Arrow Connector 11"/>
          <p:cNvCxnSpPr/>
          <p:nvPr/>
        </p:nvCxnSpPr>
        <p:spPr>
          <a:xfrm rot="5400000">
            <a:off x="4000500" y="4457700"/>
            <a:ext cx="9906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14" name="Straight Arrow Connector 13"/>
          <p:cNvCxnSpPr/>
          <p:nvPr/>
        </p:nvCxnSpPr>
        <p:spPr>
          <a:xfrm rot="5400000">
            <a:off x="4191794" y="5866606"/>
            <a:ext cx="6096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Functions:</a:t>
            </a:r>
            <a:endParaRPr lang="en-US" dirty="0"/>
          </a:p>
        </p:txBody>
      </p:sp>
      <p:sp>
        <p:nvSpPr>
          <p:cNvPr id="3" name="Content Placeholder 2"/>
          <p:cNvSpPr>
            <a:spLocks noGrp="1"/>
          </p:cNvSpPr>
          <p:nvPr>
            <p:ph idx="1"/>
          </p:nvPr>
        </p:nvSpPr>
        <p:spPr>
          <a:xfrm>
            <a:off x="304800" y="1447800"/>
            <a:ext cx="8610600" cy="5181600"/>
          </a:xfrm>
        </p:spPr>
        <p:txBody>
          <a:bodyPr>
            <a:normAutofit/>
          </a:bodyPr>
          <a:lstStyle/>
          <a:p>
            <a:r>
              <a:rPr lang="en-US" dirty="0" smtClean="0"/>
              <a:t>Formation of new bone via synthesis of proteins &amp; polysaccharides</a:t>
            </a:r>
          </a:p>
          <a:p>
            <a:r>
              <a:rPr lang="en-US" dirty="0" smtClean="0"/>
              <a:t>Regulation of bone remodeling &amp; mineral metabolism</a:t>
            </a:r>
          </a:p>
          <a:p>
            <a:r>
              <a:rPr lang="en-US" dirty="0" smtClean="0"/>
              <a:t>Mineralization of the </a:t>
            </a:r>
            <a:r>
              <a:rPr lang="en-US" dirty="0" err="1" smtClean="0"/>
              <a:t>osteoid</a:t>
            </a:r>
            <a:endParaRPr lang="en-US" dirty="0" smtClean="0"/>
          </a:p>
          <a:p>
            <a:endParaRPr lang="en-US" dirty="0" smtClean="0"/>
          </a:p>
          <a:p>
            <a:r>
              <a:rPr lang="en-US" dirty="0" err="1" smtClean="0"/>
              <a:t>Osteoblasts</a:t>
            </a:r>
            <a:r>
              <a:rPr lang="en-US" dirty="0" smtClean="0"/>
              <a:t> secret RANKL, Cbfa-1 (</a:t>
            </a:r>
            <a:r>
              <a:rPr lang="en-US" dirty="0" err="1" smtClean="0"/>
              <a:t>osteoblast</a:t>
            </a:r>
            <a:r>
              <a:rPr lang="en-US" dirty="0" smtClean="0"/>
              <a:t> specific transcription factor)</a:t>
            </a:r>
          </a:p>
          <a:p>
            <a:r>
              <a:rPr lang="en-US" dirty="0" smtClean="0">
                <a:solidFill>
                  <a:srgbClr val="FF0000"/>
                </a:solidFill>
              </a:rPr>
              <a:t>RANKL</a:t>
            </a:r>
            <a:r>
              <a:rPr lang="en-US" dirty="0" smtClean="0"/>
              <a:t>: membrane bound TNF- </a:t>
            </a:r>
            <a:r>
              <a:rPr lang="en-US" dirty="0" err="1" smtClean="0"/>
              <a:t>Osteoclast</a:t>
            </a:r>
            <a:r>
              <a:rPr lang="en-US" dirty="0" smtClean="0"/>
              <a:t> differentiation</a:t>
            </a:r>
          </a:p>
          <a:p>
            <a:r>
              <a:rPr lang="en-US" dirty="0" smtClean="0">
                <a:solidFill>
                  <a:srgbClr val="FF0000"/>
                </a:solidFill>
              </a:rPr>
              <a:t>Cbfa-1</a:t>
            </a:r>
            <a:r>
              <a:rPr lang="en-US" dirty="0" smtClean="0"/>
              <a:t> : regulates </a:t>
            </a:r>
            <a:r>
              <a:rPr lang="en-US" dirty="0" err="1" smtClean="0"/>
              <a:t>expession</a:t>
            </a:r>
            <a:r>
              <a:rPr lang="en-US" dirty="0" smtClean="0"/>
              <a:t> of OPG – potent inhibitor of </a:t>
            </a:r>
            <a:r>
              <a:rPr lang="en-US" dirty="0" err="1" smtClean="0"/>
              <a:t>osteoclast</a:t>
            </a:r>
            <a:r>
              <a:rPr lang="en-US" dirty="0" smtClean="0"/>
              <a:t> formation</a:t>
            </a: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fontScale="90000"/>
          </a:bodyPr>
          <a:lstStyle/>
          <a:p>
            <a:r>
              <a:rPr lang="en-US" dirty="0" smtClean="0"/>
              <a:t>Regulation of </a:t>
            </a:r>
            <a:r>
              <a:rPr lang="en-US" dirty="0" err="1" smtClean="0"/>
              <a:t>osteoblast</a:t>
            </a:r>
            <a:r>
              <a:rPr lang="en-US" dirty="0" smtClean="0"/>
              <a:t> activity:</a:t>
            </a:r>
            <a:endParaRPr lang="en-US" dirty="0"/>
          </a:p>
        </p:txBody>
      </p:sp>
      <p:sp>
        <p:nvSpPr>
          <p:cNvPr id="3" name="Content Placeholder 2"/>
          <p:cNvSpPr>
            <a:spLocks noGrp="1"/>
          </p:cNvSpPr>
          <p:nvPr>
            <p:ph idx="1"/>
          </p:nvPr>
        </p:nvSpPr>
        <p:spPr>
          <a:xfrm>
            <a:off x="228600" y="1600200"/>
            <a:ext cx="8686800" cy="4953000"/>
          </a:xfrm>
        </p:spPr>
        <p:style>
          <a:lnRef idx="2">
            <a:schemeClr val="accent2"/>
          </a:lnRef>
          <a:fillRef idx="1">
            <a:schemeClr val="lt1"/>
          </a:fillRef>
          <a:effectRef idx="0">
            <a:schemeClr val="accent2"/>
          </a:effectRef>
          <a:fontRef idx="minor">
            <a:schemeClr val="dk1"/>
          </a:fontRef>
        </p:style>
        <p:txBody>
          <a:bodyPr>
            <a:normAutofit/>
          </a:bodyPr>
          <a:lstStyle/>
          <a:p>
            <a:r>
              <a:rPr lang="en-US" dirty="0" smtClean="0">
                <a:solidFill>
                  <a:srgbClr val="FF0000"/>
                </a:solidFill>
              </a:rPr>
              <a:t>Role of PTH</a:t>
            </a:r>
            <a:r>
              <a:rPr lang="en-US" dirty="0" smtClean="0"/>
              <a:t>:  </a:t>
            </a:r>
            <a:r>
              <a:rPr lang="en-US" dirty="0" err="1" smtClean="0"/>
              <a:t>Hypocalcemia</a:t>
            </a:r>
            <a:r>
              <a:rPr lang="en-US" dirty="0" smtClean="0"/>
              <a:t>         release of calcium from bone            PTH receptors on </a:t>
            </a:r>
            <a:r>
              <a:rPr lang="en-US" dirty="0" err="1" smtClean="0"/>
              <a:t>osteoblasts</a:t>
            </a:r>
            <a:r>
              <a:rPr lang="en-US" dirty="0" smtClean="0"/>
              <a:t>       bone </a:t>
            </a:r>
            <a:r>
              <a:rPr lang="en-US" dirty="0" err="1" smtClean="0"/>
              <a:t>resorption</a:t>
            </a:r>
            <a:endParaRPr lang="en-US" dirty="0" smtClean="0"/>
          </a:p>
          <a:p>
            <a:r>
              <a:rPr lang="en-US" dirty="0" smtClean="0">
                <a:solidFill>
                  <a:srgbClr val="FF0000"/>
                </a:solidFill>
              </a:rPr>
              <a:t>Vitamin D3</a:t>
            </a:r>
            <a:r>
              <a:rPr lang="en-US" dirty="0" smtClean="0"/>
              <a:t>: Bone </a:t>
            </a:r>
            <a:r>
              <a:rPr lang="en-US" dirty="0" err="1" smtClean="0"/>
              <a:t>resorption</a:t>
            </a:r>
            <a:r>
              <a:rPr lang="en-US" dirty="0" smtClean="0"/>
              <a:t> </a:t>
            </a:r>
          </a:p>
          <a:p>
            <a:pPr>
              <a:buNone/>
            </a:pPr>
            <a:r>
              <a:rPr lang="en-US" dirty="0" smtClean="0"/>
              <a:t>    Also essential for bone growth &amp; Ca absorption from intestine</a:t>
            </a:r>
          </a:p>
          <a:p>
            <a:r>
              <a:rPr lang="en-US" dirty="0" smtClean="0">
                <a:solidFill>
                  <a:srgbClr val="FF0000"/>
                </a:solidFill>
              </a:rPr>
              <a:t>Growth hormone</a:t>
            </a:r>
            <a:r>
              <a:rPr lang="en-US" dirty="0" smtClean="0"/>
              <a:t>: attaining normal bone mass</a:t>
            </a:r>
          </a:p>
          <a:p>
            <a:r>
              <a:rPr lang="en-US" dirty="0" smtClean="0">
                <a:solidFill>
                  <a:srgbClr val="FF0000"/>
                </a:solidFill>
              </a:rPr>
              <a:t>Insulin</a:t>
            </a:r>
            <a:r>
              <a:rPr lang="en-US" dirty="0" smtClean="0"/>
              <a:t>: IGF-1         matrix formation &amp; mineralization</a:t>
            </a:r>
          </a:p>
          <a:p>
            <a:r>
              <a:rPr lang="en-US" dirty="0" smtClean="0">
                <a:solidFill>
                  <a:srgbClr val="FF0000"/>
                </a:solidFill>
              </a:rPr>
              <a:t>BMPs</a:t>
            </a:r>
            <a:r>
              <a:rPr lang="en-US" dirty="0" smtClean="0"/>
              <a:t>: differentiation of </a:t>
            </a:r>
            <a:r>
              <a:rPr lang="en-US" dirty="0" err="1" smtClean="0"/>
              <a:t>mesenchymal</a:t>
            </a:r>
            <a:r>
              <a:rPr lang="en-US" dirty="0" smtClean="0"/>
              <a:t> cells to </a:t>
            </a:r>
            <a:r>
              <a:rPr lang="en-US" dirty="0" err="1" smtClean="0"/>
              <a:t>osteogenic</a:t>
            </a:r>
            <a:r>
              <a:rPr lang="en-US" dirty="0" smtClean="0"/>
              <a:t> cells</a:t>
            </a:r>
          </a:p>
          <a:p>
            <a:r>
              <a:rPr lang="en-US" dirty="0" smtClean="0">
                <a:solidFill>
                  <a:srgbClr val="FF0000"/>
                </a:solidFill>
              </a:rPr>
              <a:t>FGF, PDGF</a:t>
            </a:r>
            <a:r>
              <a:rPr lang="en-US" dirty="0" smtClean="0"/>
              <a:t>: </a:t>
            </a:r>
            <a:r>
              <a:rPr lang="en-US" dirty="0" err="1" smtClean="0"/>
              <a:t>osteogenic</a:t>
            </a:r>
            <a:r>
              <a:rPr lang="en-US" dirty="0" smtClean="0"/>
              <a:t> differentiation &amp; </a:t>
            </a:r>
            <a:r>
              <a:rPr lang="en-US" dirty="0" err="1" smtClean="0"/>
              <a:t>osteogenesis</a:t>
            </a:r>
            <a:endParaRPr lang="en-US" dirty="0" smtClean="0"/>
          </a:p>
          <a:p>
            <a:endParaRPr lang="en-US" dirty="0"/>
          </a:p>
        </p:txBody>
      </p:sp>
      <p:cxnSp>
        <p:nvCxnSpPr>
          <p:cNvPr id="5" name="Straight Arrow Connector 4"/>
          <p:cNvCxnSpPr/>
          <p:nvPr/>
        </p:nvCxnSpPr>
        <p:spPr>
          <a:xfrm>
            <a:off x="4648200" y="1905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1447800" y="2286000"/>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477000" y="2286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590800" y="4953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2"/>
          <a:srcRect b="5455"/>
          <a:stretch>
            <a:fillRect/>
          </a:stretch>
        </p:blipFill>
        <p:spPr bwMode="auto">
          <a:xfrm>
            <a:off x="1676400" y="1295400"/>
            <a:ext cx="5386388" cy="4953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Bone lining cells:</a:t>
            </a:r>
            <a:endParaRPr lang="en-US" dirty="0"/>
          </a:p>
        </p:txBody>
      </p:sp>
      <p:sp>
        <p:nvSpPr>
          <p:cNvPr id="3" name="Content Placeholder 2"/>
          <p:cNvSpPr>
            <a:spLocks noGrp="1"/>
          </p:cNvSpPr>
          <p:nvPr>
            <p:ph idx="1"/>
          </p:nvPr>
        </p:nvSpPr>
        <p:spPr>
          <a:xfrm>
            <a:off x="457200" y="1828800"/>
            <a:ext cx="8229600" cy="4724400"/>
          </a:xfrm>
        </p:spPr>
        <p:txBody>
          <a:bodyPr/>
          <a:lstStyle/>
          <a:p>
            <a:r>
              <a:rPr lang="en-US" dirty="0" smtClean="0"/>
              <a:t>Once </a:t>
            </a:r>
            <a:r>
              <a:rPr lang="en-US" dirty="0" err="1" smtClean="0"/>
              <a:t>osteoblasts</a:t>
            </a:r>
            <a:r>
              <a:rPr lang="en-US" dirty="0" smtClean="0"/>
              <a:t> have completed their function, they are either entrapped in bone matrix and become </a:t>
            </a:r>
            <a:r>
              <a:rPr lang="en-US" dirty="0" err="1" smtClean="0"/>
              <a:t>osteocytes</a:t>
            </a:r>
            <a:r>
              <a:rPr lang="en-US" dirty="0" smtClean="0"/>
              <a:t> or remain on the surface as </a:t>
            </a:r>
            <a:r>
              <a:rPr lang="en-US" dirty="0" smtClean="0">
                <a:solidFill>
                  <a:srgbClr val="FF0000"/>
                </a:solidFill>
              </a:rPr>
              <a:t>lining cells.</a:t>
            </a:r>
          </a:p>
          <a:p>
            <a:endParaRPr lang="en-US" dirty="0" smtClean="0">
              <a:solidFill>
                <a:srgbClr val="FF0000"/>
              </a:solidFill>
            </a:endParaRPr>
          </a:p>
          <a:p>
            <a:r>
              <a:rPr lang="en-US" dirty="0" err="1" smtClean="0"/>
              <a:t>Osteoblasts</a:t>
            </a:r>
            <a:r>
              <a:rPr lang="en-US" dirty="0" smtClean="0"/>
              <a:t> flatten &amp; extend along the bone surface</a:t>
            </a:r>
          </a:p>
          <a:p>
            <a:r>
              <a:rPr lang="en-US" dirty="0" smtClean="0"/>
              <a:t>Very few organelles but retain gap junctions with </a:t>
            </a:r>
            <a:r>
              <a:rPr lang="en-US" dirty="0" err="1" smtClean="0"/>
              <a:t>osteocytes</a:t>
            </a:r>
            <a:endParaRPr lang="en-US" dirty="0" smtClean="0"/>
          </a:p>
          <a:p>
            <a:endParaRPr lang="en-US" dirty="0" smtClean="0"/>
          </a:p>
          <a:p>
            <a:r>
              <a:rPr lang="en-US" dirty="0" smtClean="0"/>
              <a:t>Apoptosis: TNF     </a:t>
            </a:r>
            <a:r>
              <a:rPr lang="en-US" dirty="0" err="1" smtClean="0"/>
              <a:t>Antiapoptotic</a:t>
            </a:r>
            <a:r>
              <a:rPr lang="en-US" dirty="0" smtClean="0"/>
              <a:t>- TGF-</a:t>
            </a:r>
            <a:r>
              <a:rPr lang="el-GR" dirty="0" smtClean="0"/>
              <a:t>β</a:t>
            </a:r>
            <a:r>
              <a:rPr lang="en-US" dirty="0" smtClean="0"/>
              <a:t> &amp; IL-6</a:t>
            </a:r>
          </a:p>
          <a:p>
            <a:endParaRPr lang="en-US" dirty="0" smtClean="0">
              <a:solidFill>
                <a:srgbClr val="FF0000"/>
              </a:solidFill>
            </a:endParaRPr>
          </a:p>
          <a:p>
            <a:endParaRPr lang="en-US" dirty="0" smtClean="0">
              <a:solidFill>
                <a:srgbClr val="FF0000"/>
              </a:solidFill>
            </a:endParaRPr>
          </a:p>
          <a:p>
            <a:endParaRPr lang="en-US" dirty="0">
              <a:solidFill>
                <a:srgbClr val="FF0000"/>
              </a:solidFill>
            </a:endParaRPr>
          </a:p>
        </p:txBody>
      </p:sp>
      <p:pic>
        <p:nvPicPr>
          <p:cNvPr id="4098" name="Picture 2"/>
          <p:cNvPicPr>
            <a:picLocks noChangeAspect="1" noChangeArrowheads="1"/>
          </p:cNvPicPr>
          <p:nvPr/>
        </p:nvPicPr>
        <p:blipFill>
          <a:blip r:embed="rId2"/>
          <a:srcRect/>
          <a:stretch>
            <a:fillRect/>
          </a:stretch>
        </p:blipFill>
        <p:spPr bwMode="auto">
          <a:xfrm>
            <a:off x="6019800" y="0"/>
            <a:ext cx="2819400" cy="18764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7848600" cy="1143000"/>
          </a:xfrm>
        </p:spPr>
        <p:txBody>
          <a:bodyPr/>
          <a:lstStyle/>
          <a:p>
            <a:r>
              <a:rPr lang="en-US" dirty="0" smtClean="0"/>
              <a:t>OSTEOCYTES:</a:t>
            </a:r>
            <a:endParaRPr lang="en-US" dirty="0"/>
          </a:p>
        </p:txBody>
      </p:sp>
      <p:sp>
        <p:nvSpPr>
          <p:cNvPr id="3" name="Content Placeholder 2"/>
          <p:cNvSpPr>
            <a:spLocks noGrp="1"/>
          </p:cNvSpPr>
          <p:nvPr>
            <p:ph idx="1"/>
          </p:nvPr>
        </p:nvSpPr>
        <p:spPr>
          <a:xfrm>
            <a:off x="228600" y="1676400"/>
            <a:ext cx="8763000" cy="4953000"/>
          </a:xfrm>
        </p:spPr>
        <p:txBody>
          <a:bodyPr>
            <a:normAutofit/>
          </a:bodyPr>
          <a:lstStyle/>
          <a:p>
            <a:r>
              <a:rPr lang="en-US" dirty="0" err="1" smtClean="0"/>
              <a:t>Osteoblasts</a:t>
            </a:r>
            <a:r>
              <a:rPr lang="en-US" dirty="0" smtClean="0"/>
              <a:t> entrapped within the matrix</a:t>
            </a:r>
          </a:p>
          <a:p>
            <a:r>
              <a:rPr lang="en-US" dirty="0" smtClean="0"/>
              <a:t>No. of </a:t>
            </a:r>
            <a:r>
              <a:rPr lang="en-US" dirty="0" err="1" smtClean="0"/>
              <a:t>osteocytes</a:t>
            </a:r>
            <a:r>
              <a:rPr lang="en-US" dirty="0" smtClean="0"/>
              <a:t> depends on the rapidity of bone formation. Embryonic woven bone has more </a:t>
            </a:r>
            <a:r>
              <a:rPr lang="en-US" dirty="0" err="1" smtClean="0"/>
              <a:t>osteocytes</a:t>
            </a:r>
            <a:r>
              <a:rPr lang="en-US" dirty="0" smtClean="0"/>
              <a:t> than lamellar bone</a:t>
            </a:r>
          </a:p>
          <a:p>
            <a:r>
              <a:rPr lang="en-US" dirty="0" err="1" smtClean="0">
                <a:solidFill>
                  <a:srgbClr val="FF0000"/>
                </a:solidFill>
              </a:rPr>
              <a:t>Osteocytic</a:t>
            </a:r>
            <a:r>
              <a:rPr lang="en-US" dirty="0" smtClean="0">
                <a:solidFill>
                  <a:srgbClr val="FF0000"/>
                </a:solidFill>
              </a:rPr>
              <a:t> lacuna</a:t>
            </a:r>
          </a:p>
          <a:p>
            <a:r>
              <a:rPr lang="en-US" dirty="0" smtClean="0"/>
              <a:t>Narrow extensions of these lacunae form channels – </a:t>
            </a:r>
            <a:r>
              <a:rPr lang="en-US" dirty="0" err="1" smtClean="0">
                <a:solidFill>
                  <a:srgbClr val="FF0000"/>
                </a:solidFill>
              </a:rPr>
              <a:t>Canaliculi</a:t>
            </a:r>
            <a:endParaRPr lang="en-US" dirty="0" smtClean="0">
              <a:solidFill>
                <a:srgbClr val="FF0000"/>
              </a:solidFill>
            </a:endParaRPr>
          </a:p>
          <a:p>
            <a:r>
              <a:rPr lang="en-US" dirty="0" err="1" smtClean="0"/>
              <a:t>Canaliculi</a:t>
            </a:r>
            <a:r>
              <a:rPr lang="en-US" dirty="0" smtClean="0"/>
              <a:t> contain  </a:t>
            </a:r>
            <a:r>
              <a:rPr lang="en-US" dirty="0" err="1" smtClean="0"/>
              <a:t>osteocytic</a:t>
            </a:r>
            <a:r>
              <a:rPr lang="en-US" dirty="0" smtClean="0"/>
              <a:t> processes</a:t>
            </a:r>
          </a:p>
          <a:p>
            <a:r>
              <a:rPr lang="en-US" dirty="0" err="1" smtClean="0"/>
              <a:t>Canaliculi</a:t>
            </a:r>
            <a:r>
              <a:rPr lang="en-US" dirty="0" smtClean="0"/>
              <a:t> penetrate the bone matrix &amp; permit diffusion of nutrients, gases &amp; waste products between </a:t>
            </a:r>
            <a:r>
              <a:rPr lang="en-US" dirty="0" err="1" smtClean="0"/>
              <a:t>osteocytes</a:t>
            </a:r>
            <a:r>
              <a:rPr lang="en-US" dirty="0" smtClean="0"/>
              <a:t> &amp; blood vessels.</a:t>
            </a:r>
          </a:p>
        </p:txBody>
      </p:sp>
      <p:pic>
        <p:nvPicPr>
          <p:cNvPr id="4" name="Picture 2" descr="G:\DCIM\101MSDCF\DSC00660.JPG"/>
          <p:cNvPicPr>
            <a:picLocks noChangeAspect="1" noChangeArrowheads="1"/>
          </p:cNvPicPr>
          <p:nvPr/>
        </p:nvPicPr>
        <p:blipFill>
          <a:blip r:embed="rId2">
            <a:lum contrast="30000"/>
          </a:blip>
          <a:srcRect l="6623" t="4878" r="10591" b="21951"/>
          <a:stretch>
            <a:fillRect/>
          </a:stretch>
        </p:blipFill>
        <p:spPr>
          <a:xfrm>
            <a:off x="6858000" y="0"/>
            <a:ext cx="1905000" cy="2286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4294967295"/>
          </p:nvPr>
        </p:nvGraphicFramePr>
        <p:xfrm>
          <a:off x="0" y="0"/>
          <a:ext cx="9144000" cy="6858000"/>
        </p:xfrm>
        <a:graphic>
          <a:graphicData uri="http://schemas.openxmlformats.org/drawingml/2006/table">
            <a:tbl>
              <a:tblPr firstRow="1" bandRow="1">
                <a:tableStyleId>{7DF18680-E054-41AD-8BC1-D1AEF772440D}</a:tableStyleId>
              </a:tblPr>
              <a:tblGrid>
                <a:gridCol w="4107051"/>
                <a:gridCol w="5036949"/>
              </a:tblGrid>
              <a:tr h="583993">
                <a:tc>
                  <a:txBody>
                    <a:bodyPr/>
                    <a:lstStyle/>
                    <a:p>
                      <a:pPr algn="ctr"/>
                      <a:r>
                        <a:rPr lang="en-US" dirty="0" smtClean="0"/>
                        <a:t>MOLECULE</a:t>
                      </a:r>
                      <a:endParaRPr lang="en-US" dirty="0"/>
                    </a:p>
                  </a:txBody>
                  <a:tcPr/>
                </a:tc>
                <a:tc>
                  <a:txBody>
                    <a:bodyPr/>
                    <a:lstStyle/>
                    <a:p>
                      <a:pPr algn="ctr"/>
                      <a:r>
                        <a:rPr lang="en-US" dirty="0" smtClean="0"/>
                        <a:t>ROLE IN CEMENTOGENESIS</a:t>
                      </a:r>
                      <a:endParaRPr lang="en-US" dirty="0"/>
                    </a:p>
                  </a:txBody>
                  <a:tcPr/>
                </a:tc>
              </a:tr>
              <a:tr h="1825166">
                <a:tc>
                  <a:txBody>
                    <a:bodyPr/>
                    <a:lstStyle/>
                    <a:p>
                      <a:pPr marL="342900" indent="-342900">
                        <a:buNone/>
                      </a:pPr>
                      <a:r>
                        <a:rPr lang="en-US" u="sng" dirty="0" smtClean="0">
                          <a:solidFill>
                            <a:srgbClr val="FF0000"/>
                          </a:solidFill>
                        </a:rPr>
                        <a:t>1. GROWTH FACTORS:</a:t>
                      </a:r>
                    </a:p>
                    <a:p>
                      <a:pPr marL="342900" indent="-342900">
                        <a:buNone/>
                      </a:pPr>
                      <a:r>
                        <a:rPr lang="en-US" dirty="0" smtClean="0"/>
                        <a:t>A) TGF-</a:t>
                      </a:r>
                      <a:r>
                        <a:rPr lang="el-GR" dirty="0" smtClean="0"/>
                        <a:t>β</a:t>
                      </a:r>
                      <a:r>
                        <a:rPr lang="en-US" dirty="0" smtClean="0"/>
                        <a:t> </a:t>
                      </a:r>
                      <a:r>
                        <a:rPr lang="en-US" dirty="0" err="1" smtClean="0"/>
                        <a:t>superfamily</a:t>
                      </a:r>
                      <a:r>
                        <a:rPr lang="en-US" baseline="0" dirty="0" smtClean="0"/>
                        <a:t> including BMPs</a:t>
                      </a:r>
                    </a:p>
                    <a:p>
                      <a:pPr marL="342900" indent="-342900">
                        <a:buNone/>
                      </a:pPr>
                      <a:r>
                        <a:rPr lang="en-US" baseline="0" dirty="0" smtClean="0"/>
                        <a:t>B) PDGF &amp; IGF</a:t>
                      </a:r>
                    </a:p>
                    <a:p>
                      <a:pPr marL="342900" indent="-342900">
                        <a:buNone/>
                      </a:pPr>
                      <a:r>
                        <a:rPr lang="en-US" baseline="0" dirty="0" smtClean="0"/>
                        <a:t>C) FGF</a:t>
                      </a:r>
                    </a:p>
                    <a:p>
                      <a:pPr marL="342900" indent="-342900">
                        <a:buNone/>
                      </a:pPr>
                      <a:endParaRPr lang="en-US" dirty="0"/>
                    </a:p>
                  </a:txBody>
                  <a:tcPr/>
                </a:tc>
                <a:tc>
                  <a:txBody>
                    <a:bodyPr/>
                    <a:lstStyle/>
                    <a:p>
                      <a:endParaRPr lang="en-US" dirty="0" smtClean="0"/>
                    </a:p>
                    <a:p>
                      <a:pPr>
                        <a:buFont typeface="Arial" pitchFamily="34" charset="0"/>
                        <a:buChar char="•"/>
                      </a:pPr>
                      <a:r>
                        <a:rPr lang="en-US" dirty="0" smtClean="0"/>
                        <a:t>Promote cell differentiation-</a:t>
                      </a:r>
                      <a:r>
                        <a:rPr lang="en-US" dirty="0" err="1" smtClean="0"/>
                        <a:t>cementogenesis</a:t>
                      </a:r>
                      <a:endParaRPr lang="en-US" dirty="0" smtClean="0"/>
                    </a:p>
                    <a:p>
                      <a:pPr>
                        <a:buFont typeface="Arial" pitchFamily="34" charset="0"/>
                        <a:buChar char="•"/>
                      </a:pPr>
                      <a:r>
                        <a:rPr lang="en-US" dirty="0" smtClean="0"/>
                        <a:t>Alter</a:t>
                      </a:r>
                      <a:r>
                        <a:rPr lang="en-US" baseline="0" dirty="0" smtClean="0"/>
                        <a:t> cell cycle activities</a:t>
                      </a:r>
                    </a:p>
                    <a:p>
                      <a:pPr>
                        <a:buFont typeface="Arial" pitchFamily="34" charset="0"/>
                        <a:buChar char="•"/>
                      </a:pPr>
                      <a:r>
                        <a:rPr lang="en-US" baseline="0" dirty="0" smtClean="0"/>
                        <a:t>Promote cell proliferation, migration &amp;    </a:t>
                      </a:r>
                      <a:r>
                        <a:rPr lang="en-US" baseline="0" dirty="0" err="1" smtClean="0"/>
                        <a:t>vasculogenesis</a:t>
                      </a:r>
                      <a:endParaRPr lang="en-US" dirty="0"/>
                    </a:p>
                  </a:txBody>
                  <a:tcPr/>
                </a:tc>
              </a:tr>
              <a:tr h="1482947">
                <a:tc>
                  <a:txBody>
                    <a:bodyPr/>
                    <a:lstStyle/>
                    <a:p>
                      <a:pPr marL="342900" indent="-342900">
                        <a:buNone/>
                      </a:pPr>
                      <a:r>
                        <a:rPr lang="en-US" u="sng" dirty="0" smtClean="0">
                          <a:solidFill>
                            <a:srgbClr val="FF0000"/>
                          </a:solidFill>
                        </a:rPr>
                        <a:t>2. ADHESION MOLECULES:</a:t>
                      </a:r>
                    </a:p>
                    <a:p>
                      <a:pPr marL="342900" indent="-342900">
                        <a:buAutoNum type="alphaUcParenR"/>
                      </a:pPr>
                      <a:r>
                        <a:rPr lang="en-US" u="none" baseline="0" dirty="0" smtClean="0">
                          <a:solidFill>
                            <a:schemeClr val="tx1">
                              <a:lumMod val="95000"/>
                              <a:lumOff val="5000"/>
                            </a:schemeClr>
                          </a:solidFill>
                        </a:rPr>
                        <a:t>BSP- Bone </a:t>
                      </a:r>
                      <a:r>
                        <a:rPr lang="en-US" u="none" baseline="0" dirty="0" err="1" smtClean="0">
                          <a:solidFill>
                            <a:schemeClr val="tx1">
                              <a:lumMod val="95000"/>
                              <a:lumOff val="5000"/>
                            </a:schemeClr>
                          </a:solidFill>
                        </a:rPr>
                        <a:t>Sialoprotein</a:t>
                      </a:r>
                      <a:endParaRPr lang="en-US" u="none" baseline="0" dirty="0" smtClean="0">
                        <a:solidFill>
                          <a:schemeClr val="tx1">
                            <a:lumMod val="95000"/>
                            <a:lumOff val="5000"/>
                          </a:schemeClr>
                        </a:solidFill>
                      </a:endParaRPr>
                    </a:p>
                    <a:p>
                      <a:pPr marL="342900" indent="-342900">
                        <a:buAutoNum type="alphaUcParenR"/>
                      </a:pPr>
                      <a:endParaRPr lang="en-US" u="none" baseline="0" dirty="0" smtClean="0">
                        <a:solidFill>
                          <a:schemeClr val="tx1">
                            <a:lumMod val="95000"/>
                            <a:lumOff val="5000"/>
                          </a:schemeClr>
                        </a:solidFill>
                      </a:endParaRPr>
                    </a:p>
                    <a:p>
                      <a:pPr marL="342900" indent="-342900">
                        <a:buAutoNum type="alphaUcParenR"/>
                      </a:pPr>
                      <a:r>
                        <a:rPr lang="en-US" u="none" baseline="0" dirty="0" err="1" smtClean="0">
                          <a:solidFill>
                            <a:schemeClr val="tx1">
                              <a:lumMod val="95000"/>
                              <a:lumOff val="5000"/>
                            </a:schemeClr>
                          </a:solidFill>
                        </a:rPr>
                        <a:t>Osteopontin</a:t>
                      </a:r>
                      <a:endParaRPr lang="en-US" u="none" dirty="0">
                        <a:solidFill>
                          <a:schemeClr val="tx1">
                            <a:lumMod val="95000"/>
                            <a:lumOff val="5000"/>
                          </a:schemeClr>
                        </a:solidFill>
                      </a:endParaRPr>
                    </a:p>
                  </a:txBody>
                  <a:tcPr/>
                </a:tc>
                <a:tc>
                  <a:txBody>
                    <a:bodyPr/>
                    <a:lstStyle/>
                    <a:p>
                      <a:endParaRPr lang="en-US" dirty="0" smtClean="0"/>
                    </a:p>
                    <a:p>
                      <a:pPr>
                        <a:buFont typeface="Arial" pitchFamily="34" charset="0"/>
                        <a:buChar char="•"/>
                      </a:pPr>
                      <a:r>
                        <a:rPr lang="en-US" dirty="0" smtClean="0"/>
                        <a:t>Promotes adhesion of </a:t>
                      </a:r>
                      <a:r>
                        <a:rPr lang="en-US" baseline="0" dirty="0" smtClean="0"/>
                        <a:t> selected cells to newly forming  root &amp; also mineralization</a:t>
                      </a:r>
                    </a:p>
                    <a:p>
                      <a:pPr>
                        <a:buFont typeface="Arial" pitchFamily="34" charset="0"/>
                        <a:buChar char="•"/>
                      </a:pPr>
                      <a:r>
                        <a:rPr lang="en-US" baseline="0" dirty="0" smtClean="0"/>
                        <a:t>Regulates extent of crystal growth- inhibitor</a:t>
                      </a:r>
                      <a:endParaRPr lang="en-US" dirty="0"/>
                    </a:p>
                  </a:txBody>
                  <a:tcPr/>
                </a:tc>
              </a:tr>
              <a:tr h="1140728">
                <a:tc>
                  <a:txBody>
                    <a:bodyPr/>
                    <a:lstStyle/>
                    <a:p>
                      <a:endParaRPr lang="en-US" u="sng" dirty="0" smtClean="0">
                        <a:solidFill>
                          <a:srgbClr val="FF0000"/>
                        </a:solidFill>
                      </a:endParaRPr>
                    </a:p>
                    <a:p>
                      <a:r>
                        <a:rPr lang="en-US" u="sng" dirty="0" smtClean="0">
                          <a:solidFill>
                            <a:srgbClr val="FF0000"/>
                          </a:solidFill>
                        </a:rPr>
                        <a:t>3. EPITHELIAL</a:t>
                      </a:r>
                      <a:r>
                        <a:rPr lang="en-US" u="sng" baseline="0" dirty="0" smtClean="0">
                          <a:solidFill>
                            <a:srgbClr val="FF0000"/>
                          </a:solidFill>
                        </a:rPr>
                        <a:t> / ENAMEL PROTEINS:</a:t>
                      </a:r>
                    </a:p>
                    <a:p>
                      <a:endParaRPr lang="en-US" u="none" dirty="0"/>
                    </a:p>
                  </a:txBody>
                  <a:tcPr/>
                </a:tc>
                <a:tc>
                  <a:txBody>
                    <a:bodyPr/>
                    <a:lstStyle/>
                    <a:p>
                      <a:endParaRPr lang="en-US" dirty="0" smtClean="0"/>
                    </a:p>
                    <a:p>
                      <a:pPr>
                        <a:buFont typeface="Arial" pitchFamily="34" charset="0"/>
                        <a:buChar char="•"/>
                      </a:pPr>
                      <a:r>
                        <a:rPr lang="en-US" dirty="0" smtClean="0"/>
                        <a:t>Involved in promoting follicle cells along </a:t>
                      </a:r>
                      <a:r>
                        <a:rPr lang="en-US" dirty="0" err="1" smtClean="0"/>
                        <a:t>cementoblast</a:t>
                      </a:r>
                      <a:r>
                        <a:rPr lang="en-US" dirty="0" smtClean="0"/>
                        <a:t> pathway</a:t>
                      </a:r>
                      <a:endParaRPr lang="en-US" dirty="0"/>
                    </a:p>
                  </a:txBody>
                  <a:tcPr/>
                </a:tc>
              </a:tr>
              <a:tr h="1825166">
                <a:tc>
                  <a:txBody>
                    <a:bodyPr/>
                    <a:lstStyle/>
                    <a:p>
                      <a:r>
                        <a:rPr lang="en-US" u="sng" dirty="0" smtClean="0">
                          <a:solidFill>
                            <a:srgbClr val="FF0000"/>
                          </a:solidFill>
                        </a:rPr>
                        <a:t>4. </a:t>
                      </a:r>
                      <a:r>
                        <a:rPr lang="en-US" u="sng" dirty="0" err="1" smtClean="0">
                          <a:solidFill>
                            <a:srgbClr val="FF0000"/>
                          </a:solidFill>
                        </a:rPr>
                        <a:t>Gla</a:t>
                      </a:r>
                      <a:r>
                        <a:rPr lang="en-US" u="sng" dirty="0" smtClean="0">
                          <a:solidFill>
                            <a:srgbClr val="FF0000"/>
                          </a:solidFill>
                        </a:rPr>
                        <a:t> PROTEINS:</a:t>
                      </a:r>
                    </a:p>
                    <a:p>
                      <a:r>
                        <a:rPr lang="en-US" u="none" dirty="0" smtClean="0">
                          <a:solidFill>
                            <a:srgbClr val="FF0000"/>
                          </a:solidFill>
                        </a:rPr>
                        <a:t>        </a:t>
                      </a:r>
                      <a:r>
                        <a:rPr lang="en-US" u="sng" dirty="0" smtClean="0">
                          <a:solidFill>
                            <a:srgbClr val="FF0000"/>
                          </a:solidFill>
                        </a:rPr>
                        <a:t> ( </a:t>
                      </a:r>
                      <a:r>
                        <a:rPr lang="el-GR" u="sng" dirty="0" smtClean="0">
                          <a:solidFill>
                            <a:srgbClr val="FF0000"/>
                          </a:solidFill>
                        </a:rPr>
                        <a:t>γ</a:t>
                      </a:r>
                      <a:r>
                        <a:rPr lang="en-US" u="sng" dirty="0" smtClean="0">
                          <a:solidFill>
                            <a:srgbClr val="FF0000"/>
                          </a:solidFill>
                        </a:rPr>
                        <a:t>- </a:t>
                      </a:r>
                      <a:r>
                        <a:rPr lang="en-US" u="sng" dirty="0" err="1" smtClean="0">
                          <a:solidFill>
                            <a:srgbClr val="FF0000"/>
                          </a:solidFill>
                        </a:rPr>
                        <a:t>carboxyglutamic</a:t>
                      </a:r>
                      <a:r>
                        <a:rPr lang="en-US" u="sng" baseline="0" dirty="0" smtClean="0">
                          <a:solidFill>
                            <a:srgbClr val="FF0000"/>
                          </a:solidFill>
                        </a:rPr>
                        <a:t> acid)</a:t>
                      </a:r>
                    </a:p>
                    <a:p>
                      <a:pPr marL="342900" indent="-342900">
                        <a:buAutoNum type="alphaUcParenR"/>
                      </a:pPr>
                      <a:r>
                        <a:rPr lang="en-US" u="none" baseline="0" dirty="0" smtClean="0">
                          <a:solidFill>
                            <a:schemeClr val="tx1">
                              <a:lumMod val="95000"/>
                              <a:lumOff val="5000"/>
                            </a:schemeClr>
                          </a:solidFill>
                        </a:rPr>
                        <a:t>Matrix </a:t>
                      </a:r>
                      <a:r>
                        <a:rPr lang="en-US" u="none" baseline="0" dirty="0" err="1" smtClean="0">
                          <a:solidFill>
                            <a:schemeClr val="tx1">
                              <a:lumMod val="95000"/>
                              <a:lumOff val="5000"/>
                            </a:schemeClr>
                          </a:solidFill>
                        </a:rPr>
                        <a:t>Gla</a:t>
                      </a:r>
                      <a:r>
                        <a:rPr lang="en-US" u="none" baseline="0" dirty="0" smtClean="0">
                          <a:solidFill>
                            <a:schemeClr val="tx1">
                              <a:lumMod val="95000"/>
                              <a:lumOff val="5000"/>
                            </a:schemeClr>
                          </a:solidFill>
                        </a:rPr>
                        <a:t> proteins</a:t>
                      </a:r>
                    </a:p>
                    <a:p>
                      <a:pPr marL="342900" indent="-342900">
                        <a:buAutoNum type="alphaUcParenR"/>
                      </a:pPr>
                      <a:r>
                        <a:rPr lang="en-US" u="none" baseline="0" dirty="0" smtClean="0">
                          <a:solidFill>
                            <a:schemeClr val="tx1">
                              <a:lumMod val="95000"/>
                              <a:lumOff val="5000"/>
                            </a:schemeClr>
                          </a:solidFill>
                        </a:rPr>
                        <a:t>Bone </a:t>
                      </a:r>
                      <a:r>
                        <a:rPr lang="en-US" u="none" baseline="0" dirty="0" err="1" smtClean="0">
                          <a:solidFill>
                            <a:schemeClr val="tx1">
                              <a:lumMod val="95000"/>
                              <a:lumOff val="5000"/>
                            </a:schemeClr>
                          </a:solidFill>
                        </a:rPr>
                        <a:t>Gla</a:t>
                      </a:r>
                      <a:r>
                        <a:rPr lang="en-US" u="none" baseline="0" dirty="0" smtClean="0">
                          <a:solidFill>
                            <a:schemeClr val="tx1">
                              <a:lumMod val="95000"/>
                              <a:lumOff val="5000"/>
                            </a:schemeClr>
                          </a:solidFill>
                        </a:rPr>
                        <a:t> proteins</a:t>
                      </a:r>
                      <a:endParaRPr lang="en-US" u="none" dirty="0">
                        <a:solidFill>
                          <a:schemeClr val="tx1">
                            <a:lumMod val="95000"/>
                            <a:lumOff val="5000"/>
                          </a:schemeClr>
                        </a:solidFill>
                      </a:endParaRPr>
                    </a:p>
                  </a:txBody>
                  <a:tcPr/>
                </a:tc>
                <a:tc>
                  <a:txBody>
                    <a:bodyPr/>
                    <a:lstStyle/>
                    <a:p>
                      <a:endParaRPr lang="en-US" dirty="0" smtClean="0"/>
                    </a:p>
                    <a:p>
                      <a:endParaRPr lang="en-US" dirty="0" smtClean="0"/>
                    </a:p>
                    <a:p>
                      <a:pPr>
                        <a:buFont typeface="Arial" pitchFamily="34" charset="0"/>
                        <a:buChar char="•"/>
                      </a:pPr>
                      <a:r>
                        <a:rPr lang="en-US" dirty="0" smtClean="0"/>
                        <a:t>Prevent</a:t>
                      </a:r>
                      <a:r>
                        <a:rPr lang="en-US" baseline="0" dirty="0" smtClean="0"/>
                        <a:t> abnormal ectopic calcification</a:t>
                      </a:r>
                    </a:p>
                    <a:p>
                      <a:pPr>
                        <a:buFont typeface="Arial" pitchFamily="34" charset="0"/>
                        <a:buChar char="•"/>
                      </a:pPr>
                      <a:r>
                        <a:rPr lang="en-US" baseline="0" dirty="0" smtClean="0"/>
                        <a:t>Strong affinity for calcium- mineralization &amp; regulation of crystal growth</a:t>
                      </a:r>
                      <a:endParaRPr lang="en-US" dirty="0" smtClean="0"/>
                    </a:p>
                  </a:txBody>
                  <a:tcPr/>
                </a:tc>
              </a:tr>
            </a:tbl>
          </a:graphicData>
        </a:graphic>
      </p:graphicFrame>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838200"/>
            <a:ext cx="4267200" cy="5516725"/>
          </a:xfrm>
        </p:spPr>
        <p:txBody>
          <a:bodyPr>
            <a:normAutofit/>
          </a:bodyPr>
          <a:lstStyle/>
          <a:p>
            <a:pPr>
              <a:buClr>
                <a:schemeClr val="tx1"/>
              </a:buClr>
              <a:defRPr/>
            </a:pPr>
            <a:r>
              <a:rPr lang="en-US" sz="2800" dirty="0" smtClean="0">
                <a:solidFill>
                  <a:srgbClr val="FF0000"/>
                </a:solidFill>
              </a:rPr>
              <a:t>Functions:</a:t>
            </a:r>
          </a:p>
          <a:p>
            <a:pPr marL="550862" indent="-514350">
              <a:buClr>
                <a:schemeClr val="tx1"/>
              </a:buClr>
              <a:buFont typeface="+mj-lt"/>
              <a:buAutoNum type="arabicPeriod"/>
              <a:defRPr/>
            </a:pPr>
            <a:r>
              <a:rPr lang="en-US" sz="2400" dirty="0" smtClean="0"/>
              <a:t>Maintain bone matrix and</a:t>
            </a:r>
          </a:p>
          <a:p>
            <a:pPr marL="550862" indent="-514350">
              <a:buClr>
                <a:schemeClr val="tx1"/>
              </a:buClr>
              <a:buFont typeface="+mj-lt"/>
              <a:buAutoNum type="arabicPeriod"/>
              <a:defRPr/>
            </a:pPr>
            <a:endParaRPr lang="en-US" sz="2400" dirty="0" smtClean="0"/>
          </a:p>
          <a:p>
            <a:pPr marL="550862" indent="-514350">
              <a:buClr>
                <a:schemeClr val="tx1"/>
              </a:buClr>
              <a:buFont typeface="+mj-lt"/>
              <a:buAutoNum type="arabicPeriod"/>
              <a:defRPr/>
            </a:pPr>
            <a:r>
              <a:rPr lang="en-US" sz="2400" dirty="0" smtClean="0"/>
              <a:t>Release calcium ions from bone matrix when calcium demands increase.</a:t>
            </a:r>
          </a:p>
          <a:p>
            <a:pPr marL="550862" indent="-514350">
              <a:buClr>
                <a:schemeClr val="tx1"/>
              </a:buClr>
              <a:buFont typeface="+mj-lt"/>
              <a:buAutoNum type="arabicPeriod"/>
              <a:defRPr/>
            </a:pPr>
            <a:endParaRPr lang="en-US" sz="2400" dirty="0" smtClean="0"/>
          </a:p>
          <a:p>
            <a:pPr marL="550862" indent="-514350">
              <a:buClr>
                <a:schemeClr val="tx1"/>
              </a:buClr>
              <a:buFont typeface="+mj-lt"/>
              <a:buAutoNum type="arabicPeriod"/>
              <a:defRPr/>
            </a:pPr>
            <a:r>
              <a:rPr lang="en-US" sz="2400" dirty="0" smtClean="0"/>
              <a:t>Also sense the changes in environment &amp; sends signals that affect response of other cells in </a:t>
            </a:r>
            <a:r>
              <a:rPr lang="en-US" sz="2400" dirty="0" err="1" smtClean="0"/>
              <a:t>remodelling</a:t>
            </a:r>
            <a:endParaRPr lang="en-US" sz="2400" dirty="0" smtClean="0"/>
          </a:p>
          <a:p>
            <a:endParaRPr lang="en-US" dirty="0"/>
          </a:p>
        </p:txBody>
      </p:sp>
      <p:sp>
        <p:nvSpPr>
          <p:cNvPr id="6" name="Content Placeholder 5"/>
          <p:cNvSpPr>
            <a:spLocks noGrp="1"/>
          </p:cNvSpPr>
          <p:nvPr>
            <p:ph sz="half" idx="2"/>
          </p:nvPr>
        </p:nvSpPr>
        <p:spPr/>
        <p:txBody>
          <a:bodyPr>
            <a:normAutofit/>
          </a:bodyPr>
          <a:lstStyle/>
          <a:p>
            <a:endParaRPr lang="en-US"/>
          </a:p>
        </p:txBody>
      </p:sp>
      <p:pic>
        <p:nvPicPr>
          <p:cNvPr id="1026" name="Picture 2"/>
          <p:cNvPicPr>
            <a:picLocks noChangeAspect="1" noChangeArrowheads="1"/>
          </p:cNvPicPr>
          <p:nvPr/>
        </p:nvPicPr>
        <p:blipFill>
          <a:blip r:embed="rId2"/>
          <a:srcRect/>
          <a:stretch>
            <a:fillRect/>
          </a:stretch>
        </p:blipFill>
        <p:spPr bwMode="auto">
          <a:xfrm>
            <a:off x="4572000" y="1143000"/>
            <a:ext cx="4572000" cy="5334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57200"/>
            <a:ext cx="8229600" cy="1143000"/>
          </a:xfrm>
        </p:spPr>
        <p:txBody>
          <a:bodyPr/>
          <a:lstStyle/>
          <a:p>
            <a:r>
              <a:rPr lang="en-US" dirty="0" smtClean="0"/>
              <a:t>OSTEOCLASTS:</a:t>
            </a:r>
            <a:endParaRPr lang="en-US" dirty="0"/>
          </a:p>
        </p:txBody>
      </p:sp>
      <p:sp>
        <p:nvSpPr>
          <p:cNvPr id="3" name="Content Placeholder 2"/>
          <p:cNvSpPr>
            <a:spLocks noGrp="1"/>
          </p:cNvSpPr>
          <p:nvPr>
            <p:ph idx="1"/>
          </p:nvPr>
        </p:nvSpPr>
        <p:spPr/>
        <p:txBody>
          <a:bodyPr>
            <a:normAutofit/>
          </a:bodyPr>
          <a:lstStyle/>
          <a:p>
            <a:r>
              <a:rPr lang="en-US" dirty="0" err="1" smtClean="0"/>
              <a:t>Osteoclast</a:t>
            </a:r>
            <a:r>
              <a:rPr lang="en-US" dirty="0" smtClean="0"/>
              <a:t>- Greek word : “bone &amp; broken”</a:t>
            </a:r>
          </a:p>
          <a:p>
            <a:r>
              <a:rPr lang="en-US" dirty="0" smtClean="0"/>
              <a:t>Type of bone cell that removes the bone tissue by removing the mineralized matrix of bone.</a:t>
            </a:r>
          </a:p>
          <a:p>
            <a:pPr algn="just">
              <a:buClr>
                <a:schemeClr val="tx1"/>
              </a:buClr>
              <a:defRPr/>
            </a:pPr>
            <a:r>
              <a:rPr lang="en-US" dirty="0" smtClean="0"/>
              <a:t>40-100 µm in diameter with 15 to 20 closely packed nuclei.</a:t>
            </a:r>
          </a:p>
          <a:p>
            <a:pPr algn="just">
              <a:buClr>
                <a:schemeClr val="tx1"/>
              </a:buClr>
              <a:defRPr/>
            </a:pPr>
            <a:r>
              <a:rPr lang="en-US" dirty="0" smtClean="0"/>
              <a:t>Cytoplasm shows </a:t>
            </a:r>
            <a:r>
              <a:rPr lang="en-US" dirty="0" smtClean="0">
                <a:solidFill>
                  <a:srgbClr val="FF0000"/>
                </a:solidFill>
              </a:rPr>
              <a:t>acid </a:t>
            </a:r>
            <a:r>
              <a:rPr lang="en-US" dirty="0" err="1" smtClean="0">
                <a:solidFill>
                  <a:srgbClr val="FF0000"/>
                </a:solidFill>
              </a:rPr>
              <a:t>phosphatase</a:t>
            </a:r>
            <a:r>
              <a:rPr lang="en-US" dirty="0" smtClean="0">
                <a:solidFill>
                  <a:srgbClr val="FF0000"/>
                </a:solidFill>
              </a:rPr>
              <a:t> containing vesicles </a:t>
            </a:r>
            <a:r>
              <a:rPr lang="en-US" dirty="0" smtClean="0"/>
              <a:t>and vacuoles- distinguishes </a:t>
            </a:r>
            <a:r>
              <a:rPr lang="en-US" dirty="0" err="1" smtClean="0"/>
              <a:t>osteoclast</a:t>
            </a:r>
            <a:r>
              <a:rPr lang="en-US" dirty="0" smtClean="0"/>
              <a:t> from other multinucleated giant cells</a:t>
            </a:r>
          </a:p>
          <a:p>
            <a:pPr algn="just">
              <a:buClr>
                <a:schemeClr val="tx1"/>
              </a:buClr>
              <a:defRPr/>
            </a:pPr>
            <a:r>
              <a:rPr lang="en-US" dirty="0" smtClean="0"/>
              <a:t>Lie in </a:t>
            </a:r>
            <a:r>
              <a:rPr lang="en-US" dirty="0" err="1" smtClean="0"/>
              <a:t>resorption</a:t>
            </a:r>
            <a:r>
              <a:rPr lang="en-US" dirty="0" smtClean="0"/>
              <a:t> bays called as HOWSHIP’s LACUNAE.</a:t>
            </a:r>
          </a:p>
          <a:p>
            <a:endParaRPr lang="en-US" dirty="0" smtClean="0"/>
          </a:p>
          <a:p>
            <a:endParaRPr lang="en-US" dirty="0"/>
          </a:p>
        </p:txBody>
      </p:sp>
      <p:pic>
        <p:nvPicPr>
          <p:cNvPr id="5" name="Picture 2" descr="C:\Documents and Settings\LocalService\Desktop\fig6.jpg"/>
          <p:cNvPicPr>
            <a:picLocks noChangeAspect="1" noChangeArrowheads="1"/>
          </p:cNvPicPr>
          <p:nvPr/>
        </p:nvPicPr>
        <p:blipFill>
          <a:blip r:embed="rId2"/>
          <a:srcRect l="50510" r="6784" b="48936"/>
          <a:stretch>
            <a:fillRect/>
          </a:stretch>
        </p:blipFill>
        <p:spPr bwMode="auto">
          <a:xfrm>
            <a:off x="6477000" y="228600"/>
            <a:ext cx="2438400" cy="19812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7086600" cy="1143000"/>
          </a:xfrm>
        </p:spPr>
        <p:txBody>
          <a:bodyPr>
            <a:normAutofit fontScale="90000"/>
          </a:bodyPr>
          <a:lstStyle/>
          <a:p>
            <a:r>
              <a:rPr lang="en-US" dirty="0" smtClean="0"/>
              <a:t>Morphology of </a:t>
            </a:r>
            <a:r>
              <a:rPr lang="en-US" dirty="0" err="1" smtClean="0"/>
              <a:t>Osteoclasts</a:t>
            </a:r>
            <a:r>
              <a:rPr lang="en-US" dirty="0" smtClean="0"/>
              <a:t>:</a:t>
            </a:r>
            <a:endParaRPr lang="en-US" dirty="0"/>
          </a:p>
        </p:txBody>
      </p:sp>
      <p:pic>
        <p:nvPicPr>
          <p:cNvPr id="4" name="Content Placeholder 3" descr="Osteoclast1.jpg"/>
          <p:cNvPicPr>
            <a:picLocks noGrp="1" noChangeAspect="1"/>
          </p:cNvPicPr>
          <p:nvPr>
            <p:ph sz="half" idx="1"/>
          </p:nvPr>
        </p:nvPicPr>
        <p:blipFill>
          <a:blip r:embed="rId2">
            <a:lum bright="10000" contrast="-10000"/>
          </a:blip>
          <a:stretch>
            <a:fillRect/>
          </a:stretch>
        </p:blipFill>
        <p:spPr>
          <a:xfrm>
            <a:off x="4495800" y="2057400"/>
            <a:ext cx="4419600" cy="4343400"/>
          </a:xfrm>
          <a:prstGeom prst="rect">
            <a:avLst/>
          </a:prstGeom>
          <a:ln w="38100" cap="sq">
            <a:solidFill>
              <a:srgbClr val="000000"/>
            </a:solidFill>
          </a:ln>
          <a:effectLst>
            <a:outerShdw blurRad="50800" dist="38100" dir="2700000" algn="tl" rotWithShape="0">
              <a:srgbClr val="000000">
                <a:alpha val="43000"/>
              </a:srgbClr>
            </a:outerShdw>
          </a:effectLst>
        </p:spPr>
      </p:pic>
      <p:sp>
        <p:nvSpPr>
          <p:cNvPr id="5" name="Content Placeholder 4"/>
          <p:cNvSpPr>
            <a:spLocks noGrp="1"/>
          </p:cNvSpPr>
          <p:nvPr>
            <p:ph sz="half" idx="2"/>
          </p:nvPr>
        </p:nvSpPr>
        <p:spPr>
          <a:xfrm>
            <a:off x="304800" y="1752600"/>
            <a:ext cx="4038600" cy="4876800"/>
          </a:xfrm>
        </p:spPr>
        <p:txBody>
          <a:bodyPr>
            <a:normAutofit/>
          </a:bodyPr>
          <a:lstStyle/>
          <a:p>
            <a:r>
              <a:rPr lang="en-US" dirty="0" smtClean="0"/>
              <a:t>Extensive mitochondria – except below ruffled border</a:t>
            </a:r>
          </a:p>
          <a:p>
            <a:endParaRPr lang="en-US" dirty="0" smtClean="0"/>
          </a:p>
          <a:p>
            <a:r>
              <a:rPr lang="en-US" dirty="0" smtClean="0"/>
              <a:t>Golgi complex- extensive</a:t>
            </a:r>
          </a:p>
          <a:p>
            <a:endParaRPr lang="en-US" dirty="0" smtClean="0"/>
          </a:p>
          <a:p>
            <a:r>
              <a:rPr lang="en-US" dirty="0" err="1" smtClean="0"/>
              <a:t>Cathepsin</a:t>
            </a:r>
            <a:r>
              <a:rPr lang="en-US" dirty="0" smtClean="0"/>
              <a:t> containing vesicles- close to ruffled border indicating </a:t>
            </a:r>
            <a:r>
              <a:rPr lang="en-US" dirty="0" err="1" smtClean="0"/>
              <a:t>resorptive</a:t>
            </a:r>
            <a:r>
              <a:rPr lang="en-US" dirty="0" smtClean="0"/>
              <a:t> activity of cells</a:t>
            </a:r>
            <a:endParaRPr lang="en-US" dirty="0"/>
          </a:p>
        </p:txBody>
      </p:sp>
      <p:pic>
        <p:nvPicPr>
          <p:cNvPr id="6" name="Picture 2"/>
          <p:cNvPicPr>
            <a:picLocks noChangeAspect="1" noChangeArrowheads="1"/>
          </p:cNvPicPr>
          <p:nvPr/>
        </p:nvPicPr>
        <p:blipFill>
          <a:blip r:embed="rId3"/>
          <a:srcRect/>
          <a:stretch>
            <a:fillRect/>
          </a:stretch>
        </p:blipFill>
        <p:spPr bwMode="auto">
          <a:xfrm>
            <a:off x="6858000" y="127000"/>
            <a:ext cx="2133600" cy="177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Formation:</a:t>
            </a:r>
            <a:endParaRPr lang="en-US" dirty="0"/>
          </a:p>
        </p:txBody>
      </p:sp>
      <p:sp>
        <p:nvSpPr>
          <p:cNvPr id="3" name="Content Placeholder 2"/>
          <p:cNvSpPr>
            <a:spLocks noGrp="1"/>
          </p:cNvSpPr>
          <p:nvPr>
            <p:ph idx="1"/>
          </p:nvPr>
        </p:nvSpPr>
        <p:spPr>
          <a:xfrm>
            <a:off x="457200" y="1600200"/>
            <a:ext cx="8229600" cy="4724400"/>
          </a:xfrm>
        </p:spPr>
        <p:txBody>
          <a:bodyPr/>
          <a:lstStyle/>
          <a:p>
            <a:pPr algn="ctr">
              <a:buNone/>
              <a:defRPr/>
            </a:pPr>
            <a:r>
              <a:rPr lang="en-US" sz="2400" dirty="0" err="1" smtClean="0"/>
              <a:t>Hemopoietic</a:t>
            </a:r>
            <a:r>
              <a:rPr lang="en-US" sz="2400" dirty="0" smtClean="0"/>
              <a:t> stem cells of </a:t>
            </a:r>
          </a:p>
          <a:p>
            <a:pPr algn="ctr">
              <a:buNone/>
              <a:defRPr/>
            </a:pPr>
            <a:r>
              <a:rPr lang="en-US" sz="2400" dirty="0" err="1" smtClean="0"/>
              <a:t>monocyte</a:t>
            </a:r>
            <a:r>
              <a:rPr lang="en-US" sz="2400" dirty="0" smtClean="0"/>
              <a:t>-macrophage lineage</a:t>
            </a:r>
          </a:p>
          <a:p>
            <a:pPr algn="r">
              <a:buNone/>
              <a:defRPr/>
            </a:pPr>
            <a:endParaRPr lang="en-US" sz="2400" dirty="0" smtClean="0"/>
          </a:p>
          <a:p>
            <a:pPr>
              <a:buNone/>
              <a:defRPr/>
            </a:pPr>
            <a:r>
              <a:rPr lang="en-US" sz="2400" dirty="0" smtClean="0"/>
              <a:t>     cell </a:t>
            </a:r>
            <a:r>
              <a:rPr lang="en-US" sz="2400" dirty="0" err="1" smtClean="0"/>
              <a:t>cell</a:t>
            </a:r>
            <a:r>
              <a:rPr lang="en-US" sz="2400" dirty="0" smtClean="0"/>
              <a:t> interaction                         RANKL, M-CSF </a:t>
            </a:r>
          </a:p>
          <a:p>
            <a:pPr algn="ctr">
              <a:buNone/>
              <a:defRPr/>
            </a:pPr>
            <a:endParaRPr lang="en-US" sz="2400" dirty="0" smtClean="0"/>
          </a:p>
          <a:p>
            <a:pPr algn="ctr">
              <a:buNone/>
              <a:defRPr/>
            </a:pPr>
            <a:r>
              <a:rPr lang="en-US" sz="2400" dirty="0" err="1" smtClean="0"/>
              <a:t>osteoclast</a:t>
            </a:r>
            <a:endParaRPr lang="en-US" sz="2400" dirty="0" smtClean="0"/>
          </a:p>
          <a:p>
            <a:endParaRPr lang="en-US" dirty="0"/>
          </a:p>
        </p:txBody>
      </p:sp>
      <p:cxnSp>
        <p:nvCxnSpPr>
          <p:cNvPr id="5" name="Straight Arrow Connector 4"/>
          <p:cNvCxnSpPr/>
          <p:nvPr/>
        </p:nvCxnSpPr>
        <p:spPr>
          <a:xfrm rot="5400000">
            <a:off x="3734594" y="3199606"/>
            <a:ext cx="1219200" cy="1588"/>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rot="10800000">
            <a:off x="4419600" y="3200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581400" y="3200400"/>
            <a:ext cx="685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11" descr="bone_cells2"/>
          <p:cNvPicPr>
            <a:picLocks noChangeAspect="1" noChangeArrowheads="1"/>
          </p:cNvPicPr>
          <p:nvPr/>
        </p:nvPicPr>
        <p:blipFill>
          <a:blip r:embed="rId2"/>
          <a:srcRect/>
          <a:stretch>
            <a:fillRect/>
          </a:stretch>
        </p:blipFill>
        <p:spPr bwMode="auto">
          <a:xfrm>
            <a:off x="1524000" y="4343400"/>
            <a:ext cx="6477000" cy="223096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2" descr="C:\Documents and Settings\Administrator\My Documents\My Pictures\489801.gif"/>
          <p:cNvPicPr>
            <a:picLocks noChangeAspect="1" noChangeArrowheads="1"/>
          </p:cNvPicPr>
          <p:nvPr/>
        </p:nvPicPr>
        <p:blipFill>
          <a:blip r:embed="rId2"/>
          <a:srcRect/>
          <a:stretch>
            <a:fillRect/>
          </a:stretch>
        </p:blipFill>
        <p:spPr bwMode="auto">
          <a:xfrm>
            <a:off x="228600" y="0"/>
            <a:ext cx="8686800" cy="6864963"/>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143000"/>
          </a:xfrm>
        </p:spPr>
        <p:txBody>
          <a:bodyPr>
            <a:normAutofit fontScale="90000"/>
          </a:bodyPr>
          <a:lstStyle/>
          <a:p>
            <a:r>
              <a:rPr lang="en-US" dirty="0" smtClean="0"/>
              <a:t>Regulation of </a:t>
            </a:r>
            <a:r>
              <a:rPr lang="en-US" dirty="0" err="1" smtClean="0"/>
              <a:t>Osteoclast</a:t>
            </a:r>
            <a:r>
              <a:rPr lang="en-US" dirty="0" smtClean="0"/>
              <a:t> activity:</a:t>
            </a:r>
            <a:endParaRPr lang="en-US" dirty="0"/>
          </a:p>
        </p:txBody>
      </p:sp>
      <p:sp>
        <p:nvSpPr>
          <p:cNvPr id="3" name="Content Placeholder 2"/>
          <p:cNvSpPr>
            <a:spLocks noGrp="1"/>
          </p:cNvSpPr>
          <p:nvPr>
            <p:ph idx="1"/>
          </p:nvPr>
        </p:nvSpPr>
        <p:spPr/>
        <p:txBody>
          <a:bodyPr>
            <a:normAutofit lnSpcReduction="10000"/>
          </a:bodyPr>
          <a:lstStyle/>
          <a:p>
            <a:r>
              <a:rPr lang="en-US" dirty="0" smtClean="0">
                <a:solidFill>
                  <a:srgbClr val="FF0000"/>
                </a:solidFill>
              </a:rPr>
              <a:t>OPG</a:t>
            </a:r>
            <a:r>
              <a:rPr lang="en-US" dirty="0" smtClean="0"/>
              <a:t>( </a:t>
            </a:r>
            <a:r>
              <a:rPr lang="en-US" dirty="0" err="1" smtClean="0"/>
              <a:t>Osteoprotegerin</a:t>
            </a:r>
            <a:r>
              <a:rPr lang="en-US" dirty="0" smtClean="0"/>
              <a:t>): member of TNF receptor family             natural RANKL antagonist</a:t>
            </a:r>
          </a:p>
          <a:p>
            <a:endParaRPr lang="en-US" dirty="0" smtClean="0"/>
          </a:p>
          <a:p>
            <a:r>
              <a:rPr lang="en-US" dirty="0" smtClean="0">
                <a:solidFill>
                  <a:srgbClr val="FF0000"/>
                </a:solidFill>
              </a:rPr>
              <a:t>Estrogen</a:t>
            </a:r>
            <a:r>
              <a:rPr lang="en-US" dirty="0" smtClean="0"/>
              <a:t>:  </a:t>
            </a:r>
            <a:r>
              <a:rPr lang="en-US" dirty="0" err="1" smtClean="0"/>
              <a:t>supresses</a:t>
            </a:r>
            <a:r>
              <a:rPr lang="en-US" dirty="0" smtClean="0"/>
              <a:t> production of bone </a:t>
            </a:r>
            <a:r>
              <a:rPr lang="en-US" dirty="0" err="1" smtClean="0"/>
              <a:t>resorbing</a:t>
            </a:r>
            <a:r>
              <a:rPr lang="en-US" dirty="0" smtClean="0"/>
              <a:t> cytokines- IL-1 &amp; IL-6</a:t>
            </a:r>
          </a:p>
          <a:p>
            <a:pPr>
              <a:buNone/>
            </a:pPr>
            <a:r>
              <a:rPr lang="en-US" dirty="0" smtClean="0"/>
              <a:t>       </a:t>
            </a:r>
            <a:r>
              <a:rPr lang="en-US" dirty="0" err="1" smtClean="0"/>
              <a:t>es</a:t>
            </a:r>
            <a:r>
              <a:rPr lang="en-US" dirty="0" smtClean="0"/>
              <a:t> TGF-</a:t>
            </a:r>
            <a:r>
              <a:rPr lang="el-GR" dirty="0" smtClean="0"/>
              <a:t>β</a:t>
            </a:r>
            <a:r>
              <a:rPr lang="en-US" dirty="0" smtClean="0"/>
              <a:t>                APOPTOSIS of </a:t>
            </a:r>
            <a:r>
              <a:rPr lang="en-US" dirty="0" err="1" smtClean="0"/>
              <a:t>osteoclast</a:t>
            </a:r>
            <a:endParaRPr lang="en-US" dirty="0" smtClean="0"/>
          </a:p>
          <a:p>
            <a:pPr>
              <a:buNone/>
            </a:pPr>
            <a:endParaRPr lang="en-US" dirty="0" smtClean="0"/>
          </a:p>
          <a:p>
            <a:r>
              <a:rPr lang="en-US" dirty="0" err="1" smtClean="0">
                <a:solidFill>
                  <a:srgbClr val="FF0000"/>
                </a:solidFill>
              </a:rPr>
              <a:t>Vit</a:t>
            </a:r>
            <a:r>
              <a:rPr lang="en-US" dirty="0" smtClean="0">
                <a:solidFill>
                  <a:srgbClr val="FF0000"/>
                </a:solidFill>
              </a:rPr>
              <a:t> D3 &amp; PTH</a:t>
            </a:r>
            <a:r>
              <a:rPr lang="en-US" dirty="0" smtClean="0"/>
              <a:t>: Stimulate bone </a:t>
            </a:r>
            <a:r>
              <a:rPr lang="en-US" dirty="0" err="1" smtClean="0"/>
              <a:t>resorption</a:t>
            </a:r>
            <a:r>
              <a:rPr lang="en-US" dirty="0" smtClean="0"/>
              <a:t> through </a:t>
            </a:r>
            <a:r>
              <a:rPr lang="en-US" dirty="0" err="1" smtClean="0"/>
              <a:t>osteoclasts</a:t>
            </a:r>
            <a:endParaRPr lang="en-US" dirty="0" smtClean="0"/>
          </a:p>
          <a:p>
            <a:r>
              <a:rPr lang="en-US" dirty="0" err="1" smtClean="0">
                <a:solidFill>
                  <a:srgbClr val="FF0000"/>
                </a:solidFill>
              </a:rPr>
              <a:t>Calcitonin</a:t>
            </a:r>
            <a:r>
              <a:rPr lang="en-US" dirty="0" smtClean="0"/>
              <a:t>:  Inhibitor of </a:t>
            </a:r>
            <a:r>
              <a:rPr lang="en-US" dirty="0" err="1" smtClean="0"/>
              <a:t>osteoclast</a:t>
            </a:r>
            <a:r>
              <a:rPr lang="en-US" dirty="0" smtClean="0"/>
              <a:t> activity</a:t>
            </a:r>
          </a:p>
          <a:p>
            <a:pPr>
              <a:buNone/>
            </a:pPr>
            <a:endParaRPr lang="en-US" dirty="0" smtClean="0"/>
          </a:p>
          <a:p>
            <a:pPr>
              <a:buNone/>
            </a:pPr>
            <a:endParaRPr lang="en-US" dirty="0"/>
          </a:p>
        </p:txBody>
      </p:sp>
      <p:cxnSp>
        <p:nvCxnSpPr>
          <p:cNvPr id="5" name="Straight Arrow Connector 4"/>
          <p:cNvCxnSpPr/>
          <p:nvPr/>
        </p:nvCxnSpPr>
        <p:spPr>
          <a:xfrm>
            <a:off x="1828800" y="2514600"/>
            <a:ext cx="83820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9" name="Straight Arrow Connector 8"/>
          <p:cNvCxnSpPr/>
          <p:nvPr/>
        </p:nvCxnSpPr>
        <p:spPr>
          <a:xfrm rot="5400000" flipH="1" flipV="1">
            <a:off x="724694" y="41521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2514600" y="4191000"/>
            <a:ext cx="1066800" cy="1588"/>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pPr algn="ctr"/>
            <a:r>
              <a:rPr lang="en-US" dirty="0" smtClean="0"/>
              <a:t>BONE FORMATION</a:t>
            </a:r>
            <a:endParaRPr lang="en-US" dirty="0"/>
          </a:p>
        </p:txBody>
      </p:sp>
      <p:sp>
        <p:nvSpPr>
          <p:cNvPr id="3" name="Content Placeholder 2"/>
          <p:cNvSpPr>
            <a:spLocks noGrp="1"/>
          </p:cNvSpPr>
          <p:nvPr>
            <p:ph idx="1"/>
          </p:nvPr>
        </p:nvSpPr>
        <p:spPr>
          <a:xfrm>
            <a:off x="457200" y="1752600"/>
            <a:ext cx="8229600" cy="4572000"/>
          </a:xfrm>
        </p:spPr>
        <p:txBody>
          <a:bodyPr/>
          <a:lstStyle/>
          <a:p>
            <a:r>
              <a:rPr lang="en-US" dirty="0" err="1" smtClean="0"/>
              <a:t>Intramembranous</a:t>
            </a:r>
            <a:r>
              <a:rPr lang="en-US" dirty="0" smtClean="0"/>
              <a:t> ossification</a:t>
            </a:r>
          </a:p>
          <a:p>
            <a:r>
              <a:rPr lang="en-US" dirty="0" err="1" smtClean="0"/>
              <a:t>Endochondral</a:t>
            </a:r>
            <a:r>
              <a:rPr lang="en-US" dirty="0" smtClean="0"/>
              <a:t> bone formation</a:t>
            </a:r>
            <a:endParaRPr lang="en-US" dirty="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381000" y="0"/>
            <a:ext cx="8763000" cy="4525963"/>
          </a:xfrm>
        </p:spPr>
        <p:txBody>
          <a:bodyPr>
            <a:noAutofit/>
          </a:bodyPr>
          <a:lstStyle/>
          <a:p>
            <a:pPr>
              <a:buFont typeface="Wingdings 2" pitchFamily="18" charset="2"/>
              <a:buNone/>
              <a:defRPr/>
            </a:pPr>
            <a:r>
              <a:rPr lang="en-US" sz="3600" b="1" u="sng" dirty="0" smtClean="0">
                <a:solidFill>
                  <a:schemeClr val="tx1">
                    <a:lumMod val="95000"/>
                    <a:lumOff val="5000"/>
                  </a:schemeClr>
                </a:solidFill>
              </a:rPr>
              <a:t>Intramembranous ossification:</a:t>
            </a:r>
          </a:p>
          <a:p>
            <a:pPr>
              <a:buFont typeface="Wingdings 2" pitchFamily="18" charset="2"/>
              <a:buNone/>
              <a:defRPr/>
            </a:pPr>
            <a:endParaRPr lang="en-US" sz="2400" dirty="0" smtClean="0">
              <a:solidFill>
                <a:schemeClr val="tx1">
                  <a:lumMod val="95000"/>
                  <a:lumOff val="5000"/>
                </a:schemeClr>
              </a:solidFill>
            </a:endParaRPr>
          </a:p>
          <a:p>
            <a:pPr algn="just">
              <a:buClr>
                <a:schemeClr val="tx1"/>
              </a:buClr>
              <a:defRPr/>
            </a:pPr>
            <a:r>
              <a:rPr lang="en-US" sz="2400" dirty="0" smtClean="0">
                <a:solidFill>
                  <a:schemeClr val="tx1">
                    <a:lumMod val="95000"/>
                    <a:lumOff val="5000"/>
                  </a:schemeClr>
                </a:solidFill>
              </a:rPr>
              <a:t>Direct formation of bone within highly vascular sheets of condensed primitive mesenchyme.</a:t>
            </a:r>
          </a:p>
          <a:p>
            <a:pPr algn="just">
              <a:buClr>
                <a:schemeClr val="tx1"/>
              </a:buClr>
              <a:defRPr/>
            </a:pPr>
            <a:r>
              <a:rPr lang="en-US" sz="2400" dirty="0" smtClean="0">
                <a:solidFill>
                  <a:schemeClr val="tx1">
                    <a:lumMod val="95000"/>
                    <a:lumOff val="5000"/>
                  </a:schemeClr>
                </a:solidFill>
              </a:rPr>
              <a:t>Occurs in the flat bones of the skull and clavicles.</a:t>
            </a:r>
          </a:p>
          <a:p>
            <a:pPr algn="just">
              <a:buClr>
                <a:schemeClr val="tx1"/>
              </a:buClr>
              <a:defRPr/>
            </a:pPr>
            <a:r>
              <a:rPr lang="en-US" sz="2400" dirty="0" smtClean="0">
                <a:solidFill>
                  <a:schemeClr val="tx1">
                    <a:lumMod val="95000"/>
                    <a:lumOff val="5000"/>
                  </a:schemeClr>
                </a:solidFill>
              </a:rPr>
              <a:t>Begins towards the end of second month of gestation.</a:t>
            </a:r>
          </a:p>
          <a:p>
            <a:pPr algn="just">
              <a:buClr>
                <a:schemeClr val="tx1"/>
              </a:buClr>
              <a:defRPr/>
            </a:pPr>
            <a:endParaRPr lang="en-US" sz="2400" dirty="0" smtClean="0">
              <a:solidFill>
                <a:schemeClr val="tx1">
                  <a:lumMod val="95000"/>
                  <a:lumOff val="5000"/>
                </a:schemeClr>
              </a:solidFill>
            </a:endParaRPr>
          </a:p>
          <a:p>
            <a:pPr algn="just">
              <a:buClr>
                <a:schemeClr val="tx1"/>
              </a:buClr>
              <a:defRPr/>
            </a:pPr>
            <a:r>
              <a:rPr lang="en-US" sz="2400" dirty="0" smtClean="0">
                <a:solidFill>
                  <a:schemeClr val="tx1">
                    <a:lumMod val="95000"/>
                    <a:lumOff val="5000"/>
                  </a:schemeClr>
                </a:solidFill>
              </a:rPr>
              <a:t>Process involves the following steps:</a:t>
            </a:r>
          </a:p>
          <a:p>
            <a:pPr algn="just">
              <a:buClr>
                <a:schemeClr val="tx1"/>
              </a:buClr>
              <a:defRPr/>
            </a:pPr>
            <a:endParaRPr lang="en-US" sz="2400" dirty="0" smtClean="0">
              <a:solidFill>
                <a:schemeClr val="tx1">
                  <a:lumMod val="95000"/>
                  <a:lumOff val="5000"/>
                </a:schemeClr>
              </a:solidFill>
            </a:endParaRPr>
          </a:p>
          <a:p>
            <a:pPr marL="550862" indent="-514350" algn="just">
              <a:buClr>
                <a:schemeClr val="tx1"/>
              </a:buClr>
              <a:buFont typeface="+mj-lt"/>
              <a:buAutoNum type="arabicPeriod"/>
              <a:defRPr/>
            </a:pPr>
            <a:r>
              <a:rPr lang="en-US" sz="2400" dirty="0" smtClean="0">
                <a:solidFill>
                  <a:schemeClr val="tx1">
                    <a:lumMod val="95000"/>
                    <a:lumOff val="5000"/>
                  </a:schemeClr>
                </a:solidFill>
              </a:rPr>
              <a:t>Formation of bone matrix within the fibrous membrane.</a:t>
            </a:r>
          </a:p>
          <a:p>
            <a:pPr marL="550862" indent="-514350" algn="just">
              <a:buClr>
                <a:schemeClr val="tx1"/>
              </a:buClr>
              <a:buFont typeface="+mj-lt"/>
              <a:buAutoNum type="arabicPeriod"/>
              <a:defRPr/>
            </a:pPr>
            <a:r>
              <a:rPr lang="en-US" sz="2400" dirty="0" smtClean="0">
                <a:solidFill>
                  <a:schemeClr val="tx1">
                    <a:lumMod val="95000"/>
                    <a:lumOff val="5000"/>
                  </a:schemeClr>
                </a:solidFill>
              </a:rPr>
              <a:t>Formation of woven bone.</a:t>
            </a:r>
          </a:p>
          <a:p>
            <a:pPr marL="550862" indent="-514350" algn="just">
              <a:buClr>
                <a:schemeClr val="tx1"/>
              </a:buClr>
              <a:buFont typeface="+mj-lt"/>
              <a:buAutoNum type="arabicPeriod"/>
              <a:defRPr/>
            </a:pPr>
            <a:r>
              <a:rPr lang="en-US" sz="2400" dirty="0" smtClean="0">
                <a:solidFill>
                  <a:schemeClr val="tx1">
                    <a:lumMod val="95000"/>
                    <a:lumOff val="5000"/>
                  </a:schemeClr>
                </a:solidFill>
              </a:rPr>
              <a:t>Appositional growth.</a:t>
            </a:r>
          </a:p>
          <a:p>
            <a:pPr marL="550862" indent="-514350" algn="just">
              <a:buClr>
                <a:schemeClr val="tx1"/>
              </a:buClr>
              <a:buFont typeface="+mj-lt"/>
              <a:buAutoNum type="arabicPeriod"/>
              <a:defRPr/>
            </a:pPr>
            <a:r>
              <a:rPr lang="en-US" sz="2400" dirty="0" smtClean="0">
                <a:solidFill>
                  <a:schemeClr val="tx1">
                    <a:lumMod val="95000"/>
                    <a:lumOff val="5000"/>
                  </a:schemeClr>
                </a:solidFill>
              </a:rPr>
              <a:t>Formation of osteon. </a:t>
            </a:r>
            <a:endParaRPr lang="en-US" sz="2400" b="1" dirty="0" smtClean="0">
              <a:solidFill>
                <a:schemeClr val="tx1">
                  <a:lumMod val="95000"/>
                  <a:lumOff val="5000"/>
                </a:schemeClr>
              </a:solidFill>
            </a:endParaRPr>
          </a:p>
          <a:p>
            <a:pPr algn="just">
              <a:buClr>
                <a:schemeClr val="tx1"/>
              </a:buClr>
              <a:defRPr/>
            </a:pPr>
            <a:endParaRPr lang="en-US" sz="24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686800" cy="6172200"/>
          </a:xfrm>
        </p:spPr>
        <p:txBody>
          <a:bodyPr>
            <a:normAutofit fontScale="92500" lnSpcReduction="20000"/>
          </a:bodyPr>
          <a:lstStyle/>
          <a:p>
            <a:pPr algn="ctr">
              <a:buFont typeface="Wingdings 2" pitchFamily="18" charset="2"/>
              <a:buNone/>
              <a:defRPr/>
            </a:pPr>
            <a:r>
              <a:rPr lang="en-US" sz="3000" b="1" u="sng" dirty="0" smtClean="0">
                <a:solidFill>
                  <a:schemeClr val="tx1">
                    <a:lumMod val="95000"/>
                    <a:lumOff val="5000"/>
                  </a:schemeClr>
                </a:solidFill>
              </a:rPr>
              <a:t>Formation of bone matrix within the fibrous membrane.</a:t>
            </a:r>
          </a:p>
          <a:p>
            <a:pPr algn="ctr">
              <a:buFont typeface="Wingdings 2" pitchFamily="18" charset="2"/>
              <a:buNone/>
              <a:defRPr/>
            </a:pPr>
            <a:endParaRPr lang="en-US" sz="3000" dirty="0" smtClean="0">
              <a:solidFill>
                <a:schemeClr val="tx1">
                  <a:lumMod val="95000"/>
                  <a:lumOff val="5000"/>
                </a:schemeClr>
              </a:solidFill>
            </a:endParaRPr>
          </a:p>
          <a:p>
            <a:pPr algn="ctr">
              <a:buFont typeface="Wingdings 2" pitchFamily="18" charset="2"/>
              <a:buNone/>
              <a:defRPr/>
            </a:pPr>
            <a:r>
              <a:rPr lang="en-US" sz="3000" dirty="0" smtClean="0">
                <a:solidFill>
                  <a:schemeClr val="tx1">
                    <a:lumMod val="95000"/>
                    <a:lumOff val="5000"/>
                  </a:schemeClr>
                </a:solidFill>
              </a:rPr>
              <a:t>Loose mesenchyme at bone development s</a:t>
            </a:r>
            <a:r>
              <a:rPr lang="en-US" sz="3000" dirty="0" smtClean="0"/>
              <a:t>ite.</a:t>
            </a:r>
          </a:p>
          <a:p>
            <a:pPr algn="r">
              <a:buFont typeface="Wingdings 2" pitchFamily="18" charset="2"/>
              <a:buNone/>
              <a:defRPr/>
            </a:pPr>
            <a:r>
              <a:rPr lang="en-US" sz="3000" dirty="0" smtClean="0"/>
              <a:t>   </a:t>
            </a:r>
          </a:p>
          <a:p>
            <a:pPr algn="r">
              <a:buFont typeface="Wingdings 2" pitchFamily="18" charset="2"/>
              <a:buNone/>
              <a:defRPr/>
            </a:pPr>
            <a:r>
              <a:rPr lang="en-US" sz="3000" dirty="0" smtClean="0"/>
              <a:t>centre of </a:t>
            </a:r>
            <a:r>
              <a:rPr lang="en-US" sz="3000" dirty="0" err="1" smtClean="0"/>
              <a:t>osteogenesis</a:t>
            </a:r>
            <a:r>
              <a:rPr lang="en-US" sz="3000" dirty="0" smtClean="0"/>
              <a:t> develops</a:t>
            </a:r>
          </a:p>
          <a:p>
            <a:pPr algn="r">
              <a:buFont typeface="Wingdings 2" pitchFamily="18" charset="2"/>
              <a:buNone/>
              <a:defRPr/>
            </a:pPr>
            <a:endParaRPr lang="en-US" sz="3000" dirty="0" smtClean="0"/>
          </a:p>
          <a:p>
            <a:pPr algn="ctr">
              <a:buFont typeface="Wingdings 2" pitchFamily="18" charset="2"/>
              <a:buNone/>
              <a:defRPr/>
            </a:pPr>
            <a:r>
              <a:rPr lang="en-US" sz="3000" dirty="0" smtClean="0"/>
              <a:t>Proliferation &amp; condensation of mesenchyme to form compact nodules.</a:t>
            </a:r>
          </a:p>
          <a:p>
            <a:pPr algn="ctr">
              <a:buFont typeface="Wingdings 2" pitchFamily="18" charset="2"/>
              <a:buNone/>
              <a:defRPr/>
            </a:pPr>
            <a:endParaRPr lang="en-US" sz="3000" dirty="0" smtClean="0"/>
          </a:p>
          <a:p>
            <a:pPr algn="ctr">
              <a:buFont typeface="Wingdings 2" pitchFamily="18" charset="2"/>
              <a:buNone/>
              <a:defRPr/>
            </a:pPr>
            <a:r>
              <a:rPr lang="en-US" sz="3000" dirty="0" smtClean="0"/>
              <a:t>Center cells differentiate to OSTEOBLASTS.</a:t>
            </a:r>
          </a:p>
          <a:p>
            <a:pPr algn="ctr">
              <a:buFont typeface="Wingdings 2" pitchFamily="18" charset="2"/>
              <a:buNone/>
              <a:defRPr/>
            </a:pPr>
            <a:endParaRPr lang="en-US" sz="3000" dirty="0" smtClean="0"/>
          </a:p>
          <a:p>
            <a:pPr algn="ctr">
              <a:buFont typeface="Wingdings 2" pitchFamily="18" charset="2"/>
              <a:buNone/>
              <a:defRPr/>
            </a:pPr>
            <a:endParaRPr lang="en-US" sz="3000" dirty="0" smtClean="0"/>
          </a:p>
          <a:p>
            <a:pPr algn="ctr">
              <a:buFont typeface="Wingdings 2" pitchFamily="18" charset="2"/>
              <a:buNone/>
              <a:defRPr/>
            </a:pPr>
            <a:r>
              <a:rPr lang="en-US" sz="3000" dirty="0" smtClean="0"/>
              <a:t>Forms  organic bone matrix which later calcifies to irregular bony spicules.</a:t>
            </a:r>
          </a:p>
          <a:p>
            <a:pPr algn="ctr">
              <a:buFont typeface="Wingdings 2" pitchFamily="18" charset="2"/>
              <a:buNone/>
              <a:defRPr/>
            </a:pPr>
            <a:endParaRPr lang="en-US" sz="2800" dirty="0" smtClean="0">
              <a:latin typeface="Algerian" pitchFamily="82" charset="0"/>
            </a:endParaRPr>
          </a:p>
          <a:p>
            <a:pPr algn="ctr">
              <a:buFont typeface="Wingdings 2" pitchFamily="18" charset="2"/>
              <a:buNone/>
              <a:defRPr/>
            </a:pPr>
            <a:endParaRPr lang="en-US" sz="2800" dirty="0">
              <a:latin typeface="Algerian" pitchFamily="82" charset="0"/>
            </a:endParaRPr>
          </a:p>
        </p:txBody>
      </p:sp>
      <p:cxnSp>
        <p:nvCxnSpPr>
          <p:cNvPr id="7" name="Straight Arrow Connector 6"/>
          <p:cNvCxnSpPr/>
          <p:nvPr/>
        </p:nvCxnSpPr>
        <p:spPr>
          <a:xfrm rot="5400000">
            <a:off x="4191794" y="5028406"/>
            <a:ext cx="609600" cy="158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5400000">
            <a:off x="3467894" y="2551906"/>
            <a:ext cx="9906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2" name="Straight Arrow Connector 11"/>
          <p:cNvCxnSpPr/>
          <p:nvPr/>
        </p:nvCxnSpPr>
        <p:spPr>
          <a:xfrm rot="5400000">
            <a:off x="3694906" y="4152900"/>
            <a:ext cx="534194" cy="7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rot="5400000">
            <a:off x="3657997" y="5257403"/>
            <a:ext cx="762000" cy="7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8763000" cy="6096000"/>
          </a:xfrm>
        </p:spPr>
        <p:txBody>
          <a:bodyPr>
            <a:normAutofit fontScale="92500" lnSpcReduction="20000"/>
          </a:bodyPr>
          <a:lstStyle/>
          <a:p>
            <a:pPr algn="ctr">
              <a:buFont typeface="Wingdings 2" pitchFamily="18" charset="2"/>
              <a:buNone/>
              <a:defRPr/>
            </a:pPr>
            <a:r>
              <a:rPr lang="en-US" sz="4100" b="1" u="sng" dirty="0" smtClean="0">
                <a:solidFill>
                  <a:schemeClr val="tx1">
                    <a:lumMod val="95000"/>
                    <a:lumOff val="5000"/>
                  </a:schemeClr>
                </a:solidFill>
              </a:rPr>
              <a:t>Formation of woven bone</a:t>
            </a: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r>
              <a:rPr lang="en-US" sz="3300" dirty="0" smtClean="0">
                <a:solidFill>
                  <a:schemeClr val="tx1">
                    <a:lumMod val="95000"/>
                    <a:lumOff val="5000"/>
                  </a:schemeClr>
                </a:solidFill>
              </a:rPr>
              <a:t>Bony spicules gradually lengthen into longer and anastomosing structures called </a:t>
            </a:r>
            <a:r>
              <a:rPr lang="en-US" sz="3300" dirty="0" smtClean="0">
                <a:solidFill>
                  <a:srgbClr val="FF0000"/>
                </a:solidFill>
              </a:rPr>
              <a:t>trabeculae.</a:t>
            </a:r>
          </a:p>
          <a:p>
            <a:pPr algn="ctr">
              <a:buFont typeface="Wingdings 2" pitchFamily="18" charset="2"/>
              <a:buNone/>
              <a:defRPr/>
            </a:pPr>
            <a:endParaRPr lang="en-US" sz="3300" dirty="0" smtClean="0">
              <a:solidFill>
                <a:srgbClr val="FF0000"/>
              </a:solidFill>
            </a:endParaRP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r>
              <a:rPr lang="en-US" sz="3300" dirty="0" err="1" smtClean="0">
                <a:solidFill>
                  <a:schemeClr val="tx1">
                    <a:lumMod val="95000"/>
                    <a:lumOff val="5000"/>
                  </a:schemeClr>
                </a:solidFill>
              </a:rPr>
              <a:t>Trabeculae</a:t>
            </a:r>
            <a:r>
              <a:rPr lang="en-US" sz="3300" dirty="0" smtClean="0">
                <a:solidFill>
                  <a:schemeClr val="tx1">
                    <a:lumMod val="95000"/>
                    <a:lumOff val="5000"/>
                  </a:schemeClr>
                </a:solidFill>
              </a:rPr>
              <a:t> grow in radial pattern to enclose blood vessels </a:t>
            </a:r>
          </a:p>
          <a:p>
            <a:pPr algn="ctr">
              <a:buFont typeface="Wingdings 2" pitchFamily="18" charset="2"/>
              <a:buNone/>
              <a:defRPr/>
            </a:pPr>
            <a:r>
              <a:rPr lang="en-US" sz="3300" dirty="0" smtClean="0">
                <a:solidFill>
                  <a:schemeClr val="tx1">
                    <a:lumMod val="95000"/>
                    <a:lumOff val="5000"/>
                  </a:schemeClr>
                </a:solidFill>
              </a:rPr>
              <a:t>This early membrane bone- </a:t>
            </a:r>
            <a:r>
              <a:rPr lang="en-US" sz="3300" b="1" dirty="0" smtClean="0">
                <a:solidFill>
                  <a:schemeClr val="tx1">
                    <a:lumMod val="95000"/>
                    <a:lumOff val="5000"/>
                  </a:schemeClr>
                </a:solidFill>
              </a:rPr>
              <a:t>Woven bone</a:t>
            </a:r>
            <a:r>
              <a:rPr lang="en-US" sz="3300" dirty="0" smtClean="0">
                <a:solidFill>
                  <a:schemeClr val="tx1">
                    <a:lumMod val="95000"/>
                    <a:lumOff val="5000"/>
                  </a:schemeClr>
                </a:solidFill>
              </a:rPr>
              <a:t>.</a:t>
            </a: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r>
              <a:rPr lang="en-US" sz="3300" dirty="0" smtClean="0">
                <a:solidFill>
                  <a:schemeClr val="tx1">
                    <a:lumMod val="95000"/>
                    <a:lumOff val="5000"/>
                  </a:schemeClr>
                </a:solidFill>
              </a:rPr>
              <a:t>External to the woven bone, there is condensation of vascular mesenchyme to form </a:t>
            </a:r>
            <a:r>
              <a:rPr lang="en-US" sz="3300" b="1" dirty="0" smtClean="0">
                <a:solidFill>
                  <a:schemeClr val="tx1">
                    <a:lumMod val="95000"/>
                    <a:lumOff val="5000"/>
                  </a:schemeClr>
                </a:solidFill>
              </a:rPr>
              <a:t>Periosteum</a:t>
            </a:r>
            <a:r>
              <a:rPr lang="en-US" sz="3300" dirty="0" smtClean="0">
                <a:solidFill>
                  <a:schemeClr val="tx1">
                    <a:lumMod val="95000"/>
                    <a:lumOff val="5000"/>
                  </a:schemeClr>
                </a:solidFill>
              </a:rPr>
              <a:t>.</a:t>
            </a: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endParaRPr lang="en-US" sz="3300" dirty="0" smtClean="0">
              <a:solidFill>
                <a:schemeClr val="tx1">
                  <a:lumMod val="95000"/>
                  <a:lumOff val="5000"/>
                </a:schemeClr>
              </a:solidFill>
            </a:endParaRPr>
          </a:p>
          <a:p>
            <a:pPr algn="ctr">
              <a:buFont typeface="Wingdings 2" pitchFamily="18" charset="2"/>
              <a:buNone/>
              <a:defRPr/>
            </a:pPr>
            <a:endParaRPr lang="en-US" sz="2800" dirty="0" smtClean="0">
              <a:latin typeface="Algerian" pitchFamily="82" charset="0"/>
            </a:endParaRPr>
          </a:p>
          <a:p>
            <a:pPr algn="ctr">
              <a:buFont typeface="Wingdings 2" pitchFamily="18" charset="2"/>
              <a:buNone/>
              <a:defRPr/>
            </a:pPr>
            <a:endParaRPr lang="en-US" sz="2800" dirty="0" smtClean="0">
              <a:latin typeface="Algerian" pitchFamily="82" charset="0"/>
            </a:endParaRPr>
          </a:p>
          <a:p>
            <a:pPr algn="ctr">
              <a:buFont typeface="Wingdings 2" pitchFamily="18" charset="2"/>
              <a:buNone/>
              <a:defRPr/>
            </a:pPr>
            <a:endParaRPr lang="en-US" sz="2800" dirty="0" smtClean="0">
              <a:latin typeface="Algerian" pitchFamily="82" charset="0"/>
            </a:endParaRPr>
          </a:p>
          <a:p>
            <a:pPr algn="ctr">
              <a:buFont typeface="Wingdings 2" pitchFamily="18" charset="2"/>
              <a:buNone/>
              <a:defRPr/>
            </a:pPr>
            <a:endParaRPr lang="en-US" sz="2800" dirty="0" smtClean="0">
              <a:latin typeface="Algerian" pitchFamily="82" charset="0"/>
            </a:endParaRPr>
          </a:p>
          <a:p>
            <a:pPr algn="ctr">
              <a:buFont typeface="Wingdings 2" pitchFamily="18" charset="2"/>
              <a:buNone/>
              <a:defRPr/>
            </a:pPr>
            <a:endParaRPr lang="en-US" sz="2800" dirty="0">
              <a:latin typeface="Algerian" pitchFamily="82" charset="0"/>
            </a:endParaRPr>
          </a:p>
        </p:txBody>
      </p:sp>
      <p:cxnSp>
        <p:nvCxnSpPr>
          <p:cNvPr id="7" name="Straight Arrow Connector 6"/>
          <p:cNvCxnSpPr/>
          <p:nvPr/>
        </p:nvCxnSpPr>
        <p:spPr>
          <a:xfrm rot="5400000">
            <a:off x="4191794" y="2666206"/>
            <a:ext cx="762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rot="5400000">
            <a:off x="4267994" y="4876006"/>
            <a:ext cx="762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nvPr>
        </p:nvGraphicFramePr>
        <p:xfrm>
          <a:off x="457200" y="1935162"/>
          <a:ext cx="8229600" cy="3779837"/>
        </p:xfrm>
        <a:graphic>
          <a:graphicData uri="http://schemas.openxmlformats.org/drawingml/2006/table">
            <a:tbl>
              <a:tblPr firstRow="1" bandRow="1">
                <a:tableStyleId>{7DF18680-E054-41AD-8BC1-D1AEF772440D}</a:tableStyleId>
              </a:tblPr>
              <a:tblGrid>
                <a:gridCol w="4114800"/>
                <a:gridCol w="4114800"/>
              </a:tblGrid>
              <a:tr h="566587">
                <a:tc>
                  <a:txBody>
                    <a:bodyPr/>
                    <a:lstStyle/>
                    <a:p>
                      <a:pPr algn="ctr"/>
                      <a:r>
                        <a:rPr lang="en-US" dirty="0" smtClean="0"/>
                        <a:t>MOLECULE</a:t>
                      </a:r>
                      <a:endParaRPr lang="en-US" dirty="0"/>
                    </a:p>
                  </a:txBody>
                  <a:tcPr/>
                </a:tc>
                <a:tc>
                  <a:txBody>
                    <a:bodyPr/>
                    <a:lstStyle/>
                    <a:p>
                      <a:pPr algn="ctr"/>
                      <a:r>
                        <a:rPr lang="en-US" dirty="0" smtClean="0"/>
                        <a:t>ROLE IN CEMENTOGENSIS</a:t>
                      </a:r>
                      <a:endParaRPr lang="en-US" dirty="0"/>
                    </a:p>
                  </a:txBody>
                  <a:tcPr/>
                </a:tc>
              </a:tr>
              <a:tr h="1397065">
                <a:tc>
                  <a:txBody>
                    <a:bodyPr/>
                    <a:lstStyle/>
                    <a:p>
                      <a:pPr algn="l"/>
                      <a:r>
                        <a:rPr lang="en-US" u="sng" dirty="0" smtClean="0">
                          <a:solidFill>
                            <a:srgbClr val="FF0000"/>
                          </a:solidFill>
                        </a:rPr>
                        <a:t>5.TRANSCRIPTION FACTORS</a:t>
                      </a:r>
                    </a:p>
                    <a:p>
                      <a:pPr algn="l"/>
                      <a:r>
                        <a:rPr lang="en-US" u="none" baseline="0" dirty="0" smtClean="0">
                          <a:solidFill>
                            <a:srgbClr val="FF0000"/>
                          </a:solidFill>
                        </a:rPr>
                        <a:t>            </a:t>
                      </a:r>
                      <a:r>
                        <a:rPr lang="en-US" u="none" baseline="0" dirty="0" smtClean="0">
                          <a:solidFill>
                            <a:schemeClr val="tx1">
                              <a:lumMod val="95000"/>
                              <a:lumOff val="5000"/>
                            </a:schemeClr>
                          </a:solidFill>
                        </a:rPr>
                        <a:t>(</a:t>
                      </a:r>
                      <a:r>
                        <a:rPr lang="en-US" u="none" baseline="0" dirty="0" err="1" smtClean="0">
                          <a:solidFill>
                            <a:schemeClr val="tx1">
                              <a:lumMod val="95000"/>
                              <a:lumOff val="5000"/>
                            </a:schemeClr>
                          </a:solidFill>
                        </a:rPr>
                        <a:t>Osterix</a:t>
                      </a:r>
                      <a:r>
                        <a:rPr lang="en-US" u="none" baseline="0" dirty="0" smtClean="0">
                          <a:solidFill>
                            <a:schemeClr val="tx1">
                              <a:lumMod val="95000"/>
                              <a:lumOff val="5000"/>
                            </a:schemeClr>
                          </a:solidFill>
                        </a:rPr>
                        <a:t>)</a:t>
                      </a:r>
                    </a:p>
                    <a:p>
                      <a:pPr algn="l"/>
                      <a:endParaRPr lang="en-US" u="none" dirty="0">
                        <a:solidFill>
                          <a:schemeClr val="tx1">
                            <a:lumMod val="95000"/>
                            <a:lumOff val="5000"/>
                          </a:schemeClr>
                        </a:solidFill>
                      </a:endParaRPr>
                    </a:p>
                  </a:txBody>
                  <a:tcPr/>
                </a:tc>
                <a:tc>
                  <a:txBody>
                    <a:bodyPr/>
                    <a:lstStyle/>
                    <a:p>
                      <a:pPr algn="l">
                        <a:buFont typeface="Arial" pitchFamily="34" charset="0"/>
                        <a:buChar char="•"/>
                      </a:pPr>
                      <a:r>
                        <a:rPr lang="en-US" dirty="0" err="1" smtClean="0"/>
                        <a:t>Cementoblast</a:t>
                      </a:r>
                      <a:r>
                        <a:rPr lang="en-US" baseline="0" dirty="0" smtClean="0"/>
                        <a:t> differentiation</a:t>
                      </a:r>
                      <a:endParaRPr lang="en-US" dirty="0"/>
                    </a:p>
                  </a:txBody>
                  <a:tcPr/>
                </a:tc>
              </a:tr>
              <a:tr h="1816185">
                <a:tc>
                  <a:txBody>
                    <a:bodyPr/>
                    <a:lstStyle/>
                    <a:p>
                      <a:pPr algn="l"/>
                      <a:r>
                        <a:rPr lang="en-US" u="sng" dirty="0" smtClean="0">
                          <a:solidFill>
                            <a:srgbClr val="FF0000"/>
                          </a:solidFill>
                        </a:rPr>
                        <a:t>6.</a:t>
                      </a:r>
                      <a:r>
                        <a:rPr lang="en-US" u="sng" baseline="0" dirty="0" smtClean="0">
                          <a:solidFill>
                            <a:srgbClr val="FF0000"/>
                          </a:solidFill>
                        </a:rPr>
                        <a:t> SIGNALING MOLECULES</a:t>
                      </a:r>
                    </a:p>
                    <a:p>
                      <a:pPr algn="l"/>
                      <a:r>
                        <a:rPr lang="en-US" u="none" baseline="0" dirty="0" smtClean="0">
                          <a:solidFill>
                            <a:schemeClr val="tx1">
                              <a:lumMod val="95000"/>
                              <a:lumOff val="5000"/>
                            </a:schemeClr>
                          </a:solidFill>
                        </a:rPr>
                        <a:t>A) OPG- </a:t>
                      </a:r>
                      <a:r>
                        <a:rPr lang="en-US" u="none" baseline="0" dirty="0" err="1" smtClean="0">
                          <a:solidFill>
                            <a:schemeClr val="tx1">
                              <a:lumMod val="95000"/>
                              <a:lumOff val="5000"/>
                            </a:schemeClr>
                          </a:solidFill>
                        </a:rPr>
                        <a:t>Osteoprotegerin</a:t>
                      </a:r>
                      <a:endParaRPr lang="en-US" u="none" baseline="0" dirty="0" smtClean="0">
                        <a:solidFill>
                          <a:schemeClr val="tx1">
                            <a:lumMod val="95000"/>
                            <a:lumOff val="5000"/>
                          </a:schemeClr>
                        </a:solidFill>
                      </a:endParaRPr>
                    </a:p>
                    <a:p>
                      <a:pPr algn="l"/>
                      <a:r>
                        <a:rPr lang="en-US" u="none" baseline="0" dirty="0" smtClean="0">
                          <a:solidFill>
                            <a:schemeClr val="tx1">
                              <a:lumMod val="95000"/>
                              <a:lumOff val="5000"/>
                            </a:schemeClr>
                          </a:solidFill>
                        </a:rPr>
                        <a:t>B) RANK &amp; RANKL</a:t>
                      </a:r>
                    </a:p>
                    <a:p>
                      <a:pPr algn="l"/>
                      <a:endParaRPr lang="en-US" u="sng" dirty="0">
                        <a:solidFill>
                          <a:schemeClr val="tx1">
                            <a:lumMod val="95000"/>
                            <a:lumOff val="5000"/>
                          </a:schemeClr>
                        </a:solidFill>
                      </a:endParaRPr>
                    </a:p>
                  </a:txBody>
                  <a:tcPr/>
                </a:tc>
                <a:tc>
                  <a:txBody>
                    <a:bodyPr/>
                    <a:lstStyle/>
                    <a:p>
                      <a:pPr algn="l"/>
                      <a:endParaRPr lang="en-US" dirty="0" smtClean="0"/>
                    </a:p>
                    <a:p>
                      <a:pPr algn="l">
                        <a:buFont typeface="Arial" pitchFamily="34" charset="0"/>
                        <a:buChar char="•"/>
                      </a:pPr>
                      <a:r>
                        <a:rPr lang="en-US" dirty="0" smtClean="0"/>
                        <a:t>Mediate bone &amp; root </a:t>
                      </a:r>
                      <a:r>
                        <a:rPr lang="en-US" dirty="0" err="1" smtClean="0"/>
                        <a:t>resorption</a:t>
                      </a:r>
                      <a:r>
                        <a:rPr lang="en-US" dirty="0" smtClean="0"/>
                        <a:t>  by </a:t>
                      </a:r>
                      <a:r>
                        <a:rPr lang="en-US" dirty="0" err="1" smtClean="0"/>
                        <a:t>cementoclasts</a:t>
                      </a:r>
                      <a:endParaRPr lang="en-US" dirty="0"/>
                    </a:p>
                  </a:txBody>
                  <a:tcPr/>
                </a:tc>
              </a:tr>
            </a:tbl>
          </a:graphicData>
        </a:graphic>
      </p:graphicFrame>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410200"/>
          </a:xfrm>
        </p:spPr>
        <p:txBody>
          <a:bodyPr>
            <a:normAutofit fontScale="92500" lnSpcReduction="10000"/>
          </a:bodyPr>
          <a:lstStyle/>
          <a:p>
            <a:r>
              <a:rPr lang="en-US" dirty="0" err="1" smtClean="0"/>
              <a:t>Osteoblasts</a:t>
            </a:r>
            <a:r>
              <a:rPr lang="en-US" dirty="0" smtClean="0"/>
              <a:t> &amp; </a:t>
            </a:r>
            <a:r>
              <a:rPr lang="en-US" dirty="0" err="1" smtClean="0"/>
              <a:t>osteogenic</a:t>
            </a:r>
            <a:r>
              <a:rPr lang="en-US" dirty="0" smtClean="0"/>
              <a:t> cells cover the </a:t>
            </a:r>
            <a:r>
              <a:rPr lang="en-US" dirty="0" err="1" smtClean="0"/>
              <a:t>spicules</a:t>
            </a:r>
            <a:r>
              <a:rPr lang="en-US" dirty="0" smtClean="0"/>
              <a:t> &amp; </a:t>
            </a:r>
            <a:r>
              <a:rPr lang="en-US" dirty="0" err="1" smtClean="0"/>
              <a:t>trabaculae</a:t>
            </a:r>
            <a:r>
              <a:rPr lang="en-US" dirty="0" smtClean="0"/>
              <a:t> of bone.</a:t>
            </a:r>
          </a:p>
          <a:p>
            <a:endParaRPr lang="en-US" dirty="0" smtClean="0"/>
          </a:p>
          <a:p>
            <a:r>
              <a:rPr lang="en-US" dirty="0" smtClean="0"/>
              <a:t>These </a:t>
            </a:r>
            <a:r>
              <a:rPr lang="en-US" dirty="0" err="1" smtClean="0"/>
              <a:t>osteogenic</a:t>
            </a:r>
            <a:r>
              <a:rPr lang="en-US" dirty="0" smtClean="0"/>
              <a:t> cells proliferate in richly </a:t>
            </a:r>
            <a:r>
              <a:rPr lang="en-US" dirty="0" err="1" smtClean="0"/>
              <a:t>vasclarised</a:t>
            </a:r>
            <a:r>
              <a:rPr lang="en-US" dirty="0" smtClean="0"/>
              <a:t> environment &amp; give rise to </a:t>
            </a:r>
            <a:r>
              <a:rPr lang="en-US" dirty="0" err="1" smtClean="0"/>
              <a:t>osteoblasts</a:t>
            </a:r>
            <a:r>
              <a:rPr lang="en-US" dirty="0" smtClean="0"/>
              <a:t> that </a:t>
            </a:r>
          </a:p>
          <a:p>
            <a:endParaRPr lang="en-US" dirty="0" smtClean="0"/>
          </a:p>
          <a:p>
            <a:r>
              <a:rPr lang="en-US" dirty="0" smtClean="0"/>
              <a:t>deposit new layer of bone matrix on preexisting bone surfaces.</a:t>
            </a:r>
          </a:p>
          <a:p>
            <a:endParaRPr lang="en-US" dirty="0" smtClean="0"/>
          </a:p>
          <a:p>
            <a:r>
              <a:rPr lang="en-US" dirty="0" smtClean="0"/>
              <a:t>This is </a:t>
            </a:r>
            <a:r>
              <a:rPr lang="en-US" sz="2800" dirty="0" smtClean="0">
                <a:solidFill>
                  <a:srgbClr val="FF0000"/>
                </a:solidFill>
              </a:rPr>
              <a:t>appositional growth</a:t>
            </a:r>
            <a:r>
              <a:rPr lang="en-US" dirty="0" smtClean="0"/>
              <a:t> – build up of bone tissue one layer at a time.</a:t>
            </a:r>
          </a:p>
          <a:p>
            <a:endParaRPr lang="en-US" dirty="0" smtClean="0"/>
          </a:p>
          <a:p>
            <a:pPr>
              <a:buFont typeface="Wingdings 2" pitchFamily="18" charset="2"/>
              <a:buNone/>
              <a:defRPr/>
            </a:pPr>
            <a:r>
              <a:rPr lang="en-US" sz="2800" b="1" dirty="0" smtClean="0">
                <a:solidFill>
                  <a:srgbClr val="FF0000"/>
                </a:solidFill>
              </a:rPr>
              <a:t>Cbfa1 and BMP’s</a:t>
            </a:r>
            <a:r>
              <a:rPr lang="en-US" sz="2800" dirty="0" smtClean="0">
                <a:solidFill>
                  <a:srgbClr val="FF0000"/>
                </a:solidFill>
              </a:rPr>
              <a:t> are required for the process to take place</a:t>
            </a:r>
            <a:endParaRPr lang="en-US" sz="2800" b="1" dirty="0" smtClean="0">
              <a:solidFill>
                <a:srgbClr val="FF0000"/>
              </a:solidFill>
            </a:endParaRPr>
          </a:p>
          <a:p>
            <a:pPr algn="ctr">
              <a:buFont typeface="Wingdings 2" pitchFamily="18" charset="2"/>
              <a:buNone/>
              <a:defRPr/>
            </a:pPr>
            <a:endParaRPr lang="en-US" sz="2000" dirty="0" smtClean="0">
              <a:latin typeface="Algerian" pitchFamily="82" charset="0"/>
            </a:endParaRPr>
          </a:p>
          <a:p>
            <a:endParaRPr lang="en-US" dirty="0"/>
          </a:p>
        </p:txBody>
      </p:sp>
      <p:cxnSp>
        <p:nvCxnSpPr>
          <p:cNvPr id="5" name="Straight Arrow Connector 4"/>
          <p:cNvCxnSpPr/>
          <p:nvPr/>
        </p:nvCxnSpPr>
        <p:spPr>
          <a:xfrm rot="5400000">
            <a:off x="4115594" y="3047206"/>
            <a:ext cx="456406" cy="79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 name="TextBox 3"/>
          <p:cNvSpPr txBox="1"/>
          <p:nvPr/>
        </p:nvSpPr>
        <p:spPr>
          <a:xfrm>
            <a:off x="228600" y="152400"/>
            <a:ext cx="8686800" cy="523220"/>
          </a:xfrm>
          <a:prstGeom prst="rect">
            <a:avLst/>
          </a:prstGeom>
          <a:noFill/>
        </p:spPr>
        <p:txBody>
          <a:bodyPr wrap="square" rtlCol="0">
            <a:spAutoFit/>
          </a:bodyPr>
          <a:lstStyle/>
          <a:p>
            <a:pPr algn="ctr"/>
            <a:r>
              <a:rPr lang="en-US" sz="2800" b="1" u="sng" dirty="0" smtClean="0"/>
              <a:t>Appositional growth &amp; formation of compact bone</a:t>
            </a:r>
            <a:endParaRPr lang="en-US" sz="2800" b="1" u="sng"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93" name="Picture 9" descr="BONE 008"/>
          <p:cNvPicPr>
            <a:picLocks noGrp="1" noChangeAspect="1" noChangeArrowheads="1"/>
          </p:cNvPicPr>
          <p:nvPr>
            <p:ph sz="quarter" idx="1"/>
          </p:nvPr>
        </p:nvPicPr>
        <p:blipFill>
          <a:blip r:embed="rId2">
            <a:lum contrast="36000"/>
          </a:blip>
          <a:srcRect l="20882" t="11794" r="8646" b="37038"/>
          <a:stretch>
            <a:fillRect/>
          </a:stretch>
        </p:blipFill>
        <p:spPr>
          <a:xfrm>
            <a:off x="381000" y="609600"/>
            <a:ext cx="3733800" cy="2743200"/>
          </a:xfrm>
          <a:ln w="38100" cap="sq">
            <a:solidFill>
              <a:srgbClr val="000000"/>
            </a:solidFill>
          </a:ln>
          <a:effectLst>
            <a:outerShdw blurRad="50800" dist="38100" dir="2700000" algn="tl" rotWithShape="0">
              <a:srgbClr val="000000">
                <a:alpha val="43000"/>
              </a:srgbClr>
            </a:outerShdw>
          </a:effectLst>
        </p:spPr>
      </p:pic>
      <p:pic>
        <p:nvPicPr>
          <p:cNvPr id="246794" name="Picture 10" descr="BONE 009"/>
          <p:cNvPicPr>
            <a:picLocks noGrp="1" noChangeAspect="1" noChangeArrowheads="1"/>
          </p:cNvPicPr>
          <p:nvPr>
            <p:ph sz="quarter" idx="2"/>
          </p:nvPr>
        </p:nvPicPr>
        <p:blipFill>
          <a:blip r:embed="rId3">
            <a:lum contrast="42000"/>
          </a:blip>
          <a:srcRect l="9386" t="23979" r="19087" b="23422"/>
          <a:stretch>
            <a:fillRect/>
          </a:stretch>
        </p:blipFill>
        <p:spPr>
          <a:xfrm>
            <a:off x="4564381" y="609600"/>
            <a:ext cx="3817619" cy="2743199"/>
          </a:xfrm>
          <a:ln w="38100" cap="sq">
            <a:solidFill>
              <a:srgbClr val="000000"/>
            </a:solidFill>
          </a:ln>
          <a:effectLst>
            <a:outerShdw blurRad="50800" dist="38100" dir="2700000" algn="tl" rotWithShape="0">
              <a:srgbClr val="000000">
                <a:alpha val="43000"/>
              </a:srgbClr>
            </a:outerShdw>
          </a:effectLst>
        </p:spPr>
      </p:pic>
      <p:pic>
        <p:nvPicPr>
          <p:cNvPr id="246795" name="Picture 11" descr="BONE 010"/>
          <p:cNvPicPr>
            <a:picLocks noGrp="1" noChangeAspect="1" noChangeArrowheads="1"/>
          </p:cNvPicPr>
          <p:nvPr>
            <p:ph sz="quarter" idx="3"/>
          </p:nvPr>
        </p:nvPicPr>
        <p:blipFill>
          <a:blip r:embed="rId4">
            <a:lum contrast="42000"/>
          </a:blip>
          <a:srcRect l="18568" t="18347" r="12126" b="25961"/>
          <a:stretch>
            <a:fillRect/>
          </a:stretch>
        </p:blipFill>
        <p:spPr>
          <a:xfrm>
            <a:off x="381000" y="3657600"/>
            <a:ext cx="3733800" cy="2644775"/>
          </a:xfrm>
          <a:ln w="38100" cap="sq">
            <a:solidFill>
              <a:srgbClr val="000000"/>
            </a:solidFill>
          </a:ln>
          <a:effectLst>
            <a:outerShdw blurRad="50800" dist="38100" dir="2700000" algn="tl" rotWithShape="0">
              <a:srgbClr val="000000">
                <a:alpha val="43000"/>
              </a:srgbClr>
            </a:outerShdw>
          </a:effectLst>
        </p:spPr>
      </p:pic>
      <p:pic>
        <p:nvPicPr>
          <p:cNvPr id="246796" name="Picture 12" descr="BONE 011"/>
          <p:cNvPicPr>
            <a:picLocks noGrp="1" noChangeAspect="1" noChangeArrowheads="1"/>
          </p:cNvPicPr>
          <p:nvPr>
            <p:ph sz="quarter" idx="4"/>
          </p:nvPr>
        </p:nvPicPr>
        <p:blipFill>
          <a:blip r:embed="rId5">
            <a:lum contrast="48000"/>
          </a:blip>
          <a:srcRect l="17401" t="24225" r="12126" b="26129"/>
          <a:stretch>
            <a:fillRect/>
          </a:stretch>
        </p:blipFill>
        <p:spPr>
          <a:xfrm>
            <a:off x="4572000" y="3657600"/>
            <a:ext cx="3886200" cy="2590800"/>
          </a:xfrm>
          <a:ln w="38100" cap="sq">
            <a:solidFill>
              <a:srgbClr val="000000"/>
            </a:solidFill>
          </a:ln>
          <a:effectLst>
            <a:outerShdw blurRad="50800" dist="38100" dir="2700000" algn="tl" rotWithShape="0">
              <a:srgbClr val="000000">
                <a:alpha val="43000"/>
              </a:srgbClr>
            </a:outerShdw>
          </a:effectLst>
        </p:spPr>
      </p:pic>
      <p:sp>
        <p:nvSpPr>
          <p:cNvPr id="18438" name="Text Box 13"/>
          <p:cNvSpPr txBox="1">
            <a:spLocks noChangeArrowheads="1"/>
          </p:cNvSpPr>
          <p:nvPr/>
        </p:nvSpPr>
        <p:spPr bwMode="auto">
          <a:xfrm>
            <a:off x="1828800" y="6461125"/>
            <a:ext cx="5410200" cy="396875"/>
          </a:xfrm>
          <a:prstGeom prst="rect">
            <a:avLst/>
          </a:prstGeom>
          <a:noFill/>
          <a:ln w="9525">
            <a:noFill/>
            <a:miter lim="800000"/>
            <a:headEnd/>
            <a:tailEnd/>
          </a:ln>
        </p:spPr>
        <p:txBody>
          <a:bodyPr>
            <a:spAutoFit/>
          </a:bodyPr>
          <a:lstStyle/>
          <a:p>
            <a:pPr>
              <a:spcBef>
                <a:spcPct val="50000"/>
              </a:spcBef>
            </a:pPr>
            <a:r>
              <a:rPr lang="en-US" sz="2000" b="1" u="sng" dirty="0">
                <a:solidFill>
                  <a:srgbClr val="FF0000"/>
                </a:solidFill>
              </a:rPr>
              <a:t>INTRAMEMBRANOUS OSSIFICATION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304800" y="619171"/>
          <a:ext cx="8534400" cy="6339840"/>
        </p:xfrm>
        <a:graphic>
          <a:graphicData uri="http://schemas.openxmlformats.org/drawingml/2006/table">
            <a:tbl>
              <a:tblPr firstRow="1" bandRow="1">
                <a:tableStyleId>{F5AB1C69-6EDB-4FF4-983F-18BD219EF322}</a:tableStyleId>
              </a:tblPr>
              <a:tblGrid>
                <a:gridCol w="2844800"/>
                <a:gridCol w="2844800"/>
                <a:gridCol w="2844800"/>
              </a:tblGrid>
              <a:tr h="669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Features </a:t>
                      </a:r>
                    </a:p>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Mature  bone</a:t>
                      </a:r>
                    </a:p>
                    <a:p>
                      <a:pPr algn="ctr"/>
                      <a:endParaRPr lang="en-US" sz="20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Woven  bone</a:t>
                      </a:r>
                    </a:p>
                    <a:p>
                      <a:pPr algn="ctr"/>
                      <a:endParaRPr lang="en-US" sz="2000" dirty="0"/>
                    </a:p>
                  </a:txBody>
                  <a:tcPr/>
                </a:tc>
              </a:tr>
              <a:tr h="130676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Orientation of collagen fibres</a:t>
                      </a:r>
                    </a:p>
                    <a:p>
                      <a:pPr algn="ctr"/>
                      <a:endParaRPr lang="en-US" sz="2000" b="1" dirty="0">
                        <a:solidFill>
                          <a:schemeClr val="tx1"/>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Collagen fibres in one lamella lies at right angles to other lamella</a:t>
                      </a:r>
                    </a:p>
                    <a:p>
                      <a:pPr algn="ctr"/>
                      <a:endParaRPr lang="en-US" sz="2000" dirty="0">
                        <a:solidFill>
                          <a:schemeClr val="accent2">
                            <a:lumMod val="60000"/>
                            <a:lumOff val="40000"/>
                          </a:schemeClr>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Collagen fibres oriented in different directions</a:t>
                      </a:r>
                    </a:p>
                    <a:p>
                      <a:pPr algn="ctr"/>
                      <a:endParaRPr lang="en-US" sz="2000" dirty="0">
                        <a:solidFill>
                          <a:schemeClr val="accent2">
                            <a:lumMod val="60000"/>
                            <a:lumOff val="40000"/>
                          </a:schemeClr>
                        </a:solidFill>
                        <a:latin typeface="Baskerville Old Face" pitchFamily="18" charset="0"/>
                      </a:endParaRPr>
                    </a:p>
                  </a:txBody>
                  <a:tcPr/>
                </a:tc>
              </a:tr>
              <a:tr h="669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Interfibrillar space</a:t>
                      </a:r>
                    </a:p>
                    <a:p>
                      <a:pPr algn="ctr"/>
                      <a:r>
                        <a:rPr lang="en-US" sz="2000" b="0" dirty="0" smtClean="0">
                          <a:solidFill>
                            <a:schemeClr val="tx2"/>
                          </a:solidFill>
                          <a:latin typeface="Baskerville Old Face" pitchFamily="18" charset="0"/>
                        </a:rPr>
                        <a:t>Mineral density</a:t>
                      </a:r>
                      <a:endParaRPr lang="en-US" sz="2000" b="0" dirty="0">
                        <a:solidFill>
                          <a:schemeClr val="tx2"/>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Space less</a:t>
                      </a:r>
                    </a:p>
                    <a:p>
                      <a:pPr algn="ctr"/>
                      <a:r>
                        <a:rPr lang="en-US" sz="2000" b="0" dirty="0" smtClean="0">
                          <a:solidFill>
                            <a:schemeClr val="tx2"/>
                          </a:solidFill>
                          <a:latin typeface="Baskerville Old Face" pitchFamily="18" charset="0"/>
                        </a:rPr>
                        <a:t>more</a:t>
                      </a:r>
                      <a:endParaRPr lang="en-US" sz="2000" b="0" dirty="0">
                        <a:solidFill>
                          <a:schemeClr val="tx2"/>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Space is more</a:t>
                      </a:r>
                    </a:p>
                    <a:p>
                      <a:pPr algn="ctr"/>
                      <a:r>
                        <a:rPr lang="en-US" sz="2000" b="0" dirty="0" smtClean="0">
                          <a:solidFill>
                            <a:schemeClr val="tx2"/>
                          </a:solidFill>
                          <a:latin typeface="Baskerville Old Face" pitchFamily="18" charset="0"/>
                        </a:rPr>
                        <a:t>less</a:t>
                      </a:r>
                      <a:endParaRPr lang="en-US" sz="2000" b="0" dirty="0">
                        <a:solidFill>
                          <a:schemeClr val="tx2"/>
                        </a:solidFill>
                        <a:latin typeface="Baskerville Old Face" pitchFamily="18" charset="0"/>
                      </a:endParaRPr>
                    </a:p>
                  </a:txBody>
                  <a:tcPr/>
                </a:tc>
              </a:tr>
              <a:tr h="1250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Deposition and mineralization</a:t>
                      </a:r>
                    </a:p>
                    <a:p>
                      <a:pPr algn="ctr"/>
                      <a:endParaRPr lang="en-US" sz="2000" b="0" dirty="0">
                        <a:solidFill>
                          <a:schemeClr val="tx2"/>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Slow than</a:t>
                      </a:r>
                      <a:r>
                        <a:rPr lang="en-US" sz="2000" b="0" baseline="0" dirty="0" smtClean="0">
                          <a:solidFill>
                            <a:schemeClr val="tx2"/>
                          </a:solidFill>
                        </a:rPr>
                        <a:t> woven bone, </a:t>
                      </a:r>
                      <a:r>
                        <a:rPr lang="en-US" sz="2000" b="0" baseline="0" dirty="0" err="1" smtClean="0">
                          <a:solidFill>
                            <a:schemeClr val="tx2"/>
                          </a:solidFill>
                        </a:rPr>
                        <a:t>osteocytes</a:t>
                      </a:r>
                      <a:r>
                        <a:rPr lang="en-US" sz="2000" b="0" baseline="0" dirty="0" smtClean="0">
                          <a:solidFill>
                            <a:schemeClr val="tx2"/>
                          </a:solidFill>
                        </a:rPr>
                        <a:t> lesser in number</a:t>
                      </a:r>
                      <a:endParaRPr lang="en-US" sz="2000" b="0" dirty="0" smtClean="0">
                        <a:solidFill>
                          <a:schemeClr val="tx2"/>
                        </a:solidFill>
                      </a:endParaRPr>
                    </a:p>
                    <a:p>
                      <a:pPr algn="ctr"/>
                      <a:endParaRPr lang="en-US" sz="2000" b="0" dirty="0">
                        <a:solidFill>
                          <a:schemeClr val="tx2"/>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b="0" dirty="0" smtClean="0">
                          <a:solidFill>
                            <a:schemeClr val="tx2"/>
                          </a:solidFill>
                        </a:rPr>
                        <a:t>Faster, more number of osteocytes are present </a:t>
                      </a:r>
                    </a:p>
                    <a:p>
                      <a:pPr algn="ctr"/>
                      <a:endParaRPr lang="en-US" sz="2000" b="0" dirty="0">
                        <a:solidFill>
                          <a:schemeClr val="tx2"/>
                        </a:solidFill>
                        <a:latin typeface="Baskerville Old Face" pitchFamily="18" charset="0"/>
                      </a:endParaRPr>
                    </a:p>
                  </a:txBody>
                  <a:tcPr/>
                </a:tc>
              </a:tr>
              <a:tr h="125095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Resorption </a:t>
                      </a:r>
                    </a:p>
                    <a:p>
                      <a:pPr algn="ctr"/>
                      <a:endParaRPr lang="en-US" sz="2000" b="1" dirty="0">
                        <a:solidFill>
                          <a:schemeClr val="tx1"/>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Portion of lamellar</a:t>
                      </a:r>
                      <a:r>
                        <a:rPr lang="en-US" sz="2000" baseline="0" dirty="0" smtClean="0"/>
                        <a:t> matrix is resorbed at one time</a:t>
                      </a:r>
                      <a:endParaRPr lang="en-US" sz="2000" dirty="0" smtClean="0"/>
                    </a:p>
                    <a:p>
                      <a:pPr algn="ctr"/>
                      <a:endParaRPr lang="en-US" sz="2000" dirty="0">
                        <a:solidFill>
                          <a:schemeClr val="accent2">
                            <a:lumMod val="60000"/>
                            <a:lumOff val="40000"/>
                          </a:schemeClr>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Woven bone can be entirely removed</a:t>
                      </a:r>
                    </a:p>
                    <a:p>
                      <a:pPr algn="ctr"/>
                      <a:endParaRPr lang="en-US" sz="2000" dirty="0">
                        <a:solidFill>
                          <a:schemeClr val="accent2">
                            <a:lumMod val="60000"/>
                            <a:lumOff val="40000"/>
                          </a:schemeClr>
                        </a:solidFill>
                        <a:latin typeface="Baskerville Old Face" pitchFamily="18" charset="0"/>
                      </a:endParaRPr>
                    </a:p>
                  </a:txBody>
                  <a:tcPr/>
                </a:tc>
              </a:tr>
              <a:tr h="66911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H &amp; E</a:t>
                      </a:r>
                      <a:r>
                        <a:rPr lang="en-US" sz="2000" baseline="0" dirty="0" smtClean="0"/>
                        <a:t> staining</a:t>
                      </a:r>
                      <a:endParaRPr lang="en-US" sz="2000" dirty="0" smtClean="0"/>
                    </a:p>
                    <a:p>
                      <a:pPr algn="ctr"/>
                      <a:endParaRPr lang="en-US" sz="2000" b="1" dirty="0">
                        <a:solidFill>
                          <a:schemeClr val="tx1"/>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Eosinophilic </a:t>
                      </a:r>
                    </a:p>
                    <a:p>
                      <a:pPr algn="ctr"/>
                      <a:endParaRPr lang="en-US" sz="2000" dirty="0">
                        <a:solidFill>
                          <a:schemeClr val="accent2">
                            <a:lumMod val="60000"/>
                            <a:lumOff val="40000"/>
                          </a:schemeClr>
                        </a:solidFill>
                        <a:latin typeface="Baskerville Old Face"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smtClean="0"/>
                        <a:t>Basophilic (higher</a:t>
                      </a:r>
                      <a:r>
                        <a:rPr lang="en-US" sz="2000" baseline="0" dirty="0" smtClean="0"/>
                        <a:t> </a:t>
                      </a:r>
                      <a:r>
                        <a:rPr lang="en-US" sz="2000" baseline="0" dirty="0" err="1" smtClean="0"/>
                        <a:t>proteoglycan</a:t>
                      </a:r>
                      <a:r>
                        <a:rPr lang="en-US" sz="2000" baseline="0" dirty="0" smtClean="0"/>
                        <a:t> content)</a:t>
                      </a:r>
                      <a:endParaRPr lang="en-US" sz="2000" dirty="0" smtClean="0"/>
                    </a:p>
                    <a:p>
                      <a:pPr algn="ctr"/>
                      <a:endParaRPr lang="en-US" sz="2000" dirty="0">
                        <a:solidFill>
                          <a:schemeClr val="accent2">
                            <a:lumMod val="60000"/>
                            <a:lumOff val="40000"/>
                          </a:schemeClr>
                        </a:solidFill>
                        <a:latin typeface="Baskerville Old Face" pitchFamily="18" charset="0"/>
                      </a:endParaRPr>
                    </a:p>
                  </a:txBody>
                  <a:tcPr/>
                </a:tc>
              </a:tr>
            </a:tbl>
          </a:graphicData>
        </a:graphic>
      </p:graphicFrame>
      <p:sp>
        <p:nvSpPr>
          <p:cNvPr id="35872" name="Title 1"/>
          <p:cNvSpPr>
            <a:spLocks noGrp="1"/>
          </p:cNvSpPr>
          <p:nvPr>
            <p:ph type="title"/>
          </p:nvPr>
        </p:nvSpPr>
        <p:spPr>
          <a:xfrm>
            <a:off x="0" y="-571500"/>
            <a:ext cx="9144000" cy="1143000"/>
          </a:xfrm>
        </p:spPr>
        <p:txBody>
          <a:bodyPr/>
          <a:lstStyle/>
          <a:p>
            <a:r>
              <a:rPr lang="en-US" sz="3200" b="1" dirty="0" smtClean="0">
                <a:latin typeface="+mn-lt"/>
              </a:rPr>
              <a:t>     Difference between mature &amp; woven  bone</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09600"/>
            <a:ext cx="8686800" cy="6096000"/>
          </a:xfrm>
        </p:spPr>
        <p:txBody>
          <a:bodyPr>
            <a:normAutofit fontScale="77500" lnSpcReduction="20000"/>
          </a:bodyPr>
          <a:lstStyle/>
          <a:p>
            <a:pPr algn="ctr">
              <a:buFont typeface="Wingdings 2" pitchFamily="18" charset="2"/>
              <a:buNone/>
              <a:defRPr/>
            </a:pPr>
            <a:r>
              <a:rPr lang="en-US" sz="4600" u="sng" dirty="0" err="1" smtClean="0"/>
              <a:t>Endochondral</a:t>
            </a:r>
            <a:r>
              <a:rPr lang="en-US" sz="4600" u="sng" dirty="0" smtClean="0"/>
              <a:t> ossification</a:t>
            </a:r>
            <a:r>
              <a:rPr lang="en-US" sz="3600" dirty="0" smtClean="0"/>
              <a:t>:</a:t>
            </a:r>
          </a:p>
          <a:p>
            <a:pPr>
              <a:buFont typeface="Wingdings 2" pitchFamily="18" charset="2"/>
              <a:buNone/>
              <a:defRPr/>
            </a:pPr>
            <a:endParaRPr lang="en-US" sz="3600" dirty="0" smtClean="0"/>
          </a:p>
          <a:p>
            <a:pPr marL="550862" indent="-514350" algn="just">
              <a:buClr>
                <a:schemeClr val="tx1"/>
              </a:buClr>
              <a:buFont typeface="+mj-lt"/>
              <a:buAutoNum type="arabicPeriod"/>
              <a:defRPr/>
            </a:pPr>
            <a:r>
              <a:rPr lang="en-US" sz="3600" dirty="0" smtClean="0"/>
              <a:t>Replacement of a cartilaginous model by bone.</a:t>
            </a:r>
          </a:p>
          <a:p>
            <a:pPr marL="550862" indent="-514350" algn="just">
              <a:buClr>
                <a:schemeClr val="tx1"/>
              </a:buClr>
              <a:buFont typeface="+mj-lt"/>
              <a:buAutoNum type="arabicPeriod"/>
              <a:defRPr/>
            </a:pPr>
            <a:r>
              <a:rPr lang="en-US" sz="3600" dirty="0" smtClean="0"/>
              <a:t>Occurs at the extremities of all long bones, vertebrae, ribs, articular extremity of the mandible and base of the skull.</a:t>
            </a:r>
          </a:p>
          <a:p>
            <a:pPr marL="550862" indent="-514350" algn="just">
              <a:buClr>
                <a:schemeClr val="tx1"/>
              </a:buClr>
              <a:buFont typeface="Wingdings 2" pitchFamily="18" charset="2"/>
              <a:buNone/>
              <a:defRPr/>
            </a:pPr>
            <a:endParaRPr lang="en-US" sz="3600" dirty="0" smtClean="0"/>
          </a:p>
          <a:p>
            <a:pPr marL="550862" indent="-514350" algn="just">
              <a:buClr>
                <a:schemeClr val="tx1"/>
              </a:buClr>
              <a:buFont typeface="Wingdings 2" pitchFamily="18" charset="2"/>
              <a:buNone/>
              <a:defRPr/>
            </a:pPr>
            <a:r>
              <a:rPr lang="en-US" sz="3600" dirty="0" smtClean="0"/>
              <a:t> The process involves the following steps:</a:t>
            </a:r>
            <a:r>
              <a:rPr lang="en-US" sz="3600" i="1" dirty="0" smtClean="0"/>
              <a:t> </a:t>
            </a:r>
          </a:p>
          <a:p>
            <a:pPr marL="550862" indent="-514350" algn="just">
              <a:buClr>
                <a:schemeClr val="tx1"/>
              </a:buClr>
              <a:buFont typeface="+mj-lt"/>
              <a:buAutoNum type="arabicPeriod"/>
              <a:defRPr/>
            </a:pPr>
            <a:r>
              <a:rPr lang="en-US" sz="3600" dirty="0" smtClean="0"/>
              <a:t>Formation of a </a:t>
            </a:r>
            <a:r>
              <a:rPr lang="en-US" sz="3600" b="1" dirty="0" smtClean="0"/>
              <a:t>cartilaginous model</a:t>
            </a:r>
            <a:r>
              <a:rPr lang="en-US" sz="3600" dirty="0" smtClean="0"/>
              <a:t>. </a:t>
            </a:r>
          </a:p>
          <a:p>
            <a:pPr marL="550862" indent="-514350" algn="just">
              <a:buClr>
                <a:schemeClr val="tx1"/>
              </a:buClr>
              <a:buFont typeface="+mj-lt"/>
              <a:buAutoNum type="arabicPeriod"/>
              <a:defRPr/>
            </a:pPr>
            <a:r>
              <a:rPr lang="en-US" sz="3600" dirty="0" smtClean="0"/>
              <a:t>Formation of </a:t>
            </a:r>
            <a:r>
              <a:rPr lang="en-US" sz="3600" b="1" dirty="0" smtClean="0"/>
              <a:t>bone collar</a:t>
            </a:r>
            <a:r>
              <a:rPr lang="en-US" sz="3600" dirty="0" smtClean="0"/>
              <a:t>.</a:t>
            </a:r>
          </a:p>
          <a:p>
            <a:pPr marL="550862" indent="-514350" algn="just">
              <a:buClr>
                <a:schemeClr val="tx1"/>
              </a:buClr>
              <a:buFont typeface="+mj-lt"/>
              <a:buAutoNum type="arabicPeriod"/>
              <a:defRPr/>
            </a:pPr>
            <a:r>
              <a:rPr lang="en-US" sz="3600" dirty="0" smtClean="0"/>
              <a:t>Formation of </a:t>
            </a:r>
            <a:r>
              <a:rPr lang="en-US" sz="3600" b="1" dirty="0" smtClean="0"/>
              <a:t>periosteal bud</a:t>
            </a:r>
            <a:r>
              <a:rPr lang="en-US" sz="3600" dirty="0" smtClean="0"/>
              <a:t>. </a:t>
            </a:r>
          </a:p>
          <a:p>
            <a:pPr marL="550862" indent="-514350" algn="just">
              <a:buClr>
                <a:schemeClr val="tx1"/>
              </a:buClr>
              <a:buFont typeface="+mj-lt"/>
              <a:buAutoNum type="arabicPeriod"/>
              <a:defRPr/>
            </a:pPr>
            <a:r>
              <a:rPr lang="en-US" sz="3600" dirty="0" smtClean="0"/>
              <a:t>Formation of </a:t>
            </a:r>
            <a:r>
              <a:rPr lang="en-US" sz="3600" b="1" dirty="0" smtClean="0"/>
              <a:t>medullary cavity</a:t>
            </a:r>
            <a:r>
              <a:rPr lang="en-US" sz="3600" dirty="0" smtClean="0"/>
              <a:t>.</a:t>
            </a:r>
          </a:p>
          <a:p>
            <a:pPr marL="550862" indent="-514350" algn="just">
              <a:buClr>
                <a:schemeClr val="tx1"/>
              </a:buClr>
              <a:buFont typeface="+mj-lt"/>
              <a:buAutoNum type="arabicPeriod"/>
              <a:defRPr/>
            </a:pPr>
            <a:r>
              <a:rPr lang="en-US" sz="3600" dirty="0" smtClean="0"/>
              <a:t>Formation of </a:t>
            </a:r>
            <a:r>
              <a:rPr lang="en-US" sz="3600" b="1" dirty="0" smtClean="0"/>
              <a:t>secondary ossification center</a:t>
            </a:r>
            <a:r>
              <a:rPr lang="en-US" sz="3600" dirty="0" smtClean="0"/>
              <a:t>.</a:t>
            </a:r>
          </a:p>
          <a:p>
            <a:pPr marL="550862" indent="-514350" algn="just">
              <a:buClr>
                <a:schemeClr val="tx1"/>
              </a:buClr>
              <a:buFont typeface="+mj-lt"/>
              <a:buAutoNum type="arabicPeriod"/>
              <a:defRPr/>
            </a:pPr>
            <a:r>
              <a:rPr lang="en-US" sz="3600" dirty="0" smtClean="0"/>
              <a:t>Mechanism of</a:t>
            </a:r>
            <a:r>
              <a:rPr lang="en-US" sz="3600" b="1" dirty="0" smtClean="0"/>
              <a:t> calcification</a:t>
            </a:r>
            <a:r>
              <a:rPr lang="en-US" sz="3600" dirty="0" smtClean="0"/>
              <a:t>.</a:t>
            </a:r>
          </a:p>
          <a:p>
            <a:pPr>
              <a:buFont typeface="Wingdings 2" pitchFamily="18" charset="2"/>
              <a:buNone/>
              <a:defRPr/>
            </a:pPr>
            <a:endParaRPr lang="en-US" sz="3200" dirty="0">
              <a:latin typeface="Algerian" pitchFamily="82"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152400" y="4343400"/>
            <a:ext cx="8991600" cy="2011363"/>
          </a:xfrm>
        </p:spPr>
        <p:txBody>
          <a:bodyPr>
            <a:normAutofit/>
          </a:bodyPr>
          <a:lstStyle/>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marL="550862" indent="-514350">
              <a:buClr>
                <a:schemeClr val="tx1"/>
              </a:buClr>
              <a:buFont typeface="+mj-lt"/>
              <a:buAutoNum type="arabicPeriod"/>
              <a:defRPr/>
            </a:pPr>
            <a:endParaRPr lang="en-US" sz="2800" dirty="0" smtClean="0">
              <a:solidFill>
                <a:schemeClr val="accent2">
                  <a:lumMod val="60000"/>
                  <a:lumOff val="40000"/>
                </a:schemeClr>
              </a:solidFill>
              <a:latin typeface="Baskerville Old Face" pitchFamily="18"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dirty="0" smtClean="0"/>
          </a:p>
        </p:txBody>
      </p:sp>
      <p:pic>
        <p:nvPicPr>
          <p:cNvPr id="4" name="Picture 6" descr="C:\Users\Ganesh\Desktop\snaps\DSC01534.JPG"/>
          <p:cNvPicPr>
            <a:picLocks noChangeAspect="1" noChangeArrowheads="1"/>
          </p:cNvPicPr>
          <p:nvPr/>
        </p:nvPicPr>
        <p:blipFill>
          <a:blip r:embed="rId3">
            <a:lum bright="20000" contrast="40000"/>
          </a:blip>
          <a:srcRect l="23810" t="19048" r="11905" b="11111"/>
          <a:stretch>
            <a:fillRect/>
          </a:stretch>
        </p:blipFill>
        <p:spPr bwMode="auto">
          <a:xfrm>
            <a:off x="304800" y="1600200"/>
            <a:ext cx="2514600" cy="30337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descr="C:\Users\Ganesh\Desktop\snaps\DSC01535.JPG"/>
          <p:cNvPicPr>
            <a:picLocks noChangeAspect="1" noChangeArrowheads="1"/>
          </p:cNvPicPr>
          <p:nvPr/>
        </p:nvPicPr>
        <p:blipFill>
          <a:blip r:embed="rId4">
            <a:lum bright="20000" contrast="40000"/>
          </a:blip>
          <a:srcRect l="19838" t="19131" r="21731" b="5846"/>
          <a:stretch>
            <a:fillRect/>
          </a:stretch>
        </p:blipFill>
        <p:spPr bwMode="auto">
          <a:xfrm>
            <a:off x="3352800" y="1600200"/>
            <a:ext cx="2286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7" name="Straight Arrow Connector 6"/>
          <p:cNvCxnSpPr/>
          <p:nvPr/>
        </p:nvCxnSpPr>
        <p:spPr>
          <a:xfrm>
            <a:off x="2514600" y="3810000"/>
            <a:ext cx="76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57200" y="990600"/>
            <a:ext cx="8229600" cy="523220"/>
          </a:xfrm>
          <a:prstGeom prst="rect">
            <a:avLst/>
          </a:prstGeom>
          <a:noFill/>
        </p:spPr>
        <p:txBody>
          <a:bodyPr wrap="square" rtlCol="0">
            <a:spAutoFit/>
          </a:bodyPr>
          <a:lstStyle/>
          <a:p>
            <a:r>
              <a:rPr lang="en-US" sz="2800" dirty="0" smtClean="0">
                <a:solidFill>
                  <a:srgbClr val="FF0000"/>
                </a:solidFill>
              </a:rPr>
              <a:t>FORMATION OF CARTILAGENOUS MODEL:</a:t>
            </a:r>
            <a:endParaRPr lang="en-US" sz="2800" dirty="0">
              <a:solidFill>
                <a:srgbClr val="FF0000"/>
              </a:solidFill>
            </a:endParaRPr>
          </a:p>
        </p:txBody>
      </p:sp>
      <p:pic>
        <p:nvPicPr>
          <p:cNvPr id="8" name="Picture 5" descr="BONE 012"/>
          <p:cNvPicPr>
            <a:picLocks noChangeAspect="1" noChangeArrowheads="1"/>
          </p:cNvPicPr>
          <p:nvPr/>
        </p:nvPicPr>
        <p:blipFill>
          <a:blip r:embed="rId5">
            <a:lum contrast="30000"/>
          </a:blip>
          <a:srcRect l="17500" t="9306" r="10944" b="4175"/>
          <a:stretch>
            <a:fillRect/>
          </a:stretch>
        </p:blipFill>
        <p:spPr>
          <a:xfrm>
            <a:off x="6172200" y="1587229"/>
            <a:ext cx="2743200" cy="4737371"/>
          </a:xfrm>
          <a:prstGeom prst="rect">
            <a:avLst/>
          </a:prstGeom>
          <a:ln w="38100" cap="sq">
            <a:solidFill>
              <a:srgbClr val="000000"/>
            </a:solidFill>
          </a:ln>
          <a:effectLst>
            <a:outerShdw blurRad="50800" dist="38100" dir="2700000" algn="tl" rotWithShape="0">
              <a:srgbClr val="000000">
                <a:alpha val="43000"/>
              </a:srgbClr>
            </a:outerShdw>
          </a:effectLst>
        </p:spPr>
      </p:pic>
      <p:cxnSp>
        <p:nvCxnSpPr>
          <p:cNvPr id="10" name="Straight Arrow Connector 9"/>
          <p:cNvCxnSpPr/>
          <p:nvPr/>
        </p:nvCxnSpPr>
        <p:spPr>
          <a:xfrm>
            <a:off x="5486400" y="3886200"/>
            <a:ext cx="76200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228600" y="228600"/>
            <a:ext cx="8458200" cy="1143000"/>
          </a:xfrm>
        </p:spPr>
        <p:txBody>
          <a:bodyPr/>
          <a:lstStyle/>
          <a:p>
            <a:r>
              <a:rPr lang="en-US" sz="3200" b="1" dirty="0" smtClean="0">
                <a:latin typeface="Algerian" pitchFamily="82" charset="0"/>
              </a:rPr>
              <a:t>Formation of a cartilaginous model.</a:t>
            </a:r>
            <a:endParaRPr lang="en-US" sz="3200" dirty="0" smtClean="0">
              <a:latin typeface="Algerian" pitchFamily="82" charset="0"/>
            </a:endParaRPr>
          </a:p>
        </p:txBody>
      </p:sp>
      <p:pic>
        <p:nvPicPr>
          <p:cNvPr id="38918" name="Picture 6"/>
          <p:cNvPicPr>
            <a:picLocks noGrp="1" noChangeAspect="1" noChangeArrowheads="1"/>
          </p:cNvPicPr>
          <p:nvPr>
            <p:ph sz="half" idx="2"/>
          </p:nvPr>
        </p:nvPicPr>
        <p:blipFill>
          <a:blip r:embed="rId2">
            <a:lum bright="-20000" contrast="40000"/>
          </a:blip>
          <a:srcRect/>
          <a:stretch>
            <a:fillRect/>
          </a:stretch>
        </p:blipFill>
        <p:spPr>
          <a:xfrm>
            <a:off x="4953000" y="1600200"/>
            <a:ext cx="4038600" cy="5181600"/>
          </a:xfrm>
          <a:ln w="38100" cap="sq">
            <a:solidFill>
              <a:srgbClr val="000000"/>
            </a:solidFill>
          </a:ln>
          <a:effectLst>
            <a:outerShdw blurRad="50800" dist="38100" dir="2700000" algn="tl" rotWithShape="0">
              <a:srgbClr val="000000">
                <a:alpha val="43000"/>
              </a:srgbClr>
            </a:outerShdw>
          </a:effectLst>
        </p:spPr>
      </p:pic>
      <p:sp>
        <p:nvSpPr>
          <p:cNvPr id="5" name="Content Placeholder 4"/>
          <p:cNvSpPr>
            <a:spLocks noGrp="1"/>
          </p:cNvSpPr>
          <p:nvPr>
            <p:ph sz="half" idx="1"/>
          </p:nvPr>
        </p:nvSpPr>
        <p:spPr>
          <a:xfrm>
            <a:off x="304800" y="1600200"/>
            <a:ext cx="4191000" cy="4754725"/>
          </a:xfrm>
        </p:spPr>
        <p:txBody>
          <a:bodyPr>
            <a:normAutofit fontScale="70000" lnSpcReduction="20000"/>
          </a:bodyPr>
          <a:lstStyle/>
          <a:p>
            <a:pPr marL="550862" indent="-514350">
              <a:buClr>
                <a:schemeClr val="tx1"/>
              </a:buClr>
              <a:buFont typeface="+mj-lt"/>
              <a:buAutoNum type="arabicPeriod"/>
              <a:defRPr/>
            </a:pPr>
            <a:r>
              <a:rPr lang="en-US" sz="4500" u="sng" dirty="0" smtClean="0">
                <a:solidFill>
                  <a:schemeClr val="tx2"/>
                </a:solidFill>
                <a:latin typeface="Baskerville Old Face" pitchFamily="18" charset="0"/>
              </a:rPr>
              <a:t>Zone of proliferation- </a:t>
            </a:r>
            <a:r>
              <a:rPr lang="en-US" sz="4500" dirty="0" smtClean="0">
                <a:solidFill>
                  <a:schemeClr val="tx2"/>
                </a:solidFill>
                <a:latin typeface="Baskerville Old Face" pitchFamily="18" charset="0"/>
              </a:rPr>
              <a:t>small, flat cells.</a:t>
            </a:r>
          </a:p>
          <a:p>
            <a:pPr marL="550862" indent="-514350">
              <a:buClr>
                <a:schemeClr val="tx1"/>
              </a:buClr>
              <a:buFont typeface="+mj-lt"/>
              <a:buAutoNum type="arabicPeriod"/>
              <a:defRPr/>
            </a:pPr>
            <a:endParaRPr lang="en-US" sz="4500" dirty="0" smtClean="0">
              <a:solidFill>
                <a:schemeClr val="tx2"/>
              </a:solidFill>
              <a:latin typeface="Baskerville Old Face" pitchFamily="18" charset="0"/>
            </a:endParaRPr>
          </a:p>
          <a:p>
            <a:pPr marL="550862" indent="-514350">
              <a:buClr>
                <a:schemeClr val="tx1"/>
              </a:buClr>
              <a:buFont typeface="+mj-lt"/>
              <a:buAutoNum type="arabicPeriod"/>
              <a:defRPr/>
            </a:pPr>
            <a:r>
              <a:rPr lang="en-US" sz="4500" u="sng" dirty="0" smtClean="0">
                <a:solidFill>
                  <a:schemeClr val="tx2"/>
                </a:solidFill>
                <a:latin typeface="Baskerville Old Face" pitchFamily="18" charset="0"/>
              </a:rPr>
              <a:t>Zone of hypertrophy and maturation- </a:t>
            </a:r>
            <a:r>
              <a:rPr lang="en-US" sz="4500" dirty="0" smtClean="0">
                <a:solidFill>
                  <a:schemeClr val="tx2"/>
                </a:solidFill>
                <a:latin typeface="Baskerville Old Face" pitchFamily="18" charset="0"/>
              </a:rPr>
              <a:t>secret collagen &amp; non-</a:t>
            </a:r>
            <a:r>
              <a:rPr lang="en-US" sz="4500" dirty="0" err="1" smtClean="0">
                <a:solidFill>
                  <a:schemeClr val="tx2"/>
                </a:solidFill>
                <a:latin typeface="Baskerville Old Face" pitchFamily="18" charset="0"/>
              </a:rPr>
              <a:t>collagenous</a:t>
            </a:r>
            <a:r>
              <a:rPr lang="en-US" sz="4500" dirty="0" smtClean="0">
                <a:solidFill>
                  <a:schemeClr val="tx2"/>
                </a:solidFill>
                <a:latin typeface="Baskerville Old Face" pitchFamily="18" charset="0"/>
              </a:rPr>
              <a:t> proteins</a:t>
            </a:r>
          </a:p>
          <a:p>
            <a:pPr marL="550862" indent="-514350">
              <a:buClr>
                <a:schemeClr val="tx1"/>
              </a:buClr>
              <a:buFont typeface="+mj-lt"/>
              <a:buAutoNum type="arabicPeriod"/>
              <a:defRPr/>
            </a:pPr>
            <a:endParaRPr lang="en-US" sz="4500" dirty="0" smtClean="0">
              <a:solidFill>
                <a:schemeClr val="tx2"/>
              </a:solidFill>
              <a:latin typeface="Baskerville Old Face" pitchFamily="18" charset="0"/>
            </a:endParaRPr>
          </a:p>
          <a:p>
            <a:pPr marL="550862" indent="-514350">
              <a:buClr>
                <a:schemeClr val="tx1"/>
              </a:buClr>
              <a:buFont typeface="+mj-lt"/>
              <a:buAutoNum type="arabicPeriod"/>
              <a:defRPr/>
            </a:pPr>
            <a:r>
              <a:rPr lang="en-US" sz="4500" u="sng" dirty="0" smtClean="0">
                <a:solidFill>
                  <a:schemeClr val="tx2"/>
                </a:solidFill>
                <a:latin typeface="Baskerville Old Face" pitchFamily="18" charset="0"/>
              </a:rPr>
              <a:t>Zone of provisional mineralization-</a:t>
            </a:r>
            <a:r>
              <a:rPr lang="en-US" sz="4500" dirty="0" smtClean="0">
                <a:solidFill>
                  <a:schemeClr val="tx2"/>
                </a:solidFill>
                <a:latin typeface="Baskerville Old Face" pitchFamily="18" charset="0"/>
              </a:rPr>
              <a:t> begins mineralization</a:t>
            </a:r>
          </a:p>
          <a:p>
            <a:pPr>
              <a:buFont typeface="Wingdings 2" pitchFamily="18" charset="2"/>
              <a:buNone/>
              <a:defRPr/>
            </a:pPr>
            <a:endParaRPr lang="en-US" sz="800" b="1" dirty="0" smtClean="0">
              <a:latin typeface="Algerian" pitchFamily="82" charset="0"/>
            </a:endParaRPr>
          </a:p>
          <a:p>
            <a:pPr>
              <a:buFont typeface="Wingdings 2" pitchFamily="18" charset="2"/>
              <a:buNone/>
              <a:defRPr/>
            </a:pPr>
            <a:endParaRPr lang="en-US" sz="800" b="1" dirty="0" smtClean="0">
              <a:latin typeface="Algerian" pitchFamily="82" charset="0"/>
            </a:endParaRPr>
          </a:p>
          <a:p>
            <a:pPr>
              <a:buFont typeface="Wingdings 2" pitchFamily="18" charset="2"/>
              <a:buNone/>
              <a:defRPr/>
            </a:pPr>
            <a:endParaRPr lang="en-US" sz="800" b="1" dirty="0" smtClean="0">
              <a:latin typeface="Algerian" pitchFamily="82"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Documents and Settings\sys\Desktop\New Folder\Endochondral.jpg"/>
          <p:cNvPicPr>
            <a:picLocks noChangeAspect="1" noChangeArrowheads="1"/>
          </p:cNvPicPr>
          <p:nvPr/>
        </p:nvPicPr>
        <p:blipFill>
          <a:blip r:embed="rId2">
            <a:lum bright="-20000" contrast="40000"/>
          </a:blip>
          <a:srcRect/>
          <a:stretch>
            <a:fillRect/>
          </a:stretch>
        </p:blipFill>
        <p:spPr>
          <a:xfrm>
            <a:off x="0" y="76200"/>
            <a:ext cx="9105900" cy="6705600"/>
          </a:xfrm>
          <a:prstGeom prst="rect">
            <a:avLst/>
          </a:prstGeo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0040"/>
            <a:ext cx="7239000" cy="1143000"/>
          </a:xfrm>
        </p:spPr>
        <p:txBody>
          <a:bodyPr/>
          <a:lstStyle/>
          <a:p>
            <a:pPr fontAlgn="auto">
              <a:spcAft>
                <a:spcPts val="0"/>
              </a:spcAft>
              <a:defRPr/>
            </a:pPr>
            <a:r>
              <a:rPr lang="en-US" dirty="0" smtClean="0"/>
              <a:t>Role of Matrix vesicles</a:t>
            </a:r>
            <a:endParaRPr lang="en-US" dirty="0"/>
          </a:p>
        </p:txBody>
      </p:sp>
      <p:pic>
        <p:nvPicPr>
          <p:cNvPr id="24579" name="Picture 2"/>
          <p:cNvPicPr>
            <a:picLocks noGrp="1" noChangeAspect="1" noChangeArrowheads="1"/>
          </p:cNvPicPr>
          <p:nvPr>
            <p:ph idx="1"/>
          </p:nvPr>
        </p:nvPicPr>
        <p:blipFill>
          <a:blip r:embed="rId3">
            <a:extLst>
              <a:ext uri="{28A0092B-C50C-407E-A947-70E740481C1C}">
                <a14:useLocalDpi xmlns="" xmlns:a14="http://schemas.microsoft.com/office/drawing/2010/main" val="0"/>
              </a:ext>
            </a:extLst>
          </a:blip>
          <a:srcRect/>
          <a:stretch>
            <a:fillRect/>
          </a:stretch>
        </p:blipFill>
        <p:spPr>
          <a:xfrm>
            <a:off x="457200" y="2286000"/>
            <a:ext cx="7239000" cy="3025775"/>
          </a:xfrm>
          <a:noFill/>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580" name="TextBox 2"/>
          <p:cNvSpPr txBox="1">
            <a:spLocks noChangeArrowheads="1"/>
          </p:cNvSpPr>
          <p:nvPr/>
        </p:nvSpPr>
        <p:spPr bwMode="auto">
          <a:xfrm>
            <a:off x="2286000" y="5638800"/>
            <a:ext cx="5715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r>
              <a:rPr lang="en-US" b="1">
                <a:solidFill>
                  <a:schemeClr val="tx2"/>
                </a:solidFill>
              </a:rPr>
              <a:t>PLAY A ROLE IN NUCLEATION</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609600"/>
          <a:ext cx="7848600" cy="5227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838200" y="2971800"/>
            <a:ext cx="190500" cy="190500"/>
          </a:xfrm>
          <a:prstGeom prst="ellipse">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0"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938213" y="3276600"/>
            <a:ext cx="231775" cy="23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Oval 6"/>
          <p:cNvSpPr/>
          <p:nvPr/>
        </p:nvSpPr>
        <p:spPr>
          <a:xfrm>
            <a:off x="1181100" y="3124200"/>
            <a:ext cx="190500" cy="190500"/>
          </a:xfrm>
          <a:prstGeom prst="ellipse">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Oval 7"/>
          <p:cNvSpPr/>
          <p:nvPr/>
        </p:nvSpPr>
        <p:spPr>
          <a:xfrm>
            <a:off x="1143000" y="3429000"/>
            <a:ext cx="190500" cy="190500"/>
          </a:xfrm>
          <a:prstGeom prst="ellipse">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2" name="Straight Arrow Connector 11"/>
          <p:cNvCxnSpPr/>
          <p:nvPr/>
        </p:nvCxnSpPr>
        <p:spPr>
          <a:xfrm flipV="1">
            <a:off x="1054100" y="3619500"/>
            <a:ext cx="0" cy="571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3400" y="4267200"/>
            <a:ext cx="685800" cy="307975"/>
          </a:xfrm>
          <a:prstGeom prst="rect">
            <a:avLst/>
          </a:prstGeom>
          <a:noFill/>
        </p:spPr>
        <p:txBody>
          <a:bodyPr>
            <a:spAutoFit/>
          </a:bodyPr>
          <a:lstStyle/>
          <a:p>
            <a:pPr fontAlgn="auto">
              <a:spcBef>
                <a:spcPts val="0"/>
              </a:spcBef>
              <a:spcAft>
                <a:spcPts val="0"/>
              </a:spcAft>
              <a:defRPr/>
            </a:pPr>
            <a:r>
              <a:rPr lang="en-US" sz="1400" b="1" dirty="0" err="1">
                <a:effectLst>
                  <a:outerShdw blurRad="38100" dist="38100" dir="2700000" algn="tl">
                    <a:srgbClr val="000000">
                      <a:alpha val="43137"/>
                    </a:srgbClr>
                  </a:outerShdw>
                </a:effectLst>
                <a:latin typeface="+mn-lt"/>
                <a:cs typeface="+mn-cs"/>
              </a:rPr>
              <a:t>Ca</a:t>
            </a:r>
            <a:r>
              <a:rPr lang="en-US" sz="1400" b="1" dirty="0">
                <a:effectLst>
                  <a:outerShdw blurRad="38100" dist="38100" dir="2700000" algn="tl">
                    <a:srgbClr val="000000">
                      <a:alpha val="43137"/>
                    </a:srgbClr>
                  </a:outerShdw>
                </a:effectLst>
                <a:latin typeface="+mn-lt"/>
                <a:cs typeface="+mn-cs"/>
              </a:rPr>
              <a:t>++</a:t>
            </a:r>
          </a:p>
        </p:txBody>
      </p:sp>
      <p:sp>
        <p:nvSpPr>
          <p:cNvPr id="15" name="TextBox 14"/>
          <p:cNvSpPr txBox="1"/>
          <p:nvPr/>
        </p:nvSpPr>
        <p:spPr>
          <a:xfrm>
            <a:off x="685800" y="4419600"/>
            <a:ext cx="685800" cy="307975"/>
          </a:xfrm>
          <a:prstGeom prst="rect">
            <a:avLst/>
          </a:prstGeom>
          <a:noFill/>
        </p:spPr>
        <p:txBody>
          <a:bodyPr>
            <a:spAutoFit/>
          </a:bodyPr>
          <a:lstStyle/>
          <a:p>
            <a:pPr fontAlgn="auto">
              <a:spcBef>
                <a:spcPts val="0"/>
              </a:spcBef>
              <a:spcAft>
                <a:spcPts val="0"/>
              </a:spcAft>
              <a:defRPr/>
            </a:pPr>
            <a:r>
              <a:rPr lang="en-US" sz="1400" b="1" dirty="0" err="1">
                <a:effectLst>
                  <a:outerShdw blurRad="38100" dist="38100" dir="2700000" algn="tl">
                    <a:srgbClr val="000000">
                      <a:alpha val="43137"/>
                    </a:srgbClr>
                  </a:outerShdw>
                </a:effectLst>
                <a:latin typeface="+mn-lt"/>
                <a:cs typeface="+mn-cs"/>
              </a:rPr>
              <a:t>Ca</a:t>
            </a:r>
            <a:r>
              <a:rPr lang="en-US" sz="1400" b="1" dirty="0">
                <a:effectLst>
                  <a:outerShdw blurRad="38100" dist="38100" dir="2700000" algn="tl">
                    <a:srgbClr val="000000">
                      <a:alpha val="43137"/>
                    </a:srgbClr>
                  </a:outerShdw>
                </a:effectLst>
                <a:latin typeface="+mn-lt"/>
                <a:cs typeface="+mn-cs"/>
              </a:rPr>
              <a:t>++</a:t>
            </a:r>
          </a:p>
        </p:txBody>
      </p:sp>
      <p:sp>
        <p:nvSpPr>
          <p:cNvPr id="16" name="TextBox 15"/>
          <p:cNvSpPr txBox="1"/>
          <p:nvPr/>
        </p:nvSpPr>
        <p:spPr>
          <a:xfrm>
            <a:off x="1066800" y="4191000"/>
            <a:ext cx="685800" cy="307975"/>
          </a:xfrm>
          <a:prstGeom prst="rect">
            <a:avLst/>
          </a:prstGeom>
          <a:noFill/>
        </p:spPr>
        <p:txBody>
          <a:bodyPr>
            <a:spAutoFit/>
          </a:bodyPr>
          <a:lstStyle/>
          <a:p>
            <a:pPr fontAlgn="auto">
              <a:spcBef>
                <a:spcPts val="0"/>
              </a:spcBef>
              <a:spcAft>
                <a:spcPts val="0"/>
              </a:spcAft>
              <a:defRPr/>
            </a:pPr>
            <a:r>
              <a:rPr lang="en-US" sz="1400" b="1" dirty="0" err="1">
                <a:effectLst>
                  <a:outerShdw blurRad="38100" dist="38100" dir="2700000" algn="tl">
                    <a:srgbClr val="000000">
                      <a:alpha val="43137"/>
                    </a:srgbClr>
                  </a:outerShdw>
                </a:effectLst>
                <a:latin typeface="+mn-lt"/>
                <a:cs typeface="+mn-cs"/>
              </a:rPr>
              <a:t>Ca</a:t>
            </a:r>
            <a:r>
              <a:rPr lang="en-US" sz="1400" b="1" dirty="0">
                <a:effectLst>
                  <a:outerShdw blurRad="38100" dist="38100" dir="2700000" algn="tl">
                    <a:srgbClr val="000000">
                      <a:alpha val="43137"/>
                    </a:srgbClr>
                  </a:outerShdw>
                </a:effectLst>
                <a:latin typeface="+mn-lt"/>
                <a:cs typeface="+mn-cs"/>
              </a:rPr>
              <a:t>++</a:t>
            </a:r>
          </a:p>
        </p:txBody>
      </p:sp>
      <p:sp>
        <p:nvSpPr>
          <p:cNvPr id="18" name="TextBox 17"/>
          <p:cNvSpPr txBox="1"/>
          <p:nvPr/>
        </p:nvSpPr>
        <p:spPr>
          <a:xfrm>
            <a:off x="1066800" y="3810000"/>
            <a:ext cx="1524000" cy="307975"/>
          </a:xfrm>
          <a:prstGeom prst="rect">
            <a:avLst/>
          </a:prstGeom>
          <a:noFill/>
        </p:spPr>
        <p:txBody>
          <a:bodyPr>
            <a:spAutoFit/>
          </a:bodyPr>
          <a:lstStyle/>
          <a:p>
            <a:pPr fontAlgn="auto">
              <a:spcBef>
                <a:spcPts val="0"/>
              </a:spcBef>
              <a:spcAft>
                <a:spcPts val="0"/>
              </a:spcAft>
              <a:defRPr/>
            </a:pPr>
            <a:r>
              <a:rPr lang="en-US" sz="1400" b="1" dirty="0" err="1">
                <a:solidFill>
                  <a:schemeClr val="accent3"/>
                </a:solidFill>
                <a:effectLst>
                  <a:outerShdw blurRad="38100" dist="38100" dir="2700000" algn="tl">
                    <a:srgbClr val="000000">
                      <a:alpha val="43137"/>
                    </a:srgbClr>
                  </a:outerShdw>
                </a:effectLst>
                <a:latin typeface="+mn-lt"/>
                <a:cs typeface="+mn-cs"/>
              </a:rPr>
              <a:t>Ca</a:t>
            </a:r>
            <a:r>
              <a:rPr lang="en-US" sz="1400" b="1" dirty="0">
                <a:solidFill>
                  <a:schemeClr val="accent3"/>
                </a:solidFill>
                <a:effectLst>
                  <a:outerShdw blurRad="38100" dist="38100" dir="2700000" algn="tl">
                    <a:srgbClr val="000000">
                      <a:alpha val="43137"/>
                    </a:srgbClr>
                  </a:outerShdw>
                </a:effectLst>
                <a:latin typeface="+mn-lt"/>
                <a:cs typeface="+mn-cs"/>
              </a:rPr>
              <a:t>++ ion pump</a:t>
            </a:r>
          </a:p>
        </p:txBody>
      </p:sp>
      <p:sp>
        <p:nvSpPr>
          <p:cNvPr id="19" name="Oval 18"/>
          <p:cNvSpPr/>
          <p:nvPr/>
        </p:nvSpPr>
        <p:spPr>
          <a:xfrm>
            <a:off x="3806825" y="2644775"/>
            <a:ext cx="190500" cy="190500"/>
          </a:xfrm>
          <a:prstGeom prst="ellipse">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597275" y="2406650"/>
            <a:ext cx="231775" cy="23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1" name="Oval 20"/>
          <p:cNvSpPr/>
          <p:nvPr/>
        </p:nvSpPr>
        <p:spPr>
          <a:xfrm>
            <a:off x="3733800" y="2209800"/>
            <a:ext cx="190500" cy="190500"/>
          </a:xfrm>
          <a:prstGeom prst="ellipse">
            <a:avLst/>
          </a:prstGeom>
          <a:solidFill>
            <a:schemeClr val="bg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2" name="Picture 2"/>
          <p:cNvPicPr>
            <a:picLocks noChangeAspect="1" noChangeArrowheads="1"/>
          </p:cNvPicPr>
          <p:nvPr/>
        </p:nvPicPr>
        <p:blipFill>
          <a:blip r:embed="rId7">
            <a:extLst>
              <a:ext uri="{28A0092B-C50C-407E-A947-70E740481C1C}">
                <a14:useLocalDpi xmlns="" xmlns:a14="http://schemas.microsoft.com/office/drawing/2010/main" val="0"/>
              </a:ext>
            </a:extLst>
          </a:blip>
          <a:srcRect/>
          <a:stretch>
            <a:fillRect/>
          </a:stretch>
        </p:blipFill>
        <p:spPr bwMode="auto">
          <a:xfrm>
            <a:off x="3921125" y="2406650"/>
            <a:ext cx="231775" cy="2381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flipV="1">
            <a:off x="3902075" y="2930525"/>
            <a:ext cx="0" cy="571500"/>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57600" y="3581400"/>
            <a:ext cx="685800" cy="307975"/>
          </a:xfrm>
          <a:prstGeom prst="rect">
            <a:avLst/>
          </a:prstGeom>
          <a:noFill/>
        </p:spPr>
        <p:txBody>
          <a:bodyPr>
            <a:spAutoFit/>
          </a:bodyPr>
          <a:lstStyle/>
          <a:p>
            <a:pPr fontAlgn="auto">
              <a:spcBef>
                <a:spcPts val="0"/>
              </a:spcBef>
              <a:spcAft>
                <a:spcPts val="0"/>
              </a:spcAft>
              <a:defRPr/>
            </a:pPr>
            <a:r>
              <a:rPr lang="en-US" sz="1400" b="1" dirty="0">
                <a:effectLst>
                  <a:outerShdw blurRad="38100" dist="38100" dir="2700000" algn="tl">
                    <a:srgbClr val="000000">
                      <a:alpha val="43137"/>
                    </a:srgbClr>
                  </a:outerShdw>
                </a:effectLst>
                <a:latin typeface="+mn-lt"/>
                <a:cs typeface="+mn-cs"/>
              </a:rPr>
              <a:t>P i</a:t>
            </a:r>
          </a:p>
        </p:txBody>
      </p:sp>
      <p:sp>
        <p:nvSpPr>
          <p:cNvPr id="25" name="TextBox 24"/>
          <p:cNvSpPr txBox="1"/>
          <p:nvPr/>
        </p:nvSpPr>
        <p:spPr>
          <a:xfrm>
            <a:off x="3886200" y="3048000"/>
            <a:ext cx="1524000" cy="523875"/>
          </a:xfrm>
          <a:prstGeom prst="rect">
            <a:avLst/>
          </a:prstGeom>
          <a:noFill/>
        </p:spPr>
        <p:txBody>
          <a:bodyPr>
            <a:spAutoFit/>
          </a:bodyPr>
          <a:lstStyle/>
          <a:p>
            <a:pPr fontAlgn="auto">
              <a:spcBef>
                <a:spcPts val="0"/>
              </a:spcBef>
              <a:spcAft>
                <a:spcPts val="0"/>
              </a:spcAft>
              <a:defRPr/>
            </a:pPr>
            <a:r>
              <a:rPr lang="en-US" sz="1400" b="1" dirty="0">
                <a:solidFill>
                  <a:schemeClr val="accent3"/>
                </a:solidFill>
                <a:effectLst>
                  <a:outerShdw blurRad="38100" dist="38100" dir="2700000" algn="tl">
                    <a:srgbClr val="000000">
                      <a:alpha val="43137"/>
                    </a:srgbClr>
                  </a:outerShdw>
                </a:effectLst>
                <a:latin typeface="+mn-lt"/>
                <a:cs typeface="+mn-cs"/>
              </a:rPr>
              <a:t>ALK. PHOSPHATASE</a:t>
            </a:r>
          </a:p>
        </p:txBody>
      </p:sp>
      <p:pic>
        <p:nvPicPr>
          <p:cNvPr id="2053" name="Picture 5" descr="C:\Users\IPSITAK\Desktop\Untitled.png"/>
          <p:cNvPicPr>
            <a:picLocks noChangeAspect="1" noChangeArrowheads="1"/>
          </p:cNvPicPr>
          <p:nvPr/>
        </p:nvPicPr>
        <p:blipFill>
          <a:blip r:embed="rId8">
            <a:extLst>
              <a:ext uri="{28A0092B-C50C-407E-A947-70E740481C1C}">
                <a14:useLocalDpi xmlns="" xmlns:a14="http://schemas.microsoft.com/office/drawing/2010/main" val="0"/>
              </a:ext>
            </a:extLst>
          </a:blip>
          <a:srcRect/>
          <a:stretch>
            <a:fillRect/>
          </a:stretch>
        </p:blipFill>
        <p:spPr bwMode="auto">
          <a:xfrm>
            <a:off x="6705600" y="457200"/>
            <a:ext cx="1100138"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Explosion 1 13"/>
          <p:cNvSpPr/>
          <p:nvPr/>
        </p:nvSpPr>
        <p:spPr>
          <a:xfrm>
            <a:off x="6799263" y="5181600"/>
            <a:ext cx="549275" cy="457200"/>
          </a:xfrm>
          <a:prstGeom prst="irregularSeal1">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054" name="Picture 6"/>
          <p:cNvPicPr>
            <a:picLocks noChangeAspect="1" noChangeArrowheads="1"/>
          </p:cNvPicPr>
          <p:nvPr/>
        </p:nvPicPr>
        <p:blipFill>
          <a:blip r:embed="rId9">
            <a:extLst>
              <a:ext uri="{28A0092B-C50C-407E-A947-70E740481C1C}">
                <a14:useLocalDpi xmlns="" xmlns:a14="http://schemas.microsoft.com/office/drawing/2010/main" val="0"/>
              </a:ext>
            </a:extLst>
          </a:blip>
          <a:srcRect/>
          <a:stretch>
            <a:fillRect/>
          </a:stretch>
        </p:blipFill>
        <p:spPr bwMode="auto">
          <a:xfrm>
            <a:off x="6742113" y="5727700"/>
            <a:ext cx="592137" cy="5000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0" name="Explosion 1 29"/>
          <p:cNvSpPr/>
          <p:nvPr/>
        </p:nvSpPr>
        <p:spPr>
          <a:xfrm>
            <a:off x="3335338" y="6262688"/>
            <a:ext cx="550862" cy="457200"/>
          </a:xfrm>
          <a:prstGeom prst="irregularSeal1">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1" name="Explosion 1 30"/>
          <p:cNvSpPr/>
          <p:nvPr/>
        </p:nvSpPr>
        <p:spPr>
          <a:xfrm>
            <a:off x="2895600" y="6172200"/>
            <a:ext cx="550863" cy="457200"/>
          </a:xfrm>
          <a:prstGeom prst="irregularSeal1">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Explosion 1 31"/>
          <p:cNvSpPr/>
          <p:nvPr/>
        </p:nvSpPr>
        <p:spPr>
          <a:xfrm>
            <a:off x="3335338" y="5943600"/>
            <a:ext cx="550862" cy="457200"/>
          </a:xfrm>
          <a:prstGeom prst="irregularSeal1">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Explosion 1 32"/>
          <p:cNvSpPr/>
          <p:nvPr/>
        </p:nvSpPr>
        <p:spPr>
          <a:xfrm>
            <a:off x="3038475" y="5791200"/>
            <a:ext cx="550863" cy="457200"/>
          </a:xfrm>
          <a:prstGeom prst="irregularSeal1">
            <a:avLst/>
          </a:prstGeom>
          <a:solidFill>
            <a:schemeClr val="accent3">
              <a:lumMod val="60000"/>
              <a:lumOff val="4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normAutofit/>
          </a:bodyPr>
          <a:lstStyle/>
          <a:p>
            <a:pPr marL="274320" indent="-274320" algn="just" fontAlgn="auto">
              <a:spcAft>
                <a:spcPts val="0"/>
              </a:spcAft>
              <a:buFont typeface="Wingdings 2"/>
              <a:buChar char=""/>
              <a:defRPr/>
            </a:pPr>
            <a:r>
              <a:rPr lang="en-US" sz="2200" dirty="0" smtClean="0"/>
              <a:t>Alkaline phosphatase which is associated with the vesicle represents 2 distinct enzymatic activities:</a:t>
            </a:r>
          </a:p>
          <a:p>
            <a:pPr marL="0" indent="0" algn="just" fontAlgn="auto">
              <a:spcAft>
                <a:spcPts val="0"/>
              </a:spcAft>
              <a:buFont typeface="Wingdings 2"/>
              <a:buNone/>
              <a:defRPr/>
            </a:pPr>
            <a:r>
              <a:rPr lang="en-US" sz="2200" dirty="0" smtClean="0"/>
              <a:t>  1. Active against pyro-phosphatase which is an </a:t>
            </a:r>
          </a:p>
          <a:p>
            <a:pPr marL="0" indent="0" algn="just" fontAlgn="auto">
              <a:spcAft>
                <a:spcPts val="0"/>
              </a:spcAft>
              <a:buFont typeface="Wingdings 2"/>
              <a:buNone/>
              <a:defRPr/>
            </a:pPr>
            <a:r>
              <a:rPr lang="en-US" sz="2200" dirty="0"/>
              <a:t> </a:t>
            </a:r>
            <a:r>
              <a:rPr lang="en-US" sz="2200" dirty="0" smtClean="0"/>
              <a:t>     inhibitor of HA formation</a:t>
            </a:r>
          </a:p>
          <a:p>
            <a:pPr marL="0" indent="0" algn="just" fontAlgn="auto">
              <a:spcAft>
                <a:spcPts val="0"/>
              </a:spcAft>
              <a:buFont typeface="Wingdings 2"/>
              <a:buNone/>
              <a:defRPr/>
            </a:pPr>
            <a:r>
              <a:rPr lang="en-US" sz="2200" dirty="0" smtClean="0"/>
              <a:t>  2. Helps in growth of the crystal</a:t>
            </a:r>
          </a:p>
          <a:p>
            <a:pPr marL="0" indent="0" algn="just" fontAlgn="auto">
              <a:spcAft>
                <a:spcPts val="0"/>
              </a:spcAft>
              <a:buFont typeface="Wingdings 2"/>
              <a:buNone/>
              <a:defRPr/>
            </a:pPr>
            <a:endParaRPr lang="en-US" sz="2200" dirty="0"/>
          </a:p>
          <a:p>
            <a:pPr marL="274320" indent="-274320" algn="just" fontAlgn="auto">
              <a:spcAft>
                <a:spcPts val="0"/>
              </a:spcAft>
              <a:buFont typeface="Wingdings 2"/>
              <a:buChar char=""/>
              <a:defRPr/>
            </a:pPr>
            <a:r>
              <a:rPr lang="en-US" sz="2200" dirty="0" smtClean="0"/>
              <a:t>Vesicles show a high level of alkaline phosphatase</a:t>
            </a:r>
            <a:endParaRPr lang="en-US" sz="2200" dirty="0"/>
          </a:p>
        </p:txBody>
      </p:sp>
      <p:sp>
        <p:nvSpPr>
          <p:cNvPr id="27652" name="TextBox 3"/>
          <p:cNvSpPr txBox="1">
            <a:spLocks noChangeArrowheads="1"/>
          </p:cNvSpPr>
          <p:nvPr/>
        </p:nvSpPr>
        <p:spPr bwMode="auto">
          <a:xfrm>
            <a:off x="304800" y="5867400"/>
            <a:ext cx="7315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lgn="just"/>
            <a:r>
              <a:rPr lang="en-US" b="1" i="1">
                <a:solidFill>
                  <a:srgbClr val="002060"/>
                </a:solidFill>
              </a:rPr>
              <a:t>The mechanisms of mineralization and role of alkaline phosphatase in health and disease, Hideo Orimo, J of Nippon Med Sch, 2010</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CEMENTOGENESIS</a:t>
            </a:r>
            <a:endParaRPr lang="en-US" dirty="0"/>
          </a:p>
        </p:txBody>
      </p:sp>
      <p:sp>
        <p:nvSpPr>
          <p:cNvPr id="3" name="Content Placeholder 2"/>
          <p:cNvSpPr>
            <a:spLocks noGrp="1"/>
          </p:cNvSpPr>
          <p:nvPr>
            <p:ph sz="half" idx="1"/>
          </p:nvPr>
        </p:nvSpPr>
        <p:spPr/>
        <p:txBody>
          <a:bodyPr/>
          <a:lstStyle/>
          <a:p>
            <a:r>
              <a:rPr lang="en-US" dirty="0" err="1" smtClean="0"/>
              <a:t>Cementum</a:t>
            </a:r>
            <a:r>
              <a:rPr lang="en-US" dirty="0" smtClean="0"/>
              <a:t> formation in developing tooth is  preceded by deposition of dentin along the inner aspect of HERS. </a:t>
            </a:r>
          </a:p>
          <a:p>
            <a:endParaRPr lang="en-US" dirty="0" smtClean="0"/>
          </a:p>
          <a:p>
            <a:r>
              <a:rPr lang="en-US" dirty="0" smtClean="0"/>
              <a:t>Once dentin formation is under way, breaks occur in epithelial root sheath.</a:t>
            </a:r>
            <a:endParaRPr lang="en-US" dirty="0"/>
          </a:p>
        </p:txBody>
      </p:sp>
      <p:pic>
        <p:nvPicPr>
          <p:cNvPr id="5" name="Content Placeholder 4" descr="scan0023"/>
          <p:cNvPicPr>
            <a:picLocks noGrp="1" noChangeAspect="1" noChangeArrowheads="1"/>
          </p:cNvPicPr>
          <p:nvPr>
            <p:ph sz="half" idx="2"/>
          </p:nvPr>
        </p:nvPicPr>
        <p:blipFill>
          <a:blip r:embed="rId2"/>
          <a:srcRect/>
          <a:stretch>
            <a:fillRect/>
          </a:stretch>
        </p:blipFill>
        <p:spPr>
          <a:xfrm>
            <a:off x="4953000" y="2034699"/>
            <a:ext cx="3810000" cy="4206240"/>
          </a:xfrm>
          <a:noFill/>
          <a:ln>
            <a:solidFill>
              <a:schemeClr val="tx1"/>
            </a:solidFill>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Theories of mineralization</a:t>
            </a:r>
            <a:endParaRPr lang="en-US" dirty="0"/>
          </a:p>
        </p:txBody>
      </p:sp>
      <p:sp>
        <p:nvSpPr>
          <p:cNvPr id="3" name="Content Placeholder 2"/>
          <p:cNvSpPr>
            <a:spLocks noGrp="1"/>
          </p:cNvSpPr>
          <p:nvPr>
            <p:ph idx="1"/>
          </p:nvPr>
        </p:nvSpPr>
        <p:spPr>
          <a:xfrm>
            <a:off x="457200" y="1752600"/>
            <a:ext cx="8229600" cy="4572000"/>
          </a:xfrm>
        </p:spPr>
        <p:txBody>
          <a:bodyPr/>
          <a:lstStyle/>
          <a:p>
            <a:pPr algn="just"/>
            <a:r>
              <a:rPr lang="en-US" sz="2200" dirty="0"/>
              <a:t>First theory -Nucleation-formation of crystals upon substrates acting as models or templates (eg.in collagenous tissue where crystallites are deposited along collagen fibrils</a:t>
            </a:r>
            <a:r>
              <a:rPr lang="en-US" sz="2200" dirty="0" smtClean="0"/>
              <a:t>)-</a:t>
            </a:r>
            <a:r>
              <a:rPr lang="en-US" sz="2200" b="1" dirty="0" err="1" smtClean="0">
                <a:solidFill>
                  <a:schemeClr val="tx2"/>
                </a:solidFill>
              </a:rPr>
              <a:t>epitaxis</a:t>
            </a:r>
            <a:endParaRPr lang="en-US" sz="2200" b="1" dirty="0" smtClean="0">
              <a:solidFill>
                <a:schemeClr val="tx2"/>
              </a:solidFill>
            </a:endParaRPr>
          </a:p>
          <a:p>
            <a:pPr algn="just"/>
            <a:endParaRPr lang="en-US" sz="2200" b="1" dirty="0">
              <a:solidFill>
                <a:schemeClr val="tx2"/>
              </a:solidFill>
            </a:endParaRPr>
          </a:p>
          <a:p>
            <a:pPr algn="just"/>
            <a:r>
              <a:rPr lang="en-US" sz="2200" dirty="0"/>
              <a:t>Second theory-mineral is initially deposited as an amorphous calcium phosphate. Subsequently </a:t>
            </a:r>
            <a:r>
              <a:rPr lang="en-US" sz="2200" dirty="0" smtClean="0"/>
              <a:t> </a:t>
            </a:r>
            <a:r>
              <a:rPr lang="en-US" sz="2200" dirty="0"/>
              <a:t>becomes </a:t>
            </a:r>
            <a:r>
              <a:rPr lang="en-US" sz="2200" dirty="0" smtClean="0"/>
              <a:t>hydrolyzed </a:t>
            </a:r>
            <a:r>
              <a:rPr lang="en-US" sz="2200" dirty="0"/>
              <a:t>to crystalline </a:t>
            </a:r>
            <a:r>
              <a:rPr lang="en-US" sz="2200" dirty="0" err="1" smtClean="0"/>
              <a:t>hydroxyapatite</a:t>
            </a:r>
            <a:endParaRPr lang="en-US" sz="2200" dirty="0" smtClean="0"/>
          </a:p>
          <a:p>
            <a:pPr algn="just"/>
            <a:endParaRPr lang="en-US" sz="2200" dirty="0"/>
          </a:p>
          <a:p>
            <a:pPr algn="just"/>
            <a:r>
              <a:rPr lang="en-US" sz="2200" dirty="0"/>
              <a:t>Third theory-neither a nucleation site nor an amorphous precursor is necessary and that tissues are supersaturated with respect to calcium and phosphorus &amp; will precipitate crystals spontaneously.</a:t>
            </a:r>
          </a:p>
          <a:p>
            <a:pPr algn="just"/>
            <a:endParaRPr lang="en-US" sz="2200" dirty="0"/>
          </a:p>
        </p:txBody>
      </p:sp>
      <p:sp>
        <p:nvSpPr>
          <p:cNvPr id="4" name="TextBox 3"/>
          <p:cNvSpPr txBox="1"/>
          <p:nvPr/>
        </p:nvSpPr>
        <p:spPr>
          <a:xfrm>
            <a:off x="609600" y="6324600"/>
            <a:ext cx="7391400" cy="369332"/>
          </a:xfrm>
          <a:prstGeom prst="rect">
            <a:avLst/>
          </a:prstGeom>
          <a:noFill/>
        </p:spPr>
        <p:txBody>
          <a:bodyPr wrap="square" rtlCol="0">
            <a:spAutoFit/>
          </a:bodyPr>
          <a:lstStyle/>
          <a:p>
            <a:r>
              <a:rPr lang="en-US" b="1" i="1" dirty="0" smtClean="0">
                <a:solidFill>
                  <a:srgbClr val="002060"/>
                </a:solidFill>
              </a:rPr>
              <a:t>Oral Histology- Inheritance and Development, </a:t>
            </a:r>
            <a:r>
              <a:rPr lang="en-US" b="1" i="1" dirty="0" err="1" smtClean="0">
                <a:solidFill>
                  <a:srgbClr val="002060"/>
                </a:solidFill>
              </a:rPr>
              <a:t>Provenza</a:t>
            </a:r>
            <a:r>
              <a:rPr lang="en-US" b="1" i="1" dirty="0" smtClean="0">
                <a:solidFill>
                  <a:srgbClr val="002060"/>
                </a:solidFill>
              </a:rPr>
              <a:t>, 2</a:t>
            </a:r>
            <a:r>
              <a:rPr lang="en-US" b="1" i="1" baseline="30000" dirty="0" smtClean="0">
                <a:solidFill>
                  <a:srgbClr val="002060"/>
                </a:solidFill>
              </a:rPr>
              <a:t>nd</a:t>
            </a:r>
            <a:r>
              <a:rPr lang="en-US" b="1" i="1" dirty="0" smtClean="0">
                <a:solidFill>
                  <a:srgbClr val="002060"/>
                </a:solidFill>
              </a:rPr>
              <a:t> ed.</a:t>
            </a:r>
            <a:endParaRPr lang="en-US" b="1" i="1" dirty="0">
              <a:solidFill>
                <a:srgbClr val="002060"/>
              </a:solidFill>
            </a:endParaRPr>
          </a:p>
        </p:txBody>
      </p:sp>
    </p:spTree>
    <p:extLst>
      <p:ext uri="{BB962C8B-B14F-4D97-AF65-F5344CB8AC3E}">
        <p14:creationId xmlns:p14="http://schemas.microsoft.com/office/powerpoint/2010/main" xmlns="" val="234413532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381000" y="-304800"/>
            <a:ext cx="8153400" cy="6629400"/>
          </a:xfrm>
        </p:spPr>
        <p:txBody>
          <a:bodyPr>
            <a:normAutofit fontScale="92500" lnSpcReduction="20000"/>
          </a:bodyPr>
          <a:lstStyle/>
          <a:p>
            <a:pPr>
              <a:buFont typeface="Wingdings 2" pitchFamily="18" charset="2"/>
              <a:buNone/>
              <a:defRPr/>
            </a:pPr>
            <a:endParaRPr lang="en-US" sz="3200" b="1" dirty="0" smtClean="0"/>
          </a:p>
          <a:p>
            <a:pPr>
              <a:buFont typeface="Wingdings 2" pitchFamily="18" charset="2"/>
              <a:buNone/>
              <a:defRPr/>
            </a:pPr>
            <a:endParaRPr lang="en-US" sz="3200" b="1" dirty="0" smtClean="0"/>
          </a:p>
          <a:p>
            <a:pPr algn="ctr">
              <a:buFont typeface="Wingdings 2" pitchFamily="18" charset="2"/>
              <a:buNone/>
              <a:defRPr/>
            </a:pPr>
            <a:r>
              <a:rPr lang="en-US" sz="4300" b="1" u="sng" dirty="0" smtClean="0">
                <a:solidFill>
                  <a:srgbClr val="FF0000"/>
                </a:solidFill>
              </a:rPr>
              <a:t>BONE RESORPTION:</a:t>
            </a:r>
          </a:p>
          <a:p>
            <a:pPr algn="ctr">
              <a:buFont typeface="Wingdings 2" pitchFamily="18" charset="2"/>
              <a:buNone/>
              <a:defRPr/>
            </a:pPr>
            <a:endParaRPr lang="en-US" sz="4300" b="1" u="sng" dirty="0" smtClean="0">
              <a:solidFill>
                <a:srgbClr val="FF0000"/>
              </a:solidFill>
            </a:endParaRPr>
          </a:p>
          <a:p>
            <a:pPr>
              <a:buClr>
                <a:schemeClr val="tx1"/>
              </a:buClr>
              <a:defRPr/>
            </a:pPr>
            <a:r>
              <a:rPr lang="en-US" sz="2800" dirty="0" smtClean="0"/>
              <a:t>Removal of mineral and organic components of the ECM</a:t>
            </a:r>
          </a:p>
          <a:p>
            <a:pPr>
              <a:buClr>
                <a:schemeClr val="tx1"/>
              </a:buClr>
              <a:defRPr/>
            </a:pPr>
            <a:endParaRPr lang="en-US" sz="2800" b="1" dirty="0" smtClean="0"/>
          </a:p>
          <a:p>
            <a:pPr algn="ctr">
              <a:buClr>
                <a:schemeClr val="tx1"/>
              </a:buClr>
              <a:defRPr/>
            </a:pPr>
            <a:r>
              <a:rPr lang="en-US" sz="2800" b="1" dirty="0" smtClean="0"/>
              <a:t>SEQUENCE OF EVENTS</a:t>
            </a:r>
          </a:p>
          <a:p>
            <a:pPr>
              <a:buClr>
                <a:schemeClr val="tx1"/>
              </a:buClr>
              <a:defRPr/>
            </a:pPr>
            <a:r>
              <a:rPr lang="en-US" sz="2800" b="1" dirty="0" smtClean="0"/>
              <a:t>Ist PHASE: </a:t>
            </a:r>
            <a:r>
              <a:rPr lang="en-US" sz="2800" dirty="0" smtClean="0"/>
              <a:t>formation of osteoclast progenitors in the blood, followed by vascular dissemination &amp; formation of osteoclasts.</a:t>
            </a:r>
          </a:p>
          <a:p>
            <a:pPr>
              <a:buClr>
                <a:schemeClr val="tx1"/>
              </a:buClr>
              <a:defRPr/>
            </a:pPr>
            <a:endParaRPr lang="en-US" sz="2800" b="1" dirty="0" smtClean="0"/>
          </a:p>
          <a:p>
            <a:pPr>
              <a:buClr>
                <a:schemeClr val="tx1"/>
              </a:buClr>
              <a:defRPr/>
            </a:pPr>
            <a:r>
              <a:rPr lang="en-US" sz="2800" b="1" dirty="0" err="1" smtClean="0"/>
              <a:t>IInd</a:t>
            </a:r>
            <a:r>
              <a:rPr lang="en-US" sz="2800" b="1" dirty="0" smtClean="0"/>
              <a:t> PHASE: </a:t>
            </a:r>
            <a:r>
              <a:rPr lang="en-US" sz="2800" dirty="0" smtClean="0"/>
              <a:t>activation of osteoclasts and retraction of osteoblasts to expose minerals to osteoclasts.</a:t>
            </a:r>
          </a:p>
          <a:p>
            <a:pPr>
              <a:buClr>
                <a:schemeClr val="tx1"/>
              </a:buClr>
              <a:defRPr/>
            </a:pPr>
            <a:endParaRPr lang="en-US" sz="2800" b="1" dirty="0" smtClean="0"/>
          </a:p>
          <a:p>
            <a:pPr>
              <a:buClr>
                <a:schemeClr val="tx1"/>
              </a:buClr>
              <a:defRPr/>
            </a:pPr>
            <a:r>
              <a:rPr lang="en-US" sz="2800" b="1" dirty="0" err="1" smtClean="0"/>
              <a:t>IIIrd</a:t>
            </a:r>
            <a:r>
              <a:rPr lang="en-US" sz="2800" b="1" dirty="0" smtClean="0"/>
              <a:t> PHASE: </a:t>
            </a:r>
            <a:r>
              <a:rPr lang="en-US" sz="2800" dirty="0" smtClean="0"/>
              <a:t>activated osteoclasts resorbing bone.</a:t>
            </a:r>
            <a:r>
              <a:rPr lang="en-US" sz="2800" b="1" dirty="0" smtClean="0"/>
              <a:t> </a:t>
            </a:r>
          </a:p>
          <a:p>
            <a:pPr>
              <a:buFont typeface="Wingdings 2" pitchFamily="18" charset="2"/>
              <a:buNone/>
              <a:defRPr/>
            </a:pPr>
            <a:endParaRPr lang="en-US" sz="3200" b="1" dirty="0" smtClean="0">
              <a:latin typeface="Algerian" pitchFamily="82"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sz="half" idx="1"/>
          </p:nvPr>
        </p:nvSpPr>
        <p:spPr>
          <a:xfrm>
            <a:off x="152400" y="685800"/>
            <a:ext cx="4343400" cy="5669125"/>
          </a:xfrm>
        </p:spPr>
        <p:txBody>
          <a:bodyPr>
            <a:normAutofit/>
          </a:bodyPr>
          <a:lstStyle/>
          <a:p>
            <a:pPr algn="just">
              <a:buClr>
                <a:schemeClr val="tx1"/>
              </a:buClr>
              <a:defRPr/>
            </a:pPr>
            <a:r>
              <a:rPr lang="en-US" sz="2800" b="1" u="sng" dirty="0" smtClean="0"/>
              <a:t>ALTERATION IN OSTEOCLASTS:</a:t>
            </a:r>
          </a:p>
          <a:p>
            <a:pPr marL="550862" indent="-514350" algn="just">
              <a:buClr>
                <a:schemeClr val="tx1"/>
              </a:buClr>
              <a:buFont typeface="+mj-lt"/>
              <a:buAutoNum type="arabicPeriod"/>
              <a:defRPr/>
            </a:pPr>
            <a:endParaRPr lang="en-US" sz="2800" dirty="0" smtClean="0"/>
          </a:p>
          <a:p>
            <a:pPr marL="550862" indent="-514350" algn="just">
              <a:buClr>
                <a:schemeClr val="tx1"/>
              </a:buClr>
              <a:buFont typeface="+mj-lt"/>
              <a:buAutoNum type="arabicPeriod"/>
              <a:defRPr/>
            </a:pPr>
            <a:r>
              <a:rPr lang="en-US" sz="2400" dirty="0" smtClean="0"/>
              <a:t>Formation of ruffled borders: extensive surface area</a:t>
            </a:r>
          </a:p>
          <a:p>
            <a:pPr marL="550862" indent="-514350" algn="just">
              <a:buClr>
                <a:schemeClr val="tx1"/>
              </a:buClr>
              <a:buFont typeface="+mj-lt"/>
              <a:buAutoNum type="arabicPeriod"/>
              <a:defRPr/>
            </a:pPr>
            <a:endParaRPr lang="en-US" sz="2400" dirty="0" smtClean="0"/>
          </a:p>
          <a:p>
            <a:pPr marL="550862" indent="-514350" algn="just">
              <a:buClr>
                <a:schemeClr val="tx1"/>
              </a:buClr>
              <a:buFont typeface="+mj-lt"/>
              <a:buAutoNum type="arabicPeriod"/>
              <a:defRPr/>
            </a:pPr>
            <a:r>
              <a:rPr lang="en-US" sz="2400" dirty="0" smtClean="0"/>
              <a:t>Clear (sealing) zone: attachment- through </a:t>
            </a:r>
            <a:r>
              <a:rPr lang="en-US" sz="2400" dirty="0" err="1" smtClean="0"/>
              <a:t>integrins</a:t>
            </a:r>
            <a:endParaRPr lang="en-US" sz="2400" dirty="0" smtClean="0"/>
          </a:p>
          <a:p>
            <a:pPr marL="550862" indent="-514350" algn="just">
              <a:buClr>
                <a:schemeClr val="tx1"/>
              </a:buClr>
              <a:defRPr/>
            </a:pPr>
            <a:r>
              <a:rPr lang="en-US" sz="2400" dirty="0" smtClean="0"/>
              <a:t>Isolated microenvironment</a:t>
            </a:r>
          </a:p>
          <a:p>
            <a:pPr marL="550862" indent="-514350" algn="just">
              <a:buClr>
                <a:schemeClr val="tx1"/>
              </a:buClr>
              <a:buNone/>
              <a:defRPr/>
            </a:pPr>
            <a:endParaRPr lang="en-US" sz="2400" dirty="0" smtClean="0"/>
          </a:p>
          <a:p>
            <a:pPr marL="550862" indent="-514350" algn="just">
              <a:buClr>
                <a:schemeClr val="tx1"/>
              </a:buClr>
              <a:buNone/>
              <a:defRPr/>
            </a:pPr>
            <a:endParaRPr lang="en-US" sz="2800" dirty="0" smtClean="0"/>
          </a:p>
        </p:txBody>
      </p:sp>
      <p:sp>
        <p:nvSpPr>
          <p:cNvPr id="6" name="Content Placeholder 5"/>
          <p:cNvSpPr>
            <a:spLocks noGrp="1"/>
          </p:cNvSpPr>
          <p:nvPr>
            <p:ph sz="half" idx="2"/>
          </p:nvPr>
        </p:nvSpPr>
        <p:spPr/>
        <p:txBody>
          <a:bodyPr>
            <a:normAutofit/>
          </a:bodyPr>
          <a:lstStyle/>
          <a:p>
            <a:endParaRPr lang="en-US"/>
          </a:p>
        </p:txBody>
      </p:sp>
      <p:pic>
        <p:nvPicPr>
          <p:cNvPr id="4" name="Content Placeholder 3" descr="Osteoclast1.jpg"/>
          <p:cNvPicPr>
            <a:picLocks noChangeAspect="1"/>
          </p:cNvPicPr>
          <p:nvPr/>
        </p:nvPicPr>
        <p:blipFill>
          <a:blip r:embed="rId3">
            <a:lum bright="10000" contrast="-10000"/>
          </a:blip>
          <a:stretch>
            <a:fillRect/>
          </a:stretch>
        </p:blipFill>
        <p:spPr>
          <a:xfrm>
            <a:off x="4800600" y="914400"/>
            <a:ext cx="4114800" cy="5486400"/>
          </a:xfrm>
          <a:prstGeom prst="rect">
            <a:avLst/>
          </a:prstGeom>
          <a:ln w="38100" cap="sq">
            <a:solidFill>
              <a:srgbClr val="000000"/>
            </a:solidFill>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66800"/>
            <a:ext cx="8229600" cy="5257800"/>
          </a:xfrm>
        </p:spPr>
        <p:txBody>
          <a:bodyPr/>
          <a:lstStyle/>
          <a:p>
            <a:pPr marL="550862" indent="-514350" algn="just">
              <a:buClr>
                <a:schemeClr val="tx1"/>
              </a:buClr>
              <a:defRPr/>
            </a:pPr>
            <a:r>
              <a:rPr lang="en-US" sz="2400" b="1" u="sng" dirty="0" smtClean="0"/>
              <a:t>REMOVAL OF HYDROXYAPATITE:</a:t>
            </a:r>
            <a:endParaRPr lang="en-US" sz="2400" b="1" dirty="0" smtClean="0"/>
          </a:p>
          <a:p>
            <a:pPr marL="550862" indent="-514350" algn="just">
              <a:buClr>
                <a:schemeClr val="tx1"/>
              </a:buClr>
              <a:buFont typeface="+mj-lt"/>
              <a:buAutoNum type="arabicPeriod"/>
              <a:defRPr/>
            </a:pPr>
            <a:r>
              <a:rPr lang="en-US" sz="2400" dirty="0" smtClean="0"/>
              <a:t>Dissolution by HCL creating a pH of 2.5-3.</a:t>
            </a:r>
          </a:p>
          <a:p>
            <a:pPr marL="550862" indent="-514350" algn="just">
              <a:buClr>
                <a:schemeClr val="tx1"/>
              </a:buClr>
              <a:buFont typeface="+mj-lt"/>
              <a:buAutoNum type="arabicPeriod"/>
              <a:defRPr/>
            </a:pPr>
            <a:r>
              <a:rPr lang="en-US" sz="2400" dirty="0" smtClean="0"/>
              <a:t>The protons for HCL arise from activity of Carbonic </a:t>
            </a:r>
            <a:r>
              <a:rPr lang="en-US" sz="2400" dirty="0" err="1" smtClean="0"/>
              <a:t>Anhydrase</a:t>
            </a:r>
            <a:r>
              <a:rPr lang="en-US" sz="2400" dirty="0" smtClean="0"/>
              <a:t> II synthesized by </a:t>
            </a:r>
            <a:r>
              <a:rPr lang="en-US" sz="2400" dirty="0" err="1" smtClean="0"/>
              <a:t>osteoclasts</a:t>
            </a:r>
            <a:r>
              <a:rPr lang="en-US" sz="2400" dirty="0" smtClean="0"/>
              <a:t>.</a:t>
            </a:r>
          </a:p>
          <a:p>
            <a:pPr marL="550862" indent="-514350" algn="just">
              <a:buClr>
                <a:schemeClr val="tx1"/>
              </a:buClr>
              <a:buFont typeface="+mj-lt"/>
              <a:buAutoNum type="arabicPeriod"/>
              <a:defRPr/>
            </a:pPr>
            <a:endParaRPr lang="en-US" sz="2400" dirty="0" smtClean="0"/>
          </a:p>
          <a:p>
            <a:pPr marL="550862" indent="-514350" algn="just">
              <a:buClr>
                <a:schemeClr val="tx1"/>
              </a:buClr>
              <a:buFont typeface="+mj-lt"/>
              <a:buAutoNum type="arabicPeriod"/>
              <a:defRPr/>
            </a:pPr>
            <a:endParaRPr lang="en-US" sz="2400" dirty="0" smtClean="0"/>
          </a:p>
          <a:p>
            <a:pPr marL="550862" indent="-514350" algn="just">
              <a:buClr>
                <a:schemeClr val="tx1"/>
              </a:buClr>
              <a:defRPr/>
            </a:pPr>
            <a:r>
              <a:rPr lang="en-US" sz="2400" b="1" u="sng" dirty="0" smtClean="0"/>
              <a:t>DEGRADATION OF ORGANIC MATRIX</a:t>
            </a:r>
            <a:r>
              <a:rPr lang="en-US" sz="2400" b="1" dirty="0" smtClean="0"/>
              <a:t>:</a:t>
            </a:r>
          </a:p>
          <a:p>
            <a:pPr marL="550862" indent="-514350" algn="just">
              <a:buClr>
                <a:schemeClr val="tx1"/>
              </a:buClr>
              <a:buFont typeface="+mj-lt"/>
              <a:buAutoNum type="arabicPeriod"/>
              <a:defRPr/>
            </a:pPr>
            <a:r>
              <a:rPr lang="en-US" sz="2400" dirty="0" smtClean="0"/>
              <a:t>Brought about by </a:t>
            </a:r>
            <a:r>
              <a:rPr lang="en-US" sz="2400" dirty="0" err="1" smtClean="0"/>
              <a:t>proteolytic</a:t>
            </a:r>
            <a:r>
              <a:rPr lang="en-US" sz="2400" dirty="0" smtClean="0"/>
              <a:t> enzymes CATHEPSIN-K, MMP-9</a:t>
            </a:r>
          </a:p>
          <a:p>
            <a:endParaRPr lang="en-US" dirty="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p:cNvSpPr>
            <a:spLocks noGrp="1"/>
          </p:cNvSpPr>
          <p:nvPr>
            <p:ph idx="1"/>
          </p:nvPr>
        </p:nvSpPr>
        <p:spPr>
          <a:xfrm>
            <a:off x="228600" y="1219200"/>
            <a:ext cx="8915400" cy="4906963"/>
          </a:xfrm>
        </p:spPr>
        <p:txBody>
          <a:bodyPr>
            <a:normAutofit/>
          </a:bodyPr>
          <a:lstStyle/>
          <a:p>
            <a:pPr>
              <a:buClr>
                <a:schemeClr val="tx1"/>
              </a:buClr>
              <a:defRPr/>
            </a:pPr>
            <a:r>
              <a:rPr lang="en-US" sz="2800" b="1" u="sng" dirty="0" smtClean="0"/>
              <a:t>REMOVAL OF DEGRADATION PRODUCTS:</a:t>
            </a:r>
          </a:p>
          <a:p>
            <a:pPr>
              <a:buClr>
                <a:schemeClr val="tx1"/>
              </a:buClr>
              <a:defRPr/>
            </a:pPr>
            <a:endParaRPr lang="en-US" sz="2800" b="1" dirty="0" smtClean="0"/>
          </a:p>
          <a:p>
            <a:pPr marL="550862" indent="-514350">
              <a:buClr>
                <a:schemeClr val="tx1"/>
              </a:buClr>
              <a:buFont typeface="+mj-lt"/>
              <a:buAutoNum type="arabicPeriod"/>
              <a:defRPr/>
            </a:pPr>
            <a:r>
              <a:rPr lang="en-US" sz="2800" dirty="0" smtClean="0"/>
              <a:t>Endocytosis and removal from FUNCTIONAL SECRETORY DOMAIN -</a:t>
            </a:r>
            <a:r>
              <a:rPr lang="en-US" sz="2800" dirty="0" smtClean="0">
                <a:solidFill>
                  <a:srgbClr val="FF0000"/>
                </a:solidFill>
              </a:rPr>
              <a:t>FSDs</a:t>
            </a:r>
            <a:r>
              <a:rPr lang="en-US" sz="2800" dirty="0" smtClean="0"/>
              <a:t> (exocytosis).</a:t>
            </a:r>
          </a:p>
          <a:p>
            <a:pPr marL="550862" indent="-514350">
              <a:buClr>
                <a:schemeClr val="tx1"/>
              </a:buClr>
              <a:buFont typeface="+mj-lt"/>
              <a:buAutoNum type="arabicPeriod"/>
              <a:defRPr/>
            </a:pPr>
            <a:r>
              <a:rPr lang="en-US" sz="2800" dirty="0" smtClean="0"/>
              <a:t>Following resorption osteoclasts undergo APOPTOSIS. (TGF-</a:t>
            </a:r>
            <a:r>
              <a:rPr lang="el-GR" sz="2800" dirty="0" smtClean="0"/>
              <a:t>β</a:t>
            </a:r>
            <a:r>
              <a:rPr lang="en-US" sz="2800" dirty="0" smtClean="0"/>
              <a:t> &amp; Estrogen promote apoptosis)</a:t>
            </a:r>
          </a:p>
          <a:p>
            <a:pPr marL="550862" indent="-514350">
              <a:buClr>
                <a:schemeClr val="tx1"/>
              </a:buClr>
              <a:buFont typeface="+mj-lt"/>
              <a:buAutoNum type="arabicPeriod"/>
              <a:defRPr/>
            </a:pPr>
            <a:endParaRPr lang="en-US" sz="2800" dirty="0" smtClean="0"/>
          </a:p>
          <a:p>
            <a:pPr marL="550862" indent="-514350">
              <a:buClr>
                <a:schemeClr val="tx1"/>
              </a:buClr>
              <a:buFont typeface="Wingdings 2" pitchFamily="18" charset="2"/>
              <a:buNone/>
              <a:defRPr/>
            </a:pPr>
            <a:r>
              <a:rPr lang="en-US" sz="2800" dirty="0" smtClean="0"/>
              <a:t>Recently </a:t>
            </a:r>
            <a:r>
              <a:rPr lang="en-US" sz="2800" b="1" dirty="0" smtClean="0"/>
              <a:t>TRAP (tartrate resistant acid phosphatase) </a:t>
            </a:r>
            <a:r>
              <a:rPr lang="en-US" sz="2800" dirty="0" smtClean="0"/>
              <a:t>role is emphasized in regulation of bone </a:t>
            </a:r>
            <a:r>
              <a:rPr lang="en-US" sz="2800" dirty="0" err="1" smtClean="0"/>
              <a:t>resorption</a:t>
            </a:r>
            <a:r>
              <a:rPr lang="en-US" sz="2800" dirty="0" smtClean="0"/>
              <a:t>.</a:t>
            </a:r>
          </a:p>
          <a:p>
            <a:pPr marL="550862" indent="-514350">
              <a:buClr>
                <a:schemeClr val="tx1"/>
              </a:buClr>
              <a:buFont typeface="Wingdings 2" pitchFamily="18" charset="2"/>
              <a:buNone/>
              <a:defRPr/>
            </a:pPr>
            <a:r>
              <a:rPr lang="en-US" sz="2800" dirty="0" smtClean="0"/>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382000" cy="1295400"/>
          </a:xfrm>
        </p:spPr>
        <p:txBody>
          <a:bodyPr>
            <a:normAutofit fontScale="90000"/>
          </a:bodyPr>
          <a:lstStyle/>
          <a:p>
            <a:r>
              <a:rPr lang="en-US" sz="5400" b="1" u="sng" dirty="0" smtClean="0"/>
              <a:t>BONE REMODELING:</a:t>
            </a:r>
            <a:br>
              <a:rPr lang="en-US" sz="5400" b="1" u="sng" dirty="0" smtClean="0"/>
            </a:br>
            <a:endParaRPr lang="en-US" dirty="0"/>
          </a:p>
        </p:txBody>
      </p:sp>
      <p:sp>
        <p:nvSpPr>
          <p:cNvPr id="3" name="Content Placeholder 2"/>
          <p:cNvSpPr>
            <a:spLocks noGrp="1"/>
          </p:cNvSpPr>
          <p:nvPr>
            <p:ph idx="1"/>
          </p:nvPr>
        </p:nvSpPr>
        <p:spPr>
          <a:xfrm>
            <a:off x="457200" y="1524000"/>
            <a:ext cx="8229600" cy="5029200"/>
          </a:xfrm>
        </p:spPr>
        <p:txBody>
          <a:bodyPr>
            <a:normAutofit/>
          </a:bodyPr>
          <a:lstStyle/>
          <a:p>
            <a:pPr algn="just">
              <a:defRPr/>
            </a:pPr>
            <a:r>
              <a:rPr lang="en-US" sz="2400" dirty="0" smtClean="0"/>
              <a:t>Bone- highly dynamic connective tissue</a:t>
            </a:r>
          </a:p>
          <a:p>
            <a:pPr algn="just">
              <a:defRPr/>
            </a:pPr>
            <a:r>
              <a:rPr lang="en-US" sz="2400" dirty="0" smtClean="0"/>
              <a:t>Process by which the overall size and shape of bone is established </a:t>
            </a:r>
            <a:r>
              <a:rPr lang="en-US" sz="2400" b="1" dirty="0" smtClean="0"/>
              <a:t>(</a:t>
            </a:r>
            <a:r>
              <a:rPr lang="en-US" sz="2400" b="1" dirty="0" smtClean="0">
                <a:solidFill>
                  <a:srgbClr val="FF0000"/>
                </a:solidFill>
              </a:rPr>
              <a:t>COUPLING</a:t>
            </a:r>
            <a:r>
              <a:rPr lang="en-US" sz="2400" b="1" dirty="0" smtClean="0"/>
              <a:t> of bone </a:t>
            </a:r>
            <a:r>
              <a:rPr lang="en-US" sz="2400" b="1" dirty="0" err="1" smtClean="0"/>
              <a:t>resorption</a:t>
            </a:r>
            <a:r>
              <a:rPr lang="en-US" sz="2400" b="1" dirty="0" smtClean="0"/>
              <a:t> &amp; formation)</a:t>
            </a:r>
          </a:p>
          <a:p>
            <a:pPr algn="just">
              <a:defRPr/>
            </a:pPr>
            <a:r>
              <a:rPr lang="en-US" sz="2400" b="1" dirty="0" smtClean="0"/>
              <a:t>Turnover rates</a:t>
            </a:r>
            <a:r>
              <a:rPr lang="en-US" sz="2400" dirty="0" smtClean="0"/>
              <a:t>- 30%- 100% per  year in rapidly growing children. Adults- slow</a:t>
            </a:r>
          </a:p>
          <a:p>
            <a:pPr algn="just">
              <a:defRPr/>
            </a:pPr>
            <a:endParaRPr lang="en-US" sz="2400" b="1" dirty="0" smtClean="0"/>
          </a:p>
          <a:p>
            <a:pPr algn="just">
              <a:defRPr/>
            </a:pPr>
            <a:r>
              <a:rPr lang="en-US" sz="2400" b="1" u="sng" dirty="0" smtClean="0"/>
              <a:t>Function of remodeling:</a:t>
            </a:r>
          </a:p>
          <a:p>
            <a:pPr lvl="1" algn="just">
              <a:defRPr/>
            </a:pPr>
            <a:r>
              <a:rPr lang="en-US" sz="2200" dirty="0" smtClean="0"/>
              <a:t>Prevent accumulation of damaged &amp; fatigued bone by regenerating new bone</a:t>
            </a:r>
          </a:p>
          <a:p>
            <a:pPr lvl="1" algn="just">
              <a:defRPr/>
            </a:pPr>
            <a:r>
              <a:rPr lang="en-US" sz="2200" dirty="0" smtClean="0"/>
              <a:t>Allow bone to respond to changes to mechanical forces</a:t>
            </a:r>
          </a:p>
          <a:p>
            <a:pPr lvl="1" algn="just">
              <a:defRPr/>
            </a:pPr>
            <a:r>
              <a:rPr lang="en-US" sz="2200" dirty="0" smtClean="0"/>
              <a:t>To facilitate mineral homeostasis</a:t>
            </a:r>
          </a:p>
          <a:p>
            <a:pPr algn="just">
              <a:defRPr/>
            </a:pPr>
            <a:endParaRPr lang="en-US" sz="2400" b="1" dirty="0" smtClean="0"/>
          </a:p>
          <a:p>
            <a:pPr algn="just">
              <a:defRPr/>
            </a:pPr>
            <a:endParaRPr lang="en-US" sz="2400" b="1" dirty="0" smtClean="0"/>
          </a:p>
          <a:p>
            <a:endParaRPr lang="en-US" dirty="0"/>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0" y="0"/>
            <a:ext cx="8991600" cy="6553200"/>
          </a:xfrm>
        </p:spPr>
        <p:txBody>
          <a:bodyPr>
            <a:normAutofit/>
          </a:bodyPr>
          <a:lstStyle/>
          <a:p>
            <a:pPr algn="just">
              <a:buFont typeface="Wingdings 2" pitchFamily="18" charset="2"/>
              <a:buNone/>
              <a:defRPr/>
            </a:pPr>
            <a:endParaRPr lang="en-US" sz="2800" b="1" dirty="0" smtClean="0"/>
          </a:p>
          <a:p>
            <a:pPr algn="just">
              <a:buClr>
                <a:schemeClr val="tx1"/>
              </a:buClr>
              <a:defRPr/>
            </a:pPr>
            <a:r>
              <a:rPr lang="en-US" sz="2800" b="1" u="sng" dirty="0" smtClean="0">
                <a:solidFill>
                  <a:srgbClr val="FF0000"/>
                </a:solidFill>
              </a:rPr>
              <a:t>SEQUENCE OF EVENTS:</a:t>
            </a:r>
          </a:p>
          <a:p>
            <a:pPr marL="550862" indent="-514350" algn="just">
              <a:buClr>
                <a:schemeClr val="tx1"/>
              </a:buClr>
              <a:buFont typeface="+mj-lt"/>
              <a:buAutoNum type="arabicPeriod"/>
              <a:defRPr/>
            </a:pPr>
            <a:r>
              <a:rPr lang="en-US" sz="2800" dirty="0" smtClean="0"/>
              <a:t>Osteoclasts tunnel into surface of bone- 3 wks.</a:t>
            </a:r>
          </a:p>
          <a:p>
            <a:pPr marL="550862" indent="-514350" algn="just">
              <a:buClr>
                <a:schemeClr val="tx1"/>
              </a:buClr>
              <a:buFont typeface="+mj-lt"/>
              <a:buAutoNum type="arabicPeriod"/>
              <a:defRPr/>
            </a:pPr>
            <a:endParaRPr lang="en-US" sz="2800" dirty="0" smtClean="0"/>
          </a:p>
          <a:p>
            <a:pPr marL="550862" indent="-514350" algn="just">
              <a:buClr>
                <a:schemeClr val="tx1"/>
              </a:buClr>
              <a:buFont typeface="+mj-lt"/>
              <a:buAutoNum type="arabicPeriod"/>
              <a:defRPr/>
            </a:pPr>
            <a:r>
              <a:rPr lang="en-US" sz="2800" dirty="0" smtClean="0"/>
              <a:t>Osteoclasts travel along the vessel and </a:t>
            </a:r>
            <a:r>
              <a:rPr lang="en-US" sz="2800" dirty="0" err="1" smtClean="0"/>
              <a:t>resorb</a:t>
            </a:r>
            <a:r>
              <a:rPr lang="en-US" sz="2800" dirty="0" smtClean="0"/>
              <a:t> </a:t>
            </a:r>
            <a:r>
              <a:rPr lang="en-US" sz="2800" dirty="0" err="1" smtClean="0"/>
              <a:t>haversian</a:t>
            </a:r>
            <a:r>
              <a:rPr lang="en-US" sz="2800" dirty="0" smtClean="0"/>
              <a:t> lamellae &amp; part of circumferential lamellae &amp; form a </a:t>
            </a:r>
            <a:r>
              <a:rPr lang="en-US" sz="2800" b="1" dirty="0" smtClean="0">
                <a:solidFill>
                  <a:srgbClr val="FF0000"/>
                </a:solidFill>
              </a:rPr>
              <a:t>“cutting cone”.</a:t>
            </a:r>
          </a:p>
          <a:p>
            <a:pPr marL="550862" indent="-514350" algn="just">
              <a:buClr>
                <a:schemeClr val="tx1"/>
              </a:buClr>
              <a:buFont typeface="+mj-lt"/>
              <a:buAutoNum type="arabicPeriod"/>
              <a:defRPr/>
            </a:pPr>
            <a:endParaRPr lang="en-US" sz="2800" b="1" dirty="0" smtClean="0"/>
          </a:p>
          <a:p>
            <a:pPr marL="550862" indent="-514350" algn="just">
              <a:buClr>
                <a:schemeClr val="tx1"/>
              </a:buClr>
              <a:buFont typeface="+mj-lt"/>
              <a:buAutoNum type="arabicPeriod"/>
              <a:defRPr/>
            </a:pPr>
            <a:r>
              <a:rPr lang="en-US" sz="2800" dirty="0" smtClean="0"/>
              <a:t>After sometime resorption ceases and </a:t>
            </a:r>
            <a:r>
              <a:rPr lang="en-US" sz="2800" dirty="0" err="1" smtClean="0"/>
              <a:t>osteoclasts</a:t>
            </a:r>
            <a:r>
              <a:rPr lang="en-US" sz="2800" dirty="0" smtClean="0"/>
              <a:t> are replaced by </a:t>
            </a:r>
            <a:r>
              <a:rPr lang="en-US" sz="2800" dirty="0" err="1" smtClean="0"/>
              <a:t>osteoblasts</a:t>
            </a:r>
            <a:r>
              <a:rPr lang="en-US" sz="2800" dirty="0" smtClean="0"/>
              <a:t>.</a:t>
            </a:r>
          </a:p>
          <a:p>
            <a:pPr marL="550862" indent="-514350" algn="just">
              <a:buClr>
                <a:schemeClr val="tx1"/>
              </a:buClr>
              <a:buFont typeface="+mj-lt"/>
              <a:buAutoNum type="arabicPeriod"/>
              <a:defRPr/>
            </a:pPr>
            <a:endParaRPr lang="en-US" sz="2800" dirty="0" smtClean="0"/>
          </a:p>
          <a:p>
            <a:pPr marL="550862" indent="-514350" algn="just">
              <a:buClr>
                <a:schemeClr val="tx1"/>
              </a:buClr>
              <a:buFont typeface="+mj-lt"/>
              <a:buAutoNum type="arabicPeriod"/>
              <a:defRPr/>
            </a:pPr>
            <a:r>
              <a:rPr lang="en-US" sz="2800" dirty="0" err="1" smtClean="0"/>
              <a:t>Osteoblasts</a:t>
            </a:r>
            <a:r>
              <a:rPr lang="en-US" sz="2800" dirty="0" smtClean="0"/>
              <a:t> lay down a new set of </a:t>
            </a:r>
            <a:r>
              <a:rPr lang="en-US" sz="2800" dirty="0" err="1" smtClean="0"/>
              <a:t>haversian</a:t>
            </a:r>
            <a:r>
              <a:rPr lang="en-US" sz="2800" dirty="0" smtClean="0"/>
              <a:t> lamellae</a:t>
            </a:r>
            <a:r>
              <a:rPr lang="en-US" sz="2800" b="1" dirty="0" smtClean="0"/>
              <a:t>. </a:t>
            </a:r>
            <a:r>
              <a:rPr lang="en-US" sz="2800" dirty="0" smtClean="0"/>
              <a:t>Entire area of active </a:t>
            </a:r>
            <a:r>
              <a:rPr lang="en-US" sz="2800" dirty="0" err="1" smtClean="0"/>
              <a:t>osteon</a:t>
            </a:r>
            <a:r>
              <a:rPr lang="en-US" sz="2800" dirty="0" smtClean="0"/>
              <a:t> formation-</a:t>
            </a:r>
            <a:r>
              <a:rPr lang="en-US" sz="2800" b="1" dirty="0" smtClean="0">
                <a:solidFill>
                  <a:srgbClr val="FF0000"/>
                </a:solidFill>
              </a:rPr>
              <a:t>“filling cone”</a:t>
            </a:r>
          </a:p>
          <a:p>
            <a:pPr>
              <a:buFont typeface="Wingdings 2" pitchFamily="18" charset="2"/>
              <a:buNone/>
              <a:defRPr/>
            </a:pPr>
            <a:endParaRPr lang="en-US" sz="3200" dirty="0" smtClean="0"/>
          </a:p>
          <a:p>
            <a:pPr>
              <a:buFont typeface="Wingdings 2" pitchFamily="18" charset="2"/>
              <a:buNone/>
              <a:defRPr/>
            </a:pPr>
            <a:endParaRPr lang="en-US" sz="3200" b="1" dirty="0" smtClean="0">
              <a:latin typeface="Algerian" pitchFamily="82" charset="0"/>
            </a:endParaRPr>
          </a:p>
          <a:p>
            <a:pPr>
              <a:buFont typeface="Wingdings 2" pitchFamily="18" charset="2"/>
              <a:buNone/>
              <a:defRPr/>
            </a:pPr>
            <a:endParaRPr lang="en-US" sz="3200" b="1" dirty="0" smtClean="0">
              <a:latin typeface="Algerian" pitchFamily="82" charset="0"/>
            </a:endParaRPr>
          </a:p>
        </p:txBody>
      </p:sp>
      <p:cxnSp>
        <p:nvCxnSpPr>
          <p:cNvPr id="4" name="Straight Arrow Connector 3"/>
          <p:cNvCxnSpPr/>
          <p:nvPr/>
        </p:nvCxnSpPr>
        <p:spPr>
          <a:xfrm rot="5400000">
            <a:off x="3963194" y="1751806"/>
            <a:ext cx="608806" cy="79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6" name="Straight Arrow Connector 5"/>
          <p:cNvCxnSpPr/>
          <p:nvPr/>
        </p:nvCxnSpPr>
        <p:spPr>
          <a:xfrm rot="5400000">
            <a:off x="3886994" y="3656806"/>
            <a:ext cx="7620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cxnSp>
        <p:nvCxnSpPr>
          <p:cNvPr id="9" name="Straight Arrow Connector 8"/>
          <p:cNvCxnSpPr/>
          <p:nvPr/>
        </p:nvCxnSpPr>
        <p:spPr>
          <a:xfrm rot="5400000">
            <a:off x="4000500" y="5143500"/>
            <a:ext cx="533400" cy="1588"/>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685800" y="685800"/>
            <a:ext cx="7467600" cy="5668963"/>
          </a:xfrm>
        </p:spPr>
        <p:txBody>
          <a:bodyPr>
            <a:normAutofit fontScale="85000" lnSpcReduction="10000"/>
          </a:bodyPr>
          <a:lstStyle/>
          <a:p>
            <a:pPr algn="ctr">
              <a:buClr>
                <a:schemeClr val="tx1"/>
              </a:buClr>
              <a:buNone/>
              <a:defRPr/>
            </a:pPr>
            <a:r>
              <a:rPr lang="en-US" sz="3200" u="sng" dirty="0" smtClean="0">
                <a:solidFill>
                  <a:srgbClr val="FF0000"/>
                </a:solidFill>
              </a:rPr>
              <a:t>ALVEOLAR BONE</a:t>
            </a:r>
          </a:p>
          <a:p>
            <a:pPr>
              <a:buClr>
                <a:schemeClr val="tx1"/>
              </a:buClr>
              <a:buNone/>
              <a:defRPr/>
            </a:pPr>
            <a:r>
              <a:rPr lang="en-US" sz="3200" dirty="0" smtClean="0">
                <a:solidFill>
                  <a:srgbClr val="FF0000"/>
                </a:solidFill>
              </a:rPr>
              <a:t>Defined as </a:t>
            </a:r>
            <a:r>
              <a:rPr lang="en-US" sz="3200" dirty="0" smtClean="0"/>
              <a:t>that part of maxilla and mandible that forms and supports the sockets of the teeth.</a:t>
            </a:r>
            <a:endParaRPr lang="en-US" sz="3200" dirty="0" smtClean="0">
              <a:solidFill>
                <a:srgbClr val="FF0000"/>
              </a:solidFill>
            </a:endParaRPr>
          </a:p>
          <a:p>
            <a:pPr algn="just">
              <a:buClr>
                <a:schemeClr val="tx1"/>
              </a:buClr>
              <a:defRPr/>
            </a:pPr>
            <a:endParaRPr lang="en-US" sz="3200" dirty="0" smtClean="0">
              <a:latin typeface="Algerian" pitchFamily="82" charset="0"/>
            </a:endParaRPr>
          </a:p>
          <a:p>
            <a:pPr marL="550862" indent="-514350" algn="just">
              <a:buClr>
                <a:schemeClr val="tx1"/>
              </a:buClr>
              <a:buFont typeface="Wingdings 2" pitchFamily="18" charset="2"/>
              <a:buNone/>
              <a:defRPr/>
            </a:pPr>
            <a:r>
              <a:rPr lang="en-US" sz="2800" b="1" dirty="0" smtClean="0"/>
              <a:t>FUNCTIONS:</a:t>
            </a:r>
          </a:p>
          <a:p>
            <a:pPr marL="550862" indent="-514350" algn="just">
              <a:buClr>
                <a:schemeClr val="tx1"/>
              </a:buClr>
              <a:buFont typeface="Wingdings 2" pitchFamily="18" charset="2"/>
              <a:buNone/>
              <a:defRPr/>
            </a:pPr>
            <a:endParaRPr lang="en-US" sz="2800" b="1" dirty="0" smtClean="0"/>
          </a:p>
          <a:p>
            <a:pPr marL="550862" indent="-514350" algn="just">
              <a:buClr>
                <a:schemeClr val="tx1"/>
              </a:buClr>
              <a:buFont typeface="+mj-lt"/>
              <a:buAutoNum type="arabicPeriod"/>
              <a:defRPr/>
            </a:pPr>
            <a:r>
              <a:rPr lang="en-US" sz="2800" dirty="0" smtClean="0"/>
              <a:t>Houses the roots of teeth.</a:t>
            </a:r>
          </a:p>
          <a:p>
            <a:pPr marL="550862" indent="-514350" algn="just">
              <a:buClr>
                <a:schemeClr val="tx1"/>
              </a:buClr>
              <a:buFont typeface="+mj-lt"/>
              <a:buAutoNum type="arabicPeriod"/>
              <a:defRPr/>
            </a:pPr>
            <a:r>
              <a:rPr lang="en-US" sz="2800" dirty="0" smtClean="0"/>
              <a:t>Anchors the roots of teeth to the alveoli- </a:t>
            </a:r>
            <a:r>
              <a:rPr lang="en-US" sz="2800" dirty="0" err="1" smtClean="0"/>
              <a:t>Sharpy’s</a:t>
            </a:r>
            <a:r>
              <a:rPr lang="en-US" sz="2800" dirty="0" smtClean="0"/>
              <a:t> fibers in to bone</a:t>
            </a:r>
          </a:p>
          <a:p>
            <a:pPr marL="550862" indent="-514350" algn="just">
              <a:buClr>
                <a:schemeClr val="tx1"/>
              </a:buClr>
              <a:buFont typeface="+mj-lt"/>
              <a:buAutoNum type="arabicPeriod"/>
              <a:defRPr/>
            </a:pPr>
            <a:r>
              <a:rPr lang="en-US" sz="2800" dirty="0" smtClean="0"/>
              <a:t>Helps to move the teeth for better occlusion.</a:t>
            </a:r>
          </a:p>
          <a:p>
            <a:pPr marL="550862" indent="-514350" algn="just">
              <a:buClr>
                <a:schemeClr val="tx1"/>
              </a:buClr>
              <a:buFont typeface="+mj-lt"/>
              <a:buAutoNum type="arabicPeriod"/>
              <a:defRPr/>
            </a:pPr>
            <a:r>
              <a:rPr lang="en-US" sz="2800" dirty="0" smtClean="0"/>
              <a:t>Helps to absorb and distribute Occlusal forces.</a:t>
            </a:r>
          </a:p>
          <a:p>
            <a:pPr marL="550862" indent="-514350" algn="just">
              <a:buClr>
                <a:schemeClr val="tx1"/>
              </a:buClr>
              <a:buFont typeface="+mj-lt"/>
              <a:buAutoNum type="arabicPeriod"/>
              <a:defRPr/>
            </a:pPr>
            <a:r>
              <a:rPr lang="en-US" sz="2800" dirty="0" smtClean="0"/>
              <a:t>Supplies vessels to PDL.</a:t>
            </a:r>
          </a:p>
          <a:p>
            <a:pPr marL="550862" indent="-514350" algn="just">
              <a:buClr>
                <a:schemeClr val="tx1"/>
              </a:buClr>
              <a:buFont typeface="+mj-lt"/>
              <a:buAutoNum type="arabicPeriod"/>
              <a:defRPr/>
            </a:pPr>
            <a:r>
              <a:rPr lang="en-US" sz="2800" dirty="0" smtClean="0"/>
              <a:t>Organizes eruption of primary &amp; permanent teeth.</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228600" y="609600"/>
            <a:ext cx="8686800" cy="6248400"/>
          </a:xfrm>
        </p:spPr>
        <p:txBody>
          <a:bodyPr>
            <a:normAutofit/>
          </a:bodyPr>
          <a:lstStyle/>
          <a:p>
            <a:pPr>
              <a:buFont typeface="Wingdings 2" pitchFamily="18" charset="2"/>
              <a:buNone/>
              <a:defRPr/>
            </a:pPr>
            <a:r>
              <a:rPr lang="en-US" sz="3200" b="1" u="sng" dirty="0" smtClean="0">
                <a:solidFill>
                  <a:srgbClr val="FF0000"/>
                </a:solidFill>
              </a:rPr>
              <a:t>STRUCTURE OF ALVEOLAR BONE:</a:t>
            </a:r>
          </a:p>
          <a:p>
            <a:pPr marL="550862" indent="-514350">
              <a:buClr>
                <a:schemeClr val="tx1"/>
              </a:buClr>
              <a:buFont typeface="+mj-lt"/>
              <a:buAutoNum type="arabicPeriod"/>
              <a:defRPr/>
            </a:pPr>
            <a:r>
              <a:rPr lang="en-US" sz="2800" u="sng" dirty="0" smtClean="0">
                <a:solidFill>
                  <a:schemeClr val="accent3">
                    <a:lumMod val="60000"/>
                    <a:lumOff val="40000"/>
                  </a:schemeClr>
                </a:solidFill>
              </a:rPr>
              <a:t>ALVEOLAR BONE PROPER</a:t>
            </a:r>
            <a:r>
              <a:rPr lang="en-US" sz="2800" dirty="0" smtClean="0">
                <a:solidFill>
                  <a:schemeClr val="accent3">
                    <a:lumMod val="60000"/>
                    <a:lumOff val="40000"/>
                  </a:schemeClr>
                </a:solidFill>
              </a:rPr>
              <a:t>: </a:t>
            </a:r>
            <a:r>
              <a:rPr lang="en-US" sz="2800" dirty="0" smtClean="0"/>
              <a:t>thin lamella of bone that surrounds the root of tooth &amp; gives attachment to the PDL</a:t>
            </a:r>
          </a:p>
          <a:p>
            <a:pPr marL="550862" indent="-514350">
              <a:buClr>
                <a:schemeClr val="tx1"/>
              </a:buClr>
              <a:buNone/>
              <a:defRPr/>
            </a:pPr>
            <a:r>
              <a:rPr lang="en-US" sz="2800" dirty="0" smtClean="0"/>
              <a:t>          a. </a:t>
            </a:r>
            <a:r>
              <a:rPr lang="en-US" sz="2800" dirty="0" err="1" smtClean="0"/>
              <a:t>Lamellated</a:t>
            </a:r>
            <a:r>
              <a:rPr lang="en-US" sz="2800" dirty="0" smtClean="0"/>
              <a:t> bone</a:t>
            </a:r>
          </a:p>
          <a:p>
            <a:pPr marL="550862" indent="-514350">
              <a:buClr>
                <a:schemeClr val="tx1"/>
              </a:buClr>
              <a:buNone/>
              <a:defRPr/>
            </a:pPr>
            <a:r>
              <a:rPr lang="en-US" sz="2800" dirty="0" smtClean="0"/>
              <a:t>          b. Bundle bone-</a:t>
            </a:r>
          </a:p>
          <a:p>
            <a:pPr marL="550862" indent="-514350">
              <a:buClr>
                <a:schemeClr val="tx1"/>
              </a:buClr>
              <a:buNone/>
              <a:defRPr/>
            </a:pPr>
            <a:r>
              <a:rPr lang="en-US" sz="2800" u="sng" dirty="0" smtClean="0"/>
              <a:t>Bundle bone: </a:t>
            </a:r>
          </a:p>
          <a:p>
            <a:pPr marL="550862" indent="-514350">
              <a:buClr>
                <a:schemeClr val="tx1"/>
              </a:buClr>
              <a:defRPr/>
            </a:pPr>
            <a:r>
              <a:rPr lang="en-US" sz="2800" dirty="0" smtClean="0"/>
              <a:t>Principle fibers of PDL are anchored.</a:t>
            </a:r>
          </a:p>
          <a:p>
            <a:pPr marL="550862" indent="-514350">
              <a:buClr>
                <a:schemeClr val="tx1"/>
              </a:buClr>
              <a:defRPr/>
            </a:pPr>
            <a:r>
              <a:rPr lang="en-US" sz="2800" dirty="0" smtClean="0"/>
              <a:t>“bundle bone”- bundles of principle fibers</a:t>
            </a:r>
          </a:p>
          <a:p>
            <a:pPr marL="550862" indent="-514350">
              <a:buClr>
                <a:schemeClr val="tx1"/>
              </a:buClr>
              <a:defRPr/>
            </a:pPr>
            <a:r>
              <a:rPr lang="en-US" sz="2800" dirty="0" smtClean="0"/>
              <a:t>Scarcity of fibrils</a:t>
            </a:r>
          </a:p>
          <a:p>
            <a:pPr marL="550862" indent="-514350">
              <a:buClr>
                <a:schemeClr val="tx1"/>
              </a:buClr>
              <a:defRPr/>
            </a:pPr>
            <a:r>
              <a:rPr lang="en-US" sz="2800" dirty="0" err="1" smtClean="0"/>
              <a:t>Radiographically</a:t>
            </a:r>
            <a:r>
              <a:rPr lang="en-US" sz="2800" dirty="0" smtClean="0"/>
              <a:t>: lamina </a:t>
            </a:r>
            <a:r>
              <a:rPr lang="en-US" sz="2800" dirty="0" err="1" smtClean="0"/>
              <a:t>dura</a:t>
            </a:r>
            <a:endParaRPr lang="en-US" sz="2800" dirty="0" smtClean="0"/>
          </a:p>
          <a:p>
            <a:pPr marL="550862" indent="-514350">
              <a:buClr>
                <a:schemeClr val="tx1"/>
              </a:buClr>
              <a:defRPr/>
            </a:pPr>
            <a:r>
              <a:rPr lang="en-US" sz="2800" dirty="0" err="1" smtClean="0"/>
              <a:t>Radiopacity</a:t>
            </a:r>
            <a:r>
              <a:rPr lang="en-US" sz="2800" dirty="0" smtClean="0"/>
              <a:t>- thick bone without </a:t>
            </a:r>
            <a:r>
              <a:rPr lang="en-US" sz="2800" dirty="0" err="1" smtClean="0"/>
              <a:t>trabeculations</a:t>
            </a:r>
            <a:endParaRPr lang="en-US" sz="2800" dirty="0" smtClean="0"/>
          </a:p>
          <a:p>
            <a:pPr marL="550862" indent="-514350">
              <a:buClr>
                <a:schemeClr val="tx1"/>
              </a:buClr>
              <a:buNone/>
              <a:defRPr/>
            </a:pPr>
            <a:endParaRPr lang="en-US" sz="2800" dirty="0" smtClean="0"/>
          </a:p>
          <a:p>
            <a:pPr marL="550862" indent="-514350">
              <a:buClr>
                <a:schemeClr val="tx1"/>
              </a:buClr>
              <a:buFont typeface="+mj-lt"/>
              <a:buAutoNum type="arabicPeriod" startAt="2"/>
              <a:defRPr/>
            </a:pPr>
            <a:endParaRPr lang="en-US" sz="2800" dirty="0" smtClean="0"/>
          </a:p>
        </p:txBody>
      </p:sp>
      <p:pic>
        <p:nvPicPr>
          <p:cNvPr id="3" name="Picture 2"/>
          <p:cNvPicPr>
            <a:picLocks noChangeAspect="1" noChangeArrowheads="1"/>
          </p:cNvPicPr>
          <p:nvPr/>
        </p:nvPicPr>
        <p:blipFill>
          <a:blip r:embed="rId3"/>
          <a:srcRect/>
          <a:stretch>
            <a:fillRect/>
          </a:stretch>
        </p:blipFill>
        <p:spPr bwMode="auto">
          <a:xfrm>
            <a:off x="7362825" y="2133600"/>
            <a:ext cx="1781175" cy="280974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867400"/>
          </a:xfrm>
        </p:spPr>
        <p:txBody>
          <a:bodyPr/>
          <a:lstStyle/>
          <a:p>
            <a:r>
              <a:rPr lang="en-US" dirty="0" err="1" smtClean="0">
                <a:solidFill>
                  <a:srgbClr val="FF0000"/>
                </a:solidFill>
              </a:rPr>
              <a:t>Cribriform</a:t>
            </a:r>
            <a:r>
              <a:rPr lang="en-US" dirty="0" smtClean="0">
                <a:solidFill>
                  <a:srgbClr val="FF0000"/>
                </a:solidFill>
              </a:rPr>
              <a:t> plate:</a:t>
            </a:r>
          </a:p>
          <a:p>
            <a:r>
              <a:rPr lang="en-US" dirty="0" smtClean="0"/>
              <a:t>Inner wall of the socket perforated by many openings that carry branches of </a:t>
            </a:r>
            <a:r>
              <a:rPr lang="en-US" dirty="0" err="1" smtClean="0"/>
              <a:t>interalveolar</a:t>
            </a:r>
            <a:r>
              <a:rPr lang="en-US" dirty="0" smtClean="0"/>
              <a:t> nerves &amp; blood vessels in to PDL.</a:t>
            </a:r>
          </a:p>
          <a:p>
            <a:r>
              <a:rPr lang="en-US" dirty="0" err="1" smtClean="0">
                <a:solidFill>
                  <a:srgbClr val="FF0000"/>
                </a:solidFill>
              </a:rPr>
              <a:t>Interdental</a:t>
            </a:r>
            <a:r>
              <a:rPr lang="en-US" dirty="0" smtClean="0">
                <a:solidFill>
                  <a:srgbClr val="FF0000"/>
                </a:solidFill>
              </a:rPr>
              <a:t> septum:</a:t>
            </a:r>
          </a:p>
          <a:p>
            <a:r>
              <a:rPr lang="en-US" dirty="0" smtClean="0"/>
              <a:t>Bone between 2 teeth &amp; composed entirely of </a:t>
            </a:r>
            <a:r>
              <a:rPr lang="en-US" dirty="0" err="1" smtClean="0"/>
              <a:t>cribriform</a:t>
            </a:r>
            <a:r>
              <a:rPr lang="en-US" dirty="0" smtClean="0"/>
              <a:t> plate</a:t>
            </a:r>
          </a:p>
          <a:p>
            <a:endParaRPr lang="en-US" dirty="0" smtClean="0"/>
          </a:p>
          <a:p>
            <a:r>
              <a:rPr lang="en-US" dirty="0" smtClean="0"/>
              <a:t>The </a:t>
            </a:r>
            <a:r>
              <a:rPr lang="en-US" dirty="0" err="1" smtClean="0"/>
              <a:t>interdental</a:t>
            </a:r>
            <a:r>
              <a:rPr lang="en-US" dirty="0" smtClean="0"/>
              <a:t> &amp; </a:t>
            </a:r>
            <a:r>
              <a:rPr lang="en-US" dirty="0" err="1" smtClean="0"/>
              <a:t>interradicular</a:t>
            </a:r>
            <a:r>
              <a:rPr lang="en-US" dirty="0" smtClean="0"/>
              <a:t> septa contain the perforating canals of </a:t>
            </a:r>
            <a:r>
              <a:rPr lang="en-US" i="1" dirty="0" err="1" smtClean="0">
                <a:solidFill>
                  <a:srgbClr val="FF0000"/>
                </a:solidFill>
              </a:rPr>
              <a:t>Zuckerkandl</a:t>
            </a:r>
            <a:r>
              <a:rPr lang="en-US" i="1" dirty="0" smtClean="0">
                <a:solidFill>
                  <a:srgbClr val="FF0000"/>
                </a:solidFill>
              </a:rPr>
              <a:t> &amp; </a:t>
            </a:r>
            <a:r>
              <a:rPr lang="en-US" i="1" dirty="0" err="1" smtClean="0">
                <a:solidFill>
                  <a:srgbClr val="FF0000"/>
                </a:solidFill>
              </a:rPr>
              <a:t>Hirshfield</a:t>
            </a:r>
            <a:r>
              <a:rPr lang="en-US" i="1" dirty="0" smtClean="0">
                <a:solidFill>
                  <a:srgbClr val="FF0000"/>
                </a:solidFill>
              </a:rPr>
              <a:t>    (nutrient canal) </a:t>
            </a:r>
            <a:r>
              <a:rPr lang="en-US" i="1" dirty="0" smtClean="0"/>
              <a:t>--- </a:t>
            </a:r>
            <a:r>
              <a:rPr lang="en-US" dirty="0" smtClean="0"/>
              <a:t>house the </a:t>
            </a:r>
            <a:r>
              <a:rPr lang="en-US" dirty="0" err="1" smtClean="0"/>
              <a:t>artries</a:t>
            </a:r>
            <a:r>
              <a:rPr lang="en-US" dirty="0" smtClean="0"/>
              <a:t>, veins, lymph vessels, nerves</a:t>
            </a:r>
          </a:p>
          <a:p>
            <a:endParaRPr lang="en-US"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2857</TotalTime>
  <Words>6500</Words>
  <Application>Microsoft Office PowerPoint</Application>
  <PresentationFormat>On-screen Show (4:3)</PresentationFormat>
  <Paragraphs>1066</Paragraphs>
  <Slides>125</Slides>
  <Notes>25</Notes>
  <HiddenSlides>0</HiddenSlides>
  <MMClips>0</MMClips>
  <ScaleCrop>false</ScaleCrop>
  <HeadingPairs>
    <vt:vector size="4" baseType="variant">
      <vt:variant>
        <vt:lpstr>Theme</vt:lpstr>
      </vt:variant>
      <vt:variant>
        <vt:i4>1</vt:i4>
      </vt:variant>
      <vt:variant>
        <vt:lpstr>Slide Titles</vt:lpstr>
      </vt:variant>
      <vt:variant>
        <vt:i4>125</vt:i4>
      </vt:variant>
    </vt:vector>
  </HeadingPairs>
  <TitlesOfParts>
    <vt:vector size="126" baseType="lpstr">
      <vt:lpstr>Flow</vt:lpstr>
      <vt:lpstr>CEMENTUM  &amp; BONE</vt:lpstr>
      <vt:lpstr>Contents:</vt:lpstr>
      <vt:lpstr>Cementum: </vt:lpstr>
      <vt:lpstr>Physical properties</vt:lpstr>
      <vt:lpstr>Chemical composition:</vt:lpstr>
      <vt:lpstr>Organic contents</vt:lpstr>
      <vt:lpstr>Slide 7</vt:lpstr>
      <vt:lpstr>Slide 8</vt:lpstr>
      <vt:lpstr>CEMENTOGENESIS</vt:lpstr>
      <vt:lpstr>Slide 10</vt:lpstr>
      <vt:lpstr>CEMENTOBLASTS</vt:lpstr>
      <vt:lpstr>Cementoblasts derived from</vt:lpstr>
      <vt:lpstr>Development of cellular cementum: (2 stages)</vt:lpstr>
      <vt:lpstr>Formation of Acellular cementum:</vt:lpstr>
      <vt:lpstr>CEMENTOID TISSUE</vt:lpstr>
      <vt:lpstr>Slide 16</vt:lpstr>
      <vt:lpstr>Incremental lines of Salter:</vt:lpstr>
      <vt:lpstr>CLASSIFICATION Based on the presence or absence of cementocytes : (Gottlieb B,1942) </vt:lpstr>
      <vt:lpstr>Can also be classified on the basis of:</vt:lpstr>
      <vt:lpstr>Different types of cementum</vt:lpstr>
      <vt:lpstr>Acellular extrinsic fiber  cementum: </vt:lpstr>
      <vt:lpstr>Cellular cementum:</vt:lpstr>
      <vt:lpstr>Differences between cementocytes &amp; osteocytes:</vt:lpstr>
      <vt:lpstr>AEFC                      CIFC</vt:lpstr>
      <vt:lpstr>Slide 25</vt:lpstr>
      <vt:lpstr>Slide 26</vt:lpstr>
      <vt:lpstr>Cellular mixed stratified cementum:</vt:lpstr>
      <vt:lpstr>Mixed fibre cementum:</vt:lpstr>
      <vt:lpstr>Afibrillar cementum:</vt:lpstr>
      <vt:lpstr>CEMENTO-DENTINAL JUNCTION</vt:lpstr>
      <vt:lpstr>Slide 31</vt:lpstr>
      <vt:lpstr>CEMENTO- ENAMEL JUNCTION</vt:lpstr>
      <vt:lpstr>FUNCTIONS</vt:lpstr>
      <vt:lpstr>CLINICAL CONSIDERATIONS</vt:lpstr>
      <vt:lpstr>Slide 35</vt:lpstr>
      <vt:lpstr>Slide 36</vt:lpstr>
      <vt:lpstr>Slide 37</vt:lpstr>
      <vt:lpstr>CEMENTICLES </vt:lpstr>
      <vt:lpstr>ANATOMIC &amp; FUNCTIONAL REPAIR:</vt:lpstr>
      <vt:lpstr>Slide 40</vt:lpstr>
      <vt:lpstr>CEMENTOBLASTOMA </vt:lpstr>
      <vt:lpstr>HYPOPHOSPHATASIA</vt:lpstr>
      <vt:lpstr>CEMENTAL CARIES</vt:lpstr>
      <vt:lpstr>AGE CHANGES IN CEMENTUM:</vt:lpstr>
      <vt:lpstr>REFERENCES</vt:lpstr>
      <vt:lpstr>HISTOLOGY OF BONE</vt:lpstr>
      <vt:lpstr>FUNCTIONS OF BONE: </vt:lpstr>
      <vt:lpstr>Slide 48</vt:lpstr>
      <vt:lpstr>Slide 49</vt:lpstr>
      <vt:lpstr>Slide 50</vt:lpstr>
      <vt:lpstr>Slide 51</vt:lpstr>
      <vt:lpstr>Slide 52</vt:lpstr>
      <vt:lpstr>Non collagenous proteins</vt:lpstr>
      <vt:lpstr>Slide 54</vt:lpstr>
      <vt:lpstr>Slide 55</vt:lpstr>
      <vt:lpstr>Slide 56</vt:lpstr>
      <vt:lpstr>BONE HISTOLOGY</vt:lpstr>
      <vt:lpstr>HISTOLOGY OF BONE</vt:lpstr>
      <vt:lpstr>SPONGY BONE</vt:lpstr>
      <vt:lpstr>Hemopoietic tissue in bones:</vt:lpstr>
      <vt:lpstr>Slide 61</vt:lpstr>
      <vt:lpstr>OSTEOBLASTS</vt:lpstr>
      <vt:lpstr>Morphology:</vt:lpstr>
      <vt:lpstr>Formation of osteoblasts</vt:lpstr>
      <vt:lpstr>Functions:</vt:lpstr>
      <vt:lpstr>Regulation of osteoblast activity:</vt:lpstr>
      <vt:lpstr>Slide 67</vt:lpstr>
      <vt:lpstr>Bone lining cells:</vt:lpstr>
      <vt:lpstr>OSTEOCYTES:</vt:lpstr>
      <vt:lpstr>Slide 70</vt:lpstr>
      <vt:lpstr>OSTEOCLASTS:</vt:lpstr>
      <vt:lpstr>Morphology of Osteoclasts:</vt:lpstr>
      <vt:lpstr>Formation:</vt:lpstr>
      <vt:lpstr>Slide 74</vt:lpstr>
      <vt:lpstr>Regulation of Osteoclast activity:</vt:lpstr>
      <vt:lpstr>BONE FORMATION</vt:lpstr>
      <vt:lpstr>Slide 77</vt:lpstr>
      <vt:lpstr>Slide 78</vt:lpstr>
      <vt:lpstr>Slide 79</vt:lpstr>
      <vt:lpstr>Slide 80</vt:lpstr>
      <vt:lpstr>Slide 81</vt:lpstr>
      <vt:lpstr>     Difference between mature &amp; woven  bone</vt:lpstr>
      <vt:lpstr>Slide 83</vt:lpstr>
      <vt:lpstr>Slide 84</vt:lpstr>
      <vt:lpstr>Formation of a cartilaginous model.</vt:lpstr>
      <vt:lpstr>Slide 86</vt:lpstr>
      <vt:lpstr>Role of Matrix vesicles</vt:lpstr>
      <vt:lpstr>Slide 88</vt:lpstr>
      <vt:lpstr>Slide 89</vt:lpstr>
      <vt:lpstr>Theories of mineralization</vt:lpstr>
      <vt:lpstr>Slide 91</vt:lpstr>
      <vt:lpstr>Slide 92</vt:lpstr>
      <vt:lpstr>Slide 93</vt:lpstr>
      <vt:lpstr>Slide 94</vt:lpstr>
      <vt:lpstr>BONE REMODELING: </vt:lpstr>
      <vt:lpstr>Slide 96</vt:lpstr>
      <vt:lpstr>Slide 97</vt:lpstr>
      <vt:lpstr>Slide 98</vt:lpstr>
      <vt:lpstr>Slide 99</vt:lpstr>
      <vt:lpstr>Slide 100</vt:lpstr>
      <vt:lpstr>CLINICAL CONSIDERATIONS</vt:lpstr>
      <vt:lpstr>Osteogenesis Imperfecta</vt:lpstr>
      <vt:lpstr>Oseopetrosis</vt:lpstr>
      <vt:lpstr>Osteoporosis </vt:lpstr>
      <vt:lpstr>Rickets &amp; Osteomalacia</vt:lpstr>
      <vt:lpstr>Hyperparathyroidism </vt:lpstr>
      <vt:lpstr>Achondroplasia </vt:lpstr>
      <vt:lpstr>FIBROUS DYSPLASIA</vt:lpstr>
      <vt:lpstr>Slide 109</vt:lpstr>
      <vt:lpstr>Slide 110</vt:lpstr>
      <vt:lpstr>CHERUBISM</vt:lpstr>
      <vt:lpstr>Slide 112</vt:lpstr>
      <vt:lpstr>PAGET’S DISEASE</vt:lpstr>
      <vt:lpstr>Slide 114</vt:lpstr>
      <vt:lpstr>OSTEOMA</vt:lpstr>
      <vt:lpstr>OSTEOID OSTEOMA</vt:lpstr>
      <vt:lpstr>OSTEOBLASTOMA  (Giant osteoid osteoma)</vt:lpstr>
      <vt:lpstr>OSTEOCLASTOMA  (Giant cell tumor of bone)</vt:lpstr>
      <vt:lpstr>ANEURYSMAL BONE CYST</vt:lpstr>
      <vt:lpstr>Slide 120</vt:lpstr>
      <vt:lpstr>FLORID OSSEOUS DYSPLASIA (Gigantiform Cementoma)</vt:lpstr>
      <vt:lpstr>Orthodontic treatment &amp; bone:</vt:lpstr>
      <vt:lpstr>THERAPEUTIC CONSIDERATIONS:</vt:lpstr>
      <vt:lpstr>REFERENCES</vt:lpstr>
      <vt:lpstr>Slide 125</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cementum</dc:title>
  <dc:creator>DELL</dc:creator>
  <cp:lastModifiedBy>hp</cp:lastModifiedBy>
  <cp:revision>327</cp:revision>
  <dcterms:created xsi:type="dcterms:W3CDTF">2006-08-16T00:00:00Z</dcterms:created>
  <dcterms:modified xsi:type="dcterms:W3CDTF">2022-07-26T09:42:55Z</dcterms:modified>
</cp:coreProperties>
</file>