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116"/>
  </p:notesMasterIdLst>
  <p:sldIdLst>
    <p:sldId id="423" r:id="rId2"/>
    <p:sldId id="256" r:id="rId3"/>
    <p:sldId id="379" r:id="rId4"/>
    <p:sldId id="257" r:id="rId5"/>
    <p:sldId id="260" r:id="rId6"/>
    <p:sldId id="262" r:id="rId7"/>
    <p:sldId id="263" r:id="rId8"/>
    <p:sldId id="261" r:id="rId9"/>
    <p:sldId id="265" r:id="rId10"/>
    <p:sldId id="422" r:id="rId11"/>
    <p:sldId id="421" r:id="rId12"/>
    <p:sldId id="436" r:id="rId13"/>
    <p:sldId id="380" r:id="rId14"/>
    <p:sldId id="381" r:id="rId15"/>
    <p:sldId id="382" r:id="rId16"/>
    <p:sldId id="383" r:id="rId17"/>
    <p:sldId id="384" r:id="rId18"/>
    <p:sldId id="385" r:id="rId19"/>
    <p:sldId id="386" r:id="rId20"/>
    <p:sldId id="424" r:id="rId21"/>
    <p:sldId id="387" r:id="rId22"/>
    <p:sldId id="388" r:id="rId23"/>
    <p:sldId id="389" r:id="rId24"/>
    <p:sldId id="390" r:id="rId25"/>
    <p:sldId id="432" r:id="rId26"/>
    <p:sldId id="391" r:id="rId27"/>
    <p:sldId id="425" r:id="rId28"/>
    <p:sldId id="392" r:id="rId29"/>
    <p:sldId id="431" r:id="rId30"/>
    <p:sldId id="393" r:id="rId31"/>
    <p:sldId id="426" r:id="rId32"/>
    <p:sldId id="434" r:id="rId33"/>
    <p:sldId id="394" r:id="rId34"/>
    <p:sldId id="430" r:id="rId35"/>
    <p:sldId id="395" r:id="rId36"/>
    <p:sldId id="429" r:id="rId37"/>
    <p:sldId id="396" r:id="rId38"/>
    <p:sldId id="397" r:id="rId39"/>
    <p:sldId id="398" r:id="rId40"/>
    <p:sldId id="399" r:id="rId41"/>
    <p:sldId id="400" r:id="rId42"/>
    <p:sldId id="427" r:id="rId43"/>
    <p:sldId id="428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8" r:id="rId55"/>
    <p:sldId id="411" r:id="rId56"/>
    <p:sldId id="412" r:id="rId57"/>
    <p:sldId id="413" r:id="rId58"/>
    <p:sldId id="414" r:id="rId59"/>
    <p:sldId id="415" r:id="rId60"/>
    <p:sldId id="416" r:id="rId61"/>
    <p:sldId id="433" r:id="rId62"/>
    <p:sldId id="266" r:id="rId63"/>
    <p:sldId id="271" r:id="rId64"/>
    <p:sldId id="267" r:id="rId65"/>
    <p:sldId id="268" r:id="rId66"/>
    <p:sldId id="269" r:id="rId67"/>
    <p:sldId id="272" r:id="rId68"/>
    <p:sldId id="264" r:id="rId69"/>
    <p:sldId id="273" r:id="rId70"/>
    <p:sldId id="275" r:id="rId71"/>
    <p:sldId id="274" r:id="rId72"/>
    <p:sldId id="276" r:id="rId73"/>
    <p:sldId id="277" r:id="rId74"/>
    <p:sldId id="283" r:id="rId75"/>
    <p:sldId id="282" r:id="rId76"/>
    <p:sldId id="284" r:id="rId77"/>
    <p:sldId id="285" r:id="rId78"/>
    <p:sldId id="286" r:id="rId79"/>
    <p:sldId id="288" r:id="rId80"/>
    <p:sldId id="289" r:id="rId81"/>
    <p:sldId id="291" r:id="rId82"/>
    <p:sldId id="290" r:id="rId83"/>
    <p:sldId id="292" r:id="rId84"/>
    <p:sldId id="293" r:id="rId85"/>
    <p:sldId id="294" r:id="rId86"/>
    <p:sldId id="296" r:id="rId87"/>
    <p:sldId id="297" r:id="rId88"/>
    <p:sldId id="300" r:id="rId89"/>
    <p:sldId id="435" r:id="rId90"/>
    <p:sldId id="346" r:id="rId91"/>
    <p:sldId id="347" r:id="rId92"/>
    <p:sldId id="366" r:id="rId93"/>
    <p:sldId id="365" r:id="rId94"/>
    <p:sldId id="345" r:id="rId95"/>
    <p:sldId id="348" r:id="rId96"/>
    <p:sldId id="349" r:id="rId97"/>
    <p:sldId id="372" r:id="rId98"/>
    <p:sldId id="361" r:id="rId99"/>
    <p:sldId id="351" r:id="rId100"/>
    <p:sldId id="367" r:id="rId101"/>
    <p:sldId id="354" r:id="rId102"/>
    <p:sldId id="355" r:id="rId103"/>
    <p:sldId id="356" r:id="rId104"/>
    <p:sldId id="370" r:id="rId105"/>
    <p:sldId id="357" r:id="rId106"/>
    <p:sldId id="363" r:id="rId107"/>
    <p:sldId id="358" r:id="rId108"/>
    <p:sldId id="359" r:id="rId109"/>
    <p:sldId id="360" r:id="rId110"/>
    <p:sldId id="371" r:id="rId111"/>
    <p:sldId id="369" r:id="rId112"/>
    <p:sldId id="374" r:id="rId113"/>
    <p:sldId id="377" r:id="rId114"/>
    <p:sldId id="378" r:id="rId1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316" autoAdjust="0"/>
  </p:normalViewPr>
  <p:slideViewPr>
    <p:cSldViewPr>
      <p:cViewPr varScale="1">
        <p:scale>
          <a:sx n="47" d="100"/>
          <a:sy n="47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FA910-E0FB-4344-9E27-5A43957CF833}" type="datetimeFigureOut">
              <a:rPr lang="en-IN" smtClean="0"/>
              <a:pPr/>
              <a:t>27-03-2019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AD09C-F540-46DD-A29A-CDAFE27701C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647132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IN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FC2FDD2-FC6C-4606-B67A-16DC5A3FC4A2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07678940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101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8752954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102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1525171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103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2129084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104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20562359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105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24361533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106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6886460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107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15590988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108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33721054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109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42162414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110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71853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67833670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6C4C4B-F2B4-43D4-BE83-69DE53462BC4}" type="slidenum">
              <a:rPr lang="en-US" smtClean="0"/>
              <a:pPr/>
              <a:t>111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BE40A6-7F55-4769-B520-4861343F7058}" type="slidenum">
              <a:rPr lang="en-US" smtClean="0"/>
              <a:pPr/>
              <a:t>112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113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90494321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114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530193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65440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785408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342931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96788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3709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83223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96504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20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39770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67653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21</a:t>
            </a:fld>
            <a:endParaRPr lang="en-I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22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260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386654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86537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25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627974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26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50516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0159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28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78336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1489472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973896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737664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516352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778573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2165722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34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770836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35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307569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36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269656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37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1647995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156799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39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967801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40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0738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65252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41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7967454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42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3763694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43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587105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44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804492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45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2624817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46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2922181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47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7648846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C8D26-5343-4C02-A47F-300639CA3C8D}" type="slidenum">
              <a:rPr lang="en-US"/>
              <a:pPr/>
              <a:t>48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Diagram?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49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7323230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50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317665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1111914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51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2737045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52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0767894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53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272729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54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1957039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55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636515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56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1921743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57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124356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58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6466769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59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8354860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60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13480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800195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61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2626499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62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061358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63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320225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64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2669685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65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177704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rod is formed by 4 </a:t>
            </a:r>
            <a:r>
              <a:rPr lang="en-US" dirty="0" err="1" smtClean="0"/>
              <a:t>meloblasts</a:t>
            </a:r>
            <a:r>
              <a:rPr lang="en-US" dirty="0" smtClean="0"/>
              <a:t>,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ameloblast</a:t>
            </a:r>
            <a:r>
              <a:rPr lang="en-US" baseline="0" dirty="0" smtClean="0"/>
              <a:t> contributes to </a:t>
            </a:r>
            <a:r>
              <a:rPr lang="en-US" baseline="0" smtClean="0"/>
              <a:t>4 rods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66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7543033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67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333354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68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5653868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69</a:t>
            </a:fld>
            <a:endParaRPr lang="en-IN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70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785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4391023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71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396913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72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2482877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73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801488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74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62495128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75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9778658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76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59206037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77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8763792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78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312259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79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4838028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80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177288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753074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81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938408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82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44739520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83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6062686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84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9356825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85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536962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86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14046300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87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75654071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88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2565231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89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5834357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90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64694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9505921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93AD1A-BF8F-4278-A3C2-4FFCC9346F2B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In </a:t>
            </a:r>
            <a:r>
              <a:rPr lang="en-US" dirty="0" err="1" smtClean="0"/>
              <a:t>cej</a:t>
            </a:r>
            <a:r>
              <a:rPr lang="en-US" dirty="0" smtClean="0"/>
              <a:t>--- max tensile strength is located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92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5885056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93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4747574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94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74536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95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70120679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96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85302663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97</a:t>
            </a:fld>
            <a:endParaRPr lang="en-IN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98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22011583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99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93496783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AD09C-F540-46DD-A29A-CDAFE27701C8}" type="slidenum">
              <a:rPr lang="en-IN" smtClean="0"/>
              <a:pPr/>
              <a:t>100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27120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3E3D9A-B6EE-43CA-8058-0C48A91A7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04800"/>
            <a:ext cx="8001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C929E-9B84-456B-B9F7-135883189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52271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7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8.bin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jpeg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6.jpeg"/><Relationship Id="rId4" Type="http://schemas.openxmlformats.org/officeDocument/2006/relationships/oleObject" Target="../embeddings/oleObject8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3.jpeg"/><Relationship Id="rId4" Type="http://schemas.openxmlformats.org/officeDocument/2006/relationships/oleObject" Target="../embeddings/oleObject9.bin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4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lectures\CI\good-morning-images-with-flowers-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4090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Enamel proteins</a:t>
            </a:r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90 percent of enamel proteins are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Amelogenins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10 percent are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Nonamelogenins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Enamelin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Tuftelin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66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 smtClean="0"/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ENVIRONMENTAL ENAMEL HYPOPLASIA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609600"/>
            <a:ext cx="8229600" cy="5334000"/>
          </a:xfrm>
          <a:noFill/>
          <a:ln/>
        </p:spPr>
        <p:txBody>
          <a:bodyPr>
            <a:normAutofit/>
          </a:bodyPr>
          <a:lstStyle/>
          <a:p>
            <a:pPr marL="609600" indent="-609600">
              <a:buClr>
                <a:schemeClr val="tx1"/>
              </a:buClr>
              <a:buFontTx/>
              <a:buNone/>
            </a:pP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Factor capable of producing injury to </a:t>
            </a:r>
          </a:p>
          <a:p>
            <a:pPr marL="609600" indent="-609600">
              <a:buClr>
                <a:schemeClr val="tx1"/>
              </a:buClr>
              <a:buFontTx/>
              <a:buNone/>
            </a:pP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ameloblast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are:</a:t>
            </a:r>
          </a:p>
          <a:p>
            <a:pPr marL="609600" indent="-609600"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Nutritional deficiency </a:t>
            </a:r>
          </a:p>
          <a:p>
            <a:pPr marL="609600" indent="-609600">
              <a:buClr>
                <a:schemeClr val="tx1"/>
              </a:buClr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Exanthematous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disease</a:t>
            </a:r>
          </a:p>
          <a:p>
            <a:pPr marL="609600" indent="-609600"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Congenital syphilis</a:t>
            </a:r>
          </a:p>
          <a:p>
            <a:pPr marL="609600" indent="-609600">
              <a:buClr>
                <a:schemeClr val="tx1"/>
              </a:buClr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Hypocalcemia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09600" indent="-609600"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Birth Injury</a:t>
            </a:r>
          </a:p>
          <a:p>
            <a:pPr marL="609600" indent="-609600"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Local infection</a:t>
            </a:r>
          </a:p>
          <a:p>
            <a:pPr marL="609600" indent="-609600">
              <a:buClr>
                <a:schemeClr val="tx1"/>
              </a:buClr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Injestion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of chemicals</a:t>
            </a:r>
          </a:p>
          <a:p>
            <a:pPr marL="609600" indent="-609600"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Idiopathic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causes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idx="1"/>
          </p:nvPr>
        </p:nvSpPr>
        <p:spPr>
          <a:xfrm>
            <a:off x="228600" y="76200"/>
            <a:ext cx="8763000" cy="6629400"/>
          </a:xfrm>
          <a:noFill/>
          <a:ln/>
        </p:spPr>
        <p:txBody>
          <a:bodyPr>
            <a:noAutofit/>
          </a:bodyPr>
          <a:lstStyle/>
          <a:p>
            <a:pPr marL="609600" indent="-609600" algn="ctr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Hypoplasia 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due to nutritional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deficiency and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exanthematous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diseases</a:t>
            </a:r>
          </a:p>
          <a:p>
            <a:pPr marL="609600" indent="-609600">
              <a:spcBef>
                <a:spcPct val="0"/>
              </a:spcBef>
              <a:buClr>
                <a:schemeClr val="tx1"/>
              </a:buClr>
              <a:buFontTx/>
              <a:buNone/>
            </a:pP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is due to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deficiency of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Vit.A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 and D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Exanthematous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diseases like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measles, chickenpox and scarlet fever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are etiologic factors.</a:t>
            </a: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type of hypoplasia occurring from these deficiencies or diseases,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usually of 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pitting type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Hypoplasia involves the teeth that form within the first year after birth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teeth commonly involved are central, lateral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incisor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cuspids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and first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molar.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52400"/>
            <a:ext cx="8229600" cy="5867400"/>
          </a:xfrm>
          <a:noFill/>
          <a:ln/>
        </p:spPr>
        <p:txBody>
          <a:bodyPr>
            <a:normAutofit/>
          </a:bodyPr>
          <a:lstStyle/>
          <a:p>
            <a:pPr marL="609600" indent="-609600" algn="just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sz="3000" b="1" u="sng" dirty="0"/>
              <a:t>2)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	Due to congenital syphilis</a:t>
            </a: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hypoplasia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due to congenital syphilis is not of pitting variety but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presents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pathognomonic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appearance.</a:t>
            </a: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teeth affected are maxillary and mandibular permanent incisor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Hutchinson 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teeth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and first molar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Mulberry 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molars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Copy of Scan0061"/>
          <p:cNvPicPr>
            <a:picLocks noChangeAspect="1" noChangeArrowheads="1"/>
          </p:cNvPicPr>
          <p:nvPr/>
        </p:nvPicPr>
        <p:blipFill>
          <a:blip r:embed="rId3" cstate="print"/>
          <a:srcRect l="4968" t="8076" r="8075" b="13852"/>
          <a:stretch>
            <a:fillRect/>
          </a:stretch>
        </p:blipFill>
        <p:spPr bwMode="auto">
          <a:xfrm>
            <a:off x="609600" y="3505200"/>
            <a:ext cx="3581400" cy="28956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7" descr="Copy of Scan0062"/>
          <p:cNvPicPr>
            <a:picLocks noChangeAspect="1" noChangeArrowheads="1"/>
          </p:cNvPicPr>
          <p:nvPr/>
        </p:nvPicPr>
        <p:blipFill>
          <a:blip r:embed="rId4" cstate="print"/>
          <a:srcRect l="7237" t="10596" r="8342" b="12582"/>
          <a:stretch>
            <a:fillRect/>
          </a:stretch>
        </p:blipFill>
        <p:spPr bwMode="auto">
          <a:xfrm>
            <a:off x="4724400" y="3505200"/>
            <a:ext cx="3733800" cy="28956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algn="just"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arenR" startAt="3"/>
            </a:pP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Due to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hypocalcemia</a:t>
            </a:r>
            <a:endParaRPr lang="en-US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tetany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serum calcium level may fall as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low as 6 to 8 mg/100 ml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at this level hypoplasia is frequently produced in teeth developing concomitantly. </a:t>
            </a: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spcBef>
                <a:spcPct val="0"/>
              </a:spcBef>
              <a:buClr>
                <a:schemeClr val="tx1"/>
              </a:buClr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type is usually of pitting variety.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algn="just">
              <a:lnSpc>
                <a:spcPct val="90000"/>
              </a:lnSpc>
              <a:spcAft>
                <a:spcPct val="20000"/>
              </a:spcAft>
              <a:buClr>
                <a:schemeClr val="tx1"/>
              </a:buClr>
              <a:buFontTx/>
              <a:buNone/>
            </a:pPr>
            <a:r>
              <a:rPr lang="en-US" sz="3000" b="1" u="sng" dirty="0"/>
              <a:t>4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)	Due to local infection</a:t>
            </a:r>
          </a:p>
          <a:p>
            <a:pPr algn="just">
              <a:lnSpc>
                <a:spcPct val="90000"/>
              </a:lnSpc>
              <a:spcAft>
                <a:spcPct val="20000"/>
              </a:spcAft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This type of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hypoplasia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occasionally seen in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single tooth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most commonly affected teeth are 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permanent maxillary incisor or maxillary premolars.</a:t>
            </a:r>
          </a:p>
          <a:p>
            <a:pPr algn="just">
              <a:lnSpc>
                <a:spcPct val="90000"/>
              </a:lnSpc>
              <a:spcAft>
                <a:spcPct val="20000"/>
              </a:spcAft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Degree of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hypoplasia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may range from mild brownish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discolouration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of enamel to even pitting and irregularity of tooth crown.</a:t>
            </a:r>
          </a:p>
          <a:p>
            <a:pPr algn="just">
              <a:lnSpc>
                <a:spcPct val="90000"/>
              </a:lnSpc>
              <a:spcAft>
                <a:spcPct val="20000"/>
              </a:spcAft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affected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teeth are referred as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Turner’s 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teeth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and condition is called 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Turner’s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hypoplasia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00354" name="Object 6"/>
          <p:cNvGraphicFramePr>
            <a:graphicFrameLocks noChangeAspect="1"/>
          </p:cNvGraphicFramePr>
          <p:nvPr/>
        </p:nvGraphicFramePr>
        <p:xfrm>
          <a:off x="533400" y="4267200"/>
          <a:ext cx="3581400" cy="2590800"/>
        </p:xfrm>
        <a:graphic>
          <a:graphicData uri="http://schemas.openxmlformats.org/presentationml/2006/ole">
            <p:oleObj spid="_x0000_s100440" name="Photo Editor Photo" r:id="rId4" imgW="6838095" imgH="12361905" progId="">
              <p:embed/>
            </p:oleObj>
          </a:graphicData>
        </a:graphic>
      </p:graphicFrame>
      <p:graphicFrame>
        <p:nvGraphicFramePr>
          <p:cNvPr id="100355" name="Object 7"/>
          <p:cNvGraphicFramePr>
            <a:graphicFrameLocks noChangeAspect="1"/>
          </p:cNvGraphicFramePr>
          <p:nvPr/>
        </p:nvGraphicFramePr>
        <p:xfrm>
          <a:off x="5181600" y="4343400"/>
          <a:ext cx="3581400" cy="2286000"/>
        </p:xfrm>
        <a:graphic>
          <a:graphicData uri="http://schemas.openxmlformats.org/presentationml/2006/ole">
            <p:oleObj spid="_x0000_s100441" name="Photo Editor Photo" r:id="rId5" imgW="6533333" imgH="627619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Hypoplasia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due to birth injuries</a:t>
            </a:r>
            <a:b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traumatic births the formation of enamel may even cease at that time.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Common in prematurely born children.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neonatal ring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may be thought as a type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hypoplasia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because there is a disturbance produced in the enamel, which is indicative of trauma or change of environment at the time of birth.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381000"/>
            <a:ext cx="8458200" cy="6324600"/>
          </a:xfrm>
          <a:noFill/>
          <a:ln/>
        </p:spPr>
        <p:txBody>
          <a:bodyPr>
            <a:normAutofit/>
          </a:bodyPr>
          <a:lstStyle/>
          <a:p>
            <a:pPr algn="just">
              <a:buClr>
                <a:schemeClr val="tx1"/>
              </a:buClr>
              <a:buFontTx/>
              <a:buNone/>
            </a:pPr>
            <a:r>
              <a:rPr lang="en-US" sz="3000" b="1" u="sng" dirty="0" smtClean="0"/>
              <a:t>6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	Due to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Flouride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(Mottled enamel)</a:t>
            </a:r>
          </a:p>
          <a:p>
            <a:pPr algn="just"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Mottled enamel is a type of enamel hypoplasia due to excessive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fluoride content (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5ppm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the drinking water at the time of tooth formation.</a:t>
            </a:r>
          </a:p>
          <a:p>
            <a:pPr algn="just"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Severity increase with increase in amount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fluoride.</a:t>
            </a:r>
          </a:p>
          <a:p>
            <a:pPr algn="just">
              <a:buClr>
                <a:schemeClr val="tx1"/>
              </a:buClr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tx1"/>
              </a:buClr>
              <a:buFontTx/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Pathogenesis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This type of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hypoplasia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is due to disturbance of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ameloblast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during formative stage of tooth development.</a:t>
            </a:r>
          </a:p>
          <a:p>
            <a:pPr algn="just"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Higher level of fluoride interfere with calcification process of matrix.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7"/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8229600" cy="5745163"/>
          </a:xfrm>
          <a:noFill/>
          <a:ln/>
        </p:spPr>
        <p:txBody>
          <a:bodyPr>
            <a:normAutofit/>
          </a:bodyPr>
          <a:lstStyle/>
          <a:p>
            <a:pPr marL="609600" indent="-609600" algn="just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Clinical features</a:t>
            </a:r>
          </a:p>
          <a:p>
            <a:pPr marL="609600" indent="-609600" algn="just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Depending upon the level of fluoride in water supply there is a wide range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severity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1)	</a:t>
            </a:r>
            <a:r>
              <a:rPr lang="en-US" sz="2800" i="1" u="sng" dirty="0">
                <a:latin typeface="Times New Roman" pitchFamily="18" charset="0"/>
                <a:cs typeface="Times New Roman" pitchFamily="18" charset="0"/>
              </a:rPr>
              <a:t>Questionable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changes characterized by occasional white fleck or spotting of enamel.</a:t>
            </a:r>
          </a:p>
          <a:p>
            <a:pPr marL="609600" indent="-609600" algn="just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2)	</a:t>
            </a:r>
            <a:r>
              <a:rPr lang="en-US" sz="2800" i="1" u="sng" dirty="0">
                <a:latin typeface="Times New Roman" pitchFamily="18" charset="0"/>
                <a:cs typeface="Times New Roman" pitchFamily="18" charset="0"/>
              </a:rPr>
              <a:t>Mild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changes manifested by white opaque area involving more of tooth surface.</a:t>
            </a:r>
          </a:p>
          <a:p>
            <a:pPr marL="609600" indent="-609600" algn="just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3)	</a:t>
            </a:r>
            <a:r>
              <a:rPr lang="en-US" sz="2800" i="1" u="sng" dirty="0">
                <a:latin typeface="Times New Roman" pitchFamily="18" charset="0"/>
                <a:cs typeface="Times New Roman" pitchFamily="18" charset="0"/>
              </a:rPr>
              <a:t>Moderate and severe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changes show pitting and brownish staining of the surface.</a:t>
            </a:r>
          </a:p>
          <a:p>
            <a:pPr marL="609600" indent="-609600" algn="just">
              <a:lnSpc>
                <a:spcPct val="90000"/>
              </a:lnSpc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Teeth which are moderately or severely effected may show a tendency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 wear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or fracture of enamel.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304800"/>
            <a:ext cx="8229600" cy="5821363"/>
          </a:xfrm>
          <a:noFill/>
          <a:ln/>
        </p:spPr>
        <p:txBody>
          <a:bodyPr>
            <a:normAutofit/>
          </a:bodyPr>
          <a:lstStyle/>
          <a:p>
            <a:pPr algn="just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Treatment </a:t>
            </a:r>
          </a:p>
          <a:p>
            <a:pPr algn="just">
              <a:spcBef>
                <a:spcPct val="0"/>
              </a:spcBef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Stained mottled enamel can be treated by Bleaching</a:t>
            </a:r>
          </a:p>
          <a:p>
            <a:pPr algn="just">
              <a:spcBef>
                <a:spcPct val="0"/>
              </a:spcBef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Aesthetically / functionally defective tooth can be restored by Composite/ Labial Veneer / Full crown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0"/>
              </a:spcBef>
              <a:buClr>
                <a:schemeClr val="tx1"/>
              </a:buClr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Clr>
                <a:schemeClr val="tx1"/>
              </a:buClr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Clr>
                <a:schemeClr val="tx1"/>
              </a:buClr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1143000" y="2514600"/>
          <a:ext cx="6477000" cy="3962400"/>
        </p:xfrm>
        <a:graphic>
          <a:graphicData uri="http://schemas.openxmlformats.org/presentationml/2006/ole">
            <p:oleObj spid="_x0000_s98349" name="Photo Editor Photo" r:id="rId4" imgW="13361905" imgH="649695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Enamel proteins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Amelogenins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90%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Low molecular weight proteins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Hydrobhobic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Rich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proline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histidine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glutamine,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leucine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Non-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amelogenins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10%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High molecular weight proteins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namelin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Ameloblastin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Tuftelin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Rich in glycine, aspartic acid, serine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41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Tetracycline induced defect</a:t>
            </a:r>
          </a:p>
          <a:p>
            <a:pPr algn="just">
              <a:spcBef>
                <a:spcPct val="0"/>
              </a:spcBef>
              <a:buClr>
                <a:schemeClr val="tx1"/>
              </a:buClr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When antimicrobial tetracycline are incorporated into mineralization tissue of enamel  it will result in a band of brown pigmentation or total pigmentation of enamel.</a:t>
            </a:r>
          </a:p>
          <a:p>
            <a:pPr algn="just">
              <a:spcBef>
                <a:spcPct val="0"/>
              </a:spcBef>
              <a:buClr>
                <a:schemeClr val="tx1"/>
              </a:buClr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degree of damage is determined by the magnitude and duration of tetracycline therapy.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  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Developmental alterations:</a:t>
            </a:r>
          </a:p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Enamel pearl</a:t>
            </a:r>
          </a:p>
          <a:p>
            <a:pPr eaLnBrk="1" hangingPunct="1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The cells of epithelial root sheath remain adherent to the dentin surface, they may differentiate into functioning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and form small round islands of enamel called </a:t>
            </a:r>
            <a:r>
              <a:rPr lang="en-US" sz="2800" i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enamel pearls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graphicFrame>
        <p:nvGraphicFramePr>
          <p:cNvPr id="31746" name="Object 4"/>
          <p:cNvGraphicFramePr>
            <a:graphicFrameLocks noChangeAspect="1"/>
          </p:cNvGraphicFramePr>
          <p:nvPr/>
        </p:nvGraphicFramePr>
        <p:xfrm>
          <a:off x="3276600" y="2971800"/>
          <a:ext cx="2413000" cy="3200400"/>
        </p:xfrm>
        <a:graphic>
          <a:graphicData uri="http://schemas.openxmlformats.org/presentationml/2006/ole">
            <p:oleObj spid="_x0000_s97325" name="Photo Editor Photo" r:id="rId4" imgW="6638095" imgH="576190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ENAMEL ADHESION</a:t>
            </a:r>
          </a:p>
          <a:p>
            <a:pPr algn="just" eaLnBrk="1" hangingPunct="1">
              <a:buFont typeface="Wingdings" pitchFamily="2" charset="2"/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Enamel has  a low surface energy, surface is relatively inert also contaminated, requires modification to bond.</a:t>
            </a:r>
          </a:p>
          <a:p>
            <a:pPr algn="just"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1955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Bunocore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pioneered a method called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Acid-etch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technique.</a:t>
            </a:r>
          </a:p>
          <a:p>
            <a:pPr algn="just"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effect:</a:t>
            </a:r>
          </a:p>
          <a:p>
            <a:pPr algn="just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1) It removes old &amp; faulty reacted enamel.</a:t>
            </a:r>
          </a:p>
          <a:p>
            <a:pPr algn="just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2)It removes residual pellicle ,exposes the                            	inorganic crystallite component.</a:t>
            </a:r>
          </a:p>
          <a:p>
            <a:pPr algn="just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 3)It enhances the enamel porosity.</a:t>
            </a:r>
          </a:p>
          <a:p>
            <a:pPr algn="just" eaLnBrk="1" hangingPunct="1">
              <a:lnSpc>
                <a:spcPct val="75000"/>
              </a:lnSpc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4)It increases the surface area and surface energy.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Acid etching of enamel surfaces is done for obtaining improved bonding of resins to enamel.</a:t>
            </a:r>
          </a:p>
          <a:p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Retention depends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maily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on a mechanical interlocking.</a:t>
            </a:r>
            <a:r>
              <a:rPr lang="en-US" sz="3000" dirty="0" smtClean="0">
                <a:latin typeface="Times New Roman" pitchFamily="18" charset="0"/>
              </a:rPr>
              <a:t> Accordingly, Enamel etching is classified into three different morphologic patterns.</a:t>
            </a:r>
          </a:p>
          <a:p>
            <a:pPr algn="just"/>
            <a:endParaRPr lang="en-US" sz="3000" b="1" dirty="0" smtClean="0">
              <a:latin typeface="Times New Roman" pitchFamily="18" charset="0"/>
            </a:endParaRPr>
          </a:p>
          <a:p>
            <a:pPr algn="just"/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Type I-  </a:t>
            </a:r>
            <a:r>
              <a:rPr lang="en-US" sz="3000" dirty="0" smtClean="0">
                <a:latin typeface="Times New Roman" pitchFamily="18" charset="0"/>
              </a:rPr>
              <a:t>characterized by preferential removal of rods.</a:t>
            </a:r>
          </a:p>
          <a:p>
            <a:pPr algn="just"/>
            <a:endParaRPr lang="en-US" sz="3000" b="1" dirty="0" smtClean="0">
              <a:latin typeface="Times New Roman" pitchFamily="18" charset="0"/>
            </a:endParaRPr>
          </a:p>
          <a:p>
            <a:pPr algn="just"/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Type-II</a:t>
            </a:r>
            <a:r>
              <a:rPr lang="en-US" sz="3000" b="1" dirty="0" smtClean="0">
                <a:latin typeface="Times New Roman" pitchFamily="18" charset="0"/>
              </a:rPr>
              <a:t>-</a:t>
            </a:r>
            <a:r>
              <a:rPr lang="en-US" sz="3000" dirty="0" smtClean="0">
                <a:latin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</a:rPr>
              <a:t>Interrod</a:t>
            </a:r>
            <a:r>
              <a:rPr lang="en-US" sz="3000" dirty="0" smtClean="0">
                <a:latin typeface="Times New Roman" pitchFamily="18" charset="0"/>
              </a:rPr>
              <a:t> enamel is removed but rods are left intact.</a:t>
            </a:r>
          </a:p>
          <a:p>
            <a:pPr algn="just"/>
            <a:endParaRPr lang="en-US" sz="3000" b="1" dirty="0" smtClean="0">
              <a:latin typeface="Times New Roman" pitchFamily="18" charset="0"/>
            </a:endParaRPr>
          </a:p>
          <a:p>
            <a:pPr algn="just"/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Type-III</a:t>
            </a:r>
            <a:r>
              <a:rPr lang="en-US" sz="3000" b="1" dirty="0" smtClean="0">
                <a:latin typeface="Times New Roman" pitchFamily="18" charset="0"/>
              </a:rPr>
              <a:t>- </a:t>
            </a:r>
            <a:r>
              <a:rPr lang="en-US" sz="3000" dirty="0" smtClean="0">
                <a:latin typeface="Times New Roman" pitchFamily="18" charset="0"/>
              </a:rPr>
              <a:t>Irregular and indiscriminate.</a:t>
            </a:r>
            <a:r>
              <a:rPr lang="en-US" sz="3000" b="1" dirty="0" smtClean="0">
                <a:latin typeface="Times New Roman" pitchFamily="18" charset="0"/>
              </a:rPr>
              <a:t> </a:t>
            </a:r>
            <a:endParaRPr lang="en-US" sz="3000" dirty="0" smtClean="0">
              <a:latin typeface="Times New Roman" pitchFamily="18" charset="0"/>
            </a:endParaRPr>
          </a:p>
          <a:p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alone possess the capacity for enamel formation.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they are destroyed they cannot be replaced.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Thus enamel can neither be repaired biologically nor replaced.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Accordingly fractured, diseased, or otherwise damaged enamel can be repaired only by restorative dental procedures.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Hence, a thorough knowledge of composition, formation and structure of enamel is essential.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AMELOGENESIS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ndalus" pitchFamily="18" charset="-78"/>
                <a:cs typeface="Andalus" pitchFamily="18" charset="-78"/>
              </a:rPr>
              <a:t>3 STAGES--- </a:t>
            </a:r>
            <a:endParaRPr lang="en-US" sz="4000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>
              <a:buAutoNum type="arabicPeriod"/>
            </a:pPr>
            <a:r>
              <a:rPr lang="en-US" sz="4000" dirty="0" smtClean="0">
                <a:latin typeface="Andalus" pitchFamily="18" charset="-78"/>
                <a:cs typeface="Andalus" pitchFamily="18" charset="-78"/>
              </a:rPr>
              <a:t>Pre- </a:t>
            </a:r>
            <a:r>
              <a:rPr lang="en-US" sz="4000" dirty="0" err="1" smtClean="0">
                <a:latin typeface="Andalus" pitchFamily="18" charset="-78"/>
                <a:cs typeface="Andalus" pitchFamily="18" charset="-78"/>
              </a:rPr>
              <a:t>Secretory</a:t>
            </a:r>
            <a:endParaRPr lang="en-US" sz="4000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>
              <a:buAutoNum type="arabicPeriod"/>
            </a:pPr>
            <a:r>
              <a:rPr lang="en-US" sz="4000" dirty="0" err="1" smtClean="0">
                <a:latin typeface="Andalus" pitchFamily="18" charset="-78"/>
                <a:cs typeface="Andalus" pitchFamily="18" charset="-78"/>
              </a:rPr>
              <a:t>Secretory</a:t>
            </a:r>
            <a:endParaRPr lang="en-US" sz="4000" dirty="0" smtClean="0">
              <a:latin typeface="Andalus" pitchFamily="18" charset="-78"/>
              <a:cs typeface="Andalus" pitchFamily="18" charset="-78"/>
            </a:endParaRPr>
          </a:p>
          <a:p>
            <a:pPr marL="514350" indent="-514350">
              <a:buAutoNum type="arabicPeriod"/>
            </a:pPr>
            <a:r>
              <a:rPr lang="en-US" sz="4000" dirty="0" smtClean="0">
                <a:latin typeface="Andalus" pitchFamily="18" charset="-78"/>
                <a:cs typeface="Andalus" pitchFamily="18" charset="-78"/>
              </a:rPr>
              <a:t>Post- </a:t>
            </a:r>
            <a:r>
              <a:rPr lang="en-US" sz="4000" dirty="0" err="1" smtClean="0">
                <a:latin typeface="Andalus" pitchFamily="18" charset="-78"/>
                <a:cs typeface="Andalus" pitchFamily="18" charset="-78"/>
              </a:rPr>
              <a:t>Secretory</a:t>
            </a:r>
            <a:endParaRPr lang="en-US" sz="4000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me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8200" y="7239000"/>
            <a:ext cx="7391400" cy="129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5404" y="381000"/>
            <a:ext cx="29931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Life cycle of the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ame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8200" y="2438400"/>
            <a:ext cx="73914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229600" cy="50292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orphogenic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stage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rganizing/Differentiation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stage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ecretory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/Formative stage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aturation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stage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rotective stage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esmolytic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stage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ttachment stage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4146" name="Picture 2" descr="E:\backup\books\Tencate  Oral Histology\BookFigures\Chapter 07\Figure_07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382" y="381000"/>
            <a:ext cx="3640456" cy="594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304800"/>
            <a:ext cx="82296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Morphogenic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stage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Pre Secretory Stage</a:t>
            </a:r>
          </a:p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Cells of dental organ along with dental papilla react by differential growth to produce the shape of the crown-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during Bell Stage.</a:t>
            </a:r>
          </a:p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Peripheral to the short low columnar cells of IEE; lie the stratum intermedium, stellate reticulum &amp; OEE.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5052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"/>
            <a:ext cx="8763000" cy="65532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Cells of enamel epithelium are </a:t>
            </a:r>
          </a:p>
          <a:p>
            <a:pPr eaLnBrk="1" hangingPunct="1">
              <a:buNone/>
              <a:defRPr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separated from dental papilla by</a:t>
            </a:r>
          </a:p>
          <a:p>
            <a:pPr eaLnBrk="1" hangingPunct="1">
              <a:buNone/>
              <a:defRPr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a </a:t>
            </a:r>
            <a:r>
              <a:rPr lang="en-US" sz="33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basement membrane.</a:t>
            </a:r>
          </a:p>
          <a:p>
            <a:pPr eaLnBrk="1" hangingPunct="1">
              <a:buNone/>
              <a:defRPr/>
            </a:pPr>
            <a:endParaRPr lang="en-US" sz="3300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3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Cell free zone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b/w IEE &amp; </a:t>
            </a:r>
          </a:p>
          <a:p>
            <a:pPr eaLnBrk="1" hangingPunct="1">
              <a:buNone/>
              <a:defRPr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dental papilla  is present.</a:t>
            </a:r>
          </a:p>
          <a:p>
            <a:pPr eaLnBrk="1" hangingPunct="1">
              <a:buNone/>
              <a:defRPr/>
            </a:pPr>
            <a:endParaRPr lang="en-US" sz="33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These cells have large </a:t>
            </a:r>
            <a:r>
              <a:rPr lang="en-US" sz="33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centrally </a:t>
            </a:r>
          </a:p>
          <a:p>
            <a:pPr eaLnBrk="1" hangingPunct="1">
              <a:buNone/>
              <a:defRPr/>
            </a:pPr>
            <a:r>
              <a:rPr lang="en-US" sz="33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  located nuclei.</a:t>
            </a:r>
          </a:p>
          <a:p>
            <a:pPr eaLnBrk="1" hangingPunct="1">
              <a:buNone/>
              <a:defRPr/>
            </a:pPr>
            <a:endParaRPr lang="en-US" sz="3300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Poorly developed Golgi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elements in </a:t>
            </a:r>
          </a:p>
          <a:p>
            <a:pPr eaLnBrk="1" hangingPunct="1">
              <a:buNone/>
              <a:defRPr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 the proximal portion of the cells</a:t>
            </a:r>
          </a:p>
          <a:p>
            <a:pPr eaLnBrk="1" hangingPunct="1">
              <a:buNone/>
              <a:defRPr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    (facing stratum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intermedium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buNone/>
              <a:defRPr/>
            </a:pPr>
            <a:endParaRPr lang="en-US" sz="33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3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Mitochondria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are </a:t>
            </a:r>
            <a:r>
              <a:rPr lang="en-US" sz="33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scattered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throughout the cell. 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28763616"/>
              </p:ext>
            </p:extLst>
          </p:nvPr>
        </p:nvGraphicFramePr>
        <p:xfrm>
          <a:off x="5943600" y="609600"/>
          <a:ext cx="2895600" cy="4038600"/>
        </p:xfrm>
        <a:graphic>
          <a:graphicData uri="http://schemas.openxmlformats.org/presentationml/2006/ole">
            <p:oleObj spid="_x0000_s130095" name="Photo Editor Photo" r:id="rId4" imgW="11209524" imgH="668748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ORGANIZING STAGE</a:t>
            </a:r>
            <a:br>
              <a:rPr lang="en-US" sz="49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8763000" cy="533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IEE cells interact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with the cells of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dental papilla;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which differentiate into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odontoblasts.</a:t>
            </a:r>
          </a:p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IEE cells are now called as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IEE cells become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tall &amp; columnar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&amp; the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nuclei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become aligned at the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proximal ends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of the cells adjacent to stratum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intermedium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During last phase; formation of dentin by odontoblasts begin.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0" y="228600"/>
            <a:ext cx="9144000" cy="6400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Cell free zone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b/w IEE &amp; dental papilla</a:t>
            </a:r>
          </a:p>
          <a:p>
            <a:pPr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disappears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because of the elongation of</a:t>
            </a:r>
          </a:p>
          <a:p>
            <a:pPr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epithelial cells towards the papilla.</a:t>
            </a:r>
          </a:p>
          <a:p>
            <a:pPr eaLnBrk="1" hangingPunct="1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Fine acidophilic granules(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mitochondria)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are centered in the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proximal part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of cell.</a:t>
            </a:r>
          </a:p>
          <a:p>
            <a:pPr algn="just" eaLnBrk="1" hangingPunct="1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Golgi Complex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increases in volume &amp; </a:t>
            </a:r>
          </a:p>
          <a:p>
            <a:pPr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migrates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distally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from its proximal </a:t>
            </a:r>
          </a:p>
          <a:p>
            <a:pPr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position to occupy a major portion of </a:t>
            </a:r>
          </a:p>
          <a:p>
            <a:pPr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the supra nuclear cytoplasm</a:t>
            </a:r>
          </a:p>
          <a:p>
            <a:pPr eaLnBrk="1" hangingPunct="1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Amount of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r 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also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increases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significantly.</a:t>
            </a:r>
          </a:p>
          <a:p>
            <a:pPr marL="0" indent="0" eaLnBrk="1" hangingPunct="1"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“Reversal of functional polarity”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54608228"/>
              </p:ext>
            </p:extLst>
          </p:nvPr>
        </p:nvGraphicFramePr>
        <p:xfrm>
          <a:off x="6248400" y="762000"/>
          <a:ext cx="2664178" cy="4495800"/>
        </p:xfrm>
        <a:graphic>
          <a:graphicData uri="http://schemas.openxmlformats.org/presentationml/2006/ole">
            <p:oleObj spid="_x0000_s131118" name="Photo Editor Photo" r:id="rId4" imgW="11209524" imgH="668748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-990600"/>
            <a:ext cx="8686800" cy="7848600"/>
          </a:xfrm>
        </p:spPr>
        <p:txBody>
          <a:bodyPr>
            <a:normAutofit/>
          </a:bodyPr>
          <a:lstStyle/>
          <a:p>
            <a:pPr algn="just" eaLnBrk="1" hangingPunct="1">
              <a:buNone/>
              <a:defRPr/>
            </a:pPr>
            <a:endParaRPr lang="en-US" dirty="0" smtClean="0"/>
          </a:p>
          <a:p>
            <a:pPr algn="just" eaLnBrk="1" hangingPunct="1">
              <a:buNone/>
              <a:defRPr/>
            </a:pPr>
            <a:endParaRPr lang="en-US" dirty="0" smtClean="0"/>
          </a:p>
          <a:p>
            <a:pPr algn="just" eaLnBrk="1" hangingPunct="1">
              <a:buNone/>
              <a:defRPr/>
            </a:pPr>
            <a:endParaRPr lang="en-US" dirty="0" smtClean="0"/>
          </a:p>
          <a:p>
            <a:pPr algn="just"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2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junctional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complex develops at the distal extremity of the cell, compartmentalizing the ameloblast into a body &amp; a distal extension called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Tomes process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against which enamel forms.</a:t>
            </a:r>
          </a:p>
          <a:p>
            <a:pPr algn="just" eaLnBrk="1" hangingPunct="1"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Thus,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ameloblast becomes 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polarized cell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with the majority of its organelles situated in the cell body distal to the nucleus. </a:t>
            </a:r>
          </a:p>
          <a:p>
            <a:pPr algn="just" eaLnBrk="1" hangingPunct="1"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5170" name="Picture 2" descr="E:\backup\books\Tencate  Oral Histology\BookFigures\Chapter 07\Figure_07-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52937"/>
            <a:ext cx="5048250" cy="2047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ENAMEL</a:t>
            </a:r>
            <a:endParaRPr lang="en-IN" sz="8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IN" sz="8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During the terminal phase of organizing stage the 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formation dentin by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odontoblasts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begins.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“Reversal of nutritional source”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29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Secretory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/Formative stage</a:t>
            </a:r>
            <a:endParaRPr lang="en-I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After 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layer of dentin has been formed,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enter their formative stage</a:t>
            </a:r>
          </a:p>
          <a:p>
            <a:pPr algn="just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Presence of dentin is necessary for the beginning of enamel matrix formation.</a:t>
            </a:r>
          </a:p>
          <a:p>
            <a:pPr algn="just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retain almost the same length &amp; arrangement during formation of enamel matrix</a:t>
            </a:r>
          </a:p>
          <a:p>
            <a:pPr algn="just"/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0" y="457200"/>
            <a:ext cx="9144000" cy="6096000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en-US" dirty="0" smtClean="0"/>
              <a:t>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Fine structure of secretory ameloblasts 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reflects their intense synthetic &amp; 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secretory activity.</a:t>
            </a:r>
          </a:p>
          <a:p>
            <a:pPr algn="just" eaLnBrk="1" hangingPunct="1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Extensive Golgi complex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form cylindrical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organelle surrounded by numerous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cisternae of r ER- occupying large part of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supranuclear compartment.</a:t>
            </a:r>
          </a:p>
          <a:p>
            <a:pPr algn="just" eaLnBrk="1" hangingPunct="1">
              <a:buNone/>
              <a:defRPr/>
            </a:pP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6477000" y="381000"/>
          <a:ext cx="2514600" cy="4114800"/>
        </p:xfrm>
        <a:graphic>
          <a:graphicData uri="http://schemas.openxmlformats.org/presentationml/2006/ole">
            <p:oleObj spid="_x0000_s132145" name="Photo Editor Photo" r:id="rId4" imgW="11209524" imgH="6687483" progId="">
              <p:embed/>
            </p:oleObj>
          </a:graphicData>
        </a:graphic>
      </p:graphicFrame>
      <p:pic>
        <p:nvPicPr>
          <p:cNvPr id="132107" name="Picture 11" descr="E:\backup\books\Tencate  Oral Histology\BookFigures\Chapter 07\Figure_07-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648200"/>
            <a:ext cx="5048250" cy="2047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381000"/>
            <a:ext cx="8305800" cy="6172200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Messenger RNA for enamel proteins is translated by ribosomes on the membrane of r ER. </a:t>
            </a:r>
          </a:p>
          <a:p>
            <a:pPr algn="just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Synthetic proteins are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translocated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into its cisternae.</a:t>
            </a:r>
          </a:p>
          <a:p>
            <a:pPr algn="just" eaLnBrk="1" hangingPunct="1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Post translational modifications occur in Golgi complex.</a:t>
            </a:r>
          </a:p>
          <a:p>
            <a:pPr algn="just" eaLnBrk="1" hangingPunct="1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These granules migrate to the Tomes’ process.</a:t>
            </a:r>
          </a:p>
          <a:p>
            <a:pPr algn="just" eaLnBrk="1" hangingPunct="1"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en-US" dirty="0" smtClean="0"/>
          </a:p>
        </p:txBody>
      </p:sp>
      <p:sp>
        <p:nvSpPr>
          <p:cNvPr id="2" name="Down Arrow 1"/>
          <p:cNvSpPr/>
          <p:nvPr/>
        </p:nvSpPr>
        <p:spPr>
          <a:xfrm>
            <a:off x="4343400" y="1790700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own Arrow 3"/>
          <p:cNvSpPr/>
          <p:nvPr/>
        </p:nvSpPr>
        <p:spPr>
          <a:xfrm>
            <a:off x="4343400" y="3314700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own Arrow 4"/>
          <p:cNvSpPr/>
          <p:nvPr/>
        </p:nvSpPr>
        <p:spPr>
          <a:xfrm>
            <a:off x="4350026" y="4749248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6194" name="Picture 2" descr="E:\backup\books\Tencate  Oral Histology\BookFigures\Chapter 07\Figure_07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3" y="464024"/>
            <a:ext cx="8654247" cy="6234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198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When enamel formation begins,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Tomes process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comprises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only a proximal portion.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content of secretory granules is released against the newly formed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mantle dentin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along the surface of the tomes process to form an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initial layer of enamel that does not contain enamel rods.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first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hydroxyapatite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crystals formed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interdigitate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with the crystals of dentin.</a:t>
            </a:r>
          </a:p>
        </p:txBody>
      </p:sp>
      <p:sp>
        <p:nvSpPr>
          <p:cNvPr id="4" name="Down Arrow 3"/>
          <p:cNvSpPr/>
          <p:nvPr/>
        </p:nvSpPr>
        <p:spPr>
          <a:xfrm>
            <a:off x="3962400" y="1447800"/>
            <a:ext cx="3048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own Arrow 4"/>
          <p:cNvSpPr/>
          <p:nvPr/>
        </p:nvSpPr>
        <p:spPr>
          <a:xfrm>
            <a:off x="3975652" y="4191000"/>
            <a:ext cx="3048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4146" name="Picture 2" descr="C:\Users\Admin\Desktop\B9780323078467000070_f007-017-97803230784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009483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85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As initial enamel is formed,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migrate away from the dentin surface &amp;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develop the distal portion of Tomes’ process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as an   	outgrowth of the proximal portion. 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When the distal portion of Tomes process is established, secretion of enamel proteins becomes staggered and is confined to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two sites.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466585" y="3276600"/>
            <a:ext cx="1524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own Arrow 4"/>
          <p:cNvSpPr/>
          <p:nvPr/>
        </p:nvSpPr>
        <p:spPr>
          <a:xfrm>
            <a:off x="4442791" y="1717813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8242" name="Picture 2" descr="E:\backup\books\Tencate  Oral Histology\BookFigures\Chapter 07\Figure_07-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763000" cy="506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490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Secretion from the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first site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(on the proximal part of the process around the periphery of the cell) results in the formation of enamel partitions that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delimit a pit in which resides the distal portion of the Tomes process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These partitions are not distinct units and in effect form a continuum throughout the enamel layer called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interrod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enamel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515678" y="3733800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8242" name="Picture 2" descr="E:\backup\books\Tencate  Oral Histology\BookFigures\Chapter 07\Figure_07-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7921869" cy="544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12428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Definition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Composition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Properties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Formation of enamel &amp; Life cycle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Histology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Age changes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Clinical Aspects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6388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Secretion from the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second site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(along one face of the distal portion of the Tomes process) later fills this pit with matrix that regulates formation of the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rod enamel.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Formation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interrod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enamel is always a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step ahead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because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interrod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enamel must delimit the cavity into which rod enamel is formed.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Rod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Interrod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enamel differ only in the orientation of their crystallites.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343400" y="2375452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own Arrow 4"/>
          <p:cNvSpPr/>
          <p:nvPr/>
        </p:nvSpPr>
        <p:spPr>
          <a:xfrm>
            <a:off x="4343400" y="4838700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9266" name="Picture 2" descr="E:\backup\books\Tencate  Oral Histology\BookFigures\Chapter 07\Figure_07-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7708"/>
            <a:ext cx="4191000" cy="6862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75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r>
              <a:rPr lang="en-US" dirty="0" smtClean="0"/>
              <a:t>Organization of secretory stage of </a:t>
            </a:r>
            <a:r>
              <a:rPr lang="en-US" dirty="0" err="1"/>
              <a:t>A</a:t>
            </a:r>
            <a:r>
              <a:rPr lang="en-US" dirty="0" err="1" smtClean="0"/>
              <a:t>meloblast</a:t>
            </a:r>
            <a:r>
              <a:rPr lang="en-US" dirty="0" smtClean="0"/>
              <a:t>:</a:t>
            </a:r>
            <a:endParaRPr lang="en-IN" dirty="0"/>
          </a:p>
        </p:txBody>
      </p:sp>
      <p:pic>
        <p:nvPicPr>
          <p:cNvPr id="136194" name="Picture 2" descr="C:\Users\Admin\Desktop\B9780323078467000070_f007-027-97803230784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13252"/>
            <a:ext cx="3810000" cy="6894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21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distal Tomes process eventually is squeezed out of existence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creating a narrow space along most of the circumference between rod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interrod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enamel that fills with organic material forming the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rod sheath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When the outer portion of the enamel layer is being formed, the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shape of the distal portion of Tomes process is altered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and its orientation to the cell body changes.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As a result rods in the outer third of the enamel have a slightly </a:t>
            </a:r>
            <a:r>
              <a:rPr lang="en-US" sz="28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different profile.</a:t>
            </a:r>
            <a:endParaRPr lang="en-IN" sz="28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343400" y="2274404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own Arrow 4"/>
          <p:cNvSpPr/>
          <p:nvPr/>
        </p:nvSpPr>
        <p:spPr>
          <a:xfrm>
            <a:off x="4326835" y="4214191"/>
            <a:ext cx="1524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7218" name="Picture 2" descr="E:\backup\books\Tencate  Oral Histology\BookFigures\Chapter 07\Figure_07-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868"/>
            <a:ext cx="7391400" cy="5118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4512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Eventually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becomes shorter and loses its distal portion of Tomes process.</a:t>
            </a:r>
          </a:p>
          <a:p>
            <a:pPr algn="just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Because rods form in relation to the distal portion of Tomes process,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final few enamel increments just as the first few do not contain any rods.</a:t>
            </a:r>
            <a:endParaRPr lang="en-IN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6194" name="Picture 2" descr="E:\backup\books\Tencate  Oral Histology\BookFigures\Chapter 07\Figure_07-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848600" cy="5197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351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Maturation Stage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85000" lnSpcReduction="20000"/>
          </a:bodyPr>
          <a:lstStyle/>
          <a:p>
            <a:pPr algn="just" eaLnBrk="1" hangingPunct="1">
              <a:defRPr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After most of the thickness of enamel has been formed in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occlusal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incisal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area, enamel maturation occurs.</a:t>
            </a:r>
          </a:p>
          <a:p>
            <a:pPr algn="just" eaLnBrk="1" hangingPunct="1">
              <a:buNone/>
              <a:defRPr/>
            </a:pPr>
            <a:endParaRPr lang="en-US" sz="33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Ameloblasts are reduced in size &amp; cells of stratum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intermedium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loose their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cuboidal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shape &amp; assume a spindle shape.</a:t>
            </a:r>
          </a:p>
          <a:p>
            <a:pPr algn="just" eaLnBrk="1" hangingPunct="1">
              <a:buNone/>
              <a:defRPr/>
            </a:pPr>
            <a:endParaRPr lang="en-US" sz="33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Recognizing individual cell layers (SR, SI ) is no longer possible.</a:t>
            </a:r>
          </a:p>
          <a:p>
            <a:pPr algn="just" eaLnBrk="1" hangingPunct="1">
              <a:buNone/>
              <a:defRPr/>
            </a:pPr>
            <a:endParaRPr lang="en-US" sz="33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33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About 2/3</a:t>
            </a:r>
            <a:r>
              <a:rPr lang="en-US" sz="3300" baseline="30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33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of formation time of enamel is occupied by the maturation stage.</a:t>
            </a:r>
          </a:p>
          <a:p>
            <a:pPr algn="just" eaLnBrk="1" hangingPunct="1">
              <a:defRPr/>
            </a:pPr>
            <a:endParaRPr lang="en-US" dirty="0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10600" cy="66294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Crystal growth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during maturation 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stage occurs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 the expense of matrix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proteins &amp; enamel fluid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that are 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largely absent from mature enamel.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Although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are now referred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to as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postsecretory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cells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they still 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synthesize &amp; secrete proteins as they still 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exhibit a prominent Golgi complex, a </a:t>
            </a:r>
          </a:p>
          <a:p>
            <a:pPr algn="just" eaLnBrk="1" hangingPunct="1">
              <a:buNone/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structural  feature consistent with such activity.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40602327"/>
              </p:ext>
            </p:extLst>
          </p:nvPr>
        </p:nvGraphicFramePr>
        <p:xfrm>
          <a:off x="6934200" y="381000"/>
          <a:ext cx="1828800" cy="4038600"/>
        </p:xfrm>
        <a:graphic>
          <a:graphicData uri="http://schemas.openxmlformats.org/presentationml/2006/ole">
            <p:oleObj spid="_x0000_s133166" name="Photo Editor Photo" r:id="rId4" imgW="11209524" imgH="668748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304800"/>
            <a:ext cx="8686800" cy="6172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3300"/>
                </a:solidFill>
              </a:rPr>
              <a:t> 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>
              <a:solidFill>
                <a:srgbClr val="FF33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Transitional phase: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It involves reduction in height of the ameloblasts &amp; a decrease in their volume &amp; organelle content</a:t>
            </a:r>
          </a:p>
          <a:p>
            <a:pPr eaLnBrk="1" hangingPunct="1"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During maturation stage, ameloblasts   undergo programmed cell death </a:t>
            </a:r>
            <a:r>
              <a:rPr lang="en-US" sz="2800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( Apoptosis)</a:t>
            </a:r>
          </a:p>
          <a:p>
            <a:pPr eaLnBrk="1" hangingPunct="1">
              <a:defRPr/>
            </a:pPr>
            <a:endParaRPr lang="en-US" sz="2800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initial ameloblast population is thus reduced by  roughly half during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amelogenesis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Enamel is defined as hardest calcified structure covering the anatomic crown of a tooth.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99329387"/>
              </p:ext>
            </p:extLst>
          </p:nvPr>
        </p:nvGraphicFramePr>
        <p:xfrm>
          <a:off x="685800" y="1219200"/>
          <a:ext cx="7772400" cy="5469466"/>
        </p:xfrm>
        <a:graphic>
          <a:graphicData uri="http://schemas.openxmlformats.org/presentationml/2006/ole">
            <p:oleObj spid="_x0000_s1069" name="Photo Editor Photo" r:id="rId4" imgW="4723810" imgH="571428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r>
              <a:rPr lang="en-US" sz="2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Modulation-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cyclic creation , loss &amp; re creation of a highly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invaginated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ruffle ended apical surface or a smooth end is called modulation.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significance of modulation is uncertain but they seem to be related to Ca transport &amp; alteration in permeability of the enamel organ.</a:t>
            </a:r>
          </a:p>
          <a:p>
            <a:pPr algn="just" eaLnBrk="1" hangingPunct="1"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None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Modulated Cells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143000"/>
            <a:ext cx="4038600" cy="54864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     </a:t>
            </a:r>
            <a:r>
              <a:rPr lang="en-US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Ruffle ended</a:t>
            </a:r>
          </a:p>
          <a:p>
            <a:pPr eaLnBrk="1" hangingPunct="1">
              <a:defRPr/>
            </a:pPr>
            <a:endParaRPr lang="en-US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Proximal junctions are leaky.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Distal junctions are tight</a:t>
            </a:r>
          </a:p>
          <a:p>
            <a:pPr eaLnBrk="1" hangingPunct="1"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Show considerable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endocytotic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activity</a:t>
            </a:r>
          </a:p>
          <a:p>
            <a:pPr eaLnBrk="1" hangingPunct="1"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Contain numerous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lysosomes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Ca binding proteins &amp; Ca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ATPase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Allow incorporation of inorganic material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143000"/>
            <a:ext cx="4191000" cy="54102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Smooth ended</a:t>
            </a:r>
          </a:p>
          <a:p>
            <a:pPr eaLnBrk="1" hangingPunct="1">
              <a:defRPr/>
            </a:pPr>
            <a:endParaRPr lang="en-US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Proximal junctions are tight.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Distal junctions are leaky</a:t>
            </a:r>
          </a:p>
          <a:p>
            <a:pPr eaLnBrk="1" hangingPunct="1"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Show little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endocytotic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activity</a:t>
            </a:r>
          </a:p>
          <a:p>
            <a:pPr eaLnBrk="1" hangingPunct="1"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Almost no membrane Ca-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ATPase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activity</a:t>
            </a:r>
          </a:p>
          <a:p>
            <a:pPr eaLnBrk="1" hangingPunct="1"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Permit 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free passage of protein fragments &amp; water</a:t>
            </a:r>
          </a:p>
          <a:p>
            <a:pPr eaLnBrk="1" hangingPunct="1"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 sz="2000"/>
          </a:p>
        </p:txBody>
      </p:sp>
      <p:pic>
        <p:nvPicPr>
          <p:cNvPr id="134146" name="Picture 2" descr="E:\backup\books\Tencate  Oral Histology\BookFigures\Chapter 07\Figure_07-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5410200" cy="5751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3000" y="304800"/>
            <a:ext cx="2805112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Ruffle ended </a:t>
            </a:r>
            <a:r>
              <a:rPr lang="en-US" sz="2000" dirty="0" err="1" smtClean="0"/>
              <a:t>Ameloblast</a:t>
            </a:r>
            <a:endParaRPr lang="en-IN" sz="2000" dirty="0"/>
          </a:p>
        </p:txBody>
      </p:sp>
      <p:sp>
        <p:nvSpPr>
          <p:cNvPr id="7" name="Rectangle 6"/>
          <p:cNvSpPr/>
          <p:nvPr/>
        </p:nvSpPr>
        <p:spPr>
          <a:xfrm>
            <a:off x="4876800" y="304800"/>
            <a:ext cx="2805112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Smooth ended </a:t>
            </a:r>
            <a:r>
              <a:rPr lang="en-US" sz="2000" dirty="0" err="1" smtClean="0"/>
              <a:t>Ameloblast</a:t>
            </a:r>
            <a:endParaRPr lang="en-IN" sz="2000" dirty="0"/>
          </a:p>
        </p:txBody>
      </p:sp>
      <p:sp>
        <p:nvSpPr>
          <p:cNvPr id="6" name="Rectangle 5"/>
          <p:cNvSpPr/>
          <p:nvPr/>
        </p:nvSpPr>
        <p:spPr>
          <a:xfrm>
            <a:off x="6858000" y="1600200"/>
            <a:ext cx="1828800" cy="6096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Proximal tight junctions</a:t>
            </a:r>
            <a:endParaRPr lang="en-IN" sz="2000" dirty="0"/>
          </a:p>
        </p:txBody>
      </p:sp>
      <p:sp>
        <p:nvSpPr>
          <p:cNvPr id="9" name="Rectangle 8"/>
          <p:cNvSpPr/>
          <p:nvPr/>
        </p:nvSpPr>
        <p:spPr>
          <a:xfrm>
            <a:off x="6887817" y="5632174"/>
            <a:ext cx="1951383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distal leaky junctions</a:t>
            </a:r>
            <a:endParaRPr lang="en-IN" sz="2000" dirty="0"/>
          </a:p>
        </p:txBody>
      </p:sp>
      <p:sp>
        <p:nvSpPr>
          <p:cNvPr id="10" name="Rectangle 9"/>
          <p:cNvSpPr/>
          <p:nvPr/>
        </p:nvSpPr>
        <p:spPr>
          <a:xfrm>
            <a:off x="0" y="1464365"/>
            <a:ext cx="1828800" cy="6096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Proximal leaky junctions</a:t>
            </a:r>
            <a:endParaRPr lang="en-IN" sz="2000" dirty="0"/>
          </a:p>
        </p:txBody>
      </p:sp>
      <p:sp>
        <p:nvSpPr>
          <p:cNvPr id="11" name="Rectangle 10"/>
          <p:cNvSpPr/>
          <p:nvPr/>
        </p:nvSpPr>
        <p:spPr>
          <a:xfrm>
            <a:off x="152400" y="5632174"/>
            <a:ext cx="1905000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distal tight junctions</a:t>
            </a:r>
            <a:endParaRPr lang="en-IN" sz="2000" dirty="0"/>
          </a:p>
        </p:txBody>
      </p:sp>
    </p:spTree>
    <p:extLst>
      <p:ext uri="{BB962C8B-B14F-4D97-AF65-F5344CB8AC3E}">
        <p14:creationId xmlns="" xmlns:p14="http://schemas.microsoft.com/office/powerpoint/2010/main" val="35221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5170" name="Picture 2" descr="E:\backup\books\Tencate  Oral Histology\BookFigures\Chapter 07\Figure_07-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32394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9872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It has been shown that for </a:t>
            </a:r>
            <a:r>
              <a:rPr lang="en-I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every unit cell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, of hydroxyapatite crystals that are formed, </a:t>
            </a:r>
            <a:r>
              <a:rPr lang="en-I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H+ protons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are released in the extracellular environment, lowering the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pH.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This increased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acidic conditions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allowed to continue, could result in crystal dissolution.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During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secretory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phase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amelogenesis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the enamel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matrix proteins could provide the buffering effect.</a:t>
            </a:r>
            <a:endParaRPr lang="en-I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114800" y="2362200"/>
            <a:ext cx="3048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own Arrow 4"/>
          <p:cNvSpPr/>
          <p:nvPr/>
        </p:nvSpPr>
        <p:spPr>
          <a:xfrm>
            <a:off x="4121426" y="4343400"/>
            <a:ext cx="3048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8027504" y="4724400"/>
            <a:ext cx="5334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1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382000" cy="6324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However, during maturation the protein content of the matrix decreases significantly and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another buffering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system must take over.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generation of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bicarbonate anions by carbonic anhydrase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has been proposed as a buffering mechanism during enamel maturation.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Carbonic anhydrase is abundant in apical cytoplasm of ruffle ended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Later this buffer system fails to keep pace with crystal growth.</a:t>
            </a:r>
          </a:p>
          <a:p>
            <a:pPr algn="just"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535555" y="3352800"/>
            <a:ext cx="238539" cy="495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own Arrow 4"/>
          <p:cNvSpPr/>
          <p:nvPr/>
        </p:nvSpPr>
        <p:spPr>
          <a:xfrm>
            <a:off x="4532243" y="1219200"/>
            <a:ext cx="192157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own Arrow 5"/>
          <p:cNvSpPr/>
          <p:nvPr/>
        </p:nvSpPr>
        <p:spPr>
          <a:xfrm>
            <a:off x="4475921" y="4495800"/>
            <a:ext cx="3048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8305800" y="1591917"/>
            <a:ext cx="381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4770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Although the exact mechanism triggering a change from ruffle-ended to smooth-ended is not known, it has been suggested to be related to the 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drop of pH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occuring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beneath ruffle ended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during active crystal growth.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Following the transition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from ruffle-ended to smooth-ended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there is an abrupt rise 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leaky apical junctions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 smooth-ended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allow for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rapid influx of fluids and buffering components (serum bicarbonate) into the enamel.</a:t>
            </a:r>
            <a:endParaRPr lang="en-IN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419600" y="2133600"/>
            <a:ext cx="3048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own Arrow 4"/>
          <p:cNvSpPr/>
          <p:nvPr/>
        </p:nvSpPr>
        <p:spPr>
          <a:xfrm>
            <a:off x="4419600" y="3962400"/>
            <a:ext cx="3048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7924800" y="2600980"/>
            <a:ext cx="4572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Re-establishment of a pH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balance may be a part of the triggering mechanism that signals the modulation from smooth-ended to ruffle-ended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Areas of enamel covered by ruffle-ended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are mildly acidic (-pH 6.1-6.8), whereas areas covered by smooth-ended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appear nearly physiologic (-pH 7.2-7.4)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Mineral pathway and mineralization</a:t>
            </a:r>
            <a:endParaRPr lang="en-US" b="0" dirty="0">
              <a:solidFill>
                <a:srgbClr val="FF0000"/>
              </a:solidFill>
              <a:effectLst/>
            </a:endParaRPr>
          </a:p>
        </p:txBody>
      </p:sp>
      <p:sp>
        <p:nvSpPr>
          <p:cNvPr id="4259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763000" cy="5105400"/>
          </a:xfrm>
        </p:spPr>
        <p:txBody>
          <a:bodyPr>
            <a:normAutofit lnSpcReduction="10000"/>
          </a:bodyPr>
          <a:lstStyle/>
          <a:p>
            <a:pPr algn="just">
              <a:buClr>
                <a:srgbClr val="009900"/>
              </a:buClr>
            </a:pP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It takes place in two stages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:-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9900"/>
              </a:buClr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First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immediate partial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mineralization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occurs in the matrix segments and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interprismatic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substance as they are laid down.</a:t>
            </a:r>
          </a:p>
          <a:p>
            <a:pPr algn="just">
              <a:buClr>
                <a:srgbClr val="009900"/>
              </a:buClr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Initial influx is 25-30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% of the total mineral content</a:t>
            </a:r>
          </a:p>
          <a:p>
            <a:pPr algn="just">
              <a:buClr>
                <a:srgbClr val="009900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second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stage or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maturation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characterised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by gradual completion of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mineralization.</a:t>
            </a:r>
          </a:p>
          <a:p>
            <a:pPr algn="just">
              <a:buClr>
                <a:srgbClr val="009900"/>
              </a:buClr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9900"/>
              </a:buClr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Each rod matures from the depth to the surface, and sequence of maturing rods is from cusps or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incisal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edge toward the cervical</a:t>
            </a:r>
          </a:p>
          <a:p>
            <a:pPr algn="just">
              <a:buClr>
                <a:srgbClr val="009900"/>
              </a:buClr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8674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the initial phase, acquisition of the matrix by the apatite crystal and its lengthwise growth produces long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ribbonlike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crystals about 1.5nm thick and 30nm wide.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During the maturation phase, the mineral content is increased by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growth of existing crystals in thickness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and width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not by the addition of more crystals.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mature enamel, the crystals are of somewhat hexagonal cross section, measuring about 25nm thick and 65nm wide.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343400" y="2057400"/>
            <a:ext cx="3048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4988"/>
            <a:ext cx="8229600" cy="1141412"/>
          </a:xfrm>
        </p:spPr>
        <p:txBody>
          <a:bodyPr/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PHYSICAL PROPERTIES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22438"/>
            <a:ext cx="8229600" cy="4525962"/>
          </a:xfrm>
        </p:spPr>
        <p:txBody>
          <a:bodyPr/>
          <a:lstStyle/>
          <a:p>
            <a:pPr algn="just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Hardness</a:t>
            </a:r>
          </a:p>
          <a:p>
            <a:pPr algn="just">
              <a:lnSpc>
                <a:spcPct val="9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hardest substance of the human body.</a:t>
            </a:r>
          </a:p>
          <a:p>
            <a:pPr algn="just">
              <a:lnSpc>
                <a:spcPct val="9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Knoop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hardness No. 343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Forms a resistant covering of the teeth, rendering it suitable for mastication.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Ø"/>
            </a:pP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 theories of crystal formation</a:t>
            </a:r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5029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First theory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Nucleation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formation of crystals upon substrates acting as models or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templates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(eg.in collagenous tissue where crystallites are deposited along collagen fibrils)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Second theory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-mineral is initially deposited as an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amorphous calcium phosphate (ACP)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Subsequently it becomes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hydrolysed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to crystalline hydroxyapatite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Third theory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-neither a nucleation site nor an amorphous precursor is necessary and that tissues are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supersaturated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with respect to calcium and phosphorus &amp; will precipitate crystals spontaneously.</a:t>
            </a:r>
          </a:p>
          <a:p>
            <a:pPr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Mineralization of enamel</a:t>
            </a:r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matrix vesicles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are associated with mineralization of enamel.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Immediate formation of crystallites occur in newly secreted enamel protein.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Crystals grow by fusion of nucleation sites.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Tuftelin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helps in the initial mineralization of enamel.</a:t>
            </a:r>
          </a:p>
          <a:p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Enamel proteins</a:t>
            </a:r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90 percent of enamel proteins are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Amelogenins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10 percent are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Nonamelogenins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(1.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Enamelin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 2.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 3.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Tuftelin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Amelogenin</a:t>
            </a:r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Major component of enamel matrix proteins.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undergoes extracellular degradation by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proteolytic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enzymes into smaller low molecular weight fragments like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tyrosine rich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leucine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rich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amelogenin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polypeptide which are suggested to have specific functions as in regulating crystal growth.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Unique protein-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hydrophobic and has a tendency to aggregate or clump.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50292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They form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thixotropic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gels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that they can be easily squeezed out by the pressure from the growing crystals.</a:t>
            </a: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Amelogenins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have been shown to form minute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nanospheres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between which enamel crystals form.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Thus, it is suggested to have a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functional role in maintaining spaces between the crystals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Experimentally,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absence of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amelogenin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resulted in the formation of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hypoplastic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teeth.</a:t>
            </a:r>
            <a:endParaRPr lang="en-IN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Non-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Amelogenins</a:t>
            </a:r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Enamelin</a:t>
            </a:r>
            <a:r>
              <a:rPr lang="en-US" sz="2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Ameloblastin</a:t>
            </a:r>
            <a:r>
              <a:rPr lang="en-US" sz="2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are reported to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help in nucleation and growth of crystals.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Interacts strongly with apatite.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Play important role in mineralization.</a:t>
            </a:r>
          </a:p>
          <a:p>
            <a:r>
              <a:rPr lang="en-US" sz="2800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Tuftelin</a:t>
            </a:r>
            <a:r>
              <a:rPr lang="en-US" sz="2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 localized to DE junction and is involved in cell signaling.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Recently, </a:t>
            </a:r>
            <a:r>
              <a:rPr lang="en-US" sz="2800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amelotin</a:t>
            </a:r>
            <a:r>
              <a:rPr lang="en-US" sz="2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new protein was reported to be secreted by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maturative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This protein is suggested to help in enamel formation.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Enzymes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 classes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proteinases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are involved in the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extracellular processing and degradation of enamel proteins.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MMP-20(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Enamelysin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short term processing of newly secreted matrix proteins.</a:t>
            </a:r>
          </a:p>
          <a:p>
            <a:pPr algn="just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Serine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proteinase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family(1) functions as bulk digestive enzymes.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Protective Stage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686800" cy="51054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When enamel has completely developed &amp; fully mineralized,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cease to be arranged in a well defined layer.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They can not be differentiated from the cells of SI &amp; OEE.</a:t>
            </a:r>
          </a:p>
          <a:p>
            <a:pPr algn="just">
              <a:lnSpc>
                <a:spcPct val="90000"/>
              </a:lnSpc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These cell layers then form a stratified epithelial covering of the enamel, the so called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reduced enamel epithelium.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functions as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protective covering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over mature enamel by separating it from the connective tissue until the tooth erupts.</a:t>
            </a:r>
          </a:p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Due to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breach in REE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if Connective Tissue contacts enamel,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anomalies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like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cementum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over the enamel may develop or enamel may be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resorbed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4" descr="Figure_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505200"/>
            <a:ext cx="4495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152400"/>
            <a:ext cx="8229600" cy="1219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Desmolytic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Stage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763000" cy="5486400"/>
          </a:xfrm>
        </p:spPr>
        <p:txBody>
          <a:bodyPr/>
          <a:lstStyle/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REE proliferates and seems to induce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atrophy of the connective tissue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separating it from the oral epithelium, so that fusion of the two epithelia can occur.</a:t>
            </a:r>
          </a:p>
          <a:p>
            <a:pPr algn="just"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Epithelial cells elaborate enzymes that are able to destroy connective tissue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desmolysis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Premature degeneration of REE may prevent the eruption of a tooth.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609600"/>
            <a:ext cx="8458200" cy="60198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Enamel is very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brittle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structure with a high elastic modulus and low tensile strength which indicate a rigid structure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Enamel require a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base of dentin to withstand masticatory forces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Enamel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rods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that fail to posses a dentin base because of dental caries or improper preparation design are easily fractured away from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neighbouring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rod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ct val="30000"/>
              </a:spcAft>
              <a:buClr>
                <a:schemeClr val="tx1"/>
              </a:buClr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For maximum strength in tooth preparation all enamel rod should be supported by dentin.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Attachment Stage</a:t>
            </a:r>
            <a:endParaRPr lang="en-I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Junctional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or attachment epithelium (REE + Oral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epi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Epithelial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attacment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REE+enamel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surface)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Attached epithelium (REE forms a cuff/band around the tooth).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IN" dirty="0" smtClean="0">
                <a:solidFill>
                  <a:srgbClr val="FF0000"/>
                </a:solidFill>
              </a:rPr>
              <a:t>3</a:t>
            </a:r>
            <a:r>
              <a:rPr lang="en-IN" dirty="0" smtClean="0"/>
              <a:t> </a:t>
            </a:r>
            <a:r>
              <a:rPr lang="en-IN" dirty="0" smtClean="0">
                <a:solidFill>
                  <a:srgbClr val="7030A0"/>
                </a:solidFill>
              </a:rPr>
              <a:t>BASIC STAGES OF AMELOGENESIS</a:t>
            </a:r>
            <a:endParaRPr lang="en-IN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1816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Morphogenic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stage</a:t>
            </a:r>
          </a:p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Organizing/Differentiation stage</a:t>
            </a:r>
          </a:p>
          <a:p>
            <a:pPr>
              <a:buNone/>
            </a:pP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Secretory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/Formative stage</a:t>
            </a:r>
          </a:p>
          <a:p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Maturation stage</a:t>
            </a:r>
          </a:p>
          <a:p>
            <a:pPr>
              <a:buNone/>
            </a:pPr>
            <a:endParaRPr lang="en-US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Protective stage</a:t>
            </a:r>
          </a:p>
          <a:p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Desmolytic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stage</a:t>
            </a:r>
          </a:p>
          <a:p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Attachment stage</a:t>
            </a:r>
            <a:endParaRPr lang="en-IN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1600200"/>
            <a:ext cx="2590800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Pre- </a:t>
            </a:r>
            <a:r>
              <a:rPr lang="en-US" sz="2800" b="1" dirty="0" err="1" smtClean="0"/>
              <a:t>Secretory</a:t>
            </a:r>
            <a:r>
              <a:rPr lang="en-US" sz="2800" b="1" dirty="0" smtClean="0"/>
              <a:t> stage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3200400"/>
            <a:ext cx="2438400" cy="95410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Secretory</a:t>
            </a:r>
            <a:r>
              <a:rPr lang="en-US" sz="2800" b="1" dirty="0" smtClean="0"/>
              <a:t> stage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4876800"/>
            <a:ext cx="24384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Post- </a:t>
            </a:r>
            <a:r>
              <a:rPr lang="en-US" sz="2800" b="1" dirty="0" err="1" smtClean="0"/>
              <a:t>Secretory</a:t>
            </a:r>
            <a:r>
              <a:rPr lang="en-US" sz="2800" b="1" dirty="0" smtClean="0"/>
              <a:t> stage</a:t>
            </a:r>
            <a:endParaRPr lang="en-US" sz="2800" b="1" dirty="0"/>
          </a:p>
        </p:txBody>
      </p:sp>
      <p:sp>
        <p:nvSpPr>
          <p:cNvPr id="8" name="Right Brace 7"/>
          <p:cNvSpPr/>
          <p:nvPr/>
        </p:nvSpPr>
        <p:spPr>
          <a:xfrm>
            <a:off x="5791200" y="1524000"/>
            <a:ext cx="838200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5943600" y="2971800"/>
            <a:ext cx="533400" cy="838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6019800" y="4191000"/>
            <a:ext cx="533400" cy="1828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67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4588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STRUCTURE OF ENAMEL 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066800"/>
            <a:ext cx="5257800" cy="5562600"/>
          </a:xfrm>
        </p:spPr>
        <p:txBody>
          <a:bodyPr/>
          <a:lstStyle/>
          <a:p>
            <a:pPr algn="just">
              <a:lnSpc>
                <a:spcPct val="80000"/>
              </a:lnSpc>
              <a:spcAft>
                <a:spcPct val="30000"/>
              </a:spcAft>
              <a:buFontTx/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Enamel rods</a:t>
            </a:r>
          </a:p>
          <a:p>
            <a:pPr algn="just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It is the 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basic structural unit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of enamel owes its existence to highly organized pattern of crystal orientation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The shape of the rod is 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cylindrical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and is made up of crystal with their </a:t>
            </a:r>
            <a:r>
              <a:rPr lang="en-US" sz="3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long axis running parallel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to longitudinal axis of the rod.</a:t>
            </a:r>
          </a:p>
        </p:txBody>
      </p:sp>
      <p:pic>
        <p:nvPicPr>
          <p:cNvPr id="23556" name="Picture 4" descr="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5000" y="1752600"/>
            <a:ext cx="3429000" cy="4784651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DSCN3524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 l="16803" r="10944"/>
          <a:stretch>
            <a:fillRect/>
          </a:stretch>
        </p:blipFill>
        <p:spPr bwMode="auto">
          <a:xfrm>
            <a:off x="220663" y="228600"/>
            <a:ext cx="6167437" cy="6400800"/>
          </a:xfrm>
          <a:prstGeom prst="rect">
            <a:avLst/>
          </a:prstGeom>
          <a:noFill/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6781800" y="22098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6781800" y="2743200"/>
            <a:ext cx="1752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E00"/>
                </a:solidFill>
              </a:rPr>
              <a:t>keyhole pattern</a:t>
            </a:r>
          </a:p>
        </p:txBody>
      </p:sp>
      <p:pic>
        <p:nvPicPr>
          <p:cNvPr id="5" name="Picture 4" descr="040_cut_no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number of rod has been estimated as ranging from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million in the lower lateral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 million in upper 1st molar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Dentino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-enamel junction the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rods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run some what 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tortuous coarse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outward to the surface of the tooth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80000"/>
              </a:lnSpc>
              <a:buClr>
                <a:schemeClr val="tx1"/>
              </a:buClr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rod located in the cusps the thickest part of enamel are longer than those at the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cervical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area of the teeth.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33400"/>
            <a:ext cx="8229600" cy="601980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Aft>
                <a:spcPct val="8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diameter of the rod averages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80000"/>
              </a:lnSpc>
              <a:spcAft>
                <a:spcPct val="8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Diameter of the rod increases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from the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dentino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enamel junction towards the surface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of enamel at a ratio of about 1:2.</a:t>
            </a:r>
          </a:p>
          <a:p>
            <a:pPr algn="just">
              <a:lnSpc>
                <a:spcPct val="80000"/>
              </a:lnSpc>
              <a:spcAft>
                <a:spcPct val="8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Surrounding each enamel rod is the 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rod sheath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which contain more organic substance  than the rod 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therefore is not susceptible to demineralization by acid.</a:t>
            </a:r>
          </a:p>
          <a:p>
            <a:pPr algn="just">
              <a:lnSpc>
                <a:spcPct val="80000"/>
              </a:lnSpc>
              <a:spcAft>
                <a:spcPct val="8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Enamel rod and rod sheath are held together by 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interprismatic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substance.</a:t>
            </a:r>
          </a:p>
          <a:p>
            <a:pPr algn="just">
              <a:lnSpc>
                <a:spcPct val="80000"/>
              </a:lnSpc>
              <a:spcAft>
                <a:spcPct val="8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interrod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region, crystals are oriented in a different direction from those making up the rod.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Submicroscopic structures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5943600" cy="5181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3000" dirty="0" smtClean="0">
                <a:latin typeface="Times New Roman" pitchFamily="18" charset="0"/>
              </a:rPr>
              <a:t>They are arranged in a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keyhole pattern</a:t>
            </a:r>
            <a:r>
              <a:rPr lang="en-US" sz="3000" b="1" dirty="0" smtClean="0">
                <a:latin typeface="Times New Roman" pitchFamily="18" charset="0"/>
              </a:rPr>
              <a:t>/ paddle shaped</a:t>
            </a:r>
            <a:r>
              <a:rPr lang="en-US" sz="3000" dirty="0" smtClean="0">
                <a:latin typeface="Times New Roman" pitchFamily="18" charset="0"/>
              </a:rPr>
              <a:t> where tail of one rod is fitted into heads of 2 rods.</a:t>
            </a:r>
          </a:p>
          <a:p>
            <a:pPr algn="just"/>
            <a:endParaRPr lang="en-US" sz="3000" dirty="0" smtClean="0">
              <a:latin typeface="Times New Roman" pitchFamily="18" charset="0"/>
            </a:endParaRPr>
          </a:p>
          <a:p>
            <a:pPr algn="just"/>
            <a:r>
              <a:rPr lang="en-US" sz="3000" dirty="0" smtClean="0">
                <a:latin typeface="Times New Roman" pitchFamily="18" charset="0"/>
              </a:rPr>
              <a:t> Rods measure 9 um in length and 5 um in breadth.</a:t>
            </a:r>
          </a:p>
          <a:p>
            <a:pPr algn="just"/>
            <a:endParaRPr lang="en-US" sz="3000" dirty="0" smtClean="0">
              <a:latin typeface="Times New Roman" pitchFamily="18" charset="0"/>
            </a:endParaRPr>
          </a:p>
          <a:p>
            <a:pPr algn="just"/>
            <a:r>
              <a:rPr lang="en-US" sz="3000" dirty="0" smtClean="0">
                <a:latin typeface="Times New Roman" pitchFamily="18" charset="0"/>
              </a:rPr>
              <a:t> Body or Head of rod is near </a:t>
            </a:r>
            <a:r>
              <a:rPr lang="en-US" sz="3000" dirty="0" err="1" smtClean="0">
                <a:latin typeface="Times New Roman" pitchFamily="18" charset="0"/>
              </a:rPr>
              <a:t>occlusal</a:t>
            </a:r>
            <a:r>
              <a:rPr lang="en-US" sz="3000" dirty="0" smtClean="0">
                <a:latin typeface="Times New Roman" pitchFamily="18" charset="0"/>
              </a:rPr>
              <a:t> &amp; </a:t>
            </a:r>
            <a:r>
              <a:rPr lang="en-US" sz="3000" dirty="0" err="1" smtClean="0">
                <a:latin typeface="Times New Roman" pitchFamily="18" charset="0"/>
              </a:rPr>
              <a:t>incisal</a:t>
            </a:r>
            <a:r>
              <a:rPr lang="en-US" sz="3000" dirty="0" smtClean="0">
                <a:latin typeface="Times New Roman" pitchFamily="18" charset="0"/>
              </a:rPr>
              <a:t> surface, where as tail points </a:t>
            </a:r>
            <a:r>
              <a:rPr lang="en-US" sz="3000" dirty="0" err="1" smtClean="0">
                <a:latin typeface="Times New Roman" pitchFamily="18" charset="0"/>
              </a:rPr>
              <a:t>cervically</a:t>
            </a:r>
            <a:r>
              <a:rPr lang="en-US" sz="3000" dirty="0" smtClean="0">
                <a:latin typeface="Times New Roman" pitchFamily="18" charset="0"/>
              </a:rPr>
              <a:t>.</a:t>
            </a:r>
          </a:p>
          <a:p>
            <a:pPr algn="just">
              <a:buNone/>
            </a:pPr>
            <a:endParaRPr lang="en-IN" dirty="0"/>
          </a:p>
        </p:txBody>
      </p:sp>
      <p:graphicFrame>
        <p:nvGraphicFramePr>
          <p:cNvPr id="4915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33614549"/>
              </p:ext>
            </p:extLst>
          </p:nvPr>
        </p:nvGraphicFramePr>
        <p:xfrm>
          <a:off x="6400800" y="1676400"/>
          <a:ext cx="2425700" cy="3429000"/>
        </p:xfrm>
        <a:graphic>
          <a:graphicData uri="http://schemas.openxmlformats.org/presentationml/2006/ole">
            <p:oleObj spid="_x0000_s16429" name="Photo Editor Photo" r:id="rId4" imgW="6582694" imgH="455238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</a:rPr>
              <a:t>Direction of Enamel Rods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715000"/>
          </a:xfrm>
        </p:spPr>
        <p:txBody>
          <a:bodyPr/>
          <a:lstStyle/>
          <a:p>
            <a:pPr algn="just"/>
            <a:r>
              <a:rPr lang="en-US" sz="3000" dirty="0" smtClean="0">
                <a:latin typeface="Times New Roman" pitchFamily="18" charset="0"/>
              </a:rPr>
              <a:t>Rods are oriented at 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</a:rPr>
              <a:t>right angles to dentin </a:t>
            </a:r>
            <a:r>
              <a:rPr lang="en-US" sz="3000" dirty="0" smtClean="0">
                <a:latin typeface="Times New Roman" pitchFamily="18" charset="0"/>
              </a:rPr>
              <a:t>surface.</a:t>
            </a:r>
          </a:p>
          <a:p>
            <a:pPr algn="just"/>
            <a:endParaRPr lang="en-US" sz="3000" dirty="0" smtClean="0">
              <a:latin typeface="Times New Roman" pitchFamily="18" charset="0"/>
            </a:endParaRPr>
          </a:p>
          <a:p>
            <a:pPr algn="just"/>
            <a:r>
              <a:rPr lang="en-US" sz="3000" dirty="0" smtClean="0">
                <a:latin typeface="Times New Roman" pitchFamily="18" charset="0"/>
              </a:rPr>
              <a:t>These follow same pattern in primary and permanent teeth except in </a:t>
            </a:r>
            <a:r>
              <a:rPr lang="en-US" sz="3000" dirty="0" smtClean="0">
                <a:solidFill>
                  <a:srgbClr val="0070C0"/>
                </a:solidFill>
                <a:latin typeface="Times New Roman" pitchFamily="18" charset="0"/>
              </a:rPr>
              <a:t>cervical region</a:t>
            </a:r>
            <a:r>
              <a:rPr lang="en-US" sz="3000" dirty="0" smtClean="0">
                <a:latin typeface="Times New Roman" pitchFamily="18" charset="0"/>
              </a:rPr>
              <a:t>, where rods are almost 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</a:rPr>
              <a:t>horizontal in primary teeth</a:t>
            </a:r>
            <a:r>
              <a:rPr lang="en-US" sz="3000" dirty="0" smtClean="0">
                <a:latin typeface="Times New Roman" pitchFamily="18" charset="0"/>
              </a:rPr>
              <a:t>, whereas in 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</a:rPr>
              <a:t>permanent teeth, they are inclined apically. </a:t>
            </a:r>
          </a:p>
          <a:p>
            <a:pPr algn="just"/>
            <a:endParaRPr lang="en-IN" dirty="0"/>
          </a:p>
        </p:txBody>
      </p:sp>
      <p:pic>
        <p:nvPicPr>
          <p:cNvPr id="4" name="Picture 4" descr="DSCN3492"/>
          <p:cNvPicPr>
            <a:picLocks noChangeAspect="1" noChangeArrowheads="1"/>
          </p:cNvPicPr>
          <p:nvPr/>
        </p:nvPicPr>
        <p:blipFill>
          <a:blip r:embed="rId3" cstate="print">
            <a:lum bright="18000" contrast="18000"/>
          </a:blip>
          <a:srcRect l="7843" b="15010"/>
          <a:stretch>
            <a:fillRect/>
          </a:stretch>
        </p:blipFill>
        <p:spPr bwMode="auto">
          <a:xfrm>
            <a:off x="4114800" y="4114800"/>
            <a:ext cx="4800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Transverse Striations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4830763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Each enamel rod is built up of segments separated by dark lines that give it a striated appearance.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rods are segmented because the enamel matrix is formed in a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rhythmic manner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humans these segments seem to be a uniform length of about of 4 um. Reflects a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diurnal rhythmicity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rod formation.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6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69063224"/>
              </p:ext>
            </p:extLst>
          </p:nvPr>
        </p:nvGraphicFramePr>
        <p:xfrm>
          <a:off x="5181600" y="3886200"/>
          <a:ext cx="3733800" cy="2759765"/>
        </p:xfrm>
        <a:graphic>
          <a:graphicData uri="http://schemas.openxmlformats.org/presentationml/2006/ole">
            <p:oleObj spid="_x0000_s28717" name="Photo Editor Photo" r:id="rId4" imgW="5047619" imgH="193333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Gnarled enamel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Over the cusps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 teeth, 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rods appear twisted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around each other in a seemingly complex arrangement.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bundles of rods seem to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interwine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more irregularly.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This optical appearance of enamel is called Gnarled enamel.</a:t>
            </a:r>
          </a:p>
          <a:p>
            <a:pPr algn="just"/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"/>
            <a:ext cx="8686800" cy="647700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THICKNESS: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Enamel forms a protective covering of variable thickness over the entire surface of the crown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On cusp of molar and premolars enamel attain a maximum thickness of about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to 2.5 mm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thinning down almost a knife edged at the neck of the tooth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Thicker on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lingual surfaces of maxillary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molars and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surfaces of mandibular molars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.--- supporting cusps--- adaptation to functional demands.</a:t>
            </a:r>
          </a:p>
          <a:p>
            <a:pPr algn="just">
              <a:lnSpc>
                <a:spcPct val="80000"/>
              </a:lnSpc>
              <a:spcAft>
                <a:spcPct val="50000"/>
              </a:spcAft>
              <a:buClr>
                <a:schemeClr val="tx1"/>
              </a:buClr>
              <a:buNone/>
            </a:pP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4"/>
          <p:cNvGraphicFramePr>
            <a:graphicFrameLocks noChangeAspect="1"/>
          </p:cNvGraphicFramePr>
          <p:nvPr/>
        </p:nvGraphicFramePr>
        <p:xfrm>
          <a:off x="228600" y="457200"/>
          <a:ext cx="4724400" cy="5029200"/>
        </p:xfrm>
        <a:graphic>
          <a:graphicData uri="http://schemas.openxmlformats.org/presentationml/2006/ole">
            <p:oleObj spid="_x0000_s30765" name="Photo Editor Photo" r:id="rId4" imgW="6897063" imgH="7219048" progId="">
              <p:embed/>
            </p:oleObj>
          </a:graphicData>
        </a:graphic>
      </p:graphicFrame>
      <p:pic>
        <p:nvPicPr>
          <p:cNvPr id="3" name="Picture 4" descr="A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953000" y="304800"/>
            <a:ext cx="4191000" cy="52578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Hunter-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Schreger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bands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change in direction of enamel rods as a functional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adaptation to minimize cleavage in the axial direction under influence of masticatory forces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produce an optical appearance called Hunter-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Schreger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/>
              <a:t>band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dirty="0" smtClean="0"/>
              <a:t>. </a:t>
            </a:r>
          </a:p>
          <a:p>
            <a:pPr algn="just">
              <a:buNone/>
            </a:pPr>
            <a:endParaRPr lang="en-IN" dirty="0"/>
          </a:p>
        </p:txBody>
      </p:sp>
      <p:pic>
        <p:nvPicPr>
          <p:cNvPr id="4" name="Picture 4" descr="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191000" y="3561522"/>
            <a:ext cx="4733925" cy="32766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algn="just">
              <a:lnSpc>
                <a:spcPct val="90000"/>
              </a:lnSpc>
              <a:spcAft>
                <a:spcPct val="4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Bands in which rods are sectioned more transversely are called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diazones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(light bands)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those in which the rods are sectioned more longitudinally are termed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parazones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(dark bands)</a:t>
            </a:r>
          </a:p>
          <a:p>
            <a:pPr algn="just">
              <a:lnSpc>
                <a:spcPct val="90000"/>
              </a:lnSpc>
              <a:spcAft>
                <a:spcPct val="40000"/>
              </a:spcAft>
              <a:buClr>
                <a:schemeClr val="tx1"/>
              </a:buClr>
              <a:buFont typeface="Wingdings" pitchFamily="2" charset="2"/>
              <a:buChar char="Ø"/>
            </a:pP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Aft>
                <a:spcPct val="4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They are most clearly seen in longitudinal ground section viewed by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reflected light. </a:t>
            </a:r>
            <a:endParaRPr lang="en-US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Aft>
                <a:spcPct val="40000"/>
              </a:spcAft>
              <a:buClr>
                <a:schemeClr val="tx1"/>
              </a:buClr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Aft>
                <a:spcPct val="4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Seen on the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inner 2/3</a:t>
            </a:r>
            <a:r>
              <a:rPr lang="en-US" sz="2800" baseline="30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of enamel.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Incremental lines of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Retzius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These are incremental growth lines appearing as brownish bands in ground sections of enamel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reflecting successive apposition layers </a:t>
            </a:r>
            <a:r>
              <a:rPr lang="en-US" sz="2800" dirty="0" smtClean="0">
                <a:latin typeface="Times New Roman" pitchFamily="18" charset="0"/>
              </a:rPr>
              <a:t>of enamel.</a:t>
            </a:r>
          </a:p>
          <a:p>
            <a:pPr algn="just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 In transverse sections, these appear as concentric circles. </a:t>
            </a:r>
          </a:p>
          <a:p>
            <a:pPr algn="just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In longitudinal sections, lines transverse the </a:t>
            </a:r>
            <a:r>
              <a:rPr lang="en-US" sz="2800" dirty="0" err="1" smtClean="0">
                <a:latin typeface="Times New Roman" pitchFamily="18" charset="0"/>
              </a:rPr>
              <a:t>cuspal</a:t>
            </a:r>
            <a:r>
              <a:rPr lang="en-US" sz="2800" dirty="0" smtClean="0">
                <a:latin typeface="Times New Roman" pitchFamily="18" charset="0"/>
              </a:rPr>
              <a:t> and </a:t>
            </a:r>
            <a:r>
              <a:rPr lang="en-US" sz="2800" dirty="0" err="1" smtClean="0">
                <a:latin typeface="Times New Roman" pitchFamily="18" charset="0"/>
              </a:rPr>
              <a:t>incisal</a:t>
            </a:r>
            <a:r>
              <a:rPr lang="en-US" sz="2800" dirty="0" smtClean="0">
                <a:latin typeface="Times New Roman" pitchFamily="18" charset="0"/>
              </a:rPr>
              <a:t> areas in a symmetrical arc pattern.</a:t>
            </a:r>
          </a:p>
          <a:p>
            <a:pPr algn="just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These lines reflect variations in structure &amp; mineralization, which occurs during growth of enamel </a:t>
            </a:r>
          </a:p>
          <a:p>
            <a:pPr algn="just">
              <a:spcBef>
                <a:spcPct val="50000"/>
              </a:spcBef>
            </a:pPr>
            <a:endParaRPr lang="en-US" sz="2800" dirty="0" smtClean="0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800" dirty="0" smtClean="0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800" dirty="0" smtClean="0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  <a:buNone/>
            </a:pPr>
            <a:r>
              <a:rPr lang="en-US" sz="2800" dirty="0" smtClean="0">
                <a:latin typeface="Times New Roman" pitchFamily="18" charset="0"/>
              </a:rPr>
              <a:t> 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4" descr="Scan002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287" r="8841" b="33333"/>
          <a:stretch>
            <a:fillRect/>
          </a:stretch>
        </p:blipFill>
        <p:spPr>
          <a:xfrm>
            <a:off x="685801" y="1959696"/>
            <a:ext cx="3505199" cy="3806971"/>
          </a:xfrm>
          <a:noFill/>
          <a:ln w="57150">
            <a:solidFill>
              <a:srgbClr val="000000"/>
            </a:solidFill>
          </a:ln>
        </p:spPr>
      </p:pic>
      <p:pic>
        <p:nvPicPr>
          <p:cNvPr id="5" name="Picture 4" descr="Scan0026"/>
          <p:cNvPicPr>
            <a:picLocks noChangeAspect="1" noChangeArrowheads="1"/>
          </p:cNvPicPr>
          <p:nvPr/>
        </p:nvPicPr>
        <p:blipFill>
          <a:blip r:embed="rId4" cstate="print"/>
          <a:srcRect l="12314" t="7149" r="7835" b="10612"/>
          <a:stretch>
            <a:fillRect/>
          </a:stretch>
        </p:blipFill>
        <p:spPr>
          <a:xfrm>
            <a:off x="4953000" y="1981200"/>
            <a:ext cx="3886200" cy="3810000"/>
          </a:xfrm>
          <a:prstGeom prst="rect">
            <a:avLst/>
          </a:prstGeom>
          <a:noFill/>
          <a:ln w="5715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Figure_0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43434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4484205" y="844977"/>
            <a:ext cx="46482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striae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Retzius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often extend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from the DEJ to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outer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surface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enamel where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they end in  shallow </a:t>
            </a:r>
          </a:p>
          <a:p>
            <a:pPr algn="just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furrows k/a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Perikymata.</a:t>
            </a:r>
          </a:p>
          <a:p>
            <a:pPr algn="just"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When the circle formed by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Striae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Retzius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is incomplete at the enamel surface, a series of alternating grooves called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Imbrication lines  of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Pickerill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 formed. </a:t>
            </a:r>
          </a:p>
          <a:p>
            <a:pPr algn="just">
              <a:buFont typeface="Arial" pitchFamily="34" charset="0"/>
              <a:buChar char="•"/>
              <a:defRPr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elevations between the grooves is called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Perikymata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5539409" y="152400"/>
            <a:ext cx="29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Perikymata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Neonatal line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enamel of the deciduous teeth develops partly before and partly after birth.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boundary between the two portions of enamel in the deciduous teeth is marked by an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accentuated incremental line of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Retzius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the neonatal line or neonatal ring.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appears to be the result of the abrupt change in the environment and nutrition of the newborn infant.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Enamel Cuticle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10540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Nasmyth’s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membrane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 Primary enamel cuticle</a:t>
            </a:r>
          </a:p>
          <a:p>
            <a:pPr algn="just"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delicate membrane which covers the entire crown of newly erupted tooth but is soon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removed by mastication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Secreted by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after completion of enamel formation.</a:t>
            </a:r>
          </a:p>
          <a:p>
            <a:pPr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membrane is replaced by an organic deposit called </a:t>
            </a:r>
            <a:r>
              <a:rPr lang="en-US" sz="28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pellicle</a:t>
            </a:r>
            <a:r>
              <a:rPr lang="en-US" sz="28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which is the precipitate of salivary proteins. Micro-organisms may invade the pellicle and form plaque, a potential precursor to dental disease.</a:t>
            </a:r>
          </a:p>
          <a:p>
            <a:pPr algn="just">
              <a:buNone/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Enamel lamellae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</a:rPr>
              <a:t>Enamel lamellae extend for varying depth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from surface of enamel towards DEJ</a:t>
            </a:r>
            <a:r>
              <a:rPr lang="en-US" sz="2800" dirty="0" smtClean="0">
                <a:latin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</a:rPr>
              <a:t> They are leaf like structures, which may even penetrate into dentin. </a:t>
            </a:r>
          </a:p>
          <a:p>
            <a:pPr algn="just"/>
            <a:r>
              <a:rPr lang="en-US" sz="2800" dirty="0" smtClean="0">
                <a:latin typeface="Times New Roman" pitchFamily="18" charset="0"/>
              </a:rPr>
              <a:t>They consist of organic material, with little mineral content.</a:t>
            </a:r>
          </a:p>
          <a:p>
            <a:pPr algn="just"/>
            <a:endParaRPr lang="en-US" sz="2800" dirty="0" smtClean="0">
              <a:latin typeface="Times New Roman" pitchFamily="18" charset="0"/>
            </a:endParaRPr>
          </a:p>
          <a:p>
            <a:pPr algn="just"/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</a:rPr>
              <a:t>May be a site of weakness in a tooth and may form a road of entry for bacteria that initiate caries.</a:t>
            </a:r>
          </a:p>
          <a:p>
            <a:pPr algn="just">
              <a:buNone/>
            </a:pPr>
            <a:endParaRPr lang="en-IN" dirty="0" smtClean="0"/>
          </a:p>
          <a:p>
            <a:pPr algn="just"/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6868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dirty="0" smtClean="0">
                <a:latin typeface="Times New Roman" pitchFamily="18" charset="0"/>
              </a:rPr>
              <a:t>Lamellae may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</a:rPr>
              <a:t>develop in planes of tension</a:t>
            </a:r>
            <a:r>
              <a:rPr lang="en-US" sz="2800" dirty="0" smtClean="0">
                <a:latin typeface="Times New Roman" pitchFamily="18" charset="0"/>
              </a:rPr>
              <a:t>. When rods cross such a plane, short segment of rod may not calcify.</a:t>
            </a:r>
          </a:p>
          <a:p>
            <a:pPr algn="just" eaLnBrk="1" hangingPunct="1"/>
            <a:endParaRPr lang="en-US" sz="2800" dirty="0">
              <a:latin typeface="Times New Roman" pitchFamily="18" charset="0"/>
            </a:endParaRPr>
          </a:p>
          <a:p>
            <a:pPr algn="just" eaLnBrk="1" hangingPunct="1"/>
            <a:r>
              <a:rPr lang="en-US" sz="2800" dirty="0" smtClean="0">
                <a:latin typeface="Times New Roman" pitchFamily="18" charset="0"/>
              </a:rPr>
              <a:t>If disturbance is more severe a crack may develop which may be filled by surrounding cells, (if tooth is </a:t>
            </a:r>
            <a:r>
              <a:rPr lang="en-US" sz="2800" dirty="0" err="1" smtClean="0">
                <a:latin typeface="Times New Roman" pitchFamily="18" charset="0"/>
              </a:rPr>
              <a:t>unerupted</a:t>
            </a:r>
            <a:r>
              <a:rPr lang="en-US" sz="2800" dirty="0" smtClean="0">
                <a:latin typeface="Times New Roman" pitchFamily="18" charset="0"/>
              </a:rPr>
              <a:t>) or by organic material from oral cavity (if tooth is erupted). So, 3 types of lamellae can be differentiated.</a:t>
            </a:r>
          </a:p>
          <a:p>
            <a:pPr algn="just" eaLnBrk="1" hangingPunct="1"/>
            <a:endParaRPr lang="en-US" sz="2800" b="1" dirty="0">
              <a:latin typeface="Times New Roman" pitchFamily="18" charset="0"/>
            </a:endParaRPr>
          </a:p>
          <a:p>
            <a:pPr algn="just" eaLnBrk="1" hangingPunct="1"/>
            <a:endParaRPr lang="en-US" sz="2800" b="1" dirty="0" smtClean="0">
              <a:latin typeface="Times New Roman" pitchFamily="18" charset="0"/>
            </a:endParaRPr>
          </a:p>
          <a:p>
            <a:pPr algn="just" eaLnBrk="1" hangingPunct="1"/>
            <a:r>
              <a:rPr lang="en-US" sz="2800" b="1" dirty="0" smtClean="0">
                <a:latin typeface="Times New Roman" pitchFamily="18" charset="0"/>
              </a:rPr>
              <a:t>Type A</a:t>
            </a:r>
            <a:r>
              <a:rPr lang="en-US" sz="2800" dirty="0" smtClean="0">
                <a:latin typeface="Times New Roman" pitchFamily="18" charset="0"/>
              </a:rPr>
              <a:t>: -	Lamellae composed of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poorly calcified rod segments </a:t>
            </a:r>
            <a:r>
              <a:rPr lang="en-US" sz="2800" dirty="0" smtClean="0">
                <a:latin typeface="Times New Roman" pitchFamily="18" charset="0"/>
              </a:rPr>
              <a:t>(in enamel)</a:t>
            </a:r>
            <a:endParaRPr lang="en-US" sz="2800" b="1" dirty="0" smtClean="0">
              <a:latin typeface="Times New Roman" pitchFamily="18" charset="0"/>
            </a:endParaRPr>
          </a:p>
          <a:p>
            <a:pPr algn="just" eaLnBrk="1" hangingPunct="1"/>
            <a:r>
              <a:rPr lang="en-US" sz="2800" b="1" dirty="0" smtClean="0">
                <a:latin typeface="Times New Roman" pitchFamily="18" charset="0"/>
              </a:rPr>
              <a:t>Type B</a:t>
            </a:r>
            <a:r>
              <a:rPr lang="en-US" sz="2800" dirty="0" smtClean="0">
                <a:latin typeface="Times New Roman" pitchFamily="18" charset="0"/>
              </a:rPr>
              <a:t>: -	Lamellae filled with </a:t>
            </a:r>
            <a:r>
              <a:rPr lang="en-US" sz="2800" dirty="0" smtClean="0">
                <a:solidFill>
                  <a:srgbClr val="92D050"/>
                </a:solidFill>
                <a:latin typeface="Times New Roman" pitchFamily="18" charset="0"/>
              </a:rPr>
              <a:t>degenerated cells </a:t>
            </a:r>
            <a:r>
              <a:rPr lang="en-US" sz="2800" dirty="0" smtClean="0">
                <a:latin typeface="Times New Roman" pitchFamily="18" charset="0"/>
              </a:rPr>
              <a:t>(May reach into dentin)</a:t>
            </a:r>
            <a:endParaRPr lang="en-US" sz="2800" b="1" dirty="0" smtClean="0">
              <a:latin typeface="Times New Roman" pitchFamily="18" charset="0"/>
            </a:endParaRPr>
          </a:p>
          <a:p>
            <a:pPr algn="just" eaLnBrk="1" hangingPunct="1"/>
            <a:r>
              <a:rPr lang="en-US" sz="2800" b="1" dirty="0" smtClean="0">
                <a:latin typeface="Times New Roman" pitchFamily="18" charset="0"/>
              </a:rPr>
              <a:t>Type C:</a:t>
            </a:r>
            <a:r>
              <a:rPr lang="en-US" sz="2800" dirty="0" smtClean="0">
                <a:latin typeface="Times New Roman" pitchFamily="18" charset="0"/>
              </a:rPr>
              <a:t> -	Lamellae filled with 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</a:rPr>
              <a:t>organic matter from saliva</a:t>
            </a:r>
            <a:endParaRPr lang="en-US" sz="2800" dirty="0">
              <a:solidFill>
                <a:srgbClr val="00B0F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80000"/>
              </a:lnSpc>
              <a:spcAft>
                <a:spcPct val="30000"/>
              </a:spcAft>
              <a:buFontTx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PERMEABILITY-Semipermeable</a:t>
            </a:r>
          </a:p>
          <a:p>
            <a:pPr algn="just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Although enamel is hard and dense it is permeable to certain ions and molecule permitting both partial and complete penetration.</a:t>
            </a:r>
          </a:p>
          <a:p>
            <a:pPr>
              <a:buFont typeface="Wingdings" pitchFamily="2" charset="2"/>
              <a:buChar char="Ø"/>
            </a:pP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Color-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Enamel is translucent.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Yellowish white to grayish white.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Specific Gravity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-2.8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4" descr="Figure_05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95400" y="1295400"/>
            <a:ext cx="6531443" cy="4806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</a:rPr>
              <a:t>Enamel Cracks</a:t>
            </a:r>
            <a:endParaRPr lang="en-IN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 smtClean="0">
                <a:latin typeface="Times New Roman" pitchFamily="18" charset="0"/>
              </a:rPr>
              <a:t>These are narrow fissure like structures seen on enamel surfaces.</a:t>
            </a:r>
          </a:p>
          <a:p>
            <a:pPr algn="just"/>
            <a:r>
              <a:rPr lang="en-US" sz="2800" dirty="0" smtClean="0">
                <a:latin typeface="Times New Roman" pitchFamily="18" charset="0"/>
              </a:rPr>
              <a:t>These are the outer edges of enamel lamellae, which extend for varying distances and are perpendicular to  DEJ.</a:t>
            </a: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Enamel cracks disappear when sections of enamel are decalcified but enamel lamellae persist. </a:t>
            </a:r>
            <a:r>
              <a:rPr lang="en-US" sz="2800" dirty="0" smtClean="0">
                <a:latin typeface="Times New Roman" pitchFamily="18" charset="0"/>
              </a:rPr>
              <a:t>So we can differentiate between the two.</a:t>
            </a:r>
          </a:p>
          <a:p>
            <a:pPr algn="just"/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Enamel Tufts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4102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</a:rPr>
              <a:t>These are the geologic faults best seen in transverse sections of enamel. </a:t>
            </a:r>
          </a:p>
          <a:p>
            <a:pPr algn="just"/>
            <a:endParaRPr lang="en-US" sz="2800" dirty="0" smtClean="0">
              <a:latin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</a:rPr>
              <a:t>Enamel tufts project from DEJ for a short distance into the enamel about one fifth to one third of its thickness. </a:t>
            </a:r>
          </a:p>
          <a:p>
            <a:pPr algn="just"/>
            <a:endParaRPr lang="en-US" sz="2800" dirty="0" smtClean="0">
              <a:latin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</a:rPr>
              <a:t>These are </a:t>
            </a:r>
            <a:r>
              <a:rPr lang="en-US" sz="2800" dirty="0" err="1" smtClean="0">
                <a:latin typeface="Times New Roman" pitchFamily="18" charset="0"/>
              </a:rPr>
              <a:t>hypomineralized</a:t>
            </a:r>
            <a:r>
              <a:rPr lang="en-US" sz="2800" dirty="0" smtClean="0">
                <a:latin typeface="Times New Roman" pitchFamily="18" charset="0"/>
              </a:rPr>
              <a:t> &amp; contain greater concentration of enamel proteins than the rest of enamel. </a:t>
            </a:r>
          </a:p>
          <a:p>
            <a:pPr algn="just"/>
            <a:endParaRPr lang="en-US" sz="2800" dirty="0" smtClean="0">
              <a:latin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</a:rPr>
              <a:t>They are believed to occur developmentally because of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abrupt changes in the direction of group of rods that arise from different regions of the scalloped DEJ.</a:t>
            </a:r>
          </a:p>
          <a:p>
            <a:pPr algn="just"/>
            <a:endParaRPr lang="en-US" sz="28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endParaRPr lang="en-IN" sz="2800" dirty="0" smtClean="0"/>
          </a:p>
          <a:p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Enamel Tufts</a:t>
            </a:r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36866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573088" y="838200"/>
          <a:ext cx="4035425" cy="4911725"/>
        </p:xfrm>
        <a:graphic>
          <a:graphicData uri="http://schemas.openxmlformats.org/presentationml/2006/ole">
            <p:oleObj spid="_x0000_s36909" name="Photo Editor Photo" r:id="rId4" imgW="4382112" imgH="5334745" progId="">
              <p:embed/>
            </p:oleObj>
          </a:graphicData>
        </a:graphic>
      </p:graphicFrame>
      <p:pic>
        <p:nvPicPr>
          <p:cNvPr id="4" name="Picture 4" descr="Figure_0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914400"/>
            <a:ext cx="381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Dentinoenamel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junction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junction between enamel and dentin is established as these two hard tissues begin to form and is seen as a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scalloped profile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cross section.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shape and nature of the junction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increases the surface area probably increasing the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adherance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between dentin and enamel.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Thus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prevents the shearing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of enamel during function.</a:t>
            </a:r>
          </a:p>
          <a:p>
            <a:pPr algn="just">
              <a:buNone/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Enamel Spindles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Sometimes the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</a:rPr>
              <a:t>odontoblastic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 processes pass across the DEJ into enamel</a:t>
            </a:r>
            <a:r>
              <a:rPr lang="en-US" sz="2800" dirty="0" smtClean="0">
                <a:latin typeface="Times New Roman" pitchFamily="18" charset="0"/>
              </a:rPr>
              <a:t>. </a:t>
            </a:r>
          </a:p>
          <a:p>
            <a:pPr algn="just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When their ends are thickened, they are called as enamel spindles. </a:t>
            </a:r>
          </a:p>
          <a:p>
            <a:pPr algn="just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In ground sections of dried teeth, organic content of spindles disintegrates &amp; replaced by air. So, it appears dark in transmitted light. </a:t>
            </a:r>
          </a:p>
          <a:p>
            <a:pPr algn="just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These spindles may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serve as pain receptors</a:t>
            </a:r>
            <a:r>
              <a:rPr lang="en-US" sz="2800" dirty="0" smtClean="0">
                <a:latin typeface="Times New Roman" pitchFamily="18" charset="0"/>
              </a:rPr>
              <a:t>, thereby explaining enamel sensitivity by some patients during tooth preparation.</a:t>
            </a:r>
          </a:p>
          <a:p>
            <a:pPr algn="just"/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ure_0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Aprismatic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enamel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Many teeth exhibit a superficial layer of enamel that is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devoid of typical rod architecture.</a:t>
            </a:r>
          </a:p>
          <a:p>
            <a:pPr algn="just"/>
            <a:endParaRPr lang="en-US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Found in most deciduous and occurs near the cervical region of many permanent teeth.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is believed to be caused by the 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cessation of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secretory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activity by the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ameloblast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and the retraction of Tomes process.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85800"/>
            <a:ext cx="8077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extension of the Tomes process is thought to influence crystal orientation, it follows that in the absence of the process the characteristic shift in crystal orientation found in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interrod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areas will be lacking.</a:t>
            </a:r>
          </a:p>
          <a:p>
            <a:pPr algn="just"/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It is this shift in orientation that is primarily responsible for rod or prism morphology.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It may also be observed at the DEJ.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It is presumed that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aprismatic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enamel at the DEJ is secreted by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preameloblasts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prior to the formation of Tomes process.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Enamel pits, caps and </a:t>
            </a:r>
            <a:r>
              <a:rPr lang="en-US" dirty="0" err="1" smtClean="0"/>
              <a:t>broches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Surface of enamel is not even. Shows pits and elevations.</a:t>
            </a:r>
          </a:p>
          <a:p>
            <a:pPr algn="just"/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– 1-1.5 µ--- represent ends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ameloblst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lost after enamel formation.</a:t>
            </a:r>
          </a:p>
          <a:p>
            <a:pPr algn="just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Elevations – as a result of deposition of enamel and debris of enamel organ.</a:t>
            </a:r>
          </a:p>
          <a:p>
            <a:pPr algn="just"/>
            <a:r>
              <a:rPr lang="en-US" dirty="0" smtClean="0">
                <a:latin typeface="Arial" pitchFamily="34" charset="0"/>
                <a:cs typeface="Arial" pitchFamily="34" charset="0"/>
              </a:rPr>
              <a:t>Smaller elevations</a:t>
            </a:r>
            <a:r>
              <a:rPr lang="en-US" dirty="0">
                <a:latin typeface="Arial" pitchFamily="34" charset="0"/>
                <a:cs typeface="Arial" pitchFamily="34" charset="0"/>
              </a:rPr>
              <a:t>: 10-15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µ :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enamel caps</a:t>
            </a:r>
          </a:p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Larger elevations: 30-50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µ :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enamel 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brochs</a:t>
            </a: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IN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89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"/>
            <a:ext cx="8229600" cy="6477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Aft>
                <a:spcPct val="30000"/>
              </a:spcAft>
              <a:buFontTx/>
              <a:buNone/>
            </a:pP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CHEMICAL 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COMPOSITION</a:t>
            </a:r>
            <a:endParaRPr lang="en-US" sz="35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Enamel is highly mineralized tissue with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96% inorganic and 4% organic material and water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Inorganic content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Crystaline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CaPO4,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Hydroxy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Apatite.</a:t>
            </a: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Entire volume of the enamel is occupied by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hydroxy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apatite crystal and a fine lacy network of organic material appear between the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crystal.</a:t>
            </a: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Various ions Strontium, Mg, Lead, Fluoride.</a:t>
            </a:r>
          </a:p>
          <a:p>
            <a:pPr algn="just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Core of crystals richer in Mg and carbonate--- greater solubility in acids than peripheral proteins.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Age changes</a:t>
            </a:r>
            <a:endParaRPr lang="en-I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None/>
            </a:pPr>
            <a:endParaRPr lang="en-US" sz="2800" dirty="0" smtClean="0"/>
          </a:p>
          <a:p>
            <a:pPr algn="just">
              <a:lnSpc>
                <a:spcPct val="75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Enamel wears away slowly with age.</a:t>
            </a:r>
          </a:p>
          <a:p>
            <a:pPr algn="just">
              <a:lnSpc>
                <a:spcPct val="75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Regressive alterations   Attrition</a:t>
            </a:r>
          </a:p>
          <a:p>
            <a:pPr algn="just">
              <a:lnSpc>
                <a:spcPct val="75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Abrasion</a:t>
            </a:r>
          </a:p>
          <a:p>
            <a:pPr algn="just">
              <a:lnSpc>
                <a:spcPct val="75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Erosion</a:t>
            </a:r>
          </a:p>
          <a:p>
            <a:pPr algn="just">
              <a:lnSpc>
                <a:spcPct val="75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 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Abfraction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75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Darkens in color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Reduced permeability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Surface composition alters</a:t>
            </a:r>
          </a:p>
          <a:p>
            <a:pPr algn="just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800" dirty="0" smtClean="0"/>
              <a:t> 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="" xmlns:p14="http://schemas.microsoft.com/office/powerpoint/2010/main" val="2848306171"/>
              </p:ext>
            </p:extLst>
          </p:nvPr>
        </p:nvGraphicFramePr>
        <p:xfrm>
          <a:off x="304800" y="152400"/>
          <a:ext cx="3733800" cy="3188091"/>
        </p:xfrm>
        <a:graphic>
          <a:graphicData uri="http://schemas.openxmlformats.org/presentationml/2006/ole">
            <p:oleObj spid="_x0000_s84142" name="Photo Editor Photo" r:id="rId4" imgW="6628571" imgH="5657143" progId="">
              <p:embed/>
            </p:oleObj>
          </a:graphicData>
        </a:graphic>
      </p:graphicFrame>
      <p:graphicFrame>
        <p:nvGraphicFramePr>
          <p:cNvPr id="2765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76562565"/>
              </p:ext>
            </p:extLst>
          </p:nvPr>
        </p:nvGraphicFramePr>
        <p:xfrm>
          <a:off x="152400" y="3581400"/>
          <a:ext cx="4222066" cy="3171935"/>
        </p:xfrm>
        <a:graphic>
          <a:graphicData uri="http://schemas.openxmlformats.org/presentationml/2006/ole">
            <p:oleObj spid="_x0000_s84143" name="Photo Editor Photo" r:id="rId5" imgW="13689336" imgH="17504762" progId="">
              <p:embed/>
            </p:oleObj>
          </a:graphicData>
        </a:graphic>
      </p:graphicFrame>
      <p:graphicFrame>
        <p:nvGraphicFramePr>
          <p:cNvPr id="2765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51282486"/>
              </p:ext>
            </p:extLst>
          </p:nvPr>
        </p:nvGraphicFramePr>
        <p:xfrm>
          <a:off x="4495800" y="152400"/>
          <a:ext cx="4049737" cy="3274255"/>
        </p:xfrm>
        <a:graphic>
          <a:graphicData uri="http://schemas.openxmlformats.org/presentationml/2006/ole">
            <p:oleObj spid="_x0000_s84144" name="Photo Editor Photo" r:id="rId6" imgW="13689336" imgH="17504762" progId="">
              <p:embed/>
            </p:oleObj>
          </a:graphicData>
        </a:graphic>
      </p:graphicFrame>
      <p:graphicFrame>
        <p:nvGraphicFramePr>
          <p:cNvPr id="798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27973090"/>
              </p:ext>
            </p:extLst>
          </p:nvPr>
        </p:nvGraphicFramePr>
        <p:xfrm>
          <a:off x="4648200" y="3657600"/>
          <a:ext cx="3877408" cy="2929597"/>
        </p:xfrm>
        <a:graphic>
          <a:graphicData uri="http://schemas.openxmlformats.org/presentationml/2006/ole">
            <p:oleObj spid="_x0000_s84145" name="Photo Editor Photo" r:id="rId7" imgW="6230220" imgH="596190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828800"/>
            <a:ext cx="8001000" cy="1905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CLINICAL  ASPECTS</a:t>
            </a:r>
            <a:endParaRPr lang="en-IN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8788" y="293688"/>
            <a:ext cx="8232775" cy="1384300"/>
          </a:xfrm>
          <a:noFill/>
          <a:ln/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ENAMEL HYPOPLASIA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idx="1"/>
          </p:nvPr>
        </p:nvSpPr>
        <p:spPr>
          <a:xfrm>
            <a:off x="458788" y="1906588"/>
            <a:ext cx="8232775" cy="4113212"/>
          </a:xfrm>
          <a:noFill/>
          <a:ln/>
        </p:spPr>
        <p:txBody>
          <a:bodyPr>
            <a:normAutofit/>
          </a:bodyPr>
          <a:lstStyle/>
          <a:p>
            <a:pPr marL="609600" indent="-609600" algn="just">
              <a:buClr>
                <a:schemeClr val="tx1"/>
              </a:buClr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Hypoplasia defined as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incomplete or defective formation of enamel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matrix</a:t>
            </a:r>
          </a:p>
          <a:p>
            <a:pPr marL="609600" indent="-609600" algn="just">
              <a:buClr>
                <a:schemeClr val="tx1"/>
              </a:buClr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buClr>
                <a:schemeClr val="tx1"/>
              </a:buClr>
            </a:pP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Two types of enamel 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hypoplasia:</a:t>
            </a:r>
          </a:p>
          <a:p>
            <a:pPr marL="609600" indent="-609600" algn="just">
              <a:buClr>
                <a:schemeClr val="tx1"/>
              </a:buClr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buClr>
                <a:schemeClr val="tx1"/>
              </a:buClr>
              <a:buFontTx/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Hereditary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Amelogenesis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Imperfecta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buClr>
                <a:schemeClr val="tx1"/>
              </a:buClr>
              <a:buFontTx/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Environmental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enamel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hypoplasia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Amelogenesis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Imperfecta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A complex inheritance pattern gives rise to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amelogenesis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imperfecta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a structural defect of the tooth enamel.</a:t>
            </a:r>
          </a:p>
          <a:p>
            <a:pPr algn="just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 may be differentiated into 3 main groups:</a:t>
            </a: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Hypoplastic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Hypocalcified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Hypomature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Aetiology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Amelogenesis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Imperfecta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is related to the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alteration of genes involved in the formation and maturation of enamel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AI phenotypes vary widely depending on the specific gene involved, the location and type of mutation, and the corresponding putative change at the protein level.</a:t>
            </a:r>
          </a:p>
          <a:p>
            <a:pPr algn="just"/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Different inheritance patterns such as X-linked,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autosomal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dominant and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autosomal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recessive types have been reported and 14 subtypes of AI are recognized.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Hypoplastic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type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-There is a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disturbance in the differentiation or viability of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ameloblasts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and this is reflected in defects in matrix formation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upto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including total absence of matrix.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Hypocalcification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type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-reflected in defects of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matrix structure and of mineral deposition.</a:t>
            </a:r>
          </a:p>
          <a:p>
            <a:pPr algn="just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Hypomaturation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type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-alteration in 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enamel rod and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rodsheath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structures.</a:t>
            </a:r>
            <a:endParaRPr lang="en-IN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99330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850714156"/>
              </p:ext>
            </p:extLst>
          </p:nvPr>
        </p:nvGraphicFramePr>
        <p:xfrm>
          <a:off x="1600200" y="609600"/>
          <a:ext cx="6172201" cy="5704610"/>
        </p:xfrm>
        <a:graphic>
          <a:graphicData uri="http://schemas.openxmlformats.org/presentationml/2006/ole">
            <p:oleObj spid="_x0000_s99373" name="Photo Editor Photo" r:id="rId4" imgW="13565494" imgH="569523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5" descr="abey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8839200" cy="456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6" descr="abey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838200"/>
            <a:ext cx="8404659" cy="521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5163</TotalTime>
  <Words>4750</Words>
  <Application>Microsoft Office PowerPoint</Application>
  <PresentationFormat>On-screen Show (4:3)</PresentationFormat>
  <Paragraphs>712</Paragraphs>
  <Slides>114</Slides>
  <Notes>113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6" baseType="lpstr">
      <vt:lpstr>Office Theme</vt:lpstr>
      <vt:lpstr>Photo Editor Photo</vt:lpstr>
      <vt:lpstr>Slide 1</vt:lpstr>
      <vt:lpstr>ENAMEL</vt:lpstr>
      <vt:lpstr>Slide 3</vt:lpstr>
      <vt:lpstr>Enamel is defined as hardest calcified structure covering the anatomic crown of a tooth. </vt:lpstr>
      <vt:lpstr>PHYSICAL PROPERTIES</vt:lpstr>
      <vt:lpstr>Slide 6</vt:lpstr>
      <vt:lpstr>Slide 7</vt:lpstr>
      <vt:lpstr>Slide 8</vt:lpstr>
      <vt:lpstr>Slide 9</vt:lpstr>
      <vt:lpstr>Enamel proteins</vt:lpstr>
      <vt:lpstr>Enamel proteins</vt:lpstr>
      <vt:lpstr>AMELOGENESIS</vt:lpstr>
      <vt:lpstr>Slide 13</vt:lpstr>
      <vt:lpstr>Slide 14</vt:lpstr>
      <vt:lpstr>Morphogenic stage</vt:lpstr>
      <vt:lpstr>Slide 16</vt:lpstr>
      <vt:lpstr> ORGANIZING STAGE </vt:lpstr>
      <vt:lpstr>Slide 18</vt:lpstr>
      <vt:lpstr>Slide 19</vt:lpstr>
      <vt:lpstr>Slide 20</vt:lpstr>
      <vt:lpstr>Secretory/Formative stage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 Maturation Stage</vt:lpstr>
      <vt:lpstr>Slide 38</vt:lpstr>
      <vt:lpstr>Slide 39</vt:lpstr>
      <vt:lpstr>Slide 40</vt:lpstr>
      <vt:lpstr>Modulated Cells</vt:lpstr>
      <vt:lpstr>Slide 42</vt:lpstr>
      <vt:lpstr>Slide 43</vt:lpstr>
      <vt:lpstr>Slide 44</vt:lpstr>
      <vt:lpstr>Slide 45</vt:lpstr>
      <vt:lpstr>Slide 46</vt:lpstr>
      <vt:lpstr>Slide 47</vt:lpstr>
      <vt:lpstr>Mineral pathway and mineralization</vt:lpstr>
      <vt:lpstr>Slide 49</vt:lpstr>
      <vt:lpstr>3 theories of crystal formation</vt:lpstr>
      <vt:lpstr>Mineralization of enamel</vt:lpstr>
      <vt:lpstr>Enamel proteins</vt:lpstr>
      <vt:lpstr>Amelogenin</vt:lpstr>
      <vt:lpstr>Slide 54</vt:lpstr>
      <vt:lpstr>Non-Amelogenins</vt:lpstr>
      <vt:lpstr>Enzymes</vt:lpstr>
      <vt:lpstr> Protective Stage</vt:lpstr>
      <vt:lpstr>Slide 58</vt:lpstr>
      <vt:lpstr> Desmolytic Stage</vt:lpstr>
      <vt:lpstr>Attachment Stage</vt:lpstr>
      <vt:lpstr>3 BASIC STAGES OF AMELOGENESIS</vt:lpstr>
      <vt:lpstr>STRUCTURE OF ENAMEL  </vt:lpstr>
      <vt:lpstr>Slide 63</vt:lpstr>
      <vt:lpstr>Slide 64</vt:lpstr>
      <vt:lpstr>Slide 65</vt:lpstr>
      <vt:lpstr>Submicroscopic structures</vt:lpstr>
      <vt:lpstr>Direction of Enamel Rods</vt:lpstr>
      <vt:lpstr>Transverse Striations</vt:lpstr>
      <vt:lpstr>Gnarled enamel</vt:lpstr>
      <vt:lpstr>Slide 70</vt:lpstr>
      <vt:lpstr>Hunter-Schreger bands</vt:lpstr>
      <vt:lpstr>Slide 72</vt:lpstr>
      <vt:lpstr>Incremental lines of Retzius</vt:lpstr>
      <vt:lpstr>Slide 74</vt:lpstr>
      <vt:lpstr>Slide 75</vt:lpstr>
      <vt:lpstr>Neonatal line</vt:lpstr>
      <vt:lpstr>Enamel Cuticle</vt:lpstr>
      <vt:lpstr>Enamel lamellae</vt:lpstr>
      <vt:lpstr>Slide 79</vt:lpstr>
      <vt:lpstr>Slide 80</vt:lpstr>
      <vt:lpstr>Enamel Cracks</vt:lpstr>
      <vt:lpstr>Enamel Tufts</vt:lpstr>
      <vt:lpstr>Enamel Tufts</vt:lpstr>
      <vt:lpstr>Dentinoenamel junction</vt:lpstr>
      <vt:lpstr>Enamel Spindles</vt:lpstr>
      <vt:lpstr>Slide 86</vt:lpstr>
      <vt:lpstr>Aprismatic enamel</vt:lpstr>
      <vt:lpstr>Slide 88</vt:lpstr>
      <vt:lpstr>Enamel pits, caps and broches</vt:lpstr>
      <vt:lpstr>Age changes</vt:lpstr>
      <vt:lpstr>Slide 91</vt:lpstr>
      <vt:lpstr>Slide 92</vt:lpstr>
      <vt:lpstr>ENAMEL HYPOPLASIA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5 Hypoplasia due to birth injuries 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ENAMEL</dc:title>
  <dc:creator>hp</dc:creator>
  <cp:lastModifiedBy>hp</cp:lastModifiedBy>
  <cp:revision>357</cp:revision>
  <dcterms:created xsi:type="dcterms:W3CDTF">2006-08-16T00:00:00Z</dcterms:created>
  <dcterms:modified xsi:type="dcterms:W3CDTF">2019-03-27T04:34:55Z</dcterms:modified>
</cp:coreProperties>
</file>