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ms-office.legacyDiagramTex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legacyDocTextInfo.bin" ContentType="application/vnd.ms-office.legacyDocTextInfo"/>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102"/>
  </p:notesMasterIdLst>
  <p:sldIdLst>
    <p:sldId id="347"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5" r:id="rId31"/>
    <p:sldId id="284" r:id="rId32"/>
    <p:sldId id="286" r:id="rId33"/>
    <p:sldId id="287" r:id="rId34"/>
    <p:sldId id="288" r:id="rId35"/>
    <p:sldId id="289" r:id="rId36"/>
    <p:sldId id="290" r:id="rId37"/>
    <p:sldId id="291" r:id="rId38"/>
    <p:sldId id="293" r:id="rId39"/>
    <p:sldId id="292" r:id="rId40"/>
    <p:sldId id="341"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11" r:id="rId57"/>
    <p:sldId id="312" r:id="rId58"/>
    <p:sldId id="313" r:id="rId59"/>
    <p:sldId id="314" r:id="rId60"/>
    <p:sldId id="309" r:id="rId61"/>
    <p:sldId id="310"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42" r:id="rId87"/>
    <p:sldId id="344" r:id="rId88"/>
    <p:sldId id="346" r:id="rId89"/>
    <p:sldId id="349" r:id="rId90"/>
    <p:sldId id="350" r:id="rId91"/>
    <p:sldId id="351" r:id="rId92"/>
    <p:sldId id="339" r:id="rId93"/>
    <p:sldId id="340" r:id="rId94"/>
    <p:sldId id="353" r:id="rId95"/>
    <p:sldId id="356" r:id="rId96"/>
    <p:sldId id="355" r:id="rId97"/>
    <p:sldId id="352" r:id="rId98"/>
    <p:sldId id="357" r:id="rId99"/>
    <p:sldId id="354" r:id="rId100"/>
    <p:sldId id="348" r:id="rId10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66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199" autoAdjust="0"/>
    <p:restoredTop sz="94660"/>
  </p:normalViewPr>
  <p:slideViewPr>
    <p:cSldViewPr>
      <p:cViewPr varScale="1">
        <p:scale>
          <a:sx n="68" d="100"/>
          <a:sy n="68" d="100"/>
        </p:scale>
        <p:origin x="-142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microsoft.com/office/2006/relationships/legacyDocTextInfo" Target="legacyDocTextInfo.bin"/><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 Id="rId4" Type="http://schemas.microsoft.com/office/2006/relationships/legacyDiagramText" Target="legacyDiagramText4.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BA17318E-07D1-416C-A9A1-EF20ADA72F5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113675"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smtClean="0"/>
              <a:t>Click to edit Master title style</a:t>
            </a:r>
          </a:p>
        </p:txBody>
      </p:sp>
      <p:sp>
        <p:nvSpPr>
          <p:cNvPr id="11367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13" name="Rectangle 13"/>
          <p:cNvSpPr>
            <a:spLocks noGrp="1" noChangeArrowheads="1"/>
          </p:cNvSpPr>
          <p:nvPr>
            <p:ph type="dt" sz="quarter" idx="10"/>
          </p:nvPr>
        </p:nvSpPr>
        <p:spPr>
          <a:xfrm>
            <a:off x="457200" y="6248400"/>
            <a:ext cx="2133600" cy="4762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ltLang="en-US"/>
          </a:p>
        </p:txBody>
      </p:sp>
      <p:sp>
        <p:nvSpPr>
          <p:cNvPr id="14" name="Rectangle 14"/>
          <p:cNvSpPr>
            <a:spLocks noGrp="1" noChangeArrowheads="1"/>
          </p:cNvSpPr>
          <p:nvPr>
            <p:ph type="ftr" sz="quarter" idx="11"/>
          </p:nvPr>
        </p:nvSpPr>
        <p:spPr>
          <a:xfrm>
            <a:off x="3124200" y="6251575"/>
            <a:ext cx="2895600" cy="4762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ltLang="en-US"/>
          </a:p>
        </p:txBody>
      </p:sp>
      <p:sp>
        <p:nvSpPr>
          <p:cNvPr id="15" name="Rectangle 15"/>
          <p:cNvSpPr>
            <a:spLocks noGrp="1" noChangeArrowheads="1"/>
          </p:cNvSpPr>
          <p:nvPr>
            <p:ph type="sldNum" sz="quarter" idx="12"/>
          </p:nvPr>
        </p:nvSpPr>
        <p:spPr>
          <a:xfrm>
            <a:off x="6553200" y="6254750"/>
            <a:ext cx="2133600" cy="4762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fld id="{484AC6AC-00C6-4EBF-A1E1-2E384797776D}"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C6A2DD81-4509-47FB-9684-DA63AF02D5BE}"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4A9BB25B-3E0A-4030-91B1-F2D60834C97C}"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F5E5E9FC-4D98-4F21-9F11-5AB56D20415E}"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3724ABA3-587B-4CA9-B037-2F7C7AD16CE4}"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4C5335C3-CD82-4802-A8E0-BFF624EBC923}"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6B66C8CC-99AF-4DA9-9729-8C8E2FF89019}"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71992DA8-02C4-407A-8E0A-121AAB22D25B}"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38332AB3-FE94-4B1A-A4B1-896296D584A9}"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10A374CC-C4EA-4AD1-A3A8-C59C30735B53}"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6BF88919-83CB-4D31-BFCA-DE48DE0F186A}"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F0D7762C-ABC0-4722-82A5-8EEA42F390C0}"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33CD18F9-4B2B-487A-892E-379213352E53}"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112643"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F3C6488E-B3DE-478A-9E6B-19064FAA4E81}" type="slidenum">
              <a:rPr lang="en-US" altLang="en-US"/>
              <a:pPr/>
              <a:t>‹#›</a:t>
            </a:fld>
            <a:endParaRPr lang="en-US" altLang="en-US"/>
          </a:p>
        </p:txBody>
      </p:sp>
      <p:grpSp>
        <p:nvGrpSpPr>
          <p:cNvPr id="2052" name="Group 4"/>
          <p:cNvGrpSpPr>
            <a:grpSpLocks/>
          </p:cNvGrpSpPr>
          <p:nvPr/>
        </p:nvGrpSpPr>
        <p:grpSpPr bwMode="auto">
          <a:xfrm>
            <a:off x="0" y="0"/>
            <a:ext cx="9140825" cy="6850063"/>
            <a:chOff x="0" y="0"/>
            <a:chExt cx="5758" cy="4315"/>
          </a:xfrm>
        </p:grpSpPr>
        <p:grpSp>
          <p:nvGrpSpPr>
            <p:cNvPr id="2056" name="Group 5"/>
            <p:cNvGrpSpPr>
              <a:grpSpLocks/>
            </p:cNvGrpSpPr>
            <p:nvPr userDrawn="1"/>
          </p:nvGrpSpPr>
          <p:grpSpPr bwMode="auto">
            <a:xfrm>
              <a:off x="1728" y="2230"/>
              <a:ext cx="4027" cy="2085"/>
              <a:chOff x="1728" y="2230"/>
              <a:chExt cx="4027" cy="2085"/>
            </a:xfrm>
          </p:grpSpPr>
          <p:sp>
            <p:nvSpPr>
              <p:cNvPr id="112646"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12647"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12648"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06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endParaRPr lang="en-US"/>
              </a:p>
            </p:txBody>
          </p:sp>
          <p:sp>
            <p:nvSpPr>
              <p:cNvPr id="112650"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112651"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058" name="Freeform 12"/>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112653"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54"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Arial" panose="020B0604020202020204" pitchFamily="34" charset="0"/>
              </a:defRPr>
            </a:lvl1pPr>
          </a:lstStyle>
          <a:p>
            <a:pPr>
              <a:defRPr/>
            </a:pPr>
            <a:endParaRPr lang="en-US" altLang="en-US"/>
          </a:p>
        </p:txBody>
      </p:sp>
      <p:sp>
        <p:nvSpPr>
          <p:cNvPr id="112655"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750"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timing>
    <p:tnLst>
      <p:par>
        <p:cTn id="1" dur="indefinite" restart="never" nodeType="tmRoot"/>
      </p:par>
    </p:tnLst>
  </p:timing>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vmlDrawing" Target="../drawings/vmlDrawing1.v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Users\abc\Documents\NCHPE 2019 PROJECT\sales-quote-john-wooden-1024x536.png"/>
          <p:cNvPicPr>
            <a:picLocks noChangeAspect="1" noChangeArrowheads="1"/>
          </p:cNvPicPr>
          <p:nvPr/>
        </p:nvPicPr>
        <p:blipFill>
          <a:blip r:embed="rId2"/>
          <a:srcRect l="10000" t="19751" r="10000" b="38856"/>
          <a:stretch>
            <a:fillRect/>
          </a:stretch>
        </p:blipFill>
        <p:spPr bwMode="auto">
          <a:xfrm>
            <a:off x="228600" y="1524000"/>
            <a:ext cx="8440616" cy="2286000"/>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srcRect/>
          <a:stretch>
            <a:fillRect/>
          </a:stretch>
        </p:blipFill>
        <p:spPr bwMode="auto">
          <a:xfrm>
            <a:off x="0" y="228600"/>
            <a:ext cx="9144000" cy="61198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85800" y="1295400"/>
            <a:ext cx="7772400" cy="46482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chemeClr val="hlink"/>
              </a:buClr>
              <a:buSzPct val="70000"/>
              <a:tabLst/>
              <a:defRPr/>
            </a:pPr>
            <a:r>
              <a:rPr kumimoji="0" lang="en-US" sz="4800" b="1" i="0" u="none" strike="noStrike" kern="1200" cap="none" spc="0" normalizeH="0" baseline="0" noProof="0" dirty="0" smtClean="0">
                <a:ln>
                  <a:noFill/>
                </a:ln>
                <a:solidFill>
                  <a:schemeClr val="tx1"/>
                </a:solidFill>
                <a:effectLst>
                  <a:outerShdw blurRad="38100" dist="38100" dir="2700000" algn="tl">
                    <a:srgbClr val="000000"/>
                  </a:outerShdw>
                </a:effectLst>
                <a:uLnTx/>
                <a:uFillTx/>
                <a:latin typeface="Bradley Hand ITC" pitchFamily="66" charset="0"/>
                <a:ea typeface="+mn-ea"/>
                <a:cs typeface="+mn-cs"/>
              </a:rPr>
              <a:t>Don’t look in past with anger or future with fear  look around you with </a:t>
            </a:r>
            <a:r>
              <a:rPr kumimoji="0" lang="en-US" sz="4800" b="1" i="0" u="sng" strike="noStrike" kern="1200" cap="none" spc="0" normalizeH="0" baseline="0" noProof="0" dirty="0" smtClean="0">
                <a:ln>
                  <a:noFill/>
                </a:ln>
                <a:solidFill>
                  <a:schemeClr val="tx1"/>
                </a:solidFill>
                <a:effectLst>
                  <a:outerShdw blurRad="38100" dist="38100" dir="2700000" algn="tl">
                    <a:srgbClr val="000000"/>
                  </a:outerShdw>
                </a:effectLst>
                <a:uLnTx/>
                <a:uFillTx/>
                <a:latin typeface="Bradley Hand ITC" pitchFamily="66" charset="0"/>
                <a:ea typeface="+mn-ea"/>
                <a:cs typeface="+mn-cs"/>
              </a:rPr>
              <a:t>Awareness</a:t>
            </a: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Char char="n"/>
              <a:tabLst/>
              <a:defRPr/>
            </a:pPr>
            <a:endParaRPr kumimoji="0" lang="en-US" sz="3200" b="0" i="0" u="sng" strike="noStrike" kern="120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a:srcRect/>
          <a:stretch>
            <a:fillRect/>
          </a:stretch>
        </p:blipFill>
        <p:spPr bwMode="auto">
          <a:xfrm>
            <a:off x="0" y="152400"/>
            <a:ext cx="9144000" cy="6049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Grp="1" noChangeAspect="1" noChangeArrowheads="1"/>
          </p:cNvSpPr>
          <p:nvPr>
            <p:ph type="title"/>
          </p:nvPr>
        </p:nvSpPr>
        <p:spPr/>
        <p:txBody>
          <a:bodyPr/>
          <a:lstStyle/>
          <a:p>
            <a:pPr eaLnBrk="1" hangingPunct="1">
              <a:defRPr/>
            </a:pPr>
            <a:r>
              <a:rPr lang="en-US" altLang="en-US" sz="4000" b="0" smtClean="0"/>
              <a:t>Masticatory Mucosa</a:t>
            </a:r>
            <a:r>
              <a:rPr lang="en-US" altLang="en-US" sz="4000" smtClean="0"/>
              <a:t/>
            </a:r>
            <a:br>
              <a:rPr lang="en-US" altLang="en-US" sz="4000" smtClean="0"/>
            </a:br>
            <a:endParaRPr lang="en-US" altLang="en-US" sz="4000" smtClean="0"/>
          </a:p>
        </p:txBody>
      </p:sp>
      <p:pic>
        <p:nvPicPr>
          <p:cNvPr id="14339" name="Picture 3"/>
          <p:cNvPicPr>
            <a:picLocks noGrp="1" noChangeAspect="1" noChangeArrowheads="1"/>
          </p:cNvPicPr>
          <p:nvPr>
            <p:ph type="body" idx="1"/>
          </p:nvPr>
        </p:nvPicPr>
        <p:blipFill>
          <a:blip r:embed="rId2"/>
          <a:srcRect/>
          <a:stretch>
            <a:fillRect/>
          </a:stretch>
        </p:blip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457200" y="0"/>
            <a:ext cx="8229600" cy="1143000"/>
          </a:xfrm>
        </p:spPr>
        <p:txBody>
          <a:bodyPr/>
          <a:lstStyle/>
          <a:p>
            <a:pPr eaLnBrk="1" hangingPunct="1">
              <a:defRPr/>
            </a:pPr>
            <a:r>
              <a:rPr lang="en-US" altLang="en-US" sz="4000" b="0" smtClean="0"/>
              <a:t>Lining Mucosa</a:t>
            </a:r>
            <a:r>
              <a:rPr lang="en-US" altLang="en-US" sz="4000" smtClean="0"/>
              <a:t/>
            </a:r>
            <a:br>
              <a:rPr lang="en-US" altLang="en-US" sz="4000" smtClean="0"/>
            </a:br>
            <a:endParaRPr lang="en-US" altLang="en-US" sz="4000" smtClean="0"/>
          </a:p>
        </p:txBody>
      </p:sp>
      <p:pic>
        <p:nvPicPr>
          <p:cNvPr id="15363" name="Picture 3"/>
          <p:cNvPicPr>
            <a:picLocks noGrp="1" noChangeAspect="1" noChangeArrowheads="1"/>
          </p:cNvPicPr>
          <p:nvPr>
            <p:ph type="body" idx="1"/>
          </p:nvPr>
        </p:nvPicPr>
        <p:blipFill>
          <a:blip r:embed="rId2"/>
          <a:srcRect/>
          <a:stretch>
            <a:fillRect/>
          </a:stretch>
        </p:blipFill>
        <p:spPr>
          <a:xfrm>
            <a:off x="0" y="1447800"/>
            <a:ext cx="9144000" cy="54102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p:txBody>
          <a:bodyPr/>
          <a:lstStyle/>
          <a:p>
            <a:pPr eaLnBrk="1" hangingPunct="1">
              <a:defRPr/>
            </a:pPr>
            <a:r>
              <a:rPr lang="en-US" altLang="en-US" b="0" smtClean="0"/>
              <a:t>Specialized Mucosa</a:t>
            </a:r>
            <a:endParaRPr lang="en-US" altLang="en-US" smtClean="0"/>
          </a:p>
        </p:txBody>
      </p:sp>
      <p:pic>
        <p:nvPicPr>
          <p:cNvPr id="16387" name="Picture 3"/>
          <p:cNvPicPr>
            <a:picLocks noGrp="1" noChangeAspect="1" noChangeArrowheads="1"/>
          </p:cNvPicPr>
          <p:nvPr>
            <p:ph type="body" idx="1"/>
          </p:nvPr>
        </p:nvPicPr>
        <p:blipFill>
          <a:blip r:embed="rId2"/>
          <a:srcRect/>
          <a:stretch>
            <a:fillRect/>
          </a:stretch>
        </p:blip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a:srcRect/>
          <a:stretch>
            <a:fillRect/>
          </a:stretch>
        </p:blipFill>
        <p:spPr bwMode="auto">
          <a:xfrm>
            <a:off x="228600" y="0"/>
            <a:ext cx="9277350" cy="6848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0" y="1892300"/>
            <a:ext cx="9144000" cy="4664075"/>
          </a:xfrm>
          <a:prstGeom prst="rect">
            <a:avLst/>
          </a:prstGeom>
          <a:noFill/>
          <a:ln w="9525">
            <a:noFill/>
            <a:miter lim="800000"/>
            <a:headEnd/>
            <a:tailEnd/>
          </a:ln>
          <a:effectLst/>
        </p:spPr>
        <p:txBody>
          <a:bodyPr>
            <a:spAutoFit/>
          </a:bodyPr>
          <a:lstStyle/>
          <a:p>
            <a:pPr marL="342900" indent="-342900"/>
            <a:r>
              <a:rPr lang="en-US" altLang="en-US" sz="3200">
                <a:latin typeface="Arial" charset="0"/>
              </a:rPr>
              <a:t>1.Separated from the skin by </a:t>
            </a:r>
            <a:r>
              <a:rPr lang="en-US" altLang="en-US" sz="3200">
                <a:solidFill>
                  <a:srgbClr val="FF6600"/>
                </a:solidFill>
                <a:latin typeface="Arial" charset="0"/>
              </a:rPr>
              <a:t>vermillion zone</a:t>
            </a:r>
            <a:r>
              <a:rPr lang="en-US" altLang="en-US" sz="3200">
                <a:latin typeface="Arial" charset="0"/>
              </a:rPr>
              <a:t> of the lips which is more deeply colored than rest of the oral mucosa</a:t>
            </a:r>
          </a:p>
          <a:p>
            <a:pPr marL="342900" indent="-342900"/>
            <a:endParaRPr lang="en-US" altLang="en-US" sz="3200">
              <a:latin typeface="Arial" charset="0"/>
            </a:endParaRPr>
          </a:p>
          <a:p>
            <a:pPr marL="342900" indent="-342900"/>
            <a:r>
              <a:rPr lang="en-US" altLang="en-US" sz="3200">
                <a:solidFill>
                  <a:srgbClr val="FF6600"/>
                </a:solidFill>
                <a:latin typeface="Arial" charset="0"/>
              </a:rPr>
              <a:t>2.Factors affecting color of the oral mucosa:</a:t>
            </a:r>
          </a:p>
          <a:p>
            <a:pPr marL="342900" indent="-342900">
              <a:buFontTx/>
              <a:buAutoNum type="alphaLcPeriod"/>
            </a:pPr>
            <a:r>
              <a:rPr lang="en-US" altLang="en-US" sz="2800">
                <a:latin typeface="Arial" charset="0"/>
              </a:rPr>
              <a:t>Concentration and state of dilation of the blood vessels in underlying connective tissue</a:t>
            </a:r>
          </a:p>
          <a:p>
            <a:pPr marL="342900" indent="-342900">
              <a:buFontTx/>
              <a:buAutoNum type="alphaLcPeriod"/>
            </a:pPr>
            <a:r>
              <a:rPr lang="en-US" altLang="en-US" sz="2800">
                <a:latin typeface="Arial" charset="0"/>
              </a:rPr>
              <a:t>Thickness of the epithelium. </a:t>
            </a:r>
          </a:p>
          <a:p>
            <a:pPr marL="342900" indent="-342900">
              <a:buFontTx/>
              <a:buAutoNum type="alphaLcPeriod"/>
            </a:pPr>
            <a:r>
              <a:rPr lang="en-US" altLang="en-US" sz="2800">
                <a:latin typeface="Arial" charset="0"/>
              </a:rPr>
              <a:t>Degree of keratinization. </a:t>
            </a:r>
          </a:p>
          <a:p>
            <a:pPr marL="342900" indent="-342900">
              <a:buFontTx/>
              <a:buAutoNum type="alphaLcPeriod"/>
            </a:pPr>
            <a:r>
              <a:rPr lang="en-US" altLang="en-US" sz="2800">
                <a:latin typeface="Arial" charset="0"/>
              </a:rPr>
              <a:t>Amount of melanin pigmentation</a:t>
            </a:r>
          </a:p>
        </p:txBody>
      </p:sp>
      <p:sp>
        <p:nvSpPr>
          <p:cNvPr id="26629" name="Rectangle 5"/>
          <p:cNvSpPr>
            <a:spLocks noGrp="1" noRot="1" noChangeArrowheads="1"/>
          </p:cNvSpPr>
          <p:nvPr>
            <p:ph type="title"/>
          </p:nvPr>
        </p:nvSpPr>
        <p:spPr>
          <a:xfrm>
            <a:off x="457200" y="609600"/>
            <a:ext cx="8229600" cy="1143000"/>
          </a:xfrm>
        </p:spPr>
        <p:txBody>
          <a:bodyPr/>
          <a:lstStyle/>
          <a:p>
            <a:pPr eaLnBrk="1" hangingPunct="1">
              <a:defRPr/>
            </a:pPr>
            <a:r>
              <a:rPr lang="en-US" altLang="en-US" sz="3600" b="0" smtClean="0">
                <a:solidFill>
                  <a:schemeClr val="tx1"/>
                </a:solidFill>
              </a:rPr>
              <a:t>General Features of Oral Mucosa</a:t>
            </a:r>
            <a:br>
              <a:rPr lang="en-US" altLang="en-US" sz="3600" b="0" smtClean="0">
                <a:solidFill>
                  <a:schemeClr val="tx1"/>
                </a:solidFill>
              </a:rPr>
            </a:br>
            <a:endParaRPr lang="en-US" altLang="en-US" sz="3600" b="0" smtClean="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0" y="2286000"/>
            <a:ext cx="9144000" cy="2289175"/>
          </a:xfrm>
          <a:prstGeom prst="rect">
            <a:avLst/>
          </a:prstGeom>
          <a:noFill/>
          <a:ln w="9525">
            <a:noFill/>
            <a:miter lim="800000"/>
            <a:headEnd/>
            <a:tailEnd/>
          </a:ln>
          <a:effectLst/>
        </p:spPr>
        <p:txBody>
          <a:bodyPr>
            <a:spAutoFit/>
          </a:bodyPr>
          <a:lstStyle/>
          <a:p>
            <a:r>
              <a:rPr lang="en-US" altLang="en-US" sz="3600">
                <a:latin typeface="Arial" charset="0"/>
              </a:rPr>
              <a:t>Clinically, color of oral mucosa is very important. For example, inflamed oral tissues appear red rather than the normal </a:t>
            </a:r>
            <a:r>
              <a:rPr lang="en-US" altLang="en-US" sz="3600">
                <a:solidFill>
                  <a:srgbClr val="FF6600"/>
                </a:solidFill>
                <a:latin typeface="Arial" charset="0"/>
              </a:rPr>
              <a:t>pale pink</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2"/>
          <a:srcRect/>
          <a:stretch>
            <a:fillRect/>
          </a:stretch>
        </p:blipFill>
        <p:spPr bwMode="auto">
          <a:xfrm>
            <a:off x="0" y="0"/>
            <a:ext cx="9144000" cy="66405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685800" y="3048000"/>
            <a:ext cx="7772400" cy="14700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altLang="en-US" sz="9600" b="0" smtClean="0">
                <a:solidFill>
                  <a:srgbClr val="FF6600"/>
                </a:solidFill>
              </a:rPr>
              <a:t>How is the oral mucosa different from skin?</a:t>
            </a:r>
            <a:r>
              <a:rPr lang="en-US" altLang="en-US" sz="9600" smtClean="0">
                <a:solidFill>
                  <a:srgbClr val="FF6600"/>
                </a:solidFill>
              </a:rPr>
              <a:t/>
            </a:r>
            <a:br>
              <a:rPr lang="en-US" altLang="en-US" sz="9600" smtClean="0">
                <a:solidFill>
                  <a:srgbClr val="FF6600"/>
                </a:solidFill>
              </a:rPr>
            </a:br>
            <a:endParaRPr lang="en-US" altLang="en-US" sz="9600" smtClean="0">
              <a:solidFill>
                <a:srgbClr val="FF66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62000" y="228600"/>
            <a:ext cx="7772400" cy="14700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r>
              <a:rPr lang="en-US" altLang="en-US" b="0" dirty="0" smtClean="0"/>
              <a:t>Oral Mucous Membrane </a:t>
            </a:r>
            <a:r>
              <a:rPr lang="en-US" altLang="en-US" dirty="0" smtClean="0"/>
              <a:t/>
            </a:r>
            <a:br>
              <a:rPr lang="en-US" altLang="en-US" dirty="0" smtClean="0"/>
            </a:br>
            <a:endParaRPr lang="en-US" altLang="en-US" dirty="0" smtClean="0"/>
          </a:p>
        </p:txBody>
      </p:sp>
      <p:sp>
        <p:nvSpPr>
          <p:cNvPr id="4099" name="Rectangle 3"/>
          <p:cNvSpPr>
            <a:spLocks noGrp="1" noChangeArrowheads="1"/>
          </p:cNvSpPr>
          <p:nvPr>
            <p:ph type="subTitle" idx="1"/>
          </p:nvPr>
        </p:nvSpPr>
        <p:spPr>
          <a:xfrm>
            <a:off x="0" y="1371600"/>
            <a:ext cx="8991600" cy="47244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eaLnBrk="1" hangingPunct="1">
              <a:defRPr/>
            </a:pPr>
            <a:r>
              <a:rPr lang="en-US" altLang="en-US" dirty="0" smtClean="0"/>
              <a:t>Mucous Membrane:</a:t>
            </a:r>
          </a:p>
          <a:p>
            <a:pPr algn="l" eaLnBrk="1" hangingPunct="1">
              <a:defRPr/>
            </a:pPr>
            <a:r>
              <a:rPr lang="en-US" altLang="en-US" dirty="0" smtClean="0"/>
              <a:t>		Moist lining of the gastrointestinal tract, nasal passages and other body cavities that communicate with the exterior</a:t>
            </a:r>
          </a:p>
          <a:p>
            <a:pPr algn="l" eaLnBrk="1" hangingPunct="1">
              <a:defRPr/>
            </a:pPr>
            <a:r>
              <a:rPr lang="en-US" altLang="en-US" smtClean="0"/>
              <a:t>	        In the oral cavity the lining is called as oral mucous membrane or oral mucosa</a:t>
            </a:r>
          </a:p>
          <a:p>
            <a:pPr eaLnBrk="1" hangingPunct="1">
              <a:defRPr/>
            </a:pPr>
            <a:endParaRPr lang="en-US" alt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6"/>
          <p:cNvSpPr>
            <a:spLocks noGrp="1" noChangeArrowheads="1"/>
          </p:cNvSpPr>
          <p:nvPr>
            <p:ph type="body" idx="1"/>
          </p:nvPr>
        </p:nvSpPr>
        <p:spPr>
          <a:xfrm>
            <a:off x="304800" y="152400"/>
            <a:ext cx="8229600" cy="4525963"/>
          </a:xfrm>
        </p:spPr>
        <p:txBody>
          <a:bodyPr/>
          <a:lstStyle/>
          <a:p>
            <a:pPr eaLnBrk="1" hangingPunct="1">
              <a:lnSpc>
                <a:spcPct val="80000"/>
              </a:lnSpc>
              <a:defRPr/>
            </a:pPr>
            <a:r>
              <a:rPr lang="en-US" altLang="en-US" sz="2400" smtClean="0"/>
              <a:t>1.Color</a:t>
            </a:r>
          </a:p>
          <a:p>
            <a:pPr eaLnBrk="1" hangingPunct="1">
              <a:lnSpc>
                <a:spcPct val="80000"/>
              </a:lnSpc>
              <a:buFont typeface="Wingdings" pitchFamily="2" charset="2"/>
              <a:buNone/>
              <a:defRPr/>
            </a:pPr>
            <a:endParaRPr lang="en-US" altLang="en-US" sz="2400" smtClean="0"/>
          </a:p>
          <a:p>
            <a:pPr eaLnBrk="1" hangingPunct="1">
              <a:lnSpc>
                <a:spcPct val="80000"/>
              </a:lnSpc>
              <a:defRPr/>
            </a:pPr>
            <a:r>
              <a:rPr lang="en-US" altLang="en-US" sz="2400" smtClean="0"/>
              <a:t>2.Moist surface</a:t>
            </a:r>
          </a:p>
          <a:p>
            <a:pPr eaLnBrk="1" hangingPunct="1">
              <a:lnSpc>
                <a:spcPct val="80000"/>
              </a:lnSpc>
              <a:buFont typeface="Wingdings" pitchFamily="2" charset="2"/>
              <a:buNone/>
              <a:defRPr/>
            </a:pPr>
            <a:endParaRPr lang="en-US" altLang="en-US" sz="2400" smtClean="0"/>
          </a:p>
          <a:p>
            <a:pPr eaLnBrk="1" hangingPunct="1">
              <a:lnSpc>
                <a:spcPct val="80000"/>
              </a:lnSpc>
              <a:defRPr/>
            </a:pPr>
            <a:r>
              <a:rPr lang="en-US" altLang="en-US" sz="2400" smtClean="0"/>
              <a:t>3.Absence of adnexal skin structures such as hair follicles, sweat glands and sebaceous glands (exception in Fordyce’s disease)</a:t>
            </a:r>
          </a:p>
          <a:p>
            <a:pPr eaLnBrk="1" hangingPunct="1">
              <a:lnSpc>
                <a:spcPct val="80000"/>
              </a:lnSpc>
              <a:buFont typeface="Wingdings" pitchFamily="2" charset="2"/>
              <a:buNone/>
              <a:defRPr/>
            </a:pPr>
            <a:endParaRPr lang="en-US" altLang="en-US" sz="2400" smtClean="0"/>
          </a:p>
          <a:p>
            <a:pPr eaLnBrk="1" hangingPunct="1">
              <a:lnSpc>
                <a:spcPct val="80000"/>
              </a:lnSpc>
              <a:defRPr/>
            </a:pPr>
            <a:r>
              <a:rPr lang="en-US" altLang="en-US" sz="2400" smtClean="0"/>
              <a:t>4.Fordyce’s disease: Sebaceous glands in oral cavity predominantly in upper lip, buccal mucosa and alveolar mucosa</a:t>
            </a:r>
          </a:p>
          <a:p>
            <a:pPr eaLnBrk="1" hangingPunct="1">
              <a:lnSpc>
                <a:spcPct val="80000"/>
              </a:lnSpc>
              <a:buFont typeface="Wingdings" pitchFamily="2" charset="2"/>
              <a:buNone/>
              <a:defRPr/>
            </a:pPr>
            <a:endParaRPr lang="en-US" altLang="en-US" sz="2400" smtClean="0"/>
          </a:p>
          <a:p>
            <a:pPr eaLnBrk="1" hangingPunct="1">
              <a:lnSpc>
                <a:spcPct val="80000"/>
              </a:lnSpc>
              <a:defRPr/>
            </a:pPr>
            <a:r>
              <a:rPr lang="en-US" altLang="en-US" sz="2400" smtClean="0"/>
              <a:t>5.Presence of minor salivary glands in oral mucosa</a:t>
            </a:r>
          </a:p>
          <a:p>
            <a:pPr eaLnBrk="1" hangingPunct="1">
              <a:lnSpc>
                <a:spcPct val="80000"/>
              </a:lnSpc>
              <a:buFont typeface="Wingdings" pitchFamily="2" charset="2"/>
              <a:buNone/>
              <a:defRPr/>
            </a:pPr>
            <a:endParaRPr lang="en-US" altLang="en-US" sz="2400" smtClean="0"/>
          </a:p>
          <a:p>
            <a:pPr eaLnBrk="1" hangingPunct="1">
              <a:lnSpc>
                <a:spcPct val="80000"/>
              </a:lnSpc>
              <a:defRPr/>
            </a:pPr>
            <a:r>
              <a:rPr lang="en-US" altLang="en-US" sz="2400" smtClean="0"/>
              <a:t>6.Texture of surface: Oral mucosa is smoother than the skin (few exceptions like dorsal tongue –due to papillae; hard palate –rugae; gingiva –stippling)</a:t>
            </a:r>
          </a:p>
          <a:p>
            <a:pPr eaLnBrk="1" hangingPunct="1">
              <a:lnSpc>
                <a:spcPct val="80000"/>
              </a:lnSpc>
              <a:buFont typeface="Wingdings" pitchFamily="2" charset="2"/>
              <a:buNone/>
              <a:defRPr/>
            </a:pPr>
            <a:endParaRPr lang="en-US" altLang="en-US" sz="2400" smtClean="0"/>
          </a:p>
          <a:p>
            <a:pPr eaLnBrk="1" hangingPunct="1">
              <a:lnSpc>
                <a:spcPct val="80000"/>
              </a:lnSpc>
              <a:buFont typeface="Wingdings" pitchFamily="2" charset="2"/>
              <a:buNone/>
              <a:defRPr/>
            </a:pPr>
            <a:endParaRPr lang="en-US" altLang="en-US" sz="2400" smtClean="0"/>
          </a:p>
          <a:p>
            <a:pPr eaLnBrk="1" hangingPunct="1">
              <a:lnSpc>
                <a:spcPct val="80000"/>
              </a:lnSpc>
              <a:defRPr/>
            </a:pPr>
            <a:endParaRPr lang="en-US" altLang="en-US" sz="280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p:txBody>
          <a:bodyPr/>
          <a:lstStyle/>
          <a:p>
            <a:pPr eaLnBrk="1" hangingPunct="1">
              <a:defRPr/>
            </a:pPr>
            <a:endParaRPr lang="en-US" altLang="en-US" smtClean="0"/>
          </a:p>
        </p:txBody>
      </p:sp>
      <p:sp>
        <p:nvSpPr>
          <p:cNvPr id="36867" name="Rectangle 3"/>
          <p:cNvSpPr>
            <a:spLocks noGrp="1" noChangeArrowheads="1"/>
          </p:cNvSpPr>
          <p:nvPr>
            <p:ph type="body" idx="1"/>
          </p:nvPr>
        </p:nvSpPr>
        <p:spPr/>
        <p:txBody>
          <a:bodyPr/>
          <a:lstStyle/>
          <a:p>
            <a:pPr eaLnBrk="1" hangingPunct="1">
              <a:defRPr/>
            </a:pPr>
            <a:r>
              <a:rPr lang="en-US" altLang="en-US" sz="2400" dirty="0" smtClean="0"/>
              <a:t>7.Firmness: Oral mucosa varies in its firmness. For example </a:t>
            </a:r>
            <a:r>
              <a:rPr lang="en-US" altLang="en-US" sz="2400" dirty="0" err="1" smtClean="0"/>
              <a:t>buccal</a:t>
            </a:r>
            <a:r>
              <a:rPr lang="en-US" altLang="en-US" sz="2400" dirty="0" smtClean="0"/>
              <a:t> mucosa and lips are loose and pliable whereas the gingiva and hard palate are firm so critical clinically while giving injections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2"/>
          <a:srcRect/>
          <a:stretch>
            <a:fillRect/>
          </a:stretch>
        </p:blipFill>
        <p:spPr bwMode="auto">
          <a:xfrm>
            <a:off x="0" y="0"/>
            <a:ext cx="9296400" cy="652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2"/>
          <a:srcRect/>
          <a:stretch>
            <a:fillRect/>
          </a:stretch>
        </p:blipFill>
        <p:spPr bwMode="auto">
          <a:xfrm>
            <a:off x="228600" y="0"/>
            <a:ext cx="8153400" cy="6823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srcRect/>
          <a:stretch>
            <a:fillRect/>
          </a:stretch>
        </p:blipFill>
        <p:spPr bwMode="auto">
          <a:xfrm>
            <a:off x="0" y="685800"/>
            <a:ext cx="9144000" cy="502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body" idx="1"/>
          </p:nvPr>
        </p:nvSpPr>
        <p:spPr>
          <a:xfrm>
            <a:off x="228600" y="457200"/>
            <a:ext cx="8458200" cy="6248400"/>
          </a:xfrm>
        </p:spPr>
        <p:txBody>
          <a:bodyPr/>
          <a:lstStyle/>
          <a:p>
            <a:pPr eaLnBrk="1" hangingPunct="1">
              <a:defRPr/>
            </a:pPr>
            <a:r>
              <a:rPr lang="en-US" altLang="en-US" smtClean="0"/>
              <a:t>The oral epithelium is keratinized or non-keratinized stratified squamous epithelium</a:t>
            </a:r>
          </a:p>
          <a:p>
            <a:pPr eaLnBrk="1" hangingPunct="1">
              <a:defRPr/>
            </a:pPr>
            <a:r>
              <a:rPr lang="en-US" altLang="en-US" smtClean="0"/>
              <a:t>The interface between epithelium and connective tissue is comprised of a structureless layer called basement membrane</a:t>
            </a:r>
          </a:p>
          <a:p>
            <a:pPr eaLnBrk="1" hangingPunct="1">
              <a:defRPr/>
            </a:pPr>
            <a:r>
              <a:rPr lang="en-US" altLang="en-US" smtClean="0"/>
              <a:t>This interface is irregular and is composed of downward projections of epithelium called reteridges or retepegs, and upward projection of connective tissue termed as connective tissue papillae</a:t>
            </a:r>
          </a:p>
          <a:p>
            <a:pPr eaLnBrk="1" hangingPunct="1">
              <a:defRPr/>
            </a:pPr>
            <a:endParaRPr lang="en-US" alt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p:txBody>
          <a:bodyPr/>
          <a:lstStyle/>
          <a:p>
            <a:pPr eaLnBrk="1" hangingPunct="1">
              <a:defRPr/>
            </a:pPr>
            <a:endParaRPr lang="en-US" altLang="en-US" smtClean="0"/>
          </a:p>
        </p:txBody>
      </p:sp>
      <p:sp>
        <p:nvSpPr>
          <p:cNvPr id="43011" name="Rectangle 3"/>
          <p:cNvSpPr>
            <a:spLocks noGrp="1" noChangeArrowheads="1"/>
          </p:cNvSpPr>
          <p:nvPr>
            <p:ph type="body" idx="1"/>
          </p:nvPr>
        </p:nvSpPr>
        <p:spPr/>
        <p:txBody>
          <a:bodyPr/>
          <a:lstStyle/>
          <a:p>
            <a:pPr eaLnBrk="1" hangingPunct="1">
              <a:defRPr/>
            </a:pPr>
            <a:r>
              <a:rPr lang="en-US" altLang="en-US" dirty="0" smtClean="0"/>
              <a:t>Junction between oral epithelium and lamina </a:t>
            </a:r>
            <a:r>
              <a:rPr lang="en-US" altLang="en-US" dirty="0" err="1" smtClean="0"/>
              <a:t>propria</a:t>
            </a:r>
            <a:r>
              <a:rPr lang="en-US" altLang="en-US" dirty="0" smtClean="0"/>
              <a:t> is more obvious than that between lamina </a:t>
            </a:r>
            <a:r>
              <a:rPr lang="en-US" altLang="en-US" dirty="0" err="1" smtClean="0"/>
              <a:t>propria</a:t>
            </a:r>
            <a:r>
              <a:rPr lang="en-US" altLang="en-US" dirty="0" smtClean="0"/>
              <a:t> and </a:t>
            </a:r>
            <a:r>
              <a:rPr lang="en-US" altLang="en-US" dirty="0" err="1" smtClean="0"/>
              <a:t>submucosa</a:t>
            </a:r>
            <a:endParaRPr lang="en-US" altLang="en-US" dirty="0" smtClean="0"/>
          </a:p>
          <a:p>
            <a:pPr eaLnBrk="1" hangingPunct="1">
              <a:defRPr/>
            </a:pPr>
            <a:r>
              <a:rPr lang="en-US" altLang="en-US" dirty="0" smtClean="0"/>
              <a:t>No </a:t>
            </a:r>
            <a:r>
              <a:rPr lang="en-US" altLang="en-US" dirty="0" err="1" smtClean="0"/>
              <a:t>muscularis</a:t>
            </a:r>
            <a:r>
              <a:rPr lang="en-US" altLang="en-US" dirty="0" smtClean="0"/>
              <a:t> </a:t>
            </a:r>
            <a:r>
              <a:rPr lang="en-US" altLang="en-US" dirty="0" err="1" smtClean="0"/>
              <a:t>mucosae</a:t>
            </a:r>
            <a:r>
              <a:rPr lang="en-US" altLang="en-US" dirty="0" smtClean="0"/>
              <a:t> layer seen in oral mucosa</a:t>
            </a:r>
          </a:p>
          <a:p>
            <a:pPr eaLnBrk="1" hangingPunct="1">
              <a:defRPr/>
            </a:pPr>
            <a:r>
              <a:rPr lang="en-US" altLang="en-US" dirty="0" smtClean="0"/>
              <a:t>Loose fat and glandular tissue with blood vessels and nerves seen underneath oral mucosa from underneath bone or muscle layer -this layer is termed SUBMUCOSA –provides flexibility</a:t>
            </a:r>
          </a:p>
          <a:p>
            <a:pPr eaLnBrk="1" hangingPunct="1">
              <a:defRPr/>
            </a:pPr>
            <a:endParaRPr lang="en-US" altLang="en-US"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p:txBody>
          <a:bodyPr/>
          <a:lstStyle/>
          <a:p>
            <a:pPr eaLnBrk="1" hangingPunct="1">
              <a:defRPr/>
            </a:pPr>
            <a:r>
              <a:rPr lang="en-US" altLang="en-US" smtClean="0">
                <a:solidFill>
                  <a:srgbClr val="FF6600"/>
                </a:solidFill>
              </a:rPr>
              <a:t>In gingiva and hard palate, no submucosa is seen and the lamina propria is directly attached to the periosteum of the underlying bone which provides firm, inelastic attachment –this is called ORAL MUCOPERIOSTEUM</a:t>
            </a:r>
          </a:p>
          <a:p>
            <a:pPr eaLnBrk="1" hangingPunct="1">
              <a:defRPr/>
            </a:pPr>
            <a:endParaRPr lang="en-US" altLang="en-US" smtClean="0">
              <a:solidFill>
                <a:srgbClr val="FF66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srcRect/>
          <a:stretch>
            <a:fillRect/>
          </a:stretch>
        </p:blipFill>
        <p:spPr bwMode="auto">
          <a:xfrm>
            <a:off x="0" y="457200"/>
            <a:ext cx="9067800" cy="624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lstStyle/>
          <a:p>
            <a:pPr eaLnBrk="1" hangingPunct="1">
              <a:defRPr/>
            </a:pPr>
            <a:r>
              <a:rPr lang="en-US" altLang="en-US" sz="4000" b="0" smtClean="0"/>
              <a:t>Functions of the Oral Mucosa</a:t>
            </a:r>
            <a:r>
              <a:rPr lang="en-US" altLang="en-US" sz="4000" smtClean="0"/>
              <a:t/>
            </a:r>
            <a:br>
              <a:rPr lang="en-US" altLang="en-US" sz="4000" smtClean="0"/>
            </a:br>
            <a:endParaRPr lang="en-US" altLang="en-US" sz="4000" smtClean="0"/>
          </a:p>
        </p:txBody>
      </p:sp>
      <p:sp>
        <p:nvSpPr>
          <p:cNvPr id="5123" name="Rectangle 3"/>
          <p:cNvSpPr>
            <a:spLocks noGrp="1" noChangeArrowheads="1"/>
          </p:cNvSpPr>
          <p:nvPr>
            <p:ph type="body" idx="1"/>
          </p:nvPr>
        </p:nvSpPr>
        <p:spPr>
          <a:xfrm>
            <a:off x="304800" y="990600"/>
            <a:ext cx="8382000" cy="5135563"/>
          </a:xfrm>
        </p:spPr>
        <p:txBody>
          <a:bodyPr/>
          <a:lstStyle/>
          <a:p>
            <a:pPr eaLnBrk="1" hangingPunct="1">
              <a:defRPr/>
            </a:pPr>
            <a:r>
              <a:rPr lang="en-US" altLang="en-US" smtClean="0"/>
              <a:t>1.Protection: Barrier for mechanical trauma and microbiological insults</a:t>
            </a:r>
          </a:p>
          <a:p>
            <a:pPr eaLnBrk="1" hangingPunct="1">
              <a:defRPr/>
            </a:pPr>
            <a:r>
              <a:rPr lang="en-US" altLang="en-US" smtClean="0"/>
              <a:t>2.Sensation: Temperature (heat and cold), touch, pain, taste buds, thirst;reflexes such as swallowing, etching, gagging and salivating</a:t>
            </a:r>
          </a:p>
          <a:p>
            <a:pPr eaLnBrk="1" hangingPunct="1">
              <a:defRPr/>
            </a:pPr>
            <a:r>
              <a:rPr lang="en-US" altLang="en-US" smtClean="0"/>
              <a:t>3. Secretion: Salivary secretion</a:t>
            </a:r>
          </a:p>
          <a:p>
            <a:pPr eaLnBrk="1" hangingPunct="1">
              <a:defRPr/>
            </a:pPr>
            <a:r>
              <a:rPr lang="en-US" altLang="en-US" smtClean="0"/>
              <a:t>4. Thermal regulation: Important in dogs not in humans</a:t>
            </a:r>
          </a:p>
          <a:p>
            <a:pPr eaLnBrk="1" hangingPunct="1">
              <a:defRPr/>
            </a:pPr>
            <a:endParaRPr lang="en-US" alt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p:txBody>
          <a:bodyPr/>
          <a:lstStyle/>
          <a:p>
            <a:pPr eaLnBrk="1" hangingPunct="1">
              <a:defRPr/>
            </a:pPr>
            <a:endParaRPr lang="en-US" altLang="en-US" smtClean="0"/>
          </a:p>
        </p:txBody>
      </p:sp>
      <p:sp>
        <p:nvSpPr>
          <p:cNvPr id="47107" name="Rectangle 3"/>
          <p:cNvSpPr>
            <a:spLocks noGrp="1" noChangeArrowheads="1"/>
          </p:cNvSpPr>
          <p:nvPr>
            <p:ph type="body" idx="1"/>
          </p:nvPr>
        </p:nvSpPr>
        <p:spPr/>
        <p:txBody>
          <a:bodyPr/>
          <a:lstStyle/>
          <a:p>
            <a:pPr eaLnBrk="1" hangingPunct="1">
              <a:defRPr/>
            </a:pPr>
            <a:r>
              <a:rPr lang="en-US" altLang="en-US" smtClean="0"/>
              <a:t>Connective tissue in oral cavity is comprised of salivary glands, sebaceous glands(Fordyce’s disease) and lymphoid tissue (tonsillartissue)</a:t>
            </a:r>
          </a:p>
          <a:p>
            <a:pPr eaLnBrk="1" hangingPunct="1">
              <a:defRPr/>
            </a:pPr>
            <a:endParaRPr lang="en-US" altLang="en-US"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a:srcRect/>
          <a:stretch>
            <a:fillRect/>
          </a:stretch>
        </p:blipFill>
        <p:spPr bwMode="auto">
          <a:xfrm>
            <a:off x="533400" y="0"/>
            <a:ext cx="8382000" cy="6524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2"/>
          <a:srcRect/>
          <a:stretch>
            <a:fillRect/>
          </a:stretch>
        </p:blipFill>
        <p:spPr bwMode="auto">
          <a:xfrm>
            <a:off x="0" y="0"/>
            <a:ext cx="8991600" cy="655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p:cNvSpPr>
            <a:spLocks noGrp="1" noChangeAspect="1" noChangeArrowheads="1"/>
          </p:cNvSpPr>
          <p:nvPr>
            <p:ph type="title"/>
          </p:nvPr>
        </p:nvSpPr>
        <p:spPr/>
        <p:txBody>
          <a:bodyPr/>
          <a:lstStyle/>
          <a:p>
            <a:pPr eaLnBrk="1" hangingPunct="1">
              <a:defRPr/>
            </a:pPr>
            <a:r>
              <a:rPr lang="en-US" altLang="en-US" sz="4000" b="0" smtClean="0"/>
              <a:t>Components of Oral Epithelium</a:t>
            </a:r>
            <a:r>
              <a:rPr lang="en-US" altLang="en-US" sz="4000" smtClean="0"/>
              <a:t/>
            </a:r>
            <a:br>
              <a:rPr lang="en-US" altLang="en-US" sz="4000" smtClean="0"/>
            </a:br>
            <a:endParaRPr lang="en-US" altLang="en-US" sz="4000" smtClean="0"/>
          </a:p>
        </p:txBody>
      </p:sp>
      <p:sp>
        <p:nvSpPr>
          <p:cNvPr id="49155" name="Rectangle 3"/>
          <p:cNvSpPr>
            <a:spLocks noGrp="1" noChangeArrowheads="1"/>
          </p:cNvSpPr>
          <p:nvPr>
            <p:ph type="body" idx="1"/>
          </p:nvPr>
        </p:nvSpPr>
        <p:spPr>
          <a:xfrm>
            <a:off x="457200" y="914400"/>
            <a:ext cx="8229600" cy="5211763"/>
          </a:xfrm>
        </p:spPr>
        <p:txBody>
          <a:bodyPr/>
          <a:lstStyle/>
          <a:p>
            <a:pPr eaLnBrk="1" hangingPunct="1">
              <a:defRPr/>
            </a:pPr>
            <a:r>
              <a:rPr lang="en-US" altLang="en-US" sz="2400" b="1" smtClean="0"/>
              <a:t>Lining Mucosa: Stratum Basale: </a:t>
            </a:r>
            <a:r>
              <a:rPr lang="en-US" altLang="en-US" sz="2400" smtClean="0"/>
              <a:t>Basal cell layer comprised of cuboidal cells. Progenitor cells that divide and provide new cells by mitotic division that migrate to thesurface to replace cells that are shed. </a:t>
            </a:r>
          </a:p>
          <a:p>
            <a:pPr eaLnBrk="1" hangingPunct="1">
              <a:defRPr/>
            </a:pPr>
            <a:endParaRPr lang="en-US" altLang="en-US" sz="2400" smtClean="0"/>
          </a:p>
          <a:p>
            <a:pPr eaLnBrk="1" hangingPunct="1">
              <a:defRPr/>
            </a:pPr>
            <a:r>
              <a:rPr lang="en-US" altLang="en-US" sz="2400" b="1" smtClean="0"/>
              <a:t>Starum Spinosum(or intermedium):</a:t>
            </a:r>
            <a:r>
              <a:rPr lang="en-US" altLang="en-US" sz="2400" smtClean="0"/>
              <a:t>Cells are oval and represent bulkof the epithelium.</a:t>
            </a:r>
          </a:p>
          <a:p>
            <a:pPr eaLnBrk="1" hangingPunct="1">
              <a:defRPr/>
            </a:pPr>
            <a:endParaRPr lang="en-US" altLang="en-US" sz="2400" smtClean="0"/>
          </a:p>
          <a:p>
            <a:pPr eaLnBrk="1" hangingPunct="1">
              <a:defRPr/>
            </a:pPr>
            <a:endParaRPr lang="en-US" altLang="en-US" sz="2400" smtClean="0"/>
          </a:p>
          <a:p>
            <a:pPr eaLnBrk="1" hangingPunct="1">
              <a:defRPr/>
            </a:pPr>
            <a:r>
              <a:rPr lang="en-US" altLang="en-US" sz="2400" b="1" smtClean="0"/>
              <a:t>Startum Superficiale: </a:t>
            </a:r>
            <a:r>
              <a:rPr lang="en-US" altLang="en-US" sz="2400" smtClean="0"/>
              <a:t>Cells are flat and contain small oval nuclei that are continuously shed.</a:t>
            </a:r>
          </a:p>
          <a:p>
            <a:pPr eaLnBrk="1" hangingPunct="1">
              <a:defRPr/>
            </a:pPr>
            <a:endParaRPr lang="en-US" altLang="en-US" sz="240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p:txBody>
          <a:bodyPr/>
          <a:lstStyle/>
          <a:p>
            <a:pPr eaLnBrk="1" hangingPunct="1">
              <a:defRPr/>
            </a:pPr>
            <a:r>
              <a:rPr lang="en-US" altLang="en-US" sz="4000" b="0" smtClean="0"/>
              <a:t>Histology of Lip Histology</a:t>
            </a:r>
            <a:r>
              <a:rPr lang="en-US" altLang="en-US" sz="4000" smtClean="0"/>
              <a:t/>
            </a:r>
            <a:br>
              <a:rPr lang="en-US" altLang="en-US" sz="4000" smtClean="0"/>
            </a:br>
            <a:endParaRPr lang="en-US" altLang="en-US" sz="4000" smtClean="0"/>
          </a:p>
        </p:txBody>
      </p:sp>
      <p:sp>
        <p:nvSpPr>
          <p:cNvPr id="50179" name="Rectangle 3"/>
          <p:cNvSpPr>
            <a:spLocks noGrp="1" noChangeArrowheads="1"/>
          </p:cNvSpPr>
          <p:nvPr>
            <p:ph type="body" idx="1"/>
          </p:nvPr>
        </p:nvSpPr>
        <p:spPr/>
        <p:txBody>
          <a:bodyPr/>
          <a:lstStyle/>
          <a:p>
            <a:pPr eaLnBrk="1" hangingPunct="1">
              <a:lnSpc>
                <a:spcPct val="90000"/>
              </a:lnSpc>
              <a:defRPr/>
            </a:pPr>
            <a:r>
              <a:rPr lang="en-US" altLang="en-US" sz="2400" b="1" smtClean="0"/>
              <a:t>Skin:</a:t>
            </a:r>
            <a:r>
              <a:rPr lang="en-US" altLang="en-US" sz="2400" smtClean="0"/>
              <a:t>keratinized stratified squamousepithelium with adnexal skin structures</a:t>
            </a:r>
          </a:p>
          <a:p>
            <a:pPr eaLnBrk="1" hangingPunct="1">
              <a:lnSpc>
                <a:spcPct val="90000"/>
              </a:lnSpc>
              <a:defRPr/>
            </a:pPr>
            <a:endParaRPr lang="en-US" altLang="en-US" sz="2400" smtClean="0"/>
          </a:p>
          <a:p>
            <a:pPr eaLnBrk="1" hangingPunct="1">
              <a:lnSpc>
                <a:spcPct val="90000"/>
              </a:lnSpc>
              <a:defRPr/>
            </a:pPr>
            <a:r>
              <a:rPr lang="en-US" altLang="en-US" sz="2400" b="1" smtClean="0"/>
              <a:t>Oral Mucosa:</a:t>
            </a:r>
            <a:r>
              <a:rPr lang="en-US" altLang="en-US" sz="2400" smtClean="0"/>
              <a:t>Moist-surface, covered by nonkeratinized stratified squamous epithelium associated with small round seromucous glands of the lamina propria. In thesubmucosa fibers of orbicularis oris muscle is noted.</a:t>
            </a:r>
          </a:p>
          <a:p>
            <a:pPr eaLnBrk="1" hangingPunct="1">
              <a:lnSpc>
                <a:spcPct val="90000"/>
              </a:lnSpc>
              <a:buFont typeface="Wingdings" pitchFamily="2" charset="2"/>
              <a:buNone/>
              <a:defRPr/>
            </a:pPr>
            <a:r>
              <a:rPr lang="en-US" altLang="en-US" sz="2400" smtClean="0"/>
              <a:t> </a:t>
            </a:r>
          </a:p>
          <a:p>
            <a:pPr eaLnBrk="1" hangingPunct="1">
              <a:lnSpc>
                <a:spcPct val="90000"/>
              </a:lnSpc>
              <a:defRPr/>
            </a:pPr>
            <a:r>
              <a:rPr lang="en-US" altLang="en-US" sz="2400" b="1" smtClean="0"/>
              <a:t>Vermillion zone: </a:t>
            </a:r>
            <a:r>
              <a:rPr lang="en-US" altLang="en-US" sz="2400" smtClean="0"/>
              <a:t>Very thin keratinized epithelium that contains no adnexal skinstructures (can contain sebaceous glands)</a:t>
            </a:r>
          </a:p>
          <a:p>
            <a:pPr eaLnBrk="1" hangingPunct="1">
              <a:lnSpc>
                <a:spcPct val="90000"/>
              </a:lnSpc>
              <a:defRPr/>
            </a:pPr>
            <a:endParaRPr lang="en-US" altLang="en-US" sz="240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2"/>
          <a:srcRect/>
          <a:stretch>
            <a:fillRect/>
          </a:stretch>
        </p:blipFill>
        <p:spPr bwMode="auto">
          <a:xfrm>
            <a:off x="1981200" y="0"/>
            <a:ext cx="5027613"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a:xfrm>
            <a:off x="457200" y="838200"/>
            <a:ext cx="8229600" cy="1143000"/>
          </a:xfrm>
        </p:spPr>
        <p:txBody>
          <a:bodyPr/>
          <a:lstStyle/>
          <a:p>
            <a:pPr eaLnBrk="1" hangingPunct="1">
              <a:defRPr/>
            </a:pPr>
            <a:r>
              <a:rPr lang="en-US" altLang="en-US" sz="4000" smtClean="0">
                <a:solidFill>
                  <a:srgbClr val="FF3300"/>
                </a:solidFill>
              </a:rPr>
              <a:t>What gives the vermillion zone the red color?</a:t>
            </a:r>
            <a:br>
              <a:rPr lang="en-US" altLang="en-US" sz="4000" smtClean="0">
                <a:solidFill>
                  <a:srgbClr val="FF3300"/>
                </a:solidFill>
              </a:rPr>
            </a:br>
            <a:endParaRPr lang="en-US" altLang="en-US" sz="4000" smtClean="0">
              <a:solidFill>
                <a:srgbClr val="FF3300"/>
              </a:solidFill>
            </a:endParaRPr>
          </a:p>
        </p:txBody>
      </p:sp>
      <p:sp>
        <p:nvSpPr>
          <p:cNvPr id="52227" name="Rectangle 3"/>
          <p:cNvSpPr>
            <a:spLocks noGrp="1" noChangeArrowheads="1"/>
          </p:cNvSpPr>
          <p:nvPr>
            <p:ph type="body" idx="1"/>
          </p:nvPr>
        </p:nvSpPr>
        <p:spPr/>
        <p:txBody>
          <a:bodyPr/>
          <a:lstStyle/>
          <a:p>
            <a:pPr eaLnBrk="1" hangingPunct="1">
              <a:defRPr/>
            </a:pPr>
            <a:r>
              <a:rPr lang="en-US" altLang="en-US" dirty="0" smtClean="0"/>
              <a:t>1.Epithelium is thin</a:t>
            </a:r>
          </a:p>
          <a:p>
            <a:pPr eaLnBrk="1" hangingPunct="1">
              <a:defRPr/>
            </a:pPr>
            <a:r>
              <a:rPr lang="en-US" altLang="en-US" dirty="0" smtClean="0"/>
              <a:t>2.Epithelium contains </a:t>
            </a:r>
            <a:r>
              <a:rPr lang="en-US" altLang="en-US" dirty="0" err="1" smtClean="0"/>
              <a:t>eleidin</a:t>
            </a:r>
            <a:r>
              <a:rPr lang="en-US" altLang="en-US" dirty="0" smtClean="0"/>
              <a:t>, which is transparent</a:t>
            </a:r>
          </a:p>
          <a:p>
            <a:pPr eaLnBrk="1" hangingPunct="1">
              <a:defRPr/>
            </a:pPr>
            <a:r>
              <a:rPr lang="en-US" altLang="en-US" dirty="0" smtClean="0"/>
              <a:t>3.Blood vessels are present near the surface</a:t>
            </a:r>
          </a:p>
          <a:p>
            <a:pPr eaLnBrk="1" hangingPunct="1">
              <a:buFont typeface="Wingdings" pitchFamily="2" charset="2"/>
              <a:buNone/>
              <a:defRPr/>
            </a:pPr>
            <a:r>
              <a:rPr lang="en-US" altLang="en-US" dirty="0" smtClean="0"/>
              <a:t>         </a:t>
            </a:r>
            <a:r>
              <a:rPr lang="en-US" altLang="en-US" dirty="0" err="1" smtClean="0">
                <a:solidFill>
                  <a:schemeClr val="accent2"/>
                </a:solidFill>
              </a:rPr>
              <a:t>Eleidinis</a:t>
            </a:r>
            <a:r>
              <a:rPr lang="en-US" altLang="en-US" dirty="0" smtClean="0">
                <a:solidFill>
                  <a:schemeClr val="accent2"/>
                </a:solidFill>
              </a:rPr>
              <a:t> a semi-fluid clear substance present in the stratum </a:t>
            </a:r>
            <a:r>
              <a:rPr lang="en-US" altLang="en-US" dirty="0" err="1" smtClean="0">
                <a:solidFill>
                  <a:schemeClr val="accent2"/>
                </a:solidFill>
              </a:rPr>
              <a:t>lucidum</a:t>
            </a:r>
            <a:r>
              <a:rPr lang="en-US" altLang="en-US" dirty="0" smtClean="0">
                <a:solidFill>
                  <a:schemeClr val="accent2"/>
                </a:solidFill>
              </a:rPr>
              <a:t> of the skin epithelium</a:t>
            </a:r>
          </a:p>
          <a:p>
            <a:pPr eaLnBrk="1" hangingPunct="1">
              <a:defRPr/>
            </a:pPr>
            <a:endParaRPr lang="en-US" altLang="en-US" dirty="0" smtClean="0">
              <a:solidFill>
                <a:schemeClr val="accent2"/>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2"/>
          <a:srcRect/>
          <a:stretch>
            <a:fillRect/>
          </a:stretch>
        </p:blipFill>
        <p:spPr bwMode="auto">
          <a:xfrm>
            <a:off x="0" y="1143000"/>
            <a:ext cx="8991600" cy="46005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a:xfrm>
            <a:off x="0" y="2895600"/>
            <a:ext cx="8229600" cy="1143000"/>
          </a:xfrm>
        </p:spPr>
        <p:txBody>
          <a:bodyPr/>
          <a:lstStyle/>
          <a:p>
            <a:pPr eaLnBrk="1" hangingPunct="1">
              <a:defRPr/>
            </a:pPr>
            <a:r>
              <a:rPr lang="en-US" altLang="en-US" sz="8800" b="0" smtClean="0"/>
              <a:t>Soft palate</a:t>
            </a:r>
            <a:r>
              <a:rPr lang="en-US" altLang="en-US" sz="8800" smtClean="0"/>
              <a:t/>
            </a:r>
            <a:br>
              <a:rPr lang="en-US" altLang="en-US" sz="8800" smtClean="0"/>
            </a:br>
            <a:endParaRPr lang="en-US" altLang="en-US" sz="880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2"/>
          <a:srcRect/>
          <a:stretch>
            <a:fillRect/>
          </a:stretch>
        </p:blipFill>
        <p:spPr bwMode="auto">
          <a:xfrm>
            <a:off x="0" y="0"/>
            <a:ext cx="9144000" cy="62658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a:xfrm>
            <a:off x="533400" y="-304800"/>
            <a:ext cx="8229600" cy="1143000"/>
          </a:xfrm>
        </p:spPr>
        <p:txBody>
          <a:bodyPr/>
          <a:lstStyle/>
          <a:p>
            <a:pPr eaLnBrk="1" hangingPunct="1">
              <a:defRPr/>
            </a:pPr>
            <a:r>
              <a:rPr lang="en-US" altLang="en-US" sz="4000" b="0" smtClean="0"/>
              <a:t>Organization of the Oral Mucosa</a:t>
            </a:r>
            <a:endParaRPr lang="en-US" altLang="en-US" sz="4000" smtClean="0"/>
          </a:p>
        </p:txBody>
      </p:sp>
      <p:graphicFrame>
        <p:nvGraphicFramePr>
          <p:cNvPr id="1026" name="Content Placeholder 6149"/>
          <p:cNvGraphicFramePr>
            <a:graphicFrameLocks/>
          </p:cNvGraphicFramePr>
          <p:nvPr>
            <p:ph sz="half" idx="2"/>
          </p:nvPr>
        </p:nvGraphicFramePr>
        <p:xfrm>
          <a:off x="1444625" y="609600"/>
          <a:ext cx="5576888" cy="6248400"/>
        </p:xfrm>
        <a:graphic>
          <a:graphicData uri="http://schemas.openxmlformats.org/drawingml/2006/compatibility">
            <com:legacyDrawing xmlns:com="http://schemas.openxmlformats.org/drawingml/2006/compatibility" spid="_x0000_s1026"/>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p:cNvPicPr>
          <p:nvPr/>
        </p:nvPicPr>
        <p:blipFill>
          <a:blip r:embed="rId2"/>
          <a:srcRect l="21667" t="2592" r="16667" b="2963"/>
          <a:stretch>
            <a:fillRect/>
          </a:stretch>
        </p:blipFill>
        <p:spPr bwMode="auto">
          <a:xfrm>
            <a:off x="1143000" y="268288"/>
            <a:ext cx="7207250" cy="6208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idx="4294967295"/>
          </p:nvPr>
        </p:nvSpPr>
        <p:spPr>
          <a:xfrm>
            <a:off x="0" y="274638"/>
            <a:ext cx="8229600" cy="1143000"/>
          </a:xfrm>
        </p:spPr>
        <p:txBody>
          <a:bodyPr/>
          <a:lstStyle/>
          <a:p>
            <a:pPr eaLnBrk="1" hangingPunct="1">
              <a:defRPr/>
            </a:pPr>
            <a:r>
              <a:rPr lang="en-US" altLang="en-US" sz="4000" b="0" smtClean="0"/>
              <a:t>Cheeks (Buccal Mucosa)</a:t>
            </a:r>
            <a:r>
              <a:rPr lang="en-US" altLang="en-US" sz="4000" smtClean="0"/>
              <a:t/>
            </a:r>
            <a:br>
              <a:rPr lang="en-US" altLang="en-US" sz="4000" smtClean="0"/>
            </a:br>
            <a:endParaRPr lang="en-US" altLang="en-US" sz="4000" smtClean="0"/>
          </a:p>
        </p:txBody>
      </p:sp>
      <p:pic>
        <p:nvPicPr>
          <p:cNvPr id="44035" name="Picture 4"/>
          <p:cNvPicPr>
            <a:picLocks noChangeAspect="1" noChangeArrowheads="1"/>
          </p:cNvPicPr>
          <p:nvPr/>
        </p:nvPicPr>
        <p:blipFill>
          <a:blip r:embed="rId2"/>
          <a:srcRect t="13419"/>
          <a:stretch>
            <a:fillRect/>
          </a:stretch>
        </p:blipFill>
        <p:spPr bwMode="auto">
          <a:xfrm>
            <a:off x="1219200" y="1066800"/>
            <a:ext cx="6400800" cy="502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2"/>
          <a:srcRect/>
          <a:stretch>
            <a:fillRect/>
          </a:stretch>
        </p:blipFill>
        <p:spPr bwMode="auto">
          <a:xfrm>
            <a:off x="685800" y="0"/>
            <a:ext cx="8001000" cy="6572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p:txBody>
          <a:bodyPr/>
          <a:lstStyle/>
          <a:p>
            <a:pPr eaLnBrk="1" hangingPunct="1">
              <a:defRPr/>
            </a:pPr>
            <a:r>
              <a:rPr lang="en-US" altLang="en-US" sz="4000" b="0" smtClean="0">
                <a:solidFill>
                  <a:schemeClr val="accent2"/>
                </a:solidFill>
              </a:rPr>
              <a:t>Cheeks (Buccal Mucosa</a:t>
            </a:r>
            <a:r>
              <a:rPr lang="en-US" altLang="en-US" sz="4000" b="0" smtClean="0"/>
              <a:t>)</a:t>
            </a:r>
            <a:r>
              <a:rPr lang="en-US" altLang="en-US" sz="4000" smtClean="0"/>
              <a:t/>
            </a:r>
            <a:br>
              <a:rPr lang="en-US" altLang="en-US" sz="4000" smtClean="0"/>
            </a:br>
            <a:endParaRPr lang="en-US" altLang="en-US" sz="4000" smtClean="0"/>
          </a:p>
        </p:txBody>
      </p:sp>
      <p:sp>
        <p:nvSpPr>
          <p:cNvPr id="58371" name="Rectangle 3"/>
          <p:cNvSpPr>
            <a:spLocks noGrp="1" noChangeArrowheads="1"/>
          </p:cNvSpPr>
          <p:nvPr>
            <p:ph type="body" idx="1"/>
          </p:nvPr>
        </p:nvSpPr>
        <p:spPr/>
        <p:txBody>
          <a:bodyPr/>
          <a:lstStyle/>
          <a:p>
            <a:pPr eaLnBrk="1" hangingPunct="1">
              <a:defRPr/>
            </a:pPr>
            <a:r>
              <a:rPr lang="en-US" altLang="en-US" sz="2800" smtClean="0"/>
              <a:t>Similar to lips and soft palate</a:t>
            </a:r>
          </a:p>
          <a:p>
            <a:pPr eaLnBrk="1" hangingPunct="1">
              <a:defRPr/>
            </a:pPr>
            <a:endParaRPr lang="en-US" altLang="en-US" sz="2800" smtClean="0"/>
          </a:p>
          <a:p>
            <a:pPr eaLnBrk="1" hangingPunct="1">
              <a:defRPr/>
            </a:pPr>
            <a:r>
              <a:rPr lang="en-US" altLang="en-US" sz="2800" smtClean="0"/>
              <a:t>Nonkeratinized stratified squamous epithelium, lamina propria and submucosa</a:t>
            </a:r>
          </a:p>
          <a:p>
            <a:pPr eaLnBrk="1" hangingPunct="1">
              <a:buFont typeface="Wingdings" pitchFamily="2" charset="2"/>
              <a:buNone/>
              <a:defRPr/>
            </a:pPr>
            <a:endParaRPr lang="en-US" altLang="en-US" sz="2800" smtClean="0"/>
          </a:p>
          <a:p>
            <a:pPr eaLnBrk="1" hangingPunct="1">
              <a:defRPr/>
            </a:pPr>
            <a:r>
              <a:rPr lang="en-US" altLang="en-US" sz="2800" smtClean="0"/>
              <a:t>Submucosa of cheeks contain fat cells along with lobules of minor salivaryglands and muscle fibers</a:t>
            </a:r>
          </a:p>
          <a:p>
            <a:pPr eaLnBrk="1" hangingPunct="1">
              <a:defRPr/>
            </a:pPr>
            <a:endParaRPr lang="en-US" altLang="en-US" sz="280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p:txBody>
          <a:bodyPr/>
          <a:lstStyle/>
          <a:p>
            <a:pPr eaLnBrk="1" hangingPunct="1">
              <a:defRPr/>
            </a:pPr>
            <a:r>
              <a:rPr lang="en-US" altLang="en-US" sz="4000" b="0" smtClean="0">
                <a:solidFill>
                  <a:schemeClr val="accent2"/>
                </a:solidFill>
              </a:rPr>
              <a:t>Ventral surface of tongue</a:t>
            </a:r>
            <a:r>
              <a:rPr lang="en-US" altLang="en-US" sz="4000" smtClean="0">
                <a:solidFill>
                  <a:schemeClr val="accent2"/>
                </a:solidFill>
              </a:rPr>
              <a:t/>
            </a:r>
            <a:br>
              <a:rPr lang="en-US" altLang="en-US" sz="4000" smtClean="0">
                <a:solidFill>
                  <a:schemeClr val="accent2"/>
                </a:solidFill>
              </a:rPr>
            </a:br>
            <a:endParaRPr lang="en-US" altLang="en-US" sz="4000" smtClean="0">
              <a:solidFill>
                <a:schemeClr val="accent2"/>
              </a:solidFill>
            </a:endParaRPr>
          </a:p>
        </p:txBody>
      </p:sp>
      <p:sp>
        <p:nvSpPr>
          <p:cNvPr id="59395" name="Rectangle 3"/>
          <p:cNvSpPr>
            <a:spLocks noGrp="1" noChangeArrowheads="1"/>
          </p:cNvSpPr>
          <p:nvPr>
            <p:ph type="body" idx="1"/>
          </p:nvPr>
        </p:nvSpPr>
        <p:spPr/>
        <p:txBody>
          <a:bodyPr/>
          <a:lstStyle/>
          <a:p>
            <a:pPr eaLnBrk="1" hangingPunct="1">
              <a:defRPr/>
            </a:pPr>
            <a:r>
              <a:rPr lang="en-US" altLang="en-US" sz="2800" smtClean="0"/>
              <a:t>Nonkeratinized stratified squamous epithelium, lamina propria and submucosa</a:t>
            </a:r>
          </a:p>
          <a:p>
            <a:pPr eaLnBrk="1" hangingPunct="1">
              <a:buFont typeface="Wingdings" pitchFamily="2" charset="2"/>
              <a:buNone/>
              <a:defRPr/>
            </a:pPr>
            <a:endParaRPr lang="en-US" altLang="en-US" sz="2800" smtClean="0"/>
          </a:p>
          <a:p>
            <a:pPr eaLnBrk="1" hangingPunct="1">
              <a:defRPr/>
            </a:pPr>
            <a:r>
              <a:rPr lang="en-US" altLang="en-US" sz="2800" smtClean="0"/>
              <a:t>Extremely dense muscle fibers</a:t>
            </a:r>
          </a:p>
          <a:p>
            <a:pPr eaLnBrk="1" hangingPunct="1">
              <a:buFont typeface="Wingdings" pitchFamily="2" charset="2"/>
              <a:buNone/>
              <a:defRPr/>
            </a:pPr>
            <a:endParaRPr lang="en-US" altLang="en-US" sz="2800" smtClean="0"/>
          </a:p>
          <a:p>
            <a:pPr eaLnBrk="1" hangingPunct="1">
              <a:defRPr/>
            </a:pPr>
            <a:r>
              <a:rPr lang="en-US" altLang="en-US" sz="2800" smtClean="0"/>
              <a:t>interlacing connective tissue fibers in submucosa</a:t>
            </a:r>
          </a:p>
          <a:p>
            <a:pPr eaLnBrk="1" hangingPunct="1">
              <a:defRPr/>
            </a:pPr>
            <a:endParaRPr lang="en-US" altLang="en-US" sz="280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p:txBody>
          <a:bodyPr/>
          <a:lstStyle/>
          <a:p>
            <a:pPr eaLnBrk="1" hangingPunct="1">
              <a:defRPr/>
            </a:pPr>
            <a:r>
              <a:rPr lang="en-US" altLang="en-US" sz="4000" b="0" smtClean="0"/>
              <a:t>Floor of mouth</a:t>
            </a:r>
            <a:r>
              <a:rPr lang="en-US" altLang="en-US" sz="4000" smtClean="0"/>
              <a:t/>
            </a:r>
            <a:br>
              <a:rPr lang="en-US" altLang="en-US" sz="4000" smtClean="0"/>
            </a:br>
            <a:endParaRPr lang="en-US" altLang="en-US" sz="4000" smtClean="0"/>
          </a:p>
        </p:txBody>
      </p:sp>
      <p:pic>
        <p:nvPicPr>
          <p:cNvPr id="48131" name="Picture 3"/>
          <p:cNvPicPr>
            <a:picLocks noGrp="1" noChangeAspect="1" noChangeArrowheads="1"/>
          </p:cNvPicPr>
          <p:nvPr>
            <p:ph type="body" idx="1"/>
          </p:nvPr>
        </p:nvPicPr>
        <p:blipFill>
          <a:blip r:embed="rId2"/>
          <a:srcRect/>
          <a:stretch>
            <a:fillRect/>
          </a:stretch>
        </p:blipFill>
        <p:spPr>
          <a:xfrm>
            <a:off x="0" y="1066800"/>
            <a:ext cx="9067800" cy="4986338"/>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rrowheads="1"/>
          </p:cNvSpPr>
          <p:nvPr>
            <p:ph type="title"/>
          </p:nvPr>
        </p:nvSpPr>
        <p:spPr/>
        <p:txBody>
          <a:bodyPr/>
          <a:lstStyle/>
          <a:p>
            <a:pPr eaLnBrk="1" hangingPunct="1">
              <a:defRPr/>
            </a:pPr>
            <a:endParaRPr lang="en-US" altLang="en-US" smtClean="0"/>
          </a:p>
        </p:txBody>
      </p:sp>
      <p:pic>
        <p:nvPicPr>
          <p:cNvPr id="49155" name="Picture 3"/>
          <p:cNvPicPr>
            <a:picLocks noGrp="1" noChangeAspect="1" noChangeArrowheads="1"/>
          </p:cNvPicPr>
          <p:nvPr>
            <p:ph type="body" idx="1"/>
          </p:nvPr>
        </p:nvPicPr>
        <p:blipFill>
          <a:blip r:embed="rId2"/>
          <a:srcRect/>
          <a:stretch>
            <a:fillRect/>
          </a:stretch>
        </p:blipFill>
        <p:spPr>
          <a:xfrm>
            <a:off x="0" y="1349375"/>
            <a:ext cx="9144000" cy="4776788"/>
          </a:xfrm>
        </p:spPr>
      </p:pic>
      <p:sp>
        <p:nvSpPr>
          <p:cNvPr id="49156" name="Rectangle 4"/>
          <p:cNvSpPr>
            <a:spLocks noChangeArrowheads="1"/>
          </p:cNvSpPr>
          <p:nvPr/>
        </p:nvSpPr>
        <p:spPr bwMode="auto">
          <a:xfrm>
            <a:off x="8229600" y="5029200"/>
            <a:ext cx="533400" cy="457200"/>
          </a:xfrm>
          <a:prstGeom prst="rect">
            <a:avLst/>
          </a:prstGeom>
          <a:solidFill>
            <a:schemeClr val="accent1"/>
          </a:solidFill>
          <a:ln w="9525">
            <a:solidFill>
              <a:schemeClr val="tx1"/>
            </a:solidFill>
            <a:miter lim="800000"/>
            <a:headEnd/>
            <a:tailEnd/>
          </a:ln>
          <a:effectLst/>
        </p:spPr>
        <p:txBody>
          <a:bodyPr wrap="none" anchor="ctr"/>
          <a:lstStyle/>
          <a:p>
            <a:endParaRPr lang="en-US"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a:xfrm>
            <a:off x="457200" y="0"/>
            <a:ext cx="8229600" cy="1143000"/>
          </a:xfrm>
        </p:spPr>
        <p:txBody>
          <a:bodyPr/>
          <a:lstStyle/>
          <a:p>
            <a:pPr eaLnBrk="1" hangingPunct="1">
              <a:defRPr/>
            </a:pPr>
            <a:r>
              <a:rPr lang="en-US" altLang="en-US" b="0" smtClean="0"/>
              <a:t>Masticatory Mucosa</a:t>
            </a:r>
            <a:endParaRPr lang="en-US" altLang="en-US" smtClean="0"/>
          </a:p>
        </p:txBody>
      </p:sp>
      <p:sp>
        <p:nvSpPr>
          <p:cNvPr id="62467" name="Rectangle 3"/>
          <p:cNvSpPr>
            <a:spLocks noGrp="1" noChangeArrowheads="1"/>
          </p:cNvSpPr>
          <p:nvPr>
            <p:ph type="body" idx="1"/>
          </p:nvPr>
        </p:nvSpPr>
        <p:spPr>
          <a:xfrm>
            <a:off x="457200" y="1143000"/>
            <a:ext cx="8229600" cy="4983163"/>
          </a:xfrm>
        </p:spPr>
        <p:txBody>
          <a:bodyPr/>
          <a:lstStyle/>
          <a:p>
            <a:pPr eaLnBrk="1" hangingPunct="1">
              <a:defRPr/>
            </a:pPr>
            <a:r>
              <a:rPr lang="en-US" altLang="en-US" sz="2000" dirty="0" smtClean="0"/>
              <a:t>Epithelium that covers </a:t>
            </a:r>
            <a:r>
              <a:rPr lang="en-US" altLang="en-US" sz="2000" dirty="0" err="1" smtClean="0"/>
              <a:t>gingiva</a:t>
            </a:r>
            <a:r>
              <a:rPr lang="en-US" altLang="en-US" sz="2000" dirty="0" smtClean="0"/>
              <a:t> and hard palate</a:t>
            </a:r>
          </a:p>
          <a:p>
            <a:pPr eaLnBrk="1" hangingPunct="1">
              <a:defRPr/>
            </a:pPr>
            <a:r>
              <a:rPr lang="en-US" altLang="en-US" sz="2000" dirty="0" smtClean="0"/>
              <a:t>Mucosa is thicker than </a:t>
            </a:r>
            <a:r>
              <a:rPr lang="en-US" altLang="en-US" sz="2000" dirty="0" err="1" smtClean="0"/>
              <a:t>nonkeratinized</a:t>
            </a:r>
            <a:r>
              <a:rPr lang="en-US" altLang="en-US" sz="2000" dirty="0" smtClean="0"/>
              <a:t> because of the keratin layer</a:t>
            </a:r>
          </a:p>
          <a:p>
            <a:pPr eaLnBrk="1" hangingPunct="1">
              <a:buFont typeface="Wingdings" pitchFamily="2" charset="2"/>
              <a:buNone/>
              <a:defRPr/>
            </a:pPr>
            <a:endParaRPr lang="en-US" altLang="en-US" sz="2000" dirty="0" smtClean="0"/>
          </a:p>
          <a:p>
            <a:pPr eaLnBrk="1" hangingPunct="1">
              <a:defRPr/>
            </a:pPr>
            <a:r>
              <a:rPr lang="en-US" altLang="en-US" sz="2000" b="1" dirty="0" smtClean="0"/>
              <a:t>Stratum </a:t>
            </a:r>
            <a:r>
              <a:rPr lang="en-US" altLang="en-US" sz="2000" b="1" dirty="0" err="1" smtClean="0"/>
              <a:t>basale</a:t>
            </a:r>
            <a:r>
              <a:rPr lang="en-US" altLang="en-US" sz="2000" b="1" dirty="0" smtClean="0"/>
              <a:t>-</a:t>
            </a:r>
            <a:r>
              <a:rPr lang="en-US" altLang="en-US" sz="2000" dirty="0" smtClean="0"/>
              <a:t>Same as </a:t>
            </a:r>
            <a:r>
              <a:rPr lang="en-US" altLang="en-US" sz="2000" dirty="0" err="1" smtClean="0"/>
              <a:t>nonkeratinized</a:t>
            </a:r>
            <a:r>
              <a:rPr lang="en-US" altLang="en-US" sz="2000" dirty="0" smtClean="0"/>
              <a:t> epithelium</a:t>
            </a:r>
          </a:p>
          <a:p>
            <a:pPr eaLnBrk="1" hangingPunct="1">
              <a:buFont typeface="Wingdings" pitchFamily="2" charset="2"/>
              <a:buNone/>
              <a:defRPr/>
            </a:pPr>
            <a:endParaRPr lang="en-US" altLang="en-US" sz="2000" dirty="0" smtClean="0"/>
          </a:p>
          <a:p>
            <a:pPr eaLnBrk="1" hangingPunct="1">
              <a:defRPr/>
            </a:pPr>
            <a:r>
              <a:rPr lang="en-US" altLang="en-US" sz="2000" b="1" dirty="0" err="1" smtClean="0"/>
              <a:t>Startumspinosum</a:t>
            </a:r>
            <a:r>
              <a:rPr lang="en-US" altLang="en-US" sz="2000" b="1" dirty="0" smtClean="0"/>
              <a:t>-</a:t>
            </a:r>
            <a:r>
              <a:rPr lang="en-US" altLang="en-US" sz="2000" dirty="0" smtClean="0"/>
              <a:t>Same as </a:t>
            </a:r>
            <a:r>
              <a:rPr lang="en-US" altLang="en-US" sz="2000" dirty="0" err="1" smtClean="0"/>
              <a:t>nonkeratinized</a:t>
            </a:r>
            <a:r>
              <a:rPr lang="en-US" altLang="en-US" sz="2000" dirty="0" smtClean="0"/>
              <a:t> epithelium</a:t>
            </a:r>
          </a:p>
          <a:p>
            <a:pPr eaLnBrk="1" hangingPunct="1">
              <a:buFont typeface="Wingdings" pitchFamily="2" charset="2"/>
              <a:buNone/>
              <a:defRPr/>
            </a:pPr>
            <a:endParaRPr lang="en-US" altLang="en-US" sz="2000" dirty="0" smtClean="0"/>
          </a:p>
          <a:p>
            <a:pPr eaLnBrk="1" hangingPunct="1">
              <a:defRPr/>
            </a:pPr>
            <a:r>
              <a:rPr lang="en-US" altLang="en-US" sz="2000" b="1" dirty="0" smtClean="0"/>
              <a:t>Stratum </a:t>
            </a:r>
            <a:r>
              <a:rPr lang="en-US" altLang="en-US" sz="2000" b="1" dirty="0" err="1" smtClean="0"/>
              <a:t>granulosum</a:t>
            </a:r>
            <a:r>
              <a:rPr lang="en-US" altLang="en-US" sz="2000" b="1" dirty="0" smtClean="0"/>
              <a:t>: </a:t>
            </a:r>
            <a:r>
              <a:rPr lang="en-US" altLang="en-US" sz="2000" dirty="0" smtClean="0"/>
              <a:t>Cells contain </a:t>
            </a:r>
            <a:r>
              <a:rPr lang="en-US" altLang="en-US" sz="2000" dirty="0" err="1" smtClean="0"/>
              <a:t>keratohyaline</a:t>
            </a:r>
            <a:r>
              <a:rPr lang="en-US" altLang="en-US" sz="2000" dirty="0" smtClean="0"/>
              <a:t> granules</a:t>
            </a:r>
          </a:p>
          <a:p>
            <a:pPr eaLnBrk="1" hangingPunct="1">
              <a:buFont typeface="Wingdings" pitchFamily="2" charset="2"/>
              <a:buNone/>
              <a:defRPr/>
            </a:pPr>
            <a:endParaRPr lang="en-US" altLang="en-US" sz="2000" dirty="0" smtClean="0"/>
          </a:p>
          <a:p>
            <a:pPr eaLnBrk="1" hangingPunct="1">
              <a:defRPr/>
            </a:pPr>
            <a:r>
              <a:rPr lang="en-US" altLang="en-US" sz="2000" b="1" dirty="0" smtClean="0"/>
              <a:t>Stratum </a:t>
            </a:r>
            <a:r>
              <a:rPr lang="en-US" altLang="en-US" sz="2000" b="1" dirty="0" err="1" smtClean="0"/>
              <a:t>corneum</a:t>
            </a:r>
            <a:r>
              <a:rPr lang="en-US" altLang="en-US" sz="2000" b="1" dirty="0" smtClean="0"/>
              <a:t> :</a:t>
            </a:r>
            <a:r>
              <a:rPr lang="en-US" altLang="en-US" sz="2000" dirty="0" smtClean="0"/>
              <a:t>Contains thin, flat and non nucleated cells which are filled with keratin. In contrast to the hard keratin seen in nails and hair, keratin overlying normal </a:t>
            </a:r>
            <a:r>
              <a:rPr lang="en-US" altLang="en-US" sz="2000" dirty="0" err="1" smtClean="0"/>
              <a:t>masticatory</a:t>
            </a:r>
            <a:r>
              <a:rPr lang="en-US" altLang="en-US" sz="2000" dirty="0" smtClean="0"/>
              <a:t> oral mucosa is soft. Keratin is tough, nonliving material </a:t>
            </a:r>
            <a:r>
              <a:rPr lang="en-US" altLang="en-US" sz="2000" dirty="0" err="1" smtClean="0"/>
              <a:t>tha</a:t>
            </a:r>
            <a:r>
              <a:rPr lang="en-US" altLang="en-US" sz="2000" dirty="0" smtClean="0"/>
              <a:t> </a:t>
            </a:r>
            <a:r>
              <a:rPr lang="en-US" altLang="en-US" sz="2000" dirty="0" err="1" smtClean="0"/>
              <a:t>tis</a:t>
            </a:r>
            <a:r>
              <a:rPr lang="en-US" altLang="en-US" sz="2000" dirty="0" smtClean="0"/>
              <a:t> resistant to friction and impervious to bacterial </a:t>
            </a:r>
            <a:r>
              <a:rPr lang="en-US" altLang="en-US" sz="2000" smtClean="0"/>
              <a:t>invasion. Same </a:t>
            </a:r>
            <a:r>
              <a:rPr lang="en-US" altLang="en-US" sz="2000" dirty="0" smtClean="0"/>
              <a:t>as </a:t>
            </a:r>
            <a:r>
              <a:rPr lang="en-US" altLang="en-US" sz="2000" dirty="0" err="1" smtClean="0"/>
              <a:t>nonkeratinized</a:t>
            </a:r>
            <a:r>
              <a:rPr lang="en-US" altLang="en-US" sz="2000" dirty="0" smtClean="0"/>
              <a:t> epithelium</a:t>
            </a:r>
          </a:p>
          <a:p>
            <a:pPr eaLnBrk="1" hangingPunct="1">
              <a:defRPr/>
            </a:pPr>
            <a:endParaRPr lang="en-US" altLang="en-US" sz="1600" dirty="0" smtClean="0"/>
          </a:p>
          <a:p>
            <a:pPr eaLnBrk="1" hangingPunct="1">
              <a:defRPr/>
            </a:pPr>
            <a:endParaRPr lang="en-US" altLang="en-US" sz="1600"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a:srcRect/>
          <a:stretch>
            <a:fillRect/>
          </a:stretch>
        </p:blipFill>
        <p:spPr bwMode="auto">
          <a:xfrm>
            <a:off x="0" y="685800"/>
            <a:ext cx="9144000" cy="4667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2"/>
          <a:srcRect/>
          <a:stretch>
            <a:fillRect/>
          </a:stretch>
        </p:blipFill>
        <p:spPr bwMode="auto">
          <a:xfrm>
            <a:off x="0" y="-222250"/>
            <a:ext cx="8534400" cy="7080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p:txBody>
          <a:bodyPr/>
          <a:lstStyle/>
          <a:p>
            <a:pPr eaLnBrk="1" hangingPunct="1">
              <a:defRPr/>
            </a:pPr>
            <a:r>
              <a:rPr lang="en-US" altLang="en-US" smtClean="0"/>
              <a:t>1.Masticatory Mucosa</a:t>
            </a:r>
          </a:p>
        </p:txBody>
      </p:sp>
      <p:sp>
        <p:nvSpPr>
          <p:cNvPr id="9219" name="Rectangle 3"/>
          <p:cNvSpPr>
            <a:spLocks noGrp="1" noChangeArrowheads="1"/>
          </p:cNvSpPr>
          <p:nvPr>
            <p:ph type="body" idx="1"/>
          </p:nvPr>
        </p:nvSpPr>
        <p:spPr/>
        <p:txBody>
          <a:bodyPr/>
          <a:lstStyle/>
          <a:p>
            <a:pPr eaLnBrk="1" hangingPunct="1">
              <a:defRPr/>
            </a:pPr>
            <a:r>
              <a:rPr lang="en-US" altLang="en-US" smtClean="0"/>
              <a:t>25% of total mucosa. Gingiva (free, attachedand interdental) and hard palate. Primary mucosa to be in contact with food during mastication. </a:t>
            </a:r>
          </a:p>
          <a:p>
            <a:pPr eaLnBrk="1" hangingPunct="1">
              <a:defRPr/>
            </a:pPr>
            <a:r>
              <a:rPr lang="en-US" altLang="en-US" smtClean="0"/>
              <a:t>MASTOCATORY MUCOSA IS USUALLY KERATINIZED.</a:t>
            </a:r>
          </a:p>
          <a:p>
            <a:pPr eaLnBrk="1" hangingPunct="1">
              <a:defRPr/>
            </a:pPr>
            <a:endParaRPr lang="en-US" alt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p:txBody>
          <a:bodyPr/>
          <a:lstStyle/>
          <a:p>
            <a:pPr eaLnBrk="1" hangingPunct="1">
              <a:defRPr/>
            </a:pPr>
            <a:r>
              <a:rPr lang="en-US" altLang="en-US" sz="4000" b="0" smtClean="0"/>
              <a:t>Types of Keratinized Epithelium</a:t>
            </a:r>
            <a:r>
              <a:rPr lang="en-US" altLang="en-US" sz="4000" smtClean="0"/>
              <a:t/>
            </a:r>
            <a:br>
              <a:rPr lang="en-US" altLang="en-US" sz="4000" smtClean="0"/>
            </a:br>
            <a:endParaRPr lang="en-US" altLang="en-US" sz="4000" smtClean="0"/>
          </a:p>
        </p:txBody>
      </p:sp>
      <p:pic>
        <p:nvPicPr>
          <p:cNvPr id="53251" name="Picture 3"/>
          <p:cNvPicPr>
            <a:picLocks noGrp="1" noChangeAspect="1" noChangeArrowheads="1"/>
          </p:cNvPicPr>
          <p:nvPr>
            <p:ph type="body" idx="1"/>
          </p:nvPr>
        </p:nvPicPr>
        <p:blipFill>
          <a:blip r:embed="rId2"/>
          <a:srcRect/>
          <a:stretch>
            <a:fillRect/>
          </a:stretch>
        </p:blipFill>
        <p:spPr>
          <a:xfrm>
            <a:off x="0" y="1349375"/>
            <a:ext cx="9144000" cy="5889625"/>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rrowheads="1"/>
          </p:cNvSpPr>
          <p:nvPr>
            <p:ph type="title"/>
          </p:nvPr>
        </p:nvSpPr>
        <p:spPr/>
        <p:txBody>
          <a:bodyPr/>
          <a:lstStyle/>
          <a:p>
            <a:pPr eaLnBrk="1" hangingPunct="1">
              <a:defRPr/>
            </a:pPr>
            <a:endParaRPr lang="en-US" altLang="en-US" smtClean="0"/>
          </a:p>
        </p:txBody>
      </p:sp>
      <p:sp>
        <p:nvSpPr>
          <p:cNvPr id="66563" name="Rectangle 3"/>
          <p:cNvSpPr>
            <a:spLocks noGrp="1" noChangeArrowheads="1"/>
          </p:cNvSpPr>
          <p:nvPr>
            <p:ph type="body" idx="1"/>
          </p:nvPr>
        </p:nvSpPr>
        <p:spPr/>
        <p:txBody>
          <a:bodyPr/>
          <a:lstStyle/>
          <a:p>
            <a:pPr eaLnBrk="1" hangingPunct="1">
              <a:defRPr/>
            </a:pPr>
            <a:r>
              <a:rPr lang="en-US" altLang="en-US" sz="2800" b="1" smtClean="0"/>
              <a:t>Epithelium</a:t>
            </a:r>
            <a:r>
              <a:rPr lang="en-US" altLang="en-US" sz="2800" smtClean="0"/>
              <a:t>The superficial cells are dead but retain the nucleus in parakeratinized epitheliumbut the nuclei are lost in orthokeratinized epithelium</a:t>
            </a:r>
          </a:p>
          <a:p>
            <a:pPr eaLnBrk="1" hangingPunct="1">
              <a:defRPr/>
            </a:pPr>
            <a:endParaRPr lang="en-US" altLang="en-US" sz="2800" smtClean="0"/>
          </a:p>
          <a:p>
            <a:pPr eaLnBrk="1" hangingPunct="1">
              <a:defRPr/>
            </a:pPr>
            <a:r>
              <a:rPr lang="en-US" altLang="en-US" sz="2800" smtClean="0"/>
              <a:t>The retepegs are long and slender in keratinized epithelium</a:t>
            </a:r>
          </a:p>
          <a:p>
            <a:pPr eaLnBrk="1" hangingPunct="1">
              <a:buFont typeface="Wingdings" pitchFamily="2" charset="2"/>
              <a:buNone/>
              <a:defRPr/>
            </a:pPr>
            <a:endParaRPr lang="en-US" altLang="en-US" sz="2800" smtClean="0"/>
          </a:p>
          <a:p>
            <a:pPr eaLnBrk="1" hangingPunct="1">
              <a:defRPr/>
            </a:pPr>
            <a:r>
              <a:rPr lang="en-US" altLang="en-US" sz="2800" smtClean="0"/>
              <a:t>Mucoperiosteum</a:t>
            </a:r>
          </a:p>
          <a:p>
            <a:pPr eaLnBrk="1" hangingPunct="1">
              <a:buFont typeface="Wingdings" pitchFamily="2" charset="2"/>
              <a:buNone/>
              <a:defRPr/>
            </a:pPr>
            <a:endParaRPr lang="en-US" altLang="en-US" sz="280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p:txBody>
          <a:bodyPr/>
          <a:lstStyle/>
          <a:p>
            <a:pPr eaLnBrk="1" hangingPunct="1">
              <a:defRPr/>
            </a:pPr>
            <a:r>
              <a:rPr lang="en-US" altLang="en-US" sz="3600" b="0" smtClean="0"/>
              <a:t>Gingiva and Epithelial Attachment</a:t>
            </a:r>
            <a:r>
              <a:rPr lang="en-US" altLang="en-US" sz="3600" smtClean="0"/>
              <a:t/>
            </a:r>
            <a:br>
              <a:rPr lang="en-US" altLang="en-US" sz="3600" smtClean="0"/>
            </a:br>
            <a:endParaRPr lang="en-US" altLang="en-US" sz="3600" smtClean="0"/>
          </a:p>
        </p:txBody>
      </p:sp>
      <p:pic>
        <p:nvPicPr>
          <p:cNvPr id="55299" name="Picture 3"/>
          <p:cNvPicPr>
            <a:picLocks noGrp="1" noChangeAspect="1" noChangeArrowheads="1"/>
          </p:cNvPicPr>
          <p:nvPr>
            <p:ph type="body" idx="1"/>
          </p:nvPr>
        </p:nvPicPr>
        <p:blipFill>
          <a:blip r:embed="rId2"/>
          <a:srcRect/>
          <a:stretch>
            <a:fillRect/>
          </a:stretch>
        </p:blipFill>
        <p:spPr>
          <a:xfrm>
            <a:off x="457200" y="1066800"/>
            <a:ext cx="8229600" cy="5410200"/>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2"/>
          <a:srcRect/>
          <a:stretch>
            <a:fillRect/>
          </a:stretch>
        </p:blipFill>
        <p:spPr bwMode="auto">
          <a:xfrm>
            <a:off x="1371600" y="0"/>
            <a:ext cx="6399213"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2"/>
          <a:srcRect t="10603"/>
          <a:stretch>
            <a:fillRect/>
          </a:stretch>
        </p:blipFill>
        <p:spPr bwMode="auto">
          <a:xfrm>
            <a:off x="304800" y="685800"/>
            <a:ext cx="6477000" cy="3854450"/>
          </a:xfrm>
          <a:prstGeom prst="rect">
            <a:avLst/>
          </a:prstGeom>
          <a:noFill/>
          <a:ln w="9525">
            <a:noFill/>
            <a:miter lim="800000"/>
            <a:headEnd/>
            <a:tailEnd/>
          </a:ln>
          <a:effectLst/>
        </p:spPr>
      </p:pic>
      <p:sp>
        <p:nvSpPr>
          <p:cNvPr id="69637" name="Rectangle 5"/>
          <p:cNvSpPr>
            <a:spLocks noGrp="1" noRot="1" noChangeArrowheads="1"/>
          </p:cNvSpPr>
          <p:nvPr>
            <p:ph type="title"/>
          </p:nvPr>
        </p:nvSpPr>
        <p:spPr>
          <a:xfrm>
            <a:off x="381000" y="4191000"/>
            <a:ext cx="8763000" cy="3429000"/>
          </a:xfrm>
        </p:spPr>
        <p:txBody>
          <a:bodyPr/>
          <a:lstStyle/>
          <a:p>
            <a:pPr eaLnBrk="1" hangingPunct="1">
              <a:defRPr/>
            </a:pPr>
            <a:r>
              <a:rPr lang="en-US" altLang="en-US" sz="2800" smtClean="0"/>
              <a:t>Free or marginal gingiva</a:t>
            </a:r>
            <a:br>
              <a:rPr lang="en-US" altLang="en-US" sz="2800" smtClean="0"/>
            </a:br>
            <a:r>
              <a:rPr lang="en-US" altLang="en-US" sz="2800" smtClean="0"/>
              <a:t/>
            </a:r>
            <a:br>
              <a:rPr lang="en-US" altLang="en-US" sz="2800" smtClean="0"/>
            </a:br>
            <a:r>
              <a:rPr lang="en-US" altLang="en-US" sz="2800" smtClean="0"/>
              <a:t>Attached gingiva attaches with the neck of the tooth by means of junctional epithelium</a:t>
            </a:r>
            <a:br>
              <a:rPr lang="en-US" altLang="en-US" sz="2800" smtClean="0"/>
            </a:br>
            <a:endParaRPr lang="en-US" altLang="en-US" sz="280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p:txBody>
          <a:bodyPr/>
          <a:lstStyle/>
          <a:p>
            <a:pPr eaLnBrk="1" hangingPunct="1">
              <a:defRPr/>
            </a:pPr>
            <a:r>
              <a:rPr lang="en-US" altLang="en-US" sz="4000" b="0" smtClean="0"/>
              <a:t>Histology of Gingiva</a:t>
            </a:r>
            <a:r>
              <a:rPr lang="en-US" altLang="en-US" sz="4000" smtClean="0"/>
              <a:t/>
            </a:r>
            <a:br>
              <a:rPr lang="en-US" altLang="en-US" sz="4000" smtClean="0"/>
            </a:br>
            <a:endParaRPr lang="en-US" altLang="en-US" sz="4000" smtClean="0"/>
          </a:p>
        </p:txBody>
      </p:sp>
      <p:sp>
        <p:nvSpPr>
          <p:cNvPr id="71683" name="Rectangle 3"/>
          <p:cNvSpPr>
            <a:spLocks noGrp="1" noChangeArrowheads="1"/>
          </p:cNvSpPr>
          <p:nvPr>
            <p:ph type="body" idx="1"/>
          </p:nvPr>
        </p:nvSpPr>
        <p:spPr>
          <a:xfrm>
            <a:off x="152400" y="914400"/>
            <a:ext cx="8991600" cy="5715000"/>
          </a:xfrm>
        </p:spPr>
        <p:txBody>
          <a:bodyPr/>
          <a:lstStyle/>
          <a:p>
            <a:pPr eaLnBrk="1" hangingPunct="1">
              <a:defRPr/>
            </a:pPr>
            <a:r>
              <a:rPr lang="en-US" altLang="en-US" sz="2400" smtClean="0"/>
              <a:t>Thick (250 µm), either orthokeratinized or parakeratinized stratified squamous epithelium with a stippled surface</a:t>
            </a:r>
          </a:p>
          <a:p>
            <a:pPr eaLnBrk="1" hangingPunct="1">
              <a:defRPr/>
            </a:pPr>
            <a:endParaRPr lang="en-US" altLang="en-US" sz="2400" smtClean="0"/>
          </a:p>
          <a:p>
            <a:pPr eaLnBrk="1" hangingPunct="1">
              <a:defRPr/>
            </a:pPr>
            <a:r>
              <a:rPr lang="en-US" altLang="en-US" sz="2400" smtClean="0"/>
              <a:t>In healthy attached gingiva “</a:t>
            </a:r>
            <a:r>
              <a:rPr lang="en-US" altLang="en-US" sz="2400" smtClean="0">
                <a:solidFill>
                  <a:srgbClr val="FF3300"/>
                </a:solidFill>
              </a:rPr>
              <a:t>stippling</a:t>
            </a:r>
            <a:r>
              <a:rPr lang="en-US" altLang="en-US" sz="2400" smtClean="0"/>
              <a:t>”is seen which appears as small pits in the epithelium and are due to deep retepegs. </a:t>
            </a:r>
          </a:p>
          <a:p>
            <a:pPr eaLnBrk="1" hangingPunct="1">
              <a:defRPr/>
            </a:pPr>
            <a:endParaRPr lang="en-US" altLang="en-US" sz="2400" smtClean="0"/>
          </a:p>
          <a:p>
            <a:pPr eaLnBrk="1" hangingPunct="1">
              <a:defRPr/>
            </a:pPr>
            <a:r>
              <a:rPr lang="en-US" altLang="en-US" sz="2400" smtClean="0"/>
              <a:t>The lamina propria is composed of long narrow papillae which are not highly vascular.</a:t>
            </a:r>
          </a:p>
          <a:p>
            <a:pPr eaLnBrk="1" hangingPunct="1">
              <a:defRPr/>
            </a:pPr>
            <a:endParaRPr lang="en-US" altLang="en-US" sz="2400" smtClean="0"/>
          </a:p>
          <a:p>
            <a:pPr eaLnBrk="1" hangingPunct="1">
              <a:defRPr/>
            </a:pPr>
            <a:r>
              <a:rPr lang="en-US" altLang="en-US" sz="2400" smtClean="0"/>
              <a:t> No distinct submucosa is noted as the overlying mucosa is directly attached to the underlying periosteum and cementum by collagen fibers</a:t>
            </a:r>
          </a:p>
          <a:p>
            <a:pPr eaLnBrk="1" hangingPunct="1">
              <a:defRPr/>
            </a:pPr>
            <a:endParaRPr lang="en-US" altLang="en-US" sz="2400" smtClean="0"/>
          </a:p>
          <a:p>
            <a:pPr eaLnBrk="1" hangingPunct="1">
              <a:defRPr/>
            </a:pPr>
            <a:endParaRPr lang="en-US" altLang="en-US" sz="2800" smtClean="0"/>
          </a:p>
          <a:p>
            <a:pPr eaLnBrk="1" hangingPunct="1">
              <a:defRPr/>
            </a:pPr>
            <a:endParaRPr lang="en-US" altLang="en-US" sz="280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body" idx="1"/>
          </p:nvPr>
        </p:nvSpPr>
        <p:spPr>
          <a:xfrm>
            <a:off x="762000" y="304800"/>
            <a:ext cx="8229600" cy="6705600"/>
          </a:xfrm>
        </p:spPr>
        <p:txBody>
          <a:bodyPr/>
          <a:lstStyle/>
          <a:p>
            <a:pPr eaLnBrk="1" hangingPunct="1">
              <a:defRPr/>
            </a:pPr>
            <a:r>
              <a:rPr lang="en-US" altLang="en-US" sz="2000" b="1" smtClean="0">
                <a:solidFill>
                  <a:srgbClr val="FF3300"/>
                </a:solidFill>
              </a:rPr>
              <a:t>Free Gingiva:</a:t>
            </a:r>
          </a:p>
          <a:p>
            <a:pPr eaLnBrk="1" hangingPunct="1">
              <a:buFont typeface="Wingdings" pitchFamily="2" charset="2"/>
              <a:buNone/>
              <a:defRPr/>
            </a:pPr>
            <a:r>
              <a:rPr lang="en-US" altLang="en-US" sz="2000" smtClean="0"/>
              <a:t>               Keratinized; NOT STIPPLED; bound on inner margin by thegingival sulcus, which separates it from the tooth; bound on its outer margin bythe oral cavity; and apicallyby the free gingival groove.</a:t>
            </a:r>
          </a:p>
          <a:p>
            <a:pPr eaLnBrk="1" hangingPunct="1">
              <a:buFont typeface="Wingdings" pitchFamily="2" charset="2"/>
              <a:buNone/>
              <a:defRPr/>
            </a:pPr>
            <a:endParaRPr lang="en-US" altLang="en-US" sz="2000" smtClean="0"/>
          </a:p>
          <a:p>
            <a:pPr eaLnBrk="1" hangingPunct="1">
              <a:buFont typeface="Wingdings" pitchFamily="2" charset="2"/>
              <a:buNone/>
              <a:defRPr/>
            </a:pPr>
            <a:endParaRPr lang="en-US" altLang="en-US" sz="2000" smtClean="0"/>
          </a:p>
          <a:p>
            <a:pPr eaLnBrk="1" hangingPunct="1">
              <a:defRPr/>
            </a:pPr>
            <a:endParaRPr lang="en-US" altLang="en-US" sz="2000" smtClean="0"/>
          </a:p>
          <a:p>
            <a:pPr eaLnBrk="1" hangingPunct="1">
              <a:defRPr/>
            </a:pPr>
            <a:endParaRPr lang="en-US" altLang="en-US" sz="2000" smtClean="0"/>
          </a:p>
          <a:p>
            <a:pPr eaLnBrk="1" hangingPunct="1">
              <a:defRPr/>
            </a:pPr>
            <a:r>
              <a:rPr lang="en-US" altLang="en-US" sz="2000" b="1" smtClean="0">
                <a:solidFill>
                  <a:srgbClr val="FF3300"/>
                </a:solidFill>
              </a:rPr>
              <a:t>Attached Gingiva:</a:t>
            </a:r>
          </a:p>
          <a:p>
            <a:pPr eaLnBrk="1" hangingPunct="1">
              <a:buFont typeface="Wingdings" pitchFamily="2" charset="2"/>
              <a:buNone/>
              <a:defRPr/>
            </a:pPr>
            <a:r>
              <a:rPr lang="en-US" altLang="en-US" sz="2000" smtClean="0"/>
              <a:t>		   Keratinized; STIPPLED; separated from the alveolar mucosaby the mucogingivaljunction (groove). Attached to the tooth by junctional epithelium.</a:t>
            </a:r>
          </a:p>
          <a:p>
            <a:pPr eaLnBrk="1" hangingPunct="1">
              <a:defRPr/>
            </a:pPr>
            <a:endParaRPr lang="en-US" altLang="en-US" sz="200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2"/>
          <a:srcRect/>
          <a:stretch>
            <a:fillRect/>
          </a:stretch>
        </p:blipFill>
        <p:spPr bwMode="auto">
          <a:xfrm>
            <a:off x="0" y="1371600"/>
            <a:ext cx="9124950" cy="37480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p:cNvPicPr>
            <a:picLocks noChangeAspect="1" noChangeArrowheads="1"/>
          </p:cNvPicPr>
          <p:nvPr/>
        </p:nvPicPr>
        <p:blipFill>
          <a:blip r:embed="rId2"/>
          <a:srcRect/>
          <a:stretch>
            <a:fillRect/>
          </a:stretch>
        </p:blipFill>
        <p:spPr bwMode="auto">
          <a:xfrm>
            <a:off x="152400" y="228600"/>
            <a:ext cx="8763000" cy="3879850"/>
          </a:xfrm>
          <a:prstGeom prst="rect">
            <a:avLst/>
          </a:prstGeom>
          <a:noFill/>
          <a:ln w="9525">
            <a:noFill/>
            <a:miter lim="800000"/>
            <a:headEnd/>
            <a:tailEnd/>
          </a:ln>
          <a:effectLst/>
        </p:spPr>
      </p:pic>
      <p:sp>
        <p:nvSpPr>
          <p:cNvPr id="76806" name="Rectangle 6"/>
          <p:cNvSpPr>
            <a:spLocks noGrp="1" noRot="1" noChangeArrowheads="1"/>
          </p:cNvSpPr>
          <p:nvPr>
            <p:ph type="title"/>
          </p:nvPr>
        </p:nvSpPr>
        <p:spPr>
          <a:xfrm>
            <a:off x="228600" y="4953000"/>
            <a:ext cx="8229600" cy="1143000"/>
          </a:xfrm>
        </p:spPr>
        <p:txBody>
          <a:bodyPr/>
          <a:lstStyle/>
          <a:p>
            <a:pPr eaLnBrk="1" hangingPunct="1">
              <a:defRPr/>
            </a:pPr>
            <a:r>
              <a:rPr lang="en-US" altLang="en-US" sz="2800" smtClean="0"/>
              <a:t>note the difference in keratinization, thickness of epithelium and ridge pattern.</a:t>
            </a:r>
            <a:br>
              <a:rPr lang="en-US" altLang="en-US" sz="2800" smtClean="0"/>
            </a:br>
            <a:endParaRPr lang="en-US" altLang="en-US" sz="280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rrowheads="1"/>
          </p:cNvSpPr>
          <p:nvPr>
            <p:ph type="title"/>
          </p:nvPr>
        </p:nvSpPr>
        <p:spPr>
          <a:xfrm>
            <a:off x="533400" y="5486400"/>
            <a:ext cx="8229600" cy="1143000"/>
          </a:xfrm>
        </p:spPr>
        <p:txBody>
          <a:bodyPr/>
          <a:lstStyle/>
          <a:p>
            <a:pPr eaLnBrk="1" hangingPunct="1">
              <a:defRPr/>
            </a:pPr>
            <a:r>
              <a:rPr lang="en-US" altLang="en-US" sz="2000" smtClean="0"/>
              <a:t>stained with an elastic stain, note the presence o felastic fibers in lamina propriain alveolar mucosa. Not much difference in the epithelium is seen between the two types of mucosa.</a:t>
            </a:r>
            <a:br>
              <a:rPr lang="en-US" altLang="en-US" sz="2000" smtClean="0"/>
            </a:br>
            <a:endParaRPr lang="en-US" altLang="en-US" sz="2000" smtClean="0"/>
          </a:p>
        </p:txBody>
      </p:sp>
      <p:pic>
        <p:nvPicPr>
          <p:cNvPr id="62467" name="Picture 3"/>
          <p:cNvPicPr>
            <a:picLocks noGrp="1" noChangeAspect="1" noChangeArrowheads="1"/>
          </p:cNvPicPr>
          <p:nvPr>
            <p:ph type="body" idx="1"/>
          </p:nvPr>
        </p:nvPicPr>
        <p:blipFill>
          <a:blip r:embed="rId2"/>
          <a:srcRect/>
          <a:stretch>
            <a:fillRect/>
          </a:stretch>
        </p:blipFill>
        <p:spPr>
          <a:xfrm>
            <a:off x="304800" y="609600"/>
            <a:ext cx="8229600" cy="4525963"/>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p:txBody>
          <a:bodyPr/>
          <a:lstStyle/>
          <a:p>
            <a:pPr eaLnBrk="1" hangingPunct="1">
              <a:defRPr/>
            </a:pPr>
            <a:r>
              <a:rPr lang="en-US" altLang="en-US" sz="4000" smtClean="0"/>
              <a:t>2.Lining Mucosa:</a:t>
            </a:r>
            <a:br>
              <a:rPr lang="en-US" altLang="en-US" sz="4000" smtClean="0"/>
            </a:br>
            <a:endParaRPr lang="en-US" altLang="en-US" sz="4000" smtClean="0"/>
          </a:p>
        </p:txBody>
      </p:sp>
      <p:sp>
        <p:nvSpPr>
          <p:cNvPr id="10243" name="Rectangle 3"/>
          <p:cNvSpPr>
            <a:spLocks noGrp="1" noChangeArrowheads="1"/>
          </p:cNvSpPr>
          <p:nvPr>
            <p:ph type="body" idx="1"/>
          </p:nvPr>
        </p:nvSpPr>
        <p:spPr/>
        <p:txBody>
          <a:bodyPr/>
          <a:lstStyle/>
          <a:p>
            <a:pPr eaLnBrk="1" hangingPunct="1">
              <a:defRPr/>
            </a:pPr>
            <a:r>
              <a:rPr lang="en-US" altLang="en-US" smtClean="0"/>
              <a:t>60% of total mucosa. </a:t>
            </a:r>
          </a:p>
          <a:p>
            <a:pPr eaLnBrk="1" hangingPunct="1">
              <a:defRPr/>
            </a:pPr>
            <a:r>
              <a:rPr lang="en-US" altLang="en-US" smtClean="0"/>
              <a:t>Covers the floor of mouth, ventral (underside) tongue, alveolar mucosa, cheeks, lips and soft palate.</a:t>
            </a:r>
          </a:p>
          <a:p>
            <a:pPr eaLnBrk="1" hangingPunct="1">
              <a:defRPr/>
            </a:pPr>
            <a:r>
              <a:rPr lang="en-US" altLang="en-US" smtClean="0"/>
              <a:t>Does not function in mastication and therefore has minimal attrition.</a:t>
            </a:r>
          </a:p>
          <a:p>
            <a:pPr eaLnBrk="1" hangingPunct="1">
              <a:defRPr/>
            </a:pPr>
            <a:r>
              <a:rPr lang="en-US" altLang="en-US" smtClean="0"/>
              <a:t> Non-keratinized; soft and pliable.</a:t>
            </a:r>
          </a:p>
          <a:p>
            <a:pPr eaLnBrk="1" hangingPunct="1">
              <a:defRPr/>
            </a:pPr>
            <a:endParaRPr lang="en-US" altLang="en-US"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Grp="1" noChangeAspect="1" noChangeArrowheads="1"/>
          </p:cNvPicPr>
          <p:nvPr>
            <p:ph type="body" idx="4294967295"/>
          </p:nvPr>
        </p:nvPicPr>
        <p:blipFill>
          <a:blip r:embed="rId2"/>
          <a:srcRect/>
          <a:stretch>
            <a:fillRect/>
          </a:stretch>
        </p:blipFill>
        <p:spPr>
          <a:xfrm>
            <a:off x="0" y="457200"/>
            <a:ext cx="8991600" cy="6096000"/>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body" idx="1"/>
          </p:nvPr>
        </p:nvSpPr>
        <p:spPr>
          <a:xfrm>
            <a:off x="304800" y="457200"/>
            <a:ext cx="8382000" cy="5668963"/>
          </a:xfrm>
        </p:spPr>
        <p:txBody>
          <a:bodyPr/>
          <a:lstStyle/>
          <a:p>
            <a:pPr eaLnBrk="1" hangingPunct="1">
              <a:defRPr/>
            </a:pPr>
            <a:r>
              <a:rPr lang="en-US" altLang="en-US" sz="2800" smtClean="0"/>
              <a:t>In healthy attached gingiva “</a:t>
            </a:r>
            <a:r>
              <a:rPr lang="en-US" altLang="en-US" sz="2800" smtClean="0">
                <a:solidFill>
                  <a:srgbClr val="FF3300"/>
                </a:solidFill>
              </a:rPr>
              <a:t>stippling</a:t>
            </a:r>
            <a:r>
              <a:rPr lang="en-US" altLang="en-US" sz="2800" smtClean="0"/>
              <a:t>”is seen which appears as small pits in the epithelium and are due to deep retepegs. </a:t>
            </a:r>
          </a:p>
          <a:p>
            <a:pPr eaLnBrk="1" hangingPunct="1">
              <a:defRPr/>
            </a:pPr>
            <a:endParaRPr lang="en-US" altLang="en-US" sz="2800" smtClean="0"/>
          </a:p>
          <a:p>
            <a:pPr eaLnBrk="1" hangingPunct="1">
              <a:defRPr/>
            </a:pPr>
            <a:r>
              <a:rPr lang="en-US" altLang="en-US" sz="2800" smtClean="0"/>
              <a:t>The lamina propria is composed of long narrow papillae which are not highly vascular.</a:t>
            </a:r>
          </a:p>
          <a:p>
            <a:pPr eaLnBrk="1" hangingPunct="1">
              <a:defRPr/>
            </a:pPr>
            <a:endParaRPr lang="en-US" altLang="en-US" sz="2800" smtClean="0"/>
          </a:p>
          <a:p>
            <a:pPr eaLnBrk="1" hangingPunct="1">
              <a:defRPr/>
            </a:pPr>
            <a:r>
              <a:rPr lang="en-US" altLang="en-US" sz="2800" smtClean="0"/>
              <a:t> No distinct submucosa is noted as the overlying mucosa is directly attached to the underlying periosteum and cementum by collagen fibers</a:t>
            </a:r>
          </a:p>
          <a:p>
            <a:pPr eaLnBrk="1" hangingPunct="1">
              <a:defRPr/>
            </a:pPr>
            <a:endParaRPr lang="en-US" altLang="en-US" sz="280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rrowheads="1"/>
          </p:cNvSpPr>
          <p:nvPr>
            <p:ph type="title"/>
          </p:nvPr>
        </p:nvSpPr>
        <p:spPr/>
        <p:txBody>
          <a:bodyPr/>
          <a:lstStyle/>
          <a:p>
            <a:pPr eaLnBrk="1" hangingPunct="1">
              <a:defRPr/>
            </a:pPr>
            <a:r>
              <a:rPr lang="en-US" altLang="en-US" sz="2400" b="0" dirty="0" smtClean="0"/>
              <a:t> </a:t>
            </a:r>
            <a:r>
              <a:rPr lang="en-US" altLang="en-US" sz="2400" b="0" dirty="0" err="1" smtClean="0"/>
              <a:t>Dentogingival</a:t>
            </a:r>
            <a:r>
              <a:rPr lang="en-US" altLang="en-US" sz="2400" b="0" dirty="0" smtClean="0"/>
              <a:t> Junction and Junctional  Epithelium</a:t>
            </a:r>
            <a:r>
              <a:rPr lang="en-US" altLang="en-US" sz="2400" dirty="0" smtClean="0"/>
              <a:t/>
            </a:r>
            <a:br>
              <a:rPr lang="en-US" altLang="en-US" sz="2400" dirty="0" smtClean="0"/>
            </a:br>
            <a:endParaRPr lang="en-US" altLang="en-US" sz="2400" dirty="0" smtClean="0"/>
          </a:p>
        </p:txBody>
      </p:sp>
      <p:sp>
        <p:nvSpPr>
          <p:cNvPr id="80899" name="Rectangle 3"/>
          <p:cNvSpPr>
            <a:spLocks noGrp="1" noChangeArrowheads="1"/>
          </p:cNvSpPr>
          <p:nvPr>
            <p:ph type="body" idx="1"/>
          </p:nvPr>
        </p:nvSpPr>
        <p:spPr/>
        <p:txBody>
          <a:bodyPr/>
          <a:lstStyle/>
          <a:p>
            <a:pPr eaLnBrk="1" hangingPunct="1">
              <a:lnSpc>
                <a:spcPct val="90000"/>
              </a:lnSpc>
              <a:defRPr/>
            </a:pPr>
            <a:r>
              <a:rPr lang="en-US" altLang="en-US" sz="2400" dirty="0" err="1" smtClean="0"/>
              <a:t>Dentogingival</a:t>
            </a:r>
            <a:r>
              <a:rPr lang="en-US" altLang="en-US" sz="2400" dirty="0" smtClean="0"/>
              <a:t> junction is the region where the oral mucosa meets the surface of the tooth </a:t>
            </a:r>
          </a:p>
          <a:p>
            <a:pPr eaLnBrk="1" hangingPunct="1">
              <a:lnSpc>
                <a:spcPct val="90000"/>
              </a:lnSpc>
              <a:defRPr/>
            </a:pPr>
            <a:endParaRPr lang="en-US" altLang="en-US" sz="2400" dirty="0" smtClean="0"/>
          </a:p>
          <a:p>
            <a:pPr eaLnBrk="1" hangingPunct="1">
              <a:lnSpc>
                <a:spcPct val="90000"/>
              </a:lnSpc>
              <a:defRPr/>
            </a:pPr>
            <a:r>
              <a:rPr lang="en-US" altLang="en-US" sz="2400" dirty="0" smtClean="0"/>
              <a:t>Very important because it is a weak area in the oral mucosa which is otherwise continuous</a:t>
            </a:r>
          </a:p>
          <a:p>
            <a:pPr eaLnBrk="1" hangingPunct="1">
              <a:lnSpc>
                <a:spcPct val="90000"/>
              </a:lnSpc>
              <a:defRPr/>
            </a:pPr>
            <a:endParaRPr lang="en-US" altLang="en-US" sz="2400" dirty="0" smtClean="0"/>
          </a:p>
          <a:p>
            <a:pPr eaLnBrk="1" hangingPunct="1">
              <a:lnSpc>
                <a:spcPct val="90000"/>
              </a:lnSpc>
              <a:defRPr/>
            </a:pPr>
            <a:r>
              <a:rPr lang="en-US" altLang="en-US" sz="2400" dirty="0" smtClean="0"/>
              <a:t>Bacteria on the surface of the tooth produce toxins that can incite inflammation and damage if it enters into the mucosal tissues</a:t>
            </a:r>
          </a:p>
          <a:p>
            <a:pPr eaLnBrk="1" hangingPunct="1">
              <a:lnSpc>
                <a:spcPct val="90000"/>
              </a:lnSpc>
              <a:defRPr/>
            </a:pPr>
            <a:endParaRPr lang="en-US" altLang="en-US" sz="2400" dirty="0" smtClean="0"/>
          </a:p>
          <a:p>
            <a:pPr eaLnBrk="1" hangingPunct="1">
              <a:lnSpc>
                <a:spcPct val="90000"/>
              </a:lnSpc>
              <a:defRPr/>
            </a:pPr>
            <a:r>
              <a:rPr lang="en-US" altLang="en-US" sz="2400" dirty="0" smtClean="0"/>
              <a:t>Gingival sulcus in healthy individuals is ~ 0.5 to 3 mm (mild inflammation is present-1.8 mm average)</a:t>
            </a:r>
          </a:p>
          <a:p>
            <a:pPr eaLnBrk="1" hangingPunct="1">
              <a:lnSpc>
                <a:spcPct val="90000"/>
              </a:lnSpc>
              <a:defRPr/>
            </a:pPr>
            <a:endParaRPr lang="en-US" altLang="en-US" sz="2000" dirty="0" smtClean="0"/>
          </a:p>
          <a:p>
            <a:pPr eaLnBrk="1" hangingPunct="1">
              <a:lnSpc>
                <a:spcPct val="90000"/>
              </a:lnSpc>
              <a:defRPr/>
            </a:pPr>
            <a:endParaRPr lang="en-US" altLang="en-US" sz="2400"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rrowheads="1"/>
          </p:cNvSpPr>
          <p:nvPr>
            <p:ph type="title"/>
          </p:nvPr>
        </p:nvSpPr>
        <p:spPr/>
        <p:txBody>
          <a:bodyPr/>
          <a:lstStyle/>
          <a:p>
            <a:pPr eaLnBrk="1" hangingPunct="1">
              <a:defRPr/>
            </a:pPr>
            <a:endParaRPr lang="en-US" altLang="en-US" smtClean="0"/>
          </a:p>
        </p:txBody>
      </p:sp>
      <p:sp>
        <p:nvSpPr>
          <p:cNvPr id="81923" name="Rectangle 3"/>
          <p:cNvSpPr>
            <a:spLocks noGrp="1" noChangeArrowheads="1"/>
          </p:cNvSpPr>
          <p:nvPr>
            <p:ph type="body" idx="1"/>
          </p:nvPr>
        </p:nvSpPr>
        <p:spPr/>
        <p:txBody>
          <a:bodyPr/>
          <a:lstStyle/>
          <a:p>
            <a:pPr eaLnBrk="1" hangingPunct="1">
              <a:lnSpc>
                <a:spcPct val="90000"/>
              </a:lnSpc>
              <a:defRPr/>
            </a:pPr>
            <a:r>
              <a:rPr lang="en-US" altLang="en-US" sz="2400" dirty="0" smtClean="0"/>
              <a:t>Depth greater that 3mm is considered pathologic; and the sulcus represents periodontal pocket</a:t>
            </a:r>
          </a:p>
          <a:p>
            <a:pPr eaLnBrk="1" hangingPunct="1">
              <a:lnSpc>
                <a:spcPct val="90000"/>
              </a:lnSpc>
              <a:defRPr/>
            </a:pPr>
            <a:endParaRPr lang="en-US" altLang="en-US" sz="2400" dirty="0" smtClean="0"/>
          </a:p>
          <a:p>
            <a:pPr eaLnBrk="1" hangingPunct="1">
              <a:lnSpc>
                <a:spcPct val="90000"/>
              </a:lnSpc>
              <a:defRPr/>
            </a:pPr>
            <a:r>
              <a:rPr lang="en-US" altLang="en-US" sz="2400" dirty="0" smtClean="0"/>
              <a:t> Floor of the sulcus and the epithelium cervical to it is called junctional epithelium which is in contact with the tooth surface (enamel and some times cementum)</a:t>
            </a:r>
          </a:p>
          <a:p>
            <a:pPr eaLnBrk="1" hangingPunct="1">
              <a:lnSpc>
                <a:spcPct val="90000"/>
              </a:lnSpc>
              <a:defRPr/>
            </a:pPr>
            <a:r>
              <a:rPr lang="en-US" altLang="en-US" sz="2400" dirty="0" smtClean="0"/>
              <a:t>Wall of the gingival sulcus is lined by </a:t>
            </a:r>
            <a:r>
              <a:rPr lang="en-US" altLang="en-US" sz="2400" dirty="0" err="1" smtClean="0"/>
              <a:t>nonkeratinizing</a:t>
            </a:r>
            <a:r>
              <a:rPr lang="en-US" altLang="en-US" sz="2400" dirty="0" smtClean="0"/>
              <a:t> stratified squamous epithelium that is derived from and continuous with the rest of the oral mucosa –oral </a:t>
            </a:r>
            <a:r>
              <a:rPr lang="en-US" altLang="en-US" sz="2400" dirty="0" err="1" smtClean="0"/>
              <a:t>sulcular</a:t>
            </a:r>
            <a:r>
              <a:rPr lang="en-US" altLang="en-US" sz="2400" dirty="0" smtClean="0"/>
              <a:t> epithelium</a:t>
            </a:r>
          </a:p>
          <a:p>
            <a:pPr eaLnBrk="1" hangingPunct="1">
              <a:lnSpc>
                <a:spcPct val="90000"/>
              </a:lnSpc>
              <a:defRPr/>
            </a:pPr>
            <a:endParaRPr lang="en-US" altLang="en-US" sz="1800" dirty="0" smtClean="0"/>
          </a:p>
          <a:p>
            <a:pPr eaLnBrk="1" hangingPunct="1">
              <a:lnSpc>
                <a:spcPct val="90000"/>
              </a:lnSpc>
              <a:defRPr/>
            </a:pPr>
            <a:endParaRPr lang="en-US" altLang="en-US" sz="2400" dirty="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p:cNvPicPr>
            <a:picLocks noChangeAspect="1" noChangeArrowheads="1"/>
          </p:cNvPicPr>
          <p:nvPr/>
        </p:nvPicPr>
        <p:blipFill>
          <a:blip r:embed="rId2"/>
          <a:srcRect/>
          <a:stretch>
            <a:fillRect/>
          </a:stretch>
        </p:blipFill>
        <p:spPr bwMode="auto">
          <a:xfrm>
            <a:off x="0" y="228600"/>
            <a:ext cx="9144000" cy="51800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rrowheads="1"/>
          </p:cNvSpPr>
          <p:nvPr>
            <p:ph type="title"/>
          </p:nvPr>
        </p:nvSpPr>
        <p:spPr/>
        <p:txBody>
          <a:bodyPr/>
          <a:lstStyle/>
          <a:p>
            <a:pPr eaLnBrk="1" hangingPunct="1">
              <a:defRPr/>
            </a:pPr>
            <a:r>
              <a:rPr lang="en-US" altLang="en-US" sz="4000" b="0" smtClean="0"/>
              <a:t>Junctional Epithelium</a:t>
            </a:r>
            <a:r>
              <a:rPr lang="en-US" altLang="en-US" sz="4000" smtClean="0"/>
              <a:t/>
            </a:r>
            <a:br>
              <a:rPr lang="en-US" altLang="en-US" sz="4000" smtClean="0"/>
            </a:br>
            <a:endParaRPr lang="en-US" altLang="en-US" sz="4000" smtClean="0"/>
          </a:p>
        </p:txBody>
      </p:sp>
      <p:sp>
        <p:nvSpPr>
          <p:cNvPr id="83971" name="Rectangle 3"/>
          <p:cNvSpPr>
            <a:spLocks noGrp="1" noChangeArrowheads="1"/>
          </p:cNvSpPr>
          <p:nvPr>
            <p:ph type="body" idx="1"/>
          </p:nvPr>
        </p:nvSpPr>
        <p:spPr>
          <a:xfrm>
            <a:off x="457200" y="914400"/>
            <a:ext cx="8686800" cy="5943600"/>
          </a:xfrm>
        </p:spPr>
        <p:txBody>
          <a:bodyPr/>
          <a:lstStyle/>
          <a:p>
            <a:pPr eaLnBrk="1" hangingPunct="1">
              <a:lnSpc>
                <a:spcPct val="80000"/>
              </a:lnSpc>
              <a:defRPr/>
            </a:pPr>
            <a:r>
              <a:rPr lang="en-US" altLang="en-US" sz="2400" smtClean="0"/>
              <a:t>The epithelium that is attached to the tooth (enamel or sometimes cementum) surfacecontinuous with sulcularepithelium</a:t>
            </a:r>
          </a:p>
          <a:p>
            <a:pPr eaLnBrk="1" hangingPunct="1">
              <a:lnSpc>
                <a:spcPct val="80000"/>
              </a:lnSpc>
              <a:defRPr/>
            </a:pPr>
            <a:endParaRPr lang="en-US" altLang="en-US" sz="2400" smtClean="0"/>
          </a:p>
          <a:p>
            <a:pPr eaLnBrk="1" hangingPunct="1">
              <a:lnSpc>
                <a:spcPct val="80000"/>
              </a:lnSpc>
              <a:defRPr/>
            </a:pPr>
            <a:r>
              <a:rPr lang="en-US" altLang="en-US" sz="2400" smtClean="0"/>
              <a:t>Derived from reduced enamel epithelium of the tooth germ</a:t>
            </a:r>
          </a:p>
          <a:p>
            <a:pPr eaLnBrk="1" hangingPunct="1">
              <a:lnSpc>
                <a:spcPct val="80000"/>
              </a:lnSpc>
              <a:defRPr/>
            </a:pPr>
            <a:endParaRPr lang="en-US" altLang="en-US" sz="2400" smtClean="0"/>
          </a:p>
          <a:p>
            <a:pPr eaLnBrk="1" hangingPunct="1">
              <a:lnSpc>
                <a:spcPct val="80000"/>
              </a:lnSpc>
              <a:defRPr/>
            </a:pPr>
            <a:r>
              <a:rPr lang="en-US" altLang="en-US" sz="2400" smtClean="0"/>
              <a:t>Junctionalepithelium consists of flat cells aligned parallel to the toothsurfaceincreasing in thickness from the apex to the crown</a:t>
            </a:r>
          </a:p>
          <a:p>
            <a:pPr eaLnBrk="1" hangingPunct="1">
              <a:lnSpc>
                <a:spcPct val="80000"/>
              </a:lnSpc>
              <a:defRPr/>
            </a:pPr>
            <a:endParaRPr lang="en-US" altLang="en-US" sz="2400" smtClean="0"/>
          </a:p>
          <a:p>
            <a:pPr eaLnBrk="1" hangingPunct="1">
              <a:lnSpc>
                <a:spcPct val="80000"/>
              </a:lnSpc>
              <a:defRPr/>
            </a:pPr>
            <a:r>
              <a:rPr lang="en-US" altLang="en-US" sz="2400" smtClean="0"/>
              <a:t>Attached to enamel by internal basal lamina and to the connective tissue by externalbasal lamina. Hemidesmosomesare present in both basal laminas.</a:t>
            </a:r>
          </a:p>
          <a:p>
            <a:pPr eaLnBrk="1" hangingPunct="1">
              <a:lnSpc>
                <a:spcPct val="80000"/>
              </a:lnSpc>
              <a:defRPr/>
            </a:pPr>
            <a:endParaRPr lang="en-US" altLang="en-US" sz="2400" smtClean="0"/>
          </a:p>
          <a:p>
            <a:pPr eaLnBrk="1" hangingPunct="1">
              <a:lnSpc>
                <a:spcPct val="80000"/>
              </a:lnSpc>
              <a:defRPr/>
            </a:pPr>
            <a:endParaRPr lang="en-US" altLang="en-US" sz="240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2"/>
          <a:srcRect/>
          <a:stretch>
            <a:fillRect/>
          </a:stretch>
        </p:blipFill>
        <p:spPr bwMode="auto">
          <a:xfrm>
            <a:off x="0" y="-228600"/>
            <a:ext cx="5810250" cy="3152775"/>
          </a:xfrm>
          <a:prstGeom prst="rect">
            <a:avLst/>
          </a:prstGeom>
          <a:noFill/>
          <a:ln w="9525">
            <a:noFill/>
            <a:miter lim="800000"/>
            <a:headEnd/>
            <a:tailEnd/>
          </a:ln>
          <a:effectLst/>
        </p:spPr>
      </p:pic>
      <p:pic>
        <p:nvPicPr>
          <p:cNvPr id="69635" name="Picture 5"/>
          <p:cNvPicPr>
            <a:picLocks noChangeAspect="1" noChangeArrowheads="1"/>
          </p:cNvPicPr>
          <p:nvPr/>
        </p:nvPicPr>
        <p:blipFill>
          <a:blip r:embed="rId3"/>
          <a:srcRect/>
          <a:stretch>
            <a:fillRect/>
          </a:stretch>
        </p:blipFill>
        <p:spPr bwMode="auto">
          <a:xfrm>
            <a:off x="4191000" y="3048000"/>
            <a:ext cx="4676775" cy="3619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p:txBody>
          <a:bodyPr/>
          <a:lstStyle/>
          <a:p>
            <a:pPr eaLnBrk="1" hangingPunct="1">
              <a:defRPr/>
            </a:pPr>
            <a:r>
              <a:rPr lang="en-US" altLang="en-US" sz="4000" b="0" smtClean="0"/>
              <a:t>Epithelial cell turnover in gingiva</a:t>
            </a:r>
            <a:r>
              <a:rPr lang="en-US" altLang="en-US" sz="4000" smtClean="0"/>
              <a:t/>
            </a:r>
            <a:br>
              <a:rPr lang="en-US" altLang="en-US" sz="4000" smtClean="0"/>
            </a:br>
            <a:endParaRPr lang="en-US" altLang="en-US" sz="4000" smtClean="0"/>
          </a:p>
        </p:txBody>
      </p:sp>
      <p:sp>
        <p:nvSpPr>
          <p:cNvPr id="86019" name="Rectangle 3"/>
          <p:cNvSpPr>
            <a:spLocks noGrp="1" noChangeArrowheads="1"/>
          </p:cNvSpPr>
          <p:nvPr>
            <p:ph type="body" idx="1"/>
          </p:nvPr>
        </p:nvSpPr>
        <p:spPr>
          <a:xfrm>
            <a:off x="457200" y="1066800"/>
            <a:ext cx="8229600" cy="6019800"/>
          </a:xfrm>
        </p:spPr>
        <p:txBody>
          <a:bodyPr/>
          <a:lstStyle/>
          <a:p>
            <a:pPr eaLnBrk="1" hangingPunct="1">
              <a:lnSpc>
                <a:spcPct val="80000"/>
              </a:lnSpc>
              <a:defRPr/>
            </a:pPr>
            <a:r>
              <a:rPr lang="en-US" altLang="en-US" sz="2400" smtClean="0"/>
              <a:t>Similar to all other epithelia, the deepercells adjacent to the connective tissueundergo cell division to replenish thoselost at the surface</a:t>
            </a:r>
          </a:p>
          <a:p>
            <a:pPr eaLnBrk="1" hangingPunct="1">
              <a:lnSpc>
                <a:spcPct val="80000"/>
              </a:lnSpc>
              <a:defRPr/>
            </a:pPr>
            <a:endParaRPr lang="en-US" altLang="en-US" sz="2400" smtClean="0"/>
          </a:p>
          <a:p>
            <a:pPr eaLnBrk="1" hangingPunct="1">
              <a:lnSpc>
                <a:spcPct val="80000"/>
              </a:lnSpc>
              <a:defRPr/>
            </a:pPr>
            <a:r>
              <a:rPr lang="en-US" altLang="en-US" sz="2400" smtClean="0"/>
              <a:t>High rate of cell division</a:t>
            </a:r>
          </a:p>
          <a:p>
            <a:pPr eaLnBrk="1" hangingPunct="1">
              <a:lnSpc>
                <a:spcPct val="80000"/>
              </a:lnSpc>
              <a:defRPr/>
            </a:pPr>
            <a:endParaRPr lang="en-US" altLang="en-US" sz="2400" smtClean="0"/>
          </a:p>
          <a:p>
            <a:pPr eaLnBrk="1" hangingPunct="1">
              <a:lnSpc>
                <a:spcPct val="80000"/>
              </a:lnSpc>
              <a:defRPr/>
            </a:pPr>
            <a:r>
              <a:rPr lang="en-US" altLang="en-US" sz="2400" smtClean="0"/>
              <a:t>Migrate about 2 to 3 cell layers from thetooth surface and then join a main migratoryroute in a coronal direction, parallel to toothsurface, to be desquamated into thegingival sulcus.</a:t>
            </a:r>
          </a:p>
          <a:p>
            <a:pPr eaLnBrk="1" hangingPunct="1">
              <a:lnSpc>
                <a:spcPct val="80000"/>
              </a:lnSpc>
              <a:defRPr/>
            </a:pPr>
            <a:endParaRPr lang="en-US" altLang="en-US" sz="2400" smtClean="0"/>
          </a:p>
          <a:p>
            <a:pPr eaLnBrk="1" hangingPunct="1">
              <a:lnSpc>
                <a:spcPct val="80000"/>
              </a:lnSpc>
              <a:defRPr/>
            </a:pPr>
            <a:r>
              <a:rPr lang="en-US" altLang="en-US" sz="2400" smtClean="0"/>
              <a:t>Key point: Junctionalepithelium readilyregenerates from the sulcularepitheliumor oral epithelium if it is damaged or surgicallyexcised</a:t>
            </a:r>
          </a:p>
          <a:p>
            <a:pPr eaLnBrk="1" hangingPunct="1">
              <a:lnSpc>
                <a:spcPct val="80000"/>
              </a:lnSpc>
              <a:defRPr/>
            </a:pPr>
            <a:endParaRPr lang="en-US" altLang="en-US" sz="2400" smtClean="0"/>
          </a:p>
          <a:p>
            <a:pPr eaLnBrk="1" hangingPunct="1">
              <a:lnSpc>
                <a:spcPct val="80000"/>
              </a:lnSpc>
              <a:defRPr/>
            </a:pPr>
            <a:r>
              <a:rPr lang="en-US" altLang="en-US" sz="2400" smtClean="0"/>
              <a:t>Connective tissue normally contains plenty of neutrophilswhich is differentthan the normal oral mucosa</a:t>
            </a:r>
          </a:p>
          <a:p>
            <a:pPr eaLnBrk="1" hangingPunct="1">
              <a:lnSpc>
                <a:spcPct val="80000"/>
              </a:lnSpc>
              <a:defRPr/>
            </a:pPr>
            <a:endParaRPr lang="en-US" altLang="en-US" sz="240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p:txBody>
          <a:bodyPr/>
          <a:lstStyle/>
          <a:p>
            <a:pPr eaLnBrk="1" hangingPunct="1">
              <a:defRPr/>
            </a:pPr>
            <a:r>
              <a:rPr lang="en-US" altLang="en-US" b="0" smtClean="0"/>
              <a:t>Col </a:t>
            </a:r>
            <a:endParaRPr lang="en-US" altLang="en-US" smtClean="0"/>
          </a:p>
        </p:txBody>
      </p:sp>
      <p:sp>
        <p:nvSpPr>
          <p:cNvPr id="87043" name="Rectangle 3"/>
          <p:cNvSpPr>
            <a:spLocks noGrp="1" noChangeArrowheads="1"/>
          </p:cNvSpPr>
          <p:nvPr>
            <p:ph type="body" idx="1"/>
          </p:nvPr>
        </p:nvSpPr>
        <p:spPr>
          <a:xfrm>
            <a:off x="457200" y="1600200"/>
            <a:ext cx="8229600" cy="4953000"/>
          </a:xfrm>
        </p:spPr>
        <p:txBody>
          <a:bodyPr/>
          <a:lstStyle/>
          <a:p>
            <a:pPr eaLnBrk="1" hangingPunct="1">
              <a:defRPr/>
            </a:pPr>
            <a:r>
              <a:rPr lang="en-US" altLang="en-US" sz="2400" dirty="0" smtClean="0"/>
              <a:t>Col (or depression): This is how the gingiva looks in the interdental area. Similar to an outline of a depression or col with buccal and lingual peaks. Col epithelium is identical to junctional epithelium and has the same origin (from dental epithelium)and is also replaced continually by cell division.</a:t>
            </a:r>
          </a:p>
          <a:p>
            <a:pPr eaLnBrk="1" hangingPunct="1">
              <a:defRPr/>
            </a:pPr>
            <a:endParaRPr lang="en-US" altLang="en-US" sz="2400" dirty="0" smtClean="0"/>
          </a:p>
          <a:p>
            <a:pPr eaLnBrk="1" hangingPunct="1">
              <a:defRPr/>
            </a:pPr>
            <a:r>
              <a:rPr lang="en-US" altLang="en-US" sz="2400" dirty="0" smtClean="0"/>
              <a:t>Not sure if there is any significance that the col is more vulnerable to inflammation, but the incidence of gingivitis is greater interdentally.</a:t>
            </a:r>
          </a:p>
          <a:p>
            <a:pPr eaLnBrk="1" hangingPunct="1">
              <a:defRPr/>
            </a:pPr>
            <a:endParaRPr lang="en-US" altLang="en-US" sz="2400"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p:cNvPicPr>
            <a:picLocks noChangeAspect="1" noChangeArrowheads="1"/>
          </p:cNvPicPr>
          <p:nvPr/>
        </p:nvPicPr>
        <p:blipFill>
          <a:blip r:embed="rId2"/>
          <a:srcRect/>
          <a:stretch>
            <a:fillRect/>
          </a:stretch>
        </p:blipFill>
        <p:spPr bwMode="auto">
          <a:xfrm>
            <a:off x="0" y="457200"/>
            <a:ext cx="9144000" cy="59642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p:txBody>
          <a:bodyPr/>
          <a:lstStyle/>
          <a:p>
            <a:pPr eaLnBrk="1" hangingPunct="1">
              <a:defRPr/>
            </a:pPr>
            <a:r>
              <a:rPr lang="en-US" altLang="en-US" sz="4000" smtClean="0"/>
              <a:t>3.Specialized Mucosa:</a:t>
            </a:r>
            <a:br>
              <a:rPr lang="en-US" altLang="en-US" sz="4000" smtClean="0"/>
            </a:br>
            <a:endParaRPr lang="en-US" altLang="en-US" sz="4000" smtClean="0"/>
          </a:p>
        </p:txBody>
      </p:sp>
      <p:sp>
        <p:nvSpPr>
          <p:cNvPr id="11267" name="Rectangle 3"/>
          <p:cNvSpPr>
            <a:spLocks noGrp="1" noChangeArrowheads="1"/>
          </p:cNvSpPr>
          <p:nvPr>
            <p:ph type="body" idx="1"/>
          </p:nvPr>
        </p:nvSpPr>
        <p:spPr/>
        <p:txBody>
          <a:bodyPr/>
          <a:lstStyle/>
          <a:p>
            <a:pPr eaLnBrk="1" hangingPunct="1">
              <a:defRPr/>
            </a:pPr>
            <a:r>
              <a:rPr lang="en-US" altLang="en-US" smtClean="0"/>
              <a:t>15% of total mucosa. </a:t>
            </a:r>
          </a:p>
          <a:p>
            <a:pPr eaLnBrk="1" hangingPunct="1">
              <a:defRPr/>
            </a:pPr>
            <a:r>
              <a:rPr lang="en-US" altLang="en-US" smtClean="0"/>
              <a:t>Covers dorsal tongue and composed of cornified epithelial papillae.</a:t>
            </a:r>
          </a:p>
          <a:p>
            <a:pPr eaLnBrk="1" hangingPunct="1">
              <a:defRPr/>
            </a:pPr>
            <a:endParaRPr lang="en-US" alt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p:cNvPicPr>
            <a:picLocks noChangeAspect="1" noChangeArrowheads="1"/>
          </p:cNvPicPr>
          <p:nvPr/>
        </p:nvPicPr>
        <p:blipFill>
          <a:blip r:embed="rId2"/>
          <a:srcRect/>
          <a:stretch>
            <a:fillRect/>
          </a:stretch>
        </p:blipFill>
        <p:spPr bwMode="auto">
          <a:xfrm>
            <a:off x="1828800" y="0"/>
            <a:ext cx="5370513"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noChangeArrowheads="1"/>
          </p:cNvPicPr>
          <p:nvPr/>
        </p:nvPicPr>
        <p:blipFill>
          <a:blip r:embed="rId2"/>
          <a:srcRect/>
          <a:stretch>
            <a:fillRect/>
          </a:stretch>
        </p:blipFill>
        <p:spPr bwMode="auto">
          <a:xfrm>
            <a:off x="0" y="104775"/>
            <a:ext cx="9448800" cy="6753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rrowheads="1"/>
          </p:cNvSpPr>
          <p:nvPr>
            <p:ph type="title"/>
          </p:nvPr>
        </p:nvSpPr>
        <p:spPr/>
        <p:txBody>
          <a:bodyPr/>
          <a:lstStyle/>
          <a:p>
            <a:pPr eaLnBrk="1" hangingPunct="1">
              <a:defRPr/>
            </a:pPr>
            <a:r>
              <a:rPr lang="en-US" altLang="en-US" sz="4000" smtClean="0">
                <a:solidFill>
                  <a:srgbClr val="FF3300"/>
                </a:solidFill>
              </a:rPr>
              <a:t>A quick note on…..</a:t>
            </a:r>
            <a:br>
              <a:rPr lang="en-US" altLang="en-US" sz="4000" smtClean="0">
                <a:solidFill>
                  <a:srgbClr val="FF3300"/>
                </a:solidFill>
              </a:rPr>
            </a:br>
            <a:endParaRPr lang="en-US" altLang="en-US" sz="4000" smtClean="0">
              <a:solidFill>
                <a:srgbClr val="FF3300"/>
              </a:solidFill>
            </a:endParaRPr>
          </a:p>
        </p:txBody>
      </p:sp>
      <p:sp>
        <p:nvSpPr>
          <p:cNvPr id="91139" name="Rectangle 3"/>
          <p:cNvSpPr>
            <a:spLocks noGrp="1" noChangeArrowheads="1"/>
          </p:cNvSpPr>
          <p:nvPr>
            <p:ph type="body" idx="1"/>
          </p:nvPr>
        </p:nvSpPr>
        <p:spPr/>
        <p:txBody>
          <a:bodyPr/>
          <a:lstStyle/>
          <a:p>
            <a:pPr eaLnBrk="1" hangingPunct="1">
              <a:lnSpc>
                <a:spcPct val="90000"/>
              </a:lnSpc>
              <a:defRPr/>
            </a:pPr>
            <a:r>
              <a:rPr lang="en-US" altLang="en-US" sz="2400" smtClean="0">
                <a:solidFill>
                  <a:srgbClr val="FF3300"/>
                </a:solidFill>
              </a:rPr>
              <a:t>Blood supply to the gingiva:</a:t>
            </a:r>
            <a:r>
              <a:rPr lang="en-US" altLang="en-US" sz="2400" smtClean="0"/>
              <a:t> Derived from periosteal vessels in the periosteum of the alveolar process</a:t>
            </a:r>
          </a:p>
          <a:p>
            <a:pPr eaLnBrk="1" hangingPunct="1">
              <a:lnSpc>
                <a:spcPct val="90000"/>
              </a:lnSpc>
              <a:defRPr/>
            </a:pPr>
            <a:endParaRPr lang="en-US" altLang="en-US" sz="2400" smtClean="0"/>
          </a:p>
          <a:p>
            <a:pPr eaLnBrk="1" hangingPunct="1">
              <a:lnSpc>
                <a:spcPct val="90000"/>
              </a:lnSpc>
              <a:defRPr/>
            </a:pPr>
            <a:r>
              <a:rPr lang="en-US" altLang="en-US" sz="2400" smtClean="0">
                <a:solidFill>
                  <a:srgbClr val="FF3300"/>
                </a:solidFill>
              </a:rPr>
              <a:t>Blood supply to the dentogingival junction:</a:t>
            </a:r>
            <a:r>
              <a:rPr lang="en-US" altLang="en-US" sz="2400" smtClean="0"/>
              <a:t> Continuation of interalveolar arteries</a:t>
            </a:r>
          </a:p>
          <a:p>
            <a:pPr eaLnBrk="1" hangingPunct="1">
              <a:lnSpc>
                <a:spcPct val="90000"/>
              </a:lnSpc>
              <a:defRPr/>
            </a:pPr>
            <a:endParaRPr lang="en-US" altLang="en-US" sz="2400" smtClean="0"/>
          </a:p>
          <a:p>
            <a:pPr eaLnBrk="1" hangingPunct="1">
              <a:lnSpc>
                <a:spcPct val="90000"/>
              </a:lnSpc>
              <a:defRPr/>
            </a:pPr>
            <a:r>
              <a:rPr lang="en-US" altLang="en-US" sz="2400" smtClean="0">
                <a:solidFill>
                  <a:srgbClr val="FF3300"/>
                </a:solidFill>
              </a:rPr>
              <a:t>Nerve supply to the gingiva:</a:t>
            </a:r>
            <a:r>
              <a:rPr lang="en-US" altLang="en-US" sz="2400" smtClean="0"/>
              <a:t> terminal branches of periodontal nerve fibers and by branches of the infraorbital and palatine, or lingual, mental, and buccal nerves</a:t>
            </a:r>
          </a:p>
          <a:p>
            <a:pPr eaLnBrk="1" hangingPunct="1">
              <a:lnSpc>
                <a:spcPct val="90000"/>
              </a:lnSpc>
              <a:defRPr/>
            </a:pPr>
            <a:endParaRPr lang="en-US" altLang="en-US" sz="240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rrowheads="1"/>
          </p:cNvSpPr>
          <p:nvPr>
            <p:ph type="title"/>
          </p:nvPr>
        </p:nvSpPr>
        <p:spPr/>
        <p:txBody>
          <a:bodyPr/>
          <a:lstStyle/>
          <a:p>
            <a:pPr eaLnBrk="1" hangingPunct="1">
              <a:defRPr/>
            </a:pPr>
            <a:r>
              <a:rPr lang="en-US" altLang="en-US" sz="4000" b="0" smtClean="0"/>
              <a:t>Histology of Hard Palate</a:t>
            </a:r>
            <a:r>
              <a:rPr lang="en-US" altLang="en-US" sz="4000" smtClean="0"/>
              <a:t/>
            </a:r>
            <a:br>
              <a:rPr lang="en-US" altLang="en-US" sz="4000" smtClean="0"/>
            </a:br>
            <a:endParaRPr lang="en-US" altLang="en-US" sz="4000" smtClean="0"/>
          </a:p>
        </p:txBody>
      </p:sp>
      <p:sp>
        <p:nvSpPr>
          <p:cNvPr id="92163" name="Rectangle 3"/>
          <p:cNvSpPr>
            <a:spLocks noGrp="1" noChangeArrowheads="1"/>
          </p:cNvSpPr>
          <p:nvPr>
            <p:ph type="body" idx="1"/>
          </p:nvPr>
        </p:nvSpPr>
        <p:spPr/>
        <p:txBody>
          <a:bodyPr/>
          <a:lstStyle/>
          <a:p>
            <a:pPr eaLnBrk="1" hangingPunct="1">
              <a:lnSpc>
                <a:spcPct val="90000"/>
              </a:lnSpc>
              <a:defRPr/>
            </a:pPr>
            <a:r>
              <a:rPr lang="en-US" altLang="en-US" sz="2400" smtClean="0"/>
              <a:t>Thick orthokeratinized (or parakeratinized in areas) epithelium showing ridges (rugae)</a:t>
            </a:r>
          </a:p>
          <a:p>
            <a:pPr eaLnBrk="1" hangingPunct="1">
              <a:lnSpc>
                <a:spcPct val="90000"/>
              </a:lnSpc>
              <a:defRPr/>
            </a:pPr>
            <a:endParaRPr lang="en-US" altLang="en-US" sz="2400" smtClean="0"/>
          </a:p>
          <a:p>
            <a:pPr eaLnBrk="1" hangingPunct="1">
              <a:lnSpc>
                <a:spcPct val="90000"/>
              </a:lnSpc>
              <a:defRPr/>
            </a:pPr>
            <a:r>
              <a:rPr lang="en-US" altLang="en-US" sz="2400" smtClean="0"/>
              <a:t>Lamina propria shows long papillae with thick dense connective tissue</a:t>
            </a:r>
          </a:p>
          <a:p>
            <a:pPr eaLnBrk="1" hangingPunct="1">
              <a:lnSpc>
                <a:spcPct val="90000"/>
              </a:lnSpc>
              <a:defRPr/>
            </a:pPr>
            <a:endParaRPr lang="en-US" altLang="en-US" sz="2400" smtClean="0"/>
          </a:p>
          <a:p>
            <a:pPr eaLnBrk="1" hangingPunct="1">
              <a:lnSpc>
                <a:spcPct val="90000"/>
              </a:lnSpc>
              <a:defRPr/>
            </a:pPr>
            <a:r>
              <a:rPr lang="en-US" altLang="en-US" sz="2400" smtClean="0"/>
              <a:t>Submucosa is mucoperiosteum with dense collagenous connective tissue attaching directly to periosteum. Contains fat and salivary glands</a:t>
            </a:r>
          </a:p>
          <a:p>
            <a:pPr eaLnBrk="1" hangingPunct="1">
              <a:lnSpc>
                <a:spcPct val="90000"/>
              </a:lnSpc>
              <a:defRPr/>
            </a:pPr>
            <a:endParaRPr lang="en-US" altLang="en-US" sz="240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p:cNvPicPr>
            <a:picLocks noChangeAspect="1" noChangeArrowheads="1"/>
          </p:cNvPicPr>
          <p:nvPr/>
        </p:nvPicPr>
        <p:blipFill>
          <a:blip r:embed="rId2"/>
          <a:srcRect/>
          <a:stretch>
            <a:fillRect/>
          </a:stretch>
        </p:blipFill>
        <p:spPr bwMode="auto">
          <a:xfrm>
            <a:off x="0" y="1219200"/>
            <a:ext cx="9086850" cy="4000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rrowheads="1"/>
          </p:cNvSpPr>
          <p:nvPr>
            <p:ph type="title"/>
          </p:nvPr>
        </p:nvSpPr>
        <p:spPr/>
        <p:txBody>
          <a:bodyPr/>
          <a:lstStyle/>
          <a:p>
            <a:pPr eaLnBrk="1" hangingPunct="1">
              <a:defRPr/>
            </a:pPr>
            <a:r>
              <a:rPr lang="en-US" altLang="en-US" sz="3600" b="0" smtClean="0"/>
              <a:t>Specialized Mucosa -Dorsal Tongue</a:t>
            </a:r>
            <a:r>
              <a:rPr lang="en-US" altLang="en-US" sz="3600" smtClean="0"/>
              <a:t/>
            </a:r>
            <a:br>
              <a:rPr lang="en-US" altLang="en-US" sz="3600" smtClean="0"/>
            </a:br>
            <a:endParaRPr lang="en-US" altLang="en-US" sz="3600" smtClean="0"/>
          </a:p>
        </p:txBody>
      </p:sp>
      <p:pic>
        <p:nvPicPr>
          <p:cNvPr id="78851" name="Picture 3"/>
          <p:cNvPicPr>
            <a:picLocks noGrp="1" noChangeAspect="1" noChangeArrowheads="1"/>
          </p:cNvPicPr>
          <p:nvPr>
            <p:ph type="body" idx="1"/>
          </p:nvPr>
        </p:nvPicPr>
        <p:blipFill>
          <a:blip r:embed="rId2"/>
          <a:srcRect/>
          <a:stretch>
            <a:fillRect/>
          </a:stretch>
        </p:blipFill>
        <p:spPr>
          <a:xfrm>
            <a:off x="0" y="1143000"/>
            <a:ext cx="9144000" cy="5410200"/>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rrowheads="1"/>
          </p:cNvSpPr>
          <p:nvPr>
            <p:ph type="title"/>
          </p:nvPr>
        </p:nvSpPr>
        <p:spPr/>
        <p:txBody>
          <a:bodyPr/>
          <a:lstStyle/>
          <a:p>
            <a:pPr eaLnBrk="1" hangingPunct="1">
              <a:defRPr/>
            </a:pPr>
            <a:r>
              <a:rPr lang="en-US" altLang="en-US" sz="4000" b="0" smtClean="0"/>
              <a:t> Filiform papilla:</a:t>
            </a:r>
            <a:r>
              <a:rPr lang="en-US" altLang="en-US" sz="4000" smtClean="0"/>
              <a:t/>
            </a:r>
            <a:br>
              <a:rPr lang="en-US" altLang="en-US" sz="4000" smtClean="0"/>
            </a:br>
            <a:endParaRPr lang="en-US" altLang="en-US" sz="4000" smtClean="0"/>
          </a:p>
        </p:txBody>
      </p:sp>
      <p:sp>
        <p:nvSpPr>
          <p:cNvPr id="95235" name="Rectangle 3"/>
          <p:cNvSpPr>
            <a:spLocks noGrp="1" noChangeArrowheads="1"/>
          </p:cNvSpPr>
          <p:nvPr>
            <p:ph type="body" idx="1"/>
          </p:nvPr>
        </p:nvSpPr>
        <p:spPr>
          <a:xfrm>
            <a:off x="457200" y="990600"/>
            <a:ext cx="8229600" cy="5867400"/>
          </a:xfrm>
        </p:spPr>
        <p:txBody>
          <a:bodyPr/>
          <a:lstStyle/>
          <a:p>
            <a:pPr eaLnBrk="1" hangingPunct="1">
              <a:lnSpc>
                <a:spcPct val="90000"/>
              </a:lnSpc>
              <a:defRPr/>
            </a:pPr>
            <a:r>
              <a:rPr lang="en-US" altLang="en-US" sz="2800" dirty="0" smtClean="0"/>
              <a:t>Makes up majority of the papillae and covers the anterior part of the tongue. </a:t>
            </a:r>
          </a:p>
          <a:p>
            <a:pPr eaLnBrk="1" hangingPunct="1">
              <a:lnSpc>
                <a:spcPct val="90000"/>
              </a:lnSpc>
              <a:defRPr/>
            </a:pPr>
            <a:r>
              <a:rPr lang="en-US" altLang="en-US" sz="2800" dirty="0" smtClean="0"/>
              <a:t>They appear as slender, threadlike keratinized projections(~ 2 to 3 mm) of the surface epithelial cells. </a:t>
            </a:r>
          </a:p>
          <a:p>
            <a:pPr eaLnBrk="1" hangingPunct="1">
              <a:lnSpc>
                <a:spcPct val="90000"/>
              </a:lnSpc>
              <a:defRPr/>
            </a:pPr>
            <a:r>
              <a:rPr lang="en-US" altLang="en-US" sz="2800" dirty="0" smtClean="0"/>
              <a:t>These papillae facilitate mastication(by compressing and breaking food when tongue is apposed to the hard palate) and movement of the food on the surface of the tongue. </a:t>
            </a:r>
          </a:p>
          <a:p>
            <a:pPr eaLnBrk="1" hangingPunct="1">
              <a:lnSpc>
                <a:spcPct val="90000"/>
              </a:lnSpc>
              <a:defRPr/>
            </a:pPr>
            <a:r>
              <a:rPr lang="en-US" altLang="en-US" sz="2800" dirty="0" smtClean="0"/>
              <a:t>The papillae is directed towards the throat and assist in movement of food towards that direction. </a:t>
            </a:r>
          </a:p>
          <a:p>
            <a:pPr eaLnBrk="1" hangingPunct="1">
              <a:lnSpc>
                <a:spcPct val="90000"/>
              </a:lnSpc>
              <a:defRPr/>
            </a:pPr>
            <a:r>
              <a:rPr lang="en-US" altLang="en-US" sz="2800" dirty="0" smtClean="0"/>
              <a:t>NO TASTE BUDS.</a:t>
            </a:r>
          </a:p>
          <a:p>
            <a:pPr eaLnBrk="1" hangingPunct="1">
              <a:lnSpc>
                <a:spcPct val="90000"/>
              </a:lnSpc>
              <a:defRPr/>
            </a:pPr>
            <a:endParaRPr lang="en-US" altLang="en-US" sz="2800" dirty="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p:cNvPicPr>
            <a:picLocks noChangeAspect="1" noChangeArrowheads="1"/>
          </p:cNvPicPr>
          <p:nvPr/>
        </p:nvPicPr>
        <p:blipFill>
          <a:blip r:embed="rId2"/>
          <a:srcRect/>
          <a:stretch>
            <a:fillRect/>
          </a:stretch>
        </p:blipFill>
        <p:spPr bwMode="auto">
          <a:xfrm>
            <a:off x="228600" y="152400"/>
            <a:ext cx="3676650" cy="4810125"/>
          </a:xfrm>
          <a:prstGeom prst="rect">
            <a:avLst/>
          </a:prstGeom>
          <a:noFill/>
          <a:ln w="9525">
            <a:noFill/>
            <a:miter lim="800000"/>
            <a:headEnd/>
            <a:tailEnd/>
          </a:ln>
          <a:effectLst/>
        </p:spPr>
      </p:pic>
      <p:pic>
        <p:nvPicPr>
          <p:cNvPr id="80899" name="Picture 5"/>
          <p:cNvPicPr>
            <a:picLocks noChangeAspect="1" noChangeArrowheads="1"/>
          </p:cNvPicPr>
          <p:nvPr/>
        </p:nvPicPr>
        <p:blipFill>
          <a:blip r:embed="rId3"/>
          <a:srcRect/>
          <a:stretch>
            <a:fillRect/>
          </a:stretch>
        </p:blipFill>
        <p:spPr bwMode="auto">
          <a:xfrm>
            <a:off x="4000500" y="990600"/>
            <a:ext cx="5143500" cy="5467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p:cNvPicPr>
            <a:picLocks noChangeAspect="1" noChangeArrowheads="1"/>
          </p:cNvPicPr>
          <p:nvPr/>
        </p:nvPicPr>
        <p:blipFill>
          <a:blip r:embed="rId2"/>
          <a:srcRect/>
          <a:stretch>
            <a:fillRect/>
          </a:stretch>
        </p:blipFill>
        <p:spPr bwMode="auto">
          <a:xfrm>
            <a:off x="304800" y="228600"/>
            <a:ext cx="8534400" cy="6054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rrowheads="1"/>
          </p:cNvSpPr>
          <p:nvPr>
            <p:ph type="title"/>
          </p:nvPr>
        </p:nvSpPr>
        <p:spPr/>
        <p:txBody>
          <a:bodyPr/>
          <a:lstStyle/>
          <a:p>
            <a:pPr eaLnBrk="1" hangingPunct="1">
              <a:defRPr/>
            </a:pPr>
            <a:r>
              <a:rPr lang="en-US" altLang="en-US" sz="4000" b="0" smtClean="0"/>
              <a:t>Fungiform papilla </a:t>
            </a:r>
            <a:r>
              <a:rPr lang="en-US" altLang="en-US" sz="4000" smtClean="0"/>
              <a:t/>
            </a:r>
            <a:br>
              <a:rPr lang="en-US" altLang="en-US" sz="4000" smtClean="0"/>
            </a:br>
            <a:endParaRPr lang="en-US" altLang="en-US" sz="4000" smtClean="0"/>
          </a:p>
        </p:txBody>
      </p:sp>
      <p:sp>
        <p:nvSpPr>
          <p:cNvPr id="98307" name="Rectangle 3"/>
          <p:cNvSpPr>
            <a:spLocks noGrp="1" noChangeArrowheads="1"/>
          </p:cNvSpPr>
          <p:nvPr>
            <p:ph type="body" idx="1"/>
          </p:nvPr>
        </p:nvSpPr>
        <p:spPr/>
        <p:txBody>
          <a:bodyPr/>
          <a:lstStyle/>
          <a:p>
            <a:pPr eaLnBrk="1" hangingPunct="1">
              <a:lnSpc>
                <a:spcPct val="90000"/>
              </a:lnSpc>
              <a:defRPr/>
            </a:pPr>
            <a:r>
              <a:rPr lang="en-US" altLang="en-US" sz="2800" smtClean="0"/>
              <a:t>(Fungus-like) These are interspersed between the filiformpapilla.</a:t>
            </a:r>
          </a:p>
          <a:p>
            <a:pPr eaLnBrk="1" hangingPunct="1">
              <a:lnSpc>
                <a:spcPct val="90000"/>
              </a:lnSpc>
              <a:defRPr/>
            </a:pPr>
            <a:r>
              <a:rPr lang="en-US" altLang="en-US" sz="2800" smtClean="0"/>
              <a:t>More numerous near the tip of the tongue.</a:t>
            </a:r>
          </a:p>
          <a:p>
            <a:pPr eaLnBrk="1" hangingPunct="1">
              <a:lnSpc>
                <a:spcPct val="90000"/>
              </a:lnSpc>
              <a:defRPr/>
            </a:pPr>
            <a:r>
              <a:rPr lang="en-US" altLang="en-US" sz="2800" smtClean="0"/>
              <a:t> Smooth, round structures that appearred because of their highly vascular connective tissue core</a:t>
            </a:r>
          </a:p>
          <a:p>
            <a:pPr eaLnBrk="1" hangingPunct="1">
              <a:lnSpc>
                <a:spcPct val="90000"/>
              </a:lnSpc>
              <a:defRPr/>
            </a:pPr>
            <a:r>
              <a:rPr lang="en-US" altLang="en-US" sz="2800" smtClean="0"/>
              <a:t>seen through a thin,nonkeratinized stratified squamous epithelium.</a:t>
            </a:r>
          </a:p>
          <a:p>
            <a:pPr eaLnBrk="1" hangingPunct="1">
              <a:lnSpc>
                <a:spcPct val="90000"/>
              </a:lnSpc>
              <a:defRPr/>
            </a:pPr>
            <a:r>
              <a:rPr lang="en-US" altLang="en-US" sz="2800" smtClean="0"/>
              <a:t> Taste buds are usually seen within the epithelium.</a:t>
            </a:r>
          </a:p>
          <a:p>
            <a:pPr eaLnBrk="1" hangingPunct="1">
              <a:lnSpc>
                <a:spcPct val="90000"/>
              </a:lnSpc>
              <a:defRPr/>
            </a:pPr>
            <a:endParaRPr lang="en-US" altLang="en-US" sz="28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p:txBody>
          <a:bodyPr/>
          <a:lstStyle/>
          <a:p>
            <a:pPr eaLnBrk="1" hangingPunct="1">
              <a:defRPr/>
            </a:pPr>
            <a:r>
              <a:rPr lang="en-US" altLang="en-US" b="0" smtClean="0"/>
              <a:t>Masticatory Mucosa</a:t>
            </a:r>
            <a:endParaRPr lang="en-US" altLang="en-US" smtClean="0"/>
          </a:p>
        </p:txBody>
      </p:sp>
      <p:pic>
        <p:nvPicPr>
          <p:cNvPr id="10243" name="Picture 11"/>
          <p:cNvPicPr>
            <a:picLocks noGrp="1" noChangeAspect="1" noChangeArrowheads="1"/>
          </p:cNvPicPr>
          <p:nvPr>
            <p:ph sz="half" idx="1"/>
          </p:nvPr>
        </p:nvPicPr>
        <p:blipFill>
          <a:blip r:embed="rId2"/>
          <a:srcRect/>
          <a:stretch>
            <a:fillRect/>
          </a:stretch>
        </p:blipFill>
        <p:spPr>
          <a:xfrm>
            <a:off x="304800" y="1371600"/>
            <a:ext cx="8305800" cy="5157788"/>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p:cNvPicPr>
            <a:picLocks noChangeAspect="1" noChangeArrowheads="1"/>
          </p:cNvPicPr>
          <p:nvPr/>
        </p:nvPicPr>
        <p:blipFill>
          <a:blip r:embed="rId2"/>
          <a:srcRect/>
          <a:stretch>
            <a:fillRect/>
          </a:stretch>
        </p:blipFill>
        <p:spPr bwMode="auto">
          <a:xfrm>
            <a:off x="66675" y="533400"/>
            <a:ext cx="9077325" cy="4943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p:nvPr>
        </p:nvSpPr>
        <p:spPr/>
        <p:txBody>
          <a:bodyPr/>
          <a:lstStyle/>
          <a:p>
            <a:pPr eaLnBrk="1" hangingPunct="1">
              <a:defRPr/>
            </a:pPr>
            <a:r>
              <a:rPr lang="en-US" altLang="en-US" sz="4000" b="0" smtClean="0"/>
              <a:t> Foliate Papilla</a:t>
            </a:r>
            <a:r>
              <a:rPr lang="en-US" altLang="en-US" sz="4000" smtClean="0"/>
              <a:t/>
            </a:r>
            <a:br>
              <a:rPr lang="en-US" altLang="en-US" sz="4000" smtClean="0"/>
            </a:br>
            <a:endParaRPr lang="en-US" altLang="en-US" sz="4000" smtClean="0"/>
          </a:p>
        </p:txBody>
      </p:sp>
      <p:sp>
        <p:nvSpPr>
          <p:cNvPr id="100355" name="Rectangle 3"/>
          <p:cNvSpPr>
            <a:spLocks noGrp="1" noChangeArrowheads="1"/>
          </p:cNvSpPr>
          <p:nvPr>
            <p:ph type="body" idx="1"/>
          </p:nvPr>
        </p:nvSpPr>
        <p:spPr/>
        <p:txBody>
          <a:bodyPr/>
          <a:lstStyle/>
          <a:p>
            <a:pPr eaLnBrk="1" hangingPunct="1">
              <a:defRPr/>
            </a:pPr>
            <a:r>
              <a:rPr lang="en-US" altLang="en-US" sz="2400" smtClean="0"/>
              <a:t>(Leaf-like). Present on the lateral margins of the posterior tongue. </a:t>
            </a:r>
          </a:p>
          <a:p>
            <a:pPr eaLnBrk="1" hangingPunct="1">
              <a:defRPr/>
            </a:pPr>
            <a:endParaRPr lang="en-US" altLang="en-US" sz="2400" smtClean="0"/>
          </a:p>
          <a:p>
            <a:pPr eaLnBrk="1" hangingPunct="1">
              <a:defRPr/>
            </a:pPr>
            <a:r>
              <a:rPr lang="en-US" altLang="en-US" sz="2400" smtClean="0"/>
              <a:t>Consist of 4 to 11 parallel ridges that alternate with deep grooves in the mucosa, </a:t>
            </a:r>
          </a:p>
          <a:p>
            <a:pPr eaLnBrk="1" hangingPunct="1">
              <a:defRPr/>
            </a:pPr>
            <a:endParaRPr lang="en-US" altLang="en-US" sz="2400" smtClean="0"/>
          </a:p>
          <a:p>
            <a:pPr eaLnBrk="1" hangingPunct="1">
              <a:defRPr/>
            </a:pPr>
            <a:r>
              <a:rPr lang="en-US" altLang="en-US" sz="2400" smtClean="0"/>
              <a:t>and a few taste buds are present in the epithelium. </a:t>
            </a:r>
          </a:p>
          <a:p>
            <a:pPr eaLnBrk="1" hangingPunct="1">
              <a:defRPr/>
            </a:pPr>
            <a:endParaRPr lang="en-US" altLang="en-US" sz="2400" smtClean="0"/>
          </a:p>
          <a:p>
            <a:pPr eaLnBrk="1" hangingPunct="1">
              <a:defRPr/>
            </a:pPr>
            <a:r>
              <a:rPr lang="en-US" altLang="en-US" sz="2400" smtClean="0"/>
              <a:t>They contain serous glands underlying the taste buds which cleanse the grooves.</a:t>
            </a:r>
          </a:p>
          <a:p>
            <a:pPr eaLnBrk="1" hangingPunct="1">
              <a:defRPr/>
            </a:pPr>
            <a:endParaRPr lang="en-US" altLang="en-US" sz="2400"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p:cNvPicPr>
            <a:picLocks noChangeAspect="1" noChangeArrowheads="1"/>
          </p:cNvPicPr>
          <p:nvPr/>
        </p:nvPicPr>
        <p:blipFill>
          <a:blip r:embed="rId2"/>
          <a:srcRect r="15929" b="15387"/>
          <a:stretch>
            <a:fillRect/>
          </a:stretch>
        </p:blipFill>
        <p:spPr bwMode="auto">
          <a:xfrm>
            <a:off x="0" y="0"/>
            <a:ext cx="9144000" cy="6737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rrowheads="1"/>
          </p:cNvSpPr>
          <p:nvPr>
            <p:ph type="title"/>
          </p:nvPr>
        </p:nvSpPr>
        <p:spPr/>
        <p:txBody>
          <a:bodyPr/>
          <a:lstStyle/>
          <a:p>
            <a:pPr eaLnBrk="1" hangingPunct="1">
              <a:defRPr/>
            </a:pPr>
            <a:r>
              <a:rPr lang="en-US" altLang="en-US" b="0" smtClean="0"/>
              <a:t>Circumvallate papilla </a:t>
            </a:r>
            <a:endParaRPr lang="en-US" altLang="en-US" smtClean="0"/>
          </a:p>
        </p:txBody>
      </p:sp>
      <p:sp>
        <p:nvSpPr>
          <p:cNvPr id="102403" name="Rectangle 3"/>
          <p:cNvSpPr>
            <a:spLocks noGrp="1" noChangeArrowheads="1"/>
          </p:cNvSpPr>
          <p:nvPr>
            <p:ph type="body" idx="1"/>
          </p:nvPr>
        </p:nvSpPr>
        <p:spPr/>
        <p:txBody>
          <a:bodyPr/>
          <a:lstStyle/>
          <a:p>
            <a:pPr eaLnBrk="1" hangingPunct="1">
              <a:defRPr/>
            </a:pPr>
            <a:r>
              <a:rPr lang="en-US" altLang="en-US" sz="2800" dirty="0" smtClean="0"/>
              <a:t>(Walled papilla). 10 to 14 in number these are seen along the V-shaped </a:t>
            </a:r>
            <a:r>
              <a:rPr lang="en-US" altLang="en-US" sz="2800" dirty="0" err="1" smtClean="0"/>
              <a:t>sulcus</a:t>
            </a:r>
            <a:r>
              <a:rPr lang="en-US" altLang="en-US" sz="2800" dirty="0" smtClean="0"/>
              <a:t> between the base and the body of the tongue. </a:t>
            </a:r>
          </a:p>
          <a:p>
            <a:pPr eaLnBrk="1" hangingPunct="1">
              <a:defRPr/>
            </a:pPr>
            <a:r>
              <a:rPr lang="en-US" altLang="en-US" sz="2800" dirty="0" smtClean="0"/>
              <a:t>Large, ~ 3 </a:t>
            </a:r>
            <a:r>
              <a:rPr lang="en-US" altLang="en-US" sz="2800" dirty="0" err="1" smtClean="0"/>
              <a:t>mmin</a:t>
            </a:r>
            <a:r>
              <a:rPr lang="en-US" altLang="en-US" sz="2800" dirty="0" smtClean="0"/>
              <a:t> diameter with a deep surrounding groove.</a:t>
            </a:r>
          </a:p>
          <a:p>
            <a:pPr eaLnBrk="1" hangingPunct="1">
              <a:defRPr/>
            </a:pPr>
            <a:r>
              <a:rPr lang="en-US" altLang="en-US" sz="2800" dirty="0" smtClean="0"/>
              <a:t> Ducts of von </a:t>
            </a:r>
            <a:r>
              <a:rPr lang="en-US" altLang="en-US" sz="2800" dirty="0" err="1" smtClean="0">
                <a:solidFill>
                  <a:srgbClr val="FF3300"/>
                </a:solidFill>
              </a:rPr>
              <a:t>Ebner</a:t>
            </a:r>
            <a:r>
              <a:rPr lang="en-US" altLang="en-US" sz="2800" dirty="0" smtClean="0">
                <a:solidFill>
                  <a:srgbClr val="FF3300"/>
                </a:solidFill>
              </a:rPr>
              <a:t> glands </a:t>
            </a:r>
            <a:r>
              <a:rPr lang="en-US" altLang="en-US" sz="2800" dirty="0" smtClean="0"/>
              <a:t>(serous salivary glands) open into the grooves. </a:t>
            </a:r>
          </a:p>
          <a:p>
            <a:pPr eaLnBrk="1" hangingPunct="1">
              <a:defRPr/>
            </a:pPr>
            <a:r>
              <a:rPr lang="en-US" altLang="en-US" sz="2800" dirty="0" smtClean="0"/>
              <a:t>Taste buds are seen lining the walls </a:t>
            </a:r>
            <a:r>
              <a:rPr lang="en-US" altLang="en-US" sz="2800" dirty="0" err="1" smtClean="0"/>
              <a:t>ofthe</a:t>
            </a:r>
            <a:r>
              <a:rPr lang="en-US" altLang="en-US" sz="2800" dirty="0" smtClean="0"/>
              <a:t> papillae.</a:t>
            </a:r>
          </a:p>
          <a:p>
            <a:pPr eaLnBrk="1" hangingPunct="1">
              <a:defRPr/>
            </a:pPr>
            <a:endParaRPr lang="en-US" altLang="en-US" sz="2800" dirty="0"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p:cNvPicPr>
            <a:picLocks noChangeAspect="1" noChangeArrowheads="1"/>
          </p:cNvPicPr>
          <p:nvPr/>
        </p:nvPicPr>
        <p:blipFill>
          <a:blip r:embed="rId2"/>
          <a:srcRect/>
          <a:stretch>
            <a:fillRect/>
          </a:stretch>
        </p:blipFill>
        <p:spPr bwMode="auto">
          <a:xfrm>
            <a:off x="0" y="0"/>
            <a:ext cx="8763000" cy="63769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p:cNvPicPr>
            <a:picLocks noChangeAspect="1" noChangeArrowheads="1"/>
          </p:cNvPicPr>
          <p:nvPr/>
        </p:nvPicPr>
        <p:blipFill>
          <a:blip r:embed="rId2"/>
          <a:srcRect/>
          <a:stretch>
            <a:fillRect/>
          </a:stretch>
        </p:blipFill>
        <p:spPr bwMode="auto">
          <a:xfrm>
            <a:off x="0" y="838200"/>
            <a:ext cx="8848725"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Structure of Mucosa in different regions </a:t>
            </a:r>
            <a:endParaRPr lang="en-US" dirty="0"/>
          </a:p>
        </p:txBody>
      </p:sp>
      <p:graphicFrame>
        <p:nvGraphicFramePr>
          <p:cNvPr id="4" name="Content Placeholder 3"/>
          <p:cNvGraphicFramePr>
            <a:graphicFrameLocks noGrp="1"/>
          </p:cNvGraphicFramePr>
          <p:nvPr>
            <p:ph idx="1"/>
          </p:nvPr>
        </p:nvGraphicFramePr>
        <p:xfrm>
          <a:off x="457200" y="1600200"/>
          <a:ext cx="8229600" cy="485140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r>
                        <a:rPr lang="en-US" dirty="0" smtClean="0"/>
                        <a:t>Region</a:t>
                      </a:r>
                      <a:endParaRPr lang="en-US" dirty="0"/>
                    </a:p>
                  </a:txBody>
                  <a:tcPr/>
                </a:tc>
                <a:tc>
                  <a:txBody>
                    <a:bodyPr/>
                    <a:lstStyle/>
                    <a:p>
                      <a:r>
                        <a:rPr lang="en-US" dirty="0" smtClean="0"/>
                        <a:t>Covering epithelium</a:t>
                      </a:r>
                      <a:endParaRPr lang="en-US" dirty="0"/>
                    </a:p>
                  </a:txBody>
                  <a:tcPr/>
                </a:tc>
                <a:tc>
                  <a:txBody>
                    <a:bodyPr/>
                    <a:lstStyle/>
                    <a:p>
                      <a:r>
                        <a:rPr lang="en-US" dirty="0" smtClean="0"/>
                        <a:t>Lamina </a:t>
                      </a:r>
                      <a:r>
                        <a:rPr lang="en-US" dirty="0" err="1" smtClean="0"/>
                        <a:t>propria</a:t>
                      </a:r>
                      <a:endParaRPr lang="en-US" dirty="0"/>
                    </a:p>
                  </a:txBody>
                  <a:tcPr/>
                </a:tc>
                <a:tc>
                  <a:txBody>
                    <a:bodyPr/>
                    <a:lstStyle/>
                    <a:p>
                      <a:r>
                        <a:rPr lang="en-US" dirty="0" smtClean="0"/>
                        <a:t>submucosa</a:t>
                      </a:r>
                      <a:endParaRPr lang="en-US" dirty="0"/>
                    </a:p>
                  </a:txBody>
                  <a:tcPr/>
                </a:tc>
              </a:tr>
              <a:tr h="370840">
                <a:tc>
                  <a:txBody>
                    <a:bodyPr/>
                    <a:lstStyle/>
                    <a:p>
                      <a:r>
                        <a:rPr lang="en-US" b="1" dirty="0" smtClean="0"/>
                        <a:t>Lining mucosa</a:t>
                      </a:r>
                      <a:endParaRPr lang="en-US" b="1" dirty="0"/>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Labial &amp; buccal mucosa</a:t>
                      </a:r>
                      <a:endParaRPr lang="en-US" dirty="0"/>
                    </a:p>
                  </a:txBody>
                  <a:tcPr/>
                </a:tc>
                <a:tc>
                  <a:txBody>
                    <a:bodyPr/>
                    <a:lstStyle/>
                    <a:p>
                      <a:r>
                        <a:rPr lang="en-US" dirty="0" smtClean="0"/>
                        <a:t>Very thick-</a:t>
                      </a:r>
                      <a:r>
                        <a:rPr lang="en-US" dirty="0" err="1" smtClean="0"/>
                        <a:t>nonkeratinized</a:t>
                      </a:r>
                      <a:endParaRPr lang="en-US" dirty="0"/>
                    </a:p>
                  </a:txBody>
                  <a:tcPr/>
                </a:tc>
                <a:tc>
                  <a:txBody>
                    <a:bodyPr/>
                    <a:lstStyle/>
                    <a:p>
                      <a:r>
                        <a:rPr lang="en-US" dirty="0" smtClean="0"/>
                        <a:t>Long slender papillae; dense fibrous CT, rich vascular supply</a:t>
                      </a:r>
                      <a:endParaRPr lang="en-US" dirty="0"/>
                    </a:p>
                  </a:txBody>
                  <a:tcPr/>
                </a:tc>
                <a:tc>
                  <a:txBody>
                    <a:bodyPr/>
                    <a:lstStyle/>
                    <a:p>
                      <a:r>
                        <a:rPr lang="en-US" dirty="0" smtClean="0"/>
                        <a:t>Muscle forming  firm attachment .Fat, minor salivary glands, sometimes sebaceous glands </a:t>
                      </a:r>
                      <a:endParaRPr lang="en-US" dirty="0"/>
                    </a:p>
                  </a:txBody>
                  <a:tcPr/>
                </a:tc>
              </a:tr>
              <a:tr h="370840">
                <a:tc>
                  <a:txBody>
                    <a:bodyPr/>
                    <a:lstStyle/>
                    <a:p>
                      <a:r>
                        <a:rPr lang="en-US" dirty="0" smtClean="0"/>
                        <a:t>Floor of mouth</a:t>
                      </a:r>
                      <a:endParaRPr lang="en-US" dirty="0"/>
                    </a:p>
                  </a:txBody>
                  <a:tcPr/>
                </a:tc>
                <a:tc>
                  <a:txBody>
                    <a:bodyPr/>
                    <a:lstStyle/>
                    <a:p>
                      <a:r>
                        <a:rPr lang="en-US" dirty="0" smtClean="0"/>
                        <a:t>Very thin-</a:t>
                      </a:r>
                      <a:r>
                        <a:rPr lang="en-US" dirty="0" err="1" smtClean="0"/>
                        <a:t>nonkeratinized</a:t>
                      </a:r>
                      <a:endParaRPr lang="en-US" dirty="0"/>
                    </a:p>
                  </a:txBody>
                  <a:tcPr/>
                </a:tc>
                <a:tc>
                  <a:txBody>
                    <a:bodyPr/>
                    <a:lstStyle/>
                    <a:p>
                      <a:r>
                        <a:rPr lang="en-US" dirty="0" smtClean="0"/>
                        <a:t>Short papillae, extensive vascularity</a:t>
                      </a:r>
                      <a:endParaRPr lang="en-US" dirty="0"/>
                    </a:p>
                  </a:txBody>
                  <a:tcPr/>
                </a:tc>
                <a:tc>
                  <a:txBody>
                    <a:bodyPr/>
                    <a:lstStyle/>
                    <a:p>
                      <a:r>
                        <a:rPr lang="en-US" dirty="0" smtClean="0"/>
                        <a:t>Loose CT,</a:t>
                      </a:r>
                      <a:r>
                        <a:rPr lang="en-US" baseline="0" dirty="0" smtClean="0"/>
                        <a:t> </a:t>
                      </a:r>
                      <a:r>
                        <a:rPr lang="en-US" baseline="0" dirty="0" err="1" smtClean="0"/>
                        <a:t>containg</a:t>
                      </a:r>
                      <a:r>
                        <a:rPr lang="en-US" baseline="0" dirty="0" smtClean="0"/>
                        <a:t> fat and minor salivary glands</a:t>
                      </a:r>
                      <a:endParaRPr lang="en-US" dirty="0"/>
                    </a:p>
                  </a:txBody>
                  <a:tcPr/>
                </a:tc>
              </a:tr>
              <a:tr h="370840">
                <a:tc>
                  <a:txBody>
                    <a:bodyPr/>
                    <a:lstStyle/>
                    <a:p>
                      <a:r>
                        <a:rPr lang="en-US" dirty="0" smtClean="0"/>
                        <a:t>Soft palate</a:t>
                      </a:r>
                      <a:endParaRPr lang="en-US" dirty="0"/>
                    </a:p>
                  </a:txBody>
                  <a:tcPr/>
                </a:tc>
                <a:tc>
                  <a:txBody>
                    <a:bodyPr/>
                    <a:lstStyle/>
                    <a:p>
                      <a:r>
                        <a:rPr lang="en-US" dirty="0" smtClean="0"/>
                        <a:t>Thin-</a:t>
                      </a:r>
                      <a:r>
                        <a:rPr lang="en-US" dirty="0" err="1" smtClean="0"/>
                        <a:t>nonkeratinized</a:t>
                      </a:r>
                      <a:endParaRPr lang="en-US" dirty="0" smtClean="0"/>
                    </a:p>
                    <a:p>
                      <a:r>
                        <a:rPr lang="en-US" dirty="0" smtClean="0"/>
                        <a:t>Taste buds</a:t>
                      </a:r>
                      <a:endParaRPr lang="en-US" dirty="0"/>
                    </a:p>
                  </a:txBody>
                  <a:tcPr/>
                </a:tc>
                <a:tc>
                  <a:txBody>
                    <a:bodyPr/>
                    <a:lstStyle/>
                    <a:p>
                      <a:r>
                        <a:rPr lang="en-US" dirty="0" smtClean="0"/>
                        <a:t>Thick with numerous short papillae, elastin fibers, highly vascular</a:t>
                      </a:r>
                      <a:endParaRPr lang="en-US" dirty="0"/>
                    </a:p>
                  </a:txBody>
                  <a:tcPr/>
                </a:tc>
                <a:tc>
                  <a:txBody>
                    <a:bodyPr/>
                    <a:lstStyle/>
                    <a:p>
                      <a:r>
                        <a:rPr lang="en-US" dirty="0" smtClean="0"/>
                        <a:t>Diffuse tissue containing numerous minor salivary glands</a:t>
                      </a:r>
                      <a:endParaRPr lang="en-US" dirty="0"/>
                    </a:p>
                  </a:txBody>
                  <a:tcPr/>
                </a:tc>
              </a:tr>
            </a:tbl>
          </a:graphicData>
        </a:graphic>
      </p:graphicFrame>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Structure of Mucosa in different regions </a:t>
            </a:r>
            <a:endParaRPr lang="en-US" dirty="0"/>
          </a:p>
        </p:txBody>
      </p:sp>
      <p:graphicFrame>
        <p:nvGraphicFramePr>
          <p:cNvPr id="4" name="Content Placeholder 3"/>
          <p:cNvGraphicFramePr>
            <a:graphicFrameLocks noGrp="1"/>
          </p:cNvGraphicFramePr>
          <p:nvPr>
            <p:ph idx="1"/>
          </p:nvPr>
        </p:nvGraphicFramePr>
        <p:xfrm>
          <a:off x="457200" y="1600200"/>
          <a:ext cx="8229600" cy="4308475"/>
        </p:xfrm>
        <a:graphic>
          <a:graphicData uri="http://schemas.openxmlformats.org/drawingml/2006/table">
            <a:tbl>
              <a:tblPr firstRow="1" bandRow="1">
                <a:tableStyleId>{5C22544A-7EE6-4342-B048-85BDC9FD1C3A}</a:tableStyleId>
              </a:tblPr>
              <a:tblGrid>
                <a:gridCol w="2057400"/>
                <a:gridCol w="2057400"/>
                <a:gridCol w="2057400"/>
                <a:gridCol w="2057400"/>
              </a:tblGrid>
              <a:tr h="640174">
                <a:tc>
                  <a:txBody>
                    <a:bodyPr/>
                    <a:lstStyle/>
                    <a:p>
                      <a:r>
                        <a:rPr lang="en-US" sz="1800" dirty="0" smtClean="0"/>
                        <a:t>Region</a:t>
                      </a:r>
                      <a:endParaRPr lang="en-US" sz="1800" dirty="0"/>
                    </a:p>
                  </a:txBody>
                  <a:tcPr marT="45727" marB="45727"/>
                </a:tc>
                <a:tc>
                  <a:txBody>
                    <a:bodyPr/>
                    <a:lstStyle/>
                    <a:p>
                      <a:r>
                        <a:rPr lang="en-US" sz="1800" dirty="0" smtClean="0"/>
                        <a:t>Covering epithelium</a:t>
                      </a:r>
                      <a:endParaRPr lang="en-US" sz="1800" dirty="0"/>
                    </a:p>
                  </a:txBody>
                  <a:tcPr marT="45727" marB="45727"/>
                </a:tc>
                <a:tc>
                  <a:txBody>
                    <a:bodyPr/>
                    <a:lstStyle/>
                    <a:p>
                      <a:r>
                        <a:rPr lang="en-US" sz="1800" dirty="0" smtClean="0"/>
                        <a:t>Lamina </a:t>
                      </a:r>
                      <a:r>
                        <a:rPr lang="en-US" sz="1800" dirty="0" err="1" smtClean="0"/>
                        <a:t>propria</a:t>
                      </a:r>
                      <a:endParaRPr lang="en-US" sz="1800" dirty="0"/>
                    </a:p>
                  </a:txBody>
                  <a:tcPr marT="45727" marB="45727"/>
                </a:tc>
                <a:tc>
                  <a:txBody>
                    <a:bodyPr/>
                    <a:lstStyle/>
                    <a:p>
                      <a:r>
                        <a:rPr lang="en-US" sz="1800" dirty="0" smtClean="0"/>
                        <a:t>submucosa</a:t>
                      </a:r>
                      <a:endParaRPr lang="en-US" sz="1800" dirty="0"/>
                    </a:p>
                  </a:txBody>
                  <a:tcPr marT="45727" marB="45727"/>
                </a:tc>
              </a:tr>
              <a:tr h="370895">
                <a:tc>
                  <a:txBody>
                    <a:bodyPr/>
                    <a:lstStyle/>
                    <a:p>
                      <a:r>
                        <a:rPr lang="en-US" sz="1800" b="1" dirty="0" smtClean="0"/>
                        <a:t>Lining mucosa</a:t>
                      </a:r>
                      <a:endParaRPr lang="en-US" sz="1800" b="1" dirty="0"/>
                    </a:p>
                  </a:txBody>
                  <a:tcPr marT="45727" marB="45727"/>
                </a:tc>
                <a:tc>
                  <a:txBody>
                    <a:bodyPr/>
                    <a:lstStyle/>
                    <a:p>
                      <a:endParaRPr lang="en-US" sz="1800"/>
                    </a:p>
                  </a:txBody>
                  <a:tcPr marT="45727" marB="45727"/>
                </a:tc>
                <a:tc>
                  <a:txBody>
                    <a:bodyPr/>
                    <a:lstStyle/>
                    <a:p>
                      <a:endParaRPr lang="en-US" sz="1800"/>
                    </a:p>
                  </a:txBody>
                  <a:tcPr marT="45727" marB="45727"/>
                </a:tc>
                <a:tc>
                  <a:txBody>
                    <a:bodyPr/>
                    <a:lstStyle/>
                    <a:p>
                      <a:endParaRPr lang="en-US" sz="1800"/>
                    </a:p>
                  </a:txBody>
                  <a:tcPr marT="45727" marB="45727"/>
                </a:tc>
              </a:tr>
              <a:tr h="1737616">
                <a:tc>
                  <a:txBody>
                    <a:bodyPr/>
                    <a:lstStyle/>
                    <a:p>
                      <a:r>
                        <a:rPr lang="en-US" sz="1800" dirty="0" smtClean="0"/>
                        <a:t>Lips vermilion zone</a:t>
                      </a:r>
                      <a:endParaRPr lang="en-US" sz="1800" dirty="0"/>
                    </a:p>
                  </a:txBody>
                  <a:tcPr marT="45727" marB="45727"/>
                </a:tc>
                <a:tc>
                  <a:txBody>
                    <a:bodyPr/>
                    <a:lstStyle/>
                    <a:p>
                      <a:r>
                        <a:rPr lang="en-US" sz="1800" dirty="0" smtClean="0"/>
                        <a:t>Thin </a:t>
                      </a:r>
                      <a:r>
                        <a:rPr lang="en-US" sz="1800" dirty="0" err="1" smtClean="0"/>
                        <a:t>orthokeratinized</a:t>
                      </a:r>
                      <a:endParaRPr lang="en-US" sz="1800" dirty="0"/>
                    </a:p>
                  </a:txBody>
                  <a:tcPr marT="45727" marB="45727"/>
                </a:tc>
                <a:tc>
                  <a:txBody>
                    <a:bodyPr/>
                    <a:lstStyle/>
                    <a:p>
                      <a:r>
                        <a:rPr lang="en-US" sz="1800" dirty="0" err="1" smtClean="0"/>
                        <a:t>Numreous</a:t>
                      </a:r>
                      <a:r>
                        <a:rPr lang="en-US" sz="1800" baseline="0" dirty="0" smtClean="0"/>
                        <a:t> narrow papillae</a:t>
                      </a:r>
                      <a:endParaRPr lang="en-US" sz="1800" dirty="0"/>
                    </a:p>
                  </a:txBody>
                  <a:tcPr marT="45727" marB="45727"/>
                </a:tc>
                <a:tc>
                  <a:txBody>
                    <a:bodyPr/>
                    <a:lstStyle/>
                    <a:p>
                      <a:r>
                        <a:rPr lang="en-US" sz="1800" dirty="0" smtClean="0"/>
                        <a:t>Mucosa firmly attached to muscle, some </a:t>
                      </a:r>
                      <a:r>
                        <a:rPr lang="en-US" sz="1800" dirty="0" err="1" smtClean="0"/>
                        <a:t>sabecous</a:t>
                      </a:r>
                      <a:r>
                        <a:rPr lang="en-US" sz="1800" dirty="0" smtClean="0"/>
                        <a:t> glands, minor salivary glands and fat</a:t>
                      </a:r>
                      <a:endParaRPr lang="en-US" sz="1800" dirty="0"/>
                    </a:p>
                  </a:txBody>
                  <a:tcPr marT="45727" marB="45727"/>
                </a:tc>
              </a:tr>
              <a:tr h="1188895">
                <a:tc>
                  <a:txBody>
                    <a:bodyPr/>
                    <a:lstStyle/>
                    <a:p>
                      <a:r>
                        <a:rPr lang="en-US" sz="1800" dirty="0" smtClean="0"/>
                        <a:t>Ventral surface</a:t>
                      </a:r>
                      <a:r>
                        <a:rPr lang="en-US" sz="1800" baseline="0" dirty="0" smtClean="0"/>
                        <a:t> of the tongue</a:t>
                      </a:r>
                      <a:endParaRPr lang="en-US" sz="1800" dirty="0"/>
                    </a:p>
                  </a:txBody>
                  <a:tcPr marT="45727" marB="45727"/>
                </a:tc>
                <a:tc>
                  <a:txBody>
                    <a:bodyPr/>
                    <a:lstStyle/>
                    <a:p>
                      <a:r>
                        <a:rPr lang="en-US" sz="1800" dirty="0" smtClean="0"/>
                        <a:t>Thin </a:t>
                      </a:r>
                      <a:r>
                        <a:rPr lang="en-US" sz="1800" dirty="0" err="1" smtClean="0"/>
                        <a:t>nonkeratinized</a:t>
                      </a:r>
                      <a:endParaRPr lang="en-US" sz="1800" dirty="0"/>
                    </a:p>
                  </a:txBody>
                  <a:tcPr marT="45727" marB="45727"/>
                </a:tc>
                <a:tc>
                  <a:txBody>
                    <a:bodyPr/>
                    <a:lstStyle/>
                    <a:p>
                      <a:r>
                        <a:rPr lang="en-US" sz="1800" dirty="0" smtClean="0"/>
                        <a:t>Thin with numerous short papillae, few minor salivary glands</a:t>
                      </a:r>
                      <a:endParaRPr lang="en-US" sz="1800" dirty="0"/>
                    </a:p>
                  </a:txBody>
                  <a:tcPr marT="45727" marB="45727"/>
                </a:tc>
                <a:tc>
                  <a:txBody>
                    <a:bodyPr/>
                    <a:lstStyle/>
                    <a:p>
                      <a:r>
                        <a:rPr lang="en-US" sz="1800" dirty="0" smtClean="0"/>
                        <a:t>Thin and irregular, may contain fat and small vessels ;tongue musculature</a:t>
                      </a:r>
                      <a:endParaRPr lang="en-US" sz="1800" dirty="0"/>
                    </a:p>
                  </a:txBody>
                  <a:tcPr marT="45727" marB="45727"/>
                </a:tc>
              </a:tr>
              <a:tr h="370895">
                <a:tc>
                  <a:txBody>
                    <a:bodyPr/>
                    <a:lstStyle/>
                    <a:p>
                      <a:endParaRPr lang="en-US" sz="1800" dirty="0"/>
                    </a:p>
                  </a:txBody>
                  <a:tcPr marT="45727" marB="45727"/>
                </a:tc>
                <a:tc>
                  <a:txBody>
                    <a:bodyPr/>
                    <a:lstStyle/>
                    <a:p>
                      <a:endParaRPr lang="en-US" sz="1800" dirty="0"/>
                    </a:p>
                  </a:txBody>
                  <a:tcPr marT="45727" marB="45727"/>
                </a:tc>
                <a:tc>
                  <a:txBody>
                    <a:bodyPr/>
                    <a:lstStyle/>
                    <a:p>
                      <a:endParaRPr lang="en-US" sz="1800" dirty="0"/>
                    </a:p>
                  </a:txBody>
                  <a:tcPr marT="45727" marB="45727"/>
                </a:tc>
                <a:tc>
                  <a:txBody>
                    <a:bodyPr/>
                    <a:lstStyle/>
                    <a:p>
                      <a:endParaRPr lang="en-US" sz="1800" dirty="0"/>
                    </a:p>
                  </a:txBody>
                  <a:tcPr marT="45727" marB="45727"/>
                </a:tc>
              </a:tr>
            </a:tbl>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Structure of Mucosa in different regions </a:t>
            </a:r>
            <a:endParaRPr lang="en-US" dirty="0"/>
          </a:p>
        </p:txBody>
      </p:sp>
      <p:graphicFrame>
        <p:nvGraphicFramePr>
          <p:cNvPr id="4" name="Content Placeholder 3"/>
          <p:cNvGraphicFramePr>
            <a:graphicFrameLocks noGrp="1"/>
          </p:cNvGraphicFramePr>
          <p:nvPr>
            <p:ph idx="1"/>
          </p:nvPr>
        </p:nvGraphicFramePr>
        <p:xfrm>
          <a:off x="457200" y="1600200"/>
          <a:ext cx="8229600" cy="3754694"/>
        </p:xfrm>
        <a:graphic>
          <a:graphicData uri="http://schemas.openxmlformats.org/drawingml/2006/table">
            <a:tbl>
              <a:tblPr firstRow="1" bandRow="1">
                <a:tableStyleId>{5C22544A-7EE6-4342-B048-85BDC9FD1C3A}</a:tableStyleId>
              </a:tblPr>
              <a:tblGrid>
                <a:gridCol w="2057400"/>
                <a:gridCol w="2057400"/>
                <a:gridCol w="2057400"/>
                <a:gridCol w="2057400"/>
              </a:tblGrid>
              <a:tr h="640218">
                <a:tc>
                  <a:txBody>
                    <a:bodyPr/>
                    <a:lstStyle/>
                    <a:p>
                      <a:r>
                        <a:rPr lang="en-US" sz="1800" dirty="0" smtClean="0"/>
                        <a:t>Region</a:t>
                      </a:r>
                      <a:endParaRPr lang="en-US" sz="1800" dirty="0"/>
                    </a:p>
                  </a:txBody>
                  <a:tcPr marT="45730" marB="45730"/>
                </a:tc>
                <a:tc>
                  <a:txBody>
                    <a:bodyPr/>
                    <a:lstStyle/>
                    <a:p>
                      <a:r>
                        <a:rPr lang="en-US" sz="1800" dirty="0" smtClean="0"/>
                        <a:t>Covering epithelium</a:t>
                      </a:r>
                      <a:endParaRPr lang="en-US" sz="1800" dirty="0"/>
                    </a:p>
                  </a:txBody>
                  <a:tcPr marT="45730" marB="45730"/>
                </a:tc>
                <a:tc>
                  <a:txBody>
                    <a:bodyPr/>
                    <a:lstStyle/>
                    <a:p>
                      <a:r>
                        <a:rPr lang="en-US" sz="1800" dirty="0" smtClean="0"/>
                        <a:t>Lamina </a:t>
                      </a:r>
                      <a:r>
                        <a:rPr lang="en-US" sz="1800" dirty="0" err="1" smtClean="0"/>
                        <a:t>propria</a:t>
                      </a:r>
                      <a:endParaRPr lang="en-US" sz="1800" dirty="0"/>
                    </a:p>
                  </a:txBody>
                  <a:tcPr marT="45730" marB="45730"/>
                </a:tc>
                <a:tc>
                  <a:txBody>
                    <a:bodyPr/>
                    <a:lstStyle/>
                    <a:p>
                      <a:r>
                        <a:rPr lang="en-US" sz="1800" dirty="0" smtClean="0"/>
                        <a:t>submucosa</a:t>
                      </a:r>
                      <a:endParaRPr lang="en-US" sz="1800" dirty="0"/>
                    </a:p>
                  </a:txBody>
                  <a:tcPr marT="45730" marB="45730"/>
                </a:tc>
              </a:tr>
              <a:tr h="640218">
                <a:tc>
                  <a:txBody>
                    <a:bodyPr/>
                    <a:lstStyle/>
                    <a:p>
                      <a:r>
                        <a:rPr lang="en-US" sz="1800" b="1" dirty="0" smtClean="0"/>
                        <a:t>Masticatory</a:t>
                      </a:r>
                      <a:r>
                        <a:rPr lang="en-US" sz="1800" b="1" baseline="0" dirty="0" smtClean="0"/>
                        <a:t> </a:t>
                      </a:r>
                      <a:r>
                        <a:rPr lang="en-US" sz="1800" b="1" dirty="0" smtClean="0"/>
                        <a:t> mucosa</a:t>
                      </a:r>
                      <a:endParaRPr lang="en-US" sz="1800" b="1" dirty="0"/>
                    </a:p>
                  </a:txBody>
                  <a:tcPr marT="45730" marB="45730"/>
                </a:tc>
                <a:tc>
                  <a:txBody>
                    <a:bodyPr/>
                    <a:lstStyle/>
                    <a:p>
                      <a:endParaRPr lang="en-US" sz="1800"/>
                    </a:p>
                  </a:txBody>
                  <a:tcPr marT="45730" marB="45730"/>
                </a:tc>
                <a:tc>
                  <a:txBody>
                    <a:bodyPr/>
                    <a:lstStyle/>
                    <a:p>
                      <a:endParaRPr lang="en-US" sz="1800"/>
                    </a:p>
                  </a:txBody>
                  <a:tcPr marT="45730" marB="45730"/>
                </a:tc>
                <a:tc>
                  <a:txBody>
                    <a:bodyPr/>
                    <a:lstStyle/>
                    <a:p>
                      <a:endParaRPr lang="en-US" sz="1800"/>
                    </a:p>
                  </a:txBody>
                  <a:tcPr marT="45730" marB="45730"/>
                </a:tc>
              </a:tr>
              <a:tr h="914598">
                <a:tc>
                  <a:txBody>
                    <a:bodyPr/>
                    <a:lstStyle/>
                    <a:p>
                      <a:r>
                        <a:rPr lang="en-US" sz="1800" dirty="0" err="1" smtClean="0"/>
                        <a:t>Gngiva</a:t>
                      </a:r>
                      <a:endParaRPr lang="en-US" sz="1800" dirty="0"/>
                    </a:p>
                  </a:txBody>
                  <a:tcPr marT="45730" marB="45730"/>
                </a:tc>
                <a:tc>
                  <a:txBody>
                    <a:bodyPr/>
                    <a:lstStyle/>
                    <a:p>
                      <a:r>
                        <a:rPr lang="en-US" sz="1800" dirty="0" smtClean="0"/>
                        <a:t>Thick </a:t>
                      </a:r>
                      <a:r>
                        <a:rPr lang="en-US" sz="1800" dirty="0" err="1" smtClean="0"/>
                        <a:t>parakeratinized</a:t>
                      </a:r>
                      <a:r>
                        <a:rPr lang="en-US" sz="1800" dirty="0" smtClean="0"/>
                        <a:t>/ </a:t>
                      </a:r>
                      <a:r>
                        <a:rPr lang="en-US" sz="1800" dirty="0" err="1" smtClean="0"/>
                        <a:t>orthokeratinized</a:t>
                      </a:r>
                      <a:endParaRPr lang="en-US" sz="1800" dirty="0"/>
                    </a:p>
                  </a:txBody>
                  <a:tcPr marT="45730" marB="45730"/>
                </a:tc>
                <a:tc>
                  <a:txBody>
                    <a:bodyPr/>
                    <a:lstStyle/>
                    <a:p>
                      <a:r>
                        <a:rPr lang="en-US" sz="1800" dirty="0" smtClean="0"/>
                        <a:t>Long </a:t>
                      </a:r>
                      <a:r>
                        <a:rPr lang="en-US" sz="1800" dirty="0" err="1" smtClean="0"/>
                        <a:t>nrarrow</a:t>
                      </a:r>
                      <a:r>
                        <a:rPr lang="en-US" sz="1800" dirty="0" smtClean="0"/>
                        <a:t> papillae(fork like) not  highly vascular</a:t>
                      </a:r>
                      <a:endParaRPr lang="en-US" sz="1800" dirty="0"/>
                    </a:p>
                  </a:txBody>
                  <a:tcPr marT="45730" marB="45730"/>
                </a:tc>
                <a:tc>
                  <a:txBody>
                    <a:bodyPr/>
                    <a:lstStyle/>
                    <a:p>
                      <a:r>
                        <a:rPr lang="en-US" sz="1800" dirty="0" smtClean="0"/>
                        <a:t>No distinct layer-</a:t>
                      </a:r>
                      <a:r>
                        <a:rPr lang="en-US" sz="1800" dirty="0" err="1" smtClean="0"/>
                        <a:t>mucoperiosteum</a:t>
                      </a:r>
                      <a:endParaRPr lang="en-US" sz="1800" dirty="0"/>
                    </a:p>
                  </a:txBody>
                  <a:tcPr marT="45730" marB="45730"/>
                </a:tc>
              </a:tr>
              <a:tr h="370920">
                <a:tc>
                  <a:txBody>
                    <a:bodyPr/>
                    <a:lstStyle/>
                    <a:p>
                      <a:r>
                        <a:rPr lang="en-US" sz="1800" dirty="0" smtClean="0"/>
                        <a:t>Hard palate</a:t>
                      </a:r>
                      <a:endParaRPr lang="en-US" sz="1800" dirty="0"/>
                    </a:p>
                  </a:txBody>
                  <a:tcPr marT="45730" marB="45730"/>
                </a:tc>
                <a:tc>
                  <a:txBody>
                    <a:bodyPr/>
                    <a:lstStyle/>
                    <a:p>
                      <a:r>
                        <a:rPr lang="en-US" sz="1800" dirty="0" err="1" smtClean="0"/>
                        <a:t>Othokeratinized</a:t>
                      </a:r>
                      <a:endParaRPr lang="en-US" sz="1800" dirty="0"/>
                    </a:p>
                  </a:txBody>
                  <a:tcPr marT="45730" marB="45730"/>
                </a:tc>
                <a:tc>
                  <a:txBody>
                    <a:bodyPr/>
                    <a:lstStyle/>
                    <a:p>
                      <a:r>
                        <a:rPr lang="en-US" sz="1800" dirty="0" err="1" smtClean="0"/>
                        <a:t>Longe</a:t>
                      </a:r>
                      <a:r>
                        <a:rPr lang="en-US" sz="1800" dirty="0" smtClean="0"/>
                        <a:t> thick </a:t>
                      </a:r>
                      <a:r>
                        <a:rPr lang="en-US" sz="1800" dirty="0" err="1" smtClean="0"/>
                        <a:t>papaillae</a:t>
                      </a:r>
                      <a:r>
                        <a:rPr lang="en-US" sz="1800" dirty="0" smtClean="0"/>
                        <a:t>, dense collagenous tissue</a:t>
                      </a:r>
                      <a:endParaRPr lang="en-US" sz="1800" dirty="0"/>
                    </a:p>
                  </a:txBody>
                  <a:tcPr marT="45730" marB="45730"/>
                </a:tc>
                <a:tc>
                  <a:txBody>
                    <a:bodyPr/>
                    <a:lstStyle/>
                    <a:p>
                      <a:r>
                        <a:rPr lang="en-US" sz="1800" dirty="0" err="1" smtClean="0"/>
                        <a:t>Mucoperiosteum</a:t>
                      </a:r>
                      <a:r>
                        <a:rPr lang="en-US" sz="1800" dirty="0" smtClean="0"/>
                        <a:t>, </a:t>
                      </a:r>
                      <a:r>
                        <a:rPr lang="en-US" sz="1800" dirty="0" err="1" smtClean="0"/>
                        <a:t>antlatelaral</a:t>
                      </a:r>
                      <a:r>
                        <a:rPr lang="en-US" sz="1800" dirty="0" smtClean="0"/>
                        <a:t> –fat,</a:t>
                      </a:r>
                    </a:p>
                    <a:p>
                      <a:r>
                        <a:rPr lang="en-US" sz="1800" dirty="0" smtClean="0"/>
                        <a:t>Posterolateral-minor </a:t>
                      </a:r>
                      <a:r>
                        <a:rPr lang="en-US" sz="1800" smtClean="0"/>
                        <a:t>salivary glands</a:t>
                      </a:r>
                      <a:endParaRPr lang="en-US" sz="1800" dirty="0"/>
                    </a:p>
                  </a:txBody>
                  <a:tcPr marT="45730" marB="45730"/>
                </a:tc>
              </a:tr>
              <a:tr h="370920">
                <a:tc>
                  <a:txBody>
                    <a:bodyPr/>
                    <a:lstStyle/>
                    <a:p>
                      <a:endParaRPr lang="en-US" sz="1800" dirty="0"/>
                    </a:p>
                  </a:txBody>
                  <a:tcPr marT="45730" marB="45730"/>
                </a:tc>
                <a:tc>
                  <a:txBody>
                    <a:bodyPr/>
                    <a:lstStyle/>
                    <a:p>
                      <a:endParaRPr lang="en-US" sz="1800" dirty="0"/>
                    </a:p>
                  </a:txBody>
                  <a:tcPr marT="45730" marB="45730"/>
                </a:tc>
                <a:tc>
                  <a:txBody>
                    <a:bodyPr/>
                    <a:lstStyle/>
                    <a:p>
                      <a:endParaRPr lang="en-US" sz="1800" dirty="0"/>
                    </a:p>
                  </a:txBody>
                  <a:tcPr marT="45730" marB="45730"/>
                </a:tc>
                <a:tc>
                  <a:txBody>
                    <a:bodyPr/>
                    <a:lstStyle/>
                    <a:p>
                      <a:endParaRPr lang="en-US" sz="1800" dirty="0"/>
                    </a:p>
                  </a:txBody>
                  <a:tcPr marT="45730" marB="45730"/>
                </a:tc>
              </a:tr>
            </a:tbl>
          </a:graphicData>
        </a:graphic>
      </p:graphicFrame>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a:t>
            </a:r>
            <a:r>
              <a:rPr lang="en-US" dirty="0" err="1" smtClean="0"/>
              <a:t>keratinocytes</a:t>
            </a:r>
            <a:endParaRPr lang="en-US" dirty="0"/>
          </a:p>
        </p:txBody>
      </p:sp>
      <p:sp>
        <p:nvSpPr>
          <p:cNvPr id="3" name="Content Placeholder 2"/>
          <p:cNvSpPr>
            <a:spLocks noGrp="1"/>
          </p:cNvSpPr>
          <p:nvPr>
            <p:ph idx="1"/>
          </p:nvPr>
        </p:nvSpPr>
        <p:spPr>
          <a:xfrm>
            <a:off x="381000" y="1295400"/>
            <a:ext cx="8229600" cy="4525963"/>
          </a:xfrm>
        </p:spPr>
        <p:txBody>
          <a:bodyPr/>
          <a:lstStyle/>
          <a:p>
            <a:pPr algn="just"/>
            <a:r>
              <a:rPr lang="en-US" sz="2800" dirty="0" smtClean="0"/>
              <a:t>Oral epithelium in many areas contain cells that differ in appearance from other epithelial cells.</a:t>
            </a:r>
          </a:p>
          <a:p>
            <a:pPr algn="just"/>
            <a:r>
              <a:rPr lang="en-US" sz="2800" dirty="0" smtClean="0"/>
              <a:t>Lack desmosomal attachment to adjacent </a:t>
            </a:r>
            <a:r>
              <a:rPr lang="en-US" sz="2800" dirty="0" smtClean="0"/>
              <a:t>cells</a:t>
            </a:r>
          </a:p>
          <a:p>
            <a:pPr algn="just"/>
            <a:r>
              <a:rPr lang="en-US" sz="2800" dirty="0" smtClean="0"/>
              <a:t>Hence during histological </a:t>
            </a:r>
            <a:r>
              <a:rPr lang="en-US" sz="2800" dirty="0" err="1" smtClean="0"/>
              <a:t>processessing</a:t>
            </a:r>
            <a:r>
              <a:rPr lang="en-US" sz="2800" dirty="0" smtClean="0"/>
              <a:t> cytoplasm shrinks </a:t>
            </a:r>
            <a:r>
              <a:rPr lang="en-US" sz="2800" dirty="0" smtClean="0"/>
              <a:t>around the nucleus </a:t>
            </a:r>
            <a:r>
              <a:rPr lang="en-US" sz="2800" dirty="0" smtClean="0"/>
              <a:t>to produced </a:t>
            </a:r>
            <a:r>
              <a:rPr lang="en-US" sz="2800" b="1" dirty="0" smtClean="0"/>
              <a:t>Clear cell</a:t>
            </a:r>
          </a:p>
          <a:p>
            <a:pPr algn="just"/>
            <a:r>
              <a:rPr lang="en-US" sz="2800" dirty="0" smtClean="0"/>
              <a:t>None of these cells contain the large numbers of </a:t>
            </a:r>
            <a:r>
              <a:rPr lang="en-US" sz="2800" dirty="0" err="1" smtClean="0"/>
              <a:t>tonofilaments</a:t>
            </a:r>
            <a:r>
              <a:rPr lang="en-US" sz="2800" dirty="0" smtClean="0"/>
              <a:t> and </a:t>
            </a:r>
            <a:r>
              <a:rPr lang="en-US" sz="2800" b="1" dirty="0" smtClean="0"/>
              <a:t>Desmosomes</a:t>
            </a:r>
            <a:r>
              <a:rPr lang="en-US" sz="2800" dirty="0" smtClean="0"/>
              <a:t> seen in epithelial </a:t>
            </a:r>
            <a:r>
              <a:rPr lang="en-US" sz="2800" dirty="0" err="1" smtClean="0"/>
              <a:t>keratinocytes</a:t>
            </a:r>
            <a:r>
              <a:rPr lang="en-US" sz="2800" dirty="0" smtClean="0"/>
              <a:t> and none participates in the process of maturation seen in </a:t>
            </a:r>
            <a:r>
              <a:rPr lang="en-US" sz="2800" dirty="0" smtClean="0"/>
              <a:t>epithelial hence called the </a:t>
            </a:r>
            <a:r>
              <a:rPr lang="en-US" sz="2800" b="1" dirty="0" smtClean="0"/>
              <a:t>Non-</a:t>
            </a:r>
            <a:r>
              <a:rPr lang="en-US" sz="2800" b="1" dirty="0" err="1" smtClean="0"/>
              <a:t>keratinocytes</a:t>
            </a:r>
            <a:endParaRPr lang="en-US" sz="2800" b="1" dirty="0" smtClean="0"/>
          </a:p>
          <a:p>
            <a:pPr algn="just"/>
            <a:endParaRPr lang="en-US" sz="2800" dirty="0" smtClean="0"/>
          </a:p>
          <a:p>
            <a:pPr algn="just"/>
            <a:endParaRPr lang="en-US"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p:cNvPicPr>
            <a:picLocks noChangeAspect="1" noChangeArrowheads="1"/>
          </p:cNvPicPr>
          <p:nvPr/>
        </p:nvPicPr>
        <p:blipFill>
          <a:blip r:embed="rId2"/>
          <a:srcRect/>
          <a:stretch>
            <a:fillRect/>
          </a:stretch>
        </p:blipFill>
        <p:spPr bwMode="auto">
          <a:xfrm>
            <a:off x="0" y="228600"/>
            <a:ext cx="9144000" cy="6227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various non-</a:t>
            </a:r>
            <a:r>
              <a:rPr lang="en-US" dirty="0" err="1" smtClean="0"/>
              <a:t>keratinocytes</a:t>
            </a:r>
            <a:r>
              <a:rPr lang="en-US" dirty="0" smtClean="0"/>
              <a:t> are</a:t>
            </a:r>
          </a:p>
          <a:p>
            <a:r>
              <a:rPr lang="en-US" b="1" dirty="0" err="1" smtClean="0"/>
              <a:t>Melanocytes</a:t>
            </a:r>
            <a:endParaRPr lang="en-US" dirty="0" smtClean="0"/>
          </a:p>
          <a:p>
            <a:r>
              <a:rPr lang="en-US" b="1" dirty="0" smtClean="0"/>
              <a:t>Merkel </a:t>
            </a:r>
            <a:r>
              <a:rPr lang="en-US" b="1" dirty="0" smtClean="0"/>
              <a:t>Cell</a:t>
            </a:r>
            <a:endParaRPr lang="en-US" dirty="0" smtClean="0"/>
          </a:p>
          <a:p>
            <a:r>
              <a:rPr lang="en-US" b="1" dirty="0" err="1" smtClean="0"/>
              <a:t>Langerhan’s</a:t>
            </a:r>
            <a:r>
              <a:rPr lang="en-US" b="1" dirty="0" smtClean="0"/>
              <a:t> </a:t>
            </a:r>
            <a:r>
              <a:rPr lang="en-US" b="1" dirty="0" smtClean="0"/>
              <a:t>cells</a:t>
            </a:r>
          </a:p>
          <a:p>
            <a:r>
              <a:rPr lang="en-US" b="1" dirty="0" smtClean="0"/>
              <a:t>Inflammatory cells</a:t>
            </a:r>
            <a:endParaRPr lang="en-US" dirty="0" smtClean="0"/>
          </a:p>
          <a:p>
            <a:endParaRPr lang="en-US" dirty="0"/>
          </a:p>
        </p:txBody>
      </p:sp>
      <p:sp>
        <p:nvSpPr>
          <p:cNvPr id="4" name="Title 1"/>
          <p:cNvSpPr>
            <a:spLocks noGrp="1"/>
          </p:cNvSpPr>
          <p:nvPr>
            <p:ph type="title"/>
          </p:nvPr>
        </p:nvSpPr>
        <p:spPr/>
        <p:txBody>
          <a:bodyPr/>
          <a:lstStyle/>
          <a:p>
            <a:r>
              <a:rPr lang="en-US" dirty="0" smtClean="0"/>
              <a:t>Non-</a:t>
            </a:r>
            <a:r>
              <a:rPr lang="en-US" dirty="0" err="1" smtClean="0"/>
              <a:t>keratinocytes</a:t>
            </a: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Melanocytes</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sz="2800" dirty="0" smtClean="0"/>
              <a:t>Origin: Neural crest </a:t>
            </a:r>
            <a:r>
              <a:rPr lang="en-US" sz="2800" dirty="0" err="1" smtClean="0"/>
              <a:t>cytoderm</a:t>
            </a:r>
            <a:endParaRPr lang="en-US" sz="2800" dirty="0" smtClean="0"/>
          </a:p>
          <a:p>
            <a:r>
              <a:rPr lang="en-US" sz="2800" dirty="0" smtClean="0"/>
              <a:t>Function: Produce Melanin — Pigment.</a:t>
            </a:r>
          </a:p>
          <a:p>
            <a:r>
              <a:rPr lang="en-US" sz="2800" dirty="0" smtClean="0"/>
              <a:t>Description: </a:t>
            </a:r>
            <a:endParaRPr lang="en-US" sz="2800" dirty="0" smtClean="0"/>
          </a:p>
          <a:p>
            <a:pPr lvl="1"/>
            <a:r>
              <a:rPr lang="en-US" sz="2400" dirty="0" smtClean="0"/>
              <a:t>They </a:t>
            </a:r>
            <a:r>
              <a:rPr lang="en-US" sz="2400" dirty="0" smtClean="0"/>
              <a:t>are present predominantly at Basal layer of </a:t>
            </a:r>
            <a:r>
              <a:rPr lang="en-US" sz="2400" dirty="0" smtClean="0"/>
              <a:t>epithelium</a:t>
            </a:r>
          </a:p>
          <a:p>
            <a:pPr lvl="1"/>
            <a:r>
              <a:rPr lang="en-US" sz="2400" dirty="0" smtClean="0"/>
              <a:t>lack desmosomes    and </a:t>
            </a:r>
            <a:r>
              <a:rPr lang="en-US" sz="2400" dirty="0" err="1" smtClean="0"/>
              <a:t>tonofilaments</a:t>
            </a:r>
            <a:r>
              <a:rPr lang="en-US" sz="2400" dirty="0" smtClean="0"/>
              <a:t> </a:t>
            </a:r>
            <a:endParaRPr lang="en-US" sz="2400" dirty="0" smtClean="0"/>
          </a:p>
          <a:p>
            <a:pPr lvl="1"/>
            <a:r>
              <a:rPr lang="en-US" sz="2400" dirty="0" smtClean="0"/>
              <a:t>Long </a:t>
            </a:r>
            <a:r>
              <a:rPr lang="en-US" sz="2400" dirty="0" err="1" smtClean="0"/>
              <a:t>dendritic</a:t>
            </a:r>
            <a:r>
              <a:rPr lang="en-US" sz="2400" dirty="0" smtClean="0"/>
              <a:t> processes </a:t>
            </a:r>
            <a:r>
              <a:rPr lang="en-US" sz="2400" dirty="0" smtClean="0"/>
              <a:t>that extend between </a:t>
            </a:r>
            <a:r>
              <a:rPr lang="en-US" sz="2400" dirty="0" err="1" smtClean="0"/>
              <a:t>keratinocytes</a:t>
            </a:r>
            <a:endParaRPr lang="en-US" sz="2400" dirty="0" smtClean="0"/>
          </a:p>
          <a:p>
            <a:pPr lvl="1"/>
            <a:r>
              <a:rPr lang="en-US" sz="2400" dirty="0" smtClean="0"/>
              <a:t>Melanin — synthesized </a:t>
            </a:r>
            <a:r>
              <a:rPr lang="en-US" sz="2400" dirty="0" smtClean="0"/>
              <a:t>within </a:t>
            </a:r>
            <a:r>
              <a:rPr lang="en-US" sz="2400" dirty="0" smtClean="0"/>
              <a:t>the </a:t>
            </a:r>
            <a:r>
              <a:rPr lang="en-US" sz="2400" dirty="0" err="1" smtClean="0"/>
              <a:t>Melanocytes</a:t>
            </a:r>
            <a:r>
              <a:rPr lang="en-US" sz="2400" dirty="0" smtClean="0"/>
              <a:t> as small structures called — </a:t>
            </a:r>
            <a:r>
              <a:rPr lang="en-US" sz="2400" dirty="0" err="1" smtClean="0"/>
              <a:t>Melanosomes</a:t>
            </a:r>
            <a:endParaRPr lang="en-US" sz="2400" dirty="0" smtClean="0"/>
          </a:p>
          <a:p>
            <a:pPr lvl="1"/>
            <a:r>
              <a:rPr lang="en-US" sz="2400" dirty="0" smtClean="0"/>
              <a:t>Injected into cytoplasm </a:t>
            </a:r>
            <a:r>
              <a:rPr lang="en-US" sz="2400" dirty="0" smtClean="0"/>
              <a:t>of adjacent </a:t>
            </a:r>
            <a:r>
              <a:rPr lang="en-US" sz="2400" dirty="0" err="1" smtClean="0"/>
              <a:t>keratinocytes</a:t>
            </a:r>
            <a:r>
              <a:rPr lang="en-US" sz="2400" dirty="0" smtClean="0"/>
              <a:t> by the </a:t>
            </a:r>
            <a:r>
              <a:rPr lang="en-US" sz="2400" dirty="0" err="1" smtClean="0"/>
              <a:t>dendritic</a:t>
            </a:r>
            <a:r>
              <a:rPr lang="en-US" sz="2400" dirty="0" smtClean="0"/>
              <a:t> processes of </a:t>
            </a:r>
            <a:r>
              <a:rPr lang="en-US" sz="2400" dirty="0" err="1" smtClean="0"/>
              <a:t>Melanocytes</a:t>
            </a:r>
            <a:endParaRPr lang="en-US" sz="2400" dirty="0" smtClean="0"/>
          </a:p>
          <a:p>
            <a:pPr lvl="1"/>
            <a:endParaRPr lang="en-US" sz="24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p:cNvPicPr>
          <p:nvPr/>
        </p:nvPicPr>
        <p:blipFill>
          <a:blip r:embed="rId2"/>
          <a:srcRect/>
          <a:stretch>
            <a:fillRect/>
          </a:stretch>
        </p:blipFill>
        <p:spPr bwMode="auto">
          <a:xfrm>
            <a:off x="1524000" y="685800"/>
            <a:ext cx="60960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p:cNvPicPr>
          <p:nvPr/>
        </p:nvPicPr>
        <p:blipFill>
          <a:blip r:embed="rId2"/>
          <a:srcRect/>
          <a:stretch>
            <a:fillRect/>
          </a:stretch>
        </p:blipFill>
        <p:spPr bwMode="auto">
          <a:xfrm>
            <a:off x="1524000" y="685800"/>
            <a:ext cx="60960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Merkel Cell:</a:t>
            </a:r>
            <a:br>
              <a:rPr lang="en-US" dirty="0" smtClean="0"/>
            </a:br>
            <a:endParaRPr lang="en-US" dirty="0"/>
          </a:p>
        </p:txBody>
      </p:sp>
      <p:sp>
        <p:nvSpPr>
          <p:cNvPr id="3" name="Content Placeholder 2"/>
          <p:cNvSpPr>
            <a:spLocks noGrp="1"/>
          </p:cNvSpPr>
          <p:nvPr>
            <p:ph idx="1"/>
          </p:nvPr>
        </p:nvSpPr>
        <p:spPr/>
        <p:txBody>
          <a:bodyPr/>
          <a:lstStyle/>
          <a:p>
            <a:pPr algn="just"/>
            <a:r>
              <a:rPr lang="en-US" sz="2800" b="1" dirty="0" smtClean="0"/>
              <a:t> </a:t>
            </a:r>
            <a:r>
              <a:rPr lang="en-US" sz="2800" dirty="0" smtClean="0"/>
              <a:t>Location</a:t>
            </a:r>
            <a:r>
              <a:rPr lang="en-US" sz="2800" dirty="0" smtClean="0"/>
              <a:t>: Basal layer.</a:t>
            </a:r>
          </a:p>
          <a:p>
            <a:pPr algn="just"/>
            <a:r>
              <a:rPr lang="en-US" sz="2800" dirty="0" smtClean="0"/>
              <a:t> </a:t>
            </a:r>
            <a:r>
              <a:rPr lang="en-US" sz="2800" dirty="0" smtClean="0"/>
              <a:t>Function</a:t>
            </a:r>
            <a:r>
              <a:rPr lang="en-US" sz="2800" dirty="0" smtClean="0"/>
              <a:t>: Tactile sensory cell.</a:t>
            </a:r>
          </a:p>
          <a:p>
            <a:pPr algn="just"/>
            <a:r>
              <a:rPr lang="en-US" sz="2800" dirty="0" smtClean="0"/>
              <a:t> </a:t>
            </a:r>
            <a:r>
              <a:rPr lang="en-US" sz="2800" dirty="0" smtClean="0"/>
              <a:t>Description</a:t>
            </a:r>
            <a:r>
              <a:rPr lang="en-US" sz="2800" dirty="0" smtClean="0"/>
              <a:t>: Unlike </a:t>
            </a:r>
            <a:r>
              <a:rPr lang="en-US" sz="2800" dirty="0" err="1" smtClean="0"/>
              <a:t>Melanocytes</a:t>
            </a:r>
            <a:r>
              <a:rPr lang="en-US" sz="2800" dirty="0" smtClean="0"/>
              <a:t> and </a:t>
            </a:r>
            <a:r>
              <a:rPr lang="en-US" sz="2800" dirty="0" err="1" smtClean="0"/>
              <a:t>Langerhan’s</a:t>
            </a:r>
            <a:r>
              <a:rPr lang="en-US" sz="2800" dirty="0" smtClean="0"/>
              <a:t> </a:t>
            </a:r>
            <a:r>
              <a:rPr lang="en-US" sz="2800" dirty="0" smtClean="0"/>
              <a:t>cells it is not </a:t>
            </a:r>
            <a:r>
              <a:rPr lang="en-US" sz="2800" dirty="0" err="1" smtClean="0"/>
              <a:t>dendric</a:t>
            </a:r>
            <a:r>
              <a:rPr lang="en-US" sz="2800" dirty="0" smtClean="0"/>
              <a:t>.</a:t>
            </a:r>
          </a:p>
          <a:p>
            <a:pPr algn="just"/>
            <a:r>
              <a:rPr lang="en-US" sz="2800" dirty="0" smtClean="0"/>
              <a:t> </a:t>
            </a:r>
            <a:r>
              <a:rPr lang="en-US" sz="2800" dirty="0" smtClean="0"/>
              <a:t>It </a:t>
            </a:r>
            <a:r>
              <a:rPr lang="en-US" sz="2800" dirty="0" smtClean="0"/>
              <a:t>does not contain </a:t>
            </a:r>
            <a:r>
              <a:rPr lang="en-US" sz="2800" dirty="0" err="1" smtClean="0"/>
              <a:t>tonofilaments</a:t>
            </a:r>
            <a:r>
              <a:rPr lang="en-US" sz="2800" dirty="0" smtClean="0"/>
              <a:t> and presence of occasional desmosomes linking to adjacent cells— hence not always clear cell.</a:t>
            </a:r>
          </a:p>
          <a:p>
            <a:pPr algn="just"/>
            <a:endParaRPr lang="en-US" sz="28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erkel cell 2.png"/>
          <p:cNvPicPr>
            <a:picLocks noGrp="1" noChangeAspect="1"/>
          </p:cNvPicPr>
          <p:nvPr>
            <p:ph idx="1"/>
          </p:nvPr>
        </p:nvPicPr>
        <p:blipFill>
          <a:blip r:embed="rId2"/>
          <a:stretch>
            <a:fillRect/>
          </a:stretch>
        </p:blipFill>
        <p:spPr>
          <a:xfrm>
            <a:off x="1143000" y="1119982"/>
            <a:ext cx="6601021" cy="5280817"/>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erkel cells.jpg"/>
          <p:cNvPicPr>
            <a:picLocks noGrp="1" noChangeAspect="1"/>
          </p:cNvPicPr>
          <p:nvPr>
            <p:ph idx="1"/>
          </p:nvPr>
        </p:nvPicPr>
        <p:blipFill>
          <a:blip r:embed="rId2"/>
          <a:srcRect b="13958"/>
          <a:stretch>
            <a:fillRect/>
          </a:stretch>
        </p:blipFill>
        <p:spPr>
          <a:xfrm>
            <a:off x="838200" y="1447800"/>
            <a:ext cx="7572284" cy="4572000"/>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Langerhan’s</a:t>
            </a:r>
            <a:r>
              <a:rPr lang="en-US" dirty="0" smtClean="0"/>
              <a:t> cells:</a:t>
            </a:r>
            <a:endParaRPr lang="en-US" dirty="0"/>
          </a:p>
        </p:txBody>
      </p:sp>
      <p:sp>
        <p:nvSpPr>
          <p:cNvPr id="3" name="Content Placeholder 2"/>
          <p:cNvSpPr>
            <a:spLocks noGrp="1"/>
          </p:cNvSpPr>
          <p:nvPr>
            <p:ph idx="1"/>
          </p:nvPr>
        </p:nvSpPr>
        <p:spPr/>
        <p:txBody>
          <a:bodyPr/>
          <a:lstStyle/>
          <a:p>
            <a:pPr algn="just"/>
            <a:r>
              <a:rPr lang="en-US" sz="2800" dirty="0" smtClean="0"/>
              <a:t>Location: Supra basal.</a:t>
            </a:r>
          </a:p>
          <a:p>
            <a:pPr algn="just"/>
            <a:r>
              <a:rPr lang="en-US" sz="2800" dirty="0" smtClean="0"/>
              <a:t> </a:t>
            </a:r>
            <a:r>
              <a:rPr lang="en-US" sz="2800" dirty="0" smtClean="0"/>
              <a:t>Function</a:t>
            </a:r>
            <a:r>
              <a:rPr lang="en-US" sz="2800" dirty="0" smtClean="0"/>
              <a:t>: Antigen trapping and processing</a:t>
            </a:r>
          </a:p>
          <a:p>
            <a:pPr algn="just"/>
            <a:r>
              <a:rPr lang="en-US" sz="2800" dirty="0" smtClean="0"/>
              <a:t> </a:t>
            </a:r>
            <a:r>
              <a:rPr lang="en-US" sz="2800" dirty="0" smtClean="0"/>
              <a:t>Description</a:t>
            </a:r>
            <a:r>
              <a:rPr lang="en-US" sz="2800" dirty="0" smtClean="0"/>
              <a:t>: </a:t>
            </a:r>
            <a:r>
              <a:rPr lang="en-US" sz="2800" dirty="0" err="1" smtClean="0"/>
              <a:t>Dendritic</a:t>
            </a:r>
            <a:r>
              <a:rPr lang="en-US" sz="2800" dirty="0" smtClean="0"/>
              <a:t> cell </a:t>
            </a:r>
            <a:endParaRPr lang="en-US" sz="2800" dirty="0" smtClean="0"/>
          </a:p>
          <a:p>
            <a:pPr lvl="1" algn="just"/>
            <a:r>
              <a:rPr lang="en-US" sz="2400" dirty="0" smtClean="0"/>
              <a:t>Lack desmosomal attachments</a:t>
            </a:r>
          </a:p>
          <a:p>
            <a:pPr lvl="1" algn="just"/>
            <a:r>
              <a:rPr lang="en-US" sz="2400" dirty="0" smtClean="0"/>
              <a:t>Characterized </a:t>
            </a:r>
            <a:r>
              <a:rPr lang="en-US" sz="2400" dirty="0" smtClean="0"/>
              <a:t>ultra structurally by a small rod or flask shaped granules sometimes called — </a:t>
            </a:r>
            <a:r>
              <a:rPr lang="en-US" sz="2400" dirty="0" err="1" smtClean="0"/>
              <a:t>Birbeckgranules</a:t>
            </a:r>
            <a:r>
              <a:rPr lang="en-US" sz="2400" dirty="0" smtClean="0"/>
              <a:t> </a:t>
            </a:r>
          </a:p>
          <a:p>
            <a:pPr lvl="1" algn="just"/>
            <a:r>
              <a:rPr lang="en-US" sz="2400" dirty="0" smtClean="0"/>
              <a:t>They may be capable of limited division with in the </a:t>
            </a:r>
            <a:r>
              <a:rPr lang="en-US" sz="2400" dirty="0" smtClean="0"/>
              <a:t>epithelium</a:t>
            </a:r>
          </a:p>
          <a:p>
            <a:pPr lvl="1" algn="just"/>
            <a:r>
              <a:rPr lang="en-US" sz="2400" dirty="0" smtClean="0"/>
              <a:t>Professional antigen presenting cells (APCs)</a:t>
            </a:r>
            <a:endParaRPr lang="en-US" sz="2400" dirty="0" smtClean="0"/>
          </a:p>
          <a:p>
            <a:pPr algn="just"/>
            <a:endParaRPr lang="en-US" sz="28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p cells.jpg.crdownload"/>
          <p:cNvPicPr>
            <a:picLocks noGrp="1" noChangeAspect="1"/>
          </p:cNvPicPr>
          <p:nvPr>
            <p:ph idx="1"/>
          </p:nvPr>
        </p:nvPicPr>
        <p:blipFill>
          <a:blip r:embed="rId2"/>
          <a:stretch>
            <a:fillRect/>
          </a:stretch>
        </p:blipFill>
        <p:spPr>
          <a:xfrm>
            <a:off x="470676" y="1524000"/>
            <a:ext cx="4585154" cy="4724400"/>
          </a:xfrm>
        </p:spPr>
      </p:pic>
      <p:pic>
        <p:nvPicPr>
          <p:cNvPr id="5" name="Picture 4" descr="lp cells 2.jpg"/>
          <p:cNvPicPr>
            <a:picLocks noChangeAspect="1"/>
          </p:cNvPicPr>
          <p:nvPr/>
        </p:nvPicPr>
        <p:blipFill>
          <a:blip r:embed="rId3" cstate="print"/>
          <a:stretch>
            <a:fillRect/>
          </a:stretch>
        </p:blipFill>
        <p:spPr>
          <a:xfrm>
            <a:off x="5181600" y="1600200"/>
            <a:ext cx="3276600" cy="4618326"/>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Inflammatory cells:</a:t>
            </a:r>
            <a:br>
              <a:rPr lang="en-US" dirty="0" smtClean="0"/>
            </a:br>
            <a:endParaRPr lang="en-US" dirty="0"/>
          </a:p>
        </p:txBody>
      </p:sp>
      <p:sp>
        <p:nvSpPr>
          <p:cNvPr id="3" name="Content Placeholder 2"/>
          <p:cNvSpPr>
            <a:spLocks noGrp="1"/>
          </p:cNvSpPr>
          <p:nvPr>
            <p:ph idx="1"/>
          </p:nvPr>
        </p:nvSpPr>
        <p:spPr/>
        <p:txBody>
          <a:bodyPr/>
          <a:lstStyle/>
          <a:p>
            <a:r>
              <a:rPr lang="en-US" sz="2800" dirty="0" smtClean="0"/>
              <a:t>Location: Variable.</a:t>
            </a:r>
          </a:p>
          <a:p>
            <a:r>
              <a:rPr lang="en-US" sz="2800" dirty="0" smtClean="0"/>
              <a:t> </a:t>
            </a:r>
            <a:r>
              <a:rPr lang="en-US" sz="2800" dirty="0" smtClean="0"/>
              <a:t>Function</a:t>
            </a:r>
            <a:r>
              <a:rPr lang="en-US" sz="2800" dirty="0" smtClean="0"/>
              <a:t>: Associated with inflammatory *** in Oral Mucosa.</a:t>
            </a:r>
          </a:p>
          <a:p>
            <a:r>
              <a:rPr lang="en-US" sz="2800" dirty="0" smtClean="0"/>
              <a:t> </a:t>
            </a:r>
            <a:r>
              <a:rPr lang="en-US" sz="2800" dirty="0" smtClean="0"/>
              <a:t>Description</a:t>
            </a:r>
            <a:r>
              <a:rPr lang="en-US" sz="2800" dirty="0" smtClean="0"/>
              <a:t>: Sections of normal Oral inflammatory cells often in the nucleated cell layers. </a:t>
            </a:r>
          </a:p>
          <a:p>
            <a:pPr lvl="1"/>
            <a:r>
              <a:rPr lang="en-US" sz="2400" dirty="0" smtClean="0"/>
              <a:t>These </a:t>
            </a:r>
            <a:r>
              <a:rPr lang="en-US" sz="2400" dirty="0" smtClean="0"/>
              <a:t>cell — transient </a:t>
            </a:r>
            <a:endParaRPr lang="en-US" sz="2400" dirty="0" smtClean="0"/>
          </a:p>
          <a:p>
            <a:pPr lvl="1"/>
            <a:r>
              <a:rPr lang="en-US" sz="2400" dirty="0" smtClean="0"/>
              <a:t>do not reproduce themselves in </a:t>
            </a:r>
            <a:r>
              <a:rPr lang="en-US" sz="2400" dirty="0" smtClean="0"/>
              <a:t>the epithelium</a:t>
            </a:r>
          </a:p>
          <a:p>
            <a:pPr lvl="1"/>
            <a:r>
              <a:rPr lang="en-US" sz="2400" dirty="0" smtClean="0"/>
              <a:t>The cell most frequently seen is</a:t>
            </a:r>
          </a:p>
          <a:p>
            <a:pPr lvl="1">
              <a:buNone/>
            </a:pPr>
            <a:r>
              <a:rPr lang="en-US" sz="2400" dirty="0" smtClean="0"/>
              <a:t> </a:t>
            </a:r>
            <a:r>
              <a:rPr lang="en-US" sz="2400" dirty="0" smtClean="0"/>
              <a:t>Lymphocyte occasionally PMM and most cells can also be seen </a:t>
            </a:r>
          </a:p>
          <a:p>
            <a:pPr lvl="1"/>
            <a:r>
              <a:rPr lang="en-US" sz="2400" dirty="0" smtClean="0"/>
              <a:t>~ Lymphocytes — often associated with </a:t>
            </a:r>
            <a:r>
              <a:rPr lang="en-US" sz="2400" dirty="0" err="1" smtClean="0"/>
              <a:t>Langerlan’s</a:t>
            </a:r>
            <a:r>
              <a:rPr lang="en-US" sz="2400" dirty="0" smtClean="0"/>
              <a:t> cells</a:t>
            </a:r>
          </a:p>
          <a:p>
            <a:pPr lvl="1"/>
            <a:endParaRPr lang="en-US" sz="2400" dirty="0" smtClean="0"/>
          </a:p>
          <a:p>
            <a:endParaRPr lang="en-US" sz="2800" dirty="0" smtClean="0"/>
          </a:p>
          <a:p>
            <a:endParaRPr lang="en-US"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anose="02020404030301010803"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anose="02020404030301010803"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Stream</Template>
  <TotalTime>495</TotalTime>
  <Words>2309</Words>
  <Application>Microsoft Office PowerPoint</Application>
  <PresentationFormat>On-screen Show (4:3)</PresentationFormat>
  <Paragraphs>300</Paragraphs>
  <Slides>100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100</vt:i4>
      </vt:variant>
    </vt:vector>
  </HeadingPairs>
  <TitlesOfParts>
    <vt:vector size="104" baseType="lpstr">
      <vt:lpstr>Garamond</vt:lpstr>
      <vt:lpstr>Arial</vt:lpstr>
      <vt:lpstr>Wingdings</vt:lpstr>
      <vt:lpstr>Stream</vt:lpstr>
      <vt:lpstr>Slide 1</vt:lpstr>
      <vt:lpstr>Oral Mucous Membrane  </vt:lpstr>
      <vt:lpstr>Functions of the Oral Mucosa </vt:lpstr>
      <vt:lpstr>Organization of the Oral Mucosa</vt:lpstr>
      <vt:lpstr>1.Masticatory Mucosa</vt:lpstr>
      <vt:lpstr>2.Lining Mucosa: </vt:lpstr>
      <vt:lpstr>3.Specialized Mucosa: </vt:lpstr>
      <vt:lpstr>Masticatory Mucosa</vt:lpstr>
      <vt:lpstr>Slide 9</vt:lpstr>
      <vt:lpstr>Slide 10</vt:lpstr>
      <vt:lpstr>Slide 11</vt:lpstr>
      <vt:lpstr>Masticatory Mucosa </vt:lpstr>
      <vt:lpstr>Lining Mucosa </vt:lpstr>
      <vt:lpstr>Specialized Mucosa</vt:lpstr>
      <vt:lpstr>Slide 15</vt:lpstr>
      <vt:lpstr>General Features of Oral Mucosa </vt:lpstr>
      <vt:lpstr>Slide 17</vt:lpstr>
      <vt:lpstr>Slide 18</vt:lpstr>
      <vt:lpstr>How is the oral mucosa different from skin? </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Components of Oral Epithelium </vt:lpstr>
      <vt:lpstr>Histology of Lip Histology </vt:lpstr>
      <vt:lpstr>Slide 35</vt:lpstr>
      <vt:lpstr>What gives the vermillion zone the red color? </vt:lpstr>
      <vt:lpstr>Slide 37</vt:lpstr>
      <vt:lpstr>Soft palate </vt:lpstr>
      <vt:lpstr>Slide 39</vt:lpstr>
      <vt:lpstr>Slide 40</vt:lpstr>
      <vt:lpstr>Cheeks (Buccal Mucosa) </vt:lpstr>
      <vt:lpstr>Slide 42</vt:lpstr>
      <vt:lpstr>Cheeks (Buccal Mucosa) </vt:lpstr>
      <vt:lpstr>Ventral surface of tongue </vt:lpstr>
      <vt:lpstr>Floor of mouth </vt:lpstr>
      <vt:lpstr>Slide 46</vt:lpstr>
      <vt:lpstr>Masticatory Mucosa</vt:lpstr>
      <vt:lpstr>Slide 48</vt:lpstr>
      <vt:lpstr>Slide 49</vt:lpstr>
      <vt:lpstr>Types of Keratinized Epithelium </vt:lpstr>
      <vt:lpstr>Slide 51</vt:lpstr>
      <vt:lpstr>Gingiva and Epithelial Attachment </vt:lpstr>
      <vt:lpstr>Slide 53</vt:lpstr>
      <vt:lpstr>Free or marginal gingiva  Attached gingiva attaches with the neck of the tooth by means of junctional epithelium </vt:lpstr>
      <vt:lpstr>Histology of Gingiva </vt:lpstr>
      <vt:lpstr>Slide 56</vt:lpstr>
      <vt:lpstr>Slide 57</vt:lpstr>
      <vt:lpstr>note the difference in keratinization, thickness of epithelium and ridge pattern. </vt:lpstr>
      <vt:lpstr>stained with an elastic stain, note the presence o felastic fibers in lamina propriain alveolar mucosa. Not much difference in the epithelium is seen between the two types of mucosa. </vt:lpstr>
      <vt:lpstr>Slide 60</vt:lpstr>
      <vt:lpstr>Slide 61</vt:lpstr>
      <vt:lpstr> Dentogingival Junction and Junctional  Epithelium </vt:lpstr>
      <vt:lpstr>Slide 63</vt:lpstr>
      <vt:lpstr>Slide 64</vt:lpstr>
      <vt:lpstr>Junctional Epithelium </vt:lpstr>
      <vt:lpstr>Slide 66</vt:lpstr>
      <vt:lpstr>Epithelial cell turnover in gingiva </vt:lpstr>
      <vt:lpstr>Col </vt:lpstr>
      <vt:lpstr>Slide 69</vt:lpstr>
      <vt:lpstr>Slide 70</vt:lpstr>
      <vt:lpstr>Slide 71</vt:lpstr>
      <vt:lpstr>A quick note on….. </vt:lpstr>
      <vt:lpstr>Histology of Hard Palate </vt:lpstr>
      <vt:lpstr>Slide 74</vt:lpstr>
      <vt:lpstr>Specialized Mucosa -Dorsal Tongue </vt:lpstr>
      <vt:lpstr> Filiform papilla: </vt:lpstr>
      <vt:lpstr>Slide 77</vt:lpstr>
      <vt:lpstr>Slide 78</vt:lpstr>
      <vt:lpstr>Fungiform papilla  </vt:lpstr>
      <vt:lpstr>Slide 80</vt:lpstr>
      <vt:lpstr> Foliate Papilla </vt:lpstr>
      <vt:lpstr>Slide 82</vt:lpstr>
      <vt:lpstr>Circumvallate papilla </vt:lpstr>
      <vt:lpstr>Slide 84</vt:lpstr>
      <vt:lpstr>Slide 85</vt:lpstr>
      <vt:lpstr>Structure of Mucosa in different regions </vt:lpstr>
      <vt:lpstr>Structure of Mucosa in different regions </vt:lpstr>
      <vt:lpstr>Structure of Mucosa in different regions </vt:lpstr>
      <vt:lpstr>Non-keratinocytes</vt:lpstr>
      <vt:lpstr>Non-keratinocytes</vt:lpstr>
      <vt:lpstr>Melanocytes </vt:lpstr>
      <vt:lpstr>Slide 92</vt:lpstr>
      <vt:lpstr>Slide 93</vt:lpstr>
      <vt:lpstr>Merkel Cell: </vt:lpstr>
      <vt:lpstr>Slide 95</vt:lpstr>
      <vt:lpstr>Slide 96</vt:lpstr>
      <vt:lpstr>Langerhan’s cells:</vt:lpstr>
      <vt:lpstr>Slide 98</vt:lpstr>
      <vt:lpstr>Inflammatory cells: </vt:lpstr>
      <vt:lpstr>Slide 100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abc</cp:lastModifiedBy>
  <cp:revision>35</cp:revision>
  <cp:lastPrinted>1601-01-01T00:00:00Z</cp:lastPrinted>
  <dcterms:created xsi:type="dcterms:W3CDTF">1601-01-01T00:00:00Z</dcterms:created>
  <dcterms:modified xsi:type="dcterms:W3CDTF">2021-05-23T17:39:37Z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