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34"/>
  </p:notesMasterIdLst>
  <p:sldIdLst>
    <p:sldId id="347" r:id="rId2"/>
    <p:sldId id="256" r:id="rId3"/>
    <p:sldId id="257" r:id="rId4"/>
    <p:sldId id="258" r:id="rId5"/>
    <p:sldId id="362" r:id="rId6"/>
    <p:sldId id="361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58" r:id="rId32"/>
    <p:sldId id="283" r:id="rId33"/>
    <p:sldId id="285" r:id="rId34"/>
    <p:sldId id="284" r:id="rId35"/>
    <p:sldId id="359" r:id="rId36"/>
    <p:sldId id="374" r:id="rId37"/>
    <p:sldId id="286" r:id="rId38"/>
    <p:sldId id="404" r:id="rId39"/>
    <p:sldId id="363" r:id="rId40"/>
    <p:sldId id="409" r:id="rId41"/>
    <p:sldId id="410" r:id="rId42"/>
    <p:sldId id="405" r:id="rId43"/>
    <p:sldId id="360" r:id="rId44"/>
    <p:sldId id="378" r:id="rId45"/>
    <p:sldId id="380" r:id="rId46"/>
    <p:sldId id="381" r:id="rId47"/>
    <p:sldId id="383" r:id="rId48"/>
    <p:sldId id="384" r:id="rId49"/>
    <p:sldId id="386" r:id="rId50"/>
    <p:sldId id="387" r:id="rId51"/>
    <p:sldId id="406" r:id="rId52"/>
    <p:sldId id="407" r:id="rId53"/>
    <p:sldId id="408" r:id="rId54"/>
    <p:sldId id="364" r:id="rId55"/>
    <p:sldId id="372" r:id="rId56"/>
    <p:sldId id="371" r:id="rId57"/>
    <p:sldId id="370" r:id="rId58"/>
    <p:sldId id="365" r:id="rId59"/>
    <p:sldId id="366" r:id="rId60"/>
    <p:sldId id="389" r:id="rId61"/>
    <p:sldId id="367" r:id="rId62"/>
    <p:sldId id="388" r:id="rId63"/>
    <p:sldId id="368" r:id="rId64"/>
    <p:sldId id="392" r:id="rId65"/>
    <p:sldId id="369" r:id="rId66"/>
    <p:sldId id="288" r:id="rId67"/>
    <p:sldId id="390" r:id="rId68"/>
    <p:sldId id="391" r:id="rId69"/>
    <p:sldId id="289" r:id="rId70"/>
    <p:sldId id="290" r:id="rId71"/>
    <p:sldId id="291" r:id="rId72"/>
    <p:sldId id="293" r:id="rId73"/>
    <p:sldId id="292" r:id="rId74"/>
    <p:sldId id="294" r:id="rId75"/>
    <p:sldId id="394" r:id="rId76"/>
    <p:sldId id="295" r:id="rId77"/>
    <p:sldId id="296" r:id="rId78"/>
    <p:sldId id="393" r:id="rId79"/>
    <p:sldId id="297" r:id="rId80"/>
    <p:sldId id="298" r:id="rId81"/>
    <p:sldId id="299" r:id="rId82"/>
    <p:sldId id="300" r:id="rId83"/>
    <p:sldId id="301" r:id="rId84"/>
    <p:sldId id="302" r:id="rId85"/>
    <p:sldId id="303" r:id="rId86"/>
    <p:sldId id="304" r:id="rId87"/>
    <p:sldId id="305" r:id="rId88"/>
    <p:sldId id="395" r:id="rId89"/>
    <p:sldId id="306" r:id="rId90"/>
    <p:sldId id="307" r:id="rId91"/>
    <p:sldId id="396" r:id="rId92"/>
    <p:sldId id="308" r:id="rId93"/>
    <p:sldId id="311" r:id="rId94"/>
    <p:sldId id="312" r:id="rId95"/>
    <p:sldId id="313" r:id="rId96"/>
    <p:sldId id="314" r:id="rId97"/>
    <p:sldId id="309" r:id="rId98"/>
    <p:sldId id="310" r:id="rId99"/>
    <p:sldId id="315" r:id="rId100"/>
    <p:sldId id="316" r:id="rId101"/>
    <p:sldId id="317" r:id="rId102"/>
    <p:sldId id="318" r:id="rId103"/>
    <p:sldId id="319" r:id="rId104"/>
    <p:sldId id="320" r:id="rId105"/>
    <p:sldId id="321" r:id="rId106"/>
    <p:sldId id="322" r:id="rId107"/>
    <p:sldId id="323" r:id="rId108"/>
    <p:sldId id="324" r:id="rId109"/>
    <p:sldId id="325" r:id="rId110"/>
    <p:sldId id="326" r:id="rId111"/>
    <p:sldId id="327" r:id="rId112"/>
    <p:sldId id="328" r:id="rId113"/>
    <p:sldId id="402" r:id="rId114"/>
    <p:sldId id="329" r:id="rId115"/>
    <p:sldId id="400" r:id="rId116"/>
    <p:sldId id="330" r:id="rId117"/>
    <p:sldId id="331" r:id="rId118"/>
    <p:sldId id="332" r:id="rId119"/>
    <p:sldId id="333" r:id="rId120"/>
    <p:sldId id="334" r:id="rId121"/>
    <p:sldId id="335" r:id="rId122"/>
    <p:sldId id="336" r:id="rId123"/>
    <p:sldId id="399" r:id="rId124"/>
    <p:sldId id="337" r:id="rId125"/>
    <p:sldId id="338" r:id="rId126"/>
    <p:sldId id="403" r:id="rId127"/>
    <p:sldId id="397" r:id="rId128"/>
    <p:sldId id="398" r:id="rId129"/>
    <p:sldId id="401" r:id="rId130"/>
    <p:sldId id="342" r:id="rId131"/>
    <p:sldId id="344" r:id="rId132"/>
    <p:sldId id="346" r:id="rId1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99" autoAdjust="0"/>
    <p:restoredTop sz="94660"/>
  </p:normalViewPr>
  <p:slideViewPr>
    <p:cSldViewPr>
      <p:cViewPr>
        <p:scale>
          <a:sx n="40" d="100"/>
          <a:sy n="40" d="100"/>
        </p:scale>
        <p:origin x="-1368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BA17318E-07D1-416C-A9A1-EF20ADA72F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7318E-07D1-416C-A9A1-EF20ADA72F5A}" type="slidenum">
              <a:rPr lang="en-US" altLang="en-US" smtClean="0"/>
              <a:pPr/>
              <a:t>127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6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36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84AC6AC-00C6-4EBF-A1E1-2E38479777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2DD81-4509-47FB-9684-DA63AF02D5B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BB25B-3E0A-4030-91B1-F2D60834C97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5E9FC-4D98-4F21-9F11-5AB56D20415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4ABA3-587B-4CA9-B037-2F7C7AD16CE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335C3-CD82-4802-A8E0-BFF624EBC92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66C8CC-99AF-4DA9-9729-8C8E2FF8901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92DA8-02C4-407A-8E0A-121AAB22D2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32AB3-FE94-4B1A-A4B1-896296D584A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374CC-C4EA-4AD1-A3A8-C59C30735B5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88919-83CB-4D31-BFCA-DE48DE0F186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7762C-ABC0-4722-82A5-8EEA42F390C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CD18F9-4B2B-487A-892E-379213352E5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F3C6488E-B3DE-478A-9E6B-19064FAA4E81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64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64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64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5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265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abc\Documents\NCHPE 2019 PROJECT\sales-quote-john-wooden-1024x536.png"/>
          <p:cNvPicPr>
            <a:picLocks noChangeAspect="1" noChangeArrowheads="1"/>
          </p:cNvPicPr>
          <p:nvPr/>
        </p:nvPicPr>
        <p:blipFill>
          <a:blip r:embed="rId2"/>
          <a:srcRect l="10000" t="19751" r="10000" b="38856"/>
          <a:stretch>
            <a:fillRect/>
          </a:stretch>
        </p:blipFill>
        <p:spPr bwMode="auto">
          <a:xfrm>
            <a:off x="228600" y="1524000"/>
            <a:ext cx="8440616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0" smtClean="0"/>
              <a:t>Masticatory Mucosa</a:t>
            </a:r>
            <a:endParaRPr lang="en-US" altLang="en-US" smtClean="0"/>
          </a:p>
        </p:txBody>
      </p:sp>
      <p:pic>
        <p:nvPicPr>
          <p:cNvPr id="10243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371600"/>
            <a:ext cx="8305800" cy="5157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Depth greater that 3mm is considered pathologic; and the sulcus represents periodontal pocket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 Floor of the sulcus and the epithelium cervical to it is called </a:t>
            </a:r>
            <a:r>
              <a:rPr lang="en-US" altLang="en-US" sz="2400" dirty="0" smtClean="0">
                <a:solidFill>
                  <a:srgbClr val="FFFF00"/>
                </a:solidFill>
              </a:rPr>
              <a:t>junctional epithelium </a:t>
            </a:r>
            <a:r>
              <a:rPr lang="en-US" altLang="en-US" sz="2400" dirty="0" smtClean="0"/>
              <a:t>which is in contact with the tooth surface (enamel and some times </a:t>
            </a:r>
            <a:r>
              <a:rPr lang="en-US" altLang="en-US" sz="2400" dirty="0" err="1" smtClean="0"/>
              <a:t>cementum</a:t>
            </a:r>
            <a:r>
              <a:rPr lang="en-US" altLang="en-US" sz="24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Wall of the gingival sulcus is lined by</a:t>
            </a:r>
            <a:r>
              <a:rPr lang="en-US" altLang="en-US" sz="2400" b="1" dirty="0" smtClean="0">
                <a:solidFill>
                  <a:srgbClr val="FFFF00"/>
                </a:solidFill>
              </a:rPr>
              <a:t> NON-KERATINIZED </a:t>
            </a:r>
            <a:r>
              <a:rPr lang="en-US" altLang="en-US" sz="2400" dirty="0" smtClean="0"/>
              <a:t>stratified squamous epithelium that is derived from and continuous with the rest of the oral mucosa –oral </a:t>
            </a:r>
            <a:r>
              <a:rPr lang="en-US" altLang="en-US" sz="2400" dirty="0" err="1" smtClean="0"/>
              <a:t>sulcular</a:t>
            </a:r>
            <a:r>
              <a:rPr lang="en-US" altLang="en-US" sz="2400" dirty="0" smtClean="0"/>
              <a:t> epithelium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1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dirty="0" err="1" smtClean="0">
                <a:solidFill>
                  <a:srgbClr val="FFFF00"/>
                </a:solidFill>
              </a:rPr>
              <a:t>Junctional</a:t>
            </a:r>
            <a:r>
              <a:rPr lang="en-US" altLang="en-US" sz="4000" b="0" dirty="0" smtClean="0">
                <a:solidFill>
                  <a:srgbClr val="FFFF00"/>
                </a:solidFill>
              </a:rPr>
              <a:t> Epithelium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4000" dirty="0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smtClean="0"/>
              <a:t>The epithelium that is attached to the tooth (enamel or sometimes </a:t>
            </a:r>
            <a:r>
              <a:rPr lang="en-US" altLang="en-US" sz="2800" dirty="0" err="1" smtClean="0"/>
              <a:t>cementum</a:t>
            </a:r>
            <a:r>
              <a:rPr lang="en-US" altLang="en-US" sz="2800" dirty="0" smtClean="0"/>
              <a:t>) surface  continuous with </a:t>
            </a:r>
            <a:r>
              <a:rPr lang="en-US" altLang="en-US" sz="2800" dirty="0" err="1" smtClean="0"/>
              <a:t>sulcular</a:t>
            </a:r>
            <a:r>
              <a:rPr lang="en-US" altLang="en-US" sz="2800" dirty="0" smtClean="0"/>
              <a:t> epithelium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smtClean="0"/>
              <a:t>Derived from reduced enamel epithelium of the tooth germ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err="1" smtClean="0"/>
              <a:t>Junctional</a:t>
            </a:r>
            <a:r>
              <a:rPr lang="en-US" altLang="en-US" sz="2800" dirty="0" smtClean="0"/>
              <a:t> epithelium consists of flat cells aligned parallel to the tooth surface increasing in thickness from the apex to the crown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smtClean="0"/>
              <a:t>Attached to enamel by internal basal lamina and to the connective tissue by external basal lamina.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err="1" smtClean="0"/>
              <a:t>Hemidesmosomesare</a:t>
            </a:r>
            <a:r>
              <a:rPr lang="en-US" altLang="en-US" sz="2800" dirty="0" smtClean="0"/>
              <a:t> present in both basal laminas.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58102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124" y="1905000"/>
            <a:ext cx="6153651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Epithelial cell turnover in gingiva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6019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Similar to all other epithelia, the deeper cells adjacent to the connective tissue undergo cell division to replenish those lost at the surface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High rate of cell division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Migrate about 2 to 3 cell layers from the tooth surface and then join a main migratory route in a coronal direction, parallel to tooth surface, to be desquamated into the gingival </a:t>
            </a:r>
            <a:r>
              <a:rPr lang="en-US" altLang="en-US" sz="2400" dirty="0" err="1" smtClean="0"/>
              <a:t>sulcus</a:t>
            </a:r>
            <a:r>
              <a:rPr lang="en-US" altLang="en-US" sz="2400" dirty="0" smtClean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Key point: </a:t>
            </a:r>
            <a:r>
              <a:rPr lang="en-US" altLang="en-US" sz="2400" dirty="0" err="1" smtClean="0"/>
              <a:t>Junctional</a:t>
            </a:r>
            <a:r>
              <a:rPr lang="en-US" altLang="en-US" sz="2400" dirty="0" smtClean="0"/>
              <a:t> epithelium readily regenerates from the </a:t>
            </a:r>
            <a:r>
              <a:rPr lang="en-US" altLang="en-US" sz="2400" dirty="0" err="1" smtClean="0"/>
              <a:t>sulcular</a:t>
            </a:r>
            <a:r>
              <a:rPr lang="en-US" altLang="en-US" sz="2400" dirty="0" smtClean="0"/>
              <a:t> epithelium or oral epithelium if it is damaged or surgically excised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Connective tissue normally contains plenty of </a:t>
            </a:r>
            <a:r>
              <a:rPr lang="en-US" altLang="en-US" sz="2400" dirty="0" err="1" smtClean="0"/>
              <a:t>neutrophils</a:t>
            </a:r>
            <a:r>
              <a:rPr lang="en-US" altLang="en-US" sz="2400" dirty="0" smtClean="0"/>
              <a:t> which is different than the normal oral mucosa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0" smtClean="0"/>
              <a:t>Col </a:t>
            </a:r>
            <a:endParaRPr lang="en-US" alt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smtClean="0"/>
              <a:t>Col (or depression): This is how the gingiva looks in the </a:t>
            </a:r>
            <a:r>
              <a:rPr lang="en-US" altLang="en-US" sz="2400" dirty="0" smtClean="0">
                <a:solidFill>
                  <a:srgbClr val="FFFF00"/>
                </a:solidFill>
              </a:rPr>
              <a:t>interdental area</a:t>
            </a:r>
            <a:r>
              <a:rPr lang="en-US" altLang="en-US" sz="2400" dirty="0" smtClean="0"/>
              <a:t>. Similar to an outline of a depression or col with buccal and lingual peaks. Col epithelium is identical to junctional epithelium and has the same origin (from dental epithelium)and is also replaced continually by cell division.</a:t>
            </a:r>
          </a:p>
          <a:p>
            <a:pPr eaLnBrk="1" hangingPunct="1">
              <a:defRPr/>
            </a:pPr>
            <a:endParaRPr lang="en-US" altLang="en-US" sz="2400" dirty="0" smtClean="0"/>
          </a:p>
          <a:p>
            <a:pPr eaLnBrk="1" hangingPunct="1">
              <a:defRPr/>
            </a:pPr>
            <a:r>
              <a:rPr lang="en-US" altLang="en-US" sz="2400" dirty="0" smtClean="0"/>
              <a:t>Not sure if there is any significance that the col is more vulnerable to inflammation, but the incidence of gingivitis is greater interdentally.</a:t>
            </a:r>
          </a:p>
          <a:p>
            <a:pPr eaLnBrk="1" hangingPunct="1"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37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775"/>
            <a:ext cx="944880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solidFill>
                  <a:srgbClr val="FF3300"/>
                </a:solidFill>
              </a:rPr>
              <a:t>A quick note on…..</a:t>
            </a:r>
            <a:br>
              <a:rPr lang="en-US" altLang="en-US" sz="4000" smtClean="0">
                <a:solidFill>
                  <a:srgbClr val="FF3300"/>
                </a:solidFill>
              </a:rPr>
            </a:br>
            <a:endParaRPr lang="en-US" altLang="en-US" sz="4000" smtClean="0">
              <a:solidFill>
                <a:srgbClr val="FF3300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solidFill>
                  <a:srgbClr val="FF3300"/>
                </a:solidFill>
                <a:effectLst/>
              </a:rPr>
              <a:t>Blood supply to the </a:t>
            </a:r>
            <a:r>
              <a:rPr lang="en-US" altLang="en-US" sz="2800" dirty="0" err="1" smtClean="0">
                <a:solidFill>
                  <a:srgbClr val="FF3300"/>
                </a:solidFill>
                <a:effectLst/>
              </a:rPr>
              <a:t>gingiva</a:t>
            </a:r>
            <a:r>
              <a:rPr lang="en-US" altLang="en-US" sz="2800" dirty="0" smtClean="0">
                <a:solidFill>
                  <a:srgbClr val="FF3300"/>
                </a:solidFill>
                <a:effectLst/>
              </a:rPr>
              <a:t>:</a:t>
            </a:r>
            <a:r>
              <a:rPr lang="en-US" altLang="en-US" sz="2800" dirty="0" smtClean="0">
                <a:effectLst/>
              </a:rPr>
              <a:t> Derived from </a:t>
            </a:r>
            <a:r>
              <a:rPr lang="en-US" altLang="en-US" sz="2800" dirty="0" err="1" smtClean="0">
                <a:effectLst/>
              </a:rPr>
              <a:t>periosteal</a:t>
            </a:r>
            <a:r>
              <a:rPr lang="en-US" altLang="en-US" sz="2800" dirty="0" smtClean="0">
                <a:effectLst/>
              </a:rPr>
              <a:t> vessels in the </a:t>
            </a:r>
            <a:r>
              <a:rPr lang="en-US" altLang="en-US" sz="2800" dirty="0" err="1" smtClean="0">
                <a:effectLst/>
              </a:rPr>
              <a:t>periosteum</a:t>
            </a:r>
            <a:r>
              <a:rPr lang="en-US" altLang="en-US" sz="2800" dirty="0" smtClean="0">
                <a:effectLst/>
              </a:rPr>
              <a:t> of the alveolar process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en-US" altLang="en-US" sz="2800" dirty="0" smtClean="0">
              <a:effectLst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solidFill>
                  <a:srgbClr val="FF3300"/>
                </a:solidFill>
                <a:effectLst/>
              </a:rPr>
              <a:t>Blood supply to the </a:t>
            </a:r>
            <a:r>
              <a:rPr lang="en-US" altLang="en-US" sz="2800" dirty="0" err="1" smtClean="0">
                <a:solidFill>
                  <a:srgbClr val="FF3300"/>
                </a:solidFill>
                <a:effectLst/>
              </a:rPr>
              <a:t>dentogingival</a:t>
            </a:r>
            <a:r>
              <a:rPr lang="en-US" altLang="en-US" sz="2800" dirty="0" smtClean="0">
                <a:solidFill>
                  <a:srgbClr val="FF3300"/>
                </a:solidFill>
                <a:effectLst/>
              </a:rPr>
              <a:t> junction:</a:t>
            </a:r>
            <a:r>
              <a:rPr lang="en-US" altLang="en-US" sz="2800" dirty="0" smtClean="0">
                <a:effectLst/>
              </a:rPr>
              <a:t> Continuation of inter alveolar arteries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en-US" altLang="en-US" sz="2800" dirty="0" smtClean="0">
              <a:effectLst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solidFill>
                  <a:srgbClr val="FF3300"/>
                </a:solidFill>
                <a:effectLst/>
              </a:rPr>
              <a:t>Nerve supply to the </a:t>
            </a:r>
            <a:r>
              <a:rPr lang="en-US" altLang="en-US" sz="2800" dirty="0" err="1" smtClean="0">
                <a:solidFill>
                  <a:srgbClr val="FF3300"/>
                </a:solidFill>
                <a:effectLst/>
              </a:rPr>
              <a:t>gingiva</a:t>
            </a:r>
            <a:r>
              <a:rPr lang="en-US" altLang="en-US" sz="2800" dirty="0" smtClean="0">
                <a:solidFill>
                  <a:srgbClr val="FF3300"/>
                </a:solidFill>
                <a:effectLst/>
              </a:rPr>
              <a:t>:</a:t>
            </a:r>
            <a:r>
              <a:rPr lang="en-US" altLang="en-US" sz="2800" dirty="0" smtClean="0">
                <a:effectLst/>
              </a:rPr>
              <a:t> terminal branches of periodontal nerve fibers and by branches of the </a:t>
            </a:r>
            <a:r>
              <a:rPr lang="en-US" altLang="en-US" sz="2800" dirty="0" err="1" smtClean="0">
                <a:effectLst/>
              </a:rPr>
              <a:t>infraorbital</a:t>
            </a:r>
            <a:r>
              <a:rPr lang="en-US" altLang="en-US" sz="2800" dirty="0" smtClean="0">
                <a:effectLst/>
              </a:rPr>
              <a:t> and palatine, or lingual, mental, and </a:t>
            </a:r>
            <a:r>
              <a:rPr lang="en-US" altLang="en-US" sz="2800" dirty="0" err="1" smtClean="0">
                <a:effectLst/>
              </a:rPr>
              <a:t>buccal</a:t>
            </a:r>
            <a:r>
              <a:rPr lang="en-US" altLang="en-US" sz="2800" dirty="0" smtClean="0">
                <a:effectLst/>
              </a:rPr>
              <a:t> nerves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en-US" altLang="en-US" sz="2800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22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Histology of Hard Palate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smtClean="0"/>
              <a:t>Thick orthokeratinized (or parakeratinized in areas) epithelium showing ridges (rugae)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smtClean="0"/>
              <a:t>Lamina propria shows long papillae with thick dense connective tissue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smtClean="0"/>
              <a:t>Submucosa is mucoperiosteum with dense collagenous connective tissue attaching directly to periosteum. Contains fat and salivary glands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0868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600" b="0" smtClean="0"/>
              <a:t>Specialized Mucosa -Dorsal Tongue</a:t>
            </a:r>
            <a:r>
              <a:rPr lang="en-US" altLang="en-US" sz="3600" smtClean="0"/>
              <a:t/>
            </a:r>
            <a:br>
              <a:rPr lang="en-US" altLang="en-US" sz="3600" smtClean="0"/>
            </a:br>
            <a:endParaRPr lang="en-US" altLang="en-US" sz="3600" smtClean="0"/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43000"/>
            <a:ext cx="91440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NERVE SUPPLY OF TONGUE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ANTERIOR 2/3</a:t>
            </a:r>
            <a:r>
              <a:rPr lang="en-US" baseline="30000" dirty="0" smtClean="0"/>
              <a:t>RD---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TREGEMINAL NERVE</a:t>
            </a:r>
          </a:p>
          <a:p>
            <a:endParaRPr lang="en-US" dirty="0" smtClean="0"/>
          </a:p>
          <a:p>
            <a:r>
              <a:rPr lang="en-US" dirty="0" smtClean="0"/>
              <a:t>POST 1/3</a:t>
            </a:r>
            <a:r>
              <a:rPr lang="en-US" baseline="30000" dirty="0" smtClean="0"/>
              <a:t>RD</a:t>
            </a:r>
            <a:r>
              <a:rPr lang="en-US" dirty="0" smtClean="0"/>
              <a:t>--- </a:t>
            </a:r>
            <a:r>
              <a:rPr lang="en-US" dirty="0" smtClean="0">
                <a:solidFill>
                  <a:srgbClr val="92D050"/>
                </a:solidFill>
              </a:rPr>
              <a:t>GLOSSOPHARYANGEAL NERVE</a:t>
            </a:r>
          </a:p>
          <a:p>
            <a:endParaRPr lang="en-US" dirty="0" smtClean="0"/>
          </a:p>
          <a:p>
            <a:r>
              <a:rPr lang="en-US" dirty="0" smtClean="0"/>
              <a:t>MUSCLES OF NERVE-</a:t>
            </a:r>
            <a:r>
              <a:rPr lang="en-US" dirty="0" smtClean="0">
                <a:solidFill>
                  <a:srgbClr val="FFFF00"/>
                </a:solidFill>
              </a:rPr>
              <a:t>-- HYPOGLOSSAL NERVE</a:t>
            </a:r>
            <a:r>
              <a:rPr lang="en-US" dirty="0" smtClean="0"/>
              <a:t> EXCEPT,</a:t>
            </a:r>
          </a:p>
          <a:p>
            <a:endParaRPr lang="en-US" dirty="0" smtClean="0"/>
          </a:p>
          <a:p>
            <a:r>
              <a:rPr lang="en-US" dirty="0" smtClean="0"/>
              <a:t>PALATOGLOSSUS MUSCLE--- </a:t>
            </a:r>
            <a:r>
              <a:rPr lang="en-US" dirty="0" smtClean="0">
                <a:solidFill>
                  <a:srgbClr val="92D050"/>
                </a:solidFill>
              </a:rPr>
              <a:t>VAGUS NERVE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 Filiform papilla: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Makes up majority of the papillae and covers the anterior part of the tongue.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VELVET </a:t>
            </a:r>
            <a:r>
              <a:rPr lang="en-US" altLang="en-US" sz="2800" dirty="0" err="1" smtClean="0"/>
              <a:t>Appearane</a:t>
            </a:r>
            <a:r>
              <a:rPr lang="en-US" altLang="en-US" sz="2800" dirty="0" smtClean="0"/>
              <a:t> to tongue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They appear as slender, threadlike </a:t>
            </a:r>
            <a:r>
              <a:rPr lang="en-US" altLang="en-US" sz="2800" dirty="0" smtClean="0">
                <a:solidFill>
                  <a:srgbClr val="FFFF00"/>
                </a:solidFill>
              </a:rPr>
              <a:t>keratinized </a:t>
            </a:r>
            <a:r>
              <a:rPr lang="en-US" altLang="en-US" sz="2800" dirty="0" smtClean="0"/>
              <a:t>projections(~ 2 to 3 mm) of the surface epithelial cells.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These papillae facilitate mastication(by compressing and breaking food when tongue is apposed to the hard palate) and movement of the food on the surface of the tongue.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The papillae is directed towards the throat and assist in movement of food towards that direction.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solidFill>
                  <a:srgbClr val="FFFF00"/>
                </a:solidFill>
              </a:rPr>
              <a:t>NO TASTE BUDS.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hp\Desktop\fil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8355022" cy="5604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367665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990600"/>
            <a:ext cx="51435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Fungiform papilla 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These are interspersed between the </a:t>
            </a:r>
            <a:r>
              <a:rPr lang="en-US" altLang="en-US" sz="2800" dirty="0" err="1" smtClean="0"/>
              <a:t>filiform</a:t>
            </a:r>
            <a:r>
              <a:rPr lang="en-US" altLang="en-US" sz="2800" dirty="0" smtClean="0"/>
              <a:t> papilla.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More numerous near the tip of the tongue.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 Smooth, round structures that </a:t>
            </a:r>
            <a:r>
              <a:rPr lang="en-US" altLang="en-US" sz="2800" dirty="0" err="1" smtClean="0"/>
              <a:t>appearred</a:t>
            </a:r>
            <a:r>
              <a:rPr lang="en-US" altLang="en-US" sz="2800" dirty="0" smtClean="0"/>
              <a:t> because of their highly vascular connective tissue core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seen through a </a:t>
            </a:r>
            <a:r>
              <a:rPr lang="en-US" altLang="en-US" sz="2800" dirty="0" err="1" smtClean="0"/>
              <a:t>thin,nonkeratinized</a:t>
            </a:r>
            <a:r>
              <a:rPr lang="en-US" altLang="en-US" sz="2800" dirty="0" smtClean="0"/>
              <a:t> stratified </a:t>
            </a:r>
            <a:r>
              <a:rPr lang="en-US" altLang="en-US" sz="2800" dirty="0" err="1" smtClean="0"/>
              <a:t>squamous</a:t>
            </a:r>
            <a:r>
              <a:rPr lang="en-US" altLang="en-US" sz="2800" dirty="0" smtClean="0"/>
              <a:t> epithelium.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 Taste buds are usually seen within the epithelium.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533400"/>
            <a:ext cx="907732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 Foliate Papilla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4678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(</a:t>
            </a:r>
            <a:r>
              <a:rPr lang="en-US" altLang="en-US" sz="2800" dirty="0" smtClean="0">
                <a:solidFill>
                  <a:srgbClr val="FFFF00"/>
                </a:solidFill>
              </a:rPr>
              <a:t>Leaf-lik</a:t>
            </a:r>
            <a:r>
              <a:rPr lang="en-US" altLang="en-US" sz="2800" dirty="0" smtClean="0"/>
              <a:t>e). Present on the lateral margins of the posterior tongue. </a:t>
            </a:r>
          </a:p>
          <a:p>
            <a:pPr eaLnBrk="1" hangingPunct="1"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smtClean="0"/>
              <a:t>Consist of 4 to 11 parallel ridges that alternate with deep grooves in the mucosa, </a:t>
            </a:r>
          </a:p>
          <a:p>
            <a:pPr eaLnBrk="1" hangingPunct="1"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smtClean="0"/>
              <a:t>A few taste buds are present in the epithelium. </a:t>
            </a:r>
          </a:p>
          <a:p>
            <a:pPr eaLnBrk="1" hangingPunct="1"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smtClean="0"/>
              <a:t>They contain serous glands underlying the taste buds which cleanse the grooves.</a:t>
            </a:r>
          </a:p>
          <a:p>
            <a:pPr eaLnBrk="1" hangingPunct="1"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/>
          <a:srcRect r="15929" b="15387"/>
          <a:stretch>
            <a:fillRect/>
          </a:stretch>
        </p:blipFill>
        <p:spPr bwMode="auto">
          <a:xfrm>
            <a:off x="0" y="0"/>
            <a:ext cx="9144000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0" smtClean="0"/>
              <a:t>Circumvallate papilla </a:t>
            </a:r>
            <a:endParaRPr lang="en-US" altLang="en-US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(Walled papilla). 10 to 14 in number these are seen along the V-shaped </a:t>
            </a:r>
            <a:r>
              <a:rPr lang="en-US" altLang="en-US" sz="2800" dirty="0" err="1" smtClean="0"/>
              <a:t>sulcus</a:t>
            </a:r>
            <a:r>
              <a:rPr lang="en-US" altLang="en-US" sz="2800" dirty="0" smtClean="0"/>
              <a:t> between the base and the body of the tongue. </a:t>
            </a:r>
          </a:p>
          <a:p>
            <a:pPr eaLnBrk="1" hangingPunct="1">
              <a:defRPr/>
            </a:pPr>
            <a:r>
              <a:rPr lang="en-US" altLang="en-US" sz="2800" dirty="0" smtClean="0"/>
              <a:t>Large, ~ 3 </a:t>
            </a:r>
            <a:r>
              <a:rPr lang="en-US" altLang="en-US" sz="2800" dirty="0" err="1" smtClean="0"/>
              <a:t>mmin</a:t>
            </a:r>
            <a:r>
              <a:rPr lang="en-US" altLang="en-US" sz="2800" dirty="0" smtClean="0"/>
              <a:t> diameter with a deep surrounding groove.</a:t>
            </a:r>
          </a:p>
          <a:p>
            <a:pPr eaLnBrk="1" hangingPunct="1">
              <a:defRPr/>
            </a:pPr>
            <a:r>
              <a:rPr lang="en-US" altLang="en-US" sz="2800" dirty="0" smtClean="0"/>
              <a:t> Ducts of </a:t>
            </a:r>
            <a:r>
              <a:rPr lang="en-US" altLang="en-US" sz="2800" dirty="0" smtClean="0">
                <a:solidFill>
                  <a:srgbClr val="FFFF00"/>
                </a:solidFill>
              </a:rPr>
              <a:t>Von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Ebner</a:t>
            </a:r>
            <a:r>
              <a:rPr lang="en-US" altLang="en-US" sz="2800" dirty="0" smtClean="0">
                <a:solidFill>
                  <a:srgbClr val="FFFF00"/>
                </a:solidFill>
              </a:rPr>
              <a:t> glands </a:t>
            </a:r>
            <a:r>
              <a:rPr lang="en-US" altLang="en-US" sz="2800" dirty="0" smtClean="0"/>
              <a:t>(serous salivary glands) open into the grooves. </a:t>
            </a:r>
          </a:p>
          <a:p>
            <a:pPr eaLnBrk="1" hangingPunct="1">
              <a:defRPr/>
            </a:pPr>
            <a:r>
              <a:rPr lang="en-US" altLang="en-US" sz="2800" dirty="0" smtClean="0"/>
              <a:t>Taste buds are seen lining the walls of the papillae.</a:t>
            </a:r>
          </a:p>
          <a:p>
            <a:pPr eaLnBrk="1" hangingPunct="1"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hp\Desktop\118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04800"/>
            <a:ext cx="7162800" cy="6202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63000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88487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TASTE BUDS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678363"/>
          </a:xfrm>
        </p:spPr>
        <p:txBody>
          <a:bodyPr/>
          <a:lstStyle/>
          <a:p>
            <a:r>
              <a:rPr lang="en-US" dirty="0" smtClean="0"/>
              <a:t>Small ovoid or Barrel shaped  intra- epithelial organ</a:t>
            </a:r>
          </a:p>
          <a:p>
            <a:r>
              <a:rPr lang="en-US" dirty="0" smtClean="0"/>
              <a:t>80um high and 40um thick</a:t>
            </a:r>
          </a:p>
          <a:p>
            <a:r>
              <a:rPr lang="en-US" dirty="0" smtClean="0"/>
              <a:t>Extend from basal lamina till surface</a:t>
            </a:r>
          </a:p>
          <a:p>
            <a:r>
              <a:rPr lang="en-US" dirty="0" smtClean="0"/>
              <a:t>Seen in:</a:t>
            </a:r>
          </a:p>
          <a:p>
            <a:pPr>
              <a:buNone/>
            </a:pPr>
            <a:r>
              <a:rPr lang="en-US" dirty="0" smtClean="0"/>
              <a:t>A. </a:t>
            </a:r>
            <a:r>
              <a:rPr lang="en-US" dirty="0" err="1" smtClean="0"/>
              <a:t>Circumvallate</a:t>
            </a:r>
            <a:r>
              <a:rPr lang="en-US" dirty="0" smtClean="0"/>
              <a:t> papillae</a:t>
            </a:r>
          </a:p>
          <a:p>
            <a:pPr>
              <a:buNone/>
            </a:pPr>
            <a:r>
              <a:rPr lang="en-US" dirty="0" smtClean="0"/>
              <a:t>B. Folds of foliate papillae</a:t>
            </a:r>
          </a:p>
          <a:p>
            <a:pPr>
              <a:buNone/>
            </a:pPr>
            <a:r>
              <a:rPr lang="en-US" dirty="0" smtClean="0"/>
              <a:t>C. Post part of epiglottis</a:t>
            </a:r>
          </a:p>
          <a:p>
            <a:pPr>
              <a:buNone/>
            </a:pPr>
            <a:r>
              <a:rPr lang="en-US" dirty="0" smtClean="0"/>
              <a:t>D. </a:t>
            </a:r>
            <a:r>
              <a:rPr lang="en-US" dirty="0" err="1" smtClean="0"/>
              <a:t>Fungiform</a:t>
            </a:r>
            <a:r>
              <a:rPr lang="en-US" dirty="0" smtClean="0"/>
              <a:t> papillae</a:t>
            </a:r>
            <a:endParaRPr lang="en-US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p\Desktop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09600"/>
            <a:ext cx="91440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taste bu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1"/>
            <a:ext cx="91440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C:\Users\hp\Desktop\Circumvallate-papillae-surface-part-tongue-taste-buds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C:\Users\hp\Desktop\Circumvallate-papillae-surface-part-tongue-taste-buds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C:\Users\hp\Desktop\Circumvallate-papillae-surface-part-tongue-taste-buds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C:\Users\hp\Desktop\download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4200525" cy="6297363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SWEET- TIP</a:t>
            </a:r>
          </a:p>
          <a:p>
            <a:r>
              <a:rPr lang="en-US" dirty="0" smtClean="0"/>
              <a:t>SALTY- LATERAL BORDER</a:t>
            </a:r>
          </a:p>
          <a:p>
            <a:r>
              <a:rPr lang="en-US" dirty="0" smtClean="0"/>
              <a:t>BITTER- POSTERIOR MIDLINE</a:t>
            </a:r>
          </a:p>
          <a:p>
            <a:r>
              <a:rPr lang="en-US" dirty="0" smtClean="0"/>
              <a:t>SOUR-  POSTERIOR LATERAL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Structure of Mucosa in different regions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854201"/>
          <a:ext cx="9144000" cy="5003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660187"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Covering epithelium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Lamina </a:t>
                      </a:r>
                      <a:r>
                        <a:rPr lang="en-US" dirty="0" err="1" smtClean="0"/>
                        <a:t>propria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submucosa</a:t>
                      </a:r>
                      <a:endParaRPr lang="en-US" dirty="0"/>
                    </a:p>
                  </a:txBody>
                  <a:tcPr/>
                </a:tc>
              </a:tr>
              <a:tr h="38248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Lining mucosa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08999">
                <a:tc>
                  <a:txBody>
                    <a:bodyPr/>
                    <a:lstStyle/>
                    <a:p>
                      <a:r>
                        <a:rPr lang="en-US" dirty="0" smtClean="0"/>
                        <a:t>Labial &amp; buccal mucosa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thick-</a:t>
                      </a:r>
                      <a:r>
                        <a:rPr lang="en-US" dirty="0" err="1" smtClean="0"/>
                        <a:t>nonkeratinized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Long slender papillae; dense fibrous CT, rich vascular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Muscle forming  firm attachment .Fat, minor salivary glands, sometimes sebaceous glands </a:t>
                      </a:r>
                      <a:endParaRPr lang="en-US" dirty="0"/>
                    </a:p>
                  </a:txBody>
                  <a:tcPr/>
                </a:tc>
              </a:tr>
              <a:tr h="943125">
                <a:tc>
                  <a:txBody>
                    <a:bodyPr/>
                    <a:lstStyle/>
                    <a:p>
                      <a:r>
                        <a:rPr lang="en-US" dirty="0" smtClean="0"/>
                        <a:t>Floor of mouth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thin-</a:t>
                      </a:r>
                      <a:r>
                        <a:rPr lang="en-US" dirty="0" err="1" smtClean="0"/>
                        <a:t>nonkeratinized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Short papillae, extensive vascularity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Loose CT,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containg</a:t>
                      </a:r>
                      <a:r>
                        <a:rPr lang="en-US" baseline="0" dirty="0" smtClean="0"/>
                        <a:t> fat and minor salivary glands</a:t>
                      </a:r>
                      <a:endParaRPr lang="en-US" dirty="0"/>
                    </a:p>
                  </a:txBody>
                  <a:tcPr/>
                </a:tc>
              </a:tr>
              <a:tr h="1508999">
                <a:tc>
                  <a:txBody>
                    <a:bodyPr/>
                    <a:lstStyle/>
                    <a:p>
                      <a:r>
                        <a:rPr lang="en-US" dirty="0" smtClean="0"/>
                        <a:t>Soft palate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Thin-</a:t>
                      </a:r>
                      <a:r>
                        <a:rPr lang="en-US" dirty="0" err="1" smtClean="0"/>
                        <a:t>nonkeratinized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Taste buds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Thick with numerous short papillae, elastin fibers, highly vascular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Diffuse tissue containing numerous minor salivary glands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Structure of Mucosa in different regions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8534400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6741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Region</a:t>
                      </a:r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Covering epithelium</a:t>
                      </a:r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Lamina </a:t>
                      </a:r>
                      <a:r>
                        <a:rPr lang="en-US" sz="1800" dirty="0" err="1" smtClean="0"/>
                        <a:t>propria</a:t>
                      </a:r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submucosa</a:t>
                      </a:r>
                      <a:endParaRPr lang="en-US" sz="1800" dirty="0"/>
                    </a:p>
                  </a:txBody>
                  <a:tcPr marT="45727" marB="45727"/>
                </a:tc>
              </a:tr>
              <a:tr h="39057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Lining mucosa</a:t>
                      </a:r>
                      <a:endParaRPr lang="en-US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7" marB="45727"/>
                </a:tc>
              </a:tr>
              <a:tr h="18298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Lips vermilion zone</a:t>
                      </a:r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Thin </a:t>
                      </a:r>
                      <a:r>
                        <a:rPr lang="en-US" sz="1800" dirty="0" err="1" smtClean="0"/>
                        <a:t>orthokeratinized</a:t>
                      </a:r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Numreous</a:t>
                      </a:r>
                      <a:r>
                        <a:rPr lang="en-US" sz="1800" baseline="0" dirty="0" smtClean="0"/>
                        <a:t> narrow papillae</a:t>
                      </a:r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Mucosa firmly attached to muscle, some </a:t>
                      </a:r>
                      <a:r>
                        <a:rPr lang="en-US" sz="1800" dirty="0" err="1" smtClean="0"/>
                        <a:t>sabecous</a:t>
                      </a:r>
                      <a:r>
                        <a:rPr lang="en-US" sz="1800" dirty="0" smtClean="0"/>
                        <a:t> glands, minor salivary glands and fat</a:t>
                      </a:r>
                      <a:endParaRPr lang="en-US" sz="1800" dirty="0"/>
                    </a:p>
                  </a:txBody>
                  <a:tcPr marT="45727" marB="45727"/>
                </a:tc>
              </a:tr>
              <a:tr h="125197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Ventral surface</a:t>
                      </a:r>
                      <a:r>
                        <a:rPr lang="en-US" sz="1800" baseline="0" dirty="0" smtClean="0"/>
                        <a:t> of the tongue</a:t>
                      </a:r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Thin </a:t>
                      </a:r>
                      <a:r>
                        <a:rPr lang="en-US" sz="1800" dirty="0" err="1" smtClean="0"/>
                        <a:t>nonkeratinized</a:t>
                      </a:r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Thin with numerous short papillae, few minor salivary glands</a:t>
                      </a:r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Thin and irregular, may contain fat and small vessels ;tongue musculature</a:t>
                      </a:r>
                      <a:endParaRPr lang="en-US" sz="1800" dirty="0"/>
                    </a:p>
                  </a:txBody>
                  <a:tcPr marT="45727" marB="45727"/>
                </a:tc>
              </a:tr>
              <a:tr h="39057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7" marB="4572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Structure of Mucosa in different regions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54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64021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Region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Covering epithelium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Lamina </a:t>
                      </a:r>
                      <a:r>
                        <a:rPr lang="en-US" sz="1800" dirty="0" err="1" smtClean="0"/>
                        <a:t>propria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submucosa</a:t>
                      </a:r>
                      <a:endParaRPr lang="en-US" sz="1800" dirty="0"/>
                    </a:p>
                  </a:txBody>
                  <a:tcPr marT="45730" marB="45730"/>
                </a:tc>
              </a:tr>
              <a:tr h="640218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Masticatory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 mucosa</a:t>
                      </a:r>
                      <a:endParaRPr lang="en-US" sz="1800" b="1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0" marB="45730"/>
                </a:tc>
              </a:tr>
              <a:tr h="914598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Gngiva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Thick </a:t>
                      </a:r>
                      <a:r>
                        <a:rPr lang="en-US" sz="1800" dirty="0" err="1" smtClean="0"/>
                        <a:t>parakeratinized</a:t>
                      </a:r>
                      <a:r>
                        <a:rPr lang="en-US" sz="1800" dirty="0" smtClean="0"/>
                        <a:t>/ </a:t>
                      </a:r>
                      <a:r>
                        <a:rPr lang="en-US" sz="1800" dirty="0" err="1" smtClean="0"/>
                        <a:t>orthokeratinized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Long </a:t>
                      </a:r>
                      <a:r>
                        <a:rPr lang="en-US" sz="1800" dirty="0" err="1" smtClean="0"/>
                        <a:t>nrarrow</a:t>
                      </a:r>
                      <a:r>
                        <a:rPr lang="en-US" sz="1800" dirty="0" smtClean="0"/>
                        <a:t> papillae(fork like) not  highly vascular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 distinct layer-</a:t>
                      </a:r>
                      <a:r>
                        <a:rPr lang="en-US" sz="1800" dirty="0" err="1" smtClean="0"/>
                        <a:t>mucoperiosteum</a:t>
                      </a:r>
                      <a:endParaRPr lang="en-US" sz="1800" dirty="0"/>
                    </a:p>
                  </a:txBody>
                  <a:tcPr marT="45730" marB="45730"/>
                </a:tc>
              </a:tr>
              <a:tr h="3709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Hard palate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Othokeratinized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Longe</a:t>
                      </a:r>
                      <a:r>
                        <a:rPr lang="en-US" sz="1800" dirty="0" smtClean="0"/>
                        <a:t> thick </a:t>
                      </a:r>
                      <a:r>
                        <a:rPr lang="en-US" sz="1800" dirty="0" err="1" smtClean="0"/>
                        <a:t>papaillae</a:t>
                      </a:r>
                      <a:r>
                        <a:rPr lang="en-US" sz="1800" dirty="0" smtClean="0"/>
                        <a:t>, dense collagenous tissue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Mucoperiosteum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antlatelaral</a:t>
                      </a:r>
                      <a:r>
                        <a:rPr lang="en-US" sz="1800" dirty="0" smtClean="0"/>
                        <a:t> –fat,</a:t>
                      </a:r>
                    </a:p>
                    <a:p>
                      <a:r>
                        <a:rPr lang="en-US" sz="1800" dirty="0" smtClean="0"/>
                        <a:t>Posterolateral-minor </a:t>
                      </a:r>
                      <a:r>
                        <a:rPr lang="en-US" sz="1800" smtClean="0"/>
                        <a:t>salivary glands</a:t>
                      </a:r>
                      <a:endParaRPr lang="en-US" sz="1800" dirty="0"/>
                    </a:p>
                  </a:txBody>
                  <a:tcPr marT="45730" marB="45730"/>
                </a:tc>
              </a:tr>
              <a:tr h="37092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0" marB="4573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Masticatory Mucosa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Lining Mucosa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47800"/>
            <a:ext cx="91440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0" smtClean="0"/>
              <a:t>Specialized Mucosa</a:t>
            </a:r>
            <a:endParaRPr lang="en-US" altLang="en-US" smtClean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927735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0" y="1892300"/>
            <a:ext cx="91440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altLang="en-US" sz="3200">
                <a:latin typeface="Arial" charset="0"/>
              </a:rPr>
              <a:t>1.Separated from the skin by </a:t>
            </a:r>
            <a:r>
              <a:rPr lang="en-US" altLang="en-US" sz="3200">
                <a:solidFill>
                  <a:srgbClr val="FF6600"/>
                </a:solidFill>
                <a:latin typeface="Arial" charset="0"/>
              </a:rPr>
              <a:t>vermillion zone</a:t>
            </a:r>
            <a:r>
              <a:rPr lang="en-US" altLang="en-US" sz="3200">
                <a:latin typeface="Arial" charset="0"/>
              </a:rPr>
              <a:t> of the lips which is more deeply colored than rest of the oral mucosa</a:t>
            </a:r>
          </a:p>
          <a:p>
            <a:pPr marL="342900" indent="-342900"/>
            <a:endParaRPr lang="en-US" altLang="en-US" sz="3200">
              <a:latin typeface="Arial" charset="0"/>
            </a:endParaRPr>
          </a:p>
          <a:p>
            <a:pPr marL="342900" indent="-342900"/>
            <a:r>
              <a:rPr lang="en-US" altLang="en-US" sz="3200">
                <a:solidFill>
                  <a:srgbClr val="FF6600"/>
                </a:solidFill>
                <a:latin typeface="Arial" charset="0"/>
              </a:rPr>
              <a:t>2.Factors affecting color of the oral mucosa:</a:t>
            </a:r>
          </a:p>
          <a:p>
            <a:pPr marL="342900" indent="-342900">
              <a:buFontTx/>
              <a:buAutoNum type="alphaLcPeriod"/>
            </a:pPr>
            <a:r>
              <a:rPr lang="en-US" altLang="en-US" sz="2800">
                <a:latin typeface="Arial" charset="0"/>
              </a:rPr>
              <a:t>Concentration and state of dilation of the blood vessels in underlying connective tissue</a:t>
            </a:r>
          </a:p>
          <a:p>
            <a:pPr marL="342900" indent="-342900">
              <a:buFontTx/>
              <a:buAutoNum type="alphaLcPeriod"/>
            </a:pPr>
            <a:r>
              <a:rPr lang="en-US" altLang="en-US" sz="2800">
                <a:latin typeface="Arial" charset="0"/>
              </a:rPr>
              <a:t>Thickness of the epithelium. </a:t>
            </a:r>
          </a:p>
          <a:p>
            <a:pPr marL="342900" indent="-342900">
              <a:buFontTx/>
              <a:buAutoNum type="alphaLcPeriod"/>
            </a:pPr>
            <a:r>
              <a:rPr lang="en-US" altLang="en-US" sz="2800">
                <a:latin typeface="Arial" charset="0"/>
              </a:rPr>
              <a:t>Degree of keratinization. </a:t>
            </a:r>
          </a:p>
          <a:p>
            <a:pPr marL="342900" indent="-342900">
              <a:buFontTx/>
              <a:buAutoNum type="alphaLcPeriod"/>
            </a:pPr>
            <a:r>
              <a:rPr lang="en-US" altLang="en-US" sz="2800">
                <a:latin typeface="Arial" charset="0"/>
              </a:rPr>
              <a:t>Amount of melanin pigmentation</a:t>
            </a:r>
          </a:p>
        </p:txBody>
      </p:sp>
      <p:sp>
        <p:nvSpPr>
          <p:cNvPr id="2662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0" smtClean="0">
                <a:solidFill>
                  <a:schemeClr val="tx1"/>
                </a:solidFill>
              </a:rPr>
              <a:t>General Features of Oral Mucosa</a:t>
            </a:r>
            <a:br>
              <a:rPr lang="en-US" altLang="en-US" sz="3600" b="0" smtClean="0">
                <a:solidFill>
                  <a:schemeClr val="tx1"/>
                </a:solidFill>
              </a:rPr>
            </a:br>
            <a:endParaRPr lang="en-US" altLang="en-US" sz="36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304800" y="1981200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en-US" sz="3600" dirty="0">
                <a:latin typeface="Arial" charset="0"/>
              </a:rPr>
              <a:t>Clinically, color of oral mucosa is very important. </a:t>
            </a:r>
            <a:endParaRPr lang="en-US" altLang="en-US" sz="3600" dirty="0" smtClean="0">
              <a:latin typeface="Arial" charset="0"/>
            </a:endParaRPr>
          </a:p>
          <a:p>
            <a:r>
              <a:rPr lang="en-US" altLang="en-US" sz="3600" dirty="0" smtClean="0">
                <a:latin typeface="Arial" charset="0"/>
              </a:rPr>
              <a:t>For </a:t>
            </a:r>
            <a:r>
              <a:rPr lang="en-US" altLang="en-US" sz="3600" dirty="0">
                <a:latin typeface="Arial" charset="0"/>
              </a:rPr>
              <a:t>example, inflamed oral tissues appear red rather than the normal </a:t>
            </a:r>
            <a:r>
              <a:rPr lang="en-US" altLang="en-US" sz="3600" dirty="0">
                <a:solidFill>
                  <a:srgbClr val="FF6600"/>
                </a:solidFill>
                <a:latin typeface="Arial" charset="0"/>
              </a:rPr>
              <a:t>pale pink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14700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b="0" dirty="0" smtClean="0"/>
              <a:t>Oral Mucous Membrane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371600"/>
            <a:ext cx="8686800" cy="4724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defRPr/>
            </a:pPr>
            <a:r>
              <a:rPr lang="en-US" altLang="en-US" dirty="0" smtClean="0"/>
              <a:t>Mucous Membrane:</a:t>
            </a:r>
          </a:p>
          <a:p>
            <a:pPr algn="l" eaLnBrk="1" hangingPunct="1">
              <a:defRPr/>
            </a:pPr>
            <a:r>
              <a:rPr lang="en-US" altLang="en-US" dirty="0" smtClean="0"/>
              <a:t>		Moist lining of the gastrointestinal tract, nasal passages and other body cavities that communicate with the exterior</a:t>
            </a:r>
          </a:p>
          <a:p>
            <a:pPr algn="l" eaLnBrk="1" hangingPunct="1">
              <a:defRPr/>
            </a:pPr>
            <a:r>
              <a:rPr lang="en-US" altLang="en-US" dirty="0" smtClean="0"/>
              <a:t>	        In the oral cavity the lining is called as oral mucous membrane or oral mucosa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0"/>
            <a:ext cx="7772400" cy="14700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9600" b="0" smtClean="0">
                <a:solidFill>
                  <a:srgbClr val="FF6600"/>
                </a:solidFill>
              </a:rPr>
              <a:t>How is the oral mucosa different from skin?</a:t>
            </a:r>
            <a:r>
              <a:rPr lang="en-US" altLang="en-US" sz="9600" smtClean="0">
                <a:solidFill>
                  <a:srgbClr val="FF6600"/>
                </a:solidFill>
              </a:rPr>
              <a:t/>
            </a:r>
            <a:br>
              <a:rPr lang="en-US" altLang="en-US" sz="9600" smtClean="0">
                <a:solidFill>
                  <a:srgbClr val="FF6600"/>
                </a:solidFill>
              </a:rPr>
            </a:br>
            <a:endParaRPr lang="en-US" altLang="en-US" sz="9600" smtClean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altLang="en-US" sz="2800" dirty="0" smtClean="0"/>
              <a:t>1.</a:t>
            </a:r>
            <a:r>
              <a:rPr lang="en-US" altLang="en-US" sz="2800" dirty="0" smtClean="0">
                <a:solidFill>
                  <a:srgbClr val="FFFF00"/>
                </a:solidFill>
              </a:rPr>
              <a:t>Color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altLang="en-US" sz="2800" dirty="0" smtClean="0"/>
              <a:t>2. </a:t>
            </a:r>
            <a:r>
              <a:rPr lang="en-US" altLang="en-US" sz="2800" dirty="0" smtClean="0">
                <a:solidFill>
                  <a:srgbClr val="FFFF00"/>
                </a:solidFill>
              </a:rPr>
              <a:t>Moist surface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altLang="en-US" sz="2800" dirty="0" smtClean="0"/>
              <a:t>3.Absence of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adnexal</a:t>
            </a:r>
            <a:r>
              <a:rPr lang="en-US" altLang="en-US" sz="2800" dirty="0" smtClean="0">
                <a:solidFill>
                  <a:srgbClr val="FFFF00"/>
                </a:solidFill>
              </a:rPr>
              <a:t> skin structures </a:t>
            </a:r>
            <a:r>
              <a:rPr lang="en-US" altLang="en-US" sz="2800" dirty="0" smtClean="0"/>
              <a:t>such as hair follicles, sweat glands and sebaceous glands (exception in Fordyce’s disease)</a:t>
            </a:r>
          </a:p>
          <a:p>
            <a:pPr algn="just" eaLnBrk="1" hangingPunct="1">
              <a:lnSpc>
                <a:spcPct val="80000"/>
              </a:lnSpc>
              <a:buNone/>
              <a:defRPr/>
            </a:pPr>
            <a:endParaRPr lang="en-US" altLang="en-US" sz="2800" dirty="0" smtClean="0"/>
          </a:p>
          <a:p>
            <a:pPr algn="just" eaLnBrk="1" hangingPunct="1">
              <a:lnSpc>
                <a:spcPct val="80000"/>
              </a:lnSpc>
              <a:buNone/>
              <a:defRPr/>
            </a:pPr>
            <a:r>
              <a:rPr lang="en-US" altLang="en-US" sz="2800" dirty="0" smtClean="0"/>
              <a:t>4.Fordyce’s disease: </a:t>
            </a:r>
            <a:r>
              <a:rPr lang="en-US" altLang="en-US" sz="2800" dirty="0" smtClean="0">
                <a:solidFill>
                  <a:srgbClr val="FFFF00"/>
                </a:solidFill>
              </a:rPr>
              <a:t>Sebaceous glands </a:t>
            </a:r>
            <a:r>
              <a:rPr lang="en-US" altLang="en-US" sz="2800" dirty="0" smtClean="0"/>
              <a:t>in oral cavity predominantly in upper lip, </a:t>
            </a:r>
            <a:r>
              <a:rPr lang="en-US" altLang="en-US" sz="2800" dirty="0" err="1" smtClean="0"/>
              <a:t>buccal</a:t>
            </a:r>
            <a:r>
              <a:rPr lang="en-US" altLang="en-US" sz="2800" dirty="0" smtClean="0"/>
              <a:t> mucosa and alveolar mucosa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altLang="en-US" sz="2800" dirty="0" smtClean="0"/>
              <a:t>5.Presence of </a:t>
            </a:r>
            <a:r>
              <a:rPr lang="en-US" altLang="en-US" sz="2800" dirty="0" smtClean="0">
                <a:solidFill>
                  <a:srgbClr val="FFFF00"/>
                </a:solidFill>
              </a:rPr>
              <a:t>minor salivary glands </a:t>
            </a:r>
            <a:r>
              <a:rPr lang="en-US" altLang="en-US" sz="2800" dirty="0" smtClean="0"/>
              <a:t>in oral mucosa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altLang="en-US" sz="2800" dirty="0" smtClean="0"/>
              <a:t>6.</a:t>
            </a:r>
            <a:r>
              <a:rPr lang="en-US" altLang="en-US" sz="2800" dirty="0" smtClean="0">
                <a:solidFill>
                  <a:srgbClr val="FFFF00"/>
                </a:solidFill>
              </a:rPr>
              <a:t>Texture of surface</a:t>
            </a:r>
            <a:r>
              <a:rPr lang="en-US" altLang="en-US" sz="2800" dirty="0" smtClean="0"/>
              <a:t>: Oral mucosa is smoother than the skin (few exceptions like dorsal tongue –due to papillae; hard palate –</a:t>
            </a:r>
            <a:r>
              <a:rPr lang="en-US" altLang="en-US" sz="2800" dirty="0" err="1" smtClean="0"/>
              <a:t>rugae</a:t>
            </a:r>
            <a:r>
              <a:rPr lang="en-US" altLang="en-US" sz="2800" dirty="0" smtClean="0"/>
              <a:t>; </a:t>
            </a:r>
            <a:r>
              <a:rPr lang="en-US" altLang="en-US" sz="2800" dirty="0" err="1" smtClean="0"/>
              <a:t>gingiva</a:t>
            </a:r>
            <a:r>
              <a:rPr lang="en-US" altLang="en-US" sz="2800" dirty="0" smtClean="0"/>
              <a:t> –stippling)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  <a:defRPr/>
            </a:pPr>
            <a:r>
              <a:rPr lang="en-US" altLang="en-US" sz="2800" dirty="0" smtClean="0"/>
              <a:t>7.</a:t>
            </a:r>
            <a:r>
              <a:rPr lang="en-US" altLang="en-US" sz="2800" dirty="0" smtClean="0">
                <a:solidFill>
                  <a:srgbClr val="FFFF00"/>
                </a:solidFill>
              </a:rPr>
              <a:t>Firmness</a:t>
            </a:r>
            <a:r>
              <a:rPr lang="en-US" altLang="en-US" sz="2800" dirty="0" smtClean="0"/>
              <a:t>: Oral mucosa varies in its firmness. </a:t>
            </a:r>
          </a:p>
          <a:p>
            <a:pPr eaLnBrk="1" hangingPunct="1">
              <a:buNone/>
              <a:defRPr/>
            </a:pPr>
            <a:r>
              <a:rPr lang="en-US" altLang="en-US" sz="2800" dirty="0" smtClean="0"/>
              <a:t>For example </a:t>
            </a:r>
            <a:r>
              <a:rPr lang="en-US" altLang="en-US" sz="2800" dirty="0" err="1" smtClean="0"/>
              <a:t>buccal</a:t>
            </a:r>
            <a:r>
              <a:rPr lang="en-US" altLang="en-US" sz="2800" dirty="0" smtClean="0"/>
              <a:t> mucosa and lips are loose and pliable whereas the gingiva and hard palate are firm so critical clinically while giving injections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96400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1534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0"/>
            <a:ext cx="8686800" cy="6705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The oral epithelium is </a:t>
            </a:r>
            <a:r>
              <a:rPr lang="en-US" altLang="en-US" sz="3600" dirty="0" smtClean="0">
                <a:solidFill>
                  <a:srgbClr val="FFFF00"/>
                </a:solidFill>
              </a:rPr>
              <a:t>Keratinized Or Non-keratinized Stratified </a:t>
            </a:r>
            <a:r>
              <a:rPr lang="en-US" altLang="en-US" sz="3600" dirty="0" err="1" smtClean="0">
                <a:solidFill>
                  <a:srgbClr val="FFFF00"/>
                </a:solidFill>
              </a:rPr>
              <a:t>Squamous</a:t>
            </a:r>
            <a:r>
              <a:rPr lang="en-US" altLang="en-US" sz="3600" dirty="0" smtClean="0">
                <a:solidFill>
                  <a:srgbClr val="FFFF00"/>
                </a:solidFill>
              </a:rPr>
              <a:t> Epithelium</a:t>
            </a:r>
          </a:p>
          <a:p>
            <a:pPr eaLnBrk="1" hangingPunct="1">
              <a:defRPr/>
            </a:pPr>
            <a:endParaRPr lang="en-US" altLang="en-US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altLang="en-US" dirty="0" smtClean="0"/>
              <a:t>The interface between epithelium and connective tissue is comprised of a </a:t>
            </a:r>
            <a:r>
              <a:rPr lang="en-US" altLang="en-US" dirty="0" err="1" smtClean="0"/>
              <a:t>structureless</a:t>
            </a:r>
            <a:r>
              <a:rPr lang="en-US" altLang="en-US" dirty="0" smtClean="0"/>
              <a:t> layer called </a:t>
            </a:r>
            <a:r>
              <a:rPr lang="en-US" altLang="en-US" b="1" dirty="0" smtClean="0">
                <a:solidFill>
                  <a:srgbClr val="FFFF00"/>
                </a:solidFill>
              </a:rPr>
              <a:t>basement membrane</a:t>
            </a:r>
          </a:p>
          <a:p>
            <a:pPr eaLnBrk="1" hangingPunct="1">
              <a:defRPr/>
            </a:pPr>
            <a:endParaRPr lang="en-US" altLang="en-US" b="1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altLang="en-US" dirty="0" smtClean="0"/>
              <a:t>This interface is irregular and is composed of downward projections of epithelium called </a:t>
            </a:r>
            <a:r>
              <a:rPr lang="en-US" altLang="en-US" b="1" dirty="0" err="1" smtClean="0">
                <a:solidFill>
                  <a:srgbClr val="FFFF00"/>
                </a:solidFill>
              </a:rPr>
              <a:t>reteridges</a:t>
            </a:r>
            <a:r>
              <a:rPr lang="en-US" altLang="en-US" b="1" dirty="0" smtClean="0">
                <a:solidFill>
                  <a:srgbClr val="FFFF00"/>
                </a:solidFill>
              </a:rPr>
              <a:t> or </a:t>
            </a:r>
            <a:r>
              <a:rPr lang="en-US" altLang="en-US" b="1" dirty="0" err="1" smtClean="0">
                <a:solidFill>
                  <a:srgbClr val="FFFF00"/>
                </a:solidFill>
              </a:rPr>
              <a:t>retepegs</a:t>
            </a:r>
            <a:r>
              <a:rPr lang="en-US" altLang="en-US" dirty="0" smtClean="0"/>
              <a:t>, and upward projection of connective tissue termed as </a:t>
            </a:r>
            <a:r>
              <a:rPr lang="en-US" altLang="en-US" dirty="0" smtClean="0">
                <a:solidFill>
                  <a:srgbClr val="FFFF00"/>
                </a:solidFill>
              </a:rPr>
              <a:t>connective tissue papillae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Junction between oral epithelium and lamina </a:t>
            </a:r>
            <a:r>
              <a:rPr lang="en-US" altLang="en-US" dirty="0" err="1" smtClean="0"/>
              <a:t>propria</a:t>
            </a:r>
            <a:r>
              <a:rPr lang="en-US" altLang="en-US" dirty="0" smtClean="0"/>
              <a:t> is more obvious than that between lamina </a:t>
            </a:r>
            <a:r>
              <a:rPr lang="en-US" altLang="en-US" dirty="0" err="1" smtClean="0"/>
              <a:t>propria</a:t>
            </a:r>
            <a:r>
              <a:rPr lang="en-US" altLang="en-US" dirty="0" smtClean="0"/>
              <a:t> and </a:t>
            </a:r>
            <a:r>
              <a:rPr lang="en-US" altLang="en-US" dirty="0" err="1" smtClean="0"/>
              <a:t>submucosa</a:t>
            </a: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No </a:t>
            </a:r>
            <a:r>
              <a:rPr lang="en-US" altLang="en-US" dirty="0" err="1" smtClean="0"/>
              <a:t>muscularis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mucosae</a:t>
            </a:r>
            <a:r>
              <a:rPr lang="en-US" altLang="en-US" dirty="0" smtClean="0"/>
              <a:t> layer seen in oral mucosa</a:t>
            </a:r>
          </a:p>
          <a:p>
            <a:pPr eaLnBrk="1" hangingPunct="1">
              <a:defRPr/>
            </a:pPr>
            <a:r>
              <a:rPr lang="en-US" altLang="en-US" dirty="0" smtClean="0"/>
              <a:t>Loose fat and glandular tissue with blood vessels and nerves seen underneath oral mucosa from underneath bone or muscle layer -this layer is termed </a:t>
            </a:r>
            <a:r>
              <a:rPr lang="en-US" altLang="en-US" dirty="0" smtClean="0">
                <a:solidFill>
                  <a:srgbClr val="FFFF00"/>
                </a:solidFill>
              </a:rPr>
              <a:t>SUBMUCOSA</a:t>
            </a:r>
            <a:r>
              <a:rPr lang="en-US" altLang="en-US" dirty="0" smtClean="0"/>
              <a:t> –provides flexibility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Functions of the Oral Mucosa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382000" cy="513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FF0000"/>
                </a:solidFill>
              </a:rPr>
              <a:t>1.Defence: </a:t>
            </a:r>
            <a:r>
              <a:rPr lang="en-US" altLang="en-US" dirty="0" smtClean="0"/>
              <a:t>Barrier for entry of micro-organisms. Impermeable to bacterial toxins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rgbClr val="FF0000"/>
                </a:solidFill>
              </a:rPr>
              <a:t>2.Sensory: </a:t>
            </a:r>
            <a:r>
              <a:rPr lang="en-US" altLang="en-US" dirty="0" smtClean="0"/>
              <a:t>Temperature (heat and cold), touch, pain, taste buds, </a:t>
            </a:r>
            <a:r>
              <a:rPr lang="en-US" altLang="en-US" dirty="0" err="1" smtClean="0"/>
              <a:t>thirst;reflexes</a:t>
            </a:r>
            <a:r>
              <a:rPr lang="en-US" altLang="en-US" dirty="0" smtClean="0"/>
              <a:t> such as swallowing, etching, gagging and salivating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rgbClr val="FF0000"/>
                </a:solidFill>
              </a:rPr>
              <a:t>3. Secretion: </a:t>
            </a:r>
            <a:r>
              <a:rPr lang="en-US" altLang="en-US" dirty="0" smtClean="0"/>
              <a:t>Salivary secretion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rgbClr val="FF0000"/>
                </a:solidFill>
              </a:rPr>
              <a:t>4. Thermal regulation</a:t>
            </a:r>
            <a:r>
              <a:rPr lang="en-US" altLang="en-US" dirty="0" smtClean="0"/>
              <a:t>: Important in dogs not in humans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rgbClr val="FF0000"/>
                </a:solidFill>
              </a:rPr>
              <a:t>5. Protection:  </a:t>
            </a:r>
            <a:r>
              <a:rPr lang="en-US" altLang="en-US" dirty="0" smtClean="0"/>
              <a:t>Protects deeper tissues from mechanical forces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FF6600"/>
                </a:solidFill>
              </a:rPr>
              <a:t>In </a:t>
            </a:r>
            <a:r>
              <a:rPr lang="en-US" altLang="en-US" dirty="0" err="1" smtClean="0">
                <a:solidFill>
                  <a:srgbClr val="FF6600"/>
                </a:solidFill>
              </a:rPr>
              <a:t>gingiva</a:t>
            </a:r>
            <a:r>
              <a:rPr lang="en-US" altLang="en-US" dirty="0" smtClean="0">
                <a:solidFill>
                  <a:srgbClr val="FF6600"/>
                </a:solidFill>
              </a:rPr>
              <a:t> and hard palate, no </a:t>
            </a:r>
            <a:r>
              <a:rPr lang="en-US" altLang="en-US" dirty="0" err="1" smtClean="0">
                <a:solidFill>
                  <a:srgbClr val="FF6600"/>
                </a:solidFill>
              </a:rPr>
              <a:t>submucosa</a:t>
            </a:r>
            <a:r>
              <a:rPr lang="en-US" altLang="en-US" dirty="0" smtClean="0">
                <a:solidFill>
                  <a:srgbClr val="FF6600"/>
                </a:solidFill>
              </a:rPr>
              <a:t> is seen and the lamina </a:t>
            </a:r>
            <a:r>
              <a:rPr lang="en-US" altLang="en-US" dirty="0" err="1" smtClean="0">
                <a:solidFill>
                  <a:srgbClr val="FF6600"/>
                </a:solidFill>
              </a:rPr>
              <a:t>propria</a:t>
            </a:r>
            <a:r>
              <a:rPr lang="en-US" altLang="en-US" dirty="0" smtClean="0">
                <a:solidFill>
                  <a:srgbClr val="FF6600"/>
                </a:solidFill>
              </a:rPr>
              <a:t> is directly attached to the </a:t>
            </a:r>
            <a:r>
              <a:rPr lang="en-US" altLang="en-US" dirty="0" err="1" smtClean="0">
                <a:solidFill>
                  <a:srgbClr val="FF6600"/>
                </a:solidFill>
              </a:rPr>
              <a:t>periosteum</a:t>
            </a:r>
            <a:r>
              <a:rPr lang="en-US" altLang="en-US" dirty="0" smtClean="0">
                <a:solidFill>
                  <a:srgbClr val="FF6600"/>
                </a:solidFill>
              </a:rPr>
              <a:t> of the underlying bone which provides firm, inelastic attachment –this is called </a:t>
            </a:r>
            <a:r>
              <a:rPr lang="en-US" altLang="en-US" dirty="0" smtClean="0">
                <a:solidFill>
                  <a:srgbClr val="FFFF00"/>
                </a:solidFill>
              </a:rPr>
              <a:t>ORAL MUCOPERIOSTEUM</a:t>
            </a:r>
          </a:p>
          <a:p>
            <a:pPr eaLnBrk="1" hangingPunct="1">
              <a:defRPr/>
            </a:pPr>
            <a:endParaRPr lang="en-US" altLang="en-US" dirty="0" smtClean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2" name="AutoShape 2" descr="9. Oral Mucosa | Pocket Dentistry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9. Oral Mucosa | Pocket Dentistry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6" name="Picture 6" descr="C:\Users\hp\Desktop\om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1"/>
            <a:ext cx="7786582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067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Connective tissue in oral cavity is comprised of salivary glands, sebaceous glands(Fordyce’s disease) and lymphoid tissue (</a:t>
            </a:r>
            <a:r>
              <a:rPr lang="en-US" altLang="en-US" dirty="0" err="1" smtClean="0"/>
              <a:t>tonsillar</a:t>
            </a:r>
            <a:r>
              <a:rPr lang="en-US" altLang="en-US" dirty="0" smtClean="0"/>
              <a:t> tissue)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38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hp\Desktop\classi 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930297" cy="5940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0" dirty="0" err="1" smtClean="0"/>
              <a:t>Masticatory</a:t>
            </a:r>
            <a:r>
              <a:rPr lang="en-US" altLang="en-US" b="0" dirty="0" smtClean="0"/>
              <a:t> Mucosa/ Keratinized Epithelium</a:t>
            </a:r>
            <a:endParaRPr lang="en-US" alt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4983163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altLang="en-US" sz="2400" dirty="0" smtClean="0"/>
              <a:t>Mucosa is thicker than </a:t>
            </a:r>
            <a:r>
              <a:rPr lang="en-US" altLang="en-US" sz="2400" dirty="0" err="1" smtClean="0"/>
              <a:t>nonkeratinized</a:t>
            </a:r>
            <a:r>
              <a:rPr lang="en-US" altLang="en-US" sz="2400" dirty="0" smtClean="0"/>
              <a:t> because of the keratin layer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400" dirty="0" smtClean="0"/>
          </a:p>
          <a:p>
            <a:pPr eaLnBrk="1" hangingPunct="1">
              <a:defRPr/>
            </a:pPr>
            <a:r>
              <a:rPr lang="en-US" altLang="en-US" sz="2400" b="1" dirty="0" smtClean="0"/>
              <a:t>Stratum </a:t>
            </a:r>
            <a:r>
              <a:rPr lang="en-US" altLang="en-US" sz="2400" b="1" dirty="0" err="1" smtClean="0"/>
              <a:t>basale</a:t>
            </a:r>
            <a:r>
              <a:rPr lang="en-US" altLang="en-US" sz="2400" b="1" dirty="0" smtClean="0"/>
              <a:t>-</a:t>
            </a:r>
            <a:r>
              <a:rPr lang="en-US" altLang="en-US" sz="2400" dirty="0" smtClean="0"/>
              <a:t>Same as </a:t>
            </a:r>
            <a:r>
              <a:rPr lang="en-US" altLang="en-US" sz="2400" dirty="0" err="1" smtClean="0"/>
              <a:t>nonkeratinized</a:t>
            </a:r>
            <a:r>
              <a:rPr lang="en-US" altLang="en-US" sz="2400" dirty="0" smtClean="0"/>
              <a:t> epithelium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400" dirty="0" smtClean="0"/>
          </a:p>
          <a:p>
            <a:pPr eaLnBrk="1" hangingPunct="1">
              <a:defRPr/>
            </a:pPr>
            <a:r>
              <a:rPr lang="en-US" altLang="en-US" sz="2400" b="1" dirty="0" err="1" smtClean="0"/>
              <a:t>Startumspinosum</a:t>
            </a:r>
            <a:r>
              <a:rPr lang="en-US" altLang="en-US" sz="2400" b="1" dirty="0" smtClean="0"/>
              <a:t>-</a:t>
            </a:r>
            <a:r>
              <a:rPr lang="en-US" altLang="en-US" sz="2400" dirty="0" smtClean="0"/>
              <a:t>Same as </a:t>
            </a:r>
            <a:r>
              <a:rPr lang="en-US" altLang="en-US" sz="2400" dirty="0" err="1" smtClean="0"/>
              <a:t>nonkeratinized</a:t>
            </a:r>
            <a:r>
              <a:rPr lang="en-US" altLang="en-US" sz="2400" dirty="0" smtClean="0"/>
              <a:t> epithelium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400" dirty="0" smtClean="0"/>
          </a:p>
          <a:p>
            <a:pPr eaLnBrk="1" hangingPunct="1">
              <a:defRPr/>
            </a:pPr>
            <a:r>
              <a:rPr lang="en-US" altLang="en-US" sz="2400" b="1" dirty="0" smtClean="0"/>
              <a:t>Stratum </a:t>
            </a:r>
            <a:r>
              <a:rPr lang="en-US" altLang="en-US" sz="2400" b="1" dirty="0" err="1" smtClean="0"/>
              <a:t>granulosum</a:t>
            </a:r>
            <a:r>
              <a:rPr lang="en-US" altLang="en-US" sz="2400" b="1" dirty="0" smtClean="0"/>
              <a:t>: </a:t>
            </a:r>
            <a:r>
              <a:rPr lang="en-US" altLang="en-US" sz="2400" dirty="0" smtClean="0"/>
              <a:t>Cells contain </a:t>
            </a:r>
            <a:r>
              <a:rPr lang="en-US" altLang="en-US" sz="2400" dirty="0" err="1" smtClean="0"/>
              <a:t>keratohyaline</a:t>
            </a:r>
            <a:r>
              <a:rPr lang="en-US" altLang="en-US" sz="2400" dirty="0" smtClean="0"/>
              <a:t> granules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400" dirty="0" smtClean="0"/>
          </a:p>
          <a:p>
            <a:pPr eaLnBrk="1" hangingPunct="1">
              <a:defRPr/>
            </a:pPr>
            <a:r>
              <a:rPr lang="en-US" altLang="en-US" sz="2400" b="1" dirty="0" smtClean="0"/>
              <a:t>Stratum </a:t>
            </a:r>
            <a:r>
              <a:rPr lang="en-US" altLang="en-US" sz="2400" b="1" dirty="0" err="1" smtClean="0"/>
              <a:t>corneum</a:t>
            </a:r>
            <a:r>
              <a:rPr lang="en-US" altLang="en-US" sz="2400" b="1" dirty="0" smtClean="0"/>
              <a:t> :</a:t>
            </a:r>
            <a:r>
              <a:rPr lang="en-US" altLang="en-US" sz="2400" dirty="0" smtClean="0"/>
              <a:t>Contains thin, flat and non nucleated cells which are filled with keratin. In contrast to the hard keratin seen in nails and hair, keratin overlying normal </a:t>
            </a:r>
            <a:r>
              <a:rPr lang="en-US" altLang="en-US" sz="2400" dirty="0" err="1" smtClean="0"/>
              <a:t>masticatory</a:t>
            </a:r>
            <a:r>
              <a:rPr lang="en-US" altLang="en-US" sz="2400" dirty="0" smtClean="0"/>
              <a:t> oral mucosa is soft. Keratin is tough, nonliving material that is resistant to friction and impervious to bacterial invasion. Same as </a:t>
            </a:r>
            <a:r>
              <a:rPr lang="en-US" altLang="en-US" sz="2400" dirty="0" err="1" smtClean="0"/>
              <a:t>nonkeratinized</a:t>
            </a:r>
            <a:r>
              <a:rPr lang="en-US" altLang="en-US" sz="2400" dirty="0" smtClean="0"/>
              <a:t> epithelium</a:t>
            </a:r>
          </a:p>
          <a:p>
            <a:pPr eaLnBrk="1" hangingPunct="1">
              <a:defRPr/>
            </a:pPr>
            <a:endParaRPr lang="en-US" altLang="en-US" sz="2400" dirty="0" smtClean="0"/>
          </a:p>
          <a:p>
            <a:pPr eaLnBrk="1" hangingPunct="1"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Oral_muco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ownloads\Structure-of-keratinizing-and-non-keratinizing-stratified-epithelial-tissues-of-skin-an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-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0" dirty="0" smtClean="0"/>
              <a:t>Classification of the Oral Mucosa</a:t>
            </a:r>
            <a:endParaRPr lang="en-US" altLang="en-US" sz="2800" dirty="0" smtClean="0"/>
          </a:p>
        </p:txBody>
      </p:sp>
      <p:grpSp>
        <p:nvGrpSpPr>
          <p:cNvPr id="4" name="Content Placeholder 6149"/>
          <p:cNvGrpSpPr>
            <a:grpSpLocks noChangeAspect="1"/>
          </p:cNvGrpSpPr>
          <p:nvPr/>
        </p:nvGrpSpPr>
        <p:grpSpPr bwMode="auto">
          <a:xfrm>
            <a:off x="1143000" y="685800"/>
            <a:ext cx="5576888" cy="6172200"/>
            <a:chOff x="1152" y="1296"/>
            <a:chExt cx="1440" cy="1584"/>
          </a:xfrm>
        </p:grpSpPr>
        <p:cxnSp>
          <p:nvCxnSpPr>
            <p:cNvPr id="1028" name="_s1028"/>
            <p:cNvCxnSpPr>
              <a:cxnSpLocks noChangeShapeType="1"/>
              <a:stCxn id="11" idx="1"/>
              <a:endCxn id="8" idx="2"/>
            </p:cNvCxnSpPr>
            <p:nvPr/>
          </p:nvCxnSpPr>
          <p:spPr bwMode="auto">
            <a:xfrm rot="10800000">
              <a:off x="1673" y="1584"/>
              <a:ext cx="55" cy="1152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9" name="_s1029"/>
            <p:cNvCxnSpPr>
              <a:cxnSpLocks noChangeShapeType="1"/>
              <a:stCxn id="10" idx="1"/>
              <a:endCxn id="8" idx="2"/>
            </p:cNvCxnSpPr>
            <p:nvPr/>
          </p:nvCxnSpPr>
          <p:spPr bwMode="auto">
            <a:xfrm rot="10800000">
              <a:off x="1673" y="1584"/>
              <a:ext cx="55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30" name="_s1030"/>
            <p:cNvCxnSpPr>
              <a:cxnSpLocks noChangeShapeType="1"/>
              <a:stCxn id="9" idx="1"/>
              <a:endCxn id="8" idx="2"/>
            </p:cNvCxnSpPr>
            <p:nvPr/>
          </p:nvCxnSpPr>
          <p:spPr bwMode="auto">
            <a:xfrm rot="10800000">
              <a:off x="1673" y="1584"/>
              <a:ext cx="55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8" name="_s1031"/>
            <p:cNvSpPr>
              <a:spLocks noChangeArrowheads="1"/>
            </p:cNvSpPr>
            <p:nvPr/>
          </p:nvSpPr>
          <p:spPr bwMode="auto">
            <a:xfrm>
              <a:off x="1152" y="1296"/>
              <a:ext cx="104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effectLst/>
                  <a:latin typeface="Garamond" pitchFamily="18" charset="0"/>
                  <a:cs typeface="Arial" charset="0"/>
                </a:rPr>
                <a:t> According to FUNCTION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Garamond" pitchFamily="18" charset="0"/>
                <a:cs typeface="Arial" charset="0"/>
              </a:endParaRPr>
            </a:p>
          </p:txBody>
        </p:sp>
        <p:sp>
          <p:nvSpPr>
            <p:cNvPr id="9" name="_s1032"/>
            <p:cNvSpPr>
              <a:spLocks noChangeArrowheads="1"/>
            </p:cNvSpPr>
            <p:nvPr/>
          </p:nvSpPr>
          <p:spPr bwMode="auto">
            <a:xfrm>
              <a:off x="1728" y="172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  <a:cs typeface="Arial" charset="0"/>
                </a:rPr>
                <a:t>1.Masticatory Mucosa: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cs typeface="Arial" charset="0"/>
              </a:endParaRPr>
            </a:p>
          </p:txBody>
        </p:sp>
        <p:sp>
          <p:nvSpPr>
            <p:cNvPr id="10" name="_s1033"/>
            <p:cNvSpPr>
              <a:spLocks noChangeArrowheads="1"/>
            </p:cNvSpPr>
            <p:nvPr/>
          </p:nvSpPr>
          <p:spPr bwMode="auto">
            <a:xfrm>
              <a:off x="1728" y="216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  <a:cs typeface="Arial" charset="0"/>
                </a:rPr>
                <a:t>2.Lining Mucosa: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cs typeface="Arial" charset="0"/>
              </a:endParaRPr>
            </a:p>
          </p:txBody>
        </p:sp>
        <p:sp>
          <p:nvSpPr>
            <p:cNvPr id="11" name="_s1034"/>
            <p:cNvSpPr>
              <a:spLocks noChangeArrowheads="1"/>
            </p:cNvSpPr>
            <p:nvPr/>
          </p:nvSpPr>
          <p:spPr bwMode="auto">
            <a:xfrm>
              <a:off x="1728" y="259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  <a:cs typeface="Arial" charset="0"/>
                </a:rPr>
                <a:t>3.Specialized Mucosa: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Components of Oral Epithelium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u="sng" dirty="0" smtClean="0"/>
              <a:t>Lining Mucosa: </a:t>
            </a:r>
          </a:p>
          <a:p>
            <a:pPr eaLnBrk="1" hangingPunct="1">
              <a:defRPr/>
            </a:pPr>
            <a:r>
              <a:rPr lang="en-US" altLang="en-US" sz="2800" b="1" dirty="0" smtClean="0"/>
              <a:t>Stratum </a:t>
            </a:r>
            <a:r>
              <a:rPr lang="en-US" altLang="en-US" sz="2800" b="1" dirty="0" err="1" smtClean="0"/>
              <a:t>Basale</a:t>
            </a:r>
            <a:r>
              <a:rPr lang="en-US" altLang="en-US" sz="2800" b="1" dirty="0" smtClean="0"/>
              <a:t>: </a:t>
            </a:r>
            <a:r>
              <a:rPr lang="en-US" altLang="en-US" sz="2800" dirty="0" smtClean="0"/>
              <a:t>Basal cell layer comprised of </a:t>
            </a:r>
            <a:r>
              <a:rPr lang="en-US" altLang="en-US" sz="2800" dirty="0" err="1" smtClean="0"/>
              <a:t>cuboidal</a:t>
            </a:r>
            <a:r>
              <a:rPr lang="en-US" altLang="en-US" sz="2800" dirty="0" smtClean="0"/>
              <a:t> cells. Progenitor cells that divide and provide new cells by mitotic division that migrate to </a:t>
            </a:r>
            <a:r>
              <a:rPr lang="en-US" altLang="en-US" sz="2800" dirty="0" err="1" smtClean="0"/>
              <a:t>thesurface</a:t>
            </a:r>
            <a:r>
              <a:rPr lang="en-US" altLang="en-US" sz="2800" dirty="0" smtClean="0"/>
              <a:t> to replace cells that are shed. </a:t>
            </a:r>
          </a:p>
          <a:p>
            <a:pPr eaLnBrk="1" hangingPunct="1"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b="1" dirty="0" err="1" smtClean="0"/>
              <a:t>Starum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Spinosum</a:t>
            </a:r>
            <a:r>
              <a:rPr lang="en-US" altLang="en-US" sz="2800" b="1" dirty="0" smtClean="0"/>
              <a:t> (or </a:t>
            </a:r>
            <a:r>
              <a:rPr lang="en-US" altLang="en-US" sz="2800" b="1" dirty="0" err="1" smtClean="0"/>
              <a:t>intermedium</a:t>
            </a:r>
            <a:r>
              <a:rPr lang="en-US" altLang="en-US" sz="2800" b="1" dirty="0" smtClean="0"/>
              <a:t>):</a:t>
            </a:r>
            <a:r>
              <a:rPr lang="en-US" altLang="en-US" sz="2800" dirty="0" smtClean="0"/>
              <a:t>Cells are oval and represent bulk of the epithelium.</a:t>
            </a:r>
          </a:p>
          <a:p>
            <a:pPr eaLnBrk="1" hangingPunct="1">
              <a:buNone/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b="1" dirty="0" err="1" smtClean="0"/>
              <a:t>Startum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Superficiale</a:t>
            </a:r>
            <a:r>
              <a:rPr lang="en-US" altLang="en-US" sz="2800" b="1" dirty="0" smtClean="0"/>
              <a:t>: </a:t>
            </a:r>
            <a:r>
              <a:rPr lang="en-US" altLang="en-US" sz="2800" dirty="0" smtClean="0"/>
              <a:t>Cells are flat and contain small oval nuclei that are continuously shed.</a:t>
            </a:r>
          </a:p>
          <a:p>
            <a:pPr eaLnBrk="1" hangingPunct="1"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ownloads\Structure-of-keratinizing-and-non-keratinizing-stratified-epithelial-tissues-of-skin-an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3875" y="609600"/>
            <a:ext cx="809625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non kera ep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81000"/>
            <a:ext cx="91440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0836" name="AutoShape 4" descr="Oral mucosa and lingual papillae. Keratinised masticatory mucosa covers...  | Download Scientific Diagram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38" name="AutoShape 6" descr="Oral mucosa and lingual papillae. Keratinised masticatory mucosa covers...  | Download Scientific Diagram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0" name="AutoShape 8" descr="Oral mucosa and lingual papillae. Keratinised masticatory mucosa covers...  | Download Scientific Diagram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:\Users\hp\Desktop\Skinlayer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199" y="0"/>
            <a:ext cx="691330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Cytokratins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err="1" smtClean="0"/>
              <a:t>Cytokeratins</a:t>
            </a:r>
            <a:r>
              <a:rPr lang="en-US" dirty="0" smtClean="0"/>
              <a:t> form the Cytoskeleton of all </a:t>
            </a:r>
            <a:r>
              <a:rPr lang="en-US" dirty="0" smtClean="0"/>
              <a:t>epithelial </a:t>
            </a:r>
            <a:r>
              <a:rPr lang="en-US" dirty="0" smtClean="0"/>
              <a:t>cells, along with microfilaments and </a:t>
            </a:r>
            <a:r>
              <a:rPr lang="en-US" dirty="0" err="1" smtClean="0"/>
              <a:t>microfibrils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Serve to provide mechanical linkages and distribute the forces over wide area. </a:t>
            </a:r>
          </a:p>
          <a:p>
            <a:endParaRPr lang="en-US" dirty="0" smtClean="0"/>
          </a:p>
          <a:p>
            <a:r>
              <a:rPr lang="en-US" dirty="0" smtClean="0"/>
              <a:t>Function as </a:t>
            </a:r>
            <a:r>
              <a:rPr lang="en-US" dirty="0" smtClean="0">
                <a:solidFill>
                  <a:srgbClr val="FF0000"/>
                </a:solidFill>
              </a:rPr>
              <a:t>stress bearing structures </a:t>
            </a:r>
            <a:r>
              <a:rPr lang="en-US" dirty="0" smtClean="0"/>
              <a:t>within epithelium and are important in maintaining cell shape.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Structural elements of cell </a:t>
            </a:r>
            <a:endParaRPr lang="en-IN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13" y="13573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dirty="0" smtClean="0">
                <a:latin typeface="Andalus" pitchFamily="2" charset="-78"/>
                <a:cs typeface="Andalus" pitchFamily="2" charset="-78"/>
              </a:rPr>
              <a:t>					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Cell</a:t>
            </a:r>
          </a:p>
          <a:p>
            <a:pPr eaLnBrk="1" hangingPunct="1">
              <a:buFontTx/>
              <a:buNone/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  <a:p>
            <a:pPr algn="ctr" eaLnBrk="1" hangingPunct="1">
              <a:buFontTx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 Cytoskeleton</a:t>
            </a:r>
          </a:p>
          <a:p>
            <a:pPr eaLnBrk="1" hangingPunct="1">
              <a:buFontTx/>
              <a:buNone/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  </a:t>
            </a: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  Microfilaments	  Intermediate              Microtubules</a:t>
            </a: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	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(4-6nm)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		   filaments (keratin)	   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(25nm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)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	actin		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      (7-11nm)		    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tubulin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					          six types</a:t>
            </a: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			    Type I- Basic  keratin</a:t>
            </a: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		                Type II- Acidic  keratin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00563" y="1643063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500563" y="2600325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500563" y="4743450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286125"/>
            <a:ext cx="52578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571625" y="3286125"/>
            <a:ext cx="0" cy="228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858000" y="3286125"/>
            <a:ext cx="0" cy="228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Cytoskeleton</a:t>
            </a:r>
            <a:endParaRPr lang="en-IN" sz="3600" smtClean="0">
              <a:solidFill>
                <a:srgbClr val="FFFF00"/>
              </a:solidFill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18435" name="Picture 4" descr="cytoskeleto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0" y="1357313"/>
            <a:ext cx="4965700" cy="4560887"/>
          </a:xfrm>
          <a:noFill/>
          <a:ln w="2222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714375"/>
            <a:ext cx="3252788" cy="581025"/>
          </a:xfrm>
          <a:solidFill>
            <a:srgbClr val="92D050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C3300"/>
                  </a:outerShdw>
                </a:effectLst>
                <a:latin typeface="Andalus" pitchFamily="2" charset="-78"/>
                <a:cs typeface="Andalus" pitchFamily="2" charset="-78"/>
              </a:rPr>
              <a:t>Type I </a:t>
            </a:r>
            <a:r>
              <a:rPr lang="en-US" sz="2800" b="1" dirty="0" err="1">
                <a:effectLst>
                  <a:outerShdw blurRad="38100" dist="38100" dir="2700000" algn="tl">
                    <a:srgbClr val="CC3300"/>
                  </a:outerShdw>
                </a:effectLst>
                <a:latin typeface="Andalus" pitchFamily="2" charset="-78"/>
                <a:cs typeface="Andalus" pitchFamily="2" charset="-78"/>
              </a:rPr>
              <a:t>Cytokeratins</a:t>
            </a:r>
            <a:endParaRPr lang="en-US" sz="2800" b="1" dirty="0">
              <a:effectLst>
                <a:outerShdw blurRad="38100" dist="38100" dir="2700000" algn="tl">
                  <a:srgbClr val="CC3300"/>
                </a:outerShdw>
              </a:effectLst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5334000" y="685800"/>
            <a:ext cx="3276600" cy="6096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C3300"/>
                  </a:outerShdw>
                </a:effectLst>
                <a:latin typeface="Andalus" pitchFamily="2" charset="-78"/>
                <a:cs typeface="Andalus" pitchFamily="2" charset="-78"/>
              </a:rPr>
              <a:t>Type II </a:t>
            </a:r>
            <a:r>
              <a:rPr lang="en-US" sz="2800" b="1" dirty="0" err="1">
                <a:effectLst>
                  <a:outerShdw blurRad="38100" dist="38100" dir="2700000" algn="tl">
                    <a:srgbClr val="CC3300"/>
                  </a:outerShdw>
                </a:effectLst>
                <a:latin typeface="Andalus" pitchFamily="2" charset="-78"/>
                <a:cs typeface="Andalus" pitchFamily="2" charset="-78"/>
              </a:rPr>
              <a:t>Cytokeratins</a:t>
            </a:r>
            <a:endParaRPr lang="en-US" sz="2800" b="1" dirty="0">
              <a:effectLst>
                <a:outerShdw blurRad="38100" dist="38100" dir="2700000" algn="tl">
                  <a:srgbClr val="CC3300"/>
                </a:outerShdw>
              </a:effectLst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204806" name="Rectangle 6"/>
          <p:cNvSpPr>
            <a:spLocks noChangeArrowheads="1"/>
          </p:cNvSpPr>
          <p:nvPr/>
        </p:nvSpPr>
        <p:spPr bwMode="auto">
          <a:xfrm>
            <a:off x="5129213" y="1714500"/>
            <a:ext cx="408622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Acidic group 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Cytokeratins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9-20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buFontTx/>
              <a:buChar char="•"/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Mol wt: 40-56.5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KDa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buFontTx/>
              <a:buChar char="•"/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SMALLER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cytokeratins</a:t>
            </a:r>
            <a:r>
              <a:rPr lang="en-US" sz="2800" dirty="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204807" name="Rectangle 7"/>
          <p:cNvSpPr>
            <a:spLocks noChangeArrowheads="1"/>
          </p:cNvSpPr>
          <p:nvPr/>
        </p:nvSpPr>
        <p:spPr bwMode="auto">
          <a:xfrm>
            <a:off x="714375" y="1697038"/>
            <a:ext cx="368141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Basic group</a:t>
            </a:r>
          </a:p>
          <a:p>
            <a:pPr>
              <a:buClr>
                <a:schemeClr val="bg1"/>
              </a:buClr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</a:p>
          <a:p>
            <a:pPr>
              <a:buClr>
                <a:schemeClr val="bg1"/>
              </a:buClr>
              <a:buFontTx/>
              <a:buChar char="•"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Cytokeratins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1-8</a:t>
            </a:r>
          </a:p>
          <a:p>
            <a:pPr>
              <a:buClr>
                <a:schemeClr val="bg1"/>
              </a:buClr>
              <a:buFontTx/>
              <a:buChar char="•"/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buClr>
                <a:schemeClr val="bg1"/>
              </a:buClr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Mol wt: 52-67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KDa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buClr>
                <a:schemeClr val="bg1"/>
              </a:buClr>
              <a:buFontTx/>
              <a:buChar char="•"/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buClr>
                <a:schemeClr val="bg1"/>
              </a:buClr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LARGER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cytokeratins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buFontTx/>
              <a:buChar char="•"/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752600" y="11430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10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752600" y="19050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12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1752600" y="35814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14, 15</a:t>
            </a:r>
          </a:p>
        </p:txBody>
      </p:sp>
      <p:sp>
        <p:nvSpPr>
          <p:cNvPr id="21509" name="Rectangle 10"/>
          <p:cNvSpPr>
            <a:spLocks noChangeArrowheads="1"/>
          </p:cNvSpPr>
          <p:nvPr/>
        </p:nvSpPr>
        <p:spPr bwMode="auto">
          <a:xfrm>
            <a:off x="1752600" y="60960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19</a:t>
            </a:r>
          </a:p>
        </p:txBody>
      </p:sp>
      <p:sp>
        <p:nvSpPr>
          <p:cNvPr id="21510" name="Rectangle 11"/>
          <p:cNvSpPr>
            <a:spLocks noChangeArrowheads="1"/>
          </p:cNvSpPr>
          <p:nvPr/>
        </p:nvSpPr>
        <p:spPr bwMode="auto">
          <a:xfrm>
            <a:off x="1752600" y="52578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18</a:t>
            </a:r>
          </a:p>
        </p:txBody>
      </p:sp>
      <p:sp>
        <p:nvSpPr>
          <p:cNvPr id="21511" name="Rectangle 12"/>
          <p:cNvSpPr>
            <a:spLocks noChangeArrowheads="1"/>
          </p:cNvSpPr>
          <p:nvPr/>
        </p:nvSpPr>
        <p:spPr bwMode="auto">
          <a:xfrm>
            <a:off x="1752600" y="27432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13</a:t>
            </a:r>
          </a:p>
        </p:txBody>
      </p:sp>
      <p:sp>
        <p:nvSpPr>
          <p:cNvPr id="21512" name="Rectangle 13"/>
          <p:cNvSpPr>
            <a:spLocks noChangeArrowheads="1"/>
          </p:cNvSpPr>
          <p:nvPr/>
        </p:nvSpPr>
        <p:spPr bwMode="auto">
          <a:xfrm>
            <a:off x="1752600" y="44196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16,17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5772150" y="381000"/>
            <a:ext cx="1157288" cy="461963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TYPE I</a:t>
            </a:r>
          </a:p>
        </p:txBody>
      </p:sp>
      <p:sp>
        <p:nvSpPr>
          <p:cNvPr id="21514" name="Rectangle 15"/>
          <p:cNvSpPr>
            <a:spLocks noChangeArrowheads="1"/>
          </p:cNvSpPr>
          <p:nvPr/>
        </p:nvSpPr>
        <p:spPr bwMode="auto">
          <a:xfrm>
            <a:off x="5867400" y="11430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1,2</a:t>
            </a:r>
          </a:p>
        </p:txBody>
      </p:sp>
      <p:sp>
        <p:nvSpPr>
          <p:cNvPr id="21515" name="Rectangle 16"/>
          <p:cNvSpPr>
            <a:spLocks noChangeArrowheads="1"/>
          </p:cNvSpPr>
          <p:nvPr/>
        </p:nvSpPr>
        <p:spPr bwMode="auto">
          <a:xfrm>
            <a:off x="5867400" y="19050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3</a:t>
            </a:r>
          </a:p>
        </p:txBody>
      </p:sp>
      <p:sp>
        <p:nvSpPr>
          <p:cNvPr id="21516" name="Rectangle 17"/>
          <p:cNvSpPr>
            <a:spLocks noChangeArrowheads="1"/>
          </p:cNvSpPr>
          <p:nvPr/>
        </p:nvSpPr>
        <p:spPr bwMode="auto">
          <a:xfrm>
            <a:off x="5867400" y="27432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4</a:t>
            </a:r>
          </a:p>
        </p:txBody>
      </p:sp>
      <p:sp>
        <p:nvSpPr>
          <p:cNvPr id="21517" name="Rectangle 18"/>
          <p:cNvSpPr>
            <a:spLocks noChangeArrowheads="1"/>
          </p:cNvSpPr>
          <p:nvPr/>
        </p:nvSpPr>
        <p:spPr bwMode="auto">
          <a:xfrm>
            <a:off x="5867400" y="35814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5</a:t>
            </a:r>
          </a:p>
        </p:txBody>
      </p:sp>
      <p:sp>
        <p:nvSpPr>
          <p:cNvPr id="21518" name="Rectangle 19"/>
          <p:cNvSpPr>
            <a:spLocks noChangeArrowheads="1"/>
          </p:cNvSpPr>
          <p:nvPr/>
        </p:nvSpPr>
        <p:spPr bwMode="auto">
          <a:xfrm>
            <a:off x="5867400" y="43434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6, 7</a:t>
            </a:r>
          </a:p>
        </p:txBody>
      </p:sp>
      <p:sp>
        <p:nvSpPr>
          <p:cNvPr id="21519" name="Rectangle 20"/>
          <p:cNvSpPr>
            <a:spLocks noChangeArrowheads="1"/>
          </p:cNvSpPr>
          <p:nvPr/>
        </p:nvSpPr>
        <p:spPr bwMode="auto">
          <a:xfrm>
            <a:off x="5867400" y="5181600"/>
            <a:ext cx="1066800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pitchFamily="18" charset="0"/>
              </a:rPr>
              <a:t>8</a:t>
            </a: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>
            <a:off x="2971800" y="1371600"/>
            <a:ext cx="2819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1" name="Line 28"/>
          <p:cNvSpPr>
            <a:spLocks noChangeShapeType="1"/>
          </p:cNvSpPr>
          <p:nvPr/>
        </p:nvSpPr>
        <p:spPr bwMode="auto">
          <a:xfrm>
            <a:off x="2895600" y="2133600"/>
            <a:ext cx="2819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2" name="Line 29"/>
          <p:cNvSpPr>
            <a:spLocks noChangeShapeType="1"/>
          </p:cNvSpPr>
          <p:nvPr/>
        </p:nvSpPr>
        <p:spPr bwMode="auto">
          <a:xfrm>
            <a:off x="2895600" y="2971800"/>
            <a:ext cx="2819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3" name="Line 30"/>
          <p:cNvSpPr>
            <a:spLocks noChangeShapeType="1"/>
          </p:cNvSpPr>
          <p:nvPr/>
        </p:nvSpPr>
        <p:spPr bwMode="auto">
          <a:xfrm>
            <a:off x="2895600" y="3810000"/>
            <a:ext cx="2819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4" name="Line 31"/>
          <p:cNvSpPr>
            <a:spLocks noChangeShapeType="1"/>
          </p:cNvSpPr>
          <p:nvPr/>
        </p:nvSpPr>
        <p:spPr bwMode="auto">
          <a:xfrm>
            <a:off x="2895600" y="4648200"/>
            <a:ext cx="2819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5" name="Line 32"/>
          <p:cNvSpPr>
            <a:spLocks noChangeShapeType="1"/>
          </p:cNvSpPr>
          <p:nvPr/>
        </p:nvSpPr>
        <p:spPr bwMode="auto">
          <a:xfrm>
            <a:off x="2895600" y="5486400"/>
            <a:ext cx="2819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05" name="Rectangle 33"/>
          <p:cNvSpPr>
            <a:spLocks noChangeArrowheads="1"/>
          </p:cNvSpPr>
          <p:nvPr/>
        </p:nvSpPr>
        <p:spPr bwMode="auto">
          <a:xfrm>
            <a:off x="1685925" y="381000"/>
            <a:ext cx="1243013" cy="461963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TYPE II</a:t>
            </a:r>
          </a:p>
        </p:txBody>
      </p:sp>
      <p:sp>
        <p:nvSpPr>
          <p:cNvPr id="21527" name="Rectangle 34"/>
          <p:cNvSpPr>
            <a:spLocks noChangeArrowheads="1"/>
          </p:cNvSpPr>
          <p:nvPr/>
        </p:nvSpPr>
        <p:spPr bwMode="auto">
          <a:xfrm>
            <a:off x="2971800" y="6019800"/>
            <a:ext cx="3296865" cy="461665"/>
          </a:xfrm>
          <a:prstGeom prst="rect">
            <a:avLst/>
          </a:prstGeom>
          <a:solidFill>
            <a:srgbClr val="00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Only unpaired cytokeratin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28625"/>
            <a:ext cx="8766175" cy="5929313"/>
          </a:xfrm>
          <a:prstGeom prst="rect">
            <a:avLst/>
          </a:prstGeom>
          <a:noFill/>
          <a:ln w="38100">
            <a:solidFill>
              <a:srgbClr val="041414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-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0" dirty="0" smtClean="0"/>
              <a:t>Classification of the Oral Mucosa</a:t>
            </a:r>
            <a:endParaRPr lang="en-US" altLang="en-US" sz="2800" dirty="0" smtClean="0"/>
          </a:p>
        </p:txBody>
      </p:sp>
      <p:grpSp>
        <p:nvGrpSpPr>
          <p:cNvPr id="2" name="Content Placeholder 6149"/>
          <p:cNvGrpSpPr>
            <a:grpSpLocks noChangeAspect="1"/>
          </p:cNvGrpSpPr>
          <p:nvPr/>
        </p:nvGrpSpPr>
        <p:grpSpPr bwMode="auto">
          <a:xfrm>
            <a:off x="1447800" y="1676400"/>
            <a:ext cx="5576888" cy="4488873"/>
            <a:chOff x="1152" y="1296"/>
            <a:chExt cx="1440" cy="1152"/>
          </a:xfrm>
        </p:grpSpPr>
        <p:cxnSp>
          <p:nvCxnSpPr>
            <p:cNvPr id="1029" name="_s1029"/>
            <p:cNvCxnSpPr>
              <a:cxnSpLocks noChangeShapeType="1"/>
              <a:stCxn id="10" idx="1"/>
              <a:endCxn id="8" idx="2"/>
            </p:cNvCxnSpPr>
            <p:nvPr/>
          </p:nvCxnSpPr>
          <p:spPr bwMode="auto">
            <a:xfrm rot="10800000">
              <a:off x="1673" y="1584"/>
              <a:ext cx="55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30" name="_s1030"/>
            <p:cNvCxnSpPr>
              <a:cxnSpLocks noChangeShapeType="1"/>
              <a:stCxn id="9" idx="1"/>
              <a:endCxn id="8" idx="2"/>
            </p:cNvCxnSpPr>
            <p:nvPr/>
          </p:nvCxnSpPr>
          <p:spPr bwMode="auto">
            <a:xfrm rot="10800000">
              <a:off x="1673" y="1584"/>
              <a:ext cx="55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8" name="_s1031"/>
            <p:cNvSpPr>
              <a:spLocks noChangeArrowheads="1"/>
            </p:cNvSpPr>
            <p:nvPr/>
          </p:nvSpPr>
          <p:spPr bwMode="auto">
            <a:xfrm>
              <a:off x="1152" y="1296"/>
              <a:ext cx="104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effectLst/>
                  <a:latin typeface="Garamond" pitchFamily="18" charset="0"/>
                  <a:cs typeface="Arial" charset="0"/>
                </a:rPr>
                <a:t> according to </a:t>
              </a:r>
              <a:r>
                <a:rPr lang="en-US" sz="2800" dirty="0" smtClean="0">
                  <a:cs typeface="Arial" charset="0"/>
                </a:rPr>
                <a:t>HISTOLOGY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Garamond" pitchFamily="18" charset="0"/>
                <a:cs typeface="Arial" charset="0"/>
              </a:endParaRPr>
            </a:p>
          </p:txBody>
        </p:sp>
        <p:sp>
          <p:nvSpPr>
            <p:cNvPr id="9" name="_s1032"/>
            <p:cNvSpPr>
              <a:spLocks noChangeArrowheads="1"/>
            </p:cNvSpPr>
            <p:nvPr/>
          </p:nvSpPr>
          <p:spPr bwMode="auto">
            <a:xfrm>
              <a:off x="1728" y="172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  <a:cs typeface="Arial" charset="0"/>
                </a:rPr>
                <a:t>1.Keratinised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cs typeface="Arial" charset="0"/>
              </a:endParaRPr>
            </a:p>
          </p:txBody>
        </p:sp>
        <p:sp>
          <p:nvSpPr>
            <p:cNvPr id="10" name="_s1033"/>
            <p:cNvSpPr>
              <a:spLocks noChangeArrowheads="1"/>
            </p:cNvSpPr>
            <p:nvPr/>
          </p:nvSpPr>
          <p:spPr bwMode="auto">
            <a:xfrm>
              <a:off x="1728" y="216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  <a:cs typeface="Arial" charset="0"/>
                </a:rPr>
                <a:t>2. Non-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  <a:cs typeface="Arial" charset="0"/>
                </a:rPr>
                <a:t>Keratinised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Masticatory</a:t>
            </a:r>
            <a:r>
              <a:rPr lang="en-US" dirty="0" smtClean="0"/>
              <a:t> Mucosa--- CK1, CK10</a:t>
            </a:r>
          </a:p>
          <a:p>
            <a:r>
              <a:rPr lang="en-US" dirty="0" smtClean="0"/>
              <a:t>Lining Mucosa--- CK4, CK13</a:t>
            </a:r>
          </a:p>
          <a:p>
            <a:endParaRPr lang="en-US" dirty="0" smtClean="0"/>
          </a:p>
          <a:p>
            <a:r>
              <a:rPr lang="en-US" dirty="0" smtClean="0"/>
              <a:t>Ventral surface of Tongue- CK5,6,14</a:t>
            </a:r>
          </a:p>
          <a:p>
            <a:r>
              <a:rPr lang="en-US" dirty="0" smtClean="0"/>
              <a:t>Soft Palate- CK7,8,18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01706589172b84edda2eff7ec065c4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ODLAND BODIES/ KERATINOSOMES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Lamellar granules secrete their contents in to the intercellular spaces forming a intercellular lamellar structure.</a:t>
            </a:r>
          </a:p>
          <a:p>
            <a:endParaRPr lang="en-US" dirty="0" smtClean="0"/>
          </a:p>
          <a:p>
            <a:r>
              <a:rPr lang="en-US" dirty="0" smtClean="0"/>
              <a:t>This contributes to the </a:t>
            </a:r>
            <a:r>
              <a:rPr lang="en-US" dirty="0" err="1" smtClean="0"/>
              <a:t>permiability</a:t>
            </a:r>
            <a:r>
              <a:rPr lang="en-US" dirty="0" smtClean="0"/>
              <a:t> barrier.</a:t>
            </a:r>
          </a:p>
          <a:p>
            <a:endParaRPr lang="en-US" dirty="0" smtClean="0"/>
          </a:p>
          <a:p>
            <a:r>
              <a:rPr lang="en-US" dirty="0" smtClean="0"/>
              <a:t>This barrier forms at the junction of granular and </a:t>
            </a:r>
            <a:r>
              <a:rPr lang="en-US" dirty="0" err="1" smtClean="0"/>
              <a:t>cornium</a:t>
            </a:r>
            <a:r>
              <a:rPr lang="en-US" dirty="0" smtClean="0"/>
              <a:t> layer.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Odland</a:t>
            </a:r>
            <a:r>
              <a:rPr lang="en-US" dirty="0" smtClean="0"/>
              <a:t> bodies</a:t>
            </a:r>
            <a:endParaRPr lang="en-US" dirty="0"/>
          </a:p>
        </p:txBody>
      </p:sp>
      <p:pic>
        <p:nvPicPr>
          <p:cNvPr id="1026" name="Picture 2" descr="C:\Users\hp\Desktop\odlan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76400"/>
            <a:ext cx="6200775" cy="471258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 </a:t>
            </a:r>
            <a:r>
              <a:rPr lang="en-US" dirty="0" err="1" smtClean="0"/>
              <a:t>keratinocytes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686800" cy="4525963"/>
          </a:xfrm>
        </p:spPr>
        <p:txBody>
          <a:bodyPr/>
          <a:lstStyle/>
          <a:p>
            <a:r>
              <a:rPr lang="en-US" sz="3000" dirty="0" smtClean="0">
                <a:effectLst/>
              </a:rPr>
              <a:t> Oral epithelium in many areas contain cells that differ in appearance from other epithelial cells.</a:t>
            </a:r>
          </a:p>
          <a:p>
            <a:r>
              <a:rPr lang="en-US" sz="3000" dirty="0" smtClean="0">
                <a:effectLst/>
              </a:rPr>
              <a:t>Lack </a:t>
            </a:r>
            <a:r>
              <a:rPr lang="en-US" sz="3000" dirty="0" err="1" smtClean="0">
                <a:effectLst/>
              </a:rPr>
              <a:t>desmosomal</a:t>
            </a:r>
            <a:r>
              <a:rPr lang="en-US" sz="3000" dirty="0" smtClean="0">
                <a:effectLst/>
              </a:rPr>
              <a:t> attachment to adjacent cells Hence During </a:t>
            </a:r>
            <a:r>
              <a:rPr lang="en-US" sz="3000" dirty="0" err="1" smtClean="0">
                <a:effectLst/>
              </a:rPr>
              <a:t>histologic</a:t>
            </a:r>
            <a:r>
              <a:rPr lang="en-US" sz="3000" dirty="0" smtClean="0">
                <a:effectLst/>
              </a:rPr>
              <a:t> processing, Cytoplasm shrinks around the nucleus  To produce--------- </a:t>
            </a:r>
            <a:r>
              <a:rPr lang="en-US" sz="3000" dirty="0" smtClean="0">
                <a:solidFill>
                  <a:srgbClr val="FFFF00"/>
                </a:solidFill>
                <a:effectLst/>
              </a:rPr>
              <a:t>Clear cell</a:t>
            </a:r>
          </a:p>
          <a:p>
            <a:r>
              <a:rPr lang="en-US" sz="3000" dirty="0" smtClean="0">
                <a:effectLst/>
              </a:rPr>
              <a:t>None of these cells contain the large numbers of </a:t>
            </a:r>
            <a:r>
              <a:rPr lang="en-US" sz="3000" dirty="0" err="1" smtClean="0">
                <a:effectLst/>
              </a:rPr>
              <a:t>tonofilaments</a:t>
            </a:r>
            <a:r>
              <a:rPr lang="en-US" sz="3000" dirty="0" smtClean="0">
                <a:effectLst/>
              </a:rPr>
              <a:t> and </a:t>
            </a:r>
            <a:r>
              <a:rPr lang="en-US" sz="3000" dirty="0" err="1" smtClean="0">
                <a:effectLst/>
              </a:rPr>
              <a:t>Desmosomes</a:t>
            </a:r>
            <a:r>
              <a:rPr lang="en-US" sz="3000" dirty="0" smtClean="0">
                <a:effectLst/>
              </a:rPr>
              <a:t> seen in epithelial </a:t>
            </a:r>
            <a:r>
              <a:rPr lang="en-US" sz="3000" dirty="0" err="1" smtClean="0">
                <a:effectLst/>
              </a:rPr>
              <a:t>keratinocytes</a:t>
            </a:r>
            <a:r>
              <a:rPr lang="en-US" sz="3000" dirty="0" smtClean="0">
                <a:effectLst/>
              </a:rPr>
              <a:t> and none participates in the process of maturation seen in epithelial.	</a:t>
            </a:r>
          </a:p>
          <a:p>
            <a:r>
              <a:rPr lang="en-US" sz="3000" dirty="0" smtClean="0">
                <a:effectLst/>
              </a:rPr>
              <a:t>They are called as --- Non </a:t>
            </a:r>
            <a:r>
              <a:rPr lang="en-US" sz="3000" dirty="0" err="1" smtClean="0">
                <a:effectLst/>
              </a:rPr>
              <a:t>keratinocytes</a:t>
            </a:r>
            <a:endParaRPr lang="en-US" sz="3000" dirty="0" smtClean="0">
              <a:effectLst/>
            </a:endParaRPr>
          </a:p>
          <a:p>
            <a:endParaRPr lang="en-US" sz="3000" dirty="0">
              <a:effectLst/>
            </a:endParaRPr>
          </a:p>
        </p:txBody>
      </p:sp>
      <p:pic>
        <p:nvPicPr>
          <p:cNvPr id="5122" name="Picture 2" descr="C:\Users\hp\Desktop\halo, clear cel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1" y="5210441"/>
            <a:ext cx="2057400" cy="1647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hp\Desktop\non kerati 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hp\Desktop\halo, clear cell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483365"/>
            <a:ext cx="7696200" cy="61630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p\Desktop\non kera p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Langerhan’s</a:t>
            </a:r>
            <a:r>
              <a:rPr lang="en-US" dirty="0" smtClean="0"/>
              <a:t> cells: 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1"/>
            <a:ext cx="8229600" cy="5029200"/>
          </a:xfrm>
        </p:spPr>
        <p:txBody>
          <a:bodyPr/>
          <a:lstStyle/>
          <a:p>
            <a:r>
              <a:rPr lang="en-US" dirty="0" smtClean="0"/>
              <a:t>Location: Supra basal.</a:t>
            </a:r>
          </a:p>
          <a:p>
            <a:r>
              <a:rPr lang="en-US" dirty="0" smtClean="0"/>
              <a:t>Function: Antigen trapping and processing</a:t>
            </a:r>
          </a:p>
          <a:p>
            <a:r>
              <a:rPr lang="en-US" dirty="0" smtClean="0"/>
              <a:t>Description: </a:t>
            </a:r>
            <a:r>
              <a:rPr lang="en-US" dirty="0" err="1" smtClean="0"/>
              <a:t>Dendritic</a:t>
            </a:r>
            <a:r>
              <a:rPr lang="en-US" dirty="0" smtClean="0"/>
              <a:t> cell  </a:t>
            </a:r>
          </a:p>
          <a:p>
            <a:r>
              <a:rPr lang="en-US" dirty="0" smtClean="0"/>
              <a:t>~ Lack </a:t>
            </a:r>
            <a:r>
              <a:rPr lang="en-US" dirty="0" err="1" smtClean="0"/>
              <a:t>desmosomal</a:t>
            </a:r>
            <a:r>
              <a:rPr lang="en-US" dirty="0" smtClean="0"/>
              <a:t> attachments</a:t>
            </a:r>
          </a:p>
          <a:p>
            <a:r>
              <a:rPr lang="en-US" dirty="0" smtClean="0"/>
              <a:t>~ Characterized ultra structurally by a small rod or flask shaped granules sometimes called — </a:t>
            </a:r>
            <a:r>
              <a:rPr lang="en-US" b="1" dirty="0" err="1" smtClean="0">
                <a:solidFill>
                  <a:srgbClr val="FFFF00"/>
                </a:solidFill>
              </a:rPr>
              <a:t>Birbeck</a:t>
            </a:r>
            <a:r>
              <a:rPr lang="en-US" b="1" dirty="0" smtClean="0">
                <a:solidFill>
                  <a:srgbClr val="FFFF00"/>
                </a:solidFill>
              </a:rPr>
              <a:t> granules.</a:t>
            </a:r>
          </a:p>
          <a:p>
            <a:r>
              <a:rPr lang="en-US" dirty="0" smtClean="0"/>
              <a:t> They may be capable of limited division with in the epithelium.</a:t>
            </a:r>
          </a:p>
        </p:txBody>
      </p:sp>
      <p:pic>
        <p:nvPicPr>
          <p:cNvPr id="2050" name="Picture 2" descr="C:\Users\hp\Desktop\langerha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0"/>
            <a:ext cx="3657600" cy="2600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Melanocytes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876800"/>
          </a:xfrm>
        </p:spPr>
        <p:txBody>
          <a:bodyPr/>
          <a:lstStyle/>
          <a:p>
            <a:r>
              <a:rPr lang="en-US" sz="2800" dirty="0" smtClean="0"/>
              <a:t>Origin: Neural crest </a:t>
            </a:r>
            <a:r>
              <a:rPr lang="en-US" sz="2800" dirty="0" err="1" smtClean="0"/>
              <a:t>cytoderm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Function: Produce Melanin — Pigment.</a:t>
            </a:r>
          </a:p>
          <a:p>
            <a:r>
              <a:rPr lang="en-US" sz="2800" dirty="0" smtClean="0"/>
              <a:t>Description: They are present predominantly at Basal layer of epithelium.</a:t>
            </a:r>
          </a:p>
          <a:p>
            <a:r>
              <a:rPr lang="en-US" sz="2800" dirty="0" smtClean="0"/>
              <a:t>~ They lack </a:t>
            </a:r>
            <a:r>
              <a:rPr lang="en-US" sz="2800" dirty="0" err="1" smtClean="0"/>
              <a:t>desmosomes</a:t>
            </a:r>
            <a:r>
              <a:rPr lang="en-US" sz="2800" dirty="0" smtClean="0"/>
              <a:t>    and </a:t>
            </a:r>
            <a:r>
              <a:rPr lang="en-US" sz="2800" dirty="0" err="1" smtClean="0"/>
              <a:t>tonofilaments</a:t>
            </a:r>
            <a:r>
              <a:rPr lang="en-US" sz="2800" dirty="0" smtClean="0"/>
              <a:t> but  have Long </a:t>
            </a:r>
            <a:r>
              <a:rPr lang="en-US" sz="2800" dirty="0" err="1" smtClean="0"/>
              <a:t>dendritic</a:t>
            </a:r>
            <a:r>
              <a:rPr lang="en-US" sz="2800" dirty="0" smtClean="0"/>
              <a:t> processes that  extend between </a:t>
            </a:r>
            <a:r>
              <a:rPr lang="en-US" sz="2800" dirty="0" err="1" smtClean="0"/>
              <a:t>keratinocytes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~ </a:t>
            </a:r>
            <a:r>
              <a:rPr lang="en-US" sz="2800" b="1" dirty="0" smtClean="0">
                <a:solidFill>
                  <a:srgbClr val="FFFF00"/>
                </a:solidFill>
              </a:rPr>
              <a:t>Melanin</a:t>
            </a:r>
            <a:r>
              <a:rPr lang="en-US" sz="2800" dirty="0" smtClean="0"/>
              <a:t> — synthesized with in the </a:t>
            </a:r>
            <a:r>
              <a:rPr lang="en-US" sz="2800" dirty="0" err="1" smtClean="0"/>
              <a:t>Melanocytes</a:t>
            </a:r>
            <a:r>
              <a:rPr lang="en-US" sz="2800" dirty="0" smtClean="0"/>
              <a:t> as small structures called — </a:t>
            </a:r>
            <a:r>
              <a:rPr lang="en-US" sz="2800" dirty="0" err="1" smtClean="0">
                <a:solidFill>
                  <a:srgbClr val="FFFF00"/>
                </a:solidFill>
              </a:rPr>
              <a:t>Melanosomes</a:t>
            </a:r>
            <a:r>
              <a:rPr lang="en-US" sz="2800" dirty="0" smtClean="0">
                <a:solidFill>
                  <a:srgbClr val="FFFF00"/>
                </a:solidFill>
              </a:rPr>
              <a:t>. </a:t>
            </a:r>
            <a:r>
              <a:rPr lang="en-US" sz="2800" dirty="0" smtClean="0"/>
              <a:t>Injected Into cytoplasm of adjacent </a:t>
            </a:r>
            <a:r>
              <a:rPr lang="en-US" sz="2800" dirty="0" err="1" smtClean="0"/>
              <a:t>keratinocytes</a:t>
            </a:r>
            <a:r>
              <a:rPr lang="en-US" sz="2800" dirty="0" smtClean="0"/>
              <a:t> by the </a:t>
            </a:r>
            <a:r>
              <a:rPr lang="en-US" sz="2800" dirty="0" err="1" smtClean="0"/>
              <a:t>dendritic</a:t>
            </a:r>
            <a:r>
              <a:rPr lang="en-US" sz="2800" dirty="0" smtClean="0"/>
              <a:t> processes of </a:t>
            </a:r>
            <a:r>
              <a:rPr lang="en-US" sz="2800" dirty="0" err="1" smtClean="0"/>
              <a:t>Melanocytes</a:t>
            </a:r>
            <a:r>
              <a:rPr lang="en-US" sz="2800" dirty="0" smtClean="0"/>
              <a:t>.</a:t>
            </a:r>
          </a:p>
          <a:p>
            <a:endParaRPr lang="en-US" sz="2800" dirty="0"/>
          </a:p>
        </p:txBody>
      </p:sp>
      <p:pic>
        <p:nvPicPr>
          <p:cNvPr id="3074" name="Picture 2" descr="C:\Users\hp\Desktop\mela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0"/>
            <a:ext cx="304800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8" name="Picture 2" descr="C:\Users\hp\Desktop\Oral-mucosa par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6294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p\Desktop\mel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022600"/>
            <a:ext cx="5041900" cy="3835400"/>
          </a:xfrm>
          <a:prstGeom prst="rect">
            <a:avLst/>
          </a:prstGeom>
          <a:noFill/>
        </p:spPr>
      </p:pic>
      <p:pic>
        <p:nvPicPr>
          <p:cNvPr id="5" name="Picture 2" descr="C:\Users\hp\Desktop\mela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40941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Merkel Cell: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0"/>
            <a:ext cx="8686800" cy="4572000"/>
          </a:xfrm>
        </p:spPr>
        <p:txBody>
          <a:bodyPr/>
          <a:lstStyle/>
          <a:p>
            <a:r>
              <a:rPr lang="en-US" dirty="0" smtClean="0"/>
              <a:t>Location: Basal layer. </a:t>
            </a:r>
          </a:p>
          <a:p>
            <a:r>
              <a:rPr lang="en-US" dirty="0" smtClean="0"/>
              <a:t>Function: </a:t>
            </a:r>
            <a:r>
              <a:rPr lang="en-US" dirty="0" smtClean="0">
                <a:solidFill>
                  <a:srgbClr val="FFFF00"/>
                </a:solidFill>
              </a:rPr>
              <a:t>Tactile sensory cell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Description: Unlike </a:t>
            </a:r>
            <a:r>
              <a:rPr lang="en-US" dirty="0" err="1" smtClean="0"/>
              <a:t>Melanocytes</a:t>
            </a:r>
            <a:r>
              <a:rPr lang="en-US" dirty="0" smtClean="0"/>
              <a:t> and </a:t>
            </a:r>
            <a:r>
              <a:rPr lang="en-US" dirty="0" err="1" smtClean="0"/>
              <a:t>Langerhan’s</a:t>
            </a:r>
            <a:r>
              <a:rPr lang="en-US" dirty="0" smtClean="0"/>
              <a:t> cells it is not </a:t>
            </a:r>
            <a:r>
              <a:rPr lang="en-US" dirty="0" err="1" smtClean="0"/>
              <a:t>dendric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 does not contain </a:t>
            </a:r>
            <a:r>
              <a:rPr lang="en-US" dirty="0" err="1" smtClean="0"/>
              <a:t>tonofilaments</a:t>
            </a:r>
            <a:r>
              <a:rPr lang="en-US" dirty="0" smtClean="0"/>
              <a:t> and presence of occasional </a:t>
            </a:r>
            <a:r>
              <a:rPr lang="en-US" dirty="0" err="1" smtClean="0"/>
              <a:t>desmosomes</a:t>
            </a:r>
            <a:r>
              <a:rPr lang="en-US" dirty="0" smtClean="0"/>
              <a:t> linking to adjacent cells— hence not always clear cell.</a:t>
            </a:r>
          </a:p>
        </p:txBody>
      </p:sp>
      <p:pic>
        <p:nvPicPr>
          <p:cNvPr id="4098" name="Picture 2" descr="C:\Users\hp\Desktop\merk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0"/>
            <a:ext cx="2438400" cy="2438400"/>
          </a:xfrm>
          <a:prstGeom prst="rect">
            <a:avLst/>
          </a:prstGeom>
          <a:noFill/>
        </p:spPr>
      </p:pic>
      <p:pic>
        <p:nvPicPr>
          <p:cNvPr id="4099" name="Picture 3" descr="C:\Users\hp\Desktop\merk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0"/>
            <a:ext cx="28956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has nerve tissue immediately adjacent.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It is presumed to be </a:t>
            </a:r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dirty="0" err="1" smtClean="0">
                <a:solidFill>
                  <a:srgbClr val="FFFF00"/>
                </a:solidFill>
              </a:rPr>
              <a:t>Specialised</a:t>
            </a:r>
            <a:r>
              <a:rPr lang="en-US" dirty="0" smtClean="0">
                <a:solidFill>
                  <a:srgbClr val="FFFF00"/>
                </a:solidFill>
              </a:rPr>
              <a:t> neural pressure-sensitive receptor cell”</a:t>
            </a:r>
          </a:p>
          <a:p>
            <a:endParaRPr lang="en-US" dirty="0" smtClean="0"/>
          </a:p>
          <a:p>
            <a:r>
              <a:rPr lang="en-US" dirty="0" smtClean="0"/>
              <a:t>Responds to touch sensation.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686800" cy="4525963"/>
          </a:xfrm>
        </p:spPr>
        <p:txBody>
          <a:bodyPr/>
          <a:lstStyle/>
          <a:p>
            <a:r>
              <a:rPr lang="en-US" b="1" i="1" dirty="0" smtClean="0"/>
              <a:t>Characteristic features:</a:t>
            </a:r>
            <a:endParaRPr lang="en-US" dirty="0" smtClean="0"/>
          </a:p>
          <a:p>
            <a:r>
              <a:rPr lang="en-US" dirty="0" smtClean="0"/>
              <a:t>Small membrane bound vesicles in the cytoplasm</a:t>
            </a:r>
          </a:p>
          <a:p>
            <a:pPr>
              <a:buNone/>
            </a:pPr>
            <a:r>
              <a:rPr lang="en-US" dirty="0" smtClean="0"/>
              <a:t>Sometimes situated adjacent to nerve fiber associated with the cell</a:t>
            </a:r>
          </a:p>
          <a:p>
            <a:r>
              <a:rPr lang="en-US" dirty="0" smtClean="0"/>
              <a:t> These granules many liberate </a:t>
            </a:r>
            <a:r>
              <a:rPr lang="en-US" dirty="0" smtClean="0">
                <a:solidFill>
                  <a:srgbClr val="FFFF00"/>
                </a:solidFill>
              </a:rPr>
              <a:t>Transmitter substance </a:t>
            </a:r>
          </a:p>
          <a:p>
            <a:r>
              <a:rPr lang="en-US" dirty="0" smtClean="0"/>
              <a:t> Across synapse like function between Merkel cell and Nerve fiber--- trigger an impulse</a:t>
            </a:r>
          </a:p>
          <a:p>
            <a:r>
              <a:rPr lang="en-US" dirty="0" smtClean="0"/>
              <a:t>These cells may arise from division of an epithelial cell (</a:t>
            </a:r>
            <a:r>
              <a:rPr lang="en-US" dirty="0" err="1" smtClean="0"/>
              <a:t>Keratinocyte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hp\Desktop\merk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305800" cy="678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Inflammatory cells: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800" dirty="0" smtClean="0"/>
              <a:t>Function: Associated with inflammatory  process  in Oral Mucosa.</a:t>
            </a:r>
          </a:p>
          <a:p>
            <a:r>
              <a:rPr lang="en-US" sz="2800" dirty="0" smtClean="0"/>
              <a:t>Description: Sections of normal Oral inflammatory cells often in the nucleated cell layers. </a:t>
            </a:r>
          </a:p>
          <a:p>
            <a:r>
              <a:rPr lang="en-US" sz="2800" dirty="0" smtClean="0"/>
              <a:t>~ These cell — transient &amp; do not reproduce themselves in the Epithelium</a:t>
            </a:r>
          </a:p>
          <a:p>
            <a:r>
              <a:rPr lang="en-US" sz="2800" dirty="0" smtClean="0"/>
              <a:t>~ The cell most frequently seen is</a:t>
            </a:r>
          </a:p>
          <a:p>
            <a:r>
              <a:rPr lang="en-US" sz="2800" dirty="0" smtClean="0"/>
              <a:t>~ </a:t>
            </a:r>
            <a:r>
              <a:rPr lang="en-US" sz="2800" dirty="0" smtClean="0">
                <a:solidFill>
                  <a:srgbClr val="FFFF00"/>
                </a:solidFill>
              </a:rPr>
              <a:t>Lymphocyte occasionally PNM and mast cells </a:t>
            </a:r>
            <a:r>
              <a:rPr lang="en-US" sz="2800" dirty="0" smtClean="0"/>
              <a:t>can also be seen </a:t>
            </a:r>
          </a:p>
          <a:p>
            <a:r>
              <a:rPr lang="en-US" sz="2800" dirty="0" smtClean="0"/>
              <a:t>~ Lymphocytes — often associated with </a:t>
            </a:r>
            <a:r>
              <a:rPr lang="en-US" sz="2800" dirty="0" err="1" smtClean="0"/>
              <a:t>Langerlan’s</a:t>
            </a:r>
            <a:r>
              <a:rPr lang="en-US" sz="2800" dirty="0" smtClean="0"/>
              <a:t> cells</a:t>
            </a:r>
          </a:p>
          <a:p>
            <a:pPr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 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dirty="0" smtClean="0"/>
              <a:t>Histology of Lip 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4000" dirty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54102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n-US" altLang="en-US" b="1" dirty="0" smtClean="0">
                <a:solidFill>
                  <a:srgbClr val="FFFF00"/>
                </a:solidFill>
              </a:rPr>
              <a:t>Skin</a:t>
            </a:r>
            <a:r>
              <a:rPr lang="en-US" altLang="en-US" b="1" dirty="0" smtClean="0"/>
              <a:t>: </a:t>
            </a:r>
            <a:r>
              <a:rPr lang="en-US" altLang="en-US" dirty="0" smtClean="0"/>
              <a:t>keratinized stratified </a:t>
            </a:r>
            <a:r>
              <a:rPr lang="en-US" altLang="en-US" dirty="0" err="1" smtClean="0"/>
              <a:t>squamous</a:t>
            </a:r>
            <a:r>
              <a:rPr lang="en-US" altLang="en-US" dirty="0" smtClean="0"/>
              <a:t> epithelium with </a:t>
            </a:r>
            <a:r>
              <a:rPr lang="en-US" altLang="en-US" dirty="0" err="1" smtClean="0"/>
              <a:t>adnexal</a:t>
            </a:r>
            <a:r>
              <a:rPr lang="en-US" altLang="en-US" dirty="0" smtClean="0"/>
              <a:t> skin structures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en-US" altLang="en-US" dirty="0" smtClean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altLang="en-US" b="1" dirty="0" smtClean="0">
                <a:solidFill>
                  <a:srgbClr val="FFFF00"/>
                </a:solidFill>
              </a:rPr>
              <a:t>Oral Mucosa</a:t>
            </a:r>
            <a:r>
              <a:rPr lang="en-US" altLang="en-US" b="1" dirty="0" smtClean="0"/>
              <a:t>: </a:t>
            </a:r>
            <a:r>
              <a:rPr lang="en-US" altLang="en-US" dirty="0" smtClean="0"/>
              <a:t>Moist-surface, covered by </a:t>
            </a:r>
            <a:r>
              <a:rPr lang="en-US" altLang="en-US" dirty="0" err="1" smtClean="0"/>
              <a:t>nonkeratinized</a:t>
            </a:r>
            <a:r>
              <a:rPr lang="en-US" altLang="en-US" dirty="0" smtClean="0"/>
              <a:t> stratified </a:t>
            </a:r>
            <a:r>
              <a:rPr lang="en-US" altLang="en-US" dirty="0" err="1" smtClean="0"/>
              <a:t>squamous</a:t>
            </a:r>
            <a:r>
              <a:rPr lang="en-US" altLang="en-US" dirty="0" smtClean="0"/>
              <a:t> epithelium associated with small round </a:t>
            </a:r>
            <a:r>
              <a:rPr lang="en-US" altLang="en-US" dirty="0" err="1" smtClean="0"/>
              <a:t>seromucous</a:t>
            </a:r>
            <a:r>
              <a:rPr lang="en-US" altLang="en-US" dirty="0" smtClean="0"/>
              <a:t> glands of the lamina </a:t>
            </a:r>
            <a:r>
              <a:rPr lang="en-US" altLang="en-US" dirty="0" err="1" smtClean="0"/>
              <a:t>propria</a:t>
            </a:r>
            <a:r>
              <a:rPr lang="en-US" altLang="en-US" dirty="0" smtClean="0"/>
              <a:t>. In </a:t>
            </a:r>
            <a:r>
              <a:rPr lang="en-US" altLang="en-US" dirty="0" err="1" smtClean="0"/>
              <a:t>thesubmucosa</a:t>
            </a:r>
            <a:r>
              <a:rPr lang="en-US" altLang="en-US" dirty="0" smtClean="0"/>
              <a:t> fibers of </a:t>
            </a:r>
            <a:r>
              <a:rPr lang="en-US" altLang="en-US" dirty="0" err="1" smtClean="0"/>
              <a:t>orbicularis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oris</a:t>
            </a:r>
            <a:r>
              <a:rPr lang="en-US" altLang="en-US" dirty="0" smtClean="0"/>
              <a:t> muscle is noted.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dirty="0" smtClean="0"/>
              <a:t>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altLang="en-US" b="1" dirty="0" smtClean="0">
                <a:solidFill>
                  <a:srgbClr val="FFFF00"/>
                </a:solidFill>
              </a:rPr>
              <a:t>Vermillion zone</a:t>
            </a:r>
            <a:r>
              <a:rPr lang="en-US" altLang="en-US" b="1" dirty="0" smtClean="0"/>
              <a:t>: </a:t>
            </a:r>
            <a:r>
              <a:rPr lang="en-US" altLang="en-US" dirty="0" smtClean="0"/>
              <a:t>Very thin keratinized epithelium that contains no </a:t>
            </a:r>
            <a:r>
              <a:rPr lang="en-US" altLang="en-US" dirty="0" err="1" smtClean="0"/>
              <a:t>adnexal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skinstructures</a:t>
            </a:r>
            <a:r>
              <a:rPr lang="en-US" altLang="en-US" dirty="0" smtClean="0"/>
              <a:t> (can contain sebaceous glands)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The Transitional zone between the Skin of the Lip and the Mucous Membrane of Lip is the </a:t>
            </a:r>
            <a:r>
              <a:rPr lang="en-US" b="1" dirty="0" smtClean="0">
                <a:solidFill>
                  <a:srgbClr val="FFFF00"/>
                </a:solidFill>
                <a:effectLst/>
              </a:rPr>
              <a:t>RED ZONE/ VERMILLION ZONE.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The line that separates the skin from the Vermillion zone- </a:t>
            </a:r>
            <a:r>
              <a:rPr lang="en-US" b="1" dirty="0" smtClean="0">
                <a:solidFill>
                  <a:srgbClr val="FFFF00"/>
                </a:solidFill>
                <a:effectLst/>
              </a:rPr>
              <a:t>VERMILLION  BORDER</a:t>
            </a:r>
            <a:endParaRPr lang="en-US" b="1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skin on outer surface of Lip- moderately Thick keratinized epithelium with thick str. </a:t>
            </a:r>
            <a:r>
              <a:rPr lang="en-US" dirty="0" err="1" smtClean="0"/>
              <a:t>Corneum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CT Papillae few and short.</a:t>
            </a:r>
          </a:p>
          <a:p>
            <a:endParaRPr lang="en-US" dirty="0" smtClean="0"/>
          </a:p>
          <a:p>
            <a:r>
              <a:rPr lang="en-US" dirty="0" smtClean="0"/>
              <a:t>Transitional Zone- </a:t>
            </a:r>
            <a:r>
              <a:rPr lang="en-US" dirty="0" err="1" smtClean="0"/>
              <a:t>midly</a:t>
            </a:r>
            <a:r>
              <a:rPr lang="en-US" dirty="0" smtClean="0"/>
              <a:t> keratinized </a:t>
            </a:r>
            <a:r>
              <a:rPr lang="en-US" dirty="0" err="1" smtClean="0"/>
              <a:t>epi</a:t>
            </a:r>
            <a:r>
              <a:rPr lang="en-US" dirty="0" smtClean="0"/>
              <a:t> with long CT papillae.</a:t>
            </a:r>
          </a:p>
          <a:p>
            <a:r>
              <a:rPr lang="en-US" dirty="0" smtClean="0"/>
              <a:t>Deep in to </a:t>
            </a:r>
            <a:r>
              <a:rPr lang="en-US" dirty="0" err="1" smtClean="0"/>
              <a:t>epi</a:t>
            </a:r>
            <a:r>
              <a:rPr lang="en-US" dirty="0" smtClean="0"/>
              <a:t>---- large capillary loops </a:t>
            </a: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027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1.Masticatory Mucosa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25% of total mucosa. </a:t>
            </a:r>
          </a:p>
          <a:p>
            <a:pPr eaLnBrk="1" hangingPunct="1">
              <a:defRPr/>
            </a:pPr>
            <a:r>
              <a:rPr lang="en-US" altLang="en-US" dirty="0" err="1" smtClean="0">
                <a:solidFill>
                  <a:srgbClr val="FFFF00"/>
                </a:solidFill>
              </a:rPr>
              <a:t>Gingiva</a:t>
            </a:r>
            <a:r>
              <a:rPr lang="en-US" altLang="en-US" dirty="0" smtClean="0"/>
              <a:t> (free, attached and </a:t>
            </a:r>
            <a:r>
              <a:rPr lang="en-US" altLang="en-US" dirty="0" err="1" smtClean="0"/>
              <a:t>interdental</a:t>
            </a:r>
            <a:r>
              <a:rPr lang="en-US" altLang="en-US" dirty="0" smtClean="0"/>
              <a:t>) </a:t>
            </a:r>
          </a:p>
          <a:p>
            <a:pPr eaLnBrk="1" hangingPunct="1">
              <a:defRPr/>
            </a:pP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FF00"/>
                </a:solidFill>
              </a:rPr>
              <a:t>Hard palate</a:t>
            </a:r>
            <a:r>
              <a:rPr lang="en-US" altLang="en-US" dirty="0" smtClean="0"/>
              <a:t>. </a:t>
            </a:r>
          </a:p>
          <a:p>
            <a:pPr eaLnBrk="1" hangingPunct="1">
              <a:defRPr/>
            </a:pPr>
            <a:r>
              <a:rPr lang="en-US" altLang="en-US" dirty="0" smtClean="0"/>
              <a:t>Primary mucosa to be in contact with food during mastication. </a:t>
            </a:r>
          </a:p>
          <a:p>
            <a:pPr eaLnBrk="1" hangingPunct="1">
              <a:defRPr/>
            </a:pPr>
            <a:r>
              <a:rPr lang="en-US" altLang="en-US" dirty="0" smtClean="0"/>
              <a:t>MASTOCATORY MUCOSA IS USUALLY KERATINIZED.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solidFill>
                  <a:srgbClr val="FF3300"/>
                </a:solidFill>
              </a:rPr>
              <a:t>What gives the vermillion zone the red color?</a:t>
            </a:r>
            <a:br>
              <a:rPr lang="en-US" altLang="en-US" sz="4000" smtClean="0">
                <a:solidFill>
                  <a:srgbClr val="FF3300"/>
                </a:solidFill>
              </a:rPr>
            </a:br>
            <a:endParaRPr lang="en-US" altLang="en-US" sz="4000" smtClean="0">
              <a:solidFill>
                <a:srgbClr val="FF3300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74837"/>
            <a:ext cx="8229600" cy="4297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1.Epithelium is thin</a:t>
            </a:r>
          </a:p>
          <a:p>
            <a:pPr eaLnBrk="1" hangingPunct="1">
              <a:defRPr/>
            </a:pPr>
            <a:r>
              <a:rPr lang="en-US" altLang="en-US" dirty="0" smtClean="0"/>
              <a:t>2.Epithelium contains </a:t>
            </a:r>
            <a:r>
              <a:rPr lang="en-US" altLang="en-US" dirty="0" err="1" smtClean="0"/>
              <a:t>eleidin</a:t>
            </a:r>
            <a:r>
              <a:rPr lang="en-US" altLang="en-US" dirty="0" smtClean="0"/>
              <a:t>, which is transparent</a:t>
            </a:r>
          </a:p>
          <a:p>
            <a:pPr eaLnBrk="1" hangingPunct="1">
              <a:defRPr/>
            </a:pPr>
            <a:r>
              <a:rPr lang="en-US" altLang="en-US" dirty="0" smtClean="0"/>
              <a:t>3.Blood vessels are present near the surface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dirty="0" smtClean="0"/>
              <a:t>        </a:t>
            </a:r>
            <a:endParaRPr lang="en-US" altLang="en-US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en-US" altLang="en-US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89916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895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8800" b="0" smtClean="0"/>
              <a:t>Soft palate</a:t>
            </a:r>
            <a:r>
              <a:rPr lang="en-US" altLang="en-US" sz="8800" smtClean="0"/>
              <a:t/>
            </a:r>
            <a:br>
              <a:rPr lang="en-US" altLang="en-US" sz="8800" smtClean="0"/>
            </a:br>
            <a:endParaRPr lang="en-US" altLang="en-US" sz="8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Cheeks (Buccal Mucosa)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/>
          <a:srcRect t="13419"/>
          <a:stretch>
            <a:fillRect/>
          </a:stretch>
        </p:blipFill>
        <p:spPr bwMode="auto">
          <a:xfrm>
            <a:off x="1219200" y="1066800"/>
            <a:ext cx="6400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hp\Desktop\Histological-left-and-schematic-right-image-of-the-buccal-oral-mucosa-histologic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bucc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14400"/>
            <a:ext cx="81534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8001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>
                <a:solidFill>
                  <a:schemeClr val="accent2"/>
                </a:solidFill>
              </a:rPr>
              <a:t>Cheeks (Buccal Mucosa</a:t>
            </a:r>
            <a:r>
              <a:rPr lang="en-US" altLang="en-US" sz="4000" b="0" smtClean="0"/>
              <a:t>)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en-US" altLang="en-US" sz="3600" dirty="0" smtClean="0">
                <a:effectLst/>
              </a:rPr>
              <a:t>Similar to lips and soft palate</a:t>
            </a:r>
          </a:p>
          <a:p>
            <a:pPr algn="just" eaLnBrk="1" hangingPunct="1">
              <a:defRPr/>
            </a:pPr>
            <a:endParaRPr lang="en-US" altLang="en-US" sz="3600" dirty="0" smtClean="0">
              <a:effectLst/>
            </a:endParaRPr>
          </a:p>
          <a:p>
            <a:pPr algn="just" eaLnBrk="1" hangingPunct="1">
              <a:defRPr/>
            </a:pPr>
            <a:r>
              <a:rPr lang="en-US" altLang="en-US" sz="3600" dirty="0" smtClean="0">
                <a:effectLst/>
              </a:rPr>
              <a:t>Non-keratinized stratified </a:t>
            </a:r>
            <a:r>
              <a:rPr lang="en-US" altLang="en-US" sz="3600" dirty="0" err="1" smtClean="0">
                <a:effectLst/>
              </a:rPr>
              <a:t>squamous</a:t>
            </a:r>
            <a:r>
              <a:rPr lang="en-US" altLang="en-US" sz="3600" dirty="0" smtClean="0">
                <a:effectLst/>
              </a:rPr>
              <a:t> epithelium, lamina </a:t>
            </a:r>
            <a:r>
              <a:rPr lang="en-US" altLang="en-US" sz="3600" dirty="0" err="1" smtClean="0">
                <a:effectLst/>
              </a:rPr>
              <a:t>propria</a:t>
            </a:r>
            <a:r>
              <a:rPr lang="en-US" altLang="en-US" sz="3600" dirty="0" smtClean="0">
                <a:effectLst/>
              </a:rPr>
              <a:t> and </a:t>
            </a:r>
            <a:r>
              <a:rPr lang="en-US" altLang="en-US" sz="3600" dirty="0" err="1" smtClean="0">
                <a:effectLst/>
              </a:rPr>
              <a:t>submucosa</a:t>
            </a:r>
            <a:endParaRPr lang="en-US" altLang="en-US" sz="3600" dirty="0" smtClean="0">
              <a:effectLst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en-US" altLang="en-US" sz="3600" dirty="0" smtClean="0">
              <a:effectLst/>
            </a:endParaRPr>
          </a:p>
          <a:p>
            <a:pPr algn="just" eaLnBrk="1" hangingPunct="1">
              <a:defRPr/>
            </a:pPr>
            <a:r>
              <a:rPr lang="en-US" altLang="en-US" sz="3600" dirty="0" err="1" smtClean="0">
                <a:effectLst/>
              </a:rPr>
              <a:t>Submucosa</a:t>
            </a:r>
            <a:r>
              <a:rPr lang="en-US" altLang="en-US" sz="3600" dirty="0" smtClean="0">
                <a:effectLst/>
              </a:rPr>
              <a:t> of cheeks contain fat cells along with lobules of minor salivary glands and muscle fibers</a:t>
            </a:r>
          </a:p>
          <a:p>
            <a:pPr algn="just" eaLnBrk="1" hangingPunct="1">
              <a:defRPr/>
            </a:pPr>
            <a:endParaRPr lang="en-US" altLang="en-US" sz="3600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</a:t>
            </a:r>
            <a:r>
              <a:rPr lang="en-US" dirty="0" smtClean="0">
                <a:solidFill>
                  <a:srgbClr val="FFFF00"/>
                </a:solidFill>
              </a:rPr>
              <a:t>strands of dense connective tissue</a:t>
            </a:r>
            <a:r>
              <a:rPr lang="en-US" dirty="0" smtClean="0"/>
              <a:t> limit the mobility mucous membrane, holding it to the musculature and preventing the elevation between folds.</a:t>
            </a:r>
          </a:p>
          <a:p>
            <a:pPr algn="just"/>
            <a:endParaRPr lang="en-US" dirty="0" smtClean="0"/>
          </a:p>
          <a:p>
            <a:r>
              <a:rPr lang="en-US" dirty="0" smtClean="0"/>
              <a:t>This prevents mucous membrane  of lips and cheeks from lodging between biting surfaces of teeth.</a:t>
            </a:r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>
                <a:solidFill>
                  <a:schemeClr val="accent2"/>
                </a:solidFill>
              </a:rPr>
              <a:t>Ventral surface of tongue</a:t>
            </a:r>
            <a:r>
              <a:rPr lang="en-US" altLang="en-US" sz="4000" smtClean="0">
                <a:solidFill>
                  <a:schemeClr val="accent2"/>
                </a:solidFill>
              </a:rPr>
              <a:t/>
            </a:r>
            <a:br>
              <a:rPr lang="en-US" altLang="en-US" sz="4000" smtClean="0">
                <a:solidFill>
                  <a:schemeClr val="accent2"/>
                </a:solidFill>
              </a:rPr>
            </a:br>
            <a:endParaRPr lang="en-US" altLang="en-US" sz="4000" smtClean="0">
              <a:solidFill>
                <a:schemeClr val="accent2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err="1" smtClean="0"/>
              <a:t>Nonkeratinized</a:t>
            </a:r>
            <a:r>
              <a:rPr lang="en-US" altLang="en-US" sz="2800" dirty="0" smtClean="0"/>
              <a:t> stratified </a:t>
            </a:r>
            <a:r>
              <a:rPr lang="en-US" altLang="en-US" sz="2800" dirty="0" err="1" smtClean="0"/>
              <a:t>squamous</a:t>
            </a:r>
            <a:r>
              <a:rPr lang="en-US" altLang="en-US" sz="2800" dirty="0" smtClean="0"/>
              <a:t> epithelium, lamina </a:t>
            </a:r>
            <a:r>
              <a:rPr lang="en-US" altLang="en-US" sz="2800" dirty="0" err="1" smtClean="0"/>
              <a:t>propria</a:t>
            </a:r>
            <a:r>
              <a:rPr lang="en-US" altLang="en-US" sz="2800" dirty="0" smtClean="0"/>
              <a:t> and </a:t>
            </a:r>
            <a:r>
              <a:rPr lang="en-US" altLang="en-US" sz="2800" dirty="0" err="1" smtClean="0"/>
              <a:t>submucosa</a:t>
            </a:r>
            <a:endParaRPr lang="en-US" altLang="en-US" sz="2800" dirty="0" smtClean="0"/>
          </a:p>
          <a:p>
            <a:pPr eaLnBrk="1" hangingPunct="1"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smtClean="0"/>
              <a:t>Thin </a:t>
            </a:r>
            <a:r>
              <a:rPr lang="en-US" altLang="en-US" sz="2800" dirty="0" err="1" smtClean="0"/>
              <a:t>epi</a:t>
            </a:r>
            <a:r>
              <a:rPr lang="en-US" altLang="en-US" sz="2800" dirty="0" smtClean="0"/>
              <a:t> loosely attached to underlying structures– free mobility of tongue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smtClean="0"/>
              <a:t>Extremely dense muscle fibers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smtClean="0"/>
              <a:t>interlacing connective tissue fibers in </a:t>
            </a:r>
            <a:r>
              <a:rPr lang="en-US" altLang="en-US" sz="2800" dirty="0" err="1" smtClean="0"/>
              <a:t>submucosa</a:t>
            </a:r>
            <a:endParaRPr lang="en-US" altLang="en-US" sz="2800" dirty="0" smtClean="0"/>
          </a:p>
          <a:p>
            <a:pPr eaLnBrk="1" hangingPunct="1"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/>
              <a:t>2.Lining Mucosa:</a:t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60% of total mucosa. </a:t>
            </a:r>
          </a:p>
          <a:p>
            <a:pPr eaLnBrk="1" hangingPunct="1">
              <a:defRPr/>
            </a:pPr>
            <a:r>
              <a:rPr lang="en-US" altLang="en-US" dirty="0" smtClean="0"/>
              <a:t>Covers the </a:t>
            </a:r>
            <a:r>
              <a:rPr lang="en-US" altLang="en-US" dirty="0" smtClean="0">
                <a:solidFill>
                  <a:srgbClr val="FFFF00"/>
                </a:solidFill>
              </a:rPr>
              <a:t>floor of mouth, ventral (underside) tongue, alveolar mucosa, cheeks, lips and soft palate.</a:t>
            </a:r>
          </a:p>
          <a:p>
            <a:pPr eaLnBrk="1" hangingPunct="1">
              <a:defRPr/>
            </a:pPr>
            <a:r>
              <a:rPr lang="en-US" altLang="en-US" dirty="0" smtClean="0"/>
              <a:t>Does not function in mastication and therefore has minimal attrition.</a:t>
            </a:r>
          </a:p>
          <a:p>
            <a:pPr eaLnBrk="1" hangingPunct="1">
              <a:defRPr/>
            </a:pPr>
            <a:r>
              <a:rPr lang="en-US" altLang="en-US" dirty="0" smtClean="0"/>
              <a:t> Non-keratinized; soft and pliable.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Floor of mouth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66800"/>
            <a:ext cx="9067800" cy="4986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49375"/>
            <a:ext cx="9144000" cy="4776788"/>
          </a:xfrm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8229600" y="50292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0" smtClean="0"/>
              <a:t>Masticatory Mucosa</a:t>
            </a:r>
            <a:endParaRPr lang="en-US" alt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dirty="0" smtClean="0"/>
              <a:t>Epithelium that covers </a:t>
            </a:r>
            <a:r>
              <a:rPr lang="en-US" altLang="en-US" sz="2000" dirty="0" err="1" smtClean="0"/>
              <a:t>gingiva</a:t>
            </a:r>
            <a:r>
              <a:rPr lang="en-US" altLang="en-US" sz="2000" dirty="0" smtClean="0"/>
              <a:t> and hard palate</a:t>
            </a:r>
          </a:p>
          <a:p>
            <a:pPr eaLnBrk="1" hangingPunct="1">
              <a:defRPr/>
            </a:pPr>
            <a:r>
              <a:rPr lang="en-US" altLang="en-US" sz="2000" dirty="0" smtClean="0"/>
              <a:t>Mucosa is thicker than </a:t>
            </a:r>
            <a:r>
              <a:rPr lang="en-US" altLang="en-US" sz="2000" dirty="0" err="1" smtClean="0"/>
              <a:t>nonkeratinized</a:t>
            </a:r>
            <a:r>
              <a:rPr lang="en-US" altLang="en-US" sz="2000" dirty="0" smtClean="0"/>
              <a:t> because of the keratin layer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r>
              <a:rPr lang="en-US" altLang="en-US" sz="2000" b="1" dirty="0" smtClean="0"/>
              <a:t>Stratum </a:t>
            </a:r>
            <a:r>
              <a:rPr lang="en-US" altLang="en-US" sz="2000" b="1" dirty="0" err="1" smtClean="0"/>
              <a:t>basale</a:t>
            </a:r>
            <a:r>
              <a:rPr lang="en-US" altLang="en-US" sz="2000" b="1" dirty="0" smtClean="0"/>
              <a:t>-</a:t>
            </a:r>
            <a:r>
              <a:rPr lang="en-US" altLang="en-US" sz="2000" dirty="0" smtClean="0"/>
              <a:t>Same as </a:t>
            </a:r>
            <a:r>
              <a:rPr lang="en-US" altLang="en-US" sz="2000" dirty="0" err="1" smtClean="0"/>
              <a:t>nonkeratinized</a:t>
            </a:r>
            <a:r>
              <a:rPr lang="en-US" altLang="en-US" sz="2000" dirty="0" smtClean="0"/>
              <a:t> epithelium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r>
              <a:rPr lang="en-US" altLang="en-US" sz="2000" b="1" dirty="0" err="1" smtClean="0"/>
              <a:t>Startumspinosum</a:t>
            </a:r>
            <a:r>
              <a:rPr lang="en-US" altLang="en-US" sz="2000" b="1" dirty="0" smtClean="0"/>
              <a:t>-</a:t>
            </a:r>
            <a:r>
              <a:rPr lang="en-US" altLang="en-US" sz="2000" dirty="0" smtClean="0"/>
              <a:t>Same as </a:t>
            </a:r>
            <a:r>
              <a:rPr lang="en-US" altLang="en-US" sz="2000" dirty="0" err="1" smtClean="0"/>
              <a:t>nonkeratinized</a:t>
            </a:r>
            <a:r>
              <a:rPr lang="en-US" altLang="en-US" sz="2000" dirty="0" smtClean="0"/>
              <a:t> epithelium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r>
              <a:rPr lang="en-US" altLang="en-US" sz="2000" b="1" dirty="0" smtClean="0"/>
              <a:t>Stratum </a:t>
            </a:r>
            <a:r>
              <a:rPr lang="en-US" altLang="en-US" sz="2000" b="1" dirty="0" err="1" smtClean="0"/>
              <a:t>granulosum</a:t>
            </a:r>
            <a:r>
              <a:rPr lang="en-US" altLang="en-US" sz="2000" b="1" dirty="0" smtClean="0"/>
              <a:t>: </a:t>
            </a:r>
            <a:r>
              <a:rPr lang="en-US" altLang="en-US" sz="2000" dirty="0" smtClean="0"/>
              <a:t>Cells contain </a:t>
            </a:r>
            <a:r>
              <a:rPr lang="en-US" altLang="en-US" sz="2000" dirty="0" err="1" smtClean="0"/>
              <a:t>keratohyaline</a:t>
            </a:r>
            <a:r>
              <a:rPr lang="en-US" altLang="en-US" sz="2000" dirty="0" smtClean="0"/>
              <a:t> granules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r>
              <a:rPr lang="en-US" altLang="en-US" sz="2000" b="1" dirty="0" smtClean="0"/>
              <a:t>Stratum </a:t>
            </a:r>
            <a:r>
              <a:rPr lang="en-US" altLang="en-US" sz="2000" b="1" dirty="0" err="1" smtClean="0"/>
              <a:t>corneum</a:t>
            </a:r>
            <a:r>
              <a:rPr lang="en-US" altLang="en-US" sz="2000" b="1" dirty="0" smtClean="0"/>
              <a:t> :</a:t>
            </a:r>
            <a:r>
              <a:rPr lang="en-US" altLang="en-US" sz="2000" dirty="0" smtClean="0"/>
              <a:t>Contains thin, flat and non nucleated cells which are filled with keratin. In contrast to the hard keratin seen in nails and hair, keratin overlying normal </a:t>
            </a:r>
            <a:r>
              <a:rPr lang="en-US" altLang="en-US" sz="2000" dirty="0" err="1" smtClean="0"/>
              <a:t>masticatory</a:t>
            </a:r>
            <a:r>
              <a:rPr lang="en-US" altLang="en-US" sz="2000" dirty="0" smtClean="0"/>
              <a:t> oral mucosa is soft. Keratin is tough, nonliving material </a:t>
            </a:r>
            <a:r>
              <a:rPr lang="en-US" altLang="en-US" sz="2000" dirty="0" err="1" smtClean="0"/>
              <a:t>tha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tis</a:t>
            </a:r>
            <a:r>
              <a:rPr lang="en-US" altLang="en-US" sz="2000" dirty="0" smtClean="0"/>
              <a:t> resistant to friction and impervious to bacterial </a:t>
            </a:r>
            <a:r>
              <a:rPr lang="en-US" altLang="en-US" sz="2000" smtClean="0"/>
              <a:t>invasion. Same </a:t>
            </a:r>
            <a:r>
              <a:rPr lang="en-US" altLang="en-US" sz="2000" dirty="0" smtClean="0"/>
              <a:t>as </a:t>
            </a:r>
            <a:r>
              <a:rPr lang="en-US" altLang="en-US" sz="2000" dirty="0" err="1" smtClean="0"/>
              <a:t>nonkeratinized</a:t>
            </a:r>
            <a:r>
              <a:rPr lang="en-US" altLang="en-US" sz="2000" dirty="0" smtClean="0"/>
              <a:t> epithelium</a:t>
            </a:r>
          </a:p>
          <a:p>
            <a:pPr eaLnBrk="1" hangingPunct="1">
              <a:defRPr/>
            </a:pPr>
            <a:endParaRPr lang="en-US" altLang="en-US" sz="1600" dirty="0" smtClean="0"/>
          </a:p>
          <a:p>
            <a:pPr eaLnBrk="1" hangingPunct="1">
              <a:defRPr/>
            </a:pPr>
            <a:endParaRPr lang="en-US" alt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2250"/>
            <a:ext cx="8534400" cy="708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Types of Keratinized Epithelium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49375"/>
            <a:ext cx="9144000" cy="588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/>
              <a:t>Epithelium-- </a:t>
            </a:r>
            <a:r>
              <a:rPr lang="en-US" altLang="en-US" sz="2800" dirty="0" smtClean="0"/>
              <a:t>The superficial cells are dead but retain the nucleus in </a:t>
            </a:r>
            <a:r>
              <a:rPr lang="en-US" altLang="en-US" sz="2800" dirty="0" err="1" smtClean="0"/>
              <a:t>parakeratinized</a:t>
            </a:r>
            <a:r>
              <a:rPr lang="en-US" altLang="en-US" sz="2800" dirty="0" smtClean="0"/>
              <a:t> epithelium but the nuclei are lost in </a:t>
            </a:r>
            <a:r>
              <a:rPr lang="en-US" altLang="en-US" sz="2800" dirty="0" err="1" smtClean="0"/>
              <a:t>orthokeratinized</a:t>
            </a:r>
            <a:r>
              <a:rPr lang="en-US" altLang="en-US" sz="2800" dirty="0" smtClean="0"/>
              <a:t> epithelium</a:t>
            </a:r>
          </a:p>
          <a:p>
            <a:pPr eaLnBrk="1" hangingPunct="1"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smtClean="0"/>
              <a:t>The </a:t>
            </a:r>
            <a:r>
              <a:rPr lang="en-US" altLang="en-US" sz="2800" dirty="0" err="1" smtClean="0"/>
              <a:t>rete</a:t>
            </a:r>
            <a:r>
              <a:rPr lang="en-US" altLang="en-US" sz="2800" dirty="0" smtClean="0"/>
              <a:t> pegs are long and slender in keratinized epithelium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err="1" smtClean="0"/>
              <a:t>Mucoperiosteum</a:t>
            </a:r>
            <a:endParaRPr lang="en-US" altLang="en-US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600" b="0" smtClean="0"/>
              <a:t>Gingiva and Epithelial Attachment</a:t>
            </a:r>
            <a:r>
              <a:rPr lang="en-US" altLang="en-US" sz="3600" smtClean="0"/>
              <a:t/>
            </a:r>
            <a:br>
              <a:rPr lang="en-US" altLang="en-US" sz="3600" smtClean="0"/>
            </a:br>
            <a:endParaRPr lang="en-US" altLang="en-US" sz="3600" smtClean="0"/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066800"/>
            <a:ext cx="82296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p\Desktop\gingi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8384674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399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hp\Desktop\gi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0"/>
            <a:ext cx="78833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/>
              <a:t>3.Specialized Mucosa:</a:t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15% of total mucosa. </a:t>
            </a:r>
          </a:p>
          <a:p>
            <a:pPr eaLnBrk="1" hangingPunct="1">
              <a:defRPr/>
            </a:pPr>
            <a:r>
              <a:rPr lang="en-US" altLang="en-US" dirty="0" smtClean="0"/>
              <a:t>Covers </a:t>
            </a:r>
            <a:r>
              <a:rPr lang="en-US" altLang="en-US" dirty="0" smtClean="0">
                <a:solidFill>
                  <a:srgbClr val="FFFF00"/>
                </a:solidFill>
              </a:rPr>
              <a:t>Dorsal surface of tongue </a:t>
            </a:r>
            <a:r>
              <a:rPr lang="en-US" altLang="en-US" dirty="0" smtClean="0"/>
              <a:t>and composed of </a:t>
            </a:r>
            <a:r>
              <a:rPr lang="en-US" altLang="en-US" dirty="0" err="1" smtClean="0"/>
              <a:t>cornified</a:t>
            </a:r>
            <a:r>
              <a:rPr lang="en-US" altLang="en-US" dirty="0" smtClean="0"/>
              <a:t> epithelial papillae and </a:t>
            </a:r>
            <a:r>
              <a:rPr lang="en-US" altLang="en-US" dirty="0" smtClean="0">
                <a:solidFill>
                  <a:srgbClr val="FFFF00"/>
                </a:solidFill>
              </a:rPr>
              <a:t>Taste buds</a:t>
            </a:r>
            <a:r>
              <a:rPr lang="en-US" altLang="en-US" dirty="0" smtClean="0"/>
              <a:t>.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/>
          <a:srcRect t="10603"/>
          <a:stretch>
            <a:fillRect/>
          </a:stretch>
        </p:blipFill>
        <p:spPr bwMode="auto">
          <a:xfrm>
            <a:off x="304800" y="685800"/>
            <a:ext cx="647700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81000" y="4191000"/>
            <a:ext cx="8763000" cy="3429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Free or marginal gingiva</a:t>
            </a:r>
            <a:br>
              <a:rPr lang="en-US" altLang="en-US" sz="2800" smtClean="0"/>
            </a:br>
            <a:r>
              <a:rPr lang="en-US" altLang="en-US" sz="2800" smtClean="0"/>
              <a:t/>
            </a:r>
            <a:br>
              <a:rPr lang="en-US" altLang="en-US" sz="2800" smtClean="0"/>
            </a:br>
            <a:r>
              <a:rPr lang="en-US" altLang="en-US" sz="2800" smtClean="0"/>
              <a:t>Attached gingiva attaches with the neck of the tooth by means of junctional epithelium</a:t>
            </a:r>
            <a:br>
              <a:rPr lang="en-US" altLang="en-US" sz="2800" smtClean="0"/>
            </a:b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STIPPLING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657600" cy="4525963"/>
          </a:xfrm>
        </p:spPr>
        <p:txBody>
          <a:bodyPr/>
          <a:lstStyle/>
          <a:p>
            <a:r>
              <a:rPr lang="en-US" dirty="0" smtClean="0"/>
              <a:t>Functional adaptation to mechanical forces</a:t>
            </a:r>
          </a:p>
          <a:p>
            <a:endParaRPr lang="en-US" dirty="0" smtClean="0"/>
          </a:p>
          <a:p>
            <a:r>
              <a:rPr lang="en-US" dirty="0" smtClean="0"/>
              <a:t>Healthy </a:t>
            </a:r>
            <a:r>
              <a:rPr lang="en-US" dirty="0" err="1" smtClean="0"/>
              <a:t>gingiva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C:\Users\hp\Desktop\stippling.png"/>
          <p:cNvPicPr>
            <a:picLocks noChangeAspect="1" noChangeArrowheads="1"/>
          </p:cNvPicPr>
          <p:nvPr/>
        </p:nvPicPr>
        <p:blipFill>
          <a:blip r:embed="rId2"/>
          <a:srcRect r="42500"/>
          <a:stretch>
            <a:fillRect/>
          </a:stretch>
        </p:blipFill>
        <p:spPr bwMode="auto">
          <a:xfrm>
            <a:off x="0" y="1524000"/>
            <a:ext cx="52578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0" smtClean="0"/>
              <a:t>Histology of Gingiva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916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smtClean="0"/>
              <a:t>Thick (250 µm), either orthokeratinized or parakeratinized stratified squamous epithelium with a stippled surface</a:t>
            </a:r>
          </a:p>
          <a:p>
            <a:pPr eaLnBrk="1" hangingPunct="1">
              <a:defRPr/>
            </a:pPr>
            <a:endParaRPr lang="en-US" altLang="en-US" sz="2400" smtClean="0"/>
          </a:p>
          <a:p>
            <a:pPr eaLnBrk="1" hangingPunct="1">
              <a:defRPr/>
            </a:pPr>
            <a:r>
              <a:rPr lang="en-US" altLang="en-US" sz="2400" smtClean="0"/>
              <a:t>In healthy attached gingiva “</a:t>
            </a:r>
            <a:r>
              <a:rPr lang="en-US" altLang="en-US" sz="2400" smtClean="0">
                <a:solidFill>
                  <a:srgbClr val="FF3300"/>
                </a:solidFill>
              </a:rPr>
              <a:t>stippling</a:t>
            </a:r>
            <a:r>
              <a:rPr lang="en-US" altLang="en-US" sz="2400" smtClean="0"/>
              <a:t>”is seen which appears as small pits in the epithelium and are due to deep retepegs. </a:t>
            </a:r>
          </a:p>
          <a:p>
            <a:pPr eaLnBrk="1" hangingPunct="1">
              <a:defRPr/>
            </a:pPr>
            <a:endParaRPr lang="en-US" altLang="en-US" sz="2400" smtClean="0"/>
          </a:p>
          <a:p>
            <a:pPr eaLnBrk="1" hangingPunct="1">
              <a:defRPr/>
            </a:pPr>
            <a:r>
              <a:rPr lang="en-US" altLang="en-US" sz="2400" smtClean="0"/>
              <a:t>The lamina propria is composed of long narrow papillae which are not highly vascular.</a:t>
            </a:r>
          </a:p>
          <a:p>
            <a:pPr eaLnBrk="1" hangingPunct="1">
              <a:defRPr/>
            </a:pPr>
            <a:endParaRPr lang="en-US" altLang="en-US" sz="2400" smtClean="0"/>
          </a:p>
          <a:p>
            <a:pPr eaLnBrk="1" hangingPunct="1">
              <a:defRPr/>
            </a:pPr>
            <a:r>
              <a:rPr lang="en-US" altLang="en-US" sz="2400" smtClean="0"/>
              <a:t> No distinct submucosa is noted as the overlying mucosa is directly attached to the underlying periosteum and cementum by collagen fibers</a:t>
            </a:r>
          </a:p>
          <a:p>
            <a:pPr eaLnBrk="1" hangingPunct="1">
              <a:defRPr/>
            </a:pPr>
            <a:endParaRPr lang="en-US" altLang="en-US" sz="2400" smtClean="0"/>
          </a:p>
          <a:p>
            <a:pPr eaLnBrk="1" hangingPunct="1">
              <a:defRPr/>
            </a:pPr>
            <a:endParaRPr lang="en-US" altLang="en-US" sz="2800" smtClean="0"/>
          </a:p>
          <a:p>
            <a:pPr eaLnBrk="1" hangingPunct="1">
              <a:defRPr/>
            </a:pP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04800"/>
            <a:ext cx="8229600" cy="6705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>
                <a:solidFill>
                  <a:srgbClr val="FF3300"/>
                </a:solidFill>
              </a:rPr>
              <a:t>Free </a:t>
            </a:r>
            <a:r>
              <a:rPr lang="en-US" altLang="en-US" sz="2800" b="1" dirty="0" err="1" smtClean="0">
                <a:solidFill>
                  <a:srgbClr val="FF3300"/>
                </a:solidFill>
              </a:rPr>
              <a:t>Gingiva</a:t>
            </a:r>
            <a:r>
              <a:rPr lang="en-US" altLang="en-US" sz="2800" b="1" dirty="0" smtClean="0">
                <a:solidFill>
                  <a:srgbClr val="FF3300"/>
                </a:solidFill>
              </a:rPr>
              <a:t>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800" dirty="0" smtClean="0"/>
              <a:t>               Keratinized; NOT STIPPLED; bound on inner margin by the gingival </a:t>
            </a:r>
            <a:r>
              <a:rPr lang="en-US" altLang="en-US" sz="2800" dirty="0" err="1" smtClean="0"/>
              <a:t>sulcus</a:t>
            </a:r>
            <a:r>
              <a:rPr lang="en-US" altLang="en-US" sz="2800" dirty="0" smtClean="0"/>
              <a:t>, which separates it from the tooth; bound on its outer margin by the oral cavity; and apically by the free gingival groove.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800" dirty="0" smtClean="0"/>
          </a:p>
          <a:p>
            <a:pPr eaLnBrk="1" hangingPunct="1">
              <a:buNone/>
              <a:defRPr/>
            </a:pPr>
            <a:endParaRPr lang="en-US" altLang="en-US" sz="2800" dirty="0" smtClean="0">
              <a:effectLst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rgbClr val="FF3300"/>
                </a:solidFill>
              </a:rPr>
              <a:t>Attached </a:t>
            </a:r>
            <a:r>
              <a:rPr lang="en-US" altLang="en-US" sz="2800" b="1" dirty="0" err="1" smtClean="0">
                <a:solidFill>
                  <a:srgbClr val="FF3300"/>
                </a:solidFill>
              </a:rPr>
              <a:t>Gingiva</a:t>
            </a:r>
            <a:r>
              <a:rPr lang="en-US" altLang="en-US" sz="2800" b="1" dirty="0" smtClean="0">
                <a:solidFill>
                  <a:srgbClr val="FF3300"/>
                </a:solidFill>
              </a:rPr>
              <a:t>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800" dirty="0" smtClean="0"/>
              <a:t>		   Keratinized; STIPPLED; separated from the alveolar mucosa by the </a:t>
            </a:r>
            <a:r>
              <a:rPr lang="en-US" altLang="en-US" sz="2800" dirty="0" err="1" smtClean="0"/>
              <a:t>mucogingival</a:t>
            </a:r>
            <a:r>
              <a:rPr lang="en-US" altLang="en-US" sz="2800" dirty="0" smtClean="0"/>
              <a:t> junction (groove). Attached to the tooth by </a:t>
            </a:r>
            <a:r>
              <a:rPr lang="en-US" altLang="en-US" sz="2800" dirty="0" err="1" smtClean="0"/>
              <a:t>junctional</a:t>
            </a:r>
            <a:r>
              <a:rPr lang="en-US" altLang="en-US" sz="2800" dirty="0" smtClean="0"/>
              <a:t> epithelium.</a:t>
            </a:r>
          </a:p>
          <a:p>
            <a:pPr eaLnBrk="1" hangingPunct="1"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2495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76300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806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228600" y="4953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note the difference in keratinization, thickness of epithelium and ridge pattern.</a:t>
            </a:r>
            <a:br>
              <a:rPr lang="en-US" altLang="en-US" sz="2800" smtClean="0"/>
            </a:b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5486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dirty="0" smtClean="0"/>
              <a:t>stained with an elastic stain, note the presence o f elastic fibers in lamina </a:t>
            </a:r>
            <a:r>
              <a:rPr lang="en-US" altLang="en-US" sz="2000" dirty="0" err="1" smtClean="0"/>
              <a:t>propria</a:t>
            </a:r>
            <a:r>
              <a:rPr lang="en-US" altLang="en-US" sz="2000" dirty="0" smtClean="0"/>
              <a:t> in alveolar mucosa. Not much difference in the epithelium is seen between the two types of mucosa.</a:t>
            </a:r>
            <a:br>
              <a:rPr lang="en-US" altLang="en-US" sz="2000" dirty="0" smtClean="0"/>
            </a:br>
            <a:endParaRPr lang="en-US" altLang="en-US" sz="2000" dirty="0" smtClean="0"/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441972"/>
            <a:ext cx="8534400" cy="46935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57200"/>
            <a:ext cx="89916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382000" cy="5668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In healthy attached gingiva “</a:t>
            </a:r>
            <a:r>
              <a:rPr lang="en-US" altLang="en-US" sz="2800" smtClean="0">
                <a:solidFill>
                  <a:srgbClr val="FF3300"/>
                </a:solidFill>
              </a:rPr>
              <a:t>stippling</a:t>
            </a:r>
            <a:r>
              <a:rPr lang="en-US" altLang="en-US" sz="2800" smtClean="0"/>
              <a:t>”is seen which appears as small pits in the epithelium and are due to deep retepegs. </a:t>
            </a:r>
          </a:p>
          <a:p>
            <a:pPr eaLnBrk="1" hangingPunct="1">
              <a:defRPr/>
            </a:pPr>
            <a:endParaRPr lang="en-US" altLang="en-US" sz="2800" smtClean="0"/>
          </a:p>
          <a:p>
            <a:pPr eaLnBrk="1" hangingPunct="1">
              <a:defRPr/>
            </a:pPr>
            <a:r>
              <a:rPr lang="en-US" altLang="en-US" sz="2800" smtClean="0"/>
              <a:t>The lamina propria is composed of long narrow papillae which are not highly vascular.</a:t>
            </a:r>
          </a:p>
          <a:p>
            <a:pPr eaLnBrk="1" hangingPunct="1">
              <a:defRPr/>
            </a:pPr>
            <a:endParaRPr lang="en-US" altLang="en-US" sz="2800" smtClean="0"/>
          </a:p>
          <a:p>
            <a:pPr eaLnBrk="1" hangingPunct="1">
              <a:defRPr/>
            </a:pPr>
            <a:r>
              <a:rPr lang="en-US" altLang="en-US" sz="2800" smtClean="0"/>
              <a:t> No distinct submucosa is noted as the overlying mucosa is directly attached to the underlying periosteum and cementum by collagen fibers</a:t>
            </a:r>
          </a:p>
          <a:p>
            <a:pPr eaLnBrk="1" hangingPunct="1">
              <a:defRPr/>
            </a:pP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b="0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altLang="en-US" sz="2800" b="0" dirty="0" err="1" smtClean="0">
                <a:solidFill>
                  <a:srgbClr val="FFFF00"/>
                </a:solidFill>
                <a:effectLst/>
              </a:rPr>
              <a:t>Dentogingival</a:t>
            </a:r>
            <a:r>
              <a:rPr lang="en-US" altLang="en-US" sz="2800" b="0" dirty="0" smtClean="0">
                <a:solidFill>
                  <a:srgbClr val="FFFF00"/>
                </a:solidFill>
                <a:effectLst/>
              </a:rPr>
              <a:t> Junction and Junctional  Epithelium</a:t>
            </a:r>
            <a:r>
              <a:rPr lang="en-US" altLang="en-US" sz="2800" dirty="0" smtClean="0">
                <a:effectLst/>
              </a:rPr>
              <a:t/>
            </a:r>
            <a:br>
              <a:rPr lang="en-US" altLang="en-US" sz="2800" dirty="0" smtClean="0">
                <a:effectLst/>
              </a:rPr>
            </a:br>
            <a:endParaRPr lang="en-US" altLang="en-US" sz="2800" dirty="0" smtClean="0">
              <a:effectLst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err="1" smtClean="0">
                <a:effectLst/>
              </a:rPr>
              <a:t>Dentogingival</a:t>
            </a:r>
            <a:r>
              <a:rPr lang="en-US" altLang="en-US" sz="2800" dirty="0" smtClean="0">
                <a:effectLst/>
              </a:rPr>
              <a:t> junction is the region where the oral mucosa meets the surface of the tooth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effectLst/>
              </a:rPr>
              <a:t>Very important because it is a weak area in the oral mucosa which is otherwise continuous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effectLst/>
              </a:rPr>
              <a:t>Bacteria on the surface of the tooth produce toxins that can incite inflammation and damage if it enters into the mucosal tissues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effectLst/>
              </a:rPr>
              <a:t>Gingival sulcus in healthy individuals is ~ 0.5 to 3 mm (mild inflammation is present-1.8 mm average)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1386</TotalTime>
  <Words>2987</Words>
  <Application>Microsoft Office PowerPoint</Application>
  <PresentationFormat>On-screen Show (4:3)</PresentationFormat>
  <Paragraphs>423</Paragraphs>
  <Slides>132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3" baseType="lpstr">
      <vt:lpstr>Stream</vt:lpstr>
      <vt:lpstr>Slide 1</vt:lpstr>
      <vt:lpstr>Oral Mucous Membrane  </vt:lpstr>
      <vt:lpstr>Functions of the Oral Mucosa </vt:lpstr>
      <vt:lpstr>Classification of the Oral Mucosa</vt:lpstr>
      <vt:lpstr>Classification of the Oral Mucosa</vt:lpstr>
      <vt:lpstr>Slide 6</vt:lpstr>
      <vt:lpstr>1.Masticatory Mucosa</vt:lpstr>
      <vt:lpstr>2.Lining Mucosa: </vt:lpstr>
      <vt:lpstr>3.Specialized Mucosa: </vt:lpstr>
      <vt:lpstr>Masticatory Mucosa</vt:lpstr>
      <vt:lpstr>Slide 11</vt:lpstr>
      <vt:lpstr>Slide 12</vt:lpstr>
      <vt:lpstr>Slide 13</vt:lpstr>
      <vt:lpstr>Masticatory Mucosa </vt:lpstr>
      <vt:lpstr>Lining Mucosa </vt:lpstr>
      <vt:lpstr>Specialized Mucosa</vt:lpstr>
      <vt:lpstr>Slide 17</vt:lpstr>
      <vt:lpstr>General Features of Oral Mucosa </vt:lpstr>
      <vt:lpstr>Slide 19</vt:lpstr>
      <vt:lpstr>Slide 20</vt:lpstr>
      <vt:lpstr>How is the oral mucosa different from skin? 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Masticatory Mucosa/ Keratinized Epithelium</vt:lpstr>
      <vt:lpstr>Slide 37</vt:lpstr>
      <vt:lpstr>Slide 38</vt:lpstr>
      <vt:lpstr>Slide 39</vt:lpstr>
      <vt:lpstr>Components of Oral Epithelium </vt:lpstr>
      <vt:lpstr>Slide 41</vt:lpstr>
      <vt:lpstr>Slide 42</vt:lpstr>
      <vt:lpstr>Slide 43</vt:lpstr>
      <vt:lpstr>Cytokratins </vt:lpstr>
      <vt:lpstr>Structural elements of cell </vt:lpstr>
      <vt:lpstr>Cytoskeleton</vt:lpstr>
      <vt:lpstr>Slide 47</vt:lpstr>
      <vt:lpstr>Slide 48</vt:lpstr>
      <vt:lpstr>Slide 49</vt:lpstr>
      <vt:lpstr>Slide 50</vt:lpstr>
      <vt:lpstr>Slide 51</vt:lpstr>
      <vt:lpstr>ODLAND BODIES/ KERATINOSOMES</vt:lpstr>
      <vt:lpstr>Odland bodies</vt:lpstr>
      <vt:lpstr>Non- keratinocytes. </vt:lpstr>
      <vt:lpstr>Slide 55</vt:lpstr>
      <vt:lpstr>Slide 56</vt:lpstr>
      <vt:lpstr>Slide 57</vt:lpstr>
      <vt:lpstr>Langerhan’s cells:  </vt:lpstr>
      <vt:lpstr>Melanocytes:</vt:lpstr>
      <vt:lpstr>Slide 60</vt:lpstr>
      <vt:lpstr>Merkel Cell:</vt:lpstr>
      <vt:lpstr>Slide 62</vt:lpstr>
      <vt:lpstr>Slide 63</vt:lpstr>
      <vt:lpstr>Slide 64</vt:lpstr>
      <vt:lpstr>Inflammatory cells:</vt:lpstr>
      <vt:lpstr>Histology of Lip  </vt:lpstr>
      <vt:lpstr>Slide 67</vt:lpstr>
      <vt:lpstr>Slide 68</vt:lpstr>
      <vt:lpstr>Slide 69</vt:lpstr>
      <vt:lpstr>What gives the vermillion zone the red color? </vt:lpstr>
      <vt:lpstr>Slide 71</vt:lpstr>
      <vt:lpstr>Soft palate </vt:lpstr>
      <vt:lpstr>Slide 73</vt:lpstr>
      <vt:lpstr>Cheeks (Buccal Mucosa) </vt:lpstr>
      <vt:lpstr>Slide 75</vt:lpstr>
      <vt:lpstr>Slide 76</vt:lpstr>
      <vt:lpstr>Cheeks (Buccal Mucosa) </vt:lpstr>
      <vt:lpstr>Slide 78</vt:lpstr>
      <vt:lpstr>Ventral surface of tongue </vt:lpstr>
      <vt:lpstr>Floor of mouth </vt:lpstr>
      <vt:lpstr>Slide 81</vt:lpstr>
      <vt:lpstr>Masticatory Mucosa</vt:lpstr>
      <vt:lpstr>Slide 83</vt:lpstr>
      <vt:lpstr>Slide 84</vt:lpstr>
      <vt:lpstr>Types of Keratinized Epithelium </vt:lpstr>
      <vt:lpstr>Slide 86</vt:lpstr>
      <vt:lpstr>Gingiva and Epithelial Attachment </vt:lpstr>
      <vt:lpstr>Slide 88</vt:lpstr>
      <vt:lpstr>Slide 89</vt:lpstr>
      <vt:lpstr>Free or marginal gingiva  Attached gingiva attaches with the neck of the tooth by means of junctional epithelium </vt:lpstr>
      <vt:lpstr>STIPPLING </vt:lpstr>
      <vt:lpstr>Histology of Gingiva </vt:lpstr>
      <vt:lpstr>Slide 93</vt:lpstr>
      <vt:lpstr>Slide 94</vt:lpstr>
      <vt:lpstr>note the difference in keratinization, thickness of epithelium and ridge pattern. </vt:lpstr>
      <vt:lpstr>stained with an elastic stain, note the presence o f elastic fibers in lamina propria in alveolar mucosa. Not much difference in the epithelium is seen between the two types of mucosa. </vt:lpstr>
      <vt:lpstr>Slide 97</vt:lpstr>
      <vt:lpstr>Slide 98</vt:lpstr>
      <vt:lpstr> Dentogingival Junction and Junctional  Epithelium </vt:lpstr>
      <vt:lpstr>Slide 100</vt:lpstr>
      <vt:lpstr>Slide 101</vt:lpstr>
      <vt:lpstr>Junctional Epithelium </vt:lpstr>
      <vt:lpstr>Slide 103</vt:lpstr>
      <vt:lpstr>Epithelial cell turnover in gingiva </vt:lpstr>
      <vt:lpstr>Col </vt:lpstr>
      <vt:lpstr>Slide 106</vt:lpstr>
      <vt:lpstr>Slide 107</vt:lpstr>
      <vt:lpstr>Slide 108</vt:lpstr>
      <vt:lpstr>A quick note on….. </vt:lpstr>
      <vt:lpstr>Histology of Hard Palate </vt:lpstr>
      <vt:lpstr>Slide 111</vt:lpstr>
      <vt:lpstr>Specialized Mucosa -Dorsal Tongue </vt:lpstr>
      <vt:lpstr>NERVE SUPPLY OF TONGUE</vt:lpstr>
      <vt:lpstr> Filiform papilla: </vt:lpstr>
      <vt:lpstr>Slide 115</vt:lpstr>
      <vt:lpstr>Slide 116</vt:lpstr>
      <vt:lpstr>Slide 117</vt:lpstr>
      <vt:lpstr>Fungiform papilla  </vt:lpstr>
      <vt:lpstr>Slide 119</vt:lpstr>
      <vt:lpstr> Foliate Papilla </vt:lpstr>
      <vt:lpstr>Slide 121</vt:lpstr>
      <vt:lpstr>Circumvallate papilla </vt:lpstr>
      <vt:lpstr>Slide 123</vt:lpstr>
      <vt:lpstr>Slide 124</vt:lpstr>
      <vt:lpstr>Slide 125</vt:lpstr>
      <vt:lpstr>TASTE BUDS</vt:lpstr>
      <vt:lpstr>Slide 127</vt:lpstr>
      <vt:lpstr>Slide 128</vt:lpstr>
      <vt:lpstr>Slide 129</vt:lpstr>
      <vt:lpstr>Structure of Mucosa in different regions </vt:lpstr>
      <vt:lpstr>Structure of Mucosa in different regions </vt:lpstr>
      <vt:lpstr>Structure of Mucosa in different regions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116</cp:revision>
  <cp:lastPrinted>1601-01-01T00:00:00Z</cp:lastPrinted>
  <dcterms:created xsi:type="dcterms:W3CDTF">1601-01-01T00:00:00Z</dcterms:created>
  <dcterms:modified xsi:type="dcterms:W3CDTF">2023-01-20T04:58:30Z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