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115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D0B0E2-7FBF-4E8A-A7D7-3A497C04D4A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72B51-3763-460D-8115-9757DAA95D80}" type="slidenum">
              <a:rPr lang="en-US" smtClean="0"/>
              <a:t>‹#›</a:t>
            </a:fld>
            <a:endParaRPr lang="en-US"/>
          </a:p>
        </p:txBody>
      </p:sp>
    </p:spTree>
    <p:extLst>
      <p:ext uri="{BB962C8B-B14F-4D97-AF65-F5344CB8AC3E}">
        <p14:creationId xmlns:p14="http://schemas.microsoft.com/office/powerpoint/2010/main" val="373785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0B0E2-7FBF-4E8A-A7D7-3A497C04D4A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72B51-3763-460D-8115-9757DAA95D80}" type="slidenum">
              <a:rPr lang="en-US" smtClean="0"/>
              <a:t>‹#›</a:t>
            </a:fld>
            <a:endParaRPr lang="en-US"/>
          </a:p>
        </p:txBody>
      </p:sp>
    </p:spTree>
    <p:extLst>
      <p:ext uri="{BB962C8B-B14F-4D97-AF65-F5344CB8AC3E}">
        <p14:creationId xmlns:p14="http://schemas.microsoft.com/office/powerpoint/2010/main" val="233940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0B0E2-7FBF-4E8A-A7D7-3A497C04D4A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72B51-3763-460D-8115-9757DAA95D80}" type="slidenum">
              <a:rPr lang="en-US" smtClean="0"/>
              <a:t>‹#›</a:t>
            </a:fld>
            <a:endParaRPr lang="en-US"/>
          </a:p>
        </p:txBody>
      </p:sp>
    </p:spTree>
    <p:extLst>
      <p:ext uri="{BB962C8B-B14F-4D97-AF65-F5344CB8AC3E}">
        <p14:creationId xmlns:p14="http://schemas.microsoft.com/office/powerpoint/2010/main" val="155025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0B0E2-7FBF-4E8A-A7D7-3A497C04D4A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72B51-3763-460D-8115-9757DAA95D80}" type="slidenum">
              <a:rPr lang="en-US" smtClean="0"/>
              <a:t>‹#›</a:t>
            </a:fld>
            <a:endParaRPr lang="en-US"/>
          </a:p>
        </p:txBody>
      </p:sp>
    </p:spTree>
    <p:extLst>
      <p:ext uri="{BB962C8B-B14F-4D97-AF65-F5344CB8AC3E}">
        <p14:creationId xmlns:p14="http://schemas.microsoft.com/office/powerpoint/2010/main" val="166229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D0B0E2-7FBF-4E8A-A7D7-3A497C04D4A3}"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72B51-3763-460D-8115-9757DAA95D80}" type="slidenum">
              <a:rPr lang="en-US" smtClean="0"/>
              <a:t>‹#›</a:t>
            </a:fld>
            <a:endParaRPr lang="en-US"/>
          </a:p>
        </p:txBody>
      </p:sp>
    </p:spTree>
    <p:extLst>
      <p:ext uri="{BB962C8B-B14F-4D97-AF65-F5344CB8AC3E}">
        <p14:creationId xmlns:p14="http://schemas.microsoft.com/office/powerpoint/2010/main" val="42065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D0B0E2-7FBF-4E8A-A7D7-3A497C04D4A3}"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72B51-3763-460D-8115-9757DAA95D80}" type="slidenum">
              <a:rPr lang="en-US" smtClean="0"/>
              <a:t>‹#›</a:t>
            </a:fld>
            <a:endParaRPr lang="en-US"/>
          </a:p>
        </p:txBody>
      </p:sp>
    </p:spTree>
    <p:extLst>
      <p:ext uri="{BB962C8B-B14F-4D97-AF65-F5344CB8AC3E}">
        <p14:creationId xmlns:p14="http://schemas.microsoft.com/office/powerpoint/2010/main" val="2430184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D0B0E2-7FBF-4E8A-A7D7-3A497C04D4A3}"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72B51-3763-460D-8115-9757DAA95D80}" type="slidenum">
              <a:rPr lang="en-US" smtClean="0"/>
              <a:t>‹#›</a:t>
            </a:fld>
            <a:endParaRPr lang="en-US"/>
          </a:p>
        </p:txBody>
      </p:sp>
    </p:spTree>
    <p:extLst>
      <p:ext uri="{BB962C8B-B14F-4D97-AF65-F5344CB8AC3E}">
        <p14:creationId xmlns:p14="http://schemas.microsoft.com/office/powerpoint/2010/main" val="113578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D0B0E2-7FBF-4E8A-A7D7-3A497C04D4A3}"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72B51-3763-460D-8115-9757DAA95D80}" type="slidenum">
              <a:rPr lang="en-US" smtClean="0"/>
              <a:t>‹#›</a:t>
            </a:fld>
            <a:endParaRPr lang="en-US"/>
          </a:p>
        </p:txBody>
      </p:sp>
    </p:spTree>
    <p:extLst>
      <p:ext uri="{BB962C8B-B14F-4D97-AF65-F5344CB8AC3E}">
        <p14:creationId xmlns:p14="http://schemas.microsoft.com/office/powerpoint/2010/main" val="174102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0B0E2-7FBF-4E8A-A7D7-3A497C04D4A3}"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72B51-3763-460D-8115-9757DAA95D80}" type="slidenum">
              <a:rPr lang="en-US" smtClean="0"/>
              <a:t>‹#›</a:t>
            </a:fld>
            <a:endParaRPr lang="en-US"/>
          </a:p>
        </p:txBody>
      </p:sp>
    </p:spTree>
    <p:extLst>
      <p:ext uri="{BB962C8B-B14F-4D97-AF65-F5344CB8AC3E}">
        <p14:creationId xmlns:p14="http://schemas.microsoft.com/office/powerpoint/2010/main" val="39689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0B0E2-7FBF-4E8A-A7D7-3A497C04D4A3}"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72B51-3763-460D-8115-9757DAA95D80}" type="slidenum">
              <a:rPr lang="en-US" smtClean="0"/>
              <a:t>‹#›</a:t>
            </a:fld>
            <a:endParaRPr lang="en-US"/>
          </a:p>
        </p:txBody>
      </p:sp>
    </p:spTree>
    <p:extLst>
      <p:ext uri="{BB962C8B-B14F-4D97-AF65-F5344CB8AC3E}">
        <p14:creationId xmlns:p14="http://schemas.microsoft.com/office/powerpoint/2010/main" val="138959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D0B0E2-7FBF-4E8A-A7D7-3A497C04D4A3}"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72B51-3763-460D-8115-9757DAA95D80}" type="slidenum">
              <a:rPr lang="en-US" smtClean="0"/>
              <a:t>‹#›</a:t>
            </a:fld>
            <a:endParaRPr lang="en-US"/>
          </a:p>
        </p:txBody>
      </p:sp>
    </p:spTree>
    <p:extLst>
      <p:ext uri="{BB962C8B-B14F-4D97-AF65-F5344CB8AC3E}">
        <p14:creationId xmlns:p14="http://schemas.microsoft.com/office/powerpoint/2010/main" val="883569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0B0E2-7FBF-4E8A-A7D7-3A497C04D4A3}" type="datetimeFigureOut">
              <a:rPr lang="en-US" smtClean="0"/>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72B51-3763-460D-8115-9757DAA95D80}" type="slidenum">
              <a:rPr lang="en-US" smtClean="0"/>
              <a:t>‹#›</a:t>
            </a:fld>
            <a:endParaRPr lang="en-US"/>
          </a:p>
        </p:txBody>
      </p:sp>
    </p:spTree>
    <p:extLst>
      <p:ext uri="{BB962C8B-B14F-4D97-AF65-F5344CB8AC3E}">
        <p14:creationId xmlns:p14="http://schemas.microsoft.com/office/powerpoint/2010/main" val="28104925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www.mayoclinic.com/images/image_popup/ah6a192.jpg"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descr="Large confetti"/>
          <p:cNvSpPr>
            <a:spLocks noGrp="1" noChangeArrowheads="1"/>
          </p:cNvSpPr>
          <p:nvPr>
            <p:ph type="ctrTitle"/>
          </p:nvPr>
        </p:nvSpPr>
        <p:spPr/>
        <p:txBody>
          <a:bodyPr/>
          <a:lstStyle/>
          <a:p>
            <a:pPr>
              <a:defRPr/>
            </a:pPr>
            <a:r>
              <a:rPr lang="en-US" sz="6600" dirty="0">
                <a:solidFill>
                  <a:srgbClr val="FF0000"/>
                </a:solidFill>
              </a:rPr>
              <a:t>Salivary glands</a:t>
            </a:r>
          </a:p>
        </p:txBody>
      </p:sp>
    </p:spTree>
    <p:extLst>
      <p:ext uri="{BB962C8B-B14F-4D97-AF65-F5344CB8AC3E}">
        <p14:creationId xmlns:p14="http://schemas.microsoft.com/office/powerpoint/2010/main" val="3744977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2209800" y="533400"/>
            <a:ext cx="8001000" cy="4876800"/>
          </a:xfrm>
        </p:spPr>
        <p:txBody>
          <a:bodyPr/>
          <a:lstStyle/>
          <a:p>
            <a:pPr eaLnBrk="1" hangingPunct="1"/>
            <a:r>
              <a:rPr lang="en-US" sz="3600"/>
              <a:t>SALIVARY GLANDS ARE EXOCRINE GLANDS, WHOSE SECRETION FLOW INTO THE ORAL CAVITY.</a:t>
            </a:r>
          </a:p>
          <a:p>
            <a:pPr eaLnBrk="1" hangingPunct="1"/>
            <a:r>
              <a:rPr lang="en-US" sz="3600"/>
              <a:t>3 PAIRS OF LARGE GLANDS- EXTRA ORALLY CALLED AS </a:t>
            </a:r>
            <a:r>
              <a:rPr lang="en-US" sz="3600" b="1" i="1">
                <a:solidFill>
                  <a:srgbClr val="0000FF"/>
                </a:solidFill>
              </a:rPr>
              <a:t>MAJOR SALIVARY GLANDS</a:t>
            </a:r>
          </a:p>
          <a:p>
            <a:pPr eaLnBrk="1" hangingPunct="1"/>
            <a:r>
              <a:rPr lang="en-US" sz="3600"/>
              <a:t>NUMEROUS SMALL GLANDS– MUCOSA &amp; SUBMUCOSA OF ORAL CAVITY– </a:t>
            </a:r>
            <a:r>
              <a:rPr lang="en-US" sz="3600" b="1" i="1">
                <a:solidFill>
                  <a:srgbClr val="0000FF"/>
                </a:solidFill>
              </a:rPr>
              <a:t>MINOR SALIVARY GLANDS</a:t>
            </a:r>
          </a:p>
        </p:txBody>
      </p:sp>
    </p:spTree>
    <p:extLst>
      <p:ext uri="{BB962C8B-B14F-4D97-AF65-F5344CB8AC3E}">
        <p14:creationId xmlns:p14="http://schemas.microsoft.com/office/powerpoint/2010/main" val="180977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4191000" y="200501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A5AB81"/>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A5AB81"/>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A5AB81"/>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A5AB81"/>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A5AB81"/>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A5AB81"/>
              </a:buClr>
              <a:buFont typeface="Wingdings 2" panose="05020102010507070707" pitchFamily="18" charset="2"/>
              <a:buChar char=""/>
              <a:defRPr sz="2000">
                <a:solidFill>
                  <a:schemeClr val="tx1"/>
                </a:solidFill>
                <a:latin typeface="Corbel" panose="020B0503020204020204" pitchFamily="34" charset="0"/>
              </a:defRPr>
            </a:lvl9pPr>
          </a:lstStyle>
          <a:p>
            <a:pPr>
              <a:spcBef>
                <a:spcPct val="0"/>
              </a:spcBef>
              <a:buClrTx/>
              <a:buSzTx/>
              <a:buFontTx/>
              <a:buNone/>
            </a:pPr>
            <a:endParaRPr lang="en-US" sz="2400">
              <a:latin typeface="Times New Roman" panose="02020603050405020304" pitchFamily="18" charset="0"/>
            </a:endParaRPr>
          </a:p>
        </p:txBody>
      </p:sp>
      <p:pic>
        <p:nvPicPr>
          <p:cNvPr id="18435" name="Picture 4" descr="http://www.mayoclinic.com/images/image_popup/ah6a192.jpg"/>
          <p:cNvPicPr>
            <a:picLocks noChangeAspect="1" noChangeArrowheads="1"/>
          </p:cNvPicPr>
          <p:nvPr/>
        </p:nvPicPr>
        <p:blipFill>
          <a:blip r:embed="rId2" r:link="rId3">
            <a:extLst>
              <a:ext uri="{28A0092B-C50C-407E-A947-70E740481C1C}">
                <a14:useLocalDpi xmlns:a14="http://schemas.microsoft.com/office/drawing/2010/main" val="0"/>
              </a:ext>
            </a:extLst>
          </a:blip>
          <a:srcRect b="7635"/>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descr="Large confetti"/>
          <p:cNvSpPr>
            <a:spLocks noGrp="1" noChangeArrowheads="1"/>
          </p:cNvSpPr>
          <p:nvPr>
            <p:ph type="title"/>
          </p:nvPr>
        </p:nvSpPr>
        <p:spPr>
          <a:xfrm>
            <a:off x="4343400" y="0"/>
            <a:ext cx="7772400" cy="914400"/>
          </a:xfrm>
        </p:spPr>
        <p:txBody>
          <a:bodyPr/>
          <a:lstStyle/>
          <a:p>
            <a:pPr>
              <a:defRPr/>
            </a:pPr>
            <a:r>
              <a:rPr lang="en-US" b="1" dirty="0" smtClean="0">
                <a:solidFill>
                  <a:srgbClr val="FF0000"/>
                </a:solidFill>
              </a:rPr>
              <a:t>MAJOR SALIVARY GLANDS</a:t>
            </a:r>
          </a:p>
        </p:txBody>
      </p:sp>
    </p:spTree>
    <p:extLst>
      <p:ext uri="{BB962C8B-B14F-4D97-AF65-F5344CB8AC3E}">
        <p14:creationId xmlns:p14="http://schemas.microsoft.com/office/powerpoint/2010/main" val="2631527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WINDOWS\Desktop\von ebner sal gld.jpg"/>
          <p:cNvPicPr>
            <a:picLocks noChangeAspect="1" noChangeArrowheads="1"/>
          </p:cNvPicPr>
          <p:nvPr/>
        </p:nvPicPr>
        <p:blipFill>
          <a:blip r:embed="rId2">
            <a:extLst>
              <a:ext uri="{28A0092B-C50C-407E-A947-70E740481C1C}">
                <a14:useLocalDpi xmlns:a14="http://schemas.microsoft.com/office/drawing/2010/main" val="0"/>
              </a:ext>
            </a:extLst>
          </a:blip>
          <a:srcRect t="10056"/>
          <a:stretch>
            <a:fillRect/>
          </a:stretch>
        </p:blipFill>
        <p:spPr bwMode="auto">
          <a:xfrm>
            <a:off x="1524001" y="0"/>
            <a:ext cx="9110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482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WINDOWS\Desktop\labial salivary.jpg"/>
          <p:cNvPicPr>
            <a:picLocks noChangeAspect="1" noChangeArrowheads="1"/>
          </p:cNvPicPr>
          <p:nvPr/>
        </p:nvPicPr>
        <p:blipFill>
          <a:blip r:embed="rId2">
            <a:extLst>
              <a:ext uri="{28A0092B-C50C-407E-A947-70E740481C1C}">
                <a14:useLocalDpi xmlns:a14="http://schemas.microsoft.com/office/drawing/2010/main" val="0"/>
              </a:ext>
            </a:extLst>
          </a:blip>
          <a:srcRect t="8475"/>
          <a:stretch>
            <a:fillRect/>
          </a:stretch>
        </p:blipFill>
        <p:spPr bwMode="auto">
          <a:xfrm>
            <a:off x="1524001" y="0"/>
            <a:ext cx="9115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90897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i="1" dirty="0" smtClean="0">
                <a:solidFill>
                  <a:srgbClr val="FFFF00"/>
                </a:solidFill>
              </a:rPr>
              <a:t>FUNCTIONS OF SALIVA</a:t>
            </a:r>
            <a:endParaRPr lang="en-US" b="1" i="1" dirty="0">
              <a:solidFill>
                <a:srgbClr val="FFFF00"/>
              </a:solidFill>
            </a:endParaRPr>
          </a:p>
        </p:txBody>
      </p:sp>
      <p:sp>
        <p:nvSpPr>
          <p:cNvPr id="21507" name="Content Placeholder 2"/>
          <p:cNvSpPr>
            <a:spLocks noGrp="1"/>
          </p:cNvSpPr>
          <p:nvPr>
            <p:ph idx="1"/>
          </p:nvPr>
        </p:nvSpPr>
        <p:spPr/>
        <p:txBody>
          <a:bodyPr/>
          <a:lstStyle/>
          <a:p>
            <a:pPr eaLnBrk="1" hangingPunct="1">
              <a:buFont typeface="Wingdings" panose="05000000000000000000" pitchFamily="2" charset="2"/>
              <a:buNone/>
            </a:pPr>
            <a:r>
              <a:rPr lang="en-US" smtClean="0">
                <a:solidFill>
                  <a:srgbClr val="FF0066"/>
                </a:solidFill>
              </a:rPr>
              <a:t>I . </a:t>
            </a:r>
            <a:r>
              <a:rPr lang="en-US" sz="3600" b="1" i="1">
                <a:solidFill>
                  <a:srgbClr val="FF0066"/>
                </a:solidFill>
              </a:rPr>
              <a:t>PROTECTION</a:t>
            </a:r>
          </a:p>
          <a:p>
            <a:pPr eaLnBrk="1" hangingPunct="1">
              <a:buFont typeface="Wingdings" panose="05000000000000000000" pitchFamily="2" charset="2"/>
              <a:buNone/>
            </a:pPr>
            <a:r>
              <a:rPr lang="en-US" sz="3600" b="1" i="1">
                <a:solidFill>
                  <a:srgbClr val="00B0F0"/>
                </a:solidFill>
              </a:rPr>
              <a:t>   A. Lubrication</a:t>
            </a:r>
          </a:p>
          <a:p>
            <a:pPr eaLnBrk="1" hangingPunct="1">
              <a:buFont typeface="Wingdings" panose="05000000000000000000" pitchFamily="2" charset="2"/>
              <a:buNone/>
            </a:pPr>
            <a:r>
              <a:rPr lang="en-US" sz="3600" b="1" i="1">
                <a:solidFill>
                  <a:srgbClr val="00B0F0"/>
                </a:solidFill>
              </a:rPr>
              <a:t>   B. Lavage</a:t>
            </a:r>
          </a:p>
          <a:p>
            <a:pPr eaLnBrk="1" hangingPunct="1">
              <a:buFont typeface="Wingdings" panose="05000000000000000000" pitchFamily="2" charset="2"/>
              <a:buNone/>
            </a:pPr>
            <a:r>
              <a:rPr lang="en-US" sz="3600" b="1" i="1">
                <a:solidFill>
                  <a:srgbClr val="00B0F0"/>
                </a:solidFill>
              </a:rPr>
              <a:t>   C. Pellicle formation</a:t>
            </a:r>
          </a:p>
          <a:p>
            <a:pPr eaLnBrk="1" hangingPunct="1">
              <a:buFont typeface="Wingdings" panose="05000000000000000000" pitchFamily="2" charset="2"/>
              <a:buNone/>
            </a:pPr>
            <a:r>
              <a:rPr lang="en-US" sz="3600" b="1" i="1">
                <a:solidFill>
                  <a:srgbClr val="00B0F0"/>
                </a:solidFill>
              </a:rPr>
              <a:t>   D. Water proofing </a:t>
            </a:r>
          </a:p>
        </p:txBody>
      </p:sp>
    </p:spTree>
    <p:extLst>
      <p:ext uri="{BB962C8B-B14F-4D97-AF65-F5344CB8AC3E}">
        <p14:creationId xmlns:p14="http://schemas.microsoft.com/office/powerpoint/2010/main" val="1775688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i="1" dirty="0" smtClean="0">
                <a:solidFill>
                  <a:srgbClr val="FFFF00"/>
                </a:solidFill>
              </a:rPr>
              <a:t>FUNCTIONS OF SALIVA</a:t>
            </a:r>
            <a:endParaRPr lang="en-US" dirty="0"/>
          </a:p>
        </p:txBody>
      </p:sp>
      <p:sp>
        <p:nvSpPr>
          <p:cNvPr id="3" name="Content Placeholder 2"/>
          <p:cNvSpPr>
            <a:spLocks noGrp="1"/>
          </p:cNvSpPr>
          <p:nvPr>
            <p:ph idx="1"/>
          </p:nvPr>
        </p:nvSpPr>
        <p:spPr/>
        <p:txBody>
          <a:bodyPr/>
          <a:lstStyle/>
          <a:p>
            <a:pPr eaLnBrk="1" hangingPunct="1">
              <a:buFont typeface="Wingdings" panose="05000000000000000000" pitchFamily="2" charset="2"/>
              <a:buNone/>
              <a:defRPr/>
            </a:pPr>
            <a:r>
              <a:rPr lang="en-US" dirty="0" smtClean="0">
                <a:solidFill>
                  <a:srgbClr val="FF0066"/>
                </a:solidFill>
              </a:rPr>
              <a:t>II</a:t>
            </a:r>
            <a:r>
              <a:rPr lang="en-US" sz="3600" dirty="0">
                <a:solidFill>
                  <a:srgbClr val="FF0066"/>
                </a:solidFill>
              </a:rPr>
              <a:t>.</a:t>
            </a:r>
            <a:r>
              <a:rPr lang="en-US" sz="3600" dirty="0"/>
              <a:t> </a:t>
            </a:r>
            <a:r>
              <a:rPr lang="en-US" sz="3600" b="1" i="1" dirty="0">
                <a:solidFill>
                  <a:srgbClr val="FF0066"/>
                </a:solidFill>
              </a:rPr>
              <a:t>DIGESTION</a:t>
            </a:r>
          </a:p>
          <a:p>
            <a:pPr marL="582613" indent="-514350">
              <a:buFont typeface="Wingdings" panose="05000000000000000000" pitchFamily="2" charset="2"/>
              <a:buAutoNum type="alphaUcPeriod"/>
              <a:defRPr/>
            </a:pPr>
            <a:r>
              <a:rPr lang="en-US" sz="3600" b="1" i="1" dirty="0">
                <a:solidFill>
                  <a:srgbClr val="00B0F0"/>
                </a:solidFill>
              </a:rPr>
              <a:t>Bolus formation</a:t>
            </a:r>
          </a:p>
          <a:p>
            <a:pPr marL="582613" indent="-514350">
              <a:buFont typeface="Wingdings" panose="05000000000000000000" pitchFamily="2" charset="2"/>
              <a:buAutoNum type="alphaUcPeriod"/>
              <a:defRPr/>
            </a:pPr>
            <a:r>
              <a:rPr lang="en-US" sz="3600" b="1" i="1" dirty="0">
                <a:solidFill>
                  <a:srgbClr val="00B0F0"/>
                </a:solidFill>
              </a:rPr>
              <a:t>Digestion of starch</a:t>
            </a:r>
          </a:p>
          <a:p>
            <a:pPr marL="582613" indent="-514350">
              <a:buFont typeface="Wingdings" panose="05000000000000000000" pitchFamily="2" charset="2"/>
              <a:buAutoNum type="alphaUcPeriod"/>
              <a:defRPr/>
            </a:pPr>
            <a:r>
              <a:rPr lang="en-US" sz="3600" b="1" i="1" dirty="0">
                <a:solidFill>
                  <a:srgbClr val="00B0F0"/>
                </a:solidFill>
              </a:rPr>
              <a:t>Neutralization of esophageal contents</a:t>
            </a:r>
          </a:p>
          <a:p>
            <a:pPr marL="582613" indent="-514350">
              <a:buFont typeface="Wingdings" panose="05000000000000000000" pitchFamily="2" charset="2"/>
              <a:buAutoNum type="alphaUcPeriod"/>
              <a:defRPr/>
            </a:pPr>
            <a:endParaRPr lang="en-US" sz="3600" b="1" i="1" dirty="0">
              <a:solidFill>
                <a:srgbClr val="FF0066"/>
              </a:solidFill>
            </a:endParaRPr>
          </a:p>
        </p:txBody>
      </p:sp>
    </p:spTree>
    <p:extLst>
      <p:ext uri="{BB962C8B-B14F-4D97-AF65-F5344CB8AC3E}">
        <p14:creationId xmlns:p14="http://schemas.microsoft.com/office/powerpoint/2010/main" val="3371863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i="1" dirty="0" smtClean="0">
                <a:solidFill>
                  <a:srgbClr val="FFFF00"/>
                </a:solidFill>
              </a:rPr>
              <a:t>FUNCTIONS OF SALIVA</a:t>
            </a:r>
            <a:endParaRPr lang="en-US" dirty="0"/>
          </a:p>
        </p:txBody>
      </p:sp>
      <p:sp>
        <p:nvSpPr>
          <p:cNvPr id="3" name="Content Placeholder 2"/>
          <p:cNvSpPr>
            <a:spLocks noGrp="1"/>
          </p:cNvSpPr>
          <p:nvPr>
            <p:ph idx="1"/>
          </p:nvPr>
        </p:nvSpPr>
        <p:spPr/>
        <p:txBody>
          <a:bodyPr/>
          <a:lstStyle/>
          <a:p>
            <a:pPr eaLnBrk="1" hangingPunct="1">
              <a:buFont typeface="Wingdings" panose="05000000000000000000" pitchFamily="2" charset="2"/>
              <a:buNone/>
              <a:defRPr/>
            </a:pPr>
            <a:r>
              <a:rPr lang="en-US" b="1" i="1" dirty="0" smtClean="0">
                <a:solidFill>
                  <a:srgbClr val="FF0066"/>
                </a:solidFill>
              </a:rPr>
              <a:t>III. </a:t>
            </a:r>
            <a:r>
              <a:rPr lang="en-US" sz="3600" b="1" i="1" dirty="0">
                <a:solidFill>
                  <a:srgbClr val="FF0066"/>
                </a:solidFill>
              </a:rPr>
              <a:t>BUFFERING</a:t>
            </a:r>
          </a:p>
          <a:p>
            <a:pPr marL="582613" indent="-514350">
              <a:buFont typeface="Wingdings" panose="05000000000000000000" pitchFamily="2" charset="2"/>
              <a:buAutoNum type="alphaUcPeriod"/>
              <a:defRPr/>
            </a:pPr>
            <a:r>
              <a:rPr lang="en-US" sz="3600" b="1" i="1" dirty="0">
                <a:solidFill>
                  <a:srgbClr val="0000FF"/>
                </a:solidFill>
              </a:rPr>
              <a:t>Maintenance of  P</a:t>
            </a:r>
            <a:r>
              <a:rPr lang="en-US" sz="3600" b="1" i="1" baseline="30000" dirty="0">
                <a:solidFill>
                  <a:srgbClr val="0000FF"/>
                </a:solidFill>
              </a:rPr>
              <a:t>H</a:t>
            </a:r>
          </a:p>
          <a:p>
            <a:pPr marL="582613" indent="-514350">
              <a:buFont typeface="Wingdings" panose="05000000000000000000" pitchFamily="2" charset="2"/>
              <a:buAutoNum type="alphaUcPeriod"/>
              <a:defRPr/>
            </a:pPr>
            <a:r>
              <a:rPr lang="en-US" sz="3600" b="1" i="1" dirty="0">
                <a:solidFill>
                  <a:srgbClr val="0000FF"/>
                </a:solidFill>
              </a:rPr>
              <a:t>Neutralization of acids</a:t>
            </a:r>
          </a:p>
          <a:p>
            <a:pPr eaLnBrk="1" hangingPunct="1">
              <a:buFont typeface="Wingdings" panose="05000000000000000000" pitchFamily="2" charset="2"/>
              <a:buNone/>
              <a:defRPr/>
            </a:pPr>
            <a:endParaRPr lang="en-US" sz="3600" b="1" i="1" dirty="0">
              <a:solidFill>
                <a:srgbClr val="FF0066"/>
              </a:solidFill>
            </a:endParaRPr>
          </a:p>
        </p:txBody>
      </p:sp>
    </p:spTree>
    <p:extLst>
      <p:ext uri="{BB962C8B-B14F-4D97-AF65-F5344CB8AC3E}">
        <p14:creationId xmlns:p14="http://schemas.microsoft.com/office/powerpoint/2010/main" val="1491908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i="1" dirty="0" smtClean="0">
                <a:solidFill>
                  <a:srgbClr val="FFFF00"/>
                </a:solidFill>
              </a:rPr>
              <a:t>FUNCTIONS OF SALIVA</a:t>
            </a:r>
            <a:endParaRPr lang="en-US" dirty="0"/>
          </a:p>
        </p:txBody>
      </p:sp>
      <p:sp>
        <p:nvSpPr>
          <p:cNvPr id="3" name="Content Placeholder 2"/>
          <p:cNvSpPr>
            <a:spLocks noGrp="1"/>
          </p:cNvSpPr>
          <p:nvPr>
            <p:ph idx="1"/>
          </p:nvPr>
        </p:nvSpPr>
        <p:spPr/>
        <p:txBody>
          <a:bodyPr/>
          <a:lstStyle/>
          <a:p>
            <a:pPr eaLnBrk="1" hangingPunct="1">
              <a:buFont typeface="Wingdings" panose="05000000000000000000" pitchFamily="2" charset="2"/>
              <a:buNone/>
              <a:defRPr/>
            </a:pPr>
            <a:r>
              <a:rPr lang="en-US" b="1" i="1" dirty="0" smtClean="0">
                <a:solidFill>
                  <a:srgbClr val="FF0066"/>
                </a:solidFill>
              </a:rPr>
              <a:t>IV</a:t>
            </a:r>
            <a:r>
              <a:rPr lang="en-US" sz="3600" b="1" i="1" dirty="0">
                <a:solidFill>
                  <a:srgbClr val="FF0066"/>
                </a:solidFill>
              </a:rPr>
              <a:t>. TASTE</a:t>
            </a:r>
          </a:p>
          <a:p>
            <a:pPr marL="582613" indent="-514350">
              <a:buFont typeface="Wingdings" panose="05000000000000000000" pitchFamily="2" charset="2"/>
              <a:buAutoNum type="alphaUcPeriod"/>
              <a:defRPr/>
            </a:pPr>
            <a:r>
              <a:rPr lang="en-US" sz="3600" b="1" i="1" dirty="0">
                <a:solidFill>
                  <a:srgbClr val="0000FF"/>
                </a:solidFill>
              </a:rPr>
              <a:t>Solution of molecules</a:t>
            </a:r>
          </a:p>
          <a:p>
            <a:pPr marL="582613" indent="-514350">
              <a:buFont typeface="Wingdings" panose="05000000000000000000" pitchFamily="2" charset="2"/>
              <a:buAutoNum type="alphaUcPeriod"/>
              <a:defRPr/>
            </a:pPr>
            <a:r>
              <a:rPr lang="en-US" sz="3600" b="1" i="1" dirty="0">
                <a:solidFill>
                  <a:srgbClr val="0000FF"/>
                </a:solidFill>
              </a:rPr>
              <a:t>Taste bud growth and maturation</a:t>
            </a:r>
          </a:p>
        </p:txBody>
      </p:sp>
    </p:spTree>
    <p:extLst>
      <p:ext uri="{BB962C8B-B14F-4D97-AF65-F5344CB8AC3E}">
        <p14:creationId xmlns:p14="http://schemas.microsoft.com/office/powerpoint/2010/main" val="2706163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i="1" dirty="0" smtClean="0">
                <a:solidFill>
                  <a:srgbClr val="FFFF00"/>
                </a:solidFill>
              </a:rPr>
              <a:t>FUNCTIONS OF SALIVA</a:t>
            </a:r>
            <a:endParaRPr lang="en-US" dirty="0"/>
          </a:p>
        </p:txBody>
      </p:sp>
      <p:sp>
        <p:nvSpPr>
          <p:cNvPr id="3" name="Content Placeholder 2"/>
          <p:cNvSpPr>
            <a:spLocks noGrp="1"/>
          </p:cNvSpPr>
          <p:nvPr>
            <p:ph idx="1"/>
          </p:nvPr>
        </p:nvSpPr>
        <p:spPr/>
        <p:txBody>
          <a:bodyPr/>
          <a:lstStyle/>
          <a:p>
            <a:pPr eaLnBrk="1" hangingPunct="1">
              <a:buFont typeface="Wingdings" panose="05000000000000000000" pitchFamily="2" charset="2"/>
              <a:buNone/>
              <a:defRPr/>
            </a:pPr>
            <a:r>
              <a:rPr lang="en-US" sz="3600" b="1" i="1" dirty="0">
                <a:solidFill>
                  <a:srgbClr val="FF0066"/>
                </a:solidFill>
              </a:rPr>
              <a:t>V. ANTIMICROBIAL </a:t>
            </a:r>
          </a:p>
          <a:p>
            <a:pPr marL="582613" indent="-514350">
              <a:buFont typeface="Wingdings" panose="05000000000000000000" pitchFamily="2" charset="2"/>
              <a:buAutoNum type="alphaUcPeriod"/>
              <a:defRPr/>
            </a:pPr>
            <a:r>
              <a:rPr lang="en-US" sz="3600" b="1" i="1" dirty="0">
                <a:solidFill>
                  <a:srgbClr val="0000FF"/>
                </a:solidFill>
              </a:rPr>
              <a:t>Antibodies</a:t>
            </a:r>
          </a:p>
          <a:p>
            <a:pPr marL="582613" indent="-514350">
              <a:buFont typeface="Wingdings" panose="05000000000000000000" pitchFamily="2" charset="2"/>
              <a:buAutoNum type="alphaUcPeriod"/>
              <a:defRPr/>
            </a:pPr>
            <a:r>
              <a:rPr lang="en-US" sz="3600" b="1" i="1" dirty="0">
                <a:solidFill>
                  <a:srgbClr val="0000FF"/>
                </a:solidFill>
              </a:rPr>
              <a:t>Hostile environment</a:t>
            </a:r>
          </a:p>
          <a:p>
            <a:pPr marL="582613" indent="-514350">
              <a:buFont typeface="Wingdings" panose="05000000000000000000" pitchFamily="2" charset="2"/>
              <a:buAutoNum type="alphaUcPeriod"/>
              <a:defRPr/>
            </a:pPr>
            <a:endParaRPr lang="en-US" b="1" i="1" dirty="0">
              <a:solidFill>
                <a:srgbClr val="FF0066"/>
              </a:solidFill>
            </a:endParaRPr>
          </a:p>
        </p:txBody>
      </p:sp>
    </p:spTree>
    <p:extLst>
      <p:ext uri="{BB962C8B-B14F-4D97-AF65-F5344CB8AC3E}">
        <p14:creationId xmlns:p14="http://schemas.microsoft.com/office/powerpoint/2010/main" val="1895487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i="1" dirty="0" smtClean="0">
                <a:solidFill>
                  <a:srgbClr val="FFFF00"/>
                </a:solidFill>
              </a:rPr>
              <a:t>FUNCTIONS OF SALIVA</a:t>
            </a:r>
            <a:endParaRPr lang="en-US" dirty="0"/>
          </a:p>
        </p:txBody>
      </p:sp>
      <p:sp>
        <p:nvSpPr>
          <p:cNvPr id="3" name="Content Placeholder 2"/>
          <p:cNvSpPr>
            <a:spLocks noGrp="1"/>
          </p:cNvSpPr>
          <p:nvPr>
            <p:ph idx="1"/>
          </p:nvPr>
        </p:nvSpPr>
        <p:spPr/>
        <p:txBody>
          <a:bodyPr/>
          <a:lstStyle/>
          <a:p>
            <a:pPr eaLnBrk="1" hangingPunct="1">
              <a:defRPr/>
            </a:pPr>
            <a:r>
              <a:rPr lang="en-US" sz="3600" b="1" i="1" dirty="0">
                <a:solidFill>
                  <a:srgbClr val="FF0066"/>
                </a:solidFill>
              </a:rPr>
              <a:t>VI. TOOTH INTEGRITY</a:t>
            </a:r>
          </a:p>
          <a:p>
            <a:pPr marL="582613" indent="-514350">
              <a:buFont typeface="Wingdings" panose="05000000000000000000" pitchFamily="2" charset="2"/>
              <a:buAutoNum type="alphaUcPeriod"/>
              <a:defRPr/>
            </a:pPr>
            <a:r>
              <a:rPr lang="en-US" sz="3600" b="1" i="1" dirty="0">
                <a:solidFill>
                  <a:srgbClr val="0000FF"/>
                </a:solidFill>
              </a:rPr>
              <a:t>Enamel maturation</a:t>
            </a:r>
          </a:p>
          <a:p>
            <a:pPr marL="582613" indent="-514350">
              <a:buFont typeface="Wingdings" panose="05000000000000000000" pitchFamily="2" charset="2"/>
              <a:buAutoNum type="alphaUcPeriod"/>
              <a:defRPr/>
            </a:pPr>
            <a:r>
              <a:rPr lang="en-US" sz="3600" b="1" i="1" dirty="0">
                <a:solidFill>
                  <a:srgbClr val="0000FF"/>
                </a:solidFill>
              </a:rPr>
              <a:t>Remineralization</a:t>
            </a:r>
          </a:p>
          <a:p>
            <a:pPr marL="582613" indent="-514350">
              <a:buFont typeface="Wingdings" panose="05000000000000000000" pitchFamily="2" charset="2"/>
              <a:buAutoNum type="alphaUcPeriod"/>
              <a:defRPr/>
            </a:pPr>
            <a:r>
              <a:rPr lang="en-US" sz="3600" b="1" i="1" dirty="0">
                <a:solidFill>
                  <a:srgbClr val="0000FF"/>
                </a:solidFill>
              </a:rPr>
              <a:t>Decreased susceptibility</a:t>
            </a:r>
          </a:p>
        </p:txBody>
      </p:sp>
    </p:spTree>
    <p:extLst>
      <p:ext uri="{BB962C8B-B14F-4D97-AF65-F5344CB8AC3E}">
        <p14:creationId xmlns:p14="http://schemas.microsoft.com/office/powerpoint/2010/main" val="2813467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9219" name="Content Placeholder 2"/>
          <p:cNvSpPr>
            <a:spLocks noGrp="1"/>
          </p:cNvSpPr>
          <p:nvPr>
            <p:ph idx="1"/>
          </p:nvPr>
        </p:nvSpPr>
        <p:spPr/>
        <p:txBody>
          <a:bodyPr/>
          <a:lstStyle/>
          <a:p>
            <a:endParaRPr lang="en-US" smtClean="0"/>
          </a:p>
        </p:txBody>
      </p:sp>
      <p:pic>
        <p:nvPicPr>
          <p:cNvPr id="9220" name="Picture 2" descr="C:\Users\user\Desktop\image0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
            <a:ext cx="57531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447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i="1" dirty="0" smtClean="0">
                <a:solidFill>
                  <a:srgbClr val="FFFF00"/>
                </a:solidFill>
              </a:rPr>
              <a:t>FUNCTIONS OF SALIVA</a:t>
            </a:r>
            <a:endParaRPr lang="en-US" dirty="0"/>
          </a:p>
        </p:txBody>
      </p:sp>
      <p:sp>
        <p:nvSpPr>
          <p:cNvPr id="3" name="Content Placeholder 2"/>
          <p:cNvSpPr>
            <a:spLocks noGrp="1"/>
          </p:cNvSpPr>
          <p:nvPr>
            <p:ph idx="1"/>
          </p:nvPr>
        </p:nvSpPr>
        <p:spPr>
          <a:xfrm>
            <a:off x="1981200" y="1784350"/>
            <a:ext cx="8229600" cy="4572000"/>
          </a:xfrm>
        </p:spPr>
        <p:txBody>
          <a:bodyPr/>
          <a:lstStyle/>
          <a:p>
            <a:pPr eaLnBrk="1" hangingPunct="1">
              <a:buFont typeface="Wingdings" panose="05000000000000000000" pitchFamily="2" charset="2"/>
              <a:buNone/>
              <a:defRPr/>
            </a:pPr>
            <a:r>
              <a:rPr lang="en-US" b="1" i="1" dirty="0" smtClean="0">
                <a:solidFill>
                  <a:srgbClr val="FF0066"/>
                </a:solidFill>
              </a:rPr>
              <a:t>VII. </a:t>
            </a:r>
            <a:r>
              <a:rPr lang="en-US" sz="3600" b="1" i="1" dirty="0">
                <a:solidFill>
                  <a:srgbClr val="FF0066"/>
                </a:solidFill>
              </a:rPr>
              <a:t>SOFT TISSUE REPAIR</a:t>
            </a:r>
          </a:p>
          <a:p>
            <a:pPr marL="582613" indent="-514350">
              <a:buFont typeface="Wingdings" panose="05000000000000000000" pitchFamily="2" charset="2"/>
              <a:buAutoNum type="alphaUcPeriod"/>
              <a:defRPr/>
            </a:pPr>
            <a:r>
              <a:rPr lang="en-US" sz="3600" b="1" i="1" dirty="0">
                <a:solidFill>
                  <a:srgbClr val="0000FF"/>
                </a:solidFill>
              </a:rPr>
              <a:t>Reduction in bleeding tissue</a:t>
            </a:r>
          </a:p>
          <a:p>
            <a:pPr marL="582613" indent="-514350">
              <a:buFont typeface="Wingdings" panose="05000000000000000000" pitchFamily="2" charset="2"/>
              <a:buAutoNum type="alphaUcPeriod"/>
              <a:defRPr/>
            </a:pPr>
            <a:r>
              <a:rPr lang="en-US" sz="3600" b="1" i="1" dirty="0">
                <a:solidFill>
                  <a:srgbClr val="0000FF"/>
                </a:solidFill>
              </a:rPr>
              <a:t>Increase in rate of wound contraction</a:t>
            </a:r>
          </a:p>
          <a:p>
            <a:pPr marL="582613" indent="-514350">
              <a:buFont typeface="Wingdings" panose="05000000000000000000" pitchFamily="2" charset="2"/>
              <a:buAutoNum type="alphaUcPeriod"/>
              <a:defRPr/>
            </a:pPr>
            <a:r>
              <a:rPr lang="en-US" sz="3600" b="1" i="1" dirty="0">
                <a:solidFill>
                  <a:srgbClr val="0000FF"/>
                </a:solidFill>
              </a:rPr>
              <a:t>Rate of wound healing enhances</a:t>
            </a:r>
          </a:p>
          <a:p>
            <a:pPr marL="582613" indent="-514350">
              <a:buFont typeface="Wingdings" panose="05000000000000000000" pitchFamily="2" charset="2"/>
              <a:buAutoNum type="alphaUcPeriod"/>
              <a:defRPr/>
            </a:pPr>
            <a:r>
              <a:rPr lang="en-US" sz="3600" b="1" i="1" dirty="0">
                <a:solidFill>
                  <a:srgbClr val="0000FF"/>
                </a:solidFill>
              </a:rPr>
              <a:t>Formation of blood clot</a:t>
            </a:r>
          </a:p>
        </p:txBody>
      </p:sp>
    </p:spTree>
    <p:extLst>
      <p:ext uri="{BB962C8B-B14F-4D97-AF65-F5344CB8AC3E}">
        <p14:creationId xmlns:p14="http://schemas.microsoft.com/office/powerpoint/2010/main" val="13257032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Large confetti"/>
          <p:cNvSpPr>
            <a:spLocks noGrp="1" noChangeArrowheads="1"/>
          </p:cNvSpPr>
          <p:nvPr>
            <p:ph type="title"/>
          </p:nvPr>
        </p:nvSpPr>
        <p:spPr/>
        <p:txBody>
          <a:bodyPr/>
          <a:lstStyle/>
          <a:p>
            <a:pPr>
              <a:defRPr/>
            </a:pPr>
            <a:r>
              <a:rPr lang="en-US" b="1" i="1" dirty="0" smtClean="0">
                <a:solidFill>
                  <a:srgbClr val="FF0000"/>
                </a:solidFill>
              </a:rPr>
              <a:t>CLASSIFICATIONS</a:t>
            </a:r>
          </a:p>
        </p:txBody>
      </p:sp>
      <p:sp>
        <p:nvSpPr>
          <p:cNvPr id="28675" name="Rectangle 3"/>
          <p:cNvSpPr>
            <a:spLocks noGrp="1" noChangeArrowheads="1"/>
          </p:cNvSpPr>
          <p:nvPr>
            <p:ph idx="1"/>
          </p:nvPr>
        </p:nvSpPr>
        <p:spPr>
          <a:xfrm>
            <a:off x="2438400" y="1524000"/>
            <a:ext cx="7772400" cy="4572000"/>
          </a:xfrm>
        </p:spPr>
        <p:txBody>
          <a:bodyPr/>
          <a:lstStyle/>
          <a:p>
            <a:pPr eaLnBrk="1" hangingPunct="1"/>
            <a:r>
              <a:rPr lang="en-US" sz="3600" b="1">
                <a:solidFill>
                  <a:srgbClr val="FF0066"/>
                </a:solidFill>
              </a:rPr>
              <a:t>ACCORDING TO SIZE</a:t>
            </a:r>
            <a:r>
              <a:rPr lang="en-US" sz="3600"/>
              <a:t>:</a:t>
            </a:r>
          </a:p>
          <a:p>
            <a:pPr eaLnBrk="1" hangingPunct="1">
              <a:buFontTx/>
              <a:buNone/>
            </a:pPr>
            <a:r>
              <a:rPr lang="en-US" sz="3600"/>
              <a:t>a) </a:t>
            </a:r>
            <a:r>
              <a:rPr lang="en-US" sz="3600" b="1">
                <a:solidFill>
                  <a:srgbClr val="FF0000"/>
                </a:solidFill>
              </a:rPr>
              <a:t>MAJOR</a:t>
            </a:r>
            <a:r>
              <a:rPr lang="en-US" sz="3600"/>
              <a:t>- PAROTID, SUBMANDIBULAR &amp; SUBLINGUAL.</a:t>
            </a:r>
          </a:p>
          <a:p>
            <a:pPr eaLnBrk="1" hangingPunct="1">
              <a:buFontTx/>
              <a:buNone/>
            </a:pPr>
            <a:r>
              <a:rPr lang="en-US" sz="3600"/>
              <a:t>b) </a:t>
            </a:r>
            <a:r>
              <a:rPr lang="en-US" sz="3600" b="1">
                <a:solidFill>
                  <a:srgbClr val="FFFF00"/>
                </a:solidFill>
              </a:rPr>
              <a:t>MINOR</a:t>
            </a:r>
            <a:r>
              <a:rPr lang="en-US" sz="3600"/>
              <a:t>- LABIAL &amp; BUCCAL GLANDS, GLOSSOPALATINE GLANDS, PALATINE GLANDS, LINGUAL GLANDS</a:t>
            </a:r>
            <a:r>
              <a:rPr lang="en-US" smtClean="0"/>
              <a:t>.</a:t>
            </a:r>
          </a:p>
        </p:txBody>
      </p:sp>
    </p:spTree>
    <p:extLst>
      <p:ext uri="{BB962C8B-B14F-4D97-AF65-F5344CB8AC3E}">
        <p14:creationId xmlns:p14="http://schemas.microsoft.com/office/powerpoint/2010/main" val="282725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Large confetti"/>
          <p:cNvSpPr>
            <a:spLocks noGrp="1" noChangeArrowheads="1"/>
          </p:cNvSpPr>
          <p:nvPr>
            <p:ph type="title"/>
          </p:nvPr>
        </p:nvSpPr>
        <p:spPr/>
        <p:txBody>
          <a:bodyPr/>
          <a:lstStyle/>
          <a:p>
            <a:pPr>
              <a:defRPr/>
            </a:pPr>
            <a:r>
              <a:rPr lang="en-US" b="1" dirty="0" smtClean="0">
                <a:solidFill>
                  <a:srgbClr val="FF0000"/>
                </a:solidFill>
              </a:rPr>
              <a:t>CLASSIFICATIONS</a:t>
            </a:r>
          </a:p>
        </p:txBody>
      </p:sp>
      <p:sp>
        <p:nvSpPr>
          <p:cNvPr id="29699" name="Rectangle 3"/>
          <p:cNvSpPr>
            <a:spLocks noGrp="1" noChangeArrowheads="1"/>
          </p:cNvSpPr>
          <p:nvPr>
            <p:ph idx="1"/>
          </p:nvPr>
        </p:nvSpPr>
        <p:spPr/>
        <p:txBody>
          <a:bodyPr/>
          <a:lstStyle/>
          <a:p>
            <a:pPr marL="812800" indent="-812800"/>
            <a:r>
              <a:rPr lang="en-US" sz="3600" b="1">
                <a:solidFill>
                  <a:srgbClr val="FF0000"/>
                </a:solidFill>
              </a:rPr>
              <a:t>ACCORDING TO THE LOCATION</a:t>
            </a:r>
            <a:r>
              <a:rPr lang="en-US" sz="3600"/>
              <a:t>:</a:t>
            </a:r>
          </a:p>
          <a:p>
            <a:pPr marL="812800" indent="-812800">
              <a:buNone/>
            </a:pPr>
            <a:r>
              <a:rPr lang="en-US" sz="3600">
                <a:solidFill>
                  <a:srgbClr val="00B0F0"/>
                </a:solidFill>
              </a:rPr>
              <a:t>GLANDS WHOSE DUCTS OPEN IN THE VESTIBULE: </a:t>
            </a:r>
          </a:p>
          <a:p>
            <a:pPr marL="812800" indent="-812800">
              <a:buNone/>
            </a:pPr>
            <a:r>
              <a:rPr lang="en-US" sz="3600"/>
              <a:t>A</a:t>
            </a:r>
            <a:r>
              <a:rPr lang="en-US" sz="3600" b="1" i="1">
                <a:solidFill>
                  <a:srgbClr val="FFFF00"/>
                </a:solidFill>
              </a:rPr>
              <a:t>) LIP</a:t>
            </a:r>
            <a:r>
              <a:rPr lang="en-US" sz="3600"/>
              <a:t>- i) SUPERIOR LABIAL. ii) INFERIOR LABIAL</a:t>
            </a:r>
          </a:p>
          <a:p>
            <a:pPr marL="812800" indent="-812800">
              <a:buNone/>
            </a:pPr>
            <a:r>
              <a:rPr lang="en-US" sz="3600"/>
              <a:t>B</a:t>
            </a:r>
            <a:r>
              <a:rPr lang="en-US" sz="3600" b="1" i="1">
                <a:solidFill>
                  <a:srgbClr val="FFFF00"/>
                </a:solidFill>
              </a:rPr>
              <a:t>) CHEEK</a:t>
            </a:r>
            <a:r>
              <a:rPr lang="en-US" sz="3600"/>
              <a:t>– i) PAROTID ii) BUCCAL</a:t>
            </a:r>
          </a:p>
        </p:txBody>
      </p:sp>
    </p:spTree>
    <p:extLst>
      <p:ext uri="{BB962C8B-B14F-4D97-AF65-F5344CB8AC3E}">
        <p14:creationId xmlns:p14="http://schemas.microsoft.com/office/powerpoint/2010/main" val="3309533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descr="Large confetti"/>
          <p:cNvSpPr>
            <a:spLocks noGrp="1" noChangeArrowheads="1"/>
          </p:cNvSpPr>
          <p:nvPr>
            <p:ph type="title"/>
          </p:nvPr>
        </p:nvSpPr>
        <p:spPr/>
        <p:txBody>
          <a:bodyPr/>
          <a:lstStyle/>
          <a:p>
            <a:pPr>
              <a:defRPr/>
            </a:pPr>
            <a:r>
              <a:rPr lang="en-US" b="1" dirty="0" smtClean="0">
                <a:solidFill>
                  <a:srgbClr val="FF0000"/>
                </a:solidFill>
              </a:rPr>
              <a:t>CLASSIFICATIONS</a:t>
            </a:r>
          </a:p>
        </p:txBody>
      </p:sp>
      <p:sp>
        <p:nvSpPr>
          <p:cNvPr id="30723" name="Rectangle 3"/>
          <p:cNvSpPr>
            <a:spLocks noGrp="1" noChangeArrowheads="1"/>
          </p:cNvSpPr>
          <p:nvPr>
            <p:ph idx="1"/>
          </p:nvPr>
        </p:nvSpPr>
        <p:spPr>
          <a:xfrm>
            <a:off x="2438400" y="1447800"/>
            <a:ext cx="7772400" cy="4572000"/>
          </a:xfrm>
        </p:spPr>
        <p:txBody>
          <a:bodyPr>
            <a:normAutofit lnSpcReduction="10000"/>
          </a:bodyPr>
          <a:lstStyle/>
          <a:p>
            <a:pPr marL="609600" indent="-609600"/>
            <a:r>
              <a:rPr lang="en-US" sz="3600"/>
              <a:t>II</a:t>
            </a:r>
            <a:r>
              <a:rPr lang="en-US" sz="3600" b="1"/>
              <a:t>) </a:t>
            </a:r>
            <a:r>
              <a:rPr lang="en-US" sz="3600" b="1">
                <a:solidFill>
                  <a:srgbClr val="00B0F0"/>
                </a:solidFill>
              </a:rPr>
              <a:t>GLANDS WHOSE DUCTS OPEN IN THE ORAL CAVITY PROPER:</a:t>
            </a:r>
          </a:p>
          <a:p>
            <a:pPr marL="609600" indent="-609600">
              <a:buFontTx/>
              <a:buAutoNum type="alphaUcParenR"/>
            </a:pPr>
            <a:r>
              <a:rPr lang="en-US" sz="3600" b="1" i="1">
                <a:solidFill>
                  <a:srgbClr val="FFFF00"/>
                </a:solidFill>
              </a:rPr>
              <a:t>FLOOR OF THE MOUTH </a:t>
            </a:r>
            <a:r>
              <a:rPr lang="en-US" sz="3600"/>
              <a:t>i)SUBMANDIBULAR ii) SUBLINGUAL iii)GLOSSOPALATINE</a:t>
            </a:r>
          </a:p>
          <a:p>
            <a:pPr marL="609600" indent="-609600">
              <a:buFontTx/>
              <a:buAutoNum type="alphaUcParenR"/>
            </a:pPr>
            <a:r>
              <a:rPr lang="en-US" sz="3600" b="1" i="1">
                <a:solidFill>
                  <a:srgbClr val="FFFF00"/>
                </a:solidFill>
              </a:rPr>
              <a:t>TONGUE</a:t>
            </a:r>
            <a:r>
              <a:rPr lang="en-US" sz="3600"/>
              <a:t> a) BODY: ANTERIOR LINGUAL b) POSTERIOR LINGUAL (VON EBNER)</a:t>
            </a:r>
          </a:p>
          <a:p>
            <a:pPr marL="609600" indent="-609600">
              <a:buFontTx/>
              <a:buAutoNum type="alphaUcParenR"/>
            </a:pPr>
            <a:r>
              <a:rPr lang="en-US" sz="3600" b="1" i="1">
                <a:solidFill>
                  <a:srgbClr val="FFFF00"/>
                </a:solidFill>
              </a:rPr>
              <a:t>PALATE</a:t>
            </a:r>
          </a:p>
        </p:txBody>
      </p:sp>
    </p:spTree>
    <p:extLst>
      <p:ext uri="{BB962C8B-B14F-4D97-AF65-F5344CB8AC3E}">
        <p14:creationId xmlns:p14="http://schemas.microsoft.com/office/powerpoint/2010/main" val="1798209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Large confetti"/>
          <p:cNvSpPr>
            <a:spLocks noGrp="1" noChangeArrowheads="1"/>
          </p:cNvSpPr>
          <p:nvPr>
            <p:ph type="title"/>
          </p:nvPr>
        </p:nvSpPr>
        <p:spPr/>
        <p:txBody>
          <a:bodyPr/>
          <a:lstStyle/>
          <a:p>
            <a:pPr>
              <a:defRPr/>
            </a:pPr>
            <a:r>
              <a:rPr lang="en-US" b="1" dirty="0" smtClean="0">
                <a:solidFill>
                  <a:srgbClr val="FF0000"/>
                </a:solidFill>
              </a:rPr>
              <a:t>CLASSIFICATIONS</a:t>
            </a:r>
          </a:p>
        </p:txBody>
      </p:sp>
      <p:sp>
        <p:nvSpPr>
          <p:cNvPr id="31747" name="Rectangle 3"/>
          <p:cNvSpPr>
            <a:spLocks noGrp="1" noChangeArrowheads="1"/>
          </p:cNvSpPr>
          <p:nvPr>
            <p:ph idx="1"/>
          </p:nvPr>
        </p:nvSpPr>
        <p:spPr/>
        <p:txBody>
          <a:bodyPr/>
          <a:lstStyle/>
          <a:p>
            <a:pPr eaLnBrk="1" hangingPunct="1"/>
            <a:r>
              <a:rPr lang="en-US" sz="3600" b="1">
                <a:solidFill>
                  <a:srgbClr val="FF9900"/>
                </a:solidFill>
              </a:rPr>
              <a:t>ACCORDING TO SECRETION</a:t>
            </a:r>
            <a:r>
              <a:rPr lang="en-US" sz="3600">
                <a:solidFill>
                  <a:srgbClr val="010000"/>
                </a:solidFill>
              </a:rPr>
              <a:t>:</a:t>
            </a:r>
          </a:p>
          <a:p>
            <a:pPr eaLnBrk="1" hangingPunct="1">
              <a:buFontTx/>
              <a:buNone/>
            </a:pPr>
            <a:r>
              <a:rPr lang="en-US" sz="3600"/>
              <a:t>A) </a:t>
            </a:r>
            <a:r>
              <a:rPr lang="en-US" sz="3600" b="1" i="1">
                <a:solidFill>
                  <a:srgbClr val="0000FF"/>
                </a:solidFill>
              </a:rPr>
              <a:t>SEROUS</a:t>
            </a:r>
            <a:r>
              <a:rPr lang="en-US" sz="3600"/>
              <a:t>: i) PAROTID ii) VON EBNER</a:t>
            </a:r>
          </a:p>
          <a:p>
            <a:pPr eaLnBrk="1" hangingPunct="1">
              <a:buFontTx/>
              <a:buNone/>
            </a:pPr>
            <a:r>
              <a:rPr lang="en-US" sz="3600"/>
              <a:t>B) </a:t>
            </a:r>
            <a:r>
              <a:rPr lang="en-US" sz="3600" b="1">
                <a:solidFill>
                  <a:srgbClr val="0000FF"/>
                </a:solidFill>
              </a:rPr>
              <a:t>MUCOUS</a:t>
            </a:r>
            <a:r>
              <a:rPr lang="en-US" sz="3600"/>
              <a:t> : i) PALATINE ii) GLOSSOPALATINE</a:t>
            </a:r>
          </a:p>
          <a:p>
            <a:pPr eaLnBrk="1" hangingPunct="1">
              <a:buFontTx/>
              <a:buNone/>
            </a:pPr>
            <a:r>
              <a:rPr lang="en-US" sz="3600"/>
              <a:t>C) </a:t>
            </a:r>
            <a:r>
              <a:rPr lang="en-US" sz="3600" b="1">
                <a:solidFill>
                  <a:srgbClr val="0000FF"/>
                </a:solidFill>
              </a:rPr>
              <a:t>MIXED</a:t>
            </a:r>
            <a:r>
              <a:rPr lang="en-US" sz="3600">
                <a:solidFill>
                  <a:srgbClr val="0000FF"/>
                </a:solidFill>
              </a:rPr>
              <a:t>:</a:t>
            </a:r>
            <a:r>
              <a:rPr lang="en-US" sz="3600"/>
              <a:t> i)SUBMANDIBULAR ii) SUBLINGUAL iii) BUCCAL iv) LINGUAL</a:t>
            </a:r>
          </a:p>
        </p:txBody>
      </p:sp>
    </p:spTree>
    <p:extLst>
      <p:ext uri="{BB962C8B-B14F-4D97-AF65-F5344CB8AC3E}">
        <p14:creationId xmlns:p14="http://schemas.microsoft.com/office/powerpoint/2010/main" val="2799132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descr="Large confetti"/>
          <p:cNvSpPr>
            <a:spLocks noGrp="1" noChangeArrowheads="1"/>
          </p:cNvSpPr>
          <p:nvPr>
            <p:ph type="title"/>
          </p:nvPr>
        </p:nvSpPr>
        <p:spPr/>
        <p:txBody>
          <a:bodyPr/>
          <a:lstStyle/>
          <a:p>
            <a:pPr>
              <a:defRPr/>
            </a:pPr>
            <a:r>
              <a:rPr lang="en-US" b="1" i="1" dirty="0" smtClean="0">
                <a:solidFill>
                  <a:srgbClr val="FF0000"/>
                </a:solidFill>
              </a:rPr>
              <a:t>INTRODUCTION</a:t>
            </a:r>
          </a:p>
        </p:txBody>
      </p:sp>
      <p:sp>
        <p:nvSpPr>
          <p:cNvPr id="32771" name="Rectangle 3"/>
          <p:cNvSpPr>
            <a:spLocks noGrp="1" noChangeArrowheads="1"/>
          </p:cNvSpPr>
          <p:nvPr>
            <p:ph idx="1"/>
          </p:nvPr>
        </p:nvSpPr>
        <p:spPr/>
        <p:txBody>
          <a:bodyPr/>
          <a:lstStyle/>
          <a:p>
            <a:pPr eaLnBrk="1" hangingPunct="1"/>
            <a:r>
              <a:rPr lang="en-US" sz="3600"/>
              <a:t>BOTH MAJOR &amp; MINOR SALIVARY GLANDS ARE COMPOSED OF PARENCHYMAL ELEMENTS INVESTED IN &amp; SUPPORTED BY CONNECTIVE TISSUE.</a:t>
            </a:r>
          </a:p>
        </p:txBody>
      </p:sp>
    </p:spTree>
    <p:extLst>
      <p:ext uri="{BB962C8B-B14F-4D97-AF65-F5344CB8AC3E}">
        <p14:creationId xmlns:p14="http://schemas.microsoft.com/office/powerpoint/2010/main" val="3034080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Large confetti"/>
          <p:cNvSpPr>
            <a:spLocks noGrp="1" noChangeArrowheads="1"/>
          </p:cNvSpPr>
          <p:nvPr>
            <p:ph type="title"/>
          </p:nvPr>
        </p:nvSpPr>
        <p:spPr/>
        <p:txBody>
          <a:bodyPr/>
          <a:lstStyle/>
          <a:p>
            <a:pPr>
              <a:defRPr/>
            </a:pPr>
            <a:r>
              <a:rPr lang="en-US" b="1" i="1" dirty="0" smtClean="0">
                <a:solidFill>
                  <a:srgbClr val="FF0000"/>
                </a:solidFill>
              </a:rPr>
              <a:t>INTRODUCTION</a:t>
            </a:r>
          </a:p>
        </p:txBody>
      </p:sp>
      <p:sp>
        <p:nvSpPr>
          <p:cNvPr id="33795" name="Rectangle 3"/>
          <p:cNvSpPr>
            <a:spLocks noGrp="1" noChangeArrowheads="1"/>
          </p:cNvSpPr>
          <p:nvPr>
            <p:ph idx="1"/>
          </p:nvPr>
        </p:nvSpPr>
        <p:spPr>
          <a:xfrm>
            <a:off x="2438400" y="1295400"/>
            <a:ext cx="7772400" cy="4572000"/>
          </a:xfrm>
        </p:spPr>
        <p:txBody>
          <a:bodyPr/>
          <a:lstStyle/>
          <a:p>
            <a:pPr eaLnBrk="1" hangingPunct="1">
              <a:lnSpc>
                <a:spcPct val="90000"/>
              </a:lnSpc>
            </a:pPr>
            <a:r>
              <a:rPr lang="en-US" b="1" smtClean="0">
                <a:solidFill>
                  <a:srgbClr val="0000FF"/>
                </a:solidFill>
              </a:rPr>
              <a:t>PARENCHYMAL ELEMENTS</a:t>
            </a:r>
            <a:r>
              <a:rPr lang="en-US" smtClean="0"/>
              <a:t> ARE DERIVED FROM ORAL EPITHELIUM</a:t>
            </a:r>
          </a:p>
          <a:p>
            <a:pPr eaLnBrk="1" hangingPunct="1">
              <a:lnSpc>
                <a:spcPct val="90000"/>
              </a:lnSpc>
            </a:pPr>
            <a:endParaRPr lang="en-US" smtClean="0"/>
          </a:p>
          <a:p>
            <a:pPr eaLnBrk="1" hangingPunct="1">
              <a:lnSpc>
                <a:spcPct val="90000"/>
              </a:lnSpc>
              <a:buFontTx/>
              <a:buNone/>
            </a:pPr>
            <a:r>
              <a:rPr lang="en-US" smtClean="0"/>
              <a:t>TERMINAL SECRETORY DUCTS</a:t>
            </a:r>
          </a:p>
          <a:p>
            <a:pPr eaLnBrk="1" hangingPunct="1">
              <a:lnSpc>
                <a:spcPct val="90000"/>
              </a:lnSpc>
              <a:buFontTx/>
              <a:buNone/>
            </a:pPr>
            <a:endParaRPr lang="en-US" smtClean="0"/>
          </a:p>
          <a:p>
            <a:pPr eaLnBrk="1" hangingPunct="1">
              <a:lnSpc>
                <a:spcPct val="90000"/>
              </a:lnSpc>
              <a:buFontTx/>
              <a:buNone/>
            </a:pPr>
            <a:r>
              <a:rPr lang="en-US" smtClean="0"/>
              <a:t>                       </a:t>
            </a:r>
          </a:p>
          <a:p>
            <a:pPr eaLnBrk="1" hangingPunct="1">
              <a:lnSpc>
                <a:spcPct val="90000"/>
              </a:lnSpc>
              <a:buFontTx/>
              <a:buNone/>
            </a:pPr>
            <a:r>
              <a:rPr lang="en-US" smtClean="0">
                <a:solidFill>
                  <a:srgbClr val="FF0000"/>
                </a:solidFill>
              </a:rPr>
              <a:t>                      DUCTS</a:t>
            </a:r>
          </a:p>
          <a:p>
            <a:pPr eaLnBrk="1" hangingPunct="1">
              <a:lnSpc>
                <a:spcPct val="90000"/>
              </a:lnSpc>
              <a:buFontTx/>
              <a:buNone/>
            </a:pPr>
            <a:endParaRPr lang="en-US" smtClean="0"/>
          </a:p>
          <a:p>
            <a:pPr eaLnBrk="1" hangingPunct="1">
              <a:lnSpc>
                <a:spcPct val="90000"/>
              </a:lnSpc>
              <a:buFontTx/>
              <a:buNone/>
            </a:pPr>
            <a:r>
              <a:rPr lang="en-US" smtClean="0"/>
              <a:t>        </a:t>
            </a:r>
            <a:r>
              <a:rPr lang="en-US" smtClean="0">
                <a:solidFill>
                  <a:srgbClr val="FF0000"/>
                </a:solidFill>
              </a:rPr>
              <a:t>OPEN INTO ORAL CAVITY</a:t>
            </a:r>
          </a:p>
        </p:txBody>
      </p:sp>
      <p:sp>
        <p:nvSpPr>
          <p:cNvPr id="33796" name="Line 4"/>
          <p:cNvSpPr>
            <a:spLocks noChangeShapeType="1"/>
          </p:cNvSpPr>
          <p:nvPr/>
        </p:nvSpPr>
        <p:spPr bwMode="auto">
          <a:xfrm>
            <a:off x="4876800" y="2362200"/>
            <a:ext cx="0" cy="304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69" name="Line 5"/>
          <p:cNvSpPr>
            <a:spLocks noChangeShapeType="1"/>
          </p:cNvSpPr>
          <p:nvPr/>
        </p:nvSpPr>
        <p:spPr bwMode="auto">
          <a:xfrm>
            <a:off x="4876800" y="3352800"/>
            <a:ext cx="0" cy="4572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0" name="Line 6"/>
          <p:cNvSpPr>
            <a:spLocks noChangeShapeType="1"/>
          </p:cNvSpPr>
          <p:nvPr/>
        </p:nvSpPr>
        <p:spPr bwMode="auto">
          <a:xfrm>
            <a:off x="4800600" y="464820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117841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diamond(in)">
                                      <p:cBhvr>
                                        <p:cTn id="7" dur="2000"/>
                                        <p:tgtEl>
                                          <p:spTgt spid="11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slide(fromBottom)">
                                      <p:cBhvr>
                                        <p:cTn id="12" dur="5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descr="Large confetti"/>
          <p:cNvSpPr>
            <a:spLocks noGrp="1" noChangeArrowheads="1"/>
          </p:cNvSpPr>
          <p:nvPr>
            <p:ph type="title"/>
          </p:nvPr>
        </p:nvSpPr>
        <p:spPr/>
        <p:txBody>
          <a:bodyPr/>
          <a:lstStyle/>
          <a:p>
            <a:pPr>
              <a:defRPr/>
            </a:pPr>
            <a:r>
              <a:rPr lang="en-US" b="1" i="1" dirty="0" smtClean="0">
                <a:solidFill>
                  <a:srgbClr val="FF0000"/>
                </a:solidFill>
              </a:rPr>
              <a:t>INTRODUCTION</a:t>
            </a:r>
          </a:p>
        </p:txBody>
      </p:sp>
      <p:sp>
        <p:nvSpPr>
          <p:cNvPr id="34819" name="Rectangle 3"/>
          <p:cNvSpPr>
            <a:spLocks noGrp="1" noChangeArrowheads="1"/>
          </p:cNvSpPr>
          <p:nvPr>
            <p:ph idx="1"/>
          </p:nvPr>
        </p:nvSpPr>
        <p:spPr/>
        <p:txBody>
          <a:bodyPr/>
          <a:lstStyle/>
          <a:p>
            <a:pPr eaLnBrk="1" hangingPunct="1"/>
            <a:r>
              <a:rPr lang="en-US" sz="3600" b="1">
                <a:solidFill>
                  <a:srgbClr val="00B0F0"/>
                </a:solidFill>
              </a:rPr>
              <a:t>CONNECTIVE TISSUE</a:t>
            </a:r>
            <a:r>
              <a:rPr lang="en-US" sz="3600">
                <a:solidFill>
                  <a:srgbClr val="00B0F0"/>
                </a:solidFill>
              </a:rPr>
              <a:t> </a:t>
            </a:r>
            <a:r>
              <a:rPr lang="en-US" sz="3600"/>
              <a:t>FORMS A CAPSULE AROUND THE GLAND &amp; EXTENDS INTO IT, DIVIDING GROUPS OF SECRETORY UNITS &amp; DUCTS INTO LOBES &amp; LOBULES.</a:t>
            </a:r>
          </a:p>
          <a:p>
            <a:pPr eaLnBrk="1" hangingPunct="1">
              <a:buFontTx/>
              <a:buNone/>
            </a:pPr>
            <a:r>
              <a:rPr lang="en-US" sz="3600"/>
              <a:t>BLOOD &amp; LYMPH VESSELS &amp; NERVES ARE PRESENT IN THE CONNECTIVE TISSUE.</a:t>
            </a:r>
          </a:p>
        </p:txBody>
      </p:sp>
    </p:spTree>
    <p:extLst>
      <p:ext uri="{BB962C8B-B14F-4D97-AF65-F5344CB8AC3E}">
        <p14:creationId xmlns:p14="http://schemas.microsoft.com/office/powerpoint/2010/main" val="3223301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WINDOWS\Desktop\connective tissue of sali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18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descr="Large confetti"/>
          <p:cNvSpPr>
            <a:spLocks noGrp="1" noChangeArrowheads="1"/>
          </p:cNvSpPr>
          <p:nvPr>
            <p:ph type="title"/>
          </p:nvPr>
        </p:nvSpPr>
        <p:spPr>
          <a:xfrm>
            <a:off x="4191000" y="152400"/>
            <a:ext cx="7772400" cy="914400"/>
          </a:xfrm>
        </p:spPr>
        <p:txBody>
          <a:bodyPr/>
          <a:lstStyle/>
          <a:p>
            <a:pPr>
              <a:defRPr/>
            </a:pPr>
            <a:r>
              <a:rPr lang="en-US" b="1" i="1" dirty="0" smtClean="0">
                <a:solidFill>
                  <a:srgbClr val="FF0000"/>
                </a:solidFill>
              </a:rPr>
              <a:t>INTRODUCTION</a:t>
            </a:r>
          </a:p>
        </p:txBody>
      </p:sp>
      <p:sp>
        <p:nvSpPr>
          <p:cNvPr id="36867" name="Rectangle 3"/>
          <p:cNvSpPr>
            <a:spLocks noGrp="1" noChangeArrowheads="1"/>
          </p:cNvSpPr>
          <p:nvPr>
            <p:ph idx="1"/>
          </p:nvPr>
        </p:nvSpPr>
        <p:spPr>
          <a:xfrm>
            <a:off x="2438400" y="1219200"/>
            <a:ext cx="7772400" cy="4572000"/>
          </a:xfrm>
        </p:spPr>
        <p:txBody>
          <a:bodyPr/>
          <a:lstStyle/>
          <a:p>
            <a:pPr eaLnBrk="1" hangingPunct="1">
              <a:lnSpc>
                <a:spcPct val="90000"/>
              </a:lnSpc>
            </a:pPr>
            <a:r>
              <a:rPr lang="en-US" sz="3600"/>
              <a:t>MAIN FUNCTION OF SALIVARY GLANDS IS TO PRODUCE SALIVA</a:t>
            </a:r>
          </a:p>
          <a:p>
            <a:pPr eaLnBrk="1" hangingPunct="1">
              <a:lnSpc>
                <a:spcPct val="90000"/>
              </a:lnSpc>
              <a:buFontTx/>
              <a:buNone/>
            </a:pPr>
            <a:r>
              <a:rPr lang="en-US" sz="3600"/>
              <a:t>SALIVA CONTAINS ORGANIC &amp; INORGANIC SUBSTANCES PROVIDES NATURAL PROTECTION FOR THE TEETH &amp; SOFT TISSUES OF THE ORAL CAVITY &amp; ASSISTS IN MASTICATION, DEGLUTITION &amp; DIGESTION OF FOOD.</a:t>
            </a:r>
          </a:p>
        </p:txBody>
      </p:sp>
    </p:spTree>
    <p:extLst>
      <p:ext uri="{BB962C8B-B14F-4D97-AF65-F5344CB8AC3E}">
        <p14:creationId xmlns:p14="http://schemas.microsoft.com/office/powerpoint/2010/main" val="2289838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0243" name="Content Placeholder 2"/>
          <p:cNvSpPr>
            <a:spLocks noGrp="1"/>
          </p:cNvSpPr>
          <p:nvPr>
            <p:ph idx="1"/>
          </p:nvPr>
        </p:nvSpPr>
        <p:spPr/>
        <p:txBody>
          <a:bodyPr/>
          <a:lstStyle/>
          <a:p>
            <a:endParaRPr lang="en-US" smtClean="0"/>
          </a:p>
        </p:txBody>
      </p:sp>
      <p:pic>
        <p:nvPicPr>
          <p:cNvPr id="10244" name="Picture 2" descr="Image result for serous cel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0"/>
            <a:ext cx="7129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239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Large confetti"/>
          <p:cNvSpPr>
            <a:spLocks noGrp="1" noChangeArrowheads="1"/>
          </p:cNvSpPr>
          <p:nvPr>
            <p:ph type="title"/>
          </p:nvPr>
        </p:nvSpPr>
        <p:spPr/>
        <p:txBody>
          <a:bodyPr/>
          <a:lstStyle/>
          <a:p>
            <a:pPr>
              <a:defRPr/>
            </a:pPr>
            <a:r>
              <a:rPr lang="en-US" b="1" i="1" dirty="0" smtClean="0">
                <a:solidFill>
                  <a:srgbClr val="0000FF"/>
                </a:solidFill>
              </a:rPr>
              <a:t>MICROSCOPIC STRUCTURE</a:t>
            </a:r>
          </a:p>
        </p:txBody>
      </p:sp>
      <p:sp>
        <p:nvSpPr>
          <p:cNvPr id="37891" name="Rectangle 3"/>
          <p:cNvSpPr>
            <a:spLocks noGrp="1" noChangeArrowheads="1"/>
          </p:cNvSpPr>
          <p:nvPr>
            <p:ph idx="1"/>
          </p:nvPr>
        </p:nvSpPr>
        <p:spPr/>
        <p:txBody>
          <a:bodyPr/>
          <a:lstStyle/>
          <a:p>
            <a:pPr eaLnBrk="1" hangingPunct="1"/>
            <a:r>
              <a:rPr lang="en-US" sz="3600" b="1">
                <a:solidFill>
                  <a:srgbClr val="FF0066"/>
                </a:solidFill>
              </a:rPr>
              <a:t>ACINAR REGION</a:t>
            </a:r>
            <a:r>
              <a:rPr lang="en-US" sz="3600"/>
              <a:t> : COMPRISES OF SERIES OF SECRETORY UNITS (ACINAR CELLS) </a:t>
            </a:r>
          </a:p>
          <a:p>
            <a:pPr eaLnBrk="1" hangingPunct="1"/>
            <a:r>
              <a:rPr lang="en-US" sz="3600"/>
              <a:t>DUCTS</a:t>
            </a:r>
          </a:p>
          <a:p>
            <a:pPr eaLnBrk="1" hangingPunct="1"/>
            <a:r>
              <a:rPr lang="en-US" sz="3600"/>
              <a:t>MYOEPITHELIAL CELLS</a:t>
            </a:r>
          </a:p>
        </p:txBody>
      </p:sp>
    </p:spTree>
    <p:extLst>
      <p:ext uri="{BB962C8B-B14F-4D97-AF65-F5344CB8AC3E}">
        <p14:creationId xmlns:p14="http://schemas.microsoft.com/office/powerpoint/2010/main" val="1549539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5.jpg"/>
          <p:cNvPicPr>
            <a:picLocks noChangeAspect="1" noChangeArrowheads="1"/>
          </p:cNvPicPr>
          <p:nvPr/>
        </p:nvPicPr>
        <p:blipFill>
          <a:blip r:embed="rId2">
            <a:duotone>
              <a:schemeClr val="accent2">
                <a:shade val="45000"/>
                <a:satMod val="135000"/>
              </a:schemeClr>
              <a:prstClr val="white"/>
            </a:duotone>
            <a:lum bright="-40000"/>
          </a:blip>
          <a:srcRect/>
          <a:stretch>
            <a:fillRect/>
          </a:stretch>
        </p:blipFill>
        <p:spPr bwMode="auto">
          <a:xfrm>
            <a:off x="1524000" y="0"/>
            <a:ext cx="9163419" cy="6858000"/>
          </a:xfrm>
          <a:prstGeom prst="rect">
            <a:avLst/>
          </a:prstGeom>
          <a:noFill/>
          <a:ln w="9525">
            <a:noFill/>
            <a:miter lim="800000"/>
            <a:headEnd/>
            <a:tailEnd/>
          </a:ln>
        </p:spPr>
      </p:pic>
    </p:spTree>
    <p:extLst>
      <p:ext uri="{BB962C8B-B14F-4D97-AF65-F5344CB8AC3E}">
        <p14:creationId xmlns:p14="http://schemas.microsoft.com/office/powerpoint/2010/main" val="3636974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078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descr="Large confetti"/>
          <p:cNvSpPr>
            <a:spLocks noGrp="1" noChangeArrowheads="1"/>
          </p:cNvSpPr>
          <p:nvPr>
            <p:ph type="title"/>
          </p:nvPr>
        </p:nvSpPr>
        <p:spPr/>
        <p:txBody>
          <a:bodyPr/>
          <a:lstStyle/>
          <a:p>
            <a:pPr>
              <a:defRPr/>
            </a:pPr>
            <a:r>
              <a:rPr lang="en-US" b="1" i="1" dirty="0" smtClean="0">
                <a:solidFill>
                  <a:srgbClr val="0000FF"/>
                </a:solidFill>
              </a:rPr>
              <a:t>ACINAR CELLS</a:t>
            </a:r>
          </a:p>
        </p:txBody>
      </p:sp>
      <p:sp>
        <p:nvSpPr>
          <p:cNvPr id="40963" name="Rectangle 3"/>
          <p:cNvSpPr>
            <a:spLocks noGrp="1" noChangeArrowheads="1"/>
          </p:cNvSpPr>
          <p:nvPr>
            <p:ph idx="1"/>
          </p:nvPr>
        </p:nvSpPr>
        <p:spPr>
          <a:xfrm>
            <a:off x="2438400" y="1524000"/>
            <a:ext cx="7772400" cy="4572000"/>
          </a:xfrm>
        </p:spPr>
        <p:txBody>
          <a:bodyPr/>
          <a:lstStyle/>
          <a:p>
            <a:pPr eaLnBrk="1" hangingPunct="1"/>
            <a:r>
              <a:rPr lang="en-US" sz="3600"/>
              <a:t>CLUSTERED AROUND A CENTRAL LUMEN. ACINI COMPRISE THE TERMINAL OR SECRETORY END PIECE OF THE GLAND , SITUATED FARTHEST FROM ORAL CAVITY.</a:t>
            </a:r>
          </a:p>
          <a:p>
            <a:pPr eaLnBrk="1" hangingPunct="1"/>
            <a:r>
              <a:rPr lang="en-US" sz="3600"/>
              <a:t>POLYGONAL CELLS ON BASEMENT MEMBRANE CENTERED AROUND A CENTRAL DUCTAL LUMEN.</a:t>
            </a:r>
          </a:p>
        </p:txBody>
      </p:sp>
    </p:spTree>
    <p:extLst>
      <p:ext uri="{BB962C8B-B14F-4D97-AF65-F5344CB8AC3E}">
        <p14:creationId xmlns:p14="http://schemas.microsoft.com/office/powerpoint/2010/main" val="5364062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CONT..</a:t>
            </a:r>
          </a:p>
        </p:txBody>
      </p:sp>
      <p:sp>
        <p:nvSpPr>
          <p:cNvPr id="41987" name="Rectangle 3"/>
          <p:cNvSpPr>
            <a:spLocks noGrp="1" noChangeArrowheads="1"/>
          </p:cNvSpPr>
          <p:nvPr>
            <p:ph idx="1"/>
          </p:nvPr>
        </p:nvSpPr>
        <p:spPr/>
        <p:txBody>
          <a:bodyPr/>
          <a:lstStyle/>
          <a:p>
            <a:pPr eaLnBrk="1" hangingPunct="1"/>
            <a:r>
              <a:rPr lang="en-US" sz="3600"/>
              <a:t>ACINAR CELLS OF SUBMANDIBULAR &amp;SUBLINGUAL CONTAINS MUCOUS CELLS . THEY CONTAIN LARGE SECRETORY VACUOLES AND AREAS OF SMOOTH PARALLEL CISTERNAE. OTERWISE SIMILAR TO SEROUS CELLS</a:t>
            </a:r>
            <a:r>
              <a:rPr lang="en-US" smtClean="0"/>
              <a:t>.</a:t>
            </a:r>
          </a:p>
        </p:txBody>
      </p:sp>
    </p:spTree>
    <p:extLst>
      <p:ext uri="{BB962C8B-B14F-4D97-AF65-F5344CB8AC3E}">
        <p14:creationId xmlns:p14="http://schemas.microsoft.com/office/powerpoint/2010/main" val="1194419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CONT..</a:t>
            </a:r>
          </a:p>
        </p:txBody>
      </p:sp>
      <p:sp>
        <p:nvSpPr>
          <p:cNvPr id="43011" name="Rectangle 3"/>
          <p:cNvSpPr>
            <a:spLocks noGrp="1" noChangeArrowheads="1"/>
          </p:cNvSpPr>
          <p:nvPr>
            <p:ph idx="1"/>
          </p:nvPr>
        </p:nvSpPr>
        <p:spPr/>
        <p:txBody>
          <a:bodyPr/>
          <a:lstStyle/>
          <a:p>
            <a:pPr eaLnBrk="1" hangingPunct="1"/>
            <a:r>
              <a:rPr lang="en-US" sz="3600"/>
              <a:t>SEROUS CELLS COMPRISE THE MAJORITY OF THE ACINAR CELLS OF THE PAROTID &amp; GLANDS OF VON EBNER. ALSO SEEN IN ANTERIOR LINGUAL, SUBMANDIBULAR GLANDS.</a:t>
            </a:r>
          </a:p>
        </p:txBody>
      </p:sp>
    </p:spTree>
    <p:extLst>
      <p:ext uri="{BB962C8B-B14F-4D97-AF65-F5344CB8AC3E}">
        <p14:creationId xmlns:p14="http://schemas.microsoft.com/office/powerpoint/2010/main" val="32868865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SEROUS CELLS</a:t>
            </a:r>
          </a:p>
        </p:txBody>
      </p:sp>
      <p:sp>
        <p:nvSpPr>
          <p:cNvPr id="44035" name="Rectangle 3"/>
          <p:cNvSpPr>
            <a:spLocks noGrp="1" noChangeArrowheads="1"/>
          </p:cNvSpPr>
          <p:nvPr>
            <p:ph idx="1"/>
          </p:nvPr>
        </p:nvSpPr>
        <p:spPr/>
        <p:txBody>
          <a:bodyPr/>
          <a:lstStyle/>
          <a:p>
            <a:pPr eaLnBrk="1" hangingPunct="1"/>
            <a:r>
              <a:rPr lang="en-US" sz="3600"/>
              <a:t>SPECIALIZED FOR SYNTHESIS, STORAGE &amp; SECRETION OF PROTEINS.</a:t>
            </a:r>
          </a:p>
          <a:p>
            <a:pPr eaLnBrk="1" hangingPunct="1"/>
            <a:r>
              <a:rPr lang="en-US" sz="3600"/>
              <a:t>PYRAMIDAL IN SHAPE </a:t>
            </a:r>
          </a:p>
          <a:p>
            <a:pPr eaLnBrk="1" hangingPunct="1"/>
            <a:r>
              <a:rPr lang="en-US" sz="3600"/>
              <a:t>BROAD BASE RESTING ON A THIN LAMINA WITH ITS NARROW APEX BODERING LUMEN.</a:t>
            </a:r>
          </a:p>
        </p:txBody>
      </p:sp>
      <p:pic>
        <p:nvPicPr>
          <p:cNvPr id="44036" name="Picture 5" descr="C:\WINDOWS\Desktop\serous 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28601"/>
            <a:ext cx="23622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974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SEROUS CELLS</a:t>
            </a:r>
          </a:p>
        </p:txBody>
      </p:sp>
      <p:sp>
        <p:nvSpPr>
          <p:cNvPr id="45059" name="Rectangle 3"/>
          <p:cNvSpPr>
            <a:spLocks noGrp="1" noChangeArrowheads="1"/>
          </p:cNvSpPr>
          <p:nvPr>
            <p:ph idx="1"/>
          </p:nvPr>
        </p:nvSpPr>
        <p:spPr/>
        <p:txBody>
          <a:bodyPr/>
          <a:lstStyle/>
          <a:p>
            <a:pPr eaLnBrk="1" hangingPunct="1"/>
            <a:r>
              <a:rPr lang="en-US" sz="3600"/>
              <a:t>SPHERICAL </a:t>
            </a:r>
            <a:r>
              <a:rPr lang="en-US" sz="3600" b="1"/>
              <a:t>NUCLEUS,</a:t>
            </a:r>
            <a:r>
              <a:rPr lang="en-US" sz="3600"/>
              <a:t> LOCATED IN THE BASAL REGION OF THE CELL, USUALLY BINUCLEATED.</a:t>
            </a:r>
          </a:p>
          <a:p>
            <a:pPr eaLnBrk="1" hangingPunct="1"/>
            <a:r>
              <a:rPr lang="en-US" sz="3600"/>
              <a:t>ACCUMULATION OF SECRETORY GRANULES IN THE APICAL CYTOPLASM         PROMINENT FEATURE</a:t>
            </a:r>
          </a:p>
        </p:txBody>
      </p:sp>
      <p:pic>
        <p:nvPicPr>
          <p:cNvPr id="45060" name="Picture 11" descr="C:\WINDOWS\Desktop\serous 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28601"/>
            <a:ext cx="23622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a:off x="5562600" y="4876800"/>
            <a:ext cx="609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07714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SEROUS CELLS</a:t>
            </a:r>
          </a:p>
        </p:txBody>
      </p:sp>
      <p:sp>
        <p:nvSpPr>
          <p:cNvPr id="46083" name="Rectangle 3"/>
          <p:cNvSpPr>
            <a:spLocks noGrp="1" noChangeArrowheads="1"/>
          </p:cNvSpPr>
          <p:nvPr>
            <p:ph idx="1"/>
          </p:nvPr>
        </p:nvSpPr>
        <p:spPr>
          <a:xfrm>
            <a:off x="1981200" y="1784350"/>
            <a:ext cx="8229600" cy="4572000"/>
          </a:xfrm>
        </p:spPr>
        <p:txBody>
          <a:bodyPr/>
          <a:lstStyle/>
          <a:p>
            <a:pPr eaLnBrk="1" hangingPunct="1"/>
            <a:r>
              <a:rPr lang="en-US" sz="3600"/>
              <a:t>GRANULES CLOSELY APPOSED TO ONE ANOTHER, THE PLASMA MEMBRANE, OR OTHER ORGANELLES</a:t>
            </a:r>
          </a:p>
          <a:p>
            <a:pPr eaLnBrk="1" hangingPunct="1"/>
            <a:r>
              <a:rPr lang="en-US" sz="3600"/>
              <a:t>BASAL PORTION OF THE CYTOPLASM FILLED WITH </a:t>
            </a:r>
            <a:r>
              <a:rPr lang="en-US" sz="3600" b="1"/>
              <a:t>RIBOSOME- STUDDED (ROUGH) ER</a:t>
            </a:r>
            <a:r>
              <a:rPr lang="en-US" sz="3600"/>
              <a:t>, A CLOSED SYSTEM OF MEMBRANEOUS SACS OR CISTERNAE.</a:t>
            </a:r>
          </a:p>
        </p:txBody>
      </p:sp>
      <p:pic>
        <p:nvPicPr>
          <p:cNvPr id="46084" name="Picture 4" descr="C:\WINDOWS\Desktop\serous 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28601"/>
            <a:ext cx="23622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173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SEROUS CELLS</a:t>
            </a:r>
          </a:p>
        </p:txBody>
      </p:sp>
      <p:sp>
        <p:nvSpPr>
          <p:cNvPr id="47107" name="Rectangle 3"/>
          <p:cNvSpPr>
            <a:spLocks noGrp="1" noChangeArrowheads="1"/>
          </p:cNvSpPr>
          <p:nvPr>
            <p:ph idx="1"/>
          </p:nvPr>
        </p:nvSpPr>
        <p:spPr/>
        <p:txBody>
          <a:bodyPr/>
          <a:lstStyle/>
          <a:p>
            <a:pPr eaLnBrk="1" hangingPunct="1"/>
            <a:r>
              <a:rPr lang="en-US" sz="3600" b="1"/>
              <a:t>RIBOSOMES,</a:t>
            </a:r>
            <a:r>
              <a:rPr lang="en-US" sz="3600"/>
              <a:t> CONSISTING OF RNA &amp; PROTEINS, ARE THE BASIC UNITS OF PROTEIN SYNTHESIS.</a:t>
            </a:r>
          </a:p>
          <a:p>
            <a:pPr eaLnBrk="1" hangingPunct="1">
              <a:buFontTx/>
              <a:buNone/>
            </a:pPr>
            <a:endParaRPr lang="en-US" sz="3600"/>
          </a:p>
        </p:txBody>
      </p:sp>
      <p:pic>
        <p:nvPicPr>
          <p:cNvPr id="47108" name="Picture 4" descr="C:\WINDOWS\Desktop\serous 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28601"/>
            <a:ext cx="23622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3366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1267" name="Content Placeholder 2"/>
          <p:cNvSpPr>
            <a:spLocks noGrp="1"/>
          </p:cNvSpPr>
          <p:nvPr>
            <p:ph idx="1"/>
          </p:nvPr>
        </p:nvSpPr>
        <p:spPr/>
        <p:txBody>
          <a:bodyPr/>
          <a:lstStyle/>
          <a:p>
            <a:endParaRPr lang="en-US" smtClean="0"/>
          </a:p>
        </p:txBody>
      </p:sp>
      <p:pic>
        <p:nvPicPr>
          <p:cNvPr id="11268" name="Picture 2" descr="Image result for mucous cel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388" y="0"/>
            <a:ext cx="8655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294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EXOCYTOSIS</a:t>
            </a:r>
          </a:p>
        </p:txBody>
      </p:sp>
      <p:sp>
        <p:nvSpPr>
          <p:cNvPr id="48131" name="Rectangle 3"/>
          <p:cNvSpPr>
            <a:spLocks noGrp="1" noChangeArrowheads="1"/>
          </p:cNvSpPr>
          <p:nvPr>
            <p:ph idx="1"/>
          </p:nvPr>
        </p:nvSpPr>
        <p:spPr/>
        <p:txBody>
          <a:bodyPr/>
          <a:lstStyle/>
          <a:p>
            <a:pPr eaLnBrk="1" hangingPunct="1"/>
            <a:r>
              <a:rPr lang="en-US" sz="3600"/>
              <a:t>THE COMPLETED SECRETORY PROTEINS ARE STORED IN THE SECRETORY GRANULES IN THE CELL APEX.</a:t>
            </a:r>
          </a:p>
          <a:p>
            <a:pPr eaLnBrk="1" hangingPunct="1"/>
            <a:r>
              <a:rPr lang="en-US" sz="3600"/>
              <a:t>SECRETION &amp; DISCHARGE OF THE GRANULE CONTENT OCCURS BY A PROCESS CALLED </a:t>
            </a:r>
            <a:r>
              <a:rPr lang="en-US" sz="3600" b="1">
                <a:solidFill>
                  <a:srgbClr val="0000FF"/>
                </a:solidFill>
              </a:rPr>
              <a:t>EXOCYTOSIS</a:t>
            </a:r>
            <a:r>
              <a:rPr lang="en-US" sz="3600" b="1"/>
              <a:t>.</a:t>
            </a:r>
          </a:p>
        </p:txBody>
      </p:sp>
    </p:spTree>
    <p:extLst>
      <p:ext uri="{BB962C8B-B14F-4D97-AF65-F5344CB8AC3E}">
        <p14:creationId xmlns:p14="http://schemas.microsoft.com/office/powerpoint/2010/main" val="2894682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descr="Large confetti"/>
          <p:cNvSpPr>
            <a:spLocks noGrp="1" noChangeArrowheads="1"/>
          </p:cNvSpPr>
          <p:nvPr>
            <p:ph type="title"/>
          </p:nvPr>
        </p:nvSpPr>
        <p:spPr>
          <a:xfrm>
            <a:off x="2438400" y="76200"/>
            <a:ext cx="7772400" cy="914400"/>
          </a:xfrm>
        </p:spPr>
        <p:txBody>
          <a:bodyPr/>
          <a:lstStyle/>
          <a:p>
            <a:pPr>
              <a:defRPr/>
            </a:pPr>
            <a:r>
              <a:rPr lang="en-US" dirty="0" smtClean="0">
                <a:solidFill>
                  <a:schemeClr val="tx2">
                    <a:satMod val="200000"/>
                  </a:schemeClr>
                </a:solidFill>
              </a:rPr>
              <a:t>EXOCYTOSIS</a:t>
            </a:r>
          </a:p>
        </p:txBody>
      </p:sp>
      <p:sp>
        <p:nvSpPr>
          <p:cNvPr id="49155" name="Rectangle 3"/>
          <p:cNvSpPr>
            <a:spLocks noGrp="1" noChangeArrowheads="1"/>
          </p:cNvSpPr>
          <p:nvPr>
            <p:ph idx="1"/>
          </p:nvPr>
        </p:nvSpPr>
        <p:spPr>
          <a:xfrm>
            <a:off x="1905000" y="1219200"/>
            <a:ext cx="8763000" cy="4572000"/>
          </a:xfrm>
        </p:spPr>
        <p:txBody>
          <a:bodyPr>
            <a:normAutofit lnSpcReduction="10000"/>
          </a:bodyPr>
          <a:lstStyle/>
          <a:p>
            <a:pPr eaLnBrk="1" hangingPunct="1">
              <a:lnSpc>
                <a:spcPct val="90000"/>
              </a:lnSpc>
            </a:pPr>
            <a:r>
              <a:rPr lang="en-US" sz="3600"/>
              <a:t>EXOCYTOSIS INVOLVES FUSION OF GRANULE MEMBRANE WITH THE PLASMA MEMBRANE AT THE LUMEN OR INTRACELLULAR CANALICULUS,FOLLOWED BY THE OPENING OF THE FUSED PORTION. </a:t>
            </a:r>
          </a:p>
          <a:p>
            <a:pPr eaLnBrk="1" hangingPunct="1">
              <a:lnSpc>
                <a:spcPct val="90000"/>
              </a:lnSpc>
            </a:pPr>
            <a:r>
              <a:rPr lang="en-US" sz="3600"/>
              <a:t>THE GRANULE MEMBRANE BECOMES CONTINOUS WITH THE PLASMA MEMBRANE &amp; THE GRANULE CONTENT IS EXTERIORIZED WITHOUT LOSS OF CYTOPLASM.</a:t>
            </a:r>
          </a:p>
        </p:txBody>
      </p:sp>
    </p:spTree>
    <p:extLst>
      <p:ext uri="{BB962C8B-B14F-4D97-AF65-F5344CB8AC3E}">
        <p14:creationId xmlns:p14="http://schemas.microsoft.com/office/powerpoint/2010/main" val="5833651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SEROUS CELLS</a:t>
            </a:r>
          </a:p>
        </p:txBody>
      </p:sp>
      <p:sp>
        <p:nvSpPr>
          <p:cNvPr id="50179" name="Rectangle 3"/>
          <p:cNvSpPr>
            <a:spLocks noGrp="1" noChangeArrowheads="1"/>
          </p:cNvSpPr>
          <p:nvPr>
            <p:ph idx="1"/>
          </p:nvPr>
        </p:nvSpPr>
        <p:spPr>
          <a:xfrm>
            <a:off x="1905000" y="1600200"/>
            <a:ext cx="8763000" cy="4572000"/>
          </a:xfrm>
        </p:spPr>
        <p:txBody>
          <a:bodyPr>
            <a:normAutofit fontScale="92500"/>
          </a:bodyPr>
          <a:lstStyle/>
          <a:p>
            <a:pPr eaLnBrk="1" hangingPunct="1">
              <a:lnSpc>
                <a:spcPct val="90000"/>
              </a:lnSpc>
            </a:pPr>
            <a:r>
              <a:rPr lang="en-US" sz="3600" b="1"/>
              <a:t>FREE OR UNATTACHED RIBOSOMES</a:t>
            </a:r>
            <a:r>
              <a:rPr lang="en-US" sz="3600"/>
              <a:t>----  SYNTHESIS OF NON SECRETORY CELLULAR PROTEINS.</a:t>
            </a:r>
          </a:p>
          <a:p>
            <a:pPr eaLnBrk="1" hangingPunct="1">
              <a:lnSpc>
                <a:spcPct val="90000"/>
              </a:lnSpc>
            </a:pPr>
            <a:r>
              <a:rPr lang="en-US" sz="3600" b="1"/>
              <a:t>MITOCHONDRIA</a:t>
            </a:r>
            <a:r>
              <a:rPr lang="en-US" sz="3600"/>
              <a:t>---CONTAIN THE ENZYMES OF CITRIC ACID CYCLE, ELECTRON TRANSPORT &amp; OXIDATIVE PHOSPHORYLATION--- SOURCE OF HIGH ENERGY COMPOUNDS NECESSARY FOR NUMEROUS SYNTHETIC &amp; TRANSPORT PROCESS THAT OCCUR IN THE CELL.</a:t>
            </a:r>
          </a:p>
        </p:txBody>
      </p:sp>
      <p:pic>
        <p:nvPicPr>
          <p:cNvPr id="50180" name="Picture 4" descr="C:\WINDOWS\Desktop\serous 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28601"/>
            <a:ext cx="23622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43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SEROUS CELLS</a:t>
            </a:r>
          </a:p>
        </p:txBody>
      </p:sp>
      <p:sp>
        <p:nvSpPr>
          <p:cNvPr id="51203" name="Rectangle 3"/>
          <p:cNvSpPr>
            <a:spLocks noGrp="1" noChangeArrowheads="1"/>
          </p:cNvSpPr>
          <p:nvPr>
            <p:ph idx="1"/>
          </p:nvPr>
        </p:nvSpPr>
        <p:spPr/>
        <p:txBody>
          <a:bodyPr/>
          <a:lstStyle/>
          <a:p>
            <a:pPr eaLnBrk="1" hangingPunct="1"/>
            <a:r>
              <a:rPr lang="en-US" sz="3600" b="1"/>
              <a:t>LYSOSOMES</a:t>
            </a:r>
            <a:r>
              <a:rPr lang="en-US" sz="3600"/>
              <a:t>----POTENT HYDROLYTIC ENZYMES---- TO DESTROY FOREIGN MATERIALS TAKEN UP BY THE CELLS, AS WELL AS CELLS THEMSELVES, SUCH AS WORN OUT MITOCHONDRIA OR OTHER ORGANELLS.</a:t>
            </a:r>
          </a:p>
        </p:txBody>
      </p:sp>
      <p:pic>
        <p:nvPicPr>
          <p:cNvPr id="51204" name="Picture 4" descr="C:\WINDOWS\Desktop\serous 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228601"/>
            <a:ext cx="23622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868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WINDOWS\Desktop\serous 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34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4204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descr="Large confetti"/>
          <p:cNvSpPr>
            <a:spLocks noGrp="1" noChangeArrowheads="1"/>
          </p:cNvSpPr>
          <p:nvPr>
            <p:ph type="title"/>
          </p:nvPr>
        </p:nvSpPr>
        <p:spPr/>
        <p:txBody>
          <a:bodyPr/>
          <a:lstStyle/>
          <a:p>
            <a:pPr>
              <a:defRPr/>
            </a:pPr>
            <a:endParaRPr lang="en-US" dirty="0" smtClean="0">
              <a:solidFill>
                <a:schemeClr val="tx2">
                  <a:satMod val="200000"/>
                </a:schemeClr>
              </a:solidFill>
            </a:endParaRPr>
          </a:p>
        </p:txBody>
      </p:sp>
      <p:sp>
        <p:nvSpPr>
          <p:cNvPr id="53251" name="Rectangle 3"/>
          <p:cNvSpPr>
            <a:spLocks noGrp="1" noChangeArrowheads="1"/>
          </p:cNvSpPr>
          <p:nvPr>
            <p:ph idx="1"/>
          </p:nvPr>
        </p:nvSpPr>
        <p:spPr>
          <a:xfrm>
            <a:off x="1828800" y="381000"/>
            <a:ext cx="8839200" cy="4572000"/>
          </a:xfrm>
        </p:spPr>
        <p:txBody>
          <a:bodyPr>
            <a:normAutofit fontScale="92500"/>
          </a:bodyPr>
          <a:lstStyle/>
          <a:p>
            <a:pPr eaLnBrk="1" hangingPunct="1">
              <a:lnSpc>
                <a:spcPct val="90000"/>
              </a:lnSpc>
            </a:pPr>
            <a:r>
              <a:rPr lang="en-US" sz="3600"/>
              <a:t>WHERE SEROUS CELLS PREDOMINATE IN AN ACINUS, THEY ARE LARGE, POLYGONAL IN SHAPE.</a:t>
            </a:r>
          </a:p>
          <a:p>
            <a:pPr eaLnBrk="1" hangingPunct="1">
              <a:lnSpc>
                <a:spcPct val="90000"/>
              </a:lnSpc>
            </a:pPr>
            <a:r>
              <a:rPr lang="en-US" sz="3600"/>
              <a:t>WHEN THE GLAND IS PREDOMINANTLY </a:t>
            </a:r>
            <a:r>
              <a:rPr lang="en-US" sz="3600" b="1">
                <a:solidFill>
                  <a:srgbClr val="FF0066"/>
                </a:solidFill>
              </a:rPr>
              <a:t>MUCOUS,</a:t>
            </a:r>
            <a:r>
              <a:rPr lang="en-US" sz="3600"/>
              <a:t> THE SEROUS CELLS HAVE A CRESCENT     ( DEMILUNE ) OR FLATTENED SHAPE. THEY HAVE A NUCLEUS TOWARDS BASEMENT MEMBRANE. ALSO CONTAIN ENDOPLASMIC RETICULUM . NUMEROUS GRANULES &amp; VACUOLES IN THE LUMINAL REGION. </a:t>
            </a:r>
          </a:p>
        </p:txBody>
      </p:sp>
    </p:spTree>
    <p:extLst>
      <p:ext uri="{BB962C8B-B14F-4D97-AF65-F5344CB8AC3E}">
        <p14:creationId xmlns:p14="http://schemas.microsoft.com/office/powerpoint/2010/main" val="1352240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descr="Large confetti"/>
          <p:cNvSpPr>
            <a:spLocks noGrp="1" noChangeArrowheads="1"/>
          </p:cNvSpPr>
          <p:nvPr>
            <p:ph type="title"/>
          </p:nvPr>
        </p:nvSpPr>
        <p:spPr>
          <a:xfrm>
            <a:off x="2438400" y="512763"/>
            <a:ext cx="7772400" cy="914400"/>
          </a:xfrm>
        </p:spPr>
        <p:txBody>
          <a:bodyPr/>
          <a:lstStyle/>
          <a:p>
            <a:pPr>
              <a:defRPr/>
            </a:pPr>
            <a:r>
              <a:rPr lang="en-US" smtClean="0">
                <a:solidFill>
                  <a:schemeClr val="tx2">
                    <a:satMod val="200000"/>
                  </a:schemeClr>
                </a:solidFill>
              </a:rPr>
              <a:t>MUCOUS CELLS</a:t>
            </a:r>
          </a:p>
        </p:txBody>
      </p:sp>
      <p:pic>
        <p:nvPicPr>
          <p:cNvPr id="54275" name="Picture 3" descr="C:\WINDOWS\Desktop\mucous ce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76414"/>
            <a:ext cx="6858000"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0232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DUCTS</a:t>
            </a:r>
          </a:p>
        </p:txBody>
      </p:sp>
      <p:sp>
        <p:nvSpPr>
          <p:cNvPr id="55299" name="Rectangle 3"/>
          <p:cNvSpPr>
            <a:spLocks noGrp="1" noChangeArrowheads="1"/>
          </p:cNvSpPr>
          <p:nvPr>
            <p:ph idx="1"/>
          </p:nvPr>
        </p:nvSpPr>
        <p:spPr/>
        <p:txBody>
          <a:bodyPr/>
          <a:lstStyle/>
          <a:p>
            <a:pPr eaLnBrk="1" hangingPunct="1"/>
            <a:r>
              <a:rPr lang="en-US" sz="3600"/>
              <a:t>THE SECRETION PASS FROM THE ACINUS TO A SHORT INTERCALATED DUCT, LINED BY CUBOIDAL CELLS HAVING LARGE NUCLEUS &amp; MANY MITOCHONDRIA BUT VERY FEW ENDOPLASMIC RETICULUM. THE CELLS HAVE SMALL CYTOPLASMIC VILLI EXTENDING IN LUMEN.</a:t>
            </a:r>
          </a:p>
        </p:txBody>
      </p:sp>
    </p:spTree>
    <p:extLst>
      <p:ext uri="{BB962C8B-B14F-4D97-AF65-F5344CB8AC3E}">
        <p14:creationId xmlns:p14="http://schemas.microsoft.com/office/powerpoint/2010/main" val="13402491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CONT..</a:t>
            </a:r>
          </a:p>
        </p:txBody>
      </p:sp>
      <p:sp>
        <p:nvSpPr>
          <p:cNvPr id="56323" name="Rectangle 3"/>
          <p:cNvSpPr>
            <a:spLocks noGrp="1" noChangeArrowheads="1"/>
          </p:cNvSpPr>
          <p:nvPr>
            <p:ph idx="1"/>
          </p:nvPr>
        </p:nvSpPr>
        <p:spPr/>
        <p:txBody>
          <a:bodyPr/>
          <a:lstStyle/>
          <a:p>
            <a:pPr eaLnBrk="1" hangingPunct="1"/>
            <a:r>
              <a:rPr lang="en-US" sz="3600"/>
              <a:t>INTERCALATED DUCTS THEN PASS ABRUPTLY INTO ANOTHER SHORT, BUT WIDE, STRIATED DUCT. THEY ARE LINED BY COLUMNAR CELLS WITH MARKED CELLULAR MEMBRANE INTERDIGITATIONS PROJECTING TOWARDS THE LUMEN</a:t>
            </a:r>
            <a:r>
              <a:rPr lang="en-US" smtClean="0"/>
              <a:t>. </a:t>
            </a:r>
          </a:p>
        </p:txBody>
      </p:sp>
    </p:spTree>
    <p:extLst>
      <p:ext uri="{BB962C8B-B14F-4D97-AF65-F5344CB8AC3E}">
        <p14:creationId xmlns:p14="http://schemas.microsoft.com/office/powerpoint/2010/main" val="257251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CONT..</a:t>
            </a:r>
          </a:p>
        </p:txBody>
      </p:sp>
      <p:sp>
        <p:nvSpPr>
          <p:cNvPr id="57347" name="Rectangle 3"/>
          <p:cNvSpPr>
            <a:spLocks noGrp="1" noChangeArrowheads="1"/>
          </p:cNvSpPr>
          <p:nvPr>
            <p:ph idx="1"/>
          </p:nvPr>
        </p:nvSpPr>
        <p:spPr>
          <a:xfrm>
            <a:off x="1905000" y="1784350"/>
            <a:ext cx="8763000" cy="4572000"/>
          </a:xfrm>
        </p:spPr>
        <p:txBody>
          <a:bodyPr/>
          <a:lstStyle/>
          <a:p>
            <a:pPr eaLnBrk="1" hangingPunct="1"/>
            <a:r>
              <a:rPr lang="en-US" sz="3600"/>
              <a:t>CYTOPLASM CONTAINS NUMEROUS LINEARLY ARRANGED MITOCHONDRIA PROVIDING THE STRIATED APPEARANCE. </a:t>
            </a:r>
          </a:p>
          <a:p>
            <a:pPr eaLnBrk="1" hangingPunct="1"/>
            <a:r>
              <a:rPr lang="en-US" sz="3600"/>
              <a:t>STRIATED DUCTS THEN PASS ABRUPTLY INTO TWO EPITHELIAL CELL LAYERED EXCRETORY DUCTS &amp; FINALLY TO A STRATIFIED SQUAMOUS EPITHELIAL CELL LINED TERMINAL DUCT.</a:t>
            </a:r>
          </a:p>
        </p:txBody>
      </p:sp>
    </p:spTree>
    <p:extLst>
      <p:ext uri="{BB962C8B-B14F-4D97-AF65-F5344CB8AC3E}">
        <p14:creationId xmlns:p14="http://schemas.microsoft.com/office/powerpoint/2010/main" val="3408602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2291" name="Content Placeholder 2"/>
          <p:cNvSpPr>
            <a:spLocks noGrp="1"/>
          </p:cNvSpPr>
          <p:nvPr>
            <p:ph idx="1"/>
          </p:nvPr>
        </p:nvSpPr>
        <p:spPr/>
        <p:txBody>
          <a:bodyPr/>
          <a:lstStyle/>
          <a:p>
            <a:endParaRPr lang="en-US" smtClean="0"/>
          </a:p>
        </p:txBody>
      </p:sp>
      <p:pic>
        <p:nvPicPr>
          <p:cNvPr id="12292" name="Picture 2" descr="Image result for serous vs mucous cell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24000"/>
            <a:ext cx="91043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0541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MYOEPITHELIAL CELLS</a:t>
            </a:r>
          </a:p>
        </p:txBody>
      </p:sp>
      <p:sp>
        <p:nvSpPr>
          <p:cNvPr id="58371" name="Rectangle 3"/>
          <p:cNvSpPr>
            <a:spLocks noGrp="1" noChangeArrowheads="1"/>
          </p:cNvSpPr>
          <p:nvPr>
            <p:ph idx="1"/>
          </p:nvPr>
        </p:nvSpPr>
        <p:spPr/>
        <p:txBody>
          <a:bodyPr/>
          <a:lstStyle/>
          <a:p>
            <a:pPr eaLnBrk="1" hangingPunct="1"/>
            <a:r>
              <a:rPr lang="en-US"/>
              <a:t>THESE CELLS CONSTRICT THE ACINI &amp; DUCTS TO FACILITATE SALIVARY SECRETORY FLOW.</a:t>
            </a:r>
          </a:p>
          <a:p>
            <a:pPr eaLnBrk="1" hangingPunct="1"/>
            <a:r>
              <a:rPr lang="en-US"/>
              <a:t>THESE STELLATE CELLS HAVE LONG THIN CYTOPLASMIC PROCESSES THAT INTERDIGITATE AROUND ACINI &amp; DUCTS .</a:t>
            </a:r>
          </a:p>
          <a:p>
            <a:pPr eaLnBrk="1" hangingPunct="1"/>
            <a:r>
              <a:rPr lang="en-US"/>
              <a:t>THEY RESEMBLE SMOOTH MUSCLE CELLS</a:t>
            </a:r>
          </a:p>
        </p:txBody>
      </p:sp>
    </p:spTree>
    <p:extLst>
      <p:ext uri="{BB962C8B-B14F-4D97-AF65-F5344CB8AC3E}">
        <p14:creationId xmlns:p14="http://schemas.microsoft.com/office/powerpoint/2010/main" val="188645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MECHANISM OF SALIVARY SECRETION</a:t>
            </a:r>
          </a:p>
        </p:txBody>
      </p:sp>
      <p:sp>
        <p:nvSpPr>
          <p:cNvPr id="59395" name="Rectangle 3"/>
          <p:cNvSpPr>
            <a:spLocks noGrp="1" noChangeArrowheads="1"/>
          </p:cNvSpPr>
          <p:nvPr>
            <p:ph idx="1"/>
          </p:nvPr>
        </p:nvSpPr>
        <p:spPr/>
        <p:txBody>
          <a:bodyPr/>
          <a:lstStyle/>
          <a:p>
            <a:pPr eaLnBrk="1" hangingPunct="1">
              <a:lnSpc>
                <a:spcPct val="90000"/>
              </a:lnSpc>
            </a:pPr>
            <a:r>
              <a:rPr lang="en-US" b="1" smtClean="0"/>
              <a:t>ACINAR FLUID FORMATION</a:t>
            </a:r>
            <a:r>
              <a:rPr lang="en-US" smtClean="0"/>
              <a:t>: ACINAR FLUID COSISTS OF WATER, IONS, SMALL MOLECULES &amp; SECRETORY PRODUCTS SYNTHESIZED BY THE CELLS. THE FLUID IS DERIVED FROM THE INTERSTITIAL FLUID, WHICH IN TURN IS DERIVED FROM THE BLOOD IN THE ADJACENT CAPPILLARIES.</a:t>
            </a:r>
          </a:p>
        </p:txBody>
      </p:sp>
    </p:spTree>
    <p:extLst>
      <p:ext uri="{BB962C8B-B14F-4D97-AF65-F5344CB8AC3E}">
        <p14:creationId xmlns:p14="http://schemas.microsoft.com/office/powerpoint/2010/main" val="3368846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CONT..</a:t>
            </a:r>
          </a:p>
        </p:txBody>
      </p:sp>
      <p:sp>
        <p:nvSpPr>
          <p:cNvPr id="60419" name="Rectangle 3"/>
          <p:cNvSpPr>
            <a:spLocks noGrp="1" noChangeArrowheads="1"/>
          </p:cNvSpPr>
          <p:nvPr>
            <p:ph idx="1"/>
          </p:nvPr>
        </p:nvSpPr>
        <p:spPr/>
        <p:txBody>
          <a:bodyPr/>
          <a:lstStyle/>
          <a:p>
            <a:pPr eaLnBrk="1" hangingPunct="1"/>
            <a:r>
              <a:rPr lang="en-US" smtClean="0"/>
              <a:t>AS SECRETION IS STIMULATED , THE BLOOD FLOW TO THE ACINAR REGION IS INCREASED, WITH THE PRESSURE GRADIENT TOWARDS THE ACINUS FACILITATING PRIMARY ACINAR FLUID FORMATION.</a:t>
            </a:r>
          </a:p>
        </p:txBody>
      </p:sp>
    </p:spTree>
    <p:extLst>
      <p:ext uri="{BB962C8B-B14F-4D97-AF65-F5344CB8AC3E}">
        <p14:creationId xmlns:p14="http://schemas.microsoft.com/office/powerpoint/2010/main" val="21611189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ROLE OF THE DUCTS</a:t>
            </a:r>
          </a:p>
        </p:txBody>
      </p:sp>
      <p:sp>
        <p:nvSpPr>
          <p:cNvPr id="61443" name="Rectangle 3"/>
          <p:cNvSpPr>
            <a:spLocks noGrp="1" noChangeArrowheads="1"/>
          </p:cNvSpPr>
          <p:nvPr>
            <p:ph idx="1"/>
          </p:nvPr>
        </p:nvSpPr>
        <p:spPr/>
        <p:txBody>
          <a:bodyPr/>
          <a:lstStyle/>
          <a:p>
            <a:pPr eaLnBrk="1" hangingPunct="1"/>
            <a:r>
              <a:rPr lang="en-US"/>
              <a:t>ON PASSING THROUGH THE DUCTS , THE ACINAR FLUID IS TRANSFORMED FROM AN </a:t>
            </a:r>
            <a:r>
              <a:rPr lang="en-US" b="1"/>
              <a:t>ISOTONIC FLUID</a:t>
            </a:r>
            <a:r>
              <a:rPr lang="en-US"/>
              <a:t> WITH ANALOGOUS IONIC CONC TO PLASMA , TO A </a:t>
            </a:r>
            <a:r>
              <a:rPr lang="en-US" b="1"/>
              <a:t>HYPOTONIC FLUID</a:t>
            </a:r>
            <a:r>
              <a:rPr lang="en-US"/>
              <a:t> WITH LOW CHLORIDE &amp; SODIUM ION CONC. THIS IS RESTICTED TO STRIATED DUCT, FACILITATED BY MARKED INTERDIGITATIONS OF LUMINAR CELLULAR WALLS.</a:t>
            </a:r>
          </a:p>
        </p:txBody>
      </p:sp>
    </p:spTree>
    <p:extLst>
      <p:ext uri="{BB962C8B-B14F-4D97-AF65-F5344CB8AC3E}">
        <p14:creationId xmlns:p14="http://schemas.microsoft.com/office/powerpoint/2010/main" val="35005683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CONT..</a:t>
            </a:r>
          </a:p>
        </p:txBody>
      </p:sp>
      <p:sp>
        <p:nvSpPr>
          <p:cNvPr id="62467" name="Rectangle 3"/>
          <p:cNvSpPr>
            <a:spLocks noGrp="1" noChangeArrowheads="1"/>
          </p:cNvSpPr>
          <p:nvPr>
            <p:ph idx="1"/>
          </p:nvPr>
        </p:nvSpPr>
        <p:spPr/>
        <p:txBody>
          <a:bodyPr/>
          <a:lstStyle/>
          <a:p>
            <a:pPr eaLnBrk="1" hangingPunct="1"/>
            <a:r>
              <a:rPr lang="en-US" smtClean="0"/>
              <a:t>THERE IS ACTIVE TRANSPORT OF SODIUM OUT OF THE FLUID WITH ACTIVE POTASSIUM TRANSPORT IN THE OPPOSITE DIRECTION, PASSIVE CHLORIDE DIFFUSION MAINTAINING AN ELECTROCHEMICAL BALANCE. BICARBONATE IS ALSO ACTIVELY SECRETED IN THE FLUID.</a:t>
            </a:r>
          </a:p>
        </p:txBody>
      </p:sp>
    </p:spTree>
    <p:extLst>
      <p:ext uri="{BB962C8B-B14F-4D97-AF65-F5344CB8AC3E}">
        <p14:creationId xmlns:p14="http://schemas.microsoft.com/office/powerpoint/2010/main" val="14774796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A:\4.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34013" b="56371"/>
          <a:stretch/>
        </p:blipFill>
        <p:spPr bwMode="auto">
          <a:xfrm>
            <a:off x="2310063" y="336885"/>
            <a:ext cx="8457398" cy="606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04921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NERVE SUPPLY</a:t>
            </a:r>
          </a:p>
        </p:txBody>
      </p:sp>
      <p:sp>
        <p:nvSpPr>
          <p:cNvPr id="64515" name="Rectangle 3"/>
          <p:cNvSpPr>
            <a:spLocks noGrp="1" noChangeArrowheads="1"/>
          </p:cNvSpPr>
          <p:nvPr>
            <p:ph idx="1"/>
          </p:nvPr>
        </p:nvSpPr>
        <p:spPr/>
        <p:txBody>
          <a:bodyPr/>
          <a:lstStyle/>
          <a:p>
            <a:pPr eaLnBrk="1" hangingPunct="1"/>
            <a:r>
              <a:rPr lang="en-US" smtClean="0"/>
              <a:t>SALIVARY GLANDS ARE UNDER THE CONTROL OF AUTONOMIC NERVOUS SYSTEM &amp; RECEIVE EFFERENT NERVE FIBERS FROM BOTH PARASYMPATHETIC &amp; SYMPATHETIC DIVISIONS OF AUTONOMIC NERVOUS SYSTEM.</a:t>
            </a:r>
          </a:p>
        </p:txBody>
      </p:sp>
    </p:spTree>
    <p:extLst>
      <p:ext uri="{BB962C8B-B14F-4D97-AF65-F5344CB8AC3E}">
        <p14:creationId xmlns:p14="http://schemas.microsoft.com/office/powerpoint/2010/main" val="40265841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PARASYMPATHETIC FIBERS</a:t>
            </a:r>
          </a:p>
        </p:txBody>
      </p:sp>
      <p:sp>
        <p:nvSpPr>
          <p:cNvPr id="65539" name="Rectangle 3"/>
          <p:cNvSpPr>
            <a:spLocks noGrp="1" noChangeArrowheads="1"/>
          </p:cNvSpPr>
          <p:nvPr>
            <p:ph idx="1"/>
          </p:nvPr>
        </p:nvSpPr>
        <p:spPr/>
        <p:txBody>
          <a:bodyPr/>
          <a:lstStyle/>
          <a:p>
            <a:pPr eaLnBrk="1" hangingPunct="1"/>
            <a:r>
              <a:rPr lang="en-US" b="1" smtClean="0"/>
              <a:t>ARISE FROM SUPERIOR &amp; INFERIOR SALIVATORY NUCLEI OF PONS &amp; MEDULLA.</a:t>
            </a:r>
          </a:p>
        </p:txBody>
      </p:sp>
    </p:spTree>
    <p:extLst>
      <p:ext uri="{BB962C8B-B14F-4D97-AF65-F5344CB8AC3E}">
        <p14:creationId xmlns:p14="http://schemas.microsoft.com/office/powerpoint/2010/main" val="11256177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828801"/>
            <a:ext cx="7554913"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3"/>
          <p:cNvSpPr txBox="1">
            <a:spLocks noChangeArrowheads="1"/>
          </p:cNvSpPr>
          <p:nvPr/>
        </p:nvSpPr>
        <p:spPr bwMode="auto">
          <a:xfrm>
            <a:off x="2286000" y="3810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A5AB81"/>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A5AB81"/>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A5AB81"/>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A5AB81"/>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A5AB81"/>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A5AB81"/>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50000"/>
              </a:spcBef>
              <a:buClrTx/>
              <a:buSzTx/>
              <a:buFontTx/>
              <a:buNone/>
            </a:pPr>
            <a:endParaRPr lang="en-US" sz="2400">
              <a:latin typeface="Times New Roman" panose="02020603050405020304" pitchFamily="18" charset="0"/>
            </a:endParaRPr>
          </a:p>
        </p:txBody>
      </p:sp>
      <p:sp>
        <p:nvSpPr>
          <p:cNvPr id="66564" name="Text Box 4"/>
          <p:cNvSpPr txBox="1">
            <a:spLocks noChangeArrowheads="1"/>
          </p:cNvSpPr>
          <p:nvPr/>
        </p:nvSpPr>
        <p:spPr bwMode="auto">
          <a:xfrm>
            <a:off x="3048000" y="381001"/>
            <a:ext cx="7162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A5AB81"/>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A5AB81"/>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A5AB81"/>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A5AB81"/>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A5AB81"/>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A5AB81"/>
              </a:buClr>
              <a:buFont typeface="Wingdings 2" panose="05020102010507070707" pitchFamily="18" charset="2"/>
              <a:buChar char=""/>
              <a:defRPr sz="2000">
                <a:solidFill>
                  <a:schemeClr val="tx1"/>
                </a:solidFill>
                <a:latin typeface="Corbel" panose="020B0503020204020204" pitchFamily="34" charset="0"/>
              </a:defRPr>
            </a:lvl9pPr>
          </a:lstStyle>
          <a:p>
            <a:pPr eaLnBrk="1" hangingPunct="1">
              <a:spcBef>
                <a:spcPct val="50000"/>
              </a:spcBef>
              <a:buClrTx/>
              <a:buSzTx/>
              <a:buFontTx/>
              <a:buNone/>
            </a:pPr>
            <a:r>
              <a:rPr lang="en-US" sz="2400">
                <a:latin typeface="Times New Roman" panose="02020603050405020304" pitchFamily="18" charset="0"/>
              </a:rPr>
              <a:t>PARASYMPATHETIC NURVE SUPPLY TO SUBMANDIBULAR &amp; SUBLINGUAL GLANDS</a:t>
            </a:r>
          </a:p>
        </p:txBody>
      </p:sp>
    </p:spTree>
    <p:extLst>
      <p:ext uri="{BB962C8B-B14F-4D97-AF65-F5344CB8AC3E}">
        <p14:creationId xmlns:p14="http://schemas.microsoft.com/office/powerpoint/2010/main" val="17662192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SYMPATHETIC FIBRES</a:t>
            </a:r>
          </a:p>
        </p:txBody>
      </p:sp>
      <p:sp>
        <p:nvSpPr>
          <p:cNvPr id="67587" name="Rectangle 3"/>
          <p:cNvSpPr>
            <a:spLocks noGrp="1" noChangeArrowheads="1"/>
          </p:cNvSpPr>
          <p:nvPr>
            <p:ph idx="1"/>
          </p:nvPr>
        </p:nvSpPr>
        <p:spPr/>
        <p:txBody>
          <a:bodyPr/>
          <a:lstStyle/>
          <a:p>
            <a:pPr eaLnBrk="1" hangingPunct="1"/>
            <a:r>
              <a:rPr lang="en-US" smtClean="0"/>
              <a:t>SYMPATHETIC FIBRES TO SALIVARY GLANDS ARISE FROM THE LATERAL HORNS OF FIRST &amp; SECOND THORACIC SEGMENTS OF SPINAL CORD. THE FIBERS LEAVE THE CORD THROUGH THE ANTERIOR NERVE ROOT &amp; END IN SUPERIOR CERVICAL SYMPATHETIC GANGLION.</a:t>
            </a:r>
          </a:p>
        </p:txBody>
      </p:sp>
    </p:spTree>
    <p:extLst>
      <p:ext uri="{BB962C8B-B14F-4D97-AF65-F5344CB8AC3E}">
        <p14:creationId xmlns:p14="http://schemas.microsoft.com/office/powerpoint/2010/main" val="360377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3315" name="Content Placeholder 2"/>
          <p:cNvSpPr>
            <a:spLocks noGrp="1"/>
          </p:cNvSpPr>
          <p:nvPr>
            <p:ph idx="1"/>
          </p:nvPr>
        </p:nvSpPr>
        <p:spPr/>
        <p:txBody>
          <a:bodyPr/>
          <a:lstStyle/>
          <a:p>
            <a:endParaRPr lang="en-US" smtClean="0"/>
          </a:p>
        </p:txBody>
      </p:sp>
      <p:pic>
        <p:nvPicPr>
          <p:cNvPr id="13316" name="Picture 2" descr="Image result for salivary glands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57200"/>
            <a:ext cx="79502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0848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FUNCTION OF NERVE FIBRE</a:t>
            </a:r>
          </a:p>
        </p:txBody>
      </p:sp>
      <p:sp>
        <p:nvSpPr>
          <p:cNvPr id="68611" name="Rectangle 3"/>
          <p:cNvSpPr>
            <a:spLocks noGrp="1" noChangeArrowheads="1"/>
          </p:cNvSpPr>
          <p:nvPr>
            <p:ph idx="1"/>
          </p:nvPr>
        </p:nvSpPr>
        <p:spPr/>
        <p:txBody>
          <a:bodyPr/>
          <a:lstStyle/>
          <a:p>
            <a:pPr eaLnBrk="1" hangingPunct="1">
              <a:lnSpc>
                <a:spcPct val="90000"/>
              </a:lnSpc>
            </a:pPr>
            <a:r>
              <a:rPr lang="en-US" b="1" smtClean="0"/>
              <a:t>PARASYMPATHETIC </a:t>
            </a:r>
            <a:r>
              <a:rPr lang="en-US" smtClean="0"/>
              <a:t>: ACTIVATE THE ACINAR CELLS &amp; DILATE THE BLOOD VESSELS OF SALIVARY GLANDS. WHEN PARASYMPATHETIC FIBERS ARE STIMULATED , PROFUSE &amp; WATERY SALIVA IS SECRETED . THE ORGANIC COMPONENTS ARE LESS. NEUROTRANSMITTER IS ACETYLCHOLINE</a:t>
            </a:r>
          </a:p>
        </p:txBody>
      </p:sp>
    </p:spTree>
    <p:extLst>
      <p:ext uri="{BB962C8B-B14F-4D97-AF65-F5344CB8AC3E}">
        <p14:creationId xmlns:p14="http://schemas.microsoft.com/office/powerpoint/2010/main" val="4176972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REFLEX MECHANISM</a:t>
            </a:r>
          </a:p>
        </p:txBody>
      </p:sp>
      <p:sp>
        <p:nvSpPr>
          <p:cNvPr id="69635" name="Rectangle 3"/>
          <p:cNvSpPr>
            <a:spLocks noGrp="1" noChangeArrowheads="1"/>
          </p:cNvSpPr>
          <p:nvPr>
            <p:ph idx="1"/>
          </p:nvPr>
        </p:nvSpPr>
        <p:spPr/>
        <p:txBody>
          <a:bodyPr/>
          <a:lstStyle/>
          <a:p>
            <a:pPr eaLnBrk="1" hangingPunct="1"/>
            <a:r>
              <a:rPr lang="en-US" smtClean="0"/>
              <a:t>TWO TYPES : 1) UNCONDITIONAL REFLEX        2)CONDITIONAL REFLEX</a:t>
            </a:r>
          </a:p>
        </p:txBody>
      </p:sp>
    </p:spTree>
    <p:extLst>
      <p:ext uri="{BB962C8B-B14F-4D97-AF65-F5344CB8AC3E}">
        <p14:creationId xmlns:p14="http://schemas.microsoft.com/office/powerpoint/2010/main" val="31269732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UNCONDITIONAL REFLEX</a:t>
            </a:r>
          </a:p>
        </p:txBody>
      </p:sp>
      <p:sp>
        <p:nvSpPr>
          <p:cNvPr id="70659" name="Rectangle 3"/>
          <p:cNvSpPr>
            <a:spLocks noGrp="1" noChangeArrowheads="1"/>
          </p:cNvSpPr>
          <p:nvPr>
            <p:ph idx="1"/>
          </p:nvPr>
        </p:nvSpPr>
        <p:spPr/>
        <p:txBody>
          <a:bodyPr/>
          <a:lstStyle/>
          <a:p>
            <a:pPr eaLnBrk="1" hangingPunct="1"/>
            <a:r>
              <a:rPr lang="en-US" smtClean="0"/>
              <a:t>WHEN ANY SUBSTANCE IS PLACED IN THE MOUTH , THE SALIVARY SECRETION OCCURS. THIS IS DUE TO THE STIMULATION OF NERVE ENDINGS IN THE MUCUS MEMBRANE OF THE ORAL CAVITY. THS REFLEX IS INBORN &amp; OCCURS IMMEDIATELY AFTER BIRTH.</a:t>
            </a:r>
          </a:p>
        </p:txBody>
      </p:sp>
    </p:spTree>
    <p:extLst>
      <p:ext uri="{BB962C8B-B14F-4D97-AF65-F5344CB8AC3E}">
        <p14:creationId xmlns:p14="http://schemas.microsoft.com/office/powerpoint/2010/main" val="18438883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CONDITIONAL REFLEX</a:t>
            </a:r>
          </a:p>
        </p:txBody>
      </p:sp>
      <p:sp>
        <p:nvSpPr>
          <p:cNvPr id="71683" name="Rectangle 3"/>
          <p:cNvSpPr>
            <a:spLocks noGrp="1" noChangeArrowheads="1"/>
          </p:cNvSpPr>
          <p:nvPr>
            <p:ph idx="1"/>
          </p:nvPr>
        </p:nvSpPr>
        <p:spPr/>
        <p:txBody>
          <a:bodyPr/>
          <a:lstStyle/>
          <a:p>
            <a:pPr eaLnBrk="1" hangingPunct="1"/>
            <a:r>
              <a:rPr lang="en-US" smtClean="0"/>
              <a:t>SALIVARY SECRETION ALSO OCCURS BY THE SIGHT, SMELL, OR THOUGHT OF FOOD.THIS IS DUE TO IMPULSES ARISING FROM EYES, NOSE ETC. THIS IS NOT INBORN REFLEX BUT IT IS AN ACQUIRED REFLEX.</a:t>
            </a:r>
          </a:p>
        </p:txBody>
      </p:sp>
    </p:spTree>
    <p:extLst>
      <p:ext uri="{BB962C8B-B14F-4D97-AF65-F5344CB8AC3E}">
        <p14:creationId xmlns:p14="http://schemas.microsoft.com/office/powerpoint/2010/main" val="30653902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SALIVA</a:t>
            </a:r>
          </a:p>
        </p:txBody>
      </p:sp>
      <p:sp>
        <p:nvSpPr>
          <p:cNvPr id="72707" name="Rectangle 3"/>
          <p:cNvSpPr>
            <a:spLocks noGrp="1" noChangeArrowheads="1"/>
          </p:cNvSpPr>
          <p:nvPr>
            <p:ph idx="1"/>
          </p:nvPr>
        </p:nvSpPr>
        <p:spPr/>
        <p:txBody>
          <a:bodyPr/>
          <a:lstStyle/>
          <a:p>
            <a:pPr eaLnBrk="1" hangingPunct="1"/>
            <a:r>
              <a:rPr lang="en-US" smtClean="0"/>
              <a:t>THE SALIVA CIRCULATING IN THE MOUTH AT ANY GIVEN TIME IS TERMED </a:t>
            </a:r>
            <a:r>
              <a:rPr lang="en-US" b="1" smtClean="0"/>
              <a:t>WHOLE SALIVA</a:t>
            </a:r>
            <a:r>
              <a:rPr lang="en-US" smtClean="0"/>
              <a:t>.</a:t>
            </a:r>
          </a:p>
          <a:p>
            <a:pPr eaLnBrk="1" hangingPunct="1"/>
            <a:r>
              <a:rPr lang="en-US" smtClean="0"/>
              <a:t>IT COMPRISES A MIXTURE OF SECRETIONS FROM THE MAJOR &amp; MINOR SALIVARY GLANDS.</a:t>
            </a:r>
          </a:p>
        </p:txBody>
      </p:sp>
    </p:spTree>
    <p:extLst>
      <p:ext uri="{BB962C8B-B14F-4D97-AF65-F5344CB8AC3E}">
        <p14:creationId xmlns:p14="http://schemas.microsoft.com/office/powerpoint/2010/main" val="35561150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CONT…</a:t>
            </a:r>
          </a:p>
        </p:txBody>
      </p:sp>
      <p:sp>
        <p:nvSpPr>
          <p:cNvPr id="73731" name="Rectangle 3"/>
          <p:cNvSpPr>
            <a:spLocks noGrp="1" noChangeArrowheads="1"/>
          </p:cNvSpPr>
          <p:nvPr>
            <p:ph idx="1"/>
          </p:nvPr>
        </p:nvSpPr>
        <p:spPr/>
        <p:txBody>
          <a:bodyPr/>
          <a:lstStyle/>
          <a:p>
            <a:pPr eaLnBrk="1" hangingPunct="1"/>
            <a:r>
              <a:rPr lang="en-US" smtClean="0"/>
              <a:t>SOME SALIVARY COMPONENTS IMMEDIATELY ATTACH TO TOOTH SURFACES, WHEREAS OTHERS INTERACT WITH ORAL SOFT TISSUES, BACTERIA &amp; FOOD.</a:t>
            </a:r>
          </a:p>
        </p:txBody>
      </p:sp>
    </p:spTree>
    <p:extLst>
      <p:ext uri="{BB962C8B-B14F-4D97-AF65-F5344CB8AC3E}">
        <p14:creationId xmlns:p14="http://schemas.microsoft.com/office/powerpoint/2010/main" val="6288739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PROPERTIES OF SALIVA</a:t>
            </a:r>
          </a:p>
        </p:txBody>
      </p:sp>
      <p:sp>
        <p:nvSpPr>
          <p:cNvPr id="74755" name="Rectangle 3"/>
          <p:cNvSpPr>
            <a:spLocks noGrp="1" noChangeArrowheads="1"/>
          </p:cNvSpPr>
          <p:nvPr>
            <p:ph idx="1"/>
          </p:nvPr>
        </p:nvSpPr>
        <p:spPr/>
        <p:txBody>
          <a:bodyPr/>
          <a:lstStyle/>
          <a:p>
            <a:pPr eaLnBrk="1" hangingPunct="1">
              <a:lnSpc>
                <a:spcPct val="90000"/>
              </a:lnSpc>
            </a:pPr>
            <a:r>
              <a:rPr lang="en-US"/>
              <a:t>VOLUME: 1000 TO 1500 ml OF SALIVA IS SECRETED PER DAY &amp; APPX ABOUT 1ml PER MIN.</a:t>
            </a:r>
          </a:p>
          <a:p>
            <a:pPr eaLnBrk="1" hangingPunct="1">
              <a:lnSpc>
                <a:spcPct val="90000"/>
              </a:lnSpc>
            </a:pPr>
            <a:r>
              <a:rPr lang="en-US"/>
              <a:t>REACTION: MIXED SALIVA FROM ALL THE GLANDS IS SLIGHTLY ACIDIC WITH ph 6.35 TO 6.85</a:t>
            </a:r>
          </a:p>
          <a:p>
            <a:pPr eaLnBrk="1" hangingPunct="1">
              <a:lnSpc>
                <a:spcPct val="90000"/>
              </a:lnSpc>
            </a:pPr>
            <a:r>
              <a:rPr lang="en-US"/>
              <a:t>SPECIFIC GRAVITY: 1.002 TO 1.012</a:t>
            </a:r>
          </a:p>
          <a:p>
            <a:pPr eaLnBrk="1" hangingPunct="1">
              <a:lnSpc>
                <a:spcPct val="90000"/>
              </a:lnSpc>
            </a:pPr>
            <a:r>
              <a:rPr lang="en-US"/>
              <a:t>OSMOLALITY: SALIVA IS HYPOTONIC TO PLASMA</a:t>
            </a:r>
          </a:p>
        </p:txBody>
      </p:sp>
    </p:spTree>
    <p:extLst>
      <p:ext uri="{BB962C8B-B14F-4D97-AF65-F5344CB8AC3E}">
        <p14:creationId xmlns:p14="http://schemas.microsoft.com/office/powerpoint/2010/main" val="8964414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COMPOSITION OF SALIVA</a:t>
            </a:r>
          </a:p>
        </p:txBody>
      </p:sp>
      <p:sp>
        <p:nvSpPr>
          <p:cNvPr id="75779" name="Rectangle 3"/>
          <p:cNvSpPr>
            <a:spLocks noGrp="1" noChangeArrowheads="1"/>
          </p:cNvSpPr>
          <p:nvPr>
            <p:ph idx="1"/>
          </p:nvPr>
        </p:nvSpPr>
        <p:spPr/>
        <p:txBody>
          <a:bodyPr/>
          <a:lstStyle/>
          <a:p>
            <a:pPr eaLnBrk="1" hangingPunct="1">
              <a:lnSpc>
                <a:spcPct val="90000"/>
              </a:lnSpc>
            </a:pPr>
            <a:r>
              <a:rPr lang="en-US" smtClean="0"/>
              <a:t>99% - WATER</a:t>
            </a:r>
          </a:p>
          <a:p>
            <a:pPr eaLnBrk="1" hangingPunct="1">
              <a:lnSpc>
                <a:spcPct val="90000"/>
              </a:lnSpc>
            </a:pPr>
            <a:r>
              <a:rPr lang="en-US" smtClean="0"/>
              <a:t>1% - LARGE ORGANIC MOLECULES LIKE PROTEINS, GLYCOPROTEINS &amp; LIPIDS</a:t>
            </a:r>
          </a:p>
          <a:p>
            <a:pPr eaLnBrk="1" hangingPunct="1">
              <a:lnSpc>
                <a:spcPct val="90000"/>
              </a:lnSpc>
            </a:pPr>
            <a:r>
              <a:rPr lang="en-US" smtClean="0"/>
              <a:t>SMALL ORGANIC MOLECULES LIKE GLUCOSE, UREA.</a:t>
            </a:r>
          </a:p>
          <a:p>
            <a:pPr eaLnBrk="1" hangingPunct="1">
              <a:lnSpc>
                <a:spcPct val="90000"/>
              </a:lnSpc>
            </a:pPr>
            <a:r>
              <a:rPr lang="en-US" smtClean="0"/>
              <a:t>ELECTROLYTES LIKE Na, Ca, Cl2, PHOSPHATES.</a:t>
            </a:r>
          </a:p>
        </p:txBody>
      </p:sp>
    </p:spTree>
    <p:extLst>
      <p:ext uri="{BB962C8B-B14F-4D97-AF65-F5344CB8AC3E}">
        <p14:creationId xmlns:p14="http://schemas.microsoft.com/office/powerpoint/2010/main" val="23512752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PROTEINS</a:t>
            </a:r>
          </a:p>
        </p:txBody>
      </p:sp>
      <p:sp>
        <p:nvSpPr>
          <p:cNvPr id="76803" name="Rectangle 3"/>
          <p:cNvSpPr>
            <a:spLocks noGrp="1" noChangeArrowheads="1"/>
          </p:cNvSpPr>
          <p:nvPr>
            <p:ph idx="1"/>
          </p:nvPr>
        </p:nvSpPr>
        <p:spPr/>
        <p:txBody>
          <a:bodyPr/>
          <a:lstStyle/>
          <a:p>
            <a:pPr eaLnBrk="1" hangingPunct="1"/>
            <a:r>
              <a:rPr lang="en-US" smtClean="0"/>
              <a:t>MAJOR &amp; PRIMARY CONTRIBUTION : ACINI.</a:t>
            </a:r>
          </a:p>
          <a:p>
            <a:pPr eaLnBrk="1" hangingPunct="1"/>
            <a:r>
              <a:rPr lang="en-US" smtClean="0"/>
              <a:t>MINOR CONTRIBUTION : DUCTS &amp; PLASMA CELLS.</a:t>
            </a:r>
          </a:p>
          <a:p>
            <a:pPr eaLnBrk="1" hangingPunct="1"/>
            <a:r>
              <a:rPr lang="en-US" smtClean="0"/>
              <a:t>PAROTID : Avg 2.3 +/- 1.7 gm/lt</a:t>
            </a:r>
          </a:p>
          <a:p>
            <a:pPr eaLnBrk="1" hangingPunct="1"/>
            <a:r>
              <a:rPr lang="en-US" smtClean="0"/>
              <a:t>SUBMANDIBULAR: 1.2 +/- 0.8 gm/lt</a:t>
            </a:r>
          </a:p>
          <a:p>
            <a:pPr eaLnBrk="1" hangingPunct="1"/>
            <a:r>
              <a:rPr lang="en-US" smtClean="0"/>
              <a:t>SUBLINGULAL : 2.6 +/- 0.7 gm/lt</a:t>
            </a:r>
          </a:p>
        </p:txBody>
      </p:sp>
    </p:spTree>
    <p:extLst>
      <p:ext uri="{BB962C8B-B14F-4D97-AF65-F5344CB8AC3E}">
        <p14:creationId xmlns:p14="http://schemas.microsoft.com/office/powerpoint/2010/main" val="120299266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PROTEINS OF ACINAR ORIGIN</a:t>
            </a:r>
          </a:p>
        </p:txBody>
      </p:sp>
      <p:sp>
        <p:nvSpPr>
          <p:cNvPr id="77827" name="Rectangle 3"/>
          <p:cNvSpPr>
            <a:spLocks noGrp="1" noChangeArrowheads="1"/>
          </p:cNvSpPr>
          <p:nvPr>
            <p:ph idx="1"/>
          </p:nvPr>
        </p:nvSpPr>
        <p:spPr/>
        <p:txBody>
          <a:bodyPr/>
          <a:lstStyle/>
          <a:p>
            <a:pPr eaLnBrk="1" hangingPunct="1"/>
            <a:r>
              <a:rPr lang="en-US" smtClean="0"/>
              <a:t>AMYLASE</a:t>
            </a:r>
          </a:p>
          <a:p>
            <a:pPr eaLnBrk="1" hangingPunct="1"/>
            <a:r>
              <a:rPr lang="en-US" smtClean="0"/>
              <a:t>LIPASE</a:t>
            </a:r>
          </a:p>
          <a:p>
            <a:pPr eaLnBrk="1" hangingPunct="1"/>
            <a:r>
              <a:rPr lang="en-US" smtClean="0"/>
              <a:t>MUCIN</a:t>
            </a:r>
          </a:p>
          <a:p>
            <a:pPr eaLnBrk="1" hangingPunct="1"/>
            <a:r>
              <a:rPr lang="en-US" smtClean="0"/>
              <a:t>PROLINE- RICH PROTEINS</a:t>
            </a:r>
          </a:p>
          <a:p>
            <a:pPr eaLnBrk="1" hangingPunct="1"/>
            <a:r>
              <a:rPr lang="en-US" smtClean="0"/>
              <a:t>TYROSINE- RICH PROTEINS</a:t>
            </a:r>
          </a:p>
          <a:p>
            <a:pPr eaLnBrk="1" hangingPunct="1"/>
            <a:r>
              <a:rPr lang="en-US" smtClean="0"/>
              <a:t>HISTIDINE- RICH PROTEINS</a:t>
            </a:r>
          </a:p>
          <a:p>
            <a:pPr eaLnBrk="1" hangingPunct="1"/>
            <a:r>
              <a:rPr lang="en-US" smtClean="0"/>
              <a:t>CYSTEINE- RICH PROTEINS</a:t>
            </a:r>
          </a:p>
        </p:txBody>
      </p:sp>
    </p:spTree>
    <p:extLst>
      <p:ext uri="{BB962C8B-B14F-4D97-AF65-F5344CB8AC3E}">
        <p14:creationId xmlns:p14="http://schemas.microsoft.com/office/powerpoint/2010/main" val="2597671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DEFINITONS</a:t>
            </a:r>
          </a:p>
        </p:txBody>
      </p:sp>
      <p:sp>
        <p:nvSpPr>
          <p:cNvPr id="14339" name="Rectangle 3"/>
          <p:cNvSpPr>
            <a:spLocks noGrp="1" noChangeArrowheads="1"/>
          </p:cNvSpPr>
          <p:nvPr>
            <p:ph idx="1"/>
          </p:nvPr>
        </p:nvSpPr>
        <p:spPr>
          <a:xfrm>
            <a:off x="2209800" y="1600200"/>
            <a:ext cx="7772400" cy="4572000"/>
          </a:xfrm>
        </p:spPr>
        <p:txBody>
          <a:bodyPr/>
          <a:lstStyle/>
          <a:p>
            <a:pPr eaLnBrk="1" hangingPunct="1">
              <a:lnSpc>
                <a:spcPct val="90000"/>
              </a:lnSpc>
            </a:pPr>
            <a:r>
              <a:rPr lang="en-US" b="1" i="1" u="sng" smtClean="0">
                <a:solidFill>
                  <a:srgbClr val="B64E32"/>
                </a:solidFill>
              </a:rPr>
              <a:t>GLAND</a:t>
            </a:r>
            <a:r>
              <a:rPr lang="en-US" i="1" smtClean="0"/>
              <a:t>:</a:t>
            </a:r>
            <a:r>
              <a:rPr lang="en-US" smtClean="0"/>
              <a:t> A GLAND IS A COLLECTION OF SPECIALISED CELLS INVOLVED IN THE PRODUCTION &amp; DISCHARGE OF SECRETIONS REQUIRED FOR A PARTICULAR FUNCTION.</a:t>
            </a:r>
          </a:p>
          <a:p>
            <a:pPr eaLnBrk="1" hangingPunct="1">
              <a:lnSpc>
                <a:spcPct val="90000"/>
              </a:lnSpc>
            </a:pPr>
            <a:r>
              <a:rPr lang="en-US" b="1" i="1" u="sng" smtClean="0">
                <a:solidFill>
                  <a:srgbClr val="B64E32"/>
                </a:solidFill>
              </a:rPr>
              <a:t>SALIVARY GLANDS</a:t>
            </a:r>
            <a:r>
              <a:rPr lang="en-US" smtClean="0"/>
              <a:t>: THEY ARE MULTICELLULAR, MEROCRINE, EXOCRINE GLANDS WHOSE SECRETIONS FLOW INTO THE ORAL CAVITY.</a:t>
            </a:r>
          </a:p>
        </p:txBody>
      </p:sp>
    </p:spTree>
    <p:extLst>
      <p:ext uri="{BB962C8B-B14F-4D97-AF65-F5344CB8AC3E}">
        <p14:creationId xmlns:p14="http://schemas.microsoft.com/office/powerpoint/2010/main" val="23191735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CONT…</a:t>
            </a:r>
          </a:p>
        </p:txBody>
      </p:sp>
      <p:sp>
        <p:nvSpPr>
          <p:cNvPr id="78851" name="Rectangle 3"/>
          <p:cNvSpPr>
            <a:spLocks noGrp="1" noChangeArrowheads="1"/>
          </p:cNvSpPr>
          <p:nvPr>
            <p:ph idx="1"/>
          </p:nvPr>
        </p:nvSpPr>
        <p:spPr/>
        <p:txBody>
          <a:bodyPr/>
          <a:lstStyle/>
          <a:p>
            <a:pPr eaLnBrk="1" hangingPunct="1"/>
            <a:r>
              <a:rPr lang="en-US" smtClean="0"/>
              <a:t>PEROXIDASE</a:t>
            </a:r>
          </a:p>
          <a:p>
            <a:pPr eaLnBrk="1" hangingPunct="1"/>
            <a:r>
              <a:rPr lang="en-US" smtClean="0"/>
              <a:t>LACTOFERRIN</a:t>
            </a:r>
          </a:p>
          <a:p>
            <a:pPr eaLnBrk="1" hangingPunct="1"/>
            <a:r>
              <a:rPr lang="en-US" smtClean="0"/>
              <a:t>SECRETORY COMPONENTS</a:t>
            </a:r>
          </a:p>
          <a:p>
            <a:pPr eaLnBrk="1" hangingPunct="1"/>
            <a:r>
              <a:rPr lang="en-US" smtClean="0"/>
              <a:t>GUSTIN</a:t>
            </a:r>
          </a:p>
          <a:p>
            <a:pPr eaLnBrk="1" hangingPunct="1"/>
            <a:r>
              <a:rPr lang="en-US" smtClean="0"/>
              <a:t>PAROTID AGGREGINS</a:t>
            </a:r>
          </a:p>
          <a:p>
            <a:pPr eaLnBrk="1" hangingPunct="1"/>
            <a:r>
              <a:rPr lang="en-US" smtClean="0"/>
              <a:t>EPIDERMAL GROWTH FACTOR</a:t>
            </a:r>
          </a:p>
        </p:txBody>
      </p:sp>
    </p:spTree>
    <p:extLst>
      <p:ext uri="{BB962C8B-B14F-4D97-AF65-F5344CB8AC3E}">
        <p14:creationId xmlns:p14="http://schemas.microsoft.com/office/powerpoint/2010/main" val="36182145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PROTEINS OF DUCTAL ORIGIN</a:t>
            </a:r>
          </a:p>
        </p:txBody>
      </p:sp>
      <p:sp>
        <p:nvSpPr>
          <p:cNvPr id="79875" name="Rectangle 3"/>
          <p:cNvSpPr>
            <a:spLocks noGrp="1" noChangeArrowheads="1"/>
          </p:cNvSpPr>
          <p:nvPr>
            <p:ph idx="1"/>
          </p:nvPr>
        </p:nvSpPr>
        <p:spPr/>
        <p:txBody>
          <a:bodyPr/>
          <a:lstStyle/>
          <a:p>
            <a:pPr eaLnBrk="1" hangingPunct="1"/>
            <a:r>
              <a:rPr lang="en-US" smtClean="0"/>
              <a:t>LYSOZYME</a:t>
            </a:r>
          </a:p>
          <a:p>
            <a:pPr eaLnBrk="1" hangingPunct="1"/>
            <a:r>
              <a:rPr lang="en-US" smtClean="0"/>
              <a:t>SECRETORY IgA</a:t>
            </a:r>
          </a:p>
          <a:p>
            <a:pPr eaLnBrk="1" hangingPunct="1"/>
            <a:r>
              <a:rPr lang="en-US" smtClean="0"/>
              <a:t>KALLIKREIN</a:t>
            </a:r>
          </a:p>
          <a:p>
            <a:pPr eaLnBrk="1" hangingPunct="1"/>
            <a:r>
              <a:rPr lang="en-US" smtClean="0"/>
              <a:t>FIBRONECTIN</a:t>
            </a:r>
          </a:p>
          <a:p>
            <a:pPr eaLnBrk="1" hangingPunct="1"/>
            <a:r>
              <a:rPr lang="en-US" smtClean="0"/>
              <a:t>VITAMIN- BINDING PROTEIN</a:t>
            </a:r>
          </a:p>
          <a:p>
            <a:pPr eaLnBrk="1" hangingPunct="1"/>
            <a:r>
              <a:rPr lang="en-US" smtClean="0"/>
              <a:t>NERVE GROWTH FACTOR</a:t>
            </a:r>
          </a:p>
          <a:p>
            <a:pPr eaLnBrk="1" hangingPunct="1"/>
            <a:r>
              <a:rPr lang="en-US" smtClean="0"/>
              <a:t>RIBONUCLEASES</a:t>
            </a:r>
          </a:p>
        </p:txBody>
      </p:sp>
    </p:spTree>
    <p:extLst>
      <p:ext uri="{BB962C8B-B14F-4D97-AF65-F5344CB8AC3E}">
        <p14:creationId xmlns:p14="http://schemas.microsoft.com/office/powerpoint/2010/main" val="15060290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CONT…</a:t>
            </a:r>
          </a:p>
        </p:txBody>
      </p:sp>
      <p:sp>
        <p:nvSpPr>
          <p:cNvPr id="80899" name="Rectangle 3"/>
          <p:cNvSpPr>
            <a:spLocks noGrp="1" noChangeArrowheads="1"/>
          </p:cNvSpPr>
          <p:nvPr>
            <p:ph idx="1"/>
          </p:nvPr>
        </p:nvSpPr>
        <p:spPr/>
        <p:txBody>
          <a:bodyPr/>
          <a:lstStyle/>
          <a:p>
            <a:pPr eaLnBrk="1" hangingPunct="1"/>
            <a:r>
              <a:rPr lang="en-US" smtClean="0"/>
              <a:t>CARBOHYDRASES</a:t>
            </a:r>
          </a:p>
          <a:p>
            <a:pPr eaLnBrk="1" hangingPunct="1"/>
            <a:r>
              <a:rPr lang="en-US" smtClean="0"/>
              <a:t>ESTERASES</a:t>
            </a:r>
          </a:p>
          <a:p>
            <a:pPr eaLnBrk="1" hangingPunct="1"/>
            <a:r>
              <a:rPr lang="en-US" smtClean="0"/>
              <a:t>PHOSPHATASE</a:t>
            </a:r>
          </a:p>
          <a:p>
            <a:pPr eaLnBrk="1" hangingPunct="1"/>
            <a:endParaRPr lang="en-US" smtClean="0"/>
          </a:p>
        </p:txBody>
      </p:sp>
    </p:spTree>
    <p:extLst>
      <p:ext uri="{BB962C8B-B14F-4D97-AF65-F5344CB8AC3E}">
        <p14:creationId xmlns:p14="http://schemas.microsoft.com/office/powerpoint/2010/main" val="28075455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PROTEINS ANALOGOUS TO THOSE FOUND IN BLOOD</a:t>
            </a:r>
          </a:p>
        </p:txBody>
      </p:sp>
      <p:sp>
        <p:nvSpPr>
          <p:cNvPr id="81923" name="Rectangle 3"/>
          <p:cNvSpPr>
            <a:spLocks noGrp="1" noChangeArrowheads="1"/>
          </p:cNvSpPr>
          <p:nvPr>
            <p:ph idx="1"/>
          </p:nvPr>
        </p:nvSpPr>
        <p:spPr/>
        <p:txBody>
          <a:bodyPr/>
          <a:lstStyle/>
          <a:p>
            <a:pPr eaLnBrk="1" hangingPunct="1"/>
            <a:r>
              <a:rPr lang="en-US" smtClean="0"/>
              <a:t>FACTOR VII ( PROACTIVATOR )</a:t>
            </a:r>
          </a:p>
          <a:p>
            <a:pPr eaLnBrk="1" hangingPunct="1"/>
            <a:r>
              <a:rPr lang="en-US" smtClean="0"/>
              <a:t>FACTOR IX ( CHIRSTMAS FACTOR )</a:t>
            </a:r>
          </a:p>
          <a:p>
            <a:pPr eaLnBrk="1" hangingPunct="1"/>
            <a:r>
              <a:rPr lang="en-US" smtClean="0"/>
              <a:t>FACTOR VIII ( ANTI HEMOPHILIC FACTOR)</a:t>
            </a:r>
          </a:p>
          <a:p>
            <a:pPr eaLnBrk="1" hangingPunct="1"/>
            <a:r>
              <a:rPr lang="en-US" smtClean="0"/>
              <a:t>PLATELET FACTOR</a:t>
            </a:r>
          </a:p>
        </p:txBody>
      </p:sp>
    </p:spTree>
    <p:extLst>
      <p:ext uri="{BB962C8B-B14F-4D97-AF65-F5344CB8AC3E}">
        <p14:creationId xmlns:p14="http://schemas.microsoft.com/office/powerpoint/2010/main" val="26180326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SERUM PROTEINS</a:t>
            </a:r>
          </a:p>
        </p:txBody>
      </p:sp>
      <p:sp>
        <p:nvSpPr>
          <p:cNvPr id="82947" name="Rectangle 3"/>
          <p:cNvSpPr>
            <a:spLocks noGrp="1" noChangeArrowheads="1"/>
          </p:cNvSpPr>
          <p:nvPr>
            <p:ph idx="1"/>
          </p:nvPr>
        </p:nvSpPr>
        <p:spPr/>
        <p:txBody>
          <a:bodyPr/>
          <a:lstStyle/>
          <a:p>
            <a:pPr eaLnBrk="1" hangingPunct="1"/>
            <a:r>
              <a:rPr lang="en-US" smtClean="0">
                <a:cs typeface="Times New Roman" panose="02020603050405020304" pitchFamily="18" charset="0"/>
                <a:sym typeface="Symbol" panose="05050102010706020507" pitchFamily="18" charset="2"/>
              </a:rPr>
              <a:t> -</a:t>
            </a:r>
            <a:r>
              <a:rPr lang="en-US" smtClean="0"/>
              <a:t> </a:t>
            </a:r>
            <a:r>
              <a:rPr lang="en-US" smtClean="0">
                <a:cs typeface="Times New Roman" panose="02020603050405020304" pitchFamily="18" charset="0"/>
              </a:rPr>
              <a:t> </a:t>
            </a:r>
            <a:r>
              <a:rPr lang="en-US" smtClean="0">
                <a:cs typeface="Times New Roman" panose="02020603050405020304" pitchFamily="18" charset="0"/>
                <a:sym typeface="Symbol" panose="05050102010706020507" pitchFamily="18" charset="2"/>
              </a:rPr>
              <a:t> GLOBULIN</a:t>
            </a:r>
          </a:p>
          <a:p>
            <a:pPr eaLnBrk="1" hangingPunct="1"/>
            <a:r>
              <a:rPr lang="en-US" smtClean="0">
                <a:cs typeface="Times New Roman" panose="02020603050405020304" pitchFamily="18" charset="0"/>
                <a:sym typeface="Symbol" panose="05050102010706020507" pitchFamily="18" charset="2"/>
              </a:rPr>
              <a:t>ALBUMIN</a:t>
            </a:r>
          </a:p>
          <a:p>
            <a:pPr eaLnBrk="1" hangingPunct="1"/>
            <a:r>
              <a:rPr lang="en-US" smtClean="0">
                <a:cs typeface="Times New Roman" panose="02020603050405020304" pitchFamily="18" charset="0"/>
                <a:sym typeface="Symbol" panose="05050102010706020507" pitchFamily="18" charset="2"/>
              </a:rPr>
              <a:t>Ig G, Ig m , Ig A</a:t>
            </a:r>
            <a:r>
              <a:rPr lang="en-US" smtClean="0"/>
              <a:t> </a:t>
            </a:r>
          </a:p>
        </p:txBody>
      </p:sp>
    </p:spTree>
    <p:extLst>
      <p:ext uri="{BB962C8B-B14F-4D97-AF65-F5344CB8AC3E}">
        <p14:creationId xmlns:p14="http://schemas.microsoft.com/office/powerpoint/2010/main" val="5002731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ELECTROLYTES</a:t>
            </a:r>
          </a:p>
        </p:txBody>
      </p:sp>
      <p:sp>
        <p:nvSpPr>
          <p:cNvPr id="83971" name="Rectangle 3"/>
          <p:cNvSpPr>
            <a:spLocks noGrp="1" noChangeArrowheads="1"/>
          </p:cNvSpPr>
          <p:nvPr>
            <p:ph idx="1"/>
          </p:nvPr>
        </p:nvSpPr>
        <p:spPr/>
        <p:txBody>
          <a:bodyPr/>
          <a:lstStyle/>
          <a:p>
            <a:pPr eaLnBrk="1" hangingPunct="1"/>
            <a:r>
              <a:rPr lang="en-US"/>
              <a:t>SODIUM</a:t>
            </a:r>
          </a:p>
          <a:p>
            <a:pPr eaLnBrk="1" hangingPunct="1"/>
            <a:r>
              <a:rPr lang="en-US"/>
              <a:t>POTASSIUM</a:t>
            </a:r>
          </a:p>
          <a:p>
            <a:pPr eaLnBrk="1" hangingPunct="1"/>
            <a:r>
              <a:rPr lang="en-US"/>
              <a:t>CALCIUM</a:t>
            </a:r>
          </a:p>
          <a:p>
            <a:pPr eaLnBrk="1" hangingPunct="1"/>
            <a:r>
              <a:rPr lang="en-US"/>
              <a:t>PHOSPHOROUS</a:t>
            </a:r>
          </a:p>
          <a:p>
            <a:pPr eaLnBrk="1" hangingPunct="1"/>
            <a:r>
              <a:rPr lang="en-US"/>
              <a:t>CHLORIDE</a:t>
            </a:r>
          </a:p>
          <a:p>
            <a:pPr eaLnBrk="1" hangingPunct="1"/>
            <a:r>
              <a:rPr lang="en-US"/>
              <a:t>THIOCYNATE</a:t>
            </a:r>
          </a:p>
          <a:p>
            <a:pPr eaLnBrk="1" hangingPunct="1"/>
            <a:r>
              <a:rPr lang="en-US"/>
              <a:t>FLUORIDE</a:t>
            </a:r>
          </a:p>
          <a:p>
            <a:pPr eaLnBrk="1" hangingPunct="1"/>
            <a:r>
              <a:rPr lang="en-US"/>
              <a:t>BICARBONATES</a:t>
            </a:r>
          </a:p>
        </p:txBody>
      </p:sp>
    </p:spTree>
    <p:extLst>
      <p:ext uri="{BB962C8B-B14F-4D97-AF65-F5344CB8AC3E}">
        <p14:creationId xmlns:p14="http://schemas.microsoft.com/office/powerpoint/2010/main" val="8073876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SECRETORY IgA</a:t>
            </a:r>
          </a:p>
        </p:txBody>
      </p:sp>
      <p:sp>
        <p:nvSpPr>
          <p:cNvPr id="84995" name="Rectangle 3"/>
          <p:cNvSpPr>
            <a:spLocks noGrp="1" noChangeArrowheads="1"/>
          </p:cNvSpPr>
          <p:nvPr>
            <p:ph idx="1"/>
          </p:nvPr>
        </p:nvSpPr>
        <p:spPr/>
        <p:txBody>
          <a:bodyPr/>
          <a:lstStyle/>
          <a:p>
            <a:pPr eaLnBrk="1" hangingPunct="1"/>
            <a:r>
              <a:rPr lang="en-US"/>
              <a:t>PREVENTS BACTERIA COLONIZATION BY AGGLUTINATION.</a:t>
            </a:r>
          </a:p>
          <a:p>
            <a:pPr eaLnBrk="1" hangingPunct="1"/>
            <a:r>
              <a:rPr lang="en-US"/>
              <a:t>BINDS TO SPECIFIC BACTERIAL ANTIGENS INVOLVED IN ADHERENCE.</a:t>
            </a:r>
          </a:p>
          <a:p>
            <a:pPr eaLnBrk="1" hangingPunct="1"/>
            <a:r>
              <a:rPr lang="en-US"/>
              <a:t>AFFECTS SPECIFIC ENZYMES ESSENTIAL FOR BACTERIAL METABOLISM</a:t>
            </a:r>
          </a:p>
        </p:txBody>
      </p:sp>
    </p:spTree>
    <p:extLst>
      <p:ext uri="{BB962C8B-B14F-4D97-AF65-F5344CB8AC3E}">
        <p14:creationId xmlns:p14="http://schemas.microsoft.com/office/powerpoint/2010/main" val="40463525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AMYLASE</a:t>
            </a:r>
          </a:p>
        </p:txBody>
      </p:sp>
      <p:sp>
        <p:nvSpPr>
          <p:cNvPr id="86019" name="Rectangle 3"/>
          <p:cNvSpPr>
            <a:spLocks noGrp="1" noChangeArrowheads="1"/>
          </p:cNvSpPr>
          <p:nvPr>
            <p:ph idx="1"/>
          </p:nvPr>
        </p:nvSpPr>
        <p:spPr/>
        <p:txBody>
          <a:bodyPr/>
          <a:lstStyle/>
          <a:p>
            <a:pPr eaLnBrk="1" hangingPunct="1"/>
            <a:r>
              <a:rPr lang="en-US" smtClean="0"/>
              <a:t>30% OF THE PROTEIN FOUND IN SALIVA IS </a:t>
            </a:r>
            <a:r>
              <a:rPr lang="en-US" smtClean="0">
                <a:cs typeface="Times New Roman" panose="02020603050405020304" pitchFamily="18" charset="0"/>
                <a:sym typeface="Symbol" panose="05050102010706020507" pitchFamily="18" charset="2"/>
              </a:rPr>
              <a:t>-AMYLASE (PTYALINE) IS CALCIUM DEPENDENT &amp; IS ACTIVATED BY CHLORIDE IONS. THIS ENZYME HYDROLYSES COOKED STRACH TO MALTOSE.</a:t>
            </a:r>
          </a:p>
        </p:txBody>
      </p:sp>
    </p:spTree>
    <p:extLst>
      <p:ext uri="{BB962C8B-B14F-4D97-AF65-F5344CB8AC3E}">
        <p14:creationId xmlns:p14="http://schemas.microsoft.com/office/powerpoint/2010/main" val="24528957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LYSOZYME</a:t>
            </a:r>
          </a:p>
        </p:txBody>
      </p:sp>
      <p:sp>
        <p:nvSpPr>
          <p:cNvPr id="87043" name="Rectangle 3"/>
          <p:cNvSpPr>
            <a:spLocks noGrp="1" noChangeArrowheads="1"/>
          </p:cNvSpPr>
          <p:nvPr>
            <p:ph idx="1"/>
          </p:nvPr>
        </p:nvSpPr>
        <p:spPr/>
        <p:txBody>
          <a:bodyPr/>
          <a:lstStyle/>
          <a:p>
            <a:pPr eaLnBrk="1" hangingPunct="1">
              <a:lnSpc>
                <a:spcPct val="90000"/>
              </a:lnSpc>
            </a:pPr>
            <a:r>
              <a:rPr lang="en-US"/>
              <a:t>PRESENT IN ALL MAJOR BODY FLUIDS BUT OCCURS AT HIGH CONC IN SALIVA, IN ADDITION TO LACRIMAL FLUID &amp; NASAL &amp; BRONCHIAL SECRETION.</a:t>
            </a:r>
          </a:p>
          <a:p>
            <a:pPr eaLnBrk="1" hangingPunct="1">
              <a:lnSpc>
                <a:spcPct val="90000"/>
              </a:lnSpc>
            </a:pPr>
            <a:r>
              <a:rPr lang="en-US"/>
              <a:t>LYSOZYME ACTS ON THE B(1-4) BOND BETWEEN N- ACETYL- MURAMIC ACID &amp; N-ACETYL-GLUCOSAMINE IN THE GRAM- POSITIVE BACTERIAL CELL WALL COMPONENT PEPTIDOGLYCAN LEADING TO ITS SUBSEQUENT DISRUPTION &amp;MICROBIAL DEATH.</a:t>
            </a:r>
          </a:p>
        </p:txBody>
      </p:sp>
    </p:spTree>
    <p:extLst>
      <p:ext uri="{BB962C8B-B14F-4D97-AF65-F5344CB8AC3E}">
        <p14:creationId xmlns:p14="http://schemas.microsoft.com/office/powerpoint/2010/main" val="29575524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descr="Large confetti"/>
          <p:cNvSpPr>
            <a:spLocks noGrp="1" noChangeArrowheads="1"/>
          </p:cNvSpPr>
          <p:nvPr>
            <p:ph type="title"/>
          </p:nvPr>
        </p:nvSpPr>
        <p:spPr/>
        <p:txBody>
          <a:bodyPr/>
          <a:lstStyle/>
          <a:p>
            <a:pPr>
              <a:defRPr/>
            </a:pPr>
            <a:r>
              <a:rPr lang="en-US" sz="2800">
                <a:solidFill>
                  <a:schemeClr val="tx2">
                    <a:satMod val="200000"/>
                  </a:schemeClr>
                </a:solidFill>
              </a:rPr>
              <a:t>ACID PHOSPHATASE,CHOLINESTERASE, RIBONUCLEASE.</a:t>
            </a:r>
          </a:p>
        </p:txBody>
      </p:sp>
      <p:sp>
        <p:nvSpPr>
          <p:cNvPr id="88067" name="Rectangle 3"/>
          <p:cNvSpPr>
            <a:spLocks noGrp="1" noChangeArrowheads="1"/>
          </p:cNvSpPr>
          <p:nvPr>
            <p:ph idx="1"/>
          </p:nvPr>
        </p:nvSpPr>
        <p:spPr/>
        <p:txBody>
          <a:bodyPr/>
          <a:lstStyle/>
          <a:p>
            <a:pPr eaLnBrk="1" hangingPunct="1"/>
            <a:r>
              <a:rPr lang="en-US" smtClean="0"/>
              <a:t>THESE ENZYMES ARE PRESENT IN SIMILAR CONC IN PAROTID &amp; SUBMANDIBULAR SALIVA , WITH PHOSPHATASE HAVING AN OPTIMUM Ph of 4.0</a:t>
            </a:r>
          </a:p>
        </p:txBody>
      </p:sp>
    </p:spTree>
    <p:extLst>
      <p:ext uri="{BB962C8B-B14F-4D97-AF65-F5344CB8AC3E}">
        <p14:creationId xmlns:p14="http://schemas.microsoft.com/office/powerpoint/2010/main" val="386675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5363" name="Content Placeholder 2"/>
          <p:cNvSpPr>
            <a:spLocks noGrp="1"/>
          </p:cNvSpPr>
          <p:nvPr>
            <p:ph idx="1"/>
          </p:nvPr>
        </p:nvSpPr>
        <p:spPr/>
        <p:txBody>
          <a:bodyPr/>
          <a:lstStyle/>
          <a:p>
            <a:endParaRPr lang="en-US" smtClean="0"/>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l="21303" t="22917" r="41216" b="31248"/>
          <a:stretch>
            <a:fillRect/>
          </a:stretch>
        </p:blipFill>
        <p:spPr bwMode="auto">
          <a:xfrm>
            <a:off x="1547814" y="228600"/>
            <a:ext cx="9210675" cy="63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1153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LIPASE</a:t>
            </a:r>
          </a:p>
        </p:txBody>
      </p:sp>
      <p:sp>
        <p:nvSpPr>
          <p:cNvPr id="89091" name="Rectangle 3"/>
          <p:cNvSpPr>
            <a:spLocks noGrp="1" noChangeArrowheads="1"/>
          </p:cNvSpPr>
          <p:nvPr>
            <p:ph idx="1"/>
          </p:nvPr>
        </p:nvSpPr>
        <p:spPr/>
        <p:txBody>
          <a:bodyPr/>
          <a:lstStyle/>
          <a:p>
            <a:pPr eaLnBrk="1" hangingPunct="1"/>
            <a:r>
              <a:rPr lang="en-US" smtClean="0"/>
              <a:t>A SPECIFIC LIPASE OCCURS IN PAROTID SALIVA.</a:t>
            </a:r>
          </a:p>
        </p:txBody>
      </p:sp>
    </p:spTree>
    <p:extLst>
      <p:ext uri="{BB962C8B-B14F-4D97-AF65-F5344CB8AC3E}">
        <p14:creationId xmlns:p14="http://schemas.microsoft.com/office/powerpoint/2010/main" val="29910142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PEROXIDASE</a:t>
            </a:r>
          </a:p>
        </p:txBody>
      </p:sp>
      <p:sp>
        <p:nvSpPr>
          <p:cNvPr id="90115" name="Rectangle 3"/>
          <p:cNvSpPr>
            <a:spLocks noGrp="1" noChangeArrowheads="1"/>
          </p:cNvSpPr>
          <p:nvPr>
            <p:ph idx="1"/>
          </p:nvPr>
        </p:nvSpPr>
        <p:spPr/>
        <p:txBody>
          <a:bodyPr/>
          <a:lstStyle/>
          <a:p>
            <a:pPr eaLnBrk="1" hangingPunct="1"/>
            <a:r>
              <a:rPr lang="en-US" smtClean="0"/>
              <a:t>IT IS AN ANTIBACTERIAL , OCCURS IN PAROTID SALIVA . IT INHIBITS GROWTH &amp; ACID PRODUCTION OF A VARIETY OF MICRO-ORGANISMS, INCLUDING STREPTOCOCCI, LACTOBACILLI, FUNGI &amp; ENTERIC BACTERIA.</a:t>
            </a:r>
          </a:p>
        </p:txBody>
      </p:sp>
    </p:spTree>
    <p:extLst>
      <p:ext uri="{BB962C8B-B14F-4D97-AF65-F5344CB8AC3E}">
        <p14:creationId xmlns:p14="http://schemas.microsoft.com/office/powerpoint/2010/main" val="499878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KALLIKREIN</a:t>
            </a:r>
          </a:p>
        </p:txBody>
      </p:sp>
      <p:sp>
        <p:nvSpPr>
          <p:cNvPr id="91139" name="Rectangle 3"/>
          <p:cNvSpPr>
            <a:spLocks noGrp="1" noChangeArrowheads="1"/>
          </p:cNvSpPr>
          <p:nvPr>
            <p:ph idx="1"/>
          </p:nvPr>
        </p:nvSpPr>
        <p:spPr/>
        <p:txBody>
          <a:bodyPr/>
          <a:lstStyle/>
          <a:p>
            <a:pPr eaLnBrk="1" hangingPunct="1"/>
            <a:r>
              <a:rPr lang="en-US" smtClean="0"/>
              <a:t>IT SPLITS SERUM </a:t>
            </a:r>
            <a:r>
              <a:rPr lang="en-US" smtClean="0">
                <a:cs typeface="Times New Roman" panose="02020603050405020304" pitchFamily="18" charset="0"/>
                <a:sym typeface="Symbol" panose="05050102010706020507" pitchFamily="18" charset="2"/>
              </a:rPr>
              <a:t> GLOBULIN IN BRADYKININ, WHICH THEN PASSES BACK INTO THE GLAND &amp; INTO THE BLOOD VESSELS. KALLIKREIN MAY THEREFORE CAUSE FUNCTIONAL VASODILATION TO SUPPLY AN ACTIVELY SECRETING GLAND.</a:t>
            </a:r>
          </a:p>
        </p:txBody>
      </p:sp>
    </p:spTree>
    <p:extLst>
      <p:ext uri="{BB962C8B-B14F-4D97-AF65-F5344CB8AC3E}">
        <p14:creationId xmlns:p14="http://schemas.microsoft.com/office/powerpoint/2010/main" val="4183021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MISCELLANEOUS ENZYMES</a:t>
            </a:r>
          </a:p>
        </p:txBody>
      </p:sp>
      <p:sp>
        <p:nvSpPr>
          <p:cNvPr id="92163" name="Rectangle 3"/>
          <p:cNvSpPr>
            <a:spLocks noGrp="1" noChangeArrowheads="1"/>
          </p:cNvSpPr>
          <p:nvPr>
            <p:ph idx="1"/>
          </p:nvPr>
        </p:nvSpPr>
        <p:spPr/>
        <p:txBody>
          <a:bodyPr>
            <a:normAutofit lnSpcReduction="10000"/>
          </a:bodyPr>
          <a:lstStyle/>
          <a:p>
            <a:pPr eaLnBrk="1" hangingPunct="1"/>
            <a:r>
              <a:rPr lang="en-US" sz="2000"/>
              <a:t>PROTEASES</a:t>
            </a:r>
          </a:p>
          <a:p>
            <a:pPr eaLnBrk="1" hangingPunct="1"/>
            <a:r>
              <a:rPr lang="en-US" sz="2000"/>
              <a:t>AMINO-PEPTIDASES</a:t>
            </a:r>
          </a:p>
          <a:p>
            <a:pPr eaLnBrk="1" hangingPunct="1"/>
            <a:r>
              <a:rPr lang="en-US" sz="2000"/>
              <a:t>CARBOXYPEPTIDASES</a:t>
            </a:r>
          </a:p>
          <a:p>
            <a:pPr eaLnBrk="1" hangingPunct="1"/>
            <a:r>
              <a:rPr lang="en-US" sz="2000"/>
              <a:t>LIPASES</a:t>
            </a:r>
          </a:p>
          <a:p>
            <a:pPr eaLnBrk="1" hangingPunct="1"/>
            <a:r>
              <a:rPr lang="en-US" sz="2000"/>
              <a:t>UREASE</a:t>
            </a:r>
          </a:p>
          <a:p>
            <a:pPr eaLnBrk="1" hangingPunct="1"/>
            <a:r>
              <a:rPr lang="en-US" sz="2000"/>
              <a:t>GLUCURONIDASE</a:t>
            </a:r>
          </a:p>
          <a:p>
            <a:pPr eaLnBrk="1" hangingPunct="1"/>
            <a:r>
              <a:rPr lang="en-US" sz="2000"/>
              <a:t>HYALURONIDASE</a:t>
            </a:r>
          </a:p>
          <a:p>
            <a:pPr eaLnBrk="1" hangingPunct="1"/>
            <a:r>
              <a:rPr lang="en-US" sz="2000"/>
              <a:t>NEURAMINIDASE</a:t>
            </a:r>
          </a:p>
          <a:p>
            <a:pPr eaLnBrk="1" hangingPunct="1"/>
            <a:r>
              <a:rPr lang="en-US" sz="2000"/>
              <a:t>ESTERASES</a:t>
            </a:r>
          </a:p>
          <a:p>
            <a:pPr eaLnBrk="1" hangingPunct="1"/>
            <a:r>
              <a:rPr lang="en-US" sz="2000"/>
              <a:t>PHOSPHATASES</a:t>
            </a:r>
          </a:p>
          <a:p>
            <a:pPr eaLnBrk="1" hangingPunct="1"/>
            <a:r>
              <a:rPr lang="en-US" sz="2000"/>
              <a:t>SULPHATASE</a:t>
            </a:r>
          </a:p>
        </p:txBody>
      </p:sp>
    </p:spTree>
    <p:extLst>
      <p:ext uri="{BB962C8B-B14F-4D97-AF65-F5344CB8AC3E}">
        <p14:creationId xmlns:p14="http://schemas.microsoft.com/office/powerpoint/2010/main" val="225378950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MISCELLANEOUS ENZYMES CONTD…</a:t>
            </a:r>
          </a:p>
        </p:txBody>
      </p:sp>
      <p:sp>
        <p:nvSpPr>
          <p:cNvPr id="93187" name="Rectangle 3"/>
          <p:cNvSpPr>
            <a:spLocks noGrp="1" noChangeArrowheads="1"/>
          </p:cNvSpPr>
          <p:nvPr>
            <p:ph idx="1"/>
          </p:nvPr>
        </p:nvSpPr>
        <p:spPr/>
        <p:txBody>
          <a:bodyPr/>
          <a:lstStyle/>
          <a:p>
            <a:pPr eaLnBrk="1" hangingPunct="1">
              <a:lnSpc>
                <a:spcPct val="90000"/>
              </a:lnSpc>
            </a:pPr>
            <a:r>
              <a:rPr lang="en-US" smtClean="0"/>
              <a:t>ACID &amp; ALKALINE RIBONUCLEASES</a:t>
            </a:r>
          </a:p>
          <a:p>
            <a:pPr eaLnBrk="1" hangingPunct="1">
              <a:lnSpc>
                <a:spcPct val="90000"/>
              </a:lnSpc>
            </a:pPr>
            <a:r>
              <a:rPr lang="en-US" smtClean="0"/>
              <a:t>GLYCOLYTIC PATHWAY ENZYMES:</a:t>
            </a:r>
          </a:p>
          <a:p>
            <a:pPr eaLnBrk="1" hangingPunct="1">
              <a:lnSpc>
                <a:spcPct val="90000"/>
              </a:lnSpc>
            </a:pPr>
            <a:r>
              <a:rPr lang="en-US" smtClean="0"/>
              <a:t>SUCCINIC DEHYDROGENASE</a:t>
            </a:r>
          </a:p>
          <a:p>
            <a:pPr eaLnBrk="1" hangingPunct="1">
              <a:lnSpc>
                <a:spcPct val="90000"/>
              </a:lnSpc>
            </a:pPr>
            <a:r>
              <a:rPr lang="en-US" smtClean="0"/>
              <a:t>MALATE DEHYDROGENASE</a:t>
            </a:r>
          </a:p>
          <a:p>
            <a:pPr eaLnBrk="1" hangingPunct="1">
              <a:lnSpc>
                <a:spcPct val="90000"/>
              </a:lnSpc>
            </a:pPr>
            <a:r>
              <a:rPr lang="en-US" smtClean="0"/>
              <a:t>LACTATE DEHYDROGENASE</a:t>
            </a:r>
          </a:p>
          <a:p>
            <a:pPr eaLnBrk="1" hangingPunct="1">
              <a:lnSpc>
                <a:spcPct val="90000"/>
              </a:lnSpc>
            </a:pPr>
            <a:r>
              <a:rPr lang="en-US" smtClean="0"/>
              <a:t>GLUTAMATE DEHYDROGENASE</a:t>
            </a:r>
          </a:p>
          <a:p>
            <a:pPr eaLnBrk="1" hangingPunct="1">
              <a:lnSpc>
                <a:spcPct val="90000"/>
              </a:lnSpc>
            </a:pPr>
            <a:r>
              <a:rPr lang="en-US" smtClean="0"/>
              <a:t> </a:t>
            </a:r>
            <a:r>
              <a:rPr lang="en-US" smtClean="0">
                <a:cs typeface="Times New Roman" panose="02020603050405020304" pitchFamily="18" charset="0"/>
                <a:sym typeface="Symbol" panose="05050102010706020507" pitchFamily="18" charset="2"/>
              </a:rPr>
              <a:t>-HYDROXYBUTYRATE </a:t>
            </a:r>
            <a:r>
              <a:rPr lang="en-US" smtClean="0"/>
              <a:t>DEHYDROGENASE</a:t>
            </a:r>
          </a:p>
          <a:p>
            <a:pPr eaLnBrk="1" hangingPunct="1">
              <a:lnSpc>
                <a:spcPct val="90000"/>
              </a:lnSpc>
            </a:pPr>
            <a:endParaRPr lang="en-US" smtClean="0"/>
          </a:p>
        </p:txBody>
      </p:sp>
    </p:spTree>
    <p:extLst>
      <p:ext uri="{BB962C8B-B14F-4D97-AF65-F5344CB8AC3E}">
        <p14:creationId xmlns:p14="http://schemas.microsoft.com/office/powerpoint/2010/main" val="23690659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MUCOPROTEINS AND GLYCOPROTEINS</a:t>
            </a:r>
          </a:p>
        </p:txBody>
      </p:sp>
      <p:sp>
        <p:nvSpPr>
          <p:cNvPr id="94211" name="Rectangle 3"/>
          <p:cNvSpPr>
            <a:spLocks noGrp="1" noChangeArrowheads="1"/>
          </p:cNvSpPr>
          <p:nvPr>
            <p:ph idx="1"/>
          </p:nvPr>
        </p:nvSpPr>
        <p:spPr/>
        <p:txBody>
          <a:bodyPr/>
          <a:lstStyle/>
          <a:p>
            <a:pPr eaLnBrk="1" hangingPunct="1">
              <a:lnSpc>
                <a:spcPct val="90000"/>
              </a:lnSpc>
            </a:pPr>
            <a:r>
              <a:rPr lang="en-US" smtClean="0"/>
              <a:t>THE MAJORITY OF SALIVARY PROTEINS CONTAIN A LARGE PROPORTION OF CARBOHYDRATE IN THEIR MOLECULES,INCLUDING GALACTOSE, MANNOSE, HEXOSAMINE AND FUCOSE. PROLINE,GLYCINE AND GLUTAMIC ACID COMPRISE THE MAJOR AMINO ACID COMPONENTS. </a:t>
            </a:r>
          </a:p>
        </p:txBody>
      </p:sp>
    </p:spTree>
    <p:extLst>
      <p:ext uri="{BB962C8B-B14F-4D97-AF65-F5344CB8AC3E}">
        <p14:creationId xmlns:p14="http://schemas.microsoft.com/office/powerpoint/2010/main" val="300487672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CONTD…</a:t>
            </a:r>
          </a:p>
        </p:txBody>
      </p:sp>
      <p:sp>
        <p:nvSpPr>
          <p:cNvPr id="95235" name="Rectangle 3"/>
          <p:cNvSpPr>
            <a:spLocks noGrp="1" noChangeArrowheads="1"/>
          </p:cNvSpPr>
          <p:nvPr>
            <p:ph idx="1"/>
          </p:nvPr>
        </p:nvSpPr>
        <p:spPr/>
        <p:txBody>
          <a:bodyPr/>
          <a:lstStyle/>
          <a:p>
            <a:pPr eaLnBrk="1" hangingPunct="1"/>
            <a:r>
              <a:rPr lang="en-US"/>
              <a:t>THESE NEGATIVELY CHARGED PROTEINS PROBABLY INTERACT WITH THE POSITIVELY CHARGED CALCIUM ON HYDROXYAPATITE SURFACES. THEY ALSO PROBABLY CONTRIBUTE TO THE ENAMEL PELLICLE, ENAMEL REMINERALIZATION AND PREVENTING TOOTH SURFACE BACTERIAL COLONIZATION.</a:t>
            </a:r>
          </a:p>
        </p:txBody>
      </p:sp>
    </p:spTree>
    <p:extLst>
      <p:ext uri="{BB962C8B-B14F-4D97-AF65-F5344CB8AC3E}">
        <p14:creationId xmlns:p14="http://schemas.microsoft.com/office/powerpoint/2010/main" val="7876195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BLOOD GROUP SUBSTANCES</a:t>
            </a:r>
          </a:p>
        </p:txBody>
      </p:sp>
      <p:sp>
        <p:nvSpPr>
          <p:cNvPr id="96259" name="Rectangle 3"/>
          <p:cNvSpPr>
            <a:spLocks noGrp="1" noChangeArrowheads="1"/>
          </p:cNvSpPr>
          <p:nvPr>
            <p:ph idx="1"/>
          </p:nvPr>
        </p:nvSpPr>
        <p:spPr/>
        <p:txBody>
          <a:bodyPr/>
          <a:lstStyle/>
          <a:p>
            <a:pPr eaLnBrk="1" hangingPunct="1"/>
            <a:r>
              <a:rPr lang="en-US" smtClean="0"/>
              <a:t>A,B,AB,OR THE GLYCOPROTEIN H SUBSTANCE , OTHER BLOOD GROUP ANTIGENS EX. THE LEWIS ANTIGEN FAMILY HAVE BEEN DESCRIBED IN SALIVA.</a:t>
            </a:r>
          </a:p>
        </p:txBody>
      </p:sp>
    </p:spTree>
    <p:extLst>
      <p:ext uri="{BB962C8B-B14F-4D97-AF65-F5344CB8AC3E}">
        <p14:creationId xmlns:p14="http://schemas.microsoft.com/office/powerpoint/2010/main" val="23818974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HORMONES</a:t>
            </a:r>
          </a:p>
        </p:txBody>
      </p:sp>
      <p:sp>
        <p:nvSpPr>
          <p:cNvPr id="97283" name="Rectangle 3"/>
          <p:cNvSpPr>
            <a:spLocks noGrp="1" noChangeArrowheads="1"/>
          </p:cNvSpPr>
          <p:nvPr>
            <p:ph idx="1"/>
          </p:nvPr>
        </p:nvSpPr>
        <p:spPr/>
        <p:txBody>
          <a:bodyPr/>
          <a:lstStyle/>
          <a:p>
            <a:pPr eaLnBrk="1" hangingPunct="1"/>
            <a:r>
              <a:rPr lang="en-US" smtClean="0"/>
              <a:t>TWO HORMONE LIKE SUBSTANCES ARE PRESENT : PAROTIN, WHICH FACILITATES CALCIFICATION AND HELPS TO MAINTAIN SERUM CALCIUM LEVELS, AND A NERVE GROWTH FACTOR THAT AFFECTS GROWTH AND DEVELOPMENT OF SYMPATHETIC NERVE FIBRES.</a:t>
            </a:r>
          </a:p>
        </p:txBody>
      </p:sp>
    </p:spTree>
    <p:extLst>
      <p:ext uri="{BB962C8B-B14F-4D97-AF65-F5344CB8AC3E}">
        <p14:creationId xmlns:p14="http://schemas.microsoft.com/office/powerpoint/2010/main" val="41167533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CARBOHYDRATES</a:t>
            </a:r>
          </a:p>
        </p:txBody>
      </p:sp>
      <p:sp>
        <p:nvSpPr>
          <p:cNvPr id="98307" name="Rectangle 3"/>
          <p:cNvSpPr>
            <a:spLocks noGrp="1" noChangeArrowheads="1"/>
          </p:cNvSpPr>
          <p:nvPr>
            <p:ph idx="1"/>
          </p:nvPr>
        </p:nvSpPr>
        <p:spPr/>
        <p:txBody>
          <a:bodyPr/>
          <a:lstStyle/>
          <a:p>
            <a:pPr eaLnBrk="1" hangingPunct="1">
              <a:lnSpc>
                <a:spcPct val="90000"/>
              </a:lnSpc>
            </a:pPr>
            <a:r>
              <a:rPr lang="en-US" smtClean="0"/>
              <a:t>IN ADDITION TO CARBOHYDRATES BOUND TO PROTEINS, PAROTID SALIVA ALSO CONTAINS GLUCOSE AT A SIMILAR CONCENTRATION TO BLOOD. IN ADDITION TO GLUCOSE, SUBMANDIBULAR SALIVA ALSO CONTAINS HEXOSE AND FUCOSE WITH SMALL AMOUNTS OF HEXOSEAMINE AND SIALIC ACID.</a:t>
            </a:r>
          </a:p>
        </p:txBody>
      </p:sp>
    </p:spTree>
    <p:extLst>
      <p:ext uri="{BB962C8B-B14F-4D97-AF65-F5344CB8AC3E}">
        <p14:creationId xmlns:p14="http://schemas.microsoft.com/office/powerpoint/2010/main" val="2982161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16387" name="Content Placeholder 2"/>
          <p:cNvSpPr>
            <a:spLocks noGrp="1"/>
          </p:cNvSpPr>
          <p:nvPr>
            <p:ph idx="1"/>
          </p:nvPr>
        </p:nvSpPr>
        <p:spPr/>
        <p:txBody>
          <a:bodyPr/>
          <a:lstStyle/>
          <a:p>
            <a:endParaRPr lang="en-US" smtClean="0"/>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l="20717" t="19792" r="41216" b="19792"/>
          <a:stretch>
            <a:fillRect/>
          </a:stretch>
        </p:blipFill>
        <p:spPr bwMode="auto">
          <a:xfrm>
            <a:off x="2438400" y="58738"/>
            <a:ext cx="7620000" cy="679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3187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LIPIDS</a:t>
            </a:r>
          </a:p>
        </p:txBody>
      </p:sp>
      <p:sp>
        <p:nvSpPr>
          <p:cNvPr id="99331" name="Rectangle 3"/>
          <p:cNvSpPr>
            <a:spLocks noGrp="1" noChangeArrowheads="1"/>
          </p:cNvSpPr>
          <p:nvPr>
            <p:ph idx="1"/>
          </p:nvPr>
        </p:nvSpPr>
        <p:spPr/>
        <p:txBody>
          <a:bodyPr/>
          <a:lstStyle/>
          <a:p>
            <a:pPr eaLnBrk="1" hangingPunct="1">
              <a:lnSpc>
                <a:spcPct val="90000"/>
              </a:lnSpc>
            </a:pPr>
            <a:r>
              <a:rPr lang="en-US" smtClean="0"/>
              <a:t>DIGLYCERIDES, TRIGLYCERIDES, CHOLESTROL , CHOLESTROL ESTERS,  PHOSPHOLIPIDS , IN ADIITION TO CORTICOSTEROIDS (MAINLY CORTESONE).THESE LIPIDS MAY PLAY A ROLE IN SALIVARY PROTEIN BINDING, BACTERIAL ADSORPTION TO APETITE AND PLAQUE MICROBIAL AGGREGATION</a:t>
            </a:r>
          </a:p>
        </p:txBody>
      </p:sp>
    </p:spTree>
    <p:extLst>
      <p:ext uri="{BB962C8B-B14F-4D97-AF65-F5344CB8AC3E}">
        <p14:creationId xmlns:p14="http://schemas.microsoft.com/office/powerpoint/2010/main" val="18682405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LACTOFERRIN</a:t>
            </a:r>
          </a:p>
        </p:txBody>
      </p:sp>
      <p:sp>
        <p:nvSpPr>
          <p:cNvPr id="100355" name="Rectangle 3"/>
          <p:cNvSpPr>
            <a:spLocks noGrp="1" noChangeArrowheads="1"/>
          </p:cNvSpPr>
          <p:nvPr>
            <p:ph idx="1"/>
          </p:nvPr>
        </p:nvSpPr>
        <p:spPr/>
        <p:txBody>
          <a:bodyPr/>
          <a:lstStyle/>
          <a:p>
            <a:pPr eaLnBrk="1" hangingPunct="1"/>
            <a:r>
              <a:rPr lang="en-US" smtClean="0"/>
              <a:t>LACTOFERRIN FUNCTIONS WITH OTHER ANTIMICROBIAL AGENTS, EXAMPLE, LYSOZYME AND LACTOPEROXIDASE TO MONITOR THE ORAL MICROBIAL FLORA.</a:t>
            </a:r>
          </a:p>
        </p:txBody>
      </p:sp>
    </p:spTree>
    <p:extLst>
      <p:ext uri="{BB962C8B-B14F-4D97-AF65-F5344CB8AC3E}">
        <p14:creationId xmlns:p14="http://schemas.microsoft.com/office/powerpoint/2010/main" val="11092286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INORGANIC SUBSTANCES</a:t>
            </a:r>
          </a:p>
        </p:txBody>
      </p:sp>
      <p:sp>
        <p:nvSpPr>
          <p:cNvPr id="101379" name="Rectangle 3"/>
          <p:cNvSpPr>
            <a:spLocks noGrp="1" noChangeArrowheads="1"/>
          </p:cNvSpPr>
          <p:nvPr>
            <p:ph idx="1"/>
          </p:nvPr>
        </p:nvSpPr>
        <p:spPr/>
        <p:txBody>
          <a:bodyPr/>
          <a:lstStyle/>
          <a:p>
            <a:pPr eaLnBrk="1" hangingPunct="1"/>
            <a:r>
              <a:rPr lang="en-US" smtClean="0"/>
              <a:t>SODIUM, POTASSIUM, CHLORIDE, BICARBONATE , HYDROGEN ION, IODINE FLOURIDE, THIOCYNATE, CALCIUM , PHOSPHATE.</a:t>
            </a:r>
          </a:p>
        </p:txBody>
      </p:sp>
    </p:spTree>
    <p:extLst>
      <p:ext uri="{BB962C8B-B14F-4D97-AF65-F5344CB8AC3E}">
        <p14:creationId xmlns:p14="http://schemas.microsoft.com/office/powerpoint/2010/main" val="11440812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FACTORS AFFECTING SALIVARY FLOWRATE</a:t>
            </a:r>
          </a:p>
        </p:txBody>
      </p:sp>
      <p:sp>
        <p:nvSpPr>
          <p:cNvPr id="102403" name="Rectangle 3"/>
          <p:cNvSpPr>
            <a:spLocks noGrp="1" noChangeArrowheads="1"/>
          </p:cNvSpPr>
          <p:nvPr>
            <p:ph idx="1"/>
          </p:nvPr>
        </p:nvSpPr>
        <p:spPr/>
        <p:txBody>
          <a:bodyPr/>
          <a:lstStyle/>
          <a:p>
            <a:pPr eaLnBrk="1" hangingPunct="1">
              <a:buFontTx/>
              <a:buNone/>
            </a:pPr>
            <a:r>
              <a:rPr lang="en-US"/>
              <a:t>	 DIURINAL VARIATION…</a:t>
            </a:r>
          </a:p>
          <a:p>
            <a:pPr eaLnBrk="1" hangingPunct="1">
              <a:buFontTx/>
              <a:buNone/>
            </a:pPr>
            <a:r>
              <a:rPr lang="en-US"/>
              <a:t>     PROTEIN CONCENTRATIONS HIGH      IN THE AFTERNOON</a:t>
            </a:r>
          </a:p>
          <a:p>
            <a:pPr eaLnBrk="1" hangingPunct="1">
              <a:buFontTx/>
              <a:buNone/>
            </a:pPr>
            <a:r>
              <a:rPr lang="en-US"/>
              <a:t>    SODIUM AND CHLORIDE CONC. ARE HIGH IN THE EARLY MORNING.</a:t>
            </a:r>
          </a:p>
          <a:p>
            <a:pPr eaLnBrk="1" hangingPunct="1">
              <a:buFontTx/>
              <a:buNone/>
            </a:pPr>
            <a:r>
              <a:rPr lang="en-US"/>
              <a:t>    POTASSIUM HIGH IN THE  EARLY AFTERNOON.</a:t>
            </a:r>
          </a:p>
          <a:p>
            <a:pPr eaLnBrk="1" hangingPunct="1">
              <a:buFontTx/>
              <a:buNone/>
            </a:pPr>
            <a:r>
              <a:rPr lang="en-US"/>
              <a:t>	CALCIUM CONC. INCREASES AT NIGHT</a:t>
            </a:r>
          </a:p>
        </p:txBody>
      </p:sp>
    </p:spTree>
    <p:extLst>
      <p:ext uri="{BB962C8B-B14F-4D97-AF65-F5344CB8AC3E}">
        <p14:creationId xmlns:p14="http://schemas.microsoft.com/office/powerpoint/2010/main" val="37283862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descr="Large confetti"/>
          <p:cNvSpPr>
            <a:spLocks noGrp="1" noChangeArrowheads="1"/>
          </p:cNvSpPr>
          <p:nvPr>
            <p:ph type="title"/>
          </p:nvPr>
        </p:nvSpPr>
        <p:spPr>
          <a:xfrm>
            <a:off x="2209800" y="0"/>
            <a:ext cx="7772400" cy="1752600"/>
          </a:xfrm>
        </p:spPr>
        <p:txBody>
          <a:bodyPr/>
          <a:lstStyle/>
          <a:p>
            <a:pPr>
              <a:defRPr/>
            </a:pPr>
            <a:r>
              <a:rPr lang="en-US" smtClean="0">
                <a:solidFill>
                  <a:schemeClr val="tx2">
                    <a:satMod val="200000"/>
                  </a:schemeClr>
                </a:solidFill>
              </a:rPr>
              <a:t>CONTD…</a:t>
            </a:r>
          </a:p>
        </p:txBody>
      </p:sp>
      <p:sp>
        <p:nvSpPr>
          <p:cNvPr id="84995" name="Rectangle 3"/>
          <p:cNvSpPr>
            <a:spLocks noGrp="1" noChangeArrowheads="1"/>
          </p:cNvSpPr>
          <p:nvPr>
            <p:ph idx="1"/>
          </p:nvPr>
        </p:nvSpPr>
        <p:spPr>
          <a:xfrm>
            <a:off x="2209800" y="1447800"/>
            <a:ext cx="7772400" cy="4114800"/>
          </a:xfrm>
        </p:spPr>
        <p:txBody>
          <a:bodyPr>
            <a:normAutofit lnSpcReduction="10000"/>
          </a:bodyPr>
          <a:lstStyle/>
          <a:p>
            <a:pPr marL="411480">
              <a:buFont typeface="Wingdings"/>
              <a:buChar char=""/>
              <a:defRPr/>
            </a:pPr>
            <a:r>
              <a:rPr lang="en-US"/>
              <a:t>DURATION OF STIMULUS:</a:t>
            </a:r>
          </a:p>
          <a:p>
            <a:pPr marL="411480">
              <a:buFont typeface="Wingdings"/>
              <a:buChar char=""/>
              <a:defRPr/>
            </a:pPr>
            <a:r>
              <a:rPr lang="en-US"/>
              <a:t>IF SALIVARY GLANDS ARE STIMULATED LONGER THAN 3 MINUTES CONC. OF MANY COMPONENTS REDUCES . AFTER SHORT PERIOD BICARBONATE, CALCIUM AND PROTEIN CONC. BEGIN TO RISE AGAIN. MAGNESIUM PHOSPHATE AND POTASSIUM CONC. REMAINS STABLE AFTER INITIAL FALL.CHLORIDE CONC. FALLS . SODIUM AND IODIDE CONC. ARE UNAFFECTED BY THE DURATION OF THE STIMULATION AFTER THE FIRST FEW MINUTES.</a:t>
            </a:r>
          </a:p>
          <a:p>
            <a:pPr marL="411480">
              <a:buFont typeface="Wingdings"/>
              <a:buChar char=""/>
              <a:defRPr/>
            </a:pPr>
            <a:endParaRPr lang="en-US"/>
          </a:p>
        </p:txBody>
      </p:sp>
    </p:spTree>
    <p:extLst>
      <p:ext uri="{BB962C8B-B14F-4D97-AF65-F5344CB8AC3E}">
        <p14:creationId xmlns:p14="http://schemas.microsoft.com/office/powerpoint/2010/main" val="27995871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descr="Large confetti"/>
          <p:cNvSpPr>
            <a:spLocks noGrp="1" noChangeArrowheads="1"/>
          </p:cNvSpPr>
          <p:nvPr>
            <p:ph type="title"/>
          </p:nvPr>
        </p:nvSpPr>
        <p:spPr/>
        <p:txBody>
          <a:bodyPr/>
          <a:lstStyle/>
          <a:p>
            <a:pPr>
              <a:defRPr/>
            </a:pPr>
            <a:r>
              <a:rPr lang="en-US" smtClean="0">
                <a:solidFill>
                  <a:schemeClr val="tx2">
                    <a:satMod val="200000"/>
                  </a:schemeClr>
                </a:solidFill>
              </a:rPr>
              <a:t>CONTD…</a:t>
            </a:r>
          </a:p>
        </p:txBody>
      </p:sp>
      <p:sp>
        <p:nvSpPr>
          <p:cNvPr id="104451" name="Rectangle 3"/>
          <p:cNvSpPr>
            <a:spLocks noGrp="1" noChangeArrowheads="1"/>
          </p:cNvSpPr>
          <p:nvPr>
            <p:ph idx="1"/>
          </p:nvPr>
        </p:nvSpPr>
        <p:spPr/>
        <p:txBody>
          <a:bodyPr/>
          <a:lstStyle/>
          <a:p>
            <a:pPr eaLnBrk="1" hangingPunct="1">
              <a:lnSpc>
                <a:spcPct val="90000"/>
              </a:lnSpc>
            </a:pPr>
            <a:r>
              <a:rPr lang="en-US"/>
              <a:t>NATURE OF STIMULUS</a:t>
            </a:r>
          </a:p>
          <a:p>
            <a:pPr eaLnBrk="1" hangingPunct="1">
              <a:lnSpc>
                <a:spcPct val="90000"/>
              </a:lnSpc>
            </a:pPr>
            <a:r>
              <a:rPr lang="en-US"/>
              <a:t>DIETERY FACTORS</a:t>
            </a:r>
          </a:p>
          <a:p>
            <a:pPr eaLnBrk="1" hangingPunct="1">
              <a:lnSpc>
                <a:spcPct val="90000"/>
              </a:lnSpc>
            </a:pPr>
            <a:r>
              <a:rPr lang="en-US"/>
              <a:t>PLASMA CONC.</a:t>
            </a:r>
          </a:p>
          <a:p>
            <a:pPr eaLnBrk="1" hangingPunct="1">
              <a:lnSpc>
                <a:spcPct val="90000"/>
              </a:lnSpc>
            </a:pPr>
            <a:r>
              <a:rPr lang="en-US"/>
              <a:t>HORMONAL INFLUENCES – ALDOSTERONE RESULTS IN INCREASED SODIUM REABSORPTION IN THE STRIATED DUCTS.</a:t>
            </a:r>
          </a:p>
          <a:p>
            <a:pPr eaLnBrk="1" hangingPunct="1">
              <a:lnSpc>
                <a:spcPct val="90000"/>
              </a:lnSpc>
              <a:buFontTx/>
              <a:buNone/>
            </a:pPr>
            <a:r>
              <a:rPr lang="en-US"/>
              <a:t>	ANTIDIURETIC HORMONE- IT FACILITATES WATER REABSORPTION BY STRIATED DUCT CELLS. </a:t>
            </a:r>
          </a:p>
          <a:p>
            <a:pPr eaLnBrk="1" hangingPunct="1">
              <a:lnSpc>
                <a:spcPct val="90000"/>
              </a:lnSpc>
              <a:buFontTx/>
              <a:buNone/>
            </a:pPr>
            <a:r>
              <a:rPr lang="en-US"/>
              <a:t>     </a:t>
            </a:r>
          </a:p>
        </p:txBody>
      </p:sp>
    </p:spTree>
    <p:extLst>
      <p:ext uri="{BB962C8B-B14F-4D97-AF65-F5344CB8AC3E}">
        <p14:creationId xmlns:p14="http://schemas.microsoft.com/office/powerpoint/2010/main" val="26715575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WordArt 2"/>
          <p:cNvSpPr>
            <a:spLocks noChangeArrowheads="1" noChangeShapeType="1" noTextEdit="1"/>
          </p:cNvSpPr>
          <p:nvPr/>
        </p:nvSpPr>
        <p:spPr bwMode="auto">
          <a:xfrm>
            <a:off x="3048000" y="2286000"/>
            <a:ext cx="6324600" cy="2819400"/>
          </a:xfrm>
          <a:prstGeom prst="rect">
            <a:avLst/>
          </a:prstGeom>
        </p:spPr>
        <p:txBody>
          <a:bodyPr wrap="none" fromWordArt="1">
            <a:prstTxWarp prst="textSlantUp">
              <a:avLst>
                <a:gd name="adj" fmla="val 17625"/>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THANK YOU</a:t>
            </a:r>
          </a:p>
        </p:txBody>
      </p:sp>
    </p:spTree>
    <p:extLst>
      <p:ext uri="{BB962C8B-B14F-4D97-AF65-F5344CB8AC3E}">
        <p14:creationId xmlns:p14="http://schemas.microsoft.com/office/powerpoint/2010/main" val="1918468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TotalTime>
  <Words>2340</Words>
  <Application>Microsoft Office PowerPoint</Application>
  <PresentationFormat>Widescreen</PresentationFormat>
  <Paragraphs>285</Paragraphs>
  <Slides>96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Arial</vt:lpstr>
      <vt:lpstr>Calibri</vt:lpstr>
      <vt:lpstr>Calibri Light</vt:lpstr>
      <vt:lpstr>Impact</vt:lpstr>
      <vt:lpstr>Symbol</vt:lpstr>
      <vt:lpstr>Times New Roman</vt:lpstr>
      <vt:lpstr>Wingdings</vt:lpstr>
      <vt:lpstr>Office Theme</vt:lpstr>
      <vt:lpstr>Salivary glands</vt:lpstr>
      <vt:lpstr>PowerPoint Presentation</vt:lpstr>
      <vt:lpstr>PowerPoint Presentation</vt:lpstr>
      <vt:lpstr>PowerPoint Presentation</vt:lpstr>
      <vt:lpstr>PowerPoint Presentation</vt:lpstr>
      <vt:lpstr>PowerPoint Presentation</vt:lpstr>
      <vt:lpstr>DEFINITONS</vt:lpstr>
      <vt:lpstr>PowerPoint Presentation</vt:lpstr>
      <vt:lpstr>PowerPoint Presentation</vt:lpstr>
      <vt:lpstr>PowerPoint Presentation</vt:lpstr>
      <vt:lpstr>MAJOR SALIVARY GLANDS</vt:lpstr>
      <vt:lpstr>PowerPoint Presentation</vt:lpstr>
      <vt:lpstr>PowerPoint Presentation</vt:lpstr>
      <vt:lpstr>FUNCTIONS OF SALIVA</vt:lpstr>
      <vt:lpstr>FUNCTIONS OF SALIVA</vt:lpstr>
      <vt:lpstr>FUNCTIONS OF SALIVA</vt:lpstr>
      <vt:lpstr>FUNCTIONS OF SALIVA</vt:lpstr>
      <vt:lpstr>FUNCTIONS OF SALIVA</vt:lpstr>
      <vt:lpstr>FUNCTIONS OF SALIVA</vt:lpstr>
      <vt:lpstr>FUNCTIONS OF SALIVA</vt:lpstr>
      <vt:lpstr>CLASSIFICATIONS</vt:lpstr>
      <vt:lpstr>CLASSIFICATIONS</vt:lpstr>
      <vt:lpstr>CLASSIFICATIONS</vt:lpstr>
      <vt:lpstr>CLASSIFICATIONS</vt:lpstr>
      <vt:lpstr>INTRODUCTION</vt:lpstr>
      <vt:lpstr>INTRODUCTION</vt:lpstr>
      <vt:lpstr>INTRODUCTION</vt:lpstr>
      <vt:lpstr>PowerPoint Presentation</vt:lpstr>
      <vt:lpstr>INTRODUCTION</vt:lpstr>
      <vt:lpstr>MICROSCOPIC STRUCTURE</vt:lpstr>
      <vt:lpstr>PowerPoint Presentation</vt:lpstr>
      <vt:lpstr>PowerPoint Presentation</vt:lpstr>
      <vt:lpstr>ACINAR CELLS</vt:lpstr>
      <vt:lpstr>CONT..</vt:lpstr>
      <vt:lpstr>CONT..</vt:lpstr>
      <vt:lpstr>SEROUS CELLS</vt:lpstr>
      <vt:lpstr>SEROUS CELLS</vt:lpstr>
      <vt:lpstr>SEROUS CELLS</vt:lpstr>
      <vt:lpstr>SEROUS CELLS</vt:lpstr>
      <vt:lpstr>EXOCYTOSIS</vt:lpstr>
      <vt:lpstr>EXOCYTOSIS</vt:lpstr>
      <vt:lpstr>SEROUS CELLS</vt:lpstr>
      <vt:lpstr>SEROUS CELLS</vt:lpstr>
      <vt:lpstr>PowerPoint Presentation</vt:lpstr>
      <vt:lpstr>PowerPoint Presentation</vt:lpstr>
      <vt:lpstr>MUCOUS CELLS</vt:lpstr>
      <vt:lpstr>DUCTS</vt:lpstr>
      <vt:lpstr>CONT..</vt:lpstr>
      <vt:lpstr>CONT..</vt:lpstr>
      <vt:lpstr>MYOEPITHELIAL CELLS</vt:lpstr>
      <vt:lpstr>MECHANISM OF SALIVARY SECRETION</vt:lpstr>
      <vt:lpstr>CONT..</vt:lpstr>
      <vt:lpstr>ROLE OF THE DUCTS</vt:lpstr>
      <vt:lpstr>CONT..</vt:lpstr>
      <vt:lpstr>PowerPoint Presentation</vt:lpstr>
      <vt:lpstr>NERVE SUPPLY</vt:lpstr>
      <vt:lpstr>PARASYMPATHETIC FIBERS</vt:lpstr>
      <vt:lpstr>PowerPoint Presentation</vt:lpstr>
      <vt:lpstr>SYMPATHETIC FIBRES</vt:lpstr>
      <vt:lpstr>FUNCTION OF NERVE FIBRE</vt:lpstr>
      <vt:lpstr>REFLEX MECHANISM</vt:lpstr>
      <vt:lpstr>UNCONDITIONAL REFLEX</vt:lpstr>
      <vt:lpstr>CONDITIONAL REFLEX</vt:lpstr>
      <vt:lpstr>SALIVA</vt:lpstr>
      <vt:lpstr>CONT…</vt:lpstr>
      <vt:lpstr>PROPERTIES OF SALIVA</vt:lpstr>
      <vt:lpstr>COMPOSITION OF SALIVA</vt:lpstr>
      <vt:lpstr>PROTEINS</vt:lpstr>
      <vt:lpstr>PROTEINS OF ACINAR ORIGIN</vt:lpstr>
      <vt:lpstr>CONT…</vt:lpstr>
      <vt:lpstr>PROTEINS OF DUCTAL ORIGIN</vt:lpstr>
      <vt:lpstr>CONT…</vt:lpstr>
      <vt:lpstr>PROTEINS ANALOGOUS TO THOSE FOUND IN BLOOD</vt:lpstr>
      <vt:lpstr>SERUM PROTEINS</vt:lpstr>
      <vt:lpstr>ELECTROLYTES</vt:lpstr>
      <vt:lpstr>SECRETORY IgA</vt:lpstr>
      <vt:lpstr>AMYLASE</vt:lpstr>
      <vt:lpstr>LYSOZYME</vt:lpstr>
      <vt:lpstr>ACID PHOSPHATASE,CHOLINESTERASE, RIBONUCLEASE.</vt:lpstr>
      <vt:lpstr>LIPASE</vt:lpstr>
      <vt:lpstr>PEROXIDASE</vt:lpstr>
      <vt:lpstr>KALLIKREIN</vt:lpstr>
      <vt:lpstr>MISCELLANEOUS ENZYMES</vt:lpstr>
      <vt:lpstr>MISCELLANEOUS ENZYMES CONTD…</vt:lpstr>
      <vt:lpstr>MUCOPROTEINS AND GLYCOPROTEINS</vt:lpstr>
      <vt:lpstr>CONTD…</vt:lpstr>
      <vt:lpstr>BLOOD GROUP SUBSTANCES</vt:lpstr>
      <vt:lpstr>HORMONES</vt:lpstr>
      <vt:lpstr>CARBOHYDRATES</vt:lpstr>
      <vt:lpstr>LIPIDS</vt:lpstr>
      <vt:lpstr>LACTOFERRIN</vt:lpstr>
      <vt:lpstr>INORGANIC SUBSTANCES</vt:lpstr>
      <vt:lpstr>FACTORS AFFECTING SALIVARY FLOWRATE</vt:lpstr>
      <vt:lpstr>CONTD…</vt:lpstr>
      <vt:lpstr>CONTD…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Salivary glands</dc:title>
  <dc:creator>dental14</dc:creator>
  <cp:lastModifiedBy>dental14</cp:lastModifiedBy>
  <cp:revision>1</cp:revision>
  <dcterms:created xsi:type="dcterms:W3CDTF">2022-08-23T04:51:13Z</dcterms:created>
  <dcterms:modified xsi:type="dcterms:W3CDTF">2022-09-22T08:49:19Z</dcterms:modified>
</cp:coreProperties>
</file>