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307" r:id="rId5"/>
    <p:sldId id="308" r:id="rId6"/>
    <p:sldId id="309" r:id="rId7"/>
    <p:sldId id="31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5085" y="1338707"/>
            <a:ext cx="312445" cy="291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8239" y="952500"/>
            <a:ext cx="5167884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1553" y="1103503"/>
            <a:ext cx="44615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Tissue</a:t>
            </a:r>
            <a:r>
              <a:rPr spc="-75" dirty="0"/>
              <a:t> </a:t>
            </a:r>
            <a:r>
              <a:rPr spc="-5" dirty="0"/>
              <a:t>Processing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0" y="4415993"/>
            <a:ext cx="3871594" cy="139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310D04"/>
                </a:solidFill>
                <a:latin typeface="Arial"/>
                <a:cs typeface="Arial"/>
              </a:rPr>
              <a:t>Dr. </a:t>
            </a:r>
            <a:r>
              <a:rPr lang="en-US" sz="2600" spc="-50" dirty="0" err="1" smtClean="0">
                <a:solidFill>
                  <a:srgbClr val="310D04"/>
                </a:solidFill>
                <a:latin typeface="Arial"/>
                <a:cs typeface="Arial"/>
              </a:rPr>
              <a:t>Rucha</a:t>
            </a:r>
            <a:r>
              <a:rPr lang="en-US" sz="2600" spc="-50" dirty="0" smtClean="0">
                <a:solidFill>
                  <a:srgbClr val="310D04"/>
                </a:solidFill>
                <a:latin typeface="Arial"/>
                <a:cs typeface="Arial"/>
              </a:rPr>
              <a:t> Gore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672" y="373379"/>
            <a:ext cx="2459736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14934"/>
            <a:ext cx="180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Fixation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14602" y="1634998"/>
            <a:ext cx="7319645" cy="29070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83565" marR="5080" indent="-571500">
              <a:lnSpc>
                <a:spcPct val="8010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652145" algn="l"/>
                <a:tab pos="652780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It is a process in which a specimen is treated by exposing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  to a </a:t>
            </a:r>
            <a:r>
              <a:rPr sz="2000" spc="-5" dirty="0">
                <a:latin typeface="Arial"/>
                <a:cs typeface="Arial"/>
              </a:rPr>
              <a:t>fixative for </a:t>
            </a:r>
            <a:r>
              <a:rPr sz="2000" dirty="0">
                <a:latin typeface="Arial"/>
                <a:cs typeface="Arial"/>
              </a:rPr>
              <a:t>a particular period of </a:t>
            </a:r>
            <a:r>
              <a:rPr sz="2000" spc="-5" dirty="0">
                <a:latin typeface="Arial"/>
                <a:cs typeface="Arial"/>
              </a:rPr>
              <a:t>time </a:t>
            </a:r>
            <a:r>
              <a:rPr sz="2000" dirty="0">
                <a:latin typeface="Arial"/>
                <a:cs typeface="Arial"/>
              </a:rPr>
              <a:t>in order to  facilitate the succeeding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steps.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583565" marR="226060" indent="-571500">
              <a:lnSpc>
                <a:spcPts val="192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The purpose of </a:t>
            </a:r>
            <a:r>
              <a:rPr sz="2000" spc="-5" dirty="0">
                <a:latin typeface="Arial"/>
                <a:cs typeface="Arial"/>
              </a:rPr>
              <a:t>fixation is </a:t>
            </a:r>
            <a:r>
              <a:rPr sz="2000" dirty="0">
                <a:latin typeface="Arial"/>
                <a:cs typeface="Arial"/>
              </a:rPr>
              <a:t>to preserve tissues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permanently  in as life-like a state 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583565" marR="296545" indent="-571500">
              <a:lnSpc>
                <a:spcPts val="192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fixative </a:t>
            </a:r>
            <a:r>
              <a:rPr sz="2000" dirty="0">
                <a:latin typeface="Arial"/>
                <a:cs typeface="Arial"/>
              </a:rPr>
              <a:t>should be 15 – 20 </a:t>
            </a:r>
            <a:r>
              <a:rPr sz="2000" spc="-5" dirty="0">
                <a:latin typeface="Arial"/>
                <a:cs typeface="Arial"/>
              </a:rPr>
              <a:t>times </a:t>
            </a:r>
            <a:r>
              <a:rPr sz="2000" dirty="0">
                <a:latin typeface="Arial"/>
                <a:cs typeface="Arial"/>
              </a:rPr>
              <a:t>more in volume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  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specimen.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602" y="1412494"/>
            <a:ext cx="6569709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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Aims </a:t>
            </a:r>
            <a:r>
              <a:rPr sz="2000" dirty="0">
                <a:latin typeface="Arial"/>
                <a:cs typeface="Arial"/>
              </a:rPr>
              <a:t>of Fixation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It should prevent autolysis &amp; putrefaction of the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cell.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5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It should penetrate evenly and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rapidly.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It should harden 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tissues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Increase the optical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density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Should not cause shrinkage or swelling of the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ts val="216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Must not react with the receptor sites &amp; </a:t>
            </a:r>
            <a:r>
              <a:rPr sz="2000" spc="-5" dirty="0">
                <a:latin typeface="Arial"/>
                <a:cs typeface="Arial"/>
              </a:rPr>
              <a:t>thus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endParaRPr sz="2000">
              <a:latin typeface="Arial"/>
              <a:cs typeface="Arial"/>
            </a:endParaRPr>
          </a:p>
          <a:p>
            <a:pPr marR="1727835" algn="r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interefere 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staining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procedure.</a:t>
            </a:r>
            <a:endParaRPr sz="2000">
              <a:latin typeface="Arial"/>
              <a:cs typeface="Arial"/>
            </a:endParaRPr>
          </a:p>
          <a:p>
            <a:pPr marL="570865" marR="1748155" indent="-570865" algn="r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 startAt="7"/>
              <a:tabLst>
                <a:tab pos="5708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It must be cheap and easily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696214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 bits should of the size of approximately 2 x 2 cm &amp; 4-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6  micrometer in thickness for optimum </a:t>
            </a:r>
            <a:r>
              <a:rPr sz="2000" spc="-5" dirty="0">
                <a:latin typeface="Arial"/>
                <a:cs typeface="Arial"/>
              </a:rPr>
              <a:t>fixation to </a:t>
            </a:r>
            <a:r>
              <a:rPr sz="2000" dirty="0">
                <a:latin typeface="Arial"/>
                <a:cs typeface="Arial"/>
              </a:rPr>
              <a:t>take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295910" marR="198755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These bits are then placed in </a:t>
            </a:r>
            <a:r>
              <a:rPr sz="2000" spc="-5" dirty="0">
                <a:latin typeface="Arial"/>
                <a:cs typeface="Arial"/>
              </a:rPr>
              <a:t>metal </a:t>
            </a:r>
            <a:r>
              <a:rPr sz="2000" dirty="0">
                <a:latin typeface="Arial"/>
                <a:cs typeface="Arial"/>
              </a:rPr>
              <a:t>cassettes or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capsules  which are then placed in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fixative.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295910" marR="16510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20" dirty="0">
                <a:latin typeface="Arial"/>
                <a:cs typeface="Arial"/>
              </a:rPr>
              <a:t>Tiny </a:t>
            </a:r>
            <a:r>
              <a:rPr sz="2000" dirty="0">
                <a:latin typeface="Arial"/>
                <a:cs typeface="Arial"/>
              </a:rPr>
              <a:t>biopsies or small specimen can be wrapped in 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filter  </a:t>
            </a:r>
            <a:r>
              <a:rPr sz="2000" dirty="0">
                <a:latin typeface="Arial"/>
                <a:cs typeface="Arial"/>
              </a:rPr>
              <a:t>paper and then put in a cassette &amp;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fixed.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1746250"/>
            <a:ext cx="6405499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27" y="406908"/>
            <a:ext cx="4703064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592" y="557224"/>
            <a:ext cx="39979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Simple</a:t>
            </a:r>
            <a:r>
              <a:rPr spc="-55" dirty="0"/>
              <a:t> </a:t>
            </a:r>
            <a:r>
              <a:rPr spc="-5" dirty="0"/>
              <a:t>Fixatives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7963" y="1691386"/>
            <a:ext cx="169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latin typeface="Arial"/>
                <a:cs typeface="Arial"/>
              </a:rPr>
              <a:t>Form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501" y="1924050"/>
            <a:ext cx="3924300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671" y="585343"/>
            <a:ext cx="7473950" cy="426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 most commonly used </a:t>
            </a:r>
            <a:r>
              <a:rPr sz="2000" spc="-5" dirty="0">
                <a:latin typeface="Arial"/>
                <a:cs typeface="Arial"/>
              </a:rPr>
              <a:t>fixative </a:t>
            </a:r>
            <a:r>
              <a:rPr sz="2000" dirty="0">
                <a:latin typeface="Arial"/>
                <a:cs typeface="Arial"/>
              </a:rPr>
              <a:t>is Formalin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ts val="216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It is prepared by mixing 40 % Formaldehyde gas in 100 w/v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distilled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  <a:tab pos="3862070" algn="l"/>
              </a:tabLst>
            </a:pPr>
            <a:r>
              <a:rPr sz="2000" dirty="0">
                <a:latin typeface="Arial"/>
                <a:cs typeface="Arial"/>
              </a:rPr>
              <a:t>The resultant mixture is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	Formalin.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ts val="216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15" dirty="0">
                <a:latin typeface="Arial"/>
                <a:cs typeface="Arial"/>
              </a:rPr>
              <a:t>Routinely, </a:t>
            </a:r>
            <a:r>
              <a:rPr sz="2000" dirty="0">
                <a:latin typeface="Arial"/>
                <a:cs typeface="Arial"/>
              </a:rPr>
              <a:t>10 % formalin is used which is prepared by mixing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ml of 100 </a:t>
            </a:r>
            <a:r>
              <a:rPr sz="2000" spc="5" dirty="0">
                <a:latin typeface="Arial"/>
                <a:cs typeface="Arial"/>
              </a:rPr>
              <a:t>% </a:t>
            </a:r>
            <a:r>
              <a:rPr sz="2000" dirty="0">
                <a:latin typeface="Arial"/>
                <a:cs typeface="Arial"/>
              </a:rPr>
              <a:t>formalin in 90 ml of distilled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364490" algn="l"/>
                <a:tab pos="365125" algn="l"/>
              </a:tabLst>
            </a:pPr>
            <a:r>
              <a:rPr sz="2000" dirty="0">
                <a:latin typeface="Arial"/>
                <a:cs typeface="Arial"/>
              </a:rPr>
              <a:t>MECHANISM OF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ACTION:</a:t>
            </a:r>
            <a:endParaRPr sz="2000">
              <a:latin typeface="Arial"/>
              <a:cs typeface="Arial"/>
            </a:endParaRPr>
          </a:p>
          <a:p>
            <a:pPr marL="295910" marR="513080" indent="-76200">
              <a:lnSpc>
                <a:spcPct val="8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It forms cross links between amino acids of proteins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thereby  making them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insoluble.</a:t>
            </a:r>
            <a:endParaRPr sz="20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Arial"/>
                <a:cs typeface="Arial"/>
              </a:rPr>
              <a:t>It </a:t>
            </a:r>
            <a:r>
              <a:rPr sz="2000" spc="-5" dirty="0">
                <a:latin typeface="Arial"/>
                <a:cs typeface="Arial"/>
              </a:rPr>
              <a:t>fixes </a:t>
            </a:r>
            <a:r>
              <a:rPr sz="2000" dirty="0">
                <a:latin typeface="Arial"/>
                <a:cs typeface="Arial"/>
              </a:rPr>
              <a:t>4 mm thick tissue in 8 hours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602" y="1420114"/>
            <a:ext cx="225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Wingdings"/>
              <a:buChar char=""/>
              <a:tabLst>
                <a:tab pos="583565" algn="l"/>
                <a:tab pos="584200" algn="l"/>
              </a:tabLst>
            </a:pPr>
            <a:r>
              <a:rPr sz="1800" spc="-30" dirty="0">
                <a:latin typeface="Arial"/>
                <a:cs typeface="Arial"/>
              </a:rPr>
              <a:t>ADVANTAGES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602" y="1980565"/>
            <a:ext cx="179070" cy="15049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1.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2.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3.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4.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5.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6101" y="1989709"/>
            <a:ext cx="3199130" cy="15049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Arial"/>
                <a:cs typeface="Arial"/>
              </a:rPr>
              <a:t>Rapid penetration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spc="-5" dirty="0">
                <a:latin typeface="Arial"/>
                <a:cs typeface="Arial"/>
              </a:rPr>
              <a:t>Easy availability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" dirty="0">
                <a:latin typeface="Arial"/>
                <a:cs typeface="Arial"/>
              </a:rPr>
              <a:t> cheap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7800"/>
              </a:lnSpc>
            </a:pPr>
            <a:r>
              <a:rPr sz="1800" spc="-5" dirty="0">
                <a:latin typeface="Arial"/>
                <a:cs typeface="Arial"/>
              </a:rPr>
              <a:t>Does not overharden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tissue  Fixes lipids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frozen sections  Ideal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602" y="3785692"/>
            <a:ext cx="2572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Wingdings"/>
              <a:buChar char=""/>
              <a:tabLst>
                <a:tab pos="583565" algn="l"/>
                <a:tab pos="584200" algn="l"/>
              </a:tabLst>
            </a:pPr>
            <a:r>
              <a:rPr sz="1800" dirty="0">
                <a:latin typeface="Arial"/>
                <a:cs typeface="Arial"/>
              </a:rPr>
              <a:t>DIS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1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AGES: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4602" y="4346828"/>
            <a:ext cx="179070" cy="6172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1.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2.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4602" y="5233797"/>
            <a:ext cx="17907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5" dirty="0">
                <a:solidFill>
                  <a:srgbClr val="3891A7"/>
                </a:solidFill>
                <a:latin typeface="Arial"/>
                <a:cs typeface="Arial"/>
              </a:rPr>
              <a:t>3.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6101" y="4355972"/>
            <a:ext cx="6662420" cy="11322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Arial"/>
                <a:cs typeface="Arial"/>
              </a:rPr>
              <a:t>Irritant to </a:t>
            </a:r>
            <a:r>
              <a:rPr sz="1800" spc="-5" dirty="0">
                <a:latin typeface="Arial"/>
                <a:cs typeface="Arial"/>
              </a:rPr>
              <a:t>the nose,the </a:t>
            </a:r>
            <a:r>
              <a:rPr sz="1800" spc="-10" dirty="0">
                <a:latin typeface="Arial"/>
                <a:cs typeface="Arial"/>
              </a:rPr>
              <a:t>eyes </a:t>
            </a:r>
            <a:r>
              <a:rPr sz="1800" spc="-5" dirty="0">
                <a:latin typeface="Arial"/>
                <a:cs typeface="Arial"/>
              </a:rPr>
              <a:t>and mucous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membranes</a:t>
            </a:r>
            <a:endParaRPr sz="1800">
              <a:latin typeface="Arial"/>
              <a:cs typeface="Arial"/>
            </a:endParaRPr>
          </a:p>
          <a:p>
            <a:pPr marL="12700" marR="687070">
              <a:lnSpc>
                <a:spcPct val="80000"/>
              </a:lnSpc>
              <a:spcBef>
                <a:spcPts val="600"/>
              </a:spcBef>
            </a:pPr>
            <a:r>
              <a:rPr sz="1800" spc="-5" dirty="0">
                <a:latin typeface="Arial"/>
                <a:cs typeface="Arial"/>
              </a:rPr>
              <a:t>Formation of precipitate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paraformaldehyde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can be  prevented by adding </a:t>
            </a:r>
            <a:r>
              <a:rPr sz="1800" spc="-50" dirty="0">
                <a:latin typeface="Arial"/>
                <a:cs typeface="Arial"/>
              </a:rPr>
              <a:t>11- </a:t>
            </a:r>
            <a:r>
              <a:rPr sz="1800" spc="-5" dirty="0">
                <a:latin typeface="Arial"/>
                <a:cs typeface="Arial"/>
              </a:rPr>
              <a:t>16 %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methanol.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spc="-5" dirty="0">
                <a:latin typeface="Arial"/>
                <a:cs typeface="Arial"/>
              </a:rPr>
              <a:t>Formation of black formalin pigment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Acid formaldehyde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hematin.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6222492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55162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Simple</a:t>
            </a:r>
            <a:r>
              <a:rPr spc="-20" dirty="0"/>
              <a:t> </a:t>
            </a:r>
            <a:r>
              <a:rPr spc="-5" dirty="0"/>
              <a:t>Fixatives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4894" y="1702053"/>
            <a:ext cx="33058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Glutaraldehyde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 2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Osmium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Tetraoxide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Pottasium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Dichromate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 2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Mercuric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Chloride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12191"/>
            <a:ext cx="6373368" cy="894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1288" y="667512"/>
            <a:ext cx="2578608" cy="894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Simple</a:t>
            </a:r>
            <a:r>
              <a:rPr spc="-20" dirty="0"/>
              <a:t> </a:t>
            </a:r>
            <a:r>
              <a:rPr spc="-5" dirty="0"/>
              <a:t>Fixatives  (contd.)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4939" y="1473453"/>
            <a:ext cx="444246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Picric acid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 2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Zenker's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fluid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Zenker’s </a:t>
            </a:r>
            <a:r>
              <a:rPr sz="2400" spc="-5" dirty="0">
                <a:latin typeface="Arial"/>
                <a:cs typeface="Arial"/>
              </a:rPr>
              <a:t>Formal </a:t>
            </a:r>
            <a:r>
              <a:rPr sz="2400" spc="-10" dirty="0">
                <a:latin typeface="Arial"/>
                <a:cs typeface="Arial"/>
              </a:rPr>
              <a:t>(Helly’s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Fluid)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 2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15" dirty="0">
                <a:latin typeface="Arial"/>
                <a:cs typeface="Arial"/>
              </a:rPr>
              <a:t>Bouin’s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Fluid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2832" y="3644976"/>
            <a:ext cx="3960494" cy="3024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716" y="441197"/>
            <a:ext cx="644842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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HISTOLOGY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891A7"/>
              </a:buClr>
              <a:buFont typeface="Wingdings"/>
              <a:buChar char=""/>
            </a:pPr>
            <a:endParaRPr sz="2700">
              <a:latin typeface="Times New Roman"/>
              <a:cs typeface="Times New Roman"/>
            </a:endParaRPr>
          </a:p>
          <a:p>
            <a:pPr marL="584200" marR="5080" indent="-294640">
              <a:lnSpc>
                <a:spcPct val="80000"/>
              </a:lnSpc>
            </a:pPr>
            <a:r>
              <a:rPr sz="2000" dirty="0">
                <a:latin typeface="Arial"/>
                <a:cs typeface="Arial"/>
              </a:rPr>
              <a:t>It is the branch of science which deals 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gross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 microscopic study of normal tissue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"/>
              <a:tabLst>
                <a:tab pos="583565" algn="l"/>
                <a:tab pos="584200" algn="l"/>
              </a:tabLst>
            </a:pPr>
            <a:r>
              <a:rPr sz="2000" spc="-25" dirty="0">
                <a:latin typeface="Arial"/>
                <a:cs typeface="Arial"/>
              </a:rPr>
              <a:t>HISTOPATHOLOGY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584200" marR="5080" indent="-294640">
              <a:lnSpc>
                <a:spcPts val="1920"/>
              </a:lnSpc>
            </a:pPr>
            <a:r>
              <a:rPr sz="2000" dirty="0">
                <a:latin typeface="Arial"/>
                <a:cs typeface="Arial"/>
              </a:rPr>
              <a:t>It is the branch of science which deals 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gross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 microscopic study of tissue </a:t>
            </a:r>
            <a:r>
              <a:rPr sz="2000" spc="-5" dirty="0">
                <a:latin typeface="Arial"/>
                <a:cs typeface="Arial"/>
              </a:rPr>
              <a:t>affected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disease.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Tissue </a:t>
            </a:r>
            <a:r>
              <a:rPr sz="2000" dirty="0">
                <a:latin typeface="Arial"/>
                <a:cs typeface="Arial"/>
              </a:rPr>
              <a:t>for study can be obtained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Biopsies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Autopsies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672" y="312420"/>
            <a:ext cx="4098036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53974"/>
            <a:ext cx="34404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Decalcification: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14602" y="1683766"/>
            <a:ext cx="6736080" cy="34556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13384" marR="5080" indent="-401320">
              <a:lnSpc>
                <a:spcPts val="1920"/>
              </a:lnSpc>
              <a:spcBef>
                <a:spcPts val="565"/>
              </a:spcBef>
              <a:buClr>
                <a:srgbClr val="3891A7"/>
              </a:buClr>
              <a:buSzPct val="62500"/>
              <a:buFont typeface="Wingdings"/>
              <a:buChar char=""/>
              <a:tabLst>
                <a:tab pos="467995" algn="l"/>
                <a:tab pos="468630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It 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process of removal of the calcium salts from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specimen.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476884" algn="l"/>
                <a:tab pos="477520" algn="l"/>
              </a:tabLst>
            </a:pPr>
            <a:r>
              <a:rPr sz="2000" dirty="0">
                <a:latin typeface="Arial"/>
                <a:cs typeface="Arial"/>
              </a:rPr>
              <a:t>The various agents used for decalcifying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13384" indent="-40132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Arial"/>
                <a:cs typeface="Arial"/>
              </a:rPr>
              <a:t>Nitric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Arial"/>
                <a:cs typeface="Arial"/>
              </a:rPr>
              <a:t>Hydrochloric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Arial"/>
                <a:cs typeface="Arial"/>
              </a:rPr>
              <a:t>Formic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Arial"/>
                <a:cs typeface="Arial"/>
              </a:rPr>
              <a:t>Picric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Arial"/>
                <a:cs typeface="Arial"/>
              </a:rPr>
              <a:t>Acetic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Arial"/>
                <a:cs typeface="Arial"/>
              </a:rPr>
              <a:t>Citric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900683"/>
            <a:ext cx="32095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6489" y="1025093"/>
            <a:ext cx="2621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</a:t>
            </a:r>
            <a:r>
              <a:rPr sz="3600" spc="5" dirty="0"/>
              <a:t>h</a:t>
            </a:r>
            <a:r>
              <a:rPr sz="3600" dirty="0"/>
              <a:t>ydr</a:t>
            </a:r>
            <a:r>
              <a:rPr sz="3600" spc="5" dirty="0"/>
              <a:t>a</a:t>
            </a:r>
            <a:r>
              <a:rPr sz="3600" dirty="0"/>
              <a:t>tion: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96897" y="1683766"/>
            <a:ext cx="7030720" cy="4020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5910" marR="5080" indent="-114300">
              <a:lnSpc>
                <a:spcPct val="80100"/>
              </a:lnSpc>
              <a:spcBef>
                <a:spcPts val="580"/>
              </a:spcBef>
              <a:tabLst>
                <a:tab pos="1606550" algn="l"/>
              </a:tabLst>
            </a:pPr>
            <a:r>
              <a:rPr sz="2000" dirty="0">
                <a:latin typeface="Arial"/>
                <a:cs typeface="Arial"/>
              </a:rPr>
              <a:t>It 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process in which the water content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tissue to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 processed	is completely reduced by passing the tissue  through increasing concentrations of dehydrating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The various dehydrating agents used are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34340" indent="-42227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434340" algn="l"/>
                <a:tab pos="434975" algn="l"/>
              </a:tabLst>
            </a:pPr>
            <a:r>
              <a:rPr sz="2000" spc="-5" dirty="0">
                <a:latin typeface="Arial"/>
                <a:cs typeface="Arial"/>
              </a:rPr>
              <a:t>Ethyl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alcohol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421005" indent="-40894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421005" algn="l"/>
                <a:tab pos="421640" algn="l"/>
              </a:tabLst>
            </a:pPr>
            <a:r>
              <a:rPr sz="2000" dirty="0">
                <a:latin typeface="Arial"/>
                <a:cs typeface="Arial"/>
              </a:rPr>
              <a:t>Acetone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434340" indent="-42227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434340" algn="l"/>
                <a:tab pos="434975" algn="l"/>
              </a:tabLst>
            </a:pPr>
            <a:r>
              <a:rPr sz="2000" dirty="0">
                <a:latin typeface="Arial"/>
                <a:cs typeface="Arial"/>
              </a:rPr>
              <a:t>Isopropyl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alcohol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434340" indent="-42227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434340" algn="l"/>
                <a:tab pos="434975" algn="l"/>
              </a:tabLst>
            </a:pPr>
            <a:r>
              <a:rPr sz="2000" dirty="0">
                <a:latin typeface="Arial"/>
                <a:cs typeface="Arial"/>
              </a:rPr>
              <a:t>Dioxane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602" y="1412494"/>
            <a:ext cx="5989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The duration of the procedure can be noted down</a:t>
            </a:r>
            <a:r>
              <a:rPr sz="2000" spc="-2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as;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5552" y="2089382"/>
          <a:ext cx="7328534" cy="285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"/>
                <a:gridCol w="4297680"/>
                <a:gridCol w="2623184"/>
              </a:tblGrid>
              <a:tr h="3023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21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70 % alcohol – 1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20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70 % alcohol – 1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95 % alcohol – 1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95 % alcohol – 1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2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Absolute alcohol – 1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203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6.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Absolute alcohol – 1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9422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7.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dirty="0">
                          <a:solidFill>
                            <a:srgbClr val="3891A7"/>
                          </a:solidFill>
                          <a:latin typeface="Wingdings"/>
                          <a:cs typeface="Wingdings"/>
                        </a:rPr>
                        <a:t>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T="4508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Absolute alcohol – 1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Dehydration is done so that the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wax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ts val="2325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i.e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Paraffin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wax,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which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86101" y="4857369"/>
            <a:ext cx="6131560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5"/>
              </a:spcBef>
            </a:pPr>
            <a:r>
              <a:rPr sz="2000" dirty="0">
                <a:latin typeface="Arial"/>
                <a:cs typeface="Arial"/>
              </a:rPr>
              <a:t>is used for impregnation, can be easily miscible as it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 immiscible 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588" y="778763"/>
            <a:ext cx="6638544" cy="61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876426"/>
            <a:ext cx="61614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CLEARING (</a:t>
            </a:r>
            <a:r>
              <a:rPr sz="2900" spc="-114" dirty="0"/>
              <a:t> </a:t>
            </a:r>
            <a:r>
              <a:rPr sz="2900" spc="-10" dirty="0"/>
              <a:t>DEALCOHOLIZATION):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1420749" y="1959610"/>
            <a:ext cx="6435090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>
              <a:lnSpc>
                <a:spcPts val="2039"/>
              </a:lnSpc>
              <a:spcBef>
                <a:spcPts val="105"/>
              </a:spcBef>
              <a:tabLst>
                <a:tab pos="799465" algn="l"/>
              </a:tabLst>
            </a:pP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	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procedure where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alcohol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tissue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ts val="1680"/>
              </a:lnSpc>
            </a:pPr>
            <a:r>
              <a:rPr sz="2000" dirty="0">
                <a:latin typeface="Arial"/>
                <a:cs typeface="Arial"/>
              </a:rPr>
              <a:t>replaced by a fluid which will dissolve the wax used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ts val="2039"/>
              </a:lnSpc>
            </a:pPr>
            <a:r>
              <a:rPr sz="2000" dirty="0">
                <a:latin typeface="Arial"/>
                <a:cs typeface="Arial"/>
              </a:rPr>
              <a:t>impregnating the tissues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various clearing agents used are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4975" indent="-422909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2000" dirty="0">
                <a:latin typeface="Arial"/>
                <a:cs typeface="Arial"/>
              </a:rPr>
              <a:t>Cedar wood oil : The best agent but is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expensive.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91A7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434975" indent="-422909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434975" algn="l"/>
                <a:tab pos="435609" algn="l"/>
                <a:tab pos="2181225" algn="l"/>
              </a:tabLst>
            </a:pPr>
            <a:r>
              <a:rPr sz="2000" dirty="0">
                <a:latin typeface="Arial"/>
                <a:cs typeface="Arial"/>
              </a:rPr>
              <a:t>Benzene :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 is	carcinogenic.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91A7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434975" indent="-422909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2000" dirty="0">
                <a:latin typeface="Arial"/>
                <a:cs typeface="Arial"/>
              </a:rPr>
              <a:t>Xylene : It is most commonly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434975" indent="-422909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2000" dirty="0">
                <a:latin typeface="Arial"/>
                <a:cs typeface="Arial"/>
              </a:rPr>
              <a:t>Chloroform: </a:t>
            </a:r>
            <a:r>
              <a:rPr sz="2000" spc="-45" dirty="0">
                <a:latin typeface="Arial"/>
                <a:cs typeface="Arial"/>
              </a:rPr>
              <a:t>Toxic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expensive.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672" y="312420"/>
            <a:ext cx="3785616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53974"/>
            <a:ext cx="312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Impregnation: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781048" y="1634998"/>
            <a:ext cx="6832600" cy="17030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5910" marR="268605" indent="-283845">
              <a:lnSpc>
                <a:spcPts val="1920"/>
              </a:lnSpc>
              <a:spcBef>
                <a:spcPts val="56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In this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tissue is kept in a wax bath containing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molten  </a:t>
            </a:r>
            <a:r>
              <a:rPr sz="2000" spc="-5" dirty="0">
                <a:latin typeface="Arial"/>
                <a:cs typeface="Arial"/>
              </a:rPr>
              <a:t>paraffin </a:t>
            </a:r>
            <a:r>
              <a:rPr sz="2000" dirty="0">
                <a:latin typeface="Arial"/>
                <a:cs typeface="Arial"/>
              </a:rPr>
              <a:t>wax for 6 – 8 hours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8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 wax is infiltrated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interices of the tissue which  increases the optical </a:t>
            </a:r>
            <a:r>
              <a:rPr sz="2000" spc="-5" dirty="0">
                <a:latin typeface="Arial"/>
                <a:cs typeface="Arial"/>
              </a:rPr>
              <a:t>differentiation </a:t>
            </a:r>
            <a:r>
              <a:rPr sz="2000" dirty="0">
                <a:latin typeface="Arial"/>
                <a:cs typeface="Arial"/>
              </a:rPr>
              <a:t>&amp; hardens the tissue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 helps in easy sectioning of the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tissue.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12494"/>
            <a:ext cx="4709795" cy="353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 various waxes which are used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AutoNum type="arabicPeriod"/>
              <a:tabLst>
                <a:tab pos="296545" algn="l"/>
              </a:tabLst>
            </a:pPr>
            <a:r>
              <a:rPr sz="2000" spc="-5" dirty="0">
                <a:latin typeface="Arial"/>
                <a:cs typeface="Arial"/>
              </a:rPr>
              <a:t>Paraffin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wax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Arial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AutoNum type="arabicPeriod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Paraplast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Arial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AutoNum type="arabicPeriod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Paraplast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Arial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AutoNum type="arabicPeriod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Gelatin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Arial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AutoNum type="arabicPeriod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Celloidin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1471929"/>
            <a:ext cx="5518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Jar containing molten </a:t>
            </a:r>
            <a:r>
              <a:rPr sz="2800" spc="-10" dirty="0">
                <a:solidFill>
                  <a:srgbClr val="000000"/>
                </a:solidFill>
              </a:rPr>
              <a:t>paraffin</a:t>
            </a:r>
            <a:r>
              <a:rPr sz="2800" spc="5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wax:</a:t>
            </a:r>
            <a:endParaRPr sz="2800"/>
          </a:p>
        </p:txBody>
      </p:sp>
      <p:sp>
        <p:nvSpPr>
          <p:cNvPr id="15" name="object 15"/>
          <p:cNvSpPr/>
          <p:nvPr/>
        </p:nvSpPr>
        <p:spPr>
          <a:xfrm>
            <a:off x="1066800" y="2505075"/>
            <a:ext cx="6781800" cy="3590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742187"/>
            <a:ext cx="2828544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852043"/>
            <a:ext cx="2303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Embedding</a:t>
            </a:r>
            <a:r>
              <a:rPr sz="3200" spc="-90" dirty="0"/>
              <a:t> </a:t>
            </a:r>
            <a:r>
              <a:rPr sz="3200" dirty="0"/>
              <a:t>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514602" y="1412494"/>
            <a:ext cx="7255509" cy="1703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83565" marR="5080" indent="-571500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It is done by transfering the tissue which has been cleared  of the alcohol to a mould </a:t>
            </a:r>
            <a:r>
              <a:rPr sz="2000" spc="-5" dirty="0">
                <a:latin typeface="Arial"/>
                <a:cs typeface="Arial"/>
              </a:rPr>
              <a:t>filled </a:t>
            </a:r>
            <a:r>
              <a:rPr sz="2000" dirty="0">
                <a:latin typeface="Arial"/>
                <a:cs typeface="Arial"/>
              </a:rPr>
              <a:t>with molten wax &amp; is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allowed  to cool &amp;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solidify.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583565" marR="371475" indent="-571500">
              <a:lnSpc>
                <a:spcPts val="192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solidification, a wax block is obtained which is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  sectioned to obtain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ribbons.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602" y="1523745"/>
            <a:ext cx="7266305" cy="373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Types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Moulds: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599440" indent="-586740">
              <a:lnSpc>
                <a:spcPct val="100000"/>
              </a:lnSpc>
              <a:buAutoNum type="alphaUcPeriod"/>
              <a:tabLst>
                <a:tab pos="598805" algn="l"/>
                <a:tab pos="599440" algn="l"/>
              </a:tabLst>
            </a:pPr>
            <a:r>
              <a:rPr sz="2000" spc="-5" dirty="0">
                <a:latin typeface="Arial"/>
                <a:cs typeface="Arial"/>
              </a:rPr>
              <a:t>Leuckhart’s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Moulds:</a:t>
            </a:r>
            <a:endParaRPr sz="2000">
              <a:latin typeface="Arial"/>
              <a:cs typeface="Arial"/>
            </a:endParaRPr>
          </a:p>
          <a:p>
            <a:pPr marL="583565" marR="5080" indent="-13970">
              <a:lnSpc>
                <a:spcPct val="8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L- shaped brass pieces which is placed in opposing  positions &amp; can be manipulated to increase or decrease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size of the block to be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prepared.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598805" indent="-586740">
              <a:lnSpc>
                <a:spcPct val="100000"/>
              </a:lnSpc>
              <a:buAutoNum type="alphaUcPeriod" startAt="2"/>
              <a:tabLst>
                <a:tab pos="598805" algn="l"/>
                <a:tab pos="599440" algn="l"/>
              </a:tabLst>
            </a:pPr>
            <a:r>
              <a:rPr sz="2000" dirty="0">
                <a:latin typeface="Arial"/>
                <a:cs typeface="Arial"/>
              </a:rPr>
              <a:t>Glass or Metal petri dishes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lphaUcPeriod" startAt="2"/>
            </a:pPr>
            <a:endParaRPr sz="2250">
              <a:latin typeface="Times New Roman"/>
              <a:cs typeface="Times New Roman"/>
            </a:endParaRPr>
          </a:p>
          <a:p>
            <a:pPr marL="614045" indent="-601980">
              <a:lnSpc>
                <a:spcPct val="100000"/>
              </a:lnSpc>
              <a:buAutoNum type="alphaUcPeriod" startAt="2"/>
              <a:tabLst>
                <a:tab pos="614045" algn="l"/>
                <a:tab pos="614680" algn="l"/>
              </a:tabLst>
            </a:pPr>
            <a:r>
              <a:rPr sz="2000" spc="-15" dirty="0">
                <a:latin typeface="Arial"/>
                <a:cs typeface="Arial"/>
              </a:rPr>
              <a:t>Watch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glass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lphaUcPeriod" startAt="2"/>
            </a:pPr>
            <a:endParaRPr sz="2250">
              <a:latin typeface="Times New Roman"/>
              <a:cs typeface="Times New Roman"/>
            </a:endParaRPr>
          </a:p>
          <a:p>
            <a:pPr marL="614045" indent="-601980">
              <a:lnSpc>
                <a:spcPct val="100000"/>
              </a:lnSpc>
              <a:buAutoNum type="alphaUcPeriod" startAt="2"/>
              <a:tabLst>
                <a:tab pos="614045" algn="l"/>
                <a:tab pos="614680" algn="l"/>
              </a:tabLst>
            </a:pPr>
            <a:r>
              <a:rPr sz="2000" dirty="0">
                <a:latin typeface="Arial"/>
                <a:cs typeface="Arial"/>
              </a:rPr>
              <a:t>Paper boats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6897" y="1473453"/>
            <a:ext cx="2347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</a:rPr>
              <a:t>Leuckhart’s </a:t>
            </a:r>
            <a:r>
              <a:rPr sz="2000" dirty="0">
                <a:solidFill>
                  <a:srgbClr val="000000"/>
                </a:solidFill>
              </a:rPr>
              <a:t>moulds</a:t>
            </a:r>
            <a:r>
              <a:rPr sz="2000" spc="-1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:</a:t>
            </a:r>
            <a:endParaRPr sz="2000"/>
          </a:p>
        </p:txBody>
      </p:sp>
      <p:sp>
        <p:nvSpPr>
          <p:cNvPr id="15" name="object 15"/>
          <p:cNvSpPr/>
          <p:nvPr/>
        </p:nvSpPr>
        <p:spPr>
          <a:xfrm>
            <a:off x="2627757" y="3140964"/>
            <a:ext cx="4292092" cy="2878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7165340" cy="1777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8571"/>
              <a:buFont typeface="Wingdings"/>
              <a:buChar char=""/>
              <a:tabLst>
                <a:tab pos="296545" algn="l"/>
              </a:tabLst>
            </a:pPr>
            <a:r>
              <a:rPr sz="2100" spc="-5" dirty="0">
                <a:latin typeface="Arial"/>
                <a:cs typeface="Arial"/>
              </a:rPr>
              <a:t>HISTOTECHNIQUES: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295910" marR="5080" indent="43815">
              <a:lnSpc>
                <a:spcPct val="100000"/>
              </a:lnSpc>
              <a:tabLst>
                <a:tab pos="6842759" algn="l"/>
              </a:tabLst>
            </a:pPr>
            <a:r>
              <a:rPr sz="2100" dirty="0">
                <a:latin typeface="Times New Roman"/>
                <a:cs typeface="Times New Roman"/>
              </a:rPr>
              <a:t>The techniques for processing the tissues, whether biopsies,  </a:t>
            </a:r>
            <a:r>
              <a:rPr sz="2100" spc="-5" dirty="0">
                <a:latin typeface="Times New Roman"/>
                <a:cs typeface="Times New Roman"/>
              </a:rPr>
              <a:t>larger specimen removed </a:t>
            </a:r>
            <a:r>
              <a:rPr sz="2100" dirty="0">
                <a:latin typeface="Times New Roman"/>
                <a:cs typeface="Times New Roman"/>
              </a:rPr>
              <a:t>at </a:t>
            </a:r>
            <a:r>
              <a:rPr sz="2100" spc="-25" dirty="0">
                <a:latin typeface="Times New Roman"/>
                <a:cs typeface="Times New Roman"/>
              </a:rPr>
              <a:t>surgery, </a:t>
            </a:r>
            <a:r>
              <a:rPr sz="2100" dirty="0">
                <a:latin typeface="Times New Roman"/>
                <a:cs typeface="Times New Roman"/>
              </a:rPr>
              <a:t>or tissues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from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autopsy	</a:t>
            </a:r>
            <a:r>
              <a:rPr sz="2100" spc="-5" dirty="0">
                <a:latin typeface="Times New Roman"/>
                <a:cs typeface="Times New Roman"/>
              </a:rPr>
              <a:t>so  as </a:t>
            </a:r>
            <a:r>
              <a:rPr sz="2100" dirty="0">
                <a:latin typeface="Times New Roman"/>
                <a:cs typeface="Times New Roman"/>
              </a:rPr>
              <a:t>to enable the pathologist to study them under the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microscope.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1842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Arial"/>
                <a:cs typeface="Arial"/>
              </a:rPr>
              <a:t>Paraffin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2133600"/>
            <a:ext cx="4572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742187"/>
            <a:ext cx="3528060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852043"/>
            <a:ext cx="30029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Section Cutting</a:t>
            </a:r>
            <a:r>
              <a:rPr sz="3200" spc="-75" dirty="0"/>
              <a:t> </a:t>
            </a:r>
            <a:r>
              <a:rPr sz="3200" dirty="0"/>
              <a:t>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514602" y="1683766"/>
            <a:ext cx="6800850" cy="42640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83565" marR="5080" indent="-571500" algn="just">
              <a:lnSpc>
                <a:spcPct val="8010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It is the procedure in which the blocks which have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been  prepared are cut or sectioned and thin strips of varying  thickness are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prepared.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891A7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583565" marR="503555" indent="-571500">
              <a:lnSpc>
                <a:spcPct val="8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647700" algn="l"/>
                <a:tab pos="648335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The instrument by which this is done is called as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Microtome.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647700" indent="-63563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"/>
              <a:tabLst>
                <a:tab pos="647700" algn="l"/>
                <a:tab pos="648335" algn="l"/>
              </a:tabLst>
            </a:pPr>
            <a:r>
              <a:rPr sz="2000" spc="-5" dirty="0">
                <a:latin typeface="Arial"/>
                <a:cs typeface="Arial"/>
              </a:rPr>
              <a:t>TYPES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MICROTOMES: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Char char="•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Sliding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Rotary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Rocking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Freezing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Char char="•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Base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sledge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7033259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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Rotary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Microtome: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364490" algn="l"/>
                <a:tab pos="365125" algn="l"/>
              </a:tabLst>
            </a:pPr>
            <a:r>
              <a:rPr sz="2000" dirty="0">
                <a:latin typeface="Arial"/>
                <a:cs typeface="Arial"/>
              </a:rPr>
              <a:t>It 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most commonly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  <a:tab pos="2073275" algn="l"/>
              </a:tabLst>
            </a:pPr>
            <a:r>
              <a:rPr sz="2000" dirty="0">
                <a:latin typeface="Arial"/>
                <a:cs typeface="Arial"/>
              </a:rPr>
              <a:t>Also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known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	</a:t>
            </a:r>
            <a:r>
              <a:rPr sz="2000" spc="-5" dirty="0">
                <a:latin typeface="Arial"/>
                <a:cs typeface="Arial"/>
              </a:rPr>
              <a:t>Minnot’s </a:t>
            </a:r>
            <a:r>
              <a:rPr sz="2000" dirty="0">
                <a:latin typeface="Arial"/>
                <a:cs typeface="Arial"/>
              </a:rPr>
              <a:t>Rotary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microtome.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this the </a:t>
            </a:r>
            <a:r>
              <a:rPr sz="2000" dirty="0">
                <a:latin typeface="Arial"/>
                <a:cs typeface="Arial"/>
              </a:rPr>
              <a:t>Block holder moves up and down while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knife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remains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fixed.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It is suitable for cutting of small tissues &amp; serial sections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  be taken 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602" y="1473453"/>
            <a:ext cx="36283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Parts of a Microtome ( Rotary )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Block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holder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Knife </a:t>
            </a:r>
            <a:r>
              <a:rPr sz="2000" dirty="0">
                <a:latin typeface="Arial"/>
                <a:cs typeface="Arial"/>
              </a:rPr>
              <a:t>clamp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screws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Knife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clamps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Block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adjustment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Thickness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gauge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Angle of </a:t>
            </a:r>
            <a:r>
              <a:rPr sz="2000" spc="-5" dirty="0">
                <a:latin typeface="Arial"/>
                <a:cs typeface="Arial"/>
              </a:rPr>
              <a:t>tilt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adjustment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U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Operating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1955" y="1771307"/>
            <a:ext cx="5485765" cy="4153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809244"/>
            <a:ext cx="4504944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442" y="918413"/>
            <a:ext cx="3979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Tissue </a:t>
            </a:r>
            <a:r>
              <a:rPr sz="3200" spc="-5" dirty="0"/>
              <a:t>floatation</a:t>
            </a:r>
            <a:r>
              <a:rPr sz="3200" spc="-75" dirty="0"/>
              <a:t> </a:t>
            </a:r>
            <a:r>
              <a:rPr sz="3200" spc="-5" dirty="0"/>
              <a:t>bath: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73555" y="2129155"/>
            <a:ext cx="3714115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78105" indent="-2152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It is a thermostatically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controlled  water bath with the inside  coloured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black.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227329" marR="5080" indent="-2152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It is maintained at a temperature  maintained 5 – 6 degree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below  the melting point of </a:t>
            </a:r>
            <a:r>
              <a:rPr sz="2000" spc="-5" dirty="0">
                <a:latin typeface="Arial"/>
                <a:cs typeface="Arial"/>
              </a:rPr>
              <a:t>paraffin  </a:t>
            </a:r>
            <a:r>
              <a:rPr sz="2000" dirty="0">
                <a:latin typeface="Arial"/>
                <a:cs typeface="Arial"/>
              </a:rPr>
              <a:t>wax.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5101" y="1988820"/>
            <a:ext cx="2805429" cy="248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40665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8571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100" spc="-5" dirty="0">
                <a:latin typeface="Arial"/>
                <a:cs typeface="Arial"/>
              </a:rPr>
              <a:t>Electronic </a:t>
            </a:r>
            <a:r>
              <a:rPr sz="2100" dirty="0">
                <a:latin typeface="Arial"/>
                <a:cs typeface="Arial"/>
              </a:rPr>
              <a:t>tissue </a:t>
            </a:r>
            <a:r>
              <a:rPr sz="2100" spc="-5" dirty="0">
                <a:latin typeface="Arial"/>
                <a:cs typeface="Arial"/>
              </a:rPr>
              <a:t>floatation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bath: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524125"/>
            <a:ext cx="6629400" cy="319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742187"/>
            <a:ext cx="2241804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852043"/>
            <a:ext cx="1716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Staining</a:t>
            </a:r>
            <a:r>
              <a:rPr sz="3200" spc="-90" dirty="0"/>
              <a:t> </a:t>
            </a:r>
            <a:r>
              <a:rPr sz="3200" dirty="0"/>
              <a:t>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660905" y="1854454"/>
            <a:ext cx="709549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Staining of the section is done to bring out the particular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details</a:t>
            </a:r>
            <a:endParaRPr sz="20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 the tissue under study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31775" marR="1238250" indent="-21971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most commonly used stain in routine practice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 Haematoxylin &amp; eosin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stain.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esktop\test-m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96" y="1295400"/>
            <a:ext cx="812494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602" y="1412494"/>
            <a:ext cx="4504690" cy="449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Procedure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14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Deparaffinization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xylene.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Hydration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5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15" dirty="0">
                <a:latin typeface="Arial"/>
                <a:cs typeface="Arial"/>
              </a:rPr>
              <a:t>Wash </a:t>
            </a:r>
            <a:r>
              <a:rPr sz="2000" dirty="0">
                <a:latin typeface="Arial"/>
                <a:cs typeface="Arial"/>
              </a:rPr>
              <a:t>under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Stain </a:t>
            </a:r>
            <a:r>
              <a:rPr sz="2000" dirty="0">
                <a:latin typeface="Arial"/>
                <a:cs typeface="Arial"/>
              </a:rPr>
              <a:t>with Haematoxylin for 15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15" dirty="0">
                <a:latin typeface="Arial"/>
                <a:cs typeface="Arial"/>
              </a:rPr>
              <a:t>Wash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Differentiate </a:t>
            </a:r>
            <a:r>
              <a:rPr sz="2000" dirty="0">
                <a:latin typeface="Arial"/>
                <a:cs typeface="Arial"/>
              </a:rPr>
              <a:t>with 1 % acid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alcohol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15" dirty="0">
                <a:latin typeface="Arial"/>
                <a:cs typeface="Arial"/>
              </a:rPr>
              <a:t>Wash </a:t>
            </a:r>
            <a:r>
              <a:rPr sz="2000" dirty="0">
                <a:latin typeface="Arial"/>
                <a:cs typeface="Arial"/>
              </a:rPr>
              <a:t>with water for 10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5" dirty="0">
                <a:latin typeface="Arial"/>
                <a:cs typeface="Arial"/>
              </a:rPr>
              <a:t>Stain </a:t>
            </a:r>
            <a:r>
              <a:rPr sz="2000" dirty="0">
                <a:latin typeface="Arial"/>
                <a:cs typeface="Arial"/>
              </a:rPr>
              <a:t>with 1% Eosin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spc="-15" dirty="0">
                <a:latin typeface="Arial"/>
                <a:cs typeface="Arial"/>
              </a:rPr>
              <a:t>Wash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Dehydration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Clearing 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xylene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5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Dry</a:t>
            </a:r>
            <a:endParaRPr sz="2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AutoNum type="arabicPeriod"/>
              <a:tabLst>
                <a:tab pos="583565" algn="l"/>
                <a:tab pos="584200" algn="l"/>
              </a:tabLst>
            </a:pPr>
            <a:r>
              <a:rPr sz="2000" dirty="0">
                <a:latin typeface="Arial"/>
                <a:cs typeface="Arial"/>
              </a:rPr>
              <a:t>Mount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358203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Result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nucleus stains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Blue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cytoplasm stains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5841" y="3034643"/>
            <a:ext cx="19939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80" y="2348826"/>
            <a:ext cx="352844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519683"/>
            <a:ext cx="2220468" cy="705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0067" y="339852"/>
            <a:ext cx="882395" cy="894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18465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5" dirty="0"/>
              <a:t>M</a:t>
            </a:r>
            <a:r>
              <a:rPr sz="3200" spc="-15" dirty="0"/>
              <a:t>o</a:t>
            </a:r>
            <a:r>
              <a:rPr sz="3200" dirty="0"/>
              <a:t>u</a:t>
            </a:r>
            <a:r>
              <a:rPr sz="3200" spc="-15" dirty="0"/>
              <a:t>n</a:t>
            </a:r>
            <a:r>
              <a:rPr sz="3200" dirty="0"/>
              <a:t>ti</a:t>
            </a:r>
            <a:r>
              <a:rPr sz="3200" spc="-15" dirty="0"/>
              <a:t>n</a:t>
            </a:r>
            <a:r>
              <a:rPr sz="3200" spc="-10" dirty="0"/>
              <a:t>g</a:t>
            </a:r>
            <a:r>
              <a:rPr dirty="0"/>
              <a:t>: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  <a:tabLst>
                <a:tab pos="1350645" algn="l"/>
              </a:tabLst>
            </a:pPr>
            <a:r>
              <a:rPr dirty="0"/>
              <a:t>Adhesives	used for </a:t>
            </a:r>
            <a:r>
              <a:rPr spc="-5" dirty="0"/>
              <a:t>fixing </a:t>
            </a:r>
            <a:r>
              <a:rPr dirty="0"/>
              <a:t>the sections on the slides</a:t>
            </a:r>
            <a:r>
              <a:rPr spc="-150" dirty="0"/>
              <a:t> </a:t>
            </a:r>
            <a:r>
              <a:rPr dirty="0"/>
              <a:t>: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20675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"/>
              <a:tabLst>
                <a:tab pos="321945" algn="l"/>
              </a:tabLst>
            </a:pPr>
            <a:r>
              <a:rPr dirty="0"/>
              <a:t>Albumin </a:t>
            </a:r>
            <a:r>
              <a:rPr spc="-5" dirty="0"/>
              <a:t>solution </a:t>
            </a:r>
            <a:r>
              <a:rPr dirty="0"/>
              <a:t>( </a:t>
            </a:r>
            <a:r>
              <a:rPr spc="5" dirty="0"/>
              <a:t>Mayor’s </a:t>
            </a:r>
            <a:r>
              <a:rPr spc="-5" dirty="0"/>
              <a:t>egg</a:t>
            </a:r>
            <a:r>
              <a:rPr spc="-100" dirty="0"/>
              <a:t> </a:t>
            </a:r>
            <a:r>
              <a:rPr spc="-5" dirty="0"/>
              <a:t>albumin)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320675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321945" algn="l"/>
              </a:tabLst>
            </a:pPr>
            <a:r>
              <a:rPr dirty="0"/>
              <a:t>Starch</a:t>
            </a:r>
            <a:r>
              <a:rPr spc="-45" dirty="0"/>
              <a:t> </a:t>
            </a:r>
            <a:r>
              <a:rPr dirty="0"/>
              <a:t>paste</a:t>
            </a:r>
          </a:p>
          <a:p>
            <a:pPr marL="24765">
              <a:lnSpc>
                <a:spcPct val="100000"/>
              </a:lnSpc>
              <a:spcBef>
                <a:spcPts val="30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320675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321945" algn="l"/>
              </a:tabLst>
            </a:pPr>
            <a:r>
              <a:rPr dirty="0"/>
              <a:t>Gelatin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3453"/>
            <a:ext cx="510794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Mountants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"/>
              <a:tabLst>
                <a:tab pos="364490" algn="l"/>
                <a:tab pos="365125" algn="l"/>
              </a:tabLst>
            </a:pPr>
            <a:r>
              <a:rPr sz="2000" dirty="0">
                <a:latin typeface="Arial"/>
                <a:cs typeface="Arial"/>
              </a:rPr>
              <a:t>DPX ( Distrene Dibutyl phthalate </a:t>
            </a:r>
            <a:r>
              <a:rPr sz="2000" spc="-5" dirty="0">
                <a:latin typeface="Arial"/>
                <a:cs typeface="Arial"/>
              </a:rPr>
              <a:t>Xylene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Canada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Balsam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Colophonium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spc="-30" dirty="0">
                <a:latin typeface="Arial"/>
                <a:cs typeface="Arial"/>
              </a:rPr>
              <a:t>Terpene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375" y="1739900"/>
            <a:ext cx="6400800" cy="421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3640836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29368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Auto</a:t>
            </a:r>
            <a:r>
              <a:rPr spc="-20" dirty="0"/>
              <a:t>m</a:t>
            </a:r>
            <a:r>
              <a:rPr spc="-5" dirty="0"/>
              <a:t>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412494"/>
            <a:ext cx="6978650" cy="386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"/>
              <a:buChar char="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Automated tissue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processor: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1A7"/>
              </a:buClr>
              <a:buFont typeface="Wingdings"/>
              <a:buChar char=""/>
            </a:pPr>
            <a:endParaRPr sz="2700">
              <a:latin typeface="Times New Roman"/>
              <a:cs typeface="Times New Roman"/>
            </a:endParaRPr>
          </a:p>
          <a:p>
            <a:pPr marL="295910" marR="5080" indent="50165">
              <a:lnSpc>
                <a:spcPct val="80100"/>
              </a:lnSpc>
            </a:pPr>
            <a:r>
              <a:rPr sz="2000" dirty="0">
                <a:latin typeface="Arial"/>
                <a:cs typeface="Arial"/>
              </a:rPr>
              <a:t>All the before mentioned procedures upto the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impregnation  step can be done automatically in a single, unmanned  instrument , which is the Automated </a:t>
            </a:r>
            <a:r>
              <a:rPr sz="2000" spc="-10" dirty="0">
                <a:latin typeface="Arial"/>
                <a:cs typeface="Arial"/>
              </a:rPr>
              <a:t>Tissue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processor.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"/>
              <a:tabLst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Advantages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64490" indent="-352425">
              <a:lnSpc>
                <a:spcPts val="216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364490" algn="l"/>
                <a:tab pos="365125" algn="l"/>
              </a:tabLst>
            </a:pPr>
            <a:r>
              <a:rPr sz="2000" dirty="0">
                <a:latin typeface="Arial"/>
                <a:cs typeface="Arial"/>
              </a:rPr>
              <a:t>It provides constant agitation during every step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ensures better </a:t>
            </a:r>
            <a:r>
              <a:rPr sz="2000" spc="-5" dirty="0">
                <a:latin typeface="Arial"/>
                <a:cs typeface="Arial"/>
              </a:rPr>
              <a:t>fixation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processing.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295910" marR="433070" indent="-283845">
              <a:lnSpc>
                <a:spcPts val="1920"/>
              </a:lnSpc>
              <a:buClr>
                <a:srgbClr val="3891A7"/>
              </a:buClr>
              <a:buSzPct val="80000"/>
              <a:buFont typeface="Wingdings"/>
              <a:buChar char="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It reduces the work load &amp; in </a:t>
            </a:r>
            <a:r>
              <a:rPr sz="2000" spc="-5" dirty="0">
                <a:latin typeface="Arial"/>
                <a:cs typeface="Arial"/>
              </a:rPr>
              <a:t>turns </a:t>
            </a:r>
            <a:r>
              <a:rPr sz="2000" dirty="0">
                <a:latin typeface="Arial"/>
                <a:cs typeface="Arial"/>
              </a:rPr>
              <a:t>improves the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overall  output of 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laboratory.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82597" y="1256791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Automatic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stainer: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4375" y="1746250"/>
            <a:ext cx="6400800" cy="420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66571" y="1240282"/>
            <a:ext cx="237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Automatic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stainer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675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0375" y="4675708"/>
            <a:ext cx="342455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  <a:latin typeface="Vladimir Script"/>
                <a:cs typeface="Vladimir Script"/>
              </a:rPr>
              <a:t>Thank You</a:t>
            </a:r>
            <a:r>
              <a:rPr sz="6000" spc="-114" dirty="0">
                <a:solidFill>
                  <a:srgbClr val="000000"/>
                </a:solidFill>
                <a:latin typeface="Vladimir Script"/>
                <a:cs typeface="Vladimir Script"/>
              </a:rPr>
              <a:t> </a:t>
            </a:r>
            <a:r>
              <a:rPr sz="6000" dirty="0">
                <a:solidFill>
                  <a:srgbClr val="000000"/>
                </a:solidFill>
                <a:latin typeface="Vladimir Script"/>
                <a:cs typeface="Vladimir Script"/>
              </a:rPr>
              <a:t>!</a:t>
            </a:r>
            <a:endParaRPr sz="6000">
              <a:latin typeface="Vladimir Script"/>
              <a:cs typeface="Vladimir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675907ab236fb1597a0d8c5fa69a08_holi-clipart-black-and-white-5-clipart-station_300-2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219200"/>
            <a:ext cx="64389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i-feast-3-1280x7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2296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602" y="1436877"/>
            <a:ext cx="5898515" cy="468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"/>
                <a:cs typeface="Arial"/>
              </a:rPr>
              <a:t>Protocols followed in Histotechniques</a:t>
            </a:r>
            <a:r>
              <a:rPr sz="2300" spc="-1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;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Receipt &amp;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Identification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Labeling of </a:t>
            </a:r>
            <a:r>
              <a:rPr sz="2300" spc="-5" dirty="0">
                <a:latin typeface="Arial"/>
                <a:cs typeface="Arial"/>
              </a:rPr>
              <a:t>the </a:t>
            </a:r>
            <a:r>
              <a:rPr sz="2300" dirty="0">
                <a:latin typeface="Arial"/>
                <a:cs typeface="Arial"/>
              </a:rPr>
              <a:t>specimen with</a:t>
            </a:r>
            <a:r>
              <a:rPr sz="2300" spc="-1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numbering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spc="-5" dirty="0">
                <a:latin typeface="Arial"/>
                <a:cs typeface="Arial"/>
              </a:rPr>
              <a:t>Fixation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Dehydration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Clearing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spc="-5" dirty="0">
                <a:latin typeface="Arial"/>
                <a:cs typeface="Arial"/>
              </a:rPr>
              <a:t>Impregnation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0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Embedding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Section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cutting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30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Staining</a:t>
            </a:r>
            <a:endParaRPr sz="23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20"/>
              </a:spcBef>
              <a:buClr>
                <a:srgbClr val="3891A7"/>
              </a:buClr>
              <a:buSzPct val="78260"/>
              <a:buAutoNum type="arabicPeriod"/>
              <a:tabLst>
                <a:tab pos="583565" algn="l"/>
                <a:tab pos="584200" algn="l"/>
              </a:tabLst>
            </a:pPr>
            <a:r>
              <a:rPr sz="2300" dirty="0">
                <a:latin typeface="Arial"/>
                <a:cs typeface="Arial"/>
              </a:rPr>
              <a:t>Mounting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004" y="135636"/>
            <a:ext cx="7036308" cy="835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004" y="684276"/>
            <a:ext cx="2572511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375" y="276860"/>
            <a:ext cx="624014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Specimen identification and  labeling: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60805" y="2076957"/>
            <a:ext cx="3784600" cy="25368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305"/>
              </a:spcBef>
              <a:buClr>
                <a:srgbClr val="3891A7"/>
              </a:buClr>
              <a:buSzPct val="79411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700" spc="-10" dirty="0">
                <a:latin typeface="Arial"/>
                <a:cs typeface="Arial"/>
              </a:rPr>
              <a:t>Tissue </a:t>
            </a:r>
            <a:r>
              <a:rPr sz="1700" dirty="0">
                <a:latin typeface="Arial"/>
                <a:cs typeface="Arial"/>
              </a:rPr>
              <a:t>specimen received in </a:t>
            </a:r>
            <a:r>
              <a:rPr sz="1700" spc="-5" dirty="0">
                <a:latin typeface="Arial"/>
                <a:cs typeface="Arial"/>
              </a:rPr>
              <a:t>the  </a:t>
            </a:r>
            <a:r>
              <a:rPr sz="1700" dirty="0">
                <a:latin typeface="Arial"/>
                <a:cs typeface="Arial"/>
              </a:rPr>
              <a:t>surgical pathology laboratory have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66"/>
                </a:solidFill>
                <a:latin typeface="Arial"/>
                <a:cs typeface="Arial"/>
              </a:rPr>
              <a:t>request form </a:t>
            </a:r>
            <a:r>
              <a:rPr sz="1700" spc="-5" dirty="0">
                <a:latin typeface="Arial"/>
                <a:cs typeface="Arial"/>
              </a:rPr>
              <a:t>that lists the </a:t>
            </a:r>
            <a:r>
              <a:rPr sz="1700" dirty="0">
                <a:latin typeface="Arial"/>
                <a:cs typeface="Arial"/>
              </a:rPr>
              <a:t>patient  </a:t>
            </a:r>
            <a:r>
              <a:rPr sz="1700" spc="-5" dirty="0">
                <a:latin typeface="Arial"/>
                <a:cs typeface="Arial"/>
              </a:rPr>
              <a:t>information </a:t>
            </a:r>
            <a:r>
              <a:rPr sz="1700" dirty="0">
                <a:latin typeface="Arial"/>
                <a:cs typeface="Arial"/>
              </a:rPr>
              <a:t>and history along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a  description of </a:t>
            </a:r>
            <a:r>
              <a:rPr sz="1700" spc="-5" dirty="0">
                <a:latin typeface="Arial"/>
                <a:cs typeface="Arial"/>
              </a:rPr>
              <a:t>the site </a:t>
            </a:r>
            <a:r>
              <a:rPr sz="1700" dirty="0">
                <a:latin typeface="Arial"/>
                <a:cs typeface="Arial"/>
              </a:rPr>
              <a:t>of origin.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marL="295910" marR="198120" indent="-283845">
              <a:lnSpc>
                <a:spcPct val="90000"/>
              </a:lnSpc>
              <a:spcBef>
                <a:spcPts val="5"/>
              </a:spcBef>
              <a:buClr>
                <a:srgbClr val="3891A7"/>
              </a:buClr>
              <a:buSzPct val="79411"/>
              <a:buFont typeface="Wingdings"/>
              <a:buChar char=""/>
              <a:tabLst>
                <a:tab pos="295910" algn="l"/>
                <a:tab pos="29654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specimen are accessioned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by  giving </a:t>
            </a:r>
            <a:r>
              <a:rPr sz="1700" spc="-5" dirty="0">
                <a:latin typeface="Arial"/>
                <a:cs typeface="Arial"/>
              </a:rPr>
              <a:t>them 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b="1" dirty="0">
                <a:solidFill>
                  <a:srgbClr val="FF0066"/>
                </a:solidFill>
                <a:latin typeface="Arial"/>
                <a:cs typeface="Arial"/>
              </a:rPr>
              <a:t>number </a:t>
            </a:r>
            <a:r>
              <a:rPr sz="1700" spc="-5" dirty="0">
                <a:latin typeface="Arial"/>
                <a:cs typeface="Arial"/>
              </a:rPr>
              <a:t>that will  </a:t>
            </a:r>
            <a:r>
              <a:rPr sz="1700" dirty="0">
                <a:latin typeface="Arial"/>
                <a:cs typeface="Arial"/>
              </a:rPr>
              <a:t>identify each specimen </a:t>
            </a:r>
            <a:r>
              <a:rPr sz="1700" spc="-5" dirty="0">
                <a:latin typeface="Arial"/>
                <a:cs typeface="Arial"/>
              </a:rPr>
              <a:t>for </a:t>
            </a:r>
            <a:r>
              <a:rPr sz="1700" dirty="0">
                <a:latin typeface="Arial"/>
                <a:cs typeface="Arial"/>
              </a:rPr>
              <a:t>each  patient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2428" y="1752600"/>
            <a:ext cx="2806192" cy="426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981</Words>
  <Application>Microsoft Office PowerPoint</Application>
  <PresentationFormat>On-screen Show (4:3)</PresentationFormat>
  <Paragraphs>287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Tissue Processing</vt:lpstr>
      <vt:lpstr>Slide 2</vt:lpstr>
      <vt:lpstr>Slide 3</vt:lpstr>
      <vt:lpstr>Slide 4</vt:lpstr>
      <vt:lpstr>Slide 5</vt:lpstr>
      <vt:lpstr>Slide 6</vt:lpstr>
      <vt:lpstr>Slide 7</vt:lpstr>
      <vt:lpstr>Slide 8</vt:lpstr>
      <vt:lpstr>Specimen identification and  labeling:</vt:lpstr>
      <vt:lpstr>Fixation</vt:lpstr>
      <vt:lpstr>Slide 11</vt:lpstr>
      <vt:lpstr>Slide 12</vt:lpstr>
      <vt:lpstr>Slide 13</vt:lpstr>
      <vt:lpstr>Slide 14</vt:lpstr>
      <vt:lpstr>Simple Fixatives</vt:lpstr>
      <vt:lpstr>Slide 16</vt:lpstr>
      <vt:lpstr>Slide 17</vt:lpstr>
      <vt:lpstr>Other Simple Fixatives</vt:lpstr>
      <vt:lpstr>Other Simple Fixatives  (contd.)</vt:lpstr>
      <vt:lpstr>Decalcification:</vt:lpstr>
      <vt:lpstr>Dehydration:</vt:lpstr>
      <vt:lpstr>The duration of the procedure can be noted down as;</vt:lpstr>
      <vt:lpstr>CLEARING ( DEALCOHOLIZATION):</vt:lpstr>
      <vt:lpstr>Impregnation:</vt:lpstr>
      <vt:lpstr>Slide 25</vt:lpstr>
      <vt:lpstr>Jar containing molten paraffin wax:</vt:lpstr>
      <vt:lpstr>Embedding :</vt:lpstr>
      <vt:lpstr>Slide 28</vt:lpstr>
      <vt:lpstr>Leuckhart’s moulds :</vt:lpstr>
      <vt:lpstr>Slide 30</vt:lpstr>
      <vt:lpstr>Section Cutting :</vt:lpstr>
      <vt:lpstr>Slide 32</vt:lpstr>
      <vt:lpstr>Slide 33</vt:lpstr>
      <vt:lpstr>Slide 34</vt:lpstr>
      <vt:lpstr>Tissue floatation bath:</vt:lpstr>
      <vt:lpstr>Slide 36</vt:lpstr>
      <vt:lpstr>Slide 37</vt:lpstr>
      <vt:lpstr>Slide 38</vt:lpstr>
      <vt:lpstr>Staining :</vt:lpstr>
      <vt:lpstr>Slide 40</vt:lpstr>
      <vt:lpstr>Slide 41</vt:lpstr>
      <vt:lpstr>Mounting:</vt:lpstr>
      <vt:lpstr>Slide 43</vt:lpstr>
      <vt:lpstr>Slide 44</vt:lpstr>
      <vt:lpstr>Slide 45</vt:lpstr>
      <vt:lpstr>Automation:</vt:lpstr>
      <vt:lpstr>Slide 47</vt:lpstr>
      <vt:lpstr>Automatic stainer:</vt:lpstr>
      <vt:lpstr>Automatic stainer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Processing</dc:title>
  <dc:creator>abc</dc:creator>
  <cp:lastModifiedBy>DNGORE</cp:lastModifiedBy>
  <cp:revision>6</cp:revision>
  <dcterms:created xsi:type="dcterms:W3CDTF">2019-03-12T03:43:18Z</dcterms:created>
  <dcterms:modified xsi:type="dcterms:W3CDTF">2022-10-31T04:12:32Z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2019-03-12T00:00:00Z</vt:filetime>
  </property>
</Properties>
</file>