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109"/>
  </p:notesMasterIdLst>
  <p:sldIdLst>
    <p:sldId id="256" r:id="rId2"/>
    <p:sldId id="259" r:id="rId3"/>
    <p:sldId id="258" r:id="rId4"/>
    <p:sldId id="260" r:id="rId5"/>
    <p:sldId id="261" r:id="rId6"/>
    <p:sldId id="266" r:id="rId7"/>
    <p:sldId id="262" r:id="rId8"/>
    <p:sldId id="263" r:id="rId9"/>
    <p:sldId id="267" r:id="rId10"/>
    <p:sldId id="268" r:id="rId11"/>
    <p:sldId id="269" r:id="rId12"/>
    <p:sldId id="271" r:id="rId13"/>
    <p:sldId id="270" r:id="rId14"/>
    <p:sldId id="272" r:id="rId15"/>
    <p:sldId id="273" r:id="rId16"/>
    <p:sldId id="274" r:id="rId17"/>
    <p:sldId id="275" r:id="rId18"/>
    <p:sldId id="276" r:id="rId19"/>
    <p:sldId id="277" r:id="rId20"/>
    <p:sldId id="278" r:id="rId21"/>
    <p:sldId id="279" r:id="rId22"/>
    <p:sldId id="292" r:id="rId23"/>
    <p:sldId id="295" r:id="rId24"/>
    <p:sldId id="293" r:id="rId25"/>
    <p:sldId id="294" r:id="rId26"/>
    <p:sldId id="280" r:id="rId27"/>
    <p:sldId id="297" r:id="rId28"/>
    <p:sldId id="370" r:id="rId29"/>
    <p:sldId id="296" r:id="rId30"/>
    <p:sldId id="298" r:id="rId31"/>
    <p:sldId id="299" r:id="rId32"/>
    <p:sldId id="300" r:id="rId33"/>
    <p:sldId id="301" r:id="rId34"/>
    <p:sldId id="302" r:id="rId35"/>
    <p:sldId id="303" r:id="rId36"/>
    <p:sldId id="304" r:id="rId37"/>
    <p:sldId id="305" r:id="rId38"/>
    <p:sldId id="307" r:id="rId39"/>
    <p:sldId id="308" r:id="rId40"/>
    <p:sldId id="368" r:id="rId41"/>
    <p:sldId id="309" r:id="rId42"/>
    <p:sldId id="310" r:id="rId43"/>
    <p:sldId id="311" r:id="rId44"/>
    <p:sldId id="312" r:id="rId45"/>
    <p:sldId id="313" r:id="rId46"/>
    <p:sldId id="336" r:id="rId47"/>
    <p:sldId id="314" r:id="rId48"/>
    <p:sldId id="315" r:id="rId49"/>
    <p:sldId id="283" r:id="rId50"/>
    <p:sldId id="369" r:id="rId51"/>
    <p:sldId id="316" r:id="rId52"/>
    <p:sldId id="317" r:id="rId53"/>
    <p:sldId id="319" r:id="rId54"/>
    <p:sldId id="318" r:id="rId55"/>
    <p:sldId id="320" r:id="rId56"/>
    <p:sldId id="321" r:id="rId57"/>
    <p:sldId id="322" r:id="rId58"/>
    <p:sldId id="323" r:id="rId59"/>
    <p:sldId id="324" r:id="rId60"/>
    <p:sldId id="325" r:id="rId61"/>
    <p:sldId id="328" r:id="rId62"/>
    <p:sldId id="329" r:id="rId63"/>
    <p:sldId id="330" r:id="rId64"/>
    <p:sldId id="331" r:id="rId65"/>
    <p:sldId id="333" r:id="rId66"/>
    <p:sldId id="326" r:id="rId67"/>
    <p:sldId id="284" r:id="rId68"/>
    <p:sldId id="285" r:id="rId69"/>
    <p:sldId id="286" r:id="rId70"/>
    <p:sldId id="334" r:id="rId71"/>
    <p:sldId id="287" r:id="rId72"/>
    <p:sldId id="288" r:id="rId73"/>
    <p:sldId id="371" r:id="rId74"/>
    <p:sldId id="339" r:id="rId75"/>
    <p:sldId id="335" r:id="rId76"/>
    <p:sldId id="340" r:id="rId77"/>
    <p:sldId id="341" r:id="rId78"/>
    <p:sldId id="337" r:id="rId79"/>
    <p:sldId id="290" r:id="rId80"/>
    <p:sldId id="342" r:id="rId81"/>
    <p:sldId id="343" r:id="rId82"/>
    <p:sldId id="291" r:id="rId83"/>
    <p:sldId id="344" r:id="rId84"/>
    <p:sldId id="373" r:id="rId85"/>
    <p:sldId id="345" r:id="rId86"/>
    <p:sldId id="351" r:id="rId87"/>
    <p:sldId id="359" r:id="rId88"/>
    <p:sldId id="350" r:id="rId89"/>
    <p:sldId id="364" r:id="rId90"/>
    <p:sldId id="354" r:id="rId91"/>
    <p:sldId id="355" r:id="rId92"/>
    <p:sldId id="366" r:id="rId93"/>
    <p:sldId id="352" r:id="rId94"/>
    <p:sldId id="361" r:id="rId95"/>
    <p:sldId id="353" r:id="rId96"/>
    <p:sldId id="356" r:id="rId97"/>
    <p:sldId id="358" r:id="rId98"/>
    <p:sldId id="365" r:id="rId99"/>
    <p:sldId id="362" r:id="rId100"/>
    <p:sldId id="346" r:id="rId101"/>
    <p:sldId id="363" r:id="rId102"/>
    <p:sldId id="347" r:id="rId103"/>
    <p:sldId id="348" r:id="rId104"/>
    <p:sldId id="372" r:id="rId105"/>
    <p:sldId id="349" r:id="rId106"/>
    <p:sldId id="374" r:id="rId107"/>
    <p:sldId id="375" r:id="rId10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40" d="100"/>
          <a:sy n="40" d="100"/>
        </p:scale>
        <p:origin x="-1386" y="-2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1E0ED2-F779-4125-9DBF-6BD7C19A22B4}" type="datetimeFigureOut">
              <a:rPr lang="en-US" smtClean="0"/>
              <a:pPr/>
              <a:t>2/2/2023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F793E8-D635-46B1-8E89-8528AFCA264A}" type="slidenum">
              <a:rPr lang="en-US" smtClean="0"/>
              <a:pPr/>
              <a:t>‹#›</a:t>
            </a:fld>
            <a:endParaRPr lang="en-US"/>
          </a:p>
        </p:txBody>
      </p:sp>
    </p:spTree>
    <p:extLst>
      <p:ext uri="{BB962C8B-B14F-4D97-AF65-F5344CB8AC3E}">
        <p14:creationId xmlns="" xmlns:p14="http://schemas.microsoft.com/office/powerpoint/2010/main" val="2267770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Abortive lamina---- chances of tumors</a:t>
            </a:r>
            <a:r>
              <a:rPr lang="en-US" baseline="0" dirty="0" smtClean="0"/>
              <a:t> in molar region</a:t>
            </a:r>
            <a:endParaRPr lang="en-US" dirty="0"/>
          </a:p>
        </p:txBody>
      </p:sp>
      <p:sp>
        <p:nvSpPr>
          <p:cNvPr id="4" name="Slide Number Placeholder 3"/>
          <p:cNvSpPr>
            <a:spLocks noGrp="1"/>
          </p:cNvSpPr>
          <p:nvPr>
            <p:ph type="sldNum" sz="quarter" idx="10"/>
          </p:nvPr>
        </p:nvSpPr>
        <p:spPr/>
        <p:txBody>
          <a:bodyPr/>
          <a:lstStyle/>
          <a:p>
            <a:fld id="{60F793E8-D635-46B1-8E89-8528AFCA264A}" type="slidenum">
              <a:rPr lang="en-US" smtClean="0"/>
              <a:pPr/>
              <a:t>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5F716040-C636-4989-A42E-F2B2006BD20A}" type="slidenum">
              <a:rPr lang="en-IN" smtClean="0"/>
              <a:pPr/>
              <a:t>10</a:t>
            </a:fld>
            <a:endParaRPr lang="en-I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C4FA3C20-3B25-4663-89F7-A50A59229A34}" type="slidenum">
              <a:rPr lang="en-US" smtClean="0"/>
              <a:pPr/>
              <a:t>106</a:t>
            </a:fld>
            <a:endParaRPr lang="en-US"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1D8BD707-D9CF-40AE-B4C6-C98DA3205C09}" type="datetimeFigureOut">
              <a:rPr lang="en-US" smtClean="0"/>
              <a:pPr/>
              <a:t>2/2/2023</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1D8BD707-D9CF-40AE-B4C6-C98DA3205C09}" type="datetimeFigureOut">
              <a:rPr lang="en-US" smtClean="0"/>
              <a:pPr/>
              <a:t>2/2/2023</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0010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295400"/>
            <a:ext cx="38100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8100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7BCD8B-CEBB-4F0B-8CED-FFCA4D470176}"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0010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295400"/>
            <a:ext cx="38100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95400"/>
            <a:ext cx="38100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95700"/>
            <a:ext cx="38100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DF6D8A3-D9BD-4BA3-B9B0-ADD69F3E76F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D8BD707-D9CF-40AE-B4C6-C98DA3205C09}" type="datetimeFigureOut">
              <a:rPr lang="en-US" smtClean="0"/>
              <a:pPr/>
              <a:t>2/2/2023</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1D8BD707-D9CF-40AE-B4C6-C98DA3205C09}" type="datetimeFigureOut">
              <a:rPr lang="en-US" smtClean="0"/>
              <a:pPr/>
              <a:t>2/2/2023</a:t>
            </a:fld>
            <a:endParaRPr lang="en-US"/>
          </a:p>
        </p:txBody>
      </p:sp>
      <p:sp>
        <p:nvSpPr>
          <p:cNvPr id="10" name="Slide Number Placeholder 9"/>
          <p:cNvSpPr>
            <a:spLocks noGrp="1"/>
          </p:cNvSpPr>
          <p:nvPr>
            <p:ph type="sldNum" sz="quarter" idx="16"/>
          </p:nvPr>
        </p:nvSpPr>
        <p:spPr/>
        <p:txBody>
          <a:bodyPr rtlCol="0"/>
          <a:lstStyle/>
          <a:p>
            <a:fld id="{B6F15528-21DE-4FAA-801E-634DDDAF4B2B}"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1D8BD707-D9CF-40AE-B4C6-C98DA3205C09}" type="datetimeFigureOut">
              <a:rPr lang="en-US" smtClean="0"/>
              <a:pPr/>
              <a:t>2/2/2023</a:t>
            </a:fld>
            <a:endParaRPr lang="en-US"/>
          </a:p>
        </p:txBody>
      </p:sp>
      <p:sp>
        <p:nvSpPr>
          <p:cNvPr id="12" name="Slide Number Placeholder 11"/>
          <p:cNvSpPr>
            <a:spLocks noGrp="1"/>
          </p:cNvSpPr>
          <p:nvPr>
            <p:ph type="sldNum" sz="quarter" idx="16"/>
          </p:nvPr>
        </p:nvSpPr>
        <p:spPr/>
        <p:txBody>
          <a:bodyPr rtlCol="0"/>
          <a:lstStyle/>
          <a:p>
            <a:fld id="{B6F15528-21DE-4FAA-801E-634DDDAF4B2B}"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1D8BD707-D9CF-40AE-B4C6-C98DA3205C09}" type="datetimeFigureOut">
              <a:rPr lang="en-US" smtClean="0"/>
              <a:pPr/>
              <a:t>2/2/2023</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1D8BD707-D9CF-40AE-B4C6-C98DA3205C09}" type="datetimeFigureOut">
              <a:rPr lang="en-US" smtClean="0"/>
              <a:pPr/>
              <a:t>2/2/2023</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9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9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9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057400"/>
            <a:ext cx="8001000" cy="1752600"/>
          </a:xfrm>
        </p:spPr>
        <p:txBody>
          <a:bodyPr>
            <a:noAutofit/>
          </a:bodyPr>
          <a:lstStyle/>
          <a:p>
            <a:r>
              <a:rPr lang="en-US" sz="6600" dirty="0" smtClean="0">
                <a:latin typeface="Comic Sans MS" pitchFamily="66" charset="0"/>
              </a:rPr>
              <a:t>DEVELOPMENT OF TOOTH</a:t>
            </a:r>
            <a:endParaRPr lang="en-US" sz="6600" dirty="0">
              <a:latin typeface="Comic Sans MS"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omic Sans MS" pitchFamily="66" charset="0"/>
              </a:rPr>
              <a:t>FATE OF DENTAL LAMINA</a:t>
            </a:r>
            <a:endParaRPr lang="en-IN" dirty="0">
              <a:latin typeface="Comic Sans MS" pitchFamily="66" charset="0"/>
            </a:endParaRPr>
          </a:p>
        </p:txBody>
      </p:sp>
      <p:sp>
        <p:nvSpPr>
          <p:cNvPr id="3" name="Content Placeholder 2"/>
          <p:cNvSpPr>
            <a:spLocks noGrp="1"/>
          </p:cNvSpPr>
          <p:nvPr>
            <p:ph sz="quarter" idx="1"/>
          </p:nvPr>
        </p:nvSpPr>
        <p:spPr>
          <a:xfrm>
            <a:off x="285720" y="1600200"/>
            <a:ext cx="8715436" cy="4495800"/>
          </a:xfrm>
        </p:spPr>
        <p:txBody>
          <a:bodyPr>
            <a:noAutofit/>
          </a:bodyPr>
          <a:lstStyle/>
          <a:p>
            <a:r>
              <a:rPr lang="en-US" sz="3000" dirty="0" smtClean="0">
                <a:latin typeface="Comic Sans MS" pitchFamily="66" charset="0"/>
              </a:rPr>
              <a:t>The total activity of the dental lamina extends over a period of at least </a:t>
            </a:r>
            <a:r>
              <a:rPr lang="en-US" sz="3000" dirty="0" smtClean="0">
                <a:solidFill>
                  <a:srgbClr val="FF0000"/>
                </a:solidFill>
                <a:latin typeface="Comic Sans MS" pitchFamily="66" charset="0"/>
              </a:rPr>
              <a:t>5 years.</a:t>
            </a:r>
          </a:p>
          <a:p>
            <a:endParaRPr lang="en-US" sz="3000" dirty="0" smtClean="0">
              <a:latin typeface="Comic Sans MS" pitchFamily="66" charset="0"/>
            </a:endParaRPr>
          </a:p>
          <a:p>
            <a:r>
              <a:rPr lang="en-US" sz="3000" dirty="0" smtClean="0">
                <a:latin typeface="Comic Sans MS" pitchFamily="66" charset="0"/>
              </a:rPr>
              <a:t> Any particular portion of the dental lamina functions for a much briefer period since only a short time elapses after initiation of tooth development before the dental lamina begins to degenerate at that particular location.</a:t>
            </a:r>
          </a:p>
          <a:p>
            <a:endParaRPr lang="en-IN" sz="3200" dirty="0" smtClean="0">
              <a:latin typeface="Comic Sans MS" pitchFamily="66" charset="0"/>
            </a:endParaRPr>
          </a:p>
          <a:p>
            <a:endParaRPr lang="en-IN" sz="3200" dirty="0">
              <a:latin typeface="Comic Sans MS" pitchFamily="66"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Comic Sans MS" pitchFamily="66" charset="0"/>
              </a:rPr>
              <a:t>Amelogenesis</a:t>
            </a:r>
            <a:r>
              <a:rPr lang="en-US" dirty="0" smtClean="0">
                <a:latin typeface="Comic Sans MS" pitchFamily="66" charset="0"/>
              </a:rPr>
              <a:t> </a:t>
            </a:r>
            <a:r>
              <a:rPr lang="en-US" dirty="0" err="1" smtClean="0">
                <a:latin typeface="Comic Sans MS" pitchFamily="66" charset="0"/>
              </a:rPr>
              <a:t>imperfecta</a:t>
            </a:r>
            <a:endParaRPr lang="en-US" dirty="0">
              <a:latin typeface="Comic Sans MS" pitchFamily="66" charset="0"/>
            </a:endParaRPr>
          </a:p>
        </p:txBody>
      </p:sp>
      <p:sp>
        <p:nvSpPr>
          <p:cNvPr id="3" name="Content Placeholder 2"/>
          <p:cNvSpPr>
            <a:spLocks noGrp="1"/>
          </p:cNvSpPr>
          <p:nvPr>
            <p:ph sz="quarter" idx="1"/>
          </p:nvPr>
        </p:nvSpPr>
        <p:spPr>
          <a:xfrm>
            <a:off x="304800" y="1589567"/>
            <a:ext cx="4191000" cy="4572000"/>
          </a:xfrm>
        </p:spPr>
        <p:txBody>
          <a:bodyPr>
            <a:normAutofit/>
          </a:bodyPr>
          <a:lstStyle/>
          <a:p>
            <a:r>
              <a:rPr lang="en-US" dirty="0" err="1" smtClean="0">
                <a:latin typeface="Comic Sans MS" pitchFamily="66" charset="0"/>
              </a:rPr>
              <a:t>Autosomal</a:t>
            </a:r>
            <a:r>
              <a:rPr lang="en-US" dirty="0" smtClean="0">
                <a:latin typeface="Comic Sans MS" pitchFamily="66" charset="0"/>
              </a:rPr>
              <a:t> dominant</a:t>
            </a:r>
          </a:p>
          <a:p>
            <a:endParaRPr lang="en-US" dirty="0" smtClean="0">
              <a:latin typeface="Comic Sans MS" pitchFamily="66" charset="0"/>
            </a:endParaRPr>
          </a:p>
          <a:p>
            <a:r>
              <a:rPr lang="en-US" dirty="0" err="1" smtClean="0">
                <a:solidFill>
                  <a:srgbClr val="FF0000"/>
                </a:solidFill>
                <a:latin typeface="Comic Sans MS" pitchFamily="66" charset="0"/>
              </a:rPr>
              <a:t>Hypoplastic</a:t>
            </a:r>
            <a:r>
              <a:rPr lang="en-US" dirty="0" smtClean="0">
                <a:latin typeface="Comic Sans MS" pitchFamily="66" charset="0"/>
              </a:rPr>
              <a:t>- </a:t>
            </a:r>
          </a:p>
          <a:p>
            <a:pPr>
              <a:buNone/>
            </a:pPr>
            <a:r>
              <a:rPr lang="en-US" dirty="0" smtClean="0">
                <a:latin typeface="Comic Sans MS" pitchFamily="66" charset="0"/>
              </a:rPr>
              <a:t>    matrix formation</a:t>
            </a:r>
          </a:p>
          <a:p>
            <a:r>
              <a:rPr lang="en-US" dirty="0" err="1" smtClean="0">
                <a:solidFill>
                  <a:srgbClr val="FF0000"/>
                </a:solidFill>
                <a:latin typeface="Comic Sans MS" pitchFamily="66" charset="0"/>
              </a:rPr>
              <a:t>Hypocalcified</a:t>
            </a:r>
            <a:r>
              <a:rPr lang="en-US" dirty="0" smtClean="0">
                <a:latin typeface="Comic Sans MS" pitchFamily="66" charset="0"/>
              </a:rPr>
              <a:t>-</a:t>
            </a:r>
          </a:p>
          <a:p>
            <a:pPr>
              <a:buNone/>
            </a:pPr>
            <a:r>
              <a:rPr lang="en-US" dirty="0" smtClean="0">
                <a:latin typeface="Comic Sans MS" pitchFamily="66" charset="0"/>
              </a:rPr>
              <a:t>    initial mineralization</a:t>
            </a:r>
          </a:p>
          <a:p>
            <a:r>
              <a:rPr lang="en-US" dirty="0" err="1" smtClean="0">
                <a:solidFill>
                  <a:srgbClr val="FF0000"/>
                </a:solidFill>
                <a:latin typeface="Comic Sans MS" pitchFamily="66" charset="0"/>
              </a:rPr>
              <a:t>Hypomaturation</a:t>
            </a:r>
            <a:r>
              <a:rPr lang="en-US" dirty="0" smtClean="0">
                <a:latin typeface="Comic Sans MS" pitchFamily="66" charset="0"/>
              </a:rPr>
              <a:t>-</a:t>
            </a:r>
          </a:p>
          <a:p>
            <a:pPr>
              <a:buNone/>
            </a:pPr>
            <a:r>
              <a:rPr lang="en-US" dirty="0" smtClean="0">
                <a:latin typeface="Comic Sans MS" pitchFamily="66" charset="0"/>
              </a:rPr>
              <a:t>     maturation</a:t>
            </a:r>
            <a:endParaRPr lang="en-US" dirty="0">
              <a:latin typeface="Comic Sans MS" pitchFamily="66" charset="0"/>
            </a:endParaRPr>
          </a:p>
        </p:txBody>
      </p:sp>
      <p:pic>
        <p:nvPicPr>
          <p:cNvPr id="5" name="Content Placeholder 4" descr="PICT6909"/>
          <p:cNvPicPr>
            <a:picLocks noGrp="1" noChangeAspect="1" noChangeArrowheads="1"/>
          </p:cNvPicPr>
          <p:nvPr>
            <p:ph sz="quarter" idx="2"/>
          </p:nvPr>
        </p:nvPicPr>
        <p:blipFill>
          <a:blip r:embed="rId2">
            <a:lum bright="12000" contrast="12000"/>
          </a:blip>
          <a:srcRect l="8662" t="19200" r="4837" b="7651"/>
          <a:stretch>
            <a:fillRect/>
          </a:stretch>
        </p:blipFill>
        <p:spPr>
          <a:xfrm>
            <a:off x="4724400" y="1600200"/>
            <a:ext cx="3886200" cy="2464755"/>
          </a:xfrm>
          <a:noFill/>
          <a:ln w="38100">
            <a:solidFill>
              <a:schemeClr val="tx1"/>
            </a:solidFill>
          </a:ln>
        </p:spPr>
      </p:pic>
      <p:pic>
        <p:nvPicPr>
          <p:cNvPr id="6" name="Picture 4" descr="ai1"/>
          <p:cNvPicPr>
            <a:picLocks noChangeAspect="1" noChangeArrowheads="1"/>
          </p:cNvPicPr>
          <p:nvPr/>
        </p:nvPicPr>
        <p:blipFill>
          <a:blip r:embed="rId3"/>
          <a:srcRect/>
          <a:stretch>
            <a:fillRect/>
          </a:stretch>
        </p:blipFill>
        <p:spPr>
          <a:xfrm>
            <a:off x="4724400" y="4267200"/>
            <a:ext cx="3847187" cy="2356484"/>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05800" cy="990600"/>
          </a:xfrm>
        </p:spPr>
        <p:txBody>
          <a:bodyPr>
            <a:normAutofit fontScale="90000"/>
          </a:bodyPr>
          <a:lstStyle/>
          <a:p>
            <a:r>
              <a:rPr lang="en-US" dirty="0" smtClean="0">
                <a:latin typeface="Comic Sans MS" pitchFamily="66" charset="0"/>
              </a:rPr>
              <a:t>Dentin Dysplasia (Rootless Teeth)</a:t>
            </a:r>
            <a:endParaRPr lang="en-US" dirty="0">
              <a:latin typeface="Comic Sans MS" pitchFamily="66" charset="0"/>
            </a:endParaRPr>
          </a:p>
        </p:txBody>
      </p:sp>
      <p:sp>
        <p:nvSpPr>
          <p:cNvPr id="3" name="Content Placeholder 2"/>
          <p:cNvSpPr>
            <a:spLocks noGrp="1"/>
          </p:cNvSpPr>
          <p:nvPr>
            <p:ph sz="quarter" idx="1"/>
          </p:nvPr>
        </p:nvSpPr>
        <p:spPr>
          <a:xfrm>
            <a:off x="304800" y="1589567"/>
            <a:ext cx="4191000" cy="4572000"/>
          </a:xfrm>
        </p:spPr>
        <p:txBody>
          <a:bodyPr>
            <a:noAutofit/>
          </a:bodyPr>
          <a:lstStyle/>
          <a:p>
            <a:r>
              <a:rPr lang="en-US" sz="2400" dirty="0" smtClean="0">
                <a:latin typeface="Comic Sans MS" pitchFamily="66" charset="0"/>
              </a:rPr>
              <a:t>Rare disturbance of dentin formation </a:t>
            </a:r>
            <a:r>
              <a:rPr lang="en-US" sz="2400" dirty="0" err="1" smtClean="0">
                <a:latin typeface="Comic Sans MS" pitchFamily="66" charset="0"/>
              </a:rPr>
              <a:t>characterised</a:t>
            </a:r>
            <a:r>
              <a:rPr lang="en-US" sz="2400" dirty="0" smtClean="0">
                <a:latin typeface="Comic Sans MS" pitchFamily="66" charset="0"/>
              </a:rPr>
              <a:t> by normal enamel but atypical dentin formation &amp; abnormal </a:t>
            </a:r>
            <a:r>
              <a:rPr lang="en-US" sz="2400" dirty="0" err="1" smtClean="0">
                <a:latin typeface="Comic Sans MS" pitchFamily="66" charset="0"/>
              </a:rPr>
              <a:t>pulpal</a:t>
            </a:r>
            <a:r>
              <a:rPr lang="en-US" sz="2400" dirty="0" smtClean="0">
                <a:latin typeface="Comic Sans MS" pitchFamily="66" charset="0"/>
              </a:rPr>
              <a:t> morphology.</a:t>
            </a:r>
          </a:p>
          <a:p>
            <a:r>
              <a:rPr lang="en-US" sz="2400" dirty="0" err="1" smtClean="0">
                <a:latin typeface="Comic Sans MS" pitchFamily="66" charset="0"/>
              </a:rPr>
              <a:t>Autosomal</a:t>
            </a:r>
            <a:r>
              <a:rPr lang="en-US" sz="2400" dirty="0" smtClean="0">
                <a:latin typeface="Comic Sans MS" pitchFamily="66" charset="0"/>
              </a:rPr>
              <a:t> dominant.</a:t>
            </a:r>
          </a:p>
          <a:p>
            <a:endParaRPr lang="en-US" sz="2400" dirty="0" smtClean="0">
              <a:latin typeface="Comic Sans MS" pitchFamily="66" charset="0"/>
            </a:endParaRPr>
          </a:p>
          <a:p>
            <a:r>
              <a:rPr lang="en-US" sz="2400" dirty="0" smtClean="0">
                <a:latin typeface="Comic Sans MS" pitchFamily="66" charset="0"/>
              </a:rPr>
              <a:t>Can be: </a:t>
            </a:r>
            <a:r>
              <a:rPr lang="en-US" sz="2400" dirty="0" err="1" smtClean="0">
                <a:latin typeface="Comic Sans MS" pitchFamily="66" charset="0"/>
              </a:rPr>
              <a:t>Radicular</a:t>
            </a:r>
            <a:endParaRPr lang="en-US" sz="2400" dirty="0" smtClean="0">
              <a:latin typeface="Comic Sans MS" pitchFamily="66" charset="0"/>
            </a:endParaRPr>
          </a:p>
          <a:p>
            <a:pPr lvl="4">
              <a:buNone/>
            </a:pPr>
            <a:r>
              <a:rPr lang="en-US" sz="2400" dirty="0" smtClean="0">
                <a:latin typeface="Comic Sans MS" pitchFamily="66" charset="0"/>
              </a:rPr>
              <a:t>Coronal</a:t>
            </a:r>
            <a:endParaRPr lang="en-US" sz="2400" dirty="0">
              <a:latin typeface="Comic Sans MS" pitchFamily="66" charset="0"/>
            </a:endParaRPr>
          </a:p>
        </p:txBody>
      </p:sp>
      <p:pic>
        <p:nvPicPr>
          <p:cNvPr id="5" name="Content Placeholder 4" descr="dentindysx1"/>
          <p:cNvPicPr>
            <a:picLocks noGrp="1" noChangeAspect="1" noChangeArrowheads="1"/>
          </p:cNvPicPr>
          <p:nvPr>
            <p:ph sz="quarter" idx="2"/>
          </p:nvPr>
        </p:nvPicPr>
        <p:blipFill>
          <a:blip r:embed="rId2"/>
          <a:srcRect/>
          <a:stretch>
            <a:fillRect/>
          </a:stretch>
        </p:blipFill>
        <p:spPr>
          <a:xfrm>
            <a:off x="4876800" y="1752600"/>
            <a:ext cx="3581400" cy="2362200"/>
          </a:xfrm>
          <a:noFill/>
        </p:spPr>
      </p:pic>
      <p:pic>
        <p:nvPicPr>
          <p:cNvPr id="6" name="Picture 2" descr="C:\Users\user\Pictures\dentin dysplasia\15JCADSK6DOCAZ4ZJVNCAKPRW9JCAXD1H3NCAV1NU2LCAZE26H3CAMEQ3L9CA3P5MGECAN0T1HICA4R9FOBCAFDPP38CAUYCEKNCAM6ZE77CA3B6TNLCASR4FSFCA43K31HCAVMLXVXCAXYLQCUCATIP3XI.jpg"/>
          <p:cNvPicPr>
            <a:picLocks noChangeAspect="1" noChangeArrowheads="1"/>
          </p:cNvPicPr>
          <p:nvPr/>
        </p:nvPicPr>
        <p:blipFill>
          <a:blip r:embed="rId3"/>
          <a:srcRect/>
          <a:stretch>
            <a:fillRect/>
          </a:stretch>
        </p:blipFill>
        <p:spPr bwMode="auto">
          <a:xfrm>
            <a:off x="4868917" y="4267200"/>
            <a:ext cx="3665483" cy="2362200"/>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Comic Sans MS" pitchFamily="66" charset="0"/>
              </a:rPr>
              <a:t>Dentinogenesis</a:t>
            </a:r>
            <a:r>
              <a:rPr lang="en-US" dirty="0" smtClean="0">
                <a:latin typeface="Comic Sans MS" pitchFamily="66" charset="0"/>
              </a:rPr>
              <a:t> </a:t>
            </a:r>
            <a:r>
              <a:rPr lang="en-US" dirty="0" err="1" smtClean="0">
                <a:latin typeface="Comic Sans MS" pitchFamily="66" charset="0"/>
              </a:rPr>
              <a:t>imperfecta</a:t>
            </a:r>
            <a:endParaRPr lang="en-US" dirty="0">
              <a:latin typeface="Comic Sans MS" pitchFamily="66" charset="0"/>
            </a:endParaRPr>
          </a:p>
        </p:txBody>
      </p:sp>
      <p:sp>
        <p:nvSpPr>
          <p:cNvPr id="3" name="Content Placeholder 2"/>
          <p:cNvSpPr>
            <a:spLocks noGrp="1"/>
          </p:cNvSpPr>
          <p:nvPr>
            <p:ph sz="quarter" idx="1"/>
          </p:nvPr>
        </p:nvSpPr>
        <p:spPr>
          <a:xfrm>
            <a:off x="381000" y="1589567"/>
            <a:ext cx="4419600" cy="4572000"/>
          </a:xfrm>
        </p:spPr>
        <p:txBody>
          <a:bodyPr/>
          <a:lstStyle/>
          <a:p>
            <a:r>
              <a:rPr lang="en-US" dirty="0" err="1" smtClean="0">
                <a:latin typeface="Comic Sans MS" pitchFamily="66" charset="0"/>
              </a:rPr>
              <a:t>Autosomal</a:t>
            </a:r>
            <a:r>
              <a:rPr lang="en-US" dirty="0" smtClean="0">
                <a:latin typeface="Comic Sans MS" pitchFamily="66" charset="0"/>
              </a:rPr>
              <a:t> dominant</a:t>
            </a:r>
          </a:p>
          <a:p>
            <a:endParaRPr lang="en-US" dirty="0" smtClean="0">
              <a:latin typeface="Comic Sans MS" pitchFamily="66" charset="0"/>
            </a:endParaRPr>
          </a:p>
          <a:p>
            <a:r>
              <a:rPr lang="en-US" dirty="0" err="1" smtClean="0">
                <a:latin typeface="Comic Sans MS" pitchFamily="66" charset="0"/>
              </a:rPr>
              <a:t>a/w</a:t>
            </a:r>
            <a:r>
              <a:rPr lang="en-US" dirty="0" smtClean="0">
                <a:latin typeface="Comic Sans MS" pitchFamily="66" charset="0"/>
              </a:rPr>
              <a:t> </a:t>
            </a:r>
            <a:r>
              <a:rPr lang="en-US" dirty="0" err="1" smtClean="0">
                <a:latin typeface="Comic Sans MS" pitchFamily="66" charset="0"/>
              </a:rPr>
              <a:t>osteogenesis</a:t>
            </a:r>
            <a:r>
              <a:rPr lang="en-US" dirty="0" smtClean="0">
                <a:latin typeface="Comic Sans MS" pitchFamily="66" charset="0"/>
              </a:rPr>
              <a:t> </a:t>
            </a:r>
            <a:r>
              <a:rPr lang="en-US" dirty="0" err="1" smtClean="0">
                <a:latin typeface="Comic Sans MS" pitchFamily="66" charset="0"/>
              </a:rPr>
              <a:t>imperfecta</a:t>
            </a:r>
            <a:endParaRPr lang="en-US" dirty="0" smtClean="0">
              <a:latin typeface="Comic Sans MS" pitchFamily="66" charset="0"/>
            </a:endParaRPr>
          </a:p>
          <a:p>
            <a:r>
              <a:rPr lang="en-US" dirty="0" smtClean="0">
                <a:latin typeface="Comic Sans MS" pitchFamily="66" charset="0"/>
              </a:rPr>
              <a:t>Not </a:t>
            </a:r>
            <a:r>
              <a:rPr lang="en-US" dirty="0" err="1" smtClean="0">
                <a:latin typeface="Comic Sans MS" pitchFamily="66" charset="0"/>
              </a:rPr>
              <a:t>a/w</a:t>
            </a:r>
            <a:r>
              <a:rPr lang="en-US" dirty="0" smtClean="0">
                <a:latin typeface="Comic Sans MS" pitchFamily="66" charset="0"/>
              </a:rPr>
              <a:t> </a:t>
            </a:r>
            <a:r>
              <a:rPr lang="en-US" dirty="0" err="1" smtClean="0">
                <a:latin typeface="Comic Sans MS" pitchFamily="66" charset="0"/>
              </a:rPr>
              <a:t>osteogenesis</a:t>
            </a:r>
            <a:r>
              <a:rPr lang="en-US" dirty="0" smtClean="0">
                <a:latin typeface="Comic Sans MS" pitchFamily="66" charset="0"/>
              </a:rPr>
              <a:t> </a:t>
            </a:r>
            <a:r>
              <a:rPr lang="en-US" dirty="0" err="1" smtClean="0">
                <a:latin typeface="Comic Sans MS" pitchFamily="66" charset="0"/>
              </a:rPr>
              <a:t>imperfecta</a:t>
            </a:r>
            <a:endParaRPr lang="en-US" dirty="0" smtClean="0">
              <a:latin typeface="Comic Sans MS" pitchFamily="66" charset="0"/>
            </a:endParaRPr>
          </a:p>
          <a:p>
            <a:r>
              <a:rPr lang="en-US" dirty="0" smtClean="0">
                <a:latin typeface="Comic Sans MS" pitchFamily="66" charset="0"/>
              </a:rPr>
              <a:t>Brandy wine type</a:t>
            </a:r>
            <a:endParaRPr lang="en-US" dirty="0">
              <a:latin typeface="Comic Sans MS" pitchFamily="66" charset="0"/>
            </a:endParaRPr>
          </a:p>
        </p:txBody>
      </p:sp>
      <p:pic>
        <p:nvPicPr>
          <p:cNvPr id="5" name="Content Placeholder 4" descr="di1"/>
          <p:cNvPicPr>
            <a:picLocks noGrp="1" noChangeAspect="1" noChangeArrowheads="1"/>
          </p:cNvPicPr>
          <p:nvPr>
            <p:ph sz="quarter" idx="2"/>
          </p:nvPr>
        </p:nvPicPr>
        <p:blipFill>
          <a:blip r:embed="rId2"/>
          <a:srcRect/>
          <a:stretch>
            <a:fillRect/>
          </a:stretch>
        </p:blipFill>
        <p:spPr>
          <a:xfrm>
            <a:off x="5181600" y="1676400"/>
            <a:ext cx="3238500" cy="2190750"/>
          </a:xfrm>
          <a:noFill/>
        </p:spPr>
      </p:pic>
      <p:pic>
        <p:nvPicPr>
          <p:cNvPr id="6" name="Picture 7" descr="di2"/>
          <p:cNvPicPr>
            <a:picLocks noChangeAspect="1" noChangeArrowheads="1"/>
          </p:cNvPicPr>
          <p:nvPr/>
        </p:nvPicPr>
        <p:blipFill>
          <a:blip r:embed="rId3"/>
          <a:srcRect/>
          <a:stretch>
            <a:fillRect/>
          </a:stretch>
        </p:blipFill>
        <p:spPr>
          <a:xfrm>
            <a:off x="5029200" y="4114800"/>
            <a:ext cx="3522702" cy="2543175"/>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Comic Sans MS" pitchFamily="66" charset="0"/>
              </a:rPr>
              <a:t>CONCLUSION :</a:t>
            </a:r>
            <a:endParaRPr lang="en-US" dirty="0">
              <a:latin typeface="Comic Sans MS" pitchFamily="66" charset="0"/>
            </a:endParaRPr>
          </a:p>
        </p:txBody>
      </p:sp>
      <p:sp>
        <p:nvSpPr>
          <p:cNvPr id="6" name="Content Placeholder 5"/>
          <p:cNvSpPr>
            <a:spLocks noGrp="1"/>
          </p:cNvSpPr>
          <p:nvPr>
            <p:ph sz="quarter" idx="1"/>
          </p:nvPr>
        </p:nvSpPr>
        <p:spPr/>
        <p:txBody>
          <a:bodyPr/>
          <a:lstStyle/>
          <a:p>
            <a:endParaRPr lang="en-US"/>
          </a:p>
        </p:txBody>
      </p:sp>
      <p:sp>
        <p:nvSpPr>
          <p:cNvPr id="7" name="Rectangle 6"/>
          <p:cNvSpPr/>
          <p:nvPr/>
        </p:nvSpPr>
        <p:spPr>
          <a:xfrm>
            <a:off x="762000" y="1752600"/>
            <a:ext cx="8001000" cy="3416320"/>
          </a:xfrm>
          <a:prstGeom prst="rect">
            <a:avLst/>
          </a:prstGeom>
        </p:spPr>
        <p:txBody>
          <a:bodyPr wrap="square">
            <a:spAutoFit/>
          </a:bodyPr>
          <a:lstStyle/>
          <a:p>
            <a:r>
              <a:rPr lang="en-US" sz="3600" dirty="0" smtClean="0">
                <a:solidFill>
                  <a:srgbClr val="FF0000"/>
                </a:solidFill>
                <a:latin typeface="Comic Sans MS" pitchFamily="66" charset="0"/>
              </a:rPr>
              <a:t>Knowledge of development of teeth is indispensable for  a dentist, helping him not only to diagnose a developmental disorder but also to exactly pinpoint the event where development was anomalous.</a:t>
            </a:r>
            <a:endParaRPr lang="en-US" sz="3600" dirty="0">
              <a:solidFill>
                <a:srgbClr val="FF0000"/>
              </a:solidFill>
            </a:endParaRPr>
          </a:p>
        </p:txBody>
      </p:sp>
      <p:pic>
        <p:nvPicPr>
          <p:cNvPr id="8" name="Picture 10" descr="j0240719"/>
          <p:cNvPicPr>
            <a:picLocks noChangeAspect="1" noChangeArrowheads="1"/>
          </p:cNvPicPr>
          <p:nvPr/>
        </p:nvPicPr>
        <p:blipFill>
          <a:blip r:embed="rId2"/>
          <a:srcRect/>
          <a:stretch>
            <a:fillRect/>
          </a:stretch>
        </p:blipFill>
        <p:spPr>
          <a:xfrm>
            <a:off x="7239000" y="4572000"/>
            <a:ext cx="1163638" cy="1827213"/>
          </a:xfrm>
          <a:prstGeom prst="rect">
            <a:avLst/>
          </a:prstGeom>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mtClean="0">
                <a:latin typeface="Comic Sans MS" pitchFamily="66" charset="0"/>
              </a:rPr>
              <a:t>                   REFERENCES</a:t>
            </a:r>
          </a:p>
        </p:txBody>
      </p:sp>
      <p:sp>
        <p:nvSpPr>
          <p:cNvPr id="140291" name="Rectangle 3"/>
          <p:cNvSpPr>
            <a:spLocks noGrp="1" noChangeArrowheads="1"/>
          </p:cNvSpPr>
          <p:nvPr>
            <p:ph type="body" idx="1"/>
          </p:nvPr>
        </p:nvSpPr>
        <p:spPr>
          <a:xfrm>
            <a:off x="685800" y="1676400"/>
            <a:ext cx="7772400" cy="4724400"/>
          </a:xfrm>
        </p:spPr>
        <p:txBody>
          <a:bodyPr>
            <a:normAutofit/>
          </a:bodyPr>
          <a:lstStyle/>
          <a:p>
            <a:pPr eaLnBrk="1" hangingPunct="1">
              <a:lnSpc>
                <a:spcPct val="90000"/>
              </a:lnSpc>
            </a:pPr>
            <a:r>
              <a:rPr lang="en-US" sz="2800" dirty="0" err="1" smtClean="0">
                <a:solidFill>
                  <a:schemeClr val="accent1"/>
                </a:solidFill>
                <a:latin typeface="Comic Sans MS" pitchFamily="66" charset="0"/>
              </a:rPr>
              <a:t>Tencate’s</a:t>
            </a:r>
            <a:r>
              <a:rPr lang="en-US" sz="2800" dirty="0" smtClean="0">
                <a:solidFill>
                  <a:schemeClr val="accent1"/>
                </a:solidFill>
                <a:latin typeface="Comic Sans MS" pitchFamily="66" charset="0"/>
              </a:rPr>
              <a:t> Oral histology</a:t>
            </a:r>
            <a:r>
              <a:rPr lang="en-US" sz="2800" dirty="0" smtClean="0">
                <a:latin typeface="Comic Sans MS" pitchFamily="66" charset="0"/>
              </a:rPr>
              <a:t>   7</a:t>
            </a:r>
            <a:r>
              <a:rPr lang="en-US" sz="2800" baseline="30000" dirty="0" smtClean="0">
                <a:latin typeface="Comic Sans MS" pitchFamily="66" charset="0"/>
              </a:rPr>
              <a:t>th</a:t>
            </a:r>
            <a:r>
              <a:rPr lang="en-US" sz="2800" dirty="0" smtClean="0">
                <a:latin typeface="Comic Sans MS" pitchFamily="66" charset="0"/>
              </a:rPr>
              <a:t> </a:t>
            </a:r>
            <a:r>
              <a:rPr lang="en-US" sz="2800" dirty="0" err="1" smtClean="0">
                <a:latin typeface="Comic Sans MS" pitchFamily="66" charset="0"/>
              </a:rPr>
              <a:t>Edn</a:t>
            </a:r>
            <a:r>
              <a:rPr lang="en-US" sz="2800" dirty="0" smtClean="0">
                <a:latin typeface="Comic Sans MS" pitchFamily="66" charset="0"/>
              </a:rPr>
              <a:t>   Antonio </a:t>
            </a:r>
            <a:r>
              <a:rPr lang="en-US" sz="2800" dirty="0" err="1" smtClean="0">
                <a:latin typeface="Comic Sans MS" pitchFamily="66" charset="0"/>
              </a:rPr>
              <a:t>Nanci</a:t>
            </a:r>
            <a:endParaRPr lang="en-US" sz="2800" dirty="0" smtClean="0">
              <a:latin typeface="Comic Sans MS" pitchFamily="66" charset="0"/>
            </a:endParaRPr>
          </a:p>
          <a:p>
            <a:pPr eaLnBrk="1" hangingPunct="1">
              <a:lnSpc>
                <a:spcPct val="90000"/>
              </a:lnSpc>
            </a:pPr>
            <a:r>
              <a:rPr lang="en-US" sz="2800" dirty="0" err="1" smtClean="0">
                <a:solidFill>
                  <a:schemeClr val="accent1"/>
                </a:solidFill>
                <a:latin typeface="Comic Sans MS" pitchFamily="66" charset="0"/>
              </a:rPr>
              <a:t>Orban’s</a:t>
            </a:r>
            <a:r>
              <a:rPr lang="en-US" sz="2800" dirty="0" smtClean="0">
                <a:solidFill>
                  <a:schemeClr val="accent1"/>
                </a:solidFill>
                <a:latin typeface="Comic Sans MS" pitchFamily="66" charset="0"/>
              </a:rPr>
              <a:t> Oral histology and embryology</a:t>
            </a:r>
            <a:r>
              <a:rPr lang="en-US" sz="2800" dirty="0" smtClean="0">
                <a:latin typeface="Comic Sans MS" pitchFamily="66" charset="0"/>
              </a:rPr>
              <a:t>  12</a:t>
            </a:r>
            <a:r>
              <a:rPr lang="en-US" sz="2800" baseline="30000" dirty="0" smtClean="0">
                <a:latin typeface="Comic Sans MS" pitchFamily="66" charset="0"/>
              </a:rPr>
              <a:t>th</a:t>
            </a:r>
            <a:r>
              <a:rPr lang="en-US" sz="2800" dirty="0" smtClean="0">
                <a:latin typeface="Comic Sans MS" pitchFamily="66" charset="0"/>
              </a:rPr>
              <a:t> </a:t>
            </a:r>
            <a:r>
              <a:rPr lang="en-US" sz="2800" dirty="0" err="1" smtClean="0">
                <a:latin typeface="Comic Sans MS" pitchFamily="66" charset="0"/>
              </a:rPr>
              <a:t>Edn</a:t>
            </a:r>
            <a:endParaRPr lang="en-US" sz="2800" dirty="0" smtClean="0">
              <a:latin typeface="Comic Sans MS" pitchFamily="66" charset="0"/>
            </a:endParaRPr>
          </a:p>
          <a:p>
            <a:pPr eaLnBrk="1" hangingPunct="1">
              <a:lnSpc>
                <a:spcPct val="90000"/>
              </a:lnSpc>
            </a:pPr>
            <a:r>
              <a:rPr lang="en-US" sz="2800" dirty="0" smtClean="0">
                <a:solidFill>
                  <a:schemeClr val="accent1"/>
                </a:solidFill>
                <a:latin typeface="Comic Sans MS" pitchFamily="66" charset="0"/>
              </a:rPr>
              <a:t>Essentials of oral histology and embryology-A Clinical approach</a:t>
            </a:r>
            <a:r>
              <a:rPr lang="en-US" sz="2800" dirty="0" smtClean="0">
                <a:latin typeface="Comic Sans MS" pitchFamily="66" charset="0"/>
              </a:rPr>
              <a:t>   James K Avery</a:t>
            </a:r>
          </a:p>
          <a:p>
            <a:pPr>
              <a:lnSpc>
                <a:spcPct val="90000"/>
              </a:lnSpc>
            </a:pPr>
            <a:r>
              <a:rPr lang="en-US" sz="2800" dirty="0" err="1" smtClean="0">
                <a:solidFill>
                  <a:schemeClr val="accent2">
                    <a:lumMod val="75000"/>
                  </a:schemeClr>
                </a:solidFill>
                <a:latin typeface="Comic Sans MS" pitchFamily="66" charset="0"/>
              </a:rPr>
              <a:t>Provenza</a:t>
            </a:r>
            <a:endParaRPr lang="en-US" sz="2800" dirty="0" smtClean="0">
              <a:solidFill>
                <a:schemeClr val="accent2">
                  <a:lumMod val="75000"/>
                </a:schemeClr>
              </a:solidFill>
              <a:latin typeface="Comic Sans MS" pitchFamily="66" charset="0"/>
            </a:endParaRPr>
          </a:p>
          <a:p>
            <a:pPr>
              <a:lnSpc>
                <a:spcPct val="90000"/>
              </a:lnSpc>
            </a:pPr>
            <a:r>
              <a:rPr lang="en-US" sz="2800" dirty="0" smtClean="0">
                <a:solidFill>
                  <a:schemeClr val="accent2">
                    <a:lumMod val="75000"/>
                  </a:schemeClr>
                </a:solidFill>
                <a:latin typeface="Comic Sans MS" pitchFamily="66" charset="0"/>
              </a:rPr>
              <a:t>Shafer’s </a:t>
            </a:r>
            <a:r>
              <a:rPr lang="en-US" sz="2800" dirty="0" smtClean="0">
                <a:solidFill>
                  <a:schemeClr val="accent2"/>
                </a:solidFill>
                <a:latin typeface="Comic Sans MS" pitchFamily="66" charset="0"/>
              </a:rPr>
              <a:t>– </a:t>
            </a:r>
            <a:r>
              <a:rPr lang="en-US" sz="2800" dirty="0" smtClean="0">
                <a:solidFill>
                  <a:schemeClr val="tx1">
                    <a:lumMod val="95000"/>
                    <a:lumOff val="5000"/>
                  </a:schemeClr>
                </a:solidFill>
                <a:latin typeface="Comic Sans MS" pitchFamily="66" charset="0"/>
              </a:rPr>
              <a:t>Textbook of oral pathology</a:t>
            </a:r>
          </a:p>
          <a:p>
            <a:pPr>
              <a:lnSpc>
                <a:spcPct val="90000"/>
              </a:lnSpc>
            </a:pPr>
            <a:endParaRPr lang="en-US" sz="2800" dirty="0" smtClean="0">
              <a:solidFill>
                <a:schemeClr val="accent2"/>
              </a:solidFill>
              <a:latin typeface="Comic Sans MS" pitchFamily="66" charset="0"/>
            </a:endParaRPr>
          </a:p>
          <a:p>
            <a:pPr>
              <a:lnSpc>
                <a:spcPct val="90000"/>
              </a:lnSpc>
            </a:pPr>
            <a:endParaRPr lang="en-US" sz="2800" dirty="0" smtClean="0">
              <a:latin typeface="Comic Sans MS" pitchFamily="66" charset="0"/>
            </a:endParaRPr>
          </a:p>
          <a:p>
            <a:pPr>
              <a:lnSpc>
                <a:spcPct val="90000"/>
              </a:lnSpc>
            </a:pPr>
            <a:endParaRPr lang="en-US" sz="2400" dirty="0" smtClean="0">
              <a:latin typeface="Comic Sans MS" pitchFamily="66"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sz="quarter" idx="1"/>
          </p:nvPr>
        </p:nvSpPr>
        <p:spPr/>
        <p:txBody>
          <a:bodyPr>
            <a:normAutofit fontScale="92500"/>
          </a:bodyPr>
          <a:lstStyle/>
          <a:p>
            <a:pPr>
              <a:lnSpc>
                <a:spcPct val="90000"/>
              </a:lnSpc>
            </a:pPr>
            <a:r>
              <a:rPr lang="en-US" sz="2800" dirty="0" smtClean="0">
                <a:latin typeface="Comic Sans MS" pitchFamily="66" charset="0"/>
              </a:rPr>
              <a:t>Review article: Genetic control of early </a:t>
            </a:r>
            <a:r>
              <a:rPr lang="en-US" sz="2800" dirty="0" err="1" smtClean="0">
                <a:latin typeface="Comic Sans MS" pitchFamily="66" charset="0"/>
              </a:rPr>
              <a:t>odontogenesis</a:t>
            </a:r>
            <a:r>
              <a:rPr lang="en-US" sz="2800" dirty="0" smtClean="0">
                <a:latin typeface="Comic Sans MS" pitchFamily="66" charset="0"/>
              </a:rPr>
              <a:t> ( British Journal of Orthodontics </a:t>
            </a:r>
            <a:r>
              <a:rPr lang="en-US" sz="2800" dirty="0" err="1" smtClean="0">
                <a:latin typeface="Comic Sans MS" pitchFamily="66" charset="0"/>
              </a:rPr>
              <a:t>vol</a:t>
            </a:r>
            <a:r>
              <a:rPr lang="en-US" sz="2800" dirty="0" smtClean="0">
                <a:latin typeface="Comic Sans MS" pitchFamily="66" charset="0"/>
              </a:rPr>
              <a:t> 26 1999 pg: 21-28)</a:t>
            </a:r>
          </a:p>
          <a:p>
            <a:pPr>
              <a:lnSpc>
                <a:spcPct val="90000"/>
              </a:lnSpc>
            </a:pPr>
            <a:endParaRPr lang="en-US" sz="2800" dirty="0" smtClean="0">
              <a:latin typeface="Comic Sans MS" pitchFamily="66" charset="0"/>
            </a:endParaRPr>
          </a:p>
          <a:p>
            <a:r>
              <a:rPr lang="en-US" sz="2800" dirty="0" smtClean="0">
                <a:latin typeface="Comic Sans MS" pitchFamily="66" charset="0"/>
              </a:rPr>
              <a:t>Epithelial-</a:t>
            </a:r>
            <a:r>
              <a:rPr lang="en-US" sz="2800" dirty="0" err="1" smtClean="0">
                <a:latin typeface="Comic Sans MS" pitchFamily="66" charset="0"/>
              </a:rPr>
              <a:t>mesenchymal</a:t>
            </a:r>
            <a:r>
              <a:rPr lang="en-US" sz="2800" dirty="0" smtClean="0">
                <a:latin typeface="Comic Sans MS" pitchFamily="66" charset="0"/>
              </a:rPr>
              <a:t> </a:t>
            </a:r>
            <a:r>
              <a:rPr lang="en-US" sz="2800" dirty="0" err="1" smtClean="0">
                <a:latin typeface="Comic Sans MS" pitchFamily="66" charset="0"/>
              </a:rPr>
              <a:t>signalling</a:t>
            </a:r>
            <a:r>
              <a:rPr lang="en-US" sz="2800" dirty="0" smtClean="0">
                <a:latin typeface="Comic Sans MS" pitchFamily="66" charset="0"/>
              </a:rPr>
              <a:t> regulating tooth morphogenesis (Irma </a:t>
            </a:r>
            <a:r>
              <a:rPr lang="en-US" sz="2800" dirty="0" err="1" smtClean="0">
                <a:latin typeface="Comic Sans MS" pitchFamily="66" charset="0"/>
              </a:rPr>
              <a:t>Thesleff</a:t>
            </a:r>
            <a:r>
              <a:rPr lang="en-US" sz="2800" dirty="0" smtClean="0">
                <a:latin typeface="Comic Sans MS" pitchFamily="66" charset="0"/>
              </a:rPr>
              <a:t>) </a:t>
            </a:r>
          </a:p>
          <a:p>
            <a:pPr>
              <a:buNone/>
            </a:pPr>
            <a:r>
              <a:rPr lang="en-US" sz="2800" dirty="0" smtClean="0">
                <a:latin typeface="Comic Sans MS" pitchFamily="66" charset="0"/>
              </a:rPr>
              <a:t>   Journal of Cell Science 116, 1647-1648 2003</a:t>
            </a:r>
          </a:p>
          <a:p>
            <a:endParaRPr lang="en-US" sz="2800" dirty="0" smtClean="0">
              <a:latin typeface="Comic Sans MS" pitchFamily="66" charset="0"/>
            </a:endParaRPr>
          </a:p>
          <a:p>
            <a:r>
              <a:rPr lang="en-US" sz="2800" dirty="0" smtClean="0">
                <a:latin typeface="Comic Sans MS" pitchFamily="66" charset="0"/>
              </a:rPr>
              <a:t>The genetic control of early tooth development (Mass &amp; </a:t>
            </a:r>
            <a:r>
              <a:rPr lang="en-US" sz="2800" dirty="0" err="1" smtClean="0">
                <a:latin typeface="Comic Sans MS" pitchFamily="66" charset="0"/>
              </a:rPr>
              <a:t>Bei</a:t>
            </a:r>
            <a:r>
              <a:rPr lang="en-US" sz="2800" dirty="0" smtClean="0">
                <a:latin typeface="Comic Sans MS" pitchFamily="66" charset="0"/>
              </a:rPr>
              <a:t>): </a:t>
            </a:r>
            <a:r>
              <a:rPr lang="en-US" sz="2800" dirty="0" err="1" smtClean="0">
                <a:latin typeface="Comic Sans MS" pitchFamily="66" charset="0"/>
              </a:rPr>
              <a:t>Crit</a:t>
            </a:r>
            <a:r>
              <a:rPr lang="en-US" sz="2800" dirty="0" smtClean="0">
                <a:latin typeface="Comic Sans MS" pitchFamily="66" charset="0"/>
              </a:rPr>
              <a:t> Rev Oral Bid Med 1997 8(1)</a:t>
            </a:r>
          </a:p>
          <a:p>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p:txBody>
          <a:bodyPr/>
          <a:lstStyle/>
          <a:p>
            <a:endParaRPr lang="en-US"/>
          </a:p>
        </p:txBody>
      </p:sp>
      <p:sp>
        <p:nvSpPr>
          <p:cNvPr id="13" name="Subtitle 12"/>
          <p:cNvSpPr>
            <a:spLocks noGrp="1"/>
          </p:cNvSpPr>
          <p:nvPr>
            <p:ph type="subTitle" idx="1"/>
          </p:nvPr>
        </p:nvSpPr>
        <p:spPr/>
        <p:txBody>
          <a:bodyPr/>
          <a:lstStyle/>
          <a:p>
            <a:endParaRPr lang="en-US"/>
          </a:p>
        </p:txBody>
      </p:sp>
      <p:pic>
        <p:nvPicPr>
          <p:cNvPr id="15364" name="Picture 4" descr="scan0006"/>
          <p:cNvPicPr>
            <a:picLocks noChangeAspect="1" noChangeArrowheads="1"/>
          </p:cNvPicPr>
          <p:nvPr/>
        </p:nvPicPr>
        <p:blipFill>
          <a:blip r:embed="rId3"/>
          <a:srcRect/>
          <a:stretch>
            <a:fillRect/>
          </a:stretch>
        </p:blipFill>
        <p:spPr bwMode="auto">
          <a:xfrm>
            <a:off x="1143000" y="1295400"/>
            <a:ext cx="7315200" cy="4440424"/>
          </a:xfrm>
          <a:prstGeom prst="rect">
            <a:avLst/>
          </a:prstGeom>
          <a:noFill/>
          <a:ln w="9525">
            <a:noFill/>
            <a:miter lim="800000"/>
            <a:headEnd/>
            <a:tailEnd/>
          </a:ln>
        </p:spPr>
      </p:pic>
      <p:sp>
        <p:nvSpPr>
          <p:cNvPr id="15365" name="WordArt 6"/>
          <p:cNvSpPr>
            <a:spLocks noChangeArrowheads="1" noChangeShapeType="1" noTextEdit="1"/>
          </p:cNvSpPr>
          <p:nvPr/>
        </p:nvSpPr>
        <p:spPr bwMode="auto">
          <a:xfrm>
            <a:off x="381000" y="609600"/>
            <a:ext cx="7829550" cy="609600"/>
          </a:xfrm>
          <a:prstGeom prst="rect">
            <a:avLst/>
          </a:prstGeom>
        </p:spPr>
        <p:txBody>
          <a:bodyPr wrap="none" fromWordArt="1">
            <a:prstTxWarp prst="textPlain">
              <a:avLst>
                <a:gd name="adj" fmla="val 50000"/>
              </a:avLst>
            </a:prstTxWarp>
          </a:bodyPr>
          <a:lstStyle/>
          <a:p>
            <a:r>
              <a:rPr lang="en-US" kern="10">
                <a:ln w="19050">
                  <a:noFill/>
                  <a:round/>
                  <a:headEnd/>
                  <a:tailEnd/>
                </a:ln>
                <a:solidFill>
                  <a:schemeClr val="accent2"/>
                </a:solidFill>
                <a:effectLst>
                  <a:outerShdw dist="35921" dir="2700000" algn="ctr" rotWithShape="0">
                    <a:srgbClr val="990000"/>
                  </a:outerShdw>
                </a:effectLst>
                <a:latin typeface="Impact"/>
              </a:rPr>
              <a:t>He  who  sees  things  grow  from  the  beginning.......</a:t>
            </a:r>
          </a:p>
        </p:txBody>
      </p:sp>
      <p:sp>
        <p:nvSpPr>
          <p:cNvPr id="15366" name="WordArt 8"/>
          <p:cNvSpPr>
            <a:spLocks noChangeArrowheads="1" noChangeShapeType="1" noTextEdit="1"/>
          </p:cNvSpPr>
          <p:nvPr/>
        </p:nvSpPr>
        <p:spPr bwMode="auto">
          <a:xfrm>
            <a:off x="2209800" y="5715000"/>
            <a:ext cx="6648450" cy="571500"/>
          </a:xfrm>
          <a:prstGeom prst="rect">
            <a:avLst/>
          </a:prstGeom>
        </p:spPr>
        <p:txBody>
          <a:bodyPr wrap="none" fromWordArt="1">
            <a:prstTxWarp prst="textPlain">
              <a:avLst>
                <a:gd name="adj" fmla="val 50000"/>
              </a:avLst>
            </a:prstTxWarp>
          </a:bodyPr>
          <a:lstStyle/>
          <a:p>
            <a:pPr algn="ctr"/>
            <a:r>
              <a:rPr lang="en-US" sz="3600" kern="10" dirty="0">
                <a:ln w="19050">
                  <a:noFill/>
                  <a:round/>
                  <a:headEnd/>
                  <a:tailEnd/>
                </a:ln>
                <a:solidFill>
                  <a:schemeClr val="accent2"/>
                </a:solidFill>
                <a:effectLst>
                  <a:outerShdw dist="35921" dir="2700000" algn="ctr" rotWithShape="0">
                    <a:srgbClr val="990000"/>
                  </a:outerShdw>
                </a:effectLst>
                <a:latin typeface="Impact"/>
              </a:rPr>
              <a:t>will  have  the  finest  view  of  </a:t>
            </a:r>
            <a:r>
              <a:rPr lang="en-US" sz="3600" kern="10" dirty="0" smtClean="0">
                <a:ln w="19050">
                  <a:noFill/>
                  <a:round/>
                  <a:headEnd/>
                  <a:tailEnd/>
                </a:ln>
                <a:solidFill>
                  <a:schemeClr val="accent2"/>
                </a:solidFill>
                <a:effectLst>
                  <a:outerShdw dist="35921" dir="2700000" algn="ctr" rotWithShape="0">
                    <a:srgbClr val="990000"/>
                  </a:outerShdw>
                </a:effectLst>
                <a:latin typeface="Impact"/>
              </a:rPr>
              <a:t>them  !!</a:t>
            </a:r>
            <a:endParaRPr lang="en-US" sz="3600" kern="10" dirty="0">
              <a:ln w="19050">
                <a:noFill/>
                <a:round/>
                <a:headEnd/>
                <a:tailEnd/>
              </a:ln>
              <a:solidFill>
                <a:schemeClr val="accent2"/>
              </a:solidFill>
              <a:effectLst>
                <a:outerShdw dist="35921" dir="2700000" algn="ctr" rotWithShape="0">
                  <a:srgbClr val="990000"/>
                </a:outerShdw>
              </a:effectLst>
              <a:latin typeface="Impact"/>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r>
              <a:rPr lang="en-US" sz="8000" dirty="0" smtClean="0">
                <a:solidFill>
                  <a:schemeClr val="accent2">
                    <a:lumMod val="75000"/>
                  </a:schemeClr>
                </a:solidFill>
                <a:latin typeface="Comic Sans MS" pitchFamily="66" charset="0"/>
              </a:rPr>
              <a:t>Thank you</a:t>
            </a:r>
          </a:p>
          <a:p>
            <a:pPr>
              <a:buNone/>
            </a:pPr>
            <a:r>
              <a:rPr lang="en-US" sz="8000" dirty="0" smtClean="0">
                <a:latin typeface="Comic Sans MS" pitchFamily="66" charset="0"/>
              </a:rPr>
              <a:t>              </a:t>
            </a:r>
            <a:r>
              <a:rPr lang="en-US" sz="3500" dirty="0" err="1" smtClean="0">
                <a:latin typeface="Comic Sans MS" pitchFamily="66" charset="0"/>
              </a:rPr>
              <a:t>Mrinal</a:t>
            </a:r>
            <a:r>
              <a:rPr lang="en-US" sz="3500" dirty="0" smtClean="0">
                <a:latin typeface="Comic Sans MS" pitchFamily="66" charset="0"/>
              </a:rPr>
              <a:t> </a:t>
            </a:r>
            <a:r>
              <a:rPr lang="en-US" sz="3500" dirty="0" err="1" smtClean="0">
                <a:latin typeface="Comic Sans MS" pitchFamily="66" charset="0"/>
              </a:rPr>
              <a:t>shete</a:t>
            </a:r>
            <a:endParaRPr lang="en-US" sz="3500" dirty="0" smtClean="0">
              <a:latin typeface="Comic Sans MS" pitchFamily="66" charset="0"/>
            </a:endParaRPr>
          </a:p>
          <a:p>
            <a:pPr>
              <a:buNone/>
            </a:pPr>
            <a:r>
              <a:rPr lang="en-US" sz="2800" dirty="0" smtClean="0">
                <a:latin typeface="Comic Sans MS" pitchFamily="66" charset="0"/>
              </a:rPr>
              <a:t>                                         Part 1 PG</a:t>
            </a:r>
            <a:endParaRPr lang="en-US" sz="2800" dirty="0">
              <a:latin typeface="Comic Sans MS" pitchFamily="66"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latin typeface="Comic Sans MS" pitchFamily="66" charset="0"/>
            </a:endParaRPr>
          </a:p>
        </p:txBody>
      </p:sp>
      <p:sp>
        <p:nvSpPr>
          <p:cNvPr id="3" name="Content Placeholder 2"/>
          <p:cNvSpPr>
            <a:spLocks noGrp="1"/>
          </p:cNvSpPr>
          <p:nvPr>
            <p:ph sz="quarter" idx="1"/>
          </p:nvPr>
        </p:nvSpPr>
        <p:spPr/>
        <p:txBody>
          <a:bodyPr>
            <a:normAutofit fontScale="92500" lnSpcReduction="10000"/>
          </a:bodyPr>
          <a:lstStyle/>
          <a:p>
            <a:r>
              <a:rPr lang="en-US" sz="3200" dirty="0" smtClean="0">
                <a:latin typeface="Comic Sans MS" pitchFamily="66" charset="0"/>
              </a:rPr>
              <a:t>The dental lamina may still be active in the third molar region after it has disappeared elsewhere, except for occasional epithelial remnants.</a:t>
            </a:r>
          </a:p>
          <a:p>
            <a:pPr>
              <a:buNone/>
            </a:pPr>
            <a:r>
              <a:rPr lang="en-US" sz="3200" dirty="0" smtClean="0">
                <a:latin typeface="Comic Sans MS" pitchFamily="66" charset="0"/>
              </a:rPr>
              <a:t> </a:t>
            </a:r>
          </a:p>
          <a:p>
            <a:r>
              <a:rPr lang="en-US" sz="3200" dirty="0" smtClean="0">
                <a:latin typeface="Comic Sans MS" pitchFamily="66" charset="0"/>
              </a:rPr>
              <a:t>Remnants of the dental lamina persist as epithelial pearls or islands within the jaw as well as in the </a:t>
            </a:r>
            <a:r>
              <a:rPr lang="en-US" sz="3200" dirty="0" err="1" smtClean="0">
                <a:latin typeface="Comic Sans MS" pitchFamily="66" charset="0"/>
              </a:rPr>
              <a:t>gingiva</a:t>
            </a:r>
            <a:r>
              <a:rPr lang="en-US" sz="3200" dirty="0" smtClean="0">
                <a:latin typeface="Comic Sans MS" pitchFamily="66" charset="0"/>
              </a:rPr>
              <a:t> – called </a:t>
            </a:r>
            <a:r>
              <a:rPr lang="en-US" sz="3200" dirty="0" smtClean="0">
                <a:solidFill>
                  <a:srgbClr val="FF0000"/>
                </a:solidFill>
                <a:latin typeface="Comic Sans MS" pitchFamily="66" charset="0"/>
              </a:rPr>
              <a:t>cell rests of </a:t>
            </a:r>
            <a:r>
              <a:rPr lang="en-US" sz="3200" dirty="0" err="1" smtClean="0">
                <a:solidFill>
                  <a:srgbClr val="FF0000"/>
                </a:solidFill>
                <a:latin typeface="Comic Sans MS" pitchFamily="66" charset="0"/>
              </a:rPr>
              <a:t>Serres</a:t>
            </a:r>
            <a:r>
              <a:rPr lang="en-US" sz="3200" dirty="0" smtClean="0">
                <a:solidFill>
                  <a:srgbClr val="FF0000"/>
                </a:solidFill>
                <a:latin typeface="Comic Sans MS" pitchFamily="66" charset="0"/>
              </a:rPr>
              <a:t>.</a:t>
            </a:r>
            <a:endParaRPr lang="en-IN" sz="3200" dirty="0" smtClean="0">
              <a:solidFill>
                <a:srgbClr val="FF0000"/>
              </a:solidFill>
              <a:latin typeface="Comic Sans MS" pitchFamily="66" charset="0"/>
            </a:endParaRPr>
          </a:p>
          <a:p>
            <a:pPr>
              <a:buNone/>
            </a:pPr>
            <a:r>
              <a:rPr lang="en-US" sz="3200" dirty="0" smtClean="0">
                <a:latin typeface="Comic Sans MS" pitchFamily="66" charset="0"/>
              </a:rPr>
              <a:t> </a:t>
            </a:r>
            <a:endParaRPr lang="en-IN" sz="3200" dirty="0">
              <a:latin typeface="Comic Sans MS" pitchFamily="66"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6245352" cy="990600"/>
          </a:xfrm>
        </p:spPr>
        <p:txBody>
          <a:bodyPr>
            <a:normAutofit fontScale="90000"/>
          </a:bodyPr>
          <a:lstStyle/>
          <a:p>
            <a:pPr algn="ctr"/>
            <a:r>
              <a:rPr lang="en-US" dirty="0" smtClean="0">
                <a:latin typeface="Comic Sans MS" pitchFamily="66" charset="0"/>
              </a:rPr>
              <a:t>VESTIBULAR LAMINA</a:t>
            </a:r>
            <a:endParaRPr lang="en-IN" dirty="0">
              <a:latin typeface="Comic Sans MS" pitchFamily="66" charset="0"/>
            </a:endParaRPr>
          </a:p>
        </p:txBody>
      </p:sp>
      <p:sp>
        <p:nvSpPr>
          <p:cNvPr id="3" name="Content Placeholder 2"/>
          <p:cNvSpPr>
            <a:spLocks noGrp="1"/>
          </p:cNvSpPr>
          <p:nvPr>
            <p:ph sz="quarter" idx="1"/>
          </p:nvPr>
        </p:nvSpPr>
        <p:spPr/>
        <p:txBody>
          <a:bodyPr>
            <a:normAutofit/>
          </a:bodyPr>
          <a:lstStyle/>
          <a:p>
            <a:r>
              <a:rPr lang="en-US" sz="3000" dirty="0" smtClean="0">
                <a:latin typeface="Comic Sans MS" pitchFamily="66" charset="0"/>
              </a:rPr>
              <a:t>Labial and buccal to the dental lamina in each dental arch, another epithelial thickening develops independently and somewhat later. It is the vestibular lamina, also termed the </a:t>
            </a:r>
            <a:r>
              <a:rPr lang="en-US" sz="3000" dirty="0" smtClean="0">
                <a:solidFill>
                  <a:srgbClr val="FF0000"/>
                </a:solidFill>
                <a:latin typeface="Comic Sans MS" pitchFamily="66" charset="0"/>
              </a:rPr>
              <a:t>lip furrow band</a:t>
            </a:r>
            <a:r>
              <a:rPr lang="en-US" sz="3000" dirty="0" smtClean="0">
                <a:latin typeface="Comic Sans MS" pitchFamily="66" charset="0"/>
              </a:rPr>
              <a:t>.</a:t>
            </a:r>
          </a:p>
          <a:p>
            <a:endParaRPr lang="en-US" sz="3000" dirty="0" smtClean="0">
              <a:latin typeface="Comic Sans MS" pitchFamily="66" charset="0"/>
            </a:endParaRPr>
          </a:p>
          <a:p>
            <a:r>
              <a:rPr lang="en-US" sz="3000" dirty="0" smtClean="0">
                <a:latin typeface="Comic Sans MS" pitchFamily="66" charset="0"/>
              </a:rPr>
              <a:t>It subsequently hollows and forms the oral vestibule between the alveolar portion of the jaws and the lips and cheeks. </a:t>
            </a:r>
            <a:endParaRPr lang="en-IN" sz="3000" dirty="0" smtClean="0">
              <a:latin typeface="Comic Sans MS" pitchFamily="66" charset="0"/>
            </a:endParaRPr>
          </a:p>
          <a:p>
            <a:endParaRPr lang="en-IN" sz="3000" dirty="0" smtClean="0">
              <a:latin typeface="Comic Sans MS" pitchFamily="66" charset="0"/>
            </a:endParaRPr>
          </a:p>
          <a:p>
            <a:endParaRPr lang="en-IN" sz="3000" dirty="0">
              <a:latin typeface="Comic Sans MS" pitchFamily="66" charset="0"/>
            </a:endParaRPr>
          </a:p>
        </p:txBody>
      </p:sp>
      <p:pic>
        <p:nvPicPr>
          <p:cNvPr id="4" name="Picture 6" descr="Figure_05-03"/>
          <p:cNvPicPr>
            <a:picLocks noChangeAspect="1" noChangeArrowheads="1"/>
          </p:cNvPicPr>
          <p:nvPr/>
        </p:nvPicPr>
        <p:blipFill>
          <a:blip r:embed="rId2"/>
          <a:srcRect l="43396" t="13602" b="5441"/>
          <a:stretch>
            <a:fillRect/>
          </a:stretch>
        </p:blipFill>
        <p:spPr>
          <a:xfrm>
            <a:off x="6629400" y="228600"/>
            <a:ext cx="2220801" cy="14478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dirty="0" smtClean="0">
                <a:latin typeface="Comic Sans MS" pitchFamily="66" charset="0"/>
              </a:rPr>
              <a:t>TOOTH DEVELOPMENT</a:t>
            </a:r>
            <a:endParaRPr lang="en-IN" dirty="0">
              <a:latin typeface="Comic Sans MS" pitchFamily="66" charset="0"/>
            </a:endParaRPr>
          </a:p>
        </p:txBody>
      </p:sp>
      <p:sp>
        <p:nvSpPr>
          <p:cNvPr id="5" name="Content Placeholder 4"/>
          <p:cNvSpPr>
            <a:spLocks noGrp="1"/>
          </p:cNvSpPr>
          <p:nvPr>
            <p:ph sz="quarter" idx="1"/>
          </p:nvPr>
        </p:nvSpPr>
        <p:spPr/>
        <p:txBody>
          <a:bodyPr/>
          <a:lstStyle/>
          <a:p>
            <a:pPr>
              <a:spcBef>
                <a:spcPct val="50000"/>
              </a:spcBef>
            </a:pPr>
            <a:r>
              <a:rPr lang="en-US" sz="2800" dirty="0" smtClean="0">
                <a:latin typeface="Comic Sans MS" pitchFamily="66" charset="0"/>
              </a:rPr>
              <a:t>10 small swellings develop in the region of future primary teeth.</a:t>
            </a:r>
          </a:p>
          <a:p>
            <a:pPr>
              <a:spcBef>
                <a:spcPct val="50000"/>
              </a:spcBef>
            </a:pPr>
            <a:r>
              <a:rPr lang="en-US" sz="2800" dirty="0" smtClean="0">
                <a:latin typeface="Comic Sans MS" pitchFamily="66" charset="0"/>
              </a:rPr>
              <a:t>They form </a:t>
            </a:r>
            <a:r>
              <a:rPr lang="en-US" sz="2800" dirty="0" smtClean="0">
                <a:solidFill>
                  <a:srgbClr val="FF0000"/>
                </a:solidFill>
                <a:latin typeface="Comic Sans MS" pitchFamily="66" charset="0"/>
              </a:rPr>
              <a:t>enamel organ </a:t>
            </a:r>
            <a:r>
              <a:rPr lang="en-US" sz="2800" dirty="0" smtClean="0">
                <a:latin typeface="Comic Sans MS" pitchFamily="66" charset="0"/>
              </a:rPr>
              <a:t>and give rise to the enamel of the teeth.</a:t>
            </a:r>
          </a:p>
          <a:p>
            <a:endParaRPr lang="en-US" dirty="0">
              <a:latin typeface="Comic Sans MS" pitchFamily="66" charset="0"/>
            </a:endParaRPr>
          </a:p>
        </p:txBody>
      </p:sp>
      <p:pic>
        <p:nvPicPr>
          <p:cNvPr id="6" name="Picture 18" descr="scan0016"/>
          <p:cNvPicPr>
            <a:picLocks noChangeAspect="1" noChangeArrowheads="1"/>
          </p:cNvPicPr>
          <p:nvPr/>
        </p:nvPicPr>
        <p:blipFill>
          <a:blip r:embed="rId2"/>
          <a:srcRect t="50859"/>
          <a:stretch>
            <a:fillRect/>
          </a:stretch>
        </p:blipFill>
        <p:spPr>
          <a:xfrm>
            <a:off x="3505200" y="4038600"/>
            <a:ext cx="4616605" cy="24384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8"/>
          <p:cNvSpPr>
            <a:spLocks noGrp="1" noChangeArrowheads="1"/>
          </p:cNvSpPr>
          <p:nvPr>
            <p:ph type="title"/>
          </p:nvPr>
        </p:nvSpPr>
        <p:spPr/>
        <p:txBody>
          <a:bodyPr/>
          <a:lstStyle/>
          <a:p>
            <a:pPr eaLnBrk="1" hangingPunct="1"/>
            <a:endParaRPr lang="en-US" smtClean="0"/>
          </a:p>
        </p:txBody>
      </p:sp>
      <p:pic>
        <p:nvPicPr>
          <p:cNvPr id="37891" name="Picture 4" descr="Figure_011"/>
          <p:cNvPicPr>
            <a:picLocks noGrp="1" noChangeAspect="1" noChangeArrowheads="1"/>
          </p:cNvPicPr>
          <p:nvPr>
            <p:ph sz="half" idx="1"/>
          </p:nvPr>
        </p:nvPicPr>
        <p:blipFill>
          <a:blip r:embed="rId2"/>
          <a:srcRect b="3847"/>
          <a:stretch>
            <a:fillRect/>
          </a:stretch>
        </p:blipFill>
        <p:spPr>
          <a:xfrm>
            <a:off x="4800600" y="1981200"/>
            <a:ext cx="4114800" cy="3810000"/>
          </a:xfrm>
        </p:spPr>
      </p:pic>
      <p:pic>
        <p:nvPicPr>
          <p:cNvPr id="37892" name="Picture 7" descr="Figure_010"/>
          <p:cNvPicPr>
            <a:picLocks noGrp="1" noChangeAspect="1" noChangeArrowheads="1"/>
          </p:cNvPicPr>
          <p:nvPr>
            <p:ph sz="half" idx="2"/>
          </p:nvPr>
        </p:nvPicPr>
        <p:blipFill>
          <a:blip r:embed="rId3"/>
          <a:srcRect b="5769"/>
          <a:stretch>
            <a:fillRect/>
          </a:stretch>
        </p:blipFill>
        <p:spPr>
          <a:xfrm>
            <a:off x="457200" y="2133600"/>
            <a:ext cx="4191000" cy="3810000"/>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latin typeface="Comic Sans MS" pitchFamily="66" charset="0"/>
              </a:rPr>
              <a:t>DENTAL PAPILLA AND SAC</a:t>
            </a:r>
            <a:endParaRPr lang="en-IN" dirty="0">
              <a:latin typeface="Comic Sans MS" pitchFamily="66" charset="0"/>
            </a:endParaRPr>
          </a:p>
        </p:txBody>
      </p:sp>
      <p:sp>
        <p:nvSpPr>
          <p:cNvPr id="3" name="Content Placeholder 2"/>
          <p:cNvSpPr>
            <a:spLocks noGrp="1"/>
          </p:cNvSpPr>
          <p:nvPr>
            <p:ph sz="quarter" idx="1"/>
          </p:nvPr>
        </p:nvSpPr>
        <p:spPr>
          <a:xfrm>
            <a:off x="381000" y="1589567"/>
            <a:ext cx="4114800" cy="4572000"/>
          </a:xfrm>
        </p:spPr>
        <p:txBody>
          <a:bodyPr>
            <a:normAutofit fontScale="85000" lnSpcReduction="10000"/>
          </a:bodyPr>
          <a:lstStyle/>
          <a:p>
            <a:pPr algn="just"/>
            <a:endParaRPr lang="en-US" sz="3200" dirty="0" smtClean="0">
              <a:latin typeface="Comic Sans MS" pitchFamily="66" charset="0"/>
            </a:endParaRPr>
          </a:p>
          <a:p>
            <a:pPr algn="just">
              <a:buFont typeface="Wingdings" pitchFamily="2" charset="2"/>
              <a:buChar char="q"/>
            </a:pPr>
            <a:r>
              <a:rPr lang="en-US" sz="3200" dirty="0" smtClean="0">
                <a:latin typeface="Comic Sans MS" pitchFamily="66" charset="0"/>
              </a:rPr>
              <a:t>Peripheral condensation of </a:t>
            </a:r>
            <a:r>
              <a:rPr lang="en-US" sz="3200" dirty="0" err="1" smtClean="0">
                <a:latin typeface="Comic Sans MS" pitchFamily="66" charset="0"/>
              </a:rPr>
              <a:t>ectomesenchymal</a:t>
            </a:r>
            <a:r>
              <a:rPr lang="en-US" sz="3200" dirty="0" smtClean="0">
                <a:latin typeface="Comic Sans MS" pitchFamily="66" charset="0"/>
              </a:rPr>
              <a:t> cells around enamel organ forms dental papilla</a:t>
            </a:r>
          </a:p>
          <a:p>
            <a:pPr algn="just">
              <a:buFont typeface="Wingdings" pitchFamily="2" charset="2"/>
              <a:buChar char="q"/>
            </a:pPr>
            <a:endParaRPr lang="en-US" sz="3200" dirty="0" smtClean="0">
              <a:latin typeface="Comic Sans MS" pitchFamily="66" charset="0"/>
            </a:endParaRPr>
          </a:p>
          <a:p>
            <a:pPr algn="just">
              <a:buFont typeface="Wingdings" pitchFamily="2" charset="2"/>
              <a:buChar char="q"/>
            </a:pPr>
            <a:r>
              <a:rPr lang="en-US" sz="3200" dirty="0" smtClean="0">
                <a:latin typeface="Comic Sans MS" pitchFamily="66" charset="0"/>
              </a:rPr>
              <a:t>Surrounding dental papilla and enamel organ is dental follicle or sac</a:t>
            </a:r>
          </a:p>
          <a:p>
            <a:pPr algn="just"/>
            <a:endParaRPr lang="en-IN" sz="2800" dirty="0">
              <a:latin typeface="Comic Sans MS" pitchFamily="66" charset="0"/>
            </a:endParaRPr>
          </a:p>
        </p:txBody>
      </p:sp>
      <p:pic>
        <p:nvPicPr>
          <p:cNvPr id="6" name="Picture 8" descr="Figure_05-12"/>
          <p:cNvPicPr>
            <a:picLocks noGrp="1" noChangeAspect="1" noChangeArrowheads="1"/>
          </p:cNvPicPr>
          <p:nvPr>
            <p:ph sz="quarter" idx="2"/>
          </p:nvPr>
        </p:nvPicPr>
        <p:blipFill>
          <a:blip r:embed="rId2"/>
          <a:srcRect t="9486" b="9882"/>
          <a:stretch>
            <a:fillRect/>
          </a:stretch>
        </p:blipFill>
        <p:spPr>
          <a:xfrm>
            <a:off x="4987926" y="1571612"/>
            <a:ext cx="3584602" cy="2571768"/>
          </a:xfrm>
          <a:noFill/>
          <a:ln>
            <a:solidFill>
              <a:schemeClr val="tx1"/>
            </a:solidFill>
          </a:ln>
        </p:spPr>
      </p:pic>
      <p:pic>
        <p:nvPicPr>
          <p:cNvPr id="7" name="Picture 10" descr="Figure_05-14"/>
          <p:cNvPicPr>
            <a:picLocks noChangeAspect="1" noChangeArrowheads="1"/>
          </p:cNvPicPr>
          <p:nvPr/>
        </p:nvPicPr>
        <p:blipFill>
          <a:blip r:embed="rId3"/>
          <a:srcRect b="2632"/>
          <a:stretch>
            <a:fillRect/>
          </a:stretch>
        </p:blipFill>
        <p:spPr>
          <a:xfrm>
            <a:off x="5000628" y="4210056"/>
            <a:ext cx="3567138" cy="2433654"/>
          </a:xfrm>
          <a:prstGeom prst="rect">
            <a:avLst/>
          </a:prstGeom>
          <a:noFill/>
          <a:ln>
            <a:solidFill>
              <a:schemeClr val="tx1"/>
            </a:solid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IN"/>
          </a:p>
        </p:txBody>
      </p:sp>
      <p:pic>
        <p:nvPicPr>
          <p:cNvPr id="7" name="Picture 4" descr="Figure_012"/>
          <p:cNvPicPr>
            <a:picLocks noGrp="1" noChangeAspect="1" noChangeArrowheads="1"/>
          </p:cNvPicPr>
          <p:nvPr>
            <p:ph sz="quarter" idx="1"/>
          </p:nvPr>
        </p:nvPicPr>
        <p:blipFill>
          <a:blip r:embed="rId2"/>
          <a:srcRect b="1755"/>
          <a:stretch>
            <a:fillRect/>
          </a:stretch>
        </p:blipFill>
        <p:spPr>
          <a:xfrm>
            <a:off x="1142976" y="1857364"/>
            <a:ext cx="6858048" cy="4357717"/>
          </a:xfrm>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694" y="317946"/>
            <a:ext cx="8153400" cy="990600"/>
          </a:xfrm>
        </p:spPr>
        <p:txBody>
          <a:bodyPr/>
          <a:lstStyle/>
          <a:p>
            <a:endParaRPr lang="en-IN">
              <a:latin typeface="Comic Sans MS" pitchFamily="66" charset="0"/>
            </a:endParaRPr>
          </a:p>
        </p:txBody>
      </p:sp>
      <p:sp>
        <p:nvSpPr>
          <p:cNvPr id="3" name="Content Placeholder 2"/>
          <p:cNvSpPr>
            <a:spLocks noGrp="1"/>
          </p:cNvSpPr>
          <p:nvPr>
            <p:ph sz="quarter" idx="1"/>
          </p:nvPr>
        </p:nvSpPr>
        <p:spPr>
          <a:xfrm>
            <a:off x="531694" y="1689546"/>
            <a:ext cx="8153400" cy="4495800"/>
          </a:xfrm>
        </p:spPr>
        <p:txBody>
          <a:bodyPr>
            <a:normAutofit/>
          </a:bodyPr>
          <a:lstStyle/>
          <a:p>
            <a:r>
              <a:rPr lang="en-US" sz="3000" dirty="0" smtClean="0">
                <a:latin typeface="Comic Sans MS" pitchFamily="66" charset="0"/>
              </a:rPr>
              <a:t>Tooth germ is formed by</a:t>
            </a:r>
          </a:p>
          <a:p>
            <a:pPr lvl="1">
              <a:buNone/>
            </a:pPr>
            <a:endParaRPr lang="en-US" sz="3000" dirty="0" smtClean="0">
              <a:latin typeface="Comic Sans MS" pitchFamily="66" charset="0"/>
            </a:endParaRPr>
          </a:p>
          <a:p>
            <a:pPr lvl="1">
              <a:buNone/>
            </a:pPr>
            <a:r>
              <a:rPr lang="en-US" sz="3000" dirty="0" smtClean="0">
                <a:latin typeface="Comic Sans MS" pitchFamily="66" charset="0"/>
              </a:rPr>
              <a:t>Enamel organ              enamel</a:t>
            </a:r>
          </a:p>
          <a:p>
            <a:pPr lvl="1">
              <a:buNone/>
            </a:pPr>
            <a:r>
              <a:rPr lang="en-US" sz="3000" dirty="0" smtClean="0">
                <a:latin typeface="Comic Sans MS" pitchFamily="66" charset="0"/>
              </a:rPr>
              <a:t>        +</a:t>
            </a:r>
          </a:p>
          <a:p>
            <a:pPr lvl="1">
              <a:buNone/>
            </a:pPr>
            <a:r>
              <a:rPr lang="en-US" sz="3000" dirty="0" smtClean="0">
                <a:latin typeface="Comic Sans MS" pitchFamily="66" charset="0"/>
              </a:rPr>
              <a:t>Dental papilla             pulp and dentin</a:t>
            </a:r>
          </a:p>
          <a:p>
            <a:pPr lvl="1">
              <a:buNone/>
            </a:pPr>
            <a:r>
              <a:rPr lang="en-US" sz="3000" dirty="0" smtClean="0">
                <a:latin typeface="Comic Sans MS" pitchFamily="66" charset="0"/>
              </a:rPr>
              <a:t>        +</a:t>
            </a:r>
          </a:p>
          <a:p>
            <a:pPr lvl="1">
              <a:buNone/>
            </a:pPr>
            <a:r>
              <a:rPr lang="en-US" sz="3000" dirty="0" smtClean="0">
                <a:latin typeface="Comic Sans MS" pitchFamily="66" charset="0"/>
              </a:rPr>
              <a:t>Dental sac                   cementum and PDL</a:t>
            </a:r>
          </a:p>
          <a:p>
            <a:pPr>
              <a:buNone/>
            </a:pPr>
            <a:r>
              <a:rPr lang="en-US" sz="3000" dirty="0" smtClean="0">
                <a:latin typeface="Comic Sans MS" pitchFamily="66" charset="0"/>
              </a:rPr>
              <a:t>	</a:t>
            </a:r>
          </a:p>
        </p:txBody>
      </p:sp>
      <p:sp>
        <p:nvSpPr>
          <p:cNvPr id="4" name="Right Arrow 3"/>
          <p:cNvSpPr/>
          <p:nvPr/>
        </p:nvSpPr>
        <p:spPr>
          <a:xfrm>
            <a:off x="3581400" y="28194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Comic Sans MS" pitchFamily="66" charset="0"/>
            </a:endParaRPr>
          </a:p>
        </p:txBody>
      </p:sp>
      <p:sp>
        <p:nvSpPr>
          <p:cNvPr id="5" name="Right Arrow 4"/>
          <p:cNvSpPr/>
          <p:nvPr/>
        </p:nvSpPr>
        <p:spPr>
          <a:xfrm>
            <a:off x="3581400" y="38862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Comic Sans MS" pitchFamily="66" charset="0"/>
            </a:endParaRPr>
          </a:p>
        </p:txBody>
      </p:sp>
      <p:sp>
        <p:nvSpPr>
          <p:cNvPr id="6" name="Right Arrow 5"/>
          <p:cNvSpPr/>
          <p:nvPr/>
        </p:nvSpPr>
        <p:spPr>
          <a:xfrm>
            <a:off x="3581400" y="49530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Comic Sans MS" pitchFamily="66"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latin typeface="Comic Sans MS" pitchFamily="66" charset="0"/>
              </a:rPr>
              <a:t>STAGES OF TOOTH DEVELOPMENT</a:t>
            </a:r>
            <a:endParaRPr lang="en-IN" dirty="0">
              <a:latin typeface="Comic Sans MS" pitchFamily="66" charset="0"/>
            </a:endParaRPr>
          </a:p>
        </p:txBody>
      </p:sp>
      <p:sp>
        <p:nvSpPr>
          <p:cNvPr id="3" name="Content Placeholder 2"/>
          <p:cNvSpPr>
            <a:spLocks noGrp="1"/>
          </p:cNvSpPr>
          <p:nvPr>
            <p:ph sz="quarter" idx="1"/>
          </p:nvPr>
        </p:nvSpPr>
        <p:spPr/>
        <p:txBody>
          <a:bodyPr>
            <a:normAutofit fontScale="92500" lnSpcReduction="10000"/>
          </a:bodyPr>
          <a:lstStyle/>
          <a:p>
            <a:r>
              <a:rPr lang="en-US" sz="3200" dirty="0" smtClean="0">
                <a:latin typeface="Comic Sans MS" pitchFamily="66" charset="0"/>
              </a:rPr>
              <a:t>3 morphological stages in tooth development are seen------</a:t>
            </a:r>
          </a:p>
          <a:p>
            <a:pPr>
              <a:buFontTx/>
              <a:buNone/>
            </a:pPr>
            <a:endParaRPr lang="en-US" sz="3200" dirty="0" smtClean="0">
              <a:latin typeface="Comic Sans MS" pitchFamily="66" charset="0"/>
            </a:endParaRPr>
          </a:p>
          <a:p>
            <a:pPr>
              <a:buFontTx/>
              <a:buNone/>
            </a:pPr>
            <a:r>
              <a:rPr lang="en-US" sz="3200" dirty="0" smtClean="0">
                <a:solidFill>
                  <a:srgbClr val="C00000"/>
                </a:solidFill>
                <a:latin typeface="Comic Sans MS" pitchFamily="66" charset="0"/>
              </a:rPr>
              <a:t>	BUD STAGE</a:t>
            </a:r>
          </a:p>
          <a:p>
            <a:pPr>
              <a:buFontTx/>
              <a:buNone/>
            </a:pPr>
            <a:endParaRPr lang="en-US" sz="3200" dirty="0" smtClean="0">
              <a:solidFill>
                <a:srgbClr val="C00000"/>
              </a:solidFill>
              <a:latin typeface="Comic Sans MS" pitchFamily="66" charset="0"/>
            </a:endParaRPr>
          </a:p>
          <a:p>
            <a:pPr>
              <a:buFontTx/>
              <a:buNone/>
            </a:pPr>
            <a:r>
              <a:rPr lang="en-US" sz="3200" dirty="0" smtClean="0">
                <a:solidFill>
                  <a:srgbClr val="C00000"/>
                </a:solidFill>
                <a:latin typeface="Comic Sans MS" pitchFamily="66" charset="0"/>
              </a:rPr>
              <a:t>	CAP STAGE</a:t>
            </a:r>
          </a:p>
          <a:p>
            <a:pPr>
              <a:buFontTx/>
              <a:buNone/>
            </a:pPr>
            <a:r>
              <a:rPr lang="en-US" sz="3200" dirty="0" smtClean="0">
                <a:solidFill>
                  <a:srgbClr val="C00000"/>
                </a:solidFill>
                <a:latin typeface="Comic Sans MS" pitchFamily="66" charset="0"/>
              </a:rPr>
              <a:t>				     early</a:t>
            </a:r>
          </a:p>
          <a:p>
            <a:pPr>
              <a:buFontTx/>
              <a:buNone/>
            </a:pPr>
            <a:r>
              <a:rPr lang="en-US" sz="3200" dirty="0" smtClean="0">
                <a:solidFill>
                  <a:srgbClr val="C00000"/>
                </a:solidFill>
                <a:latin typeface="Comic Sans MS" pitchFamily="66" charset="0"/>
              </a:rPr>
              <a:t>	BELL STAGE	</a:t>
            </a:r>
            <a:endParaRPr lang="en-IN" sz="3200" dirty="0" smtClean="0">
              <a:solidFill>
                <a:srgbClr val="C00000"/>
              </a:solidFill>
              <a:latin typeface="Comic Sans MS" pitchFamily="66" charset="0"/>
            </a:endParaRPr>
          </a:p>
          <a:p>
            <a:pPr>
              <a:buFontTx/>
              <a:buNone/>
            </a:pPr>
            <a:r>
              <a:rPr lang="en-US" sz="3200" dirty="0" smtClean="0">
                <a:solidFill>
                  <a:srgbClr val="C00000"/>
                </a:solidFill>
                <a:latin typeface="Comic Sans MS" pitchFamily="66" charset="0"/>
              </a:rPr>
              <a:t>				     advanced</a:t>
            </a:r>
          </a:p>
        </p:txBody>
      </p:sp>
      <p:cxnSp>
        <p:nvCxnSpPr>
          <p:cNvPr id="5" name="Straight Arrow Connector 4"/>
          <p:cNvCxnSpPr/>
          <p:nvPr/>
        </p:nvCxnSpPr>
        <p:spPr>
          <a:xfrm>
            <a:off x="3352800" y="5257800"/>
            <a:ext cx="609600" cy="381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 name="Straight Arrow Connector 5"/>
          <p:cNvCxnSpPr/>
          <p:nvPr/>
        </p:nvCxnSpPr>
        <p:spPr>
          <a:xfrm flipV="1">
            <a:off x="3352800" y="4876800"/>
            <a:ext cx="5334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itchFamily="66" charset="0"/>
              </a:rPr>
              <a:t>BUD STAGE</a:t>
            </a:r>
            <a:endParaRPr lang="en-IN" dirty="0">
              <a:latin typeface="Comic Sans MS" pitchFamily="66" charset="0"/>
            </a:endParaRPr>
          </a:p>
        </p:txBody>
      </p:sp>
      <p:sp>
        <p:nvSpPr>
          <p:cNvPr id="3" name="Content Placeholder 2"/>
          <p:cNvSpPr>
            <a:spLocks noGrp="1"/>
          </p:cNvSpPr>
          <p:nvPr>
            <p:ph sz="quarter" idx="1"/>
          </p:nvPr>
        </p:nvSpPr>
        <p:spPr/>
        <p:txBody>
          <a:bodyPr>
            <a:noAutofit/>
          </a:bodyPr>
          <a:lstStyle/>
          <a:p>
            <a:pPr algn="just">
              <a:lnSpc>
                <a:spcPct val="90000"/>
              </a:lnSpc>
            </a:pPr>
            <a:r>
              <a:rPr lang="en-US" sz="3200" dirty="0" smtClean="0">
                <a:latin typeface="Comic Sans MS" pitchFamily="66" charset="0"/>
              </a:rPr>
              <a:t>The epithelium of the dental lamina is separated from the underlying </a:t>
            </a:r>
            <a:r>
              <a:rPr lang="en-US" sz="3200" dirty="0" err="1" smtClean="0">
                <a:latin typeface="Comic Sans MS" pitchFamily="66" charset="0"/>
              </a:rPr>
              <a:t>ectomesnchyme</a:t>
            </a:r>
            <a:r>
              <a:rPr lang="en-US" sz="3200" dirty="0" smtClean="0">
                <a:latin typeface="Comic Sans MS" pitchFamily="66" charset="0"/>
              </a:rPr>
              <a:t> by a basement membrane.</a:t>
            </a:r>
          </a:p>
          <a:p>
            <a:pPr algn="just">
              <a:lnSpc>
                <a:spcPct val="90000"/>
              </a:lnSpc>
              <a:buFont typeface="Wingdings" pitchFamily="2" charset="2"/>
              <a:buNone/>
            </a:pPr>
            <a:endParaRPr lang="en-US" sz="3200" dirty="0" smtClean="0">
              <a:latin typeface="Comic Sans MS" pitchFamily="66" charset="0"/>
            </a:endParaRPr>
          </a:p>
          <a:p>
            <a:pPr algn="just">
              <a:lnSpc>
                <a:spcPct val="90000"/>
              </a:lnSpc>
            </a:pPr>
            <a:r>
              <a:rPr lang="en-US" sz="3200" dirty="0" smtClean="0">
                <a:latin typeface="Comic Sans MS" pitchFamily="66" charset="0"/>
              </a:rPr>
              <a:t>The cells of the epithelium proliferate faster than the adjacent cells.</a:t>
            </a:r>
          </a:p>
          <a:p>
            <a:pPr algn="just">
              <a:lnSpc>
                <a:spcPct val="90000"/>
              </a:lnSpc>
              <a:buNone/>
            </a:pPr>
            <a:endParaRPr lang="en-US" sz="3200" dirty="0" smtClean="0">
              <a:latin typeface="Comic Sans MS" pitchFamily="66" charset="0"/>
            </a:endParaRPr>
          </a:p>
          <a:p>
            <a:pPr algn="just">
              <a:lnSpc>
                <a:spcPct val="90000"/>
              </a:lnSpc>
            </a:pPr>
            <a:r>
              <a:rPr lang="en-US" sz="3200" dirty="0" smtClean="0">
                <a:latin typeface="Comic Sans MS" pitchFamily="66" charset="0"/>
              </a:rPr>
              <a:t>The enamel organ consists in this stage peripherally located low columnar cells &amp; centrally located polygonal cells.</a:t>
            </a:r>
          </a:p>
          <a:p>
            <a:pPr algn="just">
              <a:lnSpc>
                <a:spcPct val="90000"/>
              </a:lnSpc>
              <a:buFont typeface="Wingdings" pitchFamily="2" charset="2"/>
              <a:buNone/>
            </a:pPr>
            <a:endParaRPr lang="en-US" sz="3200" dirty="0" smtClean="0">
              <a:latin typeface="Comic Sans MS" pitchFamily="66" charset="0"/>
            </a:endParaRPr>
          </a:p>
          <a:p>
            <a:pPr algn="just">
              <a:lnSpc>
                <a:spcPct val="90000"/>
              </a:lnSpc>
            </a:pPr>
            <a:endParaRPr lang="en-US" sz="3200" dirty="0" smtClean="0">
              <a:latin typeface="Comic Sans MS" pitchFamily="66" charset="0"/>
            </a:endParaRPr>
          </a:p>
          <a:p>
            <a:pPr algn="just"/>
            <a:endParaRPr lang="en-IN" sz="2800" dirty="0">
              <a:latin typeface="Comic Sans MS" pitchFamily="66" charset="0"/>
            </a:endParaRPr>
          </a:p>
        </p:txBody>
      </p:sp>
      <p:pic>
        <p:nvPicPr>
          <p:cNvPr id="4" name="Picture 2"/>
          <p:cNvPicPr>
            <a:picLocks noChangeAspect="1" noChangeArrowheads="1"/>
          </p:cNvPicPr>
          <p:nvPr/>
        </p:nvPicPr>
        <p:blipFill>
          <a:blip r:embed="rId2"/>
          <a:srcRect b="5934"/>
          <a:stretch>
            <a:fillRect/>
          </a:stretch>
        </p:blipFill>
        <p:spPr bwMode="auto">
          <a:xfrm>
            <a:off x="6324600" y="228600"/>
            <a:ext cx="2590800" cy="1447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omic Sans MS" pitchFamily="66" charset="0"/>
              </a:rPr>
              <a:t>INTRODUCTION</a:t>
            </a:r>
            <a:endParaRPr lang="en-IN" dirty="0">
              <a:latin typeface="Comic Sans MS" pitchFamily="66" charset="0"/>
            </a:endParaRPr>
          </a:p>
        </p:txBody>
      </p:sp>
      <p:sp>
        <p:nvSpPr>
          <p:cNvPr id="3" name="Content Placeholder 2"/>
          <p:cNvSpPr>
            <a:spLocks noGrp="1"/>
          </p:cNvSpPr>
          <p:nvPr>
            <p:ph sz="quarter" idx="1"/>
          </p:nvPr>
        </p:nvSpPr>
        <p:spPr>
          <a:xfrm>
            <a:off x="838200" y="1600200"/>
            <a:ext cx="7924800" cy="4419600"/>
          </a:xfrm>
        </p:spPr>
        <p:txBody>
          <a:bodyPr>
            <a:noAutofit/>
          </a:bodyPr>
          <a:lstStyle/>
          <a:p>
            <a:pPr>
              <a:buFont typeface="Wingdings" pitchFamily="2" charset="2"/>
              <a:buChar char="q"/>
            </a:pPr>
            <a:r>
              <a:rPr lang="en-US" sz="2600" dirty="0" smtClean="0">
                <a:latin typeface="Comic Sans MS" pitchFamily="66" charset="0"/>
              </a:rPr>
              <a:t>The primitive oral cavity called </a:t>
            </a:r>
            <a:r>
              <a:rPr lang="en-US" sz="2600" dirty="0" err="1" smtClean="0">
                <a:latin typeface="Comic Sans MS" pitchFamily="66" charset="0"/>
              </a:rPr>
              <a:t>stomodeum</a:t>
            </a:r>
            <a:r>
              <a:rPr lang="en-US" sz="2600" dirty="0" smtClean="0">
                <a:latin typeface="Comic Sans MS" pitchFamily="66" charset="0"/>
              </a:rPr>
              <a:t> – lined by stratified </a:t>
            </a:r>
            <a:r>
              <a:rPr lang="en-US" sz="2600" dirty="0" err="1" smtClean="0">
                <a:latin typeface="Comic Sans MS" pitchFamily="66" charset="0"/>
              </a:rPr>
              <a:t>squamous</a:t>
            </a:r>
            <a:r>
              <a:rPr lang="en-US" sz="2600" dirty="0" smtClean="0">
                <a:latin typeface="Comic Sans MS" pitchFamily="66" charset="0"/>
              </a:rPr>
              <a:t> epithelium - oral ectoderm.</a:t>
            </a:r>
          </a:p>
          <a:p>
            <a:pPr>
              <a:buFont typeface="Wingdings" pitchFamily="2" charset="2"/>
              <a:buChar char="q"/>
            </a:pPr>
            <a:endParaRPr lang="en-US" sz="2600" dirty="0" smtClean="0">
              <a:latin typeface="Comic Sans MS" pitchFamily="66" charset="0"/>
            </a:endParaRPr>
          </a:p>
          <a:p>
            <a:pPr>
              <a:buFont typeface="Wingdings" pitchFamily="2" charset="2"/>
              <a:buChar char="q"/>
            </a:pPr>
            <a:r>
              <a:rPr lang="en-US" sz="2600" dirty="0" smtClean="0">
                <a:latin typeface="Comic Sans MS" pitchFamily="66" charset="0"/>
              </a:rPr>
              <a:t>The oral ectoderm contact the endoderm of the foregut to form the buccopharyngeal membrane.</a:t>
            </a:r>
          </a:p>
          <a:p>
            <a:pPr>
              <a:buFont typeface="Wingdings" pitchFamily="2" charset="2"/>
              <a:buChar char="q"/>
            </a:pPr>
            <a:endParaRPr lang="en-US" sz="2600" dirty="0" smtClean="0">
              <a:latin typeface="Comic Sans MS" pitchFamily="66" charset="0"/>
            </a:endParaRPr>
          </a:p>
          <a:p>
            <a:pPr>
              <a:buFont typeface="Wingdings" pitchFamily="2" charset="2"/>
              <a:buChar char="q"/>
            </a:pPr>
            <a:r>
              <a:rPr lang="en-US" sz="2600" dirty="0" smtClean="0">
                <a:latin typeface="Comic Sans MS" pitchFamily="66" charset="0"/>
              </a:rPr>
              <a:t>At about 27</a:t>
            </a:r>
            <a:r>
              <a:rPr lang="en-US" sz="2600" baseline="30000" dirty="0" smtClean="0">
                <a:latin typeface="Comic Sans MS" pitchFamily="66" charset="0"/>
              </a:rPr>
              <a:t>th</a:t>
            </a:r>
            <a:r>
              <a:rPr lang="en-US" sz="2600" dirty="0" smtClean="0">
                <a:latin typeface="Comic Sans MS" pitchFamily="66" charset="0"/>
              </a:rPr>
              <a:t> day of IUL </a:t>
            </a:r>
            <a:r>
              <a:rPr lang="en-US" sz="2600" dirty="0" err="1" smtClean="0">
                <a:latin typeface="Comic Sans MS" pitchFamily="66" charset="0"/>
              </a:rPr>
              <a:t>buccopharyngeal</a:t>
            </a:r>
            <a:r>
              <a:rPr lang="en-US" sz="2600" dirty="0" smtClean="0">
                <a:latin typeface="Comic Sans MS" pitchFamily="66" charset="0"/>
              </a:rPr>
              <a:t> membrane ruptures and the primitive oral cavity establishes a connection with the foregut.</a:t>
            </a:r>
            <a:endParaRPr lang="en-IN" sz="2600" dirty="0">
              <a:latin typeface="Comic Sans MS" pitchFamily="66"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sz="quarter" idx="4294967295"/>
          </p:nvPr>
        </p:nvPicPr>
        <p:blipFill>
          <a:blip r:embed="rId2"/>
          <a:srcRect b="5934"/>
          <a:stretch>
            <a:fillRect/>
          </a:stretch>
        </p:blipFill>
        <p:spPr bwMode="auto">
          <a:xfrm>
            <a:off x="304800" y="228600"/>
            <a:ext cx="3886200" cy="4000500"/>
          </a:xfrm>
          <a:prstGeom prst="rect">
            <a:avLst/>
          </a:prstGeom>
          <a:noFill/>
          <a:ln w="9525">
            <a:noFill/>
            <a:miter lim="800000"/>
            <a:headEnd/>
            <a:tailEnd/>
          </a:ln>
          <a:effectLst/>
        </p:spPr>
      </p:pic>
      <p:pic>
        <p:nvPicPr>
          <p:cNvPr id="2051" name="Picture 3" descr="C:\Users\user\Desktop\Mansi\oral medicine radiology pathology\Oral Histology (G)\ColorImageCollection\DevToothSuppTissues\Figure_010.jpg"/>
          <p:cNvPicPr>
            <a:picLocks noChangeAspect="1" noChangeArrowheads="1"/>
          </p:cNvPicPr>
          <p:nvPr/>
        </p:nvPicPr>
        <p:blipFill>
          <a:blip r:embed="rId3"/>
          <a:srcRect b="4479"/>
          <a:stretch>
            <a:fillRect/>
          </a:stretch>
        </p:blipFill>
        <p:spPr bwMode="auto">
          <a:xfrm>
            <a:off x="4343400" y="3352800"/>
            <a:ext cx="4071998" cy="3286148"/>
          </a:xfrm>
          <a:prstGeom prst="rect">
            <a:avLst/>
          </a:prstGeom>
          <a:noFill/>
        </p:spPr>
      </p:pic>
      <p:pic>
        <p:nvPicPr>
          <p:cNvPr id="8" name="Picture 4" descr="02"/>
          <p:cNvPicPr>
            <a:picLocks noChangeAspect="1" noChangeArrowheads="1"/>
          </p:cNvPicPr>
          <p:nvPr/>
        </p:nvPicPr>
        <p:blipFill>
          <a:blip r:embed="rId4"/>
          <a:srcRect t="50685" r="-1244"/>
          <a:stretch>
            <a:fillRect/>
          </a:stretch>
        </p:blipFill>
        <p:spPr bwMode="auto">
          <a:xfrm>
            <a:off x="533400" y="304800"/>
            <a:ext cx="7772400" cy="617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04800" y="457200"/>
            <a:ext cx="8153400" cy="5486400"/>
          </a:xfrm>
        </p:spPr>
        <p:txBody>
          <a:bodyPr>
            <a:noAutofit/>
          </a:bodyPr>
          <a:lstStyle/>
          <a:p>
            <a:pPr algn="just">
              <a:lnSpc>
                <a:spcPct val="90000"/>
              </a:lnSpc>
            </a:pPr>
            <a:r>
              <a:rPr lang="en-US" sz="2800" dirty="0" smtClean="0">
                <a:latin typeface="Comic Sans MS" pitchFamily="66" charset="0"/>
              </a:rPr>
              <a:t>The next step is mitosis of cells of both epithelium &amp; C.T.</a:t>
            </a:r>
          </a:p>
          <a:p>
            <a:pPr algn="just">
              <a:lnSpc>
                <a:spcPct val="90000"/>
              </a:lnSpc>
            </a:pPr>
            <a:endParaRPr lang="en-US" sz="2800" dirty="0" smtClean="0">
              <a:latin typeface="Comic Sans MS" pitchFamily="66" charset="0"/>
            </a:endParaRPr>
          </a:p>
          <a:p>
            <a:pPr algn="just">
              <a:lnSpc>
                <a:spcPct val="90000"/>
              </a:lnSpc>
            </a:pPr>
            <a:r>
              <a:rPr lang="en-US" sz="2800" dirty="0" smtClean="0">
                <a:latin typeface="Comic Sans MS" pitchFamily="66" charset="0"/>
              </a:rPr>
              <a:t>As a result of mitosis &amp; </a:t>
            </a:r>
            <a:r>
              <a:rPr lang="en-US" sz="2800" dirty="0" smtClean="0">
                <a:solidFill>
                  <a:srgbClr val="FF0000"/>
                </a:solidFill>
                <a:latin typeface="Comic Sans MS" pitchFamily="66" charset="0"/>
              </a:rPr>
              <a:t>migration of neural crest </a:t>
            </a:r>
            <a:r>
              <a:rPr lang="en-US" sz="2800" dirty="0" smtClean="0">
                <a:latin typeface="Comic Sans MS" pitchFamily="66" charset="0"/>
              </a:rPr>
              <a:t>cells into the area, the </a:t>
            </a:r>
            <a:r>
              <a:rPr lang="en-US" sz="2800" dirty="0" err="1" smtClean="0">
                <a:latin typeface="Comic Sans MS" pitchFamily="66" charset="0"/>
              </a:rPr>
              <a:t>ectomesenchymal</a:t>
            </a:r>
            <a:r>
              <a:rPr lang="en-US" sz="2800" dirty="0" smtClean="0">
                <a:latin typeface="Comic Sans MS" pitchFamily="66" charset="0"/>
              </a:rPr>
              <a:t> cells surrounding the tooth bud condense.</a:t>
            </a:r>
          </a:p>
          <a:p>
            <a:pPr algn="just">
              <a:lnSpc>
                <a:spcPct val="90000"/>
              </a:lnSpc>
            </a:pPr>
            <a:endParaRPr lang="en-US" sz="2800" dirty="0" smtClean="0">
              <a:latin typeface="Comic Sans MS" pitchFamily="66" charset="0"/>
            </a:endParaRPr>
          </a:p>
          <a:p>
            <a:pPr algn="just">
              <a:lnSpc>
                <a:spcPct val="90000"/>
              </a:lnSpc>
            </a:pPr>
            <a:r>
              <a:rPr lang="en-US" sz="2800" dirty="0" smtClean="0">
                <a:latin typeface="Comic Sans MS" pitchFamily="66" charset="0"/>
              </a:rPr>
              <a:t> The area of </a:t>
            </a:r>
            <a:r>
              <a:rPr lang="en-US" sz="2800" dirty="0" err="1" smtClean="0">
                <a:latin typeface="Comic Sans MS" pitchFamily="66" charset="0"/>
              </a:rPr>
              <a:t>ectomesenchymal</a:t>
            </a:r>
            <a:r>
              <a:rPr lang="en-US" sz="2800" dirty="0" smtClean="0">
                <a:latin typeface="Comic Sans MS" pitchFamily="66" charset="0"/>
              </a:rPr>
              <a:t> condensation    immediately adjacent to enamel organ is called </a:t>
            </a:r>
            <a:r>
              <a:rPr lang="en-US" sz="2800" dirty="0" smtClean="0">
                <a:solidFill>
                  <a:srgbClr val="C00000"/>
                </a:solidFill>
                <a:latin typeface="Comic Sans MS" pitchFamily="66" charset="0"/>
              </a:rPr>
              <a:t>dental papilla.</a:t>
            </a:r>
          </a:p>
          <a:p>
            <a:pPr algn="just">
              <a:lnSpc>
                <a:spcPct val="90000"/>
              </a:lnSpc>
            </a:pPr>
            <a:endParaRPr lang="en-US" sz="2800" dirty="0" smtClean="0">
              <a:solidFill>
                <a:srgbClr val="C00000"/>
              </a:solidFill>
              <a:latin typeface="Comic Sans MS" pitchFamily="66" charset="0"/>
            </a:endParaRPr>
          </a:p>
          <a:p>
            <a:pPr algn="just">
              <a:lnSpc>
                <a:spcPct val="90000"/>
              </a:lnSpc>
            </a:pPr>
            <a:r>
              <a:rPr lang="en-US" sz="2800" dirty="0" smtClean="0">
                <a:latin typeface="Comic Sans MS" pitchFamily="66" charset="0"/>
              </a:rPr>
              <a:t>The cells of dental papilla will form pulp &amp; dentin.</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latin typeface="Comic Sans MS" pitchFamily="66" charset="0"/>
            </a:endParaRPr>
          </a:p>
        </p:txBody>
      </p:sp>
      <p:sp>
        <p:nvSpPr>
          <p:cNvPr id="3" name="Content Placeholder 2"/>
          <p:cNvSpPr>
            <a:spLocks noGrp="1"/>
          </p:cNvSpPr>
          <p:nvPr>
            <p:ph sz="quarter" idx="1"/>
          </p:nvPr>
        </p:nvSpPr>
        <p:spPr/>
        <p:txBody>
          <a:bodyPr>
            <a:normAutofit lnSpcReduction="10000"/>
          </a:bodyPr>
          <a:lstStyle/>
          <a:p>
            <a:r>
              <a:rPr lang="en-US" sz="3600" dirty="0" smtClean="0">
                <a:latin typeface="Comic Sans MS" pitchFamily="66" charset="0"/>
              </a:rPr>
              <a:t>Dental papilla &amp; enamel organ are surrounded by </a:t>
            </a:r>
            <a:r>
              <a:rPr lang="en-US" sz="3600" dirty="0" smtClean="0">
                <a:solidFill>
                  <a:srgbClr val="C00000"/>
                </a:solidFill>
                <a:latin typeface="Comic Sans MS" pitchFamily="66" charset="0"/>
              </a:rPr>
              <a:t>dental sac.</a:t>
            </a:r>
          </a:p>
          <a:p>
            <a:endParaRPr lang="en-US" sz="3600" dirty="0" smtClean="0">
              <a:solidFill>
                <a:srgbClr val="C00000"/>
              </a:solidFill>
              <a:latin typeface="Comic Sans MS" pitchFamily="66" charset="0"/>
            </a:endParaRPr>
          </a:p>
          <a:p>
            <a:r>
              <a:rPr lang="en-US" sz="3600" dirty="0" smtClean="0">
                <a:latin typeface="Comic Sans MS" pitchFamily="66" charset="0"/>
              </a:rPr>
              <a:t>This consists of </a:t>
            </a:r>
            <a:r>
              <a:rPr lang="en-US" sz="3600" dirty="0" err="1" smtClean="0">
                <a:latin typeface="Comic Sans MS" pitchFamily="66" charset="0"/>
              </a:rPr>
              <a:t>ectomesenchymal</a:t>
            </a:r>
            <a:r>
              <a:rPr lang="en-US" sz="3600" dirty="0" smtClean="0">
                <a:latin typeface="Comic Sans MS" pitchFamily="66" charset="0"/>
              </a:rPr>
              <a:t> cells and fibers. </a:t>
            </a:r>
          </a:p>
          <a:p>
            <a:endParaRPr lang="en-US" sz="3600" dirty="0" smtClean="0">
              <a:latin typeface="Comic Sans MS" pitchFamily="66" charset="0"/>
            </a:endParaRPr>
          </a:p>
          <a:p>
            <a:pPr algn="just">
              <a:lnSpc>
                <a:spcPct val="90000"/>
              </a:lnSpc>
            </a:pPr>
            <a:r>
              <a:rPr lang="en-US" sz="3600" dirty="0" smtClean="0">
                <a:latin typeface="Comic Sans MS" pitchFamily="66" charset="0"/>
              </a:rPr>
              <a:t>The cells of dental sac will form cementum &amp; periodontal ligament.</a:t>
            </a:r>
          </a:p>
          <a:p>
            <a:pPr algn="just">
              <a:lnSpc>
                <a:spcPct val="90000"/>
              </a:lnSpc>
            </a:pPr>
            <a:endParaRPr lang="en-US" sz="3600" dirty="0" smtClean="0">
              <a:latin typeface="Comic Sans MS" pitchFamily="66" charset="0"/>
            </a:endParaRPr>
          </a:p>
          <a:p>
            <a:pPr algn="just"/>
            <a:endParaRPr lang="en-IN" sz="3600" dirty="0" smtClean="0">
              <a:latin typeface="Comic Sans MS" pitchFamily="66" charset="0"/>
            </a:endParaRPr>
          </a:p>
          <a:p>
            <a:endParaRPr lang="en-US" sz="3600" dirty="0" smtClean="0">
              <a:latin typeface="Comic Sans MS" pitchFamily="66" charset="0"/>
            </a:endParaRPr>
          </a:p>
          <a:p>
            <a:endParaRPr lang="en-IN" sz="3600" dirty="0">
              <a:latin typeface="Comic Sans MS" pitchFamily="66"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itchFamily="66" charset="0"/>
              </a:rPr>
              <a:t>CAP STAGE</a:t>
            </a:r>
            <a:endParaRPr lang="en-US" dirty="0">
              <a:latin typeface="Comic Sans MS" pitchFamily="66" charset="0"/>
            </a:endParaRPr>
          </a:p>
        </p:txBody>
      </p:sp>
      <p:sp>
        <p:nvSpPr>
          <p:cNvPr id="3" name="Content Placeholder 2"/>
          <p:cNvSpPr>
            <a:spLocks noGrp="1"/>
          </p:cNvSpPr>
          <p:nvPr>
            <p:ph sz="quarter" idx="1"/>
          </p:nvPr>
        </p:nvSpPr>
        <p:spPr/>
        <p:txBody>
          <a:bodyPr/>
          <a:lstStyle/>
          <a:p>
            <a:r>
              <a:rPr lang="en-US" dirty="0" smtClean="0">
                <a:latin typeface="Comic Sans MS" pitchFamily="66" charset="0"/>
              </a:rPr>
              <a:t>Outer and inner enamel epithelium</a:t>
            </a:r>
          </a:p>
          <a:p>
            <a:r>
              <a:rPr lang="en-US" dirty="0" err="1" smtClean="0">
                <a:latin typeface="Comic Sans MS" pitchFamily="66" charset="0"/>
              </a:rPr>
              <a:t>Stellate</a:t>
            </a:r>
            <a:r>
              <a:rPr lang="en-US" dirty="0" smtClean="0">
                <a:latin typeface="Comic Sans MS" pitchFamily="66" charset="0"/>
              </a:rPr>
              <a:t> Reticulum</a:t>
            </a:r>
          </a:p>
          <a:p>
            <a:r>
              <a:rPr lang="en-US" dirty="0" smtClean="0">
                <a:latin typeface="Comic Sans MS" pitchFamily="66" charset="0"/>
              </a:rPr>
              <a:t>Dental papilla</a:t>
            </a:r>
          </a:p>
          <a:p>
            <a:r>
              <a:rPr lang="en-US" dirty="0" smtClean="0">
                <a:latin typeface="Comic Sans MS" pitchFamily="66" charset="0"/>
              </a:rPr>
              <a:t>Dental sac</a:t>
            </a:r>
            <a:endParaRPr lang="en-US" dirty="0">
              <a:latin typeface="Comic Sans MS" pitchFamily="66" charset="0"/>
            </a:endParaRPr>
          </a:p>
        </p:txBody>
      </p:sp>
      <p:pic>
        <p:nvPicPr>
          <p:cNvPr id="4" name="Picture 4" descr="Cap stage"/>
          <p:cNvPicPr>
            <a:picLocks noChangeAspect="1" noChangeArrowheads="1"/>
          </p:cNvPicPr>
          <p:nvPr/>
        </p:nvPicPr>
        <p:blipFill>
          <a:blip r:embed="rId2"/>
          <a:srcRect/>
          <a:stretch>
            <a:fillRect/>
          </a:stretch>
        </p:blipFill>
        <p:spPr bwMode="auto">
          <a:xfrm>
            <a:off x="5943600" y="4648200"/>
            <a:ext cx="2743200" cy="1966930"/>
          </a:xfrm>
          <a:prstGeom prst="rect">
            <a:avLst/>
          </a:prstGeom>
          <a:noFill/>
          <a:ln w="9525">
            <a:noFill/>
            <a:miter lim="800000"/>
            <a:headEnd/>
            <a:tailEnd/>
          </a:ln>
        </p:spPr>
      </p:pic>
      <p:pic>
        <p:nvPicPr>
          <p:cNvPr id="5122" name="Picture 2" descr="G:\data\ColorImageCollection\DevToothSuppTissues\Figure_013.jpg"/>
          <p:cNvPicPr>
            <a:picLocks noChangeAspect="1" noChangeArrowheads="1"/>
          </p:cNvPicPr>
          <p:nvPr/>
        </p:nvPicPr>
        <p:blipFill>
          <a:blip r:embed="rId3"/>
          <a:srcRect/>
          <a:stretch>
            <a:fillRect/>
          </a:stretch>
        </p:blipFill>
        <p:spPr bwMode="auto">
          <a:xfrm>
            <a:off x="4648200" y="2133600"/>
            <a:ext cx="3480233" cy="23114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Comic Sans MS" pitchFamily="66" charset="0"/>
              </a:rPr>
              <a:t>Outer and inner enamel epithelium</a:t>
            </a:r>
            <a:endParaRPr lang="en-IN" dirty="0">
              <a:latin typeface="Comic Sans MS" pitchFamily="66" charset="0"/>
            </a:endParaRPr>
          </a:p>
        </p:txBody>
      </p:sp>
      <p:sp>
        <p:nvSpPr>
          <p:cNvPr id="5" name="Content Placeholder 4"/>
          <p:cNvSpPr>
            <a:spLocks noGrp="1"/>
          </p:cNvSpPr>
          <p:nvPr>
            <p:ph sz="quarter" idx="1"/>
          </p:nvPr>
        </p:nvSpPr>
        <p:spPr/>
        <p:txBody>
          <a:bodyPr>
            <a:noAutofit/>
          </a:bodyPr>
          <a:lstStyle/>
          <a:p>
            <a:pPr>
              <a:buNone/>
            </a:pPr>
            <a:r>
              <a:rPr lang="en-US" sz="2600" dirty="0" smtClean="0">
                <a:solidFill>
                  <a:srgbClr val="C00000"/>
                </a:solidFill>
                <a:latin typeface="Comic Sans MS" pitchFamily="66" charset="0"/>
              </a:rPr>
              <a:t>OUTER ENAMEL EPITHELIUM</a:t>
            </a:r>
            <a:endParaRPr lang="en-US" sz="2600" dirty="0" smtClean="0">
              <a:latin typeface="Comic Sans MS" pitchFamily="66" charset="0"/>
            </a:endParaRPr>
          </a:p>
          <a:p>
            <a:pPr>
              <a:buFontTx/>
              <a:buNone/>
            </a:pPr>
            <a:r>
              <a:rPr lang="en-US" sz="2600" dirty="0" smtClean="0">
                <a:latin typeface="Comic Sans MS" pitchFamily="66" charset="0"/>
              </a:rPr>
              <a:t> Convexity                                     </a:t>
            </a:r>
            <a:r>
              <a:rPr lang="en-US" sz="2600" dirty="0" err="1" smtClean="0">
                <a:latin typeface="Comic Sans MS" pitchFamily="66" charset="0"/>
              </a:rPr>
              <a:t>cuboidal</a:t>
            </a:r>
            <a:r>
              <a:rPr lang="en-US" sz="2600" dirty="0" smtClean="0">
                <a:latin typeface="Comic Sans MS" pitchFamily="66" charset="0"/>
              </a:rPr>
              <a:t> in shape </a:t>
            </a:r>
          </a:p>
          <a:p>
            <a:pPr>
              <a:buFontTx/>
              <a:buNone/>
            </a:pPr>
            <a:endParaRPr lang="en-US" sz="2600" dirty="0" smtClean="0">
              <a:solidFill>
                <a:srgbClr val="C00000"/>
              </a:solidFill>
              <a:latin typeface="Comic Sans MS" pitchFamily="66" charset="0"/>
            </a:endParaRPr>
          </a:p>
          <a:p>
            <a:pPr>
              <a:buFontTx/>
              <a:buNone/>
            </a:pPr>
            <a:r>
              <a:rPr lang="en-US" sz="2600" dirty="0" smtClean="0">
                <a:solidFill>
                  <a:srgbClr val="C00000"/>
                </a:solidFill>
                <a:latin typeface="Comic Sans MS" pitchFamily="66" charset="0"/>
              </a:rPr>
              <a:t>INNER ENAMEL EPITHELIUM</a:t>
            </a:r>
            <a:endParaRPr lang="en-US" sz="2600" dirty="0" smtClean="0">
              <a:latin typeface="Comic Sans MS" pitchFamily="66" charset="0"/>
            </a:endParaRPr>
          </a:p>
          <a:p>
            <a:pPr>
              <a:buFontTx/>
              <a:buNone/>
            </a:pPr>
            <a:r>
              <a:rPr lang="en-US" sz="2600" dirty="0" smtClean="0">
                <a:latin typeface="Comic Sans MS" pitchFamily="66" charset="0"/>
              </a:rPr>
              <a:t>  Concavity                                    tall columnar cells </a:t>
            </a:r>
          </a:p>
          <a:p>
            <a:pPr>
              <a:buFontTx/>
              <a:buNone/>
            </a:pPr>
            <a:r>
              <a:rPr lang="en-US" sz="2600" dirty="0" smtClean="0">
                <a:latin typeface="Comic Sans MS" pitchFamily="66" charset="0"/>
              </a:rPr>
              <a:t>					</a:t>
            </a:r>
            <a:endParaRPr lang="en-US" sz="2600" dirty="0" smtClean="0">
              <a:solidFill>
                <a:schemeClr val="accent1"/>
              </a:solidFill>
              <a:latin typeface="Comic Sans MS" pitchFamily="66" charset="0"/>
            </a:endParaRPr>
          </a:p>
        </p:txBody>
      </p:sp>
      <p:sp>
        <p:nvSpPr>
          <p:cNvPr id="6" name="Right Arrow 5"/>
          <p:cNvSpPr/>
          <p:nvPr/>
        </p:nvSpPr>
        <p:spPr>
          <a:xfrm>
            <a:off x="4114800" y="22098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Comic Sans MS" pitchFamily="66" charset="0"/>
            </a:endParaRPr>
          </a:p>
        </p:txBody>
      </p:sp>
      <p:sp>
        <p:nvSpPr>
          <p:cNvPr id="7" name="Right Arrow 6"/>
          <p:cNvSpPr/>
          <p:nvPr/>
        </p:nvSpPr>
        <p:spPr>
          <a:xfrm>
            <a:off x="4038600" y="3657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Comic Sans MS" pitchFamily="66" charset="0"/>
            </a:endParaRPr>
          </a:p>
        </p:txBody>
      </p:sp>
      <p:pic>
        <p:nvPicPr>
          <p:cNvPr id="9" name="Picture 4" descr="03"/>
          <p:cNvPicPr>
            <a:picLocks noChangeAspect="1" noChangeArrowheads="1"/>
          </p:cNvPicPr>
          <p:nvPr/>
        </p:nvPicPr>
        <p:blipFill>
          <a:blip r:embed="rId2"/>
          <a:srcRect l="22557" t="69314" r="11590" b="11822"/>
          <a:stretch>
            <a:fillRect/>
          </a:stretch>
        </p:blipFill>
        <p:spPr bwMode="auto">
          <a:xfrm>
            <a:off x="1524000" y="4495800"/>
            <a:ext cx="6324600"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IN">
              <a:latin typeface="Comic Sans MS" pitchFamily="66" charset="0"/>
            </a:endParaRPr>
          </a:p>
        </p:txBody>
      </p:sp>
      <p:pic>
        <p:nvPicPr>
          <p:cNvPr id="4" name="Picture 4" descr="Figure_05-15"/>
          <p:cNvPicPr>
            <a:picLocks noGrp="1" noChangeAspect="1" noChangeArrowheads="1"/>
          </p:cNvPicPr>
          <p:nvPr>
            <p:ph sz="quarter" idx="1"/>
          </p:nvPr>
        </p:nvPicPr>
        <p:blipFill>
          <a:blip r:embed="rId2"/>
          <a:stretch>
            <a:fillRect/>
          </a:stretch>
        </p:blipFill>
        <p:spPr>
          <a:xfrm>
            <a:off x="609600" y="1802448"/>
            <a:ext cx="3886200" cy="4145280"/>
          </a:xfrm>
          <a:noFill/>
          <a:ln/>
        </p:spPr>
      </p:pic>
      <p:sp>
        <p:nvSpPr>
          <p:cNvPr id="5" name="Rectangle 4"/>
          <p:cNvSpPr/>
          <p:nvPr/>
        </p:nvSpPr>
        <p:spPr>
          <a:xfrm>
            <a:off x="5143504" y="1596458"/>
            <a:ext cx="3714776" cy="3539430"/>
          </a:xfrm>
          <a:prstGeom prst="rect">
            <a:avLst/>
          </a:prstGeom>
        </p:spPr>
        <p:txBody>
          <a:bodyPr wrap="square">
            <a:spAutoFit/>
          </a:bodyPr>
          <a:lstStyle/>
          <a:p>
            <a:pPr>
              <a:buFont typeface="Wingdings" pitchFamily="2" charset="2"/>
              <a:buChar char="q"/>
            </a:pPr>
            <a:r>
              <a:rPr lang="en-US" sz="3200" dirty="0" smtClean="0">
                <a:solidFill>
                  <a:srgbClr val="C00000"/>
                </a:solidFill>
                <a:latin typeface="Comic Sans MS" pitchFamily="66" charset="0"/>
              </a:rPr>
              <a:t> Basal lamina </a:t>
            </a:r>
            <a:r>
              <a:rPr lang="en-US" sz="3200" dirty="0" smtClean="0">
                <a:latin typeface="Comic Sans MS" pitchFamily="66" charset="0"/>
              </a:rPr>
              <a:t>separates inner/outer epithelial cells from dental papilla and dental sac respectively</a:t>
            </a:r>
            <a:endParaRPr lang="en-IN" sz="3200" dirty="0">
              <a:latin typeface="Comic Sans MS" pitchFamily="66"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848" y="381000"/>
            <a:ext cx="8153400" cy="990600"/>
          </a:xfrm>
        </p:spPr>
        <p:txBody>
          <a:bodyPr/>
          <a:lstStyle/>
          <a:p>
            <a:r>
              <a:rPr lang="en-US" dirty="0" smtClean="0">
                <a:latin typeface="Comic Sans MS" pitchFamily="66" charset="0"/>
              </a:rPr>
              <a:t>STELLATE RETICULUM </a:t>
            </a:r>
            <a:endParaRPr lang="en-US" dirty="0">
              <a:latin typeface="Comic Sans MS" pitchFamily="66" charset="0"/>
            </a:endParaRPr>
          </a:p>
        </p:txBody>
      </p:sp>
      <p:sp>
        <p:nvSpPr>
          <p:cNvPr id="3" name="Content Placeholder 2"/>
          <p:cNvSpPr>
            <a:spLocks noGrp="1"/>
          </p:cNvSpPr>
          <p:nvPr>
            <p:ph sz="quarter" idx="1"/>
          </p:nvPr>
        </p:nvSpPr>
        <p:spPr>
          <a:xfrm>
            <a:off x="304800" y="1676400"/>
            <a:ext cx="8153400" cy="4495800"/>
          </a:xfrm>
        </p:spPr>
        <p:txBody>
          <a:bodyPr>
            <a:normAutofit fontScale="92500" lnSpcReduction="10000"/>
          </a:bodyPr>
          <a:lstStyle/>
          <a:p>
            <a:r>
              <a:rPr lang="en-US" sz="3200" dirty="0" smtClean="0">
                <a:latin typeface="Comic Sans MS" pitchFamily="66" charset="0"/>
              </a:rPr>
              <a:t>Polygonal  cells located in the center between the outer and inner enamel epithelia.</a:t>
            </a:r>
          </a:p>
          <a:p>
            <a:r>
              <a:rPr lang="en-US" sz="3200" dirty="0" smtClean="0">
                <a:latin typeface="Comic Sans MS" pitchFamily="66" charset="0"/>
              </a:rPr>
              <a:t>Cells begin to separate </a:t>
            </a:r>
          </a:p>
          <a:p>
            <a:r>
              <a:rPr lang="en-US" sz="3200" dirty="0" smtClean="0">
                <a:latin typeface="Comic Sans MS" pitchFamily="66" charset="0"/>
              </a:rPr>
              <a:t>Polygonal cells             star shaped</a:t>
            </a:r>
          </a:p>
          <a:p>
            <a:r>
              <a:rPr lang="en-US" sz="3200" dirty="0" smtClean="0">
                <a:latin typeface="Comic Sans MS" pitchFamily="66" charset="0"/>
              </a:rPr>
              <a:t>Form cellular network = </a:t>
            </a:r>
            <a:r>
              <a:rPr lang="en-US" sz="3200" dirty="0" err="1" smtClean="0">
                <a:latin typeface="Comic Sans MS" pitchFamily="66" charset="0"/>
              </a:rPr>
              <a:t>stellate</a:t>
            </a:r>
            <a:r>
              <a:rPr lang="en-US" sz="3200" dirty="0" smtClean="0">
                <a:latin typeface="Comic Sans MS" pitchFamily="66" charset="0"/>
              </a:rPr>
              <a:t> reticulum</a:t>
            </a:r>
          </a:p>
          <a:p>
            <a:r>
              <a:rPr lang="en-US" sz="3200" dirty="0" smtClean="0">
                <a:latin typeface="Comic Sans MS" pitchFamily="66" charset="0"/>
              </a:rPr>
              <a:t>Cushion like consistency         shock absorber            	supports and protects delicate enamel forming cells</a:t>
            </a:r>
            <a:endParaRPr lang="en-US" dirty="0">
              <a:latin typeface="Comic Sans MS" pitchFamily="66" charset="0"/>
            </a:endParaRPr>
          </a:p>
        </p:txBody>
      </p:sp>
      <p:cxnSp>
        <p:nvCxnSpPr>
          <p:cNvPr id="6" name="Straight Arrow Connector 5"/>
          <p:cNvCxnSpPr/>
          <p:nvPr/>
        </p:nvCxnSpPr>
        <p:spPr>
          <a:xfrm>
            <a:off x="3505200" y="3810000"/>
            <a:ext cx="83820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8" name="Straight Arrow Connector 7"/>
          <p:cNvCxnSpPr/>
          <p:nvPr/>
        </p:nvCxnSpPr>
        <p:spPr>
          <a:xfrm>
            <a:off x="5105400" y="4724400"/>
            <a:ext cx="83820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9" name="Straight Arrow Connector 8"/>
          <p:cNvCxnSpPr/>
          <p:nvPr/>
        </p:nvCxnSpPr>
        <p:spPr>
          <a:xfrm>
            <a:off x="2971800" y="5181600"/>
            <a:ext cx="68580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7" name="Picture 4" descr="03"/>
          <p:cNvPicPr>
            <a:picLocks noChangeAspect="1" noChangeArrowheads="1"/>
          </p:cNvPicPr>
          <p:nvPr/>
        </p:nvPicPr>
        <p:blipFill>
          <a:blip r:embed="rId2"/>
          <a:srcRect l="31053" t="69657" r="52691" b="19794"/>
          <a:stretch>
            <a:fillRect/>
          </a:stretch>
        </p:blipFill>
        <p:spPr bwMode="auto">
          <a:xfrm>
            <a:off x="7162800" y="2286000"/>
            <a:ext cx="19812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4" descr="03"/>
          <p:cNvPicPr>
            <a:picLocks noGrp="1" noChangeAspect="1" noChangeArrowheads="1"/>
          </p:cNvPicPr>
          <p:nvPr>
            <p:ph sz="quarter" idx="1"/>
          </p:nvPr>
        </p:nvPicPr>
        <p:blipFill>
          <a:blip r:embed="rId2"/>
          <a:srcRect l="8604" t="50902" r="5353" b="-133"/>
          <a:stretch>
            <a:fillRect/>
          </a:stretch>
        </p:blipFill>
        <p:spPr bwMode="auto">
          <a:xfrm>
            <a:off x="533400" y="457200"/>
            <a:ext cx="8153400" cy="61389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itchFamily="66" charset="0"/>
              </a:rPr>
              <a:t>Enamel niche</a:t>
            </a:r>
            <a:endParaRPr lang="en-US" dirty="0">
              <a:latin typeface="Comic Sans MS" pitchFamily="66" charset="0"/>
            </a:endParaRPr>
          </a:p>
        </p:txBody>
      </p:sp>
      <p:sp>
        <p:nvSpPr>
          <p:cNvPr id="5" name="Content Placeholder 4"/>
          <p:cNvSpPr>
            <a:spLocks noGrp="1"/>
          </p:cNvSpPr>
          <p:nvPr>
            <p:ph sz="quarter" idx="1"/>
          </p:nvPr>
        </p:nvSpPr>
        <p:spPr>
          <a:xfrm>
            <a:off x="304800" y="1589567"/>
            <a:ext cx="4419600" cy="4572000"/>
          </a:xfrm>
        </p:spPr>
        <p:txBody>
          <a:bodyPr>
            <a:normAutofit lnSpcReduction="10000"/>
          </a:bodyPr>
          <a:lstStyle/>
          <a:p>
            <a:r>
              <a:rPr lang="en-US" dirty="0" smtClean="0">
                <a:latin typeface="Comic Sans MS" pitchFamily="66" charset="0"/>
              </a:rPr>
              <a:t>An </a:t>
            </a:r>
            <a:r>
              <a:rPr lang="en-US" dirty="0" err="1" smtClean="0">
                <a:latin typeface="Comic Sans MS" pitchFamily="66" charset="0"/>
              </a:rPr>
              <a:t>appearant</a:t>
            </a:r>
            <a:r>
              <a:rPr lang="en-US" dirty="0" smtClean="0">
                <a:latin typeface="Comic Sans MS" pitchFamily="66" charset="0"/>
              </a:rPr>
              <a:t> structure in </a:t>
            </a:r>
            <a:r>
              <a:rPr lang="en-US" dirty="0" err="1" smtClean="0">
                <a:latin typeface="Comic Sans MS" pitchFamily="66" charset="0"/>
              </a:rPr>
              <a:t>histologic</a:t>
            </a:r>
            <a:r>
              <a:rPr lang="en-US" dirty="0" smtClean="0">
                <a:latin typeface="Comic Sans MS" pitchFamily="66" charset="0"/>
              </a:rPr>
              <a:t> sections.</a:t>
            </a:r>
          </a:p>
          <a:p>
            <a:r>
              <a:rPr lang="en-US" dirty="0" smtClean="0">
                <a:latin typeface="Comic Sans MS" pitchFamily="66" charset="0"/>
              </a:rPr>
              <a:t>Dental lamina is a sheet rather than a strand of cells &amp; concavity filled with C.T.</a:t>
            </a:r>
          </a:p>
          <a:p>
            <a:r>
              <a:rPr lang="en-US" dirty="0" smtClean="0">
                <a:latin typeface="Comic Sans MS" pitchFamily="66" charset="0"/>
              </a:rPr>
              <a:t>section through this arrangement</a:t>
            </a:r>
          </a:p>
          <a:p>
            <a:endParaRPr lang="en-US" dirty="0">
              <a:latin typeface="Comic Sans MS" pitchFamily="66" charset="0"/>
            </a:endParaRPr>
          </a:p>
        </p:txBody>
      </p:sp>
      <p:sp>
        <p:nvSpPr>
          <p:cNvPr id="6" name="Content Placeholder 5"/>
          <p:cNvSpPr>
            <a:spLocks noGrp="1"/>
          </p:cNvSpPr>
          <p:nvPr>
            <p:ph sz="quarter" idx="2"/>
          </p:nvPr>
        </p:nvSpPr>
        <p:spPr/>
        <p:txBody>
          <a:bodyPr>
            <a:normAutofit lnSpcReduction="10000"/>
          </a:bodyPr>
          <a:lstStyle/>
          <a:p>
            <a:endParaRPr lang="en-US"/>
          </a:p>
        </p:txBody>
      </p:sp>
      <p:pic>
        <p:nvPicPr>
          <p:cNvPr id="117762" name="Picture 2" descr="G:\data\BookFigures\05\Figure_05-12.jpg"/>
          <p:cNvPicPr>
            <a:picLocks noChangeAspect="1" noChangeArrowheads="1"/>
          </p:cNvPicPr>
          <p:nvPr/>
        </p:nvPicPr>
        <p:blipFill>
          <a:blip r:embed="rId2"/>
          <a:srcRect/>
          <a:stretch>
            <a:fillRect/>
          </a:stretch>
        </p:blipFill>
        <p:spPr bwMode="auto">
          <a:xfrm>
            <a:off x="4876800" y="1585770"/>
            <a:ext cx="3898900" cy="463723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sz="2800" dirty="0" smtClean="0">
                <a:latin typeface="Comic Sans MS" pitchFamily="66" charset="0"/>
              </a:rPr>
              <a:t> TRANSIENT STRUCTURES</a:t>
            </a:r>
          </a:p>
        </p:txBody>
      </p:sp>
      <p:sp>
        <p:nvSpPr>
          <p:cNvPr id="62467" name="Rectangle 3"/>
          <p:cNvSpPr>
            <a:spLocks noGrp="1" noChangeArrowheads="1"/>
          </p:cNvSpPr>
          <p:nvPr>
            <p:ph type="body" sz="half" idx="1"/>
          </p:nvPr>
        </p:nvSpPr>
        <p:spPr>
          <a:xfrm>
            <a:off x="457200" y="1676400"/>
            <a:ext cx="4419600" cy="4648200"/>
          </a:xfrm>
        </p:spPr>
        <p:txBody>
          <a:bodyPr>
            <a:normAutofit/>
          </a:bodyPr>
          <a:lstStyle/>
          <a:p>
            <a:pPr>
              <a:buFont typeface="Wingdings" pitchFamily="2" charset="2"/>
              <a:buChar char="v"/>
            </a:pPr>
            <a:r>
              <a:rPr lang="en-US" sz="2400" dirty="0" smtClean="0">
                <a:solidFill>
                  <a:srgbClr val="FF0000"/>
                </a:solidFill>
                <a:latin typeface="Comic Sans MS" pitchFamily="66" charset="0"/>
              </a:rPr>
              <a:t>Enamel knot(</a:t>
            </a:r>
            <a:r>
              <a:rPr lang="en-US" sz="2400" dirty="0" err="1" smtClean="0">
                <a:latin typeface="Comic Sans MS" pitchFamily="66" charset="0"/>
              </a:rPr>
              <a:t>Ahren’s</a:t>
            </a:r>
            <a:r>
              <a:rPr lang="en-US" sz="2400" dirty="0" smtClean="0">
                <a:latin typeface="Comic Sans MS" pitchFamily="66" charset="0"/>
              </a:rPr>
              <a:t> knot</a:t>
            </a:r>
            <a:r>
              <a:rPr lang="en-US" sz="2400" b="1" i="1" dirty="0" smtClean="0">
                <a:solidFill>
                  <a:srgbClr val="FF0000"/>
                </a:solidFill>
                <a:latin typeface="Book Antiqua" pitchFamily="18" charset="0"/>
              </a:rPr>
              <a:t>)</a:t>
            </a:r>
            <a:r>
              <a:rPr lang="en-US" sz="2400" dirty="0" smtClean="0">
                <a:solidFill>
                  <a:srgbClr val="FF0000"/>
                </a:solidFill>
                <a:latin typeface="Comic Sans MS" pitchFamily="66" charset="0"/>
              </a:rPr>
              <a:t>:</a:t>
            </a:r>
          </a:p>
          <a:p>
            <a:pPr eaLnBrk="1" hangingPunct="1">
              <a:buFontTx/>
              <a:buNone/>
            </a:pPr>
            <a:r>
              <a:rPr lang="en-US" sz="2400" dirty="0" smtClean="0">
                <a:latin typeface="Comic Sans MS" pitchFamily="66" charset="0"/>
              </a:rPr>
              <a:t>Clusters of non-dividing epithelial cells</a:t>
            </a:r>
          </a:p>
          <a:p>
            <a:pPr eaLnBrk="1" hangingPunct="1">
              <a:buFontTx/>
              <a:buNone/>
            </a:pPr>
            <a:r>
              <a:rPr lang="en-US" sz="2400" dirty="0" smtClean="0">
                <a:latin typeface="Comic Sans MS" pitchFamily="66" charset="0"/>
              </a:rPr>
              <a:t>At deepest portion of </a:t>
            </a:r>
            <a:r>
              <a:rPr lang="en-US" sz="2400" dirty="0" err="1" smtClean="0">
                <a:latin typeface="Comic Sans MS" pitchFamily="66" charset="0"/>
              </a:rPr>
              <a:t>invagination</a:t>
            </a:r>
            <a:r>
              <a:rPr lang="en-US" sz="2400" dirty="0" smtClean="0">
                <a:latin typeface="Comic Sans MS" pitchFamily="66" charset="0"/>
              </a:rPr>
              <a:t> of enamel organ</a:t>
            </a:r>
          </a:p>
          <a:p>
            <a:pPr>
              <a:buFont typeface="Wingdings" pitchFamily="2" charset="2"/>
              <a:buChar char="v"/>
            </a:pPr>
            <a:r>
              <a:rPr lang="en-US" sz="2400" dirty="0" smtClean="0">
                <a:solidFill>
                  <a:srgbClr val="FF0000"/>
                </a:solidFill>
                <a:latin typeface="Comic Sans MS" pitchFamily="66" charset="0"/>
              </a:rPr>
              <a:t>Enamel cord:</a:t>
            </a:r>
          </a:p>
          <a:p>
            <a:pPr eaLnBrk="1" hangingPunct="1">
              <a:buFontTx/>
              <a:buNone/>
            </a:pPr>
            <a:r>
              <a:rPr lang="en-US" sz="2400" dirty="0" smtClean="0">
                <a:latin typeface="Comic Sans MS" pitchFamily="66" charset="0"/>
              </a:rPr>
              <a:t>Linear condensation of cells from inner to outer enamel epithelium</a:t>
            </a:r>
          </a:p>
          <a:p>
            <a:pPr eaLnBrk="1" hangingPunct="1">
              <a:buFont typeface="Wingdings" pitchFamily="2" charset="2"/>
              <a:buChar char="v"/>
            </a:pPr>
            <a:r>
              <a:rPr lang="en-US" sz="2400" dirty="0" smtClean="0">
                <a:solidFill>
                  <a:srgbClr val="FF0000"/>
                </a:solidFill>
                <a:latin typeface="Comic Sans MS" pitchFamily="66" charset="0"/>
              </a:rPr>
              <a:t>Enamel septum &amp; navel</a:t>
            </a:r>
          </a:p>
          <a:p>
            <a:pPr eaLnBrk="1" hangingPunct="1">
              <a:buFontTx/>
              <a:buNone/>
            </a:pPr>
            <a:endParaRPr lang="en-US" sz="2400" dirty="0" smtClean="0">
              <a:latin typeface="Comic Sans MS" pitchFamily="66" charset="0"/>
            </a:endParaRPr>
          </a:p>
          <a:p>
            <a:pPr eaLnBrk="1" hangingPunct="1">
              <a:buFontTx/>
              <a:buNone/>
            </a:pPr>
            <a:endParaRPr lang="en-US" sz="2400" dirty="0" smtClean="0">
              <a:latin typeface="Comic Sans MS" pitchFamily="66" charset="0"/>
            </a:endParaRPr>
          </a:p>
          <a:p>
            <a:pPr eaLnBrk="1" hangingPunct="1">
              <a:buFontTx/>
              <a:buNone/>
            </a:pPr>
            <a:endParaRPr lang="en-US" sz="2400" dirty="0" smtClean="0">
              <a:latin typeface="Comic Sans MS" pitchFamily="66" charset="0"/>
            </a:endParaRPr>
          </a:p>
        </p:txBody>
      </p:sp>
      <p:pic>
        <p:nvPicPr>
          <p:cNvPr id="62468" name="Picture 4" descr="Figure_015"/>
          <p:cNvPicPr>
            <a:picLocks noGrp="1" noChangeAspect="1" noChangeArrowheads="1"/>
          </p:cNvPicPr>
          <p:nvPr>
            <p:ph sz="quarter" idx="2"/>
          </p:nvPr>
        </p:nvPicPr>
        <p:blipFill>
          <a:blip r:embed="rId2"/>
          <a:srcRect/>
          <a:stretch>
            <a:fillRect/>
          </a:stretch>
        </p:blipFill>
        <p:spPr>
          <a:xfrm>
            <a:off x="5334000" y="381000"/>
            <a:ext cx="3582987" cy="3162300"/>
          </a:xfrm>
        </p:spPr>
      </p:pic>
      <p:pic>
        <p:nvPicPr>
          <p:cNvPr id="62469" name="Picture 6" descr="Figure_016"/>
          <p:cNvPicPr>
            <a:picLocks noGrp="1" noChangeAspect="1" noChangeArrowheads="1"/>
          </p:cNvPicPr>
          <p:nvPr>
            <p:ph sz="quarter" idx="3"/>
          </p:nvPr>
        </p:nvPicPr>
        <p:blipFill>
          <a:blip r:embed="rId3"/>
          <a:srcRect/>
          <a:stretch>
            <a:fillRect/>
          </a:stretch>
        </p:blipFill>
        <p:spPr>
          <a:xfrm>
            <a:off x="5334000" y="3886200"/>
            <a:ext cx="3581400" cy="2781300"/>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4" descr="Figure_03-07"/>
          <p:cNvPicPr>
            <a:picLocks noGrp="1" noChangeAspect="1" noChangeArrowheads="1"/>
          </p:cNvPicPr>
          <p:nvPr>
            <p:ph sz="quarter" idx="1"/>
          </p:nvPr>
        </p:nvPicPr>
        <p:blipFill>
          <a:blip r:embed="rId2"/>
          <a:srcRect/>
          <a:stretch>
            <a:fillRect/>
          </a:stretch>
        </p:blipFill>
        <p:spPr>
          <a:xfrm>
            <a:off x="0" y="1"/>
            <a:ext cx="5639542" cy="4267200"/>
          </a:xfrm>
        </p:spPr>
      </p:pic>
      <p:pic>
        <p:nvPicPr>
          <p:cNvPr id="5" name="Picture 4" descr="Figure_03-09"/>
          <p:cNvPicPr>
            <a:picLocks noChangeAspect="1" noChangeArrowheads="1"/>
          </p:cNvPicPr>
          <p:nvPr/>
        </p:nvPicPr>
        <p:blipFill>
          <a:blip r:embed="rId3"/>
          <a:srcRect l="49382" t="-1843" b="9677"/>
          <a:stretch>
            <a:fillRect/>
          </a:stretch>
        </p:blipFill>
        <p:spPr>
          <a:xfrm>
            <a:off x="5306291" y="2971800"/>
            <a:ext cx="3532909" cy="38862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body" idx="4294967295"/>
          </p:nvPr>
        </p:nvSpPr>
        <p:spPr>
          <a:xfrm>
            <a:off x="990600" y="381000"/>
            <a:ext cx="7924800" cy="5715000"/>
          </a:xfrm>
        </p:spPr>
        <p:txBody>
          <a:bodyPr>
            <a:normAutofit fontScale="92500" lnSpcReduction="20000"/>
          </a:bodyPr>
          <a:lstStyle/>
          <a:p>
            <a:pPr algn="ctr" eaLnBrk="1" hangingPunct="1">
              <a:buFontTx/>
              <a:buNone/>
            </a:pPr>
            <a:r>
              <a:rPr lang="en-US" sz="2800" u="sng" dirty="0" smtClean="0">
                <a:latin typeface="Comic Sans MS" pitchFamily="66" charset="0"/>
              </a:rPr>
              <a:t>Functions of enamel knot </a:t>
            </a:r>
          </a:p>
          <a:p>
            <a:pPr eaLnBrk="1" hangingPunct="1">
              <a:buFontTx/>
              <a:buNone/>
            </a:pPr>
            <a:endParaRPr lang="en-US" sz="2800" dirty="0" smtClean="0">
              <a:latin typeface="Comic Sans MS" pitchFamily="66" charset="0"/>
            </a:endParaRPr>
          </a:p>
          <a:p>
            <a:pPr eaLnBrk="1" hangingPunct="1">
              <a:buFontTx/>
              <a:buNone/>
            </a:pPr>
            <a:r>
              <a:rPr lang="en-US" sz="2800" dirty="0" smtClean="0">
                <a:latin typeface="Comic Sans MS" pitchFamily="66" charset="0"/>
              </a:rPr>
              <a:t>			</a:t>
            </a:r>
          </a:p>
          <a:p>
            <a:pPr eaLnBrk="1" hangingPunct="1">
              <a:buFontTx/>
              <a:buNone/>
            </a:pPr>
            <a:r>
              <a:rPr lang="en-US" sz="2800" dirty="0" smtClean="0">
                <a:latin typeface="Comic Sans MS" pitchFamily="66" charset="0"/>
              </a:rPr>
              <a:t>Reservoir of cells	             Signaling center            					  (tooth    							shape/form)</a:t>
            </a:r>
          </a:p>
          <a:p>
            <a:r>
              <a:rPr lang="en-US" sz="2800" dirty="0" smtClean="0">
                <a:latin typeface="Comic Sans MS" pitchFamily="66" charset="0"/>
              </a:rPr>
              <a:t>Expresses genes for many signaling molecules-  </a:t>
            </a:r>
            <a:r>
              <a:rPr lang="en-US" sz="2800" dirty="0" smtClean="0">
                <a:solidFill>
                  <a:srgbClr val="FF0000"/>
                </a:solidFill>
                <a:latin typeface="Comic Sans MS" pitchFamily="66" charset="0"/>
              </a:rPr>
              <a:t>Bmp2&amp;4, Fgf-4&amp;9, Slit-1, </a:t>
            </a:r>
            <a:r>
              <a:rPr lang="en-US" sz="2800" dirty="0" err="1" smtClean="0">
                <a:solidFill>
                  <a:srgbClr val="FF0000"/>
                </a:solidFill>
                <a:latin typeface="Comic Sans MS" pitchFamily="66" charset="0"/>
              </a:rPr>
              <a:t>Shh</a:t>
            </a:r>
            <a:endParaRPr lang="en-US" sz="2800" dirty="0" smtClean="0">
              <a:solidFill>
                <a:srgbClr val="FF0000"/>
              </a:solidFill>
              <a:latin typeface="Comic Sans MS" pitchFamily="66" charset="0"/>
            </a:endParaRPr>
          </a:p>
          <a:p>
            <a:endParaRPr lang="en-US" sz="2800" dirty="0" smtClean="0">
              <a:solidFill>
                <a:srgbClr val="FF0000"/>
              </a:solidFill>
              <a:latin typeface="Comic Sans MS" pitchFamily="66" charset="0"/>
            </a:endParaRPr>
          </a:p>
          <a:p>
            <a:r>
              <a:rPr lang="en-US" sz="2800" dirty="0" smtClean="0">
                <a:latin typeface="Comic Sans MS" pitchFamily="66" charset="0"/>
              </a:rPr>
              <a:t>Secondary enamel knot appears at </a:t>
            </a:r>
            <a:r>
              <a:rPr lang="en-US" sz="2800" dirty="0" err="1" smtClean="0">
                <a:latin typeface="Comic Sans MS" pitchFamily="66" charset="0"/>
              </a:rPr>
              <a:t>futre</a:t>
            </a:r>
            <a:r>
              <a:rPr lang="en-US" sz="2800" dirty="0" smtClean="0">
                <a:latin typeface="Comic Sans MS" pitchFamily="66" charset="0"/>
              </a:rPr>
              <a:t> cusp tips in molars.</a:t>
            </a:r>
          </a:p>
          <a:p>
            <a:pPr>
              <a:buNone/>
            </a:pPr>
            <a:r>
              <a:rPr lang="en-US" sz="2800" dirty="0" smtClean="0">
                <a:latin typeface="Comic Sans MS" pitchFamily="66" charset="0"/>
              </a:rPr>
              <a:t> </a:t>
            </a:r>
          </a:p>
          <a:p>
            <a:pPr eaLnBrk="1" hangingPunct="1"/>
            <a:r>
              <a:rPr lang="en-US" sz="2800" dirty="0" smtClean="0">
                <a:latin typeface="Comic Sans MS" pitchFamily="66" charset="0"/>
              </a:rPr>
              <a:t>Represent an organizational centre that orchestrates </a:t>
            </a:r>
            <a:r>
              <a:rPr lang="en-US" sz="2800" dirty="0" err="1" smtClean="0">
                <a:latin typeface="Comic Sans MS" pitchFamily="66" charset="0"/>
              </a:rPr>
              <a:t>cuspal</a:t>
            </a:r>
            <a:r>
              <a:rPr lang="en-US" sz="2800" dirty="0" smtClean="0">
                <a:latin typeface="Comic Sans MS" pitchFamily="66" charset="0"/>
              </a:rPr>
              <a:t> morphogenesis</a:t>
            </a:r>
          </a:p>
        </p:txBody>
      </p:sp>
      <p:sp>
        <p:nvSpPr>
          <p:cNvPr id="63492" name="Line 4"/>
          <p:cNvSpPr>
            <a:spLocks noChangeShapeType="1"/>
          </p:cNvSpPr>
          <p:nvPr/>
        </p:nvSpPr>
        <p:spPr bwMode="auto">
          <a:xfrm flipH="1">
            <a:off x="3581400" y="990600"/>
            <a:ext cx="609600" cy="533400"/>
          </a:xfrm>
          <a:prstGeom prst="line">
            <a:avLst/>
          </a:prstGeom>
          <a:noFill/>
          <a:ln w="9525">
            <a:solidFill>
              <a:schemeClr val="tx1"/>
            </a:solidFill>
            <a:round/>
            <a:headEnd/>
            <a:tailEnd type="triangle" w="med" len="med"/>
          </a:ln>
        </p:spPr>
        <p:txBody>
          <a:bodyPr/>
          <a:lstStyle/>
          <a:p>
            <a:endParaRPr lang="en-US"/>
          </a:p>
        </p:txBody>
      </p:sp>
      <p:sp>
        <p:nvSpPr>
          <p:cNvPr id="63493" name="Line 5"/>
          <p:cNvSpPr>
            <a:spLocks noChangeShapeType="1"/>
          </p:cNvSpPr>
          <p:nvPr/>
        </p:nvSpPr>
        <p:spPr bwMode="auto">
          <a:xfrm>
            <a:off x="4800600" y="914400"/>
            <a:ext cx="838200" cy="609600"/>
          </a:xfrm>
          <a:prstGeom prst="line">
            <a:avLst/>
          </a:prstGeom>
          <a:noFill/>
          <a:ln w="9525">
            <a:solidFill>
              <a:schemeClr val="tx1"/>
            </a:solidFill>
            <a:round/>
            <a:headEnd/>
            <a:tailEnd type="triangle" w="med" len="med"/>
          </a:ln>
        </p:spPr>
        <p:txBody>
          <a:bodyPr/>
          <a:lstStyle/>
          <a:p>
            <a:endParaRPr lang="en-US"/>
          </a:p>
        </p:txBody>
      </p:sp>
      <p:pic>
        <p:nvPicPr>
          <p:cNvPr id="5" name="Picture 4" descr="Figure_015"/>
          <p:cNvPicPr>
            <a:picLocks noChangeAspect="1" noChangeArrowheads="1"/>
          </p:cNvPicPr>
          <p:nvPr/>
        </p:nvPicPr>
        <p:blipFill>
          <a:blip r:embed="rId2" cstate="print"/>
          <a:srcRect/>
          <a:stretch>
            <a:fillRect/>
          </a:stretch>
        </p:blipFill>
        <p:spPr>
          <a:xfrm>
            <a:off x="7162800" y="5257800"/>
            <a:ext cx="1600200" cy="1412317"/>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omic Sans MS" pitchFamily="66" charset="0"/>
              </a:rPr>
              <a:t>Dental papilla</a:t>
            </a:r>
            <a:endParaRPr lang="en-IN" dirty="0">
              <a:latin typeface="Comic Sans MS" pitchFamily="66" charset="0"/>
            </a:endParaRPr>
          </a:p>
        </p:txBody>
      </p:sp>
      <p:sp>
        <p:nvSpPr>
          <p:cNvPr id="3" name="Content Placeholder 2"/>
          <p:cNvSpPr>
            <a:spLocks noGrp="1"/>
          </p:cNvSpPr>
          <p:nvPr>
            <p:ph sz="quarter" idx="1"/>
          </p:nvPr>
        </p:nvSpPr>
        <p:spPr/>
        <p:txBody>
          <a:bodyPr>
            <a:normAutofit fontScale="92500"/>
          </a:bodyPr>
          <a:lstStyle/>
          <a:p>
            <a:pPr algn="ctr">
              <a:buFontTx/>
              <a:buNone/>
            </a:pPr>
            <a:r>
              <a:rPr lang="en-US" sz="3200" dirty="0" smtClean="0">
                <a:latin typeface="Comic Sans MS" pitchFamily="66" charset="0"/>
              </a:rPr>
              <a:t>Under  the organizing influence of proliferative epithelium of enamel organ</a:t>
            </a:r>
          </a:p>
          <a:p>
            <a:pPr algn="ctr">
              <a:buFontTx/>
              <a:buNone/>
            </a:pPr>
            <a:endParaRPr lang="en-US" sz="3200" dirty="0" smtClean="0">
              <a:latin typeface="Comic Sans MS" pitchFamily="66" charset="0"/>
            </a:endParaRPr>
          </a:p>
          <a:p>
            <a:pPr algn="ctr">
              <a:buFontTx/>
              <a:buNone/>
            </a:pPr>
            <a:r>
              <a:rPr lang="en-US" sz="3200" dirty="0" smtClean="0">
                <a:latin typeface="Comic Sans MS" pitchFamily="66" charset="0"/>
              </a:rPr>
              <a:t>Papillary cells proliferate</a:t>
            </a:r>
          </a:p>
          <a:p>
            <a:pPr algn="ctr">
              <a:buFontTx/>
              <a:buNone/>
            </a:pPr>
            <a:endParaRPr lang="en-US" sz="3200" dirty="0" smtClean="0">
              <a:latin typeface="Comic Sans MS" pitchFamily="66" charset="0"/>
            </a:endParaRPr>
          </a:p>
          <a:p>
            <a:pPr algn="ctr">
              <a:buFontTx/>
              <a:buNone/>
            </a:pPr>
            <a:r>
              <a:rPr lang="en-US" sz="3200" dirty="0" smtClean="0">
                <a:latin typeface="Comic Sans MS" pitchFamily="66" charset="0"/>
              </a:rPr>
              <a:t>Budding of capillaries and mitotic figures </a:t>
            </a:r>
          </a:p>
          <a:p>
            <a:pPr algn="ctr">
              <a:buFontTx/>
              <a:buNone/>
            </a:pPr>
            <a:endParaRPr lang="en-US" sz="3200" dirty="0" smtClean="0">
              <a:latin typeface="Comic Sans MS" pitchFamily="66" charset="0"/>
            </a:endParaRPr>
          </a:p>
          <a:p>
            <a:pPr algn="ctr">
              <a:buFontTx/>
              <a:buNone/>
            </a:pPr>
            <a:r>
              <a:rPr lang="en-US" sz="3200" dirty="0" smtClean="0">
                <a:latin typeface="Comic Sans MS" pitchFamily="66" charset="0"/>
              </a:rPr>
              <a:t>Later differentiate – odontoblasts - dentin</a:t>
            </a:r>
          </a:p>
          <a:p>
            <a:pPr algn="ctr"/>
            <a:endParaRPr lang="en-IN" dirty="0">
              <a:latin typeface="Comic Sans MS" pitchFamily="66" charset="0"/>
            </a:endParaRPr>
          </a:p>
        </p:txBody>
      </p:sp>
      <p:sp>
        <p:nvSpPr>
          <p:cNvPr id="4" name="Down Arrow 3"/>
          <p:cNvSpPr/>
          <p:nvPr/>
        </p:nvSpPr>
        <p:spPr>
          <a:xfrm>
            <a:off x="4429124" y="2571744"/>
            <a:ext cx="484632" cy="5715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Comic Sans MS" pitchFamily="66" charset="0"/>
            </a:endParaRPr>
          </a:p>
        </p:txBody>
      </p:sp>
      <p:sp>
        <p:nvSpPr>
          <p:cNvPr id="5" name="Down Arrow 4"/>
          <p:cNvSpPr/>
          <p:nvPr/>
        </p:nvSpPr>
        <p:spPr>
          <a:xfrm>
            <a:off x="4429124" y="3643314"/>
            <a:ext cx="484632" cy="5715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Comic Sans MS" pitchFamily="66" charset="0"/>
            </a:endParaRPr>
          </a:p>
        </p:txBody>
      </p:sp>
      <p:sp>
        <p:nvSpPr>
          <p:cNvPr id="6" name="Down Arrow 5"/>
          <p:cNvSpPr/>
          <p:nvPr/>
        </p:nvSpPr>
        <p:spPr>
          <a:xfrm>
            <a:off x="4429124" y="4714884"/>
            <a:ext cx="484632" cy="500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Comic Sans MS" pitchFamily="66"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omic Sans MS" pitchFamily="66" charset="0"/>
              </a:rPr>
              <a:t>Dental sac</a:t>
            </a:r>
            <a:endParaRPr lang="en-IN" dirty="0">
              <a:latin typeface="Comic Sans MS" pitchFamily="66" charset="0"/>
            </a:endParaRPr>
          </a:p>
        </p:txBody>
      </p:sp>
      <p:sp>
        <p:nvSpPr>
          <p:cNvPr id="3" name="Content Placeholder 2"/>
          <p:cNvSpPr>
            <a:spLocks noGrp="1"/>
          </p:cNvSpPr>
          <p:nvPr>
            <p:ph sz="quarter" idx="1"/>
          </p:nvPr>
        </p:nvSpPr>
        <p:spPr/>
        <p:txBody>
          <a:bodyPr>
            <a:normAutofit fontScale="92500" lnSpcReduction="20000"/>
          </a:bodyPr>
          <a:lstStyle/>
          <a:p>
            <a:pPr algn="ctr">
              <a:buNone/>
            </a:pPr>
            <a:r>
              <a:rPr lang="en-US" dirty="0" smtClean="0">
                <a:latin typeface="Comic Sans MS" pitchFamily="66" charset="0"/>
              </a:rPr>
              <a:t>marginal condensation in the ectomesenchyme</a:t>
            </a:r>
          </a:p>
          <a:p>
            <a:pPr algn="ctr">
              <a:buNone/>
            </a:pPr>
            <a:r>
              <a:rPr lang="en-US" dirty="0" smtClean="0">
                <a:latin typeface="Comic Sans MS" pitchFamily="66" charset="0"/>
              </a:rPr>
              <a:t>surrounding the enamel organ and dental papilla. </a:t>
            </a:r>
          </a:p>
          <a:p>
            <a:pPr algn="ctr">
              <a:buNone/>
            </a:pPr>
            <a:endParaRPr lang="en-US" dirty="0" smtClean="0">
              <a:latin typeface="Comic Sans MS" pitchFamily="66" charset="0"/>
            </a:endParaRPr>
          </a:p>
          <a:p>
            <a:pPr algn="ctr">
              <a:buNone/>
            </a:pPr>
            <a:r>
              <a:rPr lang="en-US" dirty="0" smtClean="0">
                <a:latin typeface="Comic Sans MS" pitchFamily="66" charset="0"/>
              </a:rPr>
              <a:t>in this zone a denser and more fibrous layer</a:t>
            </a:r>
          </a:p>
          <a:p>
            <a:pPr algn="ctr">
              <a:buNone/>
            </a:pPr>
            <a:r>
              <a:rPr lang="en-US" dirty="0" smtClean="0">
                <a:latin typeface="Comic Sans MS" pitchFamily="66" charset="0"/>
              </a:rPr>
              <a:t>Develops</a:t>
            </a:r>
          </a:p>
          <a:p>
            <a:pPr algn="ctr">
              <a:buNone/>
            </a:pPr>
            <a:endParaRPr lang="en-US" dirty="0" smtClean="0">
              <a:latin typeface="Comic Sans MS" pitchFamily="66" charset="0"/>
            </a:endParaRPr>
          </a:p>
          <a:p>
            <a:pPr algn="ctr">
              <a:buNone/>
            </a:pPr>
            <a:r>
              <a:rPr lang="en-US" dirty="0" smtClean="0">
                <a:latin typeface="Comic Sans MS" pitchFamily="66" charset="0"/>
              </a:rPr>
              <a:t>primitive dental sac</a:t>
            </a:r>
          </a:p>
          <a:p>
            <a:pPr algn="ctr">
              <a:buNone/>
            </a:pPr>
            <a:endParaRPr lang="en-US" dirty="0" smtClean="0">
              <a:latin typeface="Comic Sans MS" pitchFamily="66" charset="0"/>
            </a:endParaRPr>
          </a:p>
          <a:p>
            <a:pPr algn="ctr">
              <a:buNone/>
            </a:pPr>
            <a:r>
              <a:rPr lang="en-US" dirty="0" smtClean="0">
                <a:latin typeface="Comic Sans MS" pitchFamily="66" charset="0"/>
              </a:rPr>
              <a:t> formation of cementum and the periodontal ligament </a:t>
            </a:r>
            <a:endParaRPr lang="en-IN" dirty="0" smtClean="0">
              <a:latin typeface="Comic Sans MS" pitchFamily="66" charset="0"/>
            </a:endParaRPr>
          </a:p>
          <a:p>
            <a:pPr algn="ctr">
              <a:buNone/>
            </a:pPr>
            <a:endParaRPr lang="en-IN" dirty="0">
              <a:latin typeface="Comic Sans MS" pitchFamily="66" charset="0"/>
            </a:endParaRPr>
          </a:p>
        </p:txBody>
      </p:sp>
      <p:sp>
        <p:nvSpPr>
          <p:cNvPr id="4" name="Down Arrow 3"/>
          <p:cNvSpPr/>
          <p:nvPr/>
        </p:nvSpPr>
        <p:spPr>
          <a:xfrm>
            <a:off x="4343400" y="2438400"/>
            <a:ext cx="484632"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Comic Sans MS" pitchFamily="66" charset="0"/>
            </a:endParaRPr>
          </a:p>
        </p:txBody>
      </p:sp>
      <p:sp>
        <p:nvSpPr>
          <p:cNvPr id="5" name="Down Arrow 4"/>
          <p:cNvSpPr/>
          <p:nvPr/>
        </p:nvSpPr>
        <p:spPr>
          <a:xfrm>
            <a:off x="4343400" y="3657600"/>
            <a:ext cx="484632"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Comic Sans MS" pitchFamily="66" charset="0"/>
            </a:endParaRPr>
          </a:p>
        </p:txBody>
      </p:sp>
      <p:sp>
        <p:nvSpPr>
          <p:cNvPr id="6" name="Down Arrow 5"/>
          <p:cNvSpPr/>
          <p:nvPr/>
        </p:nvSpPr>
        <p:spPr>
          <a:xfrm>
            <a:off x="4343400" y="4419600"/>
            <a:ext cx="484632" cy="500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Comic Sans MS" pitchFamily="66"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omic Sans MS" pitchFamily="66" charset="0"/>
              </a:rPr>
              <a:t>BELL STAGE</a:t>
            </a:r>
            <a:endParaRPr lang="en-IN" dirty="0">
              <a:latin typeface="Comic Sans MS" pitchFamily="66" charset="0"/>
            </a:endParaRPr>
          </a:p>
        </p:txBody>
      </p:sp>
      <p:sp>
        <p:nvSpPr>
          <p:cNvPr id="3" name="Content Placeholder 2"/>
          <p:cNvSpPr>
            <a:spLocks noGrp="1"/>
          </p:cNvSpPr>
          <p:nvPr>
            <p:ph sz="quarter" idx="1"/>
          </p:nvPr>
        </p:nvSpPr>
        <p:spPr/>
        <p:txBody>
          <a:bodyPr>
            <a:normAutofit/>
          </a:bodyPr>
          <a:lstStyle/>
          <a:p>
            <a:r>
              <a:rPr lang="en-US" sz="3200" dirty="0" err="1" smtClean="0">
                <a:latin typeface="Comic Sans MS" pitchFamily="66" charset="0"/>
              </a:rPr>
              <a:t>Morpho</a:t>
            </a:r>
            <a:r>
              <a:rPr lang="en-US" sz="3200" dirty="0" smtClean="0">
                <a:latin typeface="Comic Sans MS" pitchFamily="66" charset="0"/>
              </a:rPr>
              <a:t> and </a:t>
            </a:r>
            <a:r>
              <a:rPr lang="en-US" sz="3200" dirty="0" err="1" smtClean="0">
                <a:latin typeface="Comic Sans MS" pitchFamily="66" charset="0"/>
              </a:rPr>
              <a:t>histodifferentiation</a:t>
            </a:r>
            <a:r>
              <a:rPr lang="en-US" sz="3200" dirty="0" smtClean="0">
                <a:latin typeface="Comic Sans MS" pitchFamily="66" charset="0"/>
              </a:rPr>
              <a:t> occurs</a:t>
            </a:r>
          </a:p>
          <a:p>
            <a:r>
              <a:rPr lang="en-US" sz="3200" dirty="0" smtClean="0">
                <a:latin typeface="Comic Sans MS" pitchFamily="66" charset="0"/>
              </a:rPr>
              <a:t>Crown shape is determined</a:t>
            </a:r>
          </a:p>
          <a:p>
            <a:pPr>
              <a:buFontTx/>
              <a:buNone/>
            </a:pPr>
            <a:r>
              <a:rPr lang="en-US" sz="3200" dirty="0" smtClean="0">
                <a:latin typeface="Comic Sans MS" pitchFamily="66" charset="0"/>
              </a:rPr>
              <a:t>                          </a:t>
            </a:r>
          </a:p>
          <a:p>
            <a:pPr>
              <a:buFontTx/>
              <a:buNone/>
            </a:pPr>
            <a:r>
              <a:rPr lang="en-US" sz="3200" dirty="0" smtClean="0">
                <a:latin typeface="Comic Sans MS" pitchFamily="66" charset="0"/>
              </a:rPr>
              <a:t>				 2 stages </a:t>
            </a:r>
          </a:p>
          <a:p>
            <a:pPr>
              <a:buFontTx/>
              <a:buNone/>
            </a:pPr>
            <a:r>
              <a:rPr lang="en-US" sz="3200" dirty="0" smtClean="0">
                <a:latin typeface="Comic Sans MS" pitchFamily="66" charset="0"/>
              </a:rPr>
              <a:t>		</a:t>
            </a:r>
          </a:p>
          <a:p>
            <a:pPr>
              <a:buFontTx/>
              <a:buNone/>
            </a:pPr>
            <a:r>
              <a:rPr lang="en-US" sz="3200" dirty="0" smtClean="0">
                <a:latin typeface="Comic Sans MS" pitchFamily="66" charset="0"/>
              </a:rPr>
              <a:t>		</a:t>
            </a:r>
          </a:p>
          <a:p>
            <a:pPr>
              <a:buFontTx/>
              <a:buNone/>
            </a:pPr>
            <a:r>
              <a:rPr lang="en-US" sz="3200" dirty="0" smtClean="0">
                <a:latin typeface="Comic Sans MS" pitchFamily="66" charset="0"/>
              </a:rPr>
              <a:t>		Early			Advanced		</a:t>
            </a:r>
          </a:p>
          <a:p>
            <a:endParaRPr lang="en-IN" dirty="0">
              <a:latin typeface="Comic Sans MS" pitchFamily="66" charset="0"/>
            </a:endParaRPr>
          </a:p>
        </p:txBody>
      </p:sp>
      <p:cxnSp>
        <p:nvCxnSpPr>
          <p:cNvPr id="6" name="Straight Arrow Connector 5"/>
          <p:cNvCxnSpPr/>
          <p:nvPr/>
        </p:nvCxnSpPr>
        <p:spPr>
          <a:xfrm rot="10800000" flipV="1">
            <a:off x="2362200" y="3810000"/>
            <a:ext cx="2052654" cy="838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7" name="Straight Arrow Connector 6"/>
          <p:cNvCxnSpPr/>
          <p:nvPr/>
        </p:nvCxnSpPr>
        <p:spPr>
          <a:xfrm>
            <a:off x="4495800" y="3810000"/>
            <a:ext cx="1600200" cy="838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omic Sans MS" pitchFamily="66" charset="0"/>
              </a:rPr>
              <a:t>Inner enamel epithelium</a:t>
            </a:r>
            <a:endParaRPr lang="en-IN" dirty="0">
              <a:latin typeface="Comic Sans MS" pitchFamily="66" charset="0"/>
            </a:endParaRPr>
          </a:p>
        </p:txBody>
      </p:sp>
      <p:sp>
        <p:nvSpPr>
          <p:cNvPr id="3" name="Content Placeholder 2"/>
          <p:cNvSpPr>
            <a:spLocks noGrp="1"/>
          </p:cNvSpPr>
          <p:nvPr>
            <p:ph sz="quarter" idx="1"/>
          </p:nvPr>
        </p:nvSpPr>
        <p:spPr/>
        <p:txBody>
          <a:bodyPr>
            <a:normAutofit lnSpcReduction="10000"/>
          </a:bodyPr>
          <a:lstStyle/>
          <a:p>
            <a:pPr algn="ctr">
              <a:buNone/>
            </a:pPr>
            <a:r>
              <a:rPr lang="en-US" dirty="0" smtClean="0">
                <a:latin typeface="Comic Sans MS" pitchFamily="66" charset="0"/>
              </a:rPr>
              <a:t>Consists of a single layer of cells </a:t>
            </a:r>
          </a:p>
          <a:p>
            <a:pPr algn="ctr">
              <a:buNone/>
            </a:pPr>
            <a:endParaRPr lang="en-US" dirty="0" smtClean="0">
              <a:latin typeface="Comic Sans MS" pitchFamily="66" charset="0"/>
            </a:endParaRPr>
          </a:p>
          <a:p>
            <a:pPr algn="ctr">
              <a:buNone/>
            </a:pPr>
            <a:endParaRPr lang="en-US" dirty="0" smtClean="0">
              <a:latin typeface="Comic Sans MS" pitchFamily="66" charset="0"/>
            </a:endParaRPr>
          </a:p>
          <a:p>
            <a:pPr algn="ctr">
              <a:buNone/>
            </a:pPr>
            <a:r>
              <a:rPr lang="en-US" dirty="0" smtClean="0">
                <a:latin typeface="Comic Sans MS" pitchFamily="66" charset="0"/>
              </a:rPr>
              <a:t>differentiate prior to </a:t>
            </a:r>
            <a:r>
              <a:rPr lang="en-US" dirty="0" err="1" smtClean="0">
                <a:latin typeface="Comic Sans MS" pitchFamily="66" charset="0"/>
              </a:rPr>
              <a:t>amelogenesis</a:t>
            </a:r>
            <a:r>
              <a:rPr lang="en-US" dirty="0" smtClean="0">
                <a:latin typeface="Comic Sans MS" pitchFamily="66" charset="0"/>
              </a:rPr>
              <a:t> into</a:t>
            </a:r>
          </a:p>
          <a:p>
            <a:pPr algn="ctr">
              <a:buNone/>
            </a:pPr>
            <a:r>
              <a:rPr lang="en-US" dirty="0" smtClean="0">
                <a:latin typeface="Comic Sans MS" pitchFamily="66" charset="0"/>
              </a:rPr>
              <a:t> tall columnar cells (4-5 µm </a:t>
            </a:r>
            <a:r>
              <a:rPr lang="en-US" dirty="0" err="1" smtClean="0">
                <a:latin typeface="Comic Sans MS" pitchFamily="66" charset="0"/>
              </a:rPr>
              <a:t>dia</a:t>
            </a:r>
            <a:r>
              <a:rPr lang="en-US" dirty="0" smtClean="0">
                <a:latin typeface="Comic Sans MS" pitchFamily="66" charset="0"/>
              </a:rPr>
              <a:t> &amp; 40µm height)</a:t>
            </a:r>
          </a:p>
          <a:p>
            <a:pPr algn="ctr">
              <a:buNone/>
            </a:pPr>
            <a:endParaRPr lang="en-US" dirty="0" smtClean="0">
              <a:latin typeface="Comic Sans MS" pitchFamily="66" charset="0"/>
            </a:endParaRPr>
          </a:p>
          <a:p>
            <a:pPr algn="ctr">
              <a:buNone/>
            </a:pPr>
            <a:endParaRPr lang="en-US" dirty="0" smtClean="0">
              <a:latin typeface="Comic Sans MS" pitchFamily="66" charset="0"/>
            </a:endParaRPr>
          </a:p>
          <a:p>
            <a:pPr algn="ctr">
              <a:buNone/>
            </a:pPr>
            <a:r>
              <a:rPr lang="en-US" dirty="0" err="1" smtClean="0">
                <a:latin typeface="Comic Sans MS" pitchFamily="66" charset="0"/>
              </a:rPr>
              <a:t>Ameloblasts</a:t>
            </a:r>
            <a:endParaRPr lang="en-US" dirty="0" smtClean="0">
              <a:latin typeface="Comic Sans MS" pitchFamily="66" charset="0"/>
            </a:endParaRPr>
          </a:p>
          <a:p>
            <a:pPr algn="ctr">
              <a:buNone/>
            </a:pPr>
            <a:endParaRPr lang="en-US" dirty="0" smtClean="0">
              <a:latin typeface="Comic Sans MS" pitchFamily="66" charset="0"/>
            </a:endParaRPr>
          </a:p>
          <a:p>
            <a:pPr algn="ctr"/>
            <a:endParaRPr lang="en-IN" dirty="0">
              <a:latin typeface="Comic Sans MS" pitchFamily="66" charset="0"/>
            </a:endParaRPr>
          </a:p>
        </p:txBody>
      </p:sp>
      <p:sp>
        <p:nvSpPr>
          <p:cNvPr id="4" name="Down Arrow 3"/>
          <p:cNvSpPr/>
          <p:nvPr/>
        </p:nvSpPr>
        <p:spPr>
          <a:xfrm>
            <a:off x="4286248" y="2285992"/>
            <a:ext cx="484632" cy="7143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Comic Sans MS" pitchFamily="66" charset="0"/>
            </a:endParaRPr>
          </a:p>
        </p:txBody>
      </p:sp>
      <p:sp>
        <p:nvSpPr>
          <p:cNvPr id="5" name="Down Arrow 4"/>
          <p:cNvSpPr/>
          <p:nvPr/>
        </p:nvSpPr>
        <p:spPr>
          <a:xfrm>
            <a:off x="4286248" y="4572008"/>
            <a:ext cx="484632" cy="7143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Comic Sans MS" pitchFamily="66"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latin typeface="Comic Sans MS" pitchFamily="66" charset="0"/>
            </a:endParaRPr>
          </a:p>
        </p:txBody>
      </p:sp>
      <p:sp>
        <p:nvSpPr>
          <p:cNvPr id="3" name="Content Placeholder 2"/>
          <p:cNvSpPr>
            <a:spLocks noGrp="1"/>
          </p:cNvSpPr>
          <p:nvPr>
            <p:ph sz="quarter" idx="1"/>
          </p:nvPr>
        </p:nvSpPr>
        <p:spPr/>
        <p:txBody>
          <a:bodyPr>
            <a:normAutofit lnSpcReduction="10000"/>
          </a:bodyPr>
          <a:lstStyle/>
          <a:p>
            <a:pPr algn="ctr">
              <a:buNone/>
            </a:pPr>
            <a:r>
              <a:rPr lang="en-US" sz="3000" dirty="0" smtClean="0">
                <a:latin typeface="Comic Sans MS" pitchFamily="66" charset="0"/>
              </a:rPr>
              <a:t>The cells of the inner enamel epithelium exert an organizing influence on </a:t>
            </a:r>
          </a:p>
          <a:p>
            <a:pPr algn="ctr">
              <a:buNone/>
            </a:pPr>
            <a:endParaRPr lang="en-US" sz="3000" dirty="0" smtClean="0">
              <a:latin typeface="Comic Sans MS" pitchFamily="66" charset="0"/>
            </a:endParaRPr>
          </a:p>
          <a:p>
            <a:pPr algn="ctr">
              <a:buNone/>
            </a:pPr>
            <a:endParaRPr lang="en-US" sz="3000" dirty="0" smtClean="0">
              <a:latin typeface="Comic Sans MS" pitchFamily="66" charset="0"/>
            </a:endParaRPr>
          </a:p>
          <a:p>
            <a:pPr algn="ctr">
              <a:buNone/>
            </a:pPr>
            <a:r>
              <a:rPr lang="en-US" sz="3000" dirty="0" smtClean="0">
                <a:latin typeface="Comic Sans MS" pitchFamily="66" charset="0"/>
              </a:rPr>
              <a:t>mesenchymal cells in the dental papilla</a:t>
            </a:r>
          </a:p>
          <a:p>
            <a:pPr algn="ctr">
              <a:buNone/>
            </a:pPr>
            <a:endParaRPr lang="en-US" sz="3000" dirty="0" smtClean="0">
              <a:latin typeface="Comic Sans MS" pitchFamily="66" charset="0"/>
            </a:endParaRPr>
          </a:p>
          <a:p>
            <a:pPr algn="ctr">
              <a:buNone/>
            </a:pPr>
            <a:endParaRPr lang="en-US" sz="3000" dirty="0" smtClean="0">
              <a:latin typeface="Comic Sans MS" pitchFamily="66" charset="0"/>
            </a:endParaRPr>
          </a:p>
          <a:p>
            <a:pPr algn="ctr">
              <a:buNone/>
            </a:pPr>
            <a:r>
              <a:rPr lang="en-US" sz="3000" dirty="0" smtClean="0">
                <a:latin typeface="Comic Sans MS" pitchFamily="66" charset="0"/>
              </a:rPr>
              <a:t> later differentiate into odontoblasts. </a:t>
            </a:r>
            <a:endParaRPr lang="en-IN" sz="3000" dirty="0" smtClean="0">
              <a:latin typeface="Comic Sans MS" pitchFamily="66" charset="0"/>
            </a:endParaRPr>
          </a:p>
          <a:p>
            <a:pPr algn="ctr">
              <a:buNone/>
            </a:pPr>
            <a:r>
              <a:rPr lang="en-US" sz="3000" dirty="0" smtClean="0">
                <a:latin typeface="Comic Sans MS" pitchFamily="66" charset="0"/>
              </a:rPr>
              <a:t> </a:t>
            </a:r>
            <a:endParaRPr lang="en-IN" sz="3000" dirty="0" smtClean="0">
              <a:latin typeface="Comic Sans MS" pitchFamily="66" charset="0"/>
            </a:endParaRPr>
          </a:p>
          <a:p>
            <a:endParaRPr lang="en-IN" sz="3000" dirty="0">
              <a:latin typeface="Comic Sans MS" pitchFamily="66" charset="0"/>
            </a:endParaRPr>
          </a:p>
        </p:txBody>
      </p:sp>
      <p:sp>
        <p:nvSpPr>
          <p:cNvPr id="4" name="Down Arrow 3"/>
          <p:cNvSpPr/>
          <p:nvPr/>
        </p:nvSpPr>
        <p:spPr>
          <a:xfrm>
            <a:off x="4357686" y="4214818"/>
            <a:ext cx="484632" cy="7143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Comic Sans MS" pitchFamily="66" charset="0"/>
            </a:endParaRPr>
          </a:p>
        </p:txBody>
      </p:sp>
      <p:sp>
        <p:nvSpPr>
          <p:cNvPr id="5" name="Down Arrow 4"/>
          <p:cNvSpPr/>
          <p:nvPr/>
        </p:nvSpPr>
        <p:spPr>
          <a:xfrm>
            <a:off x="4357686" y="2571744"/>
            <a:ext cx="484632" cy="7143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Comic Sans MS" pitchFamily="66"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5" name="Content Placeholder 4"/>
          <p:cNvSpPr>
            <a:spLocks noGrp="1"/>
          </p:cNvSpPr>
          <p:nvPr>
            <p:ph sz="quarter" idx="1"/>
          </p:nvPr>
        </p:nvSpPr>
        <p:spPr/>
        <p:txBody>
          <a:bodyPr/>
          <a:lstStyle/>
          <a:p>
            <a:endParaRPr lang="en-US"/>
          </a:p>
        </p:txBody>
      </p:sp>
      <p:pic>
        <p:nvPicPr>
          <p:cNvPr id="6" name="Picture 4" descr="Scan0004"/>
          <p:cNvPicPr>
            <a:picLocks noChangeAspect="1" noChangeArrowheads="1"/>
          </p:cNvPicPr>
          <p:nvPr/>
        </p:nvPicPr>
        <p:blipFill>
          <a:blip r:embed="rId2"/>
          <a:srcRect l="3633" t="49098" r="11581" b="5374"/>
          <a:stretch>
            <a:fillRect/>
          </a:stretch>
        </p:blipFill>
        <p:spPr bwMode="auto">
          <a:xfrm>
            <a:off x="0" y="109538"/>
            <a:ext cx="9144000" cy="6748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28600"/>
            <a:ext cx="7013448" cy="990600"/>
          </a:xfrm>
        </p:spPr>
        <p:txBody>
          <a:bodyPr>
            <a:normAutofit/>
          </a:bodyPr>
          <a:lstStyle/>
          <a:p>
            <a:r>
              <a:rPr lang="en-US" sz="4000" dirty="0" smtClean="0">
                <a:latin typeface="Comic Sans MS" pitchFamily="66" charset="0"/>
              </a:rPr>
              <a:t>Stratum </a:t>
            </a:r>
            <a:r>
              <a:rPr lang="en-US" sz="4000" dirty="0" err="1" smtClean="0">
                <a:latin typeface="Comic Sans MS" pitchFamily="66" charset="0"/>
              </a:rPr>
              <a:t>intermedium</a:t>
            </a:r>
            <a:endParaRPr lang="en-IN" sz="4000" dirty="0">
              <a:latin typeface="Comic Sans MS" pitchFamily="66" charset="0"/>
            </a:endParaRPr>
          </a:p>
        </p:txBody>
      </p:sp>
      <p:sp>
        <p:nvSpPr>
          <p:cNvPr id="3" name="Content Placeholder 2"/>
          <p:cNvSpPr>
            <a:spLocks noGrp="1"/>
          </p:cNvSpPr>
          <p:nvPr>
            <p:ph sz="quarter" idx="1"/>
          </p:nvPr>
        </p:nvSpPr>
        <p:spPr>
          <a:xfrm>
            <a:off x="428596" y="1524000"/>
            <a:ext cx="8337452" cy="5029200"/>
          </a:xfrm>
        </p:spPr>
        <p:txBody>
          <a:bodyPr>
            <a:noAutofit/>
          </a:bodyPr>
          <a:lstStyle/>
          <a:p>
            <a:pPr algn="just"/>
            <a:r>
              <a:rPr lang="en-US" sz="2600" dirty="0" smtClean="0">
                <a:latin typeface="Comic Sans MS" pitchFamily="66" charset="0"/>
              </a:rPr>
              <a:t>Formed by a few layers of </a:t>
            </a:r>
            <a:r>
              <a:rPr lang="en-US" sz="2600" dirty="0" err="1" smtClean="0">
                <a:latin typeface="Comic Sans MS" pitchFamily="66" charset="0"/>
              </a:rPr>
              <a:t>squamous</a:t>
            </a:r>
            <a:r>
              <a:rPr lang="en-US" sz="2600" dirty="0" smtClean="0">
                <a:latin typeface="Comic Sans MS" pitchFamily="66" charset="0"/>
              </a:rPr>
              <a:t> cells between the inner enamel epithelium and the </a:t>
            </a:r>
            <a:r>
              <a:rPr lang="en-US" sz="2600" dirty="0" err="1" smtClean="0">
                <a:latin typeface="Comic Sans MS" pitchFamily="66" charset="0"/>
              </a:rPr>
              <a:t>stellate</a:t>
            </a:r>
            <a:r>
              <a:rPr lang="en-US" sz="2600" dirty="0" smtClean="0">
                <a:latin typeface="Comic Sans MS" pitchFamily="66" charset="0"/>
              </a:rPr>
              <a:t> reticulum. </a:t>
            </a:r>
          </a:p>
          <a:p>
            <a:pPr algn="just"/>
            <a:endParaRPr lang="en-US" sz="2600" dirty="0" smtClean="0">
              <a:latin typeface="Comic Sans MS" pitchFamily="66" charset="0"/>
            </a:endParaRPr>
          </a:p>
          <a:p>
            <a:pPr algn="just"/>
            <a:r>
              <a:rPr lang="en-US" sz="2600" dirty="0" smtClean="0">
                <a:latin typeface="Comic Sans MS" pitchFamily="66" charset="0"/>
              </a:rPr>
              <a:t>The well-developed </a:t>
            </a:r>
            <a:r>
              <a:rPr lang="en-US" sz="2600" dirty="0" err="1" smtClean="0">
                <a:latin typeface="Comic Sans MS" pitchFamily="66" charset="0"/>
              </a:rPr>
              <a:t>cytoplasmic</a:t>
            </a:r>
            <a:r>
              <a:rPr lang="en-US" sz="2600" dirty="0" smtClean="0">
                <a:latin typeface="Comic Sans MS" pitchFamily="66" charset="0"/>
              </a:rPr>
              <a:t> organelles, acid </a:t>
            </a:r>
            <a:r>
              <a:rPr lang="en-US" sz="2600" dirty="0" err="1" smtClean="0">
                <a:latin typeface="Comic Sans MS" pitchFamily="66" charset="0"/>
              </a:rPr>
              <a:t>mucopolysaccharides</a:t>
            </a:r>
            <a:r>
              <a:rPr lang="en-US" sz="2600" dirty="0" smtClean="0">
                <a:latin typeface="Comic Sans MS" pitchFamily="66" charset="0"/>
              </a:rPr>
              <a:t>, and glycogen deposits indicate a high degree of metabolic activity. </a:t>
            </a:r>
          </a:p>
          <a:p>
            <a:pPr algn="just"/>
            <a:endParaRPr lang="en-US" sz="2600" dirty="0" smtClean="0">
              <a:latin typeface="Comic Sans MS" pitchFamily="66" charset="0"/>
            </a:endParaRPr>
          </a:p>
          <a:p>
            <a:pPr algn="just"/>
            <a:r>
              <a:rPr lang="en-US" sz="2600" dirty="0" smtClean="0">
                <a:latin typeface="Comic Sans MS" pitchFamily="66" charset="0"/>
              </a:rPr>
              <a:t>This layer seems to be essential to enamel formation- high activity of </a:t>
            </a:r>
            <a:r>
              <a:rPr lang="en-US" sz="2600" dirty="0" err="1" smtClean="0">
                <a:solidFill>
                  <a:srgbClr val="FF0000"/>
                </a:solidFill>
                <a:latin typeface="Comic Sans MS" pitchFamily="66" charset="0"/>
              </a:rPr>
              <a:t>enz</a:t>
            </a:r>
            <a:r>
              <a:rPr lang="en-US" sz="2600" dirty="0" smtClean="0">
                <a:solidFill>
                  <a:srgbClr val="FF0000"/>
                </a:solidFill>
                <a:latin typeface="Comic Sans MS" pitchFamily="66" charset="0"/>
              </a:rPr>
              <a:t>. Alkaline </a:t>
            </a:r>
            <a:r>
              <a:rPr lang="en-US" sz="2600" dirty="0" err="1" smtClean="0">
                <a:solidFill>
                  <a:srgbClr val="FF0000"/>
                </a:solidFill>
                <a:latin typeface="Comic Sans MS" pitchFamily="66" charset="0"/>
              </a:rPr>
              <a:t>Phosphatase</a:t>
            </a:r>
            <a:endParaRPr lang="en-US" sz="2600" dirty="0" smtClean="0">
              <a:solidFill>
                <a:srgbClr val="FF0000"/>
              </a:solidFill>
              <a:latin typeface="Comic Sans MS" pitchFamily="66" charset="0"/>
            </a:endParaRPr>
          </a:p>
          <a:p>
            <a:pPr algn="just"/>
            <a:endParaRPr lang="en-US" sz="2800" dirty="0" smtClean="0">
              <a:latin typeface="Comic Sans MS" pitchFamily="66" charset="0"/>
            </a:endParaRPr>
          </a:p>
          <a:p>
            <a:pPr algn="just"/>
            <a:endParaRPr lang="en-IN" sz="3600" dirty="0" smtClean="0"/>
          </a:p>
          <a:p>
            <a:pPr algn="just"/>
            <a:endParaRPr lang="en-IN" sz="3600" dirty="0"/>
          </a:p>
        </p:txBody>
      </p:sp>
      <p:pic>
        <p:nvPicPr>
          <p:cNvPr id="4" name="Picture 4" descr="Scan0004"/>
          <p:cNvPicPr>
            <a:picLocks noChangeAspect="1" noChangeArrowheads="1"/>
          </p:cNvPicPr>
          <p:nvPr/>
        </p:nvPicPr>
        <p:blipFill>
          <a:blip r:embed="rId2"/>
          <a:srcRect l="12480" t="85405" r="74249" b="5374"/>
          <a:stretch>
            <a:fillRect/>
          </a:stretch>
        </p:blipFill>
        <p:spPr bwMode="auto">
          <a:xfrm>
            <a:off x="7162800" y="152400"/>
            <a:ext cx="1543050" cy="1066800"/>
          </a:xfrm>
          <a:prstGeom prst="rect">
            <a:avLst/>
          </a:prstGeom>
          <a:noFill/>
          <a:ln w="9525">
            <a:noFill/>
            <a:miter lim="800000"/>
            <a:headEnd/>
            <a:tailEnd/>
          </a:ln>
        </p:spPr>
      </p:pic>
      <p:pic>
        <p:nvPicPr>
          <p:cNvPr id="5" name="Picture 4" descr="Scan0004"/>
          <p:cNvPicPr>
            <a:picLocks noChangeAspect="1" noChangeArrowheads="1"/>
          </p:cNvPicPr>
          <p:nvPr/>
        </p:nvPicPr>
        <p:blipFill>
          <a:blip r:embed="rId2"/>
          <a:srcRect l="38960" t="63267" r="48322" b="30050"/>
          <a:stretch>
            <a:fillRect/>
          </a:stretch>
        </p:blipFill>
        <p:spPr bwMode="auto">
          <a:xfrm>
            <a:off x="152400" y="228600"/>
            <a:ext cx="1371600" cy="99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Comic Sans MS" pitchFamily="66" charset="0"/>
              </a:rPr>
              <a:t>Stellate</a:t>
            </a:r>
            <a:r>
              <a:rPr lang="en-US" dirty="0" smtClean="0">
                <a:latin typeface="Comic Sans MS" pitchFamily="66" charset="0"/>
              </a:rPr>
              <a:t> reticulum</a:t>
            </a:r>
            <a:endParaRPr lang="en-IN" dirty="0">
              <a:latin typeface="Comic Sans MS" pitchFamily="66" charset="0"/>
            </a:endParaRPr>
          </a:p>
        </p:txBody>
      </p:sp>
      <p:sp>
        <p:nvSpPr>
          <p:cNvPr id="3" name="Content Placeholder 2"/>
          <p:cNvSpPr>
            <a:spLocks noGrp="1"/>
          </p:cNvSpPr>
          <p:nvPr>
            <p:ph sz="quarter" idx="1"/>
          </p:nvPr>
        </p:nvSpPr>
        <p:spPr>
          <a:xfrm>
            <a:off x="285720" y="1676400"/>
            <a:ext cx="8715436" cy="4724400"/>
          </a:xfrm>
        </p:spPr>
        <p:txBody>
          <a:bodyPr>
            <a:noAutofit/>
          </a:bodyPr>
          <a:lstStyle/>
          <a:p>
            <a:pPr algn="just">
              <a:lnSpc>
                <a:spcPct val="120000"/>
              </a:lnSpc>
            </a:pPr>
            <a:r>
              <a:rPr lang="en-US" sz="3200" dirty="0" smtClean="0">
                <a:latin typeface="Comic Sans MS" pitchFamily="66" charset="0"/>
              </a:rPr>
              <a:t>The </a:t>
            </a:r>
            <a:r>
              <a:rPr lang="en-US" sz="3200" dirty="0" err="1" smtClean="0">
                <a:latin typeface="Comic Sans MS" pitchFamily="66" charset="0"/>
              </a:rPr>
              <a:t>stellate</a:t>
            </a:r>
            <a:r>
              <a:rPr lang="en-US" sz="3200" dirty="0" smtClean="0">
                <a:latin typeface="Comic Sans MS" pitchFamily="66" charset="0"/>
              </a:rPr>
              <a:t> reticulum expands further mainly by an increase in the amount of intercellular fluid. </a:t>
            </a:r>
          </a:p>
          <a:p>
            <a:pPr algn="just">
              <a:lnSpc>
                <a:spcPct val="120000"/>
              </a:lnSpc>
            </a:pPr>
            <a:r>
              <a:rPr lang="en-US" sz="3200" dirty="0" smtClean="0">
                <a:latin typeface="Comic Sans MS" pitchFamily="66" charset="0"/>
              </a:rPr>
              <a:t>The cells are star shaped, with long processes that </a:t>
            </a:r>
            <a:r>
              <a:rPr lang="en-US" sz="3200" dirty="0" err="1" smtClean="0">
                <a:latin typeface="Comic Sans MS" pitchFamily="66" charset="0"/>
              </a:rPr>
              <a:t>anastomose</a:t>
            </a:r>
            <a:r>
              <a:rPr lang="en-US" sz="3200" dirty="0" smtClean="0">
                <a:latin typeface="Comic Sans MS" pitchFamily="66" charset="0"/>
              </a:rPr>
              <a:t> with those of adjacent cells.</a:t>
            </a:r>
          </a:p>
          <a:p>
            <a:pPr algn="just">
              <a:lnSpc>
                <a:spcPct val="120000"/>
              </a:lnSpc>
            </a:pPr>
            <a:r>
              <a:rPr lang="en-US" sz="3200" dirty="0" smtClean="0">
                <a:latin typeface="Comic Sans MS" pitchFamily="66" charset="0"/>
              </a:rPr>
              <a:t>Collapses </a:t>
            </a:r>
          </a:p>
          <a:p>
            <a:pPr algn="just">
              <a:lnSpc>
                <a:spcPct val="120000"/>
              </a:lnSpc>
            </a:pPr>
            <a:endParaRPr lang="en-US" sz="3600" dirty="0" smtClean="0">
              <a:latin typeface="Comic Sans MS" pitchFamily="66" charset="0"/>
            </a:endParaRPr>
          </a:p>
          <a:p>
            <a:pPr algn="just">
              <a:lnSpc>
                <a:spcPct val="120000"/>
              </a:lnSpc>
              <a:buNone/>
            </a:pPr>
            <a:r>
              <a:rPr lang="en-US" sz="3600" dirty="0" smtClean="0">
                <a:latin typeface="Comic Sans MS" pitchFamily="66" charset="0"/>
              </a:rPr>
              <a:t> </a:t>
            </a:r>
            <a:endParaRPr lang="en-IN" sz="3600" dirty="0" smtClean="0">
              <a:latin typeface="Comic Sans MS" pitchFamily="66" charset="0"/>
            </a:endParaRPr>
          </a:p>
          <a:p>
            <a:pPr algn="just">
              <a:lnSpc>
                <a:spcPct val="120000"/>
              </a:lnSpc>
            </a:pPr>
            <a:endParaRPr lang="en-IN" sz="3200" dirty="0">
              <a:latin typeface="Comic Sans MS" pitchFamily="66" charset="0"/>
            </a:endParaRPr>
          </a:p>
        </p:txBody>
      </p:sp>
      <p:pic>
        <p:nvPicPr>
          <p:cNvPr id="4" name="Picture 4" descr="Scan0004"/>
          <p:cNvPicPr>
            <a:picLocks noChangeAspect="1" noChangeArrowheads="1"/>
          </p:cNvPicPr>
          <p:nvPr/>
        </p:nvPicPr>
        <p:blipFill>
          <a:blip r:embed="rId2"/>
          <a:srcRect l="34721" t="56070" r="47615" b="33648"/>
          <a:stretch>
            <a:fillRect/>
          </a:stretch>
        </p:blipFill>
        <p:spPr bwMode="auto">
          <a:xfrm>
            <a:off x="7010400" y="228600"/>
            <a:ext cx="1905000" cy="1524000"/>
          </a:xfrm>
          <a:prstGeom prst="rect">
            <a:avLst/>
          </a:prstGeom>
          <a:noFill/>
          <a:ln w="9525">
            <a:noFill/>
            <a:miter lim="800000"/>
            <a:headEnd/>
            <a:tailEnd/>
          </a:ln>
        </p:spPr>
      </p:pic>
      <p:pic>
        <p:nvPicPr>
          <p:cNvPr id="5" name="Picture 4" descr="Scan0005"/>
          <p:cNvPicPr>
            <a:picLocks noChangeAspect="1" noChangeArrowheads="1"/>
          </p:cNvPicPr>
          <p:nvPr/>
        </p:nvPicPr>
        <p:blipFill>
          <a:blip r:embed="rId3"/>
          <a:srcRect l="29661" t="51839" r="18004" b="42141"/>
          <a:stretch>
            <a:fillRect/>
          </a:stretch>
        </p:blipFill>
        <p:spPr bwMode="auto">
          <a:xfrm>
            <a:off x="3200400" y="5562600"/>
            <a:ext cx="5486400" cy="76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omic Sans MS" pitchFamily="66" charset="0"/>
              </a:rPr>
              <a:t>Outer enamel epithelium</a:t>
            </a:r>
            <a:endParaRPr lang="en-IN" dirty="0">
              <a:latin typeface="Comic Sans MS" pitchFamily="66" charset="0"/>
            </a:endParaRPr>
          </a:p>
        </p:txBody>
      </p:sp>
      <p:sp>
        <p:nvSpPr>
          <p:cNvPr id="3" name="Content Placeholder 2"/>
          <p:cNvSpPr>
            <a:spLocks noGrp="1"/>
          </p:cNvSpPr>
          <p:nvPr>
            <p:ph sz="quarter" idx="1"/>
          </p:nvPr>
        </p:nvSpPr>
        <p:spPr>
          <a:xfrm>
            <a:off x="612648" y="1600200"/>
            <a:ext cx="8153400" cy="4876800"/>
          </a:xfrm>
        </p:spPr>
        <p:txBody>
          <a:bodyPr>
            <a:normAutofit fontScale="92500" lnSpcReduction="20000"/>
          </a:bodyPr>
          <a:lstStyle/>
          <a:p>
            <a:pPr algn="just"/>
            <a:r>
              <a:rPr lang="en-US" sz="3200" dirty="0" smtClean="0">
                <a:latin typeface="Comic Sans MS" pitchFamily="66" charset="0"/>
              </a:rPr>
              <a:t>These cell flatten to a low </a:t>
            </a:r>
            <a:r>
              <a:rPr lang="en-US" sz="3200" dirty="0" err="1" smtClean="0">
                <a:latin typeface="Comic Sans MS" pitchFamily="66" charset="0"/>
              </a:rPr>
              <a:t>cuboidal</a:t>
            </a:r>
            <a:r>
              <a:rPr lang="en-US" sz="3200" dirty="0" smtClean="0">
                <a:latin typeface="Comic Sans MS" pitchFamily="66" charset="0"/>
              </a:rPr>
              <a:t> form.</a:t>
            </a:r>
          </a:p>
          <a:p>
            <a:pPr algn="just"/>
            <a:endParaRPr lang="en-US" sz="3200" dirty="0" smtClean="0">
              <a:latin typeface="Comic Sans MS" pitchFamily="66" charset="0"/>
            </a:endParaRPr>
          </a:p>
          <a:p>
            <a:pPr algn="just"/>
            <a:r>
              <a:rPr lang="en-US" sz="3200" dirty="0" smtClean="0">
                <a:latin typeface="Comic Sans MS" pitchFamily="66" charset="0"/>
              </a:rPr>
              <a:t>At the end of the bell stage, the formerly smooth surface of the outer enamel epithelium is </a:t>
            </a:r>
            <a:r>
              <a:rPr lang="en-US" sz="3200" dirty="0" smtClean="0">
                <a:solidFill>
                  <a:srgbClr val="FF0000"/>
                </a:solidFill>
                <a:latin typeface="Comic Sans MS" pitchFamily="66" charset="0"/>
              </a:rPr>
              <a:t>laid in folds</a:t>
            </a:r>
            <a:r>
              <a:rPr lang="en-US" sz="3200" dirty="0" smtClean="0">
                <a:latin typeface="Comic Sans MS" pitchFamily="66" charset="0"/>
              </a:rPr>
              <a:t>. </a:t>
            </a:r>
          </a:p>
          <a:p>
            <a:pPr algn="just"/>
            <a:endParaRPr lang="en-US" sz="3200" dirty="0" smtClean="0">
              <a:latin typeface="Comic Sans MS" pitchFamily="66" charset="0"/>
            </a:endParaRPr>
          </a:p>
          <a:p>
            <a:pPr algn="just"/>
            <a:r>
              <a:rPr lang="en-US" sz="3200" dirty="0" smtClean="0">
                <a:latin typeface="Comic Sans MS" pitchFamily="66" charset="0"/>
              </a:rPr>
              <a:t>Between the folds the adjacent mesenchyme of the dental sac forms papillae that contain capillary loops and thus provide a rich </a:t>
            </a:r>
            <a:r>
              <a:rPr lang="en-US" sz="3200" dirty="0" smtClean="0">
                <a:solidFill>
                  <a:srgbClr val="FF0000"/>
                </a:solidFill>
                <a:latin typeface="Comic Sans MS" pitchFamily="66" charset="0"/>
              </a:rPr>
              <a:t>nutritional supply </a:t>
            </a:r>
            <a:r>
              <a:rPr lang="en-US" sz="3200" dirty="0" smtClean="0">
                <a:latin typeface="Comic Sans MS" pitchFamily="66" charset="0"/>
              </a:rPr>
              <a:t>for the intense metabolic activity of the </a:t>
            </a:r>
            <a:r>
              <a:rPr lang="en-US" sz="3200" dirty="0" err="1" smtClean="0">
                <a:latin typeface="Comic Sans MS" pitchFamily="66" charset="0"/>
              </a:rPr>
              <a:t>avascular</a:t>
            </a:r>
            <a:r>
              <a:rPr lang="en-US" sz="3200" dirty="0" smtClean="0">
                <a:latin typeface="Comic Sans MS" pitchFamily="66" charset="0"/>
              </a:rPr>
              <a:t> enamel organ.  </a:t>
            </a:r>
            <a:endParaRPr lang="en-IN" sz="3200" dirty="0" smtClean="0">
              <a:latin typeface="Comic Sans MS" pitchFamily="66" charset="0"/>
            </a:endParaRPr>
          </a:p>
          <a:p>
            <a:pPr algn="just"/>
            <a:endParaRPr lang="en-IN" sz="3200" dirty="0" smtClean="0">
              <a:latin typeface="Comic Sans MS" pitchFamily="66" charset="0"/>
            </a:endParaRPr>
          </a:p>
          <a:p>
            <a:pPr algn="just"/>
            <a:endParaRPr lang="en-IN" sz="3200" dirty="0">
              <a:latin typeface="Comic Sans MS" pitchFamily="66"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latin typeface="Comic Sans MS" pitchFamily="66" charset="0"/>
              </a:rPr>
              <a:t>PRIMARY EPITHELIAL BAND</a:t>
            </a:r>
            <a:endParaRPr lang="en-US" dirty="0">
              <a:latin typeface="Comic Sans MS" pitchFamily="66" charset="0"/>
            </a:endParaRPr>
          </a:p>
        </p:txBody>
      </p:sp>
      <p:pic>
        <p:nvPicPr>
          <p:cNvPr id="1026" name="Picture 2" descr="G:\data\BookFigures\05\Figure_05-01.jpg"/>
          <p:cNvPicPr>
            <a:picLocks noGrp="1" noChangeAspect="1" noChangeArrowheads="1"/>
          </p:cNvPicPr>
          <p:nvPr>
            <p:ph sz="quarter" idx="1"/>
          </p:nvPr>
        </p:nvPicPr>
        <p:blipFill>
          <a:blip r:embed="rId2"/>
          <a:stretch>
            <a:fillRect/>
          </a:stretch>
        </p:blipFill>
        <p:spPr>
          <a:xfrm>
            <a:off x="4648200" y="1600200"/>
            <a:ext cx="3886200" cy="4267200"/>
          </a:xfrm>
        </p:spPr>
      </p:pic>
      <p:sp>
        <p:nvSpPr>
          <p:cNvPr id="9" name="Content Placeholder 8"/>
          <p:cNvSpPr>
            <a:spLocks noGrp="1"/>
          </p:cNvSpPr>
          <p:nvPr>
            <p:ph sz="quarter" idx="2"/>
          </p:nvPr>
        </p:nvSpPr>
        <p:spPr>
          <a:xfrm>
            <a:off x="304800" y="1589567"/>
            <a:ext cx="4190999" cy="4811233"/>
          </a:xfrm>
        </p:spPr>
        <p:txBody>
          <a:bodyPr>
            <a:normAutofit/>
          </a:bodyPr>
          <a:lstStyle/>
          <a:p>
            <a:r>
              <a:rPr lang="en-US" sz="2800" dirty="0" smtClean="0">
                <a:latin typeface="Comic Sans MS" pitchFamily="66" charset="0"/>
              </a:rPr>
              <a:t>When the embryo is about 6 wks old-</a:t>
            </a:r>
          </a:p>
          <a:p>
            <a:endParaRPr lang="en-US" sz="2800" dirty="0" smtClean="0">
              <a:latin typeface="Comic Sans MS" pitchFamily="66" charset="0"/>
            </a:endParaRPr>
          </a:p>
          <a:p>
            <a:r>
              <a:rPr lang="en-US" sz="2800" dirty="0" smtClean="0">
                <a:latin typeface="Comic Sans MS" pitchFamily="66" charset="0"/>
              </a:rPr>
              <a:t>Bands are roughly horse shoe shaped and correspond to the positions of the future dental arches. </a:t>
            </a:r>
            <a:endParaRPr lang="en-IN" sz="2800" dirty="0" smtClean="0">
              <a:latin typeface="Comic Sans MS" pitchFamily="66" charset="0"/>
            </a:endParaRPr>
          </a:p>
          <a:p>
            <a:endParaRPr lang="en-US" dirty="0">
              <a:latin typeface="Comic Sans MS" pitchFamily="66"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6738" name="Picture 2"/>
          <p:cNvPicPr>
            <a:picLocks noGrp="1" noChangeAspect="1" noChangeArrowheads="1"/>
          </p:cNvPicPr>
          <p:nvPr>
            <p:ph sz="quarter" idx="1"/>
          </p:nvPr>
        </p:nvPicPr>
        <p:blipFill>
          <a:blip r:embed="rId2"/>
          <a:srcRect/>
          <a:stretch>
            <a:fillRect/>
          </a:stretch>
        </p:blipFill>
        <p:spPr bwMode="auto">
          <a:xfrm>
            <a:off x="1295400" y="228600"/>
            <a:ext cx="6477000" cy="6248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omic Sans MS" pitchFamily="66" charset="0"/>
              </a:rPr>
              <a:t>Dental papilla</a:t>
            </a:r>
            <a:endParaRPr lang="en-IN" dirty="0">
              <a:latin typeface="Comic Sans MS" pitchFamily="66" charset="0"/>
            </a:endParaRPr>
          </a:p>
        </p:txBody>
      </p:sp>
      <p:sp>
        <p:nvSpPr>
          <p:cNvPr id="3" name="Content Placeholder 2"/>
          <p:cNvSpPr>
            <a:spLocks noGrp="1"/>
          </p:cNvSpPr>
          <p:nvPr>
            <p:ph sz="quarter" idx="1"/>
          </p:nvPr>
        </p:nvSpPr>
        <p:spPr>
          <a:xfrm>
            <a:off x="142844" y="1504968"/>
            <a:ext cx="8715436" cy="4495800"/>
          </a:xfrm>
        </p:spPr>
        <p:txBody>
          <a:bodyPr>
            <a:noAutofit/>
          </a:bodyPr>
          <a:lstStyle/>
          <a:p>
            <a:pPr algn="just"/>
            <a:r>
              <a:rPr lang="en-US" sz="2800" dirty="0" smtClean="0">
                <a:latin typeface="Comic Sans MS" pitchFamily="66" charset="0"/>
              </a:rPr>
              <a:t>The dental papilla is enclosed in the </a:t>
            </a:r>
            <a:r>
              <a:rPr lang="en-US" sz="2800" dirty="0" err="1" smtClean="0">
                <a:latin typeface="Comic Sans MS" pitchFamily="66" charset="0"/>
              </a:rPr>
              <a:t>invaginated</a:t>
            </a:r>
            <a:r>
              <a:rPr lang="en-US" sz="2800" dirty="0" smtClean="0">
                <a:latin typeface="Comic Sans MS" pitchFamily="66" charset="0"/>
              </a:rPr>
              <a:t> portion of the enamel organ.</a:t>
            </a:r>
          </a:p>
          <a:p>
            <a:pPr algn="just"/>
            <a:endParaRPr lang="en-US" sz="2800" dirty="0" smtClean="0">
              <a:latin typeface="Comic Sans MS" pitchFamily="66" charset="0"/>
            </a:endParaRPr>
          </a:p>
          <a:p>
            <a:pPr algn="just"/>
            <a:r>
              <a:rPr lang="en-US" sz="2800" dirty="0" err="1" smtClean="0">
                <a:latin typeface="Comic Sans MS" pitchFamily="66" charset="0"/>
              </a:rPr>
              <a:t>Odontoblast</a:t>
            </a:r>
            <a:r>
              <a:rPr lang="en-US" sz="2800" dirty="0" smtClean="0">
                <a:latin typeface="Comic Sans MS" pitchFamily="66" charset="0"/>
              </a:rPr>
              <a:t> differentiation</a:t>
            </a:r>
          </a:p>
          <a:p>
            <a:pPr algn="just"/>
            <a:endParaRPr lang="en-US" sz="2800" dirty="0" smtClean="0">
              <a:latin typeface="Comic Sans MS" pitchFamily="66" charset="0"/>
            </a:endParaRPr>
          </a:p>
          <a:p>
            <a:pPr algn="just"/>
            <a:r>
              <a:rPr lang="en-US" sz="2800" dirty="0" smtClean="0">
                <a:latin typeface="Comic Sans MS" pitchFamily="66" charset="0"/>
              </a:rPr>
              <a:t>First, they assume a </a:t>
            </a:r>
            <a:r>
              <a:rPr lang="en-US" sz="2800" dirty="0" err="1" smtClean="0">
                <a:latin typeface="Comic Sans MS" pitchFamily="66" charset="0"/>
              </a:rPr>
              <a:t>cuboidal</a:t>
            </a:r>
            <a:r>
              <a:rPr lang="en-US" sz="2800" dirty="0" smtClean="0">
                <a:latin typeface="Comic Sans MS" pitchFamily="66" charset="0"/>
              </a:rPr>
              <a:t> form; later they assume a columnar form and acquire the specific potential to produce dentin</a:t>
            </a:r>
            <a:endParaRPr lang="en-IN" sz="2800" dirty="0" smtClean="0">
              <a:latin typeface="Comic Sans MS" pitchFamily="66" charset="0"/>
            </a:endParaRPr>
          </a:p>
          <a:p>
            <a:pPr algn="just"/>
            <a:endParaRPr lang="en-IN" sz="2800" dirty="0">
              <a:latin typeface="Comic Sans MS" pitchFamily="66"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endParaRPr lang="en-IN" sz="2600">
              <a:latin typeface="Comic Sans MS" pitchFamily="66" charset="0"/>
            </a:endParaRPr>
          </a:p>
        </p:txBody>
      </p:sp>
      <p:sp>
        <p:nvSpPr>
          <p:cNvPr id="3" name="Content Placeholder 2"/>
          <p:cNvSpPr>
            <a:spLocks noGrp="1"/>
          </p:cNvSpPr>
          <p:nvPr>
            <p:ph sz="quarter" idx="1"/>
          </p:nvPr>
        </p:nvSpPr>
        <p:spPr>
          <a:xfrm>
            <a:off x="612648" y="1500174"/>
            <a:ext cx="8153400" cy="4495800"/>
          </a:xfrm>
        </p:spPr>
        <p:txBody>
          <a:bodyPr>
            <a:noAutofit/>
          </a:bodyPr>
          <a:lstStyle/>
          <a:p>
            <a:pPr algn="ctr">
              <a:buNone/>
            </a:pPr>
            <a:r>
              <a:rPr lang="en-US" sz="3200" dirty="0" smtClean="0">
                <a:latin typeface="Comic Sans MS" pitchFamily="66" charset="0"/>
              </a:rPr>
              <a:t>The basement membrane </a:t>
            </a:r>
          </a:p>
          <a:p>
            <a:pPr algn="ctr">
              <a:buNone/>
            </a:pPr>
            <a:endParaRPr lang="en-US" sz="3200" dirty="0" smtClean="0">
              <a:latin typeface="Comic Sans MS" pitchFamily="66" charset="0"/>
            </a:endParaRPr>
          </a:p>
          <a:p>
            <a:pPr algn="ctr">
              <a:buNone/>
            </a:pPr>
            <a:r>
              <a:rPr lang="en-US" sz="3200" dirty="0" smtClean="0">
                <a:latin typeface="Comic Sans MS" pitchFamily="66" charset="0"/>
              </a:rPr>
              <a:t> separates the</a:t>
            </a:r>
          </a:p>
          <a:p>
            <a:pPr algn="ctr">
              <a:buNone/>
            </a:pPr>
            <a:endParaRPr lang="en-US" sz="3200" dirty="0" smtClean="0">
              <a:latin typeface="Comic Sans MS" pitchFamily="66" charset="0"/>
            </a:endParaRPr>
          </a:p>
          <a:p>
            <a:pPr algn="ctr">
              <a:buNone/>
            </a:pPr>
            <a:r>
              <a:rPr lang="en-US" sz="3200" dirty="0" smtClean="0">
                <a:latin typeface="Comic Sans MS" pitchFamily="66" charset="0"/>
              </a:rPr>
              <a:t> enamel organ and the dental papilla </a:t>
            </a:r>
          </a:p>
          <a:p>
            <a:pPr algn="ctr">
              <a:buNone/>
            </a:pPr>
            <a:endParaRPr lang="en-US" sz="3200" dirty="0" smtClean="0">
              <a:latin typeface="Comic Sans MS" pitchFamily="66" charset="0"/>
            </a:endParaRPr>
          </a:p>
          <a:p>
            <a:pPr algn="ctr">
              <a:buNone/>
            </a:pPr>
            <a:r>
              <a:rPr lang="en-US" sz="3200" dirty="0" smtClean="0">
                <a:latin typeface="Comic Sans MS" pitchFamily="66" charset="0"/>
              </a:rPr>
              <a:t>just prior to dentin formation </a:t>
            </a:r>
          </a:p>
          <a:p>
            <a:pPr algn="ctr">
              <a:buNone/>
            </a:pPr>
            <a:endParaRPr lang="en-US" sz="3200" dirty="0" smtClean="0">
              <a:latin typeface="Comic Sans MS" pitchFamily="66" charset="0"/>
            </a:endParaRPr>
          </a:p>
          <a:p>
            <a:pPr algn="ctr">
              <a:buNone/>
            </a:pPr>
            <a:r>
              <a:rPr lang="en-US" sz="3200" i="1" dirty="0" smtClean="0">
                <a:solidFill>
                  <a:srgbClr val="FF0000"/>
                </a:solidFill>
                <a:latin typeface="Comic Sans MS" pitchFamily="66" charset="0"/>
              </a:rPr>
              <a:t> MEMBRANA PREFORMATIVA</a:t>
            </a:r>
            <a:endParaRPr lang="en-IN" sz="3200" i="1" dirty="0" smtClean="0">
              <a:solidFill>
                <a:srgbClr val="FF0000"/>
              </a:solidFill>
              <a:latin typeface="Comic Sans MS" pitchFamily="66" charset="0"/>
            </a:endParaRPr>
          </a:p>
          <a:p>
            <a:pPr algn="ctr"/>
            <a:r>
              <a:rPr lang="en-US" sz="3200" i="1" dirty="0" smtClean="0">
                <a:solidFill>
                  <a:srgbClr val="FF0000"/>
                </a:solidFill>
                <a:latin typeface="Comic Sans MS" pitchFamily="66" charset="0"/>
              </a:rPr>
              <a:t> </a:t>
            </a:r>
            <a:endParaRPr lang="en-IN" sz="3200" i="1" dirty="0" smtClean="0">
              <a:solidFill>
                <a:srgbClr val="FF0000"/>
              </a:solidFill>
              <a:latin typeface="Comic Sans MS" pitchFamily="66" charset="0"/>
            </a:endParaRPr>
          </a:p>
          <a:p>
            <a:pPr algn="ctr"/>
            <a:endParaRPr lang="en-IN" sz="2800" dirty="0">
              <a:latin typeface="Comic Sans MS" pitchFamily="66" charset="0"/>
            </a:endParaRPr>
          </a:p>
        </p:txBody>
      </p:sp>
      <p:sp>
        <p:nvSpPr>
          <p:cNvPr id="4" name="Down Arrow 3"/>
          <p:cNvSpPr/>
          <p:nvPr/>
        </p:nvSpPr>
        <p:spPr>
          <a:xfrm>
            <a:off x="4357686" y="2143116"/>
            <a:ext cx="484632" cy="500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600">
              <a:latin typeface="Comic Sans MS" pitchFamily="66" charset="0"/>
            </a:endParaRPr>
          </a:p>
        </p:txBody>
      </p:sp>
      <p:sp>
        <p:nvSpPr>
          <p:cNvPr id="5" name="Down Arrow 4"/>
          <p:cNvSpPr/>
          <p:nvPr/>
        </p:nvSpPr>
        <p:spPr>
          <a:xfrm>
            <a:off x="4429124" y="3429000"/>
            <a:ext cx="484632" cy="4905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600">
              <a:latin typeface="Comic Sans MS" pitchFamily="66" charset="0"/>
            </a:endParaRPr>
          </a:p>
        </p:txBody>
      </p:sp>
      <p:sp>
        <p:nvSpPr>
          <p:cNvPr id="6" name="Down Arrow 5"/>
          <p:cNvSpPr/>
          <p:nvPr/>
        </p:nvSpPr>
        <p:spPr>
          <a:xfrm>
            <a:off x="4429124" y="5786454"/>
            <a:ext cx="484632"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600">
              <a:latin typeface="Comic Sans MS" pitchFamily="66" charset="0"/>
            </a:endParaRPr>
          </a:p>
        </p:txBody>
      </p:sp>
      <p:sp>
        <p:nvSpPr>
          <p:cNvPr id="7" name="Down Arrow 6"/>
          <p:cNvSpPr/>
          <p:nvPr/>
        </p:nvSpPr>
        <p:spPr>
          <a:xfrm>
            <a:off x="4429124" y="4572008"/>
            <a:ext cx="484632"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600">
              <a:latin typeface="Comic Sans MS" pitchFamily="66"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omic Sans MS" pitchFamily="66" charset="0"/>
              </a:rPr>
              <a:t>Dental sac</a:t>
            </a:r>
            <a:endParaRPr lang="en-IN" dirty="0">
              <a:latin typeface="Comic Sans MS" pitchFamily="66" charset="0"/>
            </a:endParaRPr>
          </a:p>
        </p:txBody>
      </p:sp>
      <p:sp>
        <p:nvSpPr>
          <p:cNvPr id="3" name="Content Placeholder 2"/>
          <p:cNvSpPr>
            <a:spLocks noGrp="1"/>
          </p:cNvSpPr>
          <p:nvPr>
            <p:ph sz="quarter" idx="1"/>
          </p:nvPr>
        </p:nvSpPr>
        <p:spPr/>
        <p:txBody>
          <a:bodyPr>
            <a:noAutofit/>
          </a:bodyPr>
          <a:lstStyle/>
          <a:p>
            <a:pPr algn="just"/>
            <a:r>
              <a:rPr lang="en-US" sz="3200" dirty="0" smtClean="0">
                <a:latin typeface="Comic Sans MS" pitchFamily="66" charset="0"/>
              </a:rPr>
              <a:t>Circular arrangement of its fibers and resembles a capsular structure. </a:t>
            </a:r>
          </a:p>
          <a:p>
            <a:pPr algn="just"/>
            <a:endParaRPr lang="en-US" sz="3200" dirty="0" smtClean="0">
              <a:latin typeface="Comic Sans MS" pitchFamily="66" charset="0"/>
            </a:endParaRPr>
          </a:p>
          <a:p>
            <a:pPr algn="just"/>
            <a:r>
              <a:rPr lang="en-US" sz="3200" dirty="0" smtClean="0">
                <a:latin typeface="Comic Sans MS" pitchFamily="66" charset="0"/>
              </a:rPr>
              <a:t>With the development of the root, the fibers of the dental sac differentiate into the </a:t>
            </a:r>
            <a:r>
              <a:rPr lang="en-US" sz="3200" u="sng" dirty="0" smtClean="0">
                <a:latin typeface="Comic Sans MS" pitchFamily="66" charset="0"/>
              </a:rPr>
              <a:t>periodontal fibers </a:t>
            </a:r>
            <a:r>
              <a:rPr lang="en-US" sz="3200" dirty="0" smtClean="0">
                <a:latin typeface="Comic Sans MS" pitchFamily="66" charset="0"/>
              </a:rPr>
              <a:t>that become embedded in the developing cementum and alveolar bone. </a:t>
            </a:r>
            <a:endParaRPr lang="en-IN" sz="3200" dirty="0" smtClean="0">
              <a:latin typeface="Comic Sans MS" pitchFamily="66" charset="0"/>
            </a:endParaRPr>
          </a:p>
          <a:p>
            <a:pPr algn="just"/>
            <a:endParaRPr lang="en-IN" sz="3200" dirty="0" smtClean="0">
              <a:latin typeface="Comic Sans MS" pitchFamily="66" charset="0"/>
            </a:endParaRPr>
          </a:p>
          <a:p>
            <a:pPr algn="just"/>
            <a:endParaRPr lang="en-IN" sz="3200" dirty="0">
              <a:latin typeface="Comic Sans MS" pitchFamily="66"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omic Sans MS" pitchFamily="66" charset="0"/>
              </a:rPr>
              <a:t>Cervical loop</a:t>
            </a:r>
            <a:endParaRPr lang="en-IN" dirty="0">
              <a:latin typeface="Comic Sans MS" pitchFamily="66" charset="0"/>
            </a:endParaRPr>
          </a:p>
        </p:txBody>
      </p:sp>
      <p:sp>
        <p:nvSpPr>
          <p:cNvPr id="3" name="Content Placeholder 2"/>
          <p:cNvSpPr>
            <a:spLocks noGrp="1"/>
          </p:cNvSpPr>
          <p:nvPr>
            <p:ph sz="quarter" idx="1"/>
          </p:nvPr>
        </p:nvSpPr>
        <p:spPr>
          <a:xfrm>
            <a:off x="285720" y="1571612"/>
            <a:ext cx="4743480" cy="4572000"/>
          </a:xfrm>
        </p:spPr>
        <p:txBody>
          <a:bodyPr>
            <a:noAutofit/>
          </a:bodyPr>
          <a:lstStyle/>
          <a:p>
            <a:pPr algn="just"/>
            <a:endParaRPr lang="en-US" sz="3600" dirty="0" smtClean="0"/>
          </a:p>
          <a:p>
            <a:pPr algn="just"/>
            <a:r>
              <a:rPr lang="en-US" sz="2800" dirty="0" smtClean="0">
                <a:latin typeface="Comic Sans MS" pitchFamily="66" charset="0"/>
              </a:rPr>
              <a:t>This point is where the cells continue to divide until the tooth crown attains its full size.</a:t>
            </a:r>
          </a:p>
          <a:p>
            <a:pPr algn="just"/>
            <a:endParaRPr lang="en-US" sz="2800" dirty="0" smtClean="0">
              <a:latin typeface="Comic Sans MS" pitchFamily="66" charset="0"/>
            </a:endParaRPr>
          </a:p>
          <a:p>
            <a:pPr algn="just"/>
            <a:r>
              <a:rPr lang="en-US" sz="2800" dirty="0" smtClean="0">
                <a:latin typeface="Comic Sans MS" pitchFamily="66" charset="0"/>
              </a:rPr>
              <a:t>ZONE OF REFLEXION</a:t>
            </a:r>
            <a:endParaRPr lang="en-IN" sz="2800" dirty="0">
              <a:latin typeface="Comic Sans MS" pitchFamily="66" charset="0"/>
            </a:endParaRPr>
          </a:p>
        </p:txBody>
      </p:sp>
      <p:pic>
        <p:nvPicPr>
          <p:cNvPr id="5" name="Content Placeholder 4" descr="bellstage"/>
          <p:cNvPicPr>
            <a:picLocks noGrp="1" noChangeAspect="1" noChangeArrowheads="1"/>
          </p:cNvPicPr>
          <p:nvPr>
            <p:ph sz="quarter" idx="2"/>
          </p:nvPr>
        </p:nvPicPr>
        <p:blipFill>
          <a:blip r:embed="rId2"/>
          <a:srcRect/>
          <a:stretch>
            <a:fillRect/>
          </a:stretch>
        </p:blipFill>
        <p:spPr bwMode="auto">
          <a:xfrm>
            <a:off x="5181600" y="1828800"/>
            <a:ext cx="3740150" cy="41719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599"/>
            <a:ext cx="8610600" cy="1074549"/>
          </a:xfrm>
        </p:spPr>
        <p:txBody>
          <a:bodyPr>
            <a:normAutofit/>
          </a:bodyPr>
          <a:lstStyle/>
          <a:p>
            <a:pPr algn="ctr"/>
            <a:r>
              <a:rPr lang="en-US" dirty="0" smtClean="0">
                <a:latin typeface="Comic Sans MS" pitchFamily="66" charset="0"/>
              </a:rPr>
              <a:t>Advanced bell stage</a:t>
            </a:r>
            <a:endParaRPr lang="en-IN" dirty="0">
              <a:latin typeface="Comic Sans MS" pitchFamily="66" charset="0"/>
            </a:endParaRPr>
          </a:p>
        </p:txBody>
      </p:sp>
      <p:sp>
        <p:nvSpPr>
          <p:cNvPr id="3" name="Content Placeholder 2"/>
          <p:cNvSpPr>
            <a:spLocks noGrp="1"/>
          </p:cNvSpPr>
          <p:nvPr>
            <p:ph sz="quarter" idx="1"/>
          </p:nvPr>
        </p:nvSpPr>
        <p:spPr>
          <a:xfrm>
            <a:off x="304800" y="1600200"/>
            <a:ext cx="8610600" cy="4876800"/>
          </a:xfrm>
        </p:spPr>
        <p:txBody>
          <a:bodyPr>
            <a:normAutofit fontScale="92500" lnSpcReduction="10000"/>
          </a:bodyPr>
          <a:lstStyle/>
          <a:p>
            <a:r>
              <a:rPr lang="en-US" sz="2800" dirty="0" smtClean="0">
                <a:solidFill>
                  <a:srgbClr val="FF0000"/>
                </a:solidFill>
                <a:latin typeface="Comic Sans MS" pitchFamily="66" charset="0"/>
              </a:rPr>
              <a:t>Commencement of mineralization </a:t>
            </a:r>
          </a:p>
          <a:p>
            <a:r>
              <a:rPr lang="en-US" sz="2800" dirty="0" smtClean="0">
                <a:solidFill>
                  <a:srgbClr val="FF0000"/>
                </a:solidFill>
                <a:latin typeface="Comic Sans MS" pitchFamily="66" charset="0"/>
              </a:rPr>
              <a:t>Crown pattern determination</a:t>
            </a:r>
          </a:p>
          <a:p>
            <a:r>
              <a:rPr lang="en-US" sz="2800" dirty="0" smtClean="0">
                <a:solidFill>
                  <a:srgbClr val="FF0000"/>
                </a:solidFill>
                <a:latin typeface="Comic Sans MS" pitchFamily="66" charset="0"/>
              </a:rPr>
              <a:t>Break up of the dental lamina</a:t>
            </a:r>
          </a:p>
          <a:p>
            <a:r>
              <a:rPr lang="en-US" sz="2800" dirty="0" smtClean="0">
                <a:solidFill>
                  <a:srgbClr val="FF0000"/>
                </a:solidFill>
                <a:latin typeface="Comic Sans MS" pitchFamily="66" charset="0"/>
              </a:rPr>
              <a:t> Root formation</a:t>
            </a:r>
          </a:p>
          <a:p>
            <a:endParaRPr lang="en-US" sz="2800" dirty="0" smtClean="0">
              <a:latin typeface="Comic Sans MS" pitchFamily="66" charset="0"/>
            </a:endParaRPr>
          </a:p>
          <a:p>
            <a:r>
              <a:rPr lang="en-US" sz="2800" dirty="0" smtClean="0">
                <a:latin typeface="Comic Sans MS" pitchFamily="66" charset="0"/>
              </a:rPr>
              <a:t>During the advanced bell stage, the boundary between inner enamel epithelium and </a:t>
            </a:r>
            <a:r>
              <a:rPr lang="en-US" sz="2800" dirty="0" err="1" smtClean="0">
                <a:latin typeface="Comic Sans MS" pitchFamily="66" charset="0"/>
              </a:rPr>
              <a:t>odontoblasts</a:t>
            </a:r>
            <a:r>
              <a:rPr lang="en-US" sz="2800" dirty="0" smtClean="0">
                <a:latin typeface="Comic Sans MS" pitchFamily="66" charset="0"/>
              </a:rPr>
              <a:t> outlines the future </a:t>
            </a:r>
            <a:r>
              <a:rPr lang="en-US" sz="2800" dirty="0" err="1" smtClean="0">
                <a:latin typeface="Comic Sans MS" pitchFamily="66" charset="0"/>
              </a:rPr>
              <a:t>dentinoenamel</a:t>
            </a:r>
            <a:r>
              <a:rPr lang="en-US" sz="2800" dirty="0" smtClean="0">
                <a:latin typeface="Comic Sans MS" pitchFamily="66" charset="0"/>
              </a:rPr>
              <a:t> junction. </a:t>
            </a:r>
          </a:p>
          <a:p>
            <a:endParaRPr lang="en-US" sz="2800" dirty="0" smtClean="0">
              <a:latin typeface="Comic Sans MS" pitchFamily="66" charset="0"/>
            </a:endParaRPr>
          </a:p>
          <a:p>
            <a:r>
              <a:rPr lang="en-US" sz="2800" dirty="0" smtClean="0">
                <a:latin typeface="Comic Sans MS" pitchFamily="66" charset="0"/>
              </a:rPr>
              <a:t>In addition cervical portion of the enamel organ gives rise to the epithelial root sheath of </a:t>
            </a:r>
            <a:r>
              <a:rPr lang="en-US" sz="2800" dirty="0" err="1" smtClean="0">
                <a:latin typeface="Comic Sans MS" pitchFamily="66" charset="0"/>
              </a:rPr>
              <a:t>Hertwig</a:t>
            </a:r>
            <a:r>
              <a:rPr lang="en-US" sz="2800" dirty="0" smtClean="0">
                <a:latin typeface="Comic Sans MS" pitchFamily="66" charset="0"/>
              </a:rPr>
              <a:t>. </a:t>
            </a:r>
            <a:endParaRPr lang="en-IN" sz="2800" dirty="0" smtClean="0">
              <a:latin typeface="Comic Sans MS" pitchFamily="66" charset="0"/>
            </a:endParaRPr>
          </a:p>
          <a:p>
            <a:endParaRPr lang="en-IN" sz="2800" dirty="0" smtClean="0">
              <a:latin typeface="Comic Sans MS" pitchFamily="66" charset="0"/>
            </a:endParaRPr>
          </a:p>
          <a:p>
            <a:endParaRPr lang="en-IN" sz="2800" dirty="0">
              <a:latin typeface="Comic Sans MS" pitchFamily="66"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4" descr="Scan0005"/>
          <p:cNvPicPr>
            <a:picLocks noGrp="1" noChangeAspect="1" noChangeArrowheads="1"/>
          </p:cNvPicPr>
          <p:nvPr>
            <p:ph sz="quarter" idx="1"/>
          </p:nvPr>
        </p:nvPicPr>
        <p:blipFill>
          <a:blip r:embed="rId2"/>
          <a:srcRect t="49431" r="10735" b="3061"/>
          <a:stretch>
            <a:fillRect/>
          </a:stretch>
        </p:blipFill>
        <p:spPr bwMode="auto">
          <a:xfrm>
            <a:off x="228600" y="381000"/>
            <a:ext cx="861060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latin typeface="Comic Sans MS" pitchFamily="66" charset="0"/>
              </a:rPr>
              <a:t>1.AMELOGENESIS &amp; DENTINOGENESIS</a:t>
            </a:r>
            <a:endParaRPr lang="en-IN" dirty="0">
              <a:latin typeface="Comic Sans MS" pitchFamily="66" charset="0"/>
            </a:endParaRPr>
          </a:p>
        </p:txBody>
      </p:sp>
      <p:sp>
        <p:nvSpPr>
          <p:cNvPr id="3" name="Content Placeholder 2"/>
          <p:cNvSpPr>
            <a:spLocks noGrp="1"/>
          </p:cNvSpPr>
          <p:nvPr>
            <p:ph sz="quarter" idx="1"/>
          </p:nvPr>
        </p:nvSpPr>
        <p:spPr/>
        <p:txBody>
          <a:bodyPr>
            <a:normAutofit fontScale="77500" lnSpcReduction="20000"/>
          </a:bodyPr>
          <a:lstStyle/>
          <a:p>
            <a:pPr algn="just"/>
            <a:endParaRPr lang="en-US" sz="3600" dirty="0" smtClean="0">
              <a:latin typeface="Comic Sans MS" pitchFamily="66" charset="0"/>
            </a:endParaRPr>
          </a:p>
          <a:p>
            <a:pPr algn="just"/>
            <a:r>
              <a:rPr lang="en-US" sz="3600" dirty="0" smtClean="0">
                <a:latin typeface="Comic Sans MS" pitchFamily="66" charset="0"/>
              </a:rPr>
              <a:t>After odontoblasts form due to organizing influence of epithelial cells, they instruct </a:t>
            </a:r>
            <a:r>
              <a:rPr lang="en-US" sz="3600" dirty="0" err="1" smtClean="0">
                <a:latin typeface="Comic Sans MS" pitchFamily="66" charset="0"/>
              </a:rPr>
              <a:t>ameloblasts</a:t>
            </a:r>
            <a:r>
              <a:rPr lang="en-US" sz="3600" dirty="0" smtClean="0">
                <a:latin typeface="Comic Sans MS" pitchFamily="66" charset="0"/>
              </a:rPr>
              <a:t> in turn to secrete enamel matrix</a:t>
            </a:r>
          </a:p>
          <a:p>
            <a:pPr algn="just">
              <a:buNone/>
            </a:pPr>
            <a:r>
              <a:rPr lang="en-US" sz="3600" dirty="0" smtClean="0">
                <a:solidFill>
                  <a:schemeClr val="accent1"/>
                </a:solidFill>
                <a:latin typeface="Comic Sans MS" pitchFamily="66" charset="0"/>
              </a:rPr>
              <a:t>	</a:t>
            </a:r>
            <a:r>
              <a:rPr lang="en-US" sz="3600" dirty="0" smtClean="0">
                <a:solidFill>
                  <a:srgbClr val="C00000"/>
                </a:solidFill>
                <a:latin typeface="Comic Sans MS" pitchFamily="66" charset="0"/>
              </a:rPr>
              <a:t>(reciprocal induction)</a:t>
            </a:r>
          </a:p>
          <a:p>
            <a:pPr algn="just"/>
            <a:endParaRPr lang="en-US" sz="3600" dirty="0" smtClean="0">
              <a:solidFill>
                <a:schemeClr val="accent1"/>
              </a:solidFill>
              <a:latin typeface="Comic Sans MS" pitchFamily="66" charset="0"/>
            </a:endParaRPr>
          </a:p>
          <a:p>
            <a:pPr algn="just"/>
            <a:endParaRPr lang="en-US" sz="3600" dirty="0" smtClean="0">
              <a:solidFill>
                <a:schemeClr val="accent1"/>
              </a:solidFill>
              <a:latin typeface="Comic Sans MS" pitchFamily="66" charset="0"/>
            </a:endParaRPr>
          </a:p>
          <a:p>
            <a:pPr algn="just"/>
            <a:endParaRPr lang="en-IN" sz="3200" dirty="0">
              <a:latin typeface="Comic Sans MS" pitchFamily="66" charset="0"/>
            </a:endParaRPr>
          </a:p>
        </p:txBody>
      </p:sp>
      <p:pic>
        <p:nvPicPr>
          <p:cNvPr id="5" name="Content Placeholder 4" descr="Figure_020"/>
          <p:cNvPicPr>
            <a:picLocks noGrp="1" noChangeAspect="1" noChangeArrowheads="1"/>
          </p:cNvPicPr>
          <p:nvPr>
            <p:ph sz="quarter" idx="2"/>
          </p:nvPr>
        </p:nvPicPr>
        <p:blipFill>
          <a:blip r:embed="rId2"/>
          <a:srcRect b="1639"/>
          <a:stretch>
            <a:fillRect/>
          </a:stretch>
        </p:blipFill>
        <p:spPr>
          <a:xfrm>
            <a:off x="4800600" y="1600200"/>
            <a:ext cx="4038599" cy="4978155"/>
          </a:xfrm>
          <a:no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IN"/>
          </a:p>
        </p:txBody>
      </p:sp>
      <p:pic>
        <p:nvPicPr>
          <p:cNvPr id="7" name="Picture 4" descr="Figure_045"/>
          <p:cNvPicPr>
            <a:picLocks noGrp="1" noChangeAspect="1" noChangeArrowheads="1"/>
          </p:cNvPicPr>
          <p:nvPr>
            <p:ph sz="quarter" idx="1"/>
          </p:nvPr>
        </p:nvPicPr>
        <p:blipFill>
          <a:blip r:embed="rId2"/>
          <a:srcRect b="1639"/>
          <a:stretch>
            <a:fillRect/>
          </a:stretch>
        </p:blipFill>
        <p:spPr>
          <a:xfrm>
            <a:off x="2738759" y="1600200"/>
            <a:ext cx="3901431" cy="4495800"/>
          </a:xfrm>
          <a:no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613648" cy="914400"/>
          </a:xfrm>
        </p:spPr>
        <p:txBody>
          <a:bodyPr>
            <a:normAutofit fontScale="90000"/>
          </a:bodyPr>
          <a:lstStyle/>
          <a:p>
            <a:r>
              <a:rPr lang="en-US" sz="4000" dirty="0" smtClean="0">
                <a:latin typeface="Comic Sans MS" pitchFamily="66" charset="0"/>
              </a:rPr>
              <a:t>2. </a:t>
            </a:r>
            <a:r>
              <a:rPr lang="en-US" sz="3600" dirty="0" smtClean="0">
                <a:latin typeface="Comic Sans MS" pitchFamily="66" charset="0"/>
              </a:rPr>
              <a:t>CROWN  PATTERN  DETERMINATION</a:t>
            </a:r>
            <a:r>
              <a:rPr lang="en-US" sz="3600" dirty="0" smtClean="0"/>
              <a:t>:</a:t>
            </a:r>
            <a:endParaRPr lang="en-US" sz="3600" dirty="0"/>
          </a:p>
        </p:txBody>
      </p:sp>
      <p:sp>
        <p:nvSpPr>
          <p:cNvPr id="3" name="Content Placeholder 2"/>
          <p:cNvSpPr>
            <a:spLocks noGrp="1"/>
          </p:cNvSpPr>
          <p:nvPr>
            <p:ph sz="quarter" idx="1"/>
          </p:nvPr>
        </p:nvSpPr>
        <p:spPr/>
        <p:txBody>
          <a:bodyPr/>
          <a:lstStyle/>
          <a:p>
            <a:endParaRPr lang="en-US"/>
          </a:p>
        </p:txBody>
      </p:sp>
      <p:pic>
        <p:nvPicPr>
          <p:cNvPr id="1026" name="Picture 2" descr="G:\data\BookFigures\05\Figure_05-21.jpg"/>
          <p:cNvPicPr>
            <a:picLocks noChangeAspect="1" noChangeArrowheads="1"/>
          </p:cNvPicPr>
          <p:nvPr/>
        </p:nvPicPr>
        <p:blipFill>
          <a:blip r:embed="rId2"/>
          <a:srcRect/>
          <a:stretch>
            <a:fillRect/>
          </a:stretch>
        </p:blipFill>
        <p:spPr bwMode="auto">
          <a:xfrm>
            <a:off x="304800" y="1219200"/>
            <a:ext cx="8534400" cy="53340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612648" y="1600200"/>
            <a:ext cx="8153400" cy="1295400"/>
          </a:xfrm>
        </p:spPr>
        <p:txBody>
          <a:bodyPr>
            <a:normAutofit lnSpcReduction="10000"/>
          </a:bodyPr>
          <a:lstStyle/>
          <a:p>
            <a:r>
              <a:rPr lang="en-US" sz="2800" dirty="0" smtClean="0">
                <a:latin typeface="Comic Sans MS" pitchFamily="66" charset="0"/>
              </a:rPr>
              <a:t>Thickening of epithelial band occurs due to - change in orientation of mitotic spindles &amp; cleavage plane of dividing cells.</a:t>
            </a:r>
          </a:p>
        </p:txBody>
      </p:sp>
      <p:pic>
        <p:nvPicPr>
          <p:cNvPr id="2051" name="Picture 3" descr="G:\data\BookFigures\05\Figure_05-02.jpg"/>
          <p:cNvPicPr>
            <a:picLocks noChangeAspect="1" noChangeArrowheads="1"/>
          </p:cNvPicPr>
          <p:nvPr/>
        </p:nvPicPr>
        <p:blipFill>
          <a:blip r:embed="rId2"/>
          <a:srcRect/>
          <a:stretch>
            <a:fillRect/>
          </a:stretch>
        </p:blipFill>
        <p:spPr bwMode="auto">
          <a:xfrm>
            <a:off x="609600" y="2971800"/>
            <a:ext cx="7239000" cy="35052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228600" y="0"/>
            <a:ext cx="6934200" cy="6400800"/>
          </a:xfrm>
        </p:spPr>
        <p:txBody>
          <a:bodyPr>
            <a:normAutofit/>
          </a:bodyPr>
          <a:lstStyle/>
          <a:p>
            <a:pPr eaLnBrk="1" hangingPunct="1"/>
            <a:r>
              <a:rPr lang="en-US" sz="3200" dirty="0" smtClean="0">
                <a:solidFill>
                  <a:schemeClr val="accent1">
                    <a:lumMod val="75000"/>
                  </a:schemeClr>
                </a:solidFill>
                <a:latin typeface="Comic Sans MS" pitchFamily="66" charset="0"/>
              </a:rPr>
              <a:t>3. BREAK UP OF DENTAL LAMINA</a:t>
            </a:r>
            <a:r>
              <a:rPr lang="en-US" sz="2800" dirty="0" smtClean="0">
                <a:solidFill>
                  <a:srgbClr val="FF0000"/>
                </a:solidFill>
                <a:latin typeface="Comic Sans MS" pitchFamily="66" charset="0"/>
              </a:rPr>
              <a:t/>
            </a:r>
            <a:br>
              <a:rPr lang="en-US" sz="2800" dirty="0" smtClean="0">
                <a:solidFill>
                  <a:srgbClr val="FF0000"/>
                </a:solidFill>
                <a:latin typeface="Comic Sans MS" pitchFamily="66" charset="0"/>
              </a:rPr>
            </a:br>
            <a:r>
              <a:rPr lang="en-US" sz="2800" dirty="0" smtClean="0">
                <a:latin typeface="Comic Sans MS" pitchFamily="66" charset="0"/>
              </a:rPr>
              <a:t/>
            </a:r>
            <a:br>
              <a:rPr lang="en-US" sz="2800" dirty="0" smtClean="0">
                <a:latin typeface="Comic Sans MS" pitchFamily="66" charset="0"/>
              </a:rPr>
            </a:br>
            <a:r>
              <a:rPr lang="en-US" sz="2800" dirty="0" smtClean="0">
                <a:latin typeface="Comic Sans MS" pitchFamily="66" charset="0"/>
              </a:rPr>
              <a:t/>
            </a:r>
            <a:br>
              <a:rPr lang="en-US" sz="2800" dirty="0" smtClean="0">
                <a:latin typeface="Comic Sans MS" pitchFamily="66" charset="0"/>
              </a:rPr>
            </a:br>
            <a:r>
              <a:rPr lang="en-US" sz="2800" dirty="0" smtClean="0">
                <a:latin typeface="Comic Sans MS" pitchFamily="66" charset="0"/>
              </a:rPr>
              <a:t>D.L breaks up into discrete</a:t>
            </a:r>
            <a:br>
              <a:rPr lang="en-US" sz="2800" dirty="0" smtClean="0">
                <a:latin typeface="Comic Sans MS" pitchFamily="66" charset="0"/>
              </a:rPr>
            </a:br>
            <a:r>
              <a:rPr lang="en-US" sz="2800" dirty="0" smtClean="0">
                <a:latin typeface="Comic Sans MS" pitchFamily="66" charset="0"/>
              </a:rPr>
              <a:t> islands of epithelial cells</a:t>
            </a:r>
            <a:br>
              <a:rPr lang="en-US" sz="2800" dirty="0" smtClean="0">
                <a:latin typeface="Comic Sans MS" pitchFamily="66" charset="0"/>
              </a:rPr>
            </a:br>
            <a:r>
              <a:rPr lang="en-US" sz="2800" dirty="0" smtClean="0">
                <a:latin typeface="Comic Sans MS" pitchFamily="66" charset="0"/>
              </a:rPr>
              <a:t/>
            </a:r>
            <a:br>
              <a:rPr lang="en-US" sz="2800" dirty="0" smtClean="0">
                <a:latin typeface="Comic Sans MS" pitchFamily="66" charset="0"/>
              </a:rPr>
            </a:br>
            <a:r>
              <a:rPr lang="en-US" sz="2800" dirty="0" smtClean="0">
                <a:latin typeface="Comic Sans MS" pitchFamily="66" charset="0"/>
              </a:rPr>
              <a:t>oral epithelium separated from</a:t>
            </a:r>
            <a:br>
              <a:rPr lang="en-US" sz="2800" dirty="0" smtClean="0">
                <a:latin typeface="Comic Sans MS" pitchFamily="66" charset="0"/>
              </a:rPr>
            </a:br>
            <a:r>
              <a:rPr lang="en-US" sz="2800" dirty="0" smtClean="0">
                <a:latin typeface="Comic Sans MS" pitchFamily="66" charset="0"/>
              </a:rPr>
              <a:t> tooth germ</a:t>
            </a:r>
            <a:br>
              <a:rPr lang="en-US" sz="2800" dirty="0" smtClean="0">
                <a:latin typeface="Comic Sans MS" pitchFamily="66" charset="0"/>
              </a:rPr>
            </a:br>
            <a:r>
              <a:rPr lang="en-US" sz="2800" dirty="0" smtClean="0">
                <a:latin typeface="Comic Sans MS" pitchFamily="66" charset="0"/>
              </a:rPr>
              <a:t/>
            </a:r>
            <a:br>
              <a:rPr lang="en-US" sz="2800" dirty="0" smtClean="0">
                <a:latin typeface="Comic Sans MS" pitchFamily="66" charset="0"/>
              </a:rPr>
            </a:br>
            <a:r>
              <a:rPr lang="en-US" sz="2800" dirty="0" smtClean="0">
                <a:latin typeface="Comic Sans MS" pitchFamily="66" charset="0"/>
              </a:rPr>
              <a:t>these cells usually disintegrate</a:t>
            </a:r>
            <a:br>
              <a:rPr lang="en-US" sz="2800" dirty="0" smtClean="0">
                <a:latin typeface="Comic Sans MS" pitchFamily="66" charset="0"/>
              </a:rPr>
            </a:br>
            <a:r>
              <a:rPr lang="en-US" sz="2800" dirty="0" smtClean="0">
                <a:latin typeface="Comic Sans MS" pitchFamily="66" charset="0"/>
              </a:rPr>
              <a:t> but if persist they are called</a:t>
            </a:r>
            <a:br>
              <a:rPr lang="en-US" sz="2800" dirty="0" smtClean="0">
                <a:latin typeface="Comic Sans MS" pitchFamily="66" charset="0"/>
              </a:rPr>
            </a:br>
            <a:r>
              <a:rPr lang="en-US" sz="2800" dirty="0" smtClean="0">
                <a:latin typeface="Comic Sans MS" pitchFamily="66" charset="0"/>
              </a:rPr>
              <a:t> </a:t>
            </a:r>
            <a:r>
              <a:rPr lang="en-US" sz="2800" dirty="0" smtClean="0">
                <a:solidFill>
                  <a:srgbClr val="FF0000"/>
                </a:solidFill>
                <a:latin typeface="Comic Sans MS" pitchFamily="66" charset="0"/>
              </a:rPr>
              <a:t>epithelial pearls</a:t>
            </a:r>
          </a:p>
        </p:txBody>
      </p:sp>
      <p:sp>
        <p:nvSpPr>
          <p:cNvPr id="75779" name="Line 4"/>
          <p:cNvSpPr>
            <a:spLocks noChangeShapeType="1"/>
          </p:cNvSpPr>
          <p:nvPr/>
        </p:nvSpPr>
        <p:spPr bwMode="auto">
          <a:xfrm>
            <a:off x="2971800" y="3810000"/>
            <a:ext cx="0" cy="533400"/>
          </a:xfrm>
          <a:prstGeom prst="line">
            <a:avLst/>
          </a:prstGeom>
          <a:ln>
            <a:headEnd/>
            <a:tailEnd type="triangle" w="med" len="med"/>
          </a:ln>
        </p:spPr>
        <p:style>
          <a:lnRef idx="3">
            <a:schemeClr val="accent1"/>
          </a:lnRef>
          <a:fillRef idx="0">
            <a:schemeClr val="accent1"/>
          </a:fillRef>
          <a:effectRef idx="2">
            <a:schemeClr val="accent1"/>
          </a:effectRef>
          <a:fontRef idx="minor">
            <a:schemeClr val="tx1"/>
          </a:fontRef>
        </p:style>
        <p:txBody>
          <a:bodyPr/>
          <a:lstStyle/>
          <a:p>
            <a:endParaRPr lang="en-US"/>
          </a:p>
        </p:txBody>
      </p:sp>
      <p:pic>
        <p:nvPicPr>
          <p:cNvPr id="4" name="Picture 4" descr="Figure_05-21"/>
          <p:cNvPicPr>
            <a:picLocks noGrp="1" noChangeAspect="1" noChangeArrowheads="1"/>
          </p:cNvPicPr>
          <p:nvPr>
            <p:ph idx="1"/>
          </p:nvPr>
        </p:nvPicPr>
        <p:blipFill>
          <a:blip r:embed="rId2"/>
          <a:srcRect b="1492"/>
          <a:stretch>
            <a:fillRect/>
          </a:stretch>
        </p:blipFill>
        <p:spPr>
          <a:xfrm>
            <a:off x="5715000" y="1219200"/>
            <a:ext cx="3157870" cy="4800600"/>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omic Sans MS" pitchFamily="66" charset="0"/>
              </a:rPr>
              <a:t>4. ROOT DEVELOPMENT</a:t>
            </a:r>
            <a:endParaRPr lang="en-IN" dirty="0">
              <a:latin typeface="Comic Sans MS" pitchFamily="66" charset="0"/>
            </a:endParaRPr>
          </a:p>
        </p:txBody>
      </p:sp>
      <p:sp>
        <p:nvSpPr>
          <p:cNvPr id="3" name="Content Placeholder 2"/>
          <p:cNvSpPr>
            <a:spLocks noGrp="1"/>
          </p:cNvSpPr>
          <p:nvPr>
            <p:ph sz="quarter" idx="1"/>
          </p:nvPr>
        </p:nvSpPr>
        <p:spPr/>
        <p:txBody>
          <a:bodyPr>
            <a:normAutofit lnSpcReduction="10000"/>
          </a:bodyPr>
          <a:lstStyle/>
          <a:p>
            <a:r>
              <a:rPr lang="en-US" sz="3200" dirty="0" smtClean="0">
                <a:latin typeface="Comic Sans MS" pitchFamily="66" charset="0"/>
              </a:rPr>
              <a:t>Occurs in later part of bell stage when enamel and dentin formation reaches future CEJ</a:t>
            </a:r>
          </a:p>
          <a:p>
            <a:endParaRPr lang="en-US" sz="3200" dirty="0" smtClean="0">
              <a:latin typeface="Comic Sans MS" pitchFamily="66" charset="0"/>
            </a:endParaRPr>
          </a:p>
          <a:p>
            <a:r>
              <a:rPr lang="en-US" sz="3200" dirty="0" err="1" smtClean="0">
                <a:solidFill>
                  <a:srgbClr val="C00000"/>
                </a:solidFill>
                <a:latin typeface="Comic Sans MS" pitchFamily="66" charset="0"/>
              </a:rPr>
              <a:t>Hertwig’s</a:t>
            </a:r>
            <a:r>
              <a:rPr lang="en-US" sz="3200" dirty="0" smtClean="0">
                <a:solidFill>
                  <a:srgbClr val="C00000"/>
                </a:solidFill>
                <a:latin typeface="Comic Sans MS" pitchFamily="66" charset="0"/>
              </a:rPr>
              <a:t> epithelial root sheath(HERS) </a:t>
            </a:r>
            <a:r>
              <a:rPr lang="en-US" sz="3200" dirty="0" smtClean="0">
                <a:latin typeface="Comic Sans MS" pitchFamily="66" charset="0"/>
              </a:rPr>
              <a:t>formed from  outer/inner enamel epithelia </a:t>
            </a:r>
          </a:p>
          <a:p>
            <a:endParaRPr lang="en-US" sz="3200" dirty="0" smtClean="0">
              <a:latin typeface="Comic Sans MS" pitchFamily="66" charset="0"/>
            </a:endParaRPr>
          </a:p>
          <a:p>
            <a:pPr>
              <a:buNone/>
            </a:pPr>
            <a:r>
              <a:rPr lang="en-US" sz="3200" dirty="0" smtClean="0">
                <a:latin typeface="Comic Sans MS" pitchFamily="66" charset="0"/>
              </a:rPr>
              <a:t>	        Blue print of root development</a:t>
            </a:r>
            <a:endParaRPr lang="en-US" sz="3200" dirty="0" smtClean="0">
              <a:solidFill>
                <a:schemeClr val="accent1"/>
              </a:solidFill>
              <a:latin typeface="Comic Sans MS" pitchFamily="66" charset="0"/>
            </a:endParaRPr>
          </a:p>
          <a:p>
            <a:endParaRPr lang="en-IN" dirty="0"/>
          </a:p>
        </p:txBody>
      </p:sp>
      <p:sp>
        <p:nvSpPr>
          <p:cNvPr id="4" name="Down Arrow 3"/>
          <p:cNvSpPr/>
          <p:nvPr/>
        </p:nvSpPr>
        <p:spPr>
          <a:xfrm>
            <a:off x="4267200" y="4648200"/>
            <a:ext cx="484632" cy="6429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3" name="Rectangle 5"/>
          <p:cNvSpPr>
            <a:spLocks noGrp="1" noChangeArrowheads="1"/>
          </p:cNvSpPr>
          <p:nvPr>
            <p:ph type="title"/>
          </p:nvPr>
        </p:nvSpPr>
        <p:spPr>
          <a:xfrm>
            <a:off x="533400" y="533400"/>
            <a:ext cx="8153400" cy="990600"/>
          </a:xfrm>
        </p:spPr>
        <p:txBody>
          <a:bodyPr>
            <a:noAutofit/>
          </a:bodyPr>
          <a:lstStyle/>
          <a:p>
            <a:r>
              <a:rPr lang="en-US" sz="3200" dirty="0" smtClean="0">
                <a:latin typeface="Comic Sans MS" pitchFamily="66" charset="0"/>
              </a:rPr>
              <a:t>HERS formed from inner/outer enamel epithelia</a:t>
            </a:r>
            <a:br>
              <a:rPr lang="en-US" sz="3200" dirty="0" smtClean="0">
                <a:latin typeface="Comic Sans MS" pitchFamily="66" charset="0"/>
              </a:rPr>
            </a:br>
            <a:endParaRPr lang="en-US" sz="3200" dirty="0">
              <a:latin typeface="Comic Sans MS" pitchFamily="66" charset="0"/>
            </a:endParaRPr>
          </a:p>
        </p:txBody>
      </p:sp>
      <p:pic>
        <p:nvPicPr>
          <p:cNvPr id="206852" name="Picture 4" descr="scan0015"/>
          <p:cNvPicPr>
            <a:picLocks noGrp="1" noChangeAspect="1" noChangeArrowheads="1"/>
          </p:cNvPicPr>
          <p:nvPr>
            <p:ph idx="1"/>
          </p:nvPr>
        </p:nvPicPr>
        <p:blipFill>
          <a:blip r:embed="rId2"/>
          <a:srcRect b="18845"/>
          <a:stretch>
            <a:fillRect/>
          </a:stretch>
        </p:blipFill>
        <p:spPr>
          <a:xfrm>
            <a:off x="1219200" y="1752600"/>
            <a:ext cx="6553200" cy="4648200"/>
          </a:xfrm>
          <a:noFill/>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457200" y="304800"/>
            <a:ext cx="8458200" cy="6410325"/>
          </a:xfrm>
        </p:spPr>
        <p:txBody>
          <a:bodyPr>
            <a:noAutofit/>
          </a:bodyPr>
          <a:lstStyle/>
          <a:p>
            <a:pPr algn="ctr">
              <a:buNone/>
            </a:pPr>
            <a:r>
              <a:rPr lang="en-US" sz="2400" dirty="0" smtClean="0">
                <a:latin typeface="Comic Sans MS" pitchFamily="66" charset="0"/>
              </a:rPr>
              <a:t>The first layer of dentin has been laid down</a:t>
            </a:r>
          </a:p>
          <a:p>
            <a:pPr algn="ctr">
              <a:buNone/>
            </a:pPr>
            <a:endParaRPr lang="en-US" sz="2400" dirty="0" smtClean="0">
              <a:latin typeface="Comic Sans MS" pitchFamily="66" charset="0"/>
            </a:endParaRPr>
          </a:p>
          <a:p>
            <a:pPr algn="ctr">
              <a:buNone/>
            </a:pPr>
            <a:r>
              <a:rPr lang="en-US" sz="2400" dirty="0" smtClean="0">
                <a:latin typeface="Comic Sans MS" pitchFamily="66" charset="0"/>
              </a:rPr>
              <a:t>the epithelial root sheath loses its structural continuity &amp; its close relation to the surface of the root. </a:t>
            </a:r>
          </a:p>
          <a:p>
            <a:pPr algn="ctr"/>
            <a:endParaRPr lang="en-US" sz="2400" dirty="0" smtClean="0">
              <a:latin typeface="Comic Sans MS" pitchFamily="66" charset="0"/>
            </a:endParaRPr>
          </a:p>
          <a:p>
            <a:pPr algn="ctr">
              <a:buNone/>
            </a:pPr>
            <a:r>
              <a:rPr lang="en-US" sz="2400" dirty="0" smtClean="0">
                <a:latin typeface="Comic Sans MS" pitchFamily="66" charset="0"/>
              </a:rPr>
              <a:t>Its remnants persists as an epithelial network of strands or tubules near the external surface of the root.</a:t>
            </a:r>
          </a:p>
          <a:p>
            <a:pPr algn="ctr">
              <a:buNone/>
            </a:pPr>
            <a:r>
              <a:rPr lang="en-US" sz="2400" dirty="0" smtClean="0">
                <a:latin typeface="Comic Sans MS" pitchFamily="66" charset="0"/>
              </a:rPr>
              <a:t> </a:t>
            </a:r>
          </a:p>
          <a:p>
            <a:pPr algn="ctr">
              <a:buNone/>
            </a:pPr>
            <a:r>
              <a:rPr lang="en-US" sz="2400" dirty="0" smtClean="0">
                <a:latin typeface="Comic Sans MS" pitchFamily="66" charset="0"/>
              </a:rPr>
              <a:t>These epithelial remnants are found in the periodontal ligament of erupted teeth </a:t>
            </a:r>
          </a:p>
          <a:p>
            <a:pPr algn="ctr"/>
            <a:endParaRPr lang="en-US" sz="2400" dirty="0" smtClean="0">
              <a:latin typeface="Comic Sans MS" pitchFamily="66" charset="0"/>
            </a:endParaRPr>
          </a:p>
          <a:p>
            <a:pPr algn="ctr">
              <a:buNone/>
            </a:pPr>
            <a:r>
              <a:rPr lang="en-US" sz="2400" dirty="0" smtClean="0">
                <a:latin typeface="Comic Sans MS" pitchFamily="66" charset="0"/>
              </a:rPr>
              <a:t>called </a:t>
            </a:r>
            <a:r>
              <a:rPr lang="en-US" sz="2400" i="1" dirty="0" smtClean="0">
                <a:solidFill>
                  <a:srgbClr val="FF0000"/>
                </a:solidFill>
                <a:latin typeface="Comic Sans MS" pitchFamily="66" charset="0"/>
              </a:rPr>
              <a:t>rests of </a:t>
            </a:r>
            <a:r>
              <a:rPr lang="en-US" sz="2400" i="1" dirty="0" err="1" smtClean="0">
                <a:solidFill>
                  <a:srgbClr val="FF0000"/>
                </a:solidFill>
                <a:latin typeface="Comic Sans MS" pitchFamily="66" charset="0"/>
              </a:rPr>
              <a:t>malassez</a:t>
            </a:r>
            <a:r>
              <a:rPr lang="en-US" sz="2400" i="1" dirty="0" smtClean="0">
                <a:solidFill>
                  <a:srgbClr val="FF0000"/>
                </a:solidFill>
                <a:latin typeface="Comic Sans MS" pitchFamily="66" charset="0"/>
              </a:rPr>
              <a:t>. </a:t>
            </a:r>
            <a:endParaRPr lang="en-IN" sz="2400" i="1" dirty="0" smtClean="0">
              <a:solidFill>
                <a:srgbClr val="FF0000"/>
              </a:solidFill>
              <a:latin typeface="Comic Sans MS" pitchFamily="66" charset="0"/>
            </a:endParaRPr>
          </a:p>
        </p:txBody>
      </p:sp>
      <p:sp>
        <p:nvSpPr>
          <p:cNvPr id="4" name="Down Arrow 3"/>
          <p:cNvSpPr/>
          <p:nvPr/>
        </p:nvSpPr>
        <p:spPr>
          <a:xfrm>
            <a:off x="4267200" y="2133600"/>
            <a:ext cx="484632"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Down Arrow 4"/>
          <p:cNvSpPr/>
          <p:nvPr/>
        </p:nvSpPr>
        <p:spPr>
          <a:xfrm>
            <a:off x="4214810" y="5929330"/>
            <a:ext cx="484632"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Down Arrow 5"/>
          <p:cNvSpPr/>
          <p:nvPr/>
        </p:nvSpPr>
        <p:spPr>
          <a:xfrm>
            <a:off x="4214810" y="4643446"/>
            <a:ext cx="484632"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Down Arrow 6"/>
          <p:cNvSpPr/>
          <p:nvPr/>
        </p:nvSpPr>
        <p:spPr>
          <a:xfrm>
            <a:off x="4214810" y="3286124"/>
            <a:ext cx="484632" cy="400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Down Arrow 7"/>
          <p:cNvSpPr/>
          <p:nvPr/>
        </p:nvSpPr>
        <p:spPr>
          <a:xfrm>
            <a:off x="4343400" y="838200"/>
            <a:ext cx="484632"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Picture 2"/>
          <p:cNvPicPr>
            <a:picLocks noGrp="1" noChangeAspect="1" noChangeArrowheads="1"/>
          </p:cNvPicPr>
          <p:nvPr>
            <p:ph sz="quarter" idx="1"/>
          </p:nvPr>
        </p:nvPicPr>
        <p:blipFill>
          <a:blip r:embed="rId2">
            <a:lum bright="20000" contrast="20000"/>
          </a:blip>
          <a:srcRect/>
          <a:stretch>
            <a:fillRect/>
          </a:stretch>
        </p:blipFill>
        <p:spPr>
          <a:xfrm>
            <a:off x="1142976" y="1643050"/>
            <a:ext cx="6858048" cy="4857783"/>
          </a:xfrm>
          <a:noFill/>
          <a:ln w="38100">
            <a:solidFill>
              <a:schemeClr val="tx1"/>
            </a:solid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latin typeface="Comic Sans MS" pitchFamily="66" charset="0"/>
              </a:rPr>
              <a:t>Epithelial diaphragm formation:</a:t>
            </a:r>
            <a:endParaRPr lang="en-IN" dirty="0">
              <a:latin typeface="Comic Sans MS" pitchFamily="66" charset="0"/>
            </a:endParaRPr>
          </a:p>
        </p:txBody>
      </p:sp>
      <p:pic>
        <p:nvPicPr>
          <p:cNvPr id="4" name="Picture 4" descr="scan0023"/>
          <p:cNvPicPr>
            <a:picLocks noGrp="1" noChangeAspect="1" noChangeArrowheads="1"/>
          </p:cNvPicPr>
          <p:nvPr>
            <p:ph sz="quarter" idx="1"/>
          </p:nvPr>
        </p:nvPicPr>
        <p:blipFill>
          <a:blip r:embed="rId2"/>
          <a:srcRect/>
          <a:stretch>
            <a:fillRect/>
          </a:stretch>
        </p:blipFill>
        <p:spPr>
          <a:xfrm>
            <a:off x="1676400" y="1828800"/>
            <a:ext cx="5723449" cy="4632254"/>
          </a:xfrm>
          <a:noFill/>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533400" y="533400"/>
            <a:ext cx="8305800" cy="5562600"/>
          </a:xfrm>
        </p:spPr>
        <p:txBody>
          <a:bodyPr>
            <a:noAutofit/>
          </a:bodyPr>
          <a:lstStyle/>
          <a:p>
            <a:pPr algn="just"/>
            <a:r>
              <a:rPr lang="en-US" sz="3200" dirty="0" smtClean="0">
                <a:latin typeface="Comic Sans MS" pitchFamily="66" charset="0"/>
              </a:rPr>
              <a:t>The differentiation of odontoblasts and the formation of dentin follow the lengthening of the root sheath.</a:t>
            </a:r>
          </a:p>
          <a:p>
            <a:pPr algn="just">
              <a:buNone/>
            </a:pPr>
            <a:endParaRPr lang="en-US" sz="3200" dirty="0" smtClean="0">
              <a:latin typeface="Comic Sans MS" pitchFamily="66" charset="0"/>
            </a:endParaRPr>
          </a:p>
          <a:p>
            <a:pPr algn="just"/>
            <a:r>
              <a:rPr lang="en-US" sz="3200" dirty="0" smtClean="0">
                <a:latin typeface="Comic Sans MS" pitchFamily="66" charset="0"/>
              </a:rPr>
              <a:t> At the same time the connective tissue of the dental sac surrounding the root sheath proliferates and invades the continuous double epithelial layer dividing it into a network of epithelial strands.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228600" y="457200"/>
            <a:ext cx="4267200" cy="5703888"/>
          </a:xfrm>
        </p:spPr>
        <p:txBody>
          <a:bodyPr>
            <a:normAutofit fontScale="85000" lnSpcReduction="10000"/>
          </a:bodyPr>
          <a:lstStyle/>
          <a:p>
            <a:endParaRPr lang="en-US" sz="3200" dirty="0" smtClean="0">
              <a:latin typeface="Comic Sans MS" pitchFamily="66" charset="0"/>
            </a:endParaRPr>
          </a:p>
          <a:p>
            <a:pPr algn="just"/>
            <a:r>
              <a:rPr lang="en-US" sz="3200" dirty="0" smtClean="0">
                <a:latin typeface="Comic Sans MS" pitchFamily="66" charset="0"/>
              </a:rPr>
              <a:t>The epithelium is moved away from the surface of the dentin so that </a:t>
            </a:r>
            <a:r>
              <a:rPr lang="en-US" sz="3200" dirty="0" smtClean="0">
                <a:solidFill>
                  <a:schemeClr val="accent1">
                    <a:lumMod val="75000"/>
                  </a:schemeClr>
                </a:solidFill>
                <a:latin typeface="Comic Sans MS" pitchFamily="66" charset="0"/>
              </a:rPr>
              <a:t>connective tissue </a:t>
            </a:r>
            <a:r>
              <a:rPr lang="en-US" sz="3200" dirty="0" smtClean="0">
                <a:latin typeface="Comic Sans MS" pitchFamily="66" charset="0"/>
              </a:rPr>
              <a:t>cells come into contact with the outer surface of the </a:t>
            </a:r>
            <a:r>
              <a:rPr lang="en-US" sz="3200" dirty="0" smtClean="0">
                <a:solidFill>
                  <a:schemeClr val="accent1">
                    <a:lumMod val="75000"/>
                  </a:schemeClr>
                </a:solidFill>
                <a:latin typeface="Comic Sans MS" pitchFamily="66" charset="0"/>
              </a:rPr>
              <a:t>dentin</a:t>
            </a:r>
            <a:r>
              <a:rPr lang="en-US" sz="3200" dirty="0" smtClean="0">
                <a:latin typeface="Comic Sans MS" pitchFamily="66" charset="0"/>
              </a:rPr>
              <a:t> and differentiate into</a:t>
            </a:r>
          </a:p>
          <a:p>
            <a:endParaRPr lang="en-US" sz="3200" dirty="0" smtClean="0">
              <a:latin typeface="Comic Sans MS" pitchFamily="66" charset="0"/>
            </a:endParaRPr>
          </a:p>
          <a:p>
            <a:pPr algn="just"/>
            <a:r>
              <a:rPr lang="en-US" sz="3200" dirty="0" smtClean="0">
                <a:latin typeface="Comic Sans MS" pitchFamily="66" charset="0"/>
              </a:rPr>
              <a:t> </a:t>
            </a:r>
            <a:r>
              <a:rPr lang="en-US" sz="3200" i="1" dirty="0" smtClean="0">
                <a:solidFill>
                  <a:srgbClr val="FF0000"/>
                </a:solidFill>
                <a:latin typeface="Comic Sans MS" pitchFamily="66" charset="0"/>
              </a:rPr>
              <a:t>cementoblasts </a:t>
            </a:r>
            <a:r>
              <a:rPr lang="en-US" sz="3200" dirty="0" smtClean="0">
                <a:latin typeface="Comic Sans MS" pitchFamily="66" charset="0"/>
              </a:rPr>
              <a:t>that deposit a layer of cementum onto the surface of the dentin.</a:t>
            </a:r>
            <a:endParaRPr lang="en-IN" sz="3200" dirty="0" smtClean="0">
              <a:latin typeface="Comic Sans MS" pitchFamily="66" charset="0"/>
            </a:endParaRPr>
          </a:p>
          <a:p>
            <a:endParaRPr lang="en-IN" dirty="0">
              <a:latin typeface="Comic Sans MS" pitchFamily="66" charset="0"/>
            </a:endParaRPr>
          </a:p>
        </p:txBody>
      </p:sp>
      <p:pic>
        <p:nvPicPr>
          <p:cNvPr id="1026" name="Picture 2" descr="G:\data\BookFigures\05\Figure_05-32.jpg"/>
          <p:cNvPicPr>
            <a:picLocks noGrp="1" noChangeAspect="1" noChangeArrowheads="1"/>
          </p:cNvPicPr>
          <p:nvPr>
            <p:ph sz="quarter" idx="4294967295"/>
          </p:nvPr>
        </p:nvPicPr>
        <p:blipFill>
          <a:blip r:embed="rId2"/>
          <a:srcRect/>
          <a:stretch>
            <a:fillRect/>
          </a:stretch>
        </p:blipFill>
        <p:spPr bwMode="auto">
          <a:xfrm>
            <a:off x="4800600" y="381000"/>
            <a:ext cx="4343400" cy="60960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latin typeface="Comic Sans MS" pitchFamily="66" charset="0"/>
            </a:endParaRPr>
          </a:p>
        </p:txBody>
      </p:sp>
      <p:sp>
        <p:nvSpPr>
          <p:cNvPr id="3" name="Content Placeholder 2"/>
          <p:cNvSpPr>
            <a:spLocks noGrp="1"/>
          </p:cNvSpPr>
          <p:nvPr>
            <p:ph sz="quarter" idx="1"/>
          </p:nvPr>
        </p:nvSpPr>
        <p:spPr/>
        <p:txBody>
          <a:bodyPr>
            <a:normAutofit fontScale="92500" lnSpcReduction="20000"/>
          </a:bodyPr>
          <a:lstStyle/>
          <a:p>
            <a:pPr algn="just"/>
            <a:r>
              <a:rPr lang="en-US" sz="3200" dirty="0" smtClean="0">
                <a:latin typeface="Comic Sans MS" pitchFamily="66" charset="0"/>
              </a:rPr>
              <a:t>In the last stages of root development , the proliferation of the epithelium in the diaphragm lags behind that of the </a:t>
            </a:r>
            <a:r>
              <a:rPr lang="en-US" sz="3200" dirty="0" err="1" smtClean="0">
                <a:latin typeface="Comic Sans MS" pitchFamily="66" charset="0"/>
              </a:rPr>
              <a:t>pulpal</a:t>
            </a:r>
            <a:r>
              <a:rPr lang="en-US" sz="3200" dirty="0" smtClean="0">
                <a:latin typeface="Comic Sans MS" pitchFamily="66" charset="0"/>
              </a:rPr>
              <a:t> connective tissue.</a:t>
            </a:r>
          </a:p>
          <a:p>
            <a:pPr algn="just"/>
            <a:endParaRPr lang="en-US" sz="3200" dirty="0" smtClean="0">
              <a:latin typeface="Comic Sans MS" pitchFamily="66" charset="0"/>
            </a:endParaRPr>
          </a:p>
          <a:p>
            <a:pPr algn="just"/>
            <a:r>
              <a:rPr lang="en-US" sz="3200" dirty="0" smtClean="0">
                <a:latin typeface="Comic Sans MS" pitchFamily="66" charset="0"/>
              </a:rPr>
              <a:t> The wide apical foramen is reduced:</a:t>
            </a:r>
          </a:p>
          <a:p>
            <a:pPr algn="just"/>
            <a:r>
              <a:rPr lang="en-US" sz="3200" dirty="0" smtClean="0">
                <a:latin typeface="Comic Sans MS" pitchFamily="66" charset="0"/>
              </a:rPr>
              <a:t> </a:t>
            </a:r>
            <a:r>
              <a:rPr lang="en-US" sz="3200" dirty="0" smtClean="0">
                <a:solidFill>
                  <a:srgbClr val="FF0000"/>
                </a:solidFill>
                <a:latin typeface="Comic Sans MS" pitchFamily="66" charset="0"/>
              </a:rPr>
              <a:t>1</a:t>
            </a:r>
            <a:r>
              <a:rPr lang="en-US" sz="3200" dirty="0" smtClean="0">
                <a:latin typeface="Comic Sans MS" pitchFamily="66" charset="0"/>
              </a:rPr>
              <a:t>.first to the width of the diaphragmatic opening itself and later is further narrowed by </a:t>
            </a:r>
          </a:p>
          <a:p>
            <a:pPr algn="just"/>
            <a:r>
              <a:rPr lang="en-US" sz="3200" dirty="0" smtClean="0">
                <a:solidFill>
                  <a:srgbClr val="FF0000"/>
                </a:solidFill>
                <a:latin typeface="Comic Sans MS" pitchFamily="66" charset="0"/>
              </a:rPr>
              <a:t>2</a:t>
            </a:r>
            <a:r>
              <a:rPr lang="en-US" sz="3200" dirty="0" smtClean="0">
                <a:latin typeface="Comic Sans MS" pitchFamily="66" charset="0"/>
              </a:rPr>
              <a:t>.apposition of dentin and cementum to the apex of the root.</a:t>
            </a:r>
            <a:endParaRPr lang="en-IN" sz="3200" dirty="0" smtClean="0">
              <a:latin typeface="Comic Sans MS" pitchFamily="66" charset="0"/>
            </a:endParaRPr>
          </a:p>
          <a:p>
            <a:pPr algn="just"/>
            <a:endParaRPr lang="en-IN" sz="3200" dirty="0">
              <a:latin typeface="Comic Sans MS" pitchFamily="66"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Rectangle 3"/>
          <p:cNvSpPr>
            <a:spLocks noGrp="1" noChangeArrowheads="1"/>
          </p:cNvSpPr>
          <p:nvPr>
            <p:ph type="body" idx="1"/>
          </p:nvPr>
        </p:nvSpPr>
        <p:spPr>
          <a:xfrm>
            <a:off x="428564" y="519090"/>
            <a:ext cx="8715436" cy="6338910"/>
          </a:xfrm>
        </p:spPr>
        <p:txBody>
          <a:bodyPr>
            <a:noAutofit/>
          </a:bodyPr>
          <a:lstStyle/>
          <a:p>
            <a:r>
              <a:rPr lang="en-US" sz="3000" dirty="0">
                <a:solidFill>
                  <a:srgbClr val="FF0000"/>
                </a:solidFill>
                <a:latin typeface="Comic Sans MS" pitchFamily="66" charset="0"/>
              </a:rPr>
              <a:t>Development of root in multi-rooted </a:t>
            </a:r>
            <a:r>
              <a:rPr lang="en-US" sz="3000" dirty="0" smtClean="0">
                <a:solidFill>
                  <a:srgbClr val="FF0000"/>
                </a:solidFill>
                <a:latin typeface="Comic Sans MS" pitchFamily="66" charset="0"/>
              </a:rPr>
              <a:t>teeth</a:t>
            </a:r>
            <a:endParaRPr lang="en-US" sz="3000" dirty="0">
              <a:solidFill>
                <a:srgbClr val="FF0000"/>
              </a:solidFill>
              <a:latin typeface="Comic Sans MS" pitchFamily="66" charset="0"/>
            </a:endParaRPr>
          </a:p>
          <a:p>
            <a:pPr>
              <a:buNone/>
            </a:pPr>
            <a:r>
              <a:rPr lang="en-US" sz="3000" dirty="0">
                <a:latin typeface="Comic Sans MS" pitchFamily="66" charset="0"/>
              </a:rPr>
              <a:t>	</a:t>
            </a:r>
            <a:endParaRPr lang="en-US" sz="3000" dirty="0" smtClean="0">
              <a:latin typeface="Comic Sans MS" pitchFamily="66" charset="0"/>
            </a:endParaRPr>
          </a:p>
          <a:p>
            <a:pPr>
              <a:buNone/>
            </a:pPr>
            <a:r>
              <a:rPr lang="en-US" sz="3000" dirty="0" smtClean="0">
                <a:latin typeface="Comic Sans MS" pitchFamily="66" charset="0"/>
              </a:rPr>
              <a:t>		Epithelial </a:t>
            </a:r>
            <a:r>
              <a:rPr lang="en-US" sz="3000" dirty="0">
                <a:latin typeface="Comic Sans MS" pitchFamily="66" charset="0"/>
              </a:rPr>
              <a:t>diaphragm expands eccentrically</a:t>
            </a:r>
          </a:p>
          <a:p>
            <a:endParaRPr lang="en-US" sz="3000" dirty="0">
              <a:latin typeface="Comic Sans MS" pitchFamily="66" charset="0"/>
            </a:endParaRPr>
          </a:p>
          <a:p>
            <a:pPr>
              <a:buNone/>
            </a:pPr>
            <a:r>
              <a:rPr lang="en-US" sz="3000" dirty="0">
                <a:latin typeface="Comic Sans MS" pitchFamily="66" charset="0"/>
              </a:rPr>
              <a:t>		</a:t>
            </a:r>
            <a:r>
              <a:rPr lang="en-US" sz="3000" dirty="0" smtClean="0">
                <a:latin typeface="Comic Sans MS" pitchFamily="66" charset="0"/>
              </a:rPr>
              <a:t>      Horizontal tongue like extensions </a:t>
            </a:r>
            <a:endParaRPr lang="en-US" sz="3000" dirty="0">
              <a:latin typeface="Comic Sans MS" pitchFamily="66" charset="0"/>
            </a:endParaRPr>
          </a:p>
          <a:p>
            <a:endParaRPr lang="en-US" sz="3000" dirty="0">
              <a:latin typeface="Comic Sans MS" pitchFamily="66" charset="0"/>
            </a:endParaRPr>
          </a:p>
          <a:p>
            <a:pPr>
              <a:buNone/>
            </a:pPr>
            <a:r>
              <a:rPr lang="en-US" sz="3000" dirty="0">
                <a:latin typeface="Comic Sans MS" pitchFamily="66" charset="0"/>
              </a:rPr>
              <a:t>		</a:t>
            </a:r>
            <a:r>
              <a:rPr lang="en-US" sz="3000" dirty="0" smtClean="0">
                <a:latin typeface="Comic Sans MS" pitchFamily="66" charset="0"/>
              </a:rPr>
              <a:t>		Unite </a:t>
            </a:r>
            <a:r>
              <a:rPr lang="en-US" sz="3000" dirty="0">
                <a:latin typeface="Comic Sans MS" pitchFamily="66" charset="0"/>
              </a:rPr>
              <a:t>and proliferate</a:t>
            </a:r>
          </a:p>
          <a:p>
            <a:endParaRPr lang="en-US" sz="3000" dirty="0">
              <a:latin typeface="Comic Sans MS" pitchFamily="66" charset="0"/>
            </a:endParaRPr>
          </a:p>
          <a:p>
            <a:pPr algn="ctr">
              <a:buNone/>
            </a:pPr>
            <a:r>
              <a:rPr lang="en-US" sz="3000" dirty="0">
                <a:latin typeface="Comic Sans MS" pitchFamily="66" charset="0"/>
              </a:rPr>
              <a:t>		Single apical opening is divided into 2-3 	</a:t>
            </a:r>
            <a:r>
              <a:rPr lang="en-US" sz="3000" dirty="0" smtClean="0">
                <a:latin typeface="Comic Sans MS" pitchFamily="66" charset="0"/>
              </a:rPr>
              <a:t>	 </a:t>
            </a:r>
            <a:r>
              <a:rPr lang="en-US" sz="3000" dirty="0">
                <a:latin typeface="Comic Sans MS" pitchFamily="66" charset="0"/>
              </a:rPr>
              <a:t>openings</a:t>
            </a:r>
          </a:p>
          <a:p>
            <a:endParaRPr lang="en-US" sz="3000" dirty="0">
              <a:latin typeface="Comic Sans MS" pitchFamily="66" charset="0"/>
            </a:endParaRPr>
          </a:p>
          <a:p>
            <a:endParaRPr lang="en-US" sz="3000" dirty="0">
              <a:latin typeface="Comic Sans MS" pitchFamily="66" charset="0"/>
            </a:endParaRPr>
          </a:p>
          <a:p>
            <a:endParaRPr lang="en-US" sz="3000" dirty="0">
              <a:latin typeface="Comic Sans MS" pitchFamily="66" charset="0"/>
            </a:endParaRPr>
          </a:p>
        </p:txBody>
      </p:sp>
      <p:sp>
        <p:nvSpPr>
          <p:cNvPr id="211972" name="Line 4"/>
          <p:cNvSpPr>
            <a:spLocks noChangeShapeType="1"/>
          </p:cNvSpPr>
          <p:nvPr/>
        </p:nvSpPr>
        <p:spPr bwMode="auto">
          <a:xfrm>
            <a:off x="4648200" y="2133600"/>
            <a:ext cx="0" cy="533400"/>
          </a:xfrm>
          <a:prstGeom prst="line">
            <a:avLst/>
          </a:prstGeom>
          <a:noFill/>
          <a:ln w="9525">
            <a:solidFill>
              <a:schemeClr val="tx1"/>
            </a:solidFill>
            <a:round/>
            <a:headEnd/>
            <a:tailEnd type="triangle" w="med" len="med"/>
          </a:ln>
          <a:effectLst/>
        </p:spPr>
        <p:txBody>
          <a:bodyPr/>
          <a:lstStyle/>
          <a:p>
            <a:endParaRPr lang="en-IN">
              <a:latin typeface="Comic Sans MS" pitchFamily="66" charset="0"/>
            </a:endParaRPr>
          </a:p>
        </p:txBody>
      </p:sp>
      <p:sp>
        <p:nvSpPr>
          <p:cNvPr id="211973" name="Line 5"/>
          <p:cNvSpPr>
            <a:spLocks noChangeShapeType="1"/>
          </p:cNvSpPr>
          <p:nvPr/>
        </p:nvSpPr>
        <p:spPr bwMode="auto">
          <a:xfrm>
            <a:off x="4648200" y="3200400"/>
            <a:ext cx="0" cy="609600"/>
          </a:xfrm>
          <a:prstGeom prst="line">
            <a:avLst/>
          </a:prstGeom>
          <a:noFill/>
          <a:ln w="9525">
            <a:solidFill>
              <a:schemeClr val="tx1"/>
            </a:solidFill>
            <a:round/>
            <a:headEnd/>
            <a:tailEnd type="triangle" w="med" len="med"/>
          </a:ln>
          <a:effectLst/>
        </p:spPr>
        <p:txBody>
          <a:bodyPr/>
          <a:lstStyle/>
          <a:p>
            <a:endParaRPr lang="en-IN">
              <a:latin typeface="Comic Sans MS" pitchFamily="66" charset="0"/>
            </a:endParaRPr>
          </a:p>
        </p:txBody>
      </p:sp>
      <p:sp>
        <p:nvSpPr>
          <p:cNvPr id="211974" name="Line 6"/>
          <p:cNvSpPr>
            <a:spLocks noChangeShapeType="1"/>
          </p:cNvSpPr>
          <p:nvPr/>
        </p:nvSpPr>
        <p:spPr bwMode="auto">
          <a:xfrm>
            <a:off x="4724400" y="4191000"/>
            <a:ext cx="0" cy="762000"/>
          </a:xfrm>
          <a:prstGeom prst="line">
            <a:avLst/>
          </a:prstGeom>
          <a:noFill/>
          <a:ln w="9525">
            <a:solidFill>
              <a:schemeClr val="tx1"/>
            </a:solidFill>
            <a:round/>
            <a:headEnd/>
            <a:tailEnd type="triangle" w="med" len="med"/>
          </a:ln>
          <a:effectLst/>
        </p:spPr>
        <p:txBody>
          <a:bodyPr/>
          <a:lstStyle/>
          <a:p>
            <a:endParaRPr lang="en-IN">
              <a:latin typeface="Comic Sans MS" pitchFamily="66"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fontScale="90000"/>
          </a:bodyPr>
          <a:lstStyle/>
          <a:p>
            <a:pPr eaLnBrk="1" hangingPunct="1"/>
            <a:r>
              <a:rPr lang="en-US" sz="2800" dirty="0" smtClean="0">
                <a:solidFill>
                  <a:schemeClr val="accent1"/>
                </a:solidFill>
                <a:latin typeface="Comic Sans MS" pitchFamily="66" charset="0"/>
              </a:rPr>
              <a:t/>
            </a:r>
            <a:br>
              <a:rPr lang="en-US" sz="2800" dirty="0" smtClean="0">
                <a:solidFill>
                  <a:schemeClr val="accent1"/>
                </a:solidFill>
                <a:latin typeface="Comic Sans MS" pitchFamily="66" charset="0"/>
              </a:rPr>
            </a:br>
            <a:r>
              <a:rPr lang="en-US" sz="2800" dirty="0" smtClean="0">
                <a:solidFill>
                  <a:schemeClr val="accent1"/>
                </a:solidFill>
                <a:latin typeface="Comic Sans MS" pitchFamily="66" charset="0"/>
              </a:rPr>
              <a:t/>
            </a:r>
            <a:br>
              <a:rPr lang="en-US" sz="2800" dirty="0" smtClean="0">
                <a:solidFill>
                  <a:schemeClr val="accent1"/>
                </a:solidFill>
                <a:latin typeface="Comic Sans MS" pitchFamily="66" charset="0"/>
              </a:rPr>
            </a:br>
            <a:endParaRPr lang="en-US" sz="2800" dirty="0" smtClean="0">
              <a:solidFill>
                <a:schemeClr val="accent1"/>
              </a:solidFill>
              <a:latin typeface="Comic Sans MS" pitchFamily="66" charset="0"/>
            </a:endParaRPr>
          </a:p>
        </p:txBody>
      </p:sp>
      <p:sp>
        <p:nvSpPr>
          <p:cNvPr id="34819" name="Rectangle 3"/>
          <p:cNvSpPr>
            <a:spLocks noGrp="1" noChangeArrowheads="1"/>
          </p:cNvSpPr>
          <p:nvPr>
            <p:ph type="body" sz="half" idx="1"/>
          </p:nvPr>
        </p:nvSpPr>
        <p:spPr/>
        <p:txBody>
          <a:bodyPr>
            <a:normAutofit/>
          </a:bodyPr>
          <a:lstStyle/>
          <a:p>
            <a:pPr eaLnBrk="1" hangingPunct="1">
              <a:buFontTx/>
              <a:buNone/>
            </a:pPr>
            <a:endParaRPr lang="en-US" sz="2800" smtClean="0">
              <a:latin typeface="Comic Sans MS" pitchFamily="66" charset="0"/>
            </a:endParaRPr>
          </a:p>
          <a:p>
            <a:pPr eaLnBrk="1" hangingPunct="1">
              <a:buFontTx/>
              <a:buNone/>
            </a:pPr>
            <a:r>
              <a:rPr lang="en-US" sz="2800" smtClean="0">
                <a:latin typeface="Comic Sans MS" pitchFamily="66" charset="0"/>
              </a:rPr>
              <a:t>                       </a:t>
            </a:r>
          </a:p>
          <a:p>
            <a:pPr eaLnBrk="1" hangingPunct="1">
              <a:buFontTx/>
              <a:buNone/>
            </a:pPr>
            <a:r>
              <a:rPr lang="en-US" sz="2800" smtClean="0">
                <a:latin typeface="Comic Sans MS" pitchFamily="66" charset="0"/>
              </a:rPr>
              <a:t>                            </a:t>
            </a:r>
          </a:p>
        </p:txBody>
      </p:sp>
      <p:sp>
        <p:nvSpPr>
          <p:cNvPr id="34820" name="Line 5"/>
          <p:cNvSpPr>
            <a:spLocks noChangeShapeType="1"/>
          </p:cNvSpPr>
          <p:nvPr/>
        </p:nvSpPr>
        <p:spPr bwMode="auto">
          <a:xfrm flipH="1">
            <a:off x="2819400" y="1371600"/>
            <a:ext cx="1219200" cy="76200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endParaRPr lang="en-US" sz="2800">
              <a:latin typeface="Comic Sans MS" pitchFamily="66" charset="0"/>
            </a:endParaRPr>
          </a:p>
        </p:txBody>
      </p:sp>
      <p:sp>
        <p:nvSpPr>
          <p:cNvPr id="34821" name="Line 6"/>
          <p:cNvSpPr>
            <a:spLocks noChangeShapeType="1"/>
          </p:cNvSpPr>
          <p:nvPr/>
        </p:nvSpPr>
        <p:spPr bwMode="auto">
          <a:xfrm>
            <a:off x="4038600" y="1371600"/>
            <a:ext cx="1143000" cy="76200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endParaRPr lang="en-US" sz="2800">
              <a:latin typeface="Comic Sans MS" pitchFamily="66" charset="0"/>
            </a:endParaRPr>
          </a:p>
        </p:txBody>
      </p:sp>
      <p:sp>
        <p:nvSpPr>
          <p:cNvPr id="34822" name="Text Box 7"/>
          <p:cNvSpPr txBox="1">
            <a:spLocks noChangeArrowheads="1"/>
          </p:cNvSpPr>
          <p:nvPr/>
        </p:nvSpPr>
        <p:spPr bwMode="auto">
          <a:xfrm>
            <a:off x="609600" y="1905000"/>
            <a:ext cx="2438400" cy="1384995"/>
          </a:xfrm>
          <a:prstGeom prst="rect">
            <a:avLst/>
          </a:prstGeom>
          <a:noFill/>
          <a:ln w="9525">
            <a:noFill/>
            <a:miter lim="800000"/>
            <a:headEnd/>
            <a:tailEnd/>
          </a:ln>
        </p:spPr>
        <p:txBody>
          <a:bodyPr>
            <a:spAutoFit/>
          </a:bodyPr>
          <a:lstStyle/>
          <a:p>
            <a:pPr algn="ctr">
              <a:spcBef>
                <a:spcPct val="50000"/>
              </a:spcBef>
            </a:pPr>
            <a:r>
              <a:rPr lang="en-US" sz="2800" dirty="0">
                <a:latin typeface="Comic Sans MS" pitchFamily="66" charset="0"/>
              </a:rPr>
              <a:t>Vestibular lamina (</a:t>
            </a:r>
            <a:r>
              <a:rPr lang="en-US" sz="2800" dirty="0" err="1">
                <a:latin typeface="Comic Sans MS" pitchFamily="66" charset="0"/>
              </a:rPr>
              <a:t>labially</a:t>
            </a:r>
            <a:r>
              <a:rPr lang="en-US" sz="2800" dirty="0">
                <a:latin typeface="Comic Sans MS" pitchFamily="66" charset="0"/>
              </a:rPr>
              <a:t>)</a:t>
            </a:r>
          </a:p>
        </p:txBody>
      </p:sp>
      <p:sp>
        <p:nvSpPr>
          <p:cNvPr id="34823" name="Text Box 8"/>
          <p:cNvSpPr txBox="1">
            <a:spLocks noChangeArrowheads="1"/>
          </p:cNvSpPr>
          <p:nvPr/>
        </p:nvSpPr>
        <p:spPr bwMode="auto">
          <a:xfrm>
            <a:off x="4495800" y="1981200"/>
            <a:ext cx="2971800" cy="954107"/>
          </a:xfrm>
          <a:prstGeom prst="rect">
            <a:avLst/>
          </a:prstGeom>
          <a:noFill/>
          <a:ln w="9525">
            <a:noFill/>
            <a:miter lim="800000"/>
            <a:headEnd/>
            <a:tailEnd/>
          </a:ln>
        </p:spPr>
        <p:txBody>
          <a:bodyPr>
            <a:spAutoFit/>
          </a:bodyPr>
          <a:lstStyle/>
          <a:p>
            <a:pPr algn="ctr">
              <a:spcBef>
                <a:spcPct val="50000"/>
              </a:spcBef>
            </a:pPr>
            <a:r>
              <a:rPr lang="en-US" sz="2800">
                <a:latin typeface="Comic Sans MS" pitchFamily="66" charset="0"/>
              </a:rPr>
              <a:t>Dental lamina (lingually)</a:t>
            </a:r>
          </a:p>
        </p:txBody>
      </p:sp>
      <p:sp>
        <p:nvSpPr>
          <p:cNvPr id="34824" name="Text Box 12"/>
          <p:cNvSpPr txBox="1">
            <a:spLocks noChangeArrowheads="1"/>
          </p:cNvSpPr>
          <p:nvPr/>
        </p:nvSpPr>
        <p:spPr bwMode="auto">
          <a:xfrm>
            <a:off x="0" y="533400"/>
            <a:ext cx="8229600" cy="646331"/>
          </a:xfrm>
          <a:prstGeom prst="rect">
            <a:avLst/>
          </a:prstGeom>
          <a:noFill/>
          <a:ln w="9525">
            <a:noFill/>
            <a:miter lim="800000"/>
            <a:headEnd/>
            <a:tailEnd/>
          </a:ln>
        </p:spPr>
        <p:txBody>
          <a:bodyPr>
            <a:spAutoFit/>
          </a:bodyPr>
          <a:lstStyle/>
          <a:p>
            <a:pPr algn="ctr">
              <a:spcBef>
                <a:spcPct val="50000"/>
              </a:spcBef>
            </a:pPr>
            <a:r>
              <a:rPr lang="en-US" sz="3600" dirty="0">
                <a:solidFill>
                  <a:srgbClr val="FF0000"/>
                </a:solidFill>
                <a:latin typeface="Comic Sans MS" pitchFamily="66" charset="0"/>
              </a:rPr>
              <a:t>Primary epithelial band</a:t>
            </a:r>
          </a:p>
        </p:txBody>
      </p:sp>
      <p:sp>
        <p:nvSpPr>
          <p:cNvPr id="34825" name="Rectangle 13"/>
          <p:cNvSpPr>
            <a:spLocks noGrp="1" noChangeArrowheads="1"/>
          </p:cNvSpPr>
          <p:nvPr>
            <p:ph sz="half" idx="2"/>
          </p:nvPr>
        </p:nvSpPr>
        <p:spPr>
          <a:xfrm>
            <a:off x="5562600" y="3962400"/>
            <a:ext cx="2590800" cy="1676400"/>
          </a:xfrm>
        </p:spPr>
        <p:txBody>
          <a:bodyPr>
            <a:normAutofit lnSpcReduction="10000"/>
          </a:bodyPr>
          <a:lstStyle/>
          <a:p>
            <a:pPr eaLnBrk="1" hangingPunct="1">
              <a:buFontTx/>
              <a:buNone/>
            </a:pPr>
            <a:r>
              <a:rPr lang="en-US" sz="2800" smtClean="0">
                <a:latin typeface="Comic Sans MS" pitchFamily="66" charset="0"/>
              </a:rPr>
              <a:t>Distally gives rise to permanent molars</a:t>
            </a:r>
          </a:p>
        </p:txBody>
      </p:sp>
      <p:sp>
        <p:nvSpPr>
          <p:cNvPr id="34826" name="Line 16"/>
          <p:cNvSpPr>
            <a:spLocks noChangeShapeType="1"/>
          </p:cNvSpPr>
          <p:nvPr/>
        </p:nvSpPr>
        <p:spPr bwMode="auto">
          <a:xfrm flipH="1">
            <a:off x="4953000" y="2819400"/>
            <a:ext cx="990600" cy="1143000"/>
          </a:xfrm>
          <a:prstGeom prst="line">
            <a:avLst/>
          </a:prstGeom>
          <a:noFill/>
          <a:ln w="9525">
            <a:solidFill>
              <a:schemeClr val="tx1"/>
            </a:solidFill>
            <a:round/>
            <a:headEnd/>
            <a:tailEnd type="triangle" w="med" len="med"/>
          </a:ln>
        </p:spPr>
        <p:txBody>
          <a:bodyPr/>
          <a:lstStyle/>
          <a:p>
            <a:endParaRPr lang="en-US" sz="2800">
              <a:latin typeface="Comic Sans MS" pitchFamily="66" charset="0"/>
            </a:endParaRPr>
          </a:p>
        </p:txBody>
      </p:sp>
      <p:sp>
        <p:nvSpPr>
          <p:cNvPr id="34827" name="Line 17"/>
          <p:cNvSpPr>
            <a:spLocks noChangeShapeType="1"/>
          </p:cNvSpPr>
          <p:nvPr/>
        </p:nvSpPr>
        <p:spPr bwMode="auto">
          <a:xfrm>
            <a:off x="5943600" y="2819400"/>
            <a:ext cx="990600" cy="1143000"/>
          </a:xfrm>
          <a:prstGeom prst="line">
            <a:avLst/>
          </a:prstGeom>
          <a:noFill/>
          <a:ln w="9525">
            <a:solidFill>
              <a:schemeClr val="tx1"/>
            </a:solidFill>
            <a:round/>
            <a:headEnd/>
            <a:tailEnd type="triangle" w="med" len="med"/>
          </a:ln>
        </p:spPr>
        <p:txBody>
          <a:bodyPr/>
          <a:lstStyle/>
          <a:p>
            <a:endParaRPr lang="en-US" sz="2800">
              <a:latin typeface="Comic Sans MS" pitchFamily="66" charset="0"/>
            </a:endParaRPr>
          </a:p>
        </p:txBody>
      </p:sp>
      <p:sp>
        <p:nvSpPr>
          <p:cNvPr id="34828" name="Text Box 18"/>
          <p:cNvSpPr txBox="1">
            <a:spLocks noChangeArrowheads="1"/>
          </p:cNvSpPr>
          <p:nvPr/>
        </p:nvSpPr>
        <p:spPr bwMode="auto">
          <a:xfrm>
            <a:off x="990600" y="3962400"/>
            <a:ext cx="5029200" cy="1169551"/>
          </a:xfrm>
          <a:prstGeom prst="rect">
            <a:avLst/>
          </a:prstGeom>
          <a:noFill/>
          <a:ln w="9525">
            <a:noFill/>
            <a:miter lim="800000"/>
            <a:headEnd/>
            <a:tailEnd/>
          </a:ln>
        </p:spPr>
        <p:txBody>
          <a:bodyPr>
            <a:spAutoFit/>
          </a:bodyPr>
          <a:lstStyle/>
          <a:p>
            <a:pPr algn="ctr">
              <a:spcBef>
                <a:spcPct val="50000"/>
              </a:spcBef>
            </a:pPr>
            <a:r>
              <a:rPr lang="en-US" sz="2800">
                <a:latin typeface="Comic Sans MS" pitchFamily="66" charset="0"/>
              </a:rPr>
              <a:t>Its Lingual extension</a:t>
            </a:r>
          </a:p>
          <a:p>
            <a:pPr algn="ctr">
              <a:spcBef>
                <a:spcPct val="50000"/>
              </a:spcBef>
            </a:pPr>
            <a:r>
              <a:rPr lang="en-US" sz="2800">
                <a:latin typeface="Comic Sans MS" pitchFamily="66" charset="0"/>
              </a:rPr>
              <a:t>(successional)</a:t>
            </a:r>
          </a:p>
        </p:txBody>
      </p:sp>
      <p:sp>
        <p:nvSpPr>
          <p:cNvPr id="34829" name="Line 19"/>
          <p:cNvSpPr>
            <a:spLocks noChangeShapeType="1"/>
          </p:cNvSpPr>
          <p:nvPr/>
        </p:nvSpPr>
        <p:spPr bwMode="auto">
          <a:xfrm flipH="1">
            <a:off x="3550916" y="5105400"/>
            <a:ext cx="45719" cy="609600"/>
          </a:xfrm>
          <a:prstGeom prst="line">
            <a:avLst/>
          </a:prstGeom>
          <a:noFill/>
          <a:ln w="9525">
            <a:solidFill>
              <a:schemeClr val="tx1"/>
            </a:solidFill>
            <a:round/>
            <a:headEnd/>
            <a:tailEnd type="triangle" w="med" len="med"/>
          </a:ln>
        </p:spPr>
        <p:txBody>
          <a:bodyPr/>
          <a:lstStyle/>
          <a:p>
            <a:endParaRPr lang="en-US" sz="2800">
              <a:latin typeface="Comic Sans MS" pitchFamily="66" charset="0"/>
            </a:endParaRPr>
          </a:p>
        </p:txBody>
      </p:sp>
      <p:sp>
        <p:nvSpPr>
          <p:cNvPr id="34830" name="Text Box 20"/>
          <p:cNvSpPr txBox="1">
            <a:spLocks noChangeArrowheads="1"/>
          </p:cNvSpPr>
          <p:nvPr/>
        </p:nvSpPr>
        <p:spPr bwMode="auto">
          <a:xfrm>
            <a:off x="1295400" y="5638800"/>
            <a:ext cx="3962400" cy="954107"/>
          </a:xfrm>
          <a:prstGeom prst="rect">
            <a:avLst/>
          </a:prstGeom>
          <a:noFill/>
          <a:ln w="9525">
            <a:noFill/>
            <a:miter lim="800000"/>
            <a:headEnd/>
            <a:tailEnd/>
          </a:ln>
        </p:spPr>
        <p:txBody>
          <a:bodyPr>
            <a:spAutoFit/>
          </a:bodyPr>
          <a:lstStyle/>
          <a:p>
            <a:pPr algn="ctr">
              <a:spcBef>
                <a:spcPct val="50000"/>
              </a:spcBef>
            </a:pPr>
            <a:r>
              <a:rPr lang="en-US" sz="2800">
                <a:latin typeface="Comic Sans MS" pitchFamily="66" charset="0"/>
              </a:rPr>
              <a:t>All permanents except molars</a:t>
            </a:r>
          </a:p>
        </p:txBody>
      </p:sp>
      <p:sp>
        <p:nvSpPr>
          <p:cNvPr id="34831" name="Line 21"/>
          <p:cNvSpPr>
            <a:spLocks noChangeShapeType="1"/>
          </p:cNvSpPr>
          <p:nvPr/>
        </p:nvSpPr>
        <p:spPr bwMode="auto">
          <a:xfrm>
            <a:off x="6934200" y="2590800"/>
            <a:ext cx="533400"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endParaRPr lang="en-US" sz="2800">
              <a:latin typeface="Comic Sans MS" pitchFamily="66" charset="0"/>
            </a:endParaRPr>
          </a:p>
        </p:txBody>
      </p:sp>
      <p:sp>
        <p:nvSpPr>
          <p:cNvPr id="34832" name="Text Box 22"/>
          <p:cNvSpPr txBox="1">
            <a:spLocks noChangeArrowheads="1"/>
          </p:cNvSpPr>
          <p:nvPr/>
        </p:nvSpPr>
        <p:spPr bwMode="auto">
          <a:xfrm>
            <a:off x="7391400" y="2362200"/>
            <a:ext cx="1752600" cy="830997"/>
          </a:xfrm>
          <a:prstGeom prst="rect">
            <a:avLst/>
          </a:prstGeom>
          <a:noFill/>
          <a:ln w="9525">
            <a:noFill/>
            <a:miter lim="800000"/>
            <a:headEnd/>
            <a:tailEnd/>
          </a:ln>
        </p:spPr>
        <p:txBody>
          <a:bodyPr wrap="square">
            <a:spAutoFit/>
          </a:bodyPr>
          <a:lstStyle/>
          <a:p>
            <a:pPr algn="ctr">
              <a:spcBef>
                <a:spcPct val="50000"/>
              </a:spcBef>
            </a:pPr>
            <a:r>
              <a:rPr lang="en-US" sz="2400" dirty="0" smtClean="0">
                <a:latin typeface="Comic Sans MS" pitchFamily="66" charset="0"/>
              </a:rPr>
              <a:t>Deciduous teeth</a:t>
            </a:r>
            <a:endParaRPr lang="en-US" sz="2400" dirty="0">
              <a:latin typeface="Comic Sans MS" pitchFamily="66" charset="0"/>
            </a:endParaRPr>
          </a:p>
        </p:txBody>
      </p:sp>
      <p:sp>
        <p:nvSpPr>
          <p:cNvPr id="34833" name="Text Box 23"/>
          <p:cNvSpPr txBox="1">
            <a:spLocks noChangeArrowheads="1"/>
          </p:cNvSpPr>
          <p:nvPr/>
        </p:nvSpPr>
        <p:spPr bwMode="auto">
          <a:xfrm>
            <a:off x="7467600" y="2286000"/>
            <a:ext cx="1676400" cy="523220"/>
          </a:xfrm>
          <a:prstGeom prst="rect">
            <a:avLst/>
          </a:prstGeom>
          <a:noFill/>
          <a:ln w="9525">
            <a:noFill/>
            <a:miter lim="800000"/>
            <a:headEnd/>
            <a:tailEnd/>
          </a:ln>
        </p:spPr>
        <p:txBody>
          <a:bodyPr>
            <a:spAutoFit/>
          </a:bodyPr>
          <a:lstStyle/>
          <a:p>
            <a:pPr algn="ctr">
              <a:spcBef>
                <a:spcPct val="50000"/>
              </a:spcBef>
            </a:pPr>
            <a:endParaRPr lang="en-US" sz="2800">
              <a:latin typeface="Comic Sans MS" pitchFamily="66"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smtClean="0">
                <a:latin typeface="Comic Sans MS" pitchFamily="66" charset="0"/>
              </a:rPr>
              <a:t>DEVELOPMENT OF TEETH WITH TWO AND THREE ROOTS</a:t>
            </a:r>
            <a:endParaRPr lang="en-IN" sz="2800" dirty="0">
              <a:latin typeface="Comic Sans MS" pitchFamily="66" charset="0"/>
            </a:endParaRPr>
          </a:p>
        </p:txBody>
      </p:sp>
      <p:pic>
        <p:nvPicPr>
          <p:cNvPr id="4" name="Picture 4" descr="scan0024"/>
          <p:cNvPicPr>
            <a:picLocks noGrp="1" noChangeAspect="1" noChangeArrowheads="1"/>
          </p:cNvPicPr>
          <p:nvPr>
            <p:ph sz="quarter" idx="1"/>
          </p:nvPr>
        </p:nvPicPr>
        <p:blipFill>
          <a:blip r:embed="rId2"/>
          <a:srcRect/>
          <a:stretch>
            <a:fillRect/>
          </a:stretch>
        </p:blipFill>
        <p:spPr>
          <a:xfrm>
            <a:off x="0" y="1219200"/>
            <a:ext cx="5652342" cy="3394710"/>
          </a:xfrm>
          <a:noFill/>
          <a:ln/>
        </p:spPr>
      </p:pic>
      <p:pic>
        <p:nvPicPr>
          <p:cNvPr id="2050" name="Picture 2" descr="G:\data\BookFigures\05\Figure_05-28.jpg"/>
          <p:cNvPicPr>
            <a:picLocks noChangeAspect="1" noChangeArrowheads="1"/>
          </p:cNvPicPr>
          <p:nvPr/>
        </p:nvPicPr>
        <p:blipFill>
          <a:blip r:embed="rId3"/>
          <a:srcRect/>
          <a:stretch>
            <a:fillRect/>
          </a:stretch>
        </p:blipFill>
        <p:spPr bwMode="auto">
          <a:xfrm>
            <a:off x="4038600" y="4724400"/>
            <a:ext cx="4916557" cy="213360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457200" y="304800"/>
            <a:ext cx="8153400" cy="641350"/>
          </a:xfrm>
          <a:prstGeom prst="rect">
            <a:avLst/>
          </a:prstGeom>
          <a:noFill/>
          <a:ln w="9525">
            <a:noFill/>
            <a:miter lim="800000"/>
            <a:headEnd/>
            <a:tailEnd/>
          </a:ln>
          <a:effectLst/>
        </p:spPr>
        <p:txBody>
          <a:bodyPr>
            <a:spAutoFit/>
          </a:bodyPr>
          <a:lstStyle/>
          <a:p>
            <a:pPr algn="ctr">
              <a:spcBef>
                <a:spcPct val="50000"/>
              </a:spcBef>
            </a:pPr>
            <a:r>
              <a:rPr lang="en-US" sz="3600" dirty="0" smtClean="0">
                <a:solidFill>
                  <a:srgbClr val="FF2B81"/>
                </a:solidFill>
                <a:latin typeface="Comic Sans MS" pitchFamily="66" charset="0"/>
              </a:rPr>
              <a:t>HISTOPHYSIOLOGY</a:t>
            </a:r>
            <a:endParaRPr lang="en-US" sz="3600" dirty="0">
              <a:solidFill>
                <a:srgbClr val="FF2B81"/>
              </a:solidFill>
              <a:latin typeface="Comic Sans MS" pitchFamily="66" charset="0"/>
            </a:endParaRPr>
          </a:p>
        </p:txBody>
      </p:sp>
      <p:sp>
        <p:nvSpPr>
          <p:cNvPr id="159747" name="Text Box 3"/>
          <p:cNvSpPr txBox="1">
            <a:spLocks noChangeArrowheads="1"/>
          </p:cNvSpPr>
          <p:nvPr/>
        </p:nvSpPr>
        <p:spPr bwMode="auto">
          <a:xfrm>
            <a:off x="1219200" y="1905000"/>
            <a:ext cx="5715000" cy="3754874"/>
          </a:xfrm>
          <a:prstGeom prst="rect">
            <a:avLst/>
          </a:prstGeom>
          <a:noFill/>
          <a:ln w="9525">
            <a:noFill/>
            <a:miter lim="800000"/>
            <a:headEnd/>
            <a:tailEnd/>
          </a:ln>
          <a:effectLst/>
        </p:spPr>
        <p:txBody>
          <a:bodyPr wrap="square">
            <a:spAutoFit/>
          </a:bodyPr>
          <a:lstStyle/>
          <a:p>
            <a:pPr>
              <a:spcBef>
                <a:spcPct val="50000"/>
              </a:spcBef>
              <a:buFontTx/>
              <a:buChar char="•"/>
            </a:pPr>
            <a:r>
              <a:rPr lang="en-US" sz="2800" dirty="0">
                <a:latin typeface="Comic Sans MS" pitchFamily="66" charset="0"/>
              </a:rPr>
              <a:t>Initiation</a:t>
            </a:r>
          </a:p>
          <a:p>
            <a:pPr>
              <a:spcBef>
                <a:spcPct val="50000"/>
              </a:spcBef>
              <a:buFontTx/>
              <a:buChar char="•"/>
            </a:pPr>
            <a:r>
              <a:rPr lang="en-US" sz="2800" dirty="0">
                <a:latin typeface="Comic Sans MS" pitchFamily="66" charset="0"/>
              </a:rPr>
              <a:t>Proliferation</a:t>
            </a:r>
          </a:p>
          <a:p>
            <a:pPr>
              <a:spcBef>
                <a:spcPct val="50000"/>
              </a:spcBef>
              <a:buFontTx/>
              <a:buChar char="•"/>
            </a:pPr>
            <a:r>
              <a:rPr lang="en-US" sz="2800" dirty="0" err="1">
                <a:latin typeface="Comic Sans MS" pitchFamily="66" charset="0"/>
              </a:rPr>
              <a:t>Histodifferentiation</a:t>
            </a:r>
            <a:endParaRPr lang="en-US" sz="2800" dirty="0">
              <a:latin typeface="Comic Sans MS" pitchFamily="66" charset="0"/>
            </a:endParaRPr>
          </a:p>
          <a:p>
            <a:pPr>
              <a:spcBef>
                <a:spcPct val="50000"/>
              </a:spcBef>
              <a:buFontTx/>
              <a:buChar char="•"/>
            </a:pPr>
            <a:r>
              <a:rPr lang="en-US" sz="2800" dirty="0" err="1">
                <a:latin typeface="Comic Sans MS" pitchFamily="66" charset="0"/>
              </a:rPr>
              <a:t>Morphodifferentiation</a:t>
            </a:r>
            <a:endParaRPr lang="en-US" sz="2800" dirty="0">
              <a:latin typeface="Comic Sans MS" pitchFamily="66" charset="0"/>
            </a:endParaRPr>
          </a:p>
          <a:p>
            <a:pPr>
              <a:spcBef>
                <a:spcPct val="50000"/>
              </a:spcBef>
              <a:buFontTx/>
              <a:buChar char="•"/>
            </a:pPr>
            <a:r>
              <a:rPr lang="en-US" sz="2800" dirty="0">
                <a:latin typeface="Comic Sans MS" pitchFamily="66" charset="0"/>
              </a:rPr>
              <a:t>Apposition</a:t>
            </a:r>
          </a:p>
          <a:p>
            <a:pPr>
              <a:spcBef>
                <a:spcPct val="50000"/>
              </a:spcBef>
              <a:buFontTx/>
              <a:buChar char="•"/>
            </a:pPr>
            <a:endParaRPr lang="en-US" sz="2800" dirty="0">
              <a:latin typeface="Comic Sans MS" pitchFamily="66" charset="0"/>
            </a:endParaRPr>
          </a:p>
        </p:txBody>
      </p:sp>
      <p:sp>
        <p:nvSpPr>
          <p:cNvPr id="4" name="Title 3"/>
          <p:cNvSpPr>
            <a:spLocks noGrp="1"/>
          </p:cNvSpPr>
          <p:nvPr>
            <p:ph type="title"/>
          </p:nvPr>
        </p:nvSpPr>
        <p:spPr/>
        <p:txBody>
          <a:bodyPr/>
          <a:lstStyle/>
          <a:p>
            <a:endParaRPr lang="en-US">
              <a:latin typeface="Comic Sans MS" pitchFamily="66" charset="0"/>
            </a:endParaRPr>
          </a:p>
        </p:txBody>
      </p:sp>
      <p:sp>
        <p:nvSpPr>
          <p:cNvPr id="5" name="Content Placeholder 4"/>
          <p:cNvSpPr>
            <a:spLocks noGrp="1"/>
          </p:cNvSpPr>
          <p:nvPr>
            <p:ph sz="quarter" idx="1"/>
          </p:nvPr>
        </p:nvSpPr>
        <p:spPr/>
        <p:txBody>
          <a:bodyPr/>
          <a:lstStyle/>
          <a:p>
            <a:endParaRPr lang="en-US" dirty="0">
              <a:latin typeface="Comic Sans MS" pitchFamily="66"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2"/>
          <p:cNvSpPr txBox="1">
            <a:spLocks noChangeArrowheads="1"/>
          </p:cNvSpPr>
          <p:nvPr/>
        </p:nvSpPr>
        <p:spPr bwMode="auto">
          <a:xfrm>
            <a:off x="228600" y="114300"/>
            <a:ext cx="8763000" cy="6155531"/>
          </a:xfrm>
          <a:prstGeom prst="rect">
            <a:avLst/>
          </a:prstGeom>
          <a:noFill/>
          <a:ln w="9525">
            <a:noFill/>
            <a:miter lim="800000"/>
            <a:headEnd/>
            <a:tailEnd/>
          </a:ln>
          <a:effectLst/>
        </p:spPr>
        <p:txBody>
          <a:bodyPr>
            <a:spAutoFit/>
          </a:bodyPr>
          <a:lstStyle/>
          <a:p>
            <a:pPr algn="ctr">
              <a:spcBef>
                <a:spcPct val="50000"/>
              </a:spcBef>
            </a:pPr>
            <a:r>
              <a:rPr lang="en-US" sz="2800" b="1" dirty="0">
                <a:solidFill>
                  <a:srgbClr val="FF0000"/>
                </a:solidFill>
                <a:latin typeface="Comic Sans MS" pitchFamily="66" charset="0"/>
              </a:rPr>
              <a:t>Initiation </a:t>
            </a:r>
          </a:p>
          <a:p>
            <a:pPr>
              <a:spcBef>
                <a:spcPct val="50000"/>
              </a:spcBef>
            </a:pPr>
            <a:r>
              <a:rPr lang="en-US" sz="2400" dirty="0">
                <a:solidFill>
                  <a:srgbClr val="000000"/>
                </a:solidFill>
                <a:latin typeface="Comic Sans MS" pitchFamily="66" charset="0"/>
                <a:cs typeface="Times New Roman" pitchFamily="18" charset="0"/>
              </a:rPr>
              <a:t>The epithelial </a:t>
            </a:r>
            <a:r>
              <a:rPr lang="en-US" sz="2400" dirty="0" err="1">
                <a:solidFill>
                  <a:srgbClr val="000000"/>
                </a:solidFill>
                <a:latin typeface="Comic Sans MS" pitchFamily="66" charset="0"/>
                <a:cs typeface="Times New Roman" pitchFamily="18" charset="0"/>
              </a:rPr>
              <a:t>ectomesenchymal</a:t>
            </a:r>
            <a:r>
              <a:rPr lang="en-US" sz="2400" dirty="0">
                <a:solidFill>
                  <a:srgbClr val="000000"/>
                </a:solidFill>
                <a:latin typeface="Comic Sans MS" pitchFamily="66" charset="0"/>
                <a:cs typeface="Times New Roman" pitchFamily="18" charset="0"/>
              </a:rPr>
              <a:t> interaction is essential for initiation induction.</a:t>
            </a:r>
            <a:endParaRPr lang="en-US" sz="2400" dirty="0">
              <a:latin typeface="Comic Sans MS" pitchFamily="66" charset="0"/>
              <a:cs typeface="Times New Roman" pitchFamily="18" charset="0"/>
            </a:endParaRPr>
          </a:p>
          <a:p>
            <a:pPr>
              <a:spcBef>
                <a:spcPct val="50000"/>
              </a:spcBef>
            </a:pPr>
            <a:r>
              <a:rPr lang="en-US" sz="2400" dirty="0">
                <a:solidFill>
                  <a:srgbClr val="000000"/>
                </a:solidFill>
                <a:latin typeface="Comic Sans MS" pitchFamily="66" charset="0"/>
                <a:cs typeface="Times New Roman" pitchFamily="18" charset="0"/>
              </a:rPr>
              <a:t>If there is a lack of  initiation ,it results in the absence of either a single tooth or many teeth.</a:t>
            </a:r>
            <a:endParaRPr lang="en-US" sz="2400" dirty="0">
              <a:latin typeface="Comic Sans MS" pitchFamily="66" charset="0"/>
              <a:cs typeface="Times New Roman" pitchFamily="18" charset="0"/>
            </a:endParaRPr>
          </a:p>
          <a:p>
            <a:pPr>
              <a:spcBef>
                <a:spcPct val="50000"/>
              </a:spcBef>
            </a:pPr>
            <a:r>
              <a:rPr lang="en-US" sz="2400" dirty="0">
                <a:solidFill>
                  <a:srgbClr val="000000"/>
                </a:solidFill>
                <a:latin typeface="Comic Sans MS" pitchFamily="66" charset="0"/>
                <a:cs typeface="Times New Roman" pitchFamily="18" charset="0"/>
              </a:rPr>
              <a:t>Abnormal initiation may result in the development of </a:t>
            </a:r>
            <a:r>
              <a:rPr lang="en-US" sz="2400" dirty="0" smtClean="0">
                <a:solidFill>
                  <a:srgbClr val="000000"/>
                </a:solidFill>
                <a:latin typeface="Comic Sans MS" pitchFamily="66" charset="0"/>
                <a:cs typeface="Times New Roman" pitchFamily="18" charset="0"/>
              </a:rPr>
              <a:t> </a:t>
            </a:r>
            <a:r>
              <a:rPr lang="en-US" sz="2400" dirty="0">
                <a:solidFill>
                  <a:srgbClr val="000000"/>
                </a:solidFill>
                <a:latin typeface="Comic Sans MS" pitchFamily="66" charset="0"/>
                <a:cs typeface="Times New Roman" pitchFamily="18" charset="0"/>
              </a:rPr>
              <a:t>supernumerary teeth.</a:t>
            </a:r>
          </a:p>
          <a:p>
            <a:pPr>
              <a:spcBef>
                <a:spcPct val="50000"/>
              </a:spcBef>
            </a:pPr>
            <a:endParaRPr lang="en-US" sz="2400" dirty="0">
              <a:solidFill>
                <a:srgbClr val="FF0000"/>
              </a:solidFill>
              <a:latin typeface="Comic Sans MS" pitchFamily="66" charset="0"/>
              <a:cs typeface="Times New Roman" pitchFamily="18" charset="0"/>
            </a:endParaRPr>
          </a:p>
          <a:p>
            <a:pPr algn="ctr">
              <a:spcBef>
                <a:spcPct val="50000"/>
              </a:spcBef>
            </a:pPr>
            <a:r>
              <a:rPr lang="en-US" sz="2800" b="1" dirty="0">
                <a:solidFill>
                  <a:srgbClr val="FF0000"/>
                </a:solidFill>
                <a:latin typeface="Comic Sans MS" pitchFamily="66" charset="0"/>
                <a:cs typeface="Times New Roman" pitchFamily="18" charset="0"/>
              </a:rPr>
              <a:t>Proliferation</a:t>
            </a:r>
          </a:p>
          <a:p>
            <a:pPr>
              <a:spcBef>
                <a:spcPct val="50000"/>
              </a:spcBef>
            </a:pPr>
            <a:r>
              <a:rPr lang="en-US" sz="2400" dirty="0">
                <a:solidFill>
                  <a:srgbClr val="000000"/>
                </a:solidFill>
                <a:latin typeface="Comic Sans MS" pitchFamily="66" charset="0"/>
                <a:cs typeface="Times New Roman" pitchFamily="18" charset="0"/>
              </a:rPr>
              <a:t>It is characterized by regular changes in the size and shape of the developing tooth germ</a:t>
            </a:r>
            <a:r>
              <a:rPr lang="en-US" sz="2400" dirty="0" smtClean="0">
                <a:solidFill>
                  <a:srgbClr val="000000"/>
                </a:solidFill>
                <a:latin typeface="Comic Sans MS" pitchFamily="66" charset="0"/>
                <a:cs typeface="Times New Roman" pitchFamily="18" charset="0"/>
              </a:rPr>
              <a:t>. In </a:t>
            </a:r>
            <a:r>
              <a:rPr lang="en-US" sz="2400" dirty="0">
                <a:solidFill>
                  <a:srgbClr val="000000"/>
                </a:solidFill>
                <a:latin typeface="Comic Sans MS" pitchFamily="66" charset="0"/>
                <a:cs typeface="Times New Roman" pitchFamily="18" charset="0"/>
              </a:rPr>
              <a:t>this stage the tooth germ has a strong affinity to differentiate into various structures.</a:t>
            </a:r>
            <a:endParaRPr lang="en-US" sz="2400" dirty="0">
              <a:latin typeface="Comic Sans MS" pitchFamily="66"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2"/>
          <p:cNvSpPr txBox="1">
            <a:spLocks noChangeArrowheads="1"/>
          </p:cNvSpPr>
          <p:nvPr/>
        </p:nvSpPr>
        <p:spPr bwMode="auto">
          <a:xfrm>
            <a:off x="381000" y="0"/>
            <a:ext cx="8458200" cy="6647974"/>
          </a:xfrm>
          <a:prstGeom prst="rect">
            <a:avLst/>
          </a:prstGeom>
          <a:noFill/>
          <a:ln w="9525">
            <a:noFill/>
            <a:miter lim="800000"/>
            <a:headEnd/>
            <a:tailEnd/>
          </a:ln>
          <a:effectLst/>
        </p:spPr>
        <p:txBody>
          <a:bodyPr wrap="square">
            <a:spAutoFit/>
          </a:bodyPr>
          <a:lstStyle/>
          <a:p>
            <a:pPr>
              <a:spcBef>
                <a:spcPct val="50000"/>
              </a:spcBef>
            </a:pPr>
            <a:endParaRPr lang="en-US" sz="2400" dirty="0">
              <a:latin typeface="Comic Sans MS" pitchFamily="66" charset="0"/>
              <a:cs typeface="Times New Roman" pitchFamily="18" charset="0"/>
            </a:endParaRPr>
          </a:p>
          <a:p>
            <a:pPr algn="ctr">
              <a:spcBef>
                <a:spcPct val="50000"/>
              </a:spcBef>
            </a:pPr>
            <a:r>
              <a:rPr lang="en-US" sz="3600" dirty="0" err="1">
                <a:solidFill>
                  <a:srgbClr val="FF0000"/>
                </a:solidFill>
                <a:latin typeface="Comic Sans MS" pitchFamily="66" charset="0"/>
                <a:cs typeface="Times New Roman" pitchFamily="18" charset="0"/>
              </a:rPr>
              <a:t>Histodifferentiation</a:t>
            </a:r>
            <a:endParaRPr lang="en-US" sz="3600" dirty="0">
              <a:solidFill>
                <a:srgbClr val="FF0000"/>
              </a:solidFill>
              <a:latin typeface="Comic Sans MS" pitchFamily="66" charset="0"/>
              <a:cs typeface="Times New Roman" pitchFamily="18" charset="0"/>
            </a:endParaRPr>
          </a:p>
          <a:p>
            <a:pPr>
              <a:spcBef>
                <a:spcPct val="50000"/>
              </a:spcBef>
            </a:pPr>
            <a:endParaRPr lang="en-US" sz="2400" dirty="0" smtClean="0">
              <a:solidFill>
                <a:srgbClr val="000000"/>
              </a:solidFill>
              <a:latin typeface="Comic Sans MS" pitchFamily="66" charset="0"/>
              <a:cs typeface="Times New Roman" pitchFamily="18" charset="0"/>
            </a:endParaRPr>
          </a:p>
          <a:p>
            <a:pPr>
              <a:spcBef>
                <a:spcPct val="50000"/>
              </a:spcBef>
              <a:buFont typeface="Arial" pitchFamily="34" charset="0"/>
              <a:buChar char="•"/>
            </a:pPr>
            <a:r>
              <a:rPr lang="en-US" sz="2400" dirty="0" err="1" smtClean="0">
                <a:solidFill>
                  <a:srgbClr val="000000"/>
                </a:solidFill>
                <a:latin typeface="Comic Sans MS" pitchFamily="66" charset="0"/>
                <a:cs typeface="Times New Roman" pitchFamily="18" charset="0"/>
              </a:rPr>
              <a:t>Histodifferentiation</a:t>
            </a:r>
            <a:r>
              <a:rPr lang="en-US" sz="2400" dirty="0" smtClean="0">
                <a:solidFill>
                  <a:srgbClr val="000000"/>
                </a:solidFill>
                <a:latin typeface="Comic Sans MS" pitchFamily="66" charset="0"/>
                <a:cs typeface="Times New Roman" pitchFamily="18" charset="0"/>
              </a:rPr>
              <a:t> </a:t>
            </a:r>
            <a:r>
              <a:rPr lang="en-US" sz="2400" dirty="0">
                <a:solidFill>
                  <a:srgbClr val="000000"/>
                </a:solidFill>
                <a:latin typeface="Comic Sans MS" pitchFamily="66" charset="0"/>
                <a:cs typeface="Times New Roman" pitchFamily="18" charset="0"/>
              </a:rPr>
              <a:t>shows maximum development in the </a:t>
            </a:r>
            <a:r>
              <a:rPr lang="en-US" sz="2400" dirty="0">
                <a:solidFill>
                  <a:srgbClr val="FF0000"/>
                </a:solidFill>
                <a:latin typeface="Comic Sans MS" pitchFamily="66" charset="0"/>
                <a:cs typeface="Times New Roman" pitchFamily="18" charset="0"/>
              </a:rPr>
              <a:t>early bell </a:t>
            </a:r>
            <a:r>
              <a:rPr lang="en-US" sz="2400" dirty="0">
                <a:solidFill>
                  <a:srgbClr val="000000"/>
                </a:solidFill>
                <a:latin typeface="Comic Sans MS" pitchFamily="66" charset="0"/>
                <a:cs typeface="Times New Roman" pitchFamily="18" charset="0"/>
              </a:rPr>
              <a:t>stage of tooth development </a:t>
            </a:r>
            <a:r>
              <a:rPr lang="en-US" sz="2400" dirty="0" smtClean="0">
                <a:solidFill>
                  <a:srgbClr val="000000"/>
                </a:solidFill>
                <a:latin typeface="Comic Sans MS" pitchFamily="66" charset="0"/>
                <a:cs typeface="Times New Roman" pitchFamily="18" charset="0"/>
              </a:rPr>
              <a:t>.</a:t>
            </a:r>
          </a:p>
          <a:p>
            <a:pPr>
              <a:spcBef>
                <a:spcPct val="50000"/>
              </a:spcBef>
              <a:buFont typeface="Arial" pitchFamily="34" charset="0"/>
              <a:buChar char="•"/>
            </a:pPr>
            <a:endParaRPr lang="en-US" sz="2400" dirty="0" smtClean="0">
              <a:solidFill>
                <a:srgbClr val="000000"/>
              </a:solidFill>
              <a:latin typeface="Comic Sans MS" pitchFamily="66" charset="0"/>
              <a:cs typeface="Times New Roman" pitchFamily="18" charset="0"/>
            </a:endParaRPr>
          </a:p>
          <a:p>
            <a:pPr>
              <a:spcBef>
                <a:spcPct val="50000"/>
              </a:spcBef>
              <a:buFont typeface="Arial" pitchFamily="34" charset="0"/>
              <a:buChar char="•"/>
            </a:pPr>
            <a:r>
              <a:rPr lang="en-US" sz="2400" dirty="0" smtClean="0">
                <a:solidFill>
                  <a:srgbClr val="000000"/>
                </a:solidFill>
                <a:latin typeface="Comic Sans MS" pitchFamily="66" charset="0"/>
                <a:cs typeface="Times New Roman" pitchFamily="18" charset="0"/>
              </a:rPr>
              <a:t>It </a:t>
            </a:r>
            <a:r>
              <a:rPr lang="en-US" sz="2400" dirty="0">
                <a:solidFill>
                  <a:srgbClr val="000000"/>
                </a:solidFill>
                <a:latin typeface="Comic Sans MS" pitchFamily="66" charset="0"/>
                <a:cs typeface="Times New Roman" pitchFamily="18" charset="0"/>
              </a:rPr>
              <a:t>is during this stage that the formative cells of the tooth germ undergo definite </a:t>
            </a:r>
            <a:r>
              <a:rPr lang="en-US" sz="2400" dirty="0">
                <a:solidFill>
                  <a:srgbClr val="FF0000"/>
                </a:solidFill>
                <a:latin typeface="Comic Sans MS" pitchFamily="66" charset="0"/>
                <a:cs typeface="Times New Roman" pitchFamily="18" charset="0"/>
              </a:rPr>
              <a:t>morphologic as well as functional changes</a:t>
            </a:r>
            <a:r>
              <a:rPr lang="en-US" sz="2400" dirty="0">
                <a:solidFill>
                  <a:srgbClr val="000000"/>
                </a:solidFill>
                <a:latin typeface="Comic Sans MS" pitchFamily="66" charset="0"/>
                <a:cs typeface="Times New Roman" pitchFamily="18" charset="0"/>
              </a:rPr>
              <a:t> and acquire their functional roles. </a:t>
            </a:r>
            <a:endParaRPr lang="en-US" sz="2400" dirty="0" smtClean="0">
              <a:solidFill>
                <a:srgbClr val="000000"/>
              </a:solidFill>
              <a:latin typeface="Comic Sans MS" pitchFamily="66" charset="0"/>
              <a:cs typeface="Times New Roman" pitchFamily="18" charset="0"/>
            </a:endParaRPr>
          </a:p>
          <a:p>
            <a:pPr>
              <a:spcBef>
                <a:spcPct val="50000"/>
              </a:spcBef>
              <a:buFont typeface="Arial" pitchFamily="34" charset="0"/>
              <a:buChar char="•"/>
            </a:pPr>
            <a:endParaRPr lang="en-US" sz="2400" dirty="0" smtClean="0">
              <a:solidFill>
                <a:srgbClr val="000000"/>
              </a:solidFill>
              <a:latin typeface="Comic Sans MS" pitchFamily="66" charset="0"/>
              <a:cs typeface="Times New Roman" pitchFamily="18" charset="0"/>
            </a:endParaRPr>
          </a:p>
          <a:p>
            <a:pPr>
              <a:spcBef>
                <a:spcPct val="50000"/>
              </a:spcBef>
              <a:buFont typeface="Arial" pitchFamily="34" charset="0"/>
              <a:buChar char="•"/>
            </a:pPr>
            <a:r>
              <a:rPr lang="en-US" sz="2400" dirty="0" smtClean="0">
                <a:solidFill>
                  <a:srgbClr val="000000"/>
                </a:solidFill>
                <a:latin typeface="Comic Sans MS" pitchFamily="66" charset="0"/>
                <a:cs typeface="Times New Roman" pitchFamily="18" charset="0"/>
              </a:rPr>
              <a:t>The </a:t>
            </a:r>
            <a:r>
              <a:rPr lang="en-US" sz="2400" dirty="0">
                <a:solidFill>
                  <a:srgbClr val="000000"/>
                </a:solidFill>
                <a:latin typeface="Comic Sans MS" pitchFamily="66" charset="0"/>
                <a:cs typeface="Times New Roman" pitchFamily="18" charset="0"/>
              </a:rPr>
              <a:t>cells differentiate and give up their capacity to multiply.</a:t>
            </a:r>
            <a:endParaRPr lang="en-US" sz="2400" dirty="0">
              <a:latin typeface="Comic Sans MS" pitchFamily="66" charset="0"/>
              <a:cs typeface="Times New Roman" pitchFamily="18" charset="0"/>
            </a:endParaRPr>
          </a:p>
          <a:p>
            <a:pPr>
              <a:spcBef>
                <a:spcPct val="50000"/>
              </a:spcBef>
            </a:pPr>
            <a:endParaRPr lang="en-US" sz="2400" dirty="0">
              <a:latin typeface="Comic Sans MS" pitchFamily="66"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228600" y="381000"/>
            <a:ext cx="8686800" cy="5262979"/>
          </a:xfrm>
          <a:prstGeom prst="rect">
            <a:avLst/>
          </a:prstGeom>
          <a:noFill/>
          <a:ln w="9525">
            <a:noFill/>
            <a:miter lim="800000"/>
            <a:headEnd/>
            <a:tailEnd/>
          </a:ln>
          <a:effectLst/>
        </p:spPr>
        <p:txBody>
          <a:bodyPr wrap="square">
            <a:spAutoFit/>
          </a:bodyPr>
          <a:lstStyle/>
          <a:p>
            <a:pPr algn="ctr">
              <a:spcBef>
                <a:spcPct val="50000"/>
              </a:spcBef>
            </a:pPr>
            <a:r>
              <a:rPr lang="en-US" sz="3600" dirty="0" err="1">
                <a:solidFill>
                  <a:srgbClr val="FF0000"/>
                </a:solidFill>
                <a:latin typeface="Comic Sans MS" pitchFamily="66" charset="0"/>
                <a:cs typeface="Times New Roman" pitchFamily="18" charset="0"/>
              </a:rPr>
              <a:t>Morphodifferentiation</a:t>
            </a:r>
            <a:r>
              <a:rPr lang="en-US" sz="3600" dirty="0">
                <a:solidFill>
                  <a:srgbClr val="FF0000"/>
                </a:solidFill>
                <a:latin typeface="Comic Sans MS" pitchFamily="66" charset="0"/>
                <a:cs typeface="Times New Roman" pitchFamily="18" charset="0"/>
              </a:rPr>
              <a:t> </a:t>
            </a:r>
          </a:p>
          <a:p>
            <a:pPr>
              <a:spcBef>
                <a:spcPct val="50000"/>
              </a:spcBef>
            </a:pPr>
            <a:endParaRPr lang="en-US" sz="2400" dirty="0">
              <a:latin typeface="Comic Sans MS" pitchFamily="66" charset="0"/>
              <a:cs typeface="Times New Roman" pitchFamily="18" charset="0"/>
            </a:endParaRPr>
          </a:p>
          <a:p>
            <a:pPr>
              <a:spcBef>
                <a:spcPct val="50000"/>
              </a:spcBef>
              <a:buFont typeface="Arial" pitchFamily="34" charset="0"/>
              <a:buChar char="•"/>
            </a:pPr>
            <a:r>
              <a:rPr lang="en-US" sz="2400" dirty="0" smtClean="0">
                <a:solidFill>
                  <a:srgbClr val="000000"/>
                </a:solidFill>
                <a:latin typeface="Comic Sans MS" pitchFamily="66" charset="0"/>
                <a:cs typeface="Times New Roman" pitchFamily="18" charset="0"/>
              </a:rPr>
              <a:t> Proliferation </a:t>
            </a:r>
            <a:r>
              <a:rPr lang="en-US" sz="2400" dirty="0">
                <a:solidFill>
                  <a:srgbClr val="000000"/>
                </a:solidFill>
                <a:latin typeface="Comic Sans MS" pitchFamily="66" charset="0"/>
                <a:cs typeface="Times New Roman" pitchFamily="18" charset="0"/>
              </a:rPr>
              <a:t>is essential for </a:t>
            </a:r>
            <a:r>
              <a:rPr lang="en-US" sz="2400" dirty="0" err="1">
                <a:solidFill>
                  <a:srgbClr val="000000"/>
                </a:solidFill>
                <a:latin typeface="Comic Sans MS" pitchFamily="66" charset="0"/>
                <a:cs typeface="Times New Roman" pitchFamily="18" charset="0"/>
              </a:rPr>
              <a:t>morphodifferentiation</a:t>
            </a:r>
            <a:r>
              <a:rPr lang="en-US" sz="2400" dirty="0">
                <a:solidFill>
                  <a:srgbClr val="000000"/>
                </a:solidFill>
                <a:latin typeface="Comic Sans MS" pitchFamily="66" charset="0"/>
                <a:cs typeface="Times New Roman" pitchFamily="18" charset="0"/>
              </a:rPr>
              <a:t>.</a:t>
            </a:r>
            <a:endParaRPr lang="en-US" sz="2400" dirty="0">
              <a:latin typeface="Comic Sans MS" pitchFamily="66" charset="0"/>
              <a:cs typeface="Times New Roman" pitchFamily="18" charset="0"/>
            </a:endParaRPr>
          </a:p>
          <a:p>
            <a:pPr>
              <a:spcBef>
                <a:spcPct val="50000"/>
              </a:spcBef>
              <a:buFont typeface="Arial" pitchFamily="34" charset="0"/>
              <a:buChar char="•"/>
            </a:pPr>
            <a:r>
              <a:rPr lang="en-US" sz="2400" dirty="0" smtClean="0">
                <a:solidFill>
                  <a:srgbClr val="000000"/>
                </a:solidFill>
                <a:latin typeface="Comic Sans MS" pitchFamily="66" charset="0"/>
                <a:cs typeface="Times New Roman" pitchFamily="18" charset="0"/>
              </a:rPr>
              <a:t> The </a:t>
            </a:r>
            <a:r>
              <a:rPr lang="en-US" sz="2400" dirty="0">
                <a:solidFill>
                  <a:srgbClr val="000000"/>
                </a:solidFill>
                <a:latin typeface="Comic Sans MS" pitchFamily="66" charset="0"/>
                <a:cs typeface="Times New Roman" pitchFamily="18" charset="0"/>
              </a:rPr>
              <a:t>basic anatomic form of tooth is established in the </a:t>
            </a:r>
            <a:r>
              <a:rPr lang="en-US" sz="2400" dirty="0">
                <a:solidFill>
                  <a:srgbClr val="FF0000"/>
                </a:solidFill>
                <a:latin typeface="Comic Sans MS" pitchFamily="66" charset="0"/>
                <a:cs typeface="Times New Roman" pitchFamily="18" charset="0"/>
              </a:rPr>
              <a:t>late bell </a:t>
            </a:r>
            <a:r>
              <a:rPr lang="en-US" sz="2400" dirty="0">
                <a:solidFill>
                  <a:srgbClr val="000000"/>
                </a:solidFill>
                <a:latin typeface="Comic Sans MS" pitchFamily="66" charset="0"/>
                <a:cs typeface="Times New Roman" pitchFamily="18" charset="0"/>
              </a:rPr>
              <a:t>stage after active </a:t>
            </a:r>
            <a:r>
              <a:rPr lang="en-US" sz="2400" dirty="0" err="1">
                <a:solidFill>
                  <a:srgbClr val="000000"/>
                </a:solidFill>
                <a:latin typeface="Comic Sans MS" pitchFamily="66" charset="0"/>
                <a:cs typeface="Times New Roman" pitchFamily="18" charset="0"/>
              </a:rPr>
              <a:t>histodifferentiation</a:t>
            </a:r>
            <a:r>
              <a:rPr lang="en-US" sz="2400" dirty="0">
                <a:solidFill>
                  <a:srgbClr val="000000"/>
                </a:solidFill>
                <a:latin typeface="Comic Sans MS" pitchFamily="66" charset="0"/>
                <a:cs typeface="Times New Roman" pitchFamily="18" charset="0"/>
              </a:rPr>
              <a:t> .</a:t>
            </a:r>
            <a:endParaRPr lang="en-US" sz="2400" dirty="0">
              <a:latin typeface="Comic Sans MS" pitchFamily="66" charset="0"/>
              <a:cs typeface="Times New Roman" pitchFamily="18" charset="0"/>
            </a:endParaRPr>
          </a:p>
          <a:p>
            <a:pPr>
              <a:spcBef>
                <a:spcPct val="50000"/>
              </a:spcBef>
              <a:buFont typeface="Arial" pitchFamily="34" charset="0"/>
              <a:buChar char="•"/>
            </a:pPr>
            <a:r>
              <a:rPr lang="en-US" sz="2400" dirty="0" smtClean="0">
                <a:solidFill>
                  <a:srgbClr val="000000"/>
                </a:solidFill>
                <a:latin typeface="Comic Sans MS" pitchFamily="66" charset="0"/>
                <a:cs typeface="Times New Roman" pitchFamily="18" charset="0"/>
              </a:rPr>
              <a:t> In </a:t>
            </a:r>
            <a:r>
              <a:rPr lang="en-US" sz="2400" dirty="0">
                <a:solidFill>
                  <a:srgbClr val="000000"/>
                </a:solidFill>
                <a:latin typeface="Comic Sans MS" pitchFamily="66" charset="0"/>
                <a:cs typeface="Times New Roman" pitchFamily="18" charset="0"/>
              </a:rPr>
              <a:t>this stage the </a:t>
            </a:r>
            <a:r>
              <a:rPr lang="en-US" sz="2400" dirty="0" err="1">
                <a:solidFill>
                  <a:srgbClr val="000000"/>
                </a:solidFill>
                <a:latin typeface="Comic Sans MS" pitchFamily="66" charset="0"/>
                <a:cs typeface="Times New Roman" pitchFamily="18" charset="0"/>
              </a:rPr>
              <a:t>dentinoenamel</a:t>
            </a:r>
            <a:r>
              <a:rPr lang="en-US" sz="2400" dirty="0">
                <a:solidFill>
                  <a:srgbClr val="000000"/>
                </a:solidFill>
                <a:latin typeface="Comic Sans MS" pitchFamily="66" charset="0"/>
                <a:cs typeface="Times New Roman" pitchFamily="18" charset="0"/>
              </a:rPr>
              <a:t> and the </a:t>
            </a:r>
            <a:r>
              <a:rPr lang="en-US" sz="2400" dirty="0" err="1">
                <a:solidFill>
                  <a:srgbClr val="000000"/>
                </a:solidFill>
                <a:latin typeface="Comic Sans MS" pitchFamily="66" charset="0"/>
                <a:cs typeface="Times New Roman" pitchFamily="18" charset="0"/>
              </a:rPr>
              <a:t>cementoenamel</a:t>
            </a:r>
            <a:r>
              <a:rPr lang="en-US" sz="2400" dirty="0">
                <a:solidFill>
                  <a:srgbClr val="000000"/>
                </a:solidFill>
                <a:latin typeface="Comic Sans MS" pitchFamily="66" charset="0"/>
                <a:cs typeface="Times New Roman" pitchFamily="18" charset="0"/>
              </a:rPr>
              <a:t> junctions are developed by the continuous deposition of enamel</a:t>
            </a:r>
            <a:r>
              <a:rPr lang="en-US" sz="2400" dirty="0" smtClean="0">
                <a:solidFill>
                  <a:srgbClr val="000000"/>
                </a:solidFill>
                <a:latin typeface="Comic Sans MS" pitchFamily="66" charset="0"/>
                <a:cs typeface="Times New Roman" pitchFamily="18" charset="0"/>
              </a:rPr>
              <a:t>, dentin </a:t>
            </a:r>
            <a:r>
              <a:rPr lang="en-US" sz="2400" dirty="0">
                <a:solidFill>
                  <a:srgbClr val="000000"/>
                </a:solidFill>
                <a:latin typeface="Comic Sans MS" pitchFamily="66" charset="0"/>
                <a:cs typeface="Times New Roman" pitchFamily="18" charset="0"/>
              </a:rPr>
              <a:t>and </a:t>
            </a:r>
            <a:r>
              <a:rPr lang="en-US" sz="2400" dirty="0" err="1">
                <a:solidFill>
                  <a:srgbClr val="000000"/>
                </a:solidFill>
                <a:latin typeface="Comic Sans MS" pitchFamily="66" charset="0"/>
                <a:cs typeface="Times New Roman" pitchFamily="18" charset="0"/>
              </a:rPr>
              <a:t>cementum</a:t>
            </a:r>
            <a:r>
              <a:rPr lang="en-US" sz="2400" dirty="0">
                <a:solidFill>
                  <a:srgbClr val="000000"/>
                </a:solidFill>
                <a:latin typeface="Comic Sans MS" pitchFamily="66" charset="0"/>
                <a:cs typeface="Times New Roman" pitchFamily="18" charset="0"/>
              </a:rPr>
              <a:t> from </a:t>
            </a:r>
            <a:r>
              <a:rPr lang="en-US" sz="2400" dirty="0" err="1">
                <a:solidFill>
                  <a:srgbClr val="000000"/>
                </a:solidFill>
                <a:latin typeface="Comic Sans MS" pitchFamily="66" charset="0"/>
                <a:cs typeface="Times New Roman" pitchFamily="18" charset="0"/>
              </a:rPr>
              <a:t>ameloblasts</a:t>
            </a:r>
            <a:r>
              <a:rPr lang="en-US" sz="2400" dirty="0" smtClean="0">
                <a:solidFill>
                  <a:srgbClr val="000000"/>
                </a:solidFill>
                <a:latin typeface="Comic Sans MS" pitchFamily="66" charset="0"/>
                <a:cs typeface="Times New Roman" pitchFamily="18" charset="0"/>
              </a:rPr>
              <a:t>, </a:t>
            </a:r>
            <a:r>
              <a:rPr lang="en-US" sz="2400" dirty="0" err="1" smtClean="0">
                <a:solidFill>
                  <a:srgbClr val="000000"/>
                </a:solidFill>
                <a:latin typeface="Comic Sans MS" pitchFamily="66" charset="0"/>
                <a:cs typeface="Times New Roman" pitchFamily="18" charset="0"/>
              </a:rPr>
              <a:t>odontoblasts</a:t>
            </a:r>
            <a:r>
              <a:rPr lang="en-US" sz="2400" dirty="0" smtClean="0">
                <a:solidFill>
                  <a:srgbClr val="000000"/>
                </a:solidFill>
                <a:latin typeface="Comic Sans MS" pitchFamily="66" charset="0"/>
                <a:cs typeface="Times New Roman" pitchFamily="18" charset="0"/>
              </a:rPr>
              <a:t> </a:t>
            </a:r>
            <a:r>
              <a:rPr lang="en-US" sz="2400" dirty="0">
                <a:solidFill>
                  <a:srgbClr val="000000"/>
                </a:solidFill>
                <a:latin typeface="Comic Sans MS" pitchFamily="66" charset="0"/>
                <a:cs typeface="Times New Roman" pitchFamily="18" charset="0"/>
              </a:rPr>
              <a:t>and </a:t>
            </a:r>
            <a:r>
              <a:rPr lang="en-US" sz="2400" dirty="0" err="1">
                <a:solidFill>
                  <a:srgbClr val="000000"/>
                </a:solidFill>
                <a:latin typeface="Comic Sans MS" pitchFamily="66" charset="0"/>
                <a:cs typeface="Times New Roman" pitchFamily="18" charset="0"/>
              </a:rPr>
              <a:t>cementoblasts</a:t>
            </a:r>
            <a:r>
              <a:rPr lang="en-US" sz="2400" dirty="0">
                <a:solidFill>
                  <a:srgbClr val="000000"/>
                </a:solidFill>
                <a:latin typeface="Comic Sans MS" pitchFamily="66" charset="0"/>
                <a:cs typeface="Times New Roman" pitchFamily="18" charset="0"/>
              </a:rPr>
              <a:t> </a:t>
            </a:r>
            <a:r>
              <a:rPr lang="en-US" sz="2400" dirty="0" smtClean="0">
                <a:solidFill>
                  <a:srgbClr val="000000"/>
                </a:solidFill>
                <a:latin typeface="Comic Sans MS" pitchFamily="66" charset="0"/>
                <a:cs typeface="Times New Roman" pitchFamily="18" charset="0"/>
              </a:rPr>
              <a:t>respectively</a:t>
            </a:r>
          </a:p>
          <a:p>
            <a:pPr>
              <a:spcBef>
                <a:spcPct val="50000"/>
              </a:spcBef>
              <a:buFont typeface="Arial" pitchFamily="34" charset="0"/>
              <a:buChar char="•"/>
            </a:pPr>
            <a:r>
              <a:rPr lang="en-US" sz="2400" dirty="0" smtClean="0">
                <a:solidFill>
                  <a:srgbClr val="000000"/>
                </a:solidFill>
                <a:latin typeface="Comic Sans MS" pitchFamily="66" charset="0"/>
                <a:cs typeface="Times New Roman" pitchFamily="18" charset="0"/>
              </a:rPr>
              <a:t> resulting </a:t>
            </a:r>
            <a:r>
              <a:rPr lang="en-US" sz="2400" dirty="0">
                <a:solidFill>
                  <a:srgbClr val="000000"/>
                </a:solidFill>
                <a:latin typeface="Comic Sans MS" pitchFamily="66" charset="0"/>
                <a:cs typeface="Times New Roman" pitchFamily="18" charset="0"/>
              </a:rPr>
              <a:t>in the establishment of a complete morphologic </a:t>
            </a:r>
            <a:r>
              <a:rPr lang="en-US" sz="2400" dirty="0" smtClean="0">
                <a:solidFill>
                  <a:srgbClr val="000000"/>
                </a:solidFill>
                <a:latin typeface="Comic Sans MS" pitchFamily="66" charset="0"/>
                <a:cs typeface="Times New Roman" pitchFamily="18" charset="0"/>
              </a:rPr>
              <a:t>pattern, size and </a:t>
            </a:r>
            <a:r>
              <a:rPr lang="en-US" sz="2400" dirty="0">
                <a:solidFill>
                  <a:srgbClr val="000000"/>
                </a:solidFill>
                <a:latin typeface="Comic Sans MS" pitchFamily="66" charset="0"/>
                <a:cs typeface="Times New Roman" pitchFamily="18" charset="0"/>
              </a:rPr>
              <a:t>shape of a tooth.</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304800" y="457200"/>
            <a:ext cx="8458200" cy="5078313"/>
          </a:xfrm>
          <a:prstGeom prst="rect">
            <a:avLst/>
          </a:prstGeom>
          <a:noFill/>
          <a:ln w="9525">
            <a:noFill/>
            <a:miter lim="800000"/>
            <a:headEnd/>
            <a:tailEnd/>
          </a:ln>
          <a:effectLst/>
        </p:spPr>
        <p:txBody>
          <a:bodyPr wrap="square">
            <a:spAutoFit/>
          </a:bodyPr>
          <a:lstStyle/>
          <a:p>
            <a:pPr algn="ctr">
              <a:spcBef>
                <a:spcPct val="50000"/>
              </a:spcBef>
            </a:pPr>
            <a:r>
              <a:rPr lang="en-US" sz="3600" dirty="0">
                <a:solidFill>
                  <a:srgbClr val="FF0000"/>
                </a:solidFill>
                <a:latin typeface="Comic Sans MS" pitchFamily="66" charset="0"/>
                <a:cs typeface="Times New Roman" pitchFamily="18" charset="0"/>
              </a:rPr>
              <a:t>Apposition</a:t>
            </a:r>
          </a:p>
          <a:p>
            <a:pPr>
              <a:spcBef>
                <a:spcPct val="50000"/>
              </a:spcBef>
            </a:pPr>
            <a:endParaRPr lang="en-US" sz="2400" dirty="0" smtClean="0">
              <a:solidFill>
                <a:srgbClr val="000000"/>
              </a:solidFill>
              <a:latin typeface="Book Antiqua" pitchFamily="18" charset="0"/>
              <a:cs typeface="Times New Roman" pitchFamily="18" charset="0"/>
            </a:endParaRPr>
          </a:p>
          <a:p>
            <a:pPr>
              <a:spcBef>
                <a:spcPct val="50000"/>
              </a:spcBef>
              <a:buFont typeface="Arial" pitchFamily="34" charset="0"/>
              <a:buChar char="•"/>
            </a:pPr>
            <a:endParaRPr lang="en-US" sz="2400" dirty="0" smtClean="0">
              <a:solidFill>
                <a:srgbClr val="000000"/>
              </a:solidFill>
              <a:latin typeface="Comic Sans MS" pitchFamily="66" charset="0"/>
              <a:cs typeface="Times New Roman" pitchFamily="18" charset="0"/>
            </a:endParaRPr>
          </a:p>
          <a:p>
            <a:pPr>
              <a:spcBef>
                <a:spcPct val="50000"/>
              </a:spcBef>
              <a:buFont typeface="Arial" pitchFamily="34" charset="0"/>
              <a:buChar char="•"/>
            </a:pPr>
            <a:r>
              <a:rPr lang="en-US" sz="2400" dirty="0" smtClean="0">
                <a:solidFill>
                  <a:srgbClr val="000000"/>
                </a:solidFill>
                <a:latin typeface="Comic Sans MS" pitchFamily="66" charset="0"/>
                <a:cs typeface="Times New Roman" pitchFamily="18" charset="0"/>
              </a:rPr>
              <a:t> After </a:t>
            </a:r>
            <a:r>
              <a:rPr lang="en-US" sz="2400" dirty="0">
                <a:solidFill>
                  <a:srgbClr val="000000"/>
                </a:solidFill>
                <a:latin typeface="Comic Sans MS" pitchFamily="66" charset="0"/>
                <a:cs typeface="Times New Roman" pitchFamily="18" charset="0"/>
              </a:rPr>
              <a:t>the morphologic pattern of a tooth is established, an additive growth of the hard dental tissues occurs</a:t>
            </a:r>
            <a:r>
              <a:rPr lang="en-US" sz="2400" dirty="0" smtClean="0">
                <a:solidFill>
                  <a:srgbClr val="000000"/>
                </a:solidFill>
                <a:latin typeface="Comic Sans MS" pitchFamily="66" charset="0"/>
                <a:cs typeface="Times New Roman" pitchFamily="18" charset="0"/>
              </a:rPr>
              <a:t>.</a:t>
            </a:r>
          </a:p>
          <a:p>
            <a:pPr>
              <a:spcBef>
                <a:spcPct val="50000"/>
              </a:spcBef>
              <a:buFont typeface="Arial" pitchFamily="34" charset="0"/>
              <a:buChar char="•"/>
            </a:pPr>
            <a:endParaRPr lang="en-US" sz="2400" dirty="0" smtClean="0">
              <a:solidFill>
                <a:srgbClr val="000000"/>
              </a:solidFill>
              <a:latin typeface="Comic Sans MS" pitchFamily="66" charset="0"/>
              <a:cs typeface="Times New Roman" pitchFamily="18" charset="0"/>
            </a:endParaRPr>
          </a:p>
          <a:p>
            <a:pPr>
              <a:spcBef>
                <a:spcPct val="50000"/>
              </a:spcBef>
              <a:buFont typeface="Arial" pitchFamily="34" charset="0"/>
              <a:buChar char="•"/>
            </a:pPr>
            <a:r>
              <a:rPr lang="en-US" sz="2400" dirty="0" smtClean="0">
                <a:solidFill>
                  <a:srgbClr val="000000"/>
                </a:solidFill>
                <a:latin typeface="Comic Sans MS" pitchFamily="66" charset="0"/>
                <a:cs typeface="Times New Roman" pitchFamily="18" charset="0"/>
              </a:rPr>
              <a:t> Apposition </a:t>
            </a:r>
            <a:r>
              <a:rPr lang="en-US" sz="2400" dirty="0">
                <a:solidFill>
                  <a:srgbClr val="000000"/>
                </a:solidFill>
                <a:latin typeface="Comic Sans MS" pitchFamily="66" charset="0"/>
                <a:cs typeface="Times New Roman" pitchFamily="18" charset="0"/>
              </a:rPr>
              <a:t>is characterized by the </a:t>
            </a:r>
            <a:r>
              <a:rPr lang="en-US" sz="2400" dirty="0" err="1">
                <a:solidFill>
                  <a:srgbClr val="000000"/>
                </a:solidFill>
                <a:latin typeface="Comic Sans MS" pitchFamily="66" charset="0"/>
                <a:cs typeface="Times New Roman" pitchFamily="18" charset="0"/>
              </a:rPr>
              <a:t>rhythemic</a:t>
            </a:r>
            <a:r>
              <a:rPr lang="en-US" sz="2400" dirty="0" smtClean="0">
                <a:solidFill>
                  <a:srgbClr val="000000"/>
                </a:solidFill>
                <a:latin typeface="Comic Sans MS" pitchFamily="66" charset="0"/>
                <a:cs typeface="Times New Roman" pitchFamily="18" charset="0"/>
              </a:rPr>
              <a:t>, layer-like </a:t>
            </a:r>
            <a:r>
              <a:rPr lang="en-US" sz="2400" dirty="0">
                <a:solidFill>
                  <a:srgbClr val="000000"/>
                </a:solidFill>
                <a:latin typeface="Comic Sans MS" pitchFamily="66" charset="0"/>
                <a:cs typeface="Times New Roman" pitchFamily="18" charset="0"/>
              </a:rPr>
              <a:t>deposition of an extracellular matrix of enamel and dentin.</a:t>
            </a:r>
            <a:endParaRPr lang="en-US" sz="2400" dirty="0">
              <a:latin typeface="Comic Sans MS" pitchFamily="66" charset="0"/>
              <a:cs typeface="Times New Roman" pitchFamily="18" charset="0"/>
            </a:endParaRPr>
          </a:p>
          <a:p>
            <a:pPr>
              <a:spcBef>
                <a:spcPct val="50000"/>
              </a:spcBef>
            </a:pPr>
            <a:endParaRPr lang="en-US" sz="2400" dirty="0">
              <a:latin typeface="Comic Sans MS" pitchFamily="66"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normAutofit/>
          </a:bodyPr>
          <a:lstStyle/>
          <a:p>
            <a:pPr algn="ctr"/>
            <a:r>
              <a:rPr lang="en-US" sz="4000" dirty="0" smtClean="0">
                <a:latin typeface="Comic Sans MS" pitchFamily="66" charset="0"/>
              </a:rPr>
              <a:t>STAGES IN TOOTH GROWTH</a:t>
            </a:r>
            <a:endParaRPr lang="en-US" sz="4000" dirty="0">
              <a:latin typeface="Comic Sans MS" pitchFamily="66" charset="0"/>
            </a:endParaRPr>
          </a:p>
        </p:txBody>
      </p:sp>
      <p:sp>
        <p:nvSpPr>
          <p:cNvPr id="222211" name="Rectangle 3"/>
          <p:cNvSpPr>
            <a:spLocks noGrp="1" noChangeArrowheads="1"/>
          </p:cNvSpPr>
          <p:nvPr>
            <p:ph type="body" idx="1"/>
          </p:nvPr>
        </p:nvSpPr>
        <p:spPr>
          <a:xfrm>
            <a:off x="304800" y="1752624"/>
            <a:ext cx="8534400" cy="5105400"/>
          </a:xfrm>
        </p:spPr>
        <p:txBody>
          <a:bodyPr>
            <a:noAutofit/>
          </a:bodyPr>
          <a:lstStyle/>
          <a:p>
            <a:pPr>
              <a:buFontTx/>
              <a:buNone/>
            </a:pPr>
            <a:r>
              <a:rPr lang="en-US" sz="3200" dirty="0">
                <a:solidFill>
                  <a:srgbClr val="C00000"/>
                </a:solidFill>
              </a:rPr>
              <a:t>Morphologic changes		</a:t>
            </a:r>
            <a:r>
              <a:rPr lang="en-US" sz="3200" dirty="0" smtClean="0">
                <a:solidFill>
                  <a:srgbClr val="C00000"/>
                </a:solidFill>
              </a:rPr>
              <a:t>Physiologic </a:t>
            </a:r>
            <a:r>
              <a:rPr lang="en-US" sz="3200" dirty="0">
                <a:solidFill>
                  <a:srgbClr val="C00000"/>
                </a:solidFill>
              </a:rPr>
              <a:t>processes</a:t>
            </a:r>
          </a:p>
          <a:p>
            <a:r>
              <a:rPr lang="en-US" sz="3200" dirty="0"/>
              <a:t>Dental lamina                   initiation</a:t>
            </a:r>
          </a:p>
          <a:p>
            <a:r>
              <a:rPr lang="en-US" sz="3200" dirty="0"/>
              <a:t>Bud stage                	proliferation</a:t>
            </a:r>
          </a:p>
          <a:p>
            <a:r>
              <a:rPr lang="en-US" sz="3200" dirty="0"/>
              <a:t>Cap stage                         </a:t>
            </a:r>
          </a:p>
          <a:p>
            <a:r>
              <a:rPr lang="en-US" sz="3200" dirty="0"/>
              <a:t>Early bell stage                 </a:t>
            </a:r>
            <a:r>
              <a:rPr lang="en-US" sz="3200" dirty="0" err="1"/>
              <a:t>histodifferentiation</a:t>
            </a:r>
            <a:endParaRPr lang="en-US" sz="3200" dirty="0"/>
          </a:p>
          <a:p>
            <a:r>
              <a:rPr lang="en-US" sz="3200" dirty="0"/>
              <a:t>Advanced </a:t>
            </a:r>
            <a:r>
              <a:rPr lang="en-US" sz="3200" dirty="0" smtClean="0"/>
              <a:t>bell                  </a:t>
            </a:r>
            <a:r>
              <a:rPr lang="en-US" sz="3200" dirty="0" err="1" smtClean="0"/>
              <a:t>morphodifferentiation</a:t>
            </a:r>
            <a:endParaRPr lang="en-US" sz="3200" dirty="0"/>
          </a:p>
          <a:p>
            <a:r>
              <a:rPr lang="en-US" sz="3200" dirty="0" smtClean="0"/>
              <a:t>Enamel/dentin</a:t>
            </a:r>
            <a:endParaRPr lang="en-US" sz="3200" dirty="0"/>
          </a:p>
          <a:p>
            <a:pPr>
              <a:buFontTx/>
              <a:buNone/>
            </a:pPr>
            <a:r>
              <a:rPr lang="en-US" sz="3200" dirty="0"/>
              <a:t>	formation			apposition</a:t>
            </a:r>
          </a:p>
        </p:txBody>
      </p:sp>
      <p:sp>
        <p:nvSpPr>
          <p:cNvPr id="222212" name="Line 4"/>
          <p:cNvSpPr>
            <a:spLocks noChangeShapeType="1"/>
          </p:cNvSpPr>
          <p:nvPr/>
        </p:nvSpPr>
        <p:spPr bwMode="auto">
          <a:xfrm>
            <a:off x="3357554" y="2643182"/>
            <a:ext cx="1524000" cy="0"/>
          </a:xfrm>
          <a:prstGeom prst="line">
            <a:avLst/>
          </a:prstGeom>
          <a:noFill/>
          <a:ln w="9525">
            <a:solidFill>
              <a:schemeClr val="tx1"/>
            </a:solidFill>
            <a:round/>
            <a:headEnd/>
            <a:tailEnd type="triangle" w="med" len="med"/>
          </a:ln>
          <a:effectLst/>
        </p:spPr>
        <p:txBody>
          <a:bodyPr/>
          <a:lstStyle/>
          <a:p>
            <a:endParaRPr lang="en-IN"/>
          </a:p>
        </p:txBody>
      </p:sp>
      <p:sp>
        <p:nvSpPr>
          <p:cNvPr id="222213" name="AutoShape 5"/>
          <p:cNvSpPr>
            <a:spLocks/>
          </p:cNvSpPr>
          <p:nvPr/>
        </p:nvSpPr>
        <p:spPr bwMode="auto">
          <a:xfrm>
            <a:off x="3643306" y="3243266"/>
            <a:ext cx="76200" cy="685800"/>
          </a:xfrm>
          <a:prstGeom prst="rightBrace">
            <a:avLst>
              <a:gd name="adj1" fmla="val 75000"/>
              <a:gd name="adj2" fmla="val 50000"/>
            </a:avLst>
          </a:prstGeom>
          <a:noFill/>
          <a:ln w="9525">
            <a:solidFill>
              <a:schemeClr val="tx1"/>
            </a:solidFill>
            <a:round/>
            <a:headEnd/>
            <a:tailEnd/>
          </a:ln>
          <a:effectLst/>
        </p:spPr>
        <p:txBody>
          <a:bodyPr wrap="none" anchor="ctr"/>
          <a:lstStyle/>
          <a:p>
            <a:endParaRPr lang="en-IN"/>
          </a:p>
        </p:txBody>
      </p:sp>
      <p:sp>
        <p:nvSpPr>
          <p:cNvPr id="222214" name="AutoShape 6"/>
          <p:cNvSpPr>
            <a:spLocks/>
          </p:cNvSpPr>
          <p:nvPr/>
        </p:nvSpPr>
        <p:spPr bwMode="auto">
          <a:xfrm>
            <a:off x="3886200" y="3776674"/>
            <a:ext cx="533400" cy="1295400"/>
          </a:xfrm>
          <a:prstGeom prst="rightBrace">
            <a:avLst>
              <a:gd name="adj1" fmla="val 20238"/>
              <a:gd name="adj2" fmla="val 50000"/>
            </a:avLst>
          </a:prstGeom>
          <a:noFill/>
          <a:ln w="9525">
            <a:solidFill>
              <a:schemeClr val="tx1"/>
            </a:solidFill>
            <a:round/>
            <a:headEnd/>
            <a:tailEnd/>
          </a:ln>
          <a:effectLst/>
        </p:spPr>
        <p:txBody>
          <a:bodyPr wrap="none" anchor="ctr"/>
          <a:lstStyle/>
          <a:p>
            <a:endParaRPr lang="en-IN"/>
          </a:p>
        </p:txBody>
      </p:sp>
      <p:sp>
        <p:nvSpPr>
          <p:cNvPr id="222216" name="Line 8"/>
          <p:cNvSpPr>
            <a:spLocks noChangeShapeType="1"/>
          </p:cNvSpPr>
          <p:nvPr/>
        </p:nvSpPr>
        <p:spPr bwMode="auto">
          <a:xfrm>
            <a:off x="3962400" y="3286124"/>
            <a:ext cx="609600" cy="0"/>
          </a:xfrm>
          <a:prstGeom prst="line">
            <a:avLst/>
          </a:prstGeom>
          <a:noFill/>
          <a:ln w="9525">
            <a:solidFill>
              <a:schemeClr val="tx1"/>
            </a:solidFill>
            <a:round/>
            <a:headEnd/>
            <a:tailEnd type="triangle" w="med" len="med"/>
          </a:ln>
          <a:effectLst/>
        </p:spPr>
        <p:txBody>
          <a:bodyPr/>
          <a:lstStyle/>
          <a:p>
            <a:endParaRPr lang="en-IN"/>
          </a:p>
        </p:txBody>
      </p:sp>
      <p:sp>
        <p:nvSpPr>
          <p:cNvPr id="222218" name="Line 10"/>
          <p:cNvSpPr>
            <a:spLocks noChangeShapeType="1"/>
          </p:cNvSpPr>
          <p:nvPr/>
        </p:nvSpPr>
        <p:spPr bwMode="auto">
          <a:xfrm>
            <a:off x="4495800" y="4429132"/>
            <a:ext cx="228600" cy="0"/>
          </a:xfrm>
          <a:prstGeom prst="line">
            <a:avLst/>
          </a:prstGeom>
          <a:noFill/>
          <a:ln w="9525">
            <a:solidFill>
              <a:schemeClr val="tx1"/>
            </a:solidFill>
            <a:round/>
            <a:headEnd/>
            <a:tailEnd type="triangle" w="med" len="med"/>
          </a:ln>
          <a:effectLst/>
        </p:spPr>
        <p:txBody>
          <a:bodyPr/>
          <a:lstStyle/>
          <a:p>
            <a:endParaRPr lang="en-IN"/>
          </a:p>
        </p:txBody>
      </p:sp>
      <p:sp>
        <p:nvSpPr>
          <p:cNvPr id="222220" name="AutoShape 12"/>
          <p:cNvSpPr>
            <a:spLocks/>
          </p:cNvSpPr>
          <p:nvPr/>
        </p:nvSpPr>
        <p:spPr bwMode="auto">
          <a:xfrm>
            <a:off x="3200400" y="3600472"/>
            <a:ext cx="228600" cy="2971800"/>
          </a:xfrm>
          <a:prstGeom prst="rightBrace">
            <a:avLst>
              <a:gd name="adj1" fmla="val 108333"/>
              <a:gd name="adj2" fmla="val 50000"/>
            </a:avLst>
          </a:prstGeom>
          <a:noFill/>
          <a:ln w="9525">
            <a:solidFill>
              <a:schemeClr val="tx1"/>
            </a:solidFill>
            <a:round/>
            <a:headEnd/>
            <a:tailEnd/>
          </a:ln>
          <a:effectLst/>
        </p:spPr>
        <p:txBody>
          <a:bodyPr wrap="none" anchor="ctr"/>
          <a:lstStyle/>
          <a:p>
            <a:endParaRPr lang="en-IN"/>
          </a:p>
        </p:txBody>
      </p:sp>
      <p:sp>
        <p:nvSpPr>
          <p:cNvPr id="222221" name="Line 13"/>
          <p:cNvSpPr>
            <a:spLocks noChangeShapeType="1"/>
          </p:cNvSpPr>
          <p:nvPr/>
        </p:nvSpPr>
        <p:spPr bwMode="auto">
          <a:xfrm>
            <a:off x="3643306" y="5143512"/>
            <a:ext cx="1219200" cy="0"/>
          </a:xfrm>
          <a:prstGeom prst="line">
            <a:avLst/>
          </a:prstGeom>
          <a:noFill/>
          <a:ln w="9525">
            <a:solidFill>
              <a:schemeClr val="tx1"/>
            </a:solidFill>
            <a:round/>
            <a:headEnd/>
            <a:tailEnd type="triangle" w="med" len="med"/>
          </a:ln>
          <a:effectLst/>
        </p:spPr>
        <p:txBody>
          <a:bodyPr/>
          <a:lstStyle/>
          <a:p>
            <a:endParaRPr lang="en-IN"/>
          </a:p>
        </p:txBody>
      </p:sp>
      <p:sp>
        <p:nvSpPr>
          <p:cNvPr id="222222" name="AutoShape 14"/>
          <p:cNvSpPr>
            <a:spLocks/>
          </p:cNvSpPr>
          <p:nvPr/>
        </p:nvSpPr>
        <p:spPr bwMode="auto">
          <a:xfrm>
            <a:off x="3581400" y="5443558"/>
            <a:ext cx="76200" cy="914400"/>
          </a:xfrm>
          <a:prstGeom prst="rightBrace">
            <a:avLst>
              <a:gd name="adj1" fmla="val 100000"/>
              <a:gd name="adj2" fmla="val 50000"/>
            </a:avLst>
          </a:prstGeom>
          <a:noFill/>
          <a:ln w="9525">
            <a:solidFill>
              <a:schemeClr val="tx1"/>
            </a:solidFill>
            <a:round/>
            <a:headEnd/>
            <a:tailEnd/>
          </a:ln>
          <a:effectLst/>
        </p:spPr>
        <p:txBody>
          <a:bodyPr wrap="none" anchor="ctr"/>
          <a:lstStyle/>
          <a:p>
            <a:endParaRPr lang="en-IN"/>
          </a:p>
        </p:txBody>
      </p:sp>
      <p:sp>
        <p:nvSpPr>
          <p:cNvPr id="222223" name="Line 15"/>
          <p:cNvSpPr>
            <a:spLocks noChangeShapeType="1"/>
          </p:cNvSpPr>
          <p:nvPr/>
        </p:nvSpPr>
        <p:spPr bwMode="auto">
          <a:xfrm>
            <a:off x="3733800" y="6143644"/>
            <a:ext cx="914400" cy="0"/>
          </a:xfrm>
          <a:prstGeom prst="line">
            <a:avLst/>
          </a:prstGeom>
          <a:noFill/>
          <a:ln w="9525">
            <a:solidFill>
              <a:schemeClr val="tx1"/>
            </a:solidFill>
            <a:round/>
            <a:headEnd/>
            <a:tailEnd type="triangle" w="med" len="med"/>
          </a:ln>
          <a:effectLst/>
        </p:spPr>
        <p:txBody>
          <a:bodyPr/>
          <a:lstStyle/>
          <a:p>
            <a:endParaRPr lang="en-IN"/>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sz="quarter" idx="1"/>
          </p:nvPr>
        </p:nvPicPr>
        <p:blipFill>
          <a:blip r:embed="rId2"/>
          <a:srcRect/>
          <a:stretch>
            <a:fillRect/>
          </a:stretch>
        </p:blipFill>
        <p:spPr bwMode="auto">
          <a:xfrm>
            <a:off x="685800" y="381000"/>
            <a:ext cx="7543800" cy="585991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0"/>
            <a:ext cx="8458200" cy="2514600"/>
          </a:xfrm>
        </p:spPr>
        <p:txBody>
          <a:bodyPr>
            <a:noAutofit/>
          </a:bodyPr>
          <a:lstStyle/>
          <a:p>
            <a:pPr algn="ctr"/>
            <a:r>
              <a:rPr lang="en-US" sz="5400" dirty="0" smtClean="0">
                <a:latin typeface="Comic Sans MS" pitchFamily="66" charset="0"/>
              </a:rPr>
              <a:t>MOLECULAR INSIGHTS IN TOOTH MORPHOGENESIS</a:t>
            </a:r>
            <a:endParaRPr lang="en-US" sz="5400" dirty="0">
              <a:latin typeface="Comic Sans MS" pitchFamily="66"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915400" cy="1447800"/>
          </a:xfrm>
        </p:spPr>
        <p:txBody>
          <a:bodyPr>
            <a:normAutofit fontScale="90000"/>
          </a:bodyPr>
          <a:lstStyle/>
          <a:p>
            <a:r>
              <a:rPr lang="en-US" dirty="0" smtClean="0">
                <a:latin typeface="Comic Sans MS" pitchFamily="66" charset="0"/>
              </a:rPr>
              <a:t>What </a:t>
            </a:r>
            <a:r>
              <a:rPr lang="en-US" dirty="0" smtClean="0">
                <a:solidFill>
                  <a:srgbClr val="C00000"/>
                </a:solidFill>
                <a:latin typeface="Comic Sans MS" pitchFamily="66" charset="0"/>
              </a:rPr>
              <a:t>initiates</a:t>
            </a:r>
            <a:r>
              <a:rPr lang="en-US" dirty="0" smtClean="0">
                <a:solidFill>
                  <a:schemeClr val="accent1"/>
                </a:solidFill>
                <a:latin typeface="Comic Sans MS" pitchFamily="66" charset="0"/>
              </a:rPr>
              <a:t> </a:t>
            </a:r>
            <a:r>
              <a:rPr lang="en-US" dirty="0" smtClean="0">
                <a:latin typeface="Comic Sans MS" pitchFamily="66" charset="0"/>
              </a:rPr>
              <a:t>tooth development ?</a:t>
            </a:r>
            <a:br>
              <a:rPr lang="en-US" dirty="0" smtClean="0">
                <a:latin typeface="Comic Sans MS" pitchFamily="66" charset="0"/>
              </a:rPr>
            </a:br>
            <a:endParaRPr lang="en-US" dirty="0">
              <a:latin typeface="Comic Sans MS" pitchFamily="66" charset="0"/>
            </a:endParaRPr>
          </a:p>
        </p:txBody>
      </p:sp>
      <p:sp>
        <p:nvSpPr>
          <p:cNvPr id="5" name="Content Placeholder 4"/>
          <p:cNvSpPr>
            <a:spLocks noGrp="1"/>
          </p:cNvSpPr>
          <p:nvPr>
            <p:ph sz="quarter" idx="1"/>
          </p:nvPr>
        </p:nvSpPr>
        <p:spPr/>
        <p:txBody>
          <a:bodyPr/>
          <a:lstStyle/>
          <a:p>
            <a:r>
              <a:rPr lang="en-US" dirty="0" smtClean="0">
                <a:latin typeface="Comic Sans MS" pitchFamily="66" charset="0"/>
              </a:rPr>
              <a:t>Tooth formation can only be initiated</a:t>
            </a:r>
          </a:p>
          <a:p>
            <a:pPr marL="0" indent="0">
              <a:buNone/>
            </a:pPr>
            <a:r>
              <a:rPr lang="en-US" dirty="0" smtClean="0">
                <a:latin typeface="Comic Sans MS" pitchFamily="66" charset="0"/>
              </a:rPr>
              <a:t>     by oral epithelium.</a:t>
            </a:r>
          </a:p>
          <a:p>
            <a:pPr marL="0" indent="0">
              <a:buNone/>
            </a:pPr>
            <a:endParaRPr lang="en-US" dirty="0" smtClean="0">
              <a:latin typeface="Comic Sans MS" pitchFamily="66" charset="0"/>
            </a:endParaRPr>
          </a:p>
          <a:p>
            <a:r>
              <a:rPr lang="en-US" dirty="0" smtClean="0">
                <a:latin typeface="Comic Sans MS" pitchFamily="66" charset="0"/>
              </a:rPr>
              <a:t> </a:t>
            </a:r>
            <a:r>
              <a:rPr lang="en-US" dirty="0" err="1" smtClean="0">
                <a:latin typeface="Comic Sans MS" pitchFamily="66" charset="0"/>
              </a:rPr>
              <a:t>Mesenchyme</a:t>
            </a:r>
            <a:r>
              <a:rPr lang="en-US" dirty="0" smtClean="0">
                <a:latin typeface="Comic Sans MS" pitchFamily="66" charset="0"/>
              </a:rPr>
              <a:t> must be neural crest in origin,   </a:t>
            </a:r>
          </a:p>
          <a:p>
            <a:pPr marL="0" indent="0">
              <a:buNone/>
            </a:pPr>
            <a:r>
              <a:rPr lang="en-US" dirty="0" smtClean="0">
                <a:latin typeface="Comic Sans MS" pitchFamily="66" charset="0"/>
              </a:rPr>
              <a:t>     but need not be from cranial region.</a:t>
            </a:r>
          </a:p>
          <a:p>
            <a:endParaRPr lang="en-US" dirty="0">
              <a:latin typeface="Comic Sans MS" pitchFamily="66"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4" descr="Figure_05-03"/>
          <p:cNvPicPr>
            <a:picLocks noGrp="1" noChangeAspect="1" noChangeArrowheads="1"/>
          </p:cNvPicPr>
          <p:nvPr>
            <p:ph sz="quarter" idx="1"/>
          </p:nvPr>
        </p:nvPicPr>
        <p:blipFill>
          <a:blip r:embed="rId2"/>
          <a:srcRect l="46001" t="8789" b="7941"/>
          <a:stretch>
            <a:fillRect/>
          </a:stretch>
        </p:blipFill>
        <p:spPr>
          <a:xfrm>
            <a:off x="1676400" y="3581400"/>
            <a:ext cx="4867839" cy="3095790"/>
          </a:xfrm>
          <a:ln w="19050">
            <a:solidFill>
              <a:schemeClr val="accent1"/>
            </a:solidFill>
          </a:ln>
        </p:spPr>
      </p:pic>
      <p:pic>
        <p:nvPicPr>
          <p:cNvPr id="5" name="Picture 4" descr="Figure_05-02"/>
          <p:cNvPicPr>
            <a:picLocks noChangeAspect="1" noChangeArrowheads="1"/>
          </p:cNvPicPr>
          <p:nvPr/>
        </p:nvPicPr>
        <p:blipFill>
          <a:blip r:embed="rId3"/>
          <a:srcRect l="49811" b="55556"/>
          <a:stretch>
            <a:fillRect/>
          </a:stretch>
        </p:blipFill>
        <p:spPr>
          <a:xfrm>
            <a:off x="762000" y="228600"/>
            <a:ext cx="6934200" cy="2819400"/>
          </a:xfrm>
          <a:prstGeom prst="rect">
            <a:avLst/>
          </a:prstGeom>
          <a:ln>
            <a:solidFill>
              <a:schemeClr val="accent1">
                <a:lumMod val="50000"/>
              </a:schemeClr>
            </a:solidFill>
          </a:ln>
        </p:spPr>
      </p:pic>
      <p:sp>
        <p:nvSpPr>
          <p:cNvPr id="6" name="Down Arrow 5"/>
          <p:cNvSpPr/>
          <p:nvPr/>
        </p:nvSpPr>
        <p:spPr>
          <a:xfrm>
            <a:off x="3962400" y="3048000"/>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381000" y="1828800"/>
            <a:ext cx="8305800" cy="3108543"/>
          </a:xfrm>
          <a:prstGeom prst="rect">
            <a:avLst/>
          </a:prstGeom>
        </p:spPr>
        <p:txBody>
          <a:bodyPr wrap="square">
            <a:spAutoFit/>
          </a:bodyPr>
          <a:lstStyle/>
          <a:p>
            <a:pPr algn="just">
              <a:buFont typeface="Arial" pitchFamily="34" charset="0"/>
              <a:buChar char="•"/>
            </a:pPr>
            <a:r>
              <a:rPr lang="en-US" sz="2800" b="1" dirty="0" smtClean="0">
                <a:solidFill>
                  <a:schemeClr val="tx2"/>
                </a:solidFill>
                <a:latin typeface="Comic Sans MS" pitchFamily="66" charset="0"/>
              </a:rPr>
              <a:t> Epithelial </a:t>
            </a:r>
            <a:r>
              <a:rPr lang="en-US" sz="2800" b="1" dirty="0" err="1" smtClean="0">
                <a:solidFill>
                  <a:schemeClr val="tx2"/>
                </a:solidFill>
                <a:latin typeface="Comic Sans MS" pitchFamily="66" charset="0"/>
              </a:rPr>
              <a:t>Mesenchymal</a:t>
            </a:r>
            <a:r>
              <a:rPr lang="en-US" sz="2800" b="1" dirty="0" smtClean="0">
                <a:solidFill>
                  <a:schemeClr val="tx2"/>
                </a:solidFill>
                <a:latin typeface="Comic Sans MS" pitchFamily="66" charset="0"/>
              </a:rPr>
              <a:t> Interaction </a:t>
            </a:r>
            <a:r>
              <a:rPr lang="en-US" sz="2800" dirty="0" smtClean="0">
                <a:latin typeface="Comic Sans MS" pitchFamily="66" charset="0"/>
              </a:rPr>
              <a:t>describes the </a:t>
            </a:r>
            <a:r>
              <a:rPr lang="en-US" sz="2800" b="1" dirty="0" smtClean="0">
                <a:solidFill>
                  <a:schemeClr val="tx2"/>
                </a:solidFill>
                <a:latin typeface="Comic Sans MS" pitchFamily="66" charset="0"/>
              </a:rPr>
              <a:t>reciprocal signaling </a:t>
            </a:r>
            <a:r>
              <a:rPr lang="en-US" sz="2800" dirty="0" smtClean="0">
                <a:latin typeface="Comic Sans MS" pitchFamily="66" charset="0"/>
              </a:rPr>
              <a:t>between epithelial and </a:t>
            </a:r>
            <a:r>
              <a:rPr lang="en-US" sz="2800" dirty="0" err="1" smtClean="0">
                <a:latin typeface="Comic Sans MS" pitchFamily="66" charset="0"/>
              </a:rPr>
              <a:t>mesenchymal</a:t>
            </a:r>
            <a:r>
              <a:rPr lang="en-US" sz="2800" dirty="0" smtClean="0">
                <a:latin typeface="Comic Sans MS" pitchFamily="66" charset="0"/>
              </a:rPr>
              <a:t> tissue layers during embryogenesis. </a:t>
            </a:r>
          </a:p>
          <a:p>
            <a:pPr algn="just">
              <a:buFont typeface="Arial" pitchFamily="34" charset="0"/>
              <a:buChar char="•"/>
            </a:pPr>
            <a:endParaRPr lang="en-US" sz="2800" dirty="0" smtClean="0">
              <a:latin typeface="Comic Sans MS" pitchFamily="66" charset="0"/>
            </a:endParaRPr>
          </a:p>
          <a:p>
            <a:pPr algn="just">
              <a:buFont typeface="Arial" pitchFamily="34" charset="0"/>
              <a:buChar char="•"/>
            </a:pPr>
            <a:r>
              <a:rPr lang="en-US" sz="2800" dirty="0" smtClean="0">
                <a:latin typeface="Comic Sans MS" pitchFamily="66" charset="0"/>
              </a:rPr>
              <a:t> Epithelial–</a:t>
            </a:r>
            <a:r>
              <a:rPr lang="en-US" sz="2800" dirty="0" err="1" smtClean="0">
                <a:latin typeface="Comic Sans MS" pitchFamily="66" charset="0"/>
              </a:rPr>
              <a:t>mesenchymal</a:t>
            </a:r>
            <a:r>
              <a:rPr lang="en-US" sz="2800" dirty="0" smtClean="0">
                <a:latin typeface="Comic Sans MS" pitchFamily="66" charset="0"/>
              </a:rPr>
              <a:t> interactions are essential for the formation of tooth.</a:t>
            </a:r>
            <a:endParaRPr lang="en-US" sz="2800" dirty="0">
              <a:latin typeface="Comic Sans MS" pitchFamily="66"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sz="quarter" idx="1"/>
          </p:nvPr>
        </p:nvPicPr>
        <p:blipFill>
          <a:blip r:embed="rId2">
            <a:extLst>
              <a:ext uri="{28A0092B-C50C-407E-A947-70E740481C1C}">
                <a14:useLocalDpi xmlns="" xmlns:a14="http://schemas.microsoft.com/office/drawing/2010/main" val="0"/>
              </a:ext>
            </a:extLst>
          </a:blip>
          <a:srcRect/>
          <a:stretch>
            <a:fillRect/>
          </a:stretch>
        </p:blipFill>
        <p:spPr bwMode="auto">
          <a:xfrm>
            <a:off x="260350" y="1905000"/>
            <a:ext cx="8505825" cy="33809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omic Sans MS" pitchFamily="66" charset="0"/>
            </a:endParaRPr>
          </a:p>
        </p:txBody>
      </p:sp>
      <p:sp>
        <p:nvSpPr>
          <p:cNvPr id="3" name="Content Placeholder 2"/>
          <p:cNvSpPr>
            <a:spLocks noGrp="1"/>
          </p:cNvSpPr>
          <p:nvPr>
            <p:ph sz="quarter" idx="1"/>
          </p:nvPr>
        </p:nvSpPr>
        <p:spPr/>
        <p:txBody>
          <a:bodyPr/>
          <a:lstStyle/>
          <a:p>
            <a:r>
              <a:rPr lang="en-US" dirty="0" smtClean="0">
                <a:latin typeface="Comic Sans MS" pitchFamily="66" charset="0"/>
              </a:rPr>
              <a:t>HOWEVER, after the twelfth day of development, the first arch epithelium looses this </a:t>
            </a:r>
            <a:r>
              <a:rPr lang="en-US" dirty="0" err="1" smtClean="0">
                <a:latin typeface="Comic Sans MS" pitchFamily="66" charset="0"/>
              </a:rPr>
              <a:t>odontogenic</a:t>
            </a:r>
            <a:r>
              <a:rPr lang="en-US" dirty="0" smtClean="0">
                <a:latin typeface="Comic Sans MS" pitchFamily="66" charset="0"/>
              </a:rPr>
              <a:t> potential.</a:t>
            </a:r>
          </a:p>
          <a:p>
            <a:endParaRPr lang="en-US" dirty="0" smtClean="0">
              <a:latin typeface="Comic Sans MS" pitchFamily="66" charset="0"/>
            </a:endParaRPr>
          </a:p>
          <a:p>
            <a:r>
              <a:rPr lang="en-US" dirty="0" smtClean="0">
                <a:latin typeface="Comic Sans MS" pitchFamily="66" charset="0"/>
              </a:rPr>
              <a:t>Which is then assumed by </a:t>
            </a:r>
            <a:r>
              <a:rPr lang="en-US" dirty="0" err="1" smtClean="0">
                <a:latin typeface="Comic Sans MS" pitchFamily="66" charset="0"/>
              </a:rPr>
              <a:t>ectomesenchyme</a:t>
            </a:r>
            <a:r>
              <a:rPr lang="en-US" dirty="0" smtClean="0">
                <a:latin typeface="Comic Sans MS" pitchFamily="66" charset="0"/>
              </a:rPr>
              <a:t> so that </a:t>
            </a:r>
            <a:r>
              <a:rPr lang="en-US" dirty="0" err="1" smtClean="0">
                <a:latin typeface="Comic Sans MS" pitchFamily="66" charset="0"/>
              </a:rPr>
              <a:t>ectomesenchyme</a:t>
            </a:r>
            <a:r>
              <a:rPr lang="en-US" dirty="0" smtClean="0">
                <a:latin typeface="Comic Sans MS" pitchFamily="66" charset="0"/>
              </a:rPr>
              <a:t> can elicit tooth formation from a variety of epithelium.</a:t>
            </a:r>
            <a:endParaRPr lang="en-US" dirty="0">
              <a:latin typeface="Comic Sans MS" pitchFamily="66"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lnSpcReduction="10000"/>
          </a:bodyPr>
          <a:lstStyle/>
          <a:p>
            <a:pPr algn="ctr">
              <a:buNone/>
            </a:pPr>
            <a:r>
              <a:rPr lang="en-US" dirty="0" err="1" smtClean="0">
                <a:solidFill>
                  <a:srgbClr val="FF0000"/>
                </a:solidFill>
                <a:latin typeface="Comic Sans MS" pitchFamily="66" charset="0"/>
              </a:rPr>
              <a:t>Eg</a:t>
            </a:r>
            <a:r>
              <a:rPr lang="en-US" dirty="0" smtClean="0">
                <a:solidFill>
                  <a:srgbClr val="FF0000"/>
                </a:solidFill>
                <a:latin typeface="Comic Sans MS" pitchFamily="66" charset="0"/>
              </a:rPr>
              <a:t>:</a:t>
            </a:r>
            <a:r>
              <a:rPr lang="en-US" dirty="0" smtClean="0">
                <a:latin typeface="Comic Sans MS" pitchFamily="66" charset="0"/>
              </a:rPr>
              <a:t> late 1</a:t>
            </a:r>
            <a:r>
              <a:rPr lang="en-US" baseline="30000" dirty="0" smtClean="0">
                <a:latin typeface="Comic Sans MS" pitchFamily="66" charset="0"/>
              </a:rPr>
              <a:t>st</a:t>
            </a:r>
            <a:r>
              <a:rPr lang="en-US" dirty="0" smtClean="0">
                <a:latin typeface="Comic Sans MS" pitchFamily="66" charset="0"/>
              </a:rPr>
              <a:t> arch </a:t>
            </a:r>
            <a:r>
              <a:rPr lang="en-US" dirty="0" err="1" smtClean="0">
                <a:latin typeface="Comic Sans MS" pitchFamily="66" charset="0"/>
              </a:rPr>
              <a:t>ectomesenchyme</a:t>
            </a:r>
            <a:r>
              <a:rPr lang="en-US" dirty="0" smtClean="0">
                <a:latin typeface="Comic Sans MS" pitchFamily="66" charset="0"/>
              </a:rPr>
              <a:t> + epithelium from foot planter fascia</a:t>
            </a:r>
          </a:p>
          <a:p>
            <a:pPr>
              <a:buNone/>
            </a:pPr>
            <a:endParaRPr lang="en-US" dirty="0" smtClean="0">
              <a:latin typeface="Comic Sans MS" pitchFamily="66" charset="0"/>
            </a:endParaRPr>
          </a:p>
          <a:p>
            <a:pPr algn="ctr">
              <a:buNone/>
            </a:pPr>
            <a:r>
              <a:rPr lang="en-US" dirty="0" smtClean="0">
                <a:latin typeface="Comic Sans MS" pitchFamily="66" charset="0"/>
              </a:rPr>
              <a:t>Enamel organ formation</a:t>
            </a:r>
          </a:p>
          <a:p>
            <a:pPr>
              <a:buNone/>
            </a:pPr>
            <a:endParaRPr lang="en-US" dirty="0" smtClean="0">
              <a:latin typeface="Comic Sans MS" pitchFamily="66" charset="0"/>
            </a:endParaRPr>
          </a:p>
          <a:p>
            <a:pPr algn="ctr">
              <a:buNone/>
            </a:pPr>
            <a:r>
              <a:rPr lang="en-US" dirty="0" err="1" smtClean="0">
                <a:solidFill>
                  <a:srgbClr val="FF0000"/>
                </a:solidFill>
                <a:latin typeface="Comic Sans MS" pitchFamily="66" charset="0"/>
              </a:rPr>
              <a:t>Eg</a:t>
            </a:r>
            <a:r>
              <a:rPr lang="en-US" dirty="0" smtClean="0">
                <a:solidFill>
                  <a:srgbClr val="FF0000"/>
                </a:solidFill>
                <a:latin typeface="Comic Sans MS" pitchFamily="66" charset="0"/>
              </a:rPr>
              <a:t>:</a:t>
            </a:r>
            <a:r>
              <a:rPr lang="en-US" dirty="0" smtClean="0">
                <a:latin typeface="Comic Sans MS" pitchFamily="66" charset="0"/>
              </a:rPr>
              <a:t> late 1</a:t>
            </a:r>
            <a:r>
              <a:rPr lang="en-US" baseline="30000" dirty="0" smtClean="0">
                <a:latin typeface="Comic Sans MS" pitchFamily="66" charset="0"/>
              </a:rPr>
              <a:t>st</a:t>
            </a:r>
            <a:r>
              <a:rPr lang="en-US" dirty="0" smtClean="0">
                <a:latin typeface="Comic Sans MS" pitchFamily="66" charset="0"/>
              </a:rPr>
              <a:t> arch dental epithelium + skin </a:t>
            </a:r>
            <a:r>
              <a:rPr lang="en-US" dirty="0" err="1" smtClean="0">
                <a:latin typeface="Comic Sans MS" pitchFamily="66" charset="0"/>
              </a:rPr>
              <a:t>mesenchyme</a:t>
            </a:r>
            <a:endParaRPr lang="en-US" dirty="0" smtClean="0">
              <a:latin typeface="Comic Sans MS" pitchFamily="66" charset="0"/>
            </a:endParaRPr>
          </a:p>
          <a:p>
            <a:pPr>
              <a:buNone/>
            </a:pPr>
            <a:endParaRPr lang="en-US" dirty="0" smtClean="0">
              <a:latin typeface="Comic Sans MS" pitchFamily="66" charset="0"/>
            </a:endParaRPr>
          </a:p>
          <a:p>
            <a:pPr algn="ctr">
              <a:buNone/>
            </a:pPr>
            <a:r>
              <a:rPr lang="en-US" dirty="0" smtClean="0">
                <a:latin typeface="Comic Sans MS" pitchFamily="66" charset="0"/>
              </a:rPr>
              <a:t>epidermis</a:t>
            </a:r>
            <a:endParaRPr lang="en-US" dirty="0">
              <a:latin typeface="Comic Sans MS" pitchFamily="66" charset="0"/>
            </a:endParaRPr>
          </a:p>
        </p:txBody>
      </p:sp>
      <p:sp>
        <p:nvSpPr>
          <p:cNvPr id="4" name="Down Arrow 3"/>
          <p:cNvSpPr/>
          <p:nvPr/>
        </p:nvSpPr>
        <p:spPr>
          <a:xfrm>
            <a:off x="4343400" y="2590800"/>
            <a:ext cx="2286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4495800" y="4800600"/>
            <a:ext cx="2286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sz="3600" dirty="0">
                <a:latin typeface="Comic Sans MS" pitchFamily="66" charset="0"/>
              </a:rPr>
              <a:t>Tooth initiation </a:t>
            </a:r>
            <a:r>
              <a:rPr lang="en-US" sz="3600" dirty="0" smtClean="0">
                <a:latin typeface="Comic Sans MS" pitchFamily="66" charset="0"/>
              </a:rPr>
              <a:t>harbors within epithelium or </a:t>
            </a:r>
            <a:r>
              <a:rPr lang="en-US" sz="3600" dirty="0">
                <a:latin typeface="Comic Sans MS" pitchFamily="66" charset="0"/>
              </a:rPr>
              <a:t>dental </a:t>
            </a:r>
            <a:r>
              <a:rPr lang="en-US" sz="3600" dirty="0" err="1" smtClean="0">
                <a:latin typeface="Comic Sans MS" pitchFamily="66" charset="0"/>
              </a:rPr>
              <a:t>mesenchyme</a:t>
            </a:r>
            <a:r>
              <a:rPr lang="en-US" sz="3600" dirty="0" smtClean="0">
                <a:latin typeface="Comic Sans MS" pitchFamily="66" charset="0"/>
              </a:rPr>
              <a:t>?</a:t>
            </a:r>
            <a:endParaRPr lang="en-US" sz="3600" dirty="0">
              <a:latin typeface="Comic Sans MS" pitchFamily="66" charset="0"/>
            </a:endParaRPr>
          </a:p>
        </p:txBody>
      </p:sp>
      <p:sp>
        <p:nvSpPr>
          <p:cNvPr id="3" name="TextBox 2"/>
          <p:cNvSpPr txBox="1"/>
          <p:nvPr/>
        </p:nvSpPr>
        <p:spPr>
          <a:xfrm>
            <a:off x="533400" y="4343400"/>
            <a:ext cx="2286000" cy="646331"/>
          </a:xfrm>
          <a:prstGeom prst="rect">
            <a:avLst/>
          </a:prstGeom>
          <a:noFill/>
        </p:spPr>
        <p:txBody>
          <a:bodyPr wrap="square" rtlCol="0">
            <a:spAutoFit/>
          </a:bodyPr>
          <a:lstStyle/>
          <a:p>
            <a:pPr algn="ctr"/>
            <a:r>
              <a:rPr lang="en-US" b="1" dirty="0" smtClean="0"/>
              <a:t>EM depends on epithelium for signals</a:t>
            </a:r>
            <a:endParaRPr lang="en-US" b="1" dirty="0"/>
          </a:p>
        </p:txBody>
      </p:sp>
      <p:sp>
        <p:nvSpPr>
          <p:cNvPr id="4" name="TextBox 3"/>
          <p:cNvSpPr txBox="1"/>
          <p:nvPr/>
        </p:nvSpPr>
        <p:spPr>
          <a:xfrm>
            <a:off x="3429000" y="4343400"/>
            <a:ext cx="2438400" cy="1754326"/>
          </a:xfrm>
          <a:prstGeom prst="rect">
            <a:avLst/>
          </a:prstGeom>
          <a:noFill/>
        </p:spPr>
        <p:txBody>
          <a:bodyPr wrap="square" rtlCol="0">
            <a:spAutoFit/>
          </a:bodyPr>
          <a:lstStyle/>
          <a:p>
            <a:pPr algn="just"/>
            <a:r>
              <a:rPr lang="en-US" b="1" dirty="0" smtClean="0"/>
              <a:t>EM responds to FGF8 and BMP 4, as spatial domains in EM are created. But EM cannot respond to any other signal from outside</a:t>
            </a:r>
            <a:endParaRPr lang="en-US" b="1" dirty="0"/>
          </a:p>
        </p:txBody>
      </p:sp>
      <p:sp>
        <p:nvSpPr>
          <p:cNvPr id="5" name="TextBox 4"/>
          <p:cNvSpPr txBox="1"/>
          <p:nvPr/>
        </p:nvSpPr>
        <p:spPr>
          <a:xfrm>
            <a:off x="6477000" y="4419600"/>
            <a:ext cx="2057400" cy="1200329"/>
          </a:xfrm>
          <a:prstGeom prst="rect">
            <a:avLst/>
          </a:prstGeom>
          <a:noFill/>
        </p:spPr>
        <p:txBody>
          <a:bodyPr wrap="square" rtlCol="0">
            <a:spAutoFit/>
          </a:bodyPr>
          <a:lstStyle/>
          <a:p>
            <a:pPr algn="just"/>
            <a:r>
              <a:rPr lang="en-US" b="1" dirty="0" smtClean="0"/>
              <a:t>EM no longer dependent on epithelium for signals</a:t>
            </a:r>
            <a:endParaRPr lang="en-US" b="1" dirty="0"/>
          </a:p>
        </p:txBody>
      </p:sp>
      <p:pic>
        <p:nvPicPr>
          <p:cNvPr id="2050" name="Picture 2" descr="E:\DCIM\101MSDCF\DSC00684.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37333" b="37524"/>
          <a:stretch/>
        </p:blipFill>
        <p:spPr bwMode="auto">
          <a:xfrm>
            <a:off x="0" y="2560320"/>
            <a:ext cx="9144000" cy="17242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5849622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92500" lnSpcReduction="10000"/>
          </a:bodyPr>
          <a:lstStyle/>
          <a:p>
            <a:pPr algn="ctr">
              <a:lnSpc>
                <a:spcPct val="90000"/>
              </a:lnSpc>
              <a:buNone/>
            </a:pPr>
            <a:r>
              <a:rPr lang="en-US" dirty="0" smtClean="0">
                <a:latin typeface="Comic Sans MS" pitchFamily="66" charset="0"/>
              </a:rPr>
              <a:t> Oral epithelium of first arch</a:t>
            </a:r>
          </a:p>
          <a:p>
            <a:pPr algn="ctr">
              <a:lnSpc>
                <a:spcPct val="90000"/>
              </a:lnSpc>
              <a:buFontTx/>
              <a:buNone/>
            </a:pPr>
            <a:endParaRPr lang="en-US" dirty="0" smtClean="0">
              <a:latin typeface="Comic Sans MS" pitchFamily="66" charset="0"/>
            </a:endParaRPr>
          </a:p>
          <a:p>
            <a:pPr algn="ctr">
              <a:lnSpc>
                <a:spcPct val="90000"/>
              </a:lnSpc>
              <a:buFontTx/>
              <a:buNone/>
            </a:pPr>
            <a:r>
              <a:rPr lang="en-US" dirty="0" smtClean="0">
                <a:latin typeface="Comic Sans MS" pitchFamily="66" charset="0"/>
              </a:rPr>
              <a:t>Produces </a:t>
            </a:r>
            <a:r>
              <a:rPr lang="en-US" dirty="0" err="1" smtClean="0">
                <a:latin typeface="Comic Sans MS" pitchFamily="66" charset="0"/>
              </a:rPr>
              <a:t>signalling</a:t>
            </a:r>
            <a:r>
              <a:rPr lang="en-US" dirty="0" smtClean="0">
                <a:latin typeface="Comic Sans MS" pitchFamily="66" charset="0"/>
              </a:rPr>
              <a:t> molecules</a:t>
            </a:r>
          </a:p>
          <a:p>
            <a:pPr algn="ctr">
              <a:lnSpc>
                <a:spcPct val="90000"/>
              </a:lnSpc>
              <a:buFontTx/>
              <a:buNone/>
            </a:pPr>
            <a:endParaRPr lang="en-US" dirty="0" smtClean="0">
              <a:latin typeface="Comic Sans MS" pitchFamily="66" charset="0"/>
            </a:endParaRPr>
          </a:p>
          <a:p>
            <a:pPr algn="ctr">
              <a:lnSpc>
                <a:spcPct val="90000"/>
              </a:lnSpc>
              <a:buFontTx/>
              <a:buNone/>
            </a:pPr>
            <a:r>
              <a:rPr lang="en-US" dirty="0" smtClean="0">
                <a:latin typeface="Comic Sans MS" pitchFamily="66" charset="0"/>
              </a:rPr>
              <a:t>       Expression of </a:t>
            </a:r>
            <a:r>
              <a:rPr lang="en-US" dirty="0" smtClean="0">
                <a:solidFill>
                  <a:srgbClr val="FF0000"/>
                </a:solidFill>
                <a:latin typeface="Comic Sans MS" pitchFamily="66" charset="0"/>
              </a:rPr>
              <a:t>Lhx-6/7</a:t>
            </a:r>
            <a:r>
              <a:rPr lang="en-US" dirty="0" smtClean="0">
                <a:latin typeface="Comic Sans MS" pitchFamily="66" charset="0"/>
              </a:rPr>
              <a:t>(</a:t>
            </a:r>
            <a:r>
              <a:rPr lang="en-US" dirty="0" err="1" smtClean="0">
                <a:latin typeface="Comic Sans MS" pitchFamily="66" charset="0"/>
              </a:rPr>
              <a:t>lim-homeobox</a:t>
            </a:r>
            <a:r>
              <a:rPr lang="en-US" dirty="0" smtClean="0">
                <a:latin typeface="Comic Sans MS" pitchFamily="66" charset="0"/>
              </a:rPr>
              <a:t>) </a:t>
            </a:r>
          </a:p>
          <a:p>
            <a:pPr algn="ctr">
              <a:lnSpc>
                <a:spcPct val="90000"/>
              </a:lnSpc>
              <a:buFontTx/>
              <a:buNone/>
            </a:pPr>
            <a:r>
              <a:rPr lang="en-US" dirty="0" smtClean="0">
                <a:latin typeface="Comic Sans MS" pitchFamily="66" charset="0"/>
              </a:rPr>
              <a:t>	 genes in the mesenchyme                              (earliest mesenchymal markers)</a:t>
            </a:r>
          </a:p>
          <a:p>
            <a:pPr algn="ctr">
              <a:lnSpc>
                <a:spcPct val="90000"/>
              </a:lnSpc>
              <a:buFontTx/>
              <a:buNone/>
            </a:pPr>
            <a:endParaRPr lang="en-US" dirty="0" smtClean="0">
              <a:latin typeface="Comic Sans MS" pitchFamily="66" charset="0"/>
            </a:endParaRPr>
          </a:p>
          <a:p>
            <a:pPr algn="ctr">
              <a:lnSpc>
                <a:spcPct val="90000"/>
              </a:lnSpc>
              <a:buFontTx/>
              <a:buNone/>
            </a:pPr>
            <a:r>
              <a:rPr lang="en-US" dirty="0" smtClean="0">
                <a:latin typeface="Comic Sans MS" pitchFamily="66" charset="0"/>
              </a:rPr>
              <a:t>  Initiation of tooth development</a:t>
            </a:r>
          </a:p>
          <a:p>
            <a:pPr algn="ctr">
              <a:lnSpc>
                <a:spcPct val="90000"/>
              </a:lnSpc>
              <a:buNone/>
            </a:pPr>
            <a:r>
              <a:rPr lang="en-US" dirty="0" smtClean="0">
                <a:solidFill>
                  <a:srgbClr val="FF0000"/>
                </a:solidFill>
                <a:latin typeface="Comic Sans MS" pitchFamily="66" charset="0"/>
              </a:rPr>
              <a:t>Fgf-8</a:t>
            </a:r>
            <a:r>
              <a:rPr lang="en-US" dirty="0" smtClean="0">
                <a:latin typeface="Comic Sans MS" pitchFamily="66" charset="0"/>
              </a:rPr>
              <a:t>: is the candidate for induction of </a:t>
            </a:r>
            <a:r>
              <a:rPr lang="en-US" dirty="0" err="1" smtClean="0">
                <a:latin typeface="Comic Sans MS" pitchFamily="66" charset="0"/>
              </a:rPr>
              <a:t>Lhx</a:t>
            </a:r>
            <a:r>
              <a:rPr lang="en-US" dirty="0" smtClean="0">
                <a:latin typeface="Comic Sans MS" pitchFamily="66" charset="0"/>
              </a:rPr>
              <a:t> genes.</a:t>
            </a:r>
          </a:p>
          <a:p>
            <a:pPr algn="ctr">
              <a:lnSpc>
                <a:spcPct val="90000"/>
              </a:lnSpc>
              <a:buFontTx/>
              <a:buNone/>
            </a:pPr>
            <a:endParaRPr lang="en-US" dirty="0" smtClean="0">
              <a:latin typeface="Comic Sans MS" pitchFamily="66" charset="0"/>
            </a:endParaRPr>
          </a:p>
          <a:p>
            <a:pPr algn="ctr">
              <a:lnSpc>
                <a:spcPct val="90000"/>
              </a:lnSpc>
              <a:buFontTx/>
              <a:buNone/>
            </a:pPr>
            <a:endParaRPr lang="en-US" dirty="0" smtClean="0">
              <a:latin typeface="Comic Sans MS" pitchFamily="66" charset="0"/>
            </a:endParaRPr>
          </a:p>
          <a:p>
            <a:pPr algn="ctr"/>
            <a:endParaRPr lang="en-IN" dirty="0">
              <a:latin typeface="Comic Sans MS" pitchFamily="66" charset="0"/>
            </a:endParaRPr>
          </a:p>
        </p:txBody>
      </p:sp>
      <p:sp>
        <p:nvSpPr>
          <p:cNvPr id="4" name="Down Arrow 3"/>
          <p:cNvSpPr/>
          <p:nvPr/>
        </p:nvSpPr>
        <p:spPr>
          <a:xfrm>
            <a:off x="4267200" y="1981200"/>
            <a:ext cx="484632"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Comic Sans MS" pitchFamily="66" charset="0"/>
            </a:endParaRPr>
          </a:p>
        </p:txBody>
      </p:sp>
      <p:sp>
        <p:nvSpPr>
          <p:cNvPr id="5" name="Down Arrow 4"/>
          <p:cNvSpPr/>
          <p:nvPr/>
        </p:nvSpPr>
        <p:spPr>
          <a:xfrm>
            <a:off x="4343400" y="2895600"/>
            <a:ext cx="484632"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Comic Sans MS" pitchFamily="66" charset="0"/>
            </a:endParaRPr>
          </a:p>
        </p:txBody>
      </p:sp>
      <p:sp>
        <p:nvSpPr>
          <p:cNvPr id="6" name="Down Arrow 5"/>
          <p:cNvSpPr/>
          <p:nvPr/>
        </p:nvSpPr>
        <p:spPr>
          <a:xfrm>
            <a:off x="4419600" y="4419600"/>
            <a:ext cx="484632"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Comic Sans MS" pitchFamily="66" charset="0"/>
            </a:endParaRPr>
          </a:p>
        </p:txBody>
      </p:sp>
      <p:sp>
        <p:nvSpPr>
          <p:cNvPr id="7" name="Title 6"/>
          <p:cNvSpPr>
            <a:spLocks noGrp="1"/>
          </p:cNvSpPr>
          <p:nvPr>
            <p:ph type="title"/>
          </p:nvPr>
        </p:nvSpPr>
        <p:spPr/>
        <p:txBody>
          <a:bodyPr>
            <a:normAutofit fontScale="90000"/>
          </a:bodyPr>
          <a:lstStyle/>
          <a:p>
            <a:pPr algn="ctr"/>
            <a:r>
              <a:rPr lang="en-US" dirty="0" smtClean="0">
                <a:latin typeface="Comic Sans MS" pitchFamily="66" charset="0"/>
              </a:rPr>
              <a:t>Genes expressed during </a:t>
            </a:r>
            <a:r>
              <a:rPr lang="en-US" dirty="0" err="1" smtClean="0">
                <a:latin typeface="Comic Sans MS" pitchFamily="66" charset="0"/>
              </a:rPr>
              <a:t>odontogenesis</a:t>
            </a:r>
            <a:endParaRPr lang="en-US" dirty="0">
              <a:latin typeface="Comic Sans MS" pitchFamily="66"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9574"/>
            <a:ext cx="8308848" cy="990600"/>
          </a:xfrm>
        </p:spPr>
        <p:txBody>
          <a:bodyPr>
            <a:noAutofit/>
          </a:bodyPr>
          <a:lstStyle/>
          <a:p>
            <a:pPr algn="ctr"/>
            <a:r>
              <a:rPr lang="en-US" dirty="0" smtClean="0">
                <a:latin typeface="Comic Sans MS" pitchFamily="66" charset="0"/>
              </a:rPr>
              <a:t>What determines tooth</a:t>
            </a:r>
            <a:r>
              <a:rPr lang="en-US" dirty="0" smtClean="0">
                <a:solidFill>
                  <a:srgbClr val="FF0000"/>
                </a:solidFill>
                <a:latin typeface="Comic Sans MS" pitchFamily="66" charset="0"/>
              </a:rPr>
              <a:t> type</a:t>
            </a:r>
            <a:r>
              <a:rPr lang="en-US" dirty="0" smtClean="0">
                <a:latin typeface="Comic Sans MS" pitchFamily="66" charset="0"/>
              </a:rPr>
              <a:t>?</a:t>
            </a:r>
            <a:br>
              <a:rPr lang="en-US" dirty="0" smtClean="0">
                <a:latin typeface="Comic Sans MS" pitchFamily="66" charset="0"/>
              </a:rPr>
            </a:br>
            <a:endParaRPr lang="en-IN" dirty="0">
              <a:latin typeface="Comic Sans MS" pitchFamily="66" charset="0"/>
            </a:endParaRPr>
          </a:p>
        </p:txBody>
      </p:sp>
      <p:sp>
        <p:nvSpPr>
          <p:cNvPr id="3" name="Content Placeholder 2"/>
          <p:cNvSpPr>
            <a:spLocks noGrp="1"/>
          </p:cNvSpPr>
          <p:nvPr>
            <p:ph sz="quarter" idx="1"/>
          </p:nvPr>
        </p:nvSpPr>
        <p:spPr>
          <a:xfrm>
            <a:off x="612648" y="1600200"/>
            <a:ext cx="8153400" cy="4972072"/>
          </a:xfrm>
        </p:spPr>
        <p:txBody>
          <a:bodyPr>
            <a:noAutofit/>
          </a:bodyPr>
          <a:lstStyle/>
          <a:p>
            <a:pPr algn="ctr">
              <a:lnSpc>
                <a:spcPct val="90000"/>
              </a:lnSpc>
              <a:buFontTx/>
              <a:buNone/>
            </a:pPr>
            <a:r>
              <a:rPr lang="en-US" sz="2800" dirty="0" smtClean="0">
                <a:latin typeface="Comic Sans MS" pitchFamily="66" charset="0"/>
              </a:rPr>
              <a:t>Determination of specific tooth types</a:t>
            </a:r>
          </a:p>
          <a:p>
            <a:pPr algn="ctr">
              <a:lnSpc>
                <a:spcPct val="90000"/>
              </a:lnSpc>
              <a:buFontTx/>
              <a:buNone/>
            </a:pPr>
            <a:r>
              <a:rPr lang="en-US" sz="2800" dirty="0" smtClean="0">
                <a:latin typeface="Comic Sans MS" pitchFamily="66" charset="0"/>
              </a:rPr>
              <a:t> at their correct positions in jaws </a:t>
            </a:r>
          </a:p>
          <a:p>
            <a:pPr algn="ctr">
              <a:lnSpc>
                <a:spcPct val="90000"/>
              </a:lnSpc>
              <a:buFontTx/>
              <a:buNone/>
            </a:pPr>
            <a:r>
              <a:rPr lang="en-US" sz="2800" dirty="0" smtClean="0">
                <a:latin typeface="Comic Sans MS" pitchFamily="66" charset="0"/>
              </a:rPr>
              <a:t>		</a:t>
            </a:r>
          </a:p>
          <a:p>
            <a:pPr algn="ctr">
              <a:lnSpc>
                <a:spcPct val="90000"/>
              </a:lnSpc>
              <a:buFontTx/>
              <a:buNone/>
            </a:pPr>
            <a:r>
              <a:rPr lang="en-US" sz="2800" dirty="0" smtClean="0">
                <a:solidFill>
                  <a:srgbClr val="C00000"/>
                </a:solidFill>
                <a:latin typeface="Comic Sans MS" pitchFamily="66" charset="0"/>
              </a:rPr>
              <a:t>Patterning of dentition</a:t>
            </a:r>
          </a:p>
          <a:p>
            <a:pPr algn="ctr">
              <a:lnSpc>
                <a:spcPct val="90000"/>
              </a:lnSpc>
              <a:buFontTx/>
              <a:buNone/>
            </a:pPr>
            <a:r>
              <a:rPr lang="en-US" sz="2800" dirty="0" smtClean="0">
                <a:solidFill>
                  <a:srgbClr val="C00000"/>
                </a:solidFill>
                <a:latin typeface="Comic Sans MS" pitchFamily="66" charset="0"/>
              </a:rPr>
              <a:t>			</a:t>
            </a:r>
          </a:p>
          <a:p>
            <a:pPr algn="ctr">
              <a:lnSpc>
                <a:spcPct val="90000"/>
              </a:lnSpc>
              <a:buFontTx/>
              <a:buNone/>
            </a:pPr>
            <a:endParaRPr lang="en-US" sz="2800" dirty="0" smtClean="0">
              <a:latin typeface="Comic Sans MS" pitchFamily="66" charset="0"/>
            </a:endParaRPr>
          </a:p>
          <a:p>
            <a:pPr algn="ctr">
              <a:lnSpc>
                <a:spcPct val="90000"/>
              </a:lnSpc>
              <a:buFontTx/>
              <a:buNone/>
            </a:pPr>
            <a:r>
              <a:rPr lang="en-US" sz="2800" dirty="0" smtClean="0">
                <a:latin typeface="Comic Sans MS" pitchFamily="66" charset="0"/>
              </a:rPr>
              <a:t>2 hypothetical models</a:t>
            </a:r>
          </a:p>
          <a:p>
            <a:pPr algn="ctr">
              <a:lnSpc>
                <a:spcPct val="90000"/>
              </a:lnSpc>
              <a:buFontTx/>
              <a:buNone/>
            </a:pPr>
            <a:endParaRPr lang="en-US" sz="2800" dirty="0" smtClean="0">
              <a:latin typeface="Comic Sans MS" pitchFamily="66" charset="0"/>
            </a:endParaRPr>
          </a:p>
          <a:p>
            <a:pPr algn="ctr">
              <a:lnSpc>
                <a:spcPct val="90000"/>
              </a:lnSpc>
              <a:buFontTx/>
              <a:buNone/>
            </a:pPr>
            <a:r>
              <a:rPr lang="en-US" sz="2800" dirty="0" smtClean="0">
                <a:latin typeface="Comic Sans MS" pitchFamily="66" charset="0"/>
              </a:rPr>
              <a:t>		</a:t>
            </a:r>
          </a:p>
          <a:p>
            <a:pPr algn="ctr">
              <a:lnSpc>
                <a:spcPct val="90000"/>
              </a:lnSpc>
              <a:buFontTx/>
              <a:buNone/>
            </a:pPr>
            <a:r>
              <a:rPr lang="en-US" sz="2800" dirty="0" smtClean="0">
                <a:latin typeface="Comic Sans MS" pitchFamily="66" charset="0"/>
              </a:rPr>
              <a:t>field model		clone theory</a:t>
            </a:r>
          </a:p>
          <a:p>
            <a:pPr algn="ctr"/>
            <a:endParaRPr lang="en-IN" sz="2800" dirty="0">
              <a:latin typeface="Comic Sans MS" pitchFamily="66" charset="0"/>
            </a:endParaRPr>
          </a:p>
        </p:txBody>
      </p:sp>
      <p:sp>
        <p:nvSpPr>
          <p:cNvPr id="4" name="Down Arrow 3"/>
          <p:cNvSpPr/>
          <p:nvPr/>
        </p:nvSpPr>
        <p:spPr>
          <a:xfrm>
            <a:off x="4214810" y="2571744"/>
            <a:ext cx="484632"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Comic Sans MS" pitchFamily="66" charset="0"/>
            </a:endParaRPr>
          </a:p>
        </p:txBody>
      </p:sp>
      <p:cxnSp>
        <p:nvCxnSpPr>
          <p:cNvPr id="6" name="Straight Arrow Connector 5"/>
          <p:cNvCxnSpPr/>
          <p:nvPr/>
        </p:nvCxnSpPr>
        <p:spPr>
          <a:xfrm>
            <a:off x="4572000" y="4929198"/>
            <a:ext cx="1357322" cy="10001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0800000" flipV="1">
            <a:off x="3214678" y="4929198"/>
            <a:ext cx="1357322" cy="9286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omic Sans MS" pitchFamily="66" charset="0"/>
              </a:rPr>
              <a:t>FIELD MODEL	</a:t>
            </a:r>
            <a:endParaRPr lang="en-IN" dirty="0">
              <a:latin typeface="Comic Sans MS" pitchFamily="66" charset="0"/>
            </a:endParaRPr>
          </a:p>
        </p:txBody>
      </p:sp>
      <p:sp>
        <p:nvSpPr>
          <p:cNvPr id="3" name="Content Placeholder 2"/>
          <p:cNvSpPr>
            <a:spLocks noGrp="1"/>
          </p:cNvSpPr>
          <p:nvPr>
            <p:ph sz="quarter" idx="1"/>
          </p:nvPr>
        </p:nvSpPr>
        <p:spPr>
          <a:xfrm>
            <a:off x="612648" y="1504968"/>
            <a:ext cx="8153400" cy="4495800"/>
          </a:xfrm>
        </p:spPr>
        <p:txBody>
          <a:bodyPr>
            <a:normAutofit/>
          </a:bodyPr>
          <a:lstStyle/>
          <a:p>
            <a:pPr algn="just"/>
            <a:r>
              <a:rPr lang="en-US" sz="2800" dirty="0" smtClean="0">
                <a:latin typeface="Comic Sans MS" pitchFamily="66" charset="0"/>
              </a:rPr>
              <a:t>Factors responsible for tooth shape reside in the ectomesenchyme in distinct but graded  fields for each tooth family</a:t>
            </a:r>
          </a:p>
          <a:p>
            <a:pPr algn="just"/>
            <a:endParaRPr lang="en-US" sz="2800" dirty="0" smtClean="0">
              <a:latin typeface="Comic Sans MS" pitchFamily="66" charset="0"/>
            </a:endParaRPr>
          </a:p>
          <a:p>
            <a:pPr algn="just"/>
            <a:endParaRPr lang="en-US" sz="2400" dirty="0">
              <a:latin typeface="Comic Sans MS" pitchFamily="66" charset="0"/>
            </a:endParaRPr>
          </a:p>
        </p:txBody>
      </p:sp>
      <p:pic>
        <p:nvPicPr>
          <p:cNvPr id="4" name="Picture 4" descr="Figure_05-07"/>
          <p:cNvPicPr>
            <a:picLocks noChangeAspect="1" noChangeArrowheads="1"/>
          </p:cNvPicPr>
          <p:nvPr/>
        </p:nvPicPr>
        <p:blipFill>
          <a:blip r:embed="rId2">
            <a:duotone>
              <a:prstClr val="black"/>
              <a:schemeClr val="tx2">
                <a:lumMod val="50000"/>
                <a:tint val="45000"/>
                <a:satMod val="400000"/>
              </a:schemeClr>
            </a:duotone>
          </a:blip>
          <a:srcRect b="4167"/>
          <a:stretch>
            <a:fillRect/>
          </a:stretch>
        </p:blipFill>
        <p:spPr>
          <a:xfrm>
            <a:off x="1524000" y="2933720"/>
            <a:ext cx="6096000" cy="3352800"/>
          </a:xfrm>
          <a:prstGeom prst="rect">
            <a:avLst/>
          </a:prstGeom>
          <a:noFill/>
          <a:ln/>
        </p:spPr>
      </p:pic>
      <p:sp>
        <p:nvSpPr>
          <p:cNvPr id="5" name="Rectangle 4"/>
          <p:cNvSpPr/>
          <p:nvPr/>
        </p:nvSpPr>
        <p:spPr>
          <a:xfrm>
            <a:off x="2357422" y="6286520"/>
            <a:ext cx="5014514" cy="523220"/>
          </a:xfrm>
          <a:prstGeom prst="rect">
            <a:avLst/>
          </a:prstGeom>
        </p:spPr>
        <p:txBody>
          <a:bodyPr wrap="none">
            <a:spAutoFit/>
          </a:bodyPr>
          <a:lstStyle/>
          <a:p>
            <a:pPr>
              <a:spcBef>
                <a:spcPct val="50000"/>
              </a:spcBef>
            </a:pPr>
            <a:r>
              <a:rPr lang="en-US" sz="2800" dirty="0" smtClean="0">
                <a:latin typeface="Comic Sans MS" pitchFamily="66" charset="0"/>
              </a:rPr>
              <a:t>Premolar—Msx-1,Dlx-1,Dlx-2</a:t>
            </a:r>
            <a:endParaRPr lang="en-US" sz="2800" dirty="0">
              <a:latin typeface="Comic Sans MS" pitchFamily="66"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itchFamily="66" charset="0"/>
              </a:rPr>
              <a:t>Field model </a:t>
            </a:r>
            <a:endParaRPr lang="en-US" dirty="0">
              <a:latin typeface="Comic Sans MS" pitchFamily="66" charset="0"/>
            </a:endParaRPr>
          </a:p>
        </p:txBody>
      </p:sp>
      <p:pic>
        <p:nvPicPr>
          <p:cNvPr id="5122" name="Picture 2" descr="G:\data\BookFigures\05\Figure_05-07.jpg"/>
          <p:cNvPicPr>
            <a:picLocks noGrp="1" noChangeAspect="1" noChangeArrowheads="1"/>
          </p:cNvPicPr>
          <p:nvPr>
            <p:ph sz="quarter" idx="1"/>
          </p:nvPr>
        </p:nvPicPr>
        <p:blipFill>
          <a:blip r:embed="rId2"/>
          <a:srcRect/>
          <a:stretch>
            <a:fillRect/>
          </a:stretch>
        </p:blipFill>
        <p:spPr bwMode="auto">
          <a:xfrm>
            <a:off x="1295400" y="1066800"/>
            <a:ext cx="7086600" cy="5410200"/>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itchFamily="66" charset="0"/>
              </a:rPr>
              <a:t>Clone theory</a:t>
            </a:r>
            <a:r>
              <a:rPr lang="en-US" dirty="0" smtClean="0"/>
              <a:t>:</a:t>
            </a:r>
            <a:endParaRPr lang="en-US" dirty="0"/>
          </a:p>
        </p:txBody>
      </p:sp>
      <p:pic>
        <p:nvPicPr>
          <p:cNvPr id="6146" name="Picture 2" descr="G:\data\BookFigures\05\Figure_05-08.jpg"/>
          <p:cNvPicPr>
            <a:picLocks noGrp="1" noChangeAspect="1" noChangeArrowheads="1"/>
          </p:cNvPicPr>
          <p:nvPr>
            <p:ph sz="quarter" idx="1"/>
          </p:nvPr>
        </p:nvPicPr>
        <p:blipFill>
          <a:blip r:embed="rId2"/>
          <a:srcRect/>
          <a:stretch>
            <a:fillRect/>
          </a:stretch>
        </p:blipFill>
        <p:spPr bwMode="auto">
          <a:xfrm>
            <a:off x="609600" y="1600200"/>
            <a:ext cx="7924800" cy="2286000"/>
          </a:xfrm>
          <a:prstGeom prst="rect">
            <a:avLst/>
          </a:prstGeom>
          <a:noFill/>
        </p:spPr>
      </p:pic>
      <p:sp>
        <p:nvSpPr>
          <p:cNvPr id="5" name="Rectangle 4"/>
          <p:cNvSpPr/>
          <p:nvPr/>
        </p:nvSpPr>
        <p:spPr>
          <a:xfrm>
            <a:off x="1143000" y="3962400"/>
            <a:ext cx="6629400" cy="2246769"/>
          </a:xfrm>
          <a:prstGeom prst="rect">
            <a:avLst/>
          </a:prstGeom>
        </p:spPr>
        <p:txBody>
          <a:bodyPr wrap="square">
            <a:spAutoFit/>
          </a:bodyPr>
          <a:lstStyle/>
          <a:p>
            <a:pPr algn="just"/>
            <a:r>
              <a:rPr lang="en-US" sz="2800" dirty="0" smtClean="0">
                <a:latin typeface="Comic Sans MS" pitchFamily="66" charset="0"/>
              </a:rPr>
              <a:t>Each tooth class is derived from a clone of </a:t>
            </a:r>
            <a:r>
              <a:rPr lang="en-US" sz="2800" dirty="0" err="1" smtClean="0">
                <a:latin typeface="Comic Sans MS" pitchFamily="66" charset="0"/>
              </a:rPr>
              <a:t>ectomesenchymal</a:t>
            </a:r>
            <a:r>
              <a:rPr lang="en-US" sz="2800" dirty="0" smtClean="0">
                <a:latin typeface="Comic Sans MS" pitchFamily="66" charset="0"/>
              </a:rPr>
              <a:t> cells programmed by the epithelium to produce teeth of a given pattern </a:t>
            </a:r>
          </a:p>
          <a:p>
            <a:pPr algn="just"/>
            <a:endParaRPr lang="en-IN" sz="2800" dirty="0">
              <a:latin typeface="Comic Sans MS" pitchFamily="66"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itchFamily="66" charset="0"/>
              </a:rPr>
              <a:t>DENTAL LAMINA</a:t>
            </a:r>
            <a:endParaRPr lang="en-US" dirty="0">
              <a:latin typeface="Comic Sans MS" pitchFamily="66" charset="0"/>
            </a:endParaRPr>
          </a:p>
        </p:txBody>
      </p:sp>
      <p:sp>
        <p:nvSpPr>
          <p:cNvPr id="3" name="Content Placeholder 2"/>
          <p:cNvSpPr>
            <a:spLocks noGrp="1"/>
          </p:cNvSpPr>
          <p:nvPr>
            <p:ph sz="quarter" idx="1"/>
          </p:nvPr>
        </p:nvSpPr>
        <p:spPr/>
        <p:txBody>
          <a:bodyPr>
            <a:normAutofit fontScale="85000" lnSpcReduction="20000"/>
          </a:bodyPr>
          <a:lstStyle/>
          <a:p>
            <a:r>
              <a:rPr lang="en-US" sz="3200" dirty="0" smtClean="0">
                <a:latin typeface="Comic Sans MS" pitchFamily="66" charset="0"/>
              </a:rPr>
              <a:t>Dental lamina is band of epithelium that has invaded the underlying </a:t>
            </a:r>
            <a:r>
              <a:rPr lang="en-US" sz="3200" dirty="0" err="1" smtClean="0">
                <a:latin typeface="Comic Sans MS" pitchFamily="66" charset="0"/>
              </a:rPr>
              <a:t>ectomesenchyme</a:t>
            </a:r>
            <a:r>
              <a:rPr lang="en-US" sz="3200" dirty="0" smtClean="0">
                <a:latin typeface="Comic Sans MS" pitchFamily="66" charset="0"/>
              </a:rPr>
              <a:t> along each of the horse shoe-shaped future dental arches. </a:t>
            </a:r>
          </a:p>
          <a:p>
            <a:endParaRPr lang="en-US" sz="3200" dirty="0" smtClean="0">
              <a:latin typeface="Comic Sans MS" pitchFamily="66" charset="0"/>
            </a:endParaRPr>
          </a:p>
          <a:p>
            <a:pPr algn="just"/>
            <a:r>
              <a:rPr lang="en-US" sz="3200" dirty="0" smtClean="0">
                <a:latin typeface="Comic Sans MS" pitchFamily="66" charset="0"/>
              </a:rPr>
              <a:t>It serves as the </a:t>
            </a:r>
            <a:r>
              <a:rPr lang="en-US" sz="3200" dirty="0" err="1" smtClean="0">
                <a:latin typeface="Comic Sans MS" pitchFamily="66" charset="0"/>
              </a:rPr>
              <a:t>primordium</a:t>
            </a:r>
            <a:r>
              <a:rPr lang="en-US" sz="3200" dirty="0" smtClean="0">
                <a:latin typeface="Comic Sans MS" pitchFamily="66" charset="0"/>
              </a:rPr>
              <a:t> for the </a:t>
            </a:r>
            <a:r>
              <a:rPr lang="en-US" sz="3200" dirty="0" err="1" smtClean="0">
                <a:latin typeface="Comic Sans MS" pitchFamily="66" charset="0"/>
              </a:rPr>
              <a:t>ectodermal</a:t>
            </a:r>
            <a:r>
              <a:rPr lang="en-US" sz="3200" dirty="0" smtClean="0">
                <a:latin typeface="Comic Sans MS" pitchFamily="66" charset="0"/>
              </a:rPr>
              <a:t> portion of the deciduous teeth.</a:t>
            </a:r>
          </a:p>
          <a:p>
            <a:pPr algn="just">
              <a:buNone/>
            </a:pPr>
            <a:endParaRPr lang="en-US" sz="3200" dirty="0" smtClean="0">
              <a:latin typeface="Comic Sans MS" pitchFamily="66" charset="0"/>
            </a:endParaRPr>
          </a:p>
          <a:p>
            <a:pPr algn="just"/>
            <a:r>
              <a:rPr lang="en-US" sz="3200" dirty="0" smtClean="0">
                <a:latin typeface="Comic Sans MS" pitchFamily="66" charset="0"/>
              </a:rPr>
              <a:t> Later, during the development of the jaws, the permanent molars arise directly from a distal extension of the dental lamina. </a:t>
            </a:r>
            <a:endParaRPr lang="en-IN" sz="3200" dirty="0" smtClean="0">
              <a:latin typeface="Comic Sans MS" pitchFamily="66" charset="0"/>
            </a:endParaRPr>
          </a:p>
          <a:p>
            <a:pPr algn="just"/>
            <a:endParaRPr lang="en-IN" sz="3200" dirty="0" smtClean="0"/>
          </a:p>
          <a:p>
            <a:endParaRPr lang="en-US" dirty="0"/>
          </a:p>
        </p:txBody>
      </p:sp>
      <p:pic>
        <p:nvPicPr>
          <p:cNvPr id="4" name="Picture 1027" descr="D:\Lecture\ป-ตรี\Development-histo\Development of teeth\Dev of teeth-รูป\รูปจาก web\DENTAL LAMINA\dental lamina.jpeg"/>
          <p:cNvPicPr>
            <a:picLocks noChangeAspect="1" noChangeArrowheads="1"/>
          </p:cNvPicPr>
          <p:nvPr/>
        </p:nvPicPr>
        <p:blipFill>
          <a:blip r:embed="rId2"/>
          <a:srcRect/>
          <a:stretch>
            <a:fillRect/>
          </a:stretch>
        </p:blipFill>
        <p:spPr>
          <a:xfrm>
            <a:off x="6172200" y="381000"/>
            <a:ext cx="2671782" cy="1143000"/>
          </a:xfrm>
          <a:prstGeom prst="rect">
            <a:avLst/>
          </a:prstGeom>
          <a:ln w="28575">
            <a:solidFill>
              <a:srgbClr val="000000"/>
            </a:solidFill>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sz="quarter" idx="1"/>
          </p:nvPr>
        </p:nvPicPr>
        <p:blipFill rotWithShape="1">
          <a:blip r:embed="rId2">
            <a:extLst>
              <a:ext uri="{28A0092B-C50C-407E-A947-70E740481C1C}">
                <a14:useLocalDpi xmlns="" xmlns:a14="http://schemas.microsoft.com/office/drawing/2010/main" val="0"/>
              </a:ext>
            </a:extLst>
          </a:blip>
          <a:srcRect t="47344"/>
          <a:stretch/>
        </p:blipFill>
        <p:spPr bwMode="auto">
          <a:xfrm>
            <a:off x="533400" y="762000"/>
            <a:ext cx="7696200" cy="548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509574"/>
            <a:ext cx="8153400" cy="990600"/>
          </a:xfrm>
        </p:spPr>
        <p:txBody>
          <a:bodyPr>
            <a:noAutofit/>
          </a:bodyPr>
          <a:lstStyle/>
          <a:p>
            <a:pPr algn="ctr"/>
            <a:r>
              <a:rPr lang="en-US" dirty="0" smtClean="0">
                <a:latin typeface="Comic Sans MS" pitchFamily="66" charset="0"/>
              </a:rPr>
              <a:t>What determines tooth </a:t>
            </a:r>
            <a:r>
              <a:rPr lang="en-US" dirty="0" smtClean="0">
                <a:solidFill>
                  <a:srgbClr val="C00000"/>
                </a:solidFill>
                <a:latin typeface="Comic Sans MS" pitchFamily="66" charset="0"/>
              </a:rPr>
              <a:t>position</a:t>
            </a:r>
            <a:r>
              <a:rPr lang="en-US" dirty="0" smtClean="0">
                <a:latin typeface="Comic Sans MS" pitchFamily="66" charset="0"/>
              </a:rPr>
              <a:t> ?</a:t>
            </a:r>
            <a:br>
              <a:rPr lang="en-US" dirty="0" smtClean="0">
                <a:latin typeface="Comic Sans MS" pitchFamily="66" charset="0"/>
              </a:rPr>
            </a:br>
            <a:endParaRPr lang="en-IN" dirty="0">
              <a:latin typeface="Comic Sans MS" pitchFamily="66" charset="0"/>
            </a:endParaRPr>
          </a:p>
        </p:txBody>
      </p:sp>
      <p:sp>
        <p:nvSpPr>
          <p:cNvPr id="3" name="Content Placeholder 2"/>
          <p:cNvSpPr>
            <a:spLocks noGrp="1"/>
          </p:cNvSpPr>
          <p:nvPr>
            <p:ph sz="quarter" idx="1"/>
          </p:nvPr>
        </p:nvSpPr>
        <p:spPr>
          <a:xfrm>
            <a:off x="612648" y="1600200"/>
            <a:ext cx="8153400" cy="5257800"/>
          </a:xfrm>
        </p:spPr>
        <p:txBody>
          <a:bodyPr>
            <a:normAutofit fontScale="70000" lnSpcReduction="20000"/>
          </a:bodyPr>
          <a:lstStyle/>
          <a:p>
            <a:pPr>
              <a:buFontTx/>
              <a:buNone/>
            </a:pPr>
            <a:endParaRPr lang="en-US" sz="3200" dirty="0" smtClean="0">
              <a:latin typeface="Comic Sans MS" pitchFamily="66" charset="0"/>
            </a:endParaRPr>
          </a:p>
          <a:p>
            <a:r>
              <a:rPr lang="en-US" sz="4000" dirty="0" smtClean="0">
                <a:solidFill>
                  <a:srgbClr val="C00000"/>
                </a:solidFill>
                <a:latin typeface="Comic Sans MS" pitchFamily="66" charset="0"/>
              </a:rPr>
              <a:t>Pax-9 Gene </a:t>
            </a:r>
            <a:r>
              <a:rPr lang="en-US" sz="4000" dirty="0" smtClean="0">
                <a:latin typeface="Comic Sans MS" pitchFamily="66" charset="0"/>
              </a:rPr>
              <a:t>: Earliest mesenchymal gene that defines location of tooth germ</a:t>
            </a:r>
          </a:p>
          <a:p>
            <a:pPr>
              <a:buFontTx/>
              <a:buNone/>
            </a:pPr>
            <a:endParaRPr lang="en-US" sz="4000" dirty="0" smtClean="0">
              <a:latin typeface="Comic Sans MS" pitchFamily="66" charset="0"/>
            </a:endParaRPr>
          </a:p>
          <a:p>
            <a:r>
              <a:rPr lang="en-US" sz="4000" dirty="0" smtClean="0">
                <a:latin typeface="Comic Sans MS" pitchFamily="66" charset="0"/>
              </a:rPr>
              <a:t>Co-localizes with the exact sites where tooth germs appear</a:t>
            </a:r>
          </a:p>
          <a:p>
            <a:endParaRPr lang="en-US" sz="4000" dirty="0" smtClean="0">
              <a:latin typeface="Comic Sans MS" pitchFamily="66" charset="0"/>
            </a:endParaRPr>
          </a:p>
          <a:p>
            <a:r>
              <a:rPr lang="en-US" sz="4000" dirty="0" smtClean="0">
                <a:latin typeface="Comic Sans MS" pitchFamily="66" charset="0"/>
              </a:rPr>
              <a:t>Induced by </a:t>
            </a:r>
            <a:r>
              <a:rPr lang="en-US" sz="4000" dirty="0" smtClean="0">
                <a:solidFill>
                  <a:srgbClr val="FF0000"/>
                </a:solidFill>
                <a:latin typeface="Comic Sans MS" pitchFamily="66" charset="0"/>
              </a:rPr>
              <a:t>Fgf-8</a:t>
            </a:r>
          </a:p>
          <a:p>
            <a:pPr>
              <a:buFontTx/>
              <a:buNone/>
            </a:pPr>
            <a:endParaRPr lang="en-US" sz="4000" dirty="0" smtClean="0">
              <a:latin typeface="Comic Sans MS" pitchFamily="66" charset="0"/>
            </a:endParaRPr>
          </a:p>
          <a:p>
            <a:r>
              <a:rPr lang="en-US" sz="4000" dirty="0" err="1" smtClean="0">
                <a:latin typeface="Comic Sans MS" pitchFamily="66" charset="0"/>
              </a:rPr>
              <a:t>Pax</a:t>
            </a:r>
            <a:r>
              <a:rPr lang="en-US" sz="4000" dirty="0" smtClean="0">
                <a:latin typeface="Comic Sans MS" pitchFamily="66" charset="0"/>
              </a:rPr>
              <a:t> 9 is produced where Fgf-8 is and not where BMP is.</a:t>
            </a:r>
          </a:p>
          <a:p>
            <a:pPr>
              <a:buFontTx/>
              <a:buNone/>
            </a:pPr>
            <a:r>
              <a:rPr lang="en-US" sz="4000" dirty="0" smtClean="0">
                <a:latin typeface="Comic Sans MS" pitchFamily="66" charset="0"/>
              </a:rPr>
              <a:t>					</a:t>
            </a:r>
          </a:p>
          <a:p>
            <a:endParaRPr lang="en-IN" dirty="0">
              <a:latin typeface="Comic Sans MS" pitchFamily="66"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itchFamily="66" charset="0"/>
              </a:rPr>
              <a:t>Other genes involved</a:t>
            </a:r>
            <a:endParaRPr lang="en-US" dirty="0">
              <a:latin typeface="Comic Sans MS" pitchFamily="66" charset="0"/>
            </a:endParaRPr>
          </a:p>
        </p:txBody>
      </p:sp>
      <p:sp>
        <p:nvSpPr>
          <p:cNvPr id="3" name="Content Placeholder 2"/>
          <p:cNvSpPr>
            <a:spLocks noGrp="1"/>
          </p:cNvSpPr>
          <p:nvPr>
            <p:ph sz="quarter" idx="1"/>
          </p:nvPr>
        </p:nvSpPr>
        <p:spPr/>
        <p:txBody>
          <a:bodyPr>
            <a:normAutofit lnSpcReduction="10000"/>
          </a:bodyPr>
          <a:lstStyle/>
          <a:p>
            <a:r>
              <a:rPr lang="en-US" dirty="0" err="1" smtClean="0">
                <a:solidFill>
                  <a:srgbClr val="FF0000"/>
                </a:solidFill>
                <a:latin typeface="Comic Sans MS" pitchFamily="66" charset="0"/>
              </a:rPr>
              <a:t>Shh</a:t>
            </a:r>
            <a:r>
              <a:rPr lang="en-US" dirty="0" smtClean="0">
                <a:latin typeface="Comic Sans MS" pitchFamily="66" charset="0"/>
              </a:rPr>
              <a:t>: </a:t>
            </a:r>
            <a:r>
              <a:rPr lang="en-US" dirty="0" err="1" smtClean="0">
                <a:latin typeface="Comic Sans MS" pitchFamily="66" charset="0"/>
              </a:rPr>
              <a:t>localised</a:t>
            </a:r>
            <a:r>
              <a:rPr lang="en-US" dirty="0" smtClean="0">
                <a:latin typeface="Comic Sans MS" pitchFamily="66" charset="0"/>
              </a:rPr>
              <a:t> at E11. Good signaling candidate for tooth initiation.</a:t>
            </a:r>
          </a:p>
          <a:p>
            <a:endParaRPr lang="en-US" dirty="0" smtClean="0">
              <a:latin typeface="Comic Sans MS" pitchFamily="66" charset="0"/>
            </a:endParaRPr>
          </a:p>
          <a:p>
            <a:r>
              <a:rPr lang="en-US" dirty="0" smtClean="0">
                <a:solidFill>
                  <a:srgbClr val="FF0000"/>
                </a:solidFill>
                <a:latin typeface="Comic Sans MS" pitchFamily="66" charset="0"/>
              </a:rPr>
              <a:t>Lef-1</a:t>
            </a:r>
            <a:r>
              <a:rPr lang="en-US" dirty="0" smtClean="0">
                <a:latin typeface="Comic Sans MS" pitchFamily="66" charset="0"/>
              </a:rPr>
              <a:t>: 1</a:t>
            </a:r>
            <a:r>
              <a:rPr lang="en-US" baseline="30000" dirty="0" smtClean="0">
                <a:latin typeface="Comic Sans MS" pitchFamily="66" charset="0"/>
              </a:rPr>
              <a:t>st</a:t>
            </a:r>
            <a:r>
              <a:rPr lang="en-US" dirty="0" smtClean="0">
                <a:latin typeface="Comic Sans MS" pitchFamily="66" charset="0"/>
              </a:rPr>
              <a:t> expressed in dental epithelial thickening &amp; shifts to </a:t>
            </a:r>
            <a:r>
              <a:rPr lang="en-US" dirty="0" err="1" smtClean="0">
                <a:latin typeface="Comic Sans MS" pitchFamily="66" charset="0"/>
              </a:rPr>
              <a:t>mesenchyme</a:t>
            </a:r>
            <a:r>
              <a:rPr lang="en-US" dirty="0" smtClean="0">
                <a:latin typeface="Comic Sans MS" pitchFamily="66" charset="0"/>
              </a:rPr>
              <a:t>.</a:t>
            </a:r>
            <a:r>
              <a:rPr lang="en-US" dirty="0">
                <a:latin typeface="Comic Sans MS" pitchFamily="66" charset="0"/>
              </a:rPr>
              <a:t> </a:t>
            </a:r>
            <a:r>
              <a:rPr lang="en-US" dirty="0" smtClean="0">
                <a:latin typeface="Comic Sans MS" pitchFamily="66" charset="0"/>
              </a:rPr>
              <a:t>In Lef-1 knockout mutants all tooth development arrested at bud stage.</a:t>
            </a:r>
          </a:p>
          <a:p>
            <a:endParaRPr lang="en-US" dirty="0" smtClean="0">
              <a:latin typeface="Comic Sans MS" pitchFamily="66" charset="0"/>
            </a:endParaRPr>
          </a:p>
          <a:p>
            <a:r>
              <a:rPr lang="en-US" sz="2800" dirty="0" err="1" smtClean="0">
                <a:solidFill>
                  <a:srgbClr val="FF0000"/>
                </a:solidFill>
                <a:latin typeface="Comic Sans MS" pitchFamily="66" charset="0"/>
              </a:rPr>
              <a:t>Activin</a:t>
            </a:r>
            <a:r>
              <a:rPr lang="en-US" sz="2800" dirty="0" smtClean="0">
                <a:solidFill>
                  <a:srgbClr val="FF0000"/>
                </a:solidFill>
                <a:latin typeface="Comic Sans MS" pitchFamily="66" charset="0"/>
              </a:rPr>
              <a:t> </a:t>
            </a:r>
            <a:r>
              <a:rPr lang="en-US" sz="2800" dirty="0" err="1" smtClean="0">
                <a:solidFill>
                  <a:srgbClr val="FF0000"/>
                </a:solidFill>
                <a:latin typeface="Comic Sans MS" pitchFamily="66" charset="0"/>
              </a:rPr>
              <a:t>βA</a:t>
            </a:r>
            <a:r>
              <a:rPr lang="en-US" sz="2800" dirty="0" smtClean="0">
                <a:latin typeface="Comic Sans MS" pitchFamily="66" charset="0"/>
              </a:rPr>
              <a:t>-helps in development of tooth during E10.5-11.5</a:t>
            </a:r>
          </a:p>
          <a:p>
            <a:endParaRPr lang="en-US" dirty="0" smtClean="0">
              <a:latin typeface="Comic Sans MS" pitchFamily="66"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6"/>
          <p:cNvSpPr>
            <a:spLocks noGrp="1"/>
          </p:cNvSpPr>
          <p:nvPr>
            <p:ph type="sldNum" sz="quarter" idx="4294967295"/>
          </p:nvPr>
        </p:nvSpPr>
        <p:spPr>
          <a:xfrm>
            <a:off x="6553200" y="6243638"/>
            <a:ext cx="2133600" cy="457200"/>
          </a:xfrm>
          <a:prstGeom prst="rect">
            <a:avLst/>
          </a:prstGeom>
        </p:spPr>
        <p:txBody>
          <a:bodyPr/>
          <a:lstStyle/>
          <a:p>
            <a:pPr>
              <a:defRPr/>
            </a:pPr>
            <a:fld id="{FD947496-1458-4B3E-B170-E9D4DA5ACC25}" type="slidenum">
              <a:rPr lang="en-US" altLang="en-US"/>
              <a:pPr>
                <a:defRPr/>
              </a:pPr>
              <a:t>83</a:t>
            </a:fld>
            <a:endParaRPr lang="en-US" altLang="en-US"/>
          </a:p>
        </p:txBody>
      </p:sp>
      <p:sp>
        <p:nvSpPr>
          <p:cNvPr id="31747" name="Rectangle 2"/>
          <p:cNvSpPr>
            <a:spLocks noGrp="1" noChangeArrowheads="1"/>
          </p:cNvSpPr>
          <p:nvPr>
            <p:ph type="title"/>
          </p:nvPr>
        </p:nvSpPr>
        <p:spPr>
          <a:xfrm>
            <a:off x="608013" y="277813"/>
            <a:ext cx="7929562" cy="836612"/>
          </a:xfrm>
        </p:spPr>
        <p:txBody>
          <a:bodyPr/>
          <a:lstStyle/>
          <a:p>
            <a:pPr eaLnBrk="1" hangingPunct="1"/>
            <a:r>
              <a:rPr lang="en-US" dirty="0" smtClean="0">
                <a:latin typeface="Comic Sans MS" pitchFamily="66" charset="0"/>
              </a:rPr>
              <a:t>BUD to CAP TRANSITION</a:t>
            </a:r>
          </a:p>
        </p:txBody>
      </p:sp>
      <p:sp>
        <p:nvSpPr>
          <p:cNvPr id="31748" name="Rectangle 3"/>
          <p:cNvSpPr>
            <a:spLocks noGrp="1" noChangeArrowheads="1"/>
          </p:cNvSpPr>
          <p:nvPr>
            <p:ph type="body" sz="half" idx="1"/>
          </p:nvPr>
        </p:nvSpPr>
        <p:spPr>
          <a:xfrm>
            <a:off x="457200" y="1219200"/>
            <a:ext cx="8458200" cy="5334000"/>
          </a:xfrm>
        </p:spPr>
        <p:txBody>
          <a:bodyPr>
            <a:normAutofit/>
          </a:bodyPr>
          <a:lstStyle/>
          <a:p>
            <a:pPr eaLnBrk="1" hangingPunct="1">
              <a:buFont typeface="Wingdings" pitchFamily="2" charset="2"/>
              <a:buNone/>
            </a:pPr>
            <a:r>
              <a:rPr lang="en-US" sz="3200" dirty="0" smtClean="0"/>
              <a:t>   </a:t>
            </a:r>
          </a:p>
          <a:p>
            <a:pPr eaLnBrk="1" hangingPunct="1">
              <a:buFont typeface="Wingdings" pitchFamily="2" charset="2"/>
              <a:buNone/>
            </a:pPr>
            <a:r>
              <a:rPr lang="en-US" sz="2800" dirty="0" smtClean="0">
                <a:latin typeface="Comic Sans MS" pitchFamily="66" charset="0"/>
              </a:rPr>
              <a:t>Marks onset of morphologic differences between tooth germs – gives rise to different types of teeth</a:t>
            </a:r>
          </a:p>
          <a:p>
            <a:pPr eaLnBrk="1" hangingPunct="1"/>
            <a:r>
              <a:rPr lang="en-US" sz="2800" dirty="0" smtClean="0">
                <a:solidFill>
                  <a:srgbClr val="FF0000"/>
                </a:solidFill>
                <a:latin typeface="Comic Sans MS" pitchFamily="66" charset="0"/>
              </a:rPr>
              <a:t>Msx-1</a:t>
            </a:r>
            <a:r>
              <a:rPr lang="en-US" sz="2800" dirty="0" smtClean="0">
                <a:latin typeface="Comic Sans MS" pitchFamily="66" charset="0"/>
              </a:rPr>
              <a:t>  expressed with Bmp-4 in  </a:t>
            </a:r>
            <a:r>
              <a:rPr lang="en-US" sz="2800" dirty="0" err="1" smtClean="0">
                <a:latin typeface="Comic Sans MS" pitchFamily="66" charset="0"/>
              </a:rPr>
              <a:t>mesenchymal</a:t>
            </a:r>
            <a:r>
              <a:rPr lang="en-US" sz="2800" dirty="0" smtClean="0">
                <a:latin typeface="Comic Sans MS" pitchFamily="66" charset="0"/>
              </a:rPr>
              <a:t> cells that condense around tooth buds</a:t>
            </a:r>
          </a:p>
          <a:p>
            <a:pPr eaLnBrk="1" hangingPunct="1"/>
            <a:endParaRPr lang="en-US" sz="2800" dirty="0" smtClean="0">
              <a:latin typeface="Comic Sans MS" pitchFamily="66" charset="0"/>
            </a:endParaRPr>
          </a:p>
          <a:p>
            <a:pPr eaLnBrk="1" hangingPunct="1"/>
            <a:r>
              <a:rPr lang="en-US" sz="2800" dirty="0" smtClean="0">
                <a:latin typeface="Comic Sans MS" pitchFamily="66" charset="0"/>
              </a:rPr>
              <a:t>Msx-1 -/- (mutants) </a:t>
            </a:r>
          </a:p>
          <a:p>
            <a:pPr eaLnBrk="1" hangingPunct="1">
              <a:buNone/>
            </a:pPr>
            <a:r>
              <a:rPr lang="en-US" sz="2800" dirty="0" smtClean="0">
                <a:latin typeface="Comic Sans MS" pitchFamily="66" charset="0"/>
              </a:rPr>
              <a:t>   1. development arrested at bud stage 		  2. loss of Bmp-4 expression</a:t>
            </a:r>
          </a:p>
        </p:txBody>
      </p:sp>
      <p:sp>
        <p:nvSpPr>
          <p:cNvPr id="31749" name="Line 4"/>
          <p:cNvSpPr>
            <a:spLocks noChangeShapeType="1"/>
          </p:cNvSpPr>
          <p:nvPr/>
        </p:nvSpPr>
        <p:spPr bwMode="auto">
          <a:xfrm flipH="1">
            <a:off x="5943600" y="2971800"/>
            <a:ext cx="1143000" cy="1219200"/>
          </a:xfrm>
          <a:prstGeom prst="line">
            <a:avLst/>
          </a:prstGeom>
          <a:noFill/>
          <a:ln w="9525">
            <a:noFill/>
            <a:round/>
            <a:headEnd/>
            <a:tailEnd type="triangle" w="med" len="med"/>
          </a:ln>
        </p:spPr>
        <p:txBody>
          <a:bodyPr anchor="b" anchorCtr="1"/>
          <a:lstStyle/>
          <a:p>
            <a:endParaRPr lang="en-US"/>
          </a:p>
        </p:txBody>
      </p:sp>
      <p:sp>
        <p:nvSpPr>
          <p:cNvPr id="31750" name="Rectangle 5"/>
          <p:cNvSpPr>
            <a:spLocks noChangeArrowheads="1"/>
          </p:cNvSpPr>
          <p:nvPr/>
        </p:nvSpPr>
        <p:spPr bwMode="auto">
          <a:xfrm>
            <a:off x="6324600" y="2438400"/>
            <a:ext cx="914400" cy="914400"/>
          </a:xfrm>
          <a:prstGeom prst="rect">
            <a:avLst/>
          </a:prstGeom>
          <a:noFill/>
          <a:ln w="9525" algn="ctr">
            <a:noFill/>
            <a:miter lim="800000"/>
            <a:headEnd/>
            <a:tailEnd/>
          </a:ln>
        </p:spPr>
        <p:txBody>
          <a:bodyPr wrap="none" anchor="ctr"/>
          <a:lstStyle/>
          <a:p>
            <a:endParaRPr lang="en-US"/>
          </a:p>
        </p:txBody>
      </p:sp>
      <p:sp>
        <p:nvSpPr>
          <p:cNvPr id="31751" name="Rectangle 6"/>
          <p:cNvSpPr>
            <a:spLocks noChangeArrowheads="1"/>
          </p:cNvSpPr>
          <p:nvPr/>
        </p:nvSpPr>
        <p:spPr bwMode="auto">
          <a:xfrm>
            <a:off x="7239000" y="2514600"/>
            <a:ext cx="914400" cy="914400"/>
          </a:xfrm>
          <a:prstGeom prst="rect">
            <a:avLst/>
          </a:prstGeom>
          <a:noFill/>
          <a:ln w="9525" algn="ctr">
            <a:noFill/>
            <a:miter lim="800000"/>
            <a:headEnd/>
            <a:tailEnd/>
          </a:ln>
        </p:spPr>
        <p:txBody>
          <a:bodyPr wrap="none" anchor="ctr"/>
          <a:lstStyle/>
          <a:p>
            <a:endParaRPr lang="en-US"/>
          </a:p>
        </p:txBody>
      </p:sp>
      <p:sp>
        <p:nvSpPr>
          <p:cNvPr id="31752" name="Line 7"/>
          <p:cNvSpPr>
            <a:spLocks noChangeShapeType="1"/>
          </p:cNvSpPr>
          <p:nvPr/>
        </p:nvSpPr>
        <p:spPr bwMode="auto">
          <a:xfrm flipH="1">
            <a:off x="6477000" y="3276600"/>
            <a:ext cx="990600" cy="990600"/>
          </a:xfrm>
          <a:prstGeom prst="line">
            <a:avLst/>
          </a:prstGeom>
          <a:noFill/>
          <a:ln w="9525">
            <a:noFill/>
            <a:round/>
            <a:headEnd/>
            <a:tailEnd type="triangle" w="med" len="med"/>
          </a:ln>
        </p:spPr>
        <p:txBody>
          <a:bodyPr anchor="b" anchorCtr="1"/>
          <a:lstStyle/>
          <a:p>
            <a:endParaRPr lang="en-US"/>
          </a:p>
        </p:txBody>
      </p:sp>
      <p:sp>
        <p:nvSpPr>
          <p:cNvPr id="31753" name="Line 8"/>
          <p:cNvSpPr>
            <a:spLocks noChangeShapeType="1"/>
          </p:cNvSpPr>
          <p:nvPr/>
        </p:nvSpPr>
        <p:spPr bwMode="auto">
          <a:xfrm flipH="1">
            <a:off x="6096000" y="2971800"/>
            <a:ext cx="1143000" cy="1219200"/>
          </a:xfrm>
          <a:prstGeom prst="line">
            <a:avLst/>
          </a:prstGeom>
          <a:noFill/>
          <a:ln w="9525">
            <a:noFill/>
            <a:round/>
            <a:headEnd/>
            <a:tailEnd type="triangle" w="med" len="med"/>
          </a:ln>
        </p:spPr>
        <p:txBody>
          <a:bodyPr anchor="b" anchorCtr="1"/>
          <a:lstStyle/>
          <a:p>
            <a:endParaRPr lang="en-US"/>
          </a:p>
        </p:txBody>
      </p:sp>
      <p:sp>
        <p:nvSpPr>
          <p:cNvPr id="31754" name="Rectangle 9"/>
          <p:cNvSpPr>
            <a:spLocks noChangeArrowheads="1"/>
          </p:cNvSpPr>
          <p:nvPr/>
        </p:nvSpPr>
        <p:spPr bwMode="auto">
          <a:xfrm>
            <a:off x="5867400" y="4800600"/>
            <a:ext cx="914400" cy="914400"/>
          </a:xfrm>
          <a:prstGeom prst="rect">
            <a:avLst/>
          </a:prstGeom>
          <a:noFill/>
          <a:ln w="9525" algn="ctr">
            <a:noFill/>
            <a:miter lim="800000"/>
            <a:headEnd/>
            <a:tailEnd/>
          </a:ln>
        </p:spPr>
        <p:txBody>
          <a:bodyPr wrap="none" anchor="ctr"/>
          <a:lstStyle/>
          <a:p>
            <a:endParaRPr lang="en-US"/>
          </a:p>
        </p:txBody>
      </p:sp>
      <p:sp>
        <p:nvSpPr>
          <p:cNvPr id="31755" name="Line 10"/>
          <p:cNvSpPr>
            <a:spLocks noChangeShapeType="1"/>
          </p:cNvSpPr>
          <p:nvPr/>
        </p:nvSpPr>
        <p:spPr bwMode="auto">
          <a:xfrm flipH="1">
            <a:off x="6400800" y="2895600"/>
            <a:ext cx="762000" cy="1066800"/>
          </a:xfrm>
          <a:prstGeom prst="line">
            <a:avLst/>
          </a:prstGeom>
          <a:noFill/>
          <a:ln w="9525">
            <a:noFill/>
            <a:round/>
            <a:headEnd/>
            <a:tailEnd type="triangle" w="med" len="med"/>
          </a:ln>
        </p:spPr>
        <p:txBody>
          <a:bodyPr anchor="b" anchorCtr="1"/>
          <a:lstStyle/>
          <a:p>
            <a:endParaRPr lang="en-US"/>
          </a:p>
        </p:txBody>
      </p:sp>
      <p:sp>
        <p:nvSpPr>
          <p:cNvPr id="31756" name="Rectangle 11"/>
          <p:cNvSpPr>
            <a:spLocks noChangeArrowheads="1"/>
          </p:cNvSpPr>
          <p:nvPr/>
        </p:nvSpPr>
        <p:spPr bwMode="auto">
          <a:xfrm>
            <a:off x="5791200" y="4724400"/>
            <a:ext cx="914400" cy="914400"/>
          </a:xfrm>
          <a:prstGeom prst="rect">
            <a:avLst/>
          </a:prstGeom>
          <a:noFill/>
          <a:ln w="9525" algn="ctr">
            <a:noFill/>
            <a:miter lim="800000"/>
            <a:headEnd/>
            <a:tailEnd/>
          </a:ln>
        </p:spPr>
        <p:txBody>
          <a:bodyPr wrap="none" anchor="ctr"/>
          <a:lstStyle/>
          <a:p>
            <a:endParaRPr lang="en-US"/>
          </a:p>
        </p:txBody>
      </p:sp>
      <p:sp>
        <p:nvSpPr>
          <p:cNvPr id="31757" name="Rectangle 12"/>
          <p:cNvSpPr>
            <a:spLocks noChangeArrowheads="1"/>
          </p:cNvSpPr>
          <p:nvPr/>
        </p:nvSpPr>
        <p:spPr bwMode="auto">
          <a:xfrm>
            <a:off x="5486400" y="3962400"/>
            <a:ext cx="914400" cy="914400"/>
          </a:xfrm>
          <a:prstGeom prst="rect">
            <a:avLst/>
          </a:prstGeom>
          <a:noFill/>
          <a:ln w="9525" algn="ctr">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125958" name="Picture 6"/>
          <p:cNvPicPr>
            <a:picLocks noGrp="1" noChangeAspect="1" noChangeArrowheads="1"/>
          </p:cNvPicPr>
          <p:nvPr>
            <p:ph sz="quarter" idx="1"/>
          </p:nvPr>
        </p:nvPicPr>
        <p:blipFill>
          <a:blip r:embed="rId2"/>
          <a:srcRect l="10414" t="11864" r="9540" b="11864"/>
          <a:stretch>
            <a:fillRect/>
          </a:stretch>
        </p:blipFill>
        <p:spPr bwMode="auto">
          <a:xfrm>
            <a:off x="228600" y="228600"/>
            <a:ext cx="8676640" cy="586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304800" y="6211669"/>
            <a:ext cx="8839200" cy="646331"/>
          </a:xfrm>
          <a:prstGeom prst="rect">
            <a:avLst/>
          </a:prstGeom>
        </p:spPr>
        <p:txBody>
          <a:bodyPr wrap="square">
            <a:spAutoFit/>
          </a:bodyPr>
          <a:lstStyle/>
          <a:p>
            <a:pPr algn="ctr"/>
            <a:r>
              <a:rPr lang="en-US" dirty="0" smtClean="0">
                <a:solidFill>
                  <a:srgbClr val="FF0000"/>
                </a:solidFill>
                <a:latin typeface="Comic Sans MS" pitchFamily="66" charset="0"/>
              </a:rPr>
              <a:t>Epithelial-</a:t>
            </a:r>
            <a:r>
              <a:rPr lang="en-US" dirty="0" err="1" smtClean="0">
                <a:solidFill>
                  <a:srgbClr val="FF0000"/>
                </a:solidFill>
                <a:latin typeface="Comic Sans MS" pitchFamily="66" charset="0"/>
              </a:rPr>
              <a:t>mesenchymal</a:t>
            </a:r>
            <a:r>
              <a:rPr lang="en-US" dirty="0" smtClean="0">
                <a:solidFill>
                  <a:srgbClr val="FF0000"/>
                </a:solidFill>
                <a:latin typeface="Comic Sans MS" pitchFamily="66" charset="0"/>
              </a:rPr>
              <a:t> </a:t>
            </a:r>
            <a:r>
              <a:rPr lang="en-US" dirty="0" err="1" smtClean="0">
                <a:solidFill>
                  <a:srgbClr val="FF0000"/>
                </a:solidFill>
                <a:latin typeface="Comic Sans MS" pitchFamily="66" charset="0"/>
              </a:rPr>
              <a:t>signalling</a:t>
            </a:r>
            <a:r>
              <a:rPr lang="en-US" dirty="0" smtClean="0">
                <a:solidFill>
                  <a:srgbClr val="FF0000"/>
                </a:solidFill>
                <a:latin typeface="Comic Sans MS" pitchFamily="66" charset="0"/>
              </a:rPr>
              <a:t> regulating tooth morphogenesis </a:t>
            </a:r>
          </a:p>
          <a:p>
            <a:pPr algn="ctr"/>
            <a:r>
              <a:rPr lang="en-US" dirty="0" smtClean="0">
                <a:solidFill>
                  <a:srgbClr val="FF0000"/>
                </a:solidFill>
                <a:latin typeface="Comic Sans MS" pitchFamily="66" charset="0"/>
              </a:rPr>
              <a:t>(Irma </a:t>
            </a:r>
            <a:r>
              <a:rPr lang="en-US" dirty="0" err="1" smtClean="0">
                <a:solidFill>
                  <a:srgbClr val="FF0000"/>
                </a:solidFill>
                <a:latin typeface="Comic Sans MS" pitchFamily="66" charset="0"/>
              </a:rPr>
              <a:t>Thesleff</a:t>
            </a:r>
            <a:r>
              <a:rPr lang="en-US" dirty="0" smtClean="0">
                <a:solidFill>
                  <a:srgbClr val="FF0000"/>
                </a:solidFill>
                <a:latin typeface="Comic Sans MS" pitchFamily="66" charset="0"/>
              </a:rPr>
              <a:t>) Journal of Cell Science 116, 1647-1648 2003</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sz="quarter" idx="1"/>
          </p:nvPr>
        </p:nvSpPr>
        <p:spPr/>
        <p:txBody>
          <a:bodyPr>
            <a:normAutofit/>
          </a:bodyPr>
          <a:lstStyle/>
          <a:p>
            <a:endParaRPr lang="en-US" sz="6000" dirty="0" smtClean="0">
              <a:solidFill>
                <a:srgbClr val="FF0000"/>
              </a:solidFill>
              <a:latin typeface="Comic Sans MS" pitchFamily="66" charset="0"/>
            </a:endParaRPr>
          </a:p>
          <a:p>
            <a:r>
              <a:rPr lang="en-US" sz="6000" dirty="0" smtClean="0">
                <a:solidFill>
                  <a:srgbClr val="FF0000"/>
                </a:solidFill>
                <a:latin typeface="Comic Sans MS" pitchFamily="66" charset="0"/>
              </a:rPr>
              <a:t> CLINICAL CONSIDERATIONS</a:t>
            </a:r>
            <a:endParaRPr lang="en-US" sz="6000" dirty="0">
              <a:solidFill>
                <a:srgbClr val="FF0000"/>
              </a:solidFill>
              <a:latin typeface="Comic Sans MS" pitchFamily="66"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2"/>
          <a:srcRect b="12000"/>
          <a:stretch>
            <a:fillRect/>
          </a:stretch>
        </p:blipFill>
        <p:spPr bwMode="auto">
          <a:xfrm>
            <a:off x="381000" y="1600200"/>
            <a:ext cx="3505200" cy="3352800"/>
          </a:xfrm>
          <a:prstGeom prst="rect">
            <a:avLst/>
          </a:prstGeom>
          <a:noFill/>
          <a:ln w="9525">
            <a:noFill/>
            <a:miter lim="800000"/>
            <a:headEnd/>
            <a:tailEnd/>
          </a:ln>
          <a:effectLst/>
        </p:spPr>
      </p:pic>
      <p:sp>
        <p:nvSpPr>
          <p:cNvPr id="183299" name="Text Box 3"/>
          <p:cNvSpPr txBox="1">
            <a:spLocks noChangeArrowheads="1"/>
          </p:cNvSpPr>
          <p:nvPr/>
        </p:nvSpPr>
        <p:spPr bwMode="auto">
          <a:xfrm>
            <a:off x="152400" y="5105400"/>
            <a:ext cx="4267200" cy="519113"/>
          </a:xfrm>
          <a:prstGeom prst="rect">
            <a:avLst/>
          </a:prstGeom>
          <a:noFill/>
          <a:ln w="9525">
            <a:noFill/>
            <a:miter lim="800000"/>
            <a:headEnd/>
            <a:tailEnd/>
          </a:ln>
          <a:effectLst/>
        </p:spPr>
        <p:txBody>
          <a:bodyPr>
            <a:spAutoFit/>
          </a:bodyPr>
          <a:lstStyle/>
          <a:p>
            <a:pPr algn="ctr">
              <a:spcBef>
                <a:spcPct val="50000"/>
              </a:spcBef>
            </a:pPr>
            <a:r>
              <a:rPr lang="en-US" sz="2800" b="1" i="1">
                <a:latin typeface="Times New Roman" pitchFamily="18" charset="0"/>
              </a:rPr>
              <a:t>Anodontia</a:t>
            </a:r>
          </a:p>
        </p:txBody>
      </p:sp>
      <p:pic>
        <p:nvPicPr>
          <p:cNvPr id="183301" name="Picture 5"/>
          <p:cNvPicPr>
            <a:picLocks noChangeAspect="1" noChangeArrowheads="1"/>
          </p:cNvPicPr>
          <p:nvPr/>
        </p:nvPicPr>
        <p:blipFill>
          <a:blip r:embed="rId3">
            <a:lum bright="-12000" contrast="12000"/>
          </a:blip>
          <a:srcRect l="25664" t="22221" r="7965" b="11111"/>
          <a:stretch>
            <a:fillRect/>
          </a:stretch>
        </p:blipFill>
        <p:spPr bwMode="auto">
          <a:xfrm>
            <a:off x="4572000" y="1600200"/>
            <a:ext cx="3733800" cy="3352800"/>
          </a:xfrm>
          <a:prstGeom prst="rect">
            <a:avLst/>
          </a:prstGeom>
          <a:noFill/>
          <a:ln w="9525">
            <a:noFill/>
            <a:miter lim="800000"/>
            <a:headEnd/>
            <a:tailEnd/>
          </a:ln>
          <a:effectLst/>
        </p:spPr>
      </p:pic>
      <p:sp>
        <p:nvSpPr>
          <p:cNvPr id="183302" name="Text Box 6"/>
          <p:cNvSpPr txBox="1">
            <a:spLocks noChangeArrowheads="1"/>
          </p:cNvSpPr>
          <p:nvPr/>
        </p:nvSpPr>
        <p:spPr bwMode="auto">
          <a:xfrm>
            <a:off x="4800600" y="5181600"/>
            <a:ext cx="3276600" cy="457200"/>
          </a:xfrm>
          <a:prstGeom prst="rect">
            <a:avLst/>
          </a:prstGeom>
          <a:noFill/>
          <a:ln w="9525">
            <a:noFill/>
            <a:miter lim="800000"/>
            <a:headEnd/>
            <a:tailEnd/>
          </a:ln>
          <a:effectLst/>
        </p:spPr>
        <p:txBody>
          <a:bodyPr>
            <a:spAutoFit/>
          </a:bodyPr>
          <a:lstStyle/>
          <a:p>
            <a:pPr algn="ctr">
              <a:spcBef>
                <a:spcPct val="50000"/>
              </a:spcBef>
            </a:pPr>
            <a:r>
              <a:rPr lang="en-US" sz="2400" b="1" i="1" dirty="0" err="1" smtClean="0">
                <a:latin typeface="Times New Roman" pitchFamily="18" charset="0"/>
              </a:rPr>
              <a:t>Oligodontia</a:t>
            </a:r>
            <a:endParaRPr lang="en-US" sz="2400" b="1" i="1" dirty="0">
              <a:latin typeface="Times New Roman" pitchFamily="18" charset="0"/>
            </a:endParaRPr>
          </a:p>
        </p:txBody>
      </p:sp>
      <p:sp>
        <p:nvSpPr>
          <p:cNvPr id="183303" name="Text Box 7"/>
          <p:cNvSpPr txBox="1">
            <a:spLocks noChangeArrowheads="1"/>
          </p:cNvSpPr>
          <p:nvPr/>
        </p:nvSpPr>
        <p:spPr bwMode="auto">
          <a:xfrm>
            <a:off x="1905000" y="457200"/>
            <a:ext cx="4876800" cy="519113"/>
          </a:xfrm>
          <a:prstGeom prst="rect">
            <a:avLst/>
          </a:prstGeom>
          <a:noFill/>
          <a:ln w="9525">
            <a:noFill/>
            <a:miter lim="800000"/>
            <a:headEnd/>
            <a:tailEnd/>
          </a:ln>
          <a:effectLst/>
        </p:spPr>
        <p:txBody>
          <a:bodyPr>
            <a:spAutoFit/>
          </a:bodyPr>
          <a:lstStyle/>
          <a:p>
            <a:pPr algn="ctr">
              <a:spcBef>
                <a:spcPct val="50000"/>
              </a:spcBef>
            </a:pPr>
            <a:r>
              <a:rPr lang="en-US" sz="2800" b="1" i="1">
                <a:latin typeface="Times New Roman" pitchFamily="18" charset="0"/>
              </a:rPr>
              <a:t>Missing teeth</a:t>
            </a:r>
          </a:p>
        </p:txBody>
      </p:sp>
      <p:sp>
        <p:nvSpPr>
          <p:cNvPr id="10" name="TextBox 9"/>
          <p:cNvSpPr txBox="1"/>
          <p:nvPr/>
        </p:nvSpPr>
        <p:spPr>
          <a:xfrm>
            <a:off x="457200" y="5791200"/>
            <a:ext cx="8001000"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dirty="0" smtClean="0">
                <a:solidFill>
                  <a:srgbClr val="FF0000"/>
                </a:solidFill>
                <a:latin typeface="Comic Sans MS" pitchFamily="66" charset="0"/>
              </a:rPr>
              <a:t>LACK OF INITIATION </a:t>
            </a:r>
            <a:endParaRPr lang="en-US" sz="2800" dirty="0">
              <a:solidFill>
                <a:srgbClr val="FF0000"/>
              </a:solidFill>
              <a:latin typeface="Comic Sans MS" pitchFamily="66"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C:\Documents and Settings\Admin\Desktop\stuff\Supernumerary Teeth_files\supernumerary1.jpg"/>
          <p:cNvPicPr>
            <a:picLocks noChangeAspect="1" noChangeArrowheads="1"/>
          </p:cNvPicPr>
          <p:nvPr/>
        </p:nvPicPr>
        <p:blipFill>
          <a:blip r:embed="rId2"/>
          <a:srcRect/>
          <a:stretch>
            <a:fillRect/>
          </a:stretch>
        </p:blipFill>
        <p:spPr bwMode="auto">
          <a:xfrm>
            <a:off x="1676400" y="1143000"/>
            <a:ext cx="4876800" cy="4038600"/>
          </a:xfrm>
          <a:prstGeom prst="rect">
            <a:avLst/>
          </a:prstGeom>
          <a:noFill/>
        </p:spPr>
      </p:pic>
      <p:sp>
        <p:nvSpPr>
          <p:cNvPr id="98307" name="Text Box 3"/>
          <p:cNvSpPr txBox="1">
            <a:spLocks noChangeArrowheads="1"/>
          </p:cNvSpPr>
          <p:nvPr/>
        </p:nvSpPr>
        <p:spPr bwMode="auto">
          <a:xfrm>
            <a:off x="1600200" y="228600"/>
            <a:ext cx="5562600" cy="707886"/>
          </a:xfrm>
          <a:prstGeom prst="rect">
            <a:avLst/>
          </a:prstGeom>
          <a:noFill/>
          <a:ln w="9525">
            <a:noFill/>
            <a:miter lim="800000"/>
            <a:headEnd/>
            <a:tailEnd/>
          </a:ln>
          <a:effectLst/>
        </p:spPr>
        <p:txBody>
          <a:bodyPr>
            <a:spAutoFit/>
          </a:bodyPr>
          <a:lstStyle/>
          <a:p>
            <a:pPr algn="ctr">
              <a:spcBef>
                <a:spcPct val="50000"/>
              </a:spcBef>
            </a:pPr>
            <a:r>
              <a:rPr lang="en-US" sz="4000" dirty="0">
                <a:solidFill>
                  <a:srgbClr val="FF0000"/>
                </a:solidFill>
                <a:latin typeface="Comic Sans MS" pitchFamily="66" charset="0"/>
              </a:rPr>
              <a:t>Supernumerary teeth</a:t>
            </a:r>
          </a:p>
        </p:txBody>
      </p:sp>
      <p:sp>
        <p:nvSpPr>
          <p:cNvPr id="5" name="TextBox 4"/>
          <p:cNvSpPr txBox="1"/>
          <p:nvPr/>
        </p:nvSpPr>
        <p:spPr>
          <a:xfrm>
            <a:off x="1371600" y="5638800"/>
            <a:ext cx="6248400" cy="523220"/>
          </a:xfrm>
          <a:prstGeom prst="rect">
            <a:avLst/>
          </a:prstGeom>
          <a:noFill/>
          <a:ln>
            <a:solidFill>
              <a:srgbClr val="FF0000"/>
            </a:solidFill>
          </a:ln>
        </p:spPr>
        <p:txBody>
          <a:bodyPr wrap="square" rtlCol="0">
            <a:spAutoFit/>
          </a:bodyPr>
          <a:lstStyle/>
          <a:p>
            <a:pPr algn="ctr"/>
            <a:r>
              <a:rPr lang="en-US" sz="2800" dirty="0" smtClean="0">
                <a:latin typeface="Comic Sans MS" pitchFamily="66" charset="0"/>
              </a:rPr>
              <a:t>ABNORMAL  INITIATION</a:t>
            </a:r>
            <a:endParaRPr lang="en-US" sz="2800" dirty="0">
              <a:latin typeface="Comic Sans MS" pitchFamily="66"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Text Box 3"/>
          <p:cNvSpPr txBox="1">
            <a:spLocks noChangeArrowheads="1"/>
          </p:cNvSpPr>
          <p:nvPr/>
        </p:nvSpPr>
        <p:spPr bwMode="auto">
          <a:xfrm>
            <a:off x="1828800" y="381000"/>
            <a:ext cx="5943600" cy="523220"/>
          </a:xfrm>
          <a:prstGeom prst="rect">
            <a:avLst/>
          </a:prstGeom>
          <a:noFill/>
          <a:ln w="9525">
            <a:noFill/>
            <a:miter lim="800000"/>
            <a:headEnd/>
            <a:tailEnd/>
          </a:ln>
          <a:effectLst/>
        </p:spPr>
        <p:txBody>
          <a:bodyPr wrap="square">
            <a:spAutoFit/>
          </a:bodyPr>
          <a:lstStyle/>
          <a:p>
            <a:pPr>
              <a:spcBef>
                <a:spcPct val="50000"/>
              </a:spcBef>
            </a:pPr>
            <a:r>
              <a:rPr lang="en-US" sz="2800" dirty="0" err="1" smtClean="0">
                <a:solidFill>
                  <a:srgbClr val="FF0000"/>
                </a:solidFill>
                <a:latin typeface="Comic Sans MS" pitchFamily="66" charset="0"/>
              </a:rPr>
              <a:t>Microdontia</a:t>
            </a:r>
            <a:r>
              <a:rPr lang="en-US" sz="2800" dirty="0" smtClean="0">
                <a:solidFill>
                  <a:srgbClr val="FF0000"/>
                </a:solidFill>
                <a:latin typeface="Comic Sans MS" pitchFamily="66" charset="0"/>
              </a:rPr>
              <a:t> &amp; </a:t>
            </a:r>
            <a:r>
              <a:rPr lang="en-US" sz="2800" dirty="0" err="1" smtClean="0">
                <a:solidFill>
                  <a:srgbClr val="FF0000"/>
                </a:solidFill>
                <a:latin typeface="Comic Sans MS" pitchFamily="66" charset="0"/>
              </a:rPr>
              <a:t>Macrodontia</a:t>
            </a:r>
            <a:endParaRPr lang="en-US" sz="2800" dirty="0">
              <a:solidFill>
                <a:srgbClr val="FF0000"/>
              </a:solidFill>
              <a:latin typeface="Comic Sans MS" pitchFamily="66" charset="0"/>
            </a:endParaRPr>
          </a:p>
        </p:txBody>
      </p:sp>
      <p:pic>
        <p:nvPicPr>
          <p:cNvPr id="116737" name="Picture 1"/>
          <p:cNvPicPr>
            <a:picLocks noChangeAspect="1" noChangeArrowheads="1"/>
          </p:cNvPicPr>
          <p:nvPr/>
        </p:nvPicPr>
        <p:blipFill>
          <a:blip r:embed="rId2"/>
          <a:srcRect/>
          <a:stretch>
            <a:fillRect/>
          </a:stretch>
        </p:blipFill>
        <p:spPr bwMode="auto">
          <a:xfrm>
            <a:off x="381000" y="1143000"/>
            <a:ext cx="3835400" cy="3048000"/>
          </a:xfrm>
          <a:prstGeom prst="rect">
            <a:avLst/>
          </a:prstGeom>
          <a:noFill/>
          <a:ln w="9525">
            <a:noFill/>
            <a:miter lim="800000"/>
            <a:headEnd/>
            <a:tailEnd/>
          </a:ln>
          <a:effectLst/>
        </p:spPr>
      </p:pic>
      <p:pic>
        <p:nvPicPr>
          <p:cNvPr id="116738" name="Picture 2"/>
          <p:cNvPicPr>
            <a:picLocks noChangeAspect="1" noChangeArrowheads="1"/>
          </p:cNvPicPr>
          <p:nvPr/>
        </p:nvPicPr>
        <p:blipFill>
          <a:blip r:embed="rId3"/>
          <a:srcRect/>
          <a:stretch>
            <a:fillRect/>
          </a:stretch>
        </p:blipFill>
        <p:spPr bwMode="auto">
          <a:xfrm>
            <a:off x="4800600" y="1143000"/>
            <a:ext cx="4011283" cy="3038475"/>
          </a:xfrm>
          <a:prstGeom prst="rect">
            <a:avLst/>
          </a:prstGeom>
          <a:noFill/>
          <a:ln w="9525">
            <a:noFill/>
            <a:miter lim="800000"/>
            <a:headEnd/>
            <a:tailEnd/>
          </a:ln>
          <a:effectLst/>
        </p:spPr>
      </p:pic>
      <p:sp>
        <p:nvSpPr>
          <p:cNvPr id="6" name="TextBox 5"/>
          <p:cNvSpPr txBox="1"/>
          <p:nvPr/>
        </p:nvSpPr>
        <p:spPr>
          <a:xfrm>
            <a:off x="381000" y="5181600"/>
            <a:ext cx="3657600"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smtClean="0">
                <a:latin typeface="Comic Sans MS" pitchFamily="66" charset="0"/>
              </a:rPr>
              <a:t>Teeth smaller than normal</a:t>
            </a:r>
            <a:endParaRPr lang="en-US" sz="2400" dirty="0">
              <a:latin typeface="Comic Sans MS" pitchFamily="66" charset="0"/>
            </a:endParaRPr>
          </a:p>
        </p:txBody>
      </p:sp>
      <p:sp>
        <p:nvSpPr>
          <p:cNvPr id="7" name="TextBox 6"/>
          <p:cNvSpPr txBox="1"/>
          <p:nvPr/>
        </p:nvSpPr>
        <p:spPr>
          <a:xfrm>
            <a:off x="4876800" y="5181600"/>
            <a:ext cx="3581400"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smtClean="0">
                <a:latin typeface="Comic Sans MS" pitchFamily="66" charset="0"/>
              </a:rPr>
              <a:t>Teeth larger than normal</a:t>
            </a:r>
            <a:endParaRPr lang="en-US" sz="2400" dirty="0">
              <a:latin typeface="Comic Sans MS" pitchFamily="66"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509574"/>
            <a:ext cx="8153400" cy="990600"/>
          </a:xfrm>
        </p:spPr>
        <p:txBody>
          <a:bodyPr>
            <a:normAutofit fontScale="90000"/>
          </a:bodyPr>
          <a:lstStyle/>
          <a:p>
            <a:pPr algn="ctr"/>
            <a:r>
              <a:rPr lang="en-US" dirty="0" smtClean="0">
                <a:latin typeface="Comic Sans MS" pitchFamily="66" charset="0"/>
              </a:rPr>
              <a:t>MORPHODIFFERENTIATION </a:t>
            </a:r>
            <a:br>
              <a:rPr lang="en-US" dirty="0" smtClean="0">
                <a:latin typeface="Comic Sans MS" pitchFamily="66" charset="0"/>
              </a:rPr>
            </a:br>
            <a:endParaRPr lang="en-IN" dirty="0">
              <a:latin typeface="Comic Sans MS" pitchFamily="66" charset="0"/>
            </a:endParaRPr>
          </a:p>
        </p:txBody>
      </p:sp>
      <p:sp>
        <p:nvSpPr>
          <p:cNvPr id="3" name="Content Placeholder 2"/>
          <p:cNvSpPr>
            <a:spLocks noGrp="1"/>
          </p:cNvSpPr>
          <p:nvPr>
            <p:ph sz="quarter" idx="1"/>
          </p:nvPr>
        </p:nvSpPr>
        <p:spPr>
          <a:xfrm>
            <a:off x="357158" y="1428736"/>
            <a:ext cx="8572560" cy="4495800"/>
          </a:xfrm>
        </p:spPr>
        <p:txBody>
          <a:bodyPr>
            <a:noAutofit/>
          </a:bodyPr>
          <a:lstStyle/>
          <a:p>
            <a:pPr algn="just"/>
            <a:r>
              <a:rPr lang="en-US" sz="2600" dirty="0" smtClean="0">
                <a:latin typeface="Comic Sans MS" pitchFamily="66" charset="0"/>
              </a:rPr>
              <a:t>Size and form of teeth affected without impairing function of </a:t>
            </a:r>
            <a:r>
              <a:rPr lang="en-US" sz="2600" dirty="0" err="1" smtClean="0">
                <a:latin typeface="Comic Sans MS" pitchFamily="66" charset="0"/>
              </a:rPr>
              <a:t>ameloblasts</a:t>
            </a:r>
            <a:r>
              <a:rPr lang="en-US" sz="2600" dirty="0" smtClean="0">
                <a:latin typeface="Comic Sans MS" pitchFamily="66" charset="0"/>
              </a:rPr>
              <a:t>/odontoblasts    </a:t>
            </a:r>
            <a:r>
              <a:rPr lang="en-US" sz="2600" dirty="0" err="1" smtClean="0">
                <a:latin typeface="Comic Sans MS" pitchFamily="66" charset="0"/>
              </a:rPr>
              <a:t>e.g</a:t>
            </a:r>
            <a:r>
              <a:rPr lang="en-US" sz="2600" dirty="0" smtClean="0">
                <a:latin typeface="Comic Sans MS" pitchFamily="66" charset="0"/>
              </a:rPr>
              <a:t> :</a:t>
            </a:r>
          </a:p>
          <a:p>
            <a:pPr algn="just">
              <a:buNone/>
            </a:pPr>
            <a:r>
              <a:rPr lang="en-US" sz="2600" dirty="0" smtClean="0">
                <a:latin typeface="Comic Sans MS" pitchFamily="66" charset="0"/>
              </a:rPr>
              <a:t>   - Twinning</a:t>
            </a:r>
          </a:p>
          <a:p>
            <a:pPr algn="just">
              <a:buFontTx/>
              <a:buNone/>
            </a:pPr>
            <a:r>
              <a:rPr lang="en-US" sz="2600" dirty="0" smtClean="0">
                <a:latin typeface="Comic Sans MS" pitchFamily="66" charset="0"/>
              </a:rPr>
              <a:t>   - Fusion</a:t>
            </a:r>
            <a:endParaRPr lang="en-IN" sz="2600" dirty="0" smtClean="0">
              <a:latin typeface="Comic Sans MS" pitchFamily="66" charset="0"/>
            </a:endParaRPr>
          </a:p>
          <a:p>
            <a:pPr algn="just">
              <a:buFontTx/>
              <a:buNone/>
            </a:pPr>
            <a:r>
              <a:rPr lang="en-US" sz="2600" dirty="0" smtClean="0">
                <a:latin typeface="Comic Sans MS" pitchFamily="66" charset="0"/>
              </a:rPr>
              <a:t>   - Concrescence</a:t>
            </a:r>
          </a:p>
          <a:p>
            <a:pPr algn="just">
              <a:buFontTx/>
              <a:buNone/>
            </a:pPr>
            <a:r>
              <a:rPr lang="en-US" sz="2600" dirty="0" smtClean="0">
                <a:latin typeface="Comic Sans MS" pitchFamily="66" charset="0"/>
              </a:rPr>
              <a:t>	- </a:t>
            </a:r>
            <a:r>
              <a:rPr lang="en-US" sz="2600" dirty="0" err="1" smtClean="0">
                <a:latin typeface="Comic Sans MS" pitchFamily="66" charset="0"/>
              </a:rPr>
              <a:t>Dilaceration</a:t>
            </a:r>
            <a:endParaRPr lang="en-US" sz="2600" dirty="0" smtClean="0">
              <a:latin typeface="Comic Sans MS" pitchFamily="66" charset="0"/>
            </a:endParaRPr>
          </a:p>
          <a:p>
            <a:pPr algn="just">
              <a:buFontTx/>
              <a:buNone/>
            </a:pPr>
            <a:r>
              <a:rPr lang="en-US" sz="2600" dirty="0" smtClean="0">
                <a:latin typeface="Comic Sans MS" pitchFamily="66" charset="0"/>
              </a:rPr>
              <a:t>	- Talon cusp</a:t>
            </a:r>
          </a:p>
          <a:p>
            <a:pPr algn="just">
              <a:buFontTx/>
              <a:buNone/>
            </a:pPr>
            <a:r>
              <a:rPr lang="en-US" sz="2600" dirty="0" smtClean="0">
                <a:latin typeface="Comic Sans MS" pitchFamily="66" charset="0"/>
              </a:rPr>
              <a:t>	- Dens In Dente</a:t>
            </a:r>
          </a:p>
          <a:p>
            <a:pPr algn="just">
              <a:buFontTx/>
              <a:buNone/>
            </a:pPr>
            <a:r>
              <a:rPr lang="en-US" sz="2600" dirty="0" smtClean="0">
                <a:latin typeface="Comic Sans MS" pitchFamily="66" charset="0"/>
              </a:rPr>
              <a:t>	- </a:t>
            </a:r>
            <a:r>
              <a:rPr lang="en-US" sz="2600" dirty="0" err="1" smtClean="0">
                <a:latin typeface="Comic Sans MS" pitchFamily="66" charset="0"/>
              </a:rPr>
              <a:t>Taurodontism</a:t>
            </a:r>
            <a:endParaRPr lang="en-US" sz="2600" dirty="0" smtClean="0">
              <a:latin typeface="Comic Sans MS" pitchFamily="66" charset="0"/>
            </a:endParaRPr>
          </a:p>
          <a:p>
            <a:pPr algn="just">
              <a:buFontTx/>
              <a:buNone/>
            </a:pPr>
            <a:r>
              <a:rPr lang="en-US" sz="2600" dirty="0" smtClean="0">
                <a:latin typeface="Comic Sans MS" pitchFamily="66" charset="0"/>
              </a:rPr>
              <a:t>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52400" y="381000"/>
            <a:ext cx="8991600" cy="5715000"/>
          </a:xfrm>
        </p:spPr>
        <p:txBody>
          <a:bodyPr>
            <a:noAutofit/>
          </a:bodyPr>
          <a:lstStyle/>
          <a:p>
            <a:pPr algn="just"/>
            <a:r>
              <a:rPr lang="en-US" sz="2800" dirty="0" smtClean="0">
                <a:latin typeface="Comic Sans MS" pitchFamily="66" charset="0"/>
              </a:rPr>
              <a:t>The successors of the deciduous teeth develop from lingual extension of the free end of the dental lamina opposite to the enamel organ of each deciduous tooth . </a:t>
            </a:r>
          </a:p>
          <a:p>
            <a:pPr algn="just"/>
            <a:endParaRPr lang="en-IN" sz="2800" dirty="0" smtClean="0">
              <a:latin typeface="Comic Sans MS" pitchFamily="66" charset="0"/>
            </a:endParaRPr>
          </a:p>
          <a:p>
            <a:pPr algn="just"/>
            <a:r>
              <a:rPr lang="en-US" sz="2800" dirty="0" smtClean="0">
                <a:latin typeface="Comic Sans MS" pitchFamily="66" charset="0"/>
              </a:rPr>
              <a:t>The lingual extension of the dental lamina is named </a:t>
            </a:r>
            <a:r>
              <a:rPr lang="en-US" sz="2800" dirty="0" err="1" smtClean="0">
                <a:solidFill>
                  <a:srgbClr val="C00000"/>
                </a:solidFill>
                <a:latin typeface="Comic Sans MS" pitchFamily="66" charset="0"/>
              </a:rPr>
              <a:t>successional</a:t>
            </a:r>
            <a:r>
              <a:rPr lang="en-US" sz="2800" dirty="0" smtClean="0">
                <a:solidFill>
                  <a:srgbClr val="C00000"/>
                </a:solidFill>
                <a:latin typeface="Comic Sans MS" pitchFamily="66" charset="0"/>
              </a:rPr>
              <a:t> lamina </a:t>
            </a:r>
            <a:r>
              <a:rPr lang="en-US" sz="2800" dirty="0" smtClean="0">
                <a:latin typeface="Comic Sans MS" pitchFamily="66" charset="0"/>
              </a:rPr>
              <a:t>and develops from the fifth month in </a:t>
            </a:r>
            <a:r>
              <a:rPr lang="en-US" sz="2800" dirty="0" err="1" smtClean="0">
                <a:latin typeface="Comic Sans MS" pitchFamily="66" charset="0"/>
              </a:rPr>
              <a:t>utero</a:t>
            </a:r>
            <a:r>
              <a:rPr lang="en-US" sz="2800" dirty="0" smtClean="0">
                <a:latin typeface="Comic Sans MS" pitchFamily="66" charset="0"/>
              </a:rPr>
              <a:t> to the tenth month of age.</a:t>
            </a:r>
            <a:endParaRPr lang="en-IN" sz="2800" dirty="0">
              <a:latin typeface="Comic Sans MS" pitchFamily="66" charset="0"/>
            </a:endParaRPr>
          </a:p>
        </p:txBody>
      </p:sp>
      <p:grpSp>
        <p:nvGrpSpPr>
          <p:cNvPr id="4" name="Group 3"/>
          <p:cNvGrpSpPr>
            <a:grpSpLocks/>
          </p:cNvGrpSpPr>
          <p:nvPr/>
        </p:nvGrpSpPr>
        <p:grpSpPr bwMode="auto">
          <a:xfrm>
            <a:off x="4572000" y="4114800"/>
            <a:ext cx="4343400" cy="2514600"/>
            <a:chOff x="2880" y="1440"/>
            <a:chExt cx="2832" cy="2458"/>
          </a:xfrm>
        </p:grpSpPr>
        <p:pic>
          <p:nvPicPr>
            <p:cNvPr id="5" name="Picture 4" descr="Figure_05-23"/>
            <p:cNvPicPr>
              <a:picLocks noChangeAspect="1" noChangeArrowheads="1"/>
            </p:cNvPicPr>
            <p:nvPr/>
          </p:nvPicPr>
          <p:blipFill>
            <a:blip r:embed="rId3">
              <a:lum contrast="30000"/>
            </a:blip>
            <a:srcRect b="1250"/>
            <a:stretch>
              <a:fillRect/>
            </a:stretch>
          </p:blipFill>
          <p:spPr bwMode="auto">
            <a:xfrm>
              <a:off x="2880" y="1440"/>
              <a:ext cx="2832" cy="2458"/>
            </a:xfrm>
            <a:prstGeom prst="rect">
              <a:avLst/>
            </a:prstGeom>
            <a:noFill/>
            <a:ln w="6350">
              <a:solidFill>
                <a:schemeClr val="tx1">
                  <a:lumMod val="95000"/>
                  <a:lumOff val="5000"/>
                </a:schemeClr>
              </a:solidFill>
              <a:miter lim="800000"/>
              <a:headEnd/>
              <a:tailEnd/>
            </a:ln>
          </p:spPr>
        </p:pic>
        <p:sp>
          <p:nvSpPr>
            <p:cNvPr id="6" name="Line 5"/>
            <p:cNvSpPr>
              <a:spLocks noChangeShapeType="1"/>
            </p:cNvSpPr>
            <p:nvPr/>
          </p:nvSpPr>
          <p:spPr bwMode="auto">
            <a:xfrm>
              <a:off x="3168" y="1584"/>
              <a:ext cx="2544" cy="0"/>
            </a:xfrm>
            <a:prstGeom prst="line">
              <a:avLst/>
            </a:prstGeom>
            <a:noFill/>
            <a:ln w="6350">
              <a:solidFill>
                <a:srgbClr val="FF0000"/>
              </a:solidFill>
              <a:round/>
              <a:headEnd/>
              <a:tailEnd/>
            </a:ln>
            <a:effectLst/>
          </p:spPr>
          <p:txBody>
            <a:bodyPr/>
            <a:lstStyle/>
            <a:p>
              <a:endParaRPr lang="en-US"/>
            </a:p>
          </p:txBody>
        </p:sp>
      </p:gr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412750" y="1325563"/>
            <a:ext cx="9144000" cy="0"/>
          </a:xfrm>
          <a:prstGeom prst="rect">
            <a:avLst/>
          </a:prstGeom>
          <a:noFill/>
          <a:ln w="9525">
            <a:noFill/>
            <a:miter lim="800000"/>
            <a:headEnd/>
            <a:tailEnd/>
          </a:ln>
          <a:effectLst/>
        </p:spPr>
        <p:txBody>
          <a:bodyPr>
            <a:spAutoFit/>
          </a:bodyPr>
          <a:lstStyle/>
          <a:p>
            <a:endParaRPr lang="en-US"/>
          </a:p>
        </p:txBody>
      </p:sp>
      <p:pic>
        <p:nvPicPr>
          <p:cNvPr id="91139" name="Picture 3" descr="C:\Documents and Settings\Admin\Desktop\stuff\PPT Slide fusion_files\img025.jpg"/>
          <p:cNvPicPr>
            <a:picLocks noChangeAspect="1" noChangeArrowheads="1"/>
          </p:cNvPicPr>
          <p:nvPr/>
        </p:nvPicPr>
        <p:blipFill>
          <a:blip r:embed="rId3">
            <a:lum bright="6000"/>
          </a:blip>
          <a:srcRect b="12962"/>
          <a:stretch>
            <a:fillRect/>
          </a:stretch>
        </p:blipFill>
        <p:spPr bwMode="auto">
          <a:xfrm>
            <a:off x="5715000" y="3276600"/>
            <a:ext cx="2819400" cy="2209800"/>
          </a:xfrm>
          <a:prstGeom prst="rect">
            <a:avLst/>
          </a:prstGeom>
          <a:noFill/>
        </p:spPr>
      </p:pic>
      <p:graphicFrame>
        <p:nvGraphicFramePr>
          <p:cNvPr id="91140" name="Object 4"/>
          <p:cNvGraphicFramePr>
            <a:graphicFrameLocks noChangeAspect="1"/>
          </p:cNvGraphicFramePr>
          <p:nvPr/>
        </p:nvGraphicFramePr>
        <p:xfrm>
          <a:off x="5715000" y="533400"/>
          <a:ext cx="2971800" cy="2590800"/>
        </p:xfrm>
        <a:graphic>
          <a:graphicData uri="http://schemas.openxmlformats.org/presentationml/2006/ole">
            <p:oleObj spid="_x0000_s8196" name="Photo Editor Photo" r:id="rId4" imgW="11476190" imgH="12123810" progId="">
              <p:embed/>
            </p:oleObj>
          </a:graphicData>
        </a:graphic>
      </p:graphicFrame>
      <p:sp>
        <p:nvSpPr>
          <p:cNvPr id="91141" name="Text Box 5"/>
          <p:cNvSpPr txBox="1">
            <a:spLocks noChangeArrowheads="1"/>
          </p:cNvSpPr>
          <p:nvPr/>
        </p:nvSpPr>
        <p:spPr bwMode="auto">
          <a:xfrm>
            <a:off x="2057400" y="304800"/>
            <a:ext cx="4572000" cy="707886"/>
          </a:xfrm>
          <a:prstGeom prst="rect">
            <a:avLst/>
          </a:prstGeom>
          <a:noFill/>
          <a:ln w="9525">
            <a:noFill/>
            <a:miter lim="800000"/>
            <a:headEnd/>
            <a:tailEnd/>
          </a:ln>
          <a:effectLst/>
        </p:spPr>
        <p:txBody>
          <a:bodyPr>
            <a:spAutoFit/>
          </a:bodyPr>
          <a:lstStyle/>
          <a:p>
            <a:pPr algn="ctr">
              <a:spcBef>
                <a:spcPct val="50000"/>
              </a:spcBef>
            </a:pPr>
            <a:r>
              <a:rPr lang="en-US" sz="4000" dirty="0">
                <a:solidFill>
                  <a:srgbClr val="FF0000"/>
                </a:solidFill>
                <a:latin typeface="Comic Sans MS" pitchFamily="66" charset="0"/>
              </a:rPr>
              <a:t>Fusion</a:t>
            </a:r>
            <a:r>
              <a:rPr lang="en-US" sz="2800" dirty="0">
                <a:latin typeface="Comic Sans MS" pitchFamily="66" charset="0"/>
              </a:rPr>
              <a:t> </a:t>
            </a:r>
          </a:p>
        </p:txBody>
      </p:sp>
      <p:sp>
        <p:nvSpPr>
          <p:cNvPr id="91142" name="Oval 6"/>
          <p:cNvSpPr>
            <a:spLocks noChangeArrowheads="1"/>
          </p:cNvSpPr>
          <p:nvPr/>
        </p:nvSpPr>
        <p:spPr bwMode="auto">
          <a:xfrm>
            <a:off x="6248400" y="3886200"/>
            <a:ext cx="838200" cy="762000"/>
          </a:xfrm>
          <a:prstGeom prst="ellipse">
            <a:avLst/>
          </a:prstGeom>
          <a:noFill/>
          <a:ln w="28575">
            <a:solidFill>
              <a:schemeClr val="tx1"/>
            </a:solidFill>
            <a:round/>
            <a:headEnd/>
            <a:tailEnd/>
          </a:ln>
          <a:effectLst/>
        </p:spPr>
        <p:txBody>
          <a:bodyPr wrap="none" anchor="ctr"/>
          <a:lstStyle/>
          <a:p>
            <a:endParaRPr lang="en-US"/>
          </a:p>
        </p:txBody>
      </p:sp>
      <p:sp>
        <p:nvSpPr>
          <p:cNvPr id="7" name="TextBox 6"/>
          <p:cNvSpPr txBox="1"/>
          <p:nvPr/>
        </p:nvSpPr>
        <p:spPr>
          <a:xfrm>
            <a:off x="381000" y="5867400"/>
            <a:ext cx="8229600"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dirty="0" smtClean="0">
                <a:solidFill>
                  <a:srgbClr val="FF0000"/>
                </a:solidFill>
                <a:latin typeface="Comic Sans MS" pitchFamily="66" charset="0"/>
              </a:rPr>
              <a:t>Fusion of two normally separated tooth germs</a:t>
            </a:r>
            <a:endParaRPr lang="en-US" sz="2800" dirty="0">
              <a:solidFill>
                <a:srgbClr val="FF0000"/>
              </a:solidFill>
              <a:latin typeface="Comic Sans MS" pitchFamily="66" charset="0"/>
            </a:endParaRPr>
          </a:p>
        </p:txBody>
      </p:sp>
      <p:sp>
        <p:nvSpPr>
          <p:cNvPr id="8" name="Rectangle 7"/>
          <p:cNvSpPr/>
          <p:nvPr/>
        </p:nvSpPr>
        <p:spPr>
          <a:xfrm>
            <a:off x="609600" y="1219200"/>
            <a:ext cx="4572000" cy="3416320"/>
          </a:xfrm>
          <a:prstGeom prst="rect">
            <a:avLst/>
          </a:prstGeom>
        </p:spPr>
        <p:txBody>
          <a:bodyPr wrap="square">
            <a:spAutoFit/>
          </a:bodyPr>
          <a:lstStyle/>
          <a:p>
            <a:pPr algn="just">
              <a:buFont typeface="Wingdings" pitchFamily="2" charset="2"/>
              <a:buChar char="v"/>
            </a:pPr>
            <a:r>
              <a:rPr lang="en-US" sz="2400" dirty="0" smtClean="0">
                <a:latin typeface="Comic Sans MS" pitchFamily="66" charset="0"/>
              </a:rPr>
              <a:t> If it occurs before calcification begins 2 teeth may be completely united to form a single large tooth</a:t>
            </a:r>
          </a:p>
          <a:p>
            <a:pPr algn="just"/>
            <a:endParaRPr lang="en-US" sz="2400" dirty="0" smtClean="0">
              <a:latin typeface="Comic Sans MS" pitchFamily="66" charset="0"/>
            </a:endParaRPr>
          </a:p>
          <a:p>
            <a:pPr algn="just">
              <a:buFont typeface="Wingdings" pitchFamily="2" charset="2"/>
              <a:buChar char="v"/>
            </a:pPr>
            <a:r>
              <a:rPr lang="en-US" sz="2400" dirty="0" smtClean="0">
                <a:latin typeface="Comic Sans MS" pitchFamily="66" charset="0"/>
              </a:rPr>
              <a:t> If a portion of the tooth crown has completed its formation – union of roots occur</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412750" y="1325563"/>
            <a:ext cx="9144000" cy="0"/>
          </a:xfrm>
          <a:prstGeom prst="rect">
            <a:avLst/>
          </a:prstGeom>
          <a:noFill/>
          <a:ln w="9525">
            <a:noFill/>
            <a:miter lim="800000"/>
            <a:headEnd/>
            <a:tailEnd/>
          </a:ln>
          <a:effectLst/>
        </p:spPr>
        <p:txBody>
          <a:bodyPr>
            <a:spAutoFit/>
          </a:bodyPr>
          <a:lstStyle/>
          <a:p>
            <a:endParaRPr lang="en-US"/>
          </a:p>
        </p:txBody>
      </p:sp>
      <p:pic>
        <p:nvPicPr>
          <p:cNvPr id="92163" name="Picture 3" descr="C:\Documents and Settings\Admin\Desktop\stuff\PPT Slide germination_files\img018.jpg"/>
          <p:cNvPicPr>
            <a:picLocks noChangeAspect="1" noChangeArrowheads="1"/>
          </p:cNvPicPr>
          <p:nvPr/>
        </p:nvPicPr>
        <p:blipFill>
          <a:blip r:embed="rId2">
            <a:lum bright="6000"/>
          </a:blip>
          <a:srcRect b="11111"/>
          <a:stretch>
            <a:fillRect/>
          </a:stretch>
        </p:blipFill>
        <p:spPr bwMode="auto">
          <a:xfrm>
            <a:off x="381000" y="1066800"/>
            <a:ext cx="3505200" cy="3657600"/>
          </a:xfrm>
          <a:prstGeom prst="rect">
            <a:avLst/>
          </a:prstGeom>
          <a:noFill/>
        </p:spPr>
      </p:pic>
      <p:sp>
        <p:nvSpPr>
          <p:cNvPr id="92164" name="Text Box 4"/>
          <p:cNvSpPr txBox="1">
            <a:spLocks noChangeArrowheads="1"/>
          </p:cNvSpPr>
          <p:nvPr/>
        </p:nvSpPr>
        <p:spPr bwMode="auto">
          <a:xfrm>
            <a:off x="2133600" y="381000"/>
            <a:ext cx="4724400" cy="584775"/>
          </a:xfrm>
          <a:prstGeom prst="rect">
            <a:avLst/>
          </a:prstGeom>
          <a:noFill/>
          <a:ln w="9525">
            <a:noFill/>
            <a:miter lim="800000"/>
            <a:headEnd/>
            <a:tailEnd/>
          </a:ln>
          <a:effectLst/>
        </p:spPr>
        <p:txBody>
          <a:bodyPr>
            <a:spAutoFit/>
          </a:bodyPr>
          <a:lstStyle/>
          <a:p>
            <a:pPr algn="ctr">
              <a:spcBef>
                <a:spcPct val="50000"/>
              </a:spcBef>
            </a:pPr>
            <a:r>
              <a:rPr lang="en-US" sz="3200" dirty="0" err="1" smtClean="0">
                <a:solidFill>
                  <a:srgbClr val="FF0000"/>
                </a:solidFill>
                <a:latin typeface="Comic Sans MS" pitchFamily="66" charset="0"/>
              </a:rPr>
              <a:t>Gemination</a:t>
            </a:r>
            <a:endParaRPr lang="en-US" sz="3200" dirty="0">
              <a:solidFill>
                <a:srgbClr val="FF0000"/>
              </a:solidFill>
              <a:latin typeface="Comic Sans MS" pitchFamily="66" charset="0"/>
            </a:endParaRPr>
          </a:p>
        </p:txBody>
      </p:sp>
      <p:sp>
        <p:nvSpPr>
          <p:cNvPr id="5" name="TextBox 4"/>
          <p:cNvSpPr txBox="1"/>
          <p:nvPr/>
        </p:nvSpPr>
        <p:spPr>
          <a:xfrm>
            <a:off x="685800" y="5105400"/>
            <a:ext cx="7848600"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buFont typeface="Arial" pitchFamily="34" charset="0"/>
              <a:buChar char="•"/>
            </a:pPr>
            <a:r>
              <a:rPr lang="en-US" sz="2000" dirty="0" smtClean="0">
                <a:latin typeface="Comic Sans MS" pitchFamily="66" charset="0"/>
              </a:rPr>
              <a:t> </a:t>
            </a:r>
            <a:r>
              <a:rPr lang="en-US" sz="2400" dirty="0" smtClean="0">
                <a:latin typeface="Comic Sans MS" pitchFamily="66" charset="0"/>
              </a:rPr>
              <a:t>Division of single tooth germ by an </a:t>
            </a:r>
            <a:r>
              <a:rPr lang="en-US" sz="2400" dirty="0" err="1" smtClean="0">
                <a:latin typeface="Comic Sans MS" pitchFamily="66" charset="0"/>
              </a:rPr>
              <a:t>invagination</a:t>
            </a:r>
            <a:r>
              <a:rPr lang="en-US" sz="2400" dirty="0" smtClean="0">
                <a:latin typeface="Comic Sans MS" pitchFamily="66" charset="0"/>
              </a:rPr>
              <a:t>. </a:t>
            </a:r>
          </a:p>
          <a:p>
            <a:pPr algn="just"/>
            <a:endParaRPr lang="en-US" sz="2400" dirty="0" smtClean="0">
              <a:latin typeface="Comic Sans MS" pitchFamily="66" charset="0"/>
            </a:endParaRPr>
          </a:p>
          <a:p>
            <a:pPr algn="just">
              <a:buFont typeface="Arial" pitchFamily="34" charset="0"/>
              <a:buChar char="•"/>
            </a:pPr>
            <a:r>
              <a:rPr lang="en-US" sz="2400" dirty="0" smtClean="0">
                <a:latin typeface="Comic Sans MS" pitchFamily="66" charset="0"/>
              </a:rPr>
              <a:t> Tooth with two completely or incompletely separated crowns having  single root &amp; root canal</a:t>
            </a:r>
            <a:endParaRPr lang="en-US" sz="2400" dirty="0">
              <a:latin typeface="Comic Sans MS" pitchFamily="66" charset="0"/>
            </a:endParaRPr>
          </a:p>
        </p:txBody>
      </p:sp>
      <p:pic>
        <p:nvPicPr>
          <p:cNvPr id="6" name="Picture 2" descr="C:\Users\user\Pictures\gemination\gemination[1].jpg"/>
          <p:cNvPicPr>
            <a:picLocks noChangeAspect="1" noChangeArrowheads="1"/>
          </p:cNvPicPr>
          <p:nvPr/>
        </p:nvPicPr>
        <p:blipFill>
          <a:blip r:embed="rId3"/>
          <a:srcRect/>
          <a:stretch>
            <a:fillRect/>
          </a:stretch>
        </p:blipFill>
        <p:spPr bwMode="auto">
          <a:xfrm>
            <a:off x="6286480" y="2819400"/>
            <a:ext cx="2857520" cy="2143140"/>
          </a:xfrm>
          <a:prstGeom prst="rect">
            <a:avLst/>
          </a:prstGeom>
          <a:noFill/>
        </p:spPr>
      </p:pic>
      <p:pic>
        <p:nvPicPr>
          <p:cNvPr id="7" name="Picture 3" descr="C:\Users\user\Pictures\gemination\images[10].jpg"/>
          <p:cNvPicPr>
            <a:picLocks noChangeAspect="1" noChangeArrowheads="1"/>
          </p:cNvPicPr>
          <p:nvPr/>
        </p:nvPicPr>
        <p:blipFill>
          <a:blip r:embed="rId4"/>
          <a:srcRect/>
          <a:stretch>
            <a:fillRect/>
          </a:stretch>
        </p:blipFill>
        <p:spPr bwMode="auto">
          <a:xfrm>
            <a:off x="4114800" y="1066800"/>
            <a:ext cx="2981338" cy="2667000"/>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solidFill>
                  <a:srgbClr val="FF0000"/>
                </a:solidFill>
                <a:latin typeface="Comic Sans MS" pitchFamily="66" charset="0"/>
              </a:rPr>
              <a:t>Concrescence</a:t>
            </a:r>
            <a:endParaRPr lang="en-IN" sz="3200" dirty="0">
              <a:solidFill>
                <a:srgbClr val="FF0000"/>
              </a:solidFill>
              <a:latin typeface="Comic Sans MS" pitchFamily="66" charset="0"/>
            </a:endParaRPr>
          </a:p>
        </p:txBody>
      </p:sp>
      <p:sp>
        <p:nvSpPr>
          <p:cNvPr id="3" name="Content Placeholder 2"/>
          <p:cNvSpPr>
            <a:spLocks noGrp="1"/>
          </p:cNvSpPr>
          <p:nvPr>
            <p:ph sz="quarter" idx="1"/>
          </p:nvPr>
        </p:nvSpPr>
        <p:spPr/>
        <p:txBody>
          <a:bodyPr>
            <a:normAutofit/>
          </a:bodyPr>
          <a:lstStyle/>
          <a:p>
            <a:pPr algn="just"/>
            <a:r>
              <a:rPr lang="en-US" sz="3200" dirty="0" smtClean="0">
                <a:latin typeface="Comic Sans MS" pitchFamily="66" charset="0"/>
              </a:rPr>
              <a:t>Form of fusion occurs after root formation has been completed.</a:t>
            </a:r>
          </a:p>
          <a:p>
            <a:pPr algn="just"/>
            <a:endParaRPr lang="en-US" sz="3200" dirty="0" smtClean="0">
              <a:latin typeface="Comic Sans MS" pitchFamily="66" charset="0"/>
            </a:endParaRPr>
          </a:p>
          <a:p>
            <a:pPr algn="just"/>
            <a:r>
              <a:rPr lang="en-US" sz="3200" dirty="0" smtClean="0">
                <a:latin typeface="Comic Sans MS" pitchFamily="66" charset="0"/>
              </a:rPr>
              <a:t>Teeth are united by cementum only.</a:t>
            </a:r>
          </a:p>
          <a:p>
            <a:pPr algn="just">
              <a:buNone/>
            </a:pPr>
            <a:endParaRPr lang="en-US" sz="3200" dirty="0" smtClean="0">
              <a:latin typeface="Comic Sans MS" pitchFamily="66" charset="0"/>
            </a:endParaRPr>
          </a:p>
        </p:txBody>
      </p:sp>
      <p:pic>
        <p:nvPicPr>
          <p:cNvPr id="5" name="Picture 2" descr="C:\Users\user\Pictures\concrescence.jpg"/>
          <p:cNvPicPr>
            <a:picLocks noGrp="1" noChangeAspect="1" noChangeArrowheads="1"/>
          </p:cNvPicPr>
          <p:nvPr>
            <p:ph sz="quarter" idx="2"/>
          </p:nvPr>
        </p:nvPicPr>
        <p:blipFill>
          <a:blip r:embed="rId2"/>
          <a:srcRect t="54000"/>
          <a:stretch>
            <a:fillRect/>
          </a:stretch>
        </p:blipFill>
        <p:spPr bwMode="auto">
          <a:xfrm>
            <a:off x="6404102" y="1905000"/>
            <a:ext cx="2358898" cy="2319907"/>
          </a:xfrm>
          <a:prstGeom prst="rect">
            <a:avLst/>
          </a:prstGeo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6" name="Object 2"/>
          <p:cNvGraphicFramePr>
            <a:graphicFrameLocks noChangeAspect="1"/>
          </p:cNvGraphicFramePr>
          <p:nvPr/>
        </p:nvGraphicFramePr>
        <p:xfrm>
          <a:off x="2362200" y="1066800"/>
          <a:ext cx="4495800" cy="3491174"/>
        </p:xfrm>
        <a:graphic>
          <a:graphicData uri="http://schemas.openxmlformats.org/presentationml/2006/ole">
            <p:oleObj spid="_x0000_s7172" name="Photo Editor Photo" r:id="rId3" imgW="6849431" imgH="5133333" progId="">
              <p:embed/>
            </p:oleObj>
          </a:graphicData>
        </a:graphic>
      </p:graphicFrame>
      <p:sp>
        <p:nvSpPr>
          <p:cNvPr id="82947" name="Text Box 3"/>
          <p:cNvSpPr txBox="1">
            <a:spLocks noChangeArrowheads="1"/>
          </p:cNvSpPr>
          <p:nvPr/>
        </p:nvSpPr>
        <p:spPr bwMode="auto">
          <a:xfrm>
            <a:off x="2209800" y="381000"/>
            <a:ext cx="5257800" cy="707886"/>
          </a:xfrm>
          <a:prstGeom prst="rect">
            <a:avLst/>
          </a:prstGeom>
          <a:noFill/>
          <a:ln w="9525">
            <a:noFill/>
            <a:miter lim="800000"/>
            <a:headEnd/>
            <a:tailEnd/>
          </a:ln>
          <a:effectLst/>
        </p:spPr>
        <p:txBody>
          <a:bodyPr>
            <a:spAutoFit/>
          </a:bodyPr>
          <a:lstStyle/>
          <a:p>
            <a:pPr algn="ctr">
              <a:spcBef>
                <a:spcPct val="50000"/>
              </a:spcBef>
            </a:pPr>
            <a:r>
              <a:rPr lang="en-US" sz="4000" dirty="0" err="1">
                <a:solidFill>
                  <a:srgbClr val="FF0000"/>
                </a:solidFill>
                <a:latin typeface="Comic Sans MS" pitchFamily="66" charset="0"/>
              </a:rPr>
              <a:t>Dilaceration</a:t>
            </a:r>
            <a:endParaRPr lang="en-US" sz="4000" dirty="0">
              <a:solidFill>
                <a:srgbClr val="FF0000"/>
              </a:solidFill>
              <a:latin typeface="Comic Sans MS" pitchFamily="66" charset="0"/>
            </a:endParaRPr>
          </a:p>
        </p:txBody>
      </p:sp>
      <p:sp>
        <p:nvSpPr>
          <p:cNvPr id="4" name="TextBox 3"/>
          <p:cNvSpPr txBox="1"/>
          <p:nvPr/>
        </p:nvSpPr>
        <p:spPr>
          <a:xfrm>
            <a:off x="533400" y="5410200"/>
            <a:ext cx="807720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smtClean="0">
                <a:latin typeface="Comic Sans MS" pitchFamily="66" charset="0"/>
              </a:rPr>
              <a:t>An </a:t>
            </a:r>
            <a:r>
              <a:rPr lang="en-US" sz="2400" dirty="0" err="1" smtClean="0">
                <a:latin typeface="Comic Sans MS" pitchFamily="66" charset="0"/>
              </a:rPr>
              <a:t>angulation</a:t>
            </a:r>
            <a:r>
              <a:rPr lang="en-US" sz="2400" dirty="0" smtClean="0">
                <a:latin typeface="Comic Sans MS" pitchFamily="66" charset="0"/>
              </a:rPr>
              <a:t> , or a sharp bend, in the root portion of formed teeth.</a:t>
            </a:r>
          </a:p>
          <a:p>
            <a:pPr algn="ctr"/>
            <a:r>
              <a:rPr lang="en-US" sz="2400" dirty="0" smtClean="0">
                <a:latin typeface="Comic Sans MS" pitchFamily="66" charset="0"/>
              </a:rPr>
              <a:t>Cause:  trauma </a:t>
            </a:r>
            <a:endParaRPr lang="en-US" sz="2400" dirty="0">
              <a:latin typeface="Comic Sans MS" pitchFamily="66"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C:\Documents and Settings\Admin\Desktop\stuff\Talon Cusp_files\taloncusp1.jpg"/>
          <p:cNvPicPr>
            <a:picLocks noChangeAspect="1" noChangeArrowheads="1"/>
          </p:cNvPicPr>
          <p:nvPr/>
        </p:nvPicPr>
        <p:blipFill>
          <a:blip r:embed="rId2">
            <a:lum bright="6000" contrast="36000"/>
          </a:blip>
          <a:srcRect/>
          <a:stretch>
            <a:fillRect/>
          </a:stretch>
        </p:blipFill>
        <p:spPr bwMode="auto">
          <a:xfrm>
            <a:off x="609600" y="1143000"/>
            <a:ext cx="4933950" cy="3733800"/>
          </a:xfrm>
          <a:prstGeom prst="rect">
            <a:avLst/>
          </a:prstGeom>
          <a:noFill/>
        </p:spPr>
      </p:pic>
      <p:sp>
        <p:nvSpPr>
          <p:cNvPr id="99331" name="Text Box 3"/>
          <p:cNvSpPr txBox="1">
            <a:spLocks noChangeArrowheads="1"/>
          </p:cNvSpPr>
          <p:nvPr/>
        </p:nvSpPr>
        <p:spPr bwMode="auto">
          <a:xfrm>
            <a:off x="1905000" y="304800"/>
            <a:ext cx="3810000" cy="707886"/>
          </a:xfrm>
          <a:prstGeom prst="rect">
            <a:avLst/>
          </a:prstGeom>
          <a:noFill/>
          <a:ln w="9525">
            <a:noFill/>
            <a:miter lim="800000"/>
            <a:headEnd/>
            <a:tailEnd/>
          </a:ln>
          <a:effectLst/>
        </p:spPr>
        <p:txBody>
          <a:bodyPr>
            <a:spAutoFit/>
          </a:bodyPr>
          <a:lstStyle/>
          <a:p>
            <a:pPr algn="ctr">
              <a:spcBef>
                <a:spcPct val="50000"/>
              </a:spcBef>
            </a:pPr>
            <a:r>
              <a:rPr lang="en-US" sz="4000" dirty="0">
                <a:solidFill>
                  <a:srgbClr val="FF0000"/>
                </a:solidFill>
                <a:latin typeface="Comic Sans MS" pitchFamily="66" charset="0"/>
              </a:rPr>
              <a:t>Talons cusp</a:t>
            </a:r>
          </a:p>
        </p:txBody>
      </p:sp>
      <p:sp>
        <p:nvSpPr>
          <p:cNvPr id="4" name="TextBox 3"/>
          <p:cNvSpPr txBox="1"/>
          <p:nvPr/>
        </p:nvSpPr>
        <p:spPr>
          <a:xfrm>
            <a:off x="1143000" y="5791200"/>
            <a:ext cx="6477000"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dirty="0" smtClean="0">
                <a:latin typeface="Comic Sans MS" pitchFamily="66" charset="0"/>
              </a:rPr>
              <a:t>Lingual projection from </a:t>
            </a:r>
            <a:r>
              <a:rPr lang="en-US" sz="2800" dirty="0" err="1" smtClean="0">
                <a:latin typeface="Comic Sans MS" pitchFamily="66" charset="0"/>
              </a:rPr>
              <a:t>cingulum</a:t>
            </a:r>
            <a:r>
              <a:rPr lang="en-US" sz="2800" dirty="0" smtClean="0">
                <a:latin typeface="Comic Sans MS" pitchFamily="66" charset="0"/>
              </a:rPr>
              <a:t> areas of incisors</a:t>
            </a:r>
            <a:endParaRPr lang="en-US" sz="2800" dirty="0">
              <a:latin typeface="Comic Sans MS" pitchFamily="66" charset="0"/>
            </a:endParaRPr>
          </a:p>
        </p:txBody>
      </p:sp>
      <p:sp>
        <p:nvSpPr>
          <p:cNvPr id="5" name="Rectangle 4"/>
          <p:cNvSpPr/>
          <p:nvPr/>
        </p:nvSpPr>
        <p:spPr>
          <a:xfrm>
            <a:off x="5943600" y="1600200"/>
            <a:ext cx="2667000" cy="2677656"/>
          </a:xfrm>
          <a:prstGeom prst="rect">
            <a:avLst/>
          </a:prstGeom>
        </p:spPr>
        <p:txBody>
          <a:bodyPr wrap="square">
            <a:spAutoFit/>
          </a:bodyPr>
          <a:lstStyle/>
          <a:p>
            <a:r>
              <a:rPr lang="en-US" sz="2800" dirty="0" smtClean="0">
                <a:latin typeface="Comic Sans MS" pitchFamily="66" charset="0"/>
              </a:rPr>
              <a:t>Associated syndrome</a:t>
            </a:r>
          </a:p>
          <a:p>
            <a:pPr>
              <a:buNone/>
            </a:pPr>
            <a:r>
              <a:rPr lang="en-US" sz="2800" dirty="0" smtClean="0">
                <a:latin typeface="Comic Sans MS" pitchFamily="66" charset="0"/>
              </a:rPr>
              <a:t>	 </a:t>
            </a:r>
            <a:r>
              <a:rPr lang="en-US" sz="2800" dirty="0" smtClean="0">
                <a:solidFill>
                  <a:srgbClr val="C00000"/>
                </a:solidFill>
                <a:latin typeface="Comic Sans MS" pitchFamily="66" charset="0"/>
              </a:rPr>
              <a:t>Rubinstein – </a:t>
            </a:r>
            <a:r>
              <a:rPr lang="en-US" sz="2800" dirty="0" err="1" smtClean="0">
                <a:solidFill>
                  <a:srgbClr val="C00000"/>
                </a:solidFill>
                <a:latin typeface="Comic Sans MS" pitchFamily="66" charset="0"/>
              </a:rPr>
              <a:t>Taybi</a:t>
            </a:r>
            <a:r>
              <a:rPr lang="en-US" sz="2800" dirty="0" smtClean="0">
                <a:solidFill>
                  <a:srgbClr val="C00000"/>
                </a:solidFill>
                <a:latin typeface="Comic Sans MS" pitchFamily="66" charset="0"/>
              </a:rPr>
              <a:t> syndrome</a:t>
            </a:r>
            <a:endParaRPr lang="en-US" sz="2800" dirty="0">
              <a:latin typeface="Comic Sans MS" pitchFamily="66"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412750" y="1325563"/>
            <a:ext cx="9144000" cy="0"/>
          </a:xfrm>
          <a:prstGeom prst="rect">
            <a:avLst/>
          </a:prstGeom>
          <a:noFill/>
          <a:ln w="9525">
            <a:noFill/>
            <a:miter lim="800000"/>
            <a:headEnd/>
            <a:tailEnd/>
          </a:ln>
          <a:effectLst/>
        </p:spPr>
        <p:txBody>
          <a:bodyPr>
            <a:spAutoFit/>
          </a:bodyPr>
          <a:lstStyle/>
          <a:p>
            <a:endParaRPr lang="en-US"/>
          </a:p>
        </p:txBody>
      </p:sp>
      <p:pic>
        <p:nvPicPr>
          <p:cNvPr id="86019" name="Picture 3" descr="C:\Documents and Settings\Admin\Desktop\stuff\PPT Slide d in d_files\img043.jpg"/>
          <p:cNvPicPr>
            <a:picLocks noChangeAspect="1" noChangeArrowheads="1"/>
          </p:cNvPicPr>
          <p:nvPr/>
        </p:nvPicPr>
        <p:blipFill>
          <a:blip r:embed="rId2">
            <a:lum bright="-30000"/>
          </a:blip>
          <a:srcRect r="26389"/>
          <a:stretch>
            <a:fillRect/>
          </a:stretch>
        </p:blipFill>
        <p:spPr bwMode="auto">
          <a:xfrm>
            <a:off x="990600" y="1066800"/>
            <a:ext cx="3429000" cy="3493698"/>
          </a:xfrm>
          <a:prstGeom prst="rect">
            <a:avLst/>
          </a:prstGeom>
          <a:noFill/>
        </p:spPr>
      </p:pic>
      <p:sp>
        <p:nvSpPr>
          <p:cNvPr id="86020" name="Text Box 4"/>
          <p:cNvSpPr txBox="1">
            <a:spLocks noChangeArrowheads="1"/>
          </p:cNvSpPr>
          <p:nvPr/>
        </p:nvSpPr>
        <p:spPr bwMode="auto">
          <a:xfrm>
            <a:off x="1600200" y="381000"/>
            <a:ext cx="5638800" cy="646331"/>
          </a:xfrm>
          <a:prstGeom prst="rect">
            <a:avLst/>
          </a:prstGeom>
          <a:noFill/>
          <a:ln w="9525">
            <a:noFill/>
            <a:miter lim="800000"/>
            <a:headEnd/>
            <a:tailEnd/>
          </a:ln>
          <a:effectLst/>
        </p:spPr>
        <p:txBody>
          <a:bodyPr>
            <a:spAutoFit/>
          </a:bodyPr>
          <a:lstStyle/>
          <a:p>
            <a:pPr algn="ctr">
              <a:spcBef>
                <a:spcPct val="50000"/>
              </a:spcBef>
            </a:pPr>
            <a:r>
              <a:rPr lang="en-US" sz="3600" b="1" i="1" dirty="0">
                <a:solidFill>
                  <a:srgbClr val="FF0000"/>
                </a:solidFill>
                <a:latin typeface="Comic Sans MS" pitchFamily="66" charset="0"/>
              </a:rPr>
              <a:t>Dens in dente</a:t>
            </a:r>
          </a:p>
        </p:txBody>
      </p:sp>
      <p:pic>
        <p:nvPicPr>
          <p:cNvPr id="86021" name="Picture 5"/>
          <p:cNvPicPr>
            <a:picLocks noChangeAspect="1" noChangeArrowheads="1"/>
          </p:cNvPicPr>
          <p:nvPr/>
        </p:nvPicPr>
        <p:blipFill>
          <a:blip r:embed="rId3"/>
          <a:srcRect l="31926" t="24590" r="15398" b="26320"/>
          <a:stretch>
            <a:fillRect/>
          </a:stretch>
        </p:blipFill>
        <p:spPr bwMode="auto">
          <a:xfrm>
            <a:off x="4724401" y="1143000"/>
            <a:ext cx="3315478" cy="3124200"/>
          </a:xfrm>
          <a:prstGeom prst="rect">
            <a:avLst/>
          </a:prstGeom>
          <a:noFill/>
          <a:ln w="9525">
            <a:noFill/>
            <a:miter lim="800000"/>
            <a:headEnd/>
            <a:tailEnd/>
          </a:ln>
          <a:effectLst/>
        </p:spPr>
      </p:pic>
      <p:sp>
        <p:nvSpPr>
          <p:cNvPr id="86022" name="Text Box 6"/>
          <p:cNvSpPr txBox="1">
            <a:spLocks noChangeArrowheads="1"/>
          </p:cNvSpPr>
          <p:nvPr/>
        </p:nvSpPr>
        <p:spPr bwMode="auto">
          <a:xfrm>
            <a:off x="4572000" y="4267200"/>
            <a:ext cx="4038600" cy="366713"/>
          </a:xfrm>
          <a:prstGeom prst="rect">
            <a:avLst/>
          </a:prstGeom>
          <a:noFill/>
          <a:ln w="9525">
            <a:noFill/>
            <a:miter lim="800000"/>
            <a:headEnd/>
            <a:tailEnd/>
          </a:ln>
          <a:effectLst/>
        </p:spPr>
        <p:txBody>
          <a:bodyPr>
            <a:spAutoFit/>
          </a:bodyPr>
          <a:lstStyle/>
          <a:p>
            <a:pPr>
              <a:spcBef>
                <a:spcPct val="50000"/>
              </a:spcBef>
            </a:pPr>
            <a:r>
              <a:rPr lang="en-US" dirty="0"/>
              <a:t>Type I                 II                      III</a:t>
            </a:r>
          </a:p>
        </p:txBody>
      </p:sp>
      <p:sp>
        <p:nvSpPr>
          <p:cNvPr id="7" name="TextBox 6"/>
          <p:cNvSpPr txBox="1"/>
          <p:nvPr/>
        </p:nvSpPr>
        <p:spPr>
          <a:xfrm>
            <a:off x="609600" y="4953000"/>
            <a:ext cx="7543800"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smtClean="0">
                <a:latin typeface="Comic Sans MS" pitchFamily="66" charset="0"/>
              </a:rPr>
              <a:t>Enamel organ </a:t>
            </a:r>
            <a:r>
              <a:rPr lang="en-US" sz="2800" dirty="0" err="1" smtClean="0">
                <a:latin typeface="Comic Sans MS" pitchFamily="66" charset="0"/>
              </a:rPr>
              <a:t>invaginates</a:t>
            </a:r>
            <a:r>
              <a:rPr lang="en-US" sz="2800" dirty="0" smtClean="0">
                <a:latin typeface="Comic Sans MS" pitchFamily="66" charset="0"/>
              </a:rPr>
              <a:t> in to dental papilla</a:t>
            </a:r>
            <a:endParaRPr lang="en-US" sz="2800" dirty="0">
              <a:latin typeface="Comic Sans MS" pitchFamily="66" charset="0"/>
            </a:endParaRPr>
          </a:p>
        </p:txBody>
      </p:sp>
      <p:sp>
        <p:nvSpPr>
          <p:cNvPr id="8" name="Rectangle 7"/>
          <p:cNvSpPr/>
          <p:nvPr/>
        </p:nvSpPr>
        <p:spPr>
          <a:xfrm>
            <a:off x="685800" y="5715000"/>
            <a:ext cx="7620000" cy="7571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90000"/>
              </a:lnSpc>
            </a:pPr>
            <a:r>
              <a:rPr lang="en-US" sz="2400" dirty="0" err="1" smtClean="0">
                <a:solidFill>
                  <a:srgbClr val="C00000"/>
                </a:solidFill>
                <a:latin typeface="Comic Sans MS" pitchFamily="66" charset="0"/>
              </a:rPr>
              <a:t>Radicular</a:t>
            </a:r>
            <a:r>
              <a:rPr lang="en-US" sz="2400" dirty="0" smtClean="0">
                <a:solidFill>
                  <a:srgbClr val="C00000"/>
                </a:solidFill>
                <a:latin typeface="Comic Sans MS" pitchFamily="66" charset="0"/>
              </a:rPr>
              <a:t> variety </a:t>
            </a:r>
            <a:r>
              <a:rPr lang="en-US" sz="2400" dirty="0" smtClean="0">
                <a:latin typeface="Comic Sans MS" pitchFamily="66" charset="0"/>
              </a:rPr>
              <a:t>with a </a:t>
            </a:r>
            <a:r>
              <a:rPr lang="en-US" sz="2400" dirty="0" err="1" smtClean="0">
                <a:latin typeface="Comic Sans MS" pitchFamily="66" charset="0"/>
              </a:rPr>
              <a:t>radicular</a:t>
            </a:r>
            <a:r>
              <a:rPr lang="en-US" sz="2400" dirty="0" smtClean="0">
                <a:latin typeface="Comic Sans MS" pitchFamily="66" charset="0"/>
              </a:rPr>
              <a:t> </a:t>
            </a:r>
            <a:r>
              <a:rPr lang="en-US" sz="2400" dirty="0" err="1" smtClean="0">
                <a:latin typeface="Comic Sans MS" pitchFamily="66" charset="0"/>
              </a:rPr>
              <a:t>invagination</a:t>
            </a:r>
            <a:r>
              <a:rPr lang="en-US" sz="2400" dirty="0" smtClean="0">
                <a:latin typeface="Comic Sans MS" pitchFamily="66" charset="0"/>
              </a:rPr>
              <a:t> results from </a:t>
            </a:r>
            <a:r>
              <a:rPr lang="en-US" sz="2400" dirty="0" err="1" smtClean="0">
                <a:latin typeface="Comic Sans MS" pitchFamily="66" charset="0"/>
              </a:rPr>
              <a:t>infolding</a:t>
            </a:r>
            <a:r>
              <a:rPr lang="en-US" sz="2400" dirty="0" smtClean="0">
                <a:latin typeface="Comic Sans MS" pitchFamily="66" charset="0"/>
              </a:rPr>
              <a:t> of </a:t>
            </a:r>
            <a:r>
              <a:rPr lang="en-US" sz="2400" dirty="0" err="1" smtClean="0">
                <a:latin typeface="Comic Sans MS" pitchFamily="66" charset="0"/>
              </a:rPr>
              <a:t>hertwig’s</a:t>
            </a:r>
            <a:r>
              <a:rPr lang="en-US" sz="2400" dirty="0" smtClean="0">
                <a:latin typeface="Comic Sans MS" pitchFamily="66" charset="0"/>
              </a:rPr>
              <a:t> sheath</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412750" y="1325563"/>
            <a:ext cx="9144000" cy="0"/>
          </a:xfrm>
          <a:prstGeom prst="rect">
            <a:avLst/>
          </a:prstGeom>
          <a:noFill/>
          <a:ln w="9525">
            <a:noFill/>
            <a:miter lim="800000"/>
            <a:headEnd/>
            <a:tailEnd/>
          </a:ln>
          <a:effectLst/>
        </p:spPr>
        <p:txBody>
          <a:bodyPr>
            <a:spAutoFit/>
          </a:bodyPr>
          <a:lstStyle/>
          <a:p>
            <a:endParaRPr lang="en-US"/>
          </a:p>
        </p:txBody>
      </p:sp>
      <p:sp>
        <p:nvSpPr>
          <p:cNvPr id="95235" name="Rectangle 3"/>
          <p:cNvSpPr>
            <a:spLocks noChangeArrowheads="1"/>
          </p:cNvSpPr>
          <p:nvPr/>
        </p:nvSpPr>
        <p:spPr bwMode="auto">
          <a:xfrm>
            <a:off x="412750" y="1325563"/>
            <a:ext cx="9144000" cy="0"/>
          </a:xfrm>
          <a:prstGeom prst="rect">
            <a:avLst/>
          </a:prstGeom>
          <a:noFill/>
          <a:ln w="9525">
            <a:noFill/>
            <a:miter lim="800000"/>
            <a:headEnd/>
            <a:tailEnd/>
          </a:ln>
          <a:effectLst/>
        </p:spPr>
        <p:txBody>
          <a:bodyPr>
            <a:spAutoFit/>
          </a:bodyPr>
          <a:lstStyle/>
          <a:p>
            <a:endParaRPr lang="en-US"/>
          </a:p>
        </p:txBody>
      </p:sp>
      <p:pic>
        <p:nvPicPr>
          <p:cNvPr id="95236" name="Picture 4" descr="C:\Documents and Settings\Admin\Desktop\stuff\PPT Slide tauro_files\img039.jpg"/>
          <p:cNvPicPr>
            <a:picLocks noChangeAspect="1" noChangeArrowheads="1"/>
          </p:cNvPicPr>
          <p:nvPr/>
        </p:nvPicPr>
        <p:blipFill>
          <a:blip r:embed="rId2">
            <a:lum contrast="-18000"/>
          </a:blip>
          <a:srcRect l="8333" r="4167" b="11111"/>
          <a:stretch>
            <a:fillRect/>
          </a:stretch>
        </p:blipFill>
        <p:spPr bwMode="auto">
          <a:xfrm>
            <a:off x="100012" y="838200"/>
            <a:ext cx="4700588" cy="3581400"/>
          </a:xfrm>
          <a:prstGeom prst="rect">
            <a:avLst/>
          </a:prstGeom>
          <a:noFill/>
        </p:spPr>
      </p:pic>
      <p:sp>
        <p:nvSpPr>
          <p:cNvPr id="95237" name="Text Box 5"/>
          <p:cNvSpPr txBox="1">
            <a:spLocks noChangeArrowheads="1"/>
          </p:cNvSpPr>
          <p:nvPr/>
        </p:nvSpPr>
        <p:spPr bwMode="auto">
          <a:xfrm>
            <a:off x="2667000" y="228600"/>
            <a:ext cx="3962400" cy="584775"/>
          </a:xfrm>
          <a:prstGeom prst="rect">
            <a:avLst/>
          </a:prstGeom>
          <a:noFill/>
          <a:ln w="9525">
            <a:noFill/>
            <a:miter lim="800000"/>
            <a:headEnd/>
            <a:tailEnd/>
          </a:ln>
          <a:effectLst/>
        </p:spPr>
        <p:txBody>
          <a:bodyPr>
            <a:spAutoFit/>
          </a:bodyPr>
          <a:lstStyle/>
          <a:p>
            <a:pPr algn="ctr">
              <a:spcBef>
                <a:spcPct val="50000"/>
              </a:spcBef>
            </a:pPr>
            <a:r>
              <a:rPr lang="en-US" sz="3200" dirty="0" err="1">
                <a:solidFill>
                  <a:srgbClr val="FF0000"/>
                </a:solidFill>
                <a:latin typeface="Comic Sans MS" pitchFamily="66" charset="0"/>
              </a:rPr>
              <a:t>Taurodontism</a:t>
            </a:r>
            <a:endParaRPr lang="en-US" sz="3200" dirty="0">
              <a:solidFill>
                <a:srgbClr val="FF0000"/>
              </a:solidFill>
              <a:latin typeface="Comic Sans MS" pitchFamily="66" charset="0"/>
            </a:endParaRPr>
          </a:p>
        </p:txBody>
      </p:sp>
      <p:pic>
        <p:nvPicPr>
          <p:cNvPr id="95238" name="Picture 6"/>
          <p:cNvPicPr>
            <a:picLocks noChangeAspect="1" noChangeArrowheads="1"/>
          </p:cNvPicPr>
          <p:nvPr/>
        </p:nvPicPr>
        <p:blipFill>
          <a:blip r:embed="rId3"/>
          <a:srcRect l="8839" t="25000" r="5289" b="27499"/>
          <a:stretch>
            <a:fillRect/>
          </a:stretch>
        </p:blipFill>
        <p:spPr bwMode="auto">
          <a:xfrm>
            <a:off x="4495800" y="1143000"/>
            <a:ext cx="4343400" cy="2895600"/>
          </a:xfrm>
          <a:prstGeom prst="rect">
            <a:avLst/>
          </a:prstGeom>
          <a:noFill/>
          <a:ln w="9525">
            <a:noFill/>
            <a:miter lim="800000"/>
            <a:headEnd/>
            <a:tailEnd/>
          </a:ln>
          <a:effectLst/>
        </p:spPr>
      </p:pic>
      <p:sp>
        <p:nvSpPr>
          <p:cNvPr id="7" name="TextBox 6"/>
          <p:cNvSpPr txBox="1"/>
          <p:nvPr/>
        </p:nvSpPr>
        <p:spPr>
          <a:xfrm>
            <a:off x="381000" y="4800600"/>
            <a:ext cx="8229600"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smtClean="0">
                <a:latin typeface="Comic Sans MS" pitchFamily="66" charset="0"/>
              </a:rPr>
              <a:t>Enlarged crown at the expense of the roots</a:t>
            </a:r>
            <a:endParaRPr lang="en-US" sz="2800" dirty="0">
              <a:latin typeface="Comic Sans MS" pitchFamily="66" charset="0"/>
            </a:endParaRPr>
          </a:p>
        </p:txBody>
      </p:sp>
      <p:sp>
        <p:nvSpPr>
          <p:cNvPr id="8" name="Rectangle 7"/>
          <p:cNvSpPr/>
          <p:nvPr/>
        </p:nvSpPr>
        <p:spPr>
          <a:xfrm>
            <a:off x="304800" y="5473005"/>
            <a:ext cx="8458200"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20040" lvl="1" indent="-320040" algn="just">
              <a:spcBef>
                <a:spcPts val="700"/>
              </a:spcBef>
              <a:buClr>
                <a:schemeClr val="accent2"/>
              </a:buClr>
              <a:buSzPct val="60000"/>
              <a:buFont typeface="Wingdings"/>
              <a:buChar char=""/>
            </a:pPr>
            <a:r>
              <a:rPr lang="en-US" sz="2400" dirty="0" smtClean="0">
                <a:latin typeface="Comic Sans MS" pitchFamily="66" charset="0"/>
              </a:rPr>
              <a:t>Could be due to failure of </a:t>
            </a:r>
            <a:r>
              <a:rPr lang="en-US" sz="2400" dirty="0" err="1" smtClean="0">
                <a:latin typeface="Comic Sans MS" pitchFamily="66" charset="0"/>
              </a:rPr>
              <a:t>Hertwig’s</a:t>
            </a:r>
            <a:r>
              <a:rPr lang="en-US" sz="2400" dirty="0" smtClean="0">
                <a:latin typeface="Comic Sans MS" pitchFamily="66" charset="0"/>
              </a:rPr>
              <a:t> epithelial sheath to </a:t>
            </a:r>
            <a:r>
              <a:rPr lang="en-US" sz="2400" dirty="0" err="1" smtClean="0">
                <a:latin typeface="Comic Sans MS" pitchFamily="66" charset="0"/>
              </a:rPr>
              <a:t>invaginate</a:t>
            </a:r>
            <a:r>
              <a:rPr lang="en-US" sz="2400" dirty="0" smtClean="0">
                <a:latin typeface="Comic Sans MS" pitchFamily="66" charset="0"/>
              </a:rPr>
              <a:t> at the proper horizontal level.</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41" name="Object 1"/>
          <p:cNvGraphicFramePr>
            <a:graphicFrameLocks noChangeAspect="1"/>
          </p:cNvGraphicFramePr>
          <p:nvPr/>
        </p:nvGraphicFramePr>
        <p:xfrm>
          <a:off x="2286000" y="1143000"/>
          <a:ext cx="3505200" cy="3937000"/>
        </p:xfrm>
        <a:graphic>
          <a:graphicData uri="http://schemas.openxmlformats.org/presentationml/2006/ole">
            <p:oleObj spid="_x0000_s112643" name="Photo Editor Photo" r:id="rId3" imgW="11323810" imgH="15171429" progId="">
              <p:embed/>
            </p:oleObj>
          </a:graphicData>
        </a:graphic>
      </p:graphicFrame>
      <p:sp>
        <p:nvSpPr>
          <p:cNvPr id="10" name="TextBox 9"/>
          <p:cNvSpPr txBox="1"/>
          <p:nvPr/>
        </p:nvSpPr>
        <p:spPr>
          <a:xfrm>
            <a:off x="457200" y="5562600"/>
            <a:ext cx="73152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smtClean="0">
                <a:latin typeface="Comic Sans MS" pitchFamily="66" charset="0"/>
              </a:rPr>
              <a:t>Cells of </a:t>
            </a:r>
            <a:r>
              <a:rPr lang="en-US" sz="2400" dirty="0" err="1" smtClean="0">
                <a:latin typeface="Comic Sans MS" pitchFamily="66" charset="0"/>
              </a:rPr>
              <a:t>epi</a:t>
            </a:r>
            <a:r>
              <a:rPr lang="en-US" sz="2400" dirty="0" smtClean="0">
                <a:latin typeface="Comic Sans MS" pitchFamily="66" charset="0"/>
              </a:rPr>
              <a:t> root sheath remain adherent to dentin surface &amp; differentiate in to </a:t>
            </a:r>
            <a:r>
              <a:rPr lang="en-US" sz="2400" dirty="0" err="1" smtClean="0">
                <a:latin typeface="Comic Sans MS" pitchFamily="66" charset="0"/>
              </a:rPr>
              <a:t>ameloblast</a:t>
            </a:r>
            <a:r>
              <a:rPr lang="en-US" sz="2400" dirty="0" smtClean="0">
                <a:latin typeface="Comic Sans MS" pitchFamily="66" charset="0"/>
              </a:rPr>
              <a:t> and form enamel</a:t>
            </a:r>
            <a:endParaRPr lang="en-US" sz="2400" dirty="0">
              <a:latin typeface="Comic Sans MS" pitchFamily="66" charset="0"/>
            </a:endParaRPr>
          </a:p>
        </p:txBody>
      </p:sp>
      <p:sp>
        <p:nvSpPr>
          <p:cNvPr id="11" name="TextBox 10"/>
          <p:cNvSpPr txBox="1"/>
          <p:nvPr/>
        </p:nvSpPr>
        <p:spPr>
          <a:xfrm>
            <a:off x="2590800" y="381000"/>
            <a:ext cx="3200400" cy="584775"/>
          </a:xfrm>
          <a:prstGeom prst="rect">
            <a:avLst/>
          </a:prstGeom>
          <a:noFill/>
        </p:spPr>
        <p:txBody>
          <a:bodyPr wrap="square" rtlCol="0">
            <a:spAutoFit/>
          </a:bodyPr>
          <a:lstStyle/>
          <a:p>
            <a:r>
              <a:rPr lang="en-US" sz="3200" dirty="0" smtClean="0">
                <a:solidFill>
                  <a:srgbClr val="FF0000"/>
                </a:solidFill>
                <a:latin typeface="Comic Sans MS" pitchFamily="66" charset="0"/>
              </a:rPr>
              <a:t>Enamel pearls</a:t>
            </a:r>
            <a:endParaRPr lang="en-US" sz="3200" dirty="0">
              <a:solidFill>
                <a:srgbClr val="FF0000"/>
              </a:solidFill>
              <a:latin typeface="Comic Sans MS" pitchFamily="66"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rgbClr val="FF0000"/>
                </a:solidFill>
                <a:latin typeface="Comic Sans MS" pitchFamily="66" charset="0"/>
              </a:rPr>
              <a:t>Apposition &amp; Maturation</a:t>
            </a:r>
            <a:endParaRPr lang="en-IN" dirty="0">
              <a:solidFill>
                <a:srgbClr val="FF0000"/>
              </a:solidFill>
              <a:latin typeface="Comic Sans MS" pitchFamily="66" charset="0"/>
            </a:endParaRPr>
          </a:p>
        </p:txBody>
      </p:sp>
      <p:sp>
        <p:nvSpPr>
          <p:cNvPr id="3" name="Content Placeholder 2"/>
          <p:cNvSpPr>
            <a:spLocks noGrp="1"/>
          </p:cNvSpPr>
          <p:nvPr>
            <p:ph sz="quarter" idx="1"/>
          </p:nvPr>
        </p:nvSpPr>
        <p:spPr/>
        <p:txBody>
          <a:bodyPr>
            <a:normAutofit/>
          </a:bodyPr>
          <a:lstStyle/>
          <a:p>
            <a:endParaRPr lang="en-US" sz="3200" dirty="0" smtClean="0">
              <a:latin typeface="Comic Sans MS" pitchFamily="66" charset="0"/>
            </a:endParaRPr>
          </a:p>
          <a:p>
            <a:r>
              <a:rPr lang="en-US" sz="3200" dirty="0" err="1" smtClean="0">
                <a:latin typeface="Comic Sans MS" pitchFamily="66" charset="0"/>
              </a:rPr>
              <a:t>Enamal</a:t>
            </a:r>
            <a:r>
              <a:rPr lang="en-US" sz="3200" dirty="0" smtClean="0">
                <a:latin typeface="Comic Sans MS" pitchFamily="66" charset="0"/>
              </a:rPr>
              <a:t> </a:t>
            </a:r>
            <a:r>
              <a:rPr lang="en-US" sz="3200" dirty="0" err="1" smtClean="0">
                <a:latin typeface="Comic Sans MS" pitchFamily="66" charset="0"/>
              </a:rPr>
              <a:t>hypoplasia</a:t>
            </a:r>
            <a:endParaRPr lang="en-US" sz="3200" dirty="0" smtClean="0">
              <a:latin typeface="Comic Sans MS" pitchFamily="66" charset="0"/>
            </a:endParaRPr>
          </a:p>
          <a:p>
            <a:r>
              <a:rPr lang="en-US" sz="3200" dirty="0" err="1" smtClean="0">
                <a:latin typeface="Comic Sans MS" pitchFamily="66" charset="0"/>
              </a:rPr>
              <a:t>Amelogenesis</a:t>
            </a:r>
            <a:r>
              <a:rPr lang="en-US" sz="3200" dirty="0" smtClean="0">
                <a:latin typeface="Comic Sans MS" pitchFamily="66" charset="0"/>
              </a:rPr>
              <a:t> </a:t>
            </a:r>
            <a:r>
              <a:rPr lang="en-US" sz="3200" dirty="0" err="1" smtClean="0">
                <a:latin typeface="Comic Sans MS" pitchFamily="66" charset="0"/>
              </a:rPr>
              <a:t>Imperfecta</a:t>
            </a:r>
            <a:endParaRPr lang="en-US" sz="3200" dirty="0" smtClean="0">
              <a:latin typeface="Comic Sans MS" pitchFamily="66" charset="0"/>
            </a:endParaRPr>
          </a:p>
          <a:p>
            <a:r>
              <a:rPr lang="en-US" sz="3200" dirty="0" err="1" smtClean="0">
                <a:latin typeface="Comic Sans MS" pitchFamily="66" charset="0"/>
              </a:rPr>
              <a:t>Dentinogenesis</a:t>
            </a:r>
            <a:r>
              <a:rPr lang="en-US" sz="3200" dirty="0" smtClean="0">
                <a:latin typeface="Comic Sans MS" pitchFamily="66" charset="0"/>
              </a:rPr>
              <a:t> </a:t>
            </a:r>
            <a:r>
              <a:rPr lang="en-US" sz="3200" dirty="0" err="1" smtClean="0">
                <a:latin typeface="Comic Sans MS" pitchFamily="66" charset="0"/>
              </a:rPr>
              <a:t>Imperfecta</a:t>
            </a:r>
            <a:endParaRPr lang="en-US" sz="3200" dirty="0" smtClean="0">
              <a:latin typeface="Comic Sans MS" pitchFamily="66" charset="0"/>
            </a:endParaRPr>
          </a:p>
          <a:p>
            <a:r>
              <a:rPr lang="en-US" sz="3200" dirty="0" smtClean="0">
                <a:latin typeface="Comic Sans MS" pitchFamily="66" charset="0"/>
              </a:rPr>
              <a:t>Dentin dysplasia</a:t>
            </a:r>
          </a:p>
          <a:p>
            <a:r>
              <a:rPr lang="en-US" sz="3200" dirty="0" smtClean="0">
                <a:latin typeface="Comic Sans MS" pitchFamily="66" charset="0"/>
              </a:rPr>
              <a:t>Regional </a:t>
            </a:r>
            <a:r>
              <a:rPr lang="en-US" sz="3200" dirty="0" err="1" smtClean="0">
                <a:latin typeface="Comic Sans MS" pitchFamily="66" charset="0"/>
              </a:rPr>
              <a:t>Odontodysplasia</a:t>
            </a:r>
            <a:endParaRPr lang="en-US" sz="3200" dirty="0" smtClean="0">
              <a:latin typeface="Comic Sans MS" pitchFamily="66" charset="0"/>
            </a:endParaRPr>
          </a:p>
          <a:p>
            <a:pPr>
              <a:buNone/>
            </a:pPr>
            <a:r>
              <a:rPr lang="en-US" sz="3200" dirty="0" smtClean="0">
                <a:latin typeface="Comic Sans MS" pitchFamily="66" charset="0"/>
              </a:rPr>
              <a:t>		</a:t>
            </a:r>
            <a:endParaRPr lang="en-IN" sz="3200" dirty="0">
              <a:latin typeface="Comic Sans MS" pitchFamily="66"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itchFamily="66" charset="0"/>
              </a:rPr>
              <a:t>ENAMEL HYPOPLASIA</a:t>
            </a:r>
            <a:endParaRPr lang="en-US" dirty="0">
              <a:latin typeface="Comic Sans MS" pitchFamily="66" charset="0"/>
            </a:endParaRPr>
          </a:p>
        </p:txBody>
      </p:sp>
      <p:sp>
        <p:nvSpPr>
          <p:cNvPr id="3" name="Content Placeholder 2"/>
          <p:cNvSpPr>
            <a:spLocks noGrp="1"/>
          </p:cNvSpPr>
          <p:nvPr>
            <p:ph sz="quarter" idx="1"/>
          </p:nvPr>
        </p:nvSpPr>
        <p:spPr>
          <a:xfrm>
            <a:off x="228600" y="1589567"/>
            <a:ext cx="4267200" cy="4572000"/>
          </a:xfrm>
        </p:spPr>
        <p:txBody>
          <a:bodyPr>
            <a:normAutofit fontScale="92500"/>
          </a:bodyPr>
          <a:lstStyle/>
          <a:p>
            <a:r>
              <a:rPr lang="en-US" dirty="0" smtClean="0">
                <a:latin typeface="Comic Sans MS" pitchFamily="66" charset="0"/>
              </a:rPr>
              <a:t>Genetic &amp; environmental factors may disturb normal secretion &amp; synthesis of organic matrix</a:t>
            </a:r>
          </a:p>
          <a:p>
            <a:r>
              <a:rPr lang="en-US" dirty="0" smtClean="0">
                <a:solidFill>
                  <a:srgbClr val="FF0000"/>
                </a:solidFill>
                <a:latin typeface="Comic Sans MS" pitchFamily="66" charset="0"/>
              </a:rPr>
              <a:t>Genetic</a:t>
            </a:r>
            <a:r>
              <a:rPr lang="en-US" dirty="0" smtClean="0">
                <a:latin typeface="Comic Sans MS" pitchFamily="66" charset="0"/>
              </a:rPr>
              <a:t>- </a:t>
            </a:r>
            <a:r>
              <a:rPr lang="en-US" dirty="0" err="1" smtClean="0">
                <a:latin typeface="Comic Sans MS" pitchFamily="66" charset="0"/>
              </a:rPr>
              <a:t>amelogenesis</a:t>
            </a:r>
            <a:r>
              <a:rPr lang="en-US" dirty="0" smtClean="0">
                <a:latin typeface="Comic Sans MS" pitchFamily="66" charset="0"/>
              </a:rPr>
              <a:t> </a:t>
            </a:r>
            <a:r>
              <a:rPr lang="en-US" dirty="0" err="1" smtClean="0">
                <a:latin typeface="Comic Sans MS" pitchFamily="66" charset="0"/>
              </a:rPr>
              <a:t>imperfecta</a:t>
            </a:r>
            <a:endParaRPr lang="en-US" dirty="0" smtClean="0">
              <a:latin typeface="Comic Sans MS" pitchFamily="66" charset="0"/>
            </a:endParaRPr>
          </a:p>
          <a:p>
            <a:r>
              <a:rPr lang="en-US" dirty="0" err="1" smtClean="0">
                <a:solidFill>
                  <a:srgbClr val="FF0000"/>
                </a:solidFill>
                <a:latin typeface="Comic Sans MS" pitchFamily="66" charset="0"/>
              </a:rPr>
              <a:t>Aquired</a:t>
            </a:r>
            <a:r>
              <a:rPr lang="en-US" dirty="0" smtClean="0">
                <a:latin typeface="Comic Sans MS" pitchFamily="66" charset="0"/>
              </a:rPr>
              <a:t>- trauma, </a:t>
            </a:r>
            <a:r>
              <a:rPr lang="en-US" dirty="0" err="1" smtClean="0">
                <a:latin typeface="Comic Sans MS" pitchFamily="66" charset="0"/>
              </a:rPr>
              <a:t>flourosis</a:t>
            </a:r>
            <a:r>
              <a:rPr lang="en-US" dirty="0" smtClean="0">
                <a:latin typeface="Comic Sans MS" pitchFamily="66" charset="0"/>
              </a:rPr>
              <a:t>, </a:t>
            </a:r>
            <a:r>
              <a:rPr lang="en-US" dirty="0" err="1" smtClean="0">
                <a:latin typeface="Comic Sans MS" pitchFamily="66" charset="0"/>
              </a:rPr>
              <a:t>syphillis</a:t>
            </a:r>
            <a:r>
              <a:rPr lang="en-US" dirty="0" smtClean="0">
                <a:latin typeface="Comic Sans MS" pitchFamily="66" charset="0"/>
              </a:rPr>
              <a:t>, </a:t>
            </a:r>
            <a:r>
              <a:rPr lang="en-US" dirty="0" err="1" smtClean="0">
                <a:latin typeface="Comic Sans MS" pitchFamily="66" charset="0"/>
              </a:rPr>
              <a:t>hypoparathyroidism</a:t>
            </a:r>
            <a:endParaRPr lang="en-US" dirty="0" smtClean="0">
              <a:latin typeface="Comic Sans MS" pitchFamily="66" charset="0"/>
            </a:endParaRPr>
          </a:p>
        </p:txBody>
      </p:sp>
      <p:pic>
        <p:nvPicPr>
          <p:cNvPr id="5" name="Picture 7" descr="ai7"/>
          <p:cNvPicPr>
            <a:picLocks noGrp="1" noChangeAspect="1" noChangeArrowheads="1"/>
          </p:cNvPicPr>
          <p:nvPr>
            <p:ph sz="quarter" idx="2"/>
          </p:nvPr>
        </p:nvPicPr>
        <p:blipFill>
          <a:blip r:embed="rId2"/>
          <a:srcRect/>
          <a:stretch>
            <a:fillRect/>
          </a:stretch>
        </p:blipFill>
        <p:spPr>
          <a:xfrm>
            <a:off x="4800600" y="1752600"/>
            <a:ext cx="3429000" cy="2339340"/>
          </a:xfrm>
          <a:prstGeom prst="rect">
            <a:avLst/>
          </a:prstGeom>
          <a:noFill/>
        </p:spPr>
      </p:pic>
      <p:pic>
        <p:nvPicPr>
          <p:cNvPr id="6" name="Picture 13" descr="hutchinson2"/>
          <p:cNvPicPr>
            <a:picLocks noChangeAspect="1" noChangeArrowheads="1"/>
          </p:cNvPicPr>
          <p:nvPr/>
        </p:nvPicPr>
        <p:blipFill>
          <a:blip r:embed="rId3"/>
          <a:srcRect/>
          <a:stretch>
            <a:fillRect/>
          </a:stretch>
        </p:blipFill>
        <p:spPr>
          <a:xfrm>
            <a:off x="4800599" y="4191000"/>
            <a:ext cx="3429001" cy="2380298"/>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3706</TotalTime>
  <Words>2761</Words>
  <Application>Microsoft Office PowerPoint</Application>
  <PresentationFormat>On-screen Show (4:3)</PresentationFormat>
  <Paragraphs>501</Paragraphs>
  <Slides>107</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107</vt:i4>
      </vt:variant>
    </vt:vector>
  </HeadingPairs>
  <TitlesOfParts>
    <vt:vector size="109" baseType="lpstr">
      <vt:lpstr>Median</vt:lpstr>
      <vt:lpstr>Photo Editor Photo</vt:lpstr>
      <vt:lpstr>DEVELOPMENT OF TOOTH</vt:lpstr>
      <vt:lpstr>INTRODUCTION</vt:lpstr>
      <vt:lpstr>Slide 3</vt:lpstr>
      <vt:lpstr>PRIMARY EPITHELIAL BAND</vt:lpstr>
      <vt:lpstr>Slide 5</vt:lpstr>
      <vt:lpstr>  </vt:lpstr>
      <vt:lpstr>Slide 7</vt:lpstr>
      <vt:lpstr>DENTAL LAMINA</vt:lpstr>
      <vt:lpstr>Slide 9</vt:lpstr>
      <vt:lpstr>FATE OF DENTAL LAMINA</vt:lpstr>
      <vt:lpstr>Slide 11</vt:lpstr>
      <vt:lpstr>VESTIBULAR LAMINA</vt:lpstr>
      <vt:lpstr>TOOTH DEVELOPMENT</vt:lpstr>
      <vt:lpstr>Slide 14</vt:lpstr>
      <vt:lpstr>DENTAL PAPILLA AND SAC</vt:lpstr>
      <vt:lpstr>Slide 16</vt:lpstr>
      <vt:lpstr>Slide 17</vt:lpstr>
      <vt:lpstr>STAGES OF TOOTH DEVELOPMENT</vt:lpstr>
      <vt:lpstr>BUD STAGE</vt:lpstr>
      <vt:lpstr>Slide 20</vt:lpstr>
      <vt:lpstr>Slide 21</vt:lpstr>
      <vt:lpstr>Slide 22</vt:lpstr>
      <vt:lpstr>CAP STAGE</vt:lpstr>
      <vt:lpstr>Outer and inner enamel epithelium</vt:lpstr>
      <vt:lpstr>Slide 25</vt:lpstr>
      <vt:lpstr>STELLATE RETICULUM </vt:lpstr>
      <vt:lpstr>Slide 27</vt:lpstr>
      <vt:lpstr>Enamel niche</vt:lpstr>
      <vt:lpstr> TRANSIENT STRUCTURES</vt:lpstr>
      <vt:lpstr>Slide 30</vt:lpstr>
      <vt:lpstr>Dental papilla</vt:lpstr>
      <vt:lpstr>Dental sac</vt:lpstr>
      <vt:lpstr>BELL STAGE</vt:lpstr>
      <vt:lpstr>Inner enamel epithelium</vt:lpstr>
      <vt:lpstr>Slide 35</vt:lpstr>
      <vt:lpstr>Slide 36</vt:lpstr>
      <vt:lpstr>Stratum intermedium</vt:lpstr>
      <vt:lpstr>Stellate reticulum</vt:lpstr>
      <vt:lpstr>Outer enamel epithelium</vt:lpstr>
      <vt:lpstr>Slide 40</vt:lpstr>
      <vt:lpstr>Dental papilla</vt:lpstr>
      <vt:lpstr>Slide 42</vt:lpstr>
      <vt:lpstr>Dental sac</vt:lpstr>
      <vt:lpstr>Cervical loop</vt:lpstr>
      <vt:lpstr>Advanced bell stage</vt:lpstr>
      <vt:lpstr>Slide 46</vt:lpstr>
      <vt:lpstr>1.AMELOGENESIS &amp; DENTINOGENESIS</vt:lpstr>
      <vt:lpstr>Slide 48</vt:lpstr>
      <vt:lpstr>2. CROWN  PATTERN  DETERMINATION:</vt:lpstr>
      <vt:lpstr>3. BREAK UP OF DENTAL LAMINA   D.L breaks up into discrete  islands of epithelial cells  oral epithelium separated from  tooth germ  these cells usually disintegrate  but if persist they are called  epithelial pearls</vt:lpstr>
      <vt:lpstr>4. ROOT DEVELOPMENT</vt:lpstr>
      <vt:lpstr>HERS formed from inner/outer enamel epithelia </vt:lpstr>
      <vt:lpstr>Slide 53</vt:lpstr>
      <vt:lpstr>Slide 54</vt:lpstr>
      <vt:lpstr>Epithelial diaphragm formation:</vt:lpstr>
      <vt:lpstr>Slide 56</vt:lpstr>
      <vt:lpstr>Slide 57</vt:lpstr>
      <vt:lpstr>Slide 58</vt:lpstr>
      <vt:lpstr>Slide 59</vt:lpstr>
      <vt:lpstr>DEVELOPMENT OF TEETH WITH TWO AND THREE ROOTS</vt:lpstr>
      <vt:lpstr>Slide 61</vt:lpstr>
      <vt:lpstr>Slide 62</vt:lpstr>
      <vt:lpstr>Slide 63</vt:lpstr>
      <vt:lpstr>Slide 64</vt:lpstr>
      <vt:lpstr>Slide 65</vt:lpstr>
      <vt:lpstr>STAGES IN TOOTH GROWTH</vt:lpstr>
      <vt:lpstr>Slide 67</vt:lpstr>
      <vt:lpstr>MOLECULAR INSIGHTS IN TOOTH MORPHOGENESIS</vt:lpstr>
      <vt:lpstr>What initiates tooth development ? </vt:lpstr>
      <vt:lpstr>Slide 70</vt:lpstr>
      <vt:lpstr>Slide 71</vt:lpstr>
      <vt:lpstr>Slide 72</vt:lpstr>
      <vt:lpstr>Slide 73</vt:lpstr>
      <vt:lpstr>Tooth initiation harbors within epithelium or dental mesenchyme?</vt:lpstr>
      <vt:lpstr>Genes expressed during odontogenesis</vt:lpstr>
      <vt:lpstr>What determines tooth type? </vt:lpstr>
      <vt:lpstr>FIELD MODEL </vt:lpstr>
      <vt:lpstr>Field model </vt:lpstr>
      <vt:lpstr>Clone theory:</vt:lpstr>
      <vt:lpstr>Slide 80</vt:lpstr>
      <vt:lpstr>What determines tooth position ? </vt:lpstr>
      <vt:lpstr>Other genes involved</vt:lpstr>
      <vt:lpstr>BUD to CAP TRANSITION</vt:lpstr>
      <vt:lpstr>Slide 84</vt:lpstr>
      <vt:lpstr>Slide 85</vt:lpstr>
      <vt:lpstr>Slide 86</vt:lpstr>
      <vt:lpstr>Slide 87</vt:lpstr>
      <vt:lpstr>Slide 88</vt:lpstr>
      <vt:lpstr>MORPHODIFFERENTIATION  </vt:lpstr>
      <vt:lpstr>Slide 90</vt:lpstr>
      <vt:lpstr>Slide 91</vt:lpstr>
      <vt:lpstr>Concrescence</vt:lpstr>
      <vt:lpstr>Slide 93</vt:lpstr>
      <vt:lpstr>Slide 94</vt:lpstr>
      <vt:lpstr>Slide 95</vt:lpstr>
      <vt:lpstr>Slide 96</vt:lpstr>
      <vt:lpstr>Slide 97</vt:lpstr>
      <vt:lpstr>Apposition &amp; Maturation</vt:lpstr>
      <vt:lpstr>ENAMEL HYPOPLASIA</vt:lpstr>
      <vt:lpstr>Amelogenesis imperfecta</vt:lpstr>
      <vt:lpstr>Dentin Dysplasia (Rootless Teeth)</vt:lpstr>
      <vt:lpstr>Dentinogenesis imperfecta</vt:lpstr>
      <vt:lpstr>CONCLUSION :</vt:lpstr>
      <vt:lpstr>                   REFERENCES</vt:lpstr>
      <vt:lpstr>Slide 105</vt:lpstr>
      <vt:lpstr>Slide 106</vt:lpstr>
      <vt:lpstr>Slide 107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TOOTH</dc:title>
  <dc:creator>DELL</dc:creator>
  <cp:lastModifiedBy>hp</cp:lastModifiedBy>
  <cp:revision>224</cp:revision>
  <dcterms:created xsi:type="dcterms:W3CDTF">2006-08-16T00:00:00Z</dcterms:created>
  <dcterms:modified xsi:type="dcterms:W3CDTF">2023-02-02T04:09:36Z</dcterms:modified>
</cp:coreProperties>
</file>