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60C4A-1426-5ECE-0065-FEE5359D10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                    Frey’s Syndrome</a:t>
            </a:r>
            <a:br>
              <a:rPr lang="en-IN" dirty="0"/>
            </a:br>
            <a:br>
              <a:rPr lang="en-IN" dirty="0"/>
            </a:br>
            <a:br>
              <a:rPr lang="en-IN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E84A82-3687-FF23-38DB-17A8EC8437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439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B42D1-18B2-D3C7-AE06-6FC2461C5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 flipV="1">
            <a:off x="-1080879" y="4149836"/>
            <a:ext cx="1871148" cy="403578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FFAE2-9C67-BBCD-4565-D43B1E1AE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2052116"/>
            <a:ext cx="3322401" cy="3997828"/>
          </a:xfrm>
        </p:spPr>
        <p:txBody>
          <a:bodyPr>
            <a:noAutofit/>
          </a:bodyPr>
          <a:lstStyle/>
          <a:p>
            <a:r>
              <a:rPr lang="en-IN" sz="2600" b="1" i="0" u="none" strike="noStrike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Times New Roman" panose="020F0502020204030204" pitchFamily="34" charset="0"/>
              </a:rPr>
              <a:t>Frey syndrome was first described by Lucie Frey in 1923 and was termed </a:t>
            </a:r>
            <a:r>
              <a:rPr lang="en-IN" sz="26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F0502020204030204" pitchFamily="34" charset="0"/>
              </a:rPr>
              <a:t>A</a:t>
            </a:r>
            <a:r>
              <a:rPr lang="en-IN" sz="2600" b="1" i="0" u="none" strike="noStrike" dirty="0" err="1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Times New Roman" panose="020F0502020204030204" pitchFamily="34" charset="0"/>
              </a:rPr>
              <a:t>uriculotemporal</a:t>
            </a:r>
            <a:r>
              <a:rPr lang="en-IN" sz="2600" b="1" i="0" u="none" strike="noStrike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Times New Roman" panose="020F0502020204030204" pitchFamily="34" charset="0"/>
              </a:rPr>
              <a:t>  syndrome. It described sweating and flushing in the pre auricular area in response to mastication or a salivary stimulus.</a:t>
            </a:r>
          </a:p>
          <a:p>
            <a:endParaRPr lang="en-US" sz="2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26E3C68B-9111-9E81-855C-728F4A7E32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6829" y="1087834"/>
            <a:ext cx="4490488" cy="4487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355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9B6F-948F-F9A1-0589-34A0563DD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587891" y="745345"/>
            <a:ext cx="19139744" cy="2590730"/>
          </a:xfrm>
        </p:spPr>
        <p:txBody>
          <a:bodyPr/>
          <a:lstStyle/>
          <a:p>
            <a:r>
              <a:rPr lang="en-IN" dirty="0"/>
              <a:t>Introduction</a:t>
            </a:r>
            <a:br>
              <a:rPr lang="en-IN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68499-7B78-D49D-55EF-2F6E03170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7730" y="2040710"/>
            <a:ext cx="7796540" cy="3997828"/>
          </a:xfrm>
        </p:spPr>
        <p:txBody>
          <a:bodyPr>
            <a:noAutofit/>
          </a:bodyPr>
          <a:lstStyle/>
          <a:p>
            <a:r>
              <a:rPr lang="en-IN" sz="25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</a:rPr>
              <a:t>Commonly </a:t>
            </a:r>
            <a:r>
              <a:rPr lang="en-IN" sz="2500" b="1" i="0" u="none" strike="noStrike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</a:rPr>
              <a:t>occur after salivary gland surgery, occurring in  62% of post </a:t>
            </a:r>
            <a:r>
              <a:rPr lang="en-IN" sz="2500" b="1" i="0" u="none" strike="noStrike" dirty="0" err="1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</a:rPr>
              <a:t>parotidectomy</a:t>
            </a:r>
            <a:r>
              <a:rPr lang="en-IN" sz="2500" b="1" i="0" u="none" strike="noStrike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</a:rPr>
              <a:t> patients 6 to 18 months after surgery</a:t>
            </a:r>
          </a:p>
          <a:p>
            <a:r>
              <a:rPr lang="en-IN" sz="2500" b="1" i="0" u="none" strike="noStrike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</a:rPr>
              <a:t>. The previous sympathetic responses of sweating and flushing are now controlled by post ganglion  parasympathetic </a:t>
            </a:r>
            <a:r>
              <a:rPr lang="en-IN" sz="2500" b="1" i="0" u="none" strike="noStrike" dirty="0" err="1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</a:rPr>
              <a:t>fiber’s</a:t>
            </a:r>
            <a:r>
              <a:rPr lang="en-IN" sz="2500" b="1" i="0" u="none" strike="noStrike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</a:rPr>
              <a:t>.. Mastication, which releases acetylcholine from the parasympathetic nerve </a:t>
            </a:r>
            <a:r>
              <a:rPr lang="en-IN" sz="2500" b="1" i="0" u="none" strike="noStrike" dirty="0" err="1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</a:rPr>
              <a:t>ndings</a:t>
            </a:r>
            <a:r>
              <a:rPr lang="en-IN" sz="2500" b="1" i="0" u="none" strike="noStrike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</a:rPr>
              <a:t> , now induces sweating and flushing, which was a sympathetic cholinergic response before  </a:t>
            </a:r>
            <a:r>
              <a:rPr lang="en-IN" sz="2500" b="1" i="0" u="none" strike="noStrike" dirty="0" err="1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</a:rPr>
              <a:t>synkinesis</a:t>
            </a:r>
            <a:r>
              <a:rPr lang="en-IN" sz="2500" b="1" i="0" u="none" strike="noStrike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</a:rPr>
              <a:t>  of parasympathetic nerve   </a:t>
            </a:r>
            <a:r>
              <a:rPr lang="en-IN" sz="2500" b="1" i="0" u="none" strike="noStrike" dirty="0" err="1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</a:rPr>
              <a:t>fibers</a:t>
            </a:r>
            <a:r>
              <a:rPr lang="en-IN" sz="2500" b="1" i="0" u="none" strike="noStrike" dirty="0">
                <a:solidFill>
                  <a:schemeClr val="accent1">
                    <a:lumMod val="20000"/>
                    <a:lumOff val="80000"/>
                  </a:schemeClr>
                </a:solidFill>
                <a:effectLst/>
                <a:latin typeface="Times New Roman" panose="02020603050405020304" pitchFamily="18" charset="0"/>
              </a:rPr>
              <a:t> </a:t>
            </a:r>
            <a:endParaRPr lang="en-US" sz="25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4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9F6A3-8B0A-F5B9-05FA-B6FAA21C7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4099265" cy="554871"/>
          </a:xfrm>
        </p:spPr>
        <p:txBody>
          <a:bodyPr>
            <a:normAutofit fontScale="90000"/>
          </a:bodyPr>
          <a:lstStyle/>
          <a:p>
            <a:r>
              <a:rPr lang="en-IN" dirty="0"/>
              <a:t>Symptoms                       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02BBA-0A58-8584-4DE7-481A4BBB5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7730" y="2052116"/>
            <a:ext cx="7796540" cy="399782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N" sz="2500" b="1" i="0" u="none" strike="noStrike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</a:rPr>
              <a:t>The symptoms of Frey syndrome can include 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500" b="1" i="0" u="none" strike="noStrike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</a:rPr>
              <a:t>flushing, 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500" b="1" i="0" u="none" strike="noStrike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</a:rPr>
              <a:t>sweating,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500" b="1" i="0" u="none" strike="noStrike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</a:rPr>
              <a:t> burning, 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500" b="1" i="0" u="none" strike="noStrike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</a:rPr>
              <a:t>neuralgia, and 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500" b="1" i="0" u="none" strike="noStrike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</a:rPr>
              <a:t>itching. 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500" b="1" i="0" u="none" strike="noStrike" dirty="0">
                <a:solidFill>
                  <a:schemeClr val="accent1">
                    <a:lumMod val="40000"/>
                    <a:lumOff val="60000"/>
                  </a:schemeClr>
                </a:solidFill>
                <a:effectLst/>
                <a:latin typeface="Times New Roman" panose="02020603050405020304" pitchFamily="18" charset="0"/>
              </a:rPr>
              <a:t>Generally, the symptoms are mild but can result in discomfort as well as social anxiety and avoidance</a:t>
            </a:r>
            <a:endParaRPr lang="en-US" sz="25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347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A419F-6C48-F3DC-E77C-6BC8E31D8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3340" y="256875"/>
            <a:ext cx="5937460" cy="803687"/>
          </a:xfrm>
        </p:spPr>
        <p:txBody>
          <a:bodyPr/>
          <a:lstStyle/>
          <a:p>
            <a:r>
              <a:rPr lang="en-IN" dirty="0"/>
              <a:t>Diagnosis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11946-4E2D-571E-7562-746895F07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122" y="0"/>
            <a:ext cx="4740414" cy="6858000"/>
          </a:xfrm>
        </p:spPr>
        <p:txBody>
          <a:bodyPr>
            <a:normAutofit/>
          </a:bodyPr>
          <a:lstStyle/>
          <a:p>
            <a:r>
              <a:rPr lang="en-IN" b="1" i="0" u="none" strike="noStrike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</a:rPr>
              <a:t>Minor Starch testing</a:t>
            </a:r>
          </a:p>
          <a:p>
            <a:r>
              <a:rPr lang="en-IN" b="1" i="0" u="none" strike="noStrike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</a:rPr>
              <a:t>Diagnosis of Frey syndrome is based on clinical history, but confirmatory testing can be done with a Minor starch-iodine test.</a:t>
            </a:r>
          </a:p>
          <a:p>
            <a:r>
              <a:rPr lang="en-IN" b="1" i="0" u="none" strike="noStrike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</a:rPr>
              <a:t> The starch-iodine test consists of painting the patient’s </a:t>
            </a:r>
            <a:r>
              <a:rPr lang="en-IN" b="1" i="0" u="none" strike="noStrike" dirty="0" err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</a:rPr>
              <a:t>postsurgical</a:t>
            </a:r>
            <a:r>
              <a:rPr lang="en-IN" b="1" i="0" u="none" strike="noStrike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</a:rPr>
              <a:t> affected region with iodine. </a:t>
            </a:r>
          </a:p>
          <a:p>
            <a:r>
              <a:rPr lang="en-IN" b="1" i="0" u="none" strike="noStrike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</a:rPr>
              <a:t>Once dry, dry starch is then applied to the painted area, and a salivary stimulus is given. </a:t>
            </a:r>
          </a:p>
          <a:p>
            <a:r>
              <a:rPr lang="en-IN" b="1" i="0" u="none" strike="noStrike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</a:rPr>
              <a:t>The starch turns blue/brown in the presence of iodine and sweat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3E72982-906A-1DAC-61C6-85A22897E4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5536" y="2156744"/>
            <a:ext cx="5451427" cy="2544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968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53113-9453-60D7-F43B-09D46A119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16729" y="1799275"/>
            <a:ext cx="7958331" cy="1077229"/>
          </a:xfrm>
        </p:spPr>
        <p:txBody>
          <a:bodyPr/>
          <a:lstStyle/>
          <a:p>
            <a:r>
              <a:rPr lang="en-IN" dirty="0"/>
              <a:t>Treatment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A1588-6554-C174-A2FE-A4E05F2B2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500" b="1" i="0" u="none" strike="noStrike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</a:rPr>
              <a:t>Intracranial division of </a:t>
            </a:r>
            <a:r>
              <a:rPr lang="en-IN" sz="2500" b="1" i="0" u="none" strike="noStrike" dirty="0" err="1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</a:rPr>
              <a:t>auriculotemporal</a:t>
            </a:r>
            <a:r>
              <a:rPr lang="en-IN" sz="2500" b="1" i="0" u="none" strike="noStrike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</a:rPr>
              <a:t> nerve.</a:t>
            </a:r>
          </a:p>
          <a:p>
            <a:r>
              <a:rPr lang="en-IN" sz="2500" b="1" i="0" u="none" strike="noStrike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</a:rPr>
              <a:t>Subcutaneous injection of botulinum toxin A into affected areas can be used to treat the postoperative symptoms of Frey syndrome.</a:t>
            </a:r>
          </a:p>
          <a:p>
            <a:endParaRPr lang="en-US" sz="25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1604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Madison</vt:lpstr>
      <vt:lpstr>                    Frey’s Syndrome   </vt:lpstr>
      <vt:lpstr>PowerPoint Presentation</vt:lpstr>
      <vt:lpstr>Introduction </vt:lpstr>
      <vt:lpstr>Symptoms                         </vt:lpstr>
      <vt:lpstr>Diagnosis </vt:lpstr>
      <vt:lpstr>Treatment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Frey’s Syndrome   </dc:title>
  <dc:creator>Microsoft Office User</dc:creator>
  <cp:lastModifiedBy>Maseera Shaikh</cp:lastModifiedBy>
  <cp:revision>2</cp:revision>
  <dcterms:created xsi:type="dcterms:W3CDTF">2022-09-19T02:33:45Z</dcterms:created>
  <dcterms:modified xsi:type="dcterms:W3CDTF">2022-09-19T14:55:35Z</dcterms:modified>
</cp:coreProperties>
</file>