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5" r:id="rId3"/>
    <p:sldId id="277" r:id="rId4"/>
    <p:sldId id="280" r:id="rId5"/>
    <p:sldId id="279" r:id="rId6"/>
    <p:sldId id="272" r:id="rId7"/>
    <p:sldId id="271" r:id="rId8"/>
    <p:sldId id="270" r:id="rId9"/>
    <p:sldId id="273" r:id="rId10"/>
    <p:sldId id="257" r:id="rId11"/>
    <p:sldId id="259" r:id="rId12"/>
    <p:sldId id="260" r:id="rId13"/>
    <p:sldId id="263" r:id="rId14"/>
    <p:sldId id="283" r:id="rId15"/>
    <p:sldId id="264" r:id="rId16"/>
    <p:sldId id="285" r:id="rId17"/>
    <p:sldId id="265" r:id="rId18"/>
    <p:sldId id="286" r:id="rId19"/>
    <p:sldId id="300" r:id="rId20"/>
    <p:sldId id="267" r:id="rId21"/>
    <p:sldId id="268" r:id="rId22"/>
    <p:sldId id="269" r:id="rId23"/>
    <p:sldId id="298" r:id="rId24"/>
    <p:sldId id="288" r:id="rId25"/>
    <p:sldId id="289" r:id="rId26"/>
    <p:sldId id="291" r:id="rId27"/>
    <p:sldId id="282" r:id="rId28"/>
    <p:sldId id="293" r:id="rId29"/>
    <p:sldId id="297" r:id="rId30"/>
    <p:sldId id="296" r:id="rId31"/>
    <p:sldId id="295" r:id="rId32"/>
    <p:sldId id="30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8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4C6CDC-09D4-40C1-8D67-BDD5352F028D}" type="datetimeFigureOut">
              <a:rPr lang="en-US" smtClean="0"/>
              <a:pPr/>
              <a:t>1/4/2002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36BDA-ACC2-4D63-BA2C-E214171B9B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036BDA-ACC2-4D63-BA2C-E214171B9B8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036BDA-ACC2-4D63-BA2C-E214171B9B8F}"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C7012C-0E0B-4A95-9EBC-E5F7A1768173}" type="datetimeFigureOut">
              <a:rPr lang="en-US" smtClean="0"/>
              <a:pPr/>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7012C-0E0B-4A95-9EBC-E5F7A1768173}" type="datetimeFigureOut">
              <a:rPr lang="en-US" smtClean="0"/>
              <a:pPr/>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7012C-0E0B-4A95-9EBC-E5F7A1768173}" type="datetimeFigureOut">
              <a:rPr lang="en-US" smtClean="0"/>
              <a:pPr/>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C7012C-0E0B-4A95-9EBC-E5F7A1768173}" type="datetimeFigureOut">
              <a:rPr lang="en-US" smtClean="0"/>
              <a:pPr/>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C7012C-0E0B-4A95-9EBC-E5F7A1768173}" type="datetimeFigureOut">
              <a:rPr lang="en-US" smtClean="0"/>
              <a:pPr/>
              <a:t>1/4/2002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C7012C-0E0B-4A95-9EBC-E5F7A1768173}" type="datetimeFigureOut">
              <a:rPr lang="en-US" smtClean="0"/>
              <a:pPr/>
              <a:t>1/4/2002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C7012C-0E0B-4A95-9EBC-E5F7A1768173}" type="datetimeFigureOut">
              <a:rPr lang="en-US" smtClean="0"/>
              <a:pPr/>
              <a:t>1/4/2002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C7012C-0E0B-4A95-9EBC-E5F7A1768173}" type="datetimeFigureOut">
              <a:rPr lang="en-US" smtClean="0"/>
              <a:pPr/>
              <a:t>1/4/2002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7012C-0E0B-4A95-9EBC-E5F7A1768173}" type="datetimeFigureOut">
              <a:rPr lang="en-US" smtClean="0"/>
              <a:pPr/>
              <a:t>1/4/2002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7012C-0E0B-4A95-9EBC-E5F7A1768173}" type="datetimeFigureOut">
              <a:rPr lang="en-US" smtClean="0"/>
              <a:pPr/>
              <a:t>1/4/2002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C7012C-0E0B-4A95-9EBC-E5F7A1768173}" type="datetimeFigureOut">
              <a:rPr lang="en-US" smtClean="0"/>
              <a:pPr/>
              <a:t>1/4/2002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786AC-73D2-4E10-8453-C38A553C07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7012C-0E0B-4A95-9EBC-E5F7A1768173}" type="datetimeFigureOut">
              <a:rPr lang="en-US" smtClean="0"/>
              <a:pPr/>
              <a:t>1/4/2002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786AC-73D2-4E10-8453-C38A553C07C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HIV/AIDS + </a:t>
            </a:r>
            <a:r>
              <a:rPr lang="en-US" dirty="0" err="1" smtClean="0"/>
              <a:t>HbsAg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in current Dental Practice + Education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Lack of awareness</a:t>
            </a:r>
          </a:p>
          <a:p>
            <a:pPr marL="514350" indent="-514350">
              <a:buFont typeface="+mj-lt"/>
              <a:buAutoNum type="arabicPeriod"/>
            </a:pPr>
            <a:r>
              <a:rPr lang="en-US" dirty="0" smtClean="0"/>
              <a:t>Lack of communication</a:t>
            </a:r>
          </a:p>
          <a:p>
            <a:pPr marL="514350" indent="-514350">
              <a:buFont typeface="+mj-lt"/>
              <a:buAutoNum type="arabicPeriod"/>
            </a:pPr>
            <a:r>
              <a:rPr lang="en-US" dirty="0" smtClean="0"/>
              <a:t>No standard/ uniform protocols for dental treatment in India dental colleges or institutes    </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Fear, Stigma, Discrimination….</a:t>
            </a:r>
          </a:p>
          <a:p>
            <a:pPr marL="514350" indent="-514350">
              <a:buNone/>
            </a:pPr>
            <a:endParaRPr lang="en-US" dirty="0"/>
          </a:p>
        </p:txBody>
      </p:sp>
      <p:sp>
        <p:nvSpPr>
          <p:cNvPr id="4" name="Down Arrow 3"/>
          <p:cNvSpPr/>
          <p:nvPr/>
        </p:nvSpPr>
        <p:spPr>
          <a:xfrm>
            <a:off x="3200400" y="4343400"/>
            <a:ext cx="304800" cy="1143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V-and-oral-lessons-aids.png"/>
          <p:cNvPicPr>
            <a:picLocks noChangeAspect="1"/>
          </p:cNvPicPr>
          <p:nvPr/>
        </p:nvPicPr>
        <p:blipFill>
          <a:blip r:embed="rId2"/>
          <a:srcRect r="2500"/>
          <a:stretch>
            <a:fillRect/>
          </a:stretch>
        </p:blipFill>
        <p:spPr>
          <a:xfrm>
            <a:off x="0" y="914400"/>
            <a:ext cx="9144000" cy="52384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4" name="Content Placeholder 3"/>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1. Lack of awareness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Developing training program for dental students at early stages- BDS </a:t>
            </a:r>
            <a:r>
              <a:rPr lang="en-US" dirty="0" err="1" smtClean="0"/>
              <a:t>IIIrd</a:t>
            </a:r>
            <a:r>
              <a:rPr lang="en-US" dirty="0" smtClean="0"/>
              <a:t> year</a:t>
            </a:r>
          </a:p>
          <a:p>
            <a:pPr algn="just"/>
            <a:r>
              <a:rPr lang="en-US" dirty="0" smtClean="0"/>
              <a:t>Monitoring the changes</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stigma associated in Dental health care workers </a:t>
            </a:r>
            <a:endParaRPr lang="en-US" dirty="0"/>
          </a:p>
        </p:txBody>
      </p:sp>
      <p:sp>
        <p:nvSpPr>
          <p:cNvPr id="3" name="Content Placeholder 2"/>
          <p:cNvSpPr>
            <a:spLocks noGrp="1"/>
          </p:cNvSpPr>
          <p:nvPr>
            <p:ph idx="1"/>
          </p:nvPr>
        </p:nvSpPr>
        <p:spPr>
          <a:xfrm>
            <a:off x="304800" y="1371600"/>
            <a:ext cx="8534400" cy="5257800"/>
          </a:xfrm>
        </p:spPr>
        <p:txBody>
          <a:bodyPr>
            <a:normAutofit/>
          </a:bodyPr>
          <a:lstStyle/>
          <a:p>
            <a:r>
              <a:rPr lang="en-US" dirty="0"/>
              <a:t>Many dentists even refuse to treat infected patients. </a:t>
            </a:r>
            <a:endParaRPr lang="en-US" dirty="0" smtClean="0"/>
          </a:p>
          <a:p>
            <a:pPr lvl="1"/>
            <a:r>
              <a:rPr lang="en-US" dirty="0" smtClean="0"/>
              <a:t>at </a:t>
            </a:r>
            <a:r>
              <a:rPr lang="en-US" dirty="0"/>
              <a:t>least 32 </a:t>
            </a:r>
            <a:r>
              <a:rPr lang="en-US" dirty="0" smtClean="0"/>
              <a:t>% dentists </a:t>
            </a:r>
            <a:r>
              <a:rPr lang="en-US" dirty="0"/>
              <a:t>in India refuse treatment to HIV-infected patients </a:t>
            </a:r>
            <a:r>
              <a:rPr lang="en-US" dirty="0" smtClean="0"/>
              <a:t>as </a:t>
            </a:r>
            <a:r>
              <a:rPr lang="en-US" dirty="0"/>
              <a:t>they fear the risk of multiple cross-infection</a:t>
            </a:r>
            <a:r>
              <a:rPr lang="en-US" dirty="0" smtClean="0"/>
              <a:t>.</a:t>
            </a:r>
          </a:p>
          <a:p>
            <a:pPr>
              <a:buNone/>
            </a:pP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A recent national survey of dentists in India published in the Science Journal of Public Health revealed a startling fact: with the spread of HIV infection dental care workers like dentists, dental hygienists and dental assistants fear contact with people infected with the viruses.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Refusal to treat patients with HIV was primarily associated with lack of ethical responsibility and fear related to cross-infection. </a:t>
            </a:r>
            <a:endParaRPr lang="en-US" dirty="0" smtClean="0"/>
          </a:p>
          <a:p>
            <a:pPr algn="just"/>
            <a:r>
              <a:rPr lang="en-US" dirty="0" smtClean="0"/>
              <a:t>This </a:t>
            </a:r>
            <a:r>
              <a:rPr lang="en-US" dirty="0"/>
              <a:t>fear is mostly because of </a:t>
            </a:r>
            <a:r>
              <a:rPr lang="en-US" b="1" dirty="0">
                <a:solidFill>
                  <a:srgbClr val="FFFF00"/>
                </a:solidFill>
              </a:rPr>
              <a:t>lack of proper knowledge</a:t>
            </a:r>
            <a:r>
              <a:rPr lang="en-US" b="1" dirty="0"/>
              <a:t> </a:t>
            </a:r>
            <a:r>
              <a:rPr lang="en-US" dirty="0"/>
              <a:t>to deal with such patients," the survey report said.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A maximum 68.4 per cent were willing to treat HIV-positive patients while 31.6 per cent were still not willing to treat these patients. </a:t>
            </a:r>
          </a:p>
          <a:p>
            <a:r>
              <a:rPr lang="en-US" dirty="0" smtClean="0"/>
              <a:t>Out of 33.1 per cent, slightly more than 18.4 per cent dentists from private practice were reluctant to treat HIV patients in their private clinical setups, while dentists practicing in institutions, significantly, showed a willingness to treat patients with HIV</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Dental Association </a:t>
            </a:r>
            <a:endParaRPr lang="en-US" dirty="0"/>
          </a:p>
        </p:txBody>
      </p:sp>
      <p:sp>
        <p:nvSpPr>
          <p:cNvPr id="3" name="Content Placeholder 2"/>
          <p:cNvSpPr>
            <a:spLocks noGrp="1"/>
          </p:cNvSpPr>
          <p:nvPr>
            <p:ph idx="1"/>
          </p:nvPr>
        </p:nvSpPr>
        <p:spPr/>
        <p:txBody>
          <a:bodyPr/>
          <a:lstStyle/>
          <a:p>
            <a:r>
              <a:rPr lang="en-US" dirty="0" smtClean="0"/>
              <a:t>A </a:t>
            </a:r>
            <a:r>
              <a:rPr lang="en-US" dirty="0"/>
              <a:t>dentist has a general obligation to provide care to those in need. It is unethical to deny treatment to anyone infected with HIV, HBV, HBA virus. "Treatment should not differ for infected and non-infected patients. Current guidelines are that dentists must not refuse to treat a patient solely on the grounds of HIV infection," the report said.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But are we able to perform this???</a:t>
            </a:r>
          </a:p>
          <a:p>
            <a:r>
              <a:rPr lang="en-US" dirty="0" smtClean="0"/>
              <a:t>We need continuing educational program and probably make them mandatory  </a:t>
            </a:r>
            <a:endParaRPr lang="en-US" dirty="0"/>
          </a:p>
        </p:txBody>
      </p:sp>
      <p:pic>
        <p:nvPicPr>
          <p:cNvPr id="5" name="Picture 4" descr="aids-hiv_19.gif"/>
          <p:cNvPicPr>
            <a:picLocks noChangeAspect="1"/>
          </p:cNvPicPr>
          <p:nvPr/>
        </p:nvPicPr>
        <p:blipFill>
          <a:blip r:embed="rId2"/>
          <a:stretch>
            <a:fillRect/>
          </a:stretch>
        </p:blipFill>
        <p:spPr>
          <a:xfrm>
            <a:off x="2819400" y="3352800"/>
            <a:ext cx="2857035"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a:bodyPr>
          <a:lstStyle/>
          <a:p>
            <a:r>
              <a:rPr lang="en-US" sz="3200" dirty="0" smtClean="0"/>
              <a:t>Confidentiality, non disclosure, </a:t>
            </a:r>
            <a:r>
              <a:rPr lang="en-US" sz="3200" dirty="0" err="1" smtClean="0"/>
              <a:t>stigmatisation</a:t>
            </a:r>
            <a:r>
              <a:rPr lang="en-US" sz="3200" dirty="0" smtClean="0"/>
              <a:t> , unawareness…….? Real estimates</a:t>
            </a:r>
            <a:endParaRPr lang="en-US" sz="3200" dirty="0"/>
          </a:p>
        </p:txBody>
      </p:sp>
      <p:pic>
        <p:nvPicPr>
          <p:cNvPr id="1026" name="Picture 2" descr="H:\tip-of-an-iceberg.jpg"/>
          <p:cNvPicPr>
            <a:picLocks noGrp="1" noChangeAspect="1" noChangeArrowheads="1"/>
          </p:cNvPicPr>
          <p:nvPr>
            <p:ph idx="1"/>
          </p:nvPr>
        </p:nvPicPr>
        <p:blipFill>
          <a:blip r:embed="rId2"/>
          <a:stretch>
            <a:fillRect/>
          </a:stretch>
        </p:blipFill>
        <p:spPr bwMode="auto">
          <a:xfrm>
            <a:off x="457200" y="228601"/>
            <a:ext cx="8001000" cy="640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vent-hiv-and-aids.gif"/>
          <p:cNvPicPr>
            <a:picLocks noChangeAspect="1"/>
          </p:cNvPicPr>
          <p:nvPr/>
        </p:nvPicPr>
        <p:blipFill>
          <a:blip r:embed="rId2"/>
          <a:stretch>
            <a:fillRect/>
          </a:stretch>
        </p:blipFill>
        <p:spPr>
          <a:xfrm>
            <a:off x="203200" y="609600"/>
            <a:ext cx="9093200" cy="6819900"/>
          </a:xfrm>
          <a:prstGeom prst="rect">
            <a:avLst/>
          </a:prstGeom>
        </p:spPr>
      </p:pic>
      <p:sp>
        <p:nvSpPr>
          <p:cNvPr id="3" name="Content Placeholder 2"/>
          <p:cNvSpPr>
            <a:spLocks noGrp="1"/>
          </p:cNvSpPr>
          <p:nvPr>
            <p:ph idx="1"/>
          </p:nvPr>
        </p:nvSpPr>
        <p:spPr>
          <a:xfrm>
            <a:off x="533400" y="1600200"/>
            <a:ext cx="8229600" cy="4525963"/>
          </a:xfrm>
        </p:spPr>
        <p:txBody>
          <a:bodyPr/>
          <a:lstStyle/>
          <a:p>
            <a:pPr algn="just"/>
            <a:r>
              <a:rPr lang="en-US" dirty="0" smtClean="0"/>
              <a:t>India -3rd highest number of estimated people living with HIV. </a:t>
            </a:r>
          </a:p>
          <a:p>
            <a:pPr algn="just"/>
            <a:r>
              <a:rPr lang="en-US" dirty="0" smtClean="0"/>
              <a:t>According to the HIV Estimations 2012, the estimated number of people living with HIV/AIDS in India was 20.89 lakh, with an estimated adult (15-49 age group) HIV prevalence of 0.27% in 2011</a:t>
            </a:r>
            <a:endParaRPr lang="en-IN" dirty="0"/>
          </a:p>
        </p:txBody>
      </p:sp>
      <p:sp>
        <p:nvSpPr>
          <p:cNvPr id="2" name="Title 1"/>
          <p:cNvSpPr>
            <a:spLocks noGrp="1"/>
          </p:cNvSpPr>
          <p:nvPr>
            <p:ph type="title"/>
          </p:nvPr>
        </p:nvSpPr>
        <p:spPr/>
        <p:txBody>
          <a:bodyPr/>
          <a:lstStyle/>
          <a:p>
            <a:r>
              <a:rPr lang="en-IN" dirty="0" smtClean="0"/>
              <a:t>Prevalence </a:t>
            </a:r>
            <a:endParaRPr lang="en-IN" dirty="0"/>
          </a:p>
        </p:txBody>
      </p:sp>
    </p:spTree>
    <p:extLst>
      <p:ext uri="{BB962C8B-B14F-4D97-AF65-F5344CB8AC3E}">
        <p14:creationId xmlns="" xmlns:p14="http://schemas.microsoft.com/office/powerpoint/2010/main" val="938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Developing training </a:t>
            </a:r>
            <a:r>
              <a:rPr lang="en-US" dirty="0" err="1" smtClean="0"/>
              <a:t>programme</a:t>
            </a:r>
            <a:r>
              <a:rPr lang="en-US" dirty="0" smtClean="0"/>
              <a:t> for dental students </a:t>
            </a:r>
            <a:br>
              <a:rPr lang="en-US" dirty="0" smtClean="0"/>
            </a:br>
            <a:endParaRPr lang="en-US" dirty="0"/>
          </a:p>
        </p:txBody>
      </p:sp>
      <p:sp>
        <p:nvSpPr>
          <p:cNvPr id="3" name="Content Placeholder 2"/>
          <p:cNvSpPr>
            <a:spLocks noGrp="1"/>
          </p:cNvSpPr>
          <p:nvPr>
            <p:ph idx="1"/>
          </p:nvPr>
        </p:nvSpPr>
        <p:spPr/>
        <p:txBody>
          <a:bodyPr/>
          <a:lstStyle/>
          <a:p>
            <a:r>
              <a:rPr lang="en-US" dirty="0" smtClean="0"/>
              <a:t>At early stages- BDS </a:t>
            </a:r>
            <a:r>
              <a:rPr lang="en-US" dirty="0" err="1" smtClean="0"/>
              <a:t>IIIrd</a:t>
            </a:r>
            <a:r>
              <a:rPr lang="en-US" dirty="0" smtClean="0"/>
              <a:t> year</a:t>
            </a:r>
          </a:p>
          <a:p>
            <a:r>
              <a:rPr lang="en-US" dirty="0" smtClean="0"/>
              <a:t>Team buildup- </a:t>
            </a:r>
            <a:r>
              <a:rPr lang="en-US" dirty="0" err="1" smtClean="0"/>
              <a:t>multispeciality</a:t>
            </a:r>
            <a:endParaRPr lang="en-US" dirty="0" smtClean="0"/>
          </a:p>
          <a:p>
            <a:pPr lvl="1"/>
            <a:r>
              <a:rPr lang="en-US" dirty="0" smtClean="0"/>
              <a:t>Oral surgery + </a:t>
            </a:r>
            <a:r>
              <a:rPr lang="en-US" dirty="0" err="1" smtClean="0"/>
              <a:t>Endodontics</a:t>
            </a:r>
            <a:r>
              <a:rPr lang="en-US" dirty="0" smtClean="0"/>
              <a:t> + Periodontics + Oral Medicine + Oral Pathology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training </a:t>
            </a:r>
            <a:r>
              <a:rPr lang="en-US" dirty="0" err="1" smtClean="0"/>
              <a:t>programme</a:t>
            </a:r>
            <a:r>
              <a:rPr lang="en-US" dirty="0" smtClean="0"/>
              <a:t> for dental students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Content build up</a:t>
            </a:r>
          </a:p>
          <a:p>
            <a:pPr lvl="1"/>
            <a:r>
              <a:rPr lang="en-US" dirty="0" smtClean="0"/>
              <a:t>Basic pathology</a:t>
            </a:r>
          </a:p>
          <a:p>
            <a:pPr lvl="1"/>
            <a:r>
              <a:rPr lang="en-US" dirty="0" smtClean="0"/>
              <a:t>Overcoming the myths</a:t>
            </a:r>
          </a:p>
          <a:p>
            <a:pPr lvl="1"/>
            <a:r>
              <a:rPr lang="en-US" dirty="0" smtClean="0"/>
              <a:t>Treatment protocols by each specialty</a:t>
            </a:r>
          </a:p>
          <a:p>
            <a:pPr lvl="1"/>
            <a:r>
              <a:rPr lang="en-US" dirty="0" smtClean="0"/>
              <a:t>HIV/</a:t>
            </a:r>
            <a:r>
              <a:rPr lang="en-US" dirty="0" err="1" smtClean="0"/>
              <a:t>HbsAg</a:t>
            </a:r>
            <a:r>
              <a:rPr lang="en-US" dirty="0" smtClean="0"/>
              <a:t> Testing guidelines</a:t>
            </a:r>
          </a:p>
          <a:p>
            <a:pPr lvl="1"/>
            <a:r>
              <a:rPr lang="en-US" dirty="0" smtClean="0"/>
              <a:t>Pre and post exposure </a:t>
            </a:r>
            <a:r>
              <a:rPr lang="en-US" dirty="0" smtClean="0"/>
              <a:t>prophylaxis</a:t>
            </a:r>
          </a:p>
          <a:p>
            <a:pPr lvl="1"/>
            <a:r>
              <a:rPr lang="en-US" dirty="0" smtClean="0"/>
              <a:t>Medico legal aspects</a:t>
            </a:r>
            <a:endParaRPr lang="en-US" dirty="0" smtClean="0"/>
          </a:p>
          <a:p>
            <a:pPr lvl="1"/>
            <a:r>
              <a:rPr lang="en-US" dirty="0" smtClean="0"/>
              <a:t>Ethical aspect such as</a:t>
            </a:r>
          </a:p>
          <a:p>
            <a:pPr lvl="2"/>
            <a:r>
              <a:rPr lang="en-US" dirty="0" smtClean="0"/>
              <a:t>Informed consent</a:t>
            </a:r>
          </a:p>
          <a:p>
            <a:pPr lvl="2"/>
            <a:r>
              <a:rPr lang="en-US" dirty="0" smtClean="0"/>
              <a:t>Confidentiality </a:t>
            </a:r>
            <a:endParaRPr lang="en-US" dirty="0"/>
          </a:p>
          <a:p>
            <a:pPr lvl="2"/>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training program for dental students</a:t>
            </a:r>
            <a:endParaRPr lang="en-US" dirty="0"/>
          </a:p>
        </p:txBody>
      </p:sp>
      <p:sp>
        <p:nvSpPr>
          <p:cNvPr id="3" name="Content Placeholder 2"/>
          <p:cNvSpPr>
            <a:spLocks noGrp="1"/>
          </p:cNvSpPr>
          <p:nvPr>
            <p:ph idx="1"/>
          </p:nvPr>
        </p:nvSpPr>
        <p:spPr/>
        <p:txBody>
          <a:bodyPr/>
          <a:lstStyle/>
          <a:p>
            <a:r>
              <a:rPr lang="en-US" dirty="0" smtClean="0"/>
              <a:t>Evaluating the program</a:t>
            </a:r>
          </a:p>
          <a:p>
            <a:pPr lvl="1"/>
            <a:r>
              <a:rPr lang="en-US" dirty="0" smtClean="0"/>
              <a:t>comparison between pre &amp; post test questionnaire.</a:t>
            </a:r>
          </a:p>
          <a:p>
            <a:pPr lvl="1"/>
            <a:r>
              <a:rPr lang="en-US" dirty="0" smtClean="0"/>
              <a:t>Using OSCE/ OSPE</a:t>
            </a:r>
          </a:p>
          <a:p>
            <a:r>
              <a:rPr lang="en-US" dirty="0" smtClean="0"/>
              <a:t>Sustaining the program for long term</a:t>
            </a:r>
          </a:p>
          <a:p>
            <a:pPr lvl="1"/>
            <a:r>
              <a:rPr lang="en-US" dirty="0" smtClean="0"/>
              <a:t>probably by making part of routine curriculum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dirty="0" smtClean="0"/>
              <a:t>2. Lack of communication</a:t>
            </a:r>
          </a:p>
        </p:txBody>
      </p:sp>
      <p:sp>
        <p:nvSpPr>
          <p:cNvPr id="3" name="Content Placeholder 2"/>
          <p:cNvSpPr>
            <a:spLocks noGrp="1"/>
          </p:cNvSpPr>
          <p:nvPr>
            <p:ph idx="1"/>
          </p:nvPr>
        </p:nvSpPr>
        <p:spPr/>
        <p:txBody>
          <a:bodyPr/>
          <a:lstStyle/>
          <a:p>
            <a:r>
              <a:rPr lang="en-US" dirty="0" smtClean="0"/>
              <a:t>Team building with national organizations like NACO + NARI</a:t>
            </a:r>
          </a:p>
          <a:p>
            <a:r>
              <a:rPr lang="en-US" dirty="0" smtClean="0"/>
              <a:t>Developing reporting systems</a:t>
            </a:r>
          </a:p>
          <a:p>
            <a:r>
              <a:rPr lang="en-US" dirty="0" smtClean="0"/>
              <a:t>Developing SOPs in managing such patients in Dental clinics and institutes</a:t>
            </a:r>
            <a:endParaRPr lang="en-US" dirty="0"/>
          </a:p>
        </p:txBody>
      </p:sp>
      <p:pic>
        <p:nvPicPr>
          <p:cNvPr id="4" name="Picture 3" descr="Wall Graphic - Today's Strategy.JPG"/>
          <p:cNvPicPr>
            <a:picLocks noChangeAspect="1"/>
          </p:cNvPicPr>
          <p:nvPr/>
        </p:nvPicPr>
        <p:blipFill>
          <a:blip r:embed="rId2"/>
          <a:stretch>
            <a:fillRect/>
          </a:stretch>
        </p:blipFill>
        <p:spPr>
          <a:xfrm>
            <a:off x="457200" y="304800"/>
            <a:ext cx="8001000" cy="6215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NACO</a:t>
            </a:r>
            <a:endParaRPr lang="en-US" dirty="0"/>
          </a:p>
        </p:txBody>
      </p:sp>
      <p:sp>
        <p:nvSpPr>
          <p:cNvPr id="3" name="Content Placeholder 2"/>
          <p:cNvSpPr>
            <a:spLocks noGrp="1"/>
          </p:cNvSpPr>
          <p:nvPr>
            <p:ph idx="1"/>
          </p:nvPr>
        </p:nvSpPr>
        <p:spPr/>
        <p:txBody>
          <a:bodyPr>
            <a:normAutofit/>
          </a:bodyPr>
          <a:lstStyle/>
          <a:p>
            <a:pPr algn="just"/>
            <a:r>
              <a:rPr lang="en-US" dirty="0" smtClean="0"/>
              <a:t>NACP-IV: launched- 2012-2017 with main objectives of are to reduce new infections and provide comprehensive care and support to all PLHIV and treatment services to all those who require it.</a:t>
            </a:r>
          </a:p>
          <a:p>
            <a:pPr algn="just"/>
            <a:endParaRPr lang="en-US" dirty="0" smtClean="0"/>
          </a:p>
          <a:p>
            <a:pPr algn="just"/>
            <a:r>
              <a:rPr lang="en-US" dirty="0" smtClean="0"/>
              <a:t>Where are we?</a:t>
            </a:r>
          </a:p>
          <a:p>
            <a:pPr algn="just"/>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report</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In 2011-12 at least 2.7 per cent of the total HIV infected population caught HIV through unknown and unspecified routes, leading them to believe it could be </a:t>
            </a:r>
            <a:r>
              <a:rPr lang="en-US" b="1" dirty="0" smtClean="0">
                <a:solidFill>
                  <a:srgbClr val="FF0000"/>
                </a:solidFill>
              </a:rPr>
              <a:t>Dental Surgery.</a:t>
            </a:r>
            <a:r>
              <a:rPr lang="en-US" b="1" dirty="0" smtClean="0"/>
              <a:t> </a:t>
            </a:r>
          </a:p>
          <a:p>
            <a:pPr algn="just"/>
            <a:r>
              <a:rPr lang="en-US" dirty="0" smtClean="0"/>
              <a:t>Taking </a:t>
            </a:r>
            <a:r>
              <a:rPr lang="en-US" dirty="0"/>
              <a:t>stock of the situation, National AIDS Control </a:t>
            </a:r>
            <a:r>
              <a:rPr lang="en-US" dirty="0" err="1"/>
              <a:t>Organisation</a:t>
            </a:r>
            <a:r>
              <a:rPr lang="en-US" dirty="0"/>
              <a:t> (NACO) is thinking about highlighting the infection spread through dental surgery. "This is an important but </a:t>
            </a:r>
            <a:r>
              <a:rPr lang="en-US" b="1" dirty="0">
                <a:solidFill>
                  <a:srgbClr val="00B0F0"/>
                </a:solidFill>
              </a:rPr>
              <a:t>unseen problem</a:t>
            </a:r>
            <a:r>
              <a:rPr lang="en-US" dirty="0"/>
              <a:t>. We will soon include it in our strategy and </a:t>
            </a:r>
            <a:r>
              <a:rPr lang="en-US" dirty="0" err="1"/>
              <a:t>programmes</a:t>
            </a:r>
            <a:r>
              <a:rPr lang="en-US" dirty="0"/>
              <a:t>," said </a:t>
            </a:r>
            <a:r>
              <a:rPr lang="en-US" dirty="0" err="1"/>
              <a:t>Lov</a:t>
            </a:r>
            <a:r>
              <a:rPr lang="en-US" dirty="0"/>
              <a:t> </a:t>
            </a:r>
            <a:r>
              <a:rPr lang="en-US" dirty="0" err="1"/>
              <a:t>Verma</a:t>
            </a:r>
            <a:r>
              <a:rPr lang="en-US" dirty="0"/>
              <a:t>, director-general of NACO and secretary, department of AIDS control.</a:t>
            </a:r>
          </a:p>
          <a:p>
            <a:pPr algn="just"/>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building</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NACO/NARI + Dental Institutes</a:t>
            </a:r>
          </a:p>
          <a:p>
            <a:r>
              <a:rPr lang="en-US" dirty="0" smtClean="0"/>
              <a:t>Patients from NARI</a:t>
            </a:r>
            <a:endParaRPr lang="en-US" dirty="0"/>
          </a:p>
        </p:txBody>
      </p:sp>
      <p:cxnSp>
        <p:nvCxnSpPr>
          <p:cNvPr id="5" name="Straight Arrow Connector 4"/>
          <p:cNvCxnSpPr/>
          <p:nvPr/>
        </p:nvCxnSpPr>
        <p:spPr>
          <a:xfrm rot="5400000">
            <a:off x="3009900" y="3467100"/>
            <a:ext cx="1295400" cy="1588"/>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4191000"/>
            <a:ext cx="3810000" cy="584775"/>
          </a:xfrm>
          <a:prstGeom prst="rect">
            <a:avLst/>
          </a:prstGeom>
          <a:noFill/>
        </p:spPr>
        <p:txBody>
          <a:bodyPr wrap="square" rtlCol="0">
            <a:spAutoFit/>
          </a:bodyPr>
          <a:lstStyle/>
          <a:p>
            <a:r>
              <a:rPr lang="en-US" sz="3200" dirty="0" smtClean="0"/>
              <a:t>Dental Institutes </a:t>
            </a:r>
            <a:endParaRPr lang="en-US" sz="3200" dirty="0"/>
          </a:p>
        </p:txBody>
      </p:sp>
      <p:cxnSp>
        <p:nvCxnSpPr>
          <p:cNvPr id="10" name="Straight Arrow Connector 9"/>
          <p:cNvCxnSpPr/>
          <p:nvPr/>
        </p:nvCxnSpPr>
        <p:spPr>
          <a:xfrm rot="5400000">
            <a:off x="3390105" y="3466306"/>
            <a:ext cx="1295400" cy="1588"/>
          </a:xfrm>
          <a:prstGeom prst="straightConnector1">
            <a:avLst/>
          </a:prstGeom>
          <a:ln w="50800">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90800" y="5334000"/>
            <a:ext cx="4724400" cy="1077218"/>
          </a:xfrm>
          <a:prstGeom prst="rect">
            <a:avLst/>
          </a:prstGeom>
          <a:noFill/>
        </p:spPr>
        <p:txBody>
          <a:bodyPr wrap="square" rtlCol="0">
            <a:spAutoFit/>
          </a:bodyPr>
          <a:lstStyle/>
          <a:p>
            <a:r>
              <a:rPr lang="en-US" sz="3200" dirty="0" smtClean="0"/>
              <a:t>Developing ART Centers in Dental Institutes</a:t>
            </a:r>
            <a:endParaRPr lang="en-US" sz="3200" dirty="0"/>
          </a:p>
        </p:txBody>
      </p:sp>
      <p:sp>
        <p:nvSpPr>
          <p:cNvPr id="12" name="Down Arrow 11"/>
          <p:cNvSpPr/>
          <p:nvPr/>
        </p:nvSpPr>
        <p:spPr>
          <a:xfrm>
            <a:off x="4114800" y="4876800"/>
            <a:ext cx="228600" cy="533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90600" y="1336775"/>
            <a:ext cx="7010400" cy="49453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unny-Leone-Bigg-Boss.jpg"/>
          <p:cNvPicPr>
            <a:picLocks noGrp="1" noChangeAspect="1"/>
          </p:cNvPicPr>
          <p:nvPr>
            <p:ph idx="1"/>
          </p:nvPr>
        </p:nvPicPr>
        <p:blipFill>
          <a:blip r:embed="rId2"/>
          <a:stretch>
            <a:fillRect/>
          </a:stretch>
        </p:blipFill>
        <p:spPr>
          <a:xfrm>
            <a:off x="762000" y="304800"/>
            <a:ext cx="4586111" cy="3048000"/>
          </a:xfrm>
        </p:spPr>
      </p:pic>
      <p:pic>
        <p:nvPicPr>
          <p:cNvPr id="5" name="Picture 4" descr="5a70d4196479d814cb4d41b9df856107.jpg"/>
          <p:cNvPicPr>
            <a:picLocks noChangeAspect="1"/>
          </p:cNvPicPr>
          <p:nvPr/>
        </p:nvPicPr>
        <p:blipFill>
          <a:blip r:embed="rId3"/>
          <a:stretch>
            <a:fillRect/>
          </a:stretch>
        </p:blipFill>
        <p:spPr>
          <a:xfrm>
            <a:off x="5867400" y="1143000"/>
            <a:ext cx="2247900" cy="4495800"/>
          </a:xfrm>
          <a:prstGeom prst="rect">
            <a:avLst/>
          </a:prstGeom>
        </p:spPr>
      </p:pic>
      <p:sp>
        <p:nvSpPr>
          <p:cNvPr id="6" name="TextBox 5"/>
          <p:cNvSpPr txBox="1"/>
          <p:nvPr/>
        </p:nvSpPr>
        <p:spPr>
          <a:xfrm>
            <a:off x="1371600" y="3657600"/>
            <a:ext cx="3750386" cy="646331"/>
          </a:xfrm>
          <a:prstGeom prst="rect">
            <a:avLst/>
          </a:prstGeom>
          <a:noFill/>
        </p:spPr>
        <p:txBody>
          <a:bodyPr wrap="none" rtlCol="0">
            <a:spAutoFit/>
          </a:bodyPr>
          <a:lstStyle/>
          <a:p>
            <a:r>
              <a:rPr lang="en-US" dirty="0" smtClean="0"/>
              <a:t>Foreigner dancing on bollywood song </a:t>
            </a:r>
          </a:p>
          <a:p>
            <a:r>
              <a:rPr lang="en-US" dirty="0" smtClean="0"/>
              <a:t>without understanding its meaning</a:t>
            </a:r>
            <a:endParaRPr lang="en-US" dirty="0"/>
          </a:p>
        </p:txBody>
      </p:sp>
      <p:sp>
        <p:nvSpPr>
          <p:cNvPr id="7" name="TextBox 6"/>
          <p:cNvSpPr txBox="1"/>
          <p:nvPr/>
        </p:nvSpPr>
        <p:spPr>
          <a:xfrm>
            <a:off x="5040751" y="5678269"/>
            <a:ext cx="3493649" cy="646331"/>
          </a:xfrm>
          <a:prstGeom prst="rect">
            <a:avLst/>
          </a:prstGeom>
          <a:noFill/>
        </p:spPr>
        <p:txBody>
          <a:bodyPr wrap="none" rtlCol="0">
            <a:spAutoFit/>
          </a:bodyPr>
          <a:lstStyle/>
          <a:p>
            <a:r>
              <a:rPr lang="en-US" dirty="0" smtClean="0"/>
              <a:t>Indian  dancing on bollywood song </a:t>
            </a:r>
          </a:p>
          <a:p>
            <a:r>
              <a:rPr lang="en-US" dirty="0" smtClean="0"/>
              <a:t>with understanding its meaning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That’s what happening in current dental education students passing without understanding.</a:t>
            </a:r>
          </a:p>
          <a:p>
            <a:r>
              <a:rPr lang="en-US" dirty="0" smtClean="0"/>
              <a:t>Dental education has to be more outcome orientated rather than exam oriented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IN" dirty="0"/>
              <a:t>The total number of people living with HIV (PLHIV) in India is estimated at 2.4 million </a:t>
            </a:r>
            <a:r>
              <a:rPr lang="en-IN" dirty="0" smtClean="0"/>
              <a:t>with uncertainty </a:t>
            </a:r>
            <a:r>
              <a:rPr lang="en-IN" dirty="0"/>
              <a:t>bounds of 1.93 to 3.04 million in 2009. </a:t>
            </a:r>
            <a:endParaRPr lang="en-IN" dirty="0" smtClean="0"/>
          </a:p>
          <a:p>
            <a:pPr algn="just"/>
            <a:r>
              <a:rPr lang="en-IN" dirty="0" smtClean="0"/>
              <a:t>Children under </a:t>
            </a:r>
            <a:r>
              <a:rPr lang="en-IN" dirty="0"/>
              <a:t>15 years of age account for 4.4% </a:t>
            </a:r>
            <a:r>
              <a:rPr lang="en-IN" dirty="0" smtClean="0"/>
              <a:t>of all </a:t>
            </a:r>
            <a:r>
              <a:rPr lang="en-IN" dirty="0"/>
              <a:t>infections, whilst people aged 15 to 49 years account for 82.4% of all infections. </a:t>
            </a:r>
            <a:endParaRPr lang="en-IN" dirty="0" smtClean="0"/>
          </a:p>
          <a:p>
            <a:pPr algn="just"/>
            <a:r>
              <a:rPr lang="en-IN" dirty="0" smtClean="0"/>
              <a:t>Thirty-nine </a:t>
            </a:r>
            <a:r>
              <a:rPr lang="en-IN" dirty="0" err="1" smtClean="0"/>
              <a:t>percent</a:t>
            </a:r>
            <a:r>
              <a:rPr lang="en-IN" dirty="0" smtClean="0"/>
              <a:t> </a:t>
            </a:r>
            <a:r>
              <a:rPr lang="en-IN" dirty="0"/>
              <a:t>of all HIV infections are estimated to be among women. This amounts to 0.93 million </a:t>
            </a:r>
            <a:r>
              <a:rPr lang="en-IN" dirty="0" smtClean="0"/>
              <a:t>women with </a:t>
            </a:r>
            <a:r>
              <a:rPr lang="en-IN" dirty="0"/>
              <a:t>HIV in India.</a:t>
            </a:r>
          </a:p>
        </p:txBody>
      </p:sp>
      <p:sp>
        <p:nvSpPr>
          <p:cNvPr id="2" name="Title 1"/>
          <p:cNvSpPr>
            <a:spLocks noGrp="1"/>
          </p:cNvSpPr>
          <p:nvPr>
            <p:ph type="title"/>
          </p:nvPr>
        </p:nvSpPr>
        <p:spPr/>
        <p:txBody>
          <a:bodyPr/>
          <a:lstStyle/>
          <a:p>
            <a:r>
              <a:rPr lang="en-IN" b="1" dirty="0"/>
              <a:t>People Living with HIV</a:t>
            </a:r>
            <a:endParaRPr lang="en-IN" dirty="0"/>
          </a:p>
        </p:txBody>
      </p:sp>
    </p:spTree>
    <p:extLst>
      <p:ext uri="{BB962C8B-B14F-4D97-AF65-F5344CB8AC3E}">
        <p14:creationId xmlns="" xmlns:p14="http://schemas.microsoft.com/office/powerpoint/2010/main" val="2036551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ar-false-evidence-appearing-real.jpg"/>
          <p:cNvPicPr>
            <a:picLocks noGrp="1" noChangeAspect="1"/>
          </p:cNvPicPr>
          <p:nvPr>
            <p:ph idx="1"/>
          </p:nvPr>
        </p:nvPicPr>
        <p:blipFill>
          <a:blip r:embed="rId2"/>
          <a:stretch>
            <a:fillRect/>
          </a:stretch>
        </p:blipFill>
        <p:spPr>
          <a:xfrm>
            <a:off x="1143000" y="1805781"/>
            <a:ext cx="6858000"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a-r.jpg"/>
          <p:cNvPicPr>
            <a:picLocks noGrp="1" noChangeAspect="1"/>
          </p:cNvPicPr>
          <p:nvPr>
            <p:ph idx="1"/>
          </p:nvPr>
        </p:nvPicPr>
        <p:blipFill>
          <a:blip r:embed="rId2"/>
          <a:srcRect b="20870"/>
          <a:stretch>
            <a:fillRect/>
          </a:stretch>
        </p:blipFill>
        <p:spPr>
          <a:xfrm>
            <a:off x="1447800" y="1676400"/>
            <a:ext cx="6324186" cy="3581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t>Challenges India faces to </a:t>
            </a:r>
            <a:r>
              <a:rPr lang="en-US" smtClean="0"/>
              <a:t>overcome </a:t>
            </a:r>
            <a:r>
              <a:rPr lang="en-US" smtClean="0"/>
              <a:t>this epidemic </a:t>
            </a:r>
            <a:r>
              <a:rPr lang="en-US" dirty="0" smtClean="0"/>
              <a:t>are enormous, defeating AIDS will require a significant intensification in our efforts.</a:t>
            </a:r>
          </a:p>
          <a:p>
            <a:pPr>
              <a:buNone/>
            </a:pPr>
            <a:r>
              <a:rPr lang="en-US" dirty="0" smtClean="0"/>
              <a:t>                            </a:t>
            </a:r>
            <a:r>
              <a:rPr lang="en-US" dirty="0" smtClean="0"/>
              <a:t>Peter Riot – </a:t>
            </a:r>
          </a:p>
          <a:p>
            <a:pPr>
              <a:buNone/>
            </a:pPr>
            <a:r>
              <a:rPr lang="en-US" dirty="0" smtClean="0"/>
              <a:t>                            executive director of UNAIDS.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dirty="0"/>
              <a:t>2008/2009 HIV estimates highlight the declining trend of annual AIDS deaths post 2004.</a:t>
            </a:r>
          </a:p>
          <a:p>
            <a:pPr algn="just"/>
            <a:r>
              <a:rPr lang="en-IN" dirty="0"/>
              <a:t>Approximately 172,000 people died of AIDS related causes in 2009 in India.</a:t>
            </a:r>
          </a:p>
        </p:txBody>
      </p:sp>
      <p:sp>
        <p:nvSpPr>
          <p:cNvPr id="2" name="Title 1"/>
          <p:cNvSpPr>
            <a:spLocks noGrp="1"/>
          </p:cNvSpPr>
          <p:nvPr>
            <p:ph type="title"/>
          </p:nvPr>
        </p:nvSpPr>
        <p:spPr/>
        <p:txBody>
          <a:bodyPr/>
          <a:lstStyle/>
          <a:p>
            <a:r>
              <a:rPr lang="en-IN" b="1" dirty="0"/>
              <a:t>AIDS related deaths</a:t>
            </a:r>
            <a:endParaRPr lang="en-IN" dirty="0"/>
          </a:p>
        </p:txBody>
      </p:sp>
      <p:pic>
        <p:nvPicPr>
          <p:cNvPr id="4" name="Picture 3" descr="hiv_treatment4.jpg"/>
          <p:cNvPicPr>
            <a:picLocks noChangeAspect="1"/>
          </p:cNvPicPr>
          <p:nvPr/>
        </p:nvPicPr>
        <p:blipFill>
          <a:blip r:embed="rId2"/>
          <a:stretch>
            <a:fillRect/>
          </a:stretch>
        </p:blipFill>
        <p:spPr>
          <a:xfrm>
            <a:off x="533400" y="1295400"/>
            <a:ext cx="8305800" cy="5268686"/>
          </a:xfrm>
          <a:prstGeom prst="rect">
            <a:avLst/>
          </a:prstGeom>
        </p:spPr>
      </p:pic>
    </p:spTree>
    <p:extLst>
      <p:ext uri="{BB962C8B-B14F-4D97-AF65-F5344CB8AC3E}">
        <p14:creationId xmlns="" xmlns:p14="http://schemas.microsoft.com/office/powerpoint/2010/main" val="347208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heckerboard(across)">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Maharashtra accounts for 420,000 cases,</a:t>
            </a:r>
          </a:p>
        </p:txBody>
      </p:sp>
      <p:sp>
        <p:nvSpPr>
          <p:cNvPr id="2" name="Title 1"/>
          <p:cNvSpPr>
            <a:spLocks noGrp="1"/>
          </p:cNvSpPr>
          <p:nvPr>
            <p:ph type="title"/>
          </p:nvPr>
        </p:nvSpPr>
        <p:spPr/>
        <p:txBody>
          <a:bodyPr/>
          <a:lstStyle/>
          <a:p>
            <a:endParaRPr lang="en-IN" dirty="0"/>
          </a:p>
        </p:txBody>
      </p:sp>
    </p:spTree>
    <p:extLst>
      <p:ext uri="{BB962C8B-B14F-4D97-AF65-F5344CB8AC3E}">
        <p14:creationId xmlns="" xmlns:p14="http://schemas.microsoft.com/office/powerpoint/2010/main" val="362389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the role of dental professionals?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Life expectancy of PLWHA is increased- due to ART</a:t>
            </a:r>
          </a:p>
          <a:p>
            <a:r>
              <a:rPr lang="en-US" dirty="0" smtClean="0"/>
              <a:t>Thus dental practitioners are more likely to face such patients frequently in their clinics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00200"/>
            <a:ext cx="8229600" cy="4525963"/>
          </a:xfrm>
        </p:spPr>
        <p:txBody>
          <a:bodyPr>
            <a:normAutofit lnSpcReduction="10000"/>
          </a:bodyPr>
          <a:lstStyle/>
          <a:p>
            <a:pPr algn="just"/>
            <a:r>
              <a:rPr lang="en-US" dirty="0" smtClean="0"/>
              <a:t>More than 40 oral manifestations of HIV infection recorded </a:t>
            </a:r>
          </a:p>
          <a:p>
            <a:pPr algn="just"/>
            <a:r>
              <a:rPr lang="en-US" dirty="0" smtClean="0"/>
              <a:t>Between 70% and 90% of persons with HIV infection will have at least one oral manifestation at some time during the course of their disease. </a:t>
            </a:r>
          </a:p>
          <a:p>
            <a:pPr algn="just"/>
            <a:r>
              <a:rPr lang="en-US" dirty="0" smtClean="0"/>
              <a:t>Oral health-care workers (OHCWs) are therefore, </a:t>
            </a:r>
            <a:r>
              <a:rPr lang="en-US" b="1" dirty="0" smtClean="0"/>
              <a:t>key players </a:t>
            </a:r>
            <a:r>
              <a:rPr lang="en-US" dirty="0" smtClean="0"/>
              <a:t>in the prevention and management of HIV-infection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may be the first to identify such patients especially </a:t>
            </a:r>
            <a:r>
              <a:rPr lang="en-US" dirty="0" err="1" smtClean="0"/>
              <a:t>HbsAg</a:t>
            </a:r>
            <a:r>
              <a:rPr lang="en-US" dirty="0" smtClean="0"/>
              <a:t>.</a:t>
            </a:r>
          </a:p>
          <a:p>
            <a:r>
              <a:rPr lang="en-US" dirty="0" smtClean="0"/>
              <a:t>But are we utilizing such opportunity?? </a:t>
            </a:r>
            <a:endParaRPr lang="en-US" dirty="0"/>
          </a:p>
        </p:txBody>
      </p:sp>
      <p:pic>
        <p:nvPicPr>
          <p:cNvPr id="4" name="Picture 3" descr="ignorant.jpg"/>
          <p:cNvPicPr>
            <a:picLocks noChangeAspect="1"/>
          </p:cNvPicPr>
          <p:nvPr/>
        </p:nvPicPr>
        <p:blipFill>
          <a:blip r:embed="rId2"/>
          <a:stretch>
            <a:fillRect/>
          </a:stretch>
        </p:blipFill>
        <p:spPr>
          <a:xfrm>
            <a:off x="2971800" y="3429000"/>
            <a:ext cx="2633416" cy="3276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977</Words>
  <Application>Microsoft Office PowerPoint</Application>
  <PresentationFormat>On-screen Show (4:3)</PresentationFormat>
  <Paragraphs>94</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HIV/AIDS + HbsAg</vt:lpstr>
      <vt:lpstr>Prevalence </vt:lpstr>
      <vt:lpstr>People Living with HIV</vt:lpstr>
      <vt:lpstr>AIDS related deaths</vt:lpstr>
      <vt:lpstr>Slide 5</vt:lpstr>
      <vt:lpstr>What's the role of dental professionals?</vt:lpstr>
      <vt:lpstr>Slide 7</vt:lpstr>
      <vt:lpstr>Slide 8</vt:lpstr>
      <vt:lpstr>Slide 9</vt:lpstr>
      <vt:lpstr>Problems in current Dental Practice + Education   </vt:lpstr>
      <vt:lpstr>What next?</vt:lpstr>
      <vt:lpstr>1. Lack of awareness </vt:lpstr>
      <vt:lpstr>The stigma associated in Dental health care workers </vt:lpstr>
      <vt:lpstr>Slide 14</vt:lpstr>
      <vt:lpstr>Slide 15</vt:lpstr>
      <vt:lpstr>Slide 16</vt:lpstr>
      <vt:lpstr>Indian Dental Association </vt:lpstr>
      <vt:lpstr>Slide 18</vt:lpstr>
      <vt:lpstr>Confidentiality, non disclosure, stigmatisation , unawareness…….? Real estimates</vt:lpstr>
      <vt:lpstr>Developing training programme for dental students  </vt:lpstr>
      <vt:lpstr>Developing training programme for dental students</vt:lpstr>
      <vt:lpstr>Developing training program for dental students</vt:lpstr>
      <vt:lpstr>2. Lack of communication</vt:lpstr>
      <vt:lpstr>NACO</vt:lpstr>
      <vt:lpstr>Recent report</vt:lpstr>
      <vt:lpstr>Team building</vt:lpstr>
      <vt:lpstr>What next?</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 HbsAg</dc:title>
  <dc:creator>user</dc:creator>
  <cp:lastModifiedBy>user</cp:lastModifiedBy>
  <cp:revision>69</cp:revision>
  <dcterms:created xsi:type="dcterms:W3CDTF">2002-01-03T23:26:59Z</dcterms:created>
  <dcterms:modified xsi:type="dcterms:W3CDTF">2002-01-05T02:23:36Z</dcterms:modified>
</cp:coreProperties>
</file>