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2" r:id="rId3"/>
    <p:sldId id="273" r:id="rId4"/>
    <p:sldId id="257" r:id="rId5"/>
    <p:sldId id="258" r:id="rId6"/>
    <p:sldId id="259" r:id="rId7"/>
    <p:sldId id="260" r:id="rId8"/>
    <p:sldId id="261" r:id="rId9"/>
    <p:sldId id="262" r:id="rId10"/>
    <p:sldId id="263" r:id="rId11"/>
    <p:sldId id="264" r:id="rId12"/>
    <p:sldId id="265" r:id="rId13"/>
    <p:sldId id="274" r:id="rId14"/>
    <p:sldId id="275" r:id="rId15"/>
    <p:sldId id="268" r:id="rId16"/>
    <p:sldId id="269" r:id="rId17"/>
    <p:sldId id="270" r:id="rId18"/>
    <p:sldId id="267" r:id="rId19"/>
    <p:sldId id="266" r:id="rId20"/>
    <p:sldId id="271" r:id="rId21"/>
    <p:sldId id="276" r:id="rId22"/>
    <p:sldId id="278" r:id="rId23"/>
    <p:sldId id="289" r:id="rId24"/>
    <p:sldId id="288" r:id="rId25"/>
    <p:sldId id="279" r:id="rId26"/>
    <p:sldId id="277" r:id="rId27"/>
    <p:sldId id="281" r:id="rId28"/>
    <p:sldId id="297" r:id="rId29"/>
    <p:sldId id="290" r:id="rId30"/>
    <p:sldId id="296" r:id="rId31"/>
    <p:sldId id="291" r:id="rId32"/>
    <p:sldId id="280" r:id="rId33"/>
    <p:sldId id="298" r:id="rId34"/>
    <p:sldId id="299" r:id="rId35"/>
    <p:sldId id="334" r:id="rId36"/>
    <p:sldId id="300" r:id="rId37"/>
    <p:sldId id="301" r:id="rId38"/>
    <p:sldId id="329" r:id="rId39"/>
    <p:sldId id="326" r:id="rId40"/>
    <p:sldId id="327" r:id="rId41"/>
    <p:sldId id="282" r:id="rId42"/>
    <p:sldId id="302" r:id="rId43"/>
    <p:sldId id="305" r:id="rId44"/>
    <p:sldId id="303" r:id="rId45"/>
    <p:sldId id="318" r:id="rId46"/>
    <p:sldId id="319" r:id="rId47"/>
    <p:sldId id="320" r:id="rId48"/>
    <p:sldId id="312" r:id="rId49"/>
    <p:sldId id="313" r:id="rId50"/>
    <p:sldId id="314" r:id="rId51"/>
    <p:sldId id="315" r:id="rId52"/>
    <p:sldId id="316" r:id="rId53"/>
    <p:sldId id="317" r:id="rId54"/>
    <p:sldId id="304" r:id="rId55"/>
    <p:sldId id="321" r:id="rId56"/>
    <p:sldId id="322" r:id="rId57"/>
    <p:sldId id="323" r:id="rId58"/>
    <p:sldId id="306" r:id="rId59"/>
    <p:sldId id="307" r:id="rId60"/>
    <p:sldId id="337" r:id="rId61"/>
    <p:sldId id="338" r:id="rId62"/>
    <p:sldId id="339" r:id="rId63"/>
    <p:sldId id="330" r:id="rId64"/>
    <p:sldId id="308" r:id="rId65"/>
    <p:sldId id="331" r:id="rId66"/>
    <p:sldId id="324" r:id="rId67"/>
    <p:sldId id="332" r:id="rId68"/>
    <p:sldId id="333" r:id="rId69"/>
    <p:sldId id="325" r:id="rId70"/>
    <p:sldId id="336" r:id="rId71"/>
    <p:sldId id="335" r:id="rId72"/>
    <p:sldId id="309" r:id="rId73"/>
    <p:sldId id="310" r:id="rId74"/>
    <p:sldId id="311" r:id="rId75"/>
    <p:sldId id="283" r:id="rId76"/>
    <p:sldId id="341" r:id="rId77"/>
    <p:sldId id="340" r:id="rId78"/>
    <p:sldId id="292" r:id="rId79"/>
    <p:sldId id="293" r:id="rId80"/>
    <p:sldId id="342" r:id="rId81"/>
    <p:sldId id="294"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48" d="100"/>
          <a:sy n="48" d="100"/>
        </p:scale>
        <p:origin x="474" y="1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CALCIUM &amp; PHOSPHORUS METABOLISM</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28223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21276"/>
            <a:ext cx="10515600" cy="6536724"/>
          </a:xfrm>
        </p:spPr>
        <p:txBody>
          <a:bodyPr>
            <a:normAutofit fontScale="92500" lnSpcReduction="10000"/>
          </a:bodyPr>
          <a:lstStyle/>
          <a:p>
            <a:pPr marL="0" indent="0">
              <a:buNone/>
            </a:pPr>
            <a:r>
              <a:rPr lang="en-US" dirty="0"/>
              <a:t>8. </a:t>
            </a:r>
            <a:r>
              <a:rPr lang="en-US" b="1" i="1" dirty="0"/>
              <a:t>Membrane excitability</a:t>
            </a:r>
            <a:r>
              <a:rPr lang="en-US" dirty="0"/>
              <a:t>: </a:t>
            </a:r>
            <a:r>
              <a:rPr lang="en-US" b="1" dirty="0"/>
              <a:t>Calcium ions </a:t>
            </a:r>
            <a:r>
              <a:rPr lang="en-US" dirty="0"/>
              <a:t>activate </a:t>
            </a:r>
            <a:r>
              <a:rPr lang="en-US" dirty="0" smtClean="0"/>
              <a:t>the sodium </a:t>
            </a:r>
            <a:r>
              <a:rPr lang="en-US" dirty="0"/>
              <a:t>channels. Deficiency of calcium ions lead </a:t>
            </a:r>
            <a:r>
              <a:rPr lang="en-US" dirty="0" smtClean="0"/>
              <a:t>to decreased </a:t>
            </a:r>
            <a:r>
              <a:rPr lang="en-US" dirty="0"/>
              <a:t>activity of Na-channels, which </a:t>
            </a:r>
            <a:r>
              <a:rPr lang="en-US" dirty="0" smtClean="0"/>
              <a:t>ultimately leads </a:t>
            </a:r>
            <a:r>
              <a:rPr lang="en-US" dirty="0"/>
              <a:t>to decrease in membrane potential so that the</a:t>
            </a:r>
          </a:p>
          <a:p>
            <a:pPr marL="0" indent="0">
              <a:buNone/>
            </a:pPr>
            <a:r>
              <a:rPr lang="en-US" dirty="0"/>
              <a:t>nerve fiber becomes highly excitable causing </a:t>
            </a:r>
            <a:r>
              <a:rPr lang="en-US" dirty="0" smtClean="0"/>
              <a:t>muscle tetany.</a:t>
            </a:r>
          </a:p>
          <a:p>
            <a:pPr marL="0" indent="0">
              <a:buNone/>
            </a:pPr>
            <a:r>
              <a:rPr lang="en-US" dirty="0"/>
              <a:t>9. </a:t>
            </a:r>
            <a:r>
              <a:rPr lang="en-US" b="1" i="1" dirty="0"/>
              <a:t>Cardiac activity</a:t>
            </a:r>
            <a:r>
              <a:rPr lang="en-US" dirty="0"/>
              <a:t>: Cardiac muscle depends </a:t>
            </a:r>
            <a:r>
              <a:rPr lang="en-US" dirty="0" smtClean="0"/>
              <a:t>on extracellular </a:t>
            </a:r>
            <a:r>
              <a:rPr lang="en-US" dirty="0"/>
              <a:t>Ca2+ for contraction. Myocardial</a:t>
            </a:r>
          </a:p>
          <a:p>
            <a:pPr marL="0" indent="0">
              <a:buNone/>
            </a:pPr>
            <a:r>
              <a:rPr lang="en-US" dirty="0"/>
              <a:t>contractility increases with increased Ca2+ </a:t>
            </a:r>
            <a:r>
              <a:rPr lang="en-US" dirty="0" smtClean="0"/>
              <a:t>concentration and </a:t>
            </a:r>
            <a:r>
              <a:rPr lang="en-US" dirty="0"/>
              <a:t>decreases with decreased calcium</a:t>
            </a:r>
          </a:p>
          <a:p>
            <a:pPr marL="0" indent="0">
              <a:buNone/>
            </a:pPr>
            <a:r>
              <a:rPr lang="en-US" dirty="0"/>
              <a:t>concentration.</a:t>
            </a:r>
          </a:p>
          <a:p>
            <a:pPr marL="0" indent="0">
              <a:buNone/>
            </a:pPr>
            <a:r>
              <a:rPr lang="en-US" dirty="0"/>
              <a:t>10. </a:t>
            </a:r>
            <a:r>
              <a:rPr lang="en-US" b="1" i="1" dirty="0"/>
              <a:t>Membrane integrity and permeability: </a:t>
            </a:r>
            <a:r>
              <a:rPr lang="en-US" dirty="0"/>
              <a:t>Calcium </a:t>
            </a:r>
            <a:r>
              <a:rPr lang="en-US" dirty="0" smtClean="0"/>
              <a:t>is required </a:t>
            </a:r>
            <a:r>
              <a:rPr lang="en-US" dirty="0"/>
              <a:t>for maintenance of integrity and </a:t>
            </a:r>
            <a:r>
              <a:rPr lang="en-US" dirty="0" smtClean="0"/>
              <a:t>permeability of </a:t>
            </a:r>
            <a:r>
              <a:rPr lang="en-US" dirty="0"/>
              <a:t>the membrane.</a:t>
            </a:r>
          </a:p>
          <a:p>
            <a:pPr marL="0" indent="0">
              <a:buNone/>
            </a:pPr>
            <a:r>
              <a:rPr lang="en-US" dirty="0"/>
              <a:t>11. </a:t>
            </a:r>
            <a:r>
              <a:rPr lang="en-US" b="1" i="1" dirty="0"/>
              <a:t>Hydrolysis of casein of milk</a:t>
            </a:r>
            <a:r>
              <a:rPr lang="en-US" dirty="0"/>
              <a:t>: Calcium is required for</a:t>
            </a:r>
          </a:p>
          <a:p>
            <a:pPr marL="0" indent="0">
              <a:buNone/>
            </a:pPr>
            <a:r>
              <a:rPr lang="en-US" dirty="0"/>
              <a:t>the formation of Ca-</a:t>
            </a:r>
            <a:r>
              <a:rPr lang="en-US" dirty="0" err="1"/>
              <a:t>paracaseinate</a:t>
            </a:r>
            <a:r>
              <a:rPr lang="en-US" dirty="0"/>
              <a:t> (insoluble curd).</a:t>
            </a:r>
          </a:p>
          <a:p>
            <a:pPr marL="0" indent="0">
              <a:buNone/>
            </a:pPr>
            <a:r>
              <a:rPr lang="en-US" dirty="0"/>
              <a:t>The significance of this reaction is to convert milk </a:t>
            </a:r>
            <a:r>
              <a:rPr lang="en-US" dirty="0" smtClean="0"/>
              <a:t>into a </a:t>
            </a:r>
            <a:r>
              <a:rPr lang="en-US" dirty="0"/>
              <a:t>more solid form to increase its retention in the </a:t>
            </a:r>
            <a:r>
              <a:rPr lang="en-US" dirty="0" smtClean="0"/>
              <a:t>stomach for </a:t>
            </a:r>
            <a:r>
              <a:rPr lang="en-US" dirty="0"/>
              <a:t>a longer period of time and facilitate its </a:t>
            </a:r>
            <a:r>
              <a:rPr lang="en-US" dirty="0" smtClean="0"/>
              <a:t>gastric digestion </a:t>
            </a:r>
            <a:r>
              <a:rPr lang="en-US" dirty="0"/>
              <a:t>in infants.</a:t>
            </a:r>
          </a:p>
        </p:txBody>
      </p:sp>
    </p:spTree>
    <p:extLst>
      <p:ext uri="{BB962C8B-B14F-4D97-AF65-F5344CB8AC3E}">
        <p14:creationId xmlns:p14="http://schemas.microsoft.com/office/powerpoint/2010/main" val="765971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Recommended dietary allowance (RDA) per day</a:t>
            </a:r>
            <a:endParaRPr lang="en-US" dirty="0"/>
          </a:p>
        </p:txBody>
      </p:sp>
      <p:sp>
        <p:nvSpPr>
          <p:cNvPr id="3" name="Content Placeholder 2"/>
          <p:cNvSpPr>
            <a:spLocks noGrp="1"/>
          </p:cNvSpPr>
          <p:nvPr>
            <p:ph idx="1"/>
          </p:nvPr>
        </p:nvSpPr>
        <p:spPr/>
        <p:txBody>
          <a:bodyPr/>
          <a:lstStyle/>
          <a:p>
            <a:r>
              <a:rPr lang="en-US" dirty="0"/>
              <a:t>1 to 3 years = 500 mg</a:t>
            </a:r>
          </a:p>
          <a:p>
            <a:r>
              <a:rPr lang="en-US" dirty="0"/>
              <a:t>4 to 8 years = 800 mg</a:t>
            </a:r>
          </a:p>
          <a:p>
            <a:r>
              <a:rPr lang="en-US" dirty="0"/>
              <a:t>9 to 18 years = 1,300 mg</a:t>
            </a:r>
          </a:p>
          <a:p>
            <a:r>
              <a:rPr lang="en-US" dirty="0"/>
              <a:t>19 to 50 years = 1,000 mg</a:t>
            </a:r>
          </a:p>
          <a:p>
            <a:r>
              <a:rPr lang="en-US" dirty="0"/>
              <a:t>51 years and above = 1,200 mg</a:t>
            </a:r>
          </a:p>
          <a:p>
            <a:r>
              <a:rPr lang="en-US" dirty="0"/>
              <a:t>Pregnant ladies and</a:t>
            </a:r>
          </a:p>
          <a:p>
            <a:r>
              <a:rPr lang="en-US" dirty="0"/>
              <a:t>lactating mothers = 1,300 mg</a:t>
            </a:r>
          </a:p>
        </p:txBody>
      </p:sp>
    </p:spTree>
    <p:extLst>
      <p:ext uri="{BB962C8B-B14F-4D97-AF65-F5344CB8AC3E}">
        <p14:creationId xmlns:p14="http://schemas.microsoft.com/office/powerpoint/2010/main" val="1935035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SOURCE OF CALCIUM</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1. </a:t>
            </a:r>
            <a:r>
              <a:rPr lang="en-US" b="1" i="1" dirty="0"/>
              <a:t>Dietary Source</a:t>
            </a:r>
          </a:p>
          <a:p>
            <a:pPr marL="0" indent="0">
              <a:buNone/>
            </a:pPr>
            <a:r>
              <a:rPr lang="en-US" dirty="0"/>
              <a:t>Calcium is available in several foodstuffs. Percentage of</a:t>
            </a:r>
          </a:p>
          <a:p>
            <a:pPr marL="0" indent="0">
              <a:buNone/>
            </a:pPr>
            <a:r>
              <a:rPr lang="en-US" dirty="0"/>
              <a:t>calcium in different food substance is:</a:t>
            </a:r>
          </a:p>
          <a:p>
            <a:pPr marL="0" indent="0">
              <a:buNone/>
            </a:pPr>
            <a:r>
              <a:rPr lang="en-US" i="1" dirty="0">
                <a:solidFill>
                  <a:schemeClr val="accent2">
                    <a:lumMod val="75000"/>
                  </a:schemeClr>
                </a:solidFill>
              </a:rPr>
              <a:t>Whole milk = 10%</a:t>
            </a:r>
          </a:p>
          <a:p>
            <a:pPr marL="0" indent="0">
              <a:buNone/>
            </a:pPr>
            <a:r>
              <a:rPr lang="en-US" i="1" dirty="0">
                <a:solidFill>
                  <a:schemeClr val="accent2">
                    <a:lumMod val="75000"/>
                  </a:schemeClr>
                </a:solidFill>
              </a:rPr>
              <a:t>Low fat milk = 18%</a:t>
            </a:r>
          </a:p>
          <a:p>
            <a:pPr marL="0" indent="0">
              <a:buNone/>
            </a:pPr>
            <a:r>
              <a:rPr lang="en-US" i="1" dirty="0">
                <a:solidFill>
                  <a:schemeClr val="accent2">
                    <a:lumMod val="75000"/>
                  </a:schemeClr>
                </a:solidFill>
              </a:rPr>
              <a:t>Cheese = 27%</a:t>
            </a:r>
          </a:p>
          <a:p>
            <a:pPr marL="0" indent="0">
              <a:buNone/>
            </a:pPr>
            <a:r>
              <a:rPr lang="en-US" i="1" dirty="0">
                <a:solidFill>
                  <a:schemeClr val="accent2">
                    <a:lumMod val="75000"/>
                  </a:schemeClr>
                </a:solidFill>
              </a:rPr>
              <a:t>Other dairy products = 17%</a:t>
            </a:r>
          </a:p>
          <a:p>
            <a:pPr marL="0" indent="0">
              <a:buNone/>
            </a:pPr>
            <a:r>
              <a:rPr lang="en-US" i="1" dirty="0">
                <a:solidFill>
                  <a:schemeClr val="accent2">
                    <a:lumMod val="75000"/>
                  </a:schemeClr>
                </a:solidFill>
              </a:rPr>
              <a:t>Vegetables = 7%</a:t>
            </a:r>
          </a:p>
          <a:p>
            <a:pPr marL="0" indent="0">
              <a:buNone/>
            </a:pPr>
            <a:r>
              <a:rPr lang="en-US" dirty="0"/>
              <a:t>Other substances such </a:t>
            </a:r>
            <a:r>
              <a:rPr lang="en-US" dirty="0" smtClean="0"/>
              <a:t>as </a:t>
            </a:r>
            <a:r>
              <a:rPr lang="en-US" i="1" dirty="0" smtClean="0">
                <a:solidFill>
                  <a:schemeClr val="accent1"/>
                </a:solidFill>
              </a:rPr>
              <a:t>meat</a:t>
            </a:r>
            <a:r>
              <a:rPr lang="en-US" i="1" dirty="0">
                <a:solidFill>
                  <a:schemeClr val="accent1"/>
                </a:solidFill>
              </a:rPr>
              <a:t>, egg, grains, </a:t>
            </a:r>
            <a:r>
              <a:rPr lang="en-US" i="1" dirty="0" smtClean="0">
                <a:solidFill>
                  <a:schemeClr val="accent1"/>
                </a:solidFill>
              </a:rPr>
              <a:t>sugar, coffee</a:t>
            </a:r>
            <a:r>
              <a:rPr lang="en-US" i="1" dirty="0">
                <a:solidFill>
                  <a:schemeClr val="accent1"/>
                </a:solidFill>
              </a:rPr>
              <a:t>, tea, chocolate, etc. = 21%</a:t>
            </a:r>
          </a:p>
          <a:p>
            <a:pPr marL="0" indent="0">
              <a:buNone/>
            </a:pPr>
            <a:r>
              <a:rPr lang="en-US" b="1" dirty="0"/>
              <a:t>2. </a:t>
            </a:r>
            <a:r>
              <a:rPr lang="en-US" b="1" i="1" dirty="0"/>
              <a:t>From </a:t>
            </a:r>
            <a:r>
              <a:rPr lang="en-US" b="1" i="1" dirty="0" smtClean="0"/>
              <a:t>Bones </a:t>
            </a:r>
            <a:r>
              <a:rPr lang="en-US" dirty="0" smtClean="0"/>
              <a:t>Besides </a:t>
            </a:r>
            <a:r>
              <a:rPr lang="en-US" dirty="0"/>
              <a:t>dietary calcium, blood also gets calcium from</a:t>
            </a:r>
          </a:p>
          <a:p>
            <a:pPr marL="0" indent="0">
              <a:buNone/>
            </a:pPr>
            <a:r>
              <a:rPr lang="en-US" dirty="0"/>
              <a:t>bone by resorption.</a:t>
            </a:r>
          </a:p>
        </p:txBody>
      </p:sp>
    </p:spTree>
    <p:extLst>
      <p:ext uri="{BB962C8B-B14F-4D97-AF65-F5344CB8AC3E}">
        <p14:creationId xmlns:p14="http://schemas.microsoft.com/office/powerpoint/2010/main" val="656605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843189"/>
          </a:xfrm>
        </p:spPr>
        <p:txBody>
          <a:bodyPr/>
          <a:lstStyle/>
          <a:p>
            <a:pPr algn="ctr"/>
            <a:r>
              <a:rPr lang="en-US" b="1" dirty="0" smtClean="0"/>
              <a:t>TYPES </a:t>
            </a:r>
            <a:r>
              <a:rPr lang="en-US" b="1" dirty="0"/>
              <a:t>OF CALCIUM</a:t>
            </a:r>
            <a:endParaRPr lang="en-US" dirty="0"/>
          </a:p>
        </p:txBody>
      </p:sp>
      <p:sp>
        <p:nvSpPr>
          <p:cNvPr id="5" name="Content Placeholder 4"/>
          <p:cNvSpPr>
            <a:spLocks noGrp="1"/>
          </p:cNvSpPr>
          <p:nvPr>
            <p:ph idx="1"/>
          </p:nvPr>
        </p:nvSpPr>
        <p:spPr>
          <a:xfrm>
            <a:off x="1013792" y="1208314"/>
            <a:ext cx="11353800" cy="4968649"/>
          </a:xfrm>
        </p:spPr>
        <p:txBody>
          <a:bodyPr>
            <a:normAutofit fontScale="62500" lnSpcReduction="20000"/>
          </a:bodyPr>
          <a:lstStyle/>
          <a:p>
            <a:pPr marL="0" indent="0">
              <a:buNone/>
            </a:pPr>
            <a:r>
              <a:rPr lang="en-US" b="1" i="1" dirty="0"/>
              <a:t>Calcium in Plasma</a:t>
            </a:r>
          </a:p>
          <a:p>
            <a:pPr marL="0" indent="0">
              <a:buNone/>
            </a:pPr>
            <a:r>
              <a:rPr lang="en-US" dirty="0"/>
              <a:t>Calcium is present in three forms in plasma:</a:t>
            </a:r>
          </a:p>
          <a:p>
            <a:pPr marL="0" indent="0">
              <a:buNone/>
            </a:pPr>
            <a:r>
              <a:rPr lang="en-US" dirty="0" err="1"/>
              <a:t>i</a:t>
            </a:r>
            <a:r>
              <a:rPr lang="en-US" dirty="0"/>
              <a:t>. Ionized or diffusible calcium: Found freely </a:t>
            </a:r>
            <a:r>
              <a:rPr lang="en-US" dirty="0" smtClean="0"/>
              <a:t>in plasma </a:t>
            </a:r>
            <a:r>
              <a:rPr lang="en-US" dirty="0"/>
              <a:t>and forms about 50% of plasma calcium.</a:t>
            </a:r>
          </a:p>
          <a:p>
            <a:pPr marL="0" indent="0">
              <a:buNone/>
            </a:pPr>
            <a:r>
              <a:rPr lang="en-US" dirty="0"/>
              <a:t>It is essential for vital functions such as </a:t>
            </a:r>
            <a:r>
              <a:rPr lang="en-US" dirty="0" smtClean="0"/>
              <a:t>neuronal activity</a:t>
            </a:r>
            <a:r>
              <a:rPr lang="en-US" dirty="0"/>
              <a:t>, muscle contraction, cardiac activity,</a:t>
            </a:r>
          </a:p>
          <a:p>
            <a:pPr marL="0" indent="0">
              <a:buNone/>
            </a:pPr>
            <a:r>
              <a:rPr lang="en-US" dirty="0"/>
              <a:t>secretions in the glands, blood coagulation, etc.</a:t>
            </a:r>
          </a:p>
          <a:p>
            <a:pPr marL="0" indent="0">
              <a:buNone/>
            </a:pPr>
            <a:r>
              <a:rPr lang="it-IT" dirty="0"/>
              <a:t>ii. Non-ionized or non-diffusible calcium: </a:t>
            </a:r>
            <a:r>
              <a:rPr lang="it-IT" dirty="0" smtClean="0"/>
              <a:t>Present </a:t>
            </a:r>
            <a:r>
              <a:rPr lang="en-US" dirty="0" smtClean="0"/>
              <a:t>in </a:t>
            </a:r>
            <a:r>
              <a:rPr lang="en-US" dirty="0"/>
              <a:t>non-ionic form such as calcium bicarbonate.</a:t>
            </a:r>
          </a:p>
          <a:p>
            <a:pPr marL="0" indent="0">
              <a:buNone/>
            </a:pPr>
            <a:r>
              <a:rPr lang="en-US" dirty="0"/>
              <a:t>It is about 8% to 10% of plasma calcium</a:t>
            </a:r>
          </a:p>
          <a:p>
            <a:pPr marL="0" indent="0">
              <a:buNone/>
            </a:pPr>
            <a:r>
              <a:rPr lang="en-US" dirty="0"/>
              <a:t>iii. Calcium bound to albumin: Forms about 40% </a:t>
            </a:r>
            <a:r>
              <a:rPr lang="en-US" dirty="0" smtClean="0"/>
              <a:t>to 42</a:t>
            </a:r>
            <a:r>
              <a:rPr lang="en-US" dirty="0"/>
              <a:t>% of plasma calcium.</a:t>
            </a:r>
          </a:p>
          <a:p>
            <a:pPr marL="0" indent="0">
              <a:buNone/>
            </a:pPr>
            <a:r>
              <a:rPr lang="en-US" b="1" i="1" dirty="0"/>
              <a:t>Calcium in Bones</a:t>
            </a:r>
          </a:p>
          <a:p>
            <a:pPr marL="0" indent="0">
              <a:buNone/>
            </a:pPr>
            <a:r>
              <a:rPr lang="en-US" dirty="0"/>
              <a:t>Calcium is constantly removed from bone and deposited</a:t>
            </a:r>
          </a:p>
          <a:p>
            <a:pPr marL="0" indent="0">
              <a:buNone/>
            </a:pPr>
            <a:r>
              <a:rPr lang="en-US" dirty="0"/>
              <a:t>in bone. Bone calcium is present in two forms:</a:t>
            </a:r>
          </a:p>
          <a:p>
            <a:pPr marL="0" indent="0">
              <a:buNone/>
            </a:pPr>
            <a:r>
              <a:rPr lang="en-US" dirty="0" err="1"/>
              <a:t>i</a:t>
            </a:r>
            <a:r>
              <a:rPr lang="en-US" dirty="0"/>
              <a:t>. Rapidly exchangeable calcium or </a:t>
            </a:r>
            <a:r>
              <a:rPr lang="en-US" dirty="0" smtClean="0"/>
              <a:t>exchangeable calcium</a:t>
            </a:r>
            <a:r>
              <a:rPr lang="en-US" dirty="0"/>
              <a:t>: Available in small quantity in bone and</a:t>
            </a:r>
          </a:p>
          <a:p>
            <a:pPr marL="0" indent="0">
              <a:buNone/>
            </a:pPr>
            <a:r>
              <a:rPr lang="en-US" dirty="0"/>
              <a:t>helps to maintain the plasma calcium level</a:t>
            </a:r>
          </a:p>
          <a:p>
            <a:pPr marL="0" indent="0">
              <a:buNone/>
            </a:pPr>
            <a:r>
              <a:rPr lang="en-US" dirty="0"/>
              <a:t>ii. Slowly exchangeable calcium or stable </a:t>
            </a:r>
            <a:r>
              <a:rPr lang="en-US" dirty="0" smtClean="0"/>
              <a:t>calcium: Available </a:t>
            </a:r>
            <a:r>
              <a:rPr lang="en-US" dirty="0"/>
              <a:t>in large quantity in bones and helps in</a:t>
            </a:r>
          </a:p>
          <a:p>
            <a:pPr marL="0" indent="0">
              <a:buNone/>
            </a:pPr>
            <a:r>
              <a:rPr lang="en-US" dirty="0"/>
              <a:t>bone remodeling.</a:t>
            </a:r>
          </a:p>
        </p:txBody>
      </p:sp>
    </p:spTree>
    <p:extLst>
      <p:ext uri="{BB962C8B-B14F-4D97-AF65-F5344CB8AC3E}">
        <p14:creationId xmlns:p14="http://schemas.microsoft.com/office/powerpoint/2010/main" val="3502620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0"/>
            <a:ext cx="10088880" cy="6666463"/>
          </a:xfrm>
          <a:prstGeom prst="rect">
            <a:avLst/>
          </a:prstGeom>
        </p:spPr>
      </p:pic>
    </p:spTree>
    <p:extLst>
      <p:ext uri="{BB962C8B-B14F-4D97-AF65-F5344CB8AC3E}">
        <p14:creationId xmlns:p14="http://schemas.microsoft.com/office/powerpoint/2010/main" val="2973924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ABSORPTION </a:t>
            </a:r>
            <a:r>
              <a:rPr lang="en-US" b="1" dirty="0"/>
              <a:t>AND </a:t>
            </a:r>
            <a:r>
              <a:rPr lang="en-US" b="1" dirty="0" smtClean="0"/>
              <a:t>EXCRETION</a:t>
            </a:r>
            <a:endParaRPr lang="en-US" dirty="0"/>
          </a:p>
        </p:txBody>
      </p:sp>
      <p:sp>
        <p:nvSpPr>
          <p:cNvPr id="3" name="Content Placeholder 2"/>
          <p:cNvSpPr>
            <a:spLocks noGrp="1"/>
          </p:cNvSpPr>
          <p:nvPr>
            <p:ph idx="1"/>
          </p:nvPr>
        </p:nvSpPr>
        <p:spPr>
          <a:xfrm>
            <a:off x="838200" y="1392524"/>
            <a:ext cx="11353800" cy="4685047"/>
          </a:xfrm>
        </p:spPr>
        <p:txBody>
          <a:bodyPr>
            <a:normAutofit lnSpcReduction="10000"/>
          </a:bodyPr>
          <a:lstStyle/>
          <a:p>
            <a:pPr marL="0" indent="0">
              <a:buNone/>
            </a:pPr>
            <a:r>
              <a:rPr lang="en-US" b="1" i="1" dirty="0"/>
              <a:t>Factors affecting absorption</a:t>
            </a:r>
            <a:r>
              <a:rPr lang="en-US" dirty="0"/>
              <a:t>: The absorption of </a:t>
            </a:r>
            <a:r>
              <a:rPr lang="en-US" dirty="0" smtClean="0"/>
              <a:t>calcium from </a:t>
            </a:r>
            <a:r>
              <a:rPr lang="en-US" dirty="0"/>
              <a:t>the intestine depends on several factors. Some </a:t>
            </a:r>
            <a:r>
              <a:rPr lang="en-US" dirty="0" smtClean="0"/>
              <a:t>of these </a:t>
            </a:r>
            <a:r>
              <a:rPr lang="en-US" dirty="0"/>
              <a:t>are discussed below:</a:t>
            </a:r>
          </a:p>
          <a:p>
            <a:pPr marL="0" indent="0">
              <a:buNone/>
            </a:pPr>
            <a:r>
              <a:rPr lang="en-US" b="1" i="1" dirty="0"/>
              <a:t>Factors that stimulate calcium absorption</a:t>
            </a:r>
          </a:p>
          <a:p>
            <a:pPr marL="0" indent="0">
              <a:buNone/>
            </a:pPr>
            <a:r>
              <a:rPr lang="en-US" dirty="0"/>
              <a:t>1. </a:t>
            </a:r>
            <a:r>
              <a:rPr lang="en-US" b="1" dirty="0"/>
              <a:t>Vitamin D </a:t>
            </a:r>
            <a:r>
              <a:rPr lang="en-US" dirty="0"/>
              <a:t>stimulates absorption of calcium </a:t>
            </a:r>
            <a:r>
              <a:rPr lang="en-US" dirty="0" smtClean="0"/>
              <a:t>from intestine </a:t>
            </a:r>
            <a:r>
              <a:rPr lang="en-US" dirty="0"/>
              <a:t>by inducing the synthesis of calcium</a:t>
            </a:r>
          </a:p>
          <a:p>
            <a:pPr marL="0" indent="0">
              <a:buNone/>
            </a:pPr>
            <a:r>
              <a:rPr lang="en-US" dirty="0"/>
              <a:t>binding protein, necessary for the absorption </a:t>
            </a:r>
            <a:r>
              <a:rPr lang="en-US" dirty="0" smtClean="0"/>
              <a:t>of calcium </a:t>
            </a:r>
            <a:r>
              <a:rPr lang="en-US" dirty="0"/>
              <a:t>from intestine.</a:t>
            </a:r>
          </a:p>
          <a:p>
            <a:pPr marL="0" indent="0">
              <a:buNone/>
            </a:pPr>
            <a:r>
              <a:rPr lang="en-US" dirty="0"/>
              <a:t>2. </a:t>
            </a:r>
            <a:r>
              <a:rPr lang="en-US" b="1" dirty="0"/>
              <a:t>Parathyroid hormone </a:t>
            </a:r>
            <a:r>
              <a:rPr lang="en-US" dirty="0"/>
              <a:t>(PTH) stimulates </a:t>
            </a:r>
            <a:r>
              <a:rPr lang="en-US" dirty="0" smtClean="0"/>
              <a:t>calcium absorption </a:t>
            </a:r>
            <a:r>
              <a:rPr lang="en-US" dirty="0"/>
              <a:t>indirectly via activating vitamin D.</a:t>
            </a:r>
          </a:p>
          <a:p>
            <a:pPr marL="0" indent="0">
              <a:buNone/>
            </a:pPr>
            <a:r>
              <a:rPr lang="en-US" dirty="0"/>
              <a:t>3. </a:t>
            </a:r>
            <a:r>
              <a:rPr lang="en-US" b="1" dirty="0"/>
              <a:t>Acidic pH: </a:t>
            </a:r>
            <a:r>
              <a:rPr lang="en-US" dirty="0"/>
              <a:t>Since, calcium salts are more soluble </a:t>
            </a:r>
            <a:r>
              <a:rPr lang="en-US" dirty="0" smtClean="0"/>
              <a:t>in acidic </a:t>
            </a:r>
            <a:r>
              <a:rPr lang="en-US" dirty="0"/>
              <a:t>pH, the acidic foods and organic acids (</a:t>
            </a:r>
            <a:r>
              <a:rPr lang="en-US" dirty="0" smtClean="0"/>
              <a:t>citric acid</a:t>
            </a:r>
            <a:r>
              <a:rPr lang="en-US" dirty="0"/>
              <a:t>, lactic acid, pyruvic acid, etc.) favor </a:t>
            </a:r>
            <a:r>
              <a:rPr lang="en-US" dirty="0" err="1" smtClean="0"/>
              <a:t>theabsorption</a:t>
            </a:r>
            <a:r>
              <a:rPr lang="en-US" dirty="0" smtClean="0"/>
              <a:t> </a:t>
            </a:r>
            <a:r>
              <a:rPr lang="en-US" dirty="0"/>
              <a:t>of calcium from intestine.</a:t>
            </a:r>
          </a:p>
        </p:txBody>
      </p:sp>
    </p:spTree>
    <p:extLst>
      <p:ext uri="{BB962C8B-B14F-4D97-AF65-F5344CB8AC3E}">
        <p14:creationId xmlns:p14="http://schemas.microsoft.com/office/powerpoint/2010/main" val="3884067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10515600" cy="5719763"/>
          </a:xfrm>
        </p:spPr>
        <p:txBody>
          <a:bodyPr/>
          <a:lstStyle/>
          <a:p>
            <a:pPr marL="0" indent="0">
              <a:buNone/>
            </a:pPr>
            <a:r>
              <a:rPr lang="en-US" dirty="0"/>
              <a:t>4. </a:t>
            </a:r>
            <a:r>
              <a:rPr lang="en-US" b="1" dirty="0"/>
              <a:t>High protein diet </a:t>
            </a:r>
            <a:r>
              <a:rPr lang="en-US" dirty="0"/>
              <a:t>favors the absorption of calcium.</a:t>
            </a:r>
          </a:p>
          <a:p>
            <a:pPr marL="0" indent="0">
              <a:buNone/>
            </a:pPr>
            <a:r>
              <a:rPr lang="en-US" dirty="0"/>
              <a:t>Basic amino acids, lysine and arginine derived </a:t>
            </a:r>
            <a:r>
              <a:rPr lang="en-US" dirty="0" smtClean="0"/>
              <a:t>from hydrolysis </a:t>
            </a:r>
            <a:r>
              <a:rPr lang="en-US" dirty="0"/>
              <a:t>of the dietary proteins increase </a:t>
            </a:r>
            <a:r>
              <a:rPr lang="en-US" dirty="0" smtClean="0"/>
              <a:t>calcium absorption</a:t>
            </a:r>
            <a:r>
              <a:rPr lang="en-US" dirty="0"/>
              <a:t>.</a:t>
            </a:r>
          </a:p>
          <a:p>
            <a:pPr marL="0" indent="0">
              <a:buNone/>
            </a:pPr>
            <a:r>
              <a:rPr lang="en-US" dirty="0"/>
              <a:t>5. </a:t>
            </a:r>
            <a:r>
              <a:rPr lang="en-US" b="1" dirty="0"/>
              <a:t>Lactose </a:t>
            </a:r>
            <a:r>
              <a:rPr lang="en-US" dirty="0"/>
              <a:t>is known to increase the absorption </a:t>
            </a:r>
            <a:r>
              <a:rPr lang="en-US" dirty="0" smtClean="0"/>
              <a:t>of calcium</a:t>
            </a:r>
            <a:r>
              <a:rPr lang="en-US" dirty="0"/>
              <a:t>, by forming soluble complexes with </a:t>
            </a:r>
            <a:r>
              <a:rPr lang="en-US" dirty="0" smtClean="0"/>
              <a:t>the calcium </a:t>
            </a:r>
            <a:r>
              <a:rPr lang="en-US" dirty="0"/>
              <a:t>ion.</a:t>
            </a:r>
          </a:p>
        </p:txBody>
      </p:sp>
    </p:spTree>
    <p:extLst>
      <p:ext uri="{BB962C8B-B14F-4D97-AF65-F5344CB8AC3E}">
        <p14:creationId xmlns:p14="http://schemas.microsoft.com/office/powerpoint/2010/main" val="3482953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98585"/>
            <a:ext cx="10515600" cy="5778378"/>
          </a:xfrm>
        </p:spPr>
        <p:txBody>
          <a:bodyPr>
            <a:normAutofit fontScale="85000" lnSpcReduction="20000"/>
          </a:bodyPr>
          <a:lstStyle/>
          <a:p>
            <a:pPr marL="0" indent="0">
              <a:buNone/>
            </a:pPr>
            <a:r>
              <a:rPr lang="en-US" b="1" i="1" dirty="0"/>
              <a:t>Factors that inhibit calcium absorption</a:t>
            </a:r>
          </a:p>
          <a:p>
            <a:pPr marL="0" indent="0">
              <a:buNone/>
            </a:pPr>
            <a:r>
              <a:rPr lang="en-US" dirty="0"/>
              <a:t>1. </a:t>
            </a:r>
            <a:r>
              <a:rPr lang="en-US" b="1" dirty="0" err="1"/>
              <a:t>Phytates</a:t>
            </a:r>
            <a:r>
              <a:rPr lang="en-US" b="1" dirty="0"/>
              <a:t> </a:t>
            </a:r>
            <a:r>
              <a:rPr lang="en-US" dirty="0"/>
              <a:t>and </a:t>
            </a:r>
            <a:r>
              <a:rPr lang="en-US" b="1" dirty="0"/>
              <a:t>Oxalates </a:t>
            </a:r>
            <a:r>
              <a:rPr lang="en-US" dirty="0"/>
              <a:t>bind dietary calcium </a:t>
            </a:r>
            <a:r>
              <a:rPr lang="en-US" dirty="0" smtClean="0"/>
              <a:t>forming insoluble </a:t>
            </a:r>
            <a:r>
              <a:rPr lang="en-US" dirty="0"/>
              <a:t>salts which cannot be absorbed from the</a:t>
            </a:r>
          </a:p>
          <a:p>
            <a:pPr marL="0" indent="0">
              <a:buNone/>
            </a:pPr>
            <a:r>
              <a:rPr lang="en-US" dirty="0"/>
              <a:t>intestine. </a:t>
            </a:r>
            <a:r>
              <a:rPr lang="en-US" dirty="0" err="1"/>
              <a:t>Phytates</a:t>
            </a:r>
            <a:r>
              <a:rPr lang="en-US" dirty="0"/>
              <a:t> present in many cereals </a:t>
            </a:r>
            <a:r>
              <a:rPr lang="en-US" dirty="0" smtClean="0"/>
              <a:t>and oxalates </a:t>
            </a:r>
            <a:r>
              <a:rPr lang="en-US" dirty="0"/>
              <a:t>present in green leafy vegetables.</a:t>
            </a:r>
          </a:p>
          <a:p>
            <a:pPr marL="0" indent="0">
              <a:buNone/>
            </a:pPr>
            <a:r>
              <a:rPr lang="en-US" dirty="0"/>
              <a:t>2. </a:t>
            </a:r>
            <a:r>
              <a:rPr lang="en-US" b="1" dirty="0"/>
              <a:t>High fat diet </a:t>
            </a:r>
            <a:r>
              <a:rPr lang="en-US" dirty="0"/>
              <a:t>decreases the absorption of calcium.</a:t>
            </a:r>
          </a:p>
          <a:p>
            <a:pPr marL="0" indent="0">
              <a:buNone/>
            </a:pPr>
            <a:r>
              <a:rPr lang="en-US" dirty="0"/>
              <a:t>High amounts of fatty acids derived from </a:t>
            </a:r>
            <a:r>
              <a:rPr lang="en-US" dirty="0" smtClean="0"/>
              <a:t>hydrolysis of </a:t>
            </a:r>
            <a:r>
              <a:rPr lang="en-US" dirty="0"/>
              <a:t>dietary fats react with calcium to form insoluble</a:t>
            </a:r>
          </a:p>
          <a:p>
            <a:pPr marL="0" indent="0">
              <a:buNone/>
            </a:pPr>
            <a:r>
              <a:rPr lang="en-US" dirty="0"/>
              <a:t>calcium soaps which cannot be absorbed.</a:t>
            </a:r>
          </a:p>
          <a:p>
            <a:pPr marL="0" indent="0">
              <a:buNone/>
            </a:pPr>
            <a:r>
              <a:rPr lang="en-US" dirty="0"/>
              <a:t>3. </a:t>
            </a:r>
            <a:r>
              <a:rPr lang="en-US" b="1" dirty="0"/>
              <a:t>High phosphate content </a:t>
            </a:r>
            <a:r>
              <a:rPr lang="en-US" dirty="0"/>
              <a:t>in diet causes </a:t>
            </a:r>
            <a:r>
              <a:rPr lang="en-US" dirty="0" smtClean="0"/>
              <a:t>precipitation of </a:t>
            </a:r>
            <a:r>
              <a:rPr lang="en-US" dirty="0"/>
              <a:t>calcium as calcium phosphate and thereby lower the</a:t>
            </a:r>
          </a:p>
          <a:p>
            <a:pPr marL="0" indent="0">
              <a:buNone/>
            </a:pPr>
            <a:r>
              <a:rPr lang="en-US" dirty="0"/>
              <a:t>ratio of Ca: P in the intestine. The Ca: P ratio should </a:t>
            </a:r>
            <a:r>
              <a:rPr lang="en-US" dirty="0" smtClean="0"/>
              <a:t>be </a:t>
            </a:r>
            <a:r>
              <a:rPr lang="en-US" dirty="0" smtClean="0">
                <a:solidFill>
                  <a:srgbClr val="7030A0"/>
                </a:solidFill>
              </a:rPr>
              <a:t>1:2–2:1 </a:t>
            </a:r>
            <a:r>
              <a:rPr lang="en-US" dirty="0">
                <a:solidFill>
                  <a:srgbClr val="7030A0"/>
                </a:solidFill>
              </a:rPr>
              <a:t>for optimum absorption of calcium</a:t>
            </a:r>
            <a:r>
              <a:rPr lang="en-US" dirty="0"/>
              <a:t>. Absorption</a:t>
            </a:r>
          </a:p>
          <a:p>
            <a:pPr marL="0" indent="0">
              <a:buNone/>
            </a:pPr>
            <a:r>
              <a:rPr lang="en-US" dirty="0"/>
              <a:t>of calcium is maximum when food contains </a:t>
            </a:r>
            <a:r>
              <a:rPr lang="en-US" dirty="0" smtClean="0"/>
              <a:t>almost equal </a:t>
            </a:r>
            <a:r>
              <a:rPr lang="en-US" dirty="0"/>
              <a:t>amounts of calcium and phosphorus.</a:t>
            </a:r>
          </a:p>
          <a:p>
            <a:pPr marL="0" indent="0">
              <a:buNone/>
            </a:pPr>
            <a:r>
              <a:rPr lang="en-US" dirty="0"/>
              <a:t>4. </a:t>
            </a:r>
            <a:r>
              <a:rPr lang="en-US" b="1" dirty="0"/>
              <a:t>High fiber diet </a:t>
            </a:r>
            <a:r>
              <a:rPr lang="en-US" dirty="0"/>
              <a:t>decreases the absorption of calcium</a:t>
            </a:r>
          </a:p>
          <a:p>
            <a:pPr marL="0" indent="0">
              <a:buNone/>
            </a:pPr>
            <a:r>
              <a:rPr lang="en-US" dirty="0"/>
              <a:t>from intestine.</a:t>
            </a:r>
          </a:p>
        </p:txBody>
      </p:sp>
    </p:spTree>
    <p:extLst>
      <p:ext uri="{BB962C8B-B14F-4D97-AF65-F5344CB8AC3E}">
        <p14:creationId xmlns:p14="http://schemas.microsoft.com/office/powerpoint/2010/main" val="3040635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9383486" cy="6156667"/>
          </a:xfrm>
          <a:prstGeom prst="rect">
            <a:avLst/>
          </a:prstGeom>
        </p:spPr>
      </p:pic>
    </p:spTree>
    <p:extLst>
      <p:ext uri="{BB962C8B-B14F-4D97-AF65-F5344CB8AC3E}">
        <p14:creationId xmlns:p14="http://schemas.microsoft.com/office/powerpoint/2010/main" val="3675897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71676" y="588936"/>
            <a:ext cx="10118651" cy="5782528"/>
          </a:xfrm>
          <a:prstGeom prst="rect">
            <a:avLst/>
          </a:prstGeom>
        </p:spPr>
      </p:pic>
      <p:sp>
        <p:nvSpPr>
          <p:cNvPr id="6" name="Rectangle 5"/>
          <p:cNvSpPr/>
          <p:nvPr/>
        </p:nvSpPr>
        <p:spPr>
          <a:xfrm>
            <a:off x="1382487" y="6211669"/>
            <a:ext cx="6096000" cy="646331"/>
          </a:xfrm>
          <a:prstGeom prst="rect">
            <a:avLst/>
          </a:prstGeom>
        </p:spPr>
        <p:txBody>
          <a:bodyPr>
            <a:spAutoFit/>
          </a:bodyPr>
          <a:lstStyle/>
          <a:p>
            <a:r>
              <a:rPr lang="en-US" dirty="0">
                <a:latin typeface="ArialMT"/>
              </a:rPr>
              <a:t>Schematic diagram showing calcium metabolism. </a:t>
            </a:r>
            <a:r>
              <a:rPr lang="en-US" dirty="0" smtClean="0">
                <a:latin typeface="ArialMT"/>
              </a:rPr>
              <a:t>Values belong </a:t>
            </a:r>
            <a:r>
              <a:rPr lang="en-US" dirty="0">
                <a:latin typeface="ArialMT"/>
              </a:rPr>
              <a:t>to adults</a:t>
            </a:r>
            <a:endParaRPr lang="en-US" dirty="0"/>
          </a:p>
        </p:txBody>
      </p:sp>
    </p:spTree>
    <p:extLst>
      <p:ext uri="{BB962C8B-B14F-4D97-AF65-F5344CB8AC3E}">
        <p14:creationId xmlns:p14="http://schemas.microsoft.com/office/powerpoint/2010/main" val="1420948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509" y="5486400"/>
            <a:ext cx="10515600" cy="417443"/>
          </a:xfrm>
        </p:spPr>
        <p:txBody>
          <a:bodyPr>
            <a:normAutofit fontScale="90000"/>
          </a:bodyPr>
          <a:lstStyle/>
          <a:p>
            <a:r>
              <a:rPr lang="en-US" dirty="0" err="1" smtClean="0"/>
              <a:t>Carpopedal</a:t>
            </a:r>
            <a:r>
              <a:rPr lang="en-US" dirty="0" smtClean="0"/>
              <a:t> spasm</a:t>
            </a:r>
            <a:endParaRPr lang="en-US" dirty="0"/>
          </a:p>
        </p:txBody>
      </p:sp>
      <p:pic>
        <p:nvPicPr>
          <p:cNvPr id="4" name="Content Placeholder 3"/>
          <p:cNvPicPr>
            <a:picLocks noGrp="1" noChangeAspect="1"/>
          </p:cNvPicPr>
          <p:nvPr>
            <p:ph idx="1"/>
          </p:nvPr>
        </p:nvPicPr>
        <p:blipFill>
          <a:blip r:embed="rId2"/>
          <a:stretch>
            <a:fillRect/>
          </a:stretch>
        </p:blipFill>
        <p:spPr>
          <a:xfrm>
            <a:off x="411509" y="365125"/>
            <a:ext cx="5684491" cy="43513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6064"/>
            <a:ext cx="6096000" cy="470945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442707160"/>
              </p:ext>
            </p:extLst>
          </p:nvPr>
        </p:nvGraphicFramePr>
        <p:xfrm>
          <a:off x="6722364" y="222005"/>
          <a:ext cx="4843272" cy="370840"/>
        </p:xfrm>
        <a:graphic>
          <a:graphicData uri="http://schemas.openxmlformats.org/drawingml/2006/table">
            <a:tbl>
              <a:tblPr firstRow="1" bandRow="1">
                <a:tableStyleId>{5C22544A-7EE6-4342-B048-85BDC9FD1C3A}</a:tableStyleId>
              </a:tblPr>
              <a:tblGrid>
                <a:gridCol w="4843272"/>
              </a:tblGrid>
              <a:tr h="370840">
                <a:tc>
                  <a:txBody>
                    <a:bodyPr/>
                    <a:lstStyle/>
                    <a:p>
                      <a:endParaRPr lang="en-US" dirty="0"/>
                    </a:p>
                  </a:txBody>
                  <a:tcPr/>
                </a:tc>
              </a:tr>
            </a:tbl>
          </a:graphicData>
        </a:graphic>
      </p:graphicFrame>
    </p:spTree>
    <p:extLst>
      <p:ext uri="{BB962C8B-B14F-4D97-AF65-F5344CB8AC3E}">
        <p14:creationId xmlns:p14="http://schemas.microsoft.com/office/powerpoint/2010/main" val="1496455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65760" y="1027906"/>
            <a:ext cx="7502769" cy="5414500"/>
          </a:xfrm>
          <a:prstGeom prst="rect">
            <a:avLst/>
          </a:prstGeom>
        </p:spPr>
      </p:pic>
      <p:sp>
        <p:nvSpPr>
          <p:cNvPr id="5" name="Rectangle 4"/>
          <p:cNvSpPr/>
          <p:nvPr/>
        </p:nvSpPr>
        <p:spPr>
          <a:xfrm>
            <a:off x="7868529" y="3735156"/>
            <a:ext cx="4431323" cy="1477328"/>
          </a:xfrm>
          <a:prstGeom prst="rect">
            <a:avLst/>
          </a:prstGeom>
        </p:spPr>
        <p:txBody>
          <a:bodyPr wrap="square">
            <a:spAutoFit/>
          </a:bodyPr>
          <a:lstStyle/>
          <a:p>
            <a:r>
              <a:rPr lang="en-US" b="1" i="1" dirty="0">
                <a:solidFill>
                  <a:schemeClr val="accent1">
                    <a:lumMod val="50000"/>
                  </a:schemeClr>
                </a:solidFill>
                <a:latin typeface="ArialMT"/>
              </a:rPr>
              <a:t>About 1,000 mg of calcium is excreted daily. Out</a:t>
            </a:r>
          </a:p>
          <a:p>
            <a:r>
              <a:rPr lang="en-US" b="1" i="1" dirty="0">
                <a:solidFill>
                  <a:schemeClr val="accent1">
                    <a:lumMod val="50000"/>
                  </a:schemeClr>
                </a:solidFill>
                <a:latin typeface="ArialMT"/>
              </a:rPr>
              <a:t>of this, 900 mg is excreted through feces and 100 mg</a:t>
            </a:r>
          </a:p>
          <a:p>
            <a:r>
              <a:rPr lang="en-US" b="1" i="1" dirty="0">
                <a:solidFill>
                  <a:schemeClr val="accent1">
                    <a:lumMod val="50000"/>
                  </a:schemeClr>
                </a:solidFill>
                <a:latin typeface="ArialMT"/>
              </a:rPr>
              <a:t>through urine.</a:t>
            </a:r>
            <a:endParaRPr lang="en-US" b="1" i="1" dirty="0">
              <a:solidFill>
                <a:schemeClr val="accent1">
                  <a:lumMod val="50000"/>
                </a:schemeClr>
              </a:solidFill>
            </a:endParaRPr>
          </a:p>
        </p:txBody>
      </p:sp>
    </p:spTree>
    <p:extLst>
      <p:ext uri="{BB962C8B-B14F-4D97-AF65-F5344CB8AC3E}">
        <p14:creationId xmlns:p14="http://schemas.microsoft.com/office/powerpoint/2010/main" val="259541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800" b="1" dirty="0"/>
              <a:t>PLASMA CALCIUM</a:t>
            </a:r>
          </a:p>
          <a:p>
            <a:pPr marL="0" indent="0">
              <a:buNone/>
            </a:pPr>
            <a:r>
              <a:rPr lang="en-US" sz="4800" dirty="0"/>
              <a:t>The plasma calcium concentration in normal individual</a:t>
            </a:r>
          </a:p>
          <a:p>
            <a:pPr marL="0" indent="0">
              <a:buNone/>
            </a:pPr>
            <a:r>
              <a:rPr lang="en-US" sz="4800" dirty="0"/>
              <a:t>is </a:t>
            </a:r>
            <a:r>
              <a:rPr lang="en-US" sz="4800" b="1" dirty="0"/>
              <a:t>9–11 mg%.</a:t>
            </a:r>
            <a:endParaRPr lang="en-US" sz="4800" dirty="0"/>
          </a:p>
        </p:txBody>
      </p:sp>
    </p:spTree>
    <p:extLst>
      <p:ext uri="{BB962C8B-B14F-4D97-AF65-F5344CB8AC3E}">
        <p14:creationId xmlns:p14="http://schemas.microsoft.com/office/powerpoint/2010/main" val="901650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750" y="568324"/>
            <a:ext cx="10515600" cy="5432425"/>
          </a:xfrm>
        </p:spPr>
        <p:txBody>
          <a:bodyPr>
            <a:normAutofit lnSpcReduction="10000"/>
          </a:bodyPr>
          <a:lstStyle/>
          <a:p>
            <a:pPr marL="0" indent="0">
              <a:buNone/>
            </a:pPr>
            <a:r>
              <a:rPr lang="en-US" b="1" dirty="0"/>
              <a:t>Regulation of Plasma Calcium Level (Figure 17.1)</a:t>
            </a:r>
          </a:p>
          <a:p>
            <a:pPr marL="0" indent="0">
              <a:buNone/>
            </a:pPr>
            <a:r>
              <a:rPr lang="en-US" dirty="0"/>
              <a:t>Homeostasis of plasma calcium is dependent on the:</a:t>
            </a:r>
          </a:p>
          <a:p>
            <a:pPr marL="0" indent="0">
              <a:buNone/>
            </a:pPr>
            <a:r>
              <a:rPr lang="en-US" dirty="0"/>
              <a:t>• Function of three main organs:</a:t>
            </a:r>
          </a:p>
          <a:p>
            <a:pPr marL="0" indent="0">
              <a:buNone/>
            </a:pPr>
            <a:r>
              <a:rPr lang="en-US" dirty="0"/>
              <a:t>1. Bone</a:t>
            </a:r>
          </a:p>
          <a:p>
            <a:pPr marL="0" indent="0">
              <a:buNone/>
            </a:pPr>
            <a:r>
              <a:rPr lang="en-US" dirty="0"/>
              <a:t>2. Kidney</a:t>
            </a:r>
          </a:p>
          <a:p>
            <a:pPr marL="0" indent="0">
              <a:buNone/>
            </a:pPr>
            <a:r>
              <a:rPr lang="en-US" dirty="0"/>
              <a:t>3. Intestine</a:t>
            </a:r>
            <a:r>
              <a:rPr lang="en-US" dirty="0" smtClean="0"/>
              <a:t>.</a:t>
            </a:r>
          </a:p>
          <a:p>
            <a:pPr marL="0" indent="0">
              <a:buNone/>
            </a:pPr>
            <a:endParaRPr lang="en-US" dirty="0"/>
          </a:p>
          <a:p>
            <a:pPr marL="0" indent="0">
              <a:buNone/>
            </a:pPr>
            <a:r>
              <a:rPr lang="en-US" dirty="0"/>
              <a:t>• Function of three main hormones:</a:t>
            </a:r>
          </a:p>
          <a:p>
            <a:pPr marL="0" indent="0">
              <a:buNone/>
            </a:pPr>
            <a:r>
              <a:rPr lang="en-US" dirty="0"/>
              <a:t>1. Parathyroid hormone (PTH)</a:t>
            </a:r>
          </a:p>
          <a:p>
            <a:pPr marL="0" indent="0">
              <a:buNone/>
            </a:pPr>
            <a:r>
              <a:rPr lang="en-US" dirty="0"/>
              <a:t>2. Vitamin D or </a:t>
            </a:r>
            <a:r>
              <a:rPr lang="en-US" dirty="0" smtClean="0"/>
              <a:t>cholecalciferol (d3/</a:t>
            </a:r>
            <a:r>
              <a:rPr lang="en-US" dirty="0" err="1" smtClean="0"/>
              <a:t>provitamin</a:t>
            </a:r>
            <a:r>
              <a:rPr lang="en-US" dirty="0" smtClean="0"/>
              <a:t>) </a:t>
            </a:r>
            <a:r>
              <a:rPr lang="en-US" dirty="0"/>
              <a:t>or </a:t>
            </a:r>
            <a:r>
              <a:rPr lang="en-US" dirty="0" smtClean="0"/>
              <a:t>calcitriol (active)</a:t>
            </a:r>
            <a:endParaRPr lang="en-US" dirty="0"/>
          </a:p>
          <a:p>
            <a:pPr marL="0" indent="0">
              <a:buNone/>
            </a:pPr>
            <a:r>
              <a:rPr lang="en-US" dirty="0"/>
              <a:t>3. Calcitonin.</a:t>
            </a:r>
          </a:p>
        </p:txBody>
      </p:sp>
    </p:spTree>
    <p:extLst>
      <p:ext uri="{BB962C8B-B14F-4D97-AF65-F5344CB8AC3E}">
        <p14:creationId xmlns:p14="http://schemas.microsoft.com/office/powerpoint/2010/main" val="95314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1677"/>
            <a:ext cx="10915650" cy="6636323"/>
          </a:xfrm>
        </p:spPr>
        <p:txBody>
          <a:bodyPr>
            <a:normAutofit/>
          </a:bodyPr>
          <a:lstStyle/>
          <a:p>
            <a:pPr marL="0" indent="0">
              <a:buNone/>
            </a:pPr>
            <a:r>
              <a:rPr lang="en-US" b="1" dirty="0"/>
              <a:t>1. </a:t>
            </a:r>
            <a:r>
              <a:rPr lang="en-US" b="1" i="1" dirty="0" err="1"/>
              <a:t>Parathormone</a:t>
            </a:r>
            <a:endParaRPr lang="en-US" b="1" i="1" dirty="0"/>
          </a:p>
          <a:p>
            <a:pPr marL="0" indent="0">
              <a:buNone/>
            </a:pPr>
            <a:r>
              <a:rPr lang="en-US" dirty="0" err="1"/>
              <a:t>Parathormone</a:t>
            </a:r>
            <a:r>
              <a:rPr lang="en-US" dirty="0"/>
              <a:t> is a protein hormone secreted </a:t>
            </a:r>
            <a:r>
              <a:rPr lang="en-US" dirty="0" smtClean="0"/>
              <a:t>by parathyroid </a:t>
            </a:r>
            <a:r>
              <a:rPr lang="en-US" dirty="0"/>
              <a:t>gland and its main function is to </a:t>
            </a:r>
            <a:r>
              <a:rPr lang="en-US" i="1" dirty="0">
                <a:solidFill>
                  <a:schemeClr val="accent1">
                    <a:lumMod val="50000"/>
                  </a:schemeClr>
                </a:solidFill>
              </a:rPr>
              <a:t>increase</a:t>
            </a:r>
          </a:p>
          <a:p>
            <a:pPr marL="0" indent="0">
              <a:buNone/>
            </a:pPr>
            <a:r>
              <a:rPr lang="en-US" i="1" dirty="0">
                <a:solidFill>
                  <a:schemeClr val="accent1">
                    <a:lumMod val="50000"/>
                  </a:schemeClr>
                </a:solidFill>
              </a:rPr>
              <a:t>the blood calcium level by mobilizing calcium from bone</a:t>
            </a:r>
          </a:p>
          <a:p>
            <a:pPr marL="0" indent="0">
              <a:buNone/>
            </a:pPr>
            <a:r>
              <a:rPr lang="en-US" i="1" dirty="0">
                <a:solidFill>
                  <a:schemeClr val="accent1">
                    <a:lumMod val="50000"/>
                  </a:schemeClr>
                </a:solidFill>
              </a:rPr>
              <a:t>(resorption) </a:t>
            </a:r>
            <a:r>
              <a:rPr lang="en-US" i="1" dirty="0" smtClean="0">
                <a:solidFill>
                  <a:schemeClr val="accent1">
                    <a:lumMod val="50000"/>
                  </a:schemeClr>
                </a:solidFill>
              </a:rPr>
              <a:t> </a:t>
            </a:r>
          </a:p>
          <a:p>
            <a:pPr marL="0" indent="0">
              <a:buNone/>
            </a:pPr>
            <a:r>
              <a:rPr lang="en-US" b="1" dirty="0" smtClean="0"/>
              <a:t>2</a:t>
            </a:r>
            <a:r>
              <a:rPr lang="en-US" b="1" dirty="0"/>
              <a:t>. </a:t>
            </a:r>
            <a:r>
              <a:rPr lang="en-US" b="1" i="1" dirty="0"/>
              <a:t>1,25-dihydroxycholecalciferol – Calcitriol</a:t>
            </a:r>
          </a:p>
          <a:p>
            <a:pPr marL="0" indent="0">
              <a:buNone/>
            </a:pPr>
            <a:r>
              <a:rPr lang="en-US" dirty="0"/>
              <a:t>Calcitriol is a steroid hormone synthesized in </a:t>
            </a:r>
            <a:r>
              <a:rPr lang="en-US" dirty="0" smtClean="0"/>
              <a:t>kidney. It </a:t>
            </a:r>
            <a:r>
              <a:rPr lang="en-US" dirty="0"/>
              <a:t>is the activated form of vitamin D. Its main action is</a:t>
            </a:r>
          </a:p>
          <a:p>
            <a:pPr marL="0" indent="0">
              <a:buNone/>
            </a:pPr>
            <a:r>
              <a:rPr lang="en-US" i="1" dirty="0">
                <a:solidFill>
                  <a:schemeClr val="accent1">
                    <a:lumMod val="50000"/>
                  </a:schemeClr>
                </a:solidFill>
              </a:rPr>
              <a:t>to increase the blood calcium level by increasing </a:t>
            </a:r>
            <a:r>
              <a:rPr lang="en-US" i="1" dirty="0" smtClean="0">
                <a:solidFill>
                  <a:schemeClr val="accent1">
                    <a:lumMod val="50000"/>
                  </a:schemeClr>
                </a:solidFill>
              </a:rPr>
              <a:t>the calcium </a:t>
            </a:r>
            <a:r>
              <a:rPr lang="en-US" i="1" dirty="0">
                <a:solidFill>
                  <a:schemeClr val="accent1">
                    <a:lumMod val="50000"/>
                  </a:schemeClr>
                </a:solidFill>
              </a:rPr>
              <a:t>absorption from the small intestine </a:t>
            </a:r>
            <a:endParaRPr lang="en-US" i="1" dirty="0" smtClean="0">
              <a:solidFill>
                <a:schemeClr val="accent1">
                  <a:lumMod val="50000"/>
                </a:schemeClr>
              </a:solidFill>
            </a:endParaRPr>
          </a:p>
          <a:p>
            <a:pPr marL="0" indent="0">
              <a:buNone/>
            </a:pPr>
            <a:r>
              <a:rPr lang="en-US" b="1" dirty="0" smtClean="0"/>
              <a:t>3</a:t>
            </a:r>
            <a:r>
              <a:rPr lang="en-US" b="1" dirty="0"/>
              <a:t>. </a:t>
            </a:r>
            <a:r>
              <a:rPr lang="en-US" b="1" i="1" dirty="0"/>
              <a:t>Calcitonin</a:t>
            </a:r>
          </a:p>
          <a:p>
            <a:pPr marL="0" indent="0">
              <a:buNone/>
            </a:pPr>
            <a:r>
              <a:rPr lang="en-US" dirty="0"/>
              <a:t>Calcitonin secreted by </a:t>
            </a:r>
            <a:r>
              <a:rPr lang="en-US" dirty="0" err="1"/>
              <a:t>parafollicular</a:t>
            </a:r>
            <a:r>
              <a:rPr lang="en-US" dirty="0"/>
              <a:t> cells of </a:t>
            </a:r>
            <a:r>
              <a:rPr lang="en-US" dirty="0" smtClean="0"/>
              <a:t>thyroid gland</a:t>
            </a:r>
            <a:r>
              <a:rPr lang="en-US" dirty="0"/>
              <a:t>. Thyroid gland is a </a:t>
            </a:r>
            <a:r>
              <a:rPr lang="en-US" u="sng" dirty="0">
                <a:solidFill>
                  <a:srgbClr val="FF0000"/>
                </a:solidFill>
              </a:rPr>
              <a:t>calcium-lowering hormone</a:t>
            </a:r>
            <a:r>
              <a:rPr lang="en-US" u="sng" dirty="0" smtClean="0">
                <a:solidFill>
                  <a:srgbClr val="FF0000"/>
                </a:solidFill>
              </a:rPr>
              <a:t>. </a:t>
            </a:r>
            <a:r>
              <a:rPr lang="en-US" u="sng" dirty="0">
                <a:solidFill>
                  <a:srgbClr val="FF0000"/>
                </a:solidFill>
              </a:rPr>
              <a:t>reduces the blood calcium level mainly by </a:t>
            </a:r>
            <a:r>
              <a:rPr lang="en-US" u="sng" dirty="0" smtClean="0">
                <a:solidFill>
                  <a:srgbClr val="FF0000"/>
                </a:solidFill>
              </a:rPr>
              <a:t>decreasing bone </a:t>
            </a:r>
            <a:r>
              <a:rPr lang="en-US" u="sng" dirty="0">
                <a:solidFill>
                  <a:srgbClr val="FF0000"/>
                </a:solidFill>
              </a:rPr>
              <a:t>resorption</a:t>
            </a:r>
          </a:p>
        </p:txBody>
      </p:sp>
    </p:spTree>
    <p:extLst>
      <p:ext uri="{BB962C8B-B14F-4D97-AF65-F5344CB8AC3E}">
        <p14:creationId xmlns:p14="http://schemas.microsoft.com/office/powerpoint/2010/main" val="3701944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628" y="878568"/>
            <a:ext cx="10515600" cy="4351338"/>
          </a:xfrm>
        </p:spPr>
        <p:txBody>
          <a:bodyPr>
            <a:normAutofit fontScale="85000" lnSpcReduction="20000"/>
          </a:bodyPr>
          <a:lstStyle/>
          <a:p>
            <a:pPr marL="0" indent="0" algn="ctr">
              <a:buNone/>
            </a:pPr>
            <a:r>
              <a:rPr lang="en-US" dirty="0"/>
              <a:t>The four major processes </a:t>
            </a:r>
            <a:r>
              <a:rPr lang="en-US" dirty="0" smtClean="0"/>
              <a:t>are</a:t>
            </a:r>
            <a:endParaRPr lang="en-US" b="1" dirty="0"/>
          </a:p>
          <a:p>
            <a:pPr marL="0" indent="0" algn="ctr">
              <a:buNone/>
            </a:pPr>
            <a:r>
              <a:rPr lang="en-US" dirty="0"/>
              <a:t>1. Absorption of calcium from the intestine, mainly</a:t>
            </a:r>
          </a:p>
          <a:p>
            <a:pPr marL="0" indent="0" algn="ctr">
              <a:buNone/>
            </a:pPr>
            <a:r>
              <a:rPr lang="en-US" dirty="0"/>
              <a:t>through the action of vitamin D.</a:t>
            </a:r>
          </a:p>
          <a:p>
            <a:pPr marL="0" indent="0" algn="ctr">
              <a:buNone/>
            </a:pPr>
            <a:r>
              <a:rPr lang="en-US" dirty="0"/>
              <a:t>2. Reabsorption of calcium from the kidney, mainly</a:t>
            </a:r>
          </a:p>
          <a:p>
            <a:pPr marL="0" indent="0" algn="ctr">
              <a:buNone/>
            </a:pPr>
            <a:r>
              <a:rPr lang="en-US" dirty="0"/>
              <a:t>through the action of parathyroid hormone and</a:t>
            </a:r>
          </a:p>
          <a:p>
            <a:pPr marL="0" indent="0" algn="ctr">
              <a:buNone/>
            </a:pPr>
            <a:r>
              <a:rPr lang="en-US" dirty="0"/>
              <a:t>vitamin D</a:t>
            </a:r>
            <a:r>
              <a:rPr lang="en-US" dirty="0" smtClean="0"/>
              <a:t>.</a:t>
            </a:r>
          </a:p>
          <a:p>
            <a:pPr marL="0" indent="0" algn="ctr">
              <a:buNone/>
            </a:pPr>
            <a:r>
              <a:rPr lang="en-US" dirty="0" smtClean="0"/>
              <a:t> </a:t>
            </a:r>
            <a:r>
              <a:rPr lang="en-US" dirty="0"/>
              <a:t>3. Demineralization of bone mainly through action</a:t>
            </a:r>
          </a:p>
          <a:p>
            <a:pPr marL="0" indent="0" algn="ctr">
              <a:buNone/>
            </a:pPr>
            <a:r>
              <a:rPr lang="en-US" dirty="0"/>
              <a:t>of parathyroid hormone, but facilitated by</a:t>
            </a:r>
          </a:p>
          <a:p>
            <a:pPr marL="0" indent="0" algn="ctr">
              <a:buNone/>
            </a:pPr>
            <a:r>
              <a:rPr lang="en-US" dirty="0"/>
              <a:t>vitamin D.</a:t>
            </a:r>
          </a:p>
          <a:p>
            <a:pPr marL="0" indent="0" algn="ctr">
              <a:buNone/>
            </a:pPr>
            <a:r>
              <a:rPr lang="en-US" dirty="0"/>
              <a:t>4. Mineralization (calcification) of bone through the</a:t>
            </a:r>
          </a:p>
          <a:p>
            <a:pPr marL="0" indent="0" algn="ctr">
              <a:buNone/>
            </a:pPr>
            <a:r>
              <a:rPr lang="en-US" dirty="0"/>
              <a:t>action of calcitonin</a:t>
            </a:r>
          </a:p>
        </p:txBody>
      </p:sp>
    </p:spTree>
    <p:extLst>
      <p:ext uri="{BB962C8B-B14F-4D97-AF65-F5344CB8AC3E}">
        <p14:creationId xmlns:p14="http://schemas.microsoft.com/office/powerpoint/2010/main" val="1392974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02442" y="1027906"/>
            <a:ext cx="9987116" cy="5431474"/>
          </a:xfrm>
          <a:prstGeom prst="rect">
            <a:avLst/>
          </a:prstGeom>
        </p:spPr>
      </p:pic>
    </p:spTree>
    <p:extLst>
      <p:ext uri="{BB962C8B-B14F-4D97-AF65-F5344CB8AC3E}">
        <p14:creationId xmlns:p14="http://schemas.microsoft.com/office/powerpoint/2010/main" val="3379004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14450" y="365125"/>
            <a:ext cx="9563100" cy="6236692"/>
          </a:xfrm>
          <a:prstGeom prst="rect">
            <a:avLst/>
          </a:prstGeom>
        </p:spPr>
      </p:pic>
    </p:spTree>
    <p:extLst>
      <p:ext uri="{BB962C8B-B14F-4D97-AF65-F5344CB8AC3E}">
        <p14:creationId xmlns:p14="http://schemas.microsoft.com/office/powerpoint/2010/main" val="2471048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223" y="886217"/>
            <a:ext cx="10515600" cy="5276044"/>
          </a:xfrm>
        </p:spPr>
        <p:txBody>
          <a:bodyPr>
            <a:noAutofit/>
          </a:bodyPr>
          <a:lstStyle/>
          <a:p>
            <a:pPr marL="0" indent="0">
              <a:buNone/>
            </a:pPr>
            <a:r>
              <a:rPr lang="en-US" sz="2000" b="1" i="1" dirty="0"/>
              <a:t>Role of parathyroid hormone (PTH): </a:t>
            </a:r>
            <a:r>
              <a:rPr lang="en-US" sz="2000" dirty="0"/>
              <a:t>It is secreted </a:t>
            </a:r>
            <a:r>
              <a:rPr lang="en-US" sz="2000" dirty="0" smtClean="0"/>
              <a:t>by the </a:t>
            </a:r>
            <a:r>
              <a:rPr lang="en-US" sz="2000" dirty="0"/>
              <a:t>parathyroid in response to drop in the blood calcium</a:t>
            </a:r>
          </a:p>
          <a:p>
            <a:pPr marL="0" indent="0">
              <a:buNone/>
            </a:pPr>
            <a:r>
              <a:rPr lang="en-US" sz="2000" dirty="0"/>
              <a:t>level. It acts on two main target organs, bone and </a:t>
            </a:r>
            <a:r>
              <a:rPr lang="en-US" sz="2000" dirty="0" smtClean="0"/>
              <a:t>kidney and </a:t>
            </a:r>
            <a:r>
              <a:rPr lang="en-US" sz="2000" dirty="0"/>
              <a:t>indirectly via the activation of vitamin D on the</a:t>
            </a:r>
          </a:p>
          <a:p>
            <a:pPr marL="0" indent="0">
              <a:buNone/>
            </a:pPr>
            <a:r>
              <a:rPr lang="en-US" sz="2000" b="1" dirty="0">
                <a:solidFill>
                  <a:srgbClr val="7030A0"/>
                </a:solidFill>
              </a:rPr>
              <a:t>intestine to increase the plasma calcium concentration.</a:t>
            </a:r>
          </a:p>
          <a:p>
            <a:pPr marL="0" indent="0">
              <a:buNone/>
            </a:pPr>
            <a:r>
              <a:rPr lang="en-US" sz="2000" b="1" i="1" dirty="0"/>
              <a:t>Action on bone: </a:t>
            </a:r>
            <a:r>
              <a:rPr lang="en-US" sz="2000" dirty="0"/>
              <a:t>PTH stimulates mobilization of </a:t>
            </a:r>
            <a:r>
              <a:rPr lang="en-US" sz="2000" dirty="0" smtClean="0"/>
              <a:t>calcium and </a:t>
            </a:r>
            <a:r>
              <a:rPr lang="en-US" sz="2000" dirty="0"/>
              <a:t>phosphate from bones by stimulating osteoclast</a:t>
            </a:r>
          </a:p>
          <a:p>
            <a:pPr marL="0" indent="0">
              <a:buNone/>
            </a:pPr>
            <a:r>
              <a:rPr lang="en-US" sz="2000" dirty="0"/>
              <a:t>activity. Osteoclast activity results in demineralization </a:t>
            </a:r>
            <a:r>
              <a:rPr lang="en-US" sz="2000" dirty="0" smtClean="0"/>
              <a:t>of the </a:t>
            </a:r>
            <a:r>
              <a:rPr lang="en-US" sz="2000" dirty="0"/>
              <a:t>bone.</a:t>
            </a:r>
          </a:p>
          <a:p>
            <a:pPr marL="0" indent="0">
              <a:buNone/>
            </a:pPr>
            <a:r>
              <a:rPr lang="en-US" sz="2000" i="1" dirty="0"/>
              <a:t>• </a:t>
            </a:r>
            <a:r>
              <a:rPr lang="en-US" sz="2000" dirty="0"/>
              <a:t>Uptake of calcium and phosphate by bone is </a:t>
            </a:r>
            <a:r>
              <a:rPr lang="en-US" sz="2000" dirty="0" smtClean="0"/>
              <a:t>also decreased </a:t>
            </a:r>
            <a:r>
              <a:rPr lang="en-US" sz="2000" dirty="0"/>
              <a:t>by PTH resulting in an increase in </a:t>
            </a:r>
            <a:r>
              <a:rPr lang="en-US" sz="2000" dirty="0" smtClean="0"/>
              <a:t>blood calcium </a:t>
            </a:r>
            <a:r>
              <a:rPr lang="en-US" sz="2000" dirty="0"/>
              <a:t>and phosphate level.</a:t>
            </a:r>
          </a:p>
          <a:p>
            <a:pPr marL="0" indent="0">
              <a:buNone/>
            </a:pPr>
            <a:r>
              <a:rPr lang="en-US" sz="2000" b="1" i="1" dirty="0"/>
              <a:t>Action on kidney: </a:t>
            </a:r>
            <a:r>
              <a:rPr lang="en-US" sz="2000" dirty="0"/>
              <a:t>In kidney PTH increases the </a:t>
            </a:r>
            <a:r>
              <a:rPr lang="en-US" sz="2000" dirty="0" smtClean="0"/>
              <a:t>tubular reabsorption </a:t>
            </a:r>
            <a:r>
              <a:rPr lang="en-US" sz="2000" dirty="0"/>
              <a:t>of calcium and decreases renal </a:t>
            </a:r>
            <a:r>
              <a:rPr lang="en-US" sz="2000" dirty="0" smtClean="0"/>
              <a:t>excretion of </a:t>
            </a:r>
            <a:r>
              <a:rPr lang="en-US" sz="2000" dirty="0"/>
              <a:t>calcium. PTH increases excretion of phosphate </a:t>
            </a:r>
            <a:r>
              <a:rPr lang="en-US" sz="2000" dirty="0" smtClean="0"/>
              <a:t>by inhibiting </a:t>
            </a:r>
            <a:r>
              <a:rPr lang="en-US" sz="2000" dirty="0"/>
              <a:t>its renal reabsorption.</a:t>
            </a:r>
          </a:p>
          <a:p>
            <a:pPr marL="0" indent="0">
              <a:buNone/>
            </a:pPr>
            <a:r>
              <a:rPr lang="en-US" sz="2000" b="1" i="1" dirty="0"/>
              <a:t>Action on intestine: </a:t>
            </a:r>
            <a:r>
              <a:rPr lang="en-US" sz="2000" dirty="0"/>
              <a:t>Action of PTH on intestine is indirect</a:t>
            </a:r>
          </a:p>
          <a:p>
            <a:pPr marL="0" indent="0">
              <a:buNone/>
            </a:pPr>
            <a:r>
              <a:rPr lang="en-US" sz="2000" dirty="0"/>
              <a:t>via the formation of calcitriol, active form of vitamin D.</a:t>
            </a:r>
          </a:p>
        </p:txBody>
      </p:sp>
    </p:spTree>
    <p:extLst>
      <p:ext uri="{BB962C8B-B14F-4D97-AF65-F5344CB8AC3E}">
        <p14:creationId xmlns:p14="http://schemas.microsoft.com/office/powerpoint/2010/main" val="826574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63148" y="0"/>
            <a:ext cx="6920634" cy="5895355"/>
          </a:xfrm>
          <a:prstGeom prst="rect">
            <a:avLst/>
          </a:prstGeom>
        </p:spPr>
      </p:pic>
    </p:spTree>
    <p:extLst>
      <p:ext uri="{BB962C8B-B14F-4D97-AF65-F5344CB8AC3E}">
        <p14:creationId xmlns:p14="http://schemas.microsoft.com/office/powerpoint/2010/main" val="10222659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854" y="1271443"/>
            <a:ext cx="10515600" cy="4351338"/>
          </a:xfrm>
        </p:spPr>
        <p:txBody>
          <a:bodyPr>
            <a:normAutofit fontScale="92500" lnSpcReduction="20000"/>
          </a:bodyPr>
          <a:lstStyle/>
          <a:p>
            <a:pPr marL="0" indent="0">
              <a:buNone/>
            </a:pPr>
            <a:r>
              <a:rPr lang="en-US" b="1" i="1" dirty="0"/>
              <a:t>Role of vitamin D (calcitriol): </a:t>
            </a:r>
            <a:r>
              <a:rPr lang="en-US" dirty="0"/>
              <a:t>It is the active form </a:t>
            </a:r>
            <a:r>
              <a:rPr lang="en-US" dirty="0" smtClean="0"/>
              <a:t>of vitamin </a:t>
            </a:r>
            <a:r>
              <a:rPr lang="en-US" dirty="0"/>
              <a:t>D, which causes </a:t>
            </a:r>
            <a:r>
              <a:rPr lang="en-US" dirty="0">
                <a:solidFill>
                  <a:srgbClr val="7030A0"/>
                </a:solidFill>
              </a:rPr>
              <a:t>the increase in plasma </a:t>
            </a:r>
            <a:r>
              <a:rPr lang="en-US" dirty="0" smtClean="0">
                <a:solidFill>
                  <a:srgbClr val="7030A0"/>
                </a:solidFill>
              </a:rPr>
              <a:t>calcium and </a:t>
            </a:r>
            <a:r>
              <a:rPr lang="en-US" dirty="0">
                <a:solidFill>
                  <a:srgbClr val="7030A0"/>
                </a:solidFill>
              </a:rPr>
              <a:t>phosphate concentration </a:t>
            </a:r>
            <a:r>
              <a:rPr lang="en-US" dirty="0"/>
              <a:t>by stimulating the following</a:t>
            </a:r>
          </a:p>
          <a:p>
            <a:pPr marL="0" indent="0">
              <a:buNone/>
            </a:pPr>
            <a:r>
              <a:rPr lang="en-US" dirty="0"/>
              <a:t>processes:</a:t>
            </a:r>
          </a:p>
          <a:p>
            <a:pPr marL="0" indent="0">
              <a:buNone/>
            </a:pPr>
            <a:r>
              <a:rPr lang="en-US" dirty="0"/>
              <a:t>• Absorption of calcium and phosphorus from </a:t>
            </a:r>
            <a:r>
              <a:rPr lang="en-US" dirty="0" smtClean="0"/>
              <a:t>intestine by </a:t>
            </a:r>
            <a:r>
              <a:rPr lang="en-US" dirty="0"/>
              <a:t>inducing synthesis of calcium binding </a:t>
            </a:r>
            <a:r>
              <a:rPr lang="en-US" dirty="0" smtClean="0"/>
              <a:t>protein necessary </a:t>
            </a:r>
            <a:r>
              <a:rPr lang="en-US" dirty="0"/>
              <a:t>for the absorption of calcium from intestine.</a:t>
            </a:r>
          </a:p>
          <a:p>
            <a:pPr marL="0" indent="0">
              <a:buNone/>
            </a:pPr>
            <a:r>
              <a:rPr lang="en-US" dirty="0"/>
              <a:t>• Reabsorption of calcium and phosphorus from </a:t>
            </a:r>
            <a:r>
              <a:rPr lang="en-US" dirty="0" smtClean="0"/>
              <a:t>the kidney</a:t>
            </a:r>
            <a:r>
              <a:rPr lang="en-US" dirty="0"/>
              <a:t>.</a:t>
            </a:r>
          </a:p>
          <a:p>
            <a:pPr marL="0" indent="0">
              <a:buNone/>
            </a:pPr>
            <a:r>
              <a:rPr lang="en-US" dirty="0"/>
              <a:t>• Mobilization of calcium and phosphorus from the</a:t>
            </a:r>
          </a:p>
          <a:p>
            <a:pPr marL="0" indent="0">
              <a:buNone/>
            </a:pPr>
            <a:r>
              <a:rPr lang="en-US" dirty="0"/>
              <a:t>bone.</a:t>
            </a:r>
          </a:p>
          <a:p>
            <a:pPr marL="0" indent="0">
              <a:buNone/>
            </a:pPr>
            <a:r>
              <a:rPr lang="en-US" dirty="0"/>
              <a:t>• Thus, overall effects of PTH and calcitriol elevate</a:t>
            </a:r>
          </a:p>
          <a:p>
            <a:pPr marL="0" indent="0">
              <a:buNone/>
            </a:pPr>
            <a:r>
              <a:rPr lang="en-US" dirty="0"/>
              <a:t>plasma calcium and phosphate level.</a:t>
            </a:r>
          </a:p>
        </p:txBody>
      </p:sp>
    </p:spTree>
    <p:extLst>
      <p:ext uri="{BB962C8B-B14F-4D97-AF65-F5344CB8AC3E}">
        <p14:creationId xmlns:p14="http://schemas.microsoft.com/office/powerpoint/2010/main" val="3746823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nShot_20221012_11550746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53502" y="1027906"/>
            <a:ext cx="8966898" cy="4351338"/>
          </a:xfrm>
        </p:spPr>
      </p:pic>
    </p:spTree>
    <p:extLst>
      <p:ext uri="{BB962C8B-B14F-4D97-AF65-F5344CB8AC3E}">
        <p14:creationId xmlns:p14="http://schemas.microsoft.com/office/powerpoint/2010/main" val="4230418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34615" y="0"/>
            <a:ext cx="7186476" cy="6307782"/>
          </a:xfrm>
          <a:prstGeom prst="rect">
            <a:avLst/>
          </a:prstGeom>
        </p:spPr>
      </p:pic>
    </p:spTree>
    <p:extLst>
      <p:ext uri="{BB962C8B-B14F-4D97-AF65-F5344CB8AC3E}">
        <p14:creationId xmlns:p14="http://schemas.microsoft.com/office/powerpoint/2010/main" val="1725394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b="1" i="1" dirty="0">
                <a:solidFill>
                  <a:srgbClr val="FF0000"/>
                </a:solidFill>
              </a:rPr>
              <a:t>Role of Calcitonin</a:t>
            </a:r>
            <a:r>
              <a:rPr lang="en-US" b="1" i="1" dirty="0"/>
              <a:t>: </a:t>
            </a:r>
            <a:r>
              <a:rPr lang="en-US" dirty="0"/>
              <a:t>The secretion of calcitonin is</a:t>
            </a:r>
          </a:p>
          <a:p>
            <a:pPr marL="0" indent="0">
              <a:buNone/>
            </a:pPr>
            <a:r>
              <a:rPr lang="en-US" dirty="0"/>
              <a:t>stimulated by increase in blood calcium level.</a:t>
            </a:r>
          </a:p>
          <a:p>
            <a:pPr marL="0" indent="0">
              <a:buNone/>
            </a:pPr>
            <a:r>
              <a:rPr lang="en-US" i="1" dirty="0"/>
              <a:t>• </a:t>
            </a:r>
            <a:r>
              <a:rPr lang="en-US" dirty="0"/>
              <a:t>Action </a:t>
            </a:r>
            <a:r>
              <a:rPr lang="en-US" dirty="0">
                <a:solidFill>
                  <a:srgbClr val="7030A0"/>
                </a:solidFill>
              </a:rPr>
              <a:t>of calcitonin on the bones is opposite to that</a:t>
            </a:r>
          </a:p>
          <a:p>
            <a:pPr marL="0" indent="0">
              <a:buNone/>
            </a:pPr>
            <a:r>
              <a:rPr lang="en-US" dirty="0">
                <a:solidFill>
                  <a:srgbClr val="7030A0"/>
                </a:solidFill>
              </a:rPr>
              <a:t>of the PTH.</a:t>
            </a:r>
            <a:r>
              <a:rPr lang="en-US" dirty="0"/>
              <a:t> It inhibits calcium mobilization from bone</a:t>
            </a:r>
          </a:p>
          <a:p>
            <a:pPr marL="0" indent="0">
              <a:buNone/>
            </a:pPr>
            <a:r>
              <a:rPr lang="en-US" dirty="0">
                <a:solidFill>
                  <a:srgbClr val="7030A0"/>
                </a:solidFill>
              </a:rPr>
              <a:t>and increases bone calcification (mineralization) by</a:t>
            </a:r>
          </a:p>
          <a:p>
            <a:pPr marL="0" indent="0">
              <a:buNone/>
            </a:pPr>
            <a:r>
              <a:rPr lang="en-US" dirty="0">
                <a:solidFill>
                  <a:srgbClr val="7030A0"/>
                </a:solidFill>
              </a:rPr>
              <a:t>increasing the osteoblasts activity</a:t>
            </a:r>
            <a:r>
              <a:rPr lang="en-US" dirty="0"/>
              <a:t>.</a:t>
            </a:r>
          </a:p>
          <a:p>
            <a:pPr marL="0" indent="0">
              <a:buNone/>
            </a:pPr>
            <a:r>
              <a:rPr lang="en-US" dirty="0"/>
              <a:t>• In the kidney it stimulates the excretion of calcium</a:t>
            </a:r>
          </a:p>
          <a:p>
            <a:pPr marL="0" indent="0">
              <a:buNone/>
            </a:pPr>
            <a:r>
              <a:rPr lang="en-US" dirty="0"/>
              <a:t>and phosphorus, thereby decreasing the blood</a:t>
            </a:r>
          </a:p>
          <a:p>
            <a:pPr marL="0" indent="0">
              <a:buNone/>
            </a:pPr>
            <a:r>
              <a:rPr lang="en-US" dirty="0"/>
              <a:t>calcium level.</a:t>
            </a:r>
          </a:p>
        </p:txBody>
      </p:sp>
    </p:spTree>
    <p:extLst>
      <p:ext uri="{BB962C8B-B14F-4D97-AF65-F5344CB8AC3E}">
        <p14:creationId xmlns:p14="http://schemas.microsoft.com/office/powerpoint/2010/main" val="301593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339" y="365125"/>
            <a:ext cx="11147322" cy="4524315"/>
          </a:xfrm>
          <a:prstGeom prst="rect">
            <a:avLst/>
          </a:prstGeom>
        </p:spPr>
        <p:txBody>
          <a:bodyPr wrap="square">
            <a:spAutoFit/>
          </a:bodyPr>
          <a:lstStyle/>
          <a:p>
            <a:r>
              <a:rPr lang="en-US" sz="3200" dirty="0">
                <a:latin typeface="ArialMT"/>
              </a:rPr>
              <a:t>1. </a:t>
            </a:r>
            <a:r>
              <a:rPr lang="en-US" sz="3200" i="1" dirty="0">
                <a:latin typeface="Arial-ItalicMT"/>
              </a:rPr>
              <a:t>Growth hormone</a:t>
            </a:r>
          </a:p>
          <a:p>
            <a:r>
              <a:rPr lang="en-US" sz="3200" dirty="0">
                <a:latin typeface="ArialMT"/>
              </a:rPr>
              <a:t>Growth hormone </a:t>
            </a:r>
            <a:r>
              <a:rPr lang="en-US" sz="3200" i="1" u="sng" dirty="0" smtClean="0">
                <a:latin typeface="ArialMT"/>
              </a:rPr>
              <a:t>increases the blood calcium level </a:t>
            </a:r>
            <a:r>
              <a:rPr lang="en-US" sz="3200" dirty="0">
                <a:latin typeface="ArialMT"/>
              </a:rPr>
              <a:t>by</a:t>
            </a:r>
          </a:p>
          <a:p>
            <a:r>
              <a:rPr lang="en-US" sz="3200" dirty="0">
                <a:latin typeface="ArialMT"/>
              </a:rPr>
              <a:t>increasing the intestinal calcium absorption. It is also</a:t>
            </a:r>
          </a:p>
          <a:p>
            <a:r>
              <a:rPr lang="en-US" sz="3200" dirty="0">
                <a:latin typeface="ArialMT"/>
              </a:rPr>
              <a:t>suggested that it increases the urinary excretion of</a:t>
            </a:r>
          </a:p>
          <a:p>
            <a:r>
              <a:rPr lang="en-US" sz="3200" dirty="0">
                <a:latin typeface="ArialMT"/>
              </a:rPr>
              <a:t>calcium. However, this action is only transient.</a:t>
            </a:r>
          </a:p>
          <a:p>
            <a:r>
              <a:rPr lang="en-US" sz="3200" dirty="0">
                <a:latin typeface="ArialMT"/>
              </a:rPr>
              <a:t>2. </a:t>
            </a:r>
            <a:r>
              <a:rPr lang="en-US" sz="3200" i="1" dirty="0">
                <a:latin typeface="Arial-ItalicMT"/>
              </a:rPr>
              <a:t>Glucocorticoids</a:t>
            </a:r>
          </a:p>
          <a:p>
            <a:r>
              <a:rPr lang="en-US" sz="3200" dirty="0">
                <a:latin typeface="ArialMT"/>
              </a:rPr>
              <a:t>Glucocorticoids (cortisol) </a:t>
            </a:r>
            <a:r>
              <a:rPr lang="en-US" sz="3200" i="1" u="sng" dirty="0">
                <a:latin typeface="ArialMT"/>
              </a:rPr>
              <a:t>decrease blood calcium </a:t>
            </a:r>
            <a:r>
              <a:rPr lang="en-US" sz="3200" dirty="0">
                <a:latin typeface="ArialMT"/>
              </a:rPr>
              <a:t>by</a:t>
            </a:r>
          </a:p>
          <a:p>
            <a:r>
              <a:rPr lang="en-US" sz="3200" dirty="0">
                <a:latin typeface="ArialMT"/>
              </a:rPr>
              <a:t>inhibiting intestinal absorption and increasing the renal</a:t>
            </a:r>
          </a:p>
          <a:p>
            <a:r>
              <a:rPr lang="en-US" sz="3200" dirty="0">
                <a:latin typeface="ArialMT"/>
              </a:rPr>
              <a:t>excretion of calcium.</a:t>
            </a:r>
            <a:endParaRPr lang="en-US" sz="3200" dirty="0"/>
          </a:p>
        </p:txBody>
      </p:sp>
    </p:spTree>
    <p:extLst>
      <p:ext uri="{BB962C8B-B14F-4D97-AF65-F5344CB8AC3E}">
        <p14:creationId xmlns:p14="http://schemas.microsoft.com/office/powerpoint/2010/main" val="477251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DISEASE STATES</a:t>
            </a:r>
            <a:endParaRPr lang="en-US" dirty="0"/>
          </a:p>
        </p:txBody>
      </p:sp>
      <p:sp>
        <p:nvSpPr>
          <p:cNvPr id="3" name="Content Placeholder 2"/>
          <p:cNvSpPr>
            <a:spLocks noGrp="1"/>
          </p:cNvSpPr>
          <p:nvPr>
            <p:ph idx="1"/>
          </p:nvPr>
        </p:nvSpPr>
        <p:spPr/>
        <p:txBody>
          <a:bodyPr/>
          <a:lstStyle/>
          <a:p>
            <a:pPr marL="0" indent="0">
              <a:buNone/>
            </a:pPr>
            <a:r>
              <a:rPr lang="en-US" dirty="0"/>
              <a:t>The blood Ca level is maintained within </a:t>
            </a:r>
            <a:r>
              <a:rPr lang="en-US" dirty="0" smtClean="0"/>
              <a:t>a narrow </a:t>
            </a:r>
            <a:r>
              <a:rPr lang="en-US" dirty="0"/>
              <a:t>range by the homeostatic control, </a:t>
            </a:r>
            <a:r>
              <a:rPr lang="en-US" dirty="0" smtClean="0"/>
              <a:t>most predominantly </a:t>
            </a:r>
            <a:r>
              <a:rPr lang="en-US" dirty="0"/>
              <a:t>by PTH. Hence abnormalities in</a:t>
            </a:r>
          </a:p>
          <a:p>
            <a:pPr marL="0" indent="0">
              <a:buNone/>
            </a:pPr>
            <a:r>
              <a:rPr lang="en-US" dirty="0"/>
              <a:t>Ca metabolism are mainly associated </a:t>
            </a:r>
            <a:r>
              <a:rPr lang="en-US" dirty="0" smtClean="0"/>
              <a:t>with alterations </a:t>
            </a:r>
            <a:r>
              <a:rPr lang="en-US" dirty="0"/>
              <a:t>in PTH.</a:t>
            </a:r>
          </a:p>
        </p:txBody>
      </p:sp>
    </p:spTree>
    <p:extLst>
      <p:ext uri="{BB962C8B-B14F-4D97-AF65-F5344CB8AC3E}">
        <p14:creationId xmlns:p14="http://schemas.microsoft.com/office/powerpoint/2010/main" val="35252037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73" y="224154"/>
            <a:ext cx="10515600" cy="1325563"/>
          </a:xfrm>
        </p:spPr>
        <p:txBody>
          <a:bodyPr>
            <a:normAutofit fontScale="90000"/>
          </a:bodyPr>
          <a:lstStyle/>
          <a:p>
            <a:pPr algn="ctr"/>
            <a:r>
              <a:rPr lang="en-US" b="1" dirty="0"/>
              <a:t>Hypercalcemia</a:t>
            </a:r>
            <a:br>
              <a:rPr lang="en-US" b="1" dirty="0"/>
            </a:br>
            <a:r>
              <a:rPr lang="en-US" dirty="0"/>
              <a:t>Elevation in serum Ca level (normal 9–11</a:t>
            </a:r>
            <a:br>
              <a:rPr lang="en-US" dirty="0"/>
            </a:br>
            <a:r>
              <a:rPr lang="en-US" dirty="0"/>
              <a:t>mg/dl) is hypercalcemia.</a:t>
            </a:r>
          </a:p>
        </p:txBody>
      </p:sp>
      <p:sp>
        <p:nvSpPr>
          <p:cNvPr id="3" name="Content Placeholder 2"/>
          <p:cNvSpPr>
            <a:spLocks noGrp="1"/>
          </p:cNvSpPr>
          <p:nvPr>
            <p:ph idx="1"/>
          </p:nvPr>
        </p:nvSpPr>
        <p:spPr>
          <a:xfrm>
            <a:off x="450273" y="1825625"/>
            <a:ext cx="10515600" cy="4351338"/>
          </a:xfrm>
        </p:spPr>
        <p:txBody>
          <a:bodyPr>
            <a:normAutofit/>
          </a:bodyPr>
          <a:lstStyle/>
          <a:p>
            <a:pPr marL="0" indent="0">
              <a:buNone/>
            </a:pPr>
            <a:r>
              <a:rPr lang="en-US" dirty="0" smtClean="0"/>
              <a:t>The </a:t>
            </a:r>
            <a:r>
              <a:rPr lang="en-US" dirty="0"/>
              <a:t>symptoms of hypercalcemia include</a:t>
            </a:r>
          </a:p>
          <a:p>
            <a:pPr marL="0" indent="0">
              <a:buNone/>
            </a:pPr>
            <a:r>
              <a:rPr lang="en-US" b="1" dirty="0">
                <a:solidFill>
                  <a:srgbClr val="7030A0"/>
                </a:solidFill>
              </a:rPr>
              <a:t>lethargy, muscle weakness, loss of appetite,</a:t>
            </a:r>
          </a:p>
          <a:p>
            <a:pPr marL="0" indent="0">
              <a:buNone/>
            </a:pPr>
            <a:r>
              <a:rPr lang="en-US" b="1" dirty="0">
                <a:solidFill>
                  <a:srgbClr val="7030A0"/>
                </a:solidFill>
              </a:rPr>
              <a:t>constipation, nausea, increased myocardial</a:t>
            </a:r>
          </a:p>
          <a:p>
            <a:pPr marL="0" indent="0">
              <a:buNone/>
            </a:pPr>
            <a:r>
              <a:rPr lang="en-US" b="1" dirty="0" smtClean="0">
                <a:solidFill>
                  <a:srgbClr val="7030A0"/>
                </a:solidFill>
              </a:rPr>
              <a:t>Contractility </a:t>
            </a:r>
            <a:r>
              <a:rPr lang="en-US" b="1" dirty="0">
                <a:solidFill>
                  <a:srgbClr val="7030A0"/>
                </a:solidFill>
              </a:rPr>
              <a:t>and susceptibility to fractures</a:t>
            </a:r>
            <a:r>
              <a:rPr lang="en-US" b="1" dirty="0" smtClean="0">
                <a:solidFill>
                  <a:srgbClr val="7030A0"/>
                </a:solidFill>
              </a:rPr>
              <a:t>.</a:t>
            </a:r>
          </a:p>
          <a:p>
            <a:pPr marL="0" indent="0">
              <a:buNone/>
            </a:pPr>
            <a:r>
              <a:rPr lang="en-US" dirty="0"/>
              <a:t>The commonest causes of </a:t>
            </a:r>
            <a:r>
              <a:rPr lang="en-US" dirty="0" smtClean="0"/>
              <a:t>hypercalcemia</a:t>
            </a:r>
          </a:p>
          <a:p>
            <a:pPr marL="0" indent="0">
              <a:buNone/>
            </a:pPr>
            <a:r>
              <a:rPr lang="en-US" dirty="0" smtClean="0"/>
              <a:t> </a:t>
            </a:r>
            <a:r>
              <a:rPr lang="en-US" dirty="0"/>
              <a:t>are:</a:t>
            </a:r>
          </a:p>
          <a:p>
            <a:pPr marL="0" indent="0">
              <a:buNone/>
            </a:pPr>
            <a:r>
              <a:rPr lang="en-US" dirty="0"/>
              <a:t>• Hyperparathyroidism</a:t>
            </a:r>
          </a:p>
          <a:p>
            <a:pPr marL="0" indent="0">
              <a:buNone/>
            </a:pPr>
            <a:r>
              <a:rPr lang="en-US" dirty="0"/>
              <a:t>• Malignant disease.</a:t>
            </a:r>
            <a:endParaRPr lang="en-US" b="1" dirty="0">
              <a:solidFill>
                <a:srgbClr val="7030A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48278860"/>
              </p:ext>
            </p:extLst>
          </p:nvPr>
        </p:nvGraphicFramePr>
        <p:xfrm>
          <a:off x="7113847" y="2377440"/>
          <a:ext cx="5078153" cy="4480560"/>
        </p:xfrm>
        <a:graphic>
          <a:graphicData uri="http://schemas.openxmlformats.org/drawingml/2006/table">
            <a:tbl>
              <a:tblPr firstRow="1" bandRow="1">
                <a:tableStyleId>{5C22544A-7EE6-4342-B048-85BDC9FD1C3A}</a:tableStyleId>
              </a:tblPr>
              <a:tblGrid>
                <a:gridCol w="5078153"/>
              </a:tblGrid>
              <a:tr h="3728127">
                <a:tc>
                  <a:txBody>
                    <a:bodyPr/>
                    <a:lstStyle/>
                    <a:p>
                      <a:r>
                        <a:rPr lang="en-US" sz="2400" b="1" i="1" u="none" strike="noStrike" kern="1200" baseline="0" dirty="0" smtClean="0">
                          <a:solidFill>
                            <a:schemeClr val="tx1"/>
                          </a:solidFill>
                          <a:latin typeface="+mn-lt"/>
                          <a:ea typeface="+mn-ea"/>
                          <a:cs typeface="+mn-cs"/>
                        </a:rPr>
                        <a:t>Clinical features of hypercalcemia</a:t>
                      </a:r>
                    </a:p>
                    <a:p>
                      <a:r>
                        <a:rPr lang="en-US" sz="2400" b="0" i="0" u="none" strike="noStrike" kern="1200" baseline="0" dirty="0" smtClean="0">
                          <a:solidFill>
                            <a:schemeClr val="tx1"/>
                          </a:solidFill>
                          <a:latin typeface="+mn-lt"/>
                          <a:ea typeface="+mn-ea"/>
                          <a:cs typeface="+mn-cs"/>
                        </a:rPr>
                        <a:t>• Neurological symptoms such as depression, confusion,</a:t>
                      </a:r>
                    </a:p>
                    <a:p>
                      <a:r>
                        <a:rPr lang="en-US" sz="2400" b="0" i="0" u="none" strike="noStrike" kern="1200" baseline="0" dirty="0" smtClean="0">
                          <a:solidFill>
                            <a:schemeClr val="tx1"/>
                          </a:solidFill>
                          <a:latin typeface="+mn-lt"/>
                          <a:ea typeface="+mn-ea"/>
                          <a:cs typeface="+mn-cs"/>
                        </a:rPr>
                        <a:t>inability to concentrate.</a:t>
                      </a:r>
                    </a:p>
                    <a:p>
                      <a:r>
                        <a:rPr lang="en-US" sz="2400" b="0" i="0" u="none" strike="noStrike" kern="1200" baseline="0" dirty="0" smtClean="0">
                          <a:solidFill>
                            <a:schemeClr val="tx1"/>
                          </a:solidFill>
                          <a:latin typeface="+mn-lt"/>
                          <a:ea typeface="+mn-ea"/>
                          <a:cs typeface="+mn-cs"/>
                        </a:rPr>
                        <a:t>• Muscle weakness</a:t>
                      </a:r>
                    </a:p>
                    <a:p>
                      <a:r>
                        <a:rPr lang="en-US" sz="2400" b="0" i="0" u="none" strike="noStrike" kern="1200" baseline="0" dirty="0" smtClean="0">
                          <a:solidFill>
                            <a:schemeClr val="tx1"/>
                          </a:solidFill>
                          <a:latin typeface="+mn-lt"/>
                          <a:ea typeface="+mn-ea"/>
                          <a:cs typeface="+mn-cs"/>
                        </a:rPr>
                        <a:t>• Gastrointestinal problems such as anorexia, abdominal</a:t>
                      </a:r>
                    </a:p>
                    <a:p>
                      <a:r>
                        <a:rPr lang="en-US" sz="2400" b="0" i="0" u="none" strike="noStrike" kern="1200" baseline="0" dirty="0" smtClean="0">
                          <a:solidFill>
                            <a:schemeClr val="tx1"/>
                          </a:solidFill>
                          <a:latin typeface="+mn-lt"/>
                          <a:ea typeface="+mn-ea"/>
                          <a:cs typeface="+mn-cs"/>
                        </a:rPr>
                        <a:t>pain, nausea and vomiting and constipation.</a:t>
                      </a:r>
                    </a:p>
                    <a:p>
                      <a:r>
                        <a:rPr lang="en-US" sz="2400" b="0" i="0" u="none" strike="noStrike" kern="1200" baseline="0" dirty="0" smtClean="0">
                          <a:solidFill>
                            <a:schemeClr val="tx1"/>
                          </a:solidFill>
                          <a:latin typeface="+mn-lt"/>
                          <a:ea typeface="+mn-ea"/>
                          <a:cs typeface="+mn-cs"/>
                        </a:rPr>
                        <a:t>• Renal features such as polyuria and </a:t>
                      </a:r>
                      <a:r>
                        <a:rPr lang="en-US" sz="2400" b="0" i="0" u="none" strike="noStrike" kern="1200" baseline="0" dirty="0" err="1" smtClean="0">
                          <a:solidFill>
                            <a:schemeClr val="tx1"/>
                          </a:solidFill>
                          <a:latin typeface="+mn-lt"/>
                          <a:ea typeface="+mn-ea"/>
                          <a:cs typeface="+mn-cs"/>
                        </a:rPr>
                        <a:t>polydypsia</a:t>
                      </a:r>
                      <a:r>
                        <a:rPr lang="en-US" sz="2400" b="0" i="0" u="none" strike="noStrike" kern="1200" baseline="0" dirty="0" smtClean="0">
                          <a:solidFill>
                            <a:schemeClr val="tx1"/>
                          </a:solidFill>
                          <a:latin typeface="+mn-lt"/>
                          <a:ea typeface="+mn-ea"/>
                          <a:cs typeface="+mn-cs"/>
                        </a:rPr>
                        <a:t>.</a:t>
                      </a:r>
                    </a:p>
                    <a:p>
                      <a:r>
                        <a:rPr lang="en-US" sz="2400" b="0" i="0" u="none" strike="noStrike" kern="1200" baseline="0" dirty="0" smtClean="0">
                          <a:solidFill>
                            <a:schemeClr val="tx1"/>
                          </a:solidFill>
                          <a:latin typeface="+mn-lt"/>
                          <a:ea typeface="+mn-ea"/>
                          <a:cs typeface="+mn-cs"/>
                        </a:rPr>
                        <a:t>• Cardiac arrhythmias.</a:t>
                      </a:r>
                      <a:endParaRPr lang="en-US" sz="2400" dirty="0">
                        <a:solidFill>
                          <a:schemeClr val="tx1"/>
                        </a:solidFill>
                      </a:endParaRPr>
                    </a:p>
                  </a:txBody>
                  <a:tcPr>
                    <a:solidFill>
                      <a:schemeClr val="bg2"/>
                    </a:solidFill>
                  </a:tcPr>
                </a:tc>
              </a:tr>
            </a:tbl>
          </a:graphicData>
        </a:graphic>
      </p:graphicFrame>
    </p:spTree>
    <p:extLst>
      <p:ext uri="{BB962C8B-B14F-4D97-AF65-F5344CB8AC3E}">
        <p14:creationId xmlns:p14="http://schemas.microsoft.com/office/powerpoint/2010/main" val="3726487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4364" y="365125"/>
            <a:ext cx="5888388" cy="5676901"/>
          </a:xfrm>
        </p:spPr>
      </p:pic>
    </p:spTree>
    <p:extLst>
      <p:ext uri="{BB962C8B-B14F-4D97-AF65-F5344CB8AC3E}">
        <p14:creationId xmlns:p14="http://schemas.microsoft.com/office/powerpoint/2010/main" val="694563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500062"/>
            <a:ext cx="10515600" cy="1325563"/>
          </a:xfrm>
        </p:spPr>
        <p:txBody>
          <a:bodyPr>
            <a:noAutofit/>
          </a:bodyPr>
          <a:lstStyle/>
          <a:p>
            <a:r>
              <a:rPr lang="en-US" sz="3200" b="1" dirty="0"/>
              <a:t>Hypocalcemia</a:t>
            </a:r>
            <a:br>
              <a:rPr lang="en-US" sz="3200" b="1" dirty="0"/>
            </a:br>
            <a:r>
              <a:rPr lang="en-US" sz="3200" dirty="0" err="1"/>
              <a:t>Hypocalcemia</a:t>
            </a:r>
            <a:r>
              <a:rPr lang="en-US" sz="3200" dirty="0"/>
              <a:t> is a more serious and </a:t>
            </a:r>
            <a:r>
              <a:rPr lang="en-US" sz="3200" dirty="0" smtClean="0"/>
              <a:t>life threatening </a:t>
            </a:r>
            <a:r>
              <a:rPr lang="en-US" sz="3200" dirty="0"/>
              <a:t>condition. It is characterized </a:t>
            </a:r>
            <a:r>
              <a:rPr lang="en-US" sz="3200" dirty="0" smtClean="0"/>
              <a:t>by a </a:t>
            </a:r>
            <a:r>
              <a:rPr lang="en-US" sz="3200" dirty="0"/>
              <a:t>fall in the serum Ca to below 7 mg/dl,</a:t>
            </a:r>
            <a:br>
              <a:rPr lang="en-US" sz="3200" dirty="0"/>
            </a:br>
            <a:r>
              <a:rPr lang="en-US" sz="3200" dirty="0"/>
              <a:t>causing </a:t>
            </a:r>
            <a:r>
              <a:rPr lang="en-US" sz="3200" b="1" dirty="0"/>
              <a:t>tetany</a:t>
            </a:r>
            <a:r>
              <a:rPr lang="en-US" sz="3200" dirty="0"/>
              <a:t>.</a:t>
            </a:r>
          </a:p>
        </p:txBody>
      </p:sp>
      <p:sp>
        <p:nvSpPr>
          <p:cNvPr id="3" name="Content Placeholder 2"/>
          <p:cNvSpPr>
            <a:spLocks noGrp="1"/>
          </p:cNvSpPr>
          <p:nvPr>
            <p:ph idx="1"/>
          </p:nvPr>
        </p:nvSpPr>
        <p:spPr>
          <a:xfrm>
            <a:off x="259080" y="1944370"/>
            <a:ext cx="10957560" cy="4351338"/>
          </a:xfrm>
        </p:spPr>
        <p:txBody>
          <a:bodyPr>
            <a:normAutofit lnSpcReduction="10000"/>
          </a:bodyPr>
          <a:lstStyle/>
          <a:p>
            <a:pPr marL="0" indent="0">
              <a:buNone/>
            </a:pPr>
            <a:r>
              <a:rPr lang="en-US" dirty="0"/>
              <a:t>The causes of hypocalcemia include:</a:t>
            </a:r>
          </a:p>
          <a:p>
            <a:pPr marL="0" indent="0">
              <a:buNone/>
            </a:pPr>
            <a:r>
              <a:rPr lang="en-US" dirty="0"/>
              <a:t>• </a:t>
            </a:r>
            <a:r>
              <a:rPr lang="en-US" b="1" dirty="0"/>
              <a:t>Hypoparathyroidism: </a:t>
            </a:r>
            <a:r>
              <a:rPr lang="en-US" dirty="0"/>
              <a:t>The commonest cause </a:t>
            </a:r>
            <a:r>
              <a:rPr lang="en-US" dirty="0" smtClean="0"/>
              <a:t>of hypoparathyroidism </a:t>
            </a:r>
            <a:r>
              <a:rPr lang="en-US" dirty="0"/>
              <a:t>is neck surgery, or due to </a:t>
            </a:r>
            <a:r>
              <a:rPr lang="en-US" dirty="0" smtClean="0"/>
              <a:t>magnesium deficiency </a:t>
            </a:r>
            <a:r>
              <a:rPr lang="en-US" dirty="0"/>
              <a:t>(See functions of magnesium).</a:t>
            </a:r>
          </a:p>
          <a:p>
            <a:pPr marL="0" indent="0">
              <a:buNone/>
            </a:pPr>
            <a:r>
              <a:rPr lang="en-US" dirty="0"/>
              <a:t>• </a:t>
            </a:r>
            <a:r>
              <a:rPr lang="en-US" b="1" dirty="0"/>
              <a:t>Vitamin D deficiency: </a:t>
            </a:r>
            <a:r>
              <a:rPr lang="en-US" dirty="0"/>
              <a:t>This may be due to </a:t>
            </a:r>
            <a:r>
              <a:rPr lang="en-US" dirty="0" smtClean="0"/>
              <a:t>dietary deficiency</a:t>
            </a:r>
            <a:r>
              <a:rPr lang="en-US" dirty="0"/>
              <a:t>, malabsorption or little exposure </a:t>
            </a:r>
            <a:r>
              <a:rPr lang="en-US" dirty="0" smtClean="0"/>
              <a:t>to sunlight</a:t>
            </a:r>
            <a:r>
              <a:rPr lang="en-US" dirty="0"/>
              <a:t>. It may lead to bone disorders, </a:t>
            </a:r>
            <a:r>
              <a:rPr lang="en-US" b="1" dirty="0" err="1"/>
              <a:t>osteomalacia</a:t>
            </a:r>
            <a:endParaRPr lang="en-US" b="1" dirty="0"/>
          </a:p>
          <a:p>
            <a:pPr marL="0" indent="0">
              <a:buNone/>
            </a:pPr>
            <a:r>
              <a:rPr lang="en-US" dirty="0"/>
              <a:t>in adults and </a:t>
            </a:r>
            <a:r>
              <a:rPr lang="en-US" b="1" dirty="0"/>
              <a:t>rickets </a:t>
            </a:r>
            <a:r>
              <a:rPr lang="en-US" dirty="0"/>
              <a:t>in </a:t>
            </a:r>
            <a:r>
              <a:rPr lang="en-US" dirty="0" smtClean="0"/>
              <a:t>children.</a:t>
            </a:r>
            <a:endParaRPr lang="en-US" b="1" i="1" dirty="0"/>
          </a:p>
          <a:p>
            <a:pPr marL="0" indent="0">
              <a:buNone/>
            </a:pPr>
            <a:r>
              <a:rPr lang="en-US" dirty="0"/>
              <a:t>• </a:t>
            </a:r>
            <a:r>
              <a:rPr lang="en-US" b="1" dirty="0"/>
              <a:t>Renal disease: </a:t>
            </a:r>
            <a:r>
              <a:rPr lang="en-US" dirty="0"/>
              <a:t>The diseased kidneys fail </a:t>
            </a:r>
            <a:r>
              <a:rPr lang="en-US" dirty="0" smtClean="0"/>
              <a:t>to synthesize </a:t>
            </a:r>
            <a:r>
              <a:rPr lang="en-US" dirty="0"/>
              <a:t>calcitriol due to impaired hydroxylation.</a:t>
            </a:r>
          </a:p>
        </p:txBody>
      </p:sp>
    </p:spTree>
    <p:extLst>
      <p:ext uri="{BB962C8B-B14F-4D97-AF65-F5344CB8AC3E}">
        <p14:creationId xmlns:p14="http://schemas.microsoft.com/office/powerpoint/2010/main" val="4193662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i="1" dirty="0"/>
              <a:t>Clinical features of hypocalcemia</a:t>
            </a:r>
          </a:p>
          <a:p>
            <a:pPr marL="0" indent="0">
              <a:buNone/>
            </a:pPr>
            <a:r>
              <a:rPr lang="en-US" dirty="0"/>
              <a:t>The clinical features of hypocalcemia include:</a:t>
            </a:r>
          </a:p>
          <a:p>
            <a:pPr marL="0" indent="0">
              <a:buNone/>
            </a:pPr>
            <a:r>
              <a:rPr lang="en-US" dirty="0"/>
              <a:t>• Neuromuscular irritability</a:t>
            </a:r>
          </a:p>
          <a:p>
            <a:pPr marL="0" indent="0">
              <a:buNone/>
            </a:pPr>
            <a:r>
              <a:rPr lang="en-US" dirty="0"/>
              <a:t>• Neurologic features such as tingling, tetany,</a:t>
            </a:r>
          </a:p>
          <a:p>
            <a:pPr marL="0" indent="0">
              <a:buNone/>
            </a:pPr>
            <a:r>
              <a:rPr lang="en-US" dirty="0"/>
              <a:t>numbness (fingers and toes).</a:t>
            </a:r>
          </a:p>
          <a:p>
            <a:pPr marL="0" indent="0">
              <a:buNone/>
            </a:pPr>
            <a:r>
              <a:rPr lang="en-US" dirty="0"/>
              <a:t>• Muscle cramps</a:t>
            </a:r>
          </a:p>
          <a:p>
            <a:pPr marL="0" indent="0">
              <a:buNone/>
            </a:pPr>
            <a:r>
              <a:rPr lang="en-US" dirty="0"/>
              <a:t>• Cardiovascular signs such as an abnormal ECG.</a:t>
            </a:r>
          </a:p>
          <a:p>
            <a:pPr marL="0" indent="0">
              <a:buNone/>
            </a:pPr>
            <a:r>
              <a:rPr lang="en-US" dirty="0"/>
              <a:t>• Cataracts.</a:t>
            </a:r>
          </a:p>
        </p:txBody>
      </p:sp>
    </p:spTree>
    <p:extLst>
      <p:ext uri="{BB962C8B-B14F-4D97-AF65-F5344CB8AC3E}">
        <p14:creationId xmlns:p14="http://schemas.microsoft.com/office/powerpoint/2010/main" val="2584917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768" y="274320"/>
            <a:ext cx="5702232" cy="658368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432" y="1781493"/>
            <a:ext cx="5651568" cy="5076507"/>
          </a:xfrm>
          <a:prstGeom prst="rect">
            <a:avLst/>
          </a:prstGeom>
        </p:spPr>
      </p:pic>
    </p:spTree>
    <p:extLst>
      <p:ext uri="{BB962C8B-B14F-4D97-AF65-F5344CB8AC3E}">
        <p14:creationId xmlns:p14="http://schemas.microsoft.com/office/powerpoint/2010/main" val="3141276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nShot_20221012_12001924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365125"/>
            <a:ext cx="10853837" cy="5014119"/>
          </a:xfrm>
        </p:spPr>
      </p:pic>
    </p:spTree>
    <p:extLst>
      <p:ext uri="{BB962C8B-B14F-4D97-AF65-F5344CB8AC3E}">
        <p14:creationId xmlns:p14="http://schemas.microsoft.com/office/powerpoint/2010/main" val="153533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ntroduction</a:t>
            </a:r>
            <a:endParaRPr lang="en-US" dirty="0"/>
          </a:p>
        </p:txBody>
      </p:sp>
      <p:sp>
        <p:nvSpPr>
          <p:cNvPr id="3" name="Content Placeholder 2"/>
          <p:cNvSpPr>
            <a:spLocks noGrp="1"/>
          </p:cNvSpPr>
          <p:nvPr>
            <p:ph idx="1"/>
          </p:nvPr>
        </p:nvSpPr>
        <p:spPr>
          <a:xfrm>
            <a:off x="188259" y="1690688"/>
            <a:ext cx="11165541" cy="4486275"/>
          </a:xfrm>
        </p:spPr>
        <p:txBody>
          <a:bodyPr>
            <a:normAutofit/>
          </a:bodyPr>
          <a:lstStyle/>
          <a:p>
            <a:pPr>
              <a:buFont typeface="Wingdings" panose="05000000000000000000" pitchFamily="2" charset="2"/>
              <a:buChar char="§"/>
            </a:pPr>
            <a:r>
              <a:rPr lang="en-US" dirty="0"/>
              <a:t>The mineral (inorganic) elements </a:t>
            </a:r>
            <a:r>
              <a:rPr lang="en-US" dirty="0" smtClean="0"/>
              <a:t>constitute only </a:t>
            </a:r>
            <a:r>
              <a:rPr lang="en-US" dirty="0"/>
              <a:t>a small proportion of the body weight.</a:t>
            </a:r>
          </a:p>
          <a:p>
            <a:pPr>
              <a:buFont typeface="Wingdings" panose="05000000000000000000" pitchFamily="2" charset="2"/>
              <a:buChar char="§"/>
            </a:pPr>
            <a:r>
              <a:rPr lang="en-US" dirty="0"/>
              <a:t>There is a wide variation in their body </a:t>
            </a:r>
            <a:r>
              <a:rPr lang="en-US" dirty="0" smtClean="0"/>
              <a:t>content. </a:t>
            </a:r>
            <a:r>
              <a:rPr lang="en-US" i="1" dirty="0" smtClean="0">
                <a:solidFill>
                  <a:schemeClr val="accent6">
                    <a:lumMod val="75000"/>
                  </a:schemeClr>
                </a:solidFill>
              </a:rPr>
              <a:t>For </a:t>
            </a:r>
            <a:r>
              <a:rPr lang="en-US" i="1" dirty="0">
                <a:solidFill>
                  <a:schemeClr val="accent6">
                    <a:lumMod val="75000"/>
                  </a:schemeClr>
                </a:solidFill>
              </a:rPr>
              <a:t>instance, calcium constitutes about 2</a:t>
            </a:r>
            <a:r>
              <a:rPr lang="en-US" i="1" dirty="0" smtClean="0">
                <a:solidFill>
                  <a:schemeClr val="accent6">
                    <a:lumMod val="75000"/>
                  </a:schemeClr>
                </a:solidFill>
              </a:rPr>
              <a:t>%.</a:t>
            </a:r>
          </a:p>
          <a:p>
            <a:pPr>
              <a:buFont typeface="Wingdings" panose="05000000000000000000" pitchFamily="2" charset="2"/>
              <a:buChar char="§"/>
            </a:pPr>
            <a:r>
              <a:rPr lang="en-US" dirty="0"/>
              <a:t>Minerals perform several vital functions </a:t>
            </a:r>
            <a:r>
              <a:rPr lang="en-US" dirty="0" smtClean="0"/>
              <a:t>which are </a:t>
            </a:r>
            <a:r>
              <a:rPr lang="en-US" dirty="0"/>
              <a:t>absolutely </a:t>
            </a:r>
            <a:r>
              <a:rPr lang="en-US" b="1" dirty="0"/>
              <a:t>essential for the very existence </a:t>
            </a:r>
            <a:r>
              <a:rPr lang="en-US" b="1" dirty="0" smtClean="0"/>
              <a:t>of the </a:t>
            </a:r>
            <a:r>
              <a:rPr lang="en-US" b="1" dirty="0"/>
              <a:t>organism</a:t>
            </a:r>
            <a:r>
              <a:rPr lang="en-US" dirty="0"/>
              <a:t>. These include </a:t>
            </a:r>
            <a:endParaRPr lang="en-US" dirty="0" smtClean="0"/>
          </a:p>
          <a:p>
            <a:pPr>
              <a:buFont typeface="Wingdings" panose="05000000000000000000" pitchFamily="2" charset="2"/>
              <a:buChar char="§"/>
            </a:pPr>
            <a:r>
              <a:rPr lang="en-US" dirty="0" smtClean="0"/>
              <a:t>calcification of bone</a:t>
            </a:r>
            <a:r>
              <a:rPr lang="en-US" dirty="0"/>
              <a:t>, blood coagulation, </a:t>
            </a:r>
            <a:r>
              <a:rPr lang="en-US" dirty="0" smtClean="0"/>
              <a:t>neuromuscular</a:t>
            </a:r>
            <a:r>
              <a:rPr lang="en-US" dirty="0"/>
              <a:t> </a:t>
            </a:r>
            <a:r>
              <a:rPr lang="en-US" dirty="0" smtClean="0"/>
              <a:t>irritability</a:t>
            </a:r>
            <a:r>
              <a:rPr lang="en-US" dirty="0"/>
              <a:t>, acid-base equilibrium, fluid balance</a:t>
            </a:r>
          </a:p>
          <a:p>
            <a:pPr marL="0" indent="0">
              <a:buNone/>
            </a:pPr>
            <a:r>
              <a:rPr lang="en-US" dirty="0" smtClean="0"/>
              <a:t>  and </a:t>
            </a:r>
            <a:r>
              <a:rPr lang="en-US" dirty="0"/>
              <a:t>osmotic regulation.</a:t>
            </a:r>
          </a:p>
        </p:txBody>
      </p:sp>
    </p:spTree>
    <p:extLst>
      <p:ext uri="{BB962C8B-B14F-4D97-AF65-F5344CB8AC3E}">
        <p14:creationId xmlns:p14="http://schemas.microsoft.com/office/powerpoint/2010/main" val="1295153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nShot_20221012_12033291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3548" y="291338"/>
            <a:ext cx="9736372" cy="4918789"/>
          </a:xfrm>
        </p:spPr>
      </p:pic>
    </p:spTree>
    <p:extLst>
      <p:ext uri="{BB962C8B-B14F-4D97-AF65-F5344CB8AC3E}">
        <p14:creationId xmlns:p14="http://schemas.microsoft.com/office/powerpoint/2010/main" val="3324110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42750" y="365125"/>
            <a:ext cx="5923068" cy="6176963"/>
          </a:xfrm>
          <a:prstGeom prst="rect">
            <a:avLst/>
          </a:prstGeom>
        </p:spPr>
      </p:pic>
    </p:spTree>
    <p:extLst>
      <p:ext uri="{BB962C8B-B14F-4D97-AF65-F5344CB8AC3E}">
        <p14:creationId xmlns:p14="http://schemas.microsoft.com/office/powerpoint/2010/main" val="1523173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PHOSPHATE </a:t>
            </a:r>
            <a:r>
              <a:rPr lang="en-US" b="1" dirty="0"/>
              <a:t>METABOLISM</a:t>
            </a:r>
            <a:endParaRPr lang="en-US" dirty="0"/>
          </a:p>
        </p:txBody>
      </p:sp>
      <p:sp>
        <p:nvSpPr>
          <p:cNvPr id="3" name="Content Placeholder 2"/>
          <p:cNvSpPr>
            <a:spLocks noGrp="1"/>
          </p:cNvSpPr>
          <p:nvPr>
            <p:ph idx="1"/>
          </p:nvPr>
        </p:nvSpPr>
        <p:spPr>
          <a:xfrm>
            <a:off x="594360" y="1690688"/>
            <a:ext cx="10515600" cy="4351338"/>
          </a:xfrm>
        </p:spPr>
        <p:txBody>
          <a:bodyPr>
            <a:normAutofit lnSpcReduction="10000"/>
          </a:bodyPr>
          <a:lstStyle/>
          <a:p>
            <a:pPr marL="0" indent="0">
              <a:buNone/>
            </a:pPr>
            <a:r>
              <a:rPr lang="en-US" b="1" dirty="0"/>
              <a:t>Phosphorus (P) </a:t>
            </a:r>
            <a:r>
              <a:rPr lang="en-US" dirty="0"/>
              <a:t>is an essential mineral that is required</a:t>
            </a:r>
          </a:p>
          <a:p>
            <a:pPr marL="0" indent="0">
              <a:buNone/>
            </a:pPr>
            <a:r>
              <a:rPr lang="en-US" dirty="0"/>
              <a:t>by every cell in the body for normal function. Phosphorus</a:t>
            </a:r>
          </a:p>
          <a:p>
            <a:pPr marL="0" indent="0">
              <a:buNone/>
            </a:pPr>
            <a:r>
              <a:rPr lang="en-US" dirty="0"/>
              <a:t>is present in many food substances, </a:t>
            </a:r>
            <a:r>
              <a:rPr lang="en-US" i="1" dirty="0">
                <a:solidFill>
                  <a:schemeClr val="accent1">
                    <a:lumMod val="50000"/>
                  </a:schemeClr>
                </a:solidFill>
              </a:rPr>
              <a:t>such as peas,</a:t>
            </a:r>
          </a:p>
          <a:p>
            <a:pPr marL="0" indent="0">
              <a:buNone/>
            </a:pPr>
            <a:r>
              <a:rPr lang="en-US" i="1" dirty="0">
                <a:solidFill>
                  <a:schemeClr val="accent1">
                    <a:lumMod val="50000"/>
                  </a:schemeClr>
                </a:solidFill>
              </a:rPr>
              <a:t>dried beans, nuts, milk, cheese and butter</a:t>
            </a:r>
            <a:r>
              <a:rPr lang="en-US" i="1" dirty="0" smtClean="0">
                <a:solidFill>
                  <a:schemeClr val="accent1">
                    <a:lumMod val="50000"/>
                  </a:schemeClr>
                </a:solidFill>
              </a:rPr>
              <a:t>.</a:t>
            </a:r>
          </a:p>
          <a:p>
            <a:pPr marL="0" indent="0">
              <a:buNone/>
            </a:pPr>
            <a:r>
              <a:rPr lang="en-US" dirty="0" smtClean="0"/>
              <a:t> </a:t>
            </a:r>
            <a:r>
              <a:rPr lang="en-US" b="1" u="sng" dirty="0" smtClean="0"/>
              <a:t>Inorganic phosphorus </a:t>
            </a:r>
            <a:r>
              <a:rPr lang="en-US" b="1" u="sng" dirty="0"/>
              <a:t>(Pi) is in the form of the phosphate (PO4</a:t>
            </a:r>
            <a:r>
              <a:rPr lang="en-US" dirty="0"/>
              <a:t>).</a:t>
            </a:r>
          </a:p>
          <a:p>
            <a:pPr marL="0" indent="0">
              <a:buNone/>
            </a:pPr>
            <a:r>
              <a:rPr lang="en-US" dirty="0"/>
              <a:t>The majority of the phosphorus in the body is found as</a:t>
            </a:r>
          </a:p>
          <a:p>
            <a:pPr marL="0" indent="0">
              <a:buNone/>
            </a:pPr>
            <a:r>
              <a:rPr lang="en-US" b="1" u="sng" dirty="0"/>
              <a:t>phosphate</a:t>
            </a:r>
            <a:r>
              <a:rPr lang="en-US" dirty="0"/>
              <a:t>. Phosphorus is also the body’s source of</a:t>
            </a:r>
          </a:p>
          <a:p>
            <a:pPr marL="0" indent="0">
              <a:buNone/>
            </a:pPr>
            <a:r>
              <a:rPr lang="en-US" dirty="0"/>
              <a:t>phosphate. In body, phosphate is the most abundant</a:t>
            </a:r>
          </a:p>
          <a:p>
            <a:pPr marL="0" indent="0">
              <a:buNone/>
            </a:pPr>
            <a:r>
              <a:rPr lang="en-US" dirty="0"/>
              <a:t>intracellular anion.</a:t>
            </a:r>
          </a:p>
        </p:txBody>
      </p:sp>
    </p:spTree>
    <p:extLst>
      <p:ext uri="{BB962C8B-B14F-4D97-AF65-F5344CB8AC3E}">
        <p14:creationId xmlns:p14="http://schemas.microsoft.com/office/powerpoint/2010/main" val="28831459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indent="0">
              <a:buNone/>
            </a:pPr>
            <a:r>
              <a:rPr lang="en-US" b="1" dirty="0"/>
              <a:t>NORMAL VALUE</a:t>
            </a:r>
          </a:p>
          <a:p>
            <a:pPr marL="0" indent="0">
              <a:buNone/>
            </a:pPr>
            <a:r>
              <a:rPr lang="en-US" dirty="0"/>
              <a:t>Total amount of phosphate in the body is 500 to 800 g.</a:t>
            </a:r>
          </a:p>
          <a:p>
            <a:pPr marL="0" indent="0">
              <a:buNone/>
            </a:pPr>
            <a:r>
              <a:rPr lang="en-US" dirty="0"/>
              <a:t>Though it is present in every cell of the body, 85% to</a:t>
            </a:r>
          </a:p>
          <a:p>
            <a:pPr marL="0" indent="0">
              <a:buNone/>
            </a:pPr>
            <a:r>
              <a:rPr lang="en-US" dirty="0"/>
              <a:t>90% of body’s phosphate is found in the bones and</a:t>
            </a:r>
          </a:p>
          <a:p>
            <a:pPr marL="0" indent="0">
              <a:buNone/>
            </a:pPr>
            <a:r>
              <a:rPr lang="en-US" dirty="0"/>
              <a:t>teeth</a:t>
            </a:r>
            <a:r>
              <a:rPr lang="en-US" dirty="0" smtClean="0"/>
              <a:t>.</a:t>
            </a:r>
          </a:p>
          <a:p>
            <a:pPr marL="0" indent="0">
              <a:buNone/>
            </a:pPr>
            <a:endParaRPr lang="en-US" dirty="0"/>
          </a:p>
          <a:p>
            <a:pPr marL="0" indent="0">
              <a:buNone/>
            </a:pPr>
            <a:r>
              <a:rPr lang="en-US" dirty="0" smtClean="0"/>
              <a:t> </a:t>
            </a:r>
            <a:r>
              <a:rPr lang="en-US" sz="5400" dirty="0"/>
              <a:t>Normal plasma level of phosphate is 4 mg/</a:t>
            </a:r>
            <a:r>
              <a:rPr lang="en-US" sz="5400" dirty="0" err="1"/>
              <a:t>dL</a:t>
            </a:r>
            <a:r>
              <a:rPr lang="en-US" sz="5400" dirty="0"/>
              <a:t>.</a:t>
            </a:r>
          </a:p>
        </p:txBody>
      </p:sp>
    </p:spTree>
    <p:extLst>
      <p:ext uri="{BB962C8B-B14F-4D97-AF65-F5344CB8AC3E}">
        <p14:creationId xmlns:p14="http://schemas.microsoft.com/office/powerpoint/2010/main" val="3796441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 y="819784"/>
            <a:ext cx="10515600" cy="5520055"/>
          </a:xfrm>
        </p:spPr>
        <p:txBody>
          <a:bodyPr>
            <a:normAutofit/>
          </a:bodyPr>
          <a:lstStyle/>
          <a:p>
            <a:pPr marL="0" indent="0">
              <a:buNone/>
            </a:pPr>
            <a:r>
              <a:rPr lang="en-US" b="1" dirty="0" smtClean="0"/>
              <a:t>IMPORTANCE OF PHOSPHATE </a:t>
            </a:r>
          </a:p>
          <a:p>
            <a:pPr marL="0" indent="0">
              <a:buNone/>
            </a:pPr>
            <a:r>
              <a:rPr lang="en-US" i="1" dirty="0"/>
              <a:t>Functions</a:t>
            </a:r>
          </a:p>
          <a:p>
            <a:pPr marL="0" indent="0">
              <a:buNone/>
            </a:pPr>
            <a:r>
              <a:rPr lang="en-US" dirty="0"/>
              <a:t>• </a:t>
            </a:r>
            <a:r>
              <a:rPr lang="en-US" b="1" dirty="0"/>
              <a:t>Constituent of bone and teeth: </a:t>
            </a:r>
            <a:r>
              <a:rPr lang="en-US" dirty="0"/>
              <a:t>Inorganic phosphate</a:t>
            </a:r>
          </a:p>
          <a:p>
            <a:pPr marL="0" indent="0">
              <a:buNone/>
            </a:pPr>
            <a:r>
              <a:rPr lang="en-US" dirty="0"/>
              <a:t>is a major constituent of </a:t>
            </a:r>
            <a:r>
              <a:rPr lang="en-US" b="1" dirty="0"/>
              <a:t>hydroxyapatite </a:t>
            </a:r>
            <a:r>
              <a:rPr lang="en-US" dirty="0"/>
              <a:t>in bone,</a:t>
            </a:r>
          </a:p>
          <a:p>
            <a:pPr marL="0" indent="0">
              <a:buNone/>
            </a:pPr>
            <a:r>
              <a:rPr lang="en-US" dirty="0"/>
              <a:t>thereby playing an important role in structural</a:t>
            </a:r>
          </a:p>
          <a:p>
            <a:pPr marL="0" indent="0">
              <a:buNone/>
            </a:pPr>
            <a:r>
              <a:rPr lang="en-US" dirty="0"/>
              <a:t>support of the body.</a:t>
            </a:r>
          </a:p>
          <a:p>
            <a:pPr marL="0" indent="0">
              <a:buNone/>
            </a:pPr>
            <a:r>
              <a:rPr lang="en-US" dirty="0"/>
              <a:t>• </a:t>
            </a:r>
            <a:r>
              <a:rPr lang="en-US" b="1" dirty="0"/>
              <a:t>Acid-base regulation: </a:t>
            </a:r>
            <a:r>
              <a:rPr lang="en-US" dirty="0"/>
              <a:t>Mixture of </a:t>
            </a:r>
            <a:r>
              <a:rPr lang="en-US" dirty="0" smtClean="0"/>
              <a:t>HPO4 – </a:t>
            </a:r>
            <a:r>
              <a:rPr lang="en-US" dirty="0"/>
              <a:t>– and</a:t>
            </a:r>
          </a:p>
          <a:p>
            <a:pPr marL="0" indent="0">
              <a:buNone/>
            </a:pPr>
            <a:r>
              <a:rPr lang="en-US" dirty="0"/>
              <a:t>H2PO4</a:t>
            </a:r>
          </a:p>
          <a:p>
            <a:pPr marL="0" indent="0">
              <a:buNone/>
            </a:pPr>
            <a:r>
              <a:rPr lang="en-US" dirty="0"/>
              <a:t>– constitutes the phosphate buffer which plays</a:t>
            </a:r>
          </a:p>
          <a:p>
            <a:pPr marL="0" indent="0">
              <a:buNone/>
            </a:pPr>
            <a:r>
              <a:rPr lang="en-US" dirty="0"/>
              <a:t>a role in maintaining the pH of body fluid.</a:t>
            </a:r>
            <a:endParaRPr lang="en-US" b="1" dirty="0" smtClean="0"/>
          </a:p>
        </p:txBody>
      </p:sp>
    </p:spTree>
    <p:extLst>
      <p:ext uri="{BB962C8B-B14F-4D97-AF65-F5344CB8AC3E}">
        <p14:creationId xmlns:p14="http://schemas.microsoft.com/office/powerpoint/2010/main" val="14007614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027906"/>
            <a:ext cx="10515600" cy="4351338"/>
          </a:xfrm>
        </p:spPr>
        <p:txBody>
          <a:bodyPr>
            <a:noAutofit/>
          </a:bodyPr>
          <a:lstStyle/>
          <a:p>
            <a:pPr marL="0" indent="0">
              <a:buNone/>
            </a:pPr>
            <a:r>
              <a:rPr lang="en-US" dirty="0"/>
              <a:t>• </a:t>
            </a:r>
            <a:r>
              <a:rPr lang="en-US" b="1" dirty="0"/>
              <a:t>Energy storage and transfer reactions: </a:t>
            </a:r>
            <a:r>
              <a:rPr lang="en-US" dirty="0"/>
              <a:t>High energy</a:t>
            </a:r>
          </a:p>
          <a:p>
            <a:pPr marL="0" indent="0">
              <a:buNone/>
            </a:pPr>
            <a:r>
              <a:rPr lang="en-US" dirty="0"/>
              <a:t>compounds, e.g. ATP, ADP, </a:t>
            </a:r>
            <a:r>
              <a:rPr lang="en-US" dirty="0" err="1"/>
              <a:t>creatin</a:t>
            </a:r>
            <a:r>
              <a:rPr lang="en-US" dirty="0"/>
              <a:t> phosphate, etc.</a:t>
            </a:r>
          </a:p>
          <a:p>
            <a:pPr marL="0" indent="0">
              <a:buNone/>
            </a:pPr>
            <a:r>
              <a:rPr lang="en-US" dirty="0"/>
              <a:t>which play a role of storage and transport of energy,</a:t>
            </a:r>
          </a:p>
          <a:p>
            <a:pPr marL="0" indent="0">
              <a:buNone/>
            </a:pPr>
            <a:r>
              <a:rPr lang="en-US" dirty="0"/>
              <a:t>contain phosphorus.</a:t>
            </a:r>
          </a:p>
          <a:p>
            <a:pPr marL="0" indent="0">
              <a:buNone/>
            </a:pPr>
            <a:r>
              <a:rPr lang="en-US" dirty="0"/>
              <a:t>• </a:t>
            </a:r>
            <a:r>
              <a:rPr lang="en-US" b="1" dirty="0"/>
              <a:t>Essential constituent: </a:t>
            </a:r>
            <a:r>
              <a:rPr lang="en-US" dirty="0"/>
              <a:t>Phosphate is an essential</a:t>
            </a:r>
          </a:p>
          <a:p>
            <a:pPr marL="0" indent="0">
              <a:buNone/>
            </a:pPr>
            <a:r>
              <a:rPr lang="en-US" dirty="0"/>
              <a:t>element in phospholipid of cell membrane, nucleic</a:t>
            </a:r>
          </a:p>
          <a:p>
            <a:pPr marL="0" indent="0">
              <a:buNone/>
            </a:pPr>
            <a:r>
              <a:rPr lang="en-US" dirty="0"/>
              <a:t>acids (RNA and DNA), nucleotides (NAD, NADP,</a:t>
            </a:r>
          </a:p>
          <a:p>
            <a:pPr marL="0" indent="0">
              <a:buNone/>
            </a:pPr>
            <a:r>
              <a:rPr lang="en-US" dirty="0"/>
              <a:t>c-AMP, c-GMP, etc.)</a:t>
            </a:r>
          </a:p>
          <a:p>
            <a:pPr marL="0" indent="0">
              <a:buNone/>
            </a:pPr>
            <a:r>
              <a:rPr lang="en-US" dirty="0"/>
              <a:t>• </a:t>
            </a:r>
            <a:r>
              <a:rPr lang="en-US" b="1" dirty="0"/>
              <a:t>Regulation of enzyme activity: </a:t>
            </a:r>
            <a:r>
              <a:rPr lang="en-US" dirty="0"/>
              <a:t>Phosphorylation and</a:t>
            </a:r>
          </a:p>
          <a:p>
            <a:pPr marL="0" indent="0">
              <a:buNone/>
            </a:pPr>
            <a:r>
              <a:rPr lang="en-US" dirty="0" err="1"/>
              <a:t>dephosphorylation</a:t>
            </a:r>
            <a:r>
              <a:rPr lang="en-US" dirty="0"/>
              <a:t> of enzymes modify the activity</a:t>
            </a:r>
          </a:p>
          <a:p>
            <a:pPr marL="0" indent="0">
              <a:buNone/>
            </a:pPr>
            <a:r>
              <a:rPr lang="en-US" dirty="0"/>
              <a:t>of many enzymes.</a:t>
            </a:r>
          </a:p>
        </p:txBody>
      </p:sp>
    </p:spTree>
    <p:extLst>
      <p:ext uri="{BB962C8B-B14F-4D97-AF65-F5344CB8AC3E}">
        <p14:creationId xmlns:p14="http://schemas.microsoft.com/office/powerpoint/2010/main" val="1376725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0231" y="1027906"/>
            <a:ext cx="10515600" cy="4351338"/>
          </a:xfrm>
        </p:spPr>
        <p:txBody>
          <a:bodyPr/>
          <a:lstStyle/>
          <a:p>
            <a:pPr marL="0" indent="0">
              <a:buNone/>
            </a:pPr>
            <a:r>
              <a:rPr lang="en-US" i="1" dirty="0"/>
              <a:t>Dietary sources</a:t>
            </a:r>
          </a:p>
          <a:p>
            <a:pPr marL="0" indent="0">
              <a:buNone/>
            </a:pPr>
            <a:r>
              <a:rPr lang="en-US" dirty="0"/>
              <a:t>The foods rich in calcium are also rich in phosphorus,</a:t>
            </a:r>
          </a:p>
          <a:p>
            <a:pPr marL="0" indent="0">
              <a:buNone/>
            </a:pPr>
            <a:r>
              <a:rPr lang="en-US" dirty="0"/>
              <a:t>i.e. milk, cheese, beans, eggs, cereals, fish and meat.</a:t>
            </a:r>
          </a:p>
          <a:p>
            <a:pPr marL="0" indent="0">
              <a:buNone/>
            </a:pPr>
            <a:r>
              <a:rPr lang="en-US" i="1" dirty="0"/>
              <a:t>Recommended dietary allowance per day</a:t>
            </a:r>
          </a:p>
          <a:p>
            <a:pPr marL="0" indent="0">
              <a:buNone/>
            </a:pPr>
            <a:r>
              <a:rPr lang="en-US" dirty="0"/>
              <a:t>• The recommended dietary allowance for both men</a:t>
            </a:r>
          </a:p>
          <a:p>
            <a:pPr marL="0" indent="0">
              <a:buNone/>
            </a:pPr>
            <a:r>
              <a:rPr lang="en-US" dirty="0"/>
              <a:t>and women is </a:t>
            </a:r>
            <a:r>
              <a:rPr lang="en-US" b="1" dirty="0"/>
              <a:t>800 mg/day</a:t>
            </a:r>
            <a:r>
              <a:rPr lang="en-US" dirty="0"/>
              <a:t>.</a:t>
            </a:r>
          </a:p>
          <a:p>
            <a:pPr marL="0" indent="0">
              <a:buNone/>
            </a:pPr>
            <a:r>
              <a:rPr lang="en-US" dirty="0"/>
              <a:t>• The amount during pregnancy and lactation is</a:t>
            </a:r>
          </a:p>
          <a:p>
            <a:pPr marL="0" indent="0">
              <a:buNone/>
            </a:pPr>
            <a:r>
              <a:rPr lang="en-US" b="1" dirty="0"/>
              <a:t>1200 mg/day</a:t>
            </a:r>
            <a:r>
              <a:rPr lang="en-US" dirty="0"/>
              <a:t>.</a:t>
            </a:r>
          </a:p>
        </p:txBody>
      </p:sp>
    </p:spTree>
    <p:extLst>
      <p:ext uri="{BB962C8B-B14F-4D97-AF65-F5344CB8AC3E}">
        <p14:creationId xmlns:p14="http://schemas.microsoft.com/office/powerpoint/2010/main" val="1605254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006" y="437322"/>
            <a:ext cx="10515600" cy="5473652"/>
          </a:xfrm>
        </p:spPr>
        <p:txBody>
          <a:bodyPr>
            <a:normAutofit fontScale="92500" lnSpcReduction="10000"/>
          </a:bodyPr>
          <a:lstStyle/>
          <a:p>
            <a:pPr marL="0" indent="0">
              <a:buNone/>
            </a:pPr>
            <a:r>
              <a:rPr lang="en-US" b="1" i="1" u="sng" dirty="0"/>
              <a:t>Absorption</a:t>
            </a:r>
          </a:p>
          <a:p>
            <a:pPr marL="0" indent="0">
              <a:buNone/>
            </a:pPr>
            <a:r>
              <a:rPr lang="en-US" i="1" dirty="0"/>
              <a:t>• </a:t>
            </a:r>
            <a:r>
              <a:rPr lang="en-US" dirty="0"/>
              <a:t>Like calcium, phosphorus is absorbed from </a:t>
            </a:r>
            <a:r>
              <a:rPr lang="en-US" dirty="0" smtClean="0"/>
              <a:t>small intestine </a:t>
            </a:r>
            <a:r>
              <a:rPr lang="en-US" dirty="0"/>
              <a:t>and the degree of absorption is </a:t>
            </a:r>
            <a:r>
              <a:rPr lang="en-US" dirty="0" smtClean="0"/>
              <a:t>similarly affected </a:t>
            </a:r>
            <a:r>
              <a:rPr lang="en-US" dirty="0"/>
              <a:t>by different factors as that of calcium.</a:t>
            </a:r>
          </a:p>
          <a:p>
            <a:pPr marL="0" indent="0">
              <a:buNone/>
            </a:pPr>
            <a:r>
              <a:rPr lang="en-US" i="1" dirty="0"/>
              <a:t>• </a:t>
            </a:r>
            <a:r>
              <a:rPr lang="en-US" dirty="0">
                <a:solidFill>
                  <a:schemeClr val="accent6">
                    <a:lumMod val="50000"/>
                  </a:schemeClr>
                </a:solidFill>
              </a:rPr>
              <a:t>Vitamin D stimulates the absorption of </a:t>
            </a:r>
            <a:r>
              <a:rPr lang="en-US" dirty="0" smtClean="0">
                <a:solidFill>
                  <a:schemeClr val="accent6">
                    <a:lumMod val="50000"/>
                  </a:schemeClr>
                </a:solidFill>
              </a:rPr>
              <a:t>phosphate along </a:t>
            </a:r>
            <a:r>
              <a:rPr lang="en-US" dirty="0">
                <a:solidFill>
                  <a:schemeClr val="accent6">
                    <a:lumMod val="50000"/>
                  </a:schemeClr>
                </a:solidFill>
              </a:rPr>
              <a:t>with calcium.</a:t>
            </a:r>
          </a:p>
          <a:p>
            <a:pPr marL="0" indent="0">
              <a:buNone/>
            </a:pPr>
            <a:r>
              <a:rPr lang="en-US" i="1" dirty="0">
                <a:solidFill>
                  <a:schemeClr val="accent6">
                    <a:lumMod val="50000"/>
                  </a:schemeClr>
                </a:solidFill>
              </a:rPr>
              <a:t>• </a:t>
            </a:r>
            <a:r>
              <a:rPr lang="en-US" dirty="0">
                <a:solidFill>
                  <a:schemeClr val="accent6">
                    <a:lumMod val="50000"/>
                  </a:schemeClr>
                </a:solidFill>
              </a:rPr>
              <a:t>Acidic pH </a:t>
            </a:r>
            <a:r>
              <a:rPr lang="en-US" dirty="0"/>
              <a:t>favors the absorption of phosphorus.</a:t>
            </a:r>
          </a:p>
          <a:p>
            <a:pPr marL="0" indent="0">
              <a:buNone/>
            </a:pPr>
            <a:r>
              <a:rPr lang="en-US" dirty="0">
                <a:solidFill>
                  <a:schemeClr val="accent1">
                    <a:lumMod val="50000"/>
                  </a:schemeClr>
                </a:solidFill>
              </a:rPr>
              <a:t>• </a:t>
            </a:r>
            <a:r>
              <a:rPr lang="en-US" dirty="0" err="1">
                <a:solidFill>
                  <a:schemeClr val="accent1">
                    <a:lumMod val="50000"/>
                  </a:schemeClr>
                </a:solidFill>
              </a:rPr>
              <a:t>Phytate</a:t>
            </a:r>
            <a:r>
              <a:rPr lang="en-US" dirty="0">
                <a:solidFill>
                  <a:schemeClr val="accent1">
                    <a:lumMod val="50000"/>
                  </a:schemeClr>
                </a:solidFill>
              </a:rPr>
              <a:t> and oxalates </a:t>
            </a:r>
            <a:r>
              <a:rPr lang="en-US" dirty="0"/>
              <a:t>decrease absorption </a:t>
            </a:r>
            <a:r>
              <a:rPr lang="en-US" dirty="0" smtClean="0"/>
              <a:t>of phosphate </a:t>
            </a:r>
            <a:r>
              <a:rPr lang="en-US" dirty="0"/>
              <a:t>from intestine.</a:t>
            </a:r>
          </a:p>
          <a:p>
            <a:pPr marL="0" indent="0">
              <a:buNone/>
            </a:pPr>
            <a:r>
              <a:rPr lang="en-US" i="1" dirty="0"/>
              <a:t>• </a:t>
            </a:r>
            <a:r>
              <a:rPr lang="en-US" dirty="0"/>
              <a:t>Optimum absorption of calcium and phosphate</a:t>
            </a:r>
          </a:p>
          <a:p>
            <a:pPr marL="0" indent="0">
              <a:buNone/>
            </a:pPr>
            <a:r>
              <a:rPr lang="en-US" dirty="0"/>
              <a:t>occurs when dietary Ca: P ratio is 1:2 – 2:1.</a:t>
            </a:r>
          </a:p>
          <a:p>
            <a:pPr marL="0" indent="0">
              <a:buNone/>
            </a:pPr>
            <a:r>
              <a:rPr lang="en-US" i="1" u="sng" dirty="0"/>
              <a:t>Excretion</a:t>
            </a:r>
          </a:p>
          <a:p>
            <a:pPr marL="0" indent="0">
              <a:buNone/>
            </a:pPr>
            <a:r>
              <a:rPr lang="en-US" dirty="0"/>
              <a:t>Phosphates are mainly excreted by the kidneys as</a:t>
            </a:r>
          </a:p>
          <a:p>
            <a:pPr marL="0" indent="0">
              <a:buNone/>
            </a:pPr>
            <a:r>
              <a:rPr lang="en-US" dirty="0"/>
              <a:t>NaH2PO4 through urine (unlike calcium). PTH </a:t>
            </a:r>
            <a:r>
              <a:rPr lang="en-US" dirty="0" smtClean="0"/>
              <a:t>decreases the </a:t>
            </a:r>
            <a:r>
              <a:rPr lang="en-US" dirty="0"/>
              <a:t>reabsorption of phosphorus from the tubules </a:t>
            </a:r>
            <a:r>
              <a:rPr lang="en-US" dirty="0" smtClean="0"/>
              <a:t>and cause </a:t>
            </a:r>
            <a:r>
              <a:rPr lang="en-US" dirty="0"/>
              <a:t>increased excretion of phosphorus in urine.</a:t>
            </a:r>
          </a:p>
        </p:txBody>
      </p:sp>
    </p:spTree>
    <p:extLst>
      <p:ext uri="{BB962C8B-B14F-4D97-AF65-F5344CB8AC3E}">
        <p14:creationId xmlns:p14="http://schemas.microsoft.com/office/powerpoint/2010/main" val="6605925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5434" y="907247"/>
            <a:ext cx="10515600" cy="5062855"/>
          </a:xfrm>
        </p:spPr>
        <p:txBody>
          <a:bodyPr>
            <a:normAutofit fontScale="92500" lnSpcReduction="10000"/>
          </a:bodyPr>
          <a:lstStyle/>
          <a:p>
            <a:pPr marL="0" indent="0">
              <a:buNone/>
            </a:pPr>
            <a:r>
              <a:rPr lang="en-US" b="1" dirty="0" smtClean="0"/>
              <a:t>REGULATION </a:t>
            </a:r>
            <a:r>
              <a:rPr lang="en-US" b="1" dirty="0"/>
              <a:t>OF PHOSPHATE LEVEL</a:t>
            </a:r>
          </a:p>
          <a:p>
            <a:pPr marL="0" indent="0">
              <a:buNone/>
            </a:pPr>
            <a:r>
              <a:rPr lang="en-US" dirty="0"/>
              <a:t>Phosphorus is taken through dietary sources. It is</a:t>
            </a:r>
          </a:p>
          <a:p>
            <a:pPr marL="0" indent="0">
              <a:buNone/>
            </a:pPr>
            <a:r>
              <a:rPr lang="en-US" dirty="0"/>
              <a:t>absorbed from GI tract into blood. It is also resorbed</a:t>
            </a:r>
          </a:p>
          <a:p>
            <a:pPr marL="0" indent="0">
              <a:buNone/>
            </a:pPr>
            <a:r>
              <a:rPr lang="en-US" dirty="0"/>
              <a:t>from bone. From blood it is distributed to various parts</a:t>
            </a:r>
          </a:p>
          <a:p>
            <a:pPr marL="0" indent="0">
              <a:buNone/>
            </a:pPr>
            <a:r>
              <a:rPr lang="en-US" dirty="0"/>
              <a:t>of the body. While passing through the kidney, large</a:t>
            </a:r>
          </a:p>
          <a:p>
            <a:pPr marL="0" indent="0">
              <a:buNone/>
            </a:pPr>
            <a:r>
              <a:rPr lang="en-US" dirty="0"/>
              <a:t>quantity of phosphate is excreted through urine.</a:t>
            </a:r>
          </a:p>
          <a:p>
            <a:pPr marL="0" indent="0">
              <a:buNone/>
            </a:pPr>
            <a:r>
              <a:rPr lang="en-US" dirty="0"/>
              <a:t>Blood phosphate level is regulated mainly by three</a:t>
            </a:r>
          </a:p>
          <a:p>
            <a:pPr marL="0" indent="0">
              <a:buNone/>
            </a:pPr>
            <a:r>
              <a:rPr lang="en-US" dirty="0"/>
              <a:t>hormones:</a:t>
            </a:r>
          </a:p>
          <a:p>
            <a:pPr marL="0" indent="0">
              <a:buNone/>
            </a:pPr>
            <a:r>
              <a:rPr lang="en-US" dirty="0"/>
              <a:t>1. </a:t>
            </a:r>
            <a:r>
              <a:rPr lang="en-US" dirty="0" err="1"/>
              <a:t>Parathormone</a:t>
            </a:r>
            <a:endParaRPr lang="en-US" dirty="0"/>
          </a:p>
          <a:p>
            <a:pPr marL="0" indent="0">
              <a:buNone/>
            </a:pPr>
            <a:r>
              <a:rPr lang="en-US" dirty="0"/>
              <a:t>2. Calcitonin</a:t>
            </a:r>
          </a:p>
          <a:p>
            <a:pPr marL="0" indent="0">
              <a:buNone/>
            </a:pPr>
            <a:r>
              <a:rPr lang="en-US" dirty="0"/>
              <a:t>3. 1,25-dihydroxycholecalciferol (calcitriol).</a:t>
            </a:r>
          </a:p>
        </p:txBody>
      </p:sp>
    </p:spTree>
    <p:extLst>
      <p:ext uri="{BB962C8B-B14F-4D97-AF65-F5344CB8AC3E}">
        <p14:creationId xmlns:p14="http://schemas.microsoft.com/office/powerpoint/2010/main" val="1018391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14518" y="188816"/>
            <a:ext cx="7586681" cy="6669184"/>
          </a:xfrm>
          <a:prstGeom prst="rect">
            <a:avLst/>
          </a:prstGeom>
        </p:spPr>
      </p:pic>
    </p:spTree>
    <p:extLst>
      <p:ext uri="{BB962C8B-B14F-4D97-AF65-F5344CB8AC3E}">
        <p14:creationId xmlns:p14="http://schemas.microsoft.com/office/powerpoint/2010/main" val="2140357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143"/>
            <a:ext cx="10515600" cy="1325563"/>
          </a:xfrm>
        </p:spPr>
        <p:txBody>
          <a:bodyPr/>
          <a:lstStyle/>
          <a:p>
            <a:r>
              <a:rPr lang="en-US" dirty="0" smtClean="0"/>
              <a:t>Classification </a:t>
            </a:r>
            <a:endParaRPr lang="en-US" dirty="0"/>
          </a:p>
        </p:txBody>
      </p:sp>
      <p:sp>
        <p:nvSpPr>
          <p:cNvPr id="5" name="Content Placeholder 4"/>
          <p:cNvSpPr>
            <a:spLocks noGrp="1"/>
          </p:cNvSpPr>
          <p:nvPr>
            <p:ph idx="1"/>
          </p:nvPr>
        </p:nvSpPr>
        <p:spPr>
          <a:xfrm>
            <a:off x="0" y="1344706"/>
            <a:ext cx="11353800" cy="5271247"/>
          </a:xfrm>
        </p:spPr>
        <p:txBody>
          <a:bodyPr>
            <a:noAutofit/>
          </a:bodyPr>
          <a:lstStyle/>
          <a:p>
            <a:r>
              <a:rPr lang="en-US" dirty="0"/>
              <a:t>The minerals are classified as </a:t>
            </a:r>
            <a:r>
              <a:rPr lang="en-US" dirty="0" smtClean="0"/>
              <a:t>principal elements </a:t>
            </a:r>
            <a:r>
              <a:rPr lang="en-US" dirty="0"/>
              <a:t>and trace elements.</a:t>
            </a:r>
          </a:p>
          <a:p>
            <a:r>
              <a:rPr lang="en-US" dirty="0"/>
              <a:t>The seven </a:t>
            </a:r>
            <a:r>
              <a:rPr lang="en-US" b="1" dirty="0"/>
              <a:t>principal elements </a:t>
            </a:r>
            <a:r>
              <a:rPr lang="en-US" dirty="0"/>
              <a:t>(</a:t>
            </a:r>
            <a:r>
              <a:rPr lang="en-US" b="1" dirty="0" err="1" smtClean="0"/>
              <a:t>macrominerals</a:t>
            </a:r>
            <a:r>
              <a:rPr lang="en-US" dirty="0" smtClean="0"/>
              <a:t>) constitute </a:t>
            </a:r>
            <a:r>
              <a:rPr lang="en-US" dirty="0"/>
              <a:t>60-80% of the </a:t>
            </a:r>
            <a:r>
              <a:rPr lang="en-US" dirty="0" smtClean="0"/>
              <a:t>body’s inorganic </a:t>
            </a:r>
            <a:r>
              <a:rPr lang="en-US" dirty="0"/>
              <a:t>material. </a:t>
            </a:r>
            <a:endParaRPr lang="en-US" dirty="0" smtClean="0"/>
          </a:p>
          <a:p>
            <a:r>
              <a:rPr lang="en-US" dirty="0" smtClean="0"/>
              <a:t>These </a:t>
            </a:r>
            <a:r>
              <a:rPr lang="en-US" dirty="0"/>
              <a:t>are </a:t>
            </a:r>
            <a:r>
              <a:rPr lang="en-US" b="1" dirty="0" err="1" smtClean="0">
                <a:solidFill>
                  <a:srgbClr val="7030A0"/>
                </a:solidFill>
              </a:rPr>
              <a:t>calcium</a:t>
            </a:r>
            <a:r>
              <a:rPr lang="en-US" dirty="0" err="1" smtClean="0">
                <a:solidFill>
                  <a:srgbClr val="7030A0"/>
                </a:solidFill>
              </a:rPr>
              <a:t>,</a:t>
            </a:r>
            <a:r>
              <a:rPr lang="en-US" b="1" dirty="0" err="1" smtClean="0">
                <a:solidFill>
                  <a:srgbClr val="7030A0"/>
                </a:solidFill>
              </a:rPr>
              <a:t>phosphorus</a:t>
            </a:r>
            <a:r>
              <a:rPr lang="en-US" dirty="0">
                <a:solidFill>
                  <a:srgbClr val="7030A0"/>
                </a:solidFill>
              </a:rPr>
              <a:t>, </a:t>
            </a:r>
            <a:r>
              <a:rPr lang="en-US" b="1" dirty="0">
                <a:solidFill>
                  <a:srgbClr val="7030A0"/>
                </a:solidFill>
              </a:rPr>
              <a:t>magnesium</a:t>
            </a:r>
            <a:r>
              <a:rPr lang="en-US" dirty="0">
                <a:solidFill>
                  <a:srgbClr val="7030A0"/>
                </a:solidFill>
              </a:rPr>
              <a:t>, </a:t>
            </a:r>
            <a:r>
              <a:rPr lang="en-US" b="1" dirty="0">
                <a:solidFill>
                  <a:srgbClr val="7030A0"/>
                </a:solidFill>
              </a:rPr>
              <a:t>sodium, potassium</a:t>
            </a:r>
            <a:r>
              <a:rPr lang="en-US" dirty="0">
                <a:solidFill>
                  <a:srgbClr val="7030A0"/>
                </a:solidFill>
              </a:rPr>
              <a:t>,</a:t>
            </a:r>
          </a:p>
          <a:p>
            <a:pPr marL="0" indent="0">
              <a:buNone/>
            </a:pPr>
            <a:r>
              <a:rPr lang="en-US" b="1" dirty="0" smtClean="0">
                <a:solidFill>
                  <a:srgbClr val="7030A0"/>
                </a:solidFill>
              </a:rPr>
              <a:t>      chloride </a:t>
            </a:r>
            <a:r>
              <a:rPr lang="en-US" dirty="0">
                <a:solidFill>
                  <a:srgbClr val="7030A0"/>
                </a:solidFill>
              </a:rPr>
              <a:t>and </a:t>
            </a:r>
            <a:r>
              <a:rPr lang="en-US" b="1" dirty="0">
                <a:solidFill>
                  <a:srgbClr val="7030A0"/>
                </a:solidFill>
              </a:rPr>
              <a:t>sulfur</a:t>
            </a:r>
            <a:r>
              <a:rPr lang="en-US" dirty="0" smtClean="0"/>
              <a:t>.</a:t>
            </a:r>
          </a:p>
          <a:p>
            <a:r>
              <a:rPr lang="en-US" dirty="0"/>
              <a:t>The principal elements are required </a:t>
            </a:r>
            <a:r>
              <a:rPr lang="en-US" dirty="0" smtClean="0"/>
              <a:t>in amounts </a:t>
            </a:r>
            <a:r>
              <a:rPr lang="en-US" b="1" dirty="0">
                <a:solidFill>
                  <a:schemeClr val="accent2">
                    <a:lumMod val="75000"/>
                  </a:schemeClr>
                </a:solidFill>
              </a:rPr>
              <a:t>greater than 100 mg/day</a:t>
            </a:r>
            <a:r>
              <a:rPr lang="en-US" dirty="0"/>
              <a:t>.</a:t>
            </a:r>
          </a:p>
          <a:p>
            <a:r>
              <a:rPr lang="en-US" b="1" dirty="0" err="1" smtClean="0"/>
              <a:t>microminerals</a:t>
            </a:r>
            <a:r>
              <a:rPr lang="en-US" b="1" dirty="0" smtClean="0"/>
              <a:t> </a:t>
            </a:r>
            <a:r>
              <a:rPr lang="en-US" dirty="0"/>
              <a:t>are required in </a:t>
            </a:r>
            <a:r>
              <a:rPr lang="en-US" dirty="0" smtClean="0"/>
              <a:t>amounts </a:t>
            </a:r>
            <a:r>
              <a:rPr lang="en-US" b="1" dirty="0" smtClean="0">
                <a:solidFill>
                  <a:schemeClr val="accent2">
                    <a:lumMod val="75000"/>
                  </a:schemeClr>
                </a:solidFill>
              </a:rPr>
              <a:t>less </a:t>
            </a:r>
            <a:r>
              <a:rPr lang="en-US" b="1" dirty="0">
                <a:solidFill>
                  <a:schemeClr val="accent2">
                    <a:lumMod val="75000"/>
                  </a:schemeClr>
                </a:solidFill>
              </a:rPr>
              <a:t>than 100 mg/day</a:t>
            </a:r>
            <a:r>
              <a:rPr lang="en-US" dirty="0"/>
              <a:t>. They are </a:t>
            </a:r>
            <a:r>
              <a:rPr lang="en-US" dirty="0" smtClean="0"/>
              <a:t>subdivided- </a:t>
            </a:r>
            <a:r>
              <a:rPr lang="fr-FR" dirty="0" smtClean="0"/>
              <a:t>1</a:t>
            </a:r>
            <a:r>
              <a:rPr lang="fr-FR" dirty="0"/>
              <a:t>. </a:t>
            </a:r>
            <a:r>
              <a:rPr lang="fr-FR" b="1" dirty="0"/>
              <a:t>Essential trace </a:t>
            </a:r>
            <a:r>
              <a:rPr lang="fr-FR" b="1" dirty="0" err="1"/>
              <a:t>elements</a:t>
            </a:r>
            <a:r>
              <a:rPr lang="fr-FR" b="1" dirty="0"/>
              <a:t> : </a:t>
            </a:r>
            <a:r>
              <a:rPr lang="fr-FR" dirty="0" err="1"/>
              <a:t>Iron</a:t>
            </a:r>
            <a:r>
              <a:rPr lang="fr-FR" dirty="0"/>
              <a:t>, </a:t>
            </a:r>
            <a:r>
              <a:rPr lang="fr-FR" dirty="0" err="1"/>
              <a:t>copper</a:t>
            </a:r>
            <a:r>
              <a:rPr lang="fr-FR" dirty="0"/>
              <a:t>,</a:t>
            </a:r>
          </a:p>
          <a:p>
            <a:r>
              <a:rPr lang="en-US" dirty="0"/>
              <a:t>iodine, manganese, zinc, molybdenum, cobalt,</a:t>
            </a:r>
          </a:p>
          <a:p>
            <a:r>
              <a:rPr lang="en-US" b="1" u="sng" dirty="0"/>
              <a:t>fluorine</a:t>
            </a:r>
            <a:r>
              <a:rPr lang="en-US" dirty="0"/>
              <a:t>, selenium and chromium.</a:t>
            </a:r>
          </a:p>
        </p:txBody>
      </p:sp>
    </p:spTree>
    <p:extLst>
      <p:ext uri="{BB962C8B-B14F-4D97-AF65-F5344CB8AC3E}">
        <p14:creationId xmlns:p14="http://schemas.microsoft.com/office/powerpoint/2010/main" val="26574716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661" y="437321"/>
            <a:ext cx="10515600" cy="5560737"/>
          </a:xfrm>
        </p:spPr>
        <p:txBody>
          <a:bodyPr>
            <a:normAutofit lnSpcReduction="10000"/>
          </a:bodyPr>
          <a:lstStyle/>
          <a:p>
            <a:pPr marL="0" indent="0">
              <a:buNone/>
            </a:pPr>
            <a:r>
              <a:rPr lang="en-US" b="1" dirty="0"/>
              <a:t>1. </a:t>
            </a:r>
            <a:r>
              <a:rPr lang="en-US" b="1" i="1" dirty="0" err="1"/>
              <a:t>Parathormone</a:t>
            </a:r>
            <a:endParaRPr lang="en-US" b="1" i="1" dirty="0"/>
          </a:p>
          <a:p>
            <a:pPr marL="0" indent="0">
              <a:buNone/>
            </a:pPr>
            <a:r>
              <a:rPr lang="en-US" dirty="0" err="1"/>
              <a:t>Parathormone</a:t>
            </a:r>
            <a:r>
              <a:rPr lang="en-US" dirty="0"/>
              <a:t> stimulates resorption of phosphate </a:t>
            </a:r>
            <a:r>
              <a:rPr lang="en-US" dirty="0" smtClean="0"/>
              <a:t>from bone </a:t>
            </a:r>
            <a:r>
              <a:rPr lang="en-US" dirty="0"/>
              <a:t>and increases its urinary excretion. It also </a:t>
            </a:r>
            <a:r>
              <a:rPr lang="en-US" dirty="0" smtClean="0"/>
              <a:t>increases the </a:t>
            </a:r>
            <a:r>
              <a:rPr lang="en-US" dirty="0"/>
              <a:t>absorption of phosphate from gastrointestinal tract</a:t>
            </a:r>
          </a:p>
          <a:p>
            <a:pPr marL="0" indent="0">
              <a:buNone/>
            </a:pPr>
            <a:r>
              <a:rPr lang="en-US" dirty="0"/>
              <a:t>through calcitriol</a:t>
            </a:r>
            <a:r>
              <a:rPr lang="en-US" i="1" u="sng" dirty="0">
                <a:solidFill>
                  <a:schemeClr val="accent2">
                    <a:lumMod val="75000"/>
                  </a:schemeClr>
                </a:solidFill>
              </a:rPr>
              <a:t>. The overall action of </a:t>
            </a:r>
            <a:r>
              <a:rPr lang="en-US" i="1" u="sng" dirty="0" err="1">
                <a:solidFill>
                  <a:schemeClr val="accent2">
                    <a:lumMod val="75000"/>
                  </a:schemeClr>
                </a:solidFill>
              </a:rPr>
              <a:t>parathormone</a:t>
            </a:r>
            <a:endParaRPr lang="en-US" i="1" u="sng" dirty="0">
              <a:solidFill>
                <a:schemeClr val="accent2">
                  <a:lumMod val="75000"/>
                </a:schemeClr>
              </a:solidFill>
            </a:endParaRPr>
          </a:p>
          <a:p>
            <a:pPr marL="0" indent="0">
              <a:buNone/>
            </a:pPr>
            <a:r>
              <a:rPr lang="en-US" i="1" u="sng" dirty="0">
                <a:solidFill>
                  <a:schemeClr val="accent2">
                    <a:lumMod val="75000"/>
                  </a:schemeClr>
                </a:solidFill>
              </a:rPr>
              <a:t>decreases the plasma level of phosphate.</a:t>
            </a:r>
          </a:p>
          <a:p>
            <a:pPr marL="0" indent="0">
              <a:buNone/>
            </a:pPr>
            <a:r>
              <a:rPr lang="en-US" b="1" dirty="0"/>
              <a:t>2. </a:t>
            </a:r>
            <a:r>
              <a:rPr lang="en-US" b="1" i="1" dirty="0"/>
              <a:t>Calcitonin</a:t>
            </a:r>
          </a:p>
          <a:p>
            <a:pPr marL="0" indent="0">
              <a:buNone/>
            </a:pPr>
            <a:r>
              <a:rPr lang="en-US" i="1" dirty="0">
                <a:solidFill>
                  <a:schemeClr val="accent2">
                    <a:lumMod val="75000"/>
                  </a:schemeClr>
                </a:solidFill>
              </a:rPr>
              <a:t>Calcitonin also decreases the plasma level of </a:t>
            </a:r>
            <a:r>
              <a:rPr lang="en-US" i="1" dirty="0" smtClean="0">
                <a:solidFill>
                  <a:schemeClr val="accent2">
                    <a:lumMod val="75000"/>
                  </a:schemeClr>
                </a:solidFill>
              </a:rPr>
              <a:t>phosphate </a:t>
            </a:r>
            <a:r>
              <a:rPr lang="en-US" dirty="0" smtClean="0"/>
              <a:t>by </a:t>
            </a:r>
            <a:r>
              <a:rPr lang="en-US" dirty="0"/>
              <a:t>inhibiting bone resorption and stimulating the urinary</a:t>
            </a:r>
          </a:p>
          <a:p>
            <a:pPr marL="0" indent="0">
              <a:buNone/>
            </a:pPr>
            <a:r>
              <a:rPr lang="en-US" dirty="0"/>
              <a:t>excretion.</a:t>
            </a:r>
          </a:p>
          <a:p>
            <a:pPr marL="0" indent="0">
              <a:buNone/>
            </a:pPr>
            <a:r>
              <a:rPr lang="en-US" b="1" dirty="0"/>
              <a:t>3. </a:t>
            </a:r>
            <a:r>
              <a:rPr lang="en-US" b="1" i="1" dirty="0"/>
              <a:t>1,25-Dihydroxycholecalciferol – Calcitriol</a:t>
            </a:r>
          </a:p>
          <a:p>
            <a:pPr marL="0" indent="0">
              <a:buNone/>
            </a:pPr>
            <a:r>
              <a:rPr lang="en-US" dirty="0"/>
              <a:t>Calcitriol </a:t>
            </a:r>
            <a:r>
              <a:rPr lang="en-US" b="1" dirty="0">
                <a:solidFill>
                  <a:schemeClr val="accent6">
                    <a:lumMod val="75000"/>
                  </a:schemeClr>
                </a:solidFill>
              </a:rPr>
              <a:t>hormone increases absorption of </a:t>
            </a:r>
            <a:r>
              <a:rPr lang="en-US" b="1" dirty="0" smtClean="0">
                <a:solidFill>
                  <a:schemeClr val="accent6">
                    <a:lumMod val="75000"/>
                  </a:schemeClr>
                </a:solidFill>
              </a:rPr>
              <a:t>phosphate </a:t>
            </a:r>
            <a:r>
              <a:rPr lang="en-US" dirty="0" smtClean="0"/>
              <a:t>from </a:t>
            </a:r>
            <a:r>
              <a:rPr lang="en-US" dirty="0"/>
              <a:t>small intestine</a:t>
            </a:r>
          </a:p>
        </p:txBody>
      </p:sp>
    </p:spTree>
    <p:extLst>
      <p:ext uri="{BB962C8B-B14F-4D97-AF65-F5344CB8AC3E}">
        <p14:creationId xmlns:p14="http://schemas.microsoft.com/office/powerpoint/2010/main" val="32142028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b="1" i="1" dirty="0"/>
              <a:t>Effects of Other Hormones</a:t>
            </a:r>
          </a:p>
          <a:p>
            <a:pPr marL="0" indent="0">
              <a:buNone/>
            </a:pPr>
            <a:r>
              <a:rPr lang="en-US" dirty="0"/>
              <a:t>In addition to the above mentioned three hormones,</a:t>
            </a:r>
          </a:p>
          <a:p>
            <a:pPr marL="0" indent="0">
              <a:buNone/>
            </a:pPr>
            <a:r>
              <a:rPr lang="en-US" dirty="0" smtClean="0"/>
              <a:t>phosphate </a:t>
            </a:r>
            <a:r>
              <a:rPr lang="en-US" dirty="0"/>
              <a:t>level.</a:t>
            </a:r>
          </a:p>
          <a:p>
            <a:pPr marL="0" indent="0">
              <a:buNone/>
            </a:pPr>
            <a:r>
              <a:rPr lang="en-US" dirty="0"/>
              <a:t>1. </a:t>
            </a:r>
            <a:r>
              <a:rPr lang="en-US" i="1" dirty="0"/>
              <a:t>Growth hormone</a:t>
            </a:r>
          </a:p>
          <a:p>
            <a:pPr marL="0" indent="0">
              <a:buNone/>
            </a:pPr>
            <a:r>
              <a:rPr lang="en-US" dirty="0"/>
              <a:t>Growth hormone increases the blood phosphate level</a:t>
            </a:r>
          </a:p>
          <a:p>
            <a:pPr marL="0" indent="0">
              <a:buNone/>
            </a:pPr>
            <a:r>
              <a:rPr lang="en-US" dirty="0"/>
              <a:t>by increasing the intestinal phosphate absorption.</a:t>
            </a:r>
          </a:p>
          <a:p>
            <a:pPr marL="0" indent="0">
              <a:buNone/>
            </a:pPr>
            <a:r>
              <a:rPr lang="en-US" dirty="0"/>
              <a:t>2. </a:t>
            </a:r>
            <a:r>
              <a:rPr lang="en-US" i="1" dirty="0"/>
              <a:t>Glucocorticoids</a:t>
            </a:r>
          </a:p>
          <a:p>
            <a:pPr marL="0" indent="0">
              <a:buNone/>
            </a:pPr>
            <a:r>
              <a:rPr lang="en-US" dirty="0"/>
              <a:t>Glucocorticoids (cortisol) decreases blood </a:t>
            </a:r>
            <a:r>
              <a:rPr lang="en-US" dirty="0" smtClean="0"/>
              <a:t>phosphate</a:t>
            </a:r>
            <a:endParaRPr lang="en-US" dirty="0"/>
          </a:p>
          <a:p>
            <a:pPr marL="0" indent="0">
              <a:buNone/>
            </a:pPr>
            <a:r>
              <a:rPr lang="en-US" dirty="0"/>
              <a:t>by inhibiting intestinal absorption and increasing the</a:t>
            </a:r>
          </a:p>
          <a:p>
            <a:pPr marL="0" indent="0">
              <a:buNone/>
            </a:pPr>
            <a:r>
              <a:rPr lang="en-US" dirty="0"/>
              <a:t>renal excretion of phosphate.</a:t>
            </a:r>
          </a:p>
        </p:txBody>
      </p:sp>
    </p:spTree>
    <p:extLst>
      <p:ext uri="{BB962C8B-B14F-4D97-AF65-F5344CB8AC3E}">
        <p14:creationId xmlns:p14="http://schemas.microsoft.com/office/powerpoint/2010/main" val="24262716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Clinical Conditions Related to Plasma</a:t>
            </a:r>
            <a:br>
              <a:rPr lang="en-US" b="1" dirty="0"/>
            </a:br>
            <a:r>
              <a:rPr lang="en-US" b="1" dirty="0"/>
              <a:t>Phosphorus Concentration Alterations</a:t>
            </a:r>
            <a:endParaRPr lang="en-US" dirty="0"/>
          </a:p>
        </p:txBody>
      </p:sp>
      <p:sp>
        <p:nvSpPr>
          <p:cNvPr id="3" name="Content Placeholder 2"/>
          <p:cNvSpPr>
            <a:spLocks noGrp="1"/>
          </p:cNvSpPr>
          <p:nvPr>
            <p:ph idx="1"/>
          </p:nvPr>
        </p:nvSpPr>
        <p:spPr>
          <a:xfrm>
            <a:off x="838200" y="2120592"/>
            <a:ext cx="10515600" cy="4351338"/>
          </a:xfrm>
        </p:spPr>
        <p:txBody>
          <a:bodyPr/>
          <a:lstStyle/>
          <a:p>
            <a:pPr marL="0" indent="0">
              <a:buNone/>
            </a:pPr>
            <a:r>
              <a:rPr lang="en-US" i="1" dirty="0"/>
              <a:t>Hypophosphatemia</a:t>
            </a:r>
          </a:p>
          <a:p>
            <a:pPr marL="0" indent="0">
              <a:buNone/>
            </a:pPr>
            <a:r>
              <a:rPr lang="en-US" dirty="0"/>
              <a:t>In hypophosphatemia serum inorganic phosphate</a:t>
            </a:r>
          </a:p>
          <a:p>
            <a:pPr marL="0" indent="0">
              <a:buNone/>
            </a:pPr>
            <a:r>
              <a:rPr lang="en-US" dirty="0"/>
              <a:t>concentration is less than 2.5 mg/</a:t>
            </a:r>
            <a:r>
              <a:rPr lang="en-US" dirty="0" err="1"/>
              <a:t>dL</a:t>
            </a:r>
            <a:r>
              <a:rPr lang="en-US" dirty="0"/>
              <a:t>.</a:t>
            </a:r>
          </a:p>
        </p:txBody>
      </p:sp>
    </p:spTree>
    <p:extLst>
      <p:ext uri="{BB962C8B-B14F-4D97-AF65-F5344CB8AC3E}">
        <p14:creationId xmlns:p14="http://schemas.microsoft.com/office/powerpoint/2010/main" val="12142251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112" y="393961"/>
            <a:ext cx="10515600" cy="4351338"/>
          </a:xfrm>
        </p:spPr>
        <p:txBody>
          <a:bodyPr>
            <a:noAutofit/>
          </a:bodyPr>
          <a:lstStyle/>
          <a:p>
            <a:pPr marL="0" indent="0">
              <a:buNone/>
            </a:pPr>
            <a:r>
              <a:rPr lang="en-US" sz="1800" b="1" i="1" dirty="0"/>
              <a:t>Causes of hypophosphatemia</a:t>
            </a:r>
          </a:p>
          <a:p>
            <a:pPr marL="0" indent="0">
              <a:buNone/>
            </a:pPr>
            <a:r>
              <a:rPr lang="en-US" sz="1800" dirty="0"/>
              <a:t>• </a:t>
            </a:r>
            <a:r>
              <a:rPr lang="en-US" sz="1800" b="1" dirty="0"/>
              <a:t>Hyperparathyroidism</a:t>
            </a:r>
            <a:r>
              <a:rPr lang="en-US" sz="1800" b="1" dirty="0">
                <a:solidFill>
                  <a:srgbClr val="FF0000"/>
                </a:solidFill>
              </a:rPr>
              <a:t>: </a:t>
            </a:r>
            <a:r>
              <a:rPr lang="en-US" sz="1800" dirty="0">
                <a:solidFill>
                  <a:srgbClr val="FF0000"/>
                </a:solidFill>
              </a:rPr>
              <a:t>High PTH increases </a:t>
            </a:r>
            <a:r>
              <a:rPr lang="en-US" sz="1800" dirty="0" smtClean="0"/>
              <a:t>phosphate excretion </a:t>
            </a:r>
            <a:r>
              <a:rPr lang="en-US" sz="1800" dirty="0"/>
              <a:t>by the kidneys and this leads to low</a:t>
            </a:r>
          </a:p>
          <a:p>
            <a:pPr marL="0" indent="0">
              <a:buNone/>
            </a:pPr>
            <a:r>
              <a:rPr lang="en-US" sz="1800" dirty="0"/>
              <a:t>serum concentration of phosphate.</a:t>
            </a:r>
          </a:p>
          <a:p>
            <a:pPr marL="0" indent="0">
              <a:buNone/>
            </a:pPr>
            <a:r>
              <a:rPr lang="en-US" sz="1800" dirty="0"/>
              <a:t>• </a:t>
            </a:r>
            <a:r>
              <a:rPr lang="en-US" sz="1800" b="1" dirty="0"/>
              <a:t>Congenital defects </a:t>
            </a:r>
            <a:r>
              <a:rPr lang="en-US" sz="1800" dirty="0"/>
              <a:t>of tubular phosphate reabsorption,</a:t>
            </a:r>
          </a:p>
          <a:p>
            <a:pPr marL="0" indent="0">
              <a:buNone/>
            </a:pPr>
            <a:r>
              <a:rPr lang="en-US" sz="1800" dirty="0"/>
              <a:t>e.g. </a:t>
            </a:r>
            <a:r>
              <a:rPr lang="en-US" sz="1800" b="1" dirty="0" err="1"/>
              <a:t>Fanconi’s</a:t>
            </a:r>
            <a:r>
              <a:rPr lang="en-US" sz="1800" b="1" dirty="0"/>
              <a:t> syndrome, </a:t>
            </a:r>
            <a:r>
              <a:rPr lang="en-US" sz="1800" dirty="0"/>
              <a:t>in which phosphate is lost</a:t>
            </a:r>
          </a:p>
          <a:p>
            <a:pPr marL="0" indent="0">
              <a:buNone/>
            </a:pPr>
            <a:r>
              <a:rPr lang="en-US" sz="1800" dirty="0"/>
              <a:t>from body</a:t>
            </a:r>
            <a:r>
              <a:rPr lang="en-US" sz="1800" dirty="0" smtClean="0"/>
              <a:t>.</a:t>
            </a:r>
            <a:endParaRPr lang="en-US" sz="1800" dirty="0"/>
          </a:p>
          <a:p>
            <a:pPr marL="0" indent="0">
              <a:buNone/>
            </a:pPr>
            <a:r>
              <a:rPr lang="en-US" sz="1800" b="1" i="1" dirty="0"/>
              <a:t>Clinical symptoms of hypophosphatemia</a:t>
            </a:r>
          </a:p>
          <a:p>
            <a:pPr marL="0" indent="0">
              <a:buNone/>
            </a:pPr>
            <a:r>
              <a:rPr lang="en-US" sz="1800" dirty="0"/>
              <a:t>• As phosphate is an important component of ATP,</a:t>
            </a:r>
          </a:p>
          <a:p>
            <a:pPr marL="0" indent="0">
              <a:buNone/>
            </a:pPr>
            <a:r>
              <a:rPr lang="en-US" sz="1800" dirty="0"/>
              <a:t>cellular function is impaired with </a:t>
            </a:r>
            <a:r>
              <a:rPr lang="en-US" sz="1800" dirty="0" err="1"/>
              <a:t>hypophosphataemia</a:t>
            </a:r>
            <a:endParaRPr lang="en-US" sz="1800" dirty="0"/>
          </a:p>
          <a:p>
            <a:pPr marL="0" indent="0">
              <a:buNone/>
            </a:pPr>
            <a:r>
              <a:rPr lang="en-US" sz="1800" dirty="0"/>
              <a:t>and leads to muscle pain and weakness</a:t>
            </a:r>
          </a:p>
          <a:p>
            <a:pPr marL="0" indent="0">
              <a:buNone/>
            </a:pPr>
            <a:r>
              <a:rPr lang="en-US" sz="1800" dirty="0"/>
              <a:t>and decreased myocardial output.</a:t>
            </a:r>
          </a:p>
          <a:p>
            <a:pPr marL="0" indent="0">
              <a:buNone/>
            </a:pPr>
            <a:r>
              <a:rPr lang="en-US" sz="1800" dirty="0"/>
              <a:t>• If hypophosphatemia is chronic; rickets in children</a:t>
            </a:r>
          </a:p>
          <a:p>
            <a:pPr marL="0" indent="0">
              <a:buNone/>
            </a:pPr>
            <a:r>
              <a:rPr lang="en-US" sz="1800" dirty="0"/>
              <a:t>or </a:t>
            </a:r>
            <a:r>
              <a:rPr lang="en-US" sz="1800" dirty="0" err="1"/>
              <a:t>osteomalacia</a:t>
            </a:r>
            <a:r>
              <a:rPr lang="en-US" sz="1800" dirty="0"/>
              <a:t> in adults may develop.</a:t>
            </a:r>
          </a:p>
        </p:txBody>
      </p:sp>
      <p:pic>
        <p:nvPicPr>
          <p:cNvPr id="2" name="Picture 1"/>
          <p:cNvPicPr>
            <a:picLocks noChangeAspect="1"/>
          </p:cNvPicPr>
          <p:nvPr/>
        </p:nvPicPr>
        <p:blipFill>
          <a:blip r:embed="rId2"/>
          <a:stretch>
            <a:fillRect/>
          </a:stretch>
        </p:blipFill>
        <p:spPr>
          <a:xfrm>
            <a:off x="5766816" y="2569630"/>
            <a:ext cx="6083808" cy="3982443"/>
          </a:xfrm>
          <a:prstGeom prst="rect">
            <a:avLst/>
          </a:prstGeom>
        </p:spPr>
      </p:pic>
      <p:sp>
        <p:nvSpPr>
          <p:cNvPr id="4" name="Rectangle 3"/>
          <p:cNvSpPr/>
          <p:nvPr/>
        </p:nvSpPr>
        <p:spPr>
          <a:xfrm>
            <a:off x="6762308" y="1995352"/>
            <a:ext cx="5429692" cy="369332"/>
          </a:xfrm>
          <a:prstGeom prst="rect">
            <a:avLst/>
          </a:prstGeom>
        </p:spPr>
        <p:txBody>
          <a:bodyPr wrap="none">
            <a:spAutoFit/>
          </a:bodyPr>
          <a:lstStyle/>
          <a:p>
            <a:r>
              <a:rPr lang="en-US" dirty="0">
                <a:solidFill>
                  <a:srgbClr val="000000"/>
                </a:solidFill>
                <a:latin typeface="Sense"/>
              </a:rPr>
              <a:t>Premature loss of the mandibular anterior dentition </a:t>
            </a:r>
            <a:endParaRPr lang="en-US" dirty="0"/>
          </a:p>
        </p:txBody>
      </p:sp>
    </p:spTree>
    <p:extLst>
      <p:ext uri="{BB962C8B-B14F-4D97-AF65-F5344CB8AC3E}">
        <p14:creationId xmlns:p14="http://schemas.microsoft.com/office/powerpoint/2010/main" val="16328959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288" y="801497"/>
            <a:ext cx="10515600" cy="4351338"/>
          </a:xfrm>
        </p:spPr>
        <p:txBody>
          <a:bodyPr>
            <a:normAutofit fontScale="77500" lnSpcReduction="20000"/>
          </a:bodyPr>
          <a:lstStyle/>
          <a:p>
            <a:pPr marL="0" indent="0">
              <a:buNone/>
            </a:pPr>
            <a:r>
              <a:rPr lang="en-US" i="1" dirty="0"/>
              <a:t>Hyperphosphatemia</a:t>
            </a:r>
          </a:p>
          <a:p>
            <a:pPr marL="0" indent="0">
              <a:buNone/>
            </a:pPr>
            <a:r>
              <a:rPr lang="en-US" i="1" dirty="0"/>
              <a:t>(High serum phosphate concentration)</a:t>
            </a:r>
          </a:p>
          <a:p>
            <a:pPr marL="0" indent="0">
              <a:buNone/>
            </a:pPr>
            <a:r>
              <a:rPr lang="en-US" i="1" dirty="0"/>
              <a:t>Causes of hyperphosphatemia</a:t>
            </a:r>
          </a:p>
          <a:p>
            <a:pPr marL="0" indent="0">
              <a:buNone/>
            </a:pPr>
            <a:r>
              <a:rPr lang="en-US" i="1" dirty="0"/>
              <a:t>• </a:t>
            </a:r>
            <a:r>
              <a:rPr lang="en-US" b="1" dirty="0"/>
              <a:t>Renal failure: </a:t>
            </a:r>
            <a:r>
              <a:rPr lang="en-US" dirty="0"/>
              <a:t>This is the commonest cause in which</a:t>
            </a:r>
          </a:p>
          <a:p>
            <a:pPr marL="0" indent="0">
              <a:buNone/>
            </a:pPr>
            <a:r>
              <a:rPr lang="en-US" dirty="0"/>
              <a:t>phosphate excretion is impaired.</a:t>
            </a:r>
          </a:p>
          <a:p>
            <a:pPr marL="0" indent="0">
              <a:buNone/>
            </a:pPr>
            <a:r>
              <a:rPr lang="en-US" dirty="0"/>
              <a:t>• </a:t>
            </a:r>
            <a:r>
              <a:rPr lang="en-US" b="1" dirty="0"/>
              <a:t>Hypoparathyroidism: </a:t>
            </a:r>
            <a:r>
              <a:rPr lang="en-US" dirty="0"/>
              <a:t>Low PTH decreases phosphate</a:t>
            </a:r>
          </a:p>
          <a:p>
            <a:pPr marL="0" indent="0">
              <a:buNone/>
            </a:pPr>
            <a:r>
              <a:rPr lang="en-US" dirty="0"/>
              <a:t>excretion by the kidney and leads to high</a:t>
            </a:r>
          </a:p>
          <a:p>
            <a:pPr marL="0" indent="0">
              <a:buNone/>
            </a:pPr>
            <a:r>
              <a:rPr lang="en-US" dirty="0"/>
              <a:t>serum concentration.</a:t>
            </a:r>
          </a:p>
          <a:p>
            <a:pPr marL="0" indent="0">
              <a:buNone/>
            </a:pPr>
            <a:r>
              <a:rPr lang="en-US" i="1" dirty="0"/>
              <a:t>Clinical symptoms of hyperphosphatemia</a:t>
            </a:r>
          </a:p>
          <a:p>
            <a:pPr marL="0" indent="0">
              <a:buNone/>
            </a:pPr>
            <a:r>
              <a:rPr lang="en-US" dirty="0"/>
              <a:t>Elevated serum phosphate may cause a decrease in</a:t>
            </a:r>
          </a:p>
          <a:p>
            <a:pPr marL="0" indent="0">
              <a:buNone/>
            </a:pPr>
            <a:r>
              <a:rPr lang="en-US" dirty="0"/>
              <a:t>serum calcium concentration; therefore </a:t>
            </a:r>
            <a:r>
              <a:rPr lang="en-US" b="1" i="1" dirty="0"/>
              <a:t>tetany </a:t>
            </a:r>
            <a:r>
              <a:rPr lang="en-US" dirty="0"/>
              <a:t>and</a:t>
            </a:r>
          </a:p>
          <a:p>
            <a:pPr marL="0" indent="0">
              <a:buNone/>
            </a:pPr>
            <a:r>
              <a:rPr lang="en-US" b="1" i="1" dirty="0"/>
              <a:t>seizures </a:t>
            </a:r>
            <a:r>
              <a:rPr lang="en-US" dirty="0"/>
              <a:t>may be the presenting symptoms.</a:t>
            </a:r>
          </a:p>
        </p:txBody>
      </p:sp>
    </p:spTree>
    <p:extLst>
      <p:ext uri="{BB962C8B-B14F-4D97-AF65-F5344CB8AC3E}">
        <p14:creationId xmlns:p14="http://schemas.microsoft.com/office/powerpoint/2010/main" val="13416546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APPLIED PHYSIOLOGY –</a:t>
            </a:r>
            <a:br>
              <a:rPr lang="en-US" b="1" dirty="0"/>
            </a:br>
            <a:r>
              <a:rPr lang="en-US" b="1" dirty="0"/>
              <a:t>DISEASES OF BONE</a:t>
            </a:r>
            <a:endParaRPr lang="en-US" dirty="0"/>
          </a:p>
        </p:txBody>
      </p:sp>
      <p:sp>
        <p:nvSpPr>
          <p:cNvPr id="3" name="Content Placeholder 2"/>
          <p:cNvSpPr>
            <a:spLocks noGrp="1"/>
          </p:cNvSpPr>
          <p:nvPr>
            <p:ph idx="1"/>
          </p:nvPr>
        </p:nvSpPr>
        <p:spPr/>
        <p:txBody>
          <a:bodyPr/>
          <a:lstStyle/>
          <a:p>
            <a:pPr marL="0" indent="0">
              <a:buNone/>
            </a:pPr>
            <a:r>
              <a:rPr lang="en-US" b="1" i="1" dirty="0" smtClean="0"/>
              <a:t>1-Osteoporosis</a:t>
            </a:r>
            <a:endParaRPr lang="en-US" b="1" i="1" dirty="0" smtClean="0"/>
          </a:p>
          <a:p>
            <a:pPr marL="0" indent="0">
              <a:buNone/>
            </a:pPr>
            <a:r>
              <a:rPr lang="en-US" b="1" dirty="0"/>
              <a:t>2. </a:t>
            </a:r>
            <a:r>
              <a:rPr lang="en-US" b="1" i="1" dirty="0" smtClean="0"/>
              <a:t>Rickets</a:t>
            </a:r>
          </a:p>
          <a:p>
            <a:pPr marL="0" indent="0">
              <a:buNone/>
            </a:pPr>
            <a:r>
              <a:rPr lang="en-US" b="1" dirty="0"/>
              <a:t>3. </a:t>
            </a:r>
            <a:r>
              <a:rPr lang="en-US" b="1" i="1" dirty="0" err="1"/>
              <a:t>Osteomalacia</a:t>
            </a:r>
            <a:endParaRPr lang="en-US" b="1" i="1" dirty="0"/>
          </a:p>
          <a:p>
            <a:pPr marL="0" indent="0">
              <a:buNone/>
            </a:pPr>
            <a:r>
              <a:rPr lang="en-US" dirty="0"/>
              <a:t>Rickets in adults is called </a:t>
            </a:r>
            <a:r>
              <a:rPr lang="en-US" b="1" dirty="0" err="1"/>
              <a:t>osteomalacia</a:t>
            </a:r>
            <a:r>
              <a:rPr lang="en-US" b="1" dirty="0"/>
              <a:t> </a:t>
            </a:r>
            <a:r>
              <a:rPr lang="en-US" dirty="0"/>
              <a:t>or </a:t>
            </a:r>
            <a:r>
              <a:rPr lang="en-US" b="1" dirty="0"/>
              <a:t>adult rickets</a:t>
            </a:r>
            <a:endParaRPr lang="en-US" dirty="0"/>
          </a:p>
        </p:txBody>
      </p:sp>
      <p:pic>
        <p:nvPicPr>
          <p:cNvPr id="4" name="Picture 3"/>
          <p:cNvPicPr>
            <a:picLocks noChangeAspect="1"/>
          </p:cNvPicPr>
          <p:nvPr/>
        </p:nvPicPr>
        <p:blipFill>
          <a:blip r:embed="rId2"/>
          <a:stretch>
            <a:fillRect/>
          </a:stretch>
        </p:blipFill>
        <p:spPr>
          <a:xfrm>
            <a:off x="8154287" y="292100"/>
            <a:ext cx="4037713" cy="2797175"/>
          </a:xfrm>
          <a:prstGeom prst="rect">
            <a:avLst/>
          </a:prstGeom>
        </p:spPr>
      </p:pic>
    </p:spTree>
    <p:extLst>
      <p:ext uri="{BB962C8B-B14F-4D97-AF65-F5344CB8AC3E}">
        <p14:creationId xmlns:p14="http://schemas.microsoft.com/office/powerpoint/2010/main" val="5014143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 y="1459865"/>
            <a:ext cx="10515600" cy="4351338"/>
          </a:xfrm>
        </p:spPr>
        <p:txBody>
          <a:bodyPr/>
          <a:lstStyle/>
          <a:p>
            <a:pPr marL="0" indent="0">
              <a:buNone/>
            </a:pPr>
            <a:r>
              <a:rPr lang="en-US" b="1" i="1" dirty="0"/>
              <a:t>Osteoporosis</a:t>
            </a:r>
          </a:p>
          <a:p>
            <a:pPr marL="0" indent="0">
              <a:buNone/>
            </a:pPr>
            <a:r>
              <a:rPr lang="en-US" dirty="0"/>
              <a:t>Osteoporosis is the bone disease characterized by the</a:t>
            </a:r>
          </a:p>
          <a:p>
            <a:pPr marL="0" indent="0">
              <a:buNone/>
            </a:pPr>
            <a:r>
              <a:rPr lang="en-US" dirty="0"/>
              <a:t>loss of bone matrix and minerals. Osteoporosis means</a:t>
            </a:r>
          </a:p>
          <a:p>
            <a:pPr marL="0" indent="0">
              <a:buNone/>
            </a:pPr>
            <a:r>
              <a:rPr lang="en-US" b="1" dirty="0"/>
              <a:t>‘porous bones</a:t>
            </a:r>
            <a:r>
              <a:rPr lang="en-US" b="1" dirty="0" smtClean="0"/>
              <a:t>’.</a:t>
            </a:r>
          </a:p>
          <a:p>
            <a:pPr marL="0" indent="0">
              <a:buNone/>
            </a:pPr>
            <a:r>
              <a:rPr lang="en-US" i="1" dirty="0"/>
              <a:t>Causes of osteoporosis</a:t>
            </a:r>
          </a:p>
          <a:p>
            <a:pPr marL="0" indent="0">
              <a:buNone/>
            </a:pPr>
            <a:r>
              <a:rPr lang="en-US" dirty="0"/>
              <a:t>Osteoporosis occurs due to excessive bone resorption</a:t>
            </a:r>
          </a:p>
          <a:p>
            <a:pPr marL="0" indent="0">
              <a:buNone/>
            </a:pPr>
            <a:r>
              <a:rPr lang="en-US" dirty="0"/>
              <a:t>and decreased bone formation. Osteoporosis is common</a:t>
            </a:r>
          </a:p>
          <a:p>
            <a:pPr marL="0" indent="0">
              <a:buNone/>
            </a:pPr>
            <a:r>
              <a:rPr lang="en-US" dirty="0"/>
              <a:t>in women after 60 years.</a:t>
            </a:r>
          </a:p>
        </p:txBody>
      </p:sp>
    </p:spTree>
    <p:extLst>
      <p:ext uri="{BB962C8B-B14F-4D97-AF65-F5344CB8AC3E}">
        <p14:creationId xmlns:p14="http://schemas.microsoft.com/office/powerpoint/2010/main" val="11760807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896" y="409893"/>
            <a:ext cx="10515600" cy="1325563"/>
          </a:xfrm>
        </p:spPr>
        <p:txBody>
          <a:bodyPr/>
          <a:lstStyle/>
          <a:p>
            <a:endParaRPr lang="en-US"/>
          </a:p>
        </p:txBody>
      </p:sp>
      <p:sp>
        <p:nvSpPr>
          <p:cNvPr id="3" name="Content Placeholder 2"/>
          <p:cNvSpPr>
            <a:spLocks noGrp="1"/>
          </p:cNvSpPr>
          <p:nvPr>
            <p:ph idx="1"/>
          </p:nvPr>
        </p:nvSpPr>
        <p:spPr>
          <a:xfrm>
            <a:off x="691896" y="1735456"/>
            <a:ext cx="10515600" cy="4351338"/>
          </a:xfrm>
        </p:spPr>
        <p:txBody>
          <a:bodyPr/>
          <a:lstStyle/>
          <a:p>
            <a:pPr marL="0" indent="0">
              <a:buNone/>
            </a:pPr>
            <a:r>
              <a:rPr lang="en-US" i="1" dirty="0"/>
              <a:t>Manifestations of osteoporosis</a:t>
            </a:r>
          </a:p>
          <a:p>
            <a:pPr marL="0" indent="0">
              <a:buNone/>
            </a:pPr>
            <a:r>
              <a:rPr lang="en-US" dirty="0"/>
              <a:t>Loss of bone matrix and minerals leads to loss of bone</a:t>
            </a:r>
          </a:p>
          <a:p>
            <a:pPr marL="0" indent="0">
              <a:buNone/>
            </a:pPr>
            <a:r>
              <a:rPr lang="en-US" dirty="0"/>
              <a:t>strength, associated with architectural deterioration of</a:t>
            </a:r>
          </a:p>
          <a:p>
            <a:pPr marL="0" indent="0">
              <a:buNone/>
            </a:pPr>
            <a:r>
              <a:rPr lang="en-US" dirty="0"/>
              <a:t>bone tissue. Ultimately, the bones become fragile with</a:t>
            </a:r>
          </a:p>
          <a:p>
            <a:pPr marL="0" indent="0">
              <a:buNone/>
            </a:pPr>
            <a:r>
              <a:rPr lang="en-US" dirty="0"/>
              <a:t>high risk of fracture. Commonly affected bones are</a:t>
            </a:r>
          </a:p>
          <a:p>
            <a:pPr marL="0" indent="0">
              <a:buNone/>
            </a:pPr>
            <a:r>
              <a:rPr lang="en-US" dirty="0"/>
              <a:t>vertebrae and hip.</a:t>
            </a:r>
          </a:p>
        </p:txBody>
      </p:sp>
    </p:spTree>
    <p:extLst>
      <p:ext uri="{BB962C8B-B14F-4D97-AF65-F5344CB8AC3E}">
        <p14:creationId xmlns:p14="http://schemas.microsoft.com/office/powerpoint/2010/main" val="372892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807284" y="484842"/>
            <a:ext cx="5105399" cy="2411692"/>
          </a:xfrm>
          <a:prstGeom prst="rect">
            <a:avLst/>
          </a:prstGeom>
        </p:spPr>
      </p:pic>
      <p:pic>
        <p:nvPicPr>
          <p:cNvPr id="5" name="Picture 4"/>
          <p:cNvPicPr>
            <a:picLocks noChangeAspect="1"/>
          </p:cNvPicPr>
          <p:nvPr/>
        </p:nvPicPr>
        <p:blipFill>
          <a:blip r:embed="rId3"/>
          <a:stretch>
            <a:fillRect/>
          </a:stretch>
        </p:blipFill>
        <p:spPr>
          <a:xfrm>
            <a:off x="6096000" y="18151"/>
            <a:ext cx="5441117" cy="68398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58" y="3016251"/>
            <a:ext cx="6038850" cy="4600575"/>
          </a:xfrm>
          <a:prstGeom prst="rect">
            <a:avLst/>
          </a:prstGeom>
        </p:spPr>
      </p:pic>
    </p:spTree>
    <p:extLst>
      <p:ext uri="{BB962C8B-B14F-4D97-AF65-F5344CB8AC3E}">
        <p14:creationId xmlns:p14="http://schemas.microsoft.com/office/powerpoint/2010/main" val="25461091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288" y="1679321"/>
            <a:ext cx="10515600" cy="4351338"/>
          </a:xfrm>
        </p:spPr>
        <p:txBody>
          <a:bodyPr>
            <a:normAutofit fontScale="70000" lnSpcReduction="20000"/>
          </a:bodyPr>
          <a:lstStyle/>
          <a:p>
            <a:pPr marL="0" indent="0">
              <a:buNone/>
            </a:pPr>
            <a:r>
              <a:rPr lang="en-US" dirty="0"/>
              <a:t>C</a:t>
            </a:r>
            <a:r>
              <a:rPr lang="en-US" dirty="0" smtClean="0"/>
              <a:t>auses </a:t>
            </a:r>
            <a:r>
              <a:rPr lang="en-US" dirty="0"/>
              <a:t>formation of a hump (protuberance)</a:t>
            </a:r>
          </a:p>
          <a:p>
            <a:pPr marL="0" indent="0">
              <a:buNone/>
            </a:pPr>
            <a:r>
              <a:rPr lang="en-US" dirty="0"/>
              <a:t>which is called </a:t>
            </a:r>
            <a:r>
              <a:rPr lang="en-US" b="1" dirty="0"/>
              <a:t>humpback, hunchback </a:t>
            </a:r>
            <a:r>
              <a:rPr lang="en-US" dirty="0"/>
              <a:t>or </a:t>
            </a:r>
            <a:r>
              <a:rPr lang="en-US" b="1" dirty="0"/>
              <a:t>Pott</a:t>
            </a:r>
          </a:p>
          <a:p>
            <a:pPr marL="0" indent="0">
              <a:buNone/>
            </a:pPr>
            <a:r>
              <a:rPr lang="en-US" b="1" dirty="0"/>
              <a:t>curvature</a:t>
            </a:r>
          </a:p>
          <a:p>
            <a:pPr marL="0" indent="0">
              <a:buNone/>
            </a:pPr>
            <a:r>
              <a:rPr lang="en-US" dirty="0" smtClean="0"/>
              <a:t> </a:t>
            </a:r>
            <a:r>
              <a:rPr lang="en-US" dirty="0"/>
              <a:t>Lordosis: Extreme forward curvature of </a:t>
            </a:r>
            <a:r>
              <a:rPr lang="en-US" dirty="0" smtClean="0"/>
              <a:t>back bone </a:t>
            </a:r>
            <a:r>
              <a:rPr lang="en-US" dirty="0"/>
              <a:t>in lumbar region: also called </a:t>
            </a:r>
            <a:r>
              <a:rPr lang="en-US" b="1" dirty="0"/>
              <a:t>hollow back</a:t>
            </a:r>
          </a:p>
          <a:p>
            <a:pPr marL="0" indent="0">
              <a:buNone/>
            </a:pPr>
            <a:r>
              <a:rPr lang="en-US" dirty="0"/>
              <a:t>or </a:t>
            </a:r>
            <a:r>
              <a:rPr lang="en-US" b="1" dirty="0"/>
              <a:t>saddle back</a:t>
            </a:r>
          </a:p>
          <a:p>
            <a:pPr marL="0" indent="0">
              <a:buNone/>
            </a:pPr>
            <a:r>
              <a:rPr lang="en-US" dirty="0" smtClean="0"/>
              <a:t>. </a:t>
            </a:r>
            <a:r>
              <a:rPr lang="en-US" dirty="0"/>
              <a:t>Scoliosis: Lateral curvature of spine</a:t>
            </a:r>
          </a:p>
          <a:p>
            <a:pPr marL="0" indent="0">
              <a:buNone/>
            </a:pPr>
            <a:r>
              <a:rPr lang="en-US" dirty="0" smtClean="0"/>
              <a:t>. </a:t>
            </a:r>
            <a:r>
              <a:rPr lang="en-US" dirty="0"/>
              <a:t>Harrison sulcus: A groove in rib cage due </a:t>
            </a:r>
            <a:r>
              <a:rPr lang="en-US" dirty="0" smtClean="0"/>
              <a:t>to pulling </a:t>
            </a:r>
            <a:r>
              <a:rPr lang="en-US" dirty="0"/>
              <a:t>of diaphragm inwards</a:t>
            </a:r>
          </a:p>
          <a:p>
            <a:pPr marL="0" indent="0">
              <a:buNone/>
            </a:pPr>
            <a:r>
              <a:rPr lang="en-US" dirty="0" err="1" smtClean="0"/>
              <a:t>i</a:t>
            </a:r>
            <a:r>
              <a:rPr lang="en-US" b="1" dirty="0">
                <a:solidFill>
                  <a:schemeClr val="accent6">
                    <a:lumMod val="75000"/>
                  </a:schemeClr>
                </a:solidFill>
              </a:rPr>
              <a:t>. Bowing of hands and legs</a:t>
            </a:r>
          </a:p>
          <a:p>
            <a:pPr marL="0" indent="0">
              <a:buNone/>
            </a:pPr>
            <a:r>
              <a:rPr lang="en-US" b="1" dirty="0" smtClean="0">
                <a:solidFill>
                  <a:schemeClr val="accent6">
                    <a:lumMod val="75000"/>
                  </a:schemeClr>
                </a:solidFill>
              </a:rPr>
              <a:t>. </a:t>
            </a:r>
            <a:r>
              <a:rPr lang="en-US" b="1" dirty="0">
                <a:solidFill>
                  <a:schemeClr val="accent6">
                    <a:lumMod val="75000"/>
                  </a:schemeClr>
                </a:solidFill>
              </a:rPr>
              <a:t>Enlargement of liver and spleen</a:t>
            </a:r>
          </a:p>
          <a:p>
            <a:pPr marL="0" indent="0">
              <a:buNone/>
            </a:pPr>
            <a:r>
              <a:rPr lang="en-US" b="1" dirty="0" smtClean="0">
                <a:solidFill>
                  <a:schemeClr val="accent6">
                    <a:lumMod val="75000"/>
                  </a:schemeClr>
                </a:solidFill>
              </a:rPr>
              <a:t>. </a:t>
            </a:r>
            <a:r>
              <a:rPr lang="en-US" b="1" dirty="0">
                <a:solidFill>
                  <a:schemeClr val="accent6">
                    <a:lumMod val="75000"/>
                  </a:schemeClr>
                </a:solidFill>
              </a:rPr>
              <a:t>Tetany: In advanced stages, the patient may</a:t>
            </a:r>
          </a:p>
          <a:p>
            <a:pPr marL="0" indent="0">
              <a:buNone/>
            </a:pPr>
            <a:r>
              <a:rPr lang="en-US" b="1" dirty="0">
                <a:solidFill>
                  <a:schemeClr val="accent6">
                    <a:lumMod val="75000"/>
                  </a:schemeClr>
                </a:solidFill>
              </a:rPr>
              <a:t>die because of tetany, involving the respiratory</a:t>
            </a:r>
          </a:p>
          <a:p>
            <a:pPr marL="0" indent="0">
              <a:buNone/>
            </a:pPr>
            <a:r>
              <a:rPr lang="en-US" b="1" dirty="0">
                <a:solidFill>
                  <a:schemeClr val="accent6">
                    <a:lumMod val="75000"/>
                  </a:schemeClr>
                </a:solidFill>
              </a:rPr>
              <a:t>muscles.</a:t>
            </a:r>
          </a:p>
        </p:txBody>
      </p:sp>
    </p:spTree>
    <p:extLst>
      <p:ext uri="{BB962C8B-B14F-4D97-AF65-F5344CB8AC3E}">
        <p14:creationId xmlns:p14="http://schemas.microsoft.com/office/powerpoint/2010/main" val="753792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9" name="Content Placeholder 8"/>
          <p:cNvSpPr>
            <a:spLocks noGrp="1"/>
          </p:cNvSpPr>
          <p:nvPr>
            <p:ph idx="1"/>
          </p:nvPr>
        </p:nvSpPr>
        <p:spPr/>
        <p:txBody>
          <a:bodyPr/>
          <a:lstStyle/>
          <a:p>
            <a:endParaRPr lang="en-US" dirty="0"/>
          </a:p>
        </p:txBody>
      </p:sp>
      <p:pic>
        <p:nvPicPr>
          <p:cNvPr id="10" name="Picture 9"/>
          <p:cNvPicPr>
            <a:picLocks noChangeAspect="1"/>
          </p:cNvPicPr>
          <p:nvPr/>
        </p:nvPicPr>
        <p:blipFill>
          <a:blip r:embed="rId2"/>
          <a:stretch>
            <a:fillRect/>
          </a:stretch>
        </p:blipFill>
        <p:spPr>
          <a:xfrm>
            <a:off x="368300" y="708025"/>
            <a:ext cx="11455400" cy="4718304"/>
          </a:xfrm>
          <a:prstGeom prst="rect">
            <a:avLst/>
          </a:prstGeom>
        </p:spPr>
      </p:pic>
    </p:spTree>
    <p:extLst>
      <p:ext uri="{BB962C8B-B14F-4D97-AF65-F5344CB8AC3E}">
        <p14:creationId xmlns:p14="http://schemas.microsoft.com/office/powerpoint/2010/main" val="24773084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11724" y="227648"/>
            <a:ext cx="4580276" cy="2926080"/>
          </a:xfrm>
          <a:prstGeom prst="rect">
            <a:avLst/>
          </a:prstGeom>
        </p:spPr>
      </p:pic>
      <p:sp>
        <p:nvSpPr>
          <p:cNvPr id="5" name="Rectangle 4"/>
          <p:cNvSpPr/>
          <p:nvPr/>
        </p:nvSpPr>
        <p:spPr>
          <a:xfrm>
            <a:off x="560832" y="565136"/>
            <a:ext cx="6096000" cy="2492990"/>
          </a:xfrm>
          <a:prstGeom prst="rect">
            <a:avLst/>
          </a:prstGeom>
        </p:spPr>
        <p:txBody>
          <a:bodyPr>
            <a:spAutoFit/>
          </a:bodyPr>
          <a:lstStyle/>
          <a:p>
            <a:r>
              <a:rPr lang="en-US" sz="3600" b="1" dirty="0">
                <a:solidFill>
                  <a:srgbClr val="000000"/>
                </a:solidFill>
                <a:latin typeface="Sense"/>
              </a:rPr>
              <a:t>Rickets </a:t>
            </a:r>
            <a:endParaRPr lang="en-US" sz="3600" dirty="0">
              <a:solidFill>
                <a:srgbClr val="000000"/>
              </a:solidFill>
              <a:latin typeface="Sense"/>
            </a:endParaRPr>
          </a:p>
          <a:p>
            <a:r>
              <a:rPr lang="en-US" sz="2400" dirty="0">
                <a:solidFill>
                  <a:srgbClr val="000000"/>
                </a:solidFill>
                <a:latin typeface="Sense"/>
              </a:rPr>
              <a:t>Enamel hypoplasia in a patient affected by rickets. In this case the child had been exclusively breast-fed and had little exposure to sunlight. (Courtesy Dr. Pamela McDonald.) </a:t>
            </a:r>
            <a:endParaRPr lang="en-US" sz="2400" dirty="0"/>
          </a:p>
        </p:txBody>
      </p:sp>
      <p:pic>
        <p:nvPicPr>
          <p:cNvPr id="6" name="Picture 5"/>
          <p:cNvPicPr>
            <a:picLocks noChangeAspect="1"/>
          </p:cNvPicPr>
          <p:nvPr/>
        </p:nvPicPr>
        <p:blipFill>
          <a:blip r:embed="rId3"/>
          <a:stretch>
            <a:fillRect/>
          </a:stretch>
        </p:blipFill>
        <p:spPr>
          <a:xfrm>
            <a:off x="5464828" y="3593759"/>
            <a:ext cx="3080050" cy="2331554"/>
          </a:xfrm>
          <a:prstGeom prst="rect">
            <a:avLst/>
          </a:prstGeom>
        </p:spPr>
      </p:pic>
      <p:pic>
        <p:nvPicPr>
          <p:cNvPr id="7" name="Picture 6"/>
          <p:cNvPicPr>
            <a:picLocks noChangeAspect="1"/>
          </p:cNvPicPr>
          <p:nvPr/>
        </p:nvPicPr>
        <p:blipFill>
          <a:blip r:embed="rId4"/>
          <a:stretch>
            <a:fillRect/>
          </a:stretch>
        </p:blipFill>
        <p:spPr>
          <a:xfrm>
            <a:off x="8544878" y="3704161"/>
            <a:ext cx="3657708" cy="2221152"/>
          </a:xfrm>
          <a:prstGeom prst="rect">
            <a:avLst/>
          </a:prstGeom>
        </p:spPr>
      </p:pic>
      <p:sp>
        <p:nvSpPr>
          <p:cNvPr id="8" name="Rectangle 7"/>
          <p:cNvSpPr/>
          <p:nvPr/>
        </p:nvSpPr>
        <p:spPr>
          <a:xfrm>
            <a:off x="560832" y="3153728"/>
            <a:ext cx="4084320" cy="2739211"/>
          </a:xfrm>
          <a:prstGeom prst="rect">
            <a:avLst/>
          </a:prstGeom>
        </p:spPr>
        <p:txBody>
          <a:bodyPr wrap="square">
            <a:spAutoFit/>
          </a:bodyPr>
          <a:lstStyle/>
          <a:p>
            <a:r>
              <a:rPr lang="en-US" sz="3200" b="1" dirty="0">
                <a:solidFill>
                  <a:srgbClr val="000000"/>
                </a:solidFill>
                <a:latin typeface="Sense"/>
              </a:rPr>
              <a:t>Rickets </a:t>
            </a:r>
            <a:endParaRPr lang="en-US" sz="3200" dirty="0">
              <a:solidFill>
                <a:srgbClr val="000000"/>
              </a:solidFill>
              <a:latin typeface="Sense"/>
            </a:endParaRPr>
          </a:p>
          <a:p>
            <a:r>
              <a:rPr lang="en-US" sz="2000" dirty="0">
                <a:solidFill>
                  <a:srgbClr val="000000"/>
                </a:solidFill>
                <a:latin typeface="Sense"/>
              </a:rPr>
              <a:t>Radiograph of the same patient in Fig. 17.13 identifying enamel hypoplasia of the central incisors. The enamel of these teeth is formed early in childhood and therefore was most affected by the dietary vitamin D deficiency </a:t>
            </a:r>
            <a:endParaRPr lang="en-US" sz="2000" dirty="0"/>
          </a:p>
        </p:txBody>
      </p:sp>
    </p:spTree>
    <p:extLst>
      <p:ext uri="{BB962C8B-B14F-4D97-AF65-F5344CB8AC3E}">
        <p14:creationId xmlns:p14="http://schemas.microsoft.com/office/powerpoint/2010/main" val="26289735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 y="691769"/>
            <a:ext cx="10902696" cy="6166231"/>
          </a:xfrm>
        </p:spPr>
        <p:txBody>
          <a:bodyPr>
            <a:normAutofit lnSpcReduction="10000"/>
          </a:bodyPr>
          <a:lstStyle/>
          <a:p>
            <a:r>
              <a:rPr lang="en-US" b="1" dirty="0"/>
              <a:t>Vitamin D–resistant rickets </a:t>
            </a:r>
            <a:r>
              <a:rPr lang="en-US" dirty="0"/>
              <a:t>(VDRR), also known as </a:t>
            </a:r>
            <a:r>
              <a:rPr lang="en-US" i="1" dirty="0"/>
              <a:t>familial </a:t>
            </a:r>
            <a:r>
              <a:rPr lang="en-US" i="1" dirty="0" err="1"/>
              <a:t>hypophosphatemic</a:t>
            </a:r>
            <a:r>
              <a:rPr lang="en-US" i="1" dirty="0"/>
              <a:t> rickets</a:t>
            </a:r>
            <a:r>
              <a:rPr lang="en-US" dirty="0"/>
              <a:t>, represents a group of heritable conditions that are characterized </a:t>
            </a:r>
            <a:r>
              <a:rPr lang="en-US" b="1" dirty="0">
                <a:solidFill>
                  <a:srgbClr val="FF0000"/>
                </a:solidFill>
              </a:rPr>
              <a:t>by loss of phosphate in the urine (leading to reduced serum phosphate levels), low to normal vitamin D levels, and elevated levels of FGF23 (fibroblast growth factor 23). </a:t>
            </a:r>
            <a:r>
              <a:rPr lang="en-US" dirty="0"/>
              <a:t>Patients develop many of </a:t>
            </a:r>
            <a:r>
              <a:rPr lang="en-US" i="1" dirty="0">
                <a:solidFill>
                  <a:schemeClr val="accent1"/>
                </a:solidFill>
              </a:rPr>
              <a:t>the signs of rickets, including bowing of the lower limbs in childhood, reduced height, and bone pain</a:t>
            </a:r>
            <a:r>
              <a:rPr lang="en-US" dirty="0"/>
              <a:t>. oral findings are significant because the dentition exhibits a variety of abnormalities</a:t>
            </a:r>
            <a:r>
              <a:rPr lang="en-US" i="1" dirty="0">
                <a:solidFill>
                  <a:schemeClr val="accent1"/>
                </a:solidFill>
              </a:rPr>
              <a:t>, including thin enamel and defects in the dentin that may extend to the </a:t>
            </a:r>
            <a:r>
              <a:rPr lang="en-US" i="1" dirty="0" err="1">
                <a:solidFill>
                  <a:schemeClr val="accent1"/>
                </a:solidFill>
              </a:rPr>
              <a:t>dentinoenamel</a:t>
            </a:r>
            <a:r>
              <a:rPr lang="en-US" i="1" dirty="0">
                <a:solidFill>
                  <a:schemeClr val="accent1"/>
                </a:solidFill>
              </a:rPr>
              <a:t> junction. An ill-defined lamina dura is often seen radiographically, as well as abbreviated roots. The teeth have enlarged pulp chambers, and the lengthened pulp horns reach into the cusps of the teeth.</a:t>
            </a:r>
            <a:r>
              <a:rPr lang="en-US" dirty="0"/>
              <a:t> This results in susceptibility of the teeth to pulpal exposure and necrosis, either spontaneous or caused by attrition and abrasion. The </a:t>
            </a:r>
            <a:r>
              <a:rPr lang="en-US" dirty="0" err="1"/>
              <a:t>nonvital</a:t>
            </a:r>
            <a:r>
              <a:rPr lang="en-US" dirty="0"/>
              <a:t> teeth develop periapical inflammation that results in abscess formation and multiple sinus tracts. </a:t>
            </a:r>
            <a:r>
              <a:rPr lang="en-US" dirty="0" smtClean="0"/>
              <a:t>m</a:t>
            </a:r>
            <a:endParaRPr lang="en-US" dirty="0"/>
          </a:p>
        </p:txBody>
      </p:sp>
    </p:spTree>
    <p:extLst>
      <p:ext uri="{BB962C8B-B14F-4D97-AF65-F5344CB8AC3E}">
        <p14:creationId xmlns:p14="http://schemas.microsoft.com/office/powerpoint/2010/main" val="2840279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50264" y="1027906"/>
            <a:ext cx="4059546" cy="3073019"/>
          </a:xfrm>
          <a:prstGeom prst="rect">
            <a:avLst/>
          </a:prstGeom>
        </p:spPr>
      </p:pic>
      <p:pic>
        <p:nvPicPr>
          <p:cNvPr id="5" name="Picture 4"/>
          <p:cNvPicPr>
            <a:picLocks noChangeAspect="1"/>
          </p:cNvPicPr>
          <p:nvPr/>
        </p:nvPicPr>
        <p:blipFill>
          <a:blip r:embed="rId3"/>
          <a:stretch>
            <a:fillRect/>
          </a:stretch>
        </p:blipFill>
        <p:spPr>
          <a:xfrm>
            <a:off x="7131135" y="740830"/>
            <a:ext cx="3196674" cy="4205907"/>
          </a:xfrm>
          <a:prstGeom prst="rect">
            <a:avLst/>
          </a:prstGeom>
        </p:spPr>
      </p:pic>
      <p:sp>
        <p:nvSpPr>
          <p:cNvPr id="6" name="Rectangle 5"/>
          <p:cNvSpPr/>
          <p:nvPr/>
        </p:nvSpPr>
        <p:spPr>
          <a:xfrm>
            <a:off x="871338" y="4672046"/>
            <a:ext cx="6096000" cy="1631216"/>
          </a:xfrm>
          <a:prstGeom prst="rect">
            <a:avLst/>
          </a:prstGeom>
        </p:spPr>
        <p:txBody>
          <a:bodyPr>
            <a:spAutoFit/>
          </a:bodyPr>
          <a:lstStyle/>
          <a:p>
            <a:r>
              <a:rPr lang="en-US" sz="2800" b="1" dirty="0">
                <a:solidFill>
                  <a:srgbClr val="000000"/>
                </a:solidFill>
                <a:latin typeface="Sense"/>
              </a:rPr>
              <a:t>Vitamin D–Resistant Rickets </a:t>
            </a:r>
            <a:endParaRPr lang="en-US" sz="2800" dirty="0">
              <a:solidFill>
                <a:srgbClr val="000000"/>
              </a:solidFill>
              <a:latin typeface="Sense"/>
            </a:endParaRPr>
          </a:p>
          <a:p>
            <a:r>
              <a:rPr lang="en-US" dirty="0">
                <a:solidFill>
                  <a:srgbClr val="000000"/>
                </a:solidFill>
                <a:latin typeface="Sense"/>
              </a:rPr>
              <a:t>The widened, elongated pulp chambers often extend far into the coronal portion of the dentin, increasing the risk of pulpal exposure related to minor trauma. (Courtesy Dr. Pamela McDonald.) </a:t>
            </a:r>
            <a:endParaRPr lang="en-US" dirty="0"/>
          </a:p>
        </p:txBody>
      </p:sp>
    </p:spTree>
    <p:extLst>
      <p:ext uri="{BB962C8B-B14F-4D97-AF65-F5344CB8AC3E}">
        <p14:creationId xmlns:p14="http://schemas.microsoft.com/office/powerpoint/2010/main" val="7533675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5117" y="365125"/>
            <a:ext cx="7558611" cy="5969241"/>
          </a:xfrm>
        </p:spPr>
      </p:pic>
    </p:spTree>
    <p:extLst>
      <p:ext uri="{BB962C8B-B14F-4D97-AF65-F5344CB8AC3E}">
        <p14:creationId xmlns:p14="http://schemas.microsoft.com/office/powerpoint/2010/main" val="5902668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606425"/>
            <a:ext cx="10515600" cy="4351338"/>
          </a:xfrm>
        </p:spPr>
        <p:txBody>
          <a:bodyPr>
            <a:normAutofit fontScale="77500" lnSpcReduction="20000"/>
          </a:bodyPr>
          <a:lstStyle/>
          <a:p>
            <a:pPr marL="0" indent="0">
              <a:buNone/>
            </a:pPr>
            <a:r>
              <a:rPr lang="en-US" b="1" dirty="0"/>
              <a:t>3. </a:t>
            </a:r>
            <a:r>
              <a:rPr lang="en-US" b="1" i="1" dirty="0" err="1"/>
              <a:t>Osteomalacia</a:t>
            </a:r>
            <a:endParaRPr lang="en-US" b="1" i="1" dirty="0"/>
          </a:p>
          <a:p>
            <a:pPr marL="0" indent="0">
              <a:buNone/>
            </a:pPr>
            <a:r>
              <a:rPr lang="en-US" dirty="0"/>
              <a:t>Rickets in adults is called </a:t>
            </a:r>
            <a:r>
              <a:rPr lang="en-US" b="1" dirty="0" err="1"/>
              <a:t>osteomalacia</a:t>
            </a:r>
            <a:r>
              <a:rPr lang="en-US" b="1" dirty="0"/>
              <a:t> </a:t>
            </a:r>
            <a:r>
              <a:rPr lang="en-US" dirty="0"/>
              <a:t>or </a:t>
            </a:r>
            <a:r>
              <a:rPr lang="en-US" b="1" dirty="0"/>
              <a:t>adult rickets.</a:t>
            </a:r>
          </a:p>
          <a:p>
            <a:pPr marL="0" indent="0">
              <a:buNone/>
            </a:pPr>
            <a:r>
              <a:rPr lang="en-US" i="1" dirty="0"/>
              <a:t>Causes of </a:t>
            </a:r>
            <a:r>
              <a:rPr lang="en-US" i="1" dirty="0" err="1"/>
              <a:t>osteomalacia</a:t>
            </a:r>
            <a:endParaRPr lang="en-US" i="1" dirty="0"/>
          </a:p>
          <a:p>
            <a:pPr marL="0" indent="0">
              <a:buNone/>
            </a:pPr>
            <a:r>
              <a:rPr lang="en-US" dirty="0" smtClean="0"/>
              <a:t>Deficiency </a:t>
            </a:r>
            <a:r>
              <a:rPr lang="en-US" dirty="0" err="1" smtClean="0"/>
              <a:t>vit</a:t>
            </a:r>
            <a:r>
              <a:rPr lang="en-US" dirty="0" smtClean="0"/>
              <a:t> d . </a:t>
            </a:r>
            <a:r>
              <a:rPr lang="en-US" dirty="0"/>
              <a:t>It also occurs due to prolonged damage of kidney</a:t>
            </a:r>
          </a:p>
          <a:p>
            <a:pPr marL="0" indent="0">
              <a:buNone/>
            </a:pPr>
            <a:r>
              <a:rPr lang="en-US" dirty="0"/>
              <a:t>(renal rickets).</a:t>
            </a:r>
          </a:p>
          <a:p>
            <a:pPr marL="0" indent="0">
              <a:buNone/>
            </a:pPr>
            <a:r>
              <a:rPr lang="en-US" i="1" dirty="0"/>
              <a:t>Features of </a:t>
            </a:r>
            <a:r>
              <a:rPr lang="en-US" i="1" dirty="0" err="1"/>
              <a:t>osteomalacia</a:t>
            </a:r>
            <a:endParaRPr lang="en-US" i="1" dirty="0"/>
          </a:p>
          <a:p>
            <a:pPr marL="0" indent="0">
              <a:buNone/>
            </a:pPr>
            <a:r>
              <a:rPr lang="en-US" dirty="0" err="1"/>
              <a:t>i</a:t>
            </a:r>
            <a:r>
              <a:rPr lang="en-US" dirty="0"/>
              <a:t>. Vague pain</a:t>
            </a:r>
          </a:p>
          <a:p>
            <a:pPr marL="0" indent="0">
              <a:buNone/>
            </a:pPr>
            <a:r>
              <a:rPr lang="en-US" dirty="0"/>
              <a:t>ii. Tenderness in bones and muscles</a:t>
            </a:r>
          </a:p>
          <a:p>
            <a:pPr marL="0" indent="0">
              <a:buNone/>
            </a:pPr>
            <a:r>
              <a:rPr lang="en-US" dirty="0"/>
              <a:t>iii. </a:t>
            </a:r>
            <a:r>
              <a:rPr lang="en-US" b="1" dirty="0"/>
              <a:t>Myopathy </a:t>
            </a:r>
            <a:r>
              <a:rPr lang="en-US" dirty="0"/>
              <a:t>leading to </a:t>
            </a:r>
            <a:r>
              <a:rPr lang="en-US" b="1" dirty="0"/>
              <a:t>waddling gait </a:t>
            </a:r>
            <a:r>
              <a:rPr lang="en-US" dirty="0"/>
              <a:t>(gait means</a:t>
            </a:r>
          </a:p>
          <a:p>
            <a:pPr marL="0" indent="0">
              <a:buNone/>
            </a:pPr>
            <a:r>
              <a:rPr lang="en-US" dirty="0"/>
              <a:t>the manner of walking). In waddling gait, the feet</a:t>
            </a:r>
          </a:p>
          <a:p>
            <a:pPr marL="0" indent="0">
              <a:buNone/>
            </a:pPr>
            <a:r>
              <a:rPr lang="en-US" dirty="0"/>
              <a:t>are wide apart and walk resembles that of a duck</a:t>
            </a:r>
          </a:p>
          <a:p>
            <a:pPr marL="0" indent="0">
              <a:buNone/>
            </a:pPr>
            <a:r>
              <a:rPr lang="en-US" dirty="0"/>
              <a:t>iv. Occasional hypoglycemic tetany.</a:t>
            </a:r>
          </a:p>
        </p:txBody>
      </p:sp>
    </p:spTree>
    <p:extLst>
      <p:ext uri="{BB962C8B-B14F-4D97-AF65-F5344CB8AC3E}">
        <p14:creationId xmlns:p14="http://schemas.microsoft.com/office/powerpoint/2010/main" val="28796941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692" y="0"/>
            <a:ext cx="8287036" cy="5951945"/>
          </a:xfrm>
        </p:spPr>
      </p:pic>
    </p:spTree>
    <p:extLst>
      <p:ext uri="{BB962C8B-B14F-4D97-AF65-F5344CB8AC3E}">
        <p14:creationId xmlns:p14="http://schemas.microsoft.com/office/powerpoint/2010/main" val="18360154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err="1"/>
              <a:t>Osteopetrosis</a:t>
            </a:r>
            <a:endParaRPr lang="en-US" b="1" dirty="0"/>
          </a:p>
          <a:p>
            <a:pPr marL="0" indent="0">
              <a:buNone/>
            </a:pPr>
            <a:r>
              <a:rPr lang="en-US" b="1" dirty="0"/>
              <a:t>(marble bone disease)</a:t>
            </a:r>
          </a:p>
          <a:p>
            <a:pPr marL="0" indent="0">
              <a:buNone/>
            </a:pPr>
            <a:r>
              <a:rPr lang="en-US" dirty="0" err="1"/>
              <a:t>Osteopetrosis</a:t>
            </a:r>
            <a:r>
              <a:rPr lang="en-US" dirty="0"/>
              <a:t> is characterized by </a:t>
            </a:r>
            <a:r>
              <a:rPr lang="en-US" b="1" dirty="0"/>
              <a:t>increased</a:t>
            </a:r>
          </a:p>
          <a:p>
            <a:pPr marL="0" indent="0">
              <a:buNone/>
            </a:pPr>
            <a:r>
              <a:rPr lang="en-US" b="1" dirty="0"/>
              <a:t>bone density</a:t>
            </a:r>
            <a:r>
              <a:rPr lang="en-US" dirty="0"/>
              <a:t>. This is primarily due to inability to</a:t>
            </a:r>
          </a:p>
          <a:p>
            <a:pPr marL="0" indent="0">
              <a:buNone/>
            </a:pPr>
            <a:r>
              <a:rPr lang="en-US" dirty="0"/>
              <a:t>resorb bone. This disorder is mostly </a:t>
            </a:r>
            <a:r>
              <a:rPr lang="en-US" b="1" dirty="0"/>
              <a:t>observed in</a:t>
            </a:r>
          </a:p>
          <a:p>
            <a:pPr marL="0" indent="0">
              <a:buNone/>
            </a:pPr>
            <a:r>
              <a:rPr lang="en-US" dirty="0"/>
              <a:t>association with </a:t>
            </a:r>
            <a:r>
              <a:rPr lang="en-US" b="1" dirty="0"/>
              <a:t>renal tubular acidosis </a:t>
            </a:r>
            <a:r>
              <a:rPr lang="en-US" dirty="0"/>
              <a:t>(due to a</a:t>
            </a:r>
          </a:p>
          <a:p>
            <a:pPr marL="0" indent="0">
              <a:buNone/>
            </a:pPr>
            <a:r>
              <a:rPr lang="en-US" dirty="0"/>
              <a:t>defect in the enzyme carbonic anhydrase) and</a:t>
            </a:r>
          </a:p>
          <a:p>
            <a:pPr marL="0" indent="0">
              <a:buNone/>
            </a:pPr>
            <a:r>
              <a:rPr lang="en-US" dirty="0"/>
              <a:t>cerebral calcification.</a:t>
            </a:r>
          </a:p>
        </p:txBody>
      </p:sp>
    </p:spTree>
    <p:extLst>
      <p:ext uri="{BB962C8B-B14F-4D97-AF65-F5344CB8AC3E}">
        <p14:creationId xmlns:p14="http://schemas.microsoft.com/office/powerpoint/2010/main" val="37986719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6627" y="365125"/>
            <a:ext cx="8298746" cy="5907796"/>
          </a:xfrm>
        </p:spPr>
      </p:pic>
    </p:spTree>
    <p:extLst>
      <p:ext uri="{BB962C8B-B14F-4D97-AF65-F5344CB8AC3E}">
        <p14:creationId xmlns:p14="http://schemas.microsoft.com/office/powerpoint/2010/main" val="39039361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3954" y="365125"/>
            <a:ext cx="9202293" cy="5921475"/>
          </a:xfrm>
        </p:spPr>
      </p:pic>
    </p:spTree>
    <p:extLst>
      <p:ext uri="{BB962C8B-B14F-4D97-AF65-F5344CB8AC3E}">
        <p14:creationId xmlns:p14="http://schemas.microsoft.com/office/powerpoint/2010/main" val="30232964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 about phosphate</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a:t>Disease states</a:t>
            </a:r>
          </a:p>
          <a:p>
            <a:pPr marL="0" indent="0">
              <a:buNone/>
            </a:pPr>
            <a:r>
              <a:rPr lang="en-US" dirty="0"/>
              <a:t>1. Serum phosphate level is increased in</a:t>
            </a:r>
          </a:p>
          <a:p>
            <a:pPr marL="0" indent="0">
              <a:buNone/>
            </a:pPr>
            <a:r>
              <a:rPr lang="en-US" dirty="0"/>
              <a:t>hypoparathyroidism and decreased in hyperparathyroidism.</a:t>
            </a:r>
          </a:p>
          <a:p>
            <a:pPr marL="0" indent="0">
              <a:buNone/>
            </a:pPr>
            <a:r>
              <a:rPr lang="en-US" dirty="0"/>
              <a:t>2. In severe renal diseases, serum phosphate</a:t>
            </a:r>
          </a:p>
          <a:p>
            <a:pPr marL="0" indent="0">
              <a:buNone/>
            </a:pPr>
            <a:r>
              <a:rPr lang="en-US" dirty="0"/>
              <a:t>content is elevated causing acidosis.</a:t>
            </a:r>
          </a:p>
          <a:p>
            <a:pPr marL="0" indent="0">
              <a:buNone/>
            </a:pPr>
            <a:r>
              <a:rPr lang="en-US" dirty="0"/>
              <a:t>3. Vitamin D deficient rickets is characterized</a:t>
            </a:r>
          </a:p>
          <a:p>
            <a:pPr marL="0" indent="0">
              <a:buNone/>
            </a:pPr>
            <a:r>
              <a:rPr lang="en-US" dirty="0"/>
              <a:t>by decreased serum phosphate (1–2 mg/dl).</a:t>
            </a:r>
          </a:p>
          <a:p>
            <a:pPr marL="0" indent="0">
              <a:buNone/>
            </a:pPr>
            <a:r>
              <a:rPr lang="en-US" dirty="0"/>
              <a:t>4. Renal rickets is associated with low serum</a:t>
            </a:r>
          </a:p>
          <a:p>
            <a:pPr marL="0" indent="0">
              <a:buNone/>
            </a:pPr>
            <a:r>
              <a:rPr lang="en-US" dirty="0"/>
              <a:t>phosphate levels and increased alkaline</a:t>
            </a:r>
          </a:p>
          <a:p>
            <a:pPr marL="0" indent="0">
              <a:buNone/>
            </a:pPr>
            <a:r>
              <a:rPr lang="en-US" dirty="0"/>
              <a:t>phosphatase activity.</a:t>
            </a:r>
          </a:p>
          <a:p>
            <a:pPr marL="0" indent="0">
              <a:buNone/>
            </a:pPr>
            <a:r>
              <a:rPr lang="en-US" dirty="0"/>
              <a:t>5. In diabetes mellitus, serum content of</a:t>
            </a:r>
          </a:p>
          <a:p>
            <a:pPr marL="0" indent="0">
              <a:buNone/>
            </a:pPr>
            <a:r>
              <a:rPr lang="en-US" dirty="0"/>
              <a:t>organic phosphate is lower while that of</a:t>
            </a:r>
          </a:p>
          <a:p>
            <a:pPr marL="0" indent="0">
              <a:buNone/>
            </a:pPr>
            <a:r>
              <a:rPr lang="en-US" dirty="0"/>
              <a:t>inorganic phosphate is higher.</a:t>
            </a:r>
          </a:p>
        </p:txBody>
      </p:sp>
    </p:spTree>
    <p:extLst>
      <p:ext uri="{BB962C8B-B14F-4D97-AF65-F5344CB8AC3E}">
        <p14:creationId xmlns:p14="http://schemas.microsoft.com/office/powerpoint/2010/main" val="3004126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CALCIUM</a:t>
            </a:r>
            <a:endParaRPr lang="en-US" dirty="0"/>
          </a:p>
        </p:txBody>
      </p:sp>
      <p:sp>
        <p:nvSpPr>
          <p:cNvPr id="3" name="Content Placeholder 2"/>
          <p:cNvSpPr>
            <a:spLocks noGrp="1"/>
          </p:cNvSpPr>
          <p:nvPr>
            <p:ph idx="1"/>
          </p:nvPr>
        </p:nvSpPr>
        <p:spPr>
          <a:xfrm>
            <a:off x="616225" y="1467816"/>
            <a:ext cx="11353800" cy="4457188"/>
          </a:xfrm>
        </p:spPr>
        <p:txBody>
          <a:bodyPr>
            <a:normAutofit fontScale="92500" lnSpcReduction="10000"/>
          </a:bodyPr>
          <a:lstStyle/>
          <a:p>
            <a:pPr marL="0" indent="0">
              <a:buNone/>
            </a:pPr>
            <a:r>
              <a:rPr lang="en-US" dirty="0"/>
              <a:t>Calcium is the </a:t>
            </a:r>
            <a:r>
              <a:rPr lang="en-US" b="1" dirty="0"/>
              <a:t>most abundant among the</a:t>
            </a:r>
          </a:p>
          <a:p>
            <a:pPr marL="0" indent="0">
              <a:buNone/>
            </a:pPr>
            <a:r>
              <a:rPr lang="en-US" b="1" dirty="0"/>
              <a:t>minerals in the body</a:t>
            </a:r>
            <a:r>
              <a:rPr lang="en-US" dirty="0"/>
              <a:t>. </a:t>
            </a:r>
            <a:endParaRPr lang="en-US" dirty="0" smtClean="0"/>
          </a:p>
          <a:p>
            <a:pPr marL="0" indent="0">
              <a:buNone/>
            </a:pPr>
            <a:r>
              <a:rPr lang="en-US" dirty="0" smtClean="0"/>
              <a:t>The </a:t>
            </a:r>
            <a:r>
              <a:rPr lang="en-US" dirty="0"/>
              <a:t>total content </a:t>
            </a:r>
            <a:r>
              <a:rPr lang="en-US" dirty="0" smtClean="0"/>
              <a:t>of calcium </a:t>
            </a:r>
            <a:r>
              <a:rPr lang="en-US" dirty="0"/>
              <a:t>in an adult man is about 1 to 1.5 kg</a:t>
            </a:r>
            <a:r>
              <a:rPr lang="en-US" dirty="0" smtClean="0"/>
              <a:t>.</a:t>
            </a:r>
          </a:p>
          <a:p>
            <a:pPr marL="0" indent="0">
              <a:buNone/>
            </a:pPr>
            <a:r>
              <a:rPr lang="en-US" dirty="0" smtClean="0"/>
              <a:t> As much </a:t>
            </a:r>
            <a:r>
              <a:rPr lang="en-US" dirty="0"/>
              <a:t>as 99% of it is present in the </a:t>
            </a:r>
            <a:r>
              <a:rPr lang="en-US" dirty="0">
                <a:solidFill>
                  <a:srgbClr val="7030A0"/>
                </a:solidFill>
              </a:rPr>
              <a:t>bones </a:t>
            </a:r>
            <a:r>
              <a:rPr lang="en-US" dirty="0" smtClean="0">
                <a:solidFill>
                  <a:srgbClr val="7030A0"/>
                </a:solidFill>
              </a:rPr>
              <a:t>and teeth</a:t>
            </a:r>
            <a:r>
              <a:rPr lang="en-US" dirty="0">
                <a:solidFill>
                  <a:srgbClr val="7030A0"/>
                </a:solidFill>
              </a:rPr>
              <a:t>. </a:t>
            </a:r>
            <a:endParaRPr lang="en-US" dirty="0" smtClean="0">
              <a:solidFill>
                <a:srgbClr val="7030A0"/>
              </a:solidFill>
            </a:endParaRPr>
          </a:p>
          <a:p>
            <a:pPr marL="0" indent="0">
              <a:buNone/>
            </a:pPr>
            <a:r>
              <a:rPr lang="en-US" dirty="0" smtClean="0"/>
              <a:t>A </a:t>
            </a:r>
            <a:r>
              <a:rPr lang="en-US" dirty="0"/>
              <a:t>small fraction (1%) of the calcium, </a:t>
            </a:r>
            <a:r>
              <a:rPr lang="en-US" dirty="0" smtClean="0"/>
              <a:t>found outside </a:t>
            </a:r>
            <a:r>
              <a:rPr lang="en-US" dirty="0"/>
              <a:t>the skeletal tissue, performs a </a:t>
            </a:r>
            <a:r>
              <a:rPr lang="en-US" dirty="0" smtClean="0"/>
              <a:t>wide variety </a:t>
            </a:r>
            <a:r>
              <a:rPr lang="en-US" dirty="0"/>
              <a:t>of functions</a:t>
            </a:r>
            <a:r>
              <a:rPr lang="en-US" dirty="0" smtClean="0"/>
              <a:t>.</a:t>
            </a:r>
          </a:p>
          <a:p>
            <a:r>
              <a:rPr lang="en-US" dirty="0"/>
              <a:t>About 99% the</a:t>
            </a:r>
          </a:p>
          <a:p>
            <a:r>
              <a:rPr lang="en-US" dirty="0"/>
              <a:t>body’s calcium is present in bone together with phosphate</a:t>
            </a:r>
          </a:p>
          <a:p>
            <a:r>
              <a:rPr lang="en-US" dirty="0"/>
              <a:t>as the mineral </a:t>
            </a:r>
            <a:r>
              <a:rPr lang="en-US" b="1" i="1" dirty="0"/>
              <a:t>hydroxyapatite </a:t>
            </a:r>
            <a:r>
              <a:rPr lang="en-US" b="1" dirty="0"/>
              <a:t>[Ca10 (PO4)6 (OH)2]</a:t>
            </a:r>
            <a:r>
              <a:rPr lang="en-US" dirty="0"/>
              <a:t>, with</a:t>
            </a:r>
          </a:p>
          <a:p>
            <a:r>
              <a:rPr lang="en-US" dirty="0"/>
              <a:t>small amounts in soft tissue and extracellular fluid.</a:t>
            </a:r>
          </a:p>
        </p:txBody>
      </p:sp>
    </p:spTree>
    <p:extLst>
      <p:ext uri="{BB962C8B-B14F-4D97-AF65-F5344CB8AC3E}">
        <p14:creationId xmlns:p14="http://schemas.microsoft.com/office/powerpoint/2010/main" val="35772554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784" y="3338512"/>
            <a:ext cx="10515600" cy="1325563"/>
          </a:xfrm>
        </p:spPr>
        <p:txBody>
          <a:bodyPr>
            <a:noAutofit/>
          </a:bodyPr>
          <a:lstStyle/>
          <a:p>
            <a:r>
              <a:rPr lang="en-US" sz="11500" dirty="0" err="1" smtClean="0"/>
              <a:t>Flouride</a:t>
            </a:r>
            <a:r>
              <a:rPr lang="en-US" sz="11500" dirty="0" smtClean="0"/>
              <a:t> metabolism</a:t>
            </a:r>
            <a:endParaRPr lang="en-US" sz="115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321737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564329" y="365125"/>
            <a:ext cx="5531671" cy="6293938"/>
          </a:xfrm>
          <a:prstGeom prst="rect">
            <a:avLst/>
          </a:prstGeom>
        </p:spPr>
      </p:pic>
    </p:spTree>
    <p:extLst>
      <p:ext uri="{BB962C8B-B14F-4D97-AF65-F5344CB8AC3E}">
        <p14:creationId xmlns:p14="http://schemas.microsoft.com/office/powerpoint/2010/main" val="3325450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Exposure to fluoride has been shown to be an effective agent for reduction in dental caries, but it also can be associated with enamel defects known as dental fluorosis. Healthcare advocates strive to determine the most appropriate level of fluoride exposure that will result in maximal caries </a:t>
            </a:r>
            <a:r>
              <a:rPr lang="en-US" dirty="0" smtClean="0"/>
              <a:t>reduction </a:t>
            </a:r>
            <a:r>
              <a:rPr lang="en-US" dirty="0"/>
              <a:t>and minimal dental fluorosis. </a:t>
            </a:r>
            <a:endParaRPr lang="en-US" dirty="0" smtClean="0"/>
          </a:p>
          <a:p>
            <a:r>
              <a:rPr lang="en-US" dirty="0"/>
              <a:t>Teeth with clinically evident fluorosis are caries resistant and demonstrate areas of white opaque enamel that may exhibit intermixed areas of yellow or brown discoloration</a:t>
            </a:r>
            <a:r>
              <a:rPr lang="en-US" dirty="0">
                <a:solidFill>
                  <a:schemeClr val="accent2">
                    <a:lumMod val="75000"/>
                  </a:schemeClr>
                </a:solidFill>
              </a:rPr>
              <a:t>. In severe fluorosis, irregular brownish depressed areas of defective surface enamel may be seen, which has been termed </a:t>
            </a:r>
            <a:r>
              <a:rPr lang="en-US" b="1" dirty="0">
                <a:solidFill>
                  <a:schemeClr val="accent2">
                    <a:lumMod val="75000"/>
                  </a:schemeClr>
                </a:solidFill>
              </a:rPr>
              <a:t>mottled enamel</a:t>
            </a:r>
            <a:r>
              <a:rPr lang="en-US" dirty="0">
                <a:solidFill>
                  <a:schemeClr val="accent2">
                    <a:lumMod val="75000"/>
                  </a:schemeClr>
                </a:solidFill>
              </a:rPr>
              <a:t>. Surface </a:t>
            </a:r>
            <a:r>
              <a:rPr lang="en-US" dirty="0" err="1">
                <a:solidFill>
                  <a:schemeClr val="accent2">
                    <a:lumMod val="75000"/>
                  </a:schemeClr>
                </a:solidFill>
              </a:rPr>
              <a:t>microabrasion</a:t>
            </a:r>
            <a:r>
              <a:rPr lang="en-US" dirty="0">
                <a:solidFill>
                  <a:schemeClr val="accent2">
                    <a:lumMod val="75000"/>
                  </a:schemeClr>
                </a:solidFill>
              </a:rPr>
              <a:t> of zones of yellow or brown discoloration often results in a permanent improvement of the enamel coloration. Elimination of the white lusterless enamel usually requires labial veneers or full crowns.</a:t>
            </a:r>
            <a:endParaRPr lang="en-US" dirty="0">
              <a:solidFill>
                <a:schemeClr val="accent2">
                  <a:lumMod val="75000"/>
                </a:schemeClr>
              </a:solidFill>
            </a:endParaRPr>
          </a:p>
        </p:txBody>
      </p:sp>
    </p:spTree>
    <p:extLst>
      <p:ext uri="{BB962C8B-B14F-4D97-AF65-F5344CB8AC3E}">
        <p14:creationId xmlns:p14="http://schemas.microsoft.com/office/powerpoint/2010/main" val="7730239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68" y="289718"/>
            <a:ext cx="10515600" cy="1325563"/>
          </a:xfrm>
        </p:spPr>
        <p:txBody>
          <a:bodyPr/>
          <a:lstStyle/>
          <a:p>
            <a:r>
              <a:rPr lang="en-US" b="1" dirty="0"/>
              <a:t>FLUORINE</a:t>
            </a:r>
            <a:endParaRPr lang="en-US" dirty="0"/>
          </a:p>
        </p:txBody>
      </p:sp>
      <p:sp>
        <p:nvSpPr>
          <p:cNvPr id="3" name="Content Placeholder 2"/>
          <p:cNvSpPr>
            <a:spLocks noGrp="1"/>
          </p:cNvSpPr>
          <p:nvPr>
            <p:ph idx="1"/>
          </p:nvPr>
        </p:nvSpPr>
        <p:spPr>
          <a:xfrm>
            <a:off x="582168" y="1284573"/>
            <a:ext cx="10515600" cy="4351338"/>
          </a:xfrm>
        </p:spPr>
        <p:txBody>
          <a:bodyPr>
            <a:normAutofit fontScale="77500" lnSpcReduction="20000"/>
          </a:bodyPr>
          <a:lstStyle/>
          <a:p>
            <a:pPr marL="0" indent="0">
              <a:buNone/>
            </a:pPr>
            <a:r>
              <a:rPr lang="en-US" dirty="0"/>
              <a:t>Fluoride is one of those remarkable</a:t>
            </a:r>
          </a:p>
          <a:p>
            <a:pPr marL="0" indent="0">
              <a:buNone/>
            </a:pPr>
            <a:r>
              <a:rPr lang="en-US" dirty="0"/>
              <a:t>elements, which have not only notable chemical qualities, but</a:t>
            </a:r>
          </a:p>
          <a:p>
            <a:pPr marL="0" indent="0">
              <a:buNone/>
            </a:pPr>
            <a:r>
              <a:rPr lang="en-US" dirty="0"/>
              <a:t>also physiological properties of great interest and importance</a:t>
            </a:r>
          </a:p>
          <a:p>
            <a:pPr marL="0" indent="0">
              <a:buNone/>
            </a:pPr>
            <a:r>
              <a:rPr lang="en-US" dirty="0"/>
              <a:t>for human health. Fluoride has been described as an </a:t>
            </a:r>
            <a:r>
              <a:rPr lang="en-US" dirty="0" smtClean="0"/>
              <a:t>essential nutrient </a:t>
            </a:r>
            <a:r>
              <a:rPr lang="en-US" dirty="0"/>
              <a:t>in the Federal Register of United States Food and</a:t>
            </a:r>
          </a:p>
          <a:p>
            <a:pPr marL="0" indent="0">
              <a:buNone/>
            </a:pPr>
            <a:r>
              <a:rPr lang="en-US" dirty="0"/>
              <a:t>Drug Administration (1973) and World Health Organization</a:t>
            </a:r>
          </a:p>
          <a:p>
            <a:pPr marL="0" indent="0">
              <a:buNone/>
            </a:pPr>
            <a:r>
              <a:rPr lang="en-US" dirty="0"/>
              <a:t>(WHO) expert committee on trace elements and human</a:t>
            </a:r>
          </a:p>
          <a:p>
            <a:pPr marL="0" indent="0">
              <a:buNone/>
            </a:pPr>
            <a:r>
              <a:rPr lang="en-US" dirty="0"/>
              <a:t>health. </a:t>
            </a:r>
            <a:r>
              <a:rPr lang="en-US" i="1" dirty="0">
                <a:solidFill>
                  <a:schemeClr val="accent1">
                    <a:lumMod val="75000"/>
                  </a:schemeClr>
                </a:solidFill>
              </a:rPr>
              <a:t>They have also included fluoride in the list of 14</a:t>
            </a:r>
          </a:p>
          <a:p>
            <a:pPr marL="0" indent="0">
              <a:buNone/>
            </a:pPr>
            <a:r>
              <a:rPr lang="en-US" i="1" dirty="0">
                <a:solidFill>
                  <a:schemeClr val="accent1">
                    <a:lumMod val="75000"/>
                  </a:schemeClr>
                </a:solidFill>
              </a:rPr>
              <a:t>elements recognized to be physiologically essential for </a:t>
            </a:r>
            <a:r>
              <a:rPr lang="en-US" i="1" dirty="0" smtClean="0">
                <a:solidFill>
                  <a:schemeClr val="accent1">
                    <a:lumMod val="75000"/>
                  </a:schemeClr>
                </a:solidFill>
              </a:rPr>
              <a:t>the normal </a:t>
            </a:r>
            <a:r>
              <a:rPr lang="en-US" i="1" dirty="0">
                <a:solidFill>
                  <a:schemeClr val="accent1">
                    <a:lumMod val="75000"/>
                  </a:schemeClr>
                </a:solidFill>
              </a:rPr>
              <a:t>development and growth of human beings</a:t>
            </a:r>
            <a:r>
              <a:rPr lang="en-US" i="1" dirty="0" smtClean="0">
                <a:solidFill>
                  <a:schemeClr val="accent1">
                    <a:lumMod val="75000"/>
                  </a:schemeClr>
                </a:solidFill>
              </a:rPr>
              <a:t>.</a:t>
            </a:r>
          </a:p>
          <a:p>
            <a:pPr marL="0" indent="0">
              <a:buNone/>
            </a:pPr>
            <a:r>
              <a:rPr lang="en-US" dirty="0"/>
              <a:t>Its atomic weight is 19 and atomic number is 9</a:t>
            </a:r>
            <a:r>
              <a:rPr lang="en-US" dirty="0" smtClean="0"/>
              <a:t>.</a:t>
            </a:r>
          </a:p>
          <a:p>
            <a:pPr marL="0" indent="0">
              <a:buNone/>
            </a:pPr>
            <a:r>
              <a:rPr lang="en-US" dirty="0" smtClean="0"/>
              <a:t> Fluoride is </a:t>
            </a:r>
            <a:r>
              <a:rPr lang="en-US" dirty="0"/>
              <a:t>never encountered in nature in the elemental form, as it </a:t>
            </a:r>
            <a:r>
              <a:rPr lang="en-US" dirty="0" smtClean="0"/>
              <a:t>is the </a:t>
            </a:r>
            <a:r>
              <a:rPr lang="en-US" dirty="0"/>
              <a:t>most electronegative and reactive of all elements and </a:t>
            </a:r>
            <a:r>
              <a:rPr lang="en-US" dirty="0" smtClean="0"/>
              <a:t>thus it </a:t>
            </a:r>
            <a:r>
              <a:rPr lang="en-US" dirty="0"/>
              <a:t>is found in salt form.</a:t>
            </a:r>
            <a:endParaRPr lang="en-US" dirty="0"/>
          </a:p>
        </p:txBody>
      </p:sp>
    </p:spTree>
    <p:extLst>
      <p:ext uri="{BB962C8B-B14F-4D97-AF65-F5344CB8AC3E}">
        <p14:creationId xmlns:p14="http://schemas.microsoft.com/office/powerpoint/2010/main" val="7557347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1439110" y="365125"/>
            <a:ext cx="9419390" cy="6149975"/>
          </a:xfrm>
          <a:prstGeom prst="rect">
            <a:avLst/>
          </a:prstGeom>
        </p:spPr>
      </p:pic>
    </p:spTree>
    <p:extLst>
      <p:ext uri="{BB962C8B-B14F-4D97-AF65-F5344CB8AC3E}">
        <p14:creationId xmlns:p14="http://schemas.microsoft.com/office/powerpoint/2010/main" val="18355716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365126"/>
            <a:ext cx="5681871" cy="5995918"/>
          </a:xfrm>
        </p:spPr>
        <p:txBody>
          <a:bodyPr>
            <a:noAutofit/>
          </a:bodyPr>
          <a:lstStyle/>
          <a:p>
            <a:pPr marL="0" indent="0">
              <a:buNone/>
            </a:pPr>
            <a:r>
              <a:rPr lang="en-US" sz="2000" b="1" dirty="0"/>
              <a:t>Biochemical functions</a:t>
            </a:r>
          </a:p>
          <a:p>
            <a:pPr marL="0" indent="0">
              <a:buNone/>
            </a:pPr>
            <a:r>
              <a:rPr lang="en-US" sz="2000" dirty="0"/>
              <a:t>1. </a:t>
            </a:r>
            <a:r>
              <a:rPr lang="en-US" sz="2000" dirty="0">
                <a:solidFill>
                  <a:schemeClr val="accent6">
                    <a:lumMod val="75000"/>
                  </a:schemeClr>
                </a:solidFill>
              </a:rPr>
              <a:t>Fluoride </a:t>
            </a:r>
            <a:r>
              <a:rPr lang="en-US" sz="2000" b="1" dirty="0">
                <a:solidFill>
                  <a:schemeClr val="accent6">
                    <a:lumMod val="75000"/>
                  </a:schemeClr>
                </a:solidFill>
              </a:rPr>
              <a:t>prevents </a:t>
            </a:r>
            <a:r>
              <a:rPr lang="en-US" sz="2000" dirty="0">
                <a:solidFill>
                  <a:schemeClr val="accent6">
                    <a:lumMod val="75000"/>
                  </a:schemeClr>
                </a:solidFill>
              </a:rPr>
              <a:t>the development of</a:t>
            </a:r>
          </a:p>
          <a:p>
            <a:pPr marL="0" indent="0">
              <a:buNone/>
            </a:pPr>
            <a:r>
              <a:rPr lang="en-US" sz="2000" b="1" dirty="0" smtClean="0">
                <a:solidFill>
                  <a:schemeClr val="accent6">
                    <a:lumMod val="75000"/>
                  </a:schemeClr>
                </a:solidFill>
              </a:rPr>
              <a:t>dental caries</a:t>
            </a:r>
            <a:r>
              <a:rPr lang="en-US" sz="2000" dirty="0" smtClean="0">
                <a:solidFill>
                  <a:schemeClr val="accent6">
                    <a:lumMod val="75000"/>
                  </a:schemeClr>
                </a:solidFill>
              </a:rPr>
              <a:t>. It forms a protective layer of acid                                            </a:t>
            </a:r>
          </a:p>
          <a:p>
            <a:pPr marL="0" indent="0">
              <a:buNone/>
            </a:pPr>
            <a:r>
              <a:rPr lang="en-US" sz="2000" dirty="0" smtClean="0">
                <a:solidFill>
                  <a:schemeClr val="accent6">
                    <a:lumMod val="75000"/>
                  </a:schemeClr>
                </a:solidFill>
              </a:rPr>
              <a:t>resistant </a:t>
            </a:r>
            <a:r>
              <a:rPr lang="en-US" sz="2000" dirty="0" err="1">
                <a:solidFill>
                  <a:schemeClr val="accent6">
                    <a:lumMod val="75000"/>
                  </a:schemeClr>
                </a:solidFill>
              </a:rPr>
              <a:t>fluoroapatite</a:t>
            </a:r>
            <a:r>
              <a:rPr lang="en-US" sz="2000" dirty="0">
                <a:solidFill>
                  <a:schemeClr val="accent6">
                    <a:lumMod val="75000"/>
                  </a:schemeClr>
                </a:solidFill>
              </a:rPr>
              <a:t> with hydroxyapatite of the</a:t>
            </a:r>
          </a:p>
          <a:p>
            <a:pPr marL="0" indent="0">
              <a:buNone/>
            </a:pPr>
            <a:r>
              <a:rPr lang="en-US" sz="2000" dirty="0">
                <a:solidFill>
                  <a:schemeClr val="accent6">
                    <a:lumMod val="75000"/>
                  </a:schemeClr>
                </a:solidFill>
              </a:rPr>
              <a:t>enamel and prevents the tooth decay by bacterial</a:t>
            </a:r>
          </a:p>
          <a:p>
            <a:pPr marL="0" indent="0">
              <a:buNone/>
            </a:pPr>
            <a:r>
              <a:rPr lang="en-US" sz="2000" dirty="0">
                <a:solidFill>
                  <a:schemeClr val="accent6">
                    <a:lumMod val="75000"/>
                  </a:schemeClr>
                </a:solidFill>
              </a:rPr>
              <a:t>acids</a:t>
            </a:r>
            <a:r>
              <a:rPr lang="en-US" sz="2000" dirty="0"/>
              <a:t>. Further, fluoride inhibits the </a:t>
            </a:r>
            <a:r>
              <a:rPr lang="en-US" sz="2000" dirty="0" smtClean="0"/>
              <a:t>bacterial                                    </a:t>
            </a:r>
            <a:endParaRPr lang="en-US" sz="2000" dirty="0"/>
          </a:p>
          <a:p>
            <a:pPr marL="0" indent="0">
              <a:buNone/>
            </a:pPr>
            <a:r>
              <a:rPr lang="en-US" sz="2000" dirty="0"/>
              <a:t>enzymes and reduces the production of acids.</a:t>
            </a:r>
          </a:p>
          <a:p>
            <a:pPr marL="0" indent="0">
              <a:buNone/>
            </a:pPr>
            <a:r>
              <a:rPr lang="en-US" sz="2000" dirty="0"/>
              <a:t>2. Fluoride is necessary for the proper</a:t>
            </a:r>
          </a:p>
          <a:p>
            <a:pPr marL="0" indent="0">
              <a:buNone/>
            </a:pPr>
            <a:r>
              <a:rPr lang="en-US" sz="2000" dirty="0"/>
              <a:t>development of bones.</a:t>
            </a:r>
          </a:p>
          <a:p>
            <a:pPr marL="0" indent="0">
              <a:buNone/>
            </a:pPr>
            <a:r>
              <a:rPr lang="en-US" sz="2000" dirty="0"/>
              <a:t>3. It inhibits the activities of certain enzymes.</a:t>
            </a:r>
          </a:p>
          <a:p>
            <a:pPr marL="0" indent="0">
              <a:buNone/>
            </a:pPr>
            <a:r>
              <a:rPr lang="en-US" sz="2000" dirty="0"/>
              <a:t>Sodium fluoride inhibits enolase (of glycolysis)</a:t>
            </a:r>
          </a:p>
          <a:p>
            <a:pPr marL="0" indent="0">
              <a:buNone/>
            </a:pPr>
            <a:r>
              <a:rPr lang="en-US" sz="2000" dirty="0"/>
              <a:t>while </a:t>
            </a:r>
            <a:r>
              <a:rPr lang="en-US" sz="2000" dirty="0" err="1"/>
              <a:t>fluoroacetate</a:t>
            </a:r>
            <a:r>
              <a:rPr lang="en-US" sz="2000" dirty="0"/>
              <a:t> inhibits </a:t>
            </a:r>
            <a:r>
              <a:rPr lang="en-US" sz="2000" dirty="0" err="1"/>
              <a:t>aconitase</a:t>
            </a:r>
            <a:r>
              <a:rPr lang="en-US" sz="2000" dirty="0"/>
              <a:t> (of citric</a:t>
            </a:r>
          </a:p>
          <a:p>
            <a:pPr marL="0" indent="0">
              <a:buNone/>
            </a:pPr>
            <a:r>
              <a:rPr lang="en-US" sz="2000" dirty="0"/>
              <a:t>acid cycle).</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130588129"/>
              </p:ext>
            </p:extLst>
          </p:nvPr>
        </p:nvGraphicFramePr>
        <p:xfrm>
          <a:off x="6961554" y="2104519"/>
          <a:ext cx="4392246" cy="1598601"/>
        </p:xfrm>
        <a:graphic>
          <a:graphicData uri="http://schemas.openxmlformats.org/drawingml/2006/table">
            <a:tbl>
              <a:tblPr firstRow="1" bandRow="1">
                <a:tableStyleId>{073A0DAA-6AF3-43AB-8588-CEC1D06C72B9}</a:tableStyleId>
              </a:tblPr>
              <a:tblGrid>
                <a:gridCol w="4392246"/>
              </a:tblGrid>
              <a:tr h="1598601">
                <a:tc>
                  <a:txBody>
                    <a:bodyPr/>
                    <a:lstStyle/>
                    <a:p>
                      <a:r>
                        <a:rPr lang="en-US" sz="1800" b="1" i="0" u="none" strike="noStrike" kern="1200" baseline="0" dirty="0" smtClean="0">
                          <a:solidFill>
                            <a:schemeClr val="tx1"/>
                          </a:solidFill>
                          <a:latin typeface="+mn-lt"/>
                          <a:ea typeface="+mn-ea"/>
                          <a:cs typeface="+mn-cs"/>
                        </a:rPr>
                        <a:t>Dietary requirements and sources</a:t>
                      </a:r>
                    </a:p>
                    <a:p>
                      <a:r>
                        <a:rPr lang="en-US" sz="1800" b="0" i="0" u="none" strike="noStrike" kern="1200" baseline="0" dirty="0" smtClean="0">
                          <a:solidFill>
                            <a:schemeClr val="tx1"/>
                          </a:solidFill>
                          <a:latin typeface="+mn-lt"/>
                          <a:ea typeface="+mn-ea"/>
                          <a:cs typeface="+mn-cs"/>
                        </a:rPr>
                        <a:t>An intake of less than 2 ppm of fluoride will</a:t>
                      </a:r>
                    </a:p>
                    <a:p>
                      <a:r>
                        <a:rPr lang="en-US" sz="1800" b="0" i="0" u="none" strike="noStrike" kern="1200" baseline="0" dirty="0" smtClean="0">
                          <a:solidFill>
                            <a:schemeClr val="tx1"/>
                          </a:solidFill>
                          <a:latin typeface="+mn-lt"/>
                          <a:ea typeface="+mn-ea"/>
                          <a:cs typeface="+mn-cs"/>
                        </a:rPr>
                        <a:t>meet the daily requirements. Drinking water is</a:t>
                      </a:r>
                    </a:p>
                    <a:p>
                      <a:r>
                        <a:rPr lang="en-US" sz="1800" b="0" i="0" u="none" strike="noStrike" kern="1200" baseline="0" dirty="0" smtClean="0">
                          <a:solidFill>
                            <a:schemeClr val="tx1"/>
                          </a:solidFill>
                          <a:latin typeface="+mn-lt"/>
                          <a:ea typeface="+mn-ea"/>
                          <a:cs typeface="+mn-cs"/>
                        </a:rPr>
                        <a:t>the main source.</a:t>
                      </a:r>
                      <a:endParaRPr lang="en-US" dirty="0">
                        <a:solidFill>
                          <a:schemeClr val="tx1"/>
                        </a:solidFill>
                      </a:endParaRPr>
                    </a:p>
                  </a:txBody>
                  <a:tcPr>
                    <a:solidFill>
                      <a:schemeClr val="bg1">
                        <a:lumMod val="85000"/>
                      </a:schemeClr>
                    </a:solidFill>
                  </a:tcPr>
                </a:tc>
              </a:tr>
            </a:tbl>
          </a:graphicData>
        </a:graphic>
      </p:graphicFrame>
    </p:spTree>
    <p:extLst>
      <p:ext uri="{BB962C8B-B14F-4D97-AF65-F5344CB8AC3E}">
        <p14:creationId xmlns:p14="http://schemas.microsoft.com/office/powerpoint/2010/main" val="5541150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65125"/>
            <a:ext cx="8062907" cy="6315344"/>
          </a:xfrm>
          <a:prstGeom prst="rect">
            <a:avLst/>
          </a:prstGeom>
        </p:spPr>
      </p:pic>
    </p:spTree>
    <p:extLst>
      <p:ext uri="{BB962C8B-B14F-4D97-AF65-F5344CB8AC3E}">
        <p14:creationId xmlns:p14="http://schemas.microsoft.com/office/powerpoint/2010/main" val="32896559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8471" y="675250"/>
            <a:ext cx="7550496" cy="5425771"/>
          </a:xfrm>
          <a:prstGeom prst="rect">
            <a:avLst/>
          </a:prstGeom>
        </p:spPr>
      </p:pic>
    </p:spTree>
    <p:extLst>
      <p:ext uri="{BB962C8B-B14F-4D97-AF65-F5344CB8AC3E}">
        <p14:creationId xmlns:p14="http://schemas.microsoft.com/office/powerpoint/2010/main" val="17196196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Disease states</a:t>
            </a:r>
            <a:endParaRPr lang="en-US" dirty="0"/>
          </a:p>
        </p:txBody>
      </p:sp>
      <p:sp>
        <p:nvSpPr>
          <p:cNvPr id="3" name="Content Placeholder 2"/>
          <p:cNvSpPr>
            <a:spLocks noGrp="1"/>
          </p:cNvSpPr>
          <p:nvPr>
            <p:ph idx="1"/>
          </p:nvPr>
        </p:nvSpPr>
        <p:spPr>
          <a:xfrm>
            <a:off x="381000" y="1677267"/>
            <a:ext cx="10515600" cy="4351338"/>
          </a:xfrm>
        </p:spPr>
        <p:txBody>
          <a:bodyPr/>
          <a:lstStyle/>
          <a:p>
            <a:pPr marL="0" indent="0">
              <a:buNone/>
            </a:pPr>
            <a:r>
              <a:rPr lang="en-US" dirty="0"/>
              <a:t>1. </a:t>
            </a:r>
            <a:r>
              <a:rPr lang="en-US" b="1" dirty="0"/>
              <a:t>Dental caries : </a:t>
            </a:r>
            <a:r>
              <a:rPr lang="en-US" dirty="0"/>
              <a:t>It is clearly established that</a:t>
            </a:r>
          </a:p>
          <a:p>
            <a:pPr marL="0" indent="0">
              <a:buNone/>
            </a:pPr>
            <a:r>
              <a:rPr lang="en-US" dirty="0"/>
              <a:t>drinking water containing less than 0.5 ppm of</a:t>
            </a:r>
          </a:p>
          <a:p>
            <a:pPr marL="0" indent="0">
              <a:buNone/>
            </a:pPr>
            <a:r>
              <a:rPr lang="en-US" dirty="0"/>
              <a:t>fluoride is associated with the development of</a:t>
            </a:r>
          </a:p>
          <a:p>
            <a:pPr marL="0" indent="0">
              <a:buNone/>
            </a:pPr>
            <a:r>
              <a:rPr lang="en-US" dirty="0"/>
              <a:t>dental caries in children</a:t>
            </a:r>
            <a:endParaRPr lang="en-US" dirty="0"/>
          </a:p>
        </p:txBody>
      </p:sp>
      <p:pic>
        <p:nvPicPr>
          <p:cNvPr id="4" name="Picture 3"/>
          <p:cNvPicPr>
            <a:picLocks noChangeAspect="1"/>
          </p:cNvPicPr>
          <p:nvPr/>
        </p:nvPicPr>
        <p:blipFill>
          <a:blip r:embed="rId2"/>
          <a:stretch>
            <a:fillRect/>
          </a:stretch>
        </p:blipFill>
        <p:spPr>
          <a:xfrm>
            <a:off x="7231410" y="3532909"/>
            <a:ext cx="4960590" cy="3325091"/>
          </a:xfrm>
          <a:prstGeom prst="rect">
            <a:avLst/>
          </a:prstGeom>
        </p:spPr>
      </p:pic>
      <p:sp>
        <p:nvSpPr>
          <p:cNvPr id="5" name="Rectangle 4"/>
          <p:cNvSpPr/>
          <p:nvPr/>
        </p:nvSpPr>
        <p:spPr>
          <a:xfrm>
            <a:off x="1135410" y="5330393"/>
            <a:ext cx="6096000" cy="1077218"/>
          </a:xfrm>
          <a:prstGeom prst="rect">
            <a:avLst/>
          </a:prstGeom>
        </p:spPr>
        <p:txBody>
          <a:bodyPr>
            <a:spAutoFit/>
          </a:bodyPr>
          <a:lstStyle/>
          <a:p>
            <a:r>
              <a:rPr lang="en-US" sz="2800" b="1" dirty="0">
                <a:solidFill>
                  <a:srgbClr val="000000"/>
                </a:solidFill>
                <a:latin typeface="Sense"/>
              </a:rPr>
              <a:t>Xerostomia-Related Caries </a:t>
            </a:r>
            <a:endParaRPr lang="en-US" sz="2800" dirty="0">
              <a:solidFill>
                <a:srgbClr val="000000"/>
              </a:solidFill>
              <a:latin typeface="Sense"/>
            </a:endParaRPr>
          </a:p>
          <a:p>
            <a:r>
              <a:rPr lang="en-US" dirty="0">
                <a:solidFill>
                  <a:srgbClr val="000000"/>
                </a:solidFill>
                <a:latin typeface="Sense"/>
              </a:rPr>
              <a:t>Severe, generalized caries in a patient with xerostomia caused by radiation therapy to the head and neck. </a:t>
            </a:r>
            <a:endParaRPr lang="en-US" dirty="0"/>
          </a:p>
        </p:txBody>
      </p:sp>
    </p:spTree>
    <p:extLst>
      <p:ext uri="{BB962C8B-B14F-4D97-AF65-F5344CB8AC3E}">
        <p14:creationId xmlns:p14="http://schemas.microsoft.com/office/powerpoint/2010/main" val="3177334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539" y="357808"/>
            <a:ext cx="6139070" cy="6500191"/>
          </a:xfrm>
        </p:spPr>
        <p:txBody>
          <a:bodyPr>
            <a:noAutofit/>
          </a:bodyPr>
          <a:lstStyle/>
          <a:p>
            <a:r>
              <a:rPr lang="en-US" sz="2400" dirty="0" smtClean="0"/>
              <a:t> </a:t>
            </a:r>
            <a:r>
              <a:rPr lang="en-US" sz="2400" b="1" dirty="0"/>
              <a:t>Fluorosis : </a:t>
            </a:r>
            <a:r>
              <a:rPr lang="en-US" sz="2400" dirty="0"/>
              <a:t>Excessive intake of fluoride is</a:t>
            </a:r>
          </a:p>
          <a:p>
            <a:r>
              <a:rPr lang="en-US" sz="2400" dirty="0"/>
              <a:t>harmful to </a:t>
            </a:r>
            <a:r>
              <a:rPr lang="en-US" sz="2400" i="1" dirty="0">
                <a:solidFill>
                  <a:schemeClr val="accent1">
                    <a:lumMod val="75000"/>
                  </a:schemeClr>
                </a:solidFill>
              </a:rPr>
              <a:t>the body. An intake above 2 </a:t>
            </a:r>
            <a:r>
              <a:rPr lang="en-US" sz="2400" i="1" dirty="0" smtClean="0">
                <a:solidFill>
                  <a:schemeClr val="accent1">
                    <a:lumMod val="75000"/>
                  </a:schemeClr>
                </a:solidFill>
              </a:rPr>
              <a:t>ppm(particularly </a:t>
            </a:r>
            <a:r>
              <a:rPr lang="en-US" sz="2400" i="1" dirty="0">
                <a:solidFill>
                  <a:schemeClr val="accent1">
                    <a:lumMod val="75000"/>
                  </a:schemeClr>
                </a:solidFill>
              </a:rPr>
              <a:t>&gt; 5 ppm) in children </a:t>
            </a:r>
            <a:r>
              <a:rPr lang="en-US" sz="2400" i="1" dirty="0" smtClean="0">
                <a:solidFill>
                  <a:schemeClr val="accent1">
                    <a:lumMod val="75000"/>
                  </a:schemeClr>
                </a:solidFill>
              </a:rPr>
              <a:t>causes mottling </a:t>
            </a:r>
            <a:r>
              <a:rPr lang="en-US" sz="2400" i="1" dirty="0">
                <a:solidFill>
                  <a:schemeClr val="accent1">
                    <a:lumMod val="75000"/>
                  </a:schemeClr>
                </a:solidFill>
              </a:rPr>
              <a:t>of enamel and discoloration of teeth.</a:t>
            </a:r>
          </a:p>
          <a:p>
            <a:r>
              <a:rPr lang="en-US" sz="2400" dirty="0"/>
              <a:t>The teeth </a:t>
            </a:r>
            <a:r>
              <a:rPr lang="en-US" sz="2400" dirty="0">
                <a:solidFill>
                  <a:schemeClr val="accent2">
                    <a:lumMod val="75000"/>
                  </a:schemeClr>
                </a:solidFill>
              </a:rPr>
              <a:t>are weak and become rough </a:t>
            </a:r>
            <a:r>
              <a:rPr lang="en-US" sz="2400" dirty="0" smtClean="0">
                <a:solidFill>
                  <a:schemeClr val="accent2">
                    <a:lumMod val="75000"/>
                  </a:schemeClr>
                </a:solidFill>
              </a:rPr>
              <a:t>with characteristic </a:t>
            </a:r>
            <a:r>
              <a:rPr lang="en-US" sz="2400" dirty="0">
                <a:solidFill>
                  <a:schemeClr val="accent2">
                    <a:lumMod val="75000"/>
                  </a:schemeClr>
                </a:solidFill>
              </a:rPr>
              <a:t>brown or yellow patches on </a:t>
            </a:r>
            <a:r>
              <a:rPr lang="en-US" sz="2400" dirty="0" smtClean="0">
                <a:solidFill>
                  <a:schemeClr val="accent2">
                    <a:lumMod val="75000"/>
                  </a:schemeClr>
                </a:solidFill>
              </a:rPr>
              <a:t>their surface</a:t>
            </a:r>
            <a:r>
              <a:rPr lang="en-US" sz="2400" dirty="0">
                <a:solidFill>
                  <a:schemeClr val="accent2">
                    <a:lumMod val="75000"/>
                  </a:schemeClr>
                </a:solidFill>
              </a:rPr>
              <a:t>. These manifestations are </a:t>
            </a:r>
            <a:r>
              <a:rPr lang="en-US" sz="2400" dirty="0" smtClean="0">
                <a:solidFill>
                  <a:schemeClr val="accent2">
                    <a:lumMod val="75000"/>
                  </a:schemeClr>
                </a:solidFill>
              </a:rPr>
              <a:t>collectively referred </a:t>
            </a:r>
            <a:r>
              <a:rPr lang="en-US" sz="2400" dirty="0">
                <a:solidFill>
                  <a:schemeClr val="accent2">
                    <a:lumMod val="75000"/>
                  </a:schemeClr>
                </a:solidFill>
              </a:rPr>
              <a:t>to as dental fluorosis.</a:t>
            </a:r>
          </a:p>
          <a:p>
            <a:r>
              <a:rPr lang="en-US" sz="2000" dirty="0"/>
              <a:t>An intake of fluoride above 20 ppm is </a:t>
            </a:r>
            <a:r>
              <a:rPr lang="en-US" sz="2000" dirty="0" smtClean="0"/>
              <a:t>toxic and </a:t>
            </a:r>
            <a:r>
              <a:rPr lang="en-US" sz="2000" dirty="0"/>
              <a:t>causes pathological changes in the bones.</a:t>
            </a:r>
          </a:p>
          <a:p>
            <a:r>
              <a:rPr lang="en-US" sz="2000" dirty="0" err="1"/>
              <a:t>Hypercalcification</a:t>
            </a:r>
            <a:r>
              <a:rPr lang="en-US" sz="2000" dirty="0"/>
              <a:t>, increasing the density of </a:t>
            </a:r>
            <a:r>
              <a:rPr lang="en-US" sz="2000" dirty="0" smtClean="0"/>
              <a:t>the bones </a:t>
            </a:r>
            <a:r>
              <a:rPr lang="en-US" sz="2000" dirty="0"/>
              <a:t>of limbs, pelvis and spine, is a</a:t>
            </a:r>
          </a:p>
          <a:p>
            <a:r>
              <a:rPr lang="en-US" sz="2000" dirty="0"/>
              <a:t>characteristic </a:t>
            </a:r>
            <a:r>
              <a:rPr lang="en-US" sz="2000" dirty="0" smtClean="0"/>
              <a:t>feature </a:t>
            </a:r>
            <a:r>
              <a:rPr lang="en-US" sz="2000" dirty="0"/>
              <a:t>and collagen of bones get calcified. </a:t>
            </a:r>
            <a:r>
              <a:rPr lang="en-US" sz="2000" dirty="0" smtClean="0"/>
              <a:t>Neurological disturbances are also commonly observed. The manifestations described here constitute </a:t>
            </a:r>
            <a:r>
              <a:rPr lang="en-US" sz="2000" b="1" dirty="0" smtClean="0"/>
              <a:t>skeletal fluorosis</a:t>
            </a:r>
            <a:r>
              <a:rPr lang="en-US" sz="2000" dirty="0"/>
              <a:t>. In the advanced stages, the </a:t>
            </a:r>
            <a:r>
              <a:rPr lang="en-US" sz="2000" dirty="0" smtClean="0"/>
              <a:t>individuals are </a:t>
            </a:r>
            <a:r>
              <a:rPr lang="en-US" sz="2000" dirty="0"/>
              <a:t>crippled and cannot perform their </a:t>
            </a:r>
            <a:r>
              <a:rPr lang="en-US" sz="2000" dirty="0" smtClean="0"/>
              <a:t>daily routine </a:t>
            </a:r>
            <a:r>
              <a:rPr lang="en-US" sz="2000" dirty="0"/>
              <a:t>work due to stiff joints. This condition </a:t>
            </a:r>
            <a:r>
              <a:rPr lang="en-US" sz="2000" dirty="0" smtClean="0"/>
              <a:t>of advanced </a:t>
            </a:r>
            <a:r>
              <a:rPr lang="en-US" sz="2000" dirty="0"/>
              <a:t>fluorosis is referred to as </a:t>
            </a:r>
            <a:r>
              <a:rPr lang="en-US" sz="2000" b="1" dirty="0"/>
              <a:t>genu </a:t>
            </a:r>
            <a:r>
              <a:rPr lang="en-US" sz="2000" b="1" dirty="0" err="1"/>
              <a:t>valgum</a:t>
            </a:r>
            <a:r>
              <a:rPr lang="en-US" sz="2000" dirty="0" smtClean="0"/>
              <a:t>.</a:t>
            </a:r>
            <a:endParaRPr lang="en-US" sz="2000" dirty="0"/>
          </a:p>
        </p:txBody>
      </p:sp>
      <p:pic>
        <p:nvPicPr>
          <p:cNvPr id="4" name="Picture 3"/>
          <p:cNvPicPr>
            <a:picLocks noChangeAspect="1"/>
          </p:cNvPicPr>
          <p:nvPr/>
        </p:nvPicPr>
        <p:blipFill>
          <a:blip r:embed="rId2"/>
          <a:stretch>
            <a:fillRect/>
          </a:stretch>
        </p:blipFill>
        <p:spPr>
          <a:xfrm>
            <a:off x="7357935" y="75380"/>
            <a:ext cx="4834065" cy="3230616"/>
          </a:xfrm>
          <a:prstGeom prst="rect">
            <a:avLst/>
          </a:prstGeom>
        </p:spPr>
      </p:pic>
      <p:pic>
        <p:nvPicPr>
          <p:cNvPr id="5" name="Picture 4"/>
          <p:cNvPicPr>
            <a:picLocks noChangeAspect="1"/>
          </p:cNvPicPr>
          <p:nvPr/>
        </p:nvPicPr>
        <p:blipFill>
          <a:blip r:embed="rId3"/>
          <a:stretch>
            <a:fillRect/>
          </a:stretch>
        </p:blipFill>
        <p:spPr>
          <a:xfrm>
            <a:off x="7357934" y="3305996"/>
            <a:ext cx="4834065" cy="3035945"/>
          </a:xfrm>
          <a:prstGeom prst="rect">
            <a:avLst/>
          </a:prstGeom>
        </p:spPr>
      </p:pic>
    </p:spTree>
    <p:extLst>
      <p:ext uri="{BB962C8B-B14F-4D97-AF65-F5344CB8AC3E}">
        <p14:creationId xmlns:p14="http://schemas.microsoft.com/office/powerpoint/2010/main" val="12750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2155"/>
          </a:xfrm>
        </p:spPr>
        <p:txBody>
          <a:bodyPr/>
          <a:lstStyle/>
          <a:p>
            <a:r>
              <a:rPr lang="en-US" i="1" dirty="0"/>
              <a:t>Functions</a:t>
            </a:r>
            <a:endParaRPr lang="en-US" dirty="0"/>
          </a:p>
        </p:txBody>
      </p:sp>
      <p:sp>
        <p:nvSpPr>
          <p:cNvPr id="3" name="Content Placeholder 2"/>
          <p:cNvSpPr>
            <a:spLocks noGrp="1"/>
          </p:cNvSpPr>
          <p:nvPr>
            <p:ph idx="1"/>
          </p:nvPr>
        </p:nvSpPr>
        <p:spPr>
          <a:xfrm>
            <a:off x="659296" y="1121134"/>
            <a:ext cx="10515600" cy="5340096"/>
          </a:xfrm>
        </p:spPr>
        <p:txBody>
          <a:bodyPr>
            <a:normAutofit/>
          </a:bodyPr>
          <a:lstStyle/>
          <a:p>
            <a:pPr marL="0" indent="0">
              <a:buNone/>
            </a:pPr>
            <a:r>
              <a:rPr lang="en-US" dirty="0"/>
              <a:t>1. </a:t>
            </a:r>
            <a:r>
              <a:rPr lang="en-US" b="1" i="1" dirty="0"/>
              <a:t>Formation of bone and teeth</a:t>
            </a:r>
            <a:r>
              <a:rPr lang="en-US" dirty="0"/>
              <a:t>: 99% of the </a:t>
            </a:r>
            <a:r>
              <a:rPr lang="en-US" dirty="0" smtClean="0"/>
              <a:t>body’s calcium </a:t>
            </a:r>
            <a:r>
              <a:rPr lang="en-US" dirty="0"/>
              <a:t>is located in bone in the form </a:t>
            </a:r>
            <a:r>
              <a:rPr lang="en-US" dirty="0" smtClean="0"/>
              <a:t>of </a:t>
            </a:r>
            <a:r>
              <a:rPr lang="en-US" b="1" dirty="0" smtClean="0"/>
              <a:t>hydroxyapatite </a:t>
            </a:r>
            <a:r>
              <a:rPr lang="en-US" b="1" dirty="0"/>
              <a:t>crystal [3Ca</a:t>
            </a:r>
            <a:r>
              <a:rPr lang="en-US" dirty="0"/>
              <a:t>3 </a:t>
            </a:r>
            <a:r>
              <a:rPr lang="en-US" b="1" dirty="0"/>
              <a:t>(PO4)</a:t>
            </a:r>
            <a:r>
              <a:rPr lang="en-US" dirty="0"/>
              <a:t>2 </a:t>
            </a:r>
            <a:r>
              <a:rPr lang="en-US" b="1" dirty="0"/>
              <a:t>Ca (OH)2]</a:t>
            </a:r>
            <a:r>
              <a:rPr lang="en-US" dirty="0"/>
              <a:t>. </a:t>
            </a:r>
            <a:r>
              <a:rPr lang="en-US" dirty="0" smtClean="0"/>
              <a:t>The hardness </a:t>
            </a:r>
            <a:r>
              <a:rPr lang="en-US" dirty="0"/>
              <a:t>and rigidity of bone and teeth are due </a:t>
            </a:r>
            <a:r>
              <a:rPr lang="en-US" dirty="0" smtClean="0"/>
              <a:t>to hydroxyapatite. </a:t>
            </a:r>
          </a:p>
          <a:p>
            <a:pPr marL="0" indent="0">
              <a:buNone/>
            </a:pPr>
            <a:r>
              <a:rPr lang="en-US" dirty="0"/>
              <a:t>2. </a:t>
            </a:r>
            <a:r>
              <a:rPr lang="en-US" b="1" i="1" dirty="0"/>
              <a:t>Blood coagulations</a:t>
            </a:r>
            <a:r>
              <a:rPr lang="en-US" dirty="0"/>
              <a:t>: Calcium present in platelets</a:t>
            </a:r>
          </a:p>
          <a:p>
            <a:pPr marL="0" indent="0">
              <a:buNone/>
            </a:pPr>
            <a:r>
              <a:rPr lang="en-US" dirty="0"/>
              <a:t>involved in blood coagulation, the conversion of an</a:t>
            </a:r>
          </a:p>
          <a:p>
            <a:pPr marL="0" indent="0">
              <a:buNone/>
            </a:pPr>
            <a:r>
              <a:rPr lang="en-US" dirty="0"/>
              <a:t>inactive protein prothrombin into an </a:t>
            </a:r>
            <a:r>
              <a:rPr lang="en-US" dirty="0" smtClean="0"/>
              <a:t>active </a:t>
            </a:r>
            <a:r>
              <a:rPr lang="en-US" b="1" dirty="0" smtClean="0"/>
              <a:t>thrombin </a:t>
            </a:r>
            <a:r>
              <a:rPr lang="en-US" dirty="0"/>
              <a:t>requires calcium ions</a:t>
            </a:r>
            <a:r>
              <a:rPr lang="en-US" i="1" dirty="0"/>
              <a:t>.</a:t>
            </a:r>
          </a:p>
          <a:p>
            <a:pPr marL="0" indent="0">
              <a:buNone/>
            </a:pPr>
            <a:r>
              <a:rPr lang="en-US" dirty="0"/>
              <a:t>3. </a:t>
            </a:r>
            <a:r>
              <a:rPr lang="en-US" b="1" dirty="0"/>
              <a:t>Muscle contraction: </a:t>
            </a:r>
            <a:r>
              <a:rPr lang="en-US" dirty="0" smtClean="0"/>
              <a:t>Muscle </a:t>
            </a:r>
            <a:r>
              <a:rPr lang="en-US" dirty="0"/>
              <a:t>contraction is initiated</a:t>
            </a:r>
          </a:p>
          <a:p>
            <a:pPr marL="0" indent="0">
              <a:buNone/>
            </a:pPr>
            <a:r>
              <a:rPr lang="en-US" dirty="0"/>
              <a:t>by the binding of calcium to </a:t>
            </a:r>
            <a:r>
              <a:rPr lang="en-US" dirty="0" err="1" smtClean="0"/>
              <a:t>troponine</a:t>
            </a:r>
            <a:r>
              <a:rPr lang="en-US" dirty="0" smtClean="0"/>
              <a:t>.</a:t>
            </a:r>
            <a:endParaRPr lang="en-US" dirty="0"/>
          </a:p>
          <a:p>
            <a:pPr marL="0" indent="0">
              <a:buNone/>
            </a:pPr>
            <a:endParaRPr lang="en-US" dirty="0"/>
          </a:p>
        </p:txBody>
      </p:sp>
    </p:spTree>
    <p:extLst>
      <p:ext uri="{BB962C8B-B14F-4D97-AF65-F5344CB8AC3E}">
        <p14:creationId xmlns:p14="http://schemas.microsoft.com/office/powerpoint/2010/main" val="13702247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t>Probably toxic dose (PTD): Defined as the threshold dose that could</a:t>
            </a:r>
          </a:p>
          <a:p>
            <a:r>
              <a:rPr lang="en-US" b="1" i="1" dirty="0"/>
              <a:t>cause serious or life threatening systemic signs and symptoms.</a:t>
            </a:r>
          </a:p>
          <a:p>
            <a:r>
              <a:rPr lang="en-US" b="1" i="1" dirty="0"/>
              <a:t>Safely tolerated dose: 8 mg – 16 mg/kg body weight</a:t>
            </a:r>
          </a:p>
          <a:p>
            <a:r>
              <a:rPr lang="en-US" b="1" i="1" dirty="0"/>
              <a:t>Toxic dose: 16 mg – 32 mg/kg body weight</a:t>
            </a:r>
          </a:p>
          <a:p>
            <a:r>
              <a:rPr lang="en-US" b="1" i="1" dirty="0"/>
              <a:t>Lethal dose: 32 mg – 64 mg/kg body weight</a:t>
            </a:r>
            <a:endParaRPr lang="en-US" dirty="0"/>
          </a:p>
        </p:txBody>
      </p:sp>
    </p:spTree>
    <p:extLst>
      <p:ext uri="{BB962C8B-B14F-4D97-AF65-F5344CB8AC3E}">
        <p14:creationId xmlns:p14="http://schemas.microsoft.com/office/powerpoint/2010/main" val="28654277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7322"/>
            <a:ext cx="10515600" cy="5739641"/>
          </a:xfrm>
        </p:spPr>
        <p:txBody>
          <a:bodyPr>
            <a:normAutofit fontScale="92500" lnSpcReduction="10000"/>
          </a:bodyPr>
          <a:lstStyle/>
          <a:p>
            <a:pPr marL="0" indent="0">
              <a:buNone/>
            </a:pPr>
            <a:r>
              <a:rPr lang="en-US" dirty="0"/>
              <a:t>The fluoride content of water in some parts of</a:t>
            </a:r>
          </a:p>
          <a:p>
            <a:pPr marL="0" indent="0">
              <a:buNone/>
            </a:pPr>
            <a:r>
              <a:rPr lang="en-US" dirty="0"/>
              <a:t>Andhra Pradesh, Punjab and Karnataka is quite</a:t>
            </a:r>
          </a:p>
          <a:p>
            <a:pPr marL="0" indent="0">
              <a:buNone/>
            </a:pPr>
            <a:r>
              <a:rPr lang="en-US" dirty="0"/>
              <a:t>high. Fluorosis is prevalent in these regions,</a:t>
            </a:r>
          </a:p>
          <a:p>
            <a:pPr marL="0" indent="0">
              <a:buNone/>
            </a:pPr>
            <a:r>
              <a:rPr lang="en-US" dirty="0"/>
              <a:t>causing concern to government and health</a:t>
            </a:r>
          </a:p>
          <a:p>
            <a:pPr marL="0" indent="0">
              <a:buNone/>
            </a:pPr>
            <a:r>
              <a:rPr lang="en-US" dirty="0"/>
              <a:t>officials.</a:t>
            </a:r>
          </a:p>
          <a:p>
            <a:pPr marL="0" indent="0">
              <a:buNone/>
            </a:pPr>
            <a:r>
              <a:rPr lang="en-US" dirty="0"/>
              <a:t>3. </a:t>
            </a:r>
            <a:r>
              <a:rPr lang="en-US" b="1" dirty="0"/>
              <a:t>Fluoridation of water and use of fluoride</a:t>
            </a:r>
          </a:p>
          <a:p>
            <a:pPr marL="0" indent="0">
              <a:buNone/>
            </a:pPr>
            <a:r>
              <a:rPr lang="en-US" b="1" dirty="0"/>
              <a:t>tooth-pastes : </a:t>
            </a:r>
            <a:r>
              <a:rPr lang="en-US" dirty="0"/>
              <a:t>In order to prevent the dental</a:t>
            </a:r>
          </a:p>
          <a:p>
            <a:pPr marL="0" indent="0">
              <a:buNone/>
            </a:pPr>
            <a:r>
              <a:rPr lang="en-US" dirty="0"/>
              <a:t>caries in children, some advanced countries like</a:t>
            </a:r>
          </a:p>
          <a:p>
            <a:pPr marL="0" indent="0">
              <a:buNone/>
            </a:pPr>
            <a:r>
              <a:rPr lang="en-US" dirty="0"/>
              <a:t>USA have started fluoridation of water. Further,</a:t>
            </a:r>
          </a:p>
          <a:p>
            <a:pPr marL="0" indent="0">
              <a:buNone/>
            </a:pPr>
            <a:r>
              <a:rPr lang="en-US" dirty="0"/>
              <a:t>the consumer markets till recently were flooded</a:t>
            </a:r>
          </a:p>
          <a:p>
            <a:pPr marL="0" indent="0">
              <a:buNone/>
            </a:pPr>
            <a:r>
              <a:rPr lang="en-US" dirty="0"/>
              <a:t>with fluoride toothpastes. There is some</a:t>
            </a:r>
          </a:p>
          <a:p>
            <a:pPr marL="0" indent="0">
              <a:buNone/>
            </a:pPr>
            <a:r>
              <a:rPr lang="en-US" dirty="0"/>
              <a:t>rethinking on these aspects due to the toxic</a:t>
            </a:r>
          </a:p>
          <a:p>
            <a:pPr marL="0" indent="0">
              <a:buNone/>
            </a:pPr>
            <a:r>
              <a:rPr lang="en-US" dirty="0"/>
              <a:t>effects of excess fluoride.</a:t>
            </a:r>
            <a:endParaRPr lang="en-US" dirty="0"/>
          </a:p>
        </p:txBody>
      </p:sp>
      <p:pic>
        <p:nvPicPr>
          <p:cNvPr id="4" name="Picture 3"/>
          <p:cNvPicPr>
            <a:picLocks noChangeAspect="1"/>
          </p:cNvPicPr>
          <p:nvPr/>
        </p:nvPicPr>
        <p:blipFill>
          <a:blip r:embed="rId2"/>
          <a:stretch>
            <a:fillRect/>
          </a:stretch>
        </p:blipFill>
        <p:spPr>
          <a:xfrm>
            <a:off x="7942920" y="0"/>
            <a:ext cx="3730079" cy="2743200"/>
          </a:xfrm>
          <a:prstGeom prst="rect">
            <a:avLst/>
          </a:prstGeom>
        </p:spPr>
      </p:pic>
      <p:pic>
        <p:nvPicPr>
          <p:cNvPr id="5" name="Picture 4"/>
          <p:cNvPicPr>
            <a:picLocks noChangeAspect="1"/>
          </p:cNvPicPr>
          <p:nvPr/>
        </p:nvPicPr>
        <p:blipFill>
          <a:blip r:embed="rId3"/>
          <a:stretch>
            <a:fillRect/>
          </a:stretch>
        </p:blipFill>
        <p:spPr>
          <a:xfrm>
            <a:off x="7942920" y="2878136"/>
            <a:ext cx="3548755" cy="2609849"/>
          </a:xfrm>
          <a:prstGeom prst="rect">
            <a:avLst/>
          </a:prstGeom>
        </p:spPr>
      </p:pic>
      <p:pic>
        <p:nvPicPr>
          <p:cNvPr id="7" name="Picture 6"/>
          <p:cNvPicPr>
            <a:picLocks noChangeAspect="1"/>
          </p:cNvPicPr>
          <p:nvPr/>
        </p:nvPicPr>
        <p:blipFill>
          <a:blip r:embed="rId4"/>
          <a:stretch>
            <a:fillRect/>
          </a:stretch>
        </p:blipFill>
        <p:spPr>
          <a:xfrm>
            <a:off x="7942920" y="5007765"/>
            <a:ext cx="3194721" cy="1796256"/>
          </a:xfrm>
          <a:prstGeom prst="rect">
            <a:avLst/>
          </a:prstGeom>
        </p:spPr>
      </p:pic>
    </p:spTree>
    <p:extLst>
      <p:ext uri="{BB962C8B-B14F-4D97-AF65-F5344CB8AC3E}">
        <p14:creationId xmlns:p14="http://schemas.microsoft.com/office/powerpoint/2010/main" val="1287743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488" y="435736"/>
            <a:ext cx="10695432" cy="5782183"/>
          </a:xfrm>
        </p:spPr>
        <p:txBody>
          <a:bodyPr>
            <a:normAutofit fontScale="92500" lnSpcReduction="10000"/>
          </a:bodyPr>
          <a:lstStyle/>
          <a:p>
            <a:pPr marL="0" indent="0">
              <a:buNone/>
            </a:pPr>
            <a:r>
              <a:rPr lang="en-US" dirty="0"/>
              <a:t>4. </a:t>
            </a:r>
            <a:r>
              <a:rPr lang="en-US" b="1" dirty="0"/>
              <a:t>Release of hormones: </a:t>
            </a:r>
            <a:r>
              <a:rPr lang="en-US" dirty="0"/>
              <a:t>The release of </a:t>
            </a:r>
            <a:r>
              <a:rPr lang="en-US" dirty="0" smtClean="0"/>
              <a:t>certain hormones </a:t>
            </a:r>
            <a:r>
              <a:rPr lang="en-US" dirty="0"/>
              <a:t>like parathyroid hormone, calcitonin, </a:t>
            </a:r>
            <a:r>
              <a:rPr lang="en-US" dirty="0" smtClean="0"/>
              <a:t>etc. requires </a:t>
            </a:r>
            <a:r>
              <a:rPr lang="en-US" dirty="0"/>
              <a:t>calcium ions.</a:t>
            </a:r>
          </a:p>
          <a:p>
            <a:pPr marL="0" indent="0">
              <a:buNone/>
            </a:pPr>
            <a:r>
              <a:rPr lang="en-US" dirty="0"/>
              <a:t>5. </a:t>
            </a:r>
            <a:r>
              <a:rPr lang="en-US" b="1" dirty="0"/>
              <a:t>Release of neurotransmitter: </a:t>
            </a:r>
            <a:r>
              <a:rPr lang="en-US" dirty="0"/>
              <a:t>Influx of Ca2+ </a:t>
            </a:r>
            <a:r>
              <a:rPr lang="en-US" dirty="0" smtClean="0"/>
              <a:t>from extracellular </a:t>
            </a:r>
            <a:r>
              <a:rPr lang="en-US" dirty="0"/>
              <a:t>space into neurons causes release </a:t>
            </a:r>
            <a:r>
              <a:rPr lang="en-US" dirty="0" smtClean="0"/>
              <a:t>of neurotransmitter</a:t>
            </a:r>
            <a:r>
              <a:rPr lang="en-US" dirty="0"/>
              <a:t>.</a:t>
            </a:r>
          </a:p>
          <a:p>
            <a:pPr marL="0" indent="0">
              <a:buNone/>
            </a:pPr>
            <a:r>
              <a:rPr lang="en-US" dirty="0"/>
              <a:t>6. </a:t>
            </a:r>
            <a:r>
              <a:rPr lang="en-US" b="1" dirty="0"/>
              <a:t>Regulation of enzyme activity: </a:t>
            </a:r>
            <a:r>
              <a:rPr lang="en-US" dirty="0"/>
              <a:t>Activation </a:t>
            </a:r>
            <a:r>
              <a:rPr lang="en-US" dirty="0" smtClean="0"/>
              <a:t>of number </a:t>
            </a:r>
            <a:r>
              <a:rPr lang="en-US" dirty="0"/>
              <a:t>of enzymes requires Ca2+ as a </a:t>
            </a:r>
            <a:r>
              <a:rPr lang="en-US" dirty="0" smtClean="0"/>
              <a:t>specific cofactor</a:t>
            </a:r>
            <a:r>
              <a:rPr lang="en-US" dirty="0"/>
              <a:t>. For example:</a:t>
            </a:r>
          </a:p>
          <a:p>
            <a:pPr marL="0" indent="0">
              <a:buNone/>
            </a:pPr>
            <a:r>
              <a:rPr lang="en-US" dirty="0"/>
              <a:t>– Activation of enzyme </a:t>
            </a:r>
            <a:r>
              <a:rPr lang="en-US" b="1" dirty="0"/>
              <a:t>glycogen </a:t>
            </a:r>
            <a:r>
              <a:rPr lang="en-US" b="1" dirty="0" smtClean="0"/>
              <a:t>phosphorylase kinase </a:t>
            </a:r>
            <a:r>
              <a:rPr lang="en-US" dirty="0"/>
              <a:t>which then triggers </a:t>
            </a:r>
            <a:r>
              <a:rPr lang="en-US" dirty="0" err="1"/>
              <a:t>glycogenolysis</a:t>
            </a:r>
            <a:r>
              <a:rPr lang="en-US" dirty="0" smtClean="0"/>
              <a:t>.</a:t>
            </a:r>
          </a:p>
          <a:p>
            <a:pPr marL="0" indent="0">
              <a:buNone/>
            </a:pPr>
            <a:r>
              <a:rPr lang="en-US" dirty="0"/>
              <a:t>Activation of salivary and pancreatic </a:t>
            </a:r>
            <a:r>
              <a:rPr lang="en-US" dirty="0" smtClean="0"/>
              <a:t>α-amylase.</a:t>
            </a:r>
          </a:p>
          <a:p>
            <a:r>
              <a:rPr lang="en-US" dirty="0"/>
              <a:t>7. </a:t>
            </a:r>
            <a:r>
              <a:rPr lang="en-US" b="1" dirty="0"/>
              <a:t>Second messenger: </a:t>
            </a:r>
            <a:r>
              <a:rPr lang="en-US" dirty="0"/>
              <a:t>Calcium acts as a </a:t>
            </a:r>
            <a:r>
              <a:rPr lang="en-US" dirty="0" smtClean="0"/>
              <a:t>second messenger </a:t>
            </a:r>
            <a:r>
              <a:rPr lang="en-US" dirty="0"/>
              <a:t>for hormone action</a:t>
            </a:r>
            <a:r>
              <a:rPr lang="en-US" i="1" dirty="0"/>
              <a:t>. </a:t>
            </a:r>
            <a:r>
              <a:rPr lang="en-US" dirty="0"/>
              <a:t>For example, it </a:t>
            </a:r>
            <a:r>
              <a:rPr lang="en-US" dirty="0" smtClean="0"/>
              <a:t>acts as </a:t>
            </a:r>
            <a:r>
              <a:rPr lang="en-US" dirty="0"/>
              <a:t>a </a:t>
            </a:r>
            <a:r>
              <a:rPr lang="en-US" b="1" dirty="0"/>
              <a:t>second messenger </a:t>
            </a:r>
            <a:r>
              <a:rPr lang="en-US" dirty="0"/>
              <a:t>for epinephrine or glucagon.</a:t>
            </a:r>
          </a:p>
          <a:p>
            <a:r>
              <a:rPr lang="en-US" dirty="0"/>
              <a:t>Ca also functions as a </a:t>
            </a:r>
            <a:r>
              <a:rPr lang="en-US" b="1" dirty="0"/>
              <a:t>third messenger </a:t>
            </a:r>
            <a:r>
              <a:rPr lang="en-US" dirty="0"/>
              <a:t>for </a:t>
            </a:r>
            <a:r>
              <a:rPr lang="en-US" dirty="0" smtClean="0"/>
              <a:t>some hormones </a:t>
            </a:r>
            <a:r>
              <a:rPr lang="en-US" dirty="0"/>
              <a:t>such as antidiuretic hormone (ADH).</a:t>
            </a:r>
          </a:p>
        </p:txBody>
      </p:sp>
    </p:spTree>
    <p:extLst>
      <p:ext uri="{BB962C8B-B14F-4D97-AF65-F5344CB8AC3E}">
        <p14:creationId xmlns:p14="http://schemas.microsoft.com/office/powerpoint/2010/main" val="3390705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571</TotalTime>
  <Words>4514</Words>
  <Application>Microsoft Office PowerPoint</Application>
  <PresentationFormat>Widescreen</PresentationFormat>
  <Paragraphs>464</Paragraphs>
  <Slides>81</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Arial-ItalicMT</vt:lpstr>
      <vt:lpstr>ArialMT</vt:lpstr>
      <vt:lpstr>Calibri</vt:lpstr>
      <vt:lpstr>Calibri Light</vt:lpstr>
      <vt:lpstr>Sense</vt:lpstr>
      <vt:lpstr>Wingdings</vt:lpstr>
      <vt:lpstr>Office Theme</vt:lpstr>
      <vt:lpstr>CALCIUM &amp; PHOSPHORUS METABOLISM</vt:lpstr>
      <vt:lpstr>Carpopedal spasm</vt:lpstr>
      <vt:lpstr>PowerPoint Presentation</vt:lpstr>
      <vt:lpstr>Introduction</vt:lpstr>
      <vt:lpstr>Classification </vt:lpstr>
      <vt:lpstr>PowerPoint Presentation</vt:lpstr>
      <vt:lpstr>CALCIUM</vt:lpstr>
      <vt:lpstr>Functions</vt:lpstr>
      <vt:lpstr>PowerPoint Presentation</vt:lpstr>
      <vt:lpstr>PowerPoint Presentation</vt:lpstr>
      <vt:lpstr>Recommended dietary allowance (RDA) per day</vt:lpstr>
      <vt:lpstr>SOURCE OF CALCIUM</vt:lpstr>
      <vt:lpstr>TYPES OF CALCIUM</vt:lpstr>
      <vt:lpstr>PowerPoint Presentation</vt:lpstr>
      <vt:lpstr>ABSORPTION AND EXCRETION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DISEASE STATES</vt:lpstr>
      <vt:lpstr>Hypercalcemia Elevation in serum Ca level (normal 9–11 mg/dl) is hypercalcemia.</vt:lpstr>
      <vt:lpstr>PowerPoint Presentation</vt:lpstr>
      <vt:lpstr>Hypocalcemia Hypocalcemia is a more serious and life threatening condition. It is characterized by a fall in the serum Ca to below 7 mg/dl, causing tetany.</vt:lpstr>
      <vt:lpstr>PowerPoint Presentation</vt:lpstr>
      <vt:lpstr>PowerPoint Presentation</vt:lpstr>
      <vt:lpstr>PowerPoint Presentation</vt:lpstr>
      <vt:lpstr>PowerPoint Presentation</vt:lpstr>
      <vt:lpstr>PowerPoint Presentation</vt:lpstr>
      <vt:lpstr>PHOSPHATE 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Conditions Related to Plasma Phosphorus Concentration Alterations</vt:lpstr>
      <vt:lpstr>PowerPoint Presentation</vt:lpstr>
      <vt:lpstr>PowerPoint Presentation</vt:lpstr>
      <vt:lpstr>APPLIED PHYSIOLOGY – DISEASES OF BONE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 about phosphate</vt:lpstr>
      <vt:lpstr>Flouride metabolism</vt:lpstr>
      <vt:lpstr>PowerPoint Presentation</vt:lpstr>
      <vt:lpstr>PowerPoint Presentation</vt:lpstr>
      <vt:lpstr>FLUORINE</vt:lpstr>
      <vt:lpstr>PowerPoint Presentation</vt:lpstr>
      <vt:lpstr>PowerPoint Presentation</vt:lpstr>
      <vt:lpstr>PowerPoint Presentation</vt:lpstr>
      <vt:lpstr>PowerPoint Presentation</vt:lpstr>
      <vt:lpstr>Disease states</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uzair raut</dc:creator>
  <cp:lastModifiedBy>uzair raut</cp:lastModifiedBy>
  <cp:revision>36</cp:revision>
  <dcterms:created xsi:type="dcterms:W3CDTF">2022-10-09T10:37:17Z</dcterms:created>
  <dcterms:modified xsi:type="dcterms:W3CDTF">2022-10-12T16:36:20Z</dcterms:modified>
</cp:coreProperties>
</file>