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presProps" Target="presProps.xml" /><Relationship Id="rId30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50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16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2798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25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9223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509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313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54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10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859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61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097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86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01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893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27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49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 /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DEDDF-8208-AC88-B555-32B417549F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Oral aspects of defect in lipid metabolism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058797-5140-B3C2-815A-315E25E9E2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By Mukta Shinde </a:t>
            </a:r>
          </a:p>
        </p:txBody>
      </p:sp>
    </p:spTree>
    <p:extLst>
      <p:ext uri="{BB962C8B-B14F-4D97-AF65-F5344CB8AC3E}">
        <p14:creationId xmlns:p14="http://schemas.microsoft.com/office/powerpoint/2010/main" val="698464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99572-8228-2601-FBAA-EFE299051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features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D222F-9D97-0B96-B4CC-7FFDA42CC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GAUCHER cell infiltration is common in long bones. </a:t>
            </a:r>
          </a:p>
          <a:p>
            <a:r>
              <a:rPr lang="en-US" sz="2000"/>
              <a:t>Mandible is a long bone hence becomes a target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Pseudocystic or honeycomb radiolucent lesions in molar and premolar region due to accumulation of GAUCHER cell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Osteopenia and osteoporosis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Enlargement of bone marrow spaces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Displacement of mandibular canal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Apical root resorption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0E72128-8C9C-30A4-965B-2AF6FAE8DE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578" y="3781424"/>
            <a:ext cx="4994945" cy="259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805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1F5F3-EB06-EE70-8FB0-CE34C0DA7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Oral findings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6FF6C-0AD4-1F39-5C91-895063B3D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Yellow pigmentation and petechiae </a:t>
            </a:r>
          </a:p>
          <a:p>
            <a:r>
              <a:rPr lang="en-US" sz="2000"/>
              <a:t>Delayed eruption of permanent teeth </a:t>
            </a:r>
          </a:p>
        </p:txBody>
      </p:sp>
    </p:spTree>
    <p:extLst>
      <p:ext uri="{BB962C8B-B14F-4D97-AF65-F5344CB8AC3E}">
        <p14:creationId xmlns:p14="http://schemas.microsoft.com/office/powerpoint/2010/main" val="1100189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B8FB8-66F5-9BD3-D569-35C76AEB6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Prognosis and treatment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FFE85-087E-D96E-3B32-6031538F0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Prognosis is very poor </a:t>
            </a:r>
          </a:p>
          <a:p>
            <a:r>
              <a:rPr lang="en-US" sz="2000"/>
              <a:t>Leads to death in 1 yr </a:t>
            </a:r>
          </a:p>
          <a:p>
            <a:r>
              <a:rPr lang="en-US" sz="2000"/>
              <a:t>Less virulent forms may persist until sixth decade , patients usually die of intercurrent infection </a:t>
            </a:r>
          </a:p>
          <a:p>
            <a:r>
              <a:rPr lang="en-US" sz="2000"/>
              <a:t>Enzyme replacement therapy is available but expensive. </a:t>
            </a:r>
          </a:p>
        </p:txBody>
      </p:sp>
    </p:spTree>
    <p:extLst>
      <p:ext uri="{BB962C8B-B14F-4D97-AF65-F5344CB8AC3E}">
        <p14:creationId xmlns:p14="http://schemas.microsoft.com/office/powerpoint/2010/main" val="1346000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71369-3079-B7DC-D836-4AD9FDD02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/>
              <a:t>Niemann-Pick Disease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F01BD-935A-C45D-A4AE-438E15B6C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Least common of genetic disturbances of lipid metabolism. </a:t>
            </a:r>
          </a:p>
          <a:p>
            <a:r>
              <a:rPr lang="en-US" sz="2000"/>
              <a:t>Inherited as autosomal recessive trait. </a:t>
            </a:r>
          </a:p>
          <a:p>
            <a:r>
              <a:rPr lang="en-US" sz="2000"/>
              <a:t>Results from lysosomal accumulation of sphingomyelin due to Deficiency of Sphingomyelinase.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331739E-61D7-CE3F-9646-5C0015A33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154" y="3492533"/>
            <a:ext cx="6418512" cy="314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45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C086F-773D-E2F6-68B6-71B360AA0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89203-85D7-A534-5AAE-FA36A44F4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Type A – infantile or acute neuropathic</a:t>
            </a:r>
          </a:p>
          <a:p>
            <a:r>
              <a:rPr lang="en-US" sz="2000"/>
              <a:t>Type B – chronic non neuropthic(less common)</a:t>
            </a:r>
          </a:p>
          <a:p>
            <a:r>
              <a:rPr lang="en-US" sz="2000"/>
              <a:t>Type C – biochemical and genetically distant form. The mutant gene is 18q11-12 </a:t>
            </a:r>
          </a:p>
        </p:txBody>
      </p:sp>
    </p:spTree>
    <p:extLst>
      <p:ext uri="{BB962C8B-B14F-4D97-AF65-F5344CB8AC3E}">
        <p14:creationId xmlns:p14="http://schemas.microsoft.com/office/powerpoint/2010/main" val="2352287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B827-136F-165C-3A63-D58921633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/>
              <a:t>Type 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E6C64-F2F3-37FF-4BCA-0B6EAA728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Severe infantile form with extensive neurological involvement, viseral accumulation of sphingomyelin </a:t>
            </a:r>
          </a:p>
          <a:p>
            <a:r>
              <a:rPr lang="en-US" sz="2000"/>
              <a:t>Hepatosplenomegaly, minor dysmorphy, brownish pigmentation is skin </a:t>
            </a:r>
          </a:p>
          <a:p>
            <a:r>
              <a:rPr lang="en-US" sz="2000"/>
              <a:t>Retinal examination shows macular cherry red spots. </a:t>
            </a:r>
          </a:p>
          <a:p>
            <a:r>
              <a:rPr lang="en-US" sz="2000"/>
              <a:t>Child may die around 1.5 to 3yrs due to cachexia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9581EDB-6358-9220-EA75-45BB3B4CF1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236" y="3522700"/>
            <a:ext cx="3684882" cy="2748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816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0FAE1-B959-45D8-77A9-1B44AF6CB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/>
              <a:t>Type B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81E4F-DBEA-4B60-8F98-E29DE49F5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Organomegaly is common (hepatosplenomegaly)</a:t>
            </a:r>
          </a:p>
          <a:p>
            <a:r>
              <a:rPr lang="en-US" sz="2000"/>
              <a:t>No nervous involvements </a:t>
            </a:r>
          </a:p>
          <a:p>
            <a:r>
              <a:rPr lang="en-US" sz="2000"/>
              <a:t>Bruising </a:t>
            </a:r>
          </a:p>
          <a:p>
            <a:r>
              <a:rPr lang="en-US" sz="2000"/>
              <a:t>Epistaxis </a:t>
            </a:r>
          </a:p>
          <a:p>
            <a:r>
              <a:rPr lang="en-US" sz="2000"/>
              <a:t>Retarded body growth </a:t>
            </a:r>
          </a:p>
          <a:p>
            <a:r>
              <a:rPr lang="en-US" sz="2000"/>
              <a:t>Delayed puberty </a:t>
            </a:r>
          </a:p>
          <a:p>
            <a:r>
              <a:rPr lang="en-US" sz="2000"/>
              <a:t>Joint pain, abdominal pain </a:t>
            </a:r>
          </a:p>
          <a:p>
            <a:r>
              <a:rPr lang="en-US" sz="2000"/>
              <a:t> diarrhea </a:t>
            </a:r>
          </a:p>
          <a:p>
            <a:r>
              <a:rPr lang="en-US" sz="2000"/>
              <a:t>Macular halo and cherry red spots </a:t>
            </a:r>
          </a:p>
        </p:txBody>
      </p:sp>
    </p:spTree>
    <p:extLst>
      <p:ext uri="{BB962C8B-B14F-4D97-AF65-F5344CB8AC3E}">
        <p14:creationId xmlns:p14="http://schemas.microsoft.com/office/powerpoint/2010/main" val="1325064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D30CC-FB9B-8B6F-E90A-61FDDF60E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/>
              <a:t>Type 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0A3CB-565A-8EAA-3370-437DBB90E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Autosomal recessive disorder </a:t>
            </a:r>
          </a:p>
          <a:p>
            <a:r>
              <a:rPr lang="en-US" sz="2000"/>
              <a:t>Due to mutation of NPC1 and NPC2 genes </a:t>
            </a:r>
          </a:p>
          <a:p>
            <a:r>
              <a:rPr lang="en-US" sz="2000"/>
              <a:t>Affects anyone from perinatal to adult age </a:t>
            </a:r>
          </a:p>
          <a:p>
            <a:r>
              <a:rPr lang="en-US" sz="2000"/>
              <a:t>Spleen and lungs are commonly involved </a:t>
            </a:r>
          </a:p>
          <a:p>
            <a:r>
              <a:rPr lang="en-US" sz="2000"/>
              <a:t>Neurological manifestation.   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Cerebellar ataxia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Dysarthria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Dysphagia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Dementia </a:t>
            </a:r>
          </a:p>
        </p:txBody>
      </p:sp>
    </p:spTree>
    <p:extLst>
      <p:ext uri="{BB962C8B-B14F-4D97-AF65-F5344CB8AC3E}">
        <p14:creationId xmlns:p14="http://schemas.microsoft.com/office/powerpoint/2010/main" val="3500597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A8B58-4722-E552-2A6E-DA0DB08EF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Histology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020C3-25A9-3FF6-C626-A4371DB3D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Affected cells become enlarged(Niemann Pick cells) Due to accumulation of sphingomyelin and cholestrol in the lysosomes of cells </a:t>
            </a:r>
          </a:p>
          <a:p>
            <a:r>
              <a:rPr lang="en-US" sz="2000"/>
              <a:t>Foamy cytoplasm- numerous vacuoles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627608B-E846-C677-8B64-74DF9B8AB1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056" y="3429000"/>
            <a:ext cx="4058843" cy="3033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3134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7C32B-3A44-B235-9041-75985649C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Treatment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7E32D-C8D4-44CB-D262-EDBC13A03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Antibiotic therapy </a:t>
            </a:r>
          </a:p>
          <a:p>
            <a:r>
              <a:rPr lang="en-US" sz="2000"/>
              <a:t>Organ transplant </a:t>
            </a:r>
          </a:p>
          <a:p>
            <a:r>
              <a:rPr lang="en-US" sz="2000"/>
              <a:t>Enzyme replacement therapy </a:t>
            </a:r>
          </a:p>
        </p:txBody>
      </p:sp>
    </p:spTree>
    <p:extLst>
      <p:ext uri="{BB962C8B-B14F-4D97-AF65-F5344CB8AC3E}">
        <p14:creationId xmlns:p14="http://schemas.microsoft.com/office/powerpoint/2010/main" val="288571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67DB4-3E59-43D0-AF00-316958A1C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Introduction</a:t>
            </a:r>
            <a:r>
              <a:rPr lang="en-US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DB4D9-A607-C5C8-BBB6-1B5070E6E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Lipids are heterogenous group of organic compds, insolube in water but soluble in organic solvents like alcohol, choloroform etc. </a:t>
            </a:r>
          </a:p>
          <a:p>
            <a:r>
              <a:rPr lang="en-US" sz="2000"/>
              <a:t>Lipid metabolism is concerned with assimilation, utilisation, replacement and synthesis of fatty acids. 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402890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BF61D-8FDA-6E6B-F616-EE49E2932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/>
              <a:t>Letterer Siwe Disease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C3BA5-C25B-2ACB-9E30-4DF221D8F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Acute, histiocytic disorder Belongs to langerhan cells disorder Spectrum </a:t>
            </a:r>
          </a:p>
          <a:p>
            <a:r>
              <a:rPr lang="en-US" sz="2000"/>
              <a:t>Occurs in infants, usually below 3 yrs of age </a:t>
            </a:r>
          </a:p>
        </p:txBody>
      </p:sp>
    </p:spTree>
    <p:extLst>
      <p:ext uri="{BB962C8B-B14F-4D97-AF65-F5344CB8AC3E}">
        <p14:creationId xmlns:p14="http://schemas.microsoft.com/office/powerpoint/2010/main" val="1607910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4A3DF-5348-105E-37C2-8B3CFA044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Clinical features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1F4DC-461D-AA58-7B16-16A73CD85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Skin rash(trunk scalp and extremities) </a:t>
            </a:r>
          </a:p>
          <a:p>
            <a:r>
              <a:rPr lang="en-US"/>
              <a:t>Erythematous purpuric ulceration </a:t>
            </a:r>
          </a:p>
          <a:p>
            <a:r>
              <a:rPr lang="en-US"/>
              <a:t>Low grade spiking fever with malaise and irritability </a:t>
            </a:r>
          </a:p>
          <a:p>
            <a:r>
              <a:rPr lang="en-US"/>
              <a:t>Splenomegaly, hepatomegaly, lymphadenopathy </a:t>
            </a:r>
          </a:p>
          <a:p>
            <a:r>
              <a:rPr lang="en-US"/>
              <a:t>Nodular or diffused involvement of visceral organs like lungs And GIT </a:t>
            </a:r>
          </a:p>
          <a:p>
            <a:r>
              <a:rPr lang="en-US"/>
              <a:t>Progressive anemia  as well as leukopenia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1B8FBB9-4998-A075-ECCE-BCA142AF16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341" y="1061955"/>
            <a:ext cx="3011325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8687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1A2D-12E6-AFB0-350E-1DC0EAB2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Oral manifestation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A85DD-ECB1-7514-54F2-7E40CA50D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Ulcerative lesions </a:t>
            </a:r>
          </a:p>
          <a:p>
            <a:r>
              <a:rPr lang="en-US" sz="2000"/>
              <a:t>Gingival hyperplasia </a:t>
            </a:r>
          </a:p>
          <a:p>
            <a:r>
              <a:rPr lang="en-US" sz="2000"/>
              <a:t>Destruction of bone of mandible and </a:t>
            </a:r>
          </a:p>
          <a:p>
            <a:pPr marL="0" indent="0">
              <a:buNone/>
            </a:pPr>
            <a:r>
              <a:rPr lang="en-US" sz="2000"/>
              <a:t>     maxilla may occur </a:t>
            </a:r>
          </a:p>
          <a:p>
            <a:r>
              <a:rPr lang="en-US" sz="2000"/>
              <a:t>Loosening and premature loss of teeth </a:t>
            </a:r>
          </a:p>
          <a:p>
            <a:endParaRPr lang="en-US" sz="200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9D35FEA-7EA7-8FBE-D70F-267859836D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677" y="3429000"/>
            <a:ext cx="5794725" cy="3335779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EA88AB91-DF72-8098-9DA1-7E6DB52F3F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572" y="93221"/>
            <a:ext cx="4590310" cy="3290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726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9A5DF-B4F0-FB3E-8EFE-6518F515B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Histology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7C553-2629-3F26-23FD-FC14001D0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7500923" cy="3880773"/>
          </a:xfrm>
        </p:spPr>
        <p:txBody>
          <a:bodyPr>
            <a:normAutofit/>
          </a:bodyPr>
          <a:lstStyle/>
          <a:p>
            <a:r>
              <a:rPr lang="en-US" sz="2000"/>
              <a:t>Histiocytic proliferation with or without</a:t>
            </a:r>
          </a:p>
          <a:p>
            <a:pPr marL="0" indent="0">
              <a:buNone/>
            </a:pPr>
            <a:r>
              <a:rPr lang="en-US" sz="2000"/>
              <a:t>      eosinophils </a:t>
            </a:r>
          </a:p>
          <a:p>
            <a:r>
              <a:rPr lang="en-US" sz="2000"/>
              <a:t>Cytologically altered histiocytes resemble </a:t>
            </a:r>
          </a:p>
          <a:p>
            <a:pPr marL="0" indent="0">
              <a:buNone/>
            </a:pPr>
            <a:r>
              <a:rPr lang="en-US" sz="2000"/>
              <a:t>      histiocytic lymphoma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24F7F2F-828E-0912-BAD1-6192772C39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205" y="939709"/>
            <a:ext cx="4995531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6572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E5C15-B142-14B6-FB60-C893A89D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Treatment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406F3-A90B-CEC3-B04D-DBC7B4425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Chemotherapy in combination with vincristine and prednisolone has been tried in chronic form of LCD with success but in Letterer Siwe Disease it is uncertain </a:t>
            </a:r>
          </a:p>
          <a:p>
            <a:r>
              <a:rPr lang="en-US" sz="2000"/>
              <a:t>Prognosis is poor </a:t>
            </a:r>
          </a:p>
          <a:p>
            <a:r>
              <a:rPr lang="en-US" sz="2000"/>
              <a:t>Course of disease is rapid and terminates fatally in short time </a:t>
            </a:r>
          </a:p>
        </p:txBody>
      </p:sp>
    </p:spTree>
    <p:extLst>
      <p:ext uri="{BB962C8B-B14F-4D97-AF65-F5344CB8AC3E}">
        <p14:creationId xmlns:p14="http://schemas.microsoft.com/office/powerpoint/2010/main" val="12105767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9697D-E914-8ECC-54E8-BF3A39CAF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b="1">
                <a:latin typeface="Algerian" pitchFamily="82" charset="0"/>
              </a:rPr>
            </a:br>
            <a:br>
              <a:rPr lang="en-US" b="1">
                <a:latin typeface="Algerian" pitchFamily="82" charset="0"/>
              </a:rPr>
            </a:br>
            <a:br>
              <a:rPr lang="en-US" b="1">
                <a:latin typeface="Algerian" pitchFamily="82" charset="0"/>
              </a:rPr>
            </a:br>
            <a:br>
              <a:rPr lang="en-US" b="1">
                <a:latin typeface="Algerian" pitchFamily="82" charset="0"/>
              </a:rPr>
            </a:br>
            <a:br>
              <a:rPr lang="en-US" b="1">
                <a:latin typeface="Algerian" pitchFamily="82" charset="0"/>
              </a:rPr>
            </a:br>
            <a:r>
              <a:rPr lang="en-US" b="1">
                <a:latin typeface="Algerian" pitchFamily="82" charset="0"/>
              </a:rPr>
              <a:t>THANK YOU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2A1DA-EEE4-7B5E-FC0F-B43E8E338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2484521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F7AEB-EA2B-5725-7E34-C13368FE5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Disturbances</a:t>
            </a:r>
            <a:r>
              <a:rPr lang="en-US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5A3BC-887E-E7BF-4615-4D3D2F1BE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Disturbances in lipid metabolism are </a:t>
            </a:r>
          </a:p>
          <a:p>
            <a:pPr marL="0" indent="0">
              <a:buNone/>
            </a:pPr>
            <a:r>
              <a:rPr lang="en-US" sz="2000"/>
              <a:t>     rare, but they do occur </a:t>
            </a:r>
          </a:p>
          <a:p>
            <a:r>
              <a:rPr lang="en-US" sz="2000"/>
              <a:t>Classified as “lipoid storage diseases”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Xanthomatoses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Lipid granulomas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21A5D97-27E6-D35B-FBC2-465F31B692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3761" y="1406654"/>
            <a:ext cx="6159372" cy="463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965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7C041-4074-393F-DC2B-6990AE880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/>
              <a:t>GAUCHER DISEASE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6EE85-7D16-0F17-F7E4-CD478B332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Common lysosomal storage disease </a:t>
            </a:r>
          </a:p>
          <a:p>
            <a:r>
              <a:rPr lang="en-US" sz="2000"/>
              <a:t>Characterised by deposition of gluco-cerebroside in cells of monocyte- macrophage system </a:t>
            </a:r>
          </a:p>
          <a:p>
            <a:r>
              <a:rPr lang="en-US" sz="2000"/>
              <a:t>Caused dues to Deficiency of lysosomal hydrolase, glucocerebrosidase </a:t>
            </a:r>
          </a:p>
          <a:p>
            <a:pPr marL="0" indent="0">
              <a:buNone/>
            </a:pPr>
            <a:r>
              <a:rPr lang="en-US" sz="2000"/>
              <a:t>Types: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     Type1 – chronic non-neuropathic form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     Type 2 – infantile or Acute neuropathic form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     Type 3 – juvenile or Norrbottnian form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3B48792-0243-24FC-FA16-901699312E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078" y="4063506"/>
            <a:ext cx="5102594" cy="2452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84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7BB4-04F5-B669-366E-3BCBDF0DD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/>
              <a:t>Type 1 : Chronic non-neuropathic form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FD0B3-716E-DD4C-BE55-99E472CCD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Often presence in childhood </a:t>
            </a:r>
          </a:p>
          <a:p>
            <a:r>
              <a:rPr lang="en-US"/>
              <a:t>Hepatosplenomegaly, pancytopenia and skeletal diseases </a:t>
            </a:r>
          </a:p>
          <a:p>
            <a:r>
              <a:rPr lang="en-US"/>
              <a:t>Common occurrence in Ashkenazi Jewish descents</a:t>
            </a:r>
          </a:p>
          <a:p>
            <a:endParaRPr lang="en-US"/>
          </a:p>
          <a:p>
            <a:r>
              <a:rPr lang="en-US"/>
              <a:t>Radiographic evidence- </a:t>
            </a:r>
            <a:r>
              <a:rPr lang="en-US" u="sng"/>
              <a:t>Erlenmeyer Flask Deformity  </a:t>
            </a:r>
            <a:r>
              <a:rPr lang="en-US"/>
              <a:t>of distal femur </a:t>
            </a:r>
          </a:p>
        </p:txBody>
      </p:sp>
    </p:spTree>
    <p:extLst>
      <p:ext uri="{BB962C8B-B14F-4D97-AF65-F5344CB8AC3E}">
        <p14:creationId xmlns:p14="http://schemas.microsoft.com/office/powerpoint/2010/main" val="2330703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F0CF8-D5DB-693F-12AB-FBC0E447F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D409A70-6F45-AA0B-51BB-B9C30AC987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531" y="409525"/>
            <a:ext cx="4386551" cy="6210095"/>
          </a:xfr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E494C0BB-4A83-A7ED-B80A-FDEF57774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29" y="1584510"/>
            <a:ext cx="733425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581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FC631-F22E-12EA-91DB-AFA5D1F0E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/>
              <a:t>Type 2 : infantile or acute neuropathic form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71110-73DF-C5C5-7505-85E1E7AE0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Causes rapidly progressive neurovisceral involvements </a:t>
            </a:r>
          </a:p>
          <a:p>
            <a:r>
              <a:rPr lang="en-US" sz="2000"/>
              <a:t>Death of the infant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1C47420-DA18-CC83-9380-D102A16647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2635" y="1839827"/>
            <a:ext cx="4408573" cy="4408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71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BEA26-8243-E653-B9B0-845FC6579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/>
              <a:t>Type 3: juvenile or Norrbottnian form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C9136-3274-AA76-7405-590C53DE3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Juveniles with systemic involvments </a:t>
            </a:r>
          </a:p>
          <a:p>
            <a:r>
              <a:rPr lang="en-US"/>
              <a:t>CNS involvments begins in teens or twenties </a:t>
            </a:r>
          </a:p>
        </p:txBody>
      </p:sp>
    </p:spTree>
    <p:extLst>
      <p:ext uri="{BB962C8B-B14F-4D97-AF65-F5344CB8AC3E}">
        <p14:creationId xmlns:p14="http://schemas.microsoft.com/office/powerpoint/2010/main" val="2696805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A8326-6904-7728-2E1A-4D42C9599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C9C09-9626-8478-5FAE-210EFD9CA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Biopsy of spleen or liver </a:t>
            </a:r>
          </a:p>
          <a:p>
            <a:r>
              <a:rPr lang="en-US" sz="2000"/>
              <a:t>Gauchers cell- Round pale cell, 20-80 Microns in diameter , small eccentric nucleus, Wrinkled or crumpled silk cytoplasm.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DBE8BF8-5C9E-D3E6-DC17-BC311DD8DA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443" y="3526023"/>
            <a:ext cx="3806826" cy="286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11021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Facet</vt:lpstr>
      <vt:lpstr>Oral aspects of defect in lipid metabolism </vt:lpstr>
      <vt:lpstr>Introduction </vt:lpstr>
      <vt:lpstr>Disturbances </vt:lpstr>
      <vt:lpstr>GAUCHER DISEASE </vt:lpstr>
      <vt:lpstr>Type 1 : Chronic non-neuropathic form </vt:lpstr>
      <vt:lpstr>PowerPoint Presentation</vt:lpstr>
      <vt:lpstr>Type 2 : infantile or acute neuropathic form </vt:lpstr>
      <vt:lpstr>Type 3: juvenile or Norrbottnian form </vt:lpstr>
      <vt:lpstr>Histology </vt:lpstr>
      <vt:lpstr>Common features </vt:lpstr>
      <vt:lpstr>Oral findings </vt:lpstr>
      <vt:lpstr>Prognosis and treatment </vt:lpstr>
      <vt:lpstr>Niemann-Pick Disease </vt:lpstr>
      <vt:lpstr>Classification </vt:lpstr>
      <vt:lpstr>Type A </vt:lpstr>
      <vt:lpstr>Type B </vt:lpstr>
      <vt:lpstr>Type c</vt:lpstr>
      <vt:lpstr>Histology </vt:lpstr>
      <vt:lpstr>Treatment </vt:lpstr>
      <vt:lpstr>Letterer Siwe Disease </vt:lpstr>
      <vt:lpstr>Clinical features </vt:lpstr>
      <vt:lpstr>Oral manifestation </vt:lpstr>
      <vt:lpstr>Histology </vt:lpstr>
      <vt:lpstr>Treatment </vt:lpstr>
      <vt:lpstr>     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aspects of defect in lipid metabolism </dc:title>
  <dc:creator>MUKTA SHINDE</dc:creator>
  <cp:lastModifiedBy>MUKTA SHINDE</cp:lastModifiedBy>
  <cp:revision>11</cp:revision>
  <dcterms:created xsi:type="dcterms:W3CDTF">2022-09-25T17:18:08Z</dcterms:created>
  <dcterms:modified xsi:type="dcterms:W3CDTF">2022-09-27T03:46:08Z</dcterms:modified>
</cp:coreProperties>
</file>