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65" r:id="rId6"/>
    <p:sldId id="259" r:id="rId7"/>
    <p:sldId id="269" r:id="rId8"/>
    <p:sldId id="260" r:id="rId9"/>
    <p:sldId id="266" r:id="rId10"/>
    <p:sldId id="261" r:id="rId11"/>
    <p:sldId id="268" r:id="rId12"/>
    <p:sldId id="263" r:id="rId13"/>
    <p:sldId id="26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CB29F-3388-48E7-847D-29087CB563F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3FF27-B149-4DA5-BE3E-3DB0B48ED1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FF27-B149-4DA5-BE3E-3DB0B48ED1E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B231-61E1-779B-B36C-00D69A69D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5400"/>
            <a:ext cx="8689976" cy="25092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Disorder’S</a:t>
            </a:r>
            <a:r>
              <a:rPr lang="en-US" dirty="0">
                <a:solidFill>
                  <a:srgbClr val="C00000"/>
                </a:solidFill>
              </a:rPr>
              <a:t> of </a:t>
            </a:r>
            <a:r>
              <a:rPr lang="en-US" dirty="0" err="1">
                <a:solidFill>
                  <a:srgbClr val="C00000"/>
                </a:solidFill>
              </a:rPr>
              <a:t>paltelets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8FBEE-B56C-0BF6-D845-014175DBF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4419600"/>
            <a:ext cx="8689976" cy="1371599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By- Asmita </a:t>
            </a:r>
            <a:r>
              <a:rPr lang="en-US" sz="2800" b="1" i="1" dirty="0" err="1">
                <a:solidFill>
                  <a:srgbClr val="C00000"/>
                </a:solidFill>
              </a:rPr>
              <a:t>Arun</a:t>
            </a:r>
            <a:r>
              <a:rPr lang="en-US" sz="2800" b="1" i="1" dirty="0">
                <a:solidFill>
                  <a:srgbClr val="C00000"/>
                </a:solidFill>
              </a:rPr>
              <a:t> RANVIR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D3DA50-8815-6C21-9790-C9BB18B2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3505200"/>
            <a:ext cx="2947966" cy="317239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E757EF0-C857-B82B-04E0-B0F947E4A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4879098" cy="28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9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A432-C9FA-F900-9EF1-7870316D8F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256" y="-320057"/>
            <a:ext cx="11678744" cy="8639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</a:rPr>
              <a:t>Clinical Features-</a:t>
            </a:r>
            <a:r>
              <a:rPr lang="en-US" sz="3200" dirty="0"/>
              <a:t> </a:t>
            </a:r>
            <a:r>
              <a:rPr lang="en-US" sz="2800" dirty="0"/>
              <a:t>1. Repeated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epistaxis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                               2. </a:t>
            </a:r>
            <a:r>
              <a:rPr lang="en-US" sz="2800" b="1" dirty="0">
                <a:solidFill>
                  <a:srgbClr val="FF0000"/>
                </a:solidFill>
              </a:rPr>
              <a:t>Prolonged bleeding</a:t>
            </a:r>
            <a:r>
              <a:rPr lang="en-US" sz="2800" dirty="0"/>
              <a:t> after medical procedures              And trauma.</a:t>
            </a:r>
          </a:p>
          <a:p>
            <a:pPr marL="0" indent="0">
              <a:buNone/>
            </a:pPr>
            <a:r>
              <a:rPr lang="en-US" sz="2800" dirty="0"/>
              <a:t>                                3. Bleeding is – 1. Mild- most cases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               2. Severe – rarely.</a:t>
            </a:r>
          </a:p>
          <a:p>
            <a:pPr marL="3657600" lvl="8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630BA71-3353-4C88-6FD5-22F67F2A6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8" y="3429000"/>
            <a:ext cx="3274386" cy="32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81705-FA8F-8CB7-31DC-D79C1C2D59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3091" y="573742"/>
            <a:ext cx="11071568" cy="3681506"/>
          </a:xfrm>
        </p:spPr>
        <p:txBody>
          <a:bodyPr anchor="b"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Oral manifestation</a:t>
            </a:r>
            <a:r>
              <a:rPr lang="en-US" sz="2800" dirty="0"/>
              <a:t> –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 1. Spontaneous </a:t>
            </a:r>
            <a:r>
              <a:rPr lang="en-US" sz="2800" b="1" dirty="0">
                <a:solidFill>
                  <a:srgbClr val="FF0000"/>
                </a:solidFill>
              </a:rPr>
              <a:t>Gingival bleeding </a:t>
            </a:r>
            <a:r>
              <a:rPr lang="en-US" sz="2800" dirty="0"/>
              <a:t>is common, </a:t>
            </a:r>
          </a:p>
          <a:p>
            <a:pPr marL="0" indent="0" algn="just">
              <a:buNone/>
            </a:pPr>
            <a:r>
              <a:rPr lang="en-US" sz="2800" dirty="0"/>
              <a:t> 2. mucosal </a:t>
            </a:r>
            <a:r>
              <a:rPr lang="en-US" sz="2800" dirty="0" err="1"/>
              <a:t>ecchymose</a:t>
            </a:r>
            <a:r>
              <a:rPr lang="en-US" sz="2800" dirty="0"/>
              <a:t> </a:t>
            </a:r>
          </a:p>
          <a:p>
            <a:pPr marL="0" indent="0" algn="just">
              <a:buNone/>
            </a:pPr>
            <a:r>
              <a:rPr lang="en-US" sz="2800" dirty="0"/>
              <a:t> 3. Excessive and prolonged bleeding from dental Extractions</a:t>
            </a:r>
          </a:p>
          <a:p>
            <a:pPr marL="0" indent="0" algn="just">
              <a:buNone/>
            </a:pPr>
            <a:r>
              <a:rPr lang="en-US" sz="2800" dirty="0"/>
              <a:t> 4.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Patechiea</a:t>
            </a:r>
            <a:endParaRPr lang="en-US" sz="28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977809D-911D-23A3-0AAF-72AF9F55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469" y="3843905"/>
            <a:ext cx="3526118" cy="2610683"/>
          </a:xfrm>
          <a:prstGeom prst="rect">
            <a:avLst/>
          </a:prstGeom>
        </p:spPr>
      </p:pic>
      <p:sp>
        <p:nvSpPr>
          <p:cNvPr id="6146" name="AutoShape 2" descr="Gum Bleeding is a Matter of Concern | RRD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C:\Users\lenovo\Desktop\My Folder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038600"/>
            <a:ext cx="3352800" cy="2438400"/>
          </a:xfrm>
          <a:prstGeom prst="rect">
            <a:avLst/>
          </a:prstGeom>
          <a:noFill/>
        </p:spPr>
      </p:pic>
      <p:pic>
        <p:nvPicPr>
          <p:cNvPr id="6150" name="Picture 6" descr="C:\Users\lenovo\Desktop\My Folder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4495800"/>
            <a:ext cx="3505201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56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145A-73AE-9D1E-95D8-D51DE6BDF3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53" y="1773518"/>
            <a:ext cx="11869271" cy="596451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b="1" u="sng">
                <a:solidFill>
                  <a:schemeClr val="bg2">
                    <a:lumMod val="50000"/>
                  </a:schemeClr>
                </a:solidFill>
              </a:rPr>
              <a:t>Lab findings</a:t>
            </a:r>
            <a:r>
              <a:rPr lang="en-US" sz="3200"/>
              <a:t> – </a:t>
            </a:r>
          </a:p>
          <a:p>
            <a:pPr marL="0" indent="0">
              <a:buNone/>
            </a:pPr>
            <a:r>
              <a:rPr lang="en-US" sz="3200"/>
              <a:t>1.platelet count is low</a:t>
            </a:r>
          </a:p>
          <a:p>
            <a:pPr marL="457200" lvl="1" indent="0" rtl="1">
              <a:buNone/>
            </a:pPr>
            <a:r>
              <a:rPr lang="en-US" sz="3000"/>
              <a:t>2. Bleeding time may be normal or increased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3356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472C-BD66-6F38-C6A5-F53D7050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-1434354"/>
            <a:ext cx="12622306" cy="6741459"/>
          </a:xfrm>
        </p:spPr>
        <p:txBody>
          <a:bodyPr vert="horz" anchor="ctr">
            <a:normAutofit/>
          </a:bodyPr>
          <a:lstStyle/>
          <a:p>
            <a:pPr marL="0" indent="0" algn="l">
              <a:buNone/>
            </a:pPr>
            <a:r>
              <a:rPr lang="en-US" sz="2800" b="1" i="1" u="sng">
                <a:solidFill>
                  <a:schemeClr val="accent1">
                    <a:lumMod val="50000"/>
                  </a:schemeClr>
                </a:solidFill>
              </a:rPr>
              <a:t>Treatment</a:t>
            </a:r>
            <a:r>
              <a:rPr lang="en-US" sz="2800"/>
              <a:t> – </a:t>
            </a:r>
            <a:br>
              <a:rPr lang="en-US" sz="2800"/>
            </a:br>
            <a:br>
              <a:rPr lang="en-US" sz="2800"/>
            </a:br>
            <a:r>
              <a:rPr lang="en-US" sz="2800"/>
              <a:t>1. administration of</a:t>
            </a:r>
            <a:r>
              <a:rPr lang="en-US" sz="2800" b="1">
                <a:solidFill>
                  <a:schemeClr val="accent2"/>
                </a:solidFill>
              </a:rPr>
              <a:t> Desmopressin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/>
              <a:t>– releases vwf from                     Endothelial cells and reduce postsurgical bleeding</a:t>
            </a: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2.</a:t>
            </a:r>
            <a:r>
              <a:rPr lang="en-US" sz="2800" b="1">
                <a:solidFill>
                  <a:schemeClr val="accent2"/>
                </a:solidFill>
              </a:rPr>
              <a:t>Fibrin glue</a:t>
            </a:r>
            <a:br>
              <a:rPr lang="en-US" sz="2800" b="1">
                <a:solidFill>
                  <a:schemeClr val="accent2"/>
                </a:solidFill>
              </a:rPr>
            </a:b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/>
              <a:t>3. </a:t>
            </a:r>
            <a:r>
              <a:rPr lang="en-US" sz="2800" b="1">
                <a:solidFill>
                  <a:schemeClr val="accent2"/>
                </a:solidFill>
              </a:rPr>
              <a:t>Platelet transfusion</a:t>
            </a:r>
            <a:endParaRPr lang="en-US" sz="2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124F00-8378-A8E1-00B0-F9D32AB15A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48722" y="4243294"/>
            <a:ext cx="5494556" cy="250712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FF519CF-CB0B-DD3F-822B-54CCC127F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85" y="3657600"/>
            <a:ext cx="2183591" cy="304800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23FA56B-0200-77B4-D87A-BB39F03F6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406" y="2361272"/>
            <a:ext cx="2495309" cy="22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2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ABAEE-1B1E-67E6-3280-E65660E201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494" y="466165"/>
            <a:ext cx="12036612" cy="8641975"/>
          </a:xfrm>
        </p:spPr>
        <p:txBody>
          <a:bodyPr/>
          <a:lstStyle/>
          <a:p>
            <a:pPr algn="thaiDist"/>
            <a:r>
              <a:rPr lang="en-US" sz="4400" b="1"/>
              <a:t>                   </a:t>
            </a:r>
            <a:r>
              <a:rPr lang="en-US" sz="4800" b="1"/>
              <a:t>Thrombocytopathia</a:t>
            </a:r>
          </a:p>
          <a:p>
            <a:pPr marL="0" indent="0" algn="thaiDist">
              <a:buNone/>
            </a:pPr>
            <a:endParaRPr lang="en-US" sz="3600" b="1"/>
          </a:p>
          <a:p>
            <a:pPr marL="0" indent="0" algn="thaiDist">
              <a:buNone/>
            </a:pPr>
            <a:r>
              <a:rPr lang="en-US" sz="3600" b="1"/>
              <a:t>         Heriditary</a:t>
            </a:r>
            <a:r>
              <a:rPr lang="en-US" b="1"/>
              <a:t>.                                                                             </a:t>
            </a:r>
            <a:r>
              <a:rPr lang="en-US" sz="3600" b="1"/>
              <a:t>Acquired</a:t>
            </a:r>
          </a:p>
          <a:p>
            <a:pPr algn="thaiDist"/>
            <a:endParaRPr lang="en-US" b="1"/>
          </a:p>
          <a:p>
            <a:pPr algn="thaiDist"/>
            <a:endParaRPr lang="en-US" b="1"/>
          </a:p>
          <a:p>
            <a:pPr lvl="1" algn="thaiDist"/>
            <a:endParaRPr lang="en-US" sz="2400" b="1"/>
          </a:p>
          <a:p>
            <a:pPr marL="914400" lvl="1" indent="-457200" algn="thaiDist">
              <a:buAutoNum type="arabicPeriod"/>
            </a:pPr>
            <a:r>
              <a:rPr lang="en-US" sz="2400" b="1"/>
              <a:t>Disorders of platelet adhesion.                                1.Drugs</a:t>
            </a:r>
          </a:p>
          <a:p>
            <a:pPr marL="914400" lvl="1" indent="-457200" algn="thaiDist">
              <a:buAutoNum type="arabicPeriod"/>
            </a:pPr>
            <a:r>
              <a:rPr lang="en-US" sz="2400" b="1"/>
              <a:t>Disorders of platelet aggregation                         2. Medical conditions </a:t>
            </a:r>
          </a:p>
          <a:p>
            <a:pPr marL="914400" lvl="1" indent="-457200" algn="thaiDist">
              <a:buAutoNum type="arabicPeriod"/>
            </a:pPr>
            <a:r>
              <a:rPr lang="en-US" sz="2400" b="1"/>
              <a:t>dsorders of platelet activation                               3. Medical procedures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56DAFD0-209F-3812-829C-63B40A1E8565}"/>
              </a:ext>
            </a:extLst>
          </p:cNvPr>
          <p:cNvSpPr/>
          <p:nvPr/>
        </p:nvSpPr>
        <p:spPr>
          <a:xfrm>
            <a:off x="8994049" y="1231154"/>
            <a:ext cx="932867" cy="1135530"/>
          </a:xfrm>
          <a:prstGeom prst="downArrow">
            <a:avLst>
              <a:gd name="adj1" fmla="val 50000"/>
              <a:gd name="adj2" fmla="val 55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2BE0172-E905-850E-FBC6-947F3F3A451A}"/>
              </a:ext>
            </a:extLst>
          </p:cNvPr>
          <p:cNvSpPr/>
          <p:nvPr/>
        </p:nvSpPr>
        <p:spPr>
          <a:xfrm flipH="1">
            <a:off x="1948330" y="3097545"/>
            <a:ext cx="1625061" cy="1325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8152A8C-A5C4-D1CC-CC3E-54AB4055338A}"/>
              </a:ext>
            </a:extLst>
          </p:cNvPr>
          <p:cNvSpPr/>
          <p:nvPr/>
        </p:nvSpPr>
        <p:spPr>
          <a:xfrm>
            <a:off x="9460483" y="3022839"/>
            <a:ext cx="1279503" cy="1468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BDDF1D2-D322-4D83-CE26-501E0206A66F}"/>
              </a:ext>
            </a:extLst>
          </p:cNvPr>
          <p:cNvSpPr/>
          <p:nvPr/>
        </p:nvSpPr>
        <p:spPr>
          <a:xfrm>
            <a:off x="2838016" y="1231154"/>
            <a:ext cx="1297702" cy="1135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FC08B9B-BB9D-1112-B240-F08092C7AE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60611" y="473264"/>
            <a:ext cx="10470777" cy="59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3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E92D-039E-C0FA-90E6-F15162D6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77275E"/>
                </a:solidFill>
              </a:rPr>
              <a:t>Thrombocytopathia</a:t>
            </a:r>
            <a:endParaRPr lang="en-US" sz="6000" b="1" dirty="0">
              <a:solidFill>
                <a:srgbClr val="7727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84DEB-80AE-AF1F-12DA-121B45FF88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259" y="1207247"/>
            <a:ext cx="11344114" cy="61199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solidFill>
                <a:srgbClr val="BDC1C6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800" b="0" i="0" dirty="0">
                <a:effectLst/>
                <a:latin typeface="Roboto" panose="02000000000000000000" pitchFamily="2" charset="0"/>
              </a:rPr>
              <a:t>It is also called as </a:t>
            </a:r>
            <a:r>
              <a:rPr lang="en-US" sz="2800" b="1" i="0" dirty="0" err="1">
                <a:effectLst/>
                <a:latin typeface="Roboto" panose="02000000000000000000" pitchFamily="2" charset="0"/>
              </a:rPr>
              <a:t>Thrombocytopathic</a:t>
            </a:r>
            <a:r>
              <a:rPr lang="en-US" sz="28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800" b="1" i="0" dirty="0" err="1">
                <a:effectLst/>
                <a:latin typeface="Roboto" panose="02000000000000000000" pitchFamily="2" charset="0"/>
              </a:rPr>
              <a:t>Purpura</a:t>
            </a:r>
            <a:endParaRPr lang="en-US" sz="2800" b="1" i="0" dirty="0">
              <a:effectLst/>
              <a:latin typeface="Roboto" panose="02000000000000000000" pitchFamily="2" charset="0"/>
            </a:endParaRPr>
          </a:p>
          <a:p>
            <a:r>
              <a:rPr lang="en-US" sz="2800" i="0" dirty="0">
                <a:effectLst/>
                <a:latin typeface="Roboto" panose="02000000000000000000" pitchFamily="2" charset="0"/>
              </a:rPr>
              <a:t>the qualitative abnormality in platelet function may be referred to as </a:t>
            </a:r>
            <a:r>
              <a:rPr lang="en-US" sz="2800" i="0" dirty="0" err="1">
                <a:effectLst/>
                <a:latin typeface="Roboto" panose="02000000000000000000" pitchFamily="2" charset="0"/>
              </a:rPr>
              <a:t>thrombocytopathia</a:t>
            </a:r>
            <a:r>
              <a:rPr lang="en-US" sz="2800" i="0" dirty="0">
                <a:effectLst/>
                <a:latin typeface="Roboto" panose="02000000000000000000" pitchFamily="2" charset="0"/>
              </a:rPr>
              <a:t>. </a:t>
            </a:r>
          </a:p>
          <a:p>
            <a:r>
              <a:rPr lang="en-US" sz="2800" dirty="0">
                <a:latin typeface="Roboto" panose="02000000000000000000" pitchFamily="2" charset="0"/>
              </a:rPr>
              <a:t>It is further divided as-</a:t>
            </a:r>
          </a:p>
          <a:p>
            <a:endParaRPr lang="en-US" sz="2800" dirty="0">
              <a:latin typeface="Roboto" panose="02000000000000000000" pitchFamily="2" charset="0"/>
            </a:endParaRPr>
          </a:p>
          <a:p>
            <a:pPr marL="2628900" lvl="5" indent="-34290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Hereditary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Acquired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CD675C7-4C4F-AD78-DAC1-85D3C750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971800"/>
            <a:ext cx="3454400" cy="36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3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C843-068A-C11B-3A93-1AE32875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-170893"/>
            <a:ext cx="10364451" cy="1596177"/>
          </a:xfrm>
        </p:spPr>
        <p:txBody>
          <a:bodyPr/>
          <a:lstStyle/>
          <a:p>
            <a:r>
              <a:rPr lang="en-US" sz="5400" u="sng">
                <a:solidFill>
                  <a:schemeClr val="accent6">
                    <a:lumMod val="50000"/>
                  </a:schemeClr>
                </a:solidFill>
              </a:rPr>
              <a:t>Hereditary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1B58-16B0-135B-A6A3-BAF718F133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0800000" flipV="1">
            <a:off x="382494" y="842630"/>
            <a:ext cx="11134572" cy="5910782"/>
          </a:xfrm>
        </p:spPr>
        <p:txBody>
          <a:bodyPr>
            <a:normAutofit/>
          </a:bodyPr>
          <a:lstStyle/>
          <a:p>
            <a:endParaRPr lang="en-US" sz="2800"/>
          </a:p>
          <a:p>
            <a:endParaRPr lang="en-US" sz="2800"/>
          </a:p>
          <a:p>
            <a:pPr marL="0" indent="0">
              <a:buNone/>
            </a:pPr>
            <a:r>
              <a:rPr lang="en-US" sz="2800"/>
              <a:t>Further divided as- </a:t>
            </a:r>
          </a:p>
          <a:p>
            <a:pPr marL="0" indent="0">
              <a:buNone/>
            </a:pPr>
            <a:endParaRPr lang="en-US" sz="2800"/>
          </a:p>
          <a:p>
            <a:pPr marL="2628900" lvl="5" indent="-342900">
              <a:buFont typeface="+mj-lt"/>
              <a:buAutoNum type="arabicPeriod"/>
            </a:pPr>
            <a:r>
              <a:rPr lang="en-US" sz="2800"/>
              <a:t>Disorder of platelet adhesion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800"/>
              <a:t>Disorder of platelet aggregation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800"/>
              <a:t>Disorder of platelet secretion</a:t>
            </a:r>
          </a:p>
          <a:p>
            <a:pPr marL="2628900" lvl="5" indent="-342900">
              <a:buFont typeface="+mj-lt"/>
              <a:buAutoNum type="arabicPeriod"/>
            </a:pPr>
            <a:endParaRPr lang="en-US" sz="28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1418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FAA9-CB89-3D6D-70DD-E0B966EB3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10363826" cy="544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>
                <a:solidFill>
                  <a:schemeClr val="bg2">
                    <a:lumMod val="50000"/>
                  </a:schemeClr>
                </a:solidFill>
              </a:rPr>
              <a:t> 1. Disorder of platelet adhesion</a:t>
            </a:r>
            <a:r>
              <a:rPr lang="en-US" sz="2400" b="1" i="1" u="sng" dirty="0"/>
              <a:t>-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                       It is caused by defective adhesion of platelet to Underlying </a:t>
            </a:r>
            <a:r>
              <a:rPr lang="en-US" sz="2400" dirty="0" err="1"/>
              <a:t>subendothelial</a:t>
            </a:r>
            <a:r>
              <a:rPr lang="en-US" sz="2400" dirty="0"/>
              <a:t> matrix.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Ex- </a:t>
            </a:r>
            <a:r>
              <a:rPr lang="en-US" sz="2400" dirty="0">
                <a:solidFill>
                  <a:schemeClr val="accent1"/>
                </a:solidFill>
              </a:rPr>
              <a:t>1. </a:t>
            </a:r>
            <a:r>
              <a:rPr lang="en-US" sz="2400" b="1" dirty="0">
                <a:solidFill>
                  <a:schemeClr val="accent1"/>
                </a:solidFill>
              </a:rPr>
              <a:t>von </a:t>
            </a:r>
            <a:r>
              <a:rPr lang="en-US" sz="2400" b="1" dirty="0" err="1">
                <a:solidFill>
                  <a:schemeClr val="accent1"/>
                </a:solidFill>
              </a:rPr>
              <a:t>Willebrand’s</a:t>
            </a:r>
            <a:r>
              <a:rPr lang="en-US" sz="2400" b="1" dirty="0">
                <a:solidFill>
                  <a:schemeClr val="accent1"/>
                </a:solidFill>
              </a:rPr>
              <a:t> Disease </a:t>
            </a:r>
          </a:p>
          <a:p>
            <a:pPr marL="457200" lvl="1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Pseudohemophilia</a:t>
            </a:r>
            <a:r>
              <a:rPr lang="en-US" sz="2400" dirty="0"/>
              <a:t>, vascular hemophilia, vascular </a:t>
            </a:r>
            <a:r>
              <a:rPr lang="en-US" sz="2400" dirty="0" err="1"/>
              <a:t>purpura</a:t>
            </a:r>
            <a:r>
              <a:rPr lang="en-US" sz="2400" dirty="0"/>
              <a:t>)</a:t>
            </a:r>
          </a:p>
          <a:p>
            <a:pPr marL="457200" lvl="1" indent="0">
              <a:buNone/>
            </a:pPr>
            <a:r>
              <a:rPr lang="en-US" sz="2400" dirty="0"/>
              <a:t>Caused due to deficiency of von </a:t>
            </a:r>
            <a:r>
              <a:rPr lang="en-US" sz="2400" dirty="0" err="1"/>
              <a:t>Willebrand’s</a:t>
            </a:r>
            <a:r>
              <a:rPr lang="en-US" sz="2400" dirty="0"/>
              <a:t> factor.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2.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Bernard- </a:t>
            </a:r>
            <a:r>
              <a:rPr lang="en-US" sz="2400" b="1" dirty="0" err="1">
                <a:solidFill>
                  <a:schemeClr val="accent1"/>
                </a:solidFill>
              </a:rPr>
              <a:t>Soulier</a:t>
            </a:r>
            <a:r>
              <a:rPr lang="en-US" sz="2400" b="1" dirty="0">
                <a:solidFill>
                  <a:schemeClr val="accent1"/>
                </a:solidFill>
              </a:rPr>
              <a:t> Syndrome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–</a:t>
            </a:r>
          </a:p>
          <a:p>
            <a:pPr marL="457200" lvl="1" indent="0">
              <a:buNone/>
            </a:pPr>
            <a:r>
              <a:rPr lang="en-US" sz="2400" dirty="0"/>
              <a:t>Caused due to deficiency of platelet membrane glycoprotein.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81E07-9B2C-D673-04C8-4A9284D8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105399"/>
            <a:ext cx="4589929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A640D-60AF-CF05-C416-D8EE03B3D4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824754"/>
            <a:ext cx="11353799" cy="589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2. Disorder of platelet aggregation -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                                 Absence of platelet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aggregation </a:t>
            </a:r>
            <a:r>
              <a:rPr lang="en-US" sz="2800" dirty="0"/>
              <a:t>and platelet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plug formation.</a:t>
            </a:r>
          </a:p>
          <a:p>
            <a:pPr marL="0" indent="0">
              <a:buNone/>
            </a:pPr>
            <a:r>
              <a:rPr lang="en-US" sz="2800" dirty="0"/>
              <a:t>Ex – </a:t>
            </a:r>
            <a:r>
              <a:rPr lang="en-US" sz="2800" dirty="0">
                <a:solidFill>
                  <a:schemeClr val="accent1"/>
                </a:solidFill>
              </a:rPr>
              <a:t>1.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Glanzmann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thrombasthenia</a:t>
            </a:r>
            <a:r>
              <a:rPr lang="en-US" sz="2800" b="0" i="0" dirty="0">
                <a:effectLst/>
                <a:latin typeface="Roboto" panose="02000000000000000000" pitchFamily="2" charset="0"/>
              </a:rPr>
              <a:t> is </a:t>
            </a:r>
            <a:r>
              <a:rPr lang="en-US" sz="2800" i="0" dirty="0">
                <a:effectLst/>
                <a:latin typeface="Roboto" panose="02000000000000000000" pitchFamily="2" charset="0"/>
              </a:rPr>
              <a:t>a bleeding disorder that is characterized by prolonged or spontaneous bleeding starting from birth. </a:t>
            </a:r>
          </a:p>
          <a:p>
            <a:pPr marL="0" indent="0">
              <a:buNone/>
            </a:pPr>
            <a:endParaRPr lang="en-US" sz="2800" dirty="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rgbClr val="BDC1C6"/>
              </a:solidFill>
              <a:latin typeface="Roboto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270320-6B13-E803-C2FC-11492773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886200"/>
            <a:ext cx="4777322" cy="26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8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7744-1E74-D8BC-08AB-676553F1C0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10363826" cy="4966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</a:rPr>
              <a:t>3. Disorders of platelet secretion/ activation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</a:rPr>
              <a:t>            </a:t>
            </a:r>
            <a:r>
              <a:rPr lang="en-US" sz="2800" dirty="0">
                <a:latin typeface="Roboto" panose="02000000000000000000" pitchFamily="2" charset="0"/>
              </a:rPr>
              <a:t> Most common hereditary disorder And lead to mild bleeding disorders.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208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DDFC-1986-276E-009E-BDF0404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7919" y="-289859"/>
            <a:ext cx="10364451" cy="1613647"/>
          </a:xfrm>
        </p:spPr>
        <p:txBody>
          <a:bodyPr/>
          <a:lstStyle/>
          <a:p>
            <a:r>
              <a:rPr lang="en-US" sz="5400">
                <a:solidFill>
                  <a:schemeClr val="accent6">
                    <a:lumMod val="50000"/>
                  </a:schemeClr>
                </a:solidFill>
              </a:rPr>
              <a:t>Acquired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F1425-5B1B-E021-ECBC-D7CF139707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621" y="905435"/>
            <a:ext cx="11152719" cy="7186706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This common form Of platelet dysfunction is mainly caused</a:t>
            </a:r>
          </a:p>
          <a:p>
            <a:pPr marL="0" indent="0">
              <a:buNone/>
            </a:pPr>
            <a:r>
              <a:rPr lang="en-US" sz="2800"/>
              <a:t> by drugs and less frequently by certain medical conditions</a:t>
            </a:r>
          </a:p>
          <a:p>
            <a:pPr marL="0" indent="0">
              <a:buNone/>
            </a:pPr>
            <a:r>
              <a:rPr lang="en-US" sz="2800"/>
              <a:t>  and procedures.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 b="1" u="sng">
                <a:solidFill>
                  <a:schemeClr val="accent2">
                    <a:lumMod val="50000"/>
                  </a:schemeClr>
                </a:solidFill>
              </a:rPr>
              <a:t>1. Drugs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/>
              <a:t>– As side effects</a:t>
            </a:r>
          </a:p>
          <a:p>
            <a:pPr marL="0" indent="0">
              <a:buNone/>
            </a:pPr>
            <a:r>
              <a:rPr lang="en-US" sz="2800"/>
              <a:t>                   Non steroidal anti-inflammatory druGs</a:t>
            </a:r>
          </a:p>
          <a:p>
            <a:pPr marL="0" indent="0">
              <a:buNone/>
            </a:pPr>
            <a:r>
              <a:rPr lang="en-US" sz="2800"/>
              <a:t>                   Ex- aspirin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3B2770A-8116-4B3A-234A-3C36FE06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236" y="4625789"/>
            <a:ext cx="3549143" cy="20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4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0BFA-DF35-65CE-B510-FE4C6216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364451" cy="368150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2. M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</a:rPr>
              <a:t>edical conditions</a:t>
            </a: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sz="3600" dirty="0"/>
              <a:t>like uremia, multiple myeloma, cirrhosis.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  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</a:rPr>
              <a:t>Procedures- </a:t>
            </a:r>
            <a:r>
              <a:rPr lang="en-US" sz="3600" dirty="0"/>
              <a:t>like cardiopulmonary bypass</a:t>
            </a:r>
            <a:r>
              <a:rPr lang="en-US" dirty="0"/>
              <a:t>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C2672FF-7464-8D21-F6D9-B373BA80A9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0809" y="3287059"/>
            <a:ext cx="5564719" cy="3252413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8F54F08E-985E-7C94-E699-46EE99E8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318" y="2845118"/>
            <a:ext cx="2947025" cy="38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51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319</Words>
  <Application>Microsoft Office PowerPoint</Application>
  <PresentationFormat>Widescreen</PresentationFormat>
  <Paragraphs>72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Disorder’S of paltelets</vt:lpstr>
      <vt:lpstr>PowerPoint Presentation</vt:lpstr>
      <vt:lpstr>Thrombocytopathia</vt:lpstr>
      <vt:lpstr>Hereditary </vt:lpstr>
      <vt:lpstr>PowerPoint Presentation</vt:lpstr>
      <vt:lpstr>PowerPoint Presentation</vt:lpstr>
      <vt:lpstr>PowerPoint Presentation</vt:lpstr>
      <vt:lpstr>Acquired </vt:lpstr>
      <vt:lpstr>2. Medical conditions- like uremia, multiple myeloma, cirrhosis.    3. Procedures- like cardiopulmonary bypass </vt:lpstr>
      <vt:lpstr>PowerPoint Presentation</vt:lpstr>
      <vt:lpstr>PowerPoint Presentation</vt:lpstr>
      <vt:lpstr>PowerPoint Presentation</vt:lpstr>
      <vt:lpstr>Treatment –   1. administration of Desmopressin – releases vwf from                     Endothelial cells and reduce postsurgical bleeding   2.Fibrin glue  3. Platelet transfusion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Disorder’S of paltelets</dc:title>
  <dc:creator>ASMITA RANVIR</dc:creator>
  <cp:lastModifiedBy>ASMITA RANVIR</cp:lastModifiedBy>
  <cp:revision>10</cp:revision>
  <dcterms:created xsi:type="dcterms:W3CDTF">2022-05-01T10:25:29Z</dcterms:created>
  <dcterms:modified xsi:type="dcterms:W3CDTF">2022-07-05T08:11:12Z</dcterms:modified>
</cp:coreProperties>
</file>