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88" r:id="rId12"/>
    <p:sldId id="266" r:id="rId13"/>
    <p:sldId id="267" r:id="rId14"/>
    <p:sldId id="268" r:id="rId15"/>
    <p:sldId id="289" r:id="rId16"/>
    <p:sldId id="269" r:id="rId17"/>
    <p:sldId id="270" r:id="rId18"/>
    <p:sldId id="271" r:id="rId19"/>
    <p:sldId id="272" r:id="rId20"/>
    <p:sldId id="273" r:id="rId21"/>
    <p:sldId id="274" r:id="rId22"/>
    <p:sldId id="290" r:id="rId23"/>
    <p:sldId id="275" r:id="rId24"/>
    <p:sldId id="276" r:id="rId25"/>
    <p:sldId id="291" r:id="rId26"/>
    <p:sldId id="277" r:id="rId27"/>
    <p:sldId id="278" r:id="rId28"/>
    <p:sldId id="279" r:id="rId29"/>
    <p:sldId id="280" r:id="rId30"/>
    <p:sldId id="281" r:id="rId31"/>
    <p:sldId id="282" r:id="rId32"/>
    <p:sldId id="283" r:id="rId33"/>
    <p:sldId id="284" r:id="rId34"/>
    <p:sldId id="285" r:id="rId35"/>
    <p:sldId id="286" r:id="rId36"/>
    <p:sldId id="287"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9/20/2022</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9/20/2022</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9/20/2022</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9/20/2022</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9/20/2022</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9/20/2022</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9/20/2022</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9/20/2022</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F5FC6-73BF-E72D-3C3C-15D0C0BA26CC}"/>
              </a:ext>
            </a:extLst>
          </p:cNvPr>
          <p:cNvSpPr>
            <a:spLocks noGrp="1"/>
          </p:cNvSpPr>
          <p:nvPr>
            <p:ph type="ctrTitle"/>
          </p:nvPr>
        </p:nvSpPr>
        <p:spPr/>
        <p:txBody>
          <a:bodyPr>
            <a:normAutofit fontScale="90000"/>
          </a:bodyPr>
          <a:lstStyle/>
          <a:p>
            <a:pPr marL="685800" indent="-685800">
              <a:buFont typeface="Arial" panose="020B0604020202020204" pitchFamily="34" charset="0"/>
              <a:buChar char="•"/>
            </a:pPr>
            <a:r>
              <a:rPr lang="en-IN" b="1" dirty="0"/>
              <a:t>Introduction of immunological and allergic disorders</a:t>
            </a:r>
            <a:endParaRPr lang="en-US" b="1" dirty="0"/>
          </a:p>
        </p:txBody>
      </p:sp>
      <p:sp>
        <p:nvSpPr>
          <p:cNvPr id="3" name="Subtitle 2">
            <a:extLst>
              <a:ext uri="{FF2B5EF4-FFF2-40B4-BE49-F238E27FC236}">
                <a16:creationId xmlns:a16="http://schemas.microsoft.com/office/drawing/2014/main" id="{61EA220D-3C91-0DAE-7519-818558879EA6}"/>
              </a:ext>
            </a:extLst>
          </p:cNvPr>
          <p:cNvSpPr>
            <a:spLocks noGrp="1"/>
          </p:cNvSpPr>
          <p:nvPr>
            <p:ph type="subTitle" idx="1"/>
          </p:nvPr>
        </p:nvSpPr>
        <p:spPr/>
        <p:txBody>
          <a:bodyPr/>
          <a:lstStyle/>
          <a:p>
            <a:pPr marL="800100" lvl="1" indent="-342900">
              <a:buFont typeface="+mj-lt"/>
              <a:buAutoNum type="arabicPeriod"/>
            </a:pPr>
            <a:r>
              <a:rPr lang="en-IN" sz="2400" dirty="0"/>
              <a:t>Recurrent </a:t>
            </a:r>
            <a:r>
              <a:rPr lang="en-IN" sz="2400" dirty="0" err="1"/>
              <a:t>aphthous</a:t>
            </a:r>
            <a:r>
              <a:rPr lang="en-IN" sz="2400" dirty="0"/>
              <a:t> stomatitis </a:t>
            </a:r>
          </a:p>
          <a:p>
            <a:pPr marL="800100" lvl="1" indent="-342900">
              <a:buFont typeface="+mj-lt"/>
              <a:buAutoNum type="arabicPeriod"/>
            </a:pPr>
            <a:r>
              <a:rPr lang="en-IN" sz="2400" dirty="0" err="1"/>
              <a:t>Behcet’s</a:t>
            </a:r>
            <a:r>
              <a:rPr lang="en-IN" sz="2400" dirty="0"/>
              <a:t> syndrome</a:t>
            </a:r>
            <a:r>
              <a:rPr lang="en-IN" dirty="0"/>
              <a:t>   </a:t>
            </a:r>
            <a:endParaRPr lang="en-US" dirty="0"/>
          </a:p>
        </p:txBody>
      </p:sp>
    </p:spTree>
    <p:extLst>
      <p:ext uri="{BB962C8B-B14F-4D97-AF65-F5344CB8AC3E}">
        <p14:creationId xmlns:p14="http://schemas.microsoft.com/office/powerpoint/2010/main" val="1747426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07863-3831-80CF-2BEB-0C074BF4FDFC}"/>
              </a:ext>
            </a:extLst>
          </p:cNvPr>
          <p:cNvSpPr>
            <a:spLocks noGrp="1"/>
          </p:cNvSpPr>
          <p:nvPr>
            <p:ph type="title"/>
          </p:nvPr>
        </p:nvSpPr>
        <p:spPr/>
        <p:txBody>
          <a:bodyPr>
            <a:normAutofit fontScale="90000"/>
          </a:bodyPr>
          <a:lstStyle/>
          <a:p>
            <a:r>
              <a:rPr lang="en-IN" dirty="0"/>
              <a:t>Minor </a:t>
            </a:r>
            <a:br>
              <a:rPr lang="en-IN" dirty="0"/>
            </a:br>
            <a:r>
              <a:rPr lang="en-IN" dirty="0"/>
              <a:t>Recurrent </a:t>
            </a:r>
            <a:r>
              <a:rPr lang="en-IN" dirty="0" err="1"/>
              <a:t>aphthous</a:t>
            </a:r>
            <a:r>
              <a:rPr lang="en-IN" dirty="0"/>
              <a:t> stomatitis </a:t>
            </a:r>
            <a:endParaRPr lang="en-US" dirty="0"/>
          </a:p>
        </p:txBody>
      </p:sp>
      <p:sp>
        <p:nvSpPr>
          <p:cNvPr id="3" name="Content Placeholder 2">
            <a:extLst>
              <a:ext uri="{FF2B5EF4-FFF2-40B4-BE49-F238E27FC236}">
                <a16:creationId xmlns:a16="http://schemas.microsoft.com/office/drawing/2014/main" id="{041619B6-0129-5903-9C12-FFF378E0197B}"/>
              </a:ext>
            </a:extLst>
          </p:cNvPr>
          <p:cNvSpPr>
            <a:spLocks noGrp="1"/>
          </p:cNvSpPr>
          <p:nvPr>
            <p:ph idx="1"/>
          </p:nvPr>
        </p:nvSpPr>
        <p:spPr>
          <a:xfrm>
            <a:off x="5100760" y="953835"/>
            <a:ext cx="6281873" cy="5248622"/>
          </a:xfrm>
        </p:spPr>
        <p:txBody>
          <a:bodyPr>
            <a:normAutofit/>
          </a:bodyPr>
          <a:lstStyle/>
          <a:p>
            <a:r>
              <a:rPr lang="en-IN" sz="2000" dirty="0"/>
              <a:t>Minor recurrent </a:t>
            </a:r>
            <a:r>
              <a:rPr lang="en-IN" sz="2000" dirty="0" err="1"/>
              <a:t>aphthous</a:t>
            </a:r>
            <a:r>
              <a:rPr lang="en-IN" sz="2000" dirty="0"/>
              <a:t> stomatitis
(</a:t>
            </a:r>
            <a:r>
              <a:rPr lang="en-IN" sz="2000" dirty="0" err="1"/>
              <a:t>MiRAS</a:t>
            </a:r>
            <a:r>
              <a:rPr lang="en-IN" sz="2000" dirty="0"/>
              <a:t>)
• Most common affecting about 80% of RAS patients,
• Characterized by:
Round or oval shallow ulcers, 1-5 in no.
• Common sites:
</a:t>
            </a:r>
            <a:r>
              <a:rPr lang="en-IN" sz="2000" dirty="0" err="1"/>
              <a:t>Nonkeratinized</a:t>
            </a:r>
            <a:r>
              <a:rPr lang="en-IN" sz="2000" dirty="0"/>
              <a:t> mucosa, labial and buccal mucosa and floor of the mouth</a:t>
            </a:r>
            <a:endParaRPr lang="en-US" sz="2000" dirty="0"/>
          </a:p>
        </p:txBody>
      </p:sp>
    </p:spTree>
    <p:extLst>
      <p:ext uri="{BB962C8B-B14F-4D97-AF65-F5344CB8AC3E}">
        <p14:creationId xmlns:p14="http://schemas.microsoft.com/office/powerpoint/2010/main" val="3201616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C4BDF022-4F4D-DFA6-5FFA-BAFB436A76D6}"/>
              </a:ext>
            </a:extLst>
          </p:cNvPr>
          <p:cNvPicPr>
            <a:picLocks noGrp="1" noChangeAspect="1"/>
          </p:cNvPicPr>
          <p:nvPr>
            <p:ph idx="1"/>
          </p:nvPr>
        </p:nvPicPr>
        <p:blipFill>
          <a:blip r:embed="rId2"/>
          <a:stretch>
            <a:fillRect/>
          </a:stretch>
        </p:blipFill>
        <p:spPr>
          <a:xfrm>
            <a:off x="5498735" y="84668"/>
            <a:ext cx="5997590" cy="6688663"/>
          </a:xfrm>
        </p:spPr>
      </p:pic>
    </p:spTree>
    <p:extLst>
      <p:ext uri="{BB962C8B-B14F-4D97-AF65-F5344CB8AC3E}">
        <p14:creationId xmlns:p14="http://schemas.microsoft.com/office/powerpoint/2010/main" val="1066564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DA128-7AFD-CF2F-FB24-7E8603EAD813}"/>
              </a:ext>
            </a:extLst>
          </p:cNvPr>
          <p:cNvSpPr>
            <a:spLocks noGrp="1"/>
          </p:cNvSpPr>
          <p:nvPr>
            <p:ph type="title"/>
          </p:nvPr>
        </p:nvSpPr>
        <p:spPr/>
        <p:txBody>
          <a:bodyPr/>
          <a:lstStyle/>
          <a:p>
            <a:r>
              <a:rPr lang="en-IN" dirty="0"/>
              <a:t>Minor recurrent </a:t>
            </a:r>
            <a:r>
              <a:rPr lang="en-IN" dirty="0" err="1"/>
              <a:t>aphthous</a:t>
            </a:r>
            <a:r>
              <a:rPr lang="en-IN" dirty="0"/>
              <a:t> stomatitis </a:t>
            </a:r>
            <a:endParaRPr lang="en-US" dirty="0"/>
          </a:p>
        </p:txBody>
      </p:sp>
      <p:sp>
        <p:nvSpPr>
          <p:cNvPr id="3" name="Content Placeholder 2">
            <a:extLst>
              <a:ext uri="{FF2B5EF4-FFF2-40B4-BE49-F238E27FC236}">
                <a16:creationId xmlns:a16="http://schemas.microsoft.com/office/drawing/2014/main" id="{FB0E4F29-5137-5D1F-D819-EF3A300E5EE7}"/>
              </a:ext>
            </a:extLst>
          </p:cNvPr>
          <p:cNvSpPr>
            <a:spLocks noGrp="1"/>
          </p:cNvSpPr>
          <p:nvPr>
            <p:ph idx="1"/>
          </p:nvPr>
        </p:nvSpPr>
        <p:spPr/>
        <p:txBody>
          <a:bodyPr>
            <a:normAutofit/>
          </a:bodyPr>
          <a:lstStyle/>
          <a:p>
            <a:r>
              <a:rPr lang="en-IN" sz="2000" dirty="0"/>
              <a:t>Shortest duration, Heal within 10-14 days without scarring.
• Size: &lt; 5 mm, with a grey-white </a:t>
            </a:r>
            <a:r>
              <a:rPr lang="en-IN" sz="2000" dirty="0" err="1"/>
              <a:t>pseudomembrane</a:t>
            </a:r>
            <a:r>
              <a:rPr lang="en-IN" sz="2000" dirty="0"/>
              <a:t> enveloped by a thin erythematous halo.
• Burning, itching, or stinging, development of erythematous macule
• Most common form of childhood RAS</a:t>
            </a:r>
            <a:endParaRPr lang="en-US" sz="2000" dirty="0"/>
          </a:p>
        </p:txBody>
      </p:sp>
    </p:spTree>
    <p:extLst>
      <p:ext uri="{BB962C8B-B14F-4D97-AF65-F5344CB8AC3E}">
        <p14:creationId xmlns:p14="http://schemas.microsoft.com/office/powerpoint/2010/main" val="1717272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D4E00-2B28-D0E7-BBC2-26E50CBF466F}"/>
              </a:ext>
            </a:extLst>
          </p:cNvPr>
          <p:cNvSpPr>
            <a:spLocks noGrp="1"/>
          </p:cNvSpPr>
          <p:nvPr>
            <p:ph type="title"/>
          </p:nvPr>
        </p:nvSpPr>
        <p:spPr/>
        <p:txBody>
          <a:bodyPr/>
          <a:lstStyle/>
          <a:p>
            <a:r>
              <a:rPr lang="en-IN" dirty="0"/>
              <a:t>Major recurrent </a:t>
            </a:r>
            <a:r>
              <a:rPr lang="en-IN" dirty="0" err="1"/>
              <a:t>aphthous</a:t>
            </a:r>
            <a:r>
              <a:rPr lang="en-IN" dirty="0"/>
              <a:t> stomatitis </a:t>
            </a:r>
            <a:endParaRPr lang="en-US" dirty="0"/>
          </a:p>
        </p:txBody>
      </p:sp>
      <p:sp>
        <p:nvSpPr>
          <p:cNvPr id="3" name="Content Placeholder 2">
            <a:extLst>
              <a:ext uri="{FF2B5EF4-FFF2-40B4-BE49-F238E27FC236}">
                <a16:creationId xmlns:a16="http://schemas.microsoft.com/office/drawing/2014/main" id="{DA2DAE61-FF48-0CDF-BE65-5D8F042BB726}"/>
              </a:ext>
            </a:extLst>
          </p:cNvPr>
          <p:cNvSpPr>
            <a:spLocks noGrp="1"/>
          </p:cNvSpPr>
          <p:nvPr>
            <p:ph idx="1"/>
          </p:nvPr>
        </p:nvSpPr>
        <p:spPr/>
        <p:txBody>
          <a:bodyPr/>
          <a:lstStyle/>
          <a:p>
            <a:r>
              <a:rPr lang="en-IN" sz="2000" dirty="0"/>
              <a:t>Major recurrent </a:t>
            </a:r>
            <a:r>
              <a:rPr lang="en-IN" sz="2000" dirty="0" err="1"/>
              <a:t>aphthous</a:t>
            </a:r>
            <a:r>
              <a:rPr lang="en-IN" sz="2000" dirty="0"/>
              <a:t> stomatitis (</a:t>
            </a:r>
            <a:r>
              <a:rPr lang="en-IN" sz="2000" dirty="0" err="1"/>
              <a:t>MaRAS</a:t>
            </a:r>
            <a:r>
              <a:rPr lang="en-IN" sz="2000" dirty="0"/>
              <a:t>)
• Rare, severe form of RAS, also known as </a:t>
            </a:r>
            <a:r>
              <a:rPr lang="en-IN" sz="2000" dirty="0" err="1"/>
              <a:t>periadenitis</a:t>
            </a:r>
            <a:r>
              <a:rPr lang="en-IN" sz="2000" dirty="0"/>
              <a:t> mucosa </a:t>
            </a:r>
            <a:r>
              <a:rPr lang="en-IN" sz="2000" dirty="0" err="1"/>
              <a:t>necrotica</a:t>
            </a:r>
            <a:r>
              <a:rPr lang="en-IN" sz="2000" dirty="0"/>
              <a:t> </a:t>
            </a:r>
            <a:r>
              <a:rPr lang="en-IN" sz="2000" dirty="0" err="1"/>
              <a:t>recurrens</a:t>
            </a:r>
            <a:r>
              <a:rPr lang="en-IN" sz="2000" dirty="0"/>
              <a:t>.
 Lesions are oval.
Size: 1 cm -3cm
Sites: lips, soft palate, and </a:t>
            </a:r>
            <a:r>
              <a:rPr lang="en-IN" sz="2000" dirty="0" err="1"/>
              <a:t>fauces</a:t>
            </a:r>
            <a:r>
              <a:rPr lang="en-IN" sz="2000" dirty="0"/>
              <a:t>
 1-10 in no.</a:t>
            </a:r>
            <a:endParaRPr lang="en-US" dirty="0"/>
          </a:p>
        </p:txBody>
      </p:sp>
    </p:spTree>
    <p:extLst>
      <p:ext uri="{BB962C8B-B14F-4D97-AF65-F5344CB8AC3E}">
        <p14:creationId xmlns:p14="http://schemas.microsoft.com/office/powerpoint/2010/main" val="3029801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F606D-337A-8F34-B3DA-E74670DD8498}"/>
              </a:ext>
            </a:extLst>
          </p:cNvPr>
          <p:cNvSpPr>
            <a:spLocks noGrp="1"/>
          </p:cNvSpPr>
          <p:nvPr>
            <p:ph type="title"/>
          </p:nvPr>
        </p:nvSpPr>
        <p:spPr/>
        <p:txBody>
          <a:bodyPr/>
          <a:lstStyle/>
          <a:p>
            <a:r>
              <a:rPr lang="en-IN" dirty="0"/>
              <a:t>Major recurrent </a:t>
            </a:r>
            <a:r>
              <a:rPr lang="en-IN" dirty="0" err="1"/>
              <a:t>aphthous</a:t>
            </a:r>
            <a:r>
              <a:rPr lang="en-IN" dirty="0"/>
              <a:t> stomatitis </a:t>
            </a:r>
            <a:endParaRPr lang="en-US" dirty="0"/>
          </a:p>
        </p:txBody>
      </p:sp>
      <p:sp>
        <p:nvSpPr>
          <p:cNvPr id="3" name="Content Placeholder 2">
            <a:extLst>
              <a:ext uri="{FF2B5EF4-FFF2-40B4-BE49-F238E27FC236}">
                <a16:creationId xmlns:a16="http://schemas.microsoft.com/office/drawing/2014/main" id="{C08E75C9-B367-6FFB-A793-D9B5B90AA122}"/>
              </a:ext>
            </a:extLst>
          </p:cNvPr>
          <p:cNvSpPr>
            <a:spLocks noGrp="1"/>
          </p:cNvSpPr>
          <p:nvPr>
            <p:ph idx="1"/>
          </p:nvPr>
        </p:nvSpPr>
        <p:spPr/>
        <p:txBody>
          <a:bodyPr>
            <a:normAutofit/>
          </a:bodyPr>
          <a:lstStyle/>
          <a:p>
            <a:r>
              <a:rPr lang="en-IN" sz="2000" dirty="0"/>
              <a:t>Persist for up to 6 weeks.
• Heal with scarring.
• Onset: after puberty and is chronic, persisting for up to 20 or more years.
• Most frequent
recurrences
• Coalesce into larger irregular ulcerations</a:t>
            </a:r>
            <a:endParaRPr lang="en-US" sz="2000" dirty="0"/>
          </a:p>
        </p:txBody>
      </p:sp>
    </p:spTree>
    <p:extLst>
      <p:ext uri="{BB962C8B-B14F-4D97-AF65-F5344CB8AC3E}">
        <p14:creationId xmlns:p14="http://schemas.microsoft.com/office/powerpoint/2010/main" val="3868842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8A88D-840D-A9FE-7492-307C519406A7}"/>
              </a:ext>
            </a:extLst>
          </p:cNvPr>
          <p:cNvSpPr>
            <a:spLocks noGrp="1"/>
          </p:cNvSpPr>
          <p:nvPr>
            <p:ph type="title"/>
          </p:nvPr>
        </p:nvSpPr>
        <p:spPr/>
        <p:txBody>
          <a:bodyPr/>
          <a:lstStyle/>
          <a:p>
            <a:endParaRPr lang="en-US"/>
          </a:p>
        </p:txBody>
      </p:sp>
      <p:pic>
        <p:nvPicPr>
          <p:cNvPr id="7" name="Picture 7">
            <a:extLst>
              <a:ext uri="{FF2B5EF4-FFF2-40B4-BE49-F238E27FC236}">
                <a16:creationId xmlns:a16="http://schemas.microsoft.com/office/drawing/2014/main" id="{F3EB00A1-AC16-5460-5CF6-9045DF0E4DC9}"/>
              </a:ext>
            </a:extLst>
          </p:cNvPr>
          <p:cNvPicPr>
            <a:picLocks noGrp="1" noChangeAspect="1"/>
          </p:cNvPicPr>
          <p:nvPr>
            <p:ph idx="1"/>
          </p:nvPr>
        </p:nvPicPr>
        <p:blipFill>
          <a:blip r:embed="rId2"/>
          <a:stretch>
            <a:fillRect/>
          </a:stretch>
        </p:blipFill>
        <p:spPr>
          <a:xfrm>
            <a:off x="5128163" y="1255172"/>
            <a:ext cx="5736131" cy="4453937"/>
          </a:xfrm>
        </p:spPr>
      </p:pic>
    </p:spTree>
    <p:extLst>
      <p:ext uri="{BB962C8B-B14F-4D97-AF65-F5344CB8AC3E}">
        <p14:creationId xmlns:p14="http://schemas.microsoft.com/office/powerpoint/2010/main" val="2375258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8E5A2-82AC-6F6A-0218-75121D6E2A16}"/>
              </a:ext>
            </a:extLst>
          </p:cNvPr>
          <p:cNvSpPr>
            <a:spLocks noGrp="1"/>
          </p:cNvSpPr>
          <p:nvPr>
            <p:ph type="title"/>
          </p:nvPr>
        </p:nvSpPr>
        <p:spPr/>
        <p:txBody>
          <a:bodyPr/>
          <a:lstStyle/>
          <a:p>
            <a:r>
              <a:rPr lang="en-IN" dirty="0" err="1"/>
              <a:t>Herpitiform</a:t>
            </a:r>
            <a:r>
              <a:rPr lang="en-IN" dirty="0"/>
              <a:t> ulcers </a:t>
            </a:r>
            <a:endParaRPr lang="en-US" dirty="0"/>
          </a:p>
        </p:txBody>
      </p:sp>
      <p:sp>
        <p:nvSpPr>
          <p:cNvPr id="3" name="Content Placeholder 2">
            <a:extLst>
              <a:ext uri="{FF2B5EF4-FFF2-40B4-BE49-F238E27FC236}">
                <a16:creationId xmlns:a16="http://schemas.microsoft.com/office/drawing/2014/main" id="{D7D2B126-8AF2-360E-9857-AF4156072DB3}"/>
              </a:ext>
            </a:extLst>
          </p:cNvPr>
          <p:cNvSpPr>
            <a:spLocks noGrp="1"/>
          </p:cNvSpPr>
          <p:nvPr>
            <p:ph idx="1"/>
          </p:nvPr>
        </p:nvSpPr>
        <p:spPr/>
        <p:txBody>
          <a:bodyPr/>
          <a:lstStyle/>
          <a:p>
            <a:r>
              <a:rPr lang="en-IN" dirty="0" err="1"/>
              <a:t>Herpetiform</a:t>
            </a:r>
            <a:r>
              <a:rPr lang="en-IN" dirty="0"/>
              <a:t> ulcers (HU)
• Least common variety of RAS.
• Characterized by:
Multiple recurrent crops of small, painful ulcers.
• Sites: May be distributed throughout the oral cavity.
• No.: 100
• Size: 2-3 mm in diameter.
• Late onset </a:t>
            </a:r>
            <a:endParaRPr lang="en-US" dirty="0"/>
          </a:p>
        </p:txBody>
      </p:sp>
    </p:spTree>
    <p:extLst>
      <p:ext uri="{BB962C8B-B14F-4D97-AF65-F5344CB8AC3E}">
        <p14:creationId xmlns:p14="http://schemas.microsoft.com/office/powerpoint/2010/main" val="586553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3BCD8-41D1-E493-581F-23D6BEEAB53B}"/>
              </a:ext>
            </a:extLst>
          </p:cNvPr>
          <p:cNvSpPr>
            <a:spLocks noGrp="1"/>
          </p:cNvSpPr>
          <p:nvPr>
            <p:ph type="title"/>
          </p:nvPr>
        </p:nvSpPr>
        <p:spPr/>
        <p:txBody>
          <a:bodyPr>
            <a:normAutofit/>
          </a:bodyPr>
          <a:lstStyle/>
          <a:p>
            <a:pPr marL="571500" indent="-571500">
              <a:buFont typeface="Arial" panose="020B0604020202020204" pitchFamily="34" charset="0"/>
              <a:buChar char="•"/>
            </a:pPr>
            <a:r>
              <a:rPr lang="en-IN" dirty="0"/>
              <a:t>Recurrent </a:t>
            </a:r>
            <a:r>
              <a:rPr lang="en-IN" dirty="0" err="1"/>
              <a:t>aphthous</a:t>
            </a:r>
            <a:r>
              <a:rPr lang="en-IN" dirty="0"/>
              <a:t> stomatitis</a:t>
            </a:r>
            <a:endParaRPr lang="en-US" dirty="0"/>
          </a:p>
        </p:txBody>
      </p:sp>
      <p:sp>
        <p:nvSpPr>
          <p:cNvPr id="3" name="Content Placeholder 2">
            <a:extLst>
              <a:ext uri="{FF2B5EF4-FFF2-40B4-BE49-F238E27FC236}">
                <a16:creationId xmlns:a16="http://schemas.microsoft.com/office/drawing/2014/main" id="{740EBAB6-2DC2-5B1A-23A6-AB4B1429A563}"/>
              </a:ext>
            </a:extLst>
          </p:cNvPr>
          <p:cNvSpPr>
            <a:spLocks noGrp="1"/>
          </p:cNvSpPr>
          <p:nvPr>
            <p:ph idx="1"/>
          </p:nvPr>
        </p:nvSpPr>
        <p:spPr>
          <a:xfrm>
            <a:off x="5118447" y="804689"/>
            <a:ext cx="6281873" cy="5248622"/>
          </a:xfrm>
        </p:spPr>
        <p:txBody>
          <a:bodyPr>
            <a:normAutofit/>
          </a:bodyPr>
          <a:lstStyle/>
          <a:p>
            <a:r>
              <a:rPr lang="en-IN" sz="2400" b="1" dirty="0" err="1"/>
              <a:t>Etiology</a:t>
            </a:r>
            <a:r>
              <a:rPr lang="en-IN" dirty="0"/>
              <a:t>
• Genetic - (Human Leukocyte Antigen)
(present on cell membrane)
• HLA- DR2, HLA-B12
• Local factors:
- Trauma (self inflicted bites ,oral surgical procedure etc..)
• Systemic factors:
- Drugs such as NSAIDS
- Stress</a:t>
            </a:r>
            <a:endParaRPr lang="en-US" dirty="0"/>
          </a:p>
        </p:txBody>
      </p:sp>
    </p:spTree>
    <p:extLst>
      <p:ext uri="{BB962C8B-B14F-4D97-AF65-F5344CB8AC3E}">
        <p14:creationId xmlns:p14="http://schemas.microsoft.com/office/powerpoint/2010/main" val="3689096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2BCFD-AAFE-85E1-6A83-1A79104C7225}"/>
              </a:ext>
            </a:extLst>
          </p:cNvPr>
          <p:cNvSpPr>
            <a:spLocks noGrp="1"/>
          </p:cNvSpPr>
          <p:nvPr>
            <p:ph type="title"/>
          </p:nvPr>
        </p:nvSpPr>
        <p:spPr/>
        <p:txBody>
          <a:bodyPr/>
          <a:lstStyle/>
          <a:p>
            <a:r>
              <a:rPr lang="en-IN" dirty="0"/>
              <a:t>Recurrent </a:t>
            </a:r>
            <a:r>
              <a:rPr lang="en-IN" dirty="0" err="1"/>
              <a:t>aphthous</a:t>
            </a:r>
            <a:r>
              <a:rPr lang="en-IN" dirty="0"/>
              <a:t> stomatitis </a:t>
            </a:r>
            <a:endParaRPr lang="en-US" dirty="0"/>
          </a:p>
        </p:txBody>
      </p:sp>
      <p:sp>
        <p:nvSpPr>
          <p:cNvPr id="3" name="Content Placeholder 2">
            <a:extLst>
              <a:ext uri="{FF2B5EF4-FFF2-40B4-BE49-F238E27FC236}">
                <a16:creationId xmlns:a16="http://schemas.microsoft.com/office/drawing/2014/main" id="{93F22552-685F-2C79-5A7C-3E8978610DF4}"/>
              </a:ext>
            </a:extLst>
          </p:cNvPr>
          <p:cNvSpPr>
            <a:spLocks noGrp="1"/>
          </p:cNvSpPr>
          <p:nvPr>
            <p:ph idx="1"/>
          </p:nvPr>
        </p:nvSpPr>
        <p:spPr>
          <a:xfrm>
            <a:off x="5118805" y="804689"/>
            <a:ext cx="6281873" cy="5248622"/>
          </a:xfrm>
        </p:spPr>
        <p:txBody>
          <a:bodyPr>
            <a:normAutofit/>
          </a:bodyPr>
          <a:lstStyle/>
          <a:p>
            <a:r>
              <a:rPr lang="en-IN" dirty="0"/>
              <a:t>- </a:t>
            </a:r>
            <a:r>
              <a:rPr lang="en-IN" sz="2000" dirty="0"/>
              <a:t>Hematinic (iron, folic acid, or vitamin
B12) deficiencies
- Zinc deficiency
-</a:t>
            </a:r>
            <a:r>
              <a:rPr lang="en-IN" sz="2000" dirty="0" err="1"/>
              <a:t>Bechet’s</a:t>
            </a:r>
            <a:r>
              <a:rPr lang="en-IN" sz="2000" dirty="0"/>
              <a:t> syndrome
- Celiac disease
- Cyclic neutropenia
- Some </a:t>
            </a:r>
            <a:r>
              <a:rPr lang="en-IN" sz="2000" dirty="0" err="1"/>
              <a:t>immunodeficiencies</a:t>
            </a:r>
            <a:r>
              <a:rPr lang="en-IN" sz="2000" dirty="0"/>
              <a:t>, HIV
- MAGIC syndrome (mouth and genital ulcers with inflamed cartilage)
- PAPA syndrome (periodic fever, </a:t>
            </a:r>
            <a:r>
              <a:rPr lang="en-IN" sz="2000" dirty="0" err="1"/>
              <a:t>aphthous</a:t>
            </a:r>
            <a:r>
              <a:rPr lang="en-IN" sz="2000" dirty="0"/>
              <a:t> stomatitis, pharyngitis, cervical adenitis)</a:t>
            </a:r>
            <a:endParaRPr lang="en-US" sz="2000" dirty="0"/>
          </a:p>
        </p:txBody>
      </p:sp>
    </p:spTree>
    <p:extLst>
      <p:ext uri="{BB962C8B-B14F-4D97-AF65-F5344CB8AC3E}">
        <p14:creationId xmlns:p14="http://schemas.microsoft.com/office/powerpoint/2010/main" val="15350736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CAB35-4832-78F5-A328-A21B51EC4B4B}"/>
              </a:ext>
            </a:extLst>
          </p:cNvPr>
          <p:cNvSpPr>
            <a:spLocks noGrp="1"/>
          </p:cNvSpPr>
          <p:nvPr>
            <p:ph type="title"/>
          </p:nvPr>
        </p:nvSpPr>
        <p:spPr/>
        <p:txBody>
          <a:bodyPr/>
          <a:lstStyle/>
          <a:p>
            <a:r>
              <a:rPr lang="en-IN" dirty="0"/>
              <a:t>Microbial aspect of RAS </a:t>
            </a:r>
            <a:endParaRPr lang="en-US" dirty="0"/>
          </a:p>
        </p:txBody>
      </p:sp>
      <p:sp>
        <p:nvSpPr>
          <p:cNvPr id="3" name="Content Placeholder 2">
            <a:extLst>
              <a:ext uri="{FF2B5EF4-FFF2-40B4-BE49-F238E27FC236}">
                <a16:creationId xmlns:a16="http://schemas.microsoft.com/office/drawing/2014/main" id="{0D065A01-02F5-DC5C-4144-3182562450C9}"/>
              </a:ext>
            </a:extLst>
          </p:cNvPr>
          <p:cNvSpPr>
            <a:spLocks noGrp="1"/>
          </p:cNvSpPr>
          <p:nvPr>
            <p:ph idx="1"/>
          </p:nvPr>
        </p:nvSpPr>
        <p:spPr/>
        <p:txBody>
          <a:bodyPr>
            <a:normAutofit/>
          </a:bodyPr>
          <a:lstStyle/>
          <a:p>
            <a:r>
              <a:rPr lang="en-IN" dirty="0"/>
              <a:t>Microbial Aspects of RAS
(Streptococcus )
• Recently, cross-reactivity between a streptococcal heat shock protein (</a:t>
            </a:r>
            <a:r>
              <a:rPr lang="en-IN" dirty="0" err="1"/>
              <a:t>hsp</a:t>
            </a:r>
            <a:r>
              <a:rPr lang="en-IN" dirty="0"/>
              <a:t>) and the oral mucosa has been demonstrated and significantly elevated levels of serum antibodies to </a:t>
            </a:r>
            <a:r>
              <a:rPr lang="en-IN" dirty="0" err="1"/>
              <a:t>hsp</a:t>
            </a:r>
            <a:r>
              <a:rPr lang="en-IN" dirty="0"/>
              <a:t> are also observed in RAS. (</a:t>
            </a:r>
            <a:r>
              <a:rPr lang="en-IN" dirty="0" err="1"/>
              <a:t>Lehner</a:t>
            </a:r>
            <a:r>
              <a:rPr lang="en-IN" dirty="0"/>
              <a:t> et al., 1991).
• Association of RAS with adenoviruses &amp; herpesviruses 1-6 is also seen.
• IgM and IgG antibodies to varicella zoster virus
(VZV) and cytomegalovirus (CMV) may be elevated in some RAS patients, suggesting association between them and RAS.</a:t>
            </a:r>
            <a:endParaRPr lang="en-US" dirty="0"/>
          </a:p>
        </p:txBody>
      </p:sp>
    </p:spTree>
    <p:extLst>
      <p:ext uri="{BB962C8B-B14F-4D97-AF65-F5344CB8AC3E}">
        <p14:creationId xmlns:p14="http://schemas.microsoft.com/office/powerpoint/2010/main" val="4078040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8B164-3E5E-1D0C-CC15-CC02C67C8D15}"/>
              </a:ext>
            </a:extLst>
          </p:cNvPr>
          <p:cNvSpPr>
            <a:spLocks noGrp="1"/>
          </p:cNvSpPr>
          <p:nvPr>
            <p:ph type="title"/>
          </p:nvPr>
        </p:nvSpPr>
        <p:spPr/>
        <p:txBody>
          <a:bodyPr/>
          <a:lstStyle/>
          <a:p>
            <a:r>
              <a:rPr lang="en-IN" dirty="0"/>
              <a:t>Immunological disorders </a:t>
            </a:r>
            <a:endParaRPr lang="en-US" dirty="0"/>
          </a:p>
        </p:txBody>
      </p:sp>
      <p:sp>
        <p:nvSpPr>
          <p:cNvPr id="3" name="Content Placeholder 2">
            <a:extLst>
              <a:ext uri="{FF2B5EF4-FFF2-40B4-BE49-F238E27FC236}">
                <a16:creationId xmlns:a16="http://schemas.microsoft.com/office/drawing/2014/main" id="{6746BDB2-97E7-477E-303C-C7B86A704F2E}"/>
              </a:ext>
            </a:extLst>
          </p:cNvPr>
          <p:cNvSpPr>
            <a:spLocks noGrp="1"/>
          </p:cNvSpPr>
          <p:nvPr>
            <p:ph idx="1"/>
          </p:nvPr>
        </p:nvSpPr>
        <p:spPr/>
        <p:txBody>
          <a:bodyPr>
            <a:normAutofit/>
          </a:bodyPr>
          <a:lstStyle/>
          <a:p>
            <a:r>
              <a:rPr lang="en-IN" sz="2000" dirty="0"/>
              <a:t>Immunological disorders are diseases or conditions caused by a dysfunction of the immune system and include allergy, asthma, autoimmune diseases, </a:t>
            </a:r>
            <a:r>
              <a:rPr lang="en-IN" sz="2000" dirty="0" err="1"/>
              <a:t>autoinflammatory</a:t>
            </a:r>
            <a:r>
              <a:rPr lang="en-IN" sz="2000" dirty="0"/>
              <a:t> syndromes and immunological deficiency syndromes</a:t>
            </a:r>
            <a:endParaRPr lang="en-US" sz="2000" dirty="0"/>
          </a:p>
        </p:txBody>
      </p:sp>
    </p:spTree>
    <p:extLst>
      <p:ext uri="{BB962C8B-B14F-4D97-AF65-F5344CB8AC3E}">
        <p14:creationId xmlns:p14="http://schemas.microsoft.com/office/powerpoint/2010/main" val="37353823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47474-DFA7-CA12-466F-3293D8882256}"/>
              </a:ext>
            </a:extLst>
          </p:cNvPr>
          <p:cNvSpPr>
            <a:spLocks noGrp="1"/>
          </p:cNvSpPr>
          <p:nvPr>
            <p:ph type="title"/>
          </p:nvPr>
        </p:nvSpPr>
        <p:spPr/>
        <p:txBody>
          <a:bodyPr/>
          <a:lstStyle/>
          <a:p>
            <a:r>
              <a:rPr lang="en-IN" dirty="0"/>
              <a:t>Microscopic changes in RAS </a:t>
            </a:r>
            <a:endParaRPr lang="en-US" dirty="0"/>
          </a:p>
        </p:txBody>
      </p:sp>
      <p:sp>
        <p:nvSpPr>
          <p:cNvPr id="3" name="Content Placeholder 2">
            <a:extLst>
              <a:ext uri="{FF2B5EF4-FFF2-40B4-BE49-F238E27FC236}">
                <a16:creationId xmlns:a16="http://schemas.microsoft.com/office/drawing/2014/main" id="{41C5B509-7279-5E65-9C20-A06AE4852D9A}"/>
              </a:ext>
            </a:extLst>
          </p:cNvPr>
          <p:cNvSpPr>
            <a:spLocks noGrp="1"/>
          </p:cNvSpPr>
          <p:nvPr>
            <p:ph idx="1"/>
          </p:nvPr>
        </p:nvSpPr>
        <p:spPr/>
        <p:txBody>
          <a:bodyPr/>
          <a:lstStyle/>
          <a:p>
            <a:r>
              <a:rPr lang="en-IN" dirty="0"/>
              <a:t>microscopic changes in RAS:-
• Pre ulcerative stage:
 lymphocytes infiltrate the epithelium and
</a:t>
            </a:r>
            <a:r>
              <a:rPr lang="en-IN" dirty="0" err="1"/>
              <a:t>edema</a:t>
            </a:r>
            <a:r>
              <a:rPr lang="en-IN" dirty="0"/>
              <a:t> develops.
• Ulcerative stage:
 Increase of pain.
*Development of localized </a:t>
            </a:r>
            <a:r>
              <a:rPr lang="en-IN" dirty="0" err="1"/>
              <a:t>papular</a:t>
            </a:r>
            <a:r>
              <a:rPr lang="en-IN" dirty="0"/>
              <a:t> swelling (because of keratinocyte vacuolization) surrounded by a reactive erythematous halo representing localized vasculitis with a dense mononuclear cell infiltrate</a:t>
            </a:r>
            <a:endParaRPr lang="en-US" dirty="0"/>
          </a:p>
        </p:txBody>
      </p:sp>
    </p:spTree>
    <p:extLst>
      <p:ext uri="{BB962C8B-B14F-4D97-AF65-F5344CB8AC3E}">
        <p14:creationId xmlns:p14="http://schemas.microsoft.com/office/powerpoint/2010/main" val="27598322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8AC25-AB80-1C8F-2625-82ABE9A43F79}"/>
              </a:ext>
            </a:extLst>
          </p:cNvPr>
          <p:cNvSpPr>
            <a:spLocks noGrp="1"/>
          </p:cNvSpPr>
          <p:nvPr>
            <p:ph type="title"/>
          </p:nvPr>
        </p:nvSpPr>
        <p:spPr/>
        <p:txBody>
          <a:bodyPr/>
          <a:lstStyle/>
          <a:p>
            <a:r>
              <a:rPr lang="en-IN" dirty="0"/>
              <a:t>Histopathological features </a:t>
            </a:r>
            <a:endParaRPr lang="en-US" dirty="0"/>
          </a:p>
        </p:txBody>
      </p:sp>
      <p:sp>
        <p:nvSpPr>
          <p:cNvPr id="3" name="Content Placeholder 2">
            <a:extLst>
              <a:ext uri="{FF2B5EF4-FFF2-40B4-BE49-F238E27FC236}">
                <a16:creationId xmlns:a16="http://schemas.microsoft.com/office/drawing/2014/main" id="{DCDC9717-E287-2D95-CD2F-8DACE201434D}"/>
              </a:ext>
            </a:extLst>
          </p:cNvPr>
          <p:cNvSpPr>
            <a:spLocks noGrp="1"/>
          </p:cNvSpPr>
          <p:nvPr>
            <p:ph idx="1"/>
          </p:nvPr>
        </p:nvSpPr>
        <p:spPr/>
        <p:txBody>
          <a:bodyPr/>
          <a:lstStyle/>
          <a:p>
            <a:r>
              <a:rPr lang="en-IN" dirty="0" err="1"/>
              <a:t>Histopathologic</a:t>
            </a:r>
            <a:r>
              <a:rPr lang="en-IN" dirty="0"/>
              <a:t> Features
• Central zone of ulceration covered by </a:t>
            </a:r>
            <a:r>
              <a:rPr lang="en-IN" dirty="0" err="1"/>
              <a:t>fibrinopurulent</a:t>
            </a:r>
            <a:r>
              <a:rPr lang="en-IN" dirty="0"/>
              <a:t> membrane
• Increased vascularity, mixed inflammatory cellular infiltrate
• Numerous mononuclear cells in basilar one third
• Band of lymphocytes intermixed with </a:t>
            </a:r>
            <a:r>
              <a:rPr lang="en-IN" dirty="0" err="1"/>
              <a:t>histiocytes</a:t>
            </a:r>
            <a:r>
              <a:rPr lang="en-IN" dirty="0"/>
              <a:t> in superficial connective tissue and surrounding deeper blood vessels</a:t>
            </a:r>
            <a:endParaRPr lang="en-US" dirty="0"/>
          </a:p>
        </p:txBody>
      </p:sp>
    </p:spTree>
    <p:extLst>
      <p:ext uri="{BB962C8B-B14F-4D97-AF65-F5344CB8AC3E}">
        <p14:creationId xmlns:p14="http://schemas.microsoft.com/office/powerpoint/2010/main" val="269069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055E-382F-E7E0-CAD9-2CEE417E8E86}"/>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F1A6A2AE-BC51-98FF-59C9-97C6F45CE819}"/>
              </a:ext>
            </a:extLst>
          </p:cNvPr>
          <p:cNvPicPr>
            <a:picLocks noGrp="1" noChangeAspect="1"/>
          </p:cNvPicPr>
          <p:nvPr>
            <p:ph idx="1"/>
          </p:nvPr>
        </p:nvPicPr>
        <p:blipFill>
          <a:blip r:embed="rId2"/>
          <a:stretch>
            <a:fillRect/>
          </a:stretch>
        </p:blipFill>
        <p:spPr>
          <a:xfrm>
            <a:off x="5118100" y="1447007"/>
            <a:ext cx="6281738" cy="3960810"/>
          </a:xfrm>
        </p:spPr>
      </p:pic>
    </p:spTree>
    <p:extLst>
      <p:ext uri="{BB962C8B-B14F-4D97-AF65-F5344CB8AC3E}">
        <p14:creationId xmlns:p14="http://schemas.microsoft.com/office/powerpoint/2010/main" val="32657675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FC1D3-791F-CA9F-3DFB-ED08387C8D39}"/>
              </a:ext>
            </a:extLst>
          </p:cNvPr>
          <p:cNvSpPr>
            <a:spLocks noGrp="1"/>
          </p:cNvSpPr>
          <p:nvPr>
            <p:ph type="title"/>
          </p:nvPr>
        </p:nvSpPr>
        <p:spPr/>
        <p:txBody>
          <a:bodyPr/>
          <a:lstStyle/>
          <a:p>
            <a:endParaRPr lang="en-US"/>
          </a:p>
        </p:txBody>
      </p:sp>
      <p:sp>
        <p:nvSpPr>
          <p:cNvPr id="5" name="Content Placeholder 4">
            <a:extLst>
              <a:ext uri="{FF2B5EF4-FFF2-40B4-BE49-F238E27FC236}">
                <a16:creationId xmlns:a16="http://schemas.microsoft.com/office/drawing/2014/main" id="{5C39ABC9-8910-1346-4665-EAADD14CEBD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656308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AC4DA-4CFA-0A2B-97C1-92825ECC63EC}"/>
              </a:ext>
            </a:extLst>
          </p:cNvPr>
          <p:cNvSpPr>
            <a:spLocks noGrp="1"/>
          </p:cNvSpPr>
          <p:nvPr>
            <p:ph type="title"/>
          </p:nvPr>
        </p:nvSpPr>
        <p:spPr/>
        <p:txBody>
          <a:bodyPr/>
          <a:lstStyle/>
          <a:p>
            <a:r>
              <a:rPr lang="en-IN" b="1" dirty="0" err="1"/>
              <a:t>Behcet’s</a:t>
            </a:r>
            <a:r>
              <a:rPr lang="en-IN" b="1" dirty="0"/>
              <a:t> Disease</a:t>
            </a:r>
            <a:endParaRPr lang="en-US" b="1" dirty="0"/>
          </a:p>
        </p:txBody>
      </p:sp>
      <p:sp>
        <p:nvSpPr>
          <p:cNvPr id="3" name="Content Placeholder 2">
            <a:extLst>
              <a:ext uri="{FF2B5EF4-FFF2-40B4-BE49-F238E27FC236}">
                <a16:creationId xmlns:a16="http://schemas.microsoft.com/office/drawing/2014/main" id="{69F3D33C-1D8D-1019-07EC-7F29E102B3FF}"/>
              </a:ext>
            </a:extLst>
          </p:cNvPr>
          <p:cNvSpPr>
            <a:spLocks noGrp="1"/>
          </p:cNvSpPr>
          <p:nvPr>
            <p:ph idx="1"/>
          </p:nvPr>
        </p:nvSpPr>
        <p:spPr/>
        <p:txBody>
          <a:bodyPr/>
          <a:lstStyle/>
          <a:p>
            <a:r>
              <a:rPr lang="en-IN" dirty="0" err="1"/>
              <a:t>Behcet’s</a:t>
            </a:r>
            <a:r>
              <a:rPr lang="en-IN" dirty="0"/>
              <a:t> Disease (BD)
• Also called </a:t>
            </a:r>
            <a:r>
              <a:rPr lang="en-IN" dirty="0" err="1"/>
              <a:t>Behçet’s</a:t>
            </a:r>
            <a:r>
              <a:rPr lang="en-IN" dirty="0"/>
              <a:t> syndrome, </a:t>
            </a:r>
            <a:r>
              <a:rPr lang="en-IN" dirty="0" err="1"/>
              <a:t>Morbus</a:t>
            </a:r>
            <a:r>
              <a:rPr lang="en-IN" dirty="0"/>
              <a:t> </a:t>
            </a:r>
            <a:r>
              <a:rPr lang="en-IN" dirty="0" err="1"/>
              <a:t>Behçet</a:t>
            </a:r>
            <a:r>
              <a:rPr lang="en-IN" dirty="0"/>
              <a:t>, or
Silk Road disease, is a rare immune-mediated systemic vasculitis.
• </a:t>
            </a:r>
            <a:r>
              <a:rPr lang="en-IN" dirty="0" err="1"/>
              <a:t>Behçet’s</a:t>
            </a:r>
            <a:r>
              <a:rPr lang="en-IN" dirty="0"/>
              <a:t> disease (BD) was named in 1937 after the Turkish dermatologist </a:t>
            </a:r>
            <a:r>
              <a:rPr lang="en-IN" dirty="0" err="1"/>
              <a:t>Hulusi</a:t>
            </a:r>
            <a:r>
              <a:rPr lang="en-IN" dirty="0"/>
              <a:t> </a:t>
            </a:r>
            <a:r>
              <a:rPr lang="en-IN" dirty="0" err="1"/>
              <a:t>Behçet</a:t>
            </a:r>
            <a:r>
              <a:rPr lang="en-IN" dirty="0"/>
              <a:t>, who first described the triple-symptom complex of
-recurrent oral </a:t>
            </a:r>
            <a:r>
              <a:rPr lang="en-IN" dirty="0" err="1"/>
              <a:t>aphthous</a:t>
            </a:r>
            <a:r>
              <a:rPr lang="en-IN" dirty="0"/>
              <a:t> ulcers, genital ulcers, and
-uveitis (eye )
</a:t>
            </a:r>
            <a:r>
              <a:rPr lang="en-IN" dirty="0" err="1"/>
              <a:t>Behcet’s</a:t>
            </a:r>
            <a:r>
              <a:rPr lang="en-IN" dirty="0"/>
              <a:t> Disease (BD)</a:t>
            </a:r>
            <a:endParaRPr lang="en-US" dirty="0"/>
          </a:p>
        </p:txBody>
      </p:sp>
    </p:spTree>
    <p:extLst>
      <p:ext uri="{BB962C8B-B14F-4D97-AF65-F5344CB8AC3E}">
        <p14:creationId xmlns:p14="http://schemas.microsoft.com/office/powerpoint/2010/main" val="42883804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C5D14-01B7-043C-0E8F-FCE4A3C2182D}"/>
              </a:ext>
            </a:extLst>
          </p:cNvPr>
          <p:cNvSpPr>
            <a:spLocks noGrp="1"/>
          </p:cNvSpPr>
          <p:nvPr>
            <p:ph type="title"/>
          </p:nvPr>
        </p:nvSpPr>
        <p:spPr/>
        <p:txBody>
          <a:bodyPr/>
          <a:lstStyle/>
          <a:p>
            <a:r>
              <a:rPr lang="en-IN" dirty="0" err="1"/>
              <a:t>Behcet’s</a:t>
            </a:r>
            <a:r>
              <a:rPr lang="en-IN" dirty="0"/>
              <a:t> Disease </a:t>
            </a:r>
            <a:endParaRPr lang="en-US" dirty="0"/>
          </a:p>
        </p:txBody>
      </p:sp>
      <p:pic>
        <p:nvPicPr>
          <p:cNvPr id="4" name="Picture 4">
            <a:extLst>
              <a:ext uri="{FF2B5EF4-FFF2-40B4-BE49-F238E27FC236}">
                <a16:creationId xmlns:a16="http://schemas.microsoft.com/office/drawing/2014/main" id="{0464CCF2-A4B2-F238-4D4A-AC36AC60F05C}"/>
              </a:ext>
            </a:extLst>
          </p:cNvPr>
          <p:cNvPicPr>
            <a:picLocks noGrp="1" noChangeAspect="1"/>
          </p:cNvPicPr>
          <p:nvPr>
            <p:ph idx="1"/>
          </p:nvPr>
        </p:nvPicPr>
        <p:blipFill>
          <a:blip r:embed="rId2"/>
          <a:stretch>
            <a:fillRect/>
          </a:stretch>
        </p:blipFill>
        <p:spPr>
          <a:xfrm>
            <a:off x="4839929" y="1159193"/>
            <a:ext cx="6031731" cy="5236473"/>
          </a:xfrm>
        </p:spPr>
      </p:pic>
    </p:spTree>
    <p:extLst>
      <p:ext uri="{BB962C8B-B14F-4D97-AF65-F5344CB8AC3E}">
        <p14:creationId xmlns:p14="http://schemas.microsoft.com/office/powerpoint/2010/main" val="38267406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53DC7-30E3-1174-BB85-957C0897C28F}"/>
              </a:ext>
            </a:extLst>
          </p:cNvPr>
          <p:cNvSpPr>
            <a:spLocks noGrp="1"/>
          </p:cNvSpPr>
          <p:nvPr>
            <p:ph type="title"/>
          </p:nvPr>
        </p:nvSpPr>
        <p:spPr/>
        <p:txBody>
          <a:bodyPr/>
          <a:lstStyle/>
          <a:p>
            <a:r>
              <a:rPr lang="en-IN" dirty="0" err="1"/>
              <a:t>Behcet’s</a:t>
            </a:r>
            <a:r>
              <a:rPr lang="en-IN" dirty="0"/>
              <a:t> syndrome </a:t>
            </a:r>
            <a:endParaRPr lang="en-US" dirty="0"/>
          </a:p>
        </p:txBody>
      </p:sp>
      <p:sp>
        <p:nvSpPr>
          <p:cNvPr id="3" name="Content Placeholder 2">
            <a:extLst>
              <a:ext uri="{FF2B5EF4-FFF2-40B4-BE49-F238E27FC236}">
                <a16:creationId xmlns:a16="http://schemas.microsoft.com/office/drawing/2014/main" id="{8FE15E29-C527-2000-F5ED-4A9604F5AB7C}"/>
              </a:ext>
            </a:extLst>
          </p:cNvPr>
          <p:cNvSpPr>
            <a:spLocks noGrp="1"/>
          </p:cNvSpPr>
          <p:nvPr>
            <p:ph idx="1"/>
          </p:nvPr>
        </p:nvSpPr>
        <p:spPr/>
        <p:txBody>
          <a:bodyPr/>
          <a:lstStyle/>
          <a:p>
            <a:r>
              <a:rPr lang="en-IN" dirty="0" err="1"/>
              <a:t>Behçet’s</a:t>
            </a:r>
            <a:r>
              <a:rPr lang="en-IN" dirty="0"/>
              <a:t> syndrome is a multisystem disorder presenting with-
• • Recurrent oral and
• genital ulcerations and
• • Ocular involvement
• • Diagnosis is clinical, based on internationally agreed diagnostic criteria</a:t>
            </a:r>
            <a:endParaRPr lang="en-US" dirty="0"/>
          </a:p>
        </p:txBody>
      </p:sp>
    </p:spTree>
    <p:extLst>
      <p:ext uri="{BB962C8B-B14F-4D97-AF65-F5344CB8AC3E}">
        <p14:creationId xmlns:p14="http://schemas.microsoft.com/office/powerpoint/2010/main" val="28729101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B69AE-2B20-E207-7FDC-A9878936FC7B}"/>
              </a:ext>
            </a:extLst>
          </p:cNvPr>
          <p:cNvSpPr>
            <a:spLocks noGrp="1"/>
          </p:cNvSpPr>
          <p:nvPr>
            <p:ph type="title"/>
          </p:nvPr>
        </p:nvSpPr>
        <p:spPr/>
        <p:txBody>
          <a:bodyPr/>
          <a:lstStyle/>
          <a:p>
            <a:r>
              <a:rPr lang="en-IN" dirty="0"/>
              <a:t>Clinical features </a:t>
            </a:r>
            <a:endParaRPr lang="en-US" dirty="0"/>
          </a:p>
        </p:txBody>
      </p:sp>
      <p:sp>
        <p:nvSpPr>
          <p:cNvPr id="3" name="Content Placeholder 2">
            <a:extLst>
              <a:ext uri="{FF2B5EF4-FFF2-40B4-BE49-F238E27FC236}">
                <a16:creationId xmlns:a16="http://schemas.microsoft.com/office/drawing/2014/main" id="{E26F7A83-34EA-936B-0170-CF27A05F3267}"/>
              </a:ext>
            </a:extLst>
          </p:cNvPr>
          <p:cNvSpPr>
            <a:spLocks noGrp="1"/>
          </p:cNvSpPr>
          <p:nvPr>
            <p:ph idx="1"/>
          </p:nvPr>
        </p:nvSpPr>
        <p:spPr/>
        <p:txBody>
          <a:bodyPr>
            <a:normAutofit/>
          </a:bodyPr>
          <a:lstStyle/>
          <a:p>
            <a:r>
              <a:rPr lang="en-IN" dirty="0"/>
              <a:t>Clinical Features
• Males and females affected equally
• • Males often have more severe </a:t>
            </a:r>
            <a:r>
              <a:rPr lang="en-IN" dirty="0" err="1"/>
              <a:t>diseas</a:t>
            </a:r>
            <a:r>
              <a:rPr lang="en-IN" dirty="0"/>
              <a:t>
• • Blacks are rarely affected
• Diagnostic Criteria of </a:t>
            </a:r>
            <a:r>
              <a:rPr lang="en-IN" dirty="0" err="1"/>
              <a:t>Behçet’s</a:t>
            </a:r>
            <a:r>
              <a:rPr lang="en-IN" dirty="0"/>
              <a:t> Disease
• • Recurrent oral ulceration plus two of the following:-
• Recurrent genital ulceration
• -Eye lesions
• Skin lesions
• -</a:t>
            </a:r>
            <a:r>
              <a:rPr lang="en-IN" dirty="0" err="1"/>
              <a:t>Pathergy</a:t>
            </a:r>
            <a:r>
              <a:rPr lang="en-IN" dirty="0"/>
              <a:t> test (lesion </a:t>
            </a:r>
            <a:r>
              <a:rPr lang="en-IN" dirty="0" err="1"/>
              <a:t>resistent</a:t>
            </a:r>
            <a:r>
              <a:rPr lang="en-IN" dirty="0"/>
              <a:t> to healing )</a:t>
            </a:r>
            <a:endParaRPr lang="en-US" dirty="0"/>
          </a:p>
        </p:txBody>
      </p:sp>
    </p:spTree>
    <p:extLst>
      <p:ext uri="{BB962C8B-B14F-4D97-AF65-F5344CB8AC3E}">
        <p14:creationId xmlns:p14="http://schemas.microsoft.com/office/powerpoint/2010/main" val="2104118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19CBE-EBA2-17F8-7B3C-A90AC2796C8C}"/>
              </a:ext>
            </a:extLst>
          </p:cNvPr>
          <p:cNvSpPr>
            <a:spLocks noGrp="1"/>
          </p:cNvSpPr>
          <p:nvPr>
            <p:ph type="title"/>
          </p:nvPr>
        </p:nvSpPr>
        <p:spPr/>
        <p:txBody>
          <a:bodyPr/>
          <a:lstStyle/>
          <a:p>
            <a:r>
              <a:rPr lang="en-IN" dirty="0"/>
              <a:t>Clinical features </a:t>
            </a:r>
            <a:endParaRPr lang="en-US" dirty="0"/>
          </a:p>
        </p:txBody>
      </p:sp>
      <p:sp>
        <p:nvSpPr>
          <p:cNvPr id="3" name="Content Placeholder 2">
            <a:extLst>
              <a:ext uri="{FF2B5EF4-FFF2-40B4-BE49-F238E27FC236}">
                <a16:creationId xmlns:a16="http://schemas.microsoft.com/office/drawing/2014/main" id="{B1A5E4C7-D23B-D25F-DBDB-91F7110A6ED7}"/>
              </a:ext>
            </a:extLst>
          </p:cNvPr>
          <p:cNvSpPr>
            <a:spLocks noGrp="1"/>
          </p:cNvSpPr>
          <p:nvPr>
            <p:ph idx="1"/>
          </p:nvPr>
        </p:nvSpPr>
        <p:spPr/>
        <p:txBody>
          <a:bodyPr>
            <a:normAutofit lnSpcReduction="10000"/>
          </a:bodyPr>
          <a:lstStyle/>
          <a:p>
            <a:r>
              <a:rPr lang="en-IN" dirty="0" err="1"/>
              <a:t>Orogenital</a:t>
            </a:r>
            <a:r>
              <a:rPr lang="en-IN" dirty="0"/>
              <a:t> ulceration
• Recurrent </a:t>
            </a:r>
            <a:r>
              <a:rPr lang="en-IN" dirty="0" err="1"/>
              <a:t>aphthous</a:t>
            </a:r>
            <a:r>
              <a:rPr lang="en-IN" dirty="0"/>
              <a:t> ulcers
• Painful, shallow /deep with central necrotic base
• Singly or in crops
• Variable size
• Located anywhere in the oral cavity
• Persist X 1-2 weeks, subside without scars
• The genital ulcers –
• less common, but more specific
• Painful
glans penis and urethra, and
• produce scrotal scars </a:t>
            </a:r>
            <a:endParaRPr lang="en-US" dirty="0"/>
          </a:p>
        </p:txBody>
      </p:sp>
    </p:spTree>
    <p:extLst>
      <p:ext uri="{BB962C8B-B14F-4D97-AF65-F5344CB8AC3E}">
        <p14:creationId xmlns:p14="http://schemas.microsoft.com/office/powerpoint/2010/main" val="35282269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FADAA-258C-452C-B112-A8839DA3E7B7}"/>
              </a:ext>
            </a:extLst>
          </p:cNvPr>
          <p:cNvSpPr>
            <a:spLocks noGrp="1"/>
          </p:cNvSpPr>
          <p:nvPr>
            <p:ph type="title"/>
          </p:nvPr>
        </p:nvSpPr>
        <p:spPr/>
        <p:txBody>
          <a:bodyPr/>
          <a:lstStyle/>
          <a:p>
            <a:r>
              <a:rPr lang="en-IN" dirty="0"/>
              <a:t>Clinical features </a:t>
            </a:r>
            <a:endParaRPr lang="en-US" dirty="0"/>
          </a:p>
        </p:txBody>
      </p:sp>
      <p:sp>
        <p:nvSpPr>
          <p:cNvPr id="3" name="Content Placeholder 2">
            <a:extLst>
              <a:ext uri="{FF2B5EF4-FFF2-40B4-BE49-F238E27FC236}">
                <a16:creationId xmlns:a16="http://schemas.microsoft.com/office/drawing/2014/main" id="{24AC30EA-4F70-E58F-F762-2AB7CEA671EB}"/>
              </a:ext>
            </a:extLst>
          </p:cNvPr>
          <p:cNvSpPr>
            <a:spLocks noGrp="1"/>
          </p:cNvSpPr>
          <p:nvPr>
            <p:ph idx="1"/>
          </p:nvPr>
        </p:nvSpPr>
        <p:spPr/>
        <p:txBody>
          <a:bodyPr/>
          <a:lstStyle/>
          <a:p>
            <a:r>
              <a:rPr lang="en-IN" dirty="0"/>
              <a:t>• 2. Skin involvement -80%
• • Folliculitis
• • Erythema </a:t>
            </a:r>
            <a:r>
              <a:rPr lang="en-IN" dirty="0" err="1"/>
              <a:t>nodosum</a:t>
            </a:r>
            <a:r>
              <a:rPr lang="en-IN" dirty="0"/>
              <a:t>
• • An acne-like </a:t>
            </a:r>
            <a:r>
              <a:rPr lang="en-IN" dirty="0" err="1"/>
              <a:t>exanthem</a:t>
            </a:r>
            <a:r>
              <a:rPr lang="en-IN" dirty="0"/>
              <a:t>
• • Vasculitis (infrequent)
• • Sweet's syndrome
• • Pyoderma </a:t>
            </a:r>
            <a:r>
              <a:rPr lang="en-IN" dirty="0" err="1"/>
              <a:t>gangrenosum</a:t>
            </a:r>
            <a:r>
              <a:rPr lang="en-IN" dirty="0"/>
              <a:t>
• • Nonspecific skin inflammatory reactivity to any scratches or intradermal saline injection (</a:t>
            </a:r>
            <a:r>
              <a:rPr lang="en-IN" dirty="0" err="1"/>
              <a:t>pathergy</a:t>
            </a:r>
            <a:r>
              <a:rPr lang="en-IN" dirty="0"/>
              <a:t> test) is a common and specific manifestation.</a:t>
            </a:r>
            <a:endParaRPr lang="en-US" dirty="0"/>
          </a:p>
        </p:txBody>
      </p:sp>
    </p:spTree>
    <p:extLst>
      <p:ext uri="{BB962C8B-B14F-4D97-AF65-F5344CB8AC3E}">
        <p14:creationId xmlns:p14="http://schemas.microsoft.com/office/powerpoint/2010/main" val="1573372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B8984-C02E-258A-CB16-C3BEDAE23C0E}"/>
              </a:ext>
            </a:extLst>
          </p:cNvPr>
          <p:cNvSpPr>
            <a:spLocks noGrp="1"/>
          </p:cNvSpPr>
          <p:nvPr>
            <p:ph type="title"/>
          </p:nvPr>
        </p:nvSpPr>
        <p:spPr/>
        <p:txBody>
          <a:bodyPr/>
          <a:lstStyle/>
          <a:p>
            <a:r>
              <a:rPr lang="en-IN" dirty="0"/>
              <a:t>Immunological disorders </a:t>
            </a:r>
            <a:endParaRPr lang="en-US" dirty="0"/>
          </a:p>
        </p:txBody>
      </p:sp>
      <p:sp>
        <p:nvSpPr>
          <p:cNvPr id="3" name="Content Placeholder 2">
            <a:extLst>
              <a:ext uri="{FF2B5EF4-FFF2-40B4-BE49-F238E27FC236}">
                <a16:creationId xmlns:a16="http://schemas.microsoft.com/office/drawing/2014/main" id="{DBE8A30A-E909-6256-020D-EEE8852D09B0}"/>
              </a:ext>
            </a:extLst>
          </p:cNvPr>
          <p:cNvSpPr>
            <a:spLocks noGrp="1"/>
          </p:cNvSpPr>
          <p:nvPr>
            <p:ph idx="1"/>
          </p:nvPr>
        </p:nvSpPr>
        <p:spPr>
          <a:xfrm>
            <a:off x="5021496" y="2868133"/>
            <a:ext cx="6281873" cy="916812"/>
          </a:xfrm>
        </p:spPr>
        <p:txBody>
          <a:bodyPr>
            <a:noAutofit/>
          </a:bodyPr>
          <a:lstStyle/>
          <a:p>
            <a:r>
              <a:rPr lang="en-IN" sz="2000" dirty="0"/>
              <a:t>Immunological Disorders
Introduction
A. There are three types of immunological disorders
1. Hypersensitivity
2. Autoimmune disease
3. Immunodeficiency
B. Hypersensitivity reactions to usually harmless substances are often called allergies or allergic reactions</a:t>
            </a:r>
            <a:endParaRPr lang="en-US" sz="2000" dirty="0"/>
          </a:p>
        </p:txBody>
      </p:sp>
    </p:spTree>
    <p:extLst>
      <p:ext uri="{BB962C8B-B14F-4D97-AF65-F5344CB8AC3E}">
        <p14:creationId xmlns:p14="http://schemas.microsoft.com/office/powerpoint/2010/main" val="4667013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0BBE6-3BFD-CB2A-300D-A91ECFFE0017}"/>
              </a:ext>
            </a:extLst>
          </p:cNvPr>
          <p:cNvSpPr>
            <a:spLocks noGrp="1"/>
          </p:cNvSpPr>
          <p:nvPr>
            <p:ph type="title"/>
          </p:nvPr>
        </p:nvSpPr>
        <p:spPr/>
        <p:txBody>
          <a:bodyPr/>
          <a:lstStyle/>
          <a:p>
            <a:r>
              <a:rPr lang="en-IN" dirty="0"/>
              <a:t>Clinical features </a:t>
            </a:r>
            <a:endParaRPr lang="en-US" dirty="0"/>
          </a:p>
        </p:txBody>
      </p:sp>
      <p:sp>
        <p:nvSpPr>
          <p:cNvPr id="3" name="Content Placeholder 2">
            <a:extLst>
              <a:ext uri="{FF2B5EF4-FFF2-40B4-BE49-F238E27FC236}">
                <a16:creationId xmlns:a16="http://schemas.microsoft.com/office/drawing/2014/main" id="{91298FF0-7004-6ED8-CD3A-4CC428DB72EF}"/>
              </a:ext>
            </a:extLst>
          </p:cNvPr>
          <p:cNvSpPr>
            <a:spLocks noGrp="1"/>
          </p:cNvSpPr>
          <p:nvPr>
            <p:ph idx="1"/>
          </p:nvPr>
        </p:nvSpPr>
        <p:spPr/>
        <p:txBody>
          <a:bodyPr>
            <a:normAutofit/>
          </a:bodyPr>
          <a:lstStyle/>
          <a:p>
            <a:r>
              <a:rPr lang="en-IN" sz="2000" dirty="0"/>
              <a:t>3. Eye involvement in 50%
• • Scarring and bilateral pan-uveitis
• • </a:t>
            </a:r>
            <a:r>
              <a:rPr lang="en-IN" sz="2000" dirty="0" err="1"/>
              <a:t>Iritis</a:t>
            </a:r>
            <a:r>
              <a:rPr lang="en-IN" sz="2000" dirty="0"/>
              <a:t>, posterior uveitis,
• • Retinal vessel occlusions, and
• • Optic neuritis</a:t>
            </a:r>
            <a:endParaRPr lang="en-US" sz="2000" dirty="0"/>
          </a:p>
        </p:txBody>
      </p:sp>
    </p:spTree>
    <p:extLst>
      <p:ext uri="{BB962C8B-B14F-4D97-AF65-F5344CB8AC3E}">
        <p14:creationId xmlns:p14="http://schemas.microsoft.com/office/powerpoint/2010/main" val="27099453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2C67C-C289-6DEE-8060-FCAF658EDEDA}"/>
              </a:ext>
            </a:extLst>
          </p:cNvPr>
          <p:cNvSpPr>
            <a:spLocks noGrp="1"/>
          </p:cNvSpPr>
          <p:nvPr>
            <p:ph type="title"/>
          </p:nvPr>
        </p:nvSpPr>
        <p:spPr/>
        <p:txBody>
          <a:bodyPr/>
          <a:lstStyle/>
          <a:p>
            <a:r>
              <a:rPr lang="en-IN" dirty="0"/>
              <a:t>Clinical features </a:t>
            </a:r>
            <a:endParaRPr lang="en-US" dirty="0"/>
          </a:p>
        </p:txBody>
      </p:sp>
      <p:sp>
        <p:nvSpPr>
          <p:cNvPr id="3" name="Content Placeholder 2">
            <a:extLst>
              <a:ext uri="{FF2B5EF4-FFF2-40B4-BE49-F238E27FC236}">
                <a16:creationId xmlns:a16="http://schemas.microsoft.com/office/drawing/2014/main" id="{4FF7E834-EDDE-6ACC-18D7-8678E6CECD19}"/>
              </a:ext>
            </a:extLst>
          </p:cNvPr>
          <p:cNvSpPr>
            <a:spLocks noGrp="1"/>
          </p:cNvSpPr>
          <p:nvPr>
            <p:ph idx="1"/>
          </p:nvPr>
        </p:nvSpPr>
        <p:spPr/>
        <p:txBody>
          <a:bodyPr>
            <a:normAutofit/>
          </a:bodyPr>
          <a:lstStyle/>
          <a:p>
            <a:r>
              <a:rPr lang="en-IN" sz="2000" dirty="0"/>
              <a:t>4. Joints- 50%
• • Non-deforming arthritis or </a:t>
            </a:r>
            <a:r>
              <a:rPr lang="en-IN" sz="2000" dirty="0" err="1"/>
              <a:t>arthralgias</a:t>
            </a:r>
            <a:r>
              <a:rPr lang="en-IN" sz="2000" dirty="0"/>
              <a:t>
• • Knees and ankles</a:t>
            </a:r>
            <a:endParaRPr lang="en-US" sz="2000" dirty="0"/>
          </a:p>
        </p:txBody>
      </p:sp>
    </p:spTree>
    <p:extLst>
      <p:ext uri="{BB962C8B-B14F-4D97-AF65-F5344CB8AC3E}">
        <p14:creationId xmlns:p14="http://schemas.microsoft.com/office/powerpoint/2010/main" val="40141340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A9D1-C096-3C58-2A70-0E1C53EE5387}"/>
              </a:ext>
            </a:extLst>
          </p:cNvPr>
          <p:cNvSpPr>
            <a:spLocks noGrp="1"/>
          </p:cNvSpPr>
          <p:nvPr>
            <p:ph type="title"/>
          </p:nvPr>
        </p:nvSpPr>
        <p:spPr/>
        <p:txBody>
          <a:bodyPr/>
          <a:lstStyle/>
          <a:p>
            <a:r>
              <a:rPr lang="en-IN" dirty="0"/>
              <a:t>Clinical features </a:t>
            </a:r>
            <a:endParaRPr lang="en-US" dirty="0"/>
          </a:p>
        </p:txBody>
      </p:sp>
      <p:sp>
        <p:nvSpPr>
          <p:cNvPr id="3" name="Content Placeholder 2">
            <a:extLst>
              <a:ext uri="{FF2B5EF4-FFF2-40B4-BE49-F238E27FC236}">
                <a16:creationId xmlns:a16="http://schemas.microsoft.com/office/drawing/2014/main" id="{FA1078B4-7B24-ECA3-260D-F5E9F65BD738}"/>
              </a:ext>
            </a:extLst>
          </p:cNvPr>
          <p:cNvSpPr>
            <a:spLocks noGrp="1"/>
          </p:cNvSpPr>
          <p:nvPr>
            <p:ph idx="1"/>
          </p:nvPr>
        </p:nvSpPr>
        <p:spPr/>
        <p:txBody>
          <a:bodyPr>
            <a:normAutofit/>
          </a:bodyPr>
          <a:lstStyle/>
          <a:p>
            <a:r>
              <a:rPr lang="en-IN" dirty="0"/>
              <a:t>Vascular Venous: 50%
• • Superficial/ deep peripheral vein thrombosis –in 30%
• • Pulmonary emboli –rare
• peripheral arterial aneurysm
• • Arterial thrombosis</a:t>
            </a:r>
            <a:endParaRPr lang="en-US" dirty="0"/>
          </a:p>
        </p:txBody>
      </p:sp>
    </p:spTree>
    <p:extLst>
      <p:ext uri="{BB962C8B-B14F-4D97-AF65-F5344CB8AC3E}">
        <p14:creationId xmlns:p14="http://schemas.microsoft.com/office/powerpoint/2010/main" val="36584261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16FD9-F3D4-227A-5044-A082F51C0488}"/>
              </a:ext>
            </a:extLst>
          </p:cNvPr>
          <p:cNvSpPr>
            <a:spLocks noGrp="1"/>
          </p:cNvSpPr>
          <p:nvPr>
            <p:ph type="title"/>
          </p:nvPr>
        </p:nvSpPr>
        <p:spPr/>
        <p:txBody>
          <a:bodyPr/>
          <a:lstStyle/>
          <a:p>
            <a:r>
              <a:rPr lang="en-IN" dirty="0"/>
              <a:t>Clinical features </a:t>
            </a:r>
            <a:endParaRPr lang="en-US" dirty="0"/>
          </a:p>
        </p:txBody>
      </p:sp>
      <p:sp>
        <p:nvSpPr>
          <p:cNvPr id="3" name="Content Placeholder 2">
            <a:extLst>
              <a:ext uri="{FF2B5EF4-FFF2-40B4-BE49-F238E27FC236}">
                <a16:creationId xmlns:a16="http://schemas.microsoft.com/office/drawing/2014/main" id="{4E0872EB-F9B0-E1F6-EC44-05BAF753BBE5}"/>
              </a:ext>
            </a:extLst>
          </p:cNvPr>
          <p:cNvSpPr>
            <a:spLocks noGrp="1"/>
          </p:cNvSpPr>
          <p:nvPr>
            <p:ph idx="1"/>
          </p:nvPr>
        </p:nvSpPr>
        <p:spPr/>
        <p:txBody>
          <a:bodyPr/>
          <a:lstStyle/>
          <a:p>
            <a:r>
              <a:rPr lang="en-IN" dirty="0"/>
              <a:t>• 6. Neurologic involvement (5-10%)
• • Brainstem involvement of serious prognosis (CNS-</a:t>
            </a:r>
            <a:r>
              <a:rPr lang="en-IN" dirty="0" err="1"/>
              <a:t>Behçet's</a:t>
            </a:r>
            <a:r>
              <a:rPr lang="en-IN" dirty="0"/>
              <a:t> syndrome).
• • Dural sinus thrombi (20%) (headache and increased ICP).</a:t>
            </a:r>
            <a:endParaRPr lang="en-US" dirty="0"/>
          </a:p>
        </p:txBody>
      </p:sp>
    </p:spTree>
    <p:extLst>
      <p:ext uri="{BB962C8B-B14F-4D97-AF65-F5344CB8AC3E}">
        <p14:creationId xmlns:p14="http://schemas.microsoft.com/office/powerpoint/2010/main" val="2114434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DE0BA-DCD7-9990-FE03-C8A6C436ABA7}"/>
              </a:ext>
            </a:extLst>
          </p:cNvPr>
          <p:cNvSpPr>
            <a:spLocks noGrp="1"/>
          </p:cNvSpPr>
          <p:nvPr>
            <p:ph type="title"/>
          </p:nvPr>
        </p:nvSpPr>
        <p:spPr/>
        <p:txBody>
          <a:bodyPr/>
          <a:lstStyle/>
          <a:p>
            <a:r>
              <a:rPr lang="en-IN" dirty="0"/>
              <a:t>Clinical features </a:t>
            </a:r>
            <a:endParaRPr lang="en-US" dirty="0"/>
          </a:p>
        </p:txBody>
      </p:sp>
      <p:sp>
        <p:nvSpPr>
          <p:cNvPr id="3" name="Content Placeholder 2">
            <a:extLst>
              <a:ext uri="{FF2B5EF4-FFF2-40B4-BE49-F238E27FC236}">
                <a16:creationId xmlns:a16="http://schemas.microsoft.com/office/drawing/2014/main" id="{F71D0A86-9EB7-00F3-7132-4246CBC92B72}"/>
              </a:ext>
            </a:extLst>
          </p:cNvPr>
          <p:cNvSpPr>
            <a:spLocks noGrp="1"/>
          </p:cNvSpPr>
          <p:nvPr>
            <p:ph idx="1"/>
          </p:nvPr>
        </p:nvSpPr>
        <p:spPr/>
        <p:txBody>
          <a:bodyPr>
            <a:normAutofit/>
          </a:bodyPr>
          <a:lstStyle/>
          <a:p>
            <a:r>
              <a:rPr lang="en-IN" sz="2000" dirty="0"/>
              <a:t>• 6. Others
• • Gastrointestinal more in Japanese, resembles Crohn’s
• • Epididymitis
• • Amyloidosis &amp; glomerulonephritis – uncommon.</a:t>
            </a:r>
            <a:endParaRPr lang="en-US" sz="2000" dirty="0"/>
          </a:p>
        </p:txBody>
      </p:sp>
    </p:spTree>
    <p:extLst>
      <p:ext uri="{BB962C8B-B14F-4D97-AF65-F5344CB8AC3E}">
        <p14:creationId xmlns:p14="http://schemas.microsoft.com/office/powerpoint/2010/main" val="8579505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586DB-DBC1-570C-EA5F-6721AC7078CB}"/>
              </a:ext>
            </a:extLst>
          </p:cNvPr>
          <p:cNvSpPr>
            <a:spLocks noGrp="1"/>
          </p:cNvSpPr>
          <p:nvPr>
            <p:ph type="title"/>
          </p:nvPr>
        </p:nvSpPr>
        <p:spPr/>
        <p:txBody>
          <a:bodyPr/>
          <a:lstStyle/>
          <a:p>
            <a:r>
              <a:rPr lang="en-IN" dirty="0"/>
              <a:t>TREATMENT </a:t>
            </a:r>
            <a:endParaRPr lang="en-US" dirty="0"/>
          </a:p>
        </p:txBody>
      </p:sp>
      <p:sp>
        <p:nvSpPr>
          <p:cNvPr id="3" name="Content Placeholder 2">
            <a:extLst>
              <a:ext uri="{FF2B5EF4-FFF2-40B4-BE49-F238E27FC236}">
                <a16:creationId xmlns:a16="http://schemas.microsoft.com/office/drawing/2014/main" id="{AB63212C-081E-846A-E674-ECDB380B9635}"/>
              </a:ext>
            </a:extLst>
          </p:cNvPr>
          <p:cNvSpPr>
            <a:spLocks noGrp="1"/>
          </p:cNvSpPr>
          <p:nvPr>
            <p:ph idx="1"/>
          </p:nvPr>
        </p:nvSpPr>
        <p:spPr/>
        <p:txBody>
          <a:bodyPr>
            <a:normAutofit/>
          </a:bodyPr>
          <a:lstStyle/>
          <a:p>
            <a:pPr marL="0" indent="0">
              <a:buNone/>
            </a:pPr>
            <a:r>
              <a:rPr lang="en-IN" sz="2000" dirty="0"/>
              <a:t>There is no specific treatment for </a:t>
            </a:r>
            <a:r>
              <a:rPr lang="en-IN" sz="2000" dirty="0" err="1"/>
              <a:t>behcet’s</a:t>
            </a:r>
            <a:r>
              <a:rPr lang="en-IN" sz="2000" dirty="0"/>
              <a:t> disease other than symptomatic or supportive measure </a:t>
            </a:r>
          </a:p>
          <a:p>
            <a:pPr marL="0" indent="0">
              <a:buNone/>
            </a:pPr>
            <a:r>
              <a:rPr lang="en-IN" sz="2000" dirty="0"/>
              <a:t>TREATMENT 
• Mucous membrane involvement :
• • topical glucocorticoids
• • Serious cases- thalidomide
• </a:t>
            </a:r>
            <a:r>
              <a:rPr lang="en-IN" sz="2000" dirty="0" err="1"/>
              <a:t>Mucocutaneous</a:t>
            </a:r>
            <a:r>
              <a:rPr lang="en-IN" sz="2000" dirty="0"/>
              <a:t> manifestations and arthritis:
• • Colchicine Thrombophlebitis
• • Aspirin</a:t>
            </a:r>
            <a:endParaRPr lang="en-US" sz="2000" dirty="0"/>
          </a:p>
        </p:txBody>
      </p:sp>
    </p:spTree>
    <p:extLst>
      <p:ext uri="{BB962C8B-B14F-4D97-AF65-F5344CB8AC3E}">
        <p14:creationId xmlns:p14="http://schemas.microsoft.com/office/powerpoint/2010/main" val="16151827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EA244-8E82-B5CB-2DE3-4C281BC6CAA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3B7C5A0-178E-9FC2-3659-CD8A60AA52B0}"/>
              </a:ext>
            </a:extLst>
          </p:cNvPr>
          <p:cNvSpPr>
            <a:spLocks noGrp="1"/>
          </p:cNvSpPr>
          <p:nvPr>
            <p:ph idx="1"/>
          </p:nvPr>
        </p:nvSpPr>
        <p:spPr/>
        <p:txBody>
          <a:bodyPr/>
          <a:lstStyle/>
          <a:p>
            <a:r>
              <a:rPr lang="en-IN" dirty="0"/>
              <a:t>Uveitis and CNS-</a:t>
            </a:r>
            <a:r>
              <a:rPr lang="en-IN" dirty="0" err="1"/>
              <a:t>Behçet’s</a:t>
            </a:r>
            <a:r>
              <a:rPr lang="en-IN" dirty="0"/>
              <a:t>
• • Systemic steroids
• • Azathioprine
• • </a:t>
            </a:r>
            <a:r>
              <a:rPr lang="en-IN" dirty="0" err="1"/>
              <a:t>Cyclosporin</a:t>
            </a:r>
            <a:r>
              <a:rPr lang="en-IN" dirty="0"/>
              <a:t> Pulmonary or peripheral arterial aneurysms
• • Cyclophosphamide</a:t>
            </a:r>
            <a:endParaRPr lang="en-US" dirty="0"/>
          </a:p>
        </p:txBody>
      </p:sp>
    </p:spTree>
    <p:extLst>
      <p:ext uri="{BB962C8B-B14F-4D97-AF65-F5344CB8AC3E}">
        <p14:creationId xmlns:p14="http://schemas.microsoft.com/office/powerpoint/2010/main" val="116367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9F65A-30B2-EF62-88A1-E6315E19945C}"/>
              </a:ext>
            </a:extLst>
          </p:cNvPr>
          <p:cNvSpPr>
            <a:spLocks noGrp="1"/>
          </p:cNvSpPr>
          <p:nvPr>
            <p:ph type="title"/>
          </p:nvPr>
        </p:nvSpPr>
        <p:spPr/>
        <p:txBody>
          <a:bodyPr/>
          <a:lstStyle/>
          <a:p>
            <a:r>
              <a:rPr lang="en-IN" dirty="0"/>
              <a:t>Immunological disorders </a:t>
            </a:r>
            <a:endParaRPr lang="en-US" dirty="0"/>
          </a:p>
        </p:txBody>
      </p:sp>
      <p:sp>
        <p:nvSpPr>
          <p:cNvPr id="3" name="Content Placeholder 2">
            <a:extLst>
              <a:ext uri="{FF2B5EF4-FFF2-40B4-BE49-F238E27FC236}">
                <a16:creationId xmlns:a16="http://schemas.microsoft.com/office/drawing/2014/main" id="{59D78A3B-DC17-95BB-26EE-CA1A5A187C82}"/>
              </a:ext>
            </a:extLst>
          </p:cNvPr>
          <p:cNvSpPr>
            <a:spLocks noGrp="1"/>
          </p:cNvSpPr>
          <p:nvPr>
            <p:ph idx="1"/>
          </p:nvPr>
        </p:nvSpPr>
        <p:spPr/>
        <p:txBody>
          <a:bodyPr>
            <a:normAutofit/>
          </a:bodyPr>
          <a:lstStyle/>
          <a:p>
            <a:r>
              <a:rPr lang="en-IN" sz="2000" dirty="0"/>
              <a:t>Immunological Disorders
1. allergens - antigens that cause allergic reactions
C. Most allergic reactions fall into one of four major types:
1. Type I: Immediate </a:t>
            </a:r>
            <a:r>
              <a:rPr lang="en-IN" sz="2000" dirty="0" err="1"/>
              <a:t>IgE</a:t>
            </a:r>
            <a:r>
              <a:rPr lang="en-IN" sz="2000" dirty="0"/>
              <a:t>-mediated
2. Type lI: Cytotoxic
3. Type III: Immune complex-mediated
4. Type IV: Delayed cell-mediated</a:t>
            </a:r>
            <a:endParaRPr lang="en-US" sz="2000" dirty="0"/>
          </a:p>
        </p:txBody>
      </p:sp>
    </p:spTree>
    <p:extLst>
      <p:ext uri="{BB962C8B-B14F-4D97-AF65-F5344CB8AC3E}">
        <p14:creationId xmlns:p14="http://schemas.microsoft.com/office/powerpoint/2010/main" val="1699488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2630A-CAF8-7531-B414-5BCEBC75AC5E}"/>
              </a:ext>
            </a:extLst>
          </p:cNvPr>
          <p:cNvSpPr>
            <a:spLocks noGrp="1"/>
          </p:cNvSpPr>
          <p:nvPr>
            <p:ph type="title"/>
          </p:nvPr>
        </p:nvSpPr>
        <p:spPr/>
        <p:txBody>
          <a:bodyPr/>
          <a:lstStyle/>
          <a:p>
            <a:r>
              <a:rPr lang="en-IN" dirty="0"/>
              <a:t>Allergy </a:t>
            </a:r>
            <a:endParaRPr lang="en-US" dirty="0"/>
          </a:p>
        </p:txBody>
      </p:sp>
      <p:sp>
        <p:nvSpPr>
          <p:cNvPr id="3" name="Content Placeholder 2">
            <a:extLst>
              <a:ext uri="{FF2B5EF4-FFF2-40B4-BE49-F238E27FC236}">
                <a16:creationId xmlns:a16="http://schemas.microsoft.com/office/drawing/2014/main" id="{E4F51AD5-F878-459A-419C-BFBA1E1D4E07}"/>
              </a:ext>
            </a:extLst>
          </p:cNvPr>
          <p:cNvSpPr>
            <a:spLocks noGrp="1"/>
          </p:cNvSpPr>
          <p:nvPr>
            <p:ph idx="1"/>
          </p:nvPr>
        </p:nvSpPr>
        <p:spPr>
          <a:xfrm>
            <a:off x="5118447" y="804689"/>
            <a:ext cx="6281873" cy="5248622"/>
          </a:xfrm>
        </p:spPr>
        <p:txBody>
          <a:bodyPr>
            <a:normAutofit/>
          </a:bodyPr>
          <a:lstStyle/>
          <a:p>
            <a:r>
              <a:rPr lang="en-IN" sz="2000" dirty="0"/>
              <a:t>‘ Allergy ‘ is a broad term used generally to encompass the hypersensitive state acquired by exposure to a specific material ,and the altered capacity of the living organisms to react upon re-exposure to it .</a:t>
            </a:r>
            <a:endParaRPr lang="en-US" sz="2000" dirty="0"/>
          </a:p>
        </p:txBody>
      </p:sp>
    </p:spTree>
    <p:extLst>
      <p:ext uri="{BB962C8B-B14F-4D97-AF65-F5344CB8AC3E}">
        <p14:creationId xmlns:p14="http://schemas.microsoft.com/office/powerpoint/2010/main" val="225034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1E50F-1267-EE50-BBA1-799048EBD4A3}"/>
              </a:ext>
            </a:extLst>
          </p:cNvPr>
          <p:cNvSpPr>
            <a:spLocks noGrp="1"/>
          </p:cNvSpPr>
          <p:nvPr>
            <p:ph type="title"/>
          </p:nvPr>
        </p:nvSpPr>
        <p:spPr/>
        <p:txBody>
          <a:bodyPr/>
          <a:lstStyle/>
          <a:p>
            <a:r>
              <a:rPr lang="en-IN" dirty="0"/>
              <a:t>Allergy </a:t>
            </a:r>
            <a:endParaRPr lang="en-US" dirty="0"/>
          </a:p>
        </p:txBody>
      </p:sp>
      <p:sp>
        <p:nvSpPr>
          <p:cNvPr id="3" name="Content Placeholder 2">
            <a:extLst>
              <a:ext uri="{FF2B5EF4-FFF2-40B4-BE49-F238E27FC236}">
                <a16:creationId xmlns:a16="http://schemas.microsoft.com/office/drawing/2014/main" id="{CDCC412A-FF15-ACD8-4F21-B86869059D85}"/>
              </a:ext>
            </a:extLst>
          </p:cNvPr>
          <p:cNvSpPr>
            <a:spLocks noGrp="1"/>
          </p:cNvSpPr>
          <p:nvPr>
            <p:ph idx="1"/>
          </p:nvPr>
        </p:nvSpPr>
        <p:spPr>
          <a:xfrm>
            <a:off x="4912103" y="1102361"/>
            <a:ext cx="6281873" cy="5248622"/>
          </a:xfrm>
        </p:spPr>
        <p:txBody>
          <a:bodyPr/>
          <a:lstStyle/>
          <a:p>
            <a:r>
              <a:rPr lang="en-IN" dirty="0"/>
              <a:t>There are two general types of allergic reactions ;</a:t>
            </a:r>
          </a:p>
          <a:p>
            <a:r>
              <a:rPr lang="en-IN" dirty="0"/>
              <a:t>One type of reaction is the so called IMMEDIATE REACTION . </a:t>
            </a:r>
          </a:p>
          <a:p>
            <a:r>
              <a:rPr lang="en-IN" dirty="0"/>
              <a:t>It is associated with antibodies circulating in the </a:t>
            </a:r>
            <a:r>
              <a:rPr lang="en-IN" dirty="0" err="1"/>
              <a:t>ser</a:t>
            </a:r>
            <a:r>
              <a:rPr lang="en-IN" dirty="0"/>
              <a:t> of the allergic person and includes </a:t>
            </a:r>
            <a:r>
              <a:rPr lang="en-IN" dirty="0" err="1"/>
              <a:t>anaphylaxis,hay</a:t>
            </a:r>
            <a:r>
              <a:rPr lang="en-IN" dirty="0"/>
              <a:t> fever and asthma ,serum sickness ,angioedema . </a:t>
            </a:r>
          </a:p>
          <a:p>
            <a:r>
              <a:rPr lang="en-IN" dirty="0"/>
              <a:t>The second category of reaction or DELAYED REACTION,</a:t>
            </a:r>
          </a:p>
          <a:p>
            <a:r>
              <a:rPr lang="en-IN" dirty="0"/>
              <a:t>It is generally not associated with circulating antibodies since the causative agents are not strictly antigens they attain antigenic properties by combining with tissues of the individual </a:t>
            </a:r>
            <a:endParaRPr lang="en-US" dirty="0"/>
          </a:p>
        </p:txBody>
      </p:sp>
    </p:spTree>
    <p:extLst>
      <p:ext uri="{BB962C8B-B14F-4D97-AF65-F5344CB8AC3E}">
        <p14:creationId xmlns:p14="http://schemas.microsoft.com/office/powerpoint/2010/main" val="447016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56D0A-BDE1-6AAA-A3A3-B51727FFAE08}"/>
              </a:ext>
            </a:extLst>
          </p:cNvPr>
          <p:cNvSpPr>
            <a:spLocks noGrp="1"/>
          </p:cNvSpPr>
          <p:nvPr>
            <p:ph type="title"/>
          </p:nvPr>
        </p:nvSpPr>
        <p:spPr/>
        <p:txBody>
          <a:bodyPr/>
          <a:lstStyle/>
          <a:p>
            <a:r>
              <a:rPr lang="en-IN" dirty="0"/>
              <a:t>Recurrent </a:t>
            </a:r>
            <a:r>
              <a:rPr lang="en-IN" dirty="0" err="1"/>
              <a:t>aphthous</a:t>
            </a:r>
            <a:r>
              <a:rPr lang="en-IN" dirty="0"/>
              <a:t> stomatitis </a:t>
            </a:r>
            <a:endParaRPr lang="en-US" dirty="0"/>
          </a:p>
        </p:txBody>
      </p:sp>
      <p:sp>
        <p:nvSpPr>
          <p:cNvPr id="3" name="Content Placeholder 2">
            <a:extLst>
              <a:ext uri="{FF2B5EF4-FFF2-40B4-BE49-F238E27FC236}">
                <a16:creationId xmlns:a16="http://schemas.microsoft.com/office/drawing/2014/main" id="{4C5B29C7-71D6-0421-6D4A-7950DB4DE2AD}"/>
              </a:ext>
            </a:extLst>
          </p:cNvPr>
          <p:cNvSpPr>
            <a:spLocks noGrp="1"/>
          </p:cNvSpPr>
          <p:nvPr>
            <p:ph idx="1"/>
          </p:nvPr>
        </p:nvSpPr>
        <p:spPr>
          <a:xfrm>
            <a:off x="5118447" y="804689"/>
            <a:ext cx="6281873" cy="5248622"/>
          </a:xfrm>
        </p:spPr>
        <p:txBody>
          <a:bodyPr>
            <a:normAutofit/>
          </a:bodyPr>
          <a:lstStyle/>
          <a:p>
            <a:r>
              <a:rPr lang="en-IN" sz="2000" dirty="0"/>
              <a:t>RECURRENT APHTHOUS
STOMATITIS
(RAS/ aphthae/canker sores)
• It is a common condition which is characterized by multiple recurrent small, round or ovoid ulcers with circumscribed margin,
erythematous halos and yellow or grey floors, appearing first in childhood or adolescence.</a:t>
            </a:r>
            <a:endParaRPr lang="en-US" sz="2000" dirty="0"/>
          </a:p>
        </p:txBody>
      </p:sp>
    </p:spTree>
    <p:extLst>
      <p:ext uri="{BB962C8B-B14F-4D97-AF65-F5344CB8AC3E}">
        <p14:creationId xmlns:p14="http://schemas.microsoft.com/office/powerpoint/2010/main" val="2840815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44615-0D1C-DD6E-25D3-AB7B57C86840}"/>
              </a:ext>
            </a:extLst>
          </p:cNvPr>
          <p:cNvSpPr>
            <a:spLocks noGrp="1"/>
          </p:cNvSpPr>
          <p:nvPr>
            <p:ph type="title"/>
          </p:nvPr>
        </p:nvSpPr>
        <p:spPr/>
        <p:txBody>
          <a:bodyPr/>
          <a:lstStyle/>
          <a:p>
            <a:r>
              <a:rPr lang="en-IN" dirty="0"/>
              <a:t>Recurrent </a:t>
            </a:r>
            <a:r>
              <a:rPr lang="en-IN" dirty="0" err="1"/>
              <a:t>aphthous</a:t>
            </a:r>
            <a:r>
              <a:rPr lang="en-IN" dirty="0"/>
              <a:t> stomatitis </a:t>
            </a:r>
            <a:endParaRPr lang="en-US" dirty="0"/>
          </a:p>
        </p:txBody>
      </p:sp>
      <p:sp>
        <p:nvSpPr>
          <p:cNvPr id="3" name="Content Placeholder 2">
            <a:extLst>
              <a:ext uri="{FF2B5EF4-FFF2-40B4-BE49-F238E27FC236}">
                <a16:creationId xmlns:a16="http://schemas.microsoft.com/office/drawing/2014/main" id="{9F8E93A5-34B0-B090-8A90-E827EAAAF248}"/>
              </a:ext>
            </a:extLst>
          </p:cNvPr>
          <p:cNvSpPr>
            <a:spLocks noGrp="1"/>
          </p:cNvSpPr>
          <p:nvPr>
            <p:ph idx="1"/>
          </p:nvPr>
        </p:nvSpPr>
        <p:spPr>
          <a:xfrm>
            <a:off x="5230463" y="804689"/>
            <a:ext cx="6281873" cy="5248622"/>
          </a:xfrm>
        </p:spPr>
        <p:txBody>
          <a:bodyPr>
            <a:normAutofit/>
          </a:bodyPr>
          <a:lstStyle/>
          <a:p>
            <a:r>
              <a:rPr lang="en-IN" sz="2000" dirty="0"/>
              <a:t>Clinical features
• RAS may affect 5-60yrs.
• Female predominance.
• Seen more predominantly in children.
• RAS consist of recurrent bouts of one or several rounded, shallow, painful oral ulcers at intervals of a few days to few months.</a:t>
            </a:r>
            <a:endParaRPr lang="en-US" sz="2000" dirty="0"/>
          </a:p>
        </p:txBody>
      </p:sp>
    </p:spTree>
    <p:extLst>
      <p:ext uri="{BB962C8B-B14F-4D97-AF65-F5344CB8AC3E}">
        <p14:creationId xmlns:p14="http://schemas.microsoft.com/office/powerpoint/2010/main" val="1602644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69DF6-7940-338A-2E78-A7F45662D2E6}"/>
              </a:ext>
            </a:extLst>
          </p:cNvPr>
          <p:cNvSpPr>
            <a:spLocks noGrp="1"/>
          </p:cNvSpPr>
          <p:nvPr>
            <p:ph type="title"/>
          </p:nvPr>
        </p:nvSpPr>
        <p:spPr/>
        <p:txBody>
          <a:bodyPr/>
          <a:lstStyle/>
          <a:p>
            <a:r>
              <a:rPr lang="en-IN" dirty="0"/>
              <a:t>Recurrent </a:t>
            </a:r>
            <a:r>
              <a:rPr lang="en-IN" dirty="0" err="1"/>
              <a:t>aphthous</a:t>
            </a:r>
            <a:r>
              <a:rPr lang="en-IN" dirty="0"/>
              <a:t> stomatitis </a:t>
            </a:r>
            <a:endParaRPr lang="en-US" dirty="0"/>
          </a:p>
        </p:txBody>
      </p:sp>
      <p:sp>
        <p:nvSpPr>
          <p:cNvPr id="3" name="Content Placeholder 2">
            <a:extLst>
              <a:ext uri="{FF2B5EF4-FFF2-40B4-BE49-F238E27FC236}">
                <a16:creationId xmlns:a16="http://schemas.microsoft.com/office/drawing/2014/main" id="{75FD4724-E0E3-52A6-1350-EF34757191C8}"/>
              </a:ext>
            </a:extLst>
          </p:cNvPr>
          <p:cNvSpPr>
            <a:spLocks noGrp="1"/>
          </p:cNvSpPr>
          <p:nvPr>
            <p:ph idx="1"/>
          </p:nvPr>
        </p:nvSpPr>
        <p:spPr/>
        <p:txBody>
          <a:bodyPr/>
          <a:lstStyle/>
          <a:p>
            <a:r>
              <a:rPr lang="en-IN" dirty="0"/>
              <a:t>RAS shows 3 main presentations-
Minor (</a:t>
            </a:r>
            <a:r>
              <a:rPr lang="en-IN" dirty="0" err="1"/>
              <a:t>MiRAS</a:t>
            </a:r>
            <a:r>
              <a:rPr lang="en-IN" dirty="0"/>
              <a:t>), Major (</a:t>
            </a:r>
            <a:r>
              <a:rPr lang="en-IN" dirty="0" err="1"/>
              <a:t>MaRAS</a:t>
            </a:r>
            <a:r>
              <a:rPr lang="en-IN" dirty="0"/>
              <a:t>),
 </a:t>
            </a:r>
            <a:r>
              <a:rPr lang="en-IN" dirty="0" err="1"/>
              <a:t>Herpetiform</a:t>
            </a:r>
            <a:r>
              <a:rPr lang="en-IN" dirty="0"/>
              <a:t> ulcers (HU)</a:t>
            </a:r>
            <a:endParaRPr lang="en-US" dirty="0"/>
          </a:p>
        </p:txBody>
      </p:sp>
    </p:spTree>
    <p:extLst>
      <p:ext uri="{BB962C8B-B14F-4D97-AF65-F5344CB8AC3E}">
        <p14:creationId xmlns:p14="http://schemas.microsoft.com/office/powerpoint/2010/main" val="2112671262"/>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36</Slides>
  <Notes>0</Notes>
  <HiddenSlides>0</HiddenSlide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Atlas</vt:lpstr>
      <vt:lpstr>Introduction of immunological and allergic disorders</vt:lpstr>
      <vt:lpstr>Immunological disorders </vt:lpstr>
      <vt:lpstr>Immunological disorders </vt:lpstr>
      <vt:lpstr>Immunological disorders </vt:lpstr>
      <vt:lpstr>Allergy </vt:lpstr>
      <vt:lpstr>Allergy </vt:lpstr>
      <vt:lpstr>Recurrent aphthous stomatitis </vt:lpstr>
      <vt:lpstr>Recurrent aphthous stomatitis </vt:lpstr>
      <vt:lpstr>Recurrent aphthous stomatitis </vt:lpstr>
      <vt:lpstr>Minor  Recurrent aphthous stomatitis </vt:lpstr>
      <vt:lpstr>PowerPoint Presentation</vt:lpstr>
      <vt:lpstr>Minor recurrent aphthous stomatitis </vt:lpstr>
      <vt:lpstr>Major recurrent aphthous stomatitis </vt:lpstr>
      <vt:lpstr>Major recurrent aphthous stomatitis </vt:lpstr>
      <vt:lpstr>PowerPoint Presentation</vt:lpstr>
      <vt:lpstr>Herpitiform ulcers </vt:lpstr>
      <vt:lpstr>Recurrent aphthous stomatitis</vt:lpstr>
      <vt:lpstr>Recurrent aphthous stomatitis </vt:lpstr>
      <vt:lpstr>Microbial aspect of RAS </vt:lpstr>
      <vt:lpstr>Microscopic changes in RAS </vt:lpstr>
      <vt:lpstr>Histopathological features </vt:lpstr>
      <vt:lpstr>PowerPoint Presentation</vt:lpstr>
      <vt:lpstr>PowerPoint Presentation</vt:lpstr>
      <vt:lpstr>Behcet’s Disease</vt:lpstr>
      <vt:lpstr>Behcet’s Disease </vt:lpstr>
      <vt:lpstr>Behcet’s syndrome </vt:lpstr>
      <vt:lpstr>Clinical features </vt:lpstr>
      <vt:lpstr>Clinical features </vt:lpstr>
      <vt:lpstr>Clinical features </vt:lpstr>
      <vt:lpstr>Clinical features </vt:lpstr>
      <vt:lpstr>Clinical features </vt:lpstr>
      <vt:lpstr>Clinical features </vt:lpstr>
      <vt:lpstr>Clinical features </vt:lpstr>
      <vt:lpstr>Clinical features </vt:lpstr>
      <vt:lpstr>TREATMENT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of immunological and allergic disorders</dc:title>
  <dc:creator>SUHAS SHAKUNTAL</dc:creator>
  <cp:lastModifiedBy>SUHAS SHAKUNTAL</cp:lastModifiedBy>
  <cp:revision>2</cp:revision>
  <dcterms:created xsi:type="dcterms:W3CDTF">2022-09-20T05:58:44Z</dcterms:created>
  <dcterms:modified xsi:type="dcterms:W3CDTF">2022-09-20T07:41:28Z</dcterms:modified>
</cp:coreProperties>
</file>