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5.jpg" ContentType="image/jpeg"/>
  <Override PartName="/ppt/media/image6.jpg" ContentType="image/jpeg"/>
  <Override PartName="/ppt/notesSlides/notesSlide1.xml" ContentType="application/vnd.openxmlformats-officedocument.presentationml.notesSlide+xml"/>
  <Override PartName="/ppt/media/image9.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65"/>
  </p:notesMasterIdLst>
  <p:sldIdLst>
    <p:sldId id="256" r:id="rId2"/>
    <p:sldId id="257" r:id="rId3"/>
    <p:sldId id="258" r:id="rId4"/>
    <p:sldId id="259" r:id="rId5"/>
    <p:sldId id="260" r:id="rId6"/>
    <p:sldId id="261" r:id="rId7"/>
    <p:sldId id="262" r:id="rId8"/>
    <p:sldId id="267" r:id="rId9"/>
    <p:sldId id="263" r:id="rId10"/>
    <p:sldId id="268" r:id="rId11"/>
    <p:sldId id="264" r:id="rId12"/>
    <p:sldId id="266" r:id="rId13"/>
    <p:sldId id="265"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4" d="100"/>
          <a:sy n="114"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10867-C504-254E-8E19-B52D8B3B6C5D}"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D872D1-5F90-AB4D-AFAD-9902F7138546}" type="slidenum">
              <a:rPr lang="en-US" smtClean="0"/>
              <a:t>‹#›</a:t>
            </a:fld>
            <a:endParaRPr lang="en-US"/>
          </a:p>
        </p:txBody>
      </p:sp>
    </p:spTree>
    <p:extLst>
      <p:ext uri="{BB962C8B-B14F-4D97-AF65-F5344CB8AC3E}">
        <p14:creationId xmlns:p14="http://schemas.microsoft.com/office/powerpoint/2010/main" val="1899140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1EC53-F507-411E-9ADC-FBCFECE09D3D}" type="slidenum">
              <a:rPr lang="en-US" smtClean="0"/>
              <a:t>24</a:t>
            </a:fld>
            <a:endParaRPr lang="en-US"/>
          </a:p>
        </p:txBody>
      </p:sp>
    </p:spTree>
    <p:extLst>
      <p:ext uri="{BB962C8B-B14F-4D97-AF65-F5344CB8AC3E}">
        <p14:creationId xmlns:p14="http://schemas.microsoft.com/office/powerpoint/2010/main" val="29086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89934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3F8C56-7B3F-470E-A52D-59968835CE7A}" type="datetimeFigureOut">
              <a:rPr lang="en-IN" smtClean="0"/>
              <a:t>27/06/22</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165994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288659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1728031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466026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E3F8C56-7B3F-470E-A52D-59968835CE7A}" type="datetimeFigureOut">
              <a:rPr lang="en-IN" smtClean="0"/>
              <a:t>27/06/22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67513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E3F8C56-7B3F-470E-A52D-59968835CE7A}" type="datetimeFigureOut">
              <a:rPr lang="en-IN" smtClean="0"/>
              <a:t>27/06/22</a:t>
            </a:fld>
            <a:endParaRPr lang="en-IN"/>
          </a:p>
        </p:txBody>
      </p:sp>
      <p:sp>
        <p:nvSpPr>
          <p:cNvPr id="8" name="Footer Placeholder 7"/>
          <p:cNvSpPr>
            <a:spLocks noGrp="1"/>
          </p:cNvSpPr>
          <p:nvPr>
            <p:ph type="ftr" sz="quarter" idx="11"/>
          </p:nvPr>
        </p:nvSpPr>
        <p:spPr>
          <a:xfrm>
            <a:off x="561111" y="6391838"/>
            <a:ext cx="3644282" cy="304801"/>
          </a:xfrm>
        </p:spPr>
        <p:txBody>
          <a:bodyPr/>
          <a:lstStyle/>
          <a:p>
            <a:endParaRPr lang="en-IN"/>
          </a:p>
        </p:txBody>
      </p:sp>
      <p:sp>
        <p:nvSpPr>
          <p:cNvPr id="9" name="Slide Number Placeholder 8"/>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4096513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3707374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393873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3364114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3F8C56-7B3F-470E-A52D-59968835CE7A}" type="datetimeFigureOut">
              <a:rPr lang="en-IN" smtClean="0"/>
              <a:t>27/06/22</a:t>
            </a:fld>
            <a:endParaRPr lang="en-IN"/>
          </a:p>
        </p:txBody>
      </p:sp>
      <p:sp>
        <p:nvSpPr>
          <p:cNvPr id="5" name="Footer Placeholder 4"/>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151753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3F8C56-7B3F-470E-A52D-59968835CE7A}" type="datetimeFigureOut">
              <a:rPr lang="en-IN" smtClean="0"/>
              <a:t>27/06/22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2067121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3F8C56-7B3F-470E-A52D-59968835CE7A}" type="datetimeFigureOut">
              <a:rPr lang="en-IN" smtClean="0"/>
              <a:t>27/06/22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1033307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3F8C56-7B3F-470E-A52D-59968835CE7A}" type="datetimeFigureOut">
              <a:rPr lang="en-IN" smtClean="0"/>
              <a:t>27/06/22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401345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F8C56-7B3F-470E-A52D-59968835CE7A}" type="datetimeFigureOut">
              <a:rPr lang="en-IN" smtClean="0"/>
              <a:t>27/06/22</a:t>
            </a:fld>
            <a:endParaRPr lang="en-IN"/>
          </a:p>
        </p:txBody>
      </p:sp>
      <p:sp>
        <p:nvSpPr>
          <p:cNvPr id="3" name="Footer Placeholder 2"/>
          <p:cNvSpPr>
            <a:spLocks noGrp="1"/>
          </p:cNvSpPr>
          <p:nvPr>
            <p:ph type="ftr" sz="quarter" idx="11"/>
          </p:nvPr>
        </p:nvSpPr>
        <p:spPr/>
        <p:txBody>
          <a:bodyPr/>
          <a:lstStyle/>
          <a:p>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342628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3F8C56-7B3F-470E-A52D-59968835CE7A}" type="datetimeFigureOut">
              <a:rPr lang="en-IN" smtClean="0"/>
              <a:t>27/06/22</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310524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3F8C56-7B3F-470E-A52D-59968835CE7A}" type="datetimeFigureOut">
              <a:rPr lang="en-IN" smtClean="0"/>
              <a:t>27/06/22</a:t>
            </a:fld>
            <a:endParaRPr lang="en-IN"/>
          </a:p>
        </p:txBody>
      </p:sp>
      <p:sp>
        <p:nvSpPr>
          <p:cNvPr id="6" name="Footer Placeholder 5"/>
          <p:cNvSpPr>
            <a:spLocks noGrp="1"/>
          </p:cNvSpPr>
          <p:nvPr>
            <p:ph type="ftr" sz="quarter" idx="11"/>
          </p:nvPr>
        </p:nvSpPr>
        <p:spPr/>
        <p:txBody>
          <a:bodyPr/>
          <a:lstStyle/>
          <a:p>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157650B1-ED8C-444F-B16C-FA9B10625116}" type="slidenum">
              <a:rPr lang="en-IN" smtClean="0"/>
              <a:t>‹#›</a:t>
            </a:fld>
            <a:endParaRPr lang="en-IN"/>
          </a:p>
        </p:txBody>
      </p:sp>
    </p:spTree>
    <p:extLst>
      <p:ext uri="{BB962C8B-B14F-4D97-AF65-F5344CB8AC3E}">
        <p14:creationId xmlns:p14="http://schemas.microsoft.com/office/powerpoint/2010/main" val="27798370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E3F8C56-7B3F-470E-A52D-59968835CE7A}" type="datetimeFigureOut">
              <a:rPr lang="en-IN" smtClean="0"/>
              <a:t>27/06/22</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157650B1-ED8C-444F-B16C-FA9B10625116}" type="slidenum">
              <a:rPr lang="en-IN" smtClean="0"/>
              <a:t>‹#›</a:t>
            </a:fld>
            <a:endParaRPr lang="en-IN"/>
          </a:p>
        </p:txBody>
      </p:sp>
    </p:spTree>
    <p:extLst>
      <p:ext uri="{BB962C8B-B14F-4D97-AF65-F5344CB8AC3E}">
        <p14:creationId xmlns:p14="http://schemas.microsoft.com/office/powerpoint/2010/main" val="40682579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tiff"/><Relationship Id="rId4" Type="http://schemas.openxmlformats.org/officeDocument/2006/relationships/image" Target="../media/image12.tiff"/><Relationship Id="rId5" Type="http://schemas.openxmlformats.org/officeDocument/2006/relationships/image" Target="../media/image13.tiff"/><Relationship Id="rId6" Type="http://schemas.openxmlformats.org/officeDocument/2006/relationships/image" Target="../media/image14.tiff"/><Relationship Id="rId1" Type="http://schemas.openxmlformats.org/officeDocument/2006/relationships/slideLayout" Target="../slideLayouts/slideLayout7.xml"/><Relationship Id="rId2"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75D887BA-2D67-B2BC-3E46-67DABB1136F2}"/>
              </a:ext>
            </a:extLst>
          </p:cNvPr>
          <p:cNvSpPr>
            <a:spLocks noGrp="1"/>
          </p:cNvSpPr>
          <p:nvPr>
            <p:ph type="title"/>
          </p:nvPr>
        </p:nvSpPr>
        <p:spPr/>
        <p:txBody>
          <a:bodyPr/>
          <a:lstStyle/>
          <a:p>
            <a:r>
              <a:rPr lang="en-IN" dirty="0"/>
              <a:t>Oral pathology     </a:t>
            </a:r>
          </a:p>
        </p:txBody>
      </p:sp>
      <p:sp>
        <p:nvSpPr>
          <p:cNvPr id="5" name="Text Placeholder 4">
            <a:extLst>
              <a:ext uri="{FF2B5EF4-FFF2-40B4-BE49-F238E27FC236}">
                <a16:creationId xmlns="" xmlns:a16="http://schemas.microsoft.com/office/drawing/2014/main" id="{26312539-1724-42CC-9E4A-AEA8C58594D0}"/>
              </a:ext>
            </a:extLst>
          </p:cNvPr>
          <p:cNvSpPr>
            <a:spLocks noGrp="1"/>
          </p:cNvSpPr>
          <p:nvPr>
            <p:ph type="body" idx="1"/>
          </p:nvPr>
        </p:nvSpPr>
        <p:spPr/>
        <p:txBody>
          <a:bodyPr/>
          <a:lstStyle/>
          <a:p>
            <a:r>
              <a:rPr lang="en-IN" dirty="0"/>
              <a:t>BY ROLL NO </a:t>
            </a:r>
            <a:r>
              <a:rPr lang="en-IN" dirty="0" smtClean="0"/>
              <a:t>:</a:t>
            </a:r>
            <a:r>
              <a:rPr lang="en-IN" dirty="0" smtClean="0"/>
              <a:t>51,52,53,54</a:t>
            </a:r>
            <a:endParaRPr lang="en-IN" dirty="0"/>
          </a:p>
        </p:txBody>
      </p:sp>
    </p:spTree>
    <p:extLst>
      <p:ext uri="{BB962C8B-B14F-4D97-AF65-F5344CB8AC3E}">
        <p14:creationId xmlns:p14="http://schemas.microsoft.com/office/powerpoint/2010/main" val="1844293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A150358-632E-4CD6-A087-DFD5AFE38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625" y="1524000"/>
            <a:ext cx="9048750" cy="3810000"/>
          </a:xfrm>
          <a:prstGeom prst="rect">
            <a:avLst/>
          </a:prstGeom>
        </p:spPr>
      </p:pic>
    </p:spTree>
    <p:extLst>
      <p:ext uri="{BB962C8B-B14F-4D97-AF65-F5344CB8AC3E}">
        <p14:creationId xmlns:p14="http://schemas.microsoft.com/office/powerpoint/2010/main" val="6691747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F04D1B-C453-18FD-6884-F325D6443597}"/>
              </a:ext>
            </a:extLst>
          </p:cNvPr>
          <p:cNvSpPr>
            <a:spLocks noGrp="1"/>
          </p:cNvSpPr>
          <p:nvPr>
            <p:ph type="title"/>
          </p:nvPr>
        </p:nvSpPr>
        <p:spPr/>
        <p:txBody>
          <a:bodyPr/>
          <a:lstStyle/>
          <a:p>
            <a:r>
              <a:rPr lang="en-IN" dirty="0"/>
              <a:t>Oral Manifestations</a:t>
            </a:r>
          </a:p>
        </p:txBody>
      </p:sp>
      <p:sp>
        <p:nvSpPr>
          <p:cNvPr id="3" name="Content Placeholder 2">
            <a:extLst>
              <a:ext uri="{FF2B5EF4-FFF2-40B4-BE49-F238E27FC236}">
                <a16:creationId xmlns="" xmlns:a16="http://schemas.microsoft.com/office/drawing/2014/main" id="{3341BF1D-5193-BFB8-8A96-FFC062DDA4C6}"/>
              </a:ext>
            </a:extLst>
          </p:cNvPr>
          <p:cNvSpPr>
            <a:spLocks noGrp="1"/>
          </p:cNvSpPr>
          <p:nvPr>
            <p:ph idx="1"/>
          </p:nvPr>
        </p:nvSpPr>
        <p:spPr/>
        <p:txBody>
          <a:bodyPr>
            <a:normAutofit fontScale="92500" lnSpcReduction="10000"/>
          </a:bodyPr>
          <a:lstStyle/>
          <a:p>
            <a:r>
              <a:rPr lang="en-IN" sz="2000" b="1" dirty="0"/>
              <a:t>Erythroblastosis Fetalis may be manifested in the teeth by deposition of blood pigment in the enamel and dentin of the developing teeth, giving them a green, brown  or blue hue.</a:t>
            </a:r>
          </a:p>
          <a:p>
            <a:r>
              <a:rPr lang="en-IN" sz="2000" b="1" dirty="0"/>
              <a:t>Ground sections of these teeth give a positive test for bilirubin. The stain is intrinsic and does not involve teeth or portions of teeth developing after cessation of </a:t>
            </a:r>
            <a:r>
              <a:rPr lang="en-IN" sz="2000" b="1" dirty="0" err="1"/>
              <a:t>hemolysis</a:t>
            </a:r>
            <a:r>
              <a:rPr lang="en-IN" sz="2000" b="1" dirty="0"/>
              <a:t> shortly after birth.</a:t>
            </a:r>
          </a:p>
          <a:p>
            <a:r>
              <a:rPr lang="en-IN" sz="2000" b="1" dirty="0"/>
              <a:t>Enamel Hypoplasia is also reported occurring in some cases  of erythroblastosis fetalis . Characteristic ring like defect occurs which has been termed the Rh hump by Watson .</a:t>
            </a:r>
          </a:p>
          <a:p>
            <a:r>
              <a:rPr lang="en-IN" sz="1900" b="1" dirty="0"/>
              <a:t>So , dentist may expect to see more children with peculiar pigmentations of teeth characteristic of the condition, aware of its nature.</a:t>
            </a:r>
          </a:p>
        </p:txBody>
      </p:sp>
    </p:spTree>
    <p:extLst>
      <p:ext uri="{BB962C8B-B14F-4D97-AF65-F5344CB8AC3E}">
        <p14:creationId xmlns:p14="http://schemas.microsoft.com/office/powerpoint/2010/main" val="2719039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67146DF4-340D-4049-9B6D-0346FDA9B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2586038"/>
            <a:ext cx="2433880" cy="1778793"/>
          </a:xfrm>
          <a:prstGeom prst="rect">
            <a:avLst/>
          </a:prstGeom>
        </p:spPr>
      </p:pic>
    </p:spTree>
    <p:extLst>
      <p:ext uri="{BB962C8B-B14F-4D97-AF65-F5344CB8AC3E}">
        <p14:creationId xmlns:p14="http://schemas.microsoft.com/office/powerpoint/2010/main" val="261711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4EE410-D0D5-7B92-74B1-4B939A5ED816}"/>
              </a:ext>
            </a:extLst>
          </p:cNvPr>
          <p:cNvSpPr>
            <a:spLocks noGrp="1"/>
          </p:cNvSpPr>
          <p:nvPr>
            <p:ph type="title"/>
          </p:nvPr>
        </p:nvSpPr>
        <p:spPr/>
        <p:txBody>
          <a:bodyPr/>
          <a:lstStyle/>
          <a:p>
            <a:r>
              <a:rPr lang="en-IN" dirty="0"/>
              <a:t>Laboratory Findings </a:t>
            </a:r>
          </a:p>
        </p:txBody>
      </p:sp>
      <p:sp>
        <p:nvSpPr>
          <p:cNvPr id="3" name="Content Placeholder 2">
            <a:extLst>
              <a:ext uri="{FF2B5EF4-FFF2-40B4-BE49-F238E27FC236}">
                <a16:creationId xmlns="" xmlns:a16="http://schemas.microsoft.com/office/drawing/2014/main" id="{18C0CC8C-703C-4C2D-2675-70DCB1B845C6}"/>
              </a:ext>
            </a:extLst>
          </p:cNvPr>
          <p:cNvSpPr>
            <a:spLocks noGrp="1"/>
          </p:cNvSpPr>
          <p:nvPr>
            <p:ph idx="1"/>
          </p:nvPr>
        </p:nvSpPr>
        <p:spPr/>
        <p:txBody>
          <a:bodyPr/>
          <a:lstStyle/>
          <a:p>
            <a:r>
              <a:rPr lang="en-IN" dirty="0"/>
              <a:t>The RBC count at birth may be less than 1,000,000 cells per cubic mm to near a normal level. </a:t>
            </a:r>
          </a:p>
          <a:p>
            <a:r>
              <a:rPr lang="en-IN" dirty="0"/>
              <a:t>There are characteristically large number of normoblasts, or nucleated red cells, in circulating blood.</a:t>
            </a:r>
          </a:p>
          <a:p>
            <a:r>
              <a:rPr lang="en-IN" dirty="0"/>
              <a:t>Ultimately ,severe </a:t>
            </a:r>
            <a:r>
              <a:rPr lang="en-IN" dirty="0" err="1"/>
              <a:t>anemia</a:t>
            </a:r>
            <a:r>
              <a:rPr lang="en-IN" dirty="0"/>
              <a:t> usually develops within a few days .</a:t>
            </a:r>
          </a:p>
          <a:p>
            <a:r>
              <a:rPr lang="en-IN" dirty="0"/>
              <a:t>TREATMENT :</a:t>
            </a:r>
          </a:p>
          <a:p>
            <a:r>
              <a:rPr lang="en-IN" dirty="0"/>
              <a:t>No treatment for tooth pigmentation is needed , since it affects only the deciduous teeth and presents only a temporary cosmetic problem.</a:t>
            </a:r>
          </a:p>
        </p:txBody>
      </p:sp>
    </p:spTree>
    <p:extLst>
      <p:ext uri="{BB962C8B-B14F-4D97-AF65-F5344CB8AC3E}">
        <p14:creationId xmlns:p14="http://schemas.microsoft.com/office/powerpoint/2010/main" val="1006611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B74BCD-ECB3-CCD0-84E4-E1C1453BDB19}"/>
              </a:ext>
            </a:extLst>
          </p:cNvPr>
          <p:cNvSpPr>
            <a:spLocks noGrp="1"/>
          </p:cNvSpPr>
          <p:nvPr>
            <p:ph type="ctrTitle"/>
          </p:nvPr>
        </p:nvSpPr>
        <p:spPr>
          <a:xfrm>
            <a:off x="2032000" y="1094873"/>
            <a:ext cx="8825658" cy="2677648"/>
          </a:xfrm>
        </p:spPr>
        <p:txBody>
          <a:bodyPr anchor="t"/>
          <a:lstStyle/>
          <a:p>
            <a:r>
              <a:rPr lang="en-IN" u="sng">
                <a:latin typeface="Britannic Bold" panose="02000000000000000000" pitchFamily="2" charset="0"/>
                <a:ea typeface="Britannic Bold" panose="02000000000000000000" pitchFamily="2" charset="0"/>
                <a:cs typeface="Arial Black" panose="020B0604020202020204" pitchFamily="34" charset="0"/>
              </a:rPr>
              <a:t>POLYCYTHEMIA</a:t>
            </a:r>
            <a:endParaRPr lang="en-US" u="sng">
              <a:latin typeface="Britannic Bold" panose="02000000000000000000" pitchFamily="2" charset="0"/>
              <a:ea typeface="Britannic Bold" panose="02000000000000000000" pitchFamily="2" charset="0"/>
              <a:cs typeface="Arial Black" panose="020B0604020202020204" pitchFamily="34" charset="0"/>
            </a:endParaRPr>
          </a:p>
        </p:txBody>
      </p:sp>
      <p:sp>
        <p:nvSpPr>
          <p:cNvPr id="3" name="Subtitle 2">
            <a:extLst>
              <a:ext uri="{FF2B5EF4-FFF2-40B4-BE49-F238E27FC236}">
                <a16:creationId xmlns="" xmlns:a16="http://schemas.microsoft.com/office/drawing/2014/main" id="{AFE1D8AA-0895-9CA8-987D-AF1BBBF229D6}"/>
              </a:ext>
            </a:extLst>
          </p:cNvPr>
          <p:cNvSpPr>
            <a:spLocks noGrp="1"/>
          </p:cNvSpPr>
          <p:nvPr>
            <p:ph type="subTitle" idx="1"/>
          </p:nvPr>
        </p:nvSpPr>
        <p:spPr>
          <a:xfrm>
            <a:off x="7432357" y="5608057"/>
            <a:ext cx="7315200" cy="914400"/>
          </a:xfrm>
        </p:spPr>
        <p:txBody>
          <a:bodyPr/>
          <a:lstStyle/>
          <a:p>
            <a:r>
              <a:rPr lang="en-IN" b="1">
                <a:latin typeface="Amasis MT Pro Medium" panose="02040604050005020304" pitchFamily="18" charset="0"/>
              </a:rPr>
              <a:t>Divya</a:t>
            </a:r>
            <a:r>
              <a:rPr lang="en-IN">
                <a:latin typeface="Amasis MT Pro Medium" panose="02040604050005020304" pitchFamily="18" charset="0"/>
              </a:rPr>
              <a:t> </a:t>
            </a:r>
            <a:r>
              <a:rPr lang="en-IN" b="1">
                <a:latin typeface="Amasis MT Pro Medium" panose="02040604050005020304" pitchFamily="18" charset="0"/>
              </a:rPr>
              <a:t>Patel</a:t>
            </a:r>
            <a:endParaRPr lang="en-US" b="1">
              <a:latin typeface="Amasis MT Pro Medium" panose="02040604050005020304" pitchFamily="18" charset="0"/>
            </a:endParaRPr>
          </a:p>
        </p:txBody>
      </p:sp>
      <p:pic>
        <p:nvPicPr>
          <p:cNvPr id="4" name="Picture 4">
            <a:extLst>
              <a:ext uri="{FF2B5EF4-FFF2-40B4-BE49-F238E27FC236}">
                <a16:creationId xmlns="" xmlns:a16="http://schemas.microsoft.com/office/drawing/2014/main" id="{812AA510-87D4-38C2-DCD9-2149DE7C5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352793"/>
            <a:ext cx="8128000" cy="2905007"/>
          </a:xfrm>
          <a:prstGeom prst="rect">
            <a:avLst/>
          </a:prstGeom>
        </p:spPr>
      </p:pic>
      <p:sp>
        <p:nvSpPr>
          <p:cNvPr id="7" name="TextBox 6">
            <a:extLst>
              <a:ext uri="{FF2B5EF4-FFF2-40B4-BE49-F238E27FC236}">
                <a16:creationId xmlns="" xmlns:a16="http://schemas.microsoft.com/office/drawing/2014/main" id="{387D8F5B-990C-6BF1-794E-5E8D15773C92}"/>
              </a:ext>
            </a:extLst>
          </p:cNvPr>
          <p:cNvSpPr txBox="1"/>
          <p:nvPr/>
        </p:nvSpPr>
        <p:spPr>
          <a:xfrm>
            <a:off x="5179562"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2195721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8632BC-D1D7-3975-3319-46B37A62182A}"/>
              </a:ext>
            </a:extLst>
          </p:cNvPr>
          <p:cNvSpPr>
            <a:spLocks noGrp="1"/>
          </p:cNvSpPr>
          <p:nvPr>
            <p:ph type="title"/>
          </p:nvPr>
        </p:nvSpPr>
        <p:spPr>
          <a:xfrm rot="10800000" flipV="1">
            <a:off x="1387221" y="1014642"/>
            <a:ext cx="8761413" cy="1945434"/>
          </a:xfrm>
        </p:spPr>
        <p:txBody>
          <a:bodyPr anchor="t"/>
          <a:lstStyle/>
          <a:p>
            <a:pPr algn="ctr"/>
            <a:r>
              <a:rPr lang="en-IN" b="1" u="sng">
                <a:solidFill>
                  <a:schemeClr val="bg1"/>
                </a:solidFill>
                <a:latin typeface="Congenial Black" panose="02000503040000020004" pitchFamily="2" charset="0"/>
              </a:rPr>
              <a:t>POLY  CYTHEMIA</a:t>
            </a:r>
            <a:br>
              <a:rPr lang="en-IN" b="1" u="sng">
                <a:solidFill>
                  <a:schemeClr val="bg1"/>
                </a:solidFill>
                <a:latin typeface="Congenial Black" panose="02000503040000020004" pitchFamily="2" charset="0"/>
              </a:rPr>
            </a:br>
            <a:endParaRPr lang="en-US" b="1" u="sng">
              <a:solidFill>
                <a:schemeClr val="bg1"/>
              </a:solidFill>
              <a:latin typeface="Congenial Black" panose="02000503040000020004" pitchFamily="2" charset="0"/>
            </a:endParaRPr>
          </a:p>
        </p:txBody>
      </p:sp>
      <p:sp>
        <p:nvSpPr>
          <p:cNvPr id="3" name="Content Placeholder 2">
            <a:extLst>
              <a:ext uri="{FF2B5EF4-FFF2-40B4-BE49-F238E27FC236}">
                <a16:creationId xmlns="" xmlns:a16="http://schemas.microsoft.com/office/drawing/2014/main" id="{CACF7A30-DB39-2603-5C0C-5EE08C6363F4}"/>
              </a:ext>
            </a:extLst>
          </p:cNvPr>
          <p:cNvSpPr>
            <a:spLocks noGrp="1"/>
          </p:cNvSpPr>
          <p:nvPr>
            <p:ph idx="1"/>
          </p:nvPr>
        </p:nvSpPr>
        <p:spPr/>
        <p:txBody>
          <a:bodyPr>
            <a:normAutofit/>
          </a:bodyPr>
          <a:lstStyle/>
          <a:p>
            <a:pPr lvl="2"/>
            <a:r>
              <a:rPr lang="en-IN" sz="2600" b="1"/>
              <a:t>   </a:t>
            </a:r>
            <a:r>
              <a:rPr lang="en-IN" sz="2600" b="1">
                <a:latin typeface="Amasis MT Pro Medium" panose="02040604050005020304" pitchFamily="18" charset="0"/>
              </a:rPr>
              <a:t>POLY = many or more</a:t>
            </a:r>
          </a:p>
          <a:p>
            <a:pPr lvl="2"/>
            <a:endParaRPr lang="en-IN" sz="2600" b="1">
              <a:latin typeface="Amasis MT Pro Medium" panose="02040604050005020304" pitchFamily="18" charset="0"/>
            </a:endParaRPr>
          </a:p>
          <a:p>
            <a:pPr lvl="2"/>
            <a:endParaRPr lang="en-IN" sz="2600" b="1">
              <a:latin typeface="Amasis MT Pro Medium" panose="02040604050005020304" pitchFamily="18" charset="0"/>
            </a:endParaRPr>
          </a:p>
          <a:p>
            <a:pPr lvl="2"/>
            <a:r>
              <a:rPr lang="en-IN" sz="2600" b="1">
                <a:latin typeface="Amasis MT Pro Medium" panose="02040604050005020304" pitchFamily="18" charset="0"/>
              </a:rPr>
              <a:t>CYTHEMIA = a “condition involving cells in blood”</a:t>
            </a:r>
            <a:endParaRPr lang="en-IN" sz="3000" b="1"/>
          </a:p>
          <a:p>
            <a:pPr marL="2286000" lvl="5" indent="0">
              <a:buNone/>
            </a:pPr>
            <a:endParaRPr lang="en-US" sz="2400"/>
          </a:p>
        </p:txBody>
      </p:sp>
    </p:spTree>
    <p:extLst>
      <p:ext uri="{BB962C8B-B14F-4D97-AF65-F5344CB8AC3E}">
        <p14:creationId xmlns:p14="http://schemas.microsoft.com/office/powerpoint/2010/main" val="415087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39A302-61C2-EF7E-1B1C-1D5287BBDB2C}"/>
              </a:ext>
            </a:extLst>
          </p:cNvPr>
          <p:cNvSpPr>
            <a:spLocks noGrp="1"/>
          </p:cNvSpPr>
          <p:nvPr>
            <p:ph type="title"/>
          </p:nvPr>
        </p:nvSpPr>
        <p:spPr/>
        <p:txBody>
          <a:bodyPr/>
          <a:lstStyle/>
          <a:p>
            <a:r>
              <a:rPr lang="en-IN" b="1">
                <a:solidFill>
                  <a:srgbClr val="FF0000"/>
                </a:solidFill>
                <a:latin typeface="Aharoni" panose="02010803020104030203" pitchFamily="2" charset="-79"/>
                <a:cs typeface="Aharoni" panose="02010803020104030203" pitchFamily="2" charset="-79"/>
              </a:rPr>
              <a:t>DEFINATION</a:t>
            </a:r>
            <a:endParaRPr lang="en-US" b="1">
              <a:solidFill>
                <a:srgbClr val="FF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560191EE-428C-E09E-034B-C1C8279B53B9}"/>
              </a:ext>
            </a:extLst>
          </p:cNvPr>
          <p:cNvSpPr>
            <a:spLocks noGrp="1"/>
          </p:cNvSpPr>
          <p:nvPr>
            <p:ph idx="1"/>
          </p:nvPr>
        </p:nvSpPr>
        <p:spPr/>
        <p:txBody>
          <a:bodyPr/>
          <a:lstStyle/>
          <a:p>
            <a:pPr lvl="1"/>
            <a:r>
              <a:rPr lang="en-IN" b="1">
                <a:latin typeface="Amasis MT Pro Medium" panose="02000000000000000000" pitchFamily="2" charset="0"/>
                <a:ea typeface="Amasis MT Pro Medium" panose="02000000000000000000" pitchFamily="2" charset="0"/>
              </a:rPr>
              <a:t>Polycythemia</a:t>
            </a:r>
            <a:r>
              <a:rPr lang="en-IN">
                <a:latin typeface="Amasis MT Pro Medium" panose="02000000000000000000" pitchFamily="2" charset="0"/>
                <a:ea typeface="Amasis MT Pro Medium" panose="02000000000000000000" pitchFamily="2" charset="0"/>
              </a:rPr>
              <a:t> is defined as abnormal increase in the number of </a:t>
            </a:r>
            <a:r>
              <a:rPr lang="en-IN" b="1">
                <a:latin typeface="Amasis MT Pro Medium" panose="02000000000000000000" pitchFamily="2" charset="0"/>
                <a:ea typeface="Amasis MT Pro Medium" panose="02000000000000000000" pitchFamily="2" charset="0"/>
              </a:rPr>
              <a:t>red</a:t>
            </a:r>
            <a:r>
              <a:rPr lang="en-IN">
                <a:latin typeface="Amasis MT Pro Medium" panose="02000000000000000000" pitchFamily="2" charset="0"/>
                <a:ea typeface="Amasis MT Pro Medium" panose="02000000000000000000" pitchFamily="2" charset="0"/>
              </a:rPr>
              <a:t> </a:t>
            </a:r>
            <a:r>
              <a:rPr lang="en-IN" b="1">
                <a:latin typeface="Amasis MT Pro Medium" panose="02000000000000000000" pitchFamily="2" charset="0"/>
                <a:ea typeface="Amasis MT Pro Medium" panose="02000000000000000000" pitchFamily="2" charset="0"/>
              </a:rPr>
              <a:t>blood</a:t>
            </a:r>
            <a:r>
              <a:rPr lang="en-IN">
                <a:latin typeface="Amasis MT Pro Medium" panose="02000000000000000000" pitchFamily="2" charset="0"/>
                <a:ea typeface="Amasis MT Pro Medium" panose="02000000000000000000" pitchFamily="2" charset="0"/>
              </a:rPr>
              <a:t> </a:t>
            </a:r>
            <a:r>
              <a:rPr lang="en-IN" b="1">
                <a:latin typeface="Amasis MT Pro Medium" panose="02000000000000000000" pitchFamily="2" charset="0"/>
                <a:ea typeface="Amasis MT Pro Medium" panose="02000000000000000000" pitchFamily="2" charset="0"/>
              </a:rPr>
              <a:t>cells</a:t>
            </a:r>
            <a:r>
              <a:rPr lang="en-IN">
                <a:latin typeface="Amasis MT Pro Medium" panose="02000000000000000000" pitchFamily="2" charset="0"/>
                <a:ea typeface="Amasis MT Pro Medium" panose="02000000000000000000" pitchFamily="2" charset="0"/>
              </a:rPr>
              <a:t> in periferal blood, usually with an increase </a:t>
            </a:r>
            <a:r>
              <a:rPr lang="en-IN" b="1">
                <a:latin typeface="Amasis MT Pro Medium" panose="02000000000000000000" pitchFamily="2" charset="0"/>
                <a:ea typeface="Amasis MT Pro Medium" panose="02000000000000000000" pitchFamily="2" charset="0"/>
              </a:rPr>
              <a:t>haemoglobin</a:t>
            </a:r>
            <a:r>
              <a:rPr lang="en-IN">
                <a:latin typeface="Amasis MT Pro Medium" panose="02000000000000000000" pitchFamily="2" charset="0"/>
                <a:ea typeface="Amasis MT Pro Medium" panose="02000000000000000000" pitchFamily="2" charset="0"/>
              </a:rPr>
              <a:t> level. </a:t>
            </a:r>
          </a:p>
          <a:p>
            <a:pPr lvl="1"/>
            <a:endParaRPr lang="en-IN">
              <a:latin typeface="Amasis MT Pro Medium" panose="02000000000000000000" pitchFamily="2" charset="0"/>
              <a:ea typeface="Amasis MT Pro Medium" panose="02000000000000000000" pitchFamily="2" charset="0"/>
            </a:endParaRPr>
          </a:p>
          <a:p>
            <a:pPr lvl="1"/>
            <a:r>
              <a:rPr lang="en-IN" b="1">
                <a:solidFill>
                  <a:srgbClr val="FF0000"/>
                </a:solidFill>
                <a:latin typeface="Amasis MT Pro Medium" panose="02000000000000000000" pitchFamily="2" charset="0"/>
                <a:ea typeface="Amasis MT Pro Medium" panose="02000000000000000000" pitchFamily="2" charset="0"/>
              </a:rPr>
              <a:t>TYPES</a:t>
            </a:r>
            <a:r>
              <a:rPr lang="en-IN">
                <a:latin typeface="Amasis MT Pro Medium" panose="02000000000000000000" pitchFamily="2" charset="0"/>
                <a:ea typeface="Amasis MT Pro Medium" panose="02000000000000000000" pitchFamily="2" charset="0"/>
              </a:rPr>
              <a:t> :</a:t>
            </a:r>
          </a:p>
          <a:p>
            <a:pPr lvl="1"/>
            <a:r>
              <a:rPr lang="en-IN" b="1">
                <a:latin typeface="Amasis MT Pro Medium" panose="02000000000000000000" pitchFamily="2" charset="0"/>
                <a:ea typeface="Amasis MT Pro Medium" panose="02000000000000000000" pitchFamily="2" charset="0"/>
              </a:rPr>
              <a:t>Relative</a:t>
            </a:r>
            <a:r>
              <a:rPr lang="en-IN">
                <a:latin typeface="Amasis MT Pro Medium" panose="02000000000000000000" pitchFamily="2" charset="0"/>
                <a:ea typeface="Amasis MT Pro Medium" panose="02000000000000000000" pitchFamily="2" charset="0"/>
              </a:rPr>
              <a:t> </a:t>
            </a:r>
            <a:r>
              <a:rPr lang="en-IN" b="1">
                <a:latin typeface="Amasis MT Pro Medium" panose="02000000000000000000" pitchFamily="2" charset="0"/>
                <a:ea typeface="Amasis MT Pro Medium" panose="02000000000000000000" pitchFamily="2" charset="0"/>
              </a:rPr>
              <a:t>polycythemia</a:t>
            </a:r>
          </a:p>
          <a:p>
            <a:pPr lvl="1"/>
            <a:r>
              <a:rPr lang="en-IN" b="1">
                <a:latin typeface="Amasis MT Pro Medium" panose="02000000000000000000" pitchFamily="2" charset="0"/>
                <a:ea typeface="Amasis MT Pro Medium" panose="02000000000000000000" pitchFamily="2" charset="0"/>
              </a:rPr>
              <a:t>Primary</a:t>
            </a:r>
            <a:r>
              <a:rPr lang="en-IN">
                <a:latin typeface="Amasis MT Pro Medium" panose="02000000000000000000" pitchFamily="2" charset="0"/>
                <a:ea typeface="Amasis MT Pro Medium" panose="02000000000000000000" pitchFamily="2" charset="0"/>
              </a:rPr>
              <a:t> </a:t>
            </a:r>
            <a:r>
              <a:rPr lang="en-IN" b="1">
                <a:latin typeface="Amasis MT Pro Medium" panose="02000000000000000000" pitchFamily="2" charset="0"/>
                <a:ea typeface="Amasis MT Pro Medium" panose="02000000000000000000" pitchFamily="2" charset="0"/>
              </a:rPr>
              <a:t>polycythemia</a:t>
            </a:r>
          </a:p>
          <a:p>
            <a:pPr lvl="1"/>
            <a:r>
              <a:rPr lang="en-IN" b="1">
                <a:latin typeface="Amasis MT Pro Medium" panose="02000000000000000000" pitchFamily="2" charset="0"/>
                <a:ea typeface="Amasis MT Pro Medium" panose="02000000000000000000" pitchFamily="2" charset="0"/>
              </a:rPr>
              <a:t>Secondary</a:t>
            </a:r>
            <a:r>
              <a:rPr lang="en-IN">
                <a:latin typeface="Amasis MT Pro Medium" panose="02000000000000000000" pitchFamily="2" charset="0"/>
                <a:ea typeface="Amasis MT Pro Medium" panose="02000000000000000000" pitchFamily="2" charset="0"/>
              </a:rPr>
              <a:t> </a:t>
            </a:r>
            <a:r>
              <a:rPr lang="en-IN" b="1">
                <a:latin typeface="Amasis MT Pro Medium" panose="02000000000000000000" pitchFamily="2" charset="0"/>
                <a:ea typeface="Amasis MT Pro Medium" panose="02000000000000000000" pitchFamily="2" charset="0"/>
              </a:rPr>
              <a:t>polycythemia</a:t>
            </a:r>
          </a:p>
          <a:p>
            <a:pPr lvl="1"/>
            <a:endParaRPr lang="en-IN">
              <a:latin typeface="Amasis MT Pro Medium" panose="02000000000000000000" pitchFamily="2" charset="0"/>
              <a:ea typeface="Amasis MT Pro Medium" panose="02000000000000000000" pitchFamily="2" charset="0"/>
            </a:endParaRPr>
          </a:p>
          <a:p>
            <a:pPr lvl="1"/>
            <a:endParaRPr lang="en-IN">
              <a:latin typeface="Amasis MT Pro Medium" panose="02000000000000000000" pitchFamily="2" charset="0"/>
              <a:ea typeface="Amasis MT Pro Medium" panose="02000000000000000000" pitchFamily="2" charset="0"/>
            </a:endParaRPr>
          </a:p>
          <a:p>
            <a:pPr marL="1371600" lvl="1" indent="-914400">
              <a:buFont typeface="+mj-lt"/>
              <a:buAutoNum type="arabicPeriod"/>
            </a:pPr>
            <a:endParaRPr lang="en-US" sz="5400">
              <a:latin typeface="Congenial Black" panose="02000503040000020004" pitchFamily="2" charset="0"/>
              <a:ea typeface="Amasis MT Pro Medium" panose="02000000000000000000" pitchFamily="2" charset="0"/>
              <a:cs typeface="Aharoni" panose="02010803020104030203" pitchFamily="2" charset="-79"/>
            </a:endParaRPr>
          </a:p>
        </p:txBody>
      </p:sp>
    </p:spTree>
    <p:extLst>
      <p:ext uri="{BB962C8B-B14F-4D97-AF65-F5344CB8AC3E}">
        <p14:creationId xmlns:p14="http://schemas.microsoft.com/office/powerpoint/2010/main" val="71634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1228EC-211D-97B7-22A0-6A7EF501BBE6}"/>
              </a:ext>
            </a:extLst>
          </p:cNvPr>
          <p:cNvSpPr>
            <a:spLocks noGrp="1"/>
          </p:cNvSpPr>
          <p:nvPr>
            <p:ph type="title"/>
          </p:nvPr>
        </p:nvSpPr>
        <p:spPr/>
        <p:txBody>
          <a:bodyPr/>
          <a:lstStyle/>
          <a:p>
            <a:r>
              <a:rPr lang="en-IN">
                <a:solidFill>
                  <a:schemeClr val="accent2"/>
                </a:solidFill>
                <a:latin typeface="Aharoni" panose="02010803020104030203" pitchFamily="2" charset="-79"/>
                <a:cs typeface="Aharoni" panose="02010803020104030203" pitchFamily="2" charset="-79"/>
              </a:rPr>
              <a:t>RELATIVE  POLYCYTHEMIA</a:t>
            </a:r>
            <a:endParaRPr lang="en-US">
              <a:solidFill>
                <a:schemeClr val="accent2"/>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E6D3925D-ECA3-B64D-EE98-B982DD597D09}"/>
              </a:ext>
            </a:extLst>
          </p:cNvPr>
          <p:cNvSpPr>
            <a:spLocks noGrp="1"/>
          </p:cNvSpPr>
          <p:nvPr>
            <p:ph idx="1"/>
          </p:nvPr>
        </p:nvSpPr>
        <p:spPr/>
        <p:txBody>
          <a:bodyPr/>
          <a:lstStyle/>
          <a:p>
            <a:r>
              <a:rPr lang="en-IN">
                <a:latin typeface="Amasis MT Pro Medium" panose="02040604050005020304" pitchFamily="18" charset="0"/>
              </a:rPr>
              <a:t>It is an apparent increase in the number of circulating red blood cells that occurs as a result of loss of body fluid with hemoconcentration of cell</a:t>
            </a:r>
          </a:p>
          <a:p>
            <a:r>
              <a:rPr lang="en-IN">
                <a:latin typeface="Amasis MT Pro Medium" panose="02040604050005020304" pitchFamily="18" charset="0"/>
              </a:rPr>
              <a:t>It is seen in cases of excessive loss of body fluids such as chronic vomiting, diarrhea or loss of electrolyres with acompanying loss of water. </a:t>
            </a:r>
          </a:p>
          <a:p>
            <a:endParaRPr lang="en-US">
              <a:latin typeface="Amasis MT Pro Medium" panose="02040604050005020304" pitchFamily="18" charset="0"/>
            </a:endParaRPr>
          </a:p>
        </p:txBody>
      </p:sp>
    </p:spTree>
    <p:extLst>
      <p:ext uri="{BB962C8B-B14F-4D97-AF65-F5344CB8AC3E}">
        <p14:creationId xmlns:p14="http://schemas.microsoft.com/office/powerpoint/2010/main" val="2258720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5F77F-3DD0-FE76-7DFF-4B09BC767A6C}"/>
              </a:ext>
            </a:extLst>
          </p:cNvPr>
          <p:cNvSpPr>
            <a:spLocks noGrp="1"/>
          </p:cNvSpPr>
          <p:nvPr>
            <p:ph type="title"/>
          </p:nvPr>
        </p:nvSpPr>
        <p:spPr/>
        <p:txBody>
          <a:bodyPr/>
          <a:lstStyle/>
          <a:p>
            <a:r>
              <a:rPr lang="en-IN">
                <a:solidFill>
                  <a:schemeClr val="accent2"/>
                </a:solidFill>
                <a:latin typeface="Aharoni" panose="02010803020104030203" pitchFamily="2" charset="-79"/>
                <a:cs typeface="Aharoni" panose="02010803020104030203" pitchFamily="2" charset="-79"/>
              </a:rPr>
              <a:t>PRIMARY  POLYCYTHEMIA</a:t>
            </a:r>
            <a:r>
              <a:rPr lang="en-IN">
                <a:solidFill>
                  <a:srgbClr val="0070C0"/>
                </a:solidFill>
                <a:latin typeface="Aharoni" panose="02010803020104030203" pitchFamily="2" charset="-79"/>
                <a:cs typeface="Aharoni" panose="02010803020104030203" pitchFamily="2" charset="-79"/>
              </a:rPr>
              <a:t> </a:t>
            </a:r>
            <a:endParaRPr lang="en-US">
              <a:solidFill>
                <a:srgbClr val="0070C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86E60BCE-C692-52EF-9A90-13A2BC5338C0}"/>
              </a:ext>
            </a:extLst>
          </p:cNvPr>
          <p:cNvSpPr>
            <a:spLocks noGrp="1"/>
          </p:cNvSpPr>
          <p:nvPr>
            <p:ph idx="1"/>
          </p:nvPr>
        </p:nvSpPr>
        <p:spPr/>
        <p:txBody>
          <a:bodyPr/>
          <a:lstStyle/>
          <a:p>
            <a:r>
              <a:rPr lang="en-IN">
                <a:latin typeface="Amasis MT Pro Medium" panose="02040604050005020304" pitchFamily="18" charset="0"/>
              </a:rPr>
              <a:t>It is characterized by increase in number of circulating RBC’s and of the hemoglobin level as a result of an abnormality of bone marrow. </a:t>
            </a:r>
            <a:endParaRPr lang="en-US">
              <a:latin typeface="Amasis MT Pro Medium" panose="02040604050005020304" pitchFamily="18" charset="0"/>
            </a:endParaRPr>
          </a:p>
        </p:txBody>
      </p:sp>
    </p:spTree>
    <p:extLst>
      <p:ext uri="{BB962C8B-B14F-4D97-AF65-F5344CB8AC3E}">
        <p14:creationId xmlns:p14="http://schemas.microsoft.com/office/powerpoint/2010/main" val="977991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F3D269D-9931-EC37-C706-EF65FD039E3B}"/>
              </a:ext>
            </a:extLst>
          </p:cNvPr>
          <p:cNvSpPr>
            <a:spLocks noGrp="1"/>
          </p:cNvSpPr>
          <p:nvPr>
            <p:ph type="title"/>
          </p:nvPr>
        </p:nvSpPr>
        <p:spPr>
          <a:xfrm>
            <a:off x="1219200" y="1523775"/>
            <a:ext cx="8761413" cy="706964"/>
          </a:xfrm>
        </p:spPr>
        <p:txBody>
          <a:bodyPr/>
          <a:lstStyle/>
          <a:p>
            <a:r>
              <a:rPr lang="en-IN">
                <a:solidFill>
                  <a:schemeClr val="accent2"/>
                </a:solidFill>
                <a:latin typeface="Aharoni" panose="02010803020104030203" pitchFamily="2" charset="-79"/>
                <a:cs typeface="Aharoni" panose="02010803020104030203" pitchFamily="2" charset="-79"/>
              </a:rPr>
              <a:t>SECONDARY  POLYCYTHEMIA</a:t>
            </a:r>
            <a:br>
              <a:rPr lang="en-IN">
                <a:solidFill>
                  <a:schemeClr val="accent2"/>
                </a:solidFill>
                <a:latin typeface="Aharoni" panose="02010803020104030203" pitchFamily="2" charset="-79"/>
                <a:cs typeface="Aharoni" panose="02010803020104030203" pitchFamily="2" charset="-79"/>
              </a:rPr>
            </a:br>
            <a:r>
              <a:rPr lang="en-IN">
                <a:solidFill>
                  <a:schemeClr val="accent2"/>
                </a:solidFill>
                <a:latin typeface="Aharoni" panose="02010803020104030203" pitchFamily="2" charset="-79"/>
                <a:cs typeface="Aharoni" panose="02010803020104030203" pitchFamily="2" charset="-79"/>
              </a:rPr>
              <a:t/>
            </a:r>
            <a:br>
              <a:rPr lang="en-IN">
                <a:solidFill>
                  <a:schemeClr val="accent2"/>
                </a:solidFill>
                <a:latin typeface="Aharoni" panose="02010803020104030203" pitchFamily="2" charset="-79"/>
                <a:cs typeface="Aharoni" panose="02010803020104030203" pitchFamily="2" charset="-79"/>
              </a:rPr>
            </a:br>
            <a:endParaRPr lang="en-US">
              <a:solidFill>
                <a:schemeClr val="accent2"/>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DC81E7BE-FFEB-CDB5-9F64-BFDF4BB291D2}"/>
              </a:ext>
            </a:extLst>
          </p:cNvPr>
          <p:cNvSpPr>
            <a:spLocks noGrp="1"/>
          </p:cNvSpPr>
          <p:nvPr>
            <p:ph idx="1"/>
          </p:nvPr>
        </p:nvSpPr>
        <p:spPr/>
        <p:txBody>
          <a:bodyPr/>
          <a:lstStyle/>
          <a:p>
            <a:r>
              <a:rPr lang="en-IN">
                <a:latin typeface="Amasis MT Pro Medium" panose="02040604050005020304" pitchFamily="18" charset="0"/>
              </a:rPr>
              <a:t>Secondary polycythemia is caused due to absolute increase in RBC mass resultant to enhanced stimulation of RBC production. </a:t>
            </a:r>
          </a:p>
          <a:p>
            <a:r>
              <a:rPr lang="en-IN">
                <a:latin typeface="Amasis MT Pro Medium" panose="02040604050005020304" pitchFamily="18" charset="0"/>
              </a:rPr>
              <a:t>In general, the stimulus responsible for producing secondary polycythemia is either bone marrow anoxia or production of an erythropoetic stimulating factors. </a:t>
            </a:r>
            <a:endParaRPr lang="en-US">
              <a:latin typeface="Amasis MT Pro Medium" panose="02040604050005020304" pitchFamily="18" charset="0"/>
            </a:endParaRPr>
          </a:p>
        </p:txBody>
      </p:sp>
    </p:spTree>
    <p:extLst>
      <p:ext uri="{BB962C8B-B14F-4D97-AF65-F5344CB8AC3E}">
        <p14:creationId xmlns:p14="http://schemas.microsoft.com/office/powerpoint/2010/main" val="20455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C79AF0-7A4A-A65E-C310-098D2F4D9C70}"/>
              </a:ext>
            </a:extLst>
          </p:cNvPr>
          <p:cNvSpPr>
            <a:spLocks noGrp="1"/>
          </p:cNvSpPr>
          <p:nvPr>
            <p:ph type="title"/>
          </p:nvPr>
        </p:nvSpPr>
        <p:spPr/>
        <p:txBody>
          <a:bodyPr/>
          <a:lstStyle/>
          <a:p>
            <a:r>
              <a:rPr lang="en-IN" dirty="0">
                <a:solidFill>
                  <a:srgbClr val="FF0000"/>
                </a:solidFill>
              </a:rPr>
              <a:t>ERYTHROBLASTOSIS FETALIS</a:t>
            </a:r>
          </a:p>
        </p:txBody>
      </p:sp>
      <p:sp>
        <p:nvSpPr>
          <p:cNvPr id="5" name="Content Placeholder 4">
            <a:extLst>
              <a:ext uri="{FF2B5EF4-FFF2-40B4-BE49-F238E27FC236}">
                <a16:creationId xmlns="" xmlns:a16="http://schemas.microsoft.com/office/drawing/2014/main" id="{3286615C-6897-0FD2-552E-A343000ADC9A}"/>
              </a:ext>
            </a:extLst>
          </p:cNvPr>
          <p:cNvSpPr>
            <a:spLocks noGrp="1"/>
          </p:cNvSpPr>
          <p:nvPr>
            <p:ph idx="1"/>
          </p:nvPr>
        </p:nvSpPr>
        <p:spPr/>
        <p:txBody>
          <a:bodyPr/>
          <a:lstStyle/>
          <a:p>
            <a:r>
              <a:rPr lang="en-IN" sz="2800" b="1" dirty="0"/>
              <a:t>Congenital </a:t>
            </a:r>
            <a:r>
              <a:rPr lang="en-IN" sz="2800" b="1" dirty="0" err="1"/>
              <a:t>hemolytic</a:t>
            </a:r>
            <a:r>
              <a:rPr lang="en-IN" sz="2800" b="1" dirty="0"/>
              <a:t> </a:t>
            </a:r>
            <a:r>
              <a:rPr lang="en-IN" sz="2800" b="1" dirty="0" err="1"/>
              <a:t>anemia</a:t>
            </a:r>
            <a:r>
              <a:rPr lang="en-IN" sz="2800" b="1" dirty="0"/>
              <a:t> due to Rh incompatibility results from the destruction of </a:t>
            </a:r>
            <a:r>
              <a:rPr lang="en-IN" sz="2800" b="1" dirty="0" err="1"/>
              <a:t>fetal</a:t>
            </a:r>
            <a:r>
              <a:rPr lang="en-IN" sz="2800" b="1" dirty="0"/>
              <a:t> blood brought about</a:t>
            </a:r>
            <a:r>
              <a:rPr lang="en-IN" dirty="0"/>
              <a:t> </a:t>
            </a:r>
            <a:r>
              <a:rPr lang="en-IN" sz="2800" b="1" dirty="0"/>
              <a:t>by</a:t>
            </a:r>
            <a:r>
              <a:rPr lang="en-IN" dirty="0"/>
              <a:t> </a:t>
            </a:r>
            <a:r>
              <a:rPr lang="en-IN" sz="2800" b="1" dirty="0"/>
              <a:t>a</a:t>
            </a:r>
            <a:r>
              <a:rPr lang="en-IN" dirty="0"/>
              <a:t> </a:t>
            </a:r>
            <a:r>
              <a:rPr lang="en-IN" sz="2800" b="1" dirty="0"/>
              <a:t>reaction between maternal and</a:t>
            </a:r>
            <a:r>
              <a:rPr lang="en-IN" dirty="0"/>
              <a:t> </a:t>
            </a:r>
            <a:r>
              <a:rPr lang="en-IN" sz="2800" b="1" dirty="0" err="1"/>
              <a:t>fetal</a:t>
            </a:r>
            <a:r>
              <a:rPr lang="en-IN" dirty="0"/>
              <a:t> </a:t>
            </a:r>
            <a:r>
              <a:rPr lang="en-IN" sz="2800" b="1" dirty="0"/>
              <a:t>blood</a:t>
            </a:r>
            <a:r>
              <a:rPr lang="en-IN" dirty="0"/>
              <a:t> </a:t>
            </a:r>
            <a:r>
              <a:rPr lang="en-IN" sz="2800" b="1" dirty="0"/>
              <a:t>factors</a:t>
            </a:r>
            <a:r>
              <a:rPr lang="en-IN" dirty="0"/>
              <a:t> .  </a:t>
            </a:r>
          </a:p>
          <a:p>
            <a:r>
              <a:rPr lang="en-IN" sz="2800" b="1" dirty="0"/>
              <a:t>It occurs during transplacental transmission of maternal antibodies to </a:t>
            </a:r>
            <a:r>
              <a:rPr lang="en-IN" sz="2800" b="1" dirty="0" err="1"/>
              <a:t>fetal</a:t>
            </a:r>
            <a:r>
              <a:rPr lang="en-IN" sz="2800" b="1" dirty="0"/>
              <a:t> blood cells.</a:t>
            </a:r>
          </a:p>
          <a:p>
            <a:r>
              <a:rPr lang="en-IN" sz="2800" b="1" dirty="0"/>
              <a:t>Rh is a factor found in human RBC.</a:t>
            </a:r>
          </a:p>
        </p:txBody>
      </p:sp>
    </p:spTree>
    <p:extLst>
      <p:ext uri="{BB962C8B-B14F-4D97-AF65-F5344CB8AC3E}">
        <p14:creationId xmlns:p14="http://schemas.microsoft.com/office/powerpoint/2010/main" val="1584547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CF4830-95CF-897A-1F18-06CE85A23DC8}"/>
              </a:ext>
            </a:extLst>
          </p:cNvPr>
          <p:cNvSpPr>
            <a:spLocks noGrp="1"/>
          </p:cNvSpPr>
          <p:nvPr>
            <p:ph type="title"/>
          </p:nvPr>
        </p:nvSpPr>
        <p:spPr>
          <a:xfrm>
            <a:off x="3435112" y="810427"/>
            <a:ext cx="10515600" cy="1325563"/>
          </a:xfrm>
        </p:spPr>
        <p:txBody>
          <a:bodyPr/>
          <a:lstStyle/>
          <a:p>
            <a:r>
              <a:rPr lang="en-IN">
                <a:latin typeface="Congenial Black" panose="02000503040000020004" pitchFamily="2" charset="0"/>
              </a:rPr>
              <a:t>POLYCYTHEMIA VERA</a:t>
            </a:r>
            <a:endParaRPr lang="en-US">
              <a:latin typeface="Congenial Black" panose="02000503040000020004" pitchFamily="2" charset="0"/>
            </a:endParaRPr>
          </a:p>
        </p:txBody>
      </p:sp>
      <p:sp>
        <p:nvSpPr>
          <p:cNvPr id="3" name="Content Placeholder 2">
            <a:extLst>
              <a:ext uri="{FF2B5EF4-FFF2-40B4-BE49-F238E27FC236}">
                <a16:creationId xmlns="" xmlns:a16="http://schemas.microsoft.com/office/drawing/2014/main" id="{D6880940-8D78-55A4-E8DF-450C85DBDA64}"/>
              </a:ext>
            </a:extLst>
          </p:cNvPr>
          <p:cNvSpPr>
            <a:spLocks noGrp="1"/>
          </p:cNvSpPr>
          <p:nvPr>
            <p:ph idx="1"/>
          </p:nvPr>
        </p:nvSpPr>
        <p:spPr>
          <a:xfrm>
            <a:off x="2939848" y="2494696"/>
            <a:ext cx="7315200" cy="3996566"/>
          </a:xfrm>
        </p:spPr>
        <p:txBody>
          <a:bodyPr/>
          <a:lstStyle/>
          <a:p>
            <a:r>
              <a:rPr lang="en-IN">
                <a:latin typeface="Amasis MT Pro Medium" panose="02040604050005020304" pitchFamily="18" charset="0"/>
              </a:rPr>
              <a:t>The most prominent feature is an absolute increase in number of circulating red blood cells and in total blood volume because of uncontrolled Red blood cell production. </a:t>
            </a:r>
          </a:p>
          <a:p>
            <a:r>
              <a:rPr lang="en-IN">
                <a:latin typeface="Amasis MT Pro Medium" panose="02040604050005020304" pitchFamily="18" charset="0"/>
              </a:rPr>
              <a:t>This is accompanied by increase white blood cell and platelet production which is due to abnormal clone of the hematopoietic stem cells.</a:t>
            </a:r>
          </a:p>
          <a:p>
            <a:r>
              <a:rPr lang="en-IN">
                <a:latin typeface="Amasis MT Pro Medium" panose="02040604050005020304" pitchFamily="18" charset="0"/>
              </a:rPr>
              <a:t>The bone marrow of patients with polycythemia vera shows normal and abnormal stem cells. </a:t>
            </a:r>
          </a:p>
          <a:p>
            <a:r>
              <a:rPr lang="en-IN">
                <a:latin typeface="Amasis MT Pro Medium" panose="02040604050005020304" pitchFamily="18" charset="0"/>
              </a:rPr>
              <a:t>The clonal proliferation of abnormal stem cells interfere with or </a:t>
            </a:r>
            <a:endParaRPr lang="en-US">
              <a:latin typeface="Amasis MT Pro Medium" panose="02040604050005020304" pitchFamily="18" charset="0"/>
            </a:endParaRPr>
          </a:p>
        </p:txBody>
      </p:sp>
    </p:spTree>
    <p:extLst>
      <p:ext uri="{BB962C8B-B14F-4D97-AF65-F5344CB8AC3E}">
        <p14:creationId xmlns:p14="http://schemas.microsoft.com/office/powerpoint/2010/main" val="4155225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CEFDE-90D5-8640-C485-41C9C8C4D2C0}"/>
              </a:ext>
            </a:extLst>
          </p:cNvPr>
          <p:cNvSpPr>
            <a:spLocks noGrp="1"/>
          </p:cNvSpPr>
          <p:nvPr>
            <p:ph type="title"/>
          </p:nvPr>
        </p:nvSpPr>
        <p:spPr>
          <a:xfrm>
            <a:off x="2891300" y="1034791"/>
            <a:ext cx="8761413" cy="706964"/>
          </a:xfrm>
        </p:spPr>
        <p:txBody>
          <a:bodyPr/>
          <a:lstStyle/>
          <a:p>
            <a:r>
              <a:rPr lang="en-IN">
                <a:latin typeface="Aharoni" panose="02010803020104030203" pitchFamily="2" charset="-79"/>
                <a:cs typeface="Aharoni" panose="02010803020104030203" pitchFamily="2" charset="-79"/>
              </a:rPr>
              <a:t>CLINICAL</a:t>
            </a:r>
            <a:br>
              <a:rPr lang="en-IN">
                <a:latin typeface="Aharoni" panose="02010803020104030203" pitchFamily="2" charset="-79"/>
                <a:cs typeface="Aharoni" panose="02010803020104030203" pitchFamily="2" charset="-79"/>
              </a:rPr>
            </a:br>
            <a:r>
              <a:rPr lang="en-IN">
                <a:latin typeface="Aharoni" panose="02010803020104030203" pitchFamily="2" charset="-79"/>
                <a:cs typeface="Aharoni" panose="02010803020104030203" pitchFamily="2" charset="-79"/>
              </a:rPr>
              <a:t>FEATURES</a:t>
            </a:r>
            <a:endParaRPr lang="en-US">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312DA77F-CA5A-BEB1-FA52-761E3BE568C5}"/>
              </a:ext>
            </a:extLst>
          </p:cNvPr>
          <p:cNvSpPr>
            <a:spLocks noGrp="1"/>
          </p:cNvSpPr>
          <p:nvPr>
            <p:ph idx="1"/>
          </p:nvPr>
        </p:nvSpPr>
        <p:spPr>
          <a:xfrm>
            <a:off x="2891300" y="2514428"/>
            <a:ext cx="7315200" cy="7301925"/>
          </a:xfrm>
        </p:spPr>
        <p:txBody>
          <a:bodyPr/>
          <a:lstStyle/>
          <a:p>
            <a:r>
              <a:rPr lang="en-IN">
                <a:latin typeface="Amasis MT Pro Medium" panose="02040604050005020304" pitchFamily="18" charset="0"/>
              </a:rPr>
              <a:t>Headache or dizziness</a:t>
            </a:r>
          </a:p>
          <a:p>
            <a:r>
              <a:rPr lang="en-IN">
                <a:latin typeface="Amasis MT Pro Medium" panose="02040604050005020304" pitchFamily="18" charset="0"/>
              </a:rPr>
              <a:t>Weakness</a:t>
            </a:r>
          </a:p>
          <a:p>
            <a:r>
              <a:rPr lang="en-IN">
                <a:latin typeface="Amasis MT Pro Medium" panose="02040604050005020304" pitchFamily="18" charset="0"/>
              </a:rPr>
              <a:t>Lassitude</a:t>
            </a:r>
          </a:p>
          <a:p>
            <a:r>
              <a:rPr lang="en-IN">
                <a:latin typeface="Amasis MT Pro Medium" panose="02040604050005020304" pitchFamily="18" charset="0"/>
              </a:rPr>
              <a:t>Tinnitus</a:t>
            </a:r>
          </a:p>
          <a:p>
            <a:r>
              <a:rPr lang="en-IN">
                <a:latin typeface="Amasis MT Pro Medium" panose="02040604050005020304" pitchFamily="18" charset="0"/>
              </a:rPr>
              <a:t>Visual disturbances</a:t>
            </a:r>
          </a:p>
          <a:p>
            <a:r>
              <a:rPr lang="en-IN">
                <a:latin typeface="Amasis MT Pro Medium" panose="02040604050005020304" pitchFamily="18" charset="0"/>
              </a:rPr>
              <a:t>Mental confusion</a:t>
            </a:r>
          </a:p>
          <a:p>
            <a:r>
              <a:rPr lang="en-IN">
                <a:latin typeface="Amasis MT Pro Medium" panose="02040604050005020304" pitchFamily="18" charset="0"/>
              </a:rPr>
              <a:t>Slurring of the speech</a:t>
            </a:r>
          </a:p>
          <a:p>
            <a:r>
              <a:rPr lang="en-IN">
                <a:latin typeface="Amasis MT Pro Medium" panose="02040604050005020304" pitchFamily="18" charset="0"/>
              </a:rPr>
              <a:t>Inability to concentrate</a:t>
            </a:r>
          </a:p>
          <a:p>
            <a:r>
              <a:rPr lang="en-IN">
                <a:latin typeface="Amasis MT Pro Medium" panose="02040604050005020304" pitchFamily="18" charset="0"/>
              </a:rPr>
              <a:t>The skin is flushed or diffused reddened as a result of capillary engorgment. </a:t>
            </a:r>
          </a:p>
          <a:p>
            <a:endParaRPr lang="en-IN">
              <a:latin typeface="Amasis MT Pro Medium" panose="02040604050005020304" pitchFamily="18" charset="0"/>
            </a:endParaRPr>
          </a:p>
          <a:p>
            <a:endParaRPr lang="en-IN">
              <a:latin typeface="Amasis MT Pro Medium" panose="02040604050005020304" pitchFamily="18" charset="0"/>
            </a:endParaRPr>
          </a:p>
          <a:p>
            <a:endParaRPr lang="en-IN">
              <a:latin typeface="Amasis MT Pro Medium" panose="02040604050005020304" pitchFamily="18" charset="0"/>
            </a:endParaRPr>
          </a:p>
          <a:p>
            <a:endParaRPr lang="en-IN">
              <a:latin typeface="Amasis MT Pro Medium" panose="02040604050005020304" pitchFamily="18" charset="0"/>
            </a:endParaRPr>
          </a:p>
          <a:p>
            <a:endParaRPr lang="en-IN">
              <a:latin typeface="Amasis MT Pro Medium" panose="02040604050005020304" pitchFamily="18" charset="0"/>
            </a:endParaRPr>
          </a:p>
          <a:p>
            <a:endParaRPr lang="en-IN">
              <a:latin typeface="Amasis MT Pro Medium" panose="02040604050005020304" pitchFamily="18" charset="0"/>
            </a:endParaRPr>
          </a:p>
          <a:p>
            <a:endParaRPr lang="en-US">
              <a:latin typeface="Amasis MT Pro Medium" panose="02040604050005020304" pitchFamily="18" charset="0"/>
            </a:endParaRPr>
          </a:p>
        </p:txBody>
      </p:sp>
    </p:spTree>
    <p:extLst>
      <p:ext uri="{BB962C8B-B14F-4D97-AF65-F5344CB8AC3E}">
        <p14:creationId xmlns:p14="http://schemas.microsoft.com/office/powerpoint/2010/main" val="4261720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9D44DC-7B3B-64BC-80FB-76E9D85C77E5}"/>
              </a:ext>
            </a:extLst>
          </p:cNvPr>
          <p:cNvSpPr>
            <a:spLocks noGrp="1"/>
          </p:cNvSpPr>
          <p:nvPr>
            <p:ph type="title"/>
          </p:nvPr>
        </p:nvSpPr>
        <p:spPr>
          <a:xfrm>
            <a:off x="2196629" y="-954345"/>
            <a:ext cx="6812899" cy="4601183"/>
          </a:xfrm>
        </p:spPr>
        <p:txBody>
          <a:bodyPr/>
          <a:lstStyle/>
          <a:p>
            <a:r>
              <a:rPr lang="en-IN">
                <a:solidFill>
                  <a:schemeClr val="accent2"/>
                </a:solidFill>
                <a:latin typeface="Aharoni" panose="02010803020104030203" pitchFamily="2" charset="-79"/>
                <a:cs typeface="Aharoni" panose="02010803020104030203" pitchFamily="2" charset="-79"/>
              </a:rPr>
              <a:t>ORAL MANIFESTATION</a:t>
            </a:r>
            <a:endParaRPr lang="en-US">
              <a:solidFill>
                <a:schemeClr val="accent2"/>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589D8B94-77BB-1C9D-E102-D5961FC7BF23}"/>
              </a:ext>
            </a:extLst>
          </p:cNvPr>
          <p:cNvSpPr>
            <a:spLocks noGrp="1"/>
          </p:cNvSpPr>
          <p:nvPr>
            <p:ph idx="1"/>
          </p:nvPr>
        </p:nvSpPr>
        <p:spPr>
          <a:xfrm>
            <a:off x="1524000" y="2773255"/>
            <a:ext cx="8825659" cy="3416300"/>
          </a:xfrm>
        </p:spPr>
        <p:txBody>
          <a:bodyPr/>
          <a:lstStyle/>
          <a:p>
            <a:pPr marL="0" indent="0">
              <a:buNone/>
            </a:pPr>
            <a:r>
              <a:rPr lang="en-IN"/>
              <a:t>                     </a:t>
            </a:r>
            <a:r>
              <a:rPr lang="en-IN">
                <a:latin typeface="Amasis MT Pro Medium" panose="02040604050005020304" pitchFamily="18" charset="0"/>
              </a:rPr>
              <a:t>Oral mucous membrane appear deep purplish red, the gingiva and tongue being most prominently affected. The cyanosis is due to presence of reduced hemoglobin in amounts exceeding 3mg/dl. The gingivae are often engorged and swollen and bleed upon the slightest provocation. </a:t>
            </a:r>
            <a:endParaRPr lang="en-US"/>
          </a:p>
        </p:txBody>
      </p:sp>
    </p:spTree>
    <p:extLst>
      <p:ext uri="{BB962C8B-B14F-4D97-AF65-F5344CB8AC3E}">
        <p14:creationId xmlns:p14="http://schemas.microsoft.com/office/powerpoint/2010/main" val="4000986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5B0302-0C7C-C0ED-F523-C74D563C5E92}"/>
              </a:ext>
            </a:extLst>
          </p:cNvPr>
          <p:cNvSpPr>
            <a:spLocks noGrp="1"/>
          </p:cNvSpPr>
          <p:nvPr>
            <p:ph type="title"/>
          </p:nvPr>
        </p:nvSpPr>
        <p:spPr/>
        <p:txBody>
          <a:bodyPr/>
          <a:lstStyle/>
          <a:p>
            <a:r>
              <a:rPr lang="en-IN">
                <a:latin typeface="Aharoni" panose="02010803020104030203" pitchFamily="2" charset="-79"/>
                <a:cs typeface="Aharoni" panose="02010803020104030203" pitchFamily="2" charset="-79"/>
              </a:rPr>
              <a:t>TREATMENT</a:t>
            </a:r>
            <a:endParaRPr lang="en-US">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 xmlns:a16="http://schemas.microsoft.com/office/drawing/2014/main" id="{536D0DC7-7D9D-3124-745F-0679B60620CB}"/>
              </a:ext>
            </a:extLst>
          </p:cNvPr>
          <p:cNvSpPr>
            <a:spLocks noGrp="1"/>
          </p:cNvSpPr>
          <p:nvPr>
            <p:ph idx="1"/>
          </p:nvPr>
        </p:nvSpPr>
        <p:spPr/>
        <p:txBody>
          <a:bodyPr/>
          <a:lstStyle/>
          <a:p>
            <a:pPr marL="0" indent="0">
              <a:buNone/>
            </a:pPr>
            <a:r>
              <a:rPr lang="en-IN">
                <a:latin typeface="Amasis MT Pro Medium" panose="02040604050005020304" pitchFamily="18" charset="0"/>
              </a:rPr>
              <a:t>No specific treatment for polycythemia is known although several methods are used for relieving its symptoms. </a:t>
            </a:r>
          </a:p>
          <a:p>
            <a:pPr marL="0" indent="0">
              <a:buNone/>
            </a:pPr>
            <a:r>
              <a:rPr lang="en-IN">
                <a:latin typeface="Amasis MT Pro Medium" panose="02040604050005020304" pitchFamily="18" charset="0"/>
              </a:rPr>
              <a:t>The patient may be periodically bled or substances may be administeted either to destroy blood cells or to interfere with its formation. </a:t>
            </a:r>
            <a:endParaRPr lang="en-US">
              <a:latin typeface="Amasis MT Pro Medium" panose="02040604050005020304" pitchFamily="18" charset="0"/>
            </a:endParaRPr>
          </a:p>
        </p:txBody>
      </p:sp>
    </p:spTree>
    <p:extLst>
      <p:ext uri="{BB962C8B-B14F-4D97-AF65-F5344CB8AC3E}">
        <p14:creationId xmlns:p14="http://schemas.microsoft.com/office/powerpoint/2010/main" val="45626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1664" y="2708921"/>
            <a:ext cx="5760640" cy="969227"/>
          </a:xfrm>
        </p:spPr>
        <p:txBody>
          <a:bodyPr/>
          <a:lstStyle/>
          <a:p>
            <a:r>
              <a:rPr lang="en-US" dirty="0"/>
              <a:t>Diseases of WBC</a:t>
            </a:r>
          </a:p>
        </p:txBody>
      </p:sp>
      <p:sp>
        <p:nvSpPr>
          <p:cNvPr id="3" name="TextBox 2"/>
          <p:cNvSpPr txBox="1"/>
          <p:nvPr/>
        </p:nvSpPr>
        <p:spPr>
          <a:xfrm>
            <a:off x="7817005" y="4382429"/>
            <a:ext cx="2172390" cy="461665"/>
          </a:xfrm>
          <a:prstGeom prst="rect">
            <a:avLst/>
          </a:prstGeom>
          <a:noFill/>
        </p:spPr>
        <p:txBody>
          <a:bodyPr wrap="none" rtlCol="0">
            <a:spAutoFit/>
          </a:bodyPr>
          <a:lstStyle/>
          <a:p>
            <a:r>
              <a:rPr lang="en-US" sz="2400" dirty="0" smtClean="0"/>
              <a:t>-KRITIKA PATIL</a:t>
            </a:r>
            <a:endParaRPr lang="en-US" sz="2400" dirty="0"/>
          </a:p>
        </p:txBody>
      </p:sp>
    </p:spTree>
    <p:extLst>
      <p:ext uri="{BB962C8B-B14F-4D97-AF65-F5344CB8AC3E}">
        <p14:creationId xmlns:p14="http://schemas.microsoft.com/office/powerpoint/2010/main" val="1017029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bg1"/>
                </a:solidFill>
              </a:rPr>
              <a:t>INTRODUCTION</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487488" y="2492896"/>
            <a:ext cx="8928992" cy="4176464"/>
          </a:xfrm>
          <a:prstGeom prst="rect">
            <a:avLst/>
          </a:prstGeom>
        </p:spPr>
      </p:pic>
    </p:spTree>
    <p:extLst>
      <p:ext uri="{BB962C8B-B14F-4D97-AF65-F5344CB8AC3E}">
        <p14:creationId xmlns:p14="http://schemas.microsoft.com/office/powerpoint/2010/main" val="109548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15680" y="2924944"/>
            <a:ext cx="5544616" cy="1080120"/>
          </a:xfrm>
        </p:spPr>
        <p:txBody>
          <a:bodyPr/>
          <a:lstStyle/>
          <a:p>
            <a:r>
              <a:rPr lang="en-US" dirty="0"/>
              <a:t>LEUKOCYTOSIS</a:t>
            </a:r>
          </a:p>
        </p:txBody>
      </p:sp>
    </p:spTree>
    <p:extLst>
      <p:ext uri="{BB962C8B-B14F-4D97-AF65-F5344CB8AC3E}">
        <p14:creationId xmlns:p14="http://schemas.microsoft.com/office/powerpoint/2010/main" val="7862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LEUKOCYTOSIS</a:t>
            </a:r>
          </a:p>
        </p:txBody>
      </p:sp>
      <p:sp>
        <p:nvSpPr>
          <p:cNvPr id="5" name="Content Placeholder 4"/>
          <p:cNvSpPr>
            <a:spLocks noGrp="1"/>
          </p:cNvSpPr>
          <p:nvPr>
            <p:ph idx="1"/>
          </p:nvPr>
        </p:nvSpPr>
        <p:spPr/>
        <p:txBody>
          <a:bodyPr/>
          <a:lstStyle/>
          <a:p>
            <a:pPr marL="0" indent="0">
              <a:buNone/>
            </a:pPr>
            <a:r>
              <a:rPr lang="en-US" dirty="0"/>
              <a:t>DEFINITION:</a:t>
            </a:r>
          </a:p>
          <a:p>
            <a:pPr marL="0" indent="0">
              <a:buNone/>
            </a:pPr>
            <a:r>
              <a:rPr lang="en-US" dirty="0"/>
              <a:t>An increase in number of leukocytes more than 11000/cubic mm is referred to as leukocytosis</a:t>
            </a:r>
          </a:p>
          <a:p>
            <a:pPr marL="0" indent="0">
              <a:buNone/>
            </a:pPr>
            <a:r>
              <a:rPr lang="en-US" dirty="0"/>
              <a:t>(normal WBC count- </a:t>
            </a:r>
          </a:p>
          <a:p>
            <a:pPr marL="0" indent="0">
              <a:buNone/>
            </a:pPr>
            <a:r>
              <a:rPr lang="en-US" dirty="0"/>
              <a:t>4000 to 11000/cubic mm)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040" y="3429000"/>
            <a:ext cx="4536504" cy="3024336"/>
          </a:xfrm>
          <a:prstGeom prst="rect">
            <a:avLst/>
          </a:prstGeom>
        </p:spPr>
      </p:pic>
    </p:spTree>
    <p:extLst>
      <p:ext uri="{BB962C8B-B14F-4D97-AF65-F5344CB8AC3E}">
        <p14:creationId xmlns:p14="http://schemas.microsoft.com/office/powerpoint/2010/main" val="3353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a:t>
            </a:r>
          </a:p>
        </p:txBody>
      </p:sp>
      <p:sp>
        <p:nvSpPr>
          <p:cNvPr id="3" name="Content Placeholder 2"/>
          <p:cNvSpPr>
            <a:spLocks noGrp="1"/>
          </p:cNvSpPr>
          <p:nvPr>
            <p:ph idx="1"/>
          </p:nvPr>
        </p:nvSpPr>
        <p:spPr/>
        <p:txBody>
          <a:bodyPr/>
          <a:lstStyle/>
          <a:p>
            <a:pPr>
              <a:buFont typeface="Wingdings" charset="2"/>
              <a:buChar char="Ø"/>
            </a:pPr>
            <a:r>
              <a:rPr lang="en-US" dirty="0"/>
              <a:t>Increase in WBC usually reflects a response to infection or inflammation.</a:t>
            </a:r>
          </a:p>
          <a:p>
            <a:pPr>
              <a:buFont typeface="Wingdings" charset="2"/>
              <a:buChar char="Ø"/>
            </a:pPr>
            <a:r>
              <a:rPr lang="en-US" dirty="0"/>
              <a:t>Occasionally it may be result of primary pathology affecting bone marrow.</a:t>
            </a:r>
          </a:p>
          <a:p>
            <a:pPr>
              <a:buFont typeface="Wingdings" charset="2"/>
              <a:buChar char="Ø"/>
            </a:pPr>
            <a:r>
              <a:rPr lang="en-US" dirty="0"/>
              <a:t>Other causative factors-trauma, stress, allergic reactions, drugs, </a:t>
            </a:r>
            <a:r>
              <a:rPr lang="en-US" dirty="0" err="1"/>
              <a:t>haemolytic</a:t>
            </a:r>
            <a:r>
              <a:rPr lang="en-US" dirty="0"/>
              <a:t> </a:t>
            </a:r>
            <a:r>
              <a:rPr lang="en-US" dirty="0" err="1"/>
              <a:t>anaemia</a:t>
            </a:r>
            <a:r>
              <a:rPr lang="en-US" dirty="0"/>
              <a:t> , heredity conditions, malignancy.</a:t>
            </a:r>
          </a:p>
        </p:txBody>
      </p:sp>
    </p:spTree>
    <p:extLst>
      <p:ext uri="{BB962C8B-B14F-4D97-AF65-F5344CB8AC3E}">
        <p14:creationId xmlns:p14="http://schemas.microsoft.com/office/powerpoint/2010/main" val="8554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83632" y="836614"/>
            <a:ext cx="5112568" cy="865187"/>
          </a:xfrm>
        </p:spPr>
        <p:txBody>
          <a:bodyPr>
            <a:normAutofit fontScale="90000"/>
          </a:bodyPr>
          <a:lstStyle/>
          <a:p>
            <a:pPr>
              <a:lnSpc>
                <a:spcPct val="200000"/>
              </a:lnSpc>
            </a:pPr>
            <a:r>
              <a:rPr lang="en-US" dirty="0"/>
              <a:t>    </a:t>
            </a:r>
            <a:r>
              <a:rPr lang="en-US" dirty="0">
                <a:solidFill>
                  <a:schemeClr val="tx1"/>
                </a:solidFill>
              </a:rPr>
              <a:t>Types of  leukocytosis</a:t>
            </a:r>
          </a:p>
        </p:txBody>
      </p:sp>
      <p:cxnSp>
        <p:nvCxnSpPr>
          <p:cNvPr id="9" name="Straight Connector 8"/>
          <p:cNvCxnSpPr/>
          <p:nvPr/>
        </p:nvCxnSpPr>
        <p:spPr>
          <a:xfrm>
            <a:off x="5663952" y="1701800"/>
            <a:ext cx="0" cy="7910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487488" y="2503849"/>
            <a:ext cx="86409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1487488" y="2503850"/>
            <a:ext cx="8705" cy="7396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663952" y="2492896"/>
            <a:ext cx="1" cy="72008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0128448" y="2492896"/>
            <a:ext cx="0" cy="720080"/>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52184" y="2503850"/>
            <a:ext cx="0" cy="70912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373110" y="2545342"/>
            <a:ext cx="17880" cy="721221"/>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54004" y="3738065"/>
            <a:ext cx="1745991" cy="369332"/>
          </a:xfrm>
          <a:prstGeom prst="rect">
            <a:avLst/>
          </a:prstGeom>
          <a:noFill/>
          <a:ln>
            <a:solidFill>
              <a:schemeClr val="bg2"/>
            </a:solidFill>
          </a:ln>
        </p:spPr>
        <p:txBody>
          <a:bodyPr wrap="none" rtlCol="0" anchor="ctr" anchorCtr="1">
            <a:spAutoFit/>
          </a:bodyPr>
          <a:lstStyle/>
          <a:p>
            <a:r>
              <a:rPr lang="en-US" dirty="0"/>
              <a:t>NEUTROPHILIA</a:t>
            </a:r>
          </a:p>
        </p:txBody>
      </p:sp>
      <p:sp>
        <p:nvSpPr>
          <p:cNvPr id="33" name="TextBox 32"/>
          <p:cNvSpPr txBox="1"/>
          <p:nvPr/>
        </p:nvSpPr>
        <p:spPr>
          <a:xfrm>
            <a:off x="2620971" y="3751338"/>
            <a:ext cx="1726755" cy="369332"/>
          </a:xfrm>
          <a:prstGeom prst="rect">
            <a:avLst/>
          </a:prstGeom>
          <a:noFill/>
          <a:ln>
            <a:solidFill>
              <a:schemeClr val="bg2"/>
            </a:solidFill>
          </a:ln>
        </p:spPr>
        <p:txBody>
          <a:bodyPr wrap="none" rtlCol="0" anchor="ctr" anchorCtr="1">
            <a:spAutoFit/>
          </a:bodyPr>
          <a:lstStyle/>
          <a:p>
            <a:r>
              <a:rPr lang="en-US"/>
              <a:t>EOSINOPHILIA</a:t>
            </a:r>
            <a:endParaRPr lang="en-US" dirty="0"/>
          </a:p>
        </p:txBody>
      </p:sp>
      <p:sp>
        <p:nvSpPr>
          <p:cNvPr id="34" name="TextBox 33"/>
          <p:cNvSpPr txBox="1"/>
          <p:nvPr/>
        </p:nvSpPr>
        <p:spPr>
          <a:xfrm>
            <a:off x="4962976" y="3729180"/>
            <a:ext cx="1483098" cy="369332"/>
          </a:xfrm>
          <a:prstGeom prst="rect">
            <a:avLst/>
          </a:prstGeom>
          <a:noFill/>
          <a:ln>
            <a:solidFill>
              <a:schemeClr val="bg2"/>
            </a:solidFill>
          </a:ln>
        </p:spPr>
        <p:txBody>
          <a:bodyPr wrap="none" rtlCol="0" anchor="ctr" anchorCtr="1">
            <a:spAutoFit/>
          </a:bodyPr>
          <a:lstStyle/>
          <a:p>
            <a:r>
              <a:rPr lang="en-US"/>
              <a:t>BASOPHILIA</a:t>
            </a:r>
            <a:endParaRPr lang="en-US" dirty="0"/>
          </a:p>
        </p:txBody>
      </p:sp>
      <p:sp>
        <p:nvSpPr>
          <p:cNvPr id="35" name="TextBox 34"/>
          <p:cNvSpPr txBox="1"/>
          <p:nvPr/>
        </p:nvSpPr>
        <p:spPr>
          <a:xfrm>
            <a:off x="6955130" y="3751339"/>
            <a:ext cx="2039341" cy="369332"/>
          </a:xfrm>
          <a:prstGeom prst="rect">
            <a:avLst/>
          </a:prstGeom>
          <a:noFill/>
          <a:ln>
            <a:solidFill>
              <a:schemeClr val="bg2"/>
            </a:solidFill>
          </a:ln>
        </p:spPr>
        <p:txBody>
          <a:bodyPr wrap="none" rtlCol="0" anchor="ctr" anchorCtr="1">
            <a:spAutoFit/>
          </a:bodyPr>
          <a:lstStyle/>
          <a:p>
            <a:r>
              <a:rPr lang="en-US"/>
              <a:t>LYMPHOCYTOSIS</a:t>
            </a:r>
            <a:endParaRPr lang="en-US" dirty="0"/>
          </a:p>
        </p:txBody>
      </p:sp>
      <p:sp>
        <p:nvSpPr>
          <p:cNvPr id="36" name="TextBox 35"/>
          <p:cNvSpPr txBox="1"/>
          <p:nvPr/>
        </p:nvSpPr>
        <p:spPr>
          <a:xfrm>
            <a:off x="9616436" y="3751338"/>
            <a:ext cx="1874231" cy="369332"/>
          </a:xfrm>
          <a:prstGeom prst="rect">
            <a:avLst/>
          </a:prstGeom>
          <a:noFill/>
          <a:ln>
            <a:solidFill>
              <a:schemeClr val="bg2"/>
            </a:solidFill>
          </a:ln>
        </p:spPr>
        <p:txBody>
          <a:bodyPr wrap="none" rtlCol="0" anchor="ctr" anchorCtr="1">
            <a:spAutoFit/>
          </a:bodyPr>
          <a:lstStyle/>
          <a:p>
            <a:r>
              <a:rPr lang="en-US" dirty="0"/>
              <a:t>MONOCYTOSIS</a:t>
            </a:r>
          </a:p>
        </p:txBody>
      </p:sp>
      <p:pic>
        <p:nvPicPr>
          <p:cNvPr id="3" name="Picture 2"/>
          <p:cNvPicPr>
            <a:picLocks noChangeAspect="1"/>
          </p:cNvPicPr>
          <p:nvPr/>
        </p:nvPicPr>
        <p:blipFill>
          <a:blip r:embed="rId2"/>
          <a:stretch>
            <a:fillRect/>
          </a:stretch>
        </p:blipFill>
        <p:spPr>
          <a:xfrm>
            <a:off x="551382" y="4431561"/>
            <a:ext cx="1872208" cy="1661736"/>
          </a:xfrm>
          <a:prstGeom prst="rect">
            <a:avLst/>
          </a:prstGeom>
        </p:spPr>
      </p:pic>
      <p:pic>
        <p:nvPicPr>
          <p:cNvPr id="4" name="Picture 3"/>
          <p:cNvPicPr>
            <a:picLocks noChangeAspect="1"/>
          </p:cNvPicPr>
          <p:nvPr/>
        </p:nvPicPr>
        <p:blipFill>
          <a:blip r:embed="rId3"/>
          <a:stretch>
            <a:fillRect/>
          </a:stretch>
        </p:blipFill>
        <p:spPr>
          <a:xfrm>
            <a:off x="2693704" y="4429278"/>
            <a:ext cx="1944216" cy="1661736"/>
          </a:xfrm>
          <a:prstGeom prst="rect">
            <a:avLst/>
          </a:prstGeom>
        </p:spPr>
      </p:pic>
      <p:pic>
        <p:nvPicPr>
          <p:cNvPr id="5" name="Picture 4"/>
          <p:cNvPicPr>
            <a:picLocks noChangeAspect="1"/>
          </p:cNvPicPr>
          <p:nvPr/>
        </p:nvPicPr>
        <p:blipFill>
          <a:blip r:embed="rId4"/>
          <a:stretch>
            <a:fillRect/>
          </a:stretch>
        </p:blipFill>
        <p:spPr>
          <a:xfrm>
            <a:off x="5015881" y="4429278"/>
            <a:ext cx="1858197" cy="1661736"/>
          </a:xfrm>
          <a:prstGeom prst="rect">
            <a:avLst/>
          </a:prstGeom>
        </p:spPr>
      </p:pic>
      <p:pic>
        <p:nvPicPr>
          <p:cNvPr id="6" name="Picture 5"/>
          <p:cNvPicPr>
            <a:picLocks noChangeAspect="1"/>
          </p:cNvPicPr>
          <p:nvPr/>
        </p:nvPicPr>
        <p:blipFill>
          <a:blip r:embed="rId5"/>
          <a:stretch>
            <a:fillRect/>
          </a:stretch>
        </p:blipFill>
        <p:spPr>
          <a:xfrm>
            <a:off x="7392145" y="4421788"/>
            <a:ext cx="1966043" cy="1676716"/>
          </a:xfrm>
          <a:prstGeom prst="rect">
            <a:avLst/>
          </a:prstGeom>
        </p:spPr>
      </p:pic>
      <p:pic>
        <p:nvPicPr>
          <p:cNvPr id="7" name="Picture 6"/>
          <p:cNvPicPr>
            <a:picLocks noChangeAspect="1"/>
          </p:cNvPicPr>
          <p:nvPr/>
        </p:nvPicPr>
        <p:blipFill>
          <a:blip r:embed="rId6"/>
          <a:stretch>
            <a:fillRect/>
          </a:stretch>
        </p:blipFill>
        <p:spPr>
          <a:xfrm>
            <a:off x="9828111" y="4397709"/>
            <a:ext cx="2015137" cy="1676716"/>
          </a:xfrm>
          <a:prstGeom prst="rect">
            <a:avLst/>
          </a:prstGeom>
        </p:spPr>
      </p:pic>
    </p:spTree>
    <p:extLst>
      <p:ext uri="{BB962C8B-B14F-4D97-AF65-F5344CB8AC3E}">
        <p14:creationId xmlns:p14="http://schemas.microsoft.com/office/powerpoint/2010/main" val="19518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3AB91B-37F3-5F0D-4FD8-689C435D6374}"/>
              </a:ext>
            </a:extLst>
          </p:cNvPr>
          <p:cNvSpPr>
            <a:spLocks noGrp="1"/>
          </p:cNvSpPr>
          <p:nvPr>
            <p:ph type="title"/>
          </p:nvPr>
        </p:nvSpPr>
        <p:spPr/>
        <p:txBody>
          <a:bodyPr/>
          <a:lstStyle/>
          <a:p>
            <a:r>
              <a:rPr lang="en-IN" dirty="0"/>
              <a:t>Pathogenesis </a:t>
            </a:r>
          </a:p>
        </p:txBody>
      </p:sp>
      <p:sp>
        <p:nvSpPr>
          <p:cNvPr id="3" name="Content Placeholder 2">
            <a:extLst>
              <a:ext uri="{FF2B5EF4-FFF2-40B4-BE49-F238E27FC236}">
                <a16:creationId xmlns="" xmlns:a16="http://schemas.microsoft.com/office/drawing/2014/main" id="{B3E56A7F-6D31-CA45-9D97-CB05DD8CB098}"/>
              </a:ext>
            </a:extLst>
          </p:cNvPr>
          <p:cNvSpPr>
            <a:spLocks noGrp="1"/>
          </p:cNvSpPr>
          <p:nvPr>
            <p:ph idx="1"/>
          </p:nvPr>
        </p:nvSpPr>
        <p:spPr>
          <a:xfrm>
            <a:off x="1934678" y="2637323"/>
            <a:ext cx="8287351" cy="4004110"/>
          </a:xfrm>
        </p:spPr>
        <p:txBody>
          <a:bodyPr>
            <a:normAutofit/>
          </a:bodyPr>
          <a:lstStyle/>
          <a:p>
            <a:r>
              <a:rPr lang="en-IN" sz="2000" b="1" dirty="0"/>
              <a:t>It is due to inheritance by the </a:t>
            </a:r>
            <a:r>
              <a:rPr lang="en-IN" sz="2000" b="1" dirty="0" err="1"/>
              <a:t>fetus</a:t>
            </a:r>
            <a:r>
              <a:rPr lang="en-IN" sz="2000" b="1" dirty="0"/>
              <a:t> of a blood factor from father that acts as foreign antigen to the mother.</a:t>
            </a:r>
          </a:p>
          <a:p>
            <a:r>
              <a:rPr lang="en-IN" sz="2000" b="1" dirty="0"/>
              <a:t>The Transplacental transfer of this antigen ,actually transplacental leaks of red cells, from </a:t>
            </a:r>
            <a:r>
              <a:rPr lang="en-IN" sz="2000" b="1" dirty="0" err="1"/>
              <a:t>fetus</a:t>
            </a:r>
            <a:r>
              <a:rPr lang="en-IN" sz="2000" b="1" dirty="0"/>
              <a:t> to the mother results in immunization of the mother and formation of antibodies which then transferred back to the </a:t>
            </a:r>
            <a:r>
              <a:rPr lang="en-IN" sz="2000" b="1" dirty="0" err="1"/>
              <a:t>fetus</a:t>
            </a:r>
            <a:r>
              <a:rPr lang="en-IN" sz="2000" b="1" dirty="0"/>
              <a:t> by the same route ,produce </a:t>
            </a:r>
            <a:r>
              <a:rPr lang="en-IN" sz="2000" b="1" dirty="0" err="1"/>
              <a:t>fetal</a:t>
            </a:r>
            <a:r>
              <a:rPr lang="en-IN" sz="2000" b="1" dirty="0"/>
              <a:t> </a:t>
            </a:r>
            <a:r>
              <a:rPr lang="en-IN" sz="2000" b="1" dirty="0" err="1"/>
              <a:t>hemolysis</a:t>
            </a:r>
            <a:r>
              <a:rPr lang="en-IN" sz="2000" b="1" dirty="0"/>
              <a:t> .</a:t>
            </a:r>
          </a:p>
          <a:p>
            <a:r>
              <a:rPr lang="en-IN" sz="2000" b="1" dirty="0"/>
              <a:t>When father is Rh positive and the mother is Rh negative ;the </a:t>
            </a:r>
            <a:r>
              <a:rPr lang="en-IN" sz="2000" b="1" dirty="0" err="1"/>
              <a:t>fetus</a:t>
            </a:r>
            <a:r>
              <a:rPr lang="en-IN" sz="2000" b="1" dirty="0"/>
              <a:t> inherits the paternal factor ,which may then acts as an antigen to the mother and immunize her with resultant antibody formation.</a:t>
            </a:r>
          </a:p>
        </p:txBody>
      </p:sp>
    </p:spTree>
    <p:extLst>
      <p:ext uri="{BB962C8B-B14F-4D97-AF65-F5344CB8AC3E}">
        <p14:creationId xmlns:p14="http://schemas.microsoft.com/office/powerpoint/2010/main" val="1093243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NEUTROPHILIA</a:t>
            </a:r>
          </a:p>
        </p:txBody>
      </p:sp>
      <p:sp>
        <p:nvSpPr>
          <p:cNvPr id="3" name="Content Placeholder 2"/>
          <p:cNvSpPr>
            <a:spLocks noGrp="1"/>
          </p:cNvSpPr>
          <p:nvPr>
            <p:ph idx="1"/>
          </p:nvPr>
        </p:nvSpPr>
        <p:spPr/>
        <p:txBody>
          <a:bodyPr>
            <a:normAutofit/>
          </a:bodyPr>
          <a:lstStyle/>
          <a:p>
            <a:r>
              <a:rPr lang="en-US" dirty="0">
                <a:latin typeface="Times New Roman" charset="0"/>
              </a:rPr>
              <a:t>Neutrophilia is defined as a higher neutrophil count in the blood than the normal reference range of absolute neutrophil count.</a:t>
            </a:r>
          </a:p>
          <a:p>
            <a:r>
              <a:rPr lang="en-US" dirty="0">
                <a:latin typeface="Times New Roman" charset="0"/>
              </a:rPr>
              <a:t>CAUSES:</a:t>
            </a:r>
          </a:p>
          <a:p>
            <a:pPr lvl="1"/>
            <a:r>
              <a:rPr lang="en-US" dirty="0">
                <a:latin typeface="Times New Roman" charset="0"/>
              </a:rPr>
              <a:t>Acute infections , including local infections-certain bacilli , fungi, viruses ; certain general infections-rheumatic fever, diphtheria and smallpox</a:t>
            </a:r>
          </a:p>
          <a:p>
            <a:pPr lvl="1"/>
            <a:r>
              <a:rPr lang="en-US" dirty="0">
                <a:latin typeface="Times New Roman" charset="0"/>
              </a:rPr>
              <a:t>Inflammatory conditions-coronary thrombosis, gout, burns</a:t>
            </a:r>
          </a:p>
          <a:p>
            <a:pPr lvl="1"/>
            <a:r>
              <a:rPr lang="en-US" dirty="0">
                <a:latin typeface="Times New Roman" charset="0"/>
              </a:rPr>
              <a:t>Acute hemorrhage</a:t>
            </a:r>
          </a:p>
          <a:p>
            <a:pPr lvl="1"/>
            <a:r>
              <a:rPr lang="en-US" dirty="0">
                <a:latin typeface="Times New Roman" charset="0"/>
              </a:rPr>
              <a:t>Acute hemolysis</a:t>
            </a:r>
          </a:p>
          <a:p>
            <a:pPr lvl="1"/>
            <a:r>
              <a:rPr lang="en-US" dirty="0">
                <a:latin typeface="Times New Roman" charset="0"/>
              </a:rPr>
              <a:t>Malignant neoplasms</a:t>
            </a:r>
          </a:p>
        </p:txBody>
      </p:sp>
    </p:spTree>
    <p:extLst>
      <p:ext uri="{BB962C8B-B14F-4D97-AF65-F5344CB8AC3E}">
        <p14:creationId xmlns:p14="http://schemas.microsoft.com/office/powerpoint/2010/main" val="195732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EOSINOPHILIA</a:t>
            </a:r>
          </a:p>
        </p:txBody>
      </p:sp>
      <p:sp>
        <p:nvSpPr>
          <p:cNvPr id="3" name="Content Placeholder 2"/>
          <p:cNvSpPr>
            <a:spLocks noGrp="1"/>
          </p:cNvSpPr>
          <p:nvPr>
            <p:ph idx="1"/>
          </p:nvPr>
        </p:nvSpPr>
        <p:spPr/>
        <p:txBody>
          <a:bodyPr>
            <a:normAutofit/>
          </a:bodyPr>
          <a:lstStyle/>
          <a:p>
            <a:r>
              <a:rPr lang="en-US" b="1" dirty="0">
                <a:latin typeface="Arial" charset="0"/>
              </a:rPr>
              <a:t>Eosinophilia</a:t>
            </a:r>
            <a:r>
              <a:rPr lang="en-US" dirty="0">
                <a:latin typeface="Arial" charset="0"/>
              </a:rPr>
              <a:t> is a condition in which the eosinophil count in the peripheral blood exceeds 5×10</a:t>
            </a:r>
            <a:r>
              <a:rPr lang="en-US" baseline="30000" dirty="0">
                <a:latin typeface="Arial" charset="0"/>
              </a:rPr>
              <a:t>8</a:t>
            </a:r>
            <a:r>
              <a:rPr lang="en-US" dirty="0">
                <a:latin typeface="Arial" charset="0"/>
              </a:rPr>
              <a:t>/L (500/</a:t>
            </a:r>
            <a:r>
              <a:rPr lang="en-US" dirty="0" err="1">
                <a:latin typeface="Arial" charset="0"/>
              </a:rPr>
              <a:t>μL</a:t>
            </a:r>
            <a:r>
              <a:rPr lang="en-US" dirty="0">
                <a:latin typeface="Arial" charset="0"/>
              </a:rPr>
              <a:t>).</a:t>
            </a:r>
          </a:p>
          <a:p>
            <a:r>
              <a:rPr lang="en-US" dirty="0">
                <a:latin typeface="Arial" charset="0"/>
              </a:rPr>
              <a:t>CAUSES:</a:t>
            </a:r>
          </a:p>
          <a:p>
            <a:pPr lvl="1"/>
            <a:r>
              <a:rPr lang="en-US" dirty="0">
                <a:latin typeface="Arial" charset="0"/>
              </a:rPr>
              <a:t>Allergic disorders-bronchial asthma, hay fever</a:t>
            </a:r>
          </a:p>
          <a:p>
            <a:pPr lvl="1"/>
            <a:r>
              <a:rPr lang="en-US" dirty="0">
                <a:latin typeface="Arial" charset="0"/>
              </a:rPr>
              <a:t>Skin diseases</a:t>
            </a:r>
            <a:endParaRPr lang="en-US" dirty="0"/>
          </a:p>
          <a:p>
            <a:pPr lvl="1"/>
            <a:r>
              <a:rPr lang="en-US" dirty="0">
                <a:latin typeface="Arial" charset="0"/>
              </a:rPr>
              <a:t>Parasitic infections</a:t>
            </a:r>
          </a:p>
          <a:p>
            <a:pPr lvl="1"/>
            <a:r>
              <a:rPr lang="en-US" dirty="0">
                <a:latin typeface="Arial" charset="0"/>
              </a:rPr>
              <a:t>Malignant disease-especially with metastasis or necrosis</a:t>
            </a:r>
          </a:p>
          <a:p>
            <a:pPr lvl="1"/>
            <a:r>
              <a:rPr lang="en-US" dirty="0" err="1">
                <a:latin typeface="Arial" charset="0"/>
              </a:rPr>
              <a:t>Loeffler</a:t>
            </a:r>
            <a:r>
              <a:rPr lang="en-US" dirty="0">
                <a:latin typeface="Arial" charset="0"/>
              </a:rPr>
              <a:t> syndrome</a:t>
            </a:r>
          </a:p>
          <a:p>
            <a:pPr lvl="1"/>
            <a:r>
              <a:rPr lang="en-US" dirty="0">
                <a:latin typeface="Arial" charset="0"/>
              </a:rPr>
              <a:t>Inherited </a:t>
            </a:r>
            <a:r>
              <a:rPr lang="en-US" dirty="0" err="1">
                <a:latin typeface="Arial" charset="0"/>
              </a:rPr>
              <a:t>anamoly</a:t>
            </a:r>
            <a:endParaRPr lang="en-US" dirty="0">
              <a:latin typeface="Arial" charset="0"/>
            </a:endParaRPr>
          </a:p>
        </p:txBody>
      </p:sp>
      <p:pic>
        <p:nvPicPr>
          <p:cNvPr id="4" name="Picture 3"/>
          <p:cNvPicPr>
            <a:picLocks noChangeAspect="1"/>
          </p:cNvPicPr>
          <p:nvPr/>
        </p:nvPicPr>
        <p:blipFill>
          <a:blip r:embed="rId2"/>
          <a:stretch>
            <a:fillRect/>
          </a:stretch>
        </p:blipFill>
        <p:spPr>
          <a:xfrm>
            <a:off x="7248128" y="2924944"/>
            <a:ext cx="4647952" cy="3600401"/>
          </a:xfrm>
          <a:prstGeom prst="rect">
            <a:avLst/>
          </a:prstGeom>
        </p:spPr>
      </p:pic>
    </p:spTree>
    <p:extLst>
      <p:ext uri="{BB962C8B-B14F-4D97-AF65-F5344CB8AC3E}">
        <p14:creationId xmlns:p14="http://schemas.microsoft.com/office/powerpoint/2010/main" val="144520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BASOPHILIA</a:t>
            </a:r>
          </a:p>
        </p:txBody>
      </p:sp>
      <p:sp>
        <p:nvSpPr>
          <p:cNvPr id="3" name="Content Placeholder 2"/>
          <p:cNvSpPr>
            <a:spLocks noGrp="1"/>
          </p:cNvSpPr>
          <p:nvPr>
            <p:ph idx="1"/>
          </p:nvPr>
        </p:nvSpPr>
        <p:spPr/>
        <p:txBody>
          <a:bodyPr>
            <a:normAutofit/>
          </a:bodyPr>
          <a:lstStyle/>
          <a:p>
            <a:r>
              <a:rPr lang="en-US" dirty="0">
                <a:latin typeface="Proxima Nova" charset="0"/>
              </a:rPr>
              <a:t>An abnormally high basophil level is called </a:t>
            </a:r>
            <a:r>
              <a:rPr lang="en-US" dirty="0" err="1">
                <a:latin typeface="Proxima Nova" charset="0"/>
              </a:rPr>
              <a:t>basophilia</a:t>
            </a:r>
            <a:r>
              <a:rPr lang="en-US" dirty="0">
                <a:latin typeface="Proxima Nova" charset="0"/>
              </a:rPr>
              <a:t> .</a:t>
            </a:r>
          </a:p>
          <a:p>
            <a:r>
              <a:rPr lang="en-US" dirty="0">
                <a:latin typeface="Proxima Nova" charset="0"/>
              </a:rPr>
              <a:t>CAUSES:</a:t>
            </a:r>
          </a:p>
          <a:p>
            <a:pPr lvl="1"/>
            <a:r>
              <a:rPr lang="en-US" dirty="0">
                <a:latin typeface="Proxima Nova" charset="0"/>
              </a:rPr>
              <a:t>Blood diseases- Chronic </a:t>
            </a:r>
            <a:r>
              <a:rPr lang="en-US" dirty="0" err="1">
                <a:latin typeface="Proxima Nova" charset="0"/>
              </a:rPr>
              <a:t>myelocytic</a:t>
            </a:r>
            <a:r>
              <a:rPr lang="en-US" dirty="0">
                <a:latin typeface="Proxima Nova" charset="0"/>
              </a:rPr>
              <a:t> leukemia, </a:t>
            </a:r>
            <a:r>
              <a:rPr lang="en-US" dirty="0" err="1">
                <a:latin typeface="Proxima Nova" charset="0"/>
              </a:rPr>
              <a:t>erythmia</a:t>
            </a:r>
            <a:r>
              <a:rPr lang="en-US" dirty="0">
                <a:latin typeface="Proxima Nova" charset="0"/>
              </a:rPr>
              <a:t>, chronic </a:t>
            </a:r>
            <a:r>
              <a:rPr lang="en-US" dirty="0" err="1">
                <a:latin typeface="Proxima Nova" charset="0"/>
              </a:rPr>
              <a:t>anaemia</a:t>
            </a:r>
            <a:r>
              <a:rPr lang="en-US" dirty="0">
                <a:latin typeface="Proxima Nova" charset="0"/>
              </a:rPr>
              <a:t>, Hodgkin disease</a:t>
            </a:r>
          </a:p>
          <a:p>
            <a:pPr lvl="1"/>
            <a:r>
              <a:rPr lang="en-US" dirty="0">
                <a:latin typeface="Proxima Nova" charset="0"/>
              </a:rPr>
              <a:t>Splenectomy</a:t>
            </a:r>
          </a:p>
          <a:p>
            <a:pPr lvl="1"/>
            <a:r>
              <a:rPr lang="en-US" dirty="0">
                <a:latin typeface="Proxima Nova" charset="0"/>
              </a:rPr>
              <a:t>Infections –chronic inflammation of accessory sinuses, smallpox, chickenpox</a:t>
            </a:r>
          </a:p>
          <a:p>
            <a:pPr lvl="1"/>
            <a:r>
              <a:rPr lang="en-US" dirty="0">
                <a:latin typeface="Proxima Nova" charset="0"/>
              </a:rPr>
              <a:t>After injection of foreign proteins</a:t>
            </a:r>
          </a:p>
          <a:p>
            <a:pPr lvl="1"/>
            <a:r>
              <a:rPr lang="en-US" dirty="0">
                <a:latin typeface="Proxima Nova" charset="0"/>
              </a:rPr>
              <a:t>Myxedema</a:t>
            </a:r>
          </a:p>
          <a:p>
            <a:pPr lvl="1"/>
            <a:r>
              <a:rPr lang="en-US" dirty="0">
                <a:latin typeface="Proxima Nova" charset="0"/>
              </a:rPr>
              <a:t>Some cases of nephrosis</a:t>
            </a:r>
            <a:endParaRPr lang="en-US" dirty="0"/>
          </a:p>
        </p:txBody>
      </p:sp>
    </p:spTree>
    <p:extLst>
      <p:ext uri="{BB962C8B-B14F-4D97-AF65-F5344CB8AC3E}">
        <p14:creationId xmlns:p14="http://schemas.microsoft.com/office/powerpoint/2010/main" val="694958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LYMPHOCYTOSIS</a:t>
            </a:r>
          </a:p>
        </p:txBody>
      </p:sp>
      <p:sp>
        <p:nvSpPr>
          <p:cNvPr id="3" name="Content Placeholder 2"/>
          <p:cNvSpPr>
            <a:spLocks noGrp="1"/>
          </p:cNvSpPr>
          <p:nvPr>
            <p:ph idx="1"/>
          </p:nvPr>
        </p:nvSpPr>
        <p:spPr/>
        <p:txBody>
          <a:bodyPr/>
          <a:lstStyle/>
          <a:p>
            <a:r>
              <a:rPr lang="en-US" dirty="0"/>
              <a:t>Lymphocytosis is increase in number or proportion of lymphocytes in the blood.</a:t>
            </a:r>
          </a:p>
          <a:p>
            <a:r>
              <a:rPr lang="en-US" dirty="0"/>
              <a:t>CAUSES:</a:t>
            </a:r>
          </a:p>
          <a:p>
            <a:pPr lvl="1"/>
            <a:r>
              <a:rPr lang="en-US" dirty="0"/>
              <a:t>Feature of infection particularly in children</a:t>
            </a:r>
          </a:p>
          <a:p>
            <a:pPr lvl="1"/>
            <a:r>
              <a:rPr lang="en-US" dirty="0"/>
              <a:t>In adults-chronic lymphocytic leukemia and lymphomas</a:t>
            </a:r>
          </a:p>
          <a:p>
            <a:pPr lvl="1"/>
            <a:r>
              <a:rPr lang="en-US" dirty="0"/>
              <a:t>Acute viral infections- infectious mononucleosis, hepatitis</a:t>
            </a:r>
          </a:p>
          <a:p>
            <a:pPr lvl="1"/>
            <a:r>
              <a:rPr lang="en-US" dirty="0"/>
              <a:t>Chronic infections- tuberculosis, secondary and congenital syphilis</a:t>
            </a:r>
          </a:p>
          <a:p>
            <a:pPr lvl="1"/>
            <a:r>
              <a:rPr lang="en-US" dirty="0" err="1"/>
              <a:t>Hemopoietic</a:t>
            </a:r>
            <a:r>
              <a:rPr lang="en-US" dirty="0"/>
              <a:t> disorders</a:t>
            </a:r>
          </a:p>
          <a:p>
            <a:pPr lvl="1"/>
            <a:endParaRPr lang="en-US" dirty="0"/>
          </a:p>
        </p:txBody>
      </p:sp>
      <p:pic>
        <p:nvPicPr>
          <p:cNvPr id="4" name="Picture 3"/>
          <p:cNvPicPr>
            <a:picLocks noChangeAspect="1"/>
          </p:cNvPicPr>
          <p:nvPr/>
        </p:nvPicPr>
        <p:blipFill>
          <a:blip r:embed="rId2"/>
          <a:stretch>
            <a:fillRect/>
          </a:stretch>
        </p:blipFill>
        <p:spPr>
          <a:xfrm>
            <a:off x="8544272" y="3212976"/>
            <a:ext cx="3416531" cy="3168352"/>
          </a:xfrm>
          <a:prstGeom prst="rect">
            <a:avLst/>
          </a:prstGeom>
        </p:spPr>
      </p:pic>
    </p:spTree>
    <p:extLst>
      <p:ext uri="{BB962C8B-B14F-4D97-AF65-F5344CB8AC3E}">
        <p14:creationId xmlns:p14="http://schemas.microsoft.com/office/powerpoint/2010/main" val="41423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MONOCYTOSIS</a:t>
            </a:r>
          </a:p>
        </p:txBody>
      </p:sp>
      <p:sp>
        <p:nvSpPr>
          <p:cNvPr id="3" name="Content Placeholder 2"/>
          <p:cNvSpPr>
            <a:spLocks noGrp="1"/>
          </p:cNvSpPr>
          <p:nvPr>
            <p:ph idx="1"/>
          </p:nvPr>
        </p:nvSpPr>
        <p:spPr/>
        <p:txBody>
          <a:bodyPr>
            <a:normAutofit/>
          </a:bodyPr>
          <a:lstStyle/>
          <a:p>
            <a:r>
              <a:rPr lang="en-US" dirty="0" err="1"/>
              <a:t>Monocytosis</a:t>
            </a:r>
            <a:r>
              <a:rPr lang="en-US" dirty="0"/>
              <a:t> is an increase in the number of monocytes circulating in the blood.</a:t>
            </a:r>
          </a:p>
          <a:p>
            <a:r>
              <a:rPr lang="en-US" dirty="0"/>
              <a:t>CAUSES:</a:t>
            </a:r>
          </a:p>
          <a:p>
            <a:pPr lvl="1"/>
            <a:r>
              <a:rPr lang="en-US" dirty="0"/>
              <a:t>Bacterial infections- tuberculosis, syphilis, brucellosis</a:t>
            </a:r>
          </a:p>
          <a:p>
            <a:pPr lvl="1"/>
            <a:r>
              <a:rPr lang="en-US" dirty="0"/>
              <a:t>Protozoal and some </a:t>
            </a:r>
            <a:r>
              <a:rPr lang="en-US" dirty="0" err="1"/>
              <a:t>rickettsial</a:t>
            </a:r>
            <a:r>
              <a:rPr lang="en-US" dirty="0"/>
              <a:t> infections – malaria, kala azar, Rocky mountain spotted fever</a:t>
            </a:r>
          </a:p>
          <a:p>
            <a:pPr lvl="1"/>
            <a:r>
              <a:rPr lang="en-US" dirty="0"/>
              <a:t>Lymphoma, leukemia and other hemolytic disorders</a:t>
            </a:r>
          </a:p>
          <a:p>
            <a:pPr lvl="1"/>
            <a:r>
              <a:rPr lang="en-US" dirty="0"/>
              <a:t>Lipid storage disease- </a:t>
            </a:r>
            <a:r>
              <a:rPr lang="en-US" dirty="0" err="1"/>
              <a:t>Gaucher</a:t>
            </a:r>
            <a:r>
              <a:rPr lang="en-US" dirty="0"/>
              <a:t> disease</a:t>
            </a:r>
          </a:p>
          <a:p>
            <a:pPr lvl="1"/>
            <a:r>
              <a:rPr lang="en-US" dirty="0"/>
              <a:t>Malignant neoplasms</a:t>
            </a:r>
          </a:p>
        </p:txBody>
      </p:sp>
    </p:spTree>
    <p:extLst>
      <p:ext uri="{BB962C8B-B14F-4D97-AF65-F5344CB8AC3E}">
        <p14:creationId xmlns:p14="http://schemas.microsoft.com/office/powerpoint/2010/main" val="69020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1744" y="2780928"/>
            <a:ext cx="3600400" cy="1008112"/>
          </a:xfrm>
        </p:spPr>
        <p:txBody>
          <a:bodyPr/>
          <a:lstStyle/>
          <a:p>
            <a:r>
              <a:rPr lang="en-US"/>
              <a:t>LEUKEMIA</a:t>
            </a:r>
            <a:endParaRPr lang="en-US" dirty="0"/>
          </a:p>
        </p:txBody>
      </p:sp>
    </p:spTree>
    <p:extLst>
      <p:ext uri="{BB962C8B-B14F-4D97-AF65-F5344CB8AC3E}">
        <p14:creationId xmlns:p14="http://schemas.microsoft.com/office/powerpoint/2010/main" val="34754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Leukemia are group of neoplastic diseases that lead to excessive production of leukocytes , which are usually present in the circulation in an immature form.</a:t>
            </a:r>
          </a:p>
          <a:p>
            <a:endParaRPr lang="en-US" dirty="0"/>
          </a:p>
        </p:txBody>
      </p:sp>
    </p:spTree>
    <p:extLst>
      <p:ext uri="{BB962C8B-B14F-4D97-AF65-F5344CB8AC3E}">
        <p14:creationId xmlns:p14="http://schemas.microsoft.com/office/powerpoint/2010/main" val="3553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sp>
        <p:nvSpPr>
          <p:cNvPr id="3" name="Content Placeholder 2"/>
          <p:cNvSpPr>
            <a:spLocks noGrp="1"/>
          </p:cNvSpPr>
          <p:nvPr>
            <p:ph idx="1"/>
          </p:nvPr>
        </p:nvSpPr>
        <p:spPr>
          <a:xfrm>
            <a:off x="407368" y="2603500"/>
            <a:ext cx="9865096" cy="4254500"/>
          </a:xfrm>
        </p:spPr>
        <p:txBody>
          <a:bodyPr/>
          <a:lstStyle/>
          <a:p>
            <a:r>
              <a:rPr lang="en-US" dirty="0"/>
              <a:t>Leukemia is classified as follows:</a:t>
            </a:r>
          </a:p>
        </p:txBody>
      </p:sp>
      <p:cxnSp>
        <p:nvCxnSpPr>
          <p:cNvPr id="5" name="Straight Connector 4"/>
          <p:cNvCxnSpPr/>
          <p:nvPr/>
        </p:nvCxnSpPr>
        <p:spPr>
          <a:xfrm>
            <a:off x="5408672" y="3428845"/>
            <a:ext cx="0" cy="472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2384684" y="3901111"/>
            <a:ext cx="6047976" cy="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385717" y="3923910"/>
            <a:ext cx="6998" cy="464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290092" y="4497725"/>
            <a:ext cx="3122971" cy="615553"/>
          </a:xfrm>
          <a:prstGeom prst="rect">
            <a:avLst/>
          </a:prstGeom>
          <a:noFill/>
        </p:spPr>
        <p:txBody>
          <a:bodyPr wrap="none" rtlCol="0">
            <a:spAutoFit/>
          </a:bodyPr>
          <a:lstStyle/>
          <a:p>
            <a:r>
              <a:rPr lang="en-US" dirty="0"/>
              <a:t>Lymphoid leukemia</a:t>
            </a:r>
          </a:p>
          <a:p>
            <a:r>
              <a:rPr lang="en-US" sz="1600" dirty="0"/>
              <a:t>(lymphoblastic , lymphocytic)</a:t>
            </a:r>
          </a:p>
        </p:txBody>
      </p:sp>
      <p:sp>
        <p:nvSpPr>
          <p:cNvPr id="29" name="TextBox 28"/>
          <p:cNvSpPr txBox="1"/>
          <p:nvPr/>
        </p:nvSpPr>
        <p:spPr>
          <a:xfrm>
            <a:off x="4678841" y="3053733"/>
            <a:ext cx="1334020" cy="369332"/>
          </a:xfrm>
          <a:prstGeom prst="rect">
            <a:avLst/>
          </a:prstGeom>
          <a:noFill/>
        </p:spPr>
        <p:txBody>
          <a:bodyPr wrap="none" rtlCol="0">
            <a:spAutoFit/>
          </a:bodyPr>
          <a:lstStyle/>
          <a:p>
            <a:r>
              <a:rPr lang="en-US"/>
              <a:t>Leukemia </a:t>
            </a:r>
          </a:p>
        </p:txBody>
      </p:sp>
      <p:sp>
        <p:nvSpPr>
          <p:cNvPr id="30" name="TextBox 29"/>
          <p:cNvSpPr txBox="1"/>
          <p:nvPr/>
        </p:nvSpPr>
        <p:spPr>
          <a:xfrm>
            <a:off x="6820110" y="4434990"/>
            <a:ext cx="2161169" cy="892552"/>
          </a:xfrm>
          <a:prstGeom prst="rect">
            <a:avLst/>
          </a:prstGeom>
          <a:noFill/>
        </p:spPr>
        <p:txBody>
          <a:bodyPr wrap="none" rtlCol="0">
            <a:spAutoFit/>
          </a:bodyPr>
          <a:lstStyle/>
          <a:p>
            <a:r>
              <a:rPr lang="en-US" dirty="0"/>
              <a:t>Myeloid leukemia</a:t>
            </a:r>
          </a:p>
          <a:p>
            <a:r>
              <a:rPr lang="en-US" sz="1600" dirty="0"/>
              <a:t>(myelogenous)</a:t>
            </a:r>
          </a:p>
          <a:p>
            <a:r>
              <a:rPr lang="en-US" dirty="0"/>
              <a:t> </a:t>
            </a:r>
          </a:p>
        </p:txBody>
      </p:sp>
      <p:cxnSp>
        <p:nvCxnSpPr>
          <p:cNvPr id="35" name="Straight Arrow Connector 34"/>
          <p:cNvCxnSpPr/>
          <p:nvPr/>
        </p:nvCxnSpPr>
        <p:spPr>
          <a:xfrm flipH="1">
            <a:off x="8425515" y="3901112"/>
            <a:ext cx="14290" cy="464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836858" y="5290482"/>
            <a:ext cx="954887" cy="511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939598" y="5290482"/>
            <a:ext cx="890175" cy="5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8516641" y="5222639"/>
            <a:ext cx="860067" cy="581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7680176" y="5222638"/>
            <a:ext cx="836464" cy="572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5400" y="5825806"/>
            <a:ext cx="4896544" cy="646331"/>
          </a:xfrm>
          <a:prstGeom prst="rect">
            <a:avLst/>
          </a:prstGeom>
          <a:noFill/>
        </p:spPr>
        <p:txBody>
          <a:bodyPr wrap="square" rtlCol="0">
            <a:spAutoFit/>
          </a:bodyPr>
          <a:lstStyle/>
          <a:p>
            <a:r>
              <a:rPr lang="en-US" dirty="0"/>
              <a:t>Acute lymphocytic    Chronic lymphocytic</a:t>
            </a:r>
          </a:p>
          <a:p>
            <a:r>
              <a:rPr lang="en-US" dirty="0"/>
              <a:t>Leukemia.                     Leukemia </a:t>
            </a:r>
          </a:p>
        </p:txBody>
      </p:sp>
      <p:sp>
        <p:nvSpPr>
          <p:cNvPr id="64" name="TextBox 63"/>
          <p:cNvSpPr txBox="1"/>
          <p:nvPr/>
        </p:nvSpPr>
        <p:spPr>
          <a:xfrm>
            <a:off x="6023992" y="5837435"/>
            <a:ext cx="5688632" cy="646331"/>
          </a:xfrm>
          <a:prstGeom prst="rect">
            <a:avLst/>
          </a:prstGeom>
          <a:noFill/>
        </p:spPr>
        <p:txBody>
          <a:bodyPr wrap="square" rtlCol="0">
            <a:spAutoFit/>
          </a:bodyPr>
          <a:lstStyle/>
          <a:p>
            <a:r>
              <a:rPr lang="en-US" dirty="0"/>
              <a:t>Acute myelogenous         Chronic myelogenous</a:t>
            </a:r>
          </a:p>
          <a:p>
            <a:r>
              <a:rPr lang="en-US" dirty="0"/>
              <a:t>Leukemia                              leukemia </a:t>
            </a:r>
          </a:p>
        </p:txBody>
      </p:sp>
    </p:spTree>
    <p:extLst>
      <p:ext uri="{BB962C8B-B14F-4D97-AF65-F5344CB8AC3E}">
        <p14:creationId xmlns:p14="http://schemas.microsoft.com/office/powerpoint/2010/main" val="1177522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983432" y="836713"/>
            <a:ext cx="8640960" cy="5482183"/>
          </a:xfrm>
          <a:prstGeom prst="rect">
            <a:avLst/>
          </a:prstGeom>
        </p:spPr>
      </p:pic>
    </p:spTree>
    <p:extLst>
      <p:ext uri="{BB962C8B-B14F-4D97-AF65-F5344CB8AC3E}">
        <p14:creationId xmlns:p14="http://schemas.microsoft.com/office/powerpoint/2010/main" val="110245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AF90A7-D6CD-A344-6405-58408C54E8B4}"/>
              </a:ext>
            </a:extLst>
          </p:cNvPr>
          <p:cNvSpPr>
            <a:spLocks noGrp="1"/>
          </p:cNvSpPr>
          <p:nvPr>
            <p:ph type="title"/>
          </p:nvPr>
        </p:nvSpPr>
        <p:spPr/>
        <p:txBody>
          <a:bodyPr/>
          <a:lstStyle/>
          <a:p>
            <a:r>
              <a:rPr lang="en-US"/>
              <a:t>Classification </a:t>
            </a:r>
          </a:p>
        </p:txBody>
      </p:sp>
      <p:sp>
        <p:nvSpPr>
          <p:cNvPr id="3" name="Content Placeholder 2">
            <a:extLst>
              <a:ext uri="{FF2B5EF4-FFF2-40B4-BE49-F238E27FC236}">
                <a16:creationId xmlns="" xmlns:a16="http://schemas.microsoft.com/office/drawing/2014/main" id="{48F10C94-2AB4-1E95-4F1B-0B01CDB1EE78}"/>
              </a:ext>
            </a:extLst>
          </p:cNvPr>
          <p:cNvSpPr>
            <a:spLocks noGrp="1"/>
          </p:cNvSpPr>
          <p:nvPr>
            <p:ph idx="1"/>
          </p:nvPr>
        </p:nvSpPr>
        <p:spPr/>
        <p:txBody>
          <a:bodyPr>
            <a:normAutofit/>
          </a:bodyPr>
          <a:lstStyle/>
          <a:p>
            <a:r>
              <a:rPr lang="en-US"/>
              <a:t>The first type of classification is by how fast the leukemia progresses:
Acute leukemia. In acute leukemia, the abnormal blood cells are immature blood cells (blasts). They can’t carry out their normal functions, and they multiply rapidly, so the disease worsens quickly. Acute leukemia requires aggressive, timely treatment.
Chronic leukemia. There are many types of chronic leukemias. Some produce too many cells and some cause too few cells to be produced. Chronic leukemia involves more-mature blood cells. These blood cells replicate or accumulate more slowly and can function normally for a period of time. Some forms of chronic leukemia initially produce no early symptoms and can go unnoticed or undiagnosed for years.</a:t>
            </a:r>
          </a:p>
        </p:txBody>
      </p:sp>
    </p:spTree>
    <p:extLst>
      <p:ext uri="{BB962C8B-B14F-4D97-AF65-F5344CB8AC3E}">
        <p14:creationId xmlns:p14="http://schemas.microsoft.com/office/powerpoint/2010/main" val="36635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CAF8082-5516-2379-E8BE-D1225F24A048}"/>
              </a:ext>
            </a:extLst>
          </p:cNvPr>
          <p:cNvSpPr>
            <a:spLocks noGrp="1"/>
          </p:cNvSpPr>
          <p:nvPr>
            <p:ph idx="1"/>
          </p:nvPr>
        </p:nvSpPr>
        <p:spPr>
          <a:xfrm>
            <a:off x="1154954" y="2540935"/>
            <a:ext cx="8825659" cy="4037932"/>
          </a:xfrm>
        </p:spPr>
        <p:txBody>
          <a:bodyPr>
            <a:normAutofit fontScale="62500" lnSpcReduction="20000"/>
          </a:bodyPr>
          <a:lstStyle/>
          <a:p>
            <a:r>
              <a:rPr lang="en-IN" sz="2900" b="1" dirty="0"/>
              <a:t>Rh antigens : C,D,E if any of it is present then the person is Rh positive .If any of it is absent their place is taken by less potent Hr antigens ,known as </a:t>
            </a:r>
            <a:r>
              <a:rPr lang="en-IN" sz="2900" b="1" dirty="0" err="1"/>
              <a:t>c,d</a:t>
            </a:r>
            <a:r>
              <a:rPr lang="en-IN" sz="2900" b="1" dirty="0"/>
              <a:t> and e.</a:t>
            </a:r>
          </a:p>
          <a:p>
            <a:r>
              <a:rPr lang="en-IN" sz="2900" b="1" dirty="0"/>
              <a:t>Thus ,three Rh or Hr genes are inherited are inherited from each parents ,constituting three pairs of factors. </a:t>
            </a:r>
          </a:p>
          <a:p>
            <a:r>
              <a:rPr lang="en-IN" sz="2900" b="1" dirty="0"/>
              <a:t>Any combination of C,D,E and </a:t>
            </a:r>
            <a:r>
              <a:rPr lang="en-IN" sz="2900" b="1" dirty="0" err="1"/>
              <a:t>c,d,e</a:t>
            </a:r>
            <a:r>
              <a:rPr lang="en-IN" sz="2900" b="1" dirty="0"/>
              <a:t> is possible. But the only combination producing an Rh negative person is </a:t>
            </a:r>
            <a:r>
              <a:rPr lang="en-IN" sz="2900" b="1" dirty="0" err="1"/>
              <a:t>cde-cde</a:t>
            </a:r>
            <a:r>
              <a:rPr lang="en-IN" sz="2900" b="1" dirty="0"/>
              <a:t>.</a:t>
            </a:r>
          </a:p>
          <a:p>
            <a:r>
              <a:rPr lang="en-IN" sz="2900" b="1" dirty="0"/>
              <a:t>The D antigen ,by far the strongest, is most frequently responsible for the clinical manifestations of erythroblastosis fetalis and the 85%of population generally considered Rh positive actually have D antigen </a:t>
            </a:r>
            <a:r>
              <a:rPr lang="en-IN" sz="2900" b="1" dirty="0" err="1"/>
              <a:t>homozygously</a:t>
            </a:r>
            <a:r>
              <a:rPr lang="en-IN" sz="2900" b="1" dirty="0"/>
              <a:t> (D-D) or </a:t>
            </a:r>
            <a:r>
              <a:rPr lang="en-IN" sz="2900" b="1" dirty="0" err="1"/>
              <a:t>heterozygously</a:t>
            </a:r>
            <a:r>
              <a:rPr lang="en-IN" sz="2900" b="1" dirty="0"/>
              <a:t> (D-d).The 15% who are Rh negative have d antigen </a:t>
            </a:r>
            <a:r>
              <a:rPr lang="en-IN" sz="2900" b="1" dirty="0" err="1"/>
              <a:t>homozygously</a:t>
            </a:r>
            <a:r>
              <a:rPr lang="en-IN" sz="2900" b="1" dirty="0"/>
              <a:t> (d-d).</a:t>
            </a:r>
          </a:p>
          <a:p>
            <a:pPr marL="0" indent="0">
              <a:buNone/>
            </a:pPr>
            <a:endParaRPr lang="en-IN" sz="2000" b="1" dirty="0"/>
          </a:p>
          <a:p>
            <a:endParaRPr lang="en-IN" sz="2000" b="1" dirty="0"/>
          </a:p>
          <a:p>
            <a:pPr marL="0" indent="0">
              <a:buNone/>
            </a:pPr>
            <a:r>
              <a:rPr lang="en-IN" sz="2400" b="1" dirty="0"/>
              <a:t> </a:t>
            </a:r>
          </a:p>
        </p:txBody>
      </p:sp>
      <p:sp>
        <p:nvSpPr>
          <p:cNvPr id="5" name="Title 4">
            <a:extLst>
              <a:ext uri="{FF2B5EF4-FFF2-40B4-BE49-F238E27FC236}">
                <a16:creationId xmlns="" xmlns:a16="http://schemas.microsoft.com/office/drawing/2014/main" id="{5EAF5040-9AF6-2382-7AB6-79704824273D}"/>
              </a:ext>
            </a:extLst>
          </p:cNvPr>
          <p:cNvSpPr>
            <a:spLocks noGrp="1"/>
          </p:cNvSpPr>
          <p:nvPr>
            <p:ph type="title"/>
          </p:nvPr>
        </p:nvSpPr>
        <p:spPr/>
        <p:txBody>
          <a:bodyPr/>
          <a:lstStyle/>
          <a:p>
            <a:r>
              <a:rPr lang="en-IN" dirty="0"/>
              <a:t>Pathogenesis</a:t>
            </a:r>
          </a:p>
        </p:txBody>
      </p:sp>
    </p:spTree>
    <p:extLst>
      <p:ext uri="{BB962C8B-B14F-4D97-AF65-F5344CB8AC3E}">
        <p14:creationId xmlns:p14="http://schemas.microsoft.com/office/powerpoint/2010/main" val="9063660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F13794B-8671-26A4-D5F8-3FBE63A59D9D}"/>
              </a:ext>
            </a:extLst>
          </p:cNvPr>
          <p:cNvSpPr txBox="1"/>
          <p:nvPr/>
        </p:nvSpPr>
        <p:spPr>
          <a:xfrm flipH="1">
            <a:off x="647047" y="1325281"/>
            <a:ext cx="9442822" cy="2308324"/>
          </a:xfrm>
          <a:prstGeom prst="rect">
            <a:avLst/>
          </a:prstGeom>
          <a:noFill/>
        </p:spPr>
        <p:txBody>
          <a:bodyPr wrap="square" rtlCol="0">
            <a:spAutoFit/>
          </a:bodyPr>
          <a:lstStyle/>
          <a:p>
            <a:pPr algn="l"/>
            <a:r>
              <a:rPr lang="en-US"/>
              <a:t>The second type of classification is by type of white blood cell affected:
Lymphocytic leukemia. This type of leukemia affects the lymphoid cells (lymphocytes), which form lymphoid or lymphatic tissue. Lymphatic tissue makes up your immune system.
Myelogenous (my-uh-LOHJ-uh-nus) leukemia. This type of leukemia affects the myeloid cells. Myeloid cells give rise to red blood cells, white blood cells and platelet-producing cells.</a:t>
            </a:r>
          </a:p>
        </p:txBody>
      </p:sp>
    </p:spTree>
    <p:extLst>
      <p:ext uri="{BB962C8B-B14F-4D97-AF65-F5344CB8AC3E}">
        <p14:creationId xmlns:p14="http://schemas.microsoft.com/office/powerpoint/2010/main" val="236218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B6F36-6096-E9F1-F238-E084419F8046}"/>
              </a:ext>
            </a:extLst>
          </p:cNvPr>
          <p:cNvSpPr>
            <a:spLocks noGrp="1"/>
          </p:cNvSpPr>
          <p:nvPr>
            <p:ph type="title"/>
          </p:nvPr>
        </p:nvSpPr>
        <p:spPr/>
        <p:txBody>
          <a:bodyPr/>
          <a:lstStyle/>
          <a:p>
            <a:r>
              <a:rPr lang="en-US"/>
              <a:t>Types of Leukemia </a:t>
            </a:r>
          </a:p>
        </p:txBody>
      </p:sp>
      <p:sp>
        <p:nvSpPr>
          <p:cNvPr id="3" name="Content Placeholder 2">
            <a:extLst>
              <a:ext uri="{FF2B5EF4-FFF2-40B4-BE49-F238E27FC236}">
                <a16:creationId xmlns="" xmlns:a16="http://schemas.microsoft.com/office/drawing/2014/main" id="{F3D38124-8159-3293-EC74-AB5571362D57}"/>
              </a:ext>
            </a:extLst>
          </p:cNvPr>
          <p:cNvSpPr>
            <a:spLocks noGrp="1"/>
          </p:cNvSpPr>
          <p:nvPr>
            <p:ph idx="1"/>
          </p:nvPr>
        </p:nvSpPr>
        <p:spPr>
          <a:xfrm>
            <a:off x="1156243" y="2603501"/>
            <a:ext cx="8823361" cy="3576171"/>
          </a:xfrm>
        </p:spPr>
        <p:txBody>
          <a:bodyPr>
            <a:normAutofit/>
          </a:bodyPr>
          <a:lstStyle/>
          <a:p>
            <a:r>
              <a:rPr lang="en-US"/>
              <a:t>Acute lymphocytic leukemia (ALL). This is the most common type of leukemia in young children. ALL can also occur in adults.
Acute myelogenous leukemia (AML). AML is a common type of leukemia. It occurs in children and adults. AML is the most common type of acute leukemia in adults.
Chronic lymphocytic leukemia (CLL). With CLL, the most common chronic adult leukemia, you may feel well for years without needing treatment.
Chronic myelogenous leukemia (CML). This type of leukemia mainly affects adults. A person with CML may have few or no symptoms for months or years before entering a phase in which the leukemia cells grow more quickly.</a:t>
            </a:r>
          </a:p>
        </p:txBody>
      </p:sp>
    </p:spTree>
    <p:extLst>
      <p:ext uri="{BB962C8B-B14F-4D97-AF65-F5344CB8AC3E}">
        <p14:creationId xmlns:p14="http://schemas.microsoft.com/office/powerpoint/2010/main" val="312689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33D04-4D5D-1E55-416F-DCE2D9AE96CE}"/>
              </a:ext>
            </a:extLst>
          </p:cNvPr>
          <p:cNvSpPr>
            <a:spLocks noGrp="1"/>
          </p:cNvSpPr>
          <p:nvPr>
            <p:ph type="title"/>
          </p:nvPr>
        </p:nvSpPr>
        <p:spPr/>
        <p:txBody>
          <a:bodyPr/>
          <a:lstStyle/>
          <a:p>
            <a:r>
              <a:rPr lang="en-US"/>
              <a:t>Oral manifestations</a:t>
            </a:r>
          </a:p>
        </p:txBody>
      </p:sp>
      <p:sp>
        <p:nvSpPr>
          <p:cNvPr id="3" name="Content Placeholder 2">
            <a:extLst>
              <a:ext uri="{FF2B5EF4-FFF2-40B4-BE49-F238E27FC236}">
                <a16:creationId xmlns="" xmlns:a16="http://schemas.microsoft.com/office/drawing/2014/main" id="{829D83F3-1535-B3BF-8941-69E8094DEE20}"/>
              </a:ext>
            </a:extLst>
          </p:cNvPr>
          <p:cNvSpPr>
            <a:spLocks noGrp="1"/>
          </p:cNvSpPr>
          <p:nvPr>
            <p:ph idx="1"/>
          </p:nvPr>
        </p:nvSpPr>
        <p:spPr/>
        <p:txBody>
          <a:bodyPr/>
          <a:lstStyle/>
          <a:p>
            <a:r>
              <a:rPr lang="en-US"/>
              <a:t>Oral manifestations occur frequently in leukemic patients and may present as initial evidence of the disease or its relapse. </a:t>
            </a:r>
          </a:p>
          <a:p>
            <a:r>
              <a:rPr lang="en-US"/>
              <a:t>The symptoms include gingival enlargement and bleeding, oral ulceration, petechia, mucosal pallor, noma, trismus and oral infections.</a:t>
            </a:r>
          </a:p>
        </p:txBody>
      </p:sp>
      <p:pic>
        <p:nvPicPr>
          <p:cNvPr id="6" name="Picture 5">
            <a:extLst>
              <a:ext uri="{FF2B5EF4-FFF2-40B4-BE49-F238E27FC236}">
                <a16:creationId xmlns="" xmlns:a16="http://schemas.microsoft.com/office/drawing/2014/main" id="{AD64DAC0-360B-BA73-8005-BE44B8815166}"/>
              </a:ext>
            </a:extLst>
          </p:cNvPr>
          <p:cNvPicPr>
            <a:picLocks noChangeAspect="1"/>
          </p:cNvPicPr>
          <p:nvPr/>
        </p:nvPicPr>
        <p:blipFill>
          <a:blip r:embed="rId2"/>
          <a:stretch>
            <a:fillRect/>
          </a:stretch>
        </p:blipFill>
        <p:spPr>
          <a:xfrm>
            <a:off x="2379826" y="4072015"/>
            <a:ext cx="3012539" cy="2506313"/>
          </a:xfrm>
          <a:prstGeom prst="rect">
            <a:avLst/>
          </a:prstGeom>
        </p:spPr>
      </p:pic>
    </p:spTree>
    <p:extLst>
      <p:ext uri="{BB962C8B-B14F-4D97-AF65-F5344CB8AC3E}">
        <p14:creationId xmlns:p14="http://schemas.microsoft.com/office/powerpoint/2010/main" val="330858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A07231-48A6-F5BF-19F9-B2C1AD7B320F}"/>
              </a:ext>
            </a:extLst>
          </p:cNvPr>
          <p:cNvSpPr>
            <a:spLocks noGrp="1"/>
          </p:cNvSpPr>
          <p:nvPr>
            <p:ph type="ctrTitle"/>
          </p:nvPr>
        </p:nvSpPr>
        <p:spPr>
          <a:xfrm rot="10800000" flipV="1">
            <a:off x="1579579" y="2334382"/>
            <a:ext cx="7378167" cy="1384074"/>
          </a:xfrm>
        </p:spPr>
        <p:txBody>
          <a:bodyPr/>
          <a:lstStyle/>
          <a:p>
            <a:r>
              <a:rPr lang="en-US" sz="4800" b="1" dirty="0">
                <a:solidFill>
                  <a:schemeClr val="bg1"/>
                </a:solidFill>
              </a:rPr>
              <a:t>INFECTIOUS MONONUCLEOSIS </a:t>
            </a:r>
          </a:p>
        </p:txBody>
      </p:sp>
      <p:sp>
        <p:nvSpPr>
          <p:cNvPr id="3" name="Subtitle 2">
            <a:extLst>
              <a:ext uri="{FF2B5EF4-FFF2-40B4-BE49-F238E27FC236}">
                <a16:creationId xmlns="" xmlns:a16="http://schemas.microsoft.com/office/drawing/2014/main" id="{DF4188AD-FBC3-789B-CBAF-13B22EA01911}"/>
              </a:ext>
            </a:extLst>
          </p:cNvPr>
          <p:cNvSpPr>
            <a:spLocks noGrp="1"/>
          </p:cNvSpPr>
          <p:nvPr>
            <p:ph type="subTitle" idx="1"/>
          </p:nvPr>
        </p:nvSpPr>
        <p:spPr/>
        <p:txBody>
          <a:bodyPr>
            <a:normAutofit/>
          </a:bodyPr>
          <a:lstStyle/>
          <a:p>
            <a:r>
              <a:rPr lang="en-US" sz="3200">
                <a:solidFill>
                  <a:srgbClr val="7030A0"/>
                </a:solidFill>
              </a:rPr>
              <a:t>By- Aditi</a:t>
            </a:r>
          </a:p>
        </p:txBody>
      </p:sp>
    </p:spTree>
    <p:extLst>
      <p:ext uri="{BB962C8B-B14F-4D97-AF65-F5344CB8AC3E}">
        <p14:creationId xmlns:p14="http://schemas.microsoft.com/office/powerpoint/2010/main" val="41570955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876374-EB39-C822-ACF1-D1940A49CFC3}"/>
              </a:ext>
            </a:extLst>
          </p:cNvPr>
          <p:cNvSpPr>
            <a:spLocks noGrp="1"/>
          </p:cNvSpPr>
          <p:nvPr>
            <p:ph type="title"/>
          </p:nvPr>
        </p:nvSpPr>
        <p:spPr/>
        <p:txBody>
          <a:bodyPr/>
          <a:lstStyle/>
          <a:p>
            <a:r>
              <a:rPr lang="en-US" b="1">
                <a:solidFill>
                  <a:srgbClr val="C00000"/>
                </a:solidFill>
              </a:rPr>
              <a:t>Introduction:-</a:t>
            </a:r>
          </a:p>
        </p:txBody>
      </p:sp>
      <p:sp>
        <p:nvSpPr>
          <p:cNvPr id="3" name="Content Placeholder 2">
            <a:extLst>
              <a:ext uri="{FF2B5EF4-FFF2-40B4-BE49-F238E27FC236}">
                <a16:creationId xmlns="" xmlns:a16="http://schemas.microsoft.com/office/drawing/2014/main" id="{4364A793-C069-9144-B109-0CA80029EEDD}"/>
              </a:ext>
            </a:extLst>
          </p:cNvPr>
          <p:cNvSpPr>
            <a:spLocks noGrp="1"/>
          </p:cNvSpPr>
          <p:nvPr>
            <p:ph idx="1"/>
          </p:nvPr>
        </p:nvSpPr>
        <p:spPr/>
        <p:txBody>
          <a:bodyPr>
            <a:normAutofit fontScale="92500" lnSpcReduction="10000"/>
          </a:bodyPr>
          <a:lstStyle/>
          <a:p>
            <a:r>
              <a:rPr lang="en-US" sz="2400"/>
              <a:t>Infectious Mononucleosis also known as </a:t>
            </a:r>
            <a:r>
              <a:rPr lang="en-US" sz="2400" b="1">
                <a:solidFill>
                  <a:schemeClr val="accent1"/>
                </a:solidFill>
              </a:rPr>
              <a:t>Glandular fever </a:t>
            </a:r>
            <a:r>
              <a:rPr lang="en-US" sz="2400">
                <a:solidFill>
                  <a:schemeClr val="tx1"/>
                </a:solidFill>
              </a:rPr>
              <a:t>and </a:t>
            </a:r>
            <a:r>
              <a:rPr lang="en-US" sz="2400" b="1">
                <a:solidFill>
                  <a:schemeClr val="accent1"/>
                </a:solidFill>
              </a:rPr>
              <a:t>Kissing Disease.</a:t>
            </a:r>
          </a:p>
          <a:p>
            <a:r>
              <a:rPr lang="en-US" sz="2400" b="1">
                <a:solidFill>
                  <a:schemeClr val="accent1"/>
                </a:solidFill>
              </a:rPr>
              <a:t> </a:t>
            </a:r>
            <a:r>
              <a:rPr lang="en-US" sz="2400">
                <a:solidFill>
                  <a:schemeClr val="tx1"/>
                </a:solidFill>
              </a:rPr>
              <a:t>It is a </a:t>
            </a:r>
            <a:r>
              <a:rPr lang="en-US" sz="2400" b="1">
                <a:solidFill>
                  <a:srgbClr val="7030A0"/>
                </a:solidFill>
              </a:rPr>
              <a:t>Hetrophile- Positive Infectious Mononucleosis(IM)</a:t>
            </a:r>
            <a:r>
              <a:rPr lang="en-US" sz="2400">
                <a:solidFill>
                  <a:schemeClr val="tx1"/>
                </a:solidFill>
              </a:rPr>
              <a:t> </a:t>
            </a:r>
            <a:r>
              <a:rPr lang="en-US" sz="2400" b="1">
                <a:solidFill>
                  <a:srgbClr val="7030A0"/>
                </a:solidFill>
              </a:rPr>
              <a:t> </a:t>
            </a:r>
            <a:r>
              <a:rPr lang="en-US" sz="2400">
                <a:solidFill>
                  <a:schemeClr val="tx1"/>
                </a:solidFill>
              </a:rPr>
              <a:t>which is viral Infection characterized by Fever, Sore throat and Atypical lymphocytosis.</a:t>
            </a:r>
          </a:p>
          <a:p>
            <a:r>
              <a:rPr lang="en-US" sz="2400" b="1">
                <a:solidFill>
                  <a:srgbClr val="00B0F0"/>
                </a:solidFill>
              </a:rPr>
              <a:t>Epstein – Barr Virus (EBV) </a:t>
            </a:r>
            <a:r>
              <a:rPr lang="en-US" sz="2400">
                <a:solidFill>
                  <a:schemeClr val="tx1"/>
                </a:solidFill>
              </a:rPr>
              <a:t>is the cause of Infectious Mononucleosis.</a:t>
            </a:r>
          </a:p>
          <a:p>
            <a:r>
              <a:rPr lang="en-US" sz="2400">
                <a:solidFill>
                  <a:schemeClr val="tx1"/>
                </a:solidFill>
              </a:rPr>
              <a:t>The majority of cases more than 90% are caused by Epstein – Barr virus, which is in Herpesvirus family.</a:t>
            </a:r>
          </a:p>
        </p:txBody>
      </p:sp>
    </p:spTree>
    <p:extLst>
      <p:ext uri="{BB962C8B-B14F-4D97-AF65-F5344CB8AC3E}">
        <p14:creationId xmlns:p14="http://schemas.microsoft.com/office/powerpoint/2010/main" val="381400348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C58446-8FE1-61A4-1560-B064EFBE992A}"/>
              </a:ext>
            </a:extLst>
          </p:cNvPr>
          <p:cNvSpPr>
            <a:spLocks noGrp="1"/>
          </p:cNvSpPr>
          <p:nvPr>
            <p:ph type="title"/>
          </p:nvPr>
        </p:nvSpPr>
        <p:spPr/>
        <p:txBody>
          <a:bodyPr/>
          <a:lstStyle/>
          <a:p>
            <a:r>
              <a:rPr lang="en-US">
                <a:solidFill>
                  <a:schemeClr val="accent5"/>
                </a:solidFill>
              </a:rPr>
              <a:t>History:-</a:t>
            </a:r>
          </a:p>
        </p:txBody>
      </p:sp>
      <p:sp>
        <p:nvSpPr>
          <p:cNvPr id="3" name="Content Placeholder 2">
            <a:extLst>
              <a:ext uri="{FF2B5EF4-FFF2-40B4-BE49-F238E27FC236}">
                <a16:creationId xmlns="" xmlns:a16="http://schemas.microsoft.com/office/drawing/2014/main" id="{78E43D68-3183-3B71-CDB6-714E3F95C946}"/>
              </a:ext>
            </a:extLst>
          </p:cNvPr>
          <p:cNvSpPr>
            <a:spLocks noGrp="1"/>
          </p:cNvSpPr>
          <p:nvPr>
            <p:ph idx="1"/>
          </p:nvPr>
        </p:nvSpPr>
        <p:spPr>
          <a:xfrm>
            <a:off x="736710" y="2481942"/>
            <a:ext cx="10798002" cy="4242469"/>
          </a:xfrm>
        </p:spPr>
        <p:txBody>
          <a:bodyPr>
            <a:normAutofit/>
          </a:bodyPr>
          <a:lstStyle/>
          <a:p>
            <a:r>
              <a:rPr lang="en-US" sz="2400" dirty="0">
                <a:solidFill>
                  <a:schemeClr val="tx1"/>
                </a:solidFill>
              </a:rPr>
              <a:t>Infectious Mononucleosis was first described by </a:t>
            </a:r>
            <a:r>
              <a:rPr lang="en-US" sz="2400" dirty="0" err="1">
                <a:solidFill>
                  <a:schemeClr val="tx1"/>
                </a:solidFill>
              </a:rPr>
              <a:t>Sprunt</a:t>
            </a:r>
            <a:r>
              <a:rPr lang="en-US" sz="2400" dirty="0">
                <a:solidFill>
                  <a:schemeClr val="tx1"/>
                </a:solidFill>
              </a:rPr>
              <a:t> and Evans in 1920 In the </a:t>
            </a:r>
            <a:r>
              <a:rPr lang="en-US" sz="2400" dirty="0">
                <a:solidFill>
                  <a:srgbClr val="7030A0"/>
                </a:solidFill>
              </a:rPr>
              <a:t>Johns Hopkins Medical Bulletin</a:t>
            </a:r>
            <a:r>
              <a:rPr lang="en-US" sz="2400" dirty="0">
                <a:solidFill>
                  <a:schemeClr val="tx1"/>
                </a:solidFill>
              </a:rPr>
              <a:t>. Since the 1800s, Infectious Mononucleosis has been recognized as a clinical syndrome comprising Fever, Pharyngitis and Adenopathy.</a:t>
            </a:r>
          </a:p>
          <a:p>
            <a:r>
              <a:rPr lang="en-US" sz="2400" dirty="0">
                <a:solidFill>
                  <a:schemeClr val="tx1"/>
                </a:solidFill>
              </a:rPr>
              <a:t>The term </a:t>
            </a:r>
            <a:r>
              <a:rPr lang="en-US" sz="2400" dirty="0">
                <a:solidFill>
                  <a:srgbClr val="FF0000"/>
                </a:solidFill>
              </a:rPr>
              <a:t>Glandular fever </a:t>
            </a:r>
            <a:r>
              <a:rPr lang="en-US" sz="2400" dirty="0">
                <a:solidFill>
                  <a:schemeClr val="tx1"/>
                </a:solidFill>
              </a:rPr>
              <a:t>was used by German Physicians in 1889.</a:t>
            </a:r>
          </a:p>
          <a:p>
            <a:r>
              <a:rPr lang="en-US" sz="2400" dirty="0">
                <a:solidFill>
                  <a:schemeClr val="tx1"/>
                </a:solidFill>
              </a:rPr>
              <a:t>The Virus was named Mononucleosis because Its associated with an increase in certain WBCs called Lymphocytes in blood.</a:t>
            </a:r>
          </a:p>
          <a:p>
            <a:r>
              <a:rPr lang="en-US" sz="2400" dirty="0">
                <a:solidFill>
                  <a:schemeClr val="tx1"/>
                </a:solidFill>
              </a:rPr>
              <a:t>EB virus is transmitted via intimate contact with body secretions, primarily Oropharyngeal secretions Or Intimate exchange of saliva. For this reason this condition is called as ‘Kissing Disease’.</a:t>
            </a:r>
          </a:p>
        </p:txBody>
      </p:sp>
    </p:spTree>
    <p:extLst>
      <p:ext uri="{BB962C8B-B14F-4D97-AF65-F5344CB8AC3E}">
        <p14:creationId xmlns:p14="http://schemas.microsoft.com/office/powerpoint/2010/main" val="38122830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896528-CAFB-BB1F-B9C6-A7CFB5B1862F}"/>
              </a:ext>
            </a:extLst>
          </p:cNvPr>
          <p:cNvSpPr>
            <a:spLocks noGrp="1"/>
          </p:cNvSpPr>
          <p:nvPr>
            <p:ph type="title"/>
          </p:nvPr>
        </p:nvSpPr>
        <p:spPr/>
        <p:txBody>
          <a:bodyPr/>
          <a:lstStyle/>
          <a:p>
            <a:r>
              <a:rPr lang="en-US">
                <a:solidFill>
                  <a:srgbClr val="C00000"/>
                </a:solidFill>
              </a:rPr>
              <a:t>Etiology:-</a:t>
            </a:r>
          </a:p>
        </p:txBody>
      </p:sp>
      <p:sp>
        <p:nvSpPr>
          <p:cNvPr id="3" name="Content Placeholder 2">
            <a:extLst>
              <a:ext uri="{FF2B5EF4-FFF2-40B4-BE49-F238E27FC236}">
                <a16:creationId xmlns="" xmlns:a16="http://schemas.microsoft.com/office/drawing/2014/main" id="{7384C66B-6505-87E8-4D11-9FB353891258}"/>
              </a:ext>
            </a:extLst>
          </p:cNvPr>
          <p:cNvSpPr>
            <a:spLocks noGrp="1"/>
          </p:cNvSpPr>
          <p:nvPr>
            <p:ph idx="1"/>
          </p:nvPr>
        </p:nvSpPr>
        <p:spPr/>
        <p:txBody>
          <a:bodyPr>
            <a:normAutofit/>
          </a:bodyPr>
          <a:lstStyle/>
          <a:p>
            <a:r>
              <a:rPr lang="en-US" sz="2400">
                <a:solidFill>
                  <a:schemeClr val="tx1"/>
                </a:solidFill>
              </a:rPr>
              <a:t>The Epstein-Barr virus (EBV), also called human herpes virus 4 (HHV- 4),is one of eight viruses in the human herpes Virus Family, and is one of the common Viruses in human.</a:t>
            </a:r>
          </a:p>
          <a:p>
            <a:r>
              <a:rPr lang="en-US" sz="2400">
                <a:solidFill>
                  <a:schemeClr val="tx1"/>
                </a:solidFill>
              </a:rPr>
              <a:t>The virus is approximately 122nm to 180nm in diameter and is composed of double helix (Spiral) of DNA and containing about 85 genes. </a:t>
            </a:r>
          </a:p>
          <a:p>
            <a:pPr marL="0" indent="0">
              <a:buNone/>
            </a:pPr>
            <a:endParaRPr lang="en-US" sz="2400">
              <a:solidFill>
                <a:schemeClr val="tx1"/>
              </a:solidFill>
            </a:endParaRPr>
          </a:p>
        </p:txBody>
      </p:sp>
    </p:spTree>
    <p:extLst>
      <p:ext uri="{BB962C8B-B14F-4D97-AF65-F5344CB8AC3E}">
        <p14:creationId xmlns:p14="http://schemas.microsoft.com/office/powerpoint/2010/main" val="3339577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60AF4C-D424-1CDD-B6B8-33E02BF98B41}"/>
              </a:ext>
            </a:extLst>
          </p:cNvPr>
          <p:cNvSpPr>
            <a:spLocks noGrp="1"/>
          </p:cNvSpPr>
          <p:nvPr>
            <p:ph type="title"/>
          </p:nvPr>
        </p:nvSpPr>
        <p:spPr/>
        <p:txBody>
          <a:bodyPr/>
          <a:lstStyle/>
          <a:p>
            <a:r>
              <a:rPr lang="en-US" dirty="0">
                <a:solidFill>
                  <a:schemeClr val="bg1"/>
                </a:solidFill>
              </a:rPr>
              <a:t>EBV VIRUS</a:t>
            </a:r>
          </a:p>
        </p:txBody>
      </p:sp>
      <p:pic>
        <p:nvPicPr>
          <p:cNvPr id="4" name="Picture 4">
            <a:extLst>
              <a:ext uri="{FF2B5EF4-FFF2-40B4-BE49-F238E27FC236}">
                <a16:creationId xmlns="" xmlns:a16="http://schemas.microsoft.com/office/drawing/2014/main" id="{DAF155D2-6B54-CFDA-8E97-FA9F225F5B2D}"/>
              </a:ext>
            </a:extLst>
          </p:cNvPr>
          <p:cNvPicPr>
            <a:picLocks noGrp="1" noChangeAspect="1"/>
          </p:cNvPicPr>
          <p:nvPr>
            <p:ph idx="1"/>
          </p:nvPr>
        </p:nvPicPr>
        <p:blipFill>
          <a:blip r:embed="rId2"/>
          <a:stretch>
            <a:fillRect/>
          </a:stretch>
        </p:blipFill>
        <p:spPr>
          <a:xfrm>
            <a:off x="798286" y="1930400"/>
            <a:ext cx="8188475" cy="4649410"/>
          </a:xfrm>
        </p:spPr>
      </p:pic>
    </p:spTree>
    <p:extLst>
      <p:ext uri="{BB962C8B-B14F-4D97-AF65-F5344CB8AC3E}">
        <p14:creationId xmlns:p14="http://schemas.microsoft.com/office/powerpoint/2010/main" val="16478180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0E67AB-433B-B644-B87A-F6FDCB92D5A9}"/>
              </a:ext>
            </a:extLst>
          </p:cNvPr>
          <p:cNvSpPr>
            <a:spLocks noGrp="1"/>
          </p:cNvSpPr>
          <p:nvPr>
            <p:ph type="title"/>
          </p:nvPr>
        </p:nvSpPr>
        <p:spPr/>
        <p:txBody>
          <a:bodyPr/>
          <a:lstStyle/>
          <a:p>
            <a:r>
              <a:rPr lang="en-US">
                <a:solidFill>
                  <a:srgbClr val="C00000"/>
                </a:solidFill>
              </a:rPr>
              <a:t>Transmission:-</a:t>
            </a:r>
          </a:p>
        </p:txBody>
      </p:sp>
      <p:sp>
        <p:nvSpPr>
          <p:cNvPr id="3" name="Content Placeholder 2">
            <a:extLst>
              <a:ext uri="{FF2B5EF4-FFF2-40B4-BE49-F238E27FC236}">
                <a16:creationId xmlns="" xmlns:a16="http://schemas.microsoft.com/office/drawing/2014/main" id="{7C4A313B-0E18-A8F1-8EC2-EF63743628B8}"/>
              </a:ext>
            </a:extLst>
          </p:cNvPr>
          <p:cNvSpPr>
            <a:spLocks noGrp="1"/>
          </p:cNvSpPr>
          <p:nvPr>
            <p:ph idx="1"/>
          </p:nvPr>
        </p:nvSpPr>
        <p:spPr/>
        <p:txBody>
          <a:bodyPr>
            <a:normAutofit/>
          </a:bodyPr>
          <a:lstStyle/>
          <a:p>
            <a:r>
              <a:rPr lang="en-US" sz="2400"/>
              <a:t>EBV Virus is spread by contact with oral secretions (is spread via </a:t>
            </a:r>
            <a:r>
              <a:rPr lang="en-US" sz="2400">
                <a:solidFill>
                  <a:srgbClr val="7030A0"/>
                </a:solidFill>
              </a:rPr>
              <a:t>Saliva</a:t>
            </a:r>
            <a:r>
              <a:rPr lang="en-US" sz="2400">
                <a:solidFill>
                  <a:schemeClr val="tx1"/>
                </a:solidFill>
              </a:rPr>
              <a:t>).</a:t>
            </a:r>
          </a:p>
          <a:p>
            <a:r>
              <a:rPr lang="en-US" sz="2400"/>
              <a:t>EBV Virus has been transmitted by blood transfusions and by bone marrow Transplantation. </a:t>
            </a:r>
          </a:p>
          <a:p>
            <a:r>
              <a:rPr lang="en-US" sz="2400"/>
              <a:t> More than 90% of Asymptomatic Seropositive individuals shed the virus in oropharyngeal secretions.</a:t>
            </a:r>
          </a:p>
          <a:p>
            <a:r>
              <a:rPr lang="en-US" sz="2400"/>
              <a:t>Shedding is increasedin Immunocompromised  patients and those with IM.</a:t>
            </a:r>
          </a:p>
        </p:txBody>
      </p:sp>
    </p:spTree>
    <p:extLst>
      <p:ext uri="{BB962C8B-B14F-4D97-AF65-F5344CB8AC3E}">
        <p14:creationId xmlns:p14="http://schemas.microsoft.com/office/powerpoint/2010/main" val="6531353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8407CD-EA1B-1F8F-9D33-362854DC19BA}"/>
              </a:ext>
            </a:extLst>
          </p:cNvPr>
          <p:cNvSpPr>
            <a:spLocks noGrp="1"/>
          </p:cNvSpPr>
          <p:nvPr>
            <p:ph type="title"/>
          </p:nvPr>
        </p:nvSpPr>
        <p:spPr/>
        <p:txBody>
          <a:bodyPr/>
          <a:lstStyle/>
          <a:p>
            <a:r>
              <a:rPr lang="en-US">
                <a:solidFill>
                  <a:srgbClr val="C00000"/>
                </a:solidFill>
              </a:rPr>
              <a:t>Pathogenesis of IM :-</a:t>
            </a:r>
          </a:p>
        </p:txBody>
      </p:sp>
      <p:pic>
        <p:nvPicPr>
          <p:cNvPr id="4" name="Picture 4">
            <a:extLst>
              <a:ext uri="{FF2B5EF4-FFF2-40B4-BE49-F238E27FC236}">
                <a16:creationId xmlns="" xmlns:a16="http://schemas.microsoft.com/office/drawing/2014/main" id="{39F665B2-CCB6-5C02-A58D-D0AE726248C2}"/>
              </a:ext>
            </a:extLst>
          </p:cNvPr>
          <p:cNvPicPr>
            <a:picLocks noGrp="1" noChangeAspect="1"/>
          </p:cNvPicPr>
          <p:nvPr>
            <p:ph idx="1"/>
          </p:nvPr>
        </p:nvPicPr>
        <p:blipFill>
          <a:blip r:embed="rId2"/>
          <a:stretch>
            <a:fillRect/>
          </a:stretch>
        </p:blipFill>
        <p:spPr>
          <a:xfrm>
            <a:off x="677333" y="1680631"/>
            <a:ext cx="9107715" cy="4862891"/>
          </a:xfrm>
        </p:spPr>
      </p:pic>
    </p:spTree>
    <p:extLst>
      <p:ext uri="{BB962C8B-B14F-4D97-AF65-F5344CB8AC3E}">
        <p14:creationId xmlns:p14="http://schemas.microsoft.com/office/powerpoint/2010/main" val="286155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05B4DA-141A-6333-A009-09D6EA910645}"/>
              </a:ext>
            </a:extLst>
          </p:cNvPr>
          <p:cNvSpPr>
            <a:spLocks noGrp="1"/>
          </p:cNvSpPr>
          <p:nvPr>
            <p:ph type="title"/>
          </p:nvPr>
        </p:nvSpPr>
        <p:spPr/>
        <p:txBody>
          <a:bodyPr/>
          <a:lstStyle/>
          <a:p>
            <a:r>
              <a:rPr lang="en-IN" dirty="0"/>
              <a:t>Pathogenesis</a:t>
            </a:r>
          </a:p>
        </p:txBody>
      </p:sp>
      <p:sp>
        <p:nvSpPr>
          <p:cNvPr id="3" name="Content Placeholder 2">
            <a:extLst>
              <a:ext uri="{FF2B5EF4-FFF2-40B4-BE49-F238E27FC236}">
                <a16:creationId xmlns="" xmlns:a16="http://schemas.microsoft.com/office/drawing/2014/main" id="{A06BED98-99F2-8968-7C62-FED6B8556F44}"/>
              </a:ext>
            </a:extLst>
          </p:cNvPr>
          <p:cNvSpPr>
            <a:spLocks noGrp="1"/>
          </p:cNvSpPr>
          <p:nvPr>
            <p:ph idx="1"/>
          </p:nvPr>
        </p:nvSpPr>
        <p:spPr/>
        <p:txBody>
          <a:bodyPr>
            <a:normAutofit fontScale="85000" lnSpcReduction="10000"/>
          </a:bodyPr>
          <a:lstStyle/>
          <a:p>
            <a:r>
              <a:rPr lang="en-IN" dirty="0"/>
              <a:t>Mathematically according to laws of random mating ,there should be 10 cases of erythroblastosis fetalis in every 100 pregnancies. Clinically, it has been found that only one case in every 200,pregnancies occurs.</a:t>
            </a:r>
          </a:p>
          <a:p>
            <a:r>
              <a:rPr lang="en-IN" dirty="0"/>
              <a:t>There are several possible explanations for this discrepancy.</a:t>
            </a:r>
          </a:p>
          <a:p>
            <a:r>
              <a:rPr lang="en-IN" dirty="0"/>
              <a:t># In some cases mother may be unable to form antibodies even though immunized by the Rh positive </a:t>
            </a:r>
            <a:r>
              <a:rPr lang="en-IN" dirty="0" err="1"/>
              <a:t>fetus</a:t>
            </a:r>
            <a:r>
              <a:rPr lang="en-IN" dirty="0"/>
              <a:t>.</a:t>
            </a:r>
          </a:p>
          <a:p>
            <a:pPr marL="0" indent="0">
              <a:buNone/>
            </a:pPr>
            <a:r>
              <a:rPr lang="en-IN" dirty="0"/>
              <a:t>     #Even ,though the </a:t>
            </a:r>
            <a:r>
              <a:rPr lang="en-IN" dirty="0" err="1"/>
              <a:t>fetus</a:t>
            </a:r>
            <a:r>
              <a:rPr lang="en-IN" dirty="0"/>
              <a:t> is Rh positive, transplacental transfer of the antigen does not occur , so that there is no maternal immunization.</a:t>
            </a:r>
          </a:p>
          <a:p>
            <a:pPr marL="0" indent="0">
              <a:buNone/>
            </a:pPr>
            <a:r>
              <a:rPr lang="en-IN" dirty="0"/>
              <a:t>     #It is seen that women have reduced immunologic responsiveness during pregnancy.</a:t>
            </a:r>
          </a:p>
          <a:p>
            <a:pPr marL="0" indent="0">
              <a:buNone/>
            </a:pPr>
            <a:r>
              <a:rPr lang="en-IN" b="1" dirty="0"/>
              <a:t>But , subsequent pregnancy might cause further immunization and antibody formation ,so </a:t>
            </a:r>
            <a:r>
              <a:rPr lang="en-IN" b="1" dirty="0" err="1"/>
              <a:t>hemolysis</a:t>
            </a:r>
            <a:r>
              <a:rPr lang="en-IN" b="1" dirty="0"/>
              <a:t> occur. So it is seen that why first pregnancy is uneventful , while erythroblastosis fetalis occurs in succeeding pregnancies.     </a:t>
            </a:r>
          </a:p>
          <a:p>
            <a:pPr marL="0" indent="0">
              <a:buNone/>
            </a:pPr>
            <a:endParaRPr lang="en-IN" b="1" dirty="0"/>
          </a:p>
          <a:p>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2690970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EB10A50-B1C7-AEE1-1138-A9A468D42FB2}"/>
              </a:ext>
            </a:extLst>
          </p:cNvPr>
          <p:cNvSpPr>
            <a:spLocks noGrp="1"/>
          </p:cNvSpPr>
          <p:nvPr>
            <p:ph idx="4294967295"/>
          </p:nvPr>
        </p:nvSpPr>
        <p:spPr>
          <a:xfrm>
            <a:off x="641268" y="615703"/>
            <a:ext cx="9094788" cy="5889625"/>
          </a:xfrm>
        </p:spPr>
        <p:txBody>
          <a:bodyPr>
            <a:normAutofit/>
          </a:bodyPr>
          <a:lstStyle/>
          <a:p>
            <a:r>
              <a:rPr lang="en-US" sz="2400" dirty="0">
                <a:solidFill>
                  <a:schemeClr val="tx1"/>
                </a:solidFill>
              </a:rPr>
              <a:t>EBV Virus can infect both </a:t>
            </a:r>
            <a:r>
              <a:rPr lang="en-US" sz="2400" dirty="0">
                <a:solidFill>
                  <a:srgbClr val="00B0F0"/>
                </a:solidFill>
              </a:rPr>
              <a:t>B cells and Epithelial cells</a:t>
            </a:r>
            <a:r>
              <a:rPr lang="en-US" sz="2400" dirty="0">
                <a:solidFill>
                  <a:schemeClr val="tx1"/>
                </a:solidFill>
              </a:rPr>
              <a:t>.</a:t>
            </a:r>
          </a:p>
          <a:p>
            <a:r>
              <a:rPr lang="en-US" sz="2400" dirty="0">
                <a:solidFill>
                  <a:schemeClr val="tx1"/>
                </a:solidFill>
              </a:rPr>
              <a:t>The virus infects the Epithelium of the Oropharynx and the salivary glands and is shed from these cells.</a:t>
            </a:r>
          </a:p>
          <a:p>
            <a:r>
              <a:rPr lang="en-US" sz="2400" dirty="0">
                <a:solidFill>
                  <a:schemeClr val="tx1"/>
                </a:solidFill>
              </a:rPr>
              <a:t>The Virus replicates first </a:t>
            </a:r>
            <a:r>
              <a:rPr lang="en-US" sz="2400" dirty="0">
                <a:solidFill>
                  <a:srgbClr val="7030A0"/>
                </a:solidFill>
              </a:rPr>
              <a:t>within Epithelial Cells in the pharynx which causes Pharyngitis, or sore throat </a:t>
            </a:r>
            <a:r>
              <a:rPr lang="en-US" sz="2400" dirty="0">
                <a:solidFill>
                  <a:schemeClr val="tx1"/>
                </a:solidFill>
              </a:rPr>
              <a:t>and later primarily within B cells.</a:t>
            </a:r>
          </a:p>
          <a:p>
            <a:r>
              <a:rPr lang="en-US" sz="2400" dirty="0">
                <a:solidFill>
                  <a:schemeClr val="tx1"/>
                </a:solidFill>
              </a:rPr>
              <a:t>The Host immune response involves Cytotoxic (CD-8 Positive) T cells against infected B Lymphocytes, resulting in enlarged, </a:t>
            </a:r>
            <a:r>
              <a:rPr lang="en-US" sz="2800" dirty="0">
                <a:solidFill>
                  <a:srgbClr val="C00000"/>
                </a:solidFill>
              </a:rPr>
              <a:t>Atypical Lymphocytes</a:t>
            </a:r>
            <a:r>
              <a:rPr lang="en-US" sz="2400" dirty="0">
                <a:solidFill>
                  <a:schemeClr val="tx1"/>
                </a:solidFill>
              </a:rPr>
              <a:t>.</a:t>
            </a:r>
          </a:p>
          <a:p>
            <a:r>
              <a:rPr lang="en-US" sz="2400" dirty="0">
                <a:solidFill>
                  <a:schemeClr val="tx1"/>
                </a:solidFill>
              </a:rPr>
              <a:t>The virus then spreads through bloodstream. The Proliferation and expansion of EBV -infected B cells along with reactive T cells during IM results in Enlargement Of Lymphoid tissues. </a:t>
            </a:r>
          </a:p>
        </p:txBody>
      </p:sp>
    </p:spTree>
    <p:extLst>
      <p:ext uri="{BB962C8B-B14F-4D97-AF65-F5344CB8AC3E}">
        <p14:creationId xmlns:p14="http://schemas.microsoft.com/office/powerpoint/2010/main" val="2869640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9A8AB26-55E7-9CC2-5210-1E12FDD912CC}"/>
              </a:ext>
            </a:extLst>
          </p:cNvPr>
          <p:cNvSpPr>
            <a:spLocks noGrp="1"/>
          </p:cNvSpPr>
          <p:nvPr>
            <p:ph idx="4294967295"/>
          </p:nvPr>
        </p:nvSpPr>
        <p:spPr>
          <a:xfrm>
            <a:off x="890650" y="616651"/>
            <a:ext cx="8596313" cy="5461000"/>
          </a:xfrm>
        </p:spPr>
        <p:txBody>
          <a:bodyPr>
            <a:normAutofit/>
          </a:bodyPr>
          <a:lstStyle/>
          <a:p>
            <a:r>
              <a:rPr lang="en-US" sz="2400" dirty="0"/>
              <a:t>Polyclonal activation of B cells leads to the production of antibodies to host cells and viral proteins.</a:t>
            </a:r>
          </a:p>
          <a:p>
            <a:r>
              <a:rPr lang="en-US" sz="2400" dirty="0"/>
              <a:t>EBV Infection of Epithelial cells results in Viral replication and production of </a:t>
            </a:r>
            <a:r>
              <a:rPr lang="en-US" sz="2400" dirty="0" err="1">
                <a:solidFill>
                  <a:srgbClr val="92D050"/>
                </a:solidFill>
              </a:rPr>
              <a:t>Virions</a:t>
            </a:r>
            <a:r>
              <a:rPr lang="en-US" sz="2400" dirty="0">
                <a:solidFill>
                  <a:schemeClr val="tx1"/>
                </a:solidFill>
              </a:rPr>
              <a:t>.</a:t>
            </a:r>
          </a:p>
          <a:p>
            <a:r>
              <a:rPr lang="en-US" sz="2400" dirty="0"/>
              <a:t>Cellular Immunity is more Important than Humoral Immunity in controlling EBV Infection.</a:t>
            </a:r>
          </a:p>
          <a:p>
            <a:r>
              <a:rPr lang="en-US" sz="2400" dirty="0"/>
              <a:t> In the Initial phase of Infection, suppressor T cells, natural killer cells, and nonspecific Cytotoxic T cells are important in controlling the proliferation of EBV- infected B cells.</a:t>
            </a:r>
          </a:p>
          <a:p>
            <a:r>
              <a:rPr lang="en-US" sz="2400" dirty="0"/>
              <a:t>If T Cell Immunity is Compromised, EBV infected B cells may begin to proliferate and it is a step towards Neoplastic transformation.</a:t>
            </a:r>
          </a:p>
        </p:txBody>
      </p:sp>
    </p:spTree>
    <p:extLst>
      <p:ext uri="{BB962C8B-B14F-4D97-AF65-F5344CB8AC3E}">
        <p14:creationId xmlns:p14="http://schemas.microsoft.com/office/powerpoint/2010/main" val="2108832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2980E89F-50BA-302C-47C1-37DEAC6292E8}"/>
              </a:ext>
            </a:extLst>
          </p:cNvPr>
          <p:cNvPicPr>
            <a:picLocks noGrp="1" noChangeAspect="1"/>
          </p:cNvPicPr>
          <p:nvPr>
            <p:ph idx="4294967295"/>
          </p:nvPr>
        </p:nvPicPr>
        <p:blipFill>
          <a:blip r:embed="rId2"/>
          <a:stretch>
            <a:fillRect/>
          </a:stretch>
        </p:blipFill>
        <p:spPr>
          <a:xfrm>
            <a:off x="961901" y="1040699"/>
            <a:ext cx="9004300" cy="5334000"/>
          </a:xfrm>
        </p:spPr>
      </p:pic>
    </p:spTree>
    <p:extLst>
      <p:ext uri="{BB962C8B-B14F-4D97-AF65-F5344CB8AC3E}">
        <p14:creationId xmlns:p14="http://schemas.microsoft.com/office/powerpoint/2010/main" val="35111747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B2F77-8967-E8B6-BEF4-A6C28365D9A8}"/>
              </a:ext>
            </a:extLst>
          </p:cNvPr>
          <p:cNvSpPr>
            <a:spLocks noGrp="1"/>
          </p:cNvSpPr>
          <p:nvPr>
            <p:ph type="title"/>
          </p:nvPr>
        </p:nvSpPr>
        <p:spPr/>
        <p:txBody>
          <a:bodyPr/>
          <a:lstStyle/>
          <a:p>
            <a:r>
              <a:rPr lang="en-US">
                <a:solidFill>
                  <a:srgbClr val="C00000"/>
                </a:solidFill>
              </a:rPr>
              <a:t>Clinical Manifestations</a:t>
            </a:r>
          </a:p>
        </p:txBody>
      </p:sp>
      <p:sp>
        <p:nvSpPr>
          <p:cNvPr id="3" name="Content Placeholder 2">
            <a:extLst>
              <a:ext uri="{FF2B5EF4-FFF2-40B4-BE49-F238E27FC236}">
                <a16:creationId xmlns="" xmlns:a16="http://schemas.microsoft.com/office/drawing/2014/main" id="{A1BA1634-3A6E-7035-D22A-22B6F3E30428}"/>
              </a:ext>
            </a:extLst>
          </p:cNvPr>
          <p:cNvSpPr>
            <a:spLocks noGrp="1"/>
          </p:cNvSpPr>
          <p:nvPr>
            <p:ph idx="1"/>
          </p:nvPr>
        </p:nvSpPr>
        <p:spPr>
          <a:xfrm>
            <a:off x="677334" y="2160589"/>
            <a:ext cx="9337523" cy="3880773"/>
          </a:xfrm>
        </p:spPr>
        <p:txBody>
          <a:bodyPr>
            <a:normAutofit fontScale="92500"/>
          </a:bodyPr>
          <a:lstStyle/>
          <a:p>
            <a:r>
              <a:rPr lang="en-US" sz="2400"/>
              <a:t>Infectious Mononucleosis is characterized is characterized by  </a:t>
            </a:r>
            <a:r>
              <a:rPr lang="en-US" sz="2400">
                <a:solidFill>
                  <a:srgbClr val="0070C0"/>
                </a:solidFill>
              </a:rPr>
              <a:t>Fever, Sore Throat, Headache, Chills, cough, Nausea or Vomiting and Lymphadenopathy. </a:t>
            </a:r>
            <a:r>
              <a:rPr lang="en-US" sz="2400">
                <a:solidFill>
                  <a:schemeClr val="tx1"/>
                </a:solidFill>
              </a:rPr>
              <a:t>Splenomegaly and Hepatitis also occur.</a:t>
            </a:r>
          </a:p>
          <a:p>
            <a:r>
              <a:rPr lang="en-US" sz="2400">
                <a:solidFill>
                  <a:schemeClr val="tx1"/>
                </a:solidFill>
              </a:rPr>
              <a:t>Lymphadenopathy and Pharyngitis are most prominent during first 2 weeks of the Illness.</a:t>
            </a:r>
          </a:p>
          <a:p>
            <a:r>
              <a:rPr lang="en-US" sz="2400">
                <a:solidFill>
                  <a:schemeClr val="tx1"/>
                </a:solidFill>
              </a:rPr>
              <a:t>While sphenomegaly is more prominent during the second and third weeks.</a:t>
            </a:r>
          </a:p>
          <a:p>
            <a:r>
              <a:rPr lang="en-US" sz="2400">
                <a:solidFill>
                  <a:schemeClr val="tx1"/>
                </a:solidFill>
              </a:rPr>
              <a:t>Spleen enlargement is common in the second and third weeks, although this may not be apparent on Physical Examination. </a:t>
            </a:r>
          </a:p>
        </p:txBody>
      </p:sp>
    </p:spTree>
    <p:extLst>
      <p:ext uri="{BB962C8B-B14F-4D97-AF65-F5344CB8AC3E}">
        <p14:creationId xmlns:p14="http://schemas.microsoft.com/office/powerpoint/2010/main" val="10289290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2F988A6-024F-1F97-A2AE-1809D0454A2B}"/>
              </a:ext>
            </a:extLst>
          </p:cNvPr>
          <p:cNvSpPr>
            <a:spLocks noGrp="1"/>
          </p:cNvSpPr>
          <p:nvPr>
            <p:ph idx="4294967295"/>
          </p:nvPr>
        </p:nvSpPr>
        <p:spPr>
          <a:xfrm>
            <a:off x="0" y="725488"/>
            <a:ext cx="8596313" cy="5316537"/>
          </a:xfrm>
        </p:spPr>
        <p:txBody>
          <a:bodyPr>
            <a:normAutofit/>
          </a:bodyPr>
          <a:lstStyle/>
          <a:p>
            <a:r>
              <a:rPr lang="en-US" sz="2400"/>
              <a:t>Lymphadenopathy most often affects the posterior Cervical Nodes .</a:t>
            </a:r>
          </a:p>
          <a:p>
            <a:endParaRPr lang="en-US" sz="2400"/>
          </a:p>
        </p:txBody>
      </p:sp>
      <p:pic>
        <p:nvPicPr>
          <p:cNvPr id="4" name="Picture 4">
            <a:extLst>
              <a:ext uri="{FF2B5EF4-FFF2-40B4-BE49-F238E27FC236}">
                <a16:creationId xmlns="" xmlns:a16="http://schemas.microsoft.com/office/drawing/2014/main" id="{F64344AB-0369-F460-EA45-6A391B270DB1}"/>
              </a:ext>
            </a:extLst>
          </p:cNvPr>
          <p:cNvPicPr>
            <a:picLocks noChangeAspect="1"/>
          </p:cNvPicPr>
          <p:nvPr/>
        </p:nvPicPr>
        <p:blipFill>
          <a:blip r:embed="rId2"/>
          <a:stretch>
            <a:fillRect/>
          </a:stretch>
        </p:blipFill>
        <p:spPr>
          <a:xfrm>
            <a:off x="1451429" y="2298095"/>
            <a:ext cx="6724952" cy="4233334"/>
          </a:xfrm>
          <a:prstGeom prst="rect">
            <a:avLst/>
          </a:prstGeom>
        </p:spPr>
      </p:pic>
    </p:spTree>
    <p:extLst>
      <p:ext uri="{BB962C8B-B14F-4D97-AF65-F5344CB8AC3E}">
        <p14:creationId xmlns:p14="http://schemas.microsoft.com/office/powerpoint/2010/main" val="3840861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C1557EE-B700-5C72-19CB-C0DAB6767E67}"/>
              </a:ext>
            </a:extLst>
          </p:cNvPr>
          <p:cNvSpPr>
            <a:spLocks noGrp="1"/>
          </p:cNvSpPr>
          <p:nvPr>
            <p:ph idx="4294967295"/>
          </p:nvPr>
        </p:nvSpPr>
        <p:spPr>
          <a:xfrm>
            <a:off x="0" y="871538"/>
            <a:ext cx="8596313" cy="5170487"/>
          </a:xfrm>
        </p:spPr>
        <p:txBody>
          <a:bodyPr>
            <a:normAutofit/>
          </a:bodyPr>
          <a:lstStyle/>
          <a:p>
            <a:r>
              <a:rPr lang="en-US" sz="2400"/>
              <a:t>Pharyngitis often the most prominent sign can be accompanied by Enlargement of Tonsil. </a:t>
            </a:r>
          </a:p>
          <a:p>
            <a:endParaRPr lang="en-US" sz="2400"/>
          </a:p>
        </p:txBody>
      </p:sp>
      <p:pic>
        <p:nvPicPr>
          <p:cNvPr id="4" name="Picture 4">
            <a:extLst>
              <a:ext uri="{FF2B5EF4-FFF2-40B4-BE49-F238E27FC236}">
                <a16:creationId xmlns="" xmlns:a16="http://schemas.microsoft.com/office/drawing/2014/main" id="{14749C48-8F27-F8F7-B7CE-4BD7C6B98374}"/>
              </a:ext>
            </a:extLst>
          </p:cNvPr>
          <p:cNvPicPr>
            <a:picLocks noChangeAspect="1"/>
          </p:cNvPicPr>
          <p:nvPr/>
        </p:nvPicPr>
        <p:blipFill>
          <a:blip r:embed="rId2"/>
          <a:stretch>
            <a:fillRect/>
          </a:stretch>
        </p:blipFill>
        <p:spPr>
          <a:xfrm>
            <a:off x="450569" y="2286002"/>
            <a:ext cx="4934857" cy="3858380"/>
          </a:xfrm>
          <a:prstGeom prst="rect">
            <a:avLst/>
          </a:prstGeom>
        </p:spPr>
      </p:pic>
      <p:pic>
        <p:nvPicPr>
          <p:cNvPr id="5" name="Picture 5">
            <a:extLst>
              <a:ext uri="{FF2B5EF4-FFF2-40B4-BE49-F238E27FC236}">
                <a16:creationId xmlns="" xmlns:a16="http://schemas.microsoft.com/office/drawing/2014/main" id="{13D00F7D-28EB-A282-09F6-15EA62C91654}"/>
              </a:ext>
            </a:extLst>
          </p:cNvPr>
          <p:cNvPicPr>
            <a:picLocks noChangeAspect="1"/>
          </p:cNvPicPr>
          <p:nvPr/>
        </p:nvPicPr>
        <p:blipFill>
          <a:blip r:embed="rId3"/>
          <a:stretch>
            <a:fillRect/>
          </a:stretch>
        </p:blipFill>
        <p:spPr>
          <a:xfrm>
            <a:off x="6096000" y="2286003"/>
            <a:ext cx="5152571" cy="3858380"/>
          </a:xfrm>
          <a:prstGeom prst="rect">
            <a:avLst/>
          </a:prstGeom>
        </p:spPr>
      </p:pic>
    </p:spTree>
    <p:extLst>
      <p:ext uri="{BB962C8B-B14F-4D97-AF65-F5344CB8AC3E}">
        <p14:creationId xmlns:p14="http://schemas.microsoft.com/office/powerpoint/2010/main" val="1588622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01B5963-142F-DEDC-9BCB-1E1770755CA7}"/>
              </a:ext>
            </a:extLst>
          </p:cNvPr>
          <p:cNvSpPr>
            <a:spLocks noGrp="1"/>
          </p:cNvSpPr>
          <p:nvPr>
            <p:ph idx="4294967295"/>
          </p:nvPr>
        </p:nvSpPr>
        <p:spPr>
          <a:xfrm>
            <a:off x="0" y="919163"/>
            <a:ext cx="8596313" cy="5122862"/>
          </a:xfrm>
        </p:spPr>
        <p:txBody>
          <a:bodyPr>
            <a:normAutofit/>
          </a:bodyPr>
          <a:lstStyle/>
          <a:p>
            <a:r>
              <a:rPr lang="en-US" sz="2400"/>
              <a:t>The Incubation period For IM in young adults is 4-6 weeks.</a:t>
            </a:r>
          </a:p>
          <a:p>
            <a:r>
              <a:rPr lang="en-US" sz="2400"/>
              <a:t>Most of the EBV Infections in Infants and Young Children either are </a:t>
            </a:r>
            <a:r>
              <a:rPr lang="en-US" sz="2400">
                <a:solidFill>
                  <a:srgbClr val="C00000"/>
                </a:solidFill>
              </a:rPr>
              <a:t>Asymptomatic </a:t>
            </a:r>
            <a:r>
              <a:rPr lang="en-US" sz="2400">
                <a:solidFill>
                  <a:schemeClr val="tx1"/>
                </a:solidFill>
              </a:rPr>
              <a:t>or present as </a:t>
            </a:r>
            <a:r>
              <a:rPr lang="en-US" sz="2400">
                <a:solidFill>
                  <a:srgbClr val="C00000"/>
                </a:solidFill>
              </a:rPr>
              <a:t>mild Pharyngitis </a:t>
            </a:r>
            <a:r>
              <a:rPr lang="en-US" sz="2400">
                <a:solidFill>
                  <a:schemeClr val="tx1"/>
                </a:solidFill>
              </a:rPr>
              <a:t>with or without </a:t>
            </a:r>
            <a:r>
              <a:rPr lang="en-US" sz="2400">
                <a:solidFill>
                  <a:srgbClr val="C00000"/>
                </a:solidFill>
              </a:rPr>
              <a:t>Tonsillitis.</a:t>
            </a:r>
          </a:p>
          <a:p>
            <a:r>
              <a:rPr lang="en-US" sz="2400"/>
              <a:t>Adolescent and Adults Develop typical Infectious Mononucleosis Syndrome ( up to 75% of Infections).</a:t>
            </a:r>
          </a:p>
        </p:txBody>
      </p:sp>
    </p:spTree>
    <p:extLst>
      <p:ext uri="{BB962C8B-B14F-4D97-AF65-F5344CB8AC3E}">
        <p14:creationId xmlns:p14="http://schemas.microsoft.com/office/powerpoint/2010/main" val="850405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F62C04CD-FD6D-3C51-8992-6CB9983D2DFB}"/>
              </a:ext>
            </a:extLst>
          </p:cNvPr>
          <p:cNvPicPr>
            <a:picLocks noGrp="1" noChangeAspect="1"/>
          </p:cNvPicPr>
          <p:nvPr>
            <p:ph idx="1"/>
          </p:nvPr>
        </p:nvPicPr>
        <p:blipFill>
          <a:blip r:embed="rId2"/>
          <a:stretch>
            <a:fillRect/>
          </a:stretch>
        </p:blipFill>
        <p:spPr>
          <a:xfrm>
            <a:off x="568477" y="217715"/>
            <a:ext cx="10982476" cy="6434666"/>
          </a:xfrm>
        </p:spPr>
      </p:pic>
    </p:spTree>
    <p:extLst>
      <p:ext uri="{BB962C8B-B14F-4D97-AF65-F5344CB8AC3E}">
        <p14:creationId xmlns:p14="http://schemas.microsoft.com/office/powerpoint/2010/main" val="32075906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7817A2-56AD-0B1D-B54F-8959149D4870}"/>
              </a:ext>
            </a:extLst>
          </p:cNvPr>
          <p:cNvSpPr>
            <a:spLocks noGrp="1"/>
          </p:cNvSpPr>
          <p:nvPr>
            <p:ph type="title"/>
          </p:nvPr>
        </p:nvSpPr>
        <p:spPr/>
        <p:txBody>
          <a:bodyPr>
            <a:normAutofit/>
          </a:bodyPr>
          <a:lstStyle/>
          <a:p>
            <a:r>
              <a:rPr lang="en-US" sz="3200">
                <a:solidFill>
                  <a:srgbClr val="C00000"/>
                </a:solidFill>
              </a:rPr>
              <a:t>Oral Manifestations:-</a:t>
            </a:r>
          </a:p>
        </p:txBody>
      </p:sp>
      <p:sp>
        <p:nvSpPr>
          <p:cNvPr id="3" name="Content Placeholder 2">
            <a:extLst>
              <a:ext uri="{FF2B5EF4-FFF2-40B4-BE49-F238E27FC236}">
                <a16:creationId xmlns="" xmlns:a16="http://schemas.microsoft.com/office/drawing/2014/main" id="{34F3015B-9562-7DEE-33BB-AC12037DEA99}"/>
              </a:ext>
            </a:extLst>
          </p:cNvPr>
          <p:cNvSpPr>
            <a:spLocks noGrp="1"/>
          </p:cNvSpPr>
          <p:nvPr>
            <p:ph idx="1"/>
          </p:nvPr>
        </p:nvSpPr>
        <p:spPr>
          <a:xfrm>
            <a:off x="568476" y="2149434"/>
            <a:ext cx="10946189" cy="4539233"/>
          </a:xfrm>
        </p:spPr>
        <p:txBody>
          <a:bodyPr>
            <a:normAutofit fontScale="92500" lnSpcReduction="10000"/>
          </a:bodyPr>
          <a:lstStyle/>
          <a:p>
            <a:r>
              <a:rPr lang="en-US" sz="2400"/>
              <a:t>There are apparently no specific oral Manifestations of IM, although </a:t>
            </a:r>
            <a:r>
              <a:rPr lang="en-US" sz="2400" dirty="0" err="1">
                <a:solidFill>
                  <a:srgbClr val="7030A0"/>
                </a:solidFill>
              </a:rPr>
              <a:t>Secondy</a:t>
            </a:r>
            <a:r>
              <a:rPr lang="en-US" sz="2400" dirty="0">
                <a:solidFill>
                  <a:srgbClr val="7030A0"/>
                </a:solidFill>
              </a:rPr>
              <a:t> Lesions</a:t>
            </a:r>
            <a:r>
              <a:rPr lang="en-US" sz="2400" dirty="0">
                <a:solidFill>
                  <a:schemeClr val="tx1"/>
                </a:solidFill>
              </a:rPr>
              <a:t> do occur.</a:t>
            </a:r>
          </a:p>
          <a:p>
            <a:r>
              <a:rPr lang="en-US" sz="2400" dirty="0"/>
              <a:t>The oral Manifestations occur in one third of the patients and </a:t>
            </a:r>
            <a:r>
              <a:rPr lang="en-US" sz="2400" dirty="0" err="1"/>
              <a:t>chbriefly</a:t>
            </a:r>
            <a:r>
              <a:rPr lang="en-US" sz="2400" dirty="0"/>
              <a:t> comprise of </a:t>
            </a:r>
            <a:r>
              <a:rPr lang="en-US" sz="2400" dirty="0">
                <a:solidFill>
                  <a:schemeClr val="accent2"/>
                </a:solidFill>
              </a:rPr>
              <a:t>Acute Gingivitis and Stomatitis, </a:t>
            </a:r>
            <a:r>
              <a:rPr lang="en-US" sz="2400" dirty="0">
                <a:solidFill>
                  <a:schemeClr val="tx1"/>
                </a:solidFill>
              </a:rPr>
              <a:t>the appearance of white or grey membrane in various areas.</a:t>
            </a:r>
          </a:p>
          <a:p>
            <a:r>
              <a:rPr lang="en-US" sz="2400" dirty="0"/>
              <a:t>Necrotizing Ulcerative Gingivitis is common. Stomatitis may be the first sign of the disease in patients.  </a:t>
            </a:r>
          </a:p>
          <a:p>
            <a:r>
              <a:rPr lang="en-US" sz="2400" dirty="0" err="1"/>
              <a:t>Oedema</a:t>
            </a:r>
            <a:r>
              <a:rPr lang="en-US" sz="2400" dirty="0"/>
              <a:t> of the soft palate and uvula has also been reported.</a:t>
            </a:r>
          </a:p>
          <a:p>
            <a:r>
              <a:rPr lang="en-US" sz="2400" dirty="0" err="1"/>
              <a:t>Haemorrhage</a:t>
            </a:r>
            <a:r>
              <a:rPr lang="en-US" sz="2400" dirty="0"/>
              <a:t> of soft palate near junction of Hard and soft palate are present in 25% patients.</a:t>
            </a:r>
          </a:p>
          <a:p>
            <a:r>
              <a:rPr lang="en-US" sz="2400" dirty="0"/>
              <a:t>About one-third patients  with </a:t>
            </a:r>
            <a:r>
              <a:rPr lang="en-US" sz="2400" dirty="0" err="1"/>
              <a:t>haemorrhagical</a:t>
            </a:r>
            <a:r>
              <a:rPr lang="en-US" sz="2400" dirty="0"/>
              <a:t> tendency exhibit  </a:t>
            </a:r>
            <a:r>
              <a:rPr lang="en-US" sz="2400" dirty="0" err="1"/>
              <a:t>Oronasopharyngeal</a:t>
            </a:r>
            <a:r>
              <a:rPr lang="en-US" sz="2400" dirty="0"/>
              <a:t> bleeding, including bleeding from the Gingiva.</a:t>
            </a:r>
          </a:p>
        </p:txBody>
      </p:sp>
    </p:spTree>
    <p:extLst>
      <p:ext uri="{BB962C8B-B14F-4D97-AF65-F5344CB8AC3E}">
        <p14:creationId xmlns:p14="http://schemas.microsoft.com/office/powerpoint/2010/main" val="8673334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D50FAC-66C9-BDDB-2D95-9E77FE50ADAD}"/>
              </a:ext>
            </a:extLst>
          </p:cNvPr>
          <p:cNvSpPr>
            <a:spLocks noGrp="1"/>
          </p:cNvSpPr>
          <p:nvPr>
            <p:ph type="title"/>
          </p:nvPr>
        </p:nvSpPr>
        <p:spPr/>
        <p:txBody>
          <a:bodyPr/>
          <a:lstStyle/>
          <a:p>
            <a:r>
              <a:rPr lang="en-US">
                <a:solidFill>
                  <a:srgbClr val="C00000"/>
                </a:solidFill>
              </a:rPr>
              <a:t>Laboratory Findings:-</a:t>
            </a:r>
          </a:p>
        </p:txBody>
      </p:sp>
      <p:sp>
        <p:nvSpPr>
          <p:cNvPr id="3" name="Content Placeholder 2">
            <a:extLst>
              <a:ext uri="{FF2B5EF4-FFF2-40B4-BE49-F238E27FC236}">
                <a16:creationId xmlns="" xmlns:a16="http://schemas.microsoft.com/office/drawing/2014/main" id="{BC533511-7487-9467-8B6F-28992E69165C}"/>
              </a:ext>
            </a:extLst>
          </p:cNvPr>
          <p:cNvSpPr>
            <a:spLocks noGrp="1"/>
          </p:cNvSpPr>
          <p:nvPr>
            <p:ph idx="1"/>
          </p:nvPr>
        </p:nvSpPr>
        <p:spPr>
          <a:xfrm>
            <a:off x="677334" y="2303813"/>
            <a:ext cx="9385904" cy="3944586"/>
          </a:xfrm>
        </p:spPr>
        <p:txBody>
          <a:bodyPr>
            <a:normAutofit fontScale="85000" lnSpcReduction="10000"/>
          </a:bodyPr>
          <a:lstStyle/>
          <a:p>
            <a:r>
              <a:rPr lang="en-US" sz="2400" dirty="0">
                <a:solidFill>
                  <a:schemeClr val="tx1"/>
                </a:solidFill>
              </a:rPr>
              <a:t>The patient exhibits Atypical Lymphocytes in the circulating blood, as well as Antibodies to EB Virus, and increased </a:t>
            </a:r>
            <a:r>
              <a:rPr lang="en-US" sz="2400" dirty="0" err="1">
                <a:solidFill>
                  <a:schemeClr val="tx1"/>
                </a:solidFill>
              </a:rPr>
              <a:t>Hetrophile</a:t>
            </a:r>
            <a:r>
              <a:rPr lang="en-US" sz="2400" dirty="0">
                <a:solidFill>
                  <a:schemeClr val="tx1"/>
                </a:solidFill>
              </a:rPr>
              <a:t> Antibody titer.</a:t>
            </a:r>
          </a:p>
          <a:p>
            <a:r>
              <a:rPr lang="en-US" sz="2400" dirty="0">
                <a:solidFill>
                  <a:schemeClr val="tx1"/>
                </a:solidFill>
              </a:rPr>
              <a:t> In IM however titer may rise </a:t>
            </a:r>
            <a:r>
              <a:rPr lang="en-US" sz="2400" dirty="0" err="1">
                <a:solidFill>
                  <a:schemeClr val="tx1"/>
                </a:solidFill>
              </a:rPr>
              <a:t>upto</a:t>
            </a:r>
            <a:r>
              <a:rPr lang="en-US" sz="2400" dirty="0">
                <a:solidFill>
                  <a:schemeClr val="tx1"/>
                </a:solidFill>
              </a:rPr>
              <a:t> 1:4096. This is referred to as </a:t>
            </a:r>
            <a:r>
              <a:rPr lang="en-US" sz="2400" dirty="0">
                <a:solidFill>
                  <a:srgbClr val="00B050"/>
                </a:solidFill>
              </a:rPr>
              <a:t>Paul- </a:t>
            </a:r>
            <a:r>
              <a:rPr lang="en-US" sz="2400" dirty="0" err="1">
                <a:solidFill>
                  <a:srgbClr val="00B050"/>
                </a:solidFill>
              </a:rPr>
              <a:t>Bunnell</a:t>
            </a:r>
            <a:r>
              <a:rPr lang="en-US" sz="2400" dirty="0">
                <a:solidFill>
                  <a:srgbClr val="00B050"/>
                </a:solidFill>
              </a:rPr>
              <a:t> Test </a:t>
            </a:r>
            <a:r>
              <a:rPr lang="en-US" sz="2400" dirty="0">
                <a:solidFill>
                  <a:schemeClr val="tx1"/>
                </a:solidFill>
              </a:rPr>
              <a:t>and is both Characteristics and Pathognomonic of the disease.</a:t>
            </a:r>
          </a:p>
          <a:p>
            <a:r>
              <a:rPr lang="en-US" sz="2400" dirty="0">
                <a:solidFill>
                  <a:schemeClr val="tx1"/>
                </a:solidFill>
              </a:rPr>
              <a:t>Agglutination of horse RBCs on exposure to EB Virus </a:t>
            </a:r>
            <a:r>
              <a:rPr lang="en-US" sz="2400" dirty="0" err="1">
                <a:solidFill>
                  <a:schemeClr val="tx1"/>
                </a:solidFill>
              </a:rPr>
              <a:t>Hetrophile</a:t>
            </a:r>
            <a:r>
              <a:rPr lang="en-US" sz="2400" dirty="0">
                <a:solidFill>
                  <a:schemeClr val="tx1"/>
                </a:solidFill>
              </a:rPr>
              <a:t> antibodies (</a:t>
            </a:r>
            <a:r>
              <a:rPr lang="en-US" sz="2400" dirty="0" err="1">
                <a:solidFill>
                  <a:schemeClr val="tx1"/>
                </a:solidFill>
              </a:rPr>
              <a:t>Monospot</a:t>
            </a:r>
            <a:r>
              <a:rPr lang="en-US" sz="2400" dirty="0">
                <a:solidFill>
                  <a:schemeClr val="tx1"/>
                </a:solidFill>
              </a:rPr>
              <a:t> test) is highly specific test. In Acute infection, the viral Core Antigen Antibody of IgM class titer against EBV is increased.  </a:t>
            </a:r>
          </a:p>
          <a:p>
            <a:r>
              <a:rPr lang="en-US" sz="2400" dirty="0">
                <a:solidFill>
                  <a:schemeClr val="tx1"/>
                </a:solidFill>
              </a:rPr>
              <a:t>The Increase in IgM Viral coat- Antigen(VCA)  Antibodies may be accompanied by an increase in IgG VCA antibodies and an increase in IgG EBV nuclear Antigen (EBNA antibodies).</a:t>
            </a:r>
          </a:p>
        </p:txBody>
      </p:sp>
    </p:spTree>
    <p:extLst>
      <p:ext uri="{BB962C8B-B14F-4D97-AF65-F5344CB8AC3E}">
        <p14:creationId xmlns:p14="http://schemas.microsoft.com/office/powerpoint/2010/main" val="407747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2AE9DE-93F9-72D6-7A05-BF0CFE418E2C}"/>
              </a:ext>
            </a:extLst>
          </p:cNvPr>
          <p:cNvSpPr>
            <a:spLocks noGrp="1"/>
          </p:cNvSpPr>
          <p:nvPr>
            <p:ph type="title"/>
          </p:nvPr>
        </p:nvSpPr>
        <p:spPr/>
        <p:txBody>
          <a:bodyPr/>
          <a:lstStyle/>
          <a:p>
            <a:r>
              <a:rPr lang="en-IN" dirty="0"/>
              <a:t>Continued……</a:t>
            </a:r>
          </a:p>
        </p:txBody>
      </p:sp>
      <p:sp>
        <p:nvSpPr>
          <p:cNvPr id="3" name="Content Placeholder 2">
            <a:extLst>
              <a:ext uri="{FF2B5EF4-FFF2-40B4-BE49-F238E27FC236}">
                <a16:creationId xmlns="" xmlns:a16="http://schemas.microsoft.com/office/drawing/2014/main" id="{D15A60D3-278C-F8EC-58A3-A2A8E443A4ED}"/>
              </a:ext>
            </a:extLst>
          </p:cNvPr>
          <p:cNvSpPr>
            <a:spLocks noGrp="1"/>
          </p:cNvSpPr>
          <p:nvPr>
            <p:ph idx="1"/>
          </p:nvPr>
        </p:nvSpPr>
        <p:spPr/>
        <p:txBody>
          <a:bodyPr/>
          <a:lstStyle/>
          <a:p>
            <a:r>
              <a:rPr lang="en-IN" sz="2400" dirty="0"/>
              <a:t>The frequency of erythroblastosis fetalis of Rh incompatibility has shown great decrease in recent years .</a:t>
            </a:r>
          </a:p>
          <a:p>
            <a:r>
              <a:rPr lang="en-IN" sz="2400" dirty="0"/>
              <a:t>Because ; at present Rh negative mother is given </a:t>
            </a:r>
            <a:r>
              <a:rPr lang="en-IN" sz="2400" b="1" dirty="0"/>
              <a:t>Anti</a:t>
            </a:r>
            <a:r>
              <a:rPr lang="en-IN" sz="2400" dirty="0"/>
              <a:t> </a:t>
            </a:r>
            <a:r>
              <a:rPr lang="en-IN" sz="2400" b="1" dirty="0"/>
              <a:t>D</a:t>
            </a:r>
            <a:r>
              <a:rPr lang="en-IN" sz="2400" dirty="0"/>
              <a:t> </a:t>
            </a:r>
            <a:r>
              <a:rPr lang="en-IN" sz="2400" b="1" dirty="0"/>
              <a:t>gamma</a:t>
            </a:r>
            <a:r>
              <a:rPr lang="en-IN" sz="2400" dirty="0"/>
              <a:t> </a:t>
            </a:r>
            <a:r>
              <a:rPr lang="en-IN" sz="2400" b="1" dirty="0"/>
              <a:t>Globulin</a:t>
            </a:r>
            <a:r>
              <a:rPr lang="en-IN" sz="2400" dirty="0"/>
              <a:t> to prevent immunization , since it binds to antigenic receptor sites on </a:t>
            </a:r>
            <a:r>
              <a:rPr lang="en-IN" sz="2400" dirty="0" err="1"/>
              <a:t>fetal</a:t>
            </a:r>
            <a:r>
              <a:rPr lang="en-IN" sz="2400" dirty="0"/>
              <a:t> red cells ,making them non- immunogenic </a:t>
            </a:r>
          </a:p>
        </p:txBody>
      </p:sp>
    </p:spTree>
    <p:extLst>
      <p:ext uri="{BB962C8B-B14F-4D97-AF65-F5344CB8AC3E}">
        <p14:creationId xmlns:p14="http://schemas.microsoft.com/office/powerpoint/2010/main" val="15065334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691CA5F1-9339-47DC-B148-0ABD3357EC23}"/>
              </a:ext>
            </a:extLst>
          </p:cNvPr>
          <p:cNvSpPr>
            <a:spLocks noGrp="1"/>
          </p:cNvSpPr>
          <p:nvPr>
            <p:ph idx="4294967295"/>
          </p:nvPr>
        </p:nvSpPr>
        <p:spPr>
          <a:xfrm>
            <a:off x="0" y="592138"/>
            <a:ext cx="8756650" cy="5449887"/>
          </a:xfrm>
        </p:spPr>
        <p:txBody>
          <a:bodyPr>
            <a:normAutofit/>
          </a:bodyPr>
          <a:lstStyle/>
          <a:p>
            <a:r>
              <a:rPr lang="en-US" sz="2400"/>
              <a:t>EBNA appears after 1-2 months and persist throughout life.Thus, the presence of this antibody suggest previous exposure to the antigen. </a:t>
            </a:r>
          </a:p>
          <a:p>
            <a:r>
              <a:rPr lang="en-US" sz="2400"/>
              <a:t>The Erythrocyte Sedimentation rate is elevated in most patients with EBV Infectious Mononucleosis. Increase in white blood cell count is common.</a:t>
            </a:r>
          </a:p>
          <a:p>
            <a:r>
              <a:rPr lang="en-US" sz="2400"/>
              <a:t>In fact, IM is defined partly on the basis that the patient has more than 50% lymphocytosis of which 10% or more are the Atypical form.</a:t>
            </a:r>
          </a:p>
          <a:p>
            <a:r>
              <a:rPr lang="en-US" sz="2400"/>
              <a:t>Thrombocytopenia is also present in some patients.</a:t>
            </a:r>
          </a:p>
        </p:txBody>
      </p:sp>
    </p:spTree>
    <p:extLst>
      <p:ext uri="{BB962C8B-B14F-4D97-AF65-F5344CB8AC3E}">
        <p14:creationId xmlns:p14="http://schemas.microsoft.com/office/powerpoint/2010/main" val="7625062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 xmlns:a16="http://schemas.microsoft.com/office/drawing/2014/main" id="{CF1DE8E4-164D-E35C-16A4-BDD9DBEE9842}"/>
              </a:ext>
            </a:extLst>
          </p:cNvPr>
          <p:cNvPicPr>
            <a:picLocks noGrp="1" noChangeAspect="1"/>
          </p:cNvPicPr>
          <p:nvPr>
            <p:ph idx="1"/>
          </p:nvPr>
        </p:nvPicPr>
        <p:blipFill>
          <a:blip r:embed="rId2"/>
          <a:stretch>
            <a:fillRect/>
          </a:stretch>
        </p:blipFill>
        <p:spPr>
          <a:xfrm>
            <a:off x="447526" y="508000"/>
            <a:ext cx="8877903" cy="5842000"/>
          </a:xfrm>
        </p:spPr>
      </p:pic>
    </p:spTree>
    <p:extLst>
      <p:ext uri="{BB962C8B-B14F-4D97-AF65-F5344CB8AC3E}">
        <p14:creationId xmlns:p14="http://schemas.microsoft.com/office/powerpoint/2010/main" val="28694103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DD3E49-1C50-A5F6-CFEA-48AEC98F0B47}"/>
              </a:ext>
            </a:extLst>
          </p:cNvPr>
          <p:cNvSpPr>
            <a:spLocks noGrp="1"/>
          </p:cNvSpPr>
          <p:nvPr>
            <p:ph type="title"/>
          </p:nvPr>
        </p:nvSpPr>
        <p:spPr/>
        <p:txBody>
          <a:bodyPr/>
          <a:lstStyle/>
          <a:p>
            <a:r>
              <a:rPr lang="en-US">
                <a:solidFill>
                  <a:srgbClr val="C00000"/>
                </a:solidFill>
              </a:rPr>
              <a:t>Treatment:-</a:t>
            </a:r>
          </a:p>
        </p:txBody>
      </p:sp>
      <p:sp>
        <p:nvSpPr>
          <p:cNvPr id="3" name="Content Placeholder 2">
            <a:extLst>
              <a:ext uri="{FF2B5EF4-FFF2-40B4-BE49-F238E27FC236}">
                <a16:creationId xmlns="" xmlns:a16="http://schemas.microsoft.com/office/drawing/2014/main" id="{CD6D5968-1F4F-4D00-5029-D54FFEB0FEF3}"/>
              </a:ext>
            </a:extLst>
          </p:cNvPr>
          <p:cNvSpPr>
            <a:spLocks noGrp="1"/>
          </p:cNvSpPr>
          <p:nvPr>
            <p:ph idx="1"/>
          </p:nvPr>
        </p:nvSpPr>
        <p:spPr>
          <a:xfrm>
            <a:off x="677333" y="2624447"/>
            <a:ext cx="9083523" cy="3416916"/>
          </a:xfrm>
        </p:spPr>
        <p:txBody>
          <a:bodyPr>
            <a:normAutofit/>
          </a:bodyPr>
          <a:lstStyle/>
          <a:p>
            <a:r>
              <a:rPr lang="en-US" sz="2400" dirty="0"/>
              <a:t>There is no specific Treatment for this disease. </a:t>
            </a:r>
          </a:p>
          <a:p>
            <a:r>
              <a:rPr lang="en-US" sz="2400" dirty="0"/>
              <a:t>Bed rest, adequate diet and drinking plenty of </a:t>
            </a:r>
            <a:r>
              <a:rPr lang="en-US" sz="2400" dirty="0" err="1"/>
              <a:t>Fluilds</a:t>
            </a:r>
            <a:r>
              <a:rPr lang="en-US" sz="2400" dirty="0"/>
              <a:t> are probably as great benefit as any other form of therapy. </a:t>
            </a:r>
          </a:p>
          <a:p>
            <a:r>
              <a:rPr lang="en-US" sz="2400" dirty="0"/>
              <a:t>The illness resolves without treatment, but Symptoms may last from several weeks to months.</a:t>
            </a:r>
          </a:p>
          <a:p>
            <a:r>
              <a:rPr lang="en-US" sz="2400" dirty="0"/>
              <a:t>Short term Steroid therapy has been used occasionally, but result are Inconsistent.</a:t>
            </a:r>
          </a:p>
        </p:txBody>
      </p:sp>
    </p:spTree>
    <p:extLst>
      <p:ext uri="{BB962C8B-B14F-4D97-AF65-F5344CB8AC3E}">
        <p14:creationId xmlns:p14="http://schemas.microsoft.com/office/powerpoint/2010/main" val="5013298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66586" y="2297151"/>
            <a:ext cx="6110868" cy="1973768"/>
          </a:xfrm>
        </p:spPr>
        <p:txBody>
          <a:bodyPr/>
          <a:lstStyle/>
          <a:p>
            <a:r>
              <a:rPr lang="en-US" sz="9600" dirty="0" smtClean="0">
                <a:latin typeface="Abadi MT Condensed Extra Bold" charset="0"/>
                <a:ea typeface="Abadi MT Condensed Extra Bold" charset="0"/>
                <a:cs typeface="Abadi MT Condensed Extra Bold" charset="0"/>
              </a:rPr>
              <a:t>THANK YOU!</a:t>
            </a:r>
            <a:endParaRPr lang="en-US" sz="9600" dirty="0">
              <a:latin typeface="Abadi MT Condensed Extra Bold" charset="0"/>
              <a:ea typeface="Abadi MT Condensed Extra Bold" charset="0"/>
              <a:cs typeface="Abadi MT Condensed Extra Bold" charset="0"/>
            </a:endParaRPr>
          </a:p>
        </p:txBody>
      </p:sp>
    </p:spTree>
    <p:extLst>
      <p:ext uri="{BB962C8B-B14F-4D97-AF65-F5344CB8AC3E}">
        <p14:creationId xmlns:p14="http://schemas.microsoft.com/office/powerpoint/2010/main" val="972090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2C8FE7F6-7A0A-7985-180E-713D40332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136146" y="4254365"/>
            <a:ext cx="1453146" cy="45719"/>
          </a:xfrm>
          <a:prstGeom prst="rect">
            <a:avLst/>
          </a:prstGeom>
        </p:spPr>
      </p:pic>
      <p:pic>
        <p:nvPicPr>
          <p:cNvPr id="7" name="Picture 6">
            <a:extLst>
              <a:ext uri="{FF2B5EF4-FFF2-40B4-BE49-F238E27FC236}">
                <a16:creationId xmlns="" xmlns:a16="http://schemas.microsoft.com/office/drawing/2014/main" id="{DFE4E8F5-CE42-76CD-5E1D-BA788242C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137" y="1323975"/>
            <a:ext cx="4251029" cy="4594022"/>
          </a:xfrm>
          <a:prstGeom prst="rect">
            <a:avLst/>
          </a:prstGeom>
        </p:spPr>
      </p:pic>
    </p:spTree>
    <p:extLst>
      <p:ext uri="{BB962C8B-B14F-4D97-AF65-F5344CB8AC3E}">
        <p14:creationId xmlns:p14="http://schemas.microsoft.com/office/powerpoint/2010/main" val="3212196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146995B-1BB6-D7CB-DB34-7DB315137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3313" y="664393"/>
            <a:ext cx="6690509" cy="5495775"/>
          </a:xfrm>
          <a:prstGeom prst="rect">
            <a:avLst/>
          </a:prstGeom>
        </p:spPr>
      </p:pic>
    </p:spTree>
    <p:extLst>
      <p:ext uri="{BB962C8B-B14F-4D97-AF65-F5344CB8AC3E}">
        <p14:creationId xmlns:p14="http://schemas.microsoft.com/office/powerpoint/2010/main" val="2656495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BA6CE-9428-BFE9-21C4-767120D16DB3}"/>
              </a:ext>
            </a:extLst>
          </p:cNvPr>
          <p:cNvSpPr>
            <a:spLocks noGrp="1"/>
          </p:cNvSpPr>
          <p:nvPr>
            <p:ph type="title"/>
          </p:nvPr>
        </p:nvSpPr>
        <p:spPr/>
        <p:txBody>
          <a:bodyPr/>
          <a:lstStyle/>
          <a:p>
            <a:r>
              <a:rPr lang="en-IN" dirty="0"/>
              <a:t>Clinical Features </a:t>
            </a:r>
          </a:p>
        </p:txBody>
      </p:sp>
      <p:sp>
        <p:nvSpPr>
          <p:cNvPr id="5" name="Content Placeholder 4">
            <a:extLst>
              <a:ext uri="{FF2B5EF4-FFF2-40B4-BE49-F238E27FC236}">
                <a16:creationId xmlns="" xmlns:a16="http://schemas.microsoft.com/office/drawing/2014/main" id="{A89555E1-324C-099E-715A-5776AC526644}"/>
              </a:ext>
            </a:extLst>
          </p:cNvPr>
          <p:cNvSpPr>
            <a:spLocks noGrp="1"/>
          </p:cNvSpPr>
          <p:nvPr>
            <p:ph idx="1"/>
          </p:nvPr>
        </p:nvSpPr>
        <p:spPr/>
        <p:txBody>
          <a:bodyPr/>
          <a:lstStyle/>
          <a:p>
            <a:r>
              <a:rPr lang="en-IN" dirty="0"/>
              <a:t>Manifestations of disease depends upon the severity of the </a:t>
            </a:r>
            <a:r>
              <a:rPr lang="en-IN" dirty="0" err="1"/>
              <a:t>hemolysis</a:t>
            </a:r>
            <a:r>
              <a:rPr lang="en-IN" dirty="0"/>
              <a:t>.</a:t>
            </a:r>
          </a:p>
          <a:p>
            <a:r>
              <a:rPr lang="en-IN" dirty="0"/>
              <a:t>#Some infants are still born.</a:t>
            </a:r>
          </a:p>
          <a:p>
            <a:r>
              <a:rPr lang="en-IN" b="1" dirty="0"/>
              <a:t>#Those born alive suffer from pallor jaundice, </a:t>
            </a:r>
            <a:r>
              <a:rPr lang="en-IN" b="1" dirty="0" err="1"/>
              <a:t>anemia</a:t>
            </a:r>
            <a:r>
              <a:rPr lang="en-IN" b="1" dirty="0"/>
              <a:t>,  compensatory erythropoiesis, both medullary and extramedullary </a:t>
            </a:r>
            <a:r>
              <a:rPr lang="en-IN" b="1" dirty="0" err="1"/>
              <a:t>edema</a:t>
            </a:r>
            <a:r>
              <a:rPr lang="en-IN" b="1" dirty="0"/>
              <a:t> resulting in </a:t>
            </a:r>
            <a:r>
              <a:rPr lang="en-IN" b="1" dirty="0" err="1"/>
              <a:t>fetal</a:t>
            </a:r>
            <a:r>
              <a:rPr lang="en-IN" b="1" dirty="0"/>
              <a:t> hydrops.</a:t>
            </a:r>
          </a:p>
          <a:p>
            <a:r>
              <a:rPr lang="en-IN" dirty="0"/>
              <a:t>Severe </a:t>
            </a:r>
            <a:r>
              <a:rPr lang="en-IN" dirty="0" err="1"/>
              <a:t>anemia</a:t>
            </a:r>
            <a:r>
              <a:rPr lang="en-IN" dirty="0"/>
              <a:t> and jaundice do not begin to develop until at least several hours after birth and frequency not for several days.</a:t>
            </a:r>
          </a:p>
          <a:p>
            <a:r>
              <a:rPr lang="en-IN" b="1" dirty="0"/>
              <a:t>The most important aid in diagnosis of the disease is a positive direct  Coombs test on cord blood.  </a:t>
            </a:r>
          </a:p>
        </p:txBody>
      </p:sp>
    </p:spTree>
    <p:extLst>
      <p:ext uri="{BB962C8B-B14F-4D97-AF65-F5344CB8AC3E}">
        <p14:creationId xmlns:p14="http://schemas.microsoft.com/office/powerpoint/2010/main" val="16260295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387</TotalTime>
  <Words>2671</Words>
  <Application>Microsoft Macintosh PowerPoint</Application>
  <PresentationFormat>Widescreen</PresentationFormat>
  <Paragraphs>244</Paragraphs>
  <Slides>63</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63</vt:i4>
      </vt:variant>
    </vt:vector>
  </HeadingPairs>
  <TitlesOfParts>
    <vt:vector size="77" baseType="lpstr">
      <vt:lpstr>Abadi MT Condensed Extra Bold</vt:lpstr>
      <vt:lpstr>Aharoni</vt:lpstr>
      <vt:lpstr>Amasis MT Pro Medium</vt:lpstr>
      <vt:lpstr>Arial</vt:lpstr>
      <vt:lpstr>Arial Black</vt:lpstr>
      <vt:lpstr>Britannic Bold</vt:lpstr>
      <vt:lpstr>Calibri</vt:lpstr>
      <vt:lpstr>Century Gothic</vt:lpstr>
      <vt:lpstr>Congenial Black</vt:lpstr>
      <vt:lpstr>Proxima Nova</vt:lpstr>
      <vt:lpstr>Times New Roman</vt:lpstr>
      <vt:lpstr>Wingdings</vt:lpstr>
      <vt:lpstr>Wingdings 3</vt:lpstr>
      <vt:lpstr>Ion Boardroom</vt:lpstr>
      <vt:lpstr>Oral pathology     </vt:lpstr>
      <vt:lpstr>ERYTHROBLASTOSIS FETALIS</vt:lpstr>
      <vt:lpstr>Pathogenesis </vt:lpstr>
      <vt:lpstr>Pathogenesis</vt:lpstr>
      <vt:lpstr>Pathogenesis</vt:lpstr>
      <vt:lpstr>Continued……</vt:lpstr>
      <vt:lpstr>PowerPoint Presentation</vt:lpstr>
      <vt:lpstr>PowerPoint Presentation</vt:lpstr>
      <vt:lpstr>Clinical Features </vt:lpstr>
      <vt:lpstr>PowerPoint Presentation</vt:lpstr>
      <vt:lpstr>Oral Manifestations</vt:lpstr>
      <vt:lpstr>PowerPoint Presentation</vt:lpstr>
      <vt:lpstr>Laboratory Findings </vt:lpstr>
      <vt:lpstr>POLYCYTHEMIA</vt:lpstr>
      <vt:lpstr>POLY  CYTHEMIA </vt:lpstr>
      <vt:lpstr>DEFINATION</vt:lpstr>
      <vt:lpstr>RELATIVE  POLYCYTHEMIA</vt:lpstr>
      <vt:lpstr>PRIMARY  POLYCYTHEMIA </vt:lpstr>
      <vt:lpstr>SECONDARY  POLYCYTHEMIA  </vt:lpstr>
      <vt:lpstr>POLYCYTHEMIA VERA</vt:lpstr>
      <vt:lpstr>CLINICAL FEATURES</vt:lpstr>
      <vt:lpstr>ORAL MANIFESTATION</vt:lpstr>
      <vt:lpstr>TREATMENT</vt:lpstr>
      <vt:lpstr>Diseases of WBC</vt:lpstr>
      <vt:lpstr>INTRODUCTION</vt:lpstr>
      <vt:lpstr>LEUKOCYTOSIS</vt:lpstr>
      <vt:lpstr>LEUKOCYTOSIS</vt:lpstr>
      <vt:lpstr>CAUSES </vt:lpstr>
      <vt:lpstr>    Types of  leukocytosis</vt:lpstr>
      <vt:lpstr>NEUTROPHILIA</vt:lpstr>
      <vt:lpstr>EOSINOPHILIA</vt:lpstr>
      <vt:lpstr>BASOPHILIA</vt:lpstr>
      <vt:lpstr>LYMPHOCYTOSIS</vt:lpstr>
      <vt:lpstr>MONOCYTOSIS</vt:lpstr>
      <vt:lpstr>LEUKEMIA</vt:lpstr>
      <vt:lpstr>Introduction</vt:lpstr>
      <vt:lpstr>Classification</vt:lpstr>
      <vt:lpstr>PowerPoint Presentation</vt:lpstr>
      <vt:lpstr>Classification </vt:lpstr>
      <vt:lpstr>PowerPoint Presentation</vt:lpstr>
      <vt:lpstr>Types of Leukemia </vt:lpstr>
      <vt:lpstr>Oral manifestations</vt:lpstr>
      <vt:lpstr>INFECTIOUS MONONUCLEOSIS </vt:lpstr>
      <vt:lpstr>Introduction:-</vt:lpstr>
      <vt:lpstr>History:-</vt:lpstr>
      <vt:lpstr>Etiology:-</vt:lpstr>
      <vt:lpstr>EBV VIRUS</vt:lpstr>
      <vt:lpstr>Transmission:-</vt:lpstr>
      <vt:lpstr>Pathogenesis of IM :-</vt:lpstr>
      <vt:lpstr>PowerPoint Presentation</vt:lpstr>
      <vt:lpstr>PowerPoint Presentation</vt:lpstr>
      <vt:lpstr>PowerPoint Presentation</vt:lpstr>
      <vt:lpstr>Clinical Manifestations</vt:lpstr>
      <vt:lpstr>PowerPoint Presentation</vt:lpstr>
      <vt:lpstr>PowerPoint Presentation</vt:lpstr>
      <vt:lpstr>PowerPoint Presentation</vt:lpstr>
      <vt:lpstr>PowerPoint Presentation</vt:lpstr>
      <vt:lpstr>Oral Manifestations:-</vt:lpstr>
      <vt:lpstr>Laboratory Findings:-</vt:lpstr>
      <vt:lpstr>PowerPoint Presentation</vt:lpstr>
      <vt:lpstr>PowerPoint Presentation</vt:lpstr>
      <vt:lpstr>Treatment:-</vt:lpstr>
      <vt:lpstr>THANK YOU!</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pathology     </dc:title>
  <dc:creator>Kunal Bhise</dc:creator>
  <cp:lastModifiedBy>kritikapatil108@gmail.com</cp:lastModifiedBy>
  <cp:revision>9</cp:revision>
  <dcterms:created xsi:type="dcterms:W3CDTF">2022-05-05T13:58:48Z</dcterms:created>
  <dcterms:modified xsi:type="dcterms:W3CDTF">2022-06-27T11:22:07Z</dcterms:modified>
</cp:coreProperties>
</file>