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1"/>
  </p:notesMasterIdLst>
  <p:sldIdLst>
    <p:sldId id="256" r:id="rId2"/>
    <p:sldId id="379" r:id="rId3"/>
    <p:sldId id="258" r:id="rId4"/>
    <p:sldId id="262" r:id="rId5"/>
    <p:sldId id="263" r:id="rId6"/>
    <p:sldId id="265" r:id="rId7"/>
    <p:sldId id="264" r:id="rId8"/>
    <p:sldId id="377" r:id="rId9"/>
    <p:sldId id="378" r:id="rId10"/>
    <p:sldId id="266" r:id="rId11"/>
    <p:sldId id="271" r:id="rId12"/>
    <p:sldId id="267" r:id="rId13"/>
    <p:sldId id="289" r:id="rId14"/>
    <p:sldId id="290" r:id="rId15"/>
    <p:sldId id="276" r:id="rId16"/>
    <p:sldId id="277" r:id="rId17"/>
    <p:sldId id="278" r:id="rId18"/>
    <p:sldId id="279" r:id="rId19"/>
    <p:sldId id="298" r:id="rId20"/>
    <p:sldId id="299" r:id="rId21"/>
    <p:sldId id="300" r:id="rId22"/>
    <p:sldId id="301" r:id="rId23"/>
    <p:sldId id="302" r:id="rId24"/>
    <p:sldId id="303" r:id="rId25"/>
    <p:sldId id="366" r:id="rId26"/>
    <p:sldId id="306" r:id="rId27"/>
    <p:sldId id="307" r:id="rId28"/>
    <p:sldId id="308" r:id="rId29"/>
    <p:sldId id="311" r:id="rId30"/>
    <p:sldId id="310" r:id="rId31"/>
    <p:sldId id="312" r:id="rId32"/>
    <p:sldId id="380" r:id="rId33"/>
    <p:sldId id="381" r:id="rId34"/>
    <p:sldId id="382" r:id="rId35"/>
    <p:sldId id="383" r:id="rId36"/>
    <p:sldId id="384" r:id="rId37"/>
    <p:sldId id="385" r:id="rId38"/>
    <p:sldId id="386" r:id="rId39"/>
    <p:sldId id="387" r:id="rId40"/>
    <p:sldId id="388" r:id="rId41"/>
    <p:sldId id="389" r:id="rId42"/>
    <p:sldId id="313" r:id="rId43"/>
    <p:sldId id="314" r:id="rId44"/>
    <p:sldId id="315" r:id="rId45"/>
    <p:sldId id="316" r:id="rId46"/>
    <p:sldId id="317" r:id="rId47"/>
    <p:sldId id="318" r:id="rId48"/>
    <p:sldId id="390" r:id="rId49"/>
    <p:sldId id="391" r:id="rId50"/>
    <p:sldId id="392" r:id="rId51"/>
    <p:sldId id="393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49" r:id="rId67"/>
    <p:sldId id="351" r:id="rId68"/>
    <p:sldId id="353" r:id="rId69"/>
    <p:sldId id="354" r:id="rId70"/>
    <p:sldId id="356" r:id="rId71"/>
    <p:sldId id="367" r:id="rId72"/>
    <p:sldId id="369" r:id="rId73"/>
    <p:sldId id="370" r:id="rId74"/>
    <p:sldId id="371" r:id="rId75"/>
    <p:sldId id="372" r:id="rId76"/>
    <p:sldId id="373" r:id="rId77"/>
    <p:sldId id="374" r:id="rId78"/>
    <p:sldId id="358" r:id="rId79"/>
    <p:sldId id="375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74" autoAdjust="0"/>
    <p:restoredTop sz="98205" autoAdjust="0"/>
  </p:normalViewPr>
  <p:slideViewPr>
    <p:cSldViewPr>
      <p:cViewPr>
        <p:scale>
          <a:sx n="50" d="100"/>
          <a:sy n="50" d="100"/>
        </p:scale>
        <p:origin x="-110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108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DA214-5BA4-44E2-967B-2DF206ABFD96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2B880-B443-497C-956A-D0952EA1A9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2B880-B443-497C-956A-D0952EA1A9E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89092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developmental diseases</a:t>
            </a:r>
          </a:p>
        </p:txBody>
      </p:sp>
      <p:sp>
        <p:nvSpPr>
          <p:cNvPr id="89093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81679A-1EFE-41BE-8946-191A8A467781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034FA5-A621-488F-9C4D-618B896E0FA1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90117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developmental diseases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288EB7-6600-4F1A-988A-A13C336E36C5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93189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developmental diseases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err="1" smtClean="0"/>
              <a:t>Psedo</a:t>
            </a:r>
            <a:r>
              <a:rPr lang="en-US" dirty="0" smtClean="0"/>
              <a:t> cyst </a:t>
            </a:r>
            <a:r>
              <a:rPr lang="en-US" dirty="0" err="1" smtClean="0"/>
              <a:t>beco</a:t>
            </a:r>
            <a:r>
              <a:rPr lang="en-US" dirty="0" smtClean="0"/>
              <a:t> no </a:t>
            </a:r>
            <a:r>
              <a:rPr lang="en-US" dirty="0" err="1" smtClean="0"/>
              <a:t>epi</a:t>
            </a:r>
            <a:r>
              <a:rPr lang="en-US" dirty="0" smtClean="0"/>
              <a:t> lining</a:t>
            </a:r>
          </a:p>
          <a:p>
            <a:pPr eaLnBrk="1" hangingPunct="1"/>
            <a:r>
              <a:rPr lang="en-US" dirty="0" smtClean="0"/>
              <a:t>Appear as a raised dome shaped vesicle and pt may give a history of rupture and refilling.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2B880-B443-497C-956A-D0952EA1A9E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Treatment excision</a:t>
            </a: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72C567-0E06-4B74-B212-4AF463034399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94213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developmental diseases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2B880-B443-497C-956A-D0952EA1A9E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True cyst… If seen in older people in </a:t>
            </a:r>
            <a:r>
              <a:rPr lang="en-US" dirty="0" err="1" smtClean="0"/>
              <a:t>buccal</a:t>
            </a:r>
            <a:r>
              <a:rPr lang="en-US" dirty="0" smtClean="0"/>
              <a:t> mucosa or lip then called as </a:t>
            </a:r>
            <a:r>
              <a:rPr lang="en-US" dirty="0" err="1" smtClean="0"/>
              <a:t>Oncocytic</a:t>
            </a:r>
            <a:r>
              <a:rPr lang="en-US" dirty="0" smtClean="0"/>
              <a:t> cyst.</a:t>
            </a:r>
          </a:p>
          <a:p>
            <a:pPr eaLnBrk="1" hangingPunct="1"/>
            <a:endParaRPr lang="en-US" dirty="0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88402E-3CCE-4E14-8941-6D7600B31F90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95237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developmental diseases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F802D-7E28-4E59-8E60-603CD28D62F6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96261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developmental diseases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en-US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FEATURES: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Seen in middle age.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60-80% in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submandibular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S.G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May be seen as a firm mass in the duct.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Moderate to severe pain during/ after meals due to salivary flow.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2B880-B443-497C-956A-D0952EA1A9E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u="sng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TREATMENT: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Removed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2B880-B443-497C-956A-D0952EA1A9E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2B880-B443-497C-956A-D0952EA1A9E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2B880-B443-497C-956A-D0952EA1A9E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2B880-B443-497C-956A-D0952EA1A9E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11D964-C698-4CCD-934B-F097D7CB0C7A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98309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developmental diseases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Craterifoem</a:t>
            </a:r>
            <a:r>
              <a:rPr lang="en-US" dirty="0" smtClean="0"/>
              <a:t> ulcer in d palate that simulates a malignant process.</a:t>
            </a:r>
            <a:r>
              <a:rPr lang="en-US" baseline="0" dirty="0" smtClean="0"/>
              <a:t>  Perforation of palatal bone.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2B880-B443-497C-956A-D0952EA1A9E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Preserved lobular architecture is diagnostic clue.</a:t>
            </a:r>
          </a:p>
          <a:p>
            <a:r>
              <a:rPr lang="en-US" dirty="0" smtClean="0"/>
              <a:t>Sq. </a:t>
            </a:r>
            <a:r>
              <a:rPr lang="en-US" dirty="0" err="1" smtClean="0"/>
              <a:t>metaplasia</a:t>
            </a:r>
            <a:r>
              <a:rPr lang="en-US" dirty="0" smtClean="0"/>
              <a:t> ---- d/d- </a:t>
            </a:r>
            <a:r>
              <a:rPr lang="en-US" dirty="0" err="1" smtClean="0"/>
              <a:t>scc</a:t>
            </a:r>
            <a:r>
              <a:rPr lang="en-US" dirty="0" smtClean="0"/>
              <a:t> and </a:t>
            </a:r>
            <a:r>
              <a:rPr lang="en-US" dirty="0" err="1" smtClean="0"/>
              <a:t>mec</a:t>
            </a:r>
            <a:r>
              <a:rPr lang="en-US" dirty="0" smtClean="0"/>
              <a:t> but, sq.</a:t>
            </a:r>
            <a:r>
              <a:rPr lang="en-US" baseline="0" dirty="0" smtClean="0"/>
              <a:t> proliferation has bland </a:t>
            </a:r>
            <a:r>
              <a:rPr lang="en-US" baseline="0" dirty="0" err="1" smtClean="0"/>
              <a:t>cytologic</a:t>
            </a:r>
            <a:r>
              <a:rPr lang="en-US" baseline="0" dirty="0" smtClean="0"/>
              <a:t> appearance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2B880-B443-497C-956A-D0952EA1A9EF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Necrosis f the acini occurs but still the morphology of the gland is maintained.</a:t>
            </a:r>
          </a:p>
        </p:txBody>
      </p:sp>
      <p:sp>
        <p:nvSpPr>
          <p:cNvPr id="99332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developmental diseases</a:t>
            </a:r>
          </a:p>
        </p:txBody>
      </p:sp>
      <p:sp>
        <p:nvSpPr>
          <p:cNvPr id="99333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865BFF-5010-478C-B0F6-AD1E0E5584BE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514350" algn="just">
              <a:buFont typeface="Wingdings" pitchFamily="2" charset="2"/>
              <a:buChar char="Ø"/>
              <a:defRPr/>
            </a:pPr>
            <a:r>
              <a:rPr lang="en-US" sz="1200" dirty="0" err="1" smtClean="0">
                <a:latin typeface="Gabriola" pitchFamily="82" charset="0"/>
              </a:rPr>
              <a:t>Onco</a:t>
            </a:r>
            <a:r>
              <a:rPr lang="en-US" sz="1200" dirty="0" smtClean="0">
                <a:latin typeface="Gabriola" pitchFamily="82" charset="0"/>
              </a:rPr>
              <a:t> derived from </a:t>
            </a:r>
            <a:r>
              <a:rPr lang="en-US" sz="1200" dirty="0" err="1" smtClean="0">
                <a:latin typeface="Gabriola" pitchFamily="82" charset="0"/>
              </a:rPr>
              <a:t>onkoustai</a:t>
            </a:r>
            <a:r>
              <a:rPr lang="en-US" sz="1200" dirty="0" smtClean="0">
                <a:latin typeface="Gabriola" pitchFamily="82" charset="0"/>
              </a:rPr>
              <a:t> which means </a:t>
            </a:r>
            <a:r>
              <a:rPr lang="en-US" sz="1200" b="1" dirty="0" smtClean="0">
                <a:solidFill>
                  <a:srgbClr val="FF0000"/>
                </a:solidFill>
                <a:latin typeface="Gabriola" pitchFamily="82" charset="0"/>
              </a:rPr>
              <a:t>to swell</a:t>
            </a:r>
          </a:p>
          <a:p>
            <a:pPr marL="514350" indent="-514350" algn="just">
              <a:buFont typeface="Wingdings" pitchFamily="2" charset="2"/>
              <a:buChar char="Ø"/>
              <a:defRPr/>
            </a:pPr>
            <a:r>
              <a:rPr lang="en-US" sz="1200" dirty="0" smtClean="0">
                <a:latin typeface="Gabriola" pitchFamily="82" charset="0"/>
              </a:rPr>
              <a:t>Jaffe first coined the term </a:t>
            </a:r>
            <a:r>
              <a:rPr lang="en-US" sz="1200" dirty="0" err="1" smtClean="0">
                <a:latin typeface="Gabriola" pitchFamily="82" charset="0"/>
              </a:rPr>
              <a:t>oncocytoma</a:t>
            </a:r>
            <a:endParaRPr lang="en-US" sz="1200" dirty="0" smtClean="0">
              <a:latin typeface="Gabriola" pitchFamily="82" charset="0"/>
            </a:endParaRP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Many investigators acknowledge focal and diffuse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oncocytosis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as non-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neoplastic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but would caution that some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oncocytic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foci may have the potential for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neoplastic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growth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2B880-B443-497C-956A-D0952EA1A9EF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2B880-B443-497C-956A-D0952EA1A9EF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First licensed in 1968 however nt protective to ind. Already exposed to virus and those in incubation state.</a:t>
            </a: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020E84-0941-43F7-B756-95F7C8E6123F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100357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developmental diseases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Iodine mumps.</a:t>
            </a: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322E7A-2D22-4EF3-8E88-507074E40A18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101381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developmental diseases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2B880-B443-497C-956A-D0952EA1A9E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/>
              <a:t>H/P : </a:t>
            </a:r>
            <a:r>
              <a:rPr lang="en-US" sz="1200" dirty="0" smtClean="0"/>
              <a:t>characteristic feature - large, doubly contoured </a:t>
            </a:r>
            <a:r>
              <a:rPr lang="en-US" sz="1200" b="1" dirty="0" smtClean="0"/>
              <a:t>“</a:t>
            </a:r>
            <a:r>
              <a:rPr lang="en-US" sz="1200" b="1" dirty="0" smtClean="0">
                <a:solidFill>
                  <a:srgbClr val="FF3300"/>
                </a:solidFill>
              </a:rPr>
              <a:t>owl-eye</a:t>
            </a:r>
            <a:r>
              <a:rPr lang="en-US" sz="1200" dirty="0" smtClean="0">
                <a:solidFill>
                  <a:srgbClr val="FF3300"/>
                </a:solidFill>
              </a:rPr>
              <a:t>” inclusion bodies</a:t>
            </a:r>
            <a:r>
              <a:rPr lang="en-US" sz="1200" dirty="0" smtClean="0"/>
              <a:t> with in the nucleus or cytoplasm of duct cells of the parotid gland. A </a:t>
            </a:r>
            <a:r>
              <a:rPr lang="en-US" sz="1200" dirty="0" err="1" smtClean="0"/>
              <a:t>cic</a:t>
            </a:r>
            <a:r>
              <a:rPr lang="en-US" sz="1200" dirty="0" smtClean="0"/>
              <a:t> infiltration of macrophages and lymphocytes seen.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2B880-B443-497C-956A-D0952EA1A9EF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Syndrome---  TB, </a:t>
            </a:r>
            <a:r>
              <a:rPr lang="en-US" dirty="0" err="1" smtClean="0"/>
              <a:t>Sarcoidosis</a:t>
            </a:r>
            <a:r>
              <a:rPr lang="en-US" dirty="0" smtClean="0"/>
              <a:t>,</a:t>
            </a:r>
            <a:r>
              <a:rPr lang="en-US" baseline="0" dirty="0" smtClean="0"/>
              <a:t> Lymphoma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2B880-B443-497C-956A-D0952EA1A9EF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Treatment supportive and symptomatic.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5914706-406C-4E6D-97AA-BA345B0E545E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0240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developmental diseases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en-US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FEATURES: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Soreness, burning sensation.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Difficulty in swallowing.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Atrophy of tongue papilla.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Increased dental caries.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Halitosis.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Candidiasis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2B880-B443-497C-956A-D0952EA1A9EF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Leafless tree appearance </a:t>
            </a:r>
            <a:r>
              <a:rPr lang="en-US" dirty="0" err="1" smtClean="0"/>
              <a:t>becoz</a:t>
            </a:r>
            <a:r>
              <a:rPr lang="en-US" dirty="0" smtClean="0"/>
              <a:t> of compression of the duct by hypertrophic </a:t>
            </a:r>
            <a:r>
              <a:rPr lang="en-US" dirty="0" err="1" smtClean="0"/>
              <a:t>acinar</a:t>
            </a:r>
            <a:r>
              <a:rPr lang="en-US" dirty="0" smtClean="0"/>
              <a:t> cells.</a:t>
            </a:r>
            <a:r>
              <a:rPr lang="en-US" baseline="0" dirty="0" smtClean="0"/>
              <a:t> </a:t>
            </a:r>
            <a:r>
              <a:rPr lang="en-US" sz="1200" dirty="0" smtClean="0"/>
              <a:t>Diameter of </a:t>
            </a:r>
            <a:r>
              <a:rPr lang="en-US" sz="1200" dirty="0" err="1" smtClean="0"/>
              <a:t>acinar</a:t>
            </a:r>
            <a:r>
              <a:rPr lang="en-US" sz="1200" dirty="0" smtClean="0"/>
              <a:t> cells increases 2-3 times that of normal.</a:t>
            </a:r>
            <a:r>
              <a:rPr lang="en-US" sz="1200" baseline="0" dirty="0" smtClean="0"/>
              <a:t> </a:t>
            </a:r>
            <a:r>
              <a:rPr lang="en-US" sz="1200" dirty="0" smtClean="0"/>
              <a:t>The nuclei tends to be basally situated, and the cytoplasm tends to be packed in granules.</a:t>
            </a:r>
            <a:r>
              <a:rPr lang="en-US" sz="1200" baseline="0" dirty="0" smtClean="0"/>
              <a:t> </a:t>
            </a:r>
            <a:r>
              <a:rPr lang="en-US" sz="1200" dirty="0" smtClean="0"/>
              <a:t>Inflammatory cells are absent but individual fat cells may be seen in the interstitial tissue.</a:t>
            </a:r>
            <a:r>
              <a:rPr lang="en-US" sz="1200" baseline="0" dirty="0" smtClean="0"/>
              <a:t> </a:t>
            </a:r>
            <a:r>
              <a:rPr lang="en-US" sz="1200" dirty="0" err="1" smtClean="0"/>
              <a:t>Acinar</a:t>
            </a:r>
            <a:r>
              <a:rPr lang="en-US" sz="1200" dirty="0" smtClean="0"/>
              <a:t> cell </a:t>
            </a:r>
            <a:r>
              <a:rPr lang="en-US" sz="1200" dirty="0" err="1" smtClean="0"/>
              <a:t>atropy</a:t>
            </a:r>
            <a:r>
              <a:rPr lang="en-US" sz="1200" dirty="0" smtClean="0"/>
              <a:t> due to autonomic neuropathy</a:t>
            </a:r>
          </a:p>
          <a:p>
            <a:endParaRPr lang="en-US" dirty="0" smtClean="0"/>
          </a:p>
        </p:txBody>
      </p:sp>
      <p:sp>
        <p:nvSpPr>
          <p:cNvPr id="103428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developmental diseases</a:t>
            </a:r>
          </a:p>
        </p:txBody>
      </p:sp>
      <p:sp>
        <p:nvSpPr>
          <p:cNvPr id="103429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1B4A74-72C1-4EC1-8BB1-1D6AA7A2B497}" type="slidenum">
              <a:rPr lang="en-US" smtClean="0"/>
              <a:pPr/>
              <a:t>68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Schirmer test</a:t>
            </a:r>
          </a:p>
        </p:txBody>
      </p:sp>
      <p:sp>
        <p:nvSpPr>
          <p:cNvPr id="104452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developmental diseases</a:t>
            </a:r>
          </a:p>
        </p:txBody>
      </p:sp>
      <p:sp>
        <p:nvSpPr>
          <p:cNvPr id="104453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BBFA31-BD27-4DD9-B819-6E2840EEC78F}" type="slidenum">
              <a:rPr lang="en-US" smtClean="0"/>
              <a:pPr/>
              <a:t>70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2B880-B443-497C-956A-D0952EA1A9E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Psycho- anxiety depression exam tension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syst,. Disea- Dm, vit a def. anemia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9FE1A1-1709-4144-80CF-C9AA60B8C101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83973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developmental diseases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Pilocarpine</a:t>
            </a:r>
            <a:r>
              <a:rPr lang="en-US" dirty="0" smtClean="0"/>
              <a:t>, </a:t>
            </a:r>
            <a:r>
              <a:rPr lang="en-US" dirty="0" err="1" smtClean="0"/>
              <a:t>civemeline</a:t>
            </a:r>
            <a:r>
              <a:rPr lang="en-US" dirty="0" smtClean="0"/>
              <a:t> is given it is a Ach agonist therefore used as </a:t>
            </a:r>
            <a:r>
              <a:rPr lang="en-US" dirty="0" err="1" smtClean="0"/>
              <a:t>sialagogues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Biotene</a:t>
            </a:r>
            <a:r>
              <a:rPr lang="en-US" dirty="0" smtClean="0"/>
              <a:t> tooth paste</a:t>
            </a:r>
          </a:p>
          <a:p>
            <a:r>
              <a:rPr lang="en-US" dirty="0" smtClean="0"/>
              <a:t>Fluoride gel</a:t>
            </a: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EB7BD52-619C-4AD5-9138-02709CF3FF0F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84997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developmental diseases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Diagnosis after exclusion of </a:t>
            </a:r>
            <a:r>
              <a:rPr lang="en-US" dirty="0" err="1" smtClean="0"/>
              <a:t>sjogrens</a:t>
            </a:r>
            <a:r>
              <a:rPr lang="en-US" dirty="0" smtClean="0"/>
              <a:t> &amp; radiation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E0DC0-8042-4FBE-A1B8-0D562FBFE35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E0DC0-8042-4FBE-A1B8-0D562FBFE35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Gingival salivary gland choristoma</a:t>
            </a:r>
          </a:p>
        </p:txBody>
      </p:sp>
      <p:sp>
        <p:nvSpPr>
          <p:cNvPr id="88068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developmental diseases</a:t>
            </a:r>
          </a:p>
        </p:txBody>
      </p:sp>
      <p:sp>
        <p:nvSpPr>
          <p:cNvPr id="88069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8890FC-8BDF-42DD-8EC8-AF6FF479F660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3.jpeg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0.jpeg"/><Relationship Id="rId4" Type="http://schemas.openxmlformats.org/officeDocument/2006/relationships/oleObject" Target="../embeddings/oleObject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e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7.jpeg"/><Relationship Id="rId4" Type="http://schemas.openxmlformats.org/officeDocument/2006/relationships/oleObject" Target="../embeddings/oleObject7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.jpeg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57200"/>
            <a:ext cx="6858000" cy="150971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/>
              <a:t>SALIVARY GLAND DISEASES</a:t>
            </a:r>
            <a:endParaRPr lang="en-US" dirty="0"/>
          </a:p>
        </p:txBody>
      </p:sp>
      <p:pic>
        <p:nvPicPr>
          <p:cNvPr id="4" name="Content Placeholder 5" descr="sjogrens_syndr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38600" y="1371600"/>
            <a:ext cx="4851400" cy="3638550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3400" y="2590800"/>
            <a:ext cx="5121275" cy="3883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6019800"/>
          </a:xfrm>
          <a:ln w="15875">
            <a:prstDash val="sysDash"/>
          </a:ln>
        </p:spPr>
        <p:txBody>
          <a:bodyPr rtlCol="0">
            <a:normAutofit fontScale="85000" lnSpcReduction="2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8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XEROSTOMIA/ DRY MOUTH: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endParaRPr lang="en-US" sz="3800" u="sng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Subjective sensation of dry mouth.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Not a disease but a symptom of certain diseases.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ETIOLOGY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u="sng" dirty="0" smtClean="0"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Temporary                                                Permanent         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                                       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Psychological                                     1. Aplasia 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Duct calculi                                         2. Sjogren’s syndrome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Sialoadenitis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                                     3. Systemic diseases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Drugs                                                  4. Radiotherapy</a:t>
            </a:r>
          </a:p>
          <a:p>
            <a:pPr marL="514350" indent="-514350" algn="just" fontAlgn="auto">
              <a:spcAft>
                <a:spcPts val="0"/>
              </a:spcAft>
              <a:buFontTx/>
              <a:buNone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     (ZYBAN)                                             5. Surgical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desalivation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5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1CFA35-316A-4A8E-8BF1-CBEE787F5876}" type="slidenum">
              <a:rPr lang="en-US">
                <a:solidFill>
                  <a:schemeClr val="tx1"/>
                </a:solidFill>
              </a:rPr>
              <a:pPr/>
              <a:t>10</a:t>
            </a:fld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197" name="Straight Arrow Connector 6"/>
          <p:cNvCxnSpPr>
            <a:cxnSpLocks noChangeShapeType="1"/>
          </p:cNvCxnSpPr>
          <p:nvPr/>
        </p:nvCxnSpPr>
        <p:spPr bwMode="auto">
          <a:xfrm rot="10800000" flipV="1">
            <a:off x="2133600" y="2895600"/>
            <a:ext cx="2438400" cy="838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198" name="Straight Arrow Connector 8"/>
          <p:cNvCxnSpPr>
            <a:cxnSpLocks noChangeShapeType="1"/>
          </p:cNvCxnSpPr>
          <p:nvPr/>
        </p:nvCxnSpPr>
        <p:spPr bwMode="auto">
          <a:xfrm>
            <a:off x="4572000" y="2895600"/>
            <a:ext cx="19050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    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0" y="-4"/>
          <a:ext cx="9144000" cy="6858001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870857"/>
                <a:gridCol w="3431477"/>
                <a:gridCol w="4841666"/>
              </a:tblGrid>
              <a:tr h="5199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Sr. No.</a:t>
                      </a:r>
                      <a:endParaRPr lang="en-US" sz="1400" b="1" dirty="0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Category</a:t>
                      </a:r>
                      <a:endParaRPr lang="en-US" sz="1400" b="1" dirty="0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Drugs</a:t>
                      </a:r>
                      <a:endParaRPr lang="en-US" sz="1400" b="1" dirty="0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</a:tr>
              <a:tr h="5199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Anxiolytics</a:t>
                      </a:r>
                      <a:endParaRPr lang="en-US" sz="1400" b="1" dirty="0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Alprazolam</a:t>
                      </a:r>
                      <a:r>
                        <a:rPr lang="en-US" sz="1400" dirty="0"/>
                        <a:t>, Diazepam, </a:t>
                      </a:r>
                      <a:r>
                        <a:rPr lang="en-US" sz="1400" dirty="0" err="1"/>
                        <a:t>Triazolam</a:t>
                      </a:r>
                      <a:endParaRPr lang="en-US" sz="1400" b="1" dirty="0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</a:tr>
              <a:tr h="2674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Psychostimulant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Methamphetamine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</a:tr>
              <a:tr h="5199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3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Anti-acne preparations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Isotretinoin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</a:tr>
              <a:tr h="10625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4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Anticholinergic</a:t>
                      </a:r>
                      <a:r>
                        <a:rPr lang="en-US" sz="1400" dirty="0"/>
                        <a:t> antispasmodic ( for GI)</a:t>
                      </a:r>
                      <a:endParaRPr lang="en-US" sz="1400" b="1" dirty="0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Atropine </a:t>
                      </a:r>
                      <a:r>
                        <a:rPr lang="en-US" sz="1400" dirty="0" err="1"/>
                        <a:t>sulphate,Dicyclomine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Glycopyrrolate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Hyoscamine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sulphate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Propamtheline</a:t>
                      </a:r>
                      <a:r>
                        <a:rPr lang="en-US" sz="1400" dirty="0"/>
                        <a:t> bromide</a:t>
                      </a:r>
                      <a:endParaRPr lang="en-US" sz="1400" b="1" dirty="0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</a:tr>
              <a:tr h="7915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5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Anticholinergic</a:t>
                      </a:r>
                      <a:r>
                        <a:rPr lang="en-US" sz="1400" dirty="0"/>
                        <a:t> antispasmodic  </a:t>
                      </a:r>
                      <a:r>
                        <a:rPr lang="en-US" sz="1400" dirty="0" smtClean="0"/>
                        <a:t>                            ( </a:t>
                      </a:r>
                      <a:r>
                        <a:rPr lang="en-US" sz="1400" dirty="0"/>
                        <a:t>Urinary)</a:t>
                      </a:r>
                      <a:endParaRPr lang="en-US" sz="1400" b="1" dirty="0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Oxybutynin</a:t>
                      </a:r>
                      <a:r>
                        <a:rPr lang="en-US" sz="1400" dirty="0"/>
                        <a:t> chloride</a:t>
                      </a:r>
                      <a:endParaRPr lang="en-US" sz="1400" b="1" dirty="0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</a:tr>
              <a:tr h="2674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6.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Antidepressant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Tricyclics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</a:tr>
              <a:tr h="2674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7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Antidiarrhoeal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Diphenoxylate HCl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</a:tr>
              <a:tr h="5199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8</a:t>
                      </a:r>
                      <a:endParaRPr lang="en-US" sz="1400" b="1" dirty="0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Antihistaminic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Diphenhydramine HCl, Brompheramine maleate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</a:tr>
              <a:tr h="2674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9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Antihypertensive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Clonidine HCl, Prazocin HCl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</a:tr>
              <a:tr h="7915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10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Diuretic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Chlorthalidone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Bendroflumethazide</a:t>
                      </a:r>
                      <a:r>
                        <a:rPr lang="en-US" sz="1400" dirty="0"/>
                        <a:t>, Hydrochlorothiazide</a:t>
                      </a:r>
                      <a:endParaRPr lang="en-US" sz="1400" b="1" dirty="0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</a:tr>
              <a:tr h="5199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11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Antiparkinsonian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Biperiden HCl, Benztropin mesylate 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</a:tr>
              <a:tr h="5425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12</a:t>
                      </a:r>
                      <a:endParaRPr lang="en-US" sz="1400" b="1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Antipsychotic</a:t>
                      </a:r>
                      <a:endParaRPr lang="en-US" sz="1400" b="1" dirty="0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Lithium carbonate, </a:t>
                      </a:r>
                      <a:r>
                        <a:rPr lang="en-US" sz="1400" dirty="0" err="1"/>
                        <a:t>Thioridazine,Trifluoperazine</a:t>
                      </a:r>
                      <a:endParaRPr lang="en-US" sz="1400" b="1" dirty="0">
                        <a:latin typeface="Times New Roman"/>
                        <a:ea typeface="Times New Roman"/>
                      </a:endParaRPr>
                    </a:p>
                  </a:txBody>
                  <a:tcPr marL="45148" marR="45148" marT="0" marB="0"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229600" cy="5562600"/>
          </a:xfrm>
          <a:ln w="15875">
            <a:prstDash val="sysDash"/>
          </a:ln>
        </p:spPr>
        <p:txBody>
          <a:bodyPr rtlCol="0">
            <a:normAutofit fontScale="92500" lnSpcReduction="2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FEATURES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Thick and ropey saliva.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MUCOSA: Dry, atrophic, inflamed, pale and translucent,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ed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candidiasis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TONGUE: Atrophy of papilla, fissured, burning, pain.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TEETH: Dental caries and difficulty in wearing dentures.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TREATMENT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Determine the etiology</a:t>
            </a:r>
          </a:p>
          <a:p>
            <a:pPr algn="just" fontAlgn="auto">
              <a:spcAft>
                <a:spcPts val="0"/>
              </a:spcAft>
              <a:buFontTx/>
              <a:buNone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                          Salivary substitutes</a:t>
            </a:r>
          </a:p>
          <a:p>
            <a:pPr algn="just" fontAlgn="auto">
              <a:spcAft>
                <a:spcPts val="0"/>
              </a:spcAft>
              <a:buFontTx/>
              <a:buNone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                          Sugar free chewing gums</a:t>
            </a: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ED7815-290C-4C88-94E9-16D83D55B51D}" type="slidenum">
              <a:rPr lang="en-US">
                <a:solidFill>
                  <a:schemeClr val="tx1"/>
                </a:solidFill>
              </a:rPr>
              <a:pPr/>
              <a:t>12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25603" name="Object 4"/>
          <p:cNvGraphicFramePr>
            <a:graphicFrameLocks noChangeAspect="1"/>
          </p:cNvGraphicFramePr>
          <p:nvPr/>
        </p:nvGraphicFramePr>
        <p:xfrm>
          <a:off x="6705600" y="228600"/>
          <a:ext cx="2438400" cy="1837558"/>
        </p:xfrm>
        <a:graphic>
          <a:graphicData uri="http://schemas.openxmlformats.org/presentationml/2006/ole">
            <p:oleObj spid="_x0000_s25603" name="Photo Editor Photo" r:id="rId4" imgW="6504762" imgH="4161905" progId="">
              <p:embed/>
            </p:oleObj>
          </a:graphicData>
        </a:graphic>
      </p:graphicFrame>
      <p:pic>
        <p:nvPicPr>
          <p:cNvPr id="6" name="Picture 2" descr="C:\Users\User\Desktop\dev pics\default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228600"/>
            <a:ext cx="2682333" cy="182880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rot="5400000" flipH="1" flipV="1">
            <a:off x="2134394" y="3199606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10668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APLASIA / AGENESIS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371600"/>
            <a:ext cx="8534400" cy="52578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Congenital absence of the salivary glands both major and minor salivary gland due to complete failure of their development or genesis is called </a:t>
            </a:r>
            <a:r>
              <a:rPr lang="en-US" sz="28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Salivary gland </a:t>
            </a:r>
            <a:r>
              <a:rPr lang="en-US" sz="2800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aplasia</a:t>
            </a:r>
            <a:endParaRPr lang="en-US" sz="2800" dirty="0" smtClean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Seen in:</a:t>
            </a:r>
          </a:p>
          <a:p>
            <a:pPr algn="just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Hemifacial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microsomia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LADD syndrome</a:t>
            </a:r>
          </a:p>
          <a:p>
            <a:pPr algn="just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Treacher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Collins syndrome </a:t>
            </a:r>
          </a:p>
          <a:p>
            <a:pPr algn="just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u="sng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COMPLICATIONS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: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Increased caries, burning sensation, oral infection, taste aberration &amp; difficulty in denture retention.</a:t>
            </a:r>
          </a:p>
          <a:p>
            <a:pPr algn="just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2800" dirty="0" smtClean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dev pics\Hemifacial microsom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"/>
            <a:ext cx="3962400" cy="3178098"/>
          </a:xfrm>
          <a:prstGeom prst="rect">
            <a:avLst/>
          </a:prstGeom>
          <a:noFill/>
        </p:spPr>
      </p:pic>
      <p:pic>
        <p:nvPicPr>
          <p:cNvPr id="5" name="Picture 3" descr="C:\Users\User\Desktop\dev pics\lad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1676400"/>
            <a:ext cx="4419600" cy="4123937"/>
          </a:xfrm>
          <a:prstGeom prst="rect">
            <a:avLst/>
          </a:prstGeom>
          <a:noFill/>
        </p:spPr>
      </p:pic>
      <p:pic>
        <p:nvPicPr>
          <p:cNvPr id="6" name="Picture 2" descr="C:\Users\User\Desktop\dev pics\dfa8e93b-6ae6-4d93-b6bf-a1c414e60046_412x2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429000"/>
            <a:ext cx="3962400" cy="32003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" y="228600"/>
            <a:ext cx="5334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3505200"/>
            <a:ext cx="5334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1752600"/>
            <a:ext cx="5334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152400" y="381000"/>
            <a:ext cx="8839200" cy="6248400"/>
          </a:xfrm>
        </p:spPr>
        <p:txBody>
          <a:bodyPr/>
          <a:lstStyle/>
          <a:p>
            <a:pPr algn="ctr"/>
            <a:r>
              <a:rPr lang="en-US" sz="2800" u="sng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ATRESIA:</a:t>
            </a: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Congenital occlusion/ absence of 1 or more of S.G duct resulting in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xerostomia</a:t>
            </a:r>
            <a:endParaRPr lang="en-US" sz="28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endParaRPr lang="en-US" sz="28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en-US" sz="2800" u="sng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ABERRANCY:</a:t>
            </a: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Condition in which S.G are found farther than normal from their usual location (mainly minor S.G)</a:t>
            </a:r>
          </a:p>
          <a:p>
            <a:pPr algn="just"/>
            <a:endParaRPr lang="en-US" sz="28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sz="2400" u="sng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CLINICAL SIGNIFICANCE: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Site of development of neoplasm.</a:t>
            </a:r>
          </a:p>
          <a:p>
            <a:pPr algn="just"/>
            <a:endParaRPr lang="en-US" sz="2800" u="sng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sz="2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Eg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Stafne’s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bone cyst, Anterior Lingual Depression</a:t>
            </a:r>
            <a:endParaRPr lang="en-US" sz="2800" dirty="0" smtClean="0">
              <a:solidFill>
                <a:srgbClr val="92D050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BDD892-8488-4528-BAA1-4EC276285101}" type="slidenum">
              <a:rPr lang="en-US">
                <a:solidFill>
                  <a:schemeClr val="tx1"/>
                </a:solidFill>
              </a:rPr>
              <a:pPr/>
              <a:t>15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8839200" cy="6248400"/>
          </a:xfrm>
          <a:ln w="15875">
            <a:prstDash val="sysDash"/>
          </a:ln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HYPERPLASIA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ETIOLOGY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Drugs.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Aging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Sjogren’s syndrome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DM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Alcoholism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Starvation </a:t>
            </a:r>
          </a:p>
          <a:p>
            <a:pPr marL="514350" indent="-514350" algn="just" fontAlgn="auto">
              <a:spcAft>
                <a:spcPts val="0"/>
              </a:spcAft>
              <a:buNone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FEATURES: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Small swelling on hard palate or junction of hard &amp; soft palate.</a:t>
            </a:r>
          </a:p>
          <a:p>
            <a:pPr marL="514350" indent="-514350" algn="just" fontAlgn="auto">
              <a:spcAft>
                <a:spcPts val="0"/>
              </a:spcAft>
              <a:buNone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C9B332-E05F-4484-B6BA-964B30ADA210}" type="slidenum">
              <a:rPr lang="en-US">
                <a:solidFill>
                  <a:schemeClr val="tx1"/>
                </a:solidFill>
              </a:rPr>
              <a:pPr/>
              <a:t>16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3886200" cy="32948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77A9C7-64FB-4FDA-985A-D3DA466E3826}" type="slidenum">
              <a:rPr lang="en-US">
                <a:solidFill>
                  <a:schemeClr val="tx1"/>
                </a:solidFill>
              </a:rPr>
              <a:pPr/>
              <a:t>17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838200"/>
            <a:ext cx="8153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u="sng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ACCESSORY DUCT &amp; DIVERTICULI:</a:t>
            </a:r>
          </a:p>
          <a:p>
            <a:pPr algn="just"/>
            <a:endParaRPr lang="en-US" sz="2800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Small pouches or out pocketing of the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ductal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system of one of the major S.G.</a:t>
            </a:r>
          </a:p>
          <a:p>
            <a:pPr algn="just"/>
            <a:endParaRPr lang="en-US" sz="28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en-US" sz="2800" u="sng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STRICUTRES &amp; STENOSIS:</a:t>
            </a:r>
          </a:p>
          <a:p>
            <a:pPr algn="just"/>
            <a:endParaRPr lang="en-US" sz="28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sz="2800" u="sng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ETIOLOGY:</a:t>
            </a: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Irritation from prosthetic appliance.</a:t>
            </a:r>
          </a:p>
          <a:p>
            <a:pPr algn="just"/>
            <a:r>
              <a:rPr lang="en-US" sz="2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Intraductal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tumor formation.</a:t>
            </a: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Acute trauma.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57200"/>
            <a:ext cx="8991600" cy="2590800"/>
          </a:xfrm>
          <a:ln w="15875">
            <a:prstDash val="sysDash"/>
          </a:ln>
        </p:spPr>
        <p:txBody>
          <a:bodyPr rtlCol="0">
            <a:normAutofit lnSpcReduction="1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STATIC BONE CYST/ STAFNE BONE CYST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Developmental inclusion of glandular tissue is found within, or more commonly, adjacent to lingual surface of the body of the mandible within a deep and a well circumscribed depression.</a:t>
            </a:r>
          </a:p>
          <a:p>
            <a:pPr algn="just" fontAlgn="auto">
              <a:spcAft>
                <a:spcPts val="0"/>
              </a:spcAft>
              <a:buNone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None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None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None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None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207FD1-2B5F-4148-AC16-CBD7DA27F672}" type="slidenum">
              <a:rPr lang="en-US">
                <a:solidFill>
                  <a:schemeClr val="tx1"/>
                </a:solidFill>
              </a:rPr>
              <a:pPr/>
              <a:t>18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b="16522"/>
          <a:stretch>
            <a:fillRect/>
          </a:stretch>
        </p:blipFill>
        <p:spPr>
          <a:xfrm>
            <a:off x="152400" y="2819400"/>
            <a:ext cx="5575300" cy="3276600"/>
          </a:xfrm>
          <a:prstGeom prst="rect">
            <a:avLst/>
          </a:prstGeom>
          <a:noFill/>
        </p:spPr>
      </p:pic>
      <p:pic>
        <p:nvPicPr>
          <p:cNvPr id="5" name="Picture 2" descr="C:\Users\User\Desktop\dev pics\42806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4343400"/>
            <a:ext cx="4114800" cy="2362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6019800"/>
          </a:xfrm>
          <a:ln w="15875">
            <a:prstDash val="sysDash"/>
          </a:ln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MUCOCELE: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ETIOLOGY: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Traumatic severance of the salivary duct.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Biting of lip/ cheek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Pinching of lip by extraction forceps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Mucin spillage in surrounding tissues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FEATURES: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Seen in children &amp; young adults.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Predominantly on lower lip 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(lateral to midline). 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Rarely on buccal mucosa &amp; floor of the mouth.</a:t>
            </a:r>
          </a:p>
        </p:txBody>
      </p:sp>
      <p:sp>
        <p:nvSpPr>
          <p:cNvPr id="25603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1BF928-3140-44C1-8EE6-45267900B29D}" type="slidenum">
              <a:rPr lang="en-US">
                <a:solidFill>
                  <a:schemeClr val="tx1"/>
                </a:solidFill>
              </a:rPr>
              <a:pPr/>
              <a:t>19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85800"/>
            <a:ext cx="7848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SALIVARY GLAND HISTOLOGY</a:t>
            </a:r>
            <a:endParaRPr lang="en-US" dirty="0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4724400" y="1295400"/>
          <a:ext cx="3951966" cy="5334000"/>
        </p:xfrm>
        <a:graphic>
          <a:graphicData uri="http://schemas.openxmlformats.org/presentationml/2006/ole">
            <p:oleObj spid="_x0000_s86018" name="Photo Editor Photo" r:id="rId3" imgW="6428571" imgH="8411749" progId="">
              <p:embed/>
            </p:oleObj>
          </a:graphicData>
        </a:graphic>
      </p:graphicFrame>
      <p:pic>
        <p:nvPicPr>
          <p:cNvPr id="1027" name="Picture 3" descr="E:\books\Tencate  Oral Histology\ColorImageCollection\SalivaryGlands\Figure_1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295400"/>
            <a:ext cx="3810000" cy="5319852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152400"/>
            <a:ext cx="5422773" cy="4111625"/>
          </a:xfrm>
          <a:noFill/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2514600"/>
            <a:ext cx="3886200" cy="4139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8915400" cy="6096000"/>
          </a:xfrm>
          <a:ln w="15875">
            <a:prstDash val="sysDash"/>
          </a:ln>
        </p:spPr>
        <p:txBody>
          <a:bodyPr rtlCol="0">
            <a:normAutofit fontScale="92500"/>
          </a:bodyPr>
          <a:lstStyle/>
          <a:p>
            <a:pPr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TYPES: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SUPERFICIAL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                                        B. </a:t>
            </a:r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DEEP</a:t>
            </a:r>
          </a:p>
          <a:p>
            <a:pPr marL="571500" indent="-571500" algn="just" fontAlgn="auto">
              <a:spcAft>
                <a:spcPts val="0"/>
              </a:spcAft>
              <a:buFont typeface="+mj-lt"/>
              <a:buAutoNum type="romanLcPeriod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Occurs on soft palate, RM region    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On the lower lip</a:t>
            </a:r>
          </a:p>
          <a:p>
            <a:pPr marL="571500" indent="-571500" algn="just" fontAlgn="auto">
              <a:spcAft>
                <a:spcPts val="0"/>
              </a:spcAft>
              <a:buFont typeface="+mj-lt"/>
              <a:buAutoNum type="romanLcPeriod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Blue in color                                            ii. Normal 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color</a:t>
            </a:r>
          </a:p>
          <a:p>
            <a:pPr marL="571500" indent="-571500" algn="just" fontAlgn="auto">
              <a:spcAft>
                <a:spcPts val="0"/>
              </a:spcAft>
              <a:buFont typeface="+mj-lt"/>
              <a:buAutoNum type="romanLcPeriod"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HISTOLOGICAL FEATURES:</a:t>
            </a:r>
          </a:p>
          <a:p>
            <a:pPr marL="571500" indent="-571500" algn="just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Wall of the cavity is made up of compressed fibrous C.T &amp; fibroblasts.</a:t>
            </a:r>
          </a:p>
          <a:p>
            <a:pPr marL="571500" indent="-571500" algn="just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Cyst cavity is filled with mucin &amp; contain leucocytes &amp; foamy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histiocytes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71500" indent="-571500" algn="just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S.G acini lying adjacent may show sialadenitis, breakdown of individual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acinar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mucous cells, dilatation of intra &amp; inter lobular ducts.</a:t>
            </a:r>
          </a:p>
          <a:p>
            <a:pPr marL="571500" indent="-571500" algn="just" fontAlgn="auto">
              <a:spcAft>
                <a:spcPts val="0"/>
              </a:spcAft>
              <a:buFontTx/>
              <a:buNone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E45A4E-2874-4CDB-8E19-4B49A9E5C5D7}" type="slidenum">
              <a:rPr lang="en-US">
                <a:solidFill>
                  <a:schemeClr val="tx1"/>
                </a:solidFill>
              </a:rPr>
              <a:pPr/>
              <a:t>21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82296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MUCOUS EXTRAVASATION CYST:</a:t>
            </a:r>
          </a:p>
        </p:txBody>
      </p:sp>
      <p:pic>
        <p:nvPicPr>
          <p:cNvPr id="4" name="Content Placeholder 3" descr="extravasation.jpg"/>
          <p:cNvPicPr>
            <a:picLocks noGrp="1" noChangeAspect="1"/>
          </p:cNvPicPr>
          <p:nvPr>
            <p:ph idx="1"/>
          </p:nvPr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685800" y="1524000"/>
            <a:ext cx="7407275" cy="495300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472682"/>
            <a:ext cx="7543800" cy="5080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8839200" cy="6248400"/>
          </a:xfrm>
          <a:ln w="15875">
            <a:prstDash val="sysDash"/>
          </a:ln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SALIVARY DUCT CYST/ SIALOCYST/ MUCUS RETENTION CYST: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u="sng" dirty="0" smtClean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ETIOLOGY: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Obstruction of the duct          intra ductal pressure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    formation of epithelium lined cavity.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FEATURES: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Seen in adults.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Appears similar to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mucocele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Major/ minor S.G may be involved</a:t>
            </a:r>
          </a:p>
        </p:txBody>
      </p:sp>
      <p:sp>
        <p:nvSpPr>
          <p:cNvPr id="29699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FE348A-0B8B-4686-A58A-F75075F886B1}" type="slidenum">
              <a:rPr lang="en-US">
                <a:solidFill>
                  <a:schemeClr val="tx1"/>
                </a:solidFill>
              </a:rPr>
              <a:pPr/>
              <a:t>23</a:t>
            </a:fld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9700" name="Straight Arrow Connector 4"/>
          <p:cNvCxnSpPr>
            <a:cxnSpLocks noChangeShapeType="1"/>
          </p:cNvCxnSpPr>
          <p:nvPr/>
        </p:nvCxnSpPr>
        <p:spPr bwMode="auto">
          <a:xfrm>
            <a:off x="4267200" y="2667000"/>
            <a:ext cx="5334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9701" name="Straight Arrow Connector 5"/>
          <p:cNvCxnSpPr>
            <a:cxnSpLocks noChangeShapeType="1"/>
          </p:cNvCxnSpPr>
          <p:nvPr/>
        </p:nvCxnSpPr>
        <p:spPr bwMode="auto">
          <a:xfrm rot="5400000" flipH="1" flipV="1">
            <a:off x="4839494" y="2628106"/>
            <a:ext cx="3810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9702" name="Straight Arrow Connector 6"/>
          <p:cNvCxnSpPr>
            <a:cxnSpLocks noChangeShapeType="1"/>
          </p:cNvCxnSpPr>
          <p:nvPr/>
        </p:nvCxnSpPr>
        <p:spPr bwMode="auto">
          <a:xfrm rot="5400000">
            <a:off x="6097587" y="3046413"/>
            <a:ext cx="457200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lum bright="-10000" contrast="-10000"/>
          </a:blip>
          <a:srcRect l="542" t="1176" r="946" b="1176"/>
          <a:stretch>
            <a:fillRect/>
          </a:stretch>
        </p:blipFill>
        <p:spPr bwMode="auto">
          <a:xfrm>
            <a:off x="6324600" y="3962400"/>
            <a:ext cx="2590800" cy="17698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324600" y="5791200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dirty="0" smtClean="0"/>
              <a:t>Multiple retention type </a:t>
            </a:r>
            <a:r>
              <a:rPr lang="en-US" dirty="0" err="1" smtClean="0"/>
              <a:t>mucoceles</a:t>
            </a:r>
            <a:r>
              <a:rPr lang="en-US" dirty="0" smtClean="0"/>
              <a:t> in </a:t>
            </a:r>
            <a:r>
              <a:rPr lang="en-US" dirty="0" err="1" smtClean="0"/>
              <a:t>Stomatitis</a:t>
            </a:r>
            <a:r>
              <a:rPr lang="en-US" dirty="0" smtClean="0"/>
              <a:t> </a:t>
            </a:r>
            <a:r>
              <a:rPr lang="en-US" dirty="0" err="1" smtClean="0"/>
              <a:t>Nicotina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B4780-D758-4650-B8AA-664272387651}" type="slidenum">
              <a:rPr lang="en-US"/>
              <a:pPr>
                <a:defRPr/>
              </a:pPr>
              <a:t>24</a:t>
            </a:fld>
            <a:endParaRPr lang="en-US"/>
          </a:p>
        </p:txBody>
      </p:sp>
      <p:pic>
        <p:nvPicPr>
          <p:cNvPr id="3072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1066800"/>
            <a:ext cx="4384675" cy="5568950"/>
          </a:xfrm>
          <a:noFill/>
        </p:spPr>
      </p:pic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5675" y="1066800"/>
            <a:ext cx="43434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229600" cy="4172712"/>
          </a:xfrm>
        </p:spPr>
        <p:txBody>
          <a:bodyPr/>
          <a:lstStyle/>
          <a:p>
            <a:pPr algn="just">
              <a:buFont typeface="Arial" pitchFamily="34" charset="0"/>
              <a:buChar char="•"/>
              <a:defRPr/>
            </a:pPr>
            <a:r>
              <a:rPr lang="en-US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HISTOLOGICAL FEATURES:</a:t>
            </a:r>
          </a:p>
          <a:p>
            <a:pPr marL="514350" indent="-514350" fontAlgn="auto">
              <a:spcAft>
                <a:spcPts val="0"/>
              </a:spcAft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Epithelial lining of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cuboidal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 columnar, surrounding thin or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mucoid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secretions</a:t>
            </a:r>
            <a:endParaRPr lang="en-US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133600"/>
            <a:ext cx="6858000" cy="4576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D1E969-E06A-4426-8FAE-64748043B56A}" type="slidenum">
              <a:rPr lang="en-US">
                <a:solidFill>
                  <a:schemeClr val="tx1"/>
                </a:solidFill>
              </a:rPr>
              <a:pPr/>
              <a:t>26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81000" y="533400"/>
            <a:ext cx="8229600" cy="6858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RANULA </a:t>
            </a:r>
            <a:endParaRPr lang="en-US" dirty="0"/>
          </a:p>
        </p:txBody>
      </p:sp>
      <p:pic>
        <p:nvPicPr>
          <p:cNvPr id="34818" name="Picture 2" descr="C:\Users\intel\Desktop\plunging ranu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295400"/>
            <a:ext cx="4114800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295400"/>
            <a:ext cx="4343400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25BECD-85D7-4A1A-9430-F374328AE207}" type="slidenum">
              <a:rPr lang="en-US">
                <a:solidFill>
                  <a:schemeClr val="tx1"/>
                </a:solidFill>
              </a:rPr>
              <a:pPr/>
              <a:t>27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457200"/>
            <a:ext cx="86106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SIALOLITHIASIS: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Calcareous concretions in S.G/ duct.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Deposition of Ca</a:t>
            </a:r>
            <a:r>
              <a:rPr lang="en-US" sz="28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++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around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nidus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which may be desquamated epithelial cell, bacteria or their products, foreign body.</a:t>
            </a:r>
            <a:endParaRPr lang="en-US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Not caused by derangements in </a:t>
            </a:r>
          </a:p>
          <a:p>
            <a:pPr algn="just" fontAlgn="auto">
              <a:spcAft>
                <a:spcPts val="0"/>
              </a:spcAft>
              <a:buFontTx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en-US" sz="28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++ 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&amp; Phosphorous metabolism</a:t>
            </a:r>
            <a:r>
              <a:rPr lang="en-US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26627" name="Object 4"/>
          <p:cNvGraphicFramePr>
            <a:graphicFrameLocks noChangeAspect="1"/>
          </p:cNvGraphicFramePr>
          <p:nvPr/>
        </p:nvGraphicFramePr>
        <p:xfrm>
          <a:off x="6400800" y="2918158"/>
          <a:ext cx="2611438" cy="3723896"/>
        </p:xfrm>
        <a:graphic>
          <a:graphicData uri="http://schemas.openxmlformats.org/presentationml/2006/ole">
            <p:oleObj spid="_x0000_s26627" name="Photo Editor Photo" r:id="rId4" imgW="5342857" imgH="8276190" progId="">
              <p:embed/>
            </p:oleObj>
          </a:graphicData>
        </a:graphic>
      </p:graphicFrame>
      <p:pic>
        <p:nvPicPr>
          <p:cNvPr id="8" name="Picture 6" descr="sial17.JPG"/>
          <p:cNvPicPr>
            <a:picLocks noChangeAspect="1"/>
          </p:cNvPicPr>
          <p:nvPr/>
        </p:nvPicPr>
        <p:blipFill>
          <a:blip r:embed="rId5"/>
          <a:srcRect l="17320" t="15611" r="21405" b="22466"/>
          <a:stretch>
            <a:fillRect/>
          </a:stretch>
        </p:blipFill>
        <p:spPr bwMode="auto">
          <a:xfrm>
            <a:off x="2667000" y="4191000"/>
            <a:ext cx="3603625" cy="24526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Content Placeholder 3" descr="sialolithiasi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447800"/>
            <a:ext cx="3901688" cy="477520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844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63574C-7BC9-4246-A591-57C2920A31AC}" type="slidenum">
              <a:rPr lang="en-US">
                <a:solidFill>
                  <a:schemeClr val="tx1"/>
                </a:solidFill>
              </a:rPr>
              <a:pPr/>
              <a:t>28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79874" name="Picture 2" descr="C:\Documents and Settings\sys\Desktop\new pics\sialolithiasis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526971"/>
            <a:ext cx="4572000" cy="3102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5846" name="Straight Arrow Connector 6"/>
          <p:cNvCxnSpPr>
            <a:cxnSpLocks noChangeShapeType="1"/>
          </p:cNvCxnSpPr>
          <p:nvPr/>
        </p:nvCxnSpPr>
        <p:spPr bwMode="auto">
          <a:xfrm rot="5400000" flipH="1" flipV="1">
            <a:off x="495300" y="4457700"/>
            <a:ext cx="1295400" cy="152400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5847" name="Straight Arrow Connector 8"/>
          <p:cNvCxnSpPr>
            <a:cxnSpLocks noChangeShapeType="1"/>
          </p:cNvCxnSpPr>
          <p:nvPr/>
        </p:nvCxnSpPr>
        <p:spPr bwMode="auto">
          <a:xfrm flipV="1">
            <a:off x="5562600" y="5562600"/>
            <a:ext cx="1905000" cy="762000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9" name="Picture 5" descr="Sialolith1.JPG"/>
          <p:cNvPicPr>
            <a:picLocks noChangeAspect="1"/>
          </p:cNvPicPr>
          <p:nvPr/>
        </p:nvPicPr>
        <p:blipFill>
          <a:blip r:embed="rId4"/>
          <a:srcRect t="3387"/>
          <a:stretch>
            <a:fillRect/>
          </a:stretch>
        </p:blipFill>
        <p:spPr bwMode="auto">
          <a:xfrm>
            <a:off x="4419600" y="228600"/>
            <a:ext cx="4572000" cy="3124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267200" y="1828800"/>
            <a:ext cx="4702673" cy="4441102"/>
            <a:chOff x="4572000" y="2447924"/>
            <a:chExt cx="3777794" cy="3685981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0" y="2447924"/>
              <a:ext cx="3777794" cy="305276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6" name="Straight Arrow Connector 5"/>
            <p:cNvCxnSpPr/>
            <p:nvPr/>
          </p:nvCxnSpPr>
          <p:spPr>
            <a:xfrm rot="5400000">
              <a:off x="6710090" y="4219481"/>
              <a:ext cx="452414" cy="1428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1"/>
            <p:cNvSpPr txBox="1">
              <a:spLocks noChangeArrowheads="1"/>
            </p:cNvSpPr>
            <p:nvPr/>
          </p:nvSpPr>
          <p:spPr bwMode="auto">
            <a:xfrm>
              <a:off x="5144066" y="5733795"/>
              <a:ext cx="263366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2000"/>
                <a:t>Uncalcified sialolith</a:t>
              </a:r>
            </a:p>
          </p:txBody>
        </p:sp>
      </p:grp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304800" y="762001"/>
            <a:ext cx="3706813" cy="4622800"/>
            <a:chOff x="1033463" y="1547812"/>
            <a:chExt cx="2977560" cy="3836598"/>
          </a:xfrm>
        </p:grpSpPr>
        <p:pic>
          <p:nvPicPr>
            <p:cNvPr id="9" name="Picture 4" descr="ishita sialolith.jpg"/>
            <p:cNvPicPr>
              <a:picLocks noChangeAspect="1"/>
            </p:cNvPicPr>
            <p:nvPr/>
          </p:nvPicPr>
          <p:blipFill>
            <a:blip r:embed="rId3">
              <a:lum bright="10000" contrast="20000"/>
            </a:blip>
            <a:srcRect l="4167" t="21196" r="59167" b="9995"/>
            <a:stretch>
              <a:fillRect/>
            </a:stretch>
          </p:blipFill>
          <p:spPr bwMode="auto">
            <a:xfrm>
              <a:off x="1033463" y="1547812"/>
              <a:ext cx="2977560" cy="290988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1566757" y="3971678"/>
              <a:ext cx="380925" cy="22857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1205412" y="4676524"/>
              <a:ext cx="263366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2000"/>
                <a:t>Small sialolith at the proximal end of duct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SEROUS CELL</a:t>
            </a:r>
            <a:br>
              <a:rPr lang="en-US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dirty="0"/>
          </a:p>
        </p:txBody>
      </p:sp>
      <p:pic>
        <p:nvPicPr>
          <p:cNvPr id="4" name="Picture 3" descr="C:\Documents and Settings\Ioannis G. Koutlas D\Desktop\sg_files\Figure_11-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505200"/>
            <a:ext cx="3048000" cy="3163019"/>
          </a:xfrm>
          <a:prstGeom prst="rect">
            <a:avLst/>
          </a:prstGeom>
          <a:noFill/>
        </p:spPr>
      </p:pic>
      <p:graphicFrame>
        <p:nvGraphicFramePr>
          <p:cNvPr id="2050" name="Object 7"/>
          <p:cNvGraphicFramePr>
            <a:graphicFrameLocks noChangeAspect="1"/>
          </p:cNvGraphicFramePr>
          <p:nvPr>
            <p:ph idx="1"/>
          </p:nvPr>
        </p:nvGraphicFramePr>
        <p:xfrm>
          <a:off x="5334000" y="990600"/>
          <a:ext cx="2281238" cy="2408860"/>
        </p:xfrm>
        <a:graphic>
          <a:graphicData uri="http://schemas.openxmlformats.org/presentationml/2006/ole">
            <p:oleObj spid="_x0000_s2050" name="Photo Editor Photo" r:id="rId5" imgW="1362265" imgH="1438095" progId="">
              <p:embed/>
            </p:oleObj>
          </a:graphicData>
        </a:graphic>
      </p:graphicFrame>
      <p:pic>
        <p:nvPicPr>
          <p:cNvPr id="2051" name="Picture 3" descr="E:\books\Tencate  Oral Histology\ColorImageCollection\SalivaryGlands\Figure_119.jpg"/>
          <p:cNvPicPr>
            <a:picLocks noChangeAspect="1" noChangeArrowheads="1"/>
          </p:cNvPicPr>
          <p:nvPr/>
        </p:nvPicPr>
        <p:blipFill>
          <a:blip r:embed="rId6"/>
          <a:srcRect r="30566"/>
          <a:stretch>
            <a:fillRect/>
          </a:stretch>
        </p:blipFill>
        <p:spPr bwMode="auto">
          <a:xfrm>
            <a:off x="381000" y="2057400"/>
            <a:ext cx="4191000" cy="39973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9AFF4A-9C89-4211-B4A8-DF6187644FE2}" type="slidenum">
              <a:rPr lang="en-US">
                <a:solidFill>
                  <a:schemeClr val="tx1"/>
                </a:solidFill>
              </a:rPr>
              <a:pPr/>
              <a:t>30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609600"/>
            <a:ext cx="8077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HISTOLOGICAL FEATURES: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Concentric laminations around a central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nidus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of amorphous debris.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Periductal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inflammation is seen and gland shows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sialadenitis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 fontAlgn="auto">
              <a:spcAft>
                <a:spcPts val="0"/>
              </a:spcAft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651" name="Object 4"/>
          <p:cNvGraphicFramePr>
            <a:graphicFrameLocks noChangeAspect="1"/>
          </p:cNvGraphicFramePr>
          <p:nvPr/>
        </p:nvGraphicFramePr>
        <p:xfrm>
          <a:off x="4800600" y="2514600"/>
          <a:ext cx="4191000" cy="4194175"/>
        </p:xfrm>
        <a:graphic>
          <a:graphicData uri="http://schemas.openxmlformats.org/presentationml/2006/ole">
            <p:oleObj spid="_x0000_s27651" name="Photo Editor Photo" r:id="rId4" imgW="6335009" imgH="3877216" progId="">
              <p:embed/>
            </p:oleObj>
          </a:graphicData>
        </a:graphic>
      </p:graphicFrame>
      <p:pic>
        <p:nvPicPr>
          <p:cNvPr id="8" name="Picture 7" descr="sial15.JPG"/>
          <p:cNvPicPr>
            <a:picLocks noChangeAspect="1"/>
          </p:cNvPicPr>
          <p:nvPr/>
        </p:nvPicPr>
        <p:blipFill>
          <a:blip r:embed="rId5"/>
          <a:srcRect l="7518" r="21056" b="13889"/>
          <a:stretch>
            <a:fillRect/>
          </a:stretch>
        </p:blipFill>
        <p:spPr bwMode="auto">
          <a:xfrm>
            <a:off x="838200" y="3352800"/>
            <a:ext cx="3429000" cy="269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C0FAD4-953B-498D-93C7-49F871701BCF}" type="slidenum">
              <a:rPr lang="en-US">
                <a:solidFill>
                  <a:schemeClr val="tx1"/>
                </a:solidFill>
              </a:rPr>
              <a:pPr/>
              <a:t>31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990600"/>
            <a:ext cx="8534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POST-RADIATION SIALADENITIS:</a:t>
            </a:r>
          </a:p>
          <a:p>
            <a:pPr algn="just" fontAlgn="auto">
              <a:spcAft>
                <a:spcPts val="0"/>
              </a:spcAft>
              <a:buFontTx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Complication of radiotherapy.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Severity of damage to the S.G is directly proportional to the dose of radiation.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S.G coming in the field of radiation show destruction of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acinar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cells with subsequent fibrosis of the gland and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xerostomia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Histologically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loss of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secretory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granules with edema and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neutrophilic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infiltration is seen.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4B3685-3CEB-475E-98B2-FE37E69ED4FD}" type="slidenum">
              <a:rPr lang="en-US">
                <a:solidFill>
                  <a:schemeClr val="tx1"/>
                </a:solidFill>
              </a:rPr>
              <a:pPr/>
              <a:t>32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762000"/>
            <a:ext cx="8077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SJOGREN’S SYNDROME: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Described by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Henrik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Sjogren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 1933.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It is a triad of: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Keratoconjunctivitis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sicca</a:t>
            </a: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Xerostomia</a:t>
            </a: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Rheumatoid arthritis.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PRIMARY SJOGREN SYNDROME-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Dry mouth+ dry eyes.</a:t>
            </a:r>
          </a:p>
          <a:p>
            <a:pPr marL="514350" indent="-51435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u="sng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SECONDARY SJOGREN SYNDROME-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Primary SS+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RA+SLE+PAN+Scleroderma</a:t>
            </a:r>
            <a:endParaRPr lang="en-US" sz="2400" u="sng" dirty="0" smtClean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C08406-C2A6-4B10-8F05-E1BEE8890E4D}" type="slidenum">
              <a:rPr lang="en-US">
                <a:solidFill>
                  <a:schemeClr val="tx1"/>
                </a:solidFill>
              </a:rPr>
              <a:pPr/>
              <a:t>33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79136"/>
          </a:xfrm>
        </p:spPr>
        <p:txBody>
          <a:bodyPr>
            <a:normAutofit lnSpcReduction="10000"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en-US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ETIOLOGY: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u="sng" dirty="0" smtClean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Genetic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Hormonal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Infections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Immunological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Autoimmune.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combination of the above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Altered immunologic response- the main factor.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75% cases- Anti-salivary duct antibody.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HLA system- HLA-DR3 &amp; HLA-DRw52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8839200" cy="6324600"/>
          </a:xfrm>
        </p:spPr>
        <p:txBody>
          <a:bodyPr rtlCol="0">
            <a:normAutofit lnSpcReduction="1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FEATURES:</a:t>
            </a:r>
          </a:p>
          <a:p>
            <a:pPr algn="just" fontAlgn="auto">
              <a:spcAft>
                <a:spcPts val="0"/>
              </a:spcAft>
              <a:buNone/>
              <a:defRPr/>
            </a:pPr>
            <a:endParaRPr lang="en-US" sz="2800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Mostly occurs in females. Ratio--10:1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middle aged.)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Swelling is usually bilateral may be painful or slightly tender, intermittent or persistent in nature.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Xerostomia</a:t>
            </a: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None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Difficulty in swallowing, altered taste, or difficulty in wearing dentures.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Oral mucosa may be red and tender due to secondary infections. Denture sore mouth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</a:t>
            </a:r>
            <a:endParaRPr lang="en-US" dirty="0"/>
          </a:p>
        </p:txBody>
      </p:sp>
      <p:pic>
        <p:nvPicPr>
          <p:cNvPr id="37890" name="Picture 2" descr="C:\Users\intel\Desktop\ncprheum0165-f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3662362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1" name="Picture 3" descr="C:\Users\intel\Desktop\rh nodules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581400"/>
            <a:ext cx="43434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C:\Users\User\Desktop\ld images\sjogrens_syndrome.jpg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1" y="228600"/>
            <a:ext cx="43434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jogrens_syndrom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5000" y="1143000"/>
            <a:ext cx="6629400" cy="497205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656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C309AE-4E29-44CE-841D-B9499FE649C9}" type="slidenum">
              <a:rPr lang="en-US">
                <a:solidFill>
                  <a:schemeClr val="tx1"/>
                </a:solidFill>
              </a:rPr>
              <a:pPr/>
              <a:t>36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6565" name="TextBox 6"/>
          <p:cNvSpPr txBox="1">
            <a:spLocks noChangeArrowheads="1"/>
          </p:cNvSpPr>
          <p:nvPr/>
        </p:nvSpPr>
        <p:spPr bwMode="auto">
          <a:xfrm>
            <a:off x="2362200" y="6334125"/>
            <a:ext cx="6215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BRANCHLESS FRUIT LAIDEN TREE</a:t>
            </a:r>
          </a:p>
        </p:txBody>
      </p:sp>
      <p:pic>
        <p:nvPicPr>
          <p:cNvPr id="30723" name="Picture 3" descr="C:\Users\intel\Desktop\cherry blosso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85800"/>
            <a:ext cx="2628900" cy="1971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8763000" cy="5562600"/>
          </a:xfrm>
        </p:spPr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HISTOLOGICAL FEATURES</a:t>
            </a:r>
            <a:endParaRPr lang="en-US" sz="2800" u="sng" dirty="0" smtClean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 types of changes can be seen in major glands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Intense lymphocytic infiltration of the gland replacing all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acinar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structures– lobular architecture preserved</a:t>
            </a: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There may be proliferation of ductal epithelium and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myoepithelium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to form- 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epimyoepithelial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islands”.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Atrophy of the glands sequential to the lymphocytic infiltration.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8E9E08-83BD-4759-871E-2EE75865B018}" type="slidenum">
              <a:rPr lang="en-US">
                <a:solidFill>
                  <a:schemeClr val="tx1"/>
                </a:solidFill>
              </a:rPr>
              <a:pPr/>
              <a:t>37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6" descr="E:\books\LUCAS\sk264.jpg"/>
          <p:cNvPicPr>
            <a:picLocks noChangeAspect="1" noChangeArrowheads="1"/>
          </p:cNvPicPr>
          <p:nvPr/>
        </p:nvPicPr>
        <p:blipFill>
          <a:blip r:embed="rId3"/>
          <a:srcRect l="47422" t="68889" r="6167" b="3430"/>
          <a:stretch>
            <a:fillRect/>
          </a:stretch>
        </p:blipFill>
        <p:spPr bwMode="auto">
          <a:xfrm>
            <a:off x="5562600" y="4632385"/>
            <a:ext cx="3276600" cy="222561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4805265" cy="3670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8625" y="2362200"/>
            <a:ext cx="4905375" cy="427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 l="2837" t="1695" r="55775" b="49153"/>
          <a:stretch>
            <a:fillRect/>
          </a:stretch>
        </p:blipFill>
        <p:spPr bwMode="auto">
          <a:xfrm>
            <a:off x="228600" y="304800"/>
            <a:ext cx="6172200" cy="4059238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 l="46150" r="8612" b="49153"/>
          <a:stretch>
            <a:fillRect/>
          </a:stretch>
        </p:blipFill>
        <p:spPr bwMode="auto">
          <a:xfrm>
            <a:off x="5334000" y="4419600"/>
            <a:ext cx="3581400" cy="2286000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MUCOUS CELL</a:t>
            </a:r>
            <a:br>
              <a:rPr lang="en-US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dirty="0" smtClean="0"/>
          </a:p>
        </p:txBody>
      </p:sp>
      <p:sp>
        <p:nvSpPr>
          <p:cNvPr id="5123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4D9D2B-FF32-4ACA-BD44-D663354214A2}" type="slidenum">
              <a:rPr lang="en-US">
                <a:solidFill>
                  <a:schemeClr val="tx1"/>
                </a:solidFill>
              </a:rPr>
              <a:pPr/>
              <a:t>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endParaRPr lang="en-US" sz="44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2133600"/>
            <a:ext cx="4038600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endParaRPr lang="en-US" sz="2800" kern="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5715000" y="762000"/>
          <a:ext cx="2590800" cy="2528521"/>
        </p:xfrm>
        <a:graphic>
          <a:graphicData uri="http://schemas.openxmlformats.org/presentationml/2006/ole">
            <p:oleObj spid="_x0000_s17410" name="Photo Editor Photo" r:id="rId4" imgW="1571844" imgH="1380952" progId="">
              <p:embed/>
            </p:oleObj>
          </a:graphicData>
        </a:graphic>
      </p:graphicFrame>
      <p:pic>
        <p:nvPicPr>
          <p:cNvPr id="17411" name="Picture 3" descr="E:\books\Tencate  Oral Histology\ColorImageCollection\SalivaryGlands\Figure_114.jpg"/>
          <p:cNvPicPr>
            <a:picLocks noChangeAspect="1" noChangeArrowheads="1"/>
          </p:cNvPicPr>
          <p:nvPr/>
        </p:nvPicPr>
        <p:blipFill>
          <a:blip r:embed="rId5"/>
          <a:srcRect b="22222"/>
          <a:stretch>
            <a:fillRect/>
          </a:stretch>
        </p:blipFill>
        <p:spPr bwMode="auto">
          <a:xfrm>
            <a:off x="228600" y="1066800"/>
            <a:ext cx="5048250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2" name="Picture 4" descr="E:\books\Tencate  Oral Histology\ColorImageCollection\SalivaryGlands\Figure_11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3505200"/>
            <a:ext cx="3429000" cy="3124200"/>
          </a:xfrm>
          <a:prstGeom prst="rect">
            <a:avLst/>
          </a:prstGeom>
          <a:noFill/>
        </p:spPr>
      </p:pic>
      <p:pic>
        <p:nvPicPr>
          <p:cNvPr id="17413" name="Picture 5" descr="E:\books\Tencate  Oral Histology\ColorImageCollection\SalivaryGlands\Figure_11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4038600"/>
            <a:ext cx="504825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457200"/>
            <a:ext cx="8153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LABORATORY FINDINGS: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ESR and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IgG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increased.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Positive 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R.A. Factor 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75% cases.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Anti- nuclear antibodies present- 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ANAs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Anti-SS-A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(anti-Ro) &amp; 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Anti–SS–B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 Anti- La) found in primary SS.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Increase in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lactoferrin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l-GR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β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 macroglobulin.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Total protein is increased.</a:t>
            </a:r>
            <a:endParaRPr 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2" descr="C:\Users\intel\Desktop\schirmer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19201"/>
            <a:ext cx="6629400" cy="40386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39" name="Picture 3" descr="C:\Users\intel\Desktop\schirmer12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4191000"/>
            <a:ext cx="2743200" cy="25146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477000" y="685800"/>
            <a:ext cx="22860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Georgia" pitchFamily="18" charset="0"/>
              </a:rPr>
              <a:t>Shirmer</a:t>
            </a:r>
            <a:r>
              <a:rPr lang="en-US" sz="2400" dirty="0" smtClean="0">
                <a:solidFill>
                  <a:srgbClr val="FF0000"/>
                </a:solidFill>
                <a:latin typeface="Georgia" pitchFamily="18" charset="0"/>
              </a:rPr>
              <a:t> test</a:t>
            </a:r>
            <a:endParaRPr lang="en-US" sz="2400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848600" cy="7620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Sjogren’s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syndrome diagnostic criteria based on Combined European- American consensus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914400"/>
          <a:ext cx="9144000" cy="55180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572000"/>
                <a:gridCol w="4572000"/>
              </a:tblGrid>
              <a:tr h="141877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1. Ocular symptoms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Troublesome dry eyes persisting for more than 3</a:t>
                      </a:r>
                      <a:r>
                        <a:rPr lang="en-US" sz="18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months</a:t>
                      </a:r>
                    </a:p>
                    <a:p>
                      <a:r>
                        <a:rPr lang="en-US" sz="18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Recurrent sensation of sand or gravel in eyes.</a:t>
                      </a:r>
                    </a:p>
                    <a:p>
                      <a:r>
                        <a:rPr lang="en-US" sz="18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Tear substitutes use&gt;3times a day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/>
                </a:tc>
              </a:tr>
              <a:tr h="9295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2. Oral symptoms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Dry mouth every</a:t>
                      </a:r>
                      <a:r>
                        <a:rPr lang="en-US" sz="18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day&gt; 3 months</a:t>
                      </a:r>
                    </a:p>
                    <a:p>
                      <a:r>
                        <a:rPr lang="en-US" sz="18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Recurrent swollen S.G as an adult</a:t>
                      </a:r>
                    </a:p>
                    <a:p>
                      <a:r>
                        <a:rPr lang="en-US" sz="18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Need fluids to aid in swallowing foods</a:t>
                      </a:r>
                      <a:endParaRPr lang="en-US" sz="1800" b="0" baseline="0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/>
                </a:tc>
              </a:tr>
              <a:tr h="65064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3. Objective evidence of dry eyes</a:t>
                      </a:r>
                    </a:p>
                    <a:p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(at least 1 present)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Schirmer</a:t>
                      </a:r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test (&lt;5mm</a:t>
                      </a:r>
                      <a:r>
                        <a:rPr lang="en-US" sz="18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in 5min)</a:t>
                      </a:r>
                    </a:p>
                    <a:p>
                      <a:r>
                        <a:rPr lang="en-US" sz="18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Rose Bengal score( &gt;4)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/>
                </a:tc>
              </a:tr>
              <a:tr h="115275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4. Objective evidence of S.G involvement</a:t>
                      </a:r>
                    </a:p>
                    <a:p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(atleast 1 present)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S.G </a:t>
                      </a:r>
                      <a:r>
                        <a:rPr lang="en-US" sz="18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scintigraphy</a:t>
                      </a:r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(delayed uptake)</a:t>
                      </a:r>
                    </a:p>
                    <a:p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Parotid </a:t>
                      </a:r>
                      <a:r>
                        <a:rPr lang="en-US" sz="18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sialography</a:t>
                      </a:r>
                      <a:endParaRPr lang="en-US" sz="180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sz="18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Unstimulated</a:t>
                      </a:r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salivary flow&lt;1.5ml in 15 min.)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/>
                </a:tc>
              </a:tr>
              <a:tr h="886731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5. Histopathological</a:t>
                      </a:r>
                      <a:r>
                        <a:rPr lang="en-US" sz="18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Features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Lacrimal gland biopsy sample with score &gt;1</a:t>
                      </a:r>
                    </a:p>
                    <a:p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Minor</a:t>
                      </a:r>
                      <a:r>
                        <a:rPr lang="en-US" sz="18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S.G, score &gt;1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/>
                </a:tc>
              </a:tr>
              <a:tr h="371793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6. Lab abnormality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Anti 60-kDa Ro (SS-A)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9600" y="6427787"/>
            <a:ext cx="8305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4/6 must be present for classification as SS, but 1 of the 4 must be either 5 or 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2D6E51-57BA-4256-8980-8F6050C67207}" type="slidenum"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42</a:t>
            </a:fld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838200"/>
            <a:ext cx="82296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NECROTIZING SIALOMETAPLASIA: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Uncommon locally destructive inflammatory condition characterized by necrosis of minor S.G of the palate along with surface epithelium and underlying C.T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FEATURES:</a:t>
            </a:r>
          </a:p>
          <a:p>
            <a:pPr algn="just" fontAlgn="auto">
              <a:spcAft>
                <a:spcPts val="0"/>
              </a:spcAft>
              <a:defRPr/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Seen in adults, males&gt; females.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75% cases on posterior palate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One or two deep seated punched out ulcerations.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Presence of grey granular lobules at the base of ulcer representing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necrosed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minor S.G</a:t>
            </a:r>
          </a:p>
          <a:p>
            <a:pPr algn="just" fontAlgn="auto">
              <a:spcAft>
                <a:spcPts val="0"/>
              </a:spcAft>
              <a:defRPr/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20000" contrast="40000"/>
          </a:blip>
          <a:srcRect l="57353"/>
          <a:stretch>
            <a:fillRect/>
          </a:stretch>
        </p:blipFill>
        <p:spPr>
          <a:xfrm>
            <a:off x="5029200" y="3810000"/>
            <a:ext cx="3505200" cy="284649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96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62EAB0-9F55-49FD-A362-74DAECC81549}" type="slidenum">
              <a:rPr lang="en-US">
                <a:solidFill>
                  <a:schemeClr val="tx1"/>
                </a:solidFill>
              </a:rPr>
              <a:pPr/>
              <a:t>43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4495800"/>
            <a:ext cx="4183063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Patient may report that:</a:t>
            </a:r>
          </a:p>
          <a:p>
            <a:pPr algn="ctr"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dirty="0">
                <a:solidFill>
                  <a:srgbClr val="FF0000"/>
                </a:solidFill>
                <a:latin typeface="Georgia" pitchFamily="18" charset="0"/>
                <a:cs typeface="Arial" pitchFamily="34" charset="0"/>
              </a:rPr>
              <a:t>PART OF MY PALATE</a:t>
            </a:r>
          </a:p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Georgia" pitchFamily="18" charset="0"/>
                <a:cs typeface="Arial" pitchFamily="34" charset="0"/>
              </a:rPr>
              <a:t> FELL OUT”</a:t>
            </a:r>
          </a:p>
        </p:txBody>
      </p:sp>
      <p:pic>
        <p:nvPicPr>
          <p:cNvPr id="31746" name="Picture 2" descr="C:\Users\intel\Desktop\6255183918_43f52dfaeb_z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28600"/>
            <a:ext cx="4648200" cy="3359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7" name="Picture 3" descr="C:\Users\intel\Desktop\necrotiz-sial-lee2-525x3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228600"/>
            <a:ext cx="4191000" cy="3429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8EA8BC-E345-4475-8AEB-44413BAE973D}" type="slidenum">
              <a:rPr lang="en-US">
                <a:solidFill>
                  <a:schemeClr val="tx1"/>
                </a:solidFill>
              </a:rPr>
              <a:pPr/>
              <a:t>44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5410200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en-US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HISTOLOGICAL FEATURES: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Base of ulcer shows absence of epithelium which is replaced by necrotic debris.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minor S.G show features of coagulation necrosis.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Acinar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necrosis followed by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squamous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metaplasia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of salivary ducts.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Lobular architecture is preserved.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Liberation of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mucin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associated with inflammatory response.</a:t>
            </a:r>
          </a:p>
          <a:p>
            <a:pPr algn="just" fontAlgn="auto">
              <a:spcAft>
                <a:spcPts val="0"/>
              </a:spcAft>
              <a:buFontTx/>
              <a:buNone/>
              <a:defRPr/>
            </a:pPr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algn="just" fontAlgn="auto">
              <a:spcAft>
                <a:spcPts val="0"/>
              </a:spcAft>
              <a:buFontTx/>
              <a:buNone/>
              <a:defRPr/>
            </a:pPr>
            <a:endParaRPr lang="en-US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TREATMENT: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Self healing in 1-3 months time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20000" contrast="40000"/>
          </a:blip>
          <a:srcRect l="44952" t="5085" r="8368" b="30508"/>
          <a:stretch>
            <a:fillRect/>
          </a:stretch>
        </p:blipFill>
        <p:spPr>
          <a:xfrm>
            <a:off x="5638800" y="3962400"/>
            <a:ext cx="3305175" cy="266700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20000" contrast="40000"/>
          </a:blip>
          <a:srcRect t="5085" r="56777" b="32473"/>
          <a:stretch>
            <a:fillRect/>
          </a:stretch>
        </p:blipFill>
        <p:spPr>
          <a:xfrm>
            <a:off x="152400" y="152400"/>
            <a:ext cx="5638800" cy="4861302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30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261535-B283-4DF2-9135-804F08D0DB54}" type="slidenum">
              <a:rPr lang="en-US">
                <a:solidFill>
                  <a:schemeClr val="tx1"/>
                </a:solidFill>
              </a:rPr>
              <a:pPr/>
              <a:t>45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0000" contrast="40000"/>
          </a:blip>
          <a:srcRect l="44952" t="20339" r="8368" b="15254"/>
          <a:stretch>
            <a:fillRect/>
          </a:stretch>
        </p:blipFill>
        <p:spPr>
          <a:xfrm>
            <a:off x="152400" y="3429000"/>
            <a:ext cx="3276600" cy="2706524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10000" contrast="40000"/>
          </a:blip>
          <a:srcRect t="20339" r="56777" b="17148"/>
          <a:stretch>
            <a:fillRect/>
          </a:stretch>
        </p:blipFill>
        <p:spPr>
          <a:xfrm>
            <a:off x="3581400" y="304800"/>
            <a:ext cx="5410200" cy="502920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03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22F5A6-96D7-46AC-9108-D4D03C343E4E}" type="slidenum">
              <a:rPr lang="en-US">
                <a:solidFill>
                  <a:schemeClr val="tx1"/>
                </a:solidFill>
              </a:rPr>
              <a:pPr/>
              <a:t>46</a:t>
            </a:fld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4039" name="Straight Arrow Connector 9"/>
          <p:cNvCxnSpPr>
            <a:cxnSpLocks noChangeShapeType="1"/>
          </p:cNvCxnSpPr>
          <p:nvPr/>
        </p:nvCxnSpPr>
        <p:spPr bwMode="auto">
          <a:xfrm rot="5400000" flipH="1" flipV="1">
            <a:off x="4610100" y="5067300"/>
            <a:ext cx="1295400" cy="1524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4040" name="Straight Arrow Connector 11"/>
          <p:cNvCxnSpPr>
            <a:cxnSpLocks noChangeShapeType="1"/>
          </p:cNvCxnSpPr>
          <p:nvPr/>
        </p:nvCxnSpPr>
        <p:spPr bwMode="auto">
          <a:xfrm rot="5400000" flipH="1" flipV="1">
            <a:off x="5143500" y="4762500"/>
            <a:ext cx="1143000" cy="9144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4" name="TextBox 13"/>
          <p:cNvSpPr txBox="1"/>
          <p:nvPr/>
        </p:nvSpPr>
        <p:spPr>
          <a:xfrm>
            <a:off x="4267200" y="5867400"/>
            <a:ext cx="374493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Squamous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metaplasia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 descr="C:\Users\intel\Desktop\ns h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85800"/>
            <a:ext cx="3281409" cy="2628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:\books\LUCAS\sk245.jpg"/>
          <p:cNvPicPr>
            <a:picLocks noChangeAspect="1" noChangeArrowheads="1"/>
          </p:cNvPicPr>
          <p:nvPr/>
        </p:nvPicPr>
        <p:blipFill>
          <a:blip r:embed="rId2"/>
          <a:srcRect l="49579" t="70000"/>
          <a:stretch>
            <a:fillRect/>
          </a:stretch>
        </p:blipFill>
        <p:spPr bwMode="auto">
          <a:xfrm>
            <a:off x="4495800" y="3228418"/>
            <a:ext cx="4648200" cy="3629582"/>
          </a:xfrm>
          <a:prstGeom prst="rect">
            <a:avLst/>
          </a:prstGeom>
          <a:noFill/>
        </p:spPr>
      </p:pic>
      <p:pic>
        <p:nvPicPr>
          <p:cNvPr id="6" name="Picture 4" descr="E:\books\LUCAS\sk245.jpg"/>
          <p:cNvPicPr>
            <a:picLocks noChangeAspect="1" noChangeArrowheads="1"/>
          </p:cNvPicPr>
          <p:nvPr/>
        </p:nvPicPr>
        <p:blipFill>
          <a:blip r:embed="rId2"/>
          <a:srcRect l="50000" t="37778" b="31111"/>
          <a:stretch>
            <a:fillRect/>
          </a:stretch>
        </p:blipFill>
        <p:spPr bwMode="auto">
          <a:xfrm>
            <a:off x="0" y="0"/>
            <a:ext cx="5334000" cy="4355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33400"/>
            <a:ext cx="8534400" cy="6172200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en-US" sz="36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ONCOCYTOSIS</a:t>
            </a: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120000"/>
              </a:lnSpc>
              <a:buNone/>
            </a:pPr>
            <a:endParaRPr lang="en-US" sz="2400" b="1" u="sng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defRPr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Onco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derived from “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onkoustai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” which means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 swell</a:t>
            </a:r>
          </a:p>
          <a:p>
            <a:pPr marL="514350" indent="-514350" algn="just"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Jaffe first coined the term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oncocytoma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buFont typeface="Wingdings" pitchFamily="2" charset="2"/>
              <a:buChar char="Ø"/>
              <a:defRPr/>
            </a:pPr>
            <a:endParaRPr lang="en-US" sz="2400" b="1" u="sng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Focal replacement of normal glandular tissue with enlarged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eosinophilic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epithelial cells with granular cytoplasm. </a:t>
            </a:r>
          </a:p>
          <a:p>
            <a:pPr algn="just">
              <a:lnSpc>
                <a:spcPct val="120000"/>
              </a:lnSpc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Seen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in older people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&amp; considered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sequelae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of aging. 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Parotid gland most commonly involved.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686800" cy="6096000"/>
          </a:xfrm>
        </p:spPr>
        <p:txBody>
          <a:bodyPr>
            <a:normAutofit/>
          </a:bodyPr>
          <a:lstStyle/>
          <a:p>
            <a:pPr algn="just">
              <a:buNone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An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oncocyte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is a large round to polyhedral well defined cell characterized by bright eosinophilic cytoplasm prominent granularity (due to excessive mitochondria) and a central small dense nucleus</a:t>
            </a:r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752600" y="2590800"/>
            <a:ext cx="5715000" cy="4017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MYOEPITHELIAL CELL</a:t>
            </a:r>
            <a:br>
              <a:rPr lang="en-US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endParaRPr lang="en-US" sz="44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2362200"/>
            <a:ext cx="4038600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endParaRPr lang="en-US" sz="2800" kern="0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 eaLnBrk="1" hangingPunct="1"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endParaRPr lang="en-US" sz="2800" kern="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150" name="Object 4"/>
          <p:cNvGraphicFramePr>
            <a:graphicFrameLocks noChangeAspect="1"/>
          </p:cNvGraphicFramePr>
          <p:nvPr/>
        </p:nvGraphicFramePr>
        <p:xfrm>
          <a:off x="5334000" y="228600"/>
          <a:ext cx="3132137" cy="2640145"/>
        </p:xfrm>
        <a:graphic>
          <a:graphicData uri="http://schemas.openxmlformats.org/presentationml/2006/ole">
            <p:oleObj spid="_x0000_s18434" name="Photo Editor Photo" r:id="rId4" imgW="3905795" imgH="2847619" progId="">
              <p:embed/>
            </p:oleObj>
          </a:graphicData>
        </a:graphic>
      </p:graphicFrame>
      <p:pic>
        <p:nvPicPr>
          <p:cNvPr id="18435" name="Picture 3" descr="E:\books\Tencate  Oral Histology\BookFigures\Chapter 11\Figure_11-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3200400"/>
            <a:ext cx="3590925" cy="3503565"/>
          </a:xfrm>
          <a:prstGeom prst="rect">
            <a:avLst/>
          </a:prstGeom>
          <a:noFill/>
        </p:spPr>
      </p:pic>
      <p:pic>
        <p:nvPicPr>
          <p:cNvPr id="18436" name="Picture 4" descr="E:\books\Tencate  Oral Histology\ColorImageCollection\SalivaryGlands\Figure_117.jpg"/>
          <p:cNvPicPr>
            <a:picLocks noChangeAspect="1" noChangeArrowheads="1"/>
          </p:cNvPicPr>
          <p:nvPr/>
        </p:nvPicPr>
        <p:blipFill>
          <a:blip r:embed="rId6"/>
          <a:srcRect b="7869"/>
          <a:stretch>
            <a:fillRect/>
          </a:stretch>
        </p:blipFill>
        <p:spPr bwMode="auto">
          <a:xfrm>
            <a:off x="228600" y="4038600"/>
            <a:ext cx="4419600" cy="2819400"/>
          </a:xfrm>
          <a:prstGeom prst="rect">
            <a:avLst/>
          </a:prstGeom>
          <a:noFill/>
        </p:spPr>
      </p:pic>
      <p:pic>
        <p:nvPicPr>
          <p:cNvPr id="18437" name="Picture 5" descr="E:\books\Tencate  Oral Histology\BookFigures\Chapter 11\Figure_11-2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1219200"/>
            <a:ext cx="4419600" cy="2743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105400"/>
            <a:ext cx="8991600" cy="1600200"/>
          </a:xfrm>
        </p:spPr>
        <p:txBody>
          <a:bodyPr>
            <a:noAutofit/>
          </a:bodyPr>
          <a:lstStyle/>
          <a:p>
            <a:pPr algn="just">
              <a:buNone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 err="1">
                <a:latin typeface="Arial" pitchFamily="34" charset="0"/>
                <a:cs typeface="Arial" pitchFamily="34" charset="0"/>
              </a:rPr>
              <a:t>Oncocytes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may show transition to clear cells as a result of intra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cytoplasmic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glycogen. </a:t>
            </a:r>
          </a:p>
          <a:p>
            <a:pPr algn="just"/>
            <a:r>
              <a:rPr lang="en-US" sz="2000" dirty="0" err="1">
                <a:latin typeface="Arial" pitchFamily="34" charset="0"/>
                <a:cs typeface="Arial" pitchFamily="34" charset="0"/>
              </a:rPr>
              <a:t>Oncocytes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stain positive with </a:t>
            </a:r>
            <a:r>
              <a:rPr lang="en-US" sz="20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PTAH</a:t>
            </a: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The lobular architecture of glands remain intact</a:t>
            </a:r>
            <a:endParaRPr lang="en-US" sz="2000" dirty="0" smtClean="0"/>
          </a:p>
          <a:p>
            <a:pPr algn="just"/>
            <a:endParaRPr lang="en-US" sz="2000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0" name="Picture 4" descr="SCAN0041"/>
          <p:cNvPicPr>
            <a:picLocks noChangeAspect="1" noChangeArrowheads="1"/>
          </p:cNvPicPr>
          <p:nvPr/>
        </p:nvPicPr>
        <p:blipFill>
          <a:blip r:embed="rId2"/>
          <a:srcRect l="4545" t="3922" r="6061"/>
          <a:stretch>
            <a:fillRect/>
          </a:stretch>
        </p:blipFill>
        <p:spPr bwMode="auto">
          <a:xfrm>
            <a:off x="1676400" y="152400"/>
            <a:ext cx="60960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810000" y="5486400"/>
            <a:ext cx="5105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458200" cy="52117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b="1" dirty="0" err="1" smtClean="0">
                <a:latin typeface="Arial" pitchFamily="34" charset="0"/>
                <a:cs typeface="Arial" pitchFamily="34" charset="0"/>
              </a:rPr>
              <a:t>Ultrastructure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err="1" smtClean="0">
                <a:latin typeface="Arial" pitchFamily="34" charset="0"/>
                <a:cs typeface="Arial" pitchFamily="34" charset="0"/>
              </a:rPr>
              <a:t>Oncocytes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show cytoplasm packed with large,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pleomorphic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mitochondria</a:t>
            </a:r>
            <a:r>
              <a:rPr lang="en-US" dirty="0">
                <a:latin typeface="Arial" pitchFamily="34" charset="0"/>
                <a:cs typeface="Arial" pitchFamily="34" charset="0"/>
              </a:rPr>
              <a:t>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ELLIS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The cause is  </a:t>
            </a:r>
            <a:r>
              <a:rPr lang="en-US" dirty="0">
                <a:latin typeface="Arial" pitchFamily="34" charset="0"/>
                <a:cs typeface="Arial" pitchFamily="34" charset="0"/>
              </a:rPr>
              <a:t>not known, and the attempt to increase the number and surface area of mitochondria is a compensatory mechanism to correct a cellular functional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defect</a:t>
            </a:r>
          </a:p>
          <a:p>
            <a:pPr algn="just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BATSAKI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Oncocytes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are biochemically deficient since they have reduced levels of oxidative enzymes.</a:t>
            </a:r>
          </a:p>
          <a:p>
            <a:pPr algn="just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 This deficiency is thought to trigger a compensatory mechanism at the organelle level in the form of mitochondrial hyperplasia.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rot="5400000">
            <a:off x="3924300" y="48387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7AE066-AAA2-487F-A5CB-3B70174EF1C5}" type="slidenum">
              <a:rPr lang="en-US">
                <a:solidFill>
                  <a:schemeClr val="tx1"/>
                </a:solidFill>
              </a:rPr>
              <a:pPr/>
              <a:t>52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609600"/>
            <a:ext cx="8686800" cy="5867400"/>
          </a:xfrm>
        </p:spPr>
        <p:txBody>
          <a:bodyPr>
            <a:normAutofit fontScale="92500" lnSpcReduction="10000"/>
          </a:bodyPr>
          <a:lstStyle/>
          <a:p>
            <a:pPr algn="ctr">
              <a:buFont typeface="Arial" pitchFamily="34" charset="0"/>
              <a:buChar char="•"/>
              <a:defRPr/>
            </a:pPr>
            <a:r>
              <a:rPr lang="en-US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VIRAL SIALADENITIS:</a:t>
            </a:r>
          </a:p>
          <a:p>
            <a:pPr algn="ctr">
              <a:buNone/>
              <a:defRPr/>
            </a:pPr>
            <a:endParaRPr lang="en-US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en-US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MUMPS/ EPIDEMIC PAROTITIS: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Acute, contagious, viral infection characterized chiefly by unilateral or bilateral swelling of S.G, usually parotid.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Affects children or young adults.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Incubation period is 2-3 weeks.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Transmitted through saliva or nasal droplets.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Headache, fever, chills, pain on mastication, firm-rubbery swelling of S.G causing elevation of the ear.  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400800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 fontScale="925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PATHOGENESIS: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u="sng" dirty="0" smtClean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Once transmitted     replicates in respiratory epithelium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     spread to local L.N &amp; develop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viremia</a:t>
            </a: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Tx/>
              <a:buNone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Tx/>
              <a:buNone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                  Perivascular &amp; interstitial </a:t>
            </a:r>
          </a:p>
          <a:p>
            <a:pPr algn="just" fontAlgn="auto">
              <a:spcAft>
                <a:spcPts val="0"/>
              </a:spcAft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                  mononuclear cell infiltrate</a:t>
            </a:r>
          </a:p>
          <a:p>
            <a:pPr algn="just" fontAlgn="auto">
              <a:spcAft>
                <a:spcPts val="0"/>
              </a:spcAft>
              <a:buFontTx/>
              <a:buNone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Tx/>
              <a:buNone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                  S.G- Edema and necrosis of </a:t>
            </a:r>
          </a:p>
          <a:p>
            <a:pPr algn="just" fontAlgn="auto">
              <a:spcAft>
                <a:spcPts val="0"/>
              </a:spcAft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                 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acinar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&amp; epithelial duct cells.</a:t>
            </a:r>
          </a:p>
        </p:txBody>
      </p:sp>
      <p:cxnSp>
        <p:nvCxnSpPr>
          <p:cNvPr id="46084" name="Straight Arrow Connector 4"/>
          <p:cNvCxnSpPr>
            <a:cxnSpLocks noChangeShapeType="1"/>
          </p:cNvCxnSpPr>
          <p:nvPr/>
        </p:nvCxnSpPr>
        <p:spPr bwMode="auto">
          <a:xfrm>
            <a:off x="3200400" y="1371600"/>
            <a:ext cx="457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6085" name="Straight Arrow Connector 5"/>
          <p:cNvCxnSpPr>
            <a:cxnSpLocks noChangeShapeType="1"/>
          </p:cNvCxnSpPr>
          <p:nvPr/>
        </p:nvCxnSpPr>
        <p:spPr bwMode="auto">
          <a:xfrm rot="5400000">
            <a:off x="5334000" y="1828800"/>
            <a:ext cx="460375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6086" name="Straight Arrow Connector 7"/>
          <p:cNvCxnSpPr>
            <a:cxnSpLocks noChangeShapeType="1"/>
          </p:cNvCxnSpPr>
          <p:nvPr/>
        </p:nvCxnSpPr>
        <p:spPr bwMode="auto">
          <a:xfrm rot="5400000">
            <a:off x="5334000" y="3048000"/>
            <a:ext cx="458788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6087" name="Straight Arrow Connector 8"/>
          <p:cNvCxnSpPr>
            <a:cxnSpLocks noChangeShapeType="1"/>
          </p:cNvCxnSpPr>
          <p:nvPr/>
        </p:nvCxnSpPr>
        <p:spPr bwMode="auto">
          <a:xfrm rot="5400000">
            <a:off x="5334000" y="4648200"/>
            <a:ext cx="458787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3794" name="Picture 2" descr="C:\Users\intel\Desktop\image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852" y="3429000"/>
            <a:ext cx="3902182" cy="3276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20000" contrast="40000"/>
          </a:blip>
          <a:srcRect l="13294" t="32143" r="43353" b="23668"/>
          <a:stretch>
            <a:fillRect/>
          </a:stretch>
        </p:blipFill>
        <p:spPr>
          <a:xfrm>
            <a:off x="152400" y="152400"/>
            <a:ext cx="7264400" cy="419100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20000" contrast="40000"/>
          </a:blip>
          <a:srcRect l="10976" t="30813" b="17444"/>
          <a:stretch>
            <a:fillRect/>
          </a:stretch>
        </p:blipFill>
        <p:spPr>
          <a:xfrm>
            <a:off x="3352800" y="4572000"/>
            <a:ext cx="5562600" cy="213360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71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BEC1DB-E20F-46CD-8D80-BEA93833CA15}" type="slidenum">
              <a:rPr lang="en-US">
                <a:solidFill>
                  <a:schemeClr val="tx1"/>
                </a:solidFill>
              </a:rPr>
              <a:pPr/>
              <a:t>54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3400"/>
            <a:ext cx="8915400" cy="6172200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COMPLICATIONS: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u="sng" dirty="0" smtClean="0"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Pancreatitis, meningitis,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oophoritis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orchitis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etc.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DIAGNOSIS: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u="sng" dirty="0" smtClean="0"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Detection of virus specific antibodies in the serum.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Detection of virus in urine 7days before onset or 9 days after onset of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parotitis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TREATMENT: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Vaccine.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6B0E19-83A1-49F7-B2C5-82E9729767D9}" type="slidenum">
              <a:rPr lang="en-US">
                <a:solidFill>
                  <a:schemeClr val="tx1"/>
                </a:solidFill>
              </a:rPr>
              <a:pPr/>
              <a:t>55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685800"/>
            <a:ext cx="8534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NUTRITIONAL “MUMPS”: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Chronic, asymptomatic, bilateral enlargement of parotid gland in population suffering from malnutrition like </a:t>
            </a:r>
            <a:r>
              <a:rPr lang="en-US" sz="2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hypoproteinemia</a:t>
            </a:r>
            <a:r>
              <a:rPr lang="en-US" sz="2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anemia, under weight etc.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CHEMICAL “MUMPS”: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600" u="sng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Due to administration of certain chemicals like I</a:t>
            </a:r>
            <a:r>
              <a:rPr lang="en-US" sz="2600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tri-</a:t>
            </a:r>
            <a:r>
              <a:rPr lang="en-US" sz="2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iodothyronine</a:t>
            </a:r>
            <a:r>
              <a:rPr lang="en-US" sz="2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isoproterenol</a:t>
            </a:r>
            <a:r>
              <a:rPr lang="en-U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6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Iodine mumps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4648200"/>
          </a:xfrm>
        </p:spPr>
        <p:txBody>
          <a:bodyPr>
            <a:normAutofit fontScale="92500" lnSpcReduction="20000"/>
          </a:bodyPr>
          <a:lstStyle/>
          <a:p>
            <a:pPr algn="ctr">
              <a:buFont typeface="Arial" pitchFamily="34" charset="0"/>
              <a:buChar char="•"/>
              <a:defRPr/>
            </a:pPr>
            <a:r>
              <a:rPr lang="en-US" sz="30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CYTOMEGALIC INCLUSION DISEASE/ S.G VIRUS DISEASE: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u="sng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Seen in infants less than 2years.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 C/F. may be an accidental finding in patients died of blood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dyscrasias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purpura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pertussis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Transplacental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infection may occur.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Intranuclear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cytoplasmic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inclusions in cells of S.G are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pathognomonic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disease.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20000" contrast="40000"/>
          </a:blip>
          <a:srcRect l="14029" t="35147" r="42985" b="8123"/>
          <a:stretch>
            <a:fillRect/>
          </a:stretch>
        </p:blipFill>
        <p:spPr>
          <a:xfrm>
            <a:off x="152400" y="152400"/>
            <a:ext cx="6781800" cy="409119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20000" contrast="40000"/>
          </a:blip>
          <a:srcRect l="11311" t="31765" b="6823"/>
          <a:stretch>
            <a:fillRect/>
          </a:stretch>
        </p:blipFill>
        <p:spPr>
          <a:xfrm>
            <a:off x="2514600" y="4419600"/>
            <a:ext cx="6188171" cy="243840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0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3DD0A9-62F8-4EDC-A857-38E88E19CC0C}" type="slidenum">
              <a:rPr lang="en-US">
                <a:solidFill>
                  <a:schemeClr val="tx1"/>
                </a:solidFill>
              </a:rPr>
              <a:pPr/>
              <a:t>58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91000" y="1600200"/>
            <a:ext cx="1524000" cy="10668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391AA1-15FD-45BE-A0DA-B90B83E50A11}" type="slidenum">
              <a:rPr lang="en-US">
                <a:solidFill>
                  <a:schemeClr val="tx1"/>
                </a:solidFill>
              </a:rPr>
              <a:pPr/>
              <a:t>59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90600"/>
            <a:ext cx="8458200" cy="5715000"/>
          </a:xfrm>
        </p:spPr>
        <p:txBody>
          <a:bodyPr>
            <a:normAutofit fontScale="92500" lnSpcReduction="20000"/>
          </a:bodyPr>
          <a:lstStyle/>
          <a:p>
            <a:pPr algn="ctr">
              <a:buFont typeface="Arial" pitchFamily="34" charset="0"/>
              <a:buChar char="•"/>
              <a:defRPr/>
            </a:pPr>
            <a:r>
              <a:rPr lang="en-US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BACTERIAL SIALADENITIS: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n-US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ACUTE POSTOPERATIVE PAROTITIS: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u="sng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It is a retrograde infection seen in debilitated patients suffering from dehydration, suppression of salivary secretion, after surgical procedure.</a:t>
            </a:r>
          </a:p>
          <a:p>
            <a:pPr algn="just">
              <a:buNone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Thus decreased salivary flow will allow ascension of microorganisms through duct into gland. 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FEATURES: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Severe pain, rapid swelling of parotid gland, edema of cheek &amp;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peri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-orbital area,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trismus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headache &amp; purulent discharge expressed from parotid duct.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TREATMENT: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Antibiotics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441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Salivary gland Ducts:</a:t>
            </a:r>
            <a:endParaRPr lang="en-US" dirty="0"/>
          </a:p>
        </p:txBody>
      </p:sp>
      <p:pic>
        <p:nvPicPr>
          <p:cNvPr id="19458" name="Picture 2" descr="E:\books\Tencate  Oral Histology\BookFigures\Chapter 11\Figure_11-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828800"/>
            <a:ext cx="2996157" cy="4324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59" name="Picture 3" descr="E:\books\Tencate  Oral Histology\ColorImageCollection\SalivaryGlands\Figure_1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0"/>
            <a:ext cx="5048250" cy="3867150"/>
          </a:xfrm>
          <a:prstGeom prst="rect">
            <a:avLst/>
          </a:prstGeom>
          <a:noFill/>
        </p:spPr>
      </p:pic>
      <p:pic>
        <p:nvPicPr>
          <p:cNvPr id="19460" name="Picture 4" descr="E:\books\Tencate  Oral Histology\BookFigures\Chapter 11\Figure_11-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4038600"/>
            <a:ext cx="28194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1" name="Picture 5" descr="E:\books\Tencate  Oral Histology\ColorImageCollection\SalivaryGlands\Figure_119.jpg"/>
          <p:cNvPicPr>
            <a:picLocks noChangeAspect="1" noChangeArrowheads="1"/>
          </p:cNvPicPr>
          <p:nvPr/>
        </p:nvPicPr>
        <p:blipFill>
          <a:blip r:embed="rId5"/>
          <a:srcRect l="45791" b="5169"/>
          <a:stretch>
            <a:fillRect/>
          </a:stretch>
        </p:blipFill>
        <p:spPr bwMode="auto">
          <a:xfrm>
            <a:off x="3276600" y="4038600"/>
            <a:ext cx="2905125" cy="2567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1665660"/>
            <a:ext cx="2996498" cy="4963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0000" contrast="40000"/>
          </a:blip>
          <a:srcRect t="7825" r="56310" b="20273"/>
          <a:stretch>
            <a:fillRect/>
          </a:stretch>
        </p:blipFill>
        <p:spPr>
          <a:xfrm>
            <a:off x="457200" y="533400"/>
            <a:ext cx="8308975" cy="495300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6DB7AD-BF40-4459-8DF2-7B30F07726C2}" type="slidenum">
              <a:rPr lang="en-US">
                <a:solidFill>
                  <a:schemeClr val="tx1"/>
                </a:solidFill>
              </a:rPr>
              <a:pPr/>
              <a:t>60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lum bright="-20000" contrast="40000"/>
          </a:blip>
          <a:srcRect l="46296" t="71727" r="9259" b="15493"/>
          <a:stretch>
            <a:fillRect/>
          </a:stretch>
        </p:blipFill>
        <p:spPr bwMode="auto">
          <a:xfrm>
            <a:off x="609600" y="5715000"/>
            <a:ext cx="8047038" cy="8382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20000" contrast="40000"/>
          </a:blip>
          <a:srcRect t="2076" r="7692"/>
          <a:stretch>
            <a:fillRect/>
          </a:stretch>
        </p:blipFill>
        <p:spPr>
          <a:xfrm>
            <a:off x="0" y="0"/>
            <a:ext cx="9144000" cy="685800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762000"/>
            <a:ext cx="8458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CHRONIC NON-SPECIFIC SIALADENITIS: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Insidious, inflammatory disease of major S.G characterized by intermittent swelling of glands which may lead to development of clinically obvious fibrous masses.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Etiology: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S.G calculi and subsequent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pyogenic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bacterial infection, radiation therapy, allergens.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u="sng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Seen in children &amp; sometimes subsides spontaneously by puberty.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Sialography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Stenson’s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duct shows characteristic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sausaging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which reflects combination of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ductal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dilation and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ductal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strictures from scar formation.</a:t>
            </a:r>
            <a:endParaRPr lang="en-US" sz="2400" dirty="0" smtClean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0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0000" contrast="40000"/>
          </a:blip>
          <a:srcRect l="9601" t="37288" r="45073" b="11864"/>
          <a:stretch>
            <a:fillRect/>
          </a:stretch>
        </p:blipFill>
        <p:spPr>
          <a:xfrm>
            <a:off x="6019800" y="685800"/>
            <a:ext cx="2971800" cy="243840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DF502A-EE72-45FC-A566-A1DD493BC259}" type="slidenum">
              <a:rPr lang="en-US">
                <a:solidFill>
                  <a:schemeClr val="tx1"/>
                </a:solidFill>
              </a:rPr>
              <a:pPr/>
              <a:t>63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2">
            <a:lum bright="-20000" contrast="40000"/>
          </a:blip>
          <a:srcRect l="57458" t="39505" b="13848"/>
          <a:stretch>
            <a:fillRect/>
          </a:stretch>
        </p:blipFill>
        <p:spPr bwMode="auto">
          <a:xfrm>
            <a:off x="152400" y="0"/>
            <a:ext cx="5737225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7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 l="9853" t="3390" r="45924" b="50847"/>
          <a:stretch>
            <a:fillRect/>
          </a:stretch>
        </p:blipFill>
        <p:spPr>
          <a:xfrm>
            <a:off x="152400" y="3733800"/>
            <a:ext cx="5791200" cy="3124200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6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 l="55777" t="3390" b="49152"/>
          <a:stretch>
            <a:fillRect/>
          </a:stretch>
        </p:blipFill>
        <p:spPr>
          <a:xfrm>
            <a:off x="5334000" y="3886200"/>
            <a:ext cx="3810000" cy="2819400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A91171-0CFF-4D1C-9978-6DB304950975}" type="slidenum">
              <a:rPr lang="en-US">
                <a:solidFill>
                  <a:schemeClr val="tx1"/>
                </a:solidFill>
              </a:rPr>
              <a:pPr/>
              <a:t>64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685800"/>
            <a:ext cx="8458200" cy="5888736"/>
          </a:xfrm>
        </p:spPr>
        <p:txBody>
          <a:bodyPr>
            <a:normAutofit/>
          </a:bodyPr>
          <a:lstStyle/>
          <a:p>
            <a:pPr algn="ctr">
              <a:buFont typeface="Arial" pitchFamily="34" charset="0"/>
              <a:buChar char="•"/>
              <a:defRPr/>
            </a:pPr>
            <a:r>
              <a:rPr lang="en-US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MIKULICZ SYNDROME/ BENIGN LYMPHOEPITHELIAL LESION: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It is abnormal enlargement of salivary gland &amp;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lacrimal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gland.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reported by Johann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Mikulicz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 1888.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Mikulicz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Disease: Cause is unknown.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Mikulicz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Syndrome: cause is known.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ETIOLOGY: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Autoimmune.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 descr="C:\Users\intel\Desktop\xero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4800600"/>
            <a:ext cx="2524125" cy="18097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92ABEE-B781-4330-AF6F-CA56E5420F63}" type="slidenum">
              <a:rPr lang="en-US">
                <a:solidFill>
                  <a:schemeClr val="tx1"/>
                </a:solidFill>
              </a:rPr>
              <a:pPr/>
              <a:t>65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812536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en-US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FEATURES: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Middle aged adults.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Females&gt; males.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Xerostomia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decreased tears, painless swellings( tumefaction)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CLASSIC SIGNS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dry mouth, dry eyes, enlarged S.G &amp; L.G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u="sng" dirty="0" smtClean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HISTOLOGICAL FEATURES: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Diffuse &amp; orderly lymphocytic infiltrate.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Destruction or replacement of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acini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with the persistence of islands of epithelial cells which probably represent residua of gland ducts.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Epimyoepithelial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islands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are seen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 l="1875" t="2974" r="55902" b="49153"/>
          <a:stretch>
            <a:fillRect/>
          </a:stretch>
        </p:blipFill>
        <p:spPr>
          <a:xfrm>
            <a:off x="533400" y="685800"/>
            <a:ext cx="8217090" cy="5867399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7E7DF8-9BBB-4333-9CD8-505DB7DC6EB9}" type="slidenum">
              <a:rPr lang="en-US">
                <a:solidFill>
                  <a:schemeClr val="tx1"/>
                </a:solidFill>
              </a:rPr>
              <a:pPr/>
              <a:t>66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81253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  <a:defRPr/>
            </a:pPr>
            <a:r>
              <a:rPr lang="en-US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PTYALISM/ SIALORRHEA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Increased salivary secretion.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u="sng" dirty="0" smtClean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ETIOLOGY: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Stomatitis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&amp; ulceration.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Metal poisoning.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Psychological factors.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Major surgery in the oral cavity.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Abnormal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neuro-secretory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stimulation.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New prosthesis.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Idiopathic.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TREATMENT:</a:t>
            </a: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Anticholinergic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medications can be given.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 descr="C:\Users\intel\Desktop\sialorrhea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1219200"/>
            <a:ext cx="2667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B56E97-629B-4255-AA7C-C96A4E96F84E}" type="slidenum">
              <a:rPr lang="en-US">
                <a:solidFill>
                  <a:schemeClr val="tx1"/>
                </a:solidFill>
              </a:rPr>
              <a:pPr/>
              <a:t>67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457200"/>
            <a:ext cx="83058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APTYALISM/ HYPOSALIVATION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Decrease or complete cessation of salivary secretion.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CAUSES: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Aplasia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atresia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of S.G.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Radiotherapy.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Sjogren’s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syndrome.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Sialolithiasis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Pernicious and iron deficiency anemia.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Fluid loss due to vomiting, diarrhea.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Polyurea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Hereditary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ectodermal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dysplasia.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C71B26-0A7C-4B19-BA60-0A6D24305248}" type="slidenum">
              <a:rPr lang="en-US">
                <a:solidFill>
                  <a:schemeClr val="tx1"/>
                </a:solidFill>
              </a:rPr>
              <a:pPr/>
              <a:t>68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914400"/>
            <a:ext cx="8839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SIALOSIS/ SIALADENOSIS: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u="sng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Non-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neoplastic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non-inflammatory enlargement of S.G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Females&gt; males, B/L, parotid gland is the commonly involved.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Found in association with DM, alcoholism, malnutrition.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FEATURES: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unilateral/bilateral enlargement of S.G.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SIALOGRAPHIC FEATURE: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leafless tree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appearance</a:t>
            </a:r>
          </a:p>
          <a:p>
            <a:pPr algn="just" fontAlgn="auto">
              <a:spcAft>
                <a:spcPts val="0"/>
              </a:spcAft>
              <a:defRPr/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HISTOLOGIC FEATURES: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ypertrophy of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acinar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cells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Nuclei pushed towards base &amp; cytoplasm engorged with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zymogen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granules.</a:t>
            </a:r>
            <a:endParaRPr lang="en-US" sz="2400" dirty="0" smtClean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Documents and Settings\x\Desktop\New Folder\sal 010.jpg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 r="42652"/>
          <a:stretch>
            <a:fillRect/>
          </a:stretch>
        </p:blipFill>
        <p:spPr bwMode="auto">
          <a:xfrm>
            <a:off x="5791200" y="152400"/>
            <a:ext cx="3190766" cy="3346450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0"/>
          <p:cNvPicPr>
            <a:picLocks noChangeArrowheads="1"/>
          </p:cNvPicPr>
          <p:nvPr/>
        </p:nvPicPr>
        <p:blipFill>
          <a:blip r:embed="rId4">
            <a:lum bright="-10000" contrast="-10000"/>
          </a:blip>
          <a:srcRect t="51437" r="74205" b="16720"/>
          <a:stretch>
            <a:fillRect/>
          </a:stretch>
        </p:blipFill>
        <p:spPr bwMode="auto">
          <a:xfrm>
            <a:off x="5791200" y="152400"/>
            <a:ext cx="1755775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D456FA-C648-4233-96B2-C66EAFF6DA29}" type="slidenum">
              <a:rPr lang="en-US">
                <a:solidFill>
                  <a:schemeClr val="tx1"/>
                </a:solidFill>
              </a:rPr>
              <a:pPr/>
              <a:t>69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762000"/>
            <a:ext cx="876300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HIV ASSOCIATED S.G DISEASE</a:t>
            </a:r>
            <a:r>
              <a:rPr lang="en-US" sz="22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200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200" u="sng" dirty="0" smtClean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Chronic </a:t>
            </a:r>
            <a:r>
              <a:rPr lang="en-US" sz="2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parotitis</a:t>
            </a:r>
            <a:r>
              <a:rPr lang="en-US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children at risk from AIDS is said to be virtually </a:t>
            </a:r>
            <a:r>
              <a:rPr lang="en-US" sz="22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pathognomonic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of HIV infection.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 adults with HIV infection, painless swelling of salivary glands, often with cyst formation may be seen.</a:t>
            </a:r>
          </a:p>
          <a:p>
            <a:pPr algn="just" fontAlgn="auto">
              <a:spcAft>
                <a:spcPts val="0"/>
              </a:spcAft>
              <a:defRPr/>
            </a:pPr>
            <a:endParaRPr lang="en-US" sz="2200" u="sng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SS-A or SS-B antibodies are </a:t>
            </a:r>
            <a:r>
              <a:rPr lang="en-US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not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detectable and rheumatoid or antinuclear factors are no more frequent.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n-US" sz="22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Sjogren's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syndrome, the infiltrate is mainly of CD4 </a:t>
            </a:r>
            <a:r>
              <a:rPr lang="en-US" sz="22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Iymphocytes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but,  in HIV infection, the dense infiltrate is of </a:t>
            </a:r>
            <a:r>
              <a:rPr lang="en-US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CD8 </a:t>
            </a:r>
            <a:r>
              <a:rPr lang="en-US" sz="2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Iymphocyte</a:t>
            </a:r>
            <a:endParaRPr lang="en-US" sz="22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198891-4CC3-4200-8991-8713498AA46F}" type="slidenum">
              <a:rPr lang="en-US">
                <a:solidFill>
                  <a:schemeClr val="tx1"/>
                </a:solidFill>
              </a:rPr>
              <a:pPr/>
              <a:t>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277813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SALIVARY GLANDS</a:t>
            </a:r>
          </a:p>
        </p:txBody>
      </p:sp>
      <p:pic>
        <p:nvPicPr>
          <p:cNvPr id="717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1069975"/>
            <a:ext cx="7310438" cy="548322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DIAGNOSIS OF S.G DISEASES: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15875">
            <a:prstDash val="sysDash"/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Radiography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Sialography</a:t>
            </a: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Xeroradiography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Scintigraphy</a:t>
            </a: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Sialometry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sialochemistry</a:t>
            </a: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Computed tomography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MRI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USG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AD1E33-F353-415E-BFEB-67C637B39ADC}" type="slidenum">
              <a:rPr lang="en-US">
                <a:solidFill>
                  <a:schemeClr val="tx1"/>
                </a:solidFill>
              </a:rPr>
              <a:pPr/>
              <a:t>70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23164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NORMAL SIALOGRAPHIC APPEARANCES</a:t>
            </a:r>
            <a:endParaRPr lang="en-IN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04800" y="533400"/>
            <a:ext cx="3962400" cy="6096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Parotid gland- Leafless tree / Tree in winter  appearance</a:t>
            </a:r>
            <a:endParaRPr lang="en-I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304800" y="6324600"/>
            <a:ext cx="8534400" cy="533400"/>
          </a:xfrm>
        </p:spPr>
        <p:txBody>
          <a:bodyPr>
            <a:normAutofit/>
          </a:bodyPr>
          <a:lstStyle/>
          <a:p>
            <a:r>
              <a:rPr lang="en-US" i="1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i="1" cap="non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Rankow</a:t>
            </a:r>
            <a:r>
              <a:rPr lang="en-US" i="1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-Salivary Gland Pathologies, </a:t>
            </a:r>
            <a:r>
              <a:rPr lang="en-US" i="1" cap="non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White&amp;Pharoah</a:t>
            </a:r>
            <a:r>
              <a:rPr lang="en-US" i="1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Oral Radiology)</a:t>
            </a:r>
            <a:endParaRPr lang="en-I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C:\Users\user\Desktop\pedagogy\DSCN7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3886200" cy="3657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054" name="Picture 6" descr="C:\Users\user\Desktop\pedagogy\DSCN7601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381000" y="4343400"/>
            <a:ext cx="3886200" cy="1828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572000" y="457200"/>
            <a:ext cx="434340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Submandibular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gland – Bush in winter appearance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7" descr="C:\Users\user\Desktop\pedagogy\DSCN760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grayscl/>
          </a:blip>
          <a:stretch>
            <a:fillRect/>
          </a:stretch>
        </p:blipFill>
        <p:spPr bwMode="auto">
          <a:xfrm>
            <a:off x="4953000" y="4343400"/>
            <a:ext cx="3810000" cy="1828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2" name="Picture 5" descr="C:\Users\user\Desktop\pedagogy\DSCN7605.JP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4953000" y="1371600"/>
            <a:ext cx="3810000" cy="2971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Sialolithiasis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1. </a:t>
            </a:r>
            <a:r>
              <a:rPr lang="en-US" sz="3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Tree in autumn     				2. </a:t>
            </a:r>
            <a:r>
              <a:rPr lang="en-US" sz="31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Pseudodiverticuli</a:t>
            </a:r>
            <a:endParaRPr lang="en-IN" sz="3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6357958"/>
            <a:ext cx="8305800" cy="500042"/>
          </a:xfrm>
        </p:spPr>
        <p:txBody>
          <a:bodyPr>
            <a:normAutofit fontScale="85000" lnSpcReduction="10000"/>
          </a:bodyPr>
          <a:lstStyle/>
          <a:p>
            <a:r>
              <a:rPr lang="en-US" i="1" cap="none" dirty="0" smtClean="0"/>
              <a:t>(</a:t>
            </a:r>
            <a:r>
              <a:rPr lang="en-US" i="1" cap="none" dirty="0" err="1" smtClean="0"/>
              <a:t>Rankow</a:t>
            </a:r>
            <a:r>
              <a:rPr lang="en-US" i="1" cap="none" dirty="0" smtClean="0"/>
              <a:t>-Salivary Gland Pathologies, </a:t>
            </a:r>
            <a:r>
              <a:rPr lang="en-US" i="1" cap="none" dirty="0" err="1" smtClean="0"/>
              <a:t>White&amp;Pharoah</a:t>
            </a:r>
            <a:r>
              <a:rPr lang="en-US" i="1" cap="none" dirty="0" smtClean="0"/>
              <a:t>- Oral Radiology)</a:t>
            </a:r>
            <a:endParaRPr lang="en-IN" dirty="0"/>
          </a:p>
        </p:txBody>
      </p:sp>
      <p:pic>
        <p:nvPicPr>
          <p:cNvPr id="1027" name="Picture 3" descr="C:\Users\user\Desktop\pedagogy\DSCN757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grayscl/>
          </a:blip>
          <a:stretch>
            <a:fillRect/>
          </a:stretch>
        </p:blipFill>
        <p:spPr bwMode="auto">
          <a:xfrm>
            <a:off x="142844" y="1500174"/>
            <a:ext cx="3063240" cy="254369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C:\Users\user\Desktop\pedagogy\DSCN7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500174"/>
            <a:ext cx="3011488" cy="253515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051" name="Picture 3" descr="C:\Users\user\Desktop\pedagogy\DSCN76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286256"/>
            <a:ext cx="2885006" cy="191879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052" name="Picture 4" descr="C:\Users\user\Desktop\pedagogy\DSCN7609.JP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3500430" y="3857628"/>
            <a:ext cx="2166938" cy="23795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053" name="Picture 5" descr="C:\Users\user\Desktop\pedagogy\DSCN7577.JP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357158" y="4286256"/>
            <a:ext cx="2798378" cy="20272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 t="46989" r="50754" b="4086"/>
          <a:stretch>
            <a:fillRect/>
          </a:stretch>
        </p:blipFill>
        <p:spPr bwMode="auto">
          <a:xfrm>
            <a:off x="3500430" y="1500174"/>
            <a:ext cx="2089620" cy="219445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SIALODOCHITIS: Sausage-string / link</a:t>
            </a:r>
            <a:endParaRPr lang="en-IN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user\Desktop\pedagogy\DSCN758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grayscl/>
          </a:blip>
          <a:stretch>
            <a:fillRect/>
          </a:stretch>
        </p:blipFill>
        <p:spPr bwMode="auto">
          <a:xfrm>
            <a:off x="762000" y="1295400"/>
            <a:ext cx="3733800" cy="23234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051" name="Picture 3" descr="C:\Users\user\Desktop\pedagogy\DSCN7586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800600" y="1295400"/>
            <a:ext cx="3637531" cy="2362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074" name="Picture 2" descr="C:\Users\user\Desktop\pedagogy\DSCN7610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4800600" y="3810000"/>
            <a:ext cx="3657600" cy="240505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 l="50844" t="2598" b="5195"/>
          <a:stretch>
            <a:fillRect/>
          </a:stretch>
        </p:blipFill>
        <p:spPr bwMode="auto">
          <a:xfrm>
            <a:off x="762000" y="3733800"/>
            <a:ext cx="3733800" cy="2514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642910" y="6429396"/>
            <a:ext cx="8215370" cy="428604"/>
          </a:xfrm>
        </p:spPr>
        <p:txBody>
          <a:bodyPr>
            <a:normAutofit fontScale="85000" lnSpcReduction="10000"/>
          </a:bodyPr>
          <a:lstStyle/>
          <a:p>
            <a:r>
              <a:rPr lang="en-US" i="1" cap="none" dirty="0" smtClean="0"/>
              <a:t>(</a:t>
            </a:r>
            <a:r>
              <a:rPr lang="en-US" i="1" cap="none" dirty="0" err="1" smtClean="0"/>
              <a:t>Rankow</a:t>
            </a:r>
            <a:r>
              <a:rPr lang="en-US" i="1" cap="none" dirty="0" smtClean="0"/>
              <a:t>-Salivary Gland Pathologies, </a:t>
            </a:r>
            <a:r>
              <a:rPr lang="en-US" i="1" cap="none" dirty="0" err="1" smtClean="0"/>
              <a:t>White&amp;Pharoah</a:t>
            </a:r>
            <a:r>
              <a:rPr lang="en-US" i="1" cap="none" dirty="0" smtClean="0"/>
              <a:t>- Oral Radiology)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SIALADENITIS: </a:t>
            </a:r>
            <a:r>
              <a:rPr lang="en-US" sz="3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Apple tree in blossom</a:t>
            </a:r>
            <a:br>
              <a:rPr lang="en-US" sz="3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3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</a:t>
            </a:r>
            <a:r>
              <a:rPr lang="en-US" sz="31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Sialectasis</a:t>
            </a:r>
            <a:endParaRPr lang="en-IN" sz="3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C:\Users\user\Desktop\pedagogy\DSCN7588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-5000" contrast="5000"/>
          </a:blip>
          <a:srcRect/>
          <a:stretch>
            <a:fillRect/>
          </a:stretch>
        </p:blipFill>
        <p:spPr bwMode="auto">
          <a:xfrm>
            <a:off x="228600" y="1524000"/>
            <a:ext cx="3657600" cy="4343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bright="-23000" contrast="-24000"/>
          </a:blip>
          <a:srcRect r="53421"/>
          <a:stretch>
            <a:fillRect/>
          </a:stretch>
        </p:blipFill>
        <p:spPr bwMode="auto">
          <a:xfrm>
            <a:off x="6629400" y="3886200"/>
            <a:ext cx="2286000" cy="2286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3886200"/>
            <a:ext cx="2376494" cy="2286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2" descr="C:\Users\user\Desktop\pedagogy\DSCN75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828800"/>
            <a:ext cx="2924783" cy="1782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228600" y="6357958"/>
            <a:ext cx="8701118" cy="500042"/>
          </a:xfrm>
        </p:spPr>
        <p:txBody>
          <a:bodyPr>
            <a:normAutofit fontScale="85000" lnSpcReduction="20000"/>
          </a:bodyPr>
          <a:lstStyle/>
          <a:p>
            <a:r>
              <a:rPr lang="en-US" i="1" cap="none" dirty="0" smtClean="0"/>
              <a:t>(</a:t>
            </a:r>
            <a:r>
              <a:rPr lang="en-US" i="1" cap="none" dirty="0" err="1" smtClean="0"/>
              <a:t>Rankow</a:t>
            </a:r>
            <a:r>
              <a:rPr lang="en-US" i="1" cap="none" dirty="0" smtClean="0"/>
              <a:t>-Salivary Gland Pathologies, </a:t>
            </a:r>
            <a:r>
              <a:rPr lang="en-US" i="1" cap="none" dirty="0" err="1" smtClean="0"/>
              <a:t>White&amp;Pharoah</a:t>
            </a:r>
            <a:r>
              <a:rPr lang="en-US" i="1" cap="none" dirty="0" smtClean="0"/>
              <a:t>-Oral Radiology, Eric </a:t>
            </a:r>
            <a:r>
              <a:rPr lang="en-US" i="1" cap="none" dirty="0" err="1" smtClean="0"/>
              <a:t>Whaites</a:t>
            </a:r>
            <a:r>
              <a:rPr lang="en-US" i="1" cap="none" dirty="0" smtClean="0"/>
              <a:t>-Oral Radiology)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153354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SJOGREN’S  SYNDROME</a:t>
            </a:r>
            <a:b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7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Punctate</a:t>
            </a:r>
            <a:r>
              <a:rPr lang="en-US" sz="2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/ Globular / </a:t>
            </a:r>
            <a:r>
              <a:rPr lang="en-US" sz="27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Cavitary</a:t>
            </a:r>
            <a:r>
              <a:rPr lang="en-US" sz="2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/ Destructive </a:t>
            </a:r>
            <a:r>
              <a:rPr lang="en-US" sz="27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sialectasis</a:t>
            </a:r>
            <a:r>
              <a:rPr lang="en-US" sz="2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Snowstorm / Mulberry tree/ Branchless fruit laden tree/ Cherry blossom </a:t>
            </a:r>
            <a:endParaRPr lang="en-IN" sz="2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user\Desktop\pedagogy\DSCN759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400" y="3760690"/>
            <a:ext cx="2743200" cy="28659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6146" name="Picture 2" descr="C:\Users\user\Desktop\pedagogy\DSCN7611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6400800" y="3505200"/>
            <a:ext cx="2206224" cy="25323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6147" name="Picture 3" descr="C:\Users\user\Desktop\pedagogy\DSCN7612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5608562" y="1828800"/>
            <a:ext cx="3383038" cy="162718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7" name="Picture 6" descr="Sjogren sialography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1655" t="4054" r="4816" b="14865"/>
          <a:stretch>
            <a:fillRect/>
          </a:stretch>
        </p:blipFill>
        <p:spPr bwMode="auto">
          <a:xfrm>
            <a:off x="3048000" y="3733800"/>
            <a:ext cx="2514600" cy="2895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 descr="C:\Users\user\Desktop\pedagogy\DSCN75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1905000"/>
            <a:ext cx="2757621" cy="1680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57158" y="5929330"/>
            <a:ext cx="8643998" cy="750887"/>
          </a:xfrm>
        </p:spPr>
        <p:txBody>
          <a:bodyPr>
            <a:normAutofit/>
          </a:bodyPr>
          <a:lstStyle/>
          <a:p>
            <a:r>
              <a:rPr lang="en-US" i="1" cap="none" dirty="0" smtClean="0"/>
              <a:t>(</a:t>
            </a:r>
            <a:r>
              <a:rPr lang="en-US" i="1" cap="none" dirty="0" err="1" smtClean="0"/>
              <a:t>Rankow</a:t>
            </a:r>
            <a:r>
              <a:rPr lang="en-US" i="1" cap="none" dirty="0" smtClean="0"/>
              <a:t>-Salivary Gland Pathologies, Eric </a:t>
            </a:r>
            <a:r>
              <a:rPr lang="en-US" i="1" cap="none" dirty="0" err="1" smtClean="0"/>
              <a:t>Whaites</a:t>
            </a:r>
            <a:r>
              <a:rPr lang="en-US" i="1" cap="none" dirty="0" smtClean="0"/>
              <a:t>-Oral Radiology)</a:t>
            </a:r>
            <a:endParaRPr lang="en-IN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user\Desktop\pedagogy\DSCN759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14612" y="642918"/>
            <a:ext cx="3811385" cy="23234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7" name="Picture 3" descr="C:\Users\user\Desktop\pedagogy\DSCN76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429000"/>
            <a:ext cx="8786842" cy="207170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SPACE OCCUPYING LESIONS</a:t>
            </a:r>
            <a:b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benign tumors- </a:t>
            </a:r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Ball-in-hand appearance</a:t>
            </a:r>
            <a:endParaRPr lang="en-IN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3"/>
          </p:nvPr>
        </p:nvSpPr>
        <p:spPr>
          <a:xfrm>
            <a:off x="1447800" y="6286520"/>
            <a:ext cx="5105400" cy="571480"/>
          </a:xfrm>
        </p:spPr>
        <p:txBody>
          <a:bodyPr>
            <a:normAutofit/>
          </a:bodyPr>
          <a:lstStyle/>
          <a:p>
            <a:r>
              <a:rPr lang="en-US" i="1" cap="none" dirty="0" smtClean="0"/>
              <a:t>(</a:t>
            </a:r>
            <a:r>
              <a:rPr lang="en-US" i="1" cap="none" dirty="0" err="1" smtClean="0"/>
              <a:t>Rankow</a:t>
            </a:r>
            <a:r>
              <a:rPr lang="en-US" i="1" cap="none" dirty="0" smtClean="0"/>
              <a:t>-Salivary Gland Pathologies)</a:t>
            </a:r>
            <a:endParaRPr lang="en-IN" dirty="0"/>
          </a:p>
        </p:txBody>
      </p:sp>
      <p:pic>
        <p:nvPicPr>
          <p:cNvPr id="5122" name="Picture 2" descr="C:\Users\user\Desktop\pedagogy\DSCN75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295400"/>
            <a:ext cx="3055251" cy="191120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5123" name="Picture 3" descr="C:\Users\user\Desktop\pedagogy\DSCN7594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800600" y="1295400"/>
            <a:ext cx="3048000" cy="1905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7170" name="Picture 2" descr="C:\Users\user\Desktop\pedagogy\DSCN7613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533400" y="3429000"/>
            <a:ext cx="2362200" cy="2743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 l="50489" t="3048" b="4572"/>
          <a:stretch>
            <a:fillRect/>
          </a:stretch>
        </p:blipFill>
        <p:spPr bwMode="auto">
          <a:xfrm>
            <a:off x="5486400" y="3429000"/>
            <a:ext cx="2543164" cy="2743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grayscl/>
            <a:lum contrast="5000"/>
          </a:blip>
          <a:srcRect/>
          <a:stretch>
            <a:fillRect/>
          </a:stretch>
        </p:blipFill>
        <p:spPr bwMode="auto">
          <a:xfrm>
            <a:off x="3048000" y="3429000"/>
            <a:ext cx="2247897" cy="2684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sz="3200" dirty="0" smtClean="0">
                <a:latin typeface="Arial" charset="0"/>
                <a:cs typeface="Arial" charset="0"/>
              </a:rPr>
              <a:t>REFERENCE:</a:t>
            </a:r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5029200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Textbook of Oral Pathology, Shafer’s.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Textbook of Oral Pathology, Neville.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Textbook of Oral Pathology, Anil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Ghom’s</a:t>
            </a:r>
            <a:endParaRPr lang="en-US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Orban’s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Oral Histology &amp; Embryology</a:t>
            </a:r>
          </a:p>
          <a:p>
            <a:pPr algn="just"/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Cawson’s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Atlas.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Textbook of Radiology, White &amp;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Pharoah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Articles.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Internet.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F928C2-B46B-46FA-B9FA-110730376612}" type="slidenum">
              <a:rPr lang="en-US">
                <a:solidFill>
                  <a:schemeClr val="tx1"/>
                </a:solidFill>
              </a:rPr>
              <a:pPr/>
              <a:t>78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user\Desktop\thank-you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5002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229600" cy="5638800"/>
          </a:xfrm>
          <a:ln w="15875">
            <a:prstDash val="sysDash"/>
          </a:ln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Developmental Anomalies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Aplasia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Hyperplasia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Atresia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Aberrancy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Diverticuli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Cheilitis glandularis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Stafne’s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bone defect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Anterior Lingual Depression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u="sng" dirty="0" smtClean="0">
              <a:latin typeface="Arial" pitchFamily="34" charset="0"/>
              <a:cs typeface="Arial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Reactive Lesions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Mucus retention cyst &amp;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extravasation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cyst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Sialolithiasis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Post radiation sialadenitis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Chronic necrotizing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sialometaplasia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0960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CLASSIFICATION OF SALIVARY GLAND DISEASES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6800" y="1219200"/>
            <a:ext cx="4267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Infective Lesions: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Bacterial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sialadenitis</a:t>
            </a: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Viral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sialadenitis</a:t>
            </a: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Immune-mediated Diseases</a:t>
            </a:r>
            <a:r>
              <a:rPr lang="en-US" sz="2400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Mikulicz’s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disease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Sjogren’s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syndrome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229600" cy="6096000"/>
          </a:xfrm>
          <a:ln w="15875">
            <a:prstDash val="sysDash"/>
          </a:ln>
        </p:spPr>
        <p:txBody>
          <a:bodyPr rtlCol="0">
            <a:normAutofit fontScale="92500" lnSpcReduction="10000"/>
          </a:bodyPr>
          <a:lstStyle/>
          <a:p>
            <a:pPr marL="514350" indent="-51435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Miscellaneous Diseases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Heerfordt’s</a:t>
            </a:r>
            <a:r>
              <a:rPr lang="en-US" sz="2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syndrome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Sialosis</a:t>
            </a:r>
            <a:endParaRPr lang="en-US" sz="2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Ptyalism</a:t>
            </a:r>
            <a:r>
              <a:rPr lang="en-US" sz="2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n-US" sz="2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Aptyalism</a:t>
            </a:r>
            <a:endParaRPr lang="en-US" sz="2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HIV associated S.G disease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2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6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Tumor Like lesions-adapted from WHO Classification 1991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1.Sialadenosis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2.Necrotising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Sialometaplasia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3.Oncocytosis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4.Benign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Lymphoepithelial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Lesion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5.Salivary gland cysts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6.Chronic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sclerosing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sialadenitis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submandibular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salivary glands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7.Chronic Lymphoid Hyperplasia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2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0FB96B-E319-4CDA-8739-691A1FAE4BA6}" type="slidenum">
              <a:rPr lang="en-US">
                <a:solidFill>
                  <a:schemeClr val="tx1"/>
                </a:solidFill>
              </a:rPr>
              <a:pPr/>
              <a:t>9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1144</TotalTime>
  <Words>2990</Words>
  <Application>Microsoft Office PowerPoint</Application>
  <PresentationFormat>On-screen Show (4:3)</PresentationFormat>
  <Paragraphs>656</Paragraphs>
  <Slides>79</Slides>
  <Notes>35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1" baseType="lpstr">
      <vt:lpstr>Urban</vt:lpstr>
      <vt:lpstr>Photo Editor Photo</vt:lpstr>
      <vt:lpstr>SALIVARY GLAND DISEASES</vt:lpstr>
      <vt:lpstr>SALIVARY GLAND HISTOLOGY</vt:lpstr>
      <vt:lpstr>SEROUS CELL </vt:lpstr>
      <vt:lpstr>MUCOUS CELL </vt:lpstr>
      <vt:lpstr>MYOEPITHELIAL CELL </vt:lpstr>
      <vt:lpstr>Salivary gland Ducts:</vt:lpstr>
      <vt:lpstr>Slide 7</vt:lpstr>
      <vt:lpstr>Slide 8</vt:lpstr>
      <vt:lpstr>Slide 9</vt:lpstr>
      <vt:lpstr>Slide 10</vt:lpstr>
      <vt:lpstr>Slide 11</vt:lpstr>
      <vt:lpstr>Slide 12</vt:lpstr>
      <vt:lpstr>APLASIA / AGENESIS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MUCOUS EXTRAVASATION CYST: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Sjogren’s syndrome diagnostic criteria based on Combined European- American consensus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DIAGNOSIS OF S.G DISEASES:</vt:lpstr>
      <vt:lpstr>NORMAL SIALOGRAPHIC APPEARANCES</vt:lpstr>
      <vt:lpstr>Sialolithiasis: 1. Tree in autumn         2. Pseudodiverticuli</vt:lpstr>
      <vt:lpstr>SIALODOCHITIS: Sausage-string / link</vt:lpstr>
      <vt:lpstr>SIALADENITIS: Apple tree in blossom                                   Sialectasis</vt:lpstr>
      <vt:lpstr>SJOGREN’S  SYNDROME Punctate / Globular / Cavitary / Destructive sialectasis Snowstorm / Mulberry tree/ Branchless fruit laden tree/ Cherry blossom </vt:lpstr>
      <vt:lpstr>Slide 76</vt:lpstr>
      <vt:lpstr>SPACE OCCUPYING LESIONS benign tumors- Ball-in-hand appearance</vt:lpstr>
      <vt:lpstr>REFERENCE:</vt:lpstr>
      <vt:lpstr>Slide 79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SALIVARY GLAND DISEASES</dc:title>
  <dc:creator>intel</dc:creator>
  <cp:lastModifiedBy>hp</cp:lastModifiedBy>
  <cp:revision>123</cp:revision>
  <dcterms:created xsi:type="dcterms:W3CDTF">2006-08-16T00:00:00Z</dcterms:created>
  <dcterms:modified xsi:type="dcterms:W3CDTF">2021-12-23T05:51:25Z</dcterms:modified>
</cp:coreProperties>
</file>