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0"/>
  </p:notesMasterIdLst>
  <p:sldIdLst>
    <p:sldId id="256" r:id="rId3"/>
    <p:sldId id="257" r:id="rId4"/>
    <p:sldId id="258" r:id="rId5"/>
    <p:sldId id="271" r:id="rId6"/>
    <p:sldId id="278" r:id="rId7"/>
    <p:sldId id="260" r:id="rId8"/>
    <p:sldId id="277" r:id="rId9"/>
    <p:sldId id="274" r:id="rId10"/>
    <p:sldId id="279" r:id="rId11"/>
    <p:sldId id="276" r:id="rId12"/>
    <p:sldId id="280" r:id="rId13"/>
    <p:sldId id="282" r:id="rId14"/>
    <p:sldId id="281" r:id="rId15"/>
    <p:sldId id="283" r:id="rId16"/>
    <p:sldId id="285" r:id="rId17"/>
    <p:sldId id="316" r:id="rId18"/>
    <p:sldId id="286" r:id="rId19"/>
    <p:sldId id="292" r:id="rId20"/>
    <p:sldId id="420" r:id="rId21"/>
    <p:sldId id="288" r:id="rId22"/>
    <p:sldId id="298" r:id="rId23"/>
    <p:sldId id="295" r:id="rId24"/>
    <p:sldId id="293" r:id="rId25"/>
    <p:sldId id="426" r:id="rId26"/>
    <p:sldId id="294" r:id="rId27"/>
    <p:sldId id="427" r:id="rId28"/>
    <p:sldId id="304" r:id="rId29"/>
    <p:sldId id="317" r:id="rId30"/>
    <p:sldId id="318" r:id="rId31"/>
    <p:sldId id="327" r:id="rId32"/>
    <p:sldId id="319" r:id="rId33"/>
    <p:sldId id="322" r:id="rId34"/>
    <p:sldId id="324" r:id="rId35"/>
    <p:sldId id="321" r:id="rId36"/>
    <p:sldId id="323" r:id="rId37"/>
    <p:sldId id="330" r:id="rId38"/>
    <p:sldId id="328" r:id="rId39"/>
    <p:sldId id="329" r:id="rId40"/>
    <p:sldId id="325" r:id="rId41"/>
    <p:sldId id="331" r:id="rId42"/>
    <p:sldId id="339" r:id="rId43"/>
    <p:sldId id="332" r:id="rId44"/>
    <p:sldId id="338" r:id="rId45"/>
    <p:sldId id="333" r:id="rId46"/>
    <p:sldId id="425" r:id="rId47"/>
    <p:sldId id="340" r:id="rId48"/>
    <p:sldId id="343" r:id="rId49"/>
    <p:sldId id="345" r:id="rId50"/>
    <p:sldId id="344" r:id="rId51"/>
    <p:sldId id="346" r:id="rId52"/>
    <p:sldId id="347" r:id="rId53"/>
    <p:sldId id="348" r:id="rId54"/>
    <p:sldId id="350" r:id="rId55"/>
    <p:sldId id="351" r:id="rId56"/>
    <p:sldId id="352" r:id="rId57"/>
    <p:sldId id="355" r:id="rId58"/>
    <p:sldId id="356" r:id="rId59"/>
    <p:sldId id="357" r:id="rId60"/>
    <p:sldId id="358" r:id="rId61"/>
    <p:sldId id="369" r:id="rId62"/>
    <p:sldId id="370" r:id="rId63"/>
    <p:sldId id="371" r:id="rId64"/>
    <p:sldId id="372" r:id="rId65"/>
    <p:sldId id="373" r:id="rId66"/>
    <p:sldId id="374" r:id="rId67"/>
    <p:sldId id="312" r:id="rId68"/>
    <p:sldId id="313" r:id="rId69"/>
    <p:sldId id="314" r:id="rId70"/>
    <p:sldId id="31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7" r:id="rId83"/>
    <p:sldId id="388" r:id="rId84"/>
    <p:sldId id="392" r:id="rId85"/>
    <p:sldId id="389" r:id="rId86"/>
    <p:sldId id="411" r:id="rId87"/>
    <p:sldId id="418" r:id="rId88"/>
    <p:sldId id="412" r:id="rId89"/>
    <p:sldId id="419" r:id="rId90"/>
    <p:sldId id="360" r:id="rId91"/>
    <p:sldId id="361" r:id="rId92"/>
    <p:sldId id="362" r:id="rId93"/>
    <p:sldId id="366" r:id="rId94"/>
    <p:sldId id="394" r:id="rId95"/>
    <p:sldId id="398" r:id="rId96"/>
    <p:sldId id="399" r:id="rId97"/>
    <p:sldId id="400" r:id="rId98"/>
    <p:sldId id="401" r:id="rId99"/>
    <p:sldId id="402" r:id="rId100"/>
    <p:sldId id="421" r:id="rId101"/>
    <p:sldId id="422" r:id="rId102"/>
    <p:sldId id="423" r:id="rId103"/>
    <p:sldId id="424" r:id="rId104"/>
    <p:sldId id="403" r:id="rId105"/>
    <p:sldId id="416" r:id="rId106"/>
    <p:sldId id="405" r:id="rId107"/>
    <p:sldId id="407" r:id="rId108"/>
    <p:sldId id="408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5915" autoAdjust="0"/>
  </p:normalViewPr>
  <p:slideViewPr>
    <p:cSldViewPr>
      <p:cViewPr varScale="1">
        <p:scale>
          <a:sx n="71" d="100"/>
          <a:sy n="71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F90F1-4250-4D94-BC13-40E92FF60848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7AB7F93A-666A-44DC-A5BA-94E30BD730B0}">
      <dgm:prSet phldrT="[Text]" custT="1"/>
      <dgm:spPr/>
      <dgm:t>
        <a:bodyPr/>
        <a:lstStyle/>
        <a:p>
          <a:r>
            <a:rPr lang="en-IN" sz="2000" b="1" dirty="0" smtClean="0"/>
            <a:t>Herpes-virus family</a:t>
          </a:r>
          <a:endParaRPr lang="en-IN" sz="2000" b="1" dirty="0"/>
        </a:p>
      </dgm:t>
    </dgm:pt>
    <dgm:pt modelId="{1B4EFDDB-7471-4559-9322-2AA54828E5E8}" type="parTrans" cxnId="{D4D7AD88-3275-426A-A3CE-EE6AD1CDD87A}">
      <dgm:prSet/>
      <dgm:spPr/>
      <dgm:t>
        <a:bodyPr/>
        <a:lstStyle/>
        <a:p>
          <a:endParaRPr lang="en-IN"/>
        </a:p>
      </dgm:t>
    </dgm:pt>
    <dgm:pt modelId="{8FDEFCF5-514A-4CEB-B760-3D9466CF9AB2}" type="sibTrans" cxnId="{D4D7AD88-3275-426A-A3CE-EE6AD1CDD87A}">
      <dgm:prSet/>
      <dgm:spPr/>
      <dgm:t>
        <a:bodyPr/>
        <a:lstStyle/>
        <a:p>
          <a:endParaRPr lang="en-IN"/>
        </a:p>
      </dgm:t>
    </dgm:pt>
    <dgm:pt modelId="{1E262F9E-CDC3-4652-A89B-B6DF7B9250F2}">
      <dgm:prSet phldrT="[Text]" custT="1"/>
      <dgm:spPr/>
      <dgm:t>
        <a:bodyPr/>
        <a:lstStyle/>
        <a:p>
          <a:r>
            <a:rPr lang="en-IN" sz="2400" b="1" dirty="0" smtClean="0"/>
            <a:t>Alpha herpes viruses</a:t>
          </a:r>
          <a:endParaRPr lang="en-IN" sz="2400" b="1" dirty="0"/>
        </a:p>
      </dgm:t>
    </dgm:pt>
    <dgm:pt modelId="{7158F328-EAEA-4677-906F-9CFC18C4419E}" type="parTrans" cxnId="{D954BA55-1109-4AA1-A25F-0659563934DF}">
      <dgm:prSet/>
      <dgm:spPr/>
      <dgm:t>
        <a:bodyPr/>
        <a:lstStyle/>
        <a:p>
          <a:endParaRPr lang="en-IN"/>
        </a:p>
      </dgm:t>
    </dgm:pt>
    <dgm:pt modelId="{8B0D3A43-28BC-47D8-B383-FDAEB394224A}" type="sibTrans" cxnId="{D954BA55-1109-4AA1-A25F-0659563934DF}">
      <dgm:prSet/>
      <dgm:spPr/>
      <dgm:t>
        <a:bodyPr/>
        <a:lstStyle/>
        <a:p>
          <a:endParaRPr lang="en-IN"/>
        </a:p>
      </dgm:t>
    </dgm:pt>
    <dgm:pt modelId="{46701313-A8BA-457C-AD71-AD2090FB8ED5}">
      <dgm:prSet phldrT="[Text]" custT="1"/>
      <dgm:spPr/>
      <dgm:t>
        <a:bodyPr/>
        <a:lstStyle/>
        <a:p>
          <a:r>
            <a:rPr lang="en-IN" sz="2400" b="1" dirty="0" smtClean="0"/>
            <a:t>Beta herpes viruses </a:t>
          </a:r>
          <a:endParaRPr lang="en-IN" sz="2400" b="1" dirty="0"/>
        </a:p>
      </dgm:t>
    </dgm:pt>
    <dgm:pt modelId="{9A5AFBF5-2AB6-4CA7-946A-8F7F9049ABA6}" type="parTrans" cxnId="{7A3B721F-6F1B-4200-BBB2-1E9268259CFF}">
      <dgm:prSet/>
      <dgm:spPr/>
      <dgm:t>
        <a:bodyPr/>
        <a:lstStyle/>
        <a:p>
          <a:endParaRPr lang="en-IN"/>
        </a:p>
      </dgm:t>
    </dgm:pt>
    <dgm:pt modelId="{FD64B975-5FAC-4313-A2D3-E9DA4E3072B0}" type="sibTrans" cxnId="{7A3B721F-6F1B-4200-BBB2-1E9268259CFF}">
      <dgm:prSet/>
      <dgm:spPr/>
      <dgm:t>
        <a:bodyPr/>
        <a:lstStyle/>
        <a:p>
          <a:endParaRPr lang="en-IN"/>
        </a:p>
      </dgm:t>
    </dgm:pt>
    <dgm:pt modelId="{C92896CB-F263-4F70-8580-4085ED9E7804}">
      <dgm:prSet phldrT="[Text]" custT="1"/>
      <dgm:spPr/>
      <dgm:t>
        <a:bodyPr/>
        <a:lstStyle/>
        <a:p>
          <a:r>
            <a:rPr lang="en-IN" sz="2400" b="1" dirty="0" smtClean="0"/>
            <a:t>Gamma herpes viruses</a:t>
          </a:r>
          <a:endParaRPr lang="en-IN" sz="2400" b="1" dirty="0"/>
        </a:p>
      </dgm:t>
    </dgm:pt>
    <dgm:pt modelId="{08416665-F3CC-4CB2-970B-91A413073489}" type="parTrans" cxnId="{0BB8BB49-5E56-46E1-834C-CF94BD9A7495}">
      <dgm:prSet/>
      <dgm:spPr/>
      <dgm:t>
        <a:bodyPr/>
        <a:lstStyle/>
        <a:p>
          <a:endParaRPr lang="en-IN"/>
        </a:p>
      </dgm:t>
    </dgm:pt>
    <dgm:pt modelId="{8F875ACA-31FA-4EAA-B495-871E71BCC309}" type="sibTrans" cxnId="{0BB8BB49-5E56-46E1-834C-CF94BD9A7495}">
      <dgm:prSet/>
      <dgm:spPr/>
      <dgm:t>
        <a:bodyPr/>
        <a:lstStyle/>
        <a:p>
          <a:endParaRPr lang="en-IN"/>
        </a:p>
      </dgm:t>
    </dgm:pt>
    <dgm:pt modelId="{BA9AF044-AFB2-451F-99B7-3D42A0272849}" type="pres">
      <dgm:prSet presAssocID="{0E4F90F1-4250-4D94-BC13-40E92FF608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95A75B1-CE1A-490D-94EF-923D44A403ED}" type="pres">
      <dgm:prSet presAssocID="{7AB7F93A-666A-44DC-A5BA-94E30BD730B0}" presName="hierRoot1" presStyleCnt="0">
        <dgm:presLayoutVars>
          <dgm:hierBranch val="init"/>
        </dgm:presLayoutVars>
      </dgm:prSet>
      <dgm:spPr/>
    </dgm:pt>
    <dgm:pt modelId="{9671608A-4426-46C1-AB86-C656A3A9F281}" type="pres">
      <dgm:prSet presAssocID="{7AB7F93A-666A-44DC-A5BA-94E30BD730B0}" presName="rootComposite1" presStyleCnt="0"/>
      <dgm:spPr/>
    </dgm:pt>
    <dgm:pt modelId="{810464B9-8043-4650-9D56-4EA22676F21A}" type="pres">
      <dgm:prSet presAssocID="{7AB7F93A-666A-44DC-A5BA-94E30BD730B0}" presName="rootText1" presStyleLbl="node0" presStyleIdx="0" presStyleCnt="1" custScaleY="43838" custLinFactY="-69806" custLinFactNeighborX="-4154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8AEC952-B94A-4251-BAB9-362360BB497E}" type="pres">
      <dgm:prSet presAssocID="{7AB7F93A-666A-44DC-A5BA-94E30BD730B0}" presName="rootConnector1" presStyleLbl="node1" presStyleIdx="0" presStyleCnt="0"/>
      <dgm:spPr/>
      <dgm:t>
        <a:bodyPr/>
        <a:lstStyle/>
        <a:p>
          <a:endParaRPr lang="en-IN"/>
        </a:p>
      </dgm:t>
    </dgm:pt>
    <dgm:pt modelId="{ABE84FCB-FC00-45CF-A89D-47069F94006A}" type="pres">
      <dgm:prSet presAssocID="{7AB7F93A-666A-44DC-A5BA-94E30BD730B0}" presName="hierChild2" presStyleCnt="0"/>
      <dgm:spPr/>
    </dgm:pt>
    <dgm:pt modelId="{3A9DD2DB-0735-49E1-99BB-95013F54885C}" type="pres">
      <dgm:prSet presAssocID="{7158F328-EAEA-4677-906F-9CFC18C4419E}" presName="Name37" presStyleLbl="parChTrans1D2" presStyleIdx="0" presStyleCnt="3"/>
      <dgm:spPr/>
      <dgm:t>
        <a:bodyPr/>
        <a:lstStyle/>
        <a:p>
          <a:endParaRPr lang="en-IN"/>
        </a:p>
      </dgm:t>
    </dgm:pt>
    <dgm:pt modelId="{F229DCBF-C12E-4B2B-82E2-E8437EE9F739}" type="pres">
      <dgm:prSet presAssocID="{1E262F9E-CDC3-4652-A89B-B6DF7B9250F2}" presName="hierRoot2" presStyleCnt="0">
        <dgm:presLayoutVars>
          <dgm:hierBranch val="init"/>
        </dgm:presLayoutVars>
      </dgm:prSet>
      <dgm:spPr/>
    </dgm:pt>
    <dgm:pt modelId="{F257A206-17D1-48F4-BDBE-AC70631A4D28}" type="pres">
      <dgm:prSet presAssocID="{1E262F9E-CDC3-4652-A89B-B6DF7B9250F2}" presName="rootComposite" presStyleCnt="0"/>
      <dgm:spPr/>
    </dgm:pt>
    <dgm:pt modelId="{FE127D6E-8D96-4CD6-A20C-A484958C4587}" type="pres">
      <dgm:prSet presAssocID="{1E262F9E-CDC3-4652-A89B-B6DF7B9250F2}" presName="rootText" presStyleLbl="node2" presStyleIdx="0" presStyleCnt="3" custLinFactY="-45719" custLinFactNeighborX="-23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42170BA-6AF9-4C01-A03C-8F575F26F432}" type="pres">
      <dgm:prSet presAssocID="{1E262F9E-CDC3-4652-A89B-B6DF7B9250F2}" presName="rootConnector" presStyleLbl="node2" presStyleIdx="0" presStyleCnt="3"/>
      <dgm:spPr/>
      <dgm:t>
        <a:bodyPr/>
        <a:lstStyle/>
        <a:p>
          <a:endParaRPr lang="en-IN"/>
        </a:p>
      </dgm:t>
    </dgm:pt>
    <dgm:pt modelId="{F2F7AB48-B2D9-45EB-95C2-3A860212A9B5}" type="pres">
      <dgm:prSet presAssocID="{1E262F9E-CDC3-4652-A89B-B6DF7B9250F2}" presName="hierChild4" presStyleCnt="0"/>
      <dgm:spPr/>
    </dgm:pt>
    <dgm:pt modelId="{11D9A58B-E3AA-47DC-BA2B-6A0E1933A369}" type="pres">
      <dgm:prSet presAssocID="{1E262F9E-CDC3-4652-A89B-B6DF7B9250F2}" presName="hierChild5" presStyleCnt="0"/>
      <dgm:spPr/>
    </dgm:pt>
    <dgm:pt modelId="{6075E058-33AA-4558-A80B-06B7B323A04A}" type="pres">
      <dgm:prSet presAssocID="{9A5AFBF5-2AB6-4CA7-946A-8F7F9049ABA6}" presName="Name37" presStyleLbl="parChTrans1D2" presStyleIdx="1" presStyleCnt="3"/>
      <dgm:spPr/>
      <dgm:t>
        <a:bodyPr/>
        <a:lstStyle/>
        <a:p>
          <a:endParaRPr lang="en-IN"/>
        </a:p>
      </dgm:t>
    </dgm:pt>
    <dgm:pt modelId="{4261079B-0065-4BD4-9E98-6D05F17924E3}" type="pres">
      <dgm:prSet presAssocID="{46701313-A8BA-457C-AD71-AD2090FB8ED5}" presName="hierRoot2" presStyleCnt="0">
        <dgm:presLayoutVars>
          <dgm:hierBranch val="init"/>
        </dgm:presLayoutVars>
      </dgm:prSet>
      <dgm:spPr/>
    </dgm:pt>
    <dgm:pt modelId="{61124420-5519-4FB3-BAB1-3456344830CE}" type="pres">
      <dgm:prSet presAssocID="{46701313-A8BA-457C-AD71-AD2090FB8ED5}" presName="rootComposite" presStyleCnt="0"/>
      <dgm:spPr/>
    </dgm:pt>
    <dgm:pt modelId="{E06E4165-13F3-4439-B37C-8A03657D8088}" type="pres">
      <dgm:prSet presAssocID="{46701313-A8BA-457C-AD71-AD2090FB8ED5}" presName="rootText" presStyleLbl="node2" presStyleIdx="1" presStyleCnt="3" custLinFactY="-17451" custLinFactNeighborX="-5123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50E753F-380E-4D2A-9AB0-23B19DE217CF}" type="pres">
      <dgm:prSet presAssocID="{46701313-A8BA-457C-AD71-AD2090FB8ED5}" presName="rootConnector" presStyleLbl="node2" presStyleIdx="1" presStyleCnt="3"/>
      <dgm:spPr/>
      <dgm:t>
        <a:bodyPr/>
        <a:lstStyle/>
        <a:p>
          <a:endParaRPr lang="en-IN"/>
        </a:p>
      </dgm:t>
    </dgm:pt>
    <dgm:pt modelId="{0AC5A73D-0D8A-45F6-9108-3FA96ADBA4C2}" type="pres">
      <dgm:prSet presAssocID="{46701313-A8BA-457C-AD71-AD2090FB8ED5}" presName="hierChild4" presStyleCnt="0"/>
      <dgm:spPr/>
    </dgm:pt>
    <dgm:pt modelId="{F9360B89-BF4C-4EC0-9563-E7B68331BA5C}" type="pres">
      <dgm:prSet presAssocID="{46701313-A8BA-457C-AD71-AD2090FB8ED5}" presName="hierChild5" presStyleCnt="0"/>
      <dgm:spPr/>
    </dgm:pt>
    <dgm:pt modelId="{F80A7C21-45B0-4623-B318-FE7988A44F7A}" type="pres">
      <dgm:prSet presAssocID="{08416665-F3CC-4CB2-970B-91A413073489}" presName="Name37" presStyleLbl="parChTrans1D2" presStyleIdx="2" presStyleCnt="3"/>
      <dgm:spPr/>
      <dgm:t>
        <a:bodyPr/>
        <a:lstStyle/>
        <a:p>
          <a:endParaRPr lang="en-IN"/>
        </a:p>
      </dgm:t>
    </dgm:pt>
    <dgm:pt modelId="{70A9947A-3509-4C0B-85EA-0C41993600DB}" type="pres">
      <dgm:prSet presAssocID="{C92896CB-F263-4F70-8580-4085ED9E7804}" presName="hierRoot2" presStyleCnt="0">
        <dgm:presLayoutVars>
          <dgm:hierBranch val="init"/>
        </dgm:presLayoutVars>
      </dgm:prSet>
      <dgm:spPr/>
    </dgm:pt>
    <dgm:pt modelId="{EFD29180-A112-46D5-B8D2-9EDBA3A24852}" type="pres">
      <dgm:prSet presAssocID="{C92896CB-F263-4F70-8580-4085ED9E7804}" presName="rootComposite" presStyleCnt="0"/>
      <dgm:spPr/>
    </dgm:pt>
    <dgm:pt modelId="{2D30809B-4E94-480B-8BAC-02E98618DE42}" type="pres">
      <dgm:prSet presAssocID="{C92896CB-F263-4F70-8580-4085ED9E7804}" presName="rootText" presStyleLbl="node2" presStyleIdx="2" presStyleCnt="3" custLinFactY="-45719" custLinFactNeighborX="-7396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5D74474-A209-42EF-96DF-BA42D54B413F}" type="pres">
      <dgm:prSet presAssocID="{C92896CB-F263-4F70-8580-4085ED9E7804}" presName="rootConnector" presStyleLbl="node2" presStyleIdx="2" presStyleCnt="3"/>
      <dgm:spPr/>
      <dgm:t>
        <a:bodyPr/>
        <a:lstStyle/>
        <a:p>
          <a:endParaRPr lang="en-IN"/>
        </a:p>
      </dgm:t>
    </dgm:pt>
    <dgm:pt modelId="{C87912A4-37D6-4047-8FC4-A994AACD0E0A}" type="pres">
      <dgm:prSet presAssocID="{C92896CB-F263-4F70-8580-4085ED9E7804}" presName="hierChild4" presStyleCnt="0"/>
      <dgm:spPr/>
    </dgm:pt>
    <dgm:pt modelId="{28149AD8-9CCF-4625-9641-6CBBF61534DE}" type="pres">
      <dgm:prSet presAssocID="{C92896CB-F263-4F70-8580-4085ED9E7804}" presName="hierChild5" presStyleCnt="0"/>
      <dgm:spPr/>
    </dgm:pt>
    <dgm:pt modelId="{74630E64-8557-44D0-8B6A-BBFAAC37E443}" type="pres">
      <dgm:prSet presAssocID="{7AB7F93A-666A-44DC-A5BA-94E30BD730B0}" presName="hierChild3" presStyleCnt="0"/>
      <dgm:spPr/>
    </dgm:pt>
  </dgm:ptLst>
  <dgm:cxnLst>
    <dgm:cxn modelId="{E6B32A5A-32F1-4B66-8E7C-11D14436EA97}" type="presOf" srcId="{0E4F90F1-4250-4D94-BC13-40E92FF60848}" destId="{BA9AF044-AFB2-451F-99B7-3D42A0272849}" srcOrd="0" destOrd="0" presId="urn:microsoft.com/office/officeart/2005/8/layout/orgChart1"/>
    <dgm:cxn modelId="{0BB8BB49-5E56-46E1-834C-CF94BD9A7495}" srcId="{7AB7F93A-666A-44DC-A5BA-94E30BD730B0}" destId="{C92896CB-F263-4F70-8580-4085ED9E7804}" srcOrd="2" destOrd="0" parTransId="{08416665-F3CC-4CB2-970B-91A413073489}" sibTransId="{8F875ACA-31FA-4EAA-B495-871E71BCC309}"/>
    <dgm:cxn modelId="{FEA8F760-F2A2-443B-919B-A4EAB4B1E195}" type="presOf" srcId="{C92896CB-F263-4F70-8580-4085ED9E7804}" destId="{2D30809B-4E94-480B-8BAC-02E98618DE42}" srcOrd="0" destOrd="0" presId="urn:microsoft.com/office/officeart/2005/8/layout/orgChart1"/>
    <dgm:cxn modelId="{1E85F1F2-A2E8-477E-A6A5-618A76A6BD54}" type="presOf" srcId="{7AB7F93A-666A-44DC-A5BA-94E30BD730B0}" destId="{810464B9-8043-4650-9D56-4EA22676F21A}" srcOrd="0" destOrd="0" presId="urn:microsoft.com/office/officeart/2005/8/layout/orgChart1"/>
    <dgm:cxn modelId="{7A3B721F-6F1B-4200-BBB2-1E9268259CFF}" srcId="{7AB7F93A-666A-44DC-A5BA-94E30BD730B0}" destId="{46701313-A8BA-457C-AD71-AD2090FB8ED5}" srcOrd="1" destOrd="0" parTransId="{9A5AFBF5-2AB6-4CA7-946A-8F7F9049ABA6}" sibTransId="{FD64B975-5FAC-4313-A2D3-E9DA4E3072B0}"/>
    <dgm:cxn modelId="{41CAD8F9-2308-4E2B-9201-25624A9DDE33}" type="presOf" srcId="{7158F328-EAEA-4677-906F-9CFC18C4419E}" destId="{3A9DD2DB-0735-49E1-99BB-95013F54885C}" srcOrd="0" destOrd="0" presId="urn:microsoft.com/office/officeart/2005/8/layout/orgChart1"/>
    <dgm:cxn modelId="{43A9D609-5D6C-4650-B5AF-BA52437F3E2E}" type="presOf" srcId="{C92896CB-F263-4F70-8580-4085ED9E7804}" destId="{95D74474-A209-42EF-96DF-BA42D54B413F}" srcOrd="1" destOrd="0" presId="urn:microsoft.com/office/officeart/2005/8/layout/orgChart1"/>
    <dgm:cxn modelId="{C5230735-F5BE-4AD3-A1EF-0AB76F2346DC}" type="presOf" srcId="{46701313-A8BA-457C-AD71-AD2090FB8ED5}" destId="{E06E4165-13F3-4439-B37C-8A03657D8088}" srcOrd="0" destOrd="0" presId="urn:microsoft.com/office/officeart/2005/8/layout/orgChart1"/>
    <dgm:cxn modelId="{D68C413B-C7D5-4CD7-A9E6-5661C792098D}" type="presOf" srcId="{08416665-F3CC-4CB2-970B-91A413073489}" destId="{F80A7C21-45B0-4623-B318-FE7988A44F7A}" srcOrd="0" destOrd="0" presId="urn:microsoft.com/office/officeart/2005/8/layout/orgChart1"/>
    <dgm:cxn modelId="{3EBCA108-DAF6-4A50-B55A-6C4EDF204969}" type="presOf" srcId="{7AB7F93A-666A-44DC-A5BA-94E30BD730B0}" destId="{68AEC952-B94A-4251-BAB9-362360BB497E}" srcOrd="1" destOrd="0" presId="urn:microsoft.com/office/officeart/2005/8/layout/orgChart1"/>
    <dgm:cxn modelId="{DCE9BEF8-3031-4778-AD15-EDE1B37C9570}" type="presOf" srcId="{9A5AFBF5-2AB6-4CA7-946A-8F7F9049ABA6}" destId="{6075E058-33AA-4558-A80B-06B7B323A04A}" srcOrd="0" destOrd="0" presId="urn:microsoft.com/office/officeart/2005/8/layout/orgChart1"/>
    <dgm:cxn modelId="{D4D7AD88-3275-426A-A3CE-EE6AD1CDD87A}" srcId="{0E4F90F1-4250-4D94-BC13-40E92FF60848}" destId="{7AB7F93A-666A-44DC-A5BA-94E30BD730B0}" srcOrd="0" destOrd="0" parTransId="{1B4EFDDB-7471-4559-9322-2AA54828E5E8}" sibTransId="{8FDEFCF5-514A-4CEB-B760-3D9466CF9AB2}"/>
    <dgm:cxn modelId="{06ECCEEB-3323-4569-860F-C5D612D21495}" type="presOf" srcId="{46701313-A8BA-457C-AD71-AD2090FB8ED5}" destId="{D50E753F-380E-4D2A-9AB0-23B19DE217CF}" srcOrd="1" destOrd="0" presId="urn:microsoft.com/office/officeart/2005/8/layout/orgChart1"/>
    <dgm:cxn modelId="{D954BA55-1109-4AA1-A25F-0659563934DF}" srcId="{7AB7F93A-666A-44DC-A5BA-94E30BD730B0}" destId="{1E262F9E-CDC3-4652-A89B-B6DF7B9250F2}" srcOrd="0" destOrd="0" parTransId="{7158F328-EAEA-4677-906F-9CFC18C4419E}" sibTransId="{8B0D3A43-28BC-47D8-B383-FDAEB394224A}"/>
    <dgm:cxn modelId="{27CFD06C-8BED-4978-BAD3-BDC9799B14D6}" type="presOf" srcId="{1E262F9E-CDC3-4652-A89B-B6DF7B9250F2}" destId="{542170BA-6AF9-4C01-A03C-8F575F26F432}" srcOrd="1" destOrd="0" presId="urn:microsoft.com/office/officeart/2005/8/layout/orgChart1"/>
    <dgm:cxn modelId="{435073BB-209F-4B65-BA9F-EF42D9174549}" type="presOf" srcId="{1E262F9E-CDC3-4652-A89B-B6DF7B9250F2}" destId="{FE127D6E-8D96-4CD6-A20C-A484958C4587}" srcOrd="0" destOrd="0" presId="urn:microsoft.com/office/officeart/2005/8/layout/orgChart1"/>
    <dgm:cxn modelId="{7710ED24-758F-433C-85D8-7D772F9ABB49}" type="presParOf" srcId="{BA9AF044-AFB2-451F-99B7-3D42A0272849}" destId="{D95A75B1-CE1A-490D-94EF-923D44A403ED}" srcOrd="0" destOrd="0" presId="urn:microsoft.com/office/officeart/2005/8/layout/orgChart1"/>
    <dgm:cxn modelId="{61159F90-CAF4-41FB-9827-745D5BE96282}" type="presParOf" srcId="{D95A75B1-CE1A-490D-94EF-923D44A403ED}" destId="{9671608A-4426-46C1-AB86-C656A3A9F281}" srcOrd="0" destOrd="0" presId="urn:microsoft.com/office/officeart/2005/8/layout/orgChart1"/>
    <dgm:cxn modelId="{E9EDA17A-F005-4108-9EC9-FB9954A3AE51}" type="presParOf" srcId="{9671608A-4426-46C1-AB86-C656A3A9F281}" destId="{810464B9-8043-4650-9D56-4EA22676F21A}" srcOrd="0" destOrd="0" presId="urn:microsoft.com/office/officeart/2005/8/layout/orgChart1"/>
    <dgm:cxn modelId="{DD67AD42-06F9-4A5B-875D-B990034F4EC2}" type="presParOf" srcId="{9671608A-4426-46C1-AB86-C656A3A9F281}" destId="{68AEC952-B94A-4251-BAB9-362360BB497E}" srcOrd="1" destOrd="0" presId="urn:microsoft.com/office/officeart/2005/8/layout/orgChart1"/>
    <dgm:cxn modelId="{3A383512-9E55-4079-9CEA-6076D1151F17}" type="presParOf" srcId="{D95A75B1-CE1A-490D-94EF-923D44A403ED}" destId="{ABE84FCB-FC00-45CF-A89D-47069F94006A}" srcOrd="1" destOrd="0" presId="urn:microsoft.com/office/officeart/2005/8/layout/orgChart1"/>
    <dgm:cxn modelId="{E7A666D5-F350-44E7-9838-060617BA9DFD}" type="presParOf" srcId="{ABE84FCB-FC00-45CF-A89D-47069F94006A}" destId="{3A9DD2DB-0735-49E1-99BB-95013F54885C}" srcOrd="0" destOrd="0" presId="urn:microsoft.com/office/officeart/2005/8/layout/orgChart1"/>
    <dgm:cxn modelId="{9285E5E9-43DC-4B0D-9432-E48548232E51}" type="presParOf" srcId="{ABE84FCB-FC00-45CF-A89D-47069F94006A}" destId="{F229DCBF-C12E-4B2B-82E2-E8437EE9F739}" srcOrd="1" destOrd="0" presId="urn:microsoft.com/office/officeart/2005/8/layout/orgChart1"/>
    <dgm:cxn modelId="{4723118E-5705-4FAB-ACD3-AFD0BB601C8D}" type="presParOf" srcId="{F229DCBF-C12E-4B2B-82E2-E8437EE9F739}" destId="{F257A206-17D1-48F4-BDBE-AC70631A4D28}" srcOrd="0" destOrd="0" presId="urn:microsoft.com/office/officeart/2005/8/layout/orgChart1"/>
    <dgm:cxn modelId="{5CAD6AD5-A62A-4FC6-8D06-7E22BECD7AF5}" type="presParOf" srcId="{F257A206-17D1-48F4-BDBE-AC70631A4D28}" destId="{FE127D6E-8D96-4CD6-A20C-A484958C4587}" srcOrd="0" destOrd="0" presId="urn:microsoft.com/office/officeart/2005/8/layout/orgChart1"/>
    <dgm:cxn modelId="{124818E1-E4E4-4975-B24C-ED14FCB56623}" type="presParOf" srcId="{F257A206-17D1-48F4-BDBE-AC70631A4D28}" destId="{542170BA-6AF9-4C01-A03C-8F575F26F432}" srcOrd="1" destOrd="0" presId="urn:microsoft.com/office/officeart/2005/8/layout/orgChart1"/>
    <dgm:cxn modelId="{AEB647F3-4181-4582-8B78-9E700B208AC3}" type="presParOf" srcId="{F229DCBF-C12E-4B2B-82E2-E8437EE9F739}" destId="{F2F7AB48-B2D9-45EB-95C2-3A860212A9B5}" srcOrd="1" destOrd="0" presId="urn:microsoft.com/office/officeart/2005/8/layout/orgChart1"/>
    <dgm:cxn modelId="{A423CA20-3136-4075-8C15-F7A4AF783B79}" type="presParOf" srcId="{F229DCBF-C12E-4B2B-82E2-E8437EE9F739}" destId="{11D9A58B-E3AA-47DC-BA2B-6A0E1933A369}" srcOrd="2" destOrd="0" presId="urn:microsoft.com/office/officeart/2005/8/layout/orgChart1"/>
    <dgm:cxn modelId="{3B970575-23FE-4E5F-AF2D-C0618E3C06E5}" type="presParOf" srcId="{ABE84FCB-FC00-45CF-A89D-47069F94006A}" destId="{6075E058-33AA-4558-A80B-06B7B323A04A}" srcOrd="2" destOrd="0" presId="urn:microsoft.com/office/officeart/2005/8/layout/orgChart1"/>
    <dgm:cxn modelId="{D0D0120C-2FA3-4298-9896-FB63FC65A7F5}" type="presParOf" srcId="{ABE84FCB-FC00-45CF-A89D-47069F94006A}" destId="{4261079B-0065-4BD4-9E98-6D05F17924E3}" srcOrd="3" destOrd="0" presId="urn:microsoft.com/office/officeart/2005/8/layout/orgChart1"/>
    <dgm:cxn modelId="{53CED420-0F82-474D-BFDA-4957B74B1680}" type="presParOf" srcId="{4261079B-0065-4BD4-9E98-6D05F17924E3}" destId="{61124420-5519-4FB3-BAB1-3456344830CE}" srcOrd="0" destOrd="0" presId="urn:microsoft.com/office/officeart/2005/8/layout/orgChart1"/>
    <dgm:cxn modelId="{81799AC9-E6C9-466B-A157-15AE078F4BCC}" type="presParOf" srcId="{61124420-5519-4FB3-BAB1-3456344830CE}" destId="{E06E4165-13F3-4439-B37C-8A03657D8088}" srcOrd="0" destOrd="0" presId="urn:microsoft.com/office/officeart/2005/8/layout/orgChart1"/>
    <dgm:cxn modelId="{F51AA90D-CE35-46A5-AF0A-495141AE3044}" type="presParOf" srcId="{61124420-5519-4FB3-BAB1-3456344830CE}" destId="{D50E753F-380E-4D2A-9AB0-23B19DE217CF}" srcOrd="1" destOrd="0" presId="urn:microsoft.com/office/officeart/2005/8/layout/orgChart1"/>
    <dgm:cxn modelId="{42C99CB9-8C6F-40F8-8C17-583579B738AD}" type="presParOf" srcId="{4261079B-0065-4BD4-9E98-6D05F17924E3}" destId="{0AC5A73D-0D8A-45F6-9108-3FA96ADBA4C2}" srcOrd="1" destOrd="0" presId="urn:microsoft.com/office/officeart/2005/8/layout/orgChart1"/>
    <dgm:cxn modelId="{02E3BAF1-DFE6-4BDC-A88E-0F6581BC28D5}" type="presParOf" srcId="{4261079B-0065-4BD4-9E98-6D05F17924E3}" destId="{F9360B89-BF4C-4EC0-9563-E7B68331BA5C}" srcOrd="2" destOrd="0" presId="urn:microsoft.com/office/officeart/2005/8/layout/orgChart1"/>
    <dgm:cxn modelId="{A10D1B1F-261F-45CD-8285-03CCE9C33D1B}" type="presParOf" srcId="{ABE84FCB-FC00-45CF-A89D-47069F94006A}" destId="{F80A7C21-45B0-4623-B318-FE7988A44F7A}" srcOrd="4" destOrd="0" presId="urn:microsoft.com/office/officeart/2005/8/layout/orgChart1"/>
    <dgm:cxn modelId="{C982C996-A07C-4E91-B8BD-20D0166EDF51}" type="presParOf" srcId="{ABE84FCB-FC00-45CF-A89D-47069F94006A}" destId="{70A9947A-3509-4C0B-85EA-0C41993600DB}" srcOrd="5" destOrd="0" presId="urn:microsoft.com/office/officeart/2005/8/layout/orgChart1"/>
    <dgm:cxn modelId="{A8F990AE-1176-4E60-930D-382D605D53A6}" type="presParOf" srcId="{70A9947A-3509-4C0B-85EA-0C41993600DB}" destId="{EFD29180-A112-46D5-B8D2-9EDBA3A24852}" srcOrd="0" destOrd="0" presId="urn:microsoft.com/office/officeart/2005/8/layout/orgChart1"/>
    <dgm:cxn modelId="{77B8EC84-D46C-41F8-91DF-3D66B813FBA2}" type="presParOf" srcId="{EFD29180-A112-46D5-B8D2-9EDBA3A24852}" destId="{2D30809B-4E94-480B-8BAC-02E98618DE42}" srcOrd="0" destOrd="0" presId="urn:microsoft.com/office/officeart/2005/8/layout/orgChart1"/>
    <dgm:cxn modelId="{4296A204-9BB3-4F46-85C7-3D8E5AA8C545}" type="presParOf" srcId="{EFD29180-A112-46D5-B8D2-9EDBA3A24852}" destId="{95D74474-A209-42EF-96DF-BA42D54B413F}" srcOrd="1" destOrd="0" presId="urn:microsoft.com/office/officeart/2005/8/layout/orgChart1"/>
    <dgm:cxn modelId="{B45F2B0A-C0EC-486E-B8C4-E743332120D4}" type="presParOf" srcId="{70A9947A-3509-4C0B-85EA-0C41993600DB}" destId="{C87912A4-37D6-4047-8FC4-A994AACD0E0A}" srcOrd="1" destOrd="0" presId="urn:microsoft.com/office/officeart/2005/8/layout/orgChart1"/>
    <dgm:cxn modelId="{85580BAC-6BA9-48AB-B10D-2499483C6FA0}" type="presParOf" srcId="{70A9947A-3509-4C0B-85EA-0C41993600DB}" destId="{28149AD8-9CCF-4625-9641-6CBBF61534DE}" srcOrd="2" destOrd="0" presId="urn:microsoft.com/office/officeart/2005/8/layout/orgChart1"/>
    <dgm:cxn modelId="{444F268D-ABE2-49F9-A9D8-A134C59DC189}" type="presParOf" srcId="{D95A75B1-CE1A-490D-94EF-923D44A403ED}" destId="{74630E64-8557-44D0-8B6A-BBFAAC37E44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52994-2F6F-4256-B149-AB5ACA5A3A82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994ED0DF-4F8C-4718-849A-BD9732C0211D}">
      <dgm:prSet phldrT="[Text]" custT="1"/>
      <dgm:spPr/>
      <dgm:t>
        <a:bodyPr/>
        <a:lstStyle/>
        <a:p>
          <a:r>
            <a:rPr lang="en-IN" sz="2400" b="1" dirty="0" smtClean="0"/>
            <a:t>Types</a:t>
          </a:r>
          <a:endParaRPr lang="en-IN" sz="2400" b="1" dirty="0"/>
        </a:p>
      </dgm:t>
    </dgm:pt>
    <dgm:pt modelId="{02FD0330-9875-448D-A5CE-FA97C8C25DCF}" type="parTrans" cxnId="{C1A12AB9-17D9-41C9-BD83-A13B8E1A4966}">
      <dgm:prSet/>
      <dgm:spPr/>
      <dgm:t>
        <a:bodyPr/>
        <a:lstStyle/>
        <a:p>
          <a:endParaRPr lang="en-IN"/>
        </a:p>
      </dgm:t>
    </dgm:pt>
    <dgm:pt modelId="{3673C09F-4D5C-4F0C-AF02-1007678FECE0}" type="sibTrans" cxnId="{C1A12AB9-17D9-41C9-BD83-A13B8E1A4966}">
      <dgm:prSet/>
      <dgm:spPr/>
      <dgm:t>
        <a:bodyPr/>
        <a:lstStyle/>
        <a:p>
          <a:endParaRPr lang="en-IN"/>
        </a:p>
      </dgm:t>
    </dgm:pt>
    <dgm:pt modelId="{97675F0A-EFA9-4119-86BE-37B947E95CBA}">
      <dgm:prSet phldrT="[Text]" custT="1"/>
      <dgm:spPr/>
      <dgm:t>
        <a:bodyPr/>
        <a:lstStyle/>
        <a:p>
          <a:r>
            <a:rPr lang="en-IN" sz="2400" b="1" dirty="0" smtClean="0"/>
            <a:t>HSV type 1</a:t>
          </a:r>
          <a:endParaRPr lang="en-IN" sz="2400" b="1" dirty="0"/>
        </a:p>
      </dgm:t>
    </dgm:pt>
    <dgm:pt modelId="{325ADFF9-465E-4056-96EC-4DFED6DE737E}" type="parTrans" cxnId="{030D1A76-CBA4-43E0-8E1C-61ABF131F33D}">
      <dgm:prSet/>
      <dgm:spPr/>
      <dgm:t>
        <a:bodyPr/>
        <a:lstStyle/>
        <a:p>
          <a:endParaRPr lang="en-IN"/>
        </a:p>
      </dgm:t>
    </dgm:pt>
    <dgm:pt modelId="{70B8FC6D-BFA7-48B9-B086-E8FCD9571AE7}" type="sibTrans" cxnId="{030D1A76-CBA4-43E0-8E1C-61ABF131F33D}">
      <dgm:prSet/>
      <dgm:spPr/>
      <dgm:t>
        <a:bodyPr/>
        <a:lstStyle/>
        <a:p>
          <a:endParaRPr lang="en-IN"/>
        </a:p>
      </dgm:t>
    </dgm:pt>
    <dgm:pt modelId="{6B23AAFA-4238-49CA-89D1-FF9119C67C40}">
      <dgm:prSet phldrT="[Text]" custT="1"/>
      <dgm:spPr/>
      <dgm:t>
        <a:bodyPr/>
        <a:lstStyle/>
        <a:p>
          <a:r>
            <a:rPr lang="en-IN" sz="2400" b="1" dirty="0" smtClean="0"/>
            <a:t>HSV type 2</a:t>
          </a:r>
          <a:endParaRPr lang="en-IN" sz="2400" b="1" dirty="0"/>
        </a:p>
      </dgm:t>
    </dgm:pt>
    <dgm:pt modelId="{BB6B797A-96F0-4878-8AF3-DC79B0C31889}" type="parTrans" cxnId="{556BEA7D-1C92-4492-9FFE-98CDB4B51728}">
      <dgm:prSet/>
      <dgm:spPr/>
      <dgm:t>
        <a:bodyPr/>
        <a:lstStyle/>
        <a:p>
          <a:endParaRPr lang="en-IN"/>
        </a:p>
      </dgm:t>
    </dgm:pt>
    <dgm:pt modelId="{1E23E87A-2597-4C70-BF97-740DEECE06F8}" type="sibTrans" cxnId="{556BEA7D-1C92-4492-9FFE-98CDB4B51728}">
      <dgm:prSet/>
      <dgm:spPr/>
      <dgm:t>
        <a:bodyPr/>
        <a:lstStyle/>
        <a:p>
          <a:endParaRPr lang="en-IN"/>
        </a:p>
      </dgm:t>
    </dgm:pt>
    <dgm:pt modelId="{AB621114-F2DE-439B-B1D0-5D96E8830ABC}" type="pres">
      <dgm:prSet presAssocID="{C4052994-2F6F-4256-B149-AB5ACA5A3A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E232FE1-6EC2-4101-A559-D5A277AC6DF1}" type="pres">
      <dgm:prSet presAssocID="{994ED0DF-4F8C-4718-849A-BD9732C0211D}" presName="hierRoot1" presStyleCnt="0">
        <dgm:presLayoutVars>
          <dgm:hierBranch val="init"/>
        </dgm:presLayoutVars>
      </dgm:prSet>
      <dgm:spPr/>
    </dgm:pt>
    <dgm:pt modelId="{ED94BCE1-2D50-4238-ADDE-FD374D5A0C48}" type="pres">
      <dgm:prSet presAssocID="{994ED0DF-4F8C-4718-849A-BD9732C0211D}" presName="rootComposite1" presStyleCnt="0"/>
      <dgm:spPr/>
    </dgm:pt>
    <dgm:pt modelId="{6174230A-D9B4-4687-85AF-73BED4E24DFA}" type="pres">
      <dgm:prSet presAssocID="{994ED0DF-4F8C-4718-849A-BD9732C0211D}" presName="rootText1" presStyleLbl="node0" presStyleIdx="0" presStyleCnt="1" custScaleX="55029" custScaleY="3049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7A514E97-5296-4596-BF10-A7976B15FB0B}" type="pres">
      <dgm:prSet presAssocID="{994ED0DF-4F8C-4718-849A-BD9732C0211D}" presName="rootConnector1" presStyleLbl="node1" presStyleIdx="0" presStyleCnt="0"/>
      <dgm:spPr/>
      <dgm:t>
        <a:bodyPr/>
        <a:lstStyle/>
        <a:p>
          <a:endParaRPr lang="en-IN"/>
        </a:p>
      </dgm:t>
    </dgm:pt>
    <dgm:pt modelId="{6415234C-E21E-4B08-957D-71916412C392}" type="pres">
      <dgm:prSet presAssocID="{994ED0DF-4F8C-4718-849A-BD9732C0211D}" presName="hierChild2" presStyleCnt="0"/>
      <dgm:spPr/>
    </dgm:pt>
    <dgm:pt modelId="{1702D507-F64B-46C9-AE99-0439A3AD8F04}" type="pres">
      <dgm:prSet presAssocID="{325ADFF9-465E-4056-96EC-4DFED6DE737E}" presName="Name37" presStyleLbl="parChTrans1D2" presStyleIdx="0" presStyleCnt="2"/>
      <dgm:spPr/>
      <dgm:t>
        <a:bodyPr/>
        <a:lstStyle/>
        <a:p>
          <a:endParaRPr lang="en-IN"/>
        </a:p>
      </dgm:t>
    </dgm:pt>
    <dgm:pt modelId="{F77046B5-268A-4E67-816F-F9FC47A1CA41}" type="pres">
      <dgm:prSet presAssocID="{97675F0A-EFA9-4119-86BE-37B947E95CBA}" presName="hierRoot2" presStyleCnt="0">
        <dgm:presLayoutVars>
          <dgm:hierBranch val="init"/>
        </dgm:presLayoutVars>
      </dgm:prSet>
      <dgm:spPr/>
    </dgm:pt>
    <dgm:pt modelId="{F4E011D4-D2B9-4841-AD08-513450B7BB72}" type="pres">
      <dgm:prSet presAssocID="{97675F0A-EFA9-4119-86BE-37B947E95CBA}" presName="rootComposite" presStyleCnt="0"/>
      <dgm:spPr/>
    </dgm:pt>
    <dgm:pt modelId="{AA495BC0-F560-4BF2-8D46-EBDBE4D5552B}" type="pres">
      <dgm:prSet presAssocID="{97675F0A-EFA9-4119-86BE-37B947E95CBA}" presName="rootText" presStyleLbl="node2" presStyleIdx="0" presStyleCnt="2" custScaleX="67319" custScaleY="26764" custLinFactNeighborX="-885" custLinFactNeighborY="-1269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6CAA2F7-3DF5-4FC8-AFFB-BFEE0F6235A1}" type="pres">
      <dgm:prSet presAssocID="{97675F0A-EFA9-4119-86BE-37B947E95CBA}" presName="rootConnector" presStyleLbl="node2" presStyleIdx="0" presStyleCnt="2"/>
      <dgm:spPr/>
      <dgm:t>
        <a:bodyPr/>
        <a:lstStyle/>
        <a:p>
          <a:endParaRPr lang="en-IN"/>
        </a:p>
      </dgm:t>
    </dgm:pt>
    <dgm:pt modelId="{9DD9AD8E-52F0-48AA-97EB-6E87AE6BD44F}" type="pres">
      <dgm:prSet presAssocID="{97675F0A-EFA9-4119-86BE-37B947E95CBA}" presName="hierChild4" presStyleCnt="0"/>
      <dgm:spPr/>
    </dgm:pt>
    <dgm:pt modelId="{442CDADB-89DB-4E56-9A7A-329F4740F33B}" type="pres">
      <dgm:prSet presAssocID="{97675F0A-EFA9-4119-86BE-37B947E95CBA}" presName="hierChild5" presStyleCnt="0"/>
      <dgm:spPr/>
    </dgm:pt>
    <dgm:pt modelId="{D4CCC3FF-C4BA-4889-BE4A-74AFDE677496}" type="pres">
      <dgm:prSet presAssocID="{BB6B797A-96F0-4878-8AF3-DC79B0C31889}" presName="Name37" presStyleLbl="parChTrans1D2" presStyleIdx="1" presStyleCnt="2"/>
      <dgm:spPr/>
      <dgm:t>
        <a:bodyPr/>
        <a:lstStyle/>
        <a:p>
          <a:endParaRPr lang="en-IN"/>
        </a:p>
      </dgm:t>
    </dgm:pt>
    <dgm:pt modelId="{9F222F27-8116-408F-BD10-930E0C116B73}" type="pres">
      <dgm:prSet presAssocID="{6B23AAFA-4238-49CA-89D1-FF9119C67C40}" presName="hierRoot2" presStyleCnt="0">
        <dgm:presLayoutVars>
          <dgm:hierBranch val="init"/>
        </dgm:presLayoutVars>
      </dgm:prSet>
      <dgm:spPr/>
    </dgm:pt>
    <dgm:pt modelId="{32212FFD-6E64-484B-A388-F8401116A1BB}" type="pres">
      <dgm:prSet presAssocID="{6B23AAFA-4238-49CA-89D1-FF9119C67C40}" presName="rootComposite" presStyleCnt="0"/>
      <dgm:spPr/>
    </dgm:pt>
    <dgm:pt modelId="{13FF9BD1-F324-43C2-B782-4A652B756A89}" type="pres">
      <dgm:prSet presAssocID="{6B23AAFA-4238-49CA-89D1-FF9119C67C40}" presName="rootText" presStyleLbl="node2" presStyleIdx="1" presStyleCnt="2" custScaleX="64934" custScaleY="26344" custLinFactNeighborX="447" custLinFactNeighborY="-811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78206F7-7BAE-4B2E-84B6-0D694BAEB866}" type="pres">
      <dgm:prSet presAssocID="{6B23AAFA-4238-49CA-89D1-FF9119C67C40}" presName="rootConnector" presStyleLbl="node2" presStyleIdx="1" presStyleCnt="2"/>
      <dgm:spPr/>
      <dgm:t>
        <a:bodyPr/>
        <a:lstStyle/>
        <a:p>
          <a:endParaRPr lang="en-IN"/>
        </a:p>
      </dgm:t>
    </dgm:pt>
    <dgm:pt modelId="{F38C6163-CAEF-4D56-A73A-A769239ED0DC}" type="pres">
      <dgm:prSet presAssocID="{6B23AAFA-4238-49CA-89D1-FF9119C67C40}" presName="hierChild4" presStyleCnt="0"/>
      <dgm:spPr/>
    </dgm:pt>
    <dgm:pt modelId="{F4A759D1-FF76-49E8-B1BE-C67E6AF63906}" type="pres">
      <dgm:prSet presAssocID="{6B23AAFA-4238-49CA-89D1-FF9119C67C40}" presName="hierChild5" presStyleCnt="0"/>
      <dgm:spPr/>
    </dgm:pt>
    <dgm:pt modelId="{8DF13261-2472-4BCA-9908-101EACFF2AF2}" type="pres">
      <dgm:prSet presAssocID="{994ED0DF-4F8C-4718-849A-BD9732C0211D}" presName="hierChild3" presStyleCnt="0"/>
      <dgm:spPr/>
    </dgm:pt>
  </dgm:ptLst>
  <dgm:cxnLst>
    <dgm:cxn modelId="{C3697FE9-E343-4E87-9531-8E0253EC3C61}" type="presOf" srcId="{6B23AAFA-4238-49CA-89D1-FF9119C67C40}" destId="{13FF9BD1-F324-43C2-B782-4A652B756A89}" srcOrd="0" destOrd="0" presId="urn:microsoft.com/office/officeart/2005/8/layout/orgChart1"/>
    <dgm:cxn modelId="{828C224C-FD60-41FD-8B66-EF07D807D064}" type="presOf" srcId="{994ED0DF-4F8C-4718-849A-BD9732C0211D}" destId="{7A514E97-5296-4596-BF10-A7976B15FB0B}" srcOrd="1" destOrd="0" presId="urn:microsoft.com/office/officeart/2005/8/layout/orgChart1"/>
    <dgm:cxn modelId="{0184249C-D0E8-4A92-9CDF-73EC51EF6F25}" type="presOf" srcId="{97675F0A-EFA9-4119-86BE-37B947E95CBA}" destId="{AA495BC0-F560-4BF2-8D46-EBDBE4D5552B}" srcOrd="0" destOrd="0" presId="urn:microsoft.com/office/officeart/2005/8/layout/orgChart1"/>
    <dgm:cxn modelId="{94B2EC02-8475-40D3-835B-4DEFA97ACB32}" type="presOf" srcId="{325ADFF9-465E-4056-96EC-4DFED6DE737E}" destId="{1702D507-F64B-46C9-AE99-0439A3AD8F04}" srcOrd="0" destOrd="0" presId="urn:microsoft.com/office/officeart/2005/8/layout/orgChart1"/>
    <dgm:cxn modelId="{2754054E-A864-495F-AE42-2E759E885FAA}" type="presOf" srcId="{C4052994-2F6F-4256-B149-AB5ACA5A3A82}" destId="{AB621114-F2DE-439B-B1D0-5D96E8830ABC}" srcOrd="0" destOrd="0" presId="urn:microsoft.com/office/officeart/2005/8/layout/orgChart1"/>
    <dgm:cxn modelId="{556BEA7D-1C92-4492-9FFE-98CDB4B51728}" srcId="{994ED0DF-4F8C-4718-849A-BD9732C0211D}" destId="{6B23AAFA-4238-49CA-89D1-FF9119C67C40}" srcOrd="1" destOrd="0" parTransId="{BB6B797A-96F0-4878-8AF3-DC79B0C31889}" sibTransId="{1E23E87A-2597-4C70-BF97-740DEECE06F8}"/>
    <dgm:cxn modelId="{030D1A76-CBA4-43E0-8E1C-61ABF131F33D}" srcId="{994ED0DF-4F8C-4718-849A-BD9732C0211D}" destId="{97675F0A-EFA9-4119-86BE-37B947E95CBA}" srcOrd="0" destOrd="0" parTransId="{325ADFF9-465E-4056-96EC-4DFED6DE737E}" sibTransId="{70B8FC6D-BFA7-48B9-B086-E8FCD9571AE7}"/>
    <dgm:cxn modelId="{0737344F-8233-44D5-92A5-78F7D0E76C5A}" type="presOf" srcId="{6B23AAFA-4238-49CA-89D1-FF9119C67C40}" destId="{E78206F7-7BAE-4B2E-84B6-0D694BAEB866}" srcOrd="1" destOrd="0" presId="urn:microsoft.com/office/officeart/2005/8/layout/orgChart1"/>
    <dgm:cxn modelId="{4091F22E-5B92-46A1-A4BB-4083D7E24FCD}" type="presOf" srcId="{97675F0A-EFA9-4119-86BE-37B947E95CBA}" destId="{E6CAA2F7-3DF5-4FC8-AFFB-BFEE0F6235A1}" srcOrd="1" destOrd="0" presId="urn:microsoft.com/office/officeart/2005/8/layout/orgChart1"/>
    <dgm:cxn modelId="{C1A12AB9-17D9-41C9-BD83-A13B8E1A4966}" srcId="{C4052994-2F6F-4256-B149-AB5ACA5A3A82}" destId="{994ED0DF-4F8C-4718-849A-BD9732C0211D}" srcOrd="0" destOrd="0" parTransId="{02FD0330-9875-448D-A5CE-FA97C8C25DCF}" sibTransId="{3673C09F-4D5C-4F0C-AF02-1007678FECE0}"/>
    <dgm:cxn modelId="{09E4F244-B983-434F-93D2-D05B4B8537E7}" type="presOf" srcId="{994ED0DF-4F8C-4718-849A-BD9732C0211D}" destId="{6174230A-D9B4-4687-85AF-73BED4E24DFA}" srcOrd="0" destOrd="0" presId="urn:microsoft.com/office/officeart/2005/8/layout/orgChart1"/>
    <dgm:cxn modelId="{8789A807-B0FB-4506-9FC6-DA08441F344D}" type="presOf" srcId="{BB6B797A-96F0-4878-8AF3-DC79B0C31889}" destId="{D4CCC3FF-C4BA-4889-BE4A-74AFDE677496}" srcOrd="0" destOrd="0" presId="urn:microsoft.com/office/officeart/2005/8/layout/orgChart1"/>
    <dgm:cxn modelId="{DCEE99D1-C18B-4992-92FB-5DA70C182FBE}" type="presParOf" srcId="{AB621114-F2DE-439B-B1D0-5D96E8830ABC}" destId="{DE232FE1-6EC2-4101-A559-D5A277AC6DF1}" srcOrd="0" destOrd="0" presId="urn:microsoft.com/office/officeart/2005/8/layout/orgChart1"/>
    <dgm:cxn modelId="{30BA3909-97B3-440E-A99C-D117EA864E7D}" type="presParOf" srcId="{DE232FE1-6EC2-4101-A559-D5A277AC6DF1}" destId="{ED94BCE1-2D50-4238-ADDE-FD374D5A0C48}" srcOrd="0" destOrd="0" presId="urn:microsoft.com/office/officeart/2005/8/layout/orgChart1"/>
    <dgm:cxn modelId="{20F10C24-123D-4985-B0A9-FA1D5A952449}" type="presParOf" srcId="{ED94BCE1-2D50-4238-ADDE-FD374D5A0C48}" destId="{6174230A-D9B4-4687-85AF-73BED4E24DFA}" srcOrd="0" destOrd="0" presId="urn:microsoft.com/office/officeart/2005/8/layout/orgChart1"/>
    <dgm:cxn modelId="{99D9915E-7B19-4380-8EB3-EF4025D62105}" type="presParOf" srcId="{ED94BCE1-2D50-4238-ADDE-FD374D5A0C48}" destId="{7A514E97-5296-4596-BF10-A7976B15FB0B}" srcOrd="1" destOrd="0" presId="urn:microsoft.com/office/officeart/2005/8/layout/orgChart1"/>
    <dgm:cxn modelId="{F9787619-9E7B-4432-838A-867D7C176911}" type="presParOf" srcId="{DE232FE1-6EC2-4101-A559-D5A277AC6DF1}" destId="{6415234C-E21E-4B08-957D-71916412C392}" srcOrd="1" destOrd="0" presId="urn:microsoft.com/office/officeart/2005/8/layout/orgChart1"/>
    <dgm:cxn modelId="{1C73B7CE-5B29-41CD-A785-70D88069A36F}" type="presParOf" srcId="{6415234C-E21E-4B08-957D-71916412C392}" destId="{1702D507-F64B-46C9-AE99-0439A3AD8F04}" srcOrd="0" destOrd="0" presId="urn:microsoft.com/office/officeart/2005/8/layout/orgChart1"/>
    <dgm:cxn modelId="{3E31CF68-9B4A-4076-A7BD-DAF8AE542EE9}" type="presParOf" srcId="{6415234C-E21E-4B08-957D-71916412C392}" destId="{F77046B5-268A-4E67-816F-F9FC47A1CA41}" srcOrd="1" destOrd="0" presId="urn:microsoft.com/office/officeart/2005/8/layout/orgChart1"/>
    <dgm:cxn modelId="{8B9386B9-C95A-430B-9973-F646C1E25E34}" type="presParOf" srcId="{F77046B5-268A-4E67-816F-F9FC47A1CA41}" destId="{F4E011D4-D2B9-4841-AD08-513450B7BB72}" srcOrd="0" destOrd="0" presId="urn:microsoft.com/office/officeart/2005/8/layout/orgChart1"/>
    <dgm:cxn modelId="{3235E39F-E04A-4179-A58C-071D2CA94694}" type="presParOf" srcId="{F4E011D4-D2B9-4841-AD08-513450B7BB72}" destId="{AA495BC0-F560-4BF2-8D46-EBDBE4D5552B}" srcOrd="0" destOrd="0" presId="urn:microsoft.com/office/officeart/2005/8/layout/orgChart1"/>
    <dgm:cxn modelId="{830E89AE-937D-47B3-8FD4-D4C5DC42088D}" type="presParOf" srcId="{F4E011D4-D2B9-4841-AD08-513450B7BB72}" destId="{E6CAA2F7-3DF5-4FC8-AFFB-BFEE0F6235A1}" srcOrd="1" destOrd="0" presId="urn:microsoft.com/office/officeart/2005/8/layout/orgChart1"/>
    <dgm:cxn modelId="{A6D19C2A-9678-4A73-B549-A70EF4573A44}" type="presParOf" srcId="{F77046B5-268A-4E67-816F-F9FC47A1CA41}" destId="{9DD9AD8E-52F0-48AA-97EB-6E87AE6BD44F}" srcOrd="1" destOrd="0" presId="urn:microsoft.com/office/officeart/2005/8/layout/orgChart1"/>
    <dgm:cxn modelId="{7EE495A4-C5AF-4722-8B0B-0AB376AFA0CE}" type="presParOf" srcId="{F77046B5-268A-4E67-816F-F9FC47A1CA41}" destId="{442CDADB-89DB-4E56-9A7A-329F4740F33B}" srcOrd="2" destOrd="0" presId="urn:microsoft.com/office/officeart/2005/8/layout/orgChart1"/>
    <dgm:cxn modelId="{11394228-0711-4A61-A558-66D7B7B834F9}" type="presParOf" srcId="{6415234C-E21E-4B08-957D-71916412C392}" destId="{D4CCC3FF-C4BA-4889-BE4A-74AFDE677496}" srcOrd="2" destOrd="0" presId="urn:microsoft.com/office/officeart/2005/8/layout/orgChart1"/>
    <dgm:cxn modelId="{AE00F3D3-00AD-41B0-8DFE-3F01D5CDB68C}" type="presParOf" srcId="{6415234C-E21E-4B08-957D-71916412C392}" destId="{9F222F27-8116-408F-BD10-930E0C116B73}" srcOrd="3" destOrd="0" presId="urn:microsoft.com/office/officeart/2005/8/layout/orgChart1"/>
    <dgm:cxn modelId="{BFB33C14-E031-4764-94F4-B5A52B38AB99}" type="presParOf" srcId="{9F222F27-8116-408F-BD10-930E0C116B73}" destId="{32212FFD-6E64-484B-A388-F8401116A1BB}" srcOrd="0" destOrd="0" presId="urn:microsoft.com/office/officeart/2005/8/layout/orgChart1"/>
    <dgm:cxn modelId="{6DD0541E-9E36-4CFC-8283-D3A1DFCC25D2}" type="presParOf" srcId="{32212FFD-6E64-484B-A388-F8401116A1BB}" destId="{13FF9BD1-F324-43C2-B782-4A652B756A89}" srcOrd="0" destOrd="0" presId="urn:microsoft.com/office/officeart/2005/8/layout/orgChart1"/>
    <dgm:cxn modelId="{40419137-7045-4A41-91CD-DB9FF413DDA5}" type="presParOf" srcId="{32212FFD-6E64-484B-A388-F8401116A1BB}" destId="{E78206F7-7BAE-4B2E-84B6-0D694BAEB866}" srcOrd="1" destOrd="0" presId="urn:microsoft.com/office/officeart/2005/8/layout/orgChart1"/>
    <dgm:cxn modelId="{7C2A418A-F974-4725-9A94-944FEB430DAF}" type="presParOf" srcId="{9F222F27-8116-408F-BD10-930E0C116B73}" destId="{F38C6163-CAEF-4D56-A73A-A769239ED0DC}" srcOrd="1" destOrd="0" presId="urn:microsoft.com/office/officeart/2005/8/layout/orgChart1"/>
    <dgm:cxn modelId="{AA6EF7BD-CE81-4D7E-83DE-F1DB47C254A0}" type="presParOf" srcId="{9F222F27-8116-408F-BD10-930E0C116B73}" destId="{F4A759D1-FF76-49E8-B1BE-C67E6AF63906}" srcOrd="2" destOrd="0" presId="urn:microsoft.com/office/officeart/2005/8/layout/orgChart1"/>
    <dgm:cxn modelId="{313E30C0-9032-4799-A6C7-1023F527C0CF}" type="presParOf" srcId="{DE232FE1-6EC2-4101-A559-D5A277AC6DF1}" destId="{8DF13261-2472-4BCA-9908-101EACFF2AF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4F90F1-4250-4D94-BC13-40E92FF60848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7AB7F93A-666A-44DC-A5BA-94E30BD730B0}">
      <dgm:prSet phldrT="[Text]" custT="1"/>
      <dgm:spPr/>
      <dgm:t>
        <a:bodyPr/>
        <a:lstStyle/>
        <a:p>
          <a:r>
            <a:rPr lang="en-IN" sz="2400" b="1" dirty="0" smtClean="0"/>
            <a:t>Herpes infection</a:t>
          </a:r>
          <a:endParaRPr lang="en-IN" sz="2400" b="1" dirty="0"/>
        </a:p>
      </dgm:t>
    </dgm:pt>
    <dgm:pt modelId="{1B4EFDDB-7471-4559-9322-2AA54828E5E8}" type="parTrans" cxnId="{D4D7AD88-3275-426A-A3CE-EE6AD1CDD87A}">
      <dgm:prSet/>
      <dgm:spPr/>
      <dgm:t>
        <a:bodyPr/>
        <a:lstStyle/>
        <a:p>
          <a:endParaRPr lang="en-IN"/>
        </a:p>
      </dgm:t>
    </dgm:pt>
    <dgm:pt modelId="{8FDEFCF5-514A-4CEB-B760-3D9466CF9AB2}" type="sibTrans" cxnId="{D4D7AD88-3275-426A-A3CE-EE6AD1CDD87A}">
      <dgm:prSet/>
      <dgm:spPr/>
      <dgm:t>
        <a:bodyPr/>
        <a:lstStyle/>
        <a:p>
          <a:endParaRPr lang="en-IN"/>
        </a:p>
      </dgm:t>
    </dgm:pt>
    <dgm:pt modelId="{1E262F9E-CDC3-4652-A89B-B6DF7B9250F2}">
      <dgm:prSet phldrT="[Text]" custT="1"/>
      <dgm:spPr/>
      <dgm:t>
        <a:bodyPr/>
        <a:lstStyle/>
        <a:p>
          <a:r>
            <a:rPr lang="en-IN" sz="2400" b="1" dirty="0" smtClean="0"/>
            <a:t>Primary</a:t>
          </a:r>
          <a:r>
            <a:rPr lang="en-IN" sz="2400" b="1" baseline="0" dirty="0" smtClean="0"/>
            <a:t> </a:t>
          </a:r>
        </a:p>
        <a:p>
          <a:r>
            <a:rPr lang="en-IN" sz="2400" b="1" baseline="0" dirty="0" smtClean="0"/>
            <a:t>Infection</a:t>
          </a:r>
          <a:endParaRPr lang="en-IN" sz="2400" b="1" dirty="0"/>
        </a:p>
      </dgm:t>
    </dgm:pt>
    <dgm:pt modelId="{7158F328-EAEA-4677-906F-9CFC18C4419E}" type="parTrans" cxnId="{D954BA55-1109-4AA1-A25F-0659563934DF}">
      <dgm:prSet/>
      <dgm:spPr/>
      <dgm:t>
        <a:bodyPr/>
        <a:lstStyle/>
        <a:p>
          <a:endParaRPr lang="en-IN"/>
        </a:p>
      </dgm:t>
    </dgm:pt>
    <dgm:pt modelId="{8B0D3A43-28BC-47D8-B383-FDAEB394224A}" type="sibTrans" cxnId="{D954BA55-1109-4AA1-A25F-0659563934DF}">
      <dgm:prSet/>
      <dgm:spPr/>
      <dgm:t>
        <a:bodyPr/>
        <a:lstStyle/>
        <a:p>
          <a:endParaRPr lang="en-IN"/>
        </a:p>
      </dgm:t>
    </dgm:pt>
    <dgm:pt modelId="{46701313-A8BA-457C-AD71-AD2090FB8ED5}">
      <dgm:prSet phldrT="[Text]" custT="1"/>
      <dgm:spPr/>
      <dgm:t>
        <a:bodyPr/>
        <a:lstStyle/>
        <a:p>
          <a:r>
            <a:rPr lang="en-IN" sz="2400" b="1" dirty="0" smtClean="0"/>
            <a:t>Sub-clinical</a:t>
          </a:r>
        </a:p>
        <a:p>
          <a:r>
            <a:rPr lang="en-IN" sz="2400" b="1" dirty="0" smtClean="0"/>
            <a:t>Infection</a:t>
          </a:r>
          <a:endParaRPr lang="en-IN" sz="2400" b="1" dirty="0"/>
        </a:p>
      </dgm:t>
    </dgm:pt>
    <dgm:pt modelId="{9A5AFBF5-2AB6-4CA7-946A-8F7F9049ABA6}" type="parTrans" cxnId="{7A3B721F-6F1B-4200-BBB2-1E9268259CFF}">
      <dgm:prSet/>
      <dgm:spPr/>
      <dgm:t>
        <a:bodyPr/>
        <a:lstStyle/>
        <a:p>
          <a:endParaRPr lang="en-IN"/>
        </a:p>
      </dgm:t>
    </dgm:pt>
    <dgm:pt modelId="{FD64B975-5FAC-4313-A2D3-E9DA4E3072B0}" type="sibTrans" cxnId="{7A3B721F-6F1B-4200-BBB2-1E9268259CFF}">
      <dgm:prSet/>
      <dgm:spPr/>
      <dgm:t>
        <a:bodyPr/>
        <a:lstStyle/>
        <a:p>
          <a:endParaRPr lang="en-IN"/>
        </a:p>
      </dgm:t>
    </dgm:pt>
    <dgm:pt modelId="{C92896CB-F263-4F70-8580-4085ED9E7804}">
      <dgm:prSet phldrT="[Text]" custT="1"/>
      <dgm:spPr/>
      <dgm:t>
        <a:bodyPr/>
        <a:lstStyle/>
        <a:p>
          <a:r>
            <a:rPr lang="en-IN" sz="2400" b="1" dirty="0" smtClean="0"/>
            <a:t>Secondary / Recurrent</a:t>
          </a:r>
          <a:r>
            <a:rPr lang="en-IN" sz="2400" b="1" baseline="0" dirty="0" smtClean="0"/>
            <a:t> </a:t>
          </a:r>
        </a:p>
        <a:p>
          <a:r>
            <a:rPr lang="en-IN" sz="2400" b="1" baseline="0" dirty="0" smtClean="0"/>
            <a:t>Infection</a:t>
          </a:r>
          <a:endParaRPr lang="en-IN" sz="2400" b="1" dirty="0"/>
        </a:p>
      </dgm:t>
    </dgm:pt>
    <dgm:pt modelId="{08416665-F3CC-4CB2-970B-91A413073489}" type="parTrans" cxnId="{0BB8BB49-5E56-46E1-834C-CF94BD9A7495}">
      <dgm:prSet/>
      <dgm:spPr/>
      <dgm:t>
        <a:bodyPr/>
        <a:lstStyle/>
        <a:p>
          <a:endParaRPr lang="en-IN"/>
        </a:p>
      </dgm:t>
    </dgm:pt>
    <dgm:pt modelId="{8F875ACA-31FA-4EAA-B495-871E71BCC309}" type="sibTrans" cxnId="{0BB8BB49-5E56-46E1-834C-CF94BD9A7495}">
      <dgm:prSet/>
      <dgm:spPr/>
      <dgm:t>
        <a:bodyPr/>
        <a:lstStyle/>
        <a:p>
          <a:endParaRPr lang="en-IN"/>
        </a:p>
      </dgm:t>
    </dgm:pt>
    <dgm:pt modelId="{BA9AF044-AFB2-451F-99B7-3D42A0272849}" type="pres">
      <dgm:prSet presAssocID="{0E4F90F1-4250-4D94-BC13-40E92FF608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95A75B1-CE1A-490D-94EF-923D44A403ED}" type="pres">
      <dgm:prSet presAssocID="{7AB7F93A-666A-44DC-A5BA-94E30BD730B0}" presName="hierRoot1" presStyleCnt="0">
        <dgm:presLayoutVars>
          <dgm:hierBranch val="init"/>
        </dgm:presLayoutVars>
      </dgm:prSet>
      <dgm:spPr/>
    </dgm:pt>
    <dgm:pt modelId="{9671608A-4426-46C1-AB86-C656A3A9F281}" type="pres">
      <dgm:prSet presAssocID="{7AB7F93A-666A-44DC-A5BA-94E30BD730B0}" presName="rootComposite1" presStyleCnt="0"/>
      <dgm:spPr/>
    </dgm:pt>
    <dgm:pt modelId="{810464B9-8043-4650-9D56-4EA22676F21A}" type="pres">
      <dgm:prSet presAssocID="{7AB7F93A-666A-44DC-A5BA-94E30BD730B0}" presName="rootText1" presStyleLbl="node0" presStyleIdx="0" presStyleCnt="1" custScaleY="43838" custLinFactY="-69806" custLinFactNeighborX="-4154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8AEC952-B94A-4251-BAB9-362360BB497E}" type="pres">
      <dgm:prSet presAssocID="{7AB7F93A-666A-44DC-A5BA-94E30BD730B0}" presName="rootConnector1" presStyleLbl="node1" presStyleIdx="0" presStyleCnt="0"/>
      <dgm:spPr/>
      <dgm:t>
        <a:bodyPr/>
        <a:lstStyle/>
        <a:p>
          <a:endParaRPr lang="en-IN"/>
        </a:p>
      </dgm:t>
    </dgm:pt>
    <dgm:pt modelId="{ABE84FCB-FC00-45CF-A89D-47069F94006A}" type="pres">
      <dgm:prSet presAssocID="{7AB7F93A-666A-44DC-A5BA-94E30BD730B0}" presName="hierChild2" presStyleCnt="0"/>
      <dgm:spPr/>
    </dgm:pt>
    <dgm:pt modelId="{3A9DD2DB-0735-49E1-99BB-95013F54885C}" type="pres">
      <dgm:prSet presAssocID="{7158F328-EAEA-4677-906F-9CFC18C4419E}" presName="Name37" presStyleLbl="parChTrans1D2" presStyleIdx="0" presStyleCnt="3"/>
      <dgm:spPr/>
      <dgm:t>
        <a:bodyPr/>
        <a:lstStyle/>
        <a:p>
          <a:endParaRPr lang="en-IN"/>
        </a:p>
      </dgm:t>
    </dgm:pt>
    <dgm:pt modelId="{F229DCBF-C12E-4B2B-82E2-E8437EE9F739}" type="pres">
      <dgm:prSet presAssocID="{1E262F9E-CDC3-4652-A89B-B6DF7B9250F2}" presName="hierRoot2" presStyleCnt="0">
        <dgm:presLayoutVars>
          <dgm:hierBranch val="init"/>
        </dgm:presLayoutVars>
      </dgm:prSet>
      <dgm:spPr/>
    </dgm:pt>
    <dgm:pt modelId="{F257A206-17D1-48F4-BDBE-AC70631A4D28}" type="pres">
      <dgm:prSet presAssocID="{1E262F9E-CDC3-4652-A89B-B6DF7B9250F2}" presName="rootComposite" presStyleCnt="0"/>
      <dgm:spPr/>
    </dgm:pt>
    <dgm:pt modelId="{FE127D6E-8D96-4CD6-A20C-A484958C4587}" type="pres">
      <dgm:prSet presAssocID="{1E262F9E-CDC3-4652-A89B-B6DF7B9250F2}" presName="rootText" presStyleLbl="node2" presStyleIdx="0" presStyleCnt="3" custLinFactY="-45719" custLinFactNeighborX="-23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42170BA-6AF9-4C01-A03C-8F575F26F432}" type="pres">
      <dgm:prSet presAssocID="{1E262F9E-CDC3-4652-A89B-B6DF7B9250F2}" presName="rootConnector" presStyleLbl="node2" presStyleIdx="0" presStyleCnt="3"/>
      <dgm:spPr/>
      <dgm:t>
        <a:bodyPr/>
        <a:lstStyle/>
        <a:p>
          <a:endParaRPr lang="en-IN"/>
        </a:p>
      </dgm:t>
    </dgm:pt>
    <dgm:pt modelId="{F2F7AB48-B2D9-45EB-95C2-3A860212A9B5}" type="pres">
      <dgm:prSet presAssocID="{1E262F9E-CDC3-4652-A89B-B6DF7B9250F2}" presName="hierChild4" presStyleCnt="0"/>
      <dgm:spPr/>
    </dgm:pt>
    <dgm:pt modelId="{11D9A58B-E3AA-47DC-BA2B-6A0E1933A369}" type="pres">
      <dgm:prSet presAssocID="{1E262F9E-CDC3-4652-A89B-B6DF7B9250F2}" presName="hierChild5" presStyleCnt="0"/>
      <dgm:spPr/>
    </dgm:pt>
    <dgm:pt modelId="{6075E058-33AA-4558-A80B-06B7B323A04A}" type="pres">
      <dgm:prSet presAssocID="{9A5AFBF5-2AB6-4CA7-946A-8F7F9049ABA6}" presName="Name37" presStyleLbl="parChTrans1D2" presStyleIdx="1" presStyleCnt="3"/>
      <dgm:spPr/>
      <dgm:t>
        <a:bodyPr/>
        <a:lstStyle/>
        <a:p>
          <a:endParaRPr lang="en-IN"/>
        </a:p>
      </dgm:t>
    </dgm:pt>
    <dgm:pt modelId="{4261079B-0065-4BD4-9E98-6D05F17924E3}" type="pres">
      <dgm:prSet presAssocID="{46701313-A8BA-457C-AD71-AD2090FB8ED5}" presName="hierRoot2" presStyleCnt="0">
        <dgm:presLayoutVars>
          <dgm:hierBranch val="init"/>
        </dgm:presLayoutVars>
      </dgm:prSet>
      <dgm:spPr/>
    </dgm:pt>
    <dgm:pt modelId="{61124420-5519-4FB3-BAB1-3456344830CE}" type="pres">
      <dgm:prSet presAssocID="{46701313-A8BA-457C-AD71-AD2090FB8ED5}" presName="rootComposite" presStyleCnt="0"/>
      <dgm:spPr/>
    </dgm:pt>
    <dgm:pt modelId="{E06E4165-13F3-4439-B37C-8A03657D8088}" type="pres">
      <dgm:prSet presAssocID="{46701313-A8BA-457C-AD71-AD2090FB8ED5}" presName="rootText" presStyleLbl="node2" presStyleIdx="1" presStyleCnt="3" custLinFactY="-17451" custLinFactNeighborX="-5123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50E753F-380E-4D2A-9AB0-23B19DE217CF}" type="pres">
      <dgm:prSet presAssocID="{46701313-A8BA-457C-AD71-AD2090FB8ED5}" presName="rootConnector" presStyleLbl="node2" presStyleIdx="1" presStyleCnt="3"/>
      <dgm:spPr/>
      <dgm:t>
        <a:bodyPr/>
        <a:lstStyle/>
        <a:p>
          <a:endParaRPr lang="en-IN"/>
        </a:p>
      </dgm:t>
    </dgm:pt>
    <dgm:pt modelId="{0AC5A73D-0D8A-45F6-9108-3FA96ADBA4C2}" type="pres">
      <dgm:prSet presAssocID="{46701313-A8BA-457C-AD71-AD2090FB8ED5}" presName="hierChild4" presStyleCnt="0"/>
      <dgm:spPr/>
    </dgm:pt>
    <dgm:pt modelId="{F9360B89-BF4C-4EC0-9563-E7B68331BA5C}" type="pres">
      <dgm:prSet presAssocID="{46701313-A8BA-457C-AD71-AD2090FB8ED5}" presName="hierChild5" presStyleCnt="0"/>
      <dgm:spPr/>
    </dgm:pt>
    <dgm:pt modelId="{F80A7C21-45B0-4623-B318-FE7988A44F7A}" type="pres">
      <dgm:prSet presAssocID="{08416665-F3CC-4CB2-970B-91A413073489}" presName="Name37" presStyleLbl="parChTrans1D2" presStyleIdx="2" presStyleCnt="3"/>
      <dgm:spPr/>
      <dgm:t>
        <a:bodyPr/>
        <a:lstStyle/>
        <a:p>
          <a:endParaRPr lang="en-IN"/>
        </a:p>
      </dgm:t>
    </dgm:pt>
    <dgm:pt modelId="{70A9947A-3509-4C0B-85EA-0C41993600DB}" type="pres">
      <dgm:prSet presAssocID="{C92896CB-F263-4F70-8580-4085ED9E7804}" presName="hierRoot2" presStyleCnt="0">
        <dgm:presLayoutVars>
          <dgm:hierBranch val="init"/>
        </dgm:presLayoutVars>
      </dgm:prSet>
      <dgm:spPr/>
    </dgm:pt>
    <dgm:pt modelId="{EFD29180-A112-46D5-B8D2-9EDBA3A24852}" type="pres">
      <dgm:prSet presAssocID="{C92896CB-F263-4F70-8580-4085ED9E7804}" presName="rootComposite" presStyleCnt="0"/>
      <dgm:spPr/>
    </dgm:pt>
    <dgm:pt modelId="{2D30809B-4E94-480B-8BAC-02E98618DE42}" type="pres">
      <dgm:prSet presAssocID="{C92896CB-F263-4F70-8580-4085ED9E7804}" presName="rootText" presStyleLbl="node2" presStyleIdx="2" presStyleCnt="3" custLinFactY="-45719" custLinFactNeighborX="-7396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95D74474-A209-42EF-96DF-BA42D54B413F}" type="pres">
      <dgm:prSet presAssocID="{C92896CB-F263-4F70-8580-4085ED9E7804}" presName="rootConnector" presStyleLbl="node2" presStyleIdx="2" presStyleCnt="3"/>
      <dgm:spPr/>
      <dgm:t>
        <a:bodyPr/>
        <a:lstStyle/>
        <a:p>
          <a:endParaRPr lang="en-IN"/>
        </a:p>
      </dgm:t>
    </dgm:pt>
    <dgm:pt modelId="{C87912A4-37D6-4047-8FC4-A994AACD0E0A}" type="pres">
      <dgm:prSet presAssocID="{C92896CB-F263-4F70-8580-4085ED9E7804}" presName="hierChild4" presStyleCnt="0"/>
      <dgm:spPr/>
    </dgm:pt>
    <dgm:pt modelId="{28149AD8-9CCF-4625-9641-6CBBF61534DE}" type="pres">
      <dgm:prSet presAssocID="{C92896CB-F263-4F70-8580-4085ED9E7804}" presName="hierChild5" presStyleCnt="0"/>
      <dgm:spPr/>
    </dgm:pt>
    <dgm:pt modelId="{74630E64-8557-44D0-8B6A-BBFAAC37E443}" type="pres">
      <dgm:prSet presAssocID="{7AB7F93A-666A-44DC-A5BA-94E30BD730B0}" presName="hierChild3" presStyleCnt="0"/>
      <dgm:spPr/>
    </dgm:pt>
  </dgm:ptLst>
  <dgm:cxnLst>
    <dgm:cxn modelId="{3E3DA03C-E366-4532-BF44-302BCACB6421}" type="presOf" srcId="{7158F328-EAEA-4677-906F-9CFC18C4419E}" destId="{3A9DD2DB-0735-49E1-99BB-95013F54885C}" srcOrd="0" destOrd="0" presId="urn:microsoft.com/office/officeart/2005/8/layout/orgChart1"/>
    <dgm:cxn modelId="{3E762CAE-5668-47AA-A79E-7ECEA41E61DB}" type="presOf" srcId="{08416665-F3CC-4CB2-970B-91A413073489}" destId="{F80A7C21-45B0-4623-B318-FE7988A44F7A}" srcOrd="0" destOrd="0" presId="urn:microsoft.com/office/officeart/2005/8/layout/orgChart1"/>
    <dgm:cxn modelId="{86579170-BF95-461E-AC92-D094F7E413E8}" type="presOf" srcId="{46701313-A8BA-457C-AD71-AD2090FB8ED5}" destId="{D50E753F-380E-4D2A-9AB0-23B19DE217CF}" srcOrd="1" destOrd="0" presId="urn:microsoft.com/office/officeart/2005/8/layout/orgChart1"/>
    <dgm:cxn modelId="{E9F5E0A3-818A-4D23-BEB5-FFD3045FA60A}" type="presOf" srcId="{C92896CB-F263-4F70-8580-4085ED9E7804}" destId="{2D30809B-4E94-480B-8BAC-02E98618DE42}" srcOrd="0" destOrd="0" presId="urn:microsoft.com/office/officeart/2005/8/layout/orgChart1"/>
    <dgm:cxn modelId="{D954BA55-1109-4AA1-A25F-0659563934DF}" srcId="{7AB7F93A-666A-44DC-A5BA-94E30BD730B0}" destId="{1E262F9E-CDC3-4652-A89B-B6DF7B9250F2}" srcOrd="0" destOrd="0" parTransId="{7158F328-EAEA-4677-906F-9CFC18C4419E}" sibTransId="{8B0D3A43-28BC-47D8-B383-FDAEB394224A}"/>
    <dgm:cxn modelId="{D4D7AD88-3275-426A-A3CE-EE6AD1CDD87A}" srcId="{0E4F90F1-4250-4D94-BC13-40E92FF60848}" destId="{7AB7F93A-666A-44DC-A5BA-94E30BD730B0}" srcOrd="0" destOrd="0" parTransId="{1B4EFDDB-7471-4559-9322-2AA54828E5E8}" sibTransId="{8FDEFCF5-514A-4CEB-B760-3D9466CF9AB2}"/>
    <dgm:cxn modelId="{310DA591-5943-4DAB-87B6-D08F5B843516}" type="presOf" srcId="{1E262F9E-CDC3-4652-A89B-B6DF7B9250F2}" destId="{542170BA-6AF9-4C01-A03C-8F575F26F432}" srcOrd="1" destOrd="0" presId="urn:microsoft.com/office/officeart/2005/8/layout/orgChart1"/>
    <dgm:cxn modelId="{AAF30FC5-BC6E-4333-BE6F-26E6726E4FE0}" type="presOf" srcId="{0E4F90F1-4250-4D94-BC13-40E92FF60848}" destId="{BA9AF044-AFB2-451F-99B7-3D42A0272849}" srcOrd="0" destOrd="0" presId="urn:microsoft.com/office/officeart/2005/8/layout/orgChart1"/>
    <dgm:cxn modelId="{80CAE14A-ED1F-4647-9BA4-4DF43A8B67B1}" type="presOf" srcId="{C92896CB-F263-4F70-8580-4085ED9E7804}" destId="{95D74474-A209-42EF-96DF-BA42D54B413F}" srcOrd="1" destOrd="0" presId="urn:microsoft.com/office/officeart/2005/8/layout/orgChart1"/>
    <dgm:cxn modelId="{343CD9CB-0F61-4E91-AE59-D6207568A89E}" type="presOf" srcId="{7AB7F93A-666A-44DC-A5BA-94E30BD730B0}" destId="{810464B9-8043-4650-9D56-4EA22676F21A}" srcOrd="0" destOrd="0" presId="urn:microsoft.com/office/officeart/2005/8/layout/orgChart1"/>
    <dgm:cxn modelId="{E7483282-502F-4803-87B3-7C98D861CC6B}" type="presOf" srcId="{1E262F9E-CDC3-4652-A89B-B6DF7B9250F2}" destId="{FE127D6E-8D96-4CD6-A20C-A484958C4587}" srcOrd="0" destOrd="0" presId="urn:microsoft.com/office/officeart/2005/8/layout/orgChart1"/>
    <dgm:cxn modelId="{0BB8BB49-5E56-46E1-834C-CF94BD9A7495}" srcId="{7AB7F93A-666A-44DC-A5BA-94E30BD730B0}" destId="{C92896CB-F263-4F70-8580-4085ED9E7804}" srcOrd="2" destOrd="0" parTransId="{08416665-F3CC-4CB2-970B-91A413073489}" sibTransId="{8F875ACA-31FA-4EAA-B495-871E71BCC309}"/>
    <dgm:cxn modelId="{3303671A-6230-4CCC-994C-14BE08EAEE10}" type="presOf" srcId="{9A5AFBF5-2AB6-4CA7-946A-8F7F9049ABA6}" destId="{6075E058-33AA-4558-A80B-06B7B323A04A}" srcOrd="0" destOrd="0" presId="urn:microsoft.com/office/officeart/2005/8/layout/orgChart1"/>
    <dgm:cxn modelId="{7A3B721F-6F1B-4200-BBB2-1E9268259CFF}" srcId="{7AB7F93A-666A-44DC-A5BA-94E30BD730B0}" destId="{46701313-A8BA-457C-AD71-AD2090FB8ED5}" srcOrd="1" destOrd="0" parTransId="{9A5AFBF5-2AB6-4CA7-946A-8F7F9049ABA6}" sibTransId="{FD64B975-5FAC-4313-A2D3-E9DA4E3072B0}"/>
    <dgm:cxn modelId="{8DCB7649-8DB8-497B-9595-8F26916B86BE}" type="presOf" srcId="{46701313-A8BA-457C-AD71-AD2090FB8ED5}" destId="{E06E4165-13F3-4439-B37C-8A03657D8088}" srcOrd="0" destOrd="0" presId="urn:microsoft.com/office/officeart/2005/8/layout/orgChart1"/>
    <dgm:cxn modelId="{2528A9A7-C1B9-4256-BB0D-BC7A530C6A59}" type="presOf" srcId="{7AB7F93A-666A-44DC-A5BA-94E30BD730B0}" destId="{68AEC952-B94A-4251-BAB9-362360BB497E}" srcOrd="1" destOrd="0" presId="urn:microsoft.com/office/officeart/2005/8/layout/orgChart1"/>
    <dgm:cxn modelId="{7EA5744F-C140-4201-A140-10F561F454F7}" type="presParOf" srcId="{BA9AF044-AFB2-451F-99B7-3D42A0272849}" destId="{D95A75B1-CE1A-490D-94EF-923D44A403ED}" srcOrd="0" destOrd="0" presId="urn:microsoft.com/office/officeart/2005/8/layout/orgChart1"/>
    <dgm:cxn modelId="{35CE3928-15E9-4D96-91EE-C96AFD29EA4C}" type="presParOf" srcId="{D95A75B1-CE1A-490D-94EF-923D44A403ED}" destId="{9671608A-4426-46C1-AB86-C656A3A9F281}" srcOrd="0" destOrd="0" presId="urn:microsoft.com/office/officeart/2005/8/layout/orgChart1"/>
    <dgm:cxn modelId="{36764C8B-DE60-4C16-BEBB-09A2F9B6A255}" type="presParOf" srcId="{9671608A-4426-46C1-AB86-C656A3A9F281}" destId="{810464B9-8043-4650-9D56-4EA22676F21A}" srcOrd="0" destOrd="0" presId="urn:microsoft.com/office/officeart/2005/8/layout/orgChart1"/>
    <dgm:cxn modelId="{CD2BFC1A-2B66-419A-8FAA-F6DF9B6DFE16}" type="presParOf" srcId="{9671608A-4426-46C1-AB86-C656A3A9F281}" destId="{68AEC952-B94A-4251-BAB9-362360BB497E}" srcOrd="1" destOrd="0" presId="urn:microsoft.com/office/officeart/2005/8/layout/orgChart1"/>
    <dgm:cxn modelId="{D14CE9F0-2932-421A-9050-B221DC90317B}" type="presParOf" srcId="{D95A75B1-CE1A-490D-94EF-923D44A403ED}" destId="{ABE84FCB-FC00-45CF-A89D-47069F94006A}" srcOrd="1" destOrd="0" presId="urn:microsoft.com/office/officeart/2005/8/layout/orgChart1"/>
    <dgm:cxn modelId="{FBFB457F-D445-44DE-8313-2813CA7E12A6}" type="presParOf" srcId="{ABE84FCB-FC00-45CF-A89D-47069F94006A}" destId="{3A9DD2DB-0735-49E1-99BB-95013F54885C}" srcOrd="0" destOrd="0" presId="urn:microsoft.com/office/officeart/2005/8/layout/orgChart1"/>
    <dgm:cxn modelId="{26D1B46A-9E65-4060-84D6-8B6B08FE3BA2}" type="presParOf" srcId="{ABE84FCB-FC00-45CF-A89D-47069F94006A}" destId="{F229DCBF-C12E-4B2B-82E2-E8437EE9F739}" srcOrd="1" destOrd="0" presId="urn:microsoft.com/office/officeart/2005/8/layout/orgChart1"/>
    <dgm:cxn modelId="{42772D85-EFB5-4A34-B2DA-99D6CEE32AA9}" type="presParOf" srcId="{F229DCBF-C12E-4B2B-82E2-E8437EE9F739}" destId="{F257A206-17D1-48F4-BDBE-AC70631A4D28}" srcOrd="0" destOrd="0" presId="urn:microsoft.com/office/officeart/2005/8/layout/orgChart1"/>
    <dgm:cxn modelId="{FD7C15EF-488C-4E01-A192-27203BD74C25}" type="presParOf" srcId="{F257A206-17D1-48F4-BDBE-AC70631A4D28}" destId="{FE127D6E-8D96-4CD6-A20C-A484958C4587}" srcOrd="0" destOrd="0" presId="urn:microsoft.com/office/officeart/2005/8/layout/orgChart1"/>
    <dgm:cxn modelId="{40F66180-2FEC-41EC-A38D-FA9B37B0B006}" type="presParOf" srcId="{F257A206-17D1-48F4-BDBE-AC70631A4D28}" destId="{542170BA-6AF9-4C01-A03C-8F575F26F432}" srcOrd="1" destOrd="0" presId="urn:microsoft.com/office/officeart/2005/8/layout/orgChart1"/>
    <dgm:cxn modelId="{CC2D95A4-A7BF-4093-843B-58CA43206579}" type="presParOf" srcId="{F229DCBF-C12E-4B2B-82E2-E8437EE9F739}" destId="{F2F7AB48-B2D9-45EB-95C2-3A860212A9B5}" srcOrd="1" destOrd="0" presId="urn:microsoft.com/office/officeart/2005/8/layout/orgChart1"/>
    <dgm:cxn modelId="{0B4AD70B-5473-41F0-96A7-085E4317D51F}" type="presParOf" srcId="{F229DCBF-C12E-4B2B-82E2-E8437EE9F739}" destId="{11D9A58B-E3AA-47DC-BA2B-6A0E1933A369}" srcOrd="2" destOrd="0" presId="urn:microsoft.com/office/officeart/2005/8/layout/orgChart1"/>
    <dgm:cxn modelId="{6E53A3FF-EFA2-484F-9F26-D0AE3470D32C}" type="presParOf" srcId="{ABE84FCB-FC00-45CF-A89D-47069F94006A}" destId="{6075E058-33AA-4558-A80B-06B7B323A04A}" srcOrd="2" destOrd="0" presId="urn:microsoft.com/office/officeart/2005/8/layout/orgChart1"/>
    <dgm:cxn modelId="{5542F618-34AE-4287-8D1F-53928A120BCF}" type="presParOf" srcId="{ABE84FCB-FC00-45CF-A89D-47069F94006A}" destId="{4261079B-0065-4BD4-9E98-6D05F17924E3}" srcOrd="3" destOrd="0" presId="urn:microsoft.com/office/officeart/2005/8/layout/orgChart1"/>
    <dgm:cxn modelId="{67C1BFF6-DD09-4E18-818D-7B7155CE30DF}" type="presParOf" srcId="{4261079B-0065-4BD4-9E98-6D05F17924E3}" destId="{61124420-5519-4FB3-BAB1-3456344830CE}" srcOrd="0" destOrd="0" presId="urn:microsoft.com/office/officeart/2005/8/layout/orgChart1"/>
    <dgm:cxn modelId="{177EC6FD-7318-44D8-8E53-699852FE2415}" type="presParOf" srcId="{61124420-5519-4FB3-BAB1-3456344830CE}" destId="{E06E4165-13F3-4439-B37C-8A03657D8088}" srcOrd="0" destOrd="0" presId="urn:microsoft.com/office/officeart/2005/8/layout/orgChart1"/>
    <dgm:cxn modelId="{0CFC3575-8575-43A3-801D-391AC34F1E03}" type="presParOf" srcId="{61124420-5519-4FB3-BAB1-3456344830CE}" destId="{D50E753F-380E-4D2A-9AB0-23B19DE217CF}" srcOrd="1" destOrd="0" presId="urn:microsoft.com/office/officeart/2005/8/layout/orgChart1"/>
    <dgm:cxn modelId="{D1C52946-8862-488C-A302-26624D4B8BCD}" type="presParOf" srcId="{4261079B-0065-4BD4-9E98-6D05F17924E3}" destId="{0AC5A73D-0D8A-45F6-9108-3FA96ADBA4C2}" srcOrd="1" destOrd="0" presId="urn:microsoft.com/office/officeart/2005/8/layout/orgChart1"/>
    <dgm:cxn modelId="{64E649FB-9C75-4A63-BCE5-908772521143}" type="presParOf" srcId="{4261079B-0065-4BD4-9E98-6D05F17924E3}" destId="{F9360B89-BF4C-4EC0-9563-E7B68331BA5C}" srcOrd="2" destOrd="0" presId="urn:microsoft.com/office/officeart/2005/8/layout/orgChart1"/>
    <dgm:cxn modelId="{B624DEC7-E590-4EB5-95DB-FF27A365E492}" type="presParOf" srcId="{ABE84FCB-FC00-45CF-A89D-47069F94006A}" destId="{F80A7C21-45B0-4623-B318-FE7988A44F7A}" srcOrd="4" destOrd="0" presId="urn:microsoft.com/office/officeart/2005/8/layout/orgChart1"/>
    <dgm:cxn modelId="{521D36CF-EB31-428A-8E28-8808868EEA35}" type="presParOf" srcId="{ABE84FCB-FC00-45CF-A89D-47069F94006A}" destId="{70A9947A-3509-4C0B-85EA-0C41993600DB}" srcOrd="5" destOrd="0" presId="urn:microsoft.com/office/officeart/2005/8/layout/orgChart1"/>
    <dgm:cxn modelId="{D400A4BA-1ED4-44D2-9C17-6568C611464D}" type="presParOf" srcId="{70A9947A-3509-4C0B-85EA-0C41993600DB}" destId="{EFD29180-A112-46D5-B8D2-9EDBA3A24852}" srcOrd="0" destOrd="0" presId="urn:microsoft.com/office/officeart/2005/8/layout/orgChart1"/>
    <dgm:cxn modelId="{6A8A12BE-972A-4F40-A2A2-CE48C6221F76}" type="presParOf" srcId="{EFD29180-A112-46D5-B8D2-9EDBA3A24852}" destId="{2D30809B-4E94-480B-8BAC-02E98618DE42}" srcOrd="0" destOrd="0" presId="urn:microsoft.com/office/officeart/2005/8/layout/orgChart1"/>
    <dgm:cxn modelId="{63239A85-F61D-4B0A-9700-5B917E961352}" type="presParOf" srcId="{EFD29180-A112-46D5-B8D2-9EDBA3A24852}" destId="{95D74474-A209-42EF-96DF-BA42D54B413F}" srcOrd="1" destOrd="0" presId="urn:microsoft.com/office/officeart/2005/8/layout/orgChart1"/>
    <dgm:cxn modelId="{9298C27C-5619-4B81-BDD8-2F52B9BE3837}" type="presParOf" srcId="{70A9947A-3509-4C0B-85EA-0C41993600DB}" destId="{C87912A4-37D6-4047-8FC4-A994AACD0E0A}" srcOrd="1" destOrd="0" presId="urn:microsoft.com/office/officeart/2005/8/layout/orgChart1"/>
    <dgm:cxn modelId="{18D12532-898E-4002-9B0C-C90B11120E15}" type="presParOf" srcId="{70A9947A-3509-4C0B-85EA-0C41993600DB}" destId="{28149AD8-9CCF-4625-9641-6CBBF61534DE}" srcOrd="2" destOrd="0" presId="urn:microsoft.com/office/officeart/2005/8/layout/orgChart1"/>
    <dgm:cxn modelId="{F90BA9C7-3CE6-47D3-B4F7-C50494B10066}" type="presParOf" srcId="{D95A75B1-CE1A-490D-94EF-923D44A403ED}" destId="{74630E64-8557-44D0-8B6A-BBFAAC37E44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B9CDDE-57A9-4C0B-A94F-EFA87606759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74AC8B1F-AA54-4A75-96D7-CD2F06F5F938}">
      <dgm:prSet phldrT="[Text]" custT="1"/>
      <dgm:spPr/>
      <dgm:t>
        <a:bodyPr/>
        <a:lstStyle/>
        <a:p>
          <a:r>
            <a:rPr lang="en-IN" sz="2400" b="1" dirty="0" smtClean="0"/>
            <a:t>Chickenpox</a:t>
          </a:r>
          <a:endParaRPr lang="en-IN" sz="2400" b="1" dirty="0"/>
        </a:p>
      </dgm:t>
    </dgm:pt>
    <dgm:pt modelId="{07A243DA-EADA-475F-9E35-7C74FF7C8AFE}" type="parTrans" cxnId="{CA9EC54E-1B21-4717-B10B-2AD124642E5F}">
      <dgm:prSet/>
      <dgm:spPr/>
      <dgm:t>
        <a:bodyPr/>
        <a:lstStyle/>
        <a:p>
          <a:endParaRPr lang="en-IN"/>
        </a:p>
      </dgm:t>
    </dgm:pt>
    <dgm:pt modelId="{3C820113-A119-44DD-AF18-12E0CA5B5490}" type="sibTrans" cxnId="{CA9EC54E-1B21-4717-B10B-2AD124642E5F}">
      <dgm:prSet/>
      <dgm:spPr/>
      <dgm:t>
        <a:bodyPr/>
        <a:lstStyle/>
        <a:p>
          <a:endParaRPr lang="en-IN"/>
        </a:p>
      </dgm:t>
    </dgm:pt>
    <dgm:pt modelId="{39B062A8-C06E-4A3D-A400-380D208D6A60}">
      <dgm:prSet phldrT="[Text]" custT="1"/>
      <dgm:spPr/>
      <dgm:t>
        <a:bodyPr/>
        <a:lstStyle/>
        <a:p>
          <a:r>
            <a:rPr lang="en-IN" sz="2400" dirty="0" smtClean="0"/>
            <a:t>Primary infection in non-</a:t>
          </a:r>
          <a:r>
            <a:rPr lang="en-IN" sz="2400" dirty="0" err="1" smtClean="0"/>
            <a:t>immume</a:t>
          </a:r>
          <a:r>
            <a:rPr lang="en-IN" sz="2400" dirty="0" smtClean="0"/>
            <a:t> individual</a:t>
          </a:r>
          <a:endParaRPr lang="en-IN" sz="2400" dirty="0"/>
        </a:p>
      </dgm:t>
    </dgm:pt>
    <dgm:pt modelId="{9C0A511E-8E21-44A4-A8B7-851CD9E9C532}" type="parTrans" cxnId="{C55A2801-9906-40CA-969B-B843C8A13C54}">
      <dgm:prSet/>
      <dgm:spPr/>
      <dgm:t>
        <a:bodyPr/>
        <a:lstStyle/>
        <a:p>
          <a:endParaRPr lang="en-IN"/>
        </a:p>
      </dgm:t>
    </dgm:pt>
    <dgm:pt modelId="{5C8B5800-665A-4FF0-B6C2-02440DC3D5EB}" type="sibTrans" cxnId="{C55A2801-9906-40CA-969B-B843C8A13C54}">
      <dgm:prSet/>
      <dgm:spPr/>
      <dgm:t>
        <a:bodyPr/>
        <a:lstStyle/>
        <a:p>
          <a:endParaRPr lang="en-IN"/>
        </a:p>
      </dgm:t>
    </dgm:pt>
    <dgm:pt modelId="{8647B09E-8B5C-4499-A154-2A4427C43A9E}">
      <dgm:prSet phldrT="[Text]" custT="1"/>
      <dgm:spPr/>
      <dgm:t>
        <a:bodyPr/>
        <a:lstStyle/>
        <a:p>
          <a:r>
            <a:rPr lang="en-IN" sz="2400" b="1" dirty="0" smtClean="0"/>
            <a:t>Herpes zoster</a:t>
          </a:r>
          <a:endParaRPr lang="en-IN" sz="2400" b="1" dirty="0"/>
        </a:p>
      </dgm:t>
    </dgm:pt>
    <dgm:pt modelId="{4455F347-D14D-478B-8FE4-E88BB4DCF30D}" type="parTrans" cxnId="{48538428-E8B9-4983-A696-8F27FED0145A}">
      <dgm:prSet/>
      <dgm:spPr/>
      <dgm:t>
        <a:bodyPr/>
        <a:lstStyle/>
        <a:p>
          <a:endParaRPr lang="en-IN"/>
        </a:p>
      </dgm:t>
    </dgm:pt>
    <dgm:pt modelId="{9C238C7D-7275-452F-ABCE-A07D3022B32E}" type="sibTrans" cxnId="{48538428-E8B9-4983-A696-8F27FED0145A}">
      <dgm:prSet/>
      <dgm:spPr/>
      <dgm:t>
        <a:bodyPr/>
        <a:lstStyle/>
        <a:p>
          <a:endParaRPr lang="en-IN"/>
        </a:p>
      </dgm:t>
    </dgm:pt>
    <dgm:pt modelId="{66D15E3D-AB5D-40E9-A0C9-EEBFA0F1D437}">
      <dgm:prSet phldrT="[Text]" custT="1"/>
      <dgm:spPr/>
      <dgm:t>
        <a:bodyPr/>
        <a:lstStyle/>
        <a:p>
          <a:r>
            <a:rPr lang="en-IN" sz="2400" dirty="0" smtClean="0"/>
            <a:t>Reactivation of latent virus with decrease in immunity </a:t>
          </a:r>
          <a:endParaRPr lang="en-IN" sz="2400" dirty="0"/>
        </a:p>
      </dgm:t>
    </dgm:pt>
    <dgm:pt modelId="{A217C3B4-B334-4573-8D67-52768E0C913D}" type="parTrans" cxnId="{64C7374C-F5FD-4985-98E5-E159B4048487}">
      <dgm:prSet/>
      <dgm:spPr/>
      <dgm:t>
        <a:bodyPr/>
        <a:lstStyle/>
        <a:p>
          <a:endParaRPr lang="en-IN"/>
        </a:p>
      </dgm:t>
    </dgm:pt>
    <dgm:pt modelId="{849EF53E-5732-43D7-91ED-FB766CF2F3B9}" type="sibTrans" cxnId="{64C7374C-F5FD-4985-98E5-E159B4048487}">
      <dgm:prSet/>
      <dgm:spPr/>
      <dgm:t>
        <a:bodyPr/>
        <a:lstStyle/>
        <a:p>
          <a:endParaRPr lang="en-IN"/>
        </a:p>
      </dgm:t>
    </dgm:pt>
    <dgm:pt modelId="{47EBAA7A-6A43-4F03-97D8-CB331A981EA4}" type="pres">
      <dgm:prSet presAssocID="{2CB9CDDE-57A9-4C0B-A94F-EFA87606759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D05C18F6-BCE4-48BB-8404-8D132E883927}" type="pres">
      <dgm:prSet presAssocID="{74AC8B1F-AA54-4A75-96D7-CD2F06F5F938}" presName="root" presStyleCnt="0"/>
      <dgm:spPr/>
    </dgm:pt>
    <dgm:pt modelId="{CFF8F059-F466-4719-8BE8-021BC42E6270}" type="pres">
      <dgm:prSet presAssocID="{74AC8B1F-AA54-4A75-96D7-CD2F06F5F938}" presName="rootComposite" presStyleCnt="0"/>
      <dgm:spPr/>
    </dgm:pt>
    <dgm:pt modelId="{7DCFCE9A-E5B2-4950-9139-06312965C51A}" type="pres">
      <dgm:prSet presAssocID="{74AC8B1F-AA54-4A75-96D7-CD2F06F5F938}" presName="rootText" presStyleLbl="node1" presStyleIdx="0" presStyleCnt="2"/>
      <dgm:spPr/>
      <dgm:t>
        <a:bodyPr/>
        <a:lstStyle/>
        <a:p>
          <a:endParaRPr lang="en-IN"/>
        </a:p>
      </dgm:t>
    </dgm:pt>
    <dgm:pt modelId="{68AF021E-82B2-408E-8E6C-A9FBC09949C9}" type="pres">
      <dgm:prSet presAssocID="{74AC8B1F-AA54-4A75-96D7-CD2F06F5F938}" presName="rootConnector" presStyleLbl="node1" presStyleIdx="0" presStyleCnt="2"/>
      <dgm:spPr/>
      <dgm:t>
        <a:bodyPr/>
        <a:lstStyle/>
        <a:p>
          <a:endParaRPr lang="en-IN"/>
        </a:p>
      </dgm:t>
    </dgm:pt>
    <dgm:pt modelId="{B5B64747-52F7-4FD3-8670-0BB39F51DF1B}" type="pres">
      <dgm:prSet presAssocID="{74AC8B1F-AA54-4A75-96D7-CD2F06F5F938}" presName="childShape" presStyleCnt="0"/>
      <dgm:spPr/>
    </dgm:pt>
    <dgm:pt modelId="{43B6074C-7662-498C-809C-22AC43CA5866}" type="pres">
      <dgm:prSet presAssocID="{9C0A511E-8E21-44A4-A8B7-851CD9E9C532}" presName="Name13" presStyleLbl="parChTrans1D2" presStyleIdx="0" presStyleCnt="2"/>
      <dgm:spPr/>
      <dgm:t>
        <a:bodyPr/>
        <a:lstStyle/>
        <a:p>
          <a:endParaRPr lang="en-IN"/>
        </a:p>
      </dgm:t>
    </dgm:pt>
    <dgm:pt modelId="{8E3F3DC7-DCDB-4255-8BD5-B41C53FCAF74}" type="pres">
      <dgm:prSet presAssocID="{39B062A8-C06E-4A3D-A400-380D208D6A60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00581F1-65F1-4879-8332-FCB83CE6F573}" type="pres">
      <dgm:prSet presAssocID="{8647B09E-8B5C-4499-A154-2A4427C43A9E}" presName="root" presStyleCnt="0"/>
      <dgm:spPr/>
    </dgm:pt>
    <dgm:pt modelId="{F6606C04-D8D4-4146-A049-8DD251EC0A81}" type="pres">
      <dgm:prSet presAssocID="{8647B09E-8B5C-4499-A154-2A4427C43A9E}" presName="rootComposite" presStyleCnt="0"/>
      <dgm:spPr/>
    </dgm:pt>
    <dgm:pt modelId="{3D89A406-555B-413D-99C8-3F72B37B8D8A}" type="pres">
      <dgm:prSet presAssocID="{8647B09E-8B5C-4499-A154-2A4427C43A9E}" presName="rootText" presStyleLbl="node1" presStyleIdx="1" presStyleCnt="2"/>
      <dgm:spPr/>
      <dgm:t>
        <a:bodyPr/>
        <a:lstStyle/>
        <a:p>
          <a:endParaRPr lang="en-IN"/>
        </a:p>
      </dgm:t>
    </dgm:pt>
    <dgm:pt modelId="{4CF8FE10-87C0-4DC8-A46E-888D1D8BC103}" type="pres">
      <dgm:prSet presAssocID="{8647B09E-8B5C-4499-A154-2A4427C43A9E}" presName="rootConnector" presStyleLbl="node1" presStyleIdx="1" presStyleCnt="2"/>
      <dgm:spPr/>
      <dgm:t>
        <a:bodyPr/>
        <a:lstStyle/>
        <a:p>
          <a:endParaRPr lang="en-IN"/>
        </a:p>
      </dgm:t>
    </dgm:pt>
    <dgm:pt modelId="{393FB5FA-D7CF-460B-BA1A-616E6C993B6C}" type="pres">
      <dgm:prSet presAssocID="{8647B09E-8B5C-4499-A154-2A4427C43A9E}" presName="childShape" presStyleCnt="0"/>
      <dgm:spPr/>
    </dgm:pt>
    <dgm:pt modelId="{75F34292-B2B3-4805-9019-CD1FA7B71B41}" type="pres">
      <dgm:prSet presAssocID="{A217C3B4-B334-4573-8D67-52768E0C913D}" presName="Name13" presStyleLbl="parChTrans1D2" presStyleIdx="1" presStyleCnt="2"/>
      <dgm:spPr/>
      <dgm:t>
        <a:bodyPr/>
        <a:lstStyle/>
        <a:p>
          <a:endParaRPr lang="en-IN"/>
        </a:p>
      </dgm:t>
    </dgm:pt>
    <dgm:pt modelId="{477335CB-0EA7-4B37-A78A-F48D4521B902}" type="pres">
      <dgm:prSet presAssocID="{66D15E3D-AB5D-40E9-A0C9-EEBFA0F1D43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B60AB83-563F-4D9E-A849-A467561A930C}" type="presOf" srcId="{9C0A511E-8E21-44A4-A8B7-851CD9E9C532}" destId="{43B6074C-7662-498C-809C-22AC43CA5866}" srcOrd="0" destOrd="0" presId="urn:microsoft.com/office/officeart/2005/8/layout/hierarchy3"/>
    <dgm:cxn modelId="{687F1CD0-F000-4DA5-8A78-8DBE8C774049}" type="presOf" srcId="{A217C3B4-B334-4573-8D67-52768E0C913D}" destId="{75F34292-B2B3-4805-9019-CD1FA7B71B41}" srcOrd="0" destOrd="0" presId="urn:microsoft.com/office/officeart/2005/8/layout/hierarchy3"/>
    <dgm:cxn modelId="{64C7374C-F5FD-4985-98E5-E159B4048487}" srcId="{8647B09E-8B5C-4499-A154-2A4427C43A9E}" destId="{66D15E3D-AB5D-40E9-A0C9-EEBFA0F1D437}" srcOrd="0" destOrd="0" parTransId="{A217C3B4-B334-4573-8D67-52768E0C913D}" sibTransId="{849EF53E-5732-43D7-91ED-FB766CF2F3B9}"/>
    <dgm:cxn modelId="{48538428-E8B9-4983-A696-8F27FED0145A}" srcId="{2CB9CDDE-57A9-4C0B-A94F-EFA876067592}" destId="{8647B09E-8B5C-4499-A154-2A4427C43A9E}" srcOrd="1" destOrd="0" parTransId="{4455F347-D14D-478B-8FE4-E88BB4DCF30D}" sibTransId="{9C238C7D-7275-452F-ABCE-A07D3022B32E}"/>
    <dgm:cxn modelId="{BEC0DE82-D6E6-4697-8911-06BFDC449450}" type="presOf" srcId="{8647B09E-8B5C-4499-A154-2A4427C43A9E}" destId="{3D89A406-555B-413D-99C8-3F72B37B8D8A}" srcOrd="0" destOrd="0" presId="urn:microsoft.com/office/officeart/2005/8/layout/hierarchy3"/>
    <dgm:cxn modelId="{1B0EB591-EDEF-492B-B545-B9A626807491}" type="presOf" srcId="{74AC8B1F-AA54-4A75-96D7-CD2F06F5F938}" destId="{68AF021E-82B2-408E-8E6C-A9FBC09949C9}" srcOrd="1" destOrd="0" presId="urn:microsoft.com/office/officeart/2005/8/layout/hierarchy3"/>
    <dgm:cxn modelId="{247465A7-53CF-4654-972F-486724B27EEF}" type="presOf" srcId="{74AC8B1F-AA54-4A75-96D7-CD2F06F5F938}" destId="{7DCFCE9A-E5B2-4950-9139-06312965C51A}" srcOrd="0" destOrd="0" presId="urn:microsoft.com/office/officeart/2005/8/layout/hierarchy3"/>
    <dgm:cxn modelId="{8DB5EFFC-32CC-4A82-AE09-6CDFAB956FFF}" type="presOf" srcId="{66D15E3D-AB5D-40E9-A0C9-EEBFA0F1D437}" destId="{477335CB-0EA7-4B37-A78A-F48D4521B902}" srcOrd="0" destOrd="0" presId="urn:microsoft.com/office/officeart/2005/8/layout/hierarchy3"/>
    <dgm:cxn modelId="{D3D9D4E3-A2E1-4BD2-A4DF-6EC4F852C117}" type="presOf" srcId="{2CB9CDDE-57A9-4C0B-A94F-EFA876067592}" destId="{47EBAA7A-6A43-4F03-97D8-CB331A981EA4}" srcOrd="0" destOrd="0" presId="urn:microsoft.com/office/officeart/2005/8/layout/hierarchy3"/>
    <dgm:cxn modelId="{DB16938D-A705-4C8E-83E6-7E6DC5F7FE58}" type="presOf" srcId="{8647B09E-8B5C-4499-A154-2A4427C43A9E}" destId="{4CF8FE10-87C0-4DC8-A46E-888D1D8BC103}" srcOrd="1" destOrd="0" presId="urn:microsoft.com/office/officeart/2005/8/layout/hierarchy3"/>
    <dgm:cxn modelId="{CA9EC54E-1B21-4717-B10B-2AD124642E5F}" srcId="{2CB9CDDE-57A9-4C0B-A94F-EFA876067592}" destId="{74AC8B1F-AA54-4A75-96D7-CD2F06F5F938}" srcOrd="0" destOrd="0" parTransId="{07A243DA-EADA-475F-9E35-7C74FF7C8AFE}" sibTransId="{3C820113-A119-44DD-AF18-12E0CA5B5490}"/>
    <dgm:cxn modelId="{7CE480C9-2FB0-465A-80C7-D53814BDDEA5}" type="presOf" srcId="{39B062A8-C06E-4A3D-A400-380D208D6A60}" destId="{8E3F3DC7-DCDB-4255-8BD5-B41C53FCAF74}" srcOrd="0" destOrd="0" presId="urn:microsoft.com/office/officeart/2005/8/layout/hierarchy3"/>
    <dgm:cxn modelId="{C55A2801-9906-40CA-969B-B843C8A13C54}" srcId="{74AC8B1F-AA54-4A75-96D7-CD2F06F5F938}" destId="{39B062A8-C06E-4A3D-A400-380D208D6A60}" srcOrd="0" destOrd="0" parTransId="{9C0A511E-8E21-44A4-A8B7-851CD9E9C532}" sibTransId="{5C8B5800-665A-4FF0-B6C2-02440DC3D5EB}"/>
    <dgm:cxn modelId="{B0D35D1B-5441-465B-BB6D-0726536562BF}" type="presParOf" srcId="{47EBAA7A-6A43-4F03-97D8-CB331A981EA4}" destId="{D05C18F6-BCE4-48BB-8404-8D132E883927}" srcOrd="0" destOrd="0" presId="urn:microsoft.com/office/officeart/2005/8/layout/hierarchy3"/>
    <dgm:cxn modelId="{2EE2E1C2-3EBB-48D1-AE01-C9DECE5BF046}" type="presParOf" srcId="{D05C18F6-BCE4-48BB-8404-8D132E883927}" destId="{CFF8F059-F466-4719-8BE8-021BC42E6270}" srcOrd="0" destOrd="0" presId="urn:microsoft.com/office/officeart/2005/8/layout/hierarchy3"/>
    <dgm:cxn modelId="{9E214BA0-DE15-4942-8169-21DE36BADFF4}" type="presParOf" srcId="{CFF8F059-F466-4719-8BE8-021BC42E6270}" destId="{7DCFCE9A-E5B2-4950-9139-06312965C51A}" srcOrd="0" destOrd="0" presId="urn:microsoft.com/office/officeart/2005/8/layout/hierarchy3"/>
    <dgm:cxn modelId="{AEBBA36E-F4F0-4AC1-B721-119AF36F4BAE}" type="presParOf" srcId="{CFF8F059-F466-4719-8BE8-021BC42E6270}" destId="{68AF021E-82B2-408E-8E6C-A9FBC09949C9}" srcOrd="1" destOrd="0" presId="urn:microsoft.com/office/officeart/2005/8/layout/hierarchy3"/>
    <dgm:cxn modelId="{DCF0D4ED-5E1C-4651-9807-B8528E4AB213}" type="presParOf" srcId="{D05C18F6-BCE4-48BB-8404-8D132E883927}" destId="{B5B64747-52F7-4FD3-8670-0BB39F51DF1B}" srcOrd="1" destOrd="0" presId="urn:microsoft.com/office/officeart/2005/8/layout/hierarchy3"/>
    <dgm:cxn modelId="{98983468-185E-482B-B7A8-68677BE7738A}" type="presParOf" srcId="{B5B64747-52F7-4FD3-8670-0BB39F51DF1B}" destId="{43B6074C-7662-498C-809C-22AC43CA5866}" srcOrd="0" destOrd="0" presId="urn:microsoft.com/office/officeart/2005/8/layout/hierarchy3"/>
    <dgm:cxn modelId="{D6B459F9-4D6D-4900-A7A3-7DAA2D5B1825}" type="presParOf" srcId="{B5B64747-52F7-4FD3-8670-0BB39F51DF1B}" destId="{8E3F3DC7-DCDB-4255-8BD5-B41C53FCAF74}" srcOrd="1" destOrd="0" presId="urn:microsoft.com/office/officeart/2005/8/layout/hierarchy3"/>
    <dgm:cxn modelId="{71412E88-9D72-4804-9724-6D8076896EE3}" type="presParOf" srcId="{47EBAA7A-6A43-4F03-97D8-CB331A981EA4}" destId="{700581F1-65F1-4879-8332-FCB83CE6F573}" srcOrd="1" destOrd="0" presId="urn:microsoft.com/office/officeart/2005/8/layout/hierarchy3"/>
    <dgm:cxn modelId="{73A10CF3-43B0-433D-9871-070FFA76FD54}" type="presParOf" srcId="{700581F1-65F1-4879-8332-FCB83CE6F573}" destId="{F6606C04-D8D4-4146-A049-8DD251EC0A81}" srcOrd="0" destOrd="0" presId="urn:microsoft.com/office/officeart/2005/8/layout/hierarchy3"/>
    <dgm:cxn modelId="{364EE2AD-E7EE-4C28-81DB-29BC7F5D9BAD}" type="presParOf" srcId="{F6606C04-D8D4-4146-A049-8DD251EC0A81}" destId="{3D89A406-555B-413D-99C8-3F72B37B8D8A}" srcOrd="0" destOrd="0" presId="urn:microsoft.com/office/officeart/2005/8/layout/hierarchy3"/>
    <dgm:cxn modelId="{701BD219-5BB2-43A2-9585-85A105416D19}" type="presParOf" srcId="{F6606C04-D8D4-4146-A049-8DD251EC0A81}" destId="{4CF8FE10-87C0-4DC8-A46E-888D1D8BC103}" srcOrd="1" destOrd="0" presId="urn:microsoft.com/office/officeart/2005/8/layout/hierarchy3"/>
    <dgm:cxn modelId="{36976F51-B55A-4A70-A841-2DCC5EBC5610}" type="presParOf" srcId="{700581F1-65F1-4879-8332-FCB83CE6F573}" destId="{393FB5FA-D7CF-460B-BA1A-616E6C993B6C}" srcOrd="1" destOrd="0" presId="urn:microsoft.com/office/officeart/2005/8/layout/hierarchy3"/>
    <dgm:cxn modelId="{CBE4B434-A415-4CDC-B87A-9C2CB7A8EECE}" type="presParOf" srcId="{393FB5FA-D7CF-460B-BA1A-616E6C993B6C}" destId="{75F34292-B2B3-4805-9019-CD1FA7B71B41}" srcOrd="0" destOrd="0" presId="urn:microsoft.com/office/officeart/2005/8/layout/hierarchy3"/>
    <dgm:cxn modelId="{9FB30ABC-E96E-43A0-A894-0955F46D0D21}" type="presParOf" srcId="{393FB5FA-D7CF-460B-BA1A-616E6C993B6C}" destId="{477335CB-0EA7-4B37-A78A-F48D4521B90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0C20F3-EDBB-44DE-8948-94589B2B441E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AD30742A-445B-4CF2-94A2-BF430E51147D}">
      <dgm:prSet phldrT="[Text]" custT="1"/>
      <dgm:spPr/>
      <dgm:t>
        <a:bodyPr/>
        <a:lstStyle/>
        <a:p>
          <a:r>
            <a:rPr lang="en-IN" sz="2800" dirty="0" smtClean="0"/>
            <a:t>Blood</a:t>
          </a:r>
        </a:p>
        <a:p>
          <a:r>
            <a:rPr lang="en-IN" sz="2800" dirty="0" smtClean="0"/>
            <a:t> transfusion </a:t>
          </a:r>
          <a:endParaRPr lang="en-IN" sz="2800" dirty="0"/>
        </a:p>
      </dgm:t>
    </dgm:pt>
    <dgm:pt modelId="{3F9B0C8C-23BE-49E0-A5E2-0E2E8BE6FBAF}" type="parTrans" cxnId="{7699A4D9-CFA4-4C91-B65C-E5E7BB262504}">
      <dgm:prSet/>
      <dgm:spPr/>
      <dgm:t>
        <a:bodyPr/>
        <a:lstStyle/>
        <a:p>
          <a:endParaRPr lang="en-IN"/>
        </a:p>
      </dgm:t>
    </dgm:pt>
    <dgm:pt modelId="{0D806473-0FA6-423F-A448-E16FF06DA904}" type="sibTrans" cxnId="{7699A4D9-CFA4-4C91-B65C-E5E7BB262504}">
      <dgm:prSet/>
      <dgm:spPr/>
      <dgm:t>
        <a:bodyPr/>
        <a:lstStyle/>
        <a:p>
          <a:endParaRPr lang="en-IN"/>
        </a:p>
      </dgm:t>
    </dgm:pt>
    <dgm:pt modelId="{7D3F36A3-321D-47BD-B813-EA90929C700B}">
      <dgm:prSet phldrT="[Text]" custT="1"/>
      <dgm:spPr/>
      <dgm:t>
        <a:bodyPr/>
        <a:lstStyle/>
        <a:p>
          <a:r>
            <a:rPr lang="en-IN" sz="2800" dirty="0" err="1" smtClean="0"/>
            <a:t>Immuno</a:t>
          </a:r>
          <a:r>
            <a:rPr lang="en-IN" sz="2800" dirty="0" smtClean="0"/>
            <a:t>-compromised patients</a:t>
          </a:r>
          <a:endParaRPr lang="en-IN" sz="2800" dirty="0"/>
        </a:p>
      </dgm:t>
    </dgm:pt>
    <dgm:pt modelId="{4094902A-BBCE-4BD8-8294-08AFCC72AAEC}" type="parTrans" cxnId="{6CBA3C95-87CB-4198-8875-DEA5BB7B1A91}">
      <dgm:prSet/>
      <dgm:spPr/>
      <dgm:t>
        <a:bodyPr/>
        <a:lstStyle/>
        <a:p>
          <a:endParaRPr lang="en-IN"/>
        </a:p>
      </dgm:t>
    </dgm:pt>
    <dgm:pt modelId="{92F7D9EC-9C0A-423B-A63D-878F0D6299E9}" type="sibTrans" cxnId="{6CBA3C95-87CB-4198-8875-DEA5BB7B1A91}">
      <dgm:prSet/>
      <dgm:spPr/>
      <dgm:t>
        <a:bodyPr/>
        <a:lstStyle/>
        <a:p>
          <a:endParaRPr lang="en-IN"/>
        </a:p>
      </dgm:t>
    </dgm:pt>
    <dgm:pt modelId="{4DDD0722-BFB4-496F-A2E4-026A955DC021}">
      <dgm:prSet phldrT="[Text]" custT="1"/>
      <dgm:spPr/>
      <dgm:t>
        <a:bodyPr/>
        <a:lstStyle/>
        <a:p>
          <a:r>
            <a:rPr lang="en-IN" sz="2800" dirty="0" smtClean="0"/>
            <a:t>Mother to child</a:t>
          </a:r>
          <a:endParaRPr lang="en-IN" sz="2800" dirty="0"/>
        </a:p>
      </dgm:t>
    </dgm:pt>
    <dgm:pt modelId="{FBBD6778-0F87-4E4E-95CB-14F4C4AE5AC3}" type="sibTrans" cxnId="{F3A2D0CB-2946-44D5-A502-09FBEEE31539}">
      <dgm:prSet/>
      <dgm:spPr/>
      <dgm:t>
        <a:bodyPr/>
        <a:lstStyle/>
        <a:p>
          <a:endParaRPr lang="en-IN"/>
        </a:p>
      </dgm:t>
    </dgm:pt>
    <dgm:pt modelId="{D2190B5C-F433-4618-A98D-6FD6C24F97FD}" type="parTrans" cxnId="{F3A2D0CB-2946-44D5-A502-09FBEEE31539}">
      <dgm:prSet/>
      <dgm:spPr/>
      <dgm:t>
        <a:bodyPr/>
        <a:lstStyle/>
        <a:p>
          <a:endParaRPr lang="en-IN"/>
        </a:p>
      </dgm:t>
    </dgm:pt>
    <dgm:pt modelId="{ABD99C6C-6A4A-4098-AA35-0B18F3C04E47}">
      <dgm:prSet phldrT="[Text]" custT="1"/>
      <dgm:spPr/>
      <dgm:t>
        <a:bodyPr/>
        <a:lstStyle/>
        <a:p>
          <a:r>
            <a:rPr lang="en-IN" sz="2800" b="1" dirty="0" smtClean="0"/>
            <a:t>Mode of </a:t>
          </a:r>
        </a:p>
        <a:p>
          <a:r>
            <a:rPr lang="en-IN" sz="2800" b="1" dirty="0" smtClean="0"/>
            <a:t>Transmission</a:t>
          </a:r>
          <a:endParaRPr lang="en-IN" sz="2800" b="1" dirty="0"/>
        </a:p>
      </dgm:t>
    </dgm:pt>
    <dgm:pt modelId="{5B28B992-DFB2-401D-A012-4E638885F27C}" type="sibTrans" cxnId="{A1AC0643-F931-41E5-963E-764CA25B4A4C}">
      <dgm:prSet/>
      <dgm:spPr/>
      <dgm:t>
        <a:bodyPr/>
        <a:lstStyle/>
        <a:p>
          <a:endParaRPr lang="en-IN"/>
        </a:p>
      </dgm:t>
    </dgm:pt>
    <dgm:pt modelId="{E2287DE1-4AAE-4F3E-BB75-0102CC1A0F7D}" type="parTrans" cxnId="{A1AC0643-F931-41E5-963E-764CA25B4A4C}">
      <dgm:prSet/>
      <dgm:spPr/>
      <dgm:t>
        <a:bodyPr/>
        <a:lstStyle/>
        <a:p>
          <a:endParaRPr lang="en-IN"/>
        </a:p>
      </dgm:t>
    </dgm:pt>
    <dgm:pt modelId="{9DFEE8AF-EF25-4597-B962-6372381965A6}" type="pres">
      <dgm:prSet presAssocID="{570C20F3-EDBB-44DE-8948-94589B2B44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1A964D7D-120F-419A-8492-E9340C33F133}" type="pres">
      <dgm:prSet presAssocID="{ABD99C6C-6A4A-4098-AA35-0B18F3C04E47}" presName="hierRoot1" presStyleCnt="0">
        <dgm:presLayoutVars>
          <dgm:hierBranch val="init"/>
        </dgm:presLayoutVars>
      </dgm:prSet>
      <dgm:spPr/>
    </dgm:pt>
    <dgm:pt modelId="{468ADDB4-0DA3-4506-987E-D53DEE1F30A0}" type="pres">
      <dgm:prSet presAssocID="{ABD99C6C-6A4A-4098-AA35-0B18F3C04E47}" presName="rootComposite1" presStyleCnt="0"/>
      <dgm:spPr/>
    </dgm:pt>
    <dgm:pt modelId="{683B97A4-86CE-43E5-A387-398F0291878F}" type="pres">
      <dgm:prSet presAssocID="{ABD99C6C-6A4A-4098-AA35-0B18F3C04E47}" presName="rootText1" presStyleLbl="node0" presStyleIdx="0" presStyleCnt="1" custLinFactY="-56706" custLinFactNeighborX="-6517" custLinFactNeighborY="-10000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8D62FED-C19B-4EB6-9818-6DD02441C6A2}" type="pres">
      <dgm:prSet presAssocID="{ABD99C6C-6A4A-4098-AA35-0B18F3C04E47}" presName="rootConnector1" presStyleLbl="node1" presStyleIdx="0" presStyleCnt="0"/>
      <dgm:spPr/>
      <dgm:t>
        <a:bodyPr/>
        <a:lstStyle/>
        <a:p>
          <a:endParaRPr lang="en-IN"/>
        </a:p>
      </dgm:t>
    </dgm:pt>
    <dgm:pt modelId="{E7676F3B-F406-4883-89D9-DFCC7886DC9C}" type="pres">
      <dgm:prSet presAssocID="{ABD99C6C-6A4A-4098-AA35-0B18F3C04E47}" presName="hierChild2" presStyleCnt="0"/>
      <dgm:spPr/>
    </dgm:pt>
    <dgm:pt modelId="{EC5C7EA2-E4D5-4238-BF0E-9B88985B6C02}" type="pres">
      <dgm:prSet presAssocID="{D2190B5C-F433-4618-A98D-6FD6C24F97FD}" presName="Name37" presStyleLbl="parChTrans1D2" presStyleIdx="0" presStyleCnt="3"/>
      <dgm:spPr/>
      <dgm:t>
        <a:bodyPr/>
        <a:lstStyle/>
        <a:p>
          <a:endParaRPr lang="en-IN"/>
        </a:p>
      </dgm:t>
    </dgm:pt>
    <dgm:pt modelId="{731CD080-D459-4728-8CB8-C57D7A2C33FE}" type="pres">
      <dgm:prSet presAssocID="{4DDD0722-BFB4-496F-A2E4-026A955DC021}" presName="hierRoot2" presStyleCnt="0">
        <dgm:presLayoutVars>
          <dgm:hierBranch val="init"/>
        </dgm:presLayoutVars>
      </dgm:prSet>
      <dgm:spPr/>
    </dgm:pt>
    <dgm:pt modelId="{AFA5C455-190B-4100-88EC-5901B99BFD89}" type="pres">
      <dgm:prSet presAssocID="{4DDD0722-BFB4-496F-A2E4-026A955DC021}" presName="rootComposite" presStyleCnt="0"/>
      <dgm:spPr/>
    </dgm:pt>
    <dgm:pt modelId="{8FCD1FE1-37AF-43A1-B063-DA804F0DB576}" type="pres">
      <dgm:prSet presAssocID="{4DDD0722-BFB4-496F-A2E4-026A955DC021}" presName="rootText" presStyleLbl="node2" presStyleIdx="0" presStyleCnt="3" custLinFactNeighborX="-16944" custLinFactNeighborY="-8036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2440A60-C5A0-48F9-9D7A-A758AB1C429D}" type="pres">
      <dgm:prSet presAssocID="{4DDD0722-BFB4-496F-A2E4-026A955DC021}" presName="rootConnector" presStyleLbl="node2" presStyleIdx="0" presStyleCnt="3"/>
      <dgm:spPr/>
      <dgm:t>
        <a:bodyPr/>
        <a:lstStyle/>
        <a:p>
          <a:endParaRPr lang="en-IN"/>
        </a:p>
      </dgm:t>
    </dgm:pt>
    <dgm:pt modelId="{3E8E6B38-5140-4AC8-95CC-522DDD594A51}" type="pres">
      <dgm:prSet presAssocID="{4DDD0722-BFB4-496F-A2E4-026A955DC021}" presName="hierChild4" presStyleCnt="0"/>
      <dgm:spPr/>
    </dgm:pt>
    <dgm:pt modelId="{9D52E1E9-842E-40B4-97A7-A4D799D464C5}" type="pres">
      <dgm:prSet presAssocID="{4DDD0722-BFB4-496F-A2E4-026A955DC021}" presName="hierChild5" presStyleCnt="0"/>
      <dgm:spPr/>
    </dgm:pt>
    <dgm:pt modelId="{6FA1B7FF-846F-43C8-8488-867DB4A4339D}" type="pres">
      <dgm:prSet presAssocID="{3F9B0C8C-23BE-49E0-A5E2-0E2E8BE6FBAF}" presName="Name37" presStyleLbl="parChTrans1D2" presStyleIdx="1" presStyleCnt="3"/>
      <dgm:spPr/>
      <dgm:t>
        <a:bodyPr/>
        <a:lstStyle/>
        <a:p>
          <a:endParaRPr lang="en-IN"/>
        </a:p>
      </dgm:t>
    </dgm:pt>
    <dgm:pt modelId="{F3CD6F41-8481-4835-9729-FF3D611F48FF}" type="pres">
      <dgm:prSet presAssocID="{AD30742A-445B-4CF2-94A2-BF430E51147D}" presName="hierRoot2" presStyleCnt="0">
        <dgm:presLayoutVars>
          <dgm:hierBranch val="init"/>
        </dgm:presLayoutVars>
      </dgm:prSet>
      <dgm:spPr/>
    </dgm:pt>
    <dgm:pt modelId="{FB2CE810-9614-4818-B275-1AE6BE738FE0}" type="pres">
      <dgm:prSet presAssocID="{AD30742A-445B-4CF2-94A2-BF430E51147D}" presName="rootComposite" presStyleCnt="0"/>
      <dgm:spPr/>
    </dgm:pt>
    <dgm:pt modelId="{AF0BCD8D-EA6F-4DEE-9C74-9E5B7284E6E2}" type="pres">
      <dgm:prSet presAssocID="{AD30742A-445B-4CF2-94A2-BF430E51147D}" presName="rootText" presStyleLbl="node2" presStyleIdx="1" presStyleCnt="3" custLinFactNeighborX="4209" custLinFactNeighborY="-80259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328DF6FF-8122-4941-83DC-587F0F8D45FF}" type="pres">
      <dgm:prSet presAssocID="{AD30742A-445B-4CF2-94A2-BF430E51147D}" presName="rootConnector" presStyleLbl="node2" presStyleIdx="1" presStyleCnt="3"/>
      <dgm:spPr/>
      <dgm:t>
        <a:bodyPr/>
        <a:lstStyle/>
        <a:p>
          <a:endParaRPr lang="en-IN"/>
        </a:p>
      </dgm:t>
    </dgm:pt>
    <dgm:pt modelId="{A31BDE30-1FFF-4F1C-9D71-D57946616429}" type="pres">
      <dgm:prSet presAssocID="{AD30742A-445B-4CF2-94A2-BF430E51147D}" presName="hierChild4" presStyleCnt="0"/>
      <dgm:spPr/>
    </dgm:pt>
    <dgm:pt modelId="{BA580931-EBC3-4079-A9C7-0D0894587E24}" type="pres">
      <dgm:prSet presAssocID="{AD30742A-445B-4CF2-94A2-BF430E51147D}" presName="hierChild5" presStyleCnt="0"/>
      <dgm:spPr/>
    </dgm:pt>
    <dgm:pt modelId="{E72232E0-7068-4709-9958-9CE3D233B3D4}" type="pres">
      <dgm:prSet presAssocID="{4094902A-BBCE-4BD8-8294-08AFCC72AAEC}" presName="Name37" presStyleLbl="parChTrans1D2" presStyleIdx="2" presStyleCnt="3"/>
      <dgm:spPr/>
      <dgm:t>
        <a:bodyPr/>
        <a:lstStyle/>
        <a:p>
          <a:endParaRPr lang="en-IN"/>
        </a:p>
      </dgm:t>
    </dgm:pt>
    <dgm:pt modelId="{C20938B3-E7EC-476B-A741-585E3DFC089B}" type="pres">
      <dgm:prSet presAssocID="{7D3F36A3-321D-47BD-B813-EA90929C700B}" presName="hierRoot2" presStyleCnt="0">
        <dgm:presLayoutVars>
          <dgm:hierBranch val="init"/>
        </dgm:presLayoutVars>
      </dgm:prSet>
      <dgm:spPr/>
    </dgm:pt>
    <dgm:pt modelId="{B096997C-8BB7-45BE-89A1-5F6DAEAFF615}" type="pres">
      <dgm:prSet presAssocID="{7D3F36A3-321D-47BD-B813-EA90929C700B}" presName="rootComposite" presStyleCnt="0"/>
      <dgm:spPr/>
    </dgm:pt>
    <dgm:pt modelId="{0ACF64DD-6415-4ED3-AE4A-D4E5FECF5A2C}" type="pres">
      <dgm:prSet presAssocID="{7D3F36A3-321D-47BD-B813-EA90929C700B}" presName="rootText" presStyleLbl="node2" presStyleIdx="2" presStyleCnt="3" custLinFactNeighborX="23" custLinFactNeighborY="-8564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506EBD39-E870-47A7-857F-CC75CBBEF5D8}" type="pres">
      <dgm:prSet presAssocID="{7D3F36A3-321D-47BD-B813-EA90929C700B}" presName="rootConnector" presStyleLbl="node2" presStyleIdx="2" presStyleCnt="3"/>
      <dgm:spPr/>
      <dgm:t>
        <a:bodyPr/>
        <a:lstStyle/>
        <a:p>
          <a:endParaRPr lang="en-IN"/>
        </a:p>
      </dgm:t>
    </dgm:pt>
    <dgm:pt modelId="{2CEC9AFF-123E-4A95-BE2B-1B6B7D664057}" type="pres">
      <dgm:prSet presAssocID="{7D3F36A3-321D-47BD-B813-EA90929C700B}" presName="hierChild4" presStyleCnt="0"/>
      <dgm:spPr/>
    </dgm:pt>
    <dgm:pt modelId="{41CB1A80-DC79-4C27-99CE-61CF65B8AB5C}" type="pres">
      <dgm:prSet presAssocID="{7D3F36A3-321D-47BD-B813-EA90929C700B}" presName="hierChild5" presStyleCnt="0"/>
      <dgm:spPr/>
    </dgm:pt>
    <dgm:pt modelId="{9A05B6CA-9BF0-4AA8-AF25-9B08A1771FC0}" type="pres">
      <dgm:prSet presAssocID="{ABD99C6C-6A4A-4098-AA35-0B18F3C04E47}" presName="hierChild3" presStyleCnt="0"/>
      <dgm:spPr/>
    </dgm:pt>
  </dgm:ptLst>
  <dgm:cxnLst>
    <dgm:cxn modelId="{85F82924-BF74-4A20-9409-DE76DC6C588E}" type="presOf" srcId="{7D3F36A3-321D-47BD-B813-EA90929C700B}" destId="{506EBD39-E870-47A7-857F-CC75CBBEF5D8}" srcOrd="1" destOrd="0" presId="urn:microsoft.com/office/officeart/2005/8/layout/orgChart1"/>
    <dgm:cxn modelId="{7E67CE10-E181-4CF5-B304-BB3B23DFCCCC}" type="presOf" srcId="{D2190B5C-F433-4618-A98D-6FD6C24F97FD}" destId="{EC5C7EA2-E4D5-4238-BF0E-9B88985B6C02}" srcOrd="0" destOrd="0" presId="urn:microsoft.com/office/officeart/2005/8/layout/orgChart1"/>
    <dgm:cxn modelId="{6CBA3C95-87CB-4198-8875-DEA5BB7B1A91}" srcId="{ABD99C6C-6A4A-4098-AA35-0B18F3C04E47}" destId="{7D3F36A3-321D-47BD-B813-EA90929C700B}" srcOrd="2" destOrd="0" parTransId="{4094902A-BBCE-4BD8-8294-08AFCC72AAEC}" sibTransId="{92F7D9EC-9C0A-423B-A63D-878F0D6299E9}"/>
    <dgm:cxn modelId="{EA935A1E-149F-4090-A79F-987703AD2E2D}" type="presOf" srcId="{4094902A-BBCE-4BD8-8294-08AFCC72AAEC}" destId="{E72232E0-7068-4709-9958-9CE3D233B3D4}" srcOrd="0" destOrd="0" presId="urn:microsoft.com/office/officeart/2005/8/layout/orgChart1"/>
    <dgm:cxn modelId="{3CEE6018-381B-4B20-81E0-76E2702A1A50}" type="presOf" srcId="{ABD99C6C-6A4A-4098-AA35-0B18F3C04E47}" destId="{683B97A4-86CE-43E5-A387-398F0291878F}" srcOrd="0" destOrd="0" presId="urn:microsoft.com/office/officeart/2005/8/layout/orgChart1"/>
    <dgm:cxn modelId="{89796FF1-8687-40C5-88DE-5B9A6CCBC9B6}" type="presOf" srcId="{ABD99C6C-6A4A-4098-AA35-0B18F3C04E47}" destId="{F8D62FED-C19B-4EB6-9818-6DD02441C6A2}" srcOrd="1" destOrd="0" presId="urn:microsoft.com/office/officeart/2005/8/layout/orgChart1"/>
    <dgm:cxn modelId="{7699A4D9-CFA4-4C91-B65C-E5E7BB262504}" srcId="{ABD99C6C-6A4A-4098-AA35-0B18F3C04E47}" destId="{AD30742A-445B-4CF2-94A2-BF430E51147D}" srcOrd="1" destOrd="0" parTransId="{3F9B0C8C-23BE-49E0-A5E2-0E2E8BE6FBAF}" sibTransId="{0D806473-0FA6-423F-A448-E16FF06DA904}"/>
    <dgm:cxn modelId="{F5626806-0E4C-48E7-A589-924AC3FDA14F}" type="presOf" srcId="{AD30742A-445B-4CF2-94A2-BF430E51147D}" destId="{328DF6FF-8122-4941-83DC-587F0F8D45FF}" srcOrd="1" destOrd="0" presId="urn:microsoft.com/office/officeart/2005/8/layout/orgChart1"/>
    <dgm:cxn modelId="{D3FFB297-1E00-4430-A1F3-DAAD6C305CAC}" type="presOf" srcId="{7D3F36A3-321D-47BD-B813-EA90929C700B}" destId="{0ACF64DD-6415-4ED3-AE4A-D4E5FECF5A2C}" srcOrd="0" destOrd="0" presId="urn:microsoft.com/office/officeart/2005/8/layout/orgChart1"/>
    <dgm:cxn modelId="{50481F6B-3D8B-4DA9-B79B-D6D41CD1DDC1}" type="presOf" srcId="{570C20F3-EDBB-44DE-8948-94589B2B441E}" destId="{9DFEE8AF-EF25-4597-B962-6372381965A6}" srcOrd="0" destOrd="0" presId="urn:microsoft.com/office/officeart/2005/8/layout/orgChart1"/>
    <dgm:cxn modelId="{3240DCAB-C41C-44DA-ACA8-92152ED38153}" type="presOf" srcId="{4DDD0722-BFB4-496F-A2E4-026A955DC021}" destId="{F2440A60-C5A0-48F9-9D7A-A758AB1C429D}" srcOrd="1" destOrd="0" presId="urn:microsoft.com/office/officeart/2005/8/layout/orgChart1"/>
    <dgm:cxn modelId="{A1AC0643-F931-41E5-963E-764CA25B4A4C}" srcId="{570C20F3-EDBB-44DE-8948-94589B2B441E}" destId="{ABD99C6C-6A4A-4098-AA35-0B18F3C04E47}" srcOrd="0" destOrd="0" parTransId="{E2287DE1-4AAE-4F3E-BB75-0102CC1A0F7D}" sibTransId="{5B28B992-DFB2-401D-A012-4E638885F27C}"/>
    <dgm:cxn modelId="{8F48F41F-57EE-4886-86C1-F39F04EE11E4}" type="presOf" srcId="{3F9B0C8C-23BE-49E0-A5E2-0E2E8BE6FBAF}" destId="{6FA1B7FF-846F-43C8-8488-867DB4A4339D}" srcOrd="0" destOrd="0" presId="urn:microsoft.com/office/officeart/2005/8/layout/orgChart1"/>
    <dgm:cxn modelId="{B1E378E9-30FE-4AE5-BAD6-BE8C7B93452F}" type="presOf" srcId="{4DDD0722-BFB4-496F-A2E4-026A955DC021}" destId="{8FCD1FE1-37AF-43A1-B063-DA804F0DB576}" srcOrd="0" destOrd="0" presId="urn:microsoft.com/office/officeart/2005/8/layout/orgChart1"/>
    <dgm:cxn modelId="{B98B5233-1136-4F4E-B627-14FF4F2242F9}" type="presOf" srcId="{AD30742A-445B-4CF2-94A2-BF430E51147D}" destId="{AF0BCD8D-EA6F-4DEE-9C74-9E5B7284E6E2}" srcOrd="0" destOrd="0" presId="urn:microsoft.com/office/officeart/2005/8/layout/orgChart1"/>
    <dgm:cxn modelId="{F3A2D0CB-2946-44D5-A502-09FBEEE31539}" srcId="{ABD99C6C-6A4A-4098-AA35-0B18F3C04E47}" destId="{4DDD0722-BFB4-496F-A2E4-026A955DC021}" srcOrd="0" destOrd="0" parTransId="{D2190B5C-F433-4618-A98D-6FD6C24F97FD}" sibTransId="{FBBD6778-0F87-4E4E-95CB-14F4C4AE5AC3}"/>
    <dgm:cxn modelId="{CC9F15D5-7754-4073-8438-281B2EFE989F}" type="presParOf" srcId="{9DFEE8AF-EF25-4597-B962-6372381965A6}" destId="{1A964D7D-120F-419A-8492-E9340C33F133}" srcOrd="0" destOrd="0" presId="urn:microsoft.com/office/officeart/2005/8/layout/orgChart1"/>
    <dgm:cxn modelId="{E2E03A76-48A6-4442-A537-5218E4BFACB6}" type="presParOf" srcId="{1A964D7D-120F-419A-8492-E9340C33F133}" destId="{468ADDB4-0DA3-4506-987E-D53DEE1F30A0}" srcOrd="0" destOrd="0" presId="urn:microsoft.com/office/officeart/2005/8/layout/orgChart1"/>
    <dgm:cxn modelId="{91393414-D1F8-4C89-A596-E2876E934C33}" type="presParOf" srcId="{468ADDB4-0DA3-4506-987E-D53DEE1F30A0}" destId="{683B97A4-86CE-43E5-A387-398F0291878F}" srcOrd="0" destOrd="0" presId="urn:microsoft.com/office/officeart/2005/8/layout/orgChart1"/>
    <dgm:cxn modelId="{7A7C5971-0DD5-41B8-AB65-49A8C64BFB40}" type="presParOf" srcId="{468ADDB4-0DA3-4506-987E-D53DEE1F30A0}" destId="{F8D62FED-C19B-4EB6-9818-6DD02441C6A2}" srcOrd="1" destOrd="0" presId="urn:microsoft.com/office/officeart/2005/8/layout/orgChart1"/>
    <dgm:cxn modelId="{E2D67251-E72F-4A00-B466-31AA10CF0017}" type="presParOf" srcId="{1A964D7D-120F-419A-8492-E9340C33F133}" destId="{E7676F3B-F406-4883-89D9-DFCC7886DC9C}" srcOrd="1" destOrd="0" presId="urn:microsoft.com/office/officeart/2005/8/layout/orgChart1"/>
    <dgm:cxn modelId="{4695E7B4-E001-4799-9A14-04CA1BD7E45E}" type="presParOf" srcId="{E7676F3B-F406-4883-89D9-DFCC7886DC9C}" destId="{EC5C7EA2-E4D5-4238-BF0E-9B88985B6C02}" srcOrd="0" destOrd="0" presId="urn:microsoft.com/office/officeart/2005/8/layout/orgChart1"/>
    <dgm:cxn modelId="{C0F6B59C-7286-41BA-9E21-227C7DFAAF27}" type="presParOf" srcId="{E7676F3B-F406-4883-89D9-DFCC7886DC9C}" destId="{731CD080-D459-4728-8CB8-C57D7A2C33FE}" srcOrd="1" destOrd="0" presId="urn:microsoft.com/office/officeart/2005/8/layout/orgChart1"/>
    <dgm:cxn modelId="{55148381-0F04-4CE2-88FF-A366698B04EE}" type="presParOf" srcId="{731CD080-D459-4728-8CB8-C57D7A2C33FE}" destId="{AFA5C455-190B-4100-88EC-5901B99BFD89}" srcOrd="0" destOrd="0" presId="urn:microsoft.com/office/officeart/2005/8/layout/orgChart1"/>
    <dgm:cxn modelId="{D5CC773F-5D9F-4EFA-9415-5CC466501801}" type="presParOf" srcId="{AFA5C455-190B-4100-88EC-5901B99BFD89}" destId="{8FCD1FE1-37AF-43A1-B063-DA804F0DB576}" srcOrd="0" destOrd="0" presId="urn:microsoft.com/office/officeart/2005/8/layout/orgChart1"/>
    <dgm:cxn modelId="{086A73E3-80DE-4322-93C4-FC6ADBBA7E5D}" type="presParOf" srcId="{AFA5C455-190B-4100-88EC-5901B99BFD89}" destId="{F2440A60-C5A0-48F9-9D7A-A758AB1C429D}" srcOrd="1" destOrd="0" presId="urn:microsoft.com/office/officeart/2005/8/layout/orgChart1"/>
    <dgm:cxn modelId="{DE05C088-E7FD-4252-BF81-70EFADF52F9C}" type="presParOf" srcId="{731CD080-D459-4728-8CB8-C57D7A2C33FE}" destId="{3E8E6B38-5140-4AC8-95CC-522DDD594A51}" srcOrd="1" destOrd="0" presId="urn:microsoft.com/office/officeart/2005/8/layout/orgChart1"/>
    <dgm:cxn modelId="{E83A1580-4B13-4562-918A-2D5FD6500C76}" type="presParOf" srcId="{731CD080-D459-4728-8CB8-C57D7A2C33FE}" destId="{9D52E1E9-842E-40B4-97A7-A4D799D464C5}" srcOrd="2" destOrd="0" presId="urn:microsoft.com/office/officeart/2005/8/layout/orgChart1"/>
    <dgm:cxn modelId="{22E5CA9F-BBA8-4278-864A-095402E3FC92}" type="presParOf" srcId="{E7676F3B-F406-4883-89D9-DFCC7886DC9C}" destId="{6FA1B7FF-846F-43C8-8488-867DB4A4339D}" srcOrd="2" destOrd="0" presId="urn:microsoft.com/office/officeart/2005/8/layout/orgChart1"/>
    <dgm:cxn modelId="{5149DAA3-029F-4167-98F1-EBB3B68C15D6}" type="presParOf" srcId="{E7676F3B-F406-4883-89D9-DFCC7886DC9C}" destId="{F3CD6F41-8481-4835-9729-FF3D611F48FF}" srcOrd="3" destOrd="0" presId="urn:microsoft.com/office/officeart/2005/8/layout/orgChart1"/>
    <dgm:cxn modelId="{643831A0-814C-45DA-A105-DFAB87714D7E}" type="presParOf" srcId="{F3CD6F41-8481-4835-9729-FF3D611F48FF}" destId="{FB2CE810-9614-4818-B275-1AE6BE738FE0}" srcOrd="0" destOrd="0" presId="urn:microsoft.com/office/officeart/2005/8/layout/orgChart1"/>
    <dgm:cxn modelId="{F4931E2D-133D-4B2D-A697-31D3FA113273}" type="presParOf" srcId="{FB2CE810-9614-4818-B275-1AE6BE738FE0}" destId="{AF0BCD8D-EA6F-4DEE-9C74-9E5B7284E6E2}" srcOrd="0" destOrd="0" presId="urn:microsoft.com/office/officeart/2005/8/layout/orgChart1"/>
    <dgm:cxn modelId="{F2C0B433-A59B-40E0-B386-714DF8921AC3}" type="presParOf" srcId="{FB2CE810-9614-4818-B275-1AE6BE738FE0}" destId="{328DF6FF-8122-4941-83DC-587F0F8D45FF}" srcOrd="1" destOrd="0" presId="urn:microsoft.com/office/officeart/2005/8/layout/orgChart1"/>
    <dgm:cxn modelId="{58528F2E-68CB-44ED-BD27-D1CF5C43C064}" type="presParOf" srcId="{F3CD6F41-8481-4835-9729-FF3D611F48FF}" destId="{A31BDE30-1FFF-4F1C-9D71-D57946616429}" srcOrd="1" destOrd="0" presId="urn:microsoft.com/office/officeart/2005/8/layout/orgChart1"/>
    <dgm:cxn modelId="{9FE81A52-7728-4E37-9656-ABE10C08B2C8}" type="presParOf" srcId="{F3CD6F41-8481-4835-9729-FF3D611F48FF}" destId="{BA580931-EBC3-4079-A9C7-0D0894587E24}" srcOrd="2" destOrd="0" presId="urn:microsoft.com/office/officeart/2005/8/layout/orgChart1"/>
    <dgm:cxn modelId="{09EED8EE-ED3F-4F45-8384-4B7BCF79649E}" type="presParOf" srcId="{E7676F3B-F406-4883-89D9-DFCC7886DC9C}" destId="{E72232E0-7068-4709-9958-9CE3D233B3D4}" srcOrd="4" destOrd="0" presId="urn:microsoft.com/office/officeart/2005/8/layout/orgChart1"/>
    <dgm:cxn modelId="{20713882-B6F5-46FF-AD8A-5A20122F6941}" type="presParOf" srcId="{E7676F3B-F406-4883-89D9-DFCC7886DC9C}" destId="{C20938B3-E7EC-476B-A741-585E3DFC089B}" srcOrd="5" destOrd="0" presId="urn:microsoft.com/office/officeart/2005/8/layout/orgChart1"/>
    <dgm:cxn modelId="{7BCF55DE-C40D-485A-8B97-A61157864D4B}" type="presParOf" srcId="{C20938B3-E7EC-476B-A741-585E3DFC089B}" destId="{B096997C-8BB7-45BE-89A1-5F6DAEAFF615}" srcOrd="0" destOrd="0" presId="urn:microsoft.com/office/officeart/2005/8/layout/orgChart1"/>
    <dgm:cxn modelId="{8488470B-DB3A-44E0-9386-FB2BFF7E7937}" type="presParOf" srcId="{B096997C-8BB7-45BE-89A1-5F6DAEAFF615}" destId="{0ACF64DD-6415-4ED3-AE4A-D4E5FECF5A2C}" srcOrd="0" destOrd="0" presId="urn:microsoft.com/office/officeart/2005/8/layout/orgChart1"/>
    <dgm:cxn modelId="{9ECC062F-5409-4394-B5D7-08F3E707C0BA}" type="presParOf" srcId="{B096997C-8BB7-45BE-89A1-5F6DAEAFF615}" destId="{506EBD39-E870-47A7-857F-CC75CBBEF5D8}" srcOrd="1" destOrd="0" presId="urn:microsoft.com/office/officeart/2005/8/layout/orgChart1"/>
    <dgm:cxn modelId="{B6C5018D-FBB3-466D-887F-58B130799F3E}" type="presParOf" srcId="{C20938B3-E7EC-476B-A741-585E3DFC089B}" destId="{2CEC9AFF-123E-4A95-BE2B-1B6B7D664057}" srcOrd="1" destOrd="0" presId="urn:microsoft.com/office/officeart/2005/8/layout/orgChart1"/>
    <dgm:cxn modelId="{D5829EF6-FA7C-420A-9ED9-FADC473A5AA6}" type="presParOf" srcId="{C20938B3-E7EC-476B-A741-585E3DFC089B}" destId="{41CB1A80-DC79-4C27-99CE-61CF65B8AB5C}" srcOrd="2" destOrd="0" presId="urn:microsoft.com/office/officeart/2005/8/layout/orgChart1"/>
    <dgm:cxn modelId="{2380C1F0-8EF8-4D2D-8D37-DAD92AF40BFA}" type="presParOf" srcId="{1A964D7D-120F-419A-8492-E9340C33F133}" destId="{9A05B6CA-9BF0-4AA8-AF25-9B08A1771F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5CD1C-705B-4D0A-82F8-8DE8FB16A07D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CBB1B883-49B5-4F5A-8EE7-A15ECFF744FA}">
      <dgm:prSet phldrT="[Text]"/>
      <dgm:spPr/>
      <dgm:t>
        <a:bodyPr/>
        <a:lstStyle/>
        <a:p>
          <a:r>
            <a:rPr lang="en-IN" dirty="0" smtClean="0"/>
            <a:t>HBV</a:t>
          </a:r>
          <a:endParaRPr lang="en-IN" dirty="0"/>
        </a:p>
      </dgm:t>
    </dgm:pt>
    <dgm:pt modelId="{3DE0B716-7F69-45C2-9FF6-13A52BB228A5}" type="parTrans" cxnId="{1204677E-0481-4D85-A809-A7D6DD8476B7}">
      <dgm:prSet/>
      <dgm:spPr/>
      <dgm:t>
        <a:bodyPr/>
        <a:lstStyle/>
        <a:p>
          <a:endParaRPr lang="en-IN"/>
        </a:p>
      </dgm:t>
    </dgm:pt>
    <dgm:pt modelId="{BBBDA97A-C8B8-45AE-9C91-4A79ECF87A4B}" type="sibTrans" cxnId="{1204677E-0481-4D85-A809-A7D6DD8476B7}">
      <dgm:prSet/>
      <dgm:spPr/>
      <dgm:t>
        <a:bodyPr/>
        <a:lstStyle/>
        <a:p>
          <a:endParaRPr lang="en-IN"/>
        </a:p>
      </dgm:t>
    </dgm:pt>
    <dgm:pt modelId="{7C3E6448-9216-43C5-9628-DEA975057FEA}">
      <dgm:prSet phldrT="[Text]" custT="1"/>
      <dgm:spPr/>
      <dgm:t>
        <a:bodyPr/>
        <a:lstStyle/>
        <a:p>
          <a:r>
            <a:rPr lang="en-IN" sz="2400" dirty="0" smtClean="0"/>
            <a:t>Chronic </a:t>
          </a:r>
        </a:p>
        <a:p>
          <a:r>
            <a:rPr lang="en-IN" sz="2400" dirty="0" smtClean="0"/>
            <a:t>Hepatitis</a:t>
          </a:r>
          <a:endParaRPr lang="en-IN" sz="2400" dirty="0"/>
        </a:p>
      </dgm:t>
    </dgm:pt>
    <dgm:pt modelId="{13FCB0D0-070C-4F3B-AEA5-B985440ED5EB}" type="parTrans" cxnId="{83F85DF1-C4F4-4795-99CC-908FD1756C90}">
      <dgm:prSet/>
      <dgm:spPr/>
      <dgm:t>
        <a:bodyPr/>
        <a:lstStyle/>
        <a:p>
          <a:endParaRPr lang="en-IN"/>
        </a:p>
      </dgm:t>
    </dgm:pt>
    <dgm:pt modelId="{48D1A5BC-3853-4DFF-B70E-F48DD9E70FE2}" type="sibTrans" cxnId="{83F85DF1-C4F4-4795-99CC-908FD1756C90}">
      <dgm:prSet/>
      <dgm:spPr/>
      <dgm:t>
        <a:bodyPr/>
        <a:lstStyle/>
        <a:p>
          <a:endParaRPr lang="en-IN"/>
        </a:p>
      </dgm:t>
    </dgm:pt>
    <dgm:pt modelId="{B2168CCB-7666-4949-B2DF-4C2C0983FECF}">
      <dgm:prSet phldrT="[Text]" custT="1"/>
      <dgm:spPr/>
      <dgm:t>
        <a:bodyPr/>
        <a:lstStyle/>
        <a:p>
          <a:r>
            <a:rPr lang="en-IN" sz="2400" dirty="0" smtClean="0"/>
            <a:t>Cirrhosis</a:t>
          </a:r>
          <a:endParaRPr lang="en-IN" sz="2400" dirty="0"/>
        </a:p>
      </dgm:t>
    </dgm:pt>
    <dgm:pt modelId="{D935E645-760A-4BA7-BBD8-C7E5DF0E52E8}" type="parTrans" cxnId="{9E2AB837-DF06-4E7F-9916-72DF6CCF65BF}">
      <dgm:prSet/>
      <dgm:spPr/>
      <dgm:t>
        <a:bodyPr/>
        <a:lstStyle/>
        <a:p>
          <a:endParaRPr lang="en-IN"/>
        </a:p>
      </dgm:t>
    </dgm:pt>
    <dgm:pt modelId="{9CFEAF09-A1E4-4A72-9F89-CA25FC3B986A}" type="sibTrans" cxnId="{9E2AB837-DF06-4E7F-9916-72DF6CCF65BF}">
      <dgm:prSet/>
      <dgm:spPr/>
      <dgm:t>
        <a:bodyPr/>
        <a:lstStyle/>
        <a:p>
          <a:endParaRPr lang="en-IN"/>
        </a:p>
      </dgm:t>
    </dgm:pt>
    <dgm:pt modelId="{9E9C1B0C-06DA-4678-94C0-F5158FAE7388}">
      <dgm:prSet phldrT="[Text]" custT="1"/>
      <dgm:spPr/>
      <dgm:t>
        <a:bodyPr/>
        <a:lstStyle/>
        <a:p>
          <a:r>
            <a:rPr lang="en-IN" sz="2400" dirty="0" smtClean="0"/>
            <a:t>Primary Hepatic Cancer</a:t>
          </a:r>
          <a:endParaRPr lang="en-IN" sz="2400" dirty="0"/>
        </a:p>
      </dgm:t>
    </dgm:pt>
    <dgm:pt modelId="{C88596E0-671E-434A-9467-F7595E08E23A}" type="parTrans" cxnId="{65E8837D-36F6-4577-BEF4-A1819F8A6833}">
      <dgm:prSet/>
      <dgm:spPr/>
      <dgm:t>
        <a:bodyPr/>
        <a:lstStyle/>
        <a:p>
          <a:endParaRPr lang="en-IN"/>
        </a:p>
      </dgm:t>
    </dgm:pt>
    <dgm:pt modelId="{64170B11-2F7C-4FDB-9BD2-B6C8B8C2BD4B}" type="sibTrans" cxnId="{65E8837D-36F6-4577-BEF4-A1819F8A6833}">
      <dgm:prSet/>
      <dgm:spPr/>
      <dgm:t>
        <a:bodyPr/>
        <a:lstStyle/>
        <a:p>
          <a:endParaRPr lang="en-IN"/>
        </a:p>
      </dgm:t>
    </dgm:pt>
    <dgm:pt modelId="{6C1CC207-C572-4C98-B190-FB2B07CD4333}" type="pres">
      <dgm:prSet presAssocID="{0B85CD1C-705B-4D0A-82F8-8DE8FB16A0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9649119E-7474-49C9-B0A2-FF7317EBAE79}" type="pres">
      <dgm:prSet presAssocID="{CBB1B883-49B5-4F5A-8EE7-A15ECFF744FA}" presName="hierRoot1" presStyleCnt="0">
        <dgm:presLayoutVars>
          <dgm:hierBranch val="init"/>
        </dgm:presLayoutVars>
      </dgm:prSet>
      <dgm:spPr/>
    </dgm:pt>
    <dgm:pt modelId="{7194F7CA-1ECD-4826-960E-EE328CF1EDBC}" type="pres">
      <dgm:prSet presAssocID="{CBB1B883-49B5-4F5A-8EE7-A15ECFF744FA}" presName="rootComposite1" presStyleCnt="0"/>
      <dgm:spPr/>
    </dgm:pt>
    <dgm:pt modelId="{A485DDC7-1A08-49FA-83F5-76ED67C0A085}" type="pres">
      <dgm:prSet presAssocID="{CBB1B883-49B5-4F5A-8EE7-A15ECFF744F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21FED080-B2D3-4E7B-8C4F-584536CCC11D}" type="pres">
      <dgm:prSet presAssocID="{CBB1B883-49B5-4F5A-8EE7-A15ECFF744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EDFAF66B-636A-4C25-B27A-0086B10F95FB}" type="pres">
      <dgm:prSet presAssocID="{CBB1B883-49B5-4F5A-8EE7-A15ECFF744FA}" presName="hierChild2" presStyleCnt="0"/>
      <dgm:spPr/>
    </dgm:pt>
    <dgm:pt modelId="{4D1476DA-B32A-46A8-9825-628A3E1FF379}" type="pres">
      <dgm:prSet presAssocID="{13FCB0D0-070C-4F3B-AEA5-B985440ED5EB}" presName="Name37" presStyleLbl="parChTrans1D2" presStyleIdx="0" presStyleCnt="3"/>
      <dgm:spPr/>
      <dgm:t>
        <a:bodyPr/>
        <a:lstStyle/>
        <a:p>
          <a:endParaRPr lang="en-IN"/>
        </a:p>
      </dgm:t>
    </dgm:pt>
    <dgm:pt modelId="{379327B3-6810-43FF-9D99-57024CA39BFD}" type="pres">
      <dgm:prSet presAssocID="{7C3E6448-9216-43C5-9628-DEA975057FEA}" presName="hierRoot2" presStyleCnt="0">
        <dgm:presLayoutVars>
          <dgm:hierBranch val="init"/>
        </dgm:presLayoutVars>
      </dgm:prSet>
      <dgm:spPr/>
    </dgm:pt>
    <dgm:pt modelId="{2DED951F-3AC2-40B1-A085-32CE0A4DD954}" type="pres">
      <dgm:prSet presAssocID="{7C3E6448-9216-43C5-9628-DEA975057FEA}" presName="rootComposite" presStyleCnt="0"/>
      <dgm:spPr/>
    </dgm:pt>
    <dgm:pt modelId="{AE26D033-CC7F-4182-8F43-B03122C4B187}" type="pres">
      <dgm:prSet presAssocID="{7C3E6448-9216-43C5-9628-DEA975057FE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3FC57708-591B-49DC-A6D2-E08EEDBE1C8D}" type="pres">
      <dgm:prSet presAssocID="{7C3E6448-9216-43C5-9628-DEA975057FEA}" presName="rootConnector" presStyleLbl="node2" presStyleIdx="0" presStyleCnt="3"/>
      <dgm:spPr/>
      <dgm:t>
        <a:bodyPr/>
        <a:lstStyle/>
        <a:p>
          <a:endParaRPr lang="en-IN"/>
        </a:p>
      </dgm:t>
    </dgm:pt>
    <dgm:pt modelId="{4D29A790-FDB5-4FAE-BD1E-8131515D6D59}" type="pres">
      <dgm:prSet presAssocID="{7C3E6448-9216-43C5-9628-DEA975057FEA}" presName="hierChild4" presStyleCnt="0"/>
      <dgm:spPr/>
    </dgm:pt>
    <dgm:pt modelId="{0364E3EC-8B6A-497A-9112-D4E1BFC9AF3A}" type="pres">
      <dgm:prSet presAssocID="{7C3E6448-9216-43C5-9628-DEA975057FEA}" presName="hierChild5" presStyleCnt="0"/>
      <dgm:spPr/>
    </dgm:pt>
    <dgm:pt modelId="{1DBABC20-B845-4813-9EF9-D3F515629D94}" type="pres">
      <dgm:prSet presAssocID="{D935E645-760A-4BA7-BBD8-C7E5DF0E52E8}" presName="Name37" presStyleLbl="parChTrans1D2" presStyleIdx="1" presStyleCnt="3"/>
      <dgm:spPr/>
      <dgm:t>
        <a:bodyPr/>
        <a:lstStyle/>
        <a:p>
          <a:endParaRPr lang="en-IN"/>
        </a:p>
      </dgm:t>
    </dgm:pt>
    <dgm:pt modelId="{49CE3A9C-6C57-4BDB-8B1E-ACC590343A04}" type="pres">
      <dgm:prSet presAssocID="{B2168CCB-7666-4949-B2DF-4C2C0983FECF}" presName="hierRoot2" presStyleCnt="0">
        <dgm:presLayoutVars>
          <dgm:hierBranch val="init"/>
        </dgm:presLayoutVars>
      </dgm:prSet>
      <dgm:spPr/>
    </dgm:pt>
    <dgm:pt modelId="{C77BBAE4-606F-41A1-9881-51FD37F04EB1}" type="pres">
      <dgm:prSet presAssocID="{B2168CCB-7666-4949-B2DF-4C2C0983FECF}" presName="rootComposite" presStyleCnt="0"/>
      <dgm:spPr/>
    </dgm:pt>
    <dgm:pt modelId="{07F06B05-8EED-4F50-9E12-4960188C03F3}" type="pres">
      <dgm:prSet presAssocID="{B2168CCB-7666-4949-B2DF-4C2C0983FEC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BFA328D-BFF8-4E30-A284-B6C9CD930AFF}" type="pres">
      <dgm:prSet presAssocID="{B2168CCB-7666-4949-B2DF-4C2C0983FECF}" presName="rootConnector" presStyleLbl="node2" presStyleIdx="1" presStyleCnt="3"/>
      <dgm:spPr/>
      <dgm:t>
        <a:bodyPr/>
        <a:lstStyle/>
        <a:p>
          <a:endParaRPr lang="en-IN"/>
        </a:p>
      </dgm:t>
    </dgm:pt>
    <dgm:pt modelId="{9D0822F9-BCDC-485B-8121-D1A95BFE4ABE}" type="pres">
      <dgm:prSet presAssocID="{B2168CCB-7666-4949-B2DF-4C2C0983FECF}" presName="hierChild4" presStyleCnt="0"/>
      <dgm:spPr/>
    </dgm:pt>
    <dgm:pt modelId="{9264D47B-2E84-48CC-9D59-009D014B8E70}" type="pres">
      <dgm:prSet presAssocID="{B2168CCB-7666-4949-B2DF-4C2C0983FECF}" presName="hierChild5" presStyleCnt="0"/>
      <dgm:spPr/>
    </dgm:pt>
    <dgm:pt modelId="{266D87AA-9549-4C17-AB30-2D92C223B946}" type="pres">
      <dgm:prSet presAssocID="{C88596E0-671E-434A-9467-F7595E08E23A}" presName="Name37" presStyleLbl="parChTrans1D2" presStyleIdx="2" presStyleCnt="3"/>
      <dgm:spPr/>
      <dgm:t>
        <a:bodyPr/>
        <a:lstStyle/>
        <a:p>
          <a:endParaRPr lang="en-IN"/>
        </a:p>
      </dgm:t>
    </dgm:pt>
    <dgm:pt modelId="{19E944A0-8869-4BEE-BA3C-ECFF12C55309}" type="pres">
      <dgm:prSet presAssocID="{9E9C1B0C-06DA-4678-94C0-F5158FAE7388}" presName="hierRoot2" presStyleCnt="0">
        <dgm:presLayoutVars>
          <dgm:hierBranch val="init"/>
        </dgm:presLayoutVars>
      </dgm:prSet>
      <dgm:spPr/>
    </dgm:pt>
    <dgm:pt modelId="{AEEE9D12-36F9-43B7-8997-53FB21522F6D}" type="pres">
      <dgm:prSet presAssocID="{9E9C1B0C-06DA-4678-94C0-F5158FAE7388}" presName="rootComposite" presStyleCnt="0"/>
      <dgm:spPr/>
    </dgm:pt>
    <dgm:pt modelId="{F13CE5ED-1648-43F9-AED9-25C821F6D0A1}" type="pres">
      <dgm:prSet presAssocID="{9E9C1B0C-06DA-4678-94C0-F5158FAE7388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B2206F5-BC77-4034-8115-0EAEB8FCD62B}" type="pres">
      <dgm:prSet presAssocID="{9E9C1B0C-06DA-4678-94C0-F5158FAE7388}" presName="rootConnector" presStyleLbl="node2" presStyleIdx="2" presStyleCnt="3"/>
      <dgm:spPr/>
      <dgm:t>
        <a:bodyPr/>
        <a:lstStyle/>
        <a:p>
          <a:endParaRPr lang="en-IN"/>
        </a:p>
      </dgm:t>
    </dgm:pt>
    <dgm:pt modelId="{5572B09C-EF3D-4F15-90DB-4BEC5D914C63}" type="pres">
      <dgm:prSet presAssocID="{9E9C1B0C-06DA-4678-94C0-F5158FAE7388}" presName="hierChild4" presStyleCnt="0"/>
      <dgm:spPr/>
    </dgm:pt>
    <dgm:pt modelId="{27AD2AB6-C2A4-4A6A-92D1-141EF03C929D}" type="pres">
      <dgm:prSet presAssocID="{9E9C1B0C-06DA-4678-94C0-F5158FAE7388}" presName="hierChild5" presStyleCnt="0"/>
      <dgm:spPr/>
    </dgm:pt>
    <dgm:pt modelId="{EC4D793D-1E5C-4202-B3EC-5509C3A74DCB}" type="pres">
      <dgm:prSet presAssocID="{CBB1B883-49B5-4F5A-8EE7-A15ECFF744FA}" presName="hierChild3" presStyleCnt="0"/>
      <dgm:spPr/>
    </dgm:pt>
  </dgm:ptLst>
  <dgm:cxnLst>
    <dgm:cxn modelId="{9D90E0E2-F6FE-41A6-8350-AC3C5754E6B8}" type="presOf" srcId="{D935E645-760A-4BA7-BBD8-C7E5DF0E52E8}" destId="{1DBABC20-B845-4813-9EF9-D3F515629D94}" srcOrd="0" destOrd="0" presId="urn:microsoft.com/office/officeart/2005/8/layout/orgChart1"/>
    <dgm:cxn modelId="{8F3760AC-699F-4CF6-AFB4-DC722098A5AE}" type="presOf" srcId="{C88596E0-671E-434A-9467-F7595E08E23A}" destId="{266D87AA-9549-4C17-AB30-2D92C223B946}" srcOrd="0" destOrd="0" presId="urn:microsoft.com/office/officeart/2005/8/layout/orgChart1"/>
    <dgm:cxn modelId="{31806FBE-9343-46D6-BB7D-786F64CD9C39}" type="presOf" srcId="{9E9C1B0C-06DA-4678-94C0-F5158FAE7388}" destId="{FB2206F5-BC77-4034-8115-0EAEB8FCD62B}" srcOrd="1" destOrd="0" presId="urn:microsoft.com/office/officeart/2005/8/layout/orgChart1"/>
    <dgm:cxn modelId="{C19BC621-98DA-4D47-B844-16FA088E1AAC}" type="presOf" srcId="{0B85CD1C-705B-4D0A-82F8-8DE8FB16A07D}" destId="{6C1CC207-C572-4C98-B190-FB2B07CD4333}" srcOrd="0" destOrd="0" presId="urn:microsoft.com/office/officeart/2005/8/layout/orgChart1"/>
    <dgm:cxn modelId="{531D5F63-A44E-472C-937D-B17A1B08B0FC}" type="presOf" srcId="{CBB1B883-49B5-4F5A-8EE7-A15ECFF744FA}" destId="{A485DDC7-1A08-49FA-83F5-76ED67C0A085}" srcOrd="0" destOrd="0" presId="urn:microsoft.com/office/officeart/2005/8/layout/orgChart1"/>
    <dgm:cxn modelId="{1204677E-0481-4D85-A809-A7D6DD8476B7}" srcId="{0B85CD1C-705B-4D0A-82F8-8DE8FB16A07D}" destId="{CBB1B883-49B5-4F5A-8EE7-A15ECFF744FA}" srcOrd="0" destOrd="0" parTransId="{3DE0B716-7F69-45C2-9FF6-13A52BB228A5}" sibTransId="{BBBDA97A-C8B8-45AE-9C91-4A79ECF87A4B}"/>
    <dgm:cxn modelId="{F31FA70D-2478-428E-864C-32FDA4EA4C8F}" type="presOf" srcId="{7C3E6448-9216-43C5-9628-DEA975057FEA}" destId="{3FC57708-591B-49DC-A6D2-E08EEDBE1C8D}" srcOrd="1" destOrd="0" presId="urn:microsoft.com/office/officeart/2005/8/layout/orgChart1"/>
    <dgm:cxn modelId="{9E2AB837-DF06-4E7F-9916-72DF6CCF65BF}" srcId="{CBB1B883-49B5-4F5A-8EE7-A15ECFF744FA}" destId="{B2168CCB-7666-4949-B2DF-4C2C0983FECF}" srcOrd="1" destOrd="0" parTransId="{D935E645-760A-4BA7-BBD8-C7E5DF0E52E8}" sibTransId="{9CFEAF09-A1E4-4A72-9F89-CA25FC3B986A}"/>
    <dgm:cxn modelId="{762F0CE8-89A9-4BE0-9AF3-99B91C968167}" type="presOf" srcId="{7C3E6448-9216-43C5-9628-DEA975057FEA}" destId="{AE26D033-CC7F-4182-8F43-B03122C4B187}" srcOrd="0" destOrd="0" presId="urn:microsoft.com/office/officeart/2005/8/layout/orgChart1"/>
    <dgm:cxn modelId="{706F62BB-2884-429F-BC10-6736C4D4018E}" type="presOf" srcId="{B2168CCB-7666-4949-B2DF-4C2C0983FECF}" destId="{07F06B05-8EED-4F50-9E12-4960188C03F3}" srcOrd="0" destOrd="0" presId="urn:microsoft.com/office/officeart/2005/8/layout/orgChart1"/>
    <dgm:cxn modelId="{13E92D38-D3CE-4FDC-A2BF-F7A9C1FDA3AC}" type="presOf" srcId="{B2168CCB-7666-4949-B2DF-4C2C0983FECF}" destId="{EBFA328D-BFF8-4E30-A284-B6C9CD930AFF}" srcOrd="1" destOrd="0" presId="urn:microsoft.com/office/officeart/2005/8/layout/orgChart1"/>
    <dgm:cxn modelId="{7F057D90-5801-42C0-BD65-24BE135DF1DD}" type="presOf" srcId="{CBB1B883-49B5-4F5A-8EE7-A15ECFF744FA}" destId="{21FED080-B2D3-4E7B-8C4F-584536CCC11D}" srcOrd="1" destOrd="0" presId="urn:microsoft.com/office/officeart/2005/8/layout/orgChart1"/>
    <dgm:cxn modelId="{65E8837D-36F6-4577-BEF4-A1819F8A6833}" srcId="{CBB1B883-49B5-4F5A-8EE7-A15ECFF744FA}" destId="{9E9C1B0C-06DA-4678-94C0-F5158FAE7388}" srcOrd="2" destOrd="0" parTransId="{C88596E0-671E-434A-9467-F7595E08E23A}" sibTransId="{64170B11-2F7C-4FDB-9BD2-B6C8B8C2BD4B}"/>
    <dgm:cxn modelId="{19B4B17E-EB30-4755-89CA-64399DFDDC36}" type="presOf" srcId="{13FCB0D0-070C-4F3B-AEA5-B985440ED5EB}" destId="{4D1476DA-B32A-46A8-9825-628A3E1FF379}" srcOrd="0" destOrd="0" presId="urn:microsoft.com/office/officeart/2005/8/layout/orgChart1"/>
    <dgm:cxn modelId="{DF11D929-4467-4EEB-A433-27C37D62BF6B}" type="presOf" srcId="{9E9C1B0C-06DA-4678-94C0-F5158FAE7388}" destId="{F13CE5ED-1648-43F9-AED9-25C821F6D0A1}" srcOrd="0" destOrd="0" presId="urn:microsoft.com/office/officeart/2005/8/layout/orgChart1"/>
    <dgm:cxn modelId="{83F85DF1-C4F4-4795-99CC-908FD1756C90}" srcId="{CBB1B883-49B5-4F5A-8EE7-A15ECFF744FA}" destId="{7C3E6448-9216-43C5-9628-DEA975057FEA}" srcOrd="0" destOrd="0" parTransId="{13FCB0D0-070C-4F3B-AEA5-B985440ED5EB}" sibTransId="{48D1A5BC-3853-4DFF-B70E-F48DD9E70FE2}"/>
    <dgm:cxn modelId="{333D23AC-B637-4A56-B9FD-8EA91253C749}" type="presParOf" srcId="{6C1CC207-C572-4C98-B190-FB2B07CD4333}" destId="{9649119E-7474-49C9-B0A2-FF7317EBAE79}" srcOrd="0" destOrd="0" presId="urn:microsoft.com/office/officeart/2005/8/layout/orgChart1"/>
    <dgm:cxn modelId="{A580DB85-4B24-4058-ACEB-0C36265AF622}" type="presParOf" srcId="{9649119E-7474-49C9-B0A2-FF7317EBAE79}" destId="{7194F7CA-1ECD-4826-960E-EE328CF1EDBC}" srcOrd="0" destOrd="0" presId="urn:microsoft.com/office/officeart/2005/8/layout/orgChart1"/>
    <dgm:cxn modelId="{8C2D6BDB-E4DF-41FD-A497-C17F7B45DDD0}" type="presParOf" srcId="{7194F7CA-1ECD-4826-960E-EE328CF1EDBC}" destId="{A485DDC7-1A08-49FA-83F5-76ED67C0A085}" srcOrd="0" destOrd="0" presId="urn:microsoft.com/office/officeart/2005/8/layout/orgChart1"/>
    <dgm:cxn modelId="{58F4E201-2A84-4EB8-9801-A2BD0F0B599F}" type="presParOf" srcId="{7194F7CA-1ECD-4826-960E-EE328CF1EDBC}" destId="{21FED080-B2D3-4E7B-8C4F-584536CCC11D}" srcOrd="1" destOrd="0" presId="urn:microsoft.com/office/officeart/2005/8/layout/orgChart1"/>
    <dgm:cxn modelId="{F593CBBC-CFBD-4641-AA5C-8D46F2BD7182}" type="presParOf" srcId="{9649119E-7474-49C9-B0A2-FF7317EBAE79}" destId="{EDFAF66B-636A-4C25-B27A-0086B10F95FB}" srcOrd="1" destOrd="0" presId="urn:microsoft.com/office/officeart/2005/8/layout/orgChart1"/>
    <dgm:cxn modelId="{FC208FA3-722B-467E-85AA-6839222D7104}" type="presParOf" srcId="{EDFAF66B-636A-4C25-B27A-0086B10F95FB}" destId="{4D1476DA-B32A-46A8-9825-628A3E1FF379}" srcOrd="0" destOrd="0" presId="urn:microsoft.com/office/officeart/2005/8/layout/orgChart1"/>
    <dgm:cxn modelId="{F2625298-14A3-4C15-B2D0-A2995904CFDB}" type="presParOf" srcId="{EDFAF66B-636A-4C25-B27A-0086B10F95FB}" destId="{379327B3-6810-43FF-9D99-57024CA39BFD}" srcOrd="1" destOrd="0" presId="urn:microsoft.com/office/officeart/2005/8/layout/orgChart1"/>
    <dgm:cxn modelId="{255EDC86-DA38-4958-8B8A-22982C479124}" type="presParOf" srcId="{379327B3-6810-43FF-9D99-57024CA39BFD}" destId="{2DED951F-3AC2-40B1-A085-32CE0A4DD954}" srcOrd="0" destOrd="0" presId="urn:microsoft.com/office/officeart/2005/8/layout/orgChart1"/>
    <dgm:cxn modelId="{FA07298C-66DA-4B70-A91C-D780B3076412}" type="presParOf" srcId="{2DED951F-3AC2-40B1-A085-32CE0A4DD954}" destId="{AE26D033-CC7F-4182-8F43-B03122C4B187}" srcOrd="0" destOrd="0" presId="urn:microsoft.com/office/officeart/2005/8/layout/orgChart1"/>
    <dgm:cxn modelId="{6211F324-A198-4A4B-89F6-C85F14D85BC6}" type="presParOf" srcId="{2DED951F-3AC2-40B1-A085-32CE0A4DD954}" destId="{3FC57708-591B-49DC-A6D2-E08EEDBE1C8D}" srcOrd="1" destOrd="0" presId="urn:microsoft.com/office/officeart/2005/8/layout/orgChart1"/>
    <dgm:cxn modelId="{202AB9E9-5D92-4330-8068-3EFC7E61C6B0}" type="presParOf" srcId="{379327B3-6810-43FF-9D99-57024CA39BFD}" destId="{4D29A790-FDB5-4FAE-BD1E-8131515D6D59}" srcOrd="1" destOrd="0" presId="urn:microsoft.com/office/officeart/2005/8/layout/orgChart1"/>
    <dgm:cxn modelId="{59FA3BB8-29A5-44C1-989C-4C83B2580552}" type="presParOf" srcId="{379327B3-6810-43FF-9D99-57024CA39BFD}" destId="{0364E3EC-8B6A-497A-9112-D4E1BFC9AF3A}" srcOrd="2" destOrd="0" presId="urn:microsoft.com/office/officeart/2005/8/layout/orgChart1"/>
    <dgm:cxn modelId="{2BDFFC9F-114C-4722-AA53-F20F5DAD54A4}" type="presParOf" srcId="{EDFAF66B-636A-4C25-B27A-0086B10F95FB}" destId="{1DBABC20-B845-4813-9EF9-D3F515629D94}" srcOrd="2" destOrd="0" presId="urn:microsoft.com/office/officeart/2005/8/layout/orgChart1"/>
    <dgm:cxn modelId="{44BAAD30-3985-4BFB-95D7-EAB7AF35156C}" type="presParOf" srcId="{EDFAF66B-636A-4C25-B27A-0086B10F95FB}" destId="{49CE3A9C-6C57-4BDB-8B1E-ACC590343A04}" srcOrd="3" destOrd="0" presId="urn:microsoft.com/office/officeart/2005/8/layout/orgChart1"/>
    <dgm:cxn modelId="{116ADBE5-D6F2-49C5-9C86-06F5B8EC83F6}" type="presParOf" srcId="{49CE3A9C-6C57-4BDB-8B1E-ACC590343A04}" destId="{C77BBAE4-606F-41A1-9881-51FD37F04EB1}" srcOrd="0" destOrd="0" presId="urn:microsoft.com/office/officeart/2005/8/layout/orgChart1"/>
    <dgm:cxn modelId="{0CB68D00-86D2-4C7D-9D8A-20776065080C}" type="presParOf" srcId="{C77BBAE4-606F-41A1-9881-51FD37F04EB1}" destId="{07F06B05-8EED-4F50-9E12-4960188C03F3}" srcOrd="0" destOrd="0" presId="urn:microsoft.com/office/officeart/2005/8/layout/orgChart1"/>
    <dgm:cxn modelId="{B3D363A1-1B68-43CD-B269-DF87851E69A2}" type="presParOf" srcId="{C77BBAE4-606F-41A1-9881-51FD37F04EB1}" destId="{EBFA328D-BFF8-4E30-A284-B6C9CD930AFF}" srcOrd="1" destOrd="0" presId="urn:microsoft.com/office/officeart/2005/8/layout/orgChart1"/>
    <dgm:cxn modelId="{4515EED0-901A-4AEB-81A7-6886D32991D5}" type="presParOf" srcId="{49CE3A9C-6C57-4BDB-8B1E-ACC590343A04}" destId="{9D0822F9-BCDC-485B-8121-D1A95BFE4ABE}" srcOrd="1" destOrd="0" presId="urn:microsoft.com/office/officeart/2005/8/layout/orgChart1"/>
    <dgm:cxn modelId="{D338CC0B-3CC2-4494-9D5D-04032B006C84}" type="presParOf" srcId="{49CE3A9C-6C57-4BDB-8B1E-ACC590343A04}" destId="{9264D47B-2E84-48CC-9D59-009D014B8E70}" srcOrd="2" destOrd="0" presId="urn:microsoft.com/office/officeart/2005/8/layout/orgChart1"/>
    <dgm:cxn modelId="{555B11A7-28CE-40EC-935D-385A5F0BAD38}" type="presParOf" srcId="{EDFAF66B-636A-4C25-B27A-0086B10F95FB}" destId="{266D87AA-9549-4C17-AB30-2D92C223B946}" srcOrd="4" destOrd="0" presId="urn:microsoft.com/office/officeart/2005/8/layout/orgChart1"/>
    <dgm:cxn modelId="{EEC74F07-2A20-4D6C-86CD-EAE04E2F6EF0}" type="presParOf" srcId="{EDFAF66B-636A-4C25-B27A-0086B10F95FB}" destId="{19E944A0-8869-4BEE-BA3C-ECFF12C55309}" srcOrd="5" destOrd="0" presId="urn:microsoft.com/office/officeart/2005/8/layout/orgChart1"/>
    <dgm:cxn modelId="{4DF95FC7-EAAF-42A2-BF61-F19CBD6FF5A3}" type="presParOf" srcId="{19E944A0-8869-4BEE-BA3C-ECFF12C55309}" destId="{AEEE9D12-36F9-43B7-8997-53FB21522F6D}" srcOrd="0" destOrd="0" presId="urn:microsoft.com/office/officeart/2005/8/layout/orgChart1"/>
    <dgm:cxn modelId="{DEB87457-F8FA-40E8-8C70-142B0F997677}" type="presParOf" srcId="{AEEE9D12-36F9-43B7-8997-53FB21522F6D}" destId="{F13CE5ED-1648-43F9-AED9-25C821F6D0A1}" srcOrd="0" destOrd="0" presId="urn:microsoft.com/office/officeart/2005/8/layout/orgChart1"/>
    <dgm:cxn modelId="{29666557-0C1D-44E7-AC56-FEDF2F68696C}" type="presParOf" srcId="{AEEE9D12-36F9-43B7-8997-53FB21522F6D}" destId="{FB2206F5-BC77-4034-8115-0EAEB8FCD62B}" srcOrd="1" destOrd="0" presId="urn:microsoft.com/office/officeart/2005/8/layout/orgChart1"/>
    <dgm:cxn modelId="{B0737E48-94E6-4DAA-823E-90AB7F799CEC}" type="presParOf" srcId="{19E944A0-8869-4BEE-BA3C-ECFF12C55309}" destId="{5572B09C-EF3D-4F15-90DB-4BEC5D914C63}" srcOrd="1" destOrd="0" presId="urn:microsoft.com/office/officeart/2005/8/layout/orgChart1"/>
    <dgm:cxn modelId="{75FF50EE-16A3-4FA0-9575-95F163574C1C}" type="presParOf" srcId="{19E944A0-8869-4BEE-BA3C-ECFF12C55309}" destId="{27AD2AB6-C2A4-4A6A-92D1-141EF03C929D}" srcOrd="2" destOrd="0" presId="urn:microsoft.com/office/officeart/2005/8/layout/orgChart1"/>
    <dgm:cxn modelId="{C9C124DC-2626-4DCB-AA30-5F33626AC1B8}" type="presParOf" srcId="{9649119E-7474-49C9-B0A2-FF7317EBAE79}" destId="{EC4D793D-1E5C-4202-B3EC-5509C3A74DC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A7C21-45B0-4623-B318-FE7988A44F7A}">
      <dsp:nvSpPr>
        <dsp:cNvPr id="0" name=""/>
        <dsp:cNvSpPr/>
      </dsp:nvSpPr>
      <dsp:spPr>
        <a:xfrm>
          <a:off x="4250668" y="558344"/>
          <a:ext cx="2999660" cy="782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962"/>
              </a:lnTo>
              <a:lnTo>
                <a:pt x="2999660" y="514962"/>
              </a:lnTo>
              <a:lnTo>
                <a:pt x="2999660" y="7824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5E058-33AA-4558-A80B-06B7B323A04A}">
      <dsp:nvSpPr>
        <dsp:cNvPr id="0" name=""/>
        <dsp:cNvSpPr/>
      </dsp:nvSpPr>
      <dsp:spPr>
        <a:xfrm>
          <a:off x="4180265" y="558344"/>
          <a:ext cx="91440" cy="1142466"/>
        </a:xfrm>
        <a:custGeom>
          <a:avLst/>
          <a:gdLst/>
          <a:ahLst/>
          <a:cxnLst/>
          <a:rect l="0" t="0" r="0" b="0"/>
          <a:pathLst>
            <a:path>
              <a:moveTo>
                <a:pt x="70403" y="0"/>
              </a:moveTo>
              <a:lnTo>
                <a:pt x="70403" y="874999"/>
              </a:lnTo>
              <a:lnTo>
                <a:pt x="45720" y="874999"/>
              </a:lnTo>
              <a:lnTo>
                <a:pt x="45720" y="114246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DD2DB-0735-49E1-99BB-95013F54885C}">
      <dsp:nvSpPr>
        <dsp:cNvPr id="0" name=""/>
        <dsp:cNvSpPr/>
      </dsp:nvSpPr>
      <dsp:spPr>
        <a:xfrm>
          <a:off x="1273654" y="558344"/>
          <a:ext cx="2977014" cy="782429"/>
        </a:xfrm>
        <a:custGeom>
          <a:avLst/>
          <a:gdLst/>
          <a:ahLst/>
          <a:cxnLst/>
          <a:rect l="0" t="0" r="0" b="0"/>
          <a:pathLst>
            <a:path>
              <a:moveTo>
                <a:pt x="2977014" y="0"/>
              </a:moveTo>
              <a:lnTo>
                <a:pt x="2977014" y="514962"/>
              </a:lnTo>
              <a:lnTo>
                <a:pt x="0" y="514962"/>
              </a:lnTo>
              <a:lnTo>
                <a:pt x="0" y="7824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464B9-8043-4650-9D56-4EA22676F21A}">
      <dsp:nvSpPr>
        <dsp:cNvPr id="0" name=""/>
        <dsp:cNvSpPr/>
      </dsp:nvSpPr>
      <dsp:spPr>
        <a:xfrm>
          <a:off x="2977014" y="0"/>
          <a:ext cx="2547309" cy="558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b="1" kern="1200" dirty="0" smtClean="0"/>
            <a:t>Herpes-virus family</a:t>
          </a:r>
          <a:endParaRPr lang="en-IN" sz="2000" b="1" kern="1200" dirty="0"/>
        </a:p>
      </dsp:txBody>
      <dsp:txXfrm>
        <a:off x="2977014" y="0"/>
        <a:ext cx="2547309" cy="558344"/>
      </dsp:txXfrm>
    </dsp:sp>
    <dsp:sp modelId="{FE127D6E-8D96-4CD6-A20C-A484958C4587}">
      <dsp:nvSpPr>
        <dsp:cNvPr id="0" name=""/>
        <dsp:cNvSpPr/>
      </dsp:nvSpPr>
      <dsp:spPr>
        <a:xfrm>
          <a:off x="0" y="1340774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Alpha herpes viruses</a:t>
          </a:r>
          <a:endParaRPr lang="en-IN" sz="2400" b="1" kern="1200" dirty="0"/>
        </a:p>
      </dsp:txBody>
      <dsp:txXfrm>
        <a:off x="0" y="1340774"/>
        <a:ext cx="2547309" cy="1273654"/>
      </dsp:txXfrm>
    </dsp:sp>
    <dsp:sp modelId="{E06E4165-13F3-4439-B37C-8A03657D8088}">
      <dsp:nvSpPr>
        <dsp:cNvPr id="0" name=""/>
        <dsp:cNvSpPr/>
      </dsp:nvSpPr>
      <dsp:spPr>
        <a:xfrm>
          <a:off x="2952330" y="1700811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Beta herpes viruses </a:t>
          </a:r>
          <a:endParaRPr lang="en-IN" sz="2400" b="1" kern="1200" dirty="0"/>
        </a:p>
      </dsp:txBody>
      <dsp:txXfrm>
        <a:off x="2952330" y="1700811"/>
        <a:ext cx="2547309" cy="1273654"/>
      </dsp:txXfrm>
    </dsp:sp>
    <dsp:sp modelId="{2D30809B-4E94-480B-8BAC-02E98618DE42}">
      <dsp:nvSpPr>
        <dsp:cNvPr id="0" name=""/>
        <dsp:cNvSpPr/>
      </dsp:nvSpPr>
      <dsp:spPr>
        <a:xfrm>
          <a:off x="5976674" y="1340774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Gamma herpes viruses</a:t>
          </a:r>
          <a:endParaRPr lang="en-IN" sz="2400" b="1" kern="1200" dirty="0"/>
        </a:p>
      </dsp:txBody>
      <dsp:txXfrm>
        <a:off x="5976674" y="1340774"/>
        <a:ext cx="2547309" cy="1273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CC3FF-C4BA-4889-BE4A-74AFDE677496}">
      <dsp:nvSpPr>
        <dsp:cNvPr id="0" name=""/>
        <dsp:cNvSpPr/>
      </dsp:nvSpPr>
      <dsp:spPr>
        <a:xfrm>
          <a:off x="4032448" y="779217"/>
          <a:ext cx="2279157" cy="865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52"/>
              </a:lnTo>
              <a:lnTo>
                <a:pt x="2279157" y="329152"/>
              </a:lnTo>
              <a:lnTo>
                <a:pt x="2279157" y="86564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2D507-F64B-46C9-AE99-0439A3AD8F04}">
      <dsp:nvSpPr>
        <dsp:cNvPr id="0" name=""/>
        <dsp:cNvSpPr/>
      </dsp:nvSpPr>
      <dsp:spPr>
        <a:xfrm>
          <a:off x="1791841" y="779217"/>
          <a:ext cx="2240606" cy="748716"/>
        </a:xfrm>
        <a:custGeom>
          <a:avLst/>
          <a:gdLst/>
          <a:ahLst/>
          <a:cxnLst/>
          <a:rect l="0" t="0" r="0" b="0"/>
          <a:pathLst>
            <a:path>
              <a:moveTo>
                <a:pt x="2240606" y="0"/>
              </a:moveTo>
              <a:lnTo>
                <a:pt x="2240606" y="212221"/>
              </a:lnTo>
              <a:lnTo>
                <a:pt x="0" y="212221"/>
              </a:lnTo>
              <a:lnTo>
                <a:pt x="0" y="74871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4230A-D9B4-4687-85AF-73BED4E24DFA}">
      <dsp:nvSpPr>
        <dsp:cNvPr id="0" name=""/>
        <dsp:cNvSpPr/>
      </dsp:nvSpPr>
      <dsp:spPr>
        <a:xfrm>
          <a:off x="2626601" y="99"/>
          <a:ext cx="2811692" cy="7791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Types</a:t>
          </a:r>
          <a:endParaRPr lang="en-IN" sz="2400" b="1" kern="1200" dirty="0"/>
        </a:p>
      </dsp:txBody>
      <dsp:txXfrm>
        <a:off x="2626601" y="99"/>
        <a:ext cx="2811692" cy="779118"/>
      </dsp:txXfrm>
    </dsp:sp>
    <dsp:sp modelId="{AA495BC0-F560-4BF2-8D46-EBDBE4D5552B}">
      <dsp:nvSpPr>
        <dsp:cNvPr id="0" name=""/>
        <dsp:cNvSpPr/>
      </dsp:nvSpPr>
      <dsp:spPr>
        <a:xfrm>
          <a:off x="72018" y="1527934"/>
          <a:ext cx="3439646" cy="6837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HSV type 1</a:t>
          </a:r>
          <a:endParaRPr lang="en-IN" sz="2400" b="1" kern="1200" dirty="0"/>
        </a:p>
      </dsp:txBody>
      <dsp:txXfrm>
        <a:off x="72018" y="1527934"/>
        <a:ext cx="3439646" cy="683749"/>
      </dsp:txXfrm>
    </dsp:sp>
    <dsp:sp modelId="{13FF9BD1-F324-43C2-B782-4A652B756A89}">
      <dsp:nvSpPr>
        <dsp:cNvPr id="0" name=""/>
        <dsp:cNvSpPr/>
      </dsp:nvSpPr>
      <dsp:spPr>
        <a:xfrm>
          <a:off x="4652712" y="1644864"/>
          <a:ext cx="3317785" cy="6730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HSV type 2</a:t>
          </a:r>
          <a:endParaRPr lang="en-IN" sz="2400" b="1" kern="1200" dirty="0"/>
        </a:p>
      </dsp:txBody>
      <dsp:txXfrm>
        <a:off x="4652712" y="1644864"/>
        <a:ext cx="3317785" cy="673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A7C21-45B0-4623-B318-FE7988A44F7A}">
      <dsp:nvSpPr>
        <dsp:cNvPr id="0" name=""/>
        <dsp:cNvSpPr/>
      </dsp:nvSpPr>
      <dsp:spPr>
        <a:xfrm>
          <a:off x="4250668" y="558344"/>
          <a:ext cx="2999660" cy="782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962"/>
              </a:lnTo>
              <a:lnTo>
                <a:pt x="2999660" y="514962"/>
              </a:lnTo>
              <a:lnTo>
                <a:pt x="2999660" y="7824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5E058-33AA-4558-A80B-06B7B323A04A}">
      <dsp:nvSpPr>
        <dsp:cNvPr id="0" name=""/>
        <dsp:cNvSpPr/>
      </dsp:nvSpPr>
      <dsp:spPr>
        <a:xfrm>
          <a:off x="4180265" y="558344"/>
          <a:ext cx="91440" cy="1142466"/>
        </a:xfrm>
        <a:custGeom>
          <a:avLst/>
          <a:gdLst/>
          <a:ahLst/>
          <a:cxnLst/>
          <a:rect l="0" t="0" r="0" b="0"/>
          <a:pathLst>
            <a:path>
              <a:moveTo>
                <a:pt x="70403" y="0"/>
              </a:moveTo>
              <a:lnTo>
                <a:pt x="70403" y="874999"/>
              </a:lnTo>
              <a:lnTo>
                <a:pt x="45720" y="874999"/>
              </a:lnTo>
              <a:lnTo>
                <a:pt x="45720" y="1142466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DD2DB-0735-49E1-99BB-95013F54885C}">
      <dsp:nvSpPr>
        <dsp:cNvPr id="0" name=""/>
        <dsp:cNvSpPr/>
      </dsp:nvSpPr>
      <dsp:spPr>
        <a:xfrm>
          <a:off x="1273654" y="558344"/>
          <a:ext cx="2977014" cy="782429"/>
        </a:xfrm>
        <a:custGeom>
          <a:avLst/>
          <a:gdLst/>
          <a:ahLst/>
          <a:cxnLst/>
          <a:rect l="0" t="0" r="0" b="0"/>
          <a:pathLst>
            <a:path>
              <a:moveTo>
                <a:pt x="2977014" y="0"/>
              </a:moveTo>
              <a:lnTo>
                <a:pt x="2977014" y="514962"/>
              </a:lnTo>
              <a:lnTo>
                <a:pt x="0" y="514962"/>
              </a:lnTo>
              <a:lnTo>
                <a:pt x="0" y="7824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464B9-8043-4650-9D56-4EA22676F21A}">
      <dsp:nvSpPr>
        <dsp:cNvPr id="0" name=""/>
        <dsp:cNvSpPr/>
      </dsp:nvSpPr>
      <dsp:spPr>
        <a:xfrm>
          <a:off x="2977014" y="0"/>
          <a:ext cx="2547309" cy="558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Herpes infection</a:t>
          </a:r>
          <a:endParaRPr lang="en-IN" sz="2400" b="1" kern="1200" dirty="0"/>
        </a:p>
      </dsp:txBody>
      <dsp:txXfrm>
        <a:off x="2977014" y="0"/>
        <a:ext cx="2547309" cy="558344"/>
      </dsp:txXfrm>
    </dsp:sp>
    <dsp:sp modelId="{FE127D6E-8D96-4CD6-A20C-A484958C4587}">
      <dsp:nvSpPr>
        <dsp:cNvPr id="0" name=""/>
        <dsp:cNvSpPr/>
      </dsp:nvSpPr>
      <dsp:spPr>
        <a:xfrm>
          <a:off x="0" y="1340774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Primary</a:t>
          </a:r>
          <a:r>
            <a:rPr lang="en-IN" sz="2400" b="1" kern="1200" baseline="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baseline="0" dirty="0" smtClean="0"/>
            <a:t>Infection</a:t>
          </a:r>
          <a:endParaRPr lang="en-IN" sz="2400" b="1" kern="1200" dirty="0"/>
        </a:p>
      </dsp:txBody>
      <dsp:txXfrm>
        <a:off x="0" y="1340774"/>
        <a:ext cx="2547309" cy="1273654"/>
      </dsp:txXfrm>
    </dsp:sp>
    <dsp:sp modelId="{E06E4165-13F3-4439-B37C-8A03657D8088}">
      <dsp:nvSpPr>
        <dsp:cNvPr id="0" name=""/>
        <dsp:cNvSpPr/>
      </dsp:nvSpPr>
      <dsp:spPr>
        <a:xfrm>
          <a:off x="2952330" y="1700811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Sub-clinical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Infection</a:t>
          </a:r>
          <a:endParaRPr lang="en-IN" sz="2400" b="1" kern="1200" dirty="0"/>
        </a:p>
      </dsp:txBody>
      <dsp:txXfrm>
        <a:off x="2952330" y="1700811"/>
        <a:ext cx="2547309" cy="1273654"/>
      </dsp:txXfrm>
    </dsp:sp>
    <dsp:sp modelId="{2D30809B-4E94-480B-8BAC-02E98618DE42}">
      <dsp:nvSpPr>
        <dsp:cNvPr id="0" name=""/>
        <dsp:cNvSpPr/>
      </dsp:nvSpPr>
      <dsp:spPr>
        <a:xfrm>
          <a:off x="5976674" y="1340774"/>
          <a:ext cx="2547309" cy="12736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Secondary / Recurrent</a:t>
          </a:r>
          <a:r>
            <a:rPr lang="en-IN" sz="2400" b="1" kern="1200" baseline="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baseline="0" dirty="0" smtClean="0"/>
            <a:t>Infection</a:t>
          </a:r>
          <a:endParaRPr lang="en-IN" sz="2400" b="1" kern="1200" dirty="0"/>
        </a:p>
      </dsp:txBody>
      <dsp:txXfrm>
        <a:off x="5976674" y="1340774"/>
        <a:ext cx="2547309" cy="1273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FCE9A-E5B2-4950-9139-06312965C51A}">
      <dsp:nvSpPr>
        <dsp:cNvPr id="0" name=""/>
        <dsp:cNvSpPr/>
      </dsp:nvSpPr>
      <dsp:spPr>
        <a:xfrm>
          <a:off x="744" y="694928"/>
          <a:ext cx="2708671" cy="1354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Chickenpox</a:t>
          </a:r>
          <a:endParaRPr lang="en-IN" sz="2400" b="1" kern="1200" dirty="0"/>
        </a:p>
      </dsp:txBody>
      <dsp:txXfrm>
        <a:off x="40411" y="734595"/>
        <a:ext cx="2629337" cy="1275001"/>
      </dsp:txXfrm>
    </dsp:sp>
    <dsp:sp modelId="{43B6074C-7662-498C-809C-22AC43CA5866}">
      <dsp:nvSpPr>
        <dsp:cNvPr id="0" name=""/>
        <dsp:cNvSpPr/>
      </dsp:nvSpPr>
      <dsp:spPr>
        <a:xfrm>
          <a:off x="271611" y="2049264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F3DC7-DCDB-4255-8BD5-B41C53FCAF74}">
      <dsp:nvSpPr>
        <dsp:cNvPr id="0" name=""/>
        <dsp:cNvSpPr/>
      </dsp:nvSpPr>
      <dsp:spPr>
        <a:xfrm>
          <a:off x="542478" y="2387847"/>
          <a:ext cx="2166937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Primary infection in non-</a:t>
          </a:r>
          <a:r>
            <a:rPr lang="en-IN" sz="2400" kern="1200" dirty="0" err="1" smtClean="0"/>
            <a:t>immume</a:t>
          </a:r>
          <a:r>
            <a:rPr lang="en-IN" sz="2400" kern="1200" dirty="0" smtClean="0"/>
            <a:t> individual</a:t>
          </a:r>
          <a:endParaRPr lang="en-IN" sz="2400" kern="1200" dirty="0"/>
        </a:p>
      </dsp:txBody>
      <dsp:txXfrm>
        <a:off x="582145" y="2427514"/>
        <a:ext cx="2087603" cy="1275001"/>
      </dsp:txXfrm>
    </dsp:sp>
    <dsp:sp modelId="{3D89A406-555B-413D-99C8-3F72B37B8D8A}">
      <dsp:nvSpPr>
        <dsp:cNvPr id="0" name=""/>
        <dsp:cNvSpPr/>
      </dsp:nvSpPr>
      <dsp:spPr>
        <a:xfrm>
          <a:off x="3386583" y="694928"/>
          <a:ext cx="2708671" cy="1354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Herpes zoster</a:t>
          </a:r>
          <a:endParaRPr lang="en-IN" sz="2400" b="1" kern="1200" dirty="0"/>
        </a:p>
      </dsp:txBody>
      <dsp:txXfrm>
        <a:off x="3426250" y="734595"/>
        <a:ext cx="2629337" cy="1275001"/>
      </dsp:txXfrm>
    </dsp:sp>
    <dsp:sp modelId="{75F34292-B2B3-4805-9019-CD1FA7B71B41}">
      <dsp:nvSpPr>
        <dsp:cNvPr id="0" name=""/>
        <dsp:cNvSpPr/>
      </dsp:nvSpPr>
      <dsp:spPr>
        <a:xfrm>
          <a:off x="3657451" y="2049264"/>
          <a:ext cx="270867" cy="10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5751"/>
              </a:lnTo>
              <a:lnTo>
                <a:pt x="270867" y="101575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335CB-0EA7-4B37-A78A-F48D4521B902}">
      <dsp:nvSpPr>
        <dsp:cNvPr id="0" name=""/>
        <dsp:cNvSpPr/>
      </dsp:nvSpPr>
      <dsp:spPr>
        <a:xfrm>
          <a:off x="3928318" y="2387847"/>
          <a:ext cx="2166937" cy="1354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Reactivation of latent virus with decrease in immunity </a:t>
          </a:r>
          <a:endParaRPr lang="en-IN" sz="2400" kern="1200" dirty="0"/>
        </a:p>
      </dsp:txBody>
      <dsp:txXfrm>
        <a:off x="3967985" y="2427514"/>
        <a:ext cx="2087603" cy="1275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232E0-7068-4709-9958-9CE3D233B3D4}">
      <dsp:nvSpPr>
        <dsp:cNvPr id="0" name=""/>
        <dsp:cNvSpPr/>
      </dsp:nvSpPr>
      <dsp:spPr>
        <a:xfrm>
          <a:off x="4397779" y="1336662"/>
          <a:ext cx="3409558" cy="607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851"/>
              </a:lnTo>
              <a:lnTo>
                <a:pt x="3409558" y="326851"/>
              </a:lnTo>
              <a:lnTo>
                <a:pt x="3409558" y="60755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1B7FF-846F-43C8-8488-867DB4A4339D}">
      <dsp:nvSpPr>
        <dsp:cNvPr id="0" name=""/>
        <dsp:cNvSpPr/>
      </dsp:nvSpPr>
      <dsp:spPr>
        <a:xfrm>
          <a:off x="4397779" y="1336662"/>
          <a:ext cx="286740" cy="679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857"/>
              </a:lnTo>
              <a:lnTo>
                <a:pt x="286740" y="398857"/>
              </a:lnTo>
              <a:lnTo>
                <a:pt x="286740" y="67955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C7EA2-E4D5-4238-BF0E-9B88985B6C02}">
      <dsp:nvSpPr>
        <dsp:cNvPr id="0" name=""/>
        <dsp:cNvSpPr/>
      </dsp:nvSpPr>
      <dsp:spPr>
        <a:xfrm>
          <a:off x="1336662" y="1336662"/>
          <a:ext cx="3061116" cy="678166"/>
        </a:xfrm>
        <a:custGeom>
          <a:avLst/>
          <a:gdLst/>
          <a:ahLst/>
          <a:cxnLst/>
          <a:rect l="0" t="0" r="0" b="0"/>
          <a:pathLst>
            <a:path>
              <a:moveTo>
                <a:pt x="3061116" y="0"/>
              </a:moveTo>
              <a:lnTo>
                <a:pt x="3061116" y="397467"/>
              </a:lnTo>
              <a:lnTo>
                <a:pt x="0" y="397467"/>
              </a:lnTo>
              <a:lnTo>
                <a:pt x="0" y="67816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B97A4-86CE-43E5-A387-398F0291878F}">
      <dsp:nvSpPr>
        <dsp:cNvPr id="0" name=""/>
        <dsp:cNvSpPr/>
      </dsp:nvSpPr>
      <dsp:spPr>
        <a:xfrm>
          <a:off x="3061116" y="0"/>
          <a:ext cx="2673325" cy="13366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Mode of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b="1" kern="1200" dirty="0" smtClean="0"/>
            <a:t>Transmission</a:t>
          </a:r>
          <a:endParaRPr lang="en-IN" sz="2800" b="1" kern="1200" dirty="0"/>
        </a:p>
      </dsp:txBody>
      <dsp:txXfrm>
        <a:off x="3061116" y="0"/>
        <a:ext cx="2673325" cy="1336662"/>
      </dsp:txXfrm>
    </dsp:sp>
    <dsp:sp modelId="{8FCD1FE1-37AF-43A1-B063-DA804F0DB576}">
      <dsp:nvSpPr>
        <dsp:cNvPr id="0" name=""/>
        <dsp:cNvSpPr/>
      </dsp:nvSpPr>
      <dsp:spPr>
        <a:xfrm>
          <a:off x="0" y="2014828"/>
          <a:ext cx="2673325" cy="13366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Mother to child</a:t>
          </a:r>
          <a:endParaRPr lang="en-IN" sz="2800" kern="1200" dirty="0"/>
        </a:p>
      </dsp:txBody>
      <dsp:txXfrm>
        <a:off x="0" y="2014828"/>
        <a:ext cx="2673325" cy="1336662"/>
      </dsp:txXfrm>
    </dsp:sp>
    <dsp:sp modelId="{AF0BCD8D-EA6F-4DEE-9C74-9E5B7284E6E2}">
      <dsp:nvSpPr>
        <dsp:cNvPr id="0" name=""/>
        <dsp:cNvSpPr/>
      </dsp:nvSpPr>
      <dsp:spPr>
        <a:xfrm>
          <a:off x="3347857" y="2016219"/>
          <a:ext cx="2673325" cy="13366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Blood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 transfusion </a:t>
          </a:r>
          <a:endParaRPr lang="en-IN" sz="2800" kern="1200" dirty="0"/>
        </a:p>
      </dsp:txBody>
      <dsp:txXfrm>
        <a:off x="3347857" y="2016219"/>
        <a:ext cx="2673325" cy="1336662"/>
      </dsp:txXfrm>
    </dsp:sp>
    <dsp:sp modelId="{0ACF64DD-6415-4ED3-AE4A-D4E5FECF5A2C}">
      <dsp:nvSpPr>
        <dsp:cNvPr id="0" name=""/>
        <dsp:cNvSpPr/>
      </dsp:nvSpPr>
      <dsp:spPr>
        <a:xfrm>
          <a:off x="6470674" y="1944213"/>
          <a:ext cx="2673325" cy="13366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err="1" smtClean="0"/>
            <a:t>Immuno</a:t>
          </a:r>
          <a:r>
            <a:rPr lang="en-IN" sz="2800" kern="1200" dirty="0" smtClean="0"/>
            <a:t>-compromised patients</a:t>
          </a:r>
          <a:endParaRPr lang="en-IN" sz="2800" kern="1200" dirty="0"/>
        </a:p>
      </dsp:txBody>
      <dsp:txXfrm>
        <a:off x="6470674" y="1944213"/>
        <a:ext cx="2673325" cy="13366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264E8-52F4-49A7-AAB2-459215FDE936}" type="datetimeFigureOut">
              <a:rPr lang="en-IN" smtClean="0"/>
              <a:pPr/>
              <a:t>19/11/2015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C8B2B-70CD-4530-94D5-184D19E872A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642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7246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64291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91309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052267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80676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89931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35135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09395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90258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Why no antibiotics given for viral infections???</a:t>
            </a:r>
          </a:p>
          <a:p>
            <a:pPr marL="228600" indent="-228600">
              <a:buAutoNum type="arabicPeriod"/>
            </a:pPr>
            <a:r>
              <a:rPr lang="en-US" dirty="0" smtClean="0"/>
              <a:t>Antiviral drugs???</a:t>
            </a:r>
          </a:p>
          <a:p>
            <a:pPr marL="228600" indent="-228600">
              <a:buAutoNum type="arabicPeriod"/>
            </a:pPr>
            <a:r>
              <a:rPr lang="en-US" dirty="0" smtClean="0"/>
              <a:t>Acyclovir??? </a:t>
            </a:r>
            <a:r>
              <a:rPr lang="en-US" dirty="0" err="1" smtClean="0"/>
              <a:t>Vellacyclovir</a:t>
            </a:r>
            <a:r>
              <a:rPr lang="en-US" dirty="0" smtClean="0"/>
              <a:t>??</a:t>
            </a:r>
          </a:p>
          <a:p>
            <a:pPr marL="228600" indent="-228600">
              <a:buAutoNum type="arabicPeriod"/>
            </a:pPr>
            <a:r>
              <a:rPr lang="en-US" dirty="0" smtClean="0"/>
              <a:t>Why unilateral in zoster??</a:t>
            </a:r>
          </a:p>
          <a:p>
            <a:pPr marL="228600" indent="-228600">
              <a:buAutoNum type="arabicPeriod"/>
            </a:pPr>
            <a:r>
              <a:rPr lang="en-US" dirty="0" smtClean="0"/>
              <a:t>Where else </a:t>
            </a:r>
            <a:r>
              <a:rPr lang="en-US" dirty="0" err="1" smtClean="0"/>
              <a:t>warthin</a:t>
            </a:r>
            <a:r>
              <a:rPr lang="en-US" dirty="0" smtClean="0"/>
              <a:t> </a:t>
            </a:r>
            <a:r>
              <a:rPr lang="en-US" dirty="0" err="1" smtClean="0"/>
              <a:t>finkledey</a:t>
            </a:r>
            <a:r>
              <a:rPr lang="en-US" dirty="0" smtClean="0"/>
              <a:t> giant cells???? </a:t>
            </a:r>
            <a:r>
              <a:rPr lang="en-US" dirty="0" err="1" smtClean="0"/>
              <a:t>Measels</a:t>
            </a:r>
            <a:r>
              <a:rPr lang="en-US" baseline="0" dirty="0" smtClean="0"/>
              <a:t> &amp; ???????????</a:t>
            </a:r>
          </a:p>
          <a:p>
            <a:pPr marL="228600" indent="-22860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107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7361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80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852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7651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7496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4725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9102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6554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364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7194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6823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290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3063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9754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0669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5169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249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6580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1147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894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731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0064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1756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5283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5862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96842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708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154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08316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432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552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052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01774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3206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0585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44087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3005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8062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93797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1862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103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49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885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8587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91737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25075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0857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231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141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29935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76422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3124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52483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59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147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70506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67459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91171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72443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79573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63393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94377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31049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27959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67253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69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757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0498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56936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3982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21239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19152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3281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20243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9917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44856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17529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79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448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18214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17577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1655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9316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92507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62343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12205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1196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DNA polymerase:</a:t>
            </a:r>
            <a:r>
              <a:rPr lang="en-IN" baseline="0" dirty="0" smtClean="0"/>
              <a:t> DNA dependent DNA polymerase</a:t>
            </a:r>
          </a:p>
          <a:p>
            <a:r>
              <a:rPr lang="en-IN" baseline="0" dirty="0" smtClean="0"/>
              <a:t>                           RNA dependent reverse transcriptase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87</a:t>
            </a:fld>
            <a:endParaRPr lang="en-IN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3672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89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7529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86208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0210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37648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686104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93618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841896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840149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7487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578688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437463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C8B2B-70CD-4530-94D5-184D19E872A9}" type="slidenum">
              <a:rPr lang="en-IN" smtClean="0"/>
              <a:pPr/>
              <a:t>99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118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CEB4FBB-7892-4396-94C9-4C886E6CAA0B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37CF-DC26-4E78-9167-855B6AF81A95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C1EB-657F-45C7-BEC3-6896197C1E8A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ADF79B5-BEBB-4159-A394-B35A4917F455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41E3-D87F-4F78-9652-CD326CF2A6C8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5960-12ED-477C-A31E-F5CDA58456E9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B2DF5-508E-48A5-A9F0-D16C46C01626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6601461-304C-4E58-9FEE-8549F9DE43C0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>
              <a:solidFill>
                <a:srgbClr val="9F2936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55794D1-4DA5-40B7-839A-E16530E63358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4C03-5EB6-4CA7-9E20-E8079CB7AF9F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A8AF-07AA-4D2D-BBE9-1613C8002DFC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B7CEA-149E-465C-BB65-487070849920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F9E81-F9D4-4154-98EA-DA5DCD642606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F-EAC9-4C94-8F1B-EFA1F1B271F8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D2C1-CCAA-448B-8F2C-7B12FFE54775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714C5-DB21-449E-B6FF-A932EC211C2D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F8F-6AEC-4666-9AF6-FAABA8EA6CC3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76A2B41-D97E-46E0-99B7-6E03D8298911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25A7084-42E1-4E8B-8FA6-9A847FABE437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41E0-3714-4563-8C49-3F2B06B3A6C2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5D1E-7694-488A-9FED-6657F62981F7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B762-6563-41E5-874E-1CC92502483D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D561BC-6060-494D-8331-3BC525D72B95}" type="datetime1">
              <a:rPr lang="en-IN" smtClean="0"/>
              <a:pPr/>
              <a:t>19/11/2015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8343779-22AE-4FE0-B4CB-BADAB1A8466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C0F59B3-5C43-4A24-B246-7D72E4D9FD0A}" type="datetime1">
              <a:rPr lang="en-IN" smtClean="0">
                <a:solidFill>
                  <a:srgbClr val="9F2936"/>
                </a:solidFill>
              </a:rPr>
              <a:pPr/>
              <a:t>19/11/2015</a:t>
            </a:fld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9F2936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UTCn_Q3W6y0RNM&amp;tbnid=ylrKHGrbUNM7TM:&amp;ved=0CAUQjRw&amp;url=http://eggans.com/smallpox/&amp;ei=cPqTUs7SCYKRrQfB9oDoDA&amp;psig=AFQjCNEc3M2L2uh7yxWZXqxdP6qNzoC2Mw&amp;ust=138551571139012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google.co.in/url?sa=i&amp;rct=j&amp;q=&amp;esrc=s&amp;source=images&amp;cd=&amp;cad=rja&amp;docid=_J-xIuh4Vhry3M&amp;tbnid=ki_hBjUJKgBtIM:&amp;ved=0CAUQjRw&amp;url=http://thesymbiont.blogspot.com/2010/10/virus-evolution.html&amp;ei=AruqUvGbLYT_rAf77ICQDA&amp;psig=AFQjCNFlqZlvWWmi-dOGYprjo_J5uaj7Sg&amp;ust=1387006844635327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dAz_avpWmdfp5M&amp;tbnid=EZt-NO1N0EhTqM:&amp;ved=0CAUQjRw&amp;url=http://www2.bc.cc.ca.us/bio16/PAL/lecture_12_virology.htm&amp;ei=0CSEUuv4O4maiAfhhoCYBg&amp;psig=AFQjCNHRHCCb-k-HbHAJpvT5_ztBTo5OAg&amp;ust=138447822318364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source=images&amp;cd=&amp;cad=rja&amp;docid=ZwHSV3K8u_x9FM&amp;tbnid=xEqsQR-poUnX6M:&amp;ved=0CAUQjRw&amp;url=http://microbiologyworld.com/microbiologists-find-new-approach-to-fighting-viral-illnesses/&amp;ei=h7qqUtH3J8n_rAeWwIGACw&amp;psig=AFQjCNFlqZlvWWmi-dOGYprjo_J5uaj7Sg&amp;ust=1387006844635327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hyperlink" Target="http://www.google.co.in/url?sa=i&amp;rct=j&amp;q=&amp;esrc=s&amp;source=images&amp;cd=&amp;cad=rja&amp;docid=ZwHSV3K8u_x9FM&amp;tbnid=xEqsQR-poUnX6M:&amp;ved=0CAUQjRw&amp;url=http://www.zazzle.nl/virale_besmettingen_en_de_species_geimpliceerde_gr_poster-228624305068487376&amp;ei=P7qqUs60OYfsrAeHioGwDA&amp;psig=AFQjCNFlqZlvWWmi-dOGYprjo_J5uaj7Sg&amp;ust=1387006844635327" TargetMode="External"/><Relationship Id="rId7" Type="http://schemas.openxmlformats.org/officeDocument/2006/relationships/hyperlink" Target="http://www.google.co.in/url?sa=i&amp;rct=j&amp;q=&amp;esrc=s&amp;source=images&amp;cd=&amp;cad=rja&amp;docid=gnqRbYNMD1KeCM&amp;tbnid=D4N7wl5vKVgCdM:&amp;ved=0CAUQjRw&amp;url=http://eggans.com/viral-hepatitis/&amp;ei=NL6qUpvoLsOTrgeVv4HoCw&amp;psig=AFQjCNHoBivyqfuCROtM_90U5rc0Qh18YQ&amp;ust=1387007806363630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hyperlink" Target="http://www.google.co.in/url?sa=i&amp;rct=j&amp;q=&amp;esrc=s&amp;source=images&amp;cd=&amp;cad=rja&amp;docid=scrIxIlZEBbhQM&amp;tbnid=nKybP4vHF22aOM:&amp;ved=0CAUQjRw&amp;url=http://denicealviss.blogspot.com/2011_06_01_archive.html&amp;ei=Tr-qUv2FNoqWrAeNwIHwCw&amp;psig=AFQjCNElOvJbmiuqGZrg9FEiztx_Mh_Stw&amp;ust=1387008133312010" TargetMode="External"/><Relationship Id="rId10" Type="http://schemas.openxmlformats.org/officeDocument/2006/relationships/image" Target="../media/image125.png"/><Relationship Id="rId4" Type="http://schemas.openxmlformats.org/officeDocument/2006/relationships/image" Target="../media/image122.jpeg"/><Relationship Id="rId9" Type="http://schemas.openxmlformats.org/officeDocument/2006/relationships/hyperlink" Target="http://www.google.co.in/url?sa=i&amp;rct=j&amp;q=&amp;esrc=s&amp;source=images&amp;cd=&amp;cad=rja&amp;docid=Ns9mqLac9kYRvM&amp;tbnid=R-s12SNbvBrscM:&amp;ved=0CAUQjRw&amp;url=http://blogs.angloinfo.com/bumps-babies-and-beyond/2011/10/19/child-vaccination-schedule-in-dubai/&amp;ei=HsGqUsuNJoT-rAeSnYCIDQ&amp;psig=AFQjCNEX-LKEDrBYnPWYVT7DPfQ6L7rU6A&amp;ust=1387008442757903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x69uiOfXT24AnM&amp;tbnid=s1cpXFHUvX13oM:&amp;ved=0CAUQjRw&amp;url=http://biology11-adibajat.blogspot.com/&amp;ei=VSOEUvXzB7GTiQfv1YBQ&amp;psig=AFQjCNErcF50arpXmnT-YUTEHFgeUSI6NQ&amp;ust=138447774911448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DypUpABbEQ5L2M&amp;tbnid=tPjhr4S8GNrIMM:&amp;ved=0CAgQjRwwAA&amp;url=http://www.studyblue.com/notes/note/n/high-yield-neuro-1/deck/2935340&amp;ei=zb-KUsqDDIKOrQf70oCYBw&amp;psig=AFQjCNHhiy02J3xblj0LBwJBOuqZ0QZvwg&amp;ust=138491118130590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CIxTsjD8uO3SLM&amp;tbnid=5yaI-cun4sdHvM:&amp;ved=0CAUQjRw&amp;url=http://www.bio-rad.com/es-es/product/open-eia-microplate-analysis-systems/varicella-zoster-virus-vzv&amp;ei=f2KNUqTnA4SSrgfWh4CQBQ&amp;psig=AFQjCNHhYbISVjf1_t3NhgDRNwpas3Pipw&amp;ust=138508388295475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n/url?sa=i&amp;rct=j&amp;q=&amp;esrc=s&amp;frm=1&amp;source=images&amp;cd=&amp;cad=rja&amp;docid=rEvxWka2z73VGM&amp;tbnid=7iAhs1BakloMkM:&amp;ved=0CAUQjRw&amp;url=http://www.rxlist.com/collection-of-images/herpes_simplex_virus_type_2_picture/pictures.htm&amp;ei=98KKUsPwLcHXrQflioHYDQ&amp;psig=AFQjCNGaQwYlT4Ef6qzwY2eQcn-J3s-YWw&amp;ust=1384911819363360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://www.google.co.in/url?sa=i&amp;rct=j&amp;q=&amp;esrc=s&amp;frm=1&amp;source=images&amp;cd=&amp;cad=rja&amp;docid=UWeUJHGo1N5hNM&amp;tbnid=nyH7JHflNQAn4M:&amp;ved=0CAUQjRw&amp;url=http://dermatology.about.com/od/dermphotos/ig/Herpes-Gallery/herpes_lip1.htm&amp;ei=vcGKUuO3MYW3rAfMtYHwAg&amp;psig=AFQjCNGrRjXJSr3OLcHuIJuIbbABC4jH3g&amp;ust=1384911416649511" TargetMode="External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BlSrMf8ExAqXaM&amp;tbnid=U3aADh2nODv35M:&amp;ved=0CAgQjRwwADg0&amp;url=http://www.myhousecallmd.com/tag/herpes-simplex/&amp;ei=KcOKUsiuEYaQrQev2oAo&amp;psig=AFQjCNHjo6XdPgQjZbIdofiMGkEdY-avEw&amp;ust=138491204138519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hyperlink" Target="http://www.google.co.in/url?sa=i&amp;rct=j&amp;q=&amp;esrc=s&amp;frm=1&amp;source=images&amp;cd=&amp;cad=rja&amp;docid=_cMeKrIzbNw8BM&amp;tbnid=1S75fVEBKkNWEM:&amp;ved=0CAUQjRw&amp;url=http://www.yalescientific.org/2012/12/a-prime-new-strategy-for-herpes-vaccination/&amp;ei=YMGKUsGlAsj_rQeDpID4DA&amp;psig=AFQjCNGrRjXJSr3OLcHuIJuIbbABC4jH3g&amp;ust=1384911416649511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google.co.in/url?sa=i&amp;rct=j&amp;q=&amp;esrc=s&amp;frm=1&amp;source=images&amp;cd=&amp;cad=rja&amp;docid=UWeUJHGo1N5hNM&amp;tbnid=nyH7JHflNQAn4M:&amp;ved=0CAUQjRw&amp;url=http://whatisherpes.net/herpes-pictures/&amp;ei=8sGKUr71FMm4rgek0YHICQ&amp;psig=AFQjCNGrRjXJSr3OLcHuIJuIbbABC4jH3g&amp;ust=1384911416649511" TargetMode="External"/><Relationship Id="rId7" Type="http://schemas.openxmlformats.org/officeDocument/2006/relationships/hyperlink" Target="http://www.google.co.in/url?sa=i&amp;rct=j&amp;q=&amp;esrc=s&amp;frm=1&amp;source=images&amp;cd=&amp;cad=rja&amp;docid=xdqaPgEHXq4BTM&amp;tbnid=unpyhl2b4sl2rM:&amp;ved=0CAUQjRw&amp;url=http://www.pediatricsconsultantlive.com/skin-diseases/content/article/1803329/1490364&amp;ei=K-mLUsipCYXWrQeqpoCQCQ&amp;psig=AFQjCNGxpo2pbuQqyZvmmsyZu4MGOLOR2A&amp;ust=138498719016138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://www.google.co.in/url?sa=i&amp;rct=j&amp;q=&amp;esrc=s&amp;frm=1&amp;source=images&amp;cd=&amp;cad=rja&amp;docid=K0T2DqeQwoW5XM&amp;tbnid=0H9iLlhdgPRr-M:&amp;ved=0CAUQjRw&amp;url=http://odlarmed.com/?p=3586&amp;ei=ZOiLUoCwFI6BrgepiIGQCQ&amp;psig=AFQjCNHJFdOIuIKWroSfLwYfwr4lD4cK6A&amp;ust=1384987045546705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jpeg"/><Relationship Id="rId9" Type="http://schemas.openxmlformats.org/officeDocument/2006/relationships/hyperlink" Target="http://www.google.co.in/url?sa=i&amp;rct=j&amp;q=&amp;esrc=s&amp;frm=1&amp;source=images&amp;cd=&amp;cad=rja&amp;docid=TFAP1zZKEYxlQM&amp;tbnid=1cccDv05BQww_M:&amp;ved=0CAUQjRw&amp;url=http://21herpes.blogspot.com/2009/02/herpes-and-pregnancy.html&amp;ei=fuqLUq-DCYvRrQfWsoGoCw&amp;psig=AFQjCNHCQcxWPgIMrlkC-3iOwxM2H1tkcA&amp;ust=1384987586952766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n/url?sa=i&amp;rct=j&amp;q=&amp;esrc=s&amp;frm=1&amp;source=images&amp;cd=&amp;cad=rja&amp;docid=Tz0RDvYcr88G4M&amp;tbnid=jvUUOTq5XhH_ZM:&amp;ved=0CAUQjRw&amp;url=http://www.eastpennsd.org/ehs/Athletics/Athletic%20Training%20Room/Skin%20Lesions.html&amp;ei=3OyLUujhG4fXrQeuzoHgCA&amp;psig=AFQjCNH9nAwQaYaJS2Tu9coJUe3Qb-CKjg&amp;ust=1384988067881661" TargetMode="External"/><Relationship Id="rId3" Type="http://schemas.openxmlformats.org/officeDocument/2006/relationships/hyperlink" Target="http://www.google.co.in/url?sa=i&amp;rct=j&amp;q=&amp;esrc=s&amp;frm=1&amp;source=images&amp;cd=&amp;cad=rja&amp;docid=VVh06-Qvu49_EM&amp;tbnid=4o5BvCq4Fc6dRM:&amp;ved=0CAUQjRw&amp;url=http://www.google.co.in/url?sa=i&amp;rct=j&amp;q=&amp;esrc=s&amp;frm=1&amp;source=images&amp;cd=&amp;cad=rja&amp;docid=VVh06-Qvu49_EM&amp;tbnid=4o5BvCq4Fc6dRM:&amp;ved=&amp;url=http://www.healthcentral.com/genital-herpes/h/herpes-whitlow-pain-relief.html&amp;ei=JOuLUsSlMNHjrAeTrICIAw&amp;psig=AFQjCNFhIzOO1RDKLyH6EqDxJdsKThL6Wg&amp;ust=1384987813095817&amp;ei=NuuLUuqSLcj_rQeDpID4DA&amp;psig=AFQjCNFhIzOO1RDKLyH6EqDxJdsKThL6Wg&amp;ust=1384987813095817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google.co.in/url?sa=i&amp;rct=j&amp;q=&amp;esrc=s&amp;frm=1&amp;source=images&amp;cd=&amp;cad=rja&amp;docid=u6QBunI56hcjMM&amp;tbnid=NulTp--AN8e8CM:&amp;ved=0CAUQjRw&amp;url=http://www.athleticbusiness.com/articles/article.aspx?articleid=1486&amp;zoneid=38&amp;ei=reyLUsq9E8bWrQfkxICQAw&amp;psig=AFQjCNH9nAwQaYaJS2Tu9coJUe3Qb-CKjg&amp;ust=1384988067881661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www.google.co.in/url?sa=i&amp;rct=j&amp;q=&amp;esrc=s&amp;frm=1&amp;source=images&amp;cd=&amp;cad=rja&amp;docid=gzKUxpVT2rZZEM&amp;tbnid=vQHwaBSUNMJsPM:&amp;ved=0CAUQjRw&amp;url=http://diseasespictures.com/herpetic-whitlow/&amp;ei=reuLUqWSB4KlrQfcoIC4CA&amp;psig=AFQjCNFhIzOO1RDKLyH6EqDxJdsKThL6Wg&amp;ust=1384987813095817" TargetMode="External"/><Relationship Id="rId9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google.co.in/url?sa=i&amp;rct=j&amp;q=pathogenesis+of+primary+hsv+infection&amp;source=images&amp;cd=&amp;cad=rja&amp;docid=PJaGUdVLA_1tcM&amp;tbnid=QOXDsfe5oFvVtM:&amp;ved=0CAUQjRw&amp;url=http://www.oculist.net/downaton502/prof/ebook/duanes/pages/v8/v8c089.html&amp;ei=fE_WUdLuIcTVrQeP94GwDQ&amp;bvm=bv.48705608,d.bmk&amp;psig=AFQjCNEhlDWYLTKNL5TPff1SDMhMvLK0eg&amp;ust=1373085860754828" TargetMode="External"/><Relationship Id="rId7" Type="http://schemas.openxmlformats.org/officeDocument/2006/relationships/hyperlink" Target="http://www.google.co.in/url?sa=i&amp;rct=j&amp;q=pathogenesis+of+primary+hsv+infection&amp;source=images&amp;cd=&amp;cad=rja&amp;docid=PJaGUdVLA_1tcM&amp;tbnid=QOXDsfe5oFvVtM:&amp;ved=0CAUQjRw&amp;url=http://theherpesblueprint.com/herpes-virus-type-1/&amp;ei=nU_WUY7OI8WxrAfq0IC4Bw&amp;bvm=bv.48705608,d.bmk&amp;psig=AFQjCNEhlDWYLTKNL5TPff1SDMhMvLK0eg&amp;ust=137308586075482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hyperlink" Target="http://www.google.co.in/url?sa=i&amp;rct=j&amp;q=pathogenesis+of+primary+hsv+infection&amp;source=images&amp;cd=&amp;cad=rja&amp;docid=5G4pMR2sLk__vM&amp;tbnid=nBSBjhGKIgovGM:&amp;ved=0CAUQjRw&amp;url=http://www.healingrosacea.com/shingles-at-a-glance/&amp;ei=TU_WUYj2Es7wrQe4xYHoBg&amp;bvm=bv.48705608,d.bmk&amp;psig=AFQjCNEhlDWYLTKNL5TPff1SDMhMvLK0eg&amp;ust=1373085860754828" TargetMode="External"/><Relationship Id="rId4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www.google.co.in/url?sa=i&amp;source=images&amp;cd=&amp;cad=rja&amp;docid=q8dwX8GQ71L0WM&amp;tbnid=NKwIMhox0cL2bM:&amp;ved=0CAgQjRwwAA&amp;url=http://oralmaxillo-facialsurgery.blogspot.com/2010/05/viral-infections-of-mouth.html&amp;ei=LEzWUa7uFY_RrQe8-4DYDg&amp;psig=AFQjCNEeONg_2_0u0rYSfvG_-_YZzP--zg&amp;ust=1373085100428485" TargetMode="External"/><Relationship Id="rId7" Type="http://schemas.openxmlformats.org/officeDocument/2006/relationships/hyperlink" Target="http://www.google.co.in/url?sa=i&amp;source=images&amp;cd=&amp;cad=rja&amp;docid=tVsD9Mjiid_2kM&amp;tbnid=0XbAvwazKrI8yM:&amp;ved=0CAgQjRwwAA&amp;url=http://dentalresource.org/topic52herpes.htm&amp;ei=wUzWUY_FG8PSrQfnqYCIDA&amp;psig=AFQjCNEPlQ7InV4RlKNRaIFoHL0paipr0Q&amp;ust=137308524953723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.in/url?sa=i&amp;source=images&amp;cd=&amp;cad=rja&amp;docid=8hCbjTC-7-C3wM&amp;tbnid=SngjQZfHspRNaM:&amp;ved=0CAgQjRwwAA&amp;url=http://www.toothpicks.info/exam_prep/module_10.html&amp;ei=dUzWUYaCBYKMrAfwm4D4Ag&amp;psig=AFQjCNFquYC9ojAhsjfz4RyC34iUH-MUKw&amp;ust=1373085173147122" TargetMode="Externa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q8dwX8GQ71L0WM&amp;tbnid=NKwIMhox0cL2bM:&amp;ved=0CAgQjRwwAA&amp;url=http://oralmaxillo-facialsurgery.blogspot.com/2010/05/viral-infections-of-mouth.html&amp;ei=LEzWUa7uFY_RrQe8-4DYDg&amp;psig=AFQjCNEeONg_2_0u0rYSfvG_-_YZzP--zg&amp;ust=137308510042848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google.co.in/url?sa=i&amp;rct=j&amp;q=primary+hsv+1+infection&amp;source=images&amp;cd=&amp;cad=rja&amp;docid=hX81WpxFZg5LbM&amp;tbnid=A8sZBURwQwIcvM:&amp;ved=0CAUQjRw&amp;url=http://www.nature.com/ajg/journal/v104/n3s/full/ajg2009492_11a.html&amp;ei=L1TWUYr6BMGQrQeMjYHoCw&amp;bvm=bv.48705608,d.bmk&amp;psig=AFQjCNE1taFUtNBCQGHLdAXE_ypd-DANsQ&amp;ust=1373087110884467" TargetMode="External"/><Relationship Id="rId7" Type="http://schemas.openxmlformats.org/officeDocument/2006/relationships/hyperlink" Target="http://www.google.co.in/url?sa=i&amp;source=images&amp;cd=&amp;cad=rja&amp;docid=uHt8SuH_2DX8-M&amp;tbnid=nhzoWMr8EBGtqM:&amp;ved=0CAUQjRw&amp;url=http://en.wikipedia.org/wiki/Koilocyte&amp;ei=_VfWUfzrBcOOrQfh8YHQBw&amp;psig=AFQjCNGhX1FTJREQB_vxhzfCW6LtGdxjGQ&amp;ust=137308810869769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.in/url?sa=i&amp;source=images&amp;cd=&amp;cad=rja&amp;docid=vjQ_v_zwB817tM&amp;tbnid=6G66cOejYUTV-M:&amp;ved=0CAgQjRwwAA&amp;url=http://www.webpathology.com/image.asp?n=6&amp;Case=45&amp;ei=PljWUYj6CoqyrAeKxYCIDA&amp;psig=AFQjCNFt1oc18C6hTtNnPMHlshfJExQPiQ&amp;ust=1373088190247376" TargetMode="Externa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://www.google.co.in/url?sa=i&amp;rct=j&amp;q=&amp;esrc=s&amp;frm=1&amp;source=images&amp;cd=&amp;cad=rja&amp;docid=jegNhtp3HXRGbM&amp;tbnid=Wyx4X6Y5TMTIjM:&amp;ved=0CAUQjRw&amp;url=http://www.dermnetnz.org/viral/herpes-simplex.html&amp;ei=-TyMUvL9OIetrAeC8YDIDw&amp;psig=AFQjCNEKpOSc8jWG03UUeL4fETxVu5EeLQ&amp;ust=1385008742402238" TargetMode="External"/><Relationship Id="rId7" Type="http://schemas.openxmlformats.org/officeDocument/2006/relationships/hyperlink" Target="http://www.google.co.in/url?sa=i&amp;rct=j&amp;q=&amp;esrc=s&amp;frm=1&amp;source=images&amp;cd=&amp;cad=rja&amp;docid=7W3HsSrJ4SbgMM&amp;tbnid=QKffxZlzHR4aDM:&amp;ved=0CAUQjRw&amp;url=http://myherpestips.com/category/herpes-cure/page/456/&amp;ei=pT2MUozBAovPrQeTmIDwAw&amp;psig=AFQjCNEKpOSc8jWG03UUeL4fETxVu5EeLQ&amp;ust=138500874240223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://www.google.co.in/url?sa=i&amp;rct=j&amp;q=&amp;esrc=s&amp;frm=1&amp;source=images&amp;cd=&amp;cad=rja&amp;docid=q8dwX8GQ71L0WM&amp;tbnid=ptZTCwLhVdmj5M:&amp;ved=0CAUQjRw&amp;url=http://pamodules.mc.duke.edu/Oral_Health/CoursePageContent.asp?ID=73&amp;ei=Yz2MUtL-FZDrrAfol4DoCg&amp;psig=AFQjCNEKpOSc8jWG03UUeL4fETxVu5EeLQ&amp;ust=1385008742402238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6.jpeg"/><Relationship Id="rId9" Type="http://schemas.openxmlformats.org/officeDocument/2006/relationships/hyperlink" Target="http://www.google.co.in/url?sa=i&amp;rct=j&amp;q=&amp;esrc=s&amp;frm=1&amp;source=images&amp;cd=&amp;cad=rja&amp;docid=tVsD9Mjiid_2kM&amp;tbnid=0XbAvwazKrI8yM:&amp;ved=0CAUQjRw&amp;url=http://dentalresource.org/topic52herpes.htm&amp;ei=4z2MUv7bNNGJrAeS3IDoAw&amp;psig=AFQjCNEKpOSc8jWG03UUeL4fETxVu5EeLQ&amp;ust=1385008742402238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n/url?sa=i&amp;source=images&amp;cd=&amp;cad=rja&amp;docid=TGjeVxvziacBaM&amp;tbnid=I58fou-dfNCucM:&amp;ved=0CAgQjRwwAA&amp;url=http://herpesfactorfiction.wordpress.com/varicella-zoster-virus/&amp;ei=mT2NUvL1EoXWrQeBo4HoBA&amp;psig=AFQjCNHluTG2F34O07UvREUSzGjnf4bzSg&amp;ust=1385074457401753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0.jpeg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://www.google.co.in/url?sa=i&amp;source=images&amp;cd=&amp;cad=rja&amp;docid=Tt7jktZbS_ox7M&amp;tbnid=AQ38GrOdAAFPiM:&amp;ved=0CAgQjRwwAA&amp;url=http://journals.cambridge.org/fulltext_content/ERM/ERM7_15/S146239940500966Xsup003.htm&amp;ei=Xj2NUoO1I8fRrQf0pIDoBA&amp;psig=AFQjCNGBGSIKQnrFTvKkjNb4fX78fmALLw&amp;ust=1385074398667916" TargetMode="External"/><Relationship Id="rId4" Type="http://schemas.openxmlformats.org/officeDocument/2006/relationships/diagramLayout" Target="../diagrams/layout4.xml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8Hvkf_p4-SsWVM&amp;tbnid=jxoZcxePR4PHZM:&amp;ved=0CAUQjRw&amp;url=http://3quarksdaily.blogs.com/3quarksdaily/2006/03/germs_are_us.html&amp;ei=F2SNUpyiLYaKrgfT2ICACA&amp;psig=AFQjCNHhYbISVjf1_t3NhgDRNwpas3Pipw&amp;ust=138508388295475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hyperlink" Target="http://www.google.co.in/url?sa=i&amp;rct=j&amp;q=&amp;esrc=s&amp;frm=1&amp;source=images&amp;cd=&amp;cad=rja&amp;docid=zA3sBcsReC-SNM&amp;tbnid=4n3yK5UmbWXpFM:&amp;ved=0CAUQjRw&amp;url=http://classes.midlandstech.com/carterp/Courses/bio225/chap21/lecture4.htm&amp;ei=YWONUqT2OIKNrQfWz4DwBQ&amp;psig=AFQjCNHhYbISVjf1_t3NhgDRNwpas3Pipw&amp;ust=1385083882954754" TargetMode="Externa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jIipTT_VIag6uM&amp;tbnid=MjBF4RcLXR48xM:&amp;ved=0CAUQjRw&amp;url=http://www.bio.davidson.edu/people/sosarafova/assets/bio307/wiblalock/page%201.html&amp;ei=IGONUuG4B8uFrQfMm4CQAw&amp;psig=AFQjCNHhYbISVjf1_t3NhgDRNwpas3Pipw&amp;ust=138508388295475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hyperlink" Target="http://www.google.co.in/url?sa=i&amp;rct=j&amp;q=&amp;esrc=s&amp;frm=1&amp;source=images&amp;cd=&amp;cad=rja&amp;docid=_G4c36xzVhQb1M&amp;tbnid=sWXLJGj5L9M8aM:&amp;ved=0CAUQjRw&amp;url=http://www.emed.ie/Infections/Viral/Varicella.php&amp;ei=nj-NUufoOIGMrQf0-ICgCQ&amp;psig=AFQjCNEn5-8EjlsN0GPI761DEJuZzoBHeg&amp;ust=1385074872970391" TargetMode="Externa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NHbWPJF8tdLH5M&amp;tbnid=sIDnwUAl0lLENM:&amp;ved=0CAUQjRw&amp;url=http://calgaryguide.ucalgary.ca/slide.aspx?slide=Varicella%20Zoster%20(Chicken%20Pox).jpg&amp;ei=QECNUqOyOIiIrQfDuoH4DQ&amp;psig=AFQjCNEn5-8EjlsN0GPI761DEJuZzoBHeg&amp;ust=138507487297039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www.google.co.in/url?sa=i&amp;rct=j&amp;q=&amp;esrc=s&amp;frm=1&amp;source=images&amp;cd=&amp;cad=rja&amp;docid=IW0BQ4ZUdP7ThM&amp;tbnid=2ZNa5NdNOSBsGM:&amp;ved=0CAUQjRw&amp;url=http://www.sarahwoodbury.com/the-history-of-chicken-pox/&amp;ei=tUCNUtK9OcH_rAft8IDwBw&amp;psig=AFQjCNEn5-8EjlsN0GPI761DEJuZzoBHeg&amp;ust=1385074872970391" TargetMode="External"/><Relationship Id="rId7" Type="http://schemas.openxmlformats.org/officeDocument/2006/relationships/hyperlink" Target="http://www.google.co.in/url?sa=i&amp;rct=j&amp;q=&amp;esrc=s&amp;frm=1&amp;source=images&amp;cd=&amp;cad=rja&amp;docid=_zKVQ2Lm77_mKM&amp;tbnid=8aoCuWtjhfYchM:&amp;ved=0CAUQjRw&amp;url=http://users.telenet.be/bloemen-online/impetigo-school-sores/versus-chicken-pox-impetigo-treatment-school-sores.html&amp;ei=akGNUqrtB8mJrQeWw4CIBw&amp;psig=AFQjCNEn5-8EjlsN0GPI761DEJuZzoBHeg&amp;ust=138507487297039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google.co.in/url?sa=i&amp;rct=j&amp;q=&amp;esrc=s&amp;frm=1&amp;source=images&amp;cd=&amp;cad=rja&amp;docid=0f559pgERB11EM&amp;tbnid=_q1QuU0XqxZJFM:&amp;ved=0CAUQjRw&amp;url=http://dermatology.about.com/od/dermphotos/ig/Chicken-Pox-Pictures/chickenpox7.htm&amp;ei=OUGNUrqCNYWLrQec8oGoCQ&amp;psig=AFQjCNEn5-8EjlsN0GPI761DEJuZzoBHeg&amp;ust=1385074872970391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jpeg"/><Relationship Id="rId9" Type="http://schemas.openxmlformats.org/officeDocument/2006/relationships/hyperlink" Target="http://www.google.co.in/url?sa=i&amp;rct=j&amp;q=&amp;esrc=s&amp;frm=1&amp;source=images&amp;cd=&amp;cad=rja&amp;docid=QUoRnGHJukWKWM&amp;tbnid=I8zjXIIY5C-npM:&amp;ved=0CAUQjRw&amp;url=http://treatmentforchickenpox.info/date/2008/07/&amp;ei=kmaNUry4EIaTrgeIzIFQ&amp;psig=AFQjCNHhYbISVjf1_t3NhgDRNwpas3Pipw&amp;ust=138508388295475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_G4c36xzVhQb1M&amp;tbnid=sWXLJGj5L9M8aM:&amp;ved=0CAUQjRw&amp;url=http://www.pnas.org/content/102/18/6490/F2.expansion.html&amp;ei=yT-NUpyhN8fGrAePu4GYBQ&amp;psig=AFQjCNEn5-8EjlsN0GPI761DEJuZzoBHeg&amp;ust=1385074872970391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://www.google.co.in/url?sa=i&amp;rct=j&amp;q=&amp;esrc=s&amp;frm=1&amp;source=images&amp;cd=&amp;cad=rja&amp;docid=zLE19JpZMcRT2M&amp;tbnid=kZaalnrV3rqubM:&amp;ved=0CAUQjRw&amp;url=http://dermatology.about.com/od/dermphotos/ig/Chicken-Pox-Pictures/chickenpox19.htm&amp;ei=AECNUra7LMTIrQe9koCQAw&amp;psig=AFQjCNEn5-8EjlsN0GPI761DEJuZzoBHeg&amp;ust=1385074872970391" TargetMode="Externa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NHbWPJF8tdLH5M&amp;tbnid=sIDnwUAl0lLENM:&amp;ved=0CAUQjRw&amp;url=http://www.bio-rad.com/en-us/product/pediatric-panel/varicella-zoster-virus-vzv&amp;ei=lECNUriGN4eWrAeyzICQDg&amp;psig=AFQjCNEn5-8EjlsN0GPI761DEJuZzoBHeg&amp;ust=138507487297039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hyperlink" Target="http://www.google.co.in/url?sa=i&amp;rct=j&amp;q=&amp;esrc=s&amp;frm=1&amp;source=images&amp;cd=&amp;cad=rja&amp;docid=ilhg8KC1qkjhVM&amp;tbnid=gozlaP8kX2XGpM:&amp;ved=0CAUQjRw&amp;url=http://simplystated.realsimple.com/author/elizabethbkrieger/&amp;ei=mGONUruLLIWJrQfd7IGgDw&amp;psig=AFQjCNHhYbISVjf1_t3NhgDRNwpas3Pipw&amp;ust=1385083882954754" TargetMode="Externa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hyperlink" Target="http://www.google.co.in/url?sa=i&amp;rct=j&amp;q=&amp;esrc=s&amp;frm=1&amp;source=images&amp;cd=&amp;cad=rja&amp;docid=CIxTsjD8uO3SLM&amp;tbnid=5yaI-cun4sdHvM:&amp;ved=0CAUQjRw&amp;url=http://www.cumc.columbia.edu/publications/in-vivo/Vol1_no7_apr15_02/varicella.html&amp;ei=8WKNUuzSL8HUrQfkyIGoDQ&amp;psig=AFQjCNHhYbISVjf1_t3NhgDRNwpas3Pipw&amp;ust=1385083882954754" TargetMode="External"/><Relationship Id="rId7" Type="http://schemas.openxmlformats.org/officeDocument/2006/relationships/hyperlink" Target="http://www.google.co.in/url?sa=i&amp;rct=j&amp;q=&amp;esrc=s&amp;frm=1&amp;source=images&amp;cd=&amp;cad=rja&amp;docid=zA3sBcsReC-SNM&amp;tbnid=4n3yK5UmbWXpFM:&amp;ved=0CAUQjRw&amp;url=http://classes.midlandstech.com/carterp/Courses/bio225/chap21/lecture4.htm&amp;ei=YWONUqT2OIKNrQfWz4DwBQ&amp;psig=AFQjCNHhYbISVjf1_t3NhgDRNwpas3Pipw&amp;ust=1385083882954754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hyperlink" Target="http://www.google.co.in/url?sa=i&amp;rct=j&amp;q=&amp;esrc=s&amp;frm=1&amp;source=images&amp;cd=&amp;cad=rja&amp;docid=zLE19JpZMcRT2M&amp;tbnid=kZaalnrV3rqubM:&amp;ved=0CAUQjRw&amp;url=http://thunderheart.skyrock.com/1357642852-Chicken-Pox.html&amp;ei=L0CNUta7KoWMrQfi84C4CQ&amp;psig=AFQjCNEn5-8EjlsN0GPI761DEJuZzoBHeg&amp;ust=1385074872970391" TargetMode="Externa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CIxTsjD8uO3SLM&amp;tbnid=5yaI-cun4sdHvM:&amp;ved=0CAUQjRw&amp;url=http://www.123rf.com/photo_19095493_varicella-zoster-virus.html&amp;ei=zGKNUqOeEcmKrQfN04EY&amp;psig=AFQjCNHhYbISVjf1_t3NhgDRNwpas3Pipw&amp;ust=1385083882954754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http://www.google.co.in/url?sa=i&amp;rct=j&amp;q=&amp;esrc=s&amp;frm=1&amp;source=images&amp;cd=&amp;cad=rja&amp;docid=zA3sBcsReC-SNM&amp;tbnid=4n3yK5UmbWXpFM:&amp;ved=0CAUQjRw&amp;url=http://www.moondragon.org/health/disorders/chickenpox.html&amp;ei=R2ONUoyNKoKRrQfwnYG4Ag&amp;psig=AFQjCNHhYbISVjf1_t3NhgDRNwpas3Pipw&amp;ust=1385083882954754" TargetMode="External"/><Relationship Id="rId7" Type="http://schemas.openxmlformats.org/officeDocument/2006/relationships/hyperlink" Target="http://www.google.co.in/url?sa=i&amp;rct=j&amp;q=&amp;esrc=s&amp;frm=1&amp;source=images&amp;cd=&amp;cad=rja&amp;docid=6A0-MyF-9iIAYM&amp;tbnid=nz_Kxec6pw0UzM:&amp;ved=0CAUQjRw&amp;url=http://www.affordablerx.com/php/articles.php?ArticleID=473&amp;ei=XvmOUoWJEs6krQfRuoCgDQ&amp;psig=AFQjCNFcnTHd9BaV1z2HpTsvCKzumzKkVQ&amp;ust=1385187993674108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://www.google.co.in/url?sa=i&amp;rct=j&amp;q=&amp;esrc=s&amp;frm=1&amp;source=images&amp;cd=&amp;cad=rja&amp;docid=DHo5xkQK28ercM&amp;tbnid=asGZeaJeW7gLXM:&amp;ved=0CAUQjRw&amp;url=http://nursingcrib.com/communicable-diseases/chickenpox-varicella/&amp;ei=50CNUpOFKo3JrQfG5ICICg&amp;psig=AFQjCNEn5-8EjlsN0GPI761DEJuZzoBHeg&amp;ust=1385074872970391" TargetMode="Externa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://www.google.co.in/url?sa=i&amp;rct=j&amp;q=&amp;esrc=s&amp;frm=1&amp;source=images&amp;cd=&amp;cad=rja&amp;docid=fROfdrNr74u_hM&amp;tbnid=-NLEafYVhTNOnM:&amp;ved=0CAUQjRw&amp;url=http://www.dermis.net/dermisroot/en/1269663/image.htm&amp;ei=L_mOUob7JcasrAfEn4GwDQ&amp;psig=AFQjCNFcnTHd9BaV1z2HpTsvCKzumzKkVQ&amp;ust=1385187993674108" TargetMode="External"/><Relationship Id="rId7" Type="http://schemas.openxmlformats.org/officeDocument/2006/relationships/hyperlink" Target="http://www.google.co.in/url?sa=i&amp;rct=j&amp;q=&amp;esrc=s&amp;frm=1&amp;source=images&amp;cd=&amp;cad=rja&amp;docid=kI0G-YrBisOXdM&amp;tbnid=8F7lWWaGkHji-M:&amp;ved=0CAUQjRw&amp;url=http://meddic.jp/Ramsay_Hunt%E7%97%87%E5%80%99%E7%BE%A4&amp;ei=WPqOUr-HIo2trAfM_ICgCQ&amp;psig=AFQjCNHbACNYSgH-DRHIl66YPFvJkoC-0g&amp;ust=1385188262147301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in/url?sa=i&amp;rct=j&amp;q=&amp;esrc=s&amp;frm=1&amp;source=images&amp;cd=&amp;cad=rja&amp;docid=yRWqUQ8PVX44NM&amp;tbnid=o8ZZj8I3z8f2uM:&amp;ved=0CAUQjRw&amp;url=http://www.intelligentdental.com/2012/05/30/ramsay-hunt-syndrome/&amp;ei=MvqOUoXXFo2RrAe9-IGACQ&amp;psig=AFQjCNHbACNYSgH-DRHIl66YPFvJkoC-0g&amp;ust=1385188262147301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o.in/url?sa=i&amp;rct=j&amp;q=&amp;esrc=s&amp;frm=1&amp;source=images&amp;cd=&amp;cad=rja&amp;docid=geBGvIHxQTYGmM&amp;tbnid=luRPeTdxwzss1M:&amp;ved=0CAUQjRw&amp;url=http://www.nejm.org/doi/full/10.1056/NEJMicm1205661&amp;ei=0_mOUvLFM4iLrQev74AQ&amp;psig=AFQjCNFcnTHd9BaV1z2HpTsvCKzumzKkVQ&amp;ust=138518799367410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c_H2QKZnDJIuRM&amp;tbnid=yWHJTuBgW_i6tM:&amp;ved=0CAUQjRw&amp;url=http://blogs.scientificamerican.com/lab-rat/2011/08/24/how-cytomegalovirus-evades-the-immune-system/&amp;ei=jASTUrO8J42zrgfK1IDQBQ&amp;psig=AFQjCNEGHF2AqI9AzT_oY4_ZknaEx7EU2A&amp;ust=1385452818209801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VYkh-j35gFHI2M&amp;tbnid=3eCFjERREEcNeM:&amp;ved=0CAUQjRw&amp;url=http://pathology.tmu.edu.tw/microscopy/showall.asp?no=1048&amp;ei=QA6TUvPOCMe3rgfd-oHoBw&amp;psig=AFQjCNHxA4dGHz9bqKgasbxSo0ctP3fR3A&amp;ust=1385453804408578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hyperlink" Target="http://www.google.co.in/url?sa=i&amp;rct=j&amp;q=&amp;esrc=s&amp;frm=1&amp;source=images&amp;cd=&amp;cad=rja&amp;docid=xR8W4GCyhLA2_M&amp;tbnid=Xg8HCweOfBYjnM:&amp;ved=0CAUQjRw&amp;url=http://www.pathologyoutlines.com/topic/kidneyCMV.html&amp;ei=KASTUp2EJM_rrQeGqoHIDg&amp;psig=AFQjCNEGHF2AqI9AzT_oY4_ZknaEx7EU2A&amp;ust=1385452818209801" TargetMode="External"/><Relationship Id="rId7" Type="http://schemas.openxmlformats.org/officeDocument/2006/relationships/hyperlink" Target="http://www.google.co.in/url?sa=i&amp;rct=j&amp;q=&amp;esrc=s&amp;frm=1&amp;source=images&amp;cd=&amp;cad=rja&amp;docid=VYkh-j35gFHI2M&amp;tbnid=3eCFjERREEcNeM:&amp;ved=0CAUQjRw&amp;url=http://intranet.tdmu.edu.ua/data/kafedra/internal/micbio/classes_stud/en/nurse/Associate%20Degree%20Nursing/ptn/Microbiology/1/15%20Adenoviruses.%20.htm&amp;ei=xw6TUr-qE8GJrQfl84CwCA&amp;psig=AFQjCNHxA4dGHz9bqKgasbxSo0ctP3fR3A&amp;ust=1385453804408578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www.google.co.in/url?sa=i&amp;rct=j&amp;q=&amp;esrc=s&amp;frm=1&amp;source=images&amp;cd=&amp;cad=rja&amp;docid=pIBENr5PKXJ2iM&amp;tbnid=I6Rj04OKKlvopM:&amp;ved=0CAUQjRw&amp;url=http://thebackgrounddoc.blogspot.com/2009/02/cytomegalic-inclusion-disease.html&amp;ei=3AeTUsSsFISOrQeW_oHYBQ&amp;psig=AFQjCNHxA4dGHz9bqKgasbxSo0ctP3fR3A&amp;ust=1385453804408578" TargetMode="Externa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CDS3Hfb_FHhcrM&amp;tbnid=xa0mj6CZ3zqdgM:&amp;ved=0CAUQjRw&amp;url=http://www.bio-rad.com/en-us/product/other-serology/epstein-barr-virus-infectious-mononucleosis&amp;ei=HB-TUu-jCYXBrAel9YGoDw&amp;psig=AFQjCNGv6w1UJ35F2m_D9z4FXr6TeOuRpg&amp;ust=1385459005608399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hyperlink" Target="http://www.google.co.in/url?sa=i&amp;rct=j&amp;q=&amp;esrc=s&amp;frm=1&amp;source=images&amp;cd=&amp;cad=rja&amp;docid=QvKL9cA2GgISMM&amp;tbnid=myyihirhLYM_yM:&amp;ved=0CAUQjRw&amp;url=http://www.sciencephoto.com/media/248263/view&amp;ei=qB-TUo6jE8_LrQfj7ICYCw&amp;psig=AFQjCNGv6w1UJ35F2m_D9z4FXr6TeOuRpg&amp;ust=1385459005608399" TargetMode="Externa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9mOHAboQJcnvuM&amp;tbnid=kUwIh2aIv2tBKM:&amp;ved=0CAUQjRw&amp;url=http://meddic.jp/EBV&amp;ei=VCCTUuygMZGsrAeJxICwCw&amp;psig=AFQjCNGv6w1UJ35F2m_D9z4FXr6TeOuRpg&amp;ust=1385459005608399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hyperlink" Target="http://www.google.co.in/url?sa=i&amp;rct=j&amp;q=&amp;esrc=s&amp;frm=1&amp;source=images&amp;cd=&amp;cad=rja&amp;docid=DJPPBwV2BOHDAM&amp;tbnid=VRifeDqLCPD5GM:&amp;ved=0CAUQjRw&amp;url=http://www.nature.com/nri/journal/v1/n1/fig_tab/nri1001-075a_F3.html&amp;ei=_BuTUtWeFYKMrQeyxIGwBw&amp;psig=AFQjCNGv6w1UJ35F2m_D9z4FXr6TeOuRpg&amp;ust=1385459005608399" TargetMode="External"/><Relationship Id="rId4" Type="http://schemas.openxmlformats.org/officeDocument/2006/relationships/image" Target="../media/image6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QvKL9cA2GgISMM&amp;tbnid=myyihirhLYM_yM:&amp;ved=0CAUQjRw&amp;url=http://5minuteconsult.com/ViewImage/7051683&amp;ei=yR-TUo3-N8G-rge9ioCoDw&amp;psig=AFQjCNGv6w1UJ35F2m_D9z4FXr6TeOuRpg&amp;ust=1385459005608399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x69uiOfXT24AnM&amp;tbnid=s1cpXFHUvX13oM:&amp;ved=0CAUQjRw&amp;url=http://biology11-adibajat.blogspot.com/&amp;ei=VSOEUvXzB7GTiQfv1YBQ&amp;psig=AFQjCNErcF50arpXmnT-YUTEHFgeUSI6NQ&amp;ust=1384477749114489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6MvsnkWYisLKDM&amp;tbnid=uZmwjHiR7_afcM:&amp;ved=0CAUQjRw&amp;url=http://www.scq.ubc.ca/smallpox-then-and-now/&amp;ei=ePmTUqe2B8aGrge2g4CADA&amp;psig=AFQjCNEc3M2L2uh7yxWZXqxdP6qNzoC2Mw&amp;ust=1385515711390126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n/url?sa=i&amp;rct=j&amp;q=&amp;esrc=s&amp;frm=1&amp;source=images&amp;cd=&amp;cad=rja&amp;docid=Y4LQv7jZdeF_BM&amp;tbnid=jR0Hp9Cf_AenIM:&amp;ved=0CAUQjRw&amp;url=http://www.popsci.com/category/tags/smallpox-virus&amp;ei=7vmTUpW8A8S5rgf4noHoBA&amp;psig=AFQjCNEc3M2L2uh7yxWZXqxdP6qNzoC2Mw&amp;ust=1385515711390126" TargetMode="External"/><Relationship Id="rId3" Type="http://schemas.openxmlformats.org/officeDocument/2006/relationships/hyperlink" Target="http://www.google.co.in/url?sa=i&amp;rct=j&amp;q=&amp;esrc=s&amp;frm=1&amp;source=images&amp;cd=&amp;cad=rja&amp;docid=6MvsnkWYisLKDM&amp;tbnid=uZmwjHiR7_afcM:&amp;ved=0CAUQjRw&amp;url=http://www.scq.ubc.ca/smallpox-then-and-now/&amp;ei=TvmTUoKuFMXDrAfl2IGQCw&amp;psig=AFQjCNEc3M2L2uh7yxWZXqxdP6qNzoC2Mw&amp;ust=1385515711390126" TargetMode="Externa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.in/url?sa=i&amp;rct=j&amp;q=&amp;esrc=s&amp;frm=1&amp;source=images&amp;cd=&amp;cad=rja&amp;docid=KGPVB2UDuwoibM&amp;tbnid=lpW8K1GWaVUTfM:&amp;ved=0CAUQjRw&amp;url=https://ufhealth.org/smallpox&amp;ei=uvmTUov7PMm3rgf_54DADQ&amp;psig=AFQjCNEc3M2L2uh7yxWZXqxdP6qNzoC2Mw&amp;ust=1385515711390126" TargetMode="External"/><Relationship Id="rId11" Type="http://schemas.openxmlformats.org/officeDocument/2006/relationships/image" Target="../media/image76.jpeg"/><Relationship Id="rId5" Type="http://schemas.openxmlformats.org/officeDocument/2006/relationships/image" Target="../media/image73.jpeg"/><Relationship Id="rId10" Type="http://schemas.openxmlformats.org/officeDocument/2006/relationships/hyperlink" Target="http://www.google.co.in/url?sa=i&amp;rct=j&amp;q=&amp;esrc=s&amp;frm=1&amp;source=images&amp;cd=&amp;cad=rja&amp;docid=y-Oxqq6v32YKgM&amp;tbnid=wHorJDko38cMsM:&amp;ved=0CAUQjRw&amp;url=http://www.york.ac.uk/history/research/majorprojects/smallpox-eradication/other-south-asia/&amp;ei=kQCUUt-IMYiRrQe2tYDoBw&amp;psig=AFQjCNFvx-8W69lWOansBgGItBKQtH7qUA&amp;ust=1385517528826458" TargetMode="External"/><Relationship Id="rId4" Type="http://schemas.openxmlformats.org/officeDocument/2006/relationships/hyperlink" Target="http://www.google.co.in/url?sa=i&amp;rct=j&amp;q=&amp;esrc=s&amp;frm=1&amp;source=images&amp;cd=&amp;cad=rja&amp;docid=KGPVB2UDuwoibM&amp;tbnid=lpW8K1GWaVUTfM:&amp;ved=0CAUQjRw&amp;url=http://essua.forumeiros.com/t152-google-game-ii&amp;ei=ovmTUqqlLcOHrgf_oICIAg&amp;psig=AFQjCNEc3M2L2uh7yxWZXqxdP6qNzoC2Mw&amp;ust=1385515711390126" TargetMode="External"/><Relationship Id="rId9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10rik3SOSgYKUM&amp;tbnid=7ByrzsHZ8a12pM:&amp;ved=0CAUQjRw&amp;url=http://children.webmd.com/vaccines/chickenpox-and-smallpox-rash-comparison&amp;ei=7fuTUoeZCYHOrQfP7YDwBg&amp;psig=AFQjCNH1y1H4My9r9kP0rV3aDEwGwN5VKQ&amp;ust=1385516249940141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hyperlink" Target="http://www.google.co.in/url?sa=i&amp;rct=j&amp;q=&amp;esrc=s&amp;frm=1&amp;source=images&amp;cd=&amp;cad=rja&amp;docid=KHGS_hShOk2VYM&amp;tbnid=Dqxe4GTJ9THAtM:&amp;ved=0CAUQjRw&amp;url=http://nursingcrib.com/communicable-diseases/chickenpox-vs-smallpox/&amp;ei=3f-TUsj4DIjVrQfu9IHoBA&amp;psig=AFQjCNF7QHbS2W7y_sxOMQWO7MfKtxHqHA&amp;ust=1385517346156012" TargetMode="Externa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Yqrgot4dBuJb9M&amp;tbnid=vPU-iTLvEf2gbM:&amp;ved=0CAUQjRw&amp;url=http://www.cdc.gov/ncidod/dvrd/molluscum/overview.htm&amp;ei=AVyUUtqhLYSQrQfyqIGoDw&amp;psig=AFQjCNGiwkFzXXx0XaqQ2u1du0Qjj5MlOQ&amp;ust=1385540983682977" TargetMode="External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n/url?sa=i&amp;rct=j&amp;q=&amp;esrc=s&amp;frm=1&amp;source=images&amp;cd=&amp;cad=rja&amp;docid=AYcYqDMEuyWQDM&amp;tbnid=phaJv81CGm75hM:&amp;ved=0CAUQjRw&amp;url=http://hardinmd.lib.uiowa.edu/dermnet/molluscum3.html&amp;ei=0FyUUu_hBYX3rQez54CgBg&amp;psig=AFQjCNGiwkFzXXx0XaqQ2u1du0Qjj5MlOQ&amp;ust=1385540983682977" TargetMode="External"/><Relationship Id="rId5" Type="http://schemas.openxmlformats.org/officeDocument/2006/relationships/image" Target="../media/image79.jpeg"/><Relationship Id="rId4" Type="http://schemas.openxmlformats.org/officeDocument/2006/relationships/hyperlink" Target="http://www.google.co.in/url?sa=i&amp;rct=j&amp;q=&amp;esrc=s&amp;frm=1&amp;source=images&amp;cd=&amp;cad=rja&amp;docid=Yqrgot4dBuJb9M&amp;tbnid=vPU-iTLvEf2gbM:&amp;ved=0CAUQjRw&amp;url=http://www.dermnetnz.org/viral/molluscum-contagiosum.html&amp;ei=J1yUUr4yzJWuB-XTgPgH&amp;psig=AFQjCNGiwkFzXXx0XaqQ2u1du0Qjj5MlOQ&amp;ust=1385540983682977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AYcYqDMEuyWQDM&amp;tbnid=nuWQlZH43SNDqM:&amp;ved=0CAUQjRw&amp;url=http://www.medicalinspection.net/a-case-of-molluscum-contagiosum-after-nylon-towel-scrubbing-case-report.html&amp;ei=oFyUUpf_Ho6ErQf_n4CABA&amp;psig=AFQjCNGiwkFzXXx0XaqQ2u1du0Qjj5MlOQ&amp;ust=1385540983682977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P77cYwc8tW1QjM&amp;tbnid=Pab9pDJb2lwpBM:&amp;ved=0CAUQjRw&amp;url=http://library.thinkquest.org/03oct/00520/gallery/photos/photo_29.html&amp;ei=XiGEUv6-HqnZigfPuYDYDQ&amp;psig=AFQjCNEJ6LQaItOQ4TQ5vzloI7wzzwN8dQ&amp;ust=1384477291106700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oogle.co.in/url?sa=i&amp;rct=j&amp;q=&amp;esrc=s&amp;frm=1&amp;source=images&amp;cd=&amp;cad=rja&amp;docid=JrJOJ7idi7tasM&amp;tbnid=PyjSqdC2GLkkjM:&amp;ved=0CAUQjRw&amp;url=http://www.slideshare.net/rajud521/classification-of-virussummary&amp;ei=PiWEUtaIE6iTiQf-sYGADA&amp;psig=AFQjCNHRHCCb-k-HbHAJpvT5_ztBTo5OAg&amp;ust=1384478223183645" TargetMode="Externa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oYrn-bZlc86C2M&amp;tbnid=gm76wtZYyqxlWM:&amp;ved=0CAUQjRw&amp;url=http://www.microbeworld.org/component/jlibrary/?view=article&amp;id=7944&amp;ei=tkCMUqrXFcrtrQf-g4GoDA&amp;psig=AFQjCNGpEM7c5MEcXog3yVrvgiI_6Drmuw&amp;ust=1385009623071883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QNak751R0MCoqM&amp;tbnid=c6zZ2BUrAYq_1M:&amp;ved=0CAgQjRwwAA&amp;url=http://bilweb.hchg.gov.tw/child/econtent/education/edu06_content.aspx&amp;ei=Kj6MUoTaIYiJrQfQzoGwAw&amp;psig=AFQjCNEoQb7Mqx-HWKHCBljJT8bc4D7caw&amp;ust=1385009066659518" TargetMode="External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n/url?sa=i&amp;rct=j&amp;q=&amp;esrc=s&amp;frm=1&amp;source=images&amp;cd=&amp;docid=HqguxHcpjDrKfM&amp;tbnid=hcKeqsqiaWS5rM:&amp;ved=0CAUQjRw&amp;url=http://dermnetnz.org/viral/herpangina.html&amp;ei=1D6MUp-HOsbDrAeJ7oDABA&amp;psig=AFQjCNE1Hsl9QirRvMkiZCIRrTZSEeNeOw&amp;ust=1385009126537880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AYQnzKQST6_M9M&amp;tbnid=u_W2FWS9rNbEiM:&amp;ved=0CAUQjRw&amp;url=http://quizlet.com/10039085/pedi-midterm-flash-cards/&amp;ei=l0aMUtK2I8OprAetvoG4CQ&amp;psig=AFQjCNHk4RnClIp7PXxP2n8nizCxkTlpwA&amp;ust=1385011119283757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hyperlink" Target="http://www.google.co.in/url?sa=i&amp;rct=j&amp;q=&amp;esrc=s&amp;frm=1&amp;source=images&amp;cd=&amp;cad=rja&amp;docid=AYQnzKQST6_M9M&amp;tbnid=u_W2FWS9rNbEiM:&amp;ved=0CAUQjRw&amp;url=http://dc395.4shared.com/doc/GWjcO5Vw/preview.html&amp;ei=9EaMUvztC8b7rAez64HQBQ&amp;psig=AFQjCNHk4RnClIp7PXxP2n8nizCxkTlpwA&amp;ust=1385011119283757" TargetMode="External"/><Relationship Id="rId4" Type="http://schemas.openxmlformats.org/officeDocument/2006/relationships/image" Target="../media/image8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n/url?sa=i&amp;rct=j&amp;q=&amp;esrc=s&amp;frm=1&amp;source=images&amp;cd=&amp;cad=rja&amp;docid=lGHKH6mJWJ6uaM&amp;tbnid=mAPOWXjeKQIGhM:&amp;ved=0CAUQjRw&amp;url=http://handfootmouthdisease.org/footandmouthdiseasevshandfootandmouthdisease/&amp;ei=qzONUr_TEY3prQff9YGABw&amp;psig=AFQjCNHoVTpCB1VeQwdzSqjMdBD8Z3Xgvw&amp;ust=1385071636928958" TargetMode="External"/><Relationship Id="rId3" Type="http://schemas.openxmlformats.org/officeDocument/2006/relationships/hyperlink" Target="http://www.google.co.in/url?sa=i&amp;rct=j&amp;q=&amp;esrc=s&amp;frm=1&amp;source=images&amp;cd=&amp;cad=rja&amp;docid=hpBCRAR6z3EO3M&amp;tbnid=VXFDQX-A-0uT-M:&amp;ved=0CAUQjRw&amp;url=http://www.baby2talk.com/category/%E0%B9%82%E0%B8%A3%E0%B8%84%E0%B9%83%E0%B8%99%E0%B9%80%E0%B8%94%E0%B9%87%E0%B8%81/%E0%B9%82%E0%B8%A3%E0%B8%84%E0%B8%95%E0%B8%B4%E0%B8%94%E0%B8%95%E0%B9%88%E0%B8%AD%E0%B9%83%E0%B8%99%E0%B9%80%E0%B8%94%E0%B9%87%E0%B8%81&amp;ei=zjKNUsGwCIfArAfQpYHIAg&amp;psig=AFQjCNHoVTpCB1VeQwdzSqjMdBD8Z3Xgvw&amp;ust=1385071636928958" TargetMode="Externa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in/url?sa=i&amp;rct=j&amp;q=&amp;esrc=s&amp;frm=1&amp;source=images&amp;cd=&amp;docid=AU8zalW3eykduM&amp;tbnid=W-vNWZ9hf3x3rM:&amp;ved=0CAUQjRw&amp;url=http://en.wikipedia.org/wiki/Hand,_foot_and_mouth_disease&amp;ei=LTONUvTfNYGPrgf-9oEI&amp;psig=AFQjCNHoVTpCB1VeQwdzSqjMdBD8Z3Xgvw&amp;ust=1385071636928958" TargetMode="External"/><Relationship Id="rId11" Type="http://schemas.openxmlformats.org/officeDocument/2006/relationships/image" Target="../media/image91.jpeg"/><Relationship Id="rId5" Type="http://schemas.openxmlformats.org/officeDocument/2006/relationships/hyperlink" Target="http://www.google.co.in/url?sa=i&amp;rct=j&amp;q=&amp;esrc=s&amp;frm=1&amp;source=images&amp;cd=&amp;cad=rja&amp;docid=rQ9xWvXCHW41-M&amp;tbnid=f2v9rxg3k74ITM:&amp;ved=0CAUQjRw&amp;url=http://www.sarasota.k12.fl.us/schoolhealth/Communicable%20Diseases.htm&amp;ei=-zKNUpiRNomxrgf46IH4Cw&amp;psig=AFQjCNHoVTpCB1VeQwdzSqjMdBD8Z3Xgvw&amp;ust=1385071636928958" TargetMode="External"/><Relationship Id="rId10" Type="http://schemas.openxmlformats.org/officeDocument/2006/relationships/hyperlink" Target="http://www.google.co.in/url?sa=i&amp;rct=j&amp;q=&amp;esrc=s&amp;frm=1&amp;source=images&amp;cd=&amp;cad=rja&amp;docid=WmCdlaW6FB93UM&amp;tbnid=lZ1JHojSbh87TM:&amp;ved=0CAUQjRw&amp;url=http://www.nmh.org/nm/2-2940&amp;ei=3DONUpSRC46YrAf2tICwAg&amp;psig=AFQjCNHoVTpCB1VeQwdzSqjMdBD8Z3Xgvw&amp;ust=1385071636928958" TargetMode="External"/><Relationship Id="rId4" Type="http://schemas.openxmlformats.org/officeDocument/2006/relationships/image" Target="../media/image88.jpeg"/><Relationship Id="rId9" Type="http://schemas.openxmlformats.org/officeDocument/2006/relationships/image" Target="../media/image9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aU6D82GhT0TFWM&amp;tbnid=85k1jUnBkHIepM:&amp;ved=0CAUQjRw&amp;url=http://health.allrefer.com/pictures-images/hand-foot-and-mouth-disease-on-the-soles.html&amp;ei=6zaNUo2OGMKCrgfx6IGQAg&amp;psig=AFQjCNH0L400KGMi7SvR_BcpgAMD-tvkaQ&amp;ust=1385072613406277" TargetMode="External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.in/url?sa=i&amp;rct=j&amp;q=&amp;esrc=s&amp;frm=1&amp;source=images&amp;cd=&amp;cad=rja&amp;docid=dCReU-j9FFbX3M&amp;tbnid=GoeWAFznfKKtwM:&amp;ved=0CAUQjRw&amp;url=http://www.medicinenet.com/hand-foot-and-mouth_syndrome/article.htm&amp;ei=TjeNUsLiJ4iOrQefyoDwBA&amp;psig=AFQjCNEyGkoogz8i0DGVSve6tPqONRDXUg&amp;ust=1385072809689834" TargetMode="External"/><Relationship Id="rId5" Type="http://schemas.openxmlformats.org/officeDocument/2006/relationships/hyperlink" Target="http://www.google.co.in/url?sa=i&amp;rct=j&amp;q=&amp;esrc=s&amp;frm=1&amp;source=images&amp;cd=&amp;cad=rja&amp;docid=hpBCRAR6z3EO3M&amp;tbnid=VXFDQX-A-0uT-M:&amp;ved=0CAUQjRw&amp;url=http://www.medicinenet.com/image-collection/hand-foot-and-mouth_disease_in_mouth_1_picture/picture.htm&amp;ei=MTeNUu67F8eVrgeqp4EI&amp;psig=AFQjCNEyGkoogz8i0DGVSve6tPqONRDXUg&amp;ust=1385072809689834" TargetMode="Externa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tFvZzaVP4Tgo4M&amp;tbnid=UrLtkjtfidgMpM:&amp;ved=0CAUQjRw&amp;url=http://www.npr.org/blogs/health/2011/05/27/136727069/your-health-podcast-doctors-misbehaving-and-measles-raging&amp;ei=X-meUtHeCIetrAfO5YCoDw&amp;psig=AFQjCNGNAmV7jUqrepXdylPGEf2unEFoCw&amp;ust=1386232470768739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_cq8j9g8Q-XbnM&amp;tbnid=k5wpVVlsFMD2ZM:&amp;ved=0CAUQjRw&amp;url=http://www.neurocard.net/flat.php?stack=396&amp;ei=H-6eUpvwOcWXrgeH_4CYDw&amp;psig=AFQjCNHq8ipre7uatHvOttjsbcm_9sHgGg&amp;ust=1386233551521011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hyperlink" Target="http://www.google.co.in/url?sa=i&amp;rct=j&amp;q=&amp;esrc=s&amp;frm=1&amp;source=images&amp;cd=&amp;cad=rja&amp;docid=D1Za3Bcdv3v87M&amp;tbnid=ihYyho3N-fbNqM:&amp;ved=0CAUQjRw&amp;url=http://www.frontiersin.org/Virology/10.3389/fmicb.2011.00279/full&amp;ei=i-2eUoiiN8WXrgeH_4CYDw&amp;psig=AFQjCNHq8ipre7uatHvOttjsbcm_9sHgGg&amp;ust=1386233551521011" TargetMode="External"/><Relationship Id="rId4" Type="http://schemas.openxmlformats.org/officeDocument/2006/relationships/image" Target="../media/image9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tFvZzaVP4Tgo4M&amp;tbnid=UrLtkjtfidgMpM:&amp;ved=0CAUQjRw&amp;url=http://obatgoldg.wordpress.com/&amp;ei=EeqeUpLpL4eJrQeluYH4CA&amp;psig=AFQjCNGNAmV7jUqrepXdylPGEf2unEFoCw&amp;ust=1386232470768739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hyperlink" Target="http://www.google.co.in/url?sa=i&amp;rct=j&amp;q=&amp;esrc=s&amp;frm=1&amp;source=images&amp;cd=&amp;cad=rja&amp;docid=azpAUdEi-YsCwM&amp;tbnid=Mf8EvRUtBEQlKM:&amp;ved=0CAUQjRw&amp;url=http://en.wikipedia.org/wiki/Koplik's_spots&amp;ei=euqeUuPDIY6qrAeX_YGgDw&amp;psig=AFQjCNGNAmV7jUqrepXdylPGEf2unEFoCw&amp;ust=1386232470768739" TargetMode="External"/><Relationship Id="rId7" Type="http://schemas.openxmlformats.org/officeDocument/2006/relationships/hyperlink" Target="http://www.google.co.in/url?sa=i&amp;rct=j&amp;q=&amp;esrc=s&amp;frm=1&amp;source=images&amp;cd=&amp;cad=rja&amp;docid=tFvZzaVP4Tgo4M&amp;tbnid=UrLtkjtfidgMpM:&amp;ved=0CAUQjRw&amp;url=http://www.tenerifenews.org.es/2013/02/does-my-child-have-measles/&amp;ei=X-meUtHeCIetrAfO5YCoDw&amp;psig=AFQjCNGNAmV7jUqrepXdylPGEf2unEFoCw&amp;ust=1386232470768739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hyperlink" Target="http://www.google.co.in/url?sa=i&amp;rct=j&amp;q=&amp;esrc=s&amp;frm=1&amp;source=images&amp;cd=&amp;cad=rja&amp;docid=azpAUdEi-YsCwM&amp;tbnid=Mf8EvRUtBEQlKM:&amp;ved=0CAUQjRw&amp;url=http://redbookarchive.aappublications.org/cgi/content-nw/full/2006/1/3.75/079_11&amp;ei=BeueUpqkC8GJrQf03IGoBg&amp;psig=AFQjCNGNAmV7jUqrepXdylPGEf2unEFoCw&amp;ust=1386232470768739" TargetMode="External"/><Relationship Id="rId4" Type="http://schemas.openxmlformats.org/officeDocument/2006/relationships/image" Target="../media/image9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FRSQ0nca4wgQ1M&amp;tbnid=DscILzebEZAh4M:&amp;ved=0CAUQjRw&amp;url=http://www.cdc.gov/ncezid/dhcpp/idpb/index.html&amp;ei=cO6eUqbTE8PDrAe-roGAAw&amp;psig=AFQjCNHq8ipre7uatHvOttjsbcm_9sHgGg&amp;ust=1386233551521011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hyperlink" Target="http://www.google.co.in/url?sa=i&amp;rct=j&amp;q=&amp;esrc=s&amp;frm=1&amp;source=images&amp;cd=&amp;cad=rja&amp;docid=LooYF-z8YSu6SM&amp;tbnid=bt3dRSfi2HpNAM:&amp;ved=0CAUQjRw&amp;url=http://inserbia.info/news/2013/04/measles-threat-to-spread-through-uk/&amp;ei=VuyeUt6vKoW3rAf0v4GQDw&amp;psig=AFQjCNGNAmV7jUqrepXdylPGEf2unEFoCw&amp;ust=1386232470768739" TargetMode="External"/><Relationship Id="rId4" Type="http://schemas.openxmlformats.org/officeDocument/2006/relationships/image" Target="../media/image10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riHjNydEnvr1qM&amp;tbnid=dIFhsmQJYnESSM:&amp;ved=0CAUQjRw&amp;url=http://healthcare.dmagazine.com/2013/08/28/as-measles-outbreak-continues-pediatricians-urge-immunization/&amp;ei=y_WfUo3DHsT_rQf5ooGQDw&amp;psig=AFQjCNEOK6Fb0YI7qUQOMDRwpYdxMH-Tqw&amp;ust=1386301253755541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hyperlink" Target="http://www.google.co.in/url?sa=i&amp;rct=j&amp;q=&amp;esrc=s&amp;frm=1&amp;source=images&amp;cd=&amp;cad=rja&amp;docid=J3V_R5TvDQHA3M&amp;tbnid=p_xX2TJUVvWVhM:&amp;ved=0CAUQjRw&amp;url=http://blogs.jpmsonline.com/2013/02/23/measles-outbreak-in-pakistan-the-paradox-of-vaccination/&amp;ei=I_afUu7pHoWLrQfVioDYDg&amp;psig=AFQjCNEOK6Fb0YI7qUQOMDRwpYdxMH-Tqw&amp;ust=138630125375554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source=images&amp;cd=&amp;cad=rja&amp;docid=MslB1iWpUXQGwM&amp;tbnid=DBot4oXm2cl81M:&amp;ved=0CAgQjRwwAA&amp;url=http://pathmicro.med.sc.edu/mhunt/rubella.htm&amp;ei=xvefUrXnDomMrQeLuIBw&amp;psig=AFQjCNF_bHG6hZt60bLfzB21q_0c7VAczA&amp;ust=1386301766332381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ZHk_vuz6YwjVNM&amp;tbnid=LhnsmK-lgdHt9M:&amp;ved=0CAUQjRw&amp;url=http://swapsushias.blogspot.com/2013/09/measles-who-south-east-asia-to-get-rid.html&amp;ei=ovmfUvPxIIGMrQfAnYHADw&amp;psig=AFQjCNHGjN2kS_EWm7dSUPxpt0Qx47LEkA&amp;ust=1386302148986743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FB2TnH8ZChnzgM&amp;tbnid=FirtcbCCSf0DJM:&amp;ved=0CAUQjRw&amp;url=http://www.iayork.com/MysteryRays/2008/02/17/classic-paper-presentation-from-er-proteins/&amp;ei=Q_yfUo2-BIryrQe8tIHoDQ&amp;psig=AFQjCNG7I5yeUhU-t4sdJigkDXnjvc7FiA&amp;ust=1386302752901204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hyperlink" Target="http://www.google.co.in/url?sa=i&amp;rct=j&amp;q=&amp;esrc=s&amp;frm=1&amp;source=images&amp;cd=&amp;cad=rja&amp;docid=SGwBt3zF7AzYEM&amp;tbnid=qU7Mw4zT_7wX4M:&amp;ved=0CAUQjRw&amp;url=http://www.cdc.gov/mumps/lab/detection-mumps.html&amp;ei=xvufUsyUJ4KJrQeyiICADw&amp;psig=AFQjCNG7I5yeUhU-t4sdJigkDXnjvc7FiA&amp;ust=1386302752901204" TargetMode="External"/><Relationship Id="rId7" Type="http://schemas.openxmlformats.org/officeDocument/2006/relationships/hyperlink" Target="http://www.google.co.in/url?sa=i&amp;rct=j&amp;q=&amp;esrc=s&amp;frm=1&amp;source=images&amp;cd=&amp;cad=rja&amp;docid=0_enmhaXX488dM&amp;tbnid=cQUnUcxTuhohHM:&amp;ved=0CAUQjRw&amp;url=http://uvahealth.com/services/inflammatory-and-infectious-diseases/conditions-and-treatments/11658&amp;ei=MQCgUumtAYmMrgfi-ICgAQ&amp;psig=AFQjCNG7I5yeUhU-t4sdJigkDXnjvc7FiA&amp;ust=1386302752901204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hyperlink" Target="http://www.google.co.in/url?sa=i&amp;rct=j&amp;q=&amp;esrc=s&amp;frm=1&amp;source=images&amp;cd=&amp;cad=rja&amp;docid=zVVvERT_QqL1GM&amp;tbnid=7ZmAfmT-s9-7xM:&amp;ved=0CAUQjRw&amp;url=http://www.wales.nhs.uk/sitesplus/888/page/43790&amp;ei=BwGgUrrICoexrgf-jYHYBQ&amp;psig=AFQjCNE_DqomFg4--EPWXQg6cSG-2gAFQw&amp;ust=1386304120512569" TargetMode="External"/><Relationship Id="rId10" Type="http://schemas.openxmlformats.org/officeDocument/2006/relationships/image" Target="../media/image110.gif"/><Relationship Id="rId4" Type="http://schemas.openxmlformats.org/officeDocument/2006/relationships/image" Target="../media/image107.jpeg"/><Relationship Id="rId9" Type="http://schemas.openxmlformats.org/officeDocument/2006/relationships/hyperlink" Target="http://www.google.co.in/url?sa=i&amp;rct=j&amp;q=&amp;esrc=s&amp;frm=1&amp;source=images&amp;cd=&amp;cad=rja&amp;docid=gsTKhu5lNnGRVM&amp;tbnid=wQnCzurYG-Lz_M:&amp;ved=0CAUQjRw&amp;url=http://www.getwellstaywellathome.com/detox.aspx?recid=204&amp;ei=dQGgUu_IC4SNrgeFyIDQDg&amp;psig=AFQjCNE_DqomFg4--EPWXQg6cSG-2gAFQw&amp;ust=1386304120512569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UB61EJs_EbBugM&amp;tbnid=qNw6Q5NvKHMogM:&amp;ved=0CAUQjRw&amp;url=http://www.stanford.edu/group/virus/paramyxo/2005/&amp;ei=_fufUvqlCcrlrAeQo4GQDw&amp;psig=AFQjCNG7I5yeUhU-t4sdJigkDXnjvc7FiA&amp;ust=1386302752901204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frm=1&amp;source=images&amp;cd=&amp;cad=rja&amp;docid=3I7JU2fQ8BCDHM&amp;tbnid=nGzST1javYaqfM:&amp;ved=0CAUQjRw&amp;url=http://vaccinenewsdaily.com/news/213056-sinovac-submits-clinical-trial-application-for-mumps-vaccine/&amp;ei=4_ufUsGoFImPrQflt4C4CQ&amp;psig=AFQjCNG7I5yeUhU-t4sdJigkDXnjvc7FiA&amp;ust=1386302752901204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hyperlink" Target="http://www.google.co.in/url?sa=i&amp;rct=j&amp;q=&amp;esrc=s&amp;frm=1&amp;source=images&amp;cd=&amp;cad=rja&amp;docid=MgiisUghizhSoM&amp;tbnid=9mbEVYGnEzChpM:&amp;ved=0CAUQjRw&amp;url=http://dc312.4shared.com/doc/NFrzsplS/preview.html&amp;ei=VAOgUtqMA8LarAeInICADw&amp;psig=AFQjCNE_DqomFg4--EPWXQg6cSG-2gAFQw&amp;ust=1386304120512569" TargetMode="Externa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source=images&amp;cd=&amp;cad=rja&amp;docid=TRmM47o_wlG4lM&amp;tbnid=GR-1htByu1LGuM:&amp;ved=0CAUQjRw&amp;url=http://www.webmd.com/hepatitis/ss/slideshow-hepatitis-overview&amp;ei=1LeqUt_IGIWErAfCqYC4DQ&amp;psig=AFQjCNGGZ740OQG2Y0lDkeO0_vimZReERQ&amp;ust=1387006275614920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hyperlink" Target="http://www.google.co.in/url?sa=i&amp;rct=j&amp;q=&amp;esrc=s&amp;source=images&amp;cd=&amp;cad=rja&amp;docid=NRdlcH8_5-7JtM&amp;tbnid=wHryOiINkGOBLM:&amp;ved=0CAUQjRw&amp;url=http://www.hepatit.com/en/tag/hepatitis-b-virus&amp;ei=prmqUouKE8HWrQflz4HADA&amp;psig=AFQjCNGGZ740OQG2Y0lDkeO0_vimZReERQ&amp;ust=1387006275614920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source=images&amp;cd=&amp;cad=rja&amp;docid=ovhekgqzXMSrHM&amp;tbnid=FnlPLN-A_954CM:&amp;ved=0CAUQjRw&amp;url=http://www.aarrazaghi.ca/patient-education-infectious-hepatitis.htm&amp;ei=ybqqUub-BILWrQfO8oHgDA&amp;psig=AFQjCNFlqZlvWWmi-dOGYprjo_J5uaj7Sg&amp;ust=1387006844635327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n/url?sa=i&amp;rct=j&amp;q=&amp;esrc=s&amp;source=images&amp;cd=&amp;cad=rja&amp;docid=TRmM47o_wlG4lM&amp;tbnid=GR-1htByu1LGuM:&amp;ved=0CAUQjRw&amp;url=http://www.webmd.com/hepatitis/ss/slideshow-hepatitis-overview&amp;ei=1LeqUt_IGIWErAfCqYC4DQ&amp;psig=AFQjCNGGZ740OQG2Y0lDkeO0_vimZReERQ&amp;ust=1387006275614920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hyperlink" Target="http://www.google.co.in/url?sa=i&amp;rct=j&amp;q=&amp;esrc=s&amp;source=images&amp;cd=&amp;cad=rja&amp;docid=C6ifdHFi4XUFyM&amp;tbnid=IiJGXwL3Wy88pM:&amp;ved=0CAUQjRw&amp;url=http://obat-maagkronis.com/62/obat-hepatitis-b/&amp;ei=ZLiqUvaJK4OTrgeItoCADA&amp;psig=AFQjCNGGZ740OQG2Y0lDkeO0_vimZReERQ&amp;ust=1387006275614920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hyperlink" Target="http://www.google.co.in/url?sa=i&amp;rct=j&amp;q=&amp;esrc=s&amp;source=images&amp;cd=&amp;cad=rja&amp;docid=z5XflIHQ061DfM&amp;tbnid=UrL2RPzp216CQM:&amp;ved=0CAUQjRw&amp;url=http://www.who.int/immunization_standards/vaccine_quality/pq_134_hepb_1doseped_sii/en/index.html&amp;ei=Q8CqUo7sCoSIrgfB-oC4Cw&amp;psig=AFQjCNEX-LKEDrBYnPWYVT7DPfQ6L7rU6A&amp;ust=1387008442757903" TargetMode="External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117.jpeg"/><Relationship Id="rId10" Type="http://schemas.microsoft.com/office/2007/relationships/diagramDrawing" Target="../diagrams/drawing6.xml"/><Relationship Id="rId4" Type="http://schemas.openxmlformats.org/officeDocument/2006/relationships/hyperlink" Target="http://www.google.co.in/url?sa=i&amp;rct=j&amp;q=&amp;esrc=s&amp;source=images&amp;cd=&amp;cad=rja&amp;docid=VxiHdR9ImghULM&amp;tbnid=w4es81kpEkQlGM:&amp;ved=0CAUQjRw&amp;url=http://www.who.int/immunization_standards/vaccine_quality/pq_134_hepb_1doseped_sii/en/index.html&amp;ei=scCqUuqzC4ONrQfJ9IHYCw&amp;psig=AFQjCNEX-LKEDrBYnPWYVT7DPfQ6L7rU6A&amp;ust=1387008442757903" TargetMode="External"/><Relationship Id="rId9" Type="http://schemas.openxmlformats.org/officeDocument/2006/relationships/diagramColors" Target="../diagrams/colors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en-IN" sz="5400" b="1" dirty="0" smtClean="0"/>
              <a:t>Viral Lesions of the Oral Cavity</a:t>
            </a:r>
            <a:endParaRPr lang="en-IN" sz="5400" b="1" dirty="0"/>
          </a:p>
        </p:txBody>
      </p:sp>
      <p:pic>
        <p:nvPicPr>
          <p:cNvPr id="81922" name="Picture 2" descr="http://eggans.com/wp-content/uploads/Vir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89323"/>
            <a:ext cx="3456384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8546" name="Picture 2" descr="http://1.bp.blogspot.com/_Fyh8cloAIbY/TLKCo6_YG6I/AAAAAAAAAh8/Um5oBrsLYc8/s1600/antibac_pix_virus_types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965671"/>
            <a:ext cx="4909288" cy="3703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2.bc.cc.ca.us/bio16/images/viralrepr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1486"/>
          <a:stretch>
            <a:fillRect/>
          </a:stretch>
        </p:blipFill>
        <p:spPr bwMode="auto">
          <a:xfrm>
            <a:off x="1043607" y="404664"/>
            <a:ext cx="7267411" cy="645333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5089752"/>
          </a:xfrm>
        </p:spPr>
        <p:txBody>
          <a:bodyPr>
            <a:normAutofit/>
          </a:bodyPr>
          <a:lstStyle/>
          <a:p>
            <a:pPr algn="just"/>
            <a:r>
              <a:rPr lang="en-IN" dirty="0" smtClean="0"/>
              <a:t>EBV has </a:t>
            </a:r>
            <a:r>
              <a:rPr lang="en-IN" dirty="0" smtClean="0">
                <a:solidFill>
                  <a:srgbClr val="FF0000"/>
                </a:solidFill>
              </a:rPr>
              <a:t>two distinct life cycles </a:t>
            </a:r>
            <a:r>
              <a:rPr lang="en-IN" dirty="0" smtClean="0"/>
              <a:t>in the human host: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err="1" smtClean="0">
                <a:solidFill>
                  <a:srgbClr val="FF0000"/>
                </a:solidFill>
              </a:rPr>
              <a:t>Lytic</a:t>
            </a:r>
            <a:r>
              <a:rPr lang="en-IN" dirty="0" smtClean="0">
                <a:solidFill>
                  <a:srgbClr val="FF0000"/>
                </a:solidFill>
              </a:rPr>
              <a:t> form: </a:t>
            </a:r>
            <a:r>
              <a:rPr lang="en-IN" dirty="0" smtClean="0"/>
              <a:t>of infection that produces new infectious </a:t>
            </a:r>
            <a:r>
              <a:rPr lang="en-IN" dirty="0" err="1" smtClean="0"/>
              <a:t>virions</a:t>
            </a:r>
            <a:r>
              <a:rPr lang="en-IN" dirty="0" smtClean="0"/>
              <a:t>.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>
                <a:solidFill>
                  <a:srgbClr val="FF0000"/>
                </a:solidFill>
              </a:rPr>
              <a:t>Latent form: </a:t>
            </a:r>
            <a:r>
              <a:rPr lang="en-IN" dirty="0" smtClean="0"/>
              <a:t>of infection that allows the virus to persist in a dormant state for the lifetime of the host.</a:t>
            </a:r>
          </a:p>
          <a:p>
            <a:pPr marL="624078" indent="-514350" algn="just">
              <a:buFont typeface="+mj-lt"/>
              <a:buAutoNum type="arabicPeriod"/>
            </a:pPr>
            <a:endParaRPr lang="en-IN" dirty="0" smtClean="0"/>
          </a:p>
          <a:p>
            <a:pPr algn="just"/>
            <a:r>
              <a:rPr lang="en-IN" dirty="0" smtClean="0"/>
              <a:t> </a:t>
            </a:r>
            <a:r>
              <a:rPr lang="en-IN" dirty="0" smtClean="0">
                <a:solidFill>
                  <a:srgbClr val="FF0000"/>
                </a:solidFill>
              </a:rPr>
              <a:t>EBV has evolved a life cycle that mimics the natural differentiation pathway of antigen-activated B cells, giving the virus access to its site of latent infection, the resting memory B cell. 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1967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The role of Epstein-Barr virus in cancer.</a:t>
            </a:r>
            <a:endParaRPr lang="en-IN" sz="2400" dirty="0" smtClean="0"/>
          </a:p>
          <a:p>
            <a:r>
              <a:rPr lang="en-IN" sz="2400" dirty="0" err="1" smtClean="0"/>
              <a:t>Pattle</a:t>
            </a:r>
            <a:r>
              <a:rPr lang="en-IN" sz="2400" dirty="0" smtClean="0"/>
              <a:t> SB</a:t>
            </a:r>
          </a:p>
          <a:p>
            <a:r>
              <a:rPr lang="en-IN" sz="2400" dirty="0" smtClean="0"/>
              <a:t>Expert Opinion Biological Theory; 2006 Nov;6(11):1193-205.</a:t>
            </a:r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4365104"/>
            <a:ext cx="8363272" cy="2209432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Its presence in various 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stages of B-cell development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its 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ability to infect certain epithelial cells, 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 have pathogenic consequences, and can 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contribute to the development of a diverse group of lymphomas and carcinomas.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5161760"/>
          </a:xfrm>
        </p:spPr>
        <p:txBody>
          <a:bodyPr/>
          <a:lstStyle/>
          <a:p>
            <a:pPr algn="just"/>
            <a:r>
              <a:rPr lang="en-IN" dirty="0" err="1" smtClean="0"/>
              <a:t>Burkitt’s</a:t>
            </a:r>
            <a:r>
              <a:rPr lang="en-IN" dirty="0" smtClean="0"/>
              <a:t> lymphoma (BL) is characterized by translocation of the </a:t>
            </a:r>
            <a:r>
              <a:rPr lang="en-IN" i="1" dirty="0" smtClean="0">
                <a:solidFill>
                  <a:srgbClr val="FF0000"/>
                </a:solidFill>
              </a:rPr>
              <a:t>MYC gene to an immunoglobulin </a:t>
            </a:r>
            <a:r>
              <a:rPr lang="en-IN" dirty="0" smtClean="0">
                <a:solidFill>
                  <a:srgbClr val="FF0000"/>
                </a:solidFill>
              </a:rPr>
              <a:t>locus.</a:t>
            </a: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Inactivation of the p53 pathway </a:t>
            </a:r>
            <a:r>
              <a:rPr lang="en-IN" dirty="0" smtClean="0"/>
              <a:t>is a major step to tumor formation.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All EBV-associated malignancies is the </a:t>
            </a:r>
            <a:r>
              <a:rPr lang="en-IN" dirty="0" smtClean="0">
                <a:solidFill>
                  <a:srgbClr val="FF0000"/>
                </a:solidFill>
              </a:rPr>
              <a:t>expression of one or more latent membrane proteins. </a:t>
            </a:r>
            <a:r>
              <a:rPr lang="en-IN" dirty="0" smtClean="0"/>
              <a:t>Of the three latent membrane proteins, have known to have </a:t>
            </a:r>
            <a:r>
              <a:rPr lang="en-IN" dirty="0" err="1" smtClean="0">
                <a:solidFill>
                  <a:srgbClr val="FF0000"/>
                </a:solidFill>
              </a:rPr>
              <a:t>oncogenic</a:t>
            </a:r>
            <a:r>
              <a:rPr lang="en-IN" dirty="0" smtClean="0">
                <a:solidFill>
                  <a:srgbClr val="FF0000"/>
                </a:solidFill>
              </a:rPr>
              <a:t> activity.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1967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Epstein-Barr Virus in </a:t>
            </a:r>
            <a:r>
              <a:rPr lang="en-IN" sz="2400" b="1" dirty="0" err="1" smtClean="0"/>
              <a:t>Burkitt’s</a:t>
            </a:r>
            <a:r>
              <a:rPr lang="en-IN" sz="2400" b="1" dirty="0" smtClean="0"/>
              <a:t> Lymphoma.</a:t>
            </a:r>
            <a:endParaRPr lang="en-IN" sz="2400" dirty="0" smtClean="0"/>
          </a:p>
          <a:p>
            <a:r>
              <a:rPr lang="en-IN" sz="2400" dirty="0" smtClean="0"/>
              <a:t>Kathryn T. </a:t>
            </a:r>
            <a:r>
              <a:rPr lang="en-IN" sz="2400" dirty="0" err="1" smtClean="0"/>
              <a:t>Bieging</a:t>
            </a:r>
            <a:endParaRPr lang="en-IN" sz="2400" dirty="0" smtClean="0"/>
          </a:p>
          <a:p>
            <a:r>
              <a:rPr lang="en-IN" sz="2400" dirty="0" smtClean="0"/>
              <a:t>Cell Cycle. 2010 March ; 9(5): 901–908.</a:t>
            </a:r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363272" cy="4801720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dirty="0" smtClean="0"/>
              <a:t>The etiology of </a:t>
            </a:r>
            <a:r>
              <a:rPr lang="en-IN" dirty="0" smtClean="0">
                <a:solidFill>
                  <a:srgbClr val="FF0000"/>
                </a:solidFill>
              </a:rPr>
              <a:t>NPC is multi-factorial </a:t>
            </a:r>
            <a:r>
              <a:rPr lang="en-IN" dirty="0" smtClean="0"/>
              <a:t>and includes </a:t>
            </a:r>
            <a:r>
              <a:rPr lang="en-IN" dirty="0" smtClean="0">
                <a:solidFill>
                  <a:srgbClr val="FF0000"/>
                </a:solidFill>
              </a:rPr>
              <a:t>genetic susceptibility, exposure to carcinogens, and prior infection with the Epstein-Barr virus (EBV).</a:t>
            </a:r>
          </a:p>
          <a:p>
            <a:pPr algn="just"/>
            <a:r>
              <a:rPr lang="en-IN" dirty="0" smtClean="0"/>
              <a:t>Though EBV is certainly implicated in the pathogenesis of NPC, the </a:t>
            </a:r>
            <a:r>
              <a:rPr lang="en-IN" dirty="0" smtClean="0">
                <a:solidFill>
                  <a:srgbClr val="FF0000"/>
                </a:solidFill>
              </a:rPr>
              <a:t>exact mechanism and pathway by which it exerts its effects are unknown. </a:t>
            </a:r>
          </a:p>
          <a:p>
            <a:pPr algn="just"/>
            <a:r>
              <a:rPr lang="en-IN" dirty="0" smtClean="0"/>
              <a:t>EBV studies, </a:t>
            </a:r>
            <a:r>
              <a:rPr lang="en-IN" dirty="0" smtClean="0">
                <a:solidFill>
                  <a:srgbClr val="FF0000"/>
                </a:solidFill>
              </a:rPr>
              <a:t>circulating plasma EBV DNA levels, </a:t>
            </a:r>
            <a:r>
              <a:rPr lang="en-IN" dirty="0" smtClean="0"/>
              <a:t>have shown utility in staging, prognosis, and post-therapeutic monitoring. </a:t>
            </a:r>
          </a:p>
          <a:p>
            <a:pPr algn="just"/>
            <a:r>
              <a:rPr lang="en-IN" dirty="0" smtClean="0"/>
              <a:t>Patients with </a:t>
            </a:r>
            <a:r>
              <a:rPr lang="en-IN" dirty="0" smtClean="0">
                <a:solidFill>
                  <a:srgbClr val="FF0000"/>
                </a:solidFill>
              </a:rPr>
              <a:t>high plasma EBV DNA levels are at increased risk for distant metastasis.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5567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Nasopharyngeal Carcinoma: The Role of the Epstein-Barr Virus</a:t>
            </a:r>
            <a:r>
              <a:rPr lang="en-IN" sz="2400" u="sng" dirty="0" smtClean="0"/>
              <a:t> </a:t>
            </a:r>
          </a:p>
          <a:p>
            <a:r>
              <a:rPr lang="en-IN" sz="2400" dirty="0" smtClean="0"/>
              <a:t>Eugene A. Chu </a:t>
            </a:r>
          </a:p>
          <a:p>
            <a:r>
              <a:rPr lang="en-IN" sz="2400" dirty="0" err="1" smtClean="0"/>
              <a:t>Medscape</a:t>
            </a:r>
            <a:r>
              <a:rPr lang="en-IN" sz="2400" dirty="0" smtClean="0"/>
              <a:t> J Med. 2008; 10(7): 165. </a:t>
            </a:r>
          </a:p>
          <a:p>
            <a:endParaRPr lang="en-IN" sz="2400" b="1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000" b="1" dirty="0" smtClean="0"/>
              <a:t>Conclusion</a:t>
            </a:r>
            <a:endParaRPr lang="en-IN" sz="6000" b="1" dirty="0"/>
          </a:p>
        </p:txBody>
      </p:sp>
      <p:pic>
        <p:nvPicPr>
          <p:cNvPr id="5" name="Picture 2" descr="http://microbiologyworld.com/wp-content/uploads/2013/08/Virus_mainrb-400x30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00808"/>
            <a:ext cx="6876256" cy="5157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rlv.zcache.nl/virale_besmettingen_en_de_species_geimpliceerde_gr_poster-rb27301f911754033bfa20a5d75d37152_a62mf_8byvr_512.jpg?bg=0xfffff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4139" t="6225" r="4796" b="6850"/>
          <a:stretch>
            <a:fillRect/>
          </a:stretch>
        </p:blipFill>
        <p:spPr bwMode="auto">
          <a:xfrm>
            <a:off x="1127159" y="0"/>
            <a:ext cx="718457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https://encrypted-tbn3.gstatic.com/images?q=tbn:ANd9GcQGUV1v6F3CL7j-8y0mQFEmG8pNe2UvH0ntDaDnJNbM61_jpR8rr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"/>
            <a:ext cx="2987824" cy="3983766"/>
          </a:xfrm>
          <a:prstGeom prst="rect">
            <a:avLst/>
          </a:prstGeom>
          <a:noFill/>
        </p:spPr>
      </p:pic>
      <p:pic>
        <p:nvPicPr>
          <p:cNvPr id="4" name="Picture 2" descr="http://eggans.com/wp-content/uploads/Doctor-and-Patie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672917"/>
            <a:ext cx="5580112" cy="4185084"/>
          </a:xfrm>
          <a:prstGeom prst="rect">
            <a:avLst/>
          </a:prstGeom>
          <a:noFill/>
        </p:spPr>
      </p:pic>
      <p:pic>
        <p:nvPicPr>
          <p:cNvPr id="5" name="Picture 6" descr="http://blogs.angloinfo.com/bumps-babies-and-beyond/files/2011/10/vacc_pic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7224" y="3356992"/>
            <a:ext cx="6386776" cy="3501008"/>
          </a:xfrm>
          <a:prstGeom prst="rect">
            <a:avLst/>
          </a:prstGeom>
          <a:noFill/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2987824" y="836712"/>
            <a:ext cx="61561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“Sometimes the questions are complicated and the answers are simple.” </a:t>
            </a:r>
            <a:br>
              <a:rPr kumimoji="0" lang="en-I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IN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― Dr. Seuss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000" b="1" dirty="0" smtClean="0"/>
              <a:t>References</a:t>
            </a:r>
            <a:endParaRPr lang="en-IN" sz="6000" b="1" dirty="0"/>
          </a:p>
        </p:txBody>
      </p:sp>
      <p:pic>
        <p:nvPicPr>
          <p:cNvPr id="3" name="Picture 2" descr="imagesCAAVC26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653025"/>
            <a:ext cx="3250116" cy="32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881840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IN" sz="3200" dirty="0" smtClean="0"/>
              <a:t>Textbook of Microbiology – </a:t>
            </a:r>
            <a:r>
              <a:rPr lang="en-IN" sz="3200" dirty="0" err="1" smtClean="0"/>
              <a:t>Anant</a:t>
            </a:r>
            <a:r>
              <a:rPr lang="en-IN" sz="3200" dirty="0" smtClean="0"/>
              <a:t> </a:t>
            </a:r>
            <a:r>
              <a:rPr lang="en-IN" sz="3200" dirty="0" err="1" smtClean="0"/>
              <a:t>Narayan</a:t>
            </a:r>
            <a:endParaRPr lang="en-IN" sz="3200" dirty="0" smtClean="0"/>
          </a:p>
          <a:p>
            <a:pPr marL="624078" indent="-514350">
              <a:buFont typeface="+mj-lt"/>
              <a:buAutoNum type="arabicPeriod"/>
            </a:pPr>
            <a:r>
              <a:rPr lang="en-IN" sz="3200" dirty="0" smtClean="0"/>
              <a:t>Textbook of Pathology – Robbins 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200" dirty="0" smtClean="0"/>
              <a:t>Textbook of Pathology – Harsh Mohan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200" dirty="0" smtClean="0"/>
              <a:t>Textbook of Oral Pathology – Shafer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200" dirty="0" smtClean="0"/>
              <a:t>Textbook of Oral Pathology – Neville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200" u="sng" dirty="0" smtClean="0"/>
              <a:t>11 Reference Articles included.</a:t>
            </a:r>
            <a:endParaRPr lang="en-IN" sz="32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000" b="1" dirty="0" smtClean="0"/>
              <a:t>Thank You</a:t>
            </a:r>
            <a:endParaRPr lang="en-IN" sz="6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107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DNA Viruses: Herpes Viruses</a:t>
            </a:r>
            <a:endParaRPr lang="en-IN" b="1" dirty="0"/>
          </a:p>
        </p:txBody>
      </p:sp>
      <p:pic>
        <p:nvPicPr>
          <p:cNvPr id="4" name="Picture 2" descr="http://1.bp.blogspot.com/-r6nvNkjLJQs/Ul0pIOUW0FI/AAAAAAAAALw/HtZ7UFz2nqc/s1600/antibac_pix_virus_typ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66667" b="50293"/>
          <a:stretch>
            <a:fillRect/>
          </a:stretch>
        </p:blipFill>
        <p:spPr bwMode="auto">
          <a:xfrm>
            <a:off x="2843808" y="3122586"/>
            <a:ext cx="3320368" cy="3735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66800"/>
          </a:xfrm>
        </p:spPr>
        <p:txBody>
          <a:bodyPr/>
          <a:lstStyle/>
          <a:p>
            <a:r>
              <a:rPr lang="en-IN" b="1" dirty="0" err="1" smtClean="0">
                <a:solidFill>
                  <a:schemeClr val="accent2"/>
                </a:solidFill>
              </a:rPr>
              <a:t>Herpesvirus</a:t>
            </a:r>
            <a:r>
              <a:rPr lang="en-IN" b="1" dirty="0" smtClean="0">
                <a:solidFill>
                  <a:schemeClr val="accent2"/>
                </a:solidFill>
              </a:rPr>
              <a:t> family:</a:t>
            </a:r>
            <a:endParaRPr lang="en-IN" dirty="0">
              <a:solidFill>
                <a:schemeClr val="accent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5161760"/>
          </a:xfrm>
        </p:spPr>
        <p:txBody>
          <a:bodyPr>
            <a:normAutofit/>
          </a:bodyPr>
          <a:lstStyle/>
          <a:p>
            <a:pPr algn="just"/>
            <a:r>
              <a:rPr lang="en-IN" sz="3000" dirty="0" smtClean="0"/>
              <a:t>Enveloped double stranded DNA viruses.</a:t>
            </a:r>
          </a:p>
          <a:p>
            <a:pPr algn="just"/>
            <a:endParaRPr lang="en-IN" sz="3000" dirty="0" smtClean="0"/>
          </a:p>
          <a:p>
            <a:pPr algn="just"/>
            <a:r>
              <a:rPr lang="en-IN" sz="3000" dirty="0" err="1" smtClean="0"/>
              <a:t>Capsid</a:t>
            </a:r>
            <a:r>
              <a:rPr lang="en-IN" sz="3000" dirty="0" smtClean="0"/>
              <a:t> </a:t>
            </a:r>
            <a:r>
              <a:rPr lang="en-IN" sz="3000" dirty="0" err="1" smtClean="0"/>
              <a:t>icosahedral</a:t>
            </a:r>
            <a:r>
              <a:rPr lang="en-IN" sz="3000" dirty="0" smtClean="0"/>
              <a:t> with </a:t>
            </a:r>
            <a:r>
              <a:rPr lang="en-IN" sz="3000" dirty="0" smtClean="0">
                <a:solidFill>
                  <a:srgbClr val="FF0000"/>
                </a:solidFill>
              </a:rPr>
              <a:t>162 </a:t>
            </a:r>
            <a:r>
              <a:rPr lang="en-IN" sz="3000" dirty="0" err="1" smtClean="0">
                <a:solidFill>
                  <a:srgbClr val="FF0000"/>
                </a:solidFill>
              </a:rPr>
              <a:t>capsomeres</a:t>
            </a:r>
            <a:r>
              <a:rPr lang="en-IN" sz="3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IN" sz="3000" dirty="0" smtClean="0"/>
          </a:p>
          <a:p>
            <a:pPr algn="just"/>
            <a:r>
              <a:rPr lang="en-IN" sz="3000" dirty="0" smtClean="0"/>
              <a:t>They replicate in host </a:t>
            </a:r>
            <a:r>
              <a:rPr lang="en-IN" sz="3000" dirty="0" smtClean="0">
                <a:solidFill>
                  <a:srgbClr val="FF0000"/>
                </a:solidFill>
              </a:rPr>
              <a:t>cell nucleus.</a:t>
            </a:r>
          </a:p>
          <a:p>
            <a:pPr algn="just"/>
            <a:endParaRPr lang="en-IN" sz="3000" dirty="0" smtClean="0"/>
          </a:p>
          <a:p>
            <a:pPr algn="just"/>
            <a:r>
              <a:rPr lang="en-IN" sz="3000" dirty="0" smtClean="0">
                <a:solidFill>
                  <a:srgbClr val="FF0000"/>
                </a:solidFill>
              </a:rPr>
              <a:t>Characteristic features:</a:t>
            </a:r>
          </a:p>
          <a:p>
            <a:pPr algn="just"/>
            <a:endParaRPr lang="en-IN" sz="3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3528" y="1268760"/>
            <a:ext cx="8363272" cy="530577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form </a:t>
            </a:r>
            <a:r>
              <a:rPr kumimoji="0" lang="en-IN" sz="3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Cowdry type A intranuclear (Lipschutz) inclusion bodies.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Divided into </a:t>
            </a:r>
            <a:r>
              <a:rPr kumimoji="0" lang="en-IN" sz="3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subfamilies </a:t>
            </a:r>
            <a:r>
              <a:rPr kumimoji="0" lang="en-IN" sz="3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depending on their biological, physical &amp; genetic properties.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http://t1.gstatic.com/images?q=tbn:ANd9GcTODdDbTPIFhVW_YXJnRNQaUmff8o9tEqXJdUcDQNq5IhpdzLSDi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772816"/>
            <a:ext cx="3810000" cy="355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Types of Herpes Virus: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91264" cy="5377784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Herpes simplex Virus 1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Herpes simplex Virus 2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err="1" smtClean="0"/>
              <a:t>Varicella</a:t>
            </a:r>
            <a:r>
              <a:rPr lang="en-IN" sz="3000" dirty="0" smtClean="0"/>
              <a:t> Zoster Virus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Cytomegalovirus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Epstein-Barr Virus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Human Herpes Virus 6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Human Herpes Virus 7 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Human Herpes Virus 8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Simian Herpes Virus </a:t>
            </a:r>
          </a:p>
          <a:p>
            <a:pPr marL="624078" indent="-514350">
              <a:buFont typeface="+mj-lt"/>
              <a:buAutoNum type="arabicPeriod"/>
            </a:pPr>
            <a:endParaRPr lang="en-IN" sz="3000" dirty="0" smtClean="0"/>
          </a:p>
          <a:p>
            <a:pPr marL="624078" indent="-514350">
              <a:buFont typeface="+mj-lt"/>
              <a:buAutoNum type="arabicPeriod"/>
            </a:pPr>
            <a:endParaRPr lang="en-IN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520" y="0"/>
          <a:ext cx="8712968" cy="657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475656" y="2636912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99992" y="2996952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524328" y="2636912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520" y="3861048"/>
            <a:ext cx="2448272" cy="15841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+mj-lt"/>
              <a:buAutoNum type="arabicPeriod"/>
            </a:pPr>
            <a:r>
              <a:rPr lang="en-IN" sz="2400" b="1" dirty="0" smtClean="0"/>
              <a:t>Herpes Simplex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 err="1" smtClean="0"/>
              <a:t>Varicella</a:t>
            </a:r>
            <a:r>
              <a:rPr lang="en-IN" sz="2400" b="1" dirty="0" smtClean="0"/>
              <a:t> Zoster </a:t>
            </a:r>
            <a:endParaRPr lang="en-IN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3203848" y="3933056"/>
            <a:ext cx="2952328" cy="11521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 algn="ctr">
              <a:buFont typeface="+mj-lt"/>
              <a:buAutoNum type="arabicPeriod"/>
            </a:pPr>
            <a:r>
              <a:rPr lang="en-IN" sz="2400" b="1" dirty="0" smtClean="0"/>
              <a:t>Cytomegalovirus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 smtClean="0"/>
              <a:t>HHV 6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 smtClean="0"/>
              <a:t>HHV 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6216" y="4077072"/>
            <a:ext cx="2376264" cy="9361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+mj-lt"/>
              <a:buAutoNum type="arabicPeriod"/>
            </a:pPr>
            <a:r>
              <a:rPr lang="en-IN" sz="2400" b="1" dirty="0" smtClean="0"/>
              <a:t>Epstein-</a:t>
            </a:r>
            <a:r>
              <a:rPr lang="en-IN" sz="2400" b="1" dirty="0" err="1" smtClean="0"/>
              <a:t>barr</a:t>
            </a:r>
            <a:r>
              <a:rPr lang="en-IN" sz="2400" b="1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b="1" dirty="0" smtClean="0"/>
              <a:t>HHV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7544" y="5589240"/>
            <a:ext cx="8280920" cy="10081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8 different types of herpes viruses are known whose primary hosts are humans, called </a:t>
            </a:r>
            <a:r>
              <a:rPr lang="en-IN" sz="2400" b="1" dirty="0" smtClean="0">
                <a:solidFill>
                  <a:schemeClr val="bg1"/>
                </a:solidFill>
              </a:rPr>
              <a:t>“ Human herpes virus types 1-8 ”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3"/>
          <a:ext cx="9144000" cy="70104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510272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Official Name</a:t>
                      </a:r>
                      <a:endParaRPr lang="en-I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Common Name</a:t>
                      </a:r>
                      <a:endParaRPr lang="en-I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Subfamily</a:t>
                      </a:r>
                      <a:endParaRPr lang="en-I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/>
                        <a:t>Site of latent infection</a:t>
                      </a:r>
                      <a:endParaRPr lang="en-IN" sz="1800" dirty="0"/>
                    </a:p>
                  </a:txBody>
                  <a:tcPr/>
                </a:tc>
              </a:tr>
              <a:tr h="491976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Human herpes virus </a:t>
                      </a:r>
                    </a:p>
                    <a:p>
                      <a:r>
                        <a:rPr lang="en-IN" sz="1600" dirty="0" smtClean="0"/>
                        <a:t>type 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Herpes simplex virus type 1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alpha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Neurons</a:t>
                      </a:r>
                      <a:endParaRPr lang="en-IN" sz="1600" dirty="0"/>
                    </a:p>
                  </a:txBody>
                  <a:tcPr/>
                </a:tc>
              </a:tr>
              <a:tr h="697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 type 2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Herpes simplex virus type 2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alpha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/>
                        <a:t>Neurons</a:t>
                      </a:r>
                    </a:p>
                    <a:p>
                      <a:endParaRPr lang="en-IN" dirty="0"/>
                    </a:p>
                  </a:txBody>
                  <a:tcPr/>
                </a:tc>
              </a:tr>
              <a:tr h="665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3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Varicella</a:t>
                      </a:r>
                      <a:r>
                        <a:rPr lang="en-IN" sz="1600" dirty="0" smtClean="0"/>
                        <a:t> zoster virus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alpha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/>
                        <a:t>Neurons</a:t>
                      </a:r>
                    </a:p>
                    <a:p>
                      <a:endParaRPr lang="en-IN" dirty="0"/>
                    </a:p>
                  </a:txBody>
                  <a:tcPr/>
                </a:tc>
              </a:tr>
              <a:tr h="665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4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Epstein-</a:t>
                      </a:r>
                      <a:r>
                        <a:rPr lang="en-IN" sz="1600" dirty="0" err="1" smtClean="0"/>
                        <a:t>barr</a:t>
                      </a:r>
                      <a:r>
                        <a:rPr lang="en-IN" sz="1600" dirty="0" smtClean="0"/>
                        <a:t> virus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gamma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Lymphoid tissues</a:t>
                      </a:r>
                      <a:endParaRPr lang="en-IN" dirty="0"/>
                    </a:p>
                  </a:txBody>
                  <a:tcPr/>
                </a:tc>
              </a:tr>
              <a:tr h="665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5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Cytomegalovirus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/>
                        <a:t>beta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Secretory glands, kidneys</a:t>
                      </a:r>
                      <a:endParaRPr lang="en-IN" dirty="0"/>
                    </a:p>
                  </a:txBody>
                  <a:tcPr/>
                </a:tc>
              </a:tr>
              <a:tr h="665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6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Human B cell </a:t>
                      </a:r>
                      <a:r>
                        <a:rPr lang="en-IN" sz="1600" dirty="0" err="1" smtClean="0"/>
                        <a:t>lymphotropic</a:t>
                      </a:r>
                      <a:r>
                        <a:rPr lang="en-IN" sz="1600" baseline="0" dirty="0" smtClean="0"/>
                        <a:t> virus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beta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Lymphoid tissues</a:t>
                      </a:r>
                    </a:p>
                    <a:p>
                      <a:endParaRPr lang="en-IN" dirty="0"/>
                    </a:p>
                  </a:txBody>
                  <a:tcPr/>
                </a:tc>
              </a:tr>
              <a:tr h="612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7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R K virus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beta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-------------------</a:t>
                      </a:r>
                      <a:endParaRPr lang="en-IN" dirty="0"/>
                    </a:p>
                  </a:txBody>
                  <a:tcPr/>
                </a:tc>
              </a:tr>
              <a:tr h="665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Human herpes virus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type 8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---------------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 smtClean="0"/>
                        <a:t>gamma</a:t>
                      </a:r>
                    </a:p>
                    <a:p>
                      <a:pPr algn="ctr"/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-------------------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5300" b="1" dirty="0" smtClean="0"/>
              <a:t>Alpha Herpes Viruses:</a:t>
            </a:r>
            <a:br>
              <a:rPr lang="en-IN" sz="5300" b="1" dirty="0" smtClean="0"/>
            </a:br>
            <a:r>
              <a:rPr lang="en-IN" sz="5300" b="1" dirty="0" smtClean="0"/>
              <a:t>Herpes Simplex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pic>
        <p:nvPicPr>
          <p:cNvPr id="80898" name="Picture 2" descr="http://www.bio-rad.com/webroot/web/images/cdg/products/microbiology/product_detail/global/cmd_25180_pd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1" y="3645024"/>
            <a:ext cx="5000325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accent2"/>
                </a:solidFill>
              </a:rPr>
              <a:t>Herpes Simplex: </a:t>
            </a:r>
            <a:r>
              <a:rPr lang="en-IN" sz="3100" b="1" dirty="0" smtClean="0">
                <a:solidFill>
                  <a:schemeClr val="accent3"/>
                </a:solidFill>
              </a:rPr>
              <a:t>acute infectious disease</a:t>
            </a:r>
            <a:endParaRPr lang="en-IN" sz="3100" b="1" dirty="0">
              <a:solidFill>
                <a:schemeClr val="accent3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539552" y="1412776"/>
          <a:ext cx="8064896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http://images.rxlist.com/images/slideshow/stds-s8-photo-of-herpes-simplex-virus-type-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33562" y="3861048"/>
            <a:ext cx="4410438" cy="2996952"/>
          </a:xfrm>
          <a:prstGeom prst="rect">
            <a:avLst/>
          </a:prstGeom>
          <a:noFill/>
        </p:spPr>
      </p:pic>
      <p:pic>
        <p:nvPicPr>
          <p:cNvPr id="7" name="Picture 2" descr="http://0.tqn.com/d/dermatology/1/0/J/5/HerpLip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5742"/>
          <a:stretch>
            <a:fillRect/>
          </a:stretch>
        </p:blipFill>
        <p:spPr bwMode="auto">
          <a:xfrm>
            <a:off x="755576" y="3803694"/>
            <a:ext cx="3240360" cy="305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ular Callout 7"/>
          <p:cNvSpPr/>
          <p:nvPr/>
        </p:nvSpPr>
        <p:spPr>
          <a:xfrm>
            <a:off x="6228184" y="1340768"/>
            <a:ext cx="2736304" cy="1044696"/>
          </a:xfrm>
          <a:prstGeom prst="wedgeRectCallout">
            <a:avLst>
              <a:gd name="adj1" fmla="val -50077"/>
              <a:gd name="adj2" fmla="val 11573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Arial" pitchFamily="34" charset="0"/>
              <a:buChar char="•"/>
            </a:pPr>
            <a:r>
              <a:rPr lang="en-IN" dirty="0" smtClean="0"/>
              <a:t> </a:t>
            </a:r>
            <a:r>
              <a:rPr lang="en-IN" sz="2000" b="1" dirty="0" smtClean="0"/>
              <a:t>More virulent </a:t>
            </a:r>
          </a:p>
          <a:p>
            <a:pPr>
              <a:buFont typeface="Arial" pitchFamily="34" charset="0"/>
              <a:buChar char="•"/>
            </a:pPr>
            <a:r>
              <a:rPr lang="en-IN" sz="2000" b="1" dirty="0" smtClean="0"/>
              <a:t> Carcinoma of Uterine Cervix</a:t>
            </a:r>
            <a:endParaRPr lang="en-IN" sz="20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Structure: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4" name="Picture 6" descr="http://t0.gstatic.com/images?q=tbn:ANd9GcTv6Vq7YhDmN4DD53CCHgywyQwbl8aNmn5LcxsI15c2-g4BpQux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12776"/>
            <a:ext cx="6696744" cy="5348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://www.yalescientific.org/wp-content/uploads/2012/12/Herpes3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4213" y="0"/>
            <a:ext cx="6229787" cy="6858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2132856"/>
            <a:ext cx="8229600" cy="1066800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HSV Life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000" b="1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cycle: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24128" y="2996952"/>
            <a:ext cx="2088232" cy="720080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251520" y="0"/>
          <a:ext cx="8712968" cy="6573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1475656" y="2636912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520" y="3861048"/>
            <a:ext cx="2736304" cy="15841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itchFamily="34" charset="0"/>
              <a:buChar char="•"/>
            </a:pPr>
            <a:r>
              <a:rPr lang="en-IN" sz="2400" dirty="0" smtClean="0"/>
              <a:t>No circulating antibodies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IN" sz="2400" dirty="0" smtClean="0"/>
              <a:t> Severe systemic manifestations</a:t>
            </a:r>
            <a:endParaRPr lang="en-IN" sz="2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452320" y="2636912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28184" y="3861048"/>
            <a:ext cx="2448272" cy="15841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457200" indent="-457200">
              <a:buFont typeface="Arial" pitchFamily="34" charset="0"/>
              <a:buChar char="•"/>
            </a:pPr>
            <a:r>
              <a:rPr lang="en-IN" sz="2400" dirty="0" smtClean="0"/>
              <a:t>Circulating antibodies</a:t>
            </a:r>
            <a:endParaRPr lang="en-IN" sz="2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Contents: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5161760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Introduction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Virus: Structure				   	  	       Classification				       	       Pathogenesis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DNA Viruses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RNA Viruses</a:t>
            </a:r>
          </a:p>
          <a:p>
            <a:pPr marL="624078" indent="-514350">
              <a:buFont typeface="+mj-lt"/>
              <a:buAutoNum type="arabicPeriod"/>
            </a:pPr>
            <a:r>
              <a:rPr lang="en-IN" sz="3000" dirty="0" smtClean="0"/>
              <a:t>Latest Updates</a:t>
            </a:r>
          </a:p>
          <a:p>
            <a:pPr marL="109728" indent="0">
              <a:buNone/>
            </a:pPr>
            <a:r>
              <a:rPr lang="en-IN" sz="3000" dirty="0" smtClean="0"/>
              <a:t>					</a:t>
            </a:r>
          </a:p>
          <a:p>
            <a:pPr marL="624078" indent="-514350">
              <a:buFont typeface="+mj-lt"/>
              <a:buAutoNum type="arabicPeriod"/>
            </a:pPr>
            <a:endParaRPr lang="en-IN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ttp://whatisherpes.net/wp-content/uploads/Herpes-on-the-ey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672408" cy="2433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763688" y="2420888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Herpetic Conjunctivitis / </a:t>
            </a:r>
            <a:r>
              <a:rPr lang="en-IN" sz="2000" b="1" dirty="0" err="1" smtClean="0">
                <a:solidFill>
                  <a:schemeClr val="tx1"/>
                </a:solidFill>
              </a:rPr>
              <a:t>Keratoconjunctivitis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25602" name="Picture 2" descr="https://encrypted-tbn2.gstatic.com/images?q=tbn:ANd9GcQ8JuHaujlv7UXkfiBxU5e0-ReXl9j0POy4fSSbizzlLV9HfZJj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0"/>
            <a:ext cx="3683893" cy="2447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s://encrypted-tbn2.gstatic.com/images?q=tbn:ANd9GcQc1oCpGzh7WLEkOxBVUYHJGmscKh8NmCsAKHjZxvQMNazW1SGNL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501008"/>
            <a:ext cx="3371850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6093296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Herpetic Eczema</a:t>
            </a:r>
            <a:endParaRPr lang="en-IN" sz="2000" b="1" dirty="0">
              <a:solidFill>
                <a:schemeClr val="tx1"/>
              </a:solidFill>
            </a:endParaRPr>
          </a:p>
        </p:txBody>
      </p:sp>
      <p:pic>
        <p:nvPicPr>
          <p:cNvPr id="25604" name="Picture 4" descr="http://images-cdn01.associatedcontent.com/image/A3467/34673/300_34673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5575" y="2924944"/>
            <a:ext cx="2638425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779912" y="4509120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Herpes simplex </a:t>
            </a:r>
          </a:p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of newborn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664" y="2564904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1.</a:t>
            </a:r>
            <a:endParaRPr lang="en-IN" b="1" dirty="0"/>
          </a:p>
        </p:txBody>
      </p:sp>
      <p:sp>
        <p:nvSpPr>
          <p:cNvPr id="11" name="Rectangle 10"/>
          <p:cNvSpPr/>
          <p:nvPr/>
        </p:nvSpPr>
        <p:spPr>
          <a:xfrm>
            <a:off x="4211960" y="4653136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3.</a:t>
            </a:r>
            <a:endParaRPr lang="en-IN" b="1" dirty="0"/>
          </a:p>
        </p:txBody>
      </p:sp>
      <p:sp>
        <p:nvSpPr>
          <p:cNvPr id="13" name="Rectangle 12"/>
          <p:cNvSpPr/>
          <p:nvPr/>
        </p:nvSpPr>
        <p:spPr>
          <a:xfrm>
            <a:off x="395536" y="6309320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2.</a:t>
            </a:r>
            <a:endParaRPr lang="en-IN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20</a:t>
            </a:fld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6505574" y="836712"/>
            <a:ext cx="2584637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Swelling &amp; congestion of palpebral conjunctiva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Corneal </a:t>
            </a:r>
            <a:r>
              <a:rPr lang="en-US" dirty="0" err="1" smtClean="0"/>
              <a:t>lcers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Vesicles of eyelids</a:t>
            </a:r>
          </a:p>
          <a:p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2851459" y="6021938"/>
            <a:ext cx="258463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Superimposed on pre-existing eczema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data:image/jpeg;base64,/9j/4AAQSkZJRgABAQAAAQABAAD/2wCEAAkGBhQSERQUEhQUFRUVGBUVGBYXFxYVGBUWFRcYGBcYFhgYHCYeFxkjGhgXHy8gIycpLCwsFR4xNTAqNSYrLCkBCQoKDgwOGA8PGikdHBwpLCkpKSkpKSkpKSkpKSkpKSksKSkpKSkpKSkpKTUpKSkpKSwpKSkpKSkpKSkpKSwpKf/AABEIALQA9AMBIgACEQEDEQH/xAAbAAACAwEBAQAAAAAAAAAAAAAABAMFBgIBB//EAD0QAAEDAgQEAwUFBwUAAwAAAAEAAhEDIQQSMUEFUWFxBiKBEzJCkbFSocHR8BQjM2Jy4fEkgpKi0gdTwv/EABoBAAIDAQEAAAAAAAAAAAAAAAABAgMEBQb/xAAkEQACAgICAgIDAQEAAAAAAAAAAQIRAzESIQRRBTITM0EiI//aAAwDAQACEQMRAD8A+b4Wi3IPK02BmAdr6jqrLDYVhEZGS3XytOZp9NQq/AtsDMWF/QKypMAM522AA6lY5NnpYxjS6G6HDWE+5TE6Asb9/LurHDYJjXkuo4d4aHD3GgB0WdYeaOuqXwj3H3WF0i02Ft+qsqFJxBtA+IyNSNuar5MhKMfRDS4XTIk06MSAYps9Rp/hdO4dSifZUhfyj2bL/dp1TTiCANABZoFgNTJ+Jx3JUb3E+Y2BMW+g5AI5P2JRj6M7xfhVNwIaxoJDoLWhtxzhYqo2Cvo2JNj0KwvF6WWq8Dn9VoxO9mTzMa4KSEV4hCuOPbBerxeoBMFNh8G6oYa0nt+ateE8CzeerYWt30n8lu+C8LY4geUNFhNhM6kDUquWRI6GLxW1yn0YjCeDar9S0dLk/cm2+AahE5x2IcvsvB+B4dzCXPdaSYIpt1tYX2SWM4SyAWl3P3ibzoq/yGiEMV8aPjmK8FV26AO7G/yMKlxGEcww9paeREL7bUwBMEmdzrdV3EOENqtLKrARtJgj+lyksnsJ+LGX16Pjy8Wh8R+FXYc5my6kdHbt5B3IrPkK1Ozm5McsbpniF6vITKrYIQhArYIQhAWwQhCBWCEIQFghCEi1PovcNGVuugt6BW+GEQYAI0tOqrMHT8o7DpsFYUqv2ZHKbCRrrqskz0kfqi8Z5omSPvPfkOibY8CQfNoLRFzYD/CrcNVkec9oIaJ27p5mL10+yABEDUx1+irsreyd7iTlESTEj4QNb8gPmu6hBIDfcaAGjpz7k3UJIjYTBc7QBv2W817cC4gxmg/C0+6TynkgYtix5CsJx9kVXTvH0W5xVXy2WJ4/ap/tHyV2F9lHlL/kU6EIWo4AK24Pw+QXnaI7nkq3D08zgFtuGYOKcAXsZ6zqqss+K6Ol4OBSfOX8HcZg2tIZENDWSeseY85Mq04aYjpEAbBRcTp/vTmHLTQ2jfqrHh1Hf5+l1ji7Z1nXGy9wTzlvuQP16qxr4ICL3J9Bb71VYSoSWiLTc85uFYYiqRsrKMck7Izh7W6pLE0LG365pgVyF77QFBNNlPjcM1zSHDM11nDodj16r5R4l4EcNWLblhGZjubeXcL7FjaFumnzWN8c0c+EBPvUHxPNj9ApwlTohnhzgfN14V65eLWcR7BCEIECEISCwQhCBAhCEACEISLlo0WDjKOcNvfYaK3wJIc0tN72s6x1EGypcMZYLWsNLTA1VjhsRliBB+0LE9CRdYZnpIr/ACi0ZpcBsHex6dzsnGF2skGI7A65du5Va2uASIkD7Q35xzT9F43iI0kg3FoCgJolAEZjIAFhqXEaADZs6lR4mtMmdfMe/LoEFxuTcSGxpLhyjYLio+Qet/lqkwSIXu8v60Cx/HT5/QLVYt0A9lkeLu859FowbKfM6xMrkIQAtZ54suE0fMO4W24dq352WS4W2C30HzWs4e+e0/I6CFhyu2elwQ4Yki/41TH7tw3ZlPeZ+a5w1WbKzOHz4drjYAwSb7a/NU7aoaYNuqgl2Cdqi6wVYtI6K/q1g8NJgEmO9+XJZ3DUXGBlJJuIE2F5srWh7wNxrtdWmfJTZ7VEeh+iTfUj9aKasDHaUjWfr2hRJQJTUkEdPvVJjeHe1pYkGwhoHKT+Nk77f6j8ipqDYpOJ+N5js23zQtlktUfDqzb+v5qMhOcUp5arxye4fIlJytyfRwcyqbAoQhBQCEIQAIQhAAhCEACEISLlovqD/IJmwEXjYajdPhmWMxvbQyDa0FqrcGRAkkGBoAdh1TxENBa4OJkuaGkZTzg691jkj0sdIcp1re8ZgWNpJ1g7Kek+JuZ5303M6WSVExqDO2YWka6pym3UkmCLCIzk7SB7qqaJDZeCQZi1gL9gT2uSuth1ufwUbWDe0Ht8+S7Mc5SIi+KOvaO0rG8Td5z+tFrcXUAB6fqyxmLdLj3WrCjH58qx0QLuiLhcKbCtutD0cXCrmkW+EGkarR4Cr5YGto/NUWEpj7lc4dmW+moHY6rBNnrIx6o0jeKxRLb3ufTSPW6qf2wzbT7uqQfi3SRFjHeB9F69pgG8Ea6TGsTuqu2OOJIv8HxlzIipkvsZifoFbs8QuLcz67QB5W+XMZ5DKJ0vJWAxDi2btkQYBkmfyU2Fo1DUzZS5jXsa8sIJcHaBjnfWyaiyM/Hibd3GwYEtJIAAnKT22JKhxWMIcWuDmnQg/cFjWUKj2uAIbkIG0ySYa2Dd3PYC5UDuJVGQHF2gsToRrF/dnQ7qVSIrDE1leuQZiR05lXj3TRbGkB1jaYCwmC49JgyCbDktXw/F5qcDl0QpVshlxtHy/wAV0cuKrD+cn/lBVNK0PjVv+qf1DT9yzy6ENHnvJ6yMCUIQpGYEIQgQIQhA2CEIQJAhCEi5aLej7otsBy2G6ea6QGgkRO5I7xt6JLC1SG2NiBI52GqbY+NA22us/eVlkemx/UephzYLmkgXgyW37FMU9nb7WPl7KuovzaG++ZwA6GUxTxJ9bzJ/X3KponRYUa06fS/rzXVapa+8JanUOUwLCB0vfuvK1SGmdZURUKcRxENMforK1TJV3xSrZURK24V0cn5GXaieJjBi6XTWD1U56MHi/sRf4IgQn/afj1VTRenXPkT/AGj81gkrZ6yKGqLsxM+qbfRbUaxpJBykC98wPugbSNlWFwyAjeb9dvzXdIvdTeWSC1zRDZzPLh5j/KIGqjTJuJPTxwbUYGAtAcwZXRDiw39pzAnSe60eDbTzCq0Po0zUy+1a/wDiZbkClE5yTa0AaLL4Sg32obUOakHS82BJiLTqAY7q1wb2muKIa0U65Dg3OGGm9ktzON8pNzA2KnTKcq9FrwrBMDjTOZ3tG4iZyuEtGaIHvdXR0Cq+KUTVoUQx1MMp+XMcxfleRmLidGN6qVtNlOIJp1G1XtL2uzl7HsILAfskwOd1YYHEjEEMcQGsYaQtleWEtsd3XHeAVC2ijjK7MdxDABld4pyaYJLXASXAXBaTaDqrXw1xCwDueXuSmMgazNEh1X2cl3la3Ty8m9VFX4c2m1op2aS62t2nnuOSG7LrtUzPeOmRiJ5sb9SswtN41fmqU3c6Y+YcQVmV0Mf1PN+Z+xghCFMxghCEACEIQAIQhAAhCEi1aLvC0xAudAbbWE6p11B8yXTv70utoSEvhXnymBJaB5gIIAjQ7pxjLAhjRJgy4HXe5lqyN9npYuoo5pkkR5THM6TraPqmA0n4W8gG/qwXQze6RTsfhyEzpE7iy9bb4TykHXnpooE+R4KdtCNI/Gy8rG19OaYYYbIETvePSbqCvU7/AJpbAoOKvVUtDj8F+7Mi4Ob05LPOWzG+jh/IRf5LBMYQpdMYVTnoy+N+xFrSep21CY1S1ESYV03CQwjLLtj+MlY5Uj1kJdC9FpjcK5wNGm9zG1JY0++43ykNIJ6hdcH4aLZruJ9B3VuMAKshjiIB1uXO6KNEZ5lojwvDaIg0oJABa4u9m0iZABdaN1xj8Afb+1pz7QCA9ozhxInOMzYMXClwmAxDBDAHta3ymGuEz5muB1srfD46sxsOZ5ZEmCC0ReAbjlKjTKOTTtOzL1agAH7thez3q1M1RnPN4AiRKgwvEKbcjnAEiYa2GBxk65YIcAT3lX2MptcQ+mIM53RIDgNsvxCOaqeJ4OWGq0NDA01cxDZBBjL/AFTsotGmDi0V+PxDTlpZi0QCXOkfzAPaPktB+1CvhqbxMsBBFiGgGB1PqqhuDaGPbUpg1GtGXKRdrxJcI954vIKsOH8PdTY/KDcNIJgZmPExG3OOaQZEq6Mn4yo/wnc2uHqD9YWVX0DjWDFSg8bsb7VvpYj5LAvF1vxO0ee+QjU7OUIRKtOaCEIQAIQhAAhCEACEIQWrRoMI5vljOBDeRkgCdRoSnGYVpvnBIuGlpE8xLdElg65AbZjoDdWg7byFOMU0a02OE/zNn5HRY3s9JH6osqVIyIZTtceeZtpDjdMU6zjFiBqRoCesaBVVDGNAuxovqS4nKeQVnQxTYEBx5kiGgcwB+KqY6ZI5pOzpjloPyUjMMZvFtvpKm/aRBh1yfem8dJ0HRDK/K/I3PqVEVsRxuHk6G4I9TKwtdsEj0X0PGU7Wn+r62WF4vSy1XAc/qtWBmDzo3jTEkzhEsnMKFfPRzvFVzHKT4Kt8PiiR05pThrBv6he1qOVxAJAWWUbPSwVo02Gr/uy1pMwIvrPM8lacNrii8DMRsY1vrB1A7LE4au5lj5hynleQnBxJ7nZgYJ0/IqvtDeFs3/EuNtpAtpjMCQ64IuPsnlfQpBviOL+2qkkkEECAI0MmCOyX4NxhraDgWgvIjNuOc+qnw+NpuphppsN82YjW9xMXKLKFDjtETOKy2ARBETpvuNuSgxlJvsBUMDO8QB5oa22XpOswm6/D6Tw4tp5SGgkAwDzukqnCn2ytka+9No0nZQZfGilxzqtYgACmxhhgbIA5u5kmVcUyWyQSTAbe8ACLDZDabhqwz2nRdtrgCCDpySssk0Lsw2YPGxZUj/iZXzN6+qYh5yuGmZr8p+y6DA9QvllcXW3CcX5FdJkZQhCvOMCEIQAIQhArBCEIGez+oCF4hBatGswPCg5rJDRLQZLzOg0tEmU7R4DTIGZ72um/uwGjV3bRLYOp+7ZOaBks2R8Nz39Fc4Y5R/CIMgB0Auzaj3vw+SwuTs9Cm6QtQ8LMcLVHG4adAJMkXNosm6fAKbHNDjUJBOa4giOnVNtrPcJfUDb3BjMTG40lT0AG+WbfFoGnuYkqLdicpEdLhtMbNvJMeYiNPTqpG0hyuOXW+2y7Bk+XWDJ2trqL2XBq27ACdP8AJKTF2xLHsjrt3JWF4+z94TzA+e63GIpzaevy3WP8Q0gCI/VpVuHZDOrxMoVYUW2VeFZ0m2WmZz/CjbZPh60JsVS+ZIvuRJ7SNkmKamprOzvYxl2Fe28W1kXEfguPa6B3OQTbVPYPEwI7DvKe4VUa4kVNBaIv0PW6rZe5UKYCuNpE29Vp8ELA5h2PIco2SmOwuDysaGuDgDmdLRmdzkXEmbFeYDCZA0tLagd8JcczbGxuoNFMpqavRYFhDed+o7EyvJcNdOYIjsOqkpEENvBMyZmO4590xTw4BnXk4kC8agaQOijVlPKhZgdMTB7jyjW/VJ4isRcTl+v9lYYhoi94GgvreZNrqvdiWw7MSDbU6DomoliEeMY7Lh5dqCIHX/C+dV3S4nmtLxxxNMuPu5gB1mSSssdVtwqjk/JTqoghCFcccEIQgAQhCBAhCEACEIQXLRseH40hjR7RtwwEQ42DYHy06JxuMN8r2CB/NM8h16qqweHLmtzklgDB5csgECOqtaOHpNaMzSHWPmaT5do52XOa7Z6NUooZoVi4wwNcYibxA3JduVZ0uGuJHtHhgjN9qOUjqo6GPpXAba5FpknY/ZFrBcnFDQNvqQLX9OSj0QbGXkNEG8blxI1vbaV6+mSJIyt1A5mdYXVKi0QXGSRJsQ0cokS49V46IEDzR6T1QK+xarSF4kb+nLusf4jNgDr9ey2VcWjWRObnGp7BYbxJicz/AC3AsD1V2JdiyusbKNuqtsO2yqqequMK1aMhj+OXbYzRpf27Jmjgx2j5L2lT/DtB5qwa21xG88400WVyZ2LoXbgrm0b9xzB7qWjh3NcCM2YXa4Qbg7iNFY0yDv0II/PXurBlDNBht9ACYgbAHQdFAi8pBhsOx5/egEuNyQWkGZLrJ+j4c3pvLTM/0jnO57LiiyBcFp10J++dBorEuLbySCd9p3/ykypzf8EncHqgBzXAzeTIn9c12cPWAu0EWvP4b+itxWnewABP/wCWqYWEH9DkkV/kZn6zHkCKbryAbC41lU2K4e9x90t2v+rrYmFDWZ9yaLI5aPnfiyjkw7BqTUM7AQ3ksYtz/wDINmUW9ah9YCwxW/Fo43nS5TBCEK0wAhCEgBCEIECEIQAIQhIuWjZ4TCMyUszQCWtI0iIElyusIGtjKWGTmvLTDdp0jkqrhNaKbIflgNnrLRPORaNE255sAADBuIO8/oQsDfZ31bSLN2MM5WWe4gEgSABvI2UuHqNAIbBcYkX2MZp2nqkKOHMBuZ0ucHECxaNPNa897QnGUyC5jCRPlMkR1k/ERqo2OkTiqYM2awxz8x2jlyXJECbSQQf5UOcG+7ewDZEf1H+6Vr15i3XqQNAEn0JIhxVckFjfecNvhaPzVbxDgrchEXiQrnh2EkZzqY6/4spsSJZePiA2MayrIuiTf8PmBow9WOFXXFcLlrOFuduvVeYdt9FfJ2hYMfBuixoOG5/v6q0o2EcyCDrl+XNIYZnO/pM8wZsrGjhRbLpHK3rOhWZ7LpMcpVC3UAg3kdO+ifw2W1o6yfUWSDW5dQI0mSQY7cxzTNGmy0ZgdQWkHXnMwkUss6eW13idbzI2NwmPZ5i0BxFwTLRIA+IAHRV7KYsXPO4MgETtlE6FMU3G2Y2FrDU8hqkQaLFltDmaCRmAi1jJm+qlNWbz3PVJMfGx7Xt3hSGsSdY02iB0QRGHs5bn10UL3RfWFGahgwd5UeIfDdZ6lOIGB/8AkWpLqI6PPzcsUtT49qzXYOVMf9jKyy6ENHJ8p/7BCEKRkBCEIGCEIQIEIQgAQhCRctG2wsezpgyQWNI0EWEkHvZOUssyMsmCAYMMGw0uevNJYWsSymMzSMrBe3ugTrt9U/8AtAc9zgNMoEN+e0Bc+Wz0K+o/hmtALnRe7spDYJmGx0ClpVIES6Y1mRLtx6KA1ZAaBLQHG4yOynTNI1JlD26e8DEayPRRbIpHVWpuLi46wOY6rig0EyQ7fKNPU/kuqVGYAkzqI0hN0qR1vcA6X1USR5SoWHOB6RK8qMlo0J00Mkn7l2HRz/XJShvM6EKa6IsxfiShlqMMWLBtEwdpKRpUgene/wBytfFOtMxpmG8m83lIYSmTo4Ty1IVt9GiOhqk6DIuCdQNO6uaLm2iwMiDeDHUJLD0XRq3zQby24VjQpmTFiZ3kHoQfqqmRl2T0akDMDYWMWNuY/EJllQOEANdpeIIjqLqHKWHdstJkGdovGk9YXpqtGoBkakEOvuL27myVsqodFK2jpmzYDmkEaA/a/BdUK1vKTtrFo2HMLgAB/kfBERmLTAiffaY5oL5ADxYCAXH11bYckiNDDahM3H3tnrHqp3A7jMbRB0A6D8Uj7GxLSSeUi3Y/mu/bEWm/2QLz1O6aExmodp9Nr7pXiFTy7/gBz7ro1pBiOtt+6Txj7a9b/ipoR8/8Z1ZxLgNmsb/1lUKs/Ej5xNX+r6ABVi3R0cXyHc2C69kYmDExMGJ5TpKs/DAb+0DMCbOI6ECZ+QK0+Jphz6NJjQ+pWqNphgMT7SQ6WwRNwZOktOykc6efjkWNK7MgOC1v2b9qyH2HtPY59vaZc0do30mySAX0ngXFMO+q7hxrf6avTGFaMrsorNcXU8SHmJc6sSdB5XgXyhU/h2lVw1Li7CXU6tKgGOyktLXNxNJpEg9x2PVOjUu+zHFC2XAMXUxWDxzMQ59ZlKi00S+ajqeJdVY2kyk5xLml4LxkBgxpZWDuHU6mGrcPY6i6rh2jEUnNcHPq4hjT+2U9JcC2wvH+mabyIKHR89Qt94QNKrgBgq2UNxmJrtp1DrSxDKOGNF87AucWO/r+cvhvhn7IzGUa1MNxL8Fi3vze9RpsblYwfZc92Zx5tbT+0ZKFR88QhCRatFrh+LOa0ABtgBv06pun4jqeY5WTr8YuezvqhCz8UdZSdbO2eJqmhawiRbz7dnLo+LKpJOSmOwfb/shCOEfQuT9klLxbVEeSnvs/l/Wu2+MqtvJStbR+3+9CEcI+g5P2enxjVj3Ke/8A9nP+tejxrW+zS+T/AP2hCOK9ByfsreI+IKlXLmDRlJiM2/clc0eNuEeVh6kOn7ihCKRNTlWxmn4oqD4KZ2uHaf8AJTt8X1YsymOwfb/uhCOK9EecvZLS8dVmizKOkHyuvfcZolcDxpWAMMpQbRD9DsJfZCEcV6IqT9nTfGtZtmspAAyBDyB83rseNq0k5KV5kfvAPlnQhHFD5y9g7xvVi1OiLjap/wC167xxVJ/h0deVTf8A3yhCOK9C5P2RnxtW+xS+T/8A2o6njGq7VlLXk/8A9oQmooXJmbxeJNR7nuiXEkx1UKEK458+5M6pVS0gtMEbhMYLidWlU9pTe5ryHjOLuioC19zNyCROt0IQV0ham7KQRYiCCNiND3WgxPjrHVGva/EFwqe+Cykc85fe8l/cb/xHJCE7HRDhvGGLp/w67mCAMrG02ssQQcgblzy1pzxm8ouqzh+PqUKrKtJ5ZUYczXCJabiRPc/NCEWFDPE+P164YKtQuDLtGVjA3ytbYMaPhY0dmhet8Q4gVqlb2zjVqtcyo85XF7XgBzXZgQQQAPRCEWFIVx+PqVqjqlVxc95lziAJMAaAAaAIQhBNI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028700"/>
            <a:ext cx="2914650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3492" name="AutoShape 4" descr="data:image/jpeg;base64,/9j/4AAQSkZJRgABAQAAAQABAAD/2wCEAAkGBhQSERQUEhQUFRUVGBUVGBYXFxYVGBUWFRcYGBcYFhgYHCYeFxkjGhgXHy8gIycpLCwsFR4xNTAqNSYrLCkBCQoKDgwOGA8PGikdHBwpLCkpKSkpKSkpKSkpKSkpKSksKSkpKSkpKSkpKTUpKSkpKSwpKSkpKSkpKSkpKSwpKf/AABEIALQA9AMBIgACEQEDEQH/xAAbAAACAwEBAQAAAAAAAAAAAAAABAMFBgIBB//EAD0QAAEDAgQEAwUFBwUAAwAAAAEAAhEDIQQSMUEFUWFxBiKBEzJCkbFSocHR8BQjM2Jy4fEkgpKi0gdTwv/EABoBAAIDAQEAAAAAAAAAAAAAAAABAgMEBQb/xAAkEQACAgICAgIDAQEAAAAAAAAAAQIRAzESIQRRBTITM0EiI//aAAwDAQACEQMRAD8A+b4Wi3IPK02BmAdr6jqrLDYVhEZGS3XytOZp9NQq/AtsDMWF/QKypMAM522AA6lY5NnpYxjS6G6HDWE+5TE6Asb9/LurHDYJjXkuo4d4aHD3GgB0WdYeaOuqXwj3H3WF0i02Ft+qsqFJxBtA+IyNSNuar5MhKMfRDS4XTIk06MSAYps9Rp/hdO4dSifZUhfyj2bL/dp1TTiCANABZoFgNTJ+Jx3JUb3E+Y2BMW+g5AI5P2JRj6M7xfhVNwIaxoJDoLWhtxzhYqo2Cvo2JNj0KwvF6WWq8Dn9VoxO9mTzMa4KSEV4hCuOPbBerxeoBMFNh8G6oYa0nt+ateE8CzeerYWt30n8lu+C8LY4geUNFhNhM6kDUquWRI6GLxW1yn0YjCeDar9S0dLk/cm2+AahE5x2IcvsvB+B4dzCXPdaSYIpt1tYX2SWM4SyAWl3P3ibzoq/yGiEMV8aPjmK8FV26AO7G/yMKlxGEcww9paeREL7bUwBMEmdzrdV3EOENqtLKrARtJgj+lyksnsJ+LGX16Pjy8Wh8R+FXYc5my6kdHbt5B3IrPkK1Ozm5McsbpniF6vITKrYIQhArYIQhAWwQhCBWCEIQFghCEi1PovcNGVuugt6BW+GEQYAI0tOqrMHT8o7DpsFYUqv2ZHKbCRrrqskz0kfqi8Z5omSPvPfkOibY8CQfNoLRFzYD/CrcNVkec9oIaJ27p5mL10+yABEDUx1+irsreyd7iTlESTEj4QNb8gPmu6hBIDfcaAGjpz7k3UJIjYTBc7QBv2W817cC4gxmg/C0+6TynkgYtix5CsJx9kVXTvH0W5xVXy2WJ4/ap/tHyV2F9lHlL/kU6EIWo4AK24Pw+QXnaI7nkq3D08zgFtuGYOKcAXsZ6zqqss+K6Ol4OBSfOX8HcZg2tIZENDWSeseY85Mq04aYjpEAbBRcTp/vTmHLTQ2jfqrHh1Hf5+l1ji7Z1nXGy9wTzlvuQP16qxr4ICL3J9Bb71VYSoSWiLTc85uFYYiqRsrKMck7Izh7W6pLE0LG365pgVyF77QFBNNlPjcM1zSHDM11nDodj16r5R4l4EcNWLblhGZjubeXcL7FjaFumnzWN8c0c+EBPvUHxPNj9ApwlTohnhzgfN14V65eLWcR7BCEIECEISCwQhCBAhCEACEISLlo0WDjKOcNvfYaK3wJIc0tN72s6x1EGypcMZYLWsNLTA1VjhsRliBB+0LE9CRdYZnpIr/ACi0ZpcBsHex6dzsnGF2skGI7A65du5Va2uASIkD7Q35xzT9F43iI0kg3FoCgJolAEZjIAFhqXEaADZs6lR4mtMmdfMe/LoEFxuTcSGxpLhyjYLio+Qet/lqkwSIXu8v60Cx/HT5/QLVYt0A9lkeLu859FowbKfM6xMrkIQAtZ54suE0fMO4W24dq352WS4W2C30HzWs4e+e0/I6CFhyu2elwQ4Yki/41TH7tw3ZlPeZ+a5w1WbKzOHz4drjYAwSb7a/NU7aoaYNuqgl2Cdqi6wVYtI6K/q1g8NJgEmO9+XJZ3DUXGBlJJuIE2F5srWh7wNxrtdWmfJTZ7VEeh+iTfUj9aKasDHaUjWfr2hRJQJTUkEdPvVJjeHe1pYkGwhoHKT+Nk77f6j8ipqDYpOJ+N5js23zQtlktUfDqzb+v5qMhOcUp5arxye4fIlJytyfRwcyqbAoQhBQCEIQAIQhAAhCEACEISLlovqD/IJmwEXjYajdPhmWMxvbQyDa0FqrcGRAkkGBoAdh1TxENBa4OJkuaGkZTzg691jkj0sdIcp1re8ZgWNpJ1g7Kek+JuZ5303M6WSVExqDO2YWka6pym3UkmCLCIzk7SB7qqaJDZeCQZi1gL9gT2uSuth1ufwUbWDe0Ht8+S7Mc5SIi+KOvaO0rG8Td5z+tFrcXUAB6fqyxmLdLj3WrCjH58qx0QLuiLhcKbCtutD0cXCrmkW+EGkarR4Cr5YGto/NUWEpj7lc4dmW+moHY6rBNnrIx6o0jeKxRLb3ufTSPW6qf2wzbT7uqQfi3SRFjHeB9F69pgG8Ea6TGsTuqu2OOJIv8HxlzIipkvsZifoFbs8QuLcz67QB5W+XMZ5DKJ0vJWAxDi2btkQYBkmfyU2Fo1DUzZS5jXsa8sIJcHaBjnfWyaiyM/Hibd3GwYEtJIAAnKT22JKhxWMIcWuDmnQg/cFjWUKj2uAIbkIG0ySYa2Dd3PYC5UDuJVGQHF2gsToRrF/dnQ7qVSIrDE1leuQZiR05lXj3TRbGkB1jaYCwmC49JgyCbDktXw/F5qcDl0QpVshlxtHy/wAV0cuKrD+cn/lBVNK0PjVv+qf1DT9yzy6ENHnvJ6yMCUIQpGYEIQgQIQhA2CEIQJAhCEi5aLej7otsBy2G6ea6QGgkRO5I7xt6JLC1SG2NiBI52GqbY+NA22us/eVlkemx/UephzYLmkgXgyW37FMU9nb7WPl7KuovzaG++ZwA6GUxTxJ9bzJ/X3KponRYUa06fS/rzXVapa+8JanUOUwLCB0vfuvK1SGmdZURUKcRxENMforK1TJV3xSrZURK24V0cn5GXaieJjBi6XTWD1U56MHi/sRf4IgQn/afj1VTRenXPkT/AGj81gkrZ6yKGqLsxM+qbfRbUaxpJBykC98wPugbSNlWFwyAjeb9dvzXdIvdTeWSC1zRDZzPLh5j/KIGqjTJuJPTxwbUYGAtAcwZXRDiw39pzAnSe60eDbTzCq0Po0zUy+1a/wDiZbkClE5yTa0AaLL4Sg32obUOakHS82BJiLTqAY7q1wb2muKIa0U65Dg3OGGm9ktzON8pNzA2KnTKcq9FrwrBMDjTOZ3tG4iZyuEtGaIHvdXR0Cq+KUTVoUQx1MMp+XMcxfleRmLidGN6qVtNlOIJp1G1XtL2uzl7HsILAfskwOd1YYHEjEEMcQGsYaQtleWEtsd3XHeAVC2ijjK7MdxDABld4pyaYJLXASXAXBaTaDqrXw1xCwDueXuSmMgazNEh1X2cl3la3Ty8m9VFX4c2m1op2aS62t2nnuOSG7LrtUzPeOmRiJ5sb9SswtN41fmqU3c6Y+YcQVmV0Mf1PN+Z+xghCFMxghCEACEIQAIQhAAhCEi1aLvC0xAudAbbWE6p11B8yXTv70utoSEvhXnymBJaB5gIIAjQ7pxjLAhjRJgy4HXe5lqyN9npYuoo5pkkR5THM6TraPqmA0n4W8gG/qwXQze6RTsfhyEzpE7iy9bb4TykHXnpooE+R4KdtCNI/Gy8rG19OaYYYbIETvePSbqCvU7/AJpbAoOKvVUtDj8F+7Mi4Ob05LPOWzG+jh/IRf5LBMYQpdMYVTnoy+N+xFrSep21CY1S1ESYV03CQwjLLtj+MlY5Uj1kJdC9FpjcK5wNGm9zG1JY0++43ykNIJ6hdcH4aLZruJ9B3VuMAKshjiIB1uXO6KNEZ5lojwvDaIg0oJABa4u9m0iZABdaN1xj8Afb+1pz7QCA9ozhxInOMzYMXClwmAxDBDAHta3ymGuEz5muB1srfD46sxsOZ5ZEmCC0ReAbjlKjTKOTTtOzL1agAH7thez3q1M1RnPN4AiRKgwvEKbcjnAEiYa2GBxk65YIcAT3lX2MptcQ+mIM53RIDgNsvxCOaqeJ4OWGq0NDA01cxDZBBjL/AFTsotGmDi0V+PxDTlpZi0QCXOkfzAPaPktB+1CvhqbxMsBBFiGgGB1PqqhuDaGPbUpg1GtGXKRdrxJcI954vIKsOH8PdTY/KDcNIJgZmPExG3OOaQZEq6Mn4yo/wnc2uHqD9YWVX0DjWDFSg8bsb7VvpYj5LAvF1vxO0ee+QjU7OUIRKtOaCEIQAIQhAAhCEACEIQWrRoMI5vljOBDeRkgCdRoSnGYVpvnBIuGlpE8xLdElg65AbZjoDdWg7byFOMU0a02OE/zNn5HRY3s9JH6osqVIyIZTtceeZtpDjdMU6zjFiBqRoCesaBVVDGNAuxovqS4nKeQVnQxTYEBx5kiGgcwB+KqY6ZI5pOzpjloPyUjMMZvFtvpKm/aRBh1yfem8dJ0HRDK/K/I3PqVEVsRxuHk6G4I9TKwtdsEj0X0PGU7Wn+r62WF4vSy1XAc/qtWBmDzo3jTEkzhEsnMKFfPRzvFVzHKT4Kt8PiiR05pThrBv6he1qOVxAJAWWUbPSwVo02Gr/uy1pMwIvrPM8lacNrii8DMRsY1vrB1A7LE4au5lj5hynleQnBxJ7nZgYJ0/IqvtDeFs3/EuNtpAtpjMCQ64IuPsnlfQpBviOL+2qkkkEECAI0MmCOyX4NxhraDgWgvIjNuOc+qnw+NpuphppsN82YjW9xMXKLKFDjtETOKy2ARBETpvuNuSgxlJvsBUMDO8QB5oa22XpOswm6/D6Tw4tp5SGgkAwDzukqnCn2ytka+9No0nZQZfGilxzqtYgACmxhhgbIA5u5kmVcUyWyQSTAbe8ACLDZDabhqwz2nRdtrgCCDpySssk0Lsw2YPGxZUj/iZXzN6+qYh5yuGmZr8p+y6DA9QvllcXW3CcX5FdJkZQhCvOMCEIQAIQhArBCEIGez+oCF4hBatGswPCg5rJDRLQZLzOg0tEmU7R4DTIGZ72um/uwGjV3bRLYOp+7ZOaBks2R8Nz39Fc4Y5R/CIMgB0Auzaj3vw+SwuTs9Cm6QtQ8LMcLVHG4adAJMkXNosm6fAKbHNDjUJBOa4giOnVNtrPcJfUDb3BjMTG40lT0AG+WbfFoGnuYkqLdicpEdLhtMbNvJMeYiNPTqpG0hyuOXW+2y7Bk+XWDJ2trqL2XBq27ACdP8AJKTF2xLHsjrt3JWF4+z94TzA+e63GIpzaevy3WP8Q0gCI/VpVuHZDOrxMoVYUW2VeFZ0m2WmZz/CjbZPh60JsVS+ZIvuRJ7SNkmKamprOzvYxl2Fe28W1kXEfguPa6B3OQTbVPYPEwI7DvKe4VUa4kVNBaIv0PW6rZe5UKYCuNpE29Vp8ELA5h2PIco2SmOwuDysaGuDgDmdLRmdzkXEmbFeYDCZA0tLagd8JcczbGxuoNFMpqavRYFhDed+o7EyvJcNdOYIjsOqkpEENvBMyZmO4590xTw4BnXk4kC8agaQOijVlPKhZgdMTB7jyjW/VJ4isRcTl+v9lYYhoi94GgvreZNrqvdiWw7MSDbU6DomoliEeMY7Lh5dqCIHX/C+dV3S4nmtLxxxNMuPu5gB1mSSssdVtwqjk/JTqoghCFcccEIQgAQhCBAhCEACEIQXLRseH40hjR7RtwwEQ42DYHy06JxuMN8r2CB/NM8h16qqweHLmtzklgDB5csgECOqtaOHpNaMzSHWPmaT5do52XOa7Z6NUooZoVi4wwNcYibxA3JduVZ0uGuJHtHhgjN9qOUjqo6GPpXAba5FpknY/ZFrBcnFDQNvqQLX9OSj0QbGXkNEG8blxI1vbaV6+mSJIyt1A5mdYXVKi0QXGSRJsQ0cokS49V46IEDzR6T1QK+xarSF4kb+nLusf4jNgDr9ey2VcWjWRObnGp7BYbxJicz/AC3AsD1V2JdiyusbKNuqtsO2yqqequMK1aMhj+OXbYzRpf27Jmjgx2j5L2lT/DtB5qwa21xG88400WVyZ2LoXbgrm0b9xzB7qWjh3NcCM2YXa4Qbg7iNFY0yDv0II/PXurBlDNBht9ACYgbAHQdFAi8pBhsOx5/egEuNyQWkGZLrJ+j4c3pvLTM/0jnO57LiiyBcFp10J++dBorEuLbySCd9p3/ykypzf8EncHqgBzXAzeTIn9c12cPWAu0EWvP4b+itxWnewABP/wCWqYWEH9DkkV/kZn6zHkCKbryAbC41lU2K4e9x90t2v+rrYmFDWZ9yaLI5aPnfiyjkw7BqTUM7AQ3ksYtz/wDINmUW9ah9YCwxW/Fo43nS5TBCEK0wAhCEgBCEIECEIQAIQhIuWjZ4TCMyUszQCWtI0iIElyusIGtjKWGTmvLTDdp0jkqrhNaKbIflgNnrLRPORaNE255sAADBuIO8/oQsDfZ31bSLN2MM5WWe4gEgSABvI2UuHqNAIbBcYkX2MZp2nqkKOHMBuZ0ucHECxaNPNa897QnGUyC5jCRPlMkR1k/ERqo2OkTiqYM2awxz8x2jlyXJECbSQQf5UOcG+7ewDZEf1H+6Vr15i3XqQNAEn0JIhxVckFjfecNvhaPzVbxDgrchEXiQrnh2EkZzqY6/4spsSJZePiA2MayrIuiTf8PmBow9WOFXXFcLlrOFuduvVeYdt9FfJ2hYMfBuixoOG5/v6q0o2EcyCDrl+XNIYZnO/pM8wZsrGjhRbLpHK3rOhWZ7LpMcpVC3UAg3kdO+ifw2W1o6yfUWSDW5dQI0mSQY7cxzTNGmy0ZgdQWkHXnMwkUss6eW13idbzI2NwmPZ5i0BxFwTLRIA+IAHRV7KYsXPO4MgETtlE6FMU3G2Y2FrDU8hqkQaLFltDmaCRmAi1jJm+qlNWbz3PVJMfGx7Xt3hSGsSdY02iB0QRGHs5bn10UL3RfWFGahgwd5UeIfDdZ6lOIGB/8AkWpLqI6PPzcsUtT49qzXYOVMf9jKyy6ENHJ8p/7BCEKRkBCEIGCEIQIEIQgAQhCRctG2wsezpgyQWNI0EWEkHvZOUssyMsmCAYMMGw0uevNJYWsSymMzSMrBe3ugTrt9U/8AtAc9zgNMoEN+e0Bc+Wz0K+o/hmtALnRe7spDYJmGx0ClpVIES6Y1mRLtx6KA1ZAaBLQHG4yOynTNI1JlD26e8DEayPRRbIpHVWpuLi46wOY6rig0EyQ7fKNPU/kuqVGYAkzqI0hN0qR1vcA6X1USR5SoWHOB6RK8qMlo0J00Mkn7l2HRz/XJShvM6EKa6IsxfiShlqMMWLBtEwdpKRpUgene/wBytfFOtMxpmG8m83lIYSmTo4Ty1IVt9GiOhqk6DIuCdQNO6uaLm2iwMiDeDHUJLD0XRq3zQby24VjQpmTFiZ3kHoQfqqmRl2T0akDMDYWMWNuY/EJllQOEANdpeIIjqLqHKWHdstJkGdovGk9YXpqtGoBkakEOvuL27myVsqodFK2jpmzYDmkEaA/a/BdUK1vKTtrFo2HMLgAB/kfBERmLTAiffaY5oL5ADxYCAXH11bYckiNDDahM3H3tnrHqp3A7jMbRB0A6D8Uj7GxLSSeUi3Y/mu/bEWm/2QLz1O6aExmodp9Nr7pXiFTy7/gBz7ro1pBiOtt+6Txj7a9b/ipoR8/8Z1ZxLgNmsb/1lUKs/Ej5xNX+r6ABVi3R0cXyHc2C69kYmDExMGJ5TpKs/DAb+0DMCbOI6ECZ+QK0+Jphz6NJjQ+pWqNphgMT7SQ6WwRNwZOktOykc6efjkWNK7MgOC1v2b9qyH2HtPY59vaZc0do30mySAX0ngXFMO+q7hxrf6avTGFaMrsorNcXU8SHmJc6sSdB5XgXyhU/h2lVw1Li7CXU6tKgGOyktLXNxNJpEg9x2PVOjUu+zHFC2XAMXUxWDxzMQ59ZlKi00S+ajqeJdVY2kyk5xLml4LxkBgxpZWDuHU6mGrcPY6i6rh2jEUnNcHPq4hjT+2U9JcC2wvH+mabyIKHR89Qt94QNKrgBgq2UNxmJrtp1DrSxDKOGNF87AucWO/r+cvhvhn7IzGUa1MNxL8Fi3vze9RpsblYwfZc92Zx5tbT+0ZKFR88QhCRatFrh+LOa0ABtgBv06pun4jqeY5WTr8YuezvqhCz8UdZSdbO2eJqmhawiRbz7dnLo+LKpJOSmOwfb/shCOEfQuT9klLxbVEeSnvs/l/Wu2+MqtvJStbR+3+9CEcI+g5P2enxjVj3Ke/8A9nP+tejxrW+zS+T/AP2hCOK9ByfsreI+IKlXLmDRlJiM2/clc0eNuEeVh6kOn7ihCKRNTlWxmn4oqD4KZ2uHaf8AJTt8X1YsymOwfb/uhCOK9EecvZLS8dVmizKOkHyuvfcZolcDxpWAMMpQbRD9DsJfZCEcV6IqT9nTfGtZtmspAAyBDyB83rseNq0k5KV5kfvAPlnQhHFD5y9g7xvVi1OiLjap/wC167xxVJ/h0deVTf8A3yhCOK9C5P2RnxtW+xS+T/8A2o6njGq7VlLXk/8A9oQmooXJmbxeJNR7nuiXEkx1UKEK458+5M6pVS0gtMEbhMYLidWlU9pTe5ryHjOLuioC19zNyCROt0IQV0ham7KQRYiCCNiND3WgxPjrHVGva/EFwqe+Cykc85fe8l/cb/xHJCE7HRDhvGGLp/w67mCAMrG02ssQQcgblzy1pzxm8ouqzh+PqUKrKtJ5ZUYczXCJabiRPc/NCEWFDPE+P164YKtQuDLtGVjA3ytbYMaPhY0dmhet8Q4gVqlb2zjVqtcyo85XF7XgBzXZgQQQAPRCEWFIVx+PqVqjqlVxc95lziAJMAaAAaAIQhBNI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028700"/>
            <a:ext cx="2914650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3494" name="AutoShape 6" descr="data:image/jpeg;base64,/9j/4AAQSkZJRgABAQAAAQABAAD/2wCEAAkGBhQSERQUEhQUFRUVGBUVGBYXFxYVGBUWFRcYGBcYFhgYHCYeFxkjGhgXHy8gIycpLCwsFR4xNTAqNSYrLCkBCQoKDgwOGA8PGikdHBwpLCkpKSkpKSkpKSkpKSkpKSksKSkpKSkpKSkpKTUpKSkpKSwpKSkpKSkpKSkpKSwpKf/AABEIALQA9AMBIgACEQEDEQH/xAAbAAACAwEBAQAAAAAAAAAAAAAABAMFBgIBB//EAD0QAAEDAgQEAwUFBwUAAwAAAAEAAhEDIQQSMUEFUWFxBiKBEzJCkbFSocHR8BQjM2Jy4fEkgpKi0gdTwv/EABoBAAIDAQEAAAAAAAAAAAAAAAABAgMEBQb/xAAkEQACAgICAgIDAQEAAAAAAAAAAQIRAzESIQRRBTITM0EiI//aAAwDAQACEQMRAD8A+b4Wi3IPK02BmAdr6jqrLDYVhEZGS3XytOZp9NQq/AtsDMWF/QKypMAM522AA6lY5NnpYxjS6G6HDWE+5TE6Asb9/LurHDYJjXkuo4d4aHD3GgB0WdYeaOuqXwj3H3WF0i02Ft+qsqFJxBtA+IyNSNuar5MhKMfRDS4XTIk06MSAYps9Rp/hdO4dSifZUhfyj2bL/dp1TTiCANABZoFgNTJ+Jx3JUb3E+Y2BMW+g5AI5P2JRj6M7xfhVNwIaxoJDoLWhtxzhYqo2Cvo2JNj0KwvF6WWq8Dn9VoxO9mTzMa4KSEV4hCuOPbBerxeoBMFNh8G6oYa0nt+ateE8CzeerYWt30n8lu+C8LY4geUNFhNhM6kDUquWRI6GLxW1yn0YjCeDar9S0dLk/cm2+AahE5x2IcvsvB+B4dzCXPdaSYIpt1tYX2SWM4SyAWl3P3ibzoq/yGiEMV8aPjmK8FV26AO7G/yMKlxGEcww9paeREL7bUwBMEmdzrdV3EOENqtLKrARtJgj+lyksnsJ+LGX16Pjy8Wh8R+FXYc5my6kdHbt5B3IrPkK1Ozm5McsbpniF6vITKrYIQhArYIQhAWwQhCBWCEIQFghCEi1PovcNGVuugt6BW+GEQYAI0tOqrMHT8o7DpsFYUqv2ZHKbCRrrqskz0kfqi8Z5omSPvPfkOibY8CQfNoLRFzYD/CrcNVkec9oIaJ27p5mL10+yABEDUx1+irsreyd7iTlESTEj4QNb8gPmu6hBIDfcaAGjpz7k3UJIjYTBc7QBv2W817cC4gxmg/C0+6TynkgYtix5CsJx9kVXTvH0W5xVXy2WJ4/ap/tHyV2F9lHlL/kU6EIWo4AK24Pw+QXnaI7nkq3D08zgFtuGYOKcAXsZ6zqqss+K6Ol4OBSfOX8HcZg2tIZENDWSeseY85Mq04aYjpEAbBRcTp/vTmHLTQ2jfqrHh1Hf5+l1ji7Z1nXGy9wTzlvuQP16qxr4ICL3J9Bb71VYSoSWiLTc85uFYYiqRsrKMck7Izh7W6pLE0LG365pgVyF77QFBNNlPjcM1zSHDM11nDodj16r5R4l4EcNWLblhGZjubeXcL7FjaFumnzWN8c0c+EBPvUHxPNj9ApwlTohnhzgfN14V65eLWcR7BCEIECEISCwQhCBAhCEACEISLlo0WDjKOcNvfYaK3wJIc0tN72s6x1EGypcMZYLWsNLTA1VjhsRliBB+0LE9CRdYZnpIr/ACi0ZpcBsHex6dzsnGF2skGI7A65du5Va2uASIkD7Q35xzT9F43iI0kg3FoCgJolAEZjIAFhqXEaADZs6lR4mtMmdfMe/LoEFxuTcSGxpLhyjYLio+Qet/lqkwSIXu8v60Cx/HT5/QLVYt0A9lkeLu859FowbKfM6xMrkIQAtZ54suE0fMO4W24dq352WS4W2C30HzWs4e+e0/I6CFhyu2elwQ4Yki/41TH7tw3ZlPeZ+a5w1WbKzOHz4drjYAwSb7a/NU7aoaYNuqgl2Cdqi6wVYtI6K/q1g8NJgEmO9+XJZ3DUXGBlJJuIE2F5srWh7wNxrtdWmfJTZ7VEeh+iTfUj9aKasDHaUjWfr2hRJQJTUkEdPvVJjeHe1pYkGwhoHKT+Nk77f6j8ipqDYpOJ+N5js23zQtlktUfDqzb+v5qMhOcUp5arxye4fIlJytyfRwcyqbAoQhBQCEIQAIQhAAhCEACEISLlovqD/IJmwEXjYajdPhmWMxvbQyDa0FqrcGRAkkGBoAdh1TxENBa4OJkuaGkZTzg691jkj0sdIcp1re8ZgWNpJ1g7Kek+JuZ5303M6WSVExqDO2YWka6pym3UkmCLCIzk7SB7qqaJDZeCQZi1gL9gT2uSuth1ufwUbWDe0Ht8+S7Mc5SIi+KOvaO0rG8Td5z+tFrcXUAB6fqyxmLdLj3WrCjH58qx0QLuiLhcKbCtutD0cXCrmkW+EGkarR4Cr5YGto/NUWEpj7lc4dmW+moHY6rBNnrIx6o0jeKxRLb3ufTSPW6qf2wzbT7uqQfi3SRFjHeB9F69pgG8Ea6TGsTuqu2OOJIv8HxlzIipkvsZifoFbs8QuLcz67QB5W+XMZ5DKJ0vJWAxDi2btkQYBkmfyU2Fo1DUzZS5jXsa8sIJcHaBjnfWyaiyM/Hibd3GwYEtJIAAnKT22JKhxWMIcWuDmnQg/cFjWUKj2uAIbkIG0ySYa2Dd3PYC5UDuJVGQHF2gsToRrF/dnQ7qVSIrDE1leuQZiR05lXj3TRbGkB1jaYCwmC49JgyCbDktXw/F5qcDl0QpVshlxtHy/wAV0cuKrD+cn/lBVNK0PjVv+qf1DT9yzy6ENHnvJ6yMCUIQpGYEIQgQIQhA2CEIQJAhCEi5aLej7otsBy2G6ea6QGgkRO5I7xt6JLC1SG2NiBI52GqbY+NA22us/eVlkemx/UephzYLmkgXgyW37FMU9nb7WPl7KuovzaG++ZwA6GUxTxJ9bzJ/X3KponRYUa06fS/rzXVapa+8JanUOUwLCB0vfuvK1SGmdZURUKcRxENMforK1TJV3xSrZURK24V0cn5GXaieJjBi6XTWD1U56MHi/sRf4IgQn/afj1VTRenXPkT/AGj81gkrZ6yKGqLsxM+qbfRbUaxpJBykC98wPugbSNlWFwyAjeb9dvzXdIvdTeWSC1zRDZzPLh5j/KIGqjTJuJPTxwbUYGAtAcwZXRDiw39pzAnSe60eDbTzCq0Po0zUy+1a/wDiZbkClE5yTa0AaLL4Sg32obUOakHS82BJiLTqAY7q1wb2muKIa0U65Dg3OGGm9ktzON8pNzA2KnTKcq9FrwrBMDjTOZ3tG4iZyuEtGaIHvdXR0Cq+KUTVoUQx1MMp+XMcxfleRmLidGN6qVtNlOIJp1G1XtL2uzl7HsILAfskwOd1YYHEjEEMcQGsYaQtleWEtsd3XHeAVC2ijjK7MdxDABld4pyaYJLXASXAXBaTaDqrXw1xCwDueXuSmMgazNEh1X2cl3la3Ty8m9VFX4c2m1op2aS62t2nnuOSG7LrtUzPeOmRiJ5sb9SswtN41fmqU3c6Y+YcQVmV0Mf1PN+Z+xghCFMxghCEACEIQAIQhAAhCEi1aLvC0xAudAbbWE6p11B8yXTv70utoSEvhXnymBJaB5gIIAjQ7pxjLAhjRJgy4HXe5lqyN9npYuoo5pkkR5THM6TraPqmA0n4W8gG/qwXQze6RTsfhyEzpE7iy9bb4TykHXnpooE+R4KdtCNI/Gy8rG19OaYYYbIETvePSbqCvU7/AJpbAoOKvVUtDj8F+7Mi4Ob05LPOWzG+jh/IRf5LBMYQpdMYVTnoy+N+xFrSep21CY1S1ESYV03CQwjLLtj+MlY5Uj1kJdC9FpjcK5wNGm9zG1JY0++43ykNIJ6hdcH4aLZruJ9B3VuMAKshjiIB1uXO6KNEZ5lojwvDaIg0oJABa4u9m0iZABdaN1xj8Afb+1pz7QCA9ozhxInOMzYMXClwmAxDBDAHta3ymGuEz5muB1srfD46sxsOZ5ZEmCC0ReAbjlKjTKOTTtOzL1agAH7thez3q1M1RnPN4AiRKgwvEKbcjnAEiYa2GBxk65YIcAT3lX2MptcQ+mIM53RIDgNsvxCOaqeJ4OWGq0NDA01cxDZBBjL/AFTsotGmDi0V+PxDTlpZi0QCXOkfzAPaPktB+1CvhqbxMsBBFiGgGB1PqqhuDaGPbUpg1GtGXKRdrxJcI954vIKsOH8PdTY/KDcNIJgZmPExG3OOaQZEq6Mn4yo/wnc2uHqD9YWVX0DjWDFSg8bsb7VvpYj5LAvF1vxO0ee+QjU7OUIRKtOaCEIQAIQhAAhCEACEIQWrRoMI5vljOBDeRkgCdRoSnGYVpvnBIuGlpE8xLdElg65AbZjoDdWg7byFOMU0a02OE/zNn5HRY3s9JH6osqVIyIZTtceeZtpDjdMU6zjFiBqRoCesaBVVDGNAuxovqS4nKeQVnQxTYEBx5kiGgcwB+KqY6ZI5pOzpjloPyUjMMZvFtvpKm/aRBh1yfem8dJ0HRDK/K/I3PqVEVsRxuHk6G4I9TKwtdsEj0X0PGU7Wn+r62WF4vSy1XAc/qtWBmDzo3jTEkzhEsnMKFfPRzvFVzHKT4Kt8PiiR05pThrBv6he1qOVxAJAWWUbPSwVo02Gr/uy1pMwIvrPM8lacNrii8DMRsY1vrB1A7LE4au5lj5hynleQnBxJ7nZgYJ0/IqvtDeFs3/EuNtpAtpjMCQ64IuPsnlfQpBviOL+2qkkkEECAI0MmCOyX4NxhraDgWgvIjNuOc+qnw+NpuphppsN82YjW9xMXKLKFDjtETOKy2ARBETpvuNuSgxlJvsBUMDO8QB5oa22XpOswm6/D6Tw4tp5SGgkAwDzukqnCn2ytka+9No0nZQZfGilxzqtYgACmxhhgbIA5u5kmVcUyWyQSTAbe8ACLDZDabhqwz2nRdtrgCCDpySssk0Lsw2YPGxZUj/iZXzN6+qYh5yuGmZr8p+y6DA9QvllcXW3CcX5FdJkZQhCvOMCEIQAIQhArBCEIGez+oCF4hBatGswPCg5rJDRLQZLzOg0tEmU7R4DTIGZ72um/uwGjV3bRLYOp+7ZOaBks2R8Nz39Fc4Y5R/CIMgB0Auzaj3vw+SwuTs9Cm6QtQ8LMcLVHG4adAJMkXNosm6fAKbHNDjUJBOa4giOnVNtrPcJfUDb3BjMTG40lT0AG+WbfFoGnuYkqLdicpEdLhtMbNvJMeYiNPTqpG0hyuOXW+2y7Bk+XWDJ2trqL2XBq27ACdP8AJKTF2xLHsjrt3JWF4+z94TzA+e63GIpzaevy3WP8Q0gCI/VpVuHZDOrxMoVYUW2VeFZ0m2WmZz/CjbZPh60JsVS+ZIvuRJ7SNkmKamprOzvYxl2Fe28W1kXEfguPa6B3OQTbVPYPEwI7DvKe4VUa4kVNBaIv0PW6rZe5UKYCuNpE29Vp8ELA5h2PIco2SmOwuDysaGuDgDmdLRmdzkXEmbFeYDCZA0tLagd8JcczbGxuoNFMpqavRYFhDed+o7EyvJcNdOYIjsOqkpEENvBMyZmO4590xTw4BnXk4kC8agaQOijVlPKhZgdMTB7jyjW/VJ4isRcTl+v9lYYhoi94GgvreZNrqvdiWw7MSDbU6DomoliEeMY7Lh5dqCIHX/C+dV3S4nmtLxxxNMuPu5gB1mSSssdVtwqjk/JTqoghCFcccEIQgAQhCBAhCEACEIQXLRseH40hjR7RtwwEQ42DYHy06JxuMN8r2CB/NM8h16qqweHLmtzklgDB5csgECOqtaOHpNaMzSHWPmaT5do52XOa7Z6NUooZoVi4wwNcYibxA3JduVZ0uGuJHtHhgjN9qOUjqo6GPpXAba5FpknY/ZFrBcnFDQNvqQLX9OSj0QbGXkNEG8blxI1vbaV6+mSJIyt1A5mdYXVKi0QXGSRJsQ0cokS49V46IEDzR6T1QK+xarSF4kb+nLusf4jNgDr9ey2VcWjWRObnGp7BYbxJicz/AC3AsD1V2JdiyusbKNuqtsO2yqqequMK1aMhj+OXbYzRpf27Jmjgx2j5L2lT/DtB5qwa21xG88400WVyZ2LoXbgrm0b9xzB7qWjh3NcCM2YXa4Qbg7iNFY0yDv0II/PXurBlDNBht9ACYgbAHQdFAi8pBhsOx5/egEuNyQWkGZLrJ+j4c3pvLTM/0jnO57LiiyBcFp10J++dBorEuLbySCd9p3/ykypzf8EncHqgBzXAzeTIn9c12cPWAu0EWvP4b+itxWnewABP/wCWqYWEH9DkkV/kZn6zHkCKbryAbC41lU2K4e9x90t2v+rrYmFDWZ9yaLI5aPnfiyjkw7BqTUM7AQ3ksYtz/wDINmUW9ah9YCwxW/Fo43nS5TBCEK0wAhCEgBCEIECEIQAIQhIuWjZ4TCMyUszQCWtI0iIElyusIGtjKWGTmvLTDdp0jkqrhNaKbIflgNnrLRPORaNE255sAADBuIO8/oQsDfZ31bSLN2MM5WWe4gEgSABvI2UuHqNAIbBcYkX2MZp2nqkKOHMBuZ0ucHECxaNPNa897QnGUyC5jCRPlMkR1k/ERqo2OkTiqYM2awxz8x2jlyXJECbSQQf5UOcG+7ewDZEf1H+6Vr15i3XqQNAEn0JIhxVckFjfecNvhaPzVbxDgrchEXiQrnh2EkZzqY6/4spsSJZePiA2MayrIuiTf8PmBow9WOFXXFcLlrOFuduvVeYdt9FfJ2hYMfBuixoOG5/v6q0o2EcyCDrl+XNIYZnO/pM8wZsrGjhRbLpHK3rOhWZ7LpMcpVC3UAg3kdO+ifw2W1o6yfUWSDW5dQI0mSQY7cxzTNGmy0ZgdQWkHXnMwkUss6eW13idbzI2NwmPZ5i0BxFwTLRIA+IAHRV7KYsXPO4MgETtlE6FMU3G2Y2FrDU8hqkQaLFltDmaCRmAi1jJm+qlNWbz3PVJMfGx7Xt3hSGsSdY02iB0QRGHs5bn10UL3RfWFGahgwd5UeIfDdZ6lOIGB/8AkWpLqI6PPzcsUtT49qzXYOVMf9jKyy6ENHJ8p/7BCEKRkBCEIGCEIQIEIQgAQhCRctG2wsezpgyQWNI0EWEkHvZOUssyMsmCAYMMGw0uevNJYWsSymMzSMrBe3ugTrt9U/8AtAc9zgNMoEN+e0Bc+Wz0K+o/hmtALnRe7spDYJmGx0ClpVIES6Y1mRLtx6KA1ZAaBLQHG4yOynTNI1JlD26e8DEayPRRbIpHVWpuLi46wOY6rig0EyQ7fKNPU/kuqVGYAkzqI0hN0qR1vcA6X1USR5SoWHOB6RK8qMlo0J00Mkn7l2HRz/XJShvM6EKa6IsxfiShlqMMWLBtEwdpKRpUgene/wBytfFOtMxpmG8m83lIYSmTo4Ty1IVt9GiOhqk6DIuCdQNO6uaLm2iwMiDeDHUJLD0XRq3zQby24VjQpmTFiZ3kHoQfqqmRl2T0akDMDYWMWNuY/EJllQOEANdpeIIjqLqHKWHdstJkGdovGk9YXpqtGoBkakEOvuL27myVsqodFK2jpmzYDmkEaA/a/BdUK1vKTtrFo2HMLgAB/kfBERmLTAiffaY5oL5ADxYCAXH11bYckiNDDahM3H3tnrHqp3A7jMbRB0A6D8Uj7GxLSSeUi3Y/mu/bEWm/2QLz1O6aExmodp9Nr7pXiFTy7/gBz7ro1pBiOtt+6Txj7a9b/ipoR8/8Z1ZxLgNmsb/1lUKs/Ej5xNX+r6ABVi3R0cXyHc2C69kYmDExMGJ5TpKs/DAb+0DMCbOI6ECZ+QK0+Jphz6NJjQ+pWqNphgMT7SQ6WwRNwZOktOykc6efjkWNK7MgOC1v2b9qyH2HtPY59vaZc0do30mySAX0ngXFMO+q7hxrf6avTGFaMrsorNcXU8SHmJc6sSdB5XgXyhU/h2lVw1Li7CXU6tKgGOyktLXNxNJpEg9x2PVOjUu+zHFC2XAMXUxWDxzMQ59ZlKi00S+ajqeJdVY2kyk5xLml4LxkBgxpZWDuHU6mGrcPY6i6rh2jEUnNcHPq4hjT+2U9JcC2wvH+mabyIKHR89Qt94QNKrgBgq2UNxmJrtp1DrSxDKOGNF87AucWO/r+cvhvhn7IzGUa1MNxL8Fi3vze9RpsblYwfZc92Zx5tbT+0ZKFR88QhCRatFrh+LOa0ABtgBv06pun4jqeY5WTr8YuezvqhCz8UdZSdbO2eJqmhawiRbz7dnLo+LKpJOSmOwfb/shCOEfQuT9klLxbVEeSnvs/l/Wu2+MqtvJStbR+3+9CEcI+g5P2enxjVj3Ke/8A9nP+tejxrW+zS+T/AP2hCOK9ByfsreI+IKlXLmDRlJiM2/clc0eNuEeVh6kOn7ihCKRNTlWxmn4oqD4KZ2uHaf8AJTt8X1YsymOwfb/uhCOK9EecvZLS8dVmizKOkHyuvfcZolcDxpWAMMpQbRD9DsJfZCEcV6IqT9nTfGtZtmspAAyBDyB83rseNq0k5KV5kfvAPlnQhHFD5y9g7xvVi1OiLjap/wC167xxVJ/h0deVTf8A3yhCOK9C5P2RnxtW+xS+T/8A2o6njGq7VlLXk/8A9oQmooXJmbxeJNR7nuiXEkx1UKEK458+5M6pVS0gtMEbhMYLidWlU9pTe5ryHjOLuioC19zNyCROt0IQV0ham7KQRYiCCNiND3WgxPjrHVGva/EFwqe+Cykc85fe8l/cb/xHJCE7HRDhvGGLp/w67mCAMrG02ssQQcgblzy1pzxm8ouqzh+PqUKrKtJ5ZUYczXCJabiRPc/NCEWFDPE+P164YKtQuDLtGVjA3ytbYMaPhY0dmhet8Q4gVqlb2zjVqtcyo85XF7XgBzXZgQQQAPRCEWFIVx+PqVqjqlVxc95lziAJMAaAAaAIQhBNI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028700"/>
            <a:ext cx="2914650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3496" name="AutoShape 8" descr="data:image/jpeg;base64,/9j/4AAQSkZJRgABAQAAAQABAAD/2wCEAAkGBhQSERQUEhQUFRUVGBUVGBYXFxYVGBUWFRcYGBcYFhgYHCYeFxkjGhgXHy8gIycpLCwsFR4xNTAqNSYrLCkBCQoKDgwOGA8PGikdHBwpLCkpKSkpKSkpKSkpKSkpKSksKSkpKSkpKSkpKTUpKSkpKSwpKSkpKSkpKSkpKSwpKf/AABEIALQA9AMBIgACEQEDEQH/xAAbAAACAwEBAQAAAAAAAAAAAAAABAMFBgIBB//EAD0QAAEDAgQEAwUFBwUAAwAAAAEAAhEDIQQSMUEFUWFxBiKBEzJCkbFSocHR8BQjM2Jy4fEkgpKi0gdTwv/EABoBAAIDAQEAAAAAAAAAAAAAAAABAgMEBQb/xAAkEQACAgICAgIDAQEAAAAAAAAAAQIRAzESIQRRBTITM0EiI//aAAwDAQACEQMRAD8A+b4Wi3IPK02BmAdr6jqrLDYVhEZGS3XytOZp9NQq/AtsDMWF/QKypMAM522AA6lY5NnpYxjS6G6HDWE+5TE6Asb9/LurHDYJjXkuo4d4aHD3GgB0WdYeaOuqXwj3H3WF0i02Ft+qsqFJxBtA+IyNSNuar5MhKMfRDS4XTIk06MSAYps9Rp/hdO4dSifZUhfyj2bL/dp1TTiCANABZoFgNTJ+Jx3JUb3E+Y2BMW+g5AI5P2JRj6M7xfhVNwIaxoJDoLWhtxzhYqo2Cvo2JNj0KwvF6WWq8Dn9VoxO9mTzMa4KSEV4hCuOPbBerxeoBMFNh8G6oYa0nt+ateE8CzeerYWt30n8lu+C8LY4geUNFhNhM6kDUquWRI6GLxW1yn0YjCeDar9S0dLk/cm2+AahE5x2IcvsvB+B4dzCXPdaSYIpt1tYX2SWM4SyAWl3P3ibzoq/yGiEMV8aPjmK8FV26AO7G/yMKlxGEcww9paeREL7bUwBMEmdzrdV3EOENqtLKrARtJgj+lyksnsJ+LGX16Pjy8Wh8R+FXYc5my6kdHbt5B3IrPkK1Ozm5McsbpniF6vITKrYIQhArYIQhAWwQhCBWCEIQFghCEi1PovcNGVuugt6BW+GEQYAI0tOqrMHT8o7DpsFYUqv2ZHKbCRrrqskz0kfqi8Z5omSPvPfkOibY8CQfNoLRFzYD/CrcNVkec9oIaJ27p5mL10+yABEDUx1+irsreyd7iTlESTEj4QNb8gPmu6hBIDfcaAGjpz7k3UJIjYTBc7QBv2W817cC4gxmg/C0+6TynkgYtix5CsJx9kVXTvH0W5xVXy2WJ4/ap/tHyV2F9lHlL/kU6EIWo4AK24Pw+QXnaI7nkq3D08zgFtuGYOKcAXsZ6zqqss+K6Ol4OBSfOX8HcZg2tIZENDWSeseY85Mq04aYjpEAbBRcTp/vTmHLTQ2jfqrHh1Hf5+l1ji7Z1nXGy9wTzlvuQP16qxr4ICL3J9Bb71VYSoSWiLTc85uFYYiqRsrKMck7Izh7W6pLE0LG365pgVyF77QFBNNlPjcM1zSHDM11nDodj16r5R4l4EcNWLblhGZjubeXcL7FjaFumnzWN8c0c+EBPvUHxPNj9ApwlTohnhzgfN14V65eLWcR7BCEIECEISCwQhCBAhCEACEISLlo0WDjKOcNvfYaK3wJIc0tN72s6x1EGypcMZYLWsNLTA1VjhsRliBB+0LE9CRdYZnpIr/ACi0ZpcBsHex6dzsnGF2skGI7A65du5Va2uASIkD7Q35xzT9F43iI0kg3FoCgJolAEZjIAFhqXEaADZs6lR4mtMmdfMe/LoEFxuTcSGxpLhyjYLio+Qet/lqkwSIXu8v60Cx/HT5/QLVYt0A9lkeLu859FowbKfM6xMrkIQAtZ54suE0fMO4W24dq352WS4W2C30HzWs4e+e0/I6CFhyu2elwQ4Yki/41TH7tw3ZlPeZ+a5w1WbKzOHz4drjYAwSb7a/NU7aoaYNuqgl2Cdqi6wVYtI6K/q1g8NJgEmO9+XJZ3DUXGBlJJuIE2F5srWh7wNxrtdWmfJTZ7VEeh+iTfUj9aKasDHaUjWfr2hRJQJTUkEdPvVJjeHe1pYkGwhoHKT+Nk77f6j8ipqDYpOJ+N5js23zQtlktUfDqzb+v5qMhOcUp5arxye4fIlJytyfRwcyqbAoQhBQCEIQAIQhAAhCEACEISLlovqD/IJmwEXjYajdPhmWMxvbQyDa0FqrcGRAkkGBoAdh1TxENBa4OJkuaGkZTzg691jkj0sdIcp1re8ZgWNpJ1g7Kek+JuZ5303M6WSVExqDO2YWka6pym3UkmCLCIzk7SB7qqaJDZeCQZi1gL9gT2uSuth1ufwUbWDe0Ht8+S7Mc5SIi+KOvaO0rG8Td5z+tFrcXUAB6fqyxmLdLj3WrCjH58qx0QLuiLhcKbCtutD0cXCrmkW+EGkarR4Cr5YGto/NUWEpj7lc4dmW+moHY6rBNnrIx6o0jeKxRLb3ufTSPW6qf2wzbT7uqQfi3SRFjHeB9F69pgG8Ea6TGsTuqu2OOJIv8HxlzIipkvsZifoFbs8QuLcz67QB5W+XMZ5DKJ0vJWAxDi2btkQYBkmfyU2Fo1DUzZS5jXsa8sIJcHaBjnfWyaiyM/Hibd3GwYEtJIAAnKT22JKhxWMIcWuDmnQg/cFjWUKj2uAIbkIG0ySYa2Dd3PYC5UDuJVGQHF2gsToRrF/dnQ7qVSIrDE1leuQZiR05lXj3TRbGkB1jaYCwmC49JgyCbDktXw/F5qcDl0QpVshlxtHy/wAV0cuKrD+cn/lBVNK0PjVv+qf1DT9yzy6ENHnvJ6yMCUIQpGYEIQgQIQhA2CEIQJAhCEi5aLej7otsBy2G6ea6QGgkRO5I7xt6JLC1SG2NiBI52GqbY+NA22us/eVlkemx/UephzYLmkgXgyW37FMU9nb7WPl7KuovzaG++ZwA6GUxTxJ9bzJ/X3KponRYUa06fS/rzXVapa+8JanUOUwLCB0vfuvK1SGmdZURUKcRxENMforK1TJV3xSrZURK24V0cn5GXaieJjBi6XTWD1U56MHi/sRf4IgQn/afj1VTRenXPkT/AGj81gkrZ6yKGqLsxM+qbfRbUaxpJBykC98wPugbSNlWFwyAjeb9dvzXdIvdTeWSC1zRDZzPLh5j/KIGqjTJuJPTxwbUYGAtAcwZXRDiw39pzAnSe60eDbTzCq0Po0zUy+1a/wDiZbkClE5yTa0AaLL4Sg32obUOakHS82BJiLTqAY7q1wb2muKIa0U65Dg3OGGm9ktzON8pNzA2KnTKcq9FrwrBMDjTOZ3tG4iZyuEtGaIHvdXR0Cq+KUTVoUQx1MMp+XMcxfleRmLidGN6qVtNlOIJp1G1XtL2uzl7HsILAfskwOd1YYHEjEEMcQGsYaQtleWEtsd3XHeAVC2ijjK7MdxDABld4pyaYJLXASXAXBaTaDqrXw1xCwDueXuSmMgazNEh1X2cl3la3Ty8m9VFX4c2m1op2aS62t2nnuOSG7LrtUzPeOmRiJ5sb9SswtN41fmqU3c6Y+YcQVmV0Mf1PN+Z+xghCFMxghCEACEIQAIQhAAhCEi1aLvC0xAudAbbWE6p11B8yXTv70utoSEvhXnymBJaB5gIIAjQ7pxjLAhjRJgy4HXe5lqyN9npYuoo5pkkR5THM6TraPqmA0n4W8gG/qwXQze6RTsfhyEzpE7iy9bb4TykHXnpooE+R4KdtCNI/Gy8rG19OaYYYbIETvePSbqCvU7/AJpbAoOKvVUtDj8F+7Mi4Ob05LPOWzG+jh/IRf5LBMYQpdMYVTnoy+N+xFrSep21CY1S1ESYV03CQwjLLtj+MlY5Uj1kJdC9FpjcK5wNGm9zG1JY0++43ykNIJ6hdcH4aLZruJ9B3VuMAKshjiIB1uXO6KNEZ5lojwvDaIg0oJABa4u9m0iZABdaN1xj8Afb+1pz7QCA9ozhxInOMzYMXClwmAxDBDAHta3ymGuEz5muB1srfD46sxsOZ5ZEmCC0ReAbjlKjTKOTTtOzL1agAH7thez3q1M1RnPN4AiRKgwvEKbcjnAEiYa2GBxk65YIcAT3lX2MptcQ+mIM53RIDgNsvxCOaqeJ4OWGq0NDA01cxDZBBjL/AFTsotGmDi0V+PxDTlpZi0QCXOkfzAPaPktB+1CvhqbxMsBBFiGgGB1PqqhuDaGPbUpg1GtGXKRdrxJcI954vIKsOH8PdTY/KDcNIJgZmPExG3OOaQZEq6Mn4yo/wnc2uHqD9YWVX0DjWDFSg8bsb7VvpYj5LAvF1vxO0ee+QjU7OUIRKtOaCEIQAIQhAAhCEACEIQWrRoMI5vljOBDeRkgCdRoSnGYVpvnBIuGlpE8xLdElg65AbZjoDdWg7byFOMU0a02OE/zNn5HRY3s9JH6osqVIyIZTtceeZtpDjdMU6zjFiBqRoCesaBVVDGNAuxovqS4nKeQVnQxTYEBx5kiGgcwB+KqY6ZI5pOzpjloPyUjMMZvFtvpKm/aRBh1yfem8dJ0HRDK/K/I3PqVEVsRxuHk6G4I9TKwtdsEj0X0PGU7Wn+r62WF4vSy1XAc/qtWBmDzo3jTEkzhEsnMKFfPRzvFVzHKT4Kt8PiiR05pThrBv6he1qOVxAJAWWUbPSwVo02Gr/uy1pMwIvrPM8lacNrii8DMRsY1vrB1A7LE4au5lj5hynleQnBxJ7nZgYJ0/IqvtDeFs3/EuNtpAtpjMCQ64IuPsnlfQpBviOL+2qkkkEECAI0MmCOyX4NxhraDgWgvIjNuOc+qnw+NpuphppsN82YjW9xMXKLKFDjtETOKy2ARBETpvuNuSgxlJvsBUMDO8QB5oa22XpOswm6/D6Tw4tp5SGgkAwDzukqnCn2ytka+9No0nZQZfGilxzqtYgACmxhhgbIA5u5kmVcUyWyQSTAbe8ACLDZDabhqwz2nRdtrgCCDpySssk0Lsw2YPGxZUj/iZXzN6+qYh5yuGmZr8p+y6DA9QvllcXW3CcX5FdJkZQhCvOMCEIQAIQhArBCEIGez+oCF4hBatGswPCg5rJDRLQZLzOg0tEmU7R4DTIGZ72um/uwGjV3bRLYOp+7ZOaBks2R8Nz39Fc4Y5R/CIMgB0Auzaj3vw+SwuTs9Cm6QtQ8LMcLVHG4adAJMkXNosm6fAKbHNDjUJBOa4giOnVNtrPcJfUDb3BjMTG40lT0AG+WbfFoGnuYkqLdicpEdLhtMbNvJMeYiNPTqpG0hyuOXW+2y7Bk+XWDJ2trqL2XBq27ACdP8AJKTF2xLHsjrt3JWF4+z94TzA+e63GIpzaevy3WP8Q0gCI/VpVuHZDOrxMoVYUW2VeFZ0m2WmZz/CjbZPh60JsVS+ZIvuRJ7SNkmKamprOzvYxl2Fe28W1kXEfguPa6B3OQTbVPYPEwI7DvKe4VUa4kVNBaIv0PW6rZe5UKYCuNpE29Vp8ELA5h2PIco2SmOwuDysaGuDgDmdLRmdzkXEmbFeYDCZA0tLagd8JcczbGxuoNFMpqavRYFhDed+o7EyvJcNdOYIjsOqkpEENvBMyZmO4590xTw4BnXk4kC8agaQOijVlPKhZgdMTB7jyjW/VJ4isRcTl+v9lYYhoi94GgvreZNrqvdiWw7MSDbU6DomoliEeMY7Lh5dqCIHX/C+dV3S4nmtLxxxNMuPu5gB1mSSssdVtwqjk/JTqoghCFcccEIQgAQhCBAhCEACEIQXLRseH40hjR7RtwwEQ42DYHy06JxuMN8r2CB/NM8h16qqweHLmtzklgDB5csgECOqtaOHpNaMzSHWPmaT5do52XOa7Z6NUooZoVi4wwNcYibxA3JduVZ0uGuJHtHhgjN9qOUjqo6GPpXAba5FpknY/ZFrBcnFDQNvqQLX9OSj0QbGXkNEG8blxI1vbaV6+mSJIyt1A5mdYXVKi0QXGSRJsQ0cokS49V46IEDzR6T1QK+xarSF4kb+nLusf4jNgDr9ey2VcWjWRObnGp7BYbxJicz/AC3AsD1V2JdiyusbKNuqtsO2yqqequMK1aMhj+OXbYzRpf27Jmjgx2j5L2lT/DtB5qwa21xG88400WVyZ2LoXbgrm0b9xzB7qWjh3NcCM2YXa4Qbg7iNFY0yDv0II/PXurBlDNBht9ACYgbAHQdFAi8pBhsOx5/egEuNyQWkGZLrJ+j4c3pvLTM/0jnO57LiiyBcFp10J++dBorEuLbySCd9p3/ykypzf8EncHqgBzXAzeTIn9c12cPWAu0EWvP4b+itxWnewABP/wCWqYWEH9DkkV/kZn6zHkCKbryAbC41lU2K4e9x90t2v+rrYmFDWZ9yaLI5aPnfiyjkw7BqTUM7AQ3ksYtz/wDINmUW9ah9YCwxW/Fo43nS5TBCEK0wAhCEgBCEIECEIQAIQhIuWjZ4TCMyUszQCWtI0iIElyusIGtjKWGTmvLTDdp0jkqrhNaKbIflgNnrLRPORaNE255sAADBuIO8/oQsDfZ31bSLN2MM5WWe4gEgSABvI2UuHqNAIbBcYkX2MZp2nqkKOHMBuZ0ucHECxaNPNa897QnGUyC5jCRPlMkR1k/ERqo2OkTiqYM2awxz8x2jlyXJECbSQQf5UOcG+7ewDZEf1H+6Vr15i3XqQNAEn0JIhxVckFjfecNvhaPzVbxDgrchEXiQrnh2EkZzqY6/4spsSJZePiA2MayrIuiTf8PmBow9WOFXXFcLlrOFuduvVeYdt9FfJ2hYMfBuixoOG5/v6q0o2EcyCDrl+XNIYZnO/pM8wZsrGjhRbLpHK3rOhWZ7LpMcpVC3UAg3kdO+ifw2W1o6yfUWSDW5dQI0mSQY7cxzTNGmy0ZgdQWkHXnMwkUss6eW13idbzI2NwmPZ5i0BxFwTLRIA+IAHRV7KYsXPO4MgETtlE6FMU3G2Y2FrDU8hqkQaLFltDmaCRmAi1jJm+qlNWbz3PVJMfGx7Xt3hSGsSdY02iB0QRGHs5bn10UL3RfWFGahgwd5UeIfDdZ6lOIGB/8AkWpLqI6PPzcsUtT49qzXYOVMf9jKyy6ENHJ8p/7BCEKRkBCEIGCEIQIEIQgAQhCRctG2wsezpgyQWNI0EWEkHvZOUssyMsmCAYMMGw0uevNJYWsSymMzSMrBe3ugTrt9U/8AtAc9zgNMoEN+e0Bc+Wz0K+o/hmtALnRe7spDYJmGx0ClpVIES6Y1mRLtx6KA1ZAaBLQHG4yOynTNI1JlD26e8DEayPRRbIpHVWpuLi46wOY6rig0EyQ7fKNPU/kuqVGYAkzqI0hN0qR1vcA6X1USR5SoWHOB6RK8qMlo0J00Mkn7l2HRz/XJShvM6EKa6IsxfiShlqMMWLBtEwdpKRpUgene/wBytfFOtMxpmG8m83lIYSmTo4Ty1IVt9GiOhqk6DIuCdQNO6uaLm2iwMiDeDHUJLD0XRq3zQby24VjQpmTFiZ3kHoQfqqmRl2T0akDMDYWMWNuY/EJllQOEANdpeIIjqLqHKWHdstJkGdovGk9YXpqtGoBkakEOvuL27myVsqodFK2jpmzYDmkEaA/a/BdUK1vKTtrFo2HMLgAB/kfBERmLTAiffaY5oL5ADxYCAXH11bYckiNDDahM3H3tnrHqp3A7jMbRB0A6D8Uj7GxLSSeUi3Y/mu/bEWm/2QLz1O6aExmodp9Nr7pXiFTy7/gBz7ro1pBiOtt+6Txj7a9b/ipoR8/8Z1ZxLgNmsb/1lUKs/Ej5xNX+r6ABVi3R0cXyHc2C69kYmDExMGJ5TpKs/DAb+0DMCbOI6ECZ+QK0+Jphz6NJjQ+pWqNphgMT7SQ6WwRNwZOktOykc6efjkWNK7MgOC1v2b9qyH2HtPY59vaZc0do30mySAX0ngXFMO+q7hxrf6avTGFaMrsorNcXU8SHmJc6sSdB5XgXyhU/h2lVw1Li7CXU6tKgGOyktLXNxNJpEg9x2PVOjUu+zHFC2XAMXUxWDxzMQ59ZlKi00S+ajqeJdVY2kyk5xLml4LxkBgxpZWDuHU6mGrcPY6i6rh2jEUnNcHPq4hjT+2U9JcC2wvH+mabyIKHR89Qt94QNKrgBgq2UNxmJrtp1DrSxDKOGNF87AucWO/r+cvhvhn7IzGUa1MNxL8Fi3vze9RpsblYwfZc92Zx5tbT+0ZKFR88QhCRatFrh+LOa0ABtgBv06pun4jqeY5WTr8YuezvqhCz8UdZSdbO2eJqmhawiRbz7dnLo+LKpJOSmOwfb/shCOEfQuT9klLxbVEeSnvs/l/Wu2+MqtvJStbR+3+9CEcI+g5P2enxjVj3Ke/8A9nP+tejxrW+zS+T/AP2hCOK9ByfsreI+IKlXLmDRlJiM2/clc0eNuEeVh6kOn7ihCKRNTlWxmn4oqD4KZ2uHaf8AJTt8X1YsymOwfb/uhCOK9EecvZLS8dVmizKOkHyuvfcZolcDxpWAMMpQbRD9DsJfZCEcV6IqT9nTfGtZtmspAAyBDyB83rseNq0k5KV5kfvAPlnQhHFD5y9g7xvVi1OiLjap/wC167xxVJ/h0deVTf8A3yhCOK9C5P2RnxtW+xS+T/8A2o6njGq7VlLXk/8A9oQmooXJmbxeJNR7nuiXEkx1UKEK458+5M6pVS0gtMEbhMYLidWlU9pTe5ryHjOLuioC19zNyCROt0IQV0ham7KQRYiCCNiND3WgxPjrHVGva/EFwqe+Cykc85fe8l/cb/xHJCE7HRDhvGGLp/w67mCAMrG02ssQQcgblzy1pzxm8ouqzh+PqUKrKtJ5ZUYczXCJabiRPc/NCEWFDPE+P164YKtQuDLtGVjA3ytbYMaPhY0dmhet8Q4gVqlb2zjVqtcyo85XF7XgBzXZgQQQAPRCEWFIVx+PqVqjqlVxc95lziAJMAaAAaAIQhBNI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028700"/>
            <a:ext cx="2914650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63498" name="Picture 10" descr="http://diseasespictures.com/wp-content/uploads/2013/01/Herpetic-Whitlow-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12976"/>
            <a:ext cx="3240360" cy="2430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283968" y="3234680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>
                <a:solidFill>
                  <a:schemeClr val="tx1"/>
                </a:solidFill>
              </a:rPr>
              <a:t>Herpetic whitlow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63500" name="Picture 12" descr="http://www.athleticbusiness.com/graphics/4R-407-AB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0"/>
            <a:ext cx="2286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502" name="Picture 14" descr="https://encrypted-tbn0.gstatic.com/images?q=tbn:ANd9GcT4x9bsoRvunNMDIWFUCqwTZZOdteQ4Rg3nzzPZI71tCXOgjBy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0"/>
            <a:ext cx="2857500" cy="2809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868144" y="908720"/>
            <a:ext cx="36724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sz="3200" b="1" dirty="0" smtClean="0">
                <a:solidFill>
                  <a:schemeClr val="tx1"/>
                </a:solidFill>
              </a:rPr>
              <a:t>Herpetic </a:t>
            </a:r>
          </a:p>
          <a:p>
            <a:pPr algn="ctr"/>
            <a:r>
              <a:rPr lang="en-IN" sz="3200" b="1" dirty="0" err="1" smtClean="0">
                <a:solidFill>
                  <a:schemeClr val="tx1"/>
                </a:solidFill>
              </a:rPr>
              <a:t>gladiatorum</a:t>
            </a:r>
            <a:endParaRPr lang="en-IN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8184" y="1052736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4.</a:t>
            </a:r>
            <a:endParaRPr lang="en-IN" b="1" dirty="0"/>
          </a:p>
        </p:txBody>
      </p:sp>
      <p:sp>
        <p:nvSpPr>
          <p:cNvPr id="12" name="Rectangle 11"/>
          <p:cNvSpPr/>
          <p:nvPr/>
        </p:nvSpPr>
        <p:spPr>
          <a:xfrm>
            <a:off x="4067944" y="3511860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5.</a:t>
            </a:r>
            <a:endParaRPr lang="en-IN" b="1" dirty="0"/>
          </a:p>
        </p:txBody>
      </p:sp>
      <p:sp>
        <p:nvSpPr>
          <p:cNvPr id="13" name="Rectangle 12"/>
          <p:cNvSpPr/>
          <p:nvPr/>
        </p:nvSpPr>
        <p:spPr>
          <a:xfrm>
            <a:off x="4283968" y="5024028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6.</a:t>
            </a:r>
            <a:endParaRPr lang="en-IN" b="1" dirty="0"/>
          </a:p>
        </p:txBody>
      </p:sp>
      <p:sp>
        <p:nvSpPr>
          <p:cNvPr id="14" name="Rectangle 13"/>
          <p:cNvSpPr/>
          <p:nvPr/>
        </p:nvSpPr>
        <p:spPr>
          <a:xfrm>
            <a:off x="4788024" y="5204048"/>
            <a:ext cx="40324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>
                <a:solidFill>
                  <a:schemeClr val="tx1"/>
                </a:solidFill>
              </a:rPr>
              <a:t>Herpetic </a:t>
            </a:r>
            <a:r>
              <a:rPr lang="en-IN" sz="3200" b="1" dirty="0" err="1" smtClean="0">
                <a:solidFill>
                  <a:schemeClr val="tx1"/>
                </a:solidFill>
              </a:rPr>
              <a:t>meningo</a:t>
            </a:r>
            <a:r>
              <a:rPr lang="en-IN" sz="3200" b="1" dirty="0" smtClean="0">
                <a:solidFill>
                  <a:schemeClr val="tx1"/>
                </a:solidFill>
              </a:rPr>
              <a:t>-encephalitis: </a:t>
            </a:r>
            <a:r>
              <a:rPr lang="en-IN" sz="2000" b="1" dirty="0" smtClean="0">
                <a:solidFill>
                  <a:schemeClr val="tx1"/>
                </a:solidFill>
              </a:rPr>
              <a:t>sudden fever, increased intracranial pressure, paralysis, death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oculist.net/downaton502/prof/ebook/duanes/graphics/figures/v8/0890/004f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133600"/>
            <a:ext cx="3592705" cy="4324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53340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u="sng" dirty="0" smtClean="0">
                <a:solidFill>
                  <a:schemeClr val="accent2"/>
                </a:solidFill>
              </a:rPr>
              <a:t>Primary Herpetic </a:t>
            </a:r>
            <a:r>
              <a:rPr lang="en-IN" b="1" u="sng" dirty="0" err="1" smtClean="0">
                <a:solidFill>
                  <a:schemeClr val="accent2"/>
                </a:solidFill>
              </a:rPr>
              <a:t>Gingivostomatitis</a:t>
            </a:r>
            <a:r>
              <a:rPr lang="en-IN" b="1" u="sng" dirty="0" smtClean="0">
                <a:solidFill>
                  <a:schemeClr val="accent2"/>
                </a:solidFill>
              </a:rPr>
              <a:t/>
            </a:r>
            <a:br>
              <a:rPr lang="en-IN" b="1" u="sng" dirty="0" smtClean="0">
                <a:solidFill>
                  <a:schemeClr val="accent2"/>
                </a:solidFill>
              </a:rPr>
            </a:br>
            <a:endParaRPr lang="en-IN" dirty="0"/>
          </a:p>
        </p:txBody>
      </p:sp>
      <p:pic>
        <p:nvPicPr>
          <p:cNvPr id="49154" name="Picture 2" descr="http://www.healingrosacea.com/images/herpes-zoster-pathogenesis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4192"/>
          <a:stretch>
            <a:fillRect/>
          </a:stretch>
        </p:blipFill>
        <p:spPr bwMode="auto">
          <a:xfrm>
            <a:off x="457200" y="2362200"/>
            <a:ext cx="3048000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ular Callout 7"/>
          <p:cNvSpPr/>
          <p:nvPr/>
        </p:nvSpPr>
        <p:spPr>
          <a:xfrm>
            <a:off x="304800" y="1447800"/>
            <a:ext cx="2438400" cy="457200"/>
          </a:xfrm>
          <a:prstGeom prst="wedgeRectCallout">
            <a:avLst>
              <a:gd name="adj1" fmla="val -13142"/>
              <a:gd name="adj2" fmla="val 214901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sz="2400" b="1" dirty="0" smtClean="0">
                <a:solidFill>
                  <a:prstClr val="white"/>
                </a:solidFill>
              </a:rPr>
              <a:t>Etiology: HSV I</a:t>
            </a:r>
          </a:p>
        </p:txBody>
      </p:sp>
      <p:pic>
        <p:nvPicPr>
          <p:cNvPr id="10" name="Picture 2" descr="http://www.cas.vanderbilt.edu/fanninglab/virology/HSV/images/establishme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2564" y="2438400"/>
            <a:ext cx="5100547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ular Callout 8"/>
          <p:cNvSpPr/>
          <p:nvPr/>
        </p:nvSpPr>
        <p:spPr>
          <a:xfrm>
            <a:off x="5867400" y="1447800"/>
            <a:ext cx="2514600" cy="457200"/>
          </a:xfrm>
          <a:prstGeom prst="wedgeRectCallout">
            <a:avLst>
              <a:gd name="adj1" fmla="val -53005"/>
              <a:gd name="adj2" fmla="val 2085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sz="2400" b="1" dirty="0" smtClean="0">
                <a:solidFill>
                  <a:prstClr val="white"/>
                </a:solidFill>
              </a:rPr>
              <a:t>Pathogenesis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IN" sz="2800" dirty="0" smtClean="0">
                <a:solidFill>
                  <a:schemeClr val="accent2"/>
                </a:solidFill>
              </a:rPr>
              <a:t>Seen in children &amp; young adults</a:t>
            </a:r>
            <a:endParaRPr lang="en-IN" sz="2800" dirty="0">
              <a:solidFill>
                <a:schemeClr val="accent2"/>
              </a:solidFill>
            </a:endParaRPr>
          </a:p>
        </p:txBody>
      </p:sp>
      <p:pic>
        <p:nvPicPr>
          <p:cNvPr id="8197" name="Picture 5" descr="http://img.medscape.com/pi/emed/ckb/dermatology/1048885-1079920-184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4876800" cy="3161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9" name="Picture 7" descr="http://www.toothpicks.info/static/modules/j/fig3_1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28614"/>
          <a:stretch>
            <a:fillRect/>
          </a:stretch>
        </p:blipFill>
        <p:spPr bwMode="auto">
          <a:xfrm>
            <a:off x="5486400" y="1295400"/>
            <a:ext cx="3343275" cy="3119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201" name="Picture 9" descr="http://dentalresource.org/primaryherpes.bmp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4724399"/>
            <a:ext cx="2895600" cy="202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51520" y="1268760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1.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5508104" y="1268760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2.</a:t>
            </a:r>
            <a:endParaRPr lang="en-IN" b="1" dirty="0"/>
          </a:p>
        </p:txBody>
      </p:sp>
      <p:sp>
        <p:nvSpPr>
          <p:cNvPr id="14" name="Rectangle 13"/>
          <p:cNvSpPr/>
          <p:nvPr/>
        </p:nvSpPr>
        <p:spPr>
          <a:xfrm>
            <a:off x="2771800" y="4725144"/>
            <a:ext cx="432048" cy="36004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3.</a:t>
            </a:r>
            <a:endParaRPr lang="en-IN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09832"/>
          </a:xfrm>
        </p:spPr>
        <p:txBody>
          <a:bodyPr/>
          <a:lstStyle/>
          <a:p>
            <a:r>
              <a:rPr lang="en-US" dirty="0" smtClean="0"/>
              <a:t>Fever, irritability, headache, pain on swallowing, regional lymphadenopathy</a:t>
            </a:r>
          </a:p>
          <a:p>
            <a:r>
              <a:rPr lang="en-US" dirty="0" smtClean="0"/>
              <a:t>Mouth becomes painful</a:t>
            </a:r>
          </a:p>
          <a:p>
            <a:r>
              <a:rPr lang="en-US" dirty="0" smtClean="0"/>
              <a:t>Gingiva– </a:t>
            </a:r>
            <a:r>
              <a:rPr lang="en-US" dirty="0" err="1" smtClean="0"/>
              <a:t>inflammed</a:t>
            </a:r>
            <a:r>
              <a:rPr lang="en-US" dirty="0" smtClean="0"/>
              <a:t>, </a:t>
            </a:r>
            <a:r>
              <a:rPr lang="en-US" dirty="0" err="1" smtClean="0"/>
              <a:t>oedematous</a:t>
            </a:r>
            <a:endParaRPr lang="en-US" dirty="0" smtClean="0"/>
          </a:p>
          <a:p>
            <a:r>
              <a:rPr lang="en-US" dirty="0" smtClean="0"/>
              <a:t>Yellowish fluid filled blisters develop</a:t>
            </a:r>
          </a:p>
          <a:p>
            <a:r>
              <a:rPr lang="en-US" dirty="0" smtClean="0"/>
              <a:t>They rupture to leave small, ragged, painful ulcers covered by gray membrane </a:t>
            </a:r>
          </a:p>
          <a:p>
            <a:r>
              <a:rPr lang="en-US" dirty="0" smtClean="0"/>
              <a:t>Surrounding erythematous halo</a:t>
            </a:r>
          </a:p>
          <a:p>
            <a:r>
              <a:rPr lang="en-US" dirty="0" smtClean="0"/>
              <a:t>Heal without scarring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24</a:t>
            </a:fld>
            <a:endParaRPr lang="en-IN"/>
          </a:p>
        </p:txBody>
      </p:sp>
      <p:pic>
        <p:nvPicPr>
          <p:cNvPr id="5" name="Picture 5" descr="http://img.medscape.com/pi/emed/ckb/dermatology/1048885-1079920-184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437112"/>
            <a:ext cx="3407296" cy="2208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48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685800"/>
            <a:ext cx="8229600" cy="1066800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sng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Primary Herpetic Gingivostomatitis</a:t>
            </a:r>
            <a:br>
              <a:rPr kumimoji="0" lang="en-IN" sz="4000" b="1" i="0" u="sng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IN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5791200" y="1447800"/>
            <a:ext cx="3124200" cy="2057400"/>
          </a:xfrm>
          <a:prstGeom prst="wedgeRectCallout">
            <a:avLst>
              <a:gd name="adj1" fmla="val -75418"/>
              <a:gd name="adj2" fmla="val 2266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err="1" smtClean="0"/>
              <a:t>Histo</a:t>
            </a:r>
            <a:r>
              <a:rPr lang="en-IN" sz="2400" b="1" dirty="0" smtClean="0"/>
              <a:t>-pathological features: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/>
              <a:t> Ballooning degeneration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 smtClean="0"/>
              <a:t> </a:t>
            </a:r>
            <a:r>
              <a:rPr lang="en-IN" sz="2400" dirty="0" err="1" smtClean="0"/>
              <a:t>Tzanck</a:t>
            </a:r>
            <a:r>
              <a:rPr lang="en-IN" sz="2400" dirty="0" smtClean="0"/>
              <a:t> cells</a:t>
            </a:r>
          </a:p>
        </p:txBody>
      </p:sp>
      <p:pic>
        <p:nvPicPr>
          <p:cNvPr id="6150" name="Picture 6" descr="http://www.nature.com/ajg/journal/v104/n3s/images/ajg2009492_11i2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1447800"/>
            <a:ext cx="4601800" cy="3430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www.webpathology.com/slides/slides/ExtGenitalia_Condyloma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40768"/>
            <a:ext cx="3251200" cy="2438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upload.wikimedia.org/wikipedia/commons/thumb/8/85/ThinPrep_Pap_smear_HPV.jpeg/350px-ThinPrep_Pap_smear_HPV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3358896"/>
            <a:ext cx="2967036" cy="1898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36268" y="5157192"/>
            <a:ext cx="8533456" cy="151216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Font typeface="Arial" pitchFamily="34" charset="0"/>
              <a:buChar char="•"/>
            </a:pPr>
            <a:r>
              <a:rPr lang="en-IN" sz="2400" b="1" dirty="0" smtClean="0"/>
              <a:t> Herpetic vesicle is in intra-epithelial fluid filled blister.</a:t>
            </a:r>
          </a:p>
          <a:p>
            <a:pPr algn="just">
              <a:buFont typeface="Arial" pitchFamily="34" charset="0"/>
              <a:buChar char="•"/>
            </a:pPr>
            <a:r>
              <a:rPr lang="en-IN" sz="2400" b="1" dirty="0" smtClean="0"/>
              <a:t> Infected cells swollen, pale cytoplasm &amp; large vesicular nucleus termed as “BALLOONING DEGENERATION”</a:t>
            </a:r>
          </a:p>
          <a:p>
            <a:pPr algn="just">
              <a:buFont typeface="Arial" pitchFamily="34" charset="0"/>
              <a:buChar char="•"/>
            </a:pPr>
            <a:r>
              <a:rPr lang="en-IN" sz="2400" b="1" dirty="0" smtClean="0"/>
              <a:t> Intra-nuclear inclusions “LIPSCHTUZ BODIES”</a:t>
            </a:r>
          </a:p>
          <a:p>
            <a:endParaRPr lang="en-IN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99592" y="3501008"/>
            <a:ext cx="0" cy="72008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995936" y="4581128"/>
            <a:ext cx="72008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043608" y="2132856"/>
            <a:ext cx="72008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accent2"/>
                </a:solidFill>
              </a:rPr>
              <a:t>Recurrent or Secondary Herpetic </a:t>
            </a:r>
            <a:r>
              <a:rPr lang="en-IN" b="1" dirty="0" err="1">
                <a:solidFill>
                  <a:schemeClr val="accent2"/>
                </a:solidFill>
              </a:rPr>
              <a:t>Labialis</a:t>
            </a:r>
            <a:r>
              <a:rPr lang="en-IN" b="1" dirty="0">
                <a:solidFill>
                  <a:schemeClr val="accent2"/>
                </a:solidFill>
              </a:rPr>
              <a:t> &amp; Stomatitis: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Trigger factors:</a:t>
            </a:r>
          </a:p>
          <a:p>
            <a:endParaRPr lang="en-US" dirty="0"/>
          </a:p>
          <a:p>
            <a:r>
              <a:rPr lang="en-US" dirty="0" smtClean="0"/>
              <a:t>Trauma</a:t>
            </a:r>
          </a:p>
          <a:p>
            <a:r>
              <a:rPr lang="en-US" dirty="0" smtClean="0"/>
              <a:t>Fatigue</a:t>
            </a:r>
          </a:p>
          <a:p>
            <a:r>
              <a:rPr lang="en-US" dirty="0" smtClean="0"/>
              <a:t>Menstruation</a:t>
            </a:r>
            <a:r>
              <a:rPr lang="en-IN" dirty="0" smtClean="0"/>
              <a:t>, Pregnancy</a:t>
            </a:r>
          </a:p>
          <a:p>
            <a:r>
              <a:rPr lang="en-US" dirty="0" smtClean="0"/>
              <a:t>URTI</a:t>
            </a:r>
          </a:p>
          <a:p>
            <a:r>
              <a:rPr lang="en-US" dirty="0" smtClean="0"/>
              <a:t>Emotional upset</a:t>
            </a:r>
          </a:p>
          <a:p>
            <a:r>
              <a:rPr lang="en-US" dirty="0" smtClean="0"/>
              <a:t>Allergy</a:t>
            </a:r>
          </a:p>
          <a:p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432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chemeClr val="accent2"/>
                </a:solidFill>
              </a:rPr>
              <a:t>Recurrent or Secondary Herpetic </a:t>
            </a:r>
            <a:r>
              <a:rPr lang="en-IN" b="1" dirty="0" err="1" smtClean="0">
                <a:solidFill>
                  <a:schemeClr val="accent2"/>
                </a:solidFill>
              </a:rPr>
              <a:t>Labialis</a:t>
            </a:r>
            <a:r>
              <a:rPr lang="en-IN" b="1" dirty="0" smtClean="0">
                <a:solidFill>
                  <a:schemeClr val="accent2"/>
                </a:solidFill>
              </a:rPr>
              <a:t> &amp; </a:t>
            </a:r>
            <a:r>
              <a:rPr lang="en-IN" b="1" dirty="0" err="1" smtClean="0">
                <a:solidFill>
                  <a:schemeClr val="accent2"/>
                </a:solidFill>
              </a:rPr>
              <a:t>Stomatitis</a:t>
            </a:r>
            <a:r>
              <a:rPr lang="en-IN" b="1" dirty="0" smtClean="0">
                <a:solidFill>
                  <a:schemeClr val="accent2"/>
                </a:solidFill>
              </a:rPr>
              <a:t>: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9218" name="Picture 2" descr="https://encrypted-tbn0.gstatic.com/images?q=tbn:ANd9GcQcGZvjlemTNqL5AqF72Wqdq3eGWVFqTRAProz22Uvg7eVmvG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916832"/>
            <a:ext cx="2952328" cy="218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http://pamodules.mc.duke.edu/Oral_Health/img/module1/Slide7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772816"/>
            <a:ext cx="3259460" cy="2444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2" name="Picture 6" descr="http://drugster.info/img/ail/608_611_3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t="17408"/>
          <a:stretch>
            <a:fillRect/>
          </a:stretch>
        </p:blipFill>
        <p:spPr bwMode="auto">
          <a:xfrm>
            <a:off x="1115616" y="4293096"/>
            <a:ext cx="2857500" cy="2391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4" name="Picture 8" descr="http://dentalresource.org/primaryherpes.bm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4581128"/>
            <a:ext cx="2796158" cy="1955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5300" b="1" dirty="0" smtClean="0"/>
              <a:t>Alpha Herpes Viruses:</a:t>
            </a:r>
            <a:br>
              <a:rPr lang="en-IN" sz="5300" b="1" dirty="0" smtClean="0"/>
            </a:br>
            <a:r>
              <a:rPr lang="en-IN" sz="5300" b="1" dirty="0" err="1" smtClean="0"/>
              <a:t>Varicella</a:t>
            </a:r>
            <a:r>
              <a:rPr lang="en-IN" sz="5300" b="1" dirty="0" smtClean="0"/>
              <a:t> Zoster 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7776864" cy="1752600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b="1" dirty="0" smtClean="0"/>
              <a:t> First isolated by </a:t>
            </a:r>
            <a:r>
              <a:rPr lang="en-IN" b="1" dirty="0" smtClean="0">
                <a:solidFill>
                  <a:srgbClr val="FF0000"/>
                </a:solidFill>
              </a:rPr>
              <a:t>Weller</a:t>
            </a:r>
          </a:p>
          <a:p>
            <a:pPr algn="just">
              <a:buFont typeface="Arial" pitchFamily="34" charset="0"/>
              <a:buChar char="•"/>
            </a:pPr>
            <a:endParaRPr lang="en-IN" b="1" dirty="0" smtClean="0"/>
          </a:p>
          <a:p>
            <a:pPr algn="just">
              <a:buFont typeface="Arial" pitchFamily="34" charset="0"/>
              <a:buChar char="•"/>
            </a:pPr>
            <a:r>
              <a:rPr lang="en-IN" b="1" dirty="0" smtClean="0"/>
              <a:t> </a:t>
            </a:r>
            <a:r>
              <a:rPr lang="en-IN" b="1" dirty="0" smtClean="0">
                <a:solidFill>
                  <a:srgbClr val="FF0000"/>
                </a:solidFill>
              </a:rPr>
              <a:t>Von </a:t>
            </a:r>
            <a:r>
              <a:rPr lang="en-IN" b="1" dirty="0" err="1" smtClean="0">
                <a:solidFill>
                  <a:srgbClr val="FF0000"/>
                </a:solidFill>
              </a:rPr>
              <a:t>Bokay</a:t>
            </a:r>
            <a:r>
              <a:rPr lang="en-IN" b="1" dirty="0" smtClean="0">
                <a:solidFill>
                  <a:srgbClr val="FF0000"/>
                </a:solidFill>
              </a:rPr>
              <a:t> in 1889,</a:t>
            </a:r>
            <a:r>
              <a:rPr lang="en-IN" b="1" dirty="0" smtClean="0"/>
              <a:t> </a:t>
            </a:r>
            <a:r>
              <a:rPr lang="en-IN" b="1" dirty="0" err="1" smtClean="0"/>
              <a:t>Varicella</a:t>
            </a:r>
            <a:r>
              <a:rPr lang="en-IN" b="1" dirty="0" smtClean="0"/>
              <a:t> &amp; Herpes Zoster are different manifestations of the same virus infection. </a:t>
            </a:r>
            <a:endParaRPr lang="en-IN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8219256" cy="5809832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dirty="0" err="1" smtClean="0">
                <a:solidFill>
                  <a:srgbClr val="FF0000"/>
                </a:solidFill>
              </a:rPr>
              <a:t>Varicella</a:t>
            </a:r>
            <a:r>
              <a:rPr lang="en-IN" dirty="0" smtClean="0">
                <a:solidFill>
                  <a:srgbClr val="FF0000"/>
                </a:solidFill>
              </a:rPr>
              <a:t> (Chickenpox) &amp; herpes zoster </a:t>
            </a:r>
            <a:r>
              <a:rPr lang="en-IN" dirty="0" smtClean="0"/>
              <a:t>are manifestations of the same virus infection, so the virus is called </a:t>
            </a:r>
            <a:r>
              <a:rPr lang="en-IN" dirty="0" smtClean="0">
                <a:solidFill>
                  <a:srgbClr val="FF0000"/>
                </a:solidFill>
              </a:rPr>
              <a:t>“</a:t>
            </a:r>
            <a:r>
              <a:rPr lang="en-IN" dirty="0" err="1" smtClean="0">
                <a:solidFill>
                  <a:srgbClr val="FF0000"/>
                </a:solidFill>
              </a:rPr>
              <a:t>Varicella</a:t>
            </a:r>
            <a:r>
              <a:rPr lang="en-IN" dirty="0" smtClean="0">
                <a:solidFill>
                  <a:srgbClr val="FF0000"/>
                </a:solidFill>
              </a:rPr>
              <a:t> Zoster”.</a:t>
            </a:r>
          </a:p>
          <a:p>
            <a:pPr algn="just"/>
            <a:endParaRPr lang="en-IN" dirty="0" smtClean="0"/>
          </a:p>
          <a:p>
            <a:pPr algn="just">
              <a:buNone/>
            </a:pPr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Contact with either zoster or chickenpox may lead to chickenpox &amp; not zoster.</a:t>
            </a:r>
          </a:p>
          <a:p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79512" y="1340768"/>
          <a:ext cx="6096000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t3.gstatic.com/images?q=tbn:ANd9GcRawuRht07SLyuCJ-iOZb0NGr15hFw8Gd42Sr9YTnrCDP2t_RNULQ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6961" r="17617"/>
          <a:stretch>
            <a:fillRect/>
          </a:stretch>
        </p:blipFill>
        <p:spPr bwMode="auto">
          <a:xfrm>
            <a:off x="6573840" y="2708920"/>
            <a:ext cx="2390648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t0.gstatic.com/images?q=tbn:ANd9GcQJm6lGswIxISDhhSdQzPow5dOZZ4-7fCK3DmxNji4CI2kF24z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16599"/>
          <a:stretch>
            <a:fillRect/>
          </a:stretch>
        </p:blipFill>
        <p:spPr bwMode="auto">
          <a:xfrm>
            <a:off x="6457950" y="2636912"/>
            <a:ext cx="2686050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0466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600" b="1" dirty="0" smtClean="0"/>
              <a:t>Introduction</a:t>
            </a:r>
            <a:endParaRPr lang="en-IN" sz="6600" b="1" dirty="0"/>
          </a:p>
        </p:txBody>
      </p:sp>
      <p:sp>
        <p:nvSpPr>
          <p:cNvPr id="3" name="Rectangle 2"/>
          <p:cNvSpPr/>
          <p:nvPr/>
        </p:nvSpPr>
        <p:spPr>
          <a:xfrm>
            <a:off x="611560" y="234888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000" dirty="0" err="1" smtClean="0">
                <a:solidFill>
                  <a:schemeClr val="bg1"/>
                </a:solidFill>
              </a:rPr>
              <a:t>Dimitri</a:t>
            </a:r>
            <a:r>
              <a:rPr lang="en-IN" sz="3000" dirty="0" smtClean="0">
                <a:solidFill>
                  <a:schemeClr val="bg1"/>
                </a:solidFill>
              </a:rPr>
              <a:t> </a:t>
            </a:r>
            <a:r>
              <a:rPr lang="en-IN" sz="3000" dirty="0" err="1" smtClean="0">
                <a:solidFill>
                  <a:schemeClr val="bg1"/>
                </a:solidFill>
              </a:rPr>
              <a:t>Iwanowski</a:t>
            </a:r>
            <a:r>
              <a:rPr lang="en-IN" sz="3000" dirty="0" smtClean="0">
                <a:solidFill>
                  <a:schemeClr val="bg1"/>
                </a:solidFill>
              </a:rPr>
              <a:t> discovered of the tobacco mosaic disease (1892)</a:t>
            </a:r>
            <a:endParaRPr lang="en-IN" sz="3000" dirty="0">
              <a:solidFill>
                <a:schemeClr val="bg1"/>
              </a:solidFill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46918"/>
            <a:ext cx="5040560" cy="3311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573016"/>
            <a:ext cx="3284984" cy="3284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pathmicro.med.sc.edu/mhunt/tmv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501008"/>
            <a:ext cx="4067944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3quarksdaily.blogs.com/3quarksdaily/images/screenhunter_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0"/>
            <a:ext cx="6815135" cy="6858000"/>
          </a:xfrm>
          <a:prstGeom prst="rect">
            <a:avLst/>
          </a:prstGeom>
          <a:noFill/>
        </p:spPr>
      </p:pic>
      <p:pic>
        <p:nvPicPr>
          <p:cNvPr id="3" name="Picture 4" descr="http://classes.midlandstech.com/carterp/Courses/bio225/chap21/Slide16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5265"/>
          <a:stretch>
            <a:fillRect/>
          </a:stretch>
        </p:blipFill>
        <p:spPr bwMode="auto">
          <a:xfrm>
            <a:off x="323528" y="548680"/>
            <a:ext cx="8627628" cy="613006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o.davidson.edu/people/sosarafova/assets/bio307/wiblalock/Assets/Varicella%20Image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938303"/>
            <a:ext cx="6408712" cy="3893347"/>
          </a:xfrm>
          <a:prstGeom prst="rect">
            <a:avLst/>
          </a:prstGeom>
          <a:noFill/>
        </p:spPr>
      </p:pic>
      <p:pic>
        <p:nvPicPr>
          <p:cNvPr id="5" name="Picture 8" descr="http://www.emed.ie/Infections/_img/Varicella01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556792"/>
            <a:ext cx="7371525" cy="50131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Chickenpox (</a:t>
            </a:r>
            <a:r>
              <a:rPr lang="en-IN" b="1" dirty="0" err="1" smtClean="0">
                <a:solidFill>
                  <a:schemeClr val="accent2"/>
                </a:solidFill>
              </a:rPr>
              <a:t>Varicella</a:t>
            </a:r>
            <a:r>
              <a:rPr lang="en-IN" b="1" dirty="0" smtClean="0">
                <a:solidFill>
                  <a:schemeClr val="accent2"/>
                </a:solidFill>
              </a:rPr>
              <a:t>):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4168" y="692696"/>
            <a:ext cx="266429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chemeClr val="tx1"/>
                </a:solidFill>
              </a:rPr>
              <a:t>Acute, </a:t>
            </a:r>
          </a:p>
          <a:p>
            <a:pPr algn="ctr"/>
            <a:r>
              <a:rPr lang="en-IN" sz="2400" dirty="0" smtClean="0">
                <a:solidFill>
                  <a:schemeClr val="tx1"/>
                </a:solidFill>
              </a:rPr>
              <a:t>contagious disease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calgaryguide.ucalgary.ca/systems/Varicella%20Zoster%20(Chicken%20Pox)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7359"/>
          <a:stretch>
            <a:fillRect/>
          </a:stretch>
        </p:blipFill>
        <p:spPr bwMode="auto">
          <a:xfrm>
            <a:off x="1" y="0"/>
            <a:ext cx="9144000" cy="690705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44408" y="188640"/>
            <a:ext cx="899592" cy="1202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sarahwoodbury.com/wp-content/uploads/2012/07/symptoms-of-chicken-pox-300x20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29376"/>
            <a:ext cx="4032448" cy="2728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4998" name="Picture 6" descr="http://0.tqn.com/d/dermatology/1/0/m/5/chickenpox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6719" r="4794" b="5742"/>
          <a:stretch>
            <a:fillRect/>
          </a:stretch>
        </p:blipFill>
        <p:spPr bwMode="auto">
          <a:xfrm>
            <a:off x="5004048" y="0"/>
            <a:ext cx="2880320" cy="3068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0" name="Picture 8" descr="http://users.telenet.be/bloemen-online/impetigo-school-sores/chicken-pox-impetigo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7619" y="4077073"/>
            <a:ext cx="4278349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002" name="Picture 10" descr="https://encrypted-tbn3.gstatic.com/images?q=tbn:ANd9GcTbtlVoKV8pefAPTBHLSVLNNETVSEGL4RBIGB5TKY8tumzt_zG9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0"/>
            <a:ext cx="4143138" cy="3133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5580112" y="1124744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503040" y="3140968"/>
            <a:ext cx="86409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800" b="1" i="1" dirty="0" smtClean="0">
                <a:solidFill>
                  <a:srgbClr val="FF0000"/>
                </a:solidFill>
              </a:rPr>
              <a:t>Infectious: 2 days before &amp; 5 days after the onset of 		         lesions</a:t>
            </a:r>
            <a:endParaRPr lang="en-IN" sz="2800" b="1" i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347864" y="5157192"/>
            <a:ext cx="914400" cy="914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23528" y="5085184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39552" y="5013176"/>
            <a:ext cx="122413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tx1"/>
                </a:solidFill>
              </a:rPr>
              <a:t>Dew drops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pnas.org/content/102/18/6490/F2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5" y="0"/>
            <a:ext cx="5217664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80112" y="1772816"/>
            <a:ext cx="3563888" cy="18722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Font typeface="Arial" pitchFamily="34" charset="0"/>
              <a:buChar char="•"/>
            </a:pPr>
            <a:r>
              <a:rPr lang="en-IN" sz="2000" b="1" dirty="0" smtClean="0">
                <a:solidFill>
                  <a:schemeClr val="accent2"/>
                </a:solidFill>
              </a:rPr>
              <a:t> </a:t>
            </a:r>
            <a:r>
              <a:rPr lang="en-IN" sz="2400" b="1" dirty="0" smtClean="0">
                <a:solidFill>
                  <a:schemeClr val="accent2"/>
                </a:solidFill>
              </a:rPr>
              <a:t>Multi-nucleated giant cells.</a:t>
            </a:r>
          </a:p>
          <a:p>
            <a:pPr>
              <a:buFont typeface="Arial" pitchFamily="34" charset="0"/>
              <a:buChar char="•"/>
            </a:pPr>
            <a:endParaRPr lang="en-IN" sz="2400" b="1" dirty="0" smtClean="0">
              <a:solidFill>
                <a:schemeClr val="accent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IN" sz="2400" b="1" dirty="0" smtClean="0">
                <a:solidFill>
                  <a:schemeClr val="accent2"/>
                </a:solidFill>
              </a:rPr>
              <a:t> </a:t>
            </a:r>
            <a:r>
              <a:rPr lang="en-IN" sz="2400" b="1" dirty="0" err="1" smtClean="0">
                <a:solidFill>
                  <a:schemeClr val="accent2"/>
                </a:solidFill>
              </a:rPr>
              <a:t>Cowdry</a:t>
            </a:r>
            <a:r>
              <a:rPr lang="en-IN" sz="2400" b="1" dirty="0" smtClean="0">
                <a:solidFill>
                  <a:schemeClr val="accent2"/>
                </a:solidFill>
              </a:rPr>
              <a:t> Type A intra-nuclear inclusion bodies.</a:t>
            </a:r>
          </a:p>
          <a:p>
            <a:r>
              <a:rPr lang="en-IN" sz="2400" b="1" dirty="0" smtClean="0">
                <a:solidFill>
                  <a:schemeClr val="accent2"/>
                </a:solidFill>
              </a:rPr>
              <a:t> </a:t>
            </a:r>
            <a:endParaRPr lang="en-IN" sz="2400" b="1" dirty="0">
              <a:solidFill>
                <a:schemeClr val="accent2"/>
              </a:solidFill>
            </a:endParaRPr>
          </a:p>
        </p:txBody>
      </p:sp>
      <p:pic>
        <p:nvPicPr>
          <p:cNvPr id="4" name="Picture 10" descr="http://0.tqn.com/d/dermatology/1/7/w/5/chickenpox1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5742"/>
          <a:stretch>
            <a:fillRect/>
          </a:stretch>
        </p:blipFill>
        <p:spPr bwMode="auto">
          <a:xfrm>
            <a:off x="5796136" y="3789040"/>
            <a:ext cx="2979381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bio-rad.com/webroot/web/images/cdg/products/microbiology/product_detail/global/cmd_vzv_pd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4476750" cy="2876551"/>
          </a:xfrm>
          <a:prstGeom prst="rect">
            <a:avLst/>
          </a:prstGeom>
          <a:noFill/>
        </p:spPr>
      </p:pic>
      <p:pic>
        <p:nvPicPr>
          <p:cNvPr id="83972" name="Picture 4" descr="http://realsimpleblog.files.wordpress.com/2012/08/needle-vaccination_300.jpg?w=30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340768"/>
            <a:ext cx="2448272" cy="2913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51520" y="260648"/>
            <a:ext cx="532859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IN" sz="2400" b="1" dirty="0" smtClean="0">
              <a:solidFill>
                <a:schemeClr val="accent2"/>
              </a:solidFill>
            </a:endParaRPr>
          </a:p>
          <a:p>
            <a:r>
              <a:rPr lang="en-IN" sz="3200" b="1" dirty="0" err="1" smtClean="0">
                <a:solidFill>
                  <a:schemeClr val="accent2"/>
                </a:solidFill>
              </a:rPr>
              <a:t>Varicella</a:t>
            </a:r>
            <a:r>
              <a:rPr lang="en-IN" sz="3200" b="1" dirty="0" smtClean="0">
                <a:solidFill>
                  <a:schemeClr val="accent2"/>
                </a:solidFill>
              </a:rPr>
              <a:t> vaccine:</a:t>
            </a:r>
            <a:endParaRPr lang="en-IN" sz="32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509120"/>
            <a:ext cx="5616624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en-IN" sz="2800" b="1" dirty="0" smtClean="0">
                <a:solidFill>
                  <a:schemeClr val="accent2"/>
                </a:solidFill>
              </a:rPr>
              <a:t>Children: </a:t>
            </a:r>
            <a:r>
              <a:rPr lang="en-IN" sz="2800" dirty="0" smtClean="0">
                <a:solidFill>
                  <a:schemeClr val="tx1"/>
                </a:solidFill>
              </a:rPr>
              <a:t>1-12 yrs – a single dose</a:t>
            </a:r>
          </a:p>
          <a:p>
            <a:pPr algn="just"/>
            <a:r>
              <a:rPr lang="en-IN" sz="2800" b="1" dirty="0" smtClean="0">
                <a:solidFill>
                  <a:schemeClr val="accent2"/>
                </a:solidFill>
              </a:rPr>
              <a:t>Adults: </a:t>
            </a:r>
            <a:r>
              <a:rPr lang="en-IN" sz="2800" dirty="0" smtClean="0">
                <a:solidFill>
                  <a:schemeClr val="tx1"/>
                </a:solidFill>
              </a:rPr>
              <a:t>2 doses, 6-10 weeks apart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cumc.columbia.edu/publications/in-vivo/Vol1_no7_apr15_02/img/il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152728"/>
            <a:ext cx="5904656" cy="4516632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5536" y="548680"/>
            <a:ext cx="82296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Herpes Zoster: Shingles, </a:t>
            </a:r>
            <a:r>
              <a:rPr kumimoji="0" lang="en-I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Zona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1268760"/>
            <a:ext cx="7416824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800" dirty="0" err="1" smtClean="0">
                <a:solidFill>
                  <a:schemeClr val="accent3"/>
                </a:solidFill>
              </a:rPr>
              <a:t>Herpein</a:t>
            </a:r>
            <a:r>
              <a:rPr lang="en-IN" sz="2800" dirty="0" smtClean="0">
                <a:solidFill>
                  <a:schemeClr val="accent3"/>
                </a:solidFill>
              </a:rPr>
              <a:t>:</a:t>
            </a:r>
            <a:r>
              <a:rPr lang="en-IN" sz="2800" dirty="0" smtClean="0">
                <a:solidFill>
                  <a:schemeClr val="accent2"/>
                </a:solidFill>
              </a:rPr>
              <a:t> </a:t>
            </a:r>
            <a:r>
              <a:rPr lang="en-IN" sz="2800" dirty="0" smtClean="0">
                <a:solidFill>
                  <a:schemeClr val="tx1"/>
                </a:solidFill>
              </a:rPr>
              <a:t>to creep &amp; </a:t>
            </a:r>
            <a:r>
              <a:rPr lang="en-IN" sz="2800" dirty="0" smtClean="0">
                <a:solidFill>
                  <a:schemeClr val="accent3"/>
                </a:solidFill>
              </a:rPr>
              <a:t>Zoster:</a:t>
            </a:r>
            <a:r>
              <a:rPr lang="en-IN" sz="2800" dirty="0" smtClean="0">
                <a:solidFill>
                  <a:schemeClr val="tx1"/>
                </a:solidFill>
              </a:rPr>
              <a:t> girdle</a:t>
            </a:r>
          </a:p>
          <a:p>
            <a:r>
              <a:rPr lang="en-IN" sz="2800" dirty="0" smtClean="0">
                <a:solidFill>
                  <a:schemeClr val="tx1"/>
                </a:solidFill>
              </a:rPr>
              <a:t>Acute, infectious, extremely painful viral disease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2123728" y="2564904"/>
            <a:ext cx="504056" cy="432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" name="Curved Connector 6"/>
          <p:cNvCxnSpPr/>
          <p:nvPr/>
        </p:nvCxnSpPr>
        <p:spPr>
          <a:xfrm>
            <a:off x="3203848" y="2996952"/>
            <a:ext cx="1944216" cy="360040"/>
          </a:xfrm>
          <a:prstGeom prst="curvedConnector3">
            <a:avLst>
              <a:gd name="adj1" fmla="val 30047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 descr="http://17.img.v4.skyrock.net/1703/20071703/pics/135764285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132856"/>
            <a:ext cx="2520280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classes.midlandstech.com/carterp/Courses/bio225/chap21/Slide16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51747" t="46739" r="5688" b="17651"/>
          <a:stretch>
            <a:fillRect/>
          </a:stretch>
        </p:blipFill>
        <p:spPr bwMode="auto">
          <a:xfrm>
            <a:off x="6089047" y="4797152"/>
            <a:ext cx="3054951" cy="2060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Herpes Zoster: Shingles, </a:t>
            </a:r>
            <a:r>
              <a:rPr lang="en-IN" b="1" dirty="0" err="1" smtClean="0">
                <a:solidFill>
                  <a:schemeClr val="accent2"/>
                </a:solidFill>
              </a:rPr>
              <a:t>Zona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5" name="Picture 4" descr="http://us.123rf.com/450wm/rob3000/rob30001304/rob3000130400008/19095493-varicella-zoster-vir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340768"/>
            <a:ext cx="7056784" cy="528474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59632" y="5589240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1.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4581128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2.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3140968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3.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1772816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4.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4368" y="3356992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5.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56376" y="5445224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6.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moondragon.org/health/graphics/shingleschar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-33025"/>
            <a:ext cx="5400600" cy="68910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47664" y="1556792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7.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7904" y="2276872"/>
            <a:ext cx="432048" cy="36004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8.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2420888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9.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24" y="6237312"/>
            <a:ext cx="504056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10.</a:t>
            </a:r>
            <a:endParaRPr lang="en-IN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nursingcrib.com/wp-content/uploads/herpes-zoster-blister.jpg?9d7bd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040"/>
          <a:stretch>
            <a:fillRect/>
          </a:stretch>
        </p:blipFill>
        <p:spPr bwMode="auto">
          <a:xfrm>
            <a:off x="5868144" y="404664"/>
            <a:ext cx="3275856" cy="2428875"/>
          </a:xfrm>
          <a:prstGeom prst="rect">
            <a:avLst/>
          </a:prstGeom>
          <a:noFill/>
        </p:spPr>
      </p:pic>
      <p:pic>
        <p:nvPicPr>
          <p:cNvPr id="19458" name="Picture 2" descr="http://www.affordablerx.com/images/illustrations/shingl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8825" y="3573016"/>
            <a:ext cx="3305175" cy="2695576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08104" y="1052736"/>
            <a:ext cx="396044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 smtClean="0">
                <a:solidFill>
                  <a:schemeClr val="tx1"/>
                </a:solidFill>
              </a:rPr>
              <a:t>Unilateral lesions</a:t>
            </a:r>
          </a:p>
          <a:p>
            <a:pPr algn="ctr"/>
            <a:r>
              <a:rPr lang="en-IN" sz="2400" dirty="0" smtClean="0">
                <a:solidFill>
                  <a:schemeClr val="tx1"/>
                </a:solidFill>
              </a:rPr>
              <a:t>Extremely painful vesicles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992" y="2708920"/>
            <a:ext cx="439248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>
                <a:solidFill>
                  <a:schemeClr val="accent2"/>
                </a:solidFill>
              </a:rPr>
              <a:t>Hunt’s Syndrome / James Ramsay Hunt’s Syndrome </a:t>
            </a:r>
            <a:endParaRPr lang="en-IN" sz="2800" b="1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4725144"/>
            <a:ext cx="4104456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chemeClr val="tx1"/>
                </a:solidFill>
              </a:rPr>
              <a:t>Facial paralysis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chemeClr val="tx1"/>
                </a:solidFill>
              </a:rPr>
              <a:t>Pain in ext. auditory </a:t>
            </a:r>
            <a:r>
              <a:rPr lang="en-IN" sz="2400" dirty="0" err="1" smtClean="0">
                <a:solidFill>
                  <a:schemeClr val="tx1"/>
                </a:solidFill>
              </a:rPr>
              <a:t>meatus</a:t>
            </a:r>
            <a:r>
              <a:rPr lang="en-IN" sz="2400" dirty="0" smtClean="0">
                <a:solidFill>
                  <a:schemeClr val="tx1"/>
                </a:solidFill>
              </a:rPr>
              <a:t> &amp; </a:t>
            </a:r>
            <a:r>
              <a:rPr lang="en-IN" sz="2400" dirty="0" err="1" smtClean="0">
                <a:solidFill>
                  <a:schemeClr val="tx1"/>
                </a:solidFill>
              </a:rPr>
              <a:t>pinna</a:t>
            </a:r>
            <a:r>
              <a:rPr lang="en-IN" sz="2400" dirty="0" smtClean="0">
                <a:solidFill>
                  <a:schemeClr val="tx1"/>
                </a:solidFill>
              </a:rPr>
              <a:t> of ear.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chemeClr val="tx1"/>
                </a:solidFill>
              </a:rPr>
              <a:t>Vesicular eruptions in oral cavity  &amp; </a:t>
            </a:r>
            <a:r>
              <a:rPr lang="en-IN" sz="2400" dirty="0" err="1" smtClean="0">
                <a:solidFill>
                  <a:schemeClr val="tx1"/>
                </a:solidFill>
              </a:rPr>
              <a:t>oropharynx</a:t>
            </a:r>
            <a:r>
              <a:rPr lang="en-IN" sz="2400" dirty="0" smtClean="0">
                <a:solidFill>
                  <a:schemeClr val="tx1"/>
                </a:solidFill>
              </a:rPr>
              <a:t> .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>
                <a:solidFill>
                  <a:schemeClr val="tx1"/>
                </a:solidFill>
              </a:rPr>
              <a:t>Hoarseness, tinnitus &amp; vertigo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18434" name="AutoShape 2" descr="data:image/jpeg;base64,/9j/4AAQSkZJRgABAQAAAQABAAD/2wCEAAkGBxQSEhUUExQWFhQVGB0YGBgYFxgYHBoXGBoYGBoaGhwYHCggGB8lHRgXIjEiJSkrLi4uFx8zODMsNygtLisBCgoKDg0OGhAQGywkHyQsLCwvLCwsLCwsLCwsLCwsLCwsLCwsLCwsLCwsLCwsLCwsLCwsLCwsLCwsLCwsLCw3LP/AABEIAKwBJAMBIgACEQEDEQH/xAAcAAACAgMBAQAAAAAAAAAAAAAEBQMGAAECBwj/xAA/EAABAgQEAwUGBAQFBQEAAAABAhEAAyExBBJBUQVhcQYigZHwEzKhscHRQrLh8RQjM3MHFVJiclOCkqLCJP/EABkBAAMBAQEAAAAAAAAAAAAAAAECAwAEBf/EACURAAICAgIBBAIDAAAAAAAAAAABAhEDIRIxBBMyQVEiYRRScf/aAAwDAQACEQMRAD8AI4XjVTFqT3mStQdLtUmhUT09CLVwxZCikqJ1ubWF4pPAcpXOckqStWVNx7x0869Yt/DiCQp6kc31jli7R7WH2tDTEYkoqSfOCMPiDd4WcTIysdY3wtwG9CGiynpJwstctZYXiYHnAmFVTnpBKC/0hzyZqmdE6VjRm94Dr5W9eMbMaULkXoPXmYIhvM5poa+HoRIlDVapv9IgSsAgbv8ABnfzESqXZvQhgMgXiE571QkvsAWNTYWjcid7pV7yqCjUFdfVo5ypCy/4iFAcwGP0PoR3iEgkBWxILtoQfgYxtdEM1ZzDKaqPXumj+BjEklWRanU7ijUYber7RuZ7wIGjcy9QANOscTlMoKoSWSDtUOPEQGMjqbm7yHLKfKrY3qNgbeVIJnKSBUs4v0B/WAsLi3USbDfTf79IKWMwJChysRT584yA1TOpCTlCSQSBU8+W1dIhlEq17t010O8dyZNC1AW3cNQ/L4xHiEM1bE0pYvTyMYy7o4Mwhgl2DDoLVgfDOVKY2IUCTQ90hvn8ImKqBi5o/hv1tEMnDZVACgsavzBGxekKVrR3jEkkEHcM7GIET1MAq/pj5RIZpzeYJ5uG6U+cB4w7Xp5Uf7QGUhC9EWMKlAtRWhPNkt8TCuROWrMVqLZS7O2YEjfo3Im+jCcm/rn43MBnuAp/CE6BjmzC3mP2vrKONBuJnFIC0klyFF3cAMlXhlD9RzgySSwzE6Cp+vnAcxbJBqSGcf7Scr+F+gMQ56d6gcteltd3LiBYK0M0zikkEmutdLxzi55ISxJckULUY1e9vpAcqYaEsXv5h/Nj5wWlTVIrW7uNm5NGNoiXPUByaOuH4gsa/aIs75gdDbk1oGlLykpI6eETfZek1QynrJ3hbiFKDgKLNuecMHGUGFU4k3jWwx6AlzS7gna5hdiZ5DgqLmzE9d4ZTE7QqKLk7/DlBBIjVOKSHUrTUwp4tjlpSSFK2v8AR4OWyplUlt7W5wn7TKGU6HTp4QxJlRxuNmFVJ5FLGcpHwb4xuF0yQ5fMhjUOvLTZlNGQSBfeE432c+YCSylKDJAdTqsVM4FHodIufC5uj832GwigYdaRiVFRUBnUO6A5dRDVs8XzhiKOSyfw1c0sCK6RDC9HbiexpjhmCRW0QcEnqWo0ISlTAnVrnzeJ5QdIbbX6+tYGwDoWvYkH4AfSKLs7IbxtFtw9Q7wwSqloQYPFFn0P3hnh5zt/pDv10ih5ObG0wmaQB8B15RFLn1AN7nkOe36GI5i/xhidHLU5UpHEtRVmFGepZgTSl7W8udMRrQRPWTZJYVdw/hz8omQ4S6i7CvrlHGU0cily2+0YNiXD257fKkMJWjopCe+zk+NOXz8I3MlBQ7wDnS/hHRluoVoKn94kmEX2/aGFIlpBDnlytWBFySTqxqDsRTwcRrEYnKCxDtc1gFfGUo95Q5QGXhhm1pDaVISkEpHSNJnUqAN7RW8Tx1ZJypJfkftCPG8WxIDhBNd2vC2dEPDk/cy7T+JpQwJ8oiONSou9fpFEwxxs5RH8lAGrqWW8GhxhuDzmcziVckgDy/WDtlv4+KK7LOmYHzJb1T7R0mbetfVISS+HTkik0Hqn7GOEcMnrPenMP9qWPmon5QKZN4of2GE+e1SQCNfvC1XE0lRdQiZfZ1B95UxT7rP/AMtzjgdmZAU/sweteesBwY0ZY0jF4xBSSVAakvs9vtAc2YkoUSQHJyl3vQkaP+kN/wDKJIDezT5CBp/BZR/A3Tl6aNwEtMXz8eFFkqckAUNjp83+GsR4hZV7MhxlZR6EHN1owfnBk7g8tJJSGJBDhwahtL0J8hCbEIXLNFOnY6Ve/nSA0FKxnJllZY293ahqR65wfNWQ6QonLUA5WIAqAdHO7wvkTRNQFSlEKanUPBeHluVOzEM+z0PyHxhbBW7IBiQFM4fMGelKUPOpEZPUApOmu1+tIziGF90OXsDe/wAKGvqoqpvugixqz2bStIEio/B7vrWAJssm8EYeYcgN2EaWdPGFAmLsQkBB3hOoBvL163htxEDK59NFexM9u9+EdYIH0cTCHfYfvFd7RTAsHvpTYjNnrXTKC5tRt4eYpTpBSzKr0vfwrFO7TT6B0KY0BKWY9WZQ9aQ6IzK7NxRKlH3XNkugPqyX7rmrDUm1oyIZswqJJJJOpvGQtiouE5QE9RVUCYSRuMxcR6RwjFpWhKmCSQMqQ3d7oAFKaWub6x5njf6sz/mr5mLT2MxD90UI/ETbZvX0jnwy20XWqZepLOQQ1/jCnGpUVKZ7AiGcpgzW+NTzrA3EsEFhiS19qWIpF6tHbglTNcMxykoJINCeZp84Z8O4gqYCWKQRSjfCFuAFTrWlGEP0YUZYdPVi+S4J7XZIgKa4Ora8mJsPCCMPNAbUu5AFiflECFHKemz+rRqTLICf37xu5avXrBTPMkrDlTc1Dbkfm3yjuXLDg7Cg2vXrX4mOEqILNTfnyiLGYvIBS9AIYmoOTpB82ew9ecIsdjQpORAKjalB5/vHE4FQdRettB946MoMFAWh6s6MeGMNsXT5Mw0J7oFW0rHH8AhCgWfnUn4w1mJ19dIGUly9IDhZ1wmwczUghn6xxiMQHYhzvBypYaA52CFxrAljfwUhKDeyKTJIUGa3rrDPCKUVM3WFwngAMO+KfvDDhc0Kc6u3yg42+mJmT4t0N1Sy2kZLTrE8oRyweGZ5fL4IpsuIyiCDXWNkwAqTRB7MtES03gs8oiVb10gDKTAVy4S8Tkgu9C0PZ0KselwWvCs6IMqsvFnDzA5ZKixOz0f9YtEleZiCKhxzpfxil8cV+FQp96V3pDrsfjvaS8iy6pfdB1NBlrzT8RCBmqdjybOu4vTldg+2ohTiFkqS3vX6todxoesNZuETmJeigQpL6liPG9OcKOISAJgUC/dIH/cUuGemsKwKh/g/cG4pWoNNLecczlBJNOnnEuGS49PA2MXX1rCsMRTxqY4p6pFbZJBzVTm184b8amEUF4ToWAhi7k1obdW9NBQJA+OmCpFA9K6N68opvaPOlNU/y1rdJfVAqARcETEEjpziycXWEpATqLMDQRROKT1EsScruBps40LiHIyYG8ZHDxkChbLpjf6sz/mr8xh52TmpSVZ2uGqAQfFX/wAnqIRY3+rM/wCavzGJuDzmnISMrqLDMHbV2Yva2scWP3l30es4RQyPYDfziREwLS4sS3UD6QJhyFIYrzNV6OT4Xt0jrDKyi1Bp+kdi7OvFtWMMHK5UhsVAAPC3Dl7aiN4jFJCWzVt059b+UUI5U5SJp2IBF/LZ6t8niaVPDJZmA0029c4q38aDNABoohKaGgckGzftDM4kgDl9bfSNaC/H0h7PxwCflCiTiSslZqLDwpEEydmYuKa26/SIsLMCUADT194IYYVFfsdoTmFaR3iAyDvA+DBIzaRNOVRhrFU0Ra/KhZPLsASzc77R0FsmOwhqFogVmUrIkDxjHUqejj21LknZqR0ZpHQxDNCgSlqDUX8BE2GlPeg0EBFGopWQ4FGdSlEM1IcYBDM3SA5aUpU1oJwK6nrBRDO3JOuh0FRskDSBwp6ax0ulr2gM83ibWNo0k7xKgMBEYrAMmazRwtUdGIFK39CMOkRTT6+UL8aaUvDBSYX45fduHPr9POEZeJRu0E1lMSP18Tb9IVdjccr+KyCykseqFXbWlYK7TTwFHUVHltztTaEGFUUYuRlLFWZ2pdh4WPlE2O3Z64FAkuXdqVIYig+flAqsHmUku4BeuguYkwaDQ1qCa61JI8HDcoMSW0t68ngM0WTyzlGlLdNIV4yY7nw+sFTJ3dD6wo4pNyoJ105mFDQm4opz8+kAzz3W8hyZw3URmKn5iXPWBMaSElRq1A21bNDInJivtFNsxCRldLGtnNti1No84M8ua3rFo7T8RmJWCJiSoParpmJqX8Wa79IqBMWjHRxZZ7oJE8RuBY1B4In6jLdxniX82aE6LUH/AO4wtRPcgqqNb/Qj5xriFZ87+6v86ohG0CGOMeh3kcj3HsvxdM2VmACM/eZ2FrAEkmripuDpD7CoBdtas/x8Y8o/w84gr2hQyciQ7BNXYByWtzJj1LBgkAs7WGweEkqZ6XjyuFhuFllLk7u0B4tDrcihDkXpr41vDUKDc/rC6fNSSRR9a1gF4SbdiudlHuAjMXJJLEgNXawtteJUDMC6qj8TGprXpUecD8RlTA2RzmcMEuQKBw1RqPGBP8yXKSEghz0AoLEW570ifKnsdS3oe8Kw6iTrShNq0cxrGSfZEd5wo/GpaEmO41OKPZpzSwEkkgs9AAp9nLjoINwONzYVPtKKO9Hy/iOlb+UUWRPRm58uQ+4fiyBlPMwwQoEbk6bRT8FxMFWRVFEUO+3xh/h57Ef7r8no/wA4eMiWXFu0TTaVgaQlS5gI7oTd4lnKzAH4847wXEwlxMYNry5tDtmuSg2lZFiu7NbQjzIjlCgFP8OcFT5qJxsQoB2FCR4iFk3CqTUFwpiDYMW+N4y6DjakqlpheJUCcwv9I3hlgqBOsASluWPoxNJmAKAGvy1g3srKFRosshQ2Zvq0TC484DwyqQfKLDNBPHyKmcqTWOSI7mKeor6rTwiAr9CALG2YSRAy1PX16pEsxXr9YGmrGu3r6wrLQRyuZqekJON4oBPL9oMx05ufp4qHGsa1FFtjQV3+XlCFaopvGsWoqLtf6g18D8YVScZ/+2U34co6K94jzLRDxHFBir8La3JKiWH/AIivOFfClEzkG5KgfF4V9GUvyPonCYlxuAAa9HI+fnE6TQ7QrwmJ7iQUsVCnUC31g6VMyp6fJrwrDHRxNmB66H46CEnHJgCbwdiZqWPK3WK3xeYbl2JYavv5FjAQW6BkgAOdadb2+EJOPcTCUd0lKuR/DswqD84Ox/EAUKSyf9RIHu6skxSOMzZn9Uo7jkJUoFixsNyCNIdEJypWJcfNckAhQJcHlX/xvUQHGyY1F0qOFu2ZGRkZBAPeJf1pv91f51QPzgjiZ/nTv7q/zqgfaMMPOyONXLnBCFN7QgGoFRUFyQKVv9o9h4bOzJTmYlNwDm8SdfPePBZK8qgSAWILGopuNY9V7MdoM8vKcqianugZSTZ0sNdqW3ec18nX42SnRdZ+Iy1/CNfVoXqLuoEEgUA+/wC9NKwRJSVAvUHcVHrZoXYjDlCiU5hmLjKA/ROw6RI9ROjrGTlKTzzDVnIeta0zGlqwLhMOgkGa1DRwA70cmrszgUvyiLD44UqCoB2LlhXr5fKFWPOVJABzEM4JcvZtOZY/pNtN2FK2Wbji0iWGSFLAdjVtR0+VYquPxq1JC5h7rVCf9LglgzP9ngTh8xecyVrJzOwd3ZgRY7vrbSGKMKmWEgAmYlKlZTmLJBqrb0YWW9l4xSQHiuKFQBl5iQlITmFGLd5RGwA8zFjwfGyZaSoMfxJ1FKW6g/tAPZiSibNWFpaWjvJSWIzqZ/I26xF2jxKEEpTQmr0ApVnNqN5w8ZNo0qi/8LXg8WpIK8wUixa4JALxuQpyQAXmWJ2G8I+BTFKQliwX3c1wS5+TFt4sPEseqWAxFOVYqpDVbqPyc4VCjMIKmYd5iKDk9yWtDchLBIUGD1Zmrvc9YrnD55KiS7mvn94Nnzi7i3wB3+UUT1ZDNgk51ZLiZV8tDvHKO5lqX358/hHU2YSkKUqpvV/jAa1pJCX1fyrGbHim40y1YNVD6uHhlKXzaFWA50tBWYb/AL/WGPGyxtk01Ww9X36+cQTPr8Y4mK5aD7xGpcA0IGKVfbf16pAeJnNXb7b+rx1NmtFe4zxJKASS373+MK2dCic8TxzBvFx1r8DHm3aviwUcoNRVR3LKAAGtSOURdp+05K1JQRq+gqxr46XpFMmzSakud4WiU8iWkbxM8qOrCwd4sXYfhntJwUfdSYreGlFagBcx6x2M4X7KUDqT6+hhZfQuPuy3YeVmIr3UkevW0GTyGYD9hEOHQyR+3OOcUtgCKFvI+PhCFxPxGa1XBKqM9m5fWK/xXFkMBpVh433g7i2ISlVVeWj/ALCKtjcaod9ByqfunVIGxBvBQk2L+LcRAdzVXJ2LM4+EVLGLdqg0+tvr4wbxGbmKlPUnzOprr94VTFk1MWhH5OPLO9HMZGRkUIGRkZGRjDziH9eb/dmfnVA+sE8RP8+b/cX+dUDC8YY6TWLL2MxgRO78wIQO8HJbOGZhqTardYrWR7RLJmZSCLggh+UarGjKnZ7pw7iKcorpRyxUdyNN+Tb35x+JUgEhWUkAOA4ALfC3V4rnBp6JyDMSF91DZiMrlIDrAr3QXDBy6r7zDHLWCwUoNsWAy08Ql6RzSdaPWwtTVoW8Xw00TDMSslOUsNrknu6F7dYKw04rCWKgUVCFe8VF3IygOMtyahukF4pXs0JUxyZQNFEuK0BdiC1d4U4WcEHOErCgdWuzkEqNok9dl0rSNysCoTgtmyjupZ7mqnNzYU5xYsJjkpSsTElTtlYamhDC1Ku+nOFkntEPaoSpCmVQsDRWgKQKV1pSHs9CCM4A8H+H2h+Pyh7VUIU4n2CySO4o0UARlcNvcP8ACK9xJcpQJTMUvv8AfOQEpCiAKE95qmrAk7w+49xqUgABIJVRSSAGHN3eEWLVKUoplpCLtdiNG6XudYRoH7ZY+zvFk4YpkKByLGZOcvruwZyXHVofcaUAApId7s8eXcQM2bNGc952f/2LBNodcO7SLQkCZUAe+K+e0MnopHJ6c0yz4bGVDnRnhrLnjL0imf54lYNmd6C8GYTiwLVikWdUpqSss83EBWUE0JALdY3/AAwTMOVzR0l9dYr07iCd2Gvp4JwuOANCSDYdfl+kGybWtMvfDV0c6QYpQhLw+cyGJsw8vvBgxHp96RSzysmO5NhC1vEE2a3r6NEC8SGv68+cL8ZjgPXJz9POA2ZRo1xXHZEl2FKMfTx492x7RqWooBtfn5fPlzh/2x7RAEpHWkeYrUVEqVUmsKSzZOKpG1KJOYx1JkqWWSHMbkSStQSBePUexnZlKE5lJJJsdLHM/reM2QhC9inst2d9mM6xXmIv2AkA0/CA5pRzpC1feWWzZKJLaBw5tQ3vSLDIlZUitRctrS/rSFZdGY1eUAC1h4Qix2NKQdWsCfxWaDsVPDKJ0oDzL+vCKvxBR9qnvBlb71a1qhvjAC3oD4hOK1Zkgi6mS6iBp10r1tFU4zjCpRZg4zJADA8m0PL6NBfH55UrNn7puQ7gl9Om14rHE1MtQcFiQ4LuBQNuGaHijmyTIsZjFTGzKKmDOS5YWgWMjIscjMjIyMjGMjIyMjGHvEv607+6v86ogReCOIlps5/+rM/OqBpUYYJmZT7jgNrvrEZEcqVpG16NBMWPsZxEInhExeWWxupg7hQD6Jdyw1rUxe0rBQlg2agZz3Q1wA4dweZJ2MeSSdYvvZXipnJShwj2YAKyXUToQDpboxL1rOcbOrBk4umN+J48oSlBQQSSzja4ANmYP1Z4AmlEwFi6gXJBqaEnyykvp822NAmJS2a7OXADBmL3JLny2hZN4XlSQl1HRWYgAMoFN+ZfkBzMc0kenBqQAnDFSkzU3FaGiia6V+Q+rTH8RX7IgpKSB+Kxd7N9bPC/hmHXKWU5VZlB8z6nUEitfnG1KUolJzFrkm2tdDrC2+jpaQBInKmkvKFW72UOLWfyf7xrE8PEsrCHU4oWcbMKd09Dz6MklDKCF5ppIo+zDoWYhjWxBehDxtQlJdCvwqZRBIIdlAfU6bwySJS5SIpYJJKUqVUOAHOZgVU06cr6RuYAmqAFAuHqAKPY3cAFubaQ8RLAypKnLAKKWFa1J5vrGsRwoCtAxJKnsxKiw3oQOlaRuIkotIpPEFIbuKyqLlw4BYl+u1BpEGDnTgUpCgXD152r5ecWObw1ISGUFEg+6KBKioqBalq2pmFYgk4dIIR3isMA1HUzjvAl2Pz3pB60J6lC/GzsRLLLQXvQ/vG5fG5qU/01/T5RPhpE0sv+YpLs9Sly1AWZ62ENMHmSVd0qSlzsSBQqOwpBT2U9W12G4DtzlCc6Vo0dQJHNiLw3PbSQQGmJPj9DCqdxHOkPKLGnuu5vTwIiu8S4NLUsjKUGhLaPoRvQ+IMPRGU0WzE9rA1LN8NLeMIeJdrqUItd/oKmEuL7HTAsJQxCgCkkgAgkBJJFnejwFN7OTUBZUlvZ+8HD6uwerNVrXsCQaISzfSAeIY4zC/mTr9oESnMQBcwSvCqdgCeg3iwdn+zi1KClJIA31r+3xjWR4ym7Y27E9m1EhahQ+j8ovmLUEIV7MUFKXZxU+LOfvHfD5AlyqMTZ/tyiPDYf2q+84CAyq1oR8LQtllGkccCwqigGZQqVmYbP+0NsVMYNo/wMdSgE2alA8KeJ4l3D5WPz0e9mgGA8RPGcJf3nTy2HRnSX0oYqHG8U6FKAICXynmGLU90s9PQM4tjSkEgPlLlDlPukVDVs9RWkUzjmOEuYtKCSUrBSohu64UHBuCCPKHjE58k6AeJcRUqgNHcDY3OU6B3LaPA/DuETsQ/spalAXNkjqosB5w+7Idnv4tap00NJSq1gpV8oOiQ4c8wNY9LElKQEJGVABAyjKEjk1qA28agxVKjkbs8uHYXFs+VHT2iX+bQq4lwPESKzZSkp/wBQZSf/ACS4+MetcH4WZGYKmFZWrMMykUFGDlVqfGGC5b0ahDEFmI8dDW9KGCA8EjIufbnssJLzpIaW7LR/oJ1GydG0LaERUEJjGNpTGQRLTSMjGD+J1nTeU1f51RAkRPxFX86d/dmfnVECV0jDHYbWJM4iJV46AtGMdJJEE4HiMzDzPaSiymIO2VVCPl4gQOneOZqmtGCj2LgfFkT0+2FUkEmrBASACliaOSD0d2doJmTBNQFs10hASxDFnAsBWgvqWevkXZnjCpE0DMRLUoFYrl2C2AJKgHsHj1CTjvZgrA/lgN7QOpitwAokkCmWrkDMdS8TkjtwZRXxoFK0pzGhagpbUnbleOV8PV7Gp7ylF/ADTzhriMMJqUrOUL/5A6izUZn84P8A4IqBKiwVVw2gYFm5DrHPxZ6Slo88l4IyVZiFLWe8kpFjV66Ghvzg2SZqF+9mRbvAgg5XIIVZi79KQz4ng8szIZliCaCgtmoCRpa9oD4tIKzkCnD0FD3Lhjo7+RMBlMaalsc4aamYhSQUjMllB3YAu9OdfCJpuEARlVZiH0LbKt5QnwcpSwxSzBi9T4aCkWDh8rKliXo9SX8to0WaUWipYdf8OtSgc1GAcEH/AE0L+B0Ndom4biJgUovSpNAoV71h7nupFBYQ/wAXJQtSjll9Qw6FtDyBaBJXD8qvws9amjB3DA+X2jKyUoJnUjGyyK5UF3Uog1SqpDkuKiuU1fXTeF4hh5oKCQTMIQogABkpsBt7ndGqQOnEyQp/dzUDsXNrPYEhqftBXDeFzSoqIMtwxSqpF9dDUnwG0UjJkZYIpEHEOJoSAtX4kKILZgCpCwwD/wCkZQKf1XIqYUTuMSlr9qEqcgvQADu5QS1QTMzGuihvFuxnAQ6ciQw2O+gawFYq2N7OTsz5Xet8t9WuKuYZtoGLx4ye2QyMXMzTJikHLkTLKSRQoQFv0BkzC+xVvE38R7VZSvvPlLqDElwSCLsa+PWoP+VrByVSouGqXTvXS/nDHhnBSnMSHD3Ic/eFU2ysvHgrD8LgkAvuQASGLABvNhB8sCiU/KJcPh+YH6dYPkyUpcs55+rRrJ8UifDywlLHxPh8IkTJZNbn0308Y5wKc5c22tt68ok4hOFQLdPl8TGJtMDlTSHc1BNNwfs8Vvi8wqmBKS2buvaoNm6EF6fEQ5xc7IfaB3F6Owe5GztyPjFF7TrMxCFBlHvAZTUKSVOkamjHnmENFEJyoV8X4r30qSoPKBCwHBZslUqAcMTXV2NIpeJm5lE+QclhoHNaQVxXGGavMqpACc2qstATzZh0AgKKpHFN2e08Ew6ZEiVKFCEAWLZj7z/9xV8IA/zQTsYrDJLeyRmNmUsCoVyS48cx2Yt56lyloy/w5AWsm4Kqht+6RA3DOzCUYqbiVnvlZXLFO6FA1bcKccssMIFIK/aSkg5Ae8TmSQb9xIJcu4sGAB3gvDlaghSlpSlikglxmB9mCFWFUEkOT361ZiJSikHMrVtj0bbp4ULxBhEKBWAGdRP4iKBPevlSAkMaVKf9xfGA1r9qteHVKUEKQxWfdLgN0ISXrqkbR5GZOUlJukkHqC0e4DagAZy3qjx4rjF55kxQspaiPFRMYxC8ZHJMZGMMeJp/mzm/6q/zqgaVfwgriX9ad/dX+dUDJJaMMSlLxoqqIxJpGKJfrBMdpYRtUcJS8dTRACc4KRnmAPekeqcJlTJUhMkstOZxSxo3Wv7h48mlzSlQINjHrfBcT7WUlXKJytMri6HOGqxWk5jTMoh1KVoGJ0Yto2sM0pZLABJFiQ/Wlors3EKGQJZOX8QDqYAlq6lQQKNQcmJcniRzZVNnKsrPYJHeAB2dPRom0d+LJeibiWDo4SHYgEix9eqRVsORKWQkArJYkOQxD2FtovC5iCAlWz9AH59esVvGJS6piaGxLFy9PAt5sYWUTthkJ5EkqIPvBQZQKma1iLV6QciX7MFqtZ6t94qwnTkEAnue8HYByxq9aj9oecNx4WC1gKAmwO73MaKQ3K7oixBJWoJBzXsD3bFwXu8dd01AGc3dhXUnaCZyQDmlKYqFibgGgfQcv2hHxSeqW6lgu9WZgQ9A9zA47F/JserxaiMyrUZg+YjatYPk4qoq5L5gGclnBJ09bRSJPF1Bj+AV/EnvGpqkgnzhtwniQUM5zBJr+Gmgd7u1zvq0UTQJRrssZxyycrEfbl8vCN4uY6EkF1HXatiNNYElY0VShiKA1JJ3f9axMZn4hQsBTYPQ/GCwKvo5mpTR60q3rdvONSiFONTGpqQok2JrTqB0sPhEPtQil1Gmu7wrFfRMggGu2nJ40sFSgB8PlEaVP4xLLox1Nx5t94URvYykLyC4YaczQD6+EK8fO7xIcg3HgbcrR3iJjJB5gnq/3HzhBxfiIfmGfoag7s4A8YZEJM6xmJzgoC8joUlykqAzMxoLcxbZ2fzrtdimWqUchmBgtaCMpIszChZh4EsIZ8UxrJmKSRmSErS5du+NNQQCnbvDd4pM6aVKKlFybmKxVI4ck7ZGY0Y2Y0YJE9M/w/40JskSFHvyhQO2aWLHwsdhl2MW9Kst6s7Utbyto3Igu/h+GkT0FM2WmYkjvJUlKvMEaReuAdsVrBTOkTCoBiuUh6c0Uam1OUMKW4EVykKFXzKJIKnJ3IuaOQCSRlsCZQ+xNn18n5n3b6RU8FxXCyVzFhczNNOZWdK3ry9nR3iPivbcJS0mWtRNlrSUivK6vhzeMYYdseLpw8kgH+bMBSndi4Kz4U6/8THlQgvHzps1RmzcyiSxURTkBRgGsBAkYxoxkYYyMYacQP8AOnf3V/nVA4ibH/1p391f51QNK96MMS7PGlRi40oUBjGOgqO1VEaCY50jGoHWmtI9C7DTu4UE1vHny4s/ZOaRMSBrSJzKYns9EWxEBzEgEZnBzNn/ANqj33Pl5czBcgRvFSQQXiZ0bXRFLmunMe8ApJFLpzJFdyCUpb6MT0SopYOcoU5DDMl3r0IVCsLKVZQSxcO5cd0mh8G/ViGPEFZBLy0OUEncpcB/WsGjpxZG9MDQnIGmFVClTUN2FQog8vGD5SKUcE8gmlhzrZtIWz0AK3ObMSbkgm52p8YIwM01DlipDgncKV8384CSOlToZlOYJJSAyXA6V1eK5xfhgIzO2rBzYOIYKnEJSoGoD+ZqOlIFUvMpiB3BTnXXzjMopNbK5hJK0miiXdq69Naww4diCSElrCpIDJFGbX613hXOnFJKqOpRenOJhhh7VIct3f8A2AJt1MSNbm2h/g1u4So5SaMRYWN6Fg+l4cYeaAlqFPz0hRJSEhaQABLt1zZXL8o6Upi2jfUxUm3serxQDsaD7/GB/a0O7Eg19becAKplVq/3jmVMJCiSaEAeIeASchkcUKZavWvrWCZcxi5ILD6h6Qv4Ulig/wC5I+Y+kBYmYc2V6EKrqKKNPKCTlIY4riKLOKrShv8AmvJXk6g+1Io/F+NnKUs+VTh6FPuZhS7KQH8d4640TkJzFwE1fkgi2xAMUmfiVL94vr4kuX8axRI5MmRvRJxHEiYtwGToNunWBY2I20E5zgxyY7McGCgMunCu3YlS5UpUgqShKUlpjPlYOxSdAKQ1T/iQgAD2CjldiVBzUHvMPBtjHnCYnIpBEL3I/wAREJJ//MpVdZvjojmfOIx2+SxzYck1IeZazfg0aKMkR0YJi1doO16MTKVLEgoJsfaZm93TKK0+MVMCMVGjGMbMZGwmMjG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485900"/>
            <a:ext cx="5238750" cy="3095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436" name="AutoShape 4" descr="data:image/jpeg;base64,/9j/4AAQSkZJRgABAQAAAQABAAD/2wCEAAkGBxQSEhUUExQWFhQVGB0YGBgYFxgYHBoXGBoYGBoaGhwYHCggGB8lHRgXIjEiJSkrLi4uFx8zODMsNygtLisBCgoKDg0OGhAQGywkHyQsLCwvLCwsLCwsLCwsLCwsLCwsLCwsLCwsLCwsLCwsLCwsLCwsLCwsLCwsLCwsLCw3LP/AABEIAKwBJAMBIgACEQEDEQH/xAAcAAACAgMBAQAAAAAAAAAAAAAEBQMGAAECBwj/xAA/EAABAgQEAwUGBAQFBQEAAAABAhEAAyExBBJBUQVhcQYigZHwEzKhscHRQrLh8RQjM3MHFVJiclOCkqLCJP/EABkBAAMBAQEAAAAAAAAAAAAAAAECAwAEBf/EACURAAICAgIBBAIDAAAAAAAAAAABAhEDIRIxBBMyQVEiYRRScf/aAAwDAQACEQMRAD8AI4XjVTFqT3mStQdLtUmhUT09CLVwxZCikqJ1ubWF4pPAcpXOckqStWVNx7x0869Yt/DiCQp6kc31jli7R7WH2tDTEYkoqSfOCMPiDd4WcTIysdY3wtwG9CGiynpJwstctZYXiYHnAmFVTnpBKC/0hzyZqmdE6VjRm94Dr5W9eMbMaULkXoPXmYIhvM5poa+HoRIlDVapv9IgSsAgbv8ABnfzESqXZvQhgMgXiE571QkvsAWNTYWjcid7pV7yqCjUFdfVo5ypCy/4iFAcwGP0PoR3iEgkBWxILtoQfgYxtdEM1ZzDKaqPXumj+BjEklWRanU7ijUYber7RuZ7wIGjcy9QANOscTlMoKoSWSDtUOPEQGMjqbm7yHLKfKrY3qNgbeVIJnKSBUs4v0B/WAsLi3USbDfTf79IKWMwJChysRT584yA1TOpCTlCSQSBU8+W1dIhlEq17t010O8dyZNC1AW3cNQ/L4xHiEM1bE0pYvTyMYy7o4Mwhgl2DDoLVgfDOVKY2IUCTQ90hvn8ImKqBi5o/hv1tEMnDZVACgsavzBGxekKVrR3jEkkEHcM7GIET1MAq/pj5RIZpzeYJ5uG6U+cB4w7Xp5Uf7QGUhC9EWMKlAtRWhPNkt8TCuROWrMVqLZS7O2YEjfo3Im+jCcm/rn43MBnuAp/CE6BjmzC3mP2vrKONBuJnFIC0klyFF3cAMlXhlD9RzgySSwzE6Cp+vnAcxbJBqSGcf7Scr+F+gMQ56d6gcteltd3LiBYK0M0zikkEmutdLxzi55ISxJckULUY1e9vpAcqYaEsXv5h/Nj5wWlTVIrW7uNm5NGNoiXPUByaOuH4gsa/aIs75gdDbk1oGlLykpI6eETfZek1QynrJ3hbiFKDgKLNuecMHGUGFU4k3jWwx6AlzS7gna5hdiZ5DgqLmzE9d4ZTE7QqKLk7/DlBBIjVOKSHUrTUwp4tjlpSSFK2v8AR4OWyplUlt7W5wn7TKGU6HTp4QxJlRxuNmFVJ5FLGcpHwb4xuF0yQ5fMhjUOvLTZlNGQSBfeE432c+YCSylKDJAdTqsVM4FHodIufC5uj832GwigYdaRiVFRUBnUO6A5dRDVs8XzhiKOSyfw1c0sCK6RDC9HbiexpjhmCRW0QcEnqWo0ISlTAnVrnzeJ5QdIbbX6+tYGwDoWvYkH4AfSKLs7IbxtFtw9Q7wwSqloQYPFFn0P3hnh5zt/pDv10ih5ObG0wmaQB8B15RFLn1AN7nkOe36GI5i/xhidHLU5UpHEtRVmFGepZgTSl7W8udMRrQRPWTZJYVdw/hz8omQ4S6i7CvrlHGU0cily2+0YNiXD257fKkMJWjopCe+zk+NOXz8I3MlBQ7wDnS/hHRluoVoKn94kmEX2/aGFIlpBDnlytWBFySTqxqDsRTwcRrEYnKCxDtc1gFfGUo95Q5QGXhhm1pDaVISkEpHSNJnUqAN7RW8Tx1ZJypJfkftCPG8WxIDhBNd2vC2dEPDk/cy7T+JpQwJ8oiONSou9fpFEwxxs5RH8lAGrqWW8GhxhuDzmcziVckgDy/WDtlv4+KK7LOmYHzJb1T7R0mbetfVISS+HTkik0Hqn7GOEcMnrPenMP9qWPmon5QKZN4of2GE+e1SQCNfvC1XE0lRdQiZfZ1B95UxT7rP/AMtzjgdmZAU/sweteesBwY0ZY0jF4xBSSVAakvs9vtAc2YkoUSQHJyl3vQkaP+kN/wDKJIDezT5CBp/BZR/A3Tl6aNwEtMXz8eFFkqckAUNjp83+GsR4hZV7MhxlZR6EHN1owfnBk7g8tJJSGJBDhwahtL0J8hCbEIXLNFOnY6Ve/nSA0FKxnJllZY293ahqR65wfNWQ6QonLUA5WIAqAdHO7wvkTRNQFSlEKanUPBeHluVOzEM+z0PyHxhbBW7IBiQFM4fMGelKUPOpEZPUApOmu1+tIziGF90OXsDe/wAKGvqoqpvugixqz2bStIEio/B7vrWAJssm8EYeYcgN2EaWdPGFAmLsQkBB3hOoBvL163htxEDK59NFexM9u9+EdYIH0cTCHfYfvFd7RTAsHvpTYjNnrXTKC5tRt4eYpTpBSzKr0vfwrFO7TT6B0KY0BKWY9WZQ9aQ6IzK7NxRKlH3XNkugPqyX7rmrDUm1oyIZswqJJJJOpvGQtiouE5QE9RVUCYSRuMxcR6RwjFpWhKmCSQMqQ3d7oAFKaWub6x5njf6sz/mr5mLT2MxD90UI/ETbZvX0jnwy20XWqZepLOQQ1/jCnGpUVKZ7AiGcpgzW+NTzrA3EsEFhiS19qWIpF6tHbglTNcMxykoJINCeZp84Z8O4gqYCWKQRSjfCFuAFTrWlGEP0YUZYdPVi+S4J7XZIgKa4Ora8mJsPCCMPNAbUu5AFiflECFHKemz+rRqTLICf37xu5avXrBTPMkrDlTc1Dbkfm3yjuXLDg7Cg2vXrX4mOEqILNTfnyiLGYvIBS9AIYmoOTpB82ew9ecIsdjQpORAKjalB5/vHE4FQdRettB946MoMFAWh6s6MeGMNsXT5Mw0J7oFW0rHH8AhCgWfnUn4w1mJ19dIGUly9IDhZ1wmwczUghn6xxiMQHYhzvBypYaA52CFxrAljfwUhKDeyKTJIUGa3rrDPCKUVM3WFwngAMO+KfvDDhc0Kc6u3yg42+mJmT4t0N1Sy2kZLTrE8oRyweGZ5fL4IpsuIyiCDXWNkwAqTRB7MtES03gs8oiVb10gDKTAVy4S8Tkgu9C0PZ0KselwWvCs6IMqsvFnDzA5ZKixOz0f9YtEleZiCKhxzpfxil8cV+FQp96V3pDrsfjvaS8iy6pfdB1NBlrzT8RCBmqdjybOu4vTldg+2ohTiFkqS3vX6todxoesNZuETmJeigQpL6liPG9OcKOISAJgUC/dIH/cUuGemsKwKh/g/cG4pWoNNLecczlBJNOnnEuGS49PA2MXX1rCsMRTxqY4p6pFbZJBzVTm184b8amEUF4ToWAhi7k1obdW9NBQJA+OmCpFA9K6N68opvaPOlNU/y1rdJfVAqARcETEEjpziycXWEpATqLMDQRROKT1EsScruBps40LiHIyYG8ZHDxkChbLpjf6sz/mr8xh52TmpSVZ2uGqAQfFX/wAnqIRY3+rM/wCavzGJuDzmnISMrqLDMHbV2Yva2scWP3l30es4RQyPYDfziREwLS4sS3UD6QJhyFIYrzNV6OT4Xt0jrDKyi1Bp+kdi7OvFtWMMHK5UhsVAAPC3Dl7aiN4jFJCWzVt059b+UUI5U5SJp2IBF/LZ6t8niaVPDJZmA0029c4q38aDNABoohKaGgckGzftDM4kgDl9bfSNaC/H0h7PxwCflCiTiSslZqLDwpEEydmYuKa26/SIsLMCUADT194IYYVFfsdoTmFaR3iAyDvA+DBIzaRNOVRhrFU0Ra/KhZPLsASzc77R0FsmOwhqFogVmUrIkDxjHUqejj21LknZqR0ZpHQxDNCgSlqDUX8BE2GlPeg0EBFGopWQ4FGdSlEM1IcYBDM3SA5aUpU1oJwK6nrBRDO3JOuh0FRskDSBwp6ax0ulr2gM83ibWNo0k7xKgMBEYrAMmazRwtUdGIFK39CMOkRTT6+UL8aaUvDBSYX45fduHPr9POEZeJRu0E1lMSP18Tb9IVdjccr+KyCykseqFXbWlYK7TTwFHUVHltztTaEGFUUYuRlLFWZ2pdh4WPlE2O3Z64FAkuXdqVIYig+flAqsHmUku4BeuguYkwaDQ1qCa61JI8HDcoMSW0t68ngM0WTyzlGlLdNIV4yY7nw+sFTJ3dD6wo4pNyoJ105mFDQm4opz8+kAzz3W8hyZw3URmKn5iXPWBMaSElRq1A21bNDInJivtFNsxCRldLGtnNti1No84M8ua3rFo7T8RmJWCJiSoParpmJqX8Wa79IqBMWjHRxZZ7oJE8RuBY1B4In6jLdxniX82aE6LUH/AO4wtRPcgqqNb/Qj5xriFZ87+6v86ohG0CGOMeh3kcj3HsvxdM2VmACM/eZ2FrAEkmripuDpD7CoBdtas/x8Y8o/w84gr2hQyciQ7BNXYByWtzJj1LBgkAs7WGweEkqZ6XjyuFhuFllLk7u0B4tDrcihDkXpr41vDUKDc/rC6fNSSRR9a1gF4SbdiudlHuAjMXJJLEgNXawtteJUDMC6qj8TGprXpUecD8RlTA2RzmcMEuQKBw1RqPGBP8yXKSEghz0AoLEW570ifKnsdS3oe8Kw6iTrShNq0cxrGSfZEd5wo/GpaEmO41OKPZpzSwEkkgs9AAp9nLjoINwONzYVPtKKO9Hy/iOlb+UUWRPRm58uQ+4fiyBlPMwwQoEbk6bRT8FxMFWRVFEUO+3xh/h57Ef7r8no/wA4eMiWXFu0TTaVgaQlS5gI7oTd4lnKzAH4847wXEwlxMYNry5tDtmuSg2lZFiu7NbQjzIjlCgFP8OcFT5qJxsQoB2FCR4iFk3CqTUFwpiDYMW+N4y6DjakqlpheJUCcwv9I3hlgqBOsASluWPoxNJmAKAGvy1g3srKFRosshQ2Zvq0TC484DwyqQfKLDNBPHyKmcqTWOSI7mKeor6rTwiAr9CALG2YSRAy1PX16pEsxXr9YGmrGu3r6wrLQRyuZqekJON4oBPL9oMx05ufp4qHGsa1FFtjQV3+XlCFaopvGsWoqLtf6g18D8YVScZ/+2U34co6K94jzLRDxHFBir8La3JKiWH/AIivOFfClEzkG5KgfF4V9GUvyPonCYlxuAAa9HI+fnE6TQ7QrwmJ7iQUsVCnUC31g6VMyp6fJrwrDHRxNmB66H46CEnHJgCbwdiZqWPK3WK3xeYbl2JYavv5FjAQW6BkgAOdadb2+EJOPcTCUd0lKuR/DswqD84Ox/EAUKSyf9RIHu6skxSOMzZn9Uo7jkJUoFixsNyCNIdEJypWJcfNckAhQJcHlX/xvUQHGyY1F0qOFu2ZGRkZBAPeJf1pv91f51QPzgjiZ/nTv7q/zqgfaMMPOyONXLnBCFN7QgGoFRUFyQKVv9o9h4bOzJTmYlNwDm8SdfPePBZK8qgSAWILGopuNY9V7MdoM8vKcqianugZSTZ0sNdqW3ec18nX42SnRdZ+Iy1/CNfVoXqLuoEEgUA+/wC9NKwRJSVAvUHcVHrZoXYjDlCiU5hmLjKA/ROw6RI9ROjrGTlKTzzDVnIeta0zGlqwLhMOgkGa1DRwA70cmrszgUvyiLD44UqCoB2LlhXr5fKFWPOVJABzEM4JcvZtOZY/pNtN2FK2Wbji0iWGSFLAdjVtR0+VYquPxq1JC5h7rVCf9LglgzP9ngTh8xecyVrJzOwd3ZgRY7vrbSGKMKmWEgAmYlKlZTmLJBqrb0YWW9l4xSQHiuKFQBl5iQlITmFGLd5RGwA8zFjwfGyZaSoMfxJ1FKW6g/tAPZiSibNWFpaWjvJSWIzqZ/I26xF2jxKEEpTQmr0ApVnNqN5w8ZNo0qi/8LXg8WpIK8wUixa4JALxuQpyQAXmWJ2G8I+BTFKQliwX3c1wS5+TFt4sPEseqWAxFOVYqpDVbqPyc4VCjMIKmYd5iKDk9yWtDchLBIUGD1Zmrvc9YrnD55KiS7mvn94Nnzi7i3wB3+UUT1ZDNgk51ZLiZV8tDvHKO5lqX358/hHU2YSkKUqpvV/jAa1pJCX1fyrGbHim40y1YNVD6uHhlKXzaFWA50tBWYb/AL/WGPGyxtk01Ww9X36+cQTPr8Y4mK5aD7xGpcA0IGKVfbf16pAeJnNXb7b+rx1NmtFe4zxJKASS373+MK2dCic8TxzBvFx1r8DHm3aviwUcoNRVR3LKAAGtSOURdp+05K1JQRq+gqxr46XpFMmzSakud4WiU8iWkbxM8qOrCwd4sXYfhntJwUfdSYreGlFagBcx6x2M4X7KUDqT6+hhZfQuPuy3YeVmIr3UkevW0GTyGYD9hEOHQyR+3OOcUtgCKFvI+PhCFxPxGa1XBKqM9m5fWK/xXFkMBpVh433g7i2ISlVVeWj/ALCKtjcaod9ByqfunVIGxBvBQk2L+LcRAdzVXJ2LM4+EVLGLdqg0+tvr4wbxGbmKlPUnzOprr94VTFk1MWhH5OPLO9HMZGRkUIGRkZGRjDziH9eb/dmfnVA+sE8RP8+b/cX+dUDC8YY6TWLL2MxgRO78wIQO8HJbOGZhqTardYrWR7RLJmZSCLggh+UarGjKnZ7pw7iKcorpRyxUdyNN+Tb35x+JUgEhWUkAOA4ALfC3V4rnBp6JyDMSF91DZiMrlIDrAr3QXDBy6r7zDHLWCwUoNsWAy08Ql6RzSdaPWwtTVoW8Xw00TDMSslOUsNrknu6F7dYKw04rCWKgUVCFe8VF3IygOMtyahukF4pXs0JUxyZQNFEuK0BdiC1d4U4WcEHOErCgdWuzkEqNok9dl0rSNysCoTgtmyjupZ7mqnNzYU5xYsJjkpSsTElTtlYamhDC1Ku+nOFkntEPaoSpCmVQsDRWgKQKV1pSHs9CCM4A8H+H2h+Pyh7VUIU4n2CySO4o0UARlcNvcP8ACK9xJcpQJTMUvv8AfOQEpCiAKE95qmrAk7w+49xqUgABIJVRSSAGHN3eEWLVKUoplpCLtdiNG6XudYRoH7ZY+zvFk4YpkKByLGZOcvruwZyXHVofcaUAApId7s8eXcQM2bNGc952f/2LBNodcO7SLQkCZUAe+K+e0MnopHJ6c0yz4bGVDnRnhrLnjL0imf54lYNmd6C8GYTiwLVikWdUpqSss83EBWUE0JALdY3/AAwTMOVzR0l9dYr07iCd2Gvp4JwuOANCSDYdfl+kGybWtMvfDV0c6QYpQhLw+cyGJsw8vvBgxHp96RSzysmO5NhC1vEE2a3r6NEC8SGv68+cL8ZjgPXJz9POA2ZRo1xXHZEl2FKMfTx492x7RqWooBtfn5fPlzh/2x7RAEpHWkeYrUVEqVUmsKSzZOKpG1KJOYx1JkqWWSHMbkSStQSBePUexnZlKE5lJJJsdLHM/reM2QhC9inst2d9mM6xXmIv2AkA0/CA5pRzpC1feWWzZKJLaBw5tQ3vSLDIlZUitRctrS/rSFZdGY1eUAC1h4Qix2NKQdWsCfxWaDsVPDKJ0oDzL+vCKvxBR9qnvBlb71a1qhvjAC3oD4hOK1Zkgi6mS6iBp10r1tFU4zjCpRZg4zJADA8m0PL6NBfH55UrNn7puQ7gl9Om14rHE1MtQcFiQ4LuBQNuGaHijmyTIsZjFTGzKKmDOS5YWgWMjIscjMjIyMjGMjIyMjGHvEv607+6v86ogReCOIlps5/+rM/OqBpUYYJmZT7jgNrvrEZEcqVpG16NBMWPsZxEInhExeWWxupg7hQD6Jdyw1rUxe0rBQlg2agZz3Q1wA4dweZJ2MeSSdYvvZXipnJShwj2YAKyXUToQDpboxL1rOcbOrBk4umN+J48oSlBQQSSzja4ANmYP1Z4AmlEwFi6gXJBqaEnyykvp822NAmJS2a7OXADBmL3JLny2hZN4XlSQl1HRWYgAMoFN+ZfkBzMc0kenBqQAnDFSkzU3FaGiia6V+Q+rTH8RX7IgpKSB+Kxd7N9bPC/hmHXKWU5VZlB8z6nUEitfnG1KUolJzFrkm2tdDrC2+jpaQBInKmkvKFW72UOLWfyf7xrE8PEsrCHU4oWcbMKd09Dz6MklDKCF5ppIo+zDoWYhjWxBehDxtQlJdCvwqZRBIIdlAfU6bwySJS5SIpYJJKUqVUOAHOZgVU06cr6RuYAmqAFAuHqAKPY3cAFubaQ8RLAypKnLAKKWFa1J5vrGsRwoCtAxJKnsxKiw3oQOlaRuIkotIpPEFIbuKyqLlw4BYl+u1BpEGDnTgUpCgXD152r5ecWObw1ISGUFEg+6KBKioqBalq2pmFYgk4dIIR3isMA1HUzjvAl2Pz3pB60J6lC/GzsRLLLQXvQ/vG5fG5qU/01/T5RPhpE0sv+YpLs9Sly1AWZ62ENMHmSVd0qSlzsSBQqOwpBT2U9W12G4DtzlCc6Vo0dQJHNiLw3PbSQQGmJPj9DCqdxHOkPKLGnuu5vTwIiu8S4NLUsjKUGhLaPoRvQ+IMPRGU0WzE9rA1LN8NLeMIeJdrqUItd/oKmEuL7HTAsJQxCgCkkgAgkBJJFnejwFN7OTUBZUlvZ+8HD6uwerNVrXsCQaISzfSAeIY4zC/mTr9oESnMQBcwSvCqdgCeg3iwdn+zi1KClJIA31r+3xjWR4ym7Y27E9m1EhahQ+j8ovmLUEIV7MUFKXZxU+LOfvHfD5AlyqMTZ/tyiPDYf2q+84CAyq1oR8LQtllGkccCwqigGZQqVmYbP+0NsVMYNo/wMdSgE2alA8KeJ4l3D5WPz0e9mgGA8RPGcJf3nTy2HRnSX0oYqHG8U6FKAICXynmGLU90s9PQM4tjSkEgPlLlDlPukVDVs9RWkUzjmOEuYtKCSUrBSohu64UHBuCCPKHjE58k6AeJcRUqgNHcDY3OU6B3LaPA/DuETsQ/spalAXNkjqosB5w+7Idnv4tap00NJSq1gpV8oOiQ4c8wNY9LElKQEJGVABAyjKEjk1qA28agxVKjkbs8uHYXFs+VHT2iX+bQq4lwPESKzZSkp/wBQZSf/ACS4+MetcH4WZGYKmFZWrMMykUFGDlVqfGGC5b0ahDEFmI8dDW9KGCA8EjIufbnssJLzpIaW7LR/oJ1GydG0LaERUEJjGNpTGQRLTSMjGD+J1nTeU1f51RAkRPxFX86d/dmfnVECV0jDHYbWJM4iJV46AtGMdJJEE4HiMzDzPaSiymIO2VVCPl4gQOneOZqmtGCj2LgfFkT0+2FUkEmrBASACliaOSD0d2doJmTBNQFs10hASxDFnAsBWgvqWevkXZnjCpE0DMRLUoFYrl2C2AJKgHsHj1CTjvZgrA/lgN7QOpitwAokkCmWrkDMdS8TkjtwZRXxoFK0pzGhagpbUnbleOV8PV7Gp7ylF/ADTzhriMMJqUrOUL/5A6izUZn84P8A4IqBKiwVVw2gYFm5DrHPxZ6Slo88l4IyVZiFLWe8kpFjV66Ghvzg2SZqF+9mRbvAgg5XIIVZi79KQz4ng8szIZliCaCgtmoCRpa9oD4tIKzkCnD0FD3Lhjo7+RMBlMaalsc4aamYhSQUjMllB3YAu9OdfCJpuEARlVZiH0LbKt5QnwcpSwxSzBi9T4aCkWDh8rKliXo9SX8to0WaUWipYdf8OtSgc1GAcEH/AE0L+B0Ndom4biJgUovSpNAoV71h7nupFBYQ/wAXJQtSjll9Qw6FtDyBaBJXD8qvws9amjB3DA+X2jKyUoJnUjGyyK5UF3Uog1SqpDkuKiuU1fXTeF4hh5oKCQTMIQogABkpsBt7ndGqQOnEyQp/dzUDsXNrPYEhqftBXDeFzSoqIMtwxSqpF9dDUnwG0UjJkZYIpEHEOJoSAtX4kKILZgCpCwwD/wCkZQKf1XIqYUTuMSlr9qEqcgvQADu5QS1QTMzGuihvFuxnAQ6ciQw2O+gawFYq2N7OTsz5Xet8t9WuKuYZtoGLx4ye2QyMXMzTJikHLkTLKSRQoQFv0BkzC+xVvE38R7VZSvvPlLqDElwSCLsa+PWoP+VrByVSouGqXTvXS/nDHhnBSnMSHD3Ic/eFU2ysvHgrD8LgkAvuQASGLABvNhB8sCiU/KJcPh+YH6dYPkyUpcs55+rRrJ8UifDywlLHxPh8IkTJZNbn0308Y5wKc5c22tt68ok4hOFQLdPl8TGJtMDlTSHc1BNNwfs8Vvi8wqmBKS2buvaoNm6EF6fEQ5xc7IfaB3F6Owe5GztyPjFF7TrMxCFBlHvAZTUKSVOkamjHnmENFEJyoV8X4r30qSoPKBCwHBZslUqAcMTXV2NIpeJm5lE+QclhoHNaQVxXGGavMqpACc2qstATzZh0AgKKpHFN2e08Ew6ZEiVKFCEAWLZj7z/9xV8IA/zQTsYrDJLeyRmNmUsCoVyS48cx2Yt56lyloy/w5AWsm4Kqht+6RA3DOzCUYqbiVnvlZXLFO6FA1bcKccssMIFIK/aSkg5Ae8TmSQb9xIJcu4sGAB3gvDlaghSlpSlikglxmB9mCFWFUEkOT361ZiJSikHMrVtj0bbp4ULxBhEKBWAGdRP4iKBPevlSAkMaVKf9xfGA1r9qteHVKUEKQxWfdLgN0ISXrqkbR5GZOUlJukkHqC0e4DagAZy3qjx4rjF55kxQspaiPFRMYxC8ZHJMZGMMeJp/mzm/6q/zqgaVfwgriX9ad/dX+dUDJJaMMSlLxoqqIxJpGKJfrBMdpYRtUcJS8dTRACc4KRnmAPekeqcJlTJUhMkstOZxSxo3Wv7h48mlzSlQINjHrfBcT7WUlXKJytMri6HOGqxWk5jTMoh1KVoGJ0Yto2sM0pZLABJFiQ/Wlors3EKGQJZOX8QDqYAlq6lQQKNQcmJcniRzZVNnKsrPYJHeAB2dPRom0d+LJeibiWDo4SHYgEix9eqRVsORKWQkArJYkOQxD2FtovC5iCAlWz9AH59esVvGJS6piaGxLFy9PAt5sYWUTthkJ5EkqIPvBQZQKma1iLV6QciX7MFqtZ6t94qwnTkEAnue8HYByxq9aj9oecNx4WC1gKAmwO73MaKQ3K7oixBJWoJBzXsD3bFwXu8dd01AGc3dhXUnaCZyQDmlKYqFibgGgfQcv2hHxSeqW6lgu9WZgQ9A9zA47F/JserxaiMyrUZg+YjatYPk4qoq5L5gGclnBJ09bRSJPF1Bj+AV/EnvGpqkgnzhtwniQUM5zBJr+Gmgd7u1zvq0UTQJRrssZxyycrEfbl8vCN4uY6EkF1HXatiNNYElY0VShiKA1JJ3f9axMZn4hQsBTYPQ/GCwKvo5mpTR60q3rdvONSiFONTGpqQok2JrTqB0sPhEPtQil1Gmu7wrFfRMggGu2nJ40sFSgB8PlEaVP4xLLox1Nx5t94URvYykLyC4YaczQD6+EK8fO7xIcg3HgbcrR3iJjJB5gnq/3HzhBxfiIfmGfoag7s4A8YZEJM6xmJzgoC8joUlykqAzMxoLcxbZ2fzrtdimWqUchmBgtaCMpIszChZh4EsIZ8UxrJmKSRmSErS5du+NNQQCnbvDd4pM6aVKKlFybmKxVI4ck7ZGY0Y2Y0YJE9M/w/40JskSFHvyhQO2aWLHwsdhl2MW9Kst6s7Utbyto3Igu/h+GkT0FM2WmYkjvJUlKvMEaReuAdsVrBTOkTCoBiuUh6c0Uam1OUMKW4EVykKFXzKJIKnJ3IuaOQCSRlsCZQ+xNn18n5n3b6RU8FxXCyVzFhczNNOZWdK3ry9nR3iPivbcJS0mWtRNlrSUivK6vhzeMYYdseLpw8kgH+bMBSndi4Kz4U6/8THlQgvHzps1RmzcyiSxURTkBRgGsBAkYxoxkYYyMYacQP8AOnf3V/nVA4ibH/1p391f51QNK96MMS7PGlRi40oUBjGOgqO1VEaCY50jGoHWmtI9C7DTu4UE1vHny4s/ZOaRMSBrSJzKYns9EWxEBzEgEZnBzNn/ANqj33Pl5czBcgRvFSQQXiZ0bXRFLmunMe8ApJFLpzJFdyCUpb6MT0SopYOcoU5DDMl3r0IVCsLKVZQSxcO5cd0mh8G/ViGPEFZBLy0OUEncpcB/WsGjpxZG9MDQnIGmFVClTUN2FQog8vGD5SKUcE8gmlhzrZtIWz0AK3ObMSbkgm52p8YIwM01DlipDgncKV8384CSOlToZlOYJJSAyXA6V1eK5xfhgIzO2rBzYOIYKnEJSoGoD+ZqOlIFUvMpiB3BTnXXzjMopNbK5hJK0miiXdq69Naww4diCSElrCpIDJFGbX613hXOnFJKqOpRenOJhhh7VIct3f8A2AJt1MSNbm2h/g1u4So5SaMRYWN6Fg+l4cYeaAlqFPz0hRJSEhaQABLt1zZXL8o6Upi2jfUxUm3serxQDsaD7/GB/a0O7Eg19becAKplVq/3jmVMJCiSaEAeIeASchkcUKZavWvrWCZcxi5ILD6h6Qv4Ulig/wC5I+Y+kBYmYc2V6EKrqKKNPKCTlIY4riKLOKrShv8AmvJXk6g+1Io/F+NnKUs+VTh6FPuZhS7KQH8d4640TkJzFwE1fkgi2xAMUmfiVL94vr4kuX8axRI5MmRvRJxHEiYtwGToNunWBY2I20E5zgxyY7McGCgMunCu3YlS5UpUgqShKUlpjPlYOxSdAKQ1T/iQgAD2CjldiVBzUHvMPBtjHnCYnIpBEL3I/wAREJJ//MpVdZvjojmfOIx2+SxzYck1IeZazfg0aKMkR0YJi1doO16MTKVLEgoJsfaZm93TKK0+MVMCMVGjGMbMZGwmMjG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485900"/>
            <a:ext cx="5238750" cy="3095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438" name="Picture 6" descr="http://www.nejm.org/na101/home/literatum/publisher/mms/journals/content/nejm/2013/nejm_2013.368.issue-8/nejmicm1205661/20130215/images/large/nejmicm1205661_f1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757924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40" name="AutoShape 8" descr="data:image/jpeg;base64,/9j/4AAQSkZJRgABAQAAAQABAAD/2wCEAAkGBhQQEBUUEhQVFRQWFhgXGBUWFhQXFRQVFBQVFBoXFBcXHCYeFxkkGhUUHy8gIycpLSwsFR4xNTAqNSYrLCoBCQoKDgwOGg8PGiwkHyQsLCkpKSwsLCkpLCwqKSksKSwpLCkpLCksKSksLCwpKSkpKSkpLCwpKSwpKSkpLCkpLP/AABEIAO8A0gMBIgACEQEDEQH/xAAcAAABBQEBAQAAAAAAAAAAAAAAAQMEBQYHAgj/xABCEAACAQMCBAMHAgIIBQMFAAABAgMABBESIQUGEzEiQVEHFDJhcYGRI6FSsRUzQnKCwdHwJENikvEWU+ElNHOisv/EABkBAQADAQEAAAAAAAAAAAAAAAABAgMEBf/EACYRAQEAAgICAQQCAwEAAAAAAAABAhEDIRIxIgQyQVETYXGB0TP/2gAMAwEAAhEDEQA/AO4AUtFFAUUUUCUZri/OXNksN1xIC+uoXgaEW0SIGtyXhjOJWaMqgLH+0y961/G+f5LKWNZbdCjdBTIZ1V5JJzhvd4gp6ioe51D5dqDc0tYO99osqXEkaWgdEuxaa+uFZpHRWVtHT2Xxb77Aefaoze1RxFHi0UTPPcQFXuAkSyWxA0LMY/E75AVdIyc77bh0TNFYbj3tEktDEXtNMb9AN1Z1jl1zsFKRRhW6rRg5bcDbvT8PtAzP0DBpf36S1OZe0ccBuBcfB2KAeHy33NBs6SsBzfzxGvuMtrcdWE3gjm92PWLr0mcxkR5JPwnA3qNy7z67PcMwkkSTiSW0SyZjaFJI1O6MuoYOdjjvQdJpKwje0iRo4jFaB5JpbqIIZwoHupfxFtHY6O2NsjvTfA+dZ7ziFnpUJbXFk85QspIcOgznRnwk6cZ31ZwMUHQKTNUXO/vX9Hz+4/8A3OgdPtn4l1ac7atGvHzxWN5f5xMFvLOJpbqIS28bQXBKXVo0rCOQy5XxAFgQMY77jyDqFJWFu/aO4dEhtRKZJ7mCPM4QN7ompnYlDgEhxjf4PPNVXH/aZLJZA20OmWXh0t4zmbBt1UhMp4D1WDEn+zsKDqFFYMe0JopXia2eRLe1juJrgOuFQ2zyklSMliyBQBnOonbG8aX2rNFazzT2mh4oba4EaTBw8V3II1y+gaWUncYP1oOi0lYBvaVMkrpLZhRHdQ20jLcBtJuQpRlHTGrGrcbY2wTTln7T0k4gLXpppaeS3VhODMHjUktJb6QVjJVgG1HO3rQbyikU0tAUUUUBRRRQFFFFAUUUUGPvuReqOJgyge/hAPB/VFIRFk7+PcZ8vSq3iXsxeaZpBcKFdLQMDCWcGzYMBG+rwIxGSMd/OuhYpMUGObkMmSR+sPHfpeY0dgiKnTznf4c5+dQbz2aytBJCtxHpkuLmV0lgEkTC5YMuV1g9SMjKuG7+Xp0Cig51eey6R38N1lTBbRMZI+pL/wAI2oFJNQ0h+7DHc5zT9hy2zcwTXWhxCkCrllwklw6hDJHv4sRAITjzIrfYpMUGe41yms8lo0ZWIW1wJyqoMSYRkxtjB3G+/aqm89nzsZ3juFWSS+S8QtGWVCiquh1DAuNjuCO9bikoMTw32eNELfMwYwy3UhOjGv3rXtjUcadf3+VOcv8AIbWktk4mDe7Wz27jpn9VXZX1KdXgOVHrWyzUPiXGoLZQ08scSk4BkdVBPoM9zQk36ROa+A+/Wktt1Hi6gGJEPiUq6uMfLKgH5E1kuI8lypb8QmuJDcXFxbiIC3i6f9WDoKoWOZNRBLZ2xtV/L7R+HgZFyjf3NT//AMiqXiHtgt1H6Eckp8iR01++fF+1UvJjPy0nFnfUeuBcgusHDS76ZLVZnlUjUZJbuNg+WBGCHcnO+cVEl9lMnRijS6VSti9jITCWDxyPr1INY0NnbfNRY/bnGpxJayeuYmVv2fTUuT232oGVt7k/URL/ADeo/kx/af4c/wBLlORAWvNcuVu7SK1IC4KdKJ4i4JJyTryBjbHnVLP7K5ZrSeGe6VpJbe2t1kSEqqR2kgkUspc6nJG5yB8quuD+0+yuGVdbQucALMundjgDUCVJz861wNXmUvpTLG4+2L4h7PzK87CYDrXdtcgaM6fdgi6Pi31aO/lnscV74dyPJBeGVZ0EBnkn6YhHVZ5RurzEnMYYkgAA9hnFbGlqVSLS0UUBRRRQFFFFAUUUUBRRRQFFFFAUUUUBRRSE0C01NOqKWchVG5JIAA+ZPaqPnTm6PhtsZn8TE6Y4wQC7nt9FAySfIA/KuHcX5muOInVcSEqDsq5Ea9j4VH0HfJ+dZZ8kwbcXDeSuqcf9sNnACIddxIOwRWWMn/8AIwAI7fDmuScT45NdyGa6bUzdsZ0Rjbwxj+yNh9e9RoJApwRnPbby9aZthhiB6nb965c+S5u/j4ceO7ibGykYGM/zpbuTCgD/AGPlVdM2GJX/AMVJuNwP7v8AnmsrG8p5bEMuezHf7ULgDDb48vWkubgqB5YXNeo3VVOo+LTk/fyqOzo2ijIwdj/vFa3l/wBplzZgI/68Q2CuSHUeiuM/gj8VibSXsc9s/jPepe7Ln57/ADFWluN3Fcscc53HduWPaBbX50ITHNjJik2Y4xkoezjcdj51ps18rurhw0RKupDKQd1K+Y+ddl5N9qqz6IbxejOcLr/5MjHtg91Y+h2z2NdmHLL1Xn8vBce8fTolFIDS1u5RRRRQFFFFAUUUUBRRRQFFFFAUUUUBVNzNzNFYQGWU+eFQfFIx7Ko/n6Crg1wD2mca97v2KNmOH9NPTIPjI+rZHzCis+TPxjXi4/PLSu5j4zLxBzLOdzsiD4Ilz8K57/NjuT6bYqom0qVP+yK9rLI2FWMu3fA7YHqTsKf4Dwpri5dGUhFwZB2wcbLn5/XsB61w6t9vT3MftQ769VlUgjUpGPWvUcMk0g6CF2ABYKVAA7ZJYgDPpXQbTkC1JyYE+m+Pwa0dlwGOJdMaKi+iqAP2FW1EW2+3G5OEXJYqYJMnfsMfnOnH3p264FdooYxeEYzpZWZQPMgf5ZrtA4ePSj+jx6U/0hwWfiAbYkZ7EZG/lXhblWYZYAH59wNv8jXef6ITOdC59dIz+cUxecuRTLpkjDDIPbzHzFEuNe/oAQSoBHy2BFOcPvAI8k5zXXZ+XYyMaFx6aVxj7isnxH2cqzloz01PdFUac/xL/DVdTWk+V2x8i6dLD4gfvinbt+xOQO+xIIOx9dql8Y5VNppcSM4J0nXg4OMgjGNtj+KrZ2DHCnV8/U1GlpenavZ97Q/fW93mXRMq5Vh8MyrjJH8Lb5059cdjW7Br5eh4hJBLG8BIkjOpSPUbHI8xjII+Zr6B5J5sXiVqsoGlwdMid9MgxnB81III+RGd67OLPc1fbzufi8buemhooordzCiiigKKKKAooooCiiigKKKKDOc+8aa0sZZIyFkICIT5M5wCB5kDJ+1fPc3fbU8jHsMknJ7/ACG43PrXXPbZMBDbKc7ys3y8MZXf13cfvXOOWZS90wG40eJsdjkaQD+dq4+a/LX6eh9PJMN/mrXlXhpKsWGDrwfXwgD+ZNbXhvC1XOFAycnHme2T6mmuGWgA2GP996v4IcVlI3y6EMAFShGKQLTc02nyq7M6UoC1APEW/galXi38SsPsaJ0m6aRhUb+ll+f4NH9JA9gfwaHZ4rTE0e1SkORTcqUGd4parINLqGUkZBAI/euZ8y2C205KIAsuCoGy5UAMAPLff711a/TFc+5826TEeAOQT6FlwuT5DGofis570160y9uhXc9z+3yronsU4yI7ma3Y4Eyh09NcXhYD5lSp/wABrBN4QW/A9R607YXhjuLeRCVZZEII7jxqCPmCCQfUHHnVsMrMtq8mHlhp9PA0teVr1XoPIFFFFAUUUUBRRRQFFFFAUUUUHKfbtIClqmcHXIxPyCBf5sPxWJ5CUrJKnls2fMndfxsK3Xt4C+72v8fXbGO+jpPq/wD26dY/kaMYcjckgZznAC9vzmuLm+56X03eEdF4dHVstVvDRmrYJVcV8/ZdYpOuo7mvTRgivAsF9Ksp0X3pPUUoZD6V5PDU9B+KQcJT0x9CRUnRwKnypGZB6U0/CV+f5P8ArSx2YXsKg6e+oCNqbcmnsV5ehtTcQFcy5+TVJCusgENlAxGRlfER57+tdSvsVyvnpw86JjdFJLH0fAAB8/hzWfqtvcZooynvmktZSJI2b4EkR3HbKo6swH2Bp3o4A388eu1M3PwHV5A7fLHlUy9lx6fV0UgZQR2IBH0O4pyq3lts2duc5zDHv6+Bd6sq9B49FFFFAUUxeXqQrrkYKuQMntliFH7kV5teIxygmNgwVmQkHbXG2ll+oYEH6Ggk0Ux76mrRkatOrH/TnTnPbvSXN8kSlnYKowCT5aiFHb5sPzQSKK8dUf7/AJUGUDvQe6Kj3F8keNbBdTBBk92bsPvT4bNBzT242p91gmHaOUq392VcZ/7gv5rF8gp+kx/ikbb0AAX/ACz966j7VbYScKuNXZQr/TQ6tn9v2rkHIl83vBiwNDZYfxagB+2Frk5se3ofTZfHTrPDBVqsdQLEACpvVx/81SL5d06KXXVfJxqFfimiB+cif605DdrIMoyuPVSGH7VO1dJbXIA3pXuQBk1XXkmVNLefDH9d/wAVO0+Kek2aRpKqOJ8aS1haSTsvkO7HyUfM1gJ+e7y7J92TSn8SgAAZ85H2P+Go8k+LqnVrxJLXKksb6Td7oJnyDzP/AC0j7ZqVacLu4zlb7J9CjhT9y7bfao8lvBtr8ZrlfPhAuYwASxQ7fRtvr3/aujcJluXBFysXbaSJyQ3yKlRj+VYn2jy6JIVPYa5Pnq+ED6bn71TS89MfGh1DOw9NvLvTV4yBSWyRg/yr08zyMFQE52AA3JPlt59qvOI8gXUVs8rxqVCEsFYM6jGcsuNh9M0k/ZbPTvXJvD2t+H2sT/FHBGp9MhBsPkO32q5qBwKcvawse7RIT9SgNT69CPIvsUUUVKFdzDw83FrNEpAd42CMeyyYyjH5BtJ+1Ym35BuBLbySGJ2WFhK2tl0TP12k6eE1MrtKAcMmy5IbbGy5ltpJLWRYtWsgYCtoYjUCyq2RpJXUM5HfuKyvCuAXy3lvK7SiJNIZGnZsJ078MHXUQ7AvZjO5ynfbNBFj5BuBaLF07caUA6Af9Jwt2k+h26WPEikMwQbsdt81K/8ASFw00pzDo8IGmRyc6rNmDKQSuOgwGSScjtTXFeA8Qc3nTaXW7fokT9ONf1Q6MpBYjSgII0gHOPF3DTcr3SzholmjRrnqPicFjlLQKzHqbqBHKhzk9/CQ2aCVwvkWVZy8qwhDdicqh2YKJ8OQEXx5eI+IsfDuxrzzjyVJcm4CdHqXEi6Oox1COO16eUyrAOsul8gE4zgqcEe4+WbtWjcPMWDaiGuZCuWuGLDBfSV6WkAYOMnG+a98pcCu45YnuA+FeQ4eTqFFe3hTClndsdRX7sT5nvQR5OQJHkn1xW5jlkic5JdpunnPUBTsDjAJfftpG1bTgdo0NtDG5y8cUaMQScsiKpIJ3O4NYafgF/i63mYySDSRNgBerOwaICUYwrRA50jYbHSK0fKXC542ne5aQu7xhQ0rOgRLaFTpTJVCZesTgAn8UETnICR+m4DJo3U7g6sg5H0GK5lwrgfu3EginKBGZc9wrHSAfXBAGfPaum89QeEMPNSD89JBx9wSKxTW4S+gIxh7d1B8vA6MP2f9q4uTflXqcP8A5yxYcU5raNuhaRG4uMbqvwxZ83J2H3IqruuXr64H/E3SoD3RVLjB8gAUUfg/etfY2iRpiNVQEkkKAMk9ycdzVbxK9Cndu5xsCwyfko/c4Hqap/hf13WRfkKJe9zP+YwPsNOKc4Ty10bhHiunAVlLAqpLKGB06lIwDjG4Peqjmrme7WYR2sJIZc6tJkkOSVKEoxVCGU/DgjI++raMBgwLEkuX1liSdWE0Z7DQFz5HAOM5NaZYWTdZY8syy8Ztrrd9RqwmHh3qi4K5yuav73ZapjemmX3SMjzQsckYWVA4ByFbJGew2HfudjVT7pK0cjIATGupl1aVjAGrDMAfFjsijI2zgGr6+BB1YzimuFXMKKyqDEHLal/ssX+LY5G+T+aYWb7Ty43Xx9sAOcP/AKi1oFjx1GiDmMsOr/VqpGrUUD+efnjG1bP3co0K6C3WRGVogWAGjWWkQ/CTkAYwP+qpUfLViJRNpBlxjqZGo5GnJIAOrG2rvVxDfRL4Uxvgbd9u2Se9bZZYfiOTjw5d/KvMcBUAZAON/OqTm7kpb5FIYpKgOk9wwOCUb5bdx2rUe5iQZ86baMoO9YurblPs64cGvGcjIt0ZtPmJCSgGB3IxJ9xXSrDizPIYpUCkg4wSwI81O3ofoayPICEXd++nSGfsfImaZiv2zWvsYtcrP6DQvzZsf/A+5pPaMvTY8NQCGMAYARcAdgMDapVeI1wAPQV7rveVRRRRQFJilooExRilooExRilooKu85chkkMuGjlOMyxO8bnAKjXpOJAATgOCBntTHut3F8EqTr/DMvTk7/wDuxDT22wY/qau6MUGF5yvHmgEclvLE/UGCR1ImwpY4liJ0AjIBfTv5ViriVglvIRgRyR+eSRMphKkY7AunnXUecrXqWjjGcb4yRnHzHl5/auecJGtX8PYKGyW/rFABADDGkYGCK5uX29z6L5fTZT9X/jT2mJI8HcV6aHSMAYHyAH8qa4EcjFWV24UVz66ZS66Uc64z/nVJOTI+F7Z3NX6cNaY6nyE8l/1oFgFOAKrYvv8AD3weLDLV/fjwVV2FuQ+TVtdfDWmPpllflFQLfUKjS8K9KtraPI2pGkA77VEi1yUv9Bj+EVJj4VjsMVew4Ir0yireKnmqY3eP/qH7j/WpN0+pSRUlos0zJEADU2VG2f4ZZBZJmAH6mjOO5Kgrk/bH4q25fGHCH+y5P1DanB/OfxVblgCUGSG3Axkjft98fip/L0L9UO4wWYeH0VAxyfyfyKjD7ocl+FbEV6ryK9V3PMFFFFAUUVV3XFil5BbhQRLFPIWzuOg1uoAHz6x/7aC0orJn2i26qzusiKCcFgnjXQXV1wx2YBsA4bwnIFebj2lWsbsrCTwxSTHAU+CIStnAbVhlhchsad1GQWAIa6is9xHnBII43eKb9RGk0BVDoiaNRdWYYxrXYZO/rUBvaNEcBYpi+hyUwngkQ3CiJyGxqZ7S4UFcr4O/iXIbCisfH7SIRkPHKriJHZQqt42W3Zol0tlmUXcGdsHXsTg41kEmpQxBXIB0nuMjOD8xQN3sIeN1O4KkY+oNc6l4U8HhhGY2xjt4PNs58sZP1NdMNZjiVsYyQfhO6nyx3xn1H+lY8s3OnX9NyeO8d+1Jy3L3z33H3BxVuY9TVWcLt+m5HbJJH0Y5H+v3rQQJXNJvp1W67L0wFqradEdixAAAxVpcnwmsfHddUtkA4Jxt5VOSuLQcPv0k3Ug1LubkYrEl3icsuwPceRr03GnY6exqJSztevzEkL6cMx89ONqa4jIZ9TJkDA7+Zqqs4snPn5n1q6g7VG2kxReE8cMf6cuxGwbyP3rRxXIYVTTWat3FTrBFAwpzjy9KtKplilzXQUVHmlytV3GZiSFHmQK83V2IwqnudhS1OOOzdg2Jnz6LjPp461vCrTGXIwSMAHuF+f1/kBVJyaNTykjsF/JJrWit+LDrycnPnd+BRRRRW7lFFFFAVluaprNLi1Ny80c2WEJia5XZ5IEYSGHbQXMA8e24rU1meaeG2ss0BuZhG/wxKXVdeLi1n7EZP6kEA/x47kUFKkXCTE+S7RrMXIcXLAPHFIw6Ycf1QQyaQvg9N6We34UumImXGg2Oge96dKoIfEAMeFZtPVPbqDxb1D/o2yNtERLMsdxcPHGcQAgdOZGDHTgR6VkYu3i7ee1WVxYWEhgIuwC0spQCSP8AW1yxSyRAMP444u2CM4z4qCfLeWN6kjEuVto3RyUnTEbfEVBUdQfo/EufhOKrI14WzxOOqDI8irlbpFMkkkxIlDKAra7mbQHx/W+Hypue5tI7C5dJTqlsuoY2aNnWLRJLkCM4YgTHsx2xg1Il5YtY5bdJ7o9fV1FV2hDSt1klyq6QVAKKuVAyAM5NBCtzwptEkfWdpYv0iwu1Egijjk2aQBdZSxjOo7kRDvnfRtz7aqis7sGIBKLHK7AkRnThFOT+qmPXJx2NZxeG8LT3aQ3y6YYRDFqmhwywW8kZYbZz0rjU2nAOUPYCnBy3aPJcRG5RTc9KJFR0Z291j0HUrqVLkqRgD/lDfK7Bo15wt+sImY62kKIFSR84WM6n0piMfqIMtgb96vGx51mrjkyLUkhklHSlE+xBJZURe+ktuIwDpOWDMpyDipXv1zcj9BPd4zg9WdT1CDg+CDYrsTvIQQe6HtQVnMd0lvca5GCKwXBJ7k+EKo7kkjsN6S2vZ5ipijEUXcvMD1GGxwkOxXIyMuQR/Cad4py7HCVn8UkudLSyMXfBA+HO0a5UeFABny71Kt5Nq5cp45O3C+WEQOZL/RHgfE2w+9VXCrDAzUnjNsZJ0/hAz/Opk8yQpliAP3P0FU1utv6Qr6y27VRGPE33pvjHPkAODKi/LUuo/vWen5/ts+Fi7f8ATlj+3ep/jtWlk92N9HCAanRxHHauXjmC5m3ihKj+KTw7euBk/nFT+FcPublv1ZSUHxacrGN8476mPyz9afxp8v03UfEY3kMSuGdRlguWCDt42Gyk52BIJ3wNjUzhFvjJP937KTg/io/B4Y406Ua4Ve+wG/22/wBKtkGBVZO0W2zTP8afTIn97/KoHE5dUyL6DP5/8VI4rNruAPJBk0zwiyM83n42/wC1B5/jf7/Oq63dLS+OO2x5Qs9EGrzkbV/hGw/zP3q9rzDEFUKOwAA+g2r3XfjNTTyssvK2iiiipVFFFFAVm+ZuUffZoJOr0+kfENGrWnXtrjAOoaG120e+DsW27EaSigzkvKOqC3i6xBt5GkDhRklop4gME7Y6+c7/AA/Oq+w5BkiMRFyMozGQiHPUVzExVepIxQ6oh4iWOGOMHetnRQYF/Zgxi6XvXgFp7quYt1zbiAuP1MY21acZztqxjGg4tyx7xMJS+nAjGnTn+ql6uxyMZ7fLvV9RQYjgXs0W2CBpA4SKaLAi0hlmjtogWy7HUEtlGc76ttIAFJwv2bdCa3lE+sxKBJqj3mcSTzdRTrxGxe4kJyG8sad87iigQCjFLRQMXlsJEZD2Ix9D5GstbMUJRu6nB/3+/wB62FUHMFhg9Vf8Y+nY/wCR+3pWXJjubb8OfjdUyVFc8585cuLlyTcOkXkI12A9Gwcj+Va2XijOTDb6WmHxOwzHDkZzJggs+NwgIPrgHJ92/CBEuAzOxOWkc5d2Pdj5D0wAAAAAKxl126vfTkFr7PLVN5JWf6kKPwN/3q9sODQr4beDJ9QMD7k/61vnst/L8CmmUA4yT8hv+wpeVrjhjPUVFpwEf806j/AuyD5E92q6WPSoAA9AoGAPxTsHfBUj6irCOCqW2pv9m7C10r6nuT60vFL0RRk1ImlCCshxXifUf1AOw9T6/QVFuppWTd2jyE43+JzlvkPSt5ytwfpJrYeNhsD/AGV9Pv3/ABVTyry2WInmHzVT5+hPy9K2mK34uPXdcvPy7+MApaKK6HIKKKKAooooCiiigKDRQaCpk4+iSXCyeBbeNJHkJ8Olw5z8sBD+ai/+uLTzlIwjO2pJB01jMgPVyv6ZzFIMNjOg1XcdsLSS4uFmvTH1bbE9vrgUGBVdOo2pDIuOodwwHbOagf0RYl4j/SB6miaVWEluGkSfrO77L/V4JOPhPQQnOk5DUvzNAsAnLNoY6QOnJrLZIwI9OrOxPbsCagHneLpXMoR2jtnRMqNXV1xxShox5riZN/v2qqEFiLKK3S+2BeaGRXgaQhGcuIlKlNAGtdIXYfSksksPc5I1uDFFdNDpeR4wS72sCxiLUNzoijOGB31eXYL6XnW1RmVpCGVghXpyaiW6mCq6csP0Zdx/7belNWnPFs5wxeMmaSFQ6MMtHMINWcYVWcqFJ7lgO+RVFFyZZ3DXax3kjyOymbS8BeIrJcOmToyrK0jhWbJXopjGgCvdvwXh8kkVwl2jBZpJEOq3cFp7hSwVypZczHTlSCeoVOcig3gNUD38l45jt/DAMiS528R7GO3ByGPcM58I7DUc6ZJ4za3CaOtE6yFowA4Oth8SDB3IyMgVZQwBAFUBVUYCqAAAOwAHYUGVbga2QCxLiHfHc4JOSXJ3Zif7R3OdyTT4YNWmdARg9qp7rl/ziOn/AKT8P29Kwz477jq4+b8ZIPRBp2GBE7Dc+dNtBKnxIfqviH7UB/kfwR/OsdX9Ojyl/J53FRpboDtQ0EjfCjH7Y/c7U9Dy2z/1jaR6Kcn89hU+OV9Q88Me8qzvELh5m6cYLE98DP2/32q64DyUsZDzeJvJfJfr61oLDhccAxGoHqfM/U9zUsCtsOKTuubk57l1OoQCvVFFbOYUUUUBRRRQFFFFAUUUUBSGlpCKDI8c5TNxcSt10QSQgaNB1akYFXch11KCB2Ct5a8YFVb8lQtIoa5iLrErMvTXpsqpfxMxVmI0Fr1sgk/BuSSTUvmrkWW8mkZZI1V4ZIwSDqzJbyw+IAeLDOpyT2XAHnUW49mz6WCGEZcuuAUIA4gL1YsgHSunK5wcEA4NA7HyeyNbCS6D6PDpEbnLkSEFTrJC6XIzJrOw8QyckvIWuFY1uU3CozdPVqQW62rhAJNnwoIJyATuDXvhvs7MIGDEHBtxqCtnp29otvoyckjWCwBPn3pOV/Z41tPFNL0m6Qk0IoJEbPDZQh0JGxxbSE7f84jfuQ88GgtYWvP+J1DRMsngZQoa6uZXKMdpNLXBjOnOCmDvtUXl7leG60TLd9UxSsZNMbRo6tbQRouhySBpht5Q2SGySMBquk5bnM7tJ02EkqnWrNlIYmMiRiMrpC6wpbByxYk+VNW/Js3ul7FI8XUuzqOkO0ZfpJGzkOSQr6B4Bso2FA1y5wGK2mRTOjyRRvLhUOOk6pCjszM2+IjuW3w2AAMDW2nEo5UV0dGVkDqQRujDIb+6fWs1y7yW9vJM8jRt1YTHpAJEeq5urjQMjxIFuETyyI+w7Cos/ZrKq6XaAjorHnDHGILWFowCP6rNsX+snbYkh0D3pNvEu4yNxuPUfg0vXXIGoZJwNxue+B6mubXXIsy3cQWONkKsDKAAIFJvyFXO+P8AiYwQMdvPynD2eytJA8jR5jkDsqs4AxLbSgrsNTf8PjBx8QO+MEN/RikUV6oExRilooCiiigKKKKAooooCiiigKKKKAooooCiiigKKKKAooooCiiigKKKKBCtLRRQFFFFAUUUUBRRRQFFFFAUUUUBRRRQFFFF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8575" y="-1554163"/>
            <a:ext cx="28479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8442" name="AutoShape 10" descr="data:image/jpeg;base64,/9j/4AAQSkZJRgABAQAAAQABAAD/2wCEAAkGBhQQEBUUEhQVFRQWFhgXGBUWFhQXFRQVFBQVFBoXFBcXHCYeFxkkGhUUHy8gIycpLSwsFR4xNTAqNSYrLCoBCQoKDgwOGg8PGiwkHyQsLCkpKSwsLCkpLCwqKSksKSwpLCkpLCksKSksLCwpKSkpKSkpLCwpKSwpKSkpLCkpLP/AABEIAO8A0gMBIgACEQEDEQH/xAAcAAABBQEBAQAAAAAAAAAAAAAAAQMEBQYHAgj/xABCEAACAQMCBAMHAgIIBQMFAAABAgMABBESIQUGEzEiQVEHFDJhcYGRI6FSsRUzQnKCwdHwJENikvEWU+ElNHOisv/EABkBAQADAQEAAAAAAAAAAAAAAAABAgMEBf/EACYRAQEAAgICAQQCAwEAAAAAAAABAhEDIRIxIgQyQVETYXGB0TP/2gAMAwEAAhEDEQA/AO4AUtFFAUUUUCUZri/OXNksN1xIC+uoXgaEW0SIGtyXhjOJWaMqgLH+0y961/G+f5LKWNZbdCjdBTIZ1V5JJzhvd4gp6ioe51D5dqDc0tYO99osqXEkaWgdEuxaa+uFZpHRWVtHT2Xxb77Aefaoze1RxFHi0UTPPcQFXuAkSyWxA0LMY/E75AVdIyc77bh0TNFYbj3tEktDEXtNMb9AN1Z1jl1zsFKRRhW6rRg5bcDbvT8PtAzP0DBpf36S1OZe0ccBuBcfB2KAeHy33NBs6SsBzfzxGvuMtrcdWE3gjm92PWLr0mcxkR5JPwnA3qNy7z67PcMwkkSTiSW0SyZjaFJI1O6MuoYOdjjvQdJpKwje0iRo4jFaB5JpbqIIZwoHupfxFtHY6O2NsjvTfA+dZ7ziFnpUJbXFk85QspIcOgznRnwk6cZ31ZwMUHQKTNUXO/vX9Hz+4/8A3OgdPtn4l1ac7atGvHzxWN5f5xMFvLOJpbqIS28bQXBKXVo0rCOQy5XxAFgQMY77jyDqFJWFu/aO4dEhtRKZJ7mCPM4QN7ompnYlDgEhxjf4PPNVXH/aZLJZA20OmWXh0t4zmbBt1UhMp4D1WDEn+zsKDqFFYMe0JopXia2eRLe1juJrgOuFQ2zyklSMliyBQBnOonbG8aX2rNFazzT2mh4oba4EaTBw8V3II1y+gaWUncYP1oOi0lYBvaVMkrpLZhRHdQ20jLcBtJuQpRlHTGrGrcbY2wTTln7T0k4gLXpppaeS3VhODMHjUktJb6QVjJVgG1HO3rQbyikU0tAUUUUBRRRQFFFFAUUUUGPvuReqOJgyge/hAPB/VFIRFk7+PcZ8vSq3iXsxeaZpBcKFdLQMDCWcGzYMBG+rwIxGSMd/OuhYpMUGObkMmSR+sPHfpeY0dgiKnTznf4c5+dQbz2aytBJCtxHpkuLmV0lgEkTC5YMuV1g9SMjKuG7+Xp0Cig51eey6R38N1lTBbRMZI+pL/wAI2oFJNQ0h+7DHc5zT9hy2zcwTXWhxCkCrllwklw6hDJHv4sRAITjzIrfYpMUGe41yms8lo0ZWIW1wJyqoMSYRkxtjB3G+/aqm89nzsZ3juFWSS+S8QtGWVCiquh1DAuNjuCO9bikoMTw32eNELfMwYwy3UhOjGv3rXtjUcadf3+VOcv8AIbWktk4mDe7Wz27jpn9VXZX1KdXgOVHrWyzUPiXGoLZQ08scSk4BkdVBPoM9zQk36ROa+A+/Wktt1Hi6gGJEPiUq6uMfLKgH5E1kuI8lypb8QmuJDcXFxbiIC3i6f9WDoKoWOZNRBLZ2xtV/L7R+HgZFyjf3NT//AMiqXiHtgt1H6Eckp8iR01++fF+1UvJjPy0nFnfUeuBcgusHDS76ZLVZnlUjUZJbuNg+WBGCHcnO+cVEl9lMnRijS6VSti9jITCWDxyPr1INY0NnbfNRY/bnGpxJayeuYmVv2fTUuT232oGVt7k/URL/ADeo/kx/af4c/wBLlORAWvNcuVu7SK1IC4KdKJ4i4JJyTryBjbHnVLP7K5ZrSeGe6VpJbe2t1kSEqqR2kgkUspc6nJG5yB8quuD+0+yuGVdbQucALMundjgDUCVJz861wNXmUvpTLG4+2L4h7PzK87CYDrXdtcgaM6fdgi6Pi31aO/lnscV74dyPJBeGVZ0EBnkn6YhHVZ5RurzEnMYYkgAA9hnFbGlqVSLS0UUBRRRQFFFFAUUUUBRRRQFFFFAUUUUBRRSE0C01NOqKWchVG5JIAA+ZPaqPnTm6PhtsZn8TE6Y4wQC7nt9FAySfIA/KuHcX5muOInVcSEqDsq5Ea9j4VH0HfJ+dZZ8kwbcXDeSuqcf9sNnACIddxIOwRWWMn/8AIwAI7fDmuScT45NdyGa6bUzdsZ0Rjbwxj+yNh9e9RoJApwRnPbby9aZthhiB6nb965c+S5u/j4ceO7ibGykYGM/zpbuTCgD/AGPlVdM2GJX/AMVJuNwP7v8AnmsrG8p5bEMuezHf7ULgDDb48vWkubgqB5YXNeo3VVOo+LTk/fyqOzo2ijIwdj/vFa3l/wBplzZgI/68Q2CuSHUeiuM/gj8VibSXsc9s/jPepe7Ln57/ADFWluN3Fcscc53HduWPaBbX50ITHNjJik2Y4xkoezjcdj51ps18rurhw0RKupDKQd1K+Y+ddl5N9qqz6IbxejOcLr/5MjHtg91Y+h2z2NdmHLL1Xn8vBce8fTolFIDS1u5RRRRQFFFFAUUUUBRRRQFFFFAUUUUBVNzNzNFYQGWU+eFQfFIx7Ko/n6Crg1wD2mca97v2KNmOH9NPTIPjI+rZHzCis+TPxjXi4/PLSu5j4zLxBzLOdzsiD4Ilz8K57/NjuT6bYqom0qVP+yK9rLI2FWMu3fA7YHqTsKf4Dwpri5dGUhFwZB2wcbLn5/XsB61w6t9vT3MftQ769VlUgjUpGPWvUcMk0g6CF2ABYKVAA7ZJYgDPpXQbTkC1JyYE+m+Pwa0dlwGOJdMaKi+iqAP2FW1EW2+3G5OEXJYqYJMnfsMfnOnH3p264FdooYxeEYzpZWZQPMgf5ZrtA4ePSj+jx6U/0hwWfiAbYkZ7EZG/lXhblWYZYAH59wNv8jXef6ITOdC59dIz+cUxecuRTLpkjDDIPbzHzFEuNe/oAQSoBHy2BFOcPvAI8k5zXXZ+XYyMaFx6aVxj7isnxH2cqzloz01PdFUac/xL/DVdTWk+V2x8i6dLD4gfvinbt+xOQO+xIIOx9dql8Y5VNppcSM4J0nXg4OMgjGNtj+KrZ2DHCnV8/U1GlpenavZ97Q/fW93mXRMq5Vh8MyrjJH8Lb5059cdjW7Br5eh4hJBLG8BIkjOpSPUbHI8xjII+Zr6B5J5sXiVqsoGlwdMid9MgxnB81III+RGd67OLPc1fbzufi8buemhooordzCiiigKKKKAooooCiiigKKKKDOc+8aa0sZZIyFkICIT5M5wCB5kDJ+1fPc3fbU8jHsMknJ7/ACG43PrXXPbZMBDbKc7ys3y8MZXf13cfvXOOWZS90wG40eJsdjkaQD+dq4+a/LX6eh9PJMN/mrXlXhpKsWGDrwfXwgD+ZNbXhvC1XOFAycnHme2T6mmuGWgA2GP996v4IcVlI3y6EMAFShGKQLTc02nyq7M6UoC1APEW/galXi38SsPsaJ0m6aRhUb+ll+f4NH9JA9gfwaHZ4rTE0e1SkORTcqUGd4parINLqGUkZBAI/euZ8y2C205KIAsuCoGy5UAMAPLff711a/TFc+5826TEeAOQT6FlwuT5DGofis570160y9uhXc9z+3yronsU4yI7ma3Y4Eyh09NcXhYD5lSp/wABrBN4QW/A9R607YXhjuLeRCVZZEII7jxqCPmCCQfUHHnVsMrMtq8mHlhp9PA0teVr1XoPIFFFFAUUUUBRRRQFFFFAUUUUHKfbtIClqmcHXIxPyCBf5sPxWJ5CUrJKnls2fMndfxsK3Xt4C+72v8fXbGO+jpPq/wD26dY/kaMYcjckgZznAC9vzmuLm+56X03eEdF4dHVstVvDRmrYJVcV8/ZdYpOuo7mvTRgivAsF9Ksp0X3pPUUoZD6V5PDU9B+KQcJT0x9CRUnRwKnypGZB6U0/CV+f5P8ArSx2YXsKg6e+oCNqbcmnsV5ehtTcQFcy5+TVJCusgENlAxGRlfER57+tdSvsVyvnpw86JjdFJLH0fAAB8/hzWfqtvcZooynvmktZSJI2b4EkR3HbKo6swH2Bp3o4A388eu1M3PwHV5A7fLHlUy9lx6fV0UgZQR2IBH0O4pyq3lts2duc5zDHv6+Bd6sq9B49FFFFAUUxeXqQrrkYKuQMntliFH7kV5teIxygmNgwVmQkHbXG2ll+oYEH6Ggk0Ux76mrRkatOrH/TnTnPbvSXN8kSlnYKowCT5aiFHb5sPzQSKK8dUf7/AJUGUDvQe6Kj3F8keNbBdTBBk92bsPvT4bNBzT242p91gmHaOUq392VcZ/7gv5rF8gp+kx/ikbb0AAX/ACz966j7VbYScKuNXZQr/TQ6tn9v2rkHIl83vBiwNDZYfxagB+2Frk5se3ofTZfHTrPDBVqsdQLEACpvVx/81SL5d06KXXVfJxqFfimiB+cif605DdrIMoyuPVSGH7VO1dJbXIA3pXuQBk1XXkmVNLefDH9d/wAVO0+Kek2aRpKqOJ8aS1haSTsvkO7HyUfM1gJ+e7y7J92TSn8SgAAZ85H2P+Go8k+LqnVrxJLXKksb6Td7oJnyDzP/AC0j7ZqVacLu4zlb7J9CjhT9y7bfao8lvBtr8ZrlfPhAuYwASxQ7fRtvr3/aujcJluXBFysXbaSJyQ3yKlRj+VYn2jy6JIVPYa5Pnq+ED6bn71TS89MfGh1DOw9NvLvTV4yBSWyRg/yr08zyMFQE52AA3JPlt59qvOI8gXUVs8rxqVCEsFYM6jGcsuNh9M0k/ZbPTvXJvD2t+H2sT/FHBGp9MhBsPkO32q5qBwKcvawse7RIT9SgNT69CPIvsUUUVKFdzDw83FrNEpAd42CMeyyYyjH5BtJ+1Ym35BuBLbySGJ2WFhK2tl0TP12k6eE1MrtKAcMmy5IbbGy5ltpJLWRYtWsgYCtoYjUCyq2RpJXUM5HfuKyvCuAXy3lvK7SiJNIZGnZsJ078MHXUQ7AvZjO5ynfbNBFj5BuBaLF07caUA6Af9Jwt2k+h26WPEikMwQbsdt81K/8ASFw00pzDo8IGmRyc6rNmDKQSuOgwGSScjtTXFeA8Qc3nTaXW7fokT9ONf1Q6MpBYjSgII0gHOPF3DTcr3SzholmjRrnqPicFjlLQKzHqbqBHKhzk9/CQ2aCVwvkWVZy8qwhDdicqh2YKJ8OQEXx5eI+IsfDuxrzzjyVJcm4CdHqXEi6Oox1COO16eUyrAOsul8gE4zgqcEe4+WbtWjcPMWDaiGuZCuWuGLDBfSV6WkAYOMnG+a98pcCu45YnuA+FeQ4eTqFFe3hTClndsdRX7sT5nvQR5OQJHkn1xW5jlkic5JdpunnPUBTsDjAJfftpG1bTgdo0NtDG5y8cUaMQScsiKpIJ3O4NYafgF/i63mYySDSRNgBerOwaICUYwrRA50jYbHSK0fKXC542ne5aQu7xhQ0rOgRLaFTpTJVCZesTgAn8UETnICR+m4DJo3U7g6sg5H0GK5lwrgfu3EginKBGZc9wrHSAfXBAGfPaum89QeEMPNSD89JBx9wSKxTW4S+gIxh7d1B8vA6MP2f9q4uTflXqcP8A5yxYcU5raNuhaRG4uMbqvwxZ83J2H3IqruuXr64H/E3SoD3RVLjB8gAUUfg/etfY2iRpiNVQEkkKAMk9ycdzVbxK9Cndu5xsCwyfko/c4Hqap/hf13WRfkKJe9zP+YwPsNOKc4Ty10bhHiunAVlLAqpLKGB06lIwDjG4Peqjmrme7WYR2sJIZc6tJkkOSVKEoxVCGU/DgjI++raMBgwLEkuX1liSdWE0Z7DQFz5HAOM5NaZYWTdZY8syy8Ztrrd9RqwmHh3qi4K5yuav73ZapjemmX3SMjzQsckYWVA4ByFbJGew2HfudjVT7pK0cjIATGupl1aVjAGrDMAfFjsijI2zgGr6+BB1YzimuFXMKKyqDEHLal/ssX+LY5G+T+aYWb7Ty43Xx9sAOcP/AKi1oFjx1GiDmMsOr/VqpGrUUD+efnjG1bP3co0K6C3WRGVogWAGjWWkQ/CTkAYwP+qpUfLViJRNpBlxjqZGo5GnJIAOrG2rvVxDfRL4Uxvgbd9u2Se9bZZYfiOTjw5d/KvMcBUAZAON/OqTm7kpb5FIYpKgOk9wwOCUb5bdx2rUe5iQZ86baMoO9YurblPs64cGvGcjIt0ZtPmJCSgGB3IxJ9xXSrDizPIYpUCkg4wSwI81O3ofoayPICEXd++nSGfsfImaZiv2zWvsYtcrP6DQvzZsf/A+5pPaMvTY8NQCGMAYARcAdgMDapVeI1wAPQV7rveVRRRRQFJilooExRilooExRilooKu85chkkMuGjlOMyxO8bnAKjXpOJAATgOCBntTHut3F8EqTr/DMvTk7/wDuxDT22wY/qau6MUGF5yvHmgEclvLE/UGCR1ImwpY4liJ0AjIBfTv5ViriVglvIRgRyR+eSRMphKkY7AunnXUecrXqWjjGcb4yRnHzHl5/auecJGtX8PYKGyW/rFABADDGkYGCK5uX29z6L5fTZT9X/jT2mJI8HcV6aHSMAYHyAH8qa4EcjFWV24UVz66ZS66Uc64z/nVJOTI+F7Z3NX6cNaY6nyE8l/1oFgFOAKrYvv8AD3weLDLV/fjwVV2FuQ+TVtdfDWmPpllflFQLfUKjS8K9KtraPI2pGkA77VEi1yUv9Bj+EVJj4VjsMVew4Ir0yireKnmqY3eP/qH7j/WpN0+pSRUlos0zJEADU2VG2f4ZZBZJmAH6mjOO5Kgrk/bH4q25fGHCH+y5P1DanB/OfxVblgCUGSG3Axkjft98fip/L0L9UO4wWYeH0VAxyfyfyKjD7ocl+FbEV6ryK9V3PMFFFFAUUVV3XFil5BbhQRLFPIWzuOg1uoAHz6x/7aC0orJn2i26qzusiKCcFgnjXQXV1wx2YBsA4bwnIFebj2lWsbsrCTwxSTHAU+CIStnAbVhlhchsad1GQWAIa6is9xHnBII43eKb9RGk0BVDoiaNRdWYYxrXYZO/rUBvaNEcBYpi+hyUwngkQ3CiJyGxqZ7S4UFcr4O/iXIbCisfH7SIRkPHKriJHZQqt42W3Zol0tlmUXcGdsHXsTg41kEmpQxBXIB0nuMjOD8xQN3sIeN1O4KkY+oNc6l4U8HhhGY2xjt4PNs58sZP1NdMNZjiVsYyQfhO6nyx3xn1H+lY8s3OnX9NyeO8d+1Jy3L3z33H3BxVuY9TVWcLt+m5HbJJH0Y5H+v3rQQJXNJvp1W67L0wFqradEdixAAAxVpcnwmsfHddUtkA4Jxt5VOSuLQcPv0k3Ug1LubkYrEl3icsuwPceRr03GnY6exqJSztevzEkL6cMx89ONqa4jIZ9TJkDA7+Zqqs4snPn5n1q6g7VG2kxReE8cMf6cuxGwbyP3rRxXIYVTTWat3FTrBFAwpzjy9KtKplilzXQUVHmlytV3GZiSFHmQK83V2IwqnudhS1OOOzdg2Jnz6LjPp461vCrTGXIwSMAHuF+f1/kBVJyaNTykjsF/JJrWit+LDrycnPnd+BRRRRW7lFFFFAVluaprNLi1Ny80c2WEJia5XZ5IEYSGHbQXMA8e24rU1meaeG2ss0BuZhG/wxKXVdeLi1n7EZP6kEA/x47kUFKkXCTE+S7RrMXIcXLAPHFIw6Ycf1QQyaQvg9N6We34UumImXGg2Oge96dKoIfEAMeFZtPVPbqDxb1D/o2yNtERLMsdxcPHGcQAgdOZGDHTgR6VkYu3i7ee1WVxYWEhgIuwC0spQCSP8AW1yxSyRAMP444u2CM4z4qCfLeWN6kjEuVto3RyUnTEbfEVBUdQfo/EufhOKrI14WzxOOqDI8irlbpFMkkkxIlDKAra7mbQHx/W+Hypue5tI7C5dJTqlsuoY2aNnWLRJLkCM4YgTHsx2xg1Il5YtY5bdJ7o9fV1FV2hDSt1klyq6QVAKKuVAyAM5NBCtzwptEkfWdpYv0iwu1Egijjk2aQBdZSxjOo7kRDvnfRtz7aqis7sGIBKLHK7AkRnThFOT+qmPXJx2NZxeG8LT3aQ3y6YYRDFqmhwywW8kZYbZz0rjU2nAOUPYCnBy3aPJcRG5RTc9KJFR0Z291j0HUrqVLkqRgD/lDfK7Bo15wt+sImY62kKIFSR84WM6n0piMfqIMtgb96vGx51mrjkyLUkhklHSlE+xBJZURe+ktuIwDpOWDMpyDipXv1zcj9BPd4zg9WdT1CDg+CDYrsTvIQQe6HtQVnMd0lvca5GCKwXBJ7k+EKo7kkjsN6S2vZ5ipijEUXcvMD1GGxwkOxXIyMuQR/Cad4py7HCVn8UkudLSyMXfBA+HO0a5UeFABny71Kt5Nq5cp45O3C+WEQOZL/RHgfE2w+9VXCrDAzUnjNsZJ0/hAz/Opk8yQpliAP3P0FU1utv6Qr6y27VRGPE33pvjHPkAODKi/LUuo/vWen5/ts+Fi7f8ATlj+3ep/jtWlk92N9HCAanRxHHauXjmC5m3ihKj+KTw7euBk/nFT+FcPublv1ZSUHxacrGN8476mPyz9afxp8v03UfEY3kMSuGdRlguWCDt42Gyk52BIJ3wNjUzhFvjJP937KTg/io/B4Y406Ua4Ve+wG/22/wBKtkGBVZO0W2zTP8afTIn97/KoHE5dUyL6DP5/8VI4rNruAPJBk0zwiyM83n42/wC1B5/jf7/Oq63dLS+OO2x5Qs9EGrzkbV/hGw/zP3q9rzDEFUKOwAA+g2r3XfjNTTyssvK2iiiipVFFFFAVm+ZuUffZoJOr0+kfENGrWnXtrjAOoaG120e+DsW27EaSigzkvKOqC3i6xBt5GkDhRklop4gME7Y6+c7/AA/Oq+w5BkiMRFyMozGQiHPUVzExVepIxQ6oh4iWOGOMHetnRQYF/Zgxi6XvXgFp7quYt1zbiAuP1MY21acZztqxjGg4tyx7xMJS+nAjGnTn+ql6uxyMZ7fLvV9RQYjgXs0W2CBpA4SKaLAi0hlmjtogWy7HUEtlGc76ttIAFJwv2bdCa3lE+sxKBJqj3mcSTzdRTrxGxe4kJyG8sad87iigQCjFLRQMXlsJEZD2Ix9D5GstbMUJRu6nB/3+/wB62FUHMFhg9Vf8Y+nY/wCR+3pWXJjubb8OfjdUyVFc8585cuLlyTcOkXkI12A9Gwcj+Va2XijOTDb6WmHxOwzHDkZzJggs+NwgIPrgHJ92/CBEuAzOxOWkc5d2Pdj5D0wAAAAAKxl126vfTkFr7PLVN5JWf6kKPwN/3q9sODQr4beDJ9QMD7k/61vnst/L8CmmUA4yT8hv+wpeVrjhjPUVFpwEf806j/AuyD5E92q6WPSoAA9AoGAPxTsHfBUj6irCOCqW2pv9m7C10r6nuT60vFL0RRk1ImlCCshxXifUf1AOw9T6/QVFuppWTd2jyE43+JzlvkPSt5ytwfpJrYeNhsD/AGV9Pv3/ABVTyry2WInmHzVT5+hPy9K2mK34uPXdcvPy7+MApaKK6HIKKKKAooooCiiigKDRQaCpk4+iSXCyeBbeNJHkJ8Olw5z8sBD+ai/+uLTzlIwjO2pJB01jMgPVyv6ZzFIMNjOg1XcdsLSS4uFmvTH1bbE9vrgUGBVdOo2pDIuOodwwHbOagf0RYl4j/SB6miaVWEluGkSfrO77L/V4JOPhPQQnOk5DUvzNAsAnLNoY6QOnJrLZIwI9OrOxPbsCagHneLpXMoR2jtnRMqNXV1xxShox5riZN/v2qqEFiLKK3S+2BeaGRXgaQhGcuIlKlNAGtdIXYfSksksPc5I1uDFFdNDpeR4wS72sCxiLUNzoijOGB31eXYL6XnW1RmVpCGVghXpyaiW6mCq6csP0Zdx/7belNWnPFs5wxeMmaSFQ6MMtHMINWcYVWcqFJ7lgO+RVFFyZZ3DXax3kjyOymbS8BeIrJcOmToyrK0jhWbJXopjGgCvdvwXh8kkVwl2jBZpJEOq3cFp7hSwVypZczHTlSCeoVOcig3gNUD38l45jt/DAMiS528R7GO3ByGPcM58I7DUc6ZJ4za3CaOtE6yFowA4Oth8SDB3IyMgVZQwBAFUBVUYCqAAAOwAHYUGVbga2QCxLiHfHc4JOSXJ3Zif7R3OdyTT4YNWmdARg9qp7rl/ziOn/AKT8P29Kwz477jq4+b8ZIPRBp2GBE7Dc+dNtBKnxIfqviH7UB/kfwR/OsdX9Ojyl/J53FRpboDtQ0EjfCjH7Y/c7U9Dy2z/1jaR6Kcn89hU+OV9Q88Me8qzvELh5m6cYLE98DP2/32q64DyUsZDzeJvJfJfr61oLDhccAxGoHqfM/U9zUsCtsOKTuubk57l1OoQCvVFFbOYUUUUBRRRQFFFFAUUUUBSGlpCKDI8c5TNxcSt10QSQgaNB1akYFXch11KCB2Ct5a8YFVb8lQtIoa5iLrErMvTXpsqpfxMxVmI0Fr1sgk/BuSSTUvmrkWW8mkZZI1V4ZIwSDqzJbyw+IAeLDOpyT2XAHnUW49mz6WCGEZcuuAUIA4gL1YsgHSunK5wcEA4NA7HyeyNbCS6D6PDpEbnLkSEFTrJC6XIzJrOw8QyckvIWuFY1uU3CozdPVqQW62rhAJNnwoIJyATuDXvhvs7MIGDEHBtxqCtnp29otvoyckjWCwBPn3pOV/Z41tPFNL0m6Qk0IoJEbPDZQh0JGxxbSE7f84jfuQ88GgtYWvP+J1DRMsngZQoa6uZXKMdpNLXBjOnOCmDvtUXl7leG60TLd9UxSsZNMbRo6tbQRouhySBpht5Q2SGySMBquk5bnM7tJ02EkqnWrNlIYmMiRiMrpC6wpbByxYk+VNW/Js3ul7FI8XUuzqOkO0ZfpJGzkOSQr6B4Bso2FA1y5wGK2mRTOjyRRvLhUOOk6pCjszM2+IjuW3w2AAMDW2nEo5UV0dGVkDqQRujDIb+6fWs1y7yW9vJM8jRt1YTHpAJEeq5urjQMjxIFuETyyI+w7Cos/ZrKq6XaAjorHnDHGILWFowCP6rNsX+snbYkh0D3pNvEu4yNxuPUfg0vXXIGoZJwNxue+B6mubXXIsy3cQWONkKsDKAAIFJvyFXO+P8AiYwQMdvPynD2eytJA8jR5jkDsqs4AxLbSgrsNTf8PjBx8QO+MEN/RikUV6oExRilooCiiigKKKKAooooCiiigKKKKAooooCiiigKKKKAooooCiiigKKKKBCtLRRQFFFFAUUUUBRRRQFFFFAUUUUBRRRQFFFFB//Z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8575" y="-1554163"/>
            <a:ext cx="28479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8444" name="Picture 12" descr="http://jnnp.bmj.com/content/71/2/149/F1.large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350825"/>
            <a:ext cx="4392488" cy="4507175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1340768"/>
            <a:ext cx="8291264" cy="5089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IN" sz="3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Latin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word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“Virus”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means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“Venom”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“Poison”.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Viruses are ultramicroscopic, metabolically inert &amp; infectious organisms.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live &amp; multiply in the living cells.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Size: Largest is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300nm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(poxvirus)		    	   Smallest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nm </a:t>
            </a:r>
            <a:r>
              <a:rPr kumimoji="0" lang="en-IN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(parvovirus)</a:t>
            </a:r>
            <a:endParaRPr kumimoji="0" lang="en-IN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476672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Virus: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5300" b="1" dirty="0" smtClean="0"/>
              <a:t>Beta Herpes Viruses:</a:t>
            </a:r>
            <a:br>
              <a:rPr lang="en-IN" sz="5300" b="1" dirty="0" smtClean="0"/>
            </a:br>
            <a:r>
              <a:rPr lang="en-IN" sz="5300" b="1" dirty="0" smtClean="0"/>
              <a:t>Cytomegalovirus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8136904" cy="2088232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b="1" dirty="0" smtClean="0"/>
              <a:t> </a:t>
            </a:r>
            <a:r>
              <a:rPr lang="en-IN" sz="2800" dirty="0" smtClean="0"/>
              <a:t>1921 called as </a:t>
            </a:r>
            <a:r>
              <a:rPr lang="en-IN" sz="2800" dirty="0" smtClean="0">
                <a:solidFill>
                  <a:srgbClr val="FF0000"/>
                </a:solidFill>
              </a:rPr>
              <a:t>“</a:t>
            </a:r>
            <a:r>
              <a:rPr lang="en-IN" sz="2800" dirty="0" err="1" smtClean="0">
                <a:solidFill>
                  <a:srgbClr val="FF0000"/>
                </a:solidFill>
              </a:rPr>
              <a:t>Cytomegalia</a:t>
            </a:r>
            <a:r>
              <a:rPr lang="en-IN" sz="2800" dirty="0" smtClean="0">
                <a:solidFill>
                  <a:srgbClr val="FF0000"/>
                </a:solidFill>
              </a:rPr>
              <a:t>”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/>
              <a:t> Earlier in 1926, called as </a:t>
            </a:r>
            <a:r>
              <a:rPr lang="en-IN" sz="2800" dirty="0" smtClean="0">
                <a:solidFill>
                  <a:srgbClr val="FF0000"/>
                </a:solidFill>
              </a:rPr>
              <a:t>“Salivary Gland Virus”.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/>
              <a:t> 1960, Weller named them as </a:t>
            </a:r>
            <a:r>
              <a:rPr lang="en-IN" sz="2800" dirty="0" smtClean="0">
                <a:solidFill>
                  <a:srgbClr val="FF0000"/>
                </a:solidFill>
              </a:rPr>
              <a:t>“Cytomegalovirus”.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FF0000"/>
                </a:solidFill>
              </a:rPr>
              <a:t> Largest in herpes-virus family, 150-200 nm.</a:t>
            </a:r>
          </a:p>
          <a:p>
            <a:pPr algn="just">
              <a:buFont typeface="Arial" pitchFamily="34" charset="0"/>
              <a:buChar char="•"/>
            </a:pP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blogs.scientificamerican.com/lab-rat/files/2011/08/cmv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95" y="1124744"/>
            <a:ext cx="8195720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363272" cy="5809832"/>
          </a:xfrm>
        </p:spPr>
        <p:txBody>
          <a:bodyPr/>
          <a:lstStyle/>
          <a:p>
            <a:pPr>
              <a:buNone/>
            </a:pPr>
            <a:r>
              <a:rPr lang="en-IN" dirty="0" smtClean="0"/>
              <a:t>                     </a:t>
            </a:r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88640"/>
          <a:ext cx="91440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331640" y="3573016"/>
            <a:ext cx="0" cy="72008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788024" y="3573016"/>
            <a:ext cx="0" cy="72008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884368" y="3501008"/>
            <a:ext cx="0" cy="72008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1520" y="4437112"/>
            <a:ext cx="2808312" cy="12961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>
              <a:buFont typeface="+mj-lt"/>
              <a:buAutoNum type="arabicPeriod"/>
            </a:pPr>
            <a:r>
              <a:rPr lang="en-IN" sz="2400" dirty="0" smtClean="0"/>
              <a:t>Intra-uterine inf. 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 smtClean="0"/>
              <a:t>During birth / milk</a:t>
            </a:r>
          </a:p>
          <a:p>
            <a:pPr marL="514350" indent="-514350"/>
            <a:r>
              <a:rPr lang="en-IN" sz="2400" dirty="0" smtClean="0"/>
              <a:t> </a:t>
            </a:r>
            <a:endParaRPr lang="en-IN" sz="2400" dirty="0"/>
          </a:p>
        </p:txBody>
      </p:sp>
      <p:sp>
        <p:nvSpPr>
          <p:cNvPr id="11" name="Rectangle 10"/>
          <p:cNvSpPr/>
          <p:nvPr/>
        </p:nvSpPr>
        <p:spPr>
          <a:xfrm>
            <a:off x="3563888" y="4293096"/>
            <a:ext cx="2376264" cy="12961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ctr"/>
            <a:r>
              <a:rPr lang="en-IN" sz="2400" dirty="0" smtClean="0"/>
              <a:t> CMV </a:t>
            </a:r>
          </a:p>
          <a:p>
            <a:pPr marL="514350" indent="-514350" algn="ctr"/>
            <a:r>
              <a:rPr lang="en-IN" sz="2400" dirty="0" smtClean="0"/>
              <a:t>infected blood</a:t>
            </a:r>
            <a:endParaRPr lang="en-IN" sz="2400" dirty="0"/>
          </a:p>
        </p:txBody>
      </p:sp>
      <p:sp>
        <p:nvSpPr>
          <p:cNvPr id="12" name="Rectangle 11"/>
          <p:cNvSpPr/>
          <p:nvPr/>
        </p:nvSpPr>
        <p:spPr>
          <a:xfrm>
            <a:off x="6156176" y="4221088"/>
            <a:ext cx="2808312" cy="19442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>
              <a:buFont typeface="+mj-lt"/>
              <a:buAutoNum type="arabicPeriod"/>
            </a:pPr>
            <a:r>
              <a:rPr lang="en-IN" sz="2400" dirty="0" smtClean="0"/>
              <a:t>Transplant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 smtClean="0"/>
              <a:t>Cancer therapy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400" dirty="0" smtClean="0"/>
              <a:t>HIV / AIDS patients </a:t>
            </a:r>
            <a:endParaRPr lang="en-IN" sz="2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IN" b="1" dirty="0" err="1" smtClean="0">
                <a:solidFill>
                  <a:schemeClr val="accent2"/>
                </a:solidFill>
              </a:rPr>
              <a:t>Cytomegalic</a:t>
            </a:r>
            <a:r>
              <a:rPr lang="en-IN" b="1" dirty="0" smtClean="0">
                <a:solidFill>
                  <a:schemeClr val="accent2"/>
                </a:solidFill>
              </a:rPr>
              <a:t> Inclusion Disease: (Salivary Gland Virus Disease)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97282" name="Picture 2" descr="http://pathology.tmu.edu.tw/microscopy/images/1048-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556792"/>
            <a:ext cx="4464496" cy="3348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95536" y="5042118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/>
              <a:t> The infected </a:t>
            </a:r>
            <a:r>
              <a:rPr lang="en-IN" sz="2800" dirty="0" err="1" smtClean="0"/>
              <a:t>ductal</a:t>
            </a:r>
            <a:r>
              <a:rPr lang="en-IN" sz="2800" dirty="0" smtClean="0"/>
              <a:t> epithelial cells with a large purple </a:t>
            </a:r>
            <a:r>
              <a:rPr lang="en-IN" sz="2800" dirty="0" smtClean="0">
                <a:solidFill>
                  <a:srgbClr val="FF0000"/>
                </a:solidFill>
              </a:rPr>
              <a:t>intra-nuclear inclusion </a:t>
            </a:r>
            <a:r>
              <a:rPr lang="en-IN" sz="2800" dirty="0" smtClean="0"/>
              <a:t>surrounded by a clear halo.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/>
              <a:t> Ill-defined </a:t>
            </a:r>
            <a:r>
              <a:rPr lang="en-IN" sz="2800" dirty="0" smtClean="0">
                <a:solidFill>
                  <a:srgbClr val="FF0000"/>
                </a:solidFill>
              </a:rPr>
              <a:t>basophilic cytoplasmic inclusions </a:t>
            </a:r>
            <a:r>
              <a:rPr lang="en-IN" sz="2800" dirty="0" smtClean="0"/>
              <a:t>are also seen. </a:t>
            </a:r>
            <a:endParaRPr lang="en-IN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upload.wikimedia.org/wikipedia/commons/8/8d/Histopathology_of_cytomegalovirus_infection_of_kidney_-_PHIL_09G0036_lor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708004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www.billfrymire.com/blog/wp-content/uploads/2008/06/eyes-great-horned-owl-intense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7185" y="332656"/>
            <a:ext cx="4316815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115616" y="3356992"/>
            <a:ext cx="705678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 smtClean="0"/>
              <a:t>Round and discrete intra-nuclear inclusion surrounded by a white thin halo – </a:t>
            </a:r>
            <a:r>
              <a:rPr lang="en-IN" sz="2800" dirty="0" smtClean="0">
                <a:solidFill>
                  <a:srgbClr val="FF0000"/>
                </a:solidFill>
              </a:rPr>
              <a:t>“Owl’s Eye”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://intranet.tdmu.edu.ua/data/kafedra/internal/micbio/classes_stud/en/nurse/Associate%20Degree%20Nursing/ptn/Microbiology/1/15%20Adenoviruses.%20.files/image017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313716"/>
            <a:ext cx="3816424" cy="2544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11960" y="515719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IN" sz="2800" dirty="0" smtClean="0"/>
              <a:t>Foci of </a:t>
            </a:r>
            <a:r>
              <a:rPr lang="en-IN" sz="2800" dirty="0" err="1" smtClean="0"/>
              <a:t>cytomegalic</a:t>
            </a:r>
            <a:r>
              <a:rPr lang="en-IN" sz="2800" dirty="0" smtClean="0"/>
              <a:t> cells are found in fatal cases in the epithelial tissues ...</a:t>
            </a:r>
            <a:endParaRPr lang="en-IN" sz="28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92696"/>
            <a:ext cx="8291264" cy="5881840"/>
          </a:xfrm>
        </p:spPr>
        <p:txBody>
          <a:bodyPr/>
          <a:lstStyle/>
          <a:p>
            <a:r>
              <a:rPr lang="en-IN" dirty="0" smtClean="0"/>
              <a:t>Other manifestation are:</a:t>
            </a:r>
          </a:p>
          <a:p>
            <a:pPr marL="624078" indent="-514350">
              <a:buFont typeface="+mj-lt"/>
              <a:buAutoNum type="arabicPeriod"/>
            </a:pPr>
            <a:r>
              <a:rPr lang="en-IN" dirty="0" smtClean="0"/>
              <a:t>Birth defects</a:t>
            </a:r>
          </a:p>
          <a:p>
            <a:pPr marL="624078" indent="-514350">
              <a:buFont typeface="+mj-lt"/>
              <a:buAutoNum type="arabicPeriod"/>
            </a:pPr>
            <a:r>
              <a:rPr lang="en-IN" dirty="0" smtClean="0"/>
              <a:t>Mental retardation in infants</a:t>
            </a:r>
          </a:p>
          <a:p>
            <a:pPr marL="624078" indent="-514350">
              <a:buFont typeface="+mj-lt"/>
              <a:buAutoNum type="arabicPeriod"/>
            </a:pPr>
            <a:r>
              <a:rPr lang="en-IN" dirty="0" smtClean="0"/>
              <a:t>Cytomegalovirus mononucleosis</a:t>
            </a:r>
          </a:p>
          <a:p>
            <a:pPr marL="624078" indent="-514350">
              <a:buFont typeface="+mj-lt"/>
              <a:buAutoNum type="arabicPeriod"/>
            </a:pPr>
            <a:r>
              <a:rPr lang="en-IN" dirty="0" err="1" smtClean="0"/>
              <a:t>A/w</a:t>
            </a:r>
            <a:r>
              <a:rPr lang="en-IN" dirty="0" smtClean="0"/>
              <a:t> Kaposi’s sarcoma in AIDS.</a:t>
            </a:r>
          </a:p>
          <a:p>
            <a:pPr marL="624078" indent="-514350">
              <a:buFont typeface="+mj-lt"/>
              <a:buAutoNum type="arabicPeriod"/>
            </a:pPr>
            <a:r>
              <a:rPr lang="en-IN" dirty="0" smtClean="0"/>
              <a:t>In AIDS patients damages the immune response further.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5300" b="1" dirty="0" smtClean="0"/>
              <a:t>Gamma Herpes Viruses:</a:t>
            </a:r>
            <a:br>
              <a:rPr lang="en-IN" sz="5300" b="1" dirty="0" smtClean="0"/>
            </a:br>
            <a:r>
              <a:rPr lang="en-IN" sz="5300" b="1" dirty="0" smtClean="0"/>
              <a:t>Epstein-Barr Virus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/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8136904" cy="2088232"/>
          </a:xfrm>
        </p:spPr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rgbClr val="FF0000"/>
                </a:solidFill>
              </a:rPr>
              <a:t> 1964, Epstein, Barr &amp; </a:t>
            </a:r>
            <a:r>
              <a:rPr lang="en-IN" sz="2800" dirty="0" err="1" smtClean="0">
                <a:solidFill>
                  <a:srgbClr val="FF0000"/>
                </a:solidFill>
              </a:rPr>
              <a:t>Achong</a:t>
            </a:r>
            <a:r>
              <a:rPr lang="en-IN" sz="2800" dirty="0" smtClean="0">
                <a:solidFill>
                  <a:srgbClr val="FF0000"/>
                </a:solidFill>
              </a:rPr>
              <a:t> </a:t>
            </a:r>
            <a:r>
              <a:rPr lang="en-IN" sz="2800" dirty="0" smtClean="0">
                <a:solidFill>
                  <a:schemeClr val="tx1"/>
                </a:solidFill>
              </a:rPr>
              <a:t>found this new virus   in cultures lymphoma cells, thus the name.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tx1"/>
                </a:solidFill>
              </a:rPr>
              <a:t> Specifically affecting </a:t>
            </a:r>
            <a:r>
              <a:rPr lang="en-IN" sz="2800" dirty="0" smtClean="0">
                <a:solidFill>
                  <a:srgbClr val="FF0000"/>
                </a:solidFill>
              </a:rPr>
              <a:t>cells of B lymphocyte lineage.</a:t>
            </a: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tx1"/>
                </a:solidFill>
              </a:rPr>
              <a:t> Source of infection is </a:t>
            </a:r>
            <a:r>
              <a:rPr lang="en-IN" sz="2800" dirty="0" smtClean="0">
                <a:solidFill>
                  <a:srgbClr val="FF0000"/>
                </a:solidFill>
              </a:rPr>
              <a:t>saliva.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bio-rad.com/webroot/web/images/cdg/products/microbiology/product_detail/global/cmd_25183_pd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860032" cy="312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1382" name="Picture 6" descr="http://www.sciencephoto.com/image/248263/350wm/M0500490-Coloured_TEM_of_Epstein-Barr_viruses-SP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0440" y="3528069"/>
            <a:ext cx="4253560" cy="3329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332656"/>
            <a:ext cx="4104456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/>
              <a:t>Structure of EBV:</a:t>
            </a:r>
            <a:endParaRPr lang="en-IN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trialx.com/curetalk/wp-content/blogs.dir/7/files/2011/05/diseases/Ebv_Infection-3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81" y="38026"/>
            <a:ext cx="8711519" cy="681997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2304256" cy="620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/>
              <a:t>Pathogenesis:</a:t>
            </a:r>
            <a:endParaRPr lang="en-IN" sz="2800" b="1" dirty="0"/>
          </a:p>
        </p:txBody>
      </p:sp>
      <p:pic>
        <p:nvPicPr>
          <p:cNvPr id="4" name="Picture 2" descr="http://www.nature.com/nri/journal/v1/n1/images/nri1001-075a-f3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9788" y="0"/>
            <a:ext cx="6754212" cy="666936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5minuteconsult.com/loadMedia.ashx?bookname=idams&amp;filename=Rubin_fig._9-0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6124198" cy="6876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975648" y="0"/>
            <a:ext cx="316835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IN" sz="2400" dirty="0" smtClean="0"/>
              <a:t>EBV invades &amp; replicates within the salivary glands or pharyngeal epithelium, and is shed into the saliva and respiratory system.</a:t>
            </a:r>
            <a:endParaRPr lang="en-IN" sz="2400" dirty="0"/>
          </a:p>
        </p:txBody>
      </p:sp>
      <p:sp>
        <p:nvSpPr>
          <p:cNvPr id="4" name="Rectangle 3"/>
          <p:cNvSpPr/>
          <p:nvPr/>
        </p:nvSpPr>
        <p:spPr>
          <a:xfrm>
            <a:off x="1403648" y="5805264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1.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7784" y="5877272"/>
            <a:ext cx="423664" cy="42366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2.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2060848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3.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2160" y="4509120"/>
            <a:ext cx="432048" cy="4320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4.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8224" y="4221088"/>
            <a:ext cx="2376264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b="1" dirty="0" smtClean="0"/>
              <a:t>Lymphomas in AIDS patients &amp; Transplant patients</a:t>
            </a:r>
            <a:endParaRPr lang="en-IN" b="1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699792" cy="6926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000" b="1" dirty="0" smtClean="0"/>
              <a:t>Epstein-Barr  virus (EBV) leads to: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48478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4800" b="1" dirty="0" smtClean="0"/>
              <a:t>Structure of Viruses</a:t>
            </a:r>
            <a:endParaRPr lang="en-IN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Human Herpes Virus Types </a:t>
            </a:r>
            <a:br>
              <a:rPr lang="en-IN" b="1" dirty="0" smtClean="0"/>
            </a:br>
            <a:r>
              <a:rPr lang="en-IN" b="1" dirty="0" smtClean="0"/>
              <a:t>6, 7 &amp; 8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HHV-6: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233768"/>
          </a:xfrm>
        </p:spPr>
        <p:txBody>
          <a:bodyPr/>
          <a:lstStyle/>
          <a:p>
            <a:pPr algn="just"/>
            <a:r>
              <a:rPr lang="en-IN" dirty="0" smtClean="0">
                <a:solidFill>
                  <a:srgbClr val="FF0000"/>
                </a:solidFill>
              </a:rPr>
              <a:t>Isolated in 1986, from peripheral blood of patients with </a:t>
            </a:r>
            <a:r>
              <a:rPr lang="en-IN" dirty="0" err="1" smtClean="0">
                <a:solidFill>
                  <a:srgbClr val="FF0000"/>
                </a:solidFill>
              </a:rPr>
              <a:t>lympho</a:t>
            </a:r>
            <a:r>
              <a:rPr lang="en-IN" dirty="0" smtClean="0">
                <a:solidFill>
                  <a:srgbClr val="FF0000"/>
                </a:solidFill>
              </a:rPr>
              <a:t>-proliferative disease, called HHV-6.</a:t>
            </a:r>
          </a:p>
          <a:p>
            <a:pPr algn="just"/>
            <a:r>
              <a:rPr lang="en-IN" dirty="0" smtClean="0"/>
              <a:t>Spreads through saliva.</a:t>
            </a: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2 variants: </a:t>
            </a:r>
            <a:r>
              <a:rPr lang="en-IN" dirty="0" smtClean="0"/>
              <a:t>A &amp; B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In Children: </a:t>
            </a:r>
            <a:r>
              <a:rPr lang="en-IN" dirty="0" err="1" smtClean="0"/>
              <a:t>Exanthem</a:t>
            </a:r>
            <a:r>
              <a:rPr lang="en-IN" dirty="0" smtClean="0"/>
              <a:t> </a:t>
            </a:r>
            <a:r>
              <a:rPr lang="en-IN" dirty="0" err="1" smtClean="0"/>
              <a:t>Subitum</a:t>
            </a:r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In adults: </a:t>
            </a:r>
            <a:r>
              <a:rPr lang="en-IN" dirty="0" smtClean="0"/>
              <a:t>Infectious Mononucleosis				          Focal Encephalitis					          In </a:t>
            </a:r>
            <a:r>
              <a:rPr lang="en-IN" dirty="0" err="1" smtClean="0"/>
              <a:t>immunodeficient</a:t>
            </a:r>
            <a:r>
              <a:rPr lang="en-IN" dirty="0" smtClean="0"/>
              <a:t>: pneumonia 			                                 disseminated disease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HHV-7: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233768"/>
          </a:xfrm>
        </p:spPr>
        <p:txBody>
          <a:bodyPr/>
          <a:lstStyle/>
          <a:p>
            <a:pPr algn="just"/>
            <a:r>
              <a:rPr lang="en-IN" dirty="0" smtClean="0">
                <a:solidFill>
                  <a:srgbClr val="FF0000"/>
                </a:solidFill>
              </a:rPr>
              <a:t>Isolated in 1990, from peripheral CD4 cells of a healthy person.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Transmitted through saliva.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It shares with HIV the same CD4 receptor on the T cells, thus leads to further depletion of CD4 T cells in HIV infected patients.</a:t>
            </a:r>
          </a:p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5536" y="404664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1" i="0" u="none" strike="noStrike" kern="1200" cap="none" spc="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HHV-8:</a:t>
            </a:r>
            <a:endParaRPr kumimoji="0" lang="en-IN" sz="4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484784"/>
            <a:ext cx="8219256" cy="5089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Isolated in 1994, from DNA sequences from tissues of Kaposi’s sarcoma from AIDS patients.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isolated in Kaposi’s sarcoma in persons not infected with HIV, so also known as </a:t>
            </a:r>
            <a:r>
              <a:rPr kumimoji="0" lang="en-IN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Kaposi’s sarcoma-associated herpes virus (KSHV).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DNA Viruses: Pox Viruses</a:t>
            </a:r>
            <a:endParaRPr lang="en-IN" b="1" dirty="0"/>
          </a:p>
        </p:txBody>
      </p:sp>
      <p:pic>
        <p:nvPicPr>
          <p:cNvPr id="5" name="Picture 2" descr="http://1.bp.blogspot.com/-r6nvNkjLJQs/Ul0pIOUW0FI/AAAAAAAAALw/HtZ7UFz2nqc/s1600/antibac_pix_virus_typ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3736" t="49216" r="33132"/>
          <a:stretch>
            <a:fillRect/>
          </a:stretch>
        </p:blipFill>
        <p:spPr bwMode="auto">
          <a:xfrm>
            <a:off x="467544" y="2996952"/>
            <a:ext cx="3633630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572000" y="4581128"/>
            <a:ext cx="4320480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514350" indent="-514350">
              <a:buFont typeface="+mj-lt"/>
              <a:buAutoNum type="arabicPeriod"/>
            </a:pPr>
            <a:r>
              <a:rPr lang="en-IN" sz="2800" dirty="0" smtClean="0">
                <a:solidFill>
                  <a:schemeClr val="accent3"/>
                </a:solidFill>
              </a:rPr>
              <a:t>Smallpox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800" dirty="0" err="1" smtClean="0">
                <a:solidFill>
                  <a:schemeClr val="accent3"/>
                </a:solidFill>
              </a:rPr>
              <a:t>Molluscum</a:t>
            </a:r>
            <a:r>
              <a:rPr lang="en-IN" sz="2800" dirty="0" smtClean="0">
                <a:solidFill>
                  <a:schemeClr val="accent3"/>
                </a:solidFill>
              </a:rPr>
              <a:t> </a:t>
            </a:r>
            <a:r>
              <a:rPr lang="en-IN" sz="2800" dirty="0" err="1" smtClean="0">
                <a:solidFill>
                  <a:schemeClr val="accent3"/>
                </a:solidFill>
              </a:rPr>
              <a:t>Contagiosum</a:t>
            </a:r>
            <a:endParaRPr lang="en-IN" sz="2800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Smallpox (</a:t>
            </a:r>
            <a:r>
              <a:rPr lang="en-IN" b="1" dirty="0" err="1" smtClean="0">
                <a:solidFill>
                  <a:schemeClr val="accent2"/>
                </a:solidFill>
              </a:rPr>
              <a:t>Variola</a:t>
            </a:r>
            <a:r>
              <a:rPr lang="en-IN" b="1" dirty="0" smtClean="0">
                <a:solidFill>
                  <a:schemeClr val="accent2"/>
                </a:solidFill>
              </a:rPr>
              <a:t>):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5089752"/>
          </a:xfrm>
        </p:spPr>
        <p:txBody>
          <a:bodyPr/>
          <a:lstStyle/>
          <a:p>
            <a:pPr algn="just"/>
            <a:r>
              <a:rPr lang="en-IN" dirty="0" smtClean="0"/>
              <a:t>Completely eradicated.</a:t>
            </a: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First vaccination introduced by Jenner in 1796.</a:t>
            </a:r>
          </a:p>
          <a:p>
            <a:pPr algn="just"/>
            <a:r>
              <a:rPr lang="en-IN" dirty="0" smtClean="0"/>
              <a:t>Last case in world reported in Somalia in 1977 &amp; in Africa in 1978 in lab in London.</a:t>
            </a:r>
            <a:endParaRPr lang="en-IN" dirty="0"/>
          </a:p>
        </p:txBody>
      </p:sp>
      <p:pic>
        <p:nvPicPr>
          <p:cNvPr id="4" name="Picture 6" descr="http://www.scq.ubc.ca/wp-content/uploads/2006/08/smallpoxvirus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673066"/>
            <a:ext cx="3960440" cy="282433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QSERUUEhQWFRQVGBoYGRgYGBocFRcXFB0ZGRgYFhwcHCYhGBskHRwYHy8hIycpLSwsGiAxNTAqNSYrLCoBCQoKDgwOGg8PGiokHyQsLCwsLC0qLC0pLCwsLCwsLCwsKSwvLCwsLCwsLC0sNCwsLCwsLSwsLCwsLCwsKSwsLP/AABEIAL4BCgMBIgACEQEDEQH/xAAcAAABBQEBAQAAAAAAAAAAAAAGAAIDBAUHAQj/xABJEAACAQIDBQUFBAUKBAcBAAABAgMAEQQSIQUGEzFBIjJRYYEHI0JxkRQzUqFicoKSsRUWJEODk7LB0fBTY6LDF3OUo7Ph8TT/xAAaAQACAwEBAAAAAAAAAAAAAAAAAgEDBAUG/8QAOREAAgECAgYHBwMDBQAAAAAAAAECAxESIQQxQVFx8AYTYZGhsdEFFCIygcHhFqLxI0LiM0NSU4L/2gAMAwEAAhEDEQA/AO40qVKgBUqVKgBUqVKgBUqVKgBUqwdobwsmdlCFUbKVN85tzI6Dy0rYlxiKmd2VEtfMxAAv4k6CmcWhYzUnZHuJxARSzch/sAed9Kq4Xa4eQxsrI9swBsbjyIJ18qxdp744WVHjj4k9xYmFbqLagiRrR8+uY0Gwb2SpMWjCSSWygEtNIAed44RYHzzkVKStmVTq2krHS9tY4xRhr5QWVS1r5QeZ8PLXxqnu/tRpJJUzZ0SxVyBfW/ZNhY8qAcVtPbGIBAzRqeYywxKQfHOXf6WNVsPubiyLS4lQOduJPIPpeMVKtaxW6rcrpO3Pb9jsEk6r3mA+ZAoH3l3igWSQPJES1uG3FTsgAA27XZOa/hzrFg3EUatLGT4/Z0J+rsxrQG66cuPIP1EgX/tGoi8LuE5ymrW8fwEuC3ywYjQSY3DFwq5vfxntWF+TeN6ytv744TMrDEYaVMpGXjRdlj8Vi2uml+lZb7mQnvTYk/txj/DEKrncHDXvxcSP7SP/ADiNQpJO4sqk2rWXf+DfwG3EGCss8TPcHKkyFxGWByizc8t7W9Kubr4ziSyNHcQFRa5uM9x3b+V728qE/wCYsXSaT9tIW/7Yr1dzQvdeA/rYYA/WN1NS6izIUndPd2/gO9s7S4bKmfhhgxzWB1W3ZF9Ot6fu/tFpoczWuGK3GgbL1rm+M3XxRFkdSOYCYidPorBl+rU2PbW18KAoR3ReQMUUoA8uAVb8jRdONto6rNSu727/ACOu1WXaUZfIHXN4X525geJ8q53s32uSZsk8CFuoRykn93KB+bCn7P3iV3iSZ+AkTAhpVKA5TcDNqgJ5asOfWiMU9Y7rptKJ0qlTIplYAqQwPIg3B+RFOZgBc6AdelIaD2lUGGxqSXyOrW52N7fOp6AvcVKlSoAVKlSoAVKlSoAVKlSoAVKlSoAVNkkCgk8gCT8hTIcUj3ysrW52INvnaqu2dtQ4aPNOwAOgWxLOT8KKLlz5AVJFytFt48SNWUBZe6Q1yDa4DC3Xyrzbe92HwvZke8lriJBmlI8co7o82sPOueS4lpZrQCVLarCjAzgHk0sndw628CT4MTpV/A7kra+IIsTcxRFghJ6ySaPK3ieyD4HnTSw7DKq0rZZ+X5MXbe9cuMmIwmGytftZfeyfOQaRRftE/PpU0O5+JmYSYyYZv0jxpB8s1o4/kqkfKjGKJI1CRqqIOSqAqj5AaVXmnou3rFUL/M/Tu9blCPd7DrbOGmI6ysWHomiD0WrwxQUZVAVR0AAX6DSqU2IqnJMalJF0YJGo2OphxtDmO22IpYY2B98Xs1xZeGuYlr9LVWm32wqxySCUOIxche8bmwy3te50vyprxHsgpOMNefbKHxvRhvdgzIDIFZQT0flc8hc6a2pzbz4UZ7zoOHfPr3bHLY+d9Lc6SQrRvjF14cbQ5/OmFnhWM8QTO6Bl5K0YzEMDqKjx+9UMOI4MzcPsB87HsnMxUL430vflVDiypwYTDHVIuNofO3YBLwTMnFNuzfW51A8Lnw51S/nrh+MIlcMMrszg9lOHzzePzGlLhZGBhomLqwmLoaw21kdiqOGKhWIHQOLqT8xrVtJ6dRYYGbk3DlGWVFkHg6hh6Xqh/NqEawNJAfBGvH/dvmUDyXLUUc9XIpasUWT1e8wcRsLFYdi+Htfnmw7cJz+vExMcnqT8hUL+0rEKrQ4hBI2nwmKdcpB7cbaONLXGX1ovjem47ZUWIXLNGsi9Mw1Hmp5qfMEVOpiOLS+F+nPAo7v7zpM8mIWSPMqhOGSRIMzKM7odco535HoaJNlbXZ52iZlcBcwZRbqAQRc+Nc82r7O2TtYc8VV1EchtIv8A5Uumvk1v1qs7p7zvhmZGjMoB7YK5MXH4XBsJF8O75F6dyTREKji0pZLw54nVKVBWI3tEgZ4ZWzB7IoFlIFtGUi+Y9QdR5UZRMSoJFiQLjwNI4tK5rjNSbSH0qVKlLBUqVKgBUqVKgBVW2jAzxOqmzMpAPmRVXb+bhgqpcBgXUc2XXS3XWxtXPtrb8PhRNFAOG7ZW7Q7GHU3u1j8RGoXl8R00Z1HLEU1KqjlLUSbc3wfC4kARqJ1QgrcZEBGjSlT3fiC8zboNQILtabEyGZmzLyfESOI7r+CC6kRx+YFvC57VZmGwTSm7q0hbM6xXvJMR2mkmJ+Hqb+IvckLW/HhVKvxSJGeJDHpZIWLWZUU/FYEZzrppYG1TJ3OZKrl2c87l2m/sfe2GFRGsUarz9zMrsSebFZMjyMedwWY+BomwO1IpwTE4YjvLqHX9dDZl9RQRLizKXVtRLJGWBFwVgBVrg6EXCVUxOz4nYSRs2HdpXKMhOSKBQNQoII/ZK3sefKksPHSIvWdDljqlNBQdg99sbDlE0QxKsAQU+97RIAOVdW0vbJ4do863tnb/AOEmGrNEeodTYHwLLmX6kelK0y5TTzRYkw1QPhzWvh8bDL93LG/6jq38CalbBX5VU2ycTAza273GkikzlDFxLWANzIpW9ydCOfWsOH2c9mTPiGZpITEWKfpBw2rEk6W9eldJbA0w4GovIlTZz+f2fCSQSPLmJWNZAYxZ+EAAVGayXAAOh5Xq6dzCIJoo52QyzGYuFsRmIOQ2a5XzuKM/sXlThg6dNjqbAjZe4KwvG/GZsk0k1sgFzKgQr3tALX9ak29uZ9oleRZzHxIhCyhFYFAxY2JOhPlytRqcHTThKuj2likAjbhqJQRKwh4qTGLKCeJEMq9vmF8rVVw25BgysHM6xJKiQlUTMk17qXJ59o6n8q6EcJTRgqs+EfEgK3N3ffDQWl+9c3bUNlVQERbjQ2UDlRGkBrXTZx8K9kiSMXkZUA6swUD1JoxJEY0UosPV2HD1Rm3lwyC6lpB4ovY/vHKx+uasfFb9ysD9niUAW7WsneJA1ukYuQRo7C450rlcqlVQZwwVmbU3xwmGuHlDOPgj7bj520X9oigTaUuImX3+J0ZbhLkqcyM6XVAkdiQFPftfUmqX8lRAkKhcZWtnsbXRTYKAEUqcxBCj/OltcyT0iKCJvaHiJz/RoQqFggOR5WLHUC6lUBI15tVXaO1JpApxJVGBKpJJC0RVhzVZlbKORurBgbainLK7uDe5Lxn5sqHI3qAasYHFaxFz2FkbEN/aWHrezaefnRYoWkXf8ehVi27JFOnFAw+J5RTABoJx+FuhP6JsdeyVrpW7W+SYm6SARYhRdkJuGUc3iPxr49V6jkTzHGYQSIyZFZJC7thjlWGOJRcNGxI4UlwdO6efZuCR5cc0RRWkcpf3M+qyxvyEcp5q4va55i4I1osaadfDms1u9PQ77Ht5S6KyFVk7jXBvflcDVb1qVzHcXa0cp/pEjcbDjME0Cuo0Dx/I2BXoSOhFHuE2vml4ToUa2Yagggc9RyPlTSithspVMSu3r1GjSpUqrLxVVxmPyEKFLMQSACBoLXJJ5cxVqs7a+yBNYhzGy3sw8DzBHpUxtfMWV7ZGRt7fRYsNniF5pCY40bo695nt8KDtG3PQc2FcWxuI4khuTIM9u0dZ8QdSXPIKp1J5XHgoFbW8WN5tE5LTMY4CeaxDVpQOmaxf+7B5VS2EoUZk1DLkROwymLTUEm6uWGbobBfV7K+Ryq9Vy17PPn7lvARlCrLcyEhs1gHzAWaNGHwjmqnz6k3vmIBMwsdOY5EA542Hh3WQ+BAFOhCqDnIH4rggED/ipzU+Ei0PbQ22DqZGSJr5FQXlkF++bjQHQ8h0JIJIqDJCEqrss29n4CqaAdsLzHEA/tJgtMxOEGY/hBf9yAWI9WNqEoN4kB0+1Dlrnjbu2IurXHQVtbO3pje6u2bMAt8hVgDJncyJrpYntR5xpchaRTi9TNtb2bpNKOKpTkl2pk8eGZHDjvrlA8pHF9P1QV+lV8RCjFM6BlRVF7doIjguQRrdjcc+Wlb8UiSDiIwdb4iS4IIJXsry5aWqN9m/D5wp+XEb609zDhlHUDq4VGZcwZdbG5Dge8JYjiq+gQhRa2utSfZiFBV7NkdtEsb5ssa9hl58ya0zgLpfxRD6zyX/AIWqw2z7yAf8xgPkiXt9TRkMqlRGKs84F1xbr95btT2tGgYace3aJKjSvTtDGjljOoGpvzQue8jcj2fMmribN7g8oR++xv8Awph2fcL5gH96XL/CiyDr5jcNtbaBZV+0oS2Ua8MAZ1z62wnTkfM+tSwbxY45feqc2Q6mP+sJUX9wOVrny8aYcHbMw5hZLer5KeNnWb9qQf3Y0oshuvmSjeHF5STJ8MjWDRD7o2PPDHU9Pkajm21jNffgdrLo8ZHcz31wPL4efP60jgzcefCHpIbn86jfA9j0J+j5R+VFkHvExseNxr2H2ordol719ZgTfsxL3bWNVS2LKhmx0mqs1g0utnyAaSqNR2uXLStJsEQ1l55pLfONbr/Gmrs++T+x+j0ZEdfMx54HLAHEO4zEEnOfiIB1lPNQT/rXsWCVWOpJBFiBGpPb5ZgmcXTTRhY3Na+EwFgCRy4RPyLMhqQbOsvLVVP1gkJP/SaMhXVqMzgVzBlQZhls7XZwRKWR8zEkG1lPjavZ4izyE3sxuR5GQlh6MwP/AO1rrswFio0uXQH9a0sZ/jT5YFuGbRXBzfo5lySg+GVuG31ouK8UtbMhcBoC3Qa/sMUlHpfNV6HBFbG1yPzeA9oftRnSvZdrxC4vxHFyyRguQygJKpy3Cq41DMQLg61mYnepVBGdVOnd97PmTRXCoeHG2UAHO5+RqG7ay6lo06ksMU2/HuNlkWO3gpWx8VRs8Z9ULr6VVixsRKgMrWRSQGFzwTIcvq2ShHFbdLHSFWtexnYyEAkmyoMqRi55LpVObabnvRwkeATL9Dc2+lVddDedn9O+0MOJUn3ryuHs+B1se0bkEcgzDWR28EXuj5VlbewQmVn+8kfv5iEhaJBYIoPxiwykW6Lc8xmbB2zlHMtELCSNz92CSQ1+sQJLMoNiAeViKKMZACbg5ifitd3t+BOSx+ZGv8bjizhOjJppp7U8mAeycUQ6pnOYdqGQjUhdLN4svdYdRXc9wjHPH9ozMZV926sfu3ABYDxBFiD1Ujzrke8OybkSR5gxYEu7LpiPhIUG+Rh2G88vK9Em4O8PClim1Ec1opl/Cb5UY+aSEqf0XY9BU4naxpoSSmm9T8H+fM7NSpUqrOsNkkCgliABzJ5Ch7e3aynBuInBaZhCCp1XiaORbkQmdh5gVqbZwzvH7u2ZWDAHk2Xof99KBdr4SX7VE0wCZhLJlBB1jCRgm2nKZrfI06irXKKtRxvZbAD2qonxrRg5Y0y4dSoLZARxJ2CjU2QAfs2rcdeI3wuLAZkh0IGgDobdNNPDnQ5u9NcmVgDn40mrshzTS2XKVGpyhtCQLXrf2dBfXITfxizH94MDQcaq88PO492/Ky4cxjMM9o/isBIQrWDrdeyToGt+VAJlzs0h+I6eSjugen5k0bb3XWEaAWZiBYBhkhnfQFi3NR5flQMwsqj0+lZdIeSR7XojQi6lSs1nFK3/AKb9BGY9K8Zr8xf0pxIUX8KZnboAPne/rYWFY+B76bytJ/QlTFuCSrkEixJvmIPMF1IcjyLVqYfe7FKdXzi4OuVr5VyAaqDbKbWDVjRuW6cuf+/CncPyq1VZracat7C0HSPiwW4XXhq8Aqw2/LZcrqO7Gt8jD7tswPZaS5PLkK1Yd/ouIHYLYSM5AZwbMtsvbiXW/XwoAt869zeZp/eJbjnT6K6K/llJdz9A1j34hAFwSVEfJoj2o3J6yDTIfr9acd9cNyBbS9rgcllDpyY8xe/hQQW868+n0pveOwyS6Iw2Vf2/5HQP5y4ds4VmIKyBbRyG/bzryU97lry61oQ7bgZtC/3xP3Ut8kqHMe50LcvKuWmMeC/QUuCPBPoKn3jsK/0juq/t/J007ZhC6khhHGbFH78Mnd7vMr/Go8RtzD2KiQf1yjsuBYkSIe71PZrm3BX8KfQV5wV/Cn0FHvC3C/pF/wDb4fk6bJvZhc9+JccRG0jlOjoUk+DkDr5jlVNt7cOqjKSSqjoF1ie6d8roV+lc+4K/hT6CnAfL6Cj3jsHXRHfV/b/kHq73wAMBaxV01kjvYsWjbsM+oubj5VUn391uqqTmDcpGF8uWQWKICG597Sg/N+lXnqaV6Q9xqp9FNHXzTb4WXqbWI3txBFlOUWA0CJ3WLKdeIbjle/KsvE7QlkJMkma5La3ftHmQGJUE+IUVDl8jXuXypHWm9p0qPR7QaX9l+LfkrIUkxYWZmcDoT2fRR2R9KaCegsPKn5T4VFIpJAPK1/nqAAfLW/pVTbes68KENHjanFRXYrHoc9Df1pyzeNRhEYNa/YJHQar4W7vlTk1XXmLj52NqGNCUtjLEM/CdZOYHeHih74+mvzAo82TpCUJ0jYxklgisF7hZtWkJQobDTWufpqtqON2ZTkzaDNFCS90U3CmMjM1+qdBfzrVo8snE8N0u0WKnDSIr5lZ/TV5kkmGRgysY1VgVLcFzlB6pcd4dDprWdsOP3skT92ZSxFiO2p4U9gdVucjjwz1q4qxbmrEf81ifRiLD6VUkwwjxMbAKt5F0WUSaYiORGuw078CNbpmHprPEUs00dc3X2vxcJE8rDiWMbkkC8kRKOfUqT61tVzbY+b+kIkJluVPQ5TIvQdASrH50VYTZeJEaAy2IUC1ybWHLzqcCte52adVyWo2sTiVQXbqbAAXJJ6AdTQNvLtBZcSuW4KwSAhhZgc8fT6UY7WwBlQBWyOrZlPMXAIsfKxNBe29itBLDNI+dpDJE1u6MyiRfzit61CStcWviwtJZWOZbuqOCgLBSYEFizgsUdwwCgENqR3uVEGAi/RX5lYB/iINZewMNZuGQ7ZJMRAVR1Qm54y5i2ljkJ+lq1sMmVrKLW/CImt83OlByKytK5W3nhLRAKOySw7IXLd4ZkF8gte7aXPpQOzXVT4/510XbDgxZicxjZH76uQqMC3dAVRlv1Nc/xGE4bPEecbMn7pIH5WrJpC1M9v0RqLFVpb0n3N+pDMdL+BB9AQf/ALqWOQADX/fiPG9RI9qaY18x5AkD6DSslj3d3fErfU9iuWYjQcvW5P5XqWx8ahCgcqVxUsIPCrPzJrnxFLMfEVDfypwB8Kiw+Pd9x+fzFLP5/lTch/3amnTmwHrRYHN8/wAkmfz/ACrMiw7hySNSWs+Y2sRoMvlV4MDyYH5U8xHwf9xv9KeN1qRh0idGbi5zSs7/ADL7+az7THXBS5WAuCVt3r5muDm8tKfjMA91yXygfisQ17k6n860iR+l+43+lej9r9xv9Ke893gYOq0PDh61bP7472/v5PXmPVtOf5V7n8/ypjLbmSPmCP400OPxj61U0diFeMvlkn9b/clz+YpZvMUwKeljSynwqLFuKRJc+IqOZjoL8+o52AJNvpb1rwnypj+XMfTwI+hNSkJOeX8j2w6iwJszcvmBe2bn+dNRWPXVdNeoIB18Dy18RUOLJdLAEMLFTYaMOWt7eV6dg3Drmvq3MeBGlvS1qm2VzMpJ1MCWy+6/5Tt9H3xJIwlYAd8BtbWuuhOnPpppV5VsLeFVMXZWjfwbKfk4t/G1WHe9DzsNQ/pucW808uDz879xJDyNG26iNw1IH9TEL9gEZs8gAZ720YfD69KCXU5cqi7GwA8WY2A+pAroexcIFViubRsi2WE3SELECC+pGZGNrdR41o0da2eS6XVEoUqW3N+X5PccSeZYjykjYfQAXqjPbiRgG/agvaLh2tN1t39L6/OruKBzeB/TVY29HFhVeZScUisZLqUuJHDleEjuwBGls00P0NazwNLW2H+433+J/Ug/71GNAW7+MaFZ5VMbXdeyb5rRoqleehzZ/rRvh8UHRWHJgD9RehxazOxQksCXYTVi74bPaXCPkF5I7SoOpaI5so/WAKftVtVi7c2nw3CFzGpUkMALlgeWoPz9ahK5bNpRzOPYuANiXVLMMXGs0VxdTPh7MFI65ky3HUXHjVkRrZXUMyNYqzQFQfJFzG9uXTlXm29nyADJ2WDtPhWtZSUbtx+QBJW34XHhVNcYshDxr2cQSVBzF0mv7yCw0W7Zm8zm8rtazscarG8e1c+XkzfPvEaM3IKkFSVNgRY3RLKo83YUFbew5sk/O4EUx/DNEAgY+TqEIPLl4iifBzXsv0UAWuOqp3Rb8b3t0FQbajyJJiFK2yEyK1ykqLpc31veyq57xNsuW1knBSVmafZunT0OvGrT1rZv7OewCWQHrammMeNX4NiOUUmGQOQCcjqE7VjyJ7I1A5VrYDcw5veZVsfOVjluWtmsinKCwOVr+VZvd5bz28+lmjWypu/FW702/AG4I85tGrSHwRSx/wCkGrv8jSjvLHH5SSIGueQyglr+Vr0bQbDQABi0mo0ZjwySpeM5FspVrZSCDVnCwxpYRqqK2UaAA5ZVJW9uquKdaPHacit0r0mX+nGMfpd979AHj3dmbu5joT2Y2AIBsbNKY72Pgp5GrWH3Hmf4gtxpmcXJ6Cyp1Gve5UYLjrZW843P7d45R9dfWq64/LbXVch9YHMbfVSKsVKK2HHre3dNq/NVl9HbysYmG3DS4zSXvYjsnUOLIbO7/FcEf61b/kPC4dDI7EIgDNbKLBTw3Hu0Dd4g+NCeG2ZKZ2kUBOHPiGzMz5nUHsplt3bm9wep6im4bdudVnuI14sLxkKxy5uIrhu7y0tqSfPwe24yzqOb/qVL8QxfFYVDlzsxRhGwJna7jtpcEkDiJz6Cw5VeOyIFzARRkqGU3VSSYvegm/UjQ+IoPxWy5DKzAqAcRDJ3iOzHGVYcudyNKz8PsKePi5QlpUZRncsWLantAKbW/F1sDcVJVeL1TOijZWGJA4UVixS+VeUwzaG3MaWPSqmzY8JNZ1jiYZlB92ABI14nFio5WB8L60GYfdycRkFUZDLHNws9kZYgyyKxCgDUjkKqy7qzFETsnLxCVD2AznMCCyHUDyvQTaP/AD5sHm0MNhcPFmdRGApW65gcyMAvc1JZmyknpzqXF7EiN1zPdeID7x27oz3s7MLAacuvWhzamCdsGkAOZlC6sb/Gj87a6LztWXi9mSnFPOwQKZJXYqxzNG4y2tlLE2PK9j0HiWEi01nIKpNxoXPeKklhfLH1UMguEHI6E36isr+YbWBSVbEKdc66NcXuS45i3drAg2LLLBIQx0YJHnzLnghJbUEaZrrzHwCtLZe7HagEwBjSR2dDJmGXh5gosqi2bmP41DinrRqhpFSi/hqtcG1s4olO6UwF+3bs8skneJFrZoydQemlqqT7EdebRG99GzRMcvO3FVQ37LH50dxYnsBfFY19XYMfUA1NNiwy8ha0pA6do5VHqzfQVW6MHsN1HpFp1L/cb42fnn4nMcRhWTV43UfitdPRhdfzrOjAWSwIKyajwDjmPUa+hrqWJ2NAcxC5T73toSjERgDMcpGbtaAG41NYe2tweIrcNxnXNbOoLBowGCh1setiSD15WpOoWxnVp9KZycetgsms1lxyz2cN4H4zClkYDnbT5jUVLhWBRX8QD9avYDZ4ljDgyRA6EsvERWXRgxWzoQfxCpt39jYb3gnxBIikKrHEpzSKQGUqRc2N7aAWtzqp0Z6jtx6RaEpdYlK9rNWzunl2bXtPdhwEuZgpIh7o/FO3ZiQeJzEMfDTxoywmGWOMJlPZAvcK5v1ZlZVcXOtx49edQ4bCZipKCKGIZoogA1hqOLIBcSW1BCm63J7RsRYxE6nRzZBrfVgl+TxuNch+o8+uqnDArHg/avtCWnV3VlluW5bOe0gKxgF3bhgAkERl4ntyWxYZSTYAHqRqKpbKfI0kjAe6BWyjQyMc8oQfrlYlH6FN2pi2iBVSCc+Vcrlo55hqrkWtlhF2Y9WAHMVp7qYBbrmV2ggKmRwTfiHtJcjmb9s+F1/EKsSuY4QslHa9fA6Lsfc2JYIlmW8oW8hBNmdu097cxmJ9LURqoAsBYCsPdfGtJxdWaMMMjNqfMXPO2n1rdoldZM7MLNXSFUU+GRxZ1Vh4MAR+dS0qQcx95N3FxWH4YsjL2omA+7ddAbdVIupHUEiuE7XhbDySiVCqscuIjubxuLZZktzFrG45jK3Q19AbaD8FsgLHQlRzZQRmA+YvXPNubsjFF5EQwOF92ChtIRqUZQL5bX7QHZJB1uQbIxurmLSY4mrLMEtm4viEIxUG1wwssTwxi99DdnPMqOfMXB7MG3neVsPh7247CV79Y4+6SOiXsAOtj41gzYFoWZShMYN3iNs8JOuZP0euh05g1tbAx3HneefPKpdI+KADIIoVIKlFANmYrdhr2b261DyOeoZ4ly/s+VkFEGJXsnpdD+y8qgD9yNfqaZ9tyqD1AB+Zgcg/WNiKhwc0J4QeaNM/FL52CZLC0YbPa3MH6+FVJsZEY1OcOWikJyEOElD6ZyOyisvUkDnQV4J7iaTHZdF+EWH9k2aM/um1RxOztlS+jKvyzSXQ/U29aiwuExE4Iw8HYYMudtRkfKQM7FUupBsyl+fWtWP2eTSFmxOKtmJLLHc3JNz+BOetslqLoeOjSesyHxqBgJJFXmSt7sFaXKwyjW4IJ5cqjfFxANdnN+RICKe3ZiGlKLYoLgg8zRfg9xMHEO68n67kD92PKv5Vp4bCwQ/dQxIfFUUN+9a5+tBfHRFtASBy+XJHmsBrd2uQ+b+rjcWKdk9rnrrVs7KxLLlXDt3St+HJyMnEH3hj1HK/UUbttHzqM7Qosy9aNFbAOm2DjnvaFVzFjyiFs7hzb+kvyIsNOV9K8k3a2i3wwixJGsehZg5t2W6jx5XHWi87Rpv8pedQ8g6iO4Fhu9tKxBENiJF0aO9pjdwPddT9OlPO7+OuSVjJbMDYw/GgjPwLbsgW1569TRMNoUvt/nVbmQ6cdwOfyNiusN/2YW5IYhyxaHunw562vVHEbLxK3/o7HQ2909h7vhjuPJy73zozGO86kXG0dYK6cXsOeYrHsp97hnA7A/rB2Y0K2u0QGpsTr0qrh9swuVHb0ChrBX+E8Q2R2bVrAC3LnXU0x3nTZ44pfvY45P10Vv8AEDTKYj0eLOd/bEIitKqmyZs90AdncWJcAWVcpJ8hT45GuuTtA5MttbqHfINOpZfyvRq26uEPdjMZ/wCU7p+Qa35VQm3DS+aKQZuYLxrmuOR4kPDa/mbmmuVvRVsByHG2yhuXZHzUMXc+rC1WYsbmFidWGU/OY55D6ILV7i90sXEVZF4gS1griVbJewyyZJLanQO3TwrCOM4TBMRG6nrYEOQEIPYkCk5mtcqWsKnIplRnEuYWcR4wqfu8YQ6j4Y5WYF1/bjRW+YNOWVI8XqBlxMKsfNoJGRv/AGn/AOiqOPkilgktMiyosUkeY5GE+ZbBQ9r5RmU2vzNQvteGVMPieIiGCeEMhYZwj3SeyjVgDY6DlUFsYylbLXl6eQSvI1wACWuSLc+ImhZfEOBqPH51QxM4QmWOYpCFvJIO9GXuGhUWs8rXt2eWhtcgVPj8aqI2YtFAJs8UmoxLnQCOBO8pJAFzroLAd4ZM0TyvGDHY3th8KuuQ9XkPxPrdmOi3PMnWRY08Ob18882KmFSSaZckdnICQxDuwxXA7XhqQXbqSBflXbd04I8On2RVIdQXYtYmUse1ISNLkkadBYDQVn7n7pQR4eRc2ed7CZ7FWUg5lVAwuqKdR4m5PlubK2AIXMhdpHIy3Olhof8AIVOVszoUaUoPFv1+hqgW5V7SpVWbRUqVKgBVl7Z2dI5V4XCuoIs3IhrX+R0FalKpTsRKKkrM5xvvuvHHgGkbXF5gsTJozSzsqJFr30LWNiNNSLHWg6PdZ8A6RSxG4GUWdlEtubQTC1mPMxuCP0RfNXS9rD7VtXDwc48GpxUnhxXzRYdT5j3r+g8ah3rkWTiwzKzXI4a65CLAggcib31506TmzNWhGMcueJkbH2fFMDwcViVK96NuCJUv+IGG4Hg2oPQmtPD7tQo2dw0zjk0xDlf1VsET5qoNZu1903hRHQtIQuYJmIxURsM3BlHeUX1WT1Y8qo4HfdkJSYGUDmVULOo/Ti0Dj9JCL9AedJZlNlB5pIL5JKpyy17s/acOIUmGRXtzA7y/rKbMvqBT5MPUqxcrGfLKaqySmtF8LUL4SrU0WpoxsXtNYygkYLxGCLe/aduQFhT5ZwoJYgBRckmwAGtz4Cqu8uwZJmwxjA91iEka5t2Fve2mp8qD8PuHiy7mRY1DxzIwWUkMzgmM69ojNl5seXTlSuY2JBtFig6qym6sLqRyIPK1emWgPFbi4pkgGQAJFkKCYDJJnLGUMVbvDXQXHLlWjLulKBi3sryyWERaRrZbKHvltlJt5X+VxVTkhG0EeJ2okeXOwXOwReerNyAsK9k2oiyLGWGdgSF1uQvM8raUF4Lc7EplBChRiIZQue4VUDB7WUC/L51f3r3dlnkR0RZAsci2LlDmfusLc7HtelVtJiWV9YV/aKjl2siMiM1mkJCDXtEC5Gg008aB5t0MUWXUO2WELKZGBhMVs9lt282tSR7pyriOLKqlFlld5M7F3ikUgDJbTKL8tdfKpUESoIP1xRqZMWaB9w9nyHPK5Yqo4EJIYZokYtns2ut1Go+GjSPDGrowQ+BF6LFVcjxFUIsPVyKCmskQ0i4k1PmgSVSkiq6nmrAMv0OlMjhqntXeTD4XSWQZ/wDhr2pT+yNR8zYedVspdkU8R7PsK2sfEh8o37H7jhlHoBQLvBu5HhsRLhFlkkGMjJVFMQZcTyAlutkRlGbSxORrVt4vfPEYpjHArRC18sdmxLL5nlEPlr+kKv4b2ZvicGxMiRsbvEkZze+XVXmkIuTfQhddTdmosyuFpS+FfXnWYm5+wzi1jliXizsgDyyZjFhzazLdiS0niqm5uO4tqJdnbPWBU4MhaeSQZyyjMWBIANhcKLmyjQam17mrHsb2yskOJhC8PgYhiIuXCE4ztGB4LLxV9KO12dGH4gjXP+KwzfWmhJLWXugtaKGw9kvE0jysGd7d3kAt/Hmda16VKlbu7l8YqKshUqVKoGFSpUqAFTZJAoLMQABck8gBzJp1YW+uCmnwjwQA5pysTNcDhxSMBK+p1smawGtyKAKPs+i4kUuNYHNjpTKLjUQL2MOv92ob5uaKiKZhsOsaKiAKqAKoHIKosAPkKkoAyNsbMldg8LKGy5SG5EXuCDbnUMe6UL4dYsQizWJa5GqsxueG3eT5gg1u0qbE7WEwK9zkO8vs+4btJhJW90bHiNZ1NgbRypZ7C471/nXkW2NoYQD7QheMgENKt0IPK08QIH9ot/IV0XaG7CSuWzuobV1BFmI0v5aVsRxhQABYAWA8hoKmTVsjOqGb2cPQ59gt7o3UM8Uij8aATRfvR3I9VFaWD2hDN91LHIfBWBb1XmPpWzjt0sLKxcxBXOpeO8ch8yyEFvW9Ae1N0VkaNhLeORrASokrLc2BvZG8PiJHnUJN6iJxlAJ5MNVZ8LWDNuFtOH/+fEAgdBPIPosiuvpcVXkxW1sOLzRsRyuYopP/AIJFb8qXDcV4lrT54XN98JULYKszD71YggFoksepjxCDTT8DDn50+XfQJ3kg/wDUZf8AHFpSOAty6cBXn8nVlP7RI15wp5WxMZv9VFQt7T4h/UAA8i2IjF/l2Teo6tkY1vNwbOqVdnGsSHf/AD9yGL++Lf4I6vRbfxLjsIo/Vw+Jk/yQGmSaHU9xqJs41Zj2d5UMYnFbQYXDSqC2TSKGEA+Zluyj1pP7NdoYj7/EBQejzSy/VAFQ/nVmaJUpP5U+eJu4vauGhNpJow34Q2Z/llW7flVObepQLxxEL/xJ2EMf0N3PyKisXdbc5RhZHlkk42GmMM0cSoiAxsLtouZg0ZVwbgWblpRbuvs7D/anaKJWUKCHZczq1wLKzXKgi+g8KnC2rhaeJReXj6Axip8biFYoZDGOZiUwQ2/81zxH/YPoKn2T7OYvtAjxDmzDMEh7KsRzEj98nzGWuoTwK6lWF1YWI8jWXgthRYcmUuxyqe1Iwsi9Tewtp1NEWrZjuh8Sevj6FaXdoQKn2JI48oYFbWDZrXYnmW0Gp51f2Bs1oYiHILMxY25AmwsPpXkW9GEaJplxMBiU2aQSJkU+BN7A+VetvJhQqMcTCFk1Q8RLOLhexr2u0QNOpqMTtYvwJSxAkmzxgNvcRezDtOMqR0GKgsw/eTMfMlqP6yftuDxM3CzwTTQNnCZkZ4nXTMBqVYXtfpesnbXtIw+GxMmGKSySRRcWTh8OyKbWBzyL2tQbeBFKOFlKh/Z+/GFlxEmH4gjmjdUySMitIzKH92MxLaEdOdPn30wweJI5FmMsix+6eNshkzZWftiy9k8rnyoA3aVDmyd/8HPh4ZzKsKz5uGszIjtlYodMx6joaI70Acw2bt3aJxU4c4kzBsSEw5wwGEyIpOHJnIBAY21DMTexA51jR7y7Y+zzGM4mRhDCzGTCBWixTSqssUS8McRAmYnQ2te469opUAcm3px+14MUkMM0jKsaFJDAWWeRmJk4vCgewA7OW6WUA3J5kftM2njYYYPsmZQ0lp5I0Lsi5SRYCOQhSfiCHp40bUqAOR4raW2WhjtJKrjAzTM0eGPvJo5DwkIeIFJGS11AHWw1vVuDa22TOkOVyHRMVxDEqoF4JLYRiUAVjPYdGC9RXUaVAHDftm1cXgMdHiOLKGw492cPIJFn4iXWP+joCMt7qC9rAg86349tbTXHxxjjhRiIoxD9n/oxwRRc8zTZdJAb6Zrg6W6V1OlQBxPdrfTas6LJC0uIYwYourYdVhR4r/ZzG4UCR2bQrc+FtKLfZbtPHzcb7Y7OgEeXiRPHIshB4i3aCMMt+gzW8Te9G+A2dHAgjhjWNBchUAVQWNzYDxJJqxQAqyo92oFl4gU3BuBc5AfECtWlUptaiHFPWKhjfLabwvheEoklllMKx3AuGUs736BVUk/MeNE9c4x+9sH8ryPJmkOETgQQxrxJpJ5gHnZEGoyoI0zGwF21oTsEldWYZbu7PeKNuJbM7lrDkt7C35Vm7w75RoXw2GD4jGFSBFDYmMkWDTPfLCAbasb+ANVhszHY7XFOcFhz/UQNfEOPCaYaIPFY/HvURbI2JBhYxHh4liQdFHM+LHmzeZJNDd3chRSVgY2bg55XQthxA6xMH6rnKkABiO32rG/lVnZWGlOIjIhMIjBDnkGFuX6WtvGiylVnWdhWqKVsxUqVKqi4HMVuzI7FeKOCWLWt2hc3IHT1ojFKlTOTYsYKOoEMZbB7Vjl5RbQUQv4DEwgtCx/Xjzp80WiyOIKLKAB5C1ZG+GxDi8JJEhyyizwt+CaIh4mv07QHoTU27O2fteEhny5TIvaU80dezIuvgwYelKMalZO9ewRjcHNhi5TioVzDXKdCDbqLjUdRetalQBzzEezaeWIZ5cKssc8MyCPChYCcOpULMM2aUEHqez051JsP2W8GfDTSSRyGFsRIycKycTEkMOECx4aoQLDXx0o/pUAc83Q9lRwWLWZpUkWIymM2lEvvib5/fcPQG2ia89DVnej2afa5sXKJUQ4rDJAPd3ZSjhi5OYXuAFt5Dwo6pUAc5n9lLti+Nx4+G2JhxDDgnjA4ZQqokmfQMb308Ldby7K9lfBgwUYljz4bFfaXcRWMti5CntXBAawJJtaug0qAOWSexyUYbDQx4iNZIEePjZJA9nlMugEuVwOWVwRfW/SuoRIQoBNyAAT4kddNKfSoAVKlSoAVKlSoAVDa+0LBF51EjH7OJDIwjkyDgfegNlsSumg9L0SUE4j2U4eTETTvLKTMsykKIk0xKlGzMkYMmUHs57263oA08V7QsDGrM81lVIpCcj6JifujovX8utYqe1qFsY8QjYQRQiZ5WWUSdu2VVi4Vzqy8yOZtyr2P2QwZGV8RiZC6wIWYx3C4U3jC+7sByHX661pbd9n0WJfEyGaaN8THHGxRlAUQtmXL2db8iCSCCaAPR7TMDwuLxG+94OThScbigZivDy5uWt7W8707He0nAwpE7zG0qGRbRyMwjU2LuoW6KDp2gNay8P7JIIgDFiJ45Vm46yqIQUcpw2AURBMpHw5dOlqk2t7KoMRwWknmaSKMxGSQRSvIhYv2+LGwDAk2YAWBtyoA1d7t9YsBgxiiDKjFAmTk3E1U3sQFtrf+JIp6b9YMkASm5njw9ikgPGmAZEIK6XB5nQdbU7eHdGLF4L7GWaOMBMpjygrwiCthbLbQaWt8qxh7LYjiBO2JxLETw4kpeMI88AAzsBHftW1AIAubW0sAR7u+13CYiItNfDuFmcoQ7KUw5Oco/DAchRmKrcgGo8ZvZgMFFiMRg4UeZhBPKFBjZ1xrqEdnKHnmzZfyF69w3sfwygI0+IkjWOdERjHaM4wFZXUrGDcg2F7gU6D2RwCKSNsRiH4scEZZjHcLhGVoglo7C2ULrfTz1oA2YfaBgmxJwwm94GdO44jLxi7oHK5SwHMXqxu7vfh8dmOGZmC2NzG6Aq1wGUsoDA2PKsjAey/Dw4xsSjvcyPKEKQkLJLfMVcxmQAE3AzaH6VPun7PYsBNJMkju0i5CCI0SwbNcrEiqz30zEXt60AFVKlSoAFZ/aPhkxX2ciXSZcOZQnuFncXWIte+Y/K3nVWT2qYYwpLGkzmSGeaNcoBYYUsrg6nKbqeh018qvzezzCNivtJV83EWYpxG4LTILLKY75S48aq4D2WYKFsyrKbLKgVpXKLHiL8REUmyg5mOnUk86AM0e2XDR4fDSYiOVJJ4RMyKo7Ccs/aYZlJuVtckC9q39l79QYnFNhoFlkKKrNIE9yqyoJIyXv8QOgte9/CqB9leEyxDNiAYU4auJ3EhivmETMNSgPIdK3dmbuQwTTzRgh8Rw+JdiQeCpRLA8tD60AYmL9qWDjxv2Ni+fiLEXCjhiV+6h7WbyuFsDzNVP/GDCf8PE5cszBuFZW+zE8UIc3aKgFjbS3npWudw8N9rOLHFWRmDsqyusTuosGZAbE29D1FeYP2fYSMwlUY8Dj5AzEj+lX4oYHvA3PPlQBnY/2t4KLN949mRBlVbO0kYlIViwHZUjNcixIGtVf/FiEyxSLb7G+ElxDOQeKphfh5Mt7XvpbqbWNq0V9luBXDx4dEkjWKRpUdJGEqu4sxz89Vstj0A8KszezzBuFDo7hYGw/bkdiY3OZsxJuWvrm6aWtYUAUT7VcMFYvFiUkWWKIxNF77NiAzRHKG1DBTyN79KhxfthwUcSuyzZ2eWMxZFEsbYe3EEl2Ci1xpe5uLVFtf2TRPEqQySBziIJpZZJHeZ0w4ZVRXvdSA3ZI5Vef2V4Ixoo4ysjyPxRM4nZp7cUu97tmAAN/CgAl2RtWPEwRzwnNHKoZTy0PiOh6Wq3UODwqxRrGt8qAKLksbDTUkkk+ZqagBUqVKgBUqVKgD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211263"/>
            <a:ext cx="3552825" cy="2533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data:image/jpeg;base64,/9j/4AAQSkZJRgABAQAAAQABAAD/2wCEAAkGBhQSERUUEhQWFRQVGBoYGRgYGBocFRcXFB0ZGRgYFhwcHCYhGBskHRwYHy8hIycpLSwsGiAxNTAqNSYrLCoBCQoKDgwOGg8PGiokHyQsLCwsLC0qLC0pLCwsLCwsLCwsKSwvLCwsLCwsLC0sNCwsLCwsLSwsLCwsLCwsKSwsLP/AABEIAL4BCgMBIgACEQEDEQH/xAAcAAABBQEBAQAAAAAAAAAAAAAGAAIDBAUHAQj/xABJEAACAQIDBQUFBAUKBAcBAAABAgMAEQQSIQUGEzFBIjJRYYEHI0JxkRQzUqFicoKSsRUWJEODk7LB0fBTY6LDF3OUo7Ph8TT/xAAaAQACAwEBAAAAAAAAAAAAAAAAAgEDBAUG/8QAOREAAgECAgYHBwMDBQAAAAAAAAECAxESIQQxQVFx8AYTYZGhsdEFFCIygcHhFqLxI0LiM0NSU4L/2gAMAwEAAhEDEQA/AO40qVKgBUqVKgBUqVKgBUqVKgBUqwdobwsmdlCFUbKVN85tzI6Dy0rYlxiKmd2VEtfMxAAv4k6CmcWhYzUnZHuJxARSzch/sAed9Kq4Xa4eQxsrI9swBsbjyIJ18qxdp744WVHjj4k9xYmFbqLagiRrR8+uY0Gwb2SpMWjCSSWygEtNIAed44RYHzzkVKStmVTq2krHS9tY4xRhr5QWVS1r5QeZ8PLXxqnu/tRpJJUzZ0SxVyBfW/ZNhY8qAcVtPbGIBAzRqeYywxKQfHOXf6WNVsPubiyLS4lQOduJPIPpeMVKtaxW6rcrpO3Pb9jsEk6r3mA+ZAoH3l3igWSQPJES1uG3FTsgAA27XZOa/hzrFg3EUatLGT4/Z0J+rsxrQG66cuPIP1EgX/tGoi8LuE5ymrW8fwEuC3ywYjQSY3DFwq5vfxntWF+TeN6ytv744TMrDEYaVMpGXjRdlj8Vi2uml+lZb7mQnvTYk/txj/DEKrncHDXvxcSP7SP/ADiNQpJO4sqk2rWXf+DfwG3EGCss8TPcHKkyFxGWByizc8t7W9Kubr4ziSyNHcQFRa5uM9x3b+V728qE/wCYsXSaT9tIW/7Yr1dzQvdeA/rYYA/WN1NS6izIUndPd2/gO9s7S4bKmfhhgxzWB1W3ZF9Ot6fu/tFpoczWuGK3GgbL1rm+M3XxRFkdSOYCYidPorBl+rU2PbW18KAoR3ReQMUUoA8uAVb8jRdONto6rNSu727/ACOu1WXaUZfIHXN4X525geJ8q53s32uSZsk8CFuoRykn93KB+bCn7P3iV3iSZ+AkTAhpVKA5TcDNqgJ5asOfWiMU9Y7rptKJ0qlTIplYAqQwPIg3B+RFOZgBc6AdelIaD2lUGGxqSXyOrW52N7fOp6AvcVKlSoAVKlSoAVKlSoAVKlSoAVKlSoAVNkkCgk8gCT8hTIcUj3ysrW52INvnaqu2dtQ4aPNOwAOgWxLOT8KKLlz5AVJFytFt48SNWUBZe6Q1yDa4DC3Xyrzbe92HwvZke8lriJBmlI8co7o82sPOueS4lpZrQCVLarCjAzgHk0sndw628CT4MTpV/A7kra+IIsTcxRFghJ6ySaPK3ieyD4HnTSw7DKq0rZZ+X5MXbe9cuMmIwmGytftZfeyfOQaRRftE/PpU0O5+JmYSYyYZv0jxpB8s1o4/kqkfKjGKJI1CRqqIOSqAqj5AaVXmnou3rFUL/M/Tu9blCPd7DrbOGmI6ysWHomiD0WrwxQUZVAVR0AAX6DSqU2IqnJMalJF0YJGo2OphxtDmO22IpYY2B98Xs1xZeGuYlr9LVWm32wqxySCUOIxche8bmwy3te50vyprxHsgpOMNefbKHxvRhvdgzIDIFZQT0flc8hc6a2pzbz4UZ7zoOHfPr3bHLY+d9Lc6SQrRvjF14cbQ5/OmFnhWM8QTO6Bl5K0YzEMDqKjx+9UMOI4MzcPsB87HsnMxUL430vflVDiypwYTDHVIuNofO3YBLwTMnFNuzfW51A8Lnw51S/nrh+MIlcMMrszg9lOHzzePzGlLhZGBhomLqwmLoaw21kdiqOGKhWIHQOLqT8xrVtJ6dRYYGbk3DlGWVFkHg6hh6Xqh/NqEawNJAfBGvH/dvmUDyXLUUc9XIpasUWT1e8wcRsLFYdi+Htfnmw7cJz+vExMcnqT8hUL+0rEKrQ4hBI2nwmKdcpB7cbaONLXGX1ovjem47ZUWIXLNGsi9Mw1Hmp5qfMEVOpiOLS+F+nPAo7v7zpM8mIWSPMqhOGSRIMzKM7odco535HoaJNlbXZ52iZlcBcwZRbqAQRc+Nc82r7O2TtYc8VV1EchtIv8A5Uumvk1v1qs7p7zvhmZGjMoB7YK5MXH4XBsJF8O75F6dyTREKji0pZLw54nVKVBWI3tEgZ4ZWzB7IoFlIFtGUi+Y9QdR5UZRMSoJFiQLjwNI4tK5rjNSbSH0qVKlLBUqVKgBUqVKgBVW2jAzxOqmzMpAPmRVXb+bhgqpcBgXUc2XXS3XWxtXPtrb8PhRNFAOG7ZW7Q7GHU3u1j8RGoXl8R00Z1HLEU1KqjlLUSbc3wfC4kARqJ1QgrcZEBGjSlT3fiC8zboNQILtabEyGZmzLyfESOI7r+CC6kRx+YFvC57VZmGwTSm7q0hbM6xXvJMR2mkmJ+Hqb+IvckLW/HhVKvxSJGeJDHpZIWLWZUU/FYEZzrppYG1TJ3OZKrl2c87l2m/sfe2GFRGsUarz9zMrsSebFZMjyMedwWY+BomwO1IpwTE4YjvLqHX9dDZl9RQRLizKXVtRLJGWBFwVgBVrg6EXCVUxOz4nYSRs2HdpXKMhOSKBQNQoII/ZK3sefKksPHSIvWdDljqlNBQdg99sbDlE0QxKsAQU+97RIAOVdW0vbJ4do863tnb/AOEmGrNEeodTYHwLLmX6kelK0y5TTzRYkw1QPhzWvh8bDL93LG/6jq38CalbBX5VU2ycTAza273GkikzlDFxLWANzIpW9ydCOfWsOH2c9mTPiGZpITEWKfpBw2rEk6W9eldJbA0w4GovIlTZz+f2fCSQSPLmJWNZAYxZ+EAAVGayXAAOh5Xq6dzCIJoo52QyzGYuFsRmIOQ2a5XzuKM/sXlThg6dNjqbAjZe4KwvG/GZsk0k1sgFzKgQr3tALX9ak29uZ9oleRZzHxIhCyhFYFAxY2JOhPlytRqcHTThKuj2likAjbhqJQRKwh4qTGLKCeJEMq9vmF8rVVw25BgysHM6xJKiQlUTMk17qXJ59o6n8q6EcJTRgqs+EfEgK3N3ffDQWl+9c3bUNlVQERbjQ2UDlRGkBrXTZx8K9kiSMXkZUA6swUD1JoxJEY0UosPV2HD1Rm3lwyC6lpB4ovY/vHKx+uasfFb9ysD9niUAW7WsneJA1ukYuQRo7C450rlcqlVQZwwVmbU3xwmGuHlDOPgj7bj520X9oigTaUuImX3+J0ZbhLkqcyM6XVAkdiQFPftfUmqX8lRAkKhcZWtnsbXRTYKAEUqcxBCj/OltcyT0iKCJvaHiJz/RoQqFggOR5WLHUC6lUBI15tVXaO1JpApxJVGBKpJJC0RVhzVZlbKORurBgbainLK7uDe5Lxn5sqHI3qAasYHFaxFz2FkbEN/aWHrezaefnRYoWkXf8ehVi27JFOnFAw+J5RTABoJx+FuhP6JsdeyVrpW7W+SYm6SARYhRdkJuGUc3iPxr49V6jkTzHGYQSIyZFZJC7thjlWGOJRcNGxI4UlwdO6efZuCR5cc0RRWkcpf3M+qyxvyEcp5q4va55i4I1osaadfDms1u9PQ77Ht5S6KyFVk7jXBvflcDVb1qVzHcXa0cp/pEjcbDjME0Cuo0Dx/I2BXoSOhFHuE2vml4ToUa2Yagggc9RyPlTSithspVMSu3r1GjSpUqrLxVVxmPyEKFLMQSACBoLXJJ5cxVqs7a+yBNYhzGy3sw8DzBHpUxtfMWV7ZGRt7fRYsNniF5pCY40bo695nt8KDtG3PQc2FcWxuI4khuTIM9u0dZ8QdSXPIKp1J5XHgoFbW8WN5tE5LTMY4CeaxDVpQOmaxf+7B5VS2EoUZk1DLkROwymLTUEm6uWGbobBfV7K+Ryq9Vy17PPn7lvARlCrLcyEhs1gHzAWaNGHwjmqnz6k3vmIBMwsdOY5EA542Hh3WQ+BAFOhCqDnIH4rggED/ipzU+Ei0PbQ22DqZGSJr5FQXlkF++bjQHQ8h0JIJIqDJCEqrss29n4CqaAdsLzHEA/tJgtMxOEGY/hBf9yAWI9WNqEoN4kB0+1Dlrnjbu2IurXHQVtbO3pje6u2bMAt8hVgDJncyJrpYntR5xpchaRTi9TNtb2bpNKOKpTkl2pk8eGZHDjvrlA8pHF9P1QV+lV8RCjFM6BlRVF7doIjguQRrdjcc+Wlb8UiSDiIwdb4iS4IIJXsry5aWqN9m/D5wp+XEb609zDhlHUDq4VGZcwZdbG5Dge8JYjiq+gQhRa2utSfZiFBV7NkdtEsb5ssa9hl58ya0zgLpfxRD6zyX/AIWqw2z7yAf8xgPkiXt9TRkMqlRGKs84F1xbr95btT2tGgYace3aJKjSvTtDGjljOoGpvzQue8jcj2fMmribN7g8oR++xv8Awph2fcL5gH96XL/CiyDr5jcNtbaBZV+0oS2Ua8MAZ1z62wnTkfM+tSwbxY45feqc2Q6mP+sJUX9wOVrny8aYcHbMw5hZLer5KeNnWb9qQf3Y0oshuvmSjeHF5STJ8MjWDRD7o2PPDHU9Pkajm21jNffgdrLo8ZHcz31wPL4efP60jgzcefCHpIbn86jfA9j0J+j5R+VFkHvExseNxr2H2ordol719ZgTfsxL3bWNVS2LKhmx0mqs1g0utnyAaSqNR2uXLStJsEQ1l55pLfONbr/Gmrs++T+x+j0ZEdfMx54HLAHEO4zEEnOfiIB1lPNQT/rXsWCVWOpJBFiBGpPb5ZgmcXTTRhY3Na+EwFgCRy4RPyLMhqQbOsvLVVP1gkJP/SaMhXVqMzgVzBlQZhls7XZwRKWR8zEkG1lPjavZ4izyE3sxuR5GQlh6MwP/AO1rrswFio0uXQH9a0sZ/jT5YFuGbRXBzfo5lySg+GVuG31ouK8UtbMhcBoC3Qa/sMUlHpfNV6HBFbG1yPzeA9oftRnSvZdrxC4vxHFyyRguQygJKpy3Cq41DMQLg61mYnepVBGdVOnd97PmTRXCoeHG2UAHO5+RqG7ay6lo06ksMU2/HuNlkWO3gpWx8VRs8Z9ULr6VVixsRKgMrWRSQGFzwTIcvq2ShHFbdLHSFWtexnYyEAkmyoMqRi55LpVObabnvRwkeATL9Dc2+lVddDedn9O+0MOJUn3ryuHs+B1se0bkEcgzDWR28EXuj5VlbewQmVn+8kfv5iEhaJBYIoPxiwykW6Lc8xmbB2zlHMtELCSNz92CSQ1+sQJLMoNiAeViKKMZACbg5ifitd3t+BOSx+ZGv8bjizhOjJppp7U8mAeycUQ6pnOYdqGQjUhdLN4svdYdRXc9wjHPH9ozMZV926sfu3ABYDxBFiD1Ujzrke8OybkSR5gxYEu7LpiPhIUG+Rh2G88vK9Em4O8PClim1Ec1opl/Cb5UY+aSEqf0XY9BU4naxpoSSmm9T8H+fM7NSpUqrOsNkkCgliABzJ5Ch7e3aynBuInBaZhCCp1XiaORbkQmdh5gVqbZwzvH7u2ZWDAHk2Xof99KBdr4SX7VE0wCZhLJlBB1jCRgm2nKZrfI06irXKKtRxvZbAD2qonxrRg5Y0y4dSoLZARxJ2CjU2QAfs2rcdeI3wuLAZkh0IGgDobdNNPDnQ5u9NcmVgDn40mrshzTS2XKVGpyhtCQLXrf2dBfXITfxizH94MDQcaq88PO492/Ky4cxjMM9o/isBIQrWDrdeyToGt+VAJlzs0h+I6eSjugen5k0bb3XWEaAWZiBYBhkhnfQFi3NR5flQMwsqj0+lZdIeSR7XojQi6lSs1nFK3/AKb9BGY9K8Zr8xf0pxIUX8KZnboAPne/rYWFY+B76bytJ/QlTFuCSrkEixJvmIPMF1IcjyLVqYfe7FKdXzi4OuVr5VyAaqDbKbWDVjRuW6cuf+/CncPyq1VZracat7C0HSPiwW4XXhq8Aqw2/LZcrqO7Gt8jD7tswPZaS5PLkK1Yd/ouIHYLYSM5AZwbMtsvbiXW/XwoAt869zeZp/eJbjnT6K6K/llJdz9A1j34hAFwSVEfJoj2o3J6yDTIfr9acd9cNyBbS9rgcllDpyY8xe/hQQW868+n0pveOwyS6Iw2Vf2/5HQP5y4ds4VmIKyBbRyG/bzryU97lry61oQ7bgZtC/3xP3Ut8kqHMe50LcvKuWmMeC/QUuCPBPoKn3jsK/0juq/t/J007ZhC6khhHGbFH78Mnd7vMr/Go8RtzD2KiQf1yjsuBYkSIe71PZrm3BX8KfQV5wV/Cn0FHvC3C/pF/wDb4fk6bJvZhc9+JccRG0jlOjoUk+DkDr5jlVNt7cOqjKSSqjoF1ie6d8roV+lc+4K/hT6CnAfL6Cj3jsHXRHfV/b/kHq73wAMBaxV01kjvYsWjbsM+oubj5VUn391uqqTmDcpGF8uWQWKICG597Sg/N+lXnqaV6Q9xqp9FNHXzTb4WXqbWI3txBFlOUWA0CJ3WLKdeIbjle/KsvE7QlkJMkma5La3ftHmQGJUE+IUVDl8jXuXypHWm9p0qPR7QaX9l+LfkrIUkxYWZmcDoT2fRR2R9KaCegsPKn5T4VFIpJAPK1/nqAAfLW/pVTbes68KENHjanFRXYrHoc9Df1pyzeNRhEYNa/YJHQar4W7vlTk1XXmLj52NqGNCUtjLEM/CdZOYHeHih74+mvzAo82TpCUJ0jYxklgisF7hZtWkJQobDTWufpqtqON2ZTkzaDNFCS90U3CmMjM1+qdBfzrVo8snE8N0u0WKnDSIr5lZ/TV5kkmGRgysY1VgVLcFzlB6pcd4dDprWdsOP3skT92ZSxFiO2p4U9gdVucjjwz1q4qxbmrEf81ifRiLD6VUkwwjxMbAKt5F0WUSaYiORGuw078CNbpmHprPEUs00dc3X2vxcJE8rDiWMbkkC8kRKOfUqT61tVzbY+b+kIkJluVPQ5TIvQdASrH50VYTZeJEaAy2IUC1ybWHLzqcCte52adVyWo2sTiVQXbqbAAXJJ6AdTQNvLtBZcSuW4KwSAhhZgc8fT6UY7WwBlQBWyOrZlPMXAIsfKxNBe29itBLDNI+dpDJE1u6MyiRfzit61CStcWviwtJZWOZbuqOCgLBSYEFizgsUdwwCgENqR3uVEGAi/RX5lYB/iINZewMNZuGQ7ZJMRAVR1Qm54y5i2ljkJ+lq1sMmVrKLW/CImt83OlByKytK5W3nhLRAKOySw7IXLd4ZkF8gte7aXPpQOzXVT4/510XbDgxZicxjZH76uQqMC3dAVRlv1Nc/xGE4bPEecbMn7pIH5WrJpC1M9v0RqLFVpb0n3N+pDMdL+BB9AQf/ALqWOQADX/fiPG9RI9qaY18x5AkD6DSslj3d3fErfU9iuWYjQcvW5P5XqWx8ahCgcqVxUsIPCrPzJrnxFLMfEVDfypwB8Kiw+Pd9x+fzFLP5/lTch/3amnTmwHrRYHN8/wAkmfz/ACrMiw7hySNSWs+Y2sRoMvlV4MDyYH5U8xHwf9xv9KeN1qRh0idGbi5zSs7/ADL7+az7THXBS5WAuCVt3r5muDm8tKfjMA91yXygfisQ17k6n860iR+l+43+lej9r9xv9Ke893gYOq0PDh61bP7472/v5PXmPVtOf5V7n8/ypjLbmSPmCP400OPxj61U0diFeMvlkn9b/clz+YpZvMUwKeljSynwqLFuKRJc+IqOZjoL8+o52AJNvpb1rwnypj+XMfTwI+hNSkJOeX8j2w6iwJszcvmBe2bn+dNRWPXVdNeoIB18Dy18RUOLJdLAEMLFTYaMOWt7eV6dg3Drmvq3MeBGlvS1qm2VzMpJ1MCWy+6/5Tt9H3xJIwlYAd8BtbWuuhOnPpppV5VsLeFVMXZWjfwbKfk4t/G1WHe9DzsNQ/pucW808uDz879xJDyNG26iNw1IH9TEL9gEZs8gAZ720YfD69KCXU5cqi7GwA8WY2A+pAroexcIFViubRsi2WE3SELECC+pGZGNrdR41o0da2eS6XVEoUqW3N+X5PccSeZYjykjYfQAXqjPbiRgG/agvaLh2tN1t39L6/OruKBzeB/TVY29HFhVeZScUisZLqUuJHDleEjuwBGls00P0NazwNLW2H+433+J/Ug/71GNAW7+MaFZ5VMbXdeyb5rRoqleehzZ/rRvh8UHRWHJgD9RehxazOxQksCXYTVi74bPaXCPkF5I7SoOpaI5so/WAKftVtVi7c2nw3CFzGpUkMALlgeWoPz9ahK5bNpRzOPYuANiXVLMMXGs0VxdTPh7MFI65ky3HUXHjVkRrZXUMyNYqzQFQfJFzG9uXTlXm29nyADJ2WDtPhWtZSUbtx+QBJW34XHhVNcYshDxr2cQSVBzF0mv7yCw0W7Zm8zm8rtazscarG8e1c+XkzfPvEaM3IKkFSVNgRY3RLKo83YUFbew5sk/O4EUx/DNEAgY+TqEIPLl4iifBzXsv0UAWuOqp3Rb8b3t0FQbajyJJiFK2yEyK1ykqLpc31veyq57xNsuW1knBSVmafZunT0OvGrT1rZv7OewCWQHrammMeNX4NiOUUmGQOQCcjqE7VjyJ7I1A5VrYDcw5veZVsfOVjluWtmsinKCwOVr+VZvd5bz28+lmjWypu/FW702/AG4I85tGrSHwRSx/wCkGrv8jSjvLHH5SSIGueQyglr+Vr0bQbDQABi0mo0ZjwySpeM5FspVrZSCDVnCwxpYRqqK2UaAA5ZVJW9uquKdaPHacit0r0mX+nGMfpd979AHj3dmbu5joT2Y2AIBsbNKY72Pgp5GrWH3Hmf4gtxpmcXJ6Cyp1Gve5UYLjrZW843P7d45R9dfWq64/LbXVch9YHMbfVSKsVKK2HHre3dNq/NVl9HbysYmG3DS4zSXvYjsnUOLIbO7/FcEf61b/kPC4dDI7EIgDNbKLBTw3Hu0Dd4g+NCeG2ZKZ2kUBOHPiGzMz5nUHsplt3bm9wep6im4bdudVnuI14sLxkKxy5uIrhu7y0tqSfPwe24yzqOb/qVL8QxfFYVDlzsxRhGwJna7jtpcEkDiJz6Cw5VeOyIFzARRkqGU3VSSYvegm/UjQ+IoPxWy5DKzAqAcRDJ3iOzHGVYcudyNKz8PsKePi5QlpUZRncsWLantAKbW/F1sDcVJVeL1TOijZWGJA4UVixS+VeUwzaG3MaWPSqmzY8JNZ1jiYZlB92ABI14nFio5WB8L60GYfdycRkFUZDLHNws9kZYgyyKxCgDUjkKqy7qzFETsnLxCVD2AznMCCyHUDyvQTaP/AD5sHm0MNhcPFmdRGApW65gcyMAvc1JZmyknpzqXF7EiN1zPdeID7x27oz3s7MLAacuvWhzamCdsGkAOZlC6sb/Gj87a6LztWXi9mSnFPOwQKZJXYqxzNG4y2tlLE2PK9j0HiWEi01nIKpNxoXPeKklhfLH1UMguEHI6E36isr+YbWBSVbEKdc66NcXuS45i3drAg2LLLBIQx0YJHnzLnghJbUEaZrrzHwCtLZe7HagEwBjSR2dDJmGXh5gosqi2bmP41DinrRqhpFSi/hqtcG1s4olO6UwF+3bs8skneJFrZoydQemlqqT7EdebRG99GzRMcvO3FVQ37LH50dxYnsBfFY19XYMfUA1NNiwy8ha0pA6do5VHqzfQVW6MHsN1HpFp1L/cb42fnn4nMcRhWTV43UfitdPRhdfzrOjAWSwIKyajwDjmPUa+hrqWJ2NAcxC5T73toSjERgDMcpGbtaAG41NYe2tweIrcNxnXNbOoLBowGCh1setiSD15WpOoWxnVp9KZycetgsms1lxyz2cN4H4zClkYDnbT5jUVLhWBRX8QD9avYDZ4ljDgyRA6EsvERWXRgxWzoQfxCpt39jYb3gnxBIikKrHEpzSKQGUqRc2N7aAWtzqp0Z6jtx6RaEpdYlK9rNWzunl2bXtPdhwEuZgpIh7o/FO3ZiQeJzEMfDTxoywmGWOMJlPZAvcK5v1ZlZVcXOtx49edQ4bCZipKCKGIZoogA1hqOLIBcSW1BCm63J7RsRYxE6nRzZBrfVgl+TxuNch+o8+uqnDArHg/avtCWnV3VlluW5bOe0gKxgF3bhgAkERl4ntyWxYZSTYAHqRqKpbKfI0kjAe6BWyjQyMc8oQfrlYlH6FN2pi2iBVSCc+Vcrlo55hqrkWtlhF2Y9WAHMVp7qYBbrmV2ggKmRwTfiHtJcjmb9s+F1/EKsSuY4QslHa9fA6Lsfc2JYIlmW8oW8hBNmdu097cxmJ9LURqoAsBYCsPdfGtJxdWaMMMjNqfMXPO2n1rdoldZM7MLNXSFUU+GRxZ1Vh4MAR+dS0qQcx95N3FxWH4YsjL2omA+7ddAbdVIupHUEiuE7XhbDySiVCqscuIjubxuLZZktzFrG45jK3Q19AbaD8FsgLHQlRzZQRmA+YvXPNubsjFF5EQwOF92ChtIRqUZQL5bX7QHZJB1uQbIxurmLSY4mrLMEtm4viEIxUG1wwssTwxi99DdnPMqOfMXB7MG3neVsPh7247CV79Y4+6SOiXsAOtj41gzYFoWZShMYN3iNs8JOuZP0euh05g1tbAx3HneefPKpdI+KADIIoVIKlFANmYrdhr2b261DyOeoZ4ly/s+VkFEGJXsnpdD+y8qgD9yNfqaZ9tyqD1AB+Zgcg/WNiKhwc0J4QeaNM/FL52CZLC0YbPa3MH6+FVJsZEY1OcOWikJyEOElD6ZyOyisvUkDnQV4J7iaTHZdF+EWH9k2aM/um1RxOztlS+jKvyzSXQ/U29aiwuExE4Iw8HYYMudtRkfKQM7FUupBsyl+fWtWP2eTSFmxOKtmJLLHc3JNz+BOetslqLoeOjSesyHxqBgJJFXmSt7sFaXKwyjW4IJ5cqjfFxANdnN+RICKe3ZiGlKLYoLgg8zRfg9xMHEO68n67kD92PKv5Vp4bCwQ/dQxIfFUUN+9a5+tBfHRFtASBy+XJHmsBrd2uQ+b+rjcWKdk9rnrrVs7KxLLlXDt3St+HJyMnEH3hj1HK/UUbttHzqM7Qosy9aNFbAOm2DjnvaFVzFjyiFs7hzb+kvyIsNOV9K8k3a2i3wwixJGsehZg5t2W6jx5XHWi87Rpv8pedQ8g6iO4Fhu9tKxBENiJF0aO9pjdwPddT9OlPO7+OuSVjJbMDYw/GgjPwLbsgW1569TRMNoUvt/nVbmQ6cdwOfyNiusN/2YW5IYhyxaHunw562vVHEbLxK3/o7HQ2909h7vhjuPJy73zozGO86kXG0dYK6cXsOeYrHsp97hnA7A/rB2Y0K2u0QGpsTr0qrh9swuVHb0ChrBX+E8Q2R2bVrAC3LnXU0x3nTZ44pfvY45P10Vv8AEDTKYj0eLOd/bEIitKqmyZs90AdncWJcAWVcpJ8hT45GuuTtA5MttbqHfINOpZfyvRq26uEPdjMZ/wCU7p+Qa35VQm3DS+aKQZuYLxrmuOR4kPDa/mbmmuVvRVsByHG2yhuXZHzUMXc+rC1WYsbmFidWGU/OY55D6ILV7i90sXEVZF4gS1griVbJewyyZJLanQO3TwrCOM4TBMRG6nrYEOQEIPYkCk5mtcqWsKnIplRnEuYWcR4wqfu8YQ6j4Y5WYF1/bjRW+YNOWVI8XqBlxMKsfNoJGRv/AGn/AOiqOPkilgktMiyosUkeY5GE+ZbBQ9r5RmU2vzNQvteGVMPieIiGCeEMhYZwj3SeyjVgDY6DlUFsYylbLXl6eQSvI1wACWuSLc+ImhZfEOBqPH51QxM4QmWOYpCFvJIO9GXuGhUWs8rXt2eWhtcgVPj8aqI2YtFAJs8UmoxLnQCOBO8pJAFzroLAd4ZM0TyvGDHY3th8KuuQ9XkPxPrdmOi3PMnWRY08Ob18882KmFSSaZckdnICQxDuwxXA7XhqQXbqSBflXbd04I8On2RVIdQXYtYmUse1ISNLkkadBYDQVn7n7pQR4eRc2ed7CZ7FWUg5lVAwuqKdR4m5PlubK2AIXMhdpHIy3Olhof8AIVOVszoUaUoPFv1+hqgW5V7SpVWbRUqVKgBVl7Z2dI5V4XCuoIs3IhrX+R0FalKpTsRKKkrM5xvvuvHHgGkbXF5gsTJozSzsqJFr30LWNiNNSLHWg6PdZ8A6RSxG4GUWdlEtubQTC1mPMxuCP0RfNXS9rD7VtXDwc48GpxUnhxXzRYdT5j3r+g8ah3rkWTiwzKzXI4a65CLAggcib31506TmzNWhGMcueJkbH2fFMDwcViVK96NuCJUv+IGG4Hg2oPQmtPD7tQo2dw0zjk0xDlf1VsET5qoNZu1903hRHQtIQuYJmIxURsM3BlHeUX1WT1Y8qo4HfdkJSYGUDmVULOo/Ti0Dj9JCL9AedJZlNlB5pIL5JKpyy17s/acOIUmGRXtzA7y/rKbMvqBT5MPUqxcrGfLKaqySmtF8LUL4SrU0WpoxsXtNYygkYLxGCLe/aduQFhT5ZwoJYgBRckmwAGtz4Cqu8uwZJmwxjA91iEka5t2Fve2mp8qD8PuHiy7mRY1DxzIwWUkMzgmM69ojNl5seXTlSuY2JBtFig6qym6sLqRyIPK1emWgPFbi4pkgGQAJFkKCYDJJnLGUMVbvDXQXHLlWjLulKBi3sryyWERaRrZbKHvltlJt5X+VxVTkhG0EeJ2okeXOwXOwReerNyAsK9k2oiyLGWGdgSF1uQvM8raUF4Lc7EplBChRiIZQue4VUDB7WUC/L51f3r3dlnkR0RZAsci2LlDmfusLc7HtelVtJiWV9YV/aKjl2siMiM1mkJCDXtEC5Gg008aB5t0MUWXUO2WELKZGBhMVs9lt282tSR7pyriOLKqlFlld5M7F3ikUgDJbTKL8tdfKpUESoIP1xRqZMWaB9w9nyHPK5Yqo4EJIYZokYtns2ut1Go+GjSPDGrowQ+BF6LFVcjxFUIsPVyKCmskQ0i4k1PmgSVSkiq6nmrAMv0OlMjhqntXeTD4XSWQZ/wDhr2pT+yNR8zYedVspdkU8R7PsK2sfEh8o37H7jhlHoBQLvBu5HhsRLhFlkkGMjJVFMQZcTyAlutkRlGbSxORrVt4vfPEYpjHArRC18sdmxLL5nlEPlr+kKv4b2ZvicGxMiRsbvEkZze+XVXmkIuTfQhddTdmosyuFpS+FfXnWYm5+wzi1jliXizsgDyyZjFhzazLdiS0niqm5uO4tqJdnbPWBU4MhaeSQZyyjMWBIANhcKLmyjQam17mrHsb2yskOJhC8PgYhiIuXCE4ztGB4LLxV9KO12dGH4gjXP+KwzfWmhJLWXugtaKGw9kvE0jysGd7d3kAt/Hmda16VKlbu7l8YqKshUqVKoGFSpUqAFTZJAoLMQABck8gBzJp1YW+uCmnwjwQA5pysTNcDhxSMBK+p1smawGtyKAKPs+i4kUuNYHNjpTKLjUQL2MOv92ob5uaKiKZhsOsaKiAKqAKoHIKosAPkKkoAyNsbMldg8LKGy5SG5EXuCDbnUMe6UL4dYsQizWJa5GqsxueG3eT5gg1u0qbE7WEwK9zkO8vs+4btJhJW90bHiNZ1NgbRypZ7C471/nXkW2NoYQD7QheMgENKt0IPK08QIH9ot/IV0XaG7CSuWzuobV1BFmI0v5aVsRxhQABYAWA8hoKmTVsjOqGb2cPQ59gt7o3UM8Uij8aATRfvR3I9VFaWD2hDN91LHIfBWBb1XmPpWzjt0sLKxcxBXOpeO8ch8yyEFvW9Ae1N0VkaNhLeORrASokrLc2BvZG8PiJHnUJN6iJxlAJ5MNVZ8LWDNuFtOH/+fEAgdBPIPosiuvpcVXkxW1sOLzRsRyuYopP/AIJFb8qXDcV4lrT54XN98JULYKszD71YggFoksepjxCDTT8DDn50+XfQJ3kg/wDUZf8AHFpSOAty6cBXn8nVlP7RI15wp5WxMZv9VFQt7T4h/UAA8i2IjF/l2Teo6tkY1vNwbOqVdnGsSHf/AD9yGL++Lf4I6vRbfxLjsIo/Vw+Jk/yQGmSaHU9xqJs41Zj2d5UMYnFbQYXDSqC2TSKGEA+Zluyj1pP7NdoYj7/EBQejzSy/VAFQ/nVmaJUpP5U+eJu4vauGhNpJow34Q2Z/llW7flVObepQLxxEL/xJ2EMf0N3PyKisXdbc5RhZHlkk42GmMM0cSoiAxsLtouZg0ZVwbgWblpRbuvs7D/anaKJWUKCHZczq1wLKzXKgi+g8KnC2rhaeJReXj6Axip8biFYoZDGOZiUwQ2/81zxH/YPoKn2T7OYvtAjxDmzDMEh7KsRzEj98nzGWuoTwK6lWF1YWI8jWXgthRYcmUuxyqe1Iwsi9Tewtp1NEWrZjuh8Sevj6FaXdoQKn2JI48oYFbWDZrXYnmW0Gp51f2Bs1oYiHILMxY25AmwsPpXkW9GEaJplxMBiU2aQSJkU+BN7A+VetvJhQqMcTCFk1Q8RLOLhexr2u0QNOpqMTtYvwJSxAkmzxgNvcRezDtOMqR0GKgsw/eTMfMlqP6yftuDxM3CzwTTQNnCZkZ4nXTMBqVYXtfpesnbXtIw+GxMmGKSySRRcWTh8OyKbWBzyL2tQbeBFKOFlKh/Z+/GFlxEmH4gjmjdUySMitIzKH92MxLaEdOdPn30wweJI5FmMsix+6eNshkzZWftiy9k8rnyoA3aVDmyd/8HPh4ZzKsKz5uGszIjtlYodMx6joaI70Acw2bt3aJxU4c4kzBsSEw5wwGEyIpOHJnIBAY21DMTexA51jR7y7Y+zzGM4mRhDCzGTCBWixTSqssUS8McRAmYnQ2te469opUAcm3px+14MUkMM0jKsaFJDAWWeRmJk4vCgewA7OW6WUA3J5kftM2njYYYPsmZQ0lp5I0Lsi5SRYCOQhSfiCHp40bUqAOR4raW2WhjtJKrjAzTM0eGPvJo5DwkIeIFJGS11AHWw1vVuDa22TOkOVyHRMVxDEqoF4JLYRiUAVjPYdGC9RXUaVAHDftm1cXgMdHiOLKGw492cPIJFn4iXWP+joCMt7qC9rAg86349tbTXHxxjjhRiIoxD9n/oxwRRc8zTZdJAb6Zrg6W6V1OlQBxPdrfTas6LJC0uIYwYourYdVhR4r/ZzG4UCR2bQrc+FtKLfZbtPHzcb7Y7OgEeXiRPHIshB4i3aCMMt+gzW8Te9G+A2dHAgjhjWNBchUAVQWNzYDxJJqxQAqyo92oFl4gU3BuBc5AfECtWlUptaiHFPWKhjfLabwvheEoklllMKx3AuGUs736BVUk/MeNE9c4x+9sH8ryPJmkOETgQQxrxJpJ5gHnZEGoyoI0zGwF21oTsEldWYZbu7PeKNuJbM7lrDkt7C35Vm7w75RoXw2GD4jGFSBFDYmMkWDTPfLCAbasb+ANVhszHY7XFOcFhz/UQNfEOPCaYaIPFY/HvURbI2JBhYxHh4liQdFHM+LHmzeZJNDd3chRSVgY2bg55XQthxA6xMH6rnKkABiO32rG/lVnZWGlOIjIhMIjBDnkGFuX6WtvGiylVnWdhWqKVsxUqVKqi4HMVuzI7FeKOCWLWt2hc3IHT1ojFKlTOTYsYKOoEMZbB7Vjl5RbQUQv4DEwgtCx/Xjzp80WiyOIKLKAB5C1ZG+GxDi8JJEhyyizwt+CaIh4mv07QHoTU27O2fteEhny5TIvaU80dezIuvgwYelKMalZO9ewRjcHNhi5TioVzDXKdCDbqLjUdRetalQBzzEezaeWIZ5cKssc8MyCPChYCcOpULMM2aUEHqez051JsP2W8GfDTSSRyGFsRIycKycTEkMOECx4aoQLDXx0o/pUAc83Q9lRwWLWZpUkWIymM2lEvvib5/fcPQG2ia89DVnej2afa5sXKJUQ4rDJAPd3ZSjhi5OYXuAFt5Dwo6pUAc5n9lLti+Nx4+G2JhxDDgnjA4ZQqokmfQMb308Ldby7K9lfBgwUYljz4bFfaXcRWMti5CntXBAawJJtaug0qAOWSexyUYbDQx4iNZIEePjZJA9nlMugEuVwOWVwRfW/SuoRIQoBNyAAT4kddNKfSoAVKlSoAVKlSoAVDa+0LBF51EjH7OJDIwjkyDgfegNlsSumg9L0SUE4j2U4eTETTvLKTMsykKIk0xKlGzMkYMmUHs57263oA08V7QsDGrM81lVIpCcj6JifujovX8utYqe1qFsY8QjYQRQiZ5WWUSdu2VVi4Vzqy8yOZtyr2P2QwZGV8RiZC6wIWYx3C4U3jC+7sByHX661pbd9n0WJfEyGaaN8THHGxRlAUQtmXL2db8iCSCCaAPR7TMDwuLxG+94OThScbigZivDy5uWt7W8707He0nAwpE7zG0qGRbRyMwjU2LuoW6KDp2gNay8P7JIIgDFiJ45Vm46yqIQUcpw2AURBMpHw5dOlqk2t7KoMRwWknmaSKMxGSQRSvIhYv2+LGwDAk2YAWBtyoA1d7t9YsBgxiiDKjFAmTk3E1U3sQFtrf+JIp6b9YMkASm5njw9ikgPGmAZEIK6XB5nQdbU7eHdGLF4L7GWaOMBMpjygrwiCthbLbQaWt8qxh7LYjiBO2JxLETw4kpeMI88AAzsBHftW1AIAubW0sAR7u+13CYiItNfDuFmcoQ7KUw5Oco/DAchRmKrcgGo8ZvZgMFFiMRg4UeZhBPKFBjZ1xrqEdnKHnmzZfyF69w3sfwygI0+IkjWOdERjHaM4wFZXUrGDcg2F7gU6D2RwCKSNsRiH4scEZZjHcLhGVoglo7C2ULrfTz1oA2YfaBgmxJwwm94GdO44jLxi7oHK5SwHMXqxu7vfh8dmOGZmC2NzG6Aq1wGUsoDA2PKsjAey/Dw4xsSjvcyPKEKQkLJLfMVcxmQAE3AzaH6VPun7PYsBNJMkju0i5CCI0SwbNcrEiqz30zEXt60AFVKlSoAFZ/aPhkxX2ciXSZcOZQnuFncXWIte+Y/K3nVWT2qYYwpLGkzmSGeaNcoBYYUsrg6nKbqeh018qvzezzCNivtJV83EWYpxG4LTILLKY75S48aq4D2WYKFsyrKbLKgVpXKLHiL8REUmyg5mOnUk86AM0e2XDR4fDSYiOVJJ4RMyKo7Ccs/aYZlJuVtckC9q39l79QYnFNhoFlkKKrNIE9yqyoJIyXv8QOgte9/CqB9leEyxDNiAYU4auJ3EhivmETMNSgPIdK3dmbuQwTTzRgh8Rw+JdiQeCpRLA8tD60AYmL9qWDjxv2Ni+fiLEXCjhiV+6h7WbyuFsDzNVP/GDCf8PE5cszBuFZW+zE8UIc3aKgFjbS3npWudw8N9rOLHFWRmDsqyusTuosGZAbE29D1FeYP2fYSMwlUY8Dj5AzEj+lX4oYHvA3PPlQBnY/2t4KLN949mRBlVbO0kYlIViwHZUjNcixIGtVf/FiEyxSLb7G+ElxDOQeKphfh5Mt7XvpbqbWNq0V9luBXDx4dEkjWKRpUdJGEqu4sxz89Vstj0A8KszezzBuFDo7hYGw/bkdiY3OZsxJuWvrm6aWtYUAUT7VcMFYvFiUkWWKIxNF77NiAzRHKG1DBTyN79KhxfthwUcSuyzZ2eWMxZFEsbYe3EEl2Ci1xpe5uLVFtf2TRPEqQySBziIJpZZJHeZ0w4ZVRXvdSA3ZI5Vef2V4Ixoo4ysjyPxRM4nZp7cUu97tmAAN/CgAl2RtWPEwRzwnNHKoZTy0PiOh6Wq3UODwqxRrGt8qAKLksbDTUkkk+ZqagBUqVKgBUqVKgD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1211263"/>
            <a:ext cx="3552825" cy="2533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2" name="Picture 8" descr="http://i45.servimg.com/u/f45/12/25/76/59/smallp1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2656"/>
            <a:ext cx="3905250" cy="3019425"/>
          </a:xfrm>
          <a:prstGeom prst="rect">
            <a:avLst/>
          </a:prstGeom>
          <a:noFill/>
        </p:spPr>
      </p:pic>
      <p:pic>
        <p:nvPicPr>
          <p:cNvPr id="1034" name="Picture 10" descr="https://ufhealth.org/sites/default/files/graphics/images/en/1905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60648"/>
            <a:ext cx="3810000" cy="3048001"/>
          </a:xfrm>
          <a:prstGeom prst="rect">
            <a:avLst/>
          </a:prstGeom>
          <a:noFill/>
        </p:spPr>
      </p:pic>
      <p:pic>
        <p:nvPicPr>
          <p:cNvPr id="7" name="Picture 2" descr="http://www.popsci.com/sites/popsci.com/files/images/2011/04/Smallpox_vaccin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717032"/>
            <a:ext cx="4344485" cy="2879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8" name="Picture 14" descr="http://www.york.ac.uk/media/history/smallpox/RecognitionCardc197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3645024"/>
            <a:ext cx="1872208" cy="288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908720"/>
          <a:ext cx="9144000" cy="5654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276950"/>
                <a:gridCol w="3452147"/>
                <a:gridCol w="3414903"/>
              </a:tblGrid>
              <a:tr h="88772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Chickenpox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Smallpox</a:t>
                      </a:r>
                      <a:endParaRPr lang="en-IN" sz="2800" dirty="0"/>
                    </a:p>
                  </a:txBody>
                  <a:tcPr/>
                </a:tc>
              </a:tr>
              <a:tr h="887720">
                <a:tc>
                  <a:txBody>
                    <a:bodyPr/>
                    <a:lstStyle/>
                    <a:p>
                      <a:r>
                        <a:rPr lang="en-IN" b="1" dirty="0" smtClean="0"/>
                        <a:t>How initial symptoms differ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0 to 2 days of mild illness pass before the rash develops.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2 to 3 days of severe illness pass before the rash develops.</a:t>
                      </a:r>
                      <a:endParaRPr lang="en-IN" dirty="0"/>
                    </a:p>
                  </a:txBody>
                  <a:tcPr/>
                </a:tc>
              </a:tr>
              <a:tr h="910989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first appear on the face or trunk.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first appear in the throat or mouth, then on the face, or on the upper arms.</a:t>
                      </a:r>
                      <a:endParaRPr lang="en-IN" dirty="0"/>
                    </a:p>
                  </a:txBody>
                  <a:tcPr/>
                </a:tc>
              </a:tr>
              <a:tr h="887720">
                <a:tc>
                  <a:txBody>
                    <a:bodyPr/>
                    <a:lstStyle/>
                    <a:p>
                      <a:r>
                        <a:rPr lang="en-IN" b="1" dirty="0" smtClean="0"/>
                        <a:t>How the rash lesions differ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develop in successive fashion. While some are new, others are crusting over (in "crops").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develop at the same time, and they look alike on any one section of the body, such as the abdomen, arms, or face.</a:t>
                      </a:r>
                      <a:endParaRPr lang="en-IN" dirty="0"/>
                    </a:p>
                  </a:txBody>
                  <a:tcPr/>
                </a:tc>
              </a:tr>
              <a:tr h="88772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change rapidly, crusting over within 24 hours.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change slowly, scabbing over after 9 to 15 days.</a:t>
                      </a:r>
                      <a:endParaRPr lang="en-IN" dirty="0"/>
                    </a:p>
                  </a:txBody>
                  <a:tcPr/>
                </a:tc>
              </a:tr>
              <a:tr h="88772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sit on the skin surface like a "dewdrop on a rose petal."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become firm, dome-shaped, and deep in the skin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9552" y="332656"/>
            <a:ext cx="792088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IN" sz="2400" b="1" dirty="0" smtClean="0"/>
              <a:t>Differences between Chickenpox and Smallpox rash</a:t>
            </a:r>
            <a:endParaRPr lang="en-IN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0"/>
          <a:ext cx="9144000" cy="326516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276950"/>
                <a:gridCol w="3452147"/>
                <a:gridCol w="3414903"/>
              </a:tblGrid>
              <a:tr h="88772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Chickenpox</a:t>
                      </a:r>
                      <a:endParaRPr lang="en-IN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/>
                        <a:t>Smallpox</a:t>
                      </a:r>
                      <a:endParaRPr lang="en-IN" sz="2800" dirty="0"/>
                    </a:p>
                  </a:txBody>
                  <a:tcPr/>
                </a:tc>
              </a:tr>
              <a:tr h="887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How the rash lesions differ</a:t>
                      </a:r>
                    </a:p>
                    <a:p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Rash rarely develops on palms and soles.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Rash commonly develops on palms of the hands and soles of the feet.</a:t>
                      </a:r>
                      <a:endParaRPr lang="en-IN" dirty="0"/>
                    </a:p>
                  </a:txBody>
                  <a:tcPr/>
                </a:tc>
              </a:tr>
              <a:tr h="910989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are most concentrated on the torso, with fewest on the hands and feet. Lesions can affect the face and scalp, but rarely affect the entire body equally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Lesions are most concentrated on the face, hands, and feet.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http://img.webmd.com/dtmcms/live/webmd/consumer_assets/site_images/media/medical/hw/h999106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10240" b="6602"/>
          <a:stretch>
            <a:fillRect/>
          </a:stretch>
        </p:blipFill>
        <p:spPr bwMode="auto">
          <a:xfrm>
            <a:off x="4762500" y="3645024"/>
            <a:ext cx="4381500" cy="2376264"/>
          </a:xfrm>
          <a:prstGeom prst="rect">
            <a:avLst/>
          </a:prstGeom>
          <a:noFill/>
        </p:spPr>
      </p:pic>
      <p:pic>
        <p:nvPicPr>
          <p:cNvPr id="4" name="Picture 13" descr="http://nursingcrib.com/wp-content/uploads/smallpoxrash-vs-chickenpoxrash1.jpg?9d7bd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997" y="3284985"/>
            <a:ext cx="3682955" cy="3573016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/>
          <a:lstStyle/>
          <a:p>
            <a:r>
              <a:rPr lang="en-IN" b="1" dirty="0" err="1" smtClean="0">
                <a:solidFill>
                  <a:schemeClr val="accent2"/>
                </a:solidFill>
              </a:rPr>
              <a:t>Molluscum</a:t>
            </a:r>
            <a:r>
              <a:rPr lang="en-IN" b="1" dirty="0" smtClean="0">
                <a:solidFill>
                  <a:schemeClr val="accent2"/>
                </a:solidFill>
              </a:rPr>
              <a:t> </a:t>
            </a:r>
            <a:r>
              <a:rPr lang="en-IN" b="1" dirty="0" err="1" smtClean="0">
                <a:solidFill>
                  <a:schemeClr val="accent2"/>
                </a:solidFill>
              </a:rPr>
              <a:t>Contagiosum</a:t>
            </a:r>
            <a:r>
              <a:rPr lang="en-IN" b="1" dirty="0" smtClean="0">
                <a:solidFill>
                  <a:schemeClr val="accent2"/>
                </a:solidFill>
              </a:rPr>
              <a:t>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1026" name="AutoShape 2" descr="data:image/jpeg;base64,/9j/4AAQSkZJRgABAQAAAQABAAD/2wBDAAkGBwgHBgkIBwgKCgkLDRYPDQwMDRsUFRAWIB0iIiAdHx8kKDQsJCYxJx8fLT0tMTU3Ojo6Iys/RD84QzQ5Ojf/2wBDAQoKCg0MDRoPDxo3JR8lNzc3Nzc3Nzc3Nzc3Nzc3Nzc3Nzc3Nzc3Nzc3Nzc3Nzc3Nzc3Nzc3Nzc3Nzc3Nzc3Nzf/wAARCACgAKADASIAAhEBAxEB/8QAGgAAAgMBAQAAAAAAAAAAAAAAAgMAAQQFBv/EADQQAAIBBAECBQIEBQQDAAAAAAECEQADITESQVEEEyJhcTKRBUKBoRRSwdHwI7Hh8TNiov/EABkBAAMBAQEAAAAAAAAAAAAAAAABAgMEBf/EACARAAICAgMBAQEBAAAAAAAAAAABAhESIQMxQVEEExT/2gAMAwEAAhEDEQA/APcL65iGB6t0pIbiZLAQOgxWgsSBvUYxSrpCjkygDrJ3/auFnbEnPjJQkdeXc+1WrsBAYkE5PVvaqtsbolGk9guRUILlj6iesYmix1sLypHJoAmcjXxQt4dhJZoB7CKbbTmTD8gP96Nraleh7+qYpY2GRjSwqQq8jxzEf1phReJPKYWd/tTuCKfpY9aBbi/TBCMNCiqE3Yh2V1i2Dg4LDeKReLIxAVQB14gVqvOQJXEDtXM/ELzMksSANZqZNJGvFFydC38UV9JyJ0DNL/iuott/auNe8UztCL02Tuh8P4m9bYcmPEVlmeh/l1s9FbuqfSARjoIzWtCHBDEyRomJrl+He59LRuSCN11vDyyAqhmMn/irjI4+WOPY9XYyqqBHTovt70osGkkEkdWFPRFAPD7MKVkyRoYAVYk1oc6F+VcKszYEdBiKG2yQSZjQzunAfUFWSMHP96C6toFoQgzgDH+1FBYCw0mD/wCsj6ftQqWjiG4ts4ppYgAlgYOOtUbbcSQxI6kYoGjYrh4gQulJOYoQo4EROckjAoLbcSqujkxvUmtKS5B6/wAvamtkdAAOBMkdoxQ8QyyTJHWNU1kXTCDvNUUUjEx1J6UqoEyrPpgmD7GmBwckccxQiSNkzoDE0MRgqSfv+1UFEaAWicLgd6WxuEGARA0KdxA4hQecZmhuAsNfpNDBGK/JJY8eQEY71xfxMPwggkxE4rv3LYcEE8euK5nj0Vh5c4IyIrDkOz8zSkc6w9rw/gQFtKb1xsOfyqP+qPxK+f8AhNu4QoKvAYYJHX5E0Nnyrasl62HXqO/x7028VvBVtWhZtj/69z71n2juvY38Otu1kHjJiRHbvXYtOEQcgCew1WDwlssq21JljgDQ+a38eK8TxAHvmtYKjg53lJjGuKSfRr6v7UJUmXPpHRO9LVgo5CCx2M496ddkwCoUdMQWPetTlqhRGeZEg5B7VGccTycmTjjV21LpK2wpjqMD96VDJykFj3PpikMr6oxyOoJ1+1FxDCSk57AVnv3+JhiSdZOqvmCv1Bicx1qbLxZuczphuCY1Part3bhfIgk9qRLpcbBKiBGh80VrmhliCNCelOwcdGy464LzxJ3Oz8dqUSJEgkxiBgVRuB1xMGcRGKnI2jLqQFEicmKbkQojbSsWllHxGqJxxB5EA6GOsUochclVaIyTV3rpdDJUAnOM/FO1Qqdkhvykxj1ExS3JSJznLSPtFS2wYDkQO4I/zvQXCmDz5QcFU1+lTZaiAzsylecqdAClrZUMBPuZJH/VMHpY5JPQAZFFcUOCCrcokCffrUdml10Z7nhbbQW9X3BPtNTyUDlMSMiT071Ls8gFHATBOCd048jmFxIJmf2pJIrJ/RVtFtEgXD7/ADVC6oPrJHuKu5OIFsNJEkapTE8oZ3mNqsRVolq+zRyLBWVTjQA3TLdy4QxBVZ71lBO4umOpJir5Mp5eVbjQJM/tTIcTULileRfXZdVlutbdpVWZjuMRQeZcEFXg6MCkXGLOAt1x1lppNjjDY5rZfHElzrIMH+lAC9okgpE7iqCljCn1gaPQd4oXU7Zt9BupNF8Z0WAVSPMIjGFiaWwXiIZxmASIrWSQAAxjtx1QqSywH+cZmqaMlL6JtFgZDPPeOlHdTlczzdjMzTFBn/yNIEghajI4luTkzvRooMti+PqMW3OdExB7Gmzyn0KoknMa/vQeVH1Fsdjr4ojaHJVQHjyneqEvAbRTALZHHygoOCV646igS7wJHMmQRha0iyBJ9Az8k/rU8iXgRkiTuk4sMkZkHMkcnX2o2U8RJuGDOSBWoWwSOKvImBEULW2lQ2DOZMZqsWiM0Y1toTLIWbHX/moLfLARJHU1s8gEhmKlRsTk0JALYBCdNUsRuZhVXxM+wjVWLTFj9fq3ityovDoJ2BQNbAJKkkRABwKeIZ2ZvLElSSxInjO6B7YOFCg4wAJ+K0c1X1CI9gKoMCSQW6yIFAW0KFotIAkn8oJwapvDkgiADMyTTy0KeBIMerIP2pZvQSDyHzBoaVDUmCnh4An8uYAMGlXLasBxKzrA1TLt5+UoXYROMx80suSCYAEzJxyNKylZ0XBKhc8mzHWZorNoAwAwbqCdVo4WyQzFgYz71ZZbcLgds1pj6zDL4CtoBe07+KAqMlJDaA9qa99VT0sQDg+5pXnc3BVxxI703iLYRVB1Jnp3qEopJmPgilXXYEEECTAMTFIvlmtwAD11FTkVGNs0iYLKVPQRk1aOiOQOXE5JArJbNxmKak9OtMCcGXkrEDJBIzRdjcTY1xeJJHEDO8kVnXxCgcWWIOSf6UtrwVo4qoH8x39qU7hnlXTkCcwdRqnKQowNJuDzICEkDoBqha8vH9uJNVZUMsksW+36/FAyjllIAGiYqdjpF+YQD6gTMATWe5d9XEtInBmo5jPlrEaJoQ6CRyXOuKzFLZaSF8hOQSOuaY3OCIY59UiYqQCfUbpGoGKIKjryZCRrLUUxtiAxUmAM4yI+1NDTJYgdIAE1LhW1lVSYiCZ/WkG/kgMJ6txMx2mkBHtkEZbjHXFUAMq0biWOqIFTglmkaJiak8YiE+NmhFbOxausFg2xM96BrrRDKO5OqVbKFYKPg5M0OyFdOSiBM1VmKirHhp5AlAYyw3RW3RQfUoYdBSVzKlMTGqEqwfuO5QCaSbHXgVy4rTN4AHtukXroZSC5EQdfb/amBCTpZAyQoM0F1SQym4AAZhd7pMtUXbe2BKtdJPpkbPxVuGDYRweis0TVIxKiLgkggEnf6UfGByYkx7f1ppifYknix9CKO5M1BJYuXRBsFVk6pnAICxUEk5kYGKPy0CkHiZPfX2pIG6F28XZLOxGjGPn5o7sM7FlZuuTurQAZU46mKC44DQzchHTMe0070JbYsuAJW2Fz1FUty5yYJHE9hEUB5uvLQFKE6HeTG6VlUN9RY8mOPzE0DJOQ3se1H24KzCdGmi3BMgE9ZAgUULIymyPq9Q9gOncUQtAZYjjMr7/pWsW1UQSJ+cfaq8mcsWZh7dP7U8RZmaETHL1DGqmQwBZVMYJEz+laeSiONtdbPehPmQeQEZpBkdBQOEkZGpMUtpYj0pEdt0cjlxUFl7jtUbC4CgRkVo0ZpirbTPLk2Omqp2FwYUwO5gCmDKywj3FWVJ0CP13SSY2xDmFGRC52MdzWK7cFpfqg9ZH9a1+IBWWkmehNcHx92AOBUs3Xf71nJ0dPDDJnRs+Ktls3GiY1v7VpJHl+iIB7V5q14m5aYclhO43Xd8H4u2qxcB0IE7FTCRpy8LjtGsdRJAjBiiCqTxYgAyYIpPmrcXkqksBMHGKYGctMYjfarRyyTDVbbHiqwJjVFcUOZ4qqrESf8zWY+IiQxJYnIBmaWvi2tMphZB9IAgfanaEoN9D76lYBPJpk1nuOqgEsBIxjIrPf/ETbdpk/NY3/ABBbzcOCgzsDNQ5rw3hxSo6CeItBirOf06003UQyFBXcRBrmqjO44mD7dK0i00gG6xk9c0KTYpQSNf8AEoGLFsk9M1T3yzE83Jk4pJsAuQTyIzTbSLyCxLRNVbM6iLYq30sST7VfqIhViMxO6e6pxmVBG460vgju8PgCRndDQJo3tdCKQTBBwJ1SF8YTga1kap95EVRkHpnFAwOAwnvJkVWyFVbB8xGJAxPXVQMVRsFiNNVl0UbyRpRUXxAnCzB007osDB4pbrNyZjBOhXK8bYa0VhRKn6pr0TNztHC4OiNmaR4zw3nWwAoVemcfvWUo30dXFzYvZwns32ti9cZWV9ZBMj2ro+CslUTDcgMkjRptrwUENIZp+mn27dzPMHH2NSomnJz5KiJYSJDQx+qcAU60tuJ5qQToVQByCIndD/DnZO+mK0SOR0+2XcsqTPpUR0ME1i8WnkKWKgnMHO66FxQglTJHXkKw/iDFxxUkmZntRJ6K47s4PjLz+hQwBOzFZgpEMrEnrH9K237fG6paGxuNZorX4fduAuvlgAFj64JFc/Z60ZRUUF4G69xMzjddiwkHOSDIjpXN/DbLKXMwfvXW8ODzJkEdcb961gcP6GrdEuLcGXkAdhNS1b5pz5Ge57HVO5AmLZxs+9CxMgzII10FaaOS9UG6otqeJ5jMgUpLSrHELBO41ULciJkADc7omYLoSJke9AjYbIbDMDOYoVQCQCSJ0KY1xREsJNLcB4aN5OKtkK2KZCzKeP6HtRqiCZIUTjGTU4qvrMgE/qKC4yq0HA/zPxU6KGhUkBGEjY7VaMGCglSNExif71j84KCFYnkZBjdF53JvUTvDT1+KVoeDHxxc8oDfzTulXSVIA5SoxOY/WqF0OhBclJzNCs/laFI0BM0rGl9Ct3v9Ti2B9REdO9H5oCnHEE4EyPjVVJIIaJ1/xUEZ4xIYDOSKLoGkwHAMQRnZJpfBWJiJAyYmnYW2AfqycDXuaAOV48uZJzJPX4oeykI/gxdDeZGoMto/FUv4eluTcYSNSsEe+6eTzMqSZOAelOVQYIafbNTiV/SQhVCZLLAEiRE0wNA9JwBqow9Q4jZkntR8GcakE/4apKiHIG2AyfOcCk3rZvA8YEa5CtS2+WBJnFEygMZIEZPvTojKmY7dt1BJXJOSajIiTAzOSK2uJccyNTHeluoMgCCTum40Gdsq5bMBoMjoRVWgxtQskT9U9qc3JgWkmdwOtLZWDQSJjMYpiT0RUJHMkmT21VG0oYBcDoRTbUEsdhdCigcYJjJgxTrQXTML+GwGyAO1EEIDkiScAA6rTcQkgEnh1gZNULeRyEAjr0qMS89GWwjifQ0tMEHWYp8M3pAAPcU8pxPaD0OzQWgGcpkdSaeJLlYKqxydR0BqeWV4qpicT1Ip3GFkMMD9qowWME46iniTkLe0f5sRmetLewfLYiDA71pZTAgjHvUEsZgnj70sRqYi1bIWHA7/ADTgBwjvkz0q29ED1ExOaotkjliM/wDVOqFbYKoHciMdxU8zJgAgYyMdapr3r4axlh2qme0RoEDQo14G/SmvAuQsaAkdqYxaQwUZ7ishKrca4ognsa0GWSDBz31SQ2MFwBSW/McA0lxDBgQAO52aG2rEyJkD0zkCrKAg+Yw4jt1p22F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8575" y="-914400"/>
            <a:ext cx="1905000" cy="1905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8" name="Picture 4" descr="http://www.dermnetnz.org/viral/img/s/molluscum5-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26" y="2996952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://hardinmd.lib.uiowa.edu/pictures22/dermnet/molluscum_contagiosum_0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0336" r="12884"/>
          <a:stretch>
            <a:fillRect/>
          </a:stretch>
        </p:blipFill>
        <p:spPr bwMode="auto">
          <a:xfrm>
            <a:off x="5148064" y="2996952"/>
            <a:ext cx="3744416" cy="3171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3528" y="1340768"/>
            <a:ext cx="7920880" cy="1130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IN" sz="2800" dirty="0" smtClean="0"/>
              <a:t>Hemispheric in shape, </a:t>
            </a:r>
            <a:r>
              <a:rPr lang="en-IN" sz="2800" dirty="0" smtClean="0">
                <a:solidFill>
                  <a:srgbClr val="FF0000"/>
                </a:solidFill>
              </a:rPr>
              <a:t>5 mm </a:t>
            </a:r>
            <a:r>
              <a:rPr lang="en-IN" sz="2800" dirty="0" smtClean="0"/>
              <a:t>in diameter, multiple, discrete elevated nodules</a:t>
            </a:r>
            <a:r>
              <a:rPr lang="en-IN" sz="2800" dirty="0" smtClean="0">
                <a:solidFill>
                  <a:srgbClr val="FF0000"/>
                </a:solidFill>
              </a:rPr>
              <a:t>,  with central </a:t>
            </a:r>
            <a:r>
              <a:rPr lang="en-IN" sz="2800" dirty="0" err="1" smtClean="0">
                <a:solidFill>
                  <a:srgbClr val="FF0000"/>
                </a:solidFill>
              </a:rPr>
              <a:t>umbilication</a:t>
            </a:r>
            <a:r>
              <a:rPr lang="en-IN" sz="2800" dirty="0" smtClean="0">
                <a:solidFill>
                  <a:srgbClr val="FF0000"/>
                </a:solidFill>
              </a:rPr>
              <a:t> (keratinized) &amp; slightly red in colour.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medicalinspection.net/wp-content/uploads/2011/01/fig.2.-multiple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515" y="1052737"/>
            <a:ext cx="3763453" cy="530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004048" y="1124744"/>
            <a:ext cx="3600400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buFont typeface="Arial" pitchFamily="34" charset="0"/>
              <a:buChar char="•"/>
            </a:pPr>
            <a:r>
              <a:rPr lang="en-IN" sz="2800" dirty="0" smtClean="0"/>
              <a:t> Large eosinophillic intra-cytoplasmic inclusion bodies called  </a:t>
            </a:r>
            <a:r>
              <a:rPr lang="en-IN" sz="2800" dirty="0" smtClean="0">
                <a:solidFill>
                  <a:srgbClr val="FF0000"/>
                </a:solidFill>
              </a:rPr>
              <a:t>“Henderson-Paterson Inclusions”.</a:t>
            </a:r>
          </a:p>
          <a:p>
            <a:pPr algn="just">
              <a:buFont typeface="Arial" pitchFamily="34" charset="0"/>
              <a:buChar char="•"/>
            </a:pPr>
            <a:endParaRPr lang="en-IN" sz="2800" dirty="0" smtClean="0">
              <a:solidFill>
                <a:srgbClr val="FF000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IN" sz="2800" dirty="0" smtClean="0">
                <a:solidFill>
                  <a:schemeClr val="tx1"/>
                </a:solidFill>
              </a:rPr>
              <a:t> Accumulate in the crater formed by the distinctive </a:t>
            </a:r>
            <a:r>
              <a:rPr lang="en-IN" sz="2800" dirty="0" err="1" smtClean="0">
                <a:solidFill>
                  <a:schemeClr val="tx1"/>
                </a:solidFill>
              </a:rPr>
              <a:t>umbilication</a:t>
            </a:r>
            <a:r>
              <a:rPr lang="en-IN" sz="2800" dirty="0" smtClean="0">
                <a:solidFill>
                  <a:schemeClr val="tx1"/>
                </a:solidFill>
              </a:rPr>
              <a:t> of the dome-shaped lesion.</a:t>
            </a:r>
          </a:p>
          <a:p>
            <a:pPr algn="just"/>
            <a:endParaRPr lang="en-IN" sz="28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83768" y="1124744"/>
            <a:ext cx="36004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03848" y="2564904"/>
            <a:ext cx="79208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475656" y="3356992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59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Structure &amp; Shape: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http://library.thinkquest.org/03oct/00520/gallery/photos/viru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00808"/>
            <a:ext cx="7091698" cy="4680520"/>
          </a:xfrm>
          <a:prstGeom prst="rect">
            <a:avLst/>
          </a:prstGeom>
          <a:noFill/>
        </p:spPr>
      </p:pic>
      <p:pic>
        <p:nvPicPr>
          <p:cNvPr id="4" name="Picture 2" descr="http://image.slidesharecdn.com/classificationofvirussummary-100325002939-phpapp01/95/slide-1-728.jpg?1269495377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340768"/>
            <a:ext cx="7175341" cy="5381506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56792"/>
            <a:ext cx="9144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4800" b="1" dirty="0" smtClean="0"/>
              <a:t>RNA Viruses: </a:t>
            </a:r>
            <a:r>
              <a:rPr lang="en-IN" sz="4800" b="1" dirty="0" err="1" smtClean="0"/>
              <a:t>Picornavirus</a:t>
            </a:r>
            <a:endParaRPr lang="en-IN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365104"/>
            <a:ext cx="5688632" cy="1752600"/>
          </a:xfrm>
        </p:spPr>
        <p:txBody>
          <a:bodyPr>
            <a:noAutofit/>
          </a:bodyPr>
          <a:lstStyle/>
          <a:p>
            <a:pPr marL="521208" indent="-457200">
              <a:buFont typeface="+mj-lt"/>
              <a:buAutoNum type="arabicPeriod"/>
            </a:pPr>
            <a:r>
              <a:rPr lang="en-IN" sz="2800" dirty="0" err="1" smtClean="0">
                <a:solidFill>
                  <a:schemeClr val="tx1"/>
                </a:solidFill>
              </a:rPr>
              <a:t>Herpangina</a:t>
            </a:r>
            <a:endParaRPr lang="en-IN" sz="2800" dirty="0" smtClean="0">
              <a:solidFill>
                <a:schemeClr val="tx1"/>
              </a:solidFill>
            </a:endParaRPr>
          </a:p>
          <a:p>
            <a:pPr marL="521208" indent="-457200">
              <a:buFont typeface="+mj-lt"/>
              <a:buAutoNum type="arabicPeriod"/>
            </a:pPr>
            <a:r>
              <a:rPr lang="en-IN" sz="2800" dirty="0" smtClean="0">
                <a:solidFill>
                  <a:schemeClr val="tx1"/>
                </a:solidFill>
              </a:rPr>
              <a:t>Acute </a:t>
            </a:r>
            <a:r>
              <a:rPr lang="en-IN" sz="2800" dirty="0" err="1" smtClean="0">
                <a:solidFill>
                  <a:schemeClr val="tx1"/>
                </a:solidFill>
              </a:rPr>
              <a:t>Lymphonodular</a:t>
            </a:r>
            <a:r>
              <a:rPr lang="en-IN" sz="2800" dirty="0" smtClean="0">
                <a:solidFill>
                  <a:schemeClr val="tx1"/>
                </a:solidFill>
              </a:rPr>
              <a:t> pharyngitis</a:t>
            </a:r>
          </a:p>
          <a:p>
            <a:pPr marL="521208" indent="-457200">
              <a:buFont typeface="+mj-lt"/>
              <a:buAutoNum type="arabicPeriod"/>
            </a:pPr>
            <a:r>
              <a:rPr lang="en-IN" sz="2800" dirty="0" smtClean="0">
                <a:solidFill>
                  <a:schemeClr val="tx1"/>
                </a:solidFill>
              </a:rPr>
              <a:t>Hand, foot &amp; mouth Disease</a:t>
            </a:r>
          </a:p>
          <a:p>
            <a:pPr marL="521208" indent="-457200">
              <a:buFont typeface="+mj-lt"/>
              <a:buAutoNum type="arabicPeriod"/>
            </a:pPr>
            <a:r>
              <a:rPr lang="en-IN" sz="2800" dirty="0" smtClean="0">
                <a:solidFill>
                  <a:schemeClr val="tx1"/>
                </a:solidFill>
              </a:rPr>
              <a:t>Foot &amp; mouth disease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000" b="1" dirty="0" err="1" smtClean="0"/>
              <a:t>Herpangina</a:t>
            </a:r>
            <a:endParaRPr lang="en-IN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4953000" cy="1752600"/>
          </a:xfrm>
        </p:spPr>
        <p:txBody>
          <a:bodyPr>
            <a:normAutofit lnSpcReduction="10000"/>
          </a:bodyPr>
          <a:lstStyle/>
          <a:p>
            <a:r>
              <a:rPr lang="en-IN" sz="2800" b="1" dirty="0" err="1" smtClean="0">
                <a:solidFill>
                  <a:srgbClr val="FF0000"/>
                </a:solidFill>
              </a:rPr>
              <a:t>Aphthous</a:t>
            </a:r>
            <a:r>
              <a:rPr lang="en-IN" sz="2800" b="1" dirty="0" smtClean="0">
                <a:solidFill>
                  <a:srgbClr val="FF0000"/>
                </a:solidFill>
              </a:rPr>
              <a:t> Pharyngitis </a:t>
            </a:r>
          </a:p>
          <a:p>
            <a:r>
              <a:rPr lang="en-IN" sz="2800" b="1" dirty="0" smtClean="0">
                <a:solidFill>
                  <a:srgbClr val="FF0000"/>
                </a:solidFill>
              </a:rPr>
              <a:t>Vesicular Pharyngitis </a:t>
            </a:r>
          </a:p>
          <a:p>
            <a:endParaRPr lang="en-IN" sz="2800" b="1" dirty="0" smtClean="0">
              <a:solidFill>
                <a:schemeClr val="tx1"/>
              </a:solidFill>
            </a:endParaRPr>
          </a:p>
          <a:p>
            <a:r>
              <a:rPr lang="en-IN" sz="2800" b="1" dirty="0" err="1" smtClean="0">
                <a:solidFill>
                  <a:schemeClr val="tx1"/>
                </a:solidFill>
              </a:rPr>
              <a:t>Zahorsky</a:t>
            </a:r>
            <a:r>
              <a:rPr lang="en-IN" sz="2800" b="1" dirty="0" smtClean="0">
                <a:solidFill>
                  <a:schemeClr val="tx1"/>
                </a:solidFill>
              </a:rPr>
              <a:t> in 1920</a:t>
            </a:r>
            <a:endParaRPr lang="en-IN" sz="28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microbeworld.org/index.php?option=com_jlibrary&amp;view=article&amp;task=download&amp;id=794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052736"/>
            <a:ext cx="5048250" cy="370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843808" y="0"/>
            <a:ext cx="3528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Coxsackie group A virus</a:t>
            </a:r>
            <a:endParaRPr lang="en-IN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547664" y="5013176"/>
            <a:ext cx="6733256" cy="1368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IN" sz="2800" dirty="0" smtClean="0"/>
              <a:t>Incubation period: </a:t>
            </a:r>
            <a:r>
              <a:rPr lang="en-IN" sz="2800" dirty="0" smtClean="0">
                <a:solidFill>
                  <a:srgbClr val="FF0000"/>
                </a:solidFill>
              </a:rPr>
              <a:t>2-10 days</a:t>
            </a:r>
          </a:p>
          <a:p>
            <a:r>
              <a:rPr lang="en-IN" sz="2800" dirty="0" smtClean="0"/>
              <a:t>A </a:t>
            </a:r>
            <a:r>
              <a:rPr lang="en-IN" sz="2800" dirty="0" smtClean="0">
                <a:solidFill>
                  <a:srgbClr val="FF0000"/>
                </a:solidFill>
              </a:rPr>
              <a:t>summer disease</a:t>
            </a:r>
            <a:r>
              <a:rPr lang="en-IN" sz="2800" dirty="0" smtClean="0"/>
              <a:t>, common in </a:t>
            </a:r>
            <a:r>
              <a:rPr lang="en-IN" sz="2800" dirty="0" smtClean="0">
                <a:solidFill>
                  <a:srgbClr val="FF0000"/>
                </a:solidFill>
              </a:rPr>
              <a:t>children.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Clinical features:</a:t>
            </a:r>
            <a:endParaRPr lang="en-IN" b="1" dirty="0">
              <a:solidFill>
                <a:schemeClr val="accent2"/>
              </a:solidFill>
            </a:endParaRPr>
          </a:p>
        </p:txBody>
      </p:sp>
      <p:pic>
        <p:nvPicPr>
          <p:cNvPr id="7170" name="Picture 2" descr="http://t1.gstatic.com/images?q=tbn:ANd9GcSrOKE1FMZ019XQdjzIhvhdBXudK6PtOpmphfON7eyI6wnBCrlXh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060848"/>
            <a:ext cx="3384376" cy="321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https://encrypted-tbn1.gstatic.com/images?q=tbn:ANd9GcQAH6FZp8NRaJtJUNTu5zkgxvcJcOCMmjXaauwiATj4Lc92pSOeW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65363"/>
            <a:ext cx="4248472" cy="2672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http://dermnetnz.org/viral/img/herpangina-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268760"/>
            <a:ext cx="4176464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ular Callout 5"/>
          <p:cNvSpPr/>
          <p:nvPr/>
        </p:nvSpPr>
        <p:spPr>
          <a:xfrm>
            <a:off x="683568" y="5517232"/>
            <a:ext cx="2664296" cy="1152128"/>
          </a:xfrm>
          <a:prstGeom prst="wedgeRectCallout">
            <a:avLst>
              <a:gd name="adj1" fmla="val 520"/>
              <a:gd name="adj2" fmla="val -17507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dirty="0" smtClean="0"/>
              <a:t>Sore throat, low-grade fever, head-ache, </a:t>
            </a:r>
            <a:r>
              <a:rPr lang="en-IN" sz="2400" dirty="0" err="1" smtClean="0"/>
              <a:t>rhinorrhea</a:t>
            </a:r>
            <a:endParaRPr lang="en-IN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Acute </a:t>
            </a:r>
            <a:r>
              <a:rPr lang="en-IN" b="1" dirty="0" err="1" smtClean="0"/>
              <a:t>Lymphonodular</a:t>
            </a:r>
            <a:r>
              <a:rPr lang="en-IN" b="1" dirty="0" smtClean="0"/>
              <a:t> Pharyngitis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293096"/>
            <a:ext cx="6552728" cy="2088232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IN" b="1" dirty="0" smtClean="0"/>
              <a:t> </a:t>
            </a:r>
            <a:r>
              <a:rPr lang="en-IN" sz="3000" b="1" dirty="0" err="1" smtClean="0">
                <a:solidFill>
                  <a:schemeClr val="tx1"/>
                </a:solidFill>
              </a:rPr>
              <a:t>Steigman</a:t>
            </a:r>
            <a:r>
              <a:rPr lang="en-IN" sz="3000" b="1" dirty="0" smtClean="0">
                <a:solidFill>
                  <a:schemeClr val="tx1"/>
                </a:solidFill>
              </a:rPr>
              <a:t> &amp; co-workers in 1962</a:t>
            </a:r>
          </a:p>
          <a:p>
            <a:pPr>
              <a:buFont typeface="Arial" pitchFamily="34" charset="0"/>
              <a:buChar char="•"/>
            </a:pPr>
            <a:endParaRPr lang="en-IN" sz="3000" b="1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IN" sz="3000" b="1" dirty="0" smtClean="0">
                <a:solidFill>
                  <a:schemeClr val="tx1"/>
                </a:solidFill>
              </a:rPr>
              <a:t> Caused by </a:t>
            </a:r>
            <a:r>
              <a:rPr lang="en-IN" sz="3000" b="1" dirty="0" smtClean="0">
                <a:solidFill>
                  <a:srgbClr val="FF0000"/>
                </a:solidFill>
              </a:rPr>
              <a:t>Coxsackie A10 virus</a:t>
            </a:r>
          </a:p>
          <a:p>
            <a:pPr>
              <a:buFont typeface="Arial" pitchFamily="34" charset="0"/>
              <a:buChar char="•"/>
            </a:pPr>
            <a:endParaRPr lang="en-IN" sz="30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IN" sz="3000" b="1" dirty="0" smtClean="0">
                <a:solidFill>
                  <a:srgbClr val="FF0000"/>
                </a:solidFill>
              </a:rPr>
              <a:t> </a:t>
            </a:r>
            <a:r>
              <a:rPr lang="en-IN" sz="3000" b="1" dirty="0" smtClean="0">
                <a:solidFill>
                  <a:schemeClr val="tx1"/>
                </a:solidFill>
              </a:rPr>
              <a:t>Marked similarities to </a:t>
            </a:r>
            <a:r>
              <a:rPr lang="en-IN" sz="3000" b="1" dirty="0" err="1" smtClean="0">
                <a:solidFill>
                  <a:schemeClr val="tx1"/>
                </a:solidFill>
              </a:rPr>
              <a:t>Herpangina</a:t>
            </a:r>
            <a:r>
              <a:rPr lang="en-IN" sz="3000" b="1" dirty="0" smtClean="0">
                <a:solidFill>
                  <a:schemeClr val="tx1"/>
                </a:solidFill>
              </a:rPr>
              <a:t>.</a:t>
            </a:r>
            <a:endParaRPr lang="en-IN" sz="30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o.quizlet.com/i/PGwDlCLmYGKKeQXr63Xi6w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17977"/>
            <a:ext cx="4860032" cy="324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8616" name="Picture 8" descr="http://dc395.4shared.com/doc/GWjcO5Vw/preview_html_3a2b1a0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536504" cy="3553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076056" y="1340768"/>
            <a:ext cx="3888432" cy="1440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Raised, discrete, whitish or yellowish to dark pink solid papules surrounded by narrow zone of </a:t>
            </a:r>
            <a:r>
              <a:rPr lang="en-IN" sz="2400" b="1" dirty="0" err="1" smtClean="0"/>
              <a:t>erythema</a:t>
            </a:r>
            <a:endParaRPr lang="en-IN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627784" y="1700808"/>
            <a:ext cx="576064" cy="1440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59632" y="548680"/>
            <a:ext cx="360040" cy="50405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220072" y="0"/>
            <a:ext cx="3384376" cy="7920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High-grade fever &amp; sore throat</a:t>
            </a:r>
            <a:endParaRPr lang="en-IN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3933056"/>
            <a:ext cx="3600400" cy="1152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Not vesicular &amp; do not ulcerate. Commonly involving uvula</a:t>
            </a:r>
            <a:endParaRPr lang="en-I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79512" y="5229200"/>
            <a:ext cx="3888432" cy="1440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Papules consists of hyper-plastic lymphoid aggregates &amp; intra-cytoplasmic viral inclusion </a:t>
            </a:r>
            <a:endParaRPr lang="en-IN" sz="24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84784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Hand, Foot &amp; Mouth Disease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437112"/>
            <a:ext cx="6192688" cy="1752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IN" sz="2800" b="1" dirty="0" smtClean="0"/>
              <a:t> Robinson &amp; co-workers in 1958</a:t>
            </a:r>
          </a:p>
          <a:p>
            <a:pPr>
              <a:buFont typeface="Arial" pitchFamily="34" charset="0"/>
              <a:buChar char="•"/>
            </a:pPr>
            <a:endParaRPr lang="en-IN" sz="2800" b="1" dirty="0" smtClean="0"/>
          </a:p>
          <a:p>
            <a:pPr>
              <a:buFont typeface="Arial" pitchFamily="34" charset="0"/>
              <a:buChar char="•"/>
            </a:pPr>
            <a:r>
              <a:rPr lang="en-IN" sz="2800" b="1" dirty="0" smtClean="0"/>
              <a:t> Caused by </a:t>
            </a:r>
            <a:r>
              <a:rPr lang="en-IN" sz="2800" b="1" dirty="0" smtClean="0">
                <a:solidFill>
                  <a:srgbClr val="FF0000"/>
                </a:solidFill>
              </a:rPr>
              <a:t>Coxsackie A16 virus</a:t>
            </a:r>
          </a:p>
          <a:p>
            <a:pPr>
              <a:buFont typeface="Arial" pitchFamily="34" charset="0"/>
              <a:buChar char="•"/>
            </a:pPr>
            <a:endParaRPr lang="en-IN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996952"/>
            <a:ext cx="3888432" cy="1152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 smtClean="0"/>
              <a:t>Maculo-papular</a:t>
            </a:r>
            <a:r>
              <a:rPr lang="en-IN" sz="2400" b="1" dirty="0" smtClean="0"/>
              <a:t>, </a:t>
            </a:r>
            <a:r>
              <a:rPr lang="en-IN" sz="2400" b="1" dirty="0" err="1" smtClean="0"/>
              <a:t>exanthematous</a:t>
            </a:r>
            <a:r>
              <a:rPr lang="en-IN" sz="2400" b="1" dirty="0" smtClean="0"/>
              <a:t> &amp; vesicular lesions of the skin</a:t>
            </a:r>
            <a:endParaRPr lang="en-IN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347864" y="4509120"/>
            <a:ext cx="2304256" cy="21328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Oral lesions are </a:t>
            </a:r>
          </a:p>
          <a:p>
            <a:pPr algn="ctr"/>
            <a:r>
              <a:rPr lang="en-IN" sz="2400" b="1" dirty="0" smtClean="0"/>
              <a:t>numerous, small, </a:t>
            </a:r>
          </a:p>
          <a:p>
            <a:pPr algn="ctr"/>
            <a:r>
              <a:rPr lang="en-IN" sz="2400" b="1" dirty="0" smtClean="0"/>
              <a:t>multiple vesicular &amp; ulcerative</a:t>
            </a:r>
            <a:endParaRPr lang="en-IN" sz="2400" b="1" dirty="0"/>
          </a:p>
        </p:txBody>
      </p:sp>
      <p:pic>
        <p:nvPicPr>
          <p:cNvPr id="1026" name="Picture 2" descr="http://www.baby2talk.com/wp-content/uploads/2012/07/4829355760_32767173f6_z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0846" r="22750" b="7665"/>
          <a:stretch>
            <a:fillRect/>
          </a:stretch>
        </p:blipFill>
        <p:spPr bwMode="auto">
          <a:xfrm>
            <a:off x="539552" y="0"/>
            <a:ext cx="2987824" cy="2757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8" name="AutoShape 4" descr="data:image/jpeg;base64,/9j/4AAQSkZJRgABAQAAAQABAAD/2wCEAAkGBxQTEhUUExQVFhUXGBQXFxUUGBUVFhgYFBQXFhQYFBcYHCggGBolHBQUITEhJSkrLi4uFx8zODMsNygtLisBCgoKDg0OGxAQGiwkICQsLCwsLCwsLCwsLCwsLCwsLCwsLCwsLCwsLCwsLDcsLCwsLCwsLCwsLCwsLDcrLDcsK//AABEIAMIBAwMBIgACEQEDEQH/xAAcAAABBQEBAQAAAAAAAAAAAAAFAAIDBAYHAQj/xAA/EAABAwMCAwYEBAMHAwUAAAABAAIRAwQhBTESQVEGYXGBkfAiobHBEzLR4UJS8QcUI3KCkrNiorIVJDNDU//EABoBAAMBAQEBAAAAAAAAAAAAAAIDBAEABQb/xAAlEQACAgICAgIDAAMAAAAAAAAAAQIRAyESMQRBEzIiQlEjYYH/2gAMAwEAAhEDEQA/AOpOqqlWqAZ8VITO2ZxKGdonFjZ28OfRLk9Ho44JyUSQ1mnvgolYuxM9FhtLruc/Mkc1ttIZtO2EuErD8rEsegxagSTzP7qaoSMeiipgA47z+isVW7JyPMl2egZVW4f34z727lbb88KOu0EHwRArsGVagjn3+X9UErk/FBxGxnw+qM3VGRA6557lCbhmCdsx79EmRTBoyurUGlxPMEx6lZTVnHK117kn31WV1cbpa7LHJ1Rz3XAZQfiPUrQa6xZ9UR6PPy9lixqQ8d8j5InpxmohNmPjb4/ZE7DFSO9Bl6GYPsjoOjrT2Z2WR0qphanT6sryX2ew1oP0Vbp4CoUHK012EaYhodcugITcVIVq5qobVdJWtnJEbDJV+gzZRU6YCbVvWtG64KnJ6CbagC8NeVmbrWw3PFCEVe2DB/8AZ85WW30Oj4z9m5bMynfjdSFz657Ytx8Zd4So6XagHk70K6mvQxeLa7OhkgqtVZCxtHtWBuSO5FLXtKx25W2Ll4049BniKRqYUDLtrsgr0uXNiarsd+IUlHxL1ZYVm4tz3eSq6hb8XOQeRUlCr8Mddyn1Iju79z+q9LtEi/GVgejbtbsMlF7I5A5CT8vYVauA3O89N1YtXkSZjAHqf2WJUdkbkHaQAg+AVirsoaJJbj169VYLcJqPOl2Md195TS4nlHingeymNhcYUrlvLPr+3is9qBgGBjJR3UnGQOX3j90B1F+DvPQwkzKMSM5evwekz8lndXbhHbsT+n0QS+ZhBEsaMJrVPKy9RsEhbHV6eVlb1kOVEGR5YjLP87fH7IozFT0Qu0/O3x+yKD84WZEDhezX6a74QVqNLqTCyelO+GFptJXkzWz21uJqbdWHOVezGFbc1ahEuyjWKp1HQrtywwgOoNd0PfHIc471wUVZFqmsBogIDUdVq8+EeqZcWTi+e/E7x5YlTUqbxsZ8VrR6OKKitDKWjMcPi4j4lU77Q6Tchu/ij9s1+R8PoTHfuvati50SfAQtUmuhjSb2CNO0xo/hHojDLAQcCAkdOqDmE8urcBZxwwmSI3I2JXcv6dJX9QZdWFMjICzup2gb/wDHIdyAytcdPdUOSSfTZWKOlhoyMrYyMmtVZjdIr3Td8eK2NldvcMiD4pOtOLlhX7a24Qsk7JMijGKR4HFJT/hpIOBKavTqm0q/Wdju5cj4oPZ1MBEHZifLovSi9C5x/IirDrM9yg/vclo2JdM9zRk+GVW1C4cHjh2JiPur1tbcYA5ye74Qc+RP0Wd9G8VFWzSaa4mmI798q+x2yHWIgdeWPf0V174MYHNUHlT+wqzo26j5qm1xMjbwx5fVEHtkKq/AMDfY436IWdF6Bl6JE7n9cIJfNwY5o/eNnYezlAbrePukSZTi6AN02J/qgWoBaC8fnHfHggt8ccvf9UKKfRjtUp7wsjqrMgra6i2ZWS1hmPMJ8SXKtAu3PxBFA4EtKF0fzBXOKPIo5K0TwdSs12nYAWl0pyyeiVwRC0tg6CvKyrZ7eOVxNtp7vhRBhQTTq6MU3oULmtjbkobWpAyFcvHKCmFvsxa2Cq1kDyUFa1aNhlaD8BMfYtXNWPx5qewZa2UiR5qc2JGYRahaw2AvLi2cB8K6mkGvIuQM/CgHHmqvEwO+IEiNgeHPLMbI7bW2PiUVXSMyIQvl2hizRtpg6hSkQ0R3hWKenTkmVbtqPDhWvwD5I1sVlzO9Ax1sBgBMdQRoW6hqUEXEleSwIWJK86jlJCbY21q7ItSaTj0Wf06ptsj9rVI38lbE2RI+l3bfVXqDI+HoAOXveUxgmDGBmNpju8YVujAyd+/5piJZuy1bwBk+IxlSh42OTz7gq1IAnM9T9grNOhBlo35ckVsmkkWi6Ao6oxjOZ81I0jbn0SdtCKxIDuamXTERz3mc90Ax6oJfjH69J2Ri+EZjwHvrlDbulMAZnY9fcKeRZBVszeo7A+fzwg90CtFe0c+HTn4d0IRcU9z068kI9SMtfsgFY/Wdj4raamcn3KxusDKdETl6AtL8wVtUwMhWAU5kSCGkXXC6PRbTTrkGMrnbuqMaPqsGHKPPivaL/Gz1+LOpWVeEctq8jKw1hfCBlG6F33qDotdMPVaidQKEMvZKJ2tWVqYDCbGyn4G6jonClqskI09CtWOt3h2ytCkq1jbcOVfYEUW2tmzpPRGaEr0UVaa1OYwJiQHIH/3JsypBRhXjTTCxbxoxyspmkoa1PCv8KrXCxnJgd7MpKctSSwzJ6ZcbLSWd57/RYjRrmQFq7FzTGFX0M0+w3SuvjjJmI8BuiAcJH32VO1aIG3PvTa98G7b7DBJ8kfoW48nSQXoEeQMnPkESY7E+Hos1p2psL+Gdonx6FHg07t9EUXZLnxOLpliZKbUwCeXIL22dImI/fr3p9QoqJvYHuhMk4ODPTpCD3hnnkYBnfmT3H90duhEDryQfUqIyI2xI281PMrx7M9duzPQ+CGVhv5/VFLl24Ge/n0E9yDXVWHHH37kJQomd1ZkT79Vi9VOVtdady5e/ksPqjk6ArL0CApJXlEZC9qu+JPbIKPZXhCc0hFLHQK1YSym4D+Z3wt9Tv5LDhaTrBpw1+R16eK19pfgjBwdlir3RK1KeJhhu7hlvqvNO1F1Ewct6dPDopc2BS2irFna0zfuuTuEQ0rWMwd1n9OvWVWy0z1HMeIUlalHxBQcadMuUkzpFpdghEKVaVzvSNZ4cEla21vQcgrro5xNHQerlJA7e46IlRrpkWLaCbDEKSFTZWUn46fyFOJaCY9QGumPrrHIziSOVC7eva90EMuqhdvgfM+KFvQSKtW9ycEpLw1B3JJVBnN9Dutgtxp7pGFyrs/eZH1XR9HqDBlXyOg7RrrUEAbrytQLnAZBd+WeQ5uIXtjWbgbjcyjVnRDviOOnh6LkuQXy8NlCw0ENdxbiZz7ytDxjhEff7KS3Ajqq9bGwkSmKNLRHkyyyy/IkNbp6eKfTdONlWqVg3y+6jbVIyYQuVA/HaPazjJ+RQ684SC0ckQdUESfNA9YrENxnu8EqQ/FBt0BL1nCZByMj+qz+o57z1/WEYp1Kjj8Qgcuv6offUYEwl3Zc8fHTMrqz8FYnVytjreJWJ1V2VRjIs+kVKH5m+KJafodWu4kQ1k/ndt/pG7lH2dY11zRDoDeLPFt+U7rp1uGTAc0CdyRxH5/CO5MySUds89ySQJ0Ps7SpGQ3jcN3kA56AHC09tWaQeKW8OCMT5Y+qs2wpgD42f7gnsdS4suZ4y3ylS/PKzIZoq+SszuqV3EEcA4c8P8WOs9foqlfs1Trsyz4v5mmD3+PgtVrd0w04D2+oP3TNNAgQQe8EFKc5XZufyvlpRjVHJ7vSK1rUyDwzioMA9J6fsitlrjm4qNn/qG/mOa6fXsW1GGeEtg5OfHEZCzdz2UEcTQOGJDZB3G3Ub7ZRP/J62VYJSS2BqdWlV/I8B3Q4PoVet6tWlsSR0KHXnZhv8Lw3xIj1VelplzT/JVEdONpHoUlwLozT9m0s9eH8UtRu21lp2cFzxle5aPip03juIB+RUtK9M/FQcP8rgfqs4tG6OlN1cdQpTqg6rAUL9v/51B5t/VE7WrO1P/e9g+61Ni2aj/wBWGwMnoEjdvd3Dv39ELoNd/PQYP84cfQQp/wAOl/FWDu4Oa0fVElJ9IW5pE9S8a3nlVLm9xO3ecJte8oUxhzP9JaT/ALiVNQvaRaSKlOQCRLmk/M5R/HX2Ey8iK6KbaNU5E57klfbc27gC6tR4iAT8Td48UkVYzfkmcG0K5gwujaLeCBK5RaP4Xgrf6LWkDyVWRBeLL0zoTL4BsiT4brT6LflzQTIGN/kFj9MfgLUWFQQM++5KjdluRRcao0FKuOX9F7WuIwqdvO4Oen7qS5zuRHXr6JreiLguQ17uKOQ5TzKTpjeIg++9Q1HA7f17wnR8/e6WxtFgu4gs3qjKhfA25k5RpreEEbdxVesR6/NBPaGYXwloFcECN45+CC6oIHuFormPXwQLVKIcIPv5pRVHe2YfWwHNJHJYDUfzLpGs0oBAXOdWbD/VU4eyDzFS0VG7+v0KjT6Zz5H6FRqlnmCXqSSw2hAra9h6reEjmDnrnZYpXdI1A0agcNtnDqFklaHePNY8ikzvGkvaW8J26KDUtPa4YGT1jvWX0vXw9oLT770Ur35IiVN09n0EIRk+SYH1bQQ0gPaJPLB38EAvux0iabiO5bzRrIudxu2A+Hz3KOU9HBCYshN5eHF/3+nz7f2NSi6KgI6bwVW4j1PqV9Aap2ap1Ww9oIXNe0fYf8OTSP8ApJz5JikmeLODizFcR6leJ9ai5phwIPemIgBJJJLjhSvCvUlxx5CS9SXHHgK2HZ64kBY9GNBuIMIZdDsMqkdT0yqSInzWo0ipwxJn5brD6NWkDK0lhcRv7hTXTPWiribV938Ig52wq4qzifM7oXSrTt/VT21El7XchyWttmRxpBf8GYPzTqgIx8/0XjjtzT3u+SKqE7HQD1wqtUZGFPUBMhVnztslyNggfeN9cxCDXLiQjd1nyQa5xPySGyuPRmNXp7rm/aWnDp7yuo6lTwue9qqWDhUYnTJfJVwZmKW/kfoU1Ot2kmBkwcD/AClO/Ad/K70KrPIGJKT+7v8A5Hf7T+isM0muYIpPztiPquOKaSuf+k18/wCE/G+CdvBU3YMHB6HC44mtrp9MyxxB+Xotp2b7QNqYrODSIxP5vVYSUkMoqSpjsOeeJ6Z33TtRaYgiEbo6kNpA6np+64H2Zq3L6raVGo4TvOQAN912rQ9K4AJJcebnZJPXuUs4cPZesscqtoKXN4ag4GDhbzJ3P6IbW0xp3COmjA29EGrUXl3PcR95WxZsMcZGW1zssyoDLfA8wuaa3oFSgTiW9R919Bss/hgrPa1pIMiAe5PjM8/NFKWjgyS1Hafs0aRL6YPDzb0WXTBCdiSSSXGiSSSXHDVb058PVRSUXQ4FcwoumdB0d8DHNamyq43WI0erIBWssKoUs1s9nDK0aKhXPqiNG6I2/TdBrZyIsgnKXY+v6GrSsTmequUPzTMmEEpTxCNkZo7SjTE5I0WT4H31UVw2fRSNqR38+SZUqE+9l0hC0wZciJQTUasCT+6P1277c0B1GmDv4/NTtFcGvYGuyHNnr72WK7RUZHvmtndU8fcLMayzBTcbFZdoyPY2hx3tFnVzh/2uXZmdn28xK5J2JPBqlCeT3fOm79V3pl0I5fdUybPMglTVGbr6PAgD0U9rogOYHvvRx/A4jPTn0V63ptCVJv8Ao38UujPN0EE7eqEar2YouePgaT3ifqt5XcGtnuQSkONxcecIfkkujFBT20Zd3ZCg4Q6m3yaB9FA/+zm3MObTiOUmCPVbyjbf0RKhQgbLflkBkhCPSMnT0BvC0saG8J2AhHrSlAg4xuEQfbwZA8QkKYPglyt9gxyUqIW0wV461BIgwql7ecDg0DdXbV5cAuVofLlFcix+CI6/qh15aAnKNUKSbcUAnpohcnZz/UtKmQBIXMO1nZgsJfSae9v3C71dWwhZzVbIEHCZGa6MZ88pLddqex7uJ1SiMxJZ1/yrCuaRg4PQppydiSSSWGjV6vEpXHGh0S5gBbKwryFzzS6sGFsNNrJGRHpeNPVGutquAEUoVwN1m7eqits7ZTs9FO0GaV564/ZXqN6ff6ITb0wiNqwfvzXWzJJBayk5OO7f2FY4z5KlSrwB5Dy5YUda733z7x0RWTuNsdc1f0QK+7vP9wrde53G52lDa9TY7jMFKexqVAy4eZP9EB1TYo1c8/mgmonH0RwQub0ZHTQRf043kn/sctjQ7eUmONOq17CDEj4h4rLaCJ1KiO93/g5ajUex9O4r/mc0npz6jxVVrSZ5jjJ24/0JW3bGg/8AJU5x8QLfqjdp2oZzPzUOidi7WjBawF4/idkrQu0gEYaPAgJUuL6Gw5fsC73Xw9sNMyQBnrhF9Ob7KoDs7TDxUDAHDp+iMWlslyr0MtUEKDRKuMCGmoGHOPEq9Z1Q/bdChGWLqyZlTqE2pR5jAO6mdbc+aX4ZOE1pMkegfdWQdEwfJeh7GDJj6K6aMd6o3Vm1zgTy5IGijHLlqT0W6FWRhPq7KKk/ENTiQN1nIBx2D7ooPfCUYuMobWoyti9jVBUCBTDzB3AWJ7V9k2PcSPhcRMjme9boUgKh8B9YP1UOpW+R4x8lVGRHKNPRxKp2brgkBsjqCMr1dRdZCUkfJG1L+nFEkkloRLbvhwWp0yqskjGlXXIoJrRRhnTNxa14RazuQVl7SrKJ2QAM/JSyR6+Kao1dC47+meiuUbqNj58sbrO0rglWm1zyQDaDr7rvlRmr91QoVpA8/fgnGuBznf2FhmixUAME55/qPFU67++DH6Qk+6IEmeXQobcXGe8+/LdakLkxly/Ee/NA9RcIlEazz7wUC1WrAM4TYIlysH9jm8WrUB/1O/43rrWpWJa4PbjhMrlH9l7uLWLUnm9//E9fQuracCDAwiyraZ56y8ZFfTaQc1rhsQDncyiZojosc3VjbfC4fDJg9J5Iva61+IJa1x8jCW3Q/hJq/QSvXBoOIk49NlDYglDr59V72AMMcUk8ohGdPbCF9hJVEgvtO4x1gzn7qbTLT8MT3+k8kQATIJ6LjJ5XKPH0WjUAG6aXDf5KKnQ6pVAAitknBEd3VMHh368vJUqIMQTP1Vgsk9ydTphA9hLSoiLoTRTlWxbqVlFZxYaaQPdQVetQwjLm7qldHCNRo5ysy92z4j4fdSXVGSB3hT3TJdA/iLW+pUlvTJqkHME57gmcqQma9gipY5KSOPoZSWfILPlc0zvBjrBhNXRtLvf7xbWdGu9rmvdXa5ktZx/ggOoMc4ZaOJoEpXPZu0FC8eGD/DdVDH/iE8BbbUqjWtEw/wDxHOb8lWGc64SOSkoVIK6rq9G0rvDXFoDrpjKwBAksoP4XAg7OmmJCH0Ozunuq12OHAWuptH+IfhdXY1rQIeQQ18nc/mA2C57NToz2n3OEatqymbpFu+g40GtY/wDvBp03PqEhzfxfw2x8RiRkgjqei0GjWlB7KQrQ7hp0m/ngAuq1GuIg9wPkkygW489AijXV6jcYWepVe9XaVfr6pDiehHJYap3UHHNTGvHPbvwg9KsJ6qQ1Z7/NYomykvRbq3M/v0/qqdapy+fPwCZUqe5E4UFSpGco1ETKR7WqwFktcu8RKLalfcIPX9Pusdd1i5xKdCJFmyGl/spMataT/O7/AInr6fu3Dhz78F8tf2bP4dTtT0e7/jcvpOmS8d0eXvKV5E6dEihy2ZjtEBIPDMEHbfmtBp1Nr2tLdiAQR0VS+tcFpjEfT99lB2Vv+BzqL9h8TPAn4h5HPmUqP+yv9NejS06Hv6qGqQxxnuVh11hAO017ws428hkDpzRyr0Dji26Ybo3HEMbK5SjmgGh1w5gcDIwreo1TwkNme5LQx47fEIVKm8KuGknuUOlNMQZ7pRAMC1RdgTioukRtpKemyMqN1UBQvu+iZFUJcWy7xAKvVuANlQuKzhg4VW4u4AzlbZqivYRfcobd3cjHVDry/Ebqs24kT77vNDRzpBGzPFULjswcX+o4Z+vkruiWx4X1D/FgeA/dV7eiQ0MH5nGT9/QI9TaGsDQIjkuoVJ30D3Uu5JTOZJn9EllHbPkjgHQIk8/+xaOX96eY5T+AzkkkrTAXwDoF6WDoEklxwg0dAjVoPfkkkhkOxBm0GffRWaIz5hJJTsvgWqG/kp4z6JJIUNK9cZPmorgfT7JJJkRUjM6ygzmDoF6knx6PPy9hzsG0f3+3x/Ef/By+jtM2PgkkpPI+6Nh9GMvtvfQLKXpis0jr9kkkuPY/F9WF6VQ9T6qpqBkOByIO+UkkS7GY+wvoLQGgAAAAYGBsEVrj4UklyO/ctWX5fJRg5d75JJIxE/uynXOfRU72i0wS0E9SASkkl5voNxdgpziKhAJAhuBsn1z8R8kkknwvYvL9iMsB5D0SGNkkl6SJpDhUO8n18F66u7+Z3qV6kg9sH2N/Hd/M71KSSSII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data:image/jpeg;base64,/9j/4AAQSkZJRgABAQAAAQABAAD/2wCEAAkGBxQTEhUUExQVFhUXGBQXFxUUGBUVFhgYFBQXFhQYFBcYHCggGBolHBQUITEhJSkrLi4uFx8zODMsNygtLisBCgoKDg0OGxAQGiwkICQsLCwsLCwsLCwsLCwsLCwsLCwsLCwsLCwsLCwsLDcsLCwsLCwsLCwsLCwsLDcrLDcsK//AABEIAMIBAwMBIgACEQEDEQH/xAAcAAABBQEBAQAAAAAAAAAAAAAFAAIDBAYHAQj/xAA/EAABAwMCAwYEBAMHAwUAAAABAAIRAwQhBTESQVEGYXGBkfAiobHBEzLR4UJS8QcUI3KCkrNiorIVJDNDU//EABoBAAMBAQEBAAAAAAAAAAAAAAIDBAEABQb/xAAlEQACAgICAgIDAAMAAAAAAAAAAQIRAyESMQRBEzIiQlEjYYH/2gAMAwEAAhEDEQA/AOpOqqlWqAZ8VITO2ZxKGdonFjZ28OfRLk9Ho44JyUSQ1mnvgolYuxM9FhtLruc/Mkc1ttIZtO2EuErD8rEsegxagSTzP7qaoSMeiipgA47z+isVW7JyPMl2egZVW4f34z727lbb88KOu0EHwRArsGVagjn3+X9UErk/FBxGxnw+qM3VGRA6557lCbhmCdsx79EmRTBoyurUGlxPMEx6lZTVnHK117kn31WV1cbpa7LHJ1Rz3XAZQfiPUrQa6xZ9UR6PPy9lixqQ8d8j5InpxmohNmPjb4/ZE7DFSO9Bl6GYPsjoOjrT2Z2WR0qphanT6sryX2ew1oP0Vbp4CoUHK012EaYhodcugITcVIVq5qobVdJWtnJEbDJV+gzZRU6YCbVvWtG64KnJ6CbagC8NeVmbrWw3PFCEVe2DB/8AZ85WW30Oj4z9m5bMynfjdSFz657Ytx8Zd4So6XagHk70K6mvQxeLa7OhkgqtVZCxtHtWBuSO5FLXtKx25W2Ll4049BniKRqYUDLtrsgr0uXNiarsd+IUlHxL1ZYVm4tz3eSq6hb8XOQeRUlCr8Mddyn1Iju79z+q9LtEi/GVgejbtbsMlF7I5A5CT8vYVauA3O89N1YtXkSZjAHqf2WJUdkbkHaQAg+AVirsoaJJbj169VYLcJqPOl2Md195TS4nlHingeymNhcYUrlvLPr+3is9qBgGBjJR3UnGQOX3j90B1F+DvPQwkzKMSM5evwekz8lndXbhHbsT+n0QS+ZhBEsaMJrVPKy9RsEhbHV6eVlb1kOVEGR5YjLP87fH7IozFT0Qu0/O3x+yKD84WZEDhezX6a74QVqNLqTCyelO+GFptJXkzWz21uJqbdWHOVezGFbc1ahEuyjWKp1HQrtywwgOoNd0PfHIc471wUVZFqmsBogIDUdVq8+EeqZcWTi+e/E7x5YlTUqbxsZ8VrR6OKKitDKWjMcPi4j4lU77Q6Tchu/ij9s1+R8PoTHfuvati50SfAQtUmuhjSb2CNO0xo/hHojDLAQcCAkdOqDmE8urcBZxwwmSI3I2JXcv6dJX9QZdWFMjICzup2gb/wDHIdyAytcdPdUOSSfTZWKOlhoyMrYyMmtVZjdIr3Td8eK2NldvcMiD4pOtOLlhX7a24Qsk7JMijGKR4HFJT/hpIOBKavTqm0q/Wdju5cj4oPZ1MBEHZifLovSi9C5x/IirDrM9yg/vclo2JdM9zRk+GVW1C4cHjh2JiPur1tbcYA5ye74Qc+RP0Wd9G8VFWzSaa4mmI798q+x2yHWIgdeWPf0V174MYHNUHlT+wqzo26j5qm1xMjbwx5fVEHtkKq/AMDfY436IWdF6Bl6JE7n9cIJfNwY5o/eNnYezlAbrePukSZTi6AN02J/qgWoBaC8fnHfHggt8ccvf9UKKfRjtUp7wsjqrMgra6i2ZWS1hmPMJ8SXKtAu3PxBFA4EtKF0fzBXOKPIo5K0TwdSs12nYAWl0pyyeiVwRC0tg6CvKyrZ7eOVxNtp7vhRBhQTTq6MU3oULmtjbkobWpAyFcvHKCmFvsxa2Cq1kDyUFa1aNhlaD8BMfYtXNWPx5qewZa2UiR5qc2JGYRahaw2AvLi2cB8K6mkGvIuQM/CgHHmqvEwO+IEiNgeHPLMbI7bW2PiUVXSMyIQvl2hizRtpg6hSkQ0R3hWKenTkmVbtqPDhWvwD5I1sVlzO9Ax1sBgBMdQRoW6hqUEXEleSwIWJK86jlJCbY21q7ItSaTj0Wf06ptsj9rVI38lbE2RI+l3bfVXqDI+HoAOXveUxgmDGBmNpju8YVujAyd+/5piJZuy1bwBk+IxlSh42OTz7gq1IAnM9T9grNOhBlo35ckVsmkkWi6Ao6oxjOZ81I0jbn0SdtCKxIDuamXTERz3mc90Ax6oJfjH69J2Ri+EZjwHvrlDbulMAZnY9fcKeRZBVszeo7A+fzwg90CtFe0c+HTn4d0IRcU9z068kI9SMtfsgFY/Wdj4raamcn3KxusDKdETl6AtL8wVtUwMhWAU5kSCGkXXC6PRbTTrkGMrnbuqMaPqsGHKPPivaL/Gz1+LOpWVeEctq8jKw1hfCBlG6F33qDotdMPVaidQKEMvZKJ2tWVqYDCbGyn4G6jonClqskI09CtWOt3h2ytCkq1jbcOVfYEUW2tmzpPRGaEr0UVaa1OYwJiQHIH/3JsypBRhXjTTCxbxoxyspmkoa1PCv8KrXCxnJgd7MpKctSSwzJ6ZcbLSWd57/RYjRrmQFq7FzTGFX0M0+w3SuvjjJmI8BuiAcJH32VO1aIG3PvTa98G7b7DBJ8kfoW48nSQXoEeQMnPkESY7E+Hos1p2psL+Gdonx6FHg07t9EUXZLnxOLpliZKbUwCeXIL22dImI/fr3p9QoqJvYHuhMk4ODPTpCD3hnnkYBnfmT3H90duhEDryQfUqIyI2xI281PMrx7M9duzPQ+CGVhv5/VFLl24Ge/n0E9yDXVWHHH37kJQomd1ZkT79Vi9VOVtdady5e/ksPqjk6ArL0CApJXlEZC9qu+JPbIKPZXhCc0hFLHQK1YSym4D+Z3wt9Tv5LDhaTrBpw1+R16eK19pfgjBwdlir3RK1KeJhhu7hlvqvNO1F1Ewct6dPDopc2BS2irFna0zfuuTuEQ0rWMwd1n9OvWVWy0z1HMeIUlalHxBQcadMuUkzpFpdghEKVaVzvSNZ4cEla21vQcgrro5xNHQerlJA7e46IlRrpkWLaCbDEKSFTZWUn46fyFOJaCY9QGumPrrHIziSOVC7eva90EMuqhdvgfM+KFvQSKtW9ycEpLw1B3JJVBnN9Dutgtxp7pGFyrs/eZH1XR9HqDBlXyOg7RrrUEAbrytQLnAZBd+WeQ5uIXtjWbgbjcyjVnRDviOOnh6LkuQXy8NlCw0ENdxbiZz7ytDxjhEff7KS3Ajqq9bGwkSmKNLRHkyyyy/IkNbp6eKfTdONlWqVg3y+6jbVIyYQuVA/HaPazjJ+RQ684SC0ckQdUESfNA9YrENxnu8EqQ/FBt0BL1nCZByMj+qz+o57z1/WEYp1Kjj8Qgcuv6offUYEwl3Zc8fHTMrqz8FYnVytjreJWJ1V2VRjIs+kVKH5m+KJafodWu4kQ1k/ndt/pG7lH2dY11zRDoDeLPFt+U7rp1uGTAc0CdyRxH5/CO5MySUds89ySQJ0Ps7SpGQ3jcN3kA56AHC09tWaQeKW8OCMT5Y+qs2wpgD42f7gnsdS4suZ4y3ylS/PKzIZoq+SszuqV3EEcA4c8P8WOs9foqlfs1Trsyz4v5mmD3+PgtVrd0w04D2+oP3TNNAgQQe8EFKc5XZufyvlpRjVHJ7vSK1rUyDwzioMA9J6fsitlrjm4qNn/qG/mOa6fXsW1GGeEtg5OfHEZCzdz2UEcTQOGJDZB3G3Ub7ZRP/J62VYJSS2BqdWlV/I8B3Q4PoVet6tWlsSR0KHXnZhv8Lw3xIj1VelplzT/JVEdONpHoUlwLozT9m0s9eH8UtRu21lp2cFzxle5aPip03juIB+RUtK9M/FQcP8rgfqs4tG6OlN1cdQpTqg6rAUL9v/51B5t/VE7WrO1P/e9g+61Ni2aj/wBWGwMnoEjdvd3Dv39ELoNd/PQYP84cfQQp/wAOl/FWDu4Oa0fVElJ9IW5pE9S8a3nlVLm9xO3ecJte8oUxhzP9JaT/ALiVNQvaRaSKlOQCRLmk/M5R/HX2Ey8iK6KbaNU5E57klfbc27gC6tR4iAT8Td48UkVYzfkmcG0K5gwujaLeCBK5RaP4Xgrf6LWkDyVWRBeLL0zoTL4BsiT4brT6LflzQTIGN/kFj9MfgLUWFQQM++5KjdluRRcao0FKuOX9F7WuIwqdvO4Oen7qS5zuRHXr6JreiLguQ17uKOQ5TzKTpjeIg++9Q1HA7f17wnR8/e6WxtFgu4gs3qjKhfA25k5RpreEEbdxVesR6/NBPaGYXwloFcECN45+CC6oIHuFormPXwQLVKIcIPv5pRVHe2YfWwHNJHJYDUfzLpGs0oBAXOdWbD/VU4eyDzFS0VG7+v0KjT6Zz5H6FRqlnmCXqSSw2hAra9h6reEjmDnrnZYpXdI1A0agcNtnDqFklaHePNY8ikzvGkvaW8J26KDUtPa4YGT1jvWX0vXw9oLT770Ur35IiVN09n0EIRk+SYH1bQQ0gPaJPLB38EAvux0iabiO5bzRrIudxu2A+Hz3KOU9HBCYshN5eHF/3+nz7f2NSi6KgI6bwVW4j1PqV9Aap2ap1Ww9oIXNe0fYf8OTSP8ApJz5JikmeLODizFcR6leJ9ai5phwIPemIgBJJJLjhSvCvUlxx5CS9SXHHgK2HZ64kBY9GNBuIMIZdDsMqkdT0yqSInzWo0ipwxJn5brD6NWkDK0lhcRv7hTXTPWiribV938Ig52wq4qzifM7oXSrTt/VT21El7XchyWttmRxpBf8GYPzTqgIx8/0XjjtzT3u+SKqE7HQD1wqtUZGFPUBMhVnztslyNggfeN9cxCDXLiQjd1nyQa5xPySGyuPRmNXp7rm/aWnDp7yuo6lTwue9qqWDhUYnTJfJVwZmKW/kfoU1Ot2kmBkwcD/AClO/Ad/K70KrPIGJKT+7v8A5Hf7T+isM0muYIpPztiPquOKaSuf+k18/wCE/G+CdvBU3YMHB6HC44mtrp9MyxxB+Xotp2b7QNqYrODSIxP5vVYSUkMoqSpjsOeeJ6Z33TtRaYgiEbo6kNpA6np+64H2Zq3L6raVGo4TvOQAN912rQ9K4AJJcebnZJPXuUs4cPZesscqtoKXN4ag4GDhbzJ3P6IbW0xp3COmjA29EGrUXl3PcR95WxZsMcZGW1zssyoDLfA8wuaa3oFSgTiW9R919Bss/hgrPa1pIMiAe5PjM8/NFKWjgyS1Hafs0aRL6YPDzb0WXTBCdiSSSXGiSSSXHDVb058PVRSUXQ4FcwoumdB0d8DHNamyq43WI0erIBWssKoUs1s9nDK0aKhXPqiNG6I2/TdBrZyIsgnKXY+v6GrSsTmequUPzTMmEEpTxCNkZo7SjTE5I0WT4H31UVw2fRSNqR38+SZUqE+9l0hC0wZciJQTUasCT+6P1277c0B1GmDv4/NTtFcGvYGuyHNnr72WK7RUZHvmtndU8fcLMayzBTcbFZdoyPY2hx3tFnVzh/2uXZmdn28xK5J2JPBqlCeT3fOm79V3pl0I5fdUybPMglTVGbr6PAgD0U9rogOYHvvRx/A4jPTn0V63ptCVJv8Ao38UujPN0EE7eqEar2YouePgaT3ifqt5XcGtnuQSkONxcecIfkkujFBT20Zd3ZCg4Q6m3yaB9FA/+zm3MObTiOUmCPVbyjbf0RKhQgbLflkBkhCPSMnT0BvC0saG8J2AhHrSlAg4xuEQfbwZA8QkKYPglyt9gxyUqIW0wV461BIgwql7ecDg0DdXbV5cAuVofLlFcix+CI6/qh15aAnKNUKSbcUAnpohcnZz/UtKmQBIXMO1nZgsJfSae9v3C71dWwhZzVbIEHCZGa6MZ88pLddqex7uJ1SiMxJZ1/yrCuaRg4PQppydiSSSWGjV6vEpXHGh0S5gBbKwryFzzS6sGFsNNrJGRHpeNPVGutquAEUoVwN1m7eqits7ZTs9FO0GaV564/ZXqN6ff6ITb0wiNqwfvzXWzJJBayk5OO7f2FY4z5KlSrwB5Dy5YUda733z7x0RWTuNsdc1f0QK+7vP9wrde53G52lDa9TY7jMFKexqVAy4eZP9EB1TYo1c8/mgmonH0RwQub0ZHTQRf043kn/sctjQ7eUmONOq17CDEj4h4rLaCJ1KiO93/g5ajUex9O4r/mc0npz6jxVVrSZ5jjJ24/0JW3bGg/8AJU5x8QLfqjdp2oZzPzUOidi7WjBawF4/idkrQu0gEYaPAgJUuL6Gw5fsC73Xw9sNMyQBnrhF9Ob7KoDs7TDxUDAHDp+iMWlslyr0MtUEKDRKuMCGmoGHOPEq9Z1Q/bdChGWLqyZlTqE2pR5jAO6mdbc+aX4ZOE1pMkegfdWQdEwfJeh7GDJj6K6aMd6o3Vm1zgTy5IGijHLlqT0W6FWRhPq7KKk/ENTiQN1nIBx2D7ooPfCUYuMobWoyti9jVBUCBTDzB3AWJ7V9k2PcSPhcRMjme9boUgKh8B9YP1UOpW+R4x8lVGRHKNPRxKp2brgkBsjqCMr1dRdZCUkfJG1L+nFEkkloRLbvhwWp0yqskjGlXXIoJrRRhnTNxa14RazuQVl7SrKJ2QAM/JSyR6+Kao1dC47+meiuUbqNj58sbrO0rglWm1zyQDaDr7rvlRmr91QoVpA8/fgnGuBznf2FhmixUAME55/qPFU67++DH6Qk+6IEmeXQobcXGe8+/LdakLkxly/Ee/NA9RcIlEazz7wUC1WrAM4TYIlysH9jm8WrUB/1O/43rrWpWJa4PbjhMrlH9l7uLWLUnm9//E9fQuracCDAwiyraZ56y8ZFfTaQc1rhsQDncyiZojosc3VjbfC4fDJg9J5Iva61+IJa1x8jCW3Q/hJq/QSvXBoOIk49NlDYglDr59V72AMMcUk8ohGdPbCF9hJVEgvtO4x1gzn7qbTLT8MT3+k8kQATIJ6LjJ5XKPH0WjUAG6aXDf5KKnQ6pVAAitknBEd3VMHh368vJUqIMQTP1Vgsk9ydTphA9hLSoiLoTRTlWxbqVlFZxYaaQPdQVetQwjLm7qldHCNRo5ysy92z4j4fdSXVGSB3hT3TJdA/iLW+pUlvTJqkHME57gmcqQma9gipY5KSOPoZSWfILPlc0zvBjrBhNXRtLvf7xbWdGu9rmvdXa5ktZx/ggOoMc4ZaOJoEpXPZu0FC8eGD/DdVDH/iE8BbbUqjWtEw/wDxHOb8lWGc64SOSkoVIK6rq9G0rvDXFoDrpjKwBAksoP4XAg7OmmJCH0Ozunuq12OHAWuptH+IfhdXY1rQIeQQ18nc/mA2C57NToz2n3OEatqymbpFu+g40GtY/wDvBp03PqEhzfxfw2x8RiRkgjqei0GjWlB7KQrQ7hp0m/ngAuq1GuIg9wPkkygW489AijXV6jcYWepVe9XaVfr6pDiehHJYap3UHHNTGvHPbvwg9KsJ6qQ1Z7/NYomykvRbq3M/v0/qqdapy+fPwCZUqe5E4UFSpGco1ETKR7WqwFktcu8RKLalfcIPX9Pusdd1i5xKdCJFmyGl/spMataT/O7/AInr6fu3Dhz78F8tf2bP4dTtT0e7/jcvpOmS8d0eXvKV5E6dEihy2ZjtEBIPDMEHbfmtBp1Nr2tLdiAQR0VS+tcFpjEfT99lB2Vv+BzqL9h8TPAn4h5HPmUqP+yv9NejS06Hv6qGqQxxnuVh11hAO017ws428hkDpzRyr0Dji26Ybo3HEMbK5SjmgGh1w5gcDIwreo1TwkNme5LQx47fEIVKm8KuGknuUOlNMQZ7pRAMC1RdgTioukRtpKemyMqN1UBQvu+iZFUJcWy7xAKvVuANlQuKzhg4VW4u4AzlbZqivYRfcobd3cjHVDry/Ebqs24kT77vNDRzpBGzPFULjswcX+o4Z+vkruiWx4X1D/FgeA/dV7eiQ0MH5nGT9/QI9TaGsDQIjkuoVJ30D3Uu5JTOZJn9EllHbPkjgHQIk8/+xaOX96eY5T+AzkkkrTAXwDoF6WDoEklxwg0dAjVoPfkkkhkOxBm0GffRWaIz5hJJTsvgWqG/kp4z6JJIUNK9cZPmorgfT7JJJkRUjM6ygzmDoF6knx6PPy9hzsG0f3+3x/Ef/By+jtM2PgkkpPI+6Nh9GMvtvfQLKXpis0jr9kkkuPY/F9WF6VQ9T6qpqBkOByIO+UkkS7GY+wvoLQGgAAAAYGBsEVrj4UklyO/ctWX5fJRg5d75JJIxE/uynXOfRU72i0wS0E9SASkkl5voNxdgpziKhAJAhuBsn1z8R8kkknwvYvL9iMsB5D0SGNkkl6SJpDhUO8n18F66u7+Z3qV6kg9sH2N/Hd/M71KSSSII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2" name="Picture 8" descr="http://upload.wikimedia.org/wikipedia/commons/5/5f/Hand_Foot_Mouth_Disease_Adult_36Year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7526" y="0"/>
            <a:ext cx="4294294" cy="2708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http://handfootmouthdisease.org/wp-content/uploads/2012/02/mouth_thumb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3569" y="4509120"/>
            <a:ext cx="3330431" cy="2112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http://www.nmh.org/graphics/images/en/2940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509120"/>
            <a:ext cx="2914650" cy="2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004048" y="2996952"/>
            <a:ext cx="3888432" cy="1152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Intra-cytoplasmic viral inclusions</a:t>
            </a:r>
            <a:endParaRPr lang="en-IN" sz="2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412776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4800" b="1" dirty="0" smtClean="0"/>
              <a:t>Foot &amp; Mouth Disease</a:t>
            </a:r>
            <a:endParaRPr lang="en-IN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8604448" cy="17526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IN" sz="2800" b="1" dirty="0" smtClean="0"/>
              <a:t> </a:t>
            </a:r>
            <a:r>
              <a:rPr lang="en-IN" sz="2800" b="1" dirty="0" err="1" smtClean="0">
                <a:solidFill>
                  <a:srgbClr val="FF0000"/>
                </a:solidFill>
              </a:rPr>
              <a:t>Apthous</a:t>
            </a:r>
            <a:r>
              <a:rPr lang="en-IN" sz="2800" b="1" dirty="0" smtClean="0">
                <a:solidFill>
                  <a:srgbClr val="FF0000"/>
                </a:solidFill>
              </a:rPr>
              <a:t> fever, Hoof &amp; mouth disease, Epizootic </a:t>
            </a:r>
            <a:r>
              <a:rPr lang="en-IN" sz="2800" b="1" dirty="0" err="1" smtClean="0">
                <a:solidFill>
                  <a:srgbClr val="FF0000"/>
                </a:solidFill>
              </a:rPr>
              <a:t>stomatitis</a:t>
            </a:r>
            <a:endParaRPr lang="en-IN" sz="28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IN" sz="2800" b="1" dirty="0" smtClean="0"/>
          </a:p>
          <a:p>
            <a:pPr>
              <a:buFont typeface="Arial" pitchFamily="34" charset="0"/>
              <a:buChar char="•"/>
            </a:pPr>
            <a:r>
              <a:rPr lang="en-IN" sz="2800" b="1" dirty="0" smtClean="0"/>
              <a:t> Rarely affects humans</a:t>
            </a:r>
            <a:endParaRPr lang="en-IN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60032" y="1124744"/>
            <a:ext cx="3888432" cy="1152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Vesicular lesions of the skin</a:t>
            </a:r>
            <a:endParaRPr lang="en-IN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755576" y="4581128"/>
            <a:ext cx="3888432" cy="11521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Small vesicles rupture rapidly &amp; heal in 2 weeks</a:t>
            </a:r>
            <a:endParaRPr lang="en-IN" sz="2400" b="1" dirty="0"/>
          </a:p>
        </p:txBody>
      </p:sp>
      <p:pic>
        <p:nvPicPr>
          <p:cNvPr id="74754" name="Picture 2" descr="https://encrypted-tbn1.gstatic.com/images?q=tbn:ANd9GcS1OCynrWQrj11RjSVEytOuG2K7VoxqkDYc-THBjYTKa-iNmil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3899902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756" name="AutoShape 4" descr="data:image/jpeg;base64,/9j/4AAQSkZJRgABAQAAAQABAAD/2wCEAAkGBhQSERQUExQWFRQWGBYXFxgYGBQVFRcXFBcaFBcVFxQXHCYeFxojGRQXHy8gIycpLCwsFx4xNTAqNSYrLCkBCQoKDgwOGg8PGiwkHCQsLCwpLCwpLCwsLCwsLCwsLCwsLCwsLCwsLCwsLCwsLCwsLCwsLCksLCksLCksLCwsLP/AABEIALkBEAMBIgACEQEDEQH/xAAbAAACAwEBAQAAAAAAAAAAAAAABQMEBgIHAf/EADkQAAEDAgMECAQGAgIDAAAAAAEAAgMEEQUhMRJBUWEGInGBkbHB8BMjodEyQnKy4fFicxQVBzNS/8QAGgEAAgMBAQAAAAAAAAAAAAAAAwQAAgUBBv/EACsRAAICAQMDAwQCAwEAAAAAAAABAhEDBCExEiJBEzJRBUJhcYGRI8HwFP/aAAwDAQACEQMRAD8A8NQhChAQhChAQhChAQhS0sW09reJAUIajAcFb8MOc0EnPPnoquLNa02a0X35C3LNaaOKzA0KucEY4g2J480msm7bNeWCoKMVuZ3DcJL9G7RPLId+5M6PoJvlkA5NzPitPS0ZAAaAAm1JgpP4iUGepfgLj0Ufu3MvT9B4SbNaXHmfQLW4F0Lig64Y3b428r6J9QYWGi9larpw1lha+5KSzzltY1HDji+2KsX0Eoa9w/yTGribI3nxWfYS1x33zVuN5OV+5BrcclHh2Qw4FGZL2ueeg7lpaWENGVkqjl2e0fRStxO39hX6twU1KXA4YF1Ik7cZHvNcvxseyrde3AL0J3wWauJZXFMLBO03Jw4b08kxMOVGokvqqJtB4Ra5OcHw8GxupekswLCNwFvolplcx1wcuCqYnWFwI3lcinYSSt2YFnQp0jfiNva5uN47FUd0VO5/iPsvVOi9LZmy4WK+Y10cDrubkeWhT61TumZM9DDweSuwSWPMWd2a+BS2oBv1hY+C9Fnw9wNiErrsODhYtv5pmGa+RTLpWlsY2N40KjkGeSaz4PYOscxolcjLJhNMRlFpUyNCEKwMEIQoQEIQoQEIQoQEIQoQEz6PQ7U7eDbnw/tLFquh2HF208jI5eH8qmR1FsNgi5ZEkaemgLjvt5p5R4ZxU2G0NrX1T6jo75rGnNvg9JGKirZSgomtFzkBvTulpABe2uanhoxbMDvVgjZHJBryVlO9ipPJsi6Q1cxcblXcTqb5Je2K/ZqqoPjVKz5G3houzLs6Z+X8r5e+Q/tXaegyud39JrHh6uQrpbyKLQ51u37LttGcjnw4e9EwbM1oOl89++9srcgR3qaKvjA0uedrZ/VMrHBEeSX2oqxYObb93vJR1OG9p0TD/vbAgWA8cgcu/wDhRR4yLHqt1O7cdd/pdWaxg1LNdtCWSmLfH0KiLnDf3fQJ1NUMcDlbyvb34qoImm57B4f2hPGmMKdruQuksdcj9FRniI9+SaupeGipSDMjd5IMsbjwRwvg4o64tI3hauhqWyt5rEyRWNwmGGVhaQUCa8oXcerbyM8Vwga2Wbq8O5L0FkjZGg8UmxHDwLqQm/BRU9pHnmIYaLG471j8Xw4sudQvVKykCzWLYbkcst60MGbwxDVaa1aPOUK1X0nw3W3blVWiYTVbMEIQocBCEKEBCEKEBCEKEJaaAve1o1cQB3r1ro9hIYxrbaBYjoLhm3KZCMm5DtP8ea9Ww2nyWfq8n2o2fp+Kk8jGFBTZ9qewwZKtRxackya1IxVjeSdn0DwVDE57DJMHHIpHU3cSuZPg5iVuxf8ACLjdfak7I2QMzm7kNwV9sYY0uO7NUIGFzttw1PsK2KNsdhvu+ET08IaA48B9FFV15PVbqd2qgxCutlu3JhDUwUrNt7g6Qi+WZz3DgE05+EWl202rb4Quw7BpZJtl4LGAEkn6Cy07OisZ/wDo2G92yPRYvE+nMrz8obGueRJHAi1kml6T1LvxTPPfbyVY/r+zs8Ooy0+pR/CPTT0chtm0eNzr23VWh6Lxjb/EczbMiwtpl3rzQ49PumkHY933X2PpBUN0mkzzPWJued1b+P8Av6Of+bMk16h6NP0ZBB2XO5XsR5X+qSYjhcsIuDtN32ytxy9Ukg6bVTR/7A79TWn62up5em8r2Fj2tO0CLi415Lmy8F4Qzwe7TReo68Ea/ZdVFLtC40zJSePEYgxoY0scNbm4cPQppRVO0LXyXeq9mMyj9y2F5Odjvv8A2EMbY2UuIw55f0gdYB3vml8kaA5Y8SQ5wOt2XWdoT4HindZT7QuspHkVq8Pm+JGDvGRS65oUyqqkZ6rprFJK+mBBC11dFvSCshV4umW9yPMuktBkTwzWVXo/SWn+XJ+l3kV5wtnBLqiec1kOjICEIRxMEIQoQEIQoQEITHAaH4s7G7r3PYFxulZ2KcnSPROiOFfCga38xFz2uz+w7lucNh0STDocgtHRNWHkl1SbPTRioQUUNqViuNVeIqQm6tF7C8tzirOSXtiuVdrN3io4W5oTVzCx2iLMZdk1g35nsCgL9iM7kVR253cjYd38qhjdVryTUO2Nj+OG0Y/ydYO2J0pfO6zGZ2GbnHWwHmpOk08EzLxw/DsRmbAndYgffcuOjtRsxdaIuNy4FoBytfZN+HHmlOJ1vxDf8IJNgTc9p5qvU/HBeMOvN1b7fn/RBTMYBctLtdMge/equJ1wJPyWsvoANkDkANApKmrLB1ddCTnb/EJRIS43JueJRIjb23OHPXxj+Oa7Eak/4ruBV7Rypclmhnbo6O43kE3V51NC7NoczPg4i24Z30S+Cme07QuOYyKa0spd+e4HIAjt3hUbLfkZYPgTJbg2ytx396r1tKaeYs/L+WxuPFdUtS6M3Ye6+RXWM1ge1pcwsdxNyHG+oPCxsh2wMepZN+GS1B22e81WoG6j3YqxSadyjp22ktx/tTIrjZJrZol2E4wSextxSuUWKuURs7ssfqk2JtWqGtXvt77kirYvYTyof9UprG62XUDgYvpPF8mX9Dv2leUr2DpKPkS/65P2lePrW0b7WY31Jd6BCEJ0zAQhChAQhChAWv8A/H9Hd73kcGjzPosgvSehFKGwt4nPvP8ACX1EqgxvRw6sq/BtKKOyeUKUUoyTWkcsY358DeE5KVoUMJyU7SrwFpEFTmVy11mk8ASpJcyq2KO2Yjbfl45LsF3WXjvURRE+wc7t+uazeLzk5DMlPq9+ywC+evoB5pPhUYkmJccgbepR5uqRqRfTFyJKfGJoY+qwC4IzOl8tNxSZt9XHP3mU/wCk8zGgbGpNrcln2tLslxfAbBXT1VVlZ5Lj5K1RYYXFWYKUA3TCmfYXV0Xk/gjjwxrdysRsA1CkfJtC4sq9RIcuCnkrvLkkkjFlTNMBmB4aj+FwKp/xNkjq7lasbaKSJTiQOpS7MK7W1LpGNY5n4RqM7gb+Sg+NZbPDqOMsBsDcDv3+aGreyAZ8qglJr9GPohbqnUewppxsvB5i/epcUI/5BI0Pv32LqrbcA3ztY+a6t00WcupJ/J1OM1LSa9y5vtNB32CkotSOSTYt4LcspICpVD1ZcclSmdquIqkZvpI35E3+uT9pXjq9h6Rv+RN/rk/YV48tfR+1mJ9S90QQhCdMsEIQoQEIQoQ+tbcgL1nAI9ljRyAHcvLKJl5GD/Iea9YwkdUJPVvtSNP6eu5s0dKclfhd73pdTHJX4VlGyxzSnLerbAqcGiuxq8BWZzsZpfi7rljeLvJMhqUix6bZN+DXH6ZfUIi2aL4FcxBjVTm47vss1g874nvftHrm9iL2JO6+mSs45WgMFz+Ihvio6esawA6m2XkjLdfs05xTaj8HMk7nvu8knmmtHDfNLqOMvO0d5ThrrDJcoYk9qRHLyXZ/D25HvUFRTF9rG1jc81YsLDlqV20jtbKixhtGGgi54riUXdbcu21dgotTe6jkinc22yQxDUZroFttR2XzRDJYqFtI0PL95XU0zlfJ9kaN6s4TVvb1A+zTpfS/C6qzEHereEVUZaY5LAkdUnt80F8lMns4KVRTTNkLpJWmO42Yw3rcC4kaW4k530TSks4Ovwy9VX6TRCNgEdmg2JPGxuoaaotbO2Yv2HX6K90wOLuhsXqHNpHC4U1O2zj2Kphzuu7t/hXmN6x7kpNbsrNVJhMbKhM/JXZ0sqnqqKoRdInfIm/1yftK8hXrWPH5E3+uT9pXkq1tH7WYf1L3RBCEJ0ywQhChAUsdOTyCiToxdVpPAeQXG6CQj1EdDQ7L2OvvXouEuyCwtDHZwzyOnaFt8GOnD1SWo3Rp6OotmmpQmMTUvpTomdPxWaajGsJyCtxBVKcWACthEgLSPjis10kNyf0kLRSOWYxpvX7lF7hnTLus83x2r+a1vAbXou6Z9yEu6ZQubO1wy6uXirOBbTgL5laHT/jTJHI3qZRZpIpgALLr45JUTYCpom21SrNmNUWYXKy0KvTK9GFUpJ7lSztp1hlbLtUtBG7Z62qvRR5H0+qlmp9lgOt+zt0XfBV5FwUixQSPzVqU2VOQ3XERHIdmoZ494z5L65qhqnmxI1Cheivi0zXMAcX2H5STb+lLhNV8Rgd3eCRVcssnVsQO/NO8Bj2IwOZRZRqIpilc30raufyaGgHXceOfqnAbn4JPhzusb8k4jKSn7mByvuKlUlNQdU2rckkqXLiRRPYSY875M36H/tK8pXqeOu+TL+h/7SvLFq6T2sxPqL7kCEIThmAhCFCAnc0nVYP8W+QSRMRJfZ5AeSrILjfJccdn4R0zK2mBOzWIrHAsYeDvRbDo+7Q8vRK5l2j+nfebOkKYwOySqjkyTWnbchZjNfwNqbcrx0S+B2QCtmTJXTpCzVkUxSXGW6FNZn6cUurW7Q4KidMZxbNMwHSjDfiNuBdzTcdm9cdH6QBoPL6+7J/VRZkFUxHsnq7/AHqnFk7eke9CLn6q5oJJNkKp8UkqwWA67XovscbBuKoNK14LlFHwV9oHFLmTt5+ClbM3s7bqoOSdjQEuYQ02z10PW6tuwrqqnGgZsgWFt4IbY371Qim1AORX17yc75/VdBVufKk5Je2Qg2V52eqgdTtPsqtBYySBy6+ECLcV8dTj2Vy7aaQRbLjp3qxL+C1QAiOSIbIDmkuBAudjrAB1rg5aCyXQN2fEqxBibds7YtcO00vsm3Hfb3mqjXb+Gfsq3gkFyxthz83FOo3ZhIML05nP1TeCXrBJz5Ecm7Z9xDRZ+rT+vda6zlW7VWiBT2EeNv8AlS/of+0rzNelYyfky/od+0rzVaum9rMXX+5AhCE0ZwIQhQgJlQ0xfZLVpsJjs1vYPJUm6QbCrZFi9LsRiy0HRybJvMKnicQewtGtivnRuTqN98kvLeA7HtybG9opE5pTos5QS6J7DLkFnSVGrF2hvC7epnTW7z78lTgfkpXSZKpytwkk5+/soJZLlErs1EXZqoVIpV9NtduaWiHXw+6fBtyuZ8NB0V06GMeXp2YiZHd3IKaOiBzVqSjcL3Fv7XcYzRk7Guu+CoMNtbLVWIsLuDyH13JhABkN1ir8EAvrbO3LS9/BMRxpgJ53Ezk2EHh7Chko3tBzIstVUW07+3P+EtmcCHZbx78Co8aXB2GeUuUIponcTfusqroncT4rRzRgk96pVEIsO/1Q3FoYhkEhlkbofXzQ+seeHhZXnxgKnMqWWdPwVHSG91Lt3Ft+9cuj99q6hgINyo2kCyTpDeg0CvMlzB5hUaZyme5KS5ELL2JOWaq5MynuJyLNVcoujY0Bk6FeMH5Mn6X/ALSvOV6Bi7/lSfod5FefrTwKkYutdyQIQhMCIIQhQgJ3h0hOyL5WHkkiYUDyCLcLKsuAuJ0zWQ7LR2qjg927Q0sTr2n0THDKUgbT9fJVJrNlJG9LLyjQmqUZGnw2bIJ7TyLKYZOtFSyZJPIqY9ilaHkMisOIsltPJmrjnZIEg6QSvXBkUb3LlhzVAqWxbj3pjA3ySpjs1fpn2981ZApotmnB3LiXCmHdny3KeI53UwN0SKTB9co8MWf9NbRx+i7OFm/4jv4b00AQQjK15OevMTHDCfzeP3VWegdY5j+k/e1VXQe/VVlKSDQzsz7oHgnLX1IUElO/gtN/xhcKvPSWQ/UkHWoMuaRyidQEp++FQSxCyo5ML67EwpLBRyssmMxsEuqiogE22EMmindJkVRicpRJdRrcoXcSly7gstUS9ZPMTm6qys1RmUzhjsJ55UQ4pL8uT9Lh9CsOtbiMnUd+l3ksktDEqRj6h20CEIRRYEIQoQFpcFpQAHHgPJZpX2Yq5rbDhZVkrC4pKLtmnxPGBGzyCR4diBe520dcwlMsxcbk3K6o5S14IVVBJF553OS+Db4fKtPST5BYvDZicitJQzZJPLE0tPI0MM2YTBsuSRQzZplFLkkpI0Ykznoa9RF6kYEJhkWoirsMuiXRusVZiBXUyskNYH5WVqOyXRH3y+6uROt797kSD3F5otIXIQHI1gKPhKhfIpHBRvVJNhInwuy4qrPPbcpybBVardvQgsVuVpH++xUZXaq287lSmO5cYZFSVUKgq3M7NU5dV1HWRN0XwPzAXx77KB0nWCKlYGbo6xafIrKvlzTnFqjJZkTZpzDGomZqJ3I6xCfqO7CPELMp1WTdU9h8klTcODOzO2CEIVwIIQhQgIQpQoQiX1pUqFDtDbC6nrd/0WroJ1jKD8XgtXh+7vSuVbGhp3uO2yaJpSy3SVu5NKbRIyRqQkXQVPG5VWqdm5LtDKZaY3O6tRvVOHUqdi4jrYwim98lailuc0ri3e9ysN+6ugUkNGTXUoS2Ld73KyNyOmAaLVlC+O65O7s9Fw9daOI6kaqU7l0dffNU6jXx8kFoNEindlxVOZSyqpMqUGRHMxVHtVl32VSTepRLK0oVCaSxVufRK6tM40LZXsLMWq8kijkzKY4nr75JQxPxVIyMjuRzUy5FUFYl+6rosRSb3BCEKxQ/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531938"/>
            <a:ext cx="4695825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4758" name="AutoShape 6" descr="data:image/jpeg;base64,/9j/4AAQSkZJRgABAQAAAQABAAD/2wCEAAkGBhQSERQUExQWFRQWGBYXFxgYGBQVFRcXFBcaFBcVFxQXHCYeFxojGRQXHy8gIycpLCwsFx4xNTAqNSYrLCkBCQoKDgwOGg8PGiwkHCQsLCwpLCwpLCwsLCwsLCwsLCwsLCwsLCwsLCwsLCwsLCwsLCwsLCksLCksLCksLCwsLP/AABEIALkBEAMBIgACEQEDEQH/xAAbAAACAwEBAQAAAAAAAAAAAAAABQMEBgIHAf/EADkQAAEDAgMECAQGAgIDAAAAAAEAAgMEEQUhMRJBUWEGInGBkbHB8BMjodEyQnKy4fFicxQVBzNS/8QAGgEAAgMBAQAAAAAAAAAAAAAAAwQAAgUBBv/EACsRAAICAQMDAwQCAwEAAAAAAAABAhEDBCExEiJBEzJRBUJhcYGRI8HwFP/aAAwDAQACEQMRAD8A8NQhChAQhChAQhChAQhS0sW09reJAUIajAcFb8MOc0EnPPnoquLNa02a0X35C3LNaaOKzA0KucEY4g2J480msm7bNeWCoKMVuZ3DcJL9G7RPLId+5M6PoJvlkA5NzPitPS0ZAAaAAm1JgpP4iUGepfgLj0Ufu3MvT9B4SbNaXHmfQLW4F0Lig64Y3b428r6J9QYWGi9larpw1lha+5KSzzltY1HDji+2KsX0Eoa9w/yTGribI3nxWfYS1x33zVuN5OV+5BrcclHh2Qw4FGZL2ueeg7lpaWENGVkqjl2e0fRStxO39hX6twU1KXA4YF1Ik7cZHvNcvxseyrde3AL0J3wWauJZXFMLBO03Jw4b08kxMOVGokvqqJtB4Ra5OcHw8GxupekswLCNwFvolplcx1wcuCqYnWFwI3lcinYSSt2YFnQp0jfiNva5uN47FUd0VO5/iPsvVOi9LZmy4WK+Y10cDrubkeWhT61TumZM9DDweSuwSWPMWd2a+BS2oBv1hY+C9Fnw9wNiErrsODhYtv5pmGa+RTLpWlsY2N40KjkGeSaz4PYOscxolcjLJhNMRlFpUyNCEKwMEIQoQEIQoQEIQoQEIQoQEz6PQ7U7eDbnw/tLFquh2HF208jI5eH8qmR1FsNgi5ZEkaemgLjvt5p5R4ZxU2G0NrX1T6jo75rGnNvg9JGKirZSgomtFzkBvTulpABe2uanhoxbMDvVgjZHJBryVlO9ipPJsi6Q1cxcblXcTqb5Je2K/ZqqoPjVKz5G3houzLs6Z+X8r5e+Q/tXaegyud39JrHh6uQrpbyKLQ51u37LttGcjnw4e9EwbM1oOl89++9srcgR3qaKvjA0uedrZ/VMrHBEeSX2oqxYObb93vJR1OG9p0TD/vbAgWA8cgcu/wDhRR4yLHqt1O7cdd/pdWaxg1LNdtCWSmLfH0KiLnDf3fQJ1NUMcDlbyvb34qoImm57B4f2hPGmMKdruQuksdcj9FRniI9+SaupeGipSDMjd5IMsbjwRwvg4o64tI3hauhqWyt5rEyRWNwmGGVhaQUCa8oXcerbyM8Vwga2Wbq8O5L0FkjZGg8UmxHDwLqQm/BRU9pHnmIYaLG471j8Xw4sudQvVKykCzWLYbkcst60MGbwxDVaa1aPOUK1X0nw3W3blVWiYTVbMEIQocBCEKEBCEKEBCEKEJaaAve1o1cQB3r1ro9hIYxrbaBYjoLhm3KZCMm5DtP8ea9Ww2nyWfq8n2o2fp+Kk8jGFBTZ9qewwZKtRxackya1IxVjeSdn0DwVDE57DJMHHIpHU3cSuZPg5iVuxf8ACLjdfak7I2QMzm7kNwV9sYY0uO7NUIGFzttw1PsK2KNsdhvu+ET08IaA48B9FFV15PVbqd2qgxCutlu3JhDUwUrNt7g6Qi+WZz3DgE05+EWl202rb4Quw7BpZJtl4LGAEkn6Cy07OisZ/wDo2G92yPRYvE+nMrz8obGueRJHAi1kml6T1LvxTPPfbyVY/r+zs8Ooy0+pR/CPTT0chtm0eNzr23VWh6Lxjb/EczbMiwtpl3rzQ49PumkHY933X2PpBUN0mkzzPWJued1b+P8Av6Of+bMk16h6NP0ZBB2XO5XsR5X+qSYjhcsIuDtN32ytxy9Ukg6bVTR/7A79TWn62up5em8r2Fj2tO0CLi415Lmy8F4Qzwe7TReo68Ea/ZdVFLtC40zJSePEYgxoY0scNbm4cPQppRVO0LXyXeq9mMyj9y2F5Odjvv8A2EMbY2UuIw55f0gdYB3vml8kaA5Y8SQ5wOt2XWdoT4HindZT7QuspHkVq8Pm+JGDvGRS65oUyqqkZ6rprFJK+mBBC11dFvSCshV4umW9yPMuktBkTwzWVXo/SWn+XJ+l3kV5wtnBLqiec1kOjICEIRxMEIQoQEIQoQEITHAaH4s7G7r3PYFxulZ2KcnSPROiOFfCga38xFz2uz+w7lucNh0STDocgtHRNWHkl1SbPTRioQUUNqViuNVeIqQm6tF7C8tzirOSXtiuVdrN3io4W5oTVzCx2iLMZdk1g35nsCgL9iM7kVR253cjYd38qhjdVryTUO2Nj+OG0Y/ydYO2J0pfO6zGZ2GbnHWwHmpOk08EzLxw/DsRmbAndYgffcuOjtRsxdaIuNy4FoBytfZN+HHmlOJ1vxDf8IJNgTc9p5qvU/HBeMOvN1b7fn/RBTMYBctLtdMge/equJ1wJPyWsvoANkDkANApKmrLB1ddCTnb/EJRIS43JueJRIjb23OHPXxj+Oa7Eak/4ruBV7Rypclmhnbo6O43kE3V51NC7NoczPg4i24Z30S+Cme07QuOYyKa0spd+e4HIAjt3hUbLfkZYPgTJbg2ytx396r1tKaeYs/L+WxuPFdUtS6M3Ye6+RXWM1ge1pcwsdxNyHG+oPCxsh2wMepZN+GS1B22e81WoG6j3YqxSadyjp22ktx/tTIrjZJrZol2E4wSextxSuUWKuURs7ssfqk2JtWqGtXvt77kirYvYTyof9UprG62XUDgYvpPF8mX9Dv2leUr2DpKPkS/65P2lePrW0b7WY31Jd6BCEJ0zAQhChAQhChAWv8A/H9Hd73kcGjzPosgvSehFKGwt4nPvP8ACX1EqgxvRw6sq/BtKKOyeUKUUoyTWkcsY358DeE5KVoUMJyU7SrwFpEFTmVy11mk8ASpJcyq2KO2Yjbfl45LsF3WXjvURRE+wc7t+uazeLzk5DMlPq9+ywC+evoB5pPhUYkmJccgbepR5uqRqRfTFyJKfGJoY+qwC4IzOl8tNxSZt9XHP3mU/wCk8zGgbGpNrcln2tLslxfAbBXT1VVlZ5Lj5K1RYYXFWYKUA3TCmfYXV0Xk/gjjwxrdysRsA1CkfJtC4sq9RIcuCnkrvLkkkjFlTNMBmB4aj+FwKp/xNkjq7lasbaKSJTiQOpS7MK7W1LpGNY5n4RqM7gb+Sg+NZbPDqOMsBsDcDv3+aGreyAZ8qglJr9GPohbqnUewppxsvB5i/epcUI/5BI0Pv32LqrbcA3ztY+a6t00WcupJ/J1OM1LSa9y5vtNB32CkotSOSTYt4LcspICpVD1ZcclSmdquIqkZvpI35E3+uT9pXjq9h6Rv+RN/rk/YV48tfR+1mJ9S90QQhCdMsEIQoQEIQoQ+tbcgL1nAI9ljRyAHcvLKJl5GD/Iea9YwkdUJPVvtSNP6eu5s0dKclfhd73pdTHJX4VlGyxzSnLerbAqcGiuxq8BWZzsZpfi7rljeLvJMhqUix6bZN+DXH6ZfUIi2aL4FcxBjVTm47vss1g874nvftHrm9iL2JO6+mSs45WgMFz+Ihvio6esawA6m2XkjLdfs05xTaj8HMk7nvu8knmmtHDfNLqOMvO0d5ThrrDJcoYk9qRHLyXZ/D25HvUFRTF9rG1jc81YsLDlqV20jtbKixhtGGgi54riUXdbcu21dgotTe6jkinc22yQxDUZroFttR2XzRDJYqFtI0PL95XU0zlfJ9kaN6s4TVvb1A+zTpfS/C6qzEHereEVUZaY5LAkdUnt80F8lMns4KVRTTNkLpJWmO42Yw3rcC4kaW4k530TSks4Ovwy9VX6TRCNgEdmg2JPGxuoaaotbO2Yv2HX6K90wOLuhsXqHNpHC4U1O2zj2Kphzuu7t/hXmN6x7kpNbsrNVJhMbKhM/JXZ0sqnqqKoRdInfIm/1yftK8hXrWPH5E3+uT9pXkq1tH7WYf1L3RBCEJ0ywQhChAUsdOTyCiToxdVpPAeQXG6CQj1EdDQ7L2OvvXouEuyCwtDHZwzyOnaFt8GOnD1SWo3Rp6OotmmpQmMTUvpTomdPxWaajGsJyCtxBVKcWACthEgLSPjis10kNyf0kLRSOWYxpvX7lF7hnTLus83x2r+a1vAbXou6Z9yEu6ZQubO1wy6uXirOBbTgL5laHT/jTJHI3qZRZpIpgALLr45JUTYCpom21SrNmNUWYXKy0KvTK9GFUpJ7lSztp1hlbLtUtBG7Z62qvRR5H0+qlmp9lgOt+zt0XfBV5FwUixQSPzVqU2VOQ3XERHIdmoZ494z5L65qhqnmxI1Cheivi0zXMAcX2H5STb+lLhNV8Rgd3eCRVcssnVsQO/NO8Bj2IwOZRZRqIpilc30raufyaGgHXceOfqnAbn4JPhzusb8k4jKSn7mByvuKlUlNQdU2rckkqXLiRRPYSY875M36H/tK8pXqeOu+TL+h/7SvLFq6T2sxPqL7kCEIThmAhCFCAnc0nVYP8W+QSRMRJfZ5AeSrILjfJccdn4R0zK2mBOzWIrHAsYeDvRbDo+7Q8vRK5l2j+nfebOkKYwOySqjkyTWnbchZjNfwNqbcrx0S+B2QCtmTJXTpCzVkUxSXGW6FNZn6cUurW7Q4KidMZxbNMwHSjDfiNuBdzTcdm9cdH6QBoPL6+7J/VRZkFUxHsnq7/AHqnFk7eke9CLn6q5oJJNkKp8UkqwWA67XovscbBuKoNK14LlFHwV9oHFLmTt5+ClbM3s7bqoOSdjQEuYQ02z10PW6tuwrqqnGgZsgWFt4IbY371Qim1AORX17yc75/VdBVufKk5Je2Qg2V52eqgdTtPsqtBYySBy6+ECLcV8dTj2Vy7aaQRbLjp3qxL+C1QAiOSIbIDmkuBAudjrAB1rg5aCyXQN2fEqxBibds7YtcO00vsm3Hfb3mqjXb+Gfsq3gkFyxthz83FOo3ZhIML05nP1TeCXrBJz5Ecm7Z9xDRZ+rT+vda6zlW7VWiBT2EeNv8AlS/of+0rzNelYyfky/od+0rzVaum9rMXX+5AhCE0ZwIQhQgJlQ0xfZLVpsJjs1vYPJUm6QbCrZFi9LsRiy0HRybJvMKnicQewtGtivnRuTqN98kvLeA7HtybG9opE5pTos5QS6J7DLkFnSVGrF2hvC7epnTW7z78lTgfkpXSZKpytwkk5+/soJZLlErs1EXZqoVIpV9NtduaWiHXw+6fBtyuZ8NB0V06GMeXp2YiZHd3IKaOiBzVqSjcL3Fv7XcYzRk7Guu+CoMNtbLVWIsLuDyH13JhABkN1ir8EAvrbO3LS9/BMRxpgJ53Ezk2EHh7Chko3tBzIstVUW07+3P+EtmcCHZbx78Co8aXB2GeUuUIponcTfusqroncT4rRzRgk96pVEIsO/1Q3FoYhkEhlkbofXzQ+seeHhZXnxgKnMqWWdPwVHSG91Lt3Ft+9cuj99q6hgINyo2kCyTpDeg0CvMlzB5hUaZyme5KS5ELL2JOWaq5MynuJyLNVcoujY0Bk6FeMH5Mn6X/ALSvOV6Bi7/lSfod5FefrTwKkYutdyQIQhMCIIQhQgJ3h0hOyL5WHkkiYUDyCLcLKsuAuJ0zWQ7LR2qjg927Q0sTr2n0THDKUgbT9fJVJrNlJG9LLyjQmqUZGnw2bIJ7TyLKYZOtFSyZJPIqY9ilaHkMisOIsltPJmrjnZIEg6QSvXBkUb3LlhzVAqWxbj3pjA3ySpjs1fpn2981ZApotmnB3LiXCmHdny3KeI53UwN0SKTB9co8MWf9NbRx+i7OFm/4jv4b00AQQjK15OevMTHDCfzeP3VWegdY5j+k/e1VXQe/VVlKSDQzsz7oHgnLX1IUElO/gtN/xhcKvPSWQ/UkHWoMuaRyidQEp++FQSxCyo5ML67EwpLBRyssmMxsEuqiogE22EMmindJkVRicpRJdRrcoXcSly7gstUS9ZPMTm6qys1RmUzhjsJ55UQ4pL8uT9Lh9CsOtbiMnUd+l3ksktDEqRj6h20CEIRRYEIQoQFpcFpQAHHgPJZpX2Yq5rbDhZVkrC4pKLtmnxPGBGzyCR4diBe520dcwlMsxcbk3K6o5S14IVVBJF553OS+Db4fKtPST5BYvDZicitJQzZJPLE0tPI0MM2YTBsuSRQzZplFLkkpI0Ykznoa9RF6kYEJhkWoirsMuiXRusVZiBXUyskNYH5WVqOyXRH3y+6uROt797kSD3F5otIXIQHI1gKPhKhfIpHBRvVJNhInwuy4qrPPbcpybBVardvQgsVuVpH++xUZXaq287lSmO5cYZFSVUKgq3M7NU5dV1HWRN0XwPzAXx77KB0nWCKlYGbo6xafIrKvlzTnFqjJZkTZpzDGomZqJ3I6xCfqO7CPELMp1WTdU9h8klTcODOzO2CEIVwIIQhQgIQpQoQiX1pUqFDtDbC6nrd/0WroJ1jKD8XgtXh+7vSuVbGhp3uO2yaJpSy3SVu5NKbRIyRqQkXQVPG5VWqdm5LtDKZaY3O6tRvVOHUqdi4jrYwim98lailuc0ri3e9ysN+6ugUkNGTXUoS2Ld73KyNyOmAaLVlC+O65O7s9Fw9daOI6kaqU7l0dffNU6jXx8kFoNEindlxVOZSyqpMqUGRHMxVHtVl32VSTepRLK0oVCaSxVufRK6tM40LZXsLMWq8kijkzKY4nr75JQxPxVIyMjuRzUy5FUFYl+6rosRSb3BCEKxQ/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8575" y="-1531938"/>
            <a:ext cx="4695825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4760" name="Picture 8" descr="http://images.medicinenet.com/images/content-thumbs/hand-foot-mout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4000"/>
          <a:stretch>
            <a:fillRect/>
          </a:stretch>
        </p:blipFill>
        <p:spPr bwMode="auto">
          <a:xfrm>
            <a:off x="5292080" y="3645024"/>
            <a:ext cx="3052564" cy="2726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4800" b="1" dirty="0" smtClean="0"/>
              <a:t>Classification of Viruses</a:t>
            </a:r>
            <a:endParaRPr lang="en-IN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437112"/>
            <a:ext cx="4953000" cy="1752600"/>
          </a:xfrm>
        </p:spPr>
        <p:txBody>
          <a:bodyPr>
            <a:normAutofit/>
          </a:bodyPr>
          <a:lstStyle/>
          <a:p>
            <a:pPr marL="521208" indent="-457200">
              <a:buFont typeface="+mj-lt"/>
              <a:buAutoNum type="arabicPeriod"/>
            </a:pPr>
            <a:r>
              <a:rPr lang="en-IN" sz="2800" dirty="0" smtClean="0">
                <a:solidFill>
                  <a:schemeClr val="tx1"/>
                </a:solidFill>
              </a:rPr>
              <a:t>Measles </a:t>
            </a:r>
          </a:p>
          <a:p>
            <a:pPr marL="521208" indent="-457200">
              <a:buFont typeface="+mj-lt"/>
              <a:buAutoNum type="arabicPeriod"/>
            </a:pPr>
            <a:r>
              <a:rPr lang="en-IN" sz="2800" dirty="0" smtClean="0">
                <a:solidFill>
                  <a:schemeClr val="tx1"/>
                </a:solidFill>
              </a:rPr>
              <a:t>Mumps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8313" y="1412875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800" b="1" dirty="0" smtClean="0"/>
              <a:t>RNA Viruses: </a:t>
            </a:r>
            <a:r>
              <a:rPr lang="en-IN" sz="4800" b="1" dirty="0" err="1" smtClean="0"/>
              <a:t>Paramyxovirus</a:t>
            </a:r>
            <a:endParaRPr lang="en-IN" sz="4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84582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IN" sz="5300" b="1" dirty="0" smtClean="0"/>
              <a:t>Measles </a:t>
            </a:r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b="1" dirty="0" smtClean="0"/>
              <a:t>(</a:t>
            </a:r>
            <a:r>
              <a:rPr lang="en-IN" b="1" dirty="0" err="1" smtClean="0"/>
              <a:t>Rubeola</a:t>
            </a:r>
            <a:r>
              <a:rPr lang="en-IN" b="1" dirty="0" smtClean="0"/>
              <a:t>, Red spots, </a:t>
            </a:r>
            <a:r>
              <a:rPr lang="en-IN" b="1" dirty="0" err="1" smtClean="0"/>
              <a:t>Morbilli</a:t>
            </a:r>
            <a:r>
              <a:rPr lang="en-IN" b="1" dirty="0" smtClean="0"/>
              <a:t>)</a:t>
            </a:r>
            <a:endParaRPr lang="en-IN" dirty="0"/>
          </a:p>
        </p:txBody>
      </p:sp>
      <p:pic>
        <p:nvPicPr>
          <p:cNvPr id="1026" name="Picture 2" descr="http://media.npr.org/assets/img/2011/05/27/measles_lores_custom-2071a991f8cf9ad5892f3fe3acef297bad444235-s6-c3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114675"/>
            <a:ext cx="3705225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neurocard.net/i/396_1_1842054_42135669865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0"/>
            <a:ext cx="8759616" cy="55435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4365104"/>
            <a:ext cx="345638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899592" y="5373216"/>
            <a:ext cx="7776864" cy="10081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800" dirty="0" smtClean="0"/>
              <a:t>Respiratory system          Blood          invasion of </a:t>
            </a:r>
          </a:p>
          <a:p>
            <a:r>
              <a:rPr lang="en-IN" sz="2800" dirty="0" smtClean="0"/>
              <a:t>T -lymphocytes          suppression of cellular immunity</a:t>
            </a:r>
            <a:endParaRPr lang="en-IN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851920" y="5661248"/>
            <a:ext cx="64807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80112" y="5661248"/>
            <a:ext cx="64807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47864" y="6093296"/>
            <a:ext cx="64807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c431376.r76.cf2.rackcdn.com/18971/fmicb-02-00279-r2/image_m/fmicb-02-00279-g00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0"/>
            <a:ext cx="7546547" cy="5148946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obatgoldg.files.wordpress.com/2013/04/campa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710915" cy="688613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588224" y="2420888"/>
            <a:ext cx="2304256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indent="-457200"/>
            <a:r>
              <a:rPr lang="en-IN" sz="2400" b="1" dirty="0" smtClean="0">
                <a:solidFill>
                  <a:srgbClr val="FF0000"/>
                </a:solidFill>
              </a:rPr>
              <a:t>3 stages: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Pre-eruptive / </a:t>
            </a:r>
            <a:r>
              <a:rPr lang="en-IN" sz="2400" dirty="0" err="1" smtClean="0"/>
              <a:t>prodormal</a:t>
            </a:r>
            <a:endParaRPr lang="en-IN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Eruptive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400" dirty="0" smtClean="0"/>
              <a:t>Post-eruptive</a:t>
            </a:r>
            <a:endParaRPr lang="en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83968" y="0"/>
            <a:ext cx="3888432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Red </a:t>
            </a:r>
            <a:r>
              <a:rPr lang="en-IN" sz="2400" b="1" dirty="0" err="1" smtClean="0"/>
              <a:t>macules</a:t>
            </a:r>
            <a:r>
              <a:rPr lang="en-IN" sz="2400" b="1" dirty="0" smtClean="0"/>
              <a:t> which blanch on pressure</a:t>
            </a:r>
            <a:endParaRPr lang="en-IN" sz="2400" b="1" dirty="0"/>
          </a:p>
        </p:txBody>
      </p:sp>
      <p:pic>
        <p:nvPicPr>
          <p:cNvPr id="2052" name="Picture 4" descr="http://upload.wikimedia.org/wikipedia/commons/e/e0/Measles_enanthem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4412"/>
          <a:stretch>
            <a:fillRect/>
          </a:stretch>
        </p:blipFill>
        <p:spPr bwMode="auto">
          <a:xfrm>
            <a:off x="0" y="3690739"/>
            <a:ext cx="3979959" cy="3167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http://redbookarchive.aappublications.org/content/images/large/2006/1/079_11.jpe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645024"/>
            <a:ext cx="4078460" cy="2735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ttp://www.tenerifenews.org.es/wp-content/uploads/2013/02/page-42-Does-my-child-have-measles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2"/>
            <a:ext cx="3950179" cy="2996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427984" y="1916832"/>
            <a:ext cx="4536504" cy="12241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Oral lesions appear before rash.</a:t>
            </a:r>
          </a:p>
          <a:p>
            <a:r>
              <a:rPr lang="en-IN" sz="2400" b="1" dirty="0" smtClean="0"/>
              <a:t>Disappear after the appearance of rash.</a:t>
            </a:r>
          </a:p>
          <a:p>
            <a:endParaRPr lang="en-IN" sz="2400" b="1" dirty="0"/>
          </a:p>
        </p:txBody>
      </p:sp>
      <p:sp>
        <p:nvSpPr>
          <p:cNvPr id="9" name="Oval 8"/>
          <p:cNvSpPr/>
          <p:nvPr/>
        </p:nvSpPr>
        <p:spPr>
          <a:xfrm>
            <a:off x="1187624" y="4941168"/>
            <a:ext cx="1584176" cy="108012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5148064" y="4293096"/>
            <a:ext cx="1584176" cy="108012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ular Callout 10"/>
          <p:cNvSpPr/>
          <p:nvPr/>
        </p:nvSpPr>
        <p:spPr>
          <a:xfrm>
            <a:off x="1691680" y="4005064"/>
            <a:ext cx="2160240" cy="540640"/>
          </a:xfrm>
          <a:prstGeom prst="wedgeRectCallout">
            <a:avLst>
              <a:gd name="adj1" fmla="val -50546"/>
              <a:gd name="adj2" fmla="val 18742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 smtClean="0">
                <a:solidFill>
                  <a:srgbClr val="FFFF00"/>
                </a:solidFill>
              </a:rPr>
              <a:t>Koplik’s</a:t>
            </a:r>
            <a:r>
              <a:rPr lang="en-IN" sz="2400" b="1" dirty="0" smtClean="0">
                <a:solidFill>
                  <a:srgbClr val="FFFF00"/>
                </a:solidFill>
              </a:rPr>
              <a:t> spots</a:t>
            </a:r>
            <a:endParaRPr lang="en-IN" sz="2400" b="1" dirty="0">
              <a:solidFill>
                <a:srgbClr val="FFFF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 descr="http://www.cdc.gov/ncezid/dhcpp/idpb/images/measles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1647" y="3717032"/>
            <a:ext cx="4342353" cy="3140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http://inserbia.info/news/wp-content/uploads/2013/04/Measles_pneumonia_-_Histopatholog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486400" cy="3743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24128" y="764704"/>
            <a:ext cx="3024336" cy="12961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err="1" smtClean="0"/>
              <a:t>Muti</a:t>
            </a:r>
            <a:r>
              <a:rPr lang="en-IN" sz="2400" b="1" dirty="0" smtClean="0"/>
              <a:t>-nucleated giant cells called </a:t>
            </a:r>
            <a:r>
              <a:rPr lang="en-IN" sz="2400" b="1" dirty="0" err="1" smtClean="0">
                <a:solidFill>
                  <a:srgbClr val="FFFF00"/>
                </a:solidFill>
              </a:rPr>
              <a:t>Warthin-Finkeldey</a:t>
            </a:r>
            <a:r>
              <a:rPr lang="en-IN" sz="2400" b="1" dirty="0" smtClean="0">
                <a:solidFill>
                  <a:srgbClr val="FFFF00"/>
                </a:solidFill>
              </a:rPr>
              <a:t> Giant Cells</a:t>
            </a:r>
            <a:endParaRPr lang="en-IN" sz="2400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843808" y="1196752"/>
            <a:ext cx="1008112" cy="2880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24328" y="3933056"/>
            <a:ext cx="24560" cy="122413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hMSERQSEhQUFRUUFxYVFBQXFBUVFxQVFBcVFBUVFBYXGyYfFxkjGRUVHy8gJCcpLC0sFR4xNTAqNSYrLCkBCQoKDgwOGg8PGiwkHyQtKiwtLCoqLCkqLCwsLCosLCwsLCwsLCwsLCwsLCwsKSwsKSwsLCwsKSwpLCwtLCwsLP/AABEIAMkAyAMBIgACEQEDEQH/xAAbAAACAgMBAAAAAAAAAAAAAAAFBgMEAQIHAP/EAEIQAAEDAgQDBQQIAwYHAQAAAAECAxEABAUSITEGQVETImFxgTJCkaEHFFKCscHR8CNicjM0g8Lh8RZDU3OSorIV/8QAGgEAAwEBAQEAAAAAAAAAAAAAAgMEBQEABv/EADIRAAIBAwMBBwIFBAMAAAAAAAECAAMRIQQSMUETIjJRcZGhgcEFQmHR8BVSseEUI2L/2gAMAwEAAhEDEQA/AFC3setWktAVYNV3FUgVN5n3a6daK45ntK0UBWDWil15lvKw425mQ0Kz2IrRLlSBdB2JPEUWSRqtBWU4aOlWErFTocFENO04EpHmVhhyelaqw9PSrxuBUK7imjTW5MPbT8oMfw8dKqtYIVnamG1sis6024VgqEwVU5aF5FqKVO3EVsK4LmJT8qbLHhMJ5UZGLMNCq7nHjCTEH4GrKalfCJgV6XUi0st4OEjb5VC5ZpBqS34yt3NJA86vEIcEpIp4Zh4pCyym20nnUv1NNV32ymtW7qKOxPEQZYVaJqq7aJ6Va7WajWqvXMJRBVxYppcxGyApquFUEv0zQNkWmhRF4qP2oB0qC5tRRS4RVN46VPSQBrR+qUbbzW0sBE1iilh7Ir1Z9andzNrR0l7ESAiqz1WVriqD7mtAlIqLmW6hwMSRKa2VbTW1prRlm0kVQlPdAdwEiy42Qa1z0furChr9lFO7IiZjVheUkuVKl2oVtxW7aKA3ENKwEmCqLYLgq31hKEk+PIVWwvDS4oCNK65wvZIZSAka9a6o6mMrars6e4ZM2wbgRtpMr7yqhxWyA0SIFNhc0oJiKJmiRjeYVHU1He7mIl7aUvXtrTve2tBL2xnkarBl1azrmKTQg0cwXFlNrAnSqNzYkHY/CqwXBFVEFheY2FNrzqAdC0zQ11qDUGA32ZETVy5dAFLUWMSwsZG3cRWVu0GcvNYq2y/Ioys6s1uHqoP61ZfTVdVAwldJ7QPcpoPcrozfK3pcunJNTk7TeOq1NwtC2GP6RWap2sxXqmOZ9HpmtTAmxVNU7g1cQKrXTVe2EiRausAMSzhzm1Mlo7Sfarg0btbuvU+7iANRvS0MuwapXjYispupqK6dkVReRuDAt9UzCBFRXqZNTsjaknJk25gY14C0BFPOGrgCkXA17U94UzIkmANzRNxLqzDs7mG2ZVtVTE3mWdXnEj+XmfSl7iT6QkNJKGCBGhcPLy/WuUYtxQ45mUiVHmoyaOnpyctgfMxDUIPlOk4lxmwmcifU6UuXXHKeqPxpHVYuON9opRMiazhmGS3O5rRp0lWwA5k7vu5zGN3jNCuYPpUaMVad6TS/h2HglYO4rT6gUkkcqeA1oAt0EdcMvOzV4GpcRxaTvSzht0VCDyq2UknXah2i94+94QZdKyDyozbCgdir4UcbcEUDidBmbg0NuLiKnvLml69vPGh2ww1pHiN3Qa3OZwCoru6zGtsKV/EFZzsGewhXjMzYwKzRNCgQPKvUw05qUdZtW0BBoCtXWpqZTajsDUqbBw7JNCbdIkXc5g76pUiGiKJN4W5MFMVe/wCG3YmJFKKS5EFoFQo1h1Zo7Z4JnMayK2ueGVoMkSOo5VzaZ5ygEVnATW7ataebbhBLqNN6B33DamVQoadaEgiJVN5sstYBPaBPI0c4q4jDTXZpMaamhOGpCSD0pa4yuiokcjVC2GTI9QzBQp6QJduu3MkTlHL9aKMWIVbGBrGtXOH7AJbj7QqbDE5HFNK0zbVRTex3HrgzNZSYK4ZdztKbO6dIr2EJyuLaPpWLC3UxeKAScqt9NB0Jq1fOJS92iT8JP4afOm0n7u08ieNI8+cr3I7NwaRm0mvXLZQsTsakxUqcIMAQZEGTWlyy4uJVPoBVl7iKAscQrhGEgyoVtd20H8qjwpx5vZadetXX21rnMAD4c6m3EHMrCgjEptOxV361AqgERvXlpJoiw5M4FJOJDfX9Lt7dE0ddsCqh9zgquQpFV1YWBhdk46QAtVWMNdhYrFxaKG4rFowZrOVCGxBji3e1mga3yBXq0C4EO07X/wAKtjUCtv8A8tAIAGtWLDiJkum2k9onkRGnhO4q9cNgGaguwwZcK7XsZSOFoWIgA1FZvoSstKHy3FWsqgc3LnVXGrMrSHG9xXh5GcNQ8EynivCyisLZISeZ1qezYGUtOKBX6a+lFLR7M3BMKj97UkJ4XvhdFwLGUK+KelGnewxtaKNQjmFrJzsFlJB/0ozieHpfb2rbELkMozqRJ5wJqvh2OhxRREfuaE3bvATgfNxE56yyadKWsdaCx4038XgoMp50hvvqM5udeY4hu+/BhLB0nINdBUeIOhbgU1qRpPKeg61TtUuKGX2R7x8OlW13ybcBCBClaAnl1PnRhwcQOxO3ccDzjXhvAocSHbtSsp1DSdFLPIEJ1NLWPYg3nW0htKcnIxCfDKOfnRBzi91puEmVER2hMq21y/Zrnt0wVuFUmVSTrvPWmU9xO4T1ZkRdoz9oRurgmAFz1qsXlTEnwrSzw+DtPoSaLtcOvKUDlIHj3R86q7YIL1MepkSoz+EX9BJMGxFwKgwRzkUxM4kkeXTpQ04WsfZHqf0rwtykbj51O2s0zcuPcS6nptSmQp9pcu2wrvChbl9By86tWr51Soj41WvbOSFD1paEVDtDX8pTUYou8LY9cS/ZImiZtkxrQazdKalv8SyJk01KLMbTz6ymiX6yLE7NsztQX6mBtQzEOJSVQmsWuLE704dip2g5mWazOdxEkxFcbV6qt49mNeqWojEzxcTuXEln2Ny1cpSkgnKskxE7HQU2JXIB6/vShvEDRXbuBMzlJECTI6VS4Ruyu2SolR5QoQRHKlEbkB8sQi8N3TOdMAx41EzaQjITPjUmetSqlgHiCak81apSZG/ialK6izVqo1214BqSO/hSCDrXP8Mv1Nvnc6xy0p+d2pFfJQ8tCAhPMqVVVEYIhBrw3j9uHG5pOewkKUBFOYXma3nSl6welZn3ZripeUA4k+I4chlgZdVHU+f+lc4vlhS51muj4urMiBvG3xoLgXAUq7S5gj2g0Cduec/kPWo9XqKelXc5/ePO+uAo4EXcMw1+50aTKRus6IT5q5nwGtMlnwG22ntH3cwBMqkNNAcsyl6z5Eb0Sx3iNFoC0kBKg12jGncKgogtlI2kDTlvSzxFdouyxcMpzkKLa7ZYKy2oyUktp3Se9CgPc6iKz0ravU7W8FM3yOeMZ6X4v0P0nitKnceJvIxhuL21tg2AUJDphstDOF/4idIkgTPPWgaeNsy2/wCChCFOdmsqcUtxOwnSE+8NYOxoxw/h5ZtUJfaS32RWe1U4goMqJLgUQOz5c+lVHeD2c7ilFSg4pK8oISBJJTlI70HMefOokq6VGbtgW5Aa+6/24I/1LbahwvZkD9OLfwwg818aoOoqsri1tSwkIcElQUpZACCFZEqMA5klRAnlzmqSuISQopaBKQ2VJ/id0rUULbUdIWkwRyI3oU0NceIAepHnaW/1CjbBv9PrJLpArFu/G+3OqCsYWcstaqMEAkETqkpzaaidDzB5VtbXSVAnaNFCZynz59avo0atBg4IPobyN69KtdTwfMWjQuxSgZuUSK59xNjWZRSnamDE8ehjJOoHxHKkJ1sk5jzr6HU6jZTAXkz5zYQ5vI0CrtoZMVTSgzFF2sIUFJSkyVECPE1jKNxtKqatyBgS5huHdorwr1dERwWm3tZzSuNT49BXq1RUCgAS+noGcbp0wtyDS3wox2anWi5nIUT0KdeY9aaCugjuKWrL+QkJdV196dN6VTJsVA5mId0MBuslArRTlaFdLnQpMlNaFdRKX41oXBXbQxTmrq6RuLArtBkRJPPbxpyddHWlLi91ITmKoOwgTTabbTKVpYk+BPKLMK0MdZ5UEsFw+4nzolw2QGvaKjzmhLbgTeonZS0g+pr2/vR22wj3Z8PFLAeX7UCB9lJ5+dI3FGNXAuk27A/iJcbcaVMDVCgttf2kq/Xwrsy2wpsp6iK5jj9w3aqW8pJcdcKA2giEdoyCEAqGqSSswefhWNVJavu27iQQAeL3H2vfz4hUn3Uyt7WPxBd9habhYurwC2QtpLTaHF95DqlyFAjTqIOsEzFT3uNBtboatyh1LmZYU0rM80lwIdW2QAJkiNTz0FUrlhTra13S1BpTxfZVEuvMpaWS200dEwgxskJykwZzUwYUGcqCjKFutpcMqKnVITCZWtQBUAYGY6EnSs2swpoGYbwMAfkHH7EG9+OQRHJ3msDb/MWr/D1JD7l4vI26pKmlPlxTiSk50IyNd+U6jKFgDfxqJnG1shwFNw4LdlslLyg0olbmrpTKlGZA6gIA0mruHcNOIDqHnE5LkLStoBSu+oqUlwLOiV5dCYgxEGrReaKiQgrXlDeaJK0ABQ3GoI126daZU1dPw+MfpgYsPsQcnofMRtLTuTcd3+GAnsScki3YaUiG3EqbSFEpWr+M3qVJWrNOqTIgHXU1o4bw5kkqkNlIWFoSC4FylxuNUko0MgRFMLrqlJjuIUSRBObTY7bGVc6oXIUrRKlgpT3hCU+wVBR1PP8AyjrQLrP7UUfJ95WumAyzN9MQK+zcmJWtJhSVZXBlJA7jgSRzIgjrrVFsOBYzoOoOsJ7pIhUqSe9JHPrRnJm/5igdNBJEkaayeWkdZ8DQx6BoHSD/ADJVy89efyqtNY5BUge3+IirpkFmF/cShjOHEIlB0GpG+1X+GzZXEofPZEJASOSjz16zr5VKFFSIMGZEjYTtoaR1tlKinoYqtarNlszO1NFVsV6xk4o4dat1ANrJJ15R4RzrXh9eUh5ZnL7M0H+sLWoAqJJ66+FEMTOVKWx4A+lXUAArOeklVirYhu84+cUkiDzgTp5mvUBsMOU8oIQJUdhp+derm1jmWNrq/Rrek7ex9Idq46ltvOoqOUHKQKocV2yfrrS1OJQUwRIme90qjhN1hbbyEtNrWvMAlRnQ8jrTBxLaOKuG1JQCkD2sswdKtAVHFgRg8zPtGEjSqr9xyGprS7uSAB4VmwA3OpqPiU06d8y1a4OVCVGPCqWLW4QCEzRkXPIUNxC0WvkaFWN8x9DuvduIkXqldT8aGviRB186abzh54+4fh+tB38IdTu2qPAT+FPvfibDVaJW24e4keEsqGiYE1Q4nwJ1qHo9khWYajQzR/BQArXccjTOsJUkgiQdwaW8hrKMAcQnw7iYfYQ4PeSDS1xhbobV2q0ZktqC4nQJUQlaiPeygkx1Fb8J3Sbdw2o1SVFSNfZB1jy3o5xFbSkKgH3TOog7T4Vl65bLvtwb/Tr8SVFNOrtPWc5ssKW44h991W7iVBQhL+ZK2m3kjTs8zSh3YG21XbK1QhJDLaUZO6Dv3QSSlxRMgyJOsmRvtVm4QpRSXCJUO42U+8EypSo2lQidfSawq4UBneOROoDY70yCDmI9DOm5r5qvWqVGO4/Tp1sLdftNKnSUcSo462V50lTilQUgHRO5APMeUch6xXikSYUAnRSkASEqTMlQGwOYCeqRV9pkqzAoKElMJmJBmDrueR+7Q69ft2lErVmVrCRqQMxWU6ciokwo1xO820XJ95cgubASuLYBMpBJkIImPZ1SCRosFRSZ8RWt00smQkEb95AT3tBKgqTEDca/CqznE3JDYA1iTHyT+tD38bcO6gkeAA+etaKaKu2SLesf2fmYRfSqNAkaknQ6yNPIzzoRc27mgJQQPAyRt3vP/Wq7uJ7ypXxP7/3qFdwSJBV8/nVi6KovURNXs2Frmbtpyn2YJGuUz15fOl3H7bK7m5L1nlPOihvFA7/GpMdaDrGYDVOo/MVdTouozMWuFZSBF/DvbnpVh85lSa0wxG/lW6RqavUdwCZQjL9H1qVXrZ5JOZXiByr1WeC3OyV2nU/KvUxl8pbSpArczomF4My2tJRahOvtKV3h6UfurwCkzCMPWl3tHLhxwjkdB8KIDFc6jtlG1cqG55vBWiTm0IuuSQKIYfalRgbDc8hQPD1FbgA3OlT8UcTot21ISYQmQo83FcwPCaXYnAjGbs1sOTDTvEDLOiIV1cUQlI+8eVKnEP0qtNkpbd7Qj/ojT/zNctxXG3rlfekp3CAYSNdo5miuJ8N9mwpZkZRm5GANdRt6UaU1NyOnnIW585cuvpJWvUNqPipZNaW30gq5tn7q/Ko7ewQm3QoBUZAZ01kTNUsKw8OIJOWAoxCTPkZ5eVXJTuAb/EWWPFo44dxy27AJBP2XBr6HemqyukPJISSlXJJMz5GuJ3Nme2yJjbQ6yCNaL4BxQ42oIcMjYK5j150mog4MbSbb4cQ/d3LlteIWTqFAa8pMc/Ouv3TWdojqNPMbVy7Hst2wpWnatjMkjnGsGn3hXGk3FuhaQRAAM8zEmPCSfhWbWp3BUyyu+7aw5EWXhDhyCXDKiVTlSDIH4Eaaj1iqWIYm3bpAdV2i5zJSQkq8Cem+5rfi3Hfq7q2WoKxqSdQgK1A8VHp/tSEtZJKiSSTqokkn1r5zT/hz1juq4A9z/qb+nohlDngwvfcRuu6TkSeSSRPmrc/Kg6vCpU1qsdK+jpUKdIWQWl1gBYSOI3POolpToCJ3PXbWpFIjXp/vQ1jFytWiDEHzzRMeUUy0nq1aaWVuTx1lwr2gb76GZ8qgcdMaDYDSDvJHw0qNDrqwAQEyFBR57aQJ0k1umwuVRExlA0QTrHlrrXrSZ6txcBrelv8AMqPLPMAdfjH+tEbBwKQpB5j51Ucwy5EFSV/zd1XXl3aht1rQsggxyB35U5Bm0yKjWNyDNGmMgIqGNaKdnmJqo4xBg1XsuAJmuLHEN4avKgfvxr1RNn+Hp0/KvV4rKQ5AtGd3idCEaRJ8vyoaeLAkQmKWVIrKLOaxzUYy41D0nTeBsXK23njunup8zzpK4ivVXFx2SZKUmAPHmTRzg25DbDqDuVApSNSoxyFGsK4bZZkqGZxXeUJ8dzzOvkKN66003ObD5kxptVOIEs+GAqC2halgAZgNAB0kQPM0bfwFSmlNuLbGZOVQkuEjoop3+NVsV4pWFLYbSSoABBA7ufmDy0FDsSeuHwypoLRM9qkkpGwiY1ieh50J1TkiwCg9Sc8eX6+spTRBQb3PpLzuBoDYb7ZfdAAAQcoA02KtBVFjAw2mEOKBOvsQPUa1JZYarsA28peYGSe0Op6AjWNKDX+Cv53VIUQFFJT3lTpvS6WtfcVdwLf+bA56ZlD6NAoYIT9cjEL2uCysrKkKVrtG0RqnQzS3j/D7iFFxKO6NyNY8xypjWjr+zWE3Kk7E+utCv4qWG2oPaMqfgyHNNvf+faC+HsXmATt3T4g7U2fRRjXt20JhK1Kn3u97IHqFfKltzDG1yWh2bpM5ZhCzB0TySqfjQXhPGPq12hwkgSpKuomQZHUGq+1WoAQZk1KFSk2yoLR8+lDCctwh4bPJg/1twPmkp+BpKV4eVdX4tSm8w4uo1LWV9BHQDvf+hOnhXJ1BSllKYHdmdJJJMeVcUdJu6CreiAeRj9viYcfCSJk5iBpryOprBW4tIKYSDrrOYJ0jlvvWrNmEmT3lHLmJ6pEAgdatUwSrazcmw8h+8rtW4SCBrJJM85P6aU6fR/w3a3KXO1SoqbIhIVlTkI0MDXl1pQNMfAGJ9leJEwl0FB890/MVwiL1KEUT2eCPKdKZwG3aHcZbT9wH5msXCaJOVTfTXFM+ULM2SYBvEE1ym2aU3c3FookyFFoqhUFPfRGadFJJEeFdeu0VzLj61LL7N2jkoJV93UT5pkVo0T0k74zBz7CVMofRoqBmG4JSrKqOY3QfveFVFOocT40YtmAFvsboP8Vv+hQhX/qoH/DFJ9yS2sjUfvb01HpRVj2eekIOTzDturSvUEYxIjevUvtEIveNDxvGCCdamGFJ5fDrOkDxqdThmBtTT9H+D9q6XV6hqIHLtDqPgNfMissgCUM+LzVnh8WKCVwXcmZR3CSfdT8hPOgzdq4FIduHSlxJCEhPvA6wfHX5U8cXJMmInKInYHrScbdRJgdooKGZStp+0kcqzUbvOXPUj6eX6DM2tEN1IMZtbg5lJbbA1JSs6kqO51qK7Km4Lq4kZYA5nnVxplSSs5yT+EVm8IVB7pqd9YiVO7lfTN/U+8stc4gdbKe6iFqyAKBk6+vM1lWITAUlQKgVSNgOnnRC6SoQRER0FUy4ef4V0a8VLF0B+uZ4UeqG0Dsup915e2iV6/iKy7cqSJUmRIEp6cyavutA7gfCqTtvoMpKcp25Gq11NKr4x75+ZOaFan4D7Y+DcSNp8GFJOn736VS4nw7a4T70Zx47BXyANeUMq5IgmQkjY+dGW0BbeVQ0UII8FDX9+FOVBTypwYZtq0NNx3hGTgPGkuNhs+woBtQOxKkCSnwMkelJN3bFl1bZ9ptSkH7pj5iD61a4HeKO2bJ76Fp9AMw0+9J9aIccMAvofTs+gKP9aO4v/KfWregaK0h71/7h8j+H2gFxc615BrQVsmugzTmVJrLDxQpKxukhQ9DNTt2a1DMEmOvKp2sK+0fQUe0xbOo5naLa4DjaXBspII9aguXUjcgetc8Yxp5DaWkuEISIA8POoAtSzqSZ6n9a6KU+c/4WTnEcbrEmvtp+NK3FbSLm3cbSZVEp/qG1TrwhSRJWgc4Bk/KqqWFdD8Kch28Tw0dN/wAxiuwh1tth1aVBbctODeW+R0/lJFDeJ8PhebrufGSFH/yBP+IKfmWJPekUO4nwAFCkkjMkFSVDZUgRM8u6kelUCqHwwkNbS9mbKZzBxqs1Yr1KqaUXxI906ABMk7iukfRugfUwoD21rUfQ5fwSK5k2yVE5Tz1rpPDdz2Ng0mcq1lSQYmDnUSfhWcReXOhOBJeLWwSQQSCnl60uFswYjTYfqaauJEyRz7vxpOv8RQ0NTJ6frXzeoV3qsiZzx7Tb0F2pACSrUoHUSTVXskgd4gdNaDXXEa1bUIdvVnc1Qn4W5HfIHpNVUsMn2jM44k+/WiloiJ+VK5fPU1kPHrT/AOnIPzH4hExgcPQ1A6ihKbxXWpRiJ517/hEeEwC69Zu6kE1ZtRCSAaph0HY1YZciu099M2MFVBN/mCWb3ssQXrAcOU/fSkg/GPjTZiR7W0UN1MqDif6Vd1wfMH0pAx1P8dRG/dI9AI/CnDBcQCkgnZSYUP5VCCP30rWpZFpm6eqO0dD0Yn5zA6Uzt+/Cilphkar+H61NZ2QQNdVcz+Qqz2kd7QRrJ1HrPKqUpec7qdd+Wn7wtwrgCXi6XX0oSnRKCQFbSVQTon9DQu6KUqMEQCYPUDSR4UIdUXHA5slOidNT4xyqVLM6kzTNljkzNSq9yb39ZP8AXxMJE+JrAfdJ0gelZS2B4VK04ORmu+kdlvE02Qys7rjyJqZFmf8AqL+M/jVmztyswkFR00Gp9BUpaihvGbFkSkEAQqfA7HzHI+I6VQvbhS3kICjABBSdRl3O+1EHjlEnYak8qDF3s0u3KxBUO6Dvl90eZ0o06xFZb29/oIiuoiR0kfCa9UalEz616n12taYM6U5IVKRA59KfuHGAtliSYAXPT2udJjX5U+cN/wBzT97/AOjWScTe1HdFxAn0hY32akoRuRy6VzV50qMkzTf9I394T/2/zpNVXBTVcgczc0KhKCgTANROGpKiXXWMrmorwCuQJFeFM3DvsV1E3RbYF4rlzrpWpfFMWL0qv715k2m0lqOQJOl7WiFtcTQZFX7bcUs0w3MBHIGILx/+1+6PzFFOFboQoHZAn0P+xoZxH/aj+kfjWeHv+b/QP/qn0F71p8/VcisxEb7LEAtMkgbyJqjc3SnTp7AIAT1O8qoe1uP30ohhm/76VpIthAdyxlj6vp3j6CtcLktz1JjwE6VYe2qHBf7JNcIxCU5lj6tJ11/CrDbYGwisoryqSTKFlhu67M5grKfAwassYgpWyConmo0CtPbpkZ5UJEqpneDILu2OUqdUIGsbIHpzPnSHj2JquFQmQgHQdT1NN/Hf92T/AFUn23Kq9NTDC5mbrqpH/WJQXhxCTm6H8K9V3EdvQ/ga9XNSBcTLE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150938"/>
            <a:ext cx="2381250" cy="2400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28" name="AutoShape 4" descr="data:image/jpeg;base64,/9j/4AAQSkZJRgABAQAAAQABAAD/2wCEAAkGBhMSERQSEhQUFRUUFxYVFBQXFBUVFxQVFBcVFBUVFBYXGyYfFxkjGRUVHy8gJCcpLC0sFR4xNTAqNSYrLCkBCQoKDgwOGg8PGiwkHyQtKiwtLCoqLCkqLCwsLCosLCwsLCwsLCwsLCwsLCwsKSwsKSwsLCwsKSwpLCwtLCwsLP/AABEIAMkAyAMBIgACEQEDEQH/xAAbAAACAgMBAAAAAAAAAAAAAAAFBgMEAQIHAP/EAEIQAAEDAgQDBQQIAwYHAQAAAAECAxEABAUSITEGQVETImFxgTJCkaEHFFKCscHR8CNicjM0g8Lh8RZDU3OSorIV/8QAGgEAAwEBAQEAAAAAAAAAAAAAAgMEBQEABv/EADIRAAIBAwMBBwIFBAMAAAAAAAECAAMRIQQSMUETIjJRcZGhgcEFQmHR8BVSseEUI2L/2gAMAwEAAhEDEQA/AFC3setWktAVYNV3FUgVN5n3a6daK45ntK0UBWDWil15lvKw425mQ0Kz2IrRLlSBdB2JPEUWSRqtBWU4aOlWErFTocFENO04EpHmVhhyelaqw9PSrxuBUK7imjTW5MPbT8oMfw8dKqtYIVnamG1sis6024VgqEwVU5aF5FqKVO3EVsK4LmJT8qbLHhMJ5UZGLMNCq7nHjCTEH4GrKalfCJgV6XUi0st4OEjb5VC5ZpBqS34yt3NJA86vEIcEpIp4Zh4pCyym20nnUv1NNV32ymtW7qKOxPEQZYVaJqq7aJ6Va7WajWqvXMJRBVxYppcxGyApquFUEv0zQNkWmhRF4qP2oB0qC5tRRS4RVN46VPSQBrR+qUbbzW0sBE1iilh7Ir1Z9andzNrR0l7ESAiqz1WVriqD7mtAlIqLmW6hwMSRKa2VbTW1prRlm0kVQlPdAdwEiy42Qa1z0furChr9lFO7IiZjVheUkuVKl2oVtxW7aKA3ENKwEmCqLYLgq31hKEk+PIVWwvDS4oCNK65wvZIZSAka9a6o6mMrars6e4ZM2wbgRtpMr7yqhxWyA0SIFNhc0oJiKJmiRjeYVHU1He7mIl7aUvXtrTve2tBL2xnkarBl1azrmKTQg0cwXFlNrAnSqNzYkHY/CqwXBFVEFheY2FNrzqAdC0zQ11qDUGA32ZETVy5dAFLUWMSwsZG3cRWVu0GcvNYq2y/Ioys6s1uHqoP61ZfTVdVAwldJ7QPcpoPcrozfK3pcunJNTk7TeOq1NwtC2GP6RWap2sxXqmOZ9HpmtTAmxVNU7g1cQKrXTVe2EiRausAMSzhzm1Mlo7Sfarg0btbuvU+7iANRvS0MuwapXjYispupqK6dkVReRuDAt9UzCBFRXqZNTsjaknJk25gY14C0BFPOGrgCkXA17U94UzIkmANzRNxLqzDs7mG2ZVtVTE3mWdXnEj+XmfSl7iT6QkNJKGCBGhcPLy/WuUYtxQ45mUiVHmoyaOnpyctgfMxDUIPlOk4lxmwmcifU6UuXXHKeqPxpHVYuON9opRMiazhmGS3O5rRp0lWwA5k7vu5zGN3jNCuYPpUaMVad6TS/h2HglYO4rT6gUkkcqeA1oAt0EdcMvOzV4GpcRxaTvSzht0VCDyq2UknXah2i94+94QZdKyDyozbCgdir4UcbcEUDidBmbg0NuLiKnvLml69vPGh2ww1pHiN3Qa3OZwCoru6zGtsKV/EFZzsGewhXjMzYwKzRNCgQPKvUw05qUdZtW0BBoCtXWpqZTajsDUqbBw7JNCbdIkXc5g76pUiGiKJN4W5MFMVe/wCG3YmJFKKS5EFoFQo1h1Zo7Z4JnMayK2ueGVoMkSOo5VzaZ5ygEVnATW7ataebbhBLqNN6B33DamVQoadaEgiJVN5sstYBPaBPI0c4q4jDTXZpMaamhOGpCSD0pa4yuiokcjVC2GTI9QzBQp6QJduu3MkTlHL9aKMWIVbGBrGtXOH7AJbj7QqbDE5HFNK0zbVRTex3HrgzNZSYK4ZdztKbO6dIr2EJyuLaPpWLC3UxeKAScqt9NB0Jq1fOJS92iT8JP4afOm0n7u08ieNI8+cr3I7NwaRm0mvXLZQsTsakxUqcIMAQZEGTWlyy4uJVPoBVl7iKAscQrhGEgyoVtd20H8qjwpx5vZadetXX21rnMAD4c6m3EHMrCgjEptOxV361AqgERvXlpJoiw5M4FJOJDfX9Lt7dE0ddsCqh9zgquQpFV1YWBhdk46QAtVWMNdhYrFxaKG4rFowZrOVCGxBji3e1mga3yBXq0C4EO07X/wAKtjUCtv8A8tAIAGtWLDiJkum2k9onkRGnhO4q9cNgGaguwwZcK7XsZSOFoWIgA1FZvoSstKHy3FWsqgc3LnVXGrMrSHG9xXh5GcNQ8EynivCyisLZISeZ1qezYGUtOKBX6a+lFLR7M3BMKj97UkJ4XvhdFwLGUK+KelGnewxtaKNQjmFrJzsFlJB/0ozieHpfb2rbELkMozqRJ5wJqvh2OhxRREfuaE3bvATgfNxE56yyadKWsdaCx4038XgoMp50hvvqM5udeY4hu+/BhLB0nINdBUeIOhbgU1qRpPKeg61TtUuKGX2R7x8OlW13ybcBCBClaAnl1PnRhwcQOxO3ccDzjXhvAocSHbtSsp1DSdFLPIEJ1NLWPYg3nW0htKcnIxCfDKOfnRBzi91puEmVER2hMq21y/Zrnt0wVuFUmVSTrvPWmU9xO4T1ZkRdoz9oRurgmAFz1qsXlTEnwrSzw+DtPoSaLtcOvKUDlIHj3R86q7YIL1MepkSoz+EX9BJMGxFwKgwRzkUxM4kkeXTpQ04WsfZHqf0rwtykbj51O2s0zcuPcS6nptSmQp9pcu2wrvChbl9By86tWr51Soj41WvbOSFD1paEVDtDX8pTUYou8LY9cS/ZImiZtkxrQazdKalv8SyJk01KLMbTz6ymiX6yLE7NsztQX6mBtQzEOJSVQmsWuLE704dip2g5mWazOdxEkxFcbV6qt49mNeqWojEzxcTuXEln2Ny1cpSkgnKskxE7HQU2JXIB6/vShvEDRXbuBMzlJECTI6VS4Ruyu2SolR5QoQRHKlEbkB8sQi8N3TOdMAx41EzaQjITPjUmetSqlgHiCak81apSZG/ialK6izVqo1214BqSO/hSCDrXP8Mv1Nvnc6xy0p+d2pFfJQ8tCAhPMqVVVEYIhBrw3j9uHG5pOewkKUBFOYXma3nSl6welZn3ZripeUA4k+I4chlgZdVHU+f+lc4vlhS51muj4urMiBvG3xoLgXAUq7S5gj2g0Cduec/kPWo9XqKelXc5/ePO+uAo4EXcMw1+50aTKRus6IT5q5nwGtMlnwG22ntH3cwBMqkNNAcsyl6z5Eb0Sx3iNFoC0kBKg12jGncKgogtlI2kDTlvSzxFdouyxcMpzkKLa7ZYKy2oyUktp3Se9CgPc6iKz0ravU7W8FM3yOeMZ6X4v0P0nitKnceJvIxhuL21tg2AUJDphstDOF/4idIkgTPPWgaeNsy2/wCChCFOdmsqcUtxOwnSE+8NYOxoxw/h5ZtUJfaS32RWe1U4goMqJLgUQOz5c+lVHeD2c7ilFSg4pK8oISBJJTlI70HMefOokq6VGbtgW5Aa+6/24I/1LbahwvZkD9OLfwwg818aoOoqsri1tSwkIcElQUpZACCFZEqMA5klRAnlzmqSuISQopaBKQ2VJ/id0rUULbUdIWkwRyI3oU0NceIAepHnaW/1CjbBv9PrJLpArFu/G+3OqCsYWcstaqMEAkETqkpzaaidDzB5VtbXSVAnaNFCZynz59avo0atBg4IPobyN69KtdTwfMWjQuxSgZuUSK59xNjWZRSnamDE8ehjJOoHxHKkJ1sk5jzr6HU6jZTAXkz5zYQ5vI0CrtoZMVTSgzFF2sIUFJSkyVECPE1jKNxtKqatyBgS5huHdorwr1dERwWm3tZzSuNT49BXq1RUCgAS+noGcbp0wtyDS3wox2anWi5nIUT0KdeY9aaCugjuKWrL+QkJdV196dN6VTJsVA5mId0MBuslArRTlaFdLnQpMlNaFdRKX41oXBXbQxTmrq6RuLArtBkRJPPbxpyddHWlLi91ITmKoOwgTTabbTKVpYk+BPKLMK0MdZ5UEsFw+4nzolw2QGvaKjzmhLbgTeonZS0g+pr2/vR22wj3Z8PFLAeX7UCB9lJ5+dI3FGNXAuk27A/iJcbcaVMDVCgttf2kq/Xwrsy2wpsp6iK5jj9w3aqW8pJcdcKA2giEdoyCEAqGqSSswefhWNVJavu27iQQAeL3H2vfz4hUn3Uyt7WPxBd9habhYurwC2QtpLTaHF95DqlyFAjTqIOsEzFT3uNBtboatyh1LmZYU0rM80lwIdW2QAJkiNTz0FUrlhTra13S1BpTxfZVEuvMpaWS200dEwgxskJykwZzUwYUGcqCjKFutpcMqKnVITCZWtQBUAYGY6EnSs2swpoGYbwMAfkHH7EG9+OQRHJ3msDb/MWr/D1JD7l4vI26pKmlPlxTiSk50IyNd+U6jKFgDfxqJnG1shwFNw4LdlslLyg0olbmrpTKlGZA6gIA0mruHcNOIDqHnE5LkLStoBSu+oqUlwLOiV5dCYgxEGrReaKiQgrXlDeaJK0ABQ3GoI126daZU1dPw+MfpgYsPsQcnofMRtLTuTcd3+GAnsScki3YaUiG3EqbSFEpWr+M3qVJWrNOqTIgHXU1o4bw5kkqkNlIWFoSC4FylxuNUko0MgRFMLrqlJjuIUSRBObTY7bGVc6oXIUrRKlgpT3hCU+wVBR1PP8AyjrQLrP7UUfJ95WumAyzN9MQK+zcmJWtJhSVZXBlJA7jgSRzIgjrrVFsOBYzoOoOsJ7pIhUqSe9JHPrRnJm/5igdNBJEkaayeWkdZ8DQx6BoHSD/ADJVy89efyqtNY5BUge3+IirpkFmF/cShjOHEIlB0GpG+1X+GzZXEofPZEJASOSjz16zr5VKFFSIMGZEjYTtoaR1tlKinoYqtarNlszO1NFVsV6xk4o4dat1ANrJJ15R4RzrXh9eUh5ZnL7M0H+sLWoAqJJ66+FEMTOVKWx4A+lXUAArOeklVirYhu84+cUkiDzgTp5mvUBsMOU8oIQJUdhp+derm1jmWNrq/Rrek7ex9Idq46ltvOoqOUHKQKocV2yfrrS1OJQUwRIme90qjhN1hbbyEtNrWvMAlRnQ8jrTBxLaOKuG1JQCkD2sswdKtAVHFgRg8zPtGEjSqr9xyGprS7uSAB4VmwA3OpqPiU06d8y1a4OVCVGPCqWLW4QCEzRkXPIUNxC0WvkaFWN8x9DuvduIkXqldT8aGviRB186abzh54+4fh+tB38IdTu2qPAT+FPvfibDVaJW24e4keEsqGiYE1Q4nwJ1qHo9khWYajQzR/BQArXccjTOsJUkgiQdwaW8hrKMAcQnw7iYfYQ4PeSDS1xhbobV2q0ZktqC4nQJUQlaiPeygkx1Fb8J3Sbdw2o1SVFSNfZB1jy3o5xFbSkKgH3TOog7T4Vl65bLvtwb/Tr8SVFNOrtPWc5ssKW44h991W7iVBQhL+ZK2m3kjTs8zSh3YG21XbK1QhJDLaUZO6Dv3QSSlxRMgyJOsmRvtVm4QpRSXCJUO42U+8EypSo2lQidfSawq4UBneOROoDY70yCDmI9DOm5r5qvWqVGO4/Tp1sLdftNKnSUcSo462V50lTilQUgHRO5APMeUch6xXikSYUAnRSkASEqTMlQGwOYCeqRV9pkqzAoKElMJmJBmDrueR+7Q69ft2lErVmVrCRqQMxWU6ciokwo1xO820XJ95cgubASuLYBMpBJkIImPZ1SCRosFRSZ8RWt00smQkEb95AT3tBKgqTEDca/CqznE3JDYA1iTHyT+tD38bcO6gkeAA+etaKaKu2SLesf2fmYRfSqNAkaknQ6yNPIzzoRc27mgJQQPAyRt3vP/Wq7uJ7ypXxP7/3qFdwSJBV8/nVi6KovURNXs2Frmbtpyn2YJGuUz15fOl3H7bK7m5L1nlPOihvFA7/GpMdaDrGYDVOo/MVdTouozMWuFZSBF/DvbnpVh85lSa0wxG/lW6RqavUdwCZQjL9H1qVXrZ5JOZXiByr1WeC3OyV2nU/KvUxl8pbSpArczomF4My2tJRahOvtKV3h6UfurwCkzCMPWl3tHLhxwjkdB8KIDFc6jtlG1cqG55vBWiTm0IuuSQKIYfalRgbDc8hQPD1FbgA3OlT8UcTot21ISYQmQo83FcwPCaXYnAjGbs1sOTDTvEDLOiIV1cUQlI+8eVKnEP0qtNkpbd7Qj/ojT/zNctxXG3rlfekp3CAYSNdo5miuJ8N9mwpZkZRm5GANdRt6UaU1NyOnnIW585cuvpJWvUNqPipZNaW30gq5tn7q/Ko7ewQm3QoBUZAZ01kTNUsKw8OIJOWAoxCTPkZ5eVXJTuAb/EWWPFo44dxy27AJBP2XBr6HemqyukPJISSlXJJMz5GuJ3Nme2yJjbQ6yCNaL4BxQ42oIcMjYK5j150mog4MbSbb4cQ/d3LlteIWTqFAa8pMc/Ouv3TWdojqNPMbVy7Hst2wpWnatjMkjnGsGn3hXGk3FuhaQRAAM8zEmPCSfhWbWp3BUyyu+7aw5EWXhDhyCXDKiVTlSDIH4Eaaj1iqWIYm3bpAdV2i5zJSQkq8Cem+5rfi3Hfq7q2WoKxqSdQgK1A8VHp/tSEtZJKiSSTqokkn1r5zT/hz1juq4A9z/qb+nohlDngwvfcRuu6TkSeSSRPmrc/Kg6vCpU1qsdK+jpUKdIWQWl1gBYSOI3POolpToCJ3PXbWpFIjXp/vQ1jFytWiDEHzzRMeUUy0nq1aaWVuTx1lwr2gb76GZ8qgcdMaDYDSDvJHw0qNDrqwAQEyFBR57aQJ0k1umwuVRExlA0QTrHlrrXrSZ6txcBrelv8AMqPLPMAdfjH+tEbBwKQpB5j51Ucwy5EFSV/zd1XXl3aht1rQsggxyB35U5Bm0yKjWNyDNGmMgIqGNaKdnmJqo4xBg1XsuAJmuLHEN4avKgfvxr1RNn+Hp0/KvV4rKQ5AtGd3idCEaRJ8vyoaeLAkQmKWVIrKLOaxzUYy41D0nTeBsXK23njunup8zzpK4ivVXFx2SZKUmAPHmTRzg25DbDqDuVApSNSoxyFGsK4bZZkqGZxXeUJ8dzzOvkKN66003ObD5kxptVOIEs+GAqC2halgAZgNAB0kQPM0bfwFSmlNuLbGZOVQkuEjoop3+NVsV4pWFLYbSSoABBA7ufmDy0FDsSeuHwypoLRM9qkkpGwiY1ieh50J1TkiwCg9Sc8eX6+spTRBQb3PpLzuBoDYb7ZfdAAAQcoA02KtBVFjAw2mEOKBOvsQPUa1JZYarsA28peYGSe0Op6AjWNKDX+Cv53VIUQFFJT3lTpvS6WtfcVdwLf+bA56ZlD6NAoYIT9cjEL2uCysrKkKVrtG0RqnQzS3j/D7iFFxKO6NyNY8xypjWjr+zWE3Kk7E+utCv4qWG2oPaMqfgyHNNvf+faC+HsXmATt3T4g7U2fRRjXt20JhK1Kn3u97IHqFfKltzDG1yWh2bpM5ZhCzB0TySqfjQXhPGPq12hwkgSpKuomQZHUGq+1WoAQZk1KFSk2yoLR8+lDCctwh4bPJg/1twPmkp+BpKV4eVdX4tSm8w4uo1LWV9BHQDvf+hOnhXJ1BSllKYHdmdJJJMeVcUdJu6CreiAeRj9viYcfCSJk5iBpryOprBW4tIKYSDrrOYJ0jlvvWrNmEmT3lHLmJ6pEAgdatUwSrazcmw8h+8rtW4SCBrJJM85P6aU6fR/w3a3KXO1SoqbIhIVlTkI0MDXl1pQNMfAGJ9leJEwl0FB890/MVwiL1KEUT2eCPKdKZwG3aHcZbT9wH5msXCaJOVTfTXFM+ULM2SYBvEE1ym2aU3c3FookyFFoqhUFPfRGadFJJEeFdeu0VzLj61LL7N2jkoJV93UT5pkVo0T0k74zBz7CVMofRoqBmG4JSrKqOY3QfveFVFOocT40YtmAFvsboP8Vv+hQhX/qoH/DFJ9yS2sjUfvb01HpRVj2eekIOTzDturSvUEYxIjevUvtEIveNDxvGCCdamGFJ5fDrOkDxqdThmBtTT9H+D9q6XV6hqIHLtDqPgNfMissgCUM+LzVnh8WKCVwXcmZR3CSfdT8hPOgzdq4FIduHSlxJCEhPvA6wfHX5U8cXJMmInKInYHrScbdRJgdooKGZStp+0kcqzUbvOXPUj6eX6DM2tEN1IMZtbg5lJbbA1JSs6kqO51qK7Km4Lq4kZYA5nnVxplSSs5yT+EVm8IVB7pqd9YiVO7lfTN/U+8stc4gdbKe6iFqyAKBk6+vM1lWITAUlQKgVSNgOnnRC6SoQRER0FUy4ef4V0a8VLF0B+uZ4UeqG0Dsup915e2iV6/iKy7cqSJUmRIEp6cyavutA7gfCqTtvoMpKcp25Gq11NKr4x75+ZOaFan4D7Y+DcSNp8GFJOn736VS4nw7a4T70Zx47BXyANeUMq5IgmQkjY+dGW0BbeVQ0UII8FDX9+FOVBTypwYZtq0NNx3hGTgPGkuNhs+woBtQOxKkCSnwMkelJN3bFl1bZ9ptSkH7pj5iD61a4HeKO2bJ76Fp9AMw0+9J9aIccMAvofTs+gKP9aO4v/KfWregaK0h71/7h8j+H2gFxc615BrQVsmugzTmVJrLDxQpKxukhQ9DNTt2a1DMEmOvKp2sK+0fQUe0xbOo5naLa4DjaXBspII9aguXUjcgetc8Yxp5DaWkuEISIA8POoAtSzqSZ6n9a6KU+c/4WTnEcbrEmvtp+NK3FbSLm3cbSZVEp/qG1TrwhSRJWgc4Bk/KqqWFdD8Kch28Tw0dN/wAxiuwh1tth1aVBbctODeW+R0/lJFDeJ8PhebrufGSFH/yBP+IKfmWJPekUO4nwAFCkkjMkFSVDZUgRM8u6kelUCqHwwkNbS9mbKZzBxqs1Yr1KqaUXxI906ABMk7iukfRugfUwoD21rUfQ5fwSK5k2yVE5Tz1rpPDdz2Ng0mcq1lSQYmDnUSfhWcReXOhOBJeLWwSQQSCnl60uFswYjTYfqaauJEyRz7vxpOv8RQ0NTJ6frXzeoV3qsiZzx7Tb0F2pACSrUoHUSTVXskgd4gdNaDXXEa1bUIdvVnc1Qn4W5HfIHpNVUsMn2jM44k+/WiloiJ+VK5fPU1kPHrT/AOnIPzH4hExgcPQ1A6ihKbxXWpRiJ517/hEeEwC69Zu6kE1ZtRCSAaph0HY1YZciu099M2MFVBN/mCWb3ssQXrAcOU/fSkg/GPjTZiR7W0UN1MqDif6Vd1wfMH0pAx1P8dRG/dI9AI/CnDBcQCkgnZSYUP5VCCP30rWpZFpm6eqO0dD0Yn5zA6Uzt+/Cilphkar+H61NZ2QQNdVcz+Qqz2kd7QRrJ1HrPKqUpec7qdd+Wn7wtwrgCXi6XX0oSnRKCQFbSVQTon9DQu6KUqMEQCYPUDSR4UIdUXHA5slOidNT4xyqVLM6kzTNljkzNSq9yb39ZP8AXxMJE+JrAfdJ0gelZS2B4VK04ORmu+kdlvE02Qys7rjyJqZFmf8AqL+M/jVmztyswkFR00Gp9BUpaihvGbFkSkEAQqfA7HzHI+I6VQvbhS3kICjABBSdRl3O+1EHjlEnYak8qDF3s0u3KxBUO6Dvl90eZ0o06xFZb29/oIiuoiR0kfCa9UalEz616n12taYM6U5IVKRA59KfuHGAtliSYAXPT2udJjX5U+cN/wBzT97/AOjWScTe1HdFxAn0hY32akoRuRy6VzV50qMkzTf9I394T/2/zpNVXBTVcgczc0KhKCgTANROGpKiXXWMrmorwCuQJFeFM3DvsV1E3RbYF4rlzrpWpfFMWL0qv715k2m0lqOQJOl7WiFtcTQZFX7bcUs0w3MBHIGILx/+1+6PzFFOFboQoHZAn0P+xoZxH/aj+kfjWeHv+b/QP/qn0F71p8/VcisxEb7LEAtMkgbyJqjc3SnTp7AIAT1O8qoe1uP30ohhm/76VpIthAdyxlj6vp3j6CtcLktz1JjwE6VYe2qHBf7JNcIxCU5lj6tJ11/CrDbYGwisoryqSTKFlhu67M5grKfAwassYgpWyConmo0CtPbpkZ5UJEqpneDILu2OUqdUIGsbIHpzPnSHj2JquFQmQgHQdT1NN/Hf92T/AFUn23Kq9NTDC5mbrqpH/WJQXhxCTm6H8K9V3EdvQ/ga9XNSBcTLE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150938"/>
            <a:ext cx="2381250" cy="2400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2" name="Picture 8" descr="http://blogs.jpmsonline.com/wp-content/uploads/2013/02/mmr-vaccine-300x29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752"/>
            <a:ext cx="5305772" cy="5199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580112" y="1988840"/>
            <a:ext cx="3312368" cy="38164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IN" sz="2800" dirty="0" smtClean="0"/>
              <a:t>In India, </a:t>
            </a:r>
            <a:r>
              <a:rPr lang="en-IN" sz="2800" dirty="0" smtClean="0">
                <a:solidFill>
                  <a:srgbClr val="FF0000"/>
                </a:solidFill>
              </a:rPr>
              <a:t>Edmonton-Zagreb (E-Z strain) </a:t>
            </a:r>
            <a:r>
              <a:rPr lang="en-IN" sz="2800" dirty="0" smtClean="0"/>
              <a:t>5ml of vaccine subcutaneously.</a:t>
            </a:r>
          </a:p>
          <a:p>
            <a:endParaRPr lang="en-IN" sz="2800" dirty="0" smtClean="0"/>
          </a:p>
          <a:p>
            <a:r>
              <a:rPr lang="en-IN" sz="2800" dirty="0" smtClean="0">
                <a:solidFill>
                  <a:srgbClr val="FF0000"/>
                </a:solidFill>
              </a:rPr>
              <a:t>1</a:t>
            </a:r>
            <a:r>
              <a:rPr lang="en-IN" sz="2800" baseline="30000" dirty="0" smtClean="0">
                <a:solidFill>
                  <a:srgbClr val="FF0000"/>
                </a:solidFill>
              </a:rPr>
              <a:t>st</a:t>
            </a:r>
            <a:r>
              <a:rPr lang="en-IN" sz="2800" dirty="0" smtClean="0">
                <a:solidFill>
                  <a:srgbClr val="FF0000"/>
                </a:solidFill>
              </a:rPr>
              <a:t> dose: 9mths</a:t>
            </a:r>
          </a:p>
          <a:p>
            <a:r>
              <a:rPr lang="en-IN" sz="2800" dirty="0" smtClean="0">
                <a:solidFill>
                  <a:srgbClr val="FF0000"/>
                </a:solidFill>
              </a:rPr>
              <a:t>2</a:t>
            </a:r>
            <a:r>
              <a:rPr lang="en-IN" sz="2800" baseline="30000" dirty="0" smtClean="0">
                <a:solidFill>
                  <a:srgbClr val="FF0000"/>
                </a:solidFill>
              </a:rPr>
              <a:t>nd</a:t>
            </a:r>
            <a:r>
              <a:rPr lang="en-IN" sz="2800" dirty="0" smtClean="0">
                <a:solidFill>
                  <a:srgbClr val="FF0000"/>
                </a:solidFill>
              </a:rPr>
              <a:t> dose: 15-18 </a:t>
            </a:r>
            <a:r>
              <a:rPr lang="en-IN" sz="2800" dirty="0" err="1" smtClean="0">
                <a:solidFill>
                  <a:srgbClr val="FF0000"/>
                </a:solidFill>
              </a:rPr>
              <a:t>mths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en-IN" sz="5400" b="1" dirty="0" smtClean="0"/>
              <a:t>RNA Viruses: </a:t>
            </a:r>
            <a:r>
              <a:rPr lang="en-IN" sz="5400" b="1" dirty="0" err="1" smtClean="0"/>
              <a:t>Togavirus</a:t>
            </a:r>
            <a:r>
              <a:rPr lang="en-IN" sz="5400" b="1" dirty="0" smtClean="0"/>
              <a:t/>
            </a:r>
            <a:br>
              <a:rPr lang="en-IN" sz="5400" b="1" dirty="0" smtClean="0"/>
            </a:br>
            <a:r>
              <a:rPr lang="en-IN" sz="5400" b="1" dirty="0" smtClean="0"/>
              <a:t>Rubella</a:t>
            </a:r>
            <a:br>
              <a:rPr lang="en-IN" sz="5400" b="1" dirty="0" smtClean="0"/>
            </a:br>
            <a:endParaRPr lang="en-IN" sz="5400" b="1" dirty="0"/>
          </a:p>
        </p:txBody>
      </p:sp>
      <p:pic>
        <p:nvPicPr>
          <p:cNvPr id="136194" name="Picture 2" descr="http://t1.gstatic.com/images?q=tbn:ANd9GcQwf8UHz97SphQWbTKb-kmYhRgx-vChrSQLbVnB-XGvK9el9Gx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559" y="2932702"/>
            <a:ext cx="5233729" cy="3925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066800"/>
          </a:xfrm>
        </p:spPr>
        <p:txBody>
          <a:bodyPr/>
          <a:lstStyle/>
          <a:p>
            <a:r>
              <a:rPr lang="en-IN" b="1" dirty="0" smtClean="0">
                <a:solidFill>
                  <a:schemeClr val="accent2"/>
                </a:solidFill>
              </a:rPr>
              <a:t>Rubella (German Measles):</a:t>
            </a:r>
            <a:endParaRPr lang="en-IN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80920" cy="4801720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Difference from </a:t>
            </a:r>
            <a:r>
              <a:rPr lang="en-IN" dirty="0" err="1" smtClean="0"/>
              <a:t>Ruboela</a:t>
            </a:r>
            <a:r>
              <a:rPr lang="en-IN" dirty="0" smtClean="0"/>
              <a:t> (Measles):</a:t>
            </a:r>
          </a:p>
          <a:p>
            <a:endParaRPr lang="en-IN" dirty="0" smtClean="0"/>
          </a:p>
          <a:p>
            <a:pPr marL="624078" indent="-514350" algn="just">
              <a:buFont typeface="+mj-lt"/>
              <a:buAutoNum type="arabicPeriod"/>
            </a:pPr>
            <a:r>
              <a:rPr lang="en-IN" dirty="0" err="1" smtClean="0"/>
              <a:t>Koplik’s</a:t>
            </a:r>
            <a:r>
              <a:rPr lang="en-IN" dirty="0" smtClean="0"/>
              <a:t> spots absent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Oral mucous membrane not inflamed.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Complications are rare, except in 1</a:t>
            </a:r>
            <a:r>
              <a:rPr lang="en-IN" baseline="30000" dirty="0" smtClean="0"/>
              <a:t>st</a:t>
            </a:r>
            <a:r>
              <a:rPr lang="en-IN" dirty="0" smtClean="0"/>
              <a:t> trimester of pregnancy resulting in congenital defects as:				- enamel </a:t>
            </a:r>
            <a:r>
              <a:rPr lang="en-IN" dirty="0" err="1" smtClean="0"/>
              <a:t>hypoplasia</a:t>
            </a:r>
            <a:r>
              <a:rPr lang="en-IN" dirty="0" smtClean="0"/>
              <a:t>					- blindness							- deafness							- cardio-vascular abnormalities		 </a:t>
            </a:r>
          </a:p>
          <a:p>
            <a:pPr marL="624078" indent="-514350" algn="just">
              <a:buFont typeface="+mj-lt"/>
              <a:buAutoNum type="arabicPeriod"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rims.edu.in/HealthCareCDACKolgksaha/Zoom-%20Fever-%20Measles-%20German%20Measl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59" y="1196752"/>
            <a:ext cx="9106841" cy="439139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052736"/>
            <a:ext cx="12596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5-Point Star 3"/>
          <p:cNvSpPr/>
          <p:nvPr/>
        </p:nvSpPr>
        <p:spPr>
          <a:xfrm>
            <a:off x="3923928" y="2852936"/>
            <a:ext cx="504056" cy="360040"/>
          </a:xfrm>
          <a:prstGeom prst="star5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72816"/>
            <a:ext cx="116592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4797152"/>
            <a:ext cx="255577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79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b="7619"/>
          <a:stretch>
            <a:fillRect/>
          </a:stretch>
        </p:blipFill>
        <p:spPr bwMode="auto">
          <a:xfrm>
            <a:off x="755576" y="0"/>
            <a:ext cx="76822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b="8001"/>
          <a:stretch>
            <a:fillRect/>
          </a:stretch>
        </p:blipFill>
        <p:spPr bwMode="auto">
          <a:xfrm>
            <a:off x="641549" y="0"/>
            <a:ext cx="7725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2736"/>
            <a:ext cx="8458200" cy="1470025"/>
          </a:xfrm>
        </p:spPr>
        <p:txBody>
          <a:bodyPr/>
          <a:lstStyle/>
          <a:p>
            <a:pPr algn="ctr"/>
            <a:r>
              <a:rPr lang="en-IN" b="1" dirty="0" smtClean="0"/>
              <a:t>Mumps (Epidemic </a:t>
            </a:r>
            <a:r>
              <a:rPr lang="en-IN" b="1" dirty="0" err="1" smtClean="0"/>
              <a:t>Parotitis</a:t>
            </a:r>
            <a:r>
              <a:rPr lang="en-IN" b="1" dirty="0" smtClean="0"/>
              <a:t>)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509120"/>
            <a:ext cx="4953000" cy="1752600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solidFill>
                  <a:schemeClr val="tx1"/>
                </a:solidFill>
              </a:rPr>
              <a:t>Caused by </a:t>
            </a:r>
            <a:r>
              <a:rPr lang="en-IN" sz="2800" b="1" dirty="0" err="1" smtClean="0">
                <a:solidFill>
                  <a:srgbClr val="FF0000"/>
                </a:solidFill>
              </a:rPr>
              <a:t>Paramyxovirus</a:t>
            </a:r>
            <a:endParaRPr lang="en-IN" sz="2800" b="1" dirty="0">
              <a:solidFill>
                <a:srgbClr val="FF0000"/>
              </a:solidFill>
            </a:endParaRPr>
          </a:p>
        </p:txBody>
      </p:sp>
      <p:pic>
        <p:nvPicPr>
          <p:cNvPr id="140290" name="Picture 2" descr="http://www.iayork.com/Images/2008/2-18-08/ER_Wellcom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6963"/>
          <a:stretch>
            <a:fillRect/>
          </a:stretch>
        </p:blipFill>
        <p:spPr bwMode="auto">
          <a:xfrm>
            <a:off x="5572125" y="3375323"/>
            <a:ext cx="3571875" cy="3482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s://encrypted-tbn0.gstatic.com/images?q=tbn:ANd9GcQobrqhKaublzSGPTyW2BTWwH3lue6IIx4LAJ-npIxWgFJhtd0X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-1"/>
            <a:ext cx="3420555" cy="328498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347864" y="0"/>
            <a:ext cx="5580112" cy="13407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800" b="1" dirty="0" smtClean="0"/>
              <a:t>Acute, contagious viral infection.</a:t>
            </a:r>
          </a:p>
          <a:p>
            <a:r>
              <a:rPr lang="en-IN" sz="2800" b="1" dirty="0" smtClean="0"/>
              <a:t>Unilateral or bilateral involvement of salivary glands</a:t>
            </a:r>
            <a:endParaRPr lang="en-IN" sz="2800" b="1" dirty="0"/>
          </a:p>
        </p:txBody>
      </p:sp>
      <p:pic>
        <p:nvPicPr>
          <p:cNvPr id="5" name="Picture 6" descr="https://encrypted-tbn0.gstatic.com/images?q=tbn:ANd9GcT9CcvvdBf4vsph4uRzpR4PYiquCi2jn-F8anMzbqDZiOjQmbXQf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3297" y="1628800"/>
            <a:ext cx="2658189" cy="2353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http://uvahealth.com/Plone/ebsco_images/7358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24250"/>
            <a:ext cx="3790950" cy="3333750"/>
          </a:xfrm>
          <a:prstGeom prst="rect">
            <a:avLst/>
          </a:prstGeom>
          <a:noFill/>
        </p:spPr>
      </p:pic>
      <p:pic>
        <p:nvPicPr>
          <p:cNvPr id="139270" name="Picture 6" descr="http://www.getwellstaywellathome.com/imgs/Detox-vir-Mumps-pic1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1628800"/>
            <a:ext cx="1800200" cy="241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tanford.edu/group/virus/paramyxo/2005/index_clip_image01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0"/>
            <a:ext cx="7302715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228184" y="0"/>
            <a:ext cx="2304256" cy="620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/>
              <a:t>Pathogenesis</a:t>
            </a:r>
            <a:endParaRPr lang="en-IN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0365781.cdn2.cloudfiles.rackspacecloud.com/datas/2745/original/mump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3384376" cy="2457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8" descr="http://dc312.4shared.com/doc/NFrzsplS/preview_html_467eb393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836712"/>
            <a:ext cx="3995936" cy="2503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5940152" y="1124744"/>
            <a:ext cx="144016" cy="57606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71600" y="3861048"/>
            <a:ext cx="7200800" cy="15121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IN" sz="2800" dirty="0" err="1" smtClean="0"/>
              <a:t>Perivascular</a:t>
            </a:r>
            <a:r>
              <a:rPr lang="en-IN" sz="2800" dirty="0" smtClean="0"/>
              <a:t> &amp; interstitial mononuclear cell infiltrates, </a:t>
            </a:r>
            <a:r>
              <a:rPr lang="en-IN" sz="2800" dirty="0" err="1" smtClean="0"/>
              <a:t>edema</a:t>
            </a:r>
            <a:r>
              <a:rPr lang="en-IN" sz="2800" dirty="0" smtClean="0"/>
              <a:t> &amp; necrosis of </a:t>
            </a:r>
            <a:r>
              <a:rPr lang="en-IN" sz="2800" dirty="0" err="1" smtClean="0"/>
              <a:t>acinar</a:t>
            </a:r>
            <a:r>
              <a:rPr lang="en-IN" sz="2800" dirty="0" smtClean="0"/>
              <a:t> &amp; epithelial duct cells</a:t>
            </a:r>
            <a:endParaRPr lang="en-IN" sz="2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43808" y="836712"/>
            <a:ext cx="144016" cy="57606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476672"/>
            <a:ext cx="8136904" cy="583264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IN" sz="2800" dirty="0" smtClean="0">
                <a:solidFill>
                  <a:srgbClr val="FF0000"/>
                </a:solidFill>
              </a:rPr>
              <a:t>Diagnosis:</a:t>
            </a:r>
            <a:r>
              <a:rPr lang="en-IN" sz="2800" dirty="0" smtClean="0"/>
              <a:t> Swabs from saliva, CSF &amp; throat</a:t>
            </a:r>
          </a:p>
          <a:p>
            <a:r>
              <a:rPr lang="en-IN" sz="2800" dirty="0" smtClean="0"/>
              <a:t>	        ELISA</a:t>
            </a:r>
          </a:p>
          <a:p>
            <a:r>
              <a:rPr lang="en-IN" sz="2800" dirty="0" smtClean="0"/>
              <a:t>                  Serum amylase is elevated</a:t>
            </a:r>
          </a:p>
          <a:p>
            <a:endParaRPr lang="en-IN" sz="2800" dirty="0" smtClean="0"/>
          </a:p>
          <a:p>
            <a:r>
              <a:rPr lang="en-IN" sz="2800" dirty="0" smtClean="0">
                <a:solidFill>
                  <a:srgbClr val="FF0000"/>
                </a:solidFill>
              </a:rPr>
              <a:t>Treatment: </a:t>
            </a:r>
            <a:r>
              <a:rPr lang="en-IN" sz="2800" dirty="0" smtClean="0"/>
              <a:t>Vaccination	   			           	</a:t>
            </a:r>
          </a:p>
          <a:p>
            <a:endParaRPr lang="en-IN" sz="2800" dirty="0" smtClean="0"/>
          </a:p>
          <a:p>
            <a:r>
              <a:rPr lang="en-IN" sz="2800" dirty="0" smtClean="0">
                <a:solidFill>
                  <a:srgbClr val="FF0000"/>
                </a:solidFill>
              </a:rPr>
              <a:t>Complications:</a:t>
            </a:r>
            <a:r>
              <a:rPr lang="en-IN" sz="28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800" dirty="0" smtClean="0"/>
              <a:t>Death due to CNS or cardiac involvement	                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800" dirty="0" smtClean="0"/>
              <a:t>In adult males: </a:t>
            </a:r>
            <a:r>
              <a:rPr lang="en-IN" sz="2800" dirty="0" err="1" smtClean="0">
                <a:solidFill>
                  <a:srgbClr val="FF0000"/>
                </a:solidFill>
              </a:rPr>
              <a:t>Orchitis</a:t>
            </a:r>
            <a:r>
              <a:rPr lang="en-IN" sz="2800" dirty="0" smtClean="0"/>
              <a:t> leading to complete sterility</a:t>
            </a:r>
          </a:p>
          <a:p>
            <a:pPr marL="457200" indent="-457200">
              <a:buFont typeface="+mj-lt"/>
              <a:buAutoNum type="arabicPeriod"/>
            </a:pPr>
            <a:r>
              <a:rPr lang="en-IN" sz="2800" dirty="0" smtClean="0"/>
              <a:t>In pregnancy then leads to abortion</a:t>
            </a:r>
            <a:endParaRPr lang="en-IN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5400" b="1" dirty="0" smtClean="0"/>
              <a:t>Hepatitis Viruses</a:t>
            </a:r>
            <a:endParaRPr lang="en-IN" sz="5400" b="1" dirty="0"/>
          </a:p>
        </p:txBody>
      </p:sp>
      <p:sp>
        <p:nvSpPr>
          <p:cNvPr id="1026" name="AutoShape 2" descr="data:image/jpeg;base64,/9j/4AAQSkZJRgABAQAAAQABAAD/2wCEAAkGBxQTEhQUEhQVFhQXGBgVGBcYFBcXGBgaGBwYGBUaHBcYHCggGBomHBUYIjEhJSkrLi4uGB8zODMsNygtLiwBCgoKDg0OGhAQGiwkICUsLCwsLCwsLCw0LCwsLCwsLCwsLCwsLCwsLCwsLCwsLCwsLCwsLCwsLCwsLCwtLCwsLP/AABEIALkBEAMBIgACEQEDEQH/xAAbAAACAwEBAQAAAAAAAAAAAAAEBQIDBgEAB//EAD8QAAIBAgQDBQUGBAUEAwAAAAECEQADBBIhMQVBUSJhcYGREzKhscEGI0LR4fAUUmKCFXKywvEkM5KiNEVz/8QAGgEAAgMBAQAAAAAAAAAAAAAAAgMBBAUABv/EAC8RAAICAQQBAgQFBAMAAAAAAAABAhEDBBIhMUEFURMiMnFhgZHw8UKhseEUI8H/2gAMAwEAAhEDEQA/APjtdr0VdZskkACSdgNzV5Kyq2VgVYqU4XhAX33APQQfjU1Ni3rGY9WI+QEU5Yn54FOfsA4bh7Nrsv8AMdB5cz5UatpLewzN1Ow8F/OuXON2+az/AHGgsVxdDsvxo3PFBdg7ZyfQXfxPNjSfF8R6GhMVjC/dVVnDs2o22kmBPSTzqnl1DlwizjwqPLK2aaZPh+3bHUCl92yVMMINOL3/AHLXgtV4IbN8Ca8O0fE1CrbikuQBJJOnPepnBPr2dtTqCR5b0IQRwsmdKdsqv7wg/wAw38xz+dIMBiQp1E02/wAVQfgHrV7Tzgo02Vc0ZbuEev4FgJHaXqOXiNx8qDK0zscWTkoHmR8qJ+6u7rlPVTr5zoadtjL6WKtrtCLLUgtPDwcH3HHgY+dL3wxUkEQRuKXKDXZO9MGCVYtur0tVelmhoFzBltVYtmjUw9XphqmhbyC4WKmLFNEws7VMYWp2gfFFHsK4bFOv4M7x31A4WuST6OeRrsSmzVbWadNhapfDVFBLIJ2tVU1umz4ehns1FDFMXMlVkUa9qqGSoGqQORXDVjLUCKgOwnB4UuYHiSdgOppqStoQvm3M/kO6rMgtrkXxY9T+Q5Uk4pieVPlWKNvsUrySrwVY3iBJ0oB7xNR3qJrPnOUuy7GCR6a9XKN4ZgvaMSfdXfv6ClhHcBgs3abRPi3cO7vq/F3J0AgDQAcqKxVzlsByHIUuuHemVQtuy2+pa1J3UmPDSRUnuHPb8BU8IJtx1Dj51Q/vJ4CuIfQbh8Pkt3H5sYHcs/WhLLkGRvTC6eyV/pn4TQ2CC+dS/wADuynG4PMM6DXdh9R9RS6taCpGmh5RSbiWBGroO9h07x3fKocfISl4Fy0TYukVSi0RbSoVoGTQxtYo0yw1wOIbUfEeFKbNqnmAw8Vbxzk3yUstJHWwcd45HrV1rDU2w+HBU5usAd4592/xpnh+EKbZcnKuq5ie0TEdldiB1nzoMupx4215Dw6LNmSkuE/Iow3DtJPhy+J5eFMMFwZn1VSV1hiIUkfhkneY0o69ZS0iNbOWF/Ey521kEq34diIBoe99p7xSXDCOa6gztyheuvlVCWryu6ZrR9NwRrcrr+569wm8QoKmDMnbLGggEgny0+FEYDhFhl1xK5gSCCPTUHtDvpOvE1uE+1zNrMB9WPQ6beEUObzIxfLEmCnsx2u4ltQum86cqTGU10yzPDjmqcbQZjMKlliFvG4xIOZbegHMatuetXYXDLccoLgzAZgHUoxXpOoJnnMwdqG4dlLZ2kb9lYmeUEzp8avfEi3LBSrDtAMSQw5iY321Op11qYTlB2uwc2CGRVNcFB4VfUk3FGSdxlI12Ay9qfpNCXkUNl16TGgMwQZggjw586LtrcvvnW5lyjUPcMAbRpqPCmIdijZ8j66N2V3EMPaDaRGsg+NHDUZI8WV8miwzd7f3+RnruEoO7hq0H8EM5KhgCJKABwDmBI9oIExmgRoOtBIuckBdR015xB6GflV7Hqoz4lwzLz6HJitx5Rn7tig7tqtDfw9AXrFWWitDIJHSqWWmd2zQz2qCixGQRjL0Ams5fuSaZ8VvcqT0vUzuVFjBGlZ2a9XK9VUedArT2rPs7YTnufE7/l5Up4FYzXJ5IM3nsvxM+VNsXtrRxXkCTFmIbXehXOn7/fSrb0VWGkgAbwKkgPwawgJ2AY+sxQsEspjn/uNG2xII5QQPTSgEJLWzG/5mpZC5G5GxGug+UUogq0cwaYyVyjlAmoYtJOvPadII/YqWiEztq5EVal3WaFRtaIRahENlOKwgVgV91tR3dR++tSs2qZPZm1PQg+un1FU4e1RbRUpl+Dw8mtRguHMSgykyQIAJO+uwoTgVmWA56j1BAPxrZcMwDWAHMLcytlnQKOrHrufAUGfM8KSiux2h0cNVcpvrwLcOiW0PtCHuBiAg1QHQAGRqRHLzNSxmLZVV7pZtJWAukkgQmgjQ7kbaTrQONxmU9lFBO7alp56SQKnd4o2UaS5GUSJ0EFYHXQ+prPptnoVHxECa8tx8zAlJkluyWjlv8q9xPjCaG0O1LddBpljWIOundrvSniGJYsc8hu8EegOwrtrCjJnIZiSQqqQNtyTB8hHI0dJHbUgcYt9gQAemgHpVuNKKBNvODMXGdgWIjNlj3QCY5/SlmIuAMMmbUbNEg+I0YHwFT9hccDRoGgmefIDx6UQDkihcSZhWaOU6HvBiicObjGVaI3ZmygeJPyqR4YyAlo01IHaYd5UaqPGrvZlVzBhBBHaQ6ZgQTtoe+p5F74+4Tbxlyx22Nq6mxa2+YieTCAddd9D1qzDcUtknKJDKUZGI12IIO0ggETSa/g3AlTKkQSuoIkHXukD0oexbhpI23Brml5OtSNXgsdfS2MqK2TMNdDlOsESCQDrExrRGMxjXsxuDSJkjMVIg5o2cdZExzpXg+JAhhlClFDArPugqp3Jk9sHyNNl4oBlLEZWSA9u2pmNyRz7xS2qIcWRuWsqoHYMzKpBUEggqDMkD1360DfsU+uXLeIHsGUpdB+7uJGQhoJXvWdNecbTqHisJkJQT2ezrvoBHqCDPfV7SZpN7JfkYvqOmjCPxYLzyZ69YoO5Zp5etUFdt1eaMyMzE4y7mah66TRGBwxdgBWfzJmzxFE8PgGZSwGgoe7aKmvqnDuDqmHiNSpn41gsbhsxCj3joPEmBVnJptsLK8M+6VFnBky2Wb+ZtPBR+ZPpXsXekU2vYdVUINlECkmMAGk0mqVDLti9zJq/CrqDz19Bufp61VkHWrbS77fvQfI1CJbDMLJIA3ohMIgdAGJKydtDqTUcAsITzJyjuGk/MVfctrbILe8eXSjoXZxhknedF/ffUigOkmYnrrVWJxUxsRvtpB20q5EkhttvCiBYC9mN9D+47qutLXcb7+XlAqeHWhrk5vgacPs51ZOoPqNR8RVeDs9oA6CQD3CdaK4WNfI/Kj0w4N0KBLOR1O4BY6EQIO/Wa6c1BWwcOnnqJbYV78jXB4a6jDIpA1OaAq21B97N1OgBJ613FcZZ2CjKROSVkjWFgTqdJ176YceYufY2lgkLodRlClIOnePPwmlfDcCq3IzBggYtGgDQezrzmsu77PVRx1xFUV4u+FXO4XOYygkZwAIBImfypcMR925DEMxAJHvZYOgPIEkT4VRxJizNcKkAkhZ+h5mgLLkEQTPKN+6m7aQT44KmsGdSdOU7Uzw1qAPamE10zQTppGh7qubCMqm4+51LNrA5t/UZNU2XGIDMEzZCqLMkSZkkDQ9dudSVMmSuED376WNSBJGkTIHKWIme6KvtX1sOrOWGeAzuWyoGAnVVmY0mpYq5cC3GCMYMWy5hmAmXVSQNxAgddedJuHYu/Fy46vAAAzKcpJmTqIMR8aJdFSUmmcv4q0uS8qsrsCwUPooaQNxJOU+GtVYZcxD27uXWCHJ+DKNfAiuWeIvdJW6M9vcg8h3H8J7xUHsW3AS3NttcvbzIx6ZuR89JGlTYvkPxTKgQPbgE6OhhZ5gZdD3z8KqvXFBE6qdnDSAZIhoAg6bxrvG9ALiXtKLd5CROYK4OnIleniO6u+xW2c4zGzcBHgf5Z6gwQfyqUjtzu0WYlSp7tpn4aURw7G5QVOqHcfUTsfnVuAILSwW4CCVzAcolSDoTqI/5qnHW1GRlULmLggSB2cuuUk5T2iCBp2dIqC1jnuGmG4tdR2ABdjldTrBy7HTbTTy7qc43FvdtJcyqly4SCJLZXBhRyOVhEdG8aW8GvKyi3cgiYUkaqeUMNQD3dKY8Bxa3lCXQDmW4JDFSdYA7iYDA6EE9KTLh2TKPh9MDwN43LYY7yVnkYjUeseINQvJT/AIjhAqoya22UZWAEEj35jTNmk9+aedJ76VsYHeNO7PLalbc8klXP7/U+ZW1kxW0+yfDNcxHfWb4ThczDvr6Lg7OS2FG5+VTpMVvcy7qMn9KGT3vu56sFHmRPwmsP7CMaq9HJH9oZv9orV494azb6HMfE7fD51nbAzY/wF1v/AEf86s6lVEr4PqYPxNudZzEtrT3iV7SKRXW3rNmXYlS6x0EUQg7Hn9AfqaqXaTyom6sAL3UKJbGXBzNs/wBLT6j9DUMaJYSe/aa5wT3iv8w+I2+ZqrHqfaR0PyMUzwB5JXGBCkd48INWK/u+FUIPu7Y5mT6kx8KI9ntFciJF2MtAhW5js/lXsOBV15Puj4D/AFCqcMpqa5Et8Dvhw0J2gE1rOA5Mhu5DmH3allgxILFdZ2PxpDwazI2mdI61pxhRaQAaQBvBgtLGRzIBP/iPCqurlLiPg1fR8eN7p/1L/Av4zxI2wXWM0QoIJBhpef7dP7zQV7EyoYW/ZM4zsv8AUdJ9BV4K3AqmdWza8tNfWBQvEn7Wu/fvVWPsegguWxTjQYDMTlGgk/AAn5URwWyoIdvdnU9w94/HTv8ACrOL2AzWwBuqga6aATpyM5ifGijZAY22BC/hUGDlQMST40fgrZpNcCzjgAuDLLNeKjMQDCsRAUdIg1TdS5/EIgU+zU6wIUKNdTtrRN7Ht7JyIGU+zWAOysddzvEnpSjE4xlw6CT2pc95JI+QFTZnTfNkOJvcu4hRDkaF9JGkk6j8Jjn1oHG8SutcgMZJgd36UwbEsLaoGIAXO3idT470tu8QCQWQMx1zGZE/pUr8BMr7sPuY2x7NlKpJOUgSr7SLkjQ6zp15UovcPdJZWDKNdDqO8jloa5cwYY51IPOOdVYTEMryToN6lAN2G8Pve1Vrd09mJUnXK3Ij5Hxq23ba2625LBtFG9u4p3HUEnTx8jUbZQkXbSBgpJa0xOUgzrIIMCRpNEjiObIHP3oYMGgAIYAEgCI0G3SiJVA92Lf3TCbbMSrgydNBB6jmDUlBP3ZILCZ6zMA+EAad4qGAwxCNbuQCGGWds40jwidaIw1nPmL5vbKcs6AGZAVtNNdA08+lcFFuyjD4tkIIJBBohcQLbzqFPaBAkid9Oes1EoJR11kAgkA+oOlM7vDVdFZdCVLROgIJDjX8JIkdDQS6Lj5jYYmJfJfW27BEy4gFT2WDQLwynac4b+2rLMm2pbcgNruJ1gz0mPSn32QwlkZA+gYZWnxPZJ/EAxWP81LsSNWEglWKtBBhgYYGNjPKn6Kt75Mr1VtY48ee/b+TPfZ7ACZ5fICtA98IrXW91RoOvJR5mqMHZyoF5nfwpV9pMZLC0vupq3e/6DTxJrcitkTMk9zCMNiS2R2MkyT45jNB8LP/AF7/AP53v9DVDhdyVK8x2h4bH6fGu4Vo4gh2D5083tsAP/Iik6l/IhmD6mV4Xg74m4wU5UXV3IkLOwA5seQ7jTdOD2LfZWyLrDm4zecbD0rS4TAewsIhjMw9o3PV9RtvC5R5Uqx108p/fcKyck7fZvafT7YJtc/iL762ho1myT09mmnnFB3sLYfVrQHeGZfrHwqN9nk70K1tzsrHyJoba6GPHBvlL9BhgeC2S6lbjrBBggOPXsxVd/g157kxbuKWY5w+UqCSVzKwk7xAB8aBvYg2RBP3h0ygg5Qd5jZj086b4LHezRZ3YA69TOXygD/zoHmlEKOixZOuCt/sdc0ytbiABmbKdo0GtWYf7NXQe2y77L2vj+lSTiJaXfVx2fAfv086F/xLvpyySorT0mK2rYzxn2cZk7LIDIkMTynmBprr5Uo/wx7R7WWBvBn500wHE50J05nl41DHqbuU2yCNtTBJ5HXnToty5M7UY4QVK7GHB1JU5ZHLQS0d3T8RJ7hWn4woCkAkOgUEagwUO56wQZ76zHBbDBlDCJIGvMk6ARuae8fdi5CDRpuExqcvYX+0Bapapf8AZ2bXpMt2BLbVXz7/AL6FfCLRlmO6qxE9dp74JoG3ZZ3dtWgZiSZO8ST5inVm9FxY2iAO6II9ZpWzZZjQHf1pUWbEUQ4ezC6WDEFVgR1bTyqGIuC2udtbiArvpJkmeujUy4OgKO0doyB4gT9TSriPs8xBlg5LEbQFkEadfpRFLUJKVkGuDMyjQKuaABqQQCSNMx51lXxbgu7a8gDqO8we6K2WCdXw7lk7ZY+zcfhB0YR+ISBWV4rlErykmedEjPycoowPFEIZrwMnRSO7r3cqExqLeYsDuZMnWedVPYVwAh28qHuYZ16wKKkVm3VEsrBxFM8VYFwQAA3zPQigrF0voQRpMxGnXw76levMmkyTz8e+opnRaohYxBsExuR6A70TewijLe2U6kdG5x4zXEsqyAt73zFMuF4N3C5oyMDCz+EGDHUzRHUA4hv4j7xRlZSJE6EE7+IMeM91X38b2g6HMVgHvYAKrHqB9B1qvEP7HKqgdqQ2mjAH6zr4VxcOLTukP2gIABLKGgzty2E7xXErg7cuESoWAsR3jX60fhMWSrEwICrppoGJ+ck95qjB4EhWtGJaYbmIBKsNdiYkHr1FRwFsm2/WB8xQvyXMNtUOrd/7lrTE5nLzBhl90rB6ynoaJVCt1wxliqMezBGimGI949onX1rvB+HRdslu1Akf1BswQnqNR6U04qii44UiYUtBBJ7K6nqO/ltUadXlSuhGvuGnk6vx/sW4jE+zttcO+yjvO3pv5VkWaTrvvTX7QYrM+Qe6mni34vTbyNKRXo5O2eeQVgLmV1PfB8DofnUPtNYzPlXUkqB4mFj1qtaY2hmxeGJ2a7YPqyE/GlahXjY3A6yI1n2sxjJedVYwpyjwXQfKlIDsuCYO3/U33st2VhQr20BBy6E+0O/Sufam9Nxz3ms7a4hi1TLYu4lbczlt3LoSZ1OVDEyPhXnodnrtRwkkbW19l8c7A271gW2ko7Fh2VDG6TA3QqEP9TDlqEP2swWLw1tDexCMXLjJbLNAR3t5i+XLlLWzGs67UBwjid8LCXrwu22cge0fMvtILlRMiTOaN51oa/iL4ab3tHEEEXCzaMSzDtbAszMe8k7mn1aM9SknyKV1IHMmPWtVxJUVTmOuXsr0AGnmQo07u+l/AuFg3Gc6okFJ/Ex1UHwiT3gdahxK/wDfkNrpE+XaPiaVtuVF2OTZjc/fon7cvYV9mkqY6jn6EUJbvk7x47H9a4LmWwinSSW9dB8BQxOuu3KP10qxGNmXly7Q4YwHQSB06+OtOMHdBtnXaCPHWkFsbaE8uc06wqwsSN/386fHgzcrt2zUcCuFhKycnaMe9yAgdNTPlWqxFkIjGIeIPMZSRrEjSN6xX2bUhpB0gzG/hHlWqe8XfVgZQaZgxgABgY8x5GqOqjU79zf9KyfEwbWvp4+/n/0VWrLNeIRdmdFHM5FOZj36T50Lxa0RYzCNWgnnGggeJPwpjjMOwUlMy/iIBMawSDG42bWhcaQUKkdk9pe4kDMP/UelKizXXK4O/ZhZw9wZgp95J5sCuniVn0qS/ZxR99iLgFlJJI95geQH80k1VwuEQ9BPxAqy8DcFvNPsyxXWYJ0MfGjsq5cbbqwZuPYdCba22W0DoSRIB7qQ8b4LJvFDmIIAj+UiQ0dDpS7G6uRIknafXSiL/G3UIY7SjIZHvINgRzjb0ouylLbdMyrWXttryrUriFvqZAEgbaco+dKW4glxjnET8P0qGJtshlTA5UckmitGot+xvBx3AhVtXk/+uw+HuXla7mbLdsm9YCe7OVWbMOm9NFXhVw4h7NvBZLS2ZZheayFfEFR2QisLptGNARJWToTXzLC3vaSG076swuHVWIAluR6fnXbvcXst8H0HhXEOD2PZ3FNnOuIDoWtXRdW2bzgh5BzZbTKZn8OigjW/CfaPCggG7YAH8IWbLey/d4zEXLy2iFlYtujLtv1r5zxPAj3idI5776adYqGEcspRBsCQY1musjZTNX9rMTgHwKmz7I4pXkhRcNxlLXM5ZmUZR2lMHNOkRTbg/wBscNkwd645W/cbD28YYYZLeFL5XzKJOf7mY/krD8Ew1pWb2zMCQQoUAkk6agnahrKsVuB1hVOkDqGDDvkAegrrC2Wa/h+PwDpbQ/w9rLhsJN427mZ7g9l/GoxUE5sgdRAgy2us0wxFzh7YW4MOLIu+3uZAqvmNv29zJJZQEUWinNhAAgGvn1q0CggbSB37Sa0XD8FlAt+8TDZh0I0oZukW9Pidp2NeFMpOYe4hBM7mFEZfEp8Z7qjdtxcfbKgiJkglRuY6tt8qc8EwFtQqXoUli5IM6QFAPQ9r0NBcXcF2KyFLHTodem/jQaaCnkSsP1PK8OCTjG+19r8s+es015ahNSWvRo8syxaIuXTbFm7vkIcf2PP0qhKMxCzZUf5vmaKUbjREHUh9x+0vt3JGZQSVHJp90eEa+VJSLlxkExMnQ6jXXTloPgKP/iPaYe286gC23XNbEAn+3KaW2boQantNMkbwf3NYCjtdHpp5d8VL8A4m2RlyhiNCxMNHLtqc3l8KVY+yoYEBwP5g7cjMMGn516642kTJJ13jQDTn+dVNiDHa3iIG3gZ5U7bZSeaKZBcTdtq/s2kmIIiV1EmOTGqmcl1a6QdFnWWJjmR8zrXGw1uSNp0MHn3AaVH2KTpJO0tEdNq5QoVLNKT7B8ZiGuHQaDyArqiABOp3j0iaIezm0LfvwG1ctqBsBI8/nUpC27CLC5dJkn9xR9l5WaUs0bb/ACphhr0JO2kfrRoTNGo+z+5CmG67xWv4QilWz5S6kAZQQSGjQ+YGorEfZe5qK12EvhGggEMCGJ2AER6mPSg1OKLx732WvTNTljmWGNU+X+hdbxtx1KsFBBysNcwPu6ifKY5UsvWVLZWJVFaGMahSYLeR186c4pV7NxdyIIOu2njIilnErmZg4mYCsDqCBpA6CKzItJnp4KuhXbU5bijWByG8GJ+M0FextztWpOSZC9CNiOhpniLJtHMslSNjzU8j+9D5UrxVpZDiSOYmfSnJo7Njb5Qm41hTc7RUA82URJ6nlNCcOAhheJIA7OhLE+PTxp1heHrOf26IvMNmOYd6gVUot5mXkQQGjboY3ruUU5wTfJmeJYHK0rtuDy8qbcJwBuWWJiFMCTqSddumlE4/h8KNV3MQZ0OoGv1M1dwNApM7QZ2J9KKyr8KnyZ32eS5rrrsKbYu0wAYADSauxllHeQ4JOwVCPpp5VDiSDQBcwGkg+s76zXXaAcNpWrB0ae0RBMad2/M60FhC2aAuVefPTxpthb3slGyMdRIzaQRrpHPQEcqhdtx95mVgsQqtoSNiRrBqfJ21vkUYPIrghsxnQAH5mpXLl0uS5lQTA2B6bURg8OI93IToCTzPPbQRzNeGClihJ0DyQZkopYazGXTfvqUFDG2TwDIWAY5VA5CdBvT/AIbxS3cuMQAqrbyidYgiDI56ms89kKmT8RjMeg5L48z5U1w+Ht2rNuFIFySxMlnj3R4EHQDrSsj8FyPyo0OIfNY9qmbKQQDzbtQCByGaSd9FA1pbnOQAz57xss/H1o3FcRWf4ZNFtQP7yC1xfLfzPWl99qt6LCn89/kYnq+rkm8FcOnfv+2YwVNarFTFa6MxlyUe5+6XwP8AqNL0NF3W+6Xz+f602+BdcgeFxzIt1BGUw3gQQJ9GqlsRLEtJVYAG09KCS52z0ynz2/KfKpF50/en6RWPJrc2afO1Kwz+LYvpopEwNNzqZrty/Om4HrVFq4AD6T8arZTv6GusGjziDoY3g99TBI8eXcPzqVu6Rp9KiIIzEfrXEnEB6xVig8taqu3V2jSetWqD+Ejfeus6gzDWTzGneRV928oJXIAOvX0oW2zFu7xGvrUf4kFoP6VKAkjRcBfITGv7H51preJOUnwO0jzHPesLhMRlYA+Z/ffWnw2Im2fAfMVZxqM4uMipOU8U1kg6aNjwy4L9ljmm4kTIC5p8NB5UPiMLK8gQCTJ6Up4bxBVt5c2Vi0nQ6gEECQD0in/bfKy5IIjL3jltqfjWPqMXw5ulS8Hq/T9T8bCnKScq5rx914F1m4pUjXSCcokgAHtAd0CR0oHiuH1FwMrZxJyrAPeOU6aiKtfMpAWYDbhdVmJBkT366c6nh0JGoXcyoAHiYG1KTo0k15FDYBXUwpzDXsiSRB2Bjn86UtbynS2/WWED051pcVgtQQTl7hLDw1EjzpTdvMDBnzkH4U6LvoXPDb4PYFHyuSFEgdojVRP4eXMDaaWYq9+BFMA6giGJ6iPlTKziSCcqSSDIEkRz010oXEY0EEezGvOTPrUor5MHsdwEI3Nngwpgera691B3MFDAuCrkiArbz8QOvSpjHkRlVRGxMk92tU4nH3G5gDuUDx1ia4U8Foktpjq+QruBzA5Rrt40PisQoMrm0HugwvqN69YSWBbXUakZvUHemF/hiu5aURNCwR58SAfcBPJoAmuJWGhSmJZjJM0ZiMYyQq21F14hFBJAPNs0x1A02k6VbZUq2S2oN066CQubXsgjfXntRmE4e1sPcuSCVYZdZZmUgE988t+e1RKSCqlwLcPcAuTkVyoWSzELmAGY9WkzpWzJFiLl62jOBKbAZ2XQJm/F7up2Cik3BPszcVvaXlIVRnynQn+3cDqT4Vzi6XL13Mz9gAALziO1qNJJ5+FDHHKb+VWKy58eFXkdX0D2MMQQ7sWeNJYGJknUKNdYmK5eerr1ygbr1s48ahGkeQy5p5p75v8AgzIqYNVg1IGnpj2i5av4mcltV5gSfE6x8alw63LgnZe0fLb4xQvGr0zRZHWNsHGrmkJ8IJeTsBJ750j4165dhtO74VdgF7LE8yB6SaFcidvnWT4NLyMcOc6nYdf35Vw9qByFcwwGSBImfpFF2IUCQGY6nuHI0SAYMdG301+sCuXllh+/3vRGLyplIG/P/nYVFXYkAif3INSQyv2AI1HfE+XlUGtgrBEa+Gusd1X4hNeydoPlr+YqChiCQCPI11HHMHayEljy0HXUelRsEFpJ767afWGEcp2qOJQLpOnd9ajo58hF26Q4PLl6094TipGWdxH5VnbhVlkaEf8AJ/fdUsFiipFMxT2yE5ce6JsbV2tLw/i/YUGDGjagMYnLvuB3a/Csct2Ybrr58/330Rav1Zz4Y5o0ytpdTPSZHKKviqZ9AvKuIUOj5XAAI1hjrPnAPKh8jZWiCQJMRJHOkHD8cgylh2knLoeZkHQj0Om1aDDcQW4sgBGnLIHvaTJyiQe/WsbNglBvjhHrNJrseaMVuW5q2l49wI31zFJkHUNBGVo6efwFC4+ypMkg9AAJjvbmfKn6cLVh2lzGSwiASSOZU6+HeaS3LS58p7G24+m9JT9jQiyqzwhbiSrQe/pzGnOlWJ4HcHNQPH5aVt8PgrYtswaY1J5+lZnG4vNcZFBJE8uQMEnpRxmzm7F1rAKpksgI2zEET38qExWAtJq95Ms7IczsO4DQetP7HDiwYgqNIkw2WSBMCTWdscFYs+ZIGozMpAYg7JEGe8aVO9kTS8AxeEJtJmgalup20Hh1ofCX7t4hCqwpLEkNkQDUsVBymI0kGn9rA3rcSMiE7BQS3kQZ6azTPDYJnafZlEAkhoA7uwOyo3kkCdqhyYmS8GSNjIWNxWdm/qZe0fDWa0vA7Is2Ll28q23zRbUkkKIB23LEnx017rrvFvZTkRGABbXXMSQurDSO1OknwoR8azqDcif5Y7O5jsnTaKPHjlke1FXVamGmhvlyB4u5culSLpZPaFmJLAvou68uYC7ANz3qy9dqF2/0gdwAA9BQV6/Wpp8Pwo/ieX1uqepmmlSXRK9coO7dqF29Ql27ThEYi4GppVQNTQ1KZZaGVu5ktMebGPT/AJ+FZzG4gsTTjGPFlf7vnWeNI1WR8RHaeC7GPD2BtsOjBvI6H5D1qvDJLxGvL9+FDWLxUyPMdRzFHMwyFlO5y94A1j4/CqqHtB1m1rBI8BrHnNSfIDlB201G9U25Rcupb8W5I02rmHWeRkbafvSjFuyeJsRGukZfCPrr86jdZhlII2j5d3eanhbPItM7Cjc+SFXfrGh8KmjrBPYGQZH9U8x0qJLB5B7Pdy06eNWNi5MGPUCol/5Wg8wJjzrqOsqxhUkyNRGo0qNxA6kzpuesj9JqcCDIjQiZ2G9U4RwZX8JnxoSSvC4hQYjQ6VG6uVoG248P+Zqq6QrQo0HWrccfcPUEekH/AHVBNGjwLTZn+Uj46H6VJbtU8Jb/AKe73Bf9S1QblaMX8qM6cPmY2t4imOC4gUOmoO4n0251nFvVel+hklJUwYbsclODpo2fDeNMLk5ssiNNBI1EzvqI160dfx9pmJvjOeQGjdwLg6jxFYa3iKITE1XnpMcpJ9fYu4vVdRig49tu7Ztb3E7cxaSCQCAdiD0Kzrr05GrcPaw9xe2+UqdVDkg90kf8VjrPEWXY7baAx1gkaV5sYT+gA+VVv+A93fBov12Hwvpe+vyv/P8AY2FzDWQ4Zc2UA6R2m7p/l1qq/iLB91iCBOVUE9yhmPvGsv8A4iY1JPmfTfUVU+NJ3NQtBK+XwFP1zHsuMXu9n1+pp04wrhoVsugAeSc3hyI+tLcVxFjoWO0RoB11A0PIetJWxh6n1qh8TT8WjjCVvkpar1fJmx7ILb7u/wDXAw9uFnKAJ3ifrtQt3E0C+Iod79WoxjFfKqMycsmV3Nt/cLu36EuXqHe9VD3amwowLnu0O71BnqstUWNUSINTQ1WKsSuQbL+ID7lP7vmaQitBxD/sW/7v9RpAN6ran6kPwfSRIozhtwZgp5kEePTwNCNU8L76/wCZfnVfyOfQ0sWyWBPX1868b9xWI79vpXML758abYn3z4L8qaKKWtjMrczMCegM6eVU3sSUYa6H5gkT8BVg9634N/uofivvDw+pqX0CuysJq07RmBjlvtU41Me9vPIz+z1rw90f5Xqi37i/vmagIuTK4ObTvHj0NcV0tiQ2ZthAgDv517He83+YUsb3R4moZKLBmdtd+ddxz6hf5fmf0AHlV2A/L50Dc3PiaFhLs1XA9cNf7lH+pTQLPTD7O/8AxcR/l/Klb1fj9KKUvqZYLlTW7QwqQqCKDEvVcL9ArVi1KYDig0X6l7eg66KkDagv+IqJv0NXK4nai9r9Vteqo1BqiwlFE2u1U1yoNUDQ2GkjrPVZauNUa4NI6TUSa8a4agI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531938"/>
            <a:ext cx="4695825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2" descr="http://www.hepatit.com/en/wp-content/uploads/2010/12/hepatitis_virus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204864"/>
            <a:ext cx="6543471" cy="4653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aarrazaghi.ca/h-4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40856"/>
            <a:ext cx="9144000" cy="601714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AutoShape 2" descr="data:image/jpeg;base64,/9j/4AAQSkZJRgABAQAAAQABAAD/2wCEAAkGBxQTEhQUEhQVFhQXGBgVGBcYFBcXGBgaGBwYGBUaHBcYHCggGBomHBUYIjEhJSkrLi4uGB8zODMsNygtLiwBCgoKDg0OGhAQGiwkICUsLCwsLCwsLCw0LCwsLCwsLCwsLCwsLCwsLCwsLCwsLCwsLCwsLCwsLCwsLCwtLCwsLP/AABEIALkBEAMBIgACEQEDEQH/xAAbAAACAwEBAQAAAAAAAAAAAAAEBQIDBgEAB//EAD8QAAIBAgQDBQUGBAUEAwAAAAECEQADBBIhMQVBUSJhcYGREzKhscEGI0LR4fAUUmKCFXKywvEkM5KiNEVz/8QAGgEAAgMBAQAAAAAAAAAAAAAAAgMBBAUABv/EAC8RAAICAQQBAgQFBAMAAAAAAAABAhEDBBIhMUEFURMiMnFhgZHw8UKhseEUI8H/2gAMAwEAAhEDEQA/APjtdr0VdZskkACSdgNzV5Kyq2VgVYqU4XhAX33APQQfjU1Ni3rGY9WI+QEU5Yn54FOfsA4bh7Nrsv8AMdB5cz5UatpLewzN1Ow8F/OuXON2+az/AHGgsVxdDsvxo3PFBdg7ZyfQXfxPNjSfF8R6GhMVjC/dVVnDs2o22kmBPSTzqnl1DlwizjwqPLK2aaZPh+3bHUCl92yVMMINOL3/AHLXgtV4IbN8Ca8O0fE1CrbikuQBJJOnPepnBPr2dtTqCR5b0IQRwsmdKdsqv7wg/wAw38xz+dIMBiQp1E02/wAVQfgHrV7Tzgo02Vc0ZbuEev4FgJHaXqOXiNx8qDK0zscWTkoHmR8qJ+6u7rlPVTr5zoadtjL6WKtrtCLLUgtPDwcH3HHgY+dL3wxUkEQRuKXKDXZO9MGCVYtur0tVelmhoFzBltVYtmjUw9XphqmhbyC4WKmLFNEws7VMYWp2gfFFHsK4bFOv4M7x31A4WuST6OeRrsSmzVbWadNhapfDVFBLIJ2tVU1umz4ehns1FDFMXMlVkUa9qqGSoGqQORXDVjLUCKgOwnB4UuYHiSdgOppqStoQvm3M/kO6rMgtrkXxY9T+Q5Uk4pieVPlWKNvsUrySrwVY3iBJ0oB7xNR3qJrPnOUuy7GCR6a9XKN4ZgvaMSfdXfv6ClhHcBgs3abRPi3cO7vq/F3J0AgDQAcqKxVzlsByHIUuuHemVQtuy2+pa1J3UmPDSRUnuHPb8BU8IJtx1Dj51Q/vJ4CuIfQbh8Pkt3H5sYHcs/WhLLkGRvTC6eyV/pn4TQ2CC+dS/wADuynG4PMM6DXdh9R9RS6taCpGmh5RSbiWBGroO9h07x3fKocfISl4Fy0TYukVSi0RbSoVoGTQxtYo0yw1wOIbUfEeFKbNqnmAw8Vbxzk3yUstJHWwcd45HrV1rDU2w+HBU5usAd4592/xpnh+EKbZcnKuq5ie0TEdldiB1nzoMupx4215Dw6LNmSkuE/Iow3DtJPhy+J5eFMMFwZn1VSV1hiIUkfhkneY0o69ZS0iNbOWF/Ey521kEq34diIBoe99p7xSXDCOa6gztyheuvlVCWryu6ZrR9NwRrcrr+569wm8QoKmDMnbLGggEgny0+FEYDhFhl1xK5gSCCPTUHtDvpOvE1uE+1zNrMB9WPQ6beEUObzIxfLEmCnsx2u4ltQum86cqTGU10yzPDjmqcbQZjMKlliFvG4xIOZbegHMatuetXYXDLccoLgzAZgHUoxXpOoJnnMwdqG4dlLZ2kb9lYmeUEzp8avfEi3LBSrDtAMSQw5iY321Op11qYTlB2uwc2CGRVNcFB4VfUk3FGSdxlI12Ay9qfpNCXkUNl16TGgMwQZggjw586LtrcvvnW5lyjUPcMAbRpqPCmIdijZ8j66N2V3EMPaDaRGsg+NHDUZI8WV8miwzd7f3+RnruEoO7hq0H8EM5KhgCJKABwDmBI9oIExmgRoOtBIuckBdR015xB6GflV7Hqoz4lwzLz6HJitx5Rn7tig7tqtDfw9AXrFWWitDIJHSqWWmd2zQz2qCixGQRjL0Ams5fuSaZ8VvcqT0vUzuVFjBGlZ2a9XK9VUedArT2rPs7YTnufE7/l5Up4FYzXJ5IM3nsvxM+VNsXtrRxXkCTFmIbXehXOn7/fSrb0VWGkgAbwKkgPwawgJ2AY+sxQsEspjn/uNG2xII5QQPTSgEJLWzG/5mpZC5G5GxGug+UUogq0cwaYyVyjlAmoYtJOvPadII/YqWiEztq5EVal3WaFRtaIRahENlOKwgVgV91tR3dR++tSs2qZPZm1PQg+un1FU4e1RbRUpl+Dw8mtRguHMSgykyQIAJO+uwoTgVmWA56j1BAPxrZcMwDWAHMLcytlnQKOrHrufAUGfM8KSiux2h0cNVcpvrwLcOiW0PtCHuBiAg1QHQAGRqRHLzNSxmLZVV7pZtJWAukkgQmgjQ7kbaTrQONxmU9lFBO7alp56SQKnd4o2UaS5GUSJ0EFYHXQ+prPptnoVHxECa8tx8zAlJkluyWjlv8q9xPjCaG0O1LddBpljWIOundrvSniGJYsc8hu8EegOwrtrCjJnIZiSQqqQNtyTB8hHI0dJHbUgcYt9gQAemgHpVuNKKBNvODMXGdgWIjNlj3QCY5/SlmIuAMMmbUbNEg+I0YHwFT9hccDRoGgmefIDx6UQDkihcSZhWaOU6HvBiicObjGVaI3ZmygeJPyqR4YyAlo01IHaYd5UaqPGrvZlVzBhBBHaQ6ZgQTtoe+p5F74+4Tbxlyx22Nq6mxa2+YieTCAddd9D1qzDcUtknKJDKUZGI12IIO0ggETSa/g3AlTKkQSuoIkHXukD0oexbhpI23Brml5OtSNXgsdfS2MqK2TMNdDlOsESCQDrExrRGMxjXsxuDSJkjMVIg5o2cdZExzpXg+JAhhlClFDArPugqp3Jk9sHyNNl4oBlLEZWSA9u2pmNyRz7xS2qIcWRuWsqoHYMzKpBUEggqDMkD1360DfsU+uXLeIHsGUpdB+7uJGQhoJXvWdNecbTqHisJkJQT2ezrvoBHqCDPfV7SZpN7JfkYvqOmjCPxYLzyZ69YoO5Zp5etUFdt1eaMyMzE4y7mah66TRGBwxdgBWfzJmzxFE8PgGZSwGgoe7aKmvqnDuDqmHiNSpn41gsbhsxCj3joPEmBVnJptsLK8M+6VFnBky2Wb+ZtPBR+ZPpXsXekU2vYdVUINlECkmMAGk0mqVDLti9zJq/CrqDz19Bufp61VkHWrbS77fvQfI1CJbDMLJIA3ohMIgdAGJKydtDqTUcAsITzJyjuGk/MVfctrbILe8eXSjoXZxhknedF/ffUigOkmYnrrVWJxUxsRvtpB20q5EkhttvCiBYC9mN9D+47qutLXcb7+XlAqeHWhrk5vgacPs51ZOoPqNR8RVeDs9oA6CQD3CdaK4WNfI/Kj0w4N0KBLOR1O4BY6EQIO/Wa6c1BWwcOnnqJbYV78jXB4a6jDIpA1OaAq21B97N1OgBJ613FcZZ2CjKROSVkjWFgTqdJ176YceYufY2lgkLodRlClIOnePPwmlfDcCq3IzBggYtGgDQezrzmsu77PVRx1xFUV4u+FXO4XOYygkZwAIBImfypcMR925DEMxAJHvZYOgPIEkT4VRxJizNcKkAkhZ+h5mgLLkEQTPKN+6m7aQT44KmsGdSdOU7Uzw1qAPamE10zQTppGh7qubCMqm4+51LNrA5t/UZNU2XGIDMEzZCqLMkSZkkDQ9dudSVMmSuED376WNSBJGkTIHKWIme6KvtX1sOrOWGeAzuWyoGAnVVmY0mpYq5cC3GCMYMWy5hmAmXVSQNxAgddedJuHYu/Fy46vAAAzKcpJmTqIMR8aJdFSUmmcv4q0uS8qsrsCwUPooaQNxJOU+GtVYZcxD27uXWCHJ+DKNfAiuWeIvdJW6M9vcg8h3H8J7xUHsW3AS3NttcvbzIx6ZuR89JGlTYvkPxTKgQPbgE6OhhZ5gZdD3z8KqvXFBE6qdnDSAZIhoAg6bxrvG9ALiXtKLd5CROYK4OnIleniO6u+xW2c4zGzcBHgf5Z6gwQfyqUjtzu0WYlSp7tpn4aURw7G5QVOqHcfUTsfnVuAILSwW4CCVzAcolSDoTqI/5qnHW1GRlULmLggSB2cuuUk5T2iCBp2dIqC1jnuGmG4tdR2ABdjldTrBy7HTbTTy7qc43FvdtJcyqly4SCJLZXBhRyOVhEdG8aW8GvKyi3cgiYUkaqeUMNQD3dKY8Bxa3lCXQDmW4JDFSdYA7iYDA6EE9KTLh2TKPh9MDwN43LYY7yVnkYjUeseINQvJT/AIjhAqoya22UZWAEEj35jTNmk9+aedJ76VsYHeNO7PLalbc8klXP7/U+ZW1kxW0+yfDNcxHfWb4ThczDvr6Lg7OS2FG5+VTpMVvcy7qMn9KGT3vu56sFHmRPwmsP7CMaq9HJH9oZv9orV494azb6HMfE7fD51nbAzY/wF1v/AEf86s6lVEr4PqYPxNudZzEtrT3iV7SKRXW3rNmXYlS6x0EUQg7Hn9AfqaqXaTyom6sAL3UKJbGXBzNs/wBLT6j9DUMaJYSe/aa5wT3iv8w+I2+ZqrHqfaR0PyMUzwB5JXGBCkd48INWK/u+FUIPu7Y5mT6kx8KI9ntFciJF2MtAhW5js/lXsOBV15Puj4D/AFCqcMpqa5Et8Dvhw0J2gE1rOA5Mhu5DmH3allgxILFdZ2PxpDwazI2mdI61pxhRaQAaQBvBgtLGRzIBP/iPCqurlLiPg1fR8eN7p/1L/Av4zxI2wXWM0QoIJBhpef7dP7zQV7EyoYW/ZM4zsv8AUdJ9BV4K3AqmdWza8tNfWBQvEn7Wu/fvVWPsegguWxTjQYDMTlGgk/AAn5URwWyoIdvdnU9w94/HTv8ACrOL2AzWwBuqga6aATpyM5ifGijZAY22BC/hUGDlQMST40fgrZpNcCzjgAuDLLNeKjMQDCsRAUdIg1TdS5/EIgU+zU6wIUKNdTtrRN7Ht7JyIGU+zWAOysddzvEnpSjE4xlw6CT2pc95JI+QFTZnTfNkOJvcu4hRDkaF9JGkk6j8Jjn1oHG8SutcgMZJgd36UwbEsLaoGIAXO3idT470tu8QCQWQMx1zGZE/pUr8BMr7sPuY2x7NlKpJOUgSr7SLkjQ6zp15UovcPdJZWDKNdDqO8jloa5cwYY51IPOOdVYTEMryToN6lAN2G8Pve1Vrd09mJUnXK3Ij5Hxq23ba2625LBtFG9u4p3HUEnTx8jUbZQkXbSBgpJa0xOUgzrIIMCRpNEjiObIHP3oYMGgAIYAEgCI0G3SiJVA92Lf3TCbbMSrgydNBB6jmDUlBP3ZILCZ6zMA+EAad4qGAwxCNbuQCGGWds40jwidaIw1nPmL5vbKcs6AGZAVtNNdA08+lcFFuyjD4tkIIJBBohcQLbzqFPaBAkid9Oes1EoJR11kAgkA+oOlM7vDVdFZdCVLROgIJDjX8JIkdDQS6Lj5jYYmJfJfW27BEy4gFT2WDQLwynac4b+2rLMm2pbcgNruJ1gz0mPSn32QwlkZA+gYZWnxPZJ/EAxWP81LsSNWEglWKtBBhgYYGNjPKn6Kt75Mr1VtY48ee/b+TPfZ7ACZ5fICtA98IrXW91RoOvJR5mqMHZyoF5nfwpV9pMZLC0vupq3e/6DTxJrcitkTMk9zCMNiS2R2MkyT45jNB8LP/AF7/AP53v9DVDhdyVK8x2h4bH6fGu4Vo4gh2D5083tsAP/Iik6l/IhmD6mV4Xg74m4wU5UXV3IkLOwA5seQ7jTdOD2LfZWyLrDm4zecbD0rS4TAewsIhjMw9o3PV9RtvC5R5Uqx108p/fcKyck7fZvafT7YJtc/iL762ho1myT09mmnnFB3sLYfVrQHeGZfrHwqN9nk70K1tzsrHyJoba6GPHBvlL9BhgeC2S6lbjrBBggOPXsxVd/g157kxbuKWY5w+UqCSVzKwk7xAB8aBvYg2RBP3h0ygg5Qd5jZj086b4LHezRZ3YA69TOXygD/zoHmlEKOixZOuCt/sdc0ytbiABmbKdo0GtWYf7NXQe2y77L2vj+lSTiJaXfVx2fAfv086F/xLvpyySorT0mK2rYzxn2cZk7LIDIkMTynmBprr5Uo/wx7R7WWBvBn500wHE50J05nl41DHqbuU2yCNtTBJ5HXnToty5M7UY4QVK7GHB1JU5ZHLQS0d3T8RJ7hWn4woCkAkOgUEagwUO56wQZ76zHBbDBlDCJIGvMk6ARuae8fdi5CDRpuExqcvYX+0Bapapf8AZ2bXpMt2BLbVXz7/AL6FfCLRlmO6qxE9dp74JoG3ZZ3dtWgZiSZO8ST5inVm9FxY2iAO6II9ZpWzZZjQHf1pUWbEUQ4ezC6WDEFVgR1bTyqGIuC2udtbiArvpJkmeujUy4OgKO0doyB4gT9TSriPs8xBlg5LEbQFkEadfpRFLUJKVkGuDMyjQKuaABqQQCSNMx51lXxbgu7a8gDqO8we6K2WCdXw7lk7ZY+zcfhB0YR+ISBWV4rlErykmedEjPycoowPFEIZrwMnRSO7r3cqExqLeYsDuZMnWedVPYVwAh28qHuYZ16wKKkVm3VEsrBxFM8VYFwQAA3zPQigrF0voQRpMxGnXw76levMmkyTz8e+opnRaohYxBsExuR6A70TewijLe2U6kdG5x4zXEsqyAt73zFMuF4N3C5oyMDCz+EGDHUzRHUA4hv4j7xRlZSJE6EE7+IMeM91X38b2g6HMVgHvYAKrHqB9B1qvEP7HKqgdqQ2mjAH6zr4VxcOLTukP2gIABLKGgzty2E7xXErg7cuESoWAsR3jX60fhMWSrEwICrppoGJ+ck95qjB4EhWtGJaYbmIBKsNdiYkHr1FRwFsm2/WB8xQvyXMNtUOrd/7lrTE5nLzBhl90rB6ynoaJVCt1wxliqMezBGimGI949onX1rvB+HRdslu1Akf1BswQnqNR6U04qii44UiYUtBBJ7K6nqO/ltUadXlSuhGvuGnk6vx/sW4jE+zttcO+yjvO3pv5VkWaTrvvTX7QYrM+Qe6mni34vTbyNKRXo5O2eeQVgLmV1PfB8DofnUPtNYzPlXUkqB4mFj1qtaY2hmxeGJ2a7YPqyE/GlahXjY3A6yI1n2sxjJedVYwpyjwXQfKlIDsuCYO3/U33st2VhQr20BBy6E+0O/Sufam9Nxz3ms7a4hi1TLYu4lbczlt3LoSZ1OVDEyPhXnodnrtRwkkbW19l8c7A271gW2ko7Fh2VDG6TA3QqEP9TDlqEP2swWLw1tDexCMXLjJbLNAR3t5i+XLlLWzGs67UBwjid8LCXrwu22cge0fMvtILlRMiTOaN51oa/iL4ab3tHEEEXCzaMSzDtbAszMe8k7mn1aM9SknyKV1IHMmPWtVxJUVTmOuXsr0AGnmQo07u+l/AuFg3Gc6okFJ/Ex1UHwiT3gdahxK/wDfkNrpE+XaPiaVtuVF2OTZjc/fon7cvYV9mkqY6jn6EUJbvk7x47H9a4LmWwinSSW9dB8BQxOuu3KP10qxGNmXly7Q4YwHQSB06+OtOMHdBtnXaCPHWkFsbaE8uc06wqwsSN/386fHgzcrt2zUcCuFhKycnaMe9yAgdNTPlWqxFkIjGIeIPMZSRrEjSN6xX2bUhpB0gzG/hHlWqe8XfVgZQaZgxgABgY8x5GqOqjU79zf9KyfEwbWvp4+/n/0VWrLNeIRdmdFHM5FOZj36T50Lxa0RYzCNWgnnGggeJPwpjjMOwUlMy/iIBMawSDG42bWhcaQUKkdk9pe4kDMP/UelKizXXK4O/ZhZw9wZgp95J5sCuniVn0qS/ZxR99iLgFlJJI95geQH80k1VwuEQ9BPxAqy8DcFvNPsyxXWYJ0MfGjsq5cbbqwZuPYdCba22W0DoSRIB7qQ8b4LJvFDmIIAj+UiQ0dDpS7G6uRIknafXSiL/G3UIY7SjIZHvINgRzjb0ouylLbdMyrWXttryrUriFvqZAEgbaco+dKW4glxjnET8P0qGJtshlTA5UckmitGot+xvBx3AhVtXk/+uw+HuXla7mbLdsm9YCe7OVWbMOm9NFXhVw4h7NvBZLS2ZZheayFfEFR2QisLptGNARJWToTXzLC3vaSG076swuHVWIAluR6fnXbvcXst8H0HhXEOD2PZ3FNnOuIDoWtXRdW2bzgh5BzZbTKZn8OigjW/CfaPCggG7YAH8IWbLey/d4zEXLy2iFlYtujLtv1r5zxPAj3idI5776adYqGEcspRBsCQY1musjZTNX9rMTgHwKmz7I4pXkhRcNxlLXM5ZmUZR2lMHNOkRTbg/wBscNkwd645W/cbD28YYYZLeFL5XzKJOf7mY/krD8Ew1pWb2zMCQQoUAkk6agnahrKsVuB1hVOkDqGDDvkAegrrC2Wa/h+PwDpbQ/w9rLhsJN427mZ7g9l/GoxUE5sgdRAgy2us0wxFzh7YW4MOLIu+3uZAqvmNv29zJJZQEUWinNhAAgGvn1q0CggbSB37Sa0XD8FlAt+8TDZh0I0oZukW9Pidp2NeFMpOYe4hBM7mFEZfEp8Z7qjdtxcfbKgiJkglRuY6tt8qc8EwFtQqXoUli5IM6QFAPQ9r0NBcXcF2KyFLHTodem/jQaaCnkSsP1PK8OCTjG+19r8s+es015ahNSWvRo8syxaIuXTbFm7vkIcf2PP0qhKMxCzZUf5vmaKUbjREHUh9x+0vt3JGZQSVHJp90eEa+VJSLlxkExMnQ6jXXTloPgKP/iPaYe286gC23XNbEAn+3KaW2boQantNMkbwf3NYCjtdHpp5d8VL8A4m2RlyhiNCxMNHLtqc3l8KVY+yoYEBwP5g7cjMMGn516642kTJJ13jQDTn+dVNiDHa3iIG3gZ5U7bZSeaKZBcTdtq/s2kmIIiV1EmOTGqmcl1a6QdFnWWJjmR8zrXGw1uSNp0MHn3AaVH2KTpJO0tEdNq5QoVLNKT7B8ZiGuHQaDyArqiABOp3j0iaIezm0LfvwG1ctqBsBI8/nUpC27CLC5dJkn9xR9l5WaUs0bb/ACphhr0JO2kfrRoTNGo+z+5CmG67xWv4QilWz5S6kAZQQSGjQ+YGorEfZe5qK12EvhGggEMCGJ2AER6mPSg1OKLx732WvTNTljmWGNU+X+hdbxtx1KsFBBysNcwPu6ifKY5UsvWVLZWJVFaGMahSYLeR186c4pV7NxdyIIOu2njIilnErmZg4mYCsDqCBpA6CKzItJnp4KuhXbU5bijWByG8GJ+M0FextztWpOSZC9CNiOhpniLJtHMslSNjzU8j+9D5UrxVpZDiSOYmfSnJo7Njb5Qm41hTc7RUA82URJ6nlNCcOAhheJIA7OhLE+PTxp1heHrOf26IvMNmOYd6gVUot5mXkQQGjboY3ruUU5wTfJmeJYHK0rtuDy8qbcJwBuWWJiFMCTqSddumlE4/h8KNV3MQZ0OoGv1M1dwNApM7QZ2J9KKyr8KnyZ32eS5rrrsKbYu0wAYADSauxllHeQ4JOwVCPpp5VDiSDQBcwGkg+s76zXXaAcNpWrB0ae0RBMad2/M60FhC2aAuVefPTxpthb3slGyMdRIzaQRrpHPQEcqhdtx95mVgsQqtoSNiRrBqfJ21vkUYPIrghsxnQAH5mpXLl0uS5lQTA2B6bURg8OI93IToCTzPPbQRzNeGClihJ0DyQZkopYazGXTfvqUFDG2TwDIWAY5VA5CdBvT/AIbxS3cuMQAqrbyidYgiDI56ms89kKmT8RjMeg5L48z5U1w+Ht2rNuFIFySxMlnj3R4EHQDrSsj8FyPyo0OIfNY9qmbKQQDzbtQCByGaSd9FA1pbnOQAz57xss/H1o3FcRWf4ZNFtQP7yC1xfLfzPWl99qt6LCn89/kYnq+rkm8FcOnfv+2YwVNarFTFa6MxlyUe5+6XwP8AqNL0NF3W+6Xz+f602+BdcgeFxzIt1BGUw3gQQJ9GqlsRLEtJVYAG09KCS52z0ynz2/KfKpF50/en6RWPJrc2afO1Kwz+LYvpopEwNNzqZrty/Om4HrVFq4AD6T8arZTv6GusGjziDoY3g99TBI8eXcPzqVu6Rp9KiIIzEfrXEnEB6xVig8taqu3V2jSetWqD+Ejfeus6gzDWTzGneRV928oJXIAOvX0oW2zFu7xGvrUf4kFoP6VKAkjRcBfITGv7H51preJOUnwO0jzHPesLhMRlYA+Z/ffWnw2Im2fAfMVZxqM4uMipOU8U1kg6aNjwy4L9ljmm4kTIC5p8NB5UPiMLK8gQCTJ6Up4bxBVt5c2Vi0nQ6gEECQD0in/bfKy5IIjL3jltqfjWPqMXw5ulS8Hq/T9T8bCnKScq5rx914F1m4pUjXSCcokgAHtAd0CR0oHiuH1FwMrZxJyrAPeOU6aiKtfMpAWYDbhdVmJBkT366c6nh0JGoXcyoAHiYG1KTo0k15FDYBXUwpzDXsiSRB2Bjn86UtbynS2/WWED051pcVgtQQTl7hLDw1EjzpTdvMDBnzkH4U6LvoXPDb4PYFHyuSFEgdojVRP4eXMDaaWYq9+BFMA6giGJ6iPlTKziSCcqSSDIEkRz010oXEY0EEezGvOTPrUor5MHsdwEI3Nngwpgera691B3MFDAuCrkiArbz8QOvSpjHkRlVRGxMk92tU4nH3G5gDuUDx1ia4U8Foktpjq+QruBzA5Rrt40PisQoMrm0HugwvqN69YSWBbXUakZvUHemF/hiu5aURNCwR58SAfcBPJoAmuJWGhSmJZjJM0ZiMYyQq21F14hFBJAPNs0x1A02k6VbZUq2S2oN066CQubXsgjfXntRmE4e1sPcuSCVYZdZZmUgE988t+e1RKSCqlwLcPcAuTkVyoWSzELmAGY9WkzpWzJFiLl62jOBKbAZ2XQJm/F7up2Cik3BPszcVvaXlIVRnynQn+3cDqT4Vzi6XL13Mz9gAALziO1qNJJ5+FDHHKb+VWKy58eFXkdX0D2MMQQ7sWeNJYGJknUKNdYmK5eerr1ygbr1s48ahGkeQy5p5p75v8AgzIqYNVg1IGnpj2i5av4mcltV5gSfE6x8alw63LgnZe0fLb4xQvGr0zRZHWNsHGrmkJ8IJeTsBJ750j4165dhtO74VdgF7LE8yB6SaFcidvnWT4NLyMcOc6nYdf35Vw9qByFcwwGSBImfpFF2IUCQGY6nuHI0SAYMdG301+sCuXllh+/3vRGLyplIG/P/nYVFXYkAif3INSQyv2AI1HfE+XlUGtgrBEa+Gusd1X4hNeydoPlr+YqChiCQCPI11HHMHayEljy0HXUelRsEFpJ767afWGEcp2qOJQLpOnd9ajo58hF26Q4PLl6094TipGWdxH5VnbhVlkaEf8AJ/fdUsFiipFMxT2yE5ce6JsbV2tLw/i/YUGDGjagMYnLvuB3a/Csct2Ybrr58/330Rav1Zz4Y5o0ytpdTPSZHKKviqZ9AvKuIUOj5XAAI1hjrPnAPKh8jZWiCQJMRJHOkHD8cgylh2knLoeZkHQj0Om1aDDcQW4sgBGnLIHvaTJyiQe/WsbNglBvjhHrNJrseaMVuW5q2l49wI31zFJkHUNBGVo6efwFC4+ypMkg9AAJjvbmfKn6cLVh2lzGSwiASSOZU6+HeaS3LS58p7G24+m9JT9jQiyqzwhbiSrQe/pzGnOlWJ4HcHNQPH5aVt8PgrYtswaY1J5+lZnG4vNcZFBJE8uQMEnpRxmzm7F1rAKpksgI2zEET38qExWAtJq95Ms7IczsO4DQetP7HDiwYgqNIkw2WSBMCTWdscFYs+ZIGozMpAYg7JEGe8aVO9kTS8AxeEJtJmgalup20Hh1ofCX7t4hCqwpLEkNkQDUsVBymI0kGn9rA3rcSMiE7BQS3kQZ6azTPDYJnafZlEAkhoA7uwOyo3kkCdqhyYmS8GSNjIWNxWdm/qZe0fDWa0vA7Is2Ll28q23zRbUkkKIB23LEnx017rrvFvZTkRGABbXXMSQurDSO1OknwoR8azqDcif5Y7O5jsnTaKPHjlke1FXVamGmhvlyB4u5culSLpZPaFmJLAvou68uYC7ANz3qy9dqF2/0gdwAA9BQV6/Wpp8Pwo/ieX1uqepmmlSXRK9coO7dqF29Ql27ThEYi4GppVQNTQ1KZZaGVu5ktMebGPT/AJ+FZzG4gsTTjGPFlf7vnWeNI1WR8RHaeC7GPD2BtsOjBvI6H5D1qvDJLxGvL9+FDWLxUyPMdRzFHMwyFlO5y94A1j4/CqqHtB1m1rBI8BrHnNSfIDlB201G9U25Rcupb8W5I02rmHWeRkbafvSjFuyeJsRGukZfCPrr86jdZhlII2j5d3eanhbPItM7Cjc+SFXfrGh8KmjrBPYGQZH9U8x0qJLB5B7Pdy06eNWNi5MGPUCol/5Wg8wJjzrqOsqxhUkyNRGo0qNxA6kzpuesj9JqcCDIjQiZ2G9U4RwZX8JnxoSSvC4hQYjQ6VG6uVoG248P+Zqq6QrQo0HWrccfcPUEekH/AHVBNGjwLTZn+Uj46H6VJbtU8Jb/AKe73Bf9S1QblaMX8qM6cPmY2t4imOC4gUOmoO4n0251nFvVel+hklJUwYbsclODpo2fDeNMLk5ssiNNBI1EzvqI160dfx9pmJvjOeQGjdwLg6jxFYa3iKITE1XnpMcpJ9fYu4vVdRig49tu7Ztb3E7cxaSCQCAdiD0Kzrr05GrcPaw9xe2+UqdVDkg90kf8VjrPEWXY7baAx1gkaV5sYT+gA+VVv+A93fBov12Hwvpe+vyv/P8AY2FzDWQ4Zc2UA6R2m7p/l1qq/iLB91iCBOVUE9yhmPvGsv8A4iY1JPmfTfUVU+NJ3NQtBK+XwFP1zHsuMXu9n1+pp04wrhoVsugAeSc3hyI+tLcVxFjoWO0RoB11A0PIetJWxh6n1qh8TT8WjjCVvkpar1fJmx7ILb7u/wDXAw9uFnKAJ3ifrtQt3E0C+Iod79WoxjFfKqMycsmV3Nt/cLu36EuXqHe9VD3amwowLnu0O71BnqstUWNUSINTQ1WKsSuQbL+ID7lP7vmaQitBxD/sW/7v9RpAN6ran6kPwfSRIozhtwZgp5kEePTwNCNU8L76/wCZfnVfyOfQ0sWyWBPX1868b9xWI79vpXML758abYn3z4L8qaKKWtjMrczMCegM6eVU3sSUYa6H5gkT8BVg9634N/uofivvDw+pqX0CuysJq07RmBjlvtU41Me9vPIz+z1rw90f5Xqi37i/vmagIuTK4ObTvHj0NcV0tiQ2ZthAgDv517He83+YUsb3R4moZKLBmdtd+ddxz6hf5fmf0AHlV2A/L50Dc3PiaFhLs1XA9cNf7lH+pTQLPTD7O/8AxcR/l/Klb1fj9KKUvqZYLlTW7QwqQqCKDEvVcL9ArVi1KYDig0X6l7eg66KkDagv+IqJv0NXK4nai9r9Vteqo1BqiwlFE2u1U1yoNUDQ2GkjrPVZauNUa4NI6TUSa8a4agI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531938"/>
            <a:ext cx="4695825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5172" name="AutoShape 4" descr="data:image/jpeg;base64,/9j/4AAQSkZJRgABAQAAAQABAAD/2wCEAAkGBxQTEhQUEhQVFhQXGBgVGBcYFBcXGBgaGBwYGBUaHBcYHCggGBomHBUYIjEhJSkrLi4uGB8zODMsNygtLiwBCgoKDg0OGhAQGiwkICUsLCwsLCwsLCw0LCwsLCwsLCwsLCwsLCwsLCwsLCwsLCwsLCwsLCwsLCwsLCwtLCwsLP/AABEIALkBEAMBIgACEQEDEQH/xAAbAAACAwEBAQAAAAAAAAAAAAAEBQIDBgEAB//EAD8QAAIBAgQDBQUGBAUEAwAAAAECEQADBBIhMQVBUSJhcYGREzKhscEGI0LR4fAUUmKCFXKywvEkM5KiNEVz/8QAGgEAAgMBAQAAAAAAAAAAAAAAAgMBBAUABv/EAC8RAAICAQQBAgQFBAMAAAAAAAABAhEDBBIhMUEFURMiMnFhgZHw8UKhseEUI8H/2gAMAwEAAhEDEQA/APjtdr0VdZskkACSdgNzV5Kyq2VgVYqU4XhAX33APQQfjU1Ni3rGY9WI+QEU5Yn54FOfsA4bh7Nrsv8AMdB5cz5UatpLewzN1Ow8F/OuXON2+az/AHGgsVxdDsvxo3PFBdg7ZyfQXfxPNjSfF8R6GhMVjC/dVVnDs2o22kmBPSTzqnl1DlwizjwqPLK2aaZPh+3bHUCl92yVMMINOL3/AHLXgtV4IbN8Ca8O0fE1CrbikuQBJJOnPepnBPr2dtTqCR5b0IQRwsmdKdsqv7wg/wAw38xz+dIMBiQp1E02/wAVQfgHrV7Tzgo02Vc0ZbuEev4FgJHaXqOXiNx8qDK0zscWTkoHmR8qJ+6u7rlPVTr5zoadtjL6WKtrtCLLUgtPDwcH3HHgY+dL3wxUkEQRuKXKDXZO9MGCVYtur0tVelmhoFzBltVYtmjUw9XphqmhbyC4WKmLFNEws7VMYWp2gfFFHsK4bFOv4M7x31A4WuST6OeRrsSmzVbWadNhapfDVFBLIJ2tVU1umz4ehns1FDFMXMlVkUa9qqGSoGqQORXDVjLUCKgOwnB4UuYHiSdgOppqStoQvm3M/kO6rMgtrkXxY9T+Q5Uk4pieVPlWKNvsUrySrwVY3iBJ0oB7xNR3qJrPnOUuy7GCR6a9XKN4ZgvaMSfdXfv6ClhHcBgs3abRPi3cO7vq/F3J0AgDQAcqKxVzlsByHIUuuHemVQtuy2+pa1J3UmPDSRUnuHPb8BU8IJtx1Dj51Q/vJ4CuIfQbh8Pkt3H5sYHcs/WhLLkGRvTC6eyV/pn4TQ2CC+dS/wADuynG4PMM6DXdh9R9RS6taCpGmh5RSbiWBGroO9h07x3fKocfISl4Fy0TYukVSi0RbSoVoGTQxtYo0yw1wOIbUfEeFKbNqnmAw8Vbxzk3yUstJHWwcd45HrV1rDU2w+HBU5usAd4592/xpnh+EKbZcnKuq5ie0TEdldiB1nzoMupx4215Dw6LNmSkuE/Iow3DtJPhy+J5eFMMFwZn1VSV1hiIUkfhkneY0o69ZS0iNbOWF/Ey521kEq34diIBoe99p7xSXDCOa6gztyheuvlVCWryu6ZrR9NwRrcrr+569wm8QoKmDMnbLGggEgny0+FEYDhFhl1xK5gSCCPTUHtDvpOvE1uE+1zNrMB9WPQ6beEUObzIxfLEmCnsx2u4ltQum86cqTGU10yzPDjmqcbQZjMKlliFvG4xIOZbegHMatuetXYXDLccoLgzAZgHUoxXpOoJnnMwdqG4dlLZ2kb9lYmeUEzp8avfEi3LBSrDtAMSQw5iY321Op11qYTlB2uwc2CGRVNcFB4VfUk3FGSdxlI12Ay9qfpNCXkUNl16TGgMwQZggjw586LtrcvvnW5lyjUPcMAbRpqPCmIdijZ8j66N2V3EMPaDaRGsg+NHDUZI8WV8miwzd7f3+RnruEoO7hq0H8EM5KhgCJKABwDmBI9oIExmgRoOtBIuckBdR015xB6GflV7Hqoz4lwzLz6HJitx5Rn7tig7tqtDfw9AXrFWWitDIJHSqWWmd2zQz2qCixGQRjL0Ams5fuSaZ8VvcqT0vUzuVFjBGlZ2a9XK9VUedArT2rPs7YTnufE7/l5Up4FYzXJ5IM3nsvxM+VNsXtrRxXkCTFmIbXehXOn7/fSrb0VWGkgAbwKkgPwawgJ2AY+sxQsEspjn/uNG2xII5QQPTSgEJLWzG/5mpZC5G5GxGug+UUogq0cwaYyVyjlAmoYtJOvPadII/YqWiEztq5EVal3WaFRtaIRahENlOKwgVgV91tR3dR++tSs2qZPZm1PQg+un1FU4e1RbRUpl+Dw8mtRguHMSgykyQIAJO+uwoTgVmWA56j1BAPxrZcMwDWAHMLcytlnQKOrHrufAUGfM8KSiux2h0cNVcpvrwLcOiW0PtCHuBiAg1QHQAGRqRHLzNSxmLZVV7pZtJWAukkgQmgjQ7kbaTrQONxmU9lFBO7alp56SQKnd4o2UaS5GUSJ0EFYHXQ+prPptnoVHxECa8tx8zAlJkluyWjlv8q9xPjCaG0O1LddBpljWIOundrvSniGJYsc8hu8EegOwrtrCjJnIZiSQqqQNtyTB8hHI0dJHbUgcYt9gQAemgHpVuNKKBNvODMXGdgWIjNlj3QCY5/SlmIuAMMmbUbNEg+I0YHwFT9hccDRoGgmefIDx6UQDkihcSZhWaOU6HvBiicObjGVaI3ZmygeJPyqR4YyAlo01IHaYd5UaqPGrvZlVzBhBBHaQ6ZgQTtoe+p5F74+4Tbxlyx22Nq6mxa2+YieTCAddd9D1qzDcUtknKJDKUZGI12IIO0ggETSa/g3AlTKkQSuoIkHXukD0oexbhpI23Brml5OtSNXgsdfS2MqK2TMNdDlOsESCQDrExrRGMxjXsxuDSJkjMVIg5o2cdZExzpXg+JAhhlClFDArPugqp3Jk9sHyNNl4oBlLEZWSA9u2pmNyRz7xS2qIcWRuWsqoHYMzKpBUEggqDMkD1360DfsU+uXLeIHsGUpdB+7uJGQhoJXvWdNecbTqHisJkJQT2ezrvoBHqCDPfV7SZpN7JfkYvqOmjCPxYLzyZ69YoO5Zp5etUFdt1eaMyMzE4y7mah66TRGBwxdgBWfzJmzxFE8PgGZSwGgoe7aKmvqnDuDqmHiNSpn41gsbhsxCj3joPEmBVnJptsLK8M+6VFnBky2Wb+ZtPBR+ZPpXsXekU2vYdVUINlECkmMAGk0mqVDLti9zJq/CrqDz19Bufp61VkHWrbS77fvQfI1CJbDMLJIA3ohMIgdAGJKydtDqTUcAsITzJyjuGk/MVfctrbILe8eXSjoXZxhknedF/ffUigOkmYnrrVWJxUxsRvtpB20q5EkhttvCiBYC9mN9D+47qutLXcb7+XlAqeHWhrk5vgacPs51ZOoPqNR8RVeDs9oA6CQD3CdaK4WNfI/Kj0w4N0KBLOR1O4BY6EQIO/Wa6c1BWwcOnnqJbYV78jXB4a6jDIpA1OaAq21B97N1OgBJ613FcZZ2CjKROSVkjWFgTqdJ176YceYufY2lgkLodRlClIOnePPwmlfDcCq3IzBggYtGgDQezrzmsu77PVRx1xFUV4u+FXO4XOYygkZwAIBImfypcMR925DEMxAJHvZYOgPIEkT4VRxJizNcKkAkhZ+h5mgLLkEQTPKN+6m7aQT44KmsGdSdOU7Uzw1qAPamE10zQTppGh7qubCMqm4+51LNrA5t/UZNU2XGIDMEzZCqLMkSZkkDQ9dudSVMmSuED376WNSBJGkTIHKWIme6KvtX1sOrOWGeAzuWyoGAnVVmY0mpYq5cC3GCMYMWy5hmAmXVSQNxAgddedJuHYu/Fy46vAAAzKcpJmTqIMR8aJdFSUmmcv4q0uS8qsrsCwUPooaQNxJOU+GtVYZcxD27uXWCHJ+DKNfAiuWeIvdJW6M9vcg8h3H8J7xUHsW3AS3NttcvbzIx6ZuR89JGlTYvkPxTKgQPbgE6OhhZ5gZdD3z8KqvXFBE6qdnDSAZIhoAg6bxrvG9ALiXtKLd5CROYK4OnIleniO6u+xW2c4zGzcBHgf5Z6gwQfyqUjtzu0WYlSp7tpn4aURw7G5QVOqHcfUTsfnVuAILSwW4CCVzAcolSDoTqI/5qnHW1GRlULmLggSB2cuuUk5T2iCBp2dIqC1jnuGmG4tdR2ABdjldTrBy7HTbTTy7qc43FvdtJcyqly4SCJLZXBhRyOVhEdG8aW8GvKyi3cgiYUkaqeUMNQD3dKY8Bxa3lCXQDmW4JDFSdYA7iYDA6EE9KTLh2TKPh9MDwN43LYY7yVnkYjUeseINQvJT/AIjhAqoya22UZWAEEj35jTNmk9+aedJ76VsYHeNO7PLalbc8klXP7/U+ZW1kxW0+yfDNcxHfWb4ThczDvr6Lg7OS2FG5+VTpMVvcy7qMn9KGT3vu56sFHmRPwmsP7CMaq9HJH9oZv9orV494azb6HMfE7fD51nbAzY/wF1v/AEf86s6lVEr4PqYPxNudZzEtrT3iV7SKRXW3rNmXYlS6x0EUQg7Hn9AfqaqXaTyom6sAL3UKJbGXBzNs/wBLT6j9DUMaJYSe/aa5wT3iv8w+I2+ZqrHqfaR0PyMUzwB5JXGBCkd48INWK/u+FUIPu7Y5mT6kx8KI9ntFciJF2MtAhW5js/lXsOBV15Puj4D/AFCqcMpqa5Et8Dvhw0J2gE1rOA5Mhu5DmH3allgxILFdZ2PxpDwazI2mdI61pxhRaQAaQBvBgtLGRzIBP/iPCqurlLiPg1fR8eN7p/1L/Av4zxI2wXWM0QoIJBhpef7dP7zQV7EyoYW/ZM4zsv8AUdJ9BV4K3AqmdWza8tNfWBQvEn7Wu/fvVWPsegguWxTjQYDMTlGgk/AAn5URwWyoIdvdnU9w94/HTv8ACrOL2AzWwBuqga6aATpyM5ifGijZAY22BC/hUGDlQMST40fgrZpNcCzjgAuDLLNeKjMQDCsRAUdIg1TdS5/EIgU+zU6wIUKNdTtrRN7Ht7JyIGU+zWAOysddzvEnpSjE4xlw6CT2pc95JI+QFTZnTfNkOJvcu4hRDkaF9JGkk6j8Jjn1oHG8SutcgMZJgd36UwbEsLaoGIAXO3idT470tu8QCQWQMx1zGZE/pUr8BMr7sPuY2x7NlKpJOUgSr7SLkjQ6zp15UovcPdJZWDKNdDqO8jloa5cwYY51IPOOdVYTEMryToN6lAN2G8Pve1Vrd09mJUnXK3Ij5Hxq23ba2625LBtFG9u4p3HUEnTx8jUbZQkXbSBgpJa0xOUgzrIIMCRpNEjiObIHP3oYMGgAIYAEgCI0G3SiJVA92Lf3TCbbMSrgydNBB6jmDUlBP3ZILCZ6zMA+EAad4qGAwxCNbuQCGGWds40jwidaIw1nPmL5vbKcs6AGZAVtNNdA08+lcFFuyjD4tkIIJBBohcQLbzqFPaBAkid9Oes1EoJR11kAgkA+oOlM7vDVdFZdCVLROgIJDjX8JIkdDQS6Lj5jYYmJfJfW27BEy4gFT2WDQLwynac4b+2rLMm2pbcgNruJ1gz0mPSn32QwlkZA+gYZWnxPZJ/EAxWP81LsSNWEglWKtBBhgYYGNjPKn6Kt75Mr1VtY48ee/b+TPfZ7ACZ5fICtA98IrXW91RoOvJR5mqMHZyoF5nfwpV9pMZLC0vupq3e/6DTxJrcitkTMk9zCMNiS2R2MkyT45jNB8LP/AF7/AP53v9DVDhdyVK8x2h4bH6fGu4Vo4gh2D5083tsAP/Iik6l/IhmD6mV4Xg74m4wU5UXV3IkLOwA5seQ7jTdOD2LfZWyLrDm4zecbD0rS4TAewsIhjMw9o3PV9RtvC5R5Uqx108p/fcKyck7fZvafT7YJtc/iL762ho1myT09mmnnFB3sLYfVrQHeGZfrHwqN9nk70K1tzsrHyJoba6GPHBvlL9BhgeC2S6lbjrBBggOPXsxVd/g157kxbuKWY5w+UqCSVzKwk7xAB8aBvYg2RBP3h0ygg5Qd5jZj086b4LHezRZ3YA69TOXygD/zoHmlEKOixZOuCt/sdc0ytbiABmbKdo0GtWYf7NXQe2y77L2vj+lSTiJaXfVx2fAfv086F/xLvpyySorT0mK2rYzxn2cZk7LIDIkMTynmBprr5Uo/wx7R7WWBvBn500wHE50J05nl41DHqbuU2yCNtTBJ5HXnToty5M7UY4QVK7GHB1JU5ZHLQS0d3T8RJ7hWn4woCkAkOgUEagwUO56wQZ76zHBbDBlDCJIGvMk6ARuae8fdi5CDRpuExqcvYX+0Bapapf8AZ2bXpMt2BLbVXz7/AL6FfCLRlmO6qxE9dp74JoG3ZZ3dtWgZiSZO8ST5inVm9FxY2iAO6II9ZpWzZZjQHf1pUWbEUQ4ezC6WDEFVgR1bTyqGIuC2udtbiArvpJkmeujUy4OgKO0doyB4gT9TSriPs8xBlg5LEbQFkEadfpRFLUJKVkGuDMyjQKuaABqQQCSNMx51lXxbgu7a8gDqO8we6K2WCdXw7lk7ZY+zcfhB0YR+ISBWV4rlErykmedEjPycoowPFEIZrwMnRSO7r3cqExqLeYsDuZMnWedVPYVwAh28qHuYZ16wKKkVm3VEsrBxFM8VYFwQAA3zPQigrF0voQRpMxGnXw76levMmkyTz8e+opnRaohYxBsExuR6A70TewijLe2U6kdG5x4zXEsqyAt73zFMuF4N3C5oyMDCz+EGDHUzRHUA4hv4j7xRlZSJE6EE7+IMeM91X38b2g6HMVgHvYAKrHqB9B1qvEP7HKqgdqQ2mjAH6zr4VxcOLTukP2gIABLKGgzty2E7xXErg7cuESoWAsR3jX60fhMWSrEwICrppoGJ+ck95qjB4EhWtGJaYbmIBKsNdiYkHr1FRwFsm2/WB8xQvyXMNtUOrd/7lrTE5nLzBhl90rB6ynoaJVCt1wxliqMezBGimGI949onX1rvB+HRdslu1Akf1BswQnqNR6U04qii44UiYUtBBJ7K6nqO/ltUadXlSuhGvuGnk6vx/sW4jE+zttcO+yjvO3pv5VkWaTrvvTX7QYrM+Qe6mni34vTbyNKRXo5O2eeQVgLmV1PfB8DofnUPtNYzPlXUkqB4mFj1qtaY2hmxeGJ2a7YPqyE/GlahXjY3A6yI1n2sxjJedVYwpyjwXQfKlIDsuCYO3/U33st2VhQr20BBy6E+0O/Sufam9Nxz3ms7a4hi1TLYu4lbczlt3LoSZ1OVDEyPhXnodnrtRwkkbW19l8c7A271gW2ko7Fh2VDG6TA3QqEP9TDlqEP2swWLw1tDexCMXLjJbLNAR3t5i+XLlLWzGs67UBwjid8LCXrwu22cge0fMvtILlRMiTOaN51oa/iL4ab3tHEEEXCzaMSzDtbAszMe8k7mn1aM9SknyKV1IHMmPWtVxJUVTmOuXsr0AGnmQo07u+l/AuFg3Gc6okFJ/Ex1UHwiT3gdahxK/wDfkNrpE+XaPiaVtuVF2OTZjc/fon7cvYV9mkqY6jn6EUJbvk7x47H9a4LmWwinSSW9dB8BQxOuu3KP10qxGNmXly7Q4YwHQSB06+OtOMHdBtnXaCPHWkFsbaE8uc06wqwsSN/386fHgzcrt2zUcCuFhKycnaMe9yAgdNTPlWqxFkIjGIeIPMZSRrEjSN6xX2bUhpB0gzG/hHlWqe8XfVgZQaZgxgABgY8x5GqOqjU79zf9KyfEwbWvp4+/n/0VWrLNeIRdmdFHM5FOZj36T50Lxa0RYzCNWgnnGggeJPwpjjMOwUlMy/iIBMawSDG42bWhcaQUKkdk9pe4kDMP/UelKizXXK4O/ZhZw9wZgp95J5sCuniVn0qS/ZxR99iLgFlJJI95geQH80k1VwuEQ9BPxAqy8DcFvNPsyxXWYJ0MfGjsq5cbbqwZuPYdCba22W0DoSRIB7qQ8b4LJvFDmIIAj+UiQ0dDpS7G6uRIknafXSiL/G3UIY7SjIZHvINgRzjb0ouylLbdMyrWXttryrUriFvqZAEgbaco+dKW4glxjnET8P0qGJtshlTA5UckmitGot+xvBx3AhVtXk/+uw+HuXla7mbLdsm9YCe7OVWbMOm9NFXhVw4h7NvBZLS2ZZheayFfEFR2QisLptGNARJWToTXzLC3vaSG076swuHVWIAluR6fnXbvcXst8H0HhXEOD2PZ3FNnOuIDoWtXRdW2bzgh5BzZbTKZn8OigjW/CfaPCggG7YAH8IWbLey/d4zEXLy2iFlYtujLtv1r5zxPAj3idI5776adYqGEcspRBsCQY1musjZTNX9rMTgHwKmz7I4pXkhRcNxlLXM5ZmUZR2lMHNOkRTbg/wBscNkwd645W/cbD28YYYZLeFL5XzKJOf7mY/krD8Ew1pWb2zMCQQoUAkk6agnahrKsVuB1hVOkDqGDDvkAegrrC2Wa/h+PwDpbQ/w9rLhsJN427mZ7g9l/GoxUE5sgdRAgy2us0wxFzh7YW4MOLIu+3uZAqvmNv29zJJZQEUWinNhAAgGvn1q0CggbSB37Sa0XD8FlAt+8TDZh0I0oZukW9Pidp2NeFMpOYe4hBM7mFEZfEp8Z7qjdtxcfbKgiJkglRuY6tt8qc8EwFtQqXoUli5IM6QFAPQ9r0NBcXcF2KyFLHTodem/jQaaCnkSsP1PK8OCTjG+19r8s+es015ahNSWvRo8syxaIuXTbFm7vkIcf2PP0qhKMxCzZUf5vmaKUbjREHUh9x+0vt3JGZQSVHJp90eEa+VJSLlxkExMnQ6jXXTloPgKP/iPaYe286gC23XNbEAn+3KaW2boQantNMkbwf3NYCjtdHpp5d8VL8A4m2RlyhiNCxMNHLtqc3l8KVY+yoYEBwP5g7cjMMGn516642kTJJ13jQDTn+dVNiDHa3iIG3gZ5U7bZSeaKZBcTdtq/s2kmIIiV1EmOTGqmcl1a6QdFnWWJjmR8zrXGw1uSNp0MHn3AaVH2KTpJO0tEdNq5QoVLNKT7B8ZiGuHQaDyArqiABOp3j0iaIezm0LfvwG1ctqBsBI8/nUpC27CLC5dJkn9xR9l5WaUs0bb/ACphhr0JO2kfrRoTNGo+z+5CmG67xWv4QilWz5S6kAZQQSGjQ+YGorEfZe5qK12EvhGggEMCGJ2AER6mPSg1OKLx732WvTNTljmWGNU+X+hdbxtx1KsFBBysNcwPu6ifKY5UsvWVLZWJVFaGMahSYLeR186c4pV7NxdyIIOu2njIilnErmZg4mYCsDqCBpA6CKzItJnp4KuhXbU5bijWByG8GJ+M0FextztWpOSZC9CNiOhpniLJtHMslSNjzU8j+9D5UrxVpZDiSOYmfSnJo7Njb5Qm41hTc7RUA82URJ6nlNCcOAhheJIA7OhLE+PTxp1heHrOf26IvMNmOYd6gVUot5mXkQQGjboY3ruUU5wTfJmeJYHK0rtuDy8qbcJwBuWWJiFMCTqSddumlE4/h8KNV3MQZ0OoGv1M1dwNApM7QZ2J9KKyr8KnyZ32eS5rrrsKbYu0wAYADSauxllHeQ4JOwVCPpp5VDiSDQBcwGkg+s76zXXaAcNpWrB0ae0RBMad2/M60FhC2aAuVefPTxpthb3slGyMdRIzaQRrpHPQEcqhdtx95mVgsQqtoSNiRrBqfJ21vkUYPIrghsxnQAH5mpXLl0uS5lQTA2B6bURg8OI93IToCTzPPbQRzNeGClihJ0DyQZkopYazGXTfvqUFDG2TwDIWAY5VA5CdBvT/AIbxS3cuMQAqrbyidYgiDI56ms89kKmT8RjMeg5L48z5U1w+Ht2rNuFIFySxMlnj3R4EHQDrSsj8FyPyo0OIfNY9qmbKQQDzbtQCByGaSd9FA1pbnOQAz57xss/H1o3FcRWf4ZNFtQP7yC1xfLfzPWl99qt6LCn89/kYnq+rkm8FcOnfv+2YwVNarFTFa6MxlyUe5+6XwP8AqNL0NF3W+6Xz+f602+BdcgeFxzIt1BGUw3gQQJ9GqlsRLEtJVYAG09KCS52z0ynz2/KfKpF50/en6RWPJrc2afO1Kwz+LYvpopEwNNzqZrty/Om4HrVFq4AD6T8arZTv6GusGjziDoY3g99TBI8eXcPzqVu6Rp9KiIIzEfrXEnEB6xVig8taqu3V2jSetWqD+Ejfeus6gzDWTzGneRV928oJXIAOvX0oW2zFu7xGvrUf4kFoP6VKAkjRcBfITGv7H51preJOUnwO0jzHPesLhMRlYA+Z/ffWnw2Im2fAfMVZxqM4uMipOU8U1kg6aNjwy4L9ljmm4kTIC5p8NB5UPiMLK8gQCTJ6Up4bxBVt5c2Vi0nQ6gEECQD0in/bfKy5IIjL3jltqfjWPqMXw5ulS8Hq/T9T8bCnKScq5rx914F1m4pUjXSCcokgAHtAd0CR0oHiuH1FwMrZxJyrAPeOU6aiKtfMpAWYDbhdVmJBkT366c6nh0JGoXcyoAHiYG1KTo0k15FDYBXUwpzDXsiSRB2Bjn86UtbynS2/WWED051pcVgtQQTl7hLDw1EjzpTdvMDBnzkH4U6LvoXPDb4PYFHyuSFEgdojVRP4eXMDaaWYq9+BFMA6giGJ6iPlTKziSCcqSSDIEkRz010oXEY0EEezGvOTPrUor5MHsdwEI3Nngwpgera691B3MFDAuCrkiArbz8QOvSpjHkRlVRGxMk92tU4nH3G5gDuUDx1ia4U8Foktpjq+QruBzA5Rrt40PisQoMrm0HugwvqN69YSWBbXUakZvUHemF/hiu5aURNCwR58SAfcBPJoAmuJWGhSmJZjJM0ZiMYyQq21F14hFBJAPNs0x1A02k6VbZUq2S2oN066CQubXsgjfXntRmE4e1sPcuSCVYZdZZmUgE988t+e1RKSCqlwLcPcAuTkVyoWSzELmAGY9WkzpWzJFiLl62jOBKbAZ2XQJm/F7up2Cik3BPszcVvaXlIVRnynQn+3cDqT4Vzi6XL13Mz9gAALziO1qNJJ5+FDHHKb+VWKy58eFXkdX0D2MMQQ7sWeNJYGJknUKNdYmK5eerr1ygbr1s48ahGkeQy5p5p75v8AgzIqYNVg1IGnpj2i5av4mcltV5gSfE6x8alw63LgnZe0fLb4xQvGr0zRZHWNsHGrmkJ8IJeTsBJ750j4165dhtO74VdgF7LE8yB6SaFcidvnWT4NLyMcOc6nYdf35Vw9qByFcwwGSBImfpFF2IUCQGY6nuHI0SAYMdG301+sCuXllh+/3vRGLyplIG/P/nYVFXYkAif3INSQyv2AI1HfE+XlUGtgrBEa+Gusd1X4hNeydoPlr+YqChiCQCPI11HHMHayEljy0HXUelRsEFpJ767afWGEcp2qOJQLpOnd9ajo58hF26Q4PLl6094TipGWdxH5VnbhVlkaEf8AJ/fdUsFiipFMxT2yE5ce6JsbV2tLw/i/YUGDGjagMYnLvuB3a/Csct2Ybrr58/330Rav1Zz4Y5o0ytpdTPSZHKKviqZ9AvKuIUOj5XAAI1hjrPnAPKh8jZWiCQJMRJHOkHD8cgylh2knLoeZkHQj0Om1aDDcQW4sgBGnLIHvaTJyiQe/WsbNglBvjhHrNJrseaMVuW5q2l49wI31zFJkHUNBGVo6efwFC4+ypMkg9AAJjvbmfKn6cLVh2lzGSwiASSOZU6+HeaS3LS58p7G24+m9JT9jQiyqzwhbiSrQe/pzGnOlWJ4HcHNQPH5aVt8PgrYtswaY1J5+lZnG4vNcZFBJE8uQMEnpRxmzm7F1rAKpksgI2zEET38qExWAtJq95Ms7IczsO4DQetP7HDiwYgqNIkw2WSBMCTWdscFYs+ZIGozMpAYg7JEGe8aVO9kTS8AxeEJtJmgalup20Hh1ofCX7t4hCqwpLEkNkQDUsVBymI0kGn9rA3rcSMiE7BQS3kQZ6azTPDYJnafZlEAkhoA7uwOyo3kkCdqhyYmS8GSNjIWNxWdm/qZe0fDWa0vA7Is2Ll28q23zRbUkkKIB23LEnx017rrvFvZTkRGABbXXMSQurDSO1OknwoR8azqDcif5Y7O5jsnTaKPHjlke1FXVamGmhvlyB4u5culSLpZPaFmJLAvou68uYC7ANz3qy9dqF2/0gdwAA9BQV6/Wpp8Pwo/ieX1uqepmmlSXRK9coO7dqF29Ql27ThEYi4GppVQNTQ1KZZaGVu5ktMebGPT/AJ+FZzG4gsTTjGPFlf7vnWeNI1WR8RHaeC7GPD2BtsOjBvI6H5D1qvDJLxGvL9+FDWLxUyPMdRzFHMwyFlO5y94A1j4/CqqHtB1m1rBI8BrHnNSfIDlB201G9U25Rcupb8W5I02rmHWeRkbafvSjFuyeJsRGukZfCPrr86jdZhlII2j5d3eanhbPItM7Cjc+SFXfrGh8KmjrBPYGQZH9U8x0qJLB5B7Pdy06eNWNi5MGPUCol/5Wg8wJjzrqOsqxhUkyNRGo0qNxA6kzpuesj9JqcCDIjQiZ2G9U4RwZX8JnxoSSvC4hQYjQ6VG6uVoG248P+Zqq6QrQo0HWrccfcPUEekH/AHVBNGjwLTZn+Uj46H6VJbtU8Jb/AKe73Bf9S1QblaMX8qM6cPmY2t4imOC4gUOmoO4n0251nFvVel+hklJUwYbsclODpo2fDeNMLk5ssiNNBI1EzvqI160dfx9pmJvjOeQGjdwLg6jxFYa3iKITE1XnpMcpJ9fYu4vVdRig49tu7Ztb3E7cxaSCQCAdiD0Kzrr05GrcPaw9xe2+UqdVDkg90kf8VjrPEWXY7baAx1gkaV5sYT+gA+VVv+A93fBov12Hwvpe+vyv/P8AY2FzDWQ4Zc2UA6R2m7p/l1qq/iLB91iCBOVUE9yhmPvGsv8A4iY1JPmfTfUVU+NJ3NQtBK+XwFP1zHsuMXu9n1+pp04wrhoVsugAeSc3hyI+tLcVxFjoWO0RoB11A0PIetJWxh6n1qh8TT8WjjCVvkpar1fJmx7ILb7u/wDXAw9uFnKAJ3ifrtQt3E0C+Iod79WoxjFfKqMycsmV3Nt/cLu36EuXqHe9VD3amwowLnu0O71BnqstUWNUSINTQ1WKsSuQbL+ID7lP7vmaQitBxD/sW/7v9RpAN6ran6kPwfSRIozhtwZgp5kEePTwNCNU8L76/wCZfnVfyOfQ0sWyWBPX1868b9xWI79vpXML758abYn3z4L8qaKKWtjMrczMCegM6eVU3sSUYa6H5gkT8BVg9634N/uofivvDw+pqX0CuysJq07RmBjlvtU41Me9vPIz+z1rw90f5Xqi37i/vmagIuTK4ObTvHj0NcV0tiQ2ZthAgDv517He83+YUsb3R4moZKLBmdtd+ddxz6hf5fmf0AHlV2A/L50Dc3PiaFhLs1XA9cNf7lH+pTQLPTD7O/8AxcR/l/Klb1fj9KKUvqZYLlTW7QwqQqCKDEvVcL9ArVi1KYDig0X6l7eg66KkDagv+IqJv0NXK4nai9r9Vteqo1BqiwlFE2u1U1yoNUDQ2GkjrPVZauNUa4NI6TUSa8a4agI/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531938"/>
            <a:ext cx="4695825" cy="3190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35178" name="Picture 10" descr="http://obat-maagkronis.com/wp-content/uploads/2013/06/virus-hepatitis-b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41803"/>
            <a:ext cx="8640960" cy="591619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0"/>
            <a:ext cx="5004048" cy="11247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b="1" dirty="0" smtClean="0"/>
              <a:t>Hepatitis B: </a:t>
            </a:r>
            <a:r>
              <a:rPr lang="en-IN" sz="3200" b="1" dirty="0" err="1" smtClean="0"/>
              <a:t>Hepadnaviridae</a:t>
            </a:r>
            <a:endParaRPr lang="en-IN" sz="3200" b="1" dirty="0"/>
          </a:p>
        </p:txBody>
      </p:sp>
      <p:sp>
        <p:nvSpPr>
          <p:cNvPr id="8" name="Oval 7"/>
          <p:cNvSpPr/>
          <p:nvPr/>
        </p:nvSpPr>
        <p:spPr>
          <a:xfrm>
            <a:off x="179512" y="1988840"/>
            <a:ext cx="2016224" cy="720080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7020272" y="4581128"/>
            <a:ext cx="504056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1.</a:t>
            </a:r>
            <a:endParaRPr lang="en-I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7884368" y="1628800"/>
            <a:ext cx="504056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2.</a:t>
            </a:r>
            <a:endParaRPr lang="en-IN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1187624" y="4293096"/>
            <a:ext cx="504056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3.</a:t>
            </a:r>
            <a:endParaRPr lang="en-IN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3779912" y="5661248"/>
            <a:ext cx="504056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4.</a:t>
            </a:r>
            <a:endParaRPr lang="en-IN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899592" y="1412776"/>
            <a:ext cx="504056" cy="5040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5.</a:t>
            </a:r>
            <a:endParaRPr lang="en-IN" sz="2400" b="1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hQSERUUEhQVFBQVFBQVGBgXGBYXFxcYFRgXGBcXFRUXHSYeGBojGhYYHy8gIycpLCwtFR8xNTAqNSYsLCkBCQoKDgwOGg8PGi0kHCQsLCwsKSksLCwsLCwsLCwsLCksLCwsLCwsLCwsLCwsLCwsLCwsLCwsLCwsLCwsLCwsLP/AABEIARUAtgMBIgACEQEDEQH/xAAcAAABBQEBAQAAAAAAAAAAAAAAAgMEBQcGAQj/xABEEAABAwIDBAYGBgkEAgMAAAABAAIRAyEEEjEFBkFRIjJhcYGREyNCobHBBxRScrLRFTNTYnOCouHwJDRDkuLxFsLS/8QAGgEBAQEBAQEBAAAAAAAAAAAAAAECAwQFBv/EACwRAQACAgECBQEIAwAAAAAAAAABAgMRIQQxEhNBUWEyFCMkQnGBkaEFIvD/2gAMAwEAAhEDEQA/ANxQhCCBtjaooMnVxs1vM8z2BcfiMVVqklznHjAJAA7ALBWG16odiXZpIbDAOA4u95PkFCgAmLoEMFWnBDntkSIcbjuV9sTeIucKdaMx6rhYO7COB+KpXPkAWt/l0y9vmg0FCj7Pr56THHUtE9/H3qQgEIQgEIQgEIQgEIQgEIQgEIQgEIQgEIQgEIQg4bHGarzze74lIa1e1DJJ5klKCI8LU29qdKTUFkHU7vVJoN7C4e8qyVNus71JHJ5+AVyihCEIBCp95N6aGCp56zrnqsF3vI+yOXabBY7vH9KOKxJLWO9BT+zTJDiP3qmp8IHYvVg6XJm+nt7ud8la9207S3hw+H/XVqdM8nOGb/rqfJUjvpPwN8tQujjBaPDNB9ywIvLiSTf3nxSXL6Vf8ZSPqmXCeon0hsOO+mukxxDKDnxxzho/CVHo/TeCb4aBz9Kf/wALJChdvsOCPT+2POu2aj9NdCYfQqAc2ua73HKr3Zn0mYGtb03ozyqgs/q6vvXz4vcyxb/HYp7bhYz2fVNKs1wDmkOB0IIIPcQlr5n2JvNiMK7NQquZzbqw/eYbHyW0bi/SCzHj0bwKeIaJLfZePtMn3t1Havm9R0d8PPeHoplizsEIQvE6hCEIBJqmAe4pSZxZ9W/7rvgUHEngnAmzwS0R6UipolLxwQXm6bug8cnD3j+yvlz26p/WD7p/EuhRQoG3drNwuHqV33FNpdHM6AeJIHip6476Vyf0bUA4vpeQdm+S3jr4rRE+6T2Ypt/blXFVnVarpc7yaODWjgAoLWFeVGyvWDmV+rrEVrqHzZnc7l64HiEhLcRwBnnKRCvKPC7sQLr1BTQ8KWGDmgMv/kLyVdAc0DQyp2xdpuw9elWZZ1N4d3jiD2ESPFQsi9a7pDvCxeImsxKxPL6nY6QCNCJSlB2HUzYai7nRpnzYFOX5KX0whCEAo+0D6qp9x3wKkKLtQ+pqfcKDjHJc2SHpwIgXjl6vHILTdZ3rHjm2fIj810y5Tdt0Vu9rvkfkurRQuU+kykXYB8cHsPvj5rq1Hx+BbWpvpvEte0tPjy7Vqs+G0SPmOpEpJo8v7q53m3fdh6r2jpNa9zQ7nBi44FURkL9Rhy1vWJh869dSPRFLGFdE5THOLeab9KltxrgIBIHKSu2/ZzJ9GeSfobNqP6rSf85qP9YR9ZPNWdqk1sE6nZxAPKQfgmSQmDWXlys+LUcmi31E5s7Duq1qbGCXOc1o7yYCVhdmPqaDx4DvK67dDZTaVemdXZ2X/mGi8PU9VWldR3dceOZluGzMH6KjTpzORjWTzygCfcpKEL8894QhCAUPa/6l/wB1TFD2uPUv+6g45ycCQQlhECF6vCUErYDvXt/mH9JXXrjtjH/UM7z8CuxRQhCEGU7dZ6+qDfpv+JXP4nd2m/QZT2aeS6ze/CGniXmLP6Y8dffKpmrVMlqT/rKTET3c3W3Md7Lge+Qor9zq49kHuIXcUin2L1x12WHKcNWef/Eq/wBg+Y/NOU9y659kDvIWhSguVnr8qeTVxVDcV3tPaO6SrLDbq0maguPb+S6BxTNQrhfqctu8txSseisr0wBAAA7LL3Yn6+n99n4glYnRWm42yTVxLXx0KXSceE+yPO/gVwbaohCEUIQhAKNtJs0n/cd8FJSK7Ja4cwR5hBxEJS8hCI9XhXsJLkD2yT/qKfeu0XF7HHr2d4+a7RFCEIQV229iMxNPK6xF2u4tPzHYs52psephn5agsdHC4I5j+61dcvvy0ZKZPNw8wPyUkcVSen2vVLgqb3PdDjAPhr+St6eEf9oHwU2aPZ0Z0gYR/NvvXn1V/wBpvkVdj1z1HqPXtbB1ODx5KLSow85iTF78FNmlzsXdd+KMzkpAwXcT2NHzNu9aJs3ZlOhTFOm2GjzJ4kniVVbl1AcPYz0ifhHwV+tAQhCAQhCAQhCDhcW/KXdhI8iq9+LcdPcpGLqA1HTpmd8U5TygWhQV/pH/AL3vTjMY4a+9T03VLYvCCTu/Umuw9vyK7ZZ/seqG12Rpnb8VoCoEIUXaWPbRpl7uGg5ngEDO2NtMw7MzyJiw+Z7FmO3t5/rLHkuk9EAXgTMD3KLtfatTGVTfozHfHyUzBbIaG3aJ4niszPsqNsGnkpF51c4x3CIIVg1pN3Ejs0VhRwIDYHDmmqjGN1IE8T/dWCTDcPPE+aS/C9p81I9Kz7TfMLw1af22+YTUptFc1zRIJIVZtYOJlukX/urSpi6I9oeEn4KIMZTLoaDc8TATwzKxOnmzt5X4Q0u0GR2AgCRyK1HY22WYimHMN+I4j+yzDaOzcxlrQZEHu71F2Tj6uCrNdJyEwRrr2cvyUiedSuvZtKFHwGNbVpte3Q+48QpC0yEIQgFG2livR0nv5NMd+g98KSuR3q2kX1BSb1W3d2u4DwQVFWkHd6bODdzBT7Wp1imjaF9Wd/hSm4Q8YCnQvCU0IbWZDI1HFaFhq4exrmmQ4A+a4Kq2ytt0toEONI9UyW9h4jx+So6xcV9ImM6BYPs+9/RH+dq7VZntjEGr6YuMubUf5Mcco9w8kFWx9Oi0AXIAtxPaVcYNwewOHHguX6LnXPeuvwzB6JhGkRPdZABRtoUHVGPY1mYtpmpxtlPCLTE2KlKBtPa9SiIpkDOIceJA4TwFyiw5ZySlOKSHI08KVTJCF5KsSzpOoY506lSKuJFQFpHd3qvYAUqIKs8kRp3+4m1Z9WbSNOTm6jy+C7NZDuhjT9bab5fSgAnj7J+K15TWkCEIUCK1TK0u5AnyErPHGXuc43N/PUruNtVMtCof3Y8yB81xNQTKCFV2u1tmjN28FX1duVOEDuH5qHJnzSRRK1xBpNbtup9r3BSKW2n8YKrDQS20o7Vdwml9R2k1w5FScJiMlVpHAg+Rlc6xhhS8LiOk0TxPlBU0NZCx3HY/LiMQBf1tQEfzm/cthYbDuCwbe5jqWNquBImrUIPe4yFvFSLzpm9vDGz1d8G3FdRsDFH0QvoSPn81w2F2qx56Z9G7nBLT5XaV2ewHtNOxDrzYgqXxWp3grlrftKzcVRbxt6nj8lfiFV7fb0W+K5ukOXckypbmpICjSOF7lun0qmJ0v3KpJqm0jzT2Qmy8rYtlMdNwHZq7/qFSY/eMmRSGQfaPW8OAXox4b37Q43y1qvcHtQMxeHosguNakHR7Izjo954rb1877kYAvxlGoeqyqwzzdmH/ALX0QpnrFZ8MJjmbRuQhCFwdVTvW6MHWPJk+RBXEYDFekbPP8l3O9FHNg67Rqabh7lhOH2rVw7yGmIN2nRejDh82J1PLjlyeXMTrh07gkFVdHeWmesHNP/YfmpB2tROlQeIcPks2wZK94ajNjn1SsyUHKEcfS/at9/5JDttUR7eb7rSfjCkYck/llZy0j1Ww0TVfEtpNzvMATHMnkBxKosRvTAIps8XGf6RbzJVO19XEVQCS5x8gPkF6adLbvfiHG3UR2q+lMI+abDza0+YCyfbmHFarWbUH/NVA52eYcPNars4epp/w2fhCyHfiu9mIeaeofXnhAkSR2jXwK8UTqdw9Otxy5faO7tSmSWjO3mNfEfkq+jiHMMtJaewkFdRs/eO1R1UBrGOIzNMjr5QHN1B0Vj9XoYhuaGPB4j8wvoU6uYjV428l+mifpnTmsNvViGf8hP3gD8VMfvo94h9Nju3pN+al190aR6pc3xke9Q37nHhU8x/db83p7d4/pz8rNXtJs7yt/Zf1n8k27eTlSb4ucfySzug/9o3yKG7oO/aDyKn4b/tr9+jVN4qh0axvc2fe6VErbUqO1e7uBgeQV3T3Qb7VQnuAH5qbh93KLfZzfeM+5PPwU+mP6PJy27y4+jRc8w0Fx7Lq7wG6pN6xgfZGviV0PpKdPK0Q3McrQBqYnh2Aqnq7ZGIa1tNxph1R7XOsHBrG5iRyzW81xydXa3FeHanT1jmeVhgcYGYvD0aYj1tGYHRALh0Z5xfuW2rB90aZfi6Q6Xo2VqTw93/JIYGGe4EnvW8LxPQEIQgrN5v9nXvHqal+UNN1j+EotxtPNVpuY8Wziwd2jmto2uwGhVBuDTeP6Ssexu3HUXvaWDKHWJIaDOWYPCJWq2ms7gmImOVRit0ag6jmuHbY/kq5+wq41pk9xB+a7Kltqm52S7XQNRa7Q6A7qkweBTgx1MgEPZfTpC/ddeuOsyR35eaemxy4YbIrfsn+SepbvVz7Ed5AXaOrNGrgO8hVO1cS4HM2symyAJJGupgRcxCs9bf2hI6anuhYbdE61X+DfzP5KVha9FnQottfM/gBe5cdTNvFR8efRZatR5qS7odLKyA0mXn5AXsmcW19Qsp02hrKlNlQRo2bOzEdbrA+C89817/VLvXHWvZvGxz/AKel/Cp/hCzDbwbUr4hjh/yVG9sEm48Fpmwv9tRgz6mmJ5w0LK956ROLruYYeyo+RzEyPkuLpDm8ZsSoxlUMa12YtLXtHTHrWvyub7UXM9igbVFTDj0bqkPqPNYmmCMoY2G9EaZnRPcuxwOKzMzO4TOo077p2i+nUh7crjETHSA5XuFThzbsbWcaDqVYgYjNZzWuDC1skDjrIUh+1sQPTZRTPoD0pzDMMgcYjtn3KwG7tNppluZvo3ve0A2l+ovwSDsM/wCoIf8Arxy6vRy+KbIhCo7drZaTqjGBtZ7GtyuJIDwTJnjYKJR3qqPqQwU4zluRzi2pAMTe3grCtsJ5pYdgeJovY4mNcoiygV91Kr3Q+q0tzTmLfWRMwHJtNcLTeLaD6VDOww7MwTE2cQDA5qv2Bj3urvZUdUIyBwFRoa43IJAGg4QrfaeyxXpejc4gS0yNejok7N2IyiS5uZzjYucS4mOChpzVBlRr30mtLjh21snaa0BnkCVLwu5v7SoSIYYb0SCBlIkcMsBdNVqNYC4/3MfFLcEU5sSmBXogWAqUwOy4WtLJ9kf7mj/FZ+ILWEQIQhBH2j+pqfcf+ErHdqObUGZwJp2hzOuwz8JF57FsW0B6qp9x/wCErGaVeHm+SoWgQR6t9xDh2kD3qwsIGI2OyoHuZVmqYDcxLQDkDJyCxOWTMcUxh93ntysexlRjazXAwOoQcwgyYB4dqt69AF/SpA9MjM2bDUTHaLym8BiKbA4tFQBrJh2sA343149qCLidjF2aaTXH6yHCYPq5bPhY27E1jdg1XOcWNaPWOLTnc2GuYweyNOjp2K5ftimJJmzsuhMm+gH3T5JA23TLg0ZiTMQOQJ+Shs3W2J6SnSbUe6aerm2Ljlym/CZ4JGKcWltJkMYA1s8YNgG9sce9L+t13gZGBsk9abNAb7ySYtwRQ2U1rvSPOd+pcdB3Dgg1/YLQMNRA0FJgHg0BZfvZTd9ZrPp9cVHAjmJ5c4Wn7AP+mpfw2rM96SRiq5b1g8yOyZk9n5IQq8HtAFoBBDicpge0RmJ8r+KbGyqzOpUsA4gC0kNOUGZBlwE/JPsZTqWBhwIeeckawdbGFFfg61MhtIuc2BFxlEC8jmSAfPtVCHbaqh7hGfJmLgGxF3gAniIAPDipbttEUWvyQXFwuQAModeTzi3OU27alamYfSLrdYCJgHwAHzQd4WFvTpuiQNAeEnw0jmg8p7xtLZLSTlBEEXuGm2oubTqE7gNusqvytB0JnhYAn4hIobQp1H5fRjK7KLht5a9zZbyhh10Vmyi0GQADpoOCiIWPxjgwFoc2XZScslog3Db6kAeKYBrOdSMEQG5xo2bZuMm2liraF6iqv9CBz3OeZJJNtYl8CTpZwFvsqyelLx6gd2R/uaP8Wn+ILWFlGx/9zR/is/EFq6qBCEIGsSOg77rvgsUqMJa63paY9jSox3EA8uIW21h0T3H4LFXOgtkalpbUEXgGA4dgme9VYMUK4Ob0dQ03veDleO+3j8l6/E1g+M9Jxi7dLEmIPGydpVC4s/V1QMvS1cCCelfkOxMVqzKmYVKTwWieOjSWgjj7Z/wIHQ+tld6ulMtLb6zqTfWO1Rq5rCHF9EHLpIESRJkg2ABH8qYPoAS4060gA9ovFoOt/wDICXToUsvRw9R3IOkzPMyfeoJGFxOTpZ3VnOYSODYzQAGiTqDf+yaxdcn9cYkjLTb1ibgaHS48uCcrVKjWgDJh2xaILhAMjKPA8E/Qo02sbVdJOUdJ2ptynU380RrO60/U6ObXIJ77ys43sa763WLOs15MfaB4eYWi7o1c2Dou5tJ/qKzzfGBi6vSykvsdORg+KEKStkqRLvR1IDr8y08+Iv3WTrKlcUxAkw/94/umZvbvlMCuwuy1mw8AAuA4HSY7QOxO0cNXY4ejINMZdSDmFuHswJ05hVUt+1mteWuEREmRxDTJHAdL4pFTa9MxLSQTxHLNe/CWESpWFYXNPpWieNrGw4X7vBOOwbDq0eXf+Z8ygrxjMPIc2Cc1soOrobJgfv6n7SsSo42VSEQ2IM6ngQRx0kC2llJKgEIQEAkvSiklA9sf/c0f4tP8QWrrJtlmMRS/is/EFrKIEIQgS/QrFRVIJDYkObmY7QXMuYTzkFbWViuJaIcKgzsnKHN6zATJDuwEDwKsKYq4Wm1vpYNMtJsGkizgBbwFuSDmqBradSCC4zDhIOgMjXs5JdN+ZpFOqKjYaI6NgNR0rEmOKViHVGuY4Us0M6Ua5gCIbf5cUNkMwVUNJdVNmj2jeDLiXcJFtLKIyjnImuXS4SIcWjWAZiCb66wpbtrucHNNCpJbpHO1+XFM0hUDxkwwEAHM50kyLxxJuRJUQyazKriabS8kjrTAkSYaNR3nUhTH7HzOl7uiD0WCzQBoExiC8CatVtK/Vp3PIaXPwUqu99QlrZazojNoTMk5fd5oNU3Rqh2DpEadIeTnBcBvfhs2MqiY6WZuuoDfcu83MaBg6YboMw8nFcdvK4HFVfvR7ghDlHPdT6LxnFgBBsCRJzAE6nTuS8Nhg7pUnuAECHWmTYZhpwGk+aVisXUp1M2UupkCYi0WtyuZ8E5hKlF4cKbspdlgEcQZEA66aT5KrIq1sQ2SGh8WsQZ0vHAkghSX4yoGtOS7nERcADMAC4wYsZUF2BeSSx7SXNdMGDJkwBqPPQc7q2wrSGAGQb69/efiiKx28EGPRu0nulsx4ceUhDttOnqCOEEkaNuSBpcxAurZtMCYAuST2nmhRUPBYp7yczMoiRMzrEHt4qXKEOcBqiPYSHKHiNsU26HMZ0b38Tpz8lIo1szA6IzAGO9A7gnRWp/xGfiC11Yy/EBjmOP22Ad5cAFsyAQhCDwrGNqOy1oYfRueJk9V0EyD26LaFiO08wIkB9MucDmuG+sdfURaBPYrCouIYMuarQynSaZ5gmRFrkAdmZN0a9MOBZXqATGU3AyzIKTQrB/SpVXUi2Oi67QHXjxjknmOqOv6mp29Ho5gCOXWlEevrAkk4qG5tCIiCbTPmOwaKZQwDakv9I54eIF4gZg6B5QoVKm4lodRpNbmknokEaiL2JIH9oRgtplkNqPpMa0AmC3U8IBI5m3ZzQWOF2HSp3DZIi7iXG3en8USGmIBAMTppaexR8RtlrWy0F5v+7EZdSdOu3zVbia769MzDWio4OgkZQ2wMjraG1tQobap9HZP1BkmSHVATzOYyfNcNvdivR46s6JbmhwtY5RHmu5+jypmwTSBAzvgdkrO9+cSaWNruiWl8EczlAA+F0I7JNB4cARxQ7ZrCQYghwda1wZv5qmGFcx00HyR1mOPACQO0XjxHJS6W13Ma01R1nVOGUhrYaCGuM3JBjW6puSnbChznNeekKljwL7Aj7okDvS34SoARJeM4d1sri0NAyyIi4ntjtU2hjGPEg2kDxIBjvunkO6tfSqmm1tw7MJMnq34ggmBAUMHFBpkCwGmUuMAXEmJJ1nwV4vEOFO3D4h5Bc4NFtNT0pOgt0YHgV7R2DIHpXl5/sQYnTWe8K3QoIuG2eymIa0eNzbT4pdSs0ODSRmdoONtVX7bq1w5jaIJDpzERaCyLnS2Yf8ApMM2e2m6katQ5yYge0/pO1F9CddYCKT9Zz1GPMZM1MN49LMCRHYQCTwyrelgrqXpKrSLBj3NIGgy1LCOBcAt6CICheFCD1Yzi8RnqVAwxVY57cpsCA43HPX/ANLZliu8uw81eqWHK8VHjsMOMdxXXHFZnVp18sX8URuqLi6LIzVqZBlwLmSBAAaCQNR0rd3go2HwdANcxlaMxpv6UaMuADb2bdkBNnamJoWqNzN5kSP+wTT9u0X9eg2YiWkA+BXWelv+XmPhz+0V/NuP1L/+PsAEYhsDKBMEjK28X8YKmY3Z1OmJc50PdUADQJ9Y0adwaT4qGNqYX9iZ18fNPVd62TIpyZm57I+Cz9myz6L5+P3SqdWkahNOm6oXuDS7Vg6uY3sOq2bXgcknG1QxpdiCJIMMB5k2HhF+xQP01iKtqTIH7rf/ALGwTmE3bJdnxDsx1yzP/Z3HuC15EY+ck/tHdIyzbikfu1P6MaxfgGucImpUIHITaPBcHvnXH13EgjMA+HNPItaQ4LSdxmxhB99/xWffSfsx9LHenp61GNdHB2UZHD3A+K4Rq0+zrzEKHE4N7nemouzXYIGsSzMP6QUjDbRqOZBLXvY9jemLg1IaCHAdEgyYgx2rzZ+Ja+9J/o6l+i7q34N/urnEF+RgNMPdmBcItIGYQZ5xdLVmvElbRbmDFDaLaQZTFN4AeaYyw4FzQS6byeLpVgdp08ocXAAlwGurJzeWU+SheozNdnLSKjq19JcyDJ0AgzCbo7OLX0z6ZppipUewR0i6oHS2ZgjpOOiy0mt2xRIkVGRMTI1vbvsfJPfW2ZM+YZPtTbzVJV2W806bWPYXCvUqWcWyCakgOE3Ge/cnsVRz0Aw1GNe17Td2cZmuzBriYJ8lBN/TNLLmD8wzBvRBccx0EC82KRjdrimwPynpCoQDYjIxz79+X3qt/RHpS6pUewjOxzmsktik13RnUk5tU9iq1GoGsDZyl7ACSxoBBpmf3YcYjkiIL94vSkNcXUwHBrg2c85HktkX6zRpzTlDYdSrkNYluUtfYjMX5aOvK7D5qbga7zUBbSDWGM5iDdvRubmIj+YJ7aW3adIROZ3IfM8FqtbXnUJMxXuRjKraQEAAueIA4ucbn5rcFg2xMHUr121ao0IyN7ZsYW8rV6xXj19UrMzy8KEFC5tvVmm9eHyYupydDx/MBPvBWlrnN693HV4qUyM7RGU2zCZEHgbnXmg4IFMVMHTd1mMP8oUirTLHFrwWuGoIgpMJEzHY0jfoqj+yZ5JdPBU29WmwfyhPQiFZyW908MexWZJIQVbbD3eqYlwMFtLi88exk6nt0Cw06/cxsYRn3n/iKa313fOKodAetpy5nb9pniPeAr3D4dtNoY0Q1oAA7AnFpHz1iNmteTILXCx4EEcCF7Sr4mj1Tnb5+43C1rencZmJJqUyKdbifZf96ND+8PGVnOPwFbDOyVqZHI8+4izvBdqZ7VjU8x8udsUWnfr8KsbfpmRVoC/Wy2J71JZtTDEMkPb6My3zkyQbyU6a1N4hwB7CEg4OifYb8Pgt+Zgt3rMfox4Msdrfyep7TwwLSHxlc9w6P25kaaXUR1XDz+uMTpl1El0G1xLj7uSWdk0T7P8AU780n9DUY6p/7FPw/wAn33w9w+0sPRDg1z3B0yI1sBrbgPeo9TeBmlOiCRMZukbmdB23UlmzKDdWg95J8rp5tem2zQB3CE8eCvasz+p4cs95/hX1Diq3WORp8PcL+akYTY1NnSd0iLyfkE99aLjDGkk6WknuA1XS7C+j+vWIdiJpM5Hrnub7Pj5LFuotMarxHw3XDWOZ5n5SNxsAa1cVI9XTvPN3sj5+C0pRtn7OZQpinTblaP8AJJ4lSVxdAhCEAhCEETH7KpVhFVjXcp1HcRcLn8R9HtImadSozss4e+D70IQVGM3PLD+un+T/AMlL2duKHtDn1jHJrAD5kn4IQoq9wG6OGp3yZ3Di85vcbe5XICEKo9QhCATWJwrKjS17Q5p1DgCPIoQg5nG/RvhXyW56Z/dMjycD8Vzu1/o7FES2sSORZ/5IQppqHJ18HlMZp8Ew5vahCi6T9j7C+sPDc+WeyfmF3eA+i6g2DVe+p2CGD3SfevUJCS6jZ2xaNARRptZ2gXPe43PmpqELTIQhCAQhCD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2466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30" name="AutoShape 6" descr="data:image/jpeg;base64,/9j/4AAQSkZJRgABAQAAAQABAAD/2wCEAAkGBhQSERUUEhQVFBQVFBQVGBgXGBYXFxcYFRgXGBcXFRUXHSYeGBojGhYYHy8gIycpLCwtFR8xNTAqNSYsLCkBCQoKDgwOGg8PGi0kHCQsLCwsKSksLCwsLCwsLCwsLCksLCwsLCwsLCwsLCwsLCwsLCwsLCwsLCwsLCwsLCwsLP/AABEIARUAtgMBIgACEQEDEQH/xAAcAAABBQEBAQAAAAAAAAAAAAAAAgMEBQcGAQj/xABEEAABAwIDBAYGBgkEAgMAAAABAAIRAyEEEjEFBkFRIjJhcYGREyNCobHBBxRScrLRFTNTYnOCouHwJDRDkuLxFsLS/8QAGgEBAQEBAQEBAAAAAAAAAAAAAAECAwQFBv/EACwRAQACAgECBQEIAwAAAAAAAAABAgMRIQQxEhNBUWEyFCMkQnGBkaEFIvD/2gAMAwEAAhEDEQA/ANxQhCCBtjaooMnVxs1vM8z2BcfiMVVqklznHjAJAA7ALBWG16odiXZpIbDAOA4u95PkFCgAmLoEMFWnBDntkSIcbjuV9sTeIucKdaMx6rhYO7COB+KpXPkAWt/l0y9vmg0FCj7Pr56THHUtE9/H3qQgEIQgEIQgEIQgEIQgEIQgEIQgEIQgEIQgEIQg4bHGarzze74lIa1e1DJJ5klKCI8LU29qdKTUFkHU7vVJoN7C4e8qyVNus71JHJ5+AVyihCEIBCp95N6aGCp56zrnqsF3vI+yOXabBY7vH9KOKxJLWO9BT+zTJDiP3qmp8IHYvVg6XJm+nt7ud8la9207S3hw+H/XVqdM8nOGb/rqfJUjvpPwN8tQujjBaPDNB9ywIvLiSTf3nxSXL6Vf8ZSPqmXCeon0hsOO+mukxxDKDnxxzho/CVHo/TeCb4aBz9Kf/wALJChdvsOCPT+2POu2aj9NdCYfQqAc2ua73HKr3Zn0mYGtb03ozyqgs/q6vvXz4vcyxb/HYp7bhYz2fVNKs1wDmkOB0IIIPcQlr5n2JvNiMK7NQquZzbqw/eYbHyW0bi/SCzHj0bwKeIaJLfZePtMn3t1Havm9R0d8PPeHoplizsEIQvE6hCEIBJqmAe4pSZxZ9W/7rvgUHEngnAmzwS0R6UipolLxwQXm6bug8cnD3j+yvlz26p/WD7p/EuhRQoG3drNwuHqV33FNpdHM6AeJIHip6476Vyf0bUA4vpeQdm+S3jr4rRE+6T2Ypt/blXFVnVarpc7yaODWjgAoLWFeVGyvWDmV+rrEVrqHzZnc7l64HiEhLcRwBnnKRCvKPC7sQLr1BTQ8KWGDmgMv/kLyVdAc0DQyp2xdpuw9elWZZ1N4d3jiD2ESPFQsi9a7pDvCxeImsxKxPL6nY6QCNCJSlB2HUzYai7nRpnzYFOX5KX0whCEAo+0D6qp9x3wKkKLtQ+pqfcKDjHJc2SHpwIgXjl6vHILTdZ3rHjm2fIj810y5Tdt0Vu9rvkfkurRQuU+kykXYB8cHsPvj5rq1Hx+BbWpvpvEte0tPjy7Vqs+G0SPmOpEpJo8v7q53m3fdh6r2jpNa9zQ7nBi44FURkL9Rhy1vWJh869dSPRFLGFdE5THOLeab9KltxrgIBIHKSu2/ZzJ9GeSfobNqP6rSf85qP9YR9ZPNWdqk1sE6nZxAPKQfgmSQmDWXlys+LUcmi31E5s7Duq1qbGCXOc1o7yYCVhdmPqaDx4DvK67dDZTaVemdXZ2X/mGi8PU9VWldR3dceOZluGzMH6KjTpzORjWTzygCfcpKEL8894QhCAUPa/6l/wB1TFD2uPUv+6g45ycCQQlhECF6vCUErYDvXt/mH9JXXrjtjH/UM7z8CuxRQhCEGU7dZ6+qDfpv+JXP4nd2m/QZT2aeS6ze/CGniXmLP6Y8dffKpmrVMlqT/rKTET3c3W3Md7Lge+Qor9zq49kHuIXcUin2L1x12WHKcNWef/Eq/wBg+Y/NOU9y659kDvIWhSguVnr8qeTVxVDcV3tPaO6SrLDbq0maguPb+S6BxTNQrhfqctu8txSseisr0wBAAA7LL3Yn6+n99n4glYnRWm42yTVxLXx0KXSceE+yPO/gVwbaohCEUIQhAKNtJs0n/cd8FJSK7Ja4cwR5hBxEJS8hCI9XhXsJLkD2yT/qKfeu0XF7HHr2d4+a7RFCEIQV229iMxNPK6xF2u4tPzHYs52psephn5agsdHC4I5j+61dcvvy0ZKZPNw8wPyUkcVSen2vVLgqb3PdDjAPhr+St6eEf9oHwU2aPZ0Z0gYR/NvvXn1V/wBpvkVdj1z1HqPXtbB1ODx5KLSow85iTF78FNmlzsXdd+KMzkpAwXcT2NHzNu9aJs3ZlOhTFOm2GjzJ4kniVVbl1AcPYz0ifhHwV+tAQhCAQhCAQhCDhcW/KXdhI8iq9+LcdPcpGLqA1HTpmd8U5TygWhQV/pH/AL3vTjMY4a+9T03VLYvCCTu/Umuw9vyK7ZZ/seqG12Rpnb8VoCoEIUXaWPbRpl7uGg5ngEDO2NtMw7MzyJiw+Z7FmO3t5/rLHkuk9EAXgTMD3KLtfatTGVTfozHfHyUzBbIaG3aJ4niszPsqNsGnkpF51c4x3CIIVg1pN3Ejs0VhRwIDYHDmmqjGN1IE8T/dWCTDcPPE+aS/C9p81I9Kz7TfMLw1af22+YTUptFc1zRIJIVZtYOJlukX/urSpi6I9oeEn4KIMZTLoaDc8TATwzKxOnmzt5X4Q0u0GR2AgCRyK1HY22WYimHMN+I4j+yzDaOzcxlrQZEHu71F2Tj6uCrNdJyEwRrr2cvyUiedSuvZtKFHwGNbVpte3Q+48QpC0yEIQgFG2livR0nv5NMd+g98KSuR3q2kX1BSb1W3d2u4DwQVFWkHd6bODdzBT7Wp1imjaF9Wd/hSm4Q8YCnQvCU0IbWZDI1HFaFhq4exrmmQ4A+a4Kq2ytt0toEONI9UyW9h4jx+So6xcV9ImM6BYPs+9/RH+dq7VZntjEGr6YuMubUf5Mcco9w8kFWx9Oi0AXIAtxPaVcYNwewOHHguX6LnXPeuvwzB6JhGkRPdZABRtoUHVGPY1mYtpmpxtlPCLTE2KlKBtPa9SiIpkDOIceJA4TwFyiw5ZySlOKSHI08KVTJCF5KsSzpOoY506lSKuJFQFpHd3qvYAUqIKs8kRp3+4m1Z9WbSNOTm6jy+C7NZDuhjT9bab5fSgAnj7J+K15TWkCEIUCK1TK0u5AnyErPHGXuc43N/PUruNtVMtCof3Y8yB81xNQTKCFV2u1tmjN28FX1duVOEDuH5qHJnzSRRK1xBpNbtup9r3BSKW2n8YKrDQS20o7Vdwml9R2k1w5FScJiMlVpHAg+Rlc6xhhS8LiOk0TxPlBU0NZCx3HY/LiMQBf1tQEfzm/cthYbDuCwbe5jqWNquBImrUIPe4yFvFSLzpm9vDGz1d8G3FdRsDFH0QvoSPn81w2F2qx56Z9G7nBLT5XaV2ewHtNOxDrzYgqXxWp3grlrftKzcVRbxt6nj8lfiFV7fb0W+K5ukOXckypbmpICjSOF7lun0qmJ0v3KpJqm0jzT2Qmy8rYtlMdNwHZq7/qFSY/eMmRSGQfaPW8OAXox4b37Q43y1qvcHtQMxeHosguNakHR7Izjo954rb1877kYAvxlGoeqyqwzzdmH/ALX0QpnrFZ8MJjmbRuQhCFwdVTvW6MHWPJk+RBXEYDFekbPP8l3O9FHNg67Rqabh7lhOH2rVw7yGmIN2nRejDh82J1PLjlyeXMTrh07gkFVdHeWmesHNP/YfmpB2tROlQeIcPks2wZK94ajNjn1SsyUHKEcfS/at9/5JDttUR7eb7rSfjCkYck/llZy0j1Ww0TVfEtpNzvMATHMnkBxKosRvTAIps8XGf6RbzJVO19XEVQCS5x8gPkF6adLbvfiHG3UR2q+lMI+abDza0+YCyfbmHFarWbUH/NVA52eYcPNars4epp/w2fhCyHfiu9mIeaeofXnhAkSR2jXwK8UTqdw9Otxy5faO7tSmSWjO3mNfEfkq+jiHMMtJaewkFdRs/eO1R1UBrGOIzNMjr5QHN1B0Vj9XoYhuaGPB4j8wvoU6uYjV428l+mifpnTmsNvViGf8hP3gD8VMfvo94h9Nju3pN+al190aR6pc3xke9Q37nHhU8x/db83p7d4/pz8rNXtJs7yt/Zf1n8k27eTlSb4ucfySzug/9o3yKG7oO/aDyKn4b/tr9+jVN4qh0axvc2fe6VErbUqO1e7uBgeQV3T3Qb7VQnuAH5qbh93KLfZzfeM+5PPwU+mP6PJy27y4+jRc8w0Fx7Lq7wG6pN6xgfZGviV0PpKdPK0Q3McrQBqYnh2Aqnq7ZGIa1tNxph1R7XOsHBrG5iRyzW81xydXa3FeHanT1jmeVhgcYGYvD0aYj1tGYHRALh0Z5xfuW2rB90aZfi6Q6Xo2VqTw93/JIYGGe4EnvW8LxPQEIQgrN5v9nXvHqal+UNN1j+EotxtPNVpuY8Wziwd2jmto2uwGhVBuDTeP6Ssexu3HUXvaWDKHWJIaDOWYPCJWq2ms7gmImOVRit0ag6jmuHbY/kq5+wq41pk9xB+a7Kltqm52S7XQNRa7Q6A7qkweBTgx1MgEPZfTpC/ddeuOsyR35eaemxy4YbIrfsn+SepbvVz7Ed5AXaOrNGrgO8hVO1cS4HM2symyAJJGupgRcxCs9bf2hI6anuhYbdE61X+DfzP5KVha9FnQottfM/gBe5cdTNvFR8efRZatR5qS7odLKyA0mXn5AXsmcW19Qsp02hrKlNlQRo2bOzEdbrA+C89817/VLvXHWvZvGxz/AKel/Cp/hCzDbwbUr4hjh/yVG9sEm48Fpmwv9tRgz6mmJ5w0LK956ROLruYYeyo+RzEyPkuLpDm8ZsSoxlUMa12YtLXtHTHrWvyub7UXM9igbVFTDj0bqkPqPNYmmCMoY2G9EaZnRPcuxwOKzMzO4TOo077p2i+nUh7crjETHSA5XuFThzbsbWcaDqVYgYjNZzWuDC1skDjrIUh+1sQPTZRTPoD0pzDMMgcYjtn3KwG7tNppluZvo3ve0A2l+ovwSDsM/wCoIf8Arxy6vRy+KbIhCo7drZaTqjGBtZ7GtyuJIDwTJnjYKJR3qqPqQwU4zluRzi2pAMTe3grCtsJ5pYdgeJovY4mNcoiygV91Kr3Q+q0tzTmLfWRMwHJtNcLTeLaD6VDOww7MwTE2cQDA5qv2Bj3urvZUdUIyBwFRoa43IJAGg4QrfaeyxXpejc4gS0yNejok7N2IyiS5uZzjYucS4mOChpzVBlRr30mtLjh21snaa0BnkCVLwu5v7SoSIYYb0SCBlIkcMsBdNVqNYC4/3MfFLcEU5sSmBXogWAqUwOy4WtLJ9kf7mj/FZ+ILWEQIQhBH2j+pqfcf+ErHdqObUGZwJp2hzOuwz8JF57FsW0B6qp9x/wCErGaVeHm+SoWgQR6t9xDh2kD3qwsIGI2OyoHuZVmqYDcxLQDkDJyCxOWTMcUxh93ntysexlRjazXAwOoQcwgyYB4dqt69AF/SpA9MjM2bDUTHaLym8BiKbA4tFQBrJh2sA343149qCLidjF2aaTXH6yHCYPq5bPhY27E1jdg1XOcWNaPWOLTnc2GuYweyNOjp2K5ftimJJmzsuhMm+gH3T5JA23TLg0ZiTMQOQJ+Shs3W2J6SnSbUe6aerm2Ljlym/CZ4JGKcWltJkMYA1s8YNgG9sce9L+t13gZGBsk9abNAb7ySYtwRQ2U1rvSPOd+pcdB3Dgg1/YLQMNRA0FJgHg0BZfvZTd9ZrPp9cVHAjmJ5c4Wn7AP+mpfw2rM96SRiq5b1g8yOyZk9n5IQq8HtAFoBBDicpge0RmJ8r+KbGyqzOpUsA4gC0kNOUGZBlwE/JPsZTqWBhwIeeckawdbGFFfg61MhtIuc2BFxlEC8jmSAfPtVCHbaqh7hGfJmLgGxF3gAniIAPDipbttEUWvyQXFwuQAModeTzi3OU27alamYfSLrdYCJgHwAHzQd4WFvTpuiQNAeEnw0jmg8p7xtLZLSTlBEEXuGm2oubTqE7gNusqvytB0JnhYAn4hIobQp1H5fRjK7KLht5a9zZbyhh10Vmyi0GQADpoOCiIWPxjgwFoc2XZScslog3Db6kAeKYBrOdSMEQG5xo2bZuMm2liraF6iqv9CBz3OeZJJNtYl8CTpZwFvsqyelLx6gd2R/uaP8Wn+ILWFlGx/9zR/is/EFq6qBCEIGsSOg77rvgsUqMJa63paY9jSox3EA8uIW21h0T3H4LFXOgtkalpbUEXgGA4dgme9VYMUK4Ob0dQ03veDleO+3j8l6/E1g+M9Jxi7dLEmIPGydpVC4s/V1QMvS1cCCelfkOxMVqzKmYVKTwWieOjSWgjj7Z/wIHQ+tld6ulMtLb6zqTfWO1Rq5rCHF9EHLpIESRJkg2ABH8qYPoAS4060gA9ovFoOt/wDICXToUsvRw9R3IOkzPMyfeoJGFxOTpZ3VnOYSODYzQAGiTqDf+yaxdcn9cYkjLTb1ibgaHS48uCcrVKjWgDJh2xaILhAMjKPA8E/Qo02sbVdJOUdJ2ptynU380RrO60/U6ObXIJ77ys43sa763WLOs15MfaB4eYWi7o1c2Dou5tJ/qKzzfGBi6vSykvsdORg+KEKStkqRLvR1IDr8y08+Iv3WTrKlcUxAkw/94/umZvbvlMCuwuy1mw8AAuA4HSY7QOxO0cNXY4ejINMZdSDmFuHswJ05hVUt+1mteWuEREmRxDTJHAdL4pFTa9MxLSQTxHLNe/CWESpWFYXNPpWieNrGw4X7vBOOwbDq0eXf+Z8ygrxjMPIc2Cc1soOrobJgfv6n7SsSo42VSEQ2IM6ngQRx0kC2llJKgEIQEAkvSiklA9sf/c0f4tP8QWrrJtlmMRS/is/EFrKIEIQgS/QrFRVIJDYkObmY7QXMuYTzkFbWViuJaIcKgzsnKHN6zATJDuwEDwKsKYq4Wm1vpYNMtJsGkizgBbwFuSDmqBradSCC4zDhIOgMjXs5JdN+ZpFOqKjYaI6NgNR0rEmOKViHVGuY4Us0M6Ua5gCIbf5cUNkMwVUNJdVNmj2jeDLiXcJFtLKIyjnImuXS4SIcWjWAZiCb66wpbtrucHNNCpJbpHO1+XFM0hUDxkwwEAHM50kyLxxJuRJUQyazKriabS8kjrTAkSYaNR3nUhTH7HzOl7uiD0WCzQBoExiC8CatVtK/Vp3PIaXPwUqu99QlrZazojNoTMk5fd5oNU3Rqh2DpEadIeTnBcBvfhs2MqiY6WZuuoDfcu83MaBg6YboMw8nFcdvK4HFVfvR7ghDlHPdT6LxnFgBBsCRJzAE6nTuS8Nhg7pUnuAECHWmTYZhpwGk+aVisXUp1M2UupkCYi0WtyuZ8E5hKlF4cKbspdlgEcQZEA66aT5KrIq1sQ2SGh8WsQZ0vHAkghSX4yoGtOS7nERcADMAC4wYsZUF2BeSSx7SXNdMGDJkwBqPPQc7q2wrSGAGQb69/efiiKx28EGPRu0nulsx4ceUhDttOnqCOEEkaNuSBpcxAurZtMCYAuST2nmhRUPBYp7yczMoiRMzrEHt4qXKEOcBqiPYSHKHiNsU26HMZ0b38Tpz8lIo1szA6IzAGO9A7gnRWp/xGfiC11Yy/EBjmOP22Ad5cAFsyAQhCDwrGNqOy1oYfRueJk9V0EyD26LaFiO08wIkB9MucDmuG+sdfURaBPYrCouIYMuarQynSaZ5gmRFrkAdmZN0a9MOBZXqATGU3AyzIKTQrB/SpVXUi2Oi67QHXjxjknmOqOv6mp29Ho5gCOXWlEevrAkk4qG5tCIiCbTPmOwaKZQwDakv9I54eIF4gZg6B5QoVKm4lodRpNbmknokEaiL2JIH9oRgtplkNqPpMa0AmC3U8IBI5m3ZzQWOF2HSp3DZIi7iXG3en8USGmIBAMTppaexR8RtlrWy0F5v+7EZdSdOu3zVbia769MzDWio4OgkZQ2wMjraG1tQobap9HZP1BkmSHVATzOYyfNcNvdivR46s6JbmhwtY5RHmu5+jypmwTSBAzvgdkrO9+cSaWNruiWl8EczlAA+F0I7JNB4cARxQ7ZrCQYghwda1wZv5qmGFcx00HyR1mOPACQO0XjxHJS6W13Ma01R1nVOGUhrYaCGuM3JBjW6puSnbChznNeekKljwL7Aj7okDvS34SoARJeM4d1sri0NAyyIi4ntjtU2hjGPEg2kDxIBjvunkO6tfSqmm1tw7MJMnq34ggmBAUMHFBpkCwGmUuMAXEmJJ1nwV4vEOFO3D4h5Bc4NFtNT0pOgt0YHgV7R2DIHpXl5/sQYnTWe8K3QoIuG2eymIa0eNzbT4pdSs0ODSRmdoONtVX7bq1w5jaIJDpzERaCyLnS2Yf8ApMM2e2m6katQ5yYge0/pO1F9CddYCKT9Zz1GPMZM1MN49LMCRHYQCTwyrelgrqXpKrSLBj3NIGgy1LCOBcAt6CICheFCD1Yzi8RnqVAwxVY57cpsCA43HPX/ANLZliu8uw81eqWHK8VHjsMOMdxXXHFZnVp18sX8URuqLi6LIzVqZBlwLmSBAAaCQNR0rd3go2HwdANcxlaMxpv6UaMuADb2bdkBNnamJoWqNzN5kSP+wTT9u0X9eg2YiWkA+BXWelv+XmPhz+0V/NuP1L/+PsAEYhsDKBMEjK28X8YKmY3Z1OmJc50PdUADQJ9Y0adwaT4qGNqYX9iZ18fNPVd62TIpyZm57I+Cz9myz6L5+P3SqdWkahNOm6oXuDS7Vg6uY3sOq2bXgcknG1QxpdiCJIMMB5k2HhF+xQP01iKtqTIH7rf/ALGwTmE3bJdnxDsx1yzP/Z3HuC15EY+ck/tHdIyzbikfu1P6MaxfgGucImpUIHITaPBcHvnXH13EgjMA+HNPItaQ4LSdxmxhB99/xWffSfsx9LHenp61GNdHB2UZHD3A+K4Rq0+zrzEKHE4N7nemouzXYIGsSzMP6QUjDbRqOZBLXvY9jemLg1IaCHAdEgyYgx2rzZ+Ja+9J/o6l+i7q34N/urnEF+RgNMPdmBcItIGYQZ5xdLVmvElbRbmDFDaLaQZTFN4AeaYyw4FzQS6byeLpVgdp08ocXAAlwGurJzeWU+SheozNdnLSKjq19JcyDJ0AgzCbo7OLX0z6ZppipUewR0i6oHS2ZgjpOOiy0mt2xRIkVGRMTI1vbvsfJPfW2ZM+YZPtTbzVJV2W806bWPYXCvUqWcWyCakgOE3Ge/cnsVRz0Aw1GNe17Td2cZmuzBriYJ8lBN/TNLLmD8wzBvRBccx0EC82KRjdrimwPynpCoQDYjIxz79+X3qt/RHpS6pUewjOxzmsktik13RnUk5tU9iq1GoGsDZyl7ACSxoBBpmf3YcYjkiIL94vSkNcXUwHBrg2c85HktkX6zRpzTlDYdSrkNYluUtfYjMX5aOvK7D5qbga7zUBbSDWGM5iDdvRubmIj+YJ7aW3adIROZ3IfM8FqtbXnUJMxXuRjKraQEAAueIA4ucbn5rcFg2xMHUr121ao0IyN7ZsYW8rV6xXj19UrMzy8KEFC5tvVmm9eHyYupydDx/MBPvBWlrnN693HV4qUyM7RGU2zCZEHgbnXmg4IFMVMHTd1mMP8oUirTLHFrwWuGoIgpMJEzHY0jfoqj+yZ5JdPBU29WmwfyhPQiFZyW908MexWZJIQVbbD3eqYlwMFtLi88exk6nt0Cw06/cxsYRn3n/iKa313fOKodAetpy5nb9pniPeAr3D4dtNoY0Q1oAA7AnFpHz1iNmteTILXCx4EEcCF7Sr4mj1Tnb5+43C1rencZmJJqUyKdbifZf96ND+8PGVnOPwFbDOyVqZHI8+4izvBdqZ7VjU8x8udsUWnfr8KsbfpmRVoC/Wy2J71JZtTDEMkPb6My3zkyQbyU6a1N4hwB7CEg4OifYb8Pgt+Zgt3rMfox4Msdrfyep7TwwLSHxlc9w6P25kaaXUR1XDz+uMTpl1El0G1xLj7uSWdk0T7P8AU780n9DUY6p/7FPw/wAn33w9w+0sPRDg1z3B0yI1sBrbgPeo9TeBmlOiCRMZukbmdB23UlmzKDdWg95J8rp5tem2zQB3CE8eCvasz+p4cs95/hX1Diq3WORp8PcL+akYTY1NnSd0iLyfkE99aLjDGkk6WknuA1XS7C+j+vWIdiJpM5Hrnub7Pj5LFuotMarxHw3XDWOZ5n5SNxsAa1cVI9XTvPN3sj5+C0pRtn7OZQpinTblaP8AJJ4lSVxdAhCEAhCEETH7KpVhFVjXcp1HcRcLn8R9HtImadSozss4e+D70IQVGM3PLD+un+T/AMlL2duKHtDn1jHJrAD5kn4IQoq9wG6OGp3yZ3Di85vcbe5XICEKo9QhCATWJwrKjS17Q5p1DgCPIoQg5nG/RvhXyW56Z/dMjycD8Vzu1/o7FES2sSORZ/5IQppqHJ18HlMZp8Ew5vahCi6T9j7C+sPDc+WeyfmF3eA+i6g2DVe+p2CGD3SfevUJCS6jZ2xaNARRptZ2gXPe43PmpqELTIQhCAQhCD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-1790700"/>
            <a:ext cx="24669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4" name="Picture 10" descr="http://www.who.int/entity/immunization_standards/vaccine_quality/pq_134_hepb_1doseped_sii_containe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7025" y="3114675"/>
            <a:ext cx="2466975" cy="3743325"/>
          </a:xfrm>
          <a:prstGeom prst="rect">
            <a:avLst/>
          </a:prstGeom>
          <a:noFill/>
        </p:spPr>
      </p:pic>
      <p:graphicFrame>
        <p:nvGraphicFramePr>
          <p:cNvPr id="6" name="Diagram 5"/>
          <p:cNvGraphicFramePr/>
          <p:nvPr/>
        </p:nvGraphicFramePr>
        <p:xfrm>
          <a:off x="179512" y="-171400"/>
          <a:ext cx="741682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1115616" y="4869160"/>
            <a:ext cx="5328592" cy="15841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err="1" smtClean="0"/>
              <a:t>Hepato</a:t>
            </a:r>
            <a:r>
              <a:rPr lang="en-IN" sz="2800" b="1" dirty="0" smtClean="0"/>
              <a:t>-cellular Carcinoma </a:t>
            </a:r>
            <a:r>
              <a:rPr lang="en-IN" sz="2800" dirty="0" smtClean="0"/>
              <a:t>is the only human cancer which is vaccine preventable</a:t>
            </a:r>
            <a:endParaRPr lang="en-IN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IN" sz="6000" b="1" dirty="0" smtClean="0"/>
              <a:t>Latest Updates</a:t>
            </a:r>
            <a:endParaRPr lang="en-IN" sz="6000" b="1" dirty="0"/>
          </a:p>
        </p:txBody>
      </p:sp>
      <p:pic>
        <p:nvPicPr>
          <p:cNvPr id="3" name="Picture 2" descr="imagesCAPH030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717032"/>
            <a:ext cx="1872208" cy="31492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89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458200" cy="1470025"/>
          </a:xfrm>
        </p:spPr>
        <p:txBody>
          <a:bodyPr/>
          <a:lstStyle/>
          <a:p>
            <a:r>
              <a:rPr lang="en-IN" b="1" dirty="0" smtClean="0"/>
              <a:t>Pathogenesis of Viral Infection</a:t>
            </a:r>
            <a:endParaRPr lang="en-I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5089752"/>
          </a:xfrm>
        </p:spPr>
        <p:txBody>
          <a:bodyPr/>
          <a:lstStyle/>
          <a:p>
            <a:pPr algn="just"/>
            <a:r>
              <a:rPr lang="en-IN" dirty="0" smtClean="0"/>
              <a:t>Viruses develop numerous strategies for avoiding host defences during infection as:</a:t>
            </a:r>
          </a:p>
          <a:p>
            <a:pPr algn="just">
              <a:buNone/>
            </a:pPr>
            <a:endParaRPr lang="en-IN" dirty="0" smtClean="0"/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Regulating apoptosis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Inhibiting interferon production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Modulating the MHC-I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IN" dirty="0" smtClean="0"/>
              <a:t>Limiting cytokine &amp; </a:t>
            </a:r>
            <a:r>
              <a:rPr lang="en-IN" dirty="0" err="1" smtClean="0"/>
              <a:t>chemokine</a:t>
            </a:r>
            <a:r>
              <a:rPr lang="en-IN" dirty="0" smtClean="0"/>
              <a:t> production</a:t>
            </a:r>
          </a:p>
          <a:p>
            <a:pPr marL="624078" indent="-514350" algn="just">
              <a:buNone/>
            </a:pPr>
            <a:endParaRPr lang="en-IN" dirty="0" smtClean="0"/>
          </a:p>
          <a:p>
            <a:pPr marL="624078" indent="-514350" algn="just">
              <a:buNone/>
            </a:pPr>
            <a:endParaRPr lang="en-IN" dirty="0" smtClean="0"/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23528" y="0"/>
            <a:ext cx="8568952" cy="12744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</a:t>
            </a:r>
            <a:r>
              <a:rPr lang="en-IN" sz="2400" b="1" dirty="0" err="1" smtClean="0"/>
              <a:t>Pleiotrophic</a:t>
            </a:r>
            <a:r>
              <a:rPr lang="en-IN" sz="2400" b="1" dirty="0" smtClean="0"/>
              <a:t> Mechanisms of Virus Survival &amp; Persistence.</a:t>
            </a:r>
          </a:p>
          <a:p>
            <a:r>
              <a:rPr lang="en-IN" sz="2200" b="1" dirty="0" smtClean="0"/>
              <a:t>Craig Miller</a:t>
            </a:r>
          </a:p>
          <a:p>
            <a:r>
              <a:rPr lang="en-IN" sz="2200" b="1" dirty="0" smtClean="0"/>
              <a:t>Oral </a:t>
            </a:r>
            <a:r>
              <a:rPr lang="en-IN" sz="2200" b="1" dirty="0" err="1" smtClean="0"/>
              <a:t>Surg</a:t>
            </a:r>
            <a:r>
              <a:rPr lang="en-IN" sz="2200" b="1" dirty="0" smtClean="0"/>
              <a:t> Oral Med Oral </a:t>
            </a:r>
            <a:r>
              <a:rPr lang="en-IN" sz="2200" b="1" dirty="0" err="1" smtClean="0"/>
              <a:t>Patho</a:t>
            </a:r>
            <a:r>
              <a:rPr lang="en-IN" sz="2200" b="1" dirty="0" smtClean="0"/>
              <a:t> Oral Radio </a:t>
            </a:r>
            <a:r>
              <a:rPr lang="en-IN" sz="2200" b="1" dirty="0" err="1" smtClean="0"/>
              <a:t>Endod</a:t>
            </a:r>
            <a:r>
              <a:rPr lang="en-IN" sz="2200" b="1" dirty="0" smtClean="0"/>
              <a:t>; 2005; 100:27-36</a:t>
            </a:r>
            <a:endParaRPr lang="en-IN" sz="2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737824"/>
          </a:xfrm>
        </p:spPr>
        <p:txBody>
          <a:bodyPr>
            <a:noAutofit/>
          </a:bodyPr>
          <a:lstStyle/>
          <a:p>
            <a:pPr marL="681228" indent="-571500">
              <a:buFont typeface="+mj-lt"/>
              <a:buAutoNum type="romanUcPeriod"/>
            </a:pPr>
            <a:r>
              <a:rPr lang="en-IN" b="1" dirty="0" smtClean="0">
                <a:solidFill>
                  <a:schemeClr val="accent2"/>
                </a:solidFill>
              </a:rPr>
              <a:t>Regulating apoptosis:</a:t>
            </a:r>
          </a:p>
          <a:p>
            <a:pPr marL="681228" indent="-571500">
              <a:buFont typeface="+mj-lt"/>
              <a:buAutoNum type="arabicPeriod"/>
            </a:pPr>
            <a:r>
              <a:rPr lang="en-IN" dirty="0" smtClean="0"/>
              <a:t>Targeting p53</a:t>
            </a:r>
          </a:p>
          <a:p>
            <a:pPr marL="681228" indent="-571500">
              <a:buFont typeface="+mj-lt"/>
              <a:buAutoNum type="arabicPeriod"/>
            </a:pPr>
            <a:r>
              <a:rPr lang="en-IN" dirty="0" smtClean="0"/>
              <a:t>Targeting </a:t>
            </a:r>
            <a:r>
              <a:rPr lang="en-IN" dirty="0" err="1" smtClean="0"/>
              <a:t>Fas</a:t>
            </a:r>
            <a:r>
              <a:rPr lang="en-IN" dirty="0" smtClean="0"/>
              <a:t> death receptor</a:t>
            </a:r>
          </a:p>
          <a:p>
            <a:pPr marL="681228" indent="-571500">
              <a:buFont typeface="+mj-lt"/>
              <a:buAutoNum type="arabicPeriod"/>
            </a:pPr>
            <a:r>
              <a:rPr lang="en-IN" dirty="0" smtClean="0"/>
              <a:t>Producing </a:t>
            </a:r>
            <a:r>
              <a:rPr lang="en-IN" dirty="0" err="1" smtClean="0"/>
              <a:t>caspase</a:t>
            </a:r>
            <a:r>
              <a:rPr lang="en-IN" dirty="0" smtClean="0"/>
              <a:t> inhibitors</a:t>
            </a:r>
          </a:p>
          <a:p>
            <a:pPr marL="681228" indent="-571500">
              <a:buFont typeface="+mj-lt"/>
              <a:buAutoNum type="arabicPeriod"/>
            </a:pPr>
            <a:r>
              <a:rPr lang="en-IN" dirty="0" smtClean="0"/>
              <a:t>Producing Viral Bcl-2 </a:t>
            </a:r>
            <a:r>
              <a:rPr lang="en-IN" dirty="0" err="1" smtClean="0"/>
              <a:t>homologs</a:t>
            </a:r>
            <a:endParaRPr lang="en-IN" dirty="0" smtClean="0"/>
          </a:p>
          <a:p>
            <a:pPr marL="681228" indent="-571500">
              <a:buNone/>
            </a:pPr>
            <a:r>
              <a:rPr lang="en-IN" dirty="0" smtClean="0"/>
              <a:t> </a:t>
            </a:r>
          </a:p>
          <a:p>
            <a:pPr marL="681228" indent="-571500">
              <a:buNone/>
            </a:pPr>
            <a:r>
              <a:rPr lang="en-IN" b="1" dirty="0" smtClean="0">
                <a:solidFill>
                  <a:schemeClr val="accent3"/>
                </a:solidFill>
              </a:rPr>
              <a:t>Herpes viruses: </a:t>
            </a:r>
          </a:p>
          <a:p>
            <a:pPr marL="681228" indent="-571500">
              <a:buFont typeface="+mj-lt"/>
              <a:buAutoNum type="alphaLcParenR"/>
            </a:pPr>
            <a:r>
              <a:rPr lang="en-IN" dirty="0" smtClean="0"/>
              <a:t>Encode </a:t>
            </a:r>
            <a:r>
              <a:rPr lang="en-IN" dirty="0" smtClean="0">
                <a:solidFill>
                  <a:srgbClr val="FF0000"/>
                </a:solidFill>
              </a:rPr>
              <a:t>FLICE-inhibitory proteins </a:t>
            </a:r>
            <a:r>
              <a:rPr lang="en-IN" dirty="0" smtClean="0"/>
              <a:t>that block Trail mediated cell death</a:t>
            </a:r>
          </a:p>
          <a:p>
            <a:pPr marL="681228" indent="-571500">
              <a:buFont typeface="+mj-lt"/>
              <a:buAutoNum type="alphaLcParenR"/>
            </a:pPr>
            <a:r>
              <a:rPr lang="en-IN" dirty="0" smtClean="0">
                <a:solidFill>
                  <a:srgbClr val="FF0000"/>
                </a:solidFill>
              </a:rPr>
              <a:t>CMV </a:t>
            </a:r>
            <a:r>
              <a:rPr lang="en-IN" dirty="0" smtClean="0"/>
              <a:t>encode             </a:t>
            </a:r>
            <a:r>
              <a:rPr lang="en-IN" dirty="0" err="1" smtClean="0">
                <a:solidFill>
                  <a:srgbClr val="FF0000"/>
                </a:solidFill>
              </a:rPr>
              <a:t>vMIA</a:t>
            </a:r>
            <a:r>
              <a:rPr lang="en-IN" dirty="0" smtClean="0">
                <a:solidFill>
                  <a:srgbClr val="FF0000"/>
                </a:solidFill>
              </a:rPr>
              <a:t> </a:t>
            </a:r>
            <a:r>
              <a:rPr lang="en-IN" dirty="0" smtClean="0"/>
              <a:t>(inhibitors of apoptosis)</a:t>
            </a:r>
          </a:p>
          <a:p>
            <a:pPr marL="681228" indent="-571500">
              <a:buFont typeface="+mj-lt"/>
              <a:buAutoNum type="alphaLcParenR"/>
            </a:pPr>
            <a:r>
              <a:rPr lang="en-IN" dirty="0" smtClean="0">
                <a:solidFill>
                  <a:srgbClr val="FF0000"/>
                </a:solidFill>
              </a:rPr>
              <a:t>HSV-1 </a:t>
            </a:r>
            <a:r>
              <a:rPr lang="en-IN" dirty="0" smtClean="0"/>
              <a:t>encode</a:t>
            </a:r>
            <a:r>
              <a:rPr lang="en-IN" dirty="0" smtClean="0">
                <a:solidFill>
                  <a:srgbClr val="FF0000"/>
                </a:solidFill>
              </a:rPr>
              <a:t>           </a:t>
            </a:r>
            <a:r>
              <a:rPr lang="en-IN" dirty="0" err="1" smtClean="0">
                <a:solidFill>
                  <a:srgbClr val="FF0000"/>
                </a:solidFill>
              </a:rPr>
              <a:t>ICPa</a:t>
            </a:r>
            <a:r>
              <a:rPr lang="en-IN" dirty="0" smtClean="0">
                <a:solidFill>
                  <a:srgbClr val="FF0000"/>
                </a:solidFill>
              </a:rPr>
              <a:t> &amp; ICP27 </a:t>
            </a:r>
            <a:r>
              <a:rPr lang="en-IN" dirty="0" smtClean="0"/>
              <a:t>(anti-apoptotic 			           agents), modulate apoptosis at 			           several levels.</a:t>
            </a:r>
          </a:p>
          <a:p>
            <a:pPr marL="681228" indent="-571500">
              <a:buFont typeface="+mj-lt"/>
              <a:buAutoNum type="alphaLcParenR"/>
            </a:pPr>
            <a:endParaRPr lang="en-IN" dirty="0" smtClean="0"/>
          </a:p>
          <a:p>
            <a:pPr marL="681228" indent="-571500">
              <a:buNone/>
            </a:pPr>
            <a:r>
              <a:rPr lang="en-IN" dirty="0" smtClean="0">
                <a:solidFill>
                  <a:srgbClr val="FF0000"/>
                </a:solidFill>
              </a:rPr>
              <a:t>                                         </a:t>
            </a:r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19872" y="558924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75856" y="515719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3528" y="0"/>
            <a:ext cx="8496944" cy="836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</a:t>
            </a:r>
            <a:r>
              <a:rPr lang="en-IN" sz="2400" b="1" dirty="0" err="1" smtClean="0"/>
              <a:t>Pleiotrophic</a:t>
            </a:r>
            <a:r>
              <a:rPr lang="en-IN" sz="2400" b="1" dirty="0" smtClean="0"/>
              <a:t> Mechanisms of Virus Survival &amp; Persistence.</a:t>
            </a:r>
          </a:p>
          <a:p>
            <a:r>
              <a:rPr lang="en-IN" sz="1400" b="1" dirty="0" smtClean="0"/>
              <a:t>Craig Miller</a:t>
            </a:r>
          </a:p>
          <a:p>
            <a:r>
              <a:rPr lang="en-IN" sz="1400" b="1" dirty="0" smtClean="0"/>
              <a:t>Oral </a:t>
            </a:r>
            <a:r>
              <a:rPr lang="en-IN" sz="1400" b="1" dirty="0" err="1" smtClean="0"/>
              <a:t>Surg</a:t>
            </a:r>
            <a:r>
              <a:rPr lang="en-IN" sz="1400" b="1" dirty="0" smtClean="0"/>
              <a:t> Oral Med Oral </a:t>
            </a:r>
            <a:r>
              <a:rPr lang="en-IN" sz="1400" b="1" dirty="0" err="1" smtClean="0"/>
              <a:t>Patho</a:t>
            </a:r>
            <a:r>
              <a:rPr lang="en-IN" sz="1400" b="1" dirty="0" smtClean="0"/>
              <a:t> Oral Radio </a:t>
            </a:r>
            <a:r>
              <a:rPr lang="en-IN" sz="1400" b="1" dirty="0" err="1" smtClean="0"/>
              <a:t>Endod</a:t>
            </a:r>
            <a:r>
              <a:rPr lang="en-IN" sz="1400" b="1" dirty="0" smtClean="0"/>
              <a:t>; 2005; 100:27-36</a:t>
            </a:r>
            <a:endParaRPr lang="en-IN" sz="14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908720"/>
            <a:ext cx="8352928" cy="56658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81228" marR="0" lvl="0" indent="-5715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romanUcPeriod" startAt="2"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Inhibiting interferon production:</a:t>
            </a: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EBV, HPV &amp; Adenoviruses </a:t>
            </a: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encode: proteins that inhibit JAK-STAT signalling pathways required for IFN production.</a:t>
            </a: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I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romanUcPeriod" startAt="3"/>
              <a:tabLst/>
              <a:defRPr/>
            </a:pPr>
            <a:endParaRPr kumimoji="0" lang="en-I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romanUcPeriod" startAt="3"/>
              <a:tabLst/>
              <a:defRPr/>
            </a:pP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Modulating the MHC-I:</a:t>
            </a: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en-I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alphaLcParenR"/>
              <a:tabLst/>
              <a:defRPr/>
            </a:pP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HSV produces: </a:t>
            </a: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proteins that degrade &amp; down-regulate MHC-I leading to shutting off of host cell protein synthesis by gene </a:t>
            </a:r>
            <a:r>
              <a:rPr kumimoji="0" lang="en-I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Virion</a:t>
            </a:r>
            <a:r>
              <a:rPr kumimoji="0" lang="en-I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Host Shut Off.</a:t>
            </a:r>
            <a:r>
              <a:rPr kumimoji="0" lang="en-I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alphaLcParenR"/>
              <a:tabLst/>
              <a:defRPr/>
            </a:pPr>
            <a:endParaRPr kumimoji="0" lang="en-I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alphaLcParenR"/>
              <a:tabLst/>
              <a:defRPr/>
            </a:pPr>
            <a:endParaRPr kumimoji="0" lang="en-I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en-I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en-I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1228" marR="0" lvl="0" indent="-5715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+mj-lt"/>
              <a:buAutoNum type="romanUcPeriod" startAt="2"/>
              <a:tabLst/>
              <a:defRPr/>
            </a:pP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593808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b="1" dirty="0" smtClean="0">
                <a:solidFill>
                  <a:srgbClr val="FF0000"/>
                </a:solidFill>
              </a:rPr>
              <a:t>Viral Persistence: </a:t>
            </a:r>
            <a:r>
              <a:rPr lang="en-IN" dirty="0" smtClean="0"/>
              <a:t>as they are able to down-regulate key processes that if left unattended would result in cell death.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HSV-1 &amp; -2: </a:t>
            </a:r>
            <a:r>
              <a:rPr lang="en-IN" dirty="0" smtClean="0"/>
              <a:t>ability to auto-regulate 2 life-cycles.</a:t>
            </a:r>
          </a:p>
          <a:p>
            <a:pPr algn="just"/>
            <a:endParaRPr lang="en-IN" dirty="0" smtClean="0"/>
          </a:p>
          <a:p>
            <a:pPr algn="just">
              <a:buNone/>
            </a:pPr>
            <a:r>
              <a:rPr lang="en-IN" dirty="0" smtClean="0"/>
              <a:t>                </a:t>
            </a:r>
            <a:r>
              <a:rPr lang="en-IN" dirty="0" err="1" smtClean="0"/>
              <a:t>Lytic</a:t>
            </a:r>
            <a:r>
              <a:rPr lang="en-IN" dirty="0" smtClean="0"/>
              <a:t> infection in epithelium</a:t>
            </a:r>
          </a:p>
          <a:p>
            <a:pPr algn="just">
              <a:buNone/>
            </a:pPr>
            <a:endParaRPr lang="en-IN" dirty="0" smtClean="0"/>
          </a:p>
          <a:p>
            <a:pPr algn="just">
              <a:buNone/>
            </a:pPr>
            <a:r>
              <a:rPr lang="en-IN" dirty="0" smtClean="0"/>
              <a:t>                  Latent infection of neurons </a:t>
            </a:r>
          </a:p>
          <a:p>
            <a:pPr algn="just">
              <a:buNone/>
            </a:pPr>
            <a:endParaRPr lang="en-IN" dirty="0" smtClean="0"/>
          </a:p>
          <a:p>
            <a:pPr algn="just">
              <a:buNone/>
            </a:pPr>
            <a:r>
              <a:rPr lang="en-IN" dirty="0" smtClean="0">
                <a:solidFill>
                  <a:srgbClr val="FF0000"/>
                </a:solidFill>
              </a:rPr>
              <a:t>   HSV encodes proteins LANA &amp; latency–associated transcripts (LATs) that appear to regulate viral transcription during latency.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0"/>
            <a:ext cx="8496944" cy="836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</a:t>
            </a:r>
            <a:r>
              <a:rPr lang="en-IN" sz="2400" b="1" dirty="0" err="1" smtClean="0"/>
              <a:t>Pleiotrophic</a:t>
            </a:r>
            <a:r>
              <a:rPr lang="en-IN" sz="2400" b="1" dirty="0" smtClean="0"/>
              <a:t> Mechanisms of Virus Survival &amp; Persistence.</a:t>
            </a:r>
          </a:p>
          <a:p>
            <a:r>
              <a:rPr lang="en-IN" sz="1400" b="1" dirty="0" smtClean="0"/>
              <a:t>Craig Miller</a:t>
            </a:r>
          </a:p>
          <a:p>
            <a:r>
              <a:rPr lang="en-IN" sz="1400" b="1" dirty="0" smtClean="0"/>
              <a:t>Oral </a:t>
            </a:r>
            <a:r>
              <a:rPr lang="en-IN" sz="1400" b="1" dirty="0" err="1" smtClean="0"/>
              <a:t>Surg</a:t>
            </a:r>
            <a:r>
              <a:rPr lang="en-IN" sz="1400" b="1" dirty="0" smtClean="0"/>
              <a:t> Oral Med Oral </a:t>
            </a:r>
            <a:r>
              <a:rPr lang="en-IN" sz="1400" b="1" dirty="0" err="1" smtClean="0"/>
              <a:t>Patho</a:t>
            </a:r>
            <a:r>
              <a:rPr lang="en-IN" sz="1400" b="1" dirty="0" smtClean="0"/>
              <a:t> Oral Radio </a:t>
            </a:r>
            <a:r>
              <a:rPr lang="en-IN" sz="1400" b="1" dirty="0" err="1" smtClean="0"/>
              <a:t>Endod</a:t>
            </a:r>
            <a:r>
              <a:rPr lang="en-IN" sz="1400" b="1" dirty="0" smtClean="0"/>
              <a:t>; 2005; 100:27-36</a:t>
            </a:r>
            <a:endParaRPr lang="en-IN" sz="1400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83968" y="2996952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83968" y="3861048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92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44824"/>
            <a:ext cx="8291264" cy="472971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Although PCR was superior to the </a:t>
            </a:r>
            <a:r>
              <a:rPr lang="en-US" dirty="0" err="1" smtClean="0">
                <a:solidFill>
                  <a:srgbClr val="FF0000"/>
                </a:solidFill>
              </a:rPr>
              <a:t>Tzanck</a:t>
            </a:r>
            <a:r>
              <a:rPr lang="en-US" dirty="0" smtClean="0">
                <a:solidFill>
                  <a:srgbClr val="FF0000"/>
                </a:solidFill>
              </a:rPr>
              <a:t> test, </a:t>
            </a:r>
            <a:r>
              <a:rPr lang="en-US" dirty="0" smtClean="0"/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Tzanck</a:t>
            </a:r>
            <a:r>
              <a:rPr lang="en-US" dirty="0" smtClean="0">
                <a:solidFill>
                  <a:srgbClr val="FF0000"/>
                </a:solidFill>
              </a:rPr>
              <a:t> test has also been proven to be a reliable </a:t>
            </a:r>
            <a:r>
              <a:rPr lang="en-US" dirty="0" smtClean="0"/>
              <a:t>diagnostic method, with a </a:t>
            </a:r>
            <a:r>
              <a:rPr lang="en-US" dirty="0" smtClean="0">
                <a:solidFill>
                  <a:srgbClr val="FF0000"/>
                </a:solidFill>
              </a:rPr>
              <a:t>sensitivity</a:t>
            </a:r>
            <a:r>
              <a:rPr lang="en-US" dirty="0" smtClean="0"/>
              <a:t> of </a:t>
            </a:r>
            <a:r>
              <a:rPr lang="en-US" dirty="0" smtClean="0">
                <a:solidFill>
                  <a:srgbClr val="FF0000"/>
                </a:solidFill>
              </a:rPr>
              <a:t>76.9% and a specificity of 100%. </a:t>
            </a:r>
          </a:p>
          <a:p>
            <a:pPr algn="just"/>
            <a:r>
              <a:rPr lang="en-US" dirty="0" smtClean="0"/>
              <a:t>They have recommend the use of </a:t>
            </a:r>
            <a:r>
              <a:rPr lang="en-US" dirty="0" err="1" smtClean="0"/>
              <a:t>Tzanck</a:t>
            </a:r>
            <a:r>
              <a:rPr lang="en-US" dirty="0" smtClean="0"/>
              <a:t> test as :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US" dirty="0" smtClean="0"/>
              <a:t>Easy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US" dirty="0" smtClean="0"/>
              <a:t>Quick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US" dirty="0" smtClean="0"/>
              <a:t>Reproducible  </a:t>
            </a:r>
          </a:p>
          <a:p>
            <a:pPr marL="624078" indent="-514350" algn="just">
              <a:buFont typeface="+mj-lt"/>
              <a:buAutoNum type="arabicPeriod"/>
            </a:pPr>
            <a:r>
              <a:rPr lang="en-US" dirty="0" smtClean="0"/>
              <a:t>Inexpensive diagnostic test </a:t>
            </a:r>
          </a:p>
          <a:p>
            <a:pPr marL="624078" indent="-514350" algn="just"/>
            <a:r>
              <a:rPr lang="en-US" dirty="0" smtClean="0"/>
              <a:t>So more often in dermatologic practice, especially in </a:t>
            </a:r>
            <a:r>
              <a:rPr lang="en-US" dirty="0" err="1" smtClean="0"/>
              <a:t>cutaneous</a:t>
            </a:r>
            <a:r>
              <a:rPr lang="en-US" dirty="0" smtClean="0"/>
              <a:t> herpes virus infections.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23528" y="0"/>
            <a:ext cx="8568952" cy="17008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</a:t>
            </a:r>
            <a:r>
              <a:rPr lang="en-US" sz="2200" b="1" dirty="0" smtClean="0"/>
              <a:t>Comparison of the </a:t>
            </a:r>
            <a:r>
              <a:rPr lang="en-US" sz="2200" b="1" dirty="0" err="1" smtClean="0"/>
              <a:t>Tzanck</a:t>
            </a:r>
            <a:r>
              <a:rPr lang="en-US" sz="2200" b="1" dirty="0" smtClean="0"/>
              <a:t> test and polymerase chain reaction in the diagnosis of </a:t>
            </a:r>
            <a:r>
              <a:rPr lang="en-US" sz="2200" b="1" dirty="0" err="1" smtClean="0"/>
              <a:t>cutaneous</a:t>
            </a:r>
            <a:r>
              <a:rPr lang="en-US" sz="2200" b="1" dirty="0" smtClean="0"/>
              <a:t> herpes simplex and </a:t>
            </a:r>
            <a:r>
              <a:rPr lang="en-US" sz="2200" b="1" dirty="0" err="1" smtClean="0"/>
              <a:t>varicella</a:t>
            </a:r>
            <a:r>
              <a:rPr lang="en-US" sz="2200" b="1" dirty="0" smtClean="0"/>
              <a:t> zoster virus infections.</a:t>
            </a:r>
          </a:p>
          <a:p>
            <a:r>
              <a:rPr lang="en-US" sz="2000" dirty="0" err="1" smtClean="0"/>
              <a:t>Atilla</a:t>
            </a:r>
            <a:r>
              <a:rPr lang="en-US" sz="2000" dirty="0" smtClean="0"/>
              <a:t> </a:t>
            </a:r>
            <a:r>
              <a:rPr lang="en-US" sz="2000" dirty="0" err="1" smtClean="0"/>
              <a:t>Ozcan</a:t>
            </a:r>
            <a:r>
              <a:rPr lang="en-US" sz="2000" dirty="0" smtClean="0"/>
              <a:t> MD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International Journal of Dermatology</a:t>
            </a:r>
            <a:r>
              <a:rPr lang="en-IN" sz="2000" b="1" dirty="0" smtClean="0"/>
              <a:t>,</a:t>
            </a:r>
            <a:r>
              <a:rPr lang="en-US" sz="2000" u="sng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/>
              <a:t>2007, vol. 46 (11); 1177–1179</a:t>
            </a:r>
            <a:endParaRPr lang="en-IN" sz="2000" dirty="0" smtClean="0"/>
          </a:p>
          <a:p>
            <a:endParaRPr lang="en-IN" sz="20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5089752"/>
          </a:xfrm>
        </p:spPr>
        <p:txBody>
          <a:bodyPr/>
          <a:lstStyle/>
          <a:p>
            <a:pPr algn="just"/>
            <a:r>
              <a:rPr lang="en-IN" dirty="0" err="1" smtClean="0">
                <a:solidFill>
                  <a:srgbClr val="FF0000"/>
                </a:solidFill>
              </a:rPr>
              <a:t>Histopathological</a:t>
            </a:r>
            <a:r>
              <a:rPr lang="en-IN" dirty="0" smtClean="0">
                <a:solidFill>
                  <a:srgbClr val="FF0000"/>
                </a:solidFill>
              </a:rPr>
              <a:t> examination </a:t>
            </a:r>
            <a:r>
              <a:rPr lang="en-IN" dirty="0" smtClean="0"/>
              <a:t>of tissue biopsies for the identification of infectious organisms is a </a:t>
            </a:r>
            <a:r>
              <a:rPr lang="en-IN" dirty="0" smtClean="0">
                <a:solidFill>
                  <a:srgbClr val="FF0000"/>
                </a:solidFill>
              </a:rPr>
              <a:t>very important diagnostic tool.</a:t>
            </a: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Presence of inhibitors like dead tissue debris, </a:t>
            </a:r>
            <a:r>
              <a:rPr lang="en-IN" dirty="0" err="1" smtClean="0">
                <a:solidFill>
                  <a:srgbClr val="FF0000"/>
                </a:solidFill>
              </a:rPr>
              <a:t>fibers</a:t>
            </a:r>
            <a:r>
              <a:rPr lang="en-IN" dirty="0" smtClean="0">
                <a:solidFill>
                  <a:srgbClr val="FF0000"/>
                </a:solidFill>
              </a:rPr>
              <a:t>, etc. also delays isolation.</a:t>
            </a: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/>
              <a:t>Culture alone cannot distinguish between colonization &amp; true tissue invasion.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323528" y="0"/>
            <a:ext cx="8568952" cy="12687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Histopathology For The Diagnosis Of Infectious Diseases</a:t>
            </a:r>
            <a:endParaRPr lang="en-US" sz="2200" b="1" dirty="0" smtClean="0"/>
          </a:p>
          <a:p>
            <a:r>
              <a:rPr lang="en-IN" sz="2000" dirty="0" smtClean="0"/>
              <a:t>E Gupta</a:t>
            </a:r>
            <a:endParaRPr lang="en-US" sz="2000" dirty="0" smtClean="0"/>
          </a:p>
          <a:p>
            <a:r>
              <a:rPr lang="en-IN" sz="2000" i="1" dirty="0" smtClean="0"/>
              <a:t>Indian Journal of Medical Microbiology, (2009) 27(2): 100-6</a:t>
            </a:r>
            <a:endParaRPr lang="en-IN" sz="2000" dirty="0" smtClean="0"/>
          </a:p>
          <a:p>
            <a:endParaRPr lang="en-IN" sz="20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494" t="50166" r="8687" b="10168"/>
          <a:stretch>
            <a:fillRect/>
          </a:stretch>
        </p:blipFill>
        <p:spPr bwMode="auto">
          <a:xfrm>
            <a:off x="0" y="3068959"/>
            <a:ext cx="9144000" cy="2657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0"/>
            <a:ext cx="8568952" cy="1412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Virus Taxonomy: Ninth Report of the International Committee on Taxonomy of Viruses</a:t>
            </a:r>
          </a:p>
          <a:p>
            <a:r>
              <a:rPr lang="en-IN" sz="2400" dirty="0" smtClean="0"/>
              <a:t>International Committee on Taxonomy of Viruses;</a:t>
            </a:r>
            <a:r>
              <a:rPr lang="en-IN" sz="2000" dirty="0" smtClean="0"/>
              <a:t> 2012</a:t>
            </a:r>
          </a:p>
          <a:p>
            <a:endParaRPr lang="en-US" sz="2200" b="1" dirty="0" smtClean="0"/>
          </a:p>
          <a:p>
            <a:endParaRPr lang="en-IN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3199658" cy="3024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>
            <p:ph type="body" idx="2"/>
          </p:nvPr>
        </p:nvSpPr>
        <p:spPr>
          <a:xfrm>
            <a:off x="3707904" y="1556792"/>
            <a:ext cx="5028872" cy="5071655"/>
          </a:xfrm>
        </p:spPr>
        <p:txBody>
          <a:bodyPr>
            <a:normAutofit/>
          </a:bodyPr>
          <a:lstStyle/>
          <a:p>
            <a:r>
              <a:rPr lang="en-IN" sz="2400" b="1" dirty="0" smtClean="0"/>
              <a:t>GENUS: </a:t>
            </a:r>
            <a:r>
              <a:rPr lang="en-IN" sz="2400" b="1" i="1" dirty="0" smtClean="0">
                <a:solidFill>
                  <a:srgbClr val="FF0000"/>
                </a:solidFill>
              </a:rPr>
              <a:t>MIMIVIRUS</a:t>
            </a:r>
          </a:p>
          <a:p>
            <a:r>
              <a:rPr lang="en-IN" sz="2400" dirty="0" smtClean="0"/>
              <a:t>Type species: </a:t>
            </a:r>
            <a:r>
              <a:rPr lang="en-IN" sz="2400" b="1" i="1" dirty="0" err="1" smtClean="0"/>
              <a:t>Acanthamoeba</a:t>
            </a:r>
            <a:r>
              <a:rPr lang="en-IN" sz="2400" b="1" i="1" dirty="0" smtClean="0"/>
              <a:t> 	  	          </a:t>
            </a:r>
            <a:r>
              <a:rPr lang="en-IN" sz="2400" b="1" i="1" dirty="0" err="1" smtClean="0"/>
              <a:t>polyphaga</a:t>
            </a:r>
            <a:r>
              <a:rPr lang="en-IN" sz="2400" b="1" i="1" dirty="0" smtClean="0"/>
              <a:t> </a:t>
            </a:r>
            <a:r>
              <a:rPr lang="en-IN" sz="2400" b="1" i="1" dirty="0" err="1" smtClean="0"/>
              <a:t>mimivirus</a:t>
            </a:r>
            <a:endParaRPr lang="en-IN" sz="2400" b="1" i="1" dirty="0" smtClean="0"/>
          </a:p>
          <a:p>
            <a:r>
              <a:rPr lang="en-IN" sz="2400" dirty="0" smtClean="0">
                <a:solidFill>
                  <a:srgbClr val="FF0000"/>
                </a:solidFill>
              </a:rPr>
              <a:t>Characteristic features: </a:t>
            </a:r>
          </a:p>
          <a:p>
            <a:pPr marL="466344" indent="-457200" algn="just">
              <a:buFont typeface="+mj-lt"/>
              <a:buAutoNum type="arabicPeriod"/>
            </a:pPr>
            <a:r>
              <a:rPr lang="en-IN" sz="2400" dirty="0" smtClean="0"/>
              <a:t>The </a:t>
            </a:r>
            <a:r>
              <a:rPr lang="en-IN" sz="2400" dirty="0" smtClean="0">
                <a:solidFill>
                  <a:srgbClr val="FF0000"/>
                </a:solidFill>
              </a:rPr>
              <a:t>presence of many proteins </a:t>
            </a:r>
            <a:r>
              <a:rPr lang="en-IN" sz="2400" dirty="0" smtClean="0"/>
              <a:t>never seen in any other virus is one of the </a:t>
            </a:r>
            <a:r>
              <a:rPr lang="en-IN" sz="2400" dirty="0" smtClean="0">
                <a:solidFill>
                  <a:srgbClr val="FF0000"/>
                </a:solidFill>
              </a:rPr>
              <a:t>unique features of </a:t>
            </a:r>
            <a:r>
              <a:rPr lang="en-IN" sz="2400" dirty="0" err="1" smtClean="0">
                <a:solidFill>
                  <a:srgbClr val="FF0000"/>
                </a:solidFill>
              </a:rPr>
              <a:t>mimivirus</a:t>
            </a:r>
            <a:r>
              <a:rPr lang="en-IN" sz="2400" dirty="0" smtClean="0">
                <a:solidFill>
                  <a:srgbClr val="FF0000"/>
                </a:solidFill>
              </a:rPr>
              <a:t>.</a:t>
            </a:r>
          </a:p>
          <a:p>
            <a:pPr marL="466344" indent="-457200" algn="just">
              <a:buFont typeface="+mj-lt"/>
              <a:buAutoNum type="arabicPeriod"/>
            </a:pPr>
            <a:r>
              <a:rPr lang="en-IN" sz="2400" dirty="0" smtClean="0"/>
              <a:t>In addition to the </a:t>
            </a:r>
            <a:r>
              <a:rPr lang="en-IN" sz="2400" dirty="0" smtClean="0">
                <a:solidFill>
                  <a:srgbClr val="FF0000"/>
                </a:solidFill>
              </a:rPr>
              <a:t>full DNA replication and transcription apparatus</a:t>
            </a:r>
            <a:r>
              <a:rPr lang="en-IN" sz="2400" dirty="0" smtClean="0"/>
              <a:t> usually found in large eukaryotic DNA viruses (such as the poxviruses).</a:t>
            </a:r>
            <a:endParaRPr lang="en-IN" sz="2400" dirty="0"/>
          </a:p>
        </p:txBody>
      </p:sp>
      <p:sp>
        <p:nvSpPr>
          <p:cNvPr id="12" name="Rectangle 11"/>
          <p:cNvSpPr/>
          <p:nvPr/>
        </p:nvSpPr>
        <p:spPr>
          <a:xfrm>
            <a:off x="179512" y="4797152"/>
            <a:ext cx="3519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i="1" dirty="0" smtClean="0">
                <a:solidFill>
                  <a:srgbClr val="FF0000"/>
                </a:solidFill>
              </a:rPr>
              <a:t>The Double Stranded DNA Viruses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5161760"/>
          </a:xfrm>
        </p:spPr>
        <p:txBody>
          <a:bodyPr>
            <a:normAutofit/>
          </a:bodyPr>
          <a:lstStyle/>
          <a:p>
            <a:pPr algn="just"/>
            <a:r>
              <a:rPr lang="en-IN" dirty="0" err="1" smtClean="0">
                <a:solidFill>
                  <a:srgbClr val="FF0000"/>
                </a:solidFill>
              </a:rPr>
              <a:t>Mimivirus</a:t>
            </a:r>
            <a:r>
              <a:rPr lang="en-IN" dirty="0" smtClean="0">
                <a:solidFill>
                  <a:srgbClr val="FF0000"/>
                </a:solidFill>
              </a:rPr>
              <a:t> was isolated in the context of a pneumonia epidemic </a:t>
            </a:r>
            <a:r>
              <a:rPr lang="en-IN" dirty="0" smtClean="0"/>
              <a:t>but more specific PCR-based studies failed to detect </a:t>
            </a:r>
            <a:r>
              <a:rPr lang="en-IN" dirty="0" err="1" smtClean="0"/>
              <a:t>mimivirus</a:t>
            </a:r>
            <a:r>
              <a:rPr lang="en-IN" dirty="0" smtClean="0"/>
              <a:t> in large numbers of pneumonia patients. 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Size of its particle, </a:t>
            </a:r>
            <a:r>
              <a:rPr lang="en-IN" dirty="0" err="1" smtClean="0">
                <a:solidFill>
                  <a:srgbClr val="FF0000"/>
                </a:solidFill>
              </a:rPr>
              <a:t>mimivirus</a:t>
            </a:r>
            <a:r>
              <a:rPr lang="en-IN" dirty="0" smtClean="0">
                <a:solidFill>
                  <a:srgbClr val="FF0000"/>
                </a:solidFill>
              </a:rPr>
              <a:t> is internalized by various professional </a:t>
            </a:r>
            <a:r>
              <a:rPr lang="en-IN" dirty="0" err="1" smtClean="0">
                <a:solidFill>
                  <a:srgbClr val="FF0000"/>
                </a:solidFill>
              </a:rPr>
              <a:t>phagocytic</a:t>
            </a:r>
            <a:r>
              <a:rPr lang="en-IN" dirty="0" smtClean="0">
                <a:solidFill>
                  <a:srgbClr val="FF0000"/>
                </a:solidFill>
              </a:rPr>
              <a:t> cells, including human macrophages </a:t>
            </a:r>
            <a:r>
              <a:rPr lang="en-IN" i="1" dirty="0" smtClean="0">
                <a:solidFill>
                  <a:srgbClr val="FF0000"/>
                </a:solidFill>
              </a:rPr>
              <a:t>in vitro. </a:t>
            </a:r>
          </a:p>
          <a:p>
            <a:pPr algn="just"/>
            <a:endParaRPr lang="en-IN" i="1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At the moment, there is little evidence that </a:t>
            </a:r>
            <a:r>
              <a:rPr lang="en-IN" dirty="0" err="1" smtClean="0">
                <a:solidFill>
                  <a:srgbClr val="FF0000"/>
                </a:solidFill>
              </a:rPr>
              <a:t>mimivirus</a:t>
            </a:r>
            <a:r>
              <a:rPr lang="en-IN" dirty="0" smtClean="0">
                <a:solidFill>
                  <a:srgbClr val="FF0000"/>
                </a:solidFill>
              </a:rPr>
              <a:t> is a human pathogen.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0"/>
            <a:ext cx="8568952" cy="1412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Virus Taxonomy: Ninth Report of the International Committee on Taxonomy of Viruses</a:t>
            </a:r>
          </a:p>
          <a:p>
            <a:r>
              <a:rPr lang="en-IN" sz="2400" dirty="0" smtClean="0"/>
              <a:t>International Committee on Taxonomy of Viruses;</a:t>
            </a:r>
            <a:r>
              <a:rPr lang="en-IN" sz="2000" dirty="0" smtClean="0"/>
              <a:t> 2012</a:t>
            </a:r>
          </a:p>
          <a:p>
            <a:endParaRPr lang="en-US" sz="2200" b="1" dirty="0" smtClean="0"/>
          </a:p>
          <a:p>
            <a:endParaRPr lang="en-IN" sz="2000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91264" cy="4945736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dirty="0" smtClean="0">
                <a:solidFill>
                  <a:srgbClr val="FF0000"/>
                </a:solidFill>
              </a:rPr>
              <a:t>Two labs possess the last known live samples of the </a:t>
            </a:r>
            <a:r>
              <a:rPr lang="en-IN" dirty="0" err="1" smtClean="0">
                <a:solidFill>
                  <a:srgbClr val="FF0000"/>
                </a:solidFill>
              </a:rPr>
              <a:t>variola</a:t>
            </a:r>
            <a:r>
              <a:rPr lang="en-IN" dirty="0" smtClean="0">
                <a:solidFill>
                  <a:srgbClr val="FF0000"/>
                </a:solidFill>
              </a:rPr>
              <a:t> virus — the </a:t>
            </a:r>
            <a:r>
              <a:rPr lang="en-IN" dirty="0" err="1" smtClean="0">
                <a:solidFill>
                  <a:srgbClr val="FF0000"/>
                </a:solidFill>
              </a:rPr>
              <a:t>Centers</a:t>
            </a:r>
            <a:r>
              <a:rPr lang="en-IN" dirty="0" smtClean="0">
                <a:solidFill>
                  <a:srgbClr val="FF0000"/>
                </a:solidFill>
              </a:rPr>
              <a:t> for Disease Control and Prevention in Atlanta &amp; a Russian facility in Siberia. </a:t>
            </a:r>
          </a:p>
          <a:p>
            <a:pPr algn="just"/>
            <a:endParaRPr lang="en-IN" dirty="0" smtClean="0">
              <a:solidFill>
                <a:srgbClr val="FF0000"/>
              </a:solidFill>
            </a:endParaRPr>
          </a:p>
          <a:p>
            <a:pPr algn="just"/>
            <a:r>
              <a:rPr lang="en-IN" dirty="0" smtClean="0"/>
              <a:t>Officials in the </a:t>
            </a:r>
            <a:r>
              <a:rPr lang="en-IN" dirty="0" smtClean="0">
                <a:solidFill>
                  <a:srgbClr val="FF0000"/>
                </a:solidFill>
              </a:rPr>
              <a:t>U.S. and Russia have said they will fight efforts to set a destruction date, </a:t>
            </a:r>
            <a:r>
              <a:rPr lang="en-IN" dirty="0" smtClean="0"/>
              <a:t>arguing the viruses are needed for research and to guard against </a:t>
            </a:r>
            <a:r>
              <a:rPr lang="en-IN" dirty="0" smtClean="0">
                <a:solidFill>
                  <a:srgbClr val="FF0000"/>
                </a:solidFill>
              </a:rPr>
              <a:t>bioterrorism. 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Some fear nations like </a:t>
            </a:r>
            <a:r>
              <a:rPr lang="en-IN" dirty="0" smtClean="0">
                <a:solidFill>
                  <a:srgbClr val="FF0000"/>
                </a:solidFill>
              </a:rPr>
              <a:t>North Korea or Iran may possess secret samples, although those countries deny 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62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World Health Officials Debate Whether To Destroy Last Existing Samples of Smallpox</a:t>
            </a:r>
          </a:p>
          <a:p>
            <a:r>
              <a:rPr lang="en-IN" sz="2400" dirty="0" smtClean="0"/>
              <a:t>Rebecca Boyle</a:t>
            </a:r>
          </a:p>
          <a:p>
            <a:r>
              <a:rPr lang="en-IN" sz="2400" dirty="0" smtClean="0"/>
              <a:t>Posted 04.13.2011 </a:t>
            </a:r>
            <a:endParaRPr lang="en-IN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97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50897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dirty="0" smtClean="0"/>
              <a:t>CMV is the most commonly recognized cause of </a:t>
            </a:r>
            <a:r>
              <a:rPr lang="en-IN" dirty="0" smtClean="0">
                <a:solidFill>
                  <a:srgbClr val="FF0000"/>
                </a:solidFill>
              </a:rPr>
              <a:t>congenital viral infection </a:t>
            </a:r>
            <a:r>
              <a:rPr lang="en-IN" dirty="0" smtClean="0"/>
              <a:t>in developed countries.</a:t>
            </a:r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There are no licensed HCMV vaccines </a:t>
            </a:r>
            <a:r>
              <a:rPr lang="en-IN" dirty="0" smtClean="0"/>
              <a:t>currently available.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Recently reported results of a </a:t>
            </a:r>
            <a:r>
              <a:rPr lang="en-IN" dirty="0" smtClean="0">
                <a:solidFill>
                  <a:srgbClr val="FF0000"/>
                </a:solidFill>
              </a:rPr>
              <a:t>Phase II trial of a glycoprotein B vaccine for the prevention of HCMV </a:t>
            </a:r>
            <a:r>
              <a:rPr lang="en-IN" dirty="0" smtClean="0"/>
              <a:t>infection in sero-negative women of childbearing age. 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Recent advances </a:t>
            </a:r>
            <a:r>
              <a:rPr lang="en-IN" dirty="0" smtClean="0"/>
              <a:t>in the study of the biology of HCMV, particularly </a:t>
            </a:r>
            <a:r>
              <a:rPr lang="en-IN" dirty="0" smtClean="0">
                <a:solidFill>
                  <a:srgbClr val="FF0000"/>
                </a:solidFill>
              </a:rPr>
              <a:t>with respect to epithelial &amp; endothelial cell entry of the virus, which have implications for future vaccine design.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340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Update on the current status of cytomegalovirus vaccines </a:t>
            </a:r>
            <a:r>
              <a:rPr lang="en-IN" sz="2400" dirty="0" err="1" smtClean="0"/>
              <a:t>Heungsup</a:t>
            </a:r>
            <a:r>
              <a:rPr lang="en-IN" sz="2400" b="1" dirty="0" smtClean="0"/>
              <a:t> </a:t>
            </a:r>
            <a:r>
              <a:rPr lang="en-IN" sz="2400" dirty="0" smtClean="0"/>
              <a:t>Sung </a:t>
            </a:r>
          </a:p>
          <a:p>
            <a:r>
              <a:rPr lang="en-IN" sz="2400" dirty="0" smtClean="0"/>
              <a:t>Expert Rev Vaccines. 2010 November ; 9(11): 1303–1314.</a:t>
            </a:r>
          </a:p>
          <a:p>
            <a:endParaRPr lang="en-IN" sz="2400" dirty="0" smtClean="0"/>
          </a:p>
          <a:p>
            <a:endParaRPr lang="en-IN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5017744"/>
          </a:xfrm>
        </p:spPr>
        <p:txBody>
          <a:bodyPr/>
          <a:lstStyle/>
          <a:p>
            <a:pPr algn="just"/>
            <a:r>
              <a:rPr lang="en-IN" dirty="0" smtClean="0"/>
              <a:t>Hepatitis B virus infection is a </a:t>
            </a:r>
            <a:r>
              <a:rPr lang="en-IN" dirty="0" smtClean="0">
                <a:solidFill>
                  <a:srgbClr val="FF0000"/>
                </a:solidFill>
              </a:rPr>
              <a:t>high-risk factor </a:t>
            </a:r>
            <a:r>
              <a:rPr lang="en-IN" dirty="0" smtClean="0"/>
              <a:t>for </a:t>
            </a:r>
            <a:r>
              <a:rPr lang="en-IN" dirty="0" err="1" smtClean="0"/>
              <a:t>hepatocellular</a:t>
            </a:r>
            <a:r>
              <a:rPr lang="en-IN" dirty="0" smtClean="0"/>
              <a:t> carcinoma.</a:t>
            </a:r>
          </a:p>
          <a:p>
            <a:pPr algn="just"/>
            <a:endParaRPr lang="en-IN" dirty="0" smtClean="0"/>
          </a:p>
          <a:p>
            <a:pPr algn="just"/>
            <a:r>
              <a:rPr lang="en-IN" dirty="0" smtClean="0"/>
              <a:t>The </a:t>
            </a:r>
            <a:r>
              <a:rPr lang="en-IN" dirty="0" smtClean="0">
                <a:solidFill>
                  <a:srgbClr val="FF0000"/>
                </a:solidFill>
              </a:rPr>
              <a:t>human major </a:t>
            </a:r>
            <a:r>
              <a:rPr lang="en-IN" dirty="0" err="1" smtClean="0">
                <a:solidFill>
                  <a:srgbClr val="FF0000"/>
                </a:solidFill>
              </a:rPr>
              <a:t>histocompatibility</a:t>
            </a:r>
            <a:r>
              <a:rPr lang="en-IN" dirty="0" smtClean="0">
                <a:solidFill>
                  <a:srgbClr val="FF0000"/>
                </a:solidFill>
              </a:rPr>
              <a:t> complex class I chain-related gene A (MICA) </a:t>
            </a:r>
            <a:r>
              <a:rPr lang="en-IN" dirty="0" smtClean="0"/>
              <a:t>is a </a:t>
            </a:r>
            <a:r>
              <a:rPr lang="en-IN" dirty="0" err="1" smtClean="0"/>
              <a:t>ligand</a:t>
            </a:r>
            <a:r>
              <a:rPr lang="en-IN" dirty="0" smtClean="0"/>
              <a:t> that plays a crucial role in </a:t>
            </a:r>
            <a:r>
              <a:rPr lang="en-IN" dirty="0" smtClean="0">
                <a:solidFill>
                  <a:srgbClr val="FF0000"/>
                </a:solidFill>
              </a:rPr>
              <a:t>modulating innate immune responses, tumour surveillance and regulate disease susceptibility during HBV infection. </a:t>
            </a:r>
          </a:p>
          <a:p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251520" y="0"/>
            <a:ext cx="8640960" cy="11967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2400" b="1" dirty="0" smtClean="0"/>
              <a:t>Ref: Hepatitis B virus-induced </a:t>
            </a:r>
            <a:r>
              <a:rPr lang="en-IN" sz="2400" b="1" dirty="0" err="1" smtClean="0"/>
              <a:t>Hepatocellular</a:t>
            </a:r>
            <a:r>
              <a:rPr lang="en-IN" sz="2400" b="1" dirty="0" smtClean="0"/>
              <a:t> Carcinoma. </a:t>
            </a:r>
            <a:endParaRPr lang="en-IN" sz="2400" dirty="0" smtClean="0"/>
          </a:p>
          <a:p>
            <a:r>
              <a:rPr lang="en-IN" sz="2400" dirty="0" smtClean="0"/>
              <a:t>Tong HV</a:t>
            </a:r>
          </a:p>
          <a:p>
            <a:r>
              <a:rPr lang="en-IN" sz="2400" dirty="0" smtClean="0"/>
              <a:t>J Viral </a:t>
            </a:r>
            <a:r>
              <a:rPr lang="en-IN" sz="2400" dirty="0" err="1" smtClean="0"/>
              <a:t>Hepato</a:t>
            </a:r>
            <a:r>
              <a:rPr lang="en-IN" sz="2400" dirty="0" smtClean="0"/>
              <a:t>. 2013 Oct;20(10):687-98</a:t>
            </a:r>
          </a:p>
          <a:p>
            <a:endParaRPr lang="en-IN" sz="2400" dirty="0" smtClean="0"/>
          </a:p>
          <a:p>
            <a:endParaRPr lang="en-IN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3779-22AE-4FE0-B4CB-BADAB1A84662}" type="slidenum">
              <a:rPr lang="en-IN" smtClean="0"/>
              <a:pPr/>
              <a:t>99</a:t>
            </a:fld>
            <a:endParaRPr lang="en-IN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rba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2415</TotalTime>
  <Words>3358</Words>
  <Application>Microsoft Office PowerPoint</Application>
  <PresentationFormat>On-screen Show (4:3)</PresentationFormat>
  <Paragraphs>782</Paragraphs>
  <Slides>107</Slides>
  <Notes>107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Urban</vt:lpstr>
      <vt:lpstr>1_Urban</vt:lpstr>
      <vt:lpstr>Viral Lesions of the Oral Cavity</vt:lpstr>
      <vt:lpstr>Contents:</vt:lpstr>
      <vt:lpstr>Introduction</vt:lpstr>
      <vt:lpstr>PowerPoint Presentation</vt:lpstr>
      <vt:lpstr>Structure of Viruses</vt:lpstr>
      <vt:lpstr>Structure &amp; Shape:</vt:lpstr>
      <vt:lpstr>Classification of Viruses</vt:lpstr>
      <vt:lpstr>PowerPoint Presentation</vt:lpstr>
      <vt:lpstr>Pathogenesis of Viral Infection</vt:lpstr>
      <vt:lpstr>PowerPoint Presentation</vt:lpstr>
      <vt:lpstr>DNA Viruses: Herpes Viruses</vt:lpstr>
      <vt:lpstr>Herpesvirus family:</vt:lpstr>
      <vt:lpstr>Types of Herpes Virus:</vt:lpstr>
      <vt:lpstr>PowerPoint Presentation</vt:lpstr>
      <vt:lpstr>PowerPoint Presentation</vt:lpstr>
      <vt:lpstr>Alpha Herpes Viruses: Herpes Simplex  </vt:lpstr>
      <vt:lpstr>Herpes Simplex: acute infectious disease</vt:lpstr>
      <vt:lpstr>Structure:</vt:lpstr>
      <vt:lpstr>PowerPoint Presentation</vt:lpstr>
      <vt:lpstr>PowerPoint Presentation</vt:lpstr>
      <vt:lpstr>PowerPoint Presentation</vt:lpstr>
      <vt:lpstr>Primary Herpetic Gingivostomatitis </vt:lpstr>
      <vt:lpstr>Seen in children &amp; young adults</vt:lpstr>
      <vt:lpstr>PowerPoint Presentation</vt:lpstr>
      <vt:lpstr>PowerPoint Presentation</vt:lpstr>
      <vt:lpstr>Recurrent or Secondary Herpetic Labialis &amp; Stomatitis: </vt:lpstr>
      <vt:lpstr>Recurrent or Secondary Herpetic Labialis &amp; Stomatitis:</vt:lpstr>
      <vt:lpstr>Alpha Herpes Viruses: Varicella Zoster   </vt:lpstr>
      <vt:lpstr>PowerPoint Presentation</vt:lpstr>
      <vt:lpstr>PowerPoint Presentation</vt:lpstr>
      <vt:lpstr>Chickenpox (Varicella):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Herpes Zoster: Shingles, Zona</vt:lpstr>
      <vt:lpstr>PowerPoint Presentation</vt:lpstr>
      <vt:lpstr>PowerPoint Presentation</vt:lpstr>
      <vt:lpstr>Beta Herpes Viruses: Cytomegalovirus  </vt:lpstr>
      <vt:lpstr>PowerPoint Presentation</vt:lpstr>
      <vt:lpstr>PowerPoint Presentation</vt:lpstr>
      <vt:lpstr>Cytomegalic Inclusion Disease: (Salivary Gland Virus Disease)</vt:lpstr>
      <vt:lpstr>PowerPoint Presentation</vt:lpstr>
      <vt:lpstr>PowerPoint Presentation</vt:lpstr>
      <vt:lpstr>Gamma Herpes Viruses: Epstein-Barr Virus  </vt:lpstr>
      <vt:lpstr>PowerPoint Presentation</vt:lpstr>
      <vt:lpstr>PowerPoint Presentation</vt:lpstr>
      <vt:lpstr>PowerPoint Presentation</vt:lpstr>
      <vt:lpstr>Human Herpes Virus Types  6, 7 &amp; 8</vt:lpstr>
      <vt:lpstr>HHV-6:</vt:lpstr>
      <vt:lpstr>HHV-7:</vt:lpstr>
      <vt:lpstr>DNA Viruses: Pox Viruses</vt:lpstr>
      <vt:lpstr>Smallpox (Variola):</vt:lpstr>
      <vt:lpstr>PowerPoint Presentation</vt:lpstr>
      <vt:lpstr>PowerPoint Presentation</vt:lpstr>
      <vt:lpstr>PowerPoint Presentation</vt:lpstr>
      <vt:lpstr>Molluscum Contagiosum:</vt:lpstr>
      <vt:lpstr>PowerPoint Presentation</vt:lpstr>
      <vt:lpstr>RNA Viruses: Picornavirus</vt:lpstr>
      <vt:lpstr>Herpangina</vt:lpstr>
      <vt:lpstr>PowerPoint Presentation</vt:lpstr>
      <vt:lpstr>Clinical features:</vt:lpstr>
      <vt:lpstr>Acute Lymphonodular Pharyngitis</vt:lpstr>
      <vt:lpstr>PowerPoint Presentation</vt:lpstr>
      <vt:lpstr>Hand, Foot &amp; Mouth Disease</vt:lpstr>
      <vt:lpstr>PowerPoint Presentation</vt:lpstr>
      <vt:lpstr>Foot &amp; Mouth Disease</vt:lpstr>
      <vt:lpstr>PowerPoint Presentation</vt:lpstr>
      <vt:lpstr>RNA Viruses: Paramyxovirus</vt:lpstr>
      <vt:lpstr>Measles  (Rubeola, Red spots, Morbilli)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RNA Viruses: Togavirus Rubella </vt:lpstr>
      <vt:lpstr>Rubella (German Measles):</vt:lpstr>
      <vt:lpstr>PowerPoint Presentation</vt:lpstr>
      <vt:lpstr>Mumps (Epidemic Parotitis)</vt:lpstr>
      <vt:lpstr>PowerPoint Presentation</vt:lpstr>
      <vt:lpstr>PowerPoint Presentation</vt:lpstr>
      <vt:lpstr>PowerPoint Presentation</vt:lpstr>
      <vt:lpstr>PowerPoint Presentation</vt:lpstr>
      <vt:lpstr>Hepatitis Viruses</vt:lpstr>
      <vt:lpstr>PowerPoint Presentation</vt:lpstr>
      <vt:lpstr>PowerPoint Presentation</vt:lpstr>
      <vt:lpstr>PowerPoint Presentation</vt:lpstr>
      <vt:lpstr>Latest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References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</dc:creator>
  <cp:lastModifiedBy>Admin</cp:lastModifiedBy>
  <cp:revision>274</cp:revision>
  <dcterms:created xsi:type="dcterms:W3CDTF">2013-11-13T23:53:11Z</dcterms:created>
  <dcterms:modified xsi:type="dcterms:W3CDTF">2015-11-19T06:49:56Z</dcterms:modified>
</cp:coreProperties>
</file>