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sldIdLst>
    <p:sldId id="256" r:id="rId2"/>
    <p:sldId id="257" r:id="rId3"/>
    <p:sldId id="258" r:id="rId4"/>
    <p:sldId id="260" r:id="rId5"/>
    <p:sldId id="261" r:id="rId6"/>
    <p:sldId id="262" r:id="rId7"/>
    <p:sldId id="263" r:id="rId8"/>
    <p:sldId id="349" r:id="rId9"/>
    <p:sldId id="264" r:id="rId10"/>
    <p:sldId id="396" r:id="rId11"/>
    <p:sldId id="267" r:id="rId12"/>
    <p:sldId id="266" r:id="rId13"/>
    <p:sldId id="265" r:id="rId14"/>
    <p:sldId id="351" r:id="rId15"/>
    <p:sldId id="268" r:id="rId16"/>
    <p:sldId id="269" r:id="rId17"/>
    <p:sldId id="270" r:id="rId18"/>
    <p:sldId id="271" r:id="rId19"/>
    <p:sldId id="272" r:id="rId20"/>
    <p:sldId id="273" r:id="rId21"/>
    <p:sldId id="274" r:id="rId22"/>
    <p:sldId id="275" r:id="rId23"/>
    <p:sldId id="276" r:id="rId24"/>
    <p:sldId id="277" r:id="rId25"/>
    <p:sldId id="280" r:id="rId26"/>
    <p:sldId id="278" r:id="rId27"/>
    <p:sldId id="279" r:id="rId28"/>
    <p:sldId id="281" r:id="rId29"/>
    <p:sldId id="282" r:id="rId30"/>
    <p:sldId id="352" r:id="rId31"/>
    <p:sldId id="353" r:id="rId32"/>
    <p:sldId id="354" r:id="rId33"/>
    <p:sldId id="355" r:id="rId34"/>
    <p:sldId id="356" r:id="rId35"/>
    <p:sldId id="357" r:id="rId36"/>
    <p:sldId id="283" r:id="rId37"/>
    <p:sldId id="284" r:id="rId38"/>
    <p:sldId id="285" r:id="rId39"/>
    <p:sldId id="287" r:id="rId40"/>
    <p:sldId id="288" r:id="rId41"/>
    <p:sldId id="290" r:id="rId42"/>
    <p:sldId id="289" r:id="rId43"/>
    <p:sldId id="291" r:id="rId44"/>
    <p:sldId id="292" r:id="rId45"/>
    <p:sldId id="293" r:id="rId46"/>
    <p:sldId id="294" r:id="rId47"/>
    <p:sldId id="295" r:id="rId48"/>
    <p:sldId id="296" r:id="rId49"/>
    <p:sldId id="358" r:id="rId50"/>
    <p:sldId id="297" r:id="rId51"/>
    <p:sldId id="298" r:id="rId52"/>
    <p:sldId id="300" r:id="rId53"/>
    <p:sldId id="299"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6" r:id="rId79"/>
    <p:sldId id="327" r:id="rId80"/>
    <p:sldId id="328" r:id="rId81"/>
    <p:sldId id="325" r:id="rId82"/>
    <p:sldId id="329" r:id="rId83"/>
    <p:sldId id="359" r:id="rId84"/>
    <p:sldId id="360" r:id="rId85"/>
    <p:sldId id="361" r:id="rId86"/>
    <p:sldId id="362" r:id="rId87"/>
    <p:sldId id="363" r:id="rId88"/>
    <p:sldId id="364" r:id="rId89"/>
    <p:sldId id="365" r:id="rId90"/>
    <p:sldId id="366" r:id="rId91"/>
    <p:sldId id="367" r:id="rId92"/>
    <p:sldId id="368" r:id="rId93"/>
    <p:sldId id="369" r:id="rId94"/>
    <p:sldId id="370" r:id="rId95"/>
    <p:sldId id="371" r:id="rId96"/>
    <p:sldId id="372" r:id="rId97"/>
    <p:sldId id="373" r:id="rId98"/>
    <p:sldId id="374" r:id="rId99"/>
    <p:sldId id="375" r:id="rId100"/>
    <p:sldId id="376" r:id="rId101"/>
    <p:sldId id="377" r:id="rId102"/>
    <p:sldId id="378" r:id="rId103"/>
    <p:sldId id="379" r:id="rId104"/>
    <p:sldId id="380" r:id="rId105"/>
    <p:sldId id="381" r:id="rId106"/>
    <p:sldId id="382" r:id="rId107"/>
    <p:sldId id="383" r:id="rId108"/>
    <p:sldId id="384" r:id="rId109"/>
    <p:sldId id="385" r:id="rId110"/>
    <p:sldId id="386" r:id="rId111"/>
    <p:sldId id="387" r:id="rId112"/>
    <p:sldId id="388" r:id="rId113"/>
    <p:sldId id="389" r:id="rId114"/>
    <p:sldId id="390" r:id="rId115"/>
    <p:sldId id="391" r:id="rId116"/>
    <p:sldId id="392" r:id="rId117"/>
    <p:sldId id="393" r:id="rId118"/>
    <p:sldId id="394" r:id="rId119"/>
    <p:sldId id="395" r:id="rId120"/>
    <p:sldId id="330" r:id="rId121"/>
    <p:sldId id="331" r:id="rId122"/>
    <p:sldId id="332" r:id="rId123"/>
    <p:sldId id="333" r:id="rId124"/>
    <p:sldId id="334" r:id="rId125"/>
    <p:sldId id="335" r:id="rId126"/>
    <p:sldId id="336" r:id="rId127"/>
    <p:sldId id="337" r:id="rId128"/>
    <p:sldId id="338" r:id="rId129"/>
    <p:sldId id="340" r:id="rId130"/>
    <p:sldId id="341" r:id="rId131"/>
    <p:sldId id="342" r:id="rId132"/>
    <p:sldId id="343" r:id="rId133"/>
    <p:sldId id="344" r:id="rId134"/>
    <p:sldId id="345" r:id="rId135"/>
    <p:sldId id="346" r:id="rId136"/>
    <p:sldId id="347" r:id="rId137"/>
    <p:sldId id="348" r:id="rId138"/>
    <p:sldId id="350"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5" d="100"/>
          <a:sy n="45" d="100"/>
        </p:scale>
        <p:origin x="-123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5C224B-0CEE-4464-BEA5-82A00A7A8698}" type="datetimeFigureOut">
              <a:rPr lang="en-IN" smtClean="0"/>
              <a:pPr/>
              <a:t>10-12-2021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7A39B-952A-44AB-A1EF-E9B41CE110CD}" type="slidenum">
              <a:rPr lang="en-IN" smtClean="0"/>
              <a:pPr/>
              <a:t>‹#›</a:t>
            </a:fld>
            <a:endParaRPr lang="en-IN"/>
          </a:p>
        </p:txBody>
      </p:sp>
    </p:spTree>
    <p:extLst>
      <p:ext uri="{BB962C8B-B14F-4D97-AF65-F5344CB8AC3E}">
        <p14:creationId xmlns:p14="http://schemas.microsoft.com/office/powerpoint/2010/main" xmlns="" val="2588010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10</a:t>
            </a:fld>
            <a:endParaRPr lang="en-IN"/>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100</a:t>
            </a:fld>
            <a:endParaRPr lang="en-IN"/>
          </a:p>
        </p:txBody>
      </p:sp>
    </p:spTree>
    <p:extLst>
      <p:ext uri="{BB962C8B-B14F-4D97-AF65-F5344CB8AC3E}">
        <p14:creationId xmlns:p14="http://schemas.microsoft.com/office/powerpoint/2010/main" xmlns="" val="26246058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047A916-479D-4D6C-AB0F-C73749E09098}" type="slidenum">
              <a:rPr lang="en-US" smtClean="0"/>
              <a:pPr/>
              <a:t>101</a:t>
            </a:fld>
            <a:endParaRPr lang="en-US"/>
          </a:p>
        </p:txBody>
      </p:sp>
    </p:spTree>
    <p:extLst>
      <p:ext uri="{BB962C8B-B14F-4D97-AF65-F5344CB8AC3E}">
        <p14:creationId xmlns:p14="http://schemas.microsoft.com/office/powerpoint/2010/main" xmlns="" val="8968447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IN" dirty="0"/>
          </a:p>
        </p:txBody>
      </p:sp>
      <p:sp>
        <p:nvSpPr>
          <p:cNvPr id="4" name="Slide Number Placeholder 3"/>
          <p:cNvSpPr>
            <a:spLocks noGrp="1"/>
          </p:cNvSpPr>
          <p:nvPr>
            <p:ph type="sldNum" sz="quarter" idx="10"/>
          </p:nvPr>
        </p:nvSpPr>
        <p:spPr/>
        <p:txBody>
          <a:bodyPr/>
          <a:lstStyle/>
          <a:p>
            <a:fld id="{F3B9C318-58F5-48EE-AB27-2F1C6E24EA85}" type="slidenum">
              <a:rPr lang="en-IN" smtClean="0"/>
              <a:pPr/>
              <a:t>102</a:t>
            </a:fld>
            <a:endParaRPr lang="en-IN"/>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103</a:t>
            </a:fld>
            <a:endParaRPr lang="en-IN"/>
          </a:p>
        </p:txBody>
      </p:sp>
    </p:spTree>
    <p:extLst>
      <p:ext uri="{BB962C8B-B14F-4D97-AF65-F5344CB8AC3E}">
        <p14:creationId xmlns:p14="http://schemas.microsoft.com/office/powerpoint/2010/main" xmlns="" val="2397466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104</a:t>
            </a:fld>
            <a:endParaRPr lang="en-IN"/>
          </a:p>
        </p:txBody>
      </p:sp>
    </p:spTree>
    <p:extLst>
      <p:ext uri="{BB962C8B-B14F-4D97-AF65-F5344CB8AC3E}">
        <p14:creationId xmlns:p14="http://schemas.microsoft.com/office/powerpoint/2010/main" xmlns="" val="31694946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3B9C318-58F5-48EE-AB27-2F1C6E24EA85}" type="slidenum">
              <a:rPr lang="en-IN" smtClean="0"/>
              <a:pPr/>
              <a:t>105</a:t>
            </a:fld>
            <a:endParaRPr lang="en-IN"/>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6828656-2755-4719-B959-F3FFDE4B19AE}" type="slidenum">
              <a:rPr lang="en-IN" smtClean="0"/>
              <a:pPr/>
              <a:t>106</a:t>
            </a:fld>
            <a:endParaRPr lang="en-IN"/>
          </a:p>
        </p:txBody>
      </p:sp>
    </p:spTree>
    <p:extLst>
      <p:ext uri="{BB962C8B-B14F-4D97-AF65-F5344CB8AC3E}">
        <p14:creationId xmlns:p14="http://schemas.microsoft.com/office/powerpoint/2010/main" xmlns="" val="16890854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047A916-479D-4D6C-AB0F-C73749E09098}" type="slidenum">
              <a:rPr lang="en-US" smtClean="0"/>
              <a:pPr/>
              <a:t>107</a:t>
            </a:fld>
            <a:endParaRPr lang="en-US"/>
          </a:p>
        </p:txBody>
      </p:sp>
    </p:spTree>
    <p:extLst>
      <p:ext uri="{BB962C8B-B14F-4D97-AF65-F5344CB8AC3E}">
        <p14:creationId xmlns:p14="http://schemas.microsoft.com/office/powerpoint/2010/main" xmlns="" val="23491590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3B9C318-58F5-48EE-AB27-2F1C6E24EA85}" type="slidenum">
              <a:rPr lang="en-IN" smtClean="0"/>
              <a:pPr/>
              <a:t>108</a:t>
            </a:fld>
            <a:endParaRPr lang="en-IN"/>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109</a:t>
            </a:fld>
            <a:endParaRPr lang="en-IN"/>
          </a:p>
        </p:txBody>
      </p:sp>
    </p:spTree>
    <p:extLst>
      <p:ext uri="{BB962C8B-B14F-4D97-AF65-F5344CB8AC3E}">
        <p14:creationId xmlns:p14="http://schemas.microsoft.com/office/powerpoint/2010/main" xmlns="" val="4206258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11</a:t>
            </a:fld>
            <a:endParaRPr lang="en-IN"/>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6828656-2755-4719-B959-F3FFDE4B19AE}" type="slidenum">
              <a:rPr lang="en-IN" smtClean="0"/>
              <a:pPr/>
              <a:t>110</a:t>
            </a:fld>
            <a:endParaRPr lang="en-IN"/>
          </a:p>
        </p:txBody>
      </p:sp>
    </p:spTree>
    <p:extLst>
      <p:ext uri="{BB962C8B-B14F-4D97-AF65-F5344CB8AC3E}">
        <p14:creationId xmlns:p14="http://schemas.microsoft.com/office/powerpoint/2010/main" xmlns="" val="19015944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Arachnodactaly</a:t>
            </a:r>
            <a:r>
              <a:rPr lang="en-US" dirty="0" smtClean="0"/>
              <a:t>– long,</a:t>
            </a:r>
            <a:r>
              <a:rPr lang="en-US" baseline="0" dirty="0" smtClean="0"/>
              <a:t> slender, spidery fingers </a:t>
            </a:r>
          </a:p>
          <a:p>
            <a:endParaRPr lang="en-US" baseline="0" dirty="0" smtClean="0"/>
          </a:p>
          <a:p>
            <a:r>
              <a:rPr lang="en-US" sz="1200" b="1" kern="1200" dirty="0" smtClean="0">
                <a:solidFill>
                  <a:schemeClr val="tx1"/>
                </a:solidFill>
                <a:effectLst/>
                <a:latin typeface="+mn-lt"/>
                <a:ea typeface="+mn-ea"/>
                <a:cs typeface="+mn-cs"/>
              </a:rPr>
              <a:t>MARFAN SYNDROME</a:t>
            </a:r>
            <a:endParaRPr lang="en-I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Marfan</a:t>
            </a:r>
            <a:r>
              <a:rPr lang="en-US" sz="1200" kern="1200" dirty="0" smtClean="0">
                <a:solidFill>
                  <a:schemeClr val="tx1"/>
                </a:solidFill>
                <a:effectLst/>
                <a:latin typeface="+mn-lt"/>
                <a:ea typeface="+mn-ea"/>
                <a:cs typeface="+mn-cs"/>
              </a:rPr>
              <a:t> syndrome is spectrum of disorders caused by a heritable genetic defect of connective tissue </a:t>
            </a:r>
            <a:r>
              <a:rPr lang="en-US" sz="1200" kern="1200" dirty="0" err="1" smtClean="0">
                <a:solidFill>
                  <a:schemeClr val="tx1"/>
                </a:solidFill>
                <a:effectLst/>
                <a:latin typeface="+mn-lt"/>
                <a:ea typeface="+mn-ea"/>
                <a:cs typeface="+mn-cs"/>
              </a:rPr>
              <a:t>tissue</a:t>
            </a:r>
            <a:r>
              <a:rPr lang="en-US" sz="1200" kern="1200" dirty="0" smtClean="0">
                <a:solidFill>
                  <a:schemeClr val="tx1"/>
                </a:solidFill>
                <a:effectLst/>
                <a:latin typeface="+mn-lt"/>
                <a:ea typeface="+mn-ea"/>
                <a:cs typeface="+mn-cs"/>
              </a:rPr>
              <a:t> that has an autosomal dominant mode of transmission, one of the major famous instances being that of President Abraham </a:t>
            </a:r>
            <a:r>
              <a:rPr lang="en-US" sz="1200" kern="1200" dirty="0" err="1" smtClean="0">
                <a:solidFill>
                  <a:schemeClr val="tx1"/>
                </a:solidFill>
                <a:effectLst/>
                <a:latin typeface="+mn-lt"/>
                <a:ea typeface="+mn-ea"/>
                <a:cs typeface="+mn-cs"/>
              </a:rPr>
              <a:t>Lincon</a:t>
            </a:r>
            <a:r>
              <a:rPr lang="en-US" sz="1200" kern="1200" dirty="0" smtClean="0">
                <a:solidFill>
                  <a:schemeClr val="tx1"/>
                </a:solidFill>
                <a:effectLst/>
                <a:latin typeface="+mn-lt"/>
                <a:ea typeface="+mn-ea"/>
                <a:cs typeface="+mn-cs"/>
              </a:rPr>
              <a:t>. The defect itself has been isolated to FBN1 gene on chromosome 15, bands q15-q23, which codes for the connective tissue protein, </a:t>
            </a:r>
            <a:r>
              <a:rPr lang="en-US" sz="1200" kern="1200" dirty="0" err="1" smtClean="0">
                <a:solidFill>
                  <a:schemeClr val="tx1"/>
                </a:solidFill>
                <a:effectLst/>
                <a:latin typeface="+mn-lt"/>
                <a:ea typeface="+mn-ea"/>
                <a:cs typeface="+mn-cs"/>
              </a:rPr>
              <a:t>fibrillin</a:t>
            </a:r>
            <a:r>
              <a:rPr lang="en-US" sz="1200" kern="1200" dirty="0" smtClean="0">
                <a:solidFill>
                  <a:schemeClr val="tx1"/>
                </a:solidFill>
                <a:effectLst/>
                <a:latin typeface="+mn-lt"/>
                <a:ea typeface="+mn-ea"/>
                <a:cs typeface="+mn-cs"/>
              </a:rPr>
              <a:t>. Abnormalities in this protein cause a myriad of distinct clinical problems, of which the musculoskeletal, cardiac, and ocular problems predominate.</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Several investigators studied various molecules that are found in the extracellular matrix over many years in order to elucidate the cause of </a:t>
            </a:r>
            <a:r>
              <a:rPr lang="en-US" sz="1200" kern="1200" dirty="0" err="1" smtClean="0">
                <a:solidFill>
                  <a:schemeClr val="tx1"/>
                </a:solidFill>
                <a:effectLst/>
                <a:latin typeface="+mn-lt"/>
                <a:ea typeface="+mn-ea"/>
                <a:cs typeface="+mn-cs"/>
              </a:rPr>
              <a:t>Marfan</a:t>
            </a:r>
            <a:r>
              <a:rPr lang="en-US" sz="1200" kern="1200" dirty="0" smtClean="0">
                <a:solidFill>
                  <a:schemeClr val="tx1"/>
                </a:solidFill>
                <a:effectLst/>
                <a:latin typeface="+mn-lt"/>
                <a:ea typeface="+mn-ea"/>
                <a:cs typeface="+mn-cs"/>
              </a:rPr>
              <a:t> syndrome. These included collagen, elastin, hyaluronic acid and </a:t>
            </a:r>
            <a:r>
              <a:rPr lang="en-US" sz="1200" kern="1200" dirty="0" err="1" smtClean="0">
                <a:solidFill>
                  <a:schemeClr val="tx1"/>
                </a:solidFill>
                <a:effectLst/>
                <a:latin typeface="+mn-lt"/>
                <a:ea typeface="+mn-ea"/>
                <a:cs typeface="+mn-cs"/>
              </a:rPr>
              <a:t>fibrillin</a:t>
            </a:r>
            <a:r>
              <a:rPr lang="en-US" sz="1200" kern="1200" dirty="0" smtClean="0">
                <a:solidFill>
                  <a:schemeClr val="tx1"/>
                </a:solidFill>
                <a:effectLst/>
                <a:latin typeface="+mn-lt"/>
                <a:ea typeface="+mn-ea"/>
                <a:cs typeface="+mn-cs"/>
              </a:rPr>
              <a:t>. Several point mutations have now been identifies in the </a:t>
            </a:r>
            <a:r>
              <a:rPr lang="en-US" sz="1200" kern="1200" dirty="0" err="1" smtClean="0">
                <a:solidFill>
                  <a:schemeClr val="tx1"/>
                </a:solidFill>
                <a:effectLst/>
                <a:latin typeface="+mn-lt"/>
                <a:ea typeface="+mn-ea"/>
                <a:cs typeface="+mn-cs"/>
              </a:rPr>
              <a:t>fibrillin</a:t>
            </a:r>
            <a:r>
              <a:rPr lang="en-US" sz="1200" kern="1200" dirty="0" smtClean="0">
                <a:solidFill>
                  <a:schemeClr val="tx1"/>
                </a:solidFill>
                <a:effectLst/>
                <a:latin typeface="+mn-lt"/>
                <a:ea typeface="+mn-ea"/>
                <a:cs typeface="+mn-cs"/>
              </a:rPr>
              <a:t> gene, most of which affect cysteine residues within the </a:t>
            </a:r>
            <a:r>
              <a:rPr lang="en-US" sz="1200" kern="1200" dirty="0" err="1" smtClean="0">
                <a:solidFill>
                  <a:schemeClr val="tx1"/>
                </a:solidFill>
                <a:effectLst/>
                <a:latin typeface="+mn-lt"/>
                <a:ea typeface="+mn-ea"/>
                <a:cs typeface="+mn-cs"/>
              </a:rPr>
              <a:t>microfibril</a:t>
            </a:r>
            <a:r>
              <a:rPr lang="en-US" sz="1200" kern="1200" dirty="0" smtClean="0">
                <a:solidFill>
                  <a:schemeClr val="tx1"/>
                </a:solidFill>
                <a:effectLst/>
                <a:latin typeface="+mn-lt"/>
                <a:ea typeface="+mn-ea"/>
                <a:cs typeface="+mn-cs"/>
              </a:rPr>
              <a:t>. These mutations are thus thought to cause defective </a:t>
            </a:r>
            <a:r>
              <a:rPr lang="en-US" sz="1200" kern="1200" dirty="0" err="1" smtClean="0">
                <a:solidFill>
                  <a:schemeClr val="tx1"/>
                </a:solidFill>
                <a:effectLst/>
                <a:latin typeface="+mn-lt"/>
                <a:ea typeface="+mn-ea"/>
                <a:cs typeface="+mn-cs"/>
              </a:rPr>
              <a:t>fibrillin</a:t>
            </a:r>
            <a:r>
              <a:rPr lang="en-US" sz="1200" kern="1200" dirty="0" smtClean="0">
                <a:solidFill>
                  <a:schemeClr val="tx1"/>
                </a:solidFill>
                <a:effectLst/>
                <a:latin typeface="+mn-lt"/>
                <a:ea typeface="+mn-ea"/>
                <a:cs typeface="+mn-cs"/>
              </a:rPr>
              <a:t> production. </a:t>
            </a:r>
            <a:r>
              <a:rPr lang="en-US" sz="1200" kern="1200" dirty="0" err="1" smtClean="0">
                <a:solidFill>
                  <a:schemeClr val="tx1"/>
                </a:solidFill>
                <a:effectLst/>
                <a:latin typeface="+mn-lt"/>
                <a:ea typeface="+mn-ea"/>
                <a:cs typeface="+mn-cs"/>
              </a:rPr>
              <a:t>Fibrillin’s</a:t>
            </a:r>
            <a:r>
              <a:rPr lang="en-US" sz="1200" kern="1200" dirty="0" smtClean="0">
                <a:solidFill>
                  <a:schemeClr val="tx1"/>
                </a:solidFill>
                <a:effectLst/>
                <a:latin typeface="+mn-lt"/>
                <a:ea typeface="+mn-ea"/>
                <a:cs typeface="+mn-cs"/>
              </a:rPr>
              <a:t> structure and function are altered by abnormal protein folding due to the alteration of bonding between cysteine residues, which in turn causes defective </a:t>
            </a:r>
            <a:r>
              <a:rPr lang="en-US" sz="1200" kern="1200" dirty="0" err="1" smtClean="0">
                <a:solidFill>
                  <a:schemeClr val="tx1"/>
                </a:solidFill>
                <a:effectLst/>
                <a:latin typeface="+mn-lt"/>
                <a:ea typeface="+mn-ea"/>
                <a:cs typeface="+mn-cs"/>
              </a:rPr>
              <a:t>microfibril</a:t>
            </a:r>
            <a:r>
              <a:rPr lang="en-US" sz="1200" kern="1200" dirty="0" smtClean="0">
                <a:solidFill>
                  <a:schemeClr val="tx1"/>
                </a:solidFill>
                <a:effectLst/>
                <a:latin typeface="+mn-lt"/>
                <a:ea typeface="+mn-ea"/>
                <a:cs typeface="+mn-cs"/>
              </a:rPr>
              <a:t> production.</a:t>
            </a:r>
            <a:r>
              <a:rPr lang="en-US" sz="1200" kern="1200" baseline="30000" dirty="0" smtClean="0">
                <a:solidFill>
                  <a:schemeClr val="tx1"/>
                </a:solidFill>
                <a:effectLst/>
                <a:latin typeface="+mn-lt"/>
                <a:ea typeface="+mn-ea"/>
                <a:cs typeface="+mn-cs"/>
              </a:rPr>
              <a:t>64</a:t>
            </a:r>
            <a:endParaRPr lang="en-IN"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Clinical features:</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estimated incidence of </a:t>
            </a:r>
            <a:r>
              <a:rPr lang="en-US" sz="1200" kern="1200" dirty="0" err="1" smtClean="0">
                <a:solidFill>
                  <a:schemeClr val="tx1"/>
                </a:solidFill>
                <a:effectLst/>
                <a:latin typeface="+mn-lt"/>
                <a:ea typeface="+mn-ea"/>
                <a:cs typeface="+mn-cs"/>
              </a:rPr>
              <a:t>Marfan</a:t>
            </a:r>
            <a:r>
              <a:rPr lang="en-US" sz="1200" kern="1200" dirty="0" smtClean="0">
                <a:solidFill>
                  <a:schemeClr val="tx1"/>
                </a:solidFill>
                <a:effectLst/>
                <a:latin typeface="+mn-lt"/>
                <a:ea typeface="+mn-ea"/>
                <a:cs typeface="+mn-cs"/>
              </a:rPr>
              <a:t> syndrome ranges from 1 in 5,000 to 1 in 10,000 births which includes stillbirths. The skeleton typically displays multiple deformities including the </a:t>
            </a:r>
            <a:r>
              <a:rPr lang="en-US" sz="1200" kern="1200" dirty="0" err="1" smtClean="0">
                <a:solidFill>
                  <a:schemeClr val="tx1"/>
                </a:solidFill>
                <a:effectLst/>
                <a:latin typeface="+mn-lt"/>
                <a:ea typeface="+mn-ea"/>
                <a:cs typeface="+mn-cs"/>
              </a:rPr>
              <a:t>arachnodactyly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dolichostenomelia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long limbs relative to trunk length, and thoracolumbar scoliosis. The shape of skull and face is characteristically long and narrow, and commonly suggests the diagnosis of the disease. Other features of the disease include </a:t>
            </a:r>
            <a:r>
              <a:rPr lang="en-US" sz="1200" kern="1200" dirty="0" err="1" smtClean="0">
                <a:solidFill>
                  <a:schemeClr val="tx1"/>
                </a:solidFill>
                <a:effectLst/>
                <a:latin typeface="+mn-lt"/>
                <a:ea typeface="+mn-ea"/>
                <a:cs typeface="+mn-cs"/>
              </a:rPr>
              <a:t>hyperextensibility</a:t>
            </a:r>
            <a:r>
              <a:rPr lang="en-US" sz="1200" kern="1200" dirty="0" smtClean="0">
                <a:solidFill>
                  <a:schemeClr val="tx1"/>
                </a:solidFill>
                <a:effectLst/>
                <a:latin typeface="+mn-lt"/>
                <a:ea typeface="+mn-ea"/>
                <a:cs typeface="+mn-cs"/>
              </a:rPr>
              <a:t> of joints with habitual dislocations, kyphosis and flat feet. </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cardiovascular system, aortic dilation, aortic regurgitation and aneurysms are the most worrisome clinical findings. Ocular findings include myopia, cataracts, retinal detachment and superior dislocation of lens.</a:t>
            </a:r>
            <a:endParaRPr lang="en-IN"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Oral manifestations:</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high arched palatal vault is very prevalent and may be constant finding. Bifid uvula and malocclusion are also reported. In addition, multiple </a:t>
            </a:r>
            <a:r>
              <a:rPr lang="en-US" sz="1200" kern="1200" dirty="0" err="1" smtClean="0">
                <a:solidFill>
                  <a:schemeClr val="tx1"/>
                </a:solidFill>
                <a:effectLst/>
                <a:latin typeface="+mn-lt"/>
                <a:ea typeface="+mn-ea"/>
                <a:cs typeface="+mn-cs"/>
              </a:rPr>
              <a:t>odontogenic</a:t>
            </a:r>
            <a:r>
              <a:rPr lang="en-US" sz="1200" kern="1200" dirty="0" smtClean="0">
                <a:solidFill>
                  <a:schemeClr val="tx1"/>
                </a:solidFill>
                <a:effectLst/>
                <a:latin typeface="+mn-lt"/>
                <a:ea typeface="+mn-ea"/>
                <a:cs typeface="+mn-cs"/>
              </a:rPr>
              <a:t> cysts of the maxilla and mandible and sometimes </a:t>
            </a:r>
            <a:r>
              <a:rPr lang="en-US" sz="1200" kern="1200" dirty="0" err="1" smtClean="0">
                <a:solidFill>
                  <a:schemeClr val="tx1"/>
                </a:solidFill>
                <a:effectLst/>
                <a:latin typeface="+mn-lt"/>
                <a:ea typeface="+mn-ea"/>
                <a:cs typeface="+mn-cs"/>
              </a:rPr>
              <a:t>temporomandibular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dysarthrosis</a:t>
            </a:r>
            <a:r>
              <a:rPr lang="en-US" sz="1200" kern="1200" dirty="0" smtClean="0">
                <a:solidFill>
                  <a:schemeClr val="tx1"/>
                </a:solidFill>
                <a:effectLst/>
                <a:latin typeface="+mn-lt"/>
                <a:ea typeface="+mn-ea"/>
                <a:cs typeface="+mn-cs"/>
              </a:rPr>
              <a:t> are reported. </a:t>
            </a:r>
            <a:endParaRPr lang="en-IN" sz="120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8627E87E-0D2B-40E9-BC31-16AAF5A06C42}" type="slidenum">
              <a:rPr lang="en-US" smtClean="0"/>
              <a:pPr/>
              <a:t>111</a:t>
            </a:fld>
            <a:endParaRPr lang="en-US"/>
          </a:p>
        </p:txBody>
      </p:sp>
    </p:spTree>
    <p:extLst>
      <p:ext uri="{BB962C8B-B14F-4D97-AF65-F5344CB8AC3E}">
        <p14:creationId xmlns:p14="http://schemas.microsoft.com/office/powerpoint/2010/main" xmlns="" val="35195807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DE69B1B-9FD3-449E-A5B2-6B9B2CE33AEF}" type="slidenum">
              <a:rPr lang="en-IN" smtClean="0"/>
              <a:pPr/>
              <a:t>112</a:t>
            </a:fld>
            <a:endParaRPr lang="en-IN"/>
          </a:p>
        </p:txBody>
      </p:sp>
    </p:spTree>
    <p:extLst>
      <p:ext uri="{BB962C8B-B14F-4D97-AF65-F5344CB8AC3E}">
        <p14:creationId xmlns:p14="http://schemas.microsoft.com/office/powerpoint/2010/main" xmlns="" val="41665573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DE69B1B-9FD3-449E-A5B2-6B9B2CE33AEF}" type="slidenum">
              <a:rPr lang="en-IN" smtClean="0"/>
              <a:pPr/>
              <a:t>113</a:t>
            </a:fld>
            <a:endParaRPr lang="en-IN"/>
          </a:p>
        </p:txBody>
      </p:sp>
    </p:spTree>
    <p:extLst>
      <p:ext uri="{BB962C8B-B14F-4D97-AF65-F5344CB8AC3E}">
        <p14:creationId xmlns:p14="http://schemas.microsoft.com/office/powerpoint/2010/main" xmlns="" val="24756691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DE69B1B-9FD3-449E-A5B2-6B9B2CE33AEF}" type="slidenum">
              <a:rPr lang="en-IN" smtClean="0"/>
              <a:pPr/>
              <a:t>114</a:t>
            </a:fld>
            <a:endParaRPr lang="en-IN"/>
          </a:p>
        </p:txBody>
      </p:sp>
    </p:spTree>
    <p:extLst>
      <p:ext uri="{BB962C8B-B14F-4D97-AF65-F5344CB8AC3E}">
        <p14:creationId xmlns:p14="http://schemas.microsoft.com/office/powerpoint/2010/main" xmlns="" val="38377115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DE69B1B-9FD3-449E-A5B2-6B9B2CE33AEF}" type="slidenum">
              <a:rPr lang="en-IN" smtClean="0"/>
              <a:pPr/>
              <a:t>115</a:t>
            </a:fld>
            <a:endParaRPr lang="en-IN"/>
          </a:p>
        </p:txBody>
      </p:sp>
    </p:spTree>
    <p:extLst>
      <p:ext uri="{BB962C8B-B14F-4D97-AF65-F5344CB8AC3E}">
        <p14:creationId xmlns:p14="http://schemas.microsoft.com/office/powerpoint/2010/main" xmlns="" val="18698449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DE69B1B-9FD3-449E-A5B2-6B9B2CE33AEF}" type="slidenum">
              <a:rPr lang="en-IN" smtClean="0"/>
              <a:pPr/>
              <a:t>116</a:t>
            </a:fld>
            <a:endParaRPr lang="en-IN"/>
          </a:p>
        </p:txBody>
      </p:sp>
    </p:spTree>
    <p:extLst>
      <p:ext uri="{BB962C8B-B14F-4D97-AF65-F5344CB8AC3E}">
        <p14:creationId xmlns:p14="http://schemas.microsoft.com/office/powerpoint/2010/main" xmlns="" val="30946201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DE69B1B-9FD3-449E-A5B2-6B9B2CE33AEF}" type="slidenum">
              <a:rPr lang="en-IN" smtClean="0"/>
              <a:pPr/>
              <a:t>117</a:t>
            </a:fld>
            <a:endParaRPr lang="en-IN"/>
          </a:p>
        </p:txBody>
      </p:sp>
    </p:spTree>
    <p:extLst>
      <p:ext uri="{BB962C8B-B14F-4D97-AF65-F5344CB8AC3E}">
        <p14:creationId xmlns:p14="http://schemas.microsoft.com/office/powerpoint/2010/main" xmlns="" val="8290584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6828656-2755-4719-B959-F3FFDE4B19AE}" type="slidenum">
              <a:rPr lang="en-IN" smtClean="0"/>
              <a:pPr/>
              <a:t>118</a:t>
            </a:fld>
            <a:endParaRPr lang="en-IN"/>
          </a:p>
        </p:txBody>
      </p:sp>
    </p:spTree>
    <p:extLst>
      <p:ext uri="{BB962C8B-B14F-4D97-AF65-F5344CB8AC3E}">
        <p14:creationId xmlns:p14="http://schemas.microsoft.com/office/powerpoint/2010/main" xmlns="" val="36277102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6828656-2755-4719-B959-F3FFDE4B19AE}" type="slidenum">
              <a:rPr lang="en-IN" smtClean="0"/>
              <a:pPr/>
              <a:t>119</a:t>
            </a:fld>
            <a:endParaRPr lang="en-IN"/>
          </a:p>
        </p:txBody>
      </p:sp>
    </p:spTree>
    <p:extLst>
      <p:ext uri="{BB962C8B-B14F-4D97-AF65-F5344CB8AC3E}">
        <p14:creationId xmlns:p14="http://schemas.microsoft.com/office/powerpoint/2010/main" xmlns="" val="276397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a:t>
            </a:fld>
            <a:endParaRPr lang="en-IN"/>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120</a:t>
            </a:fld>
            <a:endParaRPr lang="en-IN"/>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121</a:t>
            </a:fld>
            <a:endParaRPr lang="en-IN"/>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122</a:t>
            </a:fld>
            <a:endParaRPr lang="en-IN"/>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123</a:t>
            </a:fld>
            <a:endParaRPr lang="en-IN"/>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124</a:t>
            </a:fld>
            <a:endParaRPr lang="en-IN"/>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125</a:t>
            </a:fld>
            <a:endParaRPr lang="en-IN"/>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126</a:t>
            </a:fld>
            <a:endParaRPr lang="en-IN"/>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127</a:t>
            </a:fld>
            <a:endParaRPr lang="en-IN"/>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128</a:t>
            </a:fld>
            <a:endParaRPr lang="en-IN"/>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129</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a:t>
            </a:fld>
            <a:endParaRPr lang="en-IN"/>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130</a:t>
            </a:fld>
            <a:endParaRPr lang="en-IN"/>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131</a:t>
            </a:fld>
            <a:endParaRPr lang="en-IN"/>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132</a:t>
            </a:fld>
            <a:endParaRPr lang="en-IN"/>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133</a:t>
            </a:fld>
            <a:endParaRPr lang="en-IN"/>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134</a:t>
            </a:fld>
            <a:endParaRPr lang="en-IN"/>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135</a:t>
            </a:fld>
            <a:endParaRPr lang="en-IN"/>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136</a:t>
            </a:fld>
            <a:endParaRPr lang="en-IN"/>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137</a:t>
            </a:fld>
            <a:endParaRPr lang="en-IN"/>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697A39B-952A-44AB-A1EF-E9B41CE110CD}" type="slidenum">
              <a:rPr lang="en-IN" smtClean="0"/>
              <a:pPr/>
              <a:t>138</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14</a:t>
            </a:fld>
            <a:endParaRPr lang="en-IN"/>
          </a:p>
        </p:txBody>
      </p:sp>
    </p:spTree>
    <p:extLst>
      <p:ext uri="{BB962C8B-B14F-4D97-AF65-F5344CB8AC3E}">
        <p14:creationId xmlns:p14="http://schemas.microsoft.com/office/powerpoint/2010/main" xmlns="" val="1475490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15</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16</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17</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18</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19</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20</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21</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22</a:t>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23</a:t>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24</a:t>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25</a:t>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26</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27</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28</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29</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3</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30</a:t>
            </a:fld>
            <a:endParaRPr lang="en-IN"/>
          </a:p>
        </p:txBody>
      </p:sp>
    </p:spTree>
    <p:extLst>
      <p:ext uri="{BB962C8B-B14F-4D97-AF65-F5344CB8AC3E}">
        <p14:creationId xmlns:p14="http://schemas.microsoft.com/office/powerpoint/2010/main" xmlns="" val="114588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31</a:t>
            </a:fld>
            <a:endParaRPr lang="en-IN"/>
          </a:p>
        </p:txBody>
      </p:sp>
    </p:spTree>
    <p:extLst>
      <p:ext uri="{BB962C8B-B14F-4D97-AF65-F5344CB8AC3E}">
        <p14:creationId xmlns:p14="http://schemas.microsoft.com/office/powerpoint/2010/main" xmlns="" val="3107169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32</a:t>
            </a:fld>
            <a:endParaRPr lang="en-IN"/>
          </a:p>
        </p:txBody>
      </p:sp>
    </p:spTree>
    <p:extLst>
      <p:ext uri="{BB962C8B-B14F-4D97-AF65-F5344CB8AC3E}">
        <p14:creationId xmlns:p14="http://schemas.microsoft.com/office/powerpoint/2010/main" xmlns="" val="2705362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33</a:t>
            </a:fld>
            <a:endParaRPr lang="en-IN"/>
          </a:p>
        </p:txBody>
      </p:sp>
    </p:spTree>
    <p:extLst>
      <p:ext uri="{BB962C8B-B14F-4D97-AF65-F5344CB8AC3E}">
        <p14:creationId xmlns:p14="http://schemas.microsoft.com/office/powerpoint/2010/main" xmlns="" val="3418148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34</a:t>
            </a:fld>
            <a:endParaRPr lang="en-IN"/>
          </a:p>
        </p:txBody>
      </p:sp>
    </p:spTree>
    <p:extLst>
      <p:ext uri="{BB962C8B-B14F-4D97-AF65-F5344CB8AC3E}">
        <p14:creationId xmlns:p14="http://schemas.microsoft.com/office/powerpoint/2010/main" xmlns="" val="1366196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3C279FC-9566-4073-8D09-AEBF0E04B600}" type="slidenum">
              <a:rPr lang="en-IN" smtClean="0"/>
              <a:pPr/>
              <a:t>35</a:t>
            </a:fld>
            <a:endParaRPr lang="en-IN"/>
          </a:p>
        </p:txBody>
      </p:sp>
    </p:spTree>
    <p:extLst>
      <p:ext uri="{BB962C8B-B14F-4D97-AF65-F5344CB8AC3E}">
        <p14:creationId xmlns:p14="http://schemas.microsoft.com/office/powerpoint/2010/main" xmlns="" val="808883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36</a:t>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37</a:t>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38</a:t>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39</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a:t>
            </a:fld>
            <a:endParaRPr lang="en-I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40</a:t>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41</a:t>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42</a:t>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43</a:t>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44</a:t>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45</a:t>
            </a:fld>
            <a:endParaRPr lang="en-I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46</a:t>
            </a:fld>
            <a:endParaRPr lang="en-I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47</a:t>
            </a:fld>
            <a:endParaRPr lang="en-I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48</a:t>
            </a:fld>
            <a:endParaRPr lang="en-I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49</a:t>
            </a:fld>
            <a:endParaRPr lang="en-IN"/>
          </a:p>
        </p:txBody>
      </p:sp>
    </p:spTree>
    <p:extLst>
      <p:ext uri="{BB962C8B-B14F-4D97-AF65-F5344CB8AC3E}">
        <p14:creationId xmlns:p14="http://schemas.microsoft.com/office/powerpoint/2010/main" xmlns="" val="2476448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a:t>
            </a:fld>
            <a:endParaRPr lang="en-I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50</a:t>
            </a:fld>
            <a:endParaRPr lang="en-I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51</a:t>
            </a:fld>
            <a:endParaRPr lang="en-I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52</a:t>
            </a:fld>
            <a:endParaRPr lang="en-I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53</a:t>
            </a:fld>
            <a:endParaRPr lang="en-I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54</a:t>
            </a:fld>
            <a:endParaRPr lang="en-I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55</a:t>
            </a:fld>
            <a:endParaRPr lang="en-I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56</a:t>
            </a:fld>
            <a:endParaRPr lang="en-I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57</a:t>
            </a:fld>
            <a:endParaRPr lang="en-I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58</a:t>
            </a:fld>
            <a:endParaRPr lang="en-I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59</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a:t>
            </a:fld>
            <a:endParaRPr lang="en-I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60</a:t>
            </a:fld>
            <a:endParaRPr lang="en-I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61</a:t>
            </a:fld>
            <a:endParaRPr lang="en-I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62</a:t>
            </a:fld>
            <a:endParaRPr lang="en-I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63</a:t>
            </a:fld>
            <a:endParaRPr lang="en-I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64</a:t>
            </a:fld>
            <a:endParaRPr lang="en-I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65</a:t>
            </a:fld>
            <a:endParaRPr lang="en-I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66</a:t>
            </a:fld>
            <a:endParaRPr lang="en-I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67</a:t>
            </a:fld>
            <a:endParaRPr lang="en-I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68</a:t>
            </a:fld>
            <a:endParaRPr lang="en-I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69</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a:t>
            </a:fld>
            <a:endParaRPr lang="en-I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70</a:t>
            </a:fld>
            <a:endParaRPr lang="en-I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71</a:t>
            </a:fld>
            <a:endParaRPr lang="en-I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72</a:t>
            </a:fld>
            <a:endParaRPr lang="en-I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73</a:t>
            </a:fld>
            <a:endParaRPr lang="en-IN"/>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74</a:t>
            </a:fld>
            <a:endParaRPr lang="en-I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75</a:t>
            </a:fld>
            <a:endParaRPr lang="en-IN"/>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76</a:t>
            </a:fld>
            <a:endParaRPr lang="en-IN"/>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77</a:t>
            </a:fld>
            <a:endParaRPr lang="en-IN"/>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78</a:t>
            </a:fld>
            <a:endParaRPr lang="en-IN"/>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79</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8</a:t>
            </a:fld>
            <a:endParaRPr lang="en-I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80</a:t>
            </a:fld>
            <a:endParaRPr lang="en-IN"/>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81</a:t>
            </a:fld>
            <a:endParaRPr lang="en-IN"/>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82</a:t>
            </a:fld>
            <a:endParaRPr lang="en-IN"/>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047A916-479D-4D6C-AB0F-C73749E09098}" type="slidenum">
              <a:rPr lang="en-US" smtClean="0"/>
              <a:pPr/>
              <a:t>83</a:t>
            </a:fld>
            <a:endParaRPr lang="en-US"/>
          </a:p>
        </p:txBody>
      </p:sp>
    </p:spTree>
    <p:extLst>
      <p:ext uri="{BB962C8B-B14F-4D97-AF65-F5344CB8AC3E}">
        <p14:creationId xmlns:p14="http://schemas.microsoft.com/office/powerpoint/2010/main" xmlns="" val="23636194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84</a:t>
            </a:fld>
            <a:endParaRPr lang="en-IN"/>
          </a:p>
        </p:txBody>
      </p:sp>
    </p:spTree>
    <p:extLst>
      <p:ext uri="{BB962C8B-B14F-4D97-AF65-F5344CB8AC3E}">
        <p14:creationId xmlns:p14="http://schemas.microsoft.com/office/powerpoint/2010/main" xmlns="" val="1846469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85</a:t>
            </a:fld>
            <a:endParaRPr lang="en-IN"/>
          </a:p>
        </p:txBody>
      </p:sp>
    </p:spTree>
    <p:extLst>
      <p:ext uri="{BB962C8B-B14F-4D97-AF65-F5344CB8AC3E}">
        <p14:creationId xmlns:p14="http://schemas.microsoft.com/office/powerpoint/2010/main" xmlns="" val="1447356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86</a:t>
            </a:fld>
            <a:endParaRPr lang="en-IN"/>
          </a:p>
        </p:txBody>
      </p:sp>
    </p:spTree>
    <p:extLst>
      <p:ext uri="{BB962C8B-B14F-4D97-AF65-F5344CB8AC3E}">
        <p14:creationId xmlns:p14="http://schemas.microsoft.com/office/powerpoint/2010/main" xmlns="" val="15954872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F6E6E-3083-4E77-A06F-E85E7C21C4CA}" type="slidenum">
              <a:rPr lang="en-US" smtClean="0"/>
              <a:pPr/>
              <a:t>87</a:t>
            </a:fld>
            <a:endParaRPr lang="en-US"/>
          </a:p>
        </p:txBody>
      </p:sp>
    </p:spTree>
    <p:extLst>
      <p:ext uri="{BB962C8B-B14F-4D97-AF65-F5344CB8AC3E}">
        <p14:creationId xmlns:p14="http://schemas.microsoft.com/office/powerpoint/2010/main" xmlns="" val="29618757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88</a:t>
            </a:fld>
            <a:endParaRPr lang="en-IN"/>
          </a:p>
        </p:txBody>
      </p:sp>
    </p:spTree>
    <p:extLst>
      <p:ext uri="{BB962C8B-B14F-4D97-AF65-F5344CB8AC3E}">
        <p14:creationId xmlns:p14="http://schemas.microsoft.com/office/powerpoint/2010/main" xmlns="" val="28404621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047A916-479D-4D6C-AB0F-C73749E09098}" type="slidenum">
              <a:rPr lang="en-US" smtClean="0"/>
              <a:pPr/>
              <a:t>89</a:t>
            </a:fld>
            <a:endParaRPr lang="en-US"/>
          </a:p>
        </p:txBody>
      </p:sp>
    </p:spTree>
    <p:extLst>
      <p:ext uri="{BB962C8B-B14F-4D97-AF65-F5344CB8AC3E}">
        <p14:creationId xmlns:p14="http://schemas.microsoft.com/office/powerpoint/2010/main" xmlns="" val="11595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F697A39B-952A-44AB-A1EF-E9B41CE110CD}" type="slidenum">
              <a:rPr lang="en-IN" smtClean="0"/>
              <a:pPr/>
              <a:t>9</a:t>
            </a:fld>
            <a:endParaRPr lang="en-IN"/>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90</a:t>
            </a:fld>
            <a:endParaRPr lang="en-IN"/>
          </a:p>
        </p:txBody>
      </p:sp>
    </p:spTree>
    <p:extLst>
      <p:ext uri="{BB962C8B-B14F-4D97-AF65-F5344CB8AC3E}">
        <p14:creationId xmlns:p14="http://schemas.microsoft.com/office/powerpoint/2010/main" xmlns="" val="24802512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a:defRPr/>
            </a:pPr>
            <a:fld id="{AB85C1B5-1F7C-4D4C-BDB1-FE8DE502FEA5}" type="slidenum">
              <a:rPr lang="en-US" smtClean="0"/>
              <a:pPr>
                <a:defRPr/>
              </a:pPr>
              <a:t>91</a:t>
            </a:fld>
            <a:endParaRPr lang="en-US" dirty="0"/>
          </a:p>
        </p:txBody>
      </p:sp>
    </p:spTree>
    <p:extLst>
      <p:ext uri="{BB962C8B-B14F-4D97-AF65-F5344CB8AC3E}">
        <p14:creationId xmlns:p14="http://schemas.microsoft.com/office/powerpoint/2010/main" xmlns="" val="8095413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a:defRPr/>
            </a:pPr>
            <a:fld id="{AB85C1B5-1F7C-4D4C-BDB1-FE8DE502FEA5}" type="slidenum">
              <a:rPr lang="en-US" smtClean="0"/>
              <a:pPr>
                <a:defRPr/>
              </a:pPr>
              <a:t>92</a:t>
            </a:fld>
            <a:endParaRPr lang="en-US" dirty="0"/>
          </a:p>
        </p:txBody>
      </p:sp>
    </p:spTree>
    <p:extLst>
      <p:ext uri="{BB962C8B-B14F-4D97-AF65-F5344CB8AC3E}">
        <p14:creationId xmlns:p14="http://schemas.microsoft.com/office/powerpoint/2010/main" xmlns="" val="1710701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a:defRPr/>
            </a:pPr>
            <a:fld id="{AB85C1B5-1F7C-4D4C-BDB1-FE8DE502FEA5}" type="slidenum">
              <a:rPr lang="en-US" smtClean="0"/>
              <a:pPr>
                <a:defRPr/>
              </a:pPr>
              <a:t>93</a:t>
            </a:fld>
            <a:endParaRPr lang="en-US" dirty="0"/>
          </a:p>
        </p:txBody>
      </p:sp>
    </p:spTree>
    <p:extLst>
      <p:ext uri="{BB962C8B-B14F-4D97-AF65-F5344CB8AC3E}">
        <p14:creationId xmlns:p14="http://schemas.microsoft.com/office/powerpoint/2010/main" xmlns="" val="42721509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a:defRPr/>
            </a:pPr>
            <a:fld id="{AB85C1B5-1F7C-4D4C-BDB1-FE8DE502FEA5}" type="slidenum">
              <a:rPr lang="en-US" smtClean="0"/>
              <a:pPr>
                <a:defRPr/>
              </a:pPr>
              <a:t>94</a:t>
            </a:fld>
            <a:endParaRPr lang="en-US" dirty="0"/>
          </a:p>
        </p:txBody>
      </p:sp>
    </p:spTree>
    <p:extLst>
      <p:ext uri="{BB962C8B-B14F-4D97-AF65-F5344CB8AC3E}">
        <p14:creationId xmlns:p14="http://schemas.microsoft.com/office/powerpoint/2010/main" xmlns="" val="27945527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a:defRPr/>
            </a:pPr>
            <a:fld id="{AB85C1B5-1F7C-4D4C-BDB1-FE8DE502FEA5}" type="slidenum">
              <a:rPr lang="en-US" smtClean="0"/>
              <a:pPr>
                <a:defRPr/>
              </a:pPr>
              <a:t>95</a:t>
            </a:fld>
            <a:endParaRPr lang="en-US" dirty="0"/>
          </a:p>
        </p:txBody>
      </p:sp>
    </p:spTree>
    <p:extLst>
      <p:ext uri="{BB962C8B-B14F-4D97-AF65-F5344CB8AC3E}">
        <p14:creationId xmlns:p14="http://schemas.microsoft.com/office/powerpoint/2010/main" xmlns="" val="14276746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3B9C318-58F5-48EE-AB27-2F1C6E24EA85}" type="slidenum">
              <a:rPr lang="en-IN" smtClean="0"/>
              <a:pPr/>
              <a:t>96</a:t>
            </a:fld>
            <a:endParaRPr lang="en-IN"/>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047A916-479D-4D6C-AB0F-C73749E09098}" type="slidenum">
              <a:rPr lang="en-US" smtClean="0"/>
              <a:pPr/>
              <a:t>97</a:t>
            </a:fld>
            <a:endParaRPr lang="en-US"/>
          </a:p>
        </p:txBody>
      </p:sp>
    </p:spTree>
    <p:extLst>
      <p:ext uri="{BB962C8B-B14F-4D97-AF65-F5344CB8AC3E}">
        <p14:creationId xmlns:p14="http://schemas.microsoft.com/office/powerpoint/2010/main" xmlns="" val="26766948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98</a:t>
            </a:fld>
            <a:endParaRPr lang="en-IN"/>
          </a:p>
        </p:txBody>
      </p:sp>
    </p:spTree>
    <p:extLst>
      <p:ext uri="{BB962C8B-B14F-4D97-AF65-F5344CB8AC3E}">
        <p14:creationId xmlns:p14="http://schemas.microsoft.com/office/powerpoint/2010/main" xmlns="" val="38682018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3B9C318-58F5-48EE-AB27-2F1C6E24EA85}" type="slidenum">
              <a:rPr lang="en-IN" smtClean="0"/>
              <a:pPr/>
              <a:t>99</a:t>
            </a:fld>
            <a:endParaRPr lang="en-IN"/>
          </a:p>
        </p:txBody>
      </p:sp>
    </p:spTree>
    <p:extLst>
      <p:ext uri="{BB962C8B-B14F-4D97-AF65-F5344CB8AC3E}">
        <p14:creationId xmlns:p14="http://schemas.microsoft.com/office/powerpoint/2010/main" xmlns="" val="65181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12/10/2021</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1D70B1F4-00C6-40D5-AF3E-A1EC2B977D26}" type="datetime1">
              <a:rPr lang="en-US" smtClean="0"/>
              <a:pPr/>
              <a:t>12/10/2021</a:t>
            </a:fld>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202CF498-7EF8-4295-8D4C-E887AD0ADBEC}" type="slidenum">
              <a:rPr lang="en-US"/>
              <a:pPr/>
              <a:t>‹#›</a:t>
            </a:fld>
            <a:endParaRPr lang="en-US"/>
          </a:p>
        </p:txBody>
      </p:sp>
    </p:spTree>
    <p:extLst>
      <p:ext uri="{BB962C8B-B14F-4D97-AF65-F5344CB8AC3E}">
        <p14:creationId xmlns:p14="http://schemas.microsoft.com/office/powerpoint/2010/main" xmlns="" val="19582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12/10/2021</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12/10/2021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12/10/2021</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12/10/2021</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D8BD707-D9CF-40AE-B4C6-C98DA3205C09}" type="datetimeFigureOut">
              <a:rPr lang="en-US" smtClean="0"/>
              <a:pPr/>
              <a:t>12/10/2021</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6F15528-21DE-4FAA-801E-634DDDAF4B2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12.png"/><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google.co.in/url?sa=i&amp;rct=j&amp;q=&amp;esrc=s&amp;source=images&amp;cd=&amp;cad=rja&amp;docid=yY04THGbvh8_RM&amp;tbnid=smMgA2YLnp9r9M:&amp;ved=0CAUQjRw&amp;url=http://m.ztopics.com/Cleidocranial%20dysostosis/&amp;ei=Q5MDU6PIIdGviQe3xoHwBA&amp;bvm=bv.61535280,d.dGI&amp;psig=AFQjCNHnV-0umJZL1Qy_NYZnUnibhfcfbw&amp;ust=1392829568650631"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3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95.jpeg"/></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451166" cy="1905000"/>
          </a:xfrm>
        </p:spPr>
        <p:txBody>
          <a:bodyPr>
            <a:normAutofit/>
          </a:bodyPr>
          <a:lstStyle/>
          <a:p>
            <a:pPr algn="ctr"/>
            <a:r>
              <a:rPr lang="en-US" sz="4000" i="1" dirty="0" smtClean="0">
                <a:solidFill>
                  <a:srgbClr val="FF0000"/>
                </a:solidFill>
              </a:rPr>
              <a:t>FIBRO-OSSEOUS LESIONS OF MAXILLOFACIAL REGION</a:t>
            </a:r>
            <a:endParaRPr lang="en-IN" sz="4000" i="1" dirty="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4267200" y="2981324"/>
            <a:ext cx="2971800" cy="3438525"/>
          </a:xfrm>
          <a:prstGeom prst="rect">
            <a:avLst/>
          </a:prstGeom>
          <a:noFill/>
          <a:ln w="9525">
            <a:noFill/>
            <a:miter lim="800000"/>
            <a:headEnd/>
            <a:tailEnd/>
          </a:ln>
        </p:spPr>
      </p:pic>
      <p:pic>
        <p:nvPicPr>
          <p:cNvPr id="190465" name="Picture 1"/>
          <p:cNvPicPr>
            <a:picLocks noChangeAspect="1" noChangeArrowheads="1"/>
          </p:cNvPicPr>
          <p:nvPr/>
        </p:nvPicPr>
        <p:blipFill>
          <a:blip r:embed="rId4" cstate="print"/>
          <a:srcRect/>
          <a:stretch>
            <a:fillRect/>
          </a:stretch>
        </p:blipFill>
        <p:spPr bwMode="auto">
          <a:xfrm>
            <a:off x="685800" y="2895600"/>
            <a:ext cx="2743200" cy="360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5410200" cy="634536"/>
          </a:xfrm>
        </p:spPr>
        <p:txBody>
          <a:bodyPr>
            <a:normAutofit fontScale="90000"/>
          </a:bodyPr>
          <a:lstStyle/>
          <a:p>
            <a:r>
              <a:rPr lang="en-US" sz="3200" dirty="0" smtClean="0">
                <a:solidFill>
                  <a:schemeClr val="tx1"/>
                </a:solidFill>
                <a:latin typeface="Arial" pitchFamily="34" charset="0"/>
                <a:cs typeface="Arial" pitchFamily="34" charset="0"/>
              </a:rPr>
              <a:t>HISTORICAL BACKGROUND</a:t>
            </a:r>
            <a:endParaRPr lang="en-IN" sz="3200"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457200" y="1371600"/>
            <a:ext cx="8229600" cy="5029517"/>
          </a:xfrm>
        </p:spPr>
        <p:txBody>
          <a:bodyPr>
            <a:normAutofit fontScale="92500"/>
          </a:bodyPr>
          <a:lstStyle/>
          <a:p>
            <a:r>
              <a:rPr lang="en-US" sz="2400" dirty="0" smtClean="0">
                <a:latin typeface="Arial" pitchFamily="34" charset="0"/>
                <a:cs typeface="Arial" pitchFamily="34" charset="0"/>
              </a:rPr>
              <a:t>Virchow in 1968 introduced the term “</a:t>
            </a:r>
            <a:r>
              <a:rPr lang="en-US" sz="2400" b="1" i="1" dirty="0" err="1" smtClean="0">
                <a:solidFill>
                  <a:srgbClr val="FFFF00"/>
                </a:solidFill>
                <a:latin typeface="Arial" pitchFamily="34" charset="0"/>
                <a:cs typeface="Arial" pitchFamily="34" charset="0"/>
              </a:rPr>
              <a:t>leontiasis</a:t>
            </a:r>
            <a:r>
              <a:rPr lang="en-US" sz="2400" b="1" i="1" dirty="0" smtClean="0">
                <a:solidFill>
                  <a:srgbClr val="FFFF00"/>
                </a:solidFill>
                <a:latin typeface="Arial" pitchFamily="34" charset="0"/>
                <a:cs typeface="Arial" pitchFamily="34" charset="0"/>
              </a:rPr>
              <a:t> </a:t>
            </a:r>
            <a:r>
              <a:rPr lang="en-US" sz="2400" b="1" i="1" dirty="0" err="1" smtClean="0">
                <a:solidFill>
                  <a:srgbClr val="FFFF00"/>
                </a:solidFill>
                <a:latin typeface="Arial" pitchFamily="34" charset="0"/>
                <a:cs typeface="Arial" pitchFamily="34" charset="0"/>
              </a:rPr>
              <a:t>ossea</a:t>
            </a:r>
            <a:r>
              <a:rPr lang="en-US" sz="2400" b="1" dirty="0" smtClean="0">
                <a:solidFill>
                  <a:srgbClr val="FFFF00"/>
                </a:solidFill>
                <a:latin typeface="Arial" pitchFamily="34" charset="0"/>
                <a:cs typeface="Arial" pitchFamily="34" charset="0"/>
              </a:rPr>
              <a:t>”.</a:t>
            </a:r>
          </a:p>
          <a:p>
            <a:pPr>
              <a:buNone/>
            </a:pP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Pagets</a:t>
            </a:r>
            <a:r>
              <a:rPr lang="en-US" sz="2400" dirty="0" smtClean="0">
                <a:latin typeface="Arial" pitchFamily="34" charset="0"/>
                <a:cs typeface="Arial" pitchFamily="34" charset="0"/>
              </a:rPr>
              <a:t> in 1877 defined “</a:t>
            </a:r>
            <a:r>
              <a:rPr lang="en-US" sz="2400" b="1" i="1" dirty="0" err="1" smtClean="0">
                <a:solidFill>
                  <a:srgbClr val="FFFF00"/>
                </a:solidFill>
                <a:latin typeface="Arial" pitchFamily="34" charset="0"/>
                <a:cs typeface="Arial" pitchFamily="34" charset="0"/>
              </a:rPr>
              <a:t>ostitis</a:t>
            </a:r>
            <a:r>
              <a:rPr lang="en-US" sz="2400" b="1" i="1" dirty="0" smtClean="0">
                <a:solidFill>
                  <a:srgbClr val="FFFF00"/>
                </a:solidFill>
                <a:latin typeface="Arial" pitchFamily="34" charset="0"/>
                <a:cs typeface="Arial" pitchFamily="34" charset="0"/>
              </a:rPr>
              <a:t> </a:t>
            </a:r>
            <a:r>
              <a:rPr lang="en-US" sz="2400" b="1" i="1" dirty="0" err="1" smtClean="0">
                <a:solidFill>
                  <a:srgbClr val="FFFF00"/>
                </a:solidFill>
                <a:latin typeface="Arial" pitchFamily="34" charset="0"/>
                <a:cs typeface="Arial" pitchFamily="34" charset="0"/>
              </a:rPr>
              <a:t>deformans</a:t>
            </a:r>
            <a:r>
              <a:rPr lang="en-US" sz="2400" b="1" i="1" dirty="0" smtClean="0">
                <a:solidFill>
                  <a:srgbClr val="FFFF00"/>
                </a:solidFill>
                <a:latin typeface="Arial" pitchFamily="34" charset="0"/>
                <a:cs typeface="Arial" pitchFamily="34" charset="0"/>
              </a:rPr>
              <a:t>”.</a:t>
            </a:r>
          </a:p>
          <a:p>
            <a:pPr>
              <a:buNone/>
            </a:pPr>
            <a:endParaRPr lang="en-US" sz="2400" i="1"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Von Recklinghausen in 1891 introduced the term </a:t>
            </a:r>
            <a:r>
              <a:rPr lang="en-US" sz="2400" dirty="0" smtClean="0">
                <a:solidFill>
                  <a:srgbClr val="FFFF00"/>
                </a:solidFill>
                <a:latin typeface="Arial" pitchFamily="34" charset="0"/>
                <a:cs typeface="Arial" pitchFamily="34" charset="0"/>
              </a:rPr>
              <a:t>“</a:t>
            </a:r>
            <a:r>
              <a:rPr lang="en-US" sz="2400" i="1" dirty="0" err="1" smtClean="0">
                <a:solidFill>
                  <a:srgbClr val="FFFF00"/>
                </a:solidFill>
                <a:latin typeface="Arial" pitchFamily="34" charset="0"/>
                <a:cs typeface="Arial" pitchFamily="34" charset="0"/>
              </a:rPr>
              <a:t>Osteitis</a:t>
            </a:r>
            <a:r>
              <a:rPr lang="en-US" sz="2400" i="1" dirty="0" smtClean="0">
                <a:solidFill>
                  <a:srgbClr val="FFFF00"/>
                </a:solidFill>
                <a:latin typeface="Arial" pitchFamily="34" charset="0"/>
                <a:cs typeface="Arial" pitchFamily="34" charset="0"/>
              </a:rPr>
              <a:t> </a:t>
            </a:r>
            <a:r>
              <a:rPr lang="en-US" sz="2400" i="1" dirty="0" err="1" smtClean="0">
                <a:solidFill>
                  <a:srgbClr val="FFFF00"/>
                </a:solidFill>
                <a:latin typeface="Arial" pitchFamily="34" charset="0"/>
                <a:cs typeface="Arial" pitchFamily="34" charset="0"/>
              </a:rPr>
              <a:t>fibrosa</a:t>
            </a:r>
            <a:r>
              <a:rPr lang="en-US" sz="2400" i="1" dirty="0" smtClean="0">
                <a:solidFill>
                  <a:srgbClr val="FFFF00"/>
                </a:solidFill>
                <a:latin typeface="Arial" pitchFamily="34" charset="0"/>
                <a:cs typeface="Arial" pitchFamily="34" charset="0"/>
              </a:rPr>
              <a:t>”.</a:t>
            </a:r>
          </a:p>
          <a:p>
            <a:pPr>
              <a:buNone/>
            </a:pPr>
            <a:endParaRPr lang="en-US" sz="2400" dirty="0" smtClean="0">
              <a:latin typeface="Arial" pitchFamily="34" charset="0"/>
              <a:cs typeface="Arial" pitchFamily="34" charset="0"/>
            </a:endParaRPr>
          </a:p>
          <a:p>
            <a:pPr>
              <a:buNone/>
            </a:pPr>
            <a:endParaRPr lang="en-US" sz="2400" i="1" dirty="0" smtClean="0">
              <a:latin typeface="Arial" pitchFamily="34" charset="0"/>
              <a:cs typeface="Arial" pitchFamily="34" charset="0"/>
            </a:endParaRPr>
          </a:p>
          <a:p>
            <a:r>
              <a:rPr lang="en-US" sz="2400" dirty="0" smtClean="0">
                <a:latin typeface="Arial" pitchFamily="34" charset="0"/>
                <a:cs typeface="Arial" pitchFamily="34" charset="0"/>
              </a:rPr>
              <a:t>Montgomery in 1927  first used the term </a:t>
            </a:r>
            <a:r>
              <a:rPr lang="en-US" sz="2400" i="1" dirty="0" smtClean="0">
                <a:latin typeface="Arial" pitchFamily="34" charset="0"/>
                <a:cs typeface="Arial" pitchFamily="34" charset="0"/>
              </a:rPr>
              <a:t>ossifying </a:t>
            </a:r>
            <a:r>
              <a:rPr lang="en-US" sz="2400" i="1" dirty="0" err="1" smtClean="0">
                <a:latin typeface="Arial" pitchFamily="34" charset="0"/>
                <a:cs typeface="Arial" pitchFamily="34" charset="0"/>
              </a:rPr>
              <a:t>fibroma</a:t>
            </a:r>
            <a:r>
              <a:rPr lang="en-US" sz="2400" i="1" dirty="0" smtClean="0">
                <a:latin typeface="Arial" pitchFamily="34" charset="0"/>
                <a:cs typeface="Arial" pitchFamily="34" charset="0"/>
              </a:rPr>
              <a:t>.</a:t>
            </a:r>
          </a:p>
          <a:p>
            <a:pPr>
              <a:buNone/>
            </a:pPr>
            <a:endParaRPr lang="en-US" sz="2400" i="1" dirty="0" smtClean="0">
              <a:latin typeface="Arial" pitchFamily="34" charset="0"/>
              <a:cs typeface="Arial" pitchFamily="34" charset="0"/>
            </a:endParaRPr>
          </a:p>
          <a:p>
            <a:endParaRPr lang="en-US" sz="2400" i="1" dirty="0" smtClean="0">
              <a:latin typeface="Arial" pitchFamily="34" charset="0"/>
              <a:cs typeface="Arial" pitchFamily="34" charset="0"/>
            </a:endParaRPr>
          </a:p>
          <a:p>
            <a:r>
              <a:rPr lang="en-US" sz="2400" dirty="0" smtClean="0">
                <a:solidFill>
                  <a:srgbClr val="FFFF00"/>
                </a:solidFill>
                <a:latin typeface="Arial" pitchFamily="34" charset="0"/>
                <a:cs typeface="Arial" pitchFamily="34" charset="0"/>
              </a:rPr>
              <a:t>Lichtenstein in 1938 first used the term </a:t>
            </a:r>
            <a:r>
              <a:rPr lang="en-US" sz="2400" i="1" dirty="0" smtClean="0">
                <a:solidFill>
                  <a:srgbClr val="FFFF00"/>
                </a:solidFill>
                <a:latin typeface="Arial" pitchFamily="34" charset="0"/>
                <a:cs typeface="Arial" pitchFamily="34" charset="0"/>
              </a:rPr>
              <a:t>“Fibrous dysplasia.”</a:t>
            </a:r>
            <a:endParaRPr lang="en-US" sz="2400" i="1" dirty="0" smtClean="0">
              <a:latin typeface="Arial" pitchFamily="34" charset="0"/>
              <a:cs typeface="Arial" pitchFamily="34" charset="0"/>
            </a:endParaRPr>
          </a:p>
          <a:p>
            <a:endParaRPr lang="en-IN" sz="2400"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63538" y="1489075"/>
            <a:ext cx="9144000" cy="0"/>
          </a:xfrm>
          <a:prstGeom prst="rect">
            <a:avLst/>
          </a:prstGeom>
          <a:noFill/>
          <a:ln w="9525">
            <a:noFill/>
            <a:miter lim="800000"/>
            <a:headEnd/>
            <a:tailEnd/>
          </a:ln>
          <a:effectLst/>
        </p:spPr>
        <p:txBody>
          <a:bodyPr>
            <a:spAutoFit/>
          </a:bodyPr>
          <a:lstStyle/>
          <a:p>
            <a:endParaRPr lang="en-US"/>
          </a:p>
        </p:txBody>
      </p:sp>
      <p:pic>
        <p:nvPicPr>
          <p:cNvPr id="99332" name="Picture 4" descr="C:\Documents and Settings\Admin\Desktop\pp\wqw_files\slide78.jpg"/>
          <p:cNvPicPr>
            <a:picLocks noChangeAspect="1" noChangeArrowheads="1"/>
          </p:cNvPicPr>
          <p:nvPr/>
        </p:nvPicPr>
        <p:blipFill>
          <a:blip r:embed="rId4" cstate="print"/>
          <a:srcRect l="56010" t="20000" r="16901" b="3333"/>
          <a:stretch>
            <a:fillRect/>
          </a:stretch>
        </p:blipFill>
        <p:spPr bwMode="auto">
          <a:xfrm>
            <a:off x="5257800" y="609600"/>
            <a:ext cx="30480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029200" y="6019800"/>
            <a:ext cx="4339250" cy="523220"/>
          </a:xfrm>
          <a:prstGeom prst="rect">
            <a:avLst/>
          </a:prstGeom>
          <a:noFill/>
        </p:spPr>
        <p:txBody>
          <a:bodyPr wrap="square" rtlCol="0">
            <a:spAutoFit/>
          </a:bodyPr>
          <a:lstStyle/>
          <a:p>
            <a:r>
              <a:rPr lang="en-US" sz="2800" dirty="0" smtClean="0">
                <a:latin typeface="Gabriola" pitchFamily="82" charset="0"/>
              </a:rPr>
              <a:t>Compression of spine </a:t>
            </a:r>
            <a:endParaRPr lang="en-US" sz="2800" dirty="0">
              <a:latin typeface="Gabriola" pitchFamily="82" charset="0"/>
            </a:endParaRPr>
          </a:p>
        </p:txBody>
      </p:sp>
      <p:pic>
        <p:nvPicPr>
          <p:cNvPr id="5" name="Picture 5" descr="osteoporosis"/>
          <p:cNvPicPr>
            <a:picLocks noChangeAspect="1" noChangeArrowheads="1"/>
          </p:cNvPicPr>
          <p:nvPr/>
        </p:nvPicPr>
        <p:blipFill>
          <a:blip r:embed="rId5" cstate="print"/>
          <a:srcRect t="8511"/>
          <a:stretch>
            <a:fillRect/>
          </a:stretch>
        </p:blipFill>
        <p:spPr bwMode="auto">
          <a:xfrm>
            <a:off x="914400" y="3124200"/>
            <a:ext cx="3246437"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050" name="Object 2"/>
          <p:cNvGraphicFramePr>
            <a:graphicFrameLocks noChangeAspect="1"/>
          </p:cNvGraphicFramePr>
          <p:nvPr/>
        </p:nvGraphicFramePr>
        <p:xfrm>
          <a:off x="457200" y="381000"/>
          <a:ext cx="3505200" cy="2437986"/>
        </p:xfrm>
        <a:graphic>
          <a:graphicData uri="http://schemas.openxmlformats.org/presentationml/2006/ole">
            <p:oleObj spid="_x0000_s2050" name="Photo Editor Photo" r:id="rId6" imgW="3333333" imgH="2495238" progId="">
              <p:embed/>
            </p:oleObj>
          </a:graphicData>
        </a:graphic>
      </p:graphicFrame>
    </p:spTree>
    <p:extLst>
      <p:ext uri="{BB962C8B-B14F-4D97-AF65-F5344CB8AC3E}">
        <p14:creationId xmlns:p14="http://schemas.microsoft.com/office/powerpoint/2010/main" xmlns="" val="17866074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4038600" cy="1143000"/>
          </a:xfrm>
        </p:spPr>
        <p:txBody>
          <a:bodyPr>
            <a:normAutofit fontScale="90000"/>
          </a:bodyPr>
          <a:lstStyle/>
          <a:p>
            <a:r>
              <a:rPr lang="en-US" dirty="0" smtClean="0">
                <a:solidFill>
                  <a:srgbClr val="FF0000"/>
                </a:solidFill>
              </a:rPr>
              <a:t>Rickets &amp; </a:t>
            </a:r>
            <a:r>
              <a:rPr lang="en-US" dirty="0" err="1" smtClean="0">
                <a:solidFill>
                  <a:srgbClr val="FF0000"/>
                </a:solidFill>
              </a:rPr>
              <a:t>Osteomalacia</a:t>
            </a:r>
            <a:endParaRPr lang="en-US" dirty="0">
              <a:solidFill>
                <a:srgbClr val="FF0000"/>
              </a:solidFill>
            </a:endParaRPr>
          </a:p>
        </p:txBody>
      </p:sp>
      <p:sp>
        <p:nvSpPr>
          <p:cNvPr id="3" name="Content Placeholder 2"/>
          <p:cNvSpPr>
            <a:spLocks noGrp="1"/>
          </p:cNvSpPr>
          <p:nvPr>
            <p:ph idx="1"/>
          </p:nvPr>
        </p:nvSpPr>
        <p:spPr>
          <a:xfrm>
            <a:off x="152400" y="2249424"/>
            <a:ext cx="8534400" cy="4325112"/>
          </a:xfrm>
        </p:spPr>
        <p:txBody>
          <a:bodyPr>
            <a:normAutofit fontScale="92500" lnSpcReduction="10000"/>
          </a:bodyPr>
          <a:lstStyle/>
          <a:p>
            <a:r>
              <a:rPr lang="en-US" dirty="0" smtClean="0"/>
              <a:t>“</a:t>
            </a:r>
            <a:r>
              <a:rPr lang="en-US" dirty="0" err="1" smtClean="0"/>
              <a:t>Wricken</a:t>
            </a:r>
            <a:r>
              <a:rPr lang="en-US" dirty="0" smtClean="0"/>
              <a:t>” = to bend </a:t>
            </a:r>
          </a:p>
          <a:p>
            <a:r>
              <a:rPr lang="en-US" dirty="0" smtClean="0"/>
              <a:t>Vitamin D deficiency                   calcium absorption     weak bones</a:t>
            </a:r>
          </a:p>
          <a:p>
            <a:r>
              <a:rPr lang="en-US" dirty="0" smtClean="0"/>
              <a:t>RICKETS: Decreased mineralization at the level of  growth plate                      growth retardation </a:t>
            </a:r>
          </a:p>
          <a:p>
            <a:r>
              <a:rPr lang="en-US" dirty="0" smtClean="0"/>
              <a:t>Pigeon chest, lumbar </a:t>
            </a:r>
            <a:r>
              <a:rPr lang="en-US" dirty="0" err="1" smtClean="0"/>
              <a:t>lardoisis</a:t>
            </a:r>
            <a:r>
              <a:rPr lang="en-US" dirty="0" smtClean="0"/>
              <a:t>,   </a:t>
            </a:r>
            <a:r>
              <a:rPr lang="en-US" dirty="0" err="1" smtClean="0"/>
              <a:t>rachetic</a:t>
            </a:r>
            <a:r>
              <a:rPr lang="en-US" dirty="0" smtClean="0"/>
              <a:t> rosary, bowed legs, </a:t>
            </a:r>
            <a:r>
              <a:rPr lang="en-US" dirty="0" err="1" smtClean="0"/>
              <a:t>craniotabes</a:t>
            </a:r>
            <a:r>
              <a:rPr lang="en-US" dirty="0" smtClean="0"/>
              <a:t> etc.</a:t>
            </a:r>
          </a:p>
          <a:p>
            <a:endParaRPr lang="en-US" dirty="0" smtClean="0"/>
          </a:p>
          <a:p>
            <a:r>
              <a:rPr lang="en-US" dirty="0" smtClean="0"/>
              <a:t>OSTEOMALACIA:  Adults</a:t>
            </a:r>
          </a:p>
          <a:p>
            <a:endParaRPr lang="en-US" dirty="0" smtClean="0"/>
          </a:p>
          <a:p>
            <a:pPr>
              <a:buNone/>
            </a:pPr>
            <a:endParaRPr lang="en-US" dirty="0" smtClean="0"/>
          </a:p>
          <a:p>
            <a:pPr>
              <a:buNone/>
            </a:pPr>
            <a:endParaRPr lang="en-US" dirty="0" smtClean="0"/>
          </a:p>
          <a:p>
            <a:pPr>
              <a:buNone/>
            </a:pPr>
            <a:endParaRPr lang="en-US" dirty="0" smtClean="0"/>
          </a:p>
        </p:txBody>
      </p:sp>
      <p:sp>
        <p:nvSpPr>
          <p:cNvPr id="5" name="Right Arrow 4"/>
          <p:cNvSpPr/>
          <p:nvPr/>
        </p:nvSpPr>
        <p:spPr>
          <a:xfrm>
            <a:off x="3048000" y="4267200"/>
            <a:ext cx="990600" cy="12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srcRect/>
          <a:stretch>
            <a:fillRect/>
          </a:stretch>
        </p:blipFill>
        <p:spPr bwMode="auto">
          <a:xfrm>
            <a:off x="4343400" y="228600"/>
            <a:ext cx="4572000" cy="2114550"/>
          </a:xfrm>
          <a:prstGeom prst="rect">
            <a:avLst/>
          </a:prstGeom>
          <a:noFill/>
          <a:ln w="9525">
            <a:noFill/>
            <a:miter lim="800000"/>
            <a:headEnd/>
            <a:tailEnd/>
          </a:ln>
          <a:effectLst/>
        </p:spPr>
      </p:pic>
      <p:sp>
        <p:nvSpPr>
          <p:cNvPr id="7" name="Down Arrow 6"/>
          <p:cNvSpPr/>
          <p:nvPr/>
        </p:nvSpPr>
        <p:spPr>
          <a:xfrm>
            <a:off x="5334000" y="2667000"/>
            <a:ext cx="76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191000" y="2895600"/>
            <a:ext cx="914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cstate="print"/>
          <a:srcRect/>
          <a:stretch>
            <a:fillRect/>
          </a:stretch>
        </p:blipFill>
        <p:spPr bwMode="auto">
          <a:xfrm>
            <a:off x="6553200" y="5099322"/>
            <a:ext cx="2400336" cy="1758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6161854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239000" cy="1143000"/>
          </a:xfrm>
        </p:spPr>
        <p:txBody>
          <a:bodyPr>
            <a:normAutofit/>
          </a:bodyPr>
          <a:lstStyle/>
          <a:p>
            <a:pPr algn="ctr"/>
            <a:r>
              <a:rPr lang="en-US" sz="3200" dirty="0" smtClean="0">
                <a:solidFill>
                  <a:srgbClr val="0070C0"/>
                </a:solidFill>
                <a:latin typeface="Gabriola" pitchFamily="82" charset="0"/>
              </a:rPr>
              <a:t>RICKETS and </a:t>
            </a:r>
            <a:r>
              <a:rPr lang="en-US" sz="3200" dirty="0" err="1" smtClean="0">
                <a:solidFill>
                  <a:srgbClr val="0070C0"/>
                </a:solidFill>
                <a:latin typeface="Gabriola" pitchFamily="82" charset="0"/>
              </a:rPr>
              <a:t>Osteomalacia</a:t>
            </a:r>
            <a:endParaRPr lang="en-IN" sz="3200" dirty="0">
              <a:solidFill>
                <a:srgbClr val="0070C0"/>
              </a:solidFill>
              <a:latin typeface="Gabriola" pitchFamily="82" charset="0"/>
            </a:endParaRPr>
          </a:p>
        </p:txBody>
      </p:sp>
      <p:sp>
        <p:nvSpPr>
          <p:cNvPr id="3" name="Content Placeholder 2"/>
          <p:cNvSpPr>
            <a:spLocks noGrp="1"/>
          </p:cNvSpPr>
          <p:nvPr>
            <p:ph sz="quarter" idx="1"/>
          </p:nvPr>
        </p:nvSpPr>
        <p:spPr>
          <a:xfrm>
            <a:off x="457200" y="1066800"/>
            <a:ext cx="7239000" cy="5388936"/>
          </a:xfrm>
        </p:spPr>
        <p:txBody>
          <a:bodyPr>
            <a:normAutofit lnSpcReduction="10000"/>
          </a:bodyPr>
          <a:lstStyle/>
          <a:p>
            <a:pPr algn="just">
              <a:buNone/>
            </a:pPr>
            <a:r>
              <a:rPr lang="en-US" dirty="0" smtClean="0">
                <a:latin typeface="Gabriola" pitchFamily="82" charset="0"/>
              </a:rPr>
              <a:t> Rickets – </a:t>
            </a:r>
            <a:r>
              <a:rPr lang="en-US" dirty="0" err="1" smtClean="0">
                <a:latin typeface="Gabriola" pitchFamily="82" charset="0"/>
              </a:rPr>
              <a:t>wricken</a:t>
            </a:r>
            <a:r>
              <a:rPr lang="en-US" dirty="0" smtClean="0">
                <a:latin typeface="Gabriola" pitchFamily="82" charset="0"/>
              </a:rPr>
              <a:t>- to bend</a:t>
            </a:r>
          </a:p>
          <a:p>
            <a:pPr algn="just"/>
            <a:r>
              <a:rPr lang="en-US" dirty="0" smtClean="0">
                <a:latin typeface="Gabriola" pitchFamily="82" charset="0"/>
              </a:rPr>
              <a:t>Is an entity commonly affecting children leading to decreased mineralization at the level of the growth plates with resultant growth retardation and delayed skeletal development. </a:t>
            </a:r>
          </a:p>
          <a:p>
            <a:pPr algn="just"/>
            <a:r>
              <a:rPr lang="en-US" dirty="0" smtClean="0">
                <a:latin typeface="Gabriola" pitchFamily="82" charset="0"/>
              </a:rPr>
              <a:t>Found in children prior to the closure of the growth plates.</a:t>
            </a:r>
          </a:p>
          <a:p>
            <a:pPr algn="just">
              <a:buNone/>
            </a:pPr>
            <a:r>
              <a:rPr lang="en-US" dirty="0" smtClean="0">
                <a:latin typeface="Gabriola" pitchFamily="82" charset="0"/>
              </a:rPr>
              <a:t> </a:t>
            </a:r>
            <a:r>
              <a:rPr lang="en-US" dirty="0" err="1" smtClean="0">
                <a:latin typeface="Gabriola" pitchFamily="82" charset="0"/>
              </a:rPr>
              <a:t>Osteomalacia</a:t>
            </a:r>
            <a:endParaRPr lang="en-US" dirty="0" smtClean="0">
              <a:latin typeface="Gabriola" pitchFamily="82" charset="0"/>
            </a:endParaRPr>
          </a:p>
          <a:p>
            <a:pPr algn="just"/>
            <a:r>
              <a:rPr lang="en-US" dirty="0" smtClean="0">
                <a:latin typeface="Gabriola" pitchFamily="82" charset="0"/>
              </a:rPr>
              <a:t>Is found in adults which affects </a:t>
            </a:r>
            <a:r>
              <a:rPr lang="en-US" dirty="0" err="1" smtClean="0">
                <a:latin typeface="Gabriola" pitchFamily="82" charset="0"/>
              </a:rPr>
              <a:t>trabecular</a:t>
            </a:r>
            <a:r>
              <a:rPr lang="en-US" dirty="0" smtClean="0">
                <a:latin typeface="Gabriola" pitchFamily="82" charset="0"/>
              </a:rPr>
              <a:t> bone and results in under  mineralization of </a:t>
            </a:r>
            <a:r>
              <a:rPr lang="en-US" dirty="0" err="1" smtClean="0">
                <a:latin typeface="Gabriola" pitchFamily="82" charset="0"/>
              </a:rPr>
              <a:t>osteoid</a:t>
            </a:r>
            <a:r>
              <a:rPr lang="en-US" dirty="0" smtClean="0">
                <a:latin typeface="Gabriola" pitchFamily="82" charset="0"/>
              </a:rPr>
              <a:t>.</a:t>
            </a:r>
          </a:p>
          <a:p>
            <a:pPr algn="just"/>
            <a:r>
              <a:rPr lang="en-US" dirty="0" smtClean="0">
                <a:latin typeface="Gabriola" pitchFamily="82" charset="0"/>
              </a:rPr>
              <a:t>Occurs in persons of any age.</a:t>
            </a:r>
          </a:p>
          <a:p>
            <a:pPr algn="just">
              <a:buNone/>
            </a:pPr>
            <a:endParaRPr lang="en-IN" dirty="0">
              <a:latin typeface="Gabriola" pitchFamily="82" charset="0"/>
            </a:endParaRPr>
          </a:p>
        </p:txBody>
      </p:sp>
    </p:spTree>
    <p:extLst>
      <p:ext uri="{BB962C8B-B14F-4D97-AF65-F5344CB8AC3E}">
        <p14:creationId xmlns:p14="http://schemas.microsoft.com/office/powerpoint/2010/main" xmlns="" val="22693281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3" cstate="print">
            <a:lum/>
          </a:blip>
          <a:srcRect l="18278" t="14725" r="3184"/>
          <a:stretch>
            <a:fillRect/>
          </a:stretch>
        </p:blipFill>
        <p:spPr bwMode="auto">
          <a:xfrm rot="5400000">
            <a:off x="874486" y="39916"/>
            <a:ext cx="6175829" cy="6705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9763399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9330" name="Picture 2"/>
          <p:cNvPicPr>
            <a:picLocks noGrp="1" noChangeAspect="1" noChangeArrowheads="1"/>
          </p:cNvPicPr>
          <p:nvPr>
            <p:ph idx="1"/>
          </p:nvPr>
        </p:nvPicPr>
        <p:blipFill>
          <a:blip r:embed="rId3" cstate="print"/>
          <a:srcRect/>
          <a:stretch>
            <a:fillRect/>
          </a:stretch>
        </p:blipFill>
        <p:spPr bwMode="auto">
          <a:xfrm>
            <a:off x="762000" y="457200"/>
            <a:ext cx="6248400" cy="5873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4241285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pPr algn="ctr"/>
            <a:r>
              <a:rPr lang="en-US" dirty="0" smtClean="0">
                <a:solidFill>
                  <a:srgbClr val="0070C0"/>
                </a:solidFill>
                <a:latin typeface="Gabriola" pitchFamily="82" charset="0"/>
              </a:rPr>
              <a:t>Hyperparathyroidism </a:t>
            </a:r>
            <a:endParaRPr lang="en-US" dirty="0">
              <a:solidFill>
                <a:srgbClr val="0070C0"/>
              </a:solidFill>
              <a:latin typeface="Gabriola" pitchFamily="82" charset="0"/>
            </a:endParaRPr>
          </a:p>
        </p:txBody>
      </p:sp>
      <p:sp>
        <p:nvSpPr>
          <p:cNvPr id="3" name="Content Placeholder 2"/>
          <p:cNvSpPr>
            <a:spLocks noGrp="1"/>
          </p:cNvSpPr>
          <p:nvPr>
            <p:ph idx="1"/>
          </p:nvPr>
        </p:nvSpPr>
        <p:spPr>
          <a:xfrm>
            <a:off x="228600" y="1524000"/>
            <a:ext cx="8153400" cy="5334000"/>
          </a:xfrm>
        </p:spPr>
        <p:txBody>
          <a:bodyPr>
            <a:normAutofit/>
          </a:bodyPr>
          <a:lstStyle/>
          <a:p>
            <a:pPr algn="just"/>
            <a:r>
              <a:rPr lang="en-US" sz="2800" dirty="0" smtClean="0">
                <a:latin typeface="Gabriola" pitchFamily="82" charset="0"/>
              </a:rPr>
              <a:t>Hyperparathyroidism is a syndrome of </a:t>
            </a:r>
            <a:r>
              <a:rPr lang="en-US" sz="2800" dirty="0" err="1" smtClean="0">
                <a:latin typeface="Gabriola" pitchFamily="82" charset="0"/>
              </a:rPr>
              <a:t>hypercalcemia</a:t>
            </a:r>
            <a:r>
              <a:rPr lang="en-US" sz="2800" dirty="0" smtClean="0">
                <a:latin typeface="Gabriola" pitchFamily="82" charset="0"/>
              </a:rPr>
              <a:t> resulting from excessive release of parathyroid </a:t>
            </a:r>
            <a:r>
              <a:rPr lang="en-US" sz="2800" dirty="0" err="1" smtClean="0">
                <a:latin typeface="Gabriola" pitchFamily="82" charset="0"/>
              </a:rPr>
              <a:t>harmone</a:t>
            </a:r>
            <a:r>
              <a:rPr lang="en-US" sz="2800" dirty="0" smtClean="0">
                <a:latin typeface="Gabriola" pitchFamily="82" charset="0"/>
              </a:rPr>
              <a:t>.</a:t>
            </a:r>
          </a:p>
          <a:p>
            <a:pPr algn="just"/>
            <a:r>
              <a:rPr lang="en-US" sz="2800" b="1" dirty="0" err="1" smtClean="0">
                <a:latin typeface="Gabriola" pitchFamily="82" charset="0"/>
              </a:rPr>
              <a:t>Osteitis</a:t>
            </a:r>
            <a:r>
              <a:rPr lang="en-US" sz="2800" b="1" dirty="0" smtClean="0">
                <a:latin typeface="Gabriola" pitchFamily="82" charset="0"/>
              </a:rPr>
              <a:t> </a:t>
            </a:r>
            <a:r>
              <a:rPr lang="en-US" sz="2800" b="1" dirty="0" err="1" smtClean="0">
                <a:latin typeface="Gabriola" pitchFamily="82" charset="0"/>
              </a:rPr>
              <a:t>fibrosa</a:t>
            </a:r>
            <a:r>
              <a:rPr lang="en-US" sz="2800" b="1" dirty="0" smtClean="0">
                <a:latin typeface="Gabriola" pitchFamily="82" charset="0"/>
              </a:rPr>
              <a:t> </a:t>
            </a:r>
            <a:r>
              <a:rPr lang="en-US" sz="2800" b="1" dirty="0" err="1" smtClean="0">
                <a:latin typeface="Gabriola" pitchFamily="82" charset="0"/>
              </a:rPr>
              <a:t>cystica</a:t>
            </a:r>
            <a:r>
              <a:rPr lang="en-US" sz="2800" b="1" dirty="0" smtClean="0">
                <a:latin typeface="Gabriola" pitchFamily="82" charset="0"/>
              </a:rPr>
              <a:t>: </a:t>
            </a:r>
            <a:r>
              <a:rPr lang="en-US" sz="2800" b="1" dirty="0" smtClean="0">
                <a:solidFill>
                  <a:srgbClr val="FF0000"/>
                </a:solidFill>
                <a:latin typeface="Gabriola" pitchFamily="82" charset="0"/>
              </a:rPr>
              <a:t>“Browns tumor of hyperparathyroidism”</a:t>
            </a:r>
          </a:p>
          <a:p>
            <a:pPr algn="just"/>
            <a:endParaRPr lang="en-US" sz="2800" dirty="0" smtClean="0">
              <a:latin typeface="Gabriola" pitchFamily="82" charset="0"/>
            </a:endParaRPr>
          </a:p>
          <a:p>
            <a:pPr algn="just"/>
            <a:r>
              <a:rPr lang="en-US" sz="2800" dirty="0" smtClean="0">
                <a:latin typeface="Gabriola" pitchFamily="82" charset="0"/>
              </a:rPr>
              <a:t>Primary</a:t>
            </a:r>
          </a:p>
          <a:p>
            <a:pPr algn="just"/>
            <a:r>
              <a:rPr lang="en-US" sz="2800" dirty="0" smtClean="0">
                <a:latin typeface="Gabriola" pitchFamily="82" charset="0"/>
              </a:rPr>
              <a:t>Secondary</a:t>
            </a:r>
          </a:p>
          <a:p>
            <a:pPr algn="just"/>
            <a:r>
              <a:rPr lang="en-US" sz="2800" dirty="0" smtClean="0">
                <a:latin typeface="Gabriola" pitchFamily="82" charset="0"/>
              </a:rPr>
              <a:t>Tertiary</a:t>
            </a:r>
          </a:p>
          <a:p>
            <a:pPr algn="just"/>
            <a:endParaRPr lang="en-US" sz="2800" dirty="0" smtClean="0">
              <a:latin typeface="Gabriola" pitchFamily="82" charset="0"/>
            </a:endParaRPr>
          </a:p>
          <a:p>
            <a:pPr algn="just"/>
            <a:r>
              <a:rPr lang="en-US" sz="2800" dirty="0" smtClean="0">
                <a:latin typeface="Gabriola" pitchFamily="82" charset="0"/>
              </a:rPr>
              <a:t>F&gt;M</a:t>
            </a:r>
          </a:p>
          <a:p>
            <a:pPr algn="just"/>
            <a:r>
              <a:rPr lang="en-US" sz="2800" dirty="0" smtClean="0">
                <a:latin typeface="Gabriola" pitchFamily="82" charset="0"/>
              </a:rPr>
              <a:t>Symptoms- </a:t>
            </a:r>
            <a:r>
              <a:rPr lang="en-US" sz="2800" dirty="0" smtClean="0">
                <a:solidFill>
                  <a:srgbClr val="FF0000"/>
                </a:solidFill>
                <a:latin typeface="Gabriola" pitchFamily="82" charset="0"/>
              </a:rPr>
              <a:t>Stones, bones, moans and groans</a:t>
            </a:r>
          </a:p>
        </p:txBody>
      </p:sp>
      <p:pic>
        <p:nvPicPr>
          <p:cNvPr id="6147" name="Picture 3"/>
          <p:cNvPicPr>
            <a:picLocks noChangeAspect="1" noChangeArrowheads="1"/>
          </p:cNvPicPr>
          <p:nvPr/>
        </p:nvPicPr>
        <p:blipFill>
          <a:blip r:embed="rId3" cstate="print"/>
          <a:srcRect/>
          <a:stretch>
            <a:fillRect/>
          </a:stretch>
        </p:blipFill>
        <p:spPr bwMode="auto">
          <a:xfrm>
            <a:off x="7010400" y="0"/>
            <a:ext cx="2112818" cy="1551601"/>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l="7480" r="5249"/>
          <a:stretch>
            <a:fillRect/>
          </a:stretch>
        </p:blipFill>
        <p:spPr bwMode="auto">
          <a:xfrm>
            <a:off x="5715000" y="3810000"/>
            <a:ext cx="3179885" cy="2819400"/>
          </a:xfrm>
          <a:prstGeom prst="rect">
            <a:avLst/>
          </a:prstGeom>
          <a:noFill/>
          <a:ln w="9525">
            <a:noFill/>
            <a:miter lim="800000"/>
            <a:headEnd/>
            <a:tailEnd/>
          </a:ln>
        </p:spPr>
      </p:pic>
    </p:spTree>
    <p:extLst>
      <p:ext uri="{BB962C8B-B14F-4D97-AF65-F5344CB8AC3E}">
        <p14:creationId xmlns:p14="http://schemas.microsoft.com/office/powerpoint/2010/main" xmlns="" val="198759000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248400"/>
          </a:xfrm>
        </p:spPr>
        <p:txBody>
          <a:bodyPr>
            <a:normAutofit fontScale="92500" lnSpcReduction="10000"/>
          </a:bodyPr>
          <a:lstStyle/>
          <a:p>
            <a:pPr algn="just"/>
            <a:r>
              <a:rPr lang="en-US" dirty="0" smtClean="0">
                <a:solidFill>
                  <a:srgbClr val="FF0000"/>
                </a:solidFill>
              </a:rPr>
              <a:t>Primary: </a:t>
            </a:r>
            <a:r>
              <a:rPr lang="en-US" dirty="0" smtClean="0"/>
              <a:t>excessive secretion of parathyroid hormone due to </a:t>
            </a:r>
            <a:r>
              <a:rPr lang="en-US" dirty="0" smtClean="0">
                <a:solidFill>
                  <a:srgbClr val="0070C0"/>
                </a:solidFill>
              </a:rPr>
              <a:t>adenoma</a:t>
            </a:r>
            <a:r>
              <a:rPr lang="en-US" dirty="0" smtClean="0"/>
              <a:t> of 1 or more of the 4 parathyroid glands.</a:t>
            </a:r>
          </a:p>
          <a:p>
            <a:pPr algn="just"/>
            <a:endParaRPr lang="en-US" dirty="0" smtClean="0"/>
          </a:p>
          <a:p>
            <a:pPr algn="just"/>
            <a:r>
              <a:rPr lang="en-US" dirty="0" smtClean="0">
                <a:solidFill>
                  <a:srgbClr val="FF0000"/>
                </a:solidFill>
              </a:rPr>
              <a:t>Secondary: </a:t>
            </a:r>
            <a:r>
              <a:rPr lang="en-US" dirty="0" smtClean="0"/>
              <a:t>as a compensatory mechanism secondary to </a:t>
            </a:r>
            <a:r>
              <a:rPr lang="en-US" dirty="0" smtClean="0">
                <a:solidFill>
                  <a:srgbClr val="0070C0"/>
                </a:solidFill>
              </a:rPr>
              <a:t>long standing </a:t>
            </a:r>
            <a:r>
              <a:rPr lang="en-US" dirty="0" err="1" smtClean="0">
                <a:solidFill>
                  <a:srgbClr val="0070C0"/>
                </a:solidFill>
              </a:rPr>
              <a:t>hypocalcemia</a:t>
            </a:r>
            <a:r>
              <a:rPr lang="en-US" dirty="0" smtClean="0">
                <a:solidFill>
                  <a:srgbClr val="0070C0"/>
                </a:solidFill>
              </a:rPr>
              <a:t> </a:t>
            </a:r>
            <a:r>
              <a:rPr lang="en-US" dirty="0" smtClean="0"/>
              <a:t>leading to long term stimulation of PTH </a:t>
            </a:r>
          </a:p>
          <a:p>
            <a:pPr algn="just"/>
            <a:r>
              <a:rPr lang="en-US" dirty="0" err="1" smtClean="0"/>
              <a:t>Eg</a:t>
            </a:r>
            <a:r>
              <a:rPr lang="en-US" dirty="0" smtClean="0"/>
              <a:t>: rickets, </a:t>
            </a:r>
            <a:r>
              <a:rPr lang="en-US" dirty="0" err="1" smtClean="0"/>
              <a:t>chr</a:t>
            </a:r>
            <a:r>
              <a:rPr lang="en-US" dirty="0" smtClean="0"/>
              <a:t> renal failure, </a:t>
            </a:r>
            <a:r>
              <a:rPr lang="en-US" dirty="0" err="1" smtClean="0"/>
              <a:t>malabsorption</a:t>
            </a:r>
            <a:r>
              <a:rPr lang="en-US" dirty="0" smtClean="0"/>
              <a:t> syndrome</a:t>
            </a:r>
          </a:p>
          <a:p>
            <a:pPr algn="just"/>
            <a:endParaRPr lang="en-US" dirty="0"/>
          </a:p>
          <a:p>
            <a:pPr algn="just"/>
            <a:r>
              <a:rPr lang="en-US" dirty="0" smtClean="0">
                <a:solidFill>
                  <a:srgbClr val="FF0000"/>
                </a:solidFill>
              </a:rPr>
              <a:t>Tertiary: </a:t>
            </a:r>
            <a:r>
              <a:rPr lang="en-US" dirty="0" smtClean="0"/>
              <a:t>with long term </a:t>
            </a:r>
            <a:r>
              <a:rPr lang="en-US" dirty="0" err="1" smtClean="0"/>
              <a:t>hyperstimulation</a:t>
            </a:r>
            <a:r>
              <a:rPr lang="en-US" dirty="0" smtClean="0"/>
              <a:t>, glands eventually </a:t>
            </a:r>
            <a:r>
              <a:rPr lang="en-US" dirty="0" smtClean="0">
                <a:solidFill>
                  <a:srgbClr val="0070C0"/>
                </a:solidFill>
              </a:rPr>
              <a:t>function autonomously </a:t>
            </a:r>
            <a:r>
              <a:rPr lang="en-US" dirty="0" smtClean="0"/>
              <a:t>to produce high levels of PTH even after </a:t>
            </a:r>
            <a:r>
              <a:rPr lang="en-US" dirty="0" err="1" smtClean="0"/>
              <a:t>chr.</a:t>
            </a:r>
            <a:r>
              <a:rPr lang="en-US" dirty="0" smtClean="0"/>
              <a:t> </a:t>
            </a:r>
            <a:r>
              <a:rPr lang="en-US" dirty="0" err="1" smtClean="0"/>
              <a:t>Hypocalcemia</a:t>
            </a:r>
            <a:r>
              <a:rPr lang="en-US" dirty="0" smtClean="0"/>
              <a:t> is corrected</a:t>
            </a:r>
          </a:p>
          <a:p>
            <a:pPr algn="just"/>
            <a:endParaRPr lang="en-IN" dirty="0"/>
          </a:p>
        </p:txBody>
      </p:sp>
    </p:spTree>
    <p:extLst>
      <p:ext uri="{BB962C8B-B14F-4D97-AF65-F5344CB8AC3E}">
        <p14:creationId xmlns:p14="http://schemas.microsoft.com/office/powerpoint/2010/main" xmlns="" val="20778330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096000" cy="1143000"/>
          </a:xfrm>
        </p:spPr>
        <p:txBody>
          <a:bodyPr/>
          <a:lstStyle/>
          <a:p>
            <a:r>
              <a:rPr lang="en-US" dirty="0" smtClean="0">
                <a:solidFill>
                  <a:srgbClr val="FF0000"/>
                </a:solidFill>
              </a:rPr>
              <a:t>Hyperparathyroidism </a:t>
            </a:r>
            <a:endParaRPr lang="en-US" dirty="0">
              <a:solidFill>
                <a:srgbClr val="FF0000"/>
              </a:solidFill>
            </a:endParaRPr>
          </a:p>
        </p:txBody>
      </p:sp>
      <p:sp>
        <p:nvSpPr>
          <p:cNvPr id="3" name="Content Placeholder 2"/>
          <p:cNvSpPr>
            <a:spLocks noGrp="1"/>
          </p:cNvSpPr>
          <p:nvPr>
            <p:ph idx="1"/>
          </p:nvPr>
        </p:nvSpPr>
        <p:spPr>
          <a:xfrm>
            <a:off x="228600" y="1752600"/>
            <a:ext cx="8763000" cy="4800600"/>
          </a:xfrm>
        </p:spPr>
        <p:txBody>
          <a:bodyPr>
            <a:normAutofit/>
          </a:bodyPr>
          <a:lstStyle/>
          <a:p>
            <a:pPr marL="0" indent="0">
              <a:buNone/>
            </a:pPr>
            <a:r>
              <a:rPr lang="en-US" dirty="0" smtClean="0">
                <a:latin typeface="Gabriola" pitchFamily="82" charset="0"/>
              </a:rPr>
              <a:t>C/F: bone pain, tenderness, spontaneous fractures, weakness, generalized osteoporosis, abortive attempts at bone repair.       </a:t>
            </a:r>
          </a:p>
          <a:p>
            <a:endParaRPr lang="en-US" dirty="0">
              <a:latin typeface="Gabriola" pitchFamily="82" charset="0"/>
            </a:endParaRPr>
          </a:p>
          <a:p>
            <a:r>
              <a:rPr lang="en-US" dirty="0" smtClean="0">
                <a:solidFill>
                  <a:srgbClr val="0070C0"/>
                </a:solidFill>
                <a:latin typeface="Gabriola" pitchFamily="82" charset="0"/>
              </a:rPr>
              <a:t>Stones</a:t>
            </a:r>
            <a:r>
              <a:rPr lang="en-US" dirty="0" smtClean="0">
                <a:latin typeface="Gabriola" pitchFamily="82" charset="0"/>
              </a:rPr>
              <a:t>: renal stones</a:t>
            </a:r>
          </a:p>
          <a:p>
            <a:r>
              <a:rPr lang="en-US" dirty="0" smtClean="0">
                <a:solidFill>
                  <a:srgbClr val="0070C0"/>
                </a:solidFill>
                <a:latin typeface="Gabriola" pitchFamily="82" charset="0"/>
              </a:rPr>
              <a:t>Bones</a:t>
            </a:r>
            <a:r>
              <a:rPr lang="en-US" dirty="0" smtClean="0">
                <a:latin typeface="Gabriola" pitchFamily="82" charset="0"/>
              </a:rPr>
              <a:t>: </a:t>
            </a:r>
            <a:r>
              <a:rPr lang="en-US" dirty="0" err="1" smtClean="0">
                <a:latin typeface="Gabriola" pitchFamily="82" charset="0"/>
              </a:rPr>
              <a:t>ostitis</a:t>
            </a:r>
            <a:r>
              <a:rPr lang="en-US" dirty="0" smtClean="0">
                <a:latin typeface="Gabriola" pitchFamily="82" charset="0"/>
              </a:rPr>
              <a:t> </a:t>
            </a:r>
            <a:r>
              <a:rPr lang="en-US" dirty="0" err="1" smtClean="0">
                <a:latin typeface="Gabriola" pitchFamily="82" charset="0"/>
              </a:rPr>
              <a:t>fibrosa</a:t>
            </a:r>
            <a:r>
              <a:rPr lang="en-US" dirty="0" smtClean="0">
                <a:latin typeface="Gabriola" pitchFamily="82" charset="0"/>
              </a:rPr>
              <a:t> </a:t>
            </a:r>
            <a:r>
              <a:rPr lang="en-US" dirty="0" err="1" smtClean="0">
                <a:latin typeface="Gabriola" pitchFamily="82" charset="0"/>
              </a:rPr>
              <a:t>cystica</a:t>
            </a:r>
            <a:endParaRPr lang="en-US" dirty="0" smtClean="0">
              <a:latin typeface="Gabriola" pitchFamily="82" charset="0"/>
            </a:endParaRPr>
          </a:p>
          <a:p>
            <a:r>
              <a:rPr lang="en-US" dirty="0" smtClean="0">
                <a:solidFill>
                  <a:srgbClr val="0070C0"/>
                </a:solidFill>
                <a:latin typeface="Gabriola" pitchFamily="82" charset="0"/>
              </a:rPr>
              <a:t>Groans</a:t>
            </a:r>
            <a:r>
              <a:rPr lang="en-US" dirty="0" smtClean="0">
                <a:latin typeface="Gabriola" pitchFamily="82" charset="0"/>
              </a:rPr>
              <a:t>: abdominal </a:t>
            </a:r>
            <a:r>
              <a:rPr lang="en-US" dirty="0" err="1" smtClean="0">
                <a:latin typeface="Gabriola" pitchFamily="82" charset="0"/>
              </a:rPr>
              <a:t>gooans</a:t>
            </a:r>
            <a:r>
              <a:rPr lang="en-US" dirty="0" smtClean="0">
                <a:latin typeface="Gabriola" pitchFamily="82" charset="0"/>
              </a:rPr>
              <a:t>: </a:t>
            </a:r>
            <a:r>
              <a:rPr lang="en-US" dirty="0" err="1" smtClean="0">
                <a:latin typeface="Gabriola" pitchFamily="82" charset="0"/>
              </a:rPr>
              <a:t>duadinal</a:t>
            </a:r>
            <a:r>
              <a:rPr lang="en-US" dirty="0" smtClean="0">
                <a:latin typeface="Gabriola" pitchFamily="82" charset="0"/>
              </a:rPr>
              <a:t> ulcers</a:t>
            </a:r>
          </a:p>
          <a:p>
            <a:r>
              <a:rPr lang="en-US" dirty="0" smtClean="0">
                <a:solidFill>
                  <a:srgbClr val="0070C0"/>
                </a:solidFill>
                <a:latin typeface="Gabriola" pitchFamily="82" charset="0"/>
              </a:rPr>
              <a:t>Moans</a:t>
            </a:r>
            <a:r>
              <a:rPr lang="en-US" dirty="0" smtClean="0">
                <a:latin typeface="Gabriola" pitchFamily="82" charset="0"/>
              </a:rPr>
              <a:t>: </a:t>
            </a:r>
            <a:r>
              <a:rPr lang="en-US" dirty="0" err="1" smtClean="0">
                <a:latin typeface="Gabriola" pitchFamily="82" charset="0"/>
              </a:rPr>
              <a:t>psychitric</a:t>
            </a:r>
            <a:r>
              <a:rPr lang="en-US" dirty="0" smtClean="0">
                <a:latin typeface="Gabriola" pitchFamily="82" charset="0"/>
              </a:rPr>
              <a:t> moans</a:t>
            </a:r>
          </a:p>
          <a:p>
            <a:r>
              <a:rPr lang="en-US" dirty="0" smtClean="0">
                <a:solidFill>
                  <a:srgbClr val="0070C0"/>
                </a:solidFill>
                <a:latin typeface="Gabriola" pitchFamily="82" charset="0"/>
              </a:rPr>
              <a:t>Thrones</a:t>
            </a:r>
            <a:r>
              <a:rPr lang="en-US" dirty="0" smtClean="0">
                <a:latin typeface="Gabriola" pitchFamily="82" charset="0"/>
              </a:rPr>
              <a:t>: polyuria and constipation</a:t>
            </a:r>
          </a:p>
        </p:txBody>
      </p:sp>
      <p:pic>
        <p:nvPicPr>
          <p:cNvPr id="6147" name="Picture 3"/>
          <p:cNvPicPr>
            <a:picLocks noChangeAspect="1" noChangeArrowheads="1"/>
          </p:cNvPicPr>
          <p:nvPr/>
        </p:nvPicPr>
        <p:blipFill>
          <a:blip r:embed="rId3"/>
          <a:srcRect/>
          <a:stretch>
            <a:fillRect/>
          </a:stretch>
        </p:blipFill>
        <p:spPr bwMode="auto">
          <a:xfrm>
            <a:off x="6096000" y="0"/>
            <a:ext cx="2713182" cy="1790700"/>
          </a:xfrm>
          <a:prstGeom prst="rect">
            <a:avLst/>
          </a:prstGeom>
          <a:noFill/>
          <a:ln w="9525">
            <a:noFill/>
            <a:miter lim="800000"/>
            <a:headEnd/>
            <a:tailEnd/>
          </a:ln>
          <a:effectLst/>
        </p:spPr>
      </p:pic>
    </p:spTree>
    <p:extLst>
      <p:ext uri="{BB962C8B-B14F-4D97-AF65-F5344CB8AC3E}">
        <p14:creationId xmlns:p14="http://schemas.microsoft.com/office/powerpoint/2010/main" xmlns="" val="27494155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239000" cy="1143000"/>
          </a:xfrm>
        </p:spPr>
        <p:txBody>
          <a:bodyPr/>
          <a:lstStyle/>
          <a:p>
            <a:pPr algn="ctr"/>
            <a:r>
              <a:rPr lang="en-US" dirty="0" smtClean="0">
                <a:solidFill>
                  <a:srgbClr val="0070C0"/>
                </a:solidFill>
                <a:latin typeface="Gabriola" pitchFamily="82" charset="0"/>
              </a:rPr>
              <a:t>Radiographic features</a:t>
            </a:r>
            <a:endParaRPr lang="en-IN" dirty="0">
              <a:solidFill>
                <a:srgbClr val="0070C0"/>
              </a:solidFill>
              <a:latin typeface="Gabriola" pitchFamily="82" charset="0"/>
            </a:endParaRPr>
          </a:p>
        </p:txBody>
      </p:sp>
      <p:sp>
        <p:nvSpPr>
          <p:cNvPr id="3" name="Content Placeholder 2"/>
          <p:cNvSpPr>
            <a:spLocks noGrp="1"/>
          </p:cNvSpPr>
          <p:nvPr>
            <p:ph idx="1"/>
          </p:nvPr>
        </p:nvSpPr>
        <p:spPr>
          <a:xfrm>
            <a:off x="304800" y="990600"/>
            <a:ext cx="8615998" cy="5465136"/>
          </a:xfrm>
        </p:spPr>
        <p:txBody>
          <a:bodyPr>
            <a:normAutofit/>
          </a:bodyPr>
          <a:lstStyle/>
          <a:p>
            <a:r>
              <a:rPr lang="en-US" dirty="0" smtClean="0">
                <a:latin typeface="Gabriola" pitchFamily="82" charset="0"/>
              </a:rPr>
              <a:t>Generalized loss of lamina </a:t>
            </a:r>
            <a:r>
              <a:rPr lang="en-US" dirty="0" err="1" smtClean="0">
                <a:latin typeface="Gabriola" pitchFamily="82" charset="0"/>
              </a:rPr>
              <a:t>dura</a:t>
            </a:r>
            <a:endParaRPr lang="en-US" dirty="0" smtClean="0">
              <a:latin typeface="Gabriola" pitchFamily="82" charset="0"/>
            </a:endParaRPr>
          </a:p>
          <a:p>
            <a:r>
              <a:rPr lang="en-US" dirty="0" smtClean="0">
                <a:latin typeface="Gabriola" pitchFamily="82" charset="0"/>
              </a:rPr>
              <a:t>Alterations in </a:t>
            </a:r>
            <a:r>
              <a:rPr lang="en-US" dirty="0" err="1" smtClean="0">
                <a:latin typeface="Gabriola" pitchFamily="82" charset="0"/>
              </a:rPr>
              <a:t>trabecular</a:t>
            </a:r>
            <a:r>
              <a:rPr lang="en-US" dirty="0" smtClean="0">
                <a:latin typeface="Gabriola" pitchFamily="82" charset="0"/>
              </a:rPr>
              <a:t> pattern</a:t>
            </a:r>
          </a:p>
          <a:p>
            <a:r>
              <a:rPr lang="en-US" dirty="0" smtClean="0">
                <a:solidFill>
                  <a:srgbClr val="FF0000"/>
                </a:solidFill>
                <a:latin typeface="Gabriola" pitchFamily="82" charset="0"/>
              </a:rPr>
              <a:t>Ground glass </a:t>
            </a:r>
            <a:r>
              <a:rPr lang="en-US" dirty="0" err="1" smtClean="0">
                <a:solidFill>
                  <a:srgbClr val="FF0000"/>
                </a:solidFill>
                <a:latin typeface="Gabriola" pitchFamily="82" charset="0"/>
              </a:rPr>
              <a:t>appaearance</a:t>
            </a:r>
            <a:endParaRPr lang="en-US" dirty="0" smtClean="0">
              <a:solidFill>
                <a:srgbClr val="FF0000"/>
              </a:solidFill>
              <a:latin typeface="Gabriola" pitchFamily="82" charset="0"/>
            </a:endParaRPr>
          </a:p>
          <a:p>
            <a:r>
              <a:rPr lang="en-US" dirty="0">
                <a:latin typeface="Gabriola" pitchFamily="82" charset="0"/>
              </a:rPr>
              <a:t>generalized radiolucency as compared to normal, </a:t>
            </a:r>
            <a:r>
              <a:rPr lang="en-US" dirty="0" smtClean="0">
                <a:latin typeface="Gabriola" pitchFamily="82" charset="0"/>
              </a:rPr>
              <a:t>later sharply </a:t>
            </a:r>
            <a:r>
              <a:rPr lang="en-US" dirty="0">
                <a:latin typeface="Gabriola" pitchFamily="82" charset="0"/>
              </a:rPr>
              <a:t>defined </a:t>
            </a:r>
            <a:r>
              <a:rPr lang="en-US" dirty="0" err="1">
                <a:latin typeface="Gabriola" pitchFamily="82" charset="0"/>
              </a:rPr>
              <a:t>radiolucencies</a:t>
            </a:r>
            <a:r>
              <a:rPr lang="en-US" dirty="0">
                <a:latin typeface="Gabriola" pitchFamily="82" charset="0"/>
              </a:rPr>
              <a:t> in mandible,</a:t>
            </a:r>
          </a:p>
          <a:p>
            <a:r>
              <a:rPr lang="en-US" dirty="0" err="1" smtClean="0">
                <a:latin typeface="Gabriola" pitchFamily="82" charset="0"/>
              </a:rPr>
              <a:t>osteoclastomas</a:t>
            </a:r>
            <a:endParaRPr lang="en-US" dirty="0">
              <a:latin typeface="Gabriola" pitchFamily="82" charset="0"/>
            </a:endParaRPr>
          </a:p>
          <a:p>
            <a:endParaRPr lang="en-US" dirty="0" smtClean="0">
              <a:latin typeface="Gabriola" pitchFamily="82" charset="0"/>
            </a:endParaRPr>
          </a:p>
          <a:p>
            <a:pPr>
              <a:buNone/>
            </a:pPr>
            <a:endParaRPr lang="en-US" dirty="0" smtClean="0">
              <a:latin typeface="Gabriola" pitchFamily="82" charset="0"/>
            </a:endParaRPr>
          </a:p>
          <a:p>
            <a:r>
              <a:rPr lang="en-US" sz="3200" b="1" dirty="0" smtClean="0">
                <a:solidFill>
                  <a:srgbClr val="0070C0"/>
                </a:solidFill>
                <a:latin typeface="Gabriola" pitchFamily="82" charset="0"/>
              </a:rPr>
              <a:t>Laboratory investigations</a:t>
            </a:r>
          </a:p>
          <a:p>
            <a:r>
              <a:rPr lang="en-US" sz="3200" b="1" dirty="0" smtClean="0">
                <a:solidFill>
                  <a:srgbClr val="FF0000"/>
                </a:solidFill>
                <a:latin typeface="Gabriola" pitchFamily="82" charset="0"/>
              </a:rPr>
              <a:t>Increased serum calcium levels</a:t>
            </a:r>
            <a:endParaRPr lang="en-IN" sz="3200" b="1" dirty="0">
              <a:solidFill>
                <a:srgbClr val="FF0000"/>
              </a:solidFill>
              <a:latin typeface="Gabriola" pitchFamily="82" charset="0"/>
            </a:endParaRPr>
          </a:p>
        </p:txBody>
      </p:sp>
      <p:pic>
        <p:nvPicPr>
          <p:cNvPr id="4" name="Picture 2"/>
          <p:cNvPicPr>
            <a:picLocks noChangeAspect="1" noChangeArrowheads="1"/>
          </p:cNvPicPr>
          <p:nvPr/>
        </p:nvPicPr>
        <p:blipFill>
          <a:blip r:embed="rId3" cstate="print"/>
          <a:srcRect/>
          <a:stretch>
            <a:fillRect/>
          </a:stretch>
        </p:blipFill>
        <p:spPr bwMode="auto">
          <a:xfrm>
            <a:off x="5142865" y="3886200"/>
            <a:ext cx="3777933" cy="2781300"/>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5486400" y="381000"/>
            <a:ext cx="3240245" cy="1899080"/>
          </a:xfrm>
          <a:prstGeom prst="rect">
            <a:avLst/>
          </a:prstGeom>
          <a:noFill/>
          <a:ln w="9525">
            <a:noFill/>
            <a:miter lim="800000"/>
            <a:headEnd/>
            <a:tailEnd/>
          </a:ln>
          <a:effectLst/>
        </p:spPr>
      </p:pic>
    </p:spTree>
    <p:extLst>
      <p:ext uri="{BB962C8B-B14F-4D97-AF65-F5344CB8AC3E}">
        <p14:creationId xmlns:p14="http://schemas.microsoft.com/office/powerpoint/2010/main" xmlns="" val="18702043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090"/>
            <a:ext cx="3429000" cy="1323109"/>
          </a:xfrm>
        </p:spPr>
        <p:txBody>
          <a:bodyPr/>
          <a:lstStyle/>
          <a:p>
            <a:pPr algn="ctr"/>
            <a:r>
              <a:rPr lang="en-US" dirty="0" smtClean="0">
                <a:solidFill>
                  <a:srgbClr val="0070C0"/>
                </a:solidFill>
                <a:latin typeface="Gabriola" pitchFamily="82" charset="0"/>
              </a:rPr>
              <a:t>Histopathology</a:t>
            </a:r>
            <a:endParaRPr lang="en-IN" dirty="0">
              <a:solidFill>
                <a:srgbClr val="0070C0"/>
              </a:solidFill>
              <a:latin typeface="Gabriola" pitchFamily="82" charset="0"/>
            </a:endParaRPr>
          </a:p>
        </p:txBody>
      </p:sp>
      <p:sp>
        <p:nvSpPr>
          <p:cNvPr id="3" name="Content Placeholder 2"/>
          <p:cNvSpPr>
            <a:spLocks noGrp="1"/>
          </p:cNvSpPr>
          <p:nvPr>
            <p:ph idx="1"/>
          </p:nvPr>
        </p:nvSpPr>
        <p:spPr>
          <a:xfrm>
            <a:off x="533400" y="4800600"/>
            <a:ext cx="8153400" cy="2057400"/>
          </a:xfrm>
        </p:spPr>
        <p:txBody>
          <a:bodyPr>
            <a:normAutofit fontScale="92500" lnSpcReduction="20000"/>
          </a:bodyPr>
          <a:lstStyle/>
          <a:p>
            <a:r>
              <a:rPr lang="en-US" dirty="0" err="1" smtClean="0">
                <a:latin typeface="Gabriola" pitchFamily="82" charset="0"/>
              </a:rPr>
              <a:t>Osteoclastic</a:t>
            </a:r>
            <a:r>
              <a:rPr lang="en-US" dirty="0" smtClean="0">
                <a:latin typeface="Gabriola" pitchFamily="82" charset="0"/>
              </a:rPr>
              <a:t> </a:t>
            </a:r>
            <a:r>
              <a:rPr lang="en-US" dirty="0" err="1" smtClean="0">
                <a:latin typeface="Gabriola" pitchFamily="82" charset="0"/>
              </a:rPr>
              <a:t>resorption</a:t>
            </a:r>
            <a:r>
              <a:rPr lang="en-US" dirty="0" smtClean="0">
                <a:latin typeface="Gabriola" pitchFamily="82" charset="0"/>
              </a:rPr>
              <a:t> of bone numerous capillaries and endothelium lined blood vessels</a:t>
            </a:r>
          </a:p>
          <a:p>
            <a:r>
              <a:rPr lang="en-US" dirty="0" smtClean="0">
                <a:latin typeface="Gabriola" pitchFamily="82" charset="0"/>
              </a:rPr>
              <a:t>Fibrosis of marrow spaces</a:t>
            </a:r>
          </a:p>
          <a:p>
            <a:r>
              <a:rPr lang="en-US" dirty="0" smtClean="0">
                <a:latin typeface="Gabriola" pitchFamily="82" charset="0"/>
              </a:rPr>
              <a:t>Hemorrhage and </a:t>
            </a:r>
            <a:r>
              <a:rPr lang="en-US" dirty="0" err="1" smtClean="0">
                <a:latin typeface="Gabriola" pitchFamily="82" charset="0"/>
              </a:rPr>
              <a:t>hemosidirin</a:t>
            </a:r>
            <a:endParaRPr lang="en-US" dirty="0" smtClean="0">
              <a:latin typeface="Gabriola" pitchFamily="82" charset="0"/>
            </a:endParaRPr>
          </a:p>
          <a:p>
            <a:r>
              <a:rPr lang="en-US" dirty="0" smtClean="0">
                <a:latin typeface="Gabriola" pitchFamily="82" charset="0"/>
              </a:rPr>
              <a:t>Multinucleated giant cells</a:t>
            </a:r>
            <a:endParaRPr lang="en-IN" dirty="0">
              <a:latin typeface="Gabriola" pitchFamily="82" charset="0"/>
            </a:endParaRPr>
          </a:p>
        </p:txBody>
      </p:sp>
      <p:pic>
        <p:nvPicPr>
          <p:cNvPr id="18434" name="Picture 2" descr="http://webpathology.com/slides/slides/Bone_Hyperparathyroidism_BrownTumor2.jpg"/>
          <p:cNvPicPr>
            <a:picLocks noChangeAspect="1" noChangeArrowheads="1"/>
          </p:cNvPicPr>
          <p:nvPr/>
        </p:nvPicPr>
        <p:blipFill>
          <a:blip r:embed="rId3" cstate="print"/>
          <a:srcRect/>
          <a:stretch>
            <a:fillRect/>
          </a:stretch>
        </p:blipFill>
        <p:spPr bwMode="auto">
          <a:xfrm>
            <a:off x="3276600" y="152400"/>
            <a:ext cx="5486400" cy="4495801"/>
          </a:xfrm>
          <a:prstGeom prst="rect">
            <a:avLst/>
          </a:prstGeom>
          <a:noFill/>
        </p:spPr>
      </p:pic>
    </p:spTree>
    <p:extLst>
      <p:ext uri="{BB962C8B-B14F-4D97-AF65-F5344CB8AC3E}">
        <p14:creationId xmlns:p14="http://schemas.microsoft.com/office/powerpoint/2010/main" xmlns="" val="3359263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983480"/>
          </a:xfrm>
        </p:spPr>
        <p:txBody>
          <a:bodyPr>
            <a:normAutofit/>
          </a:bodyPr>
          <a:lstStyle/>
          <a:p>
            <a:pPr>
              <a:spcBef>
                <a:spcPct val="50000"/>
              </a:spcBef>
            </a:pPr>
            <a:r>
              <a:rPr lang="en-US" sz="2000" dirty="0" smtClean="0">
                <a:latin typeface="Arial" pitchFamily="34" charset="0"/>
                <a:cs typeface="Arial" pitchFamily="34" charset="0"/>
                <a:sym typeface="WP Greek Century" pitchFamily="2" charset="2"/>
              </a:rPr>
              <a:t>May be- localized involving only 1 bone (</a:t>
            </a:r>
            <a:r>
              <a:rPr lang="en-US" sz="2000" dirty="0" err="1" smtClean="0">
                <a:latin typeface="Arial" pitchFamily="34" charset="0"/>
                <a:cs typeface="Arial" pitchFamily="34" charset="0"/>
                <a:sym typeface="WP Greek Century" pitchFamily="2" charset="2"/>
              </a:rPr>
              <a:t>Monostotic</a:t>
            </a:r>
            <a:r>
              <a:rPr lang="en-US" sz="2000" dirty="0" smtClean="0">
                <a:latin typeface="Arial" pitchFamily="34" charset="0"/>
                <a:cs typeface="Arial" pitchFamily="34" charset="0"/>
                <a:sym typeface="WP Greek Century" pitchFamily="2" charset="2"/>
              </a:rPr>
              <a:t> F D)</a:t>
            </a:r>
          </a:p>
          <a:p>
            <a:pPr>
              <a:spcBef>
                <a:spcPct val="50000"/>
              </a:spcBef>
              <a:buNone/>
            </a:pPr>
            <a:endParaRPr lang="en-US" sz="2000" dirty="0" smtClean="0">
              <a:latin typeface="Arial" pitchFamily="34" charset="0"/>
              <a:cs typeface="Arial" pitchFamily="34" charset="0"/>
              <a:sym typeface="WP Greek Century" pitchFamily="2" charset="2"/>
            </a:endParaRPr>
          </a:p>
          <a:p>
            <a:pPr>
              <a:spcBef>
                <a:spcPct val="50000"/>
              </a:spcBef>
            </a:pPr>
            <a:r>
              <a:rPr lang="en-US" sz="2000" dirty="0" smtClean="0">
                <a:latin typeface="Arial" pitchFamily="34" charset="0"/>
                <a:cs typeface="Arial" pitchFamily="34" charset="0"/>
                <a:sym typeface="WP Greek Century" pitchFamily="2" charset="2"/>
              </a:rPr>
              <a:t>            - </a:t>
            </a:r>
            <a:r>
              <a:rPr lang="en-US" sz="2000" dirty="0" err="1" smtClean="0">
                <a:latin typeface="Arial" pitchFamily="34" charset="0"/>
                <a:cs typeface="Arial" pitchFamily="34" charset="0"/>
                <a:sym typeface="WP Greek Century" pitchFamily="2" charset="2"/>
              </a:rPr>
              <a:t>Difffuse</a:t>
            </a:r>
            <a:r>
              <a:rPr lang="en-US" sz="2000" dirty="0" smtClean="0">
                <a:latin typeface="Arial" pitchFamily="34" charset="0"/>
                <a:cs typeface="Arial" pitchFamily="34" charset="0"/>
                <a:sym typeface="WP Greek Century" pitchFamily="2" charset="2"/>
              </a:rPr>
              <a:t>  “           multiple bones (</a:t>
            </a:r>
            <a:r>
              <a:rPr lang="en-US" sz="2000" dirty="0" err="1" smtClean="0">
                <a:latin typeface="Arial" pitchFamily="34" charset="0"/>
                <a:cs typeface="Arial" pitchFamily="34" charset="0"/>
                <a:sym typeface="WP Greek Century" pitchFamily="2" charset="2"/>
              </a:rPr>
              <a:t>Polyostotic</a:t>
            </a:r>
            <a:r>
              <a:rPr lang="en-US" sz="2000" dirty="0" smtClean="0">
                <a:latin typeface="Arial" pitchFamily="34" charset="0"/>
                <a:cs typeface="Arial" pitchFamily="34" charset="0"/>
                <a:sym typeface="WP Greek Century" pitchFamily="2" charset="2"/>
              </a:rPr>
              <a:t> F D).</a:t>
            </a:r>
          </a:p>
          <a:p>
            <a:pPr>
              <a:spcBef>
                <a:spcPct val="50000"/>
              </a:spcBef>
              <a:buNone/>
            </a:pPr>
            <a:endParaRPr lang="en-US" sz="2000" dirty="0" smtClean="0">
              <a:latin typeface="Arial" pitchFamily="34" charset="0"/>
              <a:cs typeface="Arial" pitchFamily="34" charset="0"/>
              <a:sym typeface="WP Greek Century" pitchFamily="2" charset="2"/>
            </a:endParaRPr>
          </a:p>
          <a:p>
            <a:pPr>
              <a:lnSpc>
                <a:spcPct val="60000"/>
              </a:lnSpc>
              <a:spcBef>
                <a:spcPct val="25000"/>
              </a:spcBef>
            </a:pPr>
            <a:r>
              <a:rPr lang="en-US" sz="2000" dirty="0" smtClean="0">
                <a:latin typeface="Arial" pitchFamily="34" charset="0"/>
                <a:cs typeface="Arial" pitchFamily="34" charset="0"/>
                <a:sym typeface="WP Greek Century" pitchFamily="2" charset="2"/>
              </a:rPr>
              <a:t>            - </a:t>
            </a:r>
            <a:r>
              <a:rPr lang="en-US" sz="2000" dirty="0" err="1" smtClean="0">
                <a:latin typeface="Arial" pitchFamily="34" charset="0"/>
                <a:cs typeface="Arial" pitchFamily="34" charset="0"/>
                <a:sym typeface="WP Greek Century" pitchFamily="2" charset="2"/>
              </a:rPr>
              <a:t>Difffuse</a:t>
            </a:r>
            <a:r>
              <a:rPr lang="en-US" sz="2000" dirty="0" smtClean="0">
                <a:latin typeface="Arial" pitchFamily="34" charset="0"/>
                <a:cs typeface="Arial" pitchFamily="34" charset="0"/>
                <a:sym typeface="WP Greek Century" pitchFamily="2" charset="2"/>
              </a:rPr>
              <a:t>  “           multiple bones + </a:t>
            </a:r>
            <a:r>
              <a:rPr lang="en-US" sz="2000" dirty="0" err="1" smtClean="0">
                <a:latin typeface="Arial" pitchFamily="34" charset="0"/>
                <a:cs typeface="Arial" pitchFamily="34" charset="0"/>
                <a:sym typeface="WP Greek Century" pitchFamily="2" charset="2"/>
              </a:rPr>
              <a:t>Cutaneous</a:t>
            </a:r>
            <a:r>
              <a:rPr lang="en-US" sz="2000" dirty="0" smtClean="0">
                <a:latin typeface="Arial" pitchFamily="34" charset="0"/>
                <a:cs typeface="Arial" pitchFamily="34" charset="0"/>
                <a:sym typeface="WP Greek Century" pitchFamily="2" charset="2"/>
              </a:rPr>
              <a:t> &amp;</a:t>
            </a:r>
          </a:p>
          <a:p>
            <a:pPr>
              <a:lnSpc>
                <a:spcPct val="60000"/>
              </a:lnSpc>
              <a:spcBef>
                <a:spcPct val="25000"/>
              </a:spcBef>
              <a:buNone/>
            </a:pPr>
            <a:r>
              <a:rPr lang="en-US" sz="2000" dirty="0" smtClean="0">
                <a:latin typeface="Arial" pitchFamily="34" charset="0"/>
                <a:cs typeface="Arial" pitchFamily="34" charset="0"/>
                <a:sym typeface="WP Greek Century" pitchFamily="2" charset="2"/>
              </a:rPr>
              <a:t>                  Endocrine abnormalities (McCune-Albright Syndrome)</a:t>
            </a:r>
          </a:p>
          <a:p>
            <a:pPr>
              <a:lnSpc>
                <a:spcPct val="60000"/>
              </a:lnSpc>
              <a:spcBef>
                <a:spcPct val="25000"/>
              </a:spcBef>
            </a:pPr>
            <a:endParaRPr lang="en-US" sz="2000" dirty="0" smtClean="0">
              <a:latin typeface="Arial" pitchFamily="34" charset="0"/>
              <a:cs typeface="Arial" pitchFamily="34" charset="0"/>
              <a:sym typeface="WP Greek Century" pitchFamily="2" charset="2"/>
            </a:endParaRPr>
          </a:p>
          <a:p>
            <a:pPr>
              <a:lnSpc>
                <a:spcPct val="60000"/>
              </a:lnSpc>
              <a:spcBef>
                <a:spcPct val="25000"/>
              </a:spcBef>
            </a:pPr>
            <a:r>
              <a:rPr lang="en-US" sz="2000" dirty="0" smtClean="0">
                <a:latin typeface="Arial" pitchFamily="34" charset="0"/>
                <a:cs typeface="Arial" pitchFamily="34" charset="0"/>
                <a:sym typeface="WP Greek Century" pitchFamily="2" charset="2"/>
              </a:rPr>
              <a:t> Depends on</a:t>
            </a:r>
            <a:r>
              <a:rPr lang="en-US" sz="2000" b="1" dirty="0" smtClean="0">
                <a:latin typeface="Arial" pitchFamily="34" charset="0"/>
                <a:cs typeface="Arial" pitchFamily="34" charset="0"/>
                <a:sym typeface="WP Greek Century" pitchFamily="2" charset="2"/>
              </a:rPr>
              <a:t> </a:t>
            </a:r>
            <a:r>
              <a:rPr lang="en-US" sz="2000" b="1" i="1" dirty="0" smtClean="0">
                <a:solidFill>
                  <a:srgbClr val="FF0000"/>
                </a:solidFill>
                <a:latin typeface="Arial" pitchFamily="34" charset="0"/>
                <a:cs typeface="Arial" pitchFamily="34" charset="0"/>
                <a:sym typeface="WP Greek Century" pitchFamily="2" charset="2"/>
              </a:rPr>
              <a:t>time</a:t>
            </a:r>
            <a:r>
              <a:rPr lang="en-US" sz="2000" dirty="0" smtClean="0">
                <a:solidFill>
                  <a:srgbClr val="FF0000"/>
                </a:solidFill>
                <a:latin typeface="Arial" pitchFamily="34" charset="0"/>
                <a:cs typeface="Arial" pitchFamily="34" charset="0"/>
                <a:sym typeface="WP Greek Century" pitchFamily="2" charset="2"/>
              </a:rPr>
              <a:t> </a:t>
            </a:r>
            <a:r>
              <a:rPr lang="en-US" sz="2000" dirty="0" smtClean="0">
                <a:latin typeface="Arial" pitchFamily="34" charset="0"/>
                <a:cs typeface="Arial" pitchFamily="34" charset="0"/>
                <a:sym typeface="WP Greek Century" pitchFamily="2" charset="2"/>
              </a:rPr>
              <a:t>of mutation.</a:t>
            </a:r>
            <a:endParaRPr lang="en-IN" sz="2000" dirty="0">
              <a:latin typeface="Arial" pitchFamily="34" charset="0"/>
              <a:cs typeface="Arial" pitchFamily="34" charset="0"/>
            </a:endParaRPr>
          </a:p>
        </p:txBody>
      </p:sp>
      <p:pic>
        <p:nvPicPr>
          <p:cNvPr id="4" name="Picture 3" descr="E:\DCIM\100KC140\100_4516.JPG"/>
          <p:cNvPicPr>
            <a:picLocks noChangeAspect="1" noChangeArrowheads="1"/>
          </p:cNvPicPr>
          <p:nvPr/>
        </p:nvPicPr>
        <p:blipFill>
          <a:blip r:embed="rId3" cstate="print"/>
          <a:srcRect l="36618" t="23570" r="30551" b="24237"/>
          <a:stretch>
            <a:fillRect/>
          </a:stretch>
        </p:blipFill>
        <p:spPr bwMode="auto">
          <a:xfrm>
            <a:off x="457200" y="3827586"/>
            <a:ext cx="2285999" cy="2725614"/>
          </a:xfrm>
          <a:prstGeom prst="rect">
            <a:avLst/>
          </a:prstGeom>
          <a:ln>
            <a:noFill/>
          </a:ln>
          <a:effectLst>
            <a:outerShdw blurRad="292100" dist="139700" dir="2700000" algn="tl" rotWithShape="0">
              <a:srgbClr val="333333">
                <a:alpha val="65000"/>
              </a:srgbClr>
            </a:outerShdw>
          </a:effectLst>
        </p:spPr>
      </p:pic>
      <p:pic>
        <p:nvPicPr>
          <p:cNvPr id="5" name="Picture 2" descr="E:\DCIM\100KC140\100_4521.JPG"/>
          <p:cNvPicPr>
            <a:picLocks noChangeAspect="1" noChangeArrowheads="1"/>
          </p:cNvPicPr>
          <p:nvPr/>
        </p:nvPicPr>
        <p:blipFill>
          <a:blip r:embed="rId4" cstate="print"/>
          <a:srcRect l="27955" t="22226" r="15675" b="10790"/>
          <a:stretch>
            <a:fillRect/>
          </a:stretch>
        </p:blipFill>
        <p:spPr bwMode="auto">
          <a:xfrm>
            <a:off x="5562600" y="3810000"/>
            <a:ext cx="2932771" cy="2613991"/>
          </a:xfrm>
          <a:prstGeom prst="rect">
            <a:avLst/>
          </a:prstGeom>
          <a:ln>
            <a:noFill/>
          </a:ln>
          <a:effectLst>
            <a:outerShdw blurRad="292100" dist="139700" dir="2700000" algn="tl" rotWithShape="0">
              <a:srgbClr val="333333">
                <a:alpha val="65000"/>
              </a:srgbClr>
            </a:outerShdw>
          </a:effectLst>
        </p:spPr>
      </p:pic>
      <p:sp>
        <p:nvSpPr>
          <p:cNvPr id="6" name="Right Arrow 5"/>
          <p:cNvSpPr/>
          <p:nvPr/>
        </p:nvSpPr>
        <p:spPr>
          <a:xfrm>
            <a:off x="3962400" y="487680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81600" cy="792162"/>
          </a:xfrm>
        </p:spPr>
        <p:txBody>
          <a:bodyPr>
            <a:normAutofit fontScale="90000"/>
          </a:bodyPr>
          <a:lstStyle/>
          <a:p>
            <a:r>
              <a:rPr lang="en-US" sz="5400" dirty="0" smtClean="0">
                <a:solidFill>
                  <a:srgbClr val="FF0000"/>
                </a:solidFill>
                <a:latin typeface="Gabriola" pitchFamily="82" charset="0"/>
              </a:rPr>
              <a:t>Down syndrome</a:t>
            </a:r>
            <a:endParaRPr lang="en-IN" sz="5400" dirty="0">
              <a:solidFill>
                <a:srgbClr val="FF0000"/>
              </a:solidFill>
              <a:latin typeface="Gabriola" pitchFamily="82" charset="0"/>
            </a:endParaRPr>
          </a:p>
        </p:txBody>
      </p:sp>
      <p:sp>
        <p:nvSpPr>
          <p:cNvPr id="3" name="Content Placeholder 2"/>
          <p:cNvSpPr>
            <a:spLocks noGrp="1"/>
          </p:cNvSpPr>
          <p:nvPr>
            <p:ph idx="1"/>
          </p:nvPr>
        </p:nvSpPr>
        <p:spPr>
          <a:xfrm>
            <a:off x="228600" y="2133600"/>
            <a:ext cx="8229600" cy="4525963"/>
          </a:xfrm>
        </p:spPr>
        <p:txBody>
          <a:bodyPr>
            <a:normAutofit/>
          </a:bodyPr>
          <a:lstStyle/>
          <a:p>
            <a:pPr algn="just"/>
            <a:r>
              <a:rPr lang="en-US" dirty="0" smtClean="0">
                <a:latin typeface="Gabriola" pitchFamily="82" charset="0"/>
              </a:rPr>
              <a:t>Trisomy 21</a:t>
            </a:r>
          </a:p>
          <a:p>
            <a:pPr algn="just"/>
            <a:r>
              <a:rPr lang="en-US" dirty="0" smtClean="0">
                <a:latin typeface="Gabriola" pitchFamily="82" charset="0"/>
              </a:rPr>
              <a:t>Frequent form of mental  retardation (mongolism)</a:t>
            </a:r>
          </a:p>
          <a:p>
            <a:pPr algn="just"/>
            <a:r>
              <a:rPr lang="en-US" b="1" dirty="0" smtClean="0">
                <a:solidFill>
                  <a:srgbClr val="FF0000"/>
                </a:solidFill>
                <a:latin typeface="Gabriola" pitchFamily="82" charset="0"/>
              </a:rPr>
              <a:t>c/f:</a:t>
            </a:r>
          </a:p>
          <a:p>
            <a:pPr algn="just"/>
            <a:r>
              <a:rPr lang="en-US" dirty="0" err="1" smtClean="0">
                <a:latin typeface="Gabriola" pitchFamily="82" charset="0"/>
              </a:rPr>
              <a:t>Brachycephaly</a:t>
            </a:r>
            <a:r>
              <a:rPr lang="en-US" dirty="0" smtClean="0">
                <a:latin typeface="Gabriola" pitchFamily="82" charset="0"/>
              </a:rPr>
              <a:t>(small head), flat </a:t>
            </a:r>
            <a:r>
              <a:rPr lang="en-US" dirty="0" err="1" smtClean="0">
                <a:latin typeface="Gabriola" pitchFamily="82" charset="0"/>
              </a:rPr>
              <a:t>facies</a:t>
            </a:r>
            <a:r>
              <a:rPr lang="en-US" dirty="0" smtClean="0">
                <a:latin typeface="Gabriola" pitchFamily="82" charset="0"/>
              </a:rPr>
              <a:t>, </a:t>
            </a:r>
            <a:r>
              <a:rPr lang="en-US" dirty="0" err="1" smtClean="0">
                <a:latin typeface="Gabriola" pitchFamily="82" charset="0"/>
              </a:rPr>
              <a:t>hypertelorism</a:t>
            </a:r>
            <a:r>
              <a:rPr lang="en-US" dirty="0" smtClean="0">
                <a:latin typeface="Gabriola" pitchFamily="82" charset="0"/>
              </a:rPr>
              <a:t>, depressed nasal bridge, flat occiput, broad short neck</a:t>
            </a:r>
          </a:p>
          <a:p>
            <a:pPr algn="just"/>
            <a:r>
              <a:rPr lang="en-US" dirty="0" smtClean="0">
                <a:latin typeface="Gabriola" pitchFamily="82" charset="0"/>
              </a:rPr>
              <a:t>Strabismus, slanting palpebral fissures, </a:t>
            </a:r>
            <a:r>
              <a:rPr lang="en-US" dirty="0" err="1" smtClean="0">
                <a:latin typeface="Gabriola" pitchFamily="82" charset="0"/>
              </a:rPr>
              <a:t>catract</a:t>
            </a:r>
            <a:endParaRPr lang="en-US" dirty="0" smtClean="0">
              <a:latin typeface="Gabriola" pitchFamily="82" charset="0"/>
            </a:endParaRPr>
          </a:p>
          <a:p>
            <a:pPr algn="just"/>
            <a:r>
              <a:rPr lang="en-US" dirty="0" smtClean="0">
                <a:latin typeface="Gabriola" pitchFamily="82" charset="0"/>
              </a:rPr>
              <a:t>Oral features: </a:t>
            </a:r>
            <a:r>
              <a:rPr lang="en-US" dirty="0" err="1" smtClean="0">
                <a:latin typeface="Gabriola" pitchFamily="82" charset="0"/>
              </a:rPr>
              <a:t>macroglossia</a:t>
            </a:r>
            <a:r>
              <a:rPr lang="en-US" dirty="0" smtClean="0">
                <a:latin typeface="Gabriola" pitchFamily="82" charset="0"/>
              </a:rPr>
              <a:t>, hypoplasia of maxilla, scrotal tongue, delayed tooth eruption, partial </a:t>
            </a:r>
            <a:r>
              <a:rPr lang="en-US" dirty="0" err="1" smtClean="0">
                <a:latin typeface="Gabriola" pitchFamily="82" charset="0"/>
              </a:rPr>
              <a:t>anodontia</a:t>
            </a:r>
            <a:r>
              <a:rPr lang="en-US" dirty="0" smtClean="0">
                <a:latin typeface="Gabriola" pitchFamily="82" charset="0"/>
              </a:rPr>
              <a:t>, enamel hypoplasia,  juvenile periodontitis</a:t>
            </a:r>
            <a:endParaRPr lang="en-US" dirty="0">
              <a:latin typeface="Gabriola" pitchFamily="82" charset="0"/>
            </a:endParaRPr>
          </a:p>
          <a:p>
            <a:pPr algn="just"/>
            <a:endParaRPr lang="en-US" dirty="0" smtClean="0">
              <a:latin typeface="Gabriola" pitchFamily="82" charset="0"/>
            </a:endParaRPr>
          </a:p>
          <a:p>
            <a:pPr marL="0" indent="0" algn="just">
              <a:buNone/>
            </a:pPr>
            <a:endParaRPr lang="en-IN" dirty="0">
              <a:latin typeface="Gabriola" pitchFamily="82"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05400" y="0"/>
            <a:ext cx="4038600" cy="269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70816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029"/>
            <a:ext cx="8229600" cy="732971"/>
          </a:xfrm>
        </p:spPr>
        <p:txBody>
          <a:bodyPr>
            <a:noAutofit/>
          </a:bodyPr>
          <a:lstStyle/>
          <a:p>
            <a:r>
              <a:rPr lang="en-US" sz="5400" dirty="0" smtClean="0">
                <a:solidFill>
                  <a:srgbClr val="FF0000"/>
                </a:solidFill>
                <a:latin typeface="Gabriola" pitchFamily="82" charset="0"/>
              </a:rPr>
              <a:t>MARFAN SYNDROME </a:t>
            </a:r>
            <a:endParaRPr lang="en-IN" sz="5400" dirty="0">
              <a:solidFill>
                <a:srgbClr val="FF0000"/>
              </a:solidFill>
              <a:latin typeface="Gabriola" pitchFamily="82" charset="0"/>
            </a:endParaRPr>
          </a:p>
        </p:txBody>
      </p:sp>
      <p:pic>
        <p:nvPicPr>
          <p:cNvPr id="12290" name="Picture 2"/>
          <p:cNvPicPr>
            <a:picLocks noGrp="1" noChangeAspect="1" noChangeArrowheads="1"/>
          </p:cNvPicPr>
          <p:nvPr>
            <p:ph sz="quarter" idx="1"/>
          </p:nvPr>
        </p:nvPicPr>
        <p:blipFill>
          <a:blip r:embed="rId3">
            <a:extLst>
              <a:ext uri="{28A0092B-C50C-407E-A947-70E740481C1C}">
                <a14:useLocalDpi xmlns:a14="http://schemas.microsoft.com/office/drawing/2010/main" xmlns="" val="0"/>
              </a:ext>
            </a:extLst>
          </a:blip>
          <a:srcRect/>
          <a:stretch>
            <a:fillRect/>
          </a:stretch>
        </p:blipFill>
        <p:spPr bwMode="auto">
          <a:xfrm>
            <a:off x="5867400" y="990600"/>
            <a:ext cx="328711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1200" y="3502572"/>
            <a:ext cx="3339662" cy="3355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36286" y="764024"/>
            <a:ext cx="5754914" cy="6093976"/>
          </a:xfrm>
          <a:prstGeom prst="rect">
            <a:avLst/>
          </a:prstGeom>
        </p:spPr>
        <p:txBody>
          <a:bodyPr wrap="square">
            <a:spAutoFit/>
          </a:bodyPr>
          <a:lstStyle/>
          <a:p>
            <a:pPr algn="just"/>
            <a:r>
              <a:rPr lang="en-US" sz="2600" dirty="0" smtClean="0">
                <a:latin typeface="Gabriola" pitchFamily="82" charset="0"/>
              </a:rPr>
              <a:t>*FBN1 </a:t>
            </a:r>
            <a:r>
              <a:rPr lang="en-US" sz="2600" dirty="0">
                <a:latin typeface="Gabriola" pitchFamily="82" charset="0"/>
              </a:rPr>
              <a:t>gene on chromosome </a:t>
            </a:r>
            <a:r>
              <a:rPr lang="en-US" sz="2600" dirty="0" smtClean="0">
                <a:latin typeface="Gabriola" pitchFamily="82" charset="0"/>
              </a:rPr>
              <a:t>15- </a:t>
            </a:r>
            <a:r>
              <a:rPr lang="en-US" sz="2600" dirty="0" err="1" smtClean="0">
                <a:latin typeface="Gabriola" pitchFamily="82" charset="0"/>
              </a:rPr>
              <a:t>fibrillin</a:t>
            </a:r>
            <a:r>
              <a:rPr lang="en-US" sz="2600" dirty="0" smtClean="0">
                <a:latin typeface="Gabriola" pitchFamily="82" charset="0"/>
              </a:rPr>
              <a:t> protein </a:t>
            </a:r>
            <a:endParaRPr lang="en-US" sz="2600" dirty="0">
              <a:latin typeface="Gabriola" pitchFamily="82" charset="0"/>
            </a:endParaRPr>
          </a:p>
          <a:p>
            <a:pPr algn="just"/>
            <a:endParaRPr lang="en-US" sz="2600" dirty="0">
              <a:latin typeface="Gabriola" pitchFamily="82" charset="0"/>
            </a:endParaRPr>
          </a:p>
          <a:p>
            <a:pPr algn="just"/>
            <a:r>
              <a:rPr lang="en-US" sz="2600" dirty="0" smtClean="0">
                <a:latin typeface="Gabriola" pitchFamily="82" charset="0"/>
              </a:rPr>
              <a:t>*</a:t>
            </a:r>
            <a:r>
              <a:rPr lang="en-US" sz="2600" dirty="0" err="1" smtClean="0">
                <a:solidFill>
                  <a:srgbClr val="FF0000"/>
                </a:solidFill>
                <a:latin typeface="Gabriola" pitchFamily="82" charset="0"/>
              </a:rPr>
              <a:t>arachnodactyly</a:t>
            </a:r>
            <a:r>
              <a:rPr lang="en-US" sz="2600" dirty="0" smtClean="0">
                <a:latin typeface="Gabriola" pitchFamily="82" charset="0"/>
              </a:rPr>
              <a:t>-  </a:t>
            </a:r>
            <a:r>
              <a:rPr lang="en-US" sz="2600" dirty="0">
                <a:latin typeface="Gabriola" pitchFamily="82" charset="0"/>
              </a:rPr>
              <a:t>long, slender, spidery fingers </a:t>
            </a:r>
          </a:p>
          <a:p>
            <a:pPr algn="just"/>
            <a:r>
              <a:rPr lang="en-US" sz="2600" dirty="0" err="1" smtClean="0">
                <a:solidFill>
                  <a:srgbClr val="FF0000"/>
                </a:solidFill>
                <a:latin typeface="Gabriola" pitchFamily="82" charset="0"/>
              </a:rPr>
              <a:t>dolichostenomelia</a:t>
            </a:r>
            <a:r>
              <a:rPr lang="en-US" sz="2600" dirty="0" smtClean="0">
                <a:latin typeface="Gabriola" pitchFamily="82" charset="0"/>
              </a:rPr>
              <a:t> </a:t>
            </a:r>
            <a:r>
              <a:rPr lang="en-US" sz="2600" dirty="0" err="1">
                <a:latin typeface="Gabriola" pitchFamily="82" charset="0"/>
              </a:rPr>
              <a:t>i.e</a:t>
            </a:r>
            <a:r>
              <a:rPr lang="en-US" sz="2600" dirty="0">
                <a:latin typeface="Gabriola" pitchFamily="82" charset="0"/>
              </a:rPr>
              <a:t> long limbs relative to trunk </a:t>
            </a:r>
            <a:r>
              <a:rPr lang="en-US" sz="2600" dirty="0" smtClean="0">
                <a:latin typeface="Gabriola" pitchFamily="82" charset="0"/>
              </a:rPr>
              <a:t>length</a:t>
            </a:r>
          </a:p>
          <a:p>
            <a:pPr algn="just"/>
            <a:endParaRPr lang="en-US" sz="2600" dirty="0" smtClean="0">
              <a:latin typeface="Gabriola" pitchFamily="82" charset="0"/>
            </a:endParaRPr>
          </a:p>
          <a:p>
            <a:pPr algn="just"/>
            <a:r>
              <a:rPr lang="en-US" sz="2600" dirty="0" smtClean="0">
                <a:latin typeface="Gabriola" pitchFamily="82" charset="0"/>
              </a:rPr>
              <a:t>Thoracolumbar scoliosis</a:t>
            </a:r>
          </a:p>
          <a:p>
            <a:pPr algn="just"/>
            <a:endParaRPr lang="en-US" sz="2600" dirty="0" smtClean="0">
              <a:latin typeface="Gabriola" pitchFamily="82" charset="0"/>
            </a:endParaRPr>
          </a:p>
          <a:p>
            <a:pPr algn="just"/>
            <a:r>
              <a:rPr lang="en-US" sz="2600" dirty="0">
                <a:latin typeface="Gabriola" pitchFamily="82" charset="0"/>
              </a:rPr>
              <a:t>*</a:t>
            </a:r>
            <a:r>
              <a:rPr lang="en-US" sz="2600" dirty="0" smtClean="0">
                <a:latin typeface="Gabriola" pitchFamily="82" charset="0"/>
              </a:rPr>
              <a:t>skull </a:t>
            </a:r>
            <a:r>
              <a:rPr lang="en-US" sz="2600" dirty="0">
                <a:latin typeface="Gabriola" pitchFamily="82" charset="0"/>
              </a:rPr>
              <a:t>and face is characteristically long and </a:t>
            </a:r>
            <a:r>
              <a:rPr lang="en-US" sz="2600" dirty="0" smtClean="0">
                <a:latin typeface="Gabriola" pitchFamily="82" charset="0"/>
              </a:rPr>
              <a:t>narrow</a:t>
            </a:r>
          </a:p>
          <a:p>
            <a:pPr algn="just"/>
            <a:endParaRPr lang="en-US" sz="2600" dirty="0" smtClean="0">
              <a:latin typeface="Gabriola" pitchFamily="82" charset="0"/>
            </a:endParaRPr>
          </a:p>
          <a:p>
            <a:pPr algn="just"/>
            <a:r>
              <a:rPr lang="en-US" sz="2600" dirty="0" smtClean="0">
                <a:latin typeface="Gabriola" pitchFamily="82" charset="0"/>
              </a:rPr>
              <a:t>*</a:t>
            </a:r>
            <a:r>
              <a:rPr lang="en-US" sz="2600" dirty="0" err="1" smtClean="0">
                <a:latin typeface="Gabriola" pitchFamily="82" charset="0"/>
              </a:rPr>
              <a:t>hyperextensibility</a:t>
            </a:r>
            <a:r>
              <a:rPr lang="en-US" sz="2600" dirty="0" smtClean="0">
                <a:latin typeface="Gabriola" pitchFamily="82" charset="0"/>
              </a:rPr>
              <a:t> </a:t>
            </a:r>
            <a:r>
              <a:rPr lang="en-US" sz="2600" dirty="0">
                <a:latin typeface="Gabriola" pitchFamily="82" charset="0"/>
              </a:rPr>
              <a:t>of joints with habitual dislocations, kyphosis and flat </a:t>
            </a:r>
            <a:r>
              <a:rPr lang="en-US" sz="2600" dirty="0" smtClean="0">
                <a:latin typeface="Gabriola" pitchFamily="82" charset="0"/>
              </a:rPr>
              <a:t>feet </a:t>
            </a:r>
          </a:p>
          <a:p>
            <a:pPr algn="just"/>
            <a:endParaRPr lang="en-US" sz="2600" dirty="0" smtClean="0">
              <a:latin typeface="Gabriola" pitchFamily="82" charset="0"/>
            </a:endParaRPr>
          </a:p>
          <a:p>
            <a:pPr algn="just"/>
            <a:r>
              <a:rPr lang="en-US" sz="2600" dirty="0" smtClean="0">
                <a:latin typeface="Gabriola" pitchFamily="82" charset="0"/>
              </a:rPr>
              <a:t>*A </a:t>
            </a:r>
            <a:r>
              <a:rPr lang="en-US" sz="2600" dirty="0">
                <a:latin typeface="Gabriola" pitchFamily="82" charset="0"/>
              </a:rPr>
              <a:t>high arched palatal </a:t>
            </a:r>
            <a:r>
              <a:rPr lang="en-US" sz="2600" dirty="0" smtClean="0">
                <a:latin typeface="Gabriola" pitchFamily="82" charset="0"/>
              </a:rPr>
              <a:t>vault, bifid uvula, malocclusion, </a:t>
            </a:r>
            <a:r>
              <a:rPr lang="en-US" sz="2600" dirty="0" err="1" smtClean="0">
                <a:latin typeface="Gabriola" pitchFamily="82" charset="0"/>
              </a:rPr>
              <a:t>odontogenic</a:t>
            </a:r>
            <a:r>
              <a:rPr lang="en-US" sz="2600" dirty="0" smtClean="0">
                <a:latin typeface="Gabriola" pitchFamily="82" charset="0"/>
              </a:rPr>
              <a:t> cysts</a:t>
            </a:r>
            <a:endParaRPr lang="en-IN" sz="2600" dirty="0">
              <a:latin typeface="Gabriola" pitchFamily="82" charset="0"/>
            </a:endParaRPr>
          </a:p>
        </p:txBody>
      </p:sp>
    </p:spTree>
    <p:extLst>
      <p:ext uri="{BB962C8B-B14F-4D97-AF65-F5344CB8AC3E}">
        <p14:creationId xmlns:p14="http://schemas.microsoft.com/office/powerpoint/2010/main" xmlns="" val="12049617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just"/>
            <a:r>
              <a:rPr lang="en-US" dirty="0" smtClean="0">
                <a:latin typeface="Gabriola" pitchFamily="82" charset="0"/>
              </a:rPr>
              <a:t>Congenital disorder of bone formation manifested with </a:t>
            </a:r>
            <a:r>
              <a:rPr lang="en-US" dirty="0" err="1" smtClean="0">
                <a:latin typeface="Gabriola" pitchFamily="82" charset="0"/>
              </a:rPr>
              <a:t>clavicular</a:t>
            </a:r>
            <a:r>
              <a:rPr lang="en-US" dirty="0" smtClean="0">
                <a:latin typeface="Gabriola" pitchFamily="82" charset="0"/>
              </a:rPr>
              <a:t> hypoplasia or agenesis, with narrow thorax which allows approximation of shoulders in front of chest.</a:t>
            </a:r>
          </a:p>
          <a:p>
            <a:pPr algn="just"/>
            <a:endParaRPr lang="en-US" dirty="0" smtClean="0">
              <a:latin typeface="Gabriola" pitchFamily="82" charset="0"/>
            </a:endParaRPr>
          </a:p>
          <a:p>
            <a:pPr algn="just"/>
            <a:r>
              <a:rPr lang="en-US" dirty="0" smtClean="0">
                <a:latin typeface="Gabriola" pitchFamily="82" charset="0"/>
              </a:rPr>
              <a:t>Syndrome is familial and transmitted as an autosomal dominant trait</a:t>
            </a:r>
          </a:p>
          <a:p>
            <a:pPr algn="just"/>
            <a:r>
              <a:rPr lang="en-US" dirty="0" smtClean="0">
                <a:latin typeface="Gabriola" pitchFamily="82" charset="0"/>
              </a:rPr>
              <a:t>Mutation in the </a:t>
            </a:r>
            <a:r>
              <a:rPr lang="en-US" dirty="0" smtClean="0">
                <a:solidFill>
                  <a:srgbClr val="FF0000"/>
                </a:solidFill>
                <a:latin typeface="Gabriola" pitchFamily="82" charset="0"/>
              </a:rPr>
              <a:t>core binding factor alpha – 1 </a:t>
            </a:r>
            <a:r>
              <a:rPr lang="en-US" dirty="0" smtClean="0">
                <a:latin typeface="Gabriola" pitchFamily="82" charset="0"/>
              </a:rPr>
              <a:t>gene located on chromosome 6p21</a:t>
            </a:r>
          </a:p>
          <a:p>
            <a:pPr algn="just"/>
            <a:endParaRPr lang="en-IN" dirty="0">
              <a:latin typeface="Gabriola" pitchFamily="82" charset="0"/>
            </a:endParaRPr>
          </a:p>
        </p:txBody>
      </p:sp>
      <p:sp>
        <p:nvSpPr>
          <p:cNvPr id="4" name="Title 3"/>
          <p:cNvSpPr txBox="1">
            <a:spLocks noGrp="1"/>
          </p:cNvSpPr>
          <p:nvPr>
            <p:ph type="title"/>
          </p:nvPr>
        </p:nvSpPr>
        <p:spPr>
          <a:xfrm>
            <a:off x="457200" y="358170"/>
            <a:ext cx="8229600" cy="923330"/>
          </a:xfrm>
          <a:prstGeom prst="rect">
            <a:avLst/>
          </a:prstGeom>
          <a:noFill/>
        </p:spPr>
        <p:txBody>
          <a:bodyPr wrap="square" rtlCol="0">
            <a:spAutoFit/>
          </a:bodyPr>
          <a:lstStyle/>
          <a:p>
            <a:r>
              <a:rPr lang="en-US" sz="5400" dirty="0" err="1" smtClean="0">
                <a:solidFill>
                  <a:srgbClr val="FF0000"/>
                </a:solidFill>
                <a:latin typeface="Gabriola" pitchFamily="82" charset="0"/>
              </a:rPr>
              <a:t>Cleidocranial</a:t>
            </a:r>
            <a:r>
              <a:rPr lang="en-US" sz="5400" dirty="0" smtClean="0">
                <a:solidFill>
                  <a:srgbClr val="FF0000"/>
                </a:solidFill>
                <a:latin typeface="Gabriola" pitchFamily="82" charset="0"/>
              </a:rPr>
              <a:t> Dysplasia </a:t>
            </a:r>
            <a:endParaRPr lang="en-IN" sz="5400" dirty="0">
              <a:solidFill>
                <a:srgbClr val="FF0000"/>
              </a:solidFill>
              <a:latin typeface="Gabriola" pitchFamily="82" charset="0"/>
            </a:endParaRPr>
          </a:p>
        </p:txBody>
      </p:sp>
      <p:sp>
        <p:nvSpPr>
          <p:cNvPr id="5" name="Slide Number Placeholder 4"/>
          <p:cNvSpPr>
            <a:spLocks noGrp="1"/>
          </p:cNvSpPr>
          <p:nvPr>
            <p:ph type="sldNum" sz="quarter" idx="12"/>
          </p:nvPr>
        </p:nvSpPr>
        <p:spPr/>
        <p:txBody>
          <a:bodyPr/>
          <a:lstStyle/>
          <a:p>
            <a:pPr algn="just"/>
            <a:fld id="{ACD54110-6898-4D84-BA78-0065650A89C2}" type="slidenum">
              <a:rPr lang="en-IN" smtClean="0"/>
              <a:pPr algn="just"/>
              <a:t>112</a:t>
            </a:fld>
            <a:endParaRPr lang="en-IN"/>
          </a:p>
        </p:txBody>
      </p:sp>
    </p:spTree>
    <p:extLst>
      <p:ext uri="{BB962C8B-B14F-4D97-AF65-F5344CB8AC3E}">
        <p14:creationId xmlns:p14="http://schemas.microsoft.com/office/powerpoint/2010/main" xmlns="" val="12618443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ncrypted-tbn0.gstatic.com/images?q=tbn:ANd9GcSf_OiKLYJRUUBRvVB4yDZHWZ4H_GHvaFgj0-JV3ZmslMo8eDLE">
            <a:hlinkClick r:id="rId3"/>
          </p:cNvPr>
          <p:cNvPicPr>
            <a:picLocks noChangeAspect="1" noChangeArrowheads="1"/>
          </p:cNvPicPr>
          <p:nvPr/>
        </p:nvPicPr>
        <p:blipFill>
          <a:blip r:embed="rId4" cstate="print"/>
          <a:srcRect l="19059" r="17413"/>
          <a:stretch>
            <a:fillRect/>
          </a:stretch>
        </p:blipFill>
        <p:spPr bwMode="auto">
          <a:xfrm>
            <a:off x="395536" y="281666"/>
            <a:ext cx="2880320" cy="5112568"/>
          </a:xfrm>
          <a:prstGeom prst="rect">
            <a:avLst/>
          </a:prstGeom>
          <a:noFill/>
        </p:spPr>
      </p:pic>
      <p:pic>
        <p:nvPicPr>
          <p:cNvPr id="11267" name="Picture 3"/>
          <p:cNvPicPr>
            <a:picLocks noChangeAspect="1" noChangeArrowheads="1"/>
          </p:cNvPicPr>
          <p:nvPr/>
        </p:nvPicPr>
        <p:blipFill>
          <a:blip r:embed="rId5" cstate="print"/>
          <a:srcRect/>
          <a:stretch>
            <a:fillRect/>
          </a:stretch>
        </p:blipFill>
        <p:spPr bwMode="auto">
          <a:xfrm>
            <a:off x="3635896" y="188640"/>
            <a:ext cx="3672409" cy="3095744"/>
          </a:xfrm>
          <a:prstGeom prst="rect">
            <a:avLst/>
          </a:prstGeom>
          <a:noFill/>
          <a:ln w="9525">
            <a:noFill/>
            <a:miter lim="800000"/>
            <a:headEnd/>
            <a:tailEnd/>
          </a:ln>
        </p:spPr>
      </p:pic>
      <p:pic>
        <p:nvPicPr>
          <p:cNvPr id="11269" name="Picture 5" descr="https://encrypted-tbn2.gstatic.com/images?q=tbn:ANd9GcSb-RYDA3RLgs0Pv9KCGLh9pnzJXhmll0zMLKCE-3xbn6LRnLc_MA"/>
          <p:cNvPicPr>
            <a:picLocks noChangeAspect="1" noChangeArrowheads="1"/>
          </p:cNvPicPr>
          <p:nvPr/>
        </p:nvPicPr>
        <p:blipFill>
          <a:blip r:embed="rId6" cstate="print"/>
          <a:srcRect/>
          <a:stretch>
            <a:fillRect/>
          </a:stretch>
        </p:blipFill>
        <p:spPr bwMode="auto">
          <a:xfrm>
            <a:off x="4038600" y="3790948"/>
            <a:ext cx="4286566" cy="2979882"/>
          </a:xfrm>
          <a:prstGeom prst="rect">
            <a:avLst/>
          </a:prstGeom>
          <a:noFill/>
        </p:spPr>
      </p:pic>
      <p:sp>
        <p:nvSpPr>
          <p:cNvPr id="5" name="Slide Number Placeholder 4"/>
          <p:cNvSpPr>
            <a:spLocks noGrp="1"/>
          </p:cNvSpPr>
          <p:nvPr>
            <p:ph type="sldNum" sz="quarter" idx="12"/>
          </p:nvPr>
        </p:nvSpPr>
        <p:spPr/>
        <p:txBody>
          <a:bodyPr/>
          <a:lstStyle/>
          <a:p>
            <a:fld id="{ACD54110-6898-4D84-BA78-0065650A89C2}" type="slidenum">
              <a:rPr lang="en-IN" smtClean="0"/>
              <a:pPr/>
              <a:t>113</a:t>
            </a:fld>
            <a:endParaRPr lang="en-IN"/>
          </a:p>
        </p:txBody>
      </p:sp>
      <p:sp>
        <p:nvSpPr>
          <p:cNvPr id="2" name="TextBox 1"/>
          <p:cNvSpPr txBox="1"/>
          <p:nvPr/>
        </p:nvSpPr>
        <p:spPr>
          <a:xfrm>
            <a:off x="7467600" y="196993"/>
            <a:ext cx="1524000" cy="3785652"/>
          </a:xfrm>
          <a:prstGeom prst="rect">
            <a:avLst/>
          </a:prstGeom>
          <a:noFill/>
        </p:spPr>
        <p:txBody>
          <a:bodyPr wrap="square" rtlCol="0">
            <a:spAutoFit/>
          </a:bodyPr>
          <a:lstStyle/>
          <a:p>
            <a:pPr marL="285750" indent="-285750">
              <a:buFont typeface="Arial" pitchFamily="34" charset="0"/>
              <a:buChar char="•"/>
            </a:pPr>
            <a:r>
              <a:rPr lang="en-US" sz="2400" dirty="0" smtClean="0">
                <a:latin typeface="Gabriola" pitchFamily="82" charset="0"/>
              </a:rPr>
              <a:t>Delayed ossification of skull, </a:t>
            </a:r>
          </a:p>
          <a:p>
            <a:pPr marL="285750" indent="-285750">
              <a:buFont typeface="Arial" pitchFamily="34" charset="0"/>
              <a:buChar char="•"/>
            </a:pPr>
            <a:endParaRPr lang="en-US" sz="2400" dirty="0">
              <a:latin typeface="Gabriola" pitchFamily="82" charset="0"/>
            </a:endParaRPr>
          </a:p>
          <a:p>
            <a:pPr marL="285750" indent="-285750">
              <a:buFont typeface="Arial" pitchFamily="34" charset="0"/>
              <a:buChar char="•"/>
            </a:pPr>
            <a:r>
              <a:rPr lang="en-US" sz="2400" dirty="0" smtClean="0">
                <a:latin typeface="Gabriola" pitchFamily="82" charset="0"/>
              </a:rPr>
              <a:t>Large fontanels,</a:t>
            </a:r>
          </a:p>
          <a:p>
            <a:pPr marL="285750" indent="-285750">
              <a:buFont typeface="Arial" pitchFamily="34" charset="0"/>
              <a:buChar char="•"/>
            </a:pPr>
            <a:endParaRPr lang="en-US" sz="2400" dirty="0">
              <a:latin typeface="Gabriola" pitchFamily="82" charset="0"/>
            </a:endParaRPr>
          </a:p>
          <a:p>
            <a:pPr marL="285750" indent="-285750">
              <a:buFont typeface="Arial" pitchFamily="34" charset="0"/>
              <a:buChar char="•"/>
            </a:pPr>
            <a:r>
              <a:rPr lang="en-US" sz="2400" dirty="0" smtClean="0">
                <a:latin typeface="Gabriola" pitchFamily="82" charset="0"/>
              </a:rPr>
              <a:t>Delayed closure of sutures</a:t>
            </a:r>
            <a:endParaRPr lang="en-IN" sz="2400" dirty="0">
              <a:latin typeface="Gabriola" pitchFamily="82" charset="0"/>
            </a:endParaRPr>
          </a:p>
        </p:txBody>
      </p:sp>
      <p:sp>
        <p:nvSpPr>
          <p:cNvPr id="3" name="TextBox 2"/>
          <p:cNvSpPr txBox="1"/>
          <p:nvPr/>
        </p:nvSpPr>
        <p:spPr>
          <a:xfrm>
            <a:off x="1143000" y="6151418"/>
            <a:ext cx="2895600" cy="584775"/>
          </a:xfrm>
          <a:prstGeom prst="rect">
            <a:avLst/>
          </a:prstGeom>
          <a:noFill/>
        </p:spPr>
        <p:txBody>
          <a:bodyPr wrap="square" rtlCol="0">
            <a:spAutoFit/>
          </a:bodyPr>
          <a:lstStyle/>
          <a:p>
            <a:r>
              <a:rPr lang="en-US" sz="3200" b="1" dirty="0" smtClean="0">
                <a:solidFill>
                  <a:srgbClr val="FF0000"/>
                </a:solidFill>
                <a:latin typeface="Gabriola" pitchFamily="82" charset="0"/>
              </a:rPr>
              <a:t>“Arnold Head”</a:t>
            </a:r>
            <a:endParaRPr lang="en-IN" sz="3200" b="1" dirty="0">
              <a:solidFill>
                <a:srgbClr val="FF0000"/>
              </a:solidFill>
              <a:latin typeface="Gabriola" pitchFamily="82" charset="0"/>
            </a:endParaRPr>
          </a:p>
        </p:txBody>
      </p:sp>
    </p:spTree>
    <p:extLst>
      <p:ext uri="{BB962C8B-B14F-4D97-AF65-F5344CB8AC3E}">
        <p14:creationId xmlns:p14="http://schemas.microsoft.com/office/powerpoint/2010/main" xmlns="" val="20625936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gure 4: Intraoral pictures showing delayed eruption of permanent teeth, retained deciduous teeth, and high-arched narrow palate"/>
          <p:cNvPicPr>
            <a:picLocks noChangeAspect="1" noChangeArrowheads="1"/>
          </p:cNvPicPr>
          <p:nvPr/>
        </p:nvPicPr>
        <p:blipFill>
          <a:blip r:embed="rId3" cstate="print"/>
          <a:srcRect b="-896"/>
          <a:stretch>
            <a:fillRect/>
          </a:stretch>
        </p:blipFill>
        <p:spPr bwMode="auto">
          <a:xfrm>
            <a:off x="1" y="188640"/>
            <a:ext cx="5066632" cy="3816424"/>
          </a:xfrm>
          <a:prstGeom prst="rect">
            <a:avLst/>
          </a:prstGeom>
          <a:noFill/>
        </p:spPr>
      </p:pic>
      <p:sp>
        <p:nvSpPr>
          <p:cNvPr id="3" name="Rectangle 2"/>
          <p:cNvSpPr/>
          <p:nvPr/>
        </p:nvSpPr>
        <p:spPr>
          <a:xfrm>
            <a:off x="5364088" y="0"/>
            <a:ext cx="3703712" cy="2862322"/>
          </a:xfrm>
          <a:prstGeom prst="rect">
            <a:avLst/>
          </a:prstGeom>
        </p:spPr>
        <p:txBody>
          <a:bodyPr wrap="square">
            <a:spAutoFit/>
          </a:bodyPr>
          <a:lstStyle/>
          <a:p>
            <a:pPr marL="285750" indent="-285750">
              <a:buFont typeface="Arial" pitchFamily="34" charset="0"/>
              <a:buChar char="•"/>
            </a:pPr>
            <a:r>
              <a:rPr lang="en-IN" dirty="0" smtClean="0"/>
              <a:t>Delayed eruption of permanent teeth</a:t>
            </a:r>
            <a:endParaRPr lang="en-IN" dirty="0"/>
          </a:p>
          <a:p>
            <a:pPr marL="285750" indent="-285750">
              <a:buFont typeface="Arial" pitchFamily="34" charset="0"/>
              <a:buChar char="•"/>
            </a:pPr>
            <a:endParaRPr lang="en-IN" dirty="0" smtClean="0"/>
          </a:p>
          <a:p>
            <a:pPr marL="285750" indent="-285750">
              <a:buFont typeface="Arial" pitchFamily="34" charset="0"/>
              <a:buChar char="•"/>
            </a:pPr>
            <a:r>
              <a:rPr lang="en-IN" dirty="0" smtClean="0"/>
              <a:t>retained deciduous teeth</a:t>
            </a:r>
            <a:endParaRPr lang="en-IN" dirty="0"/>
          </a:p>
          <a:p>
            <a:pPr marL="285750" indent="-285750">
              <a:buFont typeface="Arial" pitchFamily="34" charset="0"/>
              <a:buChar char="•"/>
            </a:pPr>
            <a:endParaRPr lang="en-IN" dirty="0"/>
          </a:p>
          <a:p>
            <a:pPr marL="285750" indent="-285750">
              <a:buFont typeface="Arial" pitchFamily="34" charset="0"/>
              <a:buChar char="•"/>
            </a:pPr>
            <a:r>
              <a:rPr lang="en-IN" dirty="0" smtClean="0"/>
              <a:t>high-arched narrow palate</a:t>
            </a:r>
          </a:p>
          <a:p>
            <a:pPr marL="285750" indent="-285750">
              <a:buFont typeface="Arial" pitchFamily="34" charset="0"/>
              <a:buChar char="•"/>
            </a:pPr>
            <a:endParaRPr lang="en-IN" dirty="0" smtClean="0"/>
          </a:p>
          <a:p>
            <a:pPr marL="285750" indent="-285750">
              <a:buFont typeface="Arial" pitchFamily="34" charset="0"/>
              <a:buChar char="•"/>
            </a:pPr>
            <a:r>
              <a:rPr lang="en-IN" dirty="0" smtClean="0"/>
              <a:t>Smaller or underdeveloped maxilla &amp; </a:t>
            </a:r>
            <a:r>
              <a:rPr lang="en-IN" dirty="0" err="1" smtClean="0"/>
              <a:t>enlaged</a:t>
            </a:r>
            <a:r>
              <a:rPr lang="en-IN" dirty="0" smtClean="0"/>
              <a:t> mandible</a:t>
            </a:r>
            <a:br>
              <a:rPr lang="en-IN" dirty="0" smtClean="0"/>
            </a:br>
            <a:endParaRPr lang="en-IN" dirty="0"/>
          </a:p>
        </p:txBody>
      </p:sp>
      <p:pic>
        <p:nvPicPr>
          <p:cNvPr id="55300" name="Picture 4" descr="http://image.slidesharecdn.com/9-delacruz-cleidocranialdysplasia-120924095613-phpapp01/95/slide-6-728.jpg?cb=1348498621"/>
          <p:cNvPicPr>
            <a:picLocks noChangeAspect="1" noChangeArrowheads="1"/>
          </p:cNvPicPr>
          <p:nvPr/>
        </p:nvPicPr>
        <p:blipFill>
          <a:blip r:embed="rId4" cstate="print"/>
          <a:srcRect l="4256" t="8248" b="12570"/>
          <a:stretch>
            <a:fillRect/>
          </a:stretch>
        </p:blipFill>
        <p:spPr bwMode="auto">
          <a:xfrm>
            <a:off x="4283969" y="2708920"/>
            <a:ext cx="4860031" cy="3888432"/>
          </a:xfrm>
          <a:prstGeom prst="rect">
            <a:avLst/>
          </a:prstGeom>
          <a:noFill/>
        </p:spPr>
      </p:pic>
      <p:sp>
        <p:nvSpPr>
          <p:cNvPr id="5" name="Slide Number Placeholder 4"/>
          <p:cNvSpPr>
            <a:spLocks noGrp="1"/>
          </p:cNvSpPr>
          <p:nvPr>
            <p:ph type="sldNum" sz="quarter" idx="12"/>
          </p:nvPr>
        </p:nvSpPr>
        <p:spPr/>
        <p:txBody>
          <a:bodyPr/>
          <a:lstStyle/>
          <a:p>
            <a:fld id="{ACD54110-6898-4D84-BA78-0065650A89C2}" type="slidenum">
              <a:rPr lang="en-IN" smtClean="0"/>
              <a:pPr/>
              <a:t>114</a:t>
            </a:fld>
            <a:endParaRPr lang="en-IN"/>
          </a:p>
        </p:txBody>
      </p:sp>
    </p:spTree>
    <p:extLst>
      <p:ext uri="{BB962C8B-B14F-4D97-AF65-F5344CB8AC3E}">
        <p14:creationId xmlns:p14="http://schemas.microsoft.com/office/powerpoint/2010/main" xmlns="" val="33531667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igure 5: (a) Panoramic radiograph showing few impacted teeth, multiple retained deciduous teeth, delayed eruption of permanent teeth, and underdeveloped maxillary sinuses; (b) AP pelvis showing widened pubic symphysis and triradiate cartilage"/>
          <p:cNvPicPr>
            <a:picLocks noChangeAspect="1" noChangeArrowheads="1"/>
          </p:cNvPicPr>
          <p:nvPr/>
        </p:nvPicPr>
        <p:blipFill>
          <a:blip r:embed="rId3" cstate="print"/>
          <a:srcRect/>
          <a:stretch>
            <a:fillRect/>
          </a:stretch>
        </p:blipFill>
        <p:spPr bwMode="auto">
          <a:xfrm>
            <a:off x="228599" y="120211"/>
            <a:ext cx="4065779" cy="6536898"/>
          </a:xfrm>
          <a:prstGeom prst="rect">
            <a:avLst/>
          </a:prstGeom>
          <a:noFill/>
        </p:spPr>
      </p:pic>
      <p:sp>
        <p:nvSpPr>
          <p:cNvPr id="4" name="Rectangle 3"/>
          <p:cNvSpPr/>
          <p:nvPr/>
        </p:nvSpPr>
        <p:spPr>
          <a:xfrm>
            <a:off x="4290895" y="509286"/>
            <a:ext cx="4572000" cy="3539430"/>
          </a:xfrm>
          <a:prstGeom prst="rect">
            <a:avLst/>
          </a:prstGeom>
        </p:spPr>
        <p:txBody>
          <a:bodyPr wrap="square">
            <a:spAutoFit/>
          </a:bodyPr>
          <a:lstStyle/>
          <a:p>
            <a:pPr marL="342900" indent="-342900" algn="just">
              <a:buAutoNum type="alphaLcParenBoth"/>
            </a:pPr>
            <a:r>
              <a:rPr lang="en-IN" sz="2800" dirty="0" smtClean="0">
                <a:latin typeface="Gabriola" pitchFamily="82" charset="0"/>
              </a:rPr>
              <a:t>Panoramic radiograph showing few impacted teeth, multiple retained deciduous teeth, delayed eruption of permanent teeth, and underdeveloped maxillary sinuses;</a:t>
            </a:r>
          </a:p>
          <a:p>
            <a:pPr marL="342900" indent="-342900" algn="just">
              <a:buAutoNum type="alphaLcParenBoth"/>
            </a:pPr>
            <a:endParaRPr lang="en-IN" sz="2800" dirty="0" smtClean="0">
              <a:latin typeface="Gabriola" pitchFamily="82" charset="0"/>
            </a:endParaRPr>
          </a:p>
          <a:p>
            <a:pPr marL="342900" indent="-342900" algn="just">
              <a:buAutoNum type="alphaLcParenBoth"/>
            </a:pPr>
            <a:r>
              <a:rPr lang="en-IN" sz="2800" dirty="0" smtClean="0">
                <a:latin typeface="Gabriola" pitchFamily="82" charset="0"/>
              </a:rPr>
              <a:t> AP pelvis showing widened pubic </a:t>
            </a:r>
            <a:r>
              <a:rPr lang="en-IN" sz="2800" dirty="0" err="1" smtClean="0">
                <a:latin typeface="Gabriola" pitchFamily="82" charset="0"/>
              </a:rPr>
              <a:t>symphysis</a:t>
            </a:r>
            <a:endParaRPr lang="en-IN" sz="2800" dirty="0">
              <a:latin typeface="Gabriola" pitchFamily="82" charset="0"/>
            </a:endParaRPr>
          </a:p>
        </p:txBody>
      </p:sp>
      <p:sp>
        <p:nvSpPr>
          <p:cNvPr id="5" name="Slide Number Placeholder 4"/>
          <p:cNvSpPr>
            <a:spLocks noGrp="1"/>
          </p:cNvSpPr>
          <p:nvPr>
            <p:ph type="sldNum" sz="quarter" idx="12"/>
          </p:nvPr>
        </p:nvSpPr>
        <p:spPr/>
        <p:txBody>
          <a:bodyPr/>
          <a:lstStyle/>
          <a:p>
            <a:fld id="{ACD54110-6898-4D84-BA78-0065650A89C2}" type="slidenum">
              <a:rPr lang="en-IN" smtClean="0"/>
              <a:pPr/>
              <a:t>115</a:t>
            </a:fld>
            <a:endParaRPr lang="en-IN"/>
          </a:p>
        </p:txBody>
      </p:sp>
    </p:spTree>
    <p:extLst>
      <p:ext uri="{BB962C8B-B14F-4D97-AF65-F5344CB8AC3E}">
        <p14:creationId xmlns:p14="http://schemas.microsoft.com/office/powerpoint/2010/main" xmlns="" val="18261064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ure 6: AP and lateral skull radiographs showing patent fontanelles and multiple wormian bones"/>
          <p:cNvPicPr>
            <a:picLocks noChangeAspect="1" noChangeArrowheads="1"/>
          </p:cNvPicPr>
          <p:nvPr/>
        </p:nvPicPr>
        <p:blipFill>
          <a:blip r:embed="rId3" cstate="print"/>
          <a:srcRect/>
          <a:stretch>
            <a:fillRect/>
          </a:stretch>
        </p:blipFill>
        <p:spPr bwMode="auto">
          <a:xfrm>
            <a:off x="755576" y="1524000"/>
            <a:ext cx="7772400" cy="5029200"/>
          </a:xfrm>
          <a:prstGeom prst="rect">
            <a:avLst/>
          </a:prstGeom>
          <a:noFill/>
        </p:spPr>
      </p:pic>
      <p:sp>
        <p:nvSpPr>
          <p:cNvPr id="3" name="Rectangle 2"/>
          <p:cNvSpPr/>
          <p:nvPr/>
        </p:nvSpPr>
        <p:spPr>
          <a:xfrm>
            <a:off x="789348" y="533400"/>
            <a:ext cx="7704856" cy="954107"/>
          </a:xfrm>
          <a:prstGeom prst="rect">
            <a:avLst/>
          </a:prstGeom>
        </p:spPr>
        <p:txBody>
          <a:bodyPr wrap="square">
            <a:spAutoFit/>
          </a:bodyPr>
          <a:lstStyle/>
          <a:p>
            <a:r>
              <a:rPr lang="en-IN" sz="2800" dirty="0" smtClean="0">
                <a:latin typeface="Gabriola" pitchFamily="82" charset="0"/>
              </a:rPr>
              <a:t>AP and lateral skull radiographs showing patent </a:t>
            </a:r>
            <a:r>
              <a:rPr lang="en-IN" sz="2800" dirty="0" err="1" smtClean="0">
                <a:latin typeface="Gabriola" pitchFamily="82" charset="0"/>
              </a:rPr>
              <a:t>fontanelles</a:t>
            </a:r>
            <a:r>
              <a:rPr lang="en-IN" sz="2800" dirty="0" smtClean="0">
                <a:latin typeface="Gabriola" pitchFamily="82" charset="0"/>
              </a:rPr>
              <a:t> and multiple </a:t>
            </a:r>
            <a:r>
              <a:rPr lang="en-IN" sz="2800" dirty="0" err="1" smtClean="0">
                <a:latin typeface="Gabriola" pitchFamily="82" charset="0"/>
              </a:rPr>
              <a:t>wormian</a:t>
            </a:r>
            <a:r>
              <a:rPr lang="en-IN" sz="2800" dirty="0" smtClean="0">
                <a:latin typeface="Gabriola" pitchFamily="82" charset="0"/>
              </a:rPr>
              <a:t> bones</a:t>
            </a:r>
            <a:endParaRPr lang="en-IN" sz="2800" dirty="0">
              <a:latin typeface="Gabriola" pitchFamily="82" charset="0"/>
            </a:endParaRPr>
          </a:p>
        </p:txBody>
      </p:sp>
      <p:sp>
        <p:nvSpPr>
          <p:cNvPr id="4" name="Slide Number Placeholder 3"/>
          <p:cNvSpPr>
            <a:spLocks noGrp="1"/>
          </p:cNvSpPr>
          <p:nvPr>
            <p:ph type="sldNum" sz="quarter" idx="12"/>
          </p:nvPr>
        </p:nvSpPr>
        <p:spPr/>
        <p:txBody>
          <a:bodyPr/>
          <a:lstStyle/>
          <a:p>
            <a:fld id="{ACD54110-6898-4D84-BA78-0065650A89C2}" type="slidenum">
              <a:rPr lang="en-IN" smtClean="0"/>
              <a:pPr/>
              <a:t>116</a:t>
            </a:fld>
            <a:endParaRPr lang="en-IN"/>
          </a:p>
        </p:txBody>
      </p:sp>
    </p:spTree>
    <p:extLst>
      <p:ext uri="{BB962C8B-B14F-4D97-AF65-F5344CB8AC3E}">
        <p14:creationId xmlns:p14="http://schemas.microsoft.com/office/powerpoint/2010/main" xmlns="" val="32081645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igure 7: Chest radiograph shows bell-shaped thorax and bilateral hypoplasia of clavicles"/>
          <p:cNvPicPr>
            <a:picLocks noChangeAspect="1" noChangeArrowheads="1"/>
          </p:cNvPicPr>
          <p:nvPr/>
        </p:nvPicPr>
        <p:blipFill>
          <a:blip r:embed="rId3" cstate="print"/>
          <a:srcRect/>
          <a:stretch>
            <a:fillRect/>
          </a:stretch>
        </p:blipFill>
        <p:spPr bwMode="auto">
          <a:xfrm>
            <a:off x="838200" y="1295400"/>
            <a:ext cx="7524750" cy="5343525"/>
          </a:xfrm>
          <a:prstGeom prst="rect">
            <a:avLst/>
          </a:prstGeom>
          <a:noFill/>
        </p:spPr>
      </p:pic>
      <p:sp>
        <p:nvSpPr>
          <p:cNvPr id="3" name="Rectangle 2"/>
          <p:cNvSpPr/>
          <p:nvPr/>
        </p:nvSpPr>
        <p:spPr>
          <a:xfrm>
            <a:off x="838200" y="188640"/>
            <a:ext cx="7772400" cy="954107"/>
          </a:xfrm>
          <a:prstGeom prst="rect">
            <a:avLst/>
          </a:prstGeom>
        </p:spPr>
        <p:txBody>
          <a:bodyPr wrap="square">
            <a:spAutoFit/>
          </a:bodyPr>
          <a:lstStyle/>
          <a:p>
            <a:r>
              <a:rPr lang="en-IN" sz="2800" dirty="0" smtClean="0">
                <a:latin typeface="Gabriola" pitchFamily="82" charset="0"/>
              </a:rPr>
              <a:t>Chest radiograph shows bell-shaped thorax and bilateral </a:t>
            </a:r>
            <a:r>
              <a:rPr lang="en-IN" sz="2800" dirty="0" err="1" smtClean="0">
                <a:latin typeface="Gabriola" pitchFamily="82" charset="0"/>
              </a:rPr>
              <a:t>hypoplasia</a:t>
            </a:r>
            <a:r>
              <a:rPr lang="en-IN" sz="2800" dirty="0" smtClean="0">
                <a:latin typeface="Gabriola" pitchFamily="82" charset="0"/>
              </a:rPr>
              <a:t> of clavicles</a:t>
            </a:r>
            <a:endParaRPr lang="en-IN" sz="2800" dirty="0">
              <a:latin typeface="Gabriola" pitchFamily="82" charset="0"/>
            </a:endParaRPr>
          </a:p>
        </p:txBody>
      </p:sp>
      <p:sp>
        <p:nvSpPr>
          <p:cNvPr id="4" name="Slide Number Placeholder 3"/>
          <p:cNvSpPr>
            <a:spLocks noGrp="1"/>
          </p:cNvSpPr>
          <p:nvPr>
            <p:ph type="sldNum" sz="quarter" idx="12"/>
          </p:nvPr>
        </p:nvSpPr>
        <p:spPr/>
        <p:txBody>
          <a:bodyPr/>
          <a:lstStyle/>
          <a:p>
            <a:fld id="{ACD54110-6898-4D84-BA78-0065650A89C2}" type="slidenum">
              <a:rPr lang="en-IN" smtClean="0"/>
              <a:pPr/>
              <a:t>117</a:t>
            </a:fld>
            <a:endParaRPr lang="en-IN"/>
          </a:p>
        </p:txBody>
      </p:sp>
    </p:spTree>
    <p:extLst>
      <p:ext uri="{BB962C8B-B14F-4D97-AF65-F5344CB8AC3E}">
        <p14:creationId xmlns:p14="http://schemas.microsoft.com/office/powerpoint/2010/main" xmlns="" val="28769427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554162"/>
          </a:xfrm>
        </p:spPr>
        <p:txBody>
          <a:bodyPr>
            <a:normAutofit/>
          </a:bodyPr>
          <a:lstStyle/>
          <a:p>
            <a:r>
              <a:rPr lang="en-US" dirty="0" err="1" smtClean="0">
                <a:solidFill>
                  <a:srgbClr val="FF0000"/>
                </a:solidFill>
                <a:latin typeface="Gabriola" pitchFamily="82" charset="0"/>
              </a:rPr>
              <a:t>Achondroplasia</a:t>
            </a:r>
            <a:r>
              <a:rPr lang="en-US" dirty="0" smtClean="0">
                <a:solidFill>
                  <a:srgbClr val="FF0000"/>
                </a:solidFill>
                <a:latin typeface="Gabriola" pitchFamily="82" charset="0"/>
              </a:rPr>
              <a:t> </a:t>
            </a:r>
            <a:endParaRPr lang="en-IN" dirty="0">
              <a:solidFill>
                <a:srgbClr val="FF0000"/>
              </a:solidFill>
              <a:latin typeface="Gabriola" pitchFamily="82" charset="0"/>
            </a:endParaRPr>
          </a:p>
        </p:txBody>
      </p:sp>
      <p:sp>
        <p:nvSpPr>
          <p:cNvPr id="3" name="Content Placeholder 2"/>
          <p:cNvSpPr>
            <a:spLocks noGrp="1"/>
          </p:cNvSpPr>
          <p:nvPr>
            <p:ph idx="1"/>
          </p:nvPr>
        </p:nvSpPr>
        <p:spPr>
          <a:xfrm>
            <a:off x="457200" y="2325110"/>
            <a:ext cx="8229600" cy="4525963"/>
          </a:xfrm>
        </p:spPr>
        <p:txBody>
          <a:bodyPr>
            <a:normAutofit/>
          </a:bodyPr>
          <a:lstStyle/>
          <a:p>
            <a:pPr algn="just"/>
            <a:r>
              <a:rPr lang="en-US" dirty="0" smtClean="0">
                <a:latin typeface="Gabriola" pitchFamily="82" charset="0"/>
              </a:rPr>
              <a:t>Mutation in gene for fibroblast growth factor receptor-3 (FGFR-3)</a:t>
            </a:r>
          </a:p>
          <a:p>
            <a:pPr algn="just"/>
            <a:endParaRPr lang="en-US" dirty="0" smtClean="0">
              <a:latin typeface="Gabriola" pitchFamily="82" charset="0"/>
            </a:endParaRPr>
          </a:p>
          <a:p>
            <a:pPr algn="just"/>
            <a:r>
              <a:rPr lang="en-US" dirty="0" smtClean="0">
                <a:latin typeface="Gabriola" pitchFamily="82" charset="0"/>
              </a:rPr>
              <a:t>decreased </a:t>
            </a:r>
            <a:r>
              <a:rPr lang="en-US" dirty="0" err="1" smtClean="0">
                <a:latin typeface="Gabriola" pitchFamily="82" charset="0"/>
              </a:rPr>
              <a:t>endochondral</a:t>
            </a:r>
            <a:r>
              <a:rPr lang="en-US" dirty="0" smtClean="0">
                <a:latin typeface="Gabriola" pitchFamily="82" charset="0"/>
              </a:rPr>
              <a:t> ossification, inhibited proliferation of chondrocytes in growth plates cartilage, decreased cellular hypertrophy, decreased cartilage matrix production</a:t>
            </a:r>
          </a:p>
          <a:p>
            <a:pPr algn="just"/>
            <a:endParaRPr lang="en-IN" dirty="0">
              <a:latin typeface="Gabriola" pitchFamily="82"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91400" y="152400"/>
            <a:ext cx="1600200" cy="2329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606514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5821363"/>
          </a:xfrm>
        </p:spPr>
        <p:txBody>
          <a:bodyPr>
            <a:noAutofit/>
          </a:bodyPr>
          <a:lstStyle/>
          <a:p>
            <a:r>
              <a:rPr lang="en-US" sz="2800" dirty="0" smtClean="0">
                <a:solidFill>
                  <a:srgbClr val="FF0000"/>
                </a:solidFill>
                <a:latin typeface="Gabriola" pitchFamily="82" charset="0"/>
              </a:rPr>
              <a:t>Cardinal features:</a:t>
            </a:r>
          </a:p>
          <a:p>
            <a:r>
              <a:rPr lang="en-US" sz="2800" dirty="0" smtClean="0">
                <a:latin typeface="Gabriola" pitchFamily="82" charset="0"/>
              </a:rPr>
              <a:t>Short stature</a:t>
            </a:r>
          </a:p>
          <a:p>
            <a:r>
              <a:rPr lang="en-US" sz="2800" dirty="0" smtClean="0">
                <a:latin typeface="Gabriola" pitchFamily="82" charset="0"/>
              </a:rPr>
              <a:t>Short arms and legs, </a:t>
            </a:r>
            <a:r>
              <a:rPr lang="en-US" sz="2800" dirty="0" err="1" smtClean="0">
                <a:latin typeface="Gabriola" pitchFamily="82" charset="0"/>
              </a:rPr>
              <a:t>rhizomelic</a:t>
            </a:r>
            <a:r>
              <a:rPr lang="en-US" sz="2800" dirty="0" smtClean="0">
                <a:latin typeface="Gabriola" pitchFamily="82" charset="0"/>
              </a:rPr>
              <a:t> shortening of proximal limbs</a:t>
            </a:r>
          </a:p>
          <a:p>
            <a:r>
              <a:rPr lang="en-US" sz="2800" dirty="0" smtClean="0">
                <a:latin typeface="Gabriola" pitchFamily="82" charset="0"/>
              </a:rPr>
              <a:t>Long trunk</a:t>
            </a:r>
          </a:p>
          <a:p>
            <a:r>
              <a:rPr lang="en-US" sz="2800" dirty="0" err="1" smtClean="0">
                <a:latin typeface="Gabriola" pitchFamily="82" charset="0"/>
              </a:rPr>
              <a:t>Midfacial</a:t>
            </a:r>
            <a:r>
              <a:rPr lang="en-US" sz="2800" dirty="0" smtClean="0">
                <a:latin typeface="Gabriola" pitchFamily="82" charset="0"/>
              </a:rPr>
              <a:t> hypoplasia with frontal bossing</a:t>
            </a:r>
          </a:p>
          <a:p>
            <a:r>
              <a:rPr lang="en-US" sz="2800" dirty="0" smtClean="0">
                <a:latin typeface="Gabriola" pitchFamily="82" charset="0"/>
              </a:rPr>
              <a:t>Thoracolumbar </a:t>
            </a:r>
            <a:r>
              <a:rPr lang="en-US" sz="2800" dirty="0" err="1" smtClean="0">
                <a:latin typeface="Gabriola" pitchFamily="82" charset="0"/>
              </a:rPr>
              <a:t>prtuberance</a:t>
            </a:r>
            <a:endParaRPr lang="en-US" sz="2800" dirty="0">
              <a:latin typeface="Gabriola" pitchFamily="82" charset="0"/>
            </a:endParaRPr>
          </a:p>
          <a:p>
            <a:r>
              <a:rPr lang="en-US" sz="2800" dirty="0" smtClean="0">
                <a:latin typeface="Gabriola" pitchFamily="82" charset="0"/>
              </a:rPr>
              <a:t>Limitation in joint movements</a:t>
            </a:r>
          </a:p>
          <a:p>
            <a:endParaRPr lang="en-US" sz="2800" dirty="0">
              <a:latin typeface="Gabriola" pitchFamily="82" charset="0"/>
            </a:endParaRPr>
          </a:p>
          <a:p>
            <a:r>
              <a:rPr lang="en-US" sz="2800" dirty="0" smtClean="0">
                <a:solidFill>
                  <a:srgbClr val="FF0000"/>
                </a:solidFill>
                <a:latin typeface="Gabriola" pitchFamily="82" charset="0"/>
              </a:rPr>
              <a:t>Oral features:</a:t>
            </a:r>
          </a:p>
          <a:p>
            <a:r>
              <a:rPr lang="en-US" sz="2800" dirty="0" smtClean="0">
                <a:latin typeface="Gabriola" pitchFamily="82" charset="0"/>
              </a:rPr>
              <a:t>Maxilla </a:t>
            </a:r>
            <a:r>
              <a:rPr lang="en-US" sz="2800" dirty="0" err="1" smtClean="0">
                <a:latin typeface="Gabriola" pitchFamily="82" charset="0"/>
              </a:rPr>
              <a:t>retruded</a:t>
            </a:r>
            <a:r>
              <a:rPr lang="en-US" sz="2800" dirty="0" smtClean="0">
                <a:latin typeface="Gabriola" pitchFamily="82" charset="0"/>
              </a:rPr>
              <a:t>, mandibular </a:t>
            </a:r>
            <a:r>
              <a:rPr lang="en-US" sz="2800" dirty="0" err="1" smtClean="0">
                <a:latin typeface="Gabriola" pitchFamily="82" charset="0"/>
              </a:rPr>
              <a:t>prognathism</a:t>
            </a:r>
            <a:r>
              <a:rPr lang="en-US" sz="2800" dirty="0" smtClean="0">
                <a:latin typeface="Gabriola" pitchFamily="82" charset="0"/>
              </a:rPr>
              <a:t>,  malocclusion, missing teeth</a:t>
            </a:r>
            <a:endParaRPr lang="en-IN" sz="2800" dirty="0">
              <a:latin typeface="Gabriola" pitchFamily="82"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10200" y="2286000"/>
            <a:ext cx="3352800" cy="2249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58100" y="-28357"/>
            <a:ext cx="1485900" cy="2243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167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descr="C:\Users\tanuja\Desktop\Untitled picture.png"/>
          <p:cNvPicPr>
            <a:picLocks noChangeAspect="1" noChangeArrowheads="1"/>
          </p:cNvPicPr>
          <p:nvPr/>
        </p:nvPicPr>
        <p:blipFill>
          <a:blip r:embed="rId3" cstate="print"/>
          <a:srcRect/>
          <a:stretch>
            <a:fillRect/>
          </a:stretch>
        </p:blipFill>
        <p:spPr bwMode="auto">
          <a:xfrm>
            <a:off x="228600" y="1295400"/>
            <a:ext cx="8583365" cy="5546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239000" cy="786936"/>
          </a:xfrm>
        </p:spPr>
        <p:txBody>
          <a:bodyPr>
            <a:normAutofit/>
          </a:bodyPr>
          <a:lstStyle/>
          <a:p>
            <a:r>
              <a:rPr lang="en-US" sz="3200" i="1" u="sng" dirty="0" smtClean="0">
                <a:solidFill>
                  <a:srgbClr val="FFFF00"/>
                </a:solidFill>
                <a:latin typeface="Arial" pitchFamily="34" charset="0"/>
                <a:cs typeface="Arial" pitchFamily="34" charset="0"/>
              </a:rPr>
              <a:t>Chronic focal </a:t>
            </a:r>
            <a:r>
              <a:rPr lang="en-US" sz="3200" i="1" u="sng" dirty="0" err="1" smtClean="0">
                <a:solidFill>
                  <a:srgbClr val="FFFF00"/>
                </a:solidFill>
                <a:latin typeface="Arial" pitchFamily="34" charset="0"/>
                <a:cs typeface="Arial" pitchFamily="34" charset="0"/>
              </a:rPr>
              <a:t>sclerosing</a:t>
            </a:r>
            <a:r>
              <a:rPr lang="en-US" sz="3200" i="1" u="sng" dirty="0" smtClean="0">
                <a:solidFill>
                  <a:srgbClr val="FFFF00"/>
                </a:solidFill>
                <a:latin typeface="Arial" pitchFamily="34" charset="0"/>
                <a:cs typeface="Arial" pitchFamily="34" charset="0"/>
              </a:rPr>
              <a:t> </a:t>
            </a:r>
            <a:r>
              <a:rPr lang="en-US" sz="3200" i="1" u="sng" dirty="0" err="1" smtClean="0">
                <a:solidFill>
                  <a:srgbClr val="FFFF00"/>
                </a:solidFill>
                <a:latin typeface="Arial" pitchFamily="34" charset="0"/>
                <a:cs typeface="Arial" pitchFamily="34" charset="0"/>
              </a:rPr>
              <a:t>osteomyelitis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524000"/>
            <a:ext cx="7848600" cy="5105400"/>
          </a:xfrm>
        </p:spPr>
        <p:txBody>
          <a:bodyPr>
            <a:normAutofit/>
          </a:bodyPr>
          <a:lstStyle/>
          <a:p>
            <a:pPr algn="just"/>
            <a:r>
              <a:rPr lang="en-US" sz="2000" dirty="0" smtClean="0">
                <a:latin typeface="Arial" pitchFamily="34" charset="0"/>
                <a:cs typeface="Arial" pitchFamily="34" charset="0"/>
              </a:rPr>
              <a:t>Characterized by asymptomatic, non-</a:t>
            </a:r>
            <a:r>
              <a:rPr lang="en-US" sz="2000" dirty="0" err="1" smtClean="0">
                <a:latin typeface="Arial" pitchFamily="34" charset="0"/>
                <a:cs typeface="Arial" pitchFamily="34" charset="0"/>
              </a:rPr>
              <a:t>expansile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periapical</a:t>
            </a:r>
            <a:r>
              <a:rPr lang="en-US" sz="2000" dirty="0" smtClean="0">
                <a:latin typeface="Arial" pitchFamily="34" charset="0"/>
                <a:cs typeface="Arial" pitchFamily="34" charset="0"/>
              </a:rPr>
              <a:t> lesion, associated with a tooth exhibiting deep caries.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Seen in case of mild bacterial infection and high tissue resistance.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Tissue reacts to infection by proliferation rather than destruction.</a:t>
            </a:r>
          </a:p>
          <a:p>
            <a:pPr algn="just"/>
            <a:endParaRPr lang="en-US" sz="2000" i="1" dirty="0" smtClean="0">
              <a:solidFill>
                <a:srgbClr val="002060"/>
              </a:solidFill>
              <a:latin typeface="Arial" pitchFamily="34" charset="0"/>
              <a:cs typeface="Arial" pitchFamily="34" charset="0"/>
            </a:endParaRPr>
          </a:p>
          <a:p>
            <a:pPr algn="just"/>
            <a:r>
              <a:rPr lang="en-US" sz="2400" i="1" u="sng" dirty="0" smtClean="0">
                <a:solidFill>
                  <a:srgbClr val="002060"/>
                </a:solidFill>
                <a:latin typeface="Arial" pitchFamily="34" charset="0"/>
                <a:cs typeface="Arial" pitchFamily="34" charset="0"/>
              </a:rPr>
              <a:t>Clinical features: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Commonly seen in children and young adult.</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Mandibular</a:t>
            </a:r>
            <a:r>
              <a:rPr lang="en-US" sz="2000" dirty="0" smtClean="0">
                <a:latin typeface="Arial" pitchFamily="34" charset="0"/>
                <a:cs typeface="Arial" pitchFamily="34" charset="0"/>
              </a:rPr>
              <a:t> first molar is most commonly involved.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Patient may complain of mild pain.</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791200" cy="5715000"/>
          </a:xfrm>
        </p:spPr>
        <p:txBody>
          <a:bodyPr>
            <a:normAutofit/>
          </a:bodyPr>
          <a:lstStyle/>
          <a:p>
            <a:r>
              <a:rPr lang="en-US" sz="2400" i="1" u="sng" dirty="0" smtClean="0">
                <a:solidFill>
                  <a:srgbClr val="002060"/>
                </a:solidFill>
                <a:latin typeface="Arial" pitchFamily="34" charset="0"/>
                <a:cs typeface="Arial" pitchFamily="34" charset="0"/>
              </a:rPr>
              <a:t>Radiographic features:</a:t>
            </a:r>
          </a:p>
          <a:p>
            <a:pPr>
              <a:buNone/>
            </a:pPr>
            <a:endParaRPr lang="en-US" sz="2400" i="1" u="sng" dirty="0" smtClean="0">
              <a:solidFill>
                <a:srgbClr val="002060"/>
              </a:solidFill>
              <a:latin typeface="Arial" pitchFamily="34" charset="0"/>
              <a:cs typeface="Arial" pitchFamily="34" charset="0"/>
            </a:endParaRP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Well-circumscribed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mass of sclerotic bone surrounding the root.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Root out line is visible with intact lamina </a:t>
            </a:r>
            <a:r>
              <a:rPr lang="en-US" sz="2000" dirty="0" err="1" smtClean="0">
                <a:latin typeface="Arial" pitchFamily="34" charset="0"/>
                <a:cs typeface="Arial" pitchFamily="34" charset="0"/>
              </a:rPr>
              <a:t>dura</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PDL space is widened.</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lesion blends into the surrounding normal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This feature is no seen in focal </a:t>
            </a:r>
            <a:r>
              <a:rPr lang="en-US" sz="2000" dirty="0" err="1" smtClean="0">
                <a:latin typeface="Arial" pitchFamily="34" charset="0"/>
                <a:cs typeface="Arial" pitchFamily="34" charset="0"/>
              </a:rPr>
              <a:t>cemento</a:t>
            </a:r>
            <a:r>
              <a:rPr lang="en-US" sz="2000" dirty="0" smtClean="0">
                <a:latin typeface="Arial" pitchFamily="34" charset="0"/>
                <a:cs typeface="Arial" pitchFamily="34" charset="0"/>
              </a:rPr>
              <a:t>-osseous dysplasia</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6353175" y="1993992"/>
            <a:ext cx="2790825" cy="2501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4800600" cy="4526280"/>
          </a:xfrm>
        </p:spPr>
        <p:txBody>
          <a:bodyPr>
            <a:normAutofit/>
          </a:bodyPr>
          <a:lstStyle/>
          <a:p>
            <a:r>
              <a:rPr lang="en-US" sz="2400" i="1" u="sng" dirty="0" smtClean="0">
                <a:solidFill>
                  <a:srgbClr val="002060"/>
                </a:solidFill>
                <a:latin typeface="Arial" pitchFamily="34" charset="0"/>
                <a:cs typeface="Arial" pitchFamily="34" charset="0"/>
              </a:rPr>
              <a:t> </a:t>
            </a:r>
            <a:r>
              <a:rPr lang="en-US" sz="2400" i="1" u="sng" dirty="0" err="1" smtClean="0">
                <a:solidFill>
                  <a:srgbClr val="002060"/>
                </a:solidFill>
                <a:latin typeface="Arial" pitchFamily="34" charset="0"/>
                <a:cs typeface="Arial" pitchFamily="34" charset="0"/>
              </a:rPr>
              <a:t>Histopathological</a:t>
            </a:r>
            <a:r>
              <a:rPr lang="en-US" sz="2400" i="1" u="sng" dirty="0" smtClean="0">
                <a:solidFill>
                  <a:srgbClr val="002060"/>
                </a:solidFill>
                <a:latin typeface="Arial" pitchFamily="34" charset="0"/>
                <a:cs typeface="Arial" pitchFamily="34" charset="0"/>
              </a:rPr>
              <a:t> features:</a:t>
            </a:r>
          </a:p>
          <a:p>
            <a:pPr algn="just"/>
            <a:endParaRPr lang="en-US" sz="2400" i="1" u="sng" dirty="0" smtClean="0">
              <a:solidFill>
                <a:srgbClr val="002060"/>
              </a:solidFill>
              <a:latin typeface="Arial" pitchFamily="34" charset="0"/>
              <a:cs typeface="Arial" pitchFamily="34" charset="0"/>
            </a:endParaRPr>
          </a:p>
          <a:p>
            <a:pPr algn="just"/>
            <a:r>
              <a:rPr lang="en-US" sz="2000" dirty="0" smtClean="0">
                <a:latin typeface="Arial" pitchFamily="34" charset="0"/>
                <a:cs typeface="Arial" pitchFamily="34" charset="0"/>
              </a:rPr>
              <a:t>Shows dense mass of bony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with little interstitial marrow.</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Osteocytic</a:t>
            </a:r>
            <a:r>
              <a:rPr lang="en-US" sz="2000" dirty="0" smtClean="0">
                <a:latin typeface="Arial" pitchFamily="34" charset="0"/>
                <a:cs typeface="Arial" pitchFamily="34" charset="0"/>
              </a:rPr>
              <a:t> lacunae are empty.</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exhibits reversal and resting lines.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Interstitial soft tissue is fibrotic infiltrated by few lymphocytes.</a:t>
            </a:r>
            <a:endParaRPr lang="en-IN" sz="2000"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257800" y="2209800"/>
            <a:ext cx="3886200" cy="2958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543800" cy="786936"/>
          </a:xfrm>
        </p:spPr>
        <p:txBody>
          <a:bodyPr>
            <a:normAutofit/>
          </a:bodyPr>
          <a:lstStyle/>
          <a:p>
            <a:r>
              <a:rPr lang="en-US" sz="3200" i="1" u="sng" dirty="0" smtClean="0">
                <a:solidFill>
                  <a:srgbClr val="FFFF00"/>
                </a:solidFill>
                <a:latin typeface="Arial" pitchFamily="34" charset="0"/>
                <a:cs typeface="Arial" pitchFamily="34" charset="0"/>
              </a:rPr>
              <a:t>Chronic diffuse </a:t>
            </a:r>
            <a:r>
              <a:rPr lang="en-US" sz="3200" i="1" u="sng" dirty="0" err="1" smtClean="0">
                <a:solidFill>
                  <a:srgbClr val="FFFF00"/>
                </a:solidFill>
                <a:latin typeface="Arial" pitchFamily="34" charset="0"/>
                <a:cs typeface="Arial" pitchFamily="34" charset="0"/>
              </a:rPr>
              <a:t>sclerosing</a:t>
            </a:r>
            <a:r>
              <a:rPr lang="en-US" sz="3200" i="1" u="sng" dirty="0" smtClean="0">
                <a:solidFill>
                  <a:srgbClr val="FFFF00"/>
                </a:solidFill>
                <a:latin typeface="Arial" pitchFamily="34" charset="0"/>
                <a:cs typeface="Arial" pitchFamily="34" charset="0"/>
              </a:rPr>
              <a:t> </a:t>
            </a:r>
            <a:r>
              <a:rPr lang="en-US" sz="3200" i="1" u="sng" dirty="0" err="1" smtClean="0">
                <a:solidFill>
                  <a:srgbClr val="FFFF00"/>
                </a:solidFill>
                <a:latin typeface="Arial" pitchFamily="34" charset="0"/>
                <a:cs typeface="Arial" pitchFamily="34" charset="0"/>
              </a:rPr>
              <a:t>osteomyelitis</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304800" y="1524000"/>
            <a:ext cx="8458200" cy="5029200"/>
          </a:xfrm>
        </p:spPr>
        <p:txBody>
          <a:bodyPr>
            <a:normAutofit/>
          </a:bodyPr>
          <a:lstStyle/>
          <a:p>
            <a:r>
              <a:rPr lang="en-US" sz="2000" dirty="0" smtClean="0">
                <a:latin typeface="Arial" pitchFamily="34" charset="0"/>
                <a:cs typeface="Arial" pitchFamily="34" charset="0"/>
              </a:rPr>
              <a:t>Diffuse proliferative reaction of bone to low grade infection.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Generally the portal of entry is periodontal disease.</a:t>
            </a:r>
          </a:p>
          <a:p>
            <a:endParaRPr lang="en-US" sz="2400" i="1" u="sng" dirty="0" smtClean="0">
              <a:solidFill>
                <a:srgbClr val="002060"/>
              </a:solidFill>
              <a:latin typeface="Arial" pitchFamily="34" charset="0"/>
              <a:cs typeface="Arial" pitchFamily="34" charset="0"/>
            </a:endParaRPr>
          </a:p>
          <a:p>
            <a:r>
              <a:rPr lang="en-US" sz="2400" i="1" u="sng" dirty="0" smtClean="0">
                <a:solidFill>
                  <a:srgbClr val="002060"/>
                </a:solidFill>
                <a:latin typeface="Arial" pitchFamily="34" charset="0"/>
                <a:cs typeface="Arial" pitchFamily="34" charset="0"/>
              </a:rPr>
              <a:t>Clinical features: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Most commonly seen in older person.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Generally patients are asymptomatic.</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Occasionally acute exacerbation result vague pain and mild suppuration.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Many times there is spontaneous formation of fistula.</a:t>
            </a:r>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533400"/>
            <a:ext cx="6781800" cy="5639117"/>
          </a:xfrm>
        </p:spPr>
        <p:txBody>
          <a:bodyPr>
            <a:normAutofit/>
          </a:bodyPr>
          <a:lstStyle/>
          <a:p>
            <a:r>
              <a:rPr lang="en-US" sz="2400" i="1" u="sng" dirty="0" smtClean="0">
                <a:solidFill>
                  <a:srgbClr val="002060"/>
                </a:solidFill>
                <a:latin typeface="Arial" pitchFamily="34" charset="0"/>
                <a:cs typeface="Arial" pitchFamily="34" charset="0"/>
              </a:rPr>
              <a:t>Radiographic features:</a:t>
            </a:r>
          </a:p>
          <a:p>
            <a:pPr algn="just">
              <a:buNone/>
            </a:pP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Presents as diffuse patchy sclerosis of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Shows cotton wool appearance.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Lesion is extensive and sometime may be bilateral.</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Blends smoothly with normal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Mimic </a:t>
            </a:r>
            <a:r>
              <a:rPr lang="en-US" sz="2000" dirty="0" err="1" smtClean="0">
                <a:latin typeface="Arial" pitchFamily="34" charset="0"/>
                <a:cs typeface="Arial" pitchFamily="34" charset="0"/>
              </a:rPr>
              <a:t>paget’s</a:t>
            </a:r>
            <a:r>
              <a:rPr lang="en-US" sz="2000" dirty="0" smtClean="0">
                <a:latin typeface="Arial" pitchFamily="34" charset="0"/>
                <a:cs typeface="Arial" pitchFamily="34" charset="0"/>
              </a:rPr>
              <a:t> disease and </a:t>
            </a:r>
            <a:r>
              <a:rPr lang="en-US" sz="2000" dirty="0" err="1" smtClean="0">
                <a:latin typeface="Arial" pitchFamily="34" charset="0"/>
                <a:cs typeface="Arial" pitchFamily="34" charset="0"/>
              </a:rPr>
              <a:t>cemento</a:t>
            </a:r>
            <a:r>
              <a:rPr lang="en-US" sz="2000" dirty="0" smtClean="0">
                <a:latin typeface="Arial" pitchFamily="34" charset="0"/>
                <a:cs typeface="Arial" pitchFamily="34" charset="0"/>
              </a:rPr>
              <a:t>-osseous dysplasia.</a:t>
            </a:r>
            <a:endParaRPr lang="en-IN" sz="2000" dirty="0">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2057400" y="4191000"/>
            <a:ext cx="4629150"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5410200" cy="5791200"/>
          </a:xfrm>
        </p:spPr>
        <p:txBody>
          <a:bodyPr>
            <a:normAutofit/>
          </a:bodyPr>
          <a:lstStyle/>
          <a:p>
            <a:r>
              <a:rPr lang="en-US" sz="2400" i="1" u="sng" dirty="0" err="1" smtClean="0">
                <a:solidFill>
                  <a:srgbClr val="002060"/>
                </a:solidFill>
                <a:latin typeface="Arial" pitchFamily="34" charset="0"/>
                <a:cs typeface="Arial" pitchFamily="34" charset="0"/>
              </a:rPr>
              <a:t>Histopathological</a:t>
            </a:r>
            <a:r>
              <a:rPr lang="en-US" sz="2400" i="1" u="sng" dirty="0" smtClean="0">
                <a:solidFill>
                  <a:srgbClr val="002060"/>
                </a:solidFill>
                <a:latin typeface="Arial" pitchFamily="34" charset="0"/>
                <a:cs typeface="Arial" pitchFamily="34" charset="0"/>
              </a:rPr>
              <a:t> features:</a:t>
            </a:r>
          </a:p>
          <a:p>
            <a:endParaRPr lang="en-US" sz="2000" i="1" u="sng" dirty="0" smtClean="0">
              <a:solidFill>
                <a:srgbClr val="002060"/>
              </a:solidFill>
              <a:latin typeface="Arial" pitchFamily="34" charset="0"/>
              <a:cs typeface="Arial" pitchFamily="34" charset="0"/>
            </a:endParaRPr>
          </a:p>
          <a:p>
            <a:r>
              <a:rPr lang="en-US" sz="2000" dirty="0" smtClean="0">
                <a:latin typeface="Arial" pitchFamily="34" charset="0"/>
                <a:cs typeface="Arial" pitchFamily="34" charset="0"/>
              </a:rPr>
              <a:t>Microscopic examination shows dense and irregular bony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Some of them are bordered by active layer of </a:t>
            </a:r>
            <a:r>
              <a:rPr lang="en-US" sz="2000" dirty="0" err="1" smtClean="0">
                <a:latin typeface="Arial" pitchFamily="34" charset="0"/>
                <a:cs typeface="Arial" pitchFamily="34" charset="0"/>
              </a:rPr>
              <a:t>osteoblasts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Shows pronounced mosaic pattern.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Soft tissue between individual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are fibrous.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Consist of proliferating fibroblasts and few capillaries.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Few lymphocytes and plasma cells may be seen.</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5908694" y="1447800"/>
            <a:ext cx="3235306"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u="sng" dirty="0" smtClean="0">
                <a:solidFill>
                  <a:srgbClr val="FFFF00"/>
                </a:solidFill>
                <a:latin typeface="Arial" pitchFamily="34" charset="0"/>
                <a:cs typeface="Arial" pitchFamily="34" charset="0"/>
              </a:rPr>
              <a:t>Chronic </a:t>
            </a:r>
            <a:r>
              <a:rPr lang="en-US" sz="2800" i="1" u="sng" dirty="0" err="1" smtClean="0">
                <a:solidFill>
                  <a:srgbClr val="FFFF00"/>
                </a:solidFill>
                <a:latin typeface="Arial" pitchFamily="34" charset="0"/>
                <a:cs typeface="Arial" pitchFamily="34" charset="0"/>
              </a:rPr>
              <a:t>osteomyelitis</a:t>
            </a:r>
            <a:r>
              <a:rPr lang="en-US" sz="2800" i="1" u="sng" dirty="0" smtClean="0">
                <a:solidFill>
                  <a:srgbClr val="FFFF00"/>
                </a:solidFill>
                <a:latin typeface="Arial" pitchFamily="34" charset="0"/>
                <a:cs typeface="Arial" pitchFamily="34" charset="0"/>
              </a:rPr>
              <a:t> with proliferating </a:t>
            </a:r>
            <a:r>
              <a:rPr lang="en-US" sz="2800" i="1" u="sng" dirty="0" err="1" smtClean="0">
                <a:solidFill>
                  <a:srgbClr val="FFFF00"/>
                </a:solidFill>
                <a:latin typeface="Arial" pitchFamily="34" charset="0"/>
                <a:cs typeface="Arial" pitchFamily="34" charset="0"/>
              </a:rPr>
              <a:t>periostitis</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457200" y="1646237"/>
            <a:ext cx="7315200" cy="4526280"/>
          </a:xfrm>
        </p:spPr>
        <p:txBody>
          <a:bodyPr>
            <a:normAutofit/>
          </a:bodyPr>
          <a:lstStyle/>
          <a:p>
            <a:pPr algn="just"/>
            <a:r>
              <a:rPr lang="en-US" sz="2000" dirty="0" smtClean="0">
                <a:latin typeface="Arial" pitchFamily="34" charset="0"/>
                <a:cs typeface="Arial" pitchFamily="34" charset="0"/>
              </a:rPr>
              <a:t>Focal thickening of </a:t>
            </a:r>
            <a:r>
              <a:rPr lang="en-US" sz="2000" dirty="0" err="1" smtClean="0">
                <a:latin typeface="Arial" pitchFamily="34" charset="0"/>
                <a:cs typeface="Arial" pitchFamily="34" charset="0"/>
              </a:rPr>
              <a:t>periosteum</a:t>
            </a:r>
            <a:r>
              <a:rPr lang="en-US" sz="2000" dirty="0" smtClean="0">
                <a:latin typeface="Arial" pitchFamily="34" charset="0"/>
                <a:cs typeface="Arial" pitchFamily="34" charset="0"/>
              </a:rPr>
              <a:t> with peripheral new bone formation following mild infection.</a:t>
            </a:r>
          </a:p>
          <a:p>
            <a:pPr algn="just"/>
            <a:endParaRPr lang="en-US" sz="2000" dirty="0" smtClean="0">
              <a:latin typeface="Arial" pitchFamily="34" charset="0"/>
              <a:cs typeface="Arial" pitchFamily="34" charset="0"/>
            </a:endParaRPr>
          </a:p>
          <a:p>
            <a:pPr algn="just"/>
            <a:r>
              <a:rPr lang="en-US" sz="2400" i="1" u="sng" dirty="0" smtClean="0">
                <a:solidFill>
                  <a:srgbClr val="002060"/>
                </a:solidFill>
                <a:latin typeface="Arial" pitchFamily="34" charset="0"/>
                <a:cs typeface="Arial" pitchFamily="34" charset="0"/>
              </a:rPr>
              <a:t>Clinical features: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Generally seen in young person.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More common in </a:t>
            </a:r>
            <a:r>
              <a:rPr lang="en-US" sz="2000" dirty="0" err="1" smtClean="0">
                <a:latin typeface="Arial" pitchFamily="34" charset="0"/>
                <a:cs typeface="Arial" pitchFamily="34" charset="0"/>
              </a:rPr>
              <a:t>mandibular</a:t>
            </a:r>
            <a:r>
              <a:rPr lang="en-US" sz="2000" dirty="0" smtClean="0">
                <a:latin typeface="Arial" pitchFamily="34" charset="0"/>
                <a:cs typeface="Arial" pitchFamily="34" charset="0"/>
              </a:rPr>
              <a:t> molar and premolar region.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Patients complain of toothache with bony hard swelling on the outer surface of the jaw.</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Etiology may be </a:t>
            </a:r>
            <a:r>
              <a:rPr lang="en-US" sz="2000" dirty="0" err="1" smtClean="0">
                <a:latin typeface="Arial" pitchFamily="34" charset="0"/>
                <a:cs typeface="Arial" pitchFamily="34" charset="0"/>
              </a:rPr>
              <a:t>odontogenic</a:t>
            </a:r>
            <a:r>
              <a:rPr lang="en-US" sz="2000" dirty="0" smtClean="0">
                <a:latin typeface="Arial" pitchFamily="34" charset="0"/>
                <a:cs typeface="Arial" pitchFamily="34" charset="0"/>
              </a:rPr>
              <a:t> infection or </a:t>
            </a:r>
            <a:r>
              <a:rPr lang="en-US" sz="2000" dirty="0" err="1" smtClean="0">
                <a:latin typeface="Arial" pitchFamily="34" charset="0"/>
                <a:cs typeface="Arial" pitchFamily="34" charset="0"/>
              </a:rPr>
              <a:t>cellulitis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5105400" cy="5334317"/>
          </a:xfrm>
        </p:spPr>
        <p:txBody>
          <a:bodyPr>
            <a:normAutofit/>
          </a:bodyPr>
          <a:lstStyle/>
          <a:p>
            <a:r>
              <a:rPr lang="en-US" sz="2400" i="1" u="sng" dirty="0" smtClean="0">
                <a:solidFill>
                  <a:srgbClr val="002060"/>
                </a:solidFill>
                <a:latin typeface="Arial" pitchFamily="34" charset="0"/>
                <a:cs typeface="Arial" pitchFamily="34" charset="0"/>
              </a:rPr>
              <a:t>Radiographic features:</a:t>
            </a:r>
          </a:p>
          <a:p>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Reveals a carious tooth against a bony hard swelling.</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Focal overgrowth of bone on the outer surface of cortex.</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Appears smooth and well-calcified.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Form a thin but definite cortical layer.</a:t>
            </a:r>
            <a:endParaRPr lang="en-IN" sz="2000" dirty="0">
              <a:latin typeface="Arial" pitchFamily="34" charset="0"/>
              <a:cs typeface="Arial" pitchFamily="34" charset="0"/>
            </a:endParaRPr>
          </a:p>
        </p:txBody>
      </p:sp>
      <p:pic>
        <p:nvPicPr>
          <p:cNvPr id="5122" name="Picture 2"/>
          <p:cNvPicPr>
            <a:picLocks noChangeAspect="1" noChangeArrowheads="1"/>
          </p:cNvPicPr>
          <p:nvPr/>
        </p:nvPicPr>
        <p:blipFill>
          <a:blip r:embed="rId3" cstate="print"/>
          <a:srcRect/>
          <a:stretch>
            <a:fillRect/>
          </a:stretch>
        </p:blipFill>
        <p:spPr bwMode="auto">
          <a:xfrm>
            <a:off x="6686550" y="1676400"/>
            <a:ext cx="2457450" cy="3810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5486400" cy="4876800"/>
          </a:xfrm>
        </p:spPr>
        <p:txBody>
          <a:bodyPr>
            <a:normAutofit lnSpcReduction="10000"/>
          </a:bodyPr>
          <a:lstStyle/>
          <a:p>
            <a:r>
              <a:rPr lang="en-US" sz="2400" i="1" u="sng" dirty="0" err="1" smtClean="0">
                <a:solidFill>
                  <a:srgbClr val="002060"/>
                </a:solidFill>
                <a:latin typeface="Arial" pitchFamily="34" charset="0"/>
                <a:cs typeface="Arial" pitchFamily="34" charset="0"/>
              </a:rPr>
              <a:t>Histopathological</a:t>
            </a:r>
            <a:r>
              <a:rPr lang="en-US" sz="2400" i="1" u="sng" dirty="0" smtClean="0">
                <a:solidFill>
                  <a:srgbClr val="002060"/>
                </a:solidFill>
                <a:latin typeface="Arial" pitchFamily="34" charset="0"/>
                <a:cs typeface="Arial" pitchFamily="34" charset="0"/>
              </a:rPr>
              <a:t> features:</a:t>
            </a:r>
          </a:p>
          <a:p>
            <a:pPr>
              <a:buNone/>
            </a:pPr>
            <a:endParaRPr lang="en-US" sz="2400" i="1" u="sng" dirty="0" smtClean="0">
              <a:solidFill>
                <a:srgbClr val="002060"/>
              </a:solidFill>
              <a:latin typeface="Arial" pitchFamily="34" charset="0"/>
              <a:cs typeface="Arial" pitchFamily="34" charset="0"/>
            </a:endParaRPr>
          </a:p>
          <a:p>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Shows reactive new bone and </a:t>
            </a:r>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tissue.</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shows </a:t>
            </a:r>
            <a:r>
              <a:rPr lang="en-US" sz="2000" dirty="0" err="1" smtClean="0">
                <a:latin typeface="Arial" pitchFamily="34" charset="0"/>
                <a:cs typeface="Arial" pitchFamily="34" charset="0"/>
              </a:rPr>
              <a:t>osteoblastic</a:t>
            </a:r>
            <a:r>
              <a:rPr lang="en-US" sz="2000" dirty="0" smtClean="0">
                <a:latin typeface="Arial" pitchFamily="34" charset="0"/>
                <a:cs typeface="Arial" pitchFamily="34" charset="0"/>
              </a:rPr>
              <a:t> riming.</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are oriented perpendicular to cortex.</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Connective tissue between the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are rather fibrous.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Few lymphocytes and plasma cells are seen.</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5901088" y="2295525"/>
            <a:ext cx="3242912" cy="242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a:bodyPr>
          <a:lstStyle/>
          <a:p>
            <a:r>
              <a:rPr lang="en-US" sz="3200" i="1" dirty="0" smtClean="0">
                <a:solidFill>
                  <a:srgbClr val="FFFF00"/>
                </a:solidFill>
                <a:latin typeface="Arial" pitchFamily="34" charset="0"/>
                <a:cs typeface="Arial" pitchFamily="34" charset="0"/>
              </a:rPr>
              <a:t>Differential diagnosis of fibro osseous lesions</a:t>
            </a:r>
            <a:endParaRPr lang="en-IN" sz="3200" i="1"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Low grade </a:t>
            </a:r>
            <a:r>
              <a:rPr lang="en-US" sz="2000" dirty="0" err="1" smtClean="0">
                <a:latin typeface="Arial" pitchFamily="34" charset="0"/>
                <a:cs typeface="Arial" pitchFamily="34" charset="0"/>
              </a:rPr>
              <a:t>osteosarcoma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Osteoblastoma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osteoma</a:t>
            </a: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Cementoblastoma</a:t>
            </a: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Central giant cell </a:t>
            </a:r>
            <a:r>
              <a:rPr lang="en-US" sz="2000" dirty="0" err="1" smtClean="0">
                <a:latin typeface="Arial" pitchFamily="34" charset="0"/>
                <a:cs typeface="Arial" pitchFamily="34" charset="0"/>
              </a:rPr>
              <a:t>granuloma</a:t>
            </a: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Aneurismal bone cyst.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Central </a:t>
            </a:r>
            <a:r>
              <a:rPr lang="en-US" sz="2000" dirty="0" err="1" smtClean="0">
                <a:latin typeface="Arial" pitchFamily="34" charset="0"/>
                <a:cs typeface="Arial" pitchFamily="34" charset="0"/>
              </a:rPr>
              <a:t>odontogenic</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fibroma</a:t>
            </a:r>
            <a:endParaRPr lang="en-IN" sz="2000" dirty="0">
              <a:latin typeface="Arial" pitchFamily="34" charset="0"/>
              <a:cs typeface="Arial" pitchFamily="34" charset="0"/>
            </a:endParaRPr>
          </a:p>
        </p:txBody>
      </p:sp>
      <p:sp>
        <p:nvSpPr>
          <p:cNvPr id="4" name="Rectangle 3"/>
          <p:cNvSpPr/>
          <p:nvPr/>
        </p:nvSpPr>
        <p:spPr>
          <a:xfrm>
            <a:off x="762000" y="6096000"/>
            <a:ext cx="8153400" cy="523220"/>
          </a:xfrm>
          <a:prstGeom prst="rect">
            <a:avLst/>
          </a:prstGeom>
        </p:spPr>
        <p:txBody>
          <a:bodyPr wrap="square">
            <a:spAutoFit/>
          </a:bodyPr>
          <a:lstStyle/>
          <a:p>
            <a:r>
              <a:rPr lang="en-IN" sz="1400" dirty="0" smtClean="0">
                <a:latin typeface="Arial" pitchFamily="34" charset="0"/>
                <a:cs typeface="Arial" pitchFamily="34" charset="0"/>
              </a:rPr>
              <a:t>Benign Fibro-osseous Diseases of the Maxillofacial Bones: A Review and Differential Diagnosis</a:t>
            </a:r>
          </a:p>
          <a:p>
            <a:r>
              <a:rPr lang="en-IN" sz="1400" i="1" dirty="0" err="1" smtClean="0">
                <a:latin typeface="Arial" pitchFamily="34" charset="0"/>
                <a:cs typeface="Arial" pitchFamily="34" charset="0"/>
              </a:rPr>
              <a:t>Faizan</a:t>
            </a:r>
            <a:r>
              <a:rPr lang="en-IN" sz="1400" i="1" dirty="0" smtClean="0">
                <a:latin typeface="Arial" pitchFamily="34" charset="0"/>
                <a:cs typeface="Arial" pitchFamily="34" charset="0"/>
              </a:rPr>
              <a:t> </a:t>
            </a:r>
            <a:r>
              <a:rPr lang="en-IN" sz="1400" i="1" dirty="0" err="1" smtClean="0">
                <a:latin typeface="Arial" pitchFamily="34" charset="0"/>
                <a:cs typeface="Arial" pitchFamily="34" charset="0"/>
              </a:rPr>
              <a:t>Alawi</a:t>
            </a:r>
            <a:r>
              <a:rPr lang="en-IN" sz="1400" i="1" dirty="0" smtClean="0">
                <a:latin typeface="Arial" pitchFamily="34" charset="0"/>
                <a:cs typeface="Arial" pitchFamily="34" charset="0"/>
              </a:rPr>
              <a:t> et al: </a:t>
            </a:r>
            <a:r>
              <a:rPr lang="en-IN" sz="1400" dirty="0" smtClean="0">
                <a:latin typeface="Arial" pitchFamily="34" charset="0"/>
                <a:cs typeface="Arial" pitchFamily="34" charset="0"/>
              </a:rPr>
              <a:t>Am J </a:t>
            </a:r>
            <a:r>
              <a:rPr lang="en-IN" sz="1400" dirty="0" err="1" smtClean="0">
                <a:latin typeface="Arial" pitchFamily="34" charset="0"/>
                <a:cs typeface="Arial" pitchFamily="34" charset="0"/>
              </a:rPr>
              <a:t>Clin</a:t>
            </a:r>
            <a:r>
              <a:rPr lang="en-IN" sz="1400" dirty="0" smtClean="0">
                <a:latin typeface="Arial" pitchFamily="34" charset="0"/>
                <a:cs typeface="Arial" pitchFamily="34" charset="0"/>
              </a:rPr>
              <a:t> </a:t>
            </a:r>
            <a:r>
              <a:rPr lang="en-IN" sz="1400" dirty="0" err="1" smtClean="0">
                <a:latin typeface="Arial" pitchFamily="34" charset="0"/>
                <a:cs typeface="Arial" pitchFamily="34" charset="0"/>
              </a:rPr>
              <a:t>Pathol</a:t>
            </a:r>
            <a:r>
              <a:rPr lang="en-IN" sz="1400" dirty="0" smtClean="0">
                <a:latin typeface="Arial" pitchFamily="34" charset="0"/>
                <a:cs typeface="Arial" pitchFamily="34" charset="0"/>
              </a:rPr>
              <a:t> 2002;118(</a:t>
            </a:r>
            <a:r>
              <a:rPr lang="en-IN" sz="1400" dirty="0" err="1" smtClean="0">
                <a:latin typeface="Arial" pitchFamily="34" charset="0"/>
                <a:cs typeface="Arial" pitchFamily="34" charset="0"/>
              </a:rPr>
              <a:t>Suppl</a:t>
            </a:r>
            <a:r>
              <a:rPr lang="en-IN" sz="1400" dirty="0" smtClean="0">
                <a:latin typeface="Arial" pitchFamily="34" charset="0"/>
                <a:cs typeface="Arial" pitchFamily="34" charset="0"/>
              </a:rPr>
              <a:t> 1):S50-S70</a:t>
            </a:r>
            <a:endParaRPr lang="en-IN"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228600"/>
            <a:ext cx="9448800" cy="1169551"/>
          </a:xfrm>
          <a:prstGeom prst="rect">
            <a:avLst/>
          </a:prstGeom>
          <a:noFill/>
          <a:ln w="9525">
            <a:noFill/>
            <a:miter lim="800000"/>
            <a:headEnd/>
            <a:tailEnd/>
          </a:ln>
        </p:spPr>
        <p:txBody>
          <a:bodyPr>
            <a:spAutoFit/>
          </a:bodyPr>
          <a:lstStyle/>
          <a:p>
            <a:pPr>
              <a:spcBef>
                <a:spcPct val="50000"/>
              </a:spcBef>
            </a:pPr>
            <a:r>
              <a:rPr lang="en-US" sz="2800" dirty="0"/>
              <a:t> </a:t>
            </a:r>
            <a:r>
              <a:rPr lang="en-US" sz="2800" dirty="0" smtClean="0"/>
              <a:t>  </a:t>
            </a:r>
            <a:r>
              <a:rPr lang="en-US" sz="2000" dirty="0" smtClean="0">
                <a:latin typeface="Arial" pitchFamily="34" charset="0"/>
                <a:cs typeface="Arial" pitchFamily="34" charset="0"/>
              </a:rPr>
              <a:t>Gene </a:t>
            </a:r>
            <a:r>
              <a:rPr lang="en-US" sz="2000" dirty="0">
                <a:latin typeface="Arial" pitchFamily="34" charset="0"/>
                <a:cs typeface="Arial" pitchFamily="34" charset="0"/>
              </a:rPr>
              <a:t>encodes a </a:t>
            </a:r>
            <a:r>
              <a:rPr lang="en-US" sz="2000" dirty="0" smtClean="0">
                <a:latin typeface="Arial" pitchFamily="34" charset="0"/>
                <a:cs typeface="Arial" pitchFamily="34" charset="0"/>
              </a:rPr>
              <a:t>G-protein                       stimulates </a:t>
            </a:r>
            <a:r>
              <a:rPr lang="en-US" sz="2000" dirty="0">
                <a:latin typeface="Arial" pitchFamily="34" charset="0"/>
                <a:cs typeface="Arial" pitchFamily="34" charset="0"/>
              </a:rPr>
              <a:t>the </a:t>
            </a:r>
            <a:r>
              <a:rPr lang="en-US" sz="2000" dirty="0" smtClean="0">
                <a:latin typeface="Arial" pitchFamily="34" charset="0"/>
                <a:cs typeface="Arial" pitchFamily="34" charset="0"/>
              </a:rPr>
              <a:t>production of </a:t>
            </a:r>
            <a:r>
              <a:rPr lang="en-US" sz="2000" dirty="0" err="1" smtClean="0">
                <a:solidFill>
                  <a:srgbClr val="FFFF00"/>
                </a:solidFill>
                <a:latin typeface="Arial" pitchFamily="34" charset="0"/>
                <a:cs typeface="Arial" pitchFamily="34" charset="0"/>
              </a:rPr>
              <a:t>cAMP</a:t>
            </a:r>
            <a:endParaRPr lang="en-US" sz="2000" dirty="0">
              <a:solidFill>
                <a:srgbClr val="FFFF00"/>
              </a:solidFill>
              <a:latin typeface="Arial" pitchFamily="34" charset="0"/>
              <a:cs typeface="Arial" pitchFamily="34" charset="0"/>
            </a:endParaRPr>
          </a:p>
          <a:p>
            <a:pPr>
              <a:spcBef>
                <a:spcPct val="50000"/>
              </a:spcBef>
            </a:pPr>
            <a:r>
              <a:rPr lang="en-US" sz="2800" dirty="0"/>
              <a:t>                                                               </a:t>
            </a:r>
            <a:r>
              <a:rPr lang="en-US" sz="2800" dirty="0" smtClean="0"/>
              <a:t>  </a:t>
            </a:r>
            <a:endParaRPr lang="en-US" sz="2800" dirty="0"/>
          </a:p>
        </p:txBody>
      </p:sp>
      <p:sp>
        <p:nvSpPr>
          <p:cNvPr id="5" name="Line 3"/>
          <p:cNvSpPr>
            <a:spLocks noChangeShapeType="1"/>
          </p:cNvSpPr>
          <p:nvPr/>
        </p:nvSpPr>
        <p:spPr bwMode="auto">
          <a:xfrm>
            <a:off x="3810000" y="533400"/>
            <a:ext cx="1143000" cy="0"/>
          </a:xfrm>
          <a:prstGeom prst="line">
            <a:avLst/>
          </a:prstGeom>
          <a:noFill/>
          <a:ln w="38100">
            <a:solidFill>
              <a:schemeClr val="tx1"/>
            </a:solidFill>
            <a:round/>
            <a:headEnd/>
            <a:tailEnd type="triangle" w="med" len="med"/>
          </a:ln>
        </p:spPr>
        <p:txBody>
          <a:bodyPr wrap="none" anchor="ctr"/>
          <a:lstStyle/>
          <a:p>
            <a:endParaRPr lang="en-IN"/>
          </a:p>
        </p:txBody>
      </p:sp>
      <p:sp>
        <p:nvSpPr>
          <p:cNvPr id="6" name="Line 5"/>
          <p:cNvSpPr>
            <a:spLocks noChangeShapeType="1"/>
          </p:cNvSpPr>
          <p:nvPr/>
        </p:nvSpPr>
        <p:spPr bwMode="auto">
          <a:xfrm>
            <a:off x="4343400" y="762000"/>
            <a:ext cx="0" cy="381000"/>
          </a:xfrm>
          <a:prstGeom prst="line">
            <a:avLst/>
          </a:prstGeom>
          <a:noFill/>
          <a:ln w="38100">
            <a:solidFill>
              <a:schemeClr val="tx1"/>
            </a:solidFill>
            <a:round/>
            <a:headEnd/>
            <a:tailEnd type="triangle" w="med" len="med"/>
          </a:ln>
        </p:spPr>
        <p:txBody>
          <a:bodyPr wrap="none" anchor="ctr"/>
          <a:lstStyle/>
          <a:p>
            <a:endParaRPr lang="en-IN"/>
          </a:p>
        </p:txBody>
      </p:sp>
      <p:sp>
        <p:nvSpPr>
          <p:cNvPr id="7" name="Text Box 6"/>
          <p:cNvSpPr txBox="1">
            <a:spLocks noChangeArrowheads="1"/>
          </p:cNvSpPr>
          <p:nvPr/>
        </p:nvSpPr>
        <p:spPr bwMode="auto">
          <a:xfrm>
            <a:off x="3657600" y="1143000"/>
            <a:ext cx="1752600" cy="938719"/>
          </a:xfrm>
          <a:prstGeom prst="rect">
            <a:avLst/>
          </a:prstGeom>
          <a:noFill/>
          <a:ln w="9525">
            <a:noFill/>
            <a:miter lim="800000"/>
            <a:headEnd/>
            <a:tailEnd/>
          </a:ln>
        </p:spPr>
        <p:txBody>
          <a:bodyPr>
            <a:spAutoFit/>
          </a:bodyPr>
          <a:lstStyle/>
          <a:p>
            <a:pPr algn="ctr">
              <a:spcBef>
                <a:spcPct val="50000"/>
              </a:spcBef>
            </a:pPr>
            <a:r>
              <a:rPr lang="en-US" sz="2800" i="1" dirty="0">
                <a:solidFill>
                  <a:srgbClr val="FFFF00"/>
                </a:solidFill>
                <a:latin typeface="Arial" pitchFamily="34" charset="0"/>
                <a:cs typeface="Arial" pitchFamily="34" charset="0"/>
              </a:rPr>
              <a:t>Mutation</a:t>
            </a:r>
          </a:p>
          <a:p>
            <a:pPr algn="ctr">
              <a:spcBef>
                <a:spcPct val="50000"/>
              </a:spcBef>
            </a:pPr>
            <a:endParaRPr lang="en-US" dirty="0"/>
          </a:p>
        </p:txBody>
      </p:sp>
      <p:sp>
        <p:nvSpPr>
          <p:cNvPr id="8" name="Line 7"/>
          <p:cNvSpPr>
            <a:spLocks noChangeShapeType="1"/>
          </p:cNvSpPr>
          <p:nvPr/>
        </p:nvSpPr>
        <p:spPr bwMode="auto">
          <a:xfrm>
            <a:off x="4343400" y="1600200"/>
            <a:ext cx="0" cy="685800"/>
          </a:xfrm>
          <a:prstGeom prst="line">
            <a:avLst/>
          </a:prstGeom>
          <a:noFill/>
          <a:ln w="38100">
            <a:solidFill>
              <a:schemeClr val="tx1"/>
            </a:solidFill>
            <a:round/>
            <a:headEnd/>
            <a:tailEnd type="triangle" w="med" len="med"/>
          </a:ln>
        </p:spPr>
        <p:txBody>
          <a:bodyPr wrap="none" anchor="ctr"/>
          <a:lstStyle/>
          <a:p>
            <a:endParaRPr lang="en-IN"/>
          </a:p>
        </p:txBody>
      </p:sp>
      <p:sp>
        <p:nvSpPr>
          <p:cNvPr id="9" name="Text Box 8"/>
          <p:cNvSpPr txBox="1">
            <a:spLocks noChangeArrowheads="1"/>
          </p:cNvSpPr>
          <p:nvPr/>
        </p:nvSpPr>
        <p:spPr bwMode="auto">
          <a:xfrm>
            <a:off x="3810000" y="1981200"/>
            <a:ext cx="1828800" cy="457200"/>
          </a:xfrm>
          <a:prstGeom prst="rect">
            <a:avLst/>
          </a:prstGeom>
          <a:noFill/>
          <a:ln w="9525">
            <a:noFill/>
            <a:miter lim="800000"/>
            <a:headEnd/>
            <a:tailEnd/>
          </a:ln>
        </p:spPr>
        <p:txBody>
          <a:bodyPr>
            <a:spAutoFit/>
          </a:bodyPr>
          <a:lstStyle/>
          <a:p>
            <a:pPr>
              <a:spcBef>
                <a:spcPct val="50000"/>
              </a:spcBef>
            </a:pPr>
            <a:endParaRPr lang="en-US"/>
          </a:p>
        </p:txBody>
      </p:sp>
      <p:sp>
        <p:nvSpPr>
          <p:cNvPr id="10" name="Line 9"/>
          <p:cNvSpPr>
            <a:spLocks noChangeShapeType="1"/>
          </p:cNvSpPr>
          <p:nvPr/>
        </p:nvSpPr>
        <p:spPr bwMode="auto">
          <a:xfrm flipV="1">
            <a:off x="5410200" y="2590800"/>
            <a:ext cx="0" cy="381000"/>
          </a:xfrm>
          <a:prstGeom prst="line">
            <a:avLst/>
          </a:prstGeom>
          <a:noFill/>
          <a:ln w="38100">
            <a:solidFill>
              <a:schemeClr val="tx1"/>
            </a:solidFill>
            <a:round/>
            <a:headEnd/>
            <a:tailEnd type="triangle" w="med" len="med"/>
          </a:ln>
        </p:spPr>
        <p:txBody>
          <a:bodyPr wrap="none" anchor="ctr"/>
          <a:lstStyle/>
          <a:p>
            <a:endParaRPr lang="en-IN"/>
          </a:p>
        </p:txBody>
      </p:sp>
      <p:sp>
        <p:nvSpPr>
          <p:cNvPr id="11" name="Text Box 10"/>
          <p:cNvSpPr txBox="1">
            <a:spLocks noChangeArrowheads="1"/>
          </p:cNvSpPr>
          <p:nvPr/>
        </p:nvSpPr>
        <p:spPr bwMode="auto">
          <a:xfrm>
            <a:off x="2971800" y="2057400"/>
            <a:ext cx="3276600" cy="1400383"/>
          </a:xfrm>
          <a:prstGeom prst="rect">
            <a:avLst/>
          </a:prstGeom>
          <a:noFill/>
          <a:ln w="9525">
            <a:noFill/>
            <a:miter lim="800000"/>
            <a:headEnd/>
            <a:tailEnd/>
          </a:ln>
        </p:spPr>
        <p:txBody>
          <a:bodyPr wrap="square">
            <a:spAutoFit/>
          </a:bodyPr>
          <a:lstStyle/>
          <a:p>
            <a:pPr>
              <a:spcBef>
                <a:spcPct val="50000"/>
              </a:spcBef>
            </a:pPr>
            <a:r>
              <a:rPr lang="en-US" sz="2800" dirty="0"/>
              <a:t> </a:t>
            </a:r>
            <a:endParaRPr lang="en-US" sz="2800" dirty="0" smtClean="0"/>
          </a:p>
          <a:p>
            <a:pPr>
              <a:spcBef>
                <a:spcPct val="50000"/>
              </a:spcBef>
            </a:pPr>
            <a:r>
              <a:rPr lang="en-US" sz="2000" dirty="0" smtClean="0">
                <a:latin typeface="Arial" pitchFamily="34" charset="0"/>
                <a:cs typeface="Arial" pitchFamily="34" charset="0"/>
              </a:rPr>
              <a:t>production </a:t>
            </a:r>
            <a:r>
              <a:rPr lang="en-US" sz="2000" dirty="0">
                <a:latin typeface="Arial" pitchFamily="34" charset="0"/>
                <a:cs typeface="Arial" pitchFamily="34" charset="0"/>
              </a:rPr>
              <a:t>of </a:t>
            </a:r>
            <a:r>
              <a:rPr lang="en-US" sz="2000" dirty="0" err="1">
                <a:latin typeface="Arial" pitchFamily="34" charset="0"/>
                <a:cs typeface="Arial" pitchFamily="34" charset="0"/>
              </a:rPr>
              <a:t>cAMP</a:t>
            </a:r>
            <a:endParaRPr lang="en-US" sz="2000" dirty="0">
              <a:latin typeface="Arial" pitchFamily="34" charset="0"/>
              <a:cs typeface="Arial" pitchFamily="34" charset="0"/>
            </a:endParaRPr>
          </a:p>
          <a:p>
            <a:pPr>
              <a:spcBef>
                <a:spcPct val="50000"/>
              </a:spcBef>
            </a:pPr>
            <a:r>
              <a:rPr lang="en-US" dirty="0"/>
              <a:t>  </a:t>
            </a:r>
          </a:p>
        </p:txBody>
      </p:sp>
      <p:sp>
        <p:nvSpPr>
          <p:cNvPr id="12" name="Line 11"/>
          <p:cNvSpPr>
            <a:spLocks noChangeShapeType="1"/>
          </p:cNvSpPr>
          <p:nvPr/>
        </p:nvSpPr>
        <p:spPr bwMode="auto">
          <a:xfrm flipH="1">
            <a:off x="4343400" y="3048000"/>
            <a:ext cx="0" cy="762000"/>
          </a:xfrm>
          <a:prstGeom prst="line">
            <a:avLst/>
          </a:prstGeom>
          <a:noFill/>
          <a:ln w="38100">
            <a:solidFill>
              <a:schemeClr val="tx1"/>
            </a:solidFill>
            <a:round/>
            <a:headEnd/>
            <a:tailEnd type="triangle" w="med" len="med"/>
          </a:ln>
        </p:spPr>
        <p:txBody>
          <a:bodyPr wrap="none" anchor="ctr"/>
          <a:lstStyle/>
          <a:p>
            <a:endParaRPr lang="en-IN"/>
          </a:p>
        </p:txBody>
      </p:sp>
      <p:sp>
        <p:nvSpPr>
          <p:cNvPr id="13" name="Text Box 12"/>
          <p:cNvSpPr txBox="1">
            <a:spLocks noChangeArrowheads="1"/>
          </p:cNvSpPr>
          <p:nvPr/>
        </p:nvSpPr>
        <p:spPr bwMode="auto">
          <a:xfrm>
            <a:off x="1981200" y="2819400"/>
            <a:ext cx="6477000" cy="3785652"/>
          </a:xfrm>
          <a:prstGeom prst="rect">
            <a:avLst/>
          </a:prstGeom>
          <a:noFill/>
          <a:ln w="9525">
            <a:noFill/>
            <a:miter lim="800000"/>
            <a:headEnd/>
            <a:tailEnd/>
          </a:ln>
        </p:spPr>
        <p:txBody>
          <a:bodyPr>
            <a:spAutoFit/>
          </a:bodyPr>
          <a:lstStyle/>
          <a:p>
            <a:pPr algn="ctr">
              <a:spcBef>
                <a:spcPct val="50000"/>
              </a:spcBef>
            </a:pPr>
            <a:endParaRPr lang="en-US" sz="2400" dirty="0"/>
          </a:p>
          <a:p>
            <a:pPr algn="ctr">
              <a:spcBef>
                <a:spcPct val="50000"/>
              </a:spcBef>
            </a:pPr>
            <a:endParaRPr lang="en-US" sz="2400" dirty="0" smtClean="0">
              <a:latin typeface="Arial" pitchFamily="34" charset="0"/>
              <a:cs typeface="Arial" pitchFamily="34" charset="0"/>
            </a:endParaRPr>
          </a:p>
          <a:p>
            <a:pPr algn="ctr">
              <a:spcBef>
                <a:spcPct val="50000"/>
              </a:spcBef>
            </a:pPr>
            <a:r>
              <a:rPr lang="en-US" sz="2400" dirty="0" err="1" smtClean="0">
                <a:latin typeface="Arial" pitchFamily="34" charset="0"/>
                <a:cs typeface="Arial" pitchFamily="34" charset="0"/>
              </a:rPr>
              <a:t>Hyperfunction</a:t>
            </a:r>
            <a:r>
              <a:rPr lang="en-US" sz="2400" dirty="0" smtClean="0">
                <a:latin typeface="Arial" pitchFamily="34" charset="0"/>
                <a:cs typeface="Arial" pitchFamily="34" charset="0"/>
              </a:rPr>
              <a:t> </a:t>
            </a:r>
            <a:r>
              <a:rPr lang="en-US" sz="2400" dirty="0">
                <a:latin typeface="Arial" pitchFamily="34" charset="0"/>
                <a:cs typeface="Arial" pitchFamily="34" charset="0"/>
              </a:rPr>
              <a:t>of affected </a:t>
            </a:r>
            <a:r>
              <a:rPr lang="en-US" sz="2400" dirty="0" err="1">
                <a:latin typeface="Arial" pitchFamily="34" charset="0"/>
                <a:cs typeface="Arial" pitchFamily="34" charset="0"/>
              </a:rPr>
              <a:t>endo</a:t>
            </a:r>
            <a:r>
              <a:rPr lang="en-US" sz="2400" dirty="0">
                <a:latin typeface="Arial" pitchFamily="34" charset="0"/>
                <a:cs typeface="Arial" pitchFamily="34" charset="0"/>
              </a:rPr>
              <a:t>. </a:t>
            </a:r>
            <a:r>
              <a:rPr lang="en-US" sz="2400" dirty="0" smtClean="0">
                <a:latin typeface="Arial" pitchFamily="34" charset="0"/>
                <a:cs typeface="Arial" pitchFamily="34" charset="0"/>
              </a:rPr>
              <a:t>Organs</a:t>
            </a:r>
          </a:p>
          <a:p>
            <a:pPr algn="ctr">
              <a:spcBef>
                <a:spcPct val="50000"/>
              </a:spcBef>
            </a:pPr>
            <a:endParaRPr lang="en-US" sz="2400" dirty="0">
              <a:latin typeface="Arial" pitchFamily="34" charset="0"/>
              <a:cs typeface="Arial" pitchFamily="34" charset="0"/>
            </a:endParaRPr>
          </a:p>
          <a:p>
            <a:pPr>
              <a:lnSpc>
                <a:spcPct val="40000"/>
              </a:lnSpc>
              <a:spcBef>
                <a:spcPct val="50000"/>
              </a:spcBef>
              <a:buFontTx/>
              <a:buChar char="•"/>
            </a:pPr>
            <a:r>
              <a:rPr lang="en-US" sz="2400" dirty="0">
                <a:latin typeface="Arial" pitchFamily="34" charset="0"/>
                <a:cs typeface="Arial" pitchFamily="34" charset="0"/>
              </a:rPr>
              <a:t>Precocious Puberty</a:t>
            </a:r>
          </a:p>
          <a:p>
            <a:pPr>
              <a:lnSpc>
                <a:spcPct val="40000"/>
              </a:lnSpc>
              <a:spcBef>
                <a:spcPct val="50000"/>
              </a:spcBef>
              <a:buFontTx/>
              <a:buChar char="•"/>
            </a:pPr>
            <a:r>
              <a:rPr lang="en-US" sz="2400" dirty="0">
                <a:latin typeface="Arial" pitchFamily="34" charset="0"/>
                <a:cs typeface="Arial" pitchFamily="34" charset="0"/>
              </a:rPr>
              <a:t>Hyperthyroidism</a:t>
            </a:r>
          </a:p>
          <a:p>
            <a:pPr>
              <a:lnSpc>
                <a:spcPct val="40000"/>
              </a:lnSpc>
              <a:spcBef>
                <a:spcPct val="50000"/>
              </a:spcBef>
              <a:buFontTx/>
              <a:buChar char="•"/>
            </a:pPr>
            <a:r>
              <a:rPr lang="en-US" sz="2400" dirty="0">
                <a:latin typeface="Arial" pitchFamily="34" charset="0"/>
                <a:cs typeface="Arial" pitchFamily="34" charset="0"/>
              </a:rPr>
              <a:t>GH &amp; </a:t>
            </a:r>
            <a:r>
              <a:rPr lang="en-US" sz="2400" dirty="0" err="1">
                <a:latin typeface="Arial" pitchFamily="34" charset="0"/>
                <a:cs typeface="Arial" pitchFamily="34" charset="0"/>
              </a:rPr>
              <a:t>Cortisol</a:t>
            </a:r>
            <a:r>
              <a:rPr lang="en-US" sz="2400" dirty="0">
                <a:latin typeface="Arial" pitchFamily="34" charset="0"/>
                <a:cs typeface="Arial" pitchFamily="34" charset="0"/>
              </a:rPr>
              <a:t> overproduction</a:t>
            </a:r>
          </a:p>
          <a:p>
            <a:pPr>
              <a:lnSpc>
                <a:spcPct val="40000"/>
              </a:lnSpc>
              <a:spcBef>
                <a:spcPct val="50000"/>
              </a:spcBef>
              <a:buFontTx/>
              <a:buChar char="•"/>
            </a:pPr>
            <a:r>
              <a:rPr lang="en-US" sz="2400" dirty="0">
                <a:latin typeface="Arial" pitchFamily="34" charset="0"/>
                <a:cs typeface="Arial" pitchFamily="34" charset="0"/>
              </a:rPr>
              <a:t>Overproduction of </a:t>
            </a:r>
            <a:r>
              <a:rPr lang="en-US" sz="2400" dirty="0" err="1">
                <a:latin typeface="Arial" pitchFamily="34" charset="0"/>
                <a:cs typeface="Arial" pitchFamily="34" charset="0"/>
              </a:rPr>
              <a:t>Melanocytes</a:t>
            </a:r>
            <a:r>
              <a:rPr lang="en-US" sz="2400" dirty="0">
                <a:latin typeface="Arial" pitchFamily="34" charset="0"/>
                <a:cs typeface="Arial" pitchFamily="34" charset="0"/>
              </a:rPr>
              <a:t> </a:t>
            </a:r>
          </a:p>
          <a:p>
            <a:pPr>
              <a:lnSpc>
                <a:spcPct val="40000"/>
              </a:lnSpc>
              <a:spcBef>
                <a:spcPct val="50000"/>
              </a:spcBef>
              <a:buFontTx/>
              <a:buChar char="•"/>
            </a:pPr>
            <a:r>
              <a:rPr lang="en-US" sz="2400" dirty="0">
                <a:latin typeface="Arial" pitchFamily="34" charset="0"/>
                <a:cs typeface="Arial" pitchFamily="34" charset="0"/>
              </a:rPr>
              <a:t> Effect on diff. Of </a:t>
            </a:r>
            <a:r>
              <a:rPr lang="en-US" sz="2400" dirty="0" err="1">
                <a:latin typeface="Arial" pitchFamily="34" charset="0"/>
                <a:cs typeface="Arial" pitchFamily="34" charset="0"/>
              </a:rPr>
              <a:t>osteoblast</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5562600" cy="838200"/>
          </a:xfrm>
        </p:spPr>
        <p:txBody>
          <a:bodyPr>
            <a:normAutofit/>
          </a:bodyPr>
          <a:lstStyle/>
          <a:p>
            <a:r>
              <a:rPr lang="en-US" sz="3200" i="1" u="sng" dirty="0" smtClean="0">
                <a:solidFill>
                  <a:srgbClr val="FFFF00"/>
                </a:solidFill>
                <a:latin typeface="Arial" pitchFamily="34" charset="0"/>
                <a:cs typeface="Arial" pitchFamily="34" charset="0"/>
              </a:rPr>
              <a:t>Low grade </a:t>
            </a:r>
            <a:r>
              <a:rPr lang="en-US" sz="3200" i="1" u="sng" dirty="0" err="1" smtClean="0">
                <a:solidFill>
                  <a:srgbClr val="FFFF00"/>
                </a:solidFill>
                <a:latin typeface="Arial" pitchFamily="34" charset="0"/>
                <a:cs typeface="Arial" pitchFamily="34" charset="0"/>
              </a:rPr>
              <a:t>osteosarcoma</a:t>
            </a:r>
            <a:r>
              <a:rPr lang="en-US" sz="3200" i="1" u="sng" dirty="0" smtClean="0">
                <a:solidFill>
                  <a:srgbClr val="FFFF00"/>
                </a:solidFill>
                <a:latin typeface="Arial" pitchFamily="34" charset="0"/>
                <a:cs typeface="Arial" pitchFamily="34" charset="0"/>
              </a:rPr>
              <a:t>:</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533400" y="1828800"/>
            <a:ext cx="8229600" cy="4526280"/>
          </a:xfrm>
        </p:spPr>
        <p:txBody>
          <a:bodyPr>
            <a:normAutofit lnSpcReduction="10000"/>
          </a:bodyPr>
          <a:lstStyle/>
          <a:p>
            <a:r>
              <a:rPr lang="en-US" sz="2000" dirty="0" smtClean="0">
                <a:latin typeface="Arial" pitchFamily="34" charset="0"/>
                <a:cs typeface="Arial" pitchFamily="34" charset="0"/>
              </a:rPr>
              <a:t>Protracted clinical course and prolonged survival.</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Presents as </a:t>
            </a:r>
            <a:r>
              <a:rPr lang="en-US" sz="2000" i="1" dirty="0" smtClean="0">
                <a:solidFill>
                  <a:srgbClr val="FF0000"/>
                </a:solidFill>
                <a:latin typeface="Arial" pitchFamily="34" charset="0"/>
                <a:cs typeface="Arial" pitchFamily="34" charset="0"/>
              </a:rPr>
              <a:t>mixed radiolucent and </a:t>
            </a:r>
            <a:r>
              <a:rPr lang="en-US" sz="2000" i="1" dirty="0" err="1" smtClean="0">
                <a:solidFill>
                  <a:srgbClr val="FF0000"/>
                </a:solidFill>
                <a:latin typeface="Arial" pitchFamily="34" charset="0"/>
                <a:cs typeface="Arial" pitchFamily="34" charset="0"/>
              </a:rPr>
              <a:t>radiopaque</a:t>
            </a:r>
            <a:r>
              <a:rPr lang="en-US" sz="2000" i="1"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appearance.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Shows striking similarity to fibrous dysplasia.</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Shows </a:t>
            </a:r>
            <a:r>
              <a:rPr lang="en-US" sz="2000" i="1" dirty="0" smtClean="0">
                <a:solidFill>
                  <a:srgbClr val="FF0000"/>
                </a:solidFill>
                <a:latin typeface="Arial" pitchFamily="34" charset="0"/>
                <a:cs typeface="Arial" pitchFamily="34" charset="0"/>
              </a:rPr>
              <a:t>ground glass appearance </a:t>
            </a:r>
            <a:r>
              <a:rPr lang="en-US" sz="2000" dirty="0" smtClean="0">
                <a:latin typeface="Arial" pitchFamily="34" charset="0"/>
                <a:cs typeface="Arial" pitchFamily="34" charset="0"/>
              </a:rPr>
              <a:t>with poorly defined boarders.</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Neoplastic</a:t>
            </a:r>
            <a:r>
              <a:rPr lang="en-US" sz="2000" dirty="0" smtClean="0">
                <a:latin typeface="Arial" pitchFamily="34" charset="0"/>
                <a:cs typeface="Arial" pitchFamily="34" charset="0"/>
              </a:rPr>
              <a:t> cell are arranged in short fascicles.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Scattered </a:t>
            </a:r>
            <a:r>
              <a:rPr lang="en-US" sz="2000" i="1" dirty="0" err="1" smtClean="0">
                <a:solidFill>
                  <a:srgbClr val="FF0000"/>
                </a:solidFill>
                <a:latin typeface="Arial" pitchFamily="34" charset="0"/>
                <a:cs typeface="Arial" pitchFamily="34" charset="0"/>
              </a:rPr>
              <a:t>trabecule</a:t>
            </a:r>
            <a:r>
              <a:rPr lang="en-US" sz="2000" i="1" dirty="0" smtClean="0">
                <a:solidFill>
                  <a:srgbClr val="FF0000"/>
                </a:solidFill>
                <a:latin typeface="Arial" pitchFamily="34" charset="0"/>
                <a:cs typeface="Arial" pitchFamily="34" charset="0"/>
              </a:rPr>
              <a:t> of woven bone.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Minimal cytological </a:t>
            </a:r>
            <a:r>
              <a:rPr lang="en-US" sz="2000" dirty="0" err="1" smtClean="0">
                <a:latin typeface="Arial" pitchFamily="34" charset="0"/>
                <a:cs typeface="Arial" pitchFamily="34" charset="0"/>
              </a:rPr>
              <a:t>atypia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Mutational analysis of GNAS1 gene </a:t>
            </a:r>
            <a:r>
              <a:rPr lang="en-US" sz="2000" dirty="0" smtClean="0">
                <a:latin typeface="Arial" pitchFamily="34" charset="0"/>
                <a:cs typeface="Arial" pitchFamily="34" charset="0"/>
              </a:rPr>
              <a:t>is helpful to differentiate.</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6385" name="Picture 1"/>
          <p:cNvPicPr>
            <a:picLocks noChangeAspect="1" noChangeArrowheads="1"/>
          </p:cNvPicPr>
          <p:nvPr/>
        </p:nvPicPr>
        <p:blipFill>
          <a:blip r:embed="rId3" cstate="print"/>
          <a:srcRect/>
          <a:stretch>
            <a:fillRect/>
          </a:stretch>
        </p:blipFill>
        <p:spPr bwMode="auto">
          <a:xfrm>
            <a:off x="5562601" y="1371600"/>
            <a:ext cx="3505200" cy="237238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6385"/>
                                        </p:tgtEl>
                                        <p:attrNameLst>
                                          <p:attrName>style.visibility</p:attrName>
                                        </p:attrNameLst>
                                      </p:cBhvr>
                                      <p:to>
                                        <p:strVal val="visible"/>
                                      </p:to>
                                    </p:set>
                                    <p:anim calcmode="lin" valueType="num">
                                      <p:cBhvr>
                                        <p:cTn id="7" dur="500" fill="hold"/>
                                        <p:tgtEl>
                                          <p:spTgt spid="16385"/>
                                        </p:tgtEl>
                                        <p:attrNameLst>
                                          <p:attrName>ppt_w</p:attrName>
                                        </p:attrNameLst>
                                      </p:cBhvr>
                                      <p:tavLst>
                                        <p:tav tm="0">
                                          <p:val>
                                            <p:fltVal val="0"/>
                                          </p:val>
                                        </p:tav>
                                        <p:tav tm="100000">
                                          <p:val>
                                            <p:strVal val="#ppt_w"/>
                                          </p:val>
                                        </p:tav>
                                      </p:tavLst>
                                    </p:anim>
                                    <p:anim calcmode="lin" valueType="num">
                                      <p:cBhvr>
                                        <p:cTn id="8" dur="500" fill="hold"/>
                                        <p:tgtEl>
                                          <p:spTgt spid="16385"/>
                                        </p:tgtEl>
                                        <p:attrNameLst>
                                          <p:attrName>ppt_h</p:attrName>
                                        </p:attrNameLst>
                                      </p:cBhvr>
                                      <p:tavLst>
                                        <p:tav tm="0">
                                          <p:val>
                                            <p:fltVal val="0"/>
                                          </p:val>
                                        </p:tav>
                                        <p:tav tm="100000">
                                          <p:val>
                                            <p:strVal val="#ppt_h"/>
                                          </p:val>
                                        </p:tav>
                                      </p:tavLst>
                                    </p:anim>
                                    <p:animEffect transition="in" filter="fade">
                                      <p:cBhvr>
                                        <p:cTn id="9" dur="5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3657600" cy="786936"/>
          </a:xfrm>
        </p:spPr>
        <p:txBody>
          <a:bodyPr>
            <a:normAutofit/>
          </a:bodyPr>
          <a:lstStyle/>
          <a:p>
            <a:r>
              <a:rPr lang="en-US" sz="3200" i="1" u="sng" dirty="0" err="1" smtClean="0">
                <a:solidFill>
                  <a:srgbClr val="FFFF00"/>
                </a:solidFill>
                <a:latin typeface="Arial" pitchFamily="34" charset="0"/>
                <a:cs typeface="Arial" pitchFamily="34" charset="0"/>
              </a:rPr>
              <a:t>Osteoblastoma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7"/>
            <a:ext cx="8382000" cy="4526280"/>
          </a:xfrm>
        </p:spPr>
        <p:txBody>
          <a:bodyPr>
            <a:normAutofit/>
          </a:bodyPr>
          <a:lstStyle/>
          <a:p>
            <a:r>
              <a:rPr lang="en-US" sz="2000" dirty="0" smtClean="0">
                <a:latin typeface="Arial" pitchFamily="34" charset="0"/>
                <a:cs typeface="Arial" pitchFamily="34" charset="0"/>
              </a:rPr>
              <a:t>Presents as well-circumscribed </a:t>
            </a:r>
            <a:r>
              <a:rPr lang="en-US" sz="2000" dirty="0" err="1" smtClean="0">
                <a:latin typeface="Arial" pitchFamily="34" charset="0"/>
                <a:cs typeface="Arial" pitchFamily="34" charset="0"/>
              </a:rPr>
              <a:t>lytic</a:t>
            </a:r>
            <a:r>
              <a:rPr lang="en-US" sz="2000" dirty="0" smtClean="0">
                <a:latin typeface="Arial" pitchFamily="34" charset="0"/>
                <a:cs typeface="Arial" pitchFamily="34" charset="0"/>
              </a:rPr>
              <a:t> lesion with varying amount of calcification.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Cortical expansion results facial asymmetry.</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Microscopically shows </a:t>
            </a:r>
            <a:r>
              <a:rPr lang="en-US" sz="2000" dirty="0" err="1" smtClean="0">
                <a:latin typeface="Arial" pitchFamily="34" charset="0"/>
                <a:cs typeface="Arial" pitchFamily="34" charset="0"/>
              </a:rPr>
              <a:t>anastomosing</a:t>
            </a:r>
            <a:r>
              <a:rPr lang="en-US" sz="2000" dirty="0" smtClean="0">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trabeculae</a:t>
            </a:r>
            <a:r>
              <a:rPr lang="en-US" sz="2000" i="1" dirty="0" smtClean="0">
                <a:solidFill>
                  <a:srgbClr val="FF0000"/>
                </a:solidFill>
                <a:latin typeface="Arial" pitchFamily="34" charset="0"/>
                <a:cs typeface="Arial" pitchFamily="34" charset="0"/>
              </a:rPr>
              <a:t> of woven bone </a:t>
            </a:r>
            <a:r>
              <a:rPr lang="en-US" sz="2000" dirty="0" smtClean="0">
                <a:latin typeface="Arial" pitchFamily="34" charset="0"/>
                <a:cs typeface="Arial" pitchFamily="34" charset="0"/>
              </a:rPr>
              <a:t>lined by </a:t>
            </a:r>
            <a:r>
              <a:rPr lang="en-US" sz="2000" dirty="0" err="1" smtClean="0">
                <a:latin typeface="Arial" pitchFamily="34" charset="0"/>
                <a:cs typeface="Arial" pitchFamily="34" charset="0"/>
              </a:rPr>
              <a:t>osteoblasts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Fibrovascular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Calcified spherule or </a:t>
            </a:r>
            <a:r>
              <a:rPr lang="en-US" sz="2000" i="1" dirty="0" err="1" smtClean="0">
                <a:solidFill>
                  <a:srgbClr val="FF0000"/>
                </a:solidFill>
                <a:latin typeface="Arial" pitchFamily="34" charset="0"/>
                <a:cs typeface="Arial" pitchFamily="34" charset="0"/>
              </a:rPr>
              <a:t>psammoma</a:t>
            </a:r>
            <a:r>
              <a:rPr lang="en-US" sz="2000" i="1" dirty="0" smtClean="0">
                <a:solidFill>
                  <a:srgbClr val="FF0000"/>
                </a:solidFill>
                <a:latin typeface="Arial" pitchFamily="34" charset="0"/>
                <a:cs typeface="Arial" pitchFamily="34" charset="0"/>
              </a:rPr>
              <a:t> type of </a:t>
            </a:r>
            <a:r>
              <a:rPr lang="en-US" sz="2000" i="1" dirty="0" err="1" smtClean="0">
                <a:solidFill>
                  <a:srgbClr val="FF0000"/>
                </a:solidFill>
                <a:latin typeface="Arial" pitchFamily="34" charset="0"/>
                <a:cs typeface="Arial" pitchFamily="34" charset="0"/>
              </a:rPr>
              <a:t>calcificaions</a:t>
            </a:r>
            <a:r>
              <a:rPr lang="en-US" sz="2000" i="1"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are also seen.</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4337" name="Picture 1"/>
          <p:cNvPicPr>
            <a:picLocks noChangeAspect="1" noChangeArrowheads="1"/>
          </p:cNvPicPr>
          <p:nvPr/>
        </p:nvPicPr>
        <p:blipFill>
          <a:blip r:embed="rId3" cstate="print"/>
          <a:srcRect/>
          <a:stretch>
            <a:fillRect/>
          </a:stretch>
        </p:blipFill>
        <p:spPr bwMode="auto">
          <a:xfrm>
            <a:off x="5029200" y="609600"/>
            <a:ext cx="3856588" cy="2514600"/>
          </a:xfrm>
          <a:prstGeom prst="rect">
            <a:avLst/>
          </a:prstGeom>
          <a:noFill/>
          <a:ln w="9525">
            <a:noFill/>
            <a:miter lim="800000"/>
            <a:headEnd/>
            <a:tailEnd/>
          </a:ln>
        </p:spPr>
      </p:pic>
      <p:sp>
        <p:nvSpPr>
          <p:cNvPr id="14339" name="AutoShape 3" descr="data:image/jpeg;base64,/9j/4AAQSkZJRgABAQAAAQABAAD/2wCEAAkGBhQSERUUEhMWFRQWGCAaGBcYGBwbIBwgGB4gHyAeGx0aHiYeGRwjHyAeIC8iJCcqLCwsHx8xNTAqNSYrLCkBCQoKDgwOGg8PGi8kHyQpLC8qLCwsLCwsLCwsLCwsLCwsLCwsLCwsLC0sLCwsLCwsLCwsLCwsLCwsLCwsLCwsLP/AABEIAMIBAwMBIgACEQEDEQH/xAAbAAACAwEBAQAAAAAAAAAAAAAEBQACAwYBB//EAEAQAAIBAwMCBAQDBgUDAgcAAAECEQMSIQAEMUFRBRMiYQYycYEjkaEUQlKxwdEzYnLh8Ac08RWyJFN0gqKzwv/EABoBAAMBAQEBAAAAAAAAAAAAAAECAwAEBQb/xAAuEQACAgEEAAUDBAIDAQAAAAAAAQIRIQMSMUEEIjJRYRNxgZGhwfAzsTRC0RT/2gAMAwEAAhEDEQA/ANvDU9LBhDAxzkf0OrhCcqR/I6GoVmLEvhifUPec4/PRaMLo416bPtE3yy9OlrOpUIwP7/2jW3iAFEAM4LnIUdROfprE1JiBI/20gFLcrRfY+ItTIFoF5tYgn0yQZA+U5AE866DdVlIucRxPSeZA+kTniRrmDRPfI4zxGf0Onmy3Xn07GiUyZ6iOcR2+2lkc2rCmpfqB1rSwalVDScKwKkwMhQcEx2+2uk8P3N8sTaSLWIyR5npVh2a6PbJ6DXM1aC0QSCVDAkGWvYmItAwU5uu9o4gsvg3ezVKsZBiQY74/WCNLJYObWTlpt+w63O6KU1JguekyJIHBnInuekT3vs6NRkVq8CpN5AmBI4UESDHI6GedCHZnypK3Pt3qGlCji5hB7ypjjqPrq1XZUyxr01VKsf4gUyPZgpFwt/21PB5x5UQsRNNgFDCm5YHDkXAiZzA5GCDniZW2d5AIMHHbpjpn/nbRz7gVEFrXA8OCCB95gj2/PQq0SRaCv5ZJ7ySPyjOhZSE2vgS2EMChYTMBgFODzGZU9DjrjWtWo0AyEtImFEEDkAd+3vo/c7JmcMCUeQbkiWt/cMhrUPBjOPzB3ninlhFKMtWqSoKRUCMJyeh/p1092X+tuwy+23FRVFhf6kyfqTAz7wNeJd9zzP8Avofc1NyWI80KTlYNrsVU4uJCgH3EY1or3IRuAaYmDLWlx/q5+tsddGg/UrhAfjnj37OIw0m0mQRTLAwGA6k++Oo1fxXdFduavASwn28wkH8lj7jRe02dG2Epr5YggIot7z9Tpf8AtdFlfb1IJqMPw5MmGunHAHb7aZUBpvIbUoyh8pQX5W6SJ+rHE/XTGng3E24OQevce+glBpKT0joM/wDPfVN5vh5awD6iFUQcXEZ/rpXkzR5W8yo6hZAUAVVI+YQZOcxcR+et9t5qLRFiXVSfMUwVSkJ59ySB9ZGiEr1S5p0nVWgsT83UAGAcRz+XvrBfEmUimJev8wuWFa3HzcB4BYKTGhfRKV1QXud462KlMMSeARKrxc2ZAIBiAZxxomu6i5sgmACBPQmY6x/LSult6dPcRexqmmVJaWyzlhJnJ+Yx21ru0qMKdhgpUDOeZABnj3M+40tC0SgIJPpLAERJg5zGYgkCY/TRexooFPoWnUdg1QDMsRBJ78fprCqUokkso/jM5xwQpkfXW42ZYq0LaBII9zziYEfbOsxpNPPBejcahW4FQLbCuQZ+ZXmY9iNabmv5ayVJiI/uD1A47nWNSoQQzAHpIz9OP01utZWETJnoPoftoE2nyKK9VGqsoa8gB1Q/WJBPE5+499beGeGJTYsjFQfmGcRMcngZ0TutwiNafncEABSfl9XMR10GkrUA3JRWLlKBUyWuBgxEBgJ5xzp7wU3eWhtU3CIl5ACjBLGInv78fnoLY1AlUu1RStVoUdZIAweuF7d9Abr4YFSlUpNVqSWUsajXE29egz7aMWsi1aVBsNb+GbTErgweAYnn30KVCpKmG1VeTBjU1BXcYZgSMSE59/rrzQybJh8YfBxrEVduAKn7y8Bo4k9/565ofBe8YTYqkgiCwx79tdp8M7iu9M+ahUGoSpDZtMEXBs5kgjkex0/Gg9SUPKTXjNXSj9O0z5R4H/073Xnq+4i0Hm6SAP4dNd38HNTYgkv5k2WjqO/bEn7a+haqyA8ieuh9eTYv/wB+q3dnybxfZNQqmk+IyIJhgeD+WsqFIvUQAwYMxyQASR9xj/xpp8a7i7eglJSkArCfmxcPtJg/fSC4s4hQCTwBgXdPpGNdMbaVnuaMnPSTa5XJerUvqKYMn5TcTiMdf+QNNvBldKwLAqGtAPSQ39p0XsvhpSWrv6EUAAnkxHEmPuTA/PTCt4f5gV0J9OFPzCJ5gd4kH+elc1wc+rrxpwQRuawL0wT5bPIVhgiIk/QyDHBiNZePbhkVnp2h1i27gyeDHQyQft11sdkrVKJDwKYdYOSSbZByYgAiDrGvWFWqUZAVCmSQfVBHydIBwSe08akujz0rZTbbajs6VlNrFVnqQxDZmSQTGA0ccTBmdebrYDcPTqFrSFIlakswbIyPlAOR82qfEvga1kYR+JFoPW0HzLZjgsB7zrzZXmjtS9iBAb1ORMAA3AypETmREzo9buzJYsu+09MtVrWqcG5RMDmQpJH+ox7alfcs4VA6srkC8VPLqGOqkKwqnvFpidMKquLcwsSYEgyBcCeqxIGRwDyNIPFd3SVko+m0iGpBb4BGLpBCgd2gdBoLIUtwZ4y1BduRuabGjIEwXM9CDTlgZ64PfSvceEqaVOpSVtypAAkorQPllmdQQOxWe+iq++fb4CpSQYAVFH6hivXiNVpfESMhQurPyXEE+0KJYAdZ06UlwMoyXBelVSmppCWrBSVFwYJKkEraqqsCcxmeTpTtERHoMVuZ1JvKgFACywDEkSJOeCMaN+H6h85/QSrKPxTAJkZDZkL7e0613fgKPUWs1VmCKfTiMd7emTj/AMaa0nTKLDL+Mbz0FVIuIIWc56QI9WSMRr2hcVUH1GweoAQWAIYSMAyIzxOstx4ca8f/AChBBmCbgRjqF6yO2qVEXa0F2qVCC61RSaJIeLwuPrGe40MVRnKuDfxHwB6iUZZFdXJPut0Fcc4zoultavnVPWBRIFoViCTAuMjC9Y7RrOlvUYUbyb1pAiVtyVzEYOSTjsdbVKTiACFzJwZIGPsSR14H3Olt8MTPYS22LBR88H5i0mR1kxJif7a8r0cuARLD0kzAZcZ6gGP10OxmuiElGRDUyrFCCbWAeY8wY5HDa3Vh8uVJmCYz/pkwR/bppQJg/iHhCsgeq9hQA3oSCpMTDHkGQIAzOiKe/pGiYDCnmPNDIBxyGEgZ5+vbQm5D1CPxClMU6iVEAIJJMIR2hbvvB+mg3iLTuZGqKpCExLDMXNdyO5EnP10TNN+oJ8LsSlmQpyAYIH3nGdSvukUFlnkRDC0lj3/dPXtrRFRJFi2tyABntIjr/wAnS7xLc0drTVLQadV1phOQVOOD0H9tDlg7sLpS5tqgB5uUq1x6gHI65x/qGdGVIm5yIQnLDvA5OQTxI76Ffwwo3pQsuVFuYAzBM4GMe86w8Z8O/aaJQkpLA3SFhphSQxznpifrrYbM0nVMOo0aau4Wm8Sahn1Bi2ZBnocR76H2u5qVIe1fKK3J0YFhwc8we2tPCg6hBV+dQMhpBjH2HXWlN3VnD/IRcCYP2B6H69tEFU6CU3loAFv3bvntqag3Srg+o9xqaUVxfscRsPj/AHtOWqBKkm6IiMcT2/XXWN8cKnkUmBfcVAhNikqQ5i5YJuEyMSRyYGdcLRpLYCDcSOZBB7RjOP8Ah0QviNanT8unU8pDIZss2eiNkoPYDn76vLTi+j0fEeE09SnpxR9B8U8YahU8xmHkegTIiWMckZJOInt999p44KjMAjC3vb9Mw2D7a5tfFPOpHzxSO1qIpF6AQ9/DDiD6Sv3z6c6eFVdwxdqqKskBHpOaoIzEgj08j96WP6wcMHkvSSVSWUNd9tdpVLCois6G5gDLAsP3gpkT2POsNp4XtKLXoAWb5Ui6D7gTx3J15V8Tp/s7hg8KjMYUybBdbDZuK5AmD0MaSJvBuitWhVAYj0lqIYYUTIVljngt3MayiykN1VuaGO+2qbsp5tOVo1CVR5VLhIBZT84HI6dRg5W+K1Nxd5i1U2u3Sm4bzDEswA8xpMiDaFBII/TTVCqNT80o7xb5gpkZn/UbMdJ/trel4bTqWiCEDFjTIgE8g+rkjnrlQc6KdGbS6BfDPDqKbdU25gWghz+8YBDMTlpjPWDjWu034cWUwq1abKKiEgkA8kHseR9dc5V+LV89qW2p1fn9RLUgCQIItqNcoheSO+MTp7sDSV2Y0U2+4dpMQfMJI/fGGbjHv20WnyzNOhWd3uKXkFgWv3FaZycu1nHAtBH0A02oUJpjzQQ2WtEQZIPUYtkD++iaaEOQpJpm4kGZuZrgI7QYj2M6tuktT0WBzOW4B7kCeD0xpXIKlihFvd6DgO1z1GCv0WDhZmJ/l99YbHwKpVQ+fTVKczEwzHiSVYATxkkn66CTwaptxSRfKq31CztUEuG5DU6ckFRHUzMmI4a7XxY1Wh/xWpxlAAgcE4JBKmp1j1WiMCc0eF5St4wDUPFaPmrQSm7BAIY+pBgGFZnWY9pGOvOr77ZUqbnyKarWJ9TVKTFc9AaZwfcE6qm9r+YWrJTi6EAkwJkXVDyDjAEEgcY17va3l3Qry7C5qVItVa7+KoPUomQYAABHHOt2ZpoOpV1FKrZSuqLyDeg46MUJI9wDrm/F/GKjoybW0loUh5kL1MYmOvWNNk8PSBhvSfSZIOe8c56n21n+xIKt5VbhkMec9+/UZ6aMaRWMeWxd8L13Z6qAVBRp+kAketnmHE/KogmB7STpx4eEJHpg0qz2yMdVyYOe5GvfOtIo+WUDA3MqgKcE+mDJYfqRrTY7sSEJhgobJ6FjP3JBP21pO8iMOqbcNDEZUG09pmY7zEn+mh3ZjCCVZ09L4MR0IOCcz+evaVQwFYkAtjM4umeAQIERznWdagDarktaZwTmJiTAgGcgfTUwJAw8SSnFCpWaowALElATPUqMFY7A+7aYoZNqgwTxmD1yDj7e50OyBslRI+RomP8ATPHXWtFTEXBhMwWMz/T6YgY0WNVI08SpDy3UwoZCrc4BBkc85PGg2aoq0ggvqEybfQQAs+kM0dFUgzAJOdEikWPJn3t56HPEfb+6zcUDTUKhZiGkmrc8jJIQL6ixGAO+PrkBJDFnao1lSijoqAkkAi+chRIIUR82JM6sKqVQDYjwZUj1AMOCB7H7alBiyCDavJDCI+siZAxE6XbK4gI1OwMagZkYC0A+gkQZJGY6fTRSCopB+wrVqTN51cVqhMqip5eIxOT/AM76zbbVKnl1qzhGBJZBDggExb6hHQgiTyDrNaylhSAlaYA8x3uNxEZHJJWDPHPbR3h9G5U6mMgmCIJgn36/z1uMi1tye/8AqwetRp+W9lQVIaMIaYGGgckTH0OtFqm8ooJRlJDj+LopBGCeRHbjuFtPAVoqVNWrUxcb8CCTPHJ66ZUN2D859T/LnnB4Hcfy0HXQrqvLwK9z4tSpsUqVaIdcNNZRmOoKGNTR+38NuUFAlp49I4/LnU1vKU3RXZzFXa1LBUYehv3pH6alCjRNFixmoTAHVQP6nvrNUVvmuKjIE8HuJH6aruN2ob0gKYDBY6ExJ6AEg/WD9dXPTknw3WcV/o22O+NEEW3Iw+U5AIJIOeIJnGsD4tupkV2EdBj845GdV3G+WScD21RdypRPKpF6hJ8xnZ1A4iwIpux3OhVgnGEfM43Z0fhnxHVc2s81IADAD1c8gzxJ/PTTd0o3ZqSy0adKGpphXZmuZoAyQFCz/qH1S+CeFeVVWtUkM5ijTPqJnqFGSByScCJJ0+NEKqoGMSoLSSYT1Ek++ASeh1GVJ4PI8QtPf5ADYVavkF60vWILFVCwDmKagQCVIiTgtJ4jQG08fZEpCoCxqMQpT1jDAMLjyFm27raYxnVvEN8z7e5UamjN6FEqzImFwQCgZuv8AujMCUqbDbjzPMaozqKnlAsQrE4nNqkgyRzkAiZ0yS7Fj6bGOxtcs5Rwyu9NfNUAgIxUhXiTTaMSSY1evuqdTjPlVIa4QQyrg5An6/21ZmNpaqyBACZDLEQcAwJVQSJ9x2nWW8a+m0MoDJcDBItgyx6kFZ9zkCdTFj7ltz4nT24qVat4UQbVUs2f9IJAGJjp7aQbL4hrNulWqEWlUYBUp/i1DdgPcpinTEgy0CMAcwZ4rRSvRqIpsp1UMm0+kupzByMmYMdRobw3wyjtlCUylIVAbVk3P5Ykm2c4Elo6fbTJJLJb6a5Yz3XiVNSShVL3AuB+c5hfV37CCY1PPJM3G3FoJFq94EY9++O2k+6oUahXzVBNJr06EEEE/ZrR746alDcFiSScn/n21qOiOgM0AMwO8x1J5J/511lWIXkY7gdzHQccZ6aHgl1tKwrEtcTOV9MAYJkk54HAJyM9x4GtRqjGpUlgFK3mLcelR+4GHJETJk51jcMYkcew6GdJ63iRNF3WkWK+pVIgm4BobooEzGrV/Hae3WpcG/DZKagEAvcM2luQmLp7jvrPxPczuFoOgAdJSoM+qRgjpEng8HTxWRN1hPhjhy1XzDbVsawkQjgKoZc9VJBA/hHOhhsneo7ooDTdTIMFwV9Ic9ABMD6zrGt4N5AqM72J5itSUAwbaTiwZ4mCW4x76Y0n8pEBuZYEMEJjA9TQbgJkcd5OjxlCotW8SZLS1NrvSAqMCzMwCkEdEHMkjH0Ot620qFna82qIWmoiTBzPJJbjoscHWVPbwM5CKwC9TcP3ZicEjnRW1uCqACtoiIEwIjOc4GlfwaqPaLGbT9wvGAOJHA4HB1atSJKVC7JYxhQyw9wiX/iXss85PA0s8U8X/ZTPkM6Ny6GTPFpDcTOADHODnQ1fxB6t5qwoWLYBj1Mi46/vAT056ayi3k1WNqlaXwpLLAAm0HOcnExOOvtoqovrBBmBjEH/AMzoPwxg1OGi9hlJOCOxiCY50LX8Vq0yqimASxBN0ixSM4AN5HQ4HvoU26G7wM6y4AU+2BdzziZ/UaG3N5pjy4U4kVBkAnracGPtzpL4h4/XIVlISiZAAakCAuABMNJ5wNFbus1WgWADBCDUpkgEgC4j3PBB06i0ZWMnALqxUEqZUngSIkf39zqu28ZD7h6SIwdAJaDB62zPOfbnWPh3iIqziGWJU9JGAPtrZN7TTcCkxJqMpYDgAfU9c/8AJ1mhmlQfW3bP5gIgSVpgnFtoBbn+IwOTgnQOzS6rQLkAqrsBIyTCiJz79oI7628UpFhFVSFf0GCJAfGSuVmY9uNabOkAQBeLVOYwApAC8wSZJ/PS8IRYjgxq7bd0zZTbaWACPMLhsgE3AAiZnU04TxcAAeWzR1smfv11NJuZzNyvg5Lxbw6ttjFRcEwHE2ntnofY50sq1BF3tOu++F9+dwa9BxTejTCr3JLgllYHEA49tch8UeC+VuRTphvKcBlOSBnIn2I1VSztZ6XhvFbpvTmsrv3LfCnwodyxqVDCj9J10o8sVBQ2yKDJDV6oMSBcRTBjzGt9Uj0gZnW6bEDaDby6GsrMzIbWCr7x6bhCz7nQOxVlrQfLpolPyqNJQbrRDEy0+xtB/hLmYARy3Ns4NbWnqSdPHX/oVV2QLE0qhBd/xXIJd0AH4asf8NYwYEx2JLavVq+UVQKXZzBJIgEwABAIk4/J26ZK2q+q1lhVAtXvPMkH7Z5z90288LZ6grVaxWivFNVPqP8AmYZIPRVifz0qzhkkleSr1zV3jJIalRgM84NRs2AE9OTyT+WmNHZqLhZEyWLA+uBaSB/DmAWyeQIAOvaG2CoBSpcZCqtsd+PlmeeTnQe6NNT5ZAZiIWmqzcwEhQRzxkkwT16jc4QecApBK1jXpClTICFi6sIsKgJAEfMeQPU+B38qUIqViQ7BmGWgKvlLARJ+fLMS2ACYExojxh6VNKb72mj1Va6lQvJWljBIJtdhHzEcmF4nSKl8VPWqqWWASQZm3OcScQdMrZfR05T8yWBrUcggWlpMNHSQYJHUSAvtPsdC1tkGiq9NEroAFafkU3FluEA/Naen6HW+22vl0wod6h7tLM0kmMk4AIX7T9BNj47TrPVRGk07QzYBY5kZ6cD6jPsV8FHnkKq0xH4ipdGbcxImBkz9fy40MQlFDUclVGeO3Ycn7STo119SqRgnJ/kdXO1LFbmmz1j1ZNpie+J5n+eVsdz2RqzHeoFBdoVACXJHURB4niRj+mqs1pJGWAJEzmBxjnWmx3dSpRWrZYpMSSp/eIkRJYYIBjp99CvvVLW+YAWMIpEEkckENgATBxnRSEjO8Hlfw+lWCM6B2UyojADLkYgsD1B5P30sNcuLKwsErbBhgS37o7wC3YaYV6jURSVEmmRDVCxlGmACP3QMZOPpoH4oo01NOtWdlCNCqgg3EdTmBieOsdNPF5o1Ie76qKjC9UamAADMQzfMBPXIInmDxqeFUTSW0TZJ9yoIEdQen09x1RVaH7TSBvtZK0tz0ggexj/26ZU6zhKDOkNb+KBBCkypMdgwB+h0GqVC7aW0Y7R5Bv8ASxJweISLon6Fh7H2OqbmmQx5OIIHUEEEfp+nvrLc7QGm1PM2nAMEAEx7mOJB4650B4HWIpZLOFJAu9TC39wkfMVjBgXDS12FLIYFkGnUN4YRnP0Jgdx83E/USo2gqU0CMrpaG6ySMwFPvjHGemntCurqGQqQ3B+s9dD1FBdqZZvV6o9TDE/KJwfp7Y0UxlyI/wD0lq/lqXYFvnzEofmHsYx9zp6oIcItECioIDngQMAdW4jVv2amhuVQDEFupHYZMDVqlYlRAsibcXEzwImQTzHP8tFyswrTwrbVmtVWQhiZyoJnoWEEE9tatSNFyKVJUo3AtUBZnqHkhUAJVZxkn7aYOjFVlipB4m0/SDz3gjWx3JEQ4ici3JH8IyIN0ZM4xGs2xXfJ5SQC9lUTnsJIGJ+/PtOsPD9pToPTuYPWckXFcsSbnPPpQc5/to2p5vy00UsfTLmAO5j5njOBA4kjOtKtpNs0y5AvUwbVJmSoN3qIEAY9yNLYspZMP2lvOEWiiy2spDXF5LXKOItnJ9+2vfDKdQUjUE+ZYLEYllViCfU0XWk8nmJ76Epb2nRqrSaq9U1rihJwnykiTj1dB9OJ062I59RC5zEEhRmB15j8+daWAPEXRKFGsyKanzlRd5bOEmM2i4YnU0ZstzTamrLTaGAIwOuemNeaSzmt+xtXrDZ7YeVRLNgLTEAlmPBYAgHPJ5jSPeb1q9V6e7prQoqbadVXZXuMyB6SsERkERz2hwvi9lEgjzPLXJC82/5RMHHGkR8Xo7tU3hIiiTGGBUgqCrKD83ESD8w0Yrtr8ghFp5Wfe8j+ptko0mVFK+gIsyYUC0ZMkmJOf76U+HuhdanklGKQL4JFMG71QxtLHMc8SBAj2j8GGnSTyqzvVVCvmPljJlST7cddELtgyujPTcKIqKHBbA6hflJ+v9tbHuaLjXJR38qkD68TaWJJcsYC8CcnHXHaTpfuNqlSsTSa7cUEAVSzFR5mQzU1zNhJDAiczolNxT3FVQm5RnplrqS1Dg24NRIk2xGfSJ7xo7wxS9Soj1Kfoi6mnqKg8B3gAGAPSDI+hGtdZC5UgClQrBPJpualZwS7n0gEiJMYCKeFE9REyT470NnWLUTQ5LV6lQu9T1cKpGF7AEgQBjrrPx34pFBjSoERy1SbjPBiTAAwMe4A1xjeKVKpuqsWueOQLZBlwCRJgATnkDTRi5cl9Pw0tRbpYX7lfEfEDXrPUYyGaQTj8geB0+mvLYgW88TifcavuahZ2cQCZM9rh098868QtaqXEhQSJM85Yyckk9+/QaqezG4pJLBvUatWpPQWrY5C21JjAYEgxngHI02/aK3mMUSi6eUoSoyjzHcRNSpxgifT0AxnSB4uGCciffPGjEeqPNNX8FlkIt1stj0i4kmB6jHQdJ0Gjl19KO62PKlcQpYxIjE5PYEjv1OhFql2tAZatGoMElJkTBJBJR6ZYdiQekEZbfxU1kVbVyjG8RCMskBwTcFYCA3ygwPpXa+LF2VScD5R9O/540lUT+nvte3JdxR/bDfeKtgIlhYQDMKJlSSJgjpg61akqOGqKjXTBCiQesTm374nRnpYyVBIBAYgSAeQpiQD1jnSrxDwam1VKxLhxABDRMZiDMYB40U75JqLRVPiOmFbz4WIEkFh6jAHBIE4M45441Xd+IFa7U6i3JVKBGADWSMelgRyCZ+utvF9q1UFXZBSgRAPJImTBwOwMSTjtXyGspNSe+mDY64JxxJicGMdMnTY5Dnsm6FOhJVCTU+YyZYrBBI46tEDqdOadS4gfxfnInH2EGPr20o3ahoZRdVoI008C6VyGBEkFeDP+xYrsoBpLc46Nye0noYuXvpWrQrXRpvPFEQo249PqlWGRxnIySR0IEx7SDNrtQVDBbFc3QOVLZExzggcH7xpf59N2CVqTeWLSvmcm2SWVYkAGZmMe0jRNPxlTa9hFJjb5hMgyTznGQY5HvpWsE+8F0eA9tMAAllYkC+43NH8JJJOR/fWnmh1U8fuwRBB7e5+mvKG/p1HKq1hXD02EOhHdeTPMjBGROlnjfie181Ua+rVVxdTo3Epgi9ogSIGOR2xrJWw2hgdi1wYOzLH+HAgHuSSCB1jVDVU11oFizFC/YASAJAiCZ56516pqCsqimzUmE+YKqG0gThQZa7qSTz0jRdWshclTTNohktlpHBMZAX6YH31gbmUTYgyAJI79LoI4wBGeOIwdEPatQK5CrHpjDNA6QJUHPb76olSFaopLiBhTyeswM/XBgaB3Hjop1fKcA1SoYJCsQvuR83GcRrU2a3JhXiXiNHbUvM3BIBIUCLvoFC8DJJPvB5A0NvGqBlNOlTteWrOiFWhTgkmGYx36zrKl4mr7gVHoE1BKpUzCiZ+QtaDMwbf5aaJuARIJYeokiYiRAE/fieD7wao21xeUZNTp7dnd7HUG8Aj1gRDnOSuAdeUVcC5jUqAMRTRTaIZiWdjgG2DkzAwBLDU3xmiwCOxIBABEsYgDOAMjW9Ku4SnFJTVYhaihjCyZMMVmBySRmBHTQA+PkLqeNgGFDwMCxCy/YjB/vOpofd7/bhyGGRA4OIAxjgjiOmpobfgkofB54dswJqwEL2lgjSAY9QB+U5njrrPxHwbz9vWo+aFDILqkBTg4afbg476Iq+YlB/JRWeCUSSBJ5MNwBzA7RofxOkWo0x54o1WKiZkkwWgBouuIP2nrrdjSm5vLPPiDx+vt2SnRAqKUtYggMOIcH1CTDcjONCeB+bVdmWpaDTdSpAV1ZgYPPInBBiMacfCKBqdUuql77WIHMAR9BEREACNP6VRCcRP64xpXLbiiU5rTTgo57Zwj/DIpbZW3m7rVUQsHWnUI826IFQwGMRETxGe4+/+LSPwaNNKNNhkAck8yRljESR+Z11Pj3gr7lgadS1QCrqwMMQcf1z9NcL4xt22/pqU7ezEYMHo0Qf99PF7uTq8JHTnmTt+3sA7LaLVf8diAAYjgHmAOi6pXpDocTx3x36T30N545mdePu+xOqntbfk1o1cA2gMyi6CSAeoBJMjWgbR/h3w7VrC8IbFkkDHHSSRcfZZ03q/B1L5Q7hmE02yVJ7XdGxieRoOSRzPxGlDDd/ucpVfrMRn6R/PTVt0+5YxUYK4MUrmj1DCXCBcYMKfpqbj4XClfMrWXMFAMC5m+VFiZLf0PGjf/QUpBbE+VhUkkyWtZbvsGbHSe+s2hNTVjL01Yh2/hzVMkECSeh+mPY6eUNgKSi4qCxtQH99zgLIBic+2m22olSgmEVY8u0etieoYEnt/92BjQpXdLJ3FNaTXAhqQLAR8s3C2foR17xpd1kJ+IbdRCGpMuIyMekkiZgi6BOccf30Nvq/lAME8xuFETm0zkZUAZJkcaYtWJpC7JM+qLZuOTHSI/QaD3FBhRazl0dVggZjGQYi7nse2lXyRUm1kT7LxNxWKV/Lpl7fLpiTyJyWyxOPYflp3WYFsHB9JGcH/AIf00kx+z316H49IEoKhQklRcLWUtHHI99EbfxcOtFiQj1OADPAm5ZGR/Q6Zq8odMJr7yLmRhUUm0hWm1wwlWxgCRg9xHJ0N8PeFuruapBLKMDoQzN7Eekj8zrLa7JdvdAJVyXLEzAIWPl+dgoJgDOPfWTVKy0KlSn6izK1K4G4CFkkHsZx0A0axSFWUMd0iebL05qGpetS24TBm6MoSCcxBIg+8/ZFO2WmwJpFXRgvpIuypHIBkDPfJxrLbeJ+ac9bkZgMqwETHTMGOsE9RplV2zujKDbdTKHuMRcPpOg8Gcawwva1qZsFwqMaYC1oWSOwPYxJAxOgh4WlGrUZacMzFmKjLHqT1zJMY6xzpVX+H08ikFqeUNu/mMwPqthQ0EnuBJnHOug3W5AN5IHseC3A/p+elargSKpme93ZSlKI9RyB+Gtsj6XEDHMf30rq/tdFw6VEelYalSpVp21AALrCKeTaBwQc46DW/h25gutU+ayE2opuYyBKr3AIxPAxpE/x7ejLU23lcr82BOIItmekD89PGL4SM1k6/a10dFNJFC1FuuRoDiOY6COANTcbZR6oVTY1tRoIHHMwbcDEiY788/wCJeM00pJT8uHVV8uFKpBAkqRHpj0gjtrXw34gpuKe3dWprVUlcgg2liRLCRxOhsdWaq4DPDqG6VAfwa2fW4BVIwPSVuvIE4YpnV96lQ7mkzVnp0UYAU1gXtOAT/CMSOsddC7bZUKtXykohqFI+YtZahEVVPDLM/lg4033G2ZdxRdCPKUPcmJJtAUgxMz79dZ8i3kjVAq1kouq1aaXfxFCQYJH0BAH114fPNAIrrTr1VF1S2QsgSQs5aeB7e2strtUpmrVrMSaxBYyF9IBwBHAGCcaZQr07ixpoP3oyAMn6Ei76T3Ol4A/dmvh/hS0aa06ZIVRGVBJPUknJJMknuTqayG7dgGQOFIkXq8we9qkfrqaSmJn3Md9tRWJL03Z1MqabKjIvywGDA9iwiM8GNV8c8Mprs3BpmuUgQGYszXW4KMCHCsQYjntI0xqAIYEgSCVPQZMjjvm6ST76XipUZDUoNTrFiVp2v6KLDi+Sbo+gg8DOmTeCOQ2h5W1NX1KKjQTTVrjA9KkjkSCM/qdKqHxH5dYW0LwcOwaWX88QOsDWW4oU1qVHTLOVNSpyajKoSfZcGAO5PbWNcrTPrAV2HEC77xxOOc6ZRXZ06ekmvNyx94v4+QtGrRR6o85UqKoJIV5E2j7QTjOmNXeqdyKLMuaRNpI9fqWYB5Cjkx11zvgW6QOPKuJ9K1FFxDXgwSYtULmf640/8R8M855+Qim6rVAHmIWMGxjNoIH1MjjUpJJ0cmpFQlRhufhDbVCxakJPECIx0Ax764qj8GNR3BcUy6I3oBIF358jv1113huyNILTrVKlwGH8xobPJJyemDrUeDDcCuu4vYNNOJtFpAysHEz9v11oycey61Z6aa3Wv7wClWLyCbSJm8gdotAiB9eI14CI+UhMycraAORHv+XX3njG2t3NBKfoptSdSiILfSyEHEBfTco45wcY02O6DvcpNgDKjSYNoALDPqWQRnmJ663ViqVqxf5KFgHBqJUM3EzbapIZW5GQBI/iHOjx4QxoVR5rUrl9DKZZCMky0ySYGT06E622ihbUeorVIEwAI9498fz76qniflIivNS1oqscnNxkBZuyIjWbfQZOU/SIhsTRq0mXzKzU0ZUlgJd/mqPOC2TnjOBgaK/aKlcJ+0eUqs4kKIJzEXvAMDm3OI66J3Xw+XUorVBRObKfokEyVDs5Kq3BCgQJAidc74h4LRDrUZnd1+S4qQvOYEAETaBEIFFsHOnTUh4ed+Xk2G7dyRWCCpJBFNiVCgm0CSQSByRjtjnSltkpoFQAKogDtAjqSSesnJJJOZ0Lt6EPkzgEH6ydaebUeuaaonloPxXYmSWEqKYU9OpYRkRxljtajp0jdlBKmT1BE4M9x1P+/fS4btDvKdIqGcB3uI+QBRBXOJMCPb8mm4rKguMBRGSRGTAknp9dR99Su8kVEuKGpZb6rSsD1cf+RrJk5tLCAKXheDXYAMtRrSR/CbVtX/TIBHvg6IQ5UMSMsouImFJtujliGAP199Yr4fUp16ju4/FtKBWOEQE8DiZ45JPvr2p4Eqwigp5eROeXV2P+YkrEnudNaETbyF0dqBUuAHqIYwAJt4nv99X2tVmuvkc2qDBKKYmf9RyemsTWAJWM/wBgeDorcbX0KabIaqrbLXRaWBINpkSe3SNKwz6PN86V1qUfLFS3FRCQCLh+8AQwLA9Tn7ayokbjbiJplkBVGHqRlMRMeq1hB4nnWngIJpu8rUcytNpFwW4N5RcfOoYek8gYOjd0XVri9yEkEMpJTEekjETkT0PJ0vGCSb3UKfC/B3pqhqgFoYkr0uLYxnjE6T+LeCvU3MrSMMS15iGJkmTzOYjXUb3aIaIQk2vEm4owHIYE/vAgEHWabJrCGJJItvQBWPYxJhh1wO8Rp4zadlVPtgnh/wAPUbfLtBKteULXQW5lQcHjHBz1nV/2E1HZK1IIaOaNZXRxDAgwsApjEGdLPCfhUUN7c1Ri1OnIWxgsMCpJb5bpPE9tdRu6fpgtIBzBgg8gY7yO3TWk84YjdvkF8K8JXbUlpCWCzJYgEz6uRjBJHM8c6P29FG9Sj0gyTIABHuef6fbSOrvKtANhq/mFVp0Vi9SAWb1nNvJyYAHvGreD/Fq7ioaYouiI1oJExbySBwJ6zoOMnkDUhluvB23FVXdqi00P+HaIeODMzE+2daeK7IOi0qiXqWEISRcRLFjxIB6HE56DRW484qPIKBiZLVAzWgxNoHJPuQB/LB/CqmSlVr2YE1GaSFBBMKRapIlQBgAzznSp+7J78/BSp4taSDTVY6E0wfyZgdTR5DDCiR3iZ7mYzJ1NDAd0fYW+JNUFRkZYpOsiqhAYgjOSPSZnpjprzb06CJYduQvzXBzcT/ExOWY9zo9vD6KUlFSaNgspB6knoceo3Exxk6Rb5AHWmPOcvBBp0mKjPDMpJHv6eNOqeBdOUJLP9/Qd+G0KTPdt29Sz6H5B6Nk5X6aQUPgHcszGtVQXGSZL5PMAgc+51j4lUalP4bubgrKhGPcx20JuzY6oXrlSpNgBZSc8uZt5x0GmSa4ZZKSdxl/J1ng9LbbQvRoE1KzZYzM2jqcIAv8ACM57602PjVWvSqF6RpBYVahJAczBZQIa2eB141zXw14XXqU1q0UajEoFqERGQWmLifcRxrVfOSo1KslXcU6dTMnqVBDiT6aQ+VFBYkhiYgSkoK3m2c8oR3c2/wBx+m3ckuxdw4UqjKliACD8mfxOskgQI40Bvtoj1VtqVQaTAwjsrLw1tQKwDrx83SdHV9+aCGoEquFphUp01LEQTOZgk4GTAj30upeGM25o16e3Smaik12qiKigRC+hgs/WYg8xpV7gi654Cq3hdNvNc3s1W28iQzwCAsyLEABBAiAW6knQ3jHiKbcUY82rUIlKNOFUk4Bdjwo/dA7cdmXlkktRceW3+W5cdY5+4kHH3Wb7Yy4qBB5ttszgjoAZhZGOBHeMayfuPGKb5A914tURZcgKThVjoebhknoO3vknSj40KgMGLv3/AMyJjnI0m+JGipQVmBspgN2uMluOgOPpo5wKgUpTsWQCMKSYMQCR6jBJAExOqUqs9CMIbFaHS7x7VioA4j0r25JyOpM5zpNvFZ2Smglmb9Dn8tMNv+FSZmEsYVR2BBz2Bx7/AK6F8Oqj9qQllnKsAwNptIhiPlOR9NIlWSemlC3Hq/8ARY7ZabMX9QpwSVzdgEgR00JvvFVoUwzFjJOeTB9ROYAGAo+p7HS/Z+NttVpUNypvA9TgYUzin0llUiO+mmxr/tAp1lW0VEny3QIJLEqzgzcJAAAEZnOn21l8COd5ZzvjnixdwgpulsgqxENItYq0AMVkgjJ0+8O8QotR25DWvUSBgSVE5AIDWiJg/XJ17vtl5iFBuSKxUM1NTK+nrYCCB9OvSTqmz+HaSonmlhXpBhTqF7zDHJcjDRJIkgnsJjTNqhG7CNnu/NTzFPzj0tbBxIyZm0GAO5+oGhfDt3NSFZHppy4MgNMFYMDAzIx2PYtWSmLTgo6r1IVqkqvXpcJJxMfTQT0abUbCpphhfUyqsAGMlwDCzE9MEfYD30gvcVQPNZPW6xCzwePUegjJPadDUDtwKbeYQWqGGm28nAH0xxn6a18MprUom262qWJLDJkxGRNsAAT0j6attypvVVtsHlnpjBAF2MgA3DjORrGoO2e4SnUNFAEIIc2oACXJYCBiSFyfuNGHxFKi3h4S4i4+kSrQwMjuCJPX2jWVN184KoUsyqSettPAIIBxLEA5nMca9pUhSaoEQBKjmoVNQTmA7ICODE56n7am6IVkp4kl8rS3JSoxlX+cD/LBaLSJWBicz01ps/DnWjBcvUwGaAgJE5USbYkrzq9bZhSCDEqQpZRIkzAHBGB2jpE4J8MS2iRV9LZuMQOZHtxGheAt7Y4MKe7SqrqlQi30tU5ywyMi1oEk5IEfkDvQtKi1U3uESAJgtbJ4/ic2/kPfTDceHolqg2ByQFAjpkAD2z9tL/FasGilQELUe0QMXKUMGOrAmOmDpo84DFrpgng2xdtxfVQBKS3TcTL1fn9mzCr2BjE6YtdTq0xRpIVqglzwxbvImOMSIJnRlSslIG9lVVEuzEBRB4k4HMfl1OtQi1RSNImAPnQYyZmSIIxzH9NZy7BKWfgLZSoBLKYmBE+rp2wOf66XeH+GLSUi4m/1GZYszdW7zzBwMDoBoLxPx+qu9oUKdOabtFRyMBIMkHImYx1kDJOmHiLhaLuzjvcy3hf8zDgxz20Ka/JNJr8h6qDxdHT0xx+WprLw/erWpU6ilXV1DBi1l0jm0/LPbXmkonYBudmXQLTrlT5gPqZmNw6Sx9IPZcZ0E/i/lbipVZaqDy7gtpBimbSopn5zcQBB/eBGnJ2KEBKo8xZ5Yz1kHvjj2H6g+JJ5tWytQlFUlKgbDqwC1EM5RgCGE82yONUTXDGvo9+KDWlGBISJZpVbY78ZHc++gfD/AA/c1LRcbCVJa4HEyCOcEAj3k6P8Oro5ba72pTapUkpRF/8AhoZFwaTPck5AHOupoUFQBVEKAAAOAAIAA6CNK57FVCvW2R20VrOFUnga5OtXqtXrBNrVIFvqlYIdTLLcQIVoBHPJ6a7EjQXiHiK0VLN8o51GEq6I6cmng5j4e3NElqH7RTqPJBDMrPAOQQYb0k45gddGbil81Dyz5LCCSTkLyGxlmIGOoLknShPhvY+I1DWoVTTIM1VpWgs3RiSCykEdMHtzrqn8KZ3DO8BSCAhYYEYJnI6x1x21aTV2XlJbsgFGpZf6gRTg2H0hZURAHcgkdeeBrk9/vGZ4QOTk+meBzgdNdB8Q+IUwGVMlmudu5AgAHsP765nYIQ5dZvGQBOfSQoPcZLEdSF99PBdno+Gg4wc6ywGkl1S4rJtJRCwFxAkLc2B9/wBeCyrbqkpK2iqhhiMMJUgiBEXAjkdNVoeFMFN1rKEYAZuDGLSDNoC5nBJMDjQZpWqfUCy9Iifck/y/4acnU0pt3wGDxRqzgAGFEyYnOPvHM628P2tNN15is5FWsGdWiFLRIXrBg8+wzGUtNnDXQe0xn7D9NdAgBPyGPTm7JJmZEemDiM4POg1Qk4xVV8lKnhVWvSq06tQPU8xvxFRWsN1y+loBtJgcY66Zbam6IoZzUmJa3JEzcSp5JzPQxGsvEDFN2uAdjK/KsswA5AyTEknM6K2NMoAZImkqnMrIE/mD6ZByIHvpG8HA8IFPgqtUqulVkdz/AIgMNTFhEqf3oaZ7AAa8oVWCUkeoar2yargB2MgBmVSQCBJIyYAk5M57bxgU6tZGQItJbrjJDUaay5BOBUua23n8jrbbV1qFXUzEoyjIViRcME8YgzxrZ7FvzAW221KoazqrhGcipcCINOJK8kSYgnOMcHXtBKb+pECufSxIg24IciJYkgESASCD9Wm93CkqsML5Ig5tphALgO4PXvHXA60GD1yI9UGmG49KhYPt6BEHqdGx0zGt+GrGTC5JywGJJMCYETAHbnV9i7+XJZSzITeuF4uWJNwBXM9M8a98XpFStRKf4hgMQssKamXEn5QRC2jJ7kDRu020xBFpgBljiABH8JNox7xrPgzngDoMSVdmQUysMIYvexxIEmCJierHgQdMGsWo7gHzGAAxnHAUEYEzPvrHZbxK1tSYDHCGLvSbIxlheQCT1YfTWm7okuop04QVZqeoFiCDJ9WVAb+EkgDjppXyJabyEbl7XUVM02S6WyLpVQsYE+rHXP11vQ2QKpaxKqZEmeoIBmeP00OUEy5EzIzP69wc/lr3YulU1AG/DRRDhjBPqUn3Hv1M6WsCPCMTUavXKVKVqUHR1cGbnKtchg+mJUx/caVfElE+XTdDc23eJIB9bFReQTJVMyO8T8umY2CUKzVly1WBVNxYHywADbMKYPQcHWO62lNNuzMEphmNQkkSxViVuMZuOOuDGni8oMVVPo08Z8Ap7wJ+0FiiGbbrQ09wPoSI99DeD0C1SoyyNuirTprdIlcsSJ49UDn5dG+F7r8FHq1adjgGmSViSTgerPq/tzOreLmolBRtaYLFwoWSoGfU7kZAC+r6ka1teUO6sBfhwQWiQi+wBBGeoMjv0/noQU4WqMMrsWVqhgQcm8kQFDSBmSIHGht5tKbpt/Nurw3pdGcTOWJKQbMAAZEQOdMN/wCG0qlG2pT80BpFOMSOAQMGNDgD5v3K7dEdVZK1NlIEMvlwYxj08e2pqbJFpoFsQROJ4kzGBEfTU0GNtfX8GdHY20qd81KtNR6izLc0RJjvjvrXas/lGlUa6oFJL2wMzwOqjgA5wDzon9nAJqLILwc8kgRzkERHBzpTvqYr0nG4dafrKrfaACDCnOAT0x10bsmkpZHXhnh1I1DVsVnnFQcREAiesY9s/d1rj/hp6oFMMpWBDEmbgubvbA5nqOONdPt/EEaz1AGoCyKSJIESQPaRPaRqOpF2c2tBxZu5xr51/wBQPGHRSqmQdd94hTLU2C8xjXxVFqbtqjITUVSZwQQRyCDkEdjo6Ubdvo6vA6cZTuTE/hasjXI7Kx5tJH599dC/xDuSlgrNAxByPy0tpbbrx30VSdQWwCQswTEyYEkAkDnPcRrtqz35RgllBSbmrcoLBh/P/fTquXoU2qUaPmsBNpnjImACWt+YqOQPzSH0kNnBn6CdddsatWil0ncJZUqelQGHDIqiYY8jvMcaSRy+KlsjjsTeGeK+IeYi1trNNmj00GugDJvSEGTgmRidMz5VUvTpGyovqZGyQLitwIgxIgiMGNF7fcbirUphKZam0tUdlQWYlQVDBh2kXE99Y+O7BmR2CsldSPxaY9ZAcBuB+ILQTawyBnSNpv2+x50Zyi8CbxDZveoX0qM5M5HX/bTbw9mMk+8n6aYnYBk9RExyBGh9krSQIkggcxMGJjMTpXK0db1lKDoSfEyqTQD1QgNSApBIYtBEx8uViTjJ4058G3KVqV9Illd7sgjDEwMcQcjmBpJuvAN1umiGpi8ZIHEiVDZNvMkGckZyA+8Lo0FTy9u9P0HyyQ49BEmDHDSSe+D9nlW2jknJArk1cI6Mbx50kPIUmUlDzhROD9NXNenSFQ01x5jXARl2EE5PphVjpHGvN5tK4qKbwyqrSlQ2mT8rAgQ8ZBBMEeoHt6imwghJwDAEAEgHPsGJ7Q06Bkk1ZZK6vFVBKlQV6mD6/T7ZB6YUcdK+D+KLUpIzABm4jgnPHJBPb+ug91RUU0e14QMqrSgyhwgBBgSLSDIjn30VXWoKA8qVYsCS8QsMJuPXFwwczjWpDUqDC4X3nIAkZxz3X/fQG3rvTa1mBvI8pRTIAtMReT6yJE45njpXxamaoFLbV3ptTKNxAKtdjOHHp46enudEbioi16QFO4tcbwSfLOCBaOFcKRdjgcwdZIGDfb+DorMyiGIIDAj03PcCO/rkjnMTxGtQSj+TSp4WkoD9YJYRdxCwBzyR96+V5lMMxIhoF0mZ+XAIMZOCeRq1CoAhi0+oAWqcZPMjI5J6A8aXItdmPiPxAtCpSV6VQq8KKwiwO2AHPIOInPOmFLbqRJAuaQ0QJyZEexHXQTbZaoqK6krK5+pzaR1AgE/XTMMBLjvMczjp7Sf1Og+MCvGEJ/hvZVaW3VK7AujVJbPrBJ9RnhiP+cax3XgK7qrdVap5ZCgUsFITpdgqT1kmeRGnAz1kUzBMxLCSc9JBGfprV2Et6be6zb/WP6HR3NOwp0Jfinwq/Zg0qKO9EgUqbKObgMCIgDPvGtfh7xCo9ELVpkMgAZoYlmFysIIEQQV9jwMaZjbSpUAtcJKHmP8AODwT0z9taLTQMqh2UCIUHpAwe8GfedbdigXigfyzaqIzpJIJMTxkCB0mM6y8R+IaGzpgVnIbiIugnv8Ab89H/soZnAcr1AK+/wDmnH0jXm52a9YxkAqG44OR7Y0LXYtxeGD7jbuGMFSO9o//AKBOvNW21RWRSUqEkZJ5n399TRsNtYoK2u7qAm0UnpA4USrKDzIMgjg4jtGgjv8AbVXtT5lbh6bgg+xZYJ7arsP+n23gu5d3ZYloUgdOMn7k6abH4aSnhvxVEWeZDFY7MRI0rcESb04t7WIUrbUU6y0PWWcCogvudm/duqfKmJMTADaptTVq1SallCmHAPqCuxiQM/KigD0zJ5IExpn4v4zQF1J0ZW+tpjuGE6V1d5SZlWmcZk1CGaMC2mBgFurEwBOnTtcFoac2rpjX4R8RL+bTNYVglRgrBbcTxz6o4njSr4vf9nqeZRtRmBugDM9T3Pvrp/B9ilFbVsBOYWBjpxz1z11y3/UXcABRABPvn8u2kjUtTAPDJPxFLg4+psDaD5iM7y3lg+qO/b7dMao24VlSnaRUplpPAKkzB9wSdZJRthgMjr2nmD04Giv2YFi7GT1J666j31Bv1dcHhok8tgnt0+mul8GNM0nVGZL3v/BW1lJtJyZuJZWzGVIHTSEiVJGM4GmHgNa1GSlVs3LgqgxAK3NIDSC0EyIIgLMaWSwc/jIpwv2Oh2mzIEMKrsCSrVBEAkkAkZNvEzJjnSvxCtvm8xaS0qYLKtMsxFRgCt1TqcywnkemOZLfbUkBdkJDMEDtMM0D0+0nqeee2qbxE/7qSXRWpUh0AqFTcZzdC9e/tqSdM8nLaSRhud7Ei44/ePX7avtDnP3j/bg6X0wrCGYETM3ZBwLYjgjMjiM86O26gkQcdSOJ/r01mqO1pKNBWyrKpZeSbRBImATb7n94wM/XnXtenCsFpIGbOFWA0CD/AAsww0+301Nvt6atVYv6mtwc/hqInjqxYn6DGNKKiU6dx3G4KlFZlVc+YZJBnr6bYUe/bQStnFSdsJsFVUpn5rZe2BiGQ9M5J66gpekkgFWEQegW0xaeQYI+kDQtOVdayTd5J9A4YlwQIPDCWjPt1003NFouE3GBwIjsecASe3X6O8DvDoU+H7n8MkX2MFqh2I9IrIWhf8qADPST20Sni9FVuZijXrTF0xLi9ZA+UMHGfb2xStugjeSaZKPYisBC/iLUJgfwqoAj+2tdxvKUqopLUVGswoimUULJunibRaMkxPOi1fQLC91VhlBYlieOcAjryM/01WjWRqlY2W1aYWmWPUW3pGciXiBk+r7aVNz5YLtIRVLNycDrCzPf7HQ3nqXsEtVC+Ysn0kTEEiFjIAJ4z7nSJGeTTZ7CqaZpV2JIZCtWmTTZgCCLlEhSSSGtwRPE6w3W+pohqiHudVWD6YZ1URH7o5MckaauCIYuI6HjAkzkzGBgSc/XS/a7AUtsKaKpFIC0gySEcEH625z1jtrJgiMkgBVIiVF0dLv59tYeHUaq7YLXCmuEz6oUsCQPVGARbkSYuwY1putv5jhlaYsFvHDAkz/p6fXvralV9ZL4Vpg8lj0IEYgdPppehHbAPArvLYmzzGJLAfKbm9+8gfbRS7obgXAiRORPqEkRBg89foffWxQclgoIPqjoP0nW202QAzB6i4A6zfYZSivMZr6FV8gZwCJkjAboenPEnWNXdIpUMc1agpr6Z9TC4gDsACSekHnRm2psQ0gqJjP/ALhkxnv20Ludn6lrMfUrWhRkeoeogATcwEewnQQids3r7c4MziDjiTgz/tP56C2tOxKz3n1uWgySqlVEEHgYJMYz3nRi+IIqly/pPPED756zoLe7r8W2whSJNSPTNwW3vJOcARk6aKfA0bbpiTxbfeJiswoIHpYtbzKa4gdCMQcfbU11dPZqABav31NP9RLpfoNviul+iHQ17qamuI80+Y/9R/8AuV/065qjUMcnU1NejpehH1fhf8MfsfSPgRB+zkxnv11xnjjFt5WJyQcTnpqampQ9cjj8L/ypmJ+Uaxr8fcampqyPVXAXS+Q/XTX4dpDyi8C9KhtaMrK5g8ifbU1NLLg5PFf4/wAjH4kaNtXYYIozPWQakGe+vN9ja0gOO35amppFwvv/AAeZo+uP3FtIehR0z/PTHaH/AOJt/dFCmQOkl60mOJMD8hqami+y2vwvuUr/APej/wClq/8A7F03o7ZDVeVXheg1NTU5cI5W+RdQzQpnrC565cTnW5c2nJ/5GvNTTPkePBYoCyyBhjHtFM8dtL6FIKwCgKDWqSAImKwiY1NTRiBDpRODkeWcH3LaA8OX/wCFX3QT7+ka91NJ0TXAOgneupyv7LSa08T5lQTHEwAJ1l47/gsOhYAjoRnB7jU1NUXqRTSHXh+KSR/B/JcaEq1DaBJi/v2UR+WvNTSrkEfUEUc85hkienHHbRPgVQlHkkwTyfYampoS4Yur6X+DcOc56P8ApEa43wTdO1Opc7NDrEkmPT0nU1NPpcP8DaXL/vuOPgHHh22jE0mJjEnuffTVcuJz1/8AwJ/nnU1NJL1P8kv+0g5aKwPSOO2pqamokbZ//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4341" name="Picture 5" descr="http://web.up.ac.za/sitefiles/image/45/1263/1163/osteoblastoma%20histology.jpg"/>
          <p:cNvPicPr>
            <a:picLocks noChangeAspect="1" noChangeArrowheads="1"/>
          </p:cNvPicPr>
          <p:nvPr/>
        </p:nvPicPr>
        <p:blipFill>
          <a:blip r:embed="rId4" cstate="print"/>
          <a:srcRect/>
          <a:stretch>
            <a:fillRect/>
          </a:stretch>
        </p:blipFill>
        <p:spPr bwMode="auto">
          <a:xfrm>
            <a:off x="5082044" y="3505200"/>
            <a:ext cx="3757156" cy="281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p:cTn id="7" dur="500" fill="hold"/>
                                        <p:tgtEl>
                                          <p:spTgt spid="14337"/>
                                        </p:tgtEl>
                                        <p:attrNameLst>
                                          <p:attrName>ppt_w</p:attrName>
                                        </p:attrNameLst>
                                      </p:cBhvr>
                                      <p:tavLst>
                                        <p:tav tm="0">
                                          <p:val>
                                            <p:fltVal val="0"/>
                                          </p:val>
                                        </p:tav>
                                        <p:tav tm="100000">
                                          <p:val>
                                            <p:strVal val="#ppt_w"/>
                                          </p:val>
                                        </p:tav>
                                      </p:tavLst>
                                    </p:anim>
                                    <p:anim calcmode="lin" valueType="num">
                                      <p:cBhvr>
                                        <p:cTn id="8" dur="500" fill="hold"/>
                                        <p:tgtEl>
                                          <p:spTgt spid="14337"/>
                                        </p:tgtEl>
                                        <p:attrNameLst>
                                          <p:attrName>ppt_h</p:attrName>
                                        </p:attrNameLst>
                                      </p:cBhvr>
                                      <p:tavLst>
                                        <p:tav tm="0">
                                          <p:val>
                                            <p:fltVal val="0"/>
                                          </p:val>
                                        </p:tav>
                                        <p:tav tm="100000">
                                          <p:val>
                                            <p:strVal val="#ppt_h"/>
                                          </p:val>
                                        </p:tav>
                                      </p:tavLst>
                                    </p:anim>
                                    <p:animEffect transition="in" filter="fade">
                                      <p:cBhvr>
                                        <p:cTn id="9" dur="500"/>
                                        <p:tgtEl>
                                          <p:spTgt spid="143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4341"/>
                                        </p:tgtEl>
                                        <p:attrNameLst>
                                          <p:attrName>style.visibility</p:attrName>
                                        </p:attrNameLst>
                                      </p:cBhvr>
                                      <p:to>
                                        <p:strVal val="visible"/>
                                      </p:to>
                                    </p:set>
                                    <p:anim calcmode="lin" valueType="num">
                                      <p:cBhvr>
                                        <p:cTn id="14" dur="500" fill="hold"/>
                                        <p:tgtEl>
                                          <p:spTgt spid="14341"/>
                                        </p:tgtEl>
                                        <p:attrNameLst>
                                          <p:attrName>ppt_w</p:attrName>
                                        </p:attrNameLst>
                                      </p:cBhvr>
                                      <p:tavLst>
                                        <p:tav tm="0">
                                          <p:val>
                                            <p:fltVal val="0"/>
                                          </p:val>
                                        </p:tav>
                                        <p:tav tm="100000">
                                          <p:val>
                                            <p:strVal val="#ppt_w"/>
                                          </p:val>
                                        </p:tav>
                                      </p:tavLst>
                                    </p:anim>
                                    <p:anim calcmode="lin" valueType="num">
                                      <p:cBhvr>
                                        <p:cTn id="15" dur="500" fill="hold"/>
                                        <p:tgtEl>
                                          <p:spTgt spid="14341"/>
                                        </p:tgtEl>
                                        <p:attrNameLst>
                                          <p:attrName>ppt_h</p:attrName>
                                        </p:attrNameLst>
                                      </p:cBhvr>
                                      <p:tavLst>
                                        <p:tav tm="0">
                                          <p:val>
                                            <p:fltVal val="0"/>
                                          </p:val>
                                        </p:tav>
                                        <p:tav tm="100000">
                                          <p:val>
                                            <p:strVal val="#ppt_h"/>
                                          </p:val>
                                        </p:tav>
                                      </p:tavLst>
                                    </p:anim>
                                    <p:animEffect transition="in" filter="fade">
                                      <p:cBhvr>
                                        <p:cTn id="16"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733800" cy="863136"/>
          </a:xfrm>
        </p:spPr>
        <p:txBody>
          <a:bodyPr>
            <a:normAutofit/>
          </a:bodyPr>
          <a:lstStyle/>
          <a:p>
            <a:r>
              <a:rPr lang="en-US" sz="3200" i="1" dirty="0" err="1" smtClean="0">
                <a:solidFill>
                  <a:srgbClr val="FFFF00"/>
                </a:solidFill>
                <a:latin typeface="Arial" pitchFamily="34" charset="0"/>
                <a:cs typeface="Arial" pitchFamily="34" charset="0"/>
              </a:rPr>
              <a:t>Osteoid</a:t>
            </a:r>
            <a:r>
              <a:rPr lang="en-US" sz="3200" i="1" dirty="0" smtClean="0">
                <a:solidFill>
                  <a:srgbClr val="FFFF00"/>
                </a:solidFill>
                <a:latin typeface="Arial" pitchFamily="34" charset="0"/>
                <a:cs typeface="Arial" pitchFamily="34" charset="0"/>
              </a:rPr>
              <a:t> </a:t>
            </a:r>
            <a:r>
              <a:rPr lang="en-US" sz="3200" i="1" dirty="0" err="1" smtClean="0">
                <a:solidFill>
                  <a:srgbClr val="FFFF00"/>
                </a:solidFill>
                <a:latin typeface="Arial" pitchFamily="34" charset="0"/>
                <a:cs typeface="Arial" pitchFamily="34" charset="0"/>
              </a:rPr>
              <a:t>osteoma</a:t>
            </a:r>
            <a:endParaRPr lang="en-IN" sz="3200" i="1"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447800"/>
            <a:ext cx="8229600" cy="4906963"/>
          </a:xfrm>
        </p:spPr>
        <p:txBody>
          <a:bodyPr>
            <a:normAutofit lnSpcReduction="10000"/>
          </a:bodyPr>
          <a:lstStyle/>
          <a:p>
            <a:r>
              <a:rPr lang="en-US" sz="2000" dirty="0" smtClean="0">
                <a:latin typeface="Arial" pitchFamily="34" charset="0"/>
                <a:cs typeface="Arial" pitchFamily="34" charset="0"/>
              </a:rPr>
              <a:t>Appears as well-circumscribed </a:t>
            </a:r>
            <a:r>
              <a:rPr lang="en-US" sz="2000" dirty="0" err="1" smtClean="0">
                <a:latin typeface="Arial" pitchFamily="34" charset="0"/>
                <a:cs typeface="Arial" pitchFamily="34" charset="0"/>
              </a:rPr>
              <a:t>radiolucency</a:t>
            </a:r>
            <a:r>
              <a:rPr lang="en-US" sz="2000" dirty="0" smtClean="0">
                <a:latin typeface="Arial" pitchFamily="34" charset="0"/>
                <a:cs typeface="Arial" pitchFamily="34" charset="0"/>
              </a:rPr>
              <a:t> with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nidus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Pain</a:t>
            </a:r>
            <a:r>
              <a:rPr lang="en-US" sz="2000" dirty="0" smtClean="0">
                <a:latin typeface="Arial" pitchFamily="34" charset="0"/>
                <a:cs typeface="Arial" pitchFamily="34" charset="0"/>
              </a:rPr>
              <a:t> is the most common presenting symptom.</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Pain is </a:t>
            </a:r>
            <a:r>
              <a:rPr lang="en-US" sz="2000" i="1" dirty="0" smtClean="0">
                <a:solidFill>
                  <a:srgbClr val="FF0000"/>
                </a:solidFill>
                <a:latin typeface="Arial" pitchFamily="34" charset="0"/>
                <a:cs typeface="Arial" pitchFamily="34" charset="0"/>
              </a:rPr>
              <a:t>accompanied by vasomotor disturbances </a:t>
            </a:r>
            <a:r>
              <a:rPr lang="en-US" sz="2000" dirty="0" smtClean="0">
                <a:latin typeface="Arial" pitchFamily="34" charset="0"/>
                <a:cs typeface="Arial" pitchFamily="34" charset="0"/>
              </a:rPr>
              <a:t>like increase in temperature of the affected area.</a:t>
            </a:r>
          </a:p>
          <a:p>
            <a:pPr>
              <a:buNone/>
            </a:pP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Histopathologically</a:t>
            </a:r>
            <a:r>
              <a:rPr lang="en-US" sz="2000" dirty="0" smtClean="0">
                <a:latin typeface="Arial" pitchFamily="34" charset="0"/>
                <a:cs typeface="Arial" pitchFamily="34" charset="0"/>
              </a:rPr>
              <a:t> reveals mineralized material with prominent reversal lines.</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Mineralizations</a:t>
            </a:r>
            <a:r>
              <a:rPr lang="en-US" sz="2000" dirty="0" smtClean="0">
                <a:latin typeface="Arial" pitchFamily="34" charset="0"/>
                <a:cs typeface="Arial" pitchFamily="34" charset="0"/>
              </a:rPr>
              <a:t> are arranged in large sheets or irregular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 consist of loose fibrous connective tissue with dilated blood channels.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Contains large quantity of </a:t>
            </a:r>
            <a:r>
              <a:rPr lang="en-US" sz="2000" dirty="0" err="1" smtClean="0">
                <a:latin typeface="Arial" pitchFamily="34" charset="0"/>
                <a:cs typeface="Arial" pitchFamily="34" charset="0"/>
              </a:rPr>
              <a:t>osteoblasts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2290" name="Picture 2" descr="http://t2.gstatic.com/images?q=tbn:ANd9GcRCxSekLSZ8K1rODGZlyCmFSYxQkCLBWCgnVl_5jbeYLFnTN2Nr"/>
          <p:cNvPicPr>
            <a:picLocks noChangeAspect="1" noChangeArrowheads="1"/>
          </p:cNvPicPr>
          <p:nvPr/>
        </p:nvPicPr>
        <p:blipFill>
          <a:blip r:embed="rId3" cstate="print"/>
          <a:srcRect/>
          <a:stretch>
            <a:fillRect/>
          </a:stretch>
        </p:blipFill>
        <p:spPr bwMode="auto">
          <a:xfrm>
            <a:off x="5110757" y="838200"/>
            <a:ext cx="4033243"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3810000" cy="863136"/>
          </a:xfrm>
        </p:spPr>
        <p:txBody>
          <a:bodyPr>
            <a:normAutofit/>
          </a:bodyPr>
          <a:lstStyle/>
          <a:p>
            <a:r>
              <a:rPr lang="en-US" sz="3200" i="1" u="sng" dirty="0" err="1" smtClean="0">
                <a:solidFill>
                  <a:srgbClr val="FFFF00"/>
                </a:solidFill>
                <a:latin typeface="Arial" pitchFamily="34" charset="0"/>
                <a:cs typeface="Arial" pitchFamily="34" charset="0"/>
              </a:rPr>
              <a:t>Cementoblastoma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609600" y="1371600"/>
            <a:ext cx="6248400" cy="5105400"/>
          </a:xfrm>
        </p:spPr>
        <p:txBody>
          <a:bodyPr>
            <a:normAutofit lnSpcReduction="10000"/>
          </a:bodyPr>
          <a:lstStyle/>
          <a:p>
            <a:r>
              <a:rPr lang="en-US" sz="2000" dirty="0" smtClean="0">
                <a:latin typeface="Arial" pitchFamily="34" charset="0"/>
                <a:cs typeface="Arial" pitchFamily="34" charset="0"/>
              </a:rPr>
              <a:t>Presents as well-circumscribed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mass surrounded by radiolucent rim.</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Appears </a:t>
            </a:r>
            <a:r>
              <a:rPr lang="en-US" sz="2000" i="1" dirty="0" smtClean="0">
                <a:solidFill>
                  <a:srgbClr val="FF0000"/>
                </a:solidFill>
                <a:latin typeface="Arial" pitchFamily="34" charset="0"/>
                <a:cs typeface="Arial" pitchFamily="34" charset="0"/>
              </a:rPr>
              <a:t>fused to one or more tooth roots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Similar appearing ossifying </a:t>
            </a:r>
            <a:r>
              <a:rPr lang="en-US" sz="2000" dirty="0" err="1" smtClean="0">
                <a:latin typeface="Arial" pitchFamily="34" charset="0"/>
                <a:cs typeface="Arial" pitchFamily="34" charset="0"/>
              </a:rPr>
              <a:t>fibroma</a:t>
            </a:r>
            <a:r>
              <a:rPr lang="en-US" sz="2000" dirty="0" smtClean="0">
                <a:latin typeface="Arial" pitchFamily="34" charset="0"/>
                <a:cs typeface="Arial" pitchFamily="34" charset="0"/>
              </a:rPr>
              <a:t> are not fused with tooth roots.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Patient complains of </a:t>
            </a:r>
            <a:r>
              <a:rPr lang="en-US" sz="2000" i="1" dirty="0" smtClean="0">
                <a:solidFill>
                  <a:srgbClr val="FF0000"/>
                </a:solidFill>
                <a:latin typeface="Arial" pitchFamily="34" charset="0"/>
                <a:cs typeface="Arial" pitchFamily="34" charset="0"/>
              </a:rPr>
              <a:t>pain.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Consist of sheets and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of mineralized material with reversal lines.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Cellular </a:t>
            </a:r>
            <a:r>
              <a:rPr lang="en-US" sz="2000" dirty="0" err="1" smtClean="0">
                <a:latin typeface="Arial" pitchFamily="34" charset="0"/>
                <a:cs typeface="Arial" pitchFamily="34" charset="0"/>
              </a:rPr>
              <a:t>fibrovascular</a:t>
            </a:r>
            <a:r>
              <a:rPr lang="en-US" sz="2000" dirty="0" smtClean="0">
                <a:latin typeface="Arial" pitchFamily="34" charset="0"/>
                <a:cs typeface="Arial" pitchFamily="34" charset="0"/>
              </a:rPr>
              <a:t> tissue with multinucleated giant cells.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May infiltrate pulp chamber and root canals.</a:t>
            </a:r>
            <a:endParaRPr lang="en-IN" sz="2000" dirty="0">
              <a:latin typeface="Arial" pitchFamily="34" charset="0"/>
              <a:cs typeface="Arial" pitchFamily="34" charset="0"/>
            </a:endParaRPr>
          </a:p>
        </p:txBody>
      </p:sp>
      <p:pic>
        <p:nvPicPr>
          <p:cNvPr id="10241" name="Picture 1"/>
          <p:cNvPicPr>
            <a:picLocks noChangeAspect="1" noChangeArrowheads="1"/>
          </p:cNvPicPr>
          <p:nvPr/>
        </p:nvPicPr>
        <p:blipFill>
          <a:blip r:embed="rId3" cstate="print"/>
          <a:srcRect/>
          <a:stretch>
            <a:fillRect/>
          </a:stretch>
        </p:blipFill>
        <p:spPr bwMode="auto">
          <a:xfrm>
            <a:off x="4572000" y="914400"/>
            <a:ext cx="4321372" cy="28352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5562600" cy="634536"/>
          </a:xfrm>
        </p:spPr>
        <p:txBody>
          <a:bodyPr>
            <a:normAutofit/>
          </a:bodyPr>
          <a:lstStyle/>
          <a:p>
            <a:r>
              <a:rPr lang="en-US" sz="3200" i="1" u="sng" dirty="0" smtClean="0">
                <a:solidFill>
                  <a:srgbClr val="FFFF00"/>
                </a:solidFill>
                <a:latin typeface="Arial" pitchFamily="34" charset="0"/>
                <a:cs typeface="Arial" pitchFamily="34" charset="0"/>
              </a:rPr>
              <a:t>Central giant cell </a:t>
            </a:r>
            <a:r>
              <a:rPr lang="en-US" sz="3200" i="1" u="sng" dirty="0" err="1" smtClean="0">
                <a:solidFill>
                  <a:srgbClr val="FFFF00"/>
                </a:solidFill>
                <a:latin typeface="Arial" pitchFamily="34" charset="0"/>
                <a:cs typeface="Arial" pitchFamily="34" charset="0"/>
              </a:rPr>
              <a:t>granuloma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381000" y="1371600"/>
            <a:ext cx="8229600" cy="5181600"/>
          </a:xfrm>
        </p:spPr>
        <p:txBody>
          <a:bodyPr>
            <a:normAutofit/>
          </a:bodyPr>
          <a:lstStyle/>
          <a:p>
            <a:r>
              <a:rPr lang="en-US" sz="2000" dirty="0" smtClean="0">
                <a:latin typeface="Arial" pitchFamily="34" charset="0"/>
                <a:cs typeface="Arial" pitchFamily="34" charset="0"/>
              </a:rPr>
              <a:t>Presents as </a:t>
            </a:r>
            <a:r>
              <a:rPr lang="en-US" sz="2000" i="1" dirty="0" err="1" smtClean="0">
                <a:solidFill>
                  <a:srgbClr val="FF0000"/>
                </a:solidFill>
                <a:latin typeface="Arial" pitchFamily="34" charset="0"/>
                <a:cs typeface="Arial" pitchFamily="34" charset="0"/>
              </a:rPr>
              <a:t>unilocular</a:t>
            </a:r>
            <a:r>
              <a:rPr lang="en-US" sz="2000" i="1" dirty="0" smtClean="0">
                <a:solidFill>
                  <a:srgbClr val="FF0000"/>
                </a:solidFill>
                <a:latin typeface="Arial" pitchFamily="34" charset="0"/>
                <a:cs typeface="Arial" pitchFamily="34" charset="0"/>
              </a:rPr>
              <a:t> or </a:t>
            </a:r>
            <a:r>
              <a:rPr lang="en-US" sz="2000" i="1" dirty="0" err="1" smtClean="0">
                <a:solidFill>
                  <a:srgbClr val="FF0000"/>
                </a:solidFill>
                <a:latin typeface="Arial" pitchFamily="34" charset="0"/>
                <a:cs typeface="Arial" pitchFamily="34" charset="0"/>
              </a:rPr>
              <a:t>multilocular</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radiolucency</a:t>
            </a:r>
            <a:r>
              <a:rPr lang="en-US" sz="2000" i="1" dirty="0" smtClean="0">
                <a:solidFill>
                  <a:srgbClr val="FF0000"/>
                </a:solidFill>
                <a:latin typeface="Arial" pitchFamily="34" charset="0"/>
                <a:cs typeface="Arial" pitchFamily="34" charset="0"/>
              </a:rPr>
              <a:t> unlike fibro osseous lesions.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Microscopically shows </a:t>
            </a:r>
            <a:r>
              <a:rPr lang="en-US" sz="2000" dirty="0" err="1" smtClean="0">
                <a:latin typeface="Arial" pitchFamily="34" charset="0"/>
                <a:cs typeface="Arial" pitchFamily="34" charset="0"/>
              </a:rPr>
              <a:t>hypercellular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hypervascular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collagenous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Stromal</a:t>
            </a:r>
            <a:r>
              <a:rPr lang="en-US" sz="2000" dirty="0" smtClean="0">
                <a:latin typeface="Arial" pitchFamily="34" charset="0"/>
                <a:cs typeface="Arial" pitchFamily="34" charset="0"/>
              </a:rPr>
              <a:t> cells are spindle shaped to ovoid.</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Varying number of </a:t>
            </a:r>
            <a:r>
              <a:rPr lang="en-US" sz="2000" dirty="0" err="1" smtClean="0">
                <a:latin typeface="Arial" pitchFamily="34" charset="0"/>
                <a:cs typeface="Arial" pitchFamily="34" charset="0"/>
              </a:rPr>
              <a:t>osteoclast</a:t>
            </a:r>
            <a:r>
              <a:rPr lang="en-US" sz="2000" dirty="0" smtClean="0">
                <a:latin typeface="Arial" pitchFamily="34" charset="0"/>
                <a:cs typeface="Arial" pitchFamily="34" charset="0"/>
              </a:rPr>
              <a:t> like giant cells are seen.</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and thin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of bone are identified.</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Unlike fibro-osseous lesions, </a:t>
            </a:r>
            <a:r>
              <a:rPr lang="en-US" sz="2000" i="1" dirty="0" smtClean="0">
                <a:solidFill>
                  <a:srgbClr val="FF0000"/>
                </a:solidFill>
                <a:latin typeface="Arial" pitchFamily="34" charset="0"/>
                <a:cs typeface="Arial" pitchFamily="34" charset="0"/>
              </a:rPr>
              <a:t>bony components do not contribute substantial amount.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8193" name="Picture 1"/>
          <p:cNvPicPr>
            <a:picLocks noChangeAspect="1" noChangeArrowheads="1"/>
          </p:cNvPicPr>
          <p:nvPr/>
        </p:nvPicPr>
        <p:blipFill>
          <a:blip r:embed="rId3" cstate="print">
            <a:lum bright="10000" contrast="-8000"/>
          </a:blip>
          <a:srcRect/>
          <a:stretch>
            <a:fillRect/>
          </a:stretch>
        </p:blipFill>
        <p:spPr bwMode="auto">
          <a:xfrm>
            <a:off x="5325035" y="1447800"/>
            <a:ext cx="3818965"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3"/>
                                        </p:tgtEl>
                                        <p:attrNameLst>
                                          <p:attrName>style.visibility</p:attrName>
                                        </p:attrNameLst>
                                      </p:cBhvr>
                                      <p:to>
                                        <p:strVal val="visible"/>
                                      </p:to>
                                    </p:set>
                                    <p:anim calcmode="lin" valueType="num">
                                      <p:cBhvr>
                                        <p:cTn id="7" dur="500" fill="hold"/>
                                        <p:tgtEl>
                                          <p:spTgt spid="8193"/>
                                        </p:tgtEl>
                                        <p:attrNameLst>
                                          <p:attrName>ppt_w</p:attrName>
                                        </p:attrNameLst>
                                      </p:cBhvr>
                                      <p:tavLst>
                                        <p:tav tm="0">
                                          <p:val>
                                            <p:fltVal val="0"/>
                                          </p:val>
                                        </p:tav>
                                        <p:tav tm="100000">
                                          <p:val>
                                            <p:strVal val="#ppt_w"/>
                                          </p:val>
                                        </p:tav>
                                      </p:tavLst>
                                    </p:anim>
                                    <p:anim calcmode="lin" valueType="num">
                                      <p:cBhvr>
                                        <p:cTn id="8" dur="500" fill="hold"/>
                                        <p:tgtEl>
                                          <p:spTgt spid="8193"/>
                                        </p:tgtEl>
                                        <p:attrNameLst>
                                          <p:attrName>ppt_h</p:attrName>
                                        </p:attrNameLst>
                                      </p:cBhvr>
                                      <p:tavLst>
                                        <p:tav tm="0">
                                          <p:val>
                                            <p:fltVal val="0"/>
                                          </p:val>
                                        </p:tav>
                                        <p:tav tm="100000">
                                          <p:val>
                                            <p:strVal val="#ppt_h"/>
                                          </p:val>
                                        </p:tav>
                                      </p:tavLst>
                                    </p:anim>
                                    <p:animEffect transition="in" filter="fade">
                                      <p:cBhvr>
                                        <p:cTn id="9"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70" y="196645"/>
            <a:ext cx="4724400" cy="786936"/>
          </a:xfrm>
        </p:spPr>
        <p:txBody>
          <a:bodyPr>
            <a:normAutofit/>
          </a:bodyPr>
          <a:lstStyle/>
          <a:p>
            <a:r>
              <a:rPr lang="en-US" sz="3200" i="1" u="sng" dirty="0" err="1" smtClean="0">
                <a:solidFill>
                  <a:srgbClr val="FFFF00"/>
                </a:solidFill>
                <a:latin typeface="Arial" pitchFamily="34" charset="0"/>
                <a:cs typeface="Arial" pitchFamily="34" charset="0"/>
              </a:rPr>
              <a:t>Aneurysmal</a:t>
            </a:r>
            <a:r>
              <a:rPr lang="en-US" sz="3200" i="1" u="sng" dirty="0" smtClean="0">
                <a:solidFill>
                  <a:srgbClr val="FFFF00"/>
                </a:solidFill>
                <a:latin typeface="Arial" pitchFamily="34" charset="0"/>
                <a:cs typeface="Arial" pitchFamily="34" charset="0"/>
              </a:rPr>
              <a:t> bone cyst</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000" dirty="0" smtClean="0">
                <a:latin typeface="Arial" pitchFamily="34" charset="0"/>
                <a:cs typeface="Arial" pitchFamily="34" charset="0"/>
              </a:rPr>
              <a:t>May develop in association with a number of fibro-osseous lesions.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Results rapid expansion of the fibro osseous lesions.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Presents as solitary or </a:t>
            </a:r>
            <a:r>
              <a:rPr lang="en-US" sz="2000" dirty="0" err="1" smtClean="0">
                <a:latin typeface="Arial" pitchFamily="34" charset="0"/>
                <a:cs typeface="Arial" pitchFamily="34" charset="0"/>
              </a:rPr>
              <a:t>multilocular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radiolucency</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Microscopically shows numerous large blood filled sinusoidal spaces.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These spaces are surrounded by multinucleated giant cells.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Shows intermingles fibro-osseous tissue.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Cytogenetic study shows </a:t>
            </a:r>
            <a:r>
              <a:rPr lang="en-US" sz="2000" i="1" dirty="0" smtClean="0">
                <a:solidFill>
                  <a:srgbClr val="FF0000"/>
                </a:solidFill>
                <a:latin typeface="Arial" pitchFamily="34" charset="0"/>
                <a:cs typeface="Arial" pitchFamily="34" charset="0"/>
              </a:rPr>
              <a:t>recurrent changes involving 16q22 and 17p11-13.</a:t>
            </a:r>
            <a:endParaRPr lang="en-IN" sz="2000" i="1" dirty="0">
              <a:solidFill>
                <a:srgbClr val="FF0000"/>
              </a:solidFill>
              <a:latin typeface="Arial" pitchFamily="34" charset="0"/>
              <a:cs typeface="Arial" pitchFamily="34" charset="0"/>
            </a:endParaRPr>
          </a:p>
        </p:txBody>
      </p:sp>
      <p:pic>
        <p:nvPicPr>
          <p:cNvPr id="6145" name="Picture 1"/>
          <p:cNvPicPr>
            <a:picLocks noChangeAspect="1" noChangeArrowheads="1"/>
          </p:cNvPicPr>
          <p:nvPr/>
        </p:nvPicPr>
        <p:blipFill>
          <a:blip r:embed="rId3" cstate="print"/>
          <a:srcRect/>
          <a:stretch>
            <a:fillRect/>
          </a:stretch>
        </p:blipFill>
        <p:spPr bwMode="auto">
          <a:xfrm>
            <a:off x="5248275" y="762000"/>
            <a:ext cx="3895725" cy="2371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5562600" cy="786936"/>
          </a:xfrm>
        </p:spPr>
        <p:txBody>
          <a:bodyPr>
            <a:normAutofit/>
          </a:bodyPr>
          <a:lstStyle/>
          <a:p>
            <a:r>
              <a:rPr lang="en-US" sz="3200" i="1" u="sng" dirty="0" smtClean="0">
                <a:solidFill>
                  <a:srgbClr val="FFFF00"/>
                </a:solidFill>
                <a:latin typeface="Arial" pitchFamily="34" charset="0"/>
                <a:cs typeface="Arial" pitchFamily="34" charset="0"/>
              </a:rPr>
              <a:t>Central </a:t>
            </a:r>
            <a:r>
              <a:rPr lang="en-US" sz="3200" i="1" u="sng" dirty="0" err="1" smtClean="0">
                <a:solidFill>
                  <a:srgbClr val="FFFF00"/>
                </a:solidFill>
                <a:latin typeface="Arial" pitchFamily="34" charset="0"/>
                <a:cs typeface="Arial" pitchFamily="34" charset="0"/>
              </a:rPr>
              <a:t>odontogenic</a:t>
            </a:r>
            <a:r>
              <a:rPr lang="en-US" sz="3200" i="1" u="sng" dirty="0" smtClean="0">
                <a:solidFill>
                  <a:srgbClr val="FFFF00"/>
                </a:solidFill>
                <a:latin typeface="Arial" pitchFamily="34" charset="0"/>
                <a:cs typeface="Arial" pitchFamily="34" charset="0"/>
              </a:rPr>
              <a:t> </a:t>
            </a:r>
            <a:r>
              <a:rPr lang="en-US" sz="3200" i="1" u="sng" dirty="0" err="1" smtClean="0">
                <a:solidFill>
                  <a:srgbClr val="FFFF00"/>
                </a:solidFill>
                <a:latin typeface="Arial" pitchFamily="34" charset="0"/>
                <a:cs typeface="Arial" pitchFamily="34" charset="0"/>
              </a:rPr>
              <a:t>fibroma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Presents as </a:t>
            </a:r>
            <a:r>
              <a:rPr lang="en-US" sz="2000" dirty="0" err="1" smtClean="0">
                <a:latin typeface="Arial" pitchFamily="34" charset="0"/>
                <a:cs typeface="Arial" pitchFamily="34" charset="0"/>
              </a:rPr>
              <a:t>unilocular</a:t>
            </a:r>
            <a:r>
              <a:rPr lang="en-US" sz="2000" dirty="0" smtClean="0">
                <a:latin typeface="Arial" pitchFamily="34" charset="0"/>
                <a:cs typeface="Arial" pitchFamily="34" charset="0"/>
              </a:rPr>
              <a:t> or </a:t>
            </a:r>
            <a:r>
              <a:rPr lang="en-US" sz="2000" dirty="0" err="1" smtClean="0">
                <a:latin typeface="Arial" pitchFamily="34" charset="0"/>
                <a:cs typeface="Arial" pitchFamily="34" charset="0"/>
              </a:rPr>
              <a:t>multilocular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radiolucency</a:t>
            </a:r>
            <a:r>
              <a:rPr lang="en-US" sz="2000" dirty="0" smtClean="0">
                <a:latin typeface="Arial" pitchFamily="34" charset="0"/>
                <a:cs typeface="Arial" pitchFamily="34" charset="0"/>
              </a:rPr>
              <a:t> with well-defined boarders.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Small </a:t>
            </a:r>
            <a:r>
              <a:rPr lang="en-US" sz="2000" dirty="0" err="1" smtClean="0">
                <a:latin typeface="Arial" pitchFamily="34" charset="0"/>
                <a:cs typeface="Arial" pitchFamily="34" charset="0"/>
              </a:rPr>
              <a:t>radiopacities</a:t>
            </a:r>
            <a:r>
              <a:rPr lang="en-US" sz="2000" dirty="0" smtClean="0">
                <a:latin typeface="Arial" pitchFamily="34" charset="0"/>
                <a:cs typeface="Arial" pitchFamily="34" charset="0"/>
              </a:rPr>
              <a:t> are seen in few cases.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Microscopically shows </a:t>
            </a:r>
            <a:r>
              <a:rPr lang="en-US" sz="2000" dirty="0" err="1" smtClean="0">
                <a:latin typeface="Arial" pitchFamily="34" charset="0"/>
                <a:cs typeface="Arial" pitchFamily="34" charset="0"/>
              </a:rPr>
              <a:t>mixoid</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 with oval to spindle shaped fibroblasts.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Small round calcifications are seen frequently.</a:t>
            </a:r>
          </a:p>
          <a:p>
            <a:endParaRPr lang="en-US" sz="2000" dirty="0" smtClean="0">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Foci of </a:t>
            </a:r>
            <a:r>
              <a:rPr lang="en-US" sz="2000" i="1" dirty="0" err="1" smtClean="0">
                <a:solidFill>
                  <a:srgbClr val="FF0000"/>
                </a:solidFill>
                <a:latin typeface="Arial" pitchFamily="34" charset="0"/>
                <a:cs typeface="Arial" pitchFamily="34" charset="0"/>
              </a:rPr>
              <a:t>odontogenic</a:t>
            </a:r>
            <a:r>
              <a:rPr lang="en-US" sz="2000" i="1" dirty="0" smtClean="0">
                <a:solidFill>
                  <a:srgbClr val="FF0000"/>
                </a:solidFill>
                <a:latin typeface="Arial" pitchFamily="34" charset="0"/>
                <a:cs typeface="Arial" pitchFamily="34" charset="0"/>
              </a:rPr>
              <a:t> epithelial rests </a:t>
            </a:r>
            <a:r>
              <a:rPr lang="en-US" sz="2000" dirty="0" smtClean="0">
                <a:latin typeface="Arial" pitchFamily="34" charset="0"/>
                <a:cs typeface="Arial" pitchFamily="34" charset="0"/>
              </a:rPr>
              <a:t>are seen.</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Acellular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cementum</a:t>
            </a:r>
            <a:r>
              <a:rPr lang="en-US" sz="2000" dirty="0" smtClean="0">
                <a:latin typeface="Arial" pitchFamily="34" charset="0"/>
                <a:cs typeface="Arial" pitchFamily="34" charset="0"/>
              </a:rPr>
              <a:t> like </a:t>
            </a:r>
            <a:r>
              <a:rPr lang="en-US" sz="2000" dirty="0" err="1" smtClean="0">
                <a:latin typeface="Arial" pitchFamily="34" charset="0"/>
                <a:cs typeface="Arial" pitchFamily="34" charset="0"/>
              </a:rPr>
              <a:t>calcificaions</a:t>
            </a:r>
            <a:r>
              <a:rPr lang="en-US" sz="2000" dirty="0" smtClean="0">
                <a:latin typeface="Arial" pitchFamily="34" charset="0"/>
                <a:cs typeface="Arial" pitchFamily="34" charset="0"/>
              </a:rPr>
              <a:t> are also seen.</a:t>
            </a:r>
            <a:endParaRPr lang="en-IN" sz="2000" dirty="0">
              <a:latin typeface="Arial" pitchFamily="34" charset="0"/>
              <a:cs typeface="Arial" pitchFamily="34" charset="0"/>
            </a:endParaRPr>
          </a:p>
        </p:txBody>
      </p:sp>
      <p:pic>
        <p:nvPicPr>
          <p:cNvPr id="4099" name="Picture 3" descr="http://t2.gstatic.com/images?q=tbn:ANd9GcTIrovtQspXzXDmgD5ci5ofh0X_sI1v5DbpWBZF9vLOnXk29Ez2"/>
          <p:cNvPicPr>
            <a:picLocks noChangeAspect="1" noChangeArrowheads="1"/>
          </p:cNvPicPr>
          <p:nvPr/>
        </p:nvPicPr>
        <p:blipFill>
          <a:blip r:embed="rId3" cstate="print"/>
          <a:srcRect l="5804" t="8188" r="7136" b="13389"/>
          <a:stretch>
            <a:fillRect/>
          </a:stretch>
        </p:blipFill>
        <p:spPr bwMode="auto">
          <a:xfrm>
            <a:off x="5176024" y="1219200"/>
            <a:ext cx="3967976" cy="266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0"/>
            <a:ext cx="2514600" cy="786936"/>
          </a:xfrm>
        </p:spPr>
        <p:txBody>
          <a:bodyPr>
            <a:normAutofit/>
          </a:bodyPr>
          <a:lstStyle/>
          <a:p>
            <a:r>
              <a:rPr lang="en-US" sz="3200" i="1" u="sng" dirty="0" smtClean="0">
                <a:solidFill>
                  <a:srgbClr val="FFFF00"/>
                </a:solidFill>
                <a:latin typeface="Arial" pitchFamily="34" charset="0"/>
                <a:cs typeface="Arial" pitchFamily="34" charset="0"/>
              </a:rPr>
              <a:t>Conclusion:</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609600" y="838200"/>
            <a:ext cx="8153400" cy="4526280"/>
          </a:xfrm>
        </p:spPr>
        <p:txBody>
          <a:bodyPr>
            <a:normAutofit/>
          </a:bodyPr>
          <a:lstStyle/>
          <a:p>
            <a:pPr algn="just"/>
            <a:r>
              <a:rPr lang="en-US" sz="2000" dirty="0" smtClean="0">
                <a:latin typeface="Arial" pitchFamily="34" charset="0"/>
                <a:cs typeface="Arial" pitchFamily="34" charset="0"/>
              </a:rPr>
              <a:t>Fibro-osseous lesion of maxillofacial region includes diverse group of lesion including </a:t>
            </a:r>
            <a:r>
              <a:rPr lang="en-US" sz="2000" dirty="0" err="1" smtClean="0">
                <a:latin typeface="Arial" pitchFamily="34" charset="0"/>
                <a:cs typeface="Arial" pitchFamily="34" charset="0"/>
              </a:rPr>
              <a:t>neoplastic</a:t>
            </a:r>
            <a:r>
              <a:rPr lang="en-US" sz="2000" dirty="0" smtClean="0">
                <a:latin typeface="Arial" pitchFamily="34" charset="0"/>
                <a:cs typeface="Arial" pitchFamily="34" charset="0"/>
              </a:rPr>
              <a:t>, inflammatory, hereditary conditions.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They share many similar histological features.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So, definite diagnosis requires correlation of clinical, </a:t>
            </a:r>
            <a:r>
              <a:rPr lang="en-US" sz="2000" dirty="0" err="1" smtClean="0">
                <a:latin typeface="Arial" pitchFamily="34" charset="0"/>
                <a:cs typeface="Arial" pitchFamily="34" charset="0"/>
              </a:rPr>
              <a:t>radiographical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intraoperative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histopathological</a:t>
            </a:r>
            <a:r>
              <a:rPr lang="en-US" sz="2000" dirty="0" smtClean="0">
                <a:latin typeface="Arial" pitchFamily="34" charset="0"/>
                <a:cs typeface="Arial" pitchFamily="34" charset="0"/>
              </a:rPr>
              <a:t> findings.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Molecular studies can further define specific lesions.</a:t>
            </a:r>
            <a:endParaRPr lang="en-IN" sz="2000" dirty="0">
              <a:latin typeface="Arial" pitchFamily="34" charset="0"/>
              <a:cs typeface="Arial" pitchFamily="34" charset="0"/>
            </a:endParaRPr>
          </a:p>
        </p:txBody>
      </p:sp>
      <p:pic>
        <p:nvPicPr>
          <p:cNvPr id="2050" name="Picture 2" descr="http://t2.gstatic.com/images?q=tbn:ANd9GcRMQznBP1qbgRLdv1YeSlfFT2WC8WqIPu_rUaB9j_4Auref2ne4KA"/>
          <p:cNvPicPr>
            <a:picLocks noChangeAspect="1" noChangeArrowheads="1"/>
          </p:cNvPicPr>
          <p:nvPr/>
        </p:nvPicPr>
        <p:blipFill>
          <a:blip r:embed="rId3" cstate="print"/>
          <a:srcRect/>
          <a:stretch>
            <a:fillRect/>
          </a:stretch>
        </p:blipFill>
        <p:spPr bwMode="auto">
          <a:xfrm>
            <a:off x="3657600" y="5342282"/>
            <a:ext cx="2286000" cy="1515718"/>
          </a:xfrm>
          <a:prstGeom prst="rect">
            <a:avLst/>
          </a:prstGeom>
          <a:noFill/>
        </p:spPr>
      </p:pic>
      <p:sp>
        <p:nvSpPr>
          <p:cNvPr id="2052" name="AutoShape 4" descr="data:image/jpeg;base64,/9j/4AAQSkZJRgABAQAAAQABAAD/2wCEAAkGBhQSERUUEhQVFRUWFBgXFBUVFBQUFRQVFBQXFRQYFRUXHCYeFxokGhQVHy8gIycpLCwsFR4xNTAqNSYsLCkBCQoKDgwOGg8PGikkHyQsLCwsLCksLCksLCksLCwpLCwsKSkpKSwpKSwsLCwpKSwpKSwpLCksKSwsLCwsLCkpKf/AABEIALcBFAMBIgACEQEDEQH/xAAbAAABBQEBAAAAAAAAAAAAAAAFAAIDBAYBB//EAEIQAAIBAgMFBQQHBgUEAwAAAAECEQADBBIhBQYxQVETImFxgTKRobEjQlJiksHRBxQVcoLwM0OisvEWk8LhJCVj/8QAGgEAAwEBAQEAAAAAAAAAAAAAAQIDAAQFBv/EACcRAAICAgICAgIBBQAAAAAAAAABAhEDIRIxIkEEURNh8DJxkaHB/9oADAMBAAIRAxEAPwD1FcNOVwOmYcNT08KqbVabnkB+tR28eyxrIHAHWKiu3czE9T1mvXhCSlbPOclWiLbW74QNcFvtkZTntk948AHtt9W5oonmBBrzjeLdx8Iyus9m4DI0QRMGGHJhOo/KvWsHjdAj6rw15CRM+GlBtvbHa+iqGK2lud7SdDzH3hxE6GSDxNL5Pxl/n+ezUltHleDtdpcRRxYhfVjHzNXt5MVnxV/Lwa8QPJGKqPdHuomNijCY6wCwbRbxgQBkBcxPLuGOnzzli7LyeP8Ac0lehr1ZoMPu6LmF+jb6a0DdIb2WSYYKNeGVeWus8dM+VQ283Bw+q65XQ6jJ0K8CDyZT1r0LdrClFVymZb1oqGAkg5yjCeQIcN/TWabBIbKrcC24W2oaIBYo03CfrQbcMsA6k6lRL5IK9CQnrZut4MWiWFupIFyzbhQe6Iy6Rym0z6/dFYDED93Fu5orgBSNAHRbdrWPtEsfcOTEjQbl4xDavWcSe9ZXOiFgQ6onsp1EAcOIII61mdl4U4nEIjE5Qco14KSYUHlMwPMUl6UVv+f8M427PR92dqrdtgTII0Ph/wCqv3LcSK812BdfBYl8OxJtrcItORAnjl9x+NelWrmZQ3UTXkZ8fF0d+OdohdagdauMKhda56K2ULiVe2Js3MpPjUDpWo2NYC21Hn8zT41sSTI7OxhUx2ag4xRGKQUV0UDiDDgLfUUx9jKeEUXimm2P+K1G4mbxOw/ChOJ2ZHKtzHI1RxuEBoOIrVGAfC99tPqj51XezWixWGi438n50KxCAVJo1g1rdRlB0q260P2htC3ZUtcYKPifADiTSDDinhTSgrIY7f1teytgdGcyY65Rp8TQ0bw4q4DFwjyCqfeBNN+NhN/krhWvNGx18mGuXPIu1XUcsmVmus3IBm0/pOhFb8YTeZRUeWW8B86y2A21cRIzTB4PBJXw1BmtJs7GLcQFT5jmD40ji0YnKVwpTjUL4gCgYfk86VVjjPKlRMa3ZG0muXnsOUzoABB/xDJ9k8DIykddfKiYodsbZGGdUOUgSzIzSCocBcmuuWQx8+FQ7I2lbS0+YmAzuGBZ24k5WB1I00YcCdYma+qZ5K12HEq5hb8KVnieB9kiPgappwHiJHkafFTnFS0UTo8/3+v5MZ3RlPYkHr3+0Qj8JrOYjZr20W4RoYn7jEZlVxylCGHUGim+93Njbn3VQe5Afmad+9XLmJNlIYH6IKQCGVAMqtqDGZJBmRmMdKg6b2N6NNsXaqsLKq65GtnMpkFTaFsAk9CRJ6w01ksbcuYm6thTnIusqHgX4KhY9cqgT0A6TVCxjXtM4SVkOjK2sK2jA+Pj1FaPcEBsQSQDBVySJ7quDA6Etl91ZzU9AUeOyrvfu02He2y6pcACL9ZXUAOsAQO8TEdas7gY0Lce3oDcyKCYGgaW4+E+6j+Ndrtu1cAzPca/chohQe5k1GkZwAdQI9ayuKuWe2a5aDmHKFIjPMgMrD68RI5kExDQES4ys3LkqNbidnr/ABKypZW7xuvb4gEYYQYPWB4H0rRg1i938eLuPv3yGAXDsQGEMAcigH0NbJzHuB99eZ8qXmduGPiJjUTGkzVC71y2UETqPMUcwWPACjoB8dazb3KgG0CHB6wD6cKeDoSR6HYvhuFS1i8JtsqZHzoxY3nU+0Pd+hroUkZS+w5Soau37XU+6mvvDbHCT8KNoa0EyYqli8QKFYnbwPhQ6/tQHmaVyEcrO42+O1/oPzFeU71bw3Ri3C3CqrASOHsjNpzma3+JxUupnkRXmW+drNdMDUnTx8f76UsdsyBzbwXypVbp+AnyNCL99iZcyepMmi2C3ZdtX08OdXL2wlVdB601pFFFmXYmr+zbkTOkcdPnJj86ZioUwBwPH4U+1iBlI04e+i1YCzdKtJLGOHdXjAOgnx91V/3C4YgmJiCT3SelRpfUTlEmdJ8T0q1251EyxjnwPPXmJpaCVTsm5/yefSesfKrey8c9i7DcRp+YPx+NNfHFtWJIBgAcIEfHSp7ltMpJILZTAHXKpHkOOtB/sJtxczoGH1gD7xNVLimKG7uY1ho5lSAFnTKJIAjyArSZAeVQapgARsHpSo5+7jpSo2YLbmycMGYklmY6knSY5+R99X8T2TMbVkIt9Yussi2z8Qcjxo5Gvw5mo93bOTDWR9wH8Xe/OsNvbiycdcI7pQqojQgoij0MzX0s5cEjzEuWjYrce1lNm812zbg3rbKBetKZBDJ9VZkyNPTUncNjEuCUYNoDpxEzEjlwOnhWT3R31m4Fuj6QjKLgGrAAmG6EameHhRHZuz79o3LqvbUFXZ0CzbZVAKOoEQDLaDVSNNDlrcrVgprRiN47ubFXz/8Aow/Ccv8A40T3f2aVyXS+Vy2a3ABJKssg6+J06gVnb94uzMeLMWPmTJ+dFNjbVyKcx9lT2YgmJIJIjgZIPjEdKjiac9jzvjoPb6WrF7EoUKJ3Ha4VGjsArLMfaB4zA6iCQD7G5g7ocFghJQkTKmNUfQd4CGGgkQR4X8RhVULdKu1oo1trpErmkZAy8cvdIBWDwOuUqadgXMTdvJbkyLhRSQcwViVX70Atl+yTIjWtKKi9dgi21vo5tbeZ7nZZTlFhclsrIlQYzHxKyD4UY2Vsmz/Db5uqe0nMp5h1RsgBHjMg9axtyyykhgQQYII4HXQ+PH3Vst2Noi7aey+sWbjz07P6TU9SzHXppU4tSvkNJcVolwOGe3axmdwxTD2bIcdDcYgZvrQFABPIAcAK2ONWMjTxHviqe4ptvh8VeVMqve0BAJ7ttZ0GnFm4deA4VJisRntg9D+oryvk1v8AnR6GC6Q5jULmnI8qPKmNXJY1FbENoaENcmaJ4xu6aCB6KYrLlrE6VMuKoYrwakFym5CUEhjDSOMNDu0pdpR5GovnF1GcRVTtKbnrcjUTXbuq1RxWCUtnI10FS3G1HnUGLv8AKaaFthKt5ulD9o3QEPlVy7w60L2jaLDSq0rKp6MhjnljVcPU+Nsw1VasiQ8vxjnTrb8/GoiKQegwluxegjzmPGrZvNbvANrrz4EQB7o09KFo1SXbkx1gfpS0EMbOxINzMdSIgcAdWJ08ZmtxszE9paRuo/M15ejwZ4V6TsI//Ht/y/majkRgjNKmTSqRjb/w5rQVToIAB5cI16V5ddw3bXr1662W32jnNxLHMYA+AnXwBr0r+LJccW0um4MubLBDKB9oEaEA8+tYneLc+8qhrTdraQaKBDr5qPa8x0OnEn6aSdXI8xPfiCv42qd20nd8e6D6L3j6ufyrXbsX82AcuBlAugKAQMoXUcZ5tXnAr0LZvc2Qx62rh/EzAfMVPHklJuwygo9GR2LsztmbMHyIua4yDMyAwA2Xiwk6gawD0p13DNhn7wW5bdSFdTmR1YESrdRB0PSobOZcO7q+Wb1tMo0Jyq90NPEQVX3+FF8JulevYTPbYFyQ7JmiUYkrn5ZhGYTyY0kVq12hm90+ifaO8lu5g3syWYupUwVAAdjwjjljXxiiO42xVhb5Y55JRQSBGbspMfeYH0rCiw3e09g96OUEgmOMDrykda1G5+8fZ/Rtm1YQViQqnPGukEjjyopuUra2CSUY6J3MJdfE2wJZmfjmLM9tQrfWy+2QwmCJ1Iis81/sXYWmOVh9YDNlbWDEiY5qYM+gN77HLdS0js1p0RzmMw0lGM8eCrw6DpV/a2yldLLXrXYlARdIHtKiO1uI0yHLE8R7qDi3tATSWzV/s8tf/Wx9ou3+or/41SV4DL4n/wBUY3IgYG2Bw7PT+p3YfAigeKuQ5nSTXjfKT42ep8dq6Ldg9wUmpmEeUHr8665rlXQ0uwftO7lQk9Kz4xq9aK7xN9GfL86yWSmJsMNil6injFL1FBQldyVgUG/3kdRXe3HUUEyVzKaxg52w6iu9qOtA4Nc1rBDNxxp51nttYNxcz5sy6kISQPeKv4a1PebgPiaebOdtf76V0YbTszjooWGIOWCNATBLLr51ZZIogcMFE86G4i7V509ghZkduCLhqlhdntcPd4dTRPbC5m0ohs3DBUFTlPih4xtlbC4AYfKwAdyQJIBCDnAOk0b2vhxibLq6qbqIXt3AAr90ZirEe0pAPHgYig+0HIuKomCAwYHUHyoi1xgrmdezifFhH51Nu9nRBejDA07NTSsGOldAroOU6G+f516bse3lsWx90fHWvNMHbzMF6sBXoi7SI5VDL9GCc0qG/wAT8KVRCEt+9qtZxNl8OWt5behGmuYyPERl0MipNi/tEzOf3nuloAZFhRAgkqOvEx7qEb/XpvoPs2/mx/SsyK+gnkcJtHnwipRPUsRsnC7Rt9qoNtySO0VYlgdc6cG48R4U/eHZhw2yspZWhEQlTzLrP515tgdqXbM9m7LIIIB0IIjh+daDbe+YxOGFrs8jyuchpVgvMA6gk8ta35Ita0DgzPWkkx7vOvSdhbJu27IuI4PaoD2LkrLZVJy3Ae6SBOojv1id08TbTF2je9iYM8AWEAnw1rfbK3lB2eDKjsmKuGygXO6SAPHLpy4RTY2+OhZ97Mwg7NGuqrdiGdgynv23dgbYaRlzCDoZGkQJ7wLF4nVb1peyYkj6MkLKwDlHFCZByyRDadKsbVxrsApUAPmdDlAYK15my5vrLmXnOo0jWS+x7RGAvBrSOHzdmSRnttlKZo4gGND1Q+plcnSAqirYK2Jjw+JzYhplLsFogXCjsmnAd8+81tMZt4XMO962mbsbSySWH+LlDKY+sArHNwgCeJFZbaez8P3Uh0YhghykkZD7NxeLAyYYajLwI0qth9vXezvWpUrdy9o+XVskjSI4g6kiT51HnxTsbjyej0jcnGj91CTqi2gf+xbb5k0zauDLNPKs02LOFxCccjpbzr5IAD6RW7u3VdARwPCvOnHnCjrjLjICYPRY6E1I9JrWUkjhzprNXn1Wjqe9gLeBtI8v1oD2dG9uHUefyFC8tEmyIW66LVTBacErAIeyrnZVZyV3JWMVexpps1byVwpWNZTxeLVMoKuQR9USB1mq+CxB7bKJK5Z15Tw48KIXU7p8qoWGykcOOsc67cXkrC5UqCN56EYlqu3r1D7xp5giDbuBUmdatgAJAppNOQ1yzdnRBUS2cGFBbgx1JPSOA6CmXrgIgcOJPU0iswNdK6bdJKVlUqMdjsPkYjjUIrQ7U2fpmigbWiDwrohO0c040y1sS1N9PMn3A1seyrJ7DtxfteLfka2/Z1LL2KVOyrlXOzpVMwM3vuzin8Ao/wBIP50HFXtu3M2Jun75Hu0/KqIr2srubOOC8UdrtcpVOxjSY/d1UWM5tXVXvW70KrkGGNm77LCeRPWh+IxzhBacLKaAjRgBJglTlcd4wTJHIxT9llrmITM3FySTqO9JfTx50Z29uctpVe1czK9xUAIgJnmMzc+FdT2uUSPTqRQxW1nxd+1KosKtq2qCAoJ046nVjr41t9n7IBa7ZXvZbotrxAyo0k6aGC12fMVik3cZoyMA5UEIxK5onMbbEANBHD3FhBOu2Ht1rC5HDM/aF3JaMzMrA5hEzLT40ylKNp9iSjGVMqDZRu4i3cieyAJQDuwjFjEkwJbgNBMCBAC3l2VZQs9tMoZECgL3AzFy0nkdEI8zRvd5tSZ1OZZ6EgFPfDD0pu31FyFX6xtkiIKkEHLI8OXCaRx00G/oFbz2fpV8EA90itLgjlXLygR7taBbzL9ID4fnRm2e6PIfKvI58Wjt48ky1ZwJutlHqeg60bu7GtlAkRHAj2p6k86dsfC5Lckd5tT4DkKtE1f8cWBSdHmm8+yLlpxmEqSYceyZ5eB8KC5K9gvqHBVgCDxBEg+hrGbf3RyhrljgNWTjA5lTzHhXJPE49D2ZRUp4WugU4VAxwLXQlOrorGG5KbkqWlFEJWupodJ04UDGHCtI0PSTHu4VpCtAsWwBaeRrq+O+0BkF670qtcu1y/ielVy800pFIoeTXc1MUVKq1BlkSIKmtDWuItdtmDSyWhosJW9mB14UNx26ZPAaVoNnXqPYcBhXLzlF6L8U0ebYfYFy3ctuQYDxw4D+591H8lHN57nZYd2ETpE9c1V9n7Ha5bW4SqKyhtTJ1HRZj1rojJzVs48sOL0DMlKtRhd1QyyDcbXiqAD0k0qfiyZ5ViXzOzdWJ95JqOK9S2t+xg6nDXww5LdEH8a6H8IrG7V3HxeHk3LDwPrKO0X8STHrFeq/J2jl67M/Sp5t0kSSB1NKE0u62xVuZ2eSAAqL9p2zMM33YTgOOYCj21gxvi0oAQurCXj2FBTK5YaawDPrJpuyMcltmKB+zNpV7qyEdVDEN11ET0PKmbwYsqFVgveLMpC5fo0+jtgDiB3Sa9K1GPj0cVOT2VseRaYW0L5Vk5XEEHtLjd5OEjMR/wAxRTEbBFtkYOpDgsQG0VQuaA3PoPSsthgSJ5kgD1MVsMRibaqqXGnIpHsnQxkPMGD18NJFSgm7Y03WhpzWGJR1kSroYkeBU6MOYI89Kkw+Jz3VkAZnEAcuFN2BbW87m5qLhaBMN3TIIM6RMe+q2zyBiLKmc3aOTI+yXEA89FHrTzdRf9hI9otbyDvr5fnR7ZVnOyDkACfIcf09aA7yHvjyrRbAxChZJ1KgDy5/lXh8VKaR6d0mzULdB4VBfbTxNVc5BkU4Xs3E138KI8hiGDxqxmnwqi93XwFWLuqgipZI7Q0GUNrbsWr0sO4/2l4H+ZefnxrGbS2U9hoccfZYeyw8D+VeiYW/mEc6foTlOukweGtcs8SKJnlwFdrT7y7vBZuWlgDV1HCPtKOXiPWszFcsouLpjCqfB2QzQahireyx3/SgjDbvYBiC4BHEE1R2hsexe4XQp6yCD5igG2zN+4fvVUC0FOnossWuwo255+retnzJH5GkdzbkaXLR9W/SqNurOH8z7zTflYeDXspYjZz2myuIPvBHUEcajyxRi8oYGT5c4oebMVWMlJA2hKulKngVyKEh4l3BXIo1hcflNZ+xPKiXawjMQTlUsYHADiT4VyyjbLKVFvaLLiibZ1RABzE370rb4fYQXbn9C9a3GB3eVlUMCqgAADQwBAnppWR/ZbhjcVr9wDLnYoCP8xwudvGFVEH9XWvScMOJrthiWk/Ryyyt3RPZtKihVEADQVynTXKuSAquy+yxFTLtu4vtAN8KY2AP1bh8nUH4rHyNRtauDigb+Rgf9LZT86up33shxa6I8bYwOK/x7CZj9eIb8aw1Y3bX7LMv0mDLXADIt5kJjwJy/nWsxWHURn7k8M3d+dTKYAj0ouaj1/sCTfZ4/if3jDMVYXLJIKkMCuZW4gz7VR3tpvd/xDJAgGANCSdYAnUmvaGxhK5XAdTxVwHU+hoPit0cDe42jZY/WstlH4DK+4UVmTVGeP2Ybdu1ae6Ld5wgYHKx0AY8JPLw8aN7yX7Kpdlg936K2pK5WyqgZrkA8zA6RNO2h+y1zrh76XPuvNtvfqD8Ky21N2cVhv8AFsuo+0BmT8ayPjXRHJSojLHbD2ycSy4bNnVbcuT3u9KgZVA6kk+hp2AxZfHW1IAyqX5gk3LOdp1jix99Y21jCumuU8QOsEA+etaHdXHm/j85ERabTjoFVRJ5nWhmzL8dezY8T52HNvt9J6USwLfRr5UK28fpPSiOzj9GK8SbPQignZx7L4ip7W0R1jwoYTVHaVyENUx/JnDT2hZYlI0xuzNW8Jd7sGvPtz9qXGzqzFlHCdSPI9K12E2hBEEa9eB8+nnXcskcsbRBxeOVMvKxVqmxVwoyPy4H3/8ANVrt0E9DzB/LqKq7W2icgTr74FLJbQyZoW4qRzoRjN07L5ioKsZIg90GPsxwnlT9l4+UVTxXgeool2uvnU5Y/TGUjHXtz7wEgqxmIUmf9QAqlhcOyM4YFSBwIit2l7U+hrl62ryrgEcpqDw/Q1nheOM3GP3jUQ417Hd3LwVw5jZAJXgrOgM84UjWq2B3Hwdli+QuQQVFxsyrMwAugbgT3p5VH8ErOhZUkeWYewzmEVmPRQWPuFaTdzc27eOa5NpJ5jvtHHKp4eZ+NejNiAuiACeMAD5VBcxOWrR+Ml2Tlmb6GbO3Yw1kCLQZvtXIuMffoPQCvP8Aevb9rGYhxh0lLChGvKPo3YsxyrHIaweevICb++O8d/EXBs/DEK9wTfcf5Vo8QxHAkHUeIHFq5iNmW7GG7G0IVV04Sx4lmjixI19BwAq8ceiTnTMmTXBU+CwzX3CW1LM3ADl1J6Ada9B2BujbsQ7xcu9YlUP3RzPifhUHCy3OgBu9ufcuw1ybdvjr7bDwB4DxPuNc/aHeW1btYHDL377DNGrMoIyhjxMt8FNbXaO2LeHAN4lQxIBgmIEktHAePiKw+5Nk47aF7HOO4hyWZ4TED3Lr5vTxgk9CObfZtNhbDFizbtAkBFA04seLH1JNaC1Ve2NaWN2ilpZJEngOdUqtCFuaVZhttuxkTFKjQbDVdps10VMw7Ny5dDqPdVR9nWzrkCnqhNv/AGEA+oqzNcmjbNRSbZp+rcPk6q3xXKfnULYa4Pqhv5HE+58vzNE65QsFAk4nL7WZP51ZR+I90+hq3h9pMBKtI8DI/Srcxw0qvcwiEyUWeoGVvxLB+NMpUBoHbR2fhr3+NhbbnmyDs3/EsE0F2fupZw983bJcBkgI5By5iDxieXOtN+5qDxfyzBv9wJ+NUsSe8Y4cPcIrZJ+JoR2Zfbp+kq/spvoxQ7bZ79XdkN3K4pMui8xoVtt4tnyPyomxoZtPDm5CAwWkT50gxS3Mt9y4fH8qvWr5U6deFd2BguytXFJmGOtR0ybjVE502wzgtpA915I5a6qfA0/GLLkjUADWginpVxMWdDz+dduHNydSIyjS0EluZQOtEbW0JieIoKtwHXn+lQviSGJ1iuuVMkg/dxmV/X4HhU97FQVblMGs7isd7J5EQT0PFT+XoKmt42Vyn0/v++dLxsazQWsXAH3WynyPD4RUONvd5R5k/wBIgf7qEWsboQeYg/zLqh+Y91SJdzHN0WPfH6UFA3ItLdgkmsVt3ey9cv8A7tgQGufXuGCtvXXwnx91GN5MeyWglsw9yQG+wgEu/pIA8WFDtm7LTC4e7cAy5ULaHUkLIzH6xJPPrVOF9i8gfunhrlrEY0sQ2XIGYDV7pBY946n2pIJ4kVoreDe4oXixWCeQ8T4VX2RYK4cM3tXWbEXPO5qo9FyD0obgN4rl/Emys27YB9kw7ZPtNxA14CklrSD3s0ey8Hhtn2sr3VUmSzOQGckk6DjGugFJt9VbTDWnuH7bDs0Hqwk+6m2d3rPtFBJ5kST5k6mrxwyKjQAoAJJPIDUmpNIe2Zf9ou8//wAdbCT2t4AMImF5gHxbStTubsb91wlu3HejM/8AO2p93D0rz7dTAnHY9sQ2tq0e7Ph7A/OvW7QrJUgneetZ3aOHnEOB9qjt69GtQ3bQzlognU0JaGRHYwoVQIpVMXilR5g4lmnpdA4iaGrtywf81PfUOLvWbo/xgOHC4IgHXSajY4YDAmYgdP78q45XlM9KojEJlyrdA5AhlJ085pYIZZm7nkzqRAHKAOFGwUXKVNzjqK7NKY4aaTXTTDWMNZqEXm1PmaJu1Bmap5GPEz22T36tbHbu1T2ue9VnZB0qDHCTGqqCby+An51Yc1DhNbrHov6Vo9oz6JMMPonPVm+dC8XalYgkSJA6c6KoIw/mT8TVSKzJnMP2KGQsehqS6VJ7vDlTYrsVmzHBULWm4j4GrEUoqiyyXsXiiFcTpDD+/GpLccmApxWn4vDKuGa4BDAEg6/Krx+T9oVwIf3jXxHxH69DRTCPIPlWKTbWveX1U/ka0G7+0Q5YToFnoRrrpXTDLGWhZ45R2yTamC7W6i/dAb+UtMfA1f2nsxb9oWmYqrtLZYlgJbKJnnl9KfhrfFuZMn3aD0ED0qxYtywb7KwPNjJ+AX310IiR4xBr5AAeFVcLsu2hzqihmEFgNTzqbEvM+Z+cVaI7g86lY5esICorG/tL232VlcNbPfvHvRxyTw9Tp6GtejC2hLGAASx5ADU15nsJDtDaL4hh3EbuA8NNEHoNfM0lDo3m6GxBhsMifWIlz1Y8f09KP3HgVBbIA10Aqli8fnIVeHM9aDdBRcs66+6uua7b0FV7typv7Y/6I7l3WlVd21rtbiayid0z9oe6uNuoYOoPpWlpTUwmU/6VfotPt7rt0WtM10DiQPMiom2jaHG4g83X9axjP/8ATD+Hvrv/AE5c6/6jRl9vYccb1v8AGp+VQvvRhh/nL6Zj8hQNQL/gV4fWP42/Wk2yL4Htt/3G/Wrdze7DD65Pkj/pVe5vhY5dofJP1NC0amT4HCuiP2rEnlLExoagLUl22LgYBHXhqwAny1qLNUZtPoeKAe1D3qsbJOlVdpHvVNso1MYLMaDbS2o1hpSCWkGZ0ouxrMbbM3EHj82oXQyVs1l0RZTyH61Tir2O0RB4flVMUzIHIrtKu0AnK7SmlNYwqftlowTeXzNMNc3naMF55fnR9MK7RhGatPulg+4X5vov8iMMx9WKj+g1lrdouyqvFiAPMmBWz3bug3rgX2LaJaTyUtJ9WBPrV/jLytlc78aDdlwisTwGvwq9hkIUTxOp8zqfnHpQ7LLBeQYM3pJUe8T6UXA0r1HpHnIDkyf6m/3EUUw3AVnrO10bEdiASxLGQNAAzHXpw+Io+pqaVjGc/aPtnssN2QMNdOXTjlHte/QetTbm7NGGwygjvES3UsdT+npWQ25jP3raqodUskCP5dT/AKtK31meJ06DoP1rVsJbv2nfiYH2R+Z51JhcNrVqyO6K5ccKKl7HFiL3Kq5bSoHuyakfRaWX0Mivc40qja5SqiYoH/hFw+1iLh/qb9a5/wBPg+1cc+ppUq862dNDl3btc8x8zUq7Asj6vxNKlS2zEi7ItD6g+Jp4wVscEX8IpUqBjjIBwA9wpk0qVYIs1OzaUqVAAC2ge9U+zDSpVghRjWZxPexNseK/OaVKlGia7ah1UeFUgaVKnfZA7NKaVKgYVdrlKiY7VTfbE5cOi8iRPoJpUqK6Gj/UjG7t7US5cdlmbdt3EjicpVSPU/CtHuVdyreY8jb8zq3zJHvpUq7IQUckYr9mnJuDb/RqrC5SZ4kyfM8h4Dh6USdu76UqVdrONADYuzwLl27HeZyoP3QZPxPwq9tTaAs2mc/VUmOpApUqyCeffs4IfEXbrAMSZkjgWJJr1AYWdVMnodKVKk9WN7otZsi68aG4i+SaVKpjEdnjVq5wilSqb7GQLfjXaVKnAf/Z"/>
          <p:cNvSpPr>
            <a:spLocks noChangeAspect="1" noChangeArrowheads="1"/>
          </p:cNvSpPr>
          <p:nvPr/>
        </p:nvSpPr>
        <p:spPr bwMode="auto">
          <a:xfrm>
            <a:off x="63500" y="-842963"/>
            <a:ext cx="2628900" cy="17430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2054" name="Picture 6" descr="http://codingnews.inhealthcare.com/files/2009/10/concerned-radiologist.jpg"/>
          <p:cNvPicPr>
            <a:picLocks noChangeAspect="1" noChangeArrowheads="1"/>
          </p:cNvPicPr>
          <p:nvPr/>
        </p:nvPicPr>
        <p:blipFill>
          <a:blip r:embed="rId4" cstate="print"/>
          <a:srcRect/>
          <a:stretch>
            <a:fillRect/>
          </a:stretch>
        </p:blipFill>
        <p:spPr bwMode="auto">
          <a:xfrm>
            <a:off x="7010400" y="4191000"/>
            <a:ext cx="1873885" cy="1238250"/>
          </a:xfrm>
          <a:prstGeom prst="rect">
            <a:avLst/>
          </a:prstGeom>
          <a:noFill/>
        </p:spPr>
      </p:pic>
      <p:pic>
        <p:nvPicPr>
          <p:cNvPr id="2056" name="Picture 8" descr="http://t0.gstatic.com/images?q=tbn:ANd9GcQAv_63Cp6hQWfx9kGKYjX6lyiu9qld7BluiOGANKoGgemSr7MC"/>
          <p:cNvPicPr>
            <a:picLocks noChangeAspect="1" noChangeArrowheads="1"/>
          </p:cNvPicPr>
          <p:nvPr/>
        </p:nvPicPr>
        <p:blipFill>
          <a:blip r:embed="rId5" cstate="print"/>
          <a:srcRect/>
          <a:stretch>
            <a:fillRect/>
          </a:stretch>
        </p:blipFill>
        <p:spPr bwMode="auto">
          <a:xfrm>
            <a:off x="304800" y="4267200"/>
            <a:ext cx="1941226" cy="1287118"/>
          </a:xfrm>
          <a:prstGeom prst="rect">
            <a:avLst/>
          </a:prstGeom>
          <a:noFill/>
        </p:spPr>
      </p:pic>
      <p:sp>
        <p:nvSpPr>
          <p:cNvPr id="8" name="Right Arrow 7"/>
          <p:cNvSpPr/>
          <p:nvPr/>
        </p:nvSpPr>
        <p:spPr>
          <a:xfrm rot="16200000">
            <a:off x="4449683" y="4867839"/>
            <a:ext cx="44463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157349">
            <a:off x="2525527" y="4273925"/>
            <a:ext cx="3050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rot="11038898">
            <a:off x="6112330" y="4280859"/>
            <a:ext cx="4102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8" name="Picture 10" descr="http://t2.gstatic.com/images?q=tbn:ANd9GcSwcix3eE0n6c2h_WCRphcS8lKmJLyMrqgZHwsyAeREY-JqNuoU3LW4nGUmOg"/>
          <p:cNvPicPr>
            <a:picLocks noChangeAspect="1" noChangeArrowheads="1"/>
          </p:cNvPicPr>
          <p:nvPr/>
        </p:nvPicPr>
        <p:blipFill>
          <a:blip r:embed="rId6" cstate="print"/>
          <a:srcRect/>
          <a:stretch>
            <a:fillRect/>
          </a:stretch>
        </p:blipFill>
        <p:spPr bwMode="auto">
          <a:xfrm>
            <a:off x="3580263" y="3725693"/>
            <a:ext cx="2363337" cy="168450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additive="base">
                                        <p:cTn id="12" dur="500" fill="hold"/>
                                        <p:tgtEl>
                                          <p:spTgt spid="2056"/>
                                        </p:tgtEl>
                                        <p:attrNameLst>
                                          <p:attrName>ppt_x</p:attrName>
                                        </p:attrNameLst>
                                      </p:cBhvr>
                                      <p:tavLst>
                                        <p:tav tm="0">
                                          <p:val>
                                            <p:strVal val="#ppt_x"/>
                                          </p:val>
                                        </p:tav>
                                        <p:tav tm="100000">
                                          <p:val>
                                            <p:strVal val="#ppt_x"/>
                                          </p:val>
                                        </p:tav>
                                      </p:tavLst>
                                    </p:anim>
                                    <p:anim calcmode="lin" valueType="num">
                                      <p:cBhvr additive="base">
                                        <p:cTn id="13"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ppt_x"/>
                                          </p:val>
                                        </p:tav>
                                        <p:tav tm="100000">
                                          <p:val>
                                            <p:strVal val="#ppt_x"/>
                                          </p:val>
                                        </p:tav>
                                      </p:tavLst>
                                    </p:anim>
                                    <p:anim calcmode="lin" valueType="num">
                                      <p:cBhvr additive="base">
                                        <p:cTn id="19"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058"/>
                                        </p:tgtEl>
                                        <p:attrNameLst>
                                          <p:attrName>style.visibility</p:attrName>
                                        </p:attrNameLst>
                                      </p:cBhvr>
                                      <p:to>
                                        <p:strVal val="visible"/>
                                      </p:to>
                                    </p:set>
                                    <p:anim calcmode="lin" valueType="num">
                                      <p:cBhvr>
                                        <p:cTn id="24" dur="500" fill="hold"/>
                                        <p:tgtEl>
                                          <p:spTgt spid="2058"/>
                                        </p:tgtEl>
                                        <p:attrNameLst>
                                          <p:attrName>ppt_w</p:attrName>
                                        </p:attrNameLst>
                                      </p:cBhvr>
                                      <p:tavLst>
                                        <p:tav tm="0">
                                          <p:val>
                                            <p:fltVal val="0"/>
                                          </p:val>
                                        </p:tav>
                                        <p:tav tm="100000">
                                          <p:val>
                                            <p:strVal val="#ppt_w"/>
                                          </p:val>
                                        </p:tav>
                                      </p:tavLst>
                                    </p:anim>
                                    <p:anim calcmode="lin" valueType="num">
                                      <p:cBhvr>
                                        <p:cTn id="25" dur="500" fill="hold"/>
                                        <p:tgtEl>
                                          <p:spTgt spid="2058"/>
                                        </p:tgtEl>
                                        <p:attrNameLst>
                                          <p:attrName>ppt_h</p:attrName>
                                        </p:attrNameLst>
                                      </p:cBhvr>
                                      <p:tavLst>
                                        <p:tav tm="0">
                                          <p:val>
                                            <p:fltVal val="0"/>
                                          </p:val>
                                        </p:tav>
                                        <p:tav tm="100000">
                                          <p:val>
                                            <p:strVal val="#ppt_h"/>
                                          </p:val>
                                        </p:tav>
                                      </p:tavLst>
                                    </p:anim>
                                    <p:animEffect transition="in" filter="fade">
                                      <p:cBhvr>
                                        <p:cTn id="26"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743200" cy="634536"/>
          </a:xfrm>
        </p:spPr>
        <p:txBody>
          <a:bodyPr>
            <a:normAutofit/>
          </a:bodyPr>
          <a:lstStyle/>
          <a:p>
            <a:r>
              <a:rPr lang="en-US" sz="3200" i="1" u="sng" dirty="0" smtClean="0">
                <a:solidFill>
                  <a:srgbClr val="FFFF00"/>
                </a:solidFill>
                <a:latin typeface="Arial" pitchFamily="34" charset="0"/>
                <a:cs typeface="Arial" pitchFamily="34" charset="0"/>
              </a:rPr>
              <a:t>References</a:t>
            </a:r>
            <a:r>
              <a:rPr lang="en-US" sz="3200" dirty="0" smtClean="0">
                <a:solidFill>
                  <a:srgbClr val="FFFF00"/>
                </a:solidFill>
                <a:latin typeface="Arial" pitchFamily="34" charset="0"/>
                <a:cs typeface="Arial" pitchFamily="34" charset="0"/>
              </a:rPr>
              <a:t>:</a:t>
            </a:r>
            <a:endParaRPr lang="en-IN" sz="3200"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Shafer’s text book of oral pathology- 6</a:t>
            </a:r>
            <a:r>
              <a:rPr lang="en-US" sz="2000" baseline="30000" dirty="0" smtClean="0">
                <a:latin typeface="Arial" pitchFamily="34" charset="0"/>
                <a:cs typeface="Arial" pitchFamily="34" charset="0"/>
              </a:rPr>
              <a:t>th</a:t>
            </a:r>
            <a:r>
              <a:rPr lang="en-US" sz="2000" dirty="0" smtClean="0">
                <a:latin typeface="Arial" pitchFamily="34" charset="0"/>
                <a:cs typeface="Arial" pitchFamily="34" charset="0"/>
              </a:rPr>
              <a:t> edition.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Oral and maxillofacial pathology- Neville  3</a:t>
            </a:r>
            <a:r>
              <a:rPr lang="en-US" sz="2000" baseline="30000" dirty="0" smtClean="0">
                <a:latin typeface="Arial" pitchFamily="34" charset="0"/>
                <a:cs typeface="Arial" pitchFamily="34" charset="0"/>
              </a:rPr>
              <a:t>rd</a:t>
            </a:r>
            <a:r>
              <a:rPr lang="en-US" sz="2000" dirty="0" smtClean="0">
                <a:latin typeface="Arial" pitchFamily="34" charset="0"/>
                <a:cs typeface="Arial" pitchFamily="34" charset="0"/>
              </a:rPr>
              <a:t> edition.</a:t>
            </a:r>
          </a:p>
          <a:p>
            <a:endParaRPr lang="en-US" sz="2000" dirty="0" smtClean="0">
              <a:latin typeface="Arial" pitchFamily="34" charset="0"/>
              <a:cs typeface="Arial" pitchFamily="34" charset="0"/>
            </a:endParaRPr>
          </a:p>
          <a:p>
            <a:r>
              <a:rPr lang="en-IN" sz="2000" dirty="0" smtClean="0">
                <a:latin typeface="Arial" pitchFamily="34" charset="0"/>
                <a:cs typeface="Arial" pitchFamily="34" charset="0"/>
              </a:rPr>
              <a:t>Benign Fibro-Osseous Lesions of the Craniofacial Complex-A Review ;Roy </a:t>
            </a:r>
            <a:r>
              <a:rPr lang="en-IN" sz="2000" dirty="0" err="1" smtClean="0">
                <a:latin typeface="Arial" pitchFamily="34" charset="0"/>
                <a:cs typeface="Arial" pitchFamily="34" charset="0"/>
              </a:rPr>
              <a:t>Eversole</a:t>
            </a:r>
            <a:r>
              <a:rPr lang="en-IN" sz="2000" dirty="0" smtClean="0">
                <a:latin typeface="Arial" pitchFamily="34" charset="0"/>
                <a:cs typeface="Arial" pitchFamily="34" charset="0"/>
              </a:rPr>
              <a:t> et al  ;Head and neck pathology 2008:2 177-202</a:t>
            </a:r>
          </a:p>
          <a:p>
            <a:endParaRPr lang="en-US" sz="2000" dirty="0" smtClean="0">
              <a:latin typeface="Arial" pitchFamily="34" charset="0"/>
              <a:cs typeface="Arial" pitchFamily="34" charset="0"/>
            </a:endParaRPr>
          </a:p>
          <a:p>
            <a:r>
              <a:rPr lang="en-IN" sz="2000" dirty="0" smtClean="0">
                <a:latin typeface="Arial" pitchFamily="34" charset="0"/>
                <a:cs typeface="Arial" pitchFamily="34" charset="0"/>
              </a:rPr>
              <a:t>Benign Fibro-osseous Diseases of the Maxillofacial Bones-A Review and Differential Diagnosis; </a:t>
            </a:r>
            <a:r>
              <a:rPr lang="en-IN" sz="2000" i="1" dirty="0" err="1" smtClean="0">
                <a:latin typeface="Arial" pitchFamily="34" charset="0"/>
                <a:cs typeface="Arial" pitchFamily="34" charset="0"/>
              </a:rPr>
              <a:t>Faizan</a:t>
            </a:r>
            <a:r>
              <a:rPr lang="en-IN" sz="2000" i="1" dirty="0" smtClean="0">
                <a:latin typeface="Arial" pitchFamily="34" charset="0"/>
                <a:cs typeface="Arial" pitchFamily="34" charset="0"/>
              </a:rPr>
              <a:t> </a:t>
            </a:r>
            <a:r>
              <a:rPr lang="en-IN" sz="2000" i="1" dirty="0" err="1" smtClean="0">
                <a:latin typeface="Arial" pitchFamily="34" charset="0"/>
                <a:cs typeface="Arial" pitchFamily="34" charset="0"/>
              </a:rPr>
              <a:t>Alawi</a:t>
            </a:r>
            <a:r>
              <a:rPr lang="en-IN" sz="2000" i="1" dirty="0" smtClean="0">
                <a:latin typeface="Arial" pitchFamily="34" charset="0"/>
                <a:cs typeface="Arial" pitchFamily="34" charset="0"/>
              </a:rPr>
              <a:t> </a:t>
            </a:r>
            <a:r>
              <a:rPr lang="en-IN" sz="2000" i="1" dirty="0" err="1" smtClean="0">
                <a:latin typeface="Arial" pitchFamily="34" charset="0"/>
                <a:cs typeface="Arial" pitchFamily="34" charset="0"/>
              </a:rPr>
              <a:t>st</a:t>
            </a:r>
            <a:r>
              <a:rPr lang="en-IN" sz="2000" i="1" dirty="0" smtClean="0">
                <a:latin typeface="Arial" pitchFamily="34" charset="0"/>
                <a:cs typeface="Arial" pitchFamily="34" charset="0"/>
              </a:rPr>
              <a:t> al:  </a:t>
            </a:r>
            <a:r>
              <a:rPr lang="en-IN" sz="2000" dirty="0" smtClean="0">
                <a:latin typeface="Arial" pitchFamily="34" charset="0"/>
                <a:cs typeface="Arial" pitchFamily="34" charset="0"/>
              </a:rPr>
              <a:t>Am J </a:t>
            </a:r>
            <a:r>
              <a:rPr lang="en-IN" sz="2000" dirty="0" err="1" smtClean="0">
                <a:latin typeface="Arial" pitchFamily="34" charset="0"/>
                <a:cs typeface="Arial" pitchFamily="34" charset="0"/>
              </a:rPr>
              <a:t>Clin</a:t>
            </a:r>
            <a:r>
              <a:rPr lang="en-IN" sz="2000" dirty="0" smtClean="0">
                <a:latin typeface="Arial" pitchFamily="34" charset="0"/>
                <a:cs typeface="Arial" pitchFamily="34" charset="0"/>
              </a:rPr>
              <a:t> </a:t>
            </a:r>
            <a:r>
              <a:rPr lang="en-IN" sz="2000" dirty="0" err="1" smtClean="0">
                <a:latin typeface="Arial" pitchFamily="34" charset="0"/>
                <a:cs typeface="Arial" pitchFamily="34" charset="0"/>
              </a:rPr>
              <a:t>Pathol</a:t>
            </a:r>
            <a:r>
              <a:rPr lang="en-IN" sz="2000" dirty="0" smtClean="0">
                <a:latin typeface="Arial" pitchFamily="34" charset="0"/>
                <a:cs typeface="Arial" pitchFamily="34" charset="0"/>
              </a:rPr>
              <a:t> 2002;118(</a:t>
            </a:r>
            <a:r>
              <a:rPr lang="en-IN" sz="2000" dirty="0" err="1" smtClean="0">
                <a:latin typeface="Arial" pitchFamily="34" charset="0"/>
                <a:cs typeface="Arial" pitchFamily="34" charset="0"/>
              </a:rPr>
              <a:t>Suppl</a:t>
            </a:r>
            <a:r>
              <a:rPr lang="en-IN" sz="2000" dirty="0" smtClean="0">
                <a:latin typeface="Arial" pitchFamily="34" charset="0"/>
                <a:cs typeface="Arial" pitchFamily="34" charset="0"/>
              </a:rPr>
              <a:t> 1):S50-S70</a:t>
            </a:r>
          </a:p>
          <a:p>
            <a:endParaRPr lang="en-US" sz="2000" dirty="0" smtClean="0">
              <a:latin typeface="Arial" pitchFamily="34" charset="0"/>
              <a:cs typeface="Arial" pitchFamily="34" charset="0"/>
            </a:endParaRPr>
          </a:p>
          <a:p>
            <a:r>
              <a:rPr lang="en-IN" sz="2000" dirty="0" smtClean="0">
                <a:latin typeface="Arial" pitchFamily="34" charset="0"/>
                <a:cs typeface="Arial" pitchFamily="34" charset="0"/>
              </a:rPr>
              <a:t>Fibro-osseous lesions of the face and jaws; D.S. MacDonald et al: Clinical Radiology (2004) 59, 11–25</a:t>
            </a: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IN" smtClean="0"/>
          </a:p>
        </p:txBody>
      </p:sp>
      <p:pic>
        <p:nvPicPr>
          <p:cNvPr id="17411" name="Picture 2" descr="C:\Users\tanuja\Desktop\Untitled picture 2.pn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0" y="457200"/>
            <a:ext cx="9144000" cy="5791200"/>
          </a:xfrm>
          <a:noFill/>
        </p:spPr>
      </p:pic>
    </p:spTree>
    <p:extLst>
      <p:ext uri="{BB962C8B-B14F-4D97-AF65-F5344CB8AC3E}">
        <p14:creationId xmlns:p14="http://schemas.microsoft.com/office/powerpoint/2010/main" xmlns="" val="3155543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229600" cy="5791517"/>
          </a:xfrm>
        </p:spPr>
        <p:txBody>
          <a:bodyPr/>
          <a:lstStyle/>
          <a:p>
            <a:r>
              <a:rPr lang="en-US" i="1" u="sng" dirty="0" smtClean="0">
                <a:solidFill>
                  <a:srgbClr val="FFFF00"/>
                </a:solidFill>
                <a:latin typeface="Arial" pitchFamily="34" charset="0"/>
                <a:cs typeface="Arial" pitchFamily="34" charset="0"/>
              </a:rPr>
              <a:t>Clinical features:</a:t>
            </a:r>
          </a:p>
          <a:p>
            <a:pPr>
              <a:buNone/>
            </a:pPr>
            <a:endParaRPr lang="en-US" i="1" u="sng" dirty="0" smtClean="0">
              <a:latin typeface="Arial" pitchFamily="34" charset="0"/>
              <a:cs typeface="Arial" pitchFamily="34" charset="0"/>
            </a:endParaRPr>
          </a:p>
          <a:p>
            <a:r>
              <a:rPr lang="en-US" sz="2000" dirty="0" smtClean="0">
                <a:latin typeface="Arial" pitchFamily="34" charset="0"/>
                <a:cs typeface="Arial" pitchFamily="34" charset="0"/>
              </a:rPr>
              <a:t>Four disease patterns are </a:t>
            </a:r>
            <a:r>
              <a:rPr lang="en-US" sz="2000" dirty="0" err="1" smtClean="0">
                <a:latin typeface="Arial" pitchFamily="34" charset="0"/>
                <a:cs typeface="Arial" pitchFamily="34" charset="0"/>
              </a:rPr>
              <a:t>recognised</a:t>
            </a:r>
            <a:r>
              <a:rPr lang="en-US" sz="2000" dirty="0" smtClean="0">
                <a:latin typeface="Arial" pitchFamily="34" charset="0"/>
                <a:cs typeface="Arial" pitchFamily="34" charset="0"/>
              </a:rPr>
              <a:t>: </a:t>
            </a:r>
            <a:r>
              <a:rPr lang="en-US" sz="2000" dirty="0" err="1" smtClean="0">
                <a:solidFill>
                  <a:srgbClr val="FFFF00"/>
                </a:solidFill>
                <a:latin typeface="Arial" pitchFamily="34" charset="0"/>
                <a:cs typeface="Arial" pitchFamily="34" charset="0"/>
              </a:rPr>
              <a:t>Monostotic</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polyostotic</a:t>
            </a:r>
            <a:r>
              <a:rPr lang="en-US" sz="2000" dirty="0" smtClean="0">
                <a:solidFill>
                  <a:srgbClr val="FFFF00"/>
                </a:solidFill>
                <a:latin typeface="Arial" pitchFamily="34" charset="0"/>
                <a:cs typeface="Arial" pitchFamily="34" charset="0"/>
              </a:rPr>
              <a:t>, craniofacial and </a:t>
            </a:r>
            <a:r>
              <a:rPr lang="en-US" sz="2000" dirty="0" err="1" smtClean="0">
                <a:solidFill>
                  <a:srgbClr val="FFFF00"/>
                </a:solidFill>
                <a:latin typeface="Arial" pitchFamily="34" charset="0"/>
                <a:cs typeface="Arial" pitchFamily="34" charset="0"/>
              </a:rPr>
              <a:t>cherubism</a:t>
            </a:r>
            <a:r>
              <a:rPr lang="en-US" sz="2000" dirty="0" smtClean="0">
                <a:solidFill>
                  <a:srgbClr val="FFFF00"/>
                </a:solidFill>
                <a:latin typeface="Arial" pitchFamily="34" charset="0"/>
                <a:cs typeface="Arial" pitchFamily="34" charset="0"/>
              </a:rPr>
              <a:t>.</a:t>
            </a:r>
          </a:p>
          <a:p>
            <a:endParaRPr lang="en-US" sz="2000" dirty="0" smtClean="0">
              <a:latin typeface="Arial" pitchFamily="34" charset="0"/>
              <a:cs typeface="Arial" pitchFamily="34" charset="0"/>
            </a:endParaRPr>
          </a:p>
          <a:p>
            <a:r>
              <a:rPr lang="en-US" sz="2400" i="1" u="sng" dirty="0" err="1" smtClean="0">
                <a:solidFill>
                  <a:srgbClr val="FFC000"/>
                </a:solidFill>
                <a:latin typeface="Arial" pitchFamily="34" charset="0"/>
                <a:cs typeface="Arial" pitchFamily="34" charset="0"/>
              </a:rPr>
              <a:t>Monostotic</a:t>
            </a:r>
            <a:r>
              <a:rPr lang="en-US" sz="2400" i="1" u="sng" dirty="0" smtClean="0">
                <a:solidFill>
                  <a:srgbClr val="FFC000"/>
                </a:solidFill>
                <a:latin typeface="Arial" pitchFamily="34" charset="0"/>
                <a:cs typeface="Arial" pitchFamily="34" charset="0"/>
              </a:rPr>
              <a:t> fibrous dysplasia:</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Craniofacial bones are affected in 10-25% cases.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Mostly seen in the second decade.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Presents as painless slow growing swelling.</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Maxilla is more commonly affected.</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No gender predilection.</a:t>
            </a:r>
            <a:endParaRPr lang="en-IN"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5650482" y="3962400"/>
            <a:ext cx="3493518"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6477000" cy="6248400"/>
          </a:xfrm>
        </p:spPr>
        <p:txBody>
          <a:bodyPr>
            <a:normAutofit/>
          </a:bodyPr>
          <a:lstStyle/>
          <a:p>
            <a:r>
              <a:rPr lang="en-US" sz="2400" i="1" u="sng" dirty="0" err="1" smtClean="0">
                <a:solidFill>
                  <a:srgbClr val="FFC000"/>
                </a:solidFill>
                <a:latin typeface="Arial" pitchFamily="34" charset="0"/>
                <a:cs typeface="Arial" pitchFamily="34" charset="0"/>
              </a:rPr>
              <a:t>Polyostotic</a:t>
            </a:r>
            <a:r>
              <a:rPr lang="en-US" sz="2400" i="1" u="sng" dirty="0" smtClean="0">
                <a:solidFill>
                  <a:srgbClr val="FFC000"/>
                </a:solidFill>
                <a:latin typeface="Arial" pitchFamily="34" charset="0"/>
                <a:cs typeface="Arial" pitchFamily="34" charset="0"/>
              </a:rPr>
              <a:t> fibrous dysplasia:</a:t>
            </a:r>
          </a:p>
          <a:p>
            <a:pPr>
              <a:buNone/>
            </a:pPr>
            <a:endParaRPr lang="en-US" sz="2400" i="1" u="sng" dirty="0" smtClean="0">
              <a:solidFill>
                <a:srgbClr val="FFFF00"/>
              </a:solidFill>
              <a:latin typeface="Arial" pitchFamily="34" charset="0"/>
              <a:cs typeface="Arial" pitchFamily="34" charset="0"/>
            </a:endParaRP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May involve shoulder, pelvic girdle, spine, skull and jaw bones.</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Has a tendency to affect entire limbs.</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Tendency to affect one side of the skeleton only.</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Greater incidence of deformity or even crippling.</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In case of long bone </a:t>
            </a:r>
            <a:r>
              <a:rPr lang="en-US" sz="2200" b="1" i="1" dirty="0" smtClean="0">
                <a:solidFill>
                  <a:srgbClr val="FFFF00"/>
                </a:solidFill>
                <a:latin typeface="Arial" pitchFamily="34" charset="0"/>
                <a:cs typeface="Arial" pitchFamily="34" charset="0"/>
              </a:rPr>
              <a:t>Shepherd crook deformity </a:t>
            </a:r>
            <a:r>
              <a:rPr lang="en-US" sz="2200" dirty="0" smtClean="0">
                <a:latin typeface="Arial" pitchFamily="34" charset="0"/>
                <a:cs typeface="Arial" pitchFamily="34" charset="0"/>
              </a:rPr>
              <a:t>is seen. </a:t>
            </a:r>
            <a:r>
              <a:rPr lang="en-US" sz="2200" dirty="0" smtClean="0">
                <a:solidFill>
                  <a:srgbClr val="00B0F0"/>
                </a:solidFill>
                <a:latin typeface="Arial" pitchFamily="34" charset="0"/>
                <a:cs typeface="Arial" pitchFamily="34" charset="0"/>
              </a:rPr>
              <a:t>Hockey Stick deformity</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Relatively high incidence of spontaneous fracture.</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 name="Picture 7"/>
          <p:cNvPicPr>
            <a:picLocks noChangeAspect="1" noChangeArrowheads="1"/>
          </p:cNvPicPr>
          <p:nvPr/>
        </p:nvPicPr>
        <p:blipFill>
          <a:blip r:embed="rId3" cstate="print"/>
          <a:srcRect l="3925" r="6667" b="7190"/>
          <a:stretch>
            <a:fillRect/>
          </a:stretch>
        </p:blipFill>
        <p:spPr bwMode="auto">
          <a:xfrm>
            <a:off x="6553200" y="3830979"/>
            <a:ext cx="2590800" cy="2493621"/>
          </a:xfrm>
          <a:prstGeom prst="rect">
            <a:avLst/>
          </a:prstGeom>
          <a:noFill/>
          <a:ln w="9525">
            <a:noFill/>
            <a:miter lim="800000"/>
            <a:headEnd/>
            <a:tailEnd/>
          </a:ln>
        </p:spPr>
      </p:pic>
      <p:pic>
        <p:nvPicPr>
          <p:cNvPr id="161794" name="Picture 2" descr="http://t2.gstatic.com/images?q=tbn:ANd9GcQOWKrA4hmAIsiOE2LTIRjuaxQ0SzlW-oz5ut2EJk48Wsr_zE5D"/>
          <p:cNvPicPr>
            <a:picLocks noChangeAspect="1" noChangeArrowheads="1"/>
          </p:cNvPicPr>
          <p:nvPr/>
        </p:nvPicPr>
        <p:blipFill>
          <a:blip r:embed="rId4" cstate="print"/>
          <a:srcRect/>
          <a:stretch>
            <a:fillRect/>
          </a:stretch>
        </p:blipFill>
        <p:spPr bwMode="auto">
          <a:xfrm>
            <a:off x="6477000" y="1607296"/>
            <a:ext cx="2667000" cy="220270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5791200" cy="6629400"/>
          </a:xfrm>
        </p:spPr>
        <p:txBody>
          <a:bodyPr>
            <a:noAutofit/>
          </a:bodyPr>
          <a:lstStyle/>
          <a:p>
            <a:r>
              <a:rPr lang="en-US" sz="2300" i="1" u="sng" dirty="0" smtClean="0">
                <a:solidFill>
                  <a:srgbClr val="FFC000"/>
                </a:solidFill>
                <a:latin typeface="Arial" pitchFamily="34" charset="0"/>
                <a:cs typeface="Arial" pitchFamily="34" charset="0"/>
              </a:rPr>
              <a:t>Craniofacial fibrous dysplasia:</a:t>
            </a:r>
          </a:p>
          <a:p>
            <a:pPr algn="just"/>
            <a:endParaRPr lang="en-US" sz="2300" dirty="0" smtClean="0">
              <a:latin typeface="Arial" pitchFamily="34" charset="0"/>
              <a:cs typeface="Arial" pitchFamily="34" charset="0"/>
            </a:endParaRPr>
          </a:p>
          <a:p>
            <a:pPr algn="just"/>
            <a:r>
              <a:rPr lang="en-US" sz="2300" dirty="0" smtClean="0">
                <a:latin typeface="Arial" pitchFamily="34" charset="0"/>
                <a:cs typeface="Arial" pitchFamily="34" charset="0"/>
              </a:rPr>
              <a:t>Seen in 50% cases of </a:t>
            </a:r>
            <a:r>
              <a:rPr lang="en-US" sz="2300" dirty="0" err="1" smtClean="0">
                <a:latin typeface="Arial" pitchFamily="34" charset="0"/>
                <a:cs typeface="Arial" pitchFamily="34" charset="0"/>
              </a:rPr>
              <a:t>polyostotic</a:t>
            </a:r>
            <a:r>
              <a:rPr lang="en-US" sz="2300" dirty="0" smtClean="0">
                <a:latin typeface="Arial" pitchFamily="34" charset="0"/>
                <a:cs typeface="Arial" pitchFamily="34" charset="0"/>
              </a:rPr>
              <a:t> F D.</a:t>
            </a:r>
          </a:p>
          <a:p>
            <a:pPr algn="just"/>
            <a:endParaRPr lang="en-US" sz="2300" dirty="0" smtClean="0">
              <a:latin typeface="Arial" pitchFamily="34" charset="0"/>
              <a:cs typeface="Arial" pitchFamily="34" charset="0"/>
            </a:endParaRPr>
          </a:p>
          <a:p>
            <a:pPr algn="just"/>
            <a:r>
              <a:rPr lang="en-US" sz="2300" dirty="0" smtClean="0">
                <a:latin typeface="Arial" pitchFamily="34" charset="0"/>
                <a:cs typeface="Arial" pitchFamily="34" charset="0"/>
              </a:rPr>
              <a:t>Frontal, </a:t>
            </a:r>
            <a:r>
              <a:rPr lang="en-US" sz="2300" dirty="0" err="1" smtClean="0">
                <a:latin typeface="Arial" pitchFamily="34" charset="0"/>
                <a:cs typeface="Arial" pitchFamily="34" charset="0"/>
              </a:rPr>
              <a:t>sphenoidal</a:t>
            </a:r>
            <a:r>
              <a:rPr lang="en-US" sz="2300" dirty="0" smtClean="0">
                <a:latin typeface="Arial" pitchFamily="34" charset="0"/>
                <a:cs typeface="Arial" pitchFamily="34" charset="0"/>
              </a:rPr>
              <a:t>, maxillary and </a:t>
            </a:r>
            <a:r>
              <a:rPr lang="en-US" sz="2300" dirty="0" err="1" smtClean="0">
                <a:latin typeface="Arial" pitchFamily="34" charset="0"/>
                <a:cs typeface="Arial" pitchFamily="34" charset="0"/>
              </a:rPr>
              <a:t>ethmoidal</a:t>
            </a:r>
            <a:r>
              <a:rPr lang="en-US" sz="2300" dirty="0" smtClean="0">
                <a:latin typeface="Arial" pitchFamily="34" charset="0"/>
                <a:cs typeface="Arial" pitchFamily="34" charset="0"/>
              </a:rPr>
              <a:t> bone are generally involved.</a:t>
            </a:r>
          </a:p>
          <a:p>
            <a:pPr algn="just"/>
            <a:endParaRPr lang="en-US" sz="2300" dirty="0" smtClean="0">
              <a:latin typeface="Arial" pitchFamily="34" charset="0"/>
              <a:cs typeface="Arial" pitchFamily="34" charset="0"/>
            </a:endParaRPr>
          </a:p>
          <a:p>
            <a:pPr algn="just"/>
            <a:r>
              <a:rPr lang="en-US" sz="2300" dirty="0" smtClean="0">
                <a:latin typeface="Arial" pitchFamily="34" charset="0"/>
                <a:cs typeface="Arial" pitchFamily="34" charset="0"/>
              </a:rPr>
              <a:t>Headache is almost always associated.</a:t>
            </a:r>
          </a:p>
          <a:p>
            <a:pPr algn="just"/>
            <a:endParaRPr lang="en-US" sz="2300" dirty="0" smtClean="0">
              <a:latin typeface="Arial" pitchFamily="34" charset="0"/>
              <a:cs typeface="Arial" pitchFamily="34" charset="0"/>
            </a:endParaRPr>
          </a:p>
          <a:p>
            <a:pPr algn="just"/>
            <a:r>
              <a:rPr lang="en-US" sz="2300" dirty="0" smtClean="0">
                <a:latin typeface="Arial" pitchFamily="34" charset="0"/>
                <a:cs typeface="Arial" pitchFamily="34" charset="0"/>
              </a:rPr>
              <a:t>Loss of consciousness, hearing loss.</a:t>
            </a:r>
          </a:p>
          <a:p>
            <a:pPr algn="just"/>
            <a:endParaRPr lang="en-US" sz="2300" dirty="0" smtClean="0">
              <a:latin typeface="Arial" pitchFamily="34" charset="0"/>
              <a:cs typeface="Arial" pitchFamily="34" charset="0"/>
            </a:endParaRPr>
          </a:p>
          <a:p>
            <a:pPr algn="just"/>
            <a:r>
              <a:rPr lang="en-US" sz="2300" dirty="0" smtClean="0">
                <a:latin typeface="Arial" pitchFamily="34" charset="0"/>
                <a:cs typeface="Arial" pitchFamily="34" charset="0"/>
              </a:rPr>
              <a:t>Facial deformity and cranial asymmetry occurs.</a:t>
            </a:r>
          </a:p>
          <a:p>
            <a:pPr algn="just"/>
            <a:endParaRPr lang="en-US" sz="2300" dirty="0" smtClean="0">
              <a:latin typeface="Arial" pitchFamily="34" charset="0"/>
              <a:cs typeface="Arial" pitchFamily="34" charset="0"/>
            </a:endParaRPr>
          </a:p>
          <a:p>
            <a:pPr algn="just"/>
            <a:r>
              <a:rPr lang="en-US" sz="2300" dirty="0" err="1" smtClean="0">
                <a:latin typeface="Arial" pitchFamily="34" charset="0"/>
                <a:cs typeface="Arial" pitchFamily="34" charset="0"/>
              </a:rPr>
              <a:t>Hypertelorism</a:t>
            </a:r>
            <a:r>
              <a:rPr lang="en-US" sz="2300" dirty="0" smtClean="0">
                <a:latin typeface="Arial" pitchFamily="34" charset="0"/>
                <a:cs typeface="Arial" pitchFamily="34" charset="0"/>
              </a:rPr>
              <a:t> is seen.</a:t>
            </a:r>
          </a:p>
          <a:p>
            <a:pPr algn="just"/>
            <a:endParaRPr lang="en-US" sz="2300" dirty="0" smtClean="0">
              <a:latin typeface="Arial" pitchFamily="34" charset="0"/>
              <a:cs typeface="Arial" pitchFamily="34" charset="0"/>
            </a:endParaRPr>
          </a:p>
          <a:p>
            <a:pPr algn="just"/>
            <a:r>
              <a:rPr lang="en-US" sz="2300" dirty="0" err="1" smtClean="0">
                <a:latin typeface="Arial" pitchFamily="34" charset="0"/>
                <a:cs typeface="Arial" pitchFamily="34" charset="0"/>
              </a:rPr>
              <a:t>Exophthalmos</a:t>
            </a:r>
            <a:r>
              <a:rPr lang="en-US" sz="2300" dirty="0" smtClean="0">
                <a:latin typeface="Arial" pitchFamily="34" charset="0"/>
                <a:cs typeface="Arial" pitchFamily="34" charset="0"/>
              </a:rPr>
              <a:t> and visual impairment </a:t>
            </a:r>
          </a:p>
          <a:p>
            <a:endParaRPr lang="en-US" sz="2300" dirty="0" smtClean="0">
              <a:latin typeface="Arial" pitchFamily="34" charset="0"/>
              <a:cs typeface="Arial" pitchFamily="34" charset="0"/>
            </a:endParaRPr>
          </a:p>
          <a:p>
            <a:pPr>
              <a:buNone/>
            </a:pPr>
            <a:endParaRPr lang="en-US" sz="2300" dirty="0" smtClean="0">
              <a:latin typeface="Arial" pitchFamily="34" charset="0"/>
              <a:cs typeface="Arial" pitchFamily="34" charset="0"/>
            </a:endParaRPr>
          </a:p>
          <a:p>
            <a:endParaRPr lang="en-US" sz="2300" dirty="0" smtClean="0">
              <a:latin typeface="Arial" pitchFamily="34" charset="0"/>
              <a:cs typeface="Arial" pitchFamily="34" charset="0"/>
            </a:endParaRPr>
          </a:p>
          <a:p>
            <a:endParaRPr lang="en-IN" sz="2300" dirty="0">
              <a:latin typeface="Arial" pitchFamily="34" charset="0"/>
              <a:cs typeface="Arial" pitchFamily="34" charset="0"/>
            </a:endParaRPr>
          </a:p>
        </p:txBody>
      </p:sp>
      <p:pic>
        <p:nvPicPr>
          <p:cNvPr id="4" name="Picture 10" descr="C:\Documents and Settings\Oral Pathology\Desktop\bone pathology\department cases bone\craniofacial fibrous dysplasia\O4.jpg"/>
          <p:cNvPicPr>
            <a:picLocks noChangeAspect="1" noChangeArrowheads="1"/>
          </p:cNvPicPr>
          <p:nvPr/>
        </p:nvPicPr>
        <p:blipFill>
          <a:blip r:embed="rId3" cstate="print"/>
          <a:srcRect l="13124" t="8790" r="20778"/>
          <a:stretch>
            <a:fillRect/>
          </a:stretch>
        </p:blipFill>
        <p:spPr bwMode="auto">
          <a:xfrm>
            <a:off x="6248400" y="1143000"/>
            <a:ext cx="2514600" cy="2372062"/>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6223876" y="3581399"/>
            <a:ext cx="2615324" cy="26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91517"/>
          </a:xfrm>
        </p:spPr>
        <p:txBody>
          <a:bodyPr>
            <a:noAutofit/>
          </a:bodyPr>
          <a:lstStyle/>
          <a:p>
            <a:r>
              <a:rPr lang="en-US" sz="2400" i="1" u="sng" dirty="0" smtClean="0">
                <a:solidFill>
                  <a:srgbClr val="FFC000"/>
                </a:solidFill>
                <a:latin typeface="Arial" pitchFamily="34" charset="0"/>
                <a:cs typeface="Arial" pitchFamily="34" charset="0"/>
              </a:rPr>
              <a:t>McCune-Albright syndrome:</a:t>
            </a:r>
          </a:p>
          <a:p>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Polyostotic</a:t>
            </a:r>
            <a:r>
              <a:rPr lang="en-US" sz="2400" dirty="0" smtClean="0">
                <a:latin typeface="Arial" pitchFamily="34" charset="0"/>
                <a:cs typeface="Arial" pitchFamily="34" charset="0"/>
              </a:rPr>
              <a:t> fibrous dysplasia accompanied by:</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Café au </a:t>
            </a:r>
            <a:r>
              <a:rPr lang="en-US" sz="2400" dirty="0" err="1" smtClean="0">
                <a:latin typeface="Arial" pitchFamily="34" charset="0"/>
                <a:cs typeface="Arial" pitchFamily="34" charset="0"/>
              </a:rPr>
              <a:t>lait</a:t>
            </a:r>
            <a:r>
              <a:rPr lang="en-US" sz="2400" dirty="0" smtClean="0">
                <a:latin typeface="Arial" pitchFamily="34" charset="0"/>
                <a:cs typeface="Arial" pitchFamily="34" charset="0"/>
              </a:rPr>
              <a:t> pigmentation.</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Sexual precocity.</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Pituitary adenoma.</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Hyperthyroidism.</a:t>
            </a:r>
          </a:p>
          <a:p>
            <a:pPr>
              <a:buNone/>
            </a:pP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i="1" u="sng" dirty="0" smtClean="0">
                <a:solidFill>
                  <a:srgbClr val="FFC000"/>
                </a:solidFill>
                <a:latin typeface="Arial" pitchFamily="34" charset="0"/>
                <a:cs typeface="Arial" pitchFamily="34" charset="0"/>
              </a:rPr>
              <a:t>Jaffe-Lichtenstein syndrome:</a:t>
            </a:r>
          </a:p>
          <a:p>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Polyostotic</a:t>
            </a:r>
            <a:r>
              <a:rPr lang="en-US" sz="2400" dirty="0" smtClean="0">
                <a:latin typeface="Arial" pitchFamily="34" charset="0"/>
                <a:cs typeface="Arial" pitchFamily="34" charset="0"/>
              </a:rPr>
              <a:t> fibrous dysplasia accompanied by Café-au-</a:t>
            </a:r>
            <a:r>
              <a:rPr lang="en-US" sz="2400" dirty="0" err="1" smtClean="0">
                <a:latin typeface="Arial" pitchFamily="34" charset="0"/>
                <a:cs typeface="Arial" pitchFamily="34" charset="0"/>
              </a:rPr>
              <a:t>lait</a:t>
            </a:r>
            <a:r>
              <a:rPr lang="en-US" sz="2400" dirty="0" smtClean="0">
                <a:latin typeface="Arial" pitchFamily="34" charset="0"/>
                <a:cs typeface="Arial" pitchFamily="34" charset="0"/>
              </a:rPr>
              <a:t> spot.</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IN" sz="2400" dirty="0">
              <a:latin typeface="Arial" pitchFamily="34" charset="0"/>
              <a:cs typeface="Arial" pitchFamily="34" charset="0"/>
            </a:endParaRPr>
          </a:p>
        </p:txBody>
      </p:sp>
      <p:pic>
        <p:nvPicPr>
          <p:cNvPr id="4" name="Picture 4"/>
          <p:cNvPicPr>
            <a:picLocks noChangeAspect="1" noChangeArrowheads="1"/>
          </p:cNvPicPr>
          <p:nvPr/>
        </p:nvPicPr>
        <p:blipFill>
          <a:blip r:embed="rId3" cstate="print"/>
          <a:srcRect/>
          <a:stretch>
            <a:fillRect/>
          </a:stretch>
        </p:blipFill>
        <p:spPr bwMode="auto">
          <a:xfrm>
            <a:off x="4876800" y="1600200"/>
            <a:ext cx="3983943"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867400" cy="6553200"/>
          </a:xfrm>
        </p:spPr>
        <p:txBody>
          <a:bodyPr>
            <a:normAutofit/>
          </a:bodyPr>
          <a:lstStyle/>
          <a:p>
            <a:r>
              <a:rPr lang="en-US" sz="2400" i="1" u="sng" dirty="0" smtClean="0">
                <a:solidFill>
                  <a:srgbClr val="FFC000"/>
                </a:solidFill>
                <a:latin typeface="Arial" pitchFamily="34" charset="0"/>
                <a:cs typeface="Arial" pitchFamily="34" charset="0"/>
              </a:rPr>
              <a:t>Oral manifestations:</a:t>
            </a:r>
            <a:endParaRPr lang="en-US" sz="2400" dirty="0" smtClean="0">
              <a:latin typeface="Arial" pitchFamily="34" charset="0"/>
              <a:cs typeface="Arial" pitchFamily="34" charset="0"/>
            </a:endParaRPr>
          </a:p>
          <a:p>
            <a:pPr algn="just"/>
            <a:r>
              <a:rPr lang="en-US" sz="2500" dirty="0" smtClean="0">
                <a:latin typeface="Arial" pitchFamily="34" charset="0"/>
                <a:cs typeface="Arial" pitchFamily="34" charset="0"/>
              </a:rPr>
              <a:t>Expansion and deformity of the jaw.</a:t>
            </a:r>
          </a:p>
          <a:p>
            <a:pPr algn="just"/>
            <a:endParaRPr lang="en-US" sz="2500" dirty="0" smtClean="0">
              <a:latin typeface="Arial" pitchFamily="34" charset="0"/>
              <a:cs typeface="Arial" pitchFamily="34" charset="0"/>
            </a:endParaRPr>
          </a:p>
          <a:p>
            <a:pPr algn="just"/>
            <a:r>
              <a:rPr lang="en-US" sz="2500" dirty="0" smtClean="0">
                <a:latin typeface="Arial" pitchFamily="34" charset="0"/>
                <a:cs typeface="Arial" pitchFamily="34" charset="0"/>
              </a:rPr>
              <a:t>Teeth may undergo tipping.</a:t>
            </a:r>
          </a:p>
          <a:p>
            <a:pPr algn="just"/>
            <a:endParaRPr lang="en-US" sz="2500" dirty="0" smtClean="0">
              <a:latin typeface="Arial" pitchFamily="34" charset="0"/>
              <a:cs typeface="Arial" pitchFamily="34" charset="0"/>
            </a:endParaRPr>
          </a:p>
          <a:p>
            <a:pPr algn="just"/>
            <a:r>
              <a:rPr lang="en-US" sz="2500" dirty="0" smtClean="0">
                <a:latin typeface="Arial" pitchFamily="34" charset="0"/>
                <a:cs typeface="Arial" pitchFamily="34" charset="0"/>
              </a:rPr>
              <a:t>Eruption pattern is disturbed due to loss of support.</a:t>
            </a:r>
          </a:p>
          <a:p>
            <a:pPr algn="just"/>
            <a:endParaRPr lang="en-US" sz="2500" dirty="0" smtClean="0">
              <a:latin typeface="Arial" pitchFamily="34" charset="0"/>
              <a:cs typeface="Arial" pitchFamily="34" charset="0"/>
            </a:endParaRPr>
          </a:p>
          <a:p>
            <a:pPr algn="just"/>
            <a:r>
              <a:rPr lang="en-US" sz="2500" dirty="0" smtClean="0">
                <a:latin typeface="Arial" pitchFamily="34" charset="0"/>
                <a:cs typeface="Arial" pitchFamily="34" charset="0"/>
              </a:rPr>
              <a:t>Endocrinal disturbance alter eruption timing.</a:t>
            </a:r>
          </a:p>
          <a:p>
            <a:pPr algn="just"/>
            <a:endParaRPr lang="en-US" sz="2500" dirty="0" smtClean="0">
              <a:latin typeface="Arial" pitchFamily="34" charset="0"/>
              <a:cs typeface="Arial" pitchFamily="34" charset="0"/>
            </a:endParaRPr>
          </a:p>
          <a:p>
            <a:pPr algn="just"/>
            <a:r>
              <a:rPr lang="en-US" sz="2500" dirty="0" smtClean="0">
                <a:latin typeface="Arial" pitchFamily="34" charset="0"/>
                <a:cs typeface="Arial" pitchFamily="34" charset="0"/>
              </a:rPr>
              <a:t>Intra oral pigmentation may be seen.</a:t>
            </a:r>
          </a:p>
          <a:p>
            <a:pPr algn="just"/>
            <a:endParaRPr lang="en-US" sz="2500" dirty="0" smtClean="0">
              <a:latin typeface="Arial" pitchFamily="34" charset="0"/>
              <a:cs typeface="Arial" pitchFamily="34" charset="0"/>
            </a:endParaRPr>
          </a:p>
          <a:p>
            <a:pPr algn="just"/>
            <a:r>
              <a:rPr lang="en-US" sz="2500" dirty="0" smtClean="0">
                <a:latin typeface="Arial" pitchFamily="34" charset="0"/>
                <a:cs typeface="Arial" pitchFamily="34" charset="0"/>
              </a:rPr>
              <a:t>Overlying mucosa may be tender on palpation.</a:t>
            </a:r>
          </a:p>
          <a:p>
            <a:endParaRPr lang="en-US" sz="2400" dirty="0" smtClean="0">
              <a:latin typeface="Arial" pitchFamily="34" charset="0"/>
              <a:cs typeface="Arial" pitchFamily="34" charset="0"/>
            </a:endParaRPr>
          </a:p>
          <a:p>
            <a:endParaRPr lang="en-IN" sz="2400" dirty="0">
              <a:latin typeface="Arial" pitchFamily="34" charset="0"/>
              <a:cs typeface="Arial" pitchFamily="34" charset="0"/>
            </a:endParaRPr>
          </a:p>
        </p:txBody>
      </p:sp>
      <p:pic>
        <p:nvPicPr>
          <p:cNvPr id="4" name="Picture 2" descr="C:\Documents and Settings\Oral Pathology\Desktop\bone pathology\department cases bone\FIBROUS DYSPLASIA\DSCN2734.JPG"/>
          <p:cNvPicPr>
            <a:picLocks noChangeAspect="1" noChangeArrowheads="1"/>
          </p:cNvPicPr>
          <p:nvPr/>
        </p:nvPicPr>
        <p:blipFill>
          <a:blip r:embed="rId3" cstate="print"/>
          <a:srcRect/>
          <a:stretch>
            <a:fillRect/>
          </a:stretch>
        </p:blipFill>
        <p:spPr bwMode="auto">
          <a:xfrm>
            <a:off x="6096000" y="1143000"/>
            <a:ext cx="3048000" cy="2287117"/>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6098059" y="3810000"/>
            <a:ext cx="3045941"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3581400" cy="762000"/>
          </a:xfrm>
        </p:spPr>
        <p:txBody>
          <a:bodyPr>
            <a:normAutofit fontScale="90000"/>
          </a:bodyPr>
          <a:lstStyle/>
          <a:p>
            <a:r>
              <a:rPr lang="en-US" sz="3600" dirty="0" smtClean="0">
                <a:solidFill>
                  <a:srgbClr val="FFFF00"/>
                </a:solidFill>
                <a:latin typeface="+mn-lt"/>
              </a:rPr>
              <a:t>INTRODUCTION</a:t>
            </a:r>
            <a:endParaRPr lang="en-IN" sz="3600" dirty="0">
              <a:solidFill>
                <a:srgbClr val="FFFF00"/>
              </a:solidFill>
              <a:latin typeface="+mn-lt"/>
            </a:endParaRPr>
          </a:p>
        </p:txBody>
      </p:sp>
      <p:sp>
        <p:nvSpPr>
          <p:cNvPr id="3" name="Content Placeholder 2"/>
          <p:cNvSpPr>
            <a:spLocks noGrp="1"/>
          </p:cNvSpPr>
          <p:nvPr>
            <p:ph idx="1"/>
          </p:nvPr>
        </p:nvSpPr>
        <p:spPr>
          <a:xfrm>
            <a:off x="304800" y="1143000"/>
            <a:ext cx="8382000" cy="5715000"/>
          </a:xfrm>
        </p:spPr>
        <p:txBody>
          <a:bodyPr>
            <a:normAutofit/>
          </a:bodyPr>
          <a:lstStyle/>
          <a:p>
            <a:pPr algn="just"/>
            <a:r>
              <a:rPr lang="en-US" sz="2600" dirty="0" smtClean="0">
                <a:latin typeface="Arial" pitchFamily="34" charset="0"/>
                <a:cs typeface="Arial" pitchFamily="34" charset="0"/>
              </a:rPr>
              <a:t>Fibro osseous lesions are a diverse group of processes that are characterized by </a:t>
            </a:r>
            <a:r>
              <a:rPr lang="en-US" sz="2600" dirty="0" smtClean="0">
                <a:solidFill>
                  <a:schemeClr val="bg1"/>
                </a:solidFill>
                <a:latin typeface="Arial" pitchFamily="34" charset="0"/>
                <a:cs typeface="Arial" pitchFamily="34" charset="0"/>
              </a:rPr>
              <a:t>replacement of normal bone by fibrous tissue containing a newly formed mineralized product.</a:t>
            </a:r>
          </a:p>
          <a:p>
            <a:pPr algn="just">
              <a:buNone/>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Fibro osseous lesions of the jaw include: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Developmental lesions.</a:t>
            </a:r>
          </a:p>
          <a:p>
            <a:r>
              <a:rPr lang="en-US" sz="2400" dirty="0" smtClean="0">
                <a:latin typeface="Arial" pitchFamily="34" charset="0"/>
                <a:cs typeface="Arial" pitchFamily="34" charset="0"/>
              </a:rPr>
              <a:t>Reactive or dysplastic process.</a:t>
            </a:r>
          </a:p>
          <a:p>
            <a:r>
              <a:rPr lang="en-US" sz="2400" dirty="0" err="1" smtClean="0">
                <a:latin typeface="Arial" pitchFamily="34" charset="0"/>
                <a:cs typeface="Arial" pitchFamily="34" charset="0"/>
              </a:rPr>
              <a:t>Neoplasms</a:t>
            </a:r>
            <a:r>
              <a:rPr lang="en-US" sz="2400" dirty="0" smtClean="0">
                <a:latin typeface="Arial" pitchFamily="34" charset="0"/>
                <a:cs typeface="Arial" pitchFamily="34" charset="0"/>
              </a:rPr>
              <a:t>.</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Possess an </a:t>
            </a:r>
            <a:r>
              <a:rPr lang="en-US" sz="2400" i="1" dirty="0" smtClean="0">
                <a:solidFill>
                  <a:srgbClr val="FFFF00"/>
                </a:solidFill>
                <a:latin typeface="Arial" pitchFamily="34" charset="0"/>
                <a:cs typeface="Arial" pitchFamily="34" charset="0"/>
              </a:rPr>
              <a:t>osseous </a:t>
            </a:r>
            <a:r>
              <a:rPr lang="en-US" sz="2400" dirty="0" smtClean="0">
                <a:latin typeface="Arial" pitchFamily="34" charset="0"/>
                <a:cs typeface="Arial" pitchFamily="34" charset="0"/>
              </a:rPr>
              <a:t>and a </a:t>
            </a:r>
            <a:r>
              <a:rPr lang="en-US" sz="2400" i="1" dirty="0" smtClean="0">
                <a:solidFill>
                  <a:srgbClr val="FFFF00"/>
                </a:solidFill>
                <a:latin typeface="Arial" pitchFamily="34" charset="0"/>
                <a:cs typeface="Arial" pitchFamily="34" charset="0"/>
              </a:rPr>
              <a:t>fibrous</a:t>
            </a:r>
            <a:r>
              <a:rPr lang="en-US" sz="2400" dirty="0" smtClean="0">
                <a:solidFill>
                  <a:srgbClr val="FFFF00"/>
                </a:solidFill>
                <a:latin typeface="Arial" pitchFamily="34" charset="0"/>
                <a:cs typeface="Arial" pitchFamily="34" charset="0"/>
              </a:rPr>
              <a:t> </a:t>
            </a:r>
            <a:r>
              <a:rPr lang="en-US" sz="2400" dirty="0" smtClean="0">
                <a:latin typeface="Arial" pitchFamily="34" charset="0"/>
                <a:cs typeface="Arial" pitchFamily="34" charset="0"/>
              </a:rPr>
              <a:t>tissue component.</a:t>
            </a:r>
            <a:endParaRPr lang="en-IN"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553200" cy="6858000"/>
          </a:xfrm>
        </p:spPr>
        <p:txBody>
          <a:bodyPr>
            <a:normAutofit/>
          </a:bodyPr>
          <a:lstStyle/>
          <a:p>
            <a:pPr algn="just"/>
            <a:r>
              <a:rPr lang="en-US" sz="2400" i="1" u="sng" dirty="0" smtClean="0">
                <a:solidFill>
                  <a:srgbClr val="FFC000"/>
                </a:solidFill>
                <a:latin typeface="Arial" pitchFamily="34" charset="0"/>
                <a:cs typeface="Arial" pitchFamily="34" charset="0"/>
              </a:rPr>
              <a:t>Radiographic features: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According to Fries (1957) there are three </a:t>
            </a:r>
            <a:r>
              <a:rPr lang="en-US" sz="2000" dirty="0" err="1" smtClean="0">
                <a:latin typeface="Arial" pitchFamily="34" charset="0"/>
                <a:cs typeface="Arial" pitchFamily="34" charset="0"/>
              </a:rPr>
              <a:t>radiologically</a:t>
            </a:r>
            <a:r>
              <a:rPr lang="en-US" sz="2000" dirty="0" smtClean="0">
                <a:latin typeface="Arial" pitchFamily="34" charset="0"/>
                <a:cs typeface="Arial" pitchFamily="34" charset="0"/>
              </a:rPr>
              <a:t> distinct forms of fibrous dysplasia in maxillofacial region:</a:t>
            </a:r>
          </a:p>
          <a:p>
            <a:pPr algn="just"/>
            <a:endParaRPr lang="en-US" sz="2000" dirty="0" smtClean="0">
              <a:solidFill>
                <a:srgbClr val="FFFF00"/>
              </a:solidFill>
              <a:latin typeface="Arial" pitchFamily="34" charset="0"/>
              <a:cs typeface="Arial" pitchFamily="34" charset="0"/>
            </a:endParaRPr>
          </a:p>
          <a:p>
            <a:pPr algn="just"/>
            <a:r>
              <a:rPr lang="en-US" sz="2000" dirty="0" smtClean="0">
                <a:solidFill>
                  <a:srgbClr val="FFFF00"/>
                </a:solidFill>
                <a:latin typeface="Arial" pitchFamily="34" charset="0"/>
                <a:cs typeface="Arial" pitchFamily="34" charset="0"/>
              </a:rPr>
              <a:t>The </a:t>
            </a:r>
            <a:r>
              <a:rPr lang="en-US" sz="2000" dirty="0" err="1" smtClean="0">
                <a:solidFill>
                  <a:srgbClr val="FFFF00"/>
                </a:solidFill>
                <a:latin typeface="Arial" pitchFamily="34" charset="0"/>
                <a:cs typeface="Arial" pitchFamily="34" charset="0"/>
              </a:rPr>
              <a:t>pagetoid</a:t>
            </a:r>
            <a:r>
              <a:rPr lang="en-US" sz="2000" dirty="0" smtClean="0">
                <a:solidFill>
                  <a:srgbClr val="FFFF00"/>
                </a:solidFill>
                <a:latin typeface="Arial" pitchFamily="34" charset="0"/>
                <a:cs typeface="Arial" pitchFamily="34" charset="0"/>
              </a:rPr>
              <a:t> type: </a:t>
            </a:r>
          </a:p>
          <a:p>
            <a:pPr algn="just">
              <a:buNone/>
            </a:pP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Skull expands outwards thinning and displacing outer horizontal plate of frontal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Inner table is substantially expanded and denser.</a:t>
            </a:r>
          </a:p>
          <a:p>
            <a:pPr algn="just"/>
            <a:endParaRPr lang="en-US" sz="2000" dirty="0" smtClean="0">
              <a:latin typeface="Arial" pitchFamily="34" charset="0"/>
              <a:cs typeface="Arial" pitchFamily="34" charset="0"/>
            </a:endParaRPr>
          </a:p>
          <a:p>
            <a:pPr algn="just"/>
            <a:r>
              <a:rPr lang="en-US" sz="2000" dirty="0" smtClean="0">
                <a:solidFill>
                  <a:srgbClr val="FFFF00"/>
                </a:solidFill>
                <a:latin typeface="Arial" pitchFamily="34" charset="0"/>
                <a:cs typeface="Arial" pitchFamily="34" charset="0"/>
              </a:rPr>
              <a:t>Sclerotic type: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Massive thickening of the entire base of the skull.</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Horizontal rim of radio opacity along the lower boarder of orbit.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53602" name="Picture 2" descr="http://www.contempclindent.org/articles/2010/1/3/images/ContempClinDent_2010_1_3_177_72787_f5.jpg"/>
          <p:cNvPicPr>
            <a:picLocks noChangeAspect="1" noChangeArrowheads="1"/>
          </p:cNvPicPr>
          <p:nvPr/>
        </p:nvPicPr>
        <p:blipFill>
          <a:blip r:embed="rId3" cstate="print"/>
          <a:srcRect/>
          <a:stretch>
            <a:fillRect/>
          </a:stretch>
        </p:blipFill>
        <p:spPr bwMode="auto">
          <a:xfrm>
            <a:off x="6553200" y="2590800"/>
            <a:ext cx="2570756" cy="348834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305800" cy="5943600"/>
          </a:xfrm>
        </p:spPr>
        <p:txBody>
          <a:bodyPr>
            <a:normAutofit/>
          </a:bodyPr>
          <a:lstStyle/>
          <a:p>
            <a:pPr algn="just"/>
            <a:r>
              <a:rPr lang="en-US" sz="2400" u="sng" dirty="0" smtClean="0">
                <a:solidFill>
                  <a:srgbClr val="FFFF00"/>
                </a:solidFill>
                <a:latin typeface="Arial" pitchFamily="34" charset="0"/>
                <a:cs typeface="Arial" pitchFamily="34" charset="0"/>
              </a:rPr>
              <a:t>The Cyst-like type:</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Presents as oval or rosette shaped </a:t>
            </a:r>
            <a:r>
              <a:rPr lang="en-US" sz="2400" dirty="0" err="1" smtClean="0">
                <a:latin typeface="Arial" pitchFamily="34" charset="0"/>
                <a:cs typeface="Arial" pitchFamily="34" charset="0"/>
              </a:rPr>
              <a:t>radiolucency</a:t>
            </a:r>
            <a:r>
              <a:rPr lang="en-US" sz="2400" dirty="0" smtClean="0">
                <a:latin typeface="Arial" pitchFamily="34" charset="0"/>
                <a:cs typeface="Arial" pitchFamily="34" charset="0"/>
              </a:rPr>
              <a:t>.</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Involves </a:t>
            </a:r>
            <a:r>
              <a:rPr lang="en-US" sz="2400" dirty="0" err="1" smtClean="0">
                <a:latin typeface="Arial" pitchFamily="34" charset="0"/>
                <a:cs typeface="Arial" pitchFamily="34" charset="0"/>
              </a:rPr>
              <a:t>metaphysis</a:t>
            </a:r>
            <a:r>
              <a:rPr lang="en-US" sz="2400" dirty="0" smtClean="0">
                <a:latin typeface="Arial" pitchFamily="34" charset="0"/>
                <a:cs typeface="Arial" pitchFamily="34" charset="0"/>
              </a:rPr>
              <a:t> or </a:t>
            </a:r>
            <a:r>
              <a:rPr lang="en-US" sz="2400" dirty="0" err="1" smtClean="0">
                <a:latin typeface="Arial" pitchFamily="34" charset="0"/>
                <a:cs typeface="Arial" pitchFamily="34" charset="0"/>
              </a:rPr>
              <a:t>diaphysis</a:t>
            </a:r>
            <a:r>
              <a:rPr lang="en-US" sz="2400" dirty="0" smtClean="0">
                <a:latin typeface="Arial" pitchFamily="34" charset="0"/>
                <a:cs typeface="Arial" pitchFamily="34" charset="0"/>
              </a:rPr>
              <a:t> in case of long bone.</a:t>
            </a:r>
          </a:p>
          <a:p>
            <a:pPr algn="just"/>
            <a:endParaRPr lang="en-US" sz="2400" dirty="0" smtClean="0">
              <a:latin typeface="Arial" pitchFamily="34" charset="0"/>
              <a:cs typeface="Arial" pitchFamily="34" charset="0"/>
            </a:endParaRPr>
          </a:p>
          <a:p>
            <a:pPr algn="just"/>
            <a:r>
              <a:rPr lang="en-US" sz="2400" dirty="0" err="1" smtClean="0">
                <a:latin typeface="Arial" pitchFamily="34" charset="0"/>
                <a:cs typeface="Arial" pitchFamily="34" charset="0"/>
              </a:rPr>
              <a:t>Endosteal</a:t>
            </a:r>
            <a:r>
              <a:rPr lang="en-US" sz="2400" dirty="0" smtClean="0">
                <a:latin typeface="Arial" pitchFamily="34" charset="0"/>
                <a:cs typeface="Arial" pitchFamily="34" charset="0"/>
              </a:rPr>
              <a:t> scalloping.</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Absence of </a:t>
            </a:r>
            <a:r>
              <a:rPr lang="en-US" sz="2400" dirty="0" err="1" smtClean="0">
                <a:latin typeface="Arial" pitchFamily="34" charset="0"/>
                <a:cs typeface="Arial" pitchFamily="34" charset="0"/>
              </a:rPr>
              <a:t>periosteal</a:t>
            </a:r>
            <a:r>
              <a:rPr lang="en-US" sz="2400" dirty="0" smtClean="0">
                <a:latin typeface="Arial" pitchFamily="34" charset="0"/>
                <a:cs typeface="Arial" pitchFamily="34" charset="0"/>
              </a:rPr>
              <a:t> reaction.</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Presence or absence of bone expansion.</a:t>
            </a:r>
          </a:p>
          <a:p>
            <a:pPr algn="just">
              <a:buNone/>
            </a:pPr>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Generally 2-5cm in diameter.</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Surrounded by a thin sclerotic boarder called </a:t>
            </a:r>
            <a:r>
              <a:rPr lang="en-US" sz="2400" i="1" dirty="0" smtClean="0">
                <a:solidFill>
                  <a:srgbClr val="FFFF00"/>
                </a:solidFill>
                <a:latin typeface="Arial" pitchFamily="34" charset="0"/>
                <a:cs typeface="Arial" pitchFamily="34" charset="0"/>
              </a:rPr>
              <a:t>RIND sign.</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
        <p:nvSpPr>
          <p:cNvPr id="151554" name="AutoShape 2" descr="data:image/jpeg;base64,/9j/4AAQSkZJRgABAQAAAQABAAD/2wBDAAkGBwgHBgkIBwgKCgkLDRYPDQwMDRsUFRAWIB0iIiAdHx8kKDQsJCYxJx8fLT0tMTU3Ojo6Iys/RD84QzQ5Ojf/2wBDAQoKCg0MDRoPDxo3JR8lNzc3Nzc3Nzc3Nzc3Nzc3Nzc3Nzc3Nzc3Nzc3Nzc3Nzc3Nzc3Nzc3Nzc3Nzc3Nzc3Nzf/wAARCADMAPcDASIAAhEBAxEB/8QAGwAAAgMBAQEAAAAAAAAAAAAABAUAAgMBBgf/xAA+EAABBAEDAgMECAQFAwUAAAABAAIDEQQSITFBUQUiYRMjMnEGFEKBkaGx0WKTwfAzY4OS4RUl8TRSVHJz/8QAFAEBAAAAAAAAAAAAAAAAAAAAAP/EABQRAQAAAAAAAAAAAAAAAAAAAAD/2gAMAwEAAhEDEQA/APjOVkS5mTJkzkOkkdqcQKH4LJQcKIIudV1QoC8Suw/BNsQtvdrf9oSjGTLGdRQOGFmkDQz/AGhb4vsQ8+7YT6tCXNkIDe6MifQCBrC1jjfs4/8AYEfAImVcUR/0wlcLtLRSMjkpgvlAziELn/4EP8tv7IprIb3x4P5Tf2SvHnJukUyV18oD2iD/AOPB/Kb+y6WwDc48H8pv7IZr+qvrDqFoGWLj4hb7Q4sBb0Jjb+yvJ9UhdQxMY3/lN/ZDwuqKNrSAADW/KhY958zSa60g7JNjGdjTi41HYe5b+yYOjwXgD6pji9rETbH5JdJhWQWgAlFMiMEVvt1oMvq0ImLDjwUP8lv7LQwY1GsbHP8ApN/ZUmlJe0gUCKUD0EMUFf8Apsf+U39lhJFAN/q0H8pv7LYuBWMp2IQZyiARkjGgv/8AJv7JXMI9QqCI/wCm39kSZyHlpPCwnlbzW5PZAPO2JhsQw/ywql0T4yBBDY/ywssmU2bBQzcjQ49kFch0fIhi/wBgSfMe0k+7Z9zQj8iTci9ileUbQKcytV6Wj7ksyPkmWXwls6DHoop0UQdHCig4UQRQqKFAVjcJhA6il0HAR2OC9wDUBT5SAS3oj8NskjAQ0n1WWNEyPcjU71R8c2ojsgLhgl22B+9bmKUCwy67FUgcSeqJD66oKYXtGg62Ob8wmULg5dxXgtp35q0kWg6ox5eo7INArWACqxEOG669gcaBO6AmAgMaALI4tanImLtOwPyVoXsjA0M2HJKkkxc4aGizsUHHSyks8xHO1IpntnxW0u24WTg/YmS3D7IRMGQ7SGgWetBAJOXtoPbV9apcD1vMXaXNkGxNgrGmgboOa1Uhz+DQ7qh95JQNNHJW7tmgDikAE0MbXWRZ9VjJIPhDRS3yjbSgHOG+6DOaUlCStjkHmaL7jZWkD9ZLnDT2Q7n0gFyoHAeQ2OxSid3IOxCdSP6Wl+bCJW23Z3QoEmSNilk6Yzki2u2I2IS6fqgx6KKdFEHRwooOFEEU6qKdUBMNmgNyeAnUEQgZR+Lql/g8WqR8xG0TbHzOwR7HFx33KDeN5J9EVCQKIQkbadsiod6PRAxhkIF9AEVG4Hc7eiEgNUES1oJHVAzxzbQjAfKEBj7ABHsFxjfgoM9Ba6waK77aj5m7jou1qV4445GgSWflyEBMEkj2ghoDSNgAty6ONlyOA9AFVjmABrdh03WGRBI5+rbT0QbfWYCQjWFj9PspOfRKW452Fb90bhxvY8kny/LhBllCTFb5XO0nn0WcYdLubrujZHMcTY1Ad1iXapGtAoDsKACC7I2htN/FUmdQ32Vw43sqZQ6gdAgX5Z8pCWOs2Exm3BtL5mDWLNboBvMAWuNoSWxaOkaWnuEDN8SAZ9oaRxBRbxshpmjTZQLvGoG+yjyWCidnj9CkMvC9E+5myRuPxNIH9F52TawUGPRRToog6OFFBwogig5UXYxbkDrwU6YJ2uGz9I/VGxxEFB+Gt0xGupTnGj1t4QZNYey3a07UFtHDZ3C2bFp4QaQtoC+UZGB1CwhYbsikXGBXCDZhrYBMYY/cEnqg8ZoO5TNg90AgFDaCqTof5eCtHtrcLEjzAFBsxwLgXdEUHGu6CfJHH5XEah0tbwyBzRvyg3uiDS2EgDSLQ2obFVnlDR5iPmg1lcCfIeVyAEXfPCpBJFK3Swt1H15VgdLgDygJbuu5IBj2VGHSRZ+L9F2Y201wgVyirS7IcGWT3TWZvRLsj/FLSNigEEjXXtuhpm3wEz+rt5aFk/HDuiBPICOiFnN2KT1+GCEBkYYbygQyO0u2STPAbO+uCbXos3Go7FIPEonNk37IAeiiiiDo4UUHCiCFa47bNrEorGGwQN8AXHQ6FPsJpDUi8Pdpfvwdk/xXbIDWR2LVxHRtWg7FbliDFrSdlrG2tlzSVpE0nkfegJhB4CPB92AO4QzGmgAi4o7FO4QR4bosoB79F0bcevZHZYEbKcRf6pZO8h3kbZBQZmN2x0ndF4zXaQXfklrzK/d4N/NE40hawBx3QGgkcGwscmOSSq/NZnItzmrrpnOa2iAEGkMDowLaUW15kbpk5HB6oWF1bAkE+q77bTIAeUDQFr2gjuo6iDugYMljSWuv5BHsj1M1A+UoAJnkvpvCxmja4h2nzBGPh0FwO/qh5WkG+loA9LvaANG3K0ay+m6uA66IWjW9kGLotkBlRc2m7htul2WNie3VB53OZuvP5zdbnFP86XXqDRt3SXJaSCgQTN0uKi0ym+YqIMhwouu0lx0AhvQE2QFxBw8o3GaTSDYLeAmmK0WEB+NFsE1xXPjI6t7ITHaKCYwtGlA2x9L2B7DsigyxYSzEf7KQA/C7YpxBVcIMtFGuo5V2NF7DdXe0B1jclaBoaASLsoNGjyClrk5hwvDjOGgyHysDuLVIgD5b/FYfSJteHQdhK6/w/wDKBVHmTyuMj6smz6o6OTVuaHe0nhJFAFD5ObI3Jay+NiEDuZxshp29FphsDo3OeQa/JI582RtB76FDbhMvC8i4i2RwJdwRuKQaxviM+nVXY90TmMAjj0mj2CVS+7nHcFNHu901z742QcicGtC5mu06XDkroA07boXJkaZWRuNEboKlri7VZsq2PlS4eQ2aMn+If+4ditJI9MYIJPWkK5wLbKD1mS1ksDJmfBI2wfRBPbYA6Irw8E+C4wdyG8LGQDVQquLtBiGO33VowL3tXFg/PuriOtxx1QZyNGhJvEiTUQ+ZTaR9v09AlWe25nH0CBFkxVaVZLKJT7JYCClOSxB5rNb5yot/EGU4qIFo4UUHChQaY7dT7TfEZulmGLTnEagYQN2CYQt24QmOEfFxSDSk1jOwcOCLtLmC0Vj5PsfJIwuj9OQgbRxtczUeiq5mo7ozEjxpMQSMmBbf3g9lo1kQB0tefVAvOqMtBBFC1vksGf4TkRhvvI6kaO9f+Vo+JjgbJH/22WeIHYszXEaozs4jewdig8o0tY8X33UzY4ptMrmkFuxI6o/xvBONmvDONSCe0vYY9xfCBPlFr37kX6orwx0sLrry3s4G0O6BxlDADd0mDX6GiOI6a2NdUGZkmmyy/erskmwvQsyGywtiJGw/Ery7pJm5rad7oVYI7prI8MAcyw49AEDEyNANIKaP22WHtK60ufCHAHfoqkOab3QGAOaxwe60IGl87YwbJNUrCSRwo70i/CovfiRw8wKB5kyOgwI449jx+CHhaX0au/7tFyRag32j9LQ0Hjvv/VXiBoaWhjfs90FRiv50n7gunHk0uGk8bbLd9tbyST6lDPyZImudrLn15Wk7AoAZnR4w955pCLDQlUx1uLnHd26JIJeXSWSeSVhlNqqQATM2KV5LU3lOxtLcpu5Qeb8RZuVFt4iNyaUQefHCh4UHCh4QFYKd4gSXATvG6IGWOabaLx90PhQmZ4YNgNyeyeweHxtiLoy55HIvdAM2gtwC4hjdyTshNVSFu+34ppgYz2+9k2NbA8oLYl4zyGm7+Id03xXh+ztkuY1uvdgtHRhunbZAS+OtnDZATNfjzAsOx6HqjmvtoD1lmRl51N6IM/GMQZmBHOy9bBTvkF59sbSRY3C9bhmojEftA0PUJB4pjeyd7SBvk+1X2T+yAIwsc4kt8xFByDlwZIjq5F3aPZJrAB2I5RDHCq2QKp8YSyCRwsEbX0WjYXuZqI2HF9U3ibEa1NGyIk0NZbWjjoEC/HjIjDSN+Vd4aOlq4fqulR5DRZ5KCjACSK3JTHwXEMs+mtupS9rixzfLqJNBvUr1eDjjDwHG/eGtXoeyALxE+0ydDB5Qf+UU1vG3ItZPj1ZJO2+4C21aBb6FcIOS7ktbyOUvyYjRpwREcusuAPO6ynpAA+J5jc6thz8kBM/y11Ce45oEOqjygsjAifKNDiwE9NwgTy48kjA5g56XulGSHRv0yAgjuvWz6cPVFEy+73c/8JL4hEMkEHZ4+EoPKeIcFRd8QGnUDyNiog8yOFDwoOFCgLwOid43RI8Hon2AA6eNp6kIPR4jBFA0AbkW75ozH1WDZHyQ4uwOiKxAS/f4R+aA/IcWyh4A8wBul0SEMNhWaAaaTYP5LOQFpq0HWGxfVbFxaPkFXHjLqV8x0WPGBM8B7uG0SUEx8klwae+6YzM0wh18rzkc8cRc9ry49G6SE8jzXZOA3UAHdwgJxBtG5orSTf5JbkF0PiGQ2raHVXQhawy5DCKlOnsEPnzyx54lGlzZGg+YdRsf0/NANleHhzvbYZAPWMn9CsWRTN2fE9p+SYMyYJTTgYXnry0/stSyVgP2h6G0AFPDbLSPuW5cTFvwrtcdVHcLXYagB0BCBe0uaT5T+CyMOTkS6YonH1OwHzKMMj9flJ5RkTH6faTvDGDl7z+ndBzHxWYjNViTIIrV0b8v3TfCBf4Yz2hq3uBvZJps9rRWLH6GR/J+7oi8Z0rsCFr3m3W/8Tt+VICCD9b8u7RQvosvGpGwgBpG44HRZiIRvFEmt9ylPirnuzC5jiDW9FAb4e50rq6j1RUzKNnskUWRkQStkZK6xuvTwOhz8QTtNE/EB0KBcyw4UuyMDaeduy1kx3xyi/hPDgscndza7bIAs3cF56pU5u9p1M22mwljo26y20HkfHWBuRIBwaKi0+ko0ZFddP8AVRB40cLhXRwuHlAZhjcJz4e4MyY3ngOBKUYg6pxiR7BB6524aWgEHj1RmLHQ1JX4E/20b8ZxssGtny6hPcdm1VSC2ghwpXlGrdcbYddXujGx6gB1QVg0QY75pPhYLK87LO7ImfNKbLj+A7L0HjzNPhfsoj5i4Fw7gLzLw4U1vJQdYdT/AEtOfDZB7HR1aePRKmsDKv8AFXjnfBMHtF9CO4QegMgA2WOSz28VD4gbb+yxgm9s3U3jqOy1DxeyAJzbFEUQi8GYlml3I2BWpEbx5mB3r1V2RMYLa3TfCDaHFEjtVIoYbDI9tfYAXcRzY4wXFdbORIZDwdq9EAb/AA72ZLg75AhL82LIkkY2w5jel9U+mcHiwbBWLANRtoI9UCaGMySCIgiuT2CaSPqg2gAKA9FvIxhZ5Whp9Al8rixxD9v4uiDWSQBlk0K3KUyP1uMhG5K7lziXyMPk6nushsKBQYSuLZBfBKe/Rt7i+fH+yW6h6JPPF7SKx8Q3TvwgiGJjxy8+b1QNDGTBI1w+EWClcrSD/FSezCoCNt+SlEu7yaQClljf70tymtx2yTP+Fv5noE7EerYJF9J3VJFjN4aNTvmUHjvGC7IkfK7k9Oyi18QbTXBRB4ocKDlQcKN5QMMNt0nuKNgk2A3YFO8UcIG/gzvZeJ47uheGn5HZerni9hKR0teQxTpljcOjgfzXuvFGeaN4+00IA20av7imeHGHjUegQAZwmmLUGPLNJ8DGF7vuCBN4nKC+Uu4bskcTSbcR8kRNK/JcXO2s3Q6LukaapBi/cqjnX5a46rQtLnfJZHYm/wAUFoXujcCHFp9Ewiy73kYCe42Ss7t25C0gmvY8oHUGRG916HUOURPOwt8gs9Ag2D2cDQBudyuucBHfVAfhyGRp1GyNkXY0UkmHOWPI6lFv8QjiZchrdAS52l+xWvtQ0A1uV5+bxzGMmxJI9EZFnxTsDmP29UDD605xILBsgPE36oXajuNwryZMcTiXHkXaU+IZ7ZAY2G77dEGYcCPmtoWOPyCwxWcaka3Z1Dqg1aAW0t8OX2fu3Hyh1gqkY2tcc2yg9Y4XhsdyHMtKXiyj/B7k8FYDuYnOb91/8oUtq0ExI9UlfevI+Ov9r4lkO6B1D7tl7bCaAXu7BeDyne0yJnd3k/mgR+IjyuUVvER5Xf31UQeF6LrOVzoux8oG+CPIE3x+EqwxsAm+MLpAwZsGlfQc4asfHd/Avnw2AX0bJF4GOR1aEALRZAHdG+LH2HgkgHMhDfzWEDSXgdytfpINOFCzu9B5nQAQRsVcmjuF2Rptqs4bC0ArtiaWemxutMhpB8qqT0IpAM62nbhYxOJyoy3vut5iWg77IKOUMyI3cboPTaxK1ungKkpqgEPiy6HEkeQ8j+qvM7z82OhQVc4xvDm9/wAUN4pk6sZxHRwtXnfslfi0/s8TT3e0IB2P1zaimOC/W7R6pNGTdjcnqjsOUlxa0V3KDvjeQfrUTI3HQ2waPJ/ZbYwADb3J3JQfiw0CN56vWuPLqaN0DeM8Ut2SAkXshYH221r9seqBpHRYus3cRXCpAfdraMc7IH30d3wZ2njWf0Cyk/xHdN1p9G94chvZ39FSVtTuHS0GsPlx5jXDV88u7PdfQz5cDId2Yf0XzuMW0oFniQprj/fKit4m33bv76qIPA9FpALeFl0CIxP8QIGuKKpOMMJZjAbbJviGgKCAtw2C+lZDa8OxT/CP0XzmR3k4HC+kZUp/6bijS3hv6IB8aPVMwDuq/SgebGZ8ytvD5T9ZHlbyhvpNMXZcALW/Cf6IFErDsq6dR4W73muAs2SeUnSEAb2EvsrOZoAsLeWQ1dBCySE70OEAc7SAUty3BsZPBTHLkPYJPnvJjPCBx4Pmx5GKI3uAkZytvrQifUm7D2/ovCvyZcecOicWlEHxbLYBTwQejhaD2mQWiix4cCL54SD6R5DIcWMWLMgP5FecPjGZFlOp4IdsQeEJnZs+XJczgQ3gDhB6TD8TxZGFjpA1rBVHbUUXi5sJefZEkD7gvM47R7NuyKxvKTSBr4vlh7449QNbndFYb7aKXm2OL5XOdza9FhOpo2CB3ihxYNkWG8ITHkOluwRbZCXcDhAwi8sYRUbefVBxyExjytRLJXaeAgdfRg++yG9KBWmW0idwQv0ancMuamt+EIvOnd7c+VqCz2/9pyT/AJbv0K+fRMti+hGY/wDS5m6W1od+hXgIn+X4RwgV+Js927++qiv4o6437Dp+qiD/2Q=="/>
          <p:cNvSpPr>
            <a:spLocks noChangeAspect="1" noChangeArrowheads="1"/>
          </p:cNvSpPr>
          <p:nvPr/>
        </p:nvSpPr>
        <p:spPr bwMode="auto">
          <a:xfrm>
            <a:off x="63500" y="-942975"/>
            <a:ext cx="2352675" cy="19431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51556" name="AutoShape 4" descr="http://images.radiopaedia.org/images/391920/cc1fcdc7c346159185da38094179db.jpg"/>
          <p:cNvSpPr>
            <a:spLocks noChangeAspect="1" noChangeArrowheads="1"/>
          </p:cNvSpPr>
          <p:nvPr/>
        </p:nvSpPr>
        <p:spPr bwMode="auto">
          <a:xfrm>
            <a:off x="63500" y="-136525"/>
            <a:ext cx="5314950" cy="43815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51558" name="AutoShape 6" descr="http://images.radiopaedia.org/images/391920/cc1fcdc7c346159185da38094179db.jpg"/>
          <p:cNvSpPr>
            <a:spLocks noChangeAspect="1" noChangeArrowheads="1"/>
          </p:cNvSpPr>
          <p:nvPr/>
        </p:nvSpPr>
        <p:spPr bwMode="auto">
          <a:xfrm>
            <a:off x="63500" y="-136525"/>
            <a:ext cx="5314950" cy="43815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51560" name="AutoShape 8" descr="http://images.radiopaedia.org/images/391920/cc1fcdc7c346159185da38094179db.jpg"/>
          <p:cNvSpPr>
            <a:spLocks noChangeAspect="1" noChangeArrowheads="1"/>
          </p:cNvSpPr>
          <p:nvPr/>
        </p:nvSpPr>
        <p:spPr bwMode="auto">
          <a:xfrm>
            <a:off x="63500" y="-136525"/>
            <a:ext cx="5314950" cy="43815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51562" name="AutoShape 10" descr="http://images.radiopaedia.org/images/391920/cc1fcdc7c346159185da38094179db.jpg"/>
          <p:cNvSpPr>
            <a:spLocks noChangeAspect="1" noChangeArrowheads="1"/>
          </p:cNvSpPr>
          <p:nvPr/>
        </p:nvSpPr>
        <p:spPr bwMode="auto">
          <a:xfrm>
            <a:off x="63500" y="-136525"/>
            <a:ext cx="5314950" cy="43815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066800"/>
            <a:ext cx="6400800" cy="5410200"/>
          </a:xfrm>
        </p:spPr>
        <p:txBody>
          <a:bodyPr>
            <a:normAutofit/>
          </a:bodyPr>
          <a:lstStyle/>
          <a:p>
            <a:pPr algn="just"/>
            <a:r>
              <a:rPr lang="en-US" sz="2000" dirty="0" smtClean="0">
                <a:latin typeface="Arial" pitchFamily="34" charset="0"/>
                <a:cs typeface="Arial" pitchFamily="34" charset="0"/>
              </a:rPr>
              <a:t>Radiographic features depend upon stage of the lesion:</a:t>
            </a:r>
          </a:p>
          <a:p>
            <a:pPr algn="just"/>
            <a:endParaRPr lang="en-US" sz="2000" dirty="0" smtClean="0">
              <a:latin typeface="Arial" pitchFamily="34" charset="0"/>
              <a:cs typeface="Arial" pitchFamily="34" charset="0"/>
            </a:endParaRPr>
          </a:p>
          <a:p>
            <a:pPr algn="just"/>
            <a:r>
              <a:rPr lang="en-US" sz="2000" i="1" dirty="0" smtClean="0">
                <a:solidFill>
                  <a:srgbClr val="FFFF00"/>
                </a:solidFill>
                <a:latin typeface="Arial" pitchFamily="34" charset="0"/>
                <a:cs typeface="Arial" pitchFamily="34" charset="0"/>
              </a:rPr>
              <a:t>Initially lesion </a:t>
            </a:r>
            <a:r>
              <a:rPr lang="en-US" sz="2000" dirty="0" smtClean="0">
                <a:latin typeface="Arial" pitchFamily="34" charset="0"/>
                <a:cs typeface="Arial" pitchFamily="34" charset="0"/>
              </a:rPr>
              <a:t>may appear </a:t>
            </a:r>
            <a:r>
              <a:rPr lang="en-US" sz="2000" dirty="0" err="1" smtClean="0">
                <a:solidFill>
                  <a:srgbClr val="FFFF00"/>
                </a:solidFill>
                <a:latin typeface="Arial" pitchFamily="34" charset="0"/>
                <a:cs typeface="Arial" pitchFamily="34" charset="0"/>
              </a:rPr>
              <a:t>unilocular</a:t>
            </a:r>
            <a:r>
              <a:rPr lang="en-US" sz="2000" dirty="0" smtClean="0">
                <a:solidFill>
                  <a:srgbClr val="FFFF00"/>
                </a:solidFill>
                <a:latin typeface="Arial" pitchFamily="34" charset="0"/>
                <a:cs typeface="Arial" pitchFamily="34" charset="0"/>
              </a:rPr>
              <a:t> or </a:t>
            </a:r>
            <a:r>
              <a:rPr lang="en-US" sz="2000" dirty="0" err="1" smtClean="0">
                <a:solidFill>
                  <a:srgbClr val="FFFF00"/>
                </a:solidFill>
                <a:latin typeface="Arial" pitchFamily="34" charset="0"/>
                <a:cs typeface="Arial" pitchFamily="34" charset="0"/>
              </a:rPr>
              <a:t>multilocular</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radiolucency</a:t>
            </a:r>
            <a:r>
              <a:rPr lang="en-US" sz="2000" dirty="0" smtClean="0">
                <a:solidFill>
                  <a:srgbClr val="FFFF00"/>
                </a:solidFill>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 the </a:t>
            </a:r>
            <a:r>
              <a:rPr lang="en-US" sz="2000" i="1" dirty="0" smtClean="0">
                <a:solidFill>
                  <a:srgbClr val="FFFF00"/>
                </a:solidFill>
                <a:latin typeface="Arial" pitchFamily="34" charset="0"/>
                <a:cs typeface="Arial" pitchFamily="34" charset="0"/>
              </a:rPr>
              <a:t>intermediate stage </a:t>
            </a:r>
            <a:r>
              <a:rPr lang="en-US" sz="2000" dirty="0" smtClean="0">
                <a:latin typeface="Arial" pitchFamily="34" charset="0"/>
                <a:cs typeface="Arial" pitchFamily="34" charset="0"/>
              </a:rPr>
              <a:t>there is mottled radio opacities which are seen as </a:t>
            </a:r>
            <a:r>
              <a:rPr lang="en-US" sz="2000" dirty="0" smtClean="0">
                <a:solidFill>
                  <a:srgbClr val="FFFF00"/>
                </a:solidFill>
                <a:latin typeface="Arial" pitchFamily="34" charset="0"/>
                <a:cs typeface="Arial" pitchFamily="34" charset="0"/>
              </a:rPr>
              <a:t>ground glass </a:t>
            </a:r>
            <a:r>
              <a:rPr lang="en-US" sz="2000" dirty="0" smtClean="0">
                <a:latin typeface="Arial" pitchFamily="34" charset="0"/>
                <a:cs typeface="Arial" pitchFamily="34" charset="0"/>
              </a:rPr>
              <a:t>in </a:t>
            </a:r>
            <a:r>
              <a:rPr lang="en-US" sz="2000" dirty="0" err="1" smtClean="0">
                <a:latin typeface="Arial" pitchFamily="34" charset="0"/>
                <a:cs typeface="Arial" pitchFamily="34" charset="0"/>
              </a:rPr>
              <a:t>extraoral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flim</a:t>
            </a:r>
            <a:r>
              <a:rPr lang="en-US" sz="2000" dirty="0" smtClean="0">
                <a:latin typeface="Arial" pitchFamily="34" charset="0"/>
                <a:cs typeface="Arial" pitchFamily="34" charset="0"/>
              </a:rPr>
              <a:t> </a:t>
            </a:r>
            <a:r>
              <a:rPr lang="en-US" sz="2000" dirty="0" smtClean="0">
                <a:solidFill>
                  <a:srgbClr val="FFFF00"/>
                </a:solidFill>
                <a:latin typeface="Arial" pitchFamily="34" charset="0"/>
                <a:cs typeface="Arial" pitchFamily="34" charset="0"/>
              </a:rPr>
              <a:t>and orange peel in </a:t>
            </a:r>
            <a:r>
              <a:rPr lang="en-US" sz="2000" dirty="0" smtClean="0">
                <a:latin typeface="Arial" pitchFamily="34" charset="0"/>
                <a:cs typeface="Arial" pitchFamily="34" charset="0"/>
              </a:rPr>
              <a:t>high resolution intraoral radiography.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 the </a:t>
            </a:r>
            <a:r>
              <a:rPr lang="en-US" sz="2000" i="1" dirty="0" smtClean="0">
                <a:solidFill>
                  <a:srgbClr val="FFFF00"/>
                </a:solidFill>
                <a:latin typeface="Arial" pitchFamily="34" charset="0"/>
                <a:cs typeface="Arial" pitchFamily="34" charset="0"/>
              </a:rPr>
              <a:t>late stage</a:t>
            </a:r>
            <a:r>
              <a:rPr lang="en-US" sz="2000" dirty="0" smtClean="0">
                <a:latin typeface="Arial" pitchFamily="34" charset="0"/>
                <a:cs typeface="Arial" pitchFamily="34" charset="0"/>
              </a:rPr>
              <a:t>, it is seen as </a:t>
            </a:r>
            <a:r>
              <a:rPr lang="en-US" sz="2000" dirty="0" smtClean="0">
                <a:solidFill>
                  <a:srgbClr val="FFFF00"/>
                </a:solidFill>
                <a:latin typeface="Arial" pitchFamily="34" charset="0"/>
                <a:cs typeface="Arial" pitchFamily="34" charset="0"/>
              </a:rPr>
              <a:t>dense radio opacity.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There is no sharp demarcation between the lesion and normal bone.</a:t>
            </a:r>
          </a:p>
          <a:p>
            <a:endParaRPr lang="en-US" sz="2000" dirty="0" smtClean="0">
              <a:latin typeface="Arial" pitchFamily="34" charset="0"/>
              <a:cs typeface="Arial" pitchFamily="34" charset="0"/>
            </a:endParaRPr>
          </a:p>
          <a:p>
            <a:pPr>
              <a:buNone/>
            </a:pP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7" name="Picture 2"/>
          <p:cNvPicPr>
            <a:picLocks noChangeAspect="1" noChangeArrowheads="1"/>
          </p:cNvPicPr>
          <p:nvPr/>
        </p:nvPicPr>
        <p:blipFill>
          <a:blip r:embed="rId3" cstate="print"/>
          <a:srcRect l="22414" r="25862"/>
          <a:stretch>
            <a:fillRect/>
          </a:stretch>
        </p:blipFill>
        <p:spPr bwMode="auto">
          <a:xfrm>
            <a:off x="6454588" y="1219200"/>
            <a:ext cx="2689412" cy="3048000"/>
          </a:xfrm>
          <a:prstGeom prst="rect">
            <a:avLst/>
          </a:prstGeom>
          <a:noFill/>
          <a:ln w="9525">
            <a:noFill/>
            <a:miter lim="800000"/>
            <a:headEnd/>
            <a:tailEnd/>
          </a:ln>
        </p:spPr>
      </p:pic>
      <p:sp>
        <p:nvSpPr>
          <p:cNvPr id="149506" name="AutoShape 2" descr="http://images.radiopaedia.org/images/391920/cc1fcdc7c346159185da38094179db.jpg"/>
          <p:cNvSpPr>
            <a:spLocks noChangeAspect="1" noChangeArrowheads="1"/>
          </p:cNvSpPr>
          <p:nvPr/>
        </p:nvSpPr>
        <p:spPr bwMode="auto">
          <a:xfrm>
            <a:off x="63500" y="-136525"/>
            <a:ext cx="5314950" cy="43815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934200" cy="710736"/>
          </a:xfrm>
        </p:spPr>
        <p:txBody>
          <a:bodyPr>
            <a:normAutofit/>
          </a:bodyPr>
          <a:lstStyle/>
          <a:p>
            <a:r>
              <a:rPr lang="en-US" sz="3200" i="1" u="sng" dirty="0" smtClean="0">
                <a:solidFill>
                  <a:srgbClr val="FFFF00"/>
                </a:solidFill>
                <a:latin typeface="Arial" pitchFamily="34" charset="0"/>
                <a:cs typeface="Arial" pitchFamily="34" charset="0"/>
              </a:rPr>
              <a:t>Different stages of fibrous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lstStyle/>
          <a:p>
            <a:endParaRPr lang="en-IN"/>
          </a:p>
        </p:txBody>
      </p:sp>
      <p:pic>
        <p:nvPicPr>
          <p:cNvPr id="4" name="Picture 6"/>
          <p:cNvPicPr>
            <a:picLocks noChangeAspect="1" noChangeArrowheads="1"/>
          </p:cNvPicPr>
          <p:nvPr/>
        </p:nvPicPr>
        <p:blipFill>
          <a:blip r:embed="rId3" cstate="print"/>
          <a:srcRect/>
          <a:stretch>
            <a:fillRect/>
          </a:stretch>
        </p:blipFill>
        <p:spPr bwMode="auto">
          <a:xfrm>
            <a:off x="3048000" y="4191000"/>
            <a:ext cx="2857500" cy="2124075"/>
          </a:xfrm>
          <a:prstGeom prst="rect">
            <a:avLst/>
          </a:prstGeom>
          <a:noFill/>
          <a:ln w="38100">
            <a:solidFill>
              <a:schemeClr val="tx1"/>
            </a:solid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228600" y="1524000"/>
            <a:ext cx="3962400" cy="232410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715000" y="1600200"/>
            <a:ext cx="3276600" cy="22936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791200"/>
            <a:ext cx="8153400" cy="838200"/>
          </a:xfrm>
        </p:spPr>
        <p:txBody>
          <a:bodyPr>
            <a:normAutofit/>
          </a:bodyPr>
          <a:lstStyle/>
          <a:p>
            <a:r>
              <a:rPr lang="en-US" sz="2400" dirty="0" smtClean="0">
                <a:latin typeface="Arial" pitchFamily="34" charset="0"/>
                <a:cs typeface="Arial" pitchFamily="34" charset="0"/>
              </a:rPr>
              <a:t>Typical </a:t>
            </a:r>
            <a:r>
              <a:rPr lang="en-US" sz="2400" dirty="0" smtClean="0">
                <a:solidFill>
                  <a:srgbClr val="FFFF00"/>
                </a:solidFill>
                <a:latin typeface="Arial" pitchFamily="34" charset="0"/>
                <a:cs typeface="Arial" pitchFamily="34" charset="0"/>
              </a:rPr>
              <a:t>ground glass </a:t>
            </a:r>
            <a:r>
              <a:rPr lang="en-US" sz="2400" dirty="0" smtClean="0">
                <a:latin typeface="Arial" pitchFamily="34" charset="0"/>
                <a:cs typeface="Arial" pitchFamily="34" charset="0"/>
              </a:rPr>
              <a:t>appearance of fibrous dysplasia</a:t>
            </a:r>
            <a:endParaRPr lang="en-IN" sz="2400" dirty="0">
              <a:latin typeface="Arial" pitchFamily="34" charset="0"/>
              <a:cs typeface="Arial" pitchFamily="34" charset="0"/>
            </a:endParaRPr>
          </a:p>
        </p:txBody>
      </p:sp>
      <p:pic>
        <p:nvPicPr>
          <p:cNvPr id="4" name="Picture 2"/>
          <p:cNvPicPr>
            <a:picLocks noChangeAspect="1" noChangeArrowheads="1"/>
          </p:cNvPicPr>
          <p:nvPr/>
        </p:nvPicPr>
        <p:blipFill>
          <a:blip r:embed="rId3" cstate="print"/>
          <a:srcRect r="17808"/>
          <a:stretch>
            <a:fillRect/>
          </a:stretch>
        </p:blipFill>
        <p:spPr bwMode="auto">
          <a:xfrm>
            <a:off x="152400" y="1143000"/>
            <a:ext cx="4412974" cy="3383280"/>
          </a:xfrm>
          <a:prstGeom prst="rect">
            <a:avLst/>
          </a:prstGeom>
          <a:noFill/>
          <a:ln w="9525">
            <a:noFill/>
            <a:miter lim="800000"/>
            <a:headEnd/>
            <a:tailEnd/>
          </a:ln>
        </p:spPr>
      </p:pic>
      <p:sp>
        <p:nvSpPr>
          <p:cNvPr id="3074" name="AutoShape 2" descr="data:image/jpeg;base64,/9j/4AAQSkZJRgABAQAAAQABAAD/2wBDAAkGBwgHBgkIBwgKCgkLDRYPDQwMDRsUFRAWIB0iIiAdHx8kKDQsJCYxJx8fLT0tMTU3Ojo6Iys/RD84QzQ5Ojf/2wBDAQoKCg0MDRoPDxo3JR8lNzc3Nzc3Nzc3Nzc3Nzc3Nzc3Nzc3Nzc3Nzc3Nzc3Nzc3Nzc3Nzc3Nzc3Nzc3Nzc3Nzf/wAARCACDAMUDASIAAhEBAxEB/8QAGwAAAQUBAQAAAAAAAAAAAAAABAABAgMFBgf/xAA8EAACAQMCBAMGAwcDBAMAAAABAgADBBESIQUxQVEiYXEGEzKBkaEUQtEjQ1JiscHhBxUzFiRj8HKS0v/EABkBAAMBAQEAAAAAAAAAAAAAAAABAgMEBf/EACARAAICAwEAAwEBAAAAAAAAAAABAhEDEiExBBNBMlH/2gAMAwEAAhEDEQA/API/9ucZ8Y+kccNIUeIc8+vlNEPTIzqlVSsxGKYx5mWlZq9UV2FJLS799XPQgaTy/WV8QSjVra6AODuc88yWn6+cWmVrwzYGaZHLnEKJOdZPliF6QYmTyi0QrARb4TcvnqABiKnSZByG53hhpnG32lZpNDQYKqsTnzhPDyFd1c4BG2/WTp0l1gVc6fKTqW9NRlGYnsTJcSo86i25AFJvEOUzmZc4NMEDl/nvCVoFvD17mQq29Wluw2Jk6lybkroG0nz27y6zOipqOxHKSUMwIYSAGioNQOO8dGaCS3vNZxgkYz2MopoWIdz8O5x1hCgPWp06KtUZuaoNRGfITXsPZDj3E0JpcPqUlIwtS5Huwe+x3+0FFt8G5JemDTrK4KtgMfh/zCbao4KnOfUbzuOGf6S1nIfifEUTPNLenk//AGb9J1/Dv9POAWelmtnuHA516pYeunl9pf1SkTH5EIenlLXT1UC1FDDybGYJd1PdlTTGGznZs4nWe3XAE4Ff/iKSlbGvnR2R+ZXB+o+Y6TjXdXPidfSZaNPpvOcXBV+g1SnRcl3qMpO+kgSs/sxlHOPpLqiq3wlT6StqZHYRmJKqupKdPwgg5BYkE/aXUqbUaONvD1HMypNZAXmq8sjMmXqU18OkjtNccq6RKNgD1GLkktz6ZihLVKdQ5ajv5GKJ9dhQcTtG585MgHlG0yyhgI4UdpJVkgoHLMYiGkRiJcBHAyeY+UQFIAxzi0+cu0rncydKg9d9FGm1R/4UGTGkALpzHFPqBOgs/ZXiV1gtRWih61G3+g3+s3rL2HoKQ13cVKp/hTwj9f6S1Bsh5Ix9ZwgG2Gh1vwW/vQv4axrVBn4iukfU4E9NseA8MsmD0bOitQDHvNOW+p3moqqOQGPSP6k+sh/IpVE88svYC+rMDcXNGgp5gJ7wn+gnQ2PsDweiFN1Ta5Yc9ZwD8lxOmVgJIPKUEjF5ZMjw/hdhw9NNla0aC5zilTC/0hy4HICDq8mHjItv0KVhLNUEDywPFQAvHeGUOMcNrWd0uadQbbbqehHmDvPEeI8Nfht5WtLlf2tJsE42bsR5Ge86gR1nG/6gcB/HWn461QfiqCksAuTUpjOR8tyPn3kyipG2LJTpnlj0EYfAp+UoNkg+HI9DDSPvFpMx1OkAFpj8xj+4HUmHaZEp5R0gAPw6+XzihZHlFDVAICPvJ4j4joCIBj4PUx8RxCh2NiX2dBbi7o0HcotRwmrGcZOJTjeX2dpc3tylvYoXuGPgHLfnmFB1+Hb2XsnY2+DWVqzf+Vsj6DabVtZ0KChaVJFUclUYH0hdSlWphBc0zTqsgLKeh9ZAGdCquHBNyumSUKOgkg0qJhVjbG4qjOyD4jBuiUm2RUOw1KpIHYRtW+DNmq9K3TCjYDbEw6jAuzDbJijKy5w1os1SQaRoUKlckUlLGNUR6LaailW7GO0TTLlaWB4MG2ktUBWEq0tDwRWlgaAwpWiqgOmnvKA28sDRAeW+2HBf9s4gatFcW1diVAHwN1H9x/ic+R3nsXGuH0uJWFS3qbahsw5qehnk13a1LW4qW9cYq0mKsJEl+nXjnsqBdpFjvLCvaQZM9cyDQrO/KKS0jzigAsRYl9e1ubdite3q0iOeumQPqZVzgFkcR8R+XSOBABgMza9jtf8A1DaFOQJL/wDxxMlQuls5z+Xt8513sDYszXF9gYX9kpxzPM7/AEkydIuHp6Zc0EvuG7DNSn4lM5oMCOc6OyqabcIxIGnrOWptqORsCcgQwSfUZ/MgrUkF0UNRgJt0NNKkEUYmbZJpXJG8IrVgEI6zVuzGEdVZRf1tT6VOAO0roW7VH1MMJ1kqFE1GLvyEM1hUyNsdI75SJq3bLqFxTt00qpAmdf3P4qtqVT4RjlviQqM1appTaaFl7m2HjONtzF/PRtbKjJ1SYaK+am93UajgITkSoNNF4c7VMvDyxWg2qWK0YBAaTDQcNJh4qGEZBE47254R72kOIURh6IxV/mTv8v6ek6xWka6CqhVsHbkRE0XGVM8cziRbB5CaXtBw1uF8QekATSfxUvTt8uX07zLJxMWq4daaatESN4ojFAZ6bVZbikyI4Oo4/wDQYPccE4TdJ4bZNTfvKZwftzj1VS/cIKGFJ+LTgtF/zYt7MlKVPIqVRtv/AAp+sxa0fGYpujCuvZWk1VVsLxiBn3vvFGEPYEczA7r2Y4lSdvc0hcqv5qXP6HB+mZ19tT0/CBTpLsABCmesB7pQBn+bcxfY0VbPPrDg93eXyWa0XSo3P3ilQo7nM9Z4bwleH8OpW1BToRd2PU9T8zAbWmwq0veNq1g4yd8fpOmsB4VVsctswm3KJ04q9Zy/tbxduD0bOlrRvxj6CcadKZGo+fPHzkbWhvhh1ncPZW92qrd21GtoOV95TDaTyyMjYzJuLcI7IVGQSI8MteCzx2aYClMADHISitSPvBucQ009MiwHWbJmLVlKsETHKDu+tsAmX16ZbcSoAKOW8pESRNAKadNXeD1HqVWK0wSZM5qbY2l9CrTtiCVyMHeOxVZlOGDEMCCOYMQaW31wK9yzgYBlGZovDmlxlgaTBlIMmG2jEXAx8ykGS1QGXK5EmH7wfUJW9bTCgAvaThg4lYsij9qp1U28+3oeU81YbkMCCDgg9DPUXuwPiO04n2qtUW6/FUcYqHFRf5u/zH9JnOPLN8MvxmBv3ijgeY+ZimZ0HpTM927U6blaIOKlcbFv5V/uYS9KmEVKQAUDCqsDBKqqINKDYKOQEvpuwPg+AbZnLKVmRc4CqFG57SrIp7tu7bBc4J8v89JZUcUqRquM52A6k9MCA5qVHBIGo7eQ8v17yENB9k5NwGQjI3LdD6eU6ayvMYXPqZzCBgUyDjviFW9wNWCTt9JqvDoxrh3NtchgOsF4oB7xXBHiG8B4fcLUA09OeTDLqmr0jUI3U7HyMSdSNJw4AMsqZYS2DKXE6DlKXG0EKeIkwpmxA69XEpCfCbOEGxgNxcam0jlK6tYsTKZrFHNKbZLMcbSOYsyjMnnEWqRzFACwGSJ2zKalVKFMvXdaaD8ztgTEvvayyoFktEe5cfmHhUH1O5+kVopRb8Oi57d5k8T4tY2JIrVwag/dp4m+g5fOcjfcev74MtSqKdM/u6Q0j59TMvbGJDn/AIbRwf6zcvfaOtVytogpL/E/ib9B95i1a1Ss5es7O3djmRjESHJv02jFR8Gii5RRFHpFM9SN+sJytOmalR1VF3OZSmlTqJGBucnG0FuajXADHK0V3RcYLH+I/wBv15cdWZoapXetWNV/DjamhO6Dv6n7cu8Jogqmktudye0Et6OGDklvXnD6FJrpvdICuD4qmftApK2E2itcszMSqJsu5x8+3rLqtoxZdbaCeRqjY+jDaadha+4KoFxgbEcj8+kPqW3u8+5wCfipN8J9e3qNo14dMY6mbY07miQrU1KnbKtkGdCoqV7Z1C4JU7E9ek56u6WjKyZSjq0vTO3u285s2VzlQVfIiZrVoELb7ZEiz7RrlgtV98b/AG5/3gNa4HQzpj1WcMnTJ3FQAHcTMr1NRO8VauzHYwcnvN4o55zsRMbMbfOwJkK9ajbJruKtOkvd2AlmdWWDcyQEwL32nt6WUtaTVmx8THSP1MwrzjV9e5D3BSny93S8I/U/MxOSRccUmdfe8WsbLUK1cGoP3aeJvp0+cwb32quKmVsaIog/nqeJv0H3nOnI6xZ+fpM3N/htHFFellzc1rqoXuKr1G6Fmzj07Sg5PpJbRj5STVcIx+h9IusWe0AGJ3HpGzEw6yJ3gBLIikdzyEUAPQz/ANy+rJ/DKe3/ACn/API+58uaqEEhc/KX1ilMCnTzjHbGPKV08FgAMk8pyXRmk26RYoPho0V1VW5Dt5zpeGWi0KCgjJxue5gfCLIq2th+0PObtNNWF6DnIs64Q1QTZ0cKWYZA3EsrUyxyDudgew7ekvpDwhegljIDKL8MDi1h71GqIp1adLofzjt69pzVpxN7Ko1JnOnmjE/EJ2t+2EIHP+s824vpvOI1AhK0Q3iA6sOZHaJsakoq2aFpxevfXtcEH3RA0se4/wDftLy555mda+CqunCgbkdMYmNxL2qqCo9KwoqArEe8qHOfQTqwyWp5+TacrR0ztjdiAO5mVd8esLbI9775wcFaW/35Tj7q+urw5ua7vn8ucKPlyg2JtuJYV+m5ee013X8Nuq0F7jxN9SJj1q1StU11Xao/8TnJleIx2kNtmiil4WI4U5ZFcdicRMy/lGJDAzsYt4qKsfMaIbxHPeMBRZjdY8AInYxsxzIkd4APnMifn9IsY5RHGOUAHHoTFI6sRQA9GzmoxPMiE8KAarlhkg7RRTifg8X9HVWgGOXSaNoo54iiiR1B6DeO0UUsT9MbjbFbeoQcHE85oksxJ3J3MUUj9MsviJ3TsnC7p1OGCHB+U4c7EekUU2xGMRhz9Y55xRTYZKRMUUYDmM3X1iigwLKqKAhA3I3lZ6esUUQCMj0iilAN1iMUUAGkTFFABERRRQA//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076" name="Picture 4" descr="http://www.glassviewnews.com/manual_image/groundglass2.jpg"/>
          <p:cNvPicPr>
            <a:picLocks noChangeAspect="1" noChangeArrowheads="1"/>
          </p:cNvPicPr>
          <p:nvPr/>
        </p:nvPicPr>
        <p:blipFill>
          <a:blip r:embed="rId4" cstate="print"/>
          <a:srcRect l="16667" r="2778"/>
          <a:stretch>
            <a:fillRect/>
          </a:stretch>
        </p:blipFill>
        <p:spPr bwMode="auto">
          <a:xfrm>
            <a:off x="5029200" y="1143000"/>
            <a:ext cx="4051299" cy="335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500" fill="hold"/>
                                        <p:tgtEl>
                                          <p:spTgt spid="3076"/>
                                        </p:tgtEl>
                                        <p:attrNameLst>
                                          <p:attrName>ppt_w</p:attrName>
                                        </p:attrNameLst>
                                      </p:cBhvr>
                                      <p:tavLst>
                                        <p:tav tm="0">
                                          <p:val>
                                            <p:fltVal val="0"/>
                                          </p:val>
                                        </p:tav>
                                        <p:tav tm="100000">
                                          <p:val>
                                            <p:strVal val="#ppt_w"/>
                                          </p:val>
                                        </p:tav>
                                      </p:tavLst>
                                    </p:anim>
                                    <p:anim calcmode="lin" valueType="num">
                                      <p:cBhvr>
                                        <p:cTn id="15" dur="500" fill="hold"/>
                                        <p:tgtEl>
                                          <p:spTgt spid="3076"/>
                                        </p:tgtEl>
                                        <p:attrNameLst>
                                          <p:attrName>ppt_h</p:attrName>
                                        </p:attrNameLst>
                                      </p:cBhvr>
                                      <p:tavLst>
                                        <p:tav tm="0">
                                          <p:val>
                                            <p:fltVal val="0"/>
                                          </p:val>
                                        </p:tav>
                                        <p:tav tm="100000">
                                          <p:val>
                                            <p:strVal val="#ppt_h"/>
                                          </p:val>
                                        </p:tav>
                                      </p:tavLst>
                                    </p:anim>
                                    <p:animEffect transition="in" filter="fade">
                                      <p:cBhvr>
                                        <p:cTn id="1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76800"/>
            <a:ext cx="8229600" cy="710736"/>
          </a:xfrm>
        </p:spPr>
        <p:txBody>
          <a:bodyPr>
            <a:normAutofit/>
          </a:bodyPr>
          <a:lstStyle/>
          <a:p>
            <a:r>
              <a:rPr lang="en-US" sz="2400" i="1" dirty="0" err="1" smtClean="0">
                <a:solidFill>
                  <a:srgbClr val="FFFF00"/>
                </a:solidFill>
                <a:latin typeface="Arial" pitchFamily="34" charset="0"/>
                <a:cs typeface="Arial" pitchFamily="34" charset="0"/>
              </a:rPr>
              <a:t>Peau</a:t>
            </a:r>
            <a:r>
              <a:rPr lang="en-US" sz="2400" i="1" dirty="0" smtClean="0">
                <a:solidFill>
                  <a:srgbClr val="FFFF00"/>
                </a:solidFill>
                <a:latin typeface="Arial" pitchFamily="34" charset="0"/>
                <a:cs typeface="Arial" pitchFamily="34" charset="0"/>
              </a:rPr>
              <a:t> </a:t>
            </a:r>
            <a:r>
              <a:rPr lang="en-US" sz="2400" i="1" dirty="0" err="1" smtClean="0">
                <a:solidFill>
                  <a:srgbClr val="FFFF00"/>
                </a:solidFill>
                <a:latin typeface="Arial" pitchFamily="34" charset="0"/>
                <a:cs typeface="Arial" pitchFamily="34" charset="0"/>
              </a:rPr>
              <a:t>d’Orange</a:t>
            </a:r>
            <a:r>
              <a:rPr lang="en-US" sz="2400" i="1" dirty="0" smtClean="0">
                <a:solidFill>
                  <a:srgbClr val="FFFF00"/>
                </a:solidFill>
                <a:latin typeface="Arial" pitchFamily="34" charset="0"/>
                <a:cs typeface="Arial" pitchFamily="34" charset="0"/>
              </a:rPr>
              <a:t> </a:t>
            </a:r>
            <a:r>
              <a:rPr lang="en-US" sz="2400" i="1" dirty="0" smtClean="0">
                <a:latin typeface="Arial" pitchFamily="34" charset="0"/>
                <a:cs typeface="Arial" pitchFamily="34" charset="0"/>
              </a:rPr>
              <a:t>appearance of fibrous dysplasia</a:t>
            </a:r>
            <a:endParaRPr lang="en-IN" sz="2400" i="1" dirty="0">
              <a:latin typeface="Arial" pitchFamily="34" charset="0"/>
              <a:cs typeface="Arial" pitchFamily="34" charset="0"/>
            </a:endParaRPr>
          </a:p>
        </p:txBody>
      </p:sp>
      <p:pic>
        <p:nvPicPr>
          <p:cNvPr id="2050" name="Picture 2" descr="http://t3.gstatic.com/images?q=tbn:ANd9GcRE-3PkdZNkggB1vOLjBER20Xa6WHbSCiTbMxsBf108wMUiZxzunw"/>
          <p:cNvPicPr>
            <a:picLocks noChangeAspect="1" noChangeArrowheads="1"/>
          </p:cNvPicPr>
          <p:nvPr/>
        </p:nvPicPr>
        <p:blipFill>
          <a:blip r:embed="rId3" cstate="print"/>
          <a:srcRect/>
          <a:stretch>
            <a:fillRect/>
          </a:stretch>
        </p:blipFill>
        <p:spPr bwMode="auto">
          <a:xfrm>
            <a:off x="457200" y="1295400"/>
            <a:ext cx="4192524" cy="3340657"/>
          </a:xfrm>
          <a:prstGeom prst="rect">
            <a:avLst/>
          </a:prstGeom>
          <a:noFill/>
        </p:spPr>
      </p:pic>
      <p:pic>
        <p:nvPicPr>
          <p:cNvPr id="2052" name="Picture 4" descr="http://www.gracenglamour.com/wp-content/uploads/2009/02/orange_peel_30949t.gif"/>
          <p:cNvPicPr>
            <a:picLocks noChangeAspect="1" noChangeArrowheads="1"/>
          </p:cNvPicPr>
          <p:nvPr/>
        </p:nvPicPr>
        <p:blipFill>
          <a:blip r:embed="rId4" cstate="print"/>
          <a:srcRect/>
          <a:stretch>
            <a:fillRect/>
          </a:stretch>
        </p:blipFill>
        <p:spPr bwMode="auto">
          <a:xfrm>
            <a:off x="5105400" y="1290320"/>
            <a:ext cx="3810000" cy="3302001"/>
          </a:xfrm>
          <a:prstGeom prst="rect">
            <a:avLst/>
          </a:prstGeom>
          <a:noFill/>
        </p:spPr>
      </p:pic>
      <p:sp>
        <p:nvSpPr>
          <p:cNvPr id="2054" name="AutoShape 6" descr="http://www.gracenglamour.com/wp-content/uploads/2009/02/orange_peel_30949t.gif"/>
          <p:cNvSpPr>
            <a:spLocks noChangeAspect="1" noChangeArrowheads="1"/>
          </p:cNvSpPr>
          <p:nvPr/>
        </p:nvSpPr>
        <p:spPr bwMode="auto">
          <a:xfrm>
            <a:off x="63500" y="-136525"/>
            <a:ext cx="2857500" cy="24765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3810000" cy="634536"/>
          </a:xfrm>
        </p:spPr>
        <p:txBody>
          <a:bodyPr>
            <a:normAutofit/>
          </a:bodyPr>
          <a:lstStyle/>
          <a:p>
            <a:r>
              <a:rPr lang="en-US" sz="3200" i="1" u="sng" dirty="0" smtClean="0">
                <a:solidFill>
                  <a:srgbClr val="FFFF00"/>
                </a:solidFill>
                <a:latin typeface="Arial" pitchFamily="34" charset="0"/>
                <a:cs typeface="Arial" pitchFamily="34" charset="0"/>
              </a:rPr>
              <a:t>Laboratory findings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7"/>
            <a:ext cx="5562600" cy="4526280"/>
          </a:xfrm>
        </p:spPr>
        <p:txBody>
          <a:bodyPr>
            <a:normAutofit/>
          </a:bodyPr>
          <a:lstStyle/>
          <a:p>
            <a:pPr algn="just"/>
            <a:r>
              <a:rPr lang="en-US" sz="2000" dirty="0" smtClean="0">
                <a:latin typeface="Arial" pitchFamily="34" charset="0"/>
                <a:cs typeface="Arial" pitchFamily="34" charset="0"/>
              </a:rPr>
              <a:t>No significant change in serum calcium and phosphorus level.</a:t>
            </a:r>
          </a:p>
          <a:p>
            <a:pPr algn="just"/>
            <a:endParaRPr lang="en-US" sz="2000" b="1" dirty="0" smtClean="0">
              <a:solidFill>
                <a:srgbClr val="FFFF00"/>
              </a:solidFill>
              <a:latin typeface="Arial" pitchFamily="34" charset="0"/>
              <a:cs typeface="Arial" pitchFamily="34" charset="0"/>
            </a:endParaRPr>
          </a:p>
          <a:p>
            <a:pPr algn="just"/>
            <a:r>
              <a:rPr lang="en-US" sz="2000" b="1" i="1" dirty="0" smtClean="0">
                <a:solidFill>
                  <a:srgbClr val="FFFF00"/>
                </a:solidFill>
                <a:latin typeface="Arial" pitchFamily="34" charset="0"/>
                <a:cs typeface="Arial" pitchFamily="34" charset="0"/>
              </a:rPr>
              <a:t>Serum alkaline phosphatase </a:t>
            </a:r>
            <a:r>
              <a:rPr lang="en-US" sz="2000" dirty="0" smtClean="0">
                <a:latin typeface="Arial" pitchFamily="34" charset="0"/>
                <a:cs typeface="Arial" pitchFamily="34" charset="0"/>
              </a:rPr>
              <a:t>level is sometimes elevated.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Moderately elevated basal metabolic rate.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Premature secretion of pituitary follicle stimulating hormone.</a:t>
            </a:r>
            <a:endParaRPr lang="en-IN" sz="2000" dirty="0">
              <a:latin typeface="Arial" pitchFamily="34" charset="0"/>
              <a:cs typeface="Arial" pitchFamily="34" charset="0"/>
            </a:endParaRPr>
          </a:p>
        </p:txBody>
      </p:sp>
      <p:pic>
        <p:nvPicPr>
          <p:cNvPr id="6146" name="Picture 2" descr="http://t3.gstatic.com/images?q=tbn:ANd9GcRfxAf96Y7SSvawNkWfy1V5arwc5rDZ_wqapVxmGNNb3iQPU8IJEA"/>
          <p:cNvPicPr>
            <a:picLocks noChangeAspect="1" noChangeArrowheads="1"/>
          </p:cNvPicPr>
          <p:nvPr/>
        </p:nvPicPr>
        <p:blipFill>
          <a:blip r:embed="rId3" cstate="print"/>
          <a:srcRect/>
          <a:stretch>
            <a:fillRect/>
          </a:stretch>
        </p:blipFill>
        <p:spPr bwMode="auto">
          <a:xfrm>
            <a:off x="6629400" y="1752600"/>
            <a:ext cx="2158227" cy="2971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3657600" cy="786936"/>
          </a:xfrm>
        </p:spPr>
        <p:txBody>
          <a:bodyPr>
            <a:normAutofit/>
          </a:bodyPr>
          <a:lstStyle/>
          <a:p>
            <a:r>
              <a:rPr lang="en-US" sz="3200" i="1" u="sng" dirty="0" smtClean="0">
                <a:solidFill>
                  <a:srgbClr val="FFFF00"/>
                </a:solidFill>
                <a:latin typeface="Arial" pitchFamily="34" charset="0"/>
                <a:cs typeface="Arial" pitchFamily="34" charset="0"/>
              </a:rPr>
              <a:t>Histopathology</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457200" y="990600"/>
            <a:ext cx="7696200" cy="2209800"/>
          </a:xfrm>
        </p:spPr>
        <p:txBody>
          <a:bodyPr>
            <a:normAutofit/>
          </a:bodyPr>
          <a:lstStyle/>
          <a:p>
            <a:pPr algn="just"/>
            <a:r>
              <a:rPr lang="en-US" sz="2000" dirty="0" smtClean="0">
                <a:latin typeface="Arial" pitchFamily="34" charset="0"/>
                <a:cs typeface="Arial" pitchFamily="34" charset="0"/>
              </a:rPr>
              <a:t>Irregular </a:t>
            </a:r>
            <a:r>
              <a:rPr lang="en-US" sz="2000" dirty="0" err="1" smtClean="0">
                <a:latin typeface="Arial" pitchFamily="34" charset="0"/>
                <a:cs typeface="Arial" pitchFamily="34" charset="0"/>
              </a:rPr>
              <a:t>trabecule</a:t>
            </a:r>
            <a:r>
              <a:rPr lang="en-US" sz="2000" dirty="0" smtClean="0">
                <a:latin typeface="Arial" pitchFamily="34" charset="0"/>
                <a:cs typeface="Arial" pitchFamily="34" charset="0"/>
              </a:rPr>
              <a:t> of  </a:t>
            </a:r>
            <a:r>
              <a:rPr lang="en-US" sz="2000" dirty="0" err="1" smtClean="0">
                <a:latin typeface="Arial" pitchFamily="34" charset="0"/>
                <a:cs typeface="Arial" pitchFamily="34" charset="0"/>
              </a:rPr>
              <a:t>metaplastic</a:t>
            </a:r>
            <a:r>
              <a:rPr lang="en-US" sz="2000" dirty="0" smtClean="0">
                <a:latin typeface="Arial" pitchFamily="34" charset="0"/>
                <a:cs typeface="Arial" pitchFamily="34" charset="0"/>
              </a:rPr>
              <a:t> woven bone in a cellular loosely arranged fibrous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Woven bones are often</a:t>
            </a:r>
            <a:r>
              <a:rPr lang="en-US" sz="2000" i="1" dirty="0" smtClean="0">
                <a:solidFill>
                  <a:srgbClr val="FF0000"/>
                </a:solidFill>
                <a:latin typeface="Arial" pitchFamily="34" charset="0"/>
                <a:cs typeface="Arial" pitchFamily="34" charset="0"/>
              </a:rPr>
              <a:t> </a:t>
            </a:r>
            <a:r>
              <a:rPr lang="en-US" sz="2000" i="1" dirty="0" smtClean="0">
                <a:solidFill>
                  <a:srgbClr val="FFFF00"/>
                </a:solidFill>
                <a:latin typeface="Arial" pitchFamily="34" charset="0"/>
                <a:cs typeface="Arial" pitchFamily="34" charset="0"/>
              </a:rPr>
              <a:t>hook </a:t>
            </a:r>
            <a:r>
              <a:rPr lang="en-US" sz="2000" dirty="0" smtClean="0">
                <a:latin typeface="Arial" pitchFamily="34" charset="0"/>
                <a:cs typeface="Arial" pitchFamily="34" charset="0"/>
              </a:rPr>
              <a:t>or</a:t>
            </a:r>
            <a:r>
              <a:rPr lang="en-US" sz="2000" dirty="0" smtClean="0">
                <a:solidFill>
                  <a:srgbClr val="FFFF00"/>
                </a:solidFill>
                <a:latin typeface="Arial" pitchFamily="34" charset="0"/>
                <a:cs typeface="Arial" pitchFamily="34" charset="0"/>
              </a:rPr>
              <a:t> </a:t>
            </a:r>
            <a:r>
              <a:rPr lang="en-US" sz="2000" i="1" dirty="0" smtClean="0">
                <a:solidFill>
                  <a:srgbClr val="FFFF00"/>
                </a:solidFill>
                <a:latin typeface="Arial" pitchFamily="34" charset="0"/>
                <a:cs typeface="Arial" pitchFamily="34" charset="0"/>
              </a:rPr>
              <a:t>horse shoe shaped</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Spindle cells are arranged into interpenetrating bundles or hips.</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l="5725" t="2222"/>
          <a:stretch>
            <a:fillRect/>
          </a:stretch>
        </p:blipFill>
        <p:spPr bwMode="auto">
          <a:xfrm>
            <a:off x="533399" y="3124200"/>
            <a:ext cx="3867410" cy="33528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4953000" y="3124200"/>
            <a:ext cx="3810000" cy="3359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191000"/>
            <a:ext cx="8229600" cy="2286000"/>
          </a:xfrm>
        </p:spPr>
        <p:txBody>
          <a:bodyPr>
            <a:normAutofit/>
          </a:bodyPr>
          <a:lstStyle/>
          <a:p>
            <a:r>
              <a:rPr lang="en-US" sz="2000" i="1" dirty="0" err="1" smtClean="0">
                <a:solidFill>
                  <a:srgbClr val="FFFF00"/>
                </a:solidFill>
                <a:latin typeface="Arial" pitchFamily="34" charset="0"/>
                <a:cs typeface="Arial" pitchFamily="34" charset="0"/>
              </a:rPr>
              <a:t>Osteoblastic</a:t>
            </a:r>
            <a:r>
              <a:rPr lang="en-US" sz="2000" i="1" dirty="0" smtClean="0">
                <a:solidFill>
                  <a:srgbClr val="FFFF00"/>
                </a:solidFill>
                <a:latin typeface="Arial" pitchFamily="34" charset="0"/>
                <a:cs typeface="Arial" pitchFamily="34" charset="0"/>
              </a:rPr>
              <a:t> riming </a:t>
            </a:r>
            <a:r>
              <a:rPr lang="en-US" sz="2000" dirty="0" smtClean="0">
                <a:latin typeface="Arial" pitchFamily="34" charset="0"/>
                <a:cs typeface="Arial" pitchFamily="34" charset="0"/>
              </a:rPr>
              <a:t>is </a:t>
            </a:r>
            <a:r>
              <a:rPr lang="en-US" sz="2000" b="1" u="sng" dirty="0" smtClean="0">
                <a:latin typeface="Arial" pitchFamily="34" charset="0"/>
                <a:cs typeface="Arial" pitchFamily="34" charset="0"/>
              </a:rPr>
              <a:t>not seen </a:t>
            </a:r>
            <a:r>
              <a:rPr lang="en-US" sz="2000" dirty="0" smtClean="0">
                <a:latin typeface="Arial" pitchFamily="34" charset="0"/>
                <a:cs typeface="Arial" pitchFamily="34" charset="0"/>
              </a:rPr>
              <a:t>around the bony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Monotonous pattern through out the lesion.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Multinucleated giant cells may be scattered.</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Calcifying mass resembling </a:t>
            </a:r>
            <a:r>
              <a:rPr lang="en-US" sz="2000" dirty="0" err="1" smtClean="0">
                <a:latin typeface="Arial" pitchFamily="34" charset="0"/>
                <a:cs typeface="Arial" pitchFamily="34" charset="0"/>
              </a:rPr>
              <a:t>cementum</a:t>
            </a:r>
            <a:r>
              <a:rPr lang="en-US" sz="2000" dirty="0" smtClean="0">
                <a:latin typeface="Arial" pitchFamily="34" charset="0"/>
                <a:cs typeface="Arial" pitchFamily="34" charset="0"/>
              </a:rPr>
              <a:t> may be seen occasionally.</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 name="Picture 8"/>
          <p:cNvPicPr>
            <a:picLocks noChangeAspect="1" noChangeArrowheads="1"/>
          </p:cNvPicPr>
          <p:nvPr/>
        </p:nvPicPr>
        <p:blipFill>
          <a:blip r:embed="rId3" cstate="print"/>
          <a:srcRect/>
          <a:stretch>
            <a:fillRect/>
          </a:stretch>
        </p:blipFill>
        <p:spPr bwMode="auto">
          <a:xfrm>
            <a:off x="228600" y="762000"/>
            <a:ext cx="4114800" cy="2819400"/>
          </a:xfrm>
          <a:prstGeom prst="rect">
            <a:avLst/>
          </a:prstGeom>
          <a:ln>
            <a:noFill/>
          </a:ln>
          <a:effectLst>
            <a:outerShdw blurRad="292100" dist="139700" dir="2700000" algn="tl" rotWithShape="0">
              <a:srgbClr val="333333">
                <a:alpha val="65000"/>
              </a:srgbClr>
            </a:outerShdw>
          </a:effectLst>
        </p:spPr>
      </p:pic>
      <p:pic>
        <p:nvPicPr>
          <p:cNvPr id="5" name="Picture 9"/>
          <p:cNvPicPr>
            <a:picLocks noChangeAspect="1" noChangeArrowheads="1"/>
          </p:cNvPicPr>
          <p:nvPr/>
        </p:nvPicPr>
        <p:blipFill>
          <a:blip r:embed="rId4" cstate="print"/>
          <a:srcRect/>
          <a:stretch>
            <a:fillRect/>
          </a:stretch>
        </p:blipFill>
        <p:spPr bwMode="auto">
          <a:xfrm>
            <a:off x="4876800" y="762000"/>
            <a:ext cx="37338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86200"/>
            <a:ext cx="8382000" cy="2514917"/>
          </a:xfrm>
        </p:spPr>
        <p:txBody>
          <a:bodyPr>
            <a:normAutofit/>
          </a:bodyPr>
          <a:lstStyle/>
          <a:p>
            <a:pPr algn="just"/>
            <a:r>
              <a:rPr lang="en-US" sz="2400" dirty="0" smtClean="0">
                <a:latin typeface="Arial" pitchFamily="34" charset="0"/>
                <a:cs typeface="Arial" pitchFamily="34" charset="0"/>
              </a:rPr>
              <a:t>Later stage woven bone is replaced by lamellar bone.</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May show mosaic pattern of resting and reversal lines.</a:t>
            </a:r>
          </a:p>
          <a:p>
            <a:pPr algn="just"/>
            <a:endParaRPr lang="en-US" sz="2400" dirty="0" smtClean="0">
              <a:latin typeface="Arial" pitchFamily="34" charset="0"/>
              <a:cs typeface="Arial" pitchFamily="34" charset="0"/>
            </a:endParaRPr>
          </a:p>
          <a:p>
            <a:pPr algn="just"/>
            <a:r>
              <a:rPr lang="en-US" sz="2400" dirty="0" err="1" smtClean="0">
                <a:latin typeface="Arial" pitchFamily="34" charset="0"/>
                <a:cs typeface="Arial" pitchFamily="34" charset="0"/>
              </a:rPr>
              <a:t>Trabeculae</a:t>
            </a:r>
            <a:r>
              <a:rPr lang="en-US" sz="2400" dirty="0" smtClean="0">
                <a:latin typeface="Arial" pitchFamily="34" charset="0"/>
                <a:cs typeface="Arial" pitchFamily="34" charset="0"/>
              </a:rPr>
              <a:t> are irregularly arranged with no relation to functional pattern.</a:t>
            </a:r>
            <a:endParaRPr lang="en-IN" sz="2400" dirty="0">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l="9474" r="10526"/>
          <a:stretch>
            <a:fillRect/>
          </a:stretch>
        </p:blipFill>
        <p:spPr bwMode="auto">
          <a:xfrm>
            <a:off x="2362200" y="228600"/>
            <a:ext cx="3957637" cy="3332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458200" cy="6629400"/>
          </a:xfrm>
        </p:spPr>
        <p:txBody>
          <a:bodyPr>
            <a:normAutofit/>
          </a:bodyPr>
          <a:lstStyle/>
          <a:p>
            <a:endParaRPr lang="en-US" sz="2400" i="1" u="sng" dirty="0" smtClean="0">
              <a:solidFill>
                <a:srgbClr val="FFFF00"/>
              </a:solidFill>
              <a:latin typeface="Arial" pitchFamily="34" charset="0"/>
              <a:cs typeface="Arial" pitchFamily="34" charset="0"/>
            </a:endParaRPr>
          </a:p>
          <a:p>
            <a:r>
              <a:rPr lang="en-US" sz="2400" i="1" u="sng" dirty="0" smtClean="0">
                <a:solidFill>
                  <a:srgbClr val="FFFF00"/>
                </a:solidFill>
                <a:latin typeface="Arial" pitchFamily="34" charset="0"/>
                <a:cs typeface="Arial" pitchFamily="34" charset="0"/>
              </a:rPr>
              <a:t>Microscopic dissimilarities:</a:t>
            </a:r>
            <a:endParaRPr lang="en-IN" sz="2400" i="1" u="sng" dirty="0">
              <a:solidFill>
                <a:srgbClr val="FFFF00"/>
              </a:solidFill>
              <a:latin typeface="Arial" pitchFamily="34" charset="0"/>
              <a:cs typeface="Arial" pitchFamily="34" charset="0"/>
            </a:endParaRPr>
          </a:p>
        </p:txBody>
      </p:sp>
      <p:pic>
        <p:nvPicPr>
          <p:cNvPr id="4" name="Picture 2"/>
          <p:cNvPicPr>
            <a:picLocks noChangeAspect="1" noChangeArrowheads="1"/>
          </p:cNvPicPr>
          <p:nvPr/>
        </p:nvPicPr>
        <p:blipFill>
          <a:blip r:embed="rId3" cstate="print">
            <a:lum bright="-10000" contrast="10000"/>
          </a:blip>
          <a:srcRect r="2632"/>
          <a:stretch>
            <a:fillRect/>
          </a:stretch>
        </p:blipFill>
        <p:spPr bwMode="auto">
          <a:xfrm>
            <a:off x="512545" y="914401"/>
            <a:ext cx="2687855" cy="258796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print">
            <a:lum bright="-14000" contrast="10000"/>
          </a:blip>
          <a:srcRect r="24529" b="3364"/>
          <a:stretch>
            <a:fillRect/>
          </a:stretch>
        </p:blipFill>
        <p:spPr bwMode="auto">
          <a:xfrm>
            <a:off x="6553200" y="997676"/>
            <a:ext cx="2514600" cy="265565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lum bright="-15000" contrast="10000"/>
          </a:blip>
          <a:srcRect l="5079" r="11111" b="8511"/>
          <a:stretch>
            <a:fillRect/>
          </a:stretch>
        </p:blipFill>
        <p:spPr bwMode="auto">
          <a:xfrm>
            <a:off x="6553200" y="3733800"/>
            <a:ext cx="2514600" cy="245745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lum bright="-16000" contrast="10000"/>
          </a:blip>
          <a:srcRect r="7692" b="7357"/>
          <a:stretch>
            <a:fillRect/>
          </a:stretch>
        </p:blipFill>
        <p:spPr bwMode="auto">
          <a:xfrm>
            <a:off x="457200" y="3581400"/>
            <a:ext cx="2743200" cy="2590800"/>
          </a:xfrm>
          <a:prstGeom prst="rect">
            <a:avLst/>
          </a:prstGeom>
          <a:noFill/>
          <a:ln w="9525">
            <a:noFill/>
            <a:miter lim="800000"/>
            <a:headEnd/>
            <a:tailEnd/>
          </a:ln>
        </p:spPr>
      </p:pic>
      <p:sp>
        <p:nvSpPr>
          <p:cNvPr id="8" name="TextBox 7"/>
          <p:cNvSpPr txBox="1"/>
          <p:nvPr/>
        </p:nvSpPr>
        <p:spPr>
          <a:xfrm>
            <a:off x="3276600" y="1143000"/>
            <a:ext cx="3594382" cy="2031325"/>
          </a:xfrm>
          <a:prstGeom prst="rect">
            <a:avLst/>
          </a:prstGeom>
          <a:noFill/>
        </p:spPr>
        <p:txBody>
          <a:bodyPr wrap="square" rtlCol="0">
            <a:spAutoFit/>
          </a:bodyPr>
          <a:lstStyle/>
          <a:p>
            <a:r>
              <a:rPr lang="en-US" dirty="0" smtClean="0"/>
              <a:t>Fibrous elements may be:</a:t>
            </a:r>
          </a:p>
          <a:p>
            <a:endParaRPr lang="en-US" dirty="0" smtClean="0"/>
          </a:p>
          <a:p>
            <a:r>
              <a:rPr lang="en-US" i="1" dirty="0" smtClean="0">
                <a:solidFill>
                  <a:srgbClr val="FFFF00"/>
                </a:solidFill>
              </a:rPr>
              <a:t>Homogenous ,</a:t>
            </a:r>
            <a:r>
              <a:rPr lang="en-US" i="1" dirty="0" err="1" smtClean="0">
                <a:solidFill>
                  <a:srgbClr val="FFFF00"/>
                </a:solidFill>
              </a:rPr>
              <a:t>hypercellular</a:t>
            </a:r>
            <a:endParaRPr lang="en-US" i="1" dirty="0" smtClean="0">
              <a:solidFill>
                <a:srgbClr val="FFFF00"/>
              </a:solidFill>
            </a:endParaRPr>
          </a:p>
          <a:p>
            <a:endParaRPr lang="en-US" i="1" dirty="0" smtClean="0">
              <a:solidFill>
                <a:srgbClr val="FFFF00"/>
              </a:solidFill>
            </a:endParaRPr>
          </a:p>
          <a:p>
            <a:r>
              <a:rPr lang="en-US" i="1" dirty="0" smtClean="0">
                <a:solidFill>
                  <a:srgbClr val="FFFF00"/>
                </a:solidFill>
              </a:rPr>
              <a:t>Mature , </a:t>
            </a:r>
            <a:r>
              <a:rPr lang="en-US" i="1" dirty="0" err="1" smtClean="0">
                <a:solidFill>
                  <a:srgbClr val="FFFF00"/>
                </a:solidFill>
              </a:rPr>
              <a:t>hypocellular</a:t>
            </a:r>
            <a:r>
              <a:rPr lang="en-US" i="1" dirty="0" smtClean="0">
                <a:solidFill>
                  <a:srgbClr val="FFFF00"/>
                </a:solidFill>
              </a:rPr>
              <a:t>.</a:t>
            </a:r>
          </a:p>
          <a:p>
            <a:endParaRPr lang="en-US" i="1" dirty="0" smtClean="0">
              <a:solidFill>
                <a:srgbClr val="FFFF00"/>
              </a:solidFill>
            </a:endParaRPr>
          </a:p>
          <a:p>
            <a:r>
              <a:rPr lang="en-US" i="1" dirty="0" err="1" smtClean="0">
                <a:solidFill>
                  <a:srgbClr val="FFFF00"/>
                </a:solidFill>
              </a:rPr>
              <a:t>Fasciculated</a:t>
            </a:r>
            <a:r>
              <a:rPr lang="en-US" i="1" dirty="0" smtClean="0">
                <a:solidFill>
                  <a:srgbClr val="FFFF00"/>
                </a:solidFill>
              </a:rPr>
              <a:t>, </a:t>
            </a:r>
            <a:r>
              <a:rPr lang="en-US" i="1" dirty="0" err="1" smtClean="0">
                <a:solidFill>
                  <a:srgbClr val="FFFF00"/>
                </a:solidFill>
              </a:rPr>
              <a:t>storiform</a:t>
            </a:r>
            <a:r>
              <a:rPr lang="en-US" i="1" dirty="0" smtClean="0">
                <a:solidFill>
                  <a:srgbClr val="FFFF00"/>
                </a:solidFill>
              </a:rPr>
              <a:t>.</a:t>
            </a:r>
            <a:endParaRPr lang="en-IN" i="1" dirty="0">
              <a:solidFill>
                <a:srgbClr val="FFFF00"/>
              </a:solidFill>
            </a:endParaRPr>
          </a:p>
        </p:txBody>
      </p:sp>
      <p:sp>
        <p:nvSpPr>
          <p:cNvPr id="9" name="TextBox 8"/>
          <p:cNvSpPr txBox="1"/>
          <p:nvPr/>
        </p:nvSpPr>
        <p:spPr>
          <a:xfrm>
            <a:off x="3429000" y="3861137"/>
            <a:ext cx="2748766" cy="2031325"/>
          </a:xfrm>
          <a:prstGeom prst="rect">
            <a:avLst/>
          </a:prstGeom>
          <a:noFill/>
        </p:spPr>
        <p:txBody>
          <a:bodyPr wrap="none" rtlCol="0">
            <a:spAutoFit/>
          </a:bodyPr>
          <a:lstStyle/>
          <a:p>
            <a:r>
              <a:rPr lang="en-US" dirty="0" smtClean="0"/>
              <a:t>Ossification may be:</a:t>
            </a:r>
          </a:p>
          <a:p>
            <a:endParaRPr lang="en-US" i="1" dirty="0" smtClean="0">
              <a:solidFill>
                <a:srgbClr val="FF0000"/>
              </a:solidFill>
            </a:endParaRPr>
          </a:p>
          <a:p>
            <a:r>
              <a:rPr lang="en-US" i="1" dirty="0" err="1" smtClean="0">
                <a:solidFill>
                  <a:srgbClr val="FFFF00"/>
                </a:solidFill>
              </a:rPr>
              <a:t>Metaplastic</a:t>
            </a:r>
            <a:r>
              <a:rPr lang="en-US" i="1" dirty="0" smtClean="0">
                <a:solidFill>
                  <a:srgbClr val="FFFF00"/>
                </a:solidFill>
              </a:rPr>
              <a:t> woven bone</a:t>
            </a:r>
          </a:p>
          <a:p>
            <a:endParaRPr lang="en-US" i="1" dirty="0" smtClean="0">
              <a:solidFill>
                <a:srgbClr val="FFFF00"/>
              </a:solidFill>
            </a:endParaRPr>
          </a:p>
          <a:p>
            <a:r>
              <a:rPr lang="en-US" i="1" dirty="0" smtClean="0">
                <a:solidFill>
                  <a:srgbClr val="FFFF00"/>
                </a:solidFill>
              </a:rPr>
              <a:t>Lamellar bone</a:t>
            </a:r>
          </a:p>
          <a:p>
            <a:endParaRPr lang="en-US" i="1" dirty="0" smtClean="0">
              <a:solidFill>
                <a:srgbClr val="FFFF00"/>
              </a:solidFill>
            </a:endParaRPr>
          </a:p>
          <a:p>
            <a:r>
              <a:rPr lang="en-US" i="1" dirty="0" smtClean="0">
                <a:solidFill>
                  <a:srgbClr val="FFFF00"/>
                </a:solidFill>
              </a:rPr>
              <a:t>Woven </a:t>
            </a:r>
            <a:r>
              <a:rPr lang="en-US" i="1" dirty="0" err="1" smtClean="0">
                <a:solidFill>
                  <a:srgbClr val="FFFF00"/>
                </a:solidFill>
              </a:rPr>
              <a:t>cementum</a:t>
            </a:r>
            <a:endParaRPr lang="en-IN" i="1"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smtClean="0"/>
          </a:p>
        </p:txBody>
      </p:sp>
      <p:pic>
        <p:nvPicPr>
          <p:cNvPr id="37891" name="Picture 3" descr="DSCN1734"/>
          <p:cNvPicPr>
            <a:picLocks noChangeAspect="1" noChangeArrowheads="1"/>
          </p:cNvPicPr>
          <p:nvPr/>
        </p:nvPicPr>
        <p:blipFill>
          <a:blip r:embed="rId3">
            <a:extLst>
              <a:ext uri="{28A0092B-C50C-407E-A947-70E740481C1C}">
                <a14:useLocalDpi xmlns:a14="http://schemas.microsoft.com/office/drawing/2010/main" xmlns="" val="0"/>
              </a:ext>
            </a:extLst>
          </a:blip>
          <a:srcRect l="18478" r="17392" b="8696"/>
          <a:stretch>
            <a:fillRect/>
          </a:stretch>
        </p:blipFill>
        <p:spPr bwMode="auto">
          <a:xfrm>
            <a:off x="1295400" y="609600"/>
            <a:ext cx="6780213"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09378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en-US" smtClean="0"/>
          </a:p>
        </p:txBody>
      </p:sp>
      <p:pic>
        <p:nvPicPr>
          <p:cNvPr id="38915" name="Picture 3" descr="DSCN1735"/>
          <p:cNvPicPr>
            <a:picLocks noChangeAspect="1" noChangeArrowheads="1"/>
          </p:cNvPicPr>
          <p:nvPr/>
        </p:nvPicPr>
        <p:blipFill>
          <a:blip r:embed="rId3">
            <a:extLst>
              <a:ext uri="{28A0092B-C50C-407E-A947-70E740481C1C}">
                <a14:useLocalDpi xmlns:a14="http://schemas.microsoft.com/office/drawing/2010/main" xmlns="" val="0"/>
              </a:ext>
            </a:extLst>
          </a:blip>
          <a:srcRect l="27119" r="6779" b="7344"/>
          <a:stretch>
            <a:fillRect/>
          </a:stretch>
        </p:blipFill>
        <p:spPr bwMode="auto">
          <a:xfrm>
            <a:off x="1371600" y="228600"/>
            <a:ext cx="6015038"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44783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smtClean="0"/>
          </a:p>
        </p:txBody>
      </p:sp>
      <p:pic>
        <p:nvPicPr>
          <p:cNvPr id="40963" name="Picture 3" descr="DSCN1736"/>
          <p:cNvPicPr>
            <a:picLocks noChangeAspect="1" noChangeArrowheads="1"/>
          </p:cNvPicPr>
          <p:nvPr/>
        </p:nvPicPr>
        <p:blipFill>
          <a:blip r:embed="rId3">
            <a:extLst>
              <a:ext uri="{28A0092B-C50C-407E-A947-70E740481C1C}">
                <a14:useLocalDpi xmlns:a14="http://schemas.microsoft.com/office/drawing/2010/main" xmlns="" val="0"/>
              </a:ext>
            </a:extLst>
          </a:blip>
          <a:srcRect l="50685" t="10959" r="2740" b="12329"/>
          <a:stretch>
            <a:fillRect/>
          </a:stretch>
        </p:blipFill>
        <p:spPr bwMode="auto">
          <a:xfrm>
            <a:off x="914400" y="533400"/>
            <a:ext cx="75438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2738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smtClean="0"/>
          </a:p>
        </p:txBody>
      </p:sp>
      <p:pic>
        <p:nvPicPr>
          <p:cNvPr id="41987" name="Picture 3" descr="Copy of DSCN173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762000"/>
            <a:ext cx="8153400"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32021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en-US" smtClean="0"/>
          </a:p>
        </p:txBody>
      </p:sp>
      <p:pic>
        <p:nvPicPr>
          <p:cNvPr id="43011" name="Picture 3" descr="Copy of DSCN174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838200"/>
            <a:ext cx="7696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42388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smtClean="0"/>
          </a:p>
        </p:txBody>
      </p:sp>
      <p:pic>
        <p:nvPicPr>
          <p:cNvPr id="44035" name="Picture 3" descr="Copy of DSCN1737"/>
          <p:cNvPicPr>
            <a:picLocks noChangeAspect="1" noChangeArrowheads="1"/>
          </p:cNvPicPr>
          <p:nvPr/>
        </p:nvPicPr>
        <p:blipFill>
          <a:blip r:embed="rId3">
            <a:extLst>
              <a:ext uri="{28A0092B-C50C-407E-A947-70E740481C1C}">
                <a14:useLocalDpi xmlns:a14="http://schemas.microsoft.com/office/drawing/2010/main" xmlns="" val="0"/>
              </a:ext>
            </a:extLst>
          </a:blip>
          <a:srcRect l="2942" t="7843" r="5882" b="11765"/>
          <a:stretch>
            <a:fillRect/>
          </a:stretch>
        </p:blipFill>
        <p:spPr bwMode="auto">
          <a:xfrm>
            <a:off x="457200" y="762000"/>
            <a:ext cx="8077200" cy="570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16468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3505200" cy="762000"/>
          </a:xfrm>
        </p:spPr>
        <p:txBody>
          <a:bodyPr>
            <a:normAutofit fontScale="90000"/>
          </a:bodyPr>
          <a:lstStyle/>
          <a:p>
            <a:r>
              <a:rPr lang="en-US" sz="3600" i="1" u="sng" dirty="0" smtClean="0">
                <a:solidFill>
                  <a:srgbClr val="FFFF00"/>
                </a:solidFill>
                <a:latin typeface="Arial" pitchFamily="34" charset="0"/>
                <a:cs typeface="Arial" pitchFamily="34" charset="0"/>
              </a:rPr>
              <a:t>TREATMENT :</a:t>
            </a:r>
            <a:r>
              <a:rPr lang="en-US" dirty="0" smtClean="0"/>
              <a:t/>
            </a:r>
            <a:br>
              <a:rPr lang="en-US" dirty="0" smtClean="0"/>
            </a:br>
            <a:endParaRPr lang="en-IN" dirty="0"/>
          </a:p>
        </p:txBody>
      </p:sp>
      <p:sp>
        <p:nvSpPr>
          <p:cNvPr id="3" name="Content Placeholder 2"/>
          <p:cNvSpPr>
            <a:spLocks noGrp="1"/>
          </p:cNvSpPr>
          <p:nvPr>
            <p:ph idx="1"/>
          </p:nvPr>
        </p:nvSpPr>
        <p:spPr>
          <a:xfrm>
            <a:off x="304800" y="1371600"/>
            <a:ext cx="8305800" cy="4648200"/>
          </a:xfrm>
        </p:spPr>
        <p:txBody>
          <a:bodyPr>
            <a:noAutofit/>
          </a:bodyPr>
          <a:lstStyle/>
          <a:p>
            <a:pPr algn="just">
              <a:spcBef>
                <a:spcPct val="50000"/>
              </a:spcBef>
              <a:buFontTx/>
              <a:buChar char="•"/>
            </a:pPr>
            <a:r>
              <a:rPr lang="en-US" sz="2400" dirty="0" smtClean="0">
                <a:latin typeface="Arial" pitchFamily="34" charset="0"/>
                <a:cs typeface="Arial" pitchFamily="34" charset="0"/>
              </a:rPr>
              <a:t>Conservative &amp; to prevent deformity.</a:t>
            </a:r>
          </a:p>
          <a:p>
            <a:pPr algn="just">
              <a:spcBef>
                <a:spcPct val="50000"/>
              </a:spcBef>
              <a:buFontTx/>
              <a:buChar char="•"/>
            </a:pPr>
            <a:r>
              <a:rPr lang="en-US" sz="2400" dirty="0" smtClean="0">
                <a:latin typeface="Arial" pitchFamily="34" charset="0"/>
                <a:cs typeface="Arial" pitchFamily="34" charset="0"/>
              </a:rPr>
              <a:t>Correct underlying endocrinal Disturbances.</a:t>
            </a:r>
          </a:p>
          <a:p>
            <a:pPr algn="just">
              <a:spcBef>
                <a:spcPct val="50000"/>
              </a:spcBef>
              <a:buFontTx/>
              <a:buChar char="•"/>
            </a:pPr>
            <a:r>
              <a:rPr lang="en-US" sz="2400" dirty="0" err="1" smtClean="0">
                <a:latin typeface="Arial" pitchFamily="34" charset="0"/>
                <a:cs typeface="Arial" pitchFamily="34" charset="0"/>
              </a:rPr>
              <a:t>Vit</a:t>
            </a:r>
            <a:r>
              <a:rPr lang="en-US" sz="2400" dirty="0" smtClean="0">
                <a:latin typeface="Arial" pitchFamily="34" charset="0"/>
                <a:cs typeface="Arial" pitchFamily="34" charset="0"/>
              </a:rPr>
              <a:t>. D &amp; </a:t>
            </a:r>
            <a:r>
              <a:rPr lang="en-US" sz="2400" dirty="0" err="1" smtClean="0">
                <a:latin typeface="Arial" pitchFamily="34" charset="0"/>
                <a:cs typeface="Arial" pitchFamily="34" charset="0"/>
              </a:rPr>
              <a:t>Biphosphonates</a:t>
            </a:r>
            <a:endParaRPr lang="en-US" sz="2400" dirty="0" smtClean="0">
              <a:latin typeface="Arial" pitchFamily="34" charset="0"/>
              <a:cs typeface="Arial" pitchFamily="34" charset="0"/>
            </a:endParaRPr>
          </a:p>
          <a:p>
            <a:pPr algn="just">
              <a:spcBef>
                <a:spcPct val="50000"/>
              </a:spcBef>
              <a:buFontTx/>
              <a:buChar char="•"/>
            </a:pPr>
            <a:r>
              <a:rPr lang="en-US" sz="2400" dirty="0" smtClean="0">
                <a:latin typeface="Arial" pitchFamily="34" charset="0"/>
                <a:cs typeface="Arial" pitchFamily="34" charset="0"/>
              </a:rPr>
              <a:t>Surgery followed by bone graft..</a:t>
            </a:r>
          </a:p>
          <a:p>
            <a:pPr algn="just">
              <a:spcBef>
                <a:spcPct val="50000"/>
              </a:spcBef>
              <a:buFontTx/>
              <a:buChar char="•"/>
            </a:pPr>
            <a:r>
              <a:rPr lang="en-US" sz="2400" dirty="0" smtClean="0">
                <a:latin typeface="Arial" pitchFamily="34" charset="0"/>
                <a:cs typeface="Arial" pitchFamily="34" charset="0"/>
              </a:rPr>
              <a:t>RT contraindicated.</a:t>
            </a:r>
          </a:p>
          <a:p>
            <a:pPr algn="just">
              <a:spcBef>
                <a:spcPct val="50000"/>
              </a:spcBef>
              <a:buFontTx/>
              <a:buChar char="•"/>
            </a:pPr>
            <a:r>
              <a:rPr lang="en-US" sz="2400" dirty="0" smtClean="0">
                <a:latin typeface="Arial" pitchFamily="34" charset="0"/>
                <a:cs typeface="Arial" pitchFamily="34" charset="0"/>
              </a:rPr>
              <a:t>Frequency of malignant transformation is 0.4-1%  </a:t>
            </a:r>
            <a:r>
              <a:rPr lang="en-US" sz="2400" dirty="0" err="1" smtClean="0">
                <a:latin typeface="Arial" pitchFamily="34" charset="0"/>
                <a:cs typeface="Arial" pitchFamily="34" charset="0"/>
              </a:rPr>
              <a:t>Osteosarcoma</a:t>
            </a:r>
            <a:r>
              <a:rPr lang="en-US" sz="2400" dirty="0" smtClean="0">
                <a:latin typeface="Arial" pitchFamily="34" charset="0"/>
                <a:cs typeface="Arial" pitchFamily="34" charset="0"/>
              </a:rPr>
              <a:t> &amp; </a:t>
            </a:r>
            <a:r>
              <a:rPr lang="en-US" sz="2400" dirty="0" err="1" smtClean="0">
                <a:latin typeface="Arial" pitchFamily="34" charset="0"/>
                <a:cs typeface="Arial" pitchFamily="34" charset="0"/>
              </a:rPr>
              <a:t>fibrosarcoma</a:t>
            </a:r>
            <a:r>
              <a:rPr lang="en-US" sz="2400" dirty="0" smtClean="0">
                <a:latin typeface="Arial" pitchFamily="34" charset="0"/>
                <a:cs typeface="Arial" pitchFamily="34" charset="0"/>
              </a:rPr>
              <a:t>.</a:t>
            </a:r>
          </a:p>
          <a:p>
            <a:endParaRPr lang="en-IN"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2819400" cy="786936"/>
          </a:xfrm>
        </p:spPr>
        <p:txBody>
          <a:bodyPr>
            <a:normAutofit/>
          </a:bodyPr>
          <a:lstStyle/>
          <a:p>
            <a:r>
              <a:rPr lang="en-US" sz="3200" i="1" u="sng" dirty="0" smtClean="0">
                <a:solidFill>
                  <a:srgbClr val="FFFF00"/>
                </a:solidFill>
                <a:latin typeface="Arial" pitchFamily="34" charset="0"/>
                <a:cs typeface="Arial" pitchFamily="34" charset="0"/>
              </a:rPr>
              <a:t>CHERUBISM</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304800" y="1143000"/>
            <a:ext cx="8686800" cy="5562599"/>
          </a:xfrm>
        </p:spPr>
        <p:txBody>
          <a:bodyPr>
            <a:normAutofit/>
          </a:bodyPr>
          <a:lstStyle/>
          <a:p>
            <a:pPr algn="just"/>
            <a:r>
              <a:rPr lang="en-US" sz="2000" dirty="0" err="1" smtClean="0">
                <a:latin typeface="Arial" pitchFamily="34" charset="0"/>
                <a:cs typeface="Arial" pitchFamily="34" charset="0"/>
              </a:rPr>
              <a:t>Cherubism</a:t>
            </a:r>
            <a:r>
              <a:rPr lang="en-US" sz="2000" dirty="0" smtClean="0">
                <a:latin typeface="Arial" pitchFamily="34" charset="0"/>
                <a:cs typeface="Arial" pitchFamily="34" charset="0"/>
              </a:rPr>
              <a:t> is a non-neoplastic, autosomal dominant fibro-osseous lesion of the jaw involving more than one quadrant that </a:t>
            </a:r>
            <a:r>
              <a:rPr lang="en-US" sz="2000" dirty="0" smtClean="0">
                <a:solidFill>
                  <a:srgbClr val="FFFF00"/>
                </a:solidFill>
                <a:latin typeface="Arial" pitchFamily="34" charset="0"/>
                <a:cs typeface="Arial" pitchFamily="34" charset="0"/>
              </a:rPr>
              <a:t>stabilizes after growth period</a:t>
            </a:r>
            <a:r>
              <a:rPr lang="en-US" sz="2000" dirty="0" smtClean="0">
                <a:latin typeface="Arial" pitchFamily="34" charset="0"/>
                <a:cs typeface="Arial" pitchFamily="34" charset="0"/>
              </a:rPr>
              <a:t>, usually leaving some facial deformity.</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First described by Jones in 1933.</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Term came from </a:t>
            </a:r>
            <a:r>
              <a:rPr lang="en-US" sz="2000" i="1" dirty="0" smtClean="0">
                <a:solidFill>
                  <a:srgbClr val="FFFF00"/>
                </a:solidFill>
                <a:latin typeface="Arial" pitchFamily="34" charset="0"/>
                <a:cs typeface="Arial" pitchFamily="34" charset="0"/>
              </a:rPr>
              <a:t>Cherubs depicted in Renaissance</a:t>
            </a:r>
            <a:r>
              <a:rPr lang="en-US" sz="2000" dirty="0" smtClean="0">
                <a:latin typeface="Arial" pitchFamily="34" charset="0"/>
                <a:cs typeface="Arial" pitchFamily="34" charset="0"/>
              </a:rPr>
              <a:t> painting.</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Also known as familial fibrous dysplasia.</a:t>
            </a:r>
            <a:endParaRPr lang="en-IN" sz="2000" dirty="0">
              <a:latin typeface="Arial" pitchFamily="34" charset="0"/>
              <a:cs typeface="Arial" pitchFamily="34" charset="0"/>
            </a:endParaRPr>
          </a:p>
        </p:txBody>
      </p:sp>
      <p:pic>
        <p:nvPicPr>
          <p:cNvPr id="2050" name="Picture 2" descr="http://www.popartuk.com/g/l/lghr11966+cherubs-detail-from-sistine-madonna-raffaello-sanzio-raphael-poster-card.jpg"/>
          <p:cNvPicPr>
            <a:picLocks noChangeAspect="1" noChangeArrowheads="1"/>
          </p:cNvPicPr>
          <p:nvPr/>
        </p:nvPicPr>
        <p:blipFill>
          <a:blip r:embed="rId3" cstate="print"/>
          <a:srcRect l="4425" t="8840" r="5310" b="9392"/>
          <a:stretch>
            <a:fillRect/>
          </a:stretch>
        </p:blipFill>
        <p:spPr bwMode="auto">
          <a:xfrm>
            <a:off x="5486400" y="3505201"/>
            <a:ext cx="3657600" cy="3352800"/>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a:off x="3429000" y="4283548"/>
            <a:ext cx="1905000" cy="24982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82"/>
            <a:ext cx="2667000" cy="786936"/>
          </a:xfrm>
        </p:spPr>
        <p:txBody>
          <a:bodyPr>
            <a:normAutofit fontScale="90000"/>
          </a:bodyPr>
          <a:lstStyle/>
          <a:p>
            <a:r>
              <a:rPr lang="en-US" sz="3600" i="1" u="sng" dirty="0" smtClean="0">
                <a:solidFill>
                  <a:srgbClr val="FFFF00"/>
                </a:solidFill>
                <a:latin typeface="Arial" pitchFamily="34" charset="0"/>
                <a:cs typeface="Arial" pitchFamily="34" charset="0"/>
              </a:rPr>
              <a:t>Etiology</a:t>
            </a:r>
            <a:r>
              <a:rPr lang="en-US" dirty="0" smtClean="0"/>
              <a:t>:</a:t>
            </a:r>
            <a:endParaRPr lang="en-IN" dirty="0"/>
          </a:p>
        </p:txBody>
      </p:sp>
      <p:sp>
        <p:nvSpPr>
          <p:cNvPr id="3" name="Content Placeholder 2"/>
          <p:cNvSpPr>
            <a:spLocks noGrp="1"/>
          </p:cNvSpPr>
          <p:nvPr>
            <p:ph idx="1"/>
          </p:nvPr>
        </p:nvSpPr>
        <p:spPr>
          <a:xfrm>
            <a:off x="381000" y="838200"/>
            <a:ext cx="8382000" cy="5105400"/>
          </a:xfrm>
        </p:spPr>
        <p:txBody>
          <a:bodyPr>
            <a:normAutofit fontScale="92500" lnSpcReduction="10000"/>
          </a:bodyPr>
          <a:lstStyle/>
          <a:p>
            <a:pPr algn="just"/>
            <a:r>
              <a:rPr lang="en-US" sz="2400" dirty="0" smtClean="0">
                <a:latin typeface="Arial" pitchFamily="34" charset="0"/>
                <a:cs typeface="Arial" pitchFamily="34" charset="0"/>
              </a:rPr>
              <a:t>Jones suggested </a:t>
            </a:r>
            <a:r>
              <a:rPr lang="en-US" sz="2400" dirty="0" err="1" smtClean="0">
                <a:latin typeface="Arial" pitchFamily="34" charset="0"/>
                <a:cs typeface="Arial" pitchFamily="34" charset="0"/>
              </a:rPr>
              <a:t>cherubism</a:t>
            </a:r>
            <a:r>
              <a:rPr lang="en-US" sz="2400" dirty="0" smtClean="0">
                <a:latin typeface="Arial" pitchFamily="34" charset="0"/>
                <a:cs typeface="Arial" pitchFamily="34" charset="0"/>
              </a:rPr>
              <a:t> as an </a:t>
            </a:r>
            <a:r>
              <a:rPr lang="en-US" sz="2400" dirty="0" err="1" smtClean="0">
                <a:latin typeface="Arial" pitchFamily="34" charset="0"/>
                <a:cs typeface="Arial" pitchFamily="34" charset="0"/>
              </a:rPr>
              <a:t>odontogenic</a:t>
            </a:r>
            <a:r>
              <a:rPr lang="en-US" sz="2400" dirty="0" smtClean="0">
                <a:latin typeface="Arial" pitchFamily="34" charset="0"/>
                <a:cs typeface="Arial" pitchFamily="34" charset="0"/>
              </a:rPr>
              <a:t> lesion.</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Arises from mutation of non-sex linked gene responsible for development of jaw bones.</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Leads to </a:t>
            </a:r>
            <a:r>
              <a:rPr lang="en-US" sz="2400" dirty="0" smtClean="0">
                <a:solidFill>
                  <a:srgbClr val="FFFF00"/>
                </a:solidFill>
                <a:latin typeface="Arial" pitchFamily="34" charset="0"/>
                <a:cs typeface="Arial" pitchFamily="34" charset="0"/>
              </a:rPr>
              <a:t>localized increase in </a:t>
            </a:r>
            <a:r>
              <a:rPr lang="en-US" sz="2400" dirty="0" err="1" smtClean="0">
                <a:solidFill>
                  <a:srgbClr val="FFFF00"/>
                </a:solidFill>
                <a:latin typeface="Arial" pitchFamily="34" charset="0"/>
                <a:cs typeface="Arial" pitchFamily="34" charset="0"/>
              </a:rPr>
              <a:t>osteoclasts</a:t>
            </a:r>
            <a:r>
              <a:rPr lang="en-US" sz="2400" dirty="0" smtClean="0">
                <a:solidFill>
                  <a:srgbClr val="FFFF00"/>
                </a:solidFill>
                <a:latin typeface="Arial" pitchFamily="34" charset="0"/>
                <a:cs typeface="Arial" pitchFamily="34" charset="0"/>
              </a:rPr>
              <a:t>.</a:t>
            </a:r>
          </a:p>
          <a:p>
            <a:pPr algn="just"/>
            <a:endParaRPr lang="en-US" sz="2400" dirty="0" smtClean="0">
              <a:latin typeface="Arial" pitchFamily="34" charset="0"/>
              <a:cs typeface="Arial" pitchFamily="34" charset="0"/>
            </a:endParaRPr>
          </a:p>
          <a:p>
            <a:pPr algn="just"/>
            <a:r>
              <a:rPr lang="en-US" sz="2400" b="1" dirty="0" smtClean="0">
                <a:solidFill>
                  <a:srgbClr val="00B0F0"/>
                </a:solidFill>
                <a:latin typeface="Arial" pitchFamily="34" charset="0"/>
                <a:cs typeface="Arial" pitchFamily="34" charset="0"/>
              </a:rPr>
              <a:t>During puberty there is increase in plasma concentration of </a:t>
            </a:r>
            <a:r>
              <a:rPr lang="en-US" sz="2400" b="1" dirty="0" err="1" smtClean="0">
                <a:solidFill>
                  <a:srgbClr val="00B0F0"/>
                </a:solidFill>
                <a:latin typeface="Arial" pitchFamily="34" charset="0"/>
                <a:cs typeface="Arial" pitchFamily="34" charset="0"/>
              </a:rPr>
              <a:t>estrodiol</a:t>
            </a:r>
            <a:r>
              <a:rPr lang="en-US" sz="2400" b="1" dirty="0" smtClean="0">
                <a:solidFill>
                  <a:srgbClr val="00B0F0"/>
                </a:solidFill>
                <a:latin typeface="Arial" pitchFamily="34" charset="0"/>
                <a:cs typeface="Arial" pitchFamily="34" charset="0"/>
              </a:rPr>
              <a:t> and testosterone.</a:t>
            </a:r>
          </a:p>
          <a:p>
            <a:pPr algn="just"/>
            <a:endParaRPr lang="en-US" sz="2400" b="1" dirty="0" smtClean="0">
              <a:solidFill>
                <a:srgbClr val="00B0F0"/>
              </a:solidFill>
              <a:latin typeface="Arial" pitchFamily="34" charset="0"/>
              <a:cs typeface="Arial" pitchFamily="34" charset="0"/>
            </a:endParaRPr>
          </a:p>
          <a:p>
            <a:pPr algn="just"/>
            <a:r>
              <a:rPr lang="en-US" sz="2400" b="1" dirty="0" smtClean="0">
                <a:solidFill>
                  <a:srgbClr val="00B0F0"/>
                </a:solidFill>
                <a:latin typeface="Arial" pitchFamily="34" charset="0"/>
                <a:cs typeface="Arial" pitchFamily="34" charset="0"/>
              </a:rPr>
              <a:t>Reduction is osteoclast formation results due to steroids.</a:t>
            </a:r>
          </a:p>
          <a:p>
            <a:pPr algn="just"/>
            <a:endParaRPr lang="en-US" sz="2400" b="1" dirty="0" smtClean="0">
              <a:solidFill>
                <a:srgbClr val="00B0F0"/>
              </a:solidFill>
              <a:latin typeface="Arial" pitchFamily="34" charset="0"/>
              <a:cs typeface="Arial" pitchFamily="34" charset="0"/>
            </a:endParaRPr>
          </a:p>
          <a:p>
            <a:pPr algn="just"/>
            <a:r>
              <a:rPr lang="en-US" sz="2400" b="1" dirty="0" smtClean="0">
                <a:solidFill>
                  <a:srgbClr val="00B0F0"/>
                </a:solidFill>
                <a:latin typeface="Arial" pitchFamily="34" charset="0"/>
                <a:cs typeface="Arial" pitchFamily="34" charset="0"/>
              </a:rPr>
              <a:t>So </a:t>
            </a:r>
            <a:r>
              <a:rPr lang="en-US" sz="2400" b="1" dirty="0" err="1" smtClean="0">
                <a:solidFill>
                  <a:srgbClr val="00B0F0"/>
                </a:solidFill>
                <a:latin typeface="Arial" pitchFamily="34" charset="0"/>
                <a:cs typeface="Arial" pitchFamily="34" charset="0"/>
              </a:rPr>
              <a:t>cherubism</a:t>
            </a:r>
            <a:r>
              <a:rPr lang="en-US" sz="2400" b="1" dirty="0" smtClean="0">
                <a:solidFill>
                  <a:srgbClr val="00B0F0"/>
                </a:solidFill>
                <a:latin typeface="Arial" pitchFamily="34" charset="0"/>
                <a:cs typeface="Arial" pitchFamily="34" charset="0"/>
              </a:rPr>
              <a:t> remits spontaneously during puberty.</a:t>
            </a:r>
          </a:p>
          <a:p>
            <a:pPr algn="just"/>
            <a:endParaRPr lang="en-US" sz="2400" dirty="0" smtClean="0">
              <a:latin typeface="Arial" pitchFamily="34" charset="0"/>
              <a:cs typeface="Arial" pitchFamily="34" charset="0"/>
            </a:endParaRP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Gene related to </a:t>
            </a:r>
            <a:r>
              <a:rPr lang="en-US" sz="2400" dirty="0" err="1" smtClean="0">
                <a:latin typeface="Arial" pitchFamily="34" charset="0"/>
                <a:cs typeface="Arial" pitchFamily="34" charset="0"/>
              </a:rPr>
              <a:t>cherubism</a:t>
            </a:r>
            <a:r>
              <a:rPr lang="en-US" sz="2400" dirty="0" smtClean="0">
                <a:latin typeface="Arial" pitchFamily="34" charset="0"/>
                <a:cs typeface="Arial" pitchFamily="34" charset="0"/>
              </a:rPr>
              <a:t> is localized on chromosome 4p16.3.</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457200"/>
            <a:ext cx="3352800" cy="710736"/>
          </a:xfrm>
        </p:spPr>
        <p:txBody>
          <a:bodyPr>
            <a:normAutofit/>
          </a:bodyPr>
          <a:lstStyle/>
          <a:p>
            <a:r>
              <a:rPr lang="en-US" sz="3200" i="1" u="sng" dirty="0" smtClean="0">
                <a:solidFill>
                  <a:srgbClr val="FFFF00"/>
                </a:solidFill>
                <a:latin typeface="Arial" pitchFamily="34" charset="0"/>
                <a:cs typeface="Arial" pitchFamily="34" charset="0"/>
              </a:rPr>
              <a:t>Clinical features</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228600" y="381000"/>
            <a:ext cx="5715000" cy="6477000"/>
          </a:xfrm>
        </p:spPr>
        <p:txBody>
          <a:bodyPr>
            <a:normAutofit/>
          </a:bodyPr>
          <a:lstStyle/>
          <a:p>
            <a:pPr algn="just"/>
            <a:r>
              <a:rPr lang="en-US" sz="2200" dirty="0" smtClean="0">
                <a:latin typeface="Arial" pitchFamily="34" charset="0"/>
                <a:cs typeface="Arial" pitchFamily="34" charset="0"/>
              </a:rPr>
              <a:t>Symmetrical enlargement of jaw begins at 14 months to 3 years of age.</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Painless, florid enlargement accompanied by cervical </a:t>
            </a:r>
            <a:r>
              <a:rPr lang="en-US" sz="2200" dirty="0" err="1" smtClean="0">
                <a:latin typeface="Arial" pitchFamily="34" charset="0"/>
                <a:cs typeface="Arial" pitchFamily="34" charset="0"/>
              </a:rPr>
              <a:t>lymphadenopathy</a:t>
            </a:r>
            <a:r>
              <a:rPr lang="en-US" sz="2200" dirty="0" smtClean="0">
                <a:latin typeface="Arial" pitchFamily="34" charset="0"/>
                <a:cs typeface="Arial" pitchFamily="34" charset="0"/>
              </a:rPr>
              <a:t>.</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Respiratory obstruction, impaired vision and hearing in severe case.</a:t>
            </a:r>
          </a:p>
          <a:p>
            <a:pPr algn="just"/>
            <a:endParaRPr lang="en-US" sz="2200" dirty="0" smtClean="0">
              <a:latin typeface="Arial" pitchFamily="34" charset="0"/>
              <a:cs typeface="Arial" pitchFamily="34" charset="0"/>
            </a:endParaRPr>
          </a:p>
          <a:p>
            <a:pPr algn="just"/>
            <a:r>
              <a:rPr lang="en-US" sz="2200" b="1" dirty="0" smtClean="0">
                <a:solidFill>
                  <a:srgbClr val="FFFF00"/>
                </a:solidFill>
                <a:latin typeface="Arial" pitchFamily="34" charset="0"/>
                <a:cs typeface="Arial" pitchFamily="34" charset="0"/>
              </a:rPr>
              <a:t>Eye to heaven appearance due to a rim of sclera beneath the iris. </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Growth of the lesion slows down as patient approaches 5 years.</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At puberty the lesion begins to regress.</a:t>
            </a:r>
          </a:p>
          <a:p>
            <a:endParaRPr lang="en-US" sz="2200" dirty="0" smtClean="0">
              <a:latin typeface="Arial" pitchFamily="34" charset="0"/>
              <a:cs typeface="Arial" pitchFamily="34" charset="0"/>
            </a:endParaRPr>
          </a:p>
          <a:p>
            <a:endParaRPr lang="en-IN" sz="2200" dirty="0">
              <a:latin typeface="Arial" pitchFamily="34" charset="0"/>
              <a:cs typeface="Arial" pitchFamily="34" charset="0"/>
            </a:endParaRPr>
          </a:p>
        </p:txBody>
      </p:sp>
      <p:pic>
        <p:nvPicPr>
          <p:cNvPr id="4" name="Picture 1027"/>
          <p:cNvPicPr>
            <a:picLocks noChangeAspect="1" noChangeArrowheads="1"/>
          </p:cNvPicPr>
          <p:nvPr/>
        </p:nvPicPr>
        <p:blipFill>
          <a:blip r:embed="rId3" cstate="print"/>
          <a:srcRect l="22414" r="25862"/>
          <a:stretch>
            <a:fillRect/>
          </a:stretch>
        </p:blipFill>
        <p:spPr bwMode="auto">
          <a:xfrm>
            <a:off x="6172200" y="1524000"/>
            <a:ext cx="2667000" cy="3907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4419600" cy="939336"/>
          </a:xfrm>
        </p:spPr>
        <p:txBody>
          <a:bodyPr>
            <a:normAutofit/>
          </a:bodyPr>
          <a:lstStyle/>
          <a:p>
            <a:r>
              <a:rPr lang="en-US" sz="3200" dirty="0" smtClean="0">
                <a:solidFill>
                  <a:srgbClr val="00B050"/>
                </a:solidFill>
              </a:rPr>
              <a:t>CLASSIFICATION</a:t>
            </a:r>
            <a:endParaRPr lang="en-IN" sz="3200" dirty="0">
              <a:solidFill>
                <a:srgbClr val="00B050"/>
              </a:solidFill>
            </a:endParaRPr>
          </a:p>
        </p:txBody>
      </p:sp>
      <p:sp>
        <p:nvSpPr>
          <p:cNvPr id="6" name="Content Placeholder 5"/>
          <p:cNvSpPr>
            <a:spLocks noGrp="1"/>
          </p:cNvSpPr>
          <p:nvPr>
            <p:ph idx="1"/>
          </p:nvPr>
        </p:nvSpPr>
        <p:spPr>
          <a:xfrm>
            <a:off x="457200" y="1447800"/>
            <a:ext cx="8686800" cy="4724717"/>
          </a:xfrm>
        </p:spPr>
        <p:txBody>
          <a:bodyPr>
            <a:noAutofit/>
          </a:bodyPr>
          <a:lstStyle/>
          <a:p>
            <a:r>
              <a:rPr lang="en-US" sz="2800" i="1" dirty="0" smtClean="0">
                <a:solidFill>
                  <a:srgbClr val="FFFF00"/>
                </a:solidFill>
                <a:latin typeface="Arial" pitchFamily="34" charset="0"/>
                <a:cs typeface="Arial" pitchFamily="34" charset="0"/>
              </a:rPr>
              <a:t>1. Fibrous dysplasia.</a:t>
            </a:r>
          </a:p>
          <a:p>
            <a:endParaRPr lang="en-US" sz="2800" i="1" dirty="0" smtClean="0">
              <a:solidFill>
                <a:srgbClr val="FFFF00"/>
              </a:solidFill>
              <a:latin typeface="Arial" pitchFamily="34" charset="0"/>
              <a:cs typeface="Arial" pitchFamily="34" charset="0"/>
            </a:endParaRPr>
          </a:p>
          <a:p>
            <a:r>
              <a:rPr lang="en-US" sz="2800" i="1" dirty="0" smtClean="0">
                <a:solidFill>
                  <a:srgbClr val="FFFF00"/>
                </a:solidFill>
                <a:latin typeface="Arial" pitchFamily="34" charset="0"/>
                <a:cs typeface="Arial" pitchFamily="34" charset="0"/>
              </a:rPr>
              <a:t>2. </a:t>
            </a:r>
            <a:r>
              <a:rPr lang="en-US" sz="2800" i="1" dirty="0" err="1" smtClean="0">
                <a:solidFill>
                  <a:srgbClr val="FFFF00"/>
                </a:solidFill>
                <a:latin typeface="Arial" pitchFamily="34" charset="0"/>
                <a:cs typeface="Arial" pitchFamily="34" charset="0"/>
              </a:rPr>
              <a:t>Cemento</a:t>
            </a:r>
            <a:r>
              <a:rPr lang="en-US" sz="2800" i="1" dirty="0" smtClean="0">
                <a:solidFill>
                  <a:srgbClr val="FFFF00"/>
                </a:solidFill>
                <a:latin typeface="Arial" pitchFamily="34" charset="0"/>
                <a:cs typeface="Arial" pitchFamily="34" charset="0"/>
              </a:rPr>
              <a:t>-osseous dysplasia</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Periapical</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    Focal</a:t>
            </a:r>
          </a:p>
          <a:p>
            <a:r>
              <a:rPr lang="en-US" sz="2800" dirty="0" smtClean="0">
                <a:latin typeface="Arial" pitchFamily="34" charset="0"/>
                <a:cs typeface="Arial" pitchFamily="34" charset="0"/>
              </a:rPr>
              <a:t>    Florid</a:t>
            </a:r>
          </a:p>
          <a:p>
            <a:endParaRPr lang="en-US" sz="2800" dirty="0" smtClean="0">
              <a:latin typeface="Arial" pitchFamily="34" charset="0"/>
              <a:cs typeface="Arial" pitchFamily="34" charset="0"/>
            </a:endParaRPr>
          </a:p>
          <a:p>
            <a:r>
              <a:rPr lang="en-US" sz="2800" i="1" dirty="0" smtClean="0">
                <a:solidFill>
                  <a:srgbClr val="FFFF00"/>
                </a:solidFill>
                <a:latin typeface="Arial" pitchFamily="34" charset="0"/>
                <a:cs typeface="Arial" pitchFamily="34" charset="0"/>
              </a:rPr>
              <a:t>3. Fibro-osseous neoplasm</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Ossifying </a:t>
            </a:r>
            <a:r>
              <a:rPr lang="en-US" sz="2800" dirty="0" err="1" smtClean="0">
                <a:latin typeface="Arial" pitchFamily="34" charset="0"/>
                <a:cs typeface="Arial" pitchFamily="34" charset="0"/>
              </a:rPr>
              <a:t>fibroma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cementifying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fibroma</a:t>
            </a:r>
            <a:r>
              <a:rPr lang="en-US" sz="2800" dirty="0" smtClean="0">
                <a:latin typeface="Arial" pitchFamily="34" charset="0"/>
                <a:cs typeface="Arial" pitchFamily="34" charset="0"/>
              </a:rPr>
              <a:t> or </a:t>
            </a:r>
            <a:r>
              <a:rPr lang="en-US" sz="2800" dirty="0" err="1" smtClean="0">
                <a:latin typeface="Arial" pitchFamily="34" charset="0"/>
                <a:cs typeface="Arial" pitchFamily="34" charset="0"/>
              </a:rPr>
              <a:t>cemento-ossefying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fibroma</a:t>
            </a:r>
            <a:r>
              <a:rPr lang="en-US" sz="2800" dirty="0" smtClean="0">
                <a:latin typeface="Arial" pitchFamily="34" charset="0"/>
                <a:cs typeface="Arial" pitchFamily="34" charset="0"/>
              </a:rPr>
              <a:t>.</a:t>
            </a:r>
            <a:endParaRPr lang="en-IN"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457200"/>
            <a:ext cx="2667000" cy="1143000"/>
          </a:xfrm>
        </p:spPr>
        <p:txBody>
          <a:bodyPr>
            <a:normAutofit fontScale="90000"/>
          </a:bodyPr>
          <a:lstStyle/>
          <a:p>
            <a:r>
              <a:rPr lang="en-US" sz="3200" i="1" u="sng" dirty="0" smtClean="0">
                <a:solidFill>
                  <a:srgbClr val="FFFF00"/>
                </a:solidFill>
                <a:latin typeface="Arial" pitchFamily="34" charset="0"/>
                <a:cs typeface="Arial" pitchFamily="34" charset="0"/>
              </a:rPr>
              <a:t>Oral manifestations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0" y="304800"/>
            <a:ext cx="6324600" cy="6324599"/>
          </a:xfrm>
        </p:spPr>
        <p:txBody>
          <a:bodyPr>
            <a:noAutofit/>
          </a:bodyPr>
          <a:lstStyle/>
          <a:p>
            <a:pPr>
              <a:spcBef>
                <a:spcPct val="50000"/>
              </a:spcBef>
              <a:buFontTx/>
              <a:buChar char="•"/>
            </a:pPr>
            <a:r>
              <a:rPr lang="en-US" sz="2400" dirty="0" smtClean="0">
                <a:latin typeface="Arial" pitchFamily="34" charset="0"/>
                <a:cs typeface="Arial" pitchFamily="34" charset="0"/>
              </a:rPr>
              <a:t>Agenesis of 2nd &amp; 3rd molars of the mandible.</a:t>
            </a:r>
          </a:p>
          <a:p>
            <a:pPr>
              <a:spcBef>
                <a:spcPct val="50000"/>
              </a:spcBef>
              <a:buNone/>
            </a:pPr>
            <a:endParaRPr lang="en-US" sz="2400" dirty="0" smtClean="0">
              <a:latin typeface="Arial" pitchFamily="34" charset="0"/>
              <a:cs typeface="Arial" pitchFamily="34" charset="0"/>
            </a:endParaRPr>
          </a:p>
          <a:p>
            <a:pPr>
              <a:spcBef>
                <a:spcPct val="50000"/>
              </a:spcBef>
              <a:buFontTx/>
              <a:buChar char="•"/>
            </a:pPr>
            <a:r>
              <a:rPr lang="en-US" sz="2400" dirty="0" smtClean="0">
                <a:latin typeface="Arial" pitchFamily="34" charset="0"/>
                <a:cs typeface="Arial" pitchFamily="34" charset="0"/>
              </a:rPr>
              <a:t>Displacement of teeth.</a:t>
            </a:r>
          </a:p>
          <a:p>
            <a:pPr>
              <a:spcBef>
                <a:spcPct val="50000"/>
              </a:spcBef>
              <a:buNone/>
            </a:pPr>
            <a:endParaRPr lang="en-US" sz="2400" dirty="0" smtClean="0">
              <a:latin typeface="Arial" pitchFamily="34" charset="0"/>
              <a:cs typeface="Arial" pitchFamily="34" charset="0"/>
            </a:endParaRPr>
          </a:p>
          <a:p>
            <a:pPr>
              <a:spcBef>
                <a:spcPct val="50000"/>
              </a:spcBef>
              <a:buFontTx/>
              <a:buChar char="•"/>
            </a:pPr>
            <a:r>
              <a:rPr lang="en-US" sz="2400" dirty="0" smtClean="0">
                <a:latin typeface="Arial" pitchFamily="34" charset="0"/>
                <a:cs typeface="Arial" pitchFamily="34" charset="0"/>
              </a:rPr>
              <a:t>Premature exfoliation of primary</a:t>
            </a:r>
            <a:r>
              <a:rPr lang="en-US" sz="2400" baseline="30000" dirty="0" smtClean="0">
                <a:latin typeface="Arial" pitchFamily="34" charset="0"/>
                <a:cs typeface="Arial" pitchFamily="34" charset="0"/>
              </a:rPr>
              <a:t> </a:t>
            </a:r>
            <a:r>
              <a:rPr lang="en-US" sz="2400" dirty="0" smtClean="0">
                <a:latin typeface="Arial" pitchFamily="34" charset="0"/>
                <a:cs typeface="Arial" pitchFamily="34" charset="0"/>
              </a:rPr>
              <a:t>teeth.</a:t>
            </a:r>
          </a:p>
          <a:p>
            <a:pPr>
              <a:spcBef>
                <a:spcPct val="50000"/>
              </a:spcBef>
              <a:buFontTx/>
              <a:buChar char="•"/>
            </a:pPr>
            <a:r>
              <a:rPr lang="en-US" sz="2400" dirty="0" smtClean="0">
                <a:latin typeface="Arial" pitchFamily="34" charset="0"/>
                <a:cs typeface="Arial" pitchFamily="34" charset="0"/>
              </a:rPr>
              <a:t>Delayed eruption of permanent teeth.</a:t>
            </a:r>
          </a:p>
          <a:p>
            <a:pPr>
              <a:spcBef>
                <a:spcPct val="50000"/>
              </a:spcBef>
              <a:buFontTx/>
              <a:buChar char="•"/>
            </a:pPr>
            <a:endParaRPr lang="en-US" sz="2400" dirty="0" smtClean="0">
              <a:latin typeface="Arial" pitchFamily="34" charset="0"/>
              <a:cs typeface="Arial" pitchFamily="34" charset="0"/>
            </a:endParaRPr>
          </a:p>
          <a:p>
            <a:pPr>
              <a:spcBef>
                <a:spcPct val="50000"/>
              </a:spcBef>
              <a:buFontTx/>
              <a:buChar char="•"/>
            </a:pPr>
            <a:r>
              <a:rPr lang="en-US" sz="2400" dirty="0" smtClean="0">
                <a:latin typeface="Arial" pitchFamily="34" charset="0"/>
                <a:cs typeface="Arial" pitchFamily="34" charset="0"/>
              </a:rPr>
              <a:t>Transposition &amp; rotation of teeth.</a:t>
            </a:r>
          </a:p>
          <a:p>
            <a:pPr>
              <a:spcBef>
                <a:spcPct val="50000"/>
              </a:spcBef>
              <a:buFontTx/>
              <a:buChar char="•"/>
            </a:pPr>
            <a:endParaRPr lang="en-US" sz="2400" dirty="0" smtClean="0">
              <a:latin typeface="Arial" pitchFamily="34" charset="0"/>
              <a:cs typeface="Arial" pitchFamily="34" charset="0"/>
            </a:endParaRPr>
          </a:p>
          <a:p>
            <a:pPr>
              <a:spcBef>
                <a:spcPct val="50000"/>
              </a:spcBef>
              <a:buFontTx/>
              <a:buChar char="•"/>
            </a:pPr>
            <a:r>
              <a:rPr lang="en-US" sz="2400" dirty="0" smtClean="0">
                <a:latin typeface="Arial" pitchFamily="34" charset="0"/>
                <a:cs typeface="Arial" pitchFamily="34" charset="0"/>
              </a:rPr>
              <a:t>In case of maxilla, palate assumes a V shape.</a:t>
            </a:r>
          </a:p>
          <a:p>
            <a:endParaRPr lang="en-IN" sz="2400" dirty="0">
              <a:latin typeface="Arial" pitchFamily="34" charset="0"/>
              <a:cs typeface="Arial" pitchFamily="34" charset="0"/>
            </a:endParaRPr>
          </a:p>
        </p:txBody>
      </p:sp>
      <p:pic>
        <p:nvPicPr>
          <p:cNvPr id="74754" name="Picture 2"/>
          <p:cNvPicPr>
            <a:picLocks noChangeAspect="1" noChangeArrowheads="1"/>
          </p:cNvPicPr>
          <p:nvPr/>
        </p:nvPicPr>
        <p:blipFill>
          <a:blip r:embed="rId3" cstate="print"/>
          <a:srcRect/>
          <a:stretch>
            <a:fillRect/>
          </a:stretch>
        </p:blipFill>
        <p:spPr bwMode="auto">
          <a:xfrm>
            <a:off x="6248400" y="1743558"/>
            <a:ext cx="2819400" cy="2030924"/>
          </a:xfrm>
          <a:prstGeom prst="rect">
            <a:avLst/>
          </a:prstGeom>
          <a:noFill/>
          <a:ln w="9525">
            <a:noFill/>
            <a:miter lim="800000"/>
            <a:headEnd/>
            <a:tailEnd/>
          </a:ln>
        </p:spPr>
      </p:pic>
      <p:pic>
        <p:nvPicPr>
          <p:cNvPr id="74755" name="Picture 3"/>
          <p:cNvPicPr>
            <a:picLocks noChangeAspect="1" noChangeArrowheads="1"/>
          </p:cNvPicPr>
          <p:nvPr/>
        </p:nvPicPr>
        <p:blipFill>
          <a:blip r:embed="rId4" cstate="print"/>
          <a:srcRect t="8867" b="5415"/>
          <a:stretch>
            <a:fillRect/>
          </a:stretch>
        </p:blipFill>
        <p:spPr bwMode="auto">
          <a:xfrm>
            <a:off x="6248400" y="4038599"/>
            <a:ext cx="2743200" cy="24106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229600" cy="4526280"/>
          </a:xfrm>
        </p:spPr>
        <p:txBody>
          <a:bodyPr>
            <a:noAutofit/>
          </a:bodyPr>
          <a:lstStyle/>
          <a:p>
            <a:pPr>
              <a:spcBef>
                <a:spcPct val="50000"/>
              </a:spcBef>
              <a:buFontTx/>
              <a:buChar char="•"/>
            </a:pPr>
            <a:r>
              <a:rPr lang="en-US" sz="2800" i="1" u="sng" dirty="0" err="1" smtClean="0">
                <a:solidFill>
                  <a:srgbClr val="FFFF00"/>
                </a:solidFill>
                <a:latin typeface="Arial" pitchFamily="34" charset="0"/>
                <a:cs typeface="Arial" pitchFamily="34" charset="0"/>
              </a:rPr>
              <a:t>Arnott’s</a:t>
            </a:r>
            <a:r>
              <a:rPr lang="en-US" sz="2800" i="1" u="sng" dirty="0" smtClean="0">
                <a:solidFill>
                  <a:srgbClr val="FFFF00"/>
                </a:solidFill>
                <a:latin typeface="Arial" pitchFamily="34" charset="0"/>
                <a:cs typeface="Arial" pitchFamily="34" charset="0"/>
              </a:rPr>
              <a:t> grading system(1978)</a:t>
            </a:r>
          </a:p>
          <a:p>
            <a:pPr>
              <a:spcBef>
                <a:spcPct val="50000"/>
              </a:spcBef>
              <a:buNone/>
            </a:pPr>
            <a:endParaRPr lang="en-US" sz="2800" i="1" u="sng" dirty="0" smtClean="0">
              <a:latin typeface="Arial" pitchFamily="34" charset="0"/>
              <a:cs typeface="Arial" pitchFamily="34" charset="0"/>
            </a:endParaRPr>
          </a:p>
          <a:p>
            <a:pPr>
              <a:spcBef>
                <a:spcPct val="50000"/>
              </a:spcBef>
              <a:buFontTx/>
              <a:buChar char="•"/>
            </a:pPr>
            <a:r>
              <a:rPr lang="en-US" sz="2800" i="1" dirty="0" smtClean="0">
                <a:latin typeface="Arial" pitchFamily="34" charset="0"/>
                <a:cs typeface="Arial" pitchFamily="34" charset="0"/>
              </a:rPr>
              <a:t>Grade-I</a:t>
            </a:r>
            <a:r>
              <a:rPr lang="en-US" sz="2800" dirty="0" smtClean="0">
                <a:latin typeface="Arial" pitchFamily="34" charset="0"/>
                <a:cs typeface="Arial" pitchFamily="34" charset="0"/>
              </a:rPr>
              <a:t> :-   Involving both </a:t>
            </a:r>
            <a:r>
              <a:rPr lang="en-US" sz="2800" dirty="0" err="1" smtClean="0">
                <a:latin typeface="Arial" pitchFamily="34" charset="0"/>
                <a:cs typeface="Arial" pitchFamily="34" charset="0"/>
              </a:rPr>
              <a:t>mandi</a:t>
            </a:r>
            <a:r>
              <a:rPr lang="en-US" sz="2800" dirty="0">
                <a:latin typeface="Arial" pitchFamily="34" charset="0"/>
                <a:cs typeface="Arial" pitchFamily="34" charset="0"/>
              </a:rPr>
              <a:t> </a:t>
            </a:r>
            <a:r>
              <a:rPr lang="en-US" sz="2800" dirty="0" smtClean="0">
                <a:latin typeface="Arial" pitchFamily="34" charset="0"/>
                <a:cs typeface="Arial" pitchFamily="34" charset="0"/>
              </a:rPr>
              <a:t>and Ascending rami</a:t>
            </a:r>
          </a:p>
          <a:p>
            <a:pPr>
              <a:spcBef>
                <a:spcPct val="50000"/>
              </a:spcBef>
              <a:buNone/>
            </a:pPr>
            <a:endParaRPr lang="en-US" sz="2800" dirty="0" smtClean="0">
              <a:latin typeface="Arial" pitchFamily="34" charset="0"/>
              <a:cs typeface="Arial" pitchFamily="34" charset="0"/>
            </a:endParaRPr>
          </a:p>
          <a:p>
            <a:pPr>
              <a:spcBef>
                <a:spcPct val="50000"/>
              </a:spcBef>
              <a:buFontTx/>
              <a:buChar char="•"/>
            </a:pPr>
            <a:r>
              <a:rPr lang="en-US" sz="2800" i="1" dirty="0" smtClean="0">
                <a:latin typeface="Arial" pitchFamily="34" charset="0"/>
                <a:cs typeface="Arial" pitchFamily="34" charset="0"/>
              </a:rPr>
              <a:t>Grade-II</a:t>
            </a:r>
            <a:r>
              <a:rPr lang="en-US" sz="2800" dirty="0" smtClean="0">
                <a:latin typeface="Arial" pitchFamily="34" charset="0"/>
                <a:cs typeface="Arial" pitchFamily="34" charset="0"/>
              </a:rPr>
              <a:t> :-  </a:t>
            </a:r>
            <a:r>
              <a:rPr lang="en-US" sz="2800" dirty="0" err="1" smtClean="0">
                <a:latin typeface="Arial" pitchFamily="34" charset="0"/>
                <a:cs typeface="Arial" pitchFamily="34" charset="0"/>
              </a:rPr>
              <a:t>Invol</a:t>
            </a:r>
            <a:r>
              <a:rPr lang="en-US" sz="2800" dirty="0" smtClean="0">
                <a:latin typeface="Arial" pitchFamily="34" charset="0"/>
                <a:cs typeface="Arial" pitchFamily="34" charset="0"/>
              </a:rPr>
              <a:t>. of both </a:t>
            </a:r>
            <a:r>
              <a:rPr lang="en-US" sz="2800" dirty="0" err="1" smtClean="0">
                <a:latin typeface="Arial" pitchFamily="34" charset="0"/>
                <a:cs typeface="Arial" pitchFamily="34" charset="0"/>
              </a:rPr>
              <a:t>mandi</a:t>
            </a:r>
            <a:r>
              <a:rPr lang="en-US" sz="2800" dirty="0" smtClean="0">
                <a:latin typeface="Arial" pitchFamily="34" charset="0"/>
                <a:cs typeface="Arial" pitchFamily="34" charset="0"/>
              </a:rPr>
              <a:t>. Ascending rami   +  </a:t>
            </a:r>
            <a:r>
              <a:rPr lang="en-US" sz="2800" dirty="0" err="1" smtClean="0">
                <a:latin typeface="Arial" pitchFamily="34" charset="0"/>
                <a:cs typeface="Arial" pitchFamily="34" charset="0"/>
              </a:rPr>
              <a:t>Invol</a:t>
            </a:r>
            <a:r>
              <a:rPr lang="en-US" sz="2800" dirty="0" smtClean="0">
                <a:latin typeface="Arial" pitchFamily="34" charset="0"/>
                <a:cs typeface="Arial" pitchFamily="34" charset="0"/>
              </a:rPr>
              <a:t> </a:t>
            </a:r>
            <a:r>
              <a:rPr lang="en-US" sz="2800" dirty="0">
                <a:latin typeface="Arial" pitchFamily="34" charset="0"/>
                <a:cs typeface="Arial" pitchFamily="34" charset="0"/>
              </a:rPr>
              <a:t>o</a:t>
            </a:r>
            <a:r>
              <a:rPr lang="en-US" sz="2800" dirty="0" smtClean="0">
                <a:latin typeface="Arial" pitchFamily="34" charset="0"/>
                <a:cs typeface="Arial" pitchFamily="34" charset="0"/>
              </a:rPr>
              <a:t>f both </a:t>
            </a:r>
            <a:r>
              <a:rPr lang="en-US" sz="2800" dirty="0" err="1" smtClean="0">
                <a:latin typeface="Arial" pitchFamily="34" charset="0"/>
                <a:cs typeface="Arial" pitchFamily="34" charset="0"/>
              </a:rPr>
              <a:t>Mx</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Tuberosities</a:t>
            </a:r>
            <a:r>
              <a:rPr lang="en-US" sz="2800" dirty="0" smtClean="0">
                <a:latin typeface="Arial" pitchFamily="34" charset="0"/>
                <a:cs typeface="Arial" pitchFamily="34" charset="0"/>
              </a:rPr>
              <a:t>.</a:t>
            </a:r>
          </a:p>
          <a:p>
            <a:pPr>
              <a:spcBef>
                <a:spcPct val="50000"/>
              </a:spcBef>
              <a:buNone/>
            </a:pPr>
            <a:endParaRPr lang="en-US" sz="2800" dirty="0" smtClean="0">
              <a:latin typeface="Arial" pitchFamily="34" charset="0"/>
              <a:cs typeface="Arial" pitchFamily="34" charset="0"/>
            </a:endParaRPr>
          </a:p>
          <a:p>
            <a:pPr>
              <a:spcBef>
                <a:spcPct val="50000"/>
              </a:spcBef>
              <a:buFontTx/>
              <a:buChar char="•"/>
            </a:pPr>
            <a:r>
              <a:rPr lang="en-US" sz="2800" i="1" dirty="0" smtClean="0">
                <a:latin typeface="Arial" pitchFamily="34" charset="0"/>
                <a:cs typeface="Arial" pitchFamily="34" charset="0"/>
              </a:rPr>
              <a:t>Grade-III</a:t>
            </a:r>
            <a:r>
              <a:rPr lang="en-US" sz="2800" dirty="0" smtClean="0">
                <a:latin typeface="Arial" pitchFamily="34" charset="0"/>
                <a:cs typeface="Arial" pitchFamily="34" charset="0"/>
              </a:rPr>
              <a:t> :-McCune Albright syn. </a:t>
            </a:r>
            <a:r>
              <a:rPr lang="en-US" sz="2800" dirty="0" err="1" smtClean="0">
                <a:latin typeface="Arial" pitchFamily="34" charset="0"/>
                <a:cs typeface="Arial" pitchFamily="34" charset="0"/>
              </a:rPr>
              <a:t>Invol</a:t>
            </a:r>
            <a:r>
              <a:rPr lang="en-US" sz="2800" dirty="0" smtClean="0">
                <a:latin typeface="Arial" pitchFamily="34" charset="0"/>
                <a:cs typeface="Arial" pitchFamily="34" charset="0"/>
              </a:rPr>
              <a:t>. Of both </a:t>
            </a:r>
            <a:r>
              <a:rPr lang="en-US" sz="2800" dirty="0" err="1" smtClean="0">
                <a:latin typeface="Arial" pitchFamily="34" charset="0"/>
                <a:cs typeface="Arial" pitchFamily="34" charset="0"/>
              </a:rPr>
              <a:t>Mx</a:t>
            </a:r>
            <a:r>
              <a:rPr lang="en-US" sz="2800" dirty="0" smtClean="0">
                <a:latin typeface="Arial" pitchFamily="34" charset="0"/>
                <a:cs typeface="Arial" pitchFamily="34" charset="0"/>
              </a:rPr>
              <a:t>. &amp; Md. Except </a:t>
            </a:r>
            <a:r>
              <a:rPr lang="en-US" sz="2800" dirty="0" err="1" smtClean="0">
                <a:latin typeface="Arial" pitchFamily="34" charset="0"/>
                <a:cs typeface="Arial" pitchFamily="34" charset="0"/>
              </a:rPr>
              <a:t>coronoid</a:t>
            </a:r>
            <a:r>
              <a:rPr lang="en-US" sz="2800" dirty="0" smtClean="0">
                <a:latin typeface="Arial" pitchFamily="34" charset="0"/>
                <a:cs typeface="Arial" pitchFamily="34" charset="0"/>
              </a:rPr>
              <a:t> &amp; </a:t>
            </a:r>
            <a:r>
              <a:rPr lang="en-US" sz="2800" dirty="0" err="1" smtClean="0">
                <a:latin typeface="Arial" pitchFamily="34" charset="0"/>
                <a:cs typeface="Arial" pitchFamily="34" charset="0"/>
              </a:rPr>
              <a:t>condyle</a:t>
            </a:r>
            <a:r>
              <a:rPr lang="en-US" sz="2800" dirty="0" smtClean="0">
                <a:latin typeface="Arial" pitchFamily="34" charset="0"/>
                <a:cs typeface="Arial" pitchFamily="34" charset="0"/>
              </a:rPr>
              <a:t>.</a:t>
            </a:r>
          </a:p>
          <a:p>
            <a:endParaRPr lang="en-IN"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267200" cy="634536"/>
          </a:xfrm>
        </p:spPr>
        <p:txBody>
          <a:bodyPr>
            <a:normAutofit/>
          </a:bodyPr>
          <a:lstStyle/>
          <a:p>
            <a:r>
              <a:rPr lang="en-US" sz="3200" i="1" u="sng" dirty="0" smtClean="0">
                <a:solidFill>
                  <a:srgbClr val="FFFF00"/>
                </a:solidFill>
                <a:latin typeface="Arial" pitchFamily="34" charset="0"/>
                <a:cs typeface="Arial" pitchFamily="34" charset="0"/>
              </a:rPr>
              <a:t>Radiological features</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381000" y="1295400"/>
            <a:ext cx="4800600" cy="5257800"/>
          </a:xfrm>
        </p:spPr>
        <p:txBody>
          <a:bodyPr>
            <a:normAutofit/>
          </a:bodyPr>
          <a:lstStyle/>
          <a:p>
            <a:pPr algn="just"/>
            <a:r>
              <a:rPr lang="en-US" sz="2000" b="1" dirty="0" smtClean="0">
                <a:solidFill>
                  <a:srgbClr val="FFFF00"/>
                </a:solidFill>
                <a:latin typeface="Arial" pitchFamily="34" charset="0"/>
                <a:cs typeface="Arial" pitchFamily="34" charset="0"/>
              </a:rPr>
              <a:t>Bilateral </a:t>
            </a:r>
            <a:r>
              <a:rPr lang="en-US" sz="2000" b="1" dirty="0" err="1" smtClean="0">
                <a:solidFill>
                  <a:srgbClr val="FFFF00"/>
                </a:solidFill>
                <a:latin typeface="Arial" pitchFamily="34" charset="0"/>
                <a:cs typeface="Arial" pitchFamily="34" charset="0"/>
              </a:rPr>
              <a:t>multilocular</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radiolucency</a:t>
            </a:r>
            <a:r>
              <a:rPr lang="en-US" sz="2000" b="1" dirty="0" smtClean="0">
                <a:solidFill>
                  <a:srgbClr val="FFFF00"/>
                </a:solidFill>
                <a:latin typeface="Arial" pitchFamily="34" charset="0"/>
                <a:cs typeface="Arial" pitchFamily="34" charset="0"/>
              </a:rPr>
              <a:t> with expansion of jaw.</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Displacement of inferior alveolar canal.</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Numerous </a:t>
            </a:r>
            <a:r>
              <a:rPr lang="en-US" sz="2000" dirty="0" err="1" smtClean="0">
                <a:latin typeface="Arial" pitchFamily="34" charset="0"/>
                <a:cs typeface="Arial" pitchFamily="34" charset="0"/>
              </a:rPr>
              <a:t>unerrupted</a:t>
            </a:r>
            <a:r>
              <a:rPr lang="en-US" sz="2000" dirty="0" smtClean="0">
                <a:latin typeface="Arial" pitchFamily="34" charset="0"/>
                <a:cs typeface="Arial" pitchFamily="34" charset="0"/>
              </a:rPr>
              <a:t>, displaced teeth.</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Referred as </a:t>
            </a:r>
            <a:r>
              <a:rPr lang="en-US" sz="2200" dirty="0" smtClean="0">
                <a:solidFill>
                  <a:srgbClr val="FFFF00"/>
                </a:solidFill>
                <a:latin typeface="Arial" pitchFamily="34" charset="0"/>
                <a:cs typeface="Arial" pitchFamily="34" charset="0"/>
              </a:rPr>
              <a:t>Floating tooth syndrome.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Re-ossifies during adulthood showing irregular patchy sclerosis.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Also shows ground glass appearance.</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75778" name="Picture 2"/>
          <p:cNvPicPr>
            <a:picLocks noChangeAspect="1" noChangeArrowheads="1"/>
          </p:cNvPicPr>
          <p:nvPr/>
        </p:nvPicPr>
        <p:blipFill>
          <a:blip r:embed="rId3" cstate="print"/>
          <a:srcRect l="1471"/>
          <a:stretch>
            <a:fillRect/>
          </a:stretch>
        </p:blipFill>
        <p:spPr bwMode="auto">
          <a:xfrm>
            <a:off x="5410200" y="1905000"/>
            <a:ext cx="3733800" cy="2057400"/>
          </a:xfrm>
          <a:prstGeom prst="rect">
            <a:avLst/>
          </a:prstGeom>
          <a:noFill/>
          <a:ln w="9525">
            <a:noFill/>
            <a:miter lim="800000"/>
            <a:headEnd/>
            <a:tailEnd/>
          </a:ln>
        </p:spPr>
      </p:pic>
      <p:pic>
        <p:nvPicPr>
          <p:cNvPr id="75780" name="Picture 4" descr="http://casereports.bmj.com/content/2011/bcr.09.2010.3362/F1.large.jpg"/>
          <p:cNvPicPr>
            <a:picLocks noChangeAspect="1" noChangeArrowheads="1"/>
          </p:cNvPicPr>
          <p:nvPr/>
        </p:nvPicPr>
        <p:blipFill>
          <a:blip r:embed="rId4" cstate="print"/>
          <a:srcRect/>
          <a:stretch>
            <a:fillRect/>
          </a:stretch>
        </p:blipFill>
        <p:spPr bwMode="auto">
          <a:xfrm>
            <a:off x="5410200" y="4114800"/>
            <a:ext cx="3657600" cy="217823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257800" cy="7107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447800"/>
            <a:ext cx="5257800" cy="5181599"/>
          </a:xfrm>
        </p:spPr>
        <p:txBody>
          <a:bodyPr>
            <a:normAutofit fontScale="92500" lnSpcReduction="10000"/>
          </a:bodyPr>
          <a:lstStyle/>
          <a:p>
            <a:pPr algn="just"/>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 of loose </a:t>
            </a:r>
            <a:r>
              <a:rPr lang="en-US" sz="2000" dirty="0" err="1" smtClean="0">
                <a:latin typeface="Arial" pitchFamily="34" charset="0"/>
                <a:cs typeface="Arial" pitchFamily="34" charset="0"/>
              </a:rPr>
              <a:t>fibrilar</a:t>
            </a:r>
            <a:r>
              <a:rPr lang="en-US" sz="2000" dirty="0" smtClean="0">
                <a:latin typeface="Arial" pitchFamily="34" charset="0"/>
                <a:cs typeface="Arial" pitchFamily="34" charset="0"/>
              </a:rPr>
              <a:t> delicate connective tissue.</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Collagenous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 contains spindle shaped fibroblasts.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Numerous </a:t>
            </a:r>
            <a:r>
              <a:rPr lang="en-US" sz="2000" dirty="0" smtClean="0">
                <a:solidFill>
                  <a:srgbClr val="FFFF00"/>
                </a:solidFill>
                <a:latin typeface="Arial" pitchFamily="34" charset="0"/>
                <a:cs typeface="Arial" pitchFamily="34" charset="0"/>
              </a:rPr>
              <a:t>multinucleated giant cells</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Show positivity for </a:t>
            </a:r>
            <a:r>
              <a:rPr lang="en-US" sz="2000" dirty="0" err="1" smtClean="0">
                <a:solidFill>
                  <a:srgbClr val="FFFF00"/>
                </a:solidFill>
                <a:latin typeface="Arial" pitchFamily="34" charset="0"/>
                <a:cs typeface="Arial" pitchFamily="34" charset="0"/>
              </a:rPr>
              <a:t>tartarate</a:t>
            </a:r>
            <a:r>
              <a:rPr lang="en-US" sz="2000" dirty="0" smtClean="0">
                <a:solidFill>
                  <a:srgbClr val="FFFF00"/>
                </a:solidFill>
                <a:latin typeface="Arial" pitchFamily="34" charset="0"/>
                <a:cs typeface="Arial" pitchFamily="34" charset="0"/>
              </a:rPr>
              <a:t> resistant acid </a:t>
            </a:r>
            <a:r>
              <a:rPr lang="en-US" sz="2000" dirty="0" err="1" smtClean="0">
                <a:solidFill>
                  <a:srgbClr val="FFFF00"/>
                </a:solidFill>
                <a:latin typeface="Arial" pitchFamily="34" charset="0"/>
                <a:cs typeface="Arial" pitchFamily="34" charset="0"/>
              </a:rPr>
              <a:t>phosphatase</a:t>
            </a:r>
            <a:r>
              <a:rPr lang="en-US" sz="2000" dirty="0" smtClean="0">
                <a:solidFill>
                  <a:srgbClr val="FFFF00"/>
                </a:solidFill>
                <a:latin typeface="Arial" pitchFamily="34" charset="0"/>
                <a:cs typeface="Arial" pitchFamily="34" charset="0"/>
              </a:rPr>
              <a:t> activity.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Numerous blood vessels with large endothelial cells.</a:t>
            </a:r>
          </a:p>
          <a:p>
            <a:pPr algn="just"/>
            <a:endParaRPr lang="en-US" sz="2000" dirty="0" smtClean="0">
              <a:latin typeface="Arial" pitchFamily="34" charset="0"/>
              <a:cs typeface="Arial" pitchFamily="34" charset="0"/>
            </a:endParaRPr>
          </a:p>
          <a:p>
            <a:pPr algn="just"/>
            <a:r>
              <a:rPr lang="en-US" sz="2000" dirty="0" err="1" smtClean="0">
                <a:solidFill>
                  <a:srgbClr val="FFFF00"/>
                </a:solidFill>
                <a:latin typeface="Arial" pitchFamily="34" charset="0"/>
                <a:cs typeface="Arial" pitchFamily="34" charset="0"/>
              </a:rPr>
              <a:t>Eosinophilic</a:t>
            </a:r>
            <a:r>
              <a:rPr lang="en-US" sz="2000" dirty="0" smtClean="0">
                <a:solidFill>
                  <a:srgbClr val="FFFF00"/>
                </a:solidFill>
                <a:latin typeface="Arial" pitchFamily="34" charset="0"/>
                <a:cs typeface="Arial" pitchFamily="34" charset="0"/>
              </a:rPr>
              <a:t> cuffing</a:t>
            </a:r>
            <a:r>
              <a:rPr lang="en-US" sz="2000" dirty="0" smtClean="0">
                <a:latin typeface="Arial" pitchFamily="34" charset="0"/>
                <a:cs typeface="Arial" pitchFamily="34" charset="0"/>
              </a:rPr>
              <a:t>, specific for </a:t>
            </a:r>
            <a:r>
              <a:rPr lang="en-US" sz="2000" dirty="0" err="1" smtClean="0">
                <a:latin typeface="Arial" pitchFamily="34" charset="0"/>
                <a:cs typeface="Arial" pitchFamily="34" charset="0"/>
              </a:rPr>
              <a:t>cherubism</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Older lesion shows increased fibrous tissue, decreased number of giant cells and formation of new bone.</a:t>
            </a:r>
          </a:p>
        </p:txBody>
      </p:sp>
      <p:pic>
        <p:nvPicPr>
          <p:cNvPr id="4" name="Picture 1027"/>
          <p:cNvPicPr>
            <a:picLocks noChangeAspect="1" noChangeArrowheads="1"/>
          </p:cNvPicPr>
          <p:nvPr/>
        </p:nvPicPr>
        <p:blipFill>
          <a:blip r:embed="rId3" cstate="print"/>
          <a:srcRect/>
          <a:stretch>
            <a:fillRect/>
          </a:stretch>
        </p:blipFill>
        <p:spPr bwMode="auto">
          <a:xfrm>
            <a:off x="5943600" y="1524000"/>
            <a:ext cx="3200400" cy="2429934"/>
          </a:xfrm>
          <a:prstGeom prst="rect">
            <a:avLst/>
          </a:prstGeom>
          <a:ln>
            <a:noFill/>
          </a:ln>
          <a:effectLst>
            <a:outerShdw blurRad="292100" dist="139700" dir="2700000" algn="tl" rotWithShape="0">
              <a:srgbClr val="333333">
                <a:alpha val="65000"/>
              </a:srgbClr>
            </a:outerShdw>
          </a:effectLst>
        </p:spPr>
      </p:pic>
      <p:pic>
        <p:nvPicPr>
          <p:cNvPr id="5" name="Picture 1032"/>
          <p:cNvPicPr>
            <a:picLocks noChangeAspect="1" noChangeArrowheads="1"/>
          </p:cNvPicPr>
          <p:nvPr/>
        </p:nvPicPr>
        <p:blipFill>
          <a:blip r:embed="rId4" cstate="print"/>
          <a:srcRect/>
          <a:stretch>
            <a:fillRect/>
          </a:stretch>
        </p:blipFill>
        <p:spPr bwMode="auto">
          <a:xfrm>
            <a:off x="5977890" y="4191000"/>
            <a:ext cx="3166110" cy="2345267"/>
          </a:xfrm>
          <a:prstGeom prst="rect">
            <a:avLst/>
          </a:prstGeom>
          <a:ln>
            <a:noFill/>
          </a:ln>
          <a:effectLst>
            <a:outerShdw blurRad="292100" dist="139700" dir="2700000" algn="tl" rotWithShape="0">
              <a:srgbClr val="333333">
                <a:alpha val="65000"/>
              </a:srgbClr>
            </a:outerShdw>
          </a:effectLst>
        </p:spPr>
      </p:pic>
      <p:sp>
        <p:nvSpPr>
          <p:cNvPr id="6" name="Right Arrow 5"/>
          <p:cNvSpPr/>
          <p:nvPr/>
        </p:nvSpPr>
        <p:spPr>
          <a:xfrm>
            <a:off x="5410200" y="5181600"/>
            <a:ext cx="97840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a:off x="5715000" y="1676400"/>
            <a:ext cx="978408"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6400"/>
            <a:ext cx="6934200" cy="685800"/>
          </a:xfrm>
        </p:spPr>
        <p:txBody>
          <a:bodyPr>
            <a:normAutofit/>
          </a:bodyPr>
          <a:lstStyle/>
          <a:p>
            <a:r>
              <a:rPr lang="en-US" sz="2000" i="1" dirty="0" smtClean="0">
                <a:solidFill>
                  <a:srgbClr val="FFFF00"/>
                </a:solidFill>
                <a:latin typeface="Arial" pitchFamily="34" charset="0"/>
                <a:cs typeface="Arial" pitchFamily="34" charset="0"/>
              </a:rPr>
              <a:t>Numerous blood vessel, plump fibroblasts and giant cells</a:t>
            </a:r>
            <a:endParaRPr lang="en-IN" sz="2000" i="1" dirty="0">
              <a:solidFill>
                <a:srgbClr val="FFFF00"/>
              </a:solidFill>
              <a:latin typeface="Arial" pitchFamily="34" charset="0"/>
              <a:cs typeface="Arial"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1447800" y="457200"/>
            <a:ext cx="6096000" cy="4805363"/>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743200" cy="710736"/>
          </a:xfrm>
        </p:spPr>
        <p:txBody>
          <a:bodyPr>
            <a:normAutofit/>
          </a:bodyPr>
          <a:lstStyle/>
          <a:p>
            <a:r>
              <a:rPr lang="en-US" sz="3200" i="1" u="sng" dirty="0" smtClean="0">
                <a:solidFill>
                  <a:srgbClr val="FFFF00"/>
                </a:solidFill>
                <a:latin typeface="Arial" pitchFamily="34" charset="0"/>
                <a:cs typeface="Arial" pitchFamily="34" charset="0"/>
              </a:rPr>
              <a:t>Treatment:</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7"/>
            <a:ext cx="8229600" cy="4526280"/>
          </a:xfrm>
        </p:spPr>
        <p:txBody>
          <a:bodyPr>
            <a:normAutofit/>
          </a:bodyPr>
          <a:lstStyle/>
          <a:p>
            <a:pPr algn="just"/>
            <a:r>
              <a:rPr lang="en-US" sz="2000" dirty="0" smtClean="0">
                <a:latin typeface="Arial" pitchFamily="34" charset="0"/>
                <a:cs typeface="Arial" pitchFamily="34" charset="0"/>
              </a:rPr>
              <a:t>An attitude of wait and see is preferred.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Surgical therapy only after puberty.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Should be considered when there is specific indications like loss of vision.</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Calcitonin</a:t>
            </a:r>
            <a:r>
              <a:rPr lang="en-US" sz="2000" dirty="0" smtClean="0">
                <a:latin typeface="Arial" pitchFamily="34" charset="0"/>
                <a:cs typeface="Arial" pitchFamily="34" charset="0"/>
              </a:rPr>
              <a:t> is used successfully in severe cases.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Pharmacological modulation of bone metabolism.</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Radiotherapy is contraindicated.</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3581400" cy="634536"/>
          </a:xfrm>
        </p:spPr>
        <p:txBody>
          <a:bodyPr>
            <a:normAutofit/>
          </a:bodyPr>
          <a:lstStyle/>
          <a:p>
            <a:r>
              <a:rPr lang="en-US" sz="3200" i="1" u="sng" dirty="0" smtClean="0">
                <a:solidFill>
                  <a:srgbClr val="FFFF00"/>
                </a:solidFill>
                <a:latin typeface="Arial" pitchFamily="34" charset="0"/>
                <a:cs typeface="Arial" pitchFamily="34" charset="0"/>
              </a:rPr>
              <a:t>Paget’s disease</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304800" y="1219200"/>
            <a:ext cx="8001000" cy="4983480"/>
          </a:xfrm>
        </p:spPr>
        <p:txBody>
          <a:bodyPr>
            <a:normAutofit/>
          </a:bodyPr>
          <a:lstStyle/>
          <a:p>
            <a:pPr algn="just"/>
            <a:r>
              <a:rPr lang="en-US" sz="2000" dirty="0" smtClean="0">
                <a:latin typeface="Arial" pitchFamily="34" charset="0"/>
                <a:cs typeface="Arial" pitchFamily="34" charset="0"/>
              </a:rPr>
              <a:t>A condition characterized by abnormal and excessive </a:t>
            </a:r>
            <a:r>
              <a:rPr lang="en-US" sz="2000" dirty="0" err="1" smtClean="0">
                <a:latin typeface="Arial" pitchFamily="34" charset="0"/>
                <a:cs typeface="Arial" pitchFamily="34" charset="0"/>
              </a:rPr>
              <a:t>resorption</a:t>
            </a:r>
            <a:r>
              <a:rPr lang="en-US" sz="2000" dirty="0" smtClean="0">
                <a:latin typeface="Arial" pitchFamily="34" charset="0"/>
                <a:cs typeface="Arial" pitchFamily="34" charset="0"/>
              </a:rPr>
              <a:t> and deposition of bone resulting distortion and weakening of the affected bone.</a:t>
            </a:r>
          </a:p>
          <a:p>
            <a:pPr algn="just"/>
            <a:endParaRPr lang="en-US" sz="2000" dirty="0" smtClean="0">
              <a:latin typeface="Arial" pitchFamily="34" charset="0"/>
              <a:cs typeface="Arial" pitchFamily="34" charset="0"/>
            </a:endParaRPr>
          </a:p>
          <a:p>
            <a:pPr algn="just"/>
            <a:r>
              <a:rPr lang="en-US" sz="2000" dirty="0" smtClean="0">
                <a:solidFill>
                  <a:srgbClr val="FFFF00"/>
                </a:solidFill>
                <a:latin typeface="Arial" pitchFamily="34" charset="0"/>
                <a:cs typeface="Arial" pitchFamily="34" charset="0"/>
              </a:rPr>
              <a:t>Excessive remodeling</a:t>
            </a:r>
            <a:r>
              <a:rPr lang="en-US" sz="2000" dirty="0" smtClean="0">
                <a:latin typeface="Arial" pitchFamily="34" charset="0"/>
                <a:cs typeface="Arial" pitchFamily="34" charset="0"/>
              </a:rPr>
              <a:t> gives rise to bones that are extensively </a:t>
            </a:r>
            <a:r>
              <a:rPr lang="en-US" sz="2000" dirty="0" err="1" smtClean="0">
                <a:latin typeface="Arial" pitchFamily="34" charset="0"/>
                <a:cs typeface="Arial" pitchFamily="34" charset="0"/>
              </a:rPr>
              <a:t>vascularized</a:t>
            </a:r>
            <a:r>
              <a:rPr lang="en-US" sz="2000" dirty="0" smtClean="0">
                <a:latin typeface="Arial" pitchFamily="34" charset="0"/>
                <a:cs typeface="Arial" pitchFamily="34" charset="0"/>
              </a:rPr>
              <a:t>, weak, enlarged and deformed with subsequent complications.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First described by Sir James Paget in 1877.</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Consist of three phages:</a:t>
            </a:r>
          </a:p>
          <a:p>
            <a:pPr algn="just"/>
            <a:r>
              <a:rPr lang="en-US" sz="2000" dirty="0" err="1" smtClean="0">
                <a:latin typeface="Arial" pitchFamily="34" charset="0"/>
                <a:cs typeface="Arial" pitchFamily="34" charset="0"/>
              </a:rPr>
              <a:t>Lytic</a:t>
            </a:r>
            <a:r>
              <a:rPr lang="en-US" sz="2000" dirty="0" smtClean="0">
                <a:latin typeface="Arial" pitchFamily="34" charset="0"/>
                <a:cs typeface="Arial" pitchFamily="34" charset="0"/>
              </a:rPr>
              <a:t>.</a:t>
            </a:r>
          </a:p>
          <a:p>
            <a:pPr algn="just"/>
            <a:r>
              <a:rPr lang="en-US" sz="2000" dirty="0" smtClean="0">
                <a:latin typeface="Arial" pitchFamily="34" charset="0"/>
                <a:cs typeface="Arial" pitchFamily="34" charset="0"/>
              </a:rPr>
              <a:t>Mixed </a:t>
            </a:r>
            <a:r>
              <a:rPr lang="en-US" sz="2000" dirty="0" err="1" smtClean="0">
                <a:latin typeface="Arial" pitchFamily="34" charset="0"/>
                <a:cs typeface="Arial" pitchFamily="34" charset="0"/>
              </a:rPr>
              <a:t>lytic</a:t>
            </a:r>
            <a:r>
              <a:rPr lang="en-US" sz="2000" dirty="0" smtClean="0">
                <a:latin typeface="Arial" pitchFamily="34" charset="0"/>
                <a:cs typeface="Arial" pitchFamily="34" charset="0"/>
              </a:rPr>
              <a:t> and </a:t>
            </a:r>
            <a:r>
              <a:rPr lang="en-US" sz="2000" dirty="0" err="1" smtClean="0">
                <a:latin typeface="Arial" pitchFamily="34" charset="0"/>
                <a:cs typeface="Arial" pitchFamily="34" charset="0"/>
              </a:rPr>
              <a:t>blastic</a:t>
            </a:r>
            <a:r>
              <a:rPr lang="en-US" sz="2000" dirty="0" smtClean="0">
                <a:latin typeface="Arial" pitchFamily="34" charset="0"/>
                <a:cs typeface="Arial" pitchFamily="34" charset="0"/>
              </a:rPr>
              <a:t>.</a:t>
            </a:r>
          </a:p>
          <a:p>
            <a:pPr algn="just"/>
            <a:r>
              <a:rPr lang="en-US" sz="2000" dirty="0" smtClean="0">
                <a:latin typeface="Arial" pitchFamily="34" charset="0"/>
                <a:cs typeface="Arial" pitchFamily="34" charset="0"/>
              </a:rPr>
              <a:t>Sclerotic or burned out.</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2050" name="Picture 2" descr="http://t0.gstatic.com/images?q=tbn:ANd9GcStW2UA57MefnyC8mYdZLpQwbmzY1X6Im6zueB3Q6QTZzkSo3H2"/>
          <p:cNvPicPr>
            <a:picLocks noChangeAspect="1" noChangeArrowheads="1"/>
          </p:cNvPicPr>
          <p:nvPr/>
        </p:nvPicPr>
        <p:blipFill>
          <a:blip r:embed="rId3" cstate="print"/>
          <a:srcRect/>
          <a:stretch>
            <a:fillRect/>
          </a:stretch>
        </p:blipFill>
        <p:spPr bwMode="auto">
          <a:xfrm>
            <a:off x="5257799" y="4114800"/>
            <a:ext cx="3862201" cy="2667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1905000" cy="786936"/>
          </a:xfrm>
        </p:spPr>
        <p:txBody>
          <a:bodyPr>
            <a:normAutofit/>
          </a:bodyPr>
          <a:lstStyle/>
          <a:p>
            <a:r>
              <a:rPr lang="en-US" sz="3200" i="1" u="sng" dirty="0" smtClean="0">
                <a:solidFill>
                  <a:srgbClr val="FFFF00"/>
                </a:solidFill>
                <a:latin typeface="Arial" pitchFamily="34" charset="0"/>
                <a:cs typeface="Arial" pitchFamily="34" charset="0"/>
              </a:rPr>
              <a:t>Etiology:</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447800"/>
            <a:ext cx="8229600" cy="4526280"/>
          </a:xfrm>
        </p:spPr>
        <p:txBody>
          <a:bodyPr>
            <a:normAutofit lnSpcReduction="10000"/>
          </a:bodyPr>
          <a:lstStyle/>
          <a:p>
            <a:r>
              <a:rPr lang="en-US" sz="2000" i="1" dirty="0" smtClean="0">
                <a:solidFill>
                  <a:srgbClr val="002060"/>
                </a:solidFill>
                <a:latin typeface="Arial" pitchFamily="34" charset="0"/>
                <a:cs typeface="Arial" pitchFamily="34" charset="0"/>
              </a:rPr>
              <a:t>Many theories are postulated</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Inflammatory origin.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Circulatory disturbance, since the lesion is extremely vascular.</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Autosomal</a:t>
            </a:r>
            <a:r>
              <a:rPr lang="en-US" sz="2000" dirty="0" smtClean="0">
                <a:latin typeface="Arial" pitchFamily="34" charset="0"/>
                <a:cs typeface="Arial" pitchFamily="34" charset="0"/>
              </a:rPr>
              <a:t> dominant inheritance.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Demonstration of viral inclusion in </a:t>
            </a:r>
            <a:r>
              <a:rPr lang="en-US" sz="2000" dirty="0" err="1" smtClean="0">
                <a:latin typeface="Arial" pitchFamily="34" charset="0"/>
                <a:cs typeface="Arial" pitchFamily="34" charset="0"/>
              </a:rPr>
              <a:t>osteoclasts</a:t>
            </a:r>
            <a:r>
              <a:rPr lang="en-US" sz="2000" dirty="0" smtClean="0">
                <a:latin typeface="Arial" pitchFamily="34" charset="0"/>
                <a:cs typeface="Arial" pitchFamily="34" charset="0"/>
              </a:rPr>
              <a:t> suggest a slow viral infection.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Recurrent mutation of </a:t>
            </a:r>
            <a:r>
              <a:rPr lang="en-US" sz="2000" dirty="0" err="1" smtClean="0">
                <a:solidFill>
                  <a:srgbClr val="FFFF00"/>
                </a:solidFill>
                <a:latin typeface="Arial" pitchFamily="34" charset="0"/>
                <a:cs typeface="Arial" pitchFamily="34" charset="0"/>
              </a:rPr>
              <a:t>Sequestosome</a:t>
            </a:r>
            <a:r>
              <a:rPr lang="en-US" sz="2000" dirty="0" smtClean="0">
                <a:solidFill>
                  <a:srgbClr val="FFFF00"/>
                </a:solidFill>
                <a:latin typeface="Arial" pitchFamily="34" charset="0"/>
                <a:cs typeface="Arial" pitchFamily="34" charset="0"/>
              </a:rPr>
              <a:t> 1 </a:t>
            </a:r>
            <a:r>
              <a:rPr lang="en-US" sz="2000" dirty="0" smtClean="0">
                <a:latin typeface="Arial" pitchFamily="34" charset="0"/>
                <a:cs typeface="Arial" pitchFamily="34" charset="0"/>
              </a:rPr>
              <a:t>and</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Valosin</a:t>
            </a:r>
            <a:r>
              <a:rPr lang="en-US" sz="2000" dirty="0" smtClean="0">
                <a:solidFill>
                  <a:srgbClr val="FFFF00"/>
                </a:solidFill>
                <a:latin typeface="Arial" pitchFamily="34" charset="0"/>
                <a:cs typeface="Arial" pitchFamily="34" charset="0"/>
              </a:rPr>
              <a:t> containing protein gene.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These genes are involved in regulation of </a:t>
            </a:r>
            <a:r>
              <a:rPr lang="en-US" sz="2000" dirty="0" err="1" smtClean="0">
                <a:latin typeface="Arial" pitchFamily="34" charset="0"/>
                <a:cs typeface="Arial" pitchFamily="34" charset="0"/>
              </a:rPr>
              <a:t>osteoclast</a:t>
            </a:r>
            <a:r>
              <a:rPr lang="en-US" sz="2000" dirty="0" smtClean="0">
                <a:latin typeface="Arial" pitchFamily="34" charset="0"/>
                <a:cs typeface="Arial" pitchFamily="34" charset="0"/>
              </a:rPr>
              <a:t> activity Via nuclear </a:t>
            </a:r>
            <a:r>
              <a:rPr lang="en-US" sz="2000" dirty="0" err="1" smtClean="0">
                <a:latin typeface="Arial" pitchFamily="34" charset="0"/>
                <a:cs typeface="Arial" pitchFamily="34" charset="0"/>
              </a:rPr>
              <a:t>faclt</a:t>
            </a:r>
            <a:r>
              <a:rPr lang="en-US" sz="2000" dirty="0" smtClean="0">
                <a:latin typeface="Arial" pitchFamily="34" charset="0"/>
                <a:cs typeface="Arial" pitchFamily="34" charset="0"/>
              </a:rPr>
              <a:t> </a:t>
            </a:r>
            <a:r>
              <a:rPr lang="el-GR" sz="2000" dirty="0" smtClean="0">
                <a:latin typeface="Arial" pitchFamily="34" charset="0"/>
                <a:cs typeface="Arial" pitchFamily="34" charset="0"/>
              </a:rPr>
              <a:t>κ</a:t>
            </a:r>
            <a:r>
              <a:rPr lang="en-US" sz="2000" dirty="0" smtClean="0">
                <a:latin typeface="Arial" pitchFamily="34" charset="0"/>
                <a:cs typeface="Arial" pitchFamily="34" charset="0"/>
              </a:rPr>
              <a:t>B signaling pathway.</a:t>
            </a:r>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352800" cy="710736"/>
          </a:xfrm>
        </p:spPr>
        <p:txBody>
          <a:bodyPr>
            <a:normAutofit/>
          </a:bodyPr>
          <a:lstStyle/>
          <a:p>
            <a:r>
              <a:rPr lang="en-US" sz="3200" i="1" u="sng" dirty="0" smtClean="0">
                <a:solidFill>
                  <a:srgbClr val="FFFF00"/>
                </a:solidFill>
                <a:latin typeface="Arial" pitchFamily="34" charset="0"/>
                <a:cs typeface="Arial" pitchFamily="34" charset="0"/>
              </a:rPr>
              <a:t>Clinical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914400"/>
            <a:ext cx="5638800" cy="5638799"/>
          </a:xfrm>
        </p:spPr>
        <p:txBody>
          <a:bodyPr>
            <a:noAutofit/>
          </a:bodyPr>
          <a:lstStyle/>
          <a:p>
            <a:pPr algn="just"/>
            <a:r>
              <a:rPr lang="en-US" sz="2400" dirty="0" smtClean="0">
                <a:latin typeface="Arial" pitchFamily="34" charset="0"/>
                <a:cs typeface="Arial" pitchFamily="34" charset="0"/>
              </a:rPr>
              <a:t>Generally affect older adults , Males</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Most cases are </a:t>
            </a:r>
            <a:r>
              <a:rPr lang="en-US" sz="2400" dirty="0" err="1" smtClean="0">
                <a:latin typeface="Arial" pitchFamily="34" charset="0"/>
                <a:cs typeface="Arial" pitchFamily="34" charset="0"/>
              </a:rPr>
              <a:t>polyostotic</a:t>
            </a:r>
            <a:r>
              <a:rPr lang="en-US" sz="2400" dirty="0" smtClean="0">
                <a:latin typeface="Arial" pitchFamily="34" charset="0"/>
                <a:cs typeface="Arial" pitchFamily="34" charset="0"/>
              </a:rPr>
              <a:t>.</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Bone pain is the commonest presentation. Dull constant aching pain below soft tissues.</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Bones- warm to touch </a:t>
            </a:r>
          </a:p>
          <a:p>
            <a:pPr algn="just"/>
            <a:endParaRPr lang="en-US" sz="2400" dirty="0" smtClean="0">
              <a:latin typeface="Arial" pitchFamily="34" charset="0"/>
              <a:cs typeface="Arial" pitchFamily="34" charset="0"/>
            </a:endParaRPr>
          </a:p>
          <a:p>
            <a:pPr algn="just"/>
            <a:r>
              <a:rPr lang="en-US" sz="2400" i="1" dirty="0" smtClean="0">
                <a:solidFill>
                  <a:srgbClr val="FFFF00"/>
                </a:solidFill>
                <a:latin typeface="Arial" pitchFamily="34" charset="0"/>
                <a:cs typeface="Arial" pitchFamily="34" charset="0"/>
              </a:rPr>
              <a:t>Bowing</a:t>
            </a:r>
            <a:r>
              <a:rPr lang="en-US" sz="2400" i="1" dirty="0" smtClean="0">
                <a:solidFill>
                  <a:srgbClr val="FF0000"/>
                </a:solidFill>
                <a:latin typeface="Arial" pitchFamily="34" charset="0"/>
                <a:cs typeface="Arial" pitchFamily="34" charset="0"/>
              </a:rPr>
              <a:t> </a:t>
            </a:r>
            <a:r>
              <a:rPr lang="en-US" sz="2400" dirty="0" smtClean="0">
                <a:latin typeface="Arial" pitchFamily="34" charset="0"/>
                <a:cs typeface="Arial" pitchFamily="34" charset="0"/>
              </a:rPr>
              <a:t>deformity of legs.</a:t>
            </a:r>
          </a:p>
          <a:p>
            <a:pPr algn="just">
              <a:buNone/>
            </a:pPr>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Lion like facial deformity- </a:t>
            </a:r>
            <a:r>
              <a:rPr lang="en-US" sz="2400" i="1" dirty="0" err="1" smtClean="0">
                <a:solidFill>
                  <a:srgbClr val="FFFF00"/>
                </a:solidFill>
                <a:latin typeface="Arial" pitchFamily="34" charset="0"/>
                <a:cs typeface="Arial" pitchFamily="34" charset="0"/>
              </a:rPr>
              <a:t>leontiasis</a:t>
            </a:r>
            <a:r>
              <a:rPr lang="en-US" sz="2400" i="1" dirty="0" smtClean="0">
                <a:solidFill>
                  <a:srgbClr val="FFFF00"/>
                </a:solidFill>
                <a:latin typeface="Arial" pitchFamily="34" charset="0"/>
                <a:cs typeface="Arial" pitchFamily="34" charset="0"/>
              </a:rPr>
              <a:t> </a:t>
            </a:r>
            <a:r>
              <a:rPr lang="en-US" sz="2400" i="1" dirty="0" err="1" smtClean="0">
                <a:solidFill>
                  <a:srgbClr val="FFFF00"/>
                </a:solidFill>
                <a:latin typeface="Arial" pitchFamily="34" charset="0"/>
                <a:cs typeface="Arial" pitchFamily="34" charset="0"/>
              </a:rPr>
              <a:t>ossea</a:t>
            </a:r>
            <a:r>
              <a:rPr lang="en-US" sz="2400" i="1" dirty="0" smtClean="0">
                <a:solidFill>
                  <a:srgbClr val="FFFF00"/>
                </a:solidFill>
                <a:latin typeface="Arial" pitchFamily="34" charset="0"/>
                <a:cs typeface="Arial" pitchFamily="34" charset="0"/>
              </a:rPr>
              <a:t>.</a:t>
            </a:r>
          </a:p>
          <a:p>
            <a:pPr algn="just"/>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IN" sz="2400" dirty="0">
              <a:latin typeface="Arial" pitchFamily="34" charset="0"/>
              <a:cs typeface="Arial" pitchFamily="34" charset="0"/>
            </a:endParaRPr>
          </a:p>
        </p:txBody>
      </p:sp>
      <p:pic>
        <p:nvPicPr>
          <p:cNvPr id="97282" name="Picture 2" descr="http://t0.gstatic.com/images?q=tbn:ANd9GcQiAUD9h_EOkvsJqpifBPLaX4Cbq3IeAtpYKecZRdWe9LtRH52Z6Q"/>
          <p:cNvPicPr>
            <a:picLocks noChangeAspect="1" noChangeArrowheads="1"/>
          </p:cNvPicPr>
          <p:nvPr/>
        </p:nvPicPr>
        <p:blipFill>
          <a:blip r:embed="rId3" cstate="print"/>
          <a:srcRect/>
          <a:stretch>
            <a:fillRect/>
          </a:stretch>
        </p:blipFill>
        <p:spPr bwMode="auto">
          <a:xfrm>
            <a:off x="6324600" y="3657600"/>
            <a:ext cx="2200275" cy="2593562"/>
          </a:xfrm>
          <a:prstGeom prst="rect">
            <a:avLst/>
          </a:prstGeom>
          <a:noFill/>
        </p:spPr>
      </p:pic>
      <p:sp>
        <p:nvSpPr>
          <p:cNvPr id="97284" name="AutoShape 4"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BAUAAgMGAQf/xAA4EAACAQMDAwMCAwYFBQEAAAABAgMABBESITEFQVETImEycQaBkRQjQlKhwRUzYrHRJJLh8PFD/8QAGQEAAwEBAQAAAAAAAAAAAAAAAAECAwQF/8QAJBEAAgICAwACAgMBAAAAAAAAAAECEQMhEjFBE1EEFCIycWH/2gAMAwEAAhEDEQA/AOdkV9X1D9Krpf8AmH/bWsoOr8qrpNcpuV0OQPcP0rRIpSf8wD8qijitDkYpMCNG68yH9KzUlZV1vkfpWkaGQlgxOk8ZpL+IL+K3ikgBzIy+0Z7mhWwBet/iGPDQWqam3VmPArlwzMxJOD4HmthCqkCVsea2hjh1FmJAK+3Pc10RikYuVgoGcDk98d6IEU6gOBqbkfFUkQwRk7DPH/iqRXMyRtpZsHmqEeSL7vcw3HAHFarN/wBOYh9OQT5NZCMy6pOF1YJ/KtTCVh1gjfG1AGaOiAkKNXA7miWmjZEXH0ruQODQ5tJMqw+kjmqaioAx2yNuaYBCJCME6WYnzk/+KvK40kZKk8d6Hht2fURg6RncgVJJXx7/AHHgE0AZvEyudQP/ABWjRAIW32GcGtYXM8Zx/mKODjcViww2G1ZA3+BQBr6RljVkA9o3y1S2/wCkuFlaQfKjnFYzq0LlVPG2TUif92zPHq+fmk1apgdOrpLEHjIIYZBFWhbTLoYbmk3Sr/0gU0gx99+KaJcIb0BicqMj71zuFOjVSGGKso3qimtFrE1IwqKKsRtXi0AVHNXFV71YcCgC2KlWqUAFysNX5VTUtSX6qyrSyKNdYFehx3O1DscZpN1XqzxK0cMeT/MeKEm2D0OJ+qwWsEugnWASu3JrjL26lupVmmwXyCdIxipLfTXbAykKF39oxv5oQZbJJ2NbxjXZlKVkOHLEnCntVdUjMDv8Y7VZVGQM75/QVq7RqgG4JXB+9WSVbVIgLnO/FZu3GcYq5OsBBksO/wAVZIAVJfY9hQBUxtEMP9Jwa9jLSszOcLzjz8V60pl9jH2L2UVrHGpjJDEd8CgCjgBC7ybjZV8VSG40MNO33qxt3ZQ+cljsB/vWtnYtcO6LzFljnxTA9knKEBUCqRwN6yukUFShLLjg1vdyiXSqhR6WwbgsPNYO7RPKrLg58bikBhGkqjVg47mt5y37MilVIY51961XqMrgKwGAuFwOKyhR3cIzDTq2yeM0Aeh4kJjdmd8AIzDis5DpYad1Y7AcVvNIivGWHqGI4b5FDmFiup20r/Dk0wNBEsUoaIqfjtRtm4a4iOc7DegbeNBbSPjUwOPFb2RYaXxsG5xUyWhx7OojrQc1lAcqD5FbjkVxM6UenvVV5q+Nq8UbmgCpHNXHavCN6tigC21SpipQBpJu1VxV5fq4qm/iqskq6jBJ8Uh6n6GFYjPOo+Pim9ypLFpGxEOQDj9aT9RXTEjAxwqTsqjcj5NaY+7Jl0IpWYHfbIxUiKagDuueB5qXTK8xCfTjzWSIx3JGBXQYmjlllZiACfjiq+mxwecnGK80kOwY5bkj5o31WYIETSy75x3oArGPSLOQAeAAO9VjieUSFiAAO+36fpRWYip9RtRbsM81drWQACI6t9iNwaBpWBCFYpAsh2I5HY0QsQctoCngbHNGWfT/AFZNMylTxse9MI+mJG+UdwwJ3zsfis5ZYo1jhkxLJBJbkFg5I24/Ss4fUnZlgQ6yMOc42rr36SJCrTagQowAcgVD0iENrRNJHDDvUfsRXZXwSOSa2XC6FDHHuBO1WWAvjUc9sAA4HzXWSWMJOWUMeNwNqEl6WpzgHGfNT+wmV+uznHsQkracHG+V3BoYxqLgktqVuPin17b+z0ljZR/M3bzQDwqCFLKJRnfHarjktETxV0BOC2pdCgvxg1ldIG0glg4GME7YHG9FXCSgFXCg4yD5oOfUQAwwwAH3rVOzFqi9nn03RzhXGAT5FXs2K5XJwSDWmmZ7FFXQUGTgHfPzQ0DorYkU4xwDimxHXWZyg+1FIN6S9Gvg0noPn6crmnSVxzVM6Yu0XAqEb1Ydq9I2qRlNOa9Aqwr2gRWpV8VKdAWkB1fT/WqYP8v9a1lzq/Kq5NKwBL5WNvnTkKyswzyAa5jq3UJZ7uWMBdCnSpHiutuphBbvI5GFGd64a6uEkcH09O5Pt25NbYlZnN0YmJ0j9QnbONqpEx1E7/NaBtURX52+amQwULgOdsjvXQZGqlmIJw3Ox2ryJ2M3uBGTxXkSyaDKh04OCQabdOsHmIYr85qJzUVbNIY3N0isVprbIVgORrFN7SxAZnxtngdqNsemsy+7AXxTuDpoC5H6Vw5PyL6O6GBRE4t8gaGGNQPFGRW4UAnkDAHzTIWYQ7ioISGJwa53kbNlEDXIOGG47ea2KuVHtogQ4zkAZoqO3D7KP1qG2x0L4rF334/vW7WAAxpxt5p7aWUY3ZuBtipcwqW9moL3zT4ug0cje9LDg4BzXLXvT3SUqwwRupxX0W6hC8EkHsaQdRgLYGd14OM1WLI06JnFNHCXMUqBhKQSPFYFUcKkbHBUFsjg96d9RsXDMy7jkrxSoQSRjcYdf9u3969LFK0cOWFMAR3ilXGSuePIq95G0TEjTxn2/NFKQFHqZLxscHT/AAnz+ZoGQ65gFP3xwK3OYK6NIouUZ5ANJ/irr42ziuFijPr5BATkk12PS5RcWqSA8DB+9YZl6a434HjtVxnFVHarrWBoVxvivcHzUY+6vRTA8x81K9qUAZSRAHlv+4156S47/wDca2l5zWYxQAh/EMiqPR1MAcEjPO9IrqHS4X+ILyBzTX8VDTdQPt7k/wBqSozTzb6jknOO1dWP+phPs9JQYA2A5+a9AQsh1YGdzxWD5Rip80SzKYECkK2dxjvVkhHTLdZJwsm6n6T/AHrvOnWyIgVh2rj+iMpuOARowP6V2NlNhSuxrh/Kbbo7/wAaKUbGMQCHAXb4pzZRlgBpGMdzxSq3YHGQMU3t5QowK4ktnU+jee3BznA+3mh/2bbbnkk0YhL7djWmjYgDA+a0dE2L0t1LZf8AKjra3XUuAtWSLDb7/lRMEcasHIJz2HeiMdg2btGzx6wABwcDGKDuYzjIIOO/FNWBkCLGNIxvn+9AXURDFcbAbd6uS0SmIbxMggGlE6EnNdDcWzBizbDvS65jVUOGXzg96w4uzS1Rz93EhBLYrn7iRFlOtArY9vj866m8MUqgLsRsfvXO9UtPcD/XFdWGXEwyR5I569keQFEc4BOoHx/xQohwGaNlOBuRxRN3EItWQcjjI5oe1uWSVtSroZNJUZAAr0Iu1Z58lToq6jQrqDjO/wD7+ldH+HgywNjPpkDGR370miBmJgijyHxXTWSvBbxoEGOOe9Z5XqisfYaM444qymsy7KPcmN8c16WYNpC+7nGa56ZrZYnfevQaqus/wVT1cNp07+M0UwNtqlZ6m/kNSjYFpD7uKrv4q8n1VXFACb8SWokgSfRqK+04PArmBiJtQxkHGCCK79wrIVYBgRwRzXGXC28fUnQnCBjt4Nb4paoymvRcwLuSRn7UV6IaKNhsSN++aHI/ebAjfO1G28vp4jY4Q+7I7VsZhvS9K3RUEEAAZH2rpLeQiQaf1rmemIcls966OzwGGogmuHPtno4NRR0liNSA4+1NIhpxt9qWdPfKDG5ptBKrFf1wa5OLN7QXbA5OB80akbaQMDf4oa3dSG0jODjHk04tEjdcP/mAAt4rSMLJbMYlDxaQup2OSQOBWqQei6IRydxwR+dFxqolPpoY0UA4H8Ro6C11yagwwCMZH9q3jAylKgFohgAAoOynBpbe3MMYYZBKbtyCKK67dXNqCsUWsZ/gx5+eRXKyT3cjtltTHKsCoU/f+gptISky/V+pDWEhGoadWodhXK9T62y5UpqJ7j/3anMNpOyTWhy0ZP7tiN1Hj7UVbdHgUBZGyANyd8nzSTxrsl830fNru7vpJNYRs9tiMfngV6vUbhV9O7hMqD+IDcf819Mm6bYYAWJCPOKU3fQ7NyfTUIT3G3/2h5YPwFCS9OGmiiuk9nuHYjkGkiw/vm1EKwxsRtnv+ldzddCMLF7YjPfwaSdV6Y4nWeNPfw4xkEea1xZEnRGaDkr9FVkjC6jIJJJ8ciuoiYGDMRB31Af71az/AA9HCgknEkk53IjOyfHzVGt5LW4aPThDuh85olkjKVIz+OUVbCDiRFBwCRkfepMxR0cKCOCe4NDIQ0bYLDQxcHHHxW5fKEgEAjv2oEEHAIIoa5BjcSJDrHf4r2OQ+mqs37wDcVf1dO+7CgDH9pj/AJDUrTXD/Kf0qUaEeufdVc16/wBVVrM0LCkX4gsIlU3aKdY+vHcU7HNWdFlQpIoZTyDVRdOxNWj56+C4K534NEaPYgLKSx+nuM10F/0WNBrtU339udqR28Om8OUK6N9J7V0KaatGXB3QztilrDlvqxsO5q8N7IJCTjc8E170/pk15NrlJweCO1dHZfhu1iYPMXc/O9c8pwXZ1KM30LLbqN666UUkDYemNs/+/FNrG5uZAgnaQEDKq2Rk+PFdBb2NlHHhIlUVjKtrCToCjNQ80F0ivjl9k6PeyJO0codY2bZidgf7V0VjdMjkOTrdsKvgVzMbxDUoJAb55ppauCFU5ON8/asuaZok0dhbXALrpIbufindvIiwFmJGDmuOtZWDrhd+5HaugjbCIXOMDzsa1xMicQXqU+Wcn6CAUOOO1IbgJktGuGI+oj6qcX7fvDpVs+cUkvn9jFABgYrOf+lxQHLLj2vMEHfTQz3tqmwLN+fNKLycqTqY5zXvSWVpfUZQwB78VMcdg5UMJLqYpqhgYDyRig3nuSfcAM/NOrzqNvLEqB0yBjjFc51DqEFtkyzxxjO2eTV/HukiXLVthKvMwOcD+9D3KRuT7QQdjQlhfLfSnQ7BePpO9H3FsY4MwAswOSP7UnBopO0MOnvAbYiEMyxHSxIxnzSz8SxqogdOxZfy2NEdHkl/Zr0Fl9JVDAY3BJoDr82uaOAf/ku/3NEV/Imb/gARDkgnfmtG94IYAgjFZRHatRWqbOeiIqpjK5PmvdWGyBseRUbmpT5MVFsx+P6VKrUp8mFIkn1VSrSEaqz2zzUlFqsKzz816DQAH1ud4rMle5wSOaV9EtxPrlOWDNjenl5ELi2eM9xt96D/AA3EIVaNhjS5NNyqLKhG2mPLRRbKCFOB4FEG7mb6FAHk1GnRYMhQNuTxSW56zbwuBO7D/SgzWCg5dG7kl2dXYWrXIHqXGnP8oqnVOlfs6llmLj5pBD+K7SJf+mE8jY4CcVLvrHUrlGUW4j8epuTVfG62LmvDeKUFiudwe1P+mSE4U71zFquptW+TyK6KxXQdQB+wrCembJWdZ01Sz6iO3inbEkAL/Bu2BXP2V4sUWJEbJ3FOOnT62ZpDg6fb81rjaqiJL0xvmOrYH8+9IrvdWVl07bGuqvodYDgE7c1z97ASTsdQ3zUyVOwjTOK6hDlzn2jO+RS0WctwxENw0eBsobAJ+a7HqVqssIcABvpYfNJBa+mG0j3Z3BpxnTHKFihOkXEtuoa4lS40tqyx0g5GB+mf1o6X8I2c0KyvPqlDEkDuD23rpOmxLcDU6jXge4D/AHrc9JlLloiDnxXTylVox4xWmJbKxt7T2wBEA5GN6JlVTqCgDPBFFz9NljXIX5z3pfKWiYhz/wCa55cvTRJeGMJMUsigALOAHH2Oa525kMt1M57uad3UyrGX8VzxyWLZ5NXj2rMcn0aptWwrBDtWyHeqMi7Hf8q8rxz7vyqA0Ae1KlSgCkgOqvMbVtKvu/Ks8VQFKma9I3qYoGTNS0jzdHA2Yb/evMVrZ7XS58VEui8f9h/GimH02jDL9qEn6XYzMTJbq33FFwPq2HbxRMduZGxWKkdPEXQWEEW0MCKB2VRvQ11G3qEsP6V1yWKQwDfJI3yO9I7mMS3OANhzVyfFbJS2AQQKhBxT7p8Gd9P2+aHFuFYEKOP60zg0xJmRwqEbtncVzO2zZaGEFvrwWX8qaRGOMrlT8AZpXY9RiJLMP3KfS5716txNezM0Ln0T21YrSDUURJNnRJep6ZjyrCl8sIlySVIO2B2pfgQJ6eo5HzV4p/TIUA4HGTTc2xKKQLe2IVNK5/M0pksh7gdtR335p/NOCp7nvSuaXSPfjV54rJmnhhDA0SFImOknJHmmlvcFYPcTnjNLVuARtirCdcEKwNXHLKJm4pl7+8CKRuBjkmueumed9S5we/amF3cFQcqrn9KTXl9IFxhVY9hVrI56QnSQH1SUBfTGMnmlmcc1a4Ymc5JOwqvauiMeKo5ZS5Oy6HYVshoZNiMbUQhxzQyS8h935V4DXj7t+VQUAXzUqtSkATL9X5Vn3qryFjmvVLMQqjLHsKoCYrzFMU6ZJgNK4QHt3rC56fbZYS9QKKdgBgEH70ACGs9fpur+DvTdbfpka/Vn86o3+GqMALik9lLTsN6dJHKoKnfmm9sp/aFfPsA48muLS4/w+5xG2uE7r5FPrTrcGjLyAVyyi4s7IyTR1UsgkTbAFKTGquzHFYRdYhmXEZLH4FXaYMCcc1m232VVFZZQNlI1ZqMkdyBrcjHIB5oaZSScDNUVHCFmGBVJWJuho5RoVtoGIQnv2FNungRxLDCc47k8Un6dZy3ABICr5G9E2CPZ3brNISjHbPaqoLZ01pa25/zY/Uyd3zj9KEvYUWVhFgAHYHtR5vYW6eqx6cg/WDQTFJCBqBPeqk1VEx7FVwzRDJbc/FKbgu5zjauhvY1MJORtSuK3d4i8gwGPtGO1RSoYsQsCBjc1tuBkgj4rd4grbGhb04TY7VCiDdC+/ugpIG5NLRHI6+q4JUnGa1umCgt34FU6D1eCd5LCUaXRjgN/EK68MUtnPlehNcOP22RRwAK9Ztq0/EFg1jfm4QkxS8fB8UAJS3JrdrZggpG9wotG2pfG24oyNqhjNHzq24qBsciox91QGkB7qXyKle7eBUoGbWtpPdTDSpjt1P7x2BU/lTJp7WxXTCoZ/NA3t1JdHQGKRDsNs1iuFOAw/SnViuje6vZp/qJVfAoFsE5K5Pk1e5uFjXLyKB9uaWvdTSEiMlV8kb03ocU2FSzJGPeQPig57uZhi3jH3avY7bUcsST3Jo6G1GBgVDkkarH9nM3cl2z5nZ8jjxRNl1SSP2zjWvkiunSwSTZ0BB7GlvVfw60aGa1BIG5Sn8iemPhW0MLDqSAArgKe4p1b3Ucm6kZ+a+e2cz28ulidJ2I8V0Vlc6WG+xrLJjXhpGTZ1KtqP/FGtAJ4CinBI2pHa3ILAEmndnONPnesa4lp2G9Fu0gi9KfUsi7YIq1xNDcsTKrKoOANwTWUl0Ew57UtvuoK0qazjB3NaR2KToOiiuIlZVlJiLb55UVrbwNKdUVwyg/xaqAtLtZLeZzMFYrtngc8Ch7O9lhRSVJDMcso8ituMemzG34dWlpGsSm4uXlPcEAA/es7txpJHBpGvU5I41RmIwAMnzVZOpJhtT7gkb1lkX0aRf2ESNuaU3sx1EHtXs3UY9hn8/igbuTIz5rNIbYHeuWKoPPA80PL03S6yIMOu4Yc0Vax+rdxA8as09NqGXitLa6Jqzmeo3k9xYvbXMIdhuki7bjzSEAqPcMGu4uenhv4aT3nS+cLVxy/Zm8S8E0bbimEeMUHJbPC3GwreOZSuDsfmtLT6M3Fo2c++vVNZscua9FIk1yKlUqUDIzSY1MwUD4oKS4csPTdmI78CqSSyXDe/Zeyit4ogKG6NI477MVhZ21yEsfJrWJRvgUWsBYZAraK0xuRWbkbJJFLeAscsMCm9rbDbAzQ8Mek+MdqaWpUACp7BmsdmQM42rf9mBG42oqFg0eV7Dc1G0jx96qiLOF/FfRRA5urdfYfrUdj5pPYzEDQ3Ir6NeRLNE8brlWGCDXzjqto/Tr4qOAcqfIpxd6H1sbW9wVIIJz3pxadSWNBqNcxFJ7Qw+k1ogOpveedqTimVZ0s3UmkOI8lh2FUESSTKZpMnnHilFvPMqabeFzk4L42pnZ2hdSZtZYjYIRufnNChTFd9DdJLSMp6yep3xq5otL+2VCsaKM9gvFDQW1vDDCZLeZ2BzKRIN9v4fzxWk0MM5ZIbYRKcYYyEsP0+a0/jHaoOGR+MHvuoZPtiRkHkUrluo58Ilu+vOAFUnNO06VBbxyTSKGI3cuckfl2pdc3i+qY7QYwfax5A87VLS7YNNaFiqcEBSFBIIIwQftWpJcKD2FXLL9Kgknc1GTRuf61k2FG3Sk1Xy/6VJrokQUk6EmpppfJCj8v/tdAi5waQyphDADAoW5tFOdqPU6dTHah5pgwwop0I56+6cr5wKS3PT3jJ08V2/oahkigri1B22pJtdDOIBmgbf3DwaKjmVxtz4pze9OBGQopHPZyRMTg1rHJfZk8f0b5HipQfu8vUq7RHxyKohOAKPt4DkEitLW133GaZpbDBrFys6DKKPbjFFRoB2++a9jhIohYc48HmkFlFgya0EJBIXP3rWJCNiN80WkY0kZ91VRNgdvcmF9LcUyJV8bjH2pdc2rHfTvWMczx+05wKlSrTHVjGVSQc7iuX/Etl+1QllHvQZFPGvRjBNDSSJLsx5GKdgjg7V9BMbbA0ZEdLg4yK965ZG1uDIg9jH9DWFrMDsa1u1Yf8GcU2CSpwfncUVa9RNu+mYYUnAYdt6GjRZF43NbCz1LuQQexqOS9HtdHWdLuIZcEqJM/SM7UymvrVGSRTDCyDSUHYgDBribXp6K+Q7ov+liBRbW9uhBVSx/1MTmjnFFcmwrrnWFu5DHbqCSckgYzSeNJfGCTuT3pxBDGwxpUACo6qNhUzm2SkCQxiMb89yaFvpcHSu57CiLiRUDHNC2MZnmNy49kf0jyahb2xnQdJiEFuiHkbn70xMyquSQKSRXMnCggUVDHLM2G4p2TRu7vcNpX6a3it8b1dIkjUea09ZQMbUf6B6FoeaInJwK19de1VkuAabYAjxB9gKCurJTnK03hAIJA5qtxHnzmlWh2c5/h6fy1KdenUpbASwwYI70WisMbffNXVQMdqITRzVpCsqgyNt816zemN60Qqp2xQ9w+xp2I09cAitFmOrVnbxSv1sbn+te+vgc71HIdDpJAfnNZzW6v7gd/ilkV2V5O32o6K6GkHbei0+woEubEk5XOPFDfsbZGcgmmxlXUBz4PivNSnbIzTpBbE89kZo2ilGUIxxXI9SsJumz7gmMn2tX0QuvjGKxuobe5jaOWMMp+KpPiHZxFjfYwCd6cwXG3IoHqX4eeFi9m2tf5e4past1bELIjDHkU2lLoezqhKSulfzraFF0gBjXNQ9QkZvajEnkAUyilvpF/dWrjbltqhxodjKWX09tZA80FLfgA+7Yc5NeCwurjH7RKsa+BuaOtOm2Vvh3Uyv5f/ijXotgdnaT9RdWIKQd2P8X2roYLJEQIqgKNgK8W4VVAUAVcXQ7GlaA3W1iRtxV2kSL6aCku1BPu3HNBT3ZY4FKwD7i+A2BrCOZ2JJ4oKFGkOWo6NdIGDU9gahzgYq6kEZPNYlsV4r770wG1vpEY3G9Xdk00sSY42Owq4dn4NVyFQXlPNShMfNSgAJasKlSqAkv1Cs5/pqVKljQC3NVP9qlSkBO4+9FQcD71KlSMJPAqJ9R+1SpVIRG4/Kqtx+dSpQwMJOPzoG95P2qVKTKRax4FMm+kVKlCEzJuKoealSkwLd6tUqUAZPwfvWSf5jVKlJiDYPpFbrzUqU10B61Zv9VSpQDLR/T+dbJ9dSpTA2qVKlAj/9k="/>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97286" name="Picture 6" descr="http://images.radiopaedia.org/images/446617/917776b23f722d6d2486c3bbaf4032.jpg"/>
          <p:cNvPicPr>
            <a:picLocks noChangeAspect="1" noChangeArrowheads="1"/>
          </p:cNvPicPr>
          <p:nvPr/>
        </p:nvPicPr>
        <p:blipFill>
          <a:blip r:embed="rId4" cstate="print"/>
          <a:srcRect/>
          <a:stretch>
            <a:fillRect/>
          </a:stretch>
        </p:blipFill>
        <p:spPr bwMode="auto">
          <a:xfrm>
            <a:off x="6324601" y="1371600"/>
            <a:ext cx="2209799" cy="22098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algn="just"/>
            <a:r>
              <a:rPr lang="en-US" dirty="0">
                <a:latin typeface="Arial" pitchFamily="34" charset="0"/>
                <a:cs typeface="Arial" pitchFamily="34" charset="0"/>
              </a:rPr>
              <a:t>Increased circumference of head. Hat size </a:t>
            </a:r>
            <a:r>
              <a:rPr lang="en-US" dirty="0" smtClean="0">
                <a:latin typeface="Arial" pitchFamily="34" charset="0"/>
                <a:cs typeface="Arial" pitchFamily="34" charset="0"/>
              </a:rPr>
              <a:t>increases</a:t>
            </a:r>
          </a:p>
          <a:p>
            <a:pPr algn="just"/>
            <a:endParaRPr lang="en-US" dirty="0">
              <a:latin typeface="Arial" pitchFamily="34" charset="0"/>
              <a:cs typeface="Arial" pitchFamily="34" charset="0"/>
            </a:endParaRPr>
          </a:p>
          <a:p>
            <a:pPr algn="just"/>
            <a:r>
              <a:rPr lang="en-US" dirty="0">
                <a:latin typeface="Arial" pitchFamily="34" charset="0"/>
                <a:cs typeface="Arial" pitchFamily="34" charset="0"/>
              </a:rPr>
              <a:t>Cranial nerve palsies: vision, hearing impaired, </a:t>
            </a:r>
            <a:r>
              <a:rPr lang="en-US" dirty="0" smtClean="0">
                <a:latin typeface="Arial" pitchFamily="34" charset="0"/>
                <a:cs typeface="Arial" pitchFamily="34" charset="0"/>
              </a:rPr>
              <a:t>tinnitus</a:t>
            </a:r>
          </a:p>
          <a:p>
            <a:pPr algn="just"/>
            <a:endParaRPr lang="en-US" dirty="0">
              <a:latin typeface="Arial" pitchFamily="34" charset="0"/>
              <a:cs typeface="Arial" pitchFamily="34" charset="0"/>
            </a:endParaRPr>
          </a:p>
          <a:p>
            <a:pPr algn="just"/>
            <a:r>
              <a:rPr lang="en-US" dirty="0">
                <a:latin typeface="Arial" pitchFamily="34" charset="0"/>
                <a:cs typeface="Arial" pitchFamily="34" charset="0"/>
              </a:rPr>
              <a:t>Pathologic fractures of weak </a:t>
            </a:r>
            <a:r>
              <a:rPr lang="en-US" dirty="0" err="1">
                <a:latin typeface="Arial" pitchFamily="34" charset="0"/>
                <a:cs typeface="Arial" pitchFamily="34" charset="0"/>
              </a:rPr>
              <a:t>pagetic</a:t>
            </a:r>
            <a:r>
              <a:rPr lang="en-US" dirty="0">
                <a:latin typeface="Arial" pitchFamily="34" charset="0"/>
                <a:cs typeface="Arial" pitchFamily="34" charset="0"/>
              </a:rPr>
              <a:t> </a:t>
            </a:r>
            <a:r>
              <a:rPr lang="en-US" dirty="0" smtClean="0">
                <a:latin typeface="Arial" pitchFamily="34" charset="0"/>
                <a:cs typeface="Arial" pitchFamily="34" charset="0"/>
              </a:rPr>
              <a:t>bones</a:t>
            </a:r>
          </a:p>
          <a:p>
            <a:pPr algn="just"/>
            <a:r>
              <a:rPr lang="en-US" dirty="0" err="1" smtClean="0">
                <a:solidFill>
                  <a:srgbClr val="92D050"/>
                </a:solidFill>
                <a:latin typeface="Arial" pitchFamily="34" charset="0"/>
                <a:cs typeface="Arial" pitchFamily="34" charset="0"/>
              </a:rPr>
              <a:t>Wadling</a:t>
            </a:r>
            <a:r>
              <a:rPr lang="en-US" dirty="0" smtClean="0">
                <a:solidFill>
                  <a:srgbClr val="92D050"/>
                </a:solidFill>
                <a:latin typeface="Arial" pitchFamily="34" charset="0"/>
                <a:cs typeface="Arial" pitchFamily="34" charset="0"/>
              </a:rPr>
              <a:t> gait</a:t>
            </a:r>
          </a:p>
          <a:p>
            <a:pPr algn="just"/>
            <a:endParaRPr lang="en-US" dirty="0" smtClean="0">
              <a:latin typeface="Arial" pitchFamily="34" charset="0"/>
              <a:cs typeface="Arial" pitchFamily="34" charset="0"/>
            </a:endParaRPr>
          </a:p>
          <a:p>
            <a:pPr algn="just"/>
            <a:r>
              <a:rPr lang="en-US" dirty="0" err="1" smtClean="0">
                <a:latin typeface="Arial" pitchFamily="34" charset="0"/>
                <a:cs typeface="Arial" pitchFamily="34" charset="0"/>
              </a:rPr>
              <a:t>Platybasia</a:t>
            </a:r>
            <a:r>
              <a:rPr lang="en-US" dirty="0" smtClean="0">
                <a:latin typeface="Arial" pitchFamily="34" charset="0"/>
                <a:cs typeface="Arial" pitchFamily="34" charset="0"/>
              </a:rPr>
              <a:t>: softened bone at skull base descends on spine</a:t>
            </a:r>
          </a:p>
          <a:p>
            <a:pPr algn="just"/>
            <a:endParaRPr lang="en-US" dirty="0">
              <a:latin typeface="Arial" pitchFamily="34" charset="0"/>
              <a:cs typeface="Arial" pitchFamily="34" charset="0"/>
            </a:endParaRPr>
          </a:p>
          <a:p>
            <a:endParaRPr lang="en-IN" dirty="0"/>
          </a:p>
        </p:txBody>
      </p:sp>
    </p:spTree>
    <p:extLst>
      <p:ext uri="{BB962C8B-B14F-4D97-AF65-F5344CB8AC3E}">
        <p14:creationId xmlns:p14="http://schemas.microsoft.com/office/powerpoint/2010/main" xmlns="" val="171795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7400" y="609600"/>
            <a:ext cx="2895600" cy="1569660"/>
          </a:xfrm>
          <a:prstGeom prst="rect">
            <a:avLst/>
          </a:prstGeom>
          <a:noFill/>
        </p:spPr>
        <p:txBody>
          <a:bodyPr wrap="square" rtlCol="0">
            <a:spAutoFit/>
          </a:bodyPr>
          <a:lstStyle/>
          <a:p>
            <a:r>
              <a:rPr lang="en-US" sz="3200" dirty="0" smtClean="0">
                <a:solidFill>
                  <a:srgbClr val="FF0000"/>
                </a:solidFill>
                <a:latin typeface="Arial" pitchFamily="34" charset="0"/>
                <a:cs typeface="Arial" pitchFamily="34" charset="0"/>
              </a:rPr>
              <a:t>WHO classification 1992</a:t>
            </a:r>
            <a:endParaRPr lang="en-IN" sz="3200" dirty="0">
              <a:solidFill>
                <a:srgbClr val="FF0000"/>
              </a:solidFill>
              <a:latin typeface="Arial" pitchFamily="34" charset="0"/>
              <a:cs typeface="Arial" pitchFamily="34" charset="0"/>
            </a:endParaRPr>
          </a:p>
        </p:txBody>
      </p:sp>
      <p:sp>
        <p:nvSpPr>
          <p:cNvPr id="6" name="Content Placeholder 5"/>
          <p:cNvSpPr>
            <a:spLocks noGrp="1"/>
          </p:cNvSpPr>
          <p:nvPr>
            <p:ph idx="1"/>
          </p:nvPr>
        </p:nvSpPr>
        <p:spPr>
          <a:xfrm>
            <a:off x="457200" y="609600"/>
            <a:ext cx="7391400" cy="5257800"/>
          </a:xfrm>
        </p:spPr>
        <p:txBody>
          <a:bodyPr>
            <a:noAutofit/>
          </a:bodyPr>
          <a:lstStyle/>
          <a:p>
            <a:r>
              <a:rPr lang="en-US" i="1" dirty="0" smtClean="0">
                <a:solidFill>
                  <a:srgbClr val="FFFF00"/>
                </a:solidFill>
                <a:latin typeface="Arial" pitchFamily="34" charset="0"/>
                <a:cs typeface="Arial" pitchFamily="34" charset="0"/>
              </a:rPr>
              <a:t>1. Fibrous dysplasia:</a:t>
            </a:r>
          </a:p>
          <a:p>
            <a:r>
              <a:rPr lang="en-US" dirty="0" smtClean="0">
                <a:latin typeface="Arial" pitchFamily="34" charset="0"/>
                <a:cs typeface="Arial" pitchFamily="34" charset="0"/>
              </a:rPr>
              <a:t>    </a:t>
            </a:r>
            <a:r>
              <a:rPr lang="en-US" dirty="0" err="1" smtClean="0">
                <a:latin typeface="Arial" pitchFamily="34" charset="0"/>
                <a:cs typeface="Arial" pitchFamily="34" charset="0"/>
              </a:rPr>
              <a:t>Monostotic</a:t>
            </a:r>
            <a:endParaRPr lang="en-US" dirty="0" smtClean="0">
              <a:latin typeface="Arial" pitchFamily="34" charset="0"/>
              <a:cs typeface="Arial" pitchFamily="34" charset="0"/>
            </a:endParaRPr>
          </a:p>
          <a:p>
            <a:r>
              <a:rPr lang="en-US" dirty="0" smtClean="0">
                <a:latin typeface="Arial" pitchFamily="34" charset="0"/>
                <a:cs typeface="Arial" pitchFamily="34" charset="0"/>
              </a:rPr>
              <a:t>    </a:t>
            </a:r>
            <a:r>
              <a:rPr lang="en-US" dirty="0" err="1" smtClean="0">
                <a:latin typeface="Arial" pitchFamily="34" charset="0"/>
                <a:cs typeface="Arial" pitchFamily="34" charset="0"/>
              </a:rPr>
              <a:t>Polyostotic</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i="1" dirty="0" smtClean="0">
                <a:solidFill>
                  <a:srgbClr val="FFFF00"/>
                </a:solidFill>
                <a:latin typeface="Arial" pitchFamily="34" charset="0"/>
                <a:cs typeface="Arial" pitchFamily="34" charset="0"/>
              </a:rPr>
              <a:t>2.Osseous dysplasia</a:t>
            </a:r>
          </a:p>
          <a:p>
            <a:r>
              <a:rPr lang="en-US" dirty="0" smtClean="0">
                <a:latin typeface="Arial" pitchFamily="34" charset="0"/>
                <a:cs typeface="Arial" pitchFamily="34" charset="0"/>
              </a:rPr>
              <a:t>   </a:t>
            </a:r>
            <a:r>
              <a:rPr lang="en-US" dirty="0" err="1" smtClean="0">
                <a:latin typeface="Arial" pitchFamily="34" charset="0"/>
                <a:cs typeface="Arial" pitchFamily="34" charset="0"/>
              </a:rPr>
              <a:t>Periapical</a:t>
            </a:r>
            <a:r>
              <a:rPr lang="en-US" dirty="0" smtClean="0">
                <a:latin typeface="Arial" pitchFamily="34" charset="0"/>
                <a:cs typeface="Arial" pitchFamily="34" charset="0"/>
              </a:rPr>
              <a:t> </a:t>
            </a:r>
          </a:p>
          <a:p>
            <a:r>
              <a:rPr lang="en-US" dirty="0" smtClean="0">
                <a:latin typeface="Arial" pitchFamily="34" charset="0"/>
                <a:cs typeface="Arial" pitchFamily="34" charset="0"/>
              </a:rPr>
              <a:t>   Focal</a:t>
            </a:r>
          </a:p>
          <a:p>
            <a:r>
              <a:rPr lang="en-US" dirty="0" smtClean="0">
                <a:latin typeface="Arial" pitchFamily="34" charset="0"/>
                <a:cs typeface="Arial" pitchFamily="34" charset="0"/>
              </a:rPr>
              <a:t>   Florid</a:t>
            </a:r>
          </a:p>
          <a:p>
            <a:endParaRPr lang="en-US" i="1" dirty="0" smtClean="0">
              <a:solidFill>
                <a:srgbClr val="FFFF00"/>
              </a:solidFill>
              <a:latin typeface="Arial" pitchFamily="34" charset="0"/>
              <a:cs typeface="Arial" pitchFamily="34" charset="0"/>
            </a:endParaRPr>
          </a:p>
          <a:p>
            <a:r>
              <a:rPr lang="en-US" i="1" dirty="0" smtClean="0">
                <a:solidFill>
                  <a:srgbClr val="FFFF00"/>
                </a:solidFill>
                <a:latin typeface="Arial" pitchFamily="34" charset="0"/>
                <a:cs typeface="Arial" pitchFamily="34" charset="0"/>
              </a:rPr>
              <a:t>3. Ossifying </a:t>
            </a:r>
            <a:r>
              <a:rPr lang="en-US" i="1" dirty="0" err="1" smtClean="0">
                <a:solidFill>
                  <a:srgbClr val="FFFF00"/>
                </a:solidFill>
                <a:latin typeface="Arial" pitchFamily="34" charset="0"/>
                <a:cs typeface="Arial" pitchFamily="34" charset="0"/>
              </a:rPr>
              <a:t>fibroma</a:t>
            </a:r>
            <a:r>
              <a:rPr lang="en-US" i="1" dirty="0" smtClean="0">
                <a:solidFill>
                  <a:srgbClr val="FFFF00"/>
                </a:solidFill>
                <a:latin typeface="Arial" pitchFamily="34" charset="0"/>
                <a:cs typeface="Arial" pitchFamily="34" charset="0"/>
              </a:rPr>
              <a:t>:</a:t>
            </a:r>
          </a:p>
          <a:p>
            <a:r>
              <a:rPr lang="en-US" dirty="0" smtClean="0">
                <a:latin typeface="Arial" pitchFamily="34" charset="0"/>
                <a:cs typeface="Arial" pitchFamily="34" charset="0"/>
              </a:rPr>
              <a:t>   Juvenile </a:t>
            </a:r>
            <a:r>
              <a:rPr lang="en-US" dirty="0" err="1" smtClean="0">
                <a:latin typeface="Arial" pitchFamily="34" charset="0"/>
                <a:cs typeface="Arial" pitchFamily="34" charset="0"/>
              </a:rPr>
              <a:t>trabecular</a:t>
            </a:r>
            <a:endParaRPr lang="en-US" dirty="0" smtClean="0">
              <a:latin typeface="Arial" pitchFamily="34" charset="0"/>
              <a:cs typeface="Arial" pitchFamily="34" charset="0"/>
            </a:endParaRPr>
          </a:p>
          <a:p>
            <a:r>
              <a:rPr lang="en-US" dirty="0" smtClean="0">
                <a:latin typeface="Arial" pitchFamily="34" charset="0"/>
                <a:cs typeface="Arial" pitchFamily="34" charset="0"/>
              </a:rPr>
              <a:t>   Juvenile </a:t>
            </a:r>
            <a:r>
              <a:rPr lang="en-US" dirty="0" err="1" smtClean="0">
                <a:latin typeface="Arial" pitchFamily="34" charset="0"/>
                <a:cs typeface="Arial" pitchFamily="34" charset="0"/>
              </a:rPr>
              <a:t>psammomatoid</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4191000" cy="710736"/>
          </a:xfrm>
        </p:spPr>
        <p:txBody>
          <a:bodyPr>
            <a:normAutofit/>
          </a:bodyPr>
          <a:lstStyle/>
          <a:p>
            <a:r>
              <a:rPr lang="en-US" sz="3200" i="1" u="sng" dirty="0" smtClean="0">
                <a:solidFill>
                  <a:srgbClr val="FFFF00"/>
                </a:solidFill>
                <a:latin typeface="Arial" pitchFamily="34" charset="0"/>
                <a:cs typeface="Arial" pitchFamily="34" charset="0"/>
              </a:rPr>
              <a:t>Oral manifestations: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6"/>
            <a:ext cx="4648200" cy="4906963"/>
          </a:xfrm>
        </p:spPr>
        <p:txBody>
          <a:bodyPr>
            <a:normAutofit/>
          </a:bodyPr>
          <a:lstStyle/>
          <a:p>
            <a:pPr algn="just"/>
            <a:r>
              <a:rPr lang="en-US" sz="2000" dirty="0" smtClean="0">
                <a:latin typeface="Arial" pitchFamily="34" charset="0"/>
                <a:cs typeface="Arial" pitchFamily="34" charset="0"/>
              </a:rPr>
              <a:t>Maxilla is more commonly involved.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Symmetrical enlargement of alveolar ridge.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Dentures no longer fit.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Spacing, loosening and migration of teeth.</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Mouth may remain open due to excessive enlargement of jaw.</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Excessive bleeding after extraction.</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 name="Picture 3" descr="C:\Documents and Settings\Administrator\Desktop\F.O\pd10_files\119bb.jpg"/>
          <p:cNvPicPr>
            <a:picLocks noChangeAspect="1" noChangeArrowheads="1"/>
          </p:cNvPicPr>
          <p:nvPr/>
        </p:nvPicPr>
        <p:blipFill>
          <a:blip r:embed="rId3" cstate="print"/>
          <a:srcRect/>
          <a:stretch>
            <a:fillRect/>
          </a:stretch>
        </p:blipFill>
        <p:spPr bwMode="auto">
          <a:xfrm>
            <a:off x="5181600" y="1752600"/>
            <a:ext cx="38100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4800600" cy="863136"/>
          </a:xfrm>
        </p:spPr>
        <p:txBody>
          <a:bodyPr>
            <a:normAutofit/>
          </a:bodyPr>
          <a:lstStyle/>
          <a:p>
            <a:r>
              <a:rPr lang="en-US" sz="3200" i="1" u="sng" dirty="0" smtClean="0">
                <a:solidFill>
                  <a:srgbClr val="FFFF00"/>
                </a:solidFill>
                <a:latin typeface="Arial" pitchFamily="34" charset="0"/>
                <a:cs typeface="Arial" pitchFamily="34" charset="0"/>
              </a:rPr>
              <a:t>Radiographic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6"/>
            <a:ext cx="5029200" cy="5211763"/>
          </a:xfrm>
        </p:spPr>
        <p:txBody>
          <a:bodyPr>
            <a:normAutofit/>
          </a:bodyPr>
          <a:lstStyle/>
          <a:p>
            <a:pPr algn="just"/>
            <a:r>
              <a:rPr lang="en-US" sz="2000" dirty="0" smtClean="0">
                <a:latin typeface="Arial" pitchFamily="34" charset="0"/>
                <a:cs typeface="Arial" pitchFamily="34" charset="0"/>
              </a:rPr>
              <a:t>Decreased </a:t>
            </a:r>
            <a:r>
              <a:rPr lang="en-US" sz="2000" dirty="0" err="1" smtClean="0">
                <a:latin typeface="Arial" pitchFamily="34" charset="0"/>
                <a:cs typeface="Arial" pitchFamily="34" charset="0"/>
              </a:rPr>
              <a:t>radiodensity</a:t>
            </a:r>
            <a:r>
              <a:rPr lang="en-US" sz="2000" dirty="0" smtClean="0">
                <a:latin typeface="Arial" pitchFamily="34" charset="0"/>
                <a:cs typeface="Arial" pitchFamily="34" charset="0"/>
              </a:rPr>
              <a:t> and alteration of </a:t>
            </a:r>
            <a:r>
              <a:rPr lang="en-US" sz="2000" dirty="0" err="1" smtClean="0">
                <a:latin typeface="Arial" pitchFamily="34" charset="0"/>
                <a:cs typeface="Arial" pitchFamily="34" charset="0"/>
              </a:rPr>
              <a:t>trabecular</a:t>
            </a:r>
            <a:r>
              <a:rPr lang="en-US" sz="2000" dirty="0" smtClean="0">
                <a:latin typeface="Arial" pitchFamily="34" charset="0"/>
                <a:cs typeface="Arial" pitchFamily="34" charset="0"/>
              </a:rPr>
              <a:t> pattern.( Early stage)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Patchy area of sclerotic bone during </a:t>
            </a:r>
            <a:r>
              <a:rPr lang="en-US" sz="2000" dirty="0" err="1" smtClean="0">
                <a:latin typeface="Arial" pitchFamily="34" charset="0"/>
                <a:cs typeface="Arial" pitchFamily="34" charset="0"/>
              </a:rPr>
              <a:t>osteoblastic</a:t>
            </a:r>
            <a:r>
              <a:rPr lang="en-US" sz="2000" dirty="0" smtClean="0">
                <a:latin typeface="Arial" pitchFamily="34" charset="0"/>
                <a:cs typeface="Arial" pitchFamily="34" charset="0"/>
              </a:rPr>
              <a:t> phase.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Described as </a:t>
            </a:r>
            <a:r>
              <a:rPr lang="en-US" sz="2000" i="1" dirty="0" smtClean="0">
                <a:solidFill>
                  <a:srgbClr val="FFFF00"/>
                </a:solidFill>
                <a:latin typeface="Arial" pitchFamily="34" charset="0"/>
                <a:cs typeface="Arial" pitchFamily="34" charset="0"/>
              </a:rPr>
              <a:t>cotton wool </a:t>
            </a:r>
            <a:r>
              <a:rPr lang="en-US" sz="2000" dirty="0" smtClean="0">
                <a:latin typeface="Arial" pitchFamily="34" charset="0"/>
                <a:cs typeface="Arial" pitchFamily="34" charset="0"/>
              </a:rPr>
              <a:t>appearance.</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Hypercementosis</a:t>
            </a:r>
            <a:r>
              <a:rPr lang="en-US" sz="2000" dirty="0" smtClean="0">
                <a:latin typeface="Arial" pitchFamily="34" charset="0"/>
                <a:cs typeface="Arial" pitchFamily="34" charset="0"/>
              </a:rPr>
              <a:t> of teeth.</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Loss of well defined lamina </a:t>
            </a:r>
            <a:r>
              <a:rPr lang="en-US" sz="2000" dirty="0" err="1" smtClean="0">
                <a:latin typeface="Arial" pitchFamily="34" charset="0"/>
                <a:cs typeface="Arial" pitchFamily="34" charset="0"/>
              </a:rPr>
              <a:t>dura</a:t>
            </a:r>
            <a:r>
              <a:rPr lang="en-US" sz="2000" dirty="0" smtClean="0">
                <a:latin typeface="Arial" pitchFamily="34" charset="0"/>
                <a:cs typeface="Arial" pitchFamily="34" charset="0"/>
              </a:rPr>
              <a:t>.</a:t>
            </a:r>
          </a:p>
          <a:p>
            <a:pPr algn="just">
              <a:buNone/>
            </a:pP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Radiographic differential diagnosis are: </a:t>
            </a:r>
            <a:r>
              <a:rPr lang="en-US" sz="2000" dirty="0" smtClean="0">
                <a:solidFill>
                  <a:srgbClr val="002060"/>
                </a:solidFill>
                <a:latin typeface="Arial" pitchFamily="34" charset="0"/>
                <a:cs typeface="Arial" pitchFamily="34" charset="0"/>
              </a:rPr>
              <a:t>chronic diffuse </a:t>
            </a:r>
            <a:r>
              <a:rPr lang="en-US" sz="2000" dirty="0" err="1" smtClean="0">
                <a:solidFill>
                  <a:srgbClr val="002060"/>
                </a:solidFill>
                <a:latin typeface="Arial" pitchFamily="34" charset="0"/>
                <a:cs typeface="Arial" pitchFamily="34" charset="0"/>
              </a:rPr>
              <a:t>sclerosing</a:t>
            </a:r>
            <a:r>
              <a:rPr lang="en-US" sz="2000" dirty="0" smtClean="0">
                <a:solidFill>
                  <a:srgbClr val="002060"/>
                </a:solidFill>
                <a:latin typeface="Arial" pitchFamily="34" charset="0"/>
                <a:cs typeface="Arial" pitchFamily="34" charset="0"/>
              </a:rPr>
              <a:t> </a:t>
            </a:r>
            <a:r>
              <a:rPr lang="en-US" sz="2000" dirty="0" err="1" smtClean="0">
                <a:solidFill>
                  <a:srgbClr val="002060"/>
                </a:solidFill>
                <a:latin typeface="Arial" pitchFamily="34" charset="0"/>
                <a:cs typeface="Arial" pitchFamily="34" charset="0"/>
              </a:rPr>
              <a:t>osteomyelitis</a:t>
            </a:r>
            <a:r>
              <a:rPr lang="en-US" sz="2000" dirty="0" smtClean="0">
                <a:solidFill>
                  <a:srgbClr val="002060"/>
                </a:solidFill>
                <a:latin typeface="Arial" pitchFamily="34" charset="0"/>
                <a:cs typeface="Arial" pitchFamily="34" charset="0"/>
              </a:rPr>
              <a:t> </a:t>
            </a:r>
            <a:r>
              <a:rPr lang="en-US" sz="2000" dirty="0" smtClean="0">
                <a:latin typeface="Arial" pitchFamily="34" charset="0"/>
                <a:cs typeface="Arial" pitchFamily="34" charset="0"/>
              </a:rPr>
              <a:t>and </a:t>
            </a:r>
            <a:r>
              <a:rPr lang="en-US" sz="2000" dirty="0" err="1" smtClean="0">
                <a:solidFill>
                  <a:srgbClr val="002060"/>
                </a:solidFill>
                <a:latin typeface="Arial" pitchFamily="34" charset="0"/>
                <a:cs typeface="Arial" pitchFamily="34" charset="0"/>
              </a:rPr>
              <a:t>cemento</a:t>
            </a:r>
            <a:r>
              <a:rPr lang="en-US" sz="2000" dirty="0" smtClean="0">
                <a:solidFill>
                  <a:srgbClr val="002060"/>
                </a:solidFill>
                <a:latin typeface="Arial" pitchFamily="34" charset="0"/>
                <a:cs typeface="Arial" pitchFamily="34" charset="0"/>
              </a:rPr>
              <a:t>-osseous dysplasia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01380" name="Picture 4" descr="http://t0.gstatic.com/images?q=tbn:ANd9GcRLF7MfzGHwls86hzJLO3khE2qvz3R8GnJNN8KzHk48620G-pks"/>
          <p:cNvPicPr>
            <a:picLocks noChangeAspect="1" noChangeArrowheads="1"/>
          </p:cNvPicPr>
          <p:nvPr/>
        </p:nvPicPr>
        <p:blipFill>
          <a:blip r:embed="rId3" cstate="print"/>
          <a:srcRect/>
          <a:stretch>
            <a:fillRect/>
          </a:stretch>
        </p:blipFill>
        <p:spPr bwMode="auto">
          <a:xfrm>
            <a:off x="5915608" y="1676400"/>
            <a:ext cx="3109427" cy="2362200"/>
          </a:xfrm>
          <a:prstGeom prst="rect">
            <a:avLst/>
          </a:prstGeom>
          <a:noFill/>
        </p:spPr>
      </p:pic>
      <p:sp>
        <p:nvSpPr>
          <p:cNvPr id="101382" name="AutoShape 6" descr="data:image/jpeg;base64,/9j/4AAQSkZJRgABAQAAAQABAAD/2wBDAAkGBwgHBgkIBwgKCgkLDRYPDQwMDRsUFRAWIB0iIiAdHx8kKDQsJCYxJx8fLT0tMTU3Ojo6Iys/RD84QzQ5Ojf/2wBDAQoKCg0MDRoPDxo3JR8lNzc3Nzc3Nzc3Nzc3Nzc3Nzc3Nzc3Nzc3Nzc3Nzc3Nzc3Nzc3Nzc3Nzc3Nzc3Nzc3Nzf/wAARCADhAOEDASIAAhEBAxEB/8QAHAAAAgMBAQEBAAAAAAAAAAAABAUCAwYAAQcI/8QAPhAAAgICAQMCBAQDBgUCBwAAAQIAAwQRIQUSMRNBBiJRYRQycZFCgaEHIzM0UtEVYrHB8FRyFjVTc5KT4f/EABgBAQEBAQEAAAAAAAAAAAAAAAEAAgME/8QAHREBAQEAAwEBAQEAAAAAAAAAAAERAiExEkEiUf/aAAwDAQACEQMRAD8AzHVMx/Quq/OrtypUHf35inHxjiWpfTshuCnn+olIyMjIvIHBO/5Q5MYioVWH/E/KxPCtM51ldN70ccuq6vt7e0ypchKFKrAC1mO/p5iMD42ff+fgz1x6h2h4hOMhvLU7c1nPkyixWs3xLaaF7vmMONSCo6IEWWetrKknxKgW3DMo/wB52nXEG1zIiK/AM69zPEOlkX+bco1fEeza7k6l0fE8U6GjJqfpNMLCo9N9j+EwPGA9Rf8A2mF73W4P0MCx2+cAD+EwA4tOB2RzIJvXMmijyfEiMx3Kjg+Zey6Xk7YiDY5UnY9pZZbzxBOrrPdK8hTvmEUnfM8cBjuWov8AS5nvb80PFWxuC2p2mWpbSe3UuLgwOtyIQgY86joqRXYgGUh5jAnXmCXPs6iiwI3dDKx8ujPfTHmV2v2eDJLdCdBvWnSQrAsA77G9436dQ3VGNFf7/QxQcOwYpZCPPiH9C6r/AMGVXZA9hbejxxKT/TeocY2CLbbendRT08pPCtyLB9REnUOmti3stJ0B/C3I/wBxHfXfizC6vjVi3E9LJp5pyam5X7Ee4iS7rFWd2+sQtwGu72aPU8ZmhBcUbttBrPsT4P8AOTe91r0wJX/UORJshYEEAgwOyp6T3UsU35AOxA6qfbsW51K2+kLR37d20hh/qr8/zEglVVtm6rF/9rcGGGIKPlntXLDcnk1tWACpH3kKQfMy3fF5qlTr2wqj83zSy+nvHyiLAFNFW8/lMGxxt117Qt6mVX8/lMFxx22oAfMQMVeJ6DogSYHaOZWvzPqRE1BVHEifzGeOCDKixBghlTaWcH5g62cSSsD+skLa3SQG60MePMnY5CGAF9NuWE0x02AdQmwdqwDHydKJc2R3DzuQTILCHdO6I2UO5/Erwq1sYb8TadIbHrqCsB4muHd7Z5Vkup9D/DVd6EzK3g9x3ufSuv5VLVMiaJ1MJdiEkt7R5ZL0ePhZOh34P7zpnSDfLursAVvl+kt6ld3hFUDYHmW9O6dZl3l9aRf4jBsoH1nU+QdS3sAwTzzPCDLfT1y37St13yYo7xup1HpKYuu3JUkiwjyPYSsW+q3Y5GgOTvyYnAPiX0clU2dnjiSOVCoAa27lI/mIBeoe35hCMFbBlvQo8jlD5luTh21OGZdrvWwDC1QMptpUiuwhT7NyJYtjEEvjqfvWNf0ntlZBO5JSVWDTxb6t67ih+jDUOx7amUA2Lz94uLd50QD+sv8Aw2KamcqVIG/lMemb2vzzXXj2aYdxXjUU4a7vrUjy0rcWNokEk8rs8y/GOr6WH+scCSNLcc+wgq1FLQTGwdW4bxB7q13sS0wHZ+bepS+j4hr17UD6wW1Cu9GSUd+p76oHvKLTr3kRzxELmsLDzKSOZMDUhvmBX1rtYRWm9bg9LCG06K+IIbi2+mQYceplF0u9xSW7RPPVBPmSGve15+Yz1q17JRWfeda/HEk7tWdKO9p0khd1HGoQV4jksBy3tuJ3tD2F2PJPMHVGLa5k1Ha2vaaCZcP7eJ4UHpFifB8SXpFBxyCNyNyhal0x5PgwSVaAMAPb3nIRjZC2Du7RyCPr7zypuxRr8xhV6Pbi1hQPTUldjyIpau8kM9aFTvh/puH4iZDW9y39x7flLf6hFWFkNiWqLlbS8oB7x7a+PfhAUOamYHyfAH39v+8Ymp+Kvh2ivptGdj9vz0pZteA2wDMNYN8CaRuuW5Hw+MCxu58f5VJ90PI/ruZusliRqHLPxTc7QWgk8QhaiKyp9+IRj1HjYl2RX21qV890yZ6X5OP3dORwPmQ9w/TcEZNXqy+5DTddF+FcvquLWq9tdbKAS4PgiOav7Km7q2bqIIUjY9M8jf8AQzU41m8o+bNewPEtxy9rc/SfZcX+zXoaujW0M4RgebCe7X1+s02L0DpOKnZR03DRSdkClfP7S+V9Pzyyt9DK3xyw8z7/ANb+G8LqdD1mtKmYH51rXYny34m+Fsjozs4YWVeQQOf2mvn/AAfXbE24YHmCmntbiNb7B4I5graPMy0EK68yvtO4Syg+JBxrnUKYgo1CarNDUprAMmwIElVr28TxH7iOIKWYGXVOB5kIYVMNahK1q36mLluXXELxcgAyiX/hp0J9b/lE6awaxIJDeeZZr5+B+8h2gDuJ0Je7VpUAG7m/pM6Y9AYnW9D6wa0jQB35MvsIWliDz4P3g1m1rUnnzKJMt2gMvzbH7S/Hs2CvcQGXez9ZQDtN65+svxmRkYNwR4+0UnXlo+q8ipHG/fj9tQvFx6rwy1r2um2B/wBQ+n/QQCysi0FR+YeT7S3Guemw0udbBKnngwMMKMj1W9JVABBHco1v/wA5h2NihdMfeKenJktcWoVWUnRB42PtNNdWwXSwVvSpQqxl8P8ATW6r1WqtUVkT5n7vGovox7bbFqQbZ2Cj9TPrHwr8O0dGxO7tBynH94+/6D7TUnbNuG3T8VMSpa0GgIxVhwYMW17yIu9tzd7YkHK43vcl3gxa94+uhO/EaHDQxGDOCJm/i/0D0y7117hrz9I0a8hdkzK/FmYq4zobQuxvRG5qeqvkOZ2Nc3YPl3xKloJhdvb3k6HP0GhJoyAcznWwi4x34k2xO4eISLVHie+sNe0yQP4Tt8SLVHcLtuUjXvBjZzwYxaqfH43qDMjL7RkvzTmo7uQIor2R9pfj2kEfrLrMU/SVeiQOJIy/Fj7Tos+adIYWsGVAD4+hkhscsux9jPbdN76MtpqssQpUhsJG/lGyIHA9rKeFBErb5qNn2l1tLVkCwMrfRlIkTWACdRSmuwr2g/lB34hVroAGp2OOfvB0TewRsfUS2up1YA+8kIx3a2sL2krvn7T2hGyLlVULMTpQBJ16qr0j8rsfvHXwNgW5fVVasfLUwJP2/wB4SbVbkaDoXwnkdytapBPJA8ePE11XwgHoHrEKf+Qf7x90mkaAI8cbjuusnyOJ0yOdtr5v0fp+Pg/EFSZdlekHcobjbeAOZ9BqsTegR+/Eq6n0PE6jXq6te72btGxMvrL6FkPWwd6B5Tk6HsV+32nO8/i9+Okn1OvWqtO/ynkxfZc9bgD3M8xOoVZNYetwVI+svW5LPYAfpOjF6eCzuX5kH7zwkhgNce0uKkctrnxJooLHYOxIFXUOorhlUtfRYbHMwfxb1ZLK2VSNGMv7RXanqWMU2O6r/oZhcyqy7zswvL8M4l/4kse3fHsfpOLMODvcmuGwbWjDcfCa1QiqS/8AD9ZlotDNvncn3nXmH2YNlbdtiMp+hEpfEJ9jJFtth3wZ1TbPky+3EIlYqI8SIugg63GFIDDiKCrquxuXYORYW0YI2NKnyBBcigAHthSWcczywhhLUU+kZ0YekJ0tW1mBWSp7xs+00fSqKsXpPq7/AL687O/ZR4H/AHmeDHvWvWwY5FjMoH7StxqRx7bSUuUOp9jB8vBpRD6RYD6b2IQlRZvl8yd1DKnzA6mG8IijKdhSV9yJNWGwU5+oJ5hQQoxKym6ksxYDtP1AmmMU2I3qF1YaPsZo/gzOopzHpyuov0ypqzq2vW+/25IPA3vXvqIe0qNMjOTx8vsIw+HOkW9YzVSvYoUg22eQq/7n2mp6L4+rf2XZXVMnDzburZRyavX7Me5jstrfcR/y71r+c+hIQQCp2DMd0xqsKirGoQJVWAqKPYTQ42RsCbscTQAEa1Auo9PTMQBjph4MISwkbJEnvQmbJZlals8YPMw7ek5BJqcY7MefI39o16X23J31uCBNBlUrfSyOgdWGiDMbjs3R+svh2bFdwJr543Oc/i5+OvXOb+tKjB20D4kXtWqizJbwJVRcldHeDy35YtzM17FOPXWxBOgoHL/7Ca5csjHHjtZb4yubqBqdlKlCewHzriKsPpORmWrRVQ7PsA7Xx+s+i4Pw9Q59TqKC5977T+WPcfGox9impEB868mHCXP6a58pvRF0T4L6bjY6NmY1VuRrZY70P0jJPhXoiABMGsEeG9/3jRXAAAnd/wBZ01yLsvoGFkVem1S9uta7Rr9plerfA1dQsuwTwVOkIJCmb3u953ePB4lofnjquNZg5L4+RWyOp8EeYvXsJ8z6V/a30ZhTR1OjuKKfTsUD8uxw39NT5Q1ummbMdJ2PtKCvzKsXWyYH65sYDfEY46BaxArRaVkGv1x7zxxKihJ8QS71z9Z0r9OdJE1FmskBhoR8qAqAv7xd17COHkpYo0rcfzhmFkA0qSR4he2+NG4FereYX1dUWjYGuPEoxA9m2RCdQbq+bpfTbg6mcp2F+IBZdo+NwrNrSpONRVjWmty3kbluVkNYR5195tnRXRslcbq2LfYSFWwbP2PE+s1isVaRVAJ38utbnxfu+XjzPonw/wBYOTjVq7jvC6+nib4X8Y5z9amnu9vMZYl7A+8QV5QJ4OiIdTlEb5HjzNObTUX9yjmEi8ErzzM7V1CuobsYAGeHrlRYJjn1H+ijev1MzbJ63ONvjUi1SvnmAdS6Vi9Sep8hO5qm7kOyCD/KQxrms5bQ37D2h6ONSHce1Y9aIF7V19NS6uqpfCKP0AlLWhfeereoGzFL2qXRKcQV+PfwfeWjIVgO2B5llivwPlMgIa4AAyr1vm43rUX+uS3nxJ2WdqjRjiF/iNa5lpyO4b3FSZCk9r/Ls8STZKgDnx94/IW9aK5PTL6WQMHQgg+41Pznm1lXYa1o+D7T7l8QdWrw+nW22sOQQo+pM+JZbAt2+TDk1xDY1Z3sxpWdKBBaU7VHEMqAHJM51tLz5kwoEqe6oHXdLFcOARBJaX7ftOnk6SW/EajKwGK8leZmsO4he2P8u/dbKTM1v072UeNxha/o3UKlqZWYBvvEfXL1tyh2HeoMg22wSP0nCjuuUHxuOhfh472r8qE/yhVuA3bypE3/AMK9Lwzigt2717yfxB03GpQtWB9Y/FzR9vmTYdiMg7SSTNP0vpuZiULkKuiOeZW61etU50e07mhzes4tPSfbevAlx4yxWhcXqCZDFCAli62N+YTZ1GyhTrwJ89vzrHyjcjFedjRhtfWr7ampv0+xru3owvI/PZ3l9YW7LNduQqWD2LeT9D9I46B1PuyRjkorLz9DPlt4dbiDs7PmaX4c6kab0N3LoO3v+qn2P6Gcbw7nJ2+pl4yPs2Lljt3v9YemWCvmY3E6grAaYHjxD6eoFdganpeatC2WGIG9D3nv4lB5cExALhvbNs/QT1ssKdh9SwNDTkL3a1+8aV2V3VlHAIMyeNkjt2xO/MOx8vsXZbg/SWLVfU3TFcqG8ed+wi6rqiE8Nsb878TO/wBpHUWw8jCyl7/m7kYg+RwZk8r4gupAel0at+VP/aZvLLlb+d47H0rJ6ghbSt+kEs6mqDbOBr6mfOH+JsksoKhdjfELrbqOVSxUFQw865/ebnNn4S+LOt2Z1/pK39zWeB9T9YjxaRa+zKMwvW5Dg7EswcoAhd6M5261Jg9qGHgcSi8GtCdw9LFZBzA84A1nUCQtc7Xa7jrcfYldno9xH9YhrrIvLAeDHFD2+lolhx9ZIR6o+86AbP8AqM6CW2h2+sUZalLNx33rrniK+oMCSBFVVTYdjmF954P0i2tuYwxrFYdpimj6T16ylQgY61DeodcN2OVd+dfWZlECEleJTlO76A3H6oyLX6iwtAB43LM/Ia7HA3FZrYMDCBagTTsJnTgRe4HRheOmxsjZlagWtqpC338QzHxbzYofQH0ECjZjhiqnk72dDx/OCve1Nx9Ig8aheYq47arJLtwSTBlxj6ncx2AOdf8AQSPf4f8Aw11K4u9Frjgdy8+PrNOnUO07PP8AOYXFxLa3DdzI+uCDyo/89o4Nnq1lLLGJI1sHREZcZsa6jMDng7+25amSGsAcga+syuNf6AHzHQHkyb9dxVGjemwfCnezNfTN4tzW4IBB4/Wdk5qY9QYsAoHk+BMvT1xVUfNzr34inrfWb8upqqzqr345M19yD5tA/FXWKuqZgC7aqvYXZ0CfqBM9cy6PYAo+gk7we+UEEnic7ddJMTxWC3oz8jfvPpXSeo4S9OUEr3FdT5zXhu42J6j2UNrvYfzjLlFjQ9arx7PWuXXaN6mUp36m1+sJzMxnq7Cx19IDTYQ0bdR5jWuFAMvsIdIPhKbFEYfh/lmEVpSO8sw8Qw291OuBxOsqKjQg5DA6jEr9N/8AWJ0t7TOitdd+YgRXl1ncYcuxIB0ZRk1kjxAl1a/Mf0kk4ba7/SRf+7Y7l+MA2iBK0CVsvavQGh9ZNKLLG+ewD9J4W57QNT1e4PwZSlDKxxUAS5MEs7e3iHZjdy8cmLmRtjYlQY9NYDQHvG+S4pxtg6d/lXUV9KoLMCI/9Ksdlluia+V+g+8CR20kFm/iHHP1hXSKkNrMfmKrsH23uU5o1i2PoqT+8L6WStbgDgka/SUNq60cnQ8+8rQMPMOWse/P2l56de6dy1tr9Is6DrYAc8zJ3f3eVYPo/E17VMp0wII+omU6snp59o++5Ra0Vbq9a6PkCWDE9Qce8RYuWVVQfGppemZKug3qZpBW9HLcgQc9HKt4PE11ZrK7g93Zs8SRUuIlVIBHJi27p5s7nA4EaZN/fkBFHjiH+kq44XXOpamDyccoxBEorXtsGx7zT9QwwdkCK2wT3zWijOnMoA1GYsXxFuPjtWNwxOByP5yT20AjY8QN0G9iGgHxO9MHjUEA1OhnpD/wTpILiICniRyauDxAcTMYDt3GCMHX5juJhHm16J0JHprDuIMP6jWvbsRTQfTv17GS/TC9gp4l2P8A3h0JTZX3AHcliuK7QCeIRrlBC0hrNGRzcdE7TJZFwU7SVW2PaRvxJkx6X2ooMJvs9Tj+EGL6C4XXiF0qW8+JIJ1M6x2LcjfiF4LD0UHA4HiCdX/yrAfUS1S2Pio5H8IkKuyOrfgb00nfrnRn0v4G6v03r9Bp7QmQg5Qz4fmZD3XszH3hnQesZXScxMnEftdf6ib43GbH3vqnwzjWVswQAz4r8bYIweq9o8Ms+s9H+Ma+q9EF7kLaBpxv3nyn43y/xWer/Sa5KEKNqv8ASHYGY9bAb94tB2mvvL8cbsE5V0jX4mcWr8y+y9RWWOt6iWhvTr2fEoyOpDYUGAMsKp7sguQSBGGReKxKOkZNZp0CNsJR1UsAdGSUZGWD5Iggy17uYBd3EnucKPuZVpPe7uH0HH9Yg8qylPAhPegUM7KB9SZna/XLaxayf+Yn/eMKOjZuSe/JyQg+gHcf9pIRd1XGq32bsP24H7xfZ1XJyWKY1ZP2rXZ/eOaOgYdfNitc31sPH7CGfh1rrPYgVQPAGhLUzHo9U/8Ap3f/AJ//ANnR/wCp9h+06S7ZTH+UxhXd2gai+uG0ICOYl7kt6i8DmJr1KPv7zQpWp4izqmOFXYlEljt31rsyGSOywEHmVYDdw7dwi6ssRA26rRi76MYKoVQYAF9NwTDO/uQQqH4wFh0BGPohK9ke0VYNvZZ4jDIz0NRQkblEW9RQ2UP2/wALCSzLVGMO5h29oAlWTa61NocNBasKzqAANmlURBTawawlfEsqTR3viM7ejVUKWfIDDXAEVNum3t3sRGNP8P3NXj3V1sdeYs643fYp94z+FLKmssqYD514i74hQV5Pb9Jq+ABpk1UU2TzxLK2dD8tLE/pJdJBtzEGyTNKtQqUkzB1nrc60JpqSv6wF7e5ie2O8upsy3SjiDX9IZE2AYoJj35GwlVvZv6cRnT0u7IXduXse+tkxbRh3Nb2qpJ3Nb0vo+Y6D5TKy/hlk9LV6LjpruDPr/UZFsGsbVVUfoJrv/hzLavYXcEbpF9Df3lZ/aGVXlx/CXCxfTO9Rn6611b1rUNGEut+ItyajbeKk8CC1GjqBe0Bl0Nwy9wAFEhlYq044ZRyv2gaXeuE0efBkF3pr9BOl/o/edFMCpIMIryCOIKQ1Z0OR956HBP0miZ0XnY3I9QbvQ/cQStiPeTuJYSAPDbsvG44rAZuYif5bBr6xri3bKHcKosy0AcASSLwonmUwZ+DOVgCu4ExqpHpFt+0WN/mST4BhtmWqY5X3guGBbkbPgcwjVHjEa6pWbZ34El2DDTXIUyxcpqGBPK+wEIy1S9EY70RIE2ZUXXvD7HnW4myEJP3Ee3LUncA4/SL8rsB0g2IwVX0O96M5Cv8AOW9du9bJ3CulYNbJ+IPmLup6/FMB7Ca0LOgMF6jWT4mnz7FZdJ5mR6a/blVn7zS49LXXAHxv2gRnTMUBe9vJ+sIyaw3ykQuisIgGuBKsoqDuAMOjdJoSv1WUbP2mt6ImM9gUKCZgbOtfh8cqG9o1+DOs+paS55JnWX8jnZX1OnHpCgdg1Bs7pNFyH5Bz9p2NmKUGyJT1frCYeK7g8gcCOBgfiqn/AIcxFevmOtRT02pjtiNs39IT1DIyOoK2Zlr2ps9ixRT1daHKltb+s52TW54Nz6brFatORrzLOkfDrvUbXftI5+0qp65ju6oCNfxGQ638TCrpeTi4p01q+kGHsD5/p/1m84wbaH/4t07/ANWP2nTPf8Bzv/S2/wD6zOmNh7LL/Jg59p06DVXY/tCLPymdOii2785hmL+UTp0lFz/nkz5WdOgXl/gfpLum/wCMf0nToIc/5DDF/wAkn6Tp0GiPJ/xGg9ngfpOnRZpv0v8AyI/WIupf5qydOjAhg/41f6ibLpX+If1nToI5/gMWZv5TOnQonpFn/kjf4L/xxOnTfE8vH1PG/wAOJfiT/AE6dO7jPS7qX/ymv9J87z/8wZ06ceTrw8VUeWk7P8TD/wDuf9xOnTJfap06dBh//9k="/>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1384" name="Picture 8" descr="http://images.radiopaedia.org/images/342/f12f6657cab8c7249958f53f3c65eb.jpg"/>
          <p:cNvPicPr>
            <a:picLocks noChangeAspect="1" noChangeArrowheads="1"/>
          </p:cNvPicPr>
          <p:nvPr/>
        </p:nvPicPr>
        <p:blipFill>
          <a:blip r:embed="rId4" cstate="print"/>
          <a:srcRect t="13913" b="16642"/>
          <a:stretch>
            <a:fillRect/>
          </a:stretch>
        </p:blipFill>
        <p:spPr bwMode="auto">
          <a:xfrm>
            <a:off x="5943600" y="4114800"/>
            <a:ext cx="2971800" cy="206375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886200" cy="863136"/>
          </a:xfrm>
        </p:spPr>
        <p:txBody>
          <a:bodyPr>
            <a:normAutofit/>
          </a:bodyPr>
          <a:lstStyle/>
          <a:p>
            <a:r>
              <a:rPr lang="en-US" sz="3200" i="1" u="sng" dirty="0" smtClean="0">
                <a:solidFill>
                  <a:srgbClr val="FFFF00"/>
                </a:solidFill>
                <a:latin typeface="Arial" pitchFamily="34" charset="0"/>
                <a:cs typeface="Arial" pitchFamily="34" charset="0"/>
              </a:rPr>
              <a:t>Laboratory findings</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457200" y="1646236"/>
            <a:ext cx="8382000" cy="5211764"/>
          </a:xfrm>
        </p:spPr>
        <p:txBody>
          <a:bodyPr>
            <a:normAutofit/>
          </a:bodyPr>
          <a:lstStyle/>
          <a:p>
            <a:pPr algn="just"/>
            <a:r>
              <a:rPr lang="en-US" sz="2000" i="1" dirty="0" smtClean="0">
                <a:solidFill>
                  <a:srgbClr val="FFFF00"/>
                </a:solidFill>
                <a:latin typeface="Arial" pitchFamily="34" charset="0"/>
                <a:cs typeface="Arial" pitchFamily="34" charset="0"/>
              </a:rPr>
              <a:t>Serum alkaline </a:t>
            </a:r>
            <a:r>
              <a:rPr lang="en-US" sz="2000" i="1" dirty="0" err="1" smtClean="0">
                <a:solidFill>
                  <a:srgbClr val="FFFF00"/>
                </a:solidFill>
                <a:latin typeface="Arial" pitchFamily="34" charset="0"/>
                <a:cs typeface="Arial" pitchFamily="34" charset="0"/>
              </a:rPr>
              <a:t>phosphatase</a:t>
            </a:r>
            <a:r>
              <a:rPr lang="en-US" sz="2000" i="1" dirty="0" smtClean="0">
                <a:solidFill>
                  <a:srgbClr val="FFFF00"/>
                </a:solidFill>
                <a:latin typeface="Arial" pitchFamily="34" charset="0"/>
                <a:cs typeface="Arial" pitchFamily="34" charset="0"/>
              </a:rPr>
              <a:t> </a:t>
            </a:r>
            <a:r>
              <a:rPr lang="en-US" sz="2000" dirty="0" smtClean="0">
                <a:latin typeface="Arial" pitchFamily="34" charset="0"/>
                <a:cs typeface="Arial" pitchFamily="34" charset="0"/>
              </a:rPr>
              <a:t>level is elevated to extreme limits.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Serum calcium and phosphorus levels are within normal limits.</a:t>
            </a:r>
          </a:p>
          <a:p>
            <a:pPr algn="just"/>
            <a:endParaRPr lang="en-US" sz="2000" dirty="0" smtClean="0">
              <a:solidFill>
                <a:srgbClr val="FFFF00"/>
              </a:solidFill>
              <a:latin typeface="Arial" pitchFamily="34" charset="0"/>
              <a:cs typeface="Arial" pitchFamily="34" charset="0"/>
            </a:endParaRPr>
          </a:p>
          <a:p>
            <a:pPr algn="just"/>
            <a:r>
              <a:rPr lang="en-US" sz="2000" i="1" dirty="0" smtClean="0">
                <a:solidFill>
                  <a:srgbClr val="FFFF00"/>
                </a:solidFill>
                <a:latin typeface="Arial" pitchFamily="34" charset="0"/>
                <a:cs typeface="Arial" pitchFamily="34" charset="0"/>
              </a:rPr>
              <a:t>Urinary </a:t>
            </a:r>
            <a:r>
              <a:rPr lang="en-US" sz="2000" i="1" dirty="0" err="1" smtClean="0">
                <a:solidFill>
                  <a:srgbClr val="FFFF00"/>
                </a:solidFill>
                <a:latin typeface="Arial" pitchFamily="34" charset="0"/>
                <a:cs typeface="Arial" pitchFamily="34" charset="0"/>
              </a:rPr>
              <a:t>hydroxyproline</a:t>
            </a:r>
            <a:r>
              <a:rPr lang="en-US" sz="2000" i="1" dirty="0" smtClean="0">
                <a:solidFill>
                  <a:srgbClr val="FFFF00"/>
                </a:solidFill>
                <a:latin typeface="Arial" pitchFamily="34" charset="0"/>
                <a:cs typeface="Arial" pitchFamily="34" charset="0"/>
              </a:rPr>
              <a:t> </a:t>
            </a:r>
            <a:r>
              <a:rPr lang="en-US" sz="2000" dirty="0" smtClean="0">
                <a:latin typeface="Arial" pitchFamily="34" charset="0"/>
                <a:cs typeface="Arial" pitchFamily="34" charset="0"/>
              </a:rPr>
              <a:t>levels are elevated.</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Hydroxyproline</a:t>
            </a:r>
            <a:r>
              <a:rPr lang="en-US" sz="2000" dirty="0" smtClean="0">
                <a:latin typeface="Arial" pitchFamily="34" charset="0"/>
                <a:cs typeface="Arial" pitchFamily="34" charset="0"/>
              </a:rPr>
              <a:t> is the product of </a:t>
            </a:r>
            <a:r>
              <a:rPr lang="en-US" sz="2000" dirty="0" smtClean="0">
                <a:solidFill>
                  <a:srgbClr val="FFFF00"/>
                </a:solidFill>
                <a:latin typeface="Arial" pitchFamily="34" charset="0"/>
                <a:cs typeface="Arial" pitchFamily="34" charset="0"/>
              </a:rPr>
              <a:t>collagen breakdown.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This reflects increased </a:t>
            </a:r>
            <a:r>
              <a:rPr lang="en-US" sz="2000" dirty="0" err="1" smtClean="0">
                <a:latin typeface="Arial" pitchFamily="34" charset="0"/>
                <a:cs typeface="Arial" pitchFamily="34" charset="0"/>
              </a:rPr>
              <a:t>osteoclastic</a:t>
            </a:r>
            <a:r>
              <a:rPr lang="en-US" sz="2000" dirty="0" smtClean="0">
                <a:latin typeface="Arial" pitchFamily="34" charset="0"/>
                <a:cs typeface="Arial" pitchFamily="34" charset="0"/>
              </a:rPr>
              <a:t> activity and bone </a:t>
            </a:r>
            <a:r>
              <a:rPr lang="en-US" sz="2000" dirty="0" err="1" smtClean="0">
                <a:latin typeface="Arial" pitchFamily="34" charset="0"/>
                <a:cs typeface="Arial" pitchFamily="34" charset="0"/>
              </a:rPr>
              <a:t>resorption</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Urinary levels of </a:t>
            </a:r>
            <a:r>
              <a:rPr lang="en-US" sz="2000" i="1" dirty="0" smtClean="0">
                <a:latin typeface="Arial" pitchFamily="34" charset="0"/>
                <a:cs typeface="Arial" pitchFamily="34" charset="0"/>
              </a:rPr>
              <a:t>N-</a:t>
            </a:r>
            <a:r>
              <a:rPr lang="en-US" sz="2000" i="1" dirty="0" err="1" smtClean="0">
                <a:latin typeface="Arial" pitchFamily="34" charset="0"/>
                <a:cs typeface="Arial" pitchFamily="34" charset="0"/>
              </a:rPr>
              <a:t>telopeptide</a:t>
            </a:r>
            <a:r>
              <a:rPr lang="en-US" sz="2000" dirty="0" smtClean="0">
                <a:latin typeface="Arial" pitchFamily="34" charset="0"/>
                <a:cs typeface="Arial" pitchFamily="34" charset="0"/>
              </a:rPr>
              <a:t> and </a:t>
            </a:r>
            <a:r>
              <a:rPr lang="en-US" sz="2000" i="1" dirty="0" smtClean="0">
                <a:latin typeface="Arial" pitchFamily="34" charset="0"/>
                <a:cs typeface="Arial" pitchFamily="34" charset="0"/>
              </a:rPr>
              <a:t>alpha-C </a:t>
            </a:r>
            <a:r>
              <a:rPr lang="en-US" sz="2000" i="1" dirty="0" err="1" smtClean="0">
                <a:latin typeface="Arial" pitchFamily="34" charset="0"/>
                <a:cs typeface="Arial" pitchFamily="34" charset="0"/>
              </a:rPr>
              <a:t>telopeptide</a:t>
            </a:r>
            <a:r>
              <a:rPr lang="en-US" sz="2000" dirty="0" smtClean="0">
                <a:latin typeface="Arial" pitchFamily="34" charset="0"/>
                <a:cs typeface="Arial" pitchFamily="34" charset="0"/>
              </a:rPr>
              <a:t> are elevated.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Abnormally high alphas CTX: beta CTX ratio.</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5181600" cy="7107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457200" y="990600"/>
            <a:ext cx="7772400" cy="5181917"/>
          </a:xfrm>
        </p:spPr>
        <p:txBody>
          <a:bodyPr>
            <a:normAutofit/>
          </a:bodyPr>
          <a:lstStyle/>
          <a:p>
            <a:pPr algn="just"/>
            <a:r>
              <a:rPr lang="en-US" sz="2000" dirty="0" smtClean="0">
                <a:latin typeface="Arial" pitchFamily="34" charset="0"/>
                <a:cs typeface="Arial" pitchFamily="34" charset="0"/>
              </a:rPr>
              <a:t>Shows uncontrolled alternating </a:t>
            </a:r>
            <a:r>
              <a:rPr lang="en-US" sz="2000" dirty="0" err="1" smtClean="0">
                <a:latin typeface="Arial" pitchFamily="34" charset="0"/>
                <a:cs typeface="Arial" pitchFamily="34" charset="0"/>
              </a:rPr>
              <a:t>resorption</a:t>
            </a:r>
            <a:r>
              <a:rPr lang="en-US" sz="2000" dirty="0" smtClean="0">
                <a:latin typeface="Arial" pitchFamily="34" charset="0"/>
                <a:cs typeface="Arial" pitchFamily="34" charset="0"/>
              </a:rPr>
              <a:t> and formation of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 active </a:t>
            </a:r>
            <a:r>
              <a:rPr lang="en-US" sz="2000" dirty="0" err="1" smtClean="0">
                <a:latin typeface="Arial" pitchFamily="34" charset="0"/>
                <a:cs typeface="Arial" pitchFamily="34" charset="0"/>
              </a:rPr>
              <a:t>resorptive</a:t>
            </a:r>
            <a:r>
              <a:rPr lang="en-US" sz="2000" dirty="0" smtClean="0">
                <a:latin typeface="Arial" pitchFamily="34" charset="0"/>
                <a:cs typeface="Arial" pitchFamily="34" charset="0"/>
              </a:rPr>
              <a:t> stages there is increased </a:t>
            </a:r>
            <a:r>
              <a:rPr lang="en-US" sz="2000" dirty="0" err="1" smtClean="0">
                <a:latin typeface="Arial" pitchFamily="34" charset="0"/>
                <a:cs typeface="Arial" pitchFamily="34" charset="0"/>
              </a:rPr>
              <a:t>osteoclastic</a:t>
            </a:r>
            <a:r>
              <a:rPr lang="en-US" sz="2000" dirty="0" smtClean="0">
                <a:latin typeface="Arial" pitchFamily="34" charset="0"/>
                <a:cs typeface="Arial" pitchFamily="34" charset="0"/>
              </a:rPr>
              <a:t> activity. </a:t>
            </a:r>
            <a:r>
              <a:rPr lang="en-US" sz="2000" dirty="0" smtClean="0">
                <a:solidFill>
                  <a:srgbClr val="92D050"/>
                </a:solidFill>
                <a:latin typeface="Arial" pitchFamily="34" charset="0"/>
                <a:cs typeface="Arial" pitchFamily="34" charset="0"/>
              </a:rPr>
              <a:t>Osteoclasts</a:t>
            </a:r>
            <a:r>
              <a:rPr lang="en-US" sz="2000" dirty="0" smtClean="0">
                <a:latin typeface="Arial" pitchFamily="34" charset="0"/>
                <a:cs typeface="Arial" pitchFamily="34" charset="0"/>
              </a:rPr>
              <a:t> with 100 nuclei</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 </a:t>
            </a:r>
            <a:r>
              <a:rPr lang="en-US" sz="2000" dirty="0" err="1" smtClean="0">
                <a:latin typeface="Arial" pitchFamily="34" charset="0"/>
                <a:cs typeface="Arial" pitchFamily="34" charset="0"/>
              </a:rPr>
              <a:t>osteoblastic</a:t>
            </a:r>
            <a:r>
              <a:rPr lang="en-US" sz="2000" dirty="0" smtClean="0">
                <a:latin typeface="Arial" pitchFamily="34" charset="0"/>
                <a:cs typeface="Arial" pitchFamily="34" charset="0"/>
              </a:rPr>
              <a:t> phase, Formation of </a:t>
            </a:r>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rim around bone </a:t>
            </a:r>
            <a:r>
              <a:rPr lang="en-US" sz="2000" dirty="0" err="1" smtClean="0">
                <a:latin typeface="Arial" pitchFamily="34" charset="0"/>
                <a:cs typeface="Arial" pitchFamily="34" charset="0"/>
              </a:rPr>
              <a:t>trabecule</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Highly vascular fibrous connective tissue replaces marrow.</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Presence of basophilic </a:t>
            </a:r>
            <a:r>
              <a:rPr lang="en-US" sz="2000" i="1" dirty="0" smtClean="0">
                <a:solidFill>
                  <a:srgbClr val="92D050"/>
                </a:solidFill>
                <a:latin typeface="Arial" pitchFamily="34" charset="0"/>
                <a:cs typeface="Arial" pitchFamily="34" charset="0"/>
              </a:rPr>
              <a:t>reversal lines.</a:t>
            </a:r>
          </a:p>
          <a:p>
            <a:pPr algn="just"/>
            <a:endParaRPr lang="en-US" sz="2000" dirty="0" smtClean="0">
              <a:latin typeface="Arial" pitchFamily="34" charset="0"/>
              <a:cs typeface="Arial" pitchFamily="34" charset="0"/>
            </a:endParaRPr>
          </a:p>
          <a:p>
            <a:pPr algn="just"/>
            <a:r>
              <a:rPr lang="en-US" sz="2000" i="1" dirty="0" smtClean="0">
                <a:solidFill>
                  <a:srgbClr val="FFFF00"/>
                </a:solidFill>
                <a:latin typeface="Arial" pitchFamily="34" charset="0"/>
                <a:cs typeface="Arial" pitchFamily="34" charset="0"/>
              </a:rPr>
              <a:t>Jigsaw </a:t>
            </a:r>
            <a:r>
              <a:rPr lang="en-US" sz="2000" i="1" dirty="0" smtClean="0">
                <a:latin typeface="Arial" pitchFamily="34" charset="0"/>
                <a:cs typeface="Arial" pitchFamily="34" charset="0"/>
              </a:rPr>
              <a:t>or</a:t>
            </a:r>
            <a:r>
              <a:rPr lang="en-US" sz="2000" i="1" dirty="0" smtClean="0">
                <a:solidFill>
                  <a:srgbClr val="FFFF00"/>
                </a:solidFill>
                <a:latin typeface="Arial" pitchFamily="34" charset="0"/>
                <a:cs typeface="Arial" pitchFamily="34" charset="0"/>
              </a:rPr>
              <a:t> mosaic </a:t>
            </a:r>
            <a:r>
              <a:rPr lang="en-US" sz="2000" dirty="0" smtClean="0">
                <a:latin typeface="Arial" pitchFamily="34" charset="0"/>
                <a:cs typeface="Arial" pitchFamily="34" charset="0"/>
              </a:rPr>
              <a:t>appearance of bone.</a:t>
            </a:r>
          </a:p>
          <a:p>
            <a:pPr algn="just"/>
            <a:endParaRPr lang="en-US" sz="2000" dirty="0">
              <a:latin typeface="Arial" pitchFamily="34" charset="0"/>
              <a:cs typeface="Arial" pitchFamily="34" charset="0"/>
            </a:endParaRPr>
          </a:p>
          <a:p>
            <a:pPr algn="just"/>
            <a:r>
              <a:rPr lang="en-US" sz="2000" dirty="0" smtClean="0">
                <a:latin typeface="Arial" pitchFamily="34" charset="0"/>
                <a:cs typeface="Arial" pitchFamily="34" charset="0"/>
              </a:rPr>
              <a:t>No tendency to form </a:t>
            </a:r>
            <a:r>
              <a:rPr lang="en-US" sz="2000" dirty="0" err="1" smtClean="0">
                <a:latin typeface="Arial" pitchFamily="34" charset="0"/>
                <a:cs typeface="Arial" pitchFamily="34" charset="0"/>
              </a:rPr>
              <a:t>Havarsian</a:t>
            </a:r>
            <a:r>
              <a:rPr lang="en-US" sz="2000" dirty="0" smtClean="0">
                <a:latin typeface="Arial" pitchFamily="34" charset="0"/>
                <a:cs typeface="Arial" pitchFamily="34" charset="0"/>
              </a:rPr>
              <a:t> system.</a:t>
            </a:r>
          </a:p>
          <a:p>
            <a:pPr algn="just"/>
            <a:endParaRPr lang="en-US" sz="2000" dirty="0" smtClean="0">
              <a:latin typeface="Arial" pitchFamily="34" charset="0"/>
              <a:cs typeface="Arial" pitchFamily="34" charset="0"/>
            </a:endParaRPr>
          </a:p>
          <a:p>
            <a:pPr algn="just"/>
            <a:endParaRPr lang="en-US" sz="2000" dirty="0" smtClean="0">
              <a:latin typeface="Arial" pitchFamily="34" charset="0"/>
              <a:cs typeface="Arial" pitchFamily="34" charset="0"/>
            </a:endParaRPr>
          </a:p>
          <a:p>
            <a:pPr algn="just"/>
            <a:endParaRPr lang="en-US" sz="2000" dirty="0" smtClean="0">
              <a:latin typeface="Arial" pitchFamily="34" charset="0"/>
              <a:cs typeface="Arial" pitchFamily="34" charset="0"/>
            </a:endParaRPr>
          </a:p>
          <a:p>
            <a:pPr algn="just"/>
            <a:endParaRPr lang="en-IN" sz="2000" dirty="0">
              <a:latin typeface="Arial" pitchFamily="34" charset="0"/>
              <a:cs typeface="Arial"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5555673" y="3886200"/>
            <a:ext cx="3352800" cy="28139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istrator\Desktop\F.O\pd11_files\121bb.jpg"/>
          <p:cNvPicPr>
            <a:picLocks noChangeAspect="1" noChangeArrowheads="1"/>
          </p:cNvPicPr>
          <p:nvPr/>
        </p:nvPicPr>
        <p:blipFill>
          <a:blip r:embed="rId3" cstate="print"/>
          <a:srcRect/>
          <a:stretch>
            <a:fillRect/>
          </a:stretch>
        </p:blipFill>
        <p:spPr bwMode="auto">
          <a:xfrm>
            <a:off x="4724400" y="228600"/>
            <a:ext cx="3810000" cy="2819400"/>
          </a:xfrm>
          <a:prstGeom prst="rect">
            <a:avLst/>
          </a:prstGeom>
          <a:ln>
            <a:noFill/>
          </a:ln>
          <a:effectLst>
            <a:outerShdw blurRad="292100" dist="139700" dir="2700000" algn="tl" rotWithShape="0">
              <a:srgbClr val="333333">
                <a:alpha val="65000"/>
              </a:srgbClr>
            </a:outerShdw>
          </a:effectLst>
        </p:spPr>
      </p:pic>
      <p:pic>
        <p:nvPicPr>
          <p:cNvPr id="5" name="Picture 3" descr="C:\Documents and Settings\Administrator\Desktop\F.O\pd9_files\123big.jpg"/>
          <p:cNvPicPr>
            <a:picLocks noChangeAspect="1" noChangeArrowheads="1"/>
          </p:cNvPicPr>
          <p:nvPr/>
        </p:nvPicPr>
        <p:blipFill>
          <a:blip r:embed="rId4" cstate="print"/>
          <a:srcRect/>
          <a:stretch>
            <a:fillRect/>
          </a:stretch>
        </p:blipFill>
        <p:spPr bwMode="auto">
          <a:xfrm>
            <a:off x="4724400" y="3657600"/>
            <a:ext cx="3759200" cy="282575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295400" y="990600"/>
            <a:ext cx="2569934" cy="646331"/>
          </a:xfrm>
          <a:prstGeom prst="rect">
            <a:avLst/>
          </a:prstGeom>
          <a:noFill/>
        </p:spPr>
        <p:txBody>
          <a:bodyPr wrap="none" rtlCol="0">
            <a:spAutoFit/>
          </a:bodyPr>
          <a:lstStyle/>
          <a:p>
            <a:r>
              <a:rPr lang="en-US" dirty="0" smtClean="0">
                <a:latin typeface="Arial" pitchFamily="34" charset="0"/>
                <a:cs typeface="Arial" pitchFamily="34" charset="0"/>
              </a:rPr>
              <a:t>Highly vascular fibrous </a:t>
            </a:r>
          </a:p>
          <a:p>
            <a:r>
              <a:rPr lang="en-US" dirty="0" smtClean="0">
                <a:latin typeface="Arial" pitchFamily="34" charset="0"/>
                <a:cs typeface="Arial" pitchFamily="34" charset="0"/>
              </a:rPr>
              <a:t>connective tissue</a:t>
            </a:r>
            <a:endParaRPr lang="en-IN" dirty="0">
              <a:latin typeface="Arial" pitchFamily="34" charset="0"/>
              <a:cs typeface="Arial" pitchFamily="34" charset="0"/>
            </a:endParaRPr>
          </a:p>
        </p:txBody>
      </p:sp>
      <p:sp>
        <p:nvSpPr>
          <p:cNvPr id="8" name="Right Arrow 7"/>
          <p:cNvSpPr/>
          <p:nvPr/>
        </p:nvSpPr>
        <p:spPr>
          <a:xfrm>
            <a:off x="3886200" y="990600"/>
            <a:ext cx="2514600" cy="3322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1447800" y="5257800"/>
            <a:ext cx="2020297" cy="646331"/>
          </a:xfrm>
          <a:prstGeom prst="rect">
            <a:avLst/>
          </a:prstGeom>
          <a:noFill/>
        </p:spPr>
        <p:txBody>
          <a:bodyPr wrap="none" rtlCol="0">
            <a:spAutoFit/>
          </a:bodyPr>
          <a:lstStyle/>
          <a:p>
            <a:r>
              <a:rPr lang="en-US" dirty="0" smtClean="0"/>
              <a:t>Jigsaw or mosaic </a:t>
            </a:r>
          </a:p>
          <a:p>
            <a:r>
              <a:rPr lang="en-US" dirty="0" smtClean="0"/>
              <a:t>pattern</a:t>
            </a:r>
            <a:endParaRPr lang="en-IN" dirty="0"/>
          </a:p>
        </p:txBody>
      </p:sp>
      <p:sp>
        <p:nvSpPr>
          <p:cNvPr id="10" name="Right Arrow 9"/>
          <p:cNvSpPr/>
          <p:nvPr/>
        </p:nvSpPr>
        <p:spPr>
          <a:xfrm>
            <a:off x="4419600" y="5486400"/>
            <a:ext cx="2819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4800600" cy="710736"/>
          </a:xfrm>
        </p:spPr>
        <p:txBody>
          <a:bodyPr>
            <a:normAutofit/>
          </a:bodyPr>
          <a:lstStyle/>
          <a:p>
            <a:r>
              <a:rPr lang="en-US" sz="3200" i="1" u="sng" dirty="0" smtClean="0">
                <a:solidFill>
                  <a:srgbClr val="FFFF00"/>
                </a:solidFill>
                <a:latin typeface="Arial" pitchFamily="34" charset="0"/>
                <a:cs typeface="Arial" pitchFamily="34" charset="0"/>
              </a:rPr>
              <a:t>Treatment and prognosis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6"/>
            <a:ext cx="7010400" cy="4830763"/>
          </a:xfrm>
        </p:spPr>
        <p:txBody>
          <a:bodyPr>
            <a:normAutofit/>
          </a:bodyPr>
          <a:lstStyle/>
          <a:p>
            <a:pPr algn="just"/>
            <a:r>
              <a:rPr lang="en-US" sz="2000" dirty="0" smtClean="0">
                <a:latin typeface="Arial" pitchFamily="34" charset="0"/>
                <a:cs typeface="Arial" pitchFamily="34" charset="0"/>
              </a:rPr>
              <a:t>Chronic and slowly progressive disease.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Neurological complications- deafness, loss of vision due to cranial nerve involvement.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Bone pain is controlled by NSAIDs.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Pharmacological </a:t>
            </a:r>
            <a:r>
              <a:rPr lang="en-US" sz="2000" dirty="0" err="1" smtClean="0">
                <a:latin typeface="Arial" pitchFamily="34" charset="0"/>
                <a:cs typeface="Arial" pitchFamily="34" charset="0"/>
              </a:rPr>
              <a:t>antiresorptive</a:t>
            </a:r>
            <a:r>
              <a:rPr lang="en-US" sz="2000" dirty="0" smtClean="0">
                <a:latin typeface="Arial" pitchFamily="34" charset="0"/>
                <a:cs typeface="Arial" pitchFamily="34" charset="0"/>
              </a:rPr>
              <a:t> therapy: parathyroid hormone antagonist, </a:t>
            </a:r>
            <a:r>
              <a:rPr lang="en-US" sz="2000" dirty="0" err="1" smtClean="0">
                <a:latin typeface="Arial" pitchFamily="34" charset="0"/>
                <a:cs typeface="Arial" pitchFamily="34" charset="0"/>
              </a:rPr>
              <a:t>calcitonin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biphosphonates</a:t>
            </a:r>
            <a:r>
              <a:rPr lang="en-US" sz="2000" dirty="0" smtClean="0">
                <a:latin typeface="Arial" pitchFamily="34" charset="0"/>
                <a:cs typeface="Arial" pitchFamily="34" charset="0"/>
              </a:rPr>
              <a:t> etc.</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Plicamycin</a:t>
            </a:r>
            <a:r>
              <a:rPr lang="en-US" sz="2000" dirty="0" smtClean="0">
                <a:latin typeface="Arial" pitchFamily="34" charset="0"/>
                <a:cs typeface="Arial" pitchFamily="34" charset="0"/>
              </a:rPr>
              <a:t> inhibit </a:t>
            </a:r>
            <a:r>
              <a:rPr lang="en-US" sz="2000" dirty="0" err="1" smtClean="0">
                <a:latin typeface="Arial" pitchFamily="34" charset="0"/>
                <a:cs typeface="Arial" pitchFamily="34" charset="0"/>
              </a:rPr>
              <a:t>osteoclastic</a:t>
            </a:r>
            <a:r>
              <a:rPr lang="en-US" sz="2000" dirty="0" smtClean="0">
                <a:latin typeface="Arial" pitchFamily="34" charset="0"/>
                <a:cs typeface="Arial" pitchFamily="34" charset="0"/>
              </a:rPr>
              <a:t> activity.</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Osteosarcoma</a:t>
            </a:r>
            <a:r>
              <a:rPr lang="en-US" sz="2000" dirty="0" smtClean="0">
                <a:latin typeface="Arial" pitchFamily="34" charset="0"/>
                <a:cs typeface="Arial" pitchFamily="34" charset="0"/>
              </a:rPr>
              <a:t> develops in 1-13% cases.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Benign or malignant giant cell </a:t>
            </a:r>
            <a:r>
              <a:rPr lang="en-US" sz="2000" dirty="0" err="1" smtClean="0">
                <a:latin typeface="Arial" pitchFamily="34" charset="0"/>
                <a:cs typeface="Arial" pitchFamily="34" charset="0"/>
              </a:rPr>
              <a:t>tumours</a:t>
            </a:r>
            <a:r>
              <a:rPr lang="en-US" sz="2000" dirty="0" smtClean="0">
                <a:latin typeface="Arial" pitchFamily="34" charset="0"/>
                <a:cs typeface="Arial" pitchFamily="34" charset="0"/>
              </a:rPr>
              <a:t> may also develop.</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562600" cy="786936"/>
          </a:xfrm>
        </p:spPr>
        <p:txBody>
          <a:bodyPr>
            <a:normAutofit/>
          </a:bodyPr>
          <a:lstStyle/>
          <a:p>
            <a:r>
              <a:rPr lang="en-US" sz="3200" i="1" u="sng" dirty="0" err="1" smtClean="0">
                <a:solidFill>
                  <a:srgbClr val="FFFF00"/>
                </a:solidFill>
                <a:latin typeface="Arial" pitchFamily="34" charset="0"/>
                <a:cs typeface="Arial" pitchFamily="34" charset="0"/>
              </a:rPr>
              <a:t>Cemento</a:t>
            </a:r>
            <a:r>
              <a:rPr lang="en-US" sz="3200" i="1" u="sng" dirty="0" smtClean="0">
                <a:solidFill>
                  <a:srgbClr val="FFFF00"/>
                </a:solidFill>
                <a:latin typeface="Arial" pitchFamily="34" charset="0"/>
                <a:cs typeface="Arial" pitchFamily="34" charset="0"/>
              </a:rPr>
              <a:t>-osseous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371600"/>
            <a:ext cx="8458200" cy="5257799"/>
          </a:xfrm>
        </p:spPr>
        <p:txBody>
          <a:bodyPr>
            <a:normAutofit/>
          </a:bodyPr>
          <a:lstStyle/>
          <a:p>
            <a:pPr algn="just"/>
            <a:r>
              <a:rPr lang="en-US" sz="2000" dirty="0" smtClean="0">
                <a:latin typeface="Arial" pitchFamily="34" charset="0"/>
                <a:cs typeface="Arial" pitchFamily="34" charset="0"/>
              </a:rPr>
              <a:t>The </a:t>
            </a:r>
            <a:r>
              <a:rPr lang="en-US" sz="2000" dirty="0" smtClean="0">
                <a:solidFill>
                  <a:srgbClr val="FFFF00"/>
                </a:solidFill>
                <a:latin typeface="Arial" pitchFamily="34" charset="0"/>
                <a:cs typeface="Arial" pitchFamily="34" charset="0"/>
              </a:rPr>
              <a:t>most common </a:t>
            </a:r>
            <a:r>
              <a:rPr lang="en-US" sz="2000" dirty="0" err="1" smtClean="0">
                <a:latin typeface="Arial" pitchFamily="34" charset="0"/>
                <a:cs typeface="Arial" pitchFamily="34" charset="0"/>
              </a:rPr>
              <a:t>fibrosseous</a:t>
            </a:r>
            <a:r>
              <a:rPr lang="en-US" sz="2000" dirty="0" smtClean="0">
                <a:latin typeface="Arial" pitchFamily="34" charset="0"/>
                <a:cs typeface="Arial" pitchFamily="34" charset="0"/>
              </a:rPr>
              <a:t> lesion encountered in clinical practice.</a:t>
            </a:r>
          </a:p>
          <a:p>
            <a:pPr algn="just">
              <a:buNone/>
            </a:pP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Pathological features are similar with fibrous dysplasia and ossifying </a:t>
            </a:r>
            <a:r>
              <a:rPr lang="en-US" sz="2000" dirty="0" err="1" smtClean="0">
                <a:latin typeface="Arial" pitchFamily="34" charset="0"/>
                <a:cs typeface="Arial" pitchFamily="34" charset="0"/>
              </a:rPr>
              <a:t>fibroma</a:t>
            </a:r>
            <a:r>
              <a:rPr lang="en-US" sz="2000" dirty="0" smtClean="0">
                <a:latin typeface="Arial" pitchFamily="34" charset="0"/>
                <a:cs typeface="Arial" pitchFamily="34" charset="0"/>
              </a:rPr>
              <a:t>.</a:t>
            </a:r>
          </a:p>
          <a:p>
            <a:pPr algn="just">
              <a:buNone/>
            </a:pPr>
            <a:endParaRPr lang="en-US" sz="2000" dirty="0" smtClean="0">
              <a:solidFill>
                <a:srgbClr val="92D050"/>
              </a:solidFill>
              <a:latin typeface="Arial" pitchFamily="34" charset="0"/>
              <a:cs typeface="Arial" pitchFamily="34" charset="0"/>
            </a:endParaRPr>
          </a:p>
          <a:p>
            <a:pPr algn="just"/>
            <a:r>
              <a:rPr lang="en-US" sz="2000" dirty="0" smtClean="0">
                <a:latin typeface="Arial" pitchFamily="34" charset="0"/>
                <a:cs typeface="Arial" pitchFamily="34" charset="0"/>
              </a:rPr>
              <a:t>Believed to </a:t>
            </a:r>
            <a:r>
              <a:rPr lang="en-US" sz="2000" dirty="0" smtClean="0">
                <a:solidFill>
                  <a:srgbClr val="92D050"/>
                </a:solidFill>
                <a:latin typeface="Arial" pitchFamily="34" charset="0"/>
                <a:cs typeface="Arial" pitchFamily="34" charset="0"/>
              </a:rPr>
              <a:t>originate from PDL</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Represents </a:t>
            </a:r>
            <a:r>
              <a:rPr lang="en-US" sz="2000" dirty="0" smtClean="0">
                <a:solidFill>
                  <a:srgbClr val="FFC000"/>
                </a:solidFill>
                <a:latin typeface="Arial" pitchFamily="34" charset="0"/>
                <a:cs typeface="Arial" pitchFamily="34" charset="0"/>
              </a:rPr>
              <a:t>defect in bone remodeling </a:t>
            </a:r>
            <a:r>
              <a:rPr lang="en-US" sz="2000" dirty="0" smtClean="0">
                <a:latin typeface="Arial" pitchFamily="34" charset="0"/>
                <a:cs typeface="Arial" pitchFamily="34" charset="0"/>
              </a:rPr>
              <a:t>that may be triggered by local factors and correlated with underlying hormonal imbalance.  </a:t>
            </a:r>
          </a:p>
          <a:p>
            <a:pPr algn="just"/>
            <a:endParaRPr lang="en-US" sz="2000" dirty="0" smtClean="0">
              <a:latin typeface="Arial" pitchFamily="34" charset="0"/>
              <a:cs typeface="Arial" pitchFamily="34" charset="0"/>
            </a:endParaRPr>
          </a:p>
          <a:p>
            <a:pPr algn="just"/>
            <a:r>
              <a:rPr lang="en-US" sz="2000" u="sng" dirty="0" smtClean="0">
                <a:latin typeface="Arial" pitchFamily="34" charset="0"/>
                <a:cs typeface="Arial" pitchFamily="34" charset="0"/>
              </a:rPr>
              <a:t>Three types of clinical presentations:</a:t>
            </a:r>
          </a:p>
          <a:p>
            <a:pPr algn="just"/>
            <a:r>
              <a:rPr lang="en-US" sz="2800" dirty="0" smtClean="0">
                <a:solidFill>
                  <a:srgbClr val="92D050"/>
                </a:solidFill>
                <a:latin typeface="Arial" pitchFamily="34" charset="0"/>
                <a:cs typeface="Arial" pitchFamily="34" charset="0"/>
              </a:rPr>
              <a:t>Focal</a:t>
            </a:r>
          </a:p>
          <a:p>
            <a:pPr algn="just"/>
            <a:r>
              <a:rPr lang="en-US" sz="2800" dirty="0" err="1" smtClean="0">
                <a:solidFill>
                  <a:srgbClr val="92D050"/>
                </a:solidFill>
                <a:latin typeface="Arial" pitchFamily="34" charset="0"/>
                <a:cs typeface="Arial" pitchFamily="34" charset="0"/>
              </a:rPr>
              <a:t>Periapical</a:t>
            </a:r>
            <a:endParaRPr lang="en-US" sz="2800" dirty="0" smtClean="0">
              <a:solidFill>
                <a:srgbClr val="92D050"/>
              </a:solidFill>
              <a:latin typeface="Arial" pitchFamily="34" charset="0"/>
              <a:cs typeface="Arial" pitchFamily="34" charset="0"/>
            </a:endParaRPr>
          </a:p>
          <a:p>
            <a:pPr algn="just"/>
            <a:r>
              <a:rPr lang="en-US" sz="2800" dirty="0" smtClean="0">
                <a:solidFill>
                  <a:srgbClr val="92D050"/>
                </a:solidFill>
                <a:latin typeface="Arial" pitchFamily="34" charset="0"/>
                <a:cs typeface="Arial" pitchFamily="34" charset="0"/>
              </a:rPr>
              <a:t>Florid</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781800" cy="786936"/>
          </a:xfrm>
        </p:spPr>
        <p:txBody>
          <a:bodyPr>
            <a:normAutofit/>
          </a:bodyPr>
          <a:lstStyle/>
          <a:p>
            <a:r>
              <a:rPr lang="en-US" sz="3200" i="1" u="sng" dirty="0" smtClean="0">
                <a:solidFill>
                  <a:srgbClr val="FFFF00"/>
                </a:solidFill>
                <a:latin typeface="Arial" pitchFamily="34" charset="0"/>
                <a:cs typeface="Arial" pitchFamily="34" charset="0"/>
              </a:rPr>
              <a:t>Focal </a:t>
            </a:r>
            <a:r>
              <a:rPr lang="en-US" sz="3200" i="1" u="sng" dirty="0" err="1" smtClean="0">
                <a:solidFill>
                  <a:srgbClr val="FFFF00"/>
                </a:solidFill>
                <a:latin typeface="Arial" pitchFamily="34" charset="0"/>
                <a:cs typeface="Arial" pitchFamily="34" charset="0"/>
              </a:rPr>
              <a:t>cemento</a:t>
            </a:r>
            <a:r>
              <a:rPr lang="en-US" sz="3200" i="1" u="sng" dirty="0" smtClean="0">
                <a:solidFill>
                  <a:srgbClr val="FFFF00"/>
                </a:solidFill>
                <a:latin typeface="Arial" pitchFamily="34" charset="0"/>
                <a:cs typeface="Arial" pitchFamily="34" charset="0"/>
              </a:rPr>
              <a:t>-osseous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28600" y="1646236"/>
            <a:ext cx="6172200" cy="4983163"/>
          </a:xfrm>
        </p:spPr>
        <p:txBody>
          <a:bodyPr>
            <a:normAutofit/>
          </a:bodyPr>
          <a:lstStyle/>
          <a:p>
            <a:pPr algn="just"/>
            <a:r>
              <a:rPr lang="en-US" sz="2000" dirty="0" smtClean="0">
                <a:latin typeface="Arial" pitchFamily="34" charset="0"/>
                <a:cs typeface="Arial" pitchFamily="34" charset="0"/>
              </a:rPr>
              <a:t>Exhibits </a:t>
            </a:r>
            <a:r>
              <a:rPr lang="en-US" sz="2000" dirty="0" smtClean="0">
                <a:solidFill>
                  <a:srgbClr val="92D050"/>
                </a:solidFill>
                <a:latin typeface="Arial" pitchFamily="34" charset="0"/>
                <a:cs typeface="Arial" pitchFamily="34" charset="0"/>
              </a:rPr>
              <a:t>single site </a:t>
            </a:r>
            <a:r>
              <a:rPr lang="en-US" sz="2000" dirty="0" smtClean="0">
                <a:latin typeface="Arial" pitchFamily="34" charset="0"/>
                <a:cs typeface="Arial" pitchFamily="34" charset="0"/>
              </a:rPr>
              <a:t>of involvement.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90% cases are seen in </a:t>
            </a:r>
            <a:r>
              <a:rPr lang="en-US" sz="2000" dirty="0" smtClean="0">
                <a:solidFill>
                  <a:srgbClr val="92D050"/>
                </a:solidFill>
                <a:latin typeface="Arial" pitchFamily="34" charset="0"/>
                <a:cs typeface="Arial" pitchFamily="34" charset="0"/>
              </a:rPr>
              <a:t>female.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Predilection for 3</a:t>
            </a:r>
            <a:r>
              <a:rPr lang="en-US" sz="2000" baseline="30000" dirty="0" smtClean="0">
                <a:latin typeface="Arial" pitchFamily="34" charset="0"/>
                <a:cs typeface="Arial" pitchFamily="34" charset="0"/>
              </a:rPr>
              <a:t>rd</a:t>
            </a:r>
            <a:r>
              <a:rPr lang="en-US" sz="2000" dirty="0" smtClean="0">
                <a:latin typeface="Arial" pitchFamily="34" charset="0"/>
                <a:cs typeface="Arial" pitchFamily="34" charset="0"/>
              </a:rPr>
              <a:t> to 6</a:t>
            </a:r>
            <a:r>
              <a:rPr lang="en-US" sz="2000" baseline="30000" dirty="0" smtClean="0">
                <a:latin typeface="Arial" pitchFamily="34" charset="0"/>
                <a:cs typeface="Arial" pitchFamily="34" charset="0"/>
              </a:rPr>
              <a:t>th</a:t>
            </a:r>
            <a:r>
              <a:rPr lang="en-US" sz="2000" dirty="0" smtClean="0">
                <a:latin typeface="Arial" pitchFamily="34" charset="0"/>
                <a:cs typeface="Arial" pitchFamily="34" charset="0"/>
              </a:rPr>
              <a:t> decade of life.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Most commonly seen in </a:t>
            </a:r>
            <a:r>
              <a:rPr lang="en-US" sz="2000" dirty="0" smtClean="0">
                <a:solidFill>
                  <a:srgbClr val="92D050"/>
                </a:solidFill>
                <a:latin typeface="Arial" pitchFamily="34" charset="0"/>
                <a:cs typeface="Arial" pitchFamily="34" charset="0"/>
              </a:rPr>
              <a:t>posterior mandible</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Generally asymptomatic.</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Lesions are well-defined with irregular boarders.</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Radiographically</a:t>
            </a:r>
            <a:r>
              <a:rPr lang="en-US" sz="2000" dirty="0" smtClean="0">
                <a:latin typeface="Arial" pitchFamily="34" charset="0"/>
                <a:cs typeface="Arial" pitchFamily="34" charset="0"/>
              </a:rPr>
              <a:t> varies from complete radiolucent to densely radiopaque with a thin peripheral radiolucent rim.</a:t>
            </a:r>
            <a:endParaRPr lang="en-IN"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5486401" y="1447800"/>
            <a:ext cx="36576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467600" cy="939336"/>
          </a:xfrm>
        </p:spPr>
        <p:txBody>
          <a:bodyPr>
            <a:normAutofit/>
          </a:bodyPr>
          <a:lstStyle/>
          <a:p>
            <a:r>
              <a:rPr lang="en-US" sz="3200" i="1" u="sng" dirty="0" err="1" smtClean="0">
                <a:solidFill>
                  <a:srgbClr val="FFFF00"/>
                </a:solidFill>
                <a:latin typeface="Arial" pitchFamily="34" charset="0"/>
                <a:cs typeface="Arial" pitchFamily="34" charset="0"/>
              </a:rPr>
              <a:t>Periapical</a:t>
            </a:r>
            <a:r>
              <a:rPr lang="en-US" sz="3200" i="1" u="sng" dirty="0" smtClean="0">
                <a:solidFill>
                  <a:srgbClr val="FFFF00"/>
                </a:solidFill>
                <a:latin typeface="Arial" pitchFamily="34" charset="0"/>
                <a:cs typeface="Arial" pitchFamily="34" charset="0"/>
              </a:rPr>
              <a:t> </a:t>
            </a:r>
            <a:r>
              <a:rPr lang="en-US" sz="3200" i="1" u="sng" dirty="0" err="1" smtClean="0">
                <a:solidFill>
                  <a:srgbClr val="FFFF00"/>
                </a:solidFill>
                <a:latin typeface="Arial" pitchFamily="34" charset="0"/>
                <a:cs typeface="Arial" pitchFamily="34" charset="0"/>
              </a:rPr>
              <a:t>cemento</a:t>
            </a:r>
            <a:r>
              <a:rPr lang="en-US" sz="3200" i="1" u="sng" dirty="0" smtClean="0">
                <a:solidFill>
                  <a:srgbClr val="FFFF00"/>
                </a:solidFill>
                <a:latin typeface="Arial" pitchFamily="34" charset="0"/>
                <a:cs typeface="Arial" pitchFamily="34" charset="0"/>
              </a:rPr>
              <a:t>-osseous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35527" y="1618527"/>
            <a:ext cx="6096000" cy="5211764"/>
          </a:xfrm>
        </p:spPr>
        <p:txBody>
          <a:bodyPr>
            <a:normAutofit/>
          </a:bodyPr>
          <a:lstStyle/>
          <a:p>
            <a:r>
              <a:rPr lang="en-US" sz="2000" dirty="0" smtClean="0">
                <a:latin typeface="Arial" pitchFamily="34" charset="0"/>
                <a:cs typeface="Arial" pitchFamily="34" charset="0"/>
              </a:rPr>
              <a:t>Predominantly involves </a:t>
            </a:r>
            <a:r>
              <a:rPr lang="en-US" sz="2000" dirty="0" err="1" smtClean="0">
                <a:solidFill>
                  <a:srgbClr val="FFC000"/>
                </a:solidFill>
                <a:latin typeface="Arial" pitchFamily="34" charset="0"/>
                <a:cs typeface="Arial" pitchFamily="34" charset="0"/>
              </a:rPr>
              <a:t>periapical</a:t>
            </a:r>
            <a:r>
              <a:rPr lang="en-US" sz="2000" dirty="0" smtClean="0">
                <a:solidFill>
                  <a:srgbClr val="FFC000"/>
                </a:solidFill>
                <a:latin typeface="Arial" pitchFamily="34" charset="0"/>
                <a:cs typeface="Arial" pitchFamily="34" charset="0"/>
              </a:rPr>
              <a:t> region of </a:t>
            </a:r>
            <a:r>
              <a:rPr lang="en-US" sz="2400" dirty="0" smtClean="0">
                <a:solidFill>
                  <a:srgbClr val="92D050"/>
                </a:solidFill>
                <a:latin typeface="Arial" pitchFamily="34" charset="0"/>
                <a:cs typeface="Arial" pitchFamily="34" charset="0"/>
              </a:rPr>
              <a:t>anterior mandible.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Occurs in multiple foci more frequently.</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Affected teeth are always </a:t>
            </a:r>
            <a:r>
              <a:rPr lang="en-US" sz="2000" dirty="0" smtClean="0">
                <a:solidFill>
                  <a:srgbClr val="92D050"/>
                </a:solidFill>
                <a:latin typeface="Arial" pitchFamily="34" charset="0"/>
                <a:cs typeface="Arial" pitchFamily="34" charset="0"/>
              </a:rPr>
              <a:t>vital</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Earlier lesions appears as circumscribed </a:t>
            </a:r>
            <a:r>
              <a:rPr lang="en-US" sz="2000" dirty="0" err="1" smtClean="0">
                <a:latin typeface="Arial" pitchFamily="34" charset="0"/>
                <a:cs typeface="Arial" pitchFamily="34" charset="0"/>
              </a:rPr>
              <a:t>periapical</a:t>
            </a:r>
            <a:r>
              <a:rPr lang="en-US" sz="2000" dirty="0" smtClean="0">
                <a:latin typeface="Arial" pitchFamily="34" charset="0"/>
                <a:cs typeface="Arial" pitchFamily="34" charset="0"/>
              </a:rPr>
              <a:t> radiolucency.</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Mature over time presenting as mixed radiolucent and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appearance.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Finally presents as circumscribed dense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mass surrounded by a radiolucent rim.</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 name="Picture 3" descr="scan.jpg"/>
          <p:cNvPicPr>
            <a:picLocks noChangeAspect="1"/>
          </p:cNvPicPr>
          <p:nvPr/>
        </p:nvPicPr>
        <p:blipFill>
          <a:blip r:embed="rId3" cstate="print">
            <a:lum bright="-10000" contrast="30000"/>
          </a:blip>
          <a:srcRect l="20555" t="38889" r="50810" b="21980"/>
          <a:stretch>
            <a:fillRect/>
          </a:stretch>
        </p:blipFill>
        <p:spPr bwMode="auto">
          <a:xfrm>
            <a:off x="6296891" y="1392382"/>
            <a:ext cx="2483555" cy="3352800"/>
          </a:xfrm>
          <a:prstGeom prst="rect">
            <a:avLst/>
          </a:prstGeom>
          <a:ln>
            <a:noFill/>
          </a:ln>
          <a:effectLst>
            <a:outerShdw blurRad="292100" dist="139700" dir="2700000" algn="tl" rotWithShape="0">
              <a:srgbClr val="333333">
                <a:alpha val="65000"/>
              </a:srgbClr>
            </a:outerShdw>
          </a:effectLst>
        </p:spPr>
      </p:pic>
      <p:pic>
        <p:nvPicPr>
          <p:cNvPr id="5" name="Picture 3" descr="scan.jpg"/>
          <p:cNvPicPr>
            <a:picLocks noChangeAspect="1"/>
          </p:cNvPicPr>
          <p:nvPr/>
        </p:nvPicPr>
        <p:blipFill>
          <a:blip r:embed="rId4" cstate="print">
            <a:lum bright="-10000" contrast="30000"/>
          </a:blip>
          <a:srcRect l="66371" t="43961" r="7142" b="21256"/>
          <a:stretch>
            <a:fillRect/>
          </a:stretch>
        </p:blipFill>
        <p:spPr bwMode="auto">
          <a:xfrm>
            <a:off x="6262255" y="1392382"/>
            <a:ext cx="2462213" cy="34228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629400" cy="634536"/>
          </a:xfrm>
        </p:spPr>
        <p:txBody>
          <a:bodyPr>
            <a:normAutofit/>
          </a:bodyPr>
          <a:lstStyle/>
          <a:p>
            <a:r>
              <a:rPr lang="en-US" sz="3200" i="1" u="sng" dirty="0" smtClean="0">
                <a:solidFill>
                  <a:srgbClr val="FFFF00"/>
                </a:solidFill>
                <a:latin typeface="Arial" pitchFamily="34" charset="0"/>
                <a:cs typeface="Arial" pitchFamily="34" charset="0"/>
              </a:rPr>
              <a:t>Florid </a:t>
            </a:r>
            <a:r>
              <a:rPr lang="en-US" sz="3200" i="1" u="sng" dirty="0" err="1" smtClean="0">
                <a:solidFill>
                  <a:srgbClr val="FFFF00"/>
                </a:solidFill>
                <a:latin typeface="Arial" pitchFamily="34" charset="0"/>
                <a:cs typeface="Arial" pitchFamily="34" charset="0"/>
              </a:rPr>
              <a:t>cemento</a:t>
            </a:r>
            <a:r>
              <a:rPr lang="en-US" sz="3200" i="1" u="sng" dirty="0" smtClean="0">
                <a:solidFill>
                  <a:srgbClr val="FFFF00"/>
                </a:solidFill>
                <a:latin typeface="Arial" pitchFamily="34" charset="0"/>
                <a:cs typeface="Arial" pitchFamily="34" charset="0"/>
              </a:rPr>
              <a:t>-osseous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28600" y="1371600"/>
            <a:ext cx="6553200" cy="5334000"/>
          </a:xfrm>
        </p:spPr>
        <p:txBody>
          <a:bodyPr>
            <a:normAutofit/>
          </a:bodyPr>
          <a:lstStyle/>
          <a:p>
            <a:r>
              <a:rPr lang="en-US" sz="2000" dirty="0" smtClean="0">
                <a:solidFill>
                  <a:srgbClr val="92D050"/>
                </a:solidFill>
                <a:latin typeface="Arial" pitchFamily="34" charset="0"/>
                <a:cs typeface="Arial" pitchFamily="34" charset="0"/>
              </a:rPr>
              <a:t>Multiple focal involvement </a:t>
            </a:r>
            <a:r>
              <a:rPr lang="en-US" sz="2000" dirty="0" smtClean="0">
                <a:latin typeface="Arial" pitchFamily="34" charset="0"/>
                <a:cs typeface="Arial" pitchFamily="34" charset="0"/>
              </a:rPr>
              <a:t>not limited to anterior  mandible.</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Shows marked tendency for </a:t>
            </a:r>
            <a:r>
              <a:rPr lang="en-US" sz="2000" dirty="0" smtClean="0">
                <a:solidFill>
                  <a:srgbClr val="92D050"/>
                </a:solidFill>
                <a:latin typeface="Arial" pitchFamily="34" charset="0"/>
                <a:cs typeface="Arial" pitchFamily="34" charset="0"/>
              </a:rPr>
              <a:t>bilaterally symmetrical involvement.</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May complain of dull pain.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Alveolar sinus tract may be present exposing yellow, </a:t>
            </a:r>
            <a:r>
              <a:rPr lang="en-US" sz="2000" dirty="0" err="1" smtClean="0">
                <a:latin typeface="Arial" pitchFamily="34" charset="0"/>
                <a:cs typeface="Arial" pitchFamily="34" charset="0"/>
              </a:rPr>
              <a:t>avascular</a:t>
            </a:r>
            <a:r>
              <a:rPr lang="en-US" sz="2000" dirty="0" smtClean="0">
                <a:latin typeface="Arial" pitchFamily="34" charset="0"/>
                <a:cs typeface="Arial" pitchFamily="34" charset="0"/>
              </a:rPr>
              <a:t> bone.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Some degree of jaw expansion is seen.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Varies from radiolucent to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according to stage.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Remain separated from adjacent teeth by PDL.</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t="10176"/>
          <a:stretch>
            <a:fillRect/>
          </a:stretch>
        </p:blipFill>
        <p:spPr bwMode="auto">
          <a:xfrm>
            <a:off x="6553200" y="1717557"/>
            <a:ext cx="2590800" cy="216864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t="13333"/>
          <a:stretch>
            <a:fillRect/>
          </a:stretch>
        </p:blipFill>
        <p:spPr bwMode="auto">
          <a:xfrm>
            <a:off x="6553200" y="4028355"/>
            <a:ext cx="2590800" cy="22677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500" fill="hold"/>
                                        <p:tgtEl>
                                          <p:spTgt spid="2051"/>
                                        </p:tgtEl>
                                        <p:attrNameLst>
                                          <p:attrName>ppt_w</p:attrName>
                                        </p:attrNameLst>
                                      </p:cBhvr>
                                      <p:tavLst>
                                        <p:tav tm="0">
                                          <p:val>
                                            <p:fltVal val="0"/>
                                          </p:val>
                                        </p:tav>
                                        <p:tav tm="100000">
                                          <p:val>
                                            <p:strVal val="#ppt_w"/>
                                          </p:val>
                                        </p:tav>
                                      </p:tavLst>
                                    </p:anim>
                                    <p:anim calcmode="lin" valueType="num">
                                      <p:cBhvr>
                                        <p:cTn id="15" dur="500" fill="hold"/>
                                        <p:tgtEl>
                                          <p:spTgt spid="2051"/>
                                        </p:tgtEl>
                                        <p:attrNameLst>
                                          <p:attrName>ppt_h</p:attrName>
                                        </p:attrNameLst>
                                      </p:cBhvr>
                                      <p:tavLst>
                                        <p:tav tm="0">
                                          <p:val>
                                            <p:fltVal val="0"/>
                                          </p:val>
                                        </p:tav>
                                        <p:tav tm="100000">
                                          <p:val>
                                            <p:strVal val="#ppt_h"/>
                                          </p:val>
                                        </p:tav>
                                      </p:tavLst>
                                    </p:anim>
                                    <p:animEffect transition="in" filter="fade">
                                      <p:cBhvr>
                                        <p:cTn id="1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5867400"/>
            <a:ext cx="7468006" cy="707886"/>
          </a:xfrm>
          <a:prstGeom prst="rect">
            <a:avLst/>
          </a:prstGeom>
          <a:noFill/>
        </p:spPr>
        <p:txBody>
          <a:bodyPr wrap="none" rtlCol="0">
            <a:spAutoFit/>
          </a:bodyPr>
          <a:lstStyle/>
          <a:p>
            <a:r>
              <a:rPr lang="en-US" sz="2000" dirty="0" smtClean="0">
                <a:solidFill>
                  <a:srgbClr val="FF0000"/>
                </a:solidFill>
                <a:latin typeface="Arial" pitchFamily="34" charset="0"/>
                <a:cs typeface="Arial" pitchFamily="34" charset="0"/>
              </a:rPr>
              <a:t>Brannon RB, Fowler CB, </a:t>
            </a:r>
            <a:r>
              <a:rPr lang="en-US" sz="2000" dirty="0" smtClean="0">
                <a:latin typeface="Arial" pitchFamily="34" charset="0"/>
                <a:cs typeface="Arial" pitchFamily="34" charset="0"/>
              </a:rPr>
              <a:t>Benign fibro osseous lesions: a review </a:t>
            </a:r>
          </a:p>
          <a:p>
            <a:r>
              <a:rPr lang="en-US" sz="2000" dirty="0" smtClean="0">
                <a:latin typeface="Arial" pitchFamily="34" charset="0"/>
                <a:cs typeface="Arial" pitchFamily="34" charset="0"/>
              </a:rPr>
              <a:t>of current concepts: Adv ant </a:t>
            </a:r>
            <a:r>
              <a:rPr lang="en-US" sz="2000" dirty="0" err="1" smtClean="0">
                <a:latin typeface="Arial" pitchFamily="34" charset="0"/>
                <a:cs typeface="Arial" pitchFamily="34" charset="0"/>
              </a:rPr>
              <a:t>pathl</a:t>
            </a:r>
            <a:r>
              <a:rPr lang="en-US" sz="2000" dirty="0" smtClean="0">
                <a:latin typeface="Arial" pitchFamily="34" charset="0"/>
                <a:cs typeface="Arial" pitchFamily="34" charset="0"/>
              </a:rPr>
              <a:t>: 2001: 8:126-47</a:t>
            </a:r>
            <a:endParaRPr lang="en-IN" sz="2000" dirty="0">
              <a:latin typeface="Arial" pitchFamily="34" charset="0"/>
              <a:cs typeface="Arial" pitchFamily="34" charset="0"/>
            </a:endParaRPr>
          </a:p>
        </p:txBody>
      </p:sp>
      <p:sp>
        <p:nvSpPr>
          <p:cNvPr id="5" name="Content Placeholder 4"/>
          <p:cNvSpPr>
            <a:spLocks noGrp="1"/>
          </p:cNvSpPr>
          <p:nvPr>
            <p:ph idx="1"/>
          </p:nvPr>
        </p:nvSpPr>
        <p:spPr>
          <a:xfrm>
            <a:off x="914400" y="685800"/>
            <a:ext cx="8229600" cy="4876800"/>
          </a:xfrm>
        </p:spPr>
        <p:txBody>
          <a:bodyPr>
            <a:normAutofit/>
          </a:bodyPr>
          <a:lstStyle/>
          <a:p>
            <a:r>
              <a:rPr lang="en-US" sz="2400" i="1" dirty="0" smtClean="0">
                <a:solidFill>
                  <a:srgbClr val="FFFF00"/>
                </a:solidFill>
                <a:latin typeface="Arial" pitchFamily="34" charset="0"/>
                <a:cs typeface="Arial" pitchFamily="34" charset="0"/>
              </a:rPr>
              <a:t>1. Fibrous dysplasia:</a:t>
            </a: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Monostotic</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Craniofacial</a:t>
            </a: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Polyostotic</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McCune-Albright syndrome</a:t>
            </a:r>
          </a:p>
          <a:p>
            <a:endParaRPr lang="en-US" sz="2400" i="1" dirty="0" smtClean="0">
              <a:solidFill>
                <a:srgbClr val="FFFF00"/>
              </a:solidFill>
              <a:latin typeface="Arial" pitchFamily="34" charset="0"/>
              <a:cs typeface="Arial" pitchFamily="34" charset="0"/>
            </a:endParaRPr>
          </a:p>
          <a:p>
            <a:r>
              <a:rPr lang="en-US" sz="2400" i="1" dirty="0" smtClean="0">
                <a:solidFill>
                  <a:srgbClr val="FFFF00"/>
                </a:solidFill>
                <a:latin typeface="Arial" pitchFamily="34" charset="0"/>
                <a:cs typeface="Arial" pitchFamily="34" charset="0"/>
              </a:rPr>
              <a:t>2. Ossifying </a:t>
            </a:r>
            <a:r>
              <a:rPr lang="en-US" sz="2400" i="1" dirty="0" err="1" smtClean="0">
                <a:solidFill>
                  <a:srgbClr val="FFFF00"/>
                </a:solidFill>
                <a:latin typeface="Arial" pitchFamily="34" charset="0"/>
                <a:cs typeface="Arial" pitchFamily="34" charset="0"/>
              </a:rPr>
              <a:t>fibroma</a:t>
            </a:r>
            <a:r>
              <a:rPr lang="en-US" sz="2400" i="1" dirty="0" smtClean="0">
                <a:solidFill>
                  <a:srgbClr val="FFFF00"/>
                </a:solidFill>
                <a:latin typeface="Arial" pitchFamily="34" charset="0"/>
                <a:cs typeface="Arial" pitchFamily="34" charset="0"/>
              </a:rPr>
              <a:t> and juvenile ossifying </a:t>
            </a:r>
            <a:r>
              <a:rPr lang="en-US" sz="2400" i="1" dirty="0" err="1" smtClean="0">
                <a:solidFill>
                  <a:srgbClr val="FFFF00"/>
                </a:solidFill>
                <a:latin typeface="Arial" pitchFamily="34" charset="0"/>
                <a:cs typeface="Arial" pitchFamily="34" charset="0"/>
              </a:rPr>
              <a:t>fibroma</a:t>
            </a:r>
            <a:endParaRPr lang="en-US" sz="2400" i="1" dirty="0" smtClean="0">
              <a:solidFill>
                <a:srgbClr val="FFFF00"/>
              </a:solidFill>
              <a:latin typeface="Arial" pitchFamily="34" charset="0"/>
              <a:cs typeface="Arial" pitchFamily="34" charset="0"/>
            </a:endParaRPr>
          </a:p>
          <a:p>
            <a:endParaRPr lang="en-US" sz="2400" i="1" dirty="0" smtClean="0">
              <a:solidFill>
                <a:srgbClr val="FFFF00"/>
              </a:solidFill>
              <a:latin typeface="Arial" pitchFamily="34" charset="0"/>
              <a:cs typeface="Arial" pitchFamily="34" charset="0"/>
            </a:endParaRPr>
          </a:p>
          <a:p>
            <a:r>
              <a:rPr lang="en-US" sz="2400" i="1" dirty="0" smtClean="0">
                <a:solidFill>
                  <a:srgbClr val="FFFF00"/>
                </a:solidFill>
                <a:latin typeface="Arial" pitchFamily="34" charset="0"/>
                <a:cs typeface="Arial" pitchFamily="34" charset="0"/>
              </a:rPr>
              <a:t>3. Osseous dysplasia</a:t>
            </a: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Periapical</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Focal</a:t>
            </a:r>
          </a:p>
          <a:p>
            <a:r>
              <a:rPr lang="en-US" sz="2400" dirty="0" smtClean="0">
                <a:latin typeface="Arial" pitchFamily="34" charset="0"/>
                <a:cs typeface="Arial" pitchFamily="34" charset="0"/>
              </a:rPr>
              <a:t>    Florid</a:t>
            </a:r>
          </a:p>
          <a:p>
            <a:r>
              <a:rPr lang="en-US" sz="2400" dirty="0" smtClean="0">
                <a:latin typeface="Arial" pitchFamily="34" charset="0"/>
                <a:cs typeface="Arial" pitchFamily="34" charset="0"/>
              </a:rPr>
              <a:t>    Familial </a:t>
            </a:r>
            <a:r>
              <a:rPr lang="en-US" sz="2400" dirty="0" err="1" smtClean="0">
                <a:latin typeface="Arial" pitchFamily="34" charset="0"/>
                <a:cs typeface="Arial" pitchFamily="34" charset="0"/>
              </a:rPr>
              <a:t>gigantiform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cementoma</a:t>
            </a:r>
            <a:endParaRPr lang="en-IN"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5410200" cy="6345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0" y="991481"/>
            <a:ext cx="5791200" cy="5638800"/>
          </a:xfrm>
        </p:spPr>
        <p:txBody>
          <a:bodyPr>
            <a:normAutofit/>
          </a:bodyPr>
          <a:lstStyle/>
          <a:p>
            <a:pPr algn="just"/>
            <a:r>
              <a:rPr lang="en-US" sz="2000" dirty="0" smtClean="0">
                <a:latin typeface="Arial" pitchFamily="34" charset="0"/>
                <a:cs typeface="Arial" pitchFamily="34" charset="0"/>
              </a:rPr>
              <a:t>All three types present similar </a:t>
            </a:r>
            <a:r>
              <a:rPr lang="en-US" sz="2000" dirty="0" err="1" smtClean="0">
                <a:latin typeface="Arial" pitchFamily="34" charset="0"/>
                <a:cs typeface="Arial" pitchFamily="34" charset="0"/>
              </a:rPr>
              <a:t>histopathological</a:t>
            </a:r>
            <a:r>
              <a:rPr lang="en-US" sz="2000" dirty="0" smtClean="0">
                <a:latin typeface="Arial" pitchFamily="34" charset="0"/>
                <a:cs typeface="Arial" pitchFamily="34" charset="0"/>
              </a:rPr>
              <a:t> features.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 mixture of woven bone </a:t>
            </a:r>
            <a:r>
              <a:rPr lang="en-US" sz="2000" dirty="0" smtClean="0">
                <a:solidFill>
                  <a:srgbClr val="92D050"/>
                </a:solidFill>
                <a:latin typeface="Arial" pitchFamily="34" charset="0"/>
                <a:cs typeface="Arial" pitchFamily="34" charset="0"/>
              </a:rPr>
              <a:t>lamellar bone and </a:t>
            </a:r>
            <a:r>
              <a:rPr lang="en-US" sz="2000" dirty="0" err="1" smtClean="0">
                <a:solidFill>
                  <a:srgbClr val="92D050"/>
                </a:solidFill>
                <a:latin typeface="Arial" pitchFamily="34" charset="0"/>
                <a:cs typeface="Arial" pitchFamily="34" charset="0"/>
              </a:rPr>
              <a:t>cementicles</a:t>
            </a:r>
            <a:r>
              <a:rPr lang="en-US" sz="2000" dirty="0" smtClean="0">
                <a:solidFill>
                  <a:srgbClr val="92D050"/>
                </a:solidFill>
                <a:latin typeface="Arial" pitchFamily="34" charset="0"/>
                <a:cs typeface="Arial" pitchFamily="34" charset="0"/>
              </a:rPr>
              <a:t> </a:t>
            </a:r>
            <a:r>
              <a:rPr lang="en-US" sz="2000" dirty="0" smtClean="0">
                <a:latin typeface="Arial" pitchFamily="34" charset="0"/>
                <a:cs typeface="Arial" pitchFamily="34" charset="0"/>
              </a:rPr>
              <a:t>are seen against a cellular </a:t>
            </a:r>
            <a:r>
              <a:rPr lang="en-US" sz="2000" dirty="0" err="1" smtClean="0">
                <a:latin typeface="Arial" pitchFamily="34" charset="0"/>
                <a:cs typeface="Arial" pitchFamily="34" charset="0"/>
              </a:rPr>
              <a:t>mesenchymal</a:t>
            </a:r>
            <a:r>
              <a:rPr lang="en-US" sz="2000" dirty="0" smtClean="0">
                <a:latin typeface="Arial" pitchFamily="34" charset="0"/>
                <a:cs typeface="Arial" pitchFamily="34" charset="0"/>
              </a:rPr>
              <a:t> tissue background.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Fibrous tissue consist of spindle shaped fibroblasts and collagen fibers.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Hemorrhages are seen interspersed throughout the lesion.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With maturation, bone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become thick curvilinear structure resembling </a:t>
            </a:r>
            <a:r>
              <a:rPr lang="en-US" sz="2000" b="1" dirty="0" smtClean="0">
                <a:solidFill>
                  <a:srgbClr val="92D050"/>
                </a:solidFill>
                <a:latin typeface="Arial" pitchFamily="34" charset="0"/>
                <a:cs typeface="Arial" pitchFamily="34" charset="0"/>
              </a:rPr>
              <a:t>ginger root.</a:t>
            </a:r>
          </a:p>
          <a:p>
            <a:pPr algn="just">
              <a:buNone/>
            </a:pP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 Lesion become more sclerotic with maturation due to fusion of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5943600" y="1371600"/>
            <a:ext cx="3124200" cy="2439281"/>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5943601" y="3962400"/>
            <a:ext cx="31242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p:cTn id="14" dur="500" fill="hold"/>
                                        <p:tgtEl>
                                          <p:spTgt spid="6148"/>
                                        </p:tgtEl>
                                        <p:attrNameLst>
                                          <p:attrName>ppt_w</p:attrName>
                                        </p:attrNameLst>
                                      </p:cBhvr>
                                      <p:tavLst>
                                        <p:tav tm="0">
                                          <p:val>
                                            <p:fltVal val="0"/>
                                          </p:val>
                                        </p:tav>
                                        <p:tav tm="100000">
                                          <p:val>
                                            <p:strVal val="#ppt_w"/>
                                          </p:val>
                                        </p:tav>
                                      </p:tavLst>
                                    </p:anim>
                                    <p:anim calcmode="lin" valueType="num">
                                      <p:cBhvr>
                                        <p:cTn id="15" dur="500" fill="hold"/>
                                        <p:tgtEl>
                                          <p:spTgt spid="6148"/>
                                        </p:tgtEl>
                                        <p:attrNameLst>
                                          <p:attrName>ppt_h</p:attrName>
                                        </p:attrNameLst>
                                      </p:cBhvr>
                                      <p:tavLst>
                                        <p:tav tm="0">
                                          <p:val>
                                            <p:fltVal val="0"/>
                                          </p:val>
                                        </p:tav>
                                        <p:tav tm="100000">
                                          <p:val>
                                            <p:strVal val="#ppt_h"/>
                                          </p:val>
                                        </p:tav>
                                      </p:tavLst>
                                    </p:anim>
                                    <p:animEffect transition="in" filter="fade">
                                      <p:cBhvr>
                                        <p:cTn id="16"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78" y="228600"/>
            <a:ext cx="7620000" cy="634536"/>
          </a:xfrm>
        </p:spPr>
        <p:txBody>
          <a:bodyPr>
            <a:normAutofit/>
          </a:bodyPr>
          <a:lstStyle/>
          <a:p>
            <a:r>
              <a:rPr lang="en-US" sz="3200" i="1" u="sng" dirty="0" smtClean="0">
                <a:solidFill>
                  <a:srgbClr val="FFFF00"/>
                </a:solidFill>
                <a:latin typeface="Arial" pitchFamily="34" charset="0"/>
                <a:cs typeface="Arial" pitchFamily="34" charset="0"/>
              </a:rPr>
              <a:t>Diagnosis of </a:t>
            </a:r>
            <a:r>
              <a:rPr lang="en-US" sz="3200" i="1" u="sng" dirty="0" err="1" smtClean="0">
                <a:solidFill>
                  <a:srgbClr val="FFFF00"/>
                </a:solidFill>
                <a:latin typeface="Arial" pitchFamily="34" charset="0"/>
                <a:cs typeface="Arial" pitchFamily="34" charset="0"/>
              </a:rPr>
              <a:t>cemento</a:t>
            </a:r>
            <a:r>
              <a:rPr lang="en-US" sz="3200" i="1" u="sng" dirty="0" smtClean="0">
                <a:solidFill>
                  <a:srgbClr val="FFFF00"/>
                </a:solidFill>
                <a:latin typeface="Arial" pitchFamily="34" charset="0"/>
                <a:cs typeface="Arial" pitchFamily="34" charset="0"/>
              </a:rPr>
              <a:t>-osseous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28600" y="914400"/>
            <a:ext cx="6477000" cy="5943600"/>
          </a:xfrm>
        </p:spPr>
        <p:txBody>
          <a:bodyPr>
            <a:normAutofit lnSpcReduction="10000"/>
          </a:bodyPr>
          <a:lstStyle/>
          <a:p>
            <a:r>
              <a:rPr lang="en-US" sz="2000" dirty="0" smtClean="0">
                <a:latin typeface="Arial" pitchFamily="34" charset="0"/>
                <a:cs typeface="Arial" pitchFamily="34" charset="0"/>
              </a:rPr>
              <a:t>Diagnosis is made based on clinical and radiographic presentation.</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Histopathologically</a:t>
            </a:r>
            <a:r>
              <a:rPr lang="en-US" sz="2000" dirty="0" smtClean="0">
                <a:latin typeface="Arial" pitchFamily="34" charset="0"/>
                <a:cs typeface="Arial" pitchFamily="34" charset="0"/>
              </a:rPr>
              <a:t> they appear similar with ossifying </a:t>
            </a:r>
            <a:r>
              <a:rPr lang="en-US" sz="2000" dirty="0" err="1" smtClean="0">
                <a:latin typeface="Arial" pitchFamily="34" charset="0"/>
                <a:cs typeface="Arial" pitchFamily="34" charset="0"/>
              </a:rPr>
              <a:t>fibroma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Bony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in ossifying </a:t>
            </a:r>
            <a:r>
              <a:rPr lang="en-US" sz="2000" dirty="0" err="1" smtClean="0">
                <a:latin typeface="Arial" pitchFamily="34" charset="0"/>
                <a:cs typeface="Arial" pitchFamily="34" charset="0"/>
              </a:rPr>
              <a:t>fibroma</a:t>
            </a:r>
            <a:r>
              <a:rPr lang="en-US" sz="2000" dirty="0" smtClean="0">
                <a:latin typeface="Arial" pitchFamily="34" charset="0"/>
                <a:cs typeface="Arial" pitchFamily="34" charset="0"/>
              </a:rPr>
              <a:t> are more </a:t>
            </a:r>
            <a:r>
              <a:rPr lang="en-US" sz="2000" dirty="0" smtClean="0">
                <a:solidFill>
                  <a:srgbClr val="92D050"/>
                </a:solidFill>
                <a:latin typeface="Arial" pitchFamily="34" charset="0"/>
                <a:cs typeface="Arial" pitchFamily="34" charset="0"/>
              </a:rPr>
              <a:t>delicate </a:t>
            </a:r>
            <a:r>
              <a:rPr lang="en-US" sz="2000" dirty="0" smtClean="0">
                <a:latin typeface="Arial" pitchFamily="34" charset="0"/>
                <a:cs typeface="Arial" pitchFamily="34" charset="0"/>
              </a:rPr>
              <a:t>and show </a:t>
            </a:r>
            <a:r>
              <a:rPr lang="en-US" sz="2000" dirty="0" err="1" smtClean="0">
                <a:solidFill>
                  <a:srgbClr val="92D050"/>
                </a:solidFill>
                <a:latin typeface="Arial" pitchFamily="34" charset="0"/>
                <a:cs typeface="Arial" pitchFamily="34" charset="0"/>
              </a:rPr>
              <a:t>osteoblastic</a:t>
            </a:r>
            <a:r>
              <a:rPr lang="en-US" sz="2000" dirty="0" smtClean="0">
                <a:solidFill>
                  <a:srgbClr val="92D050"/>
                </a:solidFill>
                <a:latin typeface="Arial" pitchFamily="34" charset="0"/>
                <a:cs typeface="Arial" pitchFamily="34" charset="0"/>
              </a:rPr>
              <a:t> riming.</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They exhibits </a:t>
            </a:r>
            <a:r>
              <a:rPr lang="en-US" sz="2000" dirty="0" smtClean="0">
                <a:solidFill>
                  <a:srgbClr val="FFFF00"/>
                </a:solidFill>
                <a:latin typeface="Arial" pitchFamily="34" charset="0"/>
                <a:cs typeface="Arial" pitchFamily="34" charset="0"/>
              </a:rPr>
              <a:t>retraction</a:t>
            </a:r>
            <a:r>
              <a:rPr lang="en-US" sz="2000" dirty="0" smtClean="0">
                <a:latin typeface="Arial" pitchFamily="34" charset="0"/>
                <a:cs typeface="Arial" pitchFamily="34" charset="0"/>
              </a:rPr>
              <a:t> from adjacent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Cementum</a:t>
            </a:r>
            <a:r>
              <a:rPr lang="en-US" sz="2000" dirty="0" smtClean="0">
                <a:latin typeface="Arial" pitchFamily="34" charset="0"/>
                <a:cs typeface="Arial" pitchFamily="34" charset="0"/>
              </a:rPr>
              <a:t> like particles in </a:t>
            </a:r>
            <a:r>
              <a:rPr lang="en-US" sz="2000" dirty="0" err="1" smtClean="0">
                <a:latin typeface="Arial" pitchFamily="34" charset="0"/>
                <a:cs typeface="Arial" pitchFamily="34" charset="0"/>
              </a:rPr>
              <a:t>cemento</a:t>
            </a:r>
            <a:r>
              <a:rPr lang="en-US" sz="2000" dirty="0" smtClean="0">
                <a:latin typeface="Arial" pitchFamily="34" charset="0"/>
                <a:cs typeface="Arial" pitchFamily="34" charset="0"/>
              </a:rPr>
              <a:t>-osseous dysplasia are irregular in shape with</a:t>
            </a:r>
            <a:r>
              <a:rPr lang="en-US" sz="2000" dirty="0" smtClean="0">
                <a:solidFill>
                  <a:srgbClr val="FFFF00"/>
                </a:solidFill>
                <a:latin typeface="Arial" pitchFamily="34" charset="0"/>
                <a:cs typeface="Arial" pitchFamily="34" charset="0"/>
              </a:rPr>
              <a:t> brush boarders intimately associated with adjacent </a:t>
            </a:r>
            <a:r>
              <a:rPr lang="en-US" sz="2000" dirty="0" err="1" smtClean="0">
                <a:solidFill>
                  <a:srgbClr val="FFFF00"/>
                </a:solidFill>
                <a:latin typeface="Arial" pitchFamily="34" charset="0"/>
                <a:cs typeface="Arial" pitchFamily="34" charset="0"/>
              </a:rPr>
              <a:t>stroma</a:t>
            </a:r>
            <a:r>
              <a:rPr lang="en-US" sz="2000" dirty="0" smtClean="0">
                <a:solidFill>
                  <a:srgbClr val="FFFF00"/>
                </a:solidFill>
                <a:latin typeface="Arial" pitchFamily="34" charset="0"/>
                <a:cs typeface="Arial" pitchFamily="34" charset="0"/>
              </a:rPr>
              <a:t>. </a:t>
            </a:r>
          </a:p>
          <a:p>
            <a:endParaRPr lang="en-US" sz="2000" dirty="0" smtClean="0">
              <a:solidFill>
                <a:srgbClr val="FFFF00"/>
              </a:solidFill>
              <a:latin typeface="Arial" pitchFamily="34" charset="0"/>
              <a:cs typeface="Arial" pitchFamily="34" charset="0"/>
            </a:endParaRPr>
          </a:p>
          <a:p>
            <a:r>
              <a:rPr lang="en-US" sz="2000" b="1" dirty="0" smtClean="0">
                <a:latin typeface="Arial" pitchFamily="34" charset="0"/>
                <a:cs typeface="Arial" pitchFamily="34" charset="0"/>
              </a:rPr>
              <a:t>During surgery ossifying fibroma tend to </a:t>
            </a:r>
            <a:r>
              <a:rPr lang="en-US" sz="2000" b="1" dirty="0" smtClean="0">
                <a:solidFill>
                  <a:srgbClr val="92D050"/>
                </a:solidFill>
                <a:latin typeface="Arial" pitchFamily="34" charset="0"/>
                <a:cs typeface="Arial" pitchFamily="34" charset="0"/>
              </a:rPr>
              <a:t>separate cleanly </a:t>
            </a:r>
            <a:r>
              <a:rPr lang="en-US" sz="2000" b="1" dirty="0" smtClean="0">
                <a:latin typeface="Arial" pitchFamily="34" charset="0"/>
                <a:cs typeface="Arial" pitchFamily="34" charset="0"/>
              </a:rPr>
              <a:t>from bone.</a:t>
            </a:r>
          </a:p>
          <a:p>
            <a:endParaRPr lang="en-US" sz="2000" b="1" dirty="0" smtClean="0">
              <a:latin typeface="Arial" pitchFamily="34" charset="0"/>
              <a:cs typeface="Arial" pitchFamily="34" charset="0"/>
            </a:endParaRPr>
          </a:p>
          <a:p>
            <a:r>
              <a:rPr lang="en-US" sz="2000" b="1" dirty="0" err="1" smtClean="0">
                <a:latin typeface="Arial" pitchFamily="34" charset="0"/>
                <a:cs typeface="Arial" pitchFamily="34" charset="0"/>
              </a:rPr>
              <a:t>Cemento</a:t>
            </a:r>
            <a:r>
              <a:rPr lang="en-US" sz="2000" b="1" dirty="0" smtClean="0">
                <a:latin typeface="Arial" pitchFamily="34" charset="0"/>
                <a:cs typeface="Arial" pitchFamily="34" charset="0"/>
              </a:rPr>
              <a:t>-osseous dysplasia does not separate cleanly from bone.</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3074" name="Picture 2"/>
          <p:cNvPicPr>
            <a:picLocks noChangeAspect="1" noChangeArrowheads="1"/>
          </p:cNvPicPr>
          <p:nvPr/>
        </p:nvPicPr>
        <p:blipFill>
          <a:blip r:embed="rId3" cstate="print">
            <a:lum bright="5000" contrast="11000"/>
          </a:blip>
          <a:srcRect l="1919" t="26018" b="14140"/>
          <a:stretch>
            <a:fillRect/>
          </a:stretch>
        </p:blipFill>
        <p:spPr bwMode="auto">
          <a:xfrm>
            <a:off x="6776357" y="3886200"/>
            <a:ext cx="2367643" cy="2209800"/>
          </a:xfrm>
          <a:prstGeom prst="rect">
            <a:avLst/>
          </a:prstGeom>
          <a:noFill/>
          <a:ln w="9525">
            <a:noFill/>
            <a:miter lim="800000"/>
            <a:headEnd/>
            <a:tailEnd/>
          </a:ln>
        </p:spPr>
      </p:pic>
      <p:pic>
        <p:nvPicPr>
          <p:cNvPr id="5" name="Picture 3" descr="scan0002.jpg"/>
          <p:cNvPicPr>
            <a:picLocks noChangeAspect="1"/>
          </p:cNvPicPr>
          <p:nvPr/>
        </p:nvPicPr>
        <p:blipFill>
          <a:blip r:embed="rId4" cstate="print"/>
          <a:srcRect l="2222" t="24290" r="59559" b="26554"/>
          <a:stretch>
            <a:fillRect/>
          </a:stretch>
        </p:blipFill>
        <p:spPr bwMode="auto">
          <a:xfrm>
            <a:off x="6706937" y="914400"/>
            <a:ext cx="2437063" cy="215870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710320" y="3200400"/>
            <a:ext cx="2433680" cy="307777"/>
          </a:xfrm>
          <a:prstGeom prst="rect">
            <a:avLst/>
          </a:prstGeom>
          <a:noFill/>
        </p:spPr>
        <p:txBody>
          <a:bodyPr wrap="none" rtlCol="0">
            <a:spAutoFit/>
          </a:bodyPr>
          <a:lstStyle/>
          <a:p>
            <a:r>
              <a:rPr lang="en-US" sz="1400" dirty="0" err="1" smtClean="0">
                <a:latin typeface="Arial" pitchFamily="34" charset="0"/>
                <a:cs typeface="Arial" pitchFamily="34" charset="0"/>
              </a:rPr>
              <a:t>Cemento</a:t>
            </a:r>
            <a:r>
              <a:rPr lang="en-US" sz="1400" dirty="0" smtClean="0">
                <a:latin typeface="Arial" pitchFamily="34" charset="0"/>
                <a:cs typeface="Arial" pitchFamily="34" charset="0"/>
              </a:rPr>
              <a:t>-osseous dysplasia</a:t>
            </a:r>
            <a:endParaRPr lang="en-IN" sz="1400" dirty="0">
              <a:latin typeface="Arial" pitchFamily="34" charset="0"/>
              <a:cs typeface="Arial" pitchFamily="34" charset="0"/>
            </a:endParaRPr>
          </a:p>
        </p:txBody>
      </p:sp>
      <p:sp>
        <p:nvSpPr>
          <p:cNvPr id="7" name="TextBox 6"/>
          <p:cNvSpPr txBox="1"/>
          <p:nvPr/>
        </p:nvSpPr>
        <p:spPr>
          <a:xfrm>
            <a:off x="7239000" y="6248400"/>
            <a:ext cx="1568058" cy="307777"/>
          </a:xfrm>
          <a:prstGeom prst="rect">
            <a:avLst/>
          </a:prstGeom>
          <a:noFill/>
        </p:spPr>
        <p:txBody>
          <a:bodyPr wrap="none" rtlCol="0">
            <a:spAutoFit/>
          </a:bodyPr>
          <a:lstStyle/>
          <a:p>
            <a:r>
              <a:rPr lang="en-US" sz="1400" dirty="0" smtClean="0">
                <a:latin typeface="Arial" pitchFamily="34" charset="0"/>
                <a:cs typeface="Arial" pitchFamily="34" charset="0"/>
              </a:rPr>
              <a:t>Ossifying </a:t>
            </a:r>
            <a:r>
              <a:rPr lang="en-US" sz="1400" dirty="0" err="1" smtClean="0">
                <a:latin typeface="Arial" pitchFamily="34" charset="0"/>
                <a:cs typeface="Arial" pitchFamily="34" charset="0"/>
              </a:rPr>
              <a:t>fibroma</a:t>
            </a:r>
            <a:endParaRPr lang="en-IN"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5334000" cy="786936"/>
          </a:xfrm>
        </p:spPr>
        <p:txBody>
          <a:bodyPr>
            <a:normAutofit/>
          </a:bodyPr>
          <a:lstStyle/>
          <a:p>
            <a:r>
              <a:rPr lang="en-US" sz="3200" i="1" u="sng" dirty="0" smtClean="0">
                <a:solidFill>
                  <a:srgbClr val="FFFF00"/>
                </a:solidFill>
                <a:latin typeface="Arial" pitchFamily="34" charset="0"/>
                <a:cs typeface="Arial" pitchFamily="34" charset="0"/>
              </a:rPr>
              <a:t>Treatment and prognosis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914400" y="1524000"/>
            <a:ext cx="7162800" cy="4983163"/>
          </a:xfrm>
        </p:spPr>
        <p:txBody>
          <a:bodyPr>
            <a:normAutofit/>
          </a:bodyPr>
          <a:lstStyle/>
          <a:p>
            <a:pPr algn="just"/>
            <a:r>
              <a:rPr lang="en-US" sz="2000" dirty="0" smtClean="0">
                <a:latin typeface="Arial" pitchFamily="34" charset="0"/>
                <a:cs typeface="Arial" pitchFamily="34" charset="0"/>
              </a:rPr>
              <a:t>When the lesion is </a:t>
            </a:r>
            <a:r>
              <a:rPr lang="en-US" sz="2000" dirty="0" err="1" smtClean="0">
                <a:latin typeface="Arial" pitchFamily="34" charset="0"/>
                <a:cs typeface="Arial" pitchFamily="34" charset="0"/>
              </a:rPr>
              <a:t>osteoscerotic</a:t>
            </a:r>
            <a:r>
              <a:rPr lang="en-US" sz="2000" dirty="0" smtClean="0">
                <a:latin typeface="Arial" pitchFamily="34" charset="0"/>
                <a:cs typeface="Arial" pitchFamily="34" charset="0"/>
              </a:rPr>
              <a:t> it is </a:t>
            </a:r>
            <a:r>
              <a:rPr lang="en-US" sz="2000" dirty="0" err="1" smtClean="0">
                <a:latin typeface="Arial" pitchFamily="34" charset="0"/>
                <a:cs typeface="Arial" pitchFamily="34" charset="0"/>
              </a:rPr>
              <a:t>hypovascular</a:t>
            </a:r>
            <a:r>
              <a:rPr lang="en-US" sz="2000" dirty="0" smtClean="0">
                <a:latin typeface="Arial" pitchFamily="34" charset="0"/>
                <a:cs typeface="Arial" pitchFamily="34" charset="0"/>
              </a:rPr>
              <a:t> and prone to necrosis.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Symptoms are associated with exposure of sclerotic bone to oral cavity.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Biopsy and extraction should be avoided.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Sequestration of sclerotic </a:t>
            </a:r>
            <a:r>
              <a:rPr lang="en-US" sz="2000" dirty="0" err="1" smtClean="0">
                <a:latin typeface="Arial" pitchFamily="34" charset="0"/>
                <a:cs typeface="Arial" pitchFamily="34" charset="0"/>
              </a:rPr>
              <a:t>cementum</a:t>
            </a:r>
            <a:r>
              <a:rPr lang="en-US" sz="2000" dirty="0" smtClean="0">
                <a:latin typeface="Arial" pitchFamily="34" charset="0"/>
                <a:cs typeface="Arial" pitchFamily="34" charset="0"/>
              </a:rPr>
              <a:t> like mass occur slowly followed by healing.</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Surgery is indicated when associated with simple bone cyst.</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962400" cy="786936"/>
          </a:xfrm>
        </p:spPr>
        <p:txBody>
          <a:bodyPr>
            <a:normAutofit/>
          </a:bodyPr>
          <a:lstStyle/>
          <a:p>
            <a:r>
              <a:rPr lang="en-US" sz="3200" i="1" u="sng" dirty="0" smtClean="0">
                <a:solidFill>
                  <a:srgbClr val="FFFF00"/>
                </a:solidFill>
                <a:latin typeface="Arial" pitchFamily="34" charset="0"/>
                <a:cs typeface="Arial" pitchFamily="34" charset="0"/>
              </a:rPr>
              <a:t>Ossifying </a:t>
            </a:r>
            <a:r>
              <a:rPr lang="en-US" sz="3200" i="1" u="sng" dirty="0" err="1" smtClean="0">
                <a:solidFill>
                  <a:srgbClr val="FFFF00"/>
                </a:solidFill>
                <a:latin typeface="Arial" pitchFamily="34" charset="0"/>
                <a:cs typeface="Arial" pitchFamily="34" charset="0"/>
              </a:rPr>
              <a:t>fibroma</a:t>
            </a:r>
            <a:r>
              <a:rPr lang="en-US" sz="3200" dirty="0" smtClean="0">
                <a:latin typeface="Arial" pitchFamily="34" charset="0"/>
                <a:cs typeface="Arial" pitchFamily="34" charset="0"/>
              </a:rPr>
              <a:t>:</a:t>
            </a:r>
            <a:endParaRPr lang="en-IN" sz="3200" dirty="0">
              <a:latin typeface="Arial" pitchFamily="34" charset="0"/>
              <a:cs typeface="Arial" pitchFamily="34" charset="0"/>
            </a:endParaRPr>
          </a:p>
        </p:txBody>
      </p:sp>
      <p:sp>
        <p:nvSpPr>
          <p:cNvPr id="3" name="Content Placeholder 2"/>
          <p:cNvSpPr>
            <a:spLocks noGrp="1"/>
          </p:cNvSpPr>
          <p:nvPr>
            <p:ph idx="1"/>
          </p:nvPr>
        </p:nvSpPr>
        <p:spPr>
          <a:xfrm>
            <a:off x="457200" y="1646236"/>
            <a:ext cx="8534400" cy="4830763"/>
          </a:xfrm>
        </p:spPr>
        <p:txBody>
          <a:bodyPr>
            <a:noAutofit/>
          </a:bodyPr>
          <a:lstStyle/>
          <a:p>
            <a:pPr algn="just"/>
            <a:r>
              <a:rPr lang="en-US" sz="2400" dirty="0" smtClean="0">
                <a:latin typeface="Arial" pitchFamily="34" charset="0"/>
                <a:cs typeface="Arial" pitchFamily="34" charset="0"/>
              </a:rPr>
              <a:t>Ossifying </a:t>
            </a:r>
            <a:r>
              <a:rPr lang="en-US" sz="2400" dirty="0" err="1" smtClean="0">
                <a:latin typeface="Arial" pitchFamily="34" charset="0"/>
                <a:cs typeface="Arial" pitchFamily="34" charset="0"/>
              </a:rPr>
              <a:t>fibroma</a:t>
            </a:r>
            <a:r>
              <a:rPr lang="en-US" sz="2400" dirty="0" smtClean="0">
                <a:latin typeface="Arial" pitchFamily="34" charset="0"/>
                <a:cs typeface="Arial" pitchFamily="34" charset="0"/>
              </a:rPr>
              <a:t> is a true neoplasm with significant growth potential.</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Neoplasm is composed of fibrous tissue containing mixture of </a:t>
            </a:r>
            <a:r>
              <a:rPr lang="en-US" sz="2400" dirty="0" smtClean="0">
                <a:solidFill>
                  <a:srgbClr val="FFFF00"/>
                </a:solidFill>
                <a:latin typeface="Arial" pitchFamily="34" charset="0"/>
                <a:cs typeface="Arial" pitchFamily="34" charset="0"/>
              </a:rPr>
              <a:t>bony </a:t>
            </a:r>
            <a:r>
              <a:rPr lang="en-US" sz="2400" dirty="0" err="1" smtClean="0">
                <a:solidFill>
                  <a:srgbClr val="FFFF00"/>
                </a:solidFill>
                <a:latin typeface="Arial" pitchFamily="34" charset="0"/>
                <a:cs typeface="Arial" pitchFamily="34" charset="0"/>
              </a:rPr>
              <a:t>trabeculae</a:t>
            </a:r>
            <a:r>
              <a:rPr lang="en-US" sz="2400" dirty="0" smtClean="0">
                <a:solidFill>
                  <a:srgbClr val="FFFF00"/>
                </a:solidFill>
                <a:latin typeface="Arial" pitchFamily="34" charset="0"/>
                <a:cs typeface="Arial" pitchFamily="34" charset="0"/>
              </a:rPr>
              <a:t> and </a:t>
            </a:r>
            <a:r>
              <a:rPr lang="en-US" sz="2400" dirty="0" err="1" smtClean="0">
                <a:solidFill>
                  <a:srgbClr val="FFFF00"/>
                </a:solidFill>
                <a:latin typeface="Arial" pitchFamily="34" charset="0"/>
                <a:cs typeface="Arial" pitchFamily="34" charset="0"/>
              </a:rPr>
              <a:t>cementum</a:t>
            </a:r>
            <a:r>
              <a:rPr lang="en-US" sz="2400" dirty="0" smtClean="0">
                <a:solidFill>
                  <a:srgbClr val="FFFF00"/>
                </a:solidFill>
                <a:latin typeface="Arial" pitchFamily="34" charset="0"/>
                <a:cs typeface="Arial" pitchFamily="34" charset="0"/>
              </a:rPr>
              <a:t> like spherules.</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Same progenitor cells produce different material.</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Origin of the tumor is suggested to be </a:t>
            </a:r>
            <a:r>
              <a:rPr lang="en-US" sz="2400" dirty="0" err="1" smtClean="0">
                <a:solidFill>
                  <a:srgbClr val="92D050"/>
                </a:solidFill>
                <a:latin typeface="Arial" pitchFamily="34" charset="0"/>
                <a:cs typeface="Arial" pitchFamily="34" charset="0"/>
              </a:rPr>
              <a:t>odontogenic</a:t>
            </a:r>
            <a:r>
              <a:rPr lang="en-US" sz="2400" dirty="0" smtClean="0">
                <a:solidFill>
                  <a:srgbClr val="92D050"/>
                </a:solidFill>
                <a:latin typeface="Arial" pitchFamily="34" charset="0"/>
                <a:cs typeface="Arial" pitchFamily="34" charset="0"/>
              </a:rPr>
              <a:t> </a:t>
            </a:r>
            <a:r>
              <a:rPr lang="en-US" sz="2400" dirty="0" smtClean="0">
                <a:latin typeface="Arial" pitchFamily="34" charset="0"/>
                <a:cs typeface="Arial" pitchFamily="34" charset="0"/>
              </a:rPr>
              <a:t>or from </a:t>
            </a:r>
            <a:r>
              <a:rPr lang="en-US" sz="2400" dirty="0" smtClean="0">
                <a:solidFill>
                  <a:srgbClr val="92D050"/>
                </a:solidFill>
                <a:latin typeface="Arial" pitchFamily="34" charset="0"/>
                <a:cs typeface="Arial" pitchFamily="34" charset="0"/>
              </a:rPr>
              <a:t>PDL</a:t>
            </a:r>
            <a:r>
              <a:rPr lang="en-US" sz="2400" dirty="0" smtClean="0">
                <a:latin typeface="Arial" pitchFamily="34" charset="0"/>
                <a:cs typeface="Arial" pitchFamily="34" charset="0"/>
              </a:rPr>
              <a:t>.</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There is a relation between ossifying </a:t>
            </a:r>
            <a:r>
              <a:rPr lang="en-US" sz="2400" dirty="0" err="1" smtClean="0">
                <a:latin typeface="Arial" pitchFamily="34" charset="0"/>
                <a:cs typeface="Arial" pitchFamily="34" charset="0"/>
              </a:rPr>
              <a:t>fibroma</a:t>
            </a:r>
            <a:r>
              <a:rPr lang="en-US" sz="2400" dirty="0" smtClean="0">
                <a:latin typeface="Arial" pitchFamily="34" charset="0"/>
                <a:cs typeface="Arial" pitchFamily="34" charset="0"/>
              </a:rPr>
              <a:t> and mutation of </a:t>
            </a:r>
            <a:r>
              <a:rPr lang="en-US" sz="2400" dirty="0" err="1" smtClean="0">
                <a:latin typeface="Arial" pitchFamily="34" charset="0"/>
                <a:cs typeface="Arial" pitchFamily="34" charset="0"/>
              </a:rPr>
              <a:t>tumour</a:t>
            </a:r>
            <a:r>
              <a:rPr lang="en-US" sz="2400" dirty="0" smtClean="0">
                <a:latin typeface="Arial" pitchFamily="34" charset="0"/>
                <a:cs typeface="Arial" pitchFamily="34" charset="0"/>
              </a:rPr>
              <a:t> suppressor gene HRPT2.</a:t>
            </a:r>
            <a:endParaRPr lang="en-IN"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629400" cy="863136"/>
          </a:xfrm>
        </p:spPr>
        <p:txBody>
          <a:bodyPr>
            <a:normAutofit/>
          </a:bodyPr>
          <a:lstStyle/>
          <a:p>
            <a:r>
              <a:rPr lang="en-US" sz="3200" i="1" u="sng" dirty="0" smtClean="0">
                <a:solidFill>
                  <a:srgbClr val="FFFF00"/>
                </a:solidFill>
                <a:latin typeface="Arial" pitchFamily="34" charset="0"/>
                <a:cs typeface="Arial" pitchFamily="34" charset="0"/>
              </a:rPr>
              <a:t>Clinical and radiographic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28600" y="990600"/>
            <a:ext cx="6172200" cy="5867400"/>
          </a:xfrm>
        </p:spPr>
        <p:txBody>
          <a:bodyPr>
            <a:normAutofit lnSpcReduction="10000"/>
          </a:bodyPr>
          <a:lstStyle/>
          <a:p>
            <a:pPr algn="just"/>
            <a:r>
              <a:rPr lang="en-US" sz="2000" dirty="0" err="1" smtClean="0">
                <a:solidFill>
                  <a:srgbClr val="92D050"/>
                </a:solidFill>
                <a:latin typeface="Arial" pitchFamily="34" charset="0"/>
                <a:cs typeface="Arial" pitchFamily="34" charset="0"/>
              </a:rPr>
              <a:t>Mandibular</a:t>
            </a:r>
            <a:r>
              <a:rPr lang="en-US" sz="2000" dirty="0" smtClean="0">
                <a:solidFill>
                  <a:srgbClr val="92D050"/>
                </a:solidFill>
                <a:latin typeface="Arial" pitchFamily="34" charset="0"/>
                <a:cs typeface="Arial" pitchFamily="34" charset="0"/>
              </a:rPr>
              <a:t> molar and premolar </a:t>
            </a:r>
            <a:r>
              <a:rPr lang="en-US" sz="2000" dirty="0" smtClean="0">
                <a:latin typeface="Arial" pitchFamily="34" charset="0"/>
                <a:cs typeface="Arial" pitchFamily="34" charset="0"/>
              </a:rPr>
              <a:t>region is most commonly involved.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Larger </a:t>
            </a:r>
            <a:r>
              <a:rPr lang="en-US" sz="2000" dirty="0" err="1" smtClean="0">
                <a:latin typeface="Arial" pitchFamily="34" charset="0"/>
                <a:cs typeface="Arial" pitchFamily="34" charset="0"/>
              </a:rPr>
              <a:t>tumour</a:t>
            </a:r>
            <a:r>
              <a:rPr lang="en-US" sz="2000" dirty="0" smtClean="0">
                <a:latin typeface="Arial" pitchFamily="34" charset="0"/>
                <a:cs typeface="Arial" pitchFamily="34" charset="0"/>
              </a:rPr>
              <a:t> presents as painless swelling of involved bone.</a:t>
            </a:r>
          </a:p>
          <a:p>
            <a:pPr algn="just"/>
            <a:endParaRPr lang="en-US" sz="2000" dirty="0" smtClean="0">
              <a:latin typeface="Arial" pitchFamily="34" charset="0"/>
              <a:cs typeface="Arial" pitchFamily="34" charset="0"/>
            </a:endParaRPr>
          </a:p>
          <a:p>
            <a:pPr algn="just">
              <a:buNone/>
            </a:pP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Displacement of teeth.</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Shows predilection for </a:t>
            </a:r>
            <a:r>
              <a:rPr lang="en-US" sz="2000" dirty="0" smtClean="0">
                <a:solidFill>
                  <a:srgbClr val="92D050"/>
                </a:solidFill>
                <a:latin typeface="Arial" pitchFamily="34" charset="0"/>
                <a:cs typeface="Arial" pitchFamily="34" charset="0"/>
              </a:rPr>
              <a:t>female in the 3</a:t>
            </a:r>
            <a:r>
              <a:rPr lang="en-US" sz="2000" baseline="30000" dirty="0" smtClean="0">
                <a:solidFill>
                  <a:srgbClr val="92D050"/>
                </a:solidFill>
                <a:latin typeface="Arial" pitchFamily="34" charset="0"/>
                <a:cs typeface="Arial" pitchFamily="34" charset="0"/>
              </a:rPr>
              <a:t>rd</a:t>
            </a:r>
            <a:r>
              <a:rPr lang="en-US" sz="2000" dirty="0" smtClean="0">
                <a:solidFill>
                  <a:srgbClr val="92D050"/>
                </a:solidFill>
                <a:latin typeface="Arial" pitchFamily="34" charset="0"/>
                <a:cs typeface="Arial" pitchFamily="34" charset="0"/>
              </a:rPr>
              <a:t> and 4</a:t>
            </a:r>
            <a:r>
              <a:rPr lang="en-US" sz="2000" baseline="30000" dirty="0" smtClean="0">
                <a:solidFill>
                  <a:srgbClr val="92D050"/>
                </a:solidFill>
                <a:latin typeface="Arial" pitchFamily="34" charset="0"/>
                <a:cs typeface="Arial" pitchFamily="34" charset="0"/>
              </a:rPr>
              <a:t>th</a:t>
            </a:r>
            <a:r>
              <a:rPr lang="en-US" sz="2000" dirty="0" smtClean="0">
                <a:solidFill>
                  <a:srgbClr val="92D050"/>
                </a:solidFill>
                <a:latin typeface="Arial" pitchFamily="34" charset="0"/>
                <a:cs typeface="Arial" pitchFamily="34" charset="0"/>
              </a:rPr>
              <a:t> decade.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Radiographic presentation varies from </a:t>
            </a:r>
            <a:r>
              <a:rPr lang="en-US" sz="2000" dirty="0" err="1" smtClean="0">
                <a:latin typeface="Arial" pitchFamily="34" charset="0"/>
                <a:cs typeface="Arial" pitchFamily="34" charset="0"/>
              </a:rPr>
              <a:t>radiolucency</a:t>
            </a:r>
            <a:r>
              <a:rPr lang="en-US" sz="2000" dirty="0" smtClean="0">
                <a:latin typeface="Arial" pitchFamily="34" charset="0"/>
                <a:cs typeface="Arial" pitchFamily="34" charset="0"/>
              </a:rPr>
              <a:t> to mixed </a:t>
            </a:r>
            <a:r>
              <a:rPr lang="en-US" sz="2000" dirty="0" err="1" smtClean="0">
                <a:latin typeface="Arial" pitchFamily="34" charset="0"/>
                <a:cs typeface="Arial" pitchFamily="34" charset="0"/>
              </a:rPr>
              <a:t>radiopacity</a:t>
            </a:r>
            <a:r>
              <a:rPr lang="en-US" sz="2000" dirty="0" smtClean="0">
                <a:latin typeface="Arial" pitchFamily="34" charset="0"/>
                <a:cs typeface="Arial" pitchFamily="34" charset="0"/>
              </a:rPr>
              <a:t> according to stage of the lesion.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May cause root divergence and </a:t>
            </a:r>
            <a:r>
              <a:rPr lang="en-US" sz="2000" dirty="0" err="1" smtClean="0">
                <a:latin typeface="Arial" pitchFamily="34" charset="0"/>
                <a:cs typeface="Arial" pitchFamily="34" charset="0"/>
              </a:rPr>
              <a:t>resorbtion</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May result </a:t>
            </a:r>
            <a:r>
              <a:rPr lang="en-US" sz="2000" b="1" dirty="0" smtClean="0">
                <a:solidFill>
                  <a:srgbClr val="92D050"/>
                </a:solidFill>
                <a:latin typeface="Arial" pitchFamily="34" charset="0"/>
                <a:cs typeface="Arial" pitchFamily="34" charset="0"/>
              </a:rPr>
              <a:t>downwards bowing of the inferior cortex of mandible</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6400800" y="4038600"/>
            <a:ext cx="2743200" cy="212697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r="6486"/>
          <a:stretch>
            <a:fillRect/>
          </a:stretch>
        </p:blipFill>
        <p:spPr bwMode="auto">
          <a:xfrm>
            <a:off x="6477000" y="1219200"/>
            <a:ext cx="2667000" cy="18846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09"/>
            <a:ext cx="5105400" cy="7869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52400" y="838200"/>
            <a:ext cx="6248400" cy="5562599"/>
          </a:xfrm>
        </p:spPr>
        <p:txBody>
          <a:bodyPr>
            <a:normAutofit/>
          </a:bodyPr>
          <a:lstStyle/>
          <a:p>
            <a:pPr algn="just"/>
            <a:r>
              <a:rPr lang="en-US" sz="2000" dirty="0" smtClean="0">
                <a:latin typeface="Arial" pitchFamily="34" charset="0"/>
                <a:cs typeface="Arial" pitchFamily="34" charset="0"/>
              </a:rPr>
              <a:t>Lesion is </a:t>
            </a:r>
            <a:r>
              <a:rPr lang="en-US" sz="2000" dirty="0" smtClean="0">
                <a:solidFill>
                  <a:srgbClr val="92D050"/>
                </a:solidFill>
                <a:latin typeface="Arial" pitchFamily="34" charset="0"/>
                <a:cs typeface="Arial" pitchFamily="34" charset="0"/>
              </a:rPr>
              <a:t>well-demarcated</a:t>
            </a:r>
            <a:r>
              <a:rPr lang="en-US" sz="2000" dirty="0" smtClean="0">
                <a:latin typeface="Arial" pitchFamily="34" charset="0"/>
                <a:cs typeface="Arial" pitchFamily="34" charset="0"/>
              </a:rPr>
              <a:t> from surrounding bone .</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Consist of fibrous tissue of varying degree of </a:t>
            </a:r>
            <a:r>
              <a:rPr lang="en-US" sz="2000" dirty="0" err="1" smtClean="0">
                <a:latin typeface="Arial" pitchFamily="34" charset="0"/>
                <a:cs typeface="Arial" pitchFamily="34" charset="0"/>
              </a:rPr>
              <a:t>cellularity</a:t>
            </a:r>
            <a:r>
              <a:rPr lang="en-US" sz="2000" dirty="0" smtClean="0">
                <a:latin typeface="Arial" pitchFamily="34" charset="0"/>
                <a:cs typeface="Arial" pitchFamily="34" charset="0"/>
              </a:rPr>
              <a:t> containing mineralized material.</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Collagen fibers are arranged in discrete bundles interspersed with large, active, proliferating fibroblasts. </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Few mitotic figures may be seen but no cellular </a:t>
            </a:r>
            <a:r>
              <a:rPr lang="en-US" sz="2000" dirty="0" err="1" smtClean="0">
                <a:latin typeface="Arial" pitchFamily="34" charset="0"/>
                <a:cs typeface="Arial" pitchFamily="34" charset="0"/>
              </a:rPr>
              <a:t>pleomorphism</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Hard tissue may be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of </a:t>
            </a:r>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or </a:t>
            </a:r>
            <a:r>
              <a:rPr lang="en-US" sz="2000" dirty="0" err="1" smtClean="0">
                <a:latin typeface="Arial" pitchFamily="34" charset="0"/>
                <a:cs typeface="Arial" pitchFamily="34" charset="0"/>
              </a:rPr>
              <a:t>cementum</a:t>
            </a:r>
            <a:r>
              <a:rPr lang="en-US" sz="2000" dirty="0" smtClean="0">
                <a:latin typeface="Arial" pitchFamily="34" charset="0"/>
                <a:cs typeface="Arial" pitchFamily="34" charset="0"/>
              </a:rPr>
              <a:t> like spherules.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Bony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show peripheral </a:t>
            </a:r>
            <a:r>
              <a:rPr lang="en-US" sz="2000" dirty="0" err="1" smtClean="0">
                <a:latin typeface="Arial" pitchFamily="34" charset="0"/>
                <a:cs typeface="Arial" pitchFamily="34" charset="0"/>
              </a:rPr>
              <a:t>osteoblastic</a:t>
            </a:r>
            <a:r>
              <a:rPr lang="en-US" sz="2000" dirty="0" smtClean="0">
                <a:latin typeface="Arial" pitchFamily="34" charset="0"/>
                <a:cs typeface="Arial" pitchFamily="34" charset="0"/>
              </a:rPr>
              <a:t> riming.</a:t>
            </a:r>
          </a:p>
        </p:txBody>
      </p:sp>
      <p:pic>
        <p:nvPicPr>
          <p:cNvPr id="2055" name="Picture 7"/>
          <p:cNvPicPr>
            <a:picLocks noChangeAspect="1" noChangeArrowheads="1"/>
          </p:cNvPicPr>
          <p:nvPr/>
        </p:nvPicPr>
        <p:blipFill>
          <a:blip r:embed="rId3" cstate="print"/>
          <a:srcRect r="51046"/>
          <a:stretch>
            <a:fillRect/>
          </a:stretch>
        </p:blipFill>
        <p:spPr bwMode="auto">
          <a:xfrm>
            <a:off x="6477000" y="1752600"/>
            <a:ext cx="2667000" cy="2271758"/>
          </a:xfrm>
          <a:prstGeom prst="rect">
            <a:avLst/>
          </a:prstGeom>
          <a:noFill/>
          <a:ln w="9525">
            <a:noFill/>
            <a:miter lim="800000"/>
            <a:headEnd/>
            <a:tailEnd/>
          </a:ln>
        </p:spPr>
      </p:pic>
      <p:pic>
        <p:nvPicPr>
          <p:cNvPr id="2056" name="Picture 8"/>
          <p:cNvPicPr>
            <a:picLocks noChangeAspect="1" noChangeArrowheads="1"/>
          </p:cNvPicPr>
          <p:nvPr/>
        </p:nvPicPr>
        <p:blipFill>
          <a:blip r:embed="rId3" cstate="print"/>
          <a:srcRect l="50196"/>
          <a:stretch>
            <a:fillRect/>
          </a:stretch>
        </p:blipFill>
        <p:spPr bwMode="auto">
          <a:xfrm>
            <a:off x="6477000" y="4167800"/>
            <a:ext cx="2667000" cy="223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5791200" cy="786936"/>
          </a:xfrm>
        </p:spPr>
        <p:txBody>
          <a:bodyPr>
            <a:normAutofit/>
          </a:bodyPr>
          <a:lstStyle/>
          <a:p>
            <a:r>
              <a:rPr lang="en-US" sz="3200" i="1" u="sng" dirty="0" smtClean="0">
                <a:solidFill>
                  <a:srgbClr val="FFFF00"/>
                </a:solidFill>
                <a:latin typeface="Arial" pitchFamily="34" charset="0"/>
                <a:cs typeface="Arial" pitchFamily="34" charset="0"/>
              </a:rPr>
              <a:t>Treatment and prognosis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The lesion is circumscribed.</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Conservative surgical excision is preferred.</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When it destroys considerable amount of bone, resection followed by grafting is done.</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Prognosis is good with rare chance of recurrence.</a:t>
            </a:r>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5638800" cy="914400"/>
          </a:xfrm>
        </p:spPr>
        <p:txBody>
          <a:bodyPr>
            <a:normAutofit/>
          </a:bodyPr>
          <a:lstStyle/>
          <a:p>
            <a:r>
              <a:rPr lang="en-US" sz="3200" i="1" u="sng" dirty="0" smtClean="0">
                <a:solidFill>
                  <a:srgbClr val="FFFF00"/>
                </a:solidFill>
                <a:latin typeface="Arial" pitchFamily="34" charset="0"/>
                <a:cs typeface="Arial" pitchFamily="34" charset="0"/>
              </a:rPr>
              <a:t>Juvenile ossifying </a:t>
            </a:r>
            <a:r>
              <a:rPr lang="en-US" sz="3200" i="1" u="sng" dirty="0" err="1" smtClean="0">
                <a:solidFill>
                  <a:srgbClr val="FFFF00"/>
                </a:solidFill>
                <a:latin typeface="Arial" pitchFamily="34" charset="0"/>
                <a:cs typeface="Arial" pitchFamily="34" charset="0"/>
              </a:rPr>
              <a:t>fibroma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304800" y="1143000"/>
            <a:ext cx="8382000" cy="5486399"/>
          </a:xfrm>
        </p:spPr>
        <p:txBody>
          <a:bodyPr>
            <a:normAutofit/>
          </a:bodyPr>
          <a:lstStyle/>
          <a:p>
            <a:pPr algn="just"/>
            <a:r>
              <a:rPr lang="en-US" sz="2000" dirty="0" smtClean="0">
                <a:latin typeface="Arial" pitchFamily="34" charset="0"/>
                <a:cs typeface="Arial" pitchFamily="34" charset="0"/>
              </a:rPr>
              <a:t>Lesion consisting of cell rich fibrous tissue containing bands of cellular </a:t>
            </a:r>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without </a:t>
            </a:r>
            <a:r>
              <a:rPr lang="en-US" sz="2000" dirty="0" err="1" smtClean="0">
                <a:latin typeface="Arial" pitchFamily="34" charset="0"/>
                <a:cs typeface="Arial" pitchFamily="34" charset="0"/>
              </a:rPr>
              <a:t>osteoblastic</a:t>
            </a:r>
            <a:r>
              <a:rPr lang="en-US" sz="2000" dirty="0" smtClean="0">
                <a:latin typeface="Arial" pitchFamily="34" charset="0"/>
                <a:cs typeface="Arial" pitchFamily="34" charset="0"/>
              </a:rPr>
              <a:t> riming together with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 of more typical bone. (WHO)</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They are </a:t>
            </a:r>
            <a:r>
              <a:rPr lang="en-US" sz="2000" i="1" dirty="0" smtClean="0">
                <a:solidFill>
                  <a:srgbClr val="FFFF00"/>
                </a:solidFill>
                <a:latin typeface="Arial" pitchFamily="34" charset="0"/>
                <a:cs typeface="Arial" pitchFamily="34" charset="0"/>
              </a:rPr>
              <a:t>highly aggressive </a:t>
            </a:r>
            <a:r>
              <a:rPr lang="en-US" sz="2000" dirty="0" smtClean="0">
                <a:latin typeface="Arial" pitchFamily="34" charset="0"/>
                <a:cs typeface="Arial" pitchFamily="34" charset="0"/>
              </a:rPr>
              <a:t>and have a strong </a:t>
            </a:r>
            <a:r>
              <a:rPr lang="en-US" sz="2000" i="1" dirty="0" smtClean="0">
                <a:solidFill>
                  <a:srgbClr val="FFFF00"/>
                </a:solidFill>
                <a:latin typeface="Arial" pitchFamily="34" charset="0"/>
                <a:cs typeface="Arial" pitchFamily="34" charset="0"/>
              </a:rPr>
              <a:t>tendency to recur</a:t>
            </a:r>
            <a:r>
              <a:rPr lang="en-US" sz="2000" dirty="0" smtClean="0">
                <a:solidFill>
                  <a:srgbClr val="FFFF00"/>
                </a:solidFill>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Based on </a:t>
            </a:r>
            <a:r>
              <a:rPr lang="en-US" sz="2000" dirty="0" err="1" smtClean="0">
                <a:latin typeface="Arial" pitchFamily="34" charset="0"/>
                <a:cs typeface="Arial" pitchFamily="34" charset="0"/>
              </a:rPr>
              <a:t>histopathological</a:t>
            </a:r>
            <a:r>
              <a:rPr lang="en-US" sz="2000" dirty="0" smtClean="0">
                <a:latin typeface="Arial" pitchFamily="34" charset="0"/>
                <a:cs typeface="Arial" pitchFamily="34" charset="0"/>
              </a:rPr>
              <a:t> and clinical features two types:</a:t>
            </a:r>
          </a:p>
          <a:p>
            <a:pPr algn="just"/>
            <a:endParaRPr lang="en-US" sz="2000" dirty="0" smtClean="0">
              <a:solidFill>
                <a:srgbClr val="92D050"/>
              </a:solidFill>
              <a:latin typeface="Arial" pitchFamily="34" charset="0"/>
              <a:cs typeface="Arial" pitchFamily="34" charset="0"/>
            </a:endParaRPr>
          </a:p>
          <a:p>
            <a:pPr algn="just">
              <a:buNone/>
            </a:pPr>
            <a:r>
              <a:rPr lang="en-US" sz="2000" dirty="0" smtClean="0">
                <a:solidFill>
                  <a:srgbClr val="92D050"/>
                </a:solidFill>
                <a:latin typeface="Arial" pitchFamily="34" charset="0"/>
                <a:cs typeface="Arial" pitchFamily="34" charset="0"/>
              </a:rPr>
              <a:t>1. </a:t>
            </a:r>
            <a:r>
              <a:rPr lang="en-US" sz="2000" dirty="0" err="1" smtClean="0">
                <a:solidFill>
                  <a:srgbClr val="92D050"/>
                </a:solidFill>
                <a:latin typeface="Arial" pitchFamily="34" charset="0"/>
                <a:cs typeface="Arial" pitchFamily="34" charset="0"/>
              </a:rPr>
              <a:t>Trabecular</a:t>
            </a:r>
            <a:endParaRPr lang="en-US" sz="2000" dirty="0" smtClean="0">
              <a:solidFill>
                <a:srgbClr val="92D050"/>
              </a:solidFill>
              <a:latin typeface="Arial" pitchFamily="34" charset="0"/>
              <a:cs typeface="Arial" pitchFamily="34" charset="0"/>
            </a:endParaRPr>
          </a:p>
          <a:p>
            <a:pPr algn="just"/>
            <a:endParaRPr lang="en-US" sz="2000" dirty="0" smtClean="0">
              <a:solidFill>
                <a:srgbClr val="92D050"/>
              </a:solidFill>
              <a:latin typeface="Arial" pitchFamily="34" charset="0"/>
              <a:cs typeface="Arial" pitchFamily="34" charset="0"/>
            </a:endParaRPr>
          </a:p>
          <a:p>
            <a:pPr algn="just">
              <a:buNone/>
            </a:pPr>
            <a:r>
              <a:rPr lang="en-US" sz="2000" dirty="0" smtClean="0">
                <a:solidFill>
                  <a:srgbClr val="92D050"/>
                </a:solidFill>
                <a:latin typeface="Arial" pitchFamily="34" charset="0"/>
                <a:cs typeface="Arial" pitchFamily="34" charset="0"/>
              </a:rPr>
              <a:t>2. </a:t>
            </a:r>
            <a:r>
              <a:rPr lang="en-US" sz="2000" dirty="0" err="1" smtClean="0">
                <a:solidFill>
                  <a:srgbClr val="92D050"/>
                </a:solidFill>
                <a:latin typeface="Arial" pitchFamily="34" charset="0"/>
                <a:cs typeface="Arial" pitchFamily="34" charset="0"/>
              </a:rPr>
              <a:t>Psammomatoid</a:t>
            </a:r>
            <a:r>
              <a:rPr lang="en-US" sz="2000" dirty="0" smtClean="0">
                <a:solidFill>
                  <a:srgbClr val="92D050"/>
                </a:solidFill>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Psammomatoid</a:t>
            </a:r>
            <a:r>
              <a:rPr lang="en-US" sz="2000" dirty="0" smtClean="0">
                <a:latin typeface="Arial" pitchFamily="34" charset="0"/>
                <a:cs typeface="Arial" pitchFamily="34" charset="0"/>
              </a:rPr>
              <a:t> variant is more common.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Arises due to nonrandom chromosomal breakpoint at Xq26 and 2q33 resulting in (X;2) translocation.</a:t>
            </a:r>
          </a:p>
          <a:p>
            <a:pPr algn="just"/>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3581400" cy="786936"/>
          </a:xfrm>
        </p:spPr>
        <p:txBody>
          <a:bodyPr>
            <a:normAutofit/>
          </a:bodyPr>
          <a:lstStyle/>
          <a:p>
            <a:r>
              <a:rPr lang="en-US" sz="3200" i="1" u="sng" dirty="0" smtClean="0">
                <a:solidFill>
                  <a:srgbClr val="FFFF00"/>
                </a:solidFill>
                <a:latin typeface="Arial" pitchFamily="34" charset="0"/>
                <a:cs typeface="Arial" pitchFamily="34" charset="0"/>
              </a:rPr>
              <a:t>Clinical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52400" y="838200"/>
            <a:ext cx="5867400" cy="5791199"/>
          </a:xfrm>
        </p:spPr>
        <p:txBody>
          <a:bodyPr>
            <a:normAutofit/>
          </a:bodyPr>
          <a:lstStyle/>
          <a:p>
            <a:pPr algn="just"/>
            <a:r>
              <a:rPr lang="en-US" sz="2000" dirty="0" smtClean="0">
                <a:latin typeface="Arial" pitchFamily="34" charset="0"/>
                <a:cs typeface="Arial" pitchFamily="34" charset="0"/>
              </a:rPr>
              <a:t>Mean age in case of </a:t>
            </a:r>
            <a:r>
              <a:rPr lang="en-US" sz="2000" u="sng" dirty="0" err="1" smtClean="0">
                <a:solidFill>
                  <a:srgbClr val="FFFF00"/>
                </a:solidFill>
                <a:latin typeface="Arial" pitchFamily="34" charset="0"/>
                <a:cs typeface="Arial" pitchFamily="34" charset="0"/>
              </a:rPr>
              <a:t>trabecular</a:t>
            </a:r>
            <a:r>
              <a:rPr lang="en-US" sz="2000" dirty="0" smtClean="0">
                <a:latin typeface="Arial" pitchFamily="34" charset="0"/>
                <a:cs typeface="Arial" pitchFamily="34" charset="0"/>
              </a:rPr>
              <a:t> variant is </a:t>
            </a:r>
            <a:r>
              <a:rPr lang="en-US" sz="2000" dirty="0" smtClean="0">
                <a:solidFill>
                  <a:srgbClr val="92D050"/>
                </a:solidFill>
                <a:latin typeface="Arial" pitchFamily="34" charset="0"/>
                <a:cs typeface="Arial" pitchFamily="34" charset="0"/>
              </a:rPr>
              <a:t>11 years.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In case of </a:t>
            </a:r>
            <a:r>
              <a:rPr lang="en-US" sz="2000" u="sng" dirty="0" err="1" smtClean="0">
                <a:solidFill>
                  <a:srgbClr val="FFFF00"/>
                </a:solidFill>
                <a:latin typeface="Arial" pitchFamily="34" charset="0"/>
                <a:cs typeface="Arial" pitchFamily="34" charset="0"/>
              </a:rPr>
              <a:t>psammomatoid</a:t>
            </a:r>
            <a:r>
              <a:rPr lang="en-US" sz="2000" dirty="0" smtClean="0">
                <a:solidFill>
                  <a:srgbClr val="FFFF00"/>
                </a:solidFill>
                <a:latin typeface="Arial" pitchFamily="34" charset="0"/>
                <a:cs typeface="Arial" pitchFamily="34" charset="0"/>
              </a:rPr>
              <a:t> </a:t>
            </a:r>
            <a:r>
              <a:rPr lang="en-US" sz="2000" dirty="0" smtClean="0">
                <a:latin typeface="Arial" pitchFamily="34" charset="0"/>
                <a:cs typeface="Arial" pitchFamily="34" charset="0"/>
              </a:rPr>
              <a:t>variant it is </a:t>
            </a:r>
            <a:r>
              <a:rPr lang="en-US" sz="2000" dirty="0" smtClean="0">
                <a:solidFill>
                  <a:srgbClr val="92D050"/>
                </a:solidFill>
                <a:latin typeface="Arial" pitchFamily="34" charset="0"/>
                <a:cs typeface="Arial" pitchFamily="34" charset="0"/>
              </a:rPr>
              <a:t>22 years.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They often grow rapidly as well-circumscribed lesion. </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Reveals a </a:t>
            </a:r>
            <a:r>
              <a:rPr lang="en-US" sz="2000" dirty="0" smtClean="0">
                <a:solidFill>
                  <a:srgbClr val="92D050"/>
                </a:solidFill>
                <a:latin typeface="Arial" pitchFamily="34" charset="0"/>
                <a:cs typeface="Arial" pitchFamily="34" charset="0"/>
              </a:rPr>
              <a:t>maxillary</a:t>
            </a:r>
            <a:r>
              <a:rPr lang="en-US" sz="2000" dirty="0" smtClean="0">
                <a:latin typeface="Arial" pitchFamily="34" charset="0"/>
                <a:cs typeface="Arial" pitchFamily="34" charset="0"/>
              </a:rPr>
              <a:t> predominance.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Results cortical expansion followed by clinically detectable facial enlargement.</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Psammomatoid</a:t>
            </a:r>
            <a:r>
              <a:rPr lang="en-US" sz="2000" dirty="0" smtClean="0">
                <a:latin typeface="Arial" pitchFamily="34" charset="0"/>
                <a:cs typeface="Arial" pitchFamily="34" charset="0"/>
              </a:rPr>
              <a:t> variant is more commonly seen in orbital, frontal bone and </a:t>
            </a:r>
            <a:r>
              <a:rPr lang="en-US" sz="2000" dirty="0" err="1" smtClean="0">
                <a:latin typeface="Arial" pitchFamily="34" charset="0"/>
                <a:cs typeface="Arial" pitchFamily="34" charset="0"/>
              </a:rPr>
              <a:t>paranasal</a:t>
            </a:r>
            <a:r>
              <a:rPr lang="en-US" sz="2000" dirty="0" smtClean="0">
                <a:latin typeface="Arial" pitchFamily="34" charset="0"/>
                <a:cs typeface="Arial" pitchFamily="34" charset="0"/>
              </a:rPr>
              <a:t> sinuses.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May cause nasal obstruction, </a:t>
            </a:r>
            <a:r>
              <a:rPr lang="en-US" sz="2000" dirty="0" err="1" smtClean="0">
                <a:latin typeface="Arial" pitchFamily="34" charset="0"/>
                <a:cs typeface="Arial" pitchFamily="34" charset="0"/>
              </a:rPr>
              <a:t>exophthalmos</a:t>
            </a:r>
            <a:r>
              <a:rPr lang="en-US" sz="2000" dirty="0" smtClean="0">
                <a:latin typeface="Arial" pitchFamily="34" charset="0"/>
                <a:cs typeface="Arial" pitchFamily="34" charset="0"/>
              </a:rPr>
              <a:t> and </a:t>
            </a:r>
            <a:r>
              <a:rPr lang="en-US" sz="2000" dirty="0" err="1" smtClean="0">
                <a:latin typeface="Arial" pitchFamily="34" charset="0"/>
                <a:cs typeface="Arial" pitchFamily="34" charset="0"/>
              </a:rPr>
              <a:t>proptosis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6019800" y="1447800"/>
            <a:ext cx="3124200"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4419600" cy="710736"/>
          </a:xfrm>
        </p:spPr>
        <p:txBody>
          <a:bodyPr>
            <a:normAutofit/>
          </a:bodyPr>
          <a:lstStyle/>
          <a:p>
            <a:r>
              <a:rPr lang="en-US" sz="3200" i="1" u="sng" dirty="0" smtClean="0">
                <a:solidFill>
                  <a:srgbClr val="FFFF00"/>
                </a:solidFill>
                <a:latin typeface="Arial" pitchFamily="34" charset="0"/>
                <a:cs typeface="Arial" pitchFamily="34" charset="0"/>
              </a:rPr>
              <a:t>Radiographic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52400" y="1219200"/>
            <a:ext cx="5486400" cy="5410200"/>
          </a:xfrm>
        </p:spPr>
        <p:txBody>
          <a:bodyPr>
            <a:normAutofit/>
          </a:bodyPr>
          <a:lstStyle/>
          <a:p>
            <a:pPr algn="just"/>
            <a:r>
              <a:rPr lang="en-US" sz="2000" dirty="0" err="1" smtClean="0">
                <a:latin typeface="Arial" pitchFamily="34" charset="0"/>
                <a:cs typeface="Arial" pitchFamily="34" charset="0"/>
              </a:rPr>
              <a:t>Radigraphically</a:t>
            </a:r>
            <a:r>
              <a:rPr lang="en-US" sz="2000" dirty="0" smtClean="0">
                <a:latin typeface="Arial" pitchFamily="34" charset="0"/>
                <a:cs typeface="Arial" pitchFamily="34" charset="0"/>
              </a:rPr>
              <a:t> they present as expansive and well-demarcated lesion.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Show varying degree of </a:t>
            </a:r>
            <a:r>
              <a:rPr lang="en-US" sz="2000" dirty="0" err="1" smtClean="0">
                <a:latin typeface="Arial" pitchFamily="34" charset="0"/>
                <a:cs typeface="Arial" pitchFamily="34" charset="0"/>
              </a:rPr>
              <a:t>radiolucency</a:t>
            </a:r>
            <a:r>
              <a:rPr lang="en-US" sz="2000" dirty="0" smtClean="0">
                <a:latin typeface="Arial" pitchFamily="34" charset="0"/>
                <a:cs typeface="Arial" pitchFamily="34" charset="0"/>
              </a:rPr>
              <a:t> and </a:t>
            </a:r>
            <a:r>
              <a:rPr lang="en-US" sz="2000" dirty="0" err="1" smtClean="0">
                <a:latin typeface="Arial" pitchFamily="34" charset="0"/>
                <a:cs typeface="Arial" pitchFamily="34" charset="0"/>
              </a:rPr>
              <a:t>radiopacity</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May result cortical thinning and perforation.</a:t>
            </a:r>
          </a:p>
          <a:p>
            <a:pPr algn="just"/>
            <a:endParaRPr lang="en-US" sz="2000" dirty="0" smtClean="0">
              <a:latin typeface="Arial" pitchFamily="34" charset="0"/>
              <a:cs typeface="Arial" pitchFamily="34" charset="0"/>
            </a:endParaRPr>
          </a:p>
          <a:p>
            <a:pPr algn="just"/>
            <a:r>
              <a:rPr lang="en-US" sz="2000" dirty="0" smtClean="0">
                <a:solidFill>
                  <a:srgbClr val="92D050"/>
                </a:solidFill>
                <a:latin typeface="Arial" pitchFamily="34" charset="0"/>
                <a:cs typeface="Arial" pitchFamily="34" charset="0"/>
              </a:rPr>
              <a:t>Ground-glass or multifocal honeycomb like appearance.</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Psammomatoid</a:t>
            </a:r>
            <a:r>
              <a:rPr lang="en-US" sz="2000" dirty="0" smtClean="0">
                <a:latin typeface="Arial" pitchFamily="34" charset="0"/>
                <a:cs typeface="Arial" pitchFamily="34" charset="0"/>
              </a:rPr>
              <a:t> variant appears </a:t>
            </a:r>
            <a:r>
              <a:rPr lang="en-US" sz="2000" dirty="0" err="1" smtClean="0">
                <a:latin typeface="Arial" pitchFamily="34" charset="0"/>
                <a:cs typeface="Arial" pitchFamily="34" charset="0"/>
              </a:rPr>
              <a:t>multilocular</a:t>
            </a:r>
            <a:r>
              <a:rPr lang="en-US" sz="2000" dirty="0" smtClean="0">
                <a:latin typeface="Arial" pitchFamily="34" charset="0"/>
                <a:cs typeface="Arial" pitchFamily="34" charset="0"/>
              </a:rPr>
              <a:t> in CT.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Enhancement of bony wall in CT is suggestive of </a:t>
            </a:r>
            <a:r>
              <a:rPr lang="en-US" sz="2000" dirty="0" err="1" smtClean="0">
                <a:latin typeface="Arial" pitchFamily="34" charset="0"/>
                <a:cs typeface="Arial" pitchFamily="34" charset="0"/>
              </a:rPr>
              <a:t>psammomatoid</a:t>
            </a:r>
            <a:r>
              <a:rPr lang="en-US" sz="2000" dirty="0" smtClean="0">
                <a:latin typeface="Arial" pitchFamily="34" charset="0"/>
                <a:cs typeface="Arial" pitchFamily="34" charset="0"/>
              </a:rPr>
              <a:t> variant.</a:t>
            </a:r>
          </a:p>
          <a:p>
            <a:endParaRPr lang="en-US" sz="2000" dirty="0" smtClean="0">
              <a:latin typeface="Arial" pitchFamily="34" charset="0"/>
              <a:cs typeface="Arial" pitchFamily="34" charset="0"/>
            </a:endParaRPr>
          </a:p>
          <a:p>
            <a:pPr>
              <a:buNone/>
            </a:pP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867400" y="1447800"/>
            <a:ext cx="3072931" cy="23717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34503"/>
          <a:stretch>
            <a:fillRect/>
          </a:stretch>
        </p:blipFill>
        <p:spPr bwMode="auto">
          <a:xfrm>
            <a:off x="5943600" y="3886200"/>
            <a:ext cx="2950846"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5943600"/>
            <a:ext cx="8382000" cy="646331"/>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Roy </a:t>
            </a:r>
            <a:r>
              <a:rPr lang="en-US" dirty="0" err="1" smtClean="0">
                <a:solidFill>
                  <a:srgbClr val="FF0000"/>
                </a:solidFill>
                <a:latin typeface="Arial" pitchFamily="34" charset="0"/>
                <a:cs typeface="Arial" pitchFamily="34" charset="0"/>
              </a:rPr>
              <a:t>Eversol</a:t>
            </a:r>
            <a:r>
              <a:rPr lang="en-US" dirty="0" smtClean="0">
                <a:solidFill>
                  <a:srgbClr val="FF0000"/>
                </a:solidFill>
                <a:latin typeface="Arial" pitchFamily="34" charset="0"/>
                <a:cs typeface="Arial" pitchFamily="34" charset="0"/>
              </a:rPr>
              <a:t> et al</a:t>
            </a:r>
            <a:r>
              <a:rPr lang="en-US" dirty="0" smtClean="0">
                <a:latin typeface="Arial" pitchFamily="34" charset="0"/>
                <a:cs typeface="Arial" pitchFamily="34" charset="0"/>
              </a:rPr>
              <a:t>:  Benign fibro osseous lesions of craniofacial complex:</a:t>
            </a:r>
          </a:p>
          <a:p>
            <a:r>
              <a:rPr lang="en-US" dirty="0" smtClean="0">
                <a:latin typeface="Arial" pitchFamily="34" charset="0"/>
                <a:cs typeface="Arial" pitchFamily="34" charset="0"/>
              </a:rPr>
              <a:t> a review: Head and neck </a:t>
            </a:r>
            <a:r>
              <a:rPr lang="en-US" dirty="0" err="1" smtClean="0">
                <a:latin typeface="Arial" pitchFamily="34" charset="0"/>
                <a:cs typeface="Arial" pitchFamily="34" charset="0"/>
              </a:rPr>
              <a:t>patholgy</a:t>
            </a:r>
            <a:r>
              <a:rPr lang="en-US" dirty="0" smtClean="0">
                <a:latin typeface="Arial" pitchFamily="34" charset="0"/>
                <a:cs typeface="Arial" pitchFamily="34" charset="0"/>
              </a:rPr>
              <a:t> 2008: 2: 177-202</a:t>
            </a:r>
            <a:endParaRPr lang="en-IN" dirty="0">
              <a:latin typeface="Arial" pitchFamily="34" charset="0"/>
              <a:cs typeface="Arial" pitchFamily="34" charset="0"/>
            </a:endParaRPr>
          </a:p>
        </p:txBody>
      </p:sp>
      <p:sp>
        <p:nvSpPr>
          <p:cNvPr id="7" name="Content Placeholder 6"/>
          <p:cNvSpPr>
            <a:spLocks noGrp="1"/>
          </p:cNvSpPr>
          <p:nvPr>
            <p:ph idx="1"/>
          </p:nvPr>
        </p:nvSpPr>
        <p:spPr>
          <a:xfrm>
            <a:off x="457200" y="381000"/>
            <a:ext cx="8229600" cy="5258116"/>
          </a:xfrm>
        </p:spPr>
        <p:txBody>
          <a:bodyPr>
            <a:normAutofit/>
          </a:bodyPr>
          <a:lstStyle/>
          <a:p>
            <a:r>
              <a:rPr lang="en-US" sz="2000" i="1" dirty="0" smtClean="0">
                <a:solidFill>
                  <a:srgbClr val="FFFF00"/>
                </a:solidFill>
                <a:latin typeface="Arial" pitchFamily="34" charset="0"/>
                <a:cs typeface="Arial" pitchFamily="34" charset="0"/>
              </a:rPr>
              <a:t>A. </a:t>
            </a:r>
            <a:r>
              <a:rPr lang="en-US" sz="2400" i="1" dirty="0" smtClean="0">
                <a:solidFill>
                  <a:srgbClr val="FFFF00"/>
                </a:solidFill>
                <a:latin typeface="Arial" pitchFamily="34" charset="0"/>
                <a:cs typeface="Arial" pitchFamily="34" charset="0"/>
              </a:rPr>
              <a:t>Bone dysplasia:</a:t>
            </a:r>
          </a:p>
          <a:p>
            <a:r>
              <a:rPr lang="en-US" sz="2400" dirty="0" smtClean="0">
                <a:solidFill>
                  <a:srgbClr val="002060"/>
                </a:solidFill>
                <a:latin typeface="Arial" pitchFamily="34" charset="0"/>
                <a:cs typeface="Arial" pitchFamily="34" charset="0"/>
              </a:rPr>
              <a:t>1. Fibrous dysplasia.</a:t>
            </a: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Monostotic</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Polyostotic</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Polyostotic</a:t>
            </a:r>
            <a:r>
              <a:rPr lang="en-US" sz="2400" dirty="0" smtClean="0">
                <a:latin typeface="Arial" pitchFamily="34" charset="0"/>
                <a:cs typeface="Arial" pitchFamily="34" charset="0"/>
              </a:rPr>
              <a:t> with </a:t>
            </a:r>
            <a:r>
              <a:rPr lang="en-US" sz="2400" dirty="0" err="1" smtClean="0">
                <a:latin typeface="Arial" pitchFamily="34" charset="0"/>
                <a:cs typeface="Arial" pitchFamily="34" charset="0"/>
              </a:rPr>
              <a:t>endocrinopathy</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Osteofibrous</a:t>
            </a:r>
            <a:r>
              <a:rPr lang="en-US" sz="2400" dirty="0" smtClean="0">
                <a:latin typeface="Arial" pitchFamily="34" charset="0"/>
                <a:cs typeface="Arial" pitchFamily="34" charset="0"/>
              </a:rPr>
              <a:t> dysplasia</a:t>
            </a:r>
          </a:p>
          <a:p>
            <a:endParaRPr lang="en-US" sz="2400" dirty="0" smtClean="0">
              <a:latin typeface="Arial" pitchFamily="34" charset="0"/>
              <a:cs typeface="Arial" pitchFamily="34" charset="0"/>
            </a:endParaRPr>
          </a:p>
          <a:p>
            <a:r>
              <a:rPr lang="en-US" sz="2400" dirty="0" smtClean="0">
                <a:solidFill>
                  <a:srgbClr val="002060"/>
                </a:solidFill>
                <a:latin typeface="Arial" pitchFamily="34" charset="0"/>
                <a:cs typeface="Arial" pitchFamily="34" charset="0"/>
              </a:rPr>
              <a:t>2. </a:t>
            </a:r>
            <a:r>
              <a:rPr lang="en-US" sz="2400" dirty="0" err="1" smtClean="0">
                <a:solidFill>
                  <a:srgbClr val="002060"/>
                </a:solidFill>
                <a:latin typeface="Arial" pitchFamily="34" charset="0"/>
                <a:cs typeface="Arial" pitchFamily="34" charset="0"/>
              </a:rPr>
              <a:t>Osteitis</a:t>
            </a:r>
            <a:r>
              <a:rPr lang="en-US" sz="2400" dirty="0" smtClean="0">
                <a:solidFill>
                  <a:srgbClr val="002060"/>
                </a:solidFill>
                <a:latin typeface="Arial" pitchFamily="34" charset="0"/>
                <a:cs typeface="Arial" pitchFamily="34" charset="0"/>
              </a:rPr>
              <a:t> </a:t>
            </a:r>
            <a:r>
              <a:rPr lang="en-US" sz="2400" dirty="0" err="1" smtClean="0">
                <a:solidFill>
                  <a:srgbClr val="002060"/>
                </a:solidFill>
                <a:latin typeface="Arial" pitchFamily="34" charset="0"/>
                <a:cs typeface="Arial" pitchFamily="34" charset="0"/>
              </a:rPr>
              <a:t>deformans</a:t>
            </a:r>
            <a:endParaRPr lang="en-US" sz="2400" dirty="0" smtClean="0">
              <a:solidFill>
                <a:srgbClr val="002060"/>
              </a:solidFill>
              <a:latin typeface="Arial" pitchFamily="34" charset="0"/>
              <a:cs typeface="Arial" pitchFamily="34" charset="0"/>
            </a:endParaRPr>
          </a:p>
          <a:p>
            <a:r>
              <a:rPr lang="en-US" sz="2400" dirty="0" smtClean="0">
                <a:solidFill>
                  <a:srgbClr val="002060"/>
                </a:solidFill>
                <a:latin typeface="Arial" pitchFamily="34" charset="0"/>
                <a:cs typeface="Arial" pitchFamily="34" charset="0"/>
              </a:rPr>
              <a:t>3. </a:t>
            </a:r>
            <a:r>
              <a:rPr lang="en-US" sz="2400" dirty="0" err="1" smtClean="0">
                <a:solidFill>
                  <a:srgbClr val="002060"/>
                </a:solidFill>
                <a:latin typeface="Arial" pitchFamily="34" charset="0"/>
                <a:cs typeface="Arial" pitchFamily="34" charset="0"/>
              </a:rPr>
              <a:t>Pagetoid</a:t>
            </a:r>
            <a:r>
              <a:rPr lang="en-US" sz="2400" dirty="0" smtClean="0">
                <a:solidFill>
                  <a:srgbClr val="002060"/>
                </a:solidFill>
                <a:latin typeface="Arial" pitchFamily="34" charset="0"/>
                <a:cs typeface="Arial" pitchFamily="34" charset="0"/>
              </a:rPr>
              <a:t> hereditary bone dysplasia of </a:t>
            </a:r>
            <a:r>
              <a:rPr lang="en-US" sz="2400" dirty="0" err="1" smtClean="0">
                <a:solidFill>
                  <a:srgbClr val="002060"/>
                </a:solidFill>
                <a:latin typeface="Arial" pitchFamily="34" charset="0"/>
                <a:cs typeface="Arial" pitchFamily="34" charset="0"/>
              </a:rPr>
              <a:t>chieldhood</a:t>
            </a:r>
            <a:r>
              <a:rPr lang="en-US" sz="2400" dirty="0" smtClean="0">
                <a:solidFill>
                  <a:srgbClr val="002060"/>
                </a:solidFill>
                <a:latin typeface="Arial" pitchFamily="34" charset="0"/>
                <a:cs typeface="Arial" pitchFamily="34" charset="0"/>
              </a:rPr>
              <a:t>.</a:t>
            </a:r>
          </a:p>
          <a:p>
            <a:r>
              <a:rPr lang="en-US" sz="2400" dirty="0" smtClean="0">
                <a:solidFill>
                  <a:srgbClr val="002060"/>
                </a:solidFill>
                <a:latin typeface="Arial" pitchFamily="34" charset="0"/>
                <a:cs typeface="Arial" pitchFamily="34" charset="0"/>
              </a:rPr>
              <a:t>4. Segmental </a:t>
            </a:r>
            <a:r>
              <a:rPr lang="en-US" sz="2400" dirty="0" err="1" smtClean="0">
                <a:solidFill>
                  <a:srgbClr val="002060"/>
                </a:solidFill>
                <a:latin typeface="Arial" pitchFamily="34" charset="0"/>
                <a:cs typeface="Arial" pitchFamily="34" charset="0"/>
              </a:rPr>
              <a:t>odontomaxillary</a:t>
            </a:r>
            <a:r>
              <a:rPr lang="en-US" sz="2400" dirty="0" smtClean="0">
                <a:solidFill>
                  <a:srgbClr val="002060"/>
                </a:solidFill>
                <a:latin typeface="Arial" pitchFamily="34" charset="0"/>
                <a:cs typeface="Arial" pitchFamily="34" charset="0"/>
              </a:rPr>
              <a:t> dysplasia</a:t>
            </a:r>
          </a:p>
          <a:p>
            <a:endParaRPr lang="en-US" sz="2400" dirty="0" smtClean="0">
              <a:latin typeface="Arial" pitchFamily="34" charset="0"/>
              <a:cs typeface="Arial" pitchFamily="34" charset="0"/>
            </a:endParaRPr>
          </a:p>
          <a:p>
            <a:r>
              <a:rPr lang="en-US" sz="2400" i="1" dirty="0" smtClean="0">
                <a:solidFill>
                  <a:srgbClr val="FFFF00"/>
                </a:solidFill>
                <a:latin typeface="Arial" pitchFamily="34" charset="0"/>
                <a:cs typeface="Arial" pitchFamily="34" charset="0"/>
              </a:rPr>
              <a:t>B. </a:t>
            </a:r>
            <a:r>
              <a:rPr lang="en-US" sz="2400" i="1" dirty="0" err="1" smtClean="0">
                <a:solidFill>
                  <a:srgbClr val="FFFF00"/>
                </a:solidFill>
                <a:latin typeface="Arial" pitchFamily="34" charset="0"/>
                <a:cs typeface="Arial" pitchFamily="34" charset="0"/>
              </a:rPr>
              <a:t>Cemento</a:t>
            </a:r>
            <a:r>
              <a:rPr lang="en-US" sz="2400" i="1" dirty="0" smtClean="0">
                <a:solidFill>
                  <a:srgbClr val="FFFF00"/>
                </a:solidFill>
                <a:latin typeface="Arial" pitchFamily="34" charset="0"/>
                <a:cs typeface="Arial" pitchFamily="34" charset="0"/>
              </a:rPr>
              <a:t>-osseous dysplasia:</a:t>
            </a:r>
          </a:p>
          <a:p>
            <a:r>
              <a:rPr lang="en-US" sz="2400" dirty="0" smtClean="0">
                <a:latin typeface="Arial" pitchFamily="34" charset="0"/>
                <a:cs typeface="Arial" pitchFamily="34" charset="0"/>
              </a:rPr>
              <a:t>     Focal</a:t>
            </a:r>
          </a:p>
          <a:p>
            <a:r>
              <a:rPr lang="en-US" sz="2400" dirty="0" smtClean="0">
                <a:latin typeface="Arial" pitchFamily="34" charset="0"/>
                <a:cs typeface="Arial" pitchFamily="34" charset="0"/>
              </a:rPr>
              <a:t>     Florid</a:t>
            </a:r>
            <a:endParaRPr lang="en-IN"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636"/>
            <a:ext cx="5257800" cy="7107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52400" y="1066800"/>
            <a:ext cx="5715000" cy="5486399"/>
          </a:xfrm>
        </p:spPr>
        <p:txBody>
          <a:bodyPr>
            <a:normAutofit/>
          </a:bodyPr>
          <a:lstStyle/>
          <a:p>
            <a:pPr algn="just"/>
            <a:r>
              <a:rPr lang="en-US" sz="2200" dirty="0" err="1" smtClean="0">
                <a:solidFill>
                  <a:srgbClr val="92D050"/>
                </a:solidFill>
                <a:latin typeface="Arial" pitchFamily="34" charset="0"/>
                <a:cs typeface="Arial" pitchFamily="34" charset="0"/>
              </a:rPr>
              <a:t>Noncapsulated</a:t>
            </a:r>
            <a:r>
              <a:rPr lang="en-US" sz="2200" dirty="0" smtClean="0">
                <a:latin typeface="Arial" pitchFamily="34" charset="0"/>
                <a:cs typeface="Arial" pitchFamily="34" charset="0"/>
              </a:rPr>
              <a:t> but well-circumscribed from surrounding bone.</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Consist of cellular fibrous connective tissue.</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They may be arranged loosely or form a cellular </a:t>
            </a:r>
            <a:r>
              <a:rPr lang="en-US" sz="2200" dirty="0" err="1" smtClean="0">
                <a:latin typeface="Arial" pitchFamily="34" charset="0"/>
                <a:cs typeface="Arial" pitchFamily="34" charset="0"/>
              </a:rPr>
              <a:t>stroma</a:t>
            </a:r>
            <a:r>
              <a:rPr lang="en-US" sz="2200" dirty="0" smtClean="0">
                <a:latin typeface="Arial" pitchFamily="34" charset="0"/>
                <a:cs typeface="Arial" pitchFamily="34" charset="0"/>
              </a:rPr>
              <a:t>.</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Composed of uniformed, </a:t>
            </a:r>
            <a:r>
              <a:rPr lang="en-US" sz="2200" dirty="0" err="1" smtClean="0">
                <a:latin typeface="Arial" pitchFamily="34" charset="0"/>
                <a:cs typeface="Arial" pitchFamily="34" charset="0"/>
              </a:rPr>
              <a:t>stellate</a:t>
            </a:r>
            <a:r>
              <a:rPr lang="en-US" sz="2200" dirty="0" smtClean="0">
                <a:latin typeface="Arial" pitchFamily="34" charset="0"/>
                <a:cs typeface="Arial" pitchFamily="34" charset="0"/>
              </a:rPr>
              <a:t>, spindle shaped cells.</a:t>
            </a:r>
          </a:p>
          <a:p>
            <a:pPr algn="just"/>
            <a:endParaRPr lang="en-US" sz="2200" dirty="0" smtClean="0">
              <a:latin typeface="Arial" pitchFamily="34" charset="0"/>
              <a:cs typeface="Arial" pitchFamily="34" charset="0"/>
            </a:endParaRPr>
          </a:p>
          <a:p>
            <a:pPr algn="just"/>
            <a:r>
              <a:rPr lang="en-US" sz="2200" dirty="0" err="1" smtClean="0">
                <a:latin typeface="Arial" pitchFamily="34" charset="0"/>
                <a:cs typeface="Arial" pitchFamily="34" charset="0"/>
              </a:rPr>
              <a:t>Myxoid</a:t>
            </a:r>
            <a:r>
              <a:rPr lang="en-US" sz="2200" dirty="0" smtClean="0">
                <a:latin typeface="Arial" pitchFamily="34" charset="0"/>
                <a:cs typeface="Arial" pitchFamily="34" charset="0"/>
              </a:rPr>
              <a:t> focus may be seen with </a:t>
            </a:r>
            <a:r>
              <a:rPr lang="en-US" sz="2200" dirty="0" err="1" smtClean="0">
                <a:latin typeface="Arial" pitchFamily="34" charset="0"/>
                <a:cs typeface="Arial" pitchFamily="34" charset="0"/>
              </a:rPr>
              <a:t>pseudocystic</a:t>
            </a:r>
            <a:r>
              <a:rPr lang="en-US" sz="2200" dirty="0" smtClean="0">
                <a:latin typeface="Arial" pitchFamily="34" charset="0"/>
                <a:cs typeface="Arial" pitchFamily="34" charset="0"/>
              </a:rPr>
              <a:t> degeneration.</a:t>
            </a: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Some time </a:t>
            </a:r>
            <a:r>
              <a:rPr lang="en-US" sz="2200" dirty="0" err="1" smtClean="0">
                <a:latin typeface="Arial" pitchFamily="34" charset="0"/>
                <a:cs typeface="Arial" pitchFamily="34" charset="0"/>
              </a:rPr>
              <a:t>storiform</a:t>
            </a:r>
            <a:r>
              <a:rPr lang="en-US" sz="2200" dirty="0" smtClean="0">
                <a:latin typeface="Arial" pitchFamily="34" charset="0"/>
                <a:cs typeface="Arial" pitchFamily="34" charset="0"/>
              </a:rPr>
              <a:t> pattern is seen.</a:t>
            </a:r>
          </a:p>
        </p:txBody>
      </p:sp>
      <p:pic>
        <p:nvPicPr>
          <p:cNvPr id="3074" name="Picture 2"/>
          <p:cNvPicPr>
            <a:picLocks noChangeAspect="1" noChangeArrowheads="1"/>
          </p:cNvPicPr>
          <p:nvPr/>
        </p:nvPicPr>
        <p:blipFill>
          <a:blip r:embed="rId3" cstate="print"/>
          <a:srcRect b="21564"/>
          <a:stretch>
            <a:fillRect/>
          </a:stretch>
        </p:blipFill>
        <p:spPr bwMode="auto">
          <a:xfrm>
            <a:off x="5890846" y="1524000"/>
            <a:ext cx="3253154" cy="22860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943600" y="3886200"/>
            <a:ext cx="314065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5257800" cy="6553200"/>
          </a:xfrm>
        </p:spPr>
        <p:txBody>
          <a:bodyPr>
            <a:normAutofit lnSpcReduction="10000"/>
          </a:bodyPr>
          <a:lstStyle/>
          <a:p>
            <a:r>
              <a:rPr lang="en-US" sz="2400" i="1" u="sng" dirty="0" err="1" smtClean="0">
                <a:solidFill>
                  <a:srgbClr val="FFFF00"/>
                </a:solidFill>
                <a:latin typeface="Arial" pitchFamily="34" charset="0"/>
                <a:cs typeface="Arial" pitchFamily="34" charset="0"/>
              </a:rPr>
              <a:t>Trabecular</a:t>
            </a:r>
            <a:r>
              <a:rPr lang="en-US" sz="2400" i="1" u="sng" dirty="0" smtClean="0">
                <a:solidFill>
                  <a:srgbClr val="FFFF00"/>
                </a:solidFill>
                <a:latin typeface="Arial" pitchFamily="34" charset="0"/>
                <a:cs typeface="Arial" pitchFamily="34" charset="0"/>
              </a:rPr>
              <a:t> variant:</a:t>
            </a:r>
          </a:p>
          <a:p>
            <a:pPr algn="just"/>
            <a:endParaRPr lang="en-US" sz="2400" dirty="0" smtClean="0">
              <a:latin typeface="Arial" pitchFamily="34" charset="0"/>
              <a:cs typeface="Arial" pitchFamily="34" charset="0"/>
            </a:endParaRPr>
          </a:p>
          <a:p>
            <a:pPr algn="just"/>
            <a:r>
              <a:rPr lang="en-US" sz="2400" dirty="0" smtClean="0">
                <a:solidFill>
                  <a:srgbClr val="92D050"/>
                </a:solidFill>
                <a:latin typeface="Arial" pitchFamily="34" charset="0"/>
                <a:cs typeface="Arial" pitchFamily="34" charset="0"/>
              </a:rPr>
              <a:t>Cellular immature </a:t>
            </a:r>
            <a:r>
              <a:rPr lang="en-US" sz="2400" dirty="0" err="1" smtClean="0">
                <a:solidFill>
                  <a:srgbClr val="92D050"/>
                </a:solidFill>
                <a:latin typeface="Arial" pitchFamily="34" charset="0"/>
                <a:cs typeface="Arial" pitchFamily="34" charset="0"/>
              </a:rPr>
              <a:t>osteoids</a:t>
            </a:r>
            <a:r>
              <a:rPr lang="en-US" sz="2400" dirty="0" smtClean="0">
                <a:solidFill>
                  <a:srgbClr val="92D050"/>
                </a:solidFill>
                <a:latin typeface="Arial" pitchFamily="34" charset="0"/>
                <a:cs typeface="Arial" pitchFamily="34" charset="0"/>
              </a:rPr>
              <a:t> </a:t>
            </a:r>
            <a:r>
              <a:rPr lang="en-US" sz="2400" dirty="0" smtClean="0">
                <a:latin typeface="Arial" pitchFamily="34" charset="0"/>
                <a:cs typeface="Arial" pitchFamily="34" charset="0"/>
              </a:rPr>
              <a:t>form strands.</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Form irregular </a:t>
            </a:r>
            <a:r>
              <a:rPr lang="en-US" sz="2400" dirty="0" err="1" smtClean="0">
                <a:latin typeface="Arial" pitchFamily="34" charset="0"/>
                <a:cs typeface="Arial" pitchFamily="34" charset="0"/>
              </a:rPr>
              <a:t>trabeculae</a:t>
            </a:r>
            <a:r>
              <a:rPr lang="en-US" sz="2400" dirty="0" smtClean="0">
                <a:latin typeface="Arial" pitchFamily="34" charset="0"/>
                <a:cs typeface="Arial" pitchFamily="34" charset="0"/>
              </a:rPr>
              <a:t> of woven bone.</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Strands are often lined by </a:t>
            </a:r>
            <a:r>
              <a:rPr lang="en-US" sz="2400" dirty="0" smtClean="0">
                <a:solidFill>
                  <a:srgbClr val="FFFF00"/>
                </a:solidFill>
                <a:latin typeface="Arial" pitchFamily="34" charset="0"/>
                <a:cs typeface="Arial" pitchFamily="34" charset="0"/>
              </a:rPr>
              <a:t>plump </a:t>
            </a:r>
            <a:r>
              <a:rPr lang="en-US" sz="2400" dirty="0" err="1" smtClean="0">
                <a:solidFill>
                  <a:srgbClr val="FFFF00"/>
                </a:solidFill>
                <a:latin typeface="Arial" pitchFamily="34" charset="0"/>
                <a:cs typeface="Arial" pitchFamily="34" charset="0"/>
              </a:rPr>
              <a:t>osteoblasts</a:t>
            </a:r>
            <a:r>
              <a:rPr lang="en-US" sz="2400" dirty="0" smtClean="0">
                <a:solidFill>
                  <a:srgbClr val="FFFF00"/>
                </a:solidFill>
                <a:latin typeface="Arial" pitchFamily="34" charset="0"/>
                <a:cs typeface="Arial" pitchFamily="34" charset="0"/>
              </a:rPr>
              <a:t>.</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Multinucleated </a:t>
            </a:r>
            <a:r>
              <a:rPr lang="en-US" sz="2400" dirty="0" err="1" smtClean="0">
                <a:latin typeface="Arial" pitchFamily="34" charset="0"/>
                <a:cs typeface="Arial" pitchFamily="34" charset="0"/>
              </a:rPr>
              <a:t>osteoclasts</a:t>
            </a:r>
            <a:r>
              <a:rPr lang="en-US" sz="2400" dirty="0" smtClean="0">
                <a:latin typeface="Arial" pitchFamily="34" charset="0"/>
                <a:cs typeface="Arial" pitchFamily="34" charset="0"/>
              </a:rPr>
              <a:t> are also seen.</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Irregular mineralization takes place at the centre of the strand.</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They look like </a:t>
            </a:r>
            <a:r>
              <a:rPr lang="en-US" sz="2400" i="1" dirty="0" smtClean="0">
                <a:solidFill>
                  <a:srgbClr val="92D050"/>
                </a:solidFill>
                <a:latin typeface="Arial" pitchFamily="34" charset="0"/>
                <a:cs typeface="Arial" pitchFamily="34" charset="0"/>
              </a:rPr>
              <a:t>paint brush strokes.</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l="10015" r="9184"/>
          <a:stretch>
            <a:fillRect/>
          </a:stretch>
        </p:blipFill>
        <p:spPr bwMode="auto">
          <a:xfrm>
            <a:off x="5638800" y="1524000"/>
            <a:ext cx="3462068"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5638800" cy="5715317"/>
          </a:xfrm>
        </p:spPr>
        <p:txBody>
          <a:bodyPr>
            <a:normAutofit/>
          </a:bodyPr>
          <a:lstStyle/>
          <a:p>
            <a:pPr algn="just"/>
            <a:r>
              <a:rPr lang="en-US" sz="2400" i="1" u="sng" dirty="0" err="1" smtClean="0">
                <a:solidFill>
                  <a:srgbClr val="FFFF00"/>
                </a:solidFill>
                <a:latin typeface="Arial" pitchFamily="34" charset="0"/>
                <a:cs typeface="Arial" pitchFamily="34" charset="0"/>
              </a:rPr>
              <a:t>Psammomatoid</a:t>
            </a:r>
            <a:r>
              <a:rPr lang="en-US" sz="2400" i="1" u="sng" dirty="0" smtClean="0">
                <a:solidFill>
                  <a:srgbClr val="FFFF00"/>
                </a:solidFill>
                <a:latin typeface="Arial" pitchFamily="34" charset="0"/>
                <a:cs typeface="Arial" pitchFamily="34" charset="0"/>
              </a:rPr>
              <a:t> variant: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Form concentric </a:t>
            </a:r>
            <a:r>
              <a:rPr lang="en-US" sz="2000" i="1" dirty="0" err="1" smtClean="0">
                <a:solidFill>
                  <a:srgbClr val="92D050"/>
                </a:solidFill>
                <a:latin typeface="Arial" pitchFamily="34" charset="0"/>
                <a:cs typeface="Arial" pitchFamily="34" charset="0"/>
              </a:rPr>
              <a:t>lamellated</a:t>
            </a:r>
            <a:r>
              <a:rPr lang="en-US" sz="2000" i="1" dirty="0" smtClean="0">
                <a:solidFill>
                  <a:srgbClr val="92D050"/>
                </a:solidFill>
                <a:latin typeface="Arial" pitchFamily="34" charset="0"/>
                <a:cs typeface="Arial" pitchFamily="34" charset="0"/>
              </a:rPr>
              <a:t>, spherical </a:t>
            </a:r>
            <a:r>
              <a:rPr lang="en-US" sz="2000" i="1" dirty="0" err="1" smtClean="0">
                <a:solidFill>
                  <a:srgbClr val="92D050"/>
                </a:solidFill>
                <a:latin typeface="Arial" pitchFamily="34" charset="0"/>
                <a:cs typeface="Arial" pitchFamily="34" charset="0"/>
              </a:rPr>
              <a:t>ossicles</a:t>
            </a:r>
            <a:r>
              <a:rPr lang="en-US" sz="2000" i="1" dirty="0" smtClean="0">
                <a:solidFill>
                  <a:srgbClr val="92D050"/>
                </a:solidFill>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Shape varies from round to ovoid.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Have a basophilic centre with peripheral </a:t>
            </a:r>
            <a:r>
              <a:rPr lang="en-US" sz="2000" dirty="0" err="1" smtClean="0">
                <a:latin typeface="Arial" pitchFamily="34" charset="0"/>
                <a:cs typeface="Arial" pitchFamily="34" charset="0"/>
              </a:rPr>
              <a:t>eosinophilic</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osteoid</a:t>
            </a:r>
            <a:r>
              <a:rPr lang="en-US" sz="2000" dirty="0" smtClean="0">
                <a:latin typeface="Arial" pitchFamily="34" charset="0"/>
                <a:cs typeface="Arial" pitchFamily="34" charset="0"/>
              </a:rPr>
              <a:t> rim.</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Peripheral </a:t>
            </a:r>
            <a:r>
              <a:rPr lang="en-US" sz="2000" b="1" i="1" dirty="0" smtClean="0">
                <a:solidFill>
                  <a:srgbClr val="FFFF00"/>
                </a:solidFill>
                <a:latin typeface="Arial" pitchFamily="34" charset="0"/>
                <a:cs typeface="Arial" pitchFamily="34" charset="0"/>
              </a:rPr>
              <a:t>brush boarder </a:t>
            </a:r>
            <a:r>
              <a:rPr lang="en-US" sz="2000" dirty="0" smtClean="0">
                <a:latin typeface="Arial" pitchFamily="34" charset="0"/>
                <a:cs typeface="Arial" pitchFamily="34" charset="0"/>
              </a:rPr>
              <a:t>blends into surrounding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At the periphery they coalesce to form thin bony </a:t>
            </a:r>
            <a:r>
              <a:rPr lang="en-US" sz="2000" dirty="0" err="1" smtClean="0">
                <a:latin typeface="Arial" pitchFamily="34" charset="0"/>
                <a:cs typeface="Arial" pitchFamily="34" charset="0"/>
              </a:rPr>
              <a:t>trabeculae</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5122" name="Picture 2"/>
          <p:cNvPicPr>
            <a:picLocks noChangeAspect="1" noChangeArrowheads="1"/>
          </p:cNvPicPr>
          <p:nvPr/>
        </p:nvPicPr>
        <p:blipFill>
          <a:blip r:embed="rId3" cstate="print">
            <a:lum bright="12000" contrast="12000"/>
          </a:blip>
          <a:srcRect/>
          <a:stretch>
            <a:fillRect/>
          </a:stretch>
        </p:blipFill>
        <p:spPr bwMode="auto">
          <a:xfrm>
            <a:off x="5991998" y="838200"/>
            <a:ext cx="3117366" cy="2500313"/>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012333" y="3810000"/>
            <a:ext cx="3131667" cy="2347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4800600" cy="710736"/>
          </a:xfrm>
        </p:spPr>
        <p:txBody>
          <a:bodyPr>
            <a:normAutofit/>
          </a:bodyPr>
          <a:lstStyle/>
          <a:p>
            <a:r>
              <a:rPr lang="en-US" sz="3200" i="1" u="sng" dirty="0" smtClean="0">
                <a:solidFill>
                  <a:srgbClr val="FFFF00"/>
                </a:solidFill>
                <a:latin typeface="Arial" pitchFamily="34" charset="0"/>
                <a:cs typeface="Arial" pitchFamily="34" charset="0"/>
              </a:rPr>
              <a:t>Treatment and prognosis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6"/>
            <a:ext cx="6858000" cy="4983163"/>
          </a:xfrm>
        </p:spPr>
        <p:txBody>
          <a:bodyPr>
            <a:normAutofit/>
          </a:bodyPr>
          <a:lstStyle/>
          <a:p>
            <a:pPr algn="just"/>
            <a:r>
              <a:rPr lang="en-US" sz="2000" dirty="0" smtClean="0">
                <a:latin typeface="Arial" pitchFamily="34" charset="0"/>
                <a:cs typeface="Arial" pitchFamily="34" charset="0"/>
              </a:rPr>
              <a:t>Surgical excision is the treatment of choice.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 recurrence rate 30-58% is known.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More aggressive lesions tends to arise in infants and young children.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For smaller lesion, complete local excision and through curettage is adequate.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Malignant transformation has not been documented.</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6096000" cy="710736"/>
          </a:xfrm>
        </p:spPr>
        <p:txBody>
          <a:bodyPr>
            <a:normAutofit/>
          </a:bodyPr>
          <a:lstStyle/>
          <a:p>
            <a:r>
              <a:rPr lang="en-US" sz="3200" i="1" u="sng" dirty="0" smtClean="0">
                <a:solidFill>
                  <a:srgbClr val="FFFF00"/>
                </a:solidFill>
                <a:latin typeface="Arial" pitchFamily="34" charset="0"/>
                <a:cs typeface="Arial" pitchFamily="34" charset="0"/>
              </a:rPr>
              <a:t>Familial </a:t>
            </a:r>
            <a:r>
              <a:rPr lang="en-US" sz="3200" i="1" u="sng" dirty="0" err="1" smtClean="0">
                <a:solidFill>
                  <a:srgbClr val="FFFF00"/>
                </a:solidFill>
                <a:latin typeface="Arial" pitchFamily="34" charset="0"/>
                <a:cs typeface="Arial" pitchFamily="34" charset="0"/>
              </a:rPr>
              <a:t>gigantiform</a:t>
            </a:r>
            <a:r>
              <a:rPr lang="en-US" sz="3200" i="1" u="sng" dirty="0" smtClean="0">
                <a:solidFill>
                  <a:srgbClr val="FFFF00"/>
                </a:solidFill>
                <a:latin typeface="Arial" pitchFamily="34" charset="0"/>
                <a:cs typeface="Arial" pitchFamily="34" charset="0"/>
              </a:rPr>
              <a:t> </a:t>
            </a:r>
            <a:r>
              <a:rPr lang="en-US" sz="3200" i="1" u="sng" dirty="0" err="1" smtClean="0">
                <a:solidFill>
                  <a:srgbClr val="FFFF00"/>
                </a:solidFill>
                <a:latin typeface="Arial" pitchFamily="34" charset="0"/>
                <a:cs typeface="Arial" pitchFamily="34" charset="0"/>
              </a:rPr>
              <a:t>cementoma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295400"/>
            <a:ext cx="8229600" cy="5333999"/>
          </a:xfrm>
        </p:spPr>
        <p:txBody>
          <a:bodyPr>
            <a:normAutofit/>
          </a:bodyPr>
          <a:lstStyle/>
          <a:p>
            <a:pPr algn="just"/>
            <a:r>
              <a:rPr lang="en-US" sz="2000" dirty="0" smtClean="0">
                <a:latin typeface="Arial" pitchFamily="34" charset="0"/>
                <a:cs typeface="Arial" pitchFamily="34" charset="0"/>
              </a:rPr>
              <a:t>Hereditary disorder of </a:t>
            </a:r>
            <a:r>
              <a:rPr lang="en-US" sz="2000" dirty="0" err="1" smtClean="0">
                <a:latin typeface="Arial" pitchFamily="34" charset="0"/>
                <a:cs typeface="Arial" pitchFamily="34" charset="0"/>
              </a:rPr>
              <a:t>gnathic</a:t>
            </a:r>
            <a:r>
              <a:rPr lang="en-US" sz="2000" dirty="0" smtClean="0">
                <a:latin typeface="Arial" pitchFamily="34" charset="0"/>
                <a:cs typeface="Arial" pitchFamily="34" charset="0"/>
              </a:rPr>
              <a:t> bone  that ultimately leads to massive sclerotic masses of disorganized mineralized material.</a:t>
            </a:r>
          </a:p>
          <a:p>
            <a:pPr algn="just"/>
            <a:endParaRPr lang="en-US" sz="2000" dirty="0" smtClean="0">
              <a:latin typeface="Arial" pitchFamily="34" charset="0"/>
              <a:cs typeface="Arial" pitchFamily="34" charset="0"/>
            </a:endParaRPr>
          </a:p>
          <a:p>
            <a:pPr algn="just"/>
            <a:r>
              <a:rPr lang="en-US" sz="2400" i="1" u="sng" dirty="0" smtClean="0">
                <a:solidFill>
                  <a:srgbClr val="92D050"/>
                </a:solidFill>
                <a:latin typeface="Arial" pitchFamily="34" charset="0"/>
                <a:cs typeface="Arial" pitchFamily="34" charset="0"/>
              </a:rPr>
              <a:t>Clinical features: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Lesion first appears during first decade of life.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During adolescence, rapid expansive growth is seen.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Typically multifocal involvement is seen in both arches.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Results significant facial deformity.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May cause impaction, </a:t>
            </a:r>
            <a:r>
              <a:rPr lang="en-US" sz="2000" dirty="0" err="1" smtClean="0">
                <a:latin typeface="Arial" pitchFamily="34" charset="0"/>
                <a:cs typeface="Arial" pitchFamily="34" charset="0"/>
              </a:rPr>
              <a:t>malposition</a:t>
            </a:r>
            <a:r>
              <a:rPr lang="en-US" sz="2000" dirty="0" smtClean="0">
                <a:latin typeface="Arial" pitchFamily="34" charset="0"/>
                <a:cs typeface="Arial" pitchFamily="34" charset="0"/>
              </a:rPr>
              <a:t> and malocclusion.</a:t>
            </a:r>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4419600" cy="710736"/>
          </a:xfrm>
        </p:spPr>
        <p:txBody>
          <a:bodyPr>
            <a:noAutofit/>
          </a:bodyPr>
          <a:lstStyle/>
          <a:p>
            <a:r>
              <a:rPr lang="en-US" sz="3200" i="1" u="sng" dirty="0" smtClean="0">
                <a:solidFill>
                  <a:srgbClr val="FFFF00"/>
                </a:solidFill>
                <a:latin typeface="Arial" pitchFamily="34" charset="0"/>
                <a:cs typeface="Arial" pitchFamily="34" charset="0"/>
              </a:rPr>
              <a:t>Radiographic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52400" y="990600"/>
            <a:ext cx="6019800" cy="5867399"/>
          </a:xfrm>
        </p:spPr>
        <p:txBody>
          <a:bodyPr>
            <a:normAutofit/>
          </a:bodyPr>
          <a:lstStyle/>
          <a:p>
            <a:pPr algn="just"/>
            <a:r>
              <a:rPr lang="en-US" sz="2000" dirty="0" smtClean="0">
                <a:latin typeface="Arial" pitchFamily="34" charset="0"/>
                <a:cs typeface="Arial" pitchFamily="34" charset="0"/>
              </a:rPr>
              <a:t>Initially appears as multiple </a:t>
            </a:r>
            <a:r>
              <a:rPr lang="en-US" sz="2000" dirty="0" err="1" smtClean="0">
                <a:latin typeface="Arial" pitchFamily="34" charset="0"/>
                <a:cs typeface="Arial" pitchFamily="34" charset="0"/>
              </a:rPr>
              <a:t>radiolucencies</a:t>
            </a:r>
            <a:r>
              <a:rPr lang="en-US" sz="2000" dirty="0" smtClean="0">
                <a:latin typeface="Arial" pitchFamily="34" charset="0"/>
                <a:cs typeface="Arial" pitchFamily="34" charset="0"/>
              </a:rPr>
              <a:t> in the </a:t>
            </a:r>
            <a:r>
              <a:rPr lang="en-US" sz="2000" dirty="0" err="1" smtClean="0">
                <a:latin typeface="Arial" pitchFamily="34" charset="0"/>
                <a:cs typeface="Arial" pitchFamily="34" charset="0"/>
              </a:rPr>
              <a:t>periapical</a:t>
            </a:r>
            <a:r>
              <a:rPr lang="en-US" sz="2000" dirty="0" smtClean="0">
                <a:latin typeface="Arial" pitchFamily="34" charset="0"/>
                <a:cs typeface="Arial" pitchFamily="34" charset="0"/>
              </a:rPr>
              <a:t> region.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Gradually the affected site expands at the expense of normal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Gradually the lesion develops a mixed radiolucent and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pattern.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With maturation it becomes predominantly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with a thin radiolucent rim.</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Final </a:t>
            </a:r>
            <a:r>
              <a:rPr lang="en-US" sz="2000" dirty="0" err="1" smtClean="0">
                <a:latin typeface="Arial" pitchFamily="34" charset="0"/>
                <a:cs typeface="Arial" pitchFamily="34" charset="0"/>
              </a:rPr>
              <a:t>radiopaque</a:t>
            </a:r>
            <a:r>
              <a:rPr lang="en-US" sz="2000" dirty="0" smtClean="0">
                <a:latin typeface="Arial" pitchFamily="34" charset="0"/>
                <a:cs typeface="Arial" pitchFamily="34" charset="0"/>
              </a:rPr>
              <a:t> stage is prone to necrosis.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Serum alkaline phosphate level is elevated.</a:t>
            </a:r>
            <a:endParaRPr lang="en-IN"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t="3162" r="51633" b="17787"/>
          <a:stretch>
            <a:fillRect/>
          </a:stretch>
        </p:blipFill>
        <p:spPr bwMode="auto">
          <a:xfrm>
            <a:off x="6372987" y="1752600"/>
            <a:ext cx="2618613" cy="2209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3878" t="9486" b="17787"/>
          <a:stretch>
            <a:fillRect/>
          </a:stretch>
        </p:blipFill>
        <p:spPr bwMode="auto">
          <a:xfrm>
            <a:off x="6464576" y="4191000"/>
            <a:ext cx="2527024"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5257800" cy="7869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52400" y="1143000"/>
            <a:ext cx="6019800" cy="5486399"/>
          </a:xfrm>
        </p:spPr>
        <p:txBody>
          <a:bodyPr>
            <a:normAutofit/>
          </a:bodyPr>
          <a:lstStyle/>
          <a:p>
            <a:pPr algn="just"/>
            <a:r>
              <a:rPr lang="en-US" sz="2000" dirty="0" smtClean="0">
                <a:latin typeface="Arial" pitchFamily="34" charset="0"/>
                <a:cs typeface="Arial" pitchFamily="34" charset="0"/>
              </a:rPr>
              <a:t>Shows benign </a:t>
            </a:r>
            <a:r>
              <a:rPr lang="en-US" sz="2000" dirty="0" err="1" smtClean="0">
                <a:latin typeface="Arial" pitchFamily="34" charset="0"/>
                <a:cs typeface="Arial" pitchFamily="34" charset="0"/>
              </a:rPr>
              <a:t>hypercellular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 with </a:t>
            </a:r>
            <a:r>
              <a:rPr lang="en-US" sz="2000" dirty="0" smtClean="0">
                <a:solidFill>
                  <a:srgbClr val="92D050"/>
                </a:solidFill>
                <a:latin typeface="Arial" pitchFamily="34" charset="0"/>
                <a:cs typeface="Arial" pitchFamily="34" charset="0"/>
              </a:rPr>
              <a:t>ovoid calcifications.</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 shows </a:t>
            </a:r>
            <a:r>
              <a:rPr lang="en-US" sz="2000" dirty="0" err="1" smtClean="0">
                <a:solidFill>
                  <a:srgbClr val="FFFF00"/>
                </a:solidFill>
                <a:latin typeface="Arial" pitchFamily="34" charset="0"/>
                <a:cs typeface="Arial" pitchFamily="34" charset="0"/>
              </a:rPr>
              <a:t>monomorphic</a:t>
            </a:r>
            <a:r>
              <a:rPr lang="en-US" sz="2000" dirty="0" smtClean="0">
                <a:solidFill>
                  <a:srgbClr val="FFFF00"/>
                </a:solidFill>
                <a:latin typeface="Arial" pitchFamily="34" charset="0"/>
                <a:cs typeface="Arial" pitchFamily="34" charset="0"/>
              </a:rPr>
              <a:t> appearing fibroblasts and mature collagen fibers.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Mitotic figures are not seen.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Ovoid and </a:t>
            </a:r>
            <a:r>
              <a:rPr lang="en-US" sz="2000" dirty="0" err="1" smtClean="0">
                <a:latin typeface="Arial" pitchFamily="34" charset="0"/>
                <a:cs typeface="Arial" pitchFamily="34" charset="0"/>
              </a:rPr>
              <a:t>lamellated</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psammomatoid</a:t>
            </a:r>
            <a:r>
              <a:rPr lang="en-US" sz="2000" dirty="0" smtClean="0">
                <a:latin typeface="Arial" pitchFamily="34" charset="0"/>
                <a:cs typeface="Arial" pitchFamily="34" charset="0"/>
              </a:rPr>
              <a:t> calcifications are seen dispersed within the </a:t>
            </a:r>
            <a:r>
              <a:rPr lang="en-US" sz="2000" dirty="0" err="1" smtClean="0">
                <a:latin typeface="Arial" pitchFamily="34" charset="0"/>
                <a:cs typeface="Arial" pitchFamily="34" charset="0"/>
              </a:rPr>
              <a:t>stroma</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These calcified bodies are often </a:t>
            </a:r>
            <a:r>
              <a:rPr lang="en-US" sz="2000" dirty="0" smtClean="0">
                <a:solidFill>
                  <a:srgbClr val="92D050"/>
                </a:solidFill>
                <a:latin typeface="Arial" pitchFamily="34" charset="0"/>
                <a:cs typeface="Arial" pitchFamily="34" charset="0"/>
              </a:rPr>
              <a:t>larger than that of </a:t>
            </a:r>
            <a:r>
              <a:rPr lang="en-US" sz="2000" dirty="0" err="1" smtClean="0">
                <a:solidFill>
                  <a:srgbClr val="92D050"/>
                </a:solidFill>
                <a:latin typeface="Arial" pitchFamily="34" charset="0"/>
                <a:cs typeface="Arial" pitchFamily="34" charset="0"/>
              </a:rPr>
              <a:t>psammomatoid</a:t>
            </a:r>
            <a:r>
              <a:rPr lang="en-US" sz="2000" dirty="0" smtClean="0">
                <a:solidFill>
                  <a:srgbClr val="92D050"/>
                </a:solidFill>
                <a:latin typeface="Arial" pitchFamily="34" charset="0"/>
                <a:cs typeface="Arial" pitchFamily="34" charset="0"/>
              </a:rPr>
              <a:t> variant </a:t>
            </a:r>
            <a:r>
              <a:rPr lang="en-US" sz="2000" dirty="0" smtClean="0">
                <a:latin typeface="Arial" pitchFamily="34" charset="0"/>
                <a:cs typeface="Arial" pitchFamily="34" charset="0"/>
              </a:rPr>
              <a:t>of ossifying </a:t>
            </a:r>
            <a:r>
              <a:rPr lang="en-US" sz="2000" dirty="0" err="1" smtClean="0">
                <a:latin typeface="Arial" pitchFamily="34" charset="0"/>
                <a:cs typeface="Arial" pitchFamily="34" charset="0"/>
              </a:rPr>
              <a:t>fibroma</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Sharpey’s</a:t>
            </a:r>
            <a:r>
              <a:rPr lang="en-US" sz="2000" dirty="0" smtClean="0">
                <a:latin typeface="Arial" pitchFamily="34" charset="0"/>
                <a:cs typeface="Arial" pitchFamily="34" charset="0"/>
              </a:rPr>
              <a:t> fibers are seen projecting </a:t>
            </a:r>
            <a:r>
              <a:rPr lang="en-US" sz="2000" dirty="0" err="1" smtClean="0">
                <a:latin typeface="Arial" pitchFamily="34" charset="0"/>
                <a:cs typeface="Arial" pitchFamily="34" charset="0"/>
              </a:rPr>
              <a:t>radially</a:t>
            </a:r>
            <a:r>
              <a:rPr lang="en-US" sz="2000" dirty="0" smtClean="0">
                <a:latin typeface="Arial" pitchFamily="34" charset="0"/>
                <a:cs typeface="Arial" pitchFamily="34" charset="0"/>
              </a:rPr>
              <a:t> from these calcified bodies.</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248400" y="1752600"/>
            <a:ext cx="27432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953000" cy="863136"/>
          </a:xfrm>
        </p:spPr>
        <p:txBody>
          <a:bodyPr>
            <a:normAutofit/>
          </a:bodyPr>
          <a:lstStyle/>
          <a:p>
            <a:r>
              <a:rPr lang="en-US" sz="3200" i="1" u="sng" dirty="0" err="1" smtClean="0">
                <a:solidFill>
                  <a:srgbClr val="FFFF00"/>
                </a:solidFill>
                <a:latin typeface="Arial" pitchFamily="34" charset="0"/>
                <a:cs typeface="Arial" pitchFamily="34" charset="0"/>
              </a:rPr>
              <a:t>Treatmant</a:t>
            </a:r>
            <a:r>
              <a:rPr lang="en-US" sz="3200" i="1" u="sng" dirty="0" smtClean="0">
                <a:solidFill>
                  <a:srgbClr val="FFFF00"/>
                </a:solidFill>
                <a:latin typeface="Arial" pitchFamily="34" charset="0"/>
                <a:cs typeface="Arial" pitchFamily="34" charset="0"/>
              </a:rPr>
              <a:t> and prognosis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7"/>
            <a:ext cx="7924800" cy="3078163"/>
          </a:xfrm>
        </p:spPr>
        <p:txBody>
          <a:bodyPr>
            <a:normAutofit lnSpcReduction="10000"/>
          </a:bodyPr>
          <a:lstStyle/>
          <a:p>
            <a:pPr algn="just"/>
            <a:r>
              <a:rPr lang="en-US" sz="2000" dirty="0" smtClean="0">
                <a:latin typeface="Arial" pitchFamily="34" charset="0"/>
                <a:cs typeface="Arial" pitchFamily="34" charset="0"/>
              </a:rPr>
              <a:t>Extensive surgical resection of the altered bone followed by reconstruction.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Before final sclerotic stage surgical intervention is followed by recurrence.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During sclerotic stage, partial removal may cause sequestration of the remaining affected bone.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Recurrence is reported following surgery.</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419600" cy="786936"/>
          </a:xfrm>
        </p:spPr>
        <p:txBody>
          <a:bodyPr>
            <a:normAutofit/>
          </a:bodyPr>
          <a:lstStyle/>
          <a:p>
            <a:r>
              <a:rPr lang="en-US" sz="3200" i="1" u="sng" dirty="0" smtClean="0">
                <a:solidFill>
                  <a:srgbClr val="FFFF00"/>
                </a:solidFill>
                <a:latin typeface="Arial" pitchFamily="34" charset="0"/>
                <a:cs typeface="Arial" pitchFamily="34" charset="0"/>
              </a:rPr>
              <a:t>Hyperparathyroidism</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990600"/>
            <a:ext cx="8458200" cy="5486399"/>
          </a:xfrm>
        </p:spPr>
        <p:txBody>
          <a:bodyPr>
            <a:normAutofit/>
          </a:bodyPr>
          <a:lstStyle/>
          <a:p>
            <a:pPr algn="just"/>
            <a:r>
              <a:rPr lang="en-US" sz="2000" dirty="0" smtClean="0">
                <a:latin typeface="Arial" pitchFamily="34" charset="0"/>
                <a:cs typeface="Arial" pitchFamily="34" charset="0"/>
              </a:rPr>
              <a:t>Craniofacial bone lesions are seen in both primary and secondary hyperparathyroidism.</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 skeletal lesion is termed as brown tumor due to the color of the specimen.</a:t>
            </a:r>
          </a:p>
          <a:p>
            <a:pPr algn="just"/>
            <a:endParaRPr lang="en-US" sz="2000" dirty="0" smtClean="0">
              <a:solidFill>
                <a:srgbClr val="002060"/>
              </a:solidFill>
              <a:latin typeface="Arial" pitchFamily="34" charset="0"/>
              <a:cs typeface="Arial" pitchFamily="34" charset="0"/>
            </a:endParaRPr>
          </a:p>
          <a:p>
            <a:pPr algn="just"/>
            <a:r>
              <a:rPr lang="en-US" sz="2000" i="1" dirty="0" smtClean="0">
                <a:solidFill>
                  <a:srgbClr val="002060"/>
                </a:solidFill>
                <a:latin typeface="Arial" pitchFamily="34" charset="0"/>
                <a:cs typeface="Arial" pitchFamily="34" charset="0"/>
              </a:rPr>
              <a:t>Primary hyperparathyroidism is generally seen in:</a:t>
            </a: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Adnoma</a:t>
            </a:r>
            <a:r>
              <a:rPr lang="en-US" sz="2000" dirty="0" smtClean="0">
                <a:latin typeface="Arial" pitchFamily="34" charset="0"/>
                <a:cs typeface="Arial" pitchFamily="34" charset="0"/>
              </a:rPr>
              <a:t> or hyperplasia of the parathyroid gland.</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MENS1 or MENS2</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Hyperparathyroidism jaw tumor syndrome.</a:t>
            </a:r>
          </a:p>
          <a:p>
            <a:pPr algn="just"/>
            <a:endParaRPr lang="en-US" sz="2000" dirty="0" smtClean="0">
              <a:latin typeface="Arial" pitchFamily="34" charset="0"/>
              <a:cs typeface="Arial" pitchFamily="34" charset="0"/>
            </a:endParaRPr>
          </a:p>
          <a:p>
            <a:pPr algn="just"/>
            <a:r>
              <a:rPr lang="en-US" sz="2000" i="1" dirty="0" smtClean="0">
                <a:solidFill>
                  <a:srgbClr val="002060"/>
                </a:solidFill>
                <a:latin typeface="Arial" pitchFamily="34" charset="0"/>
                <a:cs typeface="Arial" pitchFamily="34" charset="0"/>
              </a:rPr>
              <a:t>Secondary hyperparathyroidism is seen in: </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Chronic low level of serum calcium and chronic renal disease.</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3581400" cy="863136"/>
          </a:xfrm>
        </p:spPr>
        <p:txBody>
          <a:bodyPr>
            <a:normAutofit/>
          </a:bodyPr>
          <a:lstStyle/>
          <a:p>
            <a:r>
              <a:rPr lang="en-US" sz="3200" i="1" u="sng" dirty="0" smtClean="0">
                <a:solidFill>
                  <a:srgbClr val="FFFF00"/>
                </a:solidFill>
                <a:latin typeface="Arial" pitchFamily="34" charset="0"/>
                <a:cs typeface="Arial" pitchFamily="34" charset="0"/>
              </a:rPr>
              <a:t>Clinical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46236"/>
            <a:ext cx="6019800" cy="4983163"/>
          </a:xfrm>
        </p:spPr>
        <p:txBody>
          <a:bodyPr>
            <a:normAutofit/>
          </a:bodyPr>
          <a:lstStyle/>
          <a:p>
            <a:r>
              <a:rPr lang="en-US" sz="2000" dirty="0" smtClean="0">
                <a:latin typeface="Arial" pitchFamily="34" charset="0"/>
                <a:cs typeface="Arial" pitchFamily="34" charset="0"/>
              </a:rPr>
              <a:t>Women are affected four times more commonly.</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Patient present with classic triad of:</a:t>
            </a:r>
          </a:p>
          <a:p>
            <a:endParaRPr lang="en-US" sz="2000" dirty="0" smtClean="0">
              <a:latin typeface="Arial" pitchFamily="34" charset="0"/>
              <a:cs typeface="Arial" pitchFamily="34" charset="0"/>
            </a:endParaRPr>
          </a:p>
          <a:p>
            <a:r>
              <a:rPr lang="en-US" sz="2000" i="1" dirty="0" smtClean="0">
                <a:solidFill>
                  <a:srgbClr val="002060"/>
                </a:solidFill>
                <a:latin typeface="Arial" pitchFamily="34" charset="0"/>
                <a:cs typeface="Arial" pitchFamily="34" charset="0"/>
              </a:rPr>
              <a:t>Stone, bone and abdominal groans.</a:t>
            </a:r>
          </a:p>
          <a:p>
            <a:endParaRPr lang="en-US" sz="2000" dirty="0" smtClean="0">
              <a:solidFill>
                <a:srgbClr val="FF0000"/>
              </a:solidFill>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Stone</a:t>
            </a:r>
            <a:r>
              <a:rPr lang="en-US" sz="2000"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refers to development of renal calculi and metastatic calcification.</a:t>
            </a:r>
          </a:p>
          <a:p>
            <a:endParaRPr lang="en-US" sz="2000" i="1" dirty="0" smtClean="0">
              <a:solidFill>
                <a:srgbClr val="FF0000"/>
              </a:solidFill>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Bone </a:t>
            </a:r>
            <a:r>
              <a:rPr lang="en-US" sz="2000" dirty="0" smtClean="0">
                <a:latin typeface="Arial" pitchFamily="34" charset="0"/>
                <a:cs typeface="Arial" pitchFamily="34" charset="0"/>
              </a:rPr>
              <a:t>refers to osseous changes.</a:t>
            </a:r>
          </a:p>
          <a:p>
            <a:endParaRPr lang="en-US" sz="2000" dirty="0" smtClean="0">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Abdominal groans </a:t>
            </a:r>
            <a:r>
              <a:rPr lang="en-US" sz="2000" dirty="0" smtClean="0">
                <a:latin typeface="Arial" pitchFamily="34" charset="0"/>
                <a:cs typeface="Arial" pitchFamily="34" charset="0"/>
              </a:rPr>
              <a:t>refers to tendency for duodenal ulcer.</a:t>
            </a:r>
            <a:endParaRPr lang="en-IN" sz="2000" dirty="0">
              <a:latin typeface="Arial" pitchFamily="34" charset="0"/>
              <a:cs typeface="Arial" pitchFamily="34" charset="0"/>
            </a:endParaRPr>
          </a:p>
        </p:txBody>
      </p:sp>
      <p:pic>
        <p:nvPicPr>
          <p:cNvPr id="4" name="Picture 3"/>
          <p:cNvPicPr>
            <a:picLocks noChangeAspect="1" noChangeArrowheads="1"/>
          </p:cNvPicPr>
          <p:nvPr/>
        </p:nvPicPr>
        <p:blipFill>
          <a:blip r:embed="rId3" cstate="print"/>
          <a:srcRect l="7480" r="5249"/>
          <a:stretch>
            <a:fillRect/>
          </a:stretch>
        </p:blipFill>
        <p:spPr bwMode="auto">
          <a:xfrm>
            <a:off x="6248400" y="1828800"/>
            <a:ext cx="2895600" cy="2151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5486717"/>
          </a:xfrm>
        </p:spPr>
        <p:txBody>
          <a:bodyPr>
            <a:normAutofit fontScale="92500" lnSpcReduction="10000"/>
          </a:bodyPr>
          <a:lstStyle/>
          <a:p>
            <a:r>
              <a:rPr lang="en-US" sz="2400" i="1" dirty="0" smtClean="0">
                <a:solidFill>
                  <a:srgbClr val="FFFF00"/>
                </a:solidFill>
                <a:latin typeface="Arial" pitchFamily="34" charset="0"/>
                <a:cs typeface="Arial" pitchFamily="34" charset="0"/>
              </a:rPr>
              <a:t>C. Inflammatory /reactive processes:</a:t>
            </a:r>
          </a:p>
          <a:p>
            <a:r>
              <a:rPr lang="en-US" sz="2400" dirty="0" smtClean="0">
                <a:latin typeface="Arial" pitchFamily="34" charset="0"/>
                <a:cs typeface="Arial" pitchFamily="34" charset="0"/>
              </a:rPr>
              <a:t>    Focal </a:t>
            </a:r>
            <a:r>
              <a:rPr lang="en-US" sz="2400" dirty="0" err="1" smtClean="0">
                <a:latin typeface="Arial" pitchFamily="34" charset="0"/>
                <a:cs typeface="Arial" pitchFamily="34" charset="0"/>
              </a:rPr>
              <a:t>sclerosing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osteomyelitis</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Diffuse </a:t>
            </a:r>
            <a:r>
              <a:rPr lang="en-US" sz="2400" dirty="0" err="1" smtClean="0">
                <a:latin typeface="Arial" pitchFamily="34" charset="0"/>
                <a:cs typeface="Arial" pitchFamily="34" charset="0"/>
              </a:rPr>
              <a:t>sclerosing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osteomyelitis</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Proliferating </a:t>
            </a:r>
            <a:r>
              <a:rPr lang="en-US" sz="2400" dirty="0" err="1" smtClean="0">
                <a:latin typeface="Arial" pitchFamily="34" charset="0"/>
                <a:cs typeface="Arial" pitchFamily="34" charset="0"/>
              </a:rPr>
              <a:t>periostitis</a:t>
            </a: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i="1" dirty="0" smtClean="0">
                <a:solidFill>
                  <a:srgbClr val="FFFF00"/>
                </a:solidFill>
                <a:latin typeface="Arial" pitchFamily="34" charset="0"/>
                <a:cs typeface="Arial" pitchFamily="34" charset="0"/>
              </a:rPr>
              <a:t>D. </a:t>
            </a:r>
            <a:r>
              <a:rPr lang="en-US" sz="2400" i="1" dirty="0" err="1" smtClean="0">
                <a:solidFill>
                  <a:srgbClr val="FFFF00"/>
                </a:solidFill>
                <a:latin typeface="Arial" pitchFamily="34" charset="0"/>
                <a:cs typeface="Arial" pitchFamily="34" charset="0"/>
              </a:rPr>
              <a:t>Metobolic</a:t>
            </a:r>
            <a:r>
              <a:rPr lang="en-US" sz="2400" i="1" dirty="0" smtClean="0">
                <a:solidFill>
                  <a:srgbClr val="FFFF00"/>
                </a:solidFill>
                <a:latin typeface="Arial" pitchFamily="34" charset="0"/>
                <a:cs typeface="Arial" pitchFamily="34" charset="0"/>
              </a:rPr>
              <a:t> disease:</a:t>
            </a:r>
          </a:p>
          <a:p>
            <a:r>
              <a:rPr lang="en-US" sz="2400" dirty="0" smtClean="0">
                <a:latin typeface="Arial" pitchFamily="34" charset="0"/>
                <a:cs typeface="Arial" pitchFamily="34" charset="0"/>
              </a:rPr>
              <a:t>     Hyperparathyroidism</a:t>
            </a:r>
          </a:p>
          <a:p>
            <a:pPr>
              <a:buNone/>
            </a:pPr>
            <a:endParaRPr lang="en-US" sz="2400" dirty="0" smtClean="0">
              <a:latin typeface="Arial" pitchFamily="34" charset="0"/>
              <a:cs typeface="Arial" pitchFamily="34" charset="0"/>
            </a:endParaRPr>
          </a:p>
          <a:p>
            <a:r>
              <a:rPr lang="en-US" sz="2400" i="1" dirty="0" smtClean="0">
                <a:solidFill>
                  <a:srgbClr val="FFFF00"/>
                </a:solidFill>
                <a:latin typeface="Arial" pitchFamily="34" charset="0"/>
                <a:cs typeface="Arial" pitchFamily="34" charset="0"/>
              </a:rPr>
              <a:t>E. </a:t>
            </a:r>
            <a:r>
              <a:rPr lang="en-US" sz="2400" i="1" dirty="0" err="1" smtClean="0">
                <a:solidFill>
                  <a:srgbClr val="FFFF00"/>
                </a:solidFill>
                <a:latin typeface="Arial" pitchFamily="34" charset="0"/>
                <a:cs typeface="Arial" pitchFamily="34" charset="0"/>
              </a:rPr>
              <a:t>Neoplastic</a:t>
            </a:r>
            <a:r>
              <a:rPr lang="en-US" sz="2400" i="1" dirty="0" smtClean="0">
                <a:solidFill>
                  <a:srgbClr val="FFFF00"/>
                </a:solidFill>
                <a:latin typeface="Arial" pitchFamily="34" charset="0"/>
                <a:cs typeface="Arial" pitchFamily="34" charset="0"/>
              </a:rPr>
              <a:t> lesions. ( Ossifying </a:t>
            </a:r>
            <a:r>
              <a:rPr lang="en-US" sz="2400" i="1" dirty="0" err="1" smtClean="0">
                <a:solidFill>
                  <a:srgbClr val="FFFF00"/>
                </a:solidFill>
                <a:latin typeface="Arial" pitchFamily="34" charset="0"/>
                <a:cs typeface="Arial" pitchFamily="34" charset="0"/>
              </a:rPr>
              <a:t>fibromas</a:t>
            </a:r>
            <a:r>
              <a:rPr lang="en-US" sz="2400" i="1" dirty="0" smtClean="0">
                <a:solidFill>
                  <a:srgbClr val="FFFF00"/>
                </a:solidFill>
                <a:latin typeface="Arial" pitchFamily="34" charset="0"/>
                <a:cs typeface="Arial" pitchFamily="34" charset="0"/>
              </a:rPr>
              <a:t>)</a:t>
            </a:r>
          </a:p>
          <a:p>
            <a:r>
              <a:rPr lang="en-US" sz="2400" dirty="0" smtClean="0">
                <a:latin typeface="Arial" pitchFamily="34" charset="0"/>
                <a:cs typeface="Arial" pitchFamily="34" charset="0"/>
              </a:rPr>
              <a:t>     Ossifying </a:t>
            </a:r>
            <a:r>
              <a:rPr lang="en-US" sz="2400" dirty="0" err="1" smtClean="0">
                <a:latin typeface="Arial" pitchFamily="34" charset="0"/>
                <a:cs typeface="Arial" pitchFamily="34" charset="0"/>
              </a:rPr>
              <a:t>fibroma</a:t>
            </a:r>
            <a:r>
              <a:rPr lang="en-US" sz="2400" dirty="0" smtClean="0">
                <a:latin typeface="Arial" pitchFamily="34" charset="0"/>
                <a:cs typeface="Arial" pitchFamily="34" charset="0"/>
              </a:rPr>
              <a:t> NOS</a:t>
            </a:r>
          </a:p>
          <a:p>
            <a:r>
              <a:rPr lang="en-US" sz="2400" dirty="0" smtClean="0">
                <a:latin typeface="Arial" pitchFamily="34" charset="0"/>
                <a:cs typeface="Arial" pitchFamily="34" charset="0"/>
              </a:rPr>
              <a:t>     Hyperparathyroidism jaw lesion syndrome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Juvenile ossifying </a:t>
            </a:r>
            <a:r>
              <a:rPr lang="en-US" sz="2400" dirty="0" err="1" smtClean="0">
                <a:latin typeface="Arial" pitchFamily="34" charset="0"/>
                <a:cs typeface="Arial" pitchFamily="34" charset="0"/>
              </a:rPr>
              <a:t>fibroma</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Trabeculae</a:t>
            </a:r>
            <a:r>
              <a:rPr lang="en-US" sz="2400" dirty="0" smtClean="0">
                <a:latin typeface="Arial" pitchFamily="34" charset="0"/>
                <a:cs typeface="Arial" pitchFamily="34" charset="0"/>
              </a:rPr>
              <a:t> type</a:t>
            </a:r>
          </a:p>
          <a:p>
            <a:r>
              <a:rPr lang="en-US" sz="2400" dirty="0" smtClean="0">
                <a:latin typeface="Arial" pitchFamily="34" charset="0"/>
                <a:cs typeface="Arial" pitchFamily="34" charset="0"/>
              </a:rPr>
              <a:t>     ii. </a:t>
            </a:r>
            <a:r>
              <a:rPr lang="en-US" sz="2400" dirty="0" err="1" smtClean="0">
                <a:latin typeface="Arial" pitchFamily="34" charset="0"/>
                <a:cs typeface="Arial" pitchFamily="34" charset="0"/>
              </a:rPr>
              <a:t>Psammomatoid</a:t>
            </a:r>
            <a:r>
              <a:rPr lang="en-US" sz="2400" dirty="0" smtClean="0">
                <a:latin typeface="Arial" pitchFamily="34" charset="0"/>
                <a:cs typeface="Arial" pitchFamily="34" charset="0"/>
              </a:rPr>
              <a:t> type</a:t>
            </a: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a:t>
            </a:r>
            <a:r>
              <a:rPr lang="en-US" sz="2400" dirty="0" err="1" smtClean="0">
                <a:latin typeface="Arial" pitchFamily="34" charset="0"/>
                <a:cs typeface="Arial" pitchFamily="34" charset="0"/>
              </a:rPr>
              <a:t>Gigantiform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cementomas</a:t>
            </a:r>
            <a:endParaRPr lang="en-US" sz="24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5105400" cy="5562599"/>
          </a:xfrm>
        </p:spPr>
        <p:txBody>
          <a:bodyPr>
            <a:normAutofit fontScale="92500" lnSpcReduction="10000"/>
          </a:bodyPr>
          <a:lstStyle/>
          <a:p>
            <a:pPr algn="just">
              <a:buNone/>
            </a:pPr>
            <a:endParaRPr lang="en-US" sz="2000" dirty="0" smtClean="0">
              <a:latin typeface="Arial" pitchFamily="34" charset="0"/>
              <a:cs typeface="Arial" pitchFamily="34" charset="0"/>
            </a:endParaRPr>
          </a:p>
          <a:p>
            <a:pPr algn="just"/>
            <a:endParaRPr lang="en-US" sz="2000" dirty="0" smtClean="0">
              <a:latin typeface="Arial" pitchFamily="34" charset="0"/>
              <a:cs typeface="Arial" pitchFamily="34" charset="0"/>
            </a:endParaRPr>
          </a:p>
          <a:p>
            <a:pPr algn="just"/>
            <a:r>
              <a:rPr lang="en-US" sz="2000" dirty="0" err="1" smtClean="0">
                <a:latin typeface="Arial" pitchFamily="34" charset="0"/>
                <a:cs typeface="Arial" pitchFamily="34" charset="0"/>
              </a:rPr>
              <a:t>Subperiosteal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resorption</a:t>
            </a:r>
            <a:r>
              <a:rPr lang="en-US" sz="2000" dirty="0" smtClean="0">
                <a:latin typeface="Arial" pitchFamily="34" charset="0"/>
                <a:cs typeface="Arial" pitchFamily="34" charset="0"/>
              </a:rPr>
              <a:t> of phalanges of index and middle finger.</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Generalized loss of lamina </a:t>
            </a:r>
            <a:r>
              <a:rPr lang="en-US" sz="2000" dirty="0" err="1" smtClean="0">
                <a:latin typeface="Arial" pitchFamily="34" charset="0"/>
                <a:cs typeface="Arial" pitchFamily="34" charset="0"/>
              </a:rPr>
              <a:t>dura</a:t>
            </a:r>
            <a:r>
              <a:rPr lang="en-US" sz="2000" dirty="0" smtClean="0">
                <a:latin typeface="Arial" pitchFamily="34" charset="0"/>
                <a:cs typeface="Arial" pitchFamily="34" charset="0"/>
              </a:rPr>
              <a:t> surrounding roots of the teeth.</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Decreased </a:t>
            </a:r>
            <a:r>
              <a:rPr lang="en-US" sz="2000" dirty="0" err="1" smtClean="0">
                <a:latin typeface="Arial" pitchFamily="34" charset="0"/>
                <a:cs typeface="Arial" pitchFamily="34" charset="0"/>
              </a:rPr>
              <a:t>trabecular</a:t>
            </a:r>
            <a:r>
              <a:rPr lang="en-US" sz="2000" dirty="0" smtClean="0">
                <a:latin typeface="Arial" pitchFamily="34" charset="0"/>
                <a:cs typeface="Arial" pitchFamily="34" charset="0"/>
              </a:rPr>
              <a:t> density.</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Gives a ground glass appearance.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Appear as well-demarcated </a:t>
            </a:r>
            <a:r>
              <a:rPr lang="en-US" sz="2000" dirty="0" err="1" smtClean="0">
                <a:latin typeface="Arial" pitchFamily="34" charset="0"/>
                <a:cs typeface="Arial" pitchFamily="34" charset="0"/>
              </a:rPr>
              <a:t>unilocular</a:t>
            </a:r>
            <a:r>
              <a:rPr lang="en-US" sz="2000" dirty="0" smtClean="0">
                <a:latin typeface="Arial" pitchFamily="34" charset="0"/>
                <a:cs typeface="Arial" pitchFamily="34" charset="0"/>
              </a:rPr>
              <a:t> or </a:t>
            </a:r>
            <a:r>
              <a:rPr lang="en-US" sz="2000" dirty="0" err="1" smtClean="0">
                <a:latin typeface="Arial" pitchFamily="34" charset="0"/>
                <a:cs typeface="Arial" pitchFamily="34" charset="0"/>
              </a:rPr>
              <a:t>multilocular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radiolucency</a:t>
            </a:r>
            <a:r>
              <a:rPr lang="en-US" sz="2000" dirty="0" smtClean="0">
                <a:latin typeface="Arial" pitchFamily="34" charset="0"/>
                <a:cs typeface="Arial" pitchFamily="34" charset="0"/>
              </a:rPr>
              <a:t>.</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Longstanding lesions produce cortical expansion.</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Longstanding lesions progress to </a:t>
            </a:r>
            <a:r>
              <a:rPr lang="en-US" sz="2000" dirty="0" err="1" smtClean="0">
                <a:latin typeface="Arial" pitchFamily="34" charset="0"/>
                <a:cs typeface="Arial" pitchFamily="34" charset="0"/>
              </a:rPr>
              <a:t>ostitis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fibrosa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cystica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sp>
        <p:nvSpPr>
          <p:cNvPr id="4" name="TextBox 3"/>
          <p:cNvSpPr txBox="1"/>
          <p:nvPr/>
        </p:nvSpPr>
        <p:spPr>
          <a:xfrm>
            <a:off x="914400" y="228600"/>
            <a:ext cx="4305987" cy="584775"/>
          </a:xfrm>
          <a:prstGeom prst="rect">
            <a:avLst/>
          </a:prstGeom>
          <a:noFill/>
        </p:spPr>
        <p:txBody>
          <a:bodyPr wrap="none" rtlCol="0">
            <a:spAutoFit/>
          </a:bodyPr>
          <a:lstStyle/>
          <a:p>
            <a:r>
              <a:rPr lang="en-US" sz="3200" i="1" u="sng" dirty="0" smtClean="0">
                <a:solidFill>
                  <a:srgbClr val="FFFF00"/>
                </a:solidFill>
                <a:latin typeface="Arial" pitchFamily="34" charset="0"/>
                <a:cs typeface="Arial" pitchFamily="34" charset="0"/>
              </a:rPr>
              <a:t>Radiographic features:</a:t>
            </a:r>
            <a:endParaRPr lang="en-IN" sz="3200" i="1" u="sng" dirty="0">
              <a:solidFill>
                <a:srgbClr val="FFFF00"/>
              </a:solidFill>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867400" y="1524000"/>
            <a:ext cx="3053398" cy="224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5257800" cy="710736"/>
          </a:xfrm>
        </p:spPr>
        <p:txBody>
          <a:bodyPr>
            <a:normAutofit/>
          </a:bodyPr>
          <a:lstStyle/>
          <a:p>
            <a:r>
              <a:rPr lang="en-US" sz="3200" i="1" u="sng" dirty="0" err="1" smtClean="0">
                <a:solidFill>
                  <a:srgbClr val="FFFF00"/>
                </a:solidFill>
                <a:latin typeface="Arial" pitchFamily="34" charset="0"/>
                <a:cs typeface="Arial" pitchFamily="34" charset="0"/>
              </a:rPr>
              <a:t>Histopathological</a:t>
            </a:r>
            <a:r>
              <a:rPr lang="en-US" sz="3200" i="1" u="sng" dirty="0" smtClean="0">
                <a:solidFill>
                  <a:srgbClr val="FFFF00"/>
                </a:solidFill>
                <a:latin typeface="Arial" pitchFamily="34" charset="0"/>
                <a:cs typeface="Arial" pitchFamily="34" charset="0"/>
              </a:rPr>
              <a:t> features: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533400" y="1981200"/>
            <a:ext cx="5029200" cy="3154363"/>
          </a:xfrm>
        </p:spPr>
        <p:txBody>
          <a:bodyPr>
            <a:normAutofit/>
          </a:bodyPr>
          <a:lstStyle/>
          <a:p>
            <a:pPr algn="just"/>
            <a:r>
              <a:rPr lang="en-US" sz="2000" dirty="0" smtClean="0">
                <a:latin typeface="Arial" pitchFamily="34" charset="0"/>
                <a:cs typeface="Arial" pitchFamily="34" charset="0"/>
              </a:rPr>
              <a:t>Shows vascular granulation tissue with numerous multinucleated giant cells.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Cellular fibrous connective tissue with proliferation fibroblasts.</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Giant cells are </a:t>
            </a:r>
            <a:r>
              <a:rPr lang="en-US" sz="2000" dirty="0" err="1" smtClean="0">
                <a:latin typeface="Arial" pitchFamily="34" charset="0"/>
                <a:cs typeface="Arial" pitchFamily="34" charset="0"/>
              </a:rPr>
              <a:t>osteoclast</a:t>
            </a:r>
            <a:r>
              <a:rPr lang="en-US" sz="2000" dirty="0" smtClean="0">
                <a:latin typeface="Arial" pitchFamily="34" charset="0"/>
                <a:cs typeface="Arial" pitchFamily="34" charset="0"/>
              </a:rPr>
              <a:t> type.</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Parallel arrangement of </a:t>
            </a:r>
            <a:r>
              <a:rPr lang="en-US" sz="2000" dirty="0" err="1" smtClean="0">
                <a:latin typeface="Arial" pitchFamily="34" charset="0"/>
                <a:cs typeface="Arial" pitchFamily="34" charset="0"/>
              </a:rPr>
              <a:t>spicules</a:t>
            </a:r>
            <a:r>
              <a:rPr lang="en-US" sz="2000" dirty="0" smtClean="0">
                <a:latin typeface="Arial" pitchFamily="34" charset="0"/>
                <a:cs typeface="Arial" pitchFamily="34" charset="0"/>
              </a:rPr>
              <a:t> of woven bone may be seen.</a:t>
            </a:r>
          </a:p>
          <a:p>
            <a:endParaRPr lang="en-US" sz="2000" dirty="0" smtClean="0">
              <a:latin typeface="Arial" pitchFamily="34" charset="0"/>
              <a:cs typeface="Arial" pitchFamily="34" charset="0"/>
            </a:endParaRPr>
          </a:p>
          <a:p>
            <a:endParaRPr lang="en-IN"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lum bright="20000" contrast="15000"/>
          </a:blip>
          <a:srcRect r="9100"/>
          <a:stretch>
            <a:fillRect/>
          </a:stretch>
        </p:blipFill>
        <p:spPr bwMode="auto">
          <a:xfrm>
            <a:off x="5774196" y="2133600"/>
            <a:ext cx="3369804" cy="2524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4876800" cy="710736"/>
          </a:xfrm>
        </p:spPr>
        <p:txBody>
          <a:bodyPr>
            <a:normAutofit/>
          </a:bodyPr>
          <a:lstStyle/>
          <a:p>
            <a:r>
              <a:rPr lang="en-US" sz="3200" i="1" u="sng" dirty="0" smtClean="0">
                <a:solidFill>
                  <a:srgbClr val="FFFF00"/>
                </a:solidFill>
                <a:latin typeface="Arial" pitchFamily="34" charset="0"/>
                <a:cs typeface="Arial" pitchFamily="34" charset="0"/>
              </a:rPr>
              <a:t>Treatment and prognosis</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In case of primary hyperparathyroidism primary </a:t>
            </a:r>
            <a:r>
              <a:rPr lang="en-US" sz="2000" dirty="0" err="1" smtClean="0">
                <a:latin typeface="Arial" pitchFamily="34" charset="0"/>
                <a:cs typeface="Arial" pitchFamily="34" charset="0"/>
              </a:rPr>
              <a:t>tumour</a:t>
            </a:r>
            <a:r>
              <a:rPr lang="en-US" sz="2000" dirty="0" smtClean="0">
                <a:latin typeface="Arial" pitchFamily="34" charset="0"/>
                <a:cs typeface="Arial" pitchFamily="34" charset="0"/>
              </a:rPr>
              <a:t> must be removed surgically.</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In case of secondary hyperparathyroidism, Active </a:t>
            </a:r>
            <a:r>
              <a:rPr lang="en-US" sz="2000" dirty="0" err="1" smtClean="0">
                <a:latin typeface="Arial" pitchFamily="34" charset="0"/>
                <a:cs typeface="Arial" pitchFamily="34" charset="0"/>
              </a:rPr>
              <a:t>vit</a:t>
            </a:r>
            <a:r>
              <a:rPr lang="en-US" sz="2000" dirty="0" smtClean="0">
                <a:latin typeface="Arial" pitchFamily="34" charset="0"/>
                <a:cs typeface="Arial" pitchFamily="34" charset="0"/>
              </a:rPr>
              <a:t> D metabolites like </a:t>
            </a:r>
            <a:r>
              <a:rPr lang="en-US" sz="2000" dirty="0" err="1" smtClean="0">
                <a:latin typeface="Arial" pitchFamily="34" charset="0"/>
                <a:cs typeface="Arial" pitchFamily="34" charset="0"/>
              </a:rPr>
              <a:t>calcitrol</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Exposure to aluminum salts should be eliminated.</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Calcimimetic</a:t>
            </a:r>
            <a:r>
              <a:rPr lang="en-US" sz="2000" dirty="0" smtClean="0">
                <a:latin typeface="Arial" pitchFamily="34" charset="0"/>
                <a:cs typeface="Arial" pitchFamily="34" charset="0"/>
              </a:rPr>
              <a:t> agents are used like </a:t>
            </a:r>
            <a:r>
              <a:rPr lang="en-US" sz="2000" i="1" dirty="0" err="1" smtClean="0">
                <a:solidFill>
                  <a:srgbClr val="FF0000"/>
                </a:solidFill>
                <a:latin typeface="Arial" pitchFamily="34" charset="0"/>
                <a:cs typeface="Arial" pitchFamily="34" charset="0"/>
              </a:rPr>
              <a:t>cinacalcet</a:t>
            </a:r>
            <a:r>
              <a:rPr lang="en-US" sz="2000" i="1" dirty="0" smtClean="0">
                <a:solidFill>
                  <a:srgbClr val="FF0000"/>
                </a:solidFill>
                <a:latin typeface="Arial" pitchFamily="34" charset="0"/>
                <a:cs typeface="Arial" pitchFamily="34" charset="0"/>
              </a:rPr>
              <a:t>.</a:t>
            </a:r>
            <a:endParaRPr lang="en-IN" sz="2000"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lstStyle/>
          <a:p>
            <a:pPr algn="l"/>
            <a:r>
              <a:rPr lang="en-US" dirty="0" err="1" smtClean="0">
                <a:solidFill>
                  <a:srgbClr val="FF0000"/>
                </a:solidFill>
              </a:rPr>
              <a:t>Osteogenesis</a:t>
            </a:r>
            <a:r>
              <a:rPr lang="en-US" dirty="0" smtClean="0">
                <a:solidFill>
                  <a:srgbClr val="FF0000"/>
                </a:solidFill>
              </a:rPr>
              <a:t> </a:t>
            </a:r>
            <a:r>
              <a:rPr lang="en-US" dirty="0" err="1" smtClean="0">
                <a:solidFill>
                  <a:srgbClr val="FF0000"/>
                </a:solidFill>
              </a:rPr>
              <a:t>Imperfecta</a:t>
            </a:r>
            <a:endParaRPr lang="en-US" dirty="0">
              <a:solidFill>
                <a:srgbClr val="FF0000"/>
              </a:solidFill>
            </a:endParaRPr>
          </a:p>
        </p:txBody>
      </p:sp>
      <p:sp>
        <p:nvSpPr>
          <p:cNvPr id="3" name="Content Placeholder 2"/>
          <p:cNvSpPr>
            <a:spLocks noGrp="1"/>
          </p:cNvSpPr>
          <p:nvPr>
            <p:ph idx="1"/>
          </p:nvPr>
        </p:nvSpPr>
        <p:spPr>
          <a:xfrm>
            <a:off x="152400" y="1676400"/>
            <a:ext cx="8229600" cy="4876800"/>
          </a:xfrm>
        </p:spPr>
        <p:txBody>
          <a:bodyPr>
            <a:normAutofit fontScale="92500" lnSpcReduction="20000"/>
          </a:bodyPr>
          <a:lstStyle/>
          <a:p>
            <a:r>
              <a:rPr lang="en-US" dirty="0" smtClean="0"/>
              <a:t>Brittle bones , </a:t>
            </a:r>
            <a:r>
              <a:rPr lang="en-US" dirty="0" err="1" smtClean="0"/>
              <a:t>Lobstein</a:t>
            </a:r>
            <a:r>
              <a:rPr lang="en-US" dirty="0" smtClean="0"/>
              <a:t> disease</a:t>
            </a:r>
          </a:p>
          <a:p>
            <a:r>
              <a:rPr lang="en-US" dirty="0" smtClean="0"/>
              <a:t>Abnormality in type-1 collagen ---- Mutation of COL1A1 (chromosome 17) or COL1A2 (7).</a:t>
            </a:r>
          </a:p>
          <a:p>
            <a:r>
              <a:rPr lang="en-US" dirty="0" err="1" smtClean="0"/>
              <a:t>Autosomal</a:t>
            </a:r>
            <a:r>
              <a:rPr lang="en-US" dirty="0" smtClean="0"/>
              <a:t> dominant</a:t>
            </a:r>
          </a:p>
          <a:p>
            <a:endParaRPr lang="en-US" dirty="0" smtClean="0"/>
          </a:p>
          <a:p>
            <a:r>
              <a:rPr lang="en-US" dirty="0" smtClean="0"/>
              <a:t>4 types:  I, II, III, IV</a:t>
            </a:r>
          </a:p>
          <a:p>
            <a:r>
              <a:rPr lang="en-US" dirty="0" smtClean="0"/>
              <a:t>C/F: bone fragility, fractures, blue sclera, </a:t>
            </a:r>
          </a:p>
          <a:p>
            <a:pPr>
              <a:buNone/>
            </a:pPr>
            <a:r>
              <a:rPr lang="en-US" dirty="0" smtClean="0"/>
              <a:t>      </a:t>
            </a:r>
            <a:r>
              <a:rPr lang="en-US" dirty="0" err="1" smtClean="0"/>
              <a:t>a/w</a:t>
            </a:r>
            <a:r>
              <a:rPr lang="en-US" dirty="0" smtClean="0"/>
              <a:t> DI, short stature etc</a:t>
            </a:r>
          </a:p>
          <a:p>
            <a:r>
              <a:rPr lang="en-US" dirty="0" smtClean="0"/>
              <a:t>H/P: Thin, spongy bone, reduced </a:t>
            </a:r>
            <a:r>
              <a:rPr lang="en-US" dirty="0" err="1" smtClean="0"/>
              <a:t>osteoblast</a:t>
            </a:r>
            <a:r>
              <a:rPr lang="en-US" dirty="0" smtClean="0"/>
              <a:t> activity, </a:t>
            </a:r>
          </a:p>
          <a:p>
            <a:r>
              <a:rPr lang="en-US" dirty="0" smtClean="0"/>
              <a:t>Both- qualitative &amp; quantitative defect of collagen</a:t>
            </a:r>
          </a:p>
          <a:p>
            <a:endParaRPr lang="en-US" dirty="0"/>
          </a:p>
        </p:txBody>
      </p:sp>
      <p:pic>
        <p:nvPicPr>
          <p:cNvPr id="5123" name="Picture 3" descr="F:\dept jcs and seminars\BONE\images bone\oi.jpeg"/>
          <p:cNvPicPr>
            <a:picLocks noChangeAspect="1" noChangeArrowheads="1"/>
          </p:cNvPicPr>
          <p:nvPr/>
        </p:nvPicPr>
        <p:blipFill>
          <a:blip r:embed="rId3"/>
          <a:srcRect/>
          <a:stretch>
            <a:fillRect/>
          </a:stretch>
        </p:blipFill>
        <p:spPr bwMode="auto">
          <a:xfrm>
            <a:off x="6248400" y="0"/>
            <a:ext cx="2895600" cy="2047875"/>
          </a:xfrm>
          <a:prstGeom prst="rect">
            <a:avLst/>
          </a:prstGeom>
          <a:noFill/>
        </p:spPr>
      </p:pic>
      <p:pic>
        <p:nvPicPr>
          <p:cNvPr id="5124" name="Picture 4" descr="F:\dept jcs and seminars\BONE\images bone\osteogenesis-imperfecta-2.jpg"/>
          <p:cNvPicPr>
            <a:picLocks noChangeAspect="1" noChangeArrowheads="1"/>
          </p:cNvPicPr>
          <p:nvPr/>
        </p:nvPicPr>
        <p:blipFill>
          <a:blip r:embed="rId4"/>
          <a:srcRect l="2000" t="2488"/>
          <a:stretch>
            <a:fillRect/>
          </a:stretch>
        </p:blipFill>
        <p:spPr bwMode="auto">
          <a:xfrm>
            <a:off x="6934200" y="2895600"/>
            <a:ext cx="2209800" cy="1905000"/>
          </a:xfrm>
          <a:prstGeom prst="rect">
            <a:avLst/>
          </a:prstGeom>
          <a:noFill/>
        </p:spPr>
      </p:pic>
    </p:spTree>
    <p:extLst>
      <p:ext uri="{BB962C8B-B14F-4D97-AF65-F5344CB8AC3E}">
        <p14:creationId xmlns:p14="http://schemas.microsoft.com/office/powerpoint/2010/main" xmlns="" val="20888420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0070C0"/>
                </a:solidFill>
                <a:latin typeface="Gabriola" pitchFamily="82" charset="0"/>
              </a:rPr>
              <a:t>OSTEOGENESIS IMPERFECTA</a:t>
            </a:r>
            <a:endParaRPr lang="en-US" dirty="0">
              <a:solidFill>
                <a:srgbClr val="0070C0"/>
              </a:solidFill>
              <a:latin typeface="Gabriola" pitchFamily="82" charset="0"/>
            </a:endParaRPr>
          </a:p>
        </p:txBody>
      </p:sp>
      <p:sp>
        <p:nvSpPr>
          <p:cNvPr id="3" name="Content Placeholder 2"/>
          <p:cNvSpPr>
            <a:spLocks noGrp="1"/>
          </p:cNvSpPr>
          <p:nvPr>
            <p:ph idx="1"/>
          </p:nvPr>
        </p:nvSpPr>
        <p:spPr/>
        <p:txBody>
          <a:bodyPr>
            <a:normAutofit/>
          </a:bodyPr>
          <a:lstStyle/>
          <a:p>
            <a:pPr algn="just">
              <a:buNone/>
            </a:pPr>
            <a:r>
              <a:rPr lang="en-US" sz="2800" dirty="0" smtClean="0">
                <a:latin typeface="Gabriola" pitchFamily="82" charset="0"/>
              </a:rPr>
              <a:t>    It is a serious disease resulting from abnormality in the type I collagen</a:t>
            </a:r>
          </a:p>
          <a:p>
            <a:pPr algn="just"/>
            <a:r>
              <a:rPr lang="en-US" sz="2800" dirty="0" smtClean="0">
                <a:latin typeface="Gabriola" pitchFamily="82" charset="0"/>
              </a:rPr>
              <a:t>Autosomal Dominant, Autosomal recessive, Non-hereditary types also occur</a:t>
            </a:r>
          </a:p>
          <a:p>
            <a:pPr algn="just"/>
            <a:r>
              <a:rPr lang="en-US" sz="2800" dirty="0" smtClean="0">
                <a:latin typeface="Gabriola" pitchFamily="82" charset="0"/>
              </a:rPr>
              <a:t>Mutation in the </a:t>
            </a:r>
            <a:r>
              <a:rPr lang="en-US" sz="2800" dirty="0" smtClean="0">
                <a:solidFill>
                  <a:srgbClr val="FF0000"/>
                </a:solidFill>
                <a:latin typeface="Gabriola" pitchFamily="82" charset="0"/>
              </a:rPr>
              <a:t>COL1A1, COL1A2</a:t>
            </a:r>
          </a:p>
          <a:p>
            <a:pPr algn="just"/>
            <a:r>
              <a:rPr lang="en-US" sz="2800" dirty="0" smtClean="0">
                <a:latin typeface="Gabriola" pitchFamily="82" charset="0"/>
              </a:rPr>
              <a:t>Quantitative and Qualitative defect in Collagen</a:t>
            </a:r>
          </a:p>
          <a:p>
            <a:pPr algn="just">
              <a:buNone/>
            </a:pPr>
            <a:endParaRPr lang="en-US" sz="2800" dirty="0" smtClean="0">
              <a:latin typeface="Gabriola" pitchFamily="82" charset="0"/>
            </a:endParaRPr>
          </a:p>
          <a:p>
            <a:pPr algn="just">
              <a:buNone/>
            </a:pPr>
            <a:endParaRPr lang="en-US" sz="2800" dirty="0">
              <a:latin typeface="Gabriola" pitchFamily="82" charset="0"/>
            </a:endParaRPr>
          </a:p>
        </p:txBody>
      </p:sp>
    </p:spTree>
    <p:extLst>
      <p:ext uri="{BB962C8B-B14F-4D97-AF65-F5344CB8AC3E}">
        <p14:creationId xmlns:p14="http://schemas.microsoft.com/office/powerpoint/2010/main" xmlns="" val="33704833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63040" y="381000"/>
            <a:ext cx="6196405" cy="3810000"/>
          </a:xfrm>
        </p:spPr>
        <p:txBody>
          <a:bodyPr>
            <a:noAutofit/>
          </a:bodyPr>
          <a:lstStyle/>
          <a:p>
            <a:pPr>
              <a:buFont typeface="Wingdings" pitchFamily="2" charset="2"/>
              <a:buNone/>
              <a:defRPr/>
            </a:pPr>
            <a:endParaRPr lang="en-US" dirty="0" smtClean="0">
              <a:solidFill>
                <a:srgbClr val="FFFF00"/>
              </a:solidFill>
            </a:endParaRPr>
          </a:p>
          <a:p>
            <a:pPr algn="ctr">
              <a:buFont typeface="Wingdings" pitchFamily="2" charset="2"/>
              <a:buNone/>
              <a:defRPr/>
            </a:pPr>
            <a:r>
              <a:rPr lang="en-US" sz="2800" dirty="0" smtClean="0">
                <a:latin typeface="Gabriola" pitchFamily="82" charset="0"/>
              </a:rPr>
              <a:t>COL1A1 and COL1A2 gene mutations</a:t>
            </a:r>
          </a:p>
          <a:p>
            <a:pPr algn="ctr">
              <a:buFont typeface="Wingdings" pitchFamily="2" charset="2"/>
              <a:buNone/>
              <a:defRPr/>
            </a:pPr>
            <a:endParaRPr lang="en-US" sz="2800" dirty="0" smtClean="0">
              <a:latin typeface="Gabriola" pitchFamily="82" charset="0"/>
            </a:endParaRPr>
          </a:p>
          <a:p>
            <a:pPr algn="ctr">
              <a:buFont typeface="Wingdings" pitchFamily="2" charset="2"/>
              <a:buNone/>
              <a:defRPr/>
            </a:pPr>
            <a:r>
              <a:rPr lang="en-US" sz="2800" dirty="0" smtClean="0">
                <a:latin typeface="Gabriola" pitchFamily="82" charset="0"/>
              </a:rPr>
              <a:t>Defective alpha polypeptide chains formed </a:t>
            </a:r>
          </a:p>
          <a:p>
            <a:pPr algn="ctr">
              <a:buFont typeface="Wingdings" pitchFamily="2" charset="2"/>
              <a:buNone/>
              <a:defRPr/>
            </a:pPr>
            <a:r>
              <a:rPr lang="en-US" sz="2800" dirty="0" smtClean="0">
                <a:latin typeface="Gabriola" pitchFamily="82" charset="0"/>
              </a:rPr>
              <a:t>(pro-a1 and pro-a2)</a:t>
            </a:r>
          </a:p>
          <a:p>
            <a:pPr algn="ctr">
              <a:buFont typeface="Wingdings" pitchFamily="2" charset="2"/>
              <a:buNone/>
              <a:defRPr/>
            </a:pPr>
            <a:endParaRPr lang="en-US" sz="2800" dirty="0" smtClean="0">
              <a:latin typeface="Gabriola" pitchFamily="82" charset="0"/>
            </a:endParaRPr>
          </a:p>
          <a:p>
            <a:pPr algn="ctr">
              <a:buFont typeface="Wingdings" pitchFamily="2" charset="2"/>
              <a:buNone/>
              <a:defRPr/>
            </a:pPr>
            <a:r>
              <a:rPr lang="en-US" sz="2800" dirty="0" smtClean="0">
                <a:latin typeface="Gabriola" pitchFamily="82" charset="0"/>
              </a:rPr>
              <a:t>Qualitative and quantitative defect in the type I collagen </a:t>
            </a:r>
          </a:p>
          <a:p>
            <a:pPr algn="ctr">
              <a:buFont typeface="Wingdings" pitchFamily="2" charset="2"/>
              <a:buNone/>
              <a:defRPr/>
            </a:pPr>
            <a:endParaRPr lang="en-US" sz="2800" dirty="0" smtClean="0">
              <a:latin typeface="Gabriola" pitchFamily="82" charset="0"/>
            </a:endParaRPr>
          </a:p>
          <a:p>
            <a:pPr algn="ctr">
              <a:buFont typeface="Wingdings" pitchFamily="2" charset="2"/>
              <a:buNone/>
              <a:defRPr/>
            </a:pPr>
            <a:r>
              <a:rPr lang="en-US" sz="2800" dirty="0" smtClean="0">
                <a:latin typeface="Gabriola" pitchFamily="82" charset="0"/>
              </a:rPr>
              <a:t>Type I collagen is mainly found in bone </a:t>
            </a:r>
          </a:p>
          <a:p>
            <a:pPr algn="ctr">
              <a:buFont typeface="Wingdings" pitchFamily="2" charset="2"/>
              <a:buNone/>
              <a:defRPr/>
            </a:pPr>
            <a:endParaRPr lang="en-US" sz="2800" dirty="0" smtClean="0">
              <a:latin typeface="Gabriola" pitchFamily="82" charset="0"/>
            </a:endParaRPr>
          </a:p>
          <a:p>
            <a:pPr algn="ctr">
              <a:buFont typeface="Wingdings" pitchFamily="2" charset="2"/>
              <a:buNone/>
              <a:defRPr/>
            </a:pPr>
            <a:r>
              <a:rPr lang="en-US" sz="2800" dirty="0" smtClean="0">
                <a:latin typeface="Gabriola" pitchFamily="82" charset="0"/>
              </a:rPr>
              <a:t>Fragile bones</a:t>
            </a:r>
            <a:endParaRPr lang="en-US" sz="2800" dirty="0">
              <a:latin typeface="Gabriola" pitchFamily="82" charset="0"/>
            </a:endParaRPr>
          </a:p>
        </p:txBody>
      </p:sp>
      <p:cxnSp>
        <p:nvCxnSpPr>
          <p:cNvPr id="7" name="Straight Arrow Connector 6"/>
          <p:cNvCxnSpPr/>
          <p:nvPr/>
        </p:nvCxnSpPr>
        <p:spPr>
          <a:xfrm>
            <a:off x="4572000" y="14478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29718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44958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95800" y="55626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752903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1066800" y="795338"/>
            <a:ext cx="1447800" cy="2214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95600" y="838200"/>
            <a:ext cx="2598293" cy="156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61839" y="2809158"/>
            <a:ext cx="2705561" cy="1762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15000" y="838201"/>
            <a:ext cx="2085283" cy="156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81848" y="2816373"/>
            <a:ext cx="2238104" cy="149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24200" y="5181600"/>
            <a:ext cx="1993107" cy="1328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64182" y="3492422"/>
            <a:ext cx="2397657" cy="1681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387152" y="4646291"/>
            <a:ext cx="1913348" cy="1530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85800" y="2971800"/>
            <a:ext cx="2514600" cy="400110"/>
          </a:xfrm>
          <a:prstGeom prst="rect">
            <a:avLst/>
          </a:prstGeom>
          <a:noFill/>
        </p:spPr>
        <p:txBody>
          <a:bodyPr wrap="square" rtlCol="0">
            <a:spAutoFit/>
          </a:bodyPr>
          <a:lstStyle/>
          <a:p>
            <a:r>
              <a:rPr lang="en-US" sz="2000" b="1" dirty="0" smtClean="0">
                <a:latin typeface="Gabriola" pitchFamily="82" charset="0"/>
              </a:rPr>
              <a:t>Extreme fragility of bones</a:t>
            </a:r>
            <a:endParaRPr lang="en-US" sz="2000" b="1" dirty="0">
              <a:latin typeface="Gabriola" pitchFamily="82" charset="0"/>
            </a:endParaRPr>
          </a:p>
        </p:txBody>
      </p:sp>
      <p:sp>
        <p:nvSpPr>
          <p:cNvPr id="14" name="TextBox 13"/>
          <p:cNvSpPr txBox="1"/>
          <p:nvPr/>
        </p:nvSpPr>
        <p:spPr>
          <a:xfrm>
            <a:off x="2895600" y="2404646"/>
            <a:ext cx="2514600" cy="400110"/>
          </a:xfrm>
          <a:prstGeom prst="rect">
            <a:avLst/>
          </a:prstGeom>
          <a:noFill/>
        </p:spPr>
        <p:txBody>
          <a:bodyPr wrap="square" rtlCol="0">
            <a:spAutoFit/>
          </a:bodyPr>
          <a:lstStyle/>
          <a:p>
            <a:r>
              <a:rPr lang="en-US" sz="2000" b="1" dirty="0" smtClean="0">
                <a:latin typeface="Gabriola" pitchFamily="82" charset="0"/>
              </a:rPr>
              <a:t>Blue Sclera</a:t>
            </a:r>
            <a:endParaRPr lang="en-US" sz="2000" b="1" dirty="0">
              <a:latin typeface="Gabriola" pitchFamily="82" charset="0"/>
            </a:endParaRPr>
          </a:p>
        </p:txBody>
      </p:sp>
      <p:sp>
        <p:nvSpPr>
          <p:cNvPr id="15" name="TextBox 14"/>
          <p:cNvSpPr txBox="1"/>
          <p:nvPr/>
        </p:nvSpPr>
        <p:spPr>
          <a:xfrm>
            <a:off x="5943600" y="2438400"/>
            <a:ext cx="2514600" cy="400110"/>
          </a:xfrm>
          <a:prstGeom prst="rect">
            <a:avLst/>
          </a:prstGeom>
          <a:noFill/>
        </p:spPr>
        <p:txBody>
          <a:bodyPr wrap="square" rtlCol="0">
            <a:spAutoFit/>
          </a:bodyPr>
          <a:lstStyle/>
          <a:p>
            <a:r>
              <a:rPr lang="en-US" sz="2000" b="1" dirty="0" smtClean="0">
                <a:latin typeface="Gabriola" pitchFamily="82" charset="0"/>
              </a:rPr>
              <a:t>Impacted teeth</a:t>
            </a:r>
            <a:endParaRPr lang="en-US" sz="2000" b="1" dirty="0">
              <a:latin typeface="Gabriola" pitchFamily="82" charset="0"/>
            </a:endParaRPr>
          </a:p>
        </p:txBody>
      </p:sp>
      <p:sp>
        <p:nvSpPr>
          <p:cNvPr id="16" name="TextBox 15"/>
          <p:cNvSpPr txBox="1"/>
          <p:nvPr/>
        </p:nvSpPr>
        <p:spPr>
          <a:xfrm>
            <a:off x="3352800" y="4614446"/>
            <a:ext cx="2514600" cy="400110"/>
          </a:xfrm>
          <a:prstGeom prst="rect">
            <a:avLst/>
          </a:prstGeom>
          <a:noFill/>
        </p:spPr>
        <p:txBody>
          <a:bodyPr wrap="square" rtlCol="0">
            <a:spAutoFit/>
          </a:bodyPr>
          <a:lstStyle/>
          <a:p>
            <a:r>
              <a:rPr lang="en-US" sz="2000" b="1" dirty="0" smtClean="0">
                <a:latin typeface="Gabriola" pitchFamily="82" charset="0"/>
              </a:rPr>
              <a:t>Dentinogenesis Imperfecta</a:t>
            </a:r>
            <a:endParaRPr lang="en-US" sz="2000" b="1" dirty="0">
              <a:latin typeface="Gabriola" pitchFamily="82" charset="0"/>
            </a:endParaRPr>
          </a:p>
        </p:txBody>
      </p:sp>
      <p:sp>
        <p:nvSpPr>
          <p:cNvPr id="17" name="TextBox 16"/>
          <p:cNvSpPr txBox="1"/>
          <p:nvPr/>
        </p:nvSpPr>
        <p:spPr>
          <a:xfrm>
            <a:off x="6400800" y="4267200"/>
            <a:ext cx="2514600" cy="400110"/>
          </a:xfrm>
          <a:prstGeom prst="rect">
            <a:avLst/>
          </a:prstGeom>
          <a:noFill/>
        </p:spPr>
        <p:txBody>
          <a:bodyPr wrap="square" rtlCol="0">
            <a:spAutoFit/>
          </a:bodyPr>
          <a:lstStyle/>
          <a:p>
            <a:r>
              <a:rPr lang="en-US" sz="2000" b="1" dirty="0" smtClean="0">
                <a:latin typeface="Gabriola" pitchFamily="82" charset="0"/>
              </a:rPr>
              <a:t>Ectopic teeth</a:t>
            </a:r>
            <a:endParaRPr lang="en-US" sz="2000" b="1" dirty="0">
              <a:latin typeface="Gabriola" pitchFamily="82" charset="0"/>
            </a:endParaRPr>
          </a:p>
        </p:txBody>
      </p:sp>
      <p:sp>
        <p:nvSpPr>
          <p:cNvPr id="18" name="TextBox 17"/>
          <p:cNvSpPr txBox="1"/>
          <p:nvPr/>
        </p:nvSpPr>
        <p:spPr>
          <a:xfrm>
            <a:off x="762000" y="5206425"/>
            <a:ext cx="2514600" cy="707886"/>
          </a:xfrm>
          <a:prstGeom prst="rect">
            <a:avLst/>
          </a:prstGeom>
          <a:noFill/>
        </p:spPr>
        <p:txBody>
          <a:bodyPr wrap="square" rtlCol="0">
            <a:spAutoFit/>
          </a:bodyPr>
          <a:lstStyle/>
          <a:p>
            <a:r>
              <a:rPr lang="en-US" sz="2000" b="1" dirty="0" smtClean="0">
                <a:latin typeface="Gabriola" pitchFamily="82" charset="0"/>
              </a:rPr>
              <a:t>Open bite  and Class III malocclusion</a:t>
            </a:r>
            <a:endParaRPr lang="en-US" sz="2000" b="1" dirty="0">
              <a:latin typeface="Gabriola" pitchFamily="82" charset="0"/>
            </a:endParaRPr>
          </a:p>
        </p:txBody>
      </p:sp>
      <p:sp>
        <p:nvSpPr>
          <p:cNvPr id="19" name="TextBox 18"/>
          <p:cNvSpPr txBox="1"/>
          <p:nvPr/>
        </p:nvSpPr>
        <p:spPr>
          <a:xfrm>
            <a:off x="5791200" y="5909846"/>
            <a:ext cx="2514600" cy="400110"/>
          </a:xfrm>
          <a:prstGeom prst="rect">
            <a:avLst/>
          </a:prstGeom>
          <a:noFill/>
        </p:spPr>
        <p:txBody>
          <a:bodyPr wrap="square" rtlCol="0">
            <a:spAutoFit/>
          </a:bodyPr>
          <a:lstStyle/>
          <a:p>
            <a:r>
              <a:rPr lang="en-US" sz="2000" b="1" dirty="0" smtClean="0">
                <a:latin typeface="Gabriola" pitchFamily="82" charset="0"/>
              </a:rPr>
              <a:t>Frontal Bossing</a:t>
            </a:r>
            <a:endParaRPr lang="en-US" sz="2000" b="1" dirty="0">
              <a:latin typeface="Gabriola" pitchFamily="82" charset="0"/>
            </a:endParaRPr>
          </a:p>
        </p:txBody>
      </p:sp>
    </p:spTree>
    <p:extLst>
      <p:ext uri="{BB962C8B-B14F-4D97-AF65-F5344CB8AC3E}">
        <p14:creationId xmlns:p14="http://schemas.microsoft.com/office/powerpoint/2010/main" xmlns="" val="5886863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740462440"/>
              </p:ext>
            </p:extLst>
          </p:nvPr>
        </p:nvGraphicFramePr>
        <p:xfrm>
          <a:off x="0" y="0"/>
          <a:ext cx="9143999" cy="7243818"/>
        </p:xfrm>
        <a:graphic>
          <a:graphicData uri="http://schemas.openxmlformats.org/drawingml/2006/table">
            <a:tbl>
              <a:tblPr firstRow="1" bandRow="1">
                <a:tableStyleId>{5C22544A-7EE6-4342-B048-85BDC9FD1C3A}</a:tableStyleId>
              </a:tblPr>
              <a:tblGrid>
                <a:gridCol w="2222090"/>
                <a:gridCol w="1500246"/>
                <a:gridCol w="2265770"/>
                <a:gridCol w="3155893"/>
              </a:tblGrid>
              <a:tr h="1074842">
                <a:tc>
                  <a:txBody>
                    <a:bodyPr/>
                    <a:lstStyle/>
                    <a:p>
                      <a:pPr algn="just"/>
                      <a:r>
                        <a:rPr lang="en-US" sz="2800" b="1" dirty="0" smtClean="0"/>
                        <a:t>DISEASE</a:t>
                      </a:r>
                      <a:r>
                        <a:rPr lang="en-US" sz="1800" b="1" dirty="0" smtClean="0"/>
                        <a:t> </a:t>
                      </a:r>
                      <a:endParaRPr lang="en-US" sz="1800" b="1" dirty="0"/>
                    </a:p>
                  </a:txBody>
                  <a:tcPr marT="45725" marB="45725"/>
                </a:tc>
                <a:tc>
                  <a:txBody>
                    <a:bodyPr/>
                    <a:lstStyle/>
                    <a:p>
                      <a:pPr algn="just"/>
                      <a:r>
                        <a:rPr lang="en-US" sz="2800" dirty="0" smtClean="0"/>
                        <a:t>AFFECTED</a:t>
                      </a:r>
                      <a:r>
                        <a:rPr lang="en-US" sz="1800" baseline="0" dirty="0" smtClean="0"/>
                        <a:t> </a:t>
                      </a:r>
                      <a:r>
                        <a:rPr lang="en-US" sz="2800" baseline="0" dirty="0" smtClean="0"/>
                        <a:t>GENE</a:t>
                      </a:r>
                      <a:endParaRPr lang="en-US" sz="1800" dirty="0"/>
                    </a:p>
                  </a:txBody>
                  <a:tcPr marT="45725" marB="45725"/>
                </a:tc>
                <a:tc>
                  <a:txBody>
                    <a:bodyPr/>
                    <a:lstStyle/>
                    <a:p>
                      <a:pPr algn="just"/>
                      <a:r>
                        <a:rPr lang="en-US" sz="2800" dirty="0" smtClean="0"/>
                        <a:t>BIOCHEMICAL</a:t>
                      </a:r>
                      <a:r>
                        <a:rPr lang="en-US" sz="2800" baseline="0" dirty="0" smtClean="0"/>
                        <a:t> DEFECT</a:t>
                      </a:r>
                      <a:endParaRPr lang="en-US" sz="2800" dirty="0"/>
                    </a:p>
                  </a:txBody>
                  <a:tcPr marT="45725" marB="45725"/>
                </a:tc>
                <a:tc>
                  <a:txBody>
                    <a:bodyPr/>
                    <a:lstStyle/>
                    <a:p>
                      <a:pPr algn="just"/>
                      <a:endParaRPr lang="en-US" sz="2800" dirty="0"/>
                    </a:p>
                  </a:txBody>
                  <a:tcPr marT="45725" marB="45725"/>
                </a:tc>
              </a:tr>
              <a:tr h="183762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smtClean="0"/>
                        <a:t> </a:t>
                      </a:r>
                      <a:r>
                        <a:rPr lang="en-US" sz="2000" b="1" dirty="0" err="1" smtClean="0"/>
                        <a:t>Osteogenesis</a:t>
                      </a:r>
                      <a:r>
                        <a:rPr lang="en-US" sz="2000" b="1" dirty="0" smtClean="0"/>
                        <a:t> </a:t>
                      </a:r>
                      <a:r>
                        <a:rPr lang="en-US" sz="2000" b="1" dirty="0" err="1" smtClean="0"/>
                        <a:t>imperfecta</a:t>
                      </a:r>
                      <a:endParaRPr lang="en-US" sz="2000" b="1" dirty="0" smtClean="0"/>
                    </a:p>
                    <a:p>
                      <a:pPr algn="just"/>
                      <a:r>
                        <a:rPr lang="en-US" sz="2000" dirty="0" smtClean="0"/>
                        <a:t>Type I</a:t>
                      </a:r>
                      <a:endParaRPr lang="en-US" sz="2000" dirty="0"/>
                    </a:p>
                  </a:txBody>
                  <a:tcPr marT="45725" marB="45725"/>
                </a:tc>
                <a:tc>
                  <a:txBody>
                    <a:bodyPr/>
                    <a:lstStyle/>
                    <a:p>
                      <a:pPr algn="just"/>
                      <a:r>
                        <a:rPr lang="en-US" sz="2000" dirty="0" smtClean="0"/>
                        <a:t>COL1A1</a:t>
                      </a:r>
                      <a:endParaRPr lang="en-US" sz="2000" dirty="0"/>
                    </a:p>
                  </a:txBody>
                  <a:tcPr marT="45725" marB="45725"/>
                </a:tc>
                <a:tc>
                  <a:txBody>
                    <a:bodyPr/>
                    <a:lstStyle/>
                    <a:p>
                      <a:pPr algn="just"/>
                      <a:r>
                        <a:rPr lang="en-US" sz="2000" dirty="0" smtClean="0"/>
                        <a:t>Decreased type I</a:t>
                      </a:r>
                      <a:r>
                        <a:rPr lang="en-US" sz="2000" baseline="0" dirty="0" smtClean="0"/>
                        <a:t> </a:t>
                      </a:r>
                      <a:r>
                        <a:rPr lang="en-US" sz="2000" baseline="0" dirty="0" err="1" smtClean="0"/>
                        <a:t>procollagen</a:t>
                      </a:r>
                      <a:r>
                        <a:rPr lang="en-US" sz="2000" baseline="0" dirty="0" smtClean="0"/>
                        <a:t> production; glycine substitution in helical domain</a:t>
                      </a:r>
                      <a:endParaRPr lang="en-US" sz="2000" dirty="0"/>
                    </a:p>
                  </a:txBody>
                  <a:tcPr marT="45725" marB="45725"/>
                </a:tc>
                <a:tc>
                  <a:txBody>
                    <a:bodyPr/>
                    <a:lstStyle/>
                    <a:p>
                      <a:pPr algn="just"/>
                      <a:r>
                        <a:rPr lang="en-US" sz="2000" dirty="0" smtClean="0"/>
                        <a:t>A&amp;B. Blue sclera,</a:t>
                      </a:r>
                      <a:r>
                        <a:rPr lang="en-US" sz="2000" baseline="0" dirty="0" smtClean="0"/>
                        <a:t> in utero fractures 10%, mild to mod bone </a:t>
                      </a:r>
                      <a:r>
                        <a:rPr lang="en-US" sz="2000" baseline="0" dirty="0" err="1" smtClean="0"/>
                        <a:t>frgility</a:t>
                      </a:r>
                      <a:r>
                        <a:rPr lang="en-US" sz="2000" baseline="0" dirty="0" smtClean="0"/>
                        <a:t>, fractures tendency reduces after puberty</a:t>
                      </a:r>
                      <a:endParaRPr lang="en-US" sz="2000" dirty="0"/>
                    </a:p>
                  </a:txBody>
                  <a:tcPr marT="45725" marB="45725"/>
                </a:tc>
              </a:tr>
              <a:tr h="1837625">
                <a:tc>
                  <a:txBody>
                    <a:bodyPr/>
                    <a:lstStyle/>
                    <a:p>
                      <a:pPr algn="just"/>
                      <a:r>
                        <a:rPr lang="en-US" sz="2000" dirty="0" smtClean="0"/>
                        <a:t>Type II</a:t>
                      </a:r>
                      <a:endParaRPr lang="en-US" sz="2000" dirty="0"/>
                    </a:p>
                  </a:txBody>
                  <a:tcPr marT="45725" marB="45725"/>
                </a:tc>
                <a:tc>
                  <a:txBody>
                    <a:bodyPr/>
                    <a:lstStyle/>
                    <a:p>
                      <a:pPr algn="just"/>
                      <a:r>
                        <a:rPr lang="en-US" sz="2000" dirty="0" smtClean="0"/>
                        <a:t>COL1A1, COL1A2</a:t>
                      </a:r>
                      <a:endParaRPr lang="en-US" sz="2000" dirty="0"/>
                    </a:p>
                  </a:txBody>
                  <a:tcPr marT="45725" marB="45725"/>
                </a:tc>
                <a:tc>
                  <a:txBody>
                    <a:bodyPr/>
                    <a:lstStyle/>
                    <a:p>
                      <a:pPr algn="just"/>
                      <a:r>
                        <a:rPr lang="en-US" sz="2000" dirty="0" smtClean="0"/>
                        <a:t>Substitution of glycine near C- terminus, deletion, rearrangement of genes </a:t>
                      </a:r>
                      <a:endParaRPr lang="en-US" sz="2000" dirty="0"/>
                    </a:p>
                  </a:txBody>
                  <a:tcPr marT="45725" marB="45725"/>
                </a:tc>
                <a:tc>
                  <a:txBody>
                    <a:bodyPr/>
                    <a:lstStyle/>
                    <a:p>
                      <a:pPr algn="just"/>
                      <a:r>
                        <a:rPr lang="en-US" sz="2000" dirty="0" smtClean="0"/>
                        <a:t>Extreme bone fragility, in utero # 90%, blue sclera</a:t>
                      </a:r>
                      <a:endParaRPr lang="en-US" sz="2000" dirty="0"/>
                    </a:p>
                  </a:txBody>
                  <a:tcPr marT="45725" marB="45725"/>
                </a:tc>
              </a:tr>
              <a:tr h="799472">
                <a:tc>
                  <a:txBody>
                    <a:bodyPr/>
                    <a:lstStyle/>
                    <a:p>
                      <a:pPr algn="just"/>
                      <a:r>
                        <a:rPr lang="en-US" sz="2000" dirty="0" smtClean="0"/>
                        <a:t>Type III</a:t>
                      </a:r>
                      <a:endParaRPr lang="en-US" sz="2000" dirty="0"/>
                    </a:p>
                  </a:txBody>
                  <a:tcPr marT="45725" marB="45725"/>
                </a:tc>
                <a:tc>
                  <a:txBody>
                    <a:bodyPr/>
                    <a:lstStyle/>
                    <a:p>
                      <a:pPr algn="just"/>
                      <a:r>
                        <a:rPr lang="en-US" sz="2000" dirty="0" smtClean="0"/>
                        <a:t>COL1A1, COL1A2</a:t>
                      </a:r>
                      <a:endParaRPr lang="en-US" sz="2000" dirty="0"/>
                    </a:p>
                  </a:txBody>
                  <a:tcPr marT="45725" marB="45725"/>
                </a:tc>
                <a:tc>
                  <a:txBody>
                    <a:bodyPr/>
                    <a:lstStyle/>
                    <a:p>
                      <a:pPr algn="just"/>
                      <a:r>
                        <a:rPr lang="en-US" sz="2000" dirty="0" smtClean="0"/>
                        <a:t>Point mutation</a:t>
                      </a:r>
                      <a:endParaRPr lang="en-US" sz="2000" dirty="0"/>
                    </a:p>
                  </a:txBody>
                  <a:tcPr marT="45725" marB="45725"/>
                </a:tc>
                <a:tc>
                  <a:txBody>
                    <a:bodyPr/>
                    <a:lstStyle/>
                    <a:p>
                      <a:pPr algn="just"/>
                      <a:r>
                        <a:rPr lang="en-US" sz="2000" dirty="0" smtClean="0"/>
                        <a:t>DI, 50% # IUL</a:t>
                      </a:r>
                      <a:endParaRPr lang="en-US" sz="2000" dirty="0"/>
                    </a:p>
                  </a:txBody>
                  <a:tcPr marT="45725" marB="45725"/>
                </a:tc>
              </a:tr>
              <a:tr h="1232236">
                <a:tc>
                  <a:txBody>
                    <a:bodyPr/>
                    <a:lstStyle/>
                    <a:p>
                      <a:pPr algn="just"/>
                      <a:r>
                        <a:rPr lang="en-US" sz="2000" dirty="0" smtClean="0"/>
                        <a:t>Type IV</a:t>
                      </a:r>
                      <a:endParaRPr lang="en-US" sz="2000" dirty="0"/>
                    </a:p>
                  </a:txBody>
                  <a:tcPr marT="45725" marB="45725"/>
                </a:tc>
                <a:tc>
                  <a:txBody>
                    <a:bodyPr/>
                    <a:lstStyle/>
                    <a:p>
                      <a:pPr algn="just"/>
                      <a:r>
                        <a:rPr lang="en-US" sz="2000" dirty="0" smtClean="0"/>
                        <a:t>COL1A1, COL1A2</a:t>
                      </a:r>
                      <a:endParaRPr lang="en-US" sz="2000" dirty="0"/>
                    </a:p>
                  </a:txBody>
                  <a:tcPr marT="45725" marB="45725"/>
                </a:tc>
                <a:tc>
                  <a:txBody>
                    <a:bodyPr/>
                    <a:lstStyle/>
                    <a:p>
                      <a:pPr algn="just"/>
                      <a:r>
                        <a:rPr lang="en-US" sz="2000" dirty="0" smtClean="0"/>
                        <a:t>Point mutation mostly in </a:t>
                      </a:r>
                      <a:r>
                        <a:rPr lang="el-GR" sz="2000" dirty="0" smtClean="0">
                          <a:latin typeface="Calibri"/>
                        </a:rPr>
                        <a:t>α</a:t>
                      </a:r>
                      <a:r>
                        <a:rPr lang="en-US" sz="2000" dirty="0" smtClean="0">
                          <a:latin typeface="Calibri"/>
                        </a:rPr>
                        <a:t>2, deletion</a:t>
                      </a:r>
                      <a:endParaRPr lang="en-US" sz="2000" dirty="0"/>
                    </a:p>
                  </a:txBody>
                  <a:tcPr marT="45725" marB="45725"/>
                </a:tc>
                <a:tc>
                  <a:txBody>
                    <a:bodyPr/>
                    <a:lstStyle/>
                    <a:p>
                      <a:pPr algn="just"/>
                      <a:r>
                        <a:rPr lang="en-US" sz="2000" dirty="0" smtClean="0"/>
                        <a:t>A &amp;B Types, DI</a:t>
                      </a:r>
                      <a:r>
                        <a:rPr lang="en-US" sz="2000" baseline="0" dirty="0" smtClean="0"/>
                        <a:t> absent, # rare, </a:t>
                      </a:r>
                      <a:endParaRPr lang="en-US" sz="2000" dirty="0"/>
                    </a:p>
                  </a:txBody>
                  <a:tcPr marT="45725" marB="45725"/>
                </a:tc>
              </a:tr>
            </a:tbl>
          </a:graphicData>
        </a:graphic>
      </p:graphicFrame>
    </p:spTree>
    <p:extLst>
      <p:ext uri="{BB962C8B-B14F-4D97-AF65-F5344CB8AC3E}">
        <p14:creationId xmlns:p14="http://schemas.microsoft.com/office/powerpoint/2010/main" xmlns="" val="15200549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846246919"/>
              </p:ext>
            </p:extLst>
          </p:nvPr>
        </p:nvGraphicFramePr>
        <p:xfrm>
          <a:off x="457200" y="609599"/>
          <a:ext cx="7086600" cy="5308461"/>
        </p:xfrm>
        <a:graphic>
          <a:graphicData uri="http://schemas.openxmlformats.org/drawingml/2006/table">
            <a:tbl>
              <a:tblPr firstRow="1" bandRow="1">
                <a:tableStyleId>{5C22544A-7EE6-4342-B048-85BDC9FD1C3A}</a:tableStyleId>
              </a:tblPr>
              <a:tblGrid>
                <a:gridCol w="3543300"/>
                <a:gridCol w="3543300"/>
              </a:tblGrid>
              <a:tr h="1038325">
                <a:tc>
                  <a:txBody>
                    <a:bodyPr/>
                    <a:lstStyle/>
                    <a:p>
                      <a:r>
                        <a:rPr lang="en-US" dirty="0" smtClean="0"/>
                        <a:t>Osteogenesis</a:t>
                      </a:r>
                      <a:r>
                        <a:rPr lang="en-US" baseline="0" dirty="0" smtClean="0"/>
                        <a:t> Imperfecta</a:t>
                      </a:r>
                      <a:endParaRPr lang="en-US" dirty="0"/>
                    </a:p>
                  </a:txBody>
                  <a:tcPr/>
                </a:tc>
                <a:tc>
                  <a:txBody>
                    <a:bodyPr/>
                    <a:lstStyle/>
                    <a:p>
                      <a:r>
                        <a:rPr lang="en-US" dirty="0" smtClean="0"/>
                        <a:t>Dentinogenesis Imperfecta</a:t>
                      </a:r>
                      <a:endParaRPr lang="en-US" dirty="0"/>
                    </a:p>
                  </a:txBody>
                  <a:tcPr/>
                </a:tc>
              </a:tr>
              <a:tr h="1052746">
                <a:tc>
                  <a:txBody>
                    <a:bodyPr/>
                    <a:lstStyle/>
                    <a:p>
                      <a:r>
                        <a:rPr lang="en-US" dirty="0" smtClean="0"/>
                        <a:t>Type I</a:t>
                      </a:r>
                      <a:endParaRPr lang="en-US" dirty="0"/>
                    </a:p>
                  </a:txBody>
                  <a:tcPr/>
                </a:tc>
                <a:tc>
                  <a:txBody>
                    <a:bodyPr/>
                    <a:lstStyle/>
                    <a:p>
                      <a:r>
                        <a:rPr lang="en-US" dirty="0" smtClean="0"/>
                        <a:t>Sub type</a:t>
                      </a:r>
                      <a:r>
                        <a:rPr lang="en-US" baseline="0" dirty="0" smtClean="0"/>
                        <a:t> A----- absent</a:t>
                      </a:r>
                    </a:p>
                    <a:p>
                      <a:r>
                        <a:rPr lang="en-US" baseline="0" dirty="0" smtClean="0"/>
                        <a:t>Sub type B----- present</a:t>
                      </a:r>
                      <a:endParaRPr lang="en-US" dirty="0"/>
                    </a:p>
                  </a:txBody>
                  <a:tcPr/>
                </a:tc>
              </a:tr>
              <a:tr h="1111898">
                <a:tc>
                  <a:txBody>
                    <a:bodyPr/>
                    <a:lstStyle/>
                    <a:p>
                      <a:r>
                        <a:rPr lang="en-US" dirty="0" smtClean="0"/>
                        <a:t>Type II</a:t>
                      </a:r>
                      <a:endParaRPr lang="en-US" dirty="0"/>
                    </a:p>
                  </a:txBody>
                  <a:tcPr/>
                </a:tc>
                <a:tc>
                  <a:txBody>
                    <a:bodyPr/>
                    <a:lstStyle/>
                    <a:p>
                      <a:r>
                        <a:rPr lang="en-US" dirty="0" smtClean="0"/>
                        <a:t>May be present</a:t>
                      </a:r>
                      <a:endParaRPr lang="en-US" dirty="0"/>
                    </a:p>
                  </a:txBody>
                  <a:tcPr/>
                </a:tc>
              </a:tr>
              <a:tr h="1052746">
                <a:tc>
                  <a:txBody>
                    <a:bodyPr/>
                    <a:lstStyle/>
                    <a:p>
                      <a:r>
                        <a:rPr lang="en-US" dirty="0" smtClean="0"/>
                        <a:t>Type III</a:t>
                      </a:r>
                      <a:endParaRPr lang="en-US" dirty="0"/>
                    </a:p>
                  </a:txBody>
                  <a:tcPr/>
                </a:tc>
                <a:tc>
                  <a:txBody>
                    <a:bodyPr/>
                    <a:lstStyle/>
                    <a:p>
                      <a:r>
                        <a:rPr lang="en-US" dirty="0" smtClean="0"/>
                        <a:t>Present</a:t>
                      </a:r>
                      <a:endParaRPr lang="en-US" dirty="0"/>
                    </a:p>
                  </a:txBody>
                  <a:tcPr/>
                </a:tc>
              </a:tr>
              <a:tr h="1052746">
                <a:tc>
                  <a:txBody>
                    <a:bodyPr/>
                    <a:lstStyle/>
                    <a:p>
                      <a:r>
                        <a:rPr lang="en-US" dirty="0" smtClean="0"/>
                        <a:t>Type</a:t>
                      </a:r>
                      <a:r>
                        <a:rPr lang="en-US" baseline="0" dirty="0" smtClean="0"/>
                        <a:t> IV</a:t>
                      </a:r>
                      <a:endParaRPr lang="en-US" dirty="0"/>
                    </a:p>
                  </a:txBody>
                  <a:tcPr/>
                </a:tc>
                <a:tc>
                  <a:txBody>
                    <a:bodyPr/>
                    <a:lstStyle/>
                    <a:p>
                      <a:r>
                        <a:rPr lang="en-US" dirty="0" smtClean="0"/>
                        <a:t>Sub type</a:t>
                      </a:r>
                      <a:r>
                        <a:rPr lang="en-US" baseline="0" dirty="0" smtClean="0"/>
                        <a:t> A----- absent</a:t>
                      </a:r>
                    </a:p>
                    <a:p>
                      <a:r>
                        <a:rPr lang="en-US" baseline="0" dirty="0" smtClean="0"/>
                        <a:t>Sub type B----- present</a:t>
                      </a:r>
                      <a:endParaRPr lang="en-US" dirty="0" smtClean="0"/>
                    </a:p>
                  </a:txBody>
                  <a:tcPr/>
                </a:tc>
              </a:tr>
            </a:tbl>
          </a:graphicData>
        </a:graphic>
      </p:graphicFrame>
    </p:spTree>
    <p:extLst>
      <p:ext uri="{BB962C8B-B14F-4D97-AF65-F5344CB8AC3E}">
        <p14:creationId xmlns:p14="http://schemas.microsoft.com/office/powerpoint/2010/main" xmlns="" val="11760490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343400" cy="1066800"/>
          </a:xfrm>
        </p:spPr>
        <p:txBody>
          <a:bodyPr/>
          <a:lstStyle/>
          <a:p>
            <a:r>
              <a:rPr lang="en-US" dirty="0" err="1" smtClean="0">
                <a:solidFill>
                  <a:srgbClr val="FF0000"/>
                </a:solidFill>
              </a:rPr>
              <a:t>Osteopetrosis</a:t>
            </a:r>
            <a:endParaRPr lang="en-US" dirty="0">
              <a:solidFill>
                <a:srgbClr val="FF0000"/>
              </a:solidFill>
            </a:endParaRPr>
          </a:p>
        </p:txBody>
      </p:sp>
      <p:sp>
        <p:nvSpPr>
          <p:cNvPr id="3" name="Content Placeholder 2"/>
          <p:cNvSpPr>
            <a:spLocks noGrp="1"/>
          </p:cNvSpPr>
          <p:nvPr>
            <p:ph sz="half" idx="1"/>
          </p:nvPr>
        </p:nvSpPr>
        <p:spPr>
          <a:xfrm>
            <a:off x="228600" y="1524000"/>
            <a:ext cx="4267200" cy="4830925"/>
          </a:xfrm>
        </p:spPr>
        <p:txBody>
          <a:bodyPr>
            <a:normAutofit/>
          </a:bodyPr>
          <a:lstStyle/>
          <a:p>
            <a:pPr>
              <a:buFont typeface="Wingdings" pitchFamily="2" charset="2"/>
              <a:buChar char="v"/>
            </a:pPr>
            <a:r>
              <a:rPr lang="en-US" sz="2600" dirty="0" smtClean="0"/>
              <a:t>Marble Bone Disease / Albers-Schonberg disease</a:t>
            </a:r>
          </a:p>
          <a:p>
            <a:pPr>
              <a:buFont typeface="Arial" pitchFamily="34" charset="0"/>
              <a:buChar char="•"/>
            </a:pPr>
            <a:endParaRPr lang="en-US" sz="2600" dirty="0" smtClean="0"/>
          </a:p>
          <a:p>
            <a:pPr>
              <a:buFont typeface="Arial" pitchFamily="34" charset="0"/>
              <a:buChar char="•"/>
            </a:pPr>
            <a:r>
              <a:rPr lang="en-US" sz="2600" dirty="0" smtClean="0">
                <a:solidFill>
                  <a:srgbClr val="FF0000"/>
                </a:solidFill>
              </a:rPr>
              <a:t>Failure of </a:t>
            </a:r>
            <a:r>
              <a:rPr lang="en-US" sz="2600" dirty="0" err="1" smtClean="0">
                <a:solidFill>
                  <a:srgbClr val="FF0000"/>
                </a:solidFill>
              </a:rPr>
              <a:t>osteoclasts</a:t>
            </a:r>
            <a:r>
              <a:rPr lang="en-US" sz="2600" dirty="0" smtClean="0">
                <a:solidFill>
                  <a:srgbClr val="FF0000"/>
                </a:solidFill>
              </a:rPr>
              <a:t> to </a:t>
            </a:r>
            <a:r>
              <a:rPr lang="en-US" sz="2600" dirty="0" err="1" smtClean="0">
                <a:solidFill>
                  <a:srgbClr val="FF0000"/>
                </a:solidFill>
              </a:rPr>
              <a:t>resorb</a:t>
            </a:r>
            <a:r>
              <a:rPr lang="en-US" sz="2600" dirty="0" smtClean="0">
                <a:solidFill>
                  <a:srgbClr val="FF0000"/>
                </a:solidFill>
              </a:rPr>
              <a:t> bone leads to increases bone mass.</a:t>
            </a:r>
          </a:p>
          <a:p>
            <a:pPr>
              <a:buFont typeface="Arial" pitchFamily="34" charset="0"/>
              <a:buChar char="•"/>
            </a:pPr>
            <a:endParaRPr lang="en-US" sz="2600" dirty="0" smtClean="0"/>
          </a:p>
          <a:p>
            <a:pPr>
              <a:buFont typeface="Arial" pitchFamily="34" charset="0"/>
              <a:buChar char="•"/>
            </a:pPr>
            <a:r>
              <a:rPr lang="en-US" sz="2600" dirty="0" smtClean="0"/>
              <a:t>Bone has poor mechanical properties. </a:t>
            </a:r>
          </a:p>
          <a:p>
            <a:pPr>
              <a:buFont typeface="Arial" pitchFamily="34" charset="0"/>
              <a:buChar char="•"/>
            </a:pPr>
            <a:r>
              <a:rPr lang="en-US" sz="2600" dirty="0" smtClean="0"/>
              <a:t>Fragility--- fractures</a:t>
            </a:r>
            <a:endParaRPr lang="en-US" sz="2600" dirty="0"/>
          </a:p>
        </p:txBody>
      </p:sp>
      <p:pic>
        <p:nvPicPr>
          <p:cNvPr id="7171" name="Picture 3" descr="F:\dept jcs and seminars\BONE\images bone\petrosis.jpg"/>
          <p:cNvPicPr>
            <a:picLocks noGrp="1" noChangeAspect="1" noChangeArrowheads="1"/>
          </p:cNvPicPr>
          <p:nvPr>
            <p:ph sz="half" idx="2"/>
          </p:nvPr>
        </p:nvPicPr>
        <p:blipFill>
          <a:blip r:embed="rId3"/>
          <a:srcRect/>
          <a:stretch>
            <a:fillRect/>
          </a:stretch>
        </p:blipFill>
        <p:spPr bwMode="auto">
          <a:xfrm>
            <a:off x="4953000" y="2362200"/>
            <a:ext cx="4038600" cy="4495800"/>
          </a:xfrm>
          <a:prstGeom prst="rect">
            <a:avLst/>
          </a:prstGeom>
          <a:noFill/>
        </p:spPr>
      </p:pic>
      <p:pic>
        <p:nvPicPr>
          <p:cNvPr id="7170" name="Picture 2" descr="F:\dept jcs and seminars\BONE\images bone\opetrosis.jpeg"/>
          <p:cNvPicPr>
            <a:picLocks noChangeAspect="1" noChangeArrowheads="1"/>
          </p:cNvPicPr>
          <p:nvPr/>
        </p:nvPicPr>
        <p:blipFill>
          <a:blip r:embed="rId4"/>
          <a:srcRect/>
          <a:stretch>
            <a:fillRect/>
          </a:stretch>
        </p:blipFill>
        <p:spPr bwMode="auto">
          <a:xfrm>
            <a:off x="4495800" y="0"/>
            <a:ext cx="2305050" cy="2362200"/>
          </a:xfrm>
          <a:prstGeom prst="rect">
            <a:avLst/>
          </a:prstGeom>
          <a:noFill/>
        </p:spPr>
      </p:pic>
      <p:pic>
        <p:nvPicPr>
          <p:cNvPr id="7172" name="Picture 4" descr="F:\dept jcs and seminars\BONE\images bone\op.jpg"/>
          <p:cNvPicPr>
            <a:picLocks noChangeAspect="1" noChangeArrowheads="1"/>
          </p:cNvPicPr>
          <p:nvPr/>
        </p:nvPicPr>
        <p:blipFill>
          <a:blip r:embed="rId5"/>
          <a:srcRect/>
          <a:stretch>
            <a:fillRect/>
          </a:stretch>
        </p:blipFill>
        <p:spPr bwMode="auto">
          <a:xfrm>
            <a:off x="7010400" y="0"/>
            <a:ext cx="1907930" cy="2362200"/>
          </a:xfrm>
          <a:prstGeom prst="rect">
            <a:avLst/>
          </a:prstGeom>
          <a:noFill/>
        </p:spPr>
      </p:pic>
    </p:spTree>
    <p:extLst>
      <p:ext uri="{BB962C8B-B14F-4D97-AF65-F5344CB8AC3E}">
        <p14:creationId xmlns:p14="http://schemas.microsoft.com/office/powerpoint/2010/main" xmlns="" val="1871129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4648200" cy="762000"/>
          </a:xfrm>
        </p:spPr>
        <p:txBody>
          <a:bodyPr>
            <a:normAutofit/>
          </a:bodyPr>
          <a:lstStyle/>
          <a:p>
            <a:r>
              <a:rPr lang="en-US" sz="3200" i="1" u="sng" dirty="0" smtClean="0">
                <a:solidFill>
                  <a:srgbClr val="FFFF00"/>
                </a:solidFill>
                <a:latin typeface="Arial" pitchFamily="34" charset="0"/>
                <a:cs typeface="Arial" pitchFamily="34" charset="0"/>
              </a:rPr>
              <a:t>FIBROUS DYSPLASIA</a:t>
            </a:r>
            <a:endParaRPr lang="en-IN" sz="3200" i="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0" y="1143000"/>
            <a:ext cx="8686800" cy="5715000"/>
          </a:xfrm>
        </p:spPr>
        <p:txBody>
          <a:bodyPr>
            <a:normAutofit/>
          </a:bodyPr>
          <a:lstStyle/>
          <a:p>
            <a:pPr algn="just"/>
            <a:r>
              <a:rPr lang="en-US" sz="2200" dirty="0" smtClean="0">
                <a:latin typeface="Arial" pitchFamily="34" charset="0"/>
                <a:cs typeface="Arial" pitchFamily="34" charset="0"/>
              </a:rPr>
              <a:t>Fibrous dysplasia is a well defined mutation of the </a:t>
            </a:r>
            <a:r>
              <a:rPr lang="en-US" sz="2200" dirty="0" err="1" smtClean="0">
                <a:latin typeface="Arial" pitchFamily="34" charset="0"/>
                <a:cs typeface="Arial" pitchFamily="34" charset="0"/>
              </a:rPr>
              <a:t>osteogenic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mesenchyme</a:t>
            </a:r>
            <a:r>
              <a:rPr lang="en-US" sz="2200" dirty="0" smtClean="0">
                <a:latin typeface="Arial" pitchFamily="34" charset="0"/>
                <a:cs typeface="Arial" pitchFamily="34" charset="0"/>
              </a:rPr>
              <a:t> into an isomorphic spindle celled </a:t>
            </a:r>
            <a:r>
              <a:rPr lang="en-US" sz="2200" dirty="0" err="1" smtClean="0">
                <a:latin typeface="Arial" pitchFamily="34" charset="0"/>
                <a:cs typeface="Arial" pitchFamily="34" charset="0"/>
              </a:rPr>
              <a:t>stroma</a:t>
            </a:r>
            <a:r>
              <a:rPr lang="en-US" sz="2200" dirty="0" smtClean="0">
                <a:latin typeface="Arial" pitchFamily="34" charset="0"/>
                <a:cs typeface="Arial" pitchFamily="34" charset="0"/>
              </a:rPr>
              <a:t> containing  thinly structured, bizarrely shaped </a:t>
            </a:r>
            <a:r>
              <a:rPr lang="en-US" sz="2200" dirty="0" err="1" smtClean="0">
                <a:latin typeface="Arial" pitchFamily="34" charset="0"/>
                <a:cs typeface="Arial" pitchFamily="34" charset="0"/>
              </a:rPr>
              <a:t>trabecule</a:t>
            </a:r>
            <a:r>
              <a:rPr lang="en-US" sz="2200" dirty="0" smtClean="0">
                <a:latin typeface="Arial" pitchFamily="34" charset="0"/>
                <a:cs typeface="Arial" pitchFamily="34" charset="0"/>
              </a:rPr>
              <a:t> of </a:t>
            </a:r>
            <a:r>
              <a:rPr lang="en-US" sz="2200" dirty="0" err="1" smtClean="0">
                <a:latin typeface="Arial" pitchFamily="34" charset="0"/>
                <a:cs typeface="Arial" pitchFamily="34" charset="0"/>
              </a:rPr>
              <a:t>metaplastic</a:t>
            </a:r>
            <a:r>
              <a:rPr lang="en-US" sz="2200" dirty="0" smtClean="0">
                <a:latin typeface="Arial" pitchFamily="34" charset="0"/>
                <a:cs typeface="Arial" pitchFamily="34" charset="0"/>
              </a:rPr>
              <a:t> woven bone.</a:t>
            </a:r>
          </a:p>
          <a:p>
            <a:pPr algn="just"/>
            <a:endParaRPr lang="en-US" sz="2200" dirty="0" smtClean="0">
              <a:latin typeface="Arial" pitchFamily="34" charset="0"/>
              <a:cs typeface="Arial" pitchFamily="34" charset="0"/>
            </a:endParaRPr>
          </a:p>
          <a:p>
            <a:pPr algn="just"/>
            <a:endParaRPr lang="en-US" sz="2200" dirty="0" smtClean="0">
              <a:latin typeface="Arial" pitchFamily="34" charset="0"/>
              <a:cs typeface="Arial" pitchFamily="34" charset="0"/>
            </a:endParaRPr>
          </a:p>
          <a:p>
            <a:pPr algn="just"/>
            <a:r>
              <a:rPr lang="en-US" sz="2200" dirty="0" smtClean="0">
                <a:latin typeface="Arial" pitchFamily="34" charset="0"/>
                <a:cs typeface="Arial" pitchFamily="34" charset="0"/>
              </a:rPr>
              <a:t>Developmental tumor like condition characterized by </a:t>
            </a:r>
            <a:r>
              <a:rPr lang="en-US" sz="2200" b="1" dirty="0" smtClean="0">
                <a:latin typeface="Arial" pitchFamily="34" charset="0"/>
                <a:cs typeface="Arial" pitchFamily="34" charset="0"/>
              </a:rPr>
              <a:t>replacement of normal bone by an excessive proliferation of cellular fibrous connective tissue intermixed with irregular bony </a:t>
            </a:r>
            <a:r>
              <a:rPr lang="en-US" sz="2200" b="1" dirty="0" err="1" smtClean="0">
                <a:latin typeface="Arial" pitchFamily="34" charset="0"/>
                <a:cs typeface="Arial" pitchFamily="34" charset="0"/>
              </a:rPr>
              <a:t>trabecule</a:t>
            </a:r>
            <a:r>
              <a:rPr lang="en-US" sz="2200" b="1" dirty="0" smtClean="0">
                <a:latin typeface="Arial" pitchFamily="34" charset="0"/>
                <a:cs typeface="Arial" pitchFamily="34" charset="0"/>
              </a:rPr>
              <a:t>.</a:t>
            </a:r>
          </a:p>
          <a:p>
            <a:pPr algn="just">
              <a:buNone/>
            </a:pPr>
            <a:endParaRPr lang="en-US" sz="2200" dirty="0" smtClean="0">
              <a:latin typeface="Arial" pitchFamily="34" charset="0"/>
              <a:cs typeface="Arial" pitchFamily="34" charset="0"/>
            </a:endParaRPr>
          </a:p>
          <a:p>
            <a:pPr algn="just"/>
            <a:r>
              <a:rPr lang="en-US" sz="2200" b="1" dirty="0" smtClean="0">
                <a:latin typeface="Arial" pitchFamily="34" charset="0"/>
                <a:cs typeface="Arial" pitchFamily="34" charset="0"/>
              </a:rPr>
              <a:t>Caused by </a:t>
            </a:r>
            <a:r>
              <a:rPr lang="en-US" sz="2200" b="1" dirty="0" err="1" smtClean="0">
                <a:latin typeface="Arial" pitchFamily="34" charset="0"/>
                <a:cs typeface="Arial" pitchFamily="34" charset="0"/>
              </a:rPr>
              <a:t>postzygotic</a:t>
            </a:r>
            <a:r>
              <a:rPr lang="en-US" sz="2200" b="1" dirty="0" smtClean="0">
                <a:latin typeface="Arial" pitchFamily="34" charset="0"/>
                <a:cs typeface="Arial" pitchFamily="34" charset="0"/>
              </a:rPr>
              <a:t> mutation in </a:t>
            </a:r>
            <a:r>
              <a:rPr lang="en-US" sz="2200" b="1" i="1" dirty="0" smtClean="0">
                <a:solidFill>
                  <a:srgbClr val="FFFF00"/>
                </a:solidFill>
                <a:latin typeface="Arial" pitchFamily="34" charset="0"/>
                <a:cs typeface="Arial" pitchFamily="34" charset="0"/>
              </a:rPr>
              <a:t>GNAS 1 </a:t>
            </a:r>
            <a:r>
              <a:rPr lang="en-US" sz="2200" b="1" dirty="0" smtClean="0">
                <a:solidFill>
                  <a:srgbClr val="FFFF00"/>
                </a:solidFill>
                <a:latin typeface="Arial" pitchFamily="34" charset="0"/>
                <a:cs typeface="Arial" pitchFamily="34" charset="0"/>
              </a:rPr>
              <a:t>( Guanine Nucleotide binding protein, </a:t>
            </a:r>
            <a:r>
              <a:rPr lang="en-US" sz="2200" b="1" dirty="0" smtClean="0">
                <a:solidFill>
                  <a:srgbClr val="FFFF00"/>
                </a:solidFill>
                <a:latin typeface="Arial" pitchFamily="34" charset="0"/>
                <a:cs typeface="Arial" pitchFamily="34" charset="0"/>
                <a:sym typeface="WP Greek Century" pitchFamily="2" charset="2"/>
              </a:rPr>
              <a:t>-stimulating polypeptide 1) </a:t>
            </a:r>
            <a:r>
              <a:rPr lang="en-US" sz="2200" b="1" dirty="0" smtClean="0">
                <a:latin typeface="Arial" pitchFamily="34" charset="0"/>
                <a:cs typeface="Arial" pitchFamily="34" charset="0"/>
                <a:sym typeface="WP Greek Century" pitchFamily="2" charset="2"/>
              </a:rPr>
              <a:t>gene.</a:t>
            </a:r>
          </a:p>
          <a:p>
            <a:pPr algn="just"/>
            <a:endParaRPr lang="en-IN"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solidFill>
                  <a:srgbClr val="0070C0"/>
                </a:solidFill>
                <a:latin typeface="Gabriola" pitchFamily="82" charset="0"/>
              </a:rPr>
              <a:t>Osteopetrosis</a:t>
            </a:r>
            <a:endParaRPr lang="en-US" dirty="0">
              <a:solidFill>
                <a:srgbClr val="0070C0"/>
              </a:solidFill>
              <a:latin typeface="Gabriola" pitchFamily="82" charset="0"/>
            </a:endParaRPr>
          </a:p>
        </p:txBody>
      </p:sp>
      <p:sp>
        <p:nvSpPr>
          <p:cNvPr id="3" name="Content Placeholder 2"/>
          <p:cNvSpPr>
            <a:spLocks noGrp="1"/>
          </p:cNvSpPr>
          <p:nvPr>
            <p:ph sz="half" idx="1"/>
          </p:nvPr>
        </p:nvSpPr>
        <p:spPr>
          <a:xfrm>
            <a:off x="228600" y="1600200"/>
            <a:ext cx="7239000" cy="4754725"/>
          </a:xfrm>
        </p:spPr>
        <p:txBody>
          <a:bodyPr>
            <a:normAutofit/>
          </a:bodyPr>
          <a:lstStyle/>
          <a:p>
            <a:pPr algn="just">
              <a:buFont typeface="Wingdings" pitchFamily="2" charset="2"/>
              <a:buChar char="v"/>
            </a:pPr>
            <a:r>
              <a:rPr lang="en-US" sz="3200" dirty="0" smtClean="0">
                <a:latin typeface="Gabriola" pitchFamily="82" charset="0"/>
              </a:rPr>
              <a:t>Marble Bone Disease / Albers-Schonberg disease</a:t>
            </a:r>
          </a:p>
          <a:p>
            <a:pPr algn="just">
              <a:buFont typeface="Wingdings" pitchFamily="2" charset="2"/>
              <a:buChar char="v"/>
            </a:pPr>
            <a:r>
              <a:rPr lang="en-US" sz="3200" dirty="0" smtClean="0">
                <a:latin typeface="Gabriola" pitchFamily="82" charset="0"/>
              </a:rPr>
              <a:t>Hereditary bone disease in which there is </a:t>
            </a:r>
            <a:r>
              <a:rPr lang="en-US" sz="3200" b="1" dirty="0" smtClean="0">
                <a:solidFill>
                  <a:srgbClr val="FF0000"/>
                </a:solidFill>
                <a:latin typeface="Gabriola" pitchFamily="82" charset="0"/>
              </a:rPr>
              <a:t>failure of </a:t>
            </a:r>
            <a:r>
              <a:rPr lang="en-US" sz="3200" b="1" dirty="0" err="1" smtClean="0">
                <a:solidFill>
                  <a:srgbClr val="FF0000"/>
                </a:solidFill>
                <a:latin typeface="Gabriola" pitchFamily="82" charset="0"/>
              </a:rPr>
              <a:t>osteoclasts</a:t>
            </a:r>
            <a:r>
              <a:rPr lang="en-US" sz="3200" b="1" dirty="0" smtClean="0">
                <a:solidFill>
                  <a:srgbClr val="FF0000"/>
                </a:solidFill>
                <a:latin typeface="Gabriola" pitchFamily="82" charset="0"/>
              </a:rPr>
              <a:t> to </a:t>
            </a:r>
            <a:r>
              <a:rPr lang="en-US" sz="3200" b="1" dirty="0" err="1" smtClean="0">
                <a:solidFill>
                  <a:srgbClr val="FF0000"/>
                </a:solidFill>
                <a:latin typeface="Gabriola" pitchFamily="82" charset="0"/>
              </a:rPr>
              <a:t>resorb</a:t>
            </a:r>
            <a:r>
              <a:rPr lang="en-US" sz="3200" b="1" dirty="0" smtClean="0">
                <a:solidFill>
                  <a:srgbClr val="FF0000"/>
                </a:solidFill>
                <a:latin typeface="Gabriola" pitchFamily="82" charset="0"/>
              </a:rPr>
              <a:t> bone</a:t>
            </a:r>
            <a:r>
              <a:rPr lang="en-US" sz="3200" dirty="0" smtClean="0">
                <a:latin typeface="Gabriola" pitchFamily="82" charset="0"/>
              </a:rPr>
              <a:t> leads to increases bone mass.</a:t>
            </a:r>
          </a:p>
          <a:p>
            <a:pPr algn="just">
              <a:buFont typeface="Arial" pitchFamily="34" charset="0"/>
              <a:buChar char="•"/>
            </a:pPr>
            <a:r>
              <a:rPr lang="en-US" sz="3200" dirty="0" smtClean="0">
                <a:latin typeface="Gabriola" pitchFamily="82" charset="0"/>
              </a:rPr>
              <a:t>Bone has poor mechanical properties. </a:t>
            </a:r>
          </a:p>
          <a:p>
            <a:pPr algn="just">
              <a:buFont typeface="Arial" pitchFamily="34" charset="0"/>
              <a:buChar char="•"/>
            </a:pPr>
            <a:r>
              <a:rPr lang="en-US" sz="3200" dirty="0" smtClean="0">
                <a:latin typeface="Gabriola" pitchFamily="82" charset="0"/>
              </a:rPr>
              <a:t>Fragility--- fractures</a:t>
            </a:r>
          </a:p>
          <a:p>
            <a:pPr algn="just">
              <a:buFont typeface="Arial" pitchFamily="34" charset="0"/>
              <a:buChar char="•"/>
            </a:pPr>
            <a:r>
              <a:rPr lang="en-US" sz="3200" dirty="0" smtClean="0">
                <a:latin typeface="Gabriola" pitchFamily="82" charset="0"/>
              </a:rPr>
              <a:t> Infantile (Malignant)</a:t>
            </a:r>
          </a:p>
          <a:p>
            <a:pPr algn="just">
              <a:buFont typeface="Arial" pitchFamily="34" charset="0"/>
              <a:buChar char="•"/>
            </a:pPr>
            <a:r>
              <a:rPr lang="en-US" sz="3200" dirty="0" smtClean="0">
                <a:latin typeface="Gabriola" pitchFamily="82" charset="0"/>
              </a:rPr>
              <a:t>Adult (Benign)</a:t>
            </a:r>
            <a:endParaRPr lang="en-US" sz="3200" dirty="0">
              <a:latin typeface="Gabriola" pitchFamily="82" charset="0"/>
            </a:endParaRPr>
          </a:p>
        </p:txBody>
      </p:sp>
    </p:spTree>
    <p:extLst>
      <p:ext uri="{BB962C8B-B14F-4D97-AF65-F5344CB8AC3E}">
        <p14:creationId xmlns:p14="http://schemas.microsoft.com/office/powerpoint/2010/main" xmlns="" val="3294227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019800"/>
          </a:xfrm>
        </p:spPr>
        <p:txBody>
          <a:bodyPr/>
          <a:lstStyle/>
          <a:p>
            <a:pPr algn="just">
              <a:buNone/>
            </a:pPr>
            <a:r>
              <a:rPr lang="en-US" sz="2600" dirty="0" smtClean="0"/>
              <a:t>Definition: </a:t>
            </a:r>
          </a:p>
          <a:p>
            <a:pPr algn="just">
              <a:buNone/>
            </a:pPr>
            <a:r>
              <a:rPr lang="en-US" sz="2600" dirty="0" smtClean="0"/>
              <a:t>		Thickening of the bones which become abnormally dense due an inherited defect in bone resorption.</a:t>
            </a:r>
          </a:p>
          <a:p>
            <a:pPr algn="just"/>
            <a:r>
              <a:rPr lang="en-US" sz="2600" dirty="0" smtClean="0"/>
              <a:t>As a consequence, bone modeling &amp; remodeling are impaired. </a:t>
            </a:r>
          </a:p>
          <a:p>
            <a:pPr algn="just"/>
            <a:r>
              <a:rPr lang="en-US" sz="2600" dirty="0" smtClean="0"/>
              <a:t>The </a:t>
            </a:r>
            <a:r>
              <a:rPr lang="en-US" sz="2600" dirty="0" smtClean="0">
                <a:solidFill>
                  <a:srgbClr val="FF0000"/>
                </a:solidFill>
              </a:rPr>
              <a:t>defect in bone turnover </a:t>
            </a:r>
            <a:r>
              <a:rPr lang="en-US" sz="2600" dirty="0" smtClean="0"/>
              <a:t>characteristically results in skeletal fragility despite increased bone mass, &amp; it may also cause hematopoietic insufficiency, disturbed tooth eruption, nerve entrapment syndromes, &amp; growth impairment. </a:t>
            </a:r>
          </a:p>
          <a:p>
            <a:pPr algn="just">
              <a:buNone/>
            </a:pPr>
            <a:endParaRPr lang="en-US" sz="2600" dirty="0"/>
          </a:p>
        </p:txBody>
      </p:sp>
      <p:pic>
        <p:nvPicPr>
          <p:cNvPr id="4" name="Picture 2"/>
          <p:cNvPicPr>
            <a:picLocks noChangeAspect="1" noChangeArrowheads="1"/>
          </p:cNvPicPr>
          <p:nvPr/>
        </p:nvPicPr>
        <p:blipFill>
          <a:blip r:embed="rId3" cstate="print"/>
          <a:srcRect/>
          <a:stretch>
            <a:fillRect/>
          </a:stretch>
        </p:blipFill>
        <p:spPr bwMode="auto">
          <a:xfrm>
            <a:off x="5105400" y="4190999"/>
            <a:ext cx="3783540" cy="2514599"/>
          </a:xfrm>
          <a:prstGeom prst="roundRect">
            <a:avLst>
              <a:gd name="adj" fmla="val 16667"/>
            </a:avLst>
          </a:prstGeom>
          <a:ln w="19050">
            <a:solidFill>
              <a:srgbClr val="E9C79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0482970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2" y="457200"/>
            <a:ext cx="8148638" cy="6248400"/>
          </a:xfrm>
        </p:spPr>
        <p:txBody>
          <a:bodyPr/>
          <a:lstStyle/>
          <a:p>
            <a:pPr algn="just">
              <a:buNone/>
            </a:pPr>
            <a:r>
              <a:rPr lang="en-US" sz="2600" b="1" dirty="0">
                <a:latin typeface="Bradley Hand ITC" pitchFamily="66" charset="0"/>
              </a:rPr>
              <a:t> </a:t>
            </a:r>
            <a:r>
              <a:rPr lang="en-US" sz="2600" b="1" dirty="0" smtClean="0">
                <a:latin typeface="Bradley Hand ITC" pitchFamily="66" charset="0"/>
              </a:rPr>
              <a:t> bone formation is normal &amp; that bone resorption is reduced, resulting in the presence of excessive calcified tissue. </a:t>
            </a:r>
          </a:p>
          <a:p>
            <a:pPr algn="just">
              <a:buNone/>
            </a:pPr>
            <a:r>
              <a:rPr lang="en-US" sz="2600" b="1" dirty="0" smtClean="0">
                <a:latin typeface="Bradley Hand ITC" pitchFamily="66" charset="0"/>
              </a:rPr>
              <a:t>	Abnormal resorption results in the normal structural pattern of the bone being grossly altered </a:t>
            </a:r>
          </a:p>
          <a:p>
            <a:pPr lvl="1" algn="just">
              <a:buFont typeface="Wingdings" pitchFamily="2" charset="2"/>
              <a:buChar char="v"/>
            </a:pPr>
            <a:r>
              <a:rPr lang="en-US" sz="2200" b="1" dirty="0" smtClean="0">
                <a:latin typeface="Bradley Hand ITC" pitchFamily="66" charset="0"/>
              </a:rPr>
              <a:t>	 </a:t>
            </a:r>
            <a:r>
              <a:rPr lang="en-US" sz="2400" b="1" dirty="0" smtClean="0">
                <a:latin typeface="Bradley Hand ITC" pitchFamily="66" charset="0"/>
              </a:rPr>
              <a:t>The cortices are thickened, </a:t>
            </a:r>
          </a:p>
          <a:p>
            <a:pPr lvl="1" algn="just">
              <a:buFont typeface="Wingdings" pitchFamily="2" charset="2"/>
              <a:buChar char="v"/>
            </a:pPr>
            <a:r>
              <a:rPr lang="en-US" sz="2400" b="1" dirty="0" smtClean="0">
                <a:latin typeface="Bradley Hand ITC" pitchFamily="66" charset="0"/>
              </a:rPr>
              <a:t>   Individual bony trabeculae are increased, </a:t>
            </a:r>
          </a:p>
          <a:p>
            <a:pPr lvl="1" algn="just">
              <a:buFont typeface="Wingdings" pitchFamily="2" charset="2"/>
              <a:buChar char="v"/>
            </a:pPr>
            <a:r>
              <a:rPr lang="en-US" sz="2400" b="1" dirty="0" smtClean="0">
                <a:latin typeface="Bradley Hand ITC" pitchFamily="66" charset="0"/>
              </a:rPr>
              <a:t>	 The marrow spaces are encroached upon leading to a paucity of haemopoetic tissue with consequent  secondary anaemia </a:t>
            </a:r>
          </a:p>
          <a:p>
            <a:pPr algn="just">
              <a:buNone/>
            </a:pPr>
            <a:r>
              <a:rPr lang="en-US" sz="2600" b="1" dirty="0" smtClean="0">
                <a:latin typeface="Bradley Hand ITC" pitchFamily="66" charset="0"/>
              </a:rPr>
              <a:t>        </a:t>
            </a:r>
            <a:endParaRPr lang="nl-NL" sz="2600" b="1" dirty="0" smtClean="0">
              <a:latin typeface="Bradley Hand ITC" pitchFamily="66" charset="0"/>
            </a:endParaRPr>
          </a:p>
          <a:p>
            <a:pPr algn="just">
              <a:buNone/>
            </a:pPr>
            <a:r>
              <a:rPr lang="en-US" sz="2600" b="1" dirty="0" smtClean="0">
                <a:latin typeface="Bradley Hand ITC" pitchFamily="66" charset="0"/>
              </a:rPr>
              <a:t>	One unexpected feature of this hyper calcification is an increased bone fragility so that fractures are common </a:t>
            </a:r>
          </a:p>
          <a:p>
            <a:pPr algn="just">
              <a:buNone/>
            </a:pPr>
            <a:endParaRPr lang="en-US" sz="2600" b="1" dirty="0">
              <a:latin typeface="Bradley Hand ITC" pitchFamily="66" charset="0"/>
            </a:endParaRPr>
          </a:p>
        </p:txBody>
      </p:sp>
      <p:pic>
        <p:nvPicPr>
          <p:cNvPr id="4" name="Picture 4" descr="C:\study\Animations\Bullets\Red[1].gif"/>
          <p:cNvPicPr>
            <a:picLocks noChangeAspect="1" noChangeArrowheads="1" noCrop="1"/>
          </p:cNvPicPr>
          <p:nvPr/>
        </p:nvPicPr>
        <p:blipFill>
          <a:blip r:embed="rId3" cstate="print"/>
          <a:srcRect/>
          <a:stretch>
            <a:fillRect/>
          </a:stretch>
        </p:blipFill>
        <p:spPr bwMode="auto">
          <a:xfrm>
            <a:off x="457200" y="609600"/>
            <a:ext cx="161925" cy="161925"/>
          </a:xfrm>
          <a:prstGeom prst="rect">
            <a:avLst/>
          </a:prstGeom>
          <a:noFill/>
          <a:ln w="9525">
            <a:noFill/>
            <a:miter lim="800000"/>
            <a:headEnd/>
            <a:tailEnd/>
          </a:ln>
        </p:spPr>
      </p:pic>
      <p:pic>
        <p:nvPicPr>
          <p:cNvPr id="5" name="Picture 4" descr="C:\study\Animations\Bullets\Red[1].gif"/>
          <p:cNvPicPr>
            <a:picLocks noChangeAspect="1" noChangeArrowheads="1" noCrop="1"/>
          </p:cNvPicPr>
          <p:nvPr/>
        </p:nvPicPr>
        <p:blipFill>
          <a:blip r:embed="rId3" cstate="print"/>
          <a:srcRect/>
          <a:stretch>
            <a:fillRect/>
          </a:stretch>
        </p:blipFill>
        <p:spPr bwMode="auto">
          <a:xfrm>
            <a:off x="457200" y="1905000"/>
            <a:ext cx="161925" cy="161925"/>
          </a:xfrm>
          <a:prstGeom prst="rect">
            <a:avLst/>
          </a:prstGeom>
          <a:noFill/>
          <a:ln w="9525">
            <a:noFill/>
            <a:miter lim="800000"/>
            <a:headEnd/>
            <a:tailEnd/>
          </a:ln>
        </p:spPr>
      </p:pic>
      <p:pic>
        <p:nvPicPr>
          <p:cNvPr id="6" name="Picture 4" descr="C:\study\Animations\Bullets\Red[1].gif"/>
          <p:cNvPicPr>
            <a:picLocks noChangeAspect="1" noChangeArrowheads="1" noCrop="1"/>
          </p:cNvPicPr>
          <p:nvPr/>
        </p:nvPicPr>
        <p:blipFill>
          <a:blip r:embed="rId3" cstate="print"/>
          <a:srcRect/>
          <a:stretch>
            <a:fillRect/>
          </a:stretch>
        </p:blipFill>
        <p:spPr bwMode="auto">
          <a:xfrm>
            <a:off x="457200" y="5257800"/>
            <a:ext cx="161925" cy="161925"/>
          </a:xfrm>
          <a:prstGeom prst="rect">
            <a:avLst/>
          </a:prstGeom>
          <a:noFill/>
          <a:ln w="9525">
            <a:noFill/>
            <a:miter lim="800000"/>
            <a:headEnd/>
            <a:tailEnd/>
          </a:ln>
        </p:spPr>
      </p:pic>
    </p:spTree>
    <p:extLst>
      <p:ext uri="{BB962C8B-B14F-4D97-AF65-F5344CB8AC3E}">
        <p14:creationId xmlns:p14="http://schemas.microsoft.com/office/powerpoint/2010/main" xmlns="" val="11401815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077200" cy="5943600"/>
          </a:xfrm>
        </p:spPr>
        <p:txBody>
          <a:bodyPr/>
          <a:lstStyle/>
          <a:p>
            <a:r>
              <a:rPr lang="en-US" sz="2600" b="1" dirty="0" smtClean="0">
                <a:latin typeface="Bradley Hand ITC" pitchFamily="66" charset="0"/>
              </a:rPr>
              <a:t>Marked changes in the radiographic appearance of the skull  are evident.</a:t>
            </a:r>
          </a:p>
          <a:p>
            <a:r>
              <a:rPr lang="en-US" sz="2600" b="1" dirty="0" smtClean="0">
                <a:latin typeface="Bradley Hand ITC" pitchFamily="66" charset="0"/>
              </a:rPr>
              <a:t>The normal landmarks are lost in the dense, diffuse </a:t>
            </a:r>
            <a:r>
              <a:rPr lang="en-US" sz="2600" b="1" dirty="0" err="1" smtClean="0">
                <a:latin typeface="Bradley Hand ITC" pitchFamily="66" charset="0"/>
              </a:rPr>
              <a:t>radiopacity</a:t>
            </a:r>
            <a:r>
              <a:rPr lang="en-US" sz="2600" b="1" dirty="0" smtClean="0">
                <a:latin typeface="Bradley Hand ITC" pitchFamily="66" charset="0"/>
              </a:rPr>
              <a:t>.</a:t>
            </a:r>
          </a:p>
          <a:p>
            <a:r>
              <a:rPr lang="en-US" sz="2600" b="1" dirty="0" smtClean="0">
                <a:latin typeface="Bradley Hand ITC" pitchFamily="66" charset="0"/>
              </a:rPr>
              <a:t>Encroachment &amp; narrowing of the cranial foramina, which results in nerve &amp; vessel compression.</a:t>
            </a:r>
          </a:p>
          <a:p>
            <a:r>
              <a:rPr lang="en-US" sz="2600" b="1" dirty="0" smtClean="0">
                <a:latin typeface="Bradley Hand ITC" pitchFamily="66" charset="0"/>
              </a:rPr>
              <a:t>Hearing loss, impairment of vision &amp; facial palsy ensue.</a:t>
            </a:r>
          </a:p>
          <a:p>
            <a:r>
              <a:rPr lang="en-US" sz="2600" b="1" dirty="0" smtClean="0">
                <a:latin typeface="Bradley Hand ITC" pitchFamily="66" charset="0"/>
              </a:rPr>
              <a:t>Lamina dura is often lost in the overall density.</a:t>
            </a:r>
          </a:p>
        </p:txBody>
      </p:sp>
      <p:pic>
        <p:nvPicPr>
          <p:cNvPr id="4" name="Picture 2"/>
          <p:cNvPicPr>
            <a:picLocks noChangeAspect="1" noChangeArrowheads="1"/>
          </p:cNvPicPr>
          <p:nvPr/>
        </p:nvPicPr>
        <p:blipFill>
          <a:blip r:embed="rId3" cstate="print"/>
          <a:srcRect/>
          <a:stretch>
            <a:fillRect/>
          </a:stretch>
        </p:blipFill>
        <p:spPr bwMode="auto">
          <a:xfrm>
            <a:off x="533400" y="4724400"/>
            <a:ext cx="1828800" cy="1828800"/>
          </a:xfrm>
          <a:prstGeom prst="roundRect">
            <a:avLst>
              <a:gd name="adj" fmla="val 16667"/>
            </a:avLst>
          </a:prstGeom>
          <a:ln w="19050">
            <a:solidFill>
              <a:srgbClr val="E9C79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p:cNvPicPr>
            <a:picLocks noChangeAspect="1" noChangeArrowheads="1"/>
          </p:cNvPicPr>
          <p:nvPr/>
        </p:nvPicPr>
        <p:blipFill>
          <a:blip r:embed="rId4" cstate="print"/>
          <a:srcRect/>
          <a:stretch>
            <a:fillRect/>
          </a:stretch>
        </p:blipFill>
        <p:spPr bwMode="auto">
          <a:xfrm>
            <a:off x="2667000" y="4800600"/>
            <a:ext cx="1615678" cy="1667022"/>
          </a:xfrm>
          <a:prstGeom prst="roundRect">
            <a:avLst>
              <a:gd name="adj" fmla="val 16667"/>
            </a:avLst>
          </a:prstGeom>
          <a:ln w="19050">
            <a:solidFill>
              <a:srgbClr val="E9C79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7" name="Picture 3"/>
          <p:cNvPicPr>
            <a:picLocks noChangeAspect="1" noChangeArrowheads="1"/>
          </p:cNvPicPr>
          <p:nvPr/>
        </p:nvPicPr>
        <p:blipFill>
          <a:blip r:embed="rId5" cstate="print"/>
          <a:srcRect/>
          <a:stretch>
            <a:fillRect/>
          </a:stretch>
        </p:blipFill>
        <p:spPr bwMode="auto">
          <a:xfrm>
            <a:off x="4572000" y="4800600"/>
            <a:ext cx="2104291" cy="1676400"/>
          </a:xfrm>
          <a:prstGeom prst="roundRect">
            <a:avLst>
              <a:gd name="adj" fmla="val 16667"/>
            </a:avLst>
          </a:prstGeom>
          <a:ln w="19050">
            <a:solidFill>
              <a:srgbClr val="E9C79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8" name="Picture 4"/>
          <p:cNvPicPr>
            <a:picLocks noChangeAspect="1" noChangeArrowheads="1"/>
          </p:cNvPicPr>
          <p:nvPr/>
        </p:nvPicPr>
        <p:blipFill>
          <a:blip r:embed="rId6" cstate="print"/>
          <a:srcRect/>
          <a:stretch>
            <a:fillRect/>
          </a:stretch>
        </p:blipFill>
        <p:spPr bwMode="auto">
          <a:xfrm>
            <a:off x="7010400" y="4800600"/>
            <a:ext cx="1600200" cy="1649061"/>
          </a:xfrm>
          <a:prstGeom prst="roundRect">
            <a:avLst>
              <a:gd name="adj" fmla="val 16667"/>
            </a:avLst>
          </a:prstGeom>
          <a:ln w="19050">
            <a:solidFill>
              <a:srgbClr val="E9C79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794240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p:spPr>
        <p:txBody>
          <a:bodyPr/>
          <a:lstStyle/>
          <a:p>
            <a:r>
              <a:rPr lang="en-US" sz="2600" b="1" dirty="0" smtClean="0">
                <a:latin typeface="Bradley Hand ITC" pitchFamily="66" charset="0"/>
              </a:rPr>
              <a:t>Radiologic Features</a:t>
            </a:r>
            <a:endParaRPr lang="en-US" sz="2600" b="1" dirty="0">
              <a:latin typeface="Bradley Hand ITC" pitchFamily="66" charset="0"/>
            </a:endParaRPr>
          </a:p>
        </p:txBody>
      </p:sp>
      <p:sp>
        <p:nvSpPr>
          <p:cNvPr id="3" name="Content Placeholder 2"/>
          <p:cNvSpPr>
            <a:spLocks noGrp="1"/>
          </p:cNvSpPr>
          <p:nvPr>
            <p:ph idx="1"/>
          </p:nvPr>
        </p:nvSpPr>
        <p:spPr>
          <a:xfrm>
            <a:off x="685800" y="1295400"/>
            <a:ext cx="8153400" cy="5486400"/>
          </a:xfrm>
        </p:spPr>
        <p:txBody>
          <a:bodyPr/>
          <a:lstStyle/>
          <a:p>
            <a:r>
              <a:rPr lang="en-US" sz="2600" b="1" dirty="0" smtClean="0">
                <a:latin typeface="Bradley Hand ITC" pitchFamily="66" charset="0"/>
              </a:rPr>
              <a:t>Are usually diagnostic. </a:t>
            </a:r>
          </a:p>
          <a:p>
            <a:r>
              <a:rPr lang="en-US" sz="2600" b="1" dirty="0" smtClean="0">
                <a:latin typeface="Bradley Hand ITC" pitchFamily="66" charset="0"/>
              </a:rPr>
              <a:t>Because the disease is a heterogeneous group of disorders, the findings vary depending on the subtype. </a:t>
            </a:r>
          </a:p>
          <a:p>
            <a:r>
              <a:rPr lang="en-US" sz="2600" b="1" dirty="0" smtClean="0">
                <a:latin typeface="Bradley Hand ITC" pitchFamily="66" charset="0"/>
              </a:rPr>
              <a:t>Patients usually have generalized </a:t>
            </a:r>
            <a:r>
              <a:rPr lang="en-US" sz="2600" b="1" dirty="0" smtClean="0">
                <a:solidFill>
                  <a:srgbClr val="FF0000"/>
                </a:solidFill>
                <a:latin typeface="Bradley Hand ITC" pitchFamily="66" charset="0"/>
              </a:rPr>
              <a:t>osteosclerosis</a:t>
            </a:r>
            <a:r>
              <a:rPr lang="en-US" sz="2600" b="1" dirty="0" smtClean="0">
                <a:latin typeface="Bradley Hand ITC" pitchFamily="66" charset="0"/>
              </a:rPr>
              <a:t>.</a:t>
            </a:r>
          </a:p>
          <a:p>
            <a:r>
              <a:rPr lang="en-US" sz="2600" b="1" dirty="0" smtClean="0">
                <a:latin typeface="Bradley Hand ITC" pitchFamily="66" charset="0"/>
              </a:rPr>
              <a:t>Bones may be uniformly sclerotic, but alternating sclerotic &amp; lucent bands may be noted in iliac wings and near ends of long bones. </a:t>
            </a:r>
          </a:p>
          <a:p>
            <a:r>
              <a:rPr lang="en-US" sz="2600" b="1" dirty="0" smtClean="0">
                <a:latin typeface="Bradley Hand ITC" pitchFamily="66" charset="0"/>
              </a:rPr>
              <a:t>The bones might be club like or appear like a bone within bone (</a:t>
            </a:r>
            <a:r>
              <a:rPr lang="en-US" sz="2600" b="1" dirty="0" smtClean="0">
                <a:solidFill>
                  <a:srgbClr val="FF0000"/>
                </a:solidFill>
                <a:latin typeface="Bradley Hand ITC" pitchFamily="66" charset="0"/>
              </a:rPr>
              <a:t>endobone). </a:t>
            </a:r>
          </a:p>
          <a:p>
            <a:endParaRPr lang="en-US" dirty="0"/>
          </a:p>
        </p:txBody>
      </p:sp>
    </p:spTree>
    <p:extLst>
      <p:ext uri="{BB962C8B-B14F-4D97-AF65-F5344CB8AC3E}">
        <p14:creationId xmlns:p14="http://schemas.microsoft.com/office/powerpoint/2010/main" xmlns="" val="15327017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8153400" cy="5943600"/>
          </a:xfrm>
        </p:spPr>
        <p:txBody>
          <a:bodyPr/>
          <a:lstStyle/>
          <a:p>
            <a:r>
              <a:rPr lang="en-US" sz="2600" b="1" dirty="0" smtClean="0">
                <a:latin typeface="Bradley Hand ITC" pitchFamily="66" charset="0"/>
              </a:rPr>
              <a:t>The entire </a:t>
            </a:r>
            <a:r>
              <a:rPr lang="en-US" sz="2600" b="1" dirty="0" smtClean="0">
                <a:solidFill>
                  <a:srgbClr val="FF0000"/>
                </a:solidFill>
                <a:latin typeface="Bradley Hand ITC" pitchFamily="66" charset="0"/>
              </a:rPr>
              <a:t>skull is thickened </a:t>
            </a:r>
            <a:r>
              <a:rPr lang="en-US" sz="2600" b="1" dirty="0" smtClean="0">
                <a:latin typeface="Bradley Hand ITC" pitchFamily="66" charset="0"/>
              </a:rPr>
              <a:t>&amp; dense, especially at the base. </a:t>
            </a:r>
          </a:p>
          <a:p>
            <a:r>
              <a:rPr lang="en-US" sz="2600" b="1" dirty="0" smtClean="0">
                <a:latin typeface="Bradley Hand ITC" pitchFamily="66" charset="0"/>
              </a:rPr>
              <a:t>Sinuses are small &amp; underpneumatized. </a:t>
            </a:r>
          </a:p>
          <a:p>
            <a:r>
              <a:rPr lang="en-US" sz="2600" b="1" dirty="0" smtClean="0">
                <a:latin typeface="Bradley Hand ITC" pitchFamily="66" charset="0"/>
              </a:rPr>
              <a:t>Vertebrae are extremely radio dense. </a:t>
            </a:r>
          </a:p>
          <a:p>
            <a:r>
              <a:rPr lang="en-US" sz="2600" b="1" dirty="0" smtClean="0">
                <a:latin typeface="Bradley Hand ITC" pitchFamily="66" charset="0"/>
              </a:rPr>
              <a:t>They may show alternating bands, known                 as the </a:t>
            </a:r>
            <a:r>
              <a:rPr lang="en-US" sz="2600" b="1" dirty="0" smtClean="0">
                <a:solidFill>
                  <a:srgbClr val="FF0000"/>
                </a:solidFill>
                <a:latin typeface="Bradley Hand ITC" pitchFamily="66" charset="0"/>
              </a:rPr>
              <a:t>Rugger-jersey sign</a:t>
            </a:r>
            <a:r>
              <a:rPr lang="en-US" sz="2600" b="1" dirty="0" smtClean="0">
                <a:latin typeface="Bradley Hand ITC" pitchFamily="66" charset="0"/>
              </a:rPr>
              <a:t>. </a:t>
            </a:r>
          </a:p>
          <a:p>
            <a:r>
              <a:rPr lang="en-US" sz="2600" b="1" dirty="0" smtClean="0">
                <a:latin typeface="Bradley Hand ITC" pitchFamily="66" charset="0"/>
              </a:rPr>
              <a:t>Radiographs may show evidence of fractures or osteomyelitis. </a:t>
            </a:r>
          </a:p>
          <a:p>
            <a:r>
              <a:rPr lang="en-US" sz="2600" b="1" dirty="0" smtClean="0">
                <a:latin typeface="Bradley Hand ITC" pitchFamily="66" charset="0"/>
              </a:rPr>
              <a:t>Two types of adult Osteopetrosis are identified on the basis of radiographs. Typing the patient's disease might be important to predict a fracture pattern because type II disease appears to increase the risk of fracture.  </a:t>
            </a:r>
          </a:p>
          <a:p>
            <a:endParaRPr lang="en-US" sz="2600" b="1" dirty="0">
              <a:latin typeface="Bradley Hand ITC" pitchFamily="66" charset="0"/>
            </a:endParaRPr>
          </a:p>
        </p:txBody>
      </p:sp>
      <p:pic>
        <p:nvPicPr>
          <p:cNvPr id="4098" name="Picture 2"/>
          <p:cNvPicPr>
            <a:picLocks noChangeAspect="1" noChangeArrowheads="1"/>
          </p:cNvPicPr>
          <p:nvPr/>
        </p:nvPicPr>
        <p:blipFill>
          <a:blip r:embed="rId3" cstate="print"/>
          <a:srcRect/>
          <a:stretch>
            <a:fillRect/>
          </a:stretch>
        </p:blipFill>
        <p:spPr bwMode="auto">
          <a:xfrm>
            <a:off x="7315200" y="990600"/>
            <a:ext cx="1371600" cy="2247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517160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18160"/>
          </a:xfrm>
        </p:spPr>
        <p:txBody>
          <a:bodyPr>
            <a:normAutofit fontScale="90000"/>
          </a:bodyPr>
          <a:lstStyle/>
          <a:p>
            <a:endParaRPr lang="en-IN" dirty="0"/>
          </a:p>
        </p:txBody>
      </p:sp>
      <p:sp>
        <p:nvSpPr>
          <p:cNvPr id="3" name="Content Placeholder 2"/>
          <p:cNvSpPr>
            <a:spLocks noGrp="1"/>
          </p:cNvSpPr>
          <p:nvPr>
            <p:ph idx="1"/>
          </p:nvPr>
        </p:nvSpPr>
        <p:spPr>
          <a:xfrm>
            <a:off x="457200" y="914400"/>
            <a:ext cx="7239000" cy="5541336"/>
          </a:xfrm>
        </p:spPr>
        <p:txBody>
          <a:bodyPr>
            <a:normAutofit/>
          </a:bodyPr>
          <a:lstStyle/>
          <a:p>
            <a:r>
              <a:rPr lang="en-US" sz="2800" dirty="0" smtClean="0">
                <a:latin typeface="Gabriola" pitchFamily="82" charset="0"/>
              </a:rPr>
              <a:t>Bony defects common </a:t>
            </a:r>
          </a:p>
          <a:p>
            <a:r>
              <a:rPr lang="en-US" sz="2800" dirty="0" smtClean="0">
                <a:latin typeface="Gabriola" pitchFamily="82" charset="0"/>
              </a:rPr>
              <a:t>Cranial nerve entrapment neuropathies</a:t>
            </a:r>
          </a:p>
          <a:p>
            <a:r>
              <a:rPr lang="en-US" sz="2800" dirty="0" err="1" smtClean="0">
                <a:latin typeface="Gabriola" pitchFamily="82" charset="0"/>
              </a:rPr>
              <a:t>Osteomyelitis</a:t>
            </a:r>
            <a:endParaRPr lang="en-US" sz="2800" dirty="0" smtClean="0">
              <a:latin typeface="Gabriola" pitchFamily="82" charset="0"/>
            </a:endParaRPr>
          </a:p>
          <a:p>
            <a:r>
              <a:rPr lang="en-US" sz="2800" dirty="0" smtClean="0">
                <a:latin typeface="Gabriola" pitchFamily="82" charset="0"/>
              </a:rPr>
              <a:t>Bone marrow failure and resultant </a:t>
            </a:r>
            <a:r>
              <a:rPr lang="en-US" sz="2800" dirty="0" err="1" smtClean="0">
                <a:latin typeface="Gabriola" pitchFamily="82" charset="0"/>
              </a:rPr>
              <a:t>pancytopenia</a:t>
            </a:r>
            <a:endParaRPr lang="en-US" sz="2800" dirty="0" smtClean="0">
              <a:latin typeface="Gabriola" pitchFamily="82" charset="0"/>
            </a:endParaRPr>
          </a:p>
          <a:p>
            <a:r>
              <a:rPr lang="en-US" sz="2800" dirty="0" smtClean="0">
                <a:latin typeface="Gabriola" pitchFamily="82" charset="0"/>
              </a:rPr>
              <a:t>Enamel </a:t>
            </a:r>
            <a:r>
              <a:rPr lang="en-US" sz="2800" dirty="0" err="1" smtClean="0">
                <a:latin typeface="Gabriola" pitchFamily="82" charset="0"/>
              </a:rPr>
              <a:t>hypoplasia</a:t>
            </a:r>
            <a:endParaRPr lang="en-US" sz="2800" dirty="0" smtClean="0">
              <a:latin typeface="Gabriola" pitchFamily="82" charset="0"/>
            </a:endParaRPr>
          </a:p>
          <a:p>
            <a:r>
              <a:rPr lang="en-US" sz="2800" dirty="0" smtClean="0">
                <a:latin typeface="Gabriola" pitchFamily="82" charset="0"/>
              </a:rPr>
              <a:t>Retardation of tooth eruption due to sclerosis of bone</a:t>
            </a:r>
          </a:p>
          <a:p>
            <a:endParaRPr lang="en-IN" sz="2800" dirty="0">
              <a:latin typeface="Gabriola" pitchFamily="82" charset="0"/>
            </a:endParaRPr>
          </a:p>
        </p:txBody>
      </p:sp>
      <p:pic>
        <p:nvPicPr>
          <p:cNvPr id="4" name="Picture 2" descr="F:\dept jcs and seminars\BONE\images bone\opetrosis.jpeg"/>
          <p:cNvPicPr>
            <a:picLocks noChangeAspect="1" noChangeArrowheads="1"/>
          </p:cNvPicPr>
          <p:nvPr/>
        </p:nvPicPr>
        <p:blipFill>
          <a:blip r:embed="rId3" cstate="print"/>
          <a:srcRect/>
          <a:stretch>
            <a:fillRect/>
          </a:stretch>
        </p:blipFill>
        <p:spPr bwMode="auto">
          <a:xfrm>
            <a:off x="228600" y="4267200"/>
            <a:ext cx="2305050" cy="1981200"/>
          </a:xfrm>
          <a:prstGeom prst="rect">
            <a:avLst/>
          </a:prstGeom>
          <a:noFill/>
        </p:spPr>
      </p:pic>
      <p:pic>
        <p:nvPicPr>
          <p:cNvPr id="5" name="Picture 3" descr="F:\dept jcs and seminars\BONE\images bone\petrosis.jpg"/>
          <p:cNvPicPr>
            <a:picLocks noChangeAspect="1" noChangeArrowheads="1"/>
          </p:cNvPicPr>
          <p:nvPr/>
        </p:nvPicPr>
        <p:blipFill>
          <a:blip r:embed="rId4" cstate="print"/>
          <a:srcRect/>
          <a:stretch>
            <a:fillRect/>
          </a:stretch>
        </p:blipFill>
        <p:spPr bwMode="auto">
          <a:xfrm>
            <a:off x="6324600" y="4038600"/>
            <a:ext cx="2819400" cy="2542931"/>
          </a:xfrm>
          <a:prstGeom prst="rect">
            <a:avLst/>
          </a:prstGeom>
          <a:noFill/>
        </p:spPr>
      </p:pic>
      <p:pic>
        <p:nvPicPr>
          <p:cNvPr id="6" name="Picture 9" descr="G:\net-osteo\FD\fibdys2[1].jpg"/>
          <p:cNvPicPr>
            <a:picLocks noChangeAspect="1" noChangeArrowheads="1"/>
          </p:cNvPicPr>
          <p:nvPr/>
        </p:nvPicPr>
        <p:blipFill>
          <a:blip r:embed="rId5" cstate="print"/>
          <a:srcRect/>
          <a:stretch>
            <a:fillRect/>
          </a:stretch>
        </p:blipFill>
        <p:spPr bwMode="auto">
          <a:xfrm>
            <a:off x="3276600" y="4099560"/>
            <a:ext cx="2414954" cy="2758440"/>
          </a:xfrm>
          <a:prstGeom prst="roundRect">
            <a:avLst>
              <a:gd name="adj" fmla="val 16667"/>
            </a:avLst>
          </a:prstGeom>
          <a:ln w="19050">
            <a:solidFill>
              <a:srgbClr val="E9C79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0824947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lstStyle/>
          <a:p>
            <a:pPr algn="just"/>
            <a:r>
              <a:rPr lang="en-US" dirty="0" smtClean="0">
                <a:solidFill>
                  <a:srgbClr val="FF0000"/>
                </a:solidFill>
              </a:rPr>
              <a:t>Osteoporosis</a:t>
            </a:r>
            <a:r>
              <a:rPr lang="en-US" dirty="0" smtClean="0"/>
              <a:t> </a:t>
            </a:r>
            <a:endParaRPr lang="en-US" dirty="0"/>
          </a:p>
        </p:txBody>
      </p:sp>
      <p:sp>
        <p:nvSpPr>
          <p:cNvPr id="3" name="Content Placeholder 2"/>
          <p:cNvSpPr>
            <a:spLocks noGrp="1"/>
          </p:cNvSpPr>
          <p:nvPr>
            <p:ph sz="half" idx="1"/>
          </p:nvPr>
        </p:nvSpPr>
        <p:spPr>
          <a:xfrm>
            <a:off x="0" y="1600200"/>
            <a:ext cx="5181600" cy="4754725"/>
          </a:xfrm>
        </p:spPr>
        <p:txBody>
          <a:bodyPr>
            <a:normAutofit fontScale="92500" lnSpcReduction="10000"/>
          </a:bodyPr>
          <a:lstStyle/>
          <a:p>
            <a:pPr algn="just">
              <a:buFont typeface="Arial" pitchFamily="34" charset="0"/>
              <a:buChar char="•"/>
              <a:defRPr/>
            </a:pPr>
            <a:r>
              <a:rPr lang="en-US" sz="2800" dirty="0" smtClean="0">
                <a:latin typeface="Arial" pitchFamily="34" charset="0"/>
                <a:cs typeface="Arial" pitchFamily="34" charset="0"/>
              </a:rPr>
              <a:t> In osteoporosis, the bone mineral density (BMD) is reduced, bone micro architecture is disrupted, and the amount and variety of non-</a:t>
            </a:r>
            <a:r>
              <a:rPr lang="en-US" sz="2800" dirty="0" err="1" smtClean="0">
                <a:latin typeface="Arial" pitchFamily="34" charset="0"/>
                <a:cs typeface="Arial" pitchFamily="34" charset="0"/>
              </a:rPr>
              <a:t>collagenous</a:t>
            </a:r>
            <a:r>
              <a:rPr lang="en-US" sz="2800" dirty="0" smtClean="0">
                <a:latin typeface="Arial" pitchFamily="34" charset="0"/>
                <a:cs typeface="Arial" pitchFamily="34" charset="0"/>
              </a:rPr>
              <a:t> proteins in bone is altered. </a:t>
            </a:r>
          </a:p>
          <a:p>
            <a:pPr algn="just">
              <a:buFont typeface="Arial" pitchFamily="34" charset="0"/>
              <a:buChar char="•"/>
              <a:defRPr/>
            </a:pPr>
            <a:endParaRPr lang="en-US" sz="2800" dirty="0" smtClean="0">
              <a:latin typeface="Arial" pitchFamily="34" charset="0"/>
              <a:cs typeface="Arial" pitchFamily="34" charset="0"/>
            </a:endParaRPr>
          </a:p>
          <a:p>
            <a:pPr algn="just">
              <a:buFont typeface="Arial" pitchFamily="34" charset="0"/>
              <a:buChar char="•"/>
              <a:defRPr/>
            </a:pPr>
            <a:r>
              <a:rPr lang="en-US" sz="2800" dirty="0" smtClean="0">
                <a:latin typeface="Arial" pitchFamily="34" charset="0"/>
                <a:cs typeface="Arial" pitchFamily="34" charset="0"/>
              </a:rPr>
              <a:t>Osteoporosis is most common in women after the menopause, when it is called postmenopausal osteoporosis</a:t>
            </a:r>
          </a:p>
          <a:p>
            <a:pPr algn="just"/>
            <a:endParaRPr lang="en-US" dirty="0"/>
          </a:p>
        </p:txBody>
      </p:sp>
      <p:pic>
        <p:nvPicPr>
          <p:cNvPr id="1026" name="Picture 2"/>
          <p:cNvPicPr>
            <a:picLocks noGrp="1" noChangeAspect="1" noChangeArrowheads="1"/>
          </p:cNvPicPr>
          <p:nvPr>
            <p:ph sz="half" idx="2"/>
          </p:nvPr>
        </p:nvPicPr>
        <p:blipFill>
          <a:blip r:embed="rId3"/>
          <a:srcRect/>
          <a:stretch>
            <a:fillRect/>
          </a:stretch>
        </p:blipFill>
        <p:spPr bwMode="auto">
          <a:xfrm>
            <a:off x="5334000" y="228600"/>
            <a:ext cx="3505200" cy="304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638800" y="3581400"/>
            <a:ext cx="2143125" cy="3038475"/>
          </a:xfrm>
          <a:prstGeom prst="rect">
            <a:avLst/>
          </a:prstGeom>
          <a:noFill/>
          <a:ln w="9525">
            <a:noFill/>
            <a:miter lim="800000"/>
            <a:headEnd/>
            <a:tailEnd/>
          </a:ln>
          <a:effectLst/>
        </p:spPr>
      </p:pic>
    </p:spTree>
    <p:extLst>
      <p:ext uri="{BB962C8B-B14F-4D97-AF65-F5344CB8AC3E}">
        <p14:creationId xmlns:p14="http://schemas.microsoft.com/office/powerpoint/2010/main" xmlns="" val="5567418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2" name="Object 2050"/>
          <p:cNvGraphicFramePr>
            <a:graphicFrameLocks noChangeAspect="1"/>
          </p:cNvGraphicFramePr>
          <p:nvPr/>
        </p:nvGraphicFramePr>
        <p:xfrm>
          <a:off x="609600" y="457200"/>
          <a:ext cx="5562600" cy="4486275"/>
        </p:xfrm>
        <a:graphic>
          <a:graphicData uri="http://schemas.openxmlformats.org/presentationml/2006/ole">
            <p:oleObj spid="_x0000_s1026" name="Photo Editor Photo" r:id="rId4" imgW="7621064" imgH="5714286" progId="">
              <p:embed/>
            </p:oleObj>
          </a:graphicData>
        </a:graphic>
      </p:graphicFrame>
      <p:sp>
        <p:nvSpPr>
          <p:cNvPr id="307206" name="Text Box 2054"/>
          <p:cNvSpPr txBox="1">
            <a:spLocks noChangeArrowheads="1"/>
          </p:cNvSpPr>
          <p:nvPr/>
        </p:nvSpPr>
        <p:spPr bwMode="auto">
          <a:xfrm>
            <a:off x="228600" y="5257800"/>
            <a:ext cx="7924800" cy="1384995"/>
          </a:xfrm>
          <a:prstGeom prst="rect">
            <a:avLst/>
          </a:prstGeom>
          <a:noFill/>
          <a:ln w="9525">
            <a:noFill/>
            <a:miter lim="800000"/>
            <a:headEnd/>
            <a:tailEnd/>
          </a:ln>
          <a:effectLst/>
        </p:spPr>
        <p:txBody>
          <a:bodyPr>
            <a:spAutoFit/>
          </a:bodyPr>
          <a:lstStyle/>
          <a:p>
            <a:pPr algn="just">
              <a:spcBef>
                <a:spcPct val="50000"/>
              </a:spcBef>
            </a:pPr>
            <a:r>
              <a:rPr lang="en-US" sz="2800" dirty="0" smtClean="0">
                <a:latin typeface="Gabriola" pitchFamily="82" charset="0"/>
              </a:rPr>
              <a:t>A condition characterized by an abnormally low bone density which results from the loss of both mineral and matrix from bone and is associated with an increased risk of fracture. </a:t>
            </a:r>
            <a:endParaRPr lang="en-US" sz="2800" dirty="0">
              <a:latin typeface="Gabriola" pitchFamily="82" charset="0"/>
            </a:endParaRPr>
          </a:p>
        </p:txBody>
      </p:sp>
    </p:spTree>
    <p:extLst>
      <p:ext uri="{BB962C8B-B14F-4D97-AF65-F5344CB8AC3E}">
        <p14:creationId xmlns:p14="http://schemas.microsoft.com/office/powerpoint/2010/main" xmlns="" val="23699392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3"/>
          <p:cNvSpPr>
            <a:spLocks noGrp="1" noChangeArrowheads="1"/>
          </p:cNvSpPr>
          <p:nvPr>
            <p:ph type="body" sz="half" idx="1"/>
          </p:nvPr>
        </p:nvSpPr>
        <p:spPr>
          <a:xfrm>
            <a:off x="0" y="381000"/>
            <a:ext cx="7620000" cy="5791200"/>
          </a:xfrm>
        </p:spPr>
        <p:txBody>
          <a:bodyPr>
            <a:normAutofit/>
          </a:bodyPr>
          <a:lstStyle/>
          <a:p>
            <a:pPr lvl="1" algn="just">
              <a:lnSpc>
                <a:spcPct val="90000"/>
              </a:lnSpc>
            </a:pPr>
            <a:r>
              <a:rPr lang="en-US" sz="2800" dirty="0">
                <a:solidFill>
                  <a:schemeClr val="tx1"/>
                </a:solidFill>
                <a:latin typeface="Gabriola" pitchFamily="82" charset="0"/>
              </a:rPr>
              <a:t>B</a:t>
            </a:r>
            <a:r>
              <a:rPr lang="en-US" sz="2800" dirty="0" smtClean="0">
                <a:solidFill>
                  <a:schemeClr val="tx1"/>
                </a:solidFill>
                <a:latin typeface="Gabriola" pitchFamily="82" charset="0"/>
              </a:rPr>
              <a:t>one </a:t>
            </a:r>
            <a:r>
              <a:rPr lang="en-US" sz="2800" dirty="0" err="1">
                <a:solidFill>
                  <a:schemeClr val="tx1"/>
                </a:solidFill>
                <a:latin typeface="Gabriola" pitchFamily="82" charset="0"/>
              </a:rPr>
              <a:t>resorption</a:t>
            </a:r>
            <a:r>
              <a:rPr lang="en-US" sz="2800" dirty="0">
                <a:solidFill>
                  <a:schemeClr val="tx1"/>
                </a:solidFill>
                <a:latin typeface="Gabriola" pitchFamily="82" charset="0"/>
              </a:rPr>
              <a:t> faster than bone deposition.</a:t>
            </a:r>
          </a:p>
          <a:p>
            <a:pPr lvl="1" algn="just">
              <a:lnSpc>
                <a:spcPct val="90000"/>
              </a:lnSpc>
            </a:pPr>
            <a:r>
              <a:rPr lang="en-US" sz="2800" dirty="0">
                <a:solidFill>
                  <a:schemeClr val="tx1"/>
                </a:solidFill>
                <a:latin typeface="Gabriola" pitchFamily="82" charset="0"/>
              </a:rPr>
              <a:t>Bone mass drops and bones become increasingly porous.</a:t>
            </a:r>
          </a:p>
          <a:p>
            <a:pPr lvl="1" algn="just">
              <a:lnSpc>
                <a:spcPct val="90000"/>
              </a:lnSpc>
            </a:pPr>
            <a:r>
              <a:rPr lang="en-US" sz="2800" dirty="0">
                <a:solidFill>
                  <a:schemeClr val="tx1"/>
                </a:solidFill>
                <a:latin typeface="Gabriola" pitchFamily="82" charset="0"/>
              </a:rPr>
              <a:t>Compression fractures of the vertebrae and fractures of the femur are common.</a:t>
            </a:r>
          </a:p>
          <a:p>
            <a:pPr lvl="1" algn="just">
              <a:lnSpc>
                <a:spcPct val="90000"/>
              </a:lnSpc>
            </a:pPr>
            <a:r>
              <a:rPr lang="en-US" sz="2800" dirty="0">
                <a:solidFill>
                  <a:schemeClr val="tx1"/>
                </a:solidFill>
                <a:latin typeface="Gabriola" pitchFamily="82" charset="0"/>
              </a:rPr>
              <a:t>Often seen in postmenopausal women because they experience a rapid decline in estrogen </a:t>
            </a:r>
            <a:r>
              <a:rPr lang="en-US" sz="2800" dirty="0" smtClean="0">
                <a:solidFill>
                  <a:schemeClr val="tx1"/>
                </a:solidFill>
                <a:latin typeface="Gabriola" pitchFamily="82" charset="0"/>
              </a:rPr>
              <a:t>secretion </a:t>
            </a:r>
          </a:p>
          <a:p>
            <a:pPr lvl="1" algn="just">
              <a:lnSpc>
                <a:spcPct val="90000"/>
              </a:lnSpc>
            </a:pPr>
            <a:r>
              <a:rPr lang="en-US" sz="2800" dirty="0" smtClean="0">
                <a:solidFill>
                  <a:schemeClr val="tx1"/>
                </a:solidFill>
                <a:latin typeface="Gabriola" pitchFamily="82" charset="0"/>
              </a:rPr>
              <a:t>Estrogen </a:t>
            </a:r>
            <a:r>
              <a:rPr lang="en-US" sz="2800" dirty="0">
                <a:solidFill>
                  <a:schemeClr val="tx1"/>
                </a:solidFill>
                <a:latin typeface="Gabriola" pitchFamily="82" charset="0"/>
              </a:rPr>
              <a:t>stimulates </a:t>
            </a:r>
            <a:r>
              <a:rPr lang="en-US" sz="2800" dirty="0" err="1">
                <a:solidFill>
                  <a:schemeClr val="tx1"/>
                </a:solidFill>
                <a:latin typeface="Gabriola" pitchFamily="82" charset="0"/>
              </a:rPr>
              <a:t>osteoblast</a:t>
            </a:r>
            <a:r>
              <a:rPr lang="en-US" sz="2800" dirty="0">
                <a:solidFill>
                  <a:schemeClr val="tx1"/>
                </a:solidFill>
                <a:latin typeface="Gabriola" pitchFamily="82" charset="0"/>
              </a:rPr>
              <a:t> and inhibits </a:t>
            </a:r>
            <a:r>
              <a:rPr lang="en-US" sz="2800" dirty="0" err="1">
                <a:solidFill>
                  <a:schemeClr val="tx1"/>
                </a:solidFill>
                <a:latin typeface="Gabriola" pitchFamily="82" charset="0"/>
              </a:rPr>
              <a:t>osteoclast</a:t>
            </a:r>
            <a:r>
              <a:rPr lang="en-US" sz="2800" dirty="0">
                <a:solidFill>
                  <a:schemeClr val="tx1"/>
                </a:solidFill>
                <a:latin typeface="Gabriola" pitchFamily="82" charset="0"/>
              </a:rPr>
              <a:t> activity.</a:t>
            </a:r>
          </a:p>
        </p:txBody>
      </p:sp>
      <p:pic>
        <p:nvPicPr>
          <p:cNvPr id="97281" name="Picture 1"/>
          <p:cNvPicPr>
            <a:picLocks noChangeAspect="1" noChangeArrowheads="1"/>
          </p:cNvPicPr>
          <p:nvPr/>
        </p:nvPicPr>
        <p:blipFill>
          <a:blip r:embed="rId3" cstate="print"/>
          <a:srcRect/>
          <a:stretch>
            <a:fillRect/>
          </a:stretch>
        </p:blipFill>
        <p:spPr bwMode="auto">
          <a:xfrm>
            <a:off x="76200" y="4191000"/>
            <a:ext cx="4495800" cy="2514600"/>
          </a:xfrm>
          <a:prstGeom prst="rect">
            <a:avLst/>
          </a:prstGeom>
          <a:noFill/>
          <a:ln w="9525">
            <a:noFill/>
            <a:miter lim="800000"/>
            <a:headEnd/>
            <a:tailEnd/>
          </a:ln>
          <a:effectLst/>
        </p:spPr>
      </p:pic>
    </p:spTree>
    <p:extLst>
      <p:ext uri="{BB962C8B-B14F-4D97-AF65-F5344CB8AC3E}">
        <p14:creationId xmlns:p14="http://schemas.microsoft.com/office/powerpoint/2010/main" xmlns="" val="15039767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3453</TotalTime>
  <Words>6749</Words>
  <Application>Microsoft Office PowerPoint</Application>
  <PresentationFormat>On-screen Show (4:3)</PresentationFormat>
  <Paragraphs>1537</Paragraphs>
  <Slides>138</Slides>
  <Notes>138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0" baseType="lpstr">
      <vt:lpstr>Foundry</vt:lpstr>
      <vt:lpstr>Photo Editor Photo</vt:lpstr>
      <vt:lpstr>FIBRO-OSSEOUS LESIONS OF MAXILLOFACIAL REGION</vt:lpstr>
      <vt:lpstr>INTRODUCTION</vt:lpstr>
      <vt:lpstr>Slide 3</vt:lpstr>
      <vt:lpstr>CLASSIFICATION</vt:lpstr>
      <vt:lpstr>Slide 5</vt:lpstr>
      <vt:lpstr>Slide 6</vt:lpstr>
      <vt:lpstr>Slide 7</vt:lpstr>
      <vt:lpstr>Slide 8</vt:lpstr>
      <vt:lpstr>FIBROUS DYSPLASIA</vt:lpstr>
      <vt:lpstr>HISTORICAL BACKGROUND</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Different stages of fibrous dysplasia</vt:lpstr>
      <vt:lpstr>Slide 24</vt:lpstr>
      <vt:lpstr>Peau d’Orange appearance of fibrous dysplasia</vt:lpstr>
      <vt:lpstr>Laboratory findings</vt:lpstr>
      <vt:lpstr>Histopathology:</vt:lpstr>
      <vt:lpstr>Slide 28</vt:lpstr>
      <vt:lpstr>Slide 29</vt:lpstr>
      <vt:lpstr>Slide 30</vt:lpstr>
      <vt:lpstr>Slide 31</vt:lpstr>
      <vt:lpstr>Slide 32</vt:lpstr>
      <vt:lpstr>Slide 33</vt:lpstr>
      <vt:lpstr>Slide 34</vt:lpstr>
      <vt:lpstr>Slide 35</vt:lpstr>
      <vt:lpstr>TREATMENT : </vt:lpstr>
      <vt:lpstr>CHERUBISM</vt:lpstr>
      <vt:lpstr>Etiology:</vt:lpstr>
      <vt:lpstr>Clinical features:</vt:lpstr>
      <vt:lpstr>Oral manifestations</vt:lpstr>
      <vt:lpstr>Slide 41</vt:lpstr>
      <vt:lpstr>Radiological features:</vt:lpstr>
      <vt:lpstr>Histopathological features:</vt:lpstr>
      <vt:lpstr>Numerous blood vessel, plump fibroblasts and giant cells</vt:lpstr>
      <vt:lpstr>Treatment:</vt:lpstr>
      <vt:lpstr>Paget’s disease</vt:lpstr>
      <vt:lpstr>Etiology:</vt:lpstr>
      <vt:lpstr>Clinical features</vt:lpstr>
      <vt:lpstr>Slide 49</vt:lpstr>
      <vt:lpstr>Oral manifestations:</vt:lpstr>
      <vt:lpstr>Radiographic features:</vt:lpstr>
      <vt:lpstr>Laboratory findings:</vt:lpstr>
      <vt:lpstr>Histopathological features:</vt:lpstr>
      <vt:lpstr>Slide 54</vt:lpstr>
      <vt:lpstr>Treatment and prognosis</vt:lpstr>
      <vt:lpstr>Cemento-osseous dysplasia:</vt:lpstr>
      <vt:lpstr>Focal cemento-osseous dysplasia</vt:lpstr>
      <vt:lpstr>Periapical cemento-osseous dysplasia</vt:lpstr>
      <vt:lpstr>Florid cemento-osseous dysplasia</vt:lpstr>
      <vt:lpstr>Histopathological features:</vt:lpstr>
      <vt:lpstr>Diagnosis of cemento-osseous dysplasia</vt:lpstr>
      <vt:lpstr>Treatment and prognosis</vt:lpstr>
      <vt:lpstr>Ossifying fibroma:</vt:lpstr>
      <vt:lpstr>Clinical and radiographic features:</vt:lpstr>
      <vt:lpstr>Histopathological features:</vt:lpstr>
      <vt:lpstr>Treatment and prognosis</vt:lpstr>
      <vt:lpstr>Juvenile ossifying fibroma</vt:lpstr>
      <vt:lpstr>Clinical features:</vt:lpstr>
      <vt:lpstr>Radiographic features:</vt:lpstr>
      <vt:lpstr>Histopathological features:</vt:lpstr>
      <vt:lpstr>Slide 71</vt:lpstr>
      <vt:lpstr>Slide 72</vt:lpstr>
      <vt:lpstr>Treatment and prognosis</vt:lpstr>
      <vt:lpstr>Familial gigantiform cementoma</vt:lpstr>
      <vt:lpstr>Radiographic features:</vt:lpstr>
      <vt:lpstr>Histopathological features:</vt:lpstr>
      <vt:lpstr>Treatmant and prognosis</vt:lpstr>
      <vt:lpstr>Hyperparathyroidism</vt:lpstr>
      <vt:lpstr>Clinical features:</vt:lpstr>
      <vt:lpstr>Slide 80</vt:lpstr>
      <vt:lpstr>Histopathological features:</vt:lpstr>
      <vt:lpstr>Treatment and prognosis</vt:lpstr>
      <vt:lpstr>Osteogenesis Imperfecta</vt:lpstr>
      <vt:lpstr>OSTEOGENESIS IMPERFECTA</vt:lpstr>
      <vt:lpstr>Slide 85</vt:lpstr>
      <vt:lpstr>Slide 86</vt:lpstr>
      <vt:lpstr>Slide 87</vt:lpstr>
      <vt:lpstr>Slide 88</vt:lpstr>
      <vt:lpstr>Osteopetrosis</vt:lpstr>
      <vt:lpstr>Osteopetrosis</vt:lpstr>
      <vt:lpstr>Slide 91</vt:lpstr>
      <vt:lpstr>Slide 92</vt:lpstr>
      <vt:lpstr>Slide 93</vt:lpstr>
      <vt:lpstr>Radiologic Features</vt:lpstr>
      <vt:lpstr>Slide 95</vt:lpstr>
      <vt:lpstr>Slide 96</vt:lpstr>
      <vt:lpstr>Osteoporosis </vt:lpstr>
      <vt:lpstr>Slide 98</vt:lpstr>
      <vt:lpstr>Slide 99</vt:lpstr>
      <vt:lpstr>Slide 100</vt:lpstr>
      <vt:lpstr>Rickets &amp; Osteomalacia</vt:lpstr>
      <vt:lpstr>RICKETS and Osteomalacia</vt:lpstr>
      <vt:lpstr>Slide 103</vt:lpstr>
      <vt:lpstr>Slide 104</vt:lpstr>
      <vt:lpstr>Hyperparathyroidism </vt:lpstr>
      <vt:lpstr>Slide 106</vt:lpstr>
      <vt:lpstr>Hyperparathyroidism </vt:lpstr>
      <vt:lpstr>Radiographic features</vt:lpstr>
      <vt:lpstr>Histopathology</vt:lpstr>
      <vt:lpstr>Down syndrome</vt:lpstr>
      <vt:lpstr>MARFAN SYNDROME </vt:lpstr>
      <vt:lpstr>Cleidocranial Dysplasia </vt:lpstr>
      <vt:lpstr>Slide 113</vt:lpstr>
      <vt:lpstr>Slide 114</vt:lpstr>
      <vt:lpstr>Slide 115</vt:lpstr>
      <vt:lpstr>Slide 116</vt:lpstr>
      <vt:lpstr>Slide 117</vt:lpstr>
      <vt:lpstr>Achondroplasia </vt:lpstr>
      <vt:lpstr>Slide 119</vt:lpstr>
      <vt:lpstr>Chronic focal sclerosing osteomyelitis</vt:lpstr>
      <vt:lpstr>Slide 121</vt:lpstr>
      <vt:lpstr>Slide 122</vt:lpstr>
      <vt:lpstr>Chronic diffuse sclerosing osteomyelitis:</vt:lpstr>
      <vt:lpstr>Slide 124</vt:lpstr>
      <vt:lpstr>Slide 125</vt:lpstr>
      <vt:lpstr>Chronic osteomyelitis with proliferating periostitis:</vt:lpstr>
      <vt:lpstr>Slide 127</vt:lpstr>
      <vt:lpstr>Slide 128</vt:lpstr>
      <vt:lpstr>Differential diagnosis of fibro osseous lesions</vt:lpstr>
      <vt:lpstr>Low grade osteosarcoma:</vt:lpstr>
      <vt:lpstr>Osteoblastoma</vt:lpstr>
      <vt:lpstr>Osteoid osteoma</vt:lpstr>
      <vt:lpstr>Cementoblastoma</vt:lpstr>
      <vt:lpstr>Central giant cell granuloma</vt:lpstr>
      <vt:lpstr>Aneurysmal bone cyst</vt:lpstr>
      <vt:lpstr>Central odontogenic fibroma</vt:lpstr>
      <vt:lpstr>Conclusion:</vt:lpstr>
      <vt:lpstr>References: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CONCEPT OF  FIBRO-OSSEOUS LESIONS</dc:title>
  <dc:creator>Kamal</dc:creator>
  <cp:lastModifiedBy>hp</cp:lastModifiedBy>
  <cp:revision>253</cp:revision>
  <dcterms:created xsi:type="dcterms:W3CDTF">2006-08-16T00:00:00Z</dcterms:created>
  <dcterms:modified xsi:type="dcterms:W3CDTF">2021-12-10T09:55:23Z</dcterms:modified>
</cp:coreProperties>
</file>