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5"/>
  </p:notesMasterIdLst>
  <p:sldIdLst>
    <p:sldId id="256" r:id="rId2"/>
    <p:sldId id="378" r:id="rId3"/>
    <p:sldId id="384" r:id="rId4"/>
    <p:sldId id="382" r:id="rId5"/>
    <p:sldId id="397" r:id="rId6"/>
    <p:sldId id="398" r:id="rId7"/>
    <p:sldId id="399" r:id="rId8"/>
    <p:sldId id="401" r:id="rId9"/>
    <p:sldId id="402" r:id="rId10"/>
    <p:sldId id="405" r:id="rId11"/>
    <p:sldId id="406" r:id="rId12"/>
    <p:sldId id="408" r:id="rId13"/>
    <p:sldId id="409" r:id="rId14"/>
    <p:sldId id="410" r:id="rId15"/>
    <p:sldId id="412" r:id="rId16"/>
    <p:sldId id="282" r:id="rId17"/>
    <p:sldId id="394" r:id="rId18"/>
    <p:sldId id="357" r:id="rId19"/>
    <p:sldId id="358" r:id="rId20"/>
    <p:sldId id="359" r:id="rId21"/>
    <p:sldId id="424" r:id="rId22"/>
    <p:sldId id="425" r:id="rId23"/>
    <p:sldId id="284" r:id="rId24"/>
    <p:sldId id="286" r:id="rId25"/>
    <p:sldId id="289" r:id="rId26"/>
    <p:sldId id="395" r:id="rId27"/>
    <p:sldId id="290" r:id="rId28"/>
    <p:sldId id="292" r:id="rId29"/>
    <p:sldId id="293" r:id="rId30"/>
    <p:sldId id="396" r:id="rId31"/>
    <p:sldId id="362" r:id="rId32"/>
    <p:sldId id="363" r:id="rId33"/>
    <p:sldId id="364" r:id="rId34"/>
    <p:sldId id="380" r:id="rId35"/>
    <p:sldId id="391" r:id="rId36"/>
    <p:sldId id="392" r:id="rId37"/>
    <p:sldId id="393" r:id="rId38"/>
    <p:sldId id="365" r:id="rId39"/>
    <p:sldId id="383" r:id="rId40"/>
    <p:sldId id="335" r:id="rId41"/>
    <p:sldId id="340" r:id="rId42"/>
    <p:sldId id="341" r:id="rId43"/>
    <p:sldId id="342" r:id="rId44"/>
    <p:sldId id="347" r:id="rId45"/>
    <p:sldId id="351" r:id="rId46"/>
    <p:sldId id="352" r:id="rId47"/>
    <p:sldId id="388" r:id="rId48"/>
    <p:sldId id="389" r:id="rId49"/>
    <p:sldId id="390" r:id="rId50"/>
    <p:sldId id="413" r:id="rId51"/>
    <p:sldId id="414" r:id="rId52"/>
    <p:sldId id="415" r:id="rId53"/>
    <p:sldId id="416" r:id="rId54"/>
    <p:sldId id="417" r:id="rId55"/>
    <p:sldId id="385" r:id="rId56"/>
    <p:sldId id="386" r:id="rId57"/>
    <p:sldId id="387" r:id="rId58"/>
    <p:sldId id="418" r:id="rId59"/>
    <p:sldId id="419" r:id="rId60"/>
    <p:sldId id="420" r:id="rId61"/>
    <p:sldId id="422" r:id="rId62"/>
    <p:sldId id="423" r:id="rId63"/>
    <p:sldId id="38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62" autoAdjust="0"/>
    <p:restoredTop sz="81528" autoAdjust="0"/>
  </p:normalViewPr>
  <p:slideViewPr>
    <p:cSldViewPr>
      <p:cViewPr varScale="1">
        <p:scale>
          <a:sx n="50" d="100"/>
          <a:sy n="50" d="100"/>
        </p:scale>
        <p:origin x="-10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41614-B746-46BB-9EBB-BD0F0114A9AC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5E4FD-3206-4A06-9BEB-A04BCC8CE5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6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3238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3842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7796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571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2228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7422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3367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Yeast form--- innocuous,  hyphae form---- invasive</a:t>
            </a:r>
          </a:p>
          <a:p>
            <a:r>
              <a:rPr lang="en-US" dirty="0" smtClean="0"/>
              <a:t>Candida exists in three forms, </a:t>
            </a:r>
            <a:r>
              <a:rPr lang="en-US" dirty="0" err="1" smtClean="0"/>
              <a:t>pseudohyphae</a:t>
            </a:r>
            <a:r>
              <a:rPr lang="en-US" dirty="0" smtClean="0"/>
              <a:t>, yeast and </a:t>
            </a:r>
            <a:r>
              <a:rPr lang="en-US" dirty="0" err="1" smtClean="0"/>
              <a:t>chlamydospore</a:t>
            </a:r>
            <a:r>
              <a:rPr lang="en-US" dirty="0" smtClean="0"/>
              <a:t> forms.</a:t>
            </a:r>
          </a:p>
          <a:p>
            <a:r>
              <a:rPr lang="en-US" dirty="0" smtClean="0"/>
              <a:t>It is d most common opportunistic infection.</a:t>
            </a:r>
          </a:p>
          <a:p>
            <a:r>
              <a:rPr lang="en-US" dirty="0" smtClean="0"/>
              <a:t>Occurrence as increased due to prevalent use of antibiotics , immunosuppressive drugs and </a:t>
            </a:r>
            <a:r>
              <a:rPr lang="en-US" dirty="0" err="1" smtClean="0"/>
              <a:t>immunodefeciency</a:t>
            </a:r>
            <a:r>
              <a:rPr lang="en-US" dirty="0" smtClean="0"/>
              <a:t> states</a:t>
            </a:r>
          </a:p>
          <a:p>
            <a:r>
              <a:rPr lang="en-US" dirty="0" smtClean="0"/>
              <a:t>Predisposing</a:t>
            </a:r>
            <a:r>
              <a:rPr lang="en-US" baseline="0" dirty="0" smtClean="0"/>
              <a:t> factors</a:t>
            </a:r>
          </a:p>
          <a:p>
            <a:r>
              <a:rPr lang="en-US" baseline="0" dirty="0" smtClean="0"/>
              <a:t>Normal flora in 30-35%individuals    3 factors determine if infection exists--- immune statues of host, oral mucosal environment, strain of candida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9045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54460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470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6744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7040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dirty="0" smtClean="0"/>
              <a:t>Classification of oral </a:t>
            </a:r>
            <a:r>
              <a:rPr lang="en-US" dirty="0" err="1" smtClean="0"/>
              <a:t>candidiasis</a:t>
            </a:r>
            <a:endParaRPr lang="en-US" dirty="0" smtClean="0"/>
          </a:p>
          <a:p>
            <a:pPr eaLnBrk="1" hangingPunct="1"/>
            <a:r>
              <a:rPr lang="en-US" dirty="0" err="1" smtClean="0"/>
              <a:t>Mucocutaneous</a:t>
            </a:r>
            <a:r>
              <a:rPr lang="en-US" dirty="0" smtClean="0"/>
              <a:t> – oral, </a:t>
            </a:r>
            <a:r>
              <a:rPr lang="en-US" dirty="0" err="1" smtClean="0"/>
              <a:t>oropharyngeal</a:t>
            </a:r>
            <a:r>
              <a:rPr lang="en-US" dirty="0" smtClean="0"/>
              <a:t>, </a:t>
            </a:r>
            <a:r>
              <a:rPr lang="en-US" dirty="0" err="1" smtClean="0"/>
              <a:t>vulvovaginitis</a:t>
            </a:r>
            <a:r>
              <a:rPr lang="en-US" dirty="0" smtClean="0"/>
              <a:t>, </a:t>
            </a:r>
            <a:r>
              <a:rPr lang="en-US" dirty="0" err="1" smtClean="0"/>
              <a:t>balinitis</a:t>
            </a:r>
            <a:endParaRPr lang="en-US" dirty="0" smtClean="0"/>
          </a:p>
          <a:p>
            <a:pPr eaLnBrk="1" hangingPunct="1"/>
            <a:r>
              <a:rPr lang="en-US" dirty="0" smtClean="0"/>
              <a:t>Systemic  - </a:t>
            </a:r>
            <a:r>
              <a:rPr lang="en-US" dirty="0" err="1" smtClean="0"/>
              <a:t>eyes,kidneys</a:t>
            </a:r>
            <a:r>
              <a:rPr lang="en-US" dirty="0" smtClean="0"/>
              <a:t>, skin through </a:t>
            </a:r>
            <a:r>
              <a:rPr lang="en-US" dirty="0" err="1" smtClean="0"/>
              <a:t>hematogenous</a:t>
            </a:r>
            <a:r>
              <a:rPr lang="en-US" dirty="0" smtClean="0"/>
              <a:t> route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</a:rPr>
              <a:t>--Plaque resembles curdled milk ( consist of tangled masses of fungal hyphae with intermingled desquamated epithelial cells, keratin , fibrin, necrotic debris, leukocytes and bacteria</a:t>
            </a:r>
          </a:p>
          <a:p>
            <a:pPr lvl="1" eaLnBrk="1" hangingPunct="1"/>
            <a:r>
              <a:rPr lang="en-US" sz="3200" dirty="0" smtClean="0">
                <a:solidFill>
                  <a:schemeClr val="tx1"/>
                </a:solidFill>
              </a:rPr>
              <a:t>---These plaques can be usually wiped away with the gauze leaving either a relatively normal or </a:t>
            </a:r>
            <a:r>
              <a:rPr lang="en-US" sz="3200" dirty="0" err="1" smtClean="0">
                <a:solidFill>
                  <a:schemeClr val="tx1"/>
                </a:solidFill>
              </a:rPr>
              <a:t>erythamatous</a:t>
            </a:r>
            <a:r>
              <a:rPr lang="en-US" sz="3200" dirty="0" smtClean="0">
                <a:solidFill>
                  <a:schemeClr val="tx1"/>
                </a:solidFill>
              </a:rPr>
              <a:t> area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0000"/>
                </a:solidFill>
              </a:rPr>
              <a:t>Antibiotics, </a:t>
            </a:r>
            <a:r>
              <a:rPr lang="en-US" dirty="0" err="1" smtClean="0">
                <a:solidFill>
                  <a:srgbClr val="FF0000"/>
                </a:solidFill>
              </a:rPr>
              <a:t>immunocompramised</a:t>
            </a:r>
            <a:r>
              <a:rPr lang="en-US" dirty="0" smtClean="0">
                <a:solidFill>
                  <a:srgbClr val="FF0000"/>
                </a:solidFill>
              </a:rPr>
              <a:t> pts.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Also called as---- Thrush </a:t>
            </a:r>
          </a:p>
          <a:p>
            <a:r>
              <a:rPr lang="en-US" dirty="0" smtClean="0"/>
              <a:t>Symptoms– burning, unpleasant taste,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It resembles </a:t>
            </a:r>
            <a:r>
              <a:rPr lang="en-US" dirty="0" err="1" smtClean="0"/>
              <a:t>pseudomembranous</a:t>
            </a:r>
            <a:r>
              <a:rPr lang="en-US" dirty="0" smtClean="0"/>
              <a:t> type in which white membrane is wiped off.</a:t>
            </a:r>
          </a:p>
          <a:p>
            <a:pPr eaLnBrk="1" hangingPunct="1"/>
            <a:r>
              <a:rPr lang="en-US" dirty="0" smtClean="0"/>
              <a:t>Strong relationship exists between this lesion, chronic smoking and C </a:t>
            </a:r>
            <a:r>
              <a:rPr lang="en-US" dirty="0" err="1" smtClean="0"/>
              <a:t>albicans</a:t>
            </a:r>
            <a:r>
              <a:rPr lang="en-US" dirty="0" smtClean="0"/>
              <a:t>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Chronic atrophic </a:t>
            </a: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candidiasis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  <a:p>
            <a:pPr eaLnBrk="1" hangingPunct="1"/>
            <a:r>
              <a:rPr lang="en-US" dirty="0" smtClean="0"/>
              <a:t>This also known as denture sore mouth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Broad spectrum antibiotics exposure </a:t>
            </a:r>
          </a:p>
          <a:p>
            <a:pPr eaLnBrk="1" hangingPunct="1"/>
            <a:r>
              <a:rPr lang="en-US" dirty="0" smtClean="0"/>
              <a:t>Often associated with angular </a:t>
            </a:r>
            <a:r>
              <a:rPr lang="en-US" dirty="0" err="1" smtClean="0"/>
              <a:t>chelitis</a:t>
            </a:r>
            <a:r>
              <a:rPr lang="en-US" dirty="0" smtClean="0"/>
              <a:t>--- reduced vertical dimension, accentuated folds----</a:t>
            </a:r>
            <a:r>
              <a:rPr lang="en-US" baseline="0" dirty="0" smtClean="0"/>
              <a:t> saliva </a:t>
            </a:r>
            <a:r>
              <a:rPr lang="en-US" baseline="0" dirty="0" err="1" smtClean="0"/>
              <a:t>poola</a:t>
            </a:r>
            <a:r>
              <a:rPr lang="en-US" baseline="0" dirty="0" smtClean="0"/>
              <a:t> there---- always moist--- </a:t>
            </a:r>
            <a:r>
              <a:rPr lang="en-US" baseline="0" dirty="0" err="1" smtClean="0"/>
              <a:t>favours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BMS also---</a:t>
            </a:r>
            <a:r>
              <a:rPr lang="en-US" baseline="0" dirty="0" smtClean="0"/>
              <a:t> scalded sensation of tongue--- but appears normal</a:t>
            </a:r>
            <a:endParaRPr lang="en-US" dirty="0" smtClean="0"/>
          </a:p>
          <a:p>
            <a:pPr eaLnBrk="1" hangingPunct="1"/>
            <a:r>
              <a:rPr lang="en-US" dirty="0" smtClean="0"/>
              <a:t>Some studies show there is no apparent age limit and women are more frequently affected then men. </a:t>
            </a:r>
          </a:p>
          <a:p>
            <a:pPr eaLnBrk="1" hangingPunct="1"/>
            <a:r>
              <a:rPr lang="en-US" dirty="0" smtClean="0"/>
              <a:t>Most common form of disease ; occurring in </a:t>
            </a:r>
            <a:r>
              <a:rPr lang="en-US" dirty="0" smtClean="0">
                <a:solidFill>
                  <a:schemeClr val="hlink"/>
                </a:solidFill>
              </a:rPr>
              <a:t>2/3</a:t>
            </a:r>
            <a:r>
              <a:rPr lang="en-US" baseline="30000" dirty="0" smtClean="0">
                <a:solidFill>
                  <a:schemeClr val="hlink"/>
                </a:solidFill>
              </a:rPr>
              <a:t>rd</a:t>
            </a:r>
            <a:r>
              <a:rPr lang="en-US" dirty="0" smtClean="0">
                <a:solidFill>
                  <a:schemeClr val="hlink"/>
                </a:solidFill>
              </a:rPr>
              <a:t> of denture wearer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Redness--- vascularity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Often associated with angular </a:t>
            </a:r>
            <a:r>
              <a:rPr lang="en-US" dirty="0" err="1" smtClean="0"/>
              <a:t>chelitis</a:t>
            </a:r>
            <a:r>
              <a:rPr lang="en-US" dirty="0" smtClean="0"/>
              <a:t>--- reduced vertical dimension, accentuated folds----</a:t>
            </a:r>
            <a:r>
              <a:rPr lang="en-US" baseline="0" dirty="0" smtClean="0"/>
              <a:t> saliva </a:t>
            </a:r>
            <a:r>
              <a:rPr lang="en-US" baseline="0" dirty="0" err="1" smtClean="0"/>
              <a:t>poola</a:t>
            </a:r>
            <a:r>
              <a:rPr lang="en-US" baseline="0" dirty="0" smtClean="0"/>
              <a:t> there---- always moist--- </a:t>
            </a:r>
            <a:r>
              <a:rPr lang="en-US" baseline="0" dirty="0" err="1" smtClean="0"/>
              <a:t>favours</a:t>
            </a:r>
            <a:endParaRPr lang="en-US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99260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058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1400" dirty="0" smtClean="0">
                <a:solidFill>
                  <a:schemeClr val="accent1"/>
                </a:solidFill>
              </a:rPr>
              <a:t>Chronic diffuse </a:t>
            </a:r>
            <a:r>
              <a:rPr lang="en-US" sz="1400" dirty="0" err="1" smtClean="0">
                <a:solidFill>
                  <a:schemeClr val="accent1"/>
                </a:solidFill>
              </a:rPr>
              <a:t>mucocutaneous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accent1"/>
                </a:solidFill>
              </a:rPr>
              <a:t>Least common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Late onset(&gt;55 years)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hlink"/>
                </a:solidFill>
              </a:rPr>
              <a:t>Extensive raised crusty sheets involving limbs, groin, face, scalp, nails and oral cavity.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No familial history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Clinical appearance is similar to chronic </a:t>
            </a:r>
            <a:r>
              <a:rPr lang="en-US" dirty="0" err="1" smtClean="0"/>
              <a:t>hyperplastic</a:t>
            </a:r>
            <a:r>
              <a:rPr lang="en-US" dirty="0" smtClean="0"/>
              <a:t> </a:t>
            </a:r>
            <a:r>
              <a:rPr lang="en-US" dirty="0" err="1" smtClean="0"/>
              <a:t>candidiasis</a:t>
            </a:r>
            <a:r>
              <a:rPr lang="en-US" dirty="0" smtClean="0"/>
              <a:t> and occurs in same intraoral sites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94430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8820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9216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hypha</a:t>
            </a:r>
            <a:r>
              <a:rPr lang="en-US" dirty="0" smtClean="0"/>
              <a:t> (plural </a:t>
            </a:r>
            <a:r>
              <a:rPr lang="en-US" dirty="0" err="1" smtClean="0"/>
              <a:t>hyphae</a:t>
            </a:r>
            <a:r>
              <a:rPr lang="en-US" dirty="0" smtClean="0"/>
              <a:t>) is a long, branching filamentous structure of a fungus, and also of unrelated </a:t>
            </a:r>
            <a:r>
              <a:rPr lang="en-US" dirty="0" err="1" smtClean="0"/>
              <a:t>Actinobacteria</a:t>
            </a:r>
            <a:r>
              <a:rPr lang="en-US" dirty="0" smtClean="0"/>
              <a:t>.[1] In most fungi, </a:t>
            </a:r>
            <a:r>
              <a:rPr lang="en-US" dirty="0" err="1" smtClean="0"/>
              <a:t>hyphae</a:t>
            </a:r>
            <a:r>
              <a:rPr lang="en-US" dirty="0" smtClean="0"/>
              <a:t> are the main mode of vegetative growth, and are collectively called a mycelium; yeasts are unicellular fungi that do not grow as </a:t>
            </a:r>
            <a:r>
              <a:rPr lang="en-US" dirty="0" err="1" smtClean="0"/>
              <a:t>hyphae</a:t>
            </a:r>
            <a:r>
              <a:rPr lang="en-US" dirty="0" smtClean="0"/>
              <a:t>.</a:t>
            </a:r>
          </a:p>
          <a:p>
            <a:r>
              <a:rPr lang="en-US" dirty="0" smtClean="0"/>
              <a:t>Classification based on cell division</a:t>
            </a:r>
          </a:p>
          <a:p>
            <a:r>
              <a:rPr lang="en-US" dirty="0" err="1" smtClean="0"/>
              <a:t>Septate</a:t>
            </a:r>
            <a:r>
              <a:rPr lang="en-US" dirty="0" smtClean="0"/>
              <a:t> (with septa) </a:t>
            </a:r>
          </a:p>
          <a:p>
            <a:r>
              <a:rPr lang="en-US" dirty="0" err="1" smtClean="0"/>
              <a:t>Aspergillus</a:t>
            </a:r>
            <a:r>
              <a:rPr lang="en-US" dirty="0" smtClean="0"/>
              <a:t>[5] and many other species have </a:t>
            </a:r>
            <a:r>
              <a:rPr lang="en-US" dirty="0" err="1" smtClean="0"/>
              <a:t>septate</a:t>
            </a:r>
            <a:r>
              <a:rPr lang="en-US" dirty="0" smtClean="0"/>
              <a:t> </a:t>
            </a:r>
            <a:r>
              <a:rPr lang="en-US" dirty="0" err="1" smtClean="0"/>
              <a:t>hyphae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Aseptate</a:t>
            </a:r>
            <a:r>
              <a:rPr lang="en-US" dirty="0" smtClean="0"/>
              <a:t> or </a:t>
            </a:r>
            <a:r>
              <a:rPr lang="en-US" dirty="0" err="1" smtClean="0"/>
              <a:t>coenocytic</a:t>
            </a:r>
            <a:r>
              <a:rPr lang="en-US" dirty="0" smtClean="0"/>
              <a:t> (without septa) </a:t>
            </a:r>
          </a:p>
          <a:p>
            <a:r>
              <a:rPr lang="en-US" dirty="0" smtClean="0"/>
              <a:t>Non-</a:t>
            </a:r>
            <a:r>
              <a:rPr lang="en-US" dirty="0" err="1" smtClean="0"/>
              <a:t>septate</a:t>
            </a:r>
            <a:r>
              <a:rPr lang="en-US" dirty="0" smtClean="0"/>
              <a:t> </a:t>
            </a:r>
            <a:r>
              <a:rPr lang="en-US" dirty="0" err="1" smtClean="0"/>
              <a:t>hyphae</a:t>
            </a:r>
            <a:r>
              <a:rPr lang="en-US" dirty="0" smtClean="0"/>
              <a:t> are associated with </a:t>
            </a:r>
            <a:r>
              <a:rPr lang="en-US" dirty="0" err="1" smtClean="0"/>
              <a:t>Mucor</a:t>
            </a:r>
            <a:r>
              <a:rPr lang="en-US" dirty="0" smtClean="0"/>
              <a:t>,[6] some </a:t>
            </a:r>
            <a:r>
              <a:rPr lang="en-US" dirty="0" err="1" smtClean="0"/>
              <a:t>zygomycetes</a:t>
            </a:r>
            <a:r>
              <a:rPr lang="en-US" dirty="0" smtClean="0"/>
              <a:t>, and other fungi.</a:t>
            </a:r>
          </a:p>
          <a:p>
            <a:r>
              <a:rPr lang="en-US" dirty="0" smtClean="0"/>
              <a:t>"</a:t>
            </a:r>
            <a:r>
              <a:rPr lang="en-US" dirty="0" err="1" smtClean="0"/>
              <a:t>Pseudohyphae</a:t>
            </a:r>
            <a:r>
              <a:rPr lang="en-US" dirty="0" smtClean="0"/>
              <a:t>" are distinguished from true </a:t>
            </a:r>
            <a:r>
              <a:rPr lang="en-US" dirty="0" err="1" smtClean="0"/>
              <a:t>hyphae</a:t>
            </a:r>
            <a:r>
              <a:rPr lang="en-US" dirty="0" smtClean="0"/>
              <a:t> by their method of growth, relative frailty and lack of </a:t>
            </a:r>
            <a:r>
              <a:rPr lang="en-US" dirty="0" err="1" smtClean="0"/>
              <a:t>cytoplasmic</a:t>
            </a:r>
            <a:r>
              <a:rPr lang="en-US" dirty="0" smtClean="0"/>
              <a:t> connection between the cells. </a:t>
            </a:r>
          </a:p>
          <a:p>
            <a:r>
              <a:rPr lang="en-US" dirty="0" smtClean="0"/>
              <a:t>Yeast can form </a:t>
            </a:r>
            <a:r>
              <a:rPr lang="en-US" dirty="0" err="1" smtClean="0"/>
              <a:t>pseudohyphae</a:t>
            </a:r>
            <a:r>
              <a:rPr lang="en-US" dirty="0" smtClean="0"/>
              <a:t>.[7] They are the result of a sort of incomplete budding where the cells remain attached after division.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en-US" dirty="0" smtClean="0"/>
              <a:t>If a fluorescent microscope is available, a drop of </a:t>
            </a:r>
            <a:r>
              <a:rPr lang="en-US" dirty="0" err="1" smtClean="0"/>
              <a:t>calcofluor</a:t>
            </a:r>
            <a:r>
              <a:rPr lang="en-US" dirty="0" smtClean="0"/>
              <a:t> white can be added to KOH preparation prior to </a:t>
            </a:r>
            <a:r>
              <a:rPr lang="en-US" dirty="0" err="1" smtClean="0"/>
              <a:t>coverslipping</a:t>
            </a:r>
            <a:r>
              <a:rPr lang="en-US" dirty="0" smtClean="0"/>
              <a:t>. </a:t>
            </a:r>
          </a:p>
          <a:p>
            <a:pPr lvl="0" algn="just"/>
            <a:r>
              <a:rPr lang="en-US" dirty="0" err="1" smtClean="0"/>
              <a:t>Calcofluor</a:t>
            </a:r>
            <a:r>
              <a:rPr lang="en-US" dirty="0" smtClean="0"/>
              <a:t> binds with the polysaccharide present in the chitin of the fungus or the cellulose.</a:t>
            </a:r>
          </a:p>
          <a:p>
            <a:pPr lvl="0" algn="just"/>
            <a:r>
              <a:rPr lang="en-US" dirty="0" smtClean="0"/>
              <a:t>Fungal elements fluoresce apple green or blue-white depending on the combination of the filters used.</a:t>
            </a:r>
          </a:p>
          <a:p>
            <a:pPr lvl="0" algn="just"/>
            <a:r>
              <a:rPr lang="en-US" dirty="0" smtClean="0"/>
              <a:t>Therefore any element with polysaccharide skeleton fluoresces.</a:t>
            </a:r>
          </a:p>
          <a:p>
            <a:endParaRPr lang="en-US" dirty="0" smtClean="0"/>
          </a:p>
          <a:p>
            <a:r>
              <a:rPr lang="en-US" dirty="0" smtClean="0"/>
              <a:t>KOH– </a:t>
            </a:r>
            <a:r>
              <a:rPr lang="en-US" dirty="0" err="1" smtClean="0"/>
              <a:t>lysis</a:t>
            </a:r>
            <a:r>
              <a:rPr lang="en-US" dirty="0" smtClean="0"/>
              <a:t> of background </a:t>
            </a:r>
            <a:r>
              <a:rPr lang="en-US" dirty="0" err="1" smtClean="0"/>
              <a:t>epi</a:t>
            </a:r>
            <a:r>
              <a:rPr lang="en-US" dirty="0" smtClean="0"/>
              <a:t> cells, </a:t>
            </a:r>
            <a:r>
              <a:rPr lang="en-US" smtClean="0"/>
              <a:t>fungi resistant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200" dirty="0" err="1" smtClean="0">
                <a:solidFill>
                  <a:srgbClr val="FF0000"/>
                </a:solidFill>
                <a:latin typeface="Calibri" pitchFamily="34" charset="0"/>
              </a:rPr>
              <a:t>Sabouraud’s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 dextrose agar </a:t>
            </a:r>
            <a:r>
              <a:rPr lang="en-US" sz="1200" dirty="0" smtClean="0">
                <a:latin typeface="Calibri" pitchFamily="34" charset="0"/>
              </a:rPr>
              <a:t>shows creamy white smooth colonies which are flat or hemispherical in shape</a:t>
            </a:r>
            <a:r>
              <a:rPr lang="en-US" sz="1200" baseline="0" dirty="0" smtClean="0">
                <a:latin typeface="Calibri" pitchFamily="34" charset="0"/>
              </a:rPr>
              <a:t> </a:t>
            </a:r>
            <a:r>
              <a:rPr lang="en-US" sz="1200" dirty="0" smtClean="0">
                <a:latin typeface="Calibri" pitchFamily="34" charset="0"/>
              </a:rPr>
              <a:t>with a beer like aroma</a:t>
            </a:r>
            <a:endParaRPr lang="en-US" dirty="0" smtClean="0"/>
          </a:p>
          <a:p>
            <a:pPr algn="just"/>
            <a:r>
              <a:rPr lang="en-US" sz="1200" dirty="0" err="1" smtClean="0">
                <a:solidFill>
                  <a:srgbClr val="FF0000"/>
                </a:solidFill>
                <a:latin typeface="Calibri" pitchFamily="34" charset="0"/>
              </a:rPr>
              <a:t>Pagano</a:t>
            </a:r>
            <a:r>
              <a:rPr lang="en-US" sz="1200" dirty="0" smtClean="0">
                <a:solidFill>
                  <a:srgbClr val="FF0000"/>
                </a:solidFill>
                <a:latin typeface="Calibri" pitchFamily="34" charset="0"/>
              </a:rPr>
              <a:t> Levin agar </a:t>
            </a:r>
            <a:r>
              <a:rPr lang="en-US" sz="1200" dirty="0" smtClean="0">
                <a:latin typeface="Calibri" pitchFamily="34" charset="0"/>
              </a:rPr>
              <a:t>can be used to produce colonies of different hues and colors</a:t>
            </a:r>
          </a:p>
          <a:p>
            <a:pPr algn="just"/>
            <a:r>
              <a:rPr lang="en-US" sz="1200" dirty="0" smtClean="0">
                <a:latin typeface="Calibri" pitchFamily="34" charset="0"/>
              </a:rPr>
              <a:t>C. </a:t>
            </a:r>
            <a:r>
              <a:rPr lang="en-US" sz="1200" dirty="0" err="1" smtClean="0">
                <a:latin typeface="Calibri" pitchFamily="34" charset="0"/>
              </a:rPr>
              <a:t>albicans</a:t>
            </a:r>
            <a:r>
              <a:rPr lang="en-US" sz="1200" dirty="0" smtClean="0">
                <a:latin typeface="Calibri" pitchFamily="34" charset="0"/>
              </a:rPr>
              <a:t> colonies appear as cream color colonies  while, C. </a:t>
            </a:r>
            <a:r>
              <a:rPr lang="en-US" sz="1200" dirty="0" err="1" smtClean="0">
                <a:latin typeface="Calibri" pitchFamily="34" charset="0"/>
              </a:rPr>
              <a:t>tropicalis</a:t>
            </a:r>
            <a:r>
              <a:rPr lang="en-US" sz="1200" dirty="0" smtClean="0">
                <a:latin typeface="Calibri" pitchFamily="34" charset="0"/>
              </a:rPr>
              <a:t> are 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“dark pink</a:t>
            </a:r>
            <a:r>
              <a:rPr lang="en-US" sz="1200" i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” </a:t>
            </a:r>
            <a:r>
              <a:rPr lang="en-US" sz="1200" dirty="0" smtClean="0">
                <a:latin typeface="Calibri" pitchFamily="34" charset="0"/>
              </a:rPr>
              <a:t>in color</a:t>
            </a:r>
            <a:endParaRPr lang="en-US" dirty="0" smtClean="0"/>
          </a:p>
          <a:p>
            <a:pPr eaLnBrk="1" hangingPunct="1">
              <a:buFontTx/>
              <a:buNone/>
            </a:pPr>
            <a:r>
              <a:rPr lang="en-US" b="1" dirty="0" smtClean="0"/>
              <a:t>2.Sabouarud’s Dextrose Agar is the most suitable medium because fungal growth is </a:t>
            </a:r>
            <a:r>
              <a:rPr lang="en-US" b="1" dirty="0" err="1" smtClean="0"/>
              <a:t>favoured</a:t>
            </a:r>
            <a:r>
              <a:rPr lang="en-US" b="1" dirty="0" smtClean="0"/>
              <a:t> by a </a:t>
            </a:r>
            <a:r>
              <a:rPr lang="en-US" b="1" dirty="0" smtClean="0">
                <a:solidFill>
                  <a:srgbClr val="33CCFF"/>
                </a:solidFill>
              </a:rPr>
              <a:t>high sugar</a:t>
            </a:r>
            <a:r>
              <a:rPr lang="en-US" b="1" dirty="0" smtClean="0"/>
              <a:t> concentration and is relatively tolerant to </a:t>
            </a:r>
            <a:r>
              <a:rPr lang="en-US" b="1" dirty="0" smtClean="0">
                <a:solidFill>
                  <a:srgbClr val="33CCFF"/>
                </a:solidFill>
              </a:rPr>
              <a:t>acidity</a:t>
            </a:r>
            <a:r>
              <a:rPr lang="en-US" b="1" dirty="0" smtClean="0"/>
              <a:t> (pH 5.4)</a:t>
            </a:r>
          </a:p>
          <a:p>
            <a:pPr eaLnBrk="1" hangingPunct="1">
              <a:buFontTx/>
              <a:buNone/>
            </a:pPr>
            <a:r>
              <a:rPr lang="en-US" b="1" dirty="0" smtClean="0"/>
              <a:t>3. The agar is prepared as </a:t>
            </a:r>
            <a:r>
              <a:rPr lang="en-US" b="1" dirty="0" smtClean="0">
                <a:solidFill>
                  <a:srgbClr val="33CCFF"/>
                </a:solidFill>
              </a:rPr>
              <a:t>slopes</a:t>
            </a:r>
            <a:r>
              <a:rPr lang="en-US" b="1" dirty="0" smtClean="0"/>
              <a:t> in test tubes </a:t>
            </a:r>
            <a:r>
              <a:rPr lang="en-US" b="1" dirty="0" err="1" smtClean="0"/>
              <a:t>stoppered</a:t>
            </a:r>
            <a:r>
              <a:rPr lang="en-US" b="1" dirty="0" smtClean="0"/>
              <a:t> with </a:t>
            </a:r>
            <a:r>
              <a:rPr lang="en-US" b="1" dirty="0" smtClean="0">
                <a:solidFill>
                  <a:srgbClr val="33CCFF"/>
                </a:solidFill>
              </a:rPr>
              <a:t>cotton-wool</a:t>
            </a:r>
            <a:r>
              <a:rPr lang="en-US" b="1" dirty="0" smtClean="0"/>
              <a:t> as most of the fungi are aerobic</a:t>
            </a:r>
            <a:r>
              <a:rPr lang="en-US" dirty="0" smtClean="0"/>
              <a:t> </a:t>
            </a:r>
          </a:p>
          <a:p>
            <a:pPr eaLnBrk="1" hangingPunct="1">
              <a:buFontTx/>
              <a:buNone/>
            </a:pPr>
            <a:r>
              <a:rPr lang="en-US" b="1" dirty="0" smtClean="0"/>
              <a:t>4. If the specimens are contaminated e.g. sputum, incorporate antibiotics such as </a:t>
            </a:r>
            <a:r>
              <a:rPr lang="en-US" b="1" dirty="0" err="1" smtClean="0">
                <a:solidFill>
                  <a:srgbClr val="33CCFF"/>
                </a:solidFill>
              </a:rPr>
              <a:t>chloramphenicol</a:t>
            </a:r>
            <a:r>
              <a:rPr lang="en-US" b="1" dirty="0" smtClean="0"/>
              <a:t> (0.5 g/l) in the media used for isolation. </a:t>
            </a:r>
          </a:p>
          <a:p>
            <a:pPr eaLnBrk="1" hangingPunct="1">
              <a:buFontTx/>
              <a:buNone/>
            </a:pPr>
            <a:r>
              <a:rPr lang="en-US" b="1" dirty="0" smtClean="0"/>
              <a:t>5.Cycloheximide (</a:t>
            </a:r>
            <a:r>
              <a:rPr lang="en-US" b="1" dirty="0" err="1" smtClean="0">
                <a:solidFill>
                  <a:srgbClr val="33CCFF"/>
                </a:solidFill>
              </a:rPr>
              <a:t>Actidione</a:t>
            </a:r>
            <a:r>
              <a:rPr lang="en-US" b="1" dirty="0" smtClean="0">
                <a:solidFill>
                  <a:srgbClr val="33CCFF"/>
                </a:solidFill>
              </a:rPr>
              <a:t>*</a:t>
            </a:r>
            <a:r>
              <a:rPr lang="en-US" b="1" dirty="0" smtClean="0"/>
              <a:t>) can also be incorporated for the isolation of </a:t>
            </a:r>
            <a:r>
              <a:rPr lang="en-US" b="1" dirty="0" err="1" smtClean="0"/>
              <a:t>dermatophytes</a:t>
            </a:r>
            <a:r>
              <a:rPr lang="en-US" b="1" dirty="0" smtClean="0"/>
              <a:t> in order to get rid of saprophytic fungi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Needle Mount” is made as soon as spore formation is sufficiently advanced at the center of the colony. Place a drop of </a:t>
            </a:r>
            <a:r>
              <a:rPr lang="en-US" b="1" dirty="0" err="1" smtClean="0">
                <a:solidFill>
                  <a:srgbClr val="33CCFF"/>
                </a:solidFill>
              </a:rPr>
              <a:t>lactophenol</a:t>
            </a:r>
            <a:r>
              <a:rPr lang="en-US" b="1" dirty="0" smtClean="0">
                <a:solidFill>
                  <a:srgbClr val="33CCFF"/>
                </a:solidFill>
              </a:rPr>
              <a:t> cotton blue</a:t>
            </a:r>
            <a:r>
              <a:rPr lang="en-US" b="1" dirty="0" smtClean="0"/>
              <a:t> on the glass surface. With a nickel-chrome needle, pick-up a bit of the mycelium and put it directly to the drop of stain. Cover it with a </a:t>
            </a:r>
            <a:r>
              <a:rPr lang="en-US" b="1" dirty="0" smtClean="0">
                <a:solidFill>
                  <a:srgbClr val="33CCFF"/>
                </a:solidFill>
              </a:rPr>
              <a:t>cover-slip</a:t>
            </a:r>
            <a:r>
              <a:rPr lang="en-US" b="1" dirty="0" smtClean="0"/>
              <a:t> and examine under the microscope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 stains</a:t>
            </a:r>
            <a:r>
              <a:rPr lang="en-US" baseline="0" dirty="0" smtClean="0"/>
              <a:t> carbohydrates which are abundant in fungal cell wall--- bright magenta</a:t>
            </a:r>
          </a:p>
          <a:p>
            <a:r>
              <a:rPr lang="en-US" baseline="0" dirty="0" smtClean="0"/>
              <a:t>Hyphae– 2 microns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, may show branching,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6331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 stains</a:t>
            </a:r>
            <a:r>
              <a:rPr lang="en-US" baseline="0" dirty="0" smtClean="0"/>
              <a:t> carbohydrates which are abundant in fungal cell wall--- bright magenta</a:t>
            </a:r>
          </a:p>
          <a:p>
            <a:r>
              <a:rPr lang="en-US" baseline="0" dirty="0" smtClean="0"/>
              <a:t>Hyphae– 2 microns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, may show branching, </a:t>
            </a:r>
            <a:endParaRPr lang="en-IN" dirty="0" smtClean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185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34709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is a rapid screening procedure for differentiating C.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albicans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other species.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germ tube is a filamentous, cylindrical outgrowth from the yeast cell with no constriction present at the 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germ tube is defined as an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appandage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that is one half the width and three to four times the length of the yeast cell from which it arises.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820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200" dirty="0" smtClean="0"/>
              <a:t>Also common in patients with diabetes mellitus, especially those with diabetic </a:t>
            </a:r>
            <a:r>
              <a:rPr lang="en-US" sz="1200" dirty="0" err="1" smtClean="0"/>
              <a:t>ketoacidosis</a:t>
            </a:r>
            <a:r>
              <a:rPr lang="en-US" sz="1200" dirty="0" smtClean="0"/>
              <a:t>.</a:t>
            </a:r>
            <a:r>
              <a:rPr lang="en-US" sz="1200" baseline="0" dirty="0" smtClean="0"/>
              <a:t> </a:t>
            </a:r>
            <a:r>
              <a:rPr lang="en-US" sz="1200" dirty="0" err="1" smtClean="0"/>
              <a:t>Immunosuppressed</a:t>
            </a:r>
            <a:r>
              <a:rPr lang="en-US" sz="1200" dirty="0" smtClean="0"/>
              <a:t> patients, Patients with open wounds</a:t>
            </a:r>
          </a:p>
          <a:p>
            <a:r>
              <a:rPr lang="en-US" sz="1200" dirty="0" smtClean="0"/>
              <a:t>Commonly found in soil, food, organic debris, seen on decaying vegetables in the refrigerator. 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Infection acquired by inhalation of spore.</a:t>
            </a:r>
          </a:p>
          <a:p>
            <a:r>
              <a:rPr lang="en-US" sz="1200" dirty="0" smtClean="0"/>
              <a:t>Most common site is the </a:t>
            </a:r>
            <a:r>
              <a:rPr lang="en-US" sz="1200" dirty="0" err="1" smtClean="0"/>
              <a:t>rhinocerebral</a:t>
            </a:r>
            <a:r>
              <a:rPr lang="en-US" sz="1200" dirty="0" smtClean="0"/>
              <a:t> form involving  nasal mucosa, palate, sinuses, orbit, face, and brain.</a:t>
            </a:r>
            <a:r>
              <a:rPr lang="en-US" sz="1200" baseline="0" dirty="0" smtClean="0"/>
              <a:t> </a:t>
            </a:r>
            <a:r>
              <a:rPr lang="en-US" sz="1200" dirty="0" smtClean="0"/>
              <a:t>Involves the blood vessels and produces thrombosis and necrosis.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F0377-4042-4AA1-B76E-3D70F3DCEB45}" type="slidenum">
              <a:rPr lang="en-US"/>
              <a:pPr/>
              <a:t>41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9873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err="1" smtClean="0"/>
              <a:t>Cellulitis</a:t>
            </a:r>
            <a:endParaRPr lang="en-US" sz="1200" dirty="0" smtClean="0"/>
          </a:p>
          <a:p>
            <a:r>
              <a:rPr lang="en-US" sz="1200" dirty="0" err="1" smtClean="0"/>
              <a:t>Opthalmoplegia</a:t>
            </a:r>
            <a:endParaRPr lang="en-US" sz="1200" dirty="0" smtClean="0"/>
          </a:p>
          <a:p>
            <a:r>
              <a:rPr lang="en-US" sz="1200" dirty="0" err="1" smtClean="0"/>
              <a:t>meningoencephalitis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Nodular thickening of sinus lining</a:t>
            </a:r>
          </a:p>
          <a:p>
            <a:r>
              <a:rPr lang="en-US" sz="1200" dirty="0" smtClean="0"/>
              <a:t>Cloudy sinuses without fluid levels</a:t>
            </a:r>
          </a:p>
          <a:p>
            <a:r>
              <a:rPr lang="en-US" sz="1200" dirty="0" smtClean="0"/>
              <a:t>Spotty destruction of sinus bony wall to destruction of the maxillary sinus and frontal process of the maxilla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NON-SEPTATE HYPHAE BRANCH AT OBTUSE ANGLE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8864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34892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67863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Cultures show branching, </a:t>
            </a:r>
            <a:r>
              <a:rPr lang="en-US" dirty="0" err="1" smtClean="0"/>
              <a:t>septate</a:t>
            </a:r>
            <a:r>
              <a:rPr lang="en-US" dirty="0" smtClean="0"/>
              <a:t> </a:t>
            </a:r>
            <a:r>
              <a:rPr lang="en-US" dirty="0" err="1" smtClean="0"/>
              <a:t>hyphae</a:t>
            </a:r>
            <a:r>
              <a:rPr lang="en-US" dirty="0" smtClean="0"/>
              <a:t> with conidiophores which expand into large vesicles at their ends. The vesicles produce small </a:t>
            </a:r>
            <a:r>
              <a:rPr lang="en-US" b="1" dirty="0" err="1" smtClean="0">
                <a:solidFill>
                  <a:srgbClr val="FF0000"/>
                </a:solidFill>
              </a:rPr>
              <a:t>sterigmata</a:t>
            </a:r>
            <a:r>
              <a:rPr lang="en-US" dirty="0" smtClean="0"/>
              <a:t> each with a long chain of spores. SEPTATE HYPHAE WHICH BRANCH AT ACUTE ANGLE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54344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585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0086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Culture—Shows </a:t>
            </a:r>
            <a:r>
              <a:rPr lang="en-US" dirty="0" err="1" smtClean="0"/>
              <a:t>septate</a:t>
            </a:r>
            <a:r>
              <a:rPr lang="en-US" dirty="0" smtClean="0"/>
              <a:t> </a:t>
            </a:r>
            <a:r>
              <a:rPr lang="en-US" dirty="0" err="1" smtClean="0"/>
              <a:t>hyphae</a:t>
            </a:r>
            <a:r>
              <a:rPr lang="en-US" dirty="0" smtClean="0"/>
              <a:t> at room temperature and  at 37</a:t>
            </a:r>
            <a:r>
              <a:rPr lang="en-US" dirty="0" smtClean="0">
                <a:cs typeface="Arial" pitchFamily="34" charset="0"/>
              </a:rPr>
              <a:t>°C the organisms show yeast form.</a:t>
            </a:r>
            <a:endParaRPr lang="en-US" dirty="0" smtClean="0"/>
          </a:p>
          <a:p>
            <a:pPr eaLnBrk="1" hangingPunct="1"/>
            <a:r>
              <a:rPr lang="en-US" dirty="0" smtClean="0">
                <a:cs typeface="Arial" pitchFamily="34" charset="0"/>
              </a:rPr>
              <a:t>Compliment fixation and </a:t>
            </a:r>
            <a:r>
              <a:rPr lang="en-US" dirty="0" err="1" smtClean="0">
                <a:cs typeface="Arial" pitchFamily="34" charset="0"/>
              </a:rPr>
              <a:t>immunodiffusion</a:t>
            </a:r>
            <a:r>
              <a:rPr lang="en-US" dirty="0" smtClean="0">
                <a:cs typeface="Arial" pitchFamily="34" charset="0"/>
              </a:rPr>
              <a:t> tests are available.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6963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Size varies between 10 and 60 microns, which is considerably larger.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err="1" smtClean="0"/>
              <a:t>Histopathologic</a:t>
            </a:r>
            <a:r>
              <a:rPr lang="en-US" dirty="0" smtClean="0"/>
              <a:t>— </a:t>
            </a:r>
            <a:r>
              <a:rPr lang="en-US" dirty="0" err="1" smtClean="0"/>
              <a:t>Epithelioid</a:t>
            </a:r>
            <a:r>
              <a:rPr lang="en-US" dirty="0" smtClean="0"/>
              <a:t> macrophages and multinucleated giant cells,Yeast-30</a:t>
            </a:r>
            <a:r>
              <a:rPr lang="el-GR" dirty="0" smtClean="0">
                <a:cs typeface="Arial" pitchFamily="34" charset="0"/>
              </a:rPr>
              <a:t>μ</a:t>
            </a:r>
            <a:r>
              <a:rPr lang="en-US" dirty="0" smtClean="0">
                <a:cs typeface="Arial" pitchFamily="34" charset="0"/>
              </a:rPr>
              <a:t>m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Arial" pitchFamily="34" charset="0"/>
              </a:rPr>
              <a:t>organisms show multiple daughter buds on parent cell— “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Mickey mouse ears” or “Mariner’s wheel</a:t>
            </a:r>
            <a:r>
              <a:rPr lang="en-US" dirty="0" smtClean="0">
                <a:cs typeface="Arial" pitchFamily="34" charset="0"/>
              </a:rPr>
              <a:t>”</a:t>
            </a:r>
            <a:r>
              <a:rPr lang="en-US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Culture—Room temperature shows </a:t>
            </a:r>
            <a:r>
              <a:rPr lang="en-US" dirty="0" err="1" smtClean="0"/>
              <a:t>septate</a:t>
            </a:r>
            <a:r>
              <a:rPr lang="en-US" dirty="0" smtClean="0"/>
              <a:t> </a:t>
            </a:r>
            <a:r>
              <a:rPr lang="en-US" dirty="0" err="1" smtClean="0"/>
              <a:t>hyphae</a:t>
            </a:r>
            <a:r>
              <a:rPr lang="en-US" dirty="0" smtClean="0"/>
              <a:t>, at 37</a:t>
            </a:r>
            <a:r>
              <a:rPr lang="en-US" dirty="0" smtClean="0">
                <a:cs typeface="Arial" pitchFamily="34" charset="0"/>
              </a:rPr>
              <a:t>°C Yeast cells with multiple buds are seen.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DARLING IN 1905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1930---- mistaken for TB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3498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34048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06171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Meningitis is most frequent cause of death</a:t>
            </a:r>
          </a:p>
          <a:p>
            <a:pPr eaLnBrk="1" hangingPunct="1"/>
            <a:r>
              <a:rPr lang="en-US" dirty="0" smtClean="0"/>
              <a:t>The dissemination to bone results in </a:t>
            </a:r>
            <a:r>
              <a:rPr lang="en-US" dirty="0" err="1" smtClean="0"/>
              <a:t>osteomyelitis</a:t>
            </a:r>
            <a:r>
              <a:rPr lang="en-US" dirty="0" smtClean="0"/>
              <a:t> in 10-50 % of cases.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Culture: Thick </a:t>
            </a:r>
            <a:r>
              <a:rPr lang="en-US" dirty="0" err="1" smtClean="0"/>
              <a:t>septate</a:t>
            </a:r>
            <a:r>
              <a:rPr lang="en-US" dirty="0" smtClean="0"/>
              <a:t> branching </a:t>
            </a:r>
            <a:r>
              <a:rPr lang="en-US" dirty="0" err="1" smtClean="0"/>
              <a:t>hyphae</a:t>
            </a:r>
            <a:r>
              <a:rPr lang="en-US" dirty="0" smtClean="0"/>
              <a:t> with rectangular </a:t>
            </a:r>
            <a:r>
              <a:rPr lang="en-US" dirty="0" err="1" smtClean="0"/>
              <a:t>arthrospores</a:t>
            </a:r>
            <a:r>
              <a:rPr lang="en-US" dirty="0" smtClean="0"/>
              <a:t>.</a:t>
            </a:r>
          </a:p>
          <a:p>
            <a:pPr eaLnBrk="1" hangingPunct="1"/>
            <a:r>
              <a:rPr lang="en-US" dirty="0" smtClean="0"/>
              <a:t>Latex agglutination, complement fixation and </a:t>
            </a:r>
            <a:r>
              <a:rPr lang="en-US" dirty="0" err="1" smtClean="0"/>
              <a:t>immunodiffusion</a:t>
            </a:r>
            <a:r>
              <a:rPr lang="en-US" dirty="0" smtClean="0"/>
              <a:t> tests are available.</a:t>
            </a:r>
          </a:p>
          <a:p>
            <a:pPr eaLnBrk="1" hangingPunct="1"/>
            <a:r>
              <a:rPr lang="en-US" dirty="0" smtClean="0"/>
              <a:t>A skin test ( relatively specific) with </a:t>
            </a:r>
            <a:r>
              <a:rPr lang="en-US" dirty="0" err="1" smtClean="0"/>
              <a:t>coccidiodin</a:t>
            </a:r>
            <a:r>
              <a:rPr lang="en-US" dirty="0" smtClean="0"/>
              <a:t> can also be carried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Lungs—Nonspecific </a:t>
            </a:r>
            <a:r>
              <a:rPr lang="en-US" dirty="0" err="1" smtClean="0"/>
              <a:t>pneumonitis</a:t>
            </a:r>
            <a:endParaRPr lang="en-US" dirty="0" smtClean="0"/>
          </a:p>
          <a:p>
            <a:pPr eaLnBrk="1" hangingPunct="1"/>
            <a:r>
              <a:rPr lang="en-US" dirty="0" err="1" smtClean="0"/>
              <a:t>Meningeal</a:t>
            </a:r>
            <a:r>
              <a:rPr lang="en-US" dirty="0" smtClean="0"/>
              <a:t> lesion—Neurologic signs and symptoms</a:t>
            </a:r>
          </a:p>
          <a:p>
            <a:pPr eaLnBrk="1" hangingPunct="1"/>
            <a:r>
              <a:rPr lang="en-US" dirty="0" smtClean="0"/>
              <a:t>This is opportunistic nature of disease.</a:t>
            </a:r>
          </a:p>
          <a:p>
            <a:pPr eaLnBrk="1" hangingPunct="1"/>
            <a:r>
              <a:rPr lang="en-US" dirty="0" err="1" smtClean="0"/>
              <a:t>Oral:They</a:t>
            </a:r>
            <a:r>
              <a:rPr lang="en-US" dirty="0" smtClean="0"/>
              <a:t> appear as nonspecific single or multiple ulcers.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033586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594875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5E4FD-3206-4A06-9BEB-A04BCC8CE57F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121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2610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2334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168904-5622-4FDC-9DBB-554996707BA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952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6F3D8-019C-4E92-99CA-81CD262C3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8458200" cy="1470025"/>
          </a:xfrm>
        </p:spPr>
        <p:txBody>
          <a:bodyPr/>
          <a:lstStyle/>
          <a:p>
            <a:r>
              <a:rPr lang="en-US" dirty="0" smtClean="0"/>
              <a:t>Fungal infections and their lab diagnosis </a:t>
            </a:r>
            <a:endParaRPr lang="en-US" dirty="0"/>
          </a:p>
        </p:txBody>
      </p:sp>
      <p:pic>
        <p:nvPicPr>
          <p:cNvPr id="4" name="Picture 2" descr="http://www.med.sc.edu:85/mycology/candida200.jpg"/>
          <p:cNvPicPr>
            <a:picLocks noChangeAspect="1" noChangeArrowheads="1"/>
          </p:cNvPicPr>
          <p:nvPr/>
        </p:nvPicPr>
        <p:blipFill>
          <a:blip r:embed="rId3"/>
          <a:srcRect b="4681"/>
          <a:stretch>
            <a:fillRect/>
          </a:stretch>
        </p:blipFill>
        <p:spPr bwMode="auto">
          <a:xfrm>
            <a:off x="228600" y="1768489"/>
            <a:ext cx="6141474" cy="486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:\fungi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1295400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6172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>Mycelium: </a:t>
            </a:r>
            <a:r>
              <a:rPr lang="en-US" sz="3600" dirty="0" smtClean="0"/>
              <a:t>Matted growth of hyphae</a:t>
            </a:r>
          </a:p>
          <a:p>
            <a:pPr eaLnBrk="1" hangingPunct="1">
              <a:defRPr/>
            </a:pPr>
            <a:endParaRPr lang="en-US" sz="3600" dirty="0" smtClean="0"/>
          </a:p>
        </p:txBody>
      </p:sp>
      <p:pic>
        <p:nvPicPr>
          <p:cNvPr id="34819" name="Picture 4" descr="DSC04031"/>
          <p:cNvPicPr>
            <a:picLocks noChangeAspect="1" noChangeArrowheads="1"/>
          </p:cNvPicPr>
          <p:nvPr/>
        </p:nvPicPr>
        <p:blipFill>
          <a:blip r:embed="rId3">
            <a:lum bright="36000" contrast="5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549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9144000" cy="5410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/>
              <a:t>Spore:</a:t>
            </a:r>
            <a:r>
              <a:rPr lang="en-US" sz="3600" dirty="0" smtClean="0"/>
              <a:t> Reproductive structure, sexual spores are formed by nuclear fusion</a:t>
            </a:r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r>
              <a:rPr lang="en-US" sz="3600" b="1" dirty="0" err="1" smtClean="0"/>
              <a:t>Ascospores</a:t>
            </a:r>
            <a:r>
              <a:rPr lang="en-US" sz="3600" b="1" dirty="0" smtClean="0"/>
              <a:t>: </a:t>
            </a:r>
            <a:r>
              <a:rPr lang="en-US" sz="3600" dirty="0" smtClean="0"/>
              <a:t>Following meiosis, 4-8 spores form with in a specialized sac called as </a:t>
            </a:r>
            <a:r>
              <a:rPr lang="en-US" sz="3600" dirty="0" err="1" smtClean="0"/>
              <a:t>ascus</a:t>
            </a:r>
            <a:endParaRPr lang="en-US" sz="3600" dirty="0" smtClean="0"/>
          </a:p>
          <a:p>
            <a:pPr eaLnBrk="1" hangingPunct="1">
              <a:defRPr/>
            </a:pPr>
            <a:endParaRPr lang="en-US" sz="3600" dirty="0" smtClean="0"/>
          </a:p>
        </p:txBody>
      </p:sp>
      <p:pic>
        <p:nvPicPr>
          <p:cNvPr id="36867" name="Picture 4" descr="Copy of DSC04014"/>
          <p:cNvPicPr>
            <a:picLocks noChangeAspect="1" noChangeArrowheads="1"/>
          </p:cNvPicPr>
          <p:nvPr/>
        </p:nvPicPr>
        <p:blipFill>
          <a:blip r:embed="rId3">
            <a:lum bright="54000" contrast="7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3422" y="4267200"/>
            <a:ext cx="276957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3876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/>
              <a:t>Zygospores</a:t>
            </a:r>
            <a:r>
              <a:rPr lang="en-US" sz="3600" b="1" dirty="0" smtClean="0"/>
              <a:t>: </a:t>
            </a:r>
            <a:r>
              <a:rPr lang="en-US" sz="3600" dirty="0" smtClean="0"/>
              <a:t>In certain </a:t>
            </a:r>
            <a:r>
              <a:rPr lang="en-US" sz="3600" dirty="0" err="1" smtClean="0"/>
              <a:t>Zygomycetes</a:t>
            </a:r>
            <a:r>
              <a:rPr lang="en-US" sz="3600" dirty="0" smtClean="0"/>
              <a:t>, thick walled </a:t>
            </a:r>
            <a:r>
              <a:rPr lang="en-US" sz="3600" dirty="0" err="1" smtClean="0"/>
              <a:t>Zygospores</a:t>
            </a:r>
            <a:r>
              <a:rPr lang="en-US" sz="3600" b="1" dirty="0" smtClean="0"/>
              <a:t> </a:t>
            </a:r>
            <a:r>
              <a:rPr lang="en-US" sz="3600" dirty="0" smtClean="0"/>
              <a:t>develop at the fused tip of hyphae</a:t>
            </a:r>
          </a:p>
          <a:p>
            <a:pPr eaLnBrk="1" hangingPunct="1">
              <a:defRPr/>
            </a:pPr>
            <a:endParaRPr lang="en-US" sz="3600" dirty="0" smtClean="0"/>
          </a:p>
        </p:txBody>
      </p:sp>
      <p:pic>
        <p:nvPicPr>
          <p:cNvPr id="38915" name="Picture 7" descr="Copy (2) of DSC04014"/>
          <p:cNvPicPr>
            <a:picLocks noChangeAspect="1" noChangeArrowheads="1"/>
          </p:cNvPicPr>
          <p:nvPr/>
        </p:nvPicPr>
        <p:blipFill>
          <a:blip r:embed="rId3">
            <a:lum bright="66000" contrast="8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8229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0528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0"/>
            <a:ext cx="8991600" cy="6096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/>
              <a:t>Blastospores</a:t>
            </a:r>
            <a:r>
              <a:rPr lang="en-US" sz="3600" b="1" dirty="0" smtClean="0"/>
              <a:t>:</a:t>
            </a:r>
            <a:r>
              <a:rPr lang="en-US" sz="3600" dirty="0" smtClean="0"/>
              <a:t> Are formed by budding process from the hyphae. Yeast cells in reproduction are called </a:t>
            </a:r>
            <a:r>
              <a:rPr lang="en-US" sz="3600" dirty="0" err="1" smtClean="0"/>
              <a:t>Blastospores</a:t>
            </a:r>
            <a:r>
              <a:rPr lang="en-US" sz="3600" dirty="0" smtClean="0"/>
              <a:t>.</a:t>
            </a:r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26" r="21249" b="15001"/>
          <a:stretch>
            <a:fillRect/>
          </a:stretch>
        </p:blipFill>
        <p:spPr bwMode="auto">
          <a:xfrm>
            <a:off x="304800" y="2895600"/>
            <a:ext cx="8153400" cy="375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15700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324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/>
              <a:t>Chlamydospores</a:t>
            </a:r>
            <a:r>
              <a:rPr lang="en-US" sz="3600" b="1" dirty="0" smtClean="0"/>
              <a:t>: </a:t>
            </a:r>
            <a:r>
              <a:rPr lang="en-US" sz="3600" dirty="0" smtClean="0"/>
              <a:t>Are round thick walled resting spores</a:t>
            </a:r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dirty="0" smtClean="0"/>
          </a:p>
          <a:p>
            <a:pPr eaLnBrk="1" hangingPunct="1">
              <a:defRPr/>
            </a:pPr>
            <a:endParaRPr lang="en-US" sz="3600" b="1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1153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91600" cy="6248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5400" b="1" dirty="0" smtClean="0">
                <a:solidFill>
                  <a:srgbClr val="FF0000"/>
                </a:solidFill>
                <a:latin typeface="Gabriola" pitchFamily="82" charset="0"/>
              </a:rPr>
              <a:t>Mycosis</a:t>
            </a:r>
          </a:p>
          <a:p>
            <a:pPr eaLnBrk="1" hangingPunct="1">
              <a:defRPr/>
            </a:pPr>
            <a:r>
              <a:rPr lang="en-US" sz="3600" dirty="0" smtClean="0">
                <a:latin typeface="Gabriola" pitchFamily="82" charset="0"/>
              </a:rPr>
              <a:t>Infection caused by fungus– Mycosis</a:t>
            </a:r>
          </a:p>
          <a:p>
            <a:pPr eaLnBrk="1" hangingPunct="1">
              <a:defRPr/>
            </a:pPr>
            <a:r>
              <a:rPr lang="en-US" sz="3600" u="sng" dirty="0" smtClean="0">
                <a:latin typeface="Gabriola" pitchFamily="82" charset="0"/>
              </a:rPr>
              <a:t>Humans have high level of immunity to fungi, this resistance is due to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Gabriola" pitchFamily="82" charset="0"/>
              </a:rPr>
              <a:t>   1. Fatty acid content of the skin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Gabriola" pitchFamily="82" charset="0"/>
              </a:rPr>
              <a:t>   2. P</a:t>
            </a:r>
            <a:r>
              <a:rPr lang="en-US" sz="3600" baseline="50000" dirty="0" smtClean="0">
                <a:latin typeface="Gabriola" pitchFamily="82" charset="0"/>
              </a:rPr>
              <a:t>H </a:t>
            </a:r>
            <a:r>
              <a:rPr lang="en-US" sz="3600" dirty="0" smtClean="0">
                <a:latin typeface="Gabriola" pitchFamily="82" charset="0"/>
              </a:rPr>
              <a:t>of the skin, mucosal surface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Gabriola" pitchFamily="82" charset="0"/>
              </a:rPr>
              <a:t>   3. Epithelial turnover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Gabriola" pitchFamily="82" charset="0"/>
              </a:rPr>
              <a:t>   4. Normal flora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dirty="0" smtClean="0">
                <a:latin typeface="Gabriola" pitchFamily="82" charset="0"/>
              </a:rPr>
              <a:t>   5. Cilia of the respiratory tract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>
              <a:latin typeface="Gabriola" pitchFamily="82" charset="0"/>
            </a:endParaRPr>
          </a:p>
          <a:p>
            <a:pPr eaLnBrk="1" hangingPunct="1">
              <a:defRPr/>
            </a:pPr>
            <a:endParaRPr lang="en-US" dirty="0" smtClean="0"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362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60417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Candidiasis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7411" name="Shape 60418"/>
          <p:cNvSpPr>
            <a:spLocks noGrp="1" noChangeArrowheads="1"/>
          </p:cNvSpPr>
          <p:nvPr>
            <p:ph type="body" idx="1"/>
          </p:nvPr>
        </p:nvSpPr>
        <p:spPr>
          <a:xfrm>
            <a:off x="228600" y="2438400"/>
            <a:ext cx="8534400" cy="4191000"/>
          </a:xfrm>
        </p:spPr>
        <p:txBody>
          <a:bodyPr/>
          <a:lstStyle/>
          <a:p>
            <a:pPr algn="just" eaLnBrk="1" hangingPunct="1"/>
            <a:r>
              <a:rPr lang="en-US" dirty="0" smtClean="0"/>
              <a:t>Synonyms: </a:t>
            </a:r>
            <a:r>
              <a:rPr lang="en-US" dirty="0" err="1"/>
              <a:t>C</a:t>
            </a:r>
            <a:r>
              <a:rPr lang="en-US" dirty="0" err="1" smtClean="0"/>
              <a:t>andidosis</a:t>
            </a:r>
            <a:r>
              <a:rPr lang="en-US" dirty="0" smtClean="0"/>
              <a:t>, </a:t>
            </a:r>
            <a:r>
              <a:rPr lang="en-US" dirty="0" err="1" smtClean="0"/>
              <a:t>moniliasis</a:t>
            </a:r>
            <a:r>
              <a:rPr lang="en-US" dirty="0" smtClean="0"/>
              <a:t> and thrush</a:t>
            </a:r>
          </a:p>
          <a:p>
            <a:pPr algn="just" eaLnBrk="1" hangingPunct="1">
              <a:buFontTx/>
              <a:buNone/>
            </a:pPr>
            <a:r>
              <a:rPr lang="en-US" dirty="0" smtClean="0"/>
              <a:t>   </a:t>
            </a:r>
          </a:p>
          <a:p>
            <a:pPr algn="just"/>
            <a:r>
              <a:rPr lang="en-US" dirty="0" err="1" smtClean="0"/>
              <a:t>Candidiasis</a:t>
            </a:r>
            <a:r>
              <a:rPr lang="en-US" dirty="0" smtClean="0"/>
              <a:t> is caused by a yeast like fungus </a:t>
            </a:r>
            <a:r>
              <a:rPr lang="en-US" dirty="0" err="1" smtClean="0"/>
              <a:t>candida</a:t>
            </a:r>
            <a:r>
              <a:rPr lang="en-US" dirty="0" smtClean="0"/>
              <a:t> (</a:t>
            </a:r>
            <a:r>
              <a:rPr lang="en-US" dirty="0" err="1" smtClean="0"/>
              <a:t>monilia</a:t>
            </a:r>
            <a:r>
              <a:rPr lang="en-US" dirty="0" smtClean="0"/>
              <a:t>) </a:t>
            </a:r>
            <a:r>
              <a:rPr lang="en-US" dirty="0" err="1" smtClean="0"/>
              <a:t>albicans</a:t>
            </a:r>
            <a:r>
              <a:rPr lang="en-US" dirty="0" smtClean="0"/>
              <a:t>, although other species of </a:t>
            </a:r>
            <a:r>
              <a:rPr lang="en-US" dirty="0" err="1" smtClean="0"/>
              <a:t>candida</a:t>
            </a:r>
            <a:r>
              <a:rPr lang="en-US" dirty="0" smtClean="0"/>
              <a:t> can also be involved.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err="1" smtClean="0"/>
              <a:t>C.Krusei</a:t>
            </a:r>
            <a:r>
              <a:rPr lang="en-US" dirty="0" smtClean="0"/>
              <a:t>, </a:t>
            </a:r>
            <a:r>
              <a:rPr lang="en-US" dirty="0" err="1" smtClean="0"/>
              <a:t>C.Glabrata</a:t>
            </a:r>
            <a:r>
              <a:rPr lang="en-US" dirty="0" smtClean="0"/>
              <a:t>, </a:t>
            </a:r>
            <a:r>
              <a:rPr lang="en-US" dirty="0" err="1" smtClean="0"/>
              <a:t>C.Gulliermondi</a:t>
            </a:r>
            <a:r>
              <a:rPr lang="en-US" dirty="0" smtClean="0"/>
              <a:t>, </a:t>
            </a:r>
            <a:r>
              <a:rPr lang="en-US" dirty="0" err="1" smtClean="0"/>
              <a:t>C.Parapsilosis</a:t>
            </a:r>
            <a:r>
              <a:rPr lang="en-US" dirty="0" smtClean="0"/>
              <a:t>, C. </a:t>
            </a:r>
            <a:r>
              <a:rPr lang="en-US" dirty="0" err="1" smtClean="0"/>
              <a:t>Dubliniensis</a:t>
            </a:r>
            <a:endParaRPr lang="en-US" dirty="0" smtClean="0"/>
          </a:p>
          <a:p>
            <a:pPr algn="just" eaLnBrk="1" hangingPunct="1">
              <a:buFontTx/>
              <a:buNone/>
            </a:pPr>
            <a:endParaRPr lang="en-US" dirty="0" smtClean="0"/>
          </a:p>
        </p:txBody>
      </p:sp>
      <p:pic>
        <p:nvPicPr>
          <p:cNvPr id="4" name="Picture 2" descr=" Chronic hyperplastic candidosis of dorsum of tongue 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52400"/>
            <a:ext cx="3182460" cy="226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09600"/>
            <a:ext cx="8458200" cy="5964936"/>
          </a:xfrm>
        </p:spPr>
        <p:txBody>
          <a:bodyPr>
            <a:noAutofit/>
          </a:bodyPr>
          <a:lstStyle/>
          <a:p>
            <a:pPr algn="just"/>
            <a:r>
              <a:rPr lang="en-US" sz="2400" dirty="0"/>
              <a:t>Candida exists in </a:t>
            </a:r>
            <a:r>
              <a:rPr lang="en-US" sz="2400" dirty="0">
                <a:solidFill>
                  <a:srgbClr val="FF0000"/>
                </a:solidFill>
              </a:rPr>
              <a:t>three forms</a:t>
            </a:r>
            <a:r>
              <a:rPr lang="en-US" sz="2400" dirty="0"/>
              <a:t>, </a:t>
            </a:r>
            <a:r>
              <a:rPr lang="en-US" sz="2400" b="1" u="sng" dirty="0" err="1"/>
              <a:t>pseudohyphae</a:t>
            </a:r>
            <a:r>
              <a:rPr lang="en-US" sz="2400" b="1" u="sng" dirty="0"/>
              <a:t>, yeast and </a:t>
            </a:r>
            <a:r>
              <a:rPr lang="en-US" sz="2400" b="1" u="sng" dirty="0" err="1"/>
              <a:t>chlamydospore</a:t>
            </a:r>
            <a:r>
              <a:rPr lang="en-US" sz="2400" b="1" u="sng" dirty="0"/>
              <a:t> forms.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u="sng" dirty="0" smtClean="0">
                <a:solidFill>
                  <a:srgbClr val="FF0000"/>
                </a:solidFill>
              </a:rPr>
              <a:t>Yeast </a:t>
            </a:r>
            <a:r>
              <a:rPr lang="en-US" sz="2400" u="sng" dirty="0">
                <a:solidFill>
                  <a:srgbClr val="FF0000"/>
                </a:solidFill>
              </a:rPr>
              <a:t>form--- innocuous,  hyphae form---- </a:t>
            </a:r>
            <a:r>
              <a:rPr lang="en-US" sz="2400" u="sng" dirty="0" smtClean="0">
                <a:solidFill>
                  <a:srgbClr val="FF0000"/>
                </a:solidFill>
              </a:rPr>
              <a:t>invasive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It is </a:t>
            </a:r>
            <a:r>
              <a:rPr lang="en-US" sz="2400" dirty="0" smtClean="0"/>
              <a:t>the </a:t>
            </a:r>
            <a:r>
              <a:rPr lang="en-US" sz="2400" dirty="0"/>
              <a:t>most common </a:t>
            </a:r>
            <a:r>
              <a:rPr lang="en-US" sz="2400" b="1" dirty="0">
                <a:solidFill>
                  <a:srgbClr val="0070C0"/>
                </a:solidFill>
              </a:rPr>
              <a:t>opportunistic infection</a:t>
            </a:r>
            <a:r>
              <a:rPr lang="en-US" sz="2400" b="1" dirty="0" smtClean="0">
                <a:solidFill>
                  <a:srgbClr val="0070C0"/>
                </a:solidFill>
              </a:rPr>
              <a:t>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Occurrence </a:t>
            </a:r>
            <a:r>
              <a:rPr lang="en-US" sz="2400" dirty="0" smtClean="0"/>
              <a:t>is </a:t>
            </a:r>
            <a:r>
              <a:rPr lang="en-US" sz="2400" dirty="0"/>
              <a:t>increased due to prevalent use of </a:t>
            </a:r>
            <a:r>
              <a:rPr lang="en-US" sz="2400" dirty="0" smtClean="0"/>
              <a:t>antibiotics, </a:t>
            </a:r>
            <a:r>
              <a:rPr lang="en-US" sz="2400" dirty="0"/>
              <a:t>immunosuppressive drugs and </a:t>
            </a:r>
            <a:r>
              <a:rPr lang="en-US" sz="2400" dirty="0" err="1"/>
              <a:t>immunodefeciency</a:t>
            </a:r>
            <a:r>
              <a:rPr lang="en-US" sz="2400" dirty="0"/>
              <a:t> states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Normal </a:t>
            </a:r>
            <a:r>
              <a:rPr lang="en-US" sz="2400" dirty="0"/>
              <a:t>flora in 30-35%individuals   </a:t>
            </a:r>
            <a:endParaRPr lang="en-US" sz="2400" dirty="0" smtClean="0"/>
          </a:p>
          <a:p>
            <a:pPr algn="just"/>
            <a:endParaRPr lang="en-US" sz="2400" dirty="0"/>
          </a:p>
          <a:p>
            <a:pPr algn="just"/>
            <a:r>
              <a:rPr lang="en-US" sz="2400" dirty="0" smtClean="0"/>
              <a:t> </a:t>
            </a:r>
            <a:r>
              <a:rPr lang="en-US" sz="2400" dirty="0">
                <a:solidFill>
                  <a:srgbClr val="FF0000"/>
                </a:solidFill>
              </a:rPr>
              <a:t>3 factors </a:t>
            </a:r>
            <a:r>
              <a:rPr lang="en-US" sz="2400" dirty="0"/>
              <a:t>determine if infection exists--- </a:t>
            </a:r>
            <a:r>
              <a:rPr lang="en-US" sz="2400" dirty="0" smtClean="0">
                <a:solidFill>
                  <a:srgbClr val="FF0000"/>
                </a:solidFill>
              </a:rPr>
              <a:t>1. </a:t>
            </a:r>
            <a:r>
              <a:rPr lang="en-US" sz="2400" u="sng" dirty="0" smtClean="0"/>
              <a:t>immune status </a:t>
            </a:r>
            <a:r>
              <a:rPr lang="en-US" sz="2400" u="sng" dirty="0"/>
              <a:t>of </a:t>
            </a:r>
            <a:r>
              <a:rPr lang="en-US" sz="2400" u="sng" dirty="0" smtClean="0"/>
              <a:t>host  </a:t>
            </a:r>
            <a:r>
              <a:rPr lang="en-US" sz="2400" u="sng" dirty="0" smtClean="0">
                <a:solidFill>
                  <a:srgbClr val="FF0000"/>
                </a:solidFill>
              </a:rPr>
              <a:t>2. </a:t>
            </a:r>
            <a:r>
              <a:rPr lang="en-US" sz="2400" u="sng" dirty="0" smtClean="0"/>
              <a:t>oral </a:t>
            </a:r>
            <a:r>
              <a:rPr lang="en-US" sz="2400" u="sng" dirty="0"/>
              <a:t>mucosal </a:t>
            </a:r>
            <a:r>
              <a:rPr lang="en-US" sz="2400" u="sng" dirty="0" smtClean="0"/>
              <a:t>environment  </a:t>
            </a:r>
            <a:r>
              <a:rPr lang="en-US" sz="2400" u="sng" dirty="0" smtClean="0">
                <a:solidFill>
                  <a:srgbClr val="FF0000"/>
                </a:solidFill>
              </a:rPr>
              <a:t>3. </a:t>
            </a:r>
            <a:r>
              <a:rPr lang="en-US" sz="2400" u="sng" dirty="0" smtClean="0"/>
              <a:t>strain </a:t>
            </a:r>
            <a:r>
              <a:rPr lang="en-US" sz="2400" u="sng" dirty="0"/>
              <a:t>of candida</a:t>
            </a:r>
          </a:p>
          <a:p>
            <a:pPr algn="just"/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xmlns="" val="462808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0668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PATHOGENICITY</a:t>
            </a:r>
            <a:endParaRPr lang="en-IN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502920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800" b="1" dirty="0" smtClean="0"/>
              <a:t>Why do they cause slowly progressive disease ??</a:t>
            </a:r>
          </a:p>
          <a:p>
            <a:pPr algn="just">
              <a:buNone/>
            </a:pPr>
            <a:r>
              <a:rPr lang="en-US" sz="2800" dirty="0" smtClean="0"/>
              <a:t>  </a:t>
            </a:r>
            <a:r>
              <a:rPr lang="en-US" sz="2800" dirty="0" smtClean="0">
                <a:effectLst/>
              </a:rPr>
              <a:t> In general the fungi do not posses the virulent attributors like bacteria such as exotoxins and </a:t>
            </a:r>
            <a:r>
              <a:rPr lang="en-US" sz="2800" dirty="0" err="1" smtClean="0">
                <a:effectLst/>
              </a:rPr>
              <a:t>endotoxins</a:t>
            </a:r>
            <a:r>
              <a:rPr lang="en-US" sz="2800" dirty="0" smtClean="0">
                <a:effectLst/>
              </a:rPr>
              <a:t>. </a:t>
            </a:r>
          </a:p>
          <a:p>
            <a:pPr algn="just">
              <a:buNone/>
            </a:pPr>
            <a:endParaRPr lang="en-US" sz="2800" dirty="0" smtClean="0">
              <a:effectLst/>
            </a:endParaRPr>
          </a:p>
          <a:p>
            <a:pPr algn="just"/>
            <a:r>
              <a:rPr lang="en-US" sz="2800" b="1" dirty="0" smtClean="0"/>
              <a:t>What is virulence?</a:t>
            </a:r>
          </a:p>
          <a:p>
            <a:pPr algn="just"/>
            <a:r>
              <a:rPr lang="en-US" sz="2800" dirty="0" smtClean="0">
                <a:effectLst/>
              </a:rPr>
              <a:t>“It is a quantitative measure of </a:t>
            </a:r>
            <a:r>
              <a:rPr lang="en-US" sz="2800" dirty="0" err="1" smtClean="0">
                <a:effectLst/>
              </a:rPr>
              <a:t>pathogenecity</a:t>
            </a:r>
            <a:r>
              <a:rPr lang="en-US" sz="2800" dirty="0" smtClean="0">
                <a:effectLst/>
              </a:rPr>
              <a:t> and it is related to the organism’s toxicity potential and invasiveness”</a:t>
            </a:r>
          </a:p>
          <a:p>
            <a:pPr algn="just"/>
            <a:endParaRPr lang="en-US" sz="2800" b="1" dirty="0" smtClean="0">
              <a:effectLst/>
            </a:endParaRPr>
          </a:p>
          <a:p>
            <a:pPr algn="just"/>
            <a:r>
              <a:rPr lang="en-US" sz="2800" dirty="0" smtClean="0"/>
              <a:t> However they may cause life threatening acute infections in immunocompromised patients</a:t>
            </a:r>
            <a:endParaRPr lang="en-IN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382000" cy="5715000"/>
          </a:xfrm>
        </p:spPr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They have different attributors:</a:t>
            </a:r>
          </a:p>
          <a:p>
            <a:pPr algn="just">
              <a:buNone/>
            </a:pPr>
            <a:endParaRPr lang="en-U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Ability to adhere to host tissue </a:t>
            </a:r>
            <a:r>
              <a:rPr lang="en-US" dirty="0" smtClean="0"/>
              <a:t>and prostheses and formation of bio-films : key factor for survival of the species which is well adapted to oral cavity  and is important  for </a:t>
            </a:r>
            <a:r>
              <a:rPr lang="en-US" dirty="0" err="1" smtClean="0"/>
              <a:t>pathogenecity</a:t>
            </a:r>
            <a:endParaRPr lang="en-US" dirty="0" smtClean="0"/>
          </a:p>
          <a:p>
            <a:pPr marL="514350" indent="-514350" algn="just">
              <a:buFont typeface="+mj-lt"/>
              <a:buAutoNum type="arabicPeriod"/>
            </a:pPr>
            <a:endParaRPr lang="en-U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Potential to </a:t>
            </a:r>
            <a:r>
              <a:rPr lang="en-US" dirty="0" smtClean="0">
                <a:solidFill>
                  <a:srgbClr val="FF0000"/>
                </a:solidFill>
              </a:rPr>
              <a:t>modify surface antigen</a:t>
            </a:r>
            <a:r>
              <a:rPr lang="en-US" dirty="0" smtClean="0"/>
              <a:t>: for the attachment</a:t>
            </a:r>
          </a:p>
          <a:p>
            <a:pPr marL="514350" indent="-514350" algn="just">
              <a:buFont typeface="+mj-lt"/>
              <a:buAutoNum type="arabicPeriod"/>
            </a:pPr>
            <a:endParaRPr lang="en-US" dirty="0" smtClean="0"/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To </a:t>
            </a:r>
            <a:r>
              <a:rPr lang="en-US" dirty="0" smtClean="0">
                <a:solidFill>
                  <a:srgbClr val="FF0000"/>
                </a:solidFill>
              </a:rPr>
              <a:t>form </a:t>
            </a:r>
            <a:r>
              <a:rPr lang="en-US" dirty="0" err="1" smtClean="0">
                <a:solidFill>
                  <a:srgbClr val="FF0000"/>
                </a:solidFill>
              </a:rPr>
              <a:t>hyphae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endParaRPr lang="en-US" dirty="0" smtClean="0">
              <a:solidFill>
                <a:srgbClr val="FF0000"/>
              </a:solidFill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Breakdown of physical barriers by </a:t>
            </a:r>
            <a:r>
              <a:rPr lang="en-US" dirty="0" err="1" smtClean="0">
                <a:solidFill>
                  <a:srgbClr val="FF0000"/>
                </a:solidFill>
              </a:rPr>
              <a:t>phospholipase</a:t>
            </a:r>
            <a:endParaRPr lang="en-I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507736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i="1" dirty="0">
                <a:solidFill>
                  <a:schemeClr val="accent1"/>
                </a:solidFill>
              </a:rPr>
              <a:t>Fungi being diverse in nature are responsible for vast number of infections leading to morbidity and mortality in mostly debilitated and immunocompromised persons. </a:t>
            </a:r>
          </a:p>
          <a:p>
            <a:pPr algn="just"/>
            <a:endParaRPr lang="en-US" i="1" dirty="0" smtClean="0">
              <a:solidFill>
                <a:schemeClr val="accent1"/>
              </a:solidFill>
            </a:endParaRPr>
          </a:p>
          <a:p>
            <a:pPr algn="just"/>
            <a:r>
              <a:rPr lang="en-US" i="1" dirty="0" smtClean="0">
                <a:solidFill>
                  <a:schemeClr val="accent1"/>
                </a:solidFill>
              </a:rPr>
              <a:t>As new research and experience broaden our knowledge, changes in the approach to diagnosis and therapy become necessary and appropriate. </a:t>
            </a:r>
          </a:p>
          <a:p>
            <a:pPr algn="just"/>
            <a:endParaRPr lang="en-US" i="1" dirty="0" smtClean="0">
              <a:solidFill>
                <a:schemeClr val="accent1"/>
              </a:solidFill>
            </a:endParaRPr>
          </a:p>
          <a:p>
            <a:pPr algn="just"/>
            <a:endParaRPr lang="en-US" i="1" dirty="0" smtClean="0">
              <a:solidFill>
                <a:schemeClr val="accent1"/>
              </a:solidFill>
            </a:endParaRPr>
          </a:p>
          <a:p>
            <a:pPr algn="just"/>
            <a:r>
              <a:rPr lang="en-US" i="1" dirty="0" smtClean="0">
                <a:solidFill>
                  <a:schemeClr val="accent1"/>
                </a:solidFill>
              </a:rPr>
              <a:t>It is thus essential to culture and study various fungi, so as to identify them and treat their infections</a:t>
            </a:r>
            <a:endParaRPr lang="en-US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458200" cy="4906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IN" sz="2800" dirty="0" smtClean="0"/>
              <a:t>During the initial stages of superficial </a:t>
            </a:r>
            <a:r>
              <a:rPr lang="en-IN" sz="2800" dirty="0" err="1" smtClean="0"/>
              <a:t>Candidasis</a:t>
            </a:r>
            <a:r>
              <a:rPr lang="en-IN" sz="2800" dirty="0" smtClean="0"/>
              <a:t>, it forms filamentous </a:t>
            </a:r>
            <a:r>
              <a:rPr lang="en-IN" sz="2800" dirty="0" err="1" smtClean="0"/>
              <a:t>hyphae</a:t>
            </a:r>
            <a:r>
              <a:rPr lang="en-IN" sz="2800" dirty="0" smtClean="0"/>
              <a:t>, which show </a:t>
            </a:r>
            <a:r>
              <a:rPr lang="en-IN" sz="2800" dirty="0" err="1" smtClean="0">
                <a:solidFill>
                  <a:srgbClr val="FF0000"/>
                </a:solidFill>
              </a:rPr>
              <a:t>Thigmotropism</a:t>
            </a:r>
            <a:r>
              <a:rPr lang="en-IN" sz="2800" dirty="0" smtClean="0"/>
              <a:t>, a phenomenon known as contact guidance, in addition to releasing various hydrolytic enzymes.</a:t>
            </a:r>
          </a:p>
          <a:p>
            <a:pPr algn="just"/>
            <a:endParaRPr lang="en-IN" sz="2800" dirty="0" smtClean="0"/>
          </a:p>
          <a:p>
            <a:pPr algn="just"/>
            <a:r>
              <a:rPr lang="en-IN" sz="2800" dirty="0" smtClean="0"/>
              <a:t>One of the more important hydrolytic enzymes produced by Candida is </a:t>
            </a:r>
            <a:r>
              <a:rPr lang="en-IN" sz="2800" dirty="0" err="1" smtClean="0">
                <a:solidFill>
                  <a:srgbClr val="FF0000"/>
                </a:solidFill>
              </a:rPr>
              <a:t>phospholipase</a:t>
            </a:r>
            <a:r>
              <a:rPr lang="en-IN" sz="2800" dirty="0" smtClean="0"/>
              <a:t> (PL) - known for their </a:t>
            </a:r>
            <a:r>
              <a:rPr lang="en-IN" sz="2800" dirty="0" err="1" smtClean="0"/>
              <a:t>cytolytic</a:t>
            </a:r>
            <a:r>
              <a:rPr lang="en-IN" sz="2800" dirty="0" smtClean="0"/>
              <a:t> activity</a:t>
            </a:r>
            <a:r>
              <a:rPr lang="en-IN" dirty="0" smtClean="0"/>
              <a:t>.</a:t>
            </a:r>
            <a:endParaRPr lang="en-IN" sz="2800" dirty="0" smtClean="0"/>
          </a:p>
          <a:p>
            <a:pPr algn="just">
              <a:buNone/>
            </a:pPr>
            <a:endParaRPr lang="en-IN" sz="2800" dirty="0" smtClean="0"/>
          </a:p>
          <a:p>
            <a:pPr algn="just"/>
            <a:r>
              <a:rPr lang="en-IN" sz="2800" dirty="0" smtClean="0"/>
              <a:t>Breakdown of phospholipids of host cell membranes during invasive </a:t>
            </a:r>
            <a:r>
              <a:rPr lang="en-IN" sz="2800" dirty="0" err="1" smtClean="0"/>
              <a:t>candidal</a:t>
            </a:r>
            <a:r>
              <a:rPr lang="en-IN" sz="2800" dirty="0" smtClean="0"/>
              <a:t> infections</a:t>
            </a:r>
          </a:p>
          <a:p>
            <a:pPr algn="just">
              <a:buNone/>
            </a:pPr>
            <a:endParaRPr lang="en-IN" sz="2800" dirty="0" smtClean="0"/>
          </a:p>
          <a:p>
            <a:pPr algn="just"/>
            <a:r>
              <a:rPr lang="en-IN" dirty="0" smtClean="0">
                <a:solidFill>
                  <a:srgbClr val="FF0000"/>
                </a:solidFill>
              </a:rPr>
              <a:t>“cellular internalization” </a:t>
            </a:r>
            <a:endParaRPr lang="en-IN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066800"/>
          </a:xfrm>
        </p:spPr>
        <p:txBody>
          <a:bodyPr/>
          <a:lstStyle/>
          <a:p>
            <a:r>
              <a:rPr lang="en-US" dirty="0" smtClean="0"/>
              <a:t>Predisposing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974336"/>
          </a:xfrm>
        </p:spPr>
        <p:txBody>
          <a:bodyPr>
            <a:normAutofit/>
          </a:bodyPr>
          <a:lstStyle/>
          <a:p>
            <a:r>
              <a:rPr lang="en-US" dirty="0" smtClean="0"/>
              <a:t>Acute and chronic diseases like TB, DM, </a:t>
            </a:r>
            <a:r>
              <a:rPr lang="en-US" dirty="0" err="1" smtClean="0"/>
              <a:t>Anaemia</a:t>
            </a:r>
            <a:endParaRPr lang="en-US" dirty="0" smtClean="0"/>
          </a:p>
          <a:p>
            <a:r>
              <a:rPr lang="en-US" dirty="0" smtClean="0"/>
              <a:t>Immunodeficiency like AIDS</a:t>
            </a:r>
          </a:p>
          <a:p>
            <a:r>
              <a:rPr lang="en-US" dirty="0" smtClean="0"/>
              <a:t>Nutritional deficiency</a:t>
            </a:r>
          </a:p>
          <a:p>
            <a:r>
              <a:rPr lang="en-US" dirty="0" smtClean="0"/>
              <a:t>Prolonged hospitalization for chronic debilitating diseases</a:t>
            </a:r>
          </a:p>
          <a:p>
            <a:r>
              <a:rPr lang="en-US" dirty="0" smtClean="0"/>
              <a:t>Prolonged antibiotic , steroid therapy</a:t>
            </a:r>
          </a:p>
          <a:p>
            <a:r>
              <a:rPr lang="en-US" dirty="0" smtClean="0"/>
              <a:t>Radiation therapy</a:t>
            </a:r>
          </a:p>
          <a:p>
            <a:r>
              <a:rPr lang="en-US" dirty="0" smtClean="0"/>
              <a:t>Infancy, old age, pregnancy</a:t>
            </a:r>
          </a:p>
          <a:p>
            <a:r>
              <a:rPr lang="en-US" dirty="0" err="1" smtClean="0"/>
              <a:t>Xerostomia</a:t>
            </a:r>
            <a:r>
              <a:rPr lang="en-US" dirty="0" smtClean="0"/>
              <a:t>- antifungal proteins like </a:t>
            </a:r>
            <a:r>
              <a:rPr lang="en-US" dirty="0" err="1" smtClean="0"/>
              <a:t>histatins</a:t>
            </a:r>
            <a:r>
              <a:rPr lang="en-US" dirty="0" smtClean="0"/>
              <a:t> and </a:t>
            </a:r>
            <a:r>
              <a:rPr lang="en-US" dirty="0" err="1" smtClean="0"/>
              <a:t>calprotectin</a:t>
            </a:r>
            <a:r>
              <a:rPr lang="en-US" dirty="0" smtClean="0"/>
              <a:t> present in saliva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r>
              <a:rPr lang="en-US" dirty="0" smtClean="0"/>
              <a:t>Classification of oral </a:t>
            </a:r>
            <a:r>
              <a:rPr lang="en-US" dirty="0" err="1" smtClean="0"/>
              <a:t>candidisis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5202936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Acute forms-  </a:t>
            </a:r>
            <a:r>
              <a:rPr lang="en-US" dirty="0" err="1" smtClean="0"/>
              <a:t>pseudomembranous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                        -</a:t>
            </a:r>
            <a:r>
              <a:rPr lang="en-US" dirty="0" err="1" smtClean="0"/>
              <a:t>erythematous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hronic forms-</a:t>
            </a:r>
            <a:r>
              <a:rPr lang="en-US" dirty="0" err="1" smtClean="0"/>
              <a:t>hyperplastic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                           -nodular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                           -plaque like</a:t>
            </a:r>
          </a:p>
          <a:p>
            <a:pPr>
              <a:buNone/>
            </a:pPr>
            <a:r>
              <a:rPr lang="en-US" dirty="0" smtClean="0"/>
              <a:t>                               -</a:t>
            </a:r>
            <a:r>
              <a:rPr lang="en-US" dirty="0" err="1" smtClean="0"/>
              <a:t>pseudomembranous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</a:t>
            </a:r>
            <a:r>
              <a:rPr lang="en-US" dirty="0" smtClean="0"/>
              <a:t>      -</a:t>
            </a:r>
            <a:r>
              <a:rPr lang="en-US" dirty="0" err="1" smtClean="0"/>
              <a:t>erythematous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Candida associated lesions- </a:t>
            </a:r>
            <a:r>
              <a:rPr lang="en-US" dirty="0" smtClean="0"/>
              <a:t>denture </a:t>
            </a:r>
            <a:r>
              <a:rPr lang="en-US" dirty="0" err="1" smtClean="0"/>
              <a:t>stomatitis</a:t>
            </a:r>
            <a:r>
              <a:rPr lang="en-US" dirty="0" smtClean="0"/>
              <a:t>, angular </a:t>
            </a:r>
            <a:r>
              <a:rPr lang="en-US" dirty="0" err="1" smtClean="0"/>
              <a:t>chelitis</a:t>
            </a:r>
            <a:r>
              <a:rPr lang="en-US" dirty="0" smtClean="0"/>
              <a:t>, median rhomboid </a:t>
            </a:r>
            <a:r>
              <a:rPr lang="en-US" dirty="0" err="1" smtClean="0"/>
              <a:t>glossitis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Keratinised</a:t>
            </a:r>
            <a:r>
              <a:rPr lang="en-US" dirty="0" smtClean="0">
                <a:solidFill>
                  <a:srgbClr val="FF0000"/>
                </a:solidFill>
              </a:rPr>
              <a:t> primary lesions with </a:t>
            </a:r>
            <a:r>
              <a:rPr lang="en-US" dirty="0" err="1" smtClean="0">
                <a:solidFill>
                  <a:srgbClr val="FF0000"/>
                </a:solidFill>
              </a:rPr>
              <a:t>superinfected</a:t>
            </a:r>
            <a:r>
              <a:rPr lang="en-US" dirty="0" smtClean="0">
                <a:solidFill>
                  <a:srgbClr val="FF0000"/>
                </a:solidFill>
              </a:rPr>
              <a:t> Candida</a:t>
            </a:r>
            <a:r>
              <a:rPr lang="en-US" dirty="0" smtClean="0"/>
              <a:t>: </a:t>
            </a:r>
            <a:r>
              <a:rPr lang="en-US" dirty="0" err="1" smtClean="0"/>
              <a:t>leukoplakia</a:t>
            </a:r>
            <a:r>
              <a:rPr lang="en-US" dirty="0" smtClean="0"/>
              <a:t>, lichen </a:t>
            </a:r>
            <a:r>
              <a:rPr lang="en-US" dirty="0" err="1" smtClean="0"/>
              <a:t>planus</a:t>
            </a:r>
            <a:r>
              <a:rPr lang="en-US" dirty="0" smtClean="0"/>
              <a:t>, lupus </a:t>
            </a:r>
            <a:r>
              <a:rPr lang="en-US" dirty="0" err="1" smtClean="0"/>
              <a:t>erythematosus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62466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534400" cy="5287963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A.  Acute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1) Acute </a:t>
            </a:r>
            <a:r>
              <a:rPr lang="en-US" dirty="0" err="1" smtClean="0"/>
              <a:t>pseudomembranous</a:t>
            </a:r>
            <a:r>
              <a:rPr lang="en-US" dirty="0" smtClean="0"/>
              <a:t> oral </a:t>
            </a:r>
            <a:r>
              <a:rPr lang="en-US" dirty="0" err="1" smtClean="0"/>
              <a:t>candidiasis</a:t>
            </a:r>
            <a:r>
              <a:rPr lang="en-US" dirty="0" smtClean="0"/>
              <a:t> (thrush)</a:t>
            </a:r>
          </a:p>
          <a:p>
            <a:pPr eaLnBrk="1" hangingPunct="1">
              <a:buFontTx/>
              <a:buNone/>
            </a:pPr>
            <a:r>
              <a:rPr lang="en-US" dirty="0" smtClean="0"/>
              <a:t>   2) Acute atrophic oral </a:t>
            </a:r>
            <a:r>
              <a:rPr lang="en-US" dirty="0" err="1" smtClean="0"/>
              <a:t>candidiasis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>
                <a:solidFill>
                  <a:srgbClr val="FF0000"/>
                </a:solidFill>
              </a:rPr>
              <a:t>B. Chronic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1) Chronic </a:t>
            </a:r>
            <a:r>
              <a:rPr lang="en-US" dirty="0" err="1" smtClean="0"/>
              <a:t>hyperplastic</a:t>
            </a:r>
            <a:r>
              <a:rPr lang="en-US" dirty="0" smtClean="0"/>
              <a:t> oral </a:t>
            </a:r>
            <a:r>
              <a:rPr lang="en-US" dirty="0" err="1" smtClean="0"/>
              <a:t>candidiasis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2) Chronic </a:t>
            </a:r>
            <a:r>
              <a:rPr lang="en-US" dirty="0" err="1" smtClean="0"/>
              <a:t>mucocutaneous</a:t>
            </a:r>
            <a:r>
              <a:rPr lang="en-US" dirty="0" smtClean="0"/>
              <a:t> </a:t>
            </a:r>
            <a:r>
              <a:rPr lang="en-US" dirty="0" err="1" smtClean="0"/>
              <a:t>candidiasis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     a) Chronic familial </a:t>
            </a:r>
            <a:r>
              <a:rPr lang="en-US" dirty="0" err="1" smtClean="0"/>
              <a:t>mucocutaneous</a:t>
            </a:r>
            <a:r>
              <a:rPr lang="en-US" dirty="0" smtClean="0"/>
              <a:t> </a:t>
            </a:r>
            <a:r>
              <a:rPr lang="en-US" dirty="0" err="1" smtClean="0"/>
              <a:t>candidiasis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     b) Chronic localized </a:t>
            </a:r>
            <a:r>
              <a:rPr lang="en-US" dirty="0" err="1" smtClean="0"/>
              <a:t>mucocutaneous</a:t>
            </a:r>
            <a:r>
              <a:rPr lang="en-US" dirty="0" smtClean="0"/>
              <a:t> </a:t>
            </a:r>
            <a:r>
              <a:rPr lang="en-US" dirty="0" err="1" smtClean="0"/>
              <a:t>candidiasis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     c) Chronic diffuse </a:t>
            </a:r>
            <a:r>
              <a:rPr lang="en-US" dirty="0" err="1" smtClean="0"/>
              <a:t>mucocutaneous</a:t>
            </a:r>
            <a:r>
              <a:rPr lang="en-US" dirty="0" smtClean="0"/>
              <a:t> </a:t>
            </a:r>
            <a:r>
              <a:rPr lang="en-US" dirty="0" err="1" smtClean="0"/>
              <a:t>candidiasis</a:t>
            </a: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     d)  </a:t>
            </a:r>
            <a:r>
              <a:rPr lang="en-US" dirty="0" err="1" smtClean="0"/>
              <a:t>Candidiasis</a:t>
            </a:r>
            <a:r>
              <a:rPr lang="en-US" dirty="0" smtClean="0"/>
              <a:t> </a:t>
            </a:r>
            <a:r>
              <a:rPr lang="en-US" dirty="0" err="1" smtClean="0"/>
              <a:t>endocrinopathy</a:t>
            </a:r>
            <a:r>
              <a:rPr lang="en-US" dirty="0" smtClean="0"/>
              <a:t> syndrome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  3) Chronic atrophic oral </a:t>
            </a:r>
            <a:r>
              <a:rPr lang="en-US" dirty="0" err="1" smtClean="0"/>
              <a:t>candidiasis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66562"/>
          <p:cNvSpPr>
            <a:spLocks noGrp="1" noChangeArrowheads="1"/>
          </p:cNvSpPr>
          <p:nvPr>
            <p:ph type="body" idx="1"/>
          </p:nvPr>
        </p:nvSpPr>
        <p:spPr>
          <a:xfrm>
            <a:off x="0" y="228600"/>
            <a:ext cx="4343400" cy="6477000"/>
          </a:xfrm>
        </p:spPr>
        <p:txBody>
          <a:bodyPr>
            <a:normAutofit fontScale="70000" lnSpcReduction="20000"/>
          </a:bodyPr>
          <a:lstStyle/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ACUTE PSEUDOMEMBRANOUS CANDIDIASIS:</a:t>
            </a:r>
          </a:p>
          <a:p>
            <a:pPr eaLnBrk="1" hangingPunct="1"/>
            <a:endParaRPr lang="en-US" dirty="0" smtClean="0"/>
          </a:p>
          <a:p>
            <a:pPr algn="just"/>
            <a:r>
              <a:rPr lang="en-US" dirty="0" smtClean="0"/>
              <a:t>Especially prone to occur in debilitated or chronically ill patients.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Soft, white, slightly elevated plaques most frequently occurring on the </a:t>
            </a:r>
            <a:r>
              <a:rPr lang="en-US" dirty="0" err="1" smtClean="0"/>
              <a:t>buccal</a:t>
            </a:r>
            <a:r>
              <a:rPr lang="en-US" dirty="0" smtClean="0"/>
              <a:t> mucosa and tongue but also seen on the palate, </a:t>
            </a:r>
            <a:r>
              <a:rPr lang="en-US" dirty="0" err="1" smtClean="0"/>
              <a:t>gingiva</a:t>
            </a:r>
            <a:r>
              <a:rPr lang="en-US" dirty="0" smtClean="0"/>
              <a:t> and floor of the mouth.</a:t>
            </a:r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Resemble </a:t>
            </a:r>
            <a:r>
              <a:rPr lang="en-US" dirty="0" smtClean="0">
                <a:solidFill>
                  <a:srgbClr val="FF0000"/>
                </a:solidFill>
              </a:rPr>
              <a:t>“cottage cheese” </a:t>
            </a:r>
            <a:r>
              <a:rPr lang="en-US" dirty="0" smtClean="0"/>
              <a:t>or</a:t>
            </a:r>
            <a:r>
              <a:rPr lang="en-US" dirty="0" smtClean="0">
                <a:solidFill>
                  <a:srgbClr val="FF0000"/>
                </a:solidFill>
              </a:rPr>
              <a:t> “curdled milk”</a:t>
            </a:r>
          </a:p>
          <a:p>
            <a:pPr algn="just" eaLnBrk="1" hangingPunct="1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/>
              <a:t>consist of tangled masses of fungal </a:t>
            </a:r>
            <a:r>
              <a:rPr lang="en-US" dirty="0" err="1" smtClean="0"/>
              <a:t>hyphae</a:t>
            </a:r>
            <a:r>
              <a:rPr lang="en-US" dirty="0" smtClean="0"/>
              <a:t> with intermingled desquamated epithelial cells, keratin , fibrin, necrotic debris, leukocytes and bacteria</a:t>
            </a:r>
            <a:endParaRPr lang="en-US" dirty="0" smtClean="0">
              <a:solidFill>
                <a:srgbClr val="FF0000"/>
              </a:solidFill>
            </a:endParaRP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6000" r="5333"/>
          <a:stretch>
            <a:fillRect/>
          </a:stretch>
        </p:blipFill>
        <p:spPr bwMode="auto">
          <a:xfrm>
            <a:off x="4572000" y="3733800"/>
            <a:ext cx="4419600" cy="2871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52400"/>
            <a:ext cx="4419600" cy="3402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68609"/>
          <p:cNvSpPr>
            <a:spLocks noGrp="1" noChangeArrowheads="1"/>
          </p:cNvSpPr>
          <p:nvPr>
            <p:ph type="title"/>
          </p:nvPr>
        </p:nvSpPr>
        <p:spPr>
          <a:xfrm>
            <a:off x="495300" y="567612"/>
            <a:ext cx="4267200" cy="5334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Acute atrophic </a:t>
            </a:r>
            <a:br>
              <a:rPr lang="en-US" dirty="0" smtClean="0">
                <a:solidFill>
                  <a:schemeClr val="tx2">
                    <a:satMod val="200000"/>
                  </a:schemeClr>
                </a:solidFill>
              </a:rPr>
            </a:b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candidiasis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24579" name="Shape 68610"/>
          <p:cNvSpPr>
            <a:spLocks noGrp="1" noChangeArrowheads="1"/>
          </p:cNvSpPr>
          <p:nvPr>
            <p:ph type="body" idx="1"/>
          </p:nvPr>
        </p:nvSpPr>
        <p:spPr>
          <a:xfrm>
            <a:off x="228600" y="5801971"/>
            <a:ext cx="4572000" cy="9906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just" eaLnBrk="1" hangingPunct="1">
              <a:buNone/>
            </a:pP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smtClean="0">
                <a:solidFill>
                  <a:schemeClr val="bg1"/>
                </a:solidFill>
              </a:rPr>
              <a:t>Mouth feels as if a hot beverage has scalded it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0"/>
            <a:ext cx="3886200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intel\Desktop\pics\artopic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3581515"/>
            <a:ext cx="3886200" cy="3262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8600" y="1562100"/>
            <a:ext cx="4080588" cy="40934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smtClean="0"/>
              <a:t>1. Erythematous  candidiasis- Denture sore mouth</a:t>
            </a:r>
          </a:p>
          <a:p>
            <a:r>
              <a:rPr lang="en-US" sz="2600" dirty="0" smtClean="0"/>
              <a:t>2. Antibiotic sore mouth</a:t>
            </a:r>
          </a:p>
          <a:p>
            <a:r>
              <a:rPr lang="en-US" sz="2600" dirty="0" smtClean="0"/>
              <a:t>3. Scalded tongue- BMS</a:t>
            </a:r>
          </a:p>
          <a:p>
            <a:r>
              <a:rPr lang="en-US" sz="2600" dirty="0" smtClean="0"/>
              <a:t>4. Median rhomboid </a:t>
            </a:r>
            <a:r>
              <a:rPr lang="en-US" sz="2600" dirty="0" err="1" smtClean="0"/>
              <a:t>glossitis</a:t>
            </a:r>
            <a:endParaRPr lang="en-US" sz="2600" dirty="0" smtClean="0"/>
          </a:p>
          <a:p>
            <a:r>
              <a:rPr lang="en-US" sz="2600" dirty="0" smtClean="0"/>
              <a:t>5. Kissing lesion</a:t>
            </a:r>
          </a:p>
          <a:p>
            <a:r>
              <a:rPr lang="en-US" sz="2600" dirty="0" smtClean="0"/>
              <a:t>6. Angular </a:t>
            </a:r>
            <a:r>
              <a:rPr lang="en-US" sz="2600" dirty="0" err="1" smtClean="0"/>
              <a:t>chelitis</a:t>
            </a:r>
            <a:endParaRPr lang="en-US" sz="2600" dirty="0" smtClean="0"/>
          </a:p>
          <a:p>
            <a:r>
              <a:rPr lang="en-US" sz="2600" dirty="0" smtClean="0"/>
              <a:t>7. </a:t>
            </a:r>
            <a:r>
              <a:rPr lang="en-US" sz="2600" dirty="0" err="1" smtClean="0"/>
              <a:t>cheliocandidiasis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648200" cy="5660136"/>
          </a:xfrm>
        </p:spPr>
        <p:txBody>
          <a:bodyPr/>
          <a:lstStyle/>
          <a:p>
            <a:r>
              <a:rPr lang="en-US" dirty="0"/>
              <a:t>Median rhomboid </a:t>
            </a:r>
            <a:r>
              <a:rPr lang="en-US" dirty="0" err="1" smtClean="0"/>
              <a:t>glossitis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Kissing </a:t>
            </a:r>
            <a:r>
              <a:rPr lang="en-US" dirty="0" smtClean="0"/>
              <a:t>lesion</a:t>
            </a:r>
          </a:p>
          <a:p>
            <a:endParaRPr lang="en-US" dirty="0"/>
          </a:p>
          <a:p>
            <a:r>
              <a:rPr lang="en-US" dirty="0"/>
              <a:t>Angular </a:t>
            </a:r>
            <a:r>
              <a:rPr lang="en-US" dirty="0" err="1" smtClean="0"/>
              <a:t>chelitis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Cheliocandidiasis</a:t>
            </a:r>
            <a:endParaRPr lang="en-US" dirty="0"/>
          </a:p>
          <a:p>
            <a:endParaRPr lang="en-IN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733800"/>
            <a:ext cx="3611804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1559" y="304800"/>
            <a:ext cx="35814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35502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6963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Chronic </a:t>
            </a: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hyperplastic</a:t>
            </a: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candidiasis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25603" name="Shape 69634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4800600" cy="5029200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en-US" dirty="0" smtClean="0"/>
              <a:t>This is firm, white,       </a:t>
            </a:r>
            <a:r>
              <a:rPr lang="en-US" dirty="0" smtClean="0">
                <a:solidFill>
                  <a:srgbClr val="FF0000"/>
                </a:solidFill>
              </a:rPr>
              <a:t>non-</a:t>
            </a:r>
            <a:r>
              <a:rPr lang="en-US" dirty="0" err="1" smtClean="0">
                <a:solidFill>
                  <a:srgbClr val="FF0000"/>
                </a:solidFill>
              </a:rPr>
              <a:t>scrapable</a:t>
            </a:r>
            <a:r>
              <a:rPr lang="en-US" dirty="0" smtClean="0">
                <a:solidFill>
                  <a:srgbClr val="FF0000"/>
                </a:solidFill>
              </a:rPr>
              <a:t> plaque</a:t>
            </a:r>
            <a:r>
              <a:rPr lang="en-US" dirty="0" smtClean="0"/>
              <a:t>, usually on the lips, tongue and cheeks.</a:t>
            </a:r>
          </a:p>
          <a:p>
            <a:pPr algn="just" eaLnBrk="1" hangingPunct="1">
              <a:buNone/>
            </a:pPr>
            <a:endParaRPr lang="en-US" b="1" dirty="0" smtClean="0"/>
          </a:p>
          <a:p>
            <a:pPr algn="just"/>
            <a:r>
              <a:rPr lang="en-US" b="1" dirty="0" err="1" smtClean="0"/>
              <a:t>Candidal</a:t>
            </a:r>
            <a:r>
              <a:rPr lang="en-US" b="1" dirty="0" smtClean="0"/>
              <a:t> </a:t>
            </a:r>
            <a:r>
              <a:rPr lang="en-US" b="1" dirty="0" err="1" smtClean="0"/>
              <a:t>Leukoplakia</a:t>
            </a:r>
            <a:endParaRPr lang="en-US" b="1" dirty="0" smtClean="0"/>
          </a:p>
          <a:p>
            <a:pPr algn="just"/>
            <a:endParaRPr lang="en-US" b="1" dirty="0" smtClean="0"/>
          </a:p>
          <a:p>
            <a:pPr algn="just"/>
            <a:r>
              <a:rPr lang="en-US" b="1" dirty="0" smtClean="0"/>
              <a:t>May be homogenous / Speckled</a:t>
            </a:r>
            <a:endParaRPr lang="en-US" b="1" dirty="0" smtClean="0"/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>
                <a:solidFill>
                  <a:srgbClr val="FF0000"/>
                </a:solidFill>
              </a:rPr>
              <a:t>Increased frequency of epithelial dysplasia </a:t>
            </a:r>
            <a:r>
              <a:rPr lang="en-US" dirty="0" err="1" smtClean="0">
                <a:solidFill>
                  <a:srgbClr val="FF0000"/>
                </a:solidFill>
              </a:rPr>
              <a:t>histopathologically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intel\Desktop\pics\hyper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376362"/>
            <a:ext cx="4038599" cy="2890837"/>
          </a:xfrm>
          <a:prstGeom prst="rect">
            <a:avLst/>
          </a:prstGeom>
          <a:noFill/>
        </p:spPr>
      </p:pic>
      <p:pic>
        <p:nvPicPr>
          <p:cNvPr id="3075" name="Picture 3" descr="C:\Users\intel\Desktop\pics\leukocandida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4343400"/>
            <a:ext cx="40005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70657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229600" cy="10668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Chronic </a:t>
            </a: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mucocutaneous</a:t>
            </a: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 candidiasis</a:t>
            </a:r>
          </a:p>
        </p:txBody>
      </p:sp>
      <p:sp>
        <p:nvSpPr>
          <p:cNvPr id="27651" name="Shape 70658"/>
          <p:cNvSpPr>
            <a:spLocks noGrp="1" noChangeArrowheads="1"/>
          </p:cNvSpPr>
          <p:nvPr>
            <p:ph type="body" idx="1"/>
          </p:nvPr>
        </p:nvSpPr>
        <p:spPr>
          <a:xfrm>
            <a:off x="0" y="1676400"/>
            <a:ext cx="4724400" cy="4800600"/>
          </a:xfrm>
        </p:spPr>
        <p:txBody>
          <a:bodyPr>
            <a:normAutofit fontScale="92500"/>
          </a:bodyPr>
          <a:lstStyle/>
          <a:p>
            <a:pPr algn="just" eaLnBrk="1" hangingPunct="1"/>
            <a:r>
              <a:rPr lang="en-US" dirty="0" smtClean="0"/>
              <a:t>Immunologic dysfunctions </a:t>
            </a:r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There is widespread skin involvement and </a:t>
            </a:r>
            <a:r>
              <a:rPr lang="en-US" dirty="0" err="1" smtClean="0"/>
              <a:t>granulomatous</a:t>
            </a:r>
            <a:r>
              <a:rPr lang="en-US" dirty="0" smtClean="0"/>
              <a:t> and horny masses on the face and scalp</a:t>
            </a:r>
          </a:p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There is increased incidence of other fungal and bacterial infections.</a:t>
            </a:r>
          </a:p>
        </p:txBody>
      </p:sp>
      <p:pic>
        <p:nvPicPr>
          <p:cNvPr id="4098" name="Picture 2" descr="C:\Users\intel\Desktop\pics\fig1.jpg"/>
          <p:cNvPicPr>
            <a:picLocks noChangeAspect="1" noChangeArrowheads="1"/>
          </p:cNvPicPr>
          <p:nvPr/>
        </p:nvPicPr>
        <p:blipFill>
          <a:blip r:embed="rId3"/>
          <a:srcRect t="7422"/>
          <a:stretch>
            <a:fillRect/>
          </a:stretch>
        </p:blipFill>
        <p:spPr bwMode="auto">
          <a:xfrm>
            <a:off x="5334000" y="1295400"/>
            <a:ext cx="3624358" cy="2739240"/>
          </a:xfrm>
          <a:prstGeom prst="rect">
            <a:avLst/>
          </a:prstGeom>
          <a:noFill/>
        </p:spPr>
      </p:pic>
      <p:pic>
        <p:nvPicPr>
          <p:cNvPr id="4099" name="Picture 3" descr="C:\Users\intel\Desktop\pics\mucocut candidda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114800"/>
            <a:ext cx="3581400" cy="2534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7168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chemeClr val="tx2">
                    <a:satMod val="200000"/>
                  </a:schemeClr>
                </a:solidFill>
              </a:rPr>
              <a:t>Candidiasis endocrinopathy syndrome</a:t>
            </a:r>
          </a:p>
        </p:txBody>
      </p:sp>
      <p:sp>
        <p:nvSpPr>
          <p:cNvPr id="28675" name="Shape 71682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7848600" cy="4221163"/>
          </a:xfrm>
        </p:spPr>
        <p:txBody>
          <a:bodyPr>
            <a:normAutofit lnSpcReduction="10000"/>
          </a:bodyPr>
          <a:lstStyle/>
          <a:p>
            <a:pPr algn="just" eaLnBrk="1" hangingPunct="1"/>
            <a:endParaRPr lang="en-US" dirty="0" smtClean="0"/>
          </a:p>
          <a:p>
            <a:pPr algn="just" eaLnBrk="1" hangingPunct="1"/>
            <a:r>
              <a:rPr lang="en-US" dirty="0" smtClean="0"/>
              <a:t>It is the </a:t>
            </a:r>
            <a:r>
              <a:rPr lang="en-US" dirty="0" smtClean="0">
                <a:solidFill>
                  <a:srgbClr val="FF0000"/>
                </a:solidFill>
              </a:rPr>
              <a:t>genetically transmitted </a:t>
            </a:r>
            <a:r>
              <a:rPr lang="en-US" dirty="0" smtClean="0"/>
              <a:t>condition characterized by </a:t>
            </a:r>
            <a:r>
              <a:rPr lang="en-US" dirty="0" err="1" smtClean="0"/>
              <a:t>candida</a:t>
            </a:r>
            <a:r>
              <a:rPr lang="en-US" dirty="0" smtClean="0"/>
              <a:t> infection of the skin, scalp, nails and mucous membranes classically the oral cavity in association with endocrine manifestations:</a:t>
            </a:r>
            <a:r>
              <a:rPr lang="en-US" dirty="0" smtClean="0">
                <a:solidFill>
                  <a:schemeClr val="hlink"/>
                </a:solidFill>
              </a:rPr>
              <a:t> </a:t>
            </a:r>
          </a:p>
          <a:p>
            <a:pPr algn="just"/>
            <a:r>
              <a:rPr lang="en-US" dirty="0" err="1" smtClean="0">
                <a:solidFill>
                  <a:srgbClr val="FF0000"/>
                </a:solidFill>
              </a:rPr>
              <a:t>hypoadrenalism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</a:p>
          <a:p>
            <a:pPr algn="just"/>
            <a:r>
              <a:rPr lang="en-US" dirty="0" err="1" smtClean="0">
                <a:solidFill>
                  <a:srgbClr val="FF0000"/>
                </a:solidFill>
              </a:rPr>
              <a:t>hypoparathyroidism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hypothyroidism, 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diabetes </a:t>
            </a:r>
            <a:r>
              <a:rPr lang="en-US" dirty="0" err="1" smtClean="0">
                <a:solidFill>
                  <a:srgbClr val="FF0000"/>
                </a:solidFill>
              </a:rPr>
              <a:t>melitus</a:t>
            </a:r>
            <a:endParaRPr lang="en-US" dirty="0" smtClean="0">
              <a:solidFill>
                <a:srgbClr val="FF0000"/>
              </a:solidFill>
            </a:endParaRPr>
          </a:p>
          <a:p>
            <a:pPr algn="just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838200"/>
          </a:xfrm>
        </p:spPr>
        <p:txBody>
          <a:bodyPr/>
          <a:lstStyle/>
          <a:p>
            <a:r>
              <a:rPr lang="en-US" dirty="0" smtClean="0"/>
              <a:t>CLASSIFICATION OF FUNGI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686800" cy="5257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Depending on cell morphology: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Yeasts</a:t>
            </a:r>
            <a:r>
              <a:rPr lang="en-US" dirty="0" smtClean="0"/>
              <a:t>- unicellular, spherical, C. </a:t>
            </a:r>
            <a:r>
              <a:rPr lang="en-US" dirty="0" err="1" smtClean="0"/>
              <a:t>Neoformans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Yeast like fungi- </a:t>
            </a:r>
            <a:r>
              <a:rPr lang="en-US" dirty="0" smtClean="0"/>
              <a:t>grow as yeast &amp; also hyphae forming             			</a:t>
            </a:r>
            <a:r>
              <a:rPr lang="en-US" dirty="0" err="1" smtClean="0"/>
              <a:t>pseudomycelium</a:t>
            </a:r>
            <a:r>
              <a:rPr lang="en-US" dirty="0" smtClean="0"/>
              <a:t>- C. </a:t>
            </a:r>
            <a:r>
              <a:rPr lang="en-US" dirty="0" err="1" smtClean="0"/>
              <a:t>Albicans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Moulds</a:t>
            </a:r>
            <a:r>
              <a:rPr lang="en-US" dirty="0" smtClean="0"/>
              <a:t>- filamentous fungi forming mycelia, </a:t>
            </a:r>
            <a:r>
              <a:rPr lang="en-US" dirty="0" err="1" smtClean="0"/>
              <a:t>dermatophytes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Dimorphic fungi- </a:t>
            </a:r>
            <a:r>
              <a:rPr lang="en-US" dirty="0" smtClean="0"/>
              <a:t>moulds in soil 22 degree &amp; yeast in host tissue at 37 degrees.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Depending on sexual spore formation:</a:t>
            </a:r>
          </a:p>
          <a:p>
            <a:r>
              <a:rPr lang="en-US" dirty="0" err="1" smtClean="0"/>
              <a:t>Phycomycetes</a:t>
            </a:r>
            <a:r>
              <a:rPr lang="en-US" dirty="0" smtClean="0"/>
              <a:t>- non-</a:t>
            </a:r>
            <a:r>
              <a:rPr lang="en-US" dirty="0" err="1" smtClean="0"/>
              <a:t>septate</a:t>
            </a:r>
            <a:r>
              <a:rPr lang="en-US" dirty="0" smtClean="0"/>
              <a:t>, asexual spore formation</a:t>
            </a:r>
          </a:p>
          <a:p>
            <a:r>
              <a:rPr lang="en-US" dirty="0" err="1" smtClean="0"/>
              <a:t>Ascomycetes</a:t>
            </a:r>
            <a:endParaRPr lang="en-US" dirty="0" smtClean="0"/>
          </a:p>
          <a:p>
            <a:r>
              <a:rPr lang="en-US" dirty="0" err="1" smtClean="0"/>
              <a:t>Blastidiomycetes</a:t>
            </a:r>
            <a:r>
              <a:rPr lang="en-US" dirty="0" smtClean="0"/>
              <a:t>                        </a:t>
            </a:r>
            <a:r>
              <a:rPr lang="en-US" dirty="0" err="1" smtClean="0"/>
              <a:t>septate</a:t>
            </a:r>
            <a:r>
              <a:rPr lang="en-US" dirty="0" smtClean="0"/>
              <a:t>, sexual spore formation</a:t>
            </a:r>
          </a:p>
          <a:p>
            <a:r>
              <a:rPr lang="en-US" dirty="0" smtClean="0"/>
              <a:t>Fungi </a:t>
            </a:r>
            <a:r>
              <a:rPr lang="en-US" dirty="0" err="1" smtClean="0"/>
              <a:t>imperfecti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Fungal infections:  </a:t>
            </a:r>
            <a:r>
              <a:rPr lang="en-US" dirty="0" smtClean="0"/>
              <a:t>Deep </a:t>
            </a:r>
          </a:p>
          <a:p>
            <a:pPr>
              <a:buNone/>
            </a:pPr>
            <a:r>
              <a:rPr lang="en-US" dirty="0" smtClean="0"/>
              <a:t>                                             Superficial</a:t>
            </a:r>
          </a:p>
          <a:p>
            <a:pPr>
              <a:buNone/>
            </a:pPr>
            <a:r>
              <a:rPr lang="en-US" dirty="0" smtClean="0"/>
              <a:t>                                             Opportunistic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418196" y="4570412"/>
            <a:ext cx="381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>
            <a:off x="3469482" y="4915694"/>
            <a:ext cx="685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29000" y="5257800"/>
            <a:ext cx="381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39001" y="4924449"/>
            <a:ext cx="381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Id reaction:</a:t>
            </a:r>
            <a:endParaRPr lang="en-IN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Hypersensitivity reaction to </a:t>
            </a:r>
            <a:r>
              <a:rPr lang="en-US" dirty="0" err="1" smtClean="0"/>
              <a:t>candidial</a:t>
            </a:r>
            <a:r>
              <a:rPr lang="en-US" dirty="0" smtClean="0"/>
              <a:t>  antigen</a:t>
            </a:r>
          </a:p>
          <a:p>
            <a:endParaRPr lang="en-US" dirty="0"/>
          </a:p>
          <a:p>
            <a:r>
              <a:rPr lang="en-US" dirty="0" smtClean="0"/>
              <a:t>Manifests as vesicular and </a:t>
            </a:r>
            <a:r>
              <a:rPr lang="en-US" dirty="0" err="1" smtClean="0"/>
              <a:t>papular</a:t>
            </a:r>
            <a:r>
              <a:rPr lang="en-US" dirty="0" smtClean="0"/>
              <a:t> rash on skin of patient with chronic candidiasis.</a:t>
            </a:r>
          </a:p>
          <a:p>
            <a:endParaRPr lang="en-US" dirty="0"/>
          </a:p>
          <a:p>
            <a:r>
              <a:rPr lang="en-US" dirty="0" err="1" smtClean="0"/>
              <a:t>Iching</a:t>
            </a:r>
            <a:r>
              <a:rPr lang="en-US" dirty="0" smtClean="0"/>
              <a:t>, eczematous reaction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411452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686800" cy="381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/>
              <a:t>Laboratory Diagnosis of Oral Candidiasis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295400"/>
            <a:ext cx="396240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A. Simple microscopic examination</a:t>
            </a:r>
          </a:p>
          <a:p>
            <a:r>
              <a:rPr lang="en-US" dirty="0" smtClean="0"/>
              <a:t>I. KOH preparation</a:t>
            </a:r>
          </a:p>
          <a:p>
            <a:r>
              <a:rPr lang="en-US" dirty="0" smtClean="0"/>
              <a:t>II. </a:t>
            </a:r>
            <a:r>
              <a:rPr lang="en-US" dirty="0" err="1" smtClean="0"/>
              <a:t>Calcoflour</a:t>
            </a:r>
            <a:r>
              <a:rPr lang="en-US" dirty="0" smtClean="0"/>
              <a:t> white stain</a:t>
            </a:r>
          </a:p>
          <a:p>
            <a:r>
              <a:rPr lang="en-US" dirty="0" smtClean="0"/>
              <a:t>III. Fluorescent antibody stains</a:t>
            </a:r>
          </a:p>
          <a:p>
            <a:r>
              <a:rPr lang="en-US" dirty="0" smtClean="0"/>
              <a:t>IV. Tissue stains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95800" y="1295400"/>
            <a:ext cx="43434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B. Culture media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19600" y="1905000"/>
            <a:ext cx="44958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C. Morphological criteria</a:t>
            </a:r>
          </a:p>
          <a:p>
            <a:r>
              <a:rPr lang="en-US" dirty="0" smtClean="0"/>
              <a:t>I. Germ tube test</a:t>
            </a:r>
          </a:p>
          <a:p>
            <a:r>
              <a:rPr lang="en-US" dirty="0" smtClean="0"/>
              <a:t>II. Cornmeal </a:t>
            </a:r>
            <a:r>
              <a:rPr lang="en-US" dirty="0" err="1" smtClean="0"/>
              <a:t>Tween</a:t>
            </a:r>
            <a:r>
              <a:rPr lang="en-US" dirty="0" smtClean="0"/>
              <a:t> 80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19600" y="3124200"/>
            <a:ext cx="44958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D. Physiological criteria</a:t>
            </a:r>
          </a:p>
          <a:p>
            <a:r>
              <a:rPr lang="en-US" dirty="0" smtClean="0"/>
              <a:t>I. Carbohydrate assimilation tests</a:t>
            </a:r>
          </a:p>
          <a:p>
            <a:r>
              <a:rPr lang="en-US" dirty="0" smtClean="0"/>
              <a:t>II. Carbohydrate fermentation tests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3276600"/>
            <a:ext cx="39624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E. Commercially available identification system</a:t>
            </a:r>
          </a:p>
          <a:p>
            <a:r>
              <a:rPr lang="fr-FR" dirty="0" smtClean="0"/>
              <a:t>I. API – 20 C AUX and API – 32 C</a:t>
            </a:r>
          </a:p>
          <a:p>
            <a:r>
              <a:rPr lang="en-US" dirty="0" smtClean="0"/>
              <a:t>II. </a:t>
            </a:r>
            <a:r>
              <a:rPr lang="en-US" dirty="0" err="1" smtClean="0"/>
              <a:t>Minitek</a:t>
            </a:r>
            <a:endParaRPr lang="en-US" dirty="0" smtClean="0"/>
          </a:p>
          <a:p>
            <a:r>
              <a:rPr lang="en-US" dirty="0" smtClean="0"/>
              <a:t>III. </a:t>
            </a:r>
            <a:r>
              <a:rPr lang="en-US" dirty="0" err="1" smtClean="0"/>
              <a:t>Candifast</a:t>
            </a:r>
            <a:endParaRPr lang="en-US" dirty="0" smtClean="0"/>
          </a:p>
          <a:p>
            <a:r>
              <a:rPr lang="en-US" dirty="0" smtClean="0"/>
              <a:t>IV. Rap ID yeast plus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" y="5257800"/>
            <a:ext cx="3962400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F. Instrumental based identification system</a:t>
            </a:r>
          </a:p>
          <a:p>
            <a:r>
              <a:rPr lang="en-US" dirty="0" smtClean="0"/>
              <a:t>I. AMS – YBC</a:t>
            </a:r>
          </a:p>
          <a:p>
            <a:r>
              <a:rPr lang="en-US" dirty="0" smtClean="0"/>
              <a:t>II. Abbott MS – 2</a:t>
            </a:r>
          </a:p>
          <a:p>
            <a:r>
              <a:rPr lang="en-US" dirty="0" smtClean="0"/>
              <a:t>III. Abbott Quantum II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19600" y="4343400"/>
            <a:ext cx="4495800" cy="230832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G. Molecular methods</a:t>
            </a:r>
          </a:p>
          <a:p>
            <a:pPr marL="400050" indent="-400050">
              <a:buAutoNum type="romanUcPeriod"/>
            </a:pPr>
            <a:r>
              <a:rPr lang="en-US" dirty="0" err="1" smtClean="0"/>
              <a:t>Electrophoretic</a:t>
            </a:r>
            <a:r>
              <a:rPr lang="en-US" dirty="0" smtClean="0"/>
              <a:t> </a:t>
            </a:r>
            <a:r>
              <a:rPr lang="en-US" dirty="0" err="1" smtClean="0"/>
              <a:t>karyotype</a:t>
            </a:r>
            <a:r>
              <a:rPr lang="en-US" dirty="0" smtClean="0"/>
              <a:t> differences</a:t>
            </a:r>
          </a:p>
          <a:p>
            <a:r>
              <a:rPr lang="en-US" dirty="0" smtClean="0"/>
              <a:t>II. Restriction fragment length polymorphisms  (RFLPs) using gel electrophoresis or DNA-DNA</a:t>
            </a:r>
          </a:p>
          <a:p>
            <a:r>
              <a:rPr lang="en-US" dirty="0" err="1" smtClean="0"/>
              <a:t>hybridisation</a:t>
            </a:r>
            <a:endParaRPr lang="en-US" dirty="0" smtClean="0"/>
          </a:p>
          <a:p>
            <a:r>
              <a:rPr lang="en-US" dirty="0" smtClean="0"/>
              <a:t>III. Polymerase chain reaction</a:t>
            </a:r>
          </a:p>
          <a:p>
            <a:r>
              <a:rPr lang="en-US" dirty="0" smtClean="0"/>
              <a:t>IV. Microarrays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A. Simple microscopic examination</a:t>
            </a:r>
            <a:br>
              <a:rPr lang="en-US" b="1" dirty="0" smtClean="0"/>
            </a:br>
            <a:endParaRPr lang="en-US" dirty="0"/>
          </a:p>
        </p:txBody>
      </p:sp>
      <p:pic>
        <p:nvPicPr>
          <p:cNvPr id="6" name="Picture 5" descr="Direct exam-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8381" y="1447800"/>
            <a:ext cx="3879988" cy="324139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27675" y="5218331"/>
            <a:ext cx="358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KOH preparation- clears cellular debris</a:t>
            </a:r>
            <a:endParaRPr lang="en-US" dirty="0"/>
          </a:p>
        </p:txBody>
      </p:sp>
      <p:pic>
        <p:nvPicPr>
          <p:cNvPr id="8" name="Picture 4" descr="J C p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447799"/>
            <a:ext cx="4191000" cy="3241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48200" y="521833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Calcoflour</a:t>
            </a:r>
            <a:r>
              <a:rPr lang="en-US" dirty="0" smtClean="0"/>
              <a:t> white – </a:t>
            </a:r>
            <a:r>
              <a:rPr lang="en-US" dirty="0" err="1" smtClean="0"/>
              <a:t>flurochrome</a:t>
            </a:r>
            <a:r>
              <a:rPr lang="en-US" dirty="0" smtClean="0"/>
              <a:t>, binds with chitin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B. Culture media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600200"/>
            <a:ext cx="3657600" cy="333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Ganesh\Desktop\New Folder\DSC00082.JPG"/>
          <p:cNvPicPr>
            <a:picLocks noChangeAspect="1" noChangeArrowheads="1"/>
          </p:cNvPicPr>
          <p:nvPr/>
        </p:nvPicPr>
        <p:blipFill>
          <a:blip r:embed="rId4" cstate="print"/>
          <a:srcRect l="20755" t="4167" r="9434" b="5267"/>
          <a:stretch>
            <a:fillRect/>
          </a:stretch>
        </p:blipFill>
        <p:spPr>
          <a:xfrm>
            <a:off x="5181600" y="152400"/>
            <a:ext cx="3276600" cy="30179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Ganesh\Desktop\New Folder\DSC00097.JPG"/>
          <p:cNvPicPr>
            <a:picLocks noChangeAspect="1" noChangeArrowheads="1"/>
          </p:cNvPicPr>
          <p:nvPr/>
        </p:nvPicPr>
        <p:blipFill>
          <a:blip r:embed="rId5" cstate="print">
            <a:lum bright="10000" contrast="40000"/>
          </a:blip>
          <a:srcRect l="15094" t="7547" r="7547" b="6918"/>
          <a:stretch>
            <a:fillRect/>
          </a:stretch>
        </p:blipFill>
        <p:spPr>
          <a:xfrm>
            <a:off x="5181600" y="3352800"/>
            <a:ext cx="3276600" cy="287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914400" y="5105400"/>
            <a:ext cx="2655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 pitchFamily="34" charset="0"/>
              </a:rPr>
              <a:t>Sabouraud’s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dextrose agar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867400" y="6324600"/>
            <a:ext cx="1870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Calibri" pitchFamily="34" charset="0"/>
              </a:rPr>
              <a:t>Pagano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 Levin agar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52400" y="5715034"/>
            <a:ext cx="487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creamy white smooth colonies which are flat or hemispherical in shape with a beer like aroma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/>
          <a:lstStyle/>
          <a:p>
            <a:pPr eaLnBrk="1" hangingPunct="1"/>
            <a:r>
              <a:rPr lang="en-US" b="1" dirty="0" err="1" smtClean="0"/>
              <a:t>Lactophenol</a:t>
            </a:r>
            <a:r>
              <a:rPr lang="en-US" b="1" dirty="0" smtClean="0"/>
              <a:t> Cotton Blue</a:t>
            </a:r>
          </a:p>
        </p:txBody>
      </p:sp>
      <p:pic>
        <p:nvPicPr>
          <p:cNvPr id="39939" name="Picture 7" descr="Aspergillus fumigatus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44043" y="1600199"/>
            <a:ext cx="3847317" cy="2355273"/>
          </a:xfrm>
          <a:noFill/>
        </p:spPr>
      </p:pic>
      <p:pic>
        <p:nvPicPr>
          <p:cNvPr id="39940" name="Picture 8" descr="Blastospores-Lactophenil blu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532745" y="1600200"/>
            <a:ext cx="4001655" cy="2362200"/>
          </a:xfrm>
          <a:noFill/>
        </p:spPr>
      </p:pic>
      <p:pic>
        <p:nvPicPr>
          <p:cNvPr id="5" name="Picture 11" descr="Madurella mycetomi conid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1001" y="4038600"/>
            <a:ext cx="3843694" cy="2590800"/>
          </a:xfrm>
          <a:prstGeom prst="rect">
            <a:avLst/>
          </a:prstGeom>
          <a:noFill/>
        </p:spPr>
      </p:pic>
      <p:pic>
        <p:nvPicPr>
          <p:cNvPr id="6" name="Picture 12" descr="Microsporum audouini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08320" y="4038600"/>
            <a:ext cx="3946716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Histological diagnosis:</a:t>
            </a:r>
            <a:endParaRPr lang="en-IN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771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33400"/>
            <a:ext cx="8229600" cy="10668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i="1" dirty="0" smtClean="0"/>
              <a:t>Periodic acid-Schiff stain: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5562600" cy="4974336"/>
          </a:xfrm>
        </p:spPr>
        <p:txBody>
          <a:bodyPr>
            <a:normAutofit/>
          </a:bodyPr>
          <a:lstStyle/>
          <a:p>
            <a:pPr lvl="0" algn="just"/>
            <a:r>
              <a:rPr lang="en-US" dirty="0" smtClean="0"/>
              <a:t>Mostly used for detection of </a:t>
            </a:r>
            <a:r>
              <a:rPr lang="en-US" dirty="0" err="1" smtClean="0"/>
              <a:t>mucins</a:t>
            </a:r>
            <a:r>
              <a:rPr lang="en-US" dirty="0" smtClean="0"/>
              <a:t>.</a:t>
            </a:r>
          </a:p>
          <a:p>
            <a:pPr lvl="0" algn="just"/>
            <a:endParaRPr lang="en-US" dirty="0" smtClean="0"/>
          </a:p>
          <a:p>
            <a:pPr lvl="0" algn="just"/>
            <a:r>
              <a:rPr lang="en-US" dirty="0" smtClean="0"/>
              <a:t>The </a:t>
            </a:r>
            <a:r>
              <a:rPr lang="en-US" dirty="0" err="1" smtClean="0"/>
              <a:t>mucins</a:t>
            </a:r>
            <a:r>
              <a:rPr lang="en-US" dirty="0" smtClean="0"/>
              <a:t> containing reactive hexose component will be PAS positive </a:t>
            </a:r>
            <a:endParaRPr lang="en-US" dirty="0"/>
          </a:p>
          <a:p>
            <a:pPr lvl="0" algn="just"/>
            <a:endParaRPr lang="en-US" dirty="0" smtClean="0"/>
          </a:p>
          <a:p>
            <a:pPr lvl="0" algn="just"/>
            <a:r>
              <a:rPr lang="en-US" dirty="0" smtClean="0"/>
              <a:t>Color of fungal element will appear </a:t>
            </a:r>
            <a:r>
              <a:rPr lang="en-US" dirty="0" smtClean="0">
                <a:solidFill>
                  <a:srgbClr val="FF0000"/>
                </a:solidFill>
              </a:rPr>
              <a:t>bright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magenta</a:t>
            </a:r>
            <a:r>
              <a:rPr lang="en-US" dirty="0" smtClean="0"/>
              <a:t> while background will appear pink or green.</a:t>
            </a:r>
          </a:p>
          <a:p>
            <a:pPr algn="just"/>
            <a:endParaRPr lang="en-US" dirty="0"/>
          </a:p>
        </p:txBody>
      </p:sp>
      <p:pic>
        <p:nvPicPr>
          <p:cNvPr id="4" name="Picture 7" descr="Aspergilloma PA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715000" y="4038600"/>
            <a:ext cx="3276600" cy="26670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16200000">
            <a:off x="5917262" y="788338"/>
            <a:ext cx="2872079" cy="32766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892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i="1" dirty="0" err="1" smtClean="0"/>
              <a:t>Grocott-Gomori</a:t>
            </a:r>
            <a:r>
              <a:rPr lang="en-US" b="1" i="1" dirty="0" smtClean="0"/>
              <a:t> </a:t>
            </a:r>
            <a:r>
              <a:rPr lang="en-US" b="1" i="1" dirty="0" err="1" smtClean="0"/>
              <a:t>methenamine</a:t>
            </a:r>
            <a:r>
              <a:rPr lang="en-US" b="1" i="1" dirty="0" smtClean="0"/>
              <a:t> silver nitrate stain: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4876800" cy="487680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Useful for demonstrating glycogen.</a:t>
            </a:r>
          </a:p>
          <a:p>
            <a:pPr algn="just"/>
            <a:endParaRPr lang="en-US" dirty="0" smtClean="0"/>
          </a:p>
          <a:p>
            <a:pPr lvl="0" algn="just"/>
            <a:r>
              <a:rPr lang="en-US" dirty="0" smtClean="0"/>
              <a:t>Following chromic acid oxidation, </a:t>
            </a:r>
            <a:r>
              <a:rPr lang="en-US" dirty="0" err="1" smtClean="0"/>
              <a:t>aldehydes</a:t>
            </a:r>
            <a:r>
              <a:rPr lang="en-US" dirty="0" smtClean="0"/>
              <a:t> are formed from the glycogen</a:t>
            </a:r>
          </a:p>
          <a:p>
            <a:pPr lvl="0" algn="just"/>
            <a:endParaRPr lang="en-US" dirty="0" smtClean="0"/>
          </a:p>
          <a:p>
            <a:pPr lvl="0" algn="just">
              <a:buNone/>
            </a:pPr>
            <a:r>
              <a:rPr lang="en-US" dirty="0" smtClean="0"/>
              <a:t>    these will reduce hexamine-silver nitrate mixture to black compound.</a:t>
            </a:r>
          </a:p>
          <a:p>
            <a:pPr lvl="0" algn="just"/>
            <a:endParaRPr lang="en-US" dirty="0" smtClean="0"/>
          </a:p>
          <a:p>
            <a:pPr lvl="0" algn="just"/>
            <a:r>
              <a:rPr lang="en-US" dirty="0" smtClean="0"/>
              <a:t>Color of fungal element will appear </a:t>
            </a:r>
            <a:r>
              <a:rPr lang="en-US" dirty="0" smtClean="0">
                <a:solidFill>
                  <a:srgbClr val="FF0000"/>
                </a:solidFill>
              </a:rPr>
              <a:t>black</a:t>
            </a:r>
            <a:r>
              <a:rPr lang="en-US" dirty="0" smtClean="0"/>
              <a:t> while background will appear green.</a:t>
            </a:r>
          </a:p>
          <a:p>
            <a:pPr algn="just"/>
            <a:endParaRPr lang="en-US" dirty="0"/>
          </a:p>
        </p:txBody>
      </p:sp>
      <p:pic>
        <p:nvPicPr>
          <p:cNvPr id="4" name="Picture 7" descr="AspergillomaGM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1600" y="1219200"/>
            <a:ext cx="3733800" cy="24384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181600" y="3810000"/>
            <a:ext cx="3733800" cy="28956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 rot="5400000">
            <a:off x="2172494" y="4076700"/>
            <a:ext cx="380206" cy="79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525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0"/>
            <a:ext cx="47244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C. Morphological criteria</a:t>
            </a:r>
            <a:endParaRPr lang="en-US" dirty="0"/>
          </a:p>
        </p:txBody>
      </p:sp>
      <p:pic>
        <p:nvPicPr>
          <p:cNvPr id="4" name="Picture 2" descr="C:\Documents and Settings\Administrator\Desktop\germtube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48200" y="4267200"/>
            <a:ext cx="2057400" cy="2362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14400" y="6324600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1. Germ tube test</a:t>
            </a:r>
            <a:endParaRPr lang="en-US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 l="51052" t="16836" r="25798" b="49652"/>
          <a:stretch>
            <a:fillRect/>
          </a:stretch>
        </p:blipFill>
        <p:spPr bwMode="auto">
          <a:xfrm>
            <a:off x="152401" y="1676400"/>
            <a:ext cx="43434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51052" t="52994" r="25798" b="9085"/>
          <a:stretch>
            <a:fillRect/>
          </a:stretch>
        </p:blipFill>
        <p:spPr bwMode="auto">
          <a:xfrm>
            <a:off x="6781800" y="4267200"/>
            <a:ext cx="2362200" cy="2362200"/>
          </a:xfrm>
          <a:prstGeom prst="rect">
            <a:avLst/>
          </a:prstGeom>
          <a:noFill/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953000" y="1828800"/>
            <a:ext cx="3733800" cy="193899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A </a:t>
            </a:r>
            <a:r>
              <a:rPr lang="en-US" sz="2400" b="1" dirty="0" smtClean="0"/>
              <a:t>germ tube </a:t>
            </a:r>
            <a:r>
              <a:rPr lang="en-US" sz="2400" dirty="0" smtClean="0"/>
              <a:t>is a filamentous, cylindrical outgrowth from the yeast cell with no constriction present at the base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762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It is a rapid screening procedure for differentiating C. </a:t>
            </a:r>
            <a:r>
              <a:rPr lang="en-US" dirty="0" err="1" smtClean="0"/>
              <a:t>albicans</a:t>
            </a:r>
            <a:r>
              <a:rPr lang="en-US" dirty="0" smtClean="0"/>
              <a:t> from other species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</a:t>
            </a:r>
            <a:r>
              <a:rPr lang="en-US" dirty="0" err="1" smtClean="0"/>
              <a:t>candidial</a:t>
            </a:r>
            <a:r>
              <a:rPr lang="en-US" dirty="0" smtClean="0"/>
              <a:t> fungal infections: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Phycomycosis</a:t>
            </a:r>
            <a:r>
              <a:rPr lang="en-US" dirty="0" smtClean="0"/>
              <a:t>/ </a:t>
            </a:r>
            <a:r>
              <a:rPr lang="en-US" dirty="0" err="1" smtClean="0"/>
              <a:t>Mucormycosis</a:t>
            </a:r>
            <a:endParaRPr lang="en-US" dirty="0" smtClean="0"/>
          </a:p>
          <a:p>
            <a:r>
              <a:rPr lang="en-US" dirty="0" err="1" smtClean="0"/>
              <a:t>Aspergillosis</a:t>
            </a:r>
            <a:endParaRPr lang="en-US" dirty="0" smtClean="0"/>
          </a:p>
          <a:p>
            <a:r>
              <a:rPr lang="en-US" dirty="0" err="1" smtClean="0"/>
              <a:t>Histoplasmosis</a:t>
            </a:r>
            <a:endParaRPr lang="en-US" dirty="0" smtClean="0"/>
          </a:p>
          <a:p>
            <a:r>
              <a:rPr lang="en-US" dirty="0" err="1" smtClean="0"/>
              <a:t>Sporotrichosis</a:t>
            </a:r>
            <a:endParaRPr lang="en-US" dirty="0" smtClean="0"/>
          </a:p>
          <a:p>
            <a:r>
              <a:rPr lang="en-US" dirty="0" err="1"/>
              <a:t>Coccidiomycosis</a:t>
            </a:r>
            <a:endParaRPr lang="en-US" dirty="0"/>
          </a:p>
          <a:p>
            <a:r>
              <a:rPr lang="en-US" dirty="0"/>
              <a:t>North American </a:t>
            </a:r>
            <a:r>
              <a:rPr lang="en-US" dirty="0" err="1"/>
              <a:t>blastomycosis</a:t>
            </a:r>
            <a:endParaRPr lang="en-US" dirty="0"/>
          </a:p>
          <a:p>
            <a:r>
              <a:rPr lang="en-US" dirty="0"/>
              <a:t>South American </a:t>
            </a:r>
            <a:r>
              <a:rPr lang="en-US" dirty="0" err="1"/>
              <a:t>blastomycosis</a:t>
            </a:r>
            <a:endParaRPr lang="en-US" dirty="0"/>
          </a:p>
          <a:p>
            <a:r>
              <a:rPr lang="en-US" dirty="0" err="1"/>
              <a:t>Cryptococcosis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intel\Desktop\pics\nri1255-i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"/>
            <a:ext cx="8010001" cy="647223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05400" y="228600"/>
            <a:ext cx="342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Depending on cell morphology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3000" y="228600"/>
            <a:ext cx="2057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Dimorphic fungi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229600" cy="9906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MUCORMYCOSIS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153400" cy="4953000"/>
          </a:xfrm>
          <a:noFill/>
          <a:ln/>
        </p:spPr>
        <p:txBody>
          <a:bodyPr>
            <a:normAutofit fontScale="92500" lnSpcReduction="10000"/>
          </a:bodyPr>
          <a:lstStyle/>
          <a:p>
            <a:pPr algn="just" eaLnBrk="0" hangingPunct="0">
              <a:spcBef>
                <a:spcPct val="0"/>
              </a:spcBef>
              <a:buClrTx/>
            </a:pPr>
            <a:r>
              <a:rPr lang="en-US" sz="2800" dirty="0" err="1"/>
              <a:t>Mucormycosis</a:t>
            </a:r>
            <a:r>
              <a:rPr lang="en-US" sz="2800" dirty="0"/>
              <a:t>, also known as </a:t>
            </a:r>
            <a:r>
              <a:rPr lang="en-US" sz="2800" dirty="0" err="1"/>
              <a:t>zygomycosis</a:t>
            </a:r>
            <a:r>
              <a:rPr lang="en-US" sz="2800" dirty="0"/>
              <a:t> and </a:t>
            </a:r>
            <a:r>
              <a:rPr lang="en-US" sz="2800" dirty="0" err="1"/>
              <a:t>phycomycosis</a:t>
            </a:r>
            <a:r>
              <a:rPr lang="en-US" sz="2800" dirty="0"/>
              <a:t> was first described by </a:t>
            </a:r>
            <a:r>
              <a:rPr lang="en-US" sz="2800" dirty="0" err="1"/>
              <a:t>Paultauf</a:t>
            </a:r>
            <a:r>
              <a:rPr lang="en-US" sz="2800" dirty="0"/>
              <a:t> in 1885.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endParaRPr lang="en-US" sz="2800" dirty="0"/>
          </a:p>
          <a:p>
            <a:pPr algn="just">
              <a:lnSpc>
                <a:spcPct val="90000"/>
              </a:lnSpc>
            </a:pPr>
            <a:r>
              <a:rPr lang="en-US" sz="2800" dirty="0"/>
              <a:t>Fungal infection caused by the order </a:t>
            </a:r>
            <a:r>
              <a:rPr lang="en-US" sz="2800" dirty="0" err="1">
                <a:solidFill>
                  <a:srgbClr val="FF0000"/>
                </a:solidFill>
              </a:rPr>
              <a:t>mucorales</a:t>
            </a:r>
            <a:endParaRPr lang="en-US" sz="2800" dirty="0">
              <a:solidFill>
                <a:srgbClr val="FF0000"/>
              </a:solidFill>
            </a:endParaRPr>
          </a:p>
          <a:p>
            <a:pPr algn="just">
              <a:lnSpc>
                <a:spcPct val="90000"/>
              </a:lnSpc>
            </a:pPr>
            <a:endParaRPr lang="en-US" sz="2800" dirty="0"/>
          </a:p>
          <a:p>
            <a:pPr algn="just">
              <a:lnSpc>
                <a:spcPct val="90000"/>
              </a:lnSpc>
            </a:pPr>
            <a:r>
              <a:rPr lang="en-US" sz="2800" dirty="0"/>
              <a:t>Opportunistic infection associated with debilitation </a:t>
            </a:r>
          </a:p>
          <a:p>
            <a:pPr algn="just">
              <a:lnSpc>
                <a:spcPct val="90000"/>
              </a:lnSpc>
            </a:pPr>
            <a:endParaRPr lang="en-US" sz="2800" dirty="0"/>
          </a:p>
          <a:p>
            <a:pPr algn="just">
              <a:lnSpc>
                <a:spcPct val="90000"/>
              </a:lnSpc>
            </a:pPr>
            <a:r>
              <a:rPr lang="en-US" sz="2800" dirty="0"/>
              <a:t>Frequently recognized as a secondary occurrence in cancer patients, especially (malignant lymphomas) </a:t>
            </a:r>
            <a:endParaRPr lang="en-US" sz="2800" dirty="0" smtClean="0"/>
          </a:p>
          <a:p>
            <a:pPr algn="just">
              <a:lnSpc>
                <a:spcPct val="90000"/>
              </a:lnSpc>
            </a:pPr>
            <a:endParaRPr lang="en-US" sz="2800" dirty="0" smtClean="0"/>
          </a:p>
          <a:p>
            <a:pPr algn="just">
              <a:lnSpc>
                <a:spcPct val="90000"/>
              </a:lnSpc>
            </a:pPr>
            <a:r>
              <a:rPr lang="en-US" dirty="0" smtClean="0"/>
              <a:t>The three most important of these causing infection in man are </a:t>
            </a:r>
            <a:r>
              <a:rPr lang="en-US" dirty="0" err="1" smtClean="0">
                <a:solidFill>
                  <a:srgbClr val="FF0000"/>
                </a:solidFill>
              </a:rPr>
              <a:t>Rhizopus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Mucor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Absidia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algn="just"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4114800"/>
          </a:xfrm>
        </p:spPr>
        <p:txBody>
          <a:bodyPr>
            <a:normAutofit/>
          </a:bodyPr>
          <a:lstStyle/>
          <a:p>
            <a:r>
              <a:rPr lang="en-US" sz="2800" dirty="0"/>
              <a:t>These fungi have a tendency to invade blood vessels, particularly arteries, (</a:t>
            </a:r>
            <a:r>
              <a:rPr lang="en-US" sz="2800" dirty="0" err="1">
                <a:solidFill>
                  <a:srgbClr val="FF0000"/>
                </a:solidFill>
              </a:rPr>
              <a:t>angioinvasive</a:t>
            </a:r>
            <a:r>
              <a:rPr lang="en-US" sz="2800" dirty="0"/>
              <a:t>), adhere to endothelial cells, invade and cause necrosis. </a:t>
            </a:r>
          </a:p>
          <a:p>
            <a:endParaRPr lang="en-US" sz="2800" dirty="0"/>
          </a:p>
          <a:p>
            <a:r>
              <a:rPr lang="en-US" sz="2800" dirty="0"/>
              <a:t>They then enter the brain via the blood vessels and by direct extension through the </a:t>
            </a:r>
            <a:r>
              <a:rPr lang="en-US" sz="2800" dirty="0" err="1"/>
              <a:t>cribriform</a:t>
            </a:r>
            <a:r>
              <a:rPr lang="en-US" sz="2800" dirty="0"/>
              <a:t> plate. </a:t>
            </a:r>
          </a:p>
          <a:p>
            <a:endParaRPr lang="en-US" sz="2800" dirty="0"/>
          </a:p>
          <a:p>
            <a:r>
              <a:rPr lang="en-US" sz="2800" dirty="0"/>
              <a:t>This is why they cause death so quickly.</a:t>
            </a:r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1447800" y="685800"/>
            <a:ext cx="61722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/>
              <a:t>Caused by asexual spore formation. 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990600" y="1593850"/>
            <a:ext cx="67818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/>
              <a:t>tiny spores ( airborne) land on the oral and nasal mucosa of humans. </a:t>
            </a: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228600" y="3038475"/>
            <a:ext cx="312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/>
              <a:t>immunologically competent hosts</a:t>
            </a: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457200" y="4410075"/>
            <a:ext cx="29924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phagocytic response</a:t>
            </a:r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auto">
          <a:xfrm>
            <a:off x="3962400" y="4410075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fails </a:t>
            </a:r>
          </a:p>
        </p:txBody>
      </p:sp>
      <p:sp>
        <p:nvSpPr>
          <p:cNvPr id="122888" name="Line 8"/>
          <p:cNvSpPr>
            <a:spLocks noChangeShapeType="1"/>
          </p:cNvSpPr>
          <p:nvPr/>
        </p:nvSpPr>
        <p:spPr bwMode="auto">
          <a:xfrm flipH="1">
            <a:off x="2286000" y="2428875"/>
            <a:ext cx="1295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4800600" y="3190875"/>
            <a:ext cx="310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immunocompromised</a:t>
            </a:r>
          </a:p>
        </p:txBody>
      </p:sp>
      <p:sp>
        <p:nvSpPr>
          <p:cNvPr id="122890" name="Line 10"/>
          <p:cNvSpPr>
            <a:spLocks noChangeShapeType="1"/>
          </p:cNvSpPr>
          <p:nvPr/>
        </p:nvSpPr>
        <p:spPr bwMode="auto">
          <a:xfrm>
            <a:off x="4724400" y="2428875"/>
            <a:ext cx="1371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1" name="Line 11"/>
          <p:cNvSpPr>
            <a:spLocks noChangeShapeType="1"/>
          </p:cNvSpPr>
          <p:nvPr/>
        </p:nvSpPr>
        <p:spPr bwMode="auto">
          <a:xfrm>
            <a:off x="1752600" y="3876675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2" name="Line 12"/>
          <p:cNvSpPr>
            <a:spLocks noChangeShapeType="1"/>
          </p:cNvSpPr>
          <p:nvPr/>
        </p:nvSpPr>
        <p:spPr bwMode="auto">
          <a:xfrm>
            <a:off x="3505200" y="463867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5424488" y="4038600"/>
            <a:ext cx="249555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germination 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hyphae develop</a:t>
            </a:r>
          </a:p>
        </p:txBody>
      </p:sp>
      <p:sp>
        <p:nvSpPr>
          <p:cNvPr id="122894" name="Line 14"/>
          <p:cNvSpPr>
            <a:spLocks noChangeShapeType="1"/>
          </p:cNvSpPr>
          <p:nvPr/>
        </p:nvSpPr>
        <p:spPr bwMode="auto">
          <a:xfrm>
            <a:off x="6400800" y="3581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4419600" y="5410200"/>
            <a:ext cx="4103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hyphae invade blood vessels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4800" y="6248400"/>
            <a:ext cx="8686800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3399"/>
                </a:solidFill>
              </a:rPr>
              <a:t>Thrombosis, </a:t>
            </a:r>
            <a:r>
              <a:rPr lang="en-US" sz="2400" b="1" dirty="0" smtClean="0">
                <a:solidFill>
                  <a:srgbClr val="FF3399"/>
                </a:solidFill>
              </a:rPr>
              <a:t>ischemia &amp; </a:t>
            </a:r>
            <a:r>
              <a:rPr lang="en-US" sz="2400" b="1" dirty="0">
                <a:solidFill>
                  <a:srgbClr val="FF3399"/>
                </a:solidFill>
              </a:rPr>
              <a:t>infarction with dry </a:t>
            </a:r>
            <a:r>
              <a:rPr lang="en-US" sz="2400" b="1" dirty="0" smtClean="0">
                <a:solidFill>
                  <a:srgbClr val="FF3399"/>
                </a:solidFill>
              </a:rPr>
              <a:t>gangrene </a:t>
            </a:r>
            <a:endParaRPr lang="en-US" sz="2400" b="1" dirty="0">
              <a:solidFill>
                <a:srgbClr val="FF3399"/>
              </a:solidFill>
            </a:endParaRPr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6477000" y="49530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800600" y="4648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2899" name="Line 19"/>
          <p:cNvSpPr>
            <a:spLocks noChangeShapeType="1"/>
          </p:cNvSpPr>
          <p:nvPr/>
        </p:nvSpPr>
        <p:spPr bwMode="auto">
          <a:xfrm>
            <a:off x="6477000" y="58578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4267200" y="1219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Clinical features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229600" cy="432511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/>
              <a:t>2 main types of infection occur in human beings: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r>
              <a:rPr lang="en-US" sz="2800" dirty="0" smtClean="0"/>
              <a:t>Superficial- external ears, skin, nails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 smtClean="0"/>
              <a:t>Visceral- </a:t>
            </a:r>
            <a:r>
              <a:rPr lang="en-US" dirty="0" smtClean="0"/>
              <a:t>Pulmonary</a:t>
            </a:r>
          </a:p>
          <a:p>
            <a:pPr>
              <a:buNone/>
            </a:pPr>
            <a:r>
              <a:rPr lang="en-US" dirty="0" smtClean="0"/>
              <a:t>                    GIT</a:t>
            </a:r>
          </a:p>
          <a:p>
            <a:pPr>
              <a:buNone/>
            </a:pPr>
            <a:r>
              <a:rPr lang="en-US" b="1" dirty="0" smtClean="0">
                <a:solidFill>
                  <a:schemeClr val="bg2"/>
                </a:solidFill>
              </a:rPr>
              <a:t>                   </a:t>
            </a:r>
            <a:r>
              <a:rPr lang="en-US" b="1" dirty="0" err="1" smtClean="0">
                <a:solidFill>
                  <a:srgbClr val="FF0000"/>
                </a:solidFill>
              </a:rPr>
              <a:t>Rhinocerebral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124200"/>
            <a:ext cx="3523570" cy="345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mucormycosi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28600"/>
            <a:ext cx="3780182" cy="3276600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 l="50880" r="3355" b="18750"/>
          <a:stretch>
            <a:fillRect/>
          </a:stretch>
        </p:blipFill>
        <p:spPr bwMode="auto">
          <a:xfrm>
            <a:off x="5029200" y="3581400"/>
            <a:ext cx="38862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81000" y="838200"/>
            <a:ext cx="457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/>
              <a:t>Blood-tinged nasal discharge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 Facial pain, </a:t>
            </a:r>
            <a:r>
              <a:rPr lang="en-US" sz="2400" dirty="0" err="1" smtClean="0"/>
              <a:t>Perinasal</a:t>
            </a:r>
            <a:r>
              <a:rPr lang="en-US" sz="2400" dirty="0" smtClean="0"/>
              <a:t> swelling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 Black, necrotic crusting of septum and </a:t>
            </a:r>
            <a:r>
              <a:rPr lang="en-US" sz="2400" dirty="0" err="1" smtClean="0"/>
              <a:t>turbinates</a:t>
            </a:r>
            <a:endParaRPr lang="en-US" sz="2400" dirty="0" smtClean="0"/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 Oral ulcers with areas of bony denudation</a:t>
            </a:r>
          </a:p>
          <a:p>
            <a:pPr>
              <a:buFontTx/>
              <a:buChar char="•"/>
            </a:pPr>
            <a:endParaRPr lang="en-US" sz="2400" dirty="0" smtClean="0"/>
          </a:p>
          <a:p>
            <a:pPr>
              <a:buFontTx/>
              <a:buChar char="•"/>
            </a:pPr>
            <a:r>
              <a:rPr lang="en-US" sz="2400" dirty="0" smtClean="0"/>
              <a:t> The necrosis may extend to the </a:t>
            </a:r>
            <a:r>
              <a:rPr lang="en-US" sz="2400" dirty="0" err="1" smtClean="0"/>
              <a:t>paranasal</a:t>
            </a:r>
            <a:r>
              <a:rPr lang="en-US" sz="2400" dirty="0" smtClean="0"/>
              <a:t> sinuses &amp; orbital cavity, with the development of sinus tracts and sloughing of tissue.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INFEC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85800"/>
            <a:ext cx="8001000" cy="5254625"/>
          </a:xfrm>
          <a:prstGeom prst="rect">
            <a:avLst/>
          </a:prstGeom>
          <a:noFill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209800" y="6172200"/>
            <a:ext cx="4633913" cy="3968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sz="2000"/>
              <a:t>NON-SEPTATE HYPHAE OF MUCOR </a:t>
            </a:r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 flipV="1">
            <a:off x="3200400" y="3276600"/>
            <a:ext cx="15240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28600"/>
            <a:ext cx="6477000" cy="4916287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609600" y="5257800"/>
            <a:ext cx="800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Numerous </a:t>
            </a:r>
            <a:r>
              <a:rPr lang="en-US" sz="2000" dirty="0" err="1" smtClean="0">
                <a:solidFill>
                  <a:srgbClr val="002060"/>
                </a:solidFill>
              </a:rPr>
              <a:t>nonseptate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hyphae</a:t>
            </a:r>
            <a:r>
              <a:rPr lang="en-US" sz="2000" dirty="0" smtClean="0">
                <a:solidFill>
                  <a:srgbClr val="002060"/>
                </a:solidFill>
              </a:rPr>
              <a:t> invaded the lumen of a large blood vessel, causing thrombosis, typical for disseminated </a:t>
            </a:r>
            <a:r>
              <a:rPr lang="en-US" sz="2000" dirty="0" err="1" smtClean="0">
                <a:solidFill>
                  <a:srgbClr val="002060"/>
                </a:solidFill>
              </a:rPr>
              <a:t>zygomycosis</a:t>
            </a:r>
            <a:r>
              <a:rPr lang="en-US" sz="2000" dirty="0" smtClean="0">
                <a:solidFill>
                  <a:srgbClr val="002060"/>
                </a:solidFill>
              </a:rPr>
              <a:t>. The </a:t>
            </a:r>
            <a:r>
              <a:rPr lang="en-US" sz="2000" dirty="0" err="1" smtClean="0">
                <a:solidFill>
                  <a:srgbClr val="002060"/>
                </a:solidFill>
              </a:rPr>
              <a:t>hyphae</a:t>
            </a:r>
            <a:r>
              <a:rPr lang="en-US" sz="2000" dirty="0" smtClean="0">
                <a:solidFill>
                  <a:srgbClr val="002060"/>
                </a:solidFill>
              </a:rPr>
              <a:t> are broad (5 to 20 </a:t>
            </a:r>
            <a:r>
              <a:rPr lang="en-US" sz="2000" dirty="0" smtClean="0">
                <a:solidFill>
                  <a:srgbClr val="002060"/>
                </a:solidFill>
                <a:cs typeface="Arial" pitchFamily="34" charset="0"/>
              </a:rPr>
              <a:t>µ</a:t>
            </a:r>
            <a:r>
              <a:rPr lang="en-US" sz="2000" dirty="0" smtClean="0">
                <a:solidFill>
                  <a:srgbClr val="002060"/>
                </a:solidFill>
              </a:rPr>
              <a:t>m or more in width), have thin walls, and branch irregularly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54273"/>
          <p:cNvSpPr>
            <a:spLocks noGrp="1" noChangeArrowheads="1"/>
          </p:cNvSpPr>
          <p:nvPr>
            <p:ph type="title"/>
          </p:nvPr>
        </p:nvSpPr>
        <p:spPr>
          <a:xfrm>
            <a:off x="304800" y="6858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Aspergillosis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54275" name="Text Placeholder 54274"/>
          <p:cNvSpPr>
            <a:spLocks noGrp="1" noChangeArrowheads="1"/>
          </p:cNvSpPr>
          <p:nvPr>
            <p:ph type="body" idx="1"/>
          </p:nvPr>
        </p:nvSpPr>
        <p:spPr>
          <a:xfrm>
            <a:off x="304800" y="2209800"/>
            <a:ext cx="8382000" cy="4364736"/>
          </a:xfrm>
        </p:spPr>
        <p:txBody>
          <a:bodyPr>
            <a:normAutofit/>
          </a:bodyPr>
          <a:lstStyle/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This is caused by organism of </a:t>
            </a:r>
            <a:r>
              <a:rPr lang="en-US" dirty="0" err="1" smtClean="0"/>
              <a:t>Aspergillus</a:t>
            </a:r>
            <a:r>
              <a:rPr lang="en-US" dirty="0" smtClean="0"/>
              <a:t> species.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en-US" dirty="0" smtClean="0"/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It is opportunistic fungi. 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/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Immunocompromised </a:t>
            </a:r>
            <a:r>
              <a:rPr lang="en-US" dirty="0" err="1" smtClean="0"/>
              <a:t>pateints</a:t>
            </a:r>
            <a:r>
              <a:rPr lang="en-US" dirty="0" smtClean="0"/>
              <a:t> are susceptible.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/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2 forms: invasive and non-invasive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/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It is found on decaying vegetables &amp; compost</a:t>
            </a:r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dirty="0" smtClean="0"/>
          </a:p>
          <a:p>
            <a:pPr marL="411480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/>
          </a:p>
        </p:txBody>
      </p:sp>
      <p:pic>
        <p:nvPicPr>
          <p:cNvPr id="5122" name="Picture 2" descr="C:\Users\intel\Desktop\pics\Aspergillosis-tum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52400"/>
            <a:ext cx="3147060" cy="2045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314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hape 55298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229600" cy="47244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Clinical features</a:t>
            </a:r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   - Pulmonary </a:t>
            </a:r>
            <a:r>
              <a:rPr lang="en-US" dirty="0" err="1" smtClean="0"/>
              <a:t>aspergillosis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   - </a:t>
            </a:r>
            <a:r>
              <a:rPr lang="en-US" dirty="0" err="1" smtClean="0">
                <a:solidFill>
                  <a:srgbClr val="FF0000"/>
                </a:solidFill>
              </a:rPr>
              <a:t>Aspergilloma</a:t>
            </a:r>
            <a:r>
              <a:rPr lang="en-US" dirty="0" smtClean="0"/>
              <a:t>-  Mass of fungal </a:t>
            </a:r>
            <a:r>
              <a:rPr lang="en-US" dirty="0" err="1" smtClean="0"/>
              <a:t>hyphae</a:t>
            </a:r>
            <a:r>
              <a:rPr lang="en-US" dirty="0" smtClean="0"/>
              <a:t> in maxillary sinus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   - In allergic </a:t>
            </a:r>
            <a:r>
              <a:rPr lang="en-US" dirty="0" err="1" smtClean="0"/>
              <a:t>aspergillosis</a:t>
            </a:r>
            <a:r>
              <a:rPr lang="en-US" dirty="0" smtClean="0"/>
              <a:t> there is asthma, abnormal </a:t>
            </a:r>
            <a:r>
              <a:rPr lang="en-US" dirty="0" err="1" smtClean="0"/>
              <a:t>bronchograms</a:t>
            </a:r>
            <a:r>
              <a:rPr lang="en-US" dirty="0" smtClean="0"/>
              <a:t>, </a:t>
            </a:r>
            <a:r>
              <a:rPr lang="en-US" dirty="0" err="1" smtClean="0"/>
              <a:t>eosinophilia</a:t>
            </a:r>
            <a:r>
              <a:rPr lang="en-US" dirty="0" smtClean="0"/>
              <a:t> and high serum </a:t>
            </a:r>
            <a:r>
              <a:rPr lang="en-US" dirty="0" err="1" smtClean="0"/>
              <a:t>IgE</a:t>
            </a:r>
            <a:r>
              <a:rPr lang="en-US" dirty="0" smtClean="0"/>
              <a:t>.</a:t>
            </a:r>
          </a:p>
          <a:p>
            <a:pPr marL="411480">
              <a:buNone/>
              <a:defRPr/>
            </a:pPr>
            <a:endParaRPr lang="en-US" dirty="0" smtClean="0"/>
          </a:p>
          <a:p>
            <a:pPr marL="411480">
              <a:buFont typeface="Wingdings"/>
              <a:buChar char=""/>
              <a:defRPr/>
            </a:pPr>
            <a:r>
              <a:rPr lang="en-US" dirty="0" smtClean="0">
                <a:solidFill>
                  <a:srgbClr val="0070C0"/>
                </a:solidFill>
              </a:rPr>
              <a:t>The fungus is very prone to invading blood vessels and this results in thrombosis and infarction.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3" name="Picture 4" descr="DSC00841"/>
          <p:cNvPicPr>
            <a:picLocks noChangeAspect="1" noChangeArrowheads="1"/>
          </p:cNvPicPr>
          <p:nvPr/>
        </p:nvPicPr>
        <p:blipFill>
          <a:blip r:embed="rId3" cstate="print"/>
          <a:srcRect l="10866" t="16837" r="9576" b="14136"/>
          <a:stretch>
            <a:fillRect/>
          </a:stretch>
        </p:blipFill>
        <p:spPr>
          <a:xfrm>
            <a:off x="5412874" y="152400"/>
            <a:ext cx="3617494" cy="2514600"/>
          </a:xfrm>
          <a:prstGeom prst="rect">
            <a:avLst/>
          </a:prstGeom>
          <a:ln>
            <a:solidFill>
              <a:srgbClr val="0099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858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DSC0084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8340" t="18520" r="12102" b="14136"/>
          <a:stretch>
            <a:fillRect/>
          </a:stretch>
        </p:blipFill>
        <p:spPr>
          <a:xfrm>
            <a:off x="152400" y="228600"/>
            <a:ext cx="5791200" cy="4267200"/>
          </a:xfrm>
          <a:ln>
            <a:solidFill>
              <a:srgbClr val="0099FF"/>
            </a:solidFill>
          </a:ln>
        </p:spPr>
      </p:pic>
      <p:pic>
        <p:nvPicPr>
          <p:cNvPr id="3" name="Picture 4" descr="DSC00840"/>
          <p:cNvPicPr>
            <a:picLocks noChangeAspect="1" noChangeArrowheads="1"/>
          </p:cNvPicPr>
          <p:nvPr/>
        </p:nvPicPr>
        <p:blipFill>
          <a:blip r:embed="rId4" cstate="print"/>
          <a:srcRect l="9602" t="15152" r="9576" b="15819"/>
          <a:stretch>
            <a:fillRect/>
          </a:stretch>
        </p:blipFill>
        <p:spPr>
          <a:xfrm>
            <a:off x="4064876" y="2895600"/>
            <a:ext cx="4926724" cy="3810000"/>
          </a:xfrm>
          <a:prstGeom prst="rect">
            <a:avLst/>
          </a:prstGeom>
          <a:ln>
            <a:solidFill>
              <a:srgbClr val="0099FF"/>
            </a:solidFill>
          </a:ln>
        </p:spPr>
      </p:pic>
      <p:pic>
        <p:nvPicPr>
          <p:cNvPr id="4" name="Picture 3" descr="C:\Users\intel\Desktop\pics\B2501083-Aspergillus_fungus,_SEM_342x1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362200"/>
            <a:ext cx="3491948" cy="2362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38200" y="5257800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/>
              <a:t>SEPTATE HYPHAE WHICH BRANCH AT ACUTE ANGLE</a:t>
            </a:r>
          </a:p>
        </p:txBody>
      </p:sp>
    </p:spTree>
    <p:extLst>
      <p:ext uri="{BB962C8B-B14F-4D97-AF65-F5344CB8AC3E}">
        <p14:creationId xmlns:p14="http://schemas.microsoft.com/office/powerpoint/2010/main" xmlns="" val="400227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85800"/>
            <a:ext cx="8229600" cy="56038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</a:rPr>
              <a:t>TERMS APPLIED TO FUNGI</a:t>
            </a:r>
          </a:p>
        </p:txBody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8991600" cy="5029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/>
              <a:t>Hyphae :</a:t>
            </a:r>
            <a:r>
              <a:rPr lang="en-US" dirty="0" smtClean="0"/>
              <a:t> Are long filaments or strands of cells, develop from germinating spores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6628" name="Picture 6" descr="Copy of DSC04013"/>
          <p:cNvPicPr>
            <a:picLocks noChangeAspect="1" noChangeArrowheads="1"/>
          </p:cNvPicPr>
          <p:nvPr/>
        </p:nvPicPr>
        <p:blipFill>
          <a:blip r:embed="rId3">
            <a:lum bright="42000" contras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20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80897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u="sng" dirty="0" smtClean="0"/>
              <a:t>North American </a:t>
            </a:r>
            <a:r>
              <a:rPr lang="en-US" u="sng" dirty="0" err="1" smtClean="0"/>
              <a:t>blastomycosis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66563" name="Shape 80898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229600" cy="3581400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dirty="0" smtClean="0"/>
              <a:t>Synonyms: </a:t>
            </a:r>
            <a:r>
              <a:rPr lang="en-US" dirty="0" err="1" smtClean="0"/>
              <a:t>Gilchrist”s</a:t>
            </a:r>
            <a:r>
              <a:rPr lang="en-US" dirty="0" smtClean="0"/>
              <a:t> disease</a:t>
            </a:r>
          </a:p>
          <a:p>
            <a:pPr eaLnBrk="1" hangingPunct="1"/>
            <a:r>
              <a:rPr lang="en-US" dirty="0" smtClean="0"/>
              <a:t>Caused by </a:t>
            </a:r>
            <a:r>
              <a:rPr lang="en-US" dirty="0" err="1" smtClean="0">
                <a:solidFill>
                  <a:srgbClr val="FF0000"/>
                </a:solidFill>
              </a:rPr>
              <a:t>Blastomyces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dermatitidis</a:t>
            </a:r>
            <a:endParaRPr lang="en-US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dirty="0" smtClean="0"/>
              <a:t>Manifests as: </a:t>
            </a:r>
            <a:r>
              <a:rPr lang="en-US" dirty="0" err="1" smtClean="0"/>
              <a:t>Cutaneous</a:t>
            </a:r>
            <a:r>
              <a:rPr lang="en-US" dirty="0" smtClean="0"/>
              <a:t> form </a:t>
            </a:r>
          </a:p>
          <a:p>
            <a:pPr eaLnBrk="1" hangingPunct="1">
              <a:buNone/>
            </a:pPr>
            <a:r>
              <a:rPr lang="en-US" dirty="0" smtClean="0"/>
              <a:t>                             Systemic form.</a:t>
            </a:r>
          </a:p>
          <a:p>
            <a:pPr eaLnBrk="1" hangingPunct="1"/>
            <a:endParaRPr lang="en-US" dirty="0" smtClean="0"/>
          </a:p>
          <a:p>
            <a:r>
              <a:rPr lang="en-US" dirty="0" smtClean="0"/>
              <a:t>Infection spreads </a:t>
            </a:r>
            <a:r>
              <a:rPr lang="en-US" dirty="0" smtClean="0">
                <a:solidFill>
                  <a:srgbClr val="FF0000"/>
                </a:solidFill>
              </a:rPr>
              <a:t>through the subcutaneous tissues </a:t>
            </a:r>
            <a:r>
              <a:rPr lang="en-US" dirty="0" smtClean="0"/>
              <a:t>and become disseminated in the blood stream.</a:t>
            </a:r>
          </a:p>
          <a:p>
            <a:r>
              <a:rPr lang="en-US" b="1" dirty="0" smtClean="0"/>
              <a:t>Tiny ulcers </a:t>
            </a:r>
            <a:r>
              <a:rPr lang="en-US" dirty="0" smtClean="0"/>
              <a:t>may be the chief feature.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8194" name="Picture 2" descr="C:\Users\intel\Desktop\pics\image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152400"/>
            <a:ext cx="1524000" cy="1327354"/>
          </a:xfrm>
          <a:prstGeom prst="rect">
            <a:avLst/>
          </a:prstGeom>
          <a:noFill/>
        </p:spPr>
      </p:pic>
      <p:pic>
        <p:nvPicPr>
          <p:cNvPr id="5" name="Picture 2" descr="C:\Users\intel\Desktop\pics\blastomycosi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6475" y="4610733"/>
            <a:ext cx="3057525" cy="2213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7253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DSC0083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4345" t="23862" r="18178" b="6682"/>
          <a:stretch>
            <a:fillRect/>
          </a:stretch>
        </p:blipFill>
        <p:spPr>
          <a:xfrm>
            <a:off x="228600" y="152400"/>
            <a:ext cx="4343400" cy="4876800"/>
          </a:xfrm>
          <a:ln>
            <a:solidFill>
              <a:srgbClr val="0099FF"/>
            </a:solidFill>
          </a:ln>
        </p:spPr>
      </p:pic>
      <p:pic>
        <p:nvPicPr>
          <p:cNvPr id="1026" name="Picture 2" descr="C:\Users\intel\Desktop\pics\bla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3144" y="304800"/>
            <a:ext cx="4248456" cy="3124200"/>
          </a:xfrm>
          <a:prstGeom prst="rect">
            <a:avLst/>
          </a:prstGeom>
          <a:noFill/>
        </p:spPr>
      </p:pic>
      <p:pic>
        <p:nvPicPr>
          <p:cNvPr id="1027" name="Picture 3" descr="C:\Users\intel\Desktop\pics\blast north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496200"/>
            <a:ext cx="4267200" cy="3148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103674"/>
            <a:ext cx="464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 Lesions begin as small red papules which increase in size and form tiny </a:t>
            </a:r>
            <a:r>
              <a:rPr lang="en-US" dirty="0" err="1" smtClean="0"/>
              <a:t>miliary</a:t>
            </a:r>
            <a:r>
              <a:rPr lang="en-US" dirty="0" smtClean="0"/>
              <a:t> abscess or pustules which may ulcerate to discharge the pus through sinus.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Crateriform</a:t>
            </a:r>
            <a:r>
              <a:rPr lang="en-US" dirty="0" smtClean="0"/>
              <a:t> lesions—Exhibit </a:t>
            </a:r>
            <a:r>
              <a:rPr lang="en-US" dirty="0" err="1" smtClean="0"/>
              <a:t>indurated</a:t>
            </a:r>
            <a:r>
              <a:rPr lang="en-US" dirty="0" smtClean="0"/>
              <a:t>, elevated borders </a:t>
            </a:r>
          </a:p>
        </p:txBody>
      </p:sp>
    </p:spTree>
    <p:extLst>
      <p:ext uri="{BB962C8B-B14F-4D97-AF65-F5344CB8AC3E}">
        <p14:creationId xmlns:p14="http://schemas.microsoft.com/office/powerpoint/2010/main" xmlns="" val="399928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ntel\Desktop\pics\blast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533400"/>
            <a:ext cx="4824663" cy="3886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" y="4800600"/>
            <a:ext cx="899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Laboratory diagnosis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Microscopically— Chronic </a:t>
            </a:r>
            <a:r>
              <a:rPr lang="en-US" sz="2000" dirty="0" err="1" smtClean="0"/>
              <a:t>granulomatous</a:t>
            </a:r>
            <a:r>
              <a:rPr lang="en-US" sz="2000" dirty="0" smtClean="0"/>
              <a:t> infections, </a:t>
            </a:r>
            <a:r>
              <a:rPr lang="en-US" sz="2000" dirty="0" err="1" smtClean="0"/>
              <a:t>inflammed</a:t>
            </a:r>
            <a:r>
              <a:rPr lang="en-US" sz="2000" dirty="0" smtClean="0"/>
              <a:t> connective tissue shows giant cells and macrophages, typical round organism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Doubly </a:t>
            </a:r>
            <a:r>
              <a:rPr lang="en-US" sz="2000" dirty="0" err="1" smtClean="0">
                <a:solidFill>
                  <a:srgbClr val="FF0000"/>
                </a:solidFill>
              </a:rPr>
              <a:t>refractile</a:t>
            </a:r>
            <a:r>
              <a:rPr lang="en-US" sz="2000" dirty="0" smtClean="0">
                <a:solidFill>
                  <a:srgbClr val="FF0000"/>
                </a:solidFill>
              </a:rPr>
              <a:t> capsule</a:t>
            </a:r>
            <a:r>
              <a:rPr lang="en-US" sz="20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Organisms are measuring about 5-15 microns in diameter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err="1" smtClean="0"/>
              <a:t>Microabscess</a:t>
            </a:r>
            <a:r>
              <a:rPr lang="en-US" sz="2000" dirty="0" smtClean="0"/>
              <a:t> are frequently found</a:t>
            </a:r>
            <a:endParaRPr lang="en-US" sz="2000" dirty="0"/>
          </a:p>
        </p:txBody>
      </p:sp>
      <p:pic>
        <p:nvPicPr>
          <p:cNvPr id="5123" name="Picture 3" descr="C:\Users\intel\Desktop\pics\blasto north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838200"/>
            <a:ext cx="3429000" cy="2981325"/>
          </a:xfrm>
          <a:prstGeom prst="rect">
            <a:avLst/>
          </a:prstGeom>
          <a:noFill/>
        </p:spPr>
      </p:pic>
      <p:pic>
        <p:nvPicPr>
          <p:cNvPr id="7" name="Picture 2" descr="C:\Users\intel\Desktop\pics\images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962400"/>
            <a:ext cx="1137356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4629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86017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South American </a:t>
            </a: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blastomycosis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4755" name="Shape 86018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5257800" cy="5029200"/>
          </a:xfrm>
        </p:spPr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en-US" dirty="0" smtClean="0"/>
              <a:t>Synonym: Lutz’s disease, </a:t>
            </a:r>
            <a:r>
              <a:rPr lang="en-US" dirty="0" err="1" smtClean="0"/>
              <a:t>paracoccidiodomycosis</a:t>
            </a:r>
            <a:endParaRPr lang="en-US" dirty="0" smtClean="0"/>
          </a:p>
          <a:p>
            <a:pPr algn="just" eaLnBrk="1" hangingPunct="1">
              <a:buNone/>
            </a:pPr>
            <a:endParaRPr lang="en-US" dirty="0" smtClean="0"/>
          </a:p>
          <a:p>
            <a:pPr algn="just" eaLnBrk="1" hangingPunct="1"/>
            <a:r>
              <a:rPr lang="en-US" dirty="0" smtClean="0"/>
              <a:t>Caused by: </a:t>
            </a:r>
            <a:r>
              <a:rPr lang="en-US" dirty="0" err="1" smtClean="0"/>
              <a:t>Blastomyces</a:t>
            </a:r>
            <a:r>
              <a:rPr lang="en-US" dirty="0" smtClean="0"/>
              <a:t>                          (</a:t>
            </a:r>
            <a:r>
              <a:rPr lang="en-US" dirty="0" err="1" smtClean="0"/>
              <a:t>Paracoccidiodes</a:t>
            </a:r>
            <a:r>
              <a:rPr lang="en-US" dirty="0" smtClean="0"/>
              <a:t>) </a:t>
            </a:r>
            <a:r>
              <a:rPr lang="en-US" dirty="0" err="1" smtClean="0"/>
              <a:t>brasiliensis</a:t>
            </a:r>
            <a:r>
              <a:rPr lang="en-US" dirty="0" smtClean="0"/>
              <a:t>- Dimorphic fungus.</a:t>
            </a:r>
          </a:p>
          <a:p>
            <a:pPr algn="just" eaLnBrk="1" hangingPunct="1"/>
            <a:endParaRPr lang="en-US" dirty="0" smtClean="0"/>
          </a:p>
          <a:p>
            <a:pPr algn="just"/>
            <a:r>
              <a:rPr lang="en-US" dirty="0" smtClean="0"/>
              <a:t>From periodontal ligament and extracted cavity the organisms reach lymph node producing </a:t>
            </a:r>
            <a:r>
              <a:rPr lang="en-US" dirty="0" err="1" smtClean="0"/>
              <a:t>lymohadenopathy</a:t>
            </a:r>
            <a:r>
              <a:rPr lang="en-US" dirty="0" smtClean="0"/>
              <a:t> 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Wide spread oral ulcerations- “</a:t>
            </a:r>
            <a:r>
              <a:rPr lang="en-US" dirty="0" smtClean="0">
                <a:solidFill>
                  <a:srgbClr val="FF0000"/>
                </a:solidFill>
              </a:rPr>
              <a:t>Mulberry like ulcerations</a:t>
            </a:r>
            <a:r>
              <a:rPr lang="en-US" dirty="0" smtClean="0"/>
              <a:t>”</a:t>
            </a:r>
          </a:p>
        </p:txBody>
      </p:sp>
      <p:pic>
        <p:nvPicPr>
          <p:cNvPr id="4098" name="Picture 2" descr="C:\Users\intel\Desktop\pics\south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1" y="1600200"/>
            <a:ext cx="3657600" cy="2438400"/>
          </a:xfrm>
          <a:prstGeom prst="rect">
            <a:avLst/>
          </a:prstGeom>
          <a:noFill/>
        </p:spPr>
      </p:pic>
      <p:pic>
        <p:nvPicPr>
          <p:cNvPr id="4099" name="Picture 3" descr="C:\Users\intel\Desktop\pics\south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4191000"/>
            <a:ext cx="3581400" cy="2583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8362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DSC0083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0866" t="23570" r="5788" b="2350"/>
          <a:stretch>
            <a:fillRect/>
          </a:stretch>
        </p:blipFill>
        <p:spPr>
          <a:xfrm>
            <a:off x="152400" y="228600"/>
            <a:ext cx="5715000" cy="4114800"/>
          </a:xfrm>
          <a:ln>
            <a:solidFill>
              <a:srgbClr val="0099FF"/>
            </a:solidFill>
          </a:ln>
        </p:spPr>
      </p:pic>
      <p:pic>
        <p:nvPicPr>
          <p:cNvPr id="7170" name="Picture 2" descr="C:\Users\intel\Desktop\pics\Id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5410200"/>
            <a:ext cx="1648558" cy="12001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" y="4419600"/>
            <a:ext cx="342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cs typeface="Arial" pitchFamily="34" charset="0"/>
              </a:rPr>
              <a:t>“Mickey mouse ears”</a:t>
            </a:r>
            <a:endParaRPr lang="en-US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6324600" y="3124200"/>
            <a:ext cx="26132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“</a:t>
            </a:r>
            <a:r>
              <a:rPr lang="en-US" sz="2400" i="1" dirty="0" smtClean="0">
                <a:solidFill>
                  <a:srgbClr val="FF0000"/>
                </a:solidFill>
                <a:cs typeface="Arial" pitchFamily="34" charset="0"/>
              </a:rPr>
              <a:t>Mariner’s wheel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”</a:t>
            </a:r>
            <a:endParaRPr lang="en-US" dirty="0"/>
          </a:p>
        </p:txBody>
      </p:sp>
      <p:pic>
        <p:nvPicPr>
          <p:cNvPr id="7171" name="Picture 3" descr="C:\Users\intel\Desktop\pics\south blasto.jpg"/>
          <p:cNvPicPr>
            <a:picLocks noChangeAspect="1" noChangeArrowheads="1"/>
          </p:cNvPicPr>
          <p:nvPr/>
        </p:nvPicPr>
        <p:blipFill>
          <a:blip r:embed="rId5"/>
          <a:srcRect l="21585" t="15743" r="28688" b="34189"/>
          <a:stretch>
            <a:fillRect/>
          </a:stretch>
        </p:blipFill>
        <p:spPr bwMode="auto">
          <a:xfrm>
            <a:off x="4495800" y="3706586"/>
            <a:ext cx="4419600" cy="299901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19800" y="609600"/>
            <a:ext cx="25146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/>
              <a:t>Size varies between 10 and 60 microns, which is considerably larger. </a:t>
            </a:r>
          </a:p>
        </p:txBody>
      </p:sp>
    </p:spTree>
    <p:extLst>
      <p:ext uri="{BB962C8B-B14F-4D97-AF65-F5344CB8AC3E}">
        <p14:creationId xmlns:p14="http://schemas.microsoft.com/office/powerpoint/2010/main" xmlns="" val="120934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4817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Histoplasmosis</a:t>
            </a: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 (Darling’s disease)</a:t>
            </a:r>
          </a:p>
        </p:txBody>
      </p:sp>
      <p:sp>
        <p:nvSpPr>
          <p:cNvPr id="34819" name="Text Placeholder 34818"/>
          <p:cNvSpPr>
            <a:spLocks noGrp="1" noChangeArrowheads="1"/>
          </p:cNvSpPr>
          <p:nvPr>
            <p:ph type="body" idx="1"/>
          </p:nvPr>
        </p:nvSpPr>
        <p:spPr>
          <a:xfrm>
            <a:off x="152400" y="1600200"/>
            <a:ext cx="4572000" cy="5257800"/>
          </a:xfrm>
        </p:spPr>
        <p:txBody>
          <a:bodyPr>
            <a:normAutofit fontScale="77500" lnSpcReduction="20000"/>
          </a:bodyPr>
          <a:lstStyle/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sz="1600" dirty="0" smtClean="0"/>
          </a:p>
          <a:p>
            <a:pPr marL="41148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00" dirty="0" smtClean="0"/>
              <a:t> </a:t>
            </a:r>
            <a:endParaRPr lang="en-US" sz="3100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100" dirty="0" err="1" smtClean="0"/>
              <a:t>Histoplasma</a:t>
            </a:r>
            <a:r>
              <a:rPr lang="en-US" sz="3100" dirty="0" smtClean="0"/>
              <a:t> </a:t>
            </a:r>
            <a:r>
              <a:rPr lang="en-US" sz="3100" dirty="0" err="1" smtClean="0"/>
              <a:t>capsulatum</a:t>
            </a:r>
            <a:r>
              <a:rPr lang="en-US" sz="3100" dirty="0" smtClean="0"/>
              <a:t>- dimorphic fungus.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3100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100" dirty="0" smtClean="0"/>
              <a:t>Soil , excreta of birds- pigeons, starlings and blackbirds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en-US" sz="3100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100" dirty="0" smtClean="0"/>
              <a:t>Inhalation of spores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sz="3100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100" dirty="0" smtClean="0"/>
              <a:t>Oral lesions are common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sz="3100" dirty="0" smtClean="0"/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3100" dirty="0" smtClean="0"/>
              <a:t>Predilection for- </a:t>
            </a:r>
            <a:r>
              <a:rPr lang="en-US" sz="3100" dirty="0" smtClean="0">
                <a:solidFill>
                  <a:srgbClr val="FF0000"/>
                </a:solidFill>
              </a:rPr>
              <a:t>“RETICULOENDOTHELIAL SYSTEM” – </a:t>
            </a:r>
          </a:p>
          <a:p>
            <a:pPr marL="155448" indent="0" eaLnBrk="1" fontAlgn="auto" hangingPunct="1">
              <a:spcAft>
                <a:spcPts val="0"/>
              </a:spcAft>
              <a:buNone/>
              <a:defRPr/>
            </a:pPr>
            <a:r>
              <a:rPr lang="en-US" sz="3100" dirty="0" smtClean="0"/>
              <a:t>    (spleen, liver, LN)</a:t>
            </a:r>
          </a:p>
          <a:p>
            <a:pPr marL="41148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sz="3100" dirty="0" smtClean="0"/>
          </a:p>
          <a:p>
            <a:pPr marL="41148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1600" dirty="0" smtClean="0"/>
          </a:p>
        </p:txBody>
      </p:sp>
      <p:pic>
        <p:nvPicPr>
          <p:cNvPr id="2050" name="Picture 2" descr="C:\Users\intel\Desktop\pics\id7_histoplasmosis07.jpg"/>
          <p:cNvPicPr>
            <a:picLocks noChangeAspect="1" noChangeArrowheads="1"/>
          </p:cNvPicPr>
          <p:nvPr/>
        </p:nvPicPr>
        <p:blipFill>
          <a:blip r:embed="rId3"/>
          <a:srcRect t="1934" b="10221"/>
          <a:stretch>
            <a:fillRect/>
          </a:stretch>
        </p:blipFill>
        <p:spPr bwMode="auto">
          <a:xfrm>
            <a:off x="4495800" y="1828800"/>
            <a:ext cx="44704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346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Placeholder 36866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5334000" cy="6019800"/>
          </a:xfrm>
        </p:spPr>
        <p:txBody>
          <a:bodyPr>
            <a:normAutofit fontScale="85000" lnSpcReduction="20000"/>
          </a:bodyPr>
          <a:lstStyle/>
          <a:p>
            <a:pPr marL="411480" algn="just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4400" dirty="0" smtClean="0"/>
              <a:t>Clinical features</a:t>
            </a:r>
          </a:p>
          <a:p>
            <a:pPr marL="411480" algn="just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/>
          </a:p>
          <a:p>
            <a:pPr marL="411480" algn="just">
              <a:defRPr/>
            </a:pPr>
            <a:r>
              <a:rPr lang="en-US" dirty="0" smtClean="0"/>
              <a:t>The oral lesions appear </a:t>
            </a:r>
            <a:r>
              <a:rPr lang="en-US" dirty="0" smtClean="0">
                <a:solidFill>
                  <a:srgbClr val="FF0000"/>
                </a:solidFill>
              </a:rPr>
              <a:t>as nodular, ulcerative or vegetative lesions </a:t>
            </a:r>
            <a:r>
              <a:rPr lang="en-US" dirty="0" smtClean="0"/>
              <a:t>on the </a:t>
            </a:r>
            <a:r>
              <a:rPr lang="en-US" dirty="0" err="1" smtClean="0"/>
              <a:t>buccal</a:t>
            </a:r>
            <a:r>
              <a:rPr lang="en-US" dirty="0" smtClean="0"/>
              <a:t> mucosa, </a:t>
            </a:r>
            <a:r>
              <a:rPr lang="en-US" dirty="0" err="1" smtClean="0"/>
              <a:t>gingiva</a:t>
            </a:r>
            <a:r>
              <a:rPr lang="en-US" dirty="0" smtClean="0"/>
              <a:t>, tongue, palate or lips.</a:t>
            </a:r>
          </a:p>
          <a:p>
            <a:pPr marL="411480" algn="just">
              <a:buNone/>
              <a:defRPr/>
            </a:pPr>
            <a:endParaRPr lang="en-US" dirty="0" smtClean="0"/>
          </a:p>
          <a:p>
            <a:pPr marL="411480" algn="just">
              <a:defRPr/>
            </a:pPr>
            <a:r>
              <a:rPr lang="en-US" dirty="0" smtClean="0"/>
              <a:t>Chronic low grade fever, productive cough, </a:t>
            </a:r>
            <a:r>
              <a:rPr lang="en-US" dirty="0" err="1" smtClean="0"/>
              <a:t>spleenomegaly</a:t>
            </a:r>
            <a:r>
              <a:rPr lang="en-US" dirty="0" smtClean="0"/>
              <a:t>, </a:t>
            </a:r>
            <a:r>
              <a:rPr lang="en-US" dirty="0" err="1" smtClean="0"/>
              <a:t>hepatomegaly</a:t>
            </a:r>
            <a:r>
              <a:rPr lang="en-US" dirty="0" smtClean="0"/>
              <a:t> and </a:t>
            </a:r>
            <a:r>
              <a:rPr lang="en-US" dirty="0" err="1" smtClean="0"/>
              <a:t>lymphadenopathy</a:t>
            </a:r>
            <a:r>
              <a:rPr lang="en-US" dirty="0" smtClean="0"/>
              <a:t>.</a:t>
            </a:r>
          </a:p>
          <a:p>
            <a:pPr marL="411480" algn="just">
              <a:buNone/>
              <a:defRPr/>
            </a:pPr>
            <a:endParaRPr lang="en-US" dirty="0" smtClean="0"/>
          </a:p>
          <a:p>
            <a:pPr marL="411480" algn="just">
              <a:defRPr/>
            </a:pPr>
            <a:r>
              <a:rPr lang="en-US" dirty="0" smtClean="0"/>
              <a:t>Mild, manifesting only local lesions such as subcutaneous nodules or </a:t>
            </a:r>
            <a:r>
              <a:rPr lang="en-US" dirty="0" err="1" smtClean="0"/>
              <a:t>suppurative</a:t>
            </a:r>
            <a:r>
              <a:rPr lang="en-US" dirty="0" smtClean="0"/>
              <a:t> arthritis or </a:t>
            </a:r>
            <a:r>
              <a:rPr lang="en-US" dirty="0" err="1" smtClean="0"/>
              <a:t>histoplasmin</a:t>
            </a:r>
            <a:r>
              <a:rPr lang="en-US" dirty="0" smtClean="0"/>
              <a:t> skin reaction  and </a:t>
            </a:r>
            <a:r>
              <a:rPr lang="en-US" b="1" dirty="0" smtClean="0">
                <a:solidFill>
                  <a:srgbClr val="FF0000"/>
                </a:solidFill>
              </a:rPr>
              <a:t>calcified pulmonary nodule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</a:p>
          <a:p>
            <a:pPr marL="411480" algn="just">
              <a:defRPr/>
            </a:pPr>
            <a:endParaRPr lang="en-US" dirty="0" smtClean="0"/>
          </a:p>
        </p:txBody>
      </p:sp>
      <p:pic>
        <p:nvPicPr>
          <p:cNvPr id="4" name="Picture 3" descr="C:\Users\intel\Desktop\pics\hs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52400"/>
            <a:ext cx="3352800" cy="3054706"/>
          </a:xfrm>
          <a:prstGeom prst="rect">
            <a:avLst/>
          </a:prstGeom>
          <a:noFill/>
        </p:spPr>
      </p:pic>
      <p:pic>
        <p:nvPicPr>
          <p:cNvPr id="5" name="Picture 2" descr="C:\Users\intel\Desktop\pics\histp.jpg"/>
          <p:cNvPicPr>
            <a:picLocks noChangeAspect="1" noChangeArrowheads="1"/>
          </p:cNvPicPr>
          <p:nvPr/>
        </p:nvPicPr>
        <p:blipFill>
          <a:blip r:embed="rId4"/>
          <a:srcRect b="15578"/>
          <a:stretch>
            <a:fillRect/>
          </a:stretch>
        </p:blipFill>
        <p:spPr bwMode="auto">
          <a:xfrm>
            <a:off x="5638800" y="3429000"/>
            <a:ext cx="35052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8052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7" descr="E:\seminars presented\micro\histopl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3200400"/>
            <a:ext cx="54864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ntel\Desktop\pics\123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152400"/>
            <a:ext cx="2085975" cy="2200275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495800"/>
            <a:ext cx="3505200" cy="1066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Granulomatous lesion</a:t>
            </a:r>
          </a:p>
          <a:p>
            <a:endParaRPr lang="en-US" sz="2400" dirty="0"/>
          </a:p>
          <a:p>
            <a:r>
              <a:rPr lang="en-US" sz="2400" dirty="0" smtClean="0"/>
              <a:t>Organisms seen within macrophages</a:t>
            </a:r>
            <a:endParaRPr lang="en-US" sz="2400" dirty="0"/>
          </a:p>
        </p:txBody>
      </p:sp>
      <p:pic>
        <p:nvPicPr>
          <p:cNvPr id="1027" name="Picture 3" descr="C:\Users\intel\Desktop\pics\histoplasm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52400"/>
            <a:ext cx="4343400" cy="4133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4233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89089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Coccidiomycosis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79875" name="Shape 89090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229600" cy="22860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dirty="0" smtClean="0"/>
              <a:t>Synonyms: </a:t>
            </a:r>
            <a:r>
              <a:rPr lang="en-US" dirty="0" smtClean="0">
                <a:solidFill>
                  <a:srgbClr val="FF0000"/>
                </a:solidFill>
              </a:rPr>
              <a:t>Valley fever</a:t>
            </a:r>
            <a:r>
              <a:rPr lang="en-US" dirty="0" smtClean="0"/>
              <a:t>, San Joaquin valley fever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Caused by </a:t>
            </a:r>
            <a:r>
              <a:rPr lang="en-US" dirty="0" err="1" smtClean="0"/>
              <a:t>Coccidiodes</a:t>
            </a:r>
            <a:r>
              <a:rPr lang="en-US" dirty="0" smtClean="0"/>
              <a:t> </a:t>
            </a:r>
            <a:r>
              <a:rPr lang="en-US" dirty="0" err="1" smtClean="0"/>
              <a:t>immitis</a:t>
            </a:r>
            <a:r>
              <a:rPr lang="en-US" dirty="0" smtClean="0"/>
              <a:t>—Dimorphic fungus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Infection occurs by inhalation of air borne or dust borne  </a:t>
            </a:r>
            <a:r>
              <a:rPr lang="en-US" dirty="0" err="1" smtClean="0"/>
              <a:t>arthrospores</a:t>
            </a:r>
            <a:r>
              <a:rPr lang="en-US" dirty="0" smtClean="0"/>
              <a:t>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12290" name="Picture 2" descr="C:\Users\intel\Desktop\pics\valleyfeverlifecycl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3387725"/>
            <a:ext cx="4495800" cy="3184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4970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hape 90114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745163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en-US" dirty="0" smtClean="0"/>
              <a:t>Clinical features:</a:t>
            </a:r>
          </a:p>
          <a:p>
            <a:pPr algn="just" eaLnBrk="1" hangingPunct="1">
              <a:buNone/>
            </a:pPr>
            <a:endParaRPr lang="en-US" dirty="0" smtClean="0"/>
          </a:p>
          <a:p>
            <a:pPr algn="just" eaLnBrk="1" hangingPunct="1"/>
            <a:r>
              <a:rPr lang="en-US" dirty="0" smtClean="0"/>
              <a:t>In </a:t>
            </a:r>
            <a:r>
              <a:rPr lang="en-US" dirty="0" smtClean="0">
                <a:solidFill>
                  <a:srgbClr val="FF0000"/>
                </a:solidFill>
              </a:rPr>
              <a:t>primary </a:t>
            </a:r>
            <a:r>
              <a:rPr lang="en-US" dirty="0" err="1" smtClean="0">
                <a:solidFill>
                  <a:srgbClr val="FF0000"/>
                </a:solidFill>
              </a:rPr>
              <a:t>coccidioidomycosis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/>
              <a:t>the patients develop manifestations suggestive of respiratory disease.</a:t>
            </a:r>
          </a:p>
          <a:p>
            <a:pPr algn="just" eaLnBrk="1" hangingPunct="1"/>
            <a:r>
              <a:rPr lang="en-US" dirty="0" smtClean="0">
                <a:solidFill>
                  <a:srgbClr val="FF0000"/>
                </a:solidFill>
              </a:rPr>
              <a:t>Disseminated form </a:t>
            </a:r>
            <a:r>
              <a:rPr lang="en-US" dirty="0" smtClean="0"/>
              <a:t>runs rapid course it extends from lung to various viscera, bones, joints, skin and central nervous system.</a:t>
            </a:r>
          </a:p>
          <a:p>
            <a:pPr algn="just" eaLnBrk="1" hangingPunct="1"/>
            <a:endParaRPr lang="en-US" dirty="0" smtClean="0"/>
          </a:p>
          <a:p>
            <a:pPr algn="just"/>
            <a:r>
              <a:rPr lang="en-US" b="1" dirty="0" smtClean="0">
                <a:solidFill>
                  <a:srgbClr val="0070C0"/>
                </a:solidFill>
              </a:rPr>
              <a:t>Oral manifestations:</a:t>
            </a:r>
          </a:p>
          <a:p>
            <a:pPr algn="just"/>
            <a:r>
              <a:rPr lang="en-US" dirty="0" smtClean="0"/>
              <a:t> The lesions of the oral mucosa and skin are proliferative </a:t>
            </a:r>
            <a:r>
              <a:rPr lang="en-US" dirty="0" err="1" smtClean="0"/>
              <a:t>granulomatous</a:t>
            </a:r>
            <a:r>
              <a:rPr lang="en-US" dirty="0" smtClean="0"/>
              <a:t> and ulcerated lesions that are nonspecific in their clinical appearance.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Heal by hyalinization and scarring.</a:t>
            </a:r>
          </a:p>
          <a:p>
            <a:pPr algn="just"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796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6248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err="1" smtClean="0"/>
              <a:t>Pectinate</a:t>
            </a:r>
            <a:r>
              <a:rPr lang="en-US" b="1" dirty="0" smtClean="0"/>
              <a:t> Hyphae</a:t>
            </a:r>
            <a:r>
              <a:rPr lang="en-US" dirty="0" smtClean="0"/>
              <a:t> </a:t>
            </a:r>
            <a:r>
              <a:rPr lang="en-US" b="1" dirty="0" smtClean="0"/>
              <a:t>:</a:t>
            </a:r>
            <a:r>
              <a:rPr lang="en-US" dirty="0" smtClean="0"/>
              <a:t> One with lateral projections resembling a comb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7651" name="Picture 4" descr="DSC038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56" t="2563" r="8475"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19880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hape 92162"/>
          <p:cNvSpPr>
            <a:spLocks noGrp="1" noChangeArrowheads="1"/>
          </p:cNvSpPr>
          <p:nvPr>
            <p:ph type="body" idx="1"/>
          </p:nvPr>
        </p:nvSpPr>
        <p:spPr>
          <a:xfrm>
            <a:off x="152400" y="4114800"/>
            <a:ext cx="8534400" cy="2514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b="1" dirty="0" smtClean="0"/>
              <a:t>Laboratory diagnosis</a:t>
            </a:r>
            <a:r>
              <a:rPr lang="en-US" dirty="0" smtClean="0"/>
              <a:t>:</a:t>
            </a:r>
          </a:p>
          <a:p>
            <a:pPr eaLnBrk="1" hangingPunct="1"/>
            <a:r>
              <a:rPr lang="en-US" dirty="0" err="1" smtClean="0"/>
              <a:t>Histologically</a:t>
            </a:r>
            <a:r>
              <a:rPr lang="en-US" dirty="0" smtClean="0"/>
              <a:t>— </a:t>
            </a:r>
            <a:r>
              <a:rPr lang="en-US" dirty="0" err="1" smtClean="0"/>
              <a:t>Suppurative</a:t>
            </a:r>
            <a:r>
              <a:rPr lang="en-US" dirty="0" smtClean="0"/>
              <a:t> inflammation or a mixed </a:t>
            </a:r>
            <a:r>
              <a:rPr lang="en-US" dirty="0" err="1" smtClean="0"/>
              <a:t>granulomatous</a:t>
            </a:r>
            <a:r>
              <a:rPr lang="en-US" dirty="0" smtClean="0"/>
              <a:t> and </a:t>
            </a:r>
            <a:r>
              <a:rPr lang="en-US" dirty="0" err="1" smtClean="0"/>
              <a:t>suppurative</a:t>
            </a:r>
            <a:r>
              <a:rPr lang="en-US" dirty="0" smtClean="0"/>
              <a:t> inflammation 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 In tissues C. </a:t>
            </a:r>
            <a:r>
              <a:rPr lang="en-US" dirty="0" err="1" smtClean="0"/>
              <a:t>immitis</a:t>
            </a:r>
            <a:r>
              <a:rPr lang="en-US" dirty="0" smtClean="0"/>
              <a:t> appears as a large, </a:t>
            </a:r>
            <a:r>
              <a:rPr lang="en-US" dirty="0" smtClean="0">
                <a:solidFill>
                  <a:srgbClr val="FF0000"/>
                </a:solidFill>
              </a:rPr>
              <a:t>thick walled spherule filled with minute </a:t>
            </a:r>
            <a:r>
              <a:rPr lang="en-US" dirty="0" err="1" smtClean="0">
                <a:solidFill>
                  <a:srgbClr val="FF0000"/>
                </a:solidFill>
              </a:rPr>
              <a:t>endospores</a:t>
            </a:r>
            <a:r>
              <a:rPr lang="en-US" dirty="0" smtClean="0"/>
              <a:t> and lying free or within macrophages or giant cells.</a:t>
            </a:r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pic>
        <p:nvPicPr>
          <p:cNvPr id="3" name="Shape 972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82353" y="152400"/>
            <a:ext cx="4433047" cy="3657600"/>
          </a:xfrm>
          <a:prstGeom prst="rect">
            <a:avLst/>
          </a:prstGeom>
          <a:noFill/>
          <a:ln algn="ctr">
            <a:solidFill>
              <a:srgbClr val="0099FF"/>
            </a:solidFill>
          </a:ln>
        </p:spPr>
      </p:pic>
      <p:pic>
        <p:nvPicPr>
          <p:cNvPr id="10242" name="Picture 2" descr="C:\Users\intel\Desktop\pics\mature spherules in endospores coccidi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2400"/>
            <a:ext cx="41910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0231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48129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tx2">
                    <a:satMod val="200000"/>
                  </a:schemeClr>
                </a:solidFill>
              </a:rPr>
              <a:t>Cryptococcosis</a:t>
            </a:r>
            <a:endParaRPr lang="en-US" dirty="0" smtClean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53251" name="Shape 48130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4495800" cy="5257800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lnSpc>
                <a:spcPct val="90000"/>
              </a:lnSpc>
            </a:pPr>
            <a:r>
              <a:rPr lang="en-US" dirty="0" smtClean="0"/>
              <a:t>Synonyms: </a:t>
            </a:r>
            <a:r>
              <a:rPr lang="en-US" dirty="0" err="1" smtClean="0"/>
              <a:t>Torulosis</a:t>
            </a:r>
            <a:r>
              <a:rPr lang="en-US" dirty="0" smtClean="0"/>
              <a:t>,</a:t>
            </a:r>
          </a:p>
          <a:p>
            <a:pPr algn="just" eaLnBrk="1" hangingPunct="1">
              <a:lnSpc>
                <a:spcPct val="90000"/>
              </a:lnSpc>
              <a:buNone/>
            </a:pPr>
            <a:r>
              <a:rPr lang="en-US" dirty="0" smtClean="0"/>
              <a:t>    European </a:t>
            </a:r>
            <a:r>
              <a:rPr lang="en-US" dirty="0" err="1" smtClean="0"/>
              <a:t>blastomycosis</a:t>
            </a:r>
            <a:endParaRPr lang="en-US" dirty="0" smtClean="0"/>
          </a:p>
          <a:p>
            <a:pPr algn="just"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algn="just" eaLnBrk="1" hangingPunct="1">
              <a:lnSpc>
                <a:spcPct val="90000"/>
              </a:lnSpc>
            </a:pPr>
            <a:r>
              <a:rPr lang="en-US" dirty="0" smtClean="0"/>
              <a:t>Chronic fungal infection caused by: </a:t>
            </a:r>
            <a:r>
              <a:rPr lang="en-US" dirty="0" err="1" smtClean="0">
                <a:solidFill>
                  <a:srgbClr val="FF0000"/>
                </a:solidFill>
              </a:rPr>
              <a:t>cryptococcosus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neoformans</a:t>
            </a:r>
            <a:endParaRPr lang="en-US" dirty="0" smtClean="0">
              <a:solidFill>
                <a:srgbClr val="FF0000"/>
              </a:solidFill>
            </a:endParaRPr>
          </a:p>
          <a:p>
            <a:pPr algn="just" eaLnBrk="1" hangingPunct="1">
              <a:lnSpc>
                <a:spcPct val="90000"/>
              </a:lnSpc>
              <a:buNone/>
            </a:pPr>
            <a:endParaRPr lang="en-US" dirty="0" smtClean="0"/>
          </a:p>
          <a:p>
            <a:pPr algn="just"/>
            <a:r>
              <a:rPr lang="en-US" dirty="0" smtClean="0"/>
              <a:t>Skin lesion first appear, from which blood stream dissemination to other parts of the body will occur.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r>
              <a:rPr lang="en-US" dirty="0" smtClean="0"/>
              <a:t> Skin lesions appear as multiple </a:t>
            </a:r>
            <a:r>
              <a:rPr lang="en-US" dirty="0" smtClean="0">
                <a:solidFill>
                  <a:srgbClr val="FF0000"/>
                </a:solidFill>
              </a:rPr>
              <a:t>brown papules</a:t>
            </a:r>
            <a:r>
              <a:rPr lang="en-US" dirty="0" smtClean="0"/>
              <a:t>, which ultimately ulcerate </a:t>
            </a:r>
          </a:p>
          <a:p>
            <a:pPr algn="just" eaLnBrk="1" hangingPunct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4" name="Picture 4" descr="DSC00837"/>
          <p:cNvPicPr>
            <a:picLocks noChangeAspect="1" noChangeArrowheads="1"/>
          </p:cNvPicPr>
          <p:nvPr/>
        </p:nvPicPr>
        <p:blipFill>
          <a:blip r:embed="rId3" cstate="print"/>
          <a:srcRect l="10866" t="16837" r="8313" b="12451"/>
          <a:stretch>
            <a:fillRect/>
          </a:stretch>
        </p:blipFill>
        <p:spPr>
          <a:xfrm>
            <a:off x="4724400" y="1600200"/>
            <a:ext cx="4191000" cy="4419600"/>
          </a:xfrm>
          <a:prstGeom prst="rect">
            <a:avLst/>
          </a:prstGeom>
          <a:ln>
            <a:solidFill>
              <a:srgbClr val="0099FF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85752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Placeholder 51202"/>
          <p:cNvSpPr>
            <a:spLocks noGrp="1" noChangeArrowheads="1"/>
          </p:cNvSpPr>
          <p:nvPr>
            <p:ph type="body" idx="1"/>
          </p:nvPr>
        </p:nvSpPr>
        <p:spPr>
          <a:xfrm>
            <a:off x="-152400" y="533400"/>
            <a:ext cx="4800600" cy="6172200"/>
          </a:xfrm>
        </p:spPr>
        <p:txBody>
          <a:bodyPr>
            <a:normAutofit fontScale="92500" lnSpcReduction="20000"/>
          </a:bodyPr>
          <a:lstStyle/>
          <a:p>
            <a:pPr marL="411480" algn="just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 smtClean="0"/>
              <a:t>Laboratory diagnosis:</a:t>
            </a:r>
          </a:p>
          <a:p>
            <a:pPr marL="411480" algn="just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endParaRPr lang="en-US" dirty="0" smtClean="0"/>
          </a:p>
          <a:p>
            <a:pPr marL="41148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   A direct wet preparation —Suspended in </a:t>
            </a:r>
            <a:r>
              <a:rPr lang="en-US" dirty="0" smtClean="0">
                <a:solidFill>
                  <a:srgbClr val="FF0000"/>
                </a:solidFill>
              </a:rPr>
              <a:t>India-ink</a:t>
            </a:r>
            <a:r>
              <a:rPr lang="en-US" dirty="0" smtClean="0"/>
              <a:t> or Gram’s iodine to bring out the capsule of the organism.</a:t>
            </a:r>
          </a:p>
          <a:p>
            <a:pPr marL="411480" algn="just"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marL="41148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   The causative organism is a gram positive, budding, yeast like cell with an extremely thick, gelatinous capsule</a:t>
            </a:r>
          </a:p>
          <a:p>
            <a:pPr marL="411480" algn="just"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 smtClean="0"/>
          </a:p>
          <a:p>
            <a:pPr marL="41148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    In tissue section appears as a small organisms with a large clear halo, sometimes described as </a:t>
            </a:r>
            <a:r>
              <a:rPr lang="en-US" dirty="0" smtClean="0">
                <a:solidFill>
                  <a:srgbClr val="FF0000"/>
                </a:solidFill>
              </a:rPr>
              <a:t>tissue </a:t>
            </a:r>
            <a:r>
              <a:rPr lang="en-US" dirty="0" err="1" smtClean="0">
                <a:solidFill>
                  <a:srgbClr val="FF0000"/>
                </a:solidFill>
              </a:rPr>
              <a:t>microcyst</a:t>
            </a:r>
            <a:r>
              <a:rPr lang="en-US" dirty="0" smtClean="0"/>
              <a:t>.</a:t>
            </a:r>
          </a:p>
        </p:txBody>
      </p:sp>
      <p:pic>
        <p:nvPicPr>
          <p:cNvPr id="3" name="Rectangle 552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8600"/>
            <a:ext cx="4038600" cy="3124200"/>
          </a:xfrm>
          <a:prstGeom prst="rect">
            <a:avLst/>
          </a:prstGeom>
          <a:noFill/>
          <a:ln w="9525" algn="ctr">
            <a:solidFill>
              <a:srgbClr val="0099FF"/>
            </a:solidFill>
            <a:miter lim="800000"/>
            <a:headEnd/>
            <a:tailEnd/>
          </a:ln>
        </p:spPr>
      </p:pic>
      <p:pic>
        <p:nvPicPr>
          <p:cNvPr id="4" name="Picture 3" descr="C:\Users\intel\Desktop\pics\india ink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0318" y="3429000"/>
            <a:ext cx="4021282" cy="3276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4474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457200" y="2020888"/>
            <a:ext cx="8229600" cy="4075112"/>
          </a:xfrm>
          <a:prstGeom prst="rect">
            <a:avLst/>
          </a:prstGeom>
        </p:spPr>
        <p:txBody>
          <a:bodyPr/>
          <a:lstStyle/>
          <a:p>
            <a:pPr marL="0" indent="0" eaLnBrk="1" hangingPunct="1">
              <a:defRPr/>
            </a:pPr>
            <a:endParaRPr lang="en-IN" dirty="0"/>
          </a:p>
        </p:txBody>
      </p:sp>
      <p:pic>
        <p:nvPicPr>
          <p:cNvPr id="57347" name="Picture 2" descr="C:\Users\user\Desktop\thank-you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991600" cy="6172200"/>
          </a:xfrm>
        </p:spPr>
        <p:txBody>
          <a:bodyPr>
            <a:normAutofit/>
          </a:bodyPr>
          <a:lstStyle/>
          <a:p>
            <a:pPr algn="just" eaLnBrk="1" hangingPunct="1">
              <a:defRPr/>
            </a:pPr>
            <a:r>
              <a:rPr lang="en-US" b="1" dirty="0" err="1" smtClean="0"/>
              <a:t>Pseudohyphae</a:t>
            </a:r>
            <a:r>
              <a:rPr lang="en-US" b="1" dirty="0" smtClean="0"/>
              <a:t>:</a:t>
            </a:r>
            <a:r>
              <a:rPr lang="en-US" dirty="0" smtClean="0"/>
              <a:t> Filament formed by buds, it elongates and forms a </a:t>
            </a:r>
            <a:r>
              <a:rPr lang="en-US" dirty="0" smtClean="0">
                <a:solidFill>
                  <a:srgbClr val="FF0000"/>
                </a:solidFill>
              </a:rPr>
              <a:t>branching network </a:t>
            </a:r>
            <a:r>
              <a:rPr lang="en-US" dirty="0" smtClean="0"/>
              <a:t>of attached cells </a:t>
            </a:r>
            <a:r>
              <a:rPr lang="en-US" dirty="0" smtClean="0">
                <a:solidFill>
                  <a:srgbClr val="FF0000"/>
                </a:solidFill>
              </a:rPr>
              <a:t>without getting detached from parent cell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8675" name="Picture 8" descr="DSC04034"/>
          <p:cNvPicPr>
            <a:picLocks noChangeAspect="1" noChangeArrowheads="1"/>
          </p:cNvPicPr>
          <p:nvPr/>
        </p:nvPicPr>
        <p:blipFill>
          <a:blip r:embed="rId3">
            <a:lum bright="24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9144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3737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/>
              <a:t>Conidiophore</a:t>
            </a:r>
            <a:r>
              <a:rPr lang="en-US" sz="3600" b="1" dirty="0" smtClean="0"/>
              <a:t>: </a:t>
            </a:r>
            <a:r>
              <a:rPr lang="en-US" sz="3600" dirty="0" smtClean="0"/>
              <a:t>specialized hyphae which produces conidia (spores)</a:t>
            </a:r>
          </a:p>
          <a:p>
            <a:pPr eaLnBrk="1" hangingPunct="1">
              <a:defRPr/>
            </a:pPr>
            <a:endParaRPr lang="en-US" sz="3600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dirty="0" smtClean="0"/>
          </a:p>
        </p:txBody>
      </p:sp>
      <p:pic>
        <p:nvPicPr>
          <p:cNvPr id="30723" name="Picture 5" descr="DSC04024"/>
          <p:cNvPicPr>
            <a:picLocks noChangeAspect="1" noChangeArrowheads="1"/>
          </p:cNvPicPr>
          <p:nvPr/>
        </p:nvPicPr>
        <p:blipFill>
          <a:blip r:embed="rId3">
            <a:lum bright="18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6096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68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0"/>
            <a:ext cx="8991600" cy="6858000"/>
          </a:xfrm>
        </p:spPr>
        <p:txBody>
          <a:bodyPr/>
          <a:lstStyle/>
          <a:p>
            <a:pPr eaLnBrk="1" hangingPunct="1">
              <a:defRPr/>
            </a:pPr>
            <a:endParaRPr lang="en-US" sz="4000" b="1" smtClean="0"/>
          </a:p>
          <a:p>
            <a:pPr eaLnBrk="1" hangingPunct="1">
              <a:defRPr/>
            </a:pPr>
            <a:r>
              <a:rPr lang="en-US" sz="4000" b="1" smtClean="0"/>
              <a:t>Conidia</a:t>
            </a:r>
            <a:r>
              <a:rPr lang="en-US" sz="3600" b="1" smtClean="0"/>
              <a:t>:</a:t>
            </a:r>
            <a:r>
              <a:rPr lang="en-US" sz="3600" smtClean="0"/>
              <a:t> </a:t>
            </a:r>
            <a:r>
              <a:rPr lang="en-US" sz="3600" smtClean="0">
                <a:latin typeface="Tahoma" pitchFamily="34" charset="0"/>
              </a:rPr>
              <a:t>Are propagative forms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>
                <a:latin typeface="Tahoma" pitchFamily="34" charset="0"/>
              </a:rPr>
              <a:t>   produced by asexual reproduction.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smtClean="0">
              <a:latin typeface="Tahoma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>
                <a:latin typeface="Tahoma" pitchFamily="34" charset="0"/>
              </a:rPr>
              <a:t>  Two types – Micro- Small single cells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3600" smtClean="0">
                <a:latin typeface="Tahoma" pitchFamily="34" charset="0"/>
              </a:rPr>
              <a:t>                    Macro – Large multi cells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b="1" smtClean="0">
              <a:latin typeface="Tahoma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>
              <a:latin typeface="Tahoma" pitchFamily="34" charset="0"/>
            </a:endParaRPr>
          </a:p>
        </p:txBody>
      </p:sp>
      <p:pic>
        <p:nvPicPr>
          <p:cNvPr id="3" name="Picture 4" descr="DSC03875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26"/>
          <a:stretch>
            <a:fillRect/>
          </a:stretch>
        </p:blipFill>
        <p:spPr>
          <a:xfrm>
            <a:off x="2133600" y="388620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22729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2874</TotalTime>
  <Words>3558</Words>
  <Application>Microsoft Office PowerPoint</Application>
  <PresentationFormat>On-screen Show (4:3)</PresentationFormat>
  <Paragraphs>583</Paragraphs>
  <Slides>63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Urban</vt:lpstr>
      <vt:lpstr>Fungal infections and their lab diagnosis </vt:lpstr>
      <vt:lpstr>Slide 2</vt:lpstr>
      <vt:lpstr>CLASSIFICATION OF FUNGI</vt:lpstr>
      <vt:lpstr>Slide 4</vt:lpstr>
      <vt:lpstr>TERMS APPLIED TO FUNGI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Candidiasis</vt:lpstr>
      <vt:lpstr>Slide 17</vt:lpstr>
      <vt:lpstr>PATHOGENICITY</vt:lpstr>
      <vt:lpstr>Slide 19</vt:lpstr>
      <vt:lpstr>Slide 20</vt:lpstr>
      <vt:lpstr>Predisposing factors</vt:lpstr>
      <vt:lpstr>Classification of oral candidisis</vt:lpstr>
      <vt:lpstr>Slide 23</vt:lpstr>
      <vt:lpstr>Slide 24</vt:lpstr>
      <vt:lpstr>Acute atrophic  candidiasis</vt:lpstr>
      <vt:lpstr>Slide 26</vt:lpstr>
      <vt:lpstr>Chronic hyperplastic candidiasis</vt:lpstr>
      <vt:lpstr>Chronic mucocutaneous candidiasis</vt:lpstr>
      <vt:lpstr>Candidiasis endocrinopathy syndrome</vt:lpstr>
      <vt:lpstr>Id reaction:</vt:lpstr>
      <vt:lpstr>Laboratory Diagnosis of Oral Candidiasis </vt:lpstr>
      <vt:lpstr>A. Simple microscopic examination </vt:lpstr>
      <vt:lpstr>B. Culture media </vt:lpstr>
      <vt:lpstr>Lactophenol Cotton Blue</vt:lpstr>
      <vt:lpstr>Histological diagnosis:</vt:lpstr>
      <vt:lpstr>Periodic acid-Schiff stain: </vt:lpstr>
      <vt:lpstr> Grocott-Gomori methenamine silver nitrate stain: </vt:lpstr>
      <vt:lpstr>C. Morphological criteria</vt:lpstr>
      <vt:lpstr>Non-candidial fungal infections:</vt:lpstr>
      <vt:lpstr>MUCORMYCOSIS</vt:lpstr>
      <vt:lpstr>Slide 41</vt:lpstr>
      <vt:lpstr>Slide 42</vt:lpstr>
      <vt:lpstr>Clinical features</vt:lpstr>
      <vt:lpstr>Slide 44</vt:lpstr>
      <vt:lpstr>Slide 45</vt:lpstr>
      <vt:lpstr>Slide 46</vt:lpstr>
      <vt:lpstr>Aspergillosis</vt:lpstr>
      <vt:lpstr>Slide 48</vt:lpstr>
      <vt:lpstr>Slide 49</vt:lpstr>
      <vt:lpstr>North American blastomycosis</vt:lpstr>
      <vt:lpstr>Slide 51</vt:lpstr>
      <vt:lpstr>Slide 52</vt:lpstr>
      <vt:lpstr>South American blastomycosis</vt:lpstr>
      <vt:lpstr>Slide 54</vt:lpstr>
      <vt:lpstr>Histoplasmosis (Darling’s disease)</vt:lpstr>
      <vt:lpstr>Slide 56</vt:lpstr>
      <vt:lpstr>Slide 57</vt:lpstr>
      <vt:lpstr>Coccidiomycosis</vt:lpstr>
      <vt:lpstr>Slide 59</vt:lpstr>
      <vt:lpstr>Slide 60</vt:lpstr>
      <vt:lpstr>Cryptococcosis</vt:lpstr>
      <vt:lpstr>Slide 62</vt:lpstr>
      <vt:lpstr>Slide 63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intel</dc:creator>
  <cp:lastModifiedBy>hp</cp:lastModifiedBy>
  <cp:revision>161</cp:revision>
  <dcterms:created xsi:type="dcterms:W3CDTF">2006-08-16T00:00:00Z</dcterms:created>
  <dcterms:modified xsi:type="dcterms:W3CDTF">2019-11-05T08:55:30Z</dcterms:modified>
</cp:coreProperties>
</file>