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layout6.xml" ContentType="application/vnd.openxmlformats-officedocument.drawingml.diagramLayout+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diagrams/data7.xml" ContentType="application/vnd.openxmlformats-officedocument.drawingml.diagramData+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slides/slide108.xml" ContentType="application/vnd.openxmlformats-officedocument.presentationml.slide+xml"/>
  <Override PartName="/ppt/slides/slide155.xml" ContentType="application/vnd.openxmlformats-officedocument.presentationml.slide+xml"/>
  <Override PartName="/ppt/diagrams/quickStyle8.xml" ContentType="application/vnd.openxmlformats-officedocument.drawingml.diagramStyl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diagrams/quickStyle5.xml" ContentType="application/vnd.openxmlformats-officedocument.drawingml.diagramStyl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diagrams/layout8.xml" ContentType="application/vnd.openxmlformats-officedocument.drawingml.diagramLayout+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diagrams/colors8.xml" ContentType="application/vnd.openxmlformats-officedocument.drawingml.diagramColors+xml"/>
  <Override PartName="/ppt/slides/slide118.xml" ContentType="application/vnd.openxmlformats-officedocument.presentationml.slide+xml"/>
  <Override PartName="/ppt/slides/slide165.xml" ContentType="application/vnd.openxmlformats-officedocument.presentationml.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Default Extension="vml" ContentType="application/vnd.openxmlformats-officedocument.vmlDrawing"/>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diagrams/drawing9.xml" ContentType="application/vnd.ms-office.drawingml.diagramDrawing+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iagrams/drawing1.xml" ContentType="application/vnd.ms-office.drawingml.diagramDrawing+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199"/>
  </p:notesMasterIdLst>
  <p:sldIdLst>
    <p:sldId id="256" r:id="rId2"/>
    <p:sldId id="456" r:id="rId3"/>
    <p:sldId id="261" r:id="rId4"/>
    <p:sldId id="477" r:id="rId5"/>
    <p:sldId id="478" r:id="rId6"/>
    <p:sldId id="479" r:id="rId7"/>
    <p:sldId id="262" r:id="rId8"/>
    <p:sldId id="263" r:id="rId9"/>
    <p:sldId id="264" r:id="rId10"/>
    <p:sldId id="266" r:id="rId11"/>
    <p:sldId id="267" r:id="rId12"/>
    <p:sldId id="269" r:id="rId13"/>
    <p:sldId id="270" r:id="rId14"/>
    <p:sldId id="272" r:id="rId15"/>
    <p:sldId id="274" r:id="rId16"/>
    <p:sldId id="276" r:id="rId17"/>
    <p:sldId id="275" r:id="rId18"/>
    <p:sldId id="277" r:id="rId19"/>
    <p:sldId id="278" r:id="rId20"/>
    <p:sldId id="281" r:id="rId21"/>
    <p:sldId id="302" r:id="rId22"/>
    <p:sldId id="282" r:id="rId23"/>
    <p:sldId id="469" r:id="rId24"/>
    <p:sldId id="470" r:id="rId25"/>
    <p:sldId id="283" r:id="rId26"/>
    <p:sldId id="285" r:id="rId27"/>
    <p:sldId id="287" r:id="rId28"/>
    <p:sldId id="288" r:id="rId29"/>
    <p:sldId id="480" r:id="rId30"/>
    <p:sldId id="490" r:id="rId31"/>
    <p:sldId id="289" r:id="rId32"/>
    <p:sldId id="290" r:id="rId33"/>
    <p:sldId id="291" r:id="rId34"/>
    <p:sldId id="292" r:id="rId35"/>
    <p:sldId id="293" r:id="rId36"/>
    <p:sldId id="300" r:id="rId37"/>
    <p:sldId id="301" r:id="rId38"/>
    <p:sldId id="295" r:id="rId39"/>
    <p:sldId id="296" r:id="rId40"/>
    <p:sldId id="297" r:id="rId41"/>
    <p:sldId id="473" r:id="rId42"/>
    <p:sldId id="298" r:id="rId43"/>
    <p:sldId id="299" r:id="rId44"/>
    <p:sldId id="309" r:id="rId45"/>
    <p:sldId id="303" r:id="rId46"/>
    <p:sldId id="464" r:id="rId47"/>
    <p:sldId id="439" r:id="rId48"/>
    <p:sldId id="305" r:id="rId49"/>
    <p:sldId id="306" r:id="rId50"/>
    <p:sldId id="307" r:id="rId51"/>
    <p:sldId id="308" r:id="rId52"/>
    <p:sldId id="476" r:id="rId53"/>
    <p:sldId id="311" r:id="rId54"/>
    <p:sldId id="312" r:id="rId55"/>
    <p:sldId id="365" r:id="rId56"/>
    <p:sldId id="366" r:id="rId57"/>
    <p:sldId id="367" r:id="rId58"/>
    <p:sldId id="313" r:id="rId59"/>
    <p:sldId id="369" r:id="rId60"/>
    <p:sldId id="370" r:id="rId61"/>
    <p:sldId id="475" r:id="rId62"/>
    <p:sldId id="354" r:id="rId63"/>
    <p:sldId id="352" r:id="rId64"/>
    <p:sldId id="353" r:id="rId65"/>
    <p:sldId id="356" r:id="rId66"/>
    <p:sldId id="488" r:id="rId67"/>
    <p:sldId id="357" r:id="rId68"/>
    <p:sldId id="358" r:id="rId69"/>
    <p:sldId id="359" r:id="rId70"/>
    <p:sldId id="471" r:id="rId71"/>
    <p:sldId id="486" r:id="rId72"/>
    <p:sldId id="487" r:id="rId73"/>
    <p:sldId id="361" r:id="rId74"/>
    <p:sldId id="362" r:id="rId75"/>
    <p:sldId id="363" r:id="rId76"/>
    <p:sldId id="371" r:id="rId77"/>
    <p:sldId id="474" r:id="rId78"/>
    <p:sldId id="379" r:id="rId79"/>
    <p:sldId id="381" r:id="rId80"/>
    <p:sldId id="383" r:id="rId81"/>
    <p:sldId id="441" r:id="rId82"/>
    <p:sldId id="442" r:id="rId83"/>
    <p:sldId id="444" r:id="rId84"/>
    <p:sldId id="445" r:id="rId85"/>
    <p:sldId id="446" r:id="rId86"/>
    <p:sldId id="447" r:id="rId87"/>
    <p:sldId id="385" r:id="rId88"/>
    <p:sldId id="386" r:id="rId89"/>
    <p:sldId id="387" r:id="rId90"/>
    <p:sldId id="388" r:id="rId91"/>
    <p:sldId id="389" r:id="rId92"/>
    <p:sldId id="390" r:id="rId93"/>
    <p:sldId id="391" r:id="rId94"/>
    <p:sldId id="392" r:id="rId95"/>
    <p:sldId id="465" r:id="rId96"/>
    <p:sldId id="394" r:id="rId97"/>
    <p:sldId id="395" r:id="rId98"/>
    <p:sldId id="396" r:id="rId99"/>
    <p:sldId id="397" r:id="rId100"/>
    <p:sldId id="398" r:id="rId101"/>
    <p:sldId id="399" r:id="rId102"/>
    <p:sldId id="400" r:id="rId103"/>
    <p:sldId id="401" r:id="rId104"/>
    <p:sldId id="403" r:id="rId105"/>
    <p:sldId id="404" r:id="rId106"/>
    <p:sldId id="405" r:id="rId107"/>
    <p:sldId id="406" r:id="rId108"/>
    <p:sldId id="481" r:id="rId109"/>
    <p:sldId id="458" r:id="rId110"/>
    <p:sldId id="459" r:id="rId111"/>
    <p:sldId id="457" r:id="rId112"/>
    <p:sldId id="315" r:id="rId113"/>
    <p:sldId id="314" r:id="rId114"/>
    <p:sldId id="451" r:id="rId115"/>
    <p:sldId id="317" r:id="rId116"/>
    <p:sldId id="318" r:id="rId117"/>
    <p:sldId id="319" r:id="rId118"/>
    <p:sldId id="320" r:id="rId119"/>
    <p:sldId id="321" r:id="rId120"/>
    <p:sldId id="322" r:id="rId121"/>
    <p:sldId id="324" r:id="rId122"/>
    <p:sldId id="325" r:id="rId123"/>
    <p:sldId id="326" r:id="rId124"/>
    <p:sldId id="327" r:id="rId125"/>
    <p:sldId id="328" r:id="rId126"/>
    <p:sldId id="339" r:id="rId127"/>
    <p:sldId id="496" r:id="rId128"/>
    <p:sldId id="341" r:id="rId129"/>
    <p:sldId id="491" r:id="rId130"/>
    <p:sldId id="342" r:id="rId131"/>
    <p:sldId id="343" r:id="rId132"/>
    <p:sldId id="345" r:id="rId133"/>
    <p:sldId id="346" r:id="rId134"/>
    <p:sldId id="349" r:id="rId135"/>
    <p:sldId id="350" r:id="rId136"/>
    <p:sldId id="347" r:id="rId137"/>
    <p:sldId id="450" r:id="rId138"/>
    <p:sldId id="408" r:id="rId139"/>
    <p:sldId id="411" r:id="rId140"/>
    <p:sldId id="412" r:id="rId141"/>
    <p:sldId id="413" r:id="rId142"/>
    <p:sldId id="414" r:id="rId143"/>
    <p:sldId id="415" r:id="rId144"/>
    <p:sldId id="416" r:id="rId145"/>
    <p:sldId id="484" r:id="rId146"/>
    <p:sldId id="485" r:id="rId147"/>
    <p:sldId id="467" r:id="rId148"/>
    <p:sldId id="417" r:id="rId149"/>
    <p:sldId id="418" r:id="rId150"/>
    <p:sldId id="419" r:id="rId151"/>
    <p:sldId id="420" r:id="rId152"/>
    <p:sldId id="421" r:id="rId153"/>
    <p:sldId id="483" r:id="rId154"/>
    <p:sldId id="422" r:id="rId155"/>
    <p:sldId id="423" r:id="rId156"/>
    <p:sldId id="466" r:id="rId157"/>
    <p:sldId id="424" r:id="rId158"/>
    <p:sldId id="425" r:id="rId159"/>
    <p:sldId id="427" r:id="rId160"/>
    <p:sldId id="428" r:id="rId161"/>
    <p:sldId id="429" r:id="rId162"/>
    <p:sldId id="430" r:id="rId163"/>
    <p:sldId id="431" r:id="rId164"/>
    <p:sldId id="432" r:id="rId165"/>
    <p:sldId id="434" r:id="rId166"/>
    <p:sldId id="435" r:id="rId167"/>
    <p:sldId id="437" r:id="rId168"/>
    <p:sldId id="497" r:id="rId169"/>
    <p:sldId id="517" r:id="rId170"/>
    <p:sldId id="518" r:id="rId171"/>
    <p:sldId id="519" r:id="rId172"/>
    <p:sldId id="520" r:id="rId173"/>
    <p:sldId id="522" r:id="rId174"/>
    <p:sldId id="523" r:id="rId175"/>
    <p:sldId id="527" r:id="rId176"/>
    <p:sldId id="524" r:id="rId177"/>
    <p:sldId id="498" r:id="rId178"/>
    <p:sldId id="499" r:id="rId179"/>
    <p:sldId id="500" r:id="rId180"/>
    <p:sldId id="501" r:id="rId181"/>
    <p:sldId id="502" r:id="rId182"/>
    <p:sldId id="503" r:id="rId183"/>
    <p:sldId id="504" r:id="rId184"/>
    <p:sldId id="505" r:id="rId185"/>
    <p:sldId id="506" r:id="rId186"/>
    <p:sldId id="507" r:id="rId187"/>
    <p:sldId id="508" r:id="rId188"/>
    <p:sldId id="509" r:id="rId189"/>
    <p:sldId id="510" r:id="rId190"/>
    <p:sldId id="525" r:id="rId191"/>
    <p:sldId id="511" r:id="rId192"/>
    <p:sldId id="526" r:id="rId193"/>
    <p:sldId id="512" r:id="rId194"/>
    <p:sldId id="513" r:id="rId195"/>
    <p:sldId id="514" r:id="rId196"/>
    <p:sldId id="515" r:id="rId197"/>
    <p:sldId id="516" r:id="rId1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548" autoAdjust="0"/>
    <p:restoredTop sz="98462" autoAdjust="0"/>
  </p:normalViewPr>
  <p:slideViewPr>
    <p:cSldViewPr>
      <p:cViewPr>
        <p:scale>
          <a:sx n="50" d="100"/>
          <a:sy n="50" d="100"/>
        </p:scale>
        <p:origin x="-966" y="-72"/>
      </p:cViewPr>
      <p:guideLst>
        <p:guide orient="horz" pos="2160"/>
        <p:guide pos="2880"/>
      </p:guideLst>
    </p:cSldViewPr>
  </p:slideViewPr>
  <p:notesTextViewPr>
    <p:cViewPr>
      <p:scale>
        <a:sx n="100" d="100"/>
        <a:sy n="100" d="100"/>
      </p:scale>
      <p:origin x="0" y="0"/>
    </p:cViewPr>
  </p:notesTextViewPr>
  <p:sorterViewPr>
    <p:cViewPr>
      <p:scale>
        <a:sx n="20" d="100"/>
        <a:sy n="20" d="100"/>
      </p:scale>
      <p:origin x="0" y="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slide" Target="slides/slide195.xml"/><Relationship Id="rId200"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1"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notesMaster" Target="notesMasters/notesMaster1.xml"/><Relationship Id="rId20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020B5E-1361-463A-A696-06C04131CBB0}" type="doc">
      <dgm:prSet loTypeId="urn:microsoft.com/office/officeart/2005/8/layout/hList1" loCatId="list" qsTypeId="urn:microsoft.com/office/officeart/2005/8/quickstyle/3d2" qsCatId="3D" csTypeId="urn:microsoft.com/office/officeart/2005/8/colors/colorful2" csCatId="colorful" phldr="1"/>
      <dgm:spPr/>
      <dgm:t>
        <a:bodyPr/>
        <a:lstStyle/>
        <a:p>
          <a:endParaRPr lang="en-US"/>
        </a:p>
      </dgm:t>
    </dgm:pt>
    <dgm:pt modelId="{F4EDA7C1-A61D-4018-B2F7-6BC5C7485A6A}">
      <dgm:prSet phldrT="[Text]"/>
      <dgm:spPr/>
      <dgm:t>
        <a:bodyPr/>
        <a:lstStyle/>
        <a:p>
          <a:r>
            <a:rPr lang="en-US" b="1" smtClean="0"/>
            <a:t>Derived from Rests of Malassez</a:t>
          </a:r>
          <a:endParaRPr lang="en-US" b="1" dirty="0"/>
        </a:p>
      </dgm:t>
    </dgm:pt>
    <dgm:pt modelId="{0690E1F0-5837-4B6E-ADF6-D81361AD1C85}" type="parTrans" cxnId="{B9A7CE06-B522-4114-B8EE-E056B1B89070}">
      <dgm:prSet/>
      <dgm:spPr/>
      <dgm:t>
        <a:bodyPr/>
        <a:lstStyle/>
        <a:p>
          <a:endParaRPr lang="en-US"/>
        </a:p>
      </dgm:t>
    </dgm:pt>
    <dgm:pt modelId="{22426B7A-6845-4124-9549-C7BD25DA4A05}" type="sibTrans" cxnId="{B9A7CE06-B522-4114-B8EE-E056B1B89070}">
      <dgm:prSet/>
      <dgm:spPr/>
      <dgm:t>
        <a:bodyPr/>
        <a:lstStyle/>
        <a:p>
          <a:endParaRPr lang="en-US"/>
        </a:p>
      </dgm:t>
    </dgm:pt>
    <dgm:pt modelId="{60B252AC-26D9-4D12-A7B9-F93597026722}">
      <dgm:prSet phldrT="[Text]" custT="1"/>
      <dgm:spPr/>
      <dgm:t>
        <a:bodyPr/>
        <a:lstStyle/>
        <a:p>
          <a:r>
            <a:rPr lang="en-US" sz="1800" b="1" dirty="0" smtClean="0"/>
            <a:t>Periapical cyst</a:t>
          </a:r>
          <a:endParaRPr lang="en-US" sz="1800" b="1" dirty="0"/>
        </a:p>
      </dgm:t>
    </dgm:pt>
    <dgm:pt modelId="{D1C9CD38-41EC-4245-A864-C1237B8D53E2}" type="parTrans" cxnId="{A8C1BB69-F816-42A8-954E-3A4A67214C33}">
      <dgm:prSet/>
      <dgm:spPr/>
      <dgm:t>
        <a:bodyPr/>
        <a:lstStyle/>
        <a:p>
          <a:endParaRPr lang="en-US"/>
        </a:p>
      </dgm:t>
    </dgm:pt>
    <dgm:pt modelId="{C7710059-D8EC-4A04-A79D-41A289DBAA7A}" type="sibTrans" cxnId="{A8C1BB69-F816-42A8-954E-3A4A67214C33}">
      <dgm:prSet/>
      <dgm:spPr/>
      <dgm:t>
        <a:bodyPr/>
        <a:lstStyle/>
        <a:p>
          <a:endParaRPr lang="en-US"/>
        </a:p>
      </dgm:t>
    </dgm:pt>
    <dgm:pt modelId="{28C68A2C-206B-4A15-8657-1E9DCD064FE5}">
      <dgm:prSet phldrT="[Text]" custT="1"/>
      <dgm:spPr/>
      <dgm:t>
        <a:bodyPr/>
        <a:lstStyle/>
        <a:p>
          <a:r>
            <a:rPr lang="en-US" sz="1800" b="1" dirty="0" smtClean="0"/>
            <a:t>Residual cyst</a:t>
          </a:r>
          <a:endParaRPr lang="en-US" sz="1800" b="1" dirty="0"/>
        </a:p>
      </dgm:t>
    </dgm:pt>
    <dgm:pt modelId="{82B67815-029F-407D-9FE7-1425D0533D29}" type="parTrans" cxnId="{1915E082-E85E-4057-BBF3-25BA4A32D8C5}">
      <dgm:prSet/>
      <dgm:spPr/>
      <dgm:t>
        <a:bodyPr/>
        <a:lstStyle/>
        <a:p>
          <a:endParaRPr lang="en-US"/>
        </a:p>
      </dgm:t>
    </dgm:pt>
    <dgm:pt modelId="{2788965C-3494-4DD5-AF73-58FB6EE54B66}" type="sibTrans" cxnId="{1915E082-E85E-4057-BBF3-25BA4A32D8C5}">
      <dgm:prSet/>
      <dgm:spPr/>
      <dgm:t>
        <a:bodyPr/>
        <a:lstStyle/>
        <a:p>
          <a:endParaRPr lang="en-US"/>
        </a:p>
      </dgm:t>
    </dgm:pt>
    <dgm:pt modelId="{71401824-9394-41B7-9AFB-69F48696E369}">
      <dgm:prSet phldrT="[Text]"/>
      <dgm:spPr/>
      <dgm:t>
        <a:bodyPr/>
        <a:lstStyle/>
        <a:p>
          <a:r>
            <a:rPr lang="en-US" b="1" smtClean="0"/>
            <a:t>Derived form Reduced Enamel Epithelium</a:t>
          </a:r>
          <a:endParaRPr lang="en-US" b="1" dirty="0"/>
        </a:p>
      </dgm:t>
    </dgm:pt>
    <dgm:pt modelId="{D88D03DA-3E1B-4F13-84E2-8C6199A301F2}" type="parTrans" cxnId="{7E04CAAB-6BBF-4B8E-A3F5-3CD3EE679456}">
      <dgm:prSet/>
      <dgm:spPr/>
      <dgm:t>
        <a:bodyPr/>
        <a:lstStyle/>
        <a:p>
          <a:endParaRPr lang="en-US"/>
        </a:p>
      </dgm:t>
    </dgm:pt>
    <dgm:pt modelId="{88930299-99C9-47C8-A469-6F29804D155A}" type="sibTrans" cxnId="{7E04CAAB-6BBF-4B8E-A3F5-3CD3EE679456}">
      <dgm:prSet/>
      <dgm:spPr/>
      <dgm:t>
        <a:bodyPr/>
        <a:lstStyle/>
        <a:p>
          <a:endParaRPr lang="en-US"/>
        </a:p>
      </dgm:t>
    </dgm:pt>
    <dgm:pt modelId="{5E9B1534-6FF7-4468-B5B2-243F3592EDDD}">
      <dgm:prSet phldrT="[Text]" custT="1"/>
      <dgm:spPr/>
      <dgm:t>
        <a:bodyPr/>
        <a:lstStyle/>
        <a:p>
          <a:r>
            <a:rPr lang="en-US" sz="1600" b="1" dirty="0" smtClean="0"/>
            <a:t>Dentigerous cyst</a:t>
          </a:r>
          <a:endParaRPr lang="en-US" sz="1600" b="1" dirty="0"/>
        </a:p>
      </dgm:t>
    </dgm:pt>
    <dgm:pt modelId="{2053EC84-D27E-40B8-AF30-D636A7FDCA95}" type="parTrans" cxnId="{54EC6C96-83B7-4870-9E48-00459A40E0AA}">
      <dgm:prSet/>
      <dgm:spPr/>
      <dgm:t>
        <a:bodyPr/>
        <a:lstStyle/>
        <a:p>
          <a:endParaRPr lang="en-US"/>
        </a:p>
      </dgm:t>
    </dgm:pt>
    <dgm:pt modelId="{ECDD0016-BBB3-4651-9B68-B4D7BAD76DE3}" type="sibTrans" cxnId="{54EC6C96-83B7-4870-9E48-00459A40E0AA}">
      <dgm:prSet/>
      <dgm:spPr/>
      <dgm:t>
        <a:bodyPr/>
        <a:lstStyle/>
        <a:p>
          <a:endParaRPr lang="en-US"/>
        </a:p>
      </dgm:t>
    </dgm:pt>
    <dgm:pt modelId="{50524F45-7F57-4B54-BBDC-337327F8918C}">
      <dgm:prSet phldrT="[Text]" custT="1"/>
      <dgm:spPr/>
      <dgm:t>
        <a:bodyPr/>
        <a:lstStyle/>
        <a:p>
          <a:r>
            <a:rPr lang="en-US" sz="1600" b="1" dirty="0" smtClean="0"/>
            <a:t>Eruption cyst</a:t>
          </a:r>
          <a:endParaRPr lang="en-US" sz="1600" b="1" dirty="0"/>
        </a:p>
      </dgm:t>
    </dgm:pt>
    <dgm:pt modelId="{7B921F58-B45B-4E01-B491-8A6CA182DD06}" type="parTrans" cxnId="{A9830E64-C528-4563-832E-1559CCFE98B4}">
      <dgm:prSet/>
      <dgm:spPr/>
      <dgm:t>
        <a:bodyPr/>
        <a:lstStyle/>
        <a:p>
          <a:endParaRPr lang="en-US"/>
        </a:p>
      </dgm:t>
    </dgm:pt>
    <dgm:pt modelId="{94E6DE89-E174-44BA-ADA7-E1027D91D07C}" type="sibTrans" cxnId="{A9830E64-C528-4563-832E-1559CCFE98B4}">
      <dgm:prSet/>
      <dgm:spPr/>
      <dgm:t>
        <a:bodyPr/>
        <a:lstStyle/>
        <a:p>
          <a:endParaRPr lang="en-US"/>
        </a:p>
      </dgm:t>
    </dgm:pt>
    <dgm:pt modelId="{A89F8894-4E8B-4213-9EBD-5A63A8BC3EAC}">
      <dgm:prSet phldrT="[Text]"/>
      <dgm:spPr/>
      <dgm:t>
        <a:bodyPr/>
        <a:lstStyle/>
        <a:p>
          <a:r>
            <a:rPr lang="en-US" b="1" dirty="0" smtClean="0"/>
            <a:t>Derived from Dental Lamina</a:t>
          </a:r>
          <a:endParaRPr lang="en-US" b="1" dirty="0"/>
        </a:p>
      </dgm:t>
    </dgm:pt>
    <dgm:pt modelId="{112DAEEF-86B4-4963-AE66-DE4B095199AC}" type="parTrans" cxnId="{17697D07-2FFB-4122-9E09-BB2DA74BFA42}">
      <dgm:prSet/>
      <dgm:spPr/>
      <dgm:t>
        <a:bodyPr/>
        <a:lstStyle/>
        <a:p>
          <a:endParaRPr lang="en-US"/>
        </a:p>
      </dgm:t>
    </dgm:pt>
    <dgm:pt modelId="{63B47420-7DCB-4759-BFA9-FFC4EEAAFBC0}" type="sibTrans" cxnId="{17697D07-2FFB-4122-9E09-BB2DA74BFA42}">
      <dgm:prSet/>
      <dgm:spPr/>
      <dgm:t>
        <a:bodyPr/>
        <a:lstStyle/>
        <a:p>
          <a:endParaRPr lang="en-US"/>
        </a:p>
      </dgm:t>
    </dgm:pt>
    <dgm:pt modelId="{5E155B95-4BC5-427C-8353-04AF21220FE7}">
      <dgm:prSet phldrT="[Text]" custT="1"/>
      <dgm:spPr/>
      <dgm:t>
        <a:bodyPr/>
        <a:lstStyle/>
        <a:p>
          <a:r>
            <a:rPr lang="en-US" sz="1600" b="1" dirty="0" smtClean="0"/>
            <a:t>OKC</a:t>
          </a:r>
          <a:endParaRPr lang="en-US" sz="1600" b="1" dirty="0"/>
        </a:p>
      </dgm:t>
    </dgm:pt>
    <dgm:pt modelId="{737CEB6E-F779-4200-85D6-F21715F85B80}" type="parTrans" cxnId="{896C76EF-B07F-4D35-9ABE-96CA9A110504}">
      <dgm:prSet/>
      <dgm:spPr/>
      <dgm:t>
        <a:bodyPr/>
        <a:lstStyle/>
        <a:p>
          <a:endParaRPr lang="en-US"/>
        </a:p>
      </dgm:t>
    </dgm:pt>
    <dgm:pt modelId="{69216F99-3936-4939-84ED-955FA6E02549}" type="sibTrans" cxnId="{896C76EF-B07F-4D35-9ABE-96CA9A110504}">
      <dgm:prSet/>
      <dgm:spPr/>
      <dgm:t>
        <a:bodyPr/>
        <a:lstStyle/>
        <a:p>
          <a:endParaRPr lang="en-US"/>
        </a:p>
      </dgm:t>
    </dgm:pt>
    <dgm:pt modelId="{396763B8-7941-4C5B-8987-C388673C0C9C}">
      <dgm:prSet phldrT="[Text]" custT="1"/>
      <dgm:spPr/>
      <dgm:t>
        <a:bodyPr/>
        <a:lstStyle/>
        <a:p>
          <a:r>
            <a:rPr lang="en-US" sz="1600" b="1" dirty="0" smtClean="0"/>
            <a:t>Gingival cyst of newborn</a:t>
          </a:r>
          <a:endParaRPr lang="en-US" sz="1600" b="1" dirty="0"/>
        </a:p>
      </dgm:t>
    </dgm:pt>
    <dgm:pt modelId="{9893302D-CA36-4A99-9A08-9A883CA9A213}" type="parTrans" cxnId="{CAC1987A-4AFF-4B40-8299-B80FA70742CA}">
      <dgm:prSet/>
      <dgm:spPr/>
      <dgm:t>
        <a:bodyPr/>
        <a:lstStyle/>
        <a:p>
          <a:endParaRPr lang="en-US"/>
        </a:p>
      </dgm:t>
    </dgm:pt>
    <dgm:pt modelId="{ACF50279-0B72-4581-AA9F-26BC2C066F93}" type="sibTrans" cxnId="{CAC1987A-4AFF-4B40-8299-B80FA70742CA}">
      <dgm:prSet/>
      <dgm:spPr/>
      <dgm:t>
        <a:bodyPr/>
        <a:lstStyle/>
        <a:p>
          <a:endParaRPr lang="en-US"/>
        </a:p>
      </dgm:t>
    </dgm:pt>
    <dgm:pt modelId="{544AB101-9229-4BE6-BFAF-D109CE6376FC}">
      <dgm:prSet phldrT="[Text]" custT="1"/>
      <dgm:spPr/>
      <dgm:t>
        <a:bodyPr/>
        <a:lstStyle/>
        <a:p>
          <a:r>
            <a:rPr lang="en-US" sz="1600" b="1" dirty="0" smtClean="0"/>
            <a:t>Gingival cyst of adults</a:t>
          </a:r>
          <a:endParaRPr lang="en-US" sz="1600" b="1" dirty="0"/>
        </a:p>
      </dgm:t>
    </dgm:pt>
    <dgm:pt modelId="{B195EBBF-12DF-4879-BDFD-158076C9D7C9}" type="parTrans" cxnId="{B3C756D3-2254-43A3-9AF2-E4292A827C03}">
      <dgm:prSet/>
      <dgm:spPr/>
      <dgm:t>
        <a:bodyPr/>
        <a:lstStyle/>
        <a:p>
          <a:endParaRPr lang="en-US"/>
        </a:p>
      </dgm:t>
    </dgm:pt>
    <dgm:pt modelId="{D08B2E81-7D14-4BA4-8668-A8BCEAC62479}" type="sibTrans" cxnId="{B3C756D3-2254-43A3-9AF2-E4292A827C03}">
      <dgm:prSet/>
      <dgm:spPr/>
      <dgm:t>
        <a:bodyPr/>
        <a:lstStyle/>
        <a:p>
          <a:endParaRPr lang="en-US"/>
        </a:p>
      </dgm:t>
    </dgm:pt>
    <dgm:pt modelId="{2A3CEB2F-56F5-4CFB-98F8-23261F840CD5}">
      <dgm:prSet phldrT="[Text]" custT="1"/>
      <dgm:spPr/>
      <dgm:t>
        <a:bodyPr/>
        <a:lstStyle/>
        <a:p>
          <a:r>
            <a:rPr lang="en-US" sz="1600" b="1" dirty="0" smtClean="0"/>
            <a:t>Lateral periodontal cyst</a:t>
          </a:r>
          <a:endParaRPr lang="en-US" sz="1600" b="1" dirty="0"/>
        </a:p>
      </dgm:t>
    </dgm:pt>
    <dgm:pt modelId="{BFD39719-5ECF-4240-AB78-EECA63FA2E82}" type="parTrans" cxnId="{FFDA5170-8A97-4619-A883-9E9F9CB16F90}">
      <dgm:prSet/>
      <dgm:spPr/>
      <dgm:t>
        <a:bodyPr/>
        <a:lstStyle/>
        <a:p>
          <a:endParaRPr lang="en-US"/>
        </a:p>
      </dgm:t>
    </dgm:pt>
    <dgm:pt modelId="{582B2398-1B96-4463-A0C8-5F704ECFD6A7}" type="sibTrans" cxnId="{FFDA5170-8A97-4619-A883-9E9F9CB16F90}">
      <dgm:prSet/>
      <dgm:spPr/>
      <dgm:t>
        <a:bodyPr/>
        <a:lstStyle/>
        <a:p>
          <a:endParaRPr lang="en-US"/>
        </a:p>
      </dgm:t>
    </dgm:pt>
    <dgm:pt modelId="{5DB5DE28-B82F-4167-9BA5-B9D9666AAE95}">
      <dgm:prSet phldrT="[Text]" custT="1"/>
      <dgm:spPr/>
      <dgm:t>
        <a:bodyPr/>
        <a:lstStyle/>
        <a:p>
          <a:r>
            <a:rPr lang="en-US" sz="1600" b="1" dirty="0" smtClean="0"/>
            <a:t>Glandular odontogenic cyst</a:t>
          </a:r>
          <a:endParaRPr lang="en-US" sz="1600" b="1" dirty="0"/>
        </a:p>
      </dgm:t>
    </dgm:pt>
    <dgm:pt modelId="{BCDBCBF4-1B2D-45EA-A7CC-628A08EFED8A}" type="parTrans" cxnId="{01974098-00E1-4161-A14C-54F5DB27AEAD}">
      <dgm:prSet/>
      <dgm:spPr/>
      <dgm:t>
        <a:bodyPr/>
        <a:lstStyle/>
        <a:p>
          <a:endParaRPr lang="en-US"/>
        </a:p>
      </dgm:t>
    </dgm:pt>
    <dgm:pt modelId="{0D68F79F-9F49-4822-BA73-6A946BF2C7D0}" type="sibTrans" cxnId="{01974098-00E1-4161-A14C-54F5DB27AEAD}">
      <dgm:prSet/>
      <dgm:spPr/>
      <dgm:t>
        <a:bodyPr/>
        <a:lstStyle/>
        <a:p>
          <a:endParaRPr lang="en-US"/>
        </a:p>
      </dgm:t>
    </dgm:pt>
    <dgm:pt modelId="{16920E54-7CCF-484C-906D-228558A59614}">
      <dgm:prSet phldrT="[Text]" custT="1"/>
      <dgm:spPr/>
      <dgm:t>
        <a:bodyPr/>
        <a:lstStyle/>
        <a:p>
          <a:endParaRPr lang="en-US" sz="1600" b="1" dirty="0"/>
        </a:p>
      </dgm:t>
    </dgm:pt>
    <dgm:pt modelId="{7A8FE248-D104-4E69-B64D-CDEB9FA1595B}" type="parTrans" cxnId="{DB627065-D6DA-44A6-89B4-065620EE1643}">
      <dgm:prSet/>
      <dgm:spPr/>
      <dgm:t>
        <a:bodyPr/>
        <a:lstStyle/>
        <a:p>
          <a:endParaRPr lang="en-US"/>
        </a:p>
      </dgm:t>
    </dgm:pt>
    <dgm:pt modelId="{ED2C38DC-3125-4786-B09B-2E0FDDA9E2AF}" type="sibTrans" cxnId="{DB627065-D6DA-44A6-89B4-065620EE1643}">
      <dgm:prSet/>
      <dgm:spPr/>
      <dgm:t>
        <a:bodyPr/>
        <a:lstStyle/>
        <a:p>
          <a:endParaRPr lang="en-US"/>
        </a:p>
      </dgm:t>
    </dgm:pt>
    <dgm:pt modelId="{8EDB85AA-2AC4-4DB7-8ED5-9286486ACF53}">
      <dgm:prSet phldrT="[Text]" custT="1"/>
      <dgm:spPr/>
      <dgm:t>
        <a:bodyPr/>
        <a:lstStyle/>
        <a:p>
          <a:endParaRPr lang="en-US" sz="1800" b="1" dirty="0"/>
        </a:p>
      </dgm:t>
    </dgm:pt>
    <dgm:pt modelId="{B23264EA-0DA7-4D4C-8A8B-5EC2916F6F43}" type="parTrans" cxnId="{359A503B-D734-4A69-8502-8D38EF1E74CE}">
      <dgm:prSet/>
      <dgm:spPr/>
      <dgm:t>
        <a:bodyPr/>
        <a:lstStyle/>
        <a:p>
          <a:endParaRPr lang="en-US"/>
        </a:p>
      </dgm:t>
    </dgm:pt>
    <dgm:pt modelId="{E541929C-60CF-45F3-8C08-A00933ACE4C9}" type="sibTrans" cxnId="{359A503B-D734-4A69-8502-8D38EF1E74CE}">
      <dgm:prSet/>
      <dgm:spPr/>
      <dgm:t>
        <a:bodyPr/>
        <a:lstStyle/>
        <a:p>
          <a:endParaRPr lang="en-US"/>
        </a:p>
      </dgm:t>
    </dgm:pt>
    <dgm:pt modelId="{9A58CDC4-3379-4099-8E64-E6A3AA3B3F92}">
      <dgm:prSet/>
      <dgm:spPr/>
      <dgm:t>
        <a:bodyPr/>
        <a:lstStyle/>
        <a:p>
          <a:r>
            <a:rPr lang="en-US" b="1" smtClean="0"/>
            <a:t>Unclassified</a:t>
          </a:r>
          <a:endParaRPr lang="en-US" b="1" dirty="0"/>
        </a:p>
      </dgm:t>
    </dgm:pt>
    <dgm:pt modelId="{EE3A177F-7E6C-4834-936E-37C4028CA4D6}" type="parTrans" cxnId="{F09FCC2C-FE5C-44A4-B30D-B9F537A07A13}">
      <dgm:prSet/>
      <dgm:spPr/>
      <dgm:t>
        <a:bodyPr/>
        <a:lstStyle/>
        <a:p>
          <a:endParaRPr lang="en-US"/>
        </a:p>
      </dgm:t>
    </dgm:pt>
    <dgm:pt modelId="{CB24151C-EDFC-4C0D-B058-573EA827B431}" type="sibTrans" cxnId="{F09FCC2C-FE5C-44A4-B30D-B9F537A07A13}">
      <dgm:prSet/>
      <dgm:spPr/>
      <dgm:t>
        <a:bodyPr/>
        <a:lstStyle/>
        <a:p>
          <a:endParaRPr lang="en-US"/>
        </a:p>
      </dgm:t>
    </dgm:pt>
    <dgm:pt modelId="{0717F264-5EEC-4A20-B41B-2630D1958C83}" type="pres">
      <dgm:prSet presAssocID="{F7020B5E-1361-463A-A696-06C04131CBB0}" presName="Name0" presStyleCnt="0">
        <dgm:presLayoutVars>
          <dgm:dir/>
          <dgm:animLvl val="lvl"/>
          <dgm:resizeHandles val="exact"/>
        </dgm:presLayoutVars>
      </dgm:prSet>
      <dgm:spPr/>
      <dgm:t>
        <a:bodyPr/>
        <a:lstStyle/>
        <a:p>
          <a:endParaRPr lang="en-US"/>
        </a:p>
      </dgm:t>
    </dgm:pt>
    <dgm:pt modelId="{2AA24E6E-C1B9-4E36-B917-BF674BA03743}" type="pres">
      <dgm:prSet presAssocID="{F4EDA7C1-A61D-4018-B2F7-6BC5C7485A6A}" presName="composite" presStyleCnt="0"/>
      <dgm:spPr/>
      <dgm:t>
        <a:bodyPr/>
        <a:lstStyle/>
        <a:p>
          <a:endParaRPr lang="en-US"/>
        </a:p>
      </dgm:t>
    </dgm:pt>
    <dgm:pt modelId="{97354545-782B-4F48-A691-6518CA4CB556}" type="pres">
      <dgm:prSet presAssocID="{F4EDA7C1-A61D-4018-B2F7-6BC5C7485A6A}" presName="parTx" presStyleLbl="alignNode1" presStyleIdx="0" presStyleCnt="4" custLinFactNeighborX="7206" custLinFactNeighborY="-5344">
        <dgm:presLayoutVars>
          <dgm:chMax val="0"/>
          <dgm:chPref val="0"/>
          <dgm:bulletEnabled val="1"/>
        </dgm:presLayoutVars>
      </dgm:prSet>
      <dgm:spPr/>
      <dgm:t>
        <a:bodyPr/>
        <a:lstStyle/>
        <a:p>
          <a:endParaRPr lang="en-US"/>
        </a:p>
      </dgm:t>
    </dgm:pt>
    <dgm:pt modelId="{85036C7E-58D7-4392-8205-63330386DB32}" type="pres">
      <dgm:prSet presAssocID="{F4EDA7C1-A61D-4018-B2F7-6BC5C7485A6A}" presName="desTx" presStyleLbl="alignAccFollowNode1" presStyleIdx="0" presStyleCnt="4" custLinFactNeighborX="7206" custLinFactNeighborY="-181">
        <dgm:presLayoutVars>
          <dgm:bulletEnabled val="1"/>
        </dgm:presLayoutVars>
      </dgm:prSet>
      <dgm:spPr/>
      <dgm:t>
        <a:bodyPr/>
        <a:lstStyle/>
        <a:p>
          <a:endParaRPr lang="en-US"/>
        </a:p>
      </dgm:t>
    </dgm:pt>
    <dgm:pt modelId="{75041FCD-6E2F-4F9B-AB13-4E3750ED4E74}" type="pres">
      <dgm:prSet presAssocID="{22426B7A-6845-4124-9549-C7BD25DA4A05}" presName="space" presStyleCnt="0"/>
      <dgm:spPr/>
      <dgm:t>
        <a:bodyPr/>
        <a:lstStyle/>
        <a:p>
          <a:endParaRPr lang="en-US"/>
        </a:p>
      </dgm:t>
    </dgm:pt>
    <dgm:pt modelId="{4F36BD9B-F1D7-4D7B-A2DE-46DD9124372B}" type="pres">
      <dgm:prSet presAssocID="{71401824-9394-41B7-9AFB-69F48696E369}" presName="composite" presStyleCnt="0"/>
      <dgm:spPr/>
      <dgm:t>
        <a:bodyPr/>
        <a:lstStyle/>
        <a:p>
          <a:endParaRPr lang="en-US"/>
        </a:p>
      </dgm:t>
    </dgm:pt>
    <dgm:pt modelId="{BCE629EB-A7A7-4AB5-938A-4F668EA10039}" type="pres">
      <dgm:prSet presAssocID="{71401824-9394-41B7-9AFB-69F48696E369}" presName="parTx" presStyleLbl="alignNode1" presStyleIdx="1" presStyleCnt="4">
        <dgm:presLayoutVars>
          <dgm:chMax val="0"/>
          <dgm:chPref val="0"/>
          <dgm:bulletEnabled val="1"/>
        </dgm:presLayoutVars>
      </dgm:prSet>
      <dgm:spPr/>
      <dgm:t>
        <a:bodyPr/>
        <a:lstStyle/>
        <a:p>
          <a:endParaRPr lang="en-US"/>
        </a:p>
      </dgm:t>
    </dgm:pt>
    <dgm:pt modelId="{ECB024A9-5F12-4D73-B14E-CDEBC9E0567B}" type="pres">
      <dgm:prSet presAssocID="{71401824-9394-41B7-9AFB-69F48696E369}" presName="desTx" presStyleLbl="alignAccFollowNode1" presStyleIdx="1" presStyleCnt="4" custScaleY="95299">
        <dgm:presLayoutVars>
          <dgm:bulletEnabled val="1"/>
        </dgm:presLayoutVars>
      </dgm:prSet>
      <dgm:spPr/>
      <dgm:t>
        <a:bodyPr/>
        <a:lstStyle/>
        <a:p>
          <a:endParaRPr lang="en-US"/>
        </a:p>
      </dgm:t>
    </dgm:pt>
    <dgm:pt modelId="{15E14E8C-E249-43E9-B7C1-3215EEF10462}" type="pres">
      <dgm:prSet presAssocID="{88930299-99C9-47C8-A469-6F29804D155A}" presName="space" presStyleCnt="0"/>
      <dgm:spPr/>
      <dgm:t>
        <a:bodyPr/>
        <a:lstStyle/>
        <a:p>
          <a:endParaRPr lang="en-US"/>
        </a:p>
      </dgm:t>
    </dgm:pt>
    <dgm:pt modelId="{00919F0E-4E44-42F8-90A2-C497FB1738EB}" type="pres">
      <dgm:prSet presAssocID="{A89F8894-4E8B-4213-9EBD-5A63A8BC3EAC}" presName="composite" presStyleCnt="0"/>
      <dgm:spPr/>
      <dgm:t>
        <a:bodyPr/>
        <a:lstStyle/>
        <a:p>
          <a:endParaRPr lang="en-US"/>
        </a:p>
      </dgm:t>
    </dgm:pt>
    <dgm:pt modelId="{3B2EDB80-0910-49C8-B6C0-CB7C6406299B}" type="pres">
      <dgm:prSet presAssocID="{A89F8894-4E8B-4213-9EBD-5A63A8BC3EAC}" presName="parTx" presStyleLbl="alignNode1" presStyleIdx="2" presStyleCnt="4" custScaleX="109918">
        <dgm:presLayoutVars>
          <dgm:chMax val="0"/>
          <dgm:chPref val="0"/>
          <dgm:bulletEnabled val="1"/>
        </dgm:presLayoutVars>
      </dgm:prSet>
      <dgm:spPr/>
      <dgm:t>
        <a:bodyPr/>
        <a:lstStyle/>
        <a:p>
          <a:endParaRPr lang="en-US"/>
        </a:p>
      </dgm:t>
    </dgm:pt>
    <dgm:pt modelId="{4977821F-BEF8-4D33-AF40-E1A5964B8B50}" type="pres">
      <dgm:prSet presAssocID="{A89F8894-4E8B-4213-9EBD-5A63A8BC3EAC}" presName="desTx" presStyleLbl="alignAccFollowNode1" presStyleIdx="2" presStyleCnt="4" custScaleX="109918">
        <dgm:presLayoutVars>
          <dgm:bulletEnabled val="1"/>
        </dgm:presLayoutVars>
      </dgm:prSet>
      <dgm:spPr/>
      <dgm:t>
        <a:bodyPr/>
        <a:lstStyle/>
        <a:p>
          <a:endParaRPr lang="en-US"/>
        </a:p>
      </dgm:t>
    </dgm:pt>
    <dgm:pt modelId="{A61D519E-B8DB-4BE1-8D88-E6F1ABD78AE8}" type="pres">
      <dgm:prSet presAssocID="{63B47420-7DCB-4759-BFA9-FFC4EEAAFBC0}" presName="space" presStyleCnt="0"/>
      <dgm:spPr/>
      <dgm:t>
        <a:bodyPr/>
        <a:lstStyle/>
        <a:p>
          <a:endParaRPr lang="en-US"/>
        </a:p>
      </dgm:t>
    </dgm:pt>
    <dgm:pt modelId="{38C6FA43-6361-4387-A30A-89EA25B0A193}" type="pres">
      <dgm:prSet presAssocID="{9A58CDC4-3379-4099-8E64-E6A3AA3B3F92}" presName="composite" presStyleCnt="0"/>
      <dgm:spPr/>
      <dgm:t>
        <a:bodyPr/>
        <a:lstStyle/>
        <a:p>
          <a:endParaRPr lang="en-US"/>
        </a:p>
      </dgm:t>
    </dgm:pt>
    <dgm:pt modelId="{CF72E972-567A-4842-AE61-DEA9A5A99D1A}" type="pres">
      <dgm:prSet presAssocID="{9A58CDC4-3379-4099-8E64-E6A3AA3B3F92}" presName="parTx" presStyleLbl="alignNode1" presStyleIdx="3" presStyleCnt="4" custScaleX="89680" custLinFactNeighborX="-7341" custLinFactNeighborY="-2558">
        <dgm:presLayoutVars>
          <dgm:chMax val="0"/>
          <dgm:chPref val="0"/>
          <dgm:bulletEnabled val="1"/>
        </dgm:presLayoutVars>
      </dgm:prSet>
      <dgm:spPr/>
      <dgm:t>
        <a:bodyPr/>
        <a:lstStyle/>
        <a:p>
          <a:endParaRPr lang="en-US"/>
        </a:p>
      </dgm:t>
    </dgm:pt>
    <dgm:pt modelId="{30C91AB9-D5CC-49FC-8808-68296CA9B521}" type="pres">
      <dgm:prSet presAssocID="{9A58CDC4-3379-4099-8E64-E6A3AA3B3F92}" presName="desTx" presStyleLbl="alignAccFollowNode1" presStyleIdx="3" presStyleCnt="4" custScaleX="89680" custLinFactNeighborX="-7341" custLinFactNeighborY="-907">
        <dgm:presLayoutVars>
          <dgm:bulletEnabled val="1"/>
        </dgm:presLayoutVars>
      </dgm:prSet>
      <dgm:spPr/>
      <dgm:t>
        <a:bodyPr/>
        <a:lstStyle/>
        <a:p>
          <a:endParaRPr lang="en-US"/>
        </a:p>
      </dgm:t>
    </dgm:pt>
  </dgm:ptLst>
  <dgm:cxnLst>
    <dgm:cxn modelId="{01974098-00E1-4161-A14C-54F5DB27AEAD}" srcId="{A89F8894-4E8B-4213-9EBD-5A63A8BC3EAC}" destId="{5DB5DE28-B82F-4167-9BA5-B9D9666AAE95}" srcOrd="4" destOrd="0" parTransId="{BCDBCBF4-1B2D-45EA-A7CC-628A08EFED8A}" sibTransId="{0D68F79F-9F49-4822-BA73-6A946BF2C7D0}"/>
    <dgm:cxn modelId="{DD60DDC3-01F0-4525-A830-4198ECDB65A5}" type="presOf" srcId="{5E155B95-4BC5-427C-8353-04AF21220FE7}" destId="{4977821F-BEF8-4D33-AF40-E1A5964B8B50}" srcOrd="0" destOrd="0" presId="urn:microsoft.com/office/officeart/2005/8/layout/hList1"/>
    <dgm:cxn modelId="{46E7C10C-84DF-4AF7-8F51-04D0086C9C67}" type="presOf" srcId="{F7020B5E-1361-463A-A696-06C04131CBB0}" destId="{0717F264-5EEC-4A20-B41B-2630D1958C83}" srcOrd="0" destOrd="0" presId="urn:microsoft.com/office/officeart/2005/8/layout/hList1"/>
    <dgm:cxn modelId="{16AB7714-05B0-423E-A4C7-4F4512DFA81A}" type="presOf" srcId="{A89F8894-4E8B-4213-9EBD-5A63A8BC3EAC}" destId="{3B2EDB80-0910-49C8-B6C0-CB7C6406299B}" srcOrd="0" destOrd="0" presId="urn:microsoft.com/office/officeart/2005/8/layout/hList1"/>
    <dgm:cxn modelId="{F4C89B0E-0E1F-40F3-AFBA-126750873994}" type="presOf" srcId="{16920E54-7CCF-484C-906D-228558A59614}" destId="{ECB024A9-5F12-4D73-B14E-CDEBC9E0567B}" srcOrd="0" destOrd="1" presId="urn:microsoft.com/office/officeart/2005/8/layout/hList1"/>
    <dgm:cxn modelId="{359A503B-D734-4A69-8502-8D38EF1E74CE}" srcId="{F4EDA7C1-A61D-4018-B2F7-6BC5C7485A6A}" destId="{8EDB85AA-2AC4-4DB7-8ED5-9286486ACF53}" srcOrd="1" destOrd="0" parTransId="{B23264EA-0DA7-4D4C-8A8B-5EC2916F6F43}" sibTransId="{E541929C-60CF-45F3-8C08-A00933ACE4C9}"/>
    <dgm:cxn modelId="{DB627065-D6DA-44A6-89B4-065620EE1643}" srcId="{71401824-9394-41B7-9AFB-69F48696E369}" destId="{16920E54-7CCF-484C-906D-228558A59614}" srcOrd="1" destOrd="0" parTransId="{7A8FE248-D104-4E69-B64D-CDEB9FA1595B}" sibTransId="{ED2C38DC-3125-4786-B09B-2E0FDDA9E2AF}"/>
    <dgm:cxn modelId="{F09FCC2C-FE5C-44A4-B30D-B9F537A07A13}" srcId="{F7020B5E-1361-463A-A696-06C04131CBB0}" destId="{9A58CDC4-3379-4099-8E64-E6A3AA3B3F92}" srcOrd="3" destOrd="0" parTransId="{EE3A177F-7E6C-4834-936E-37C4028CA4D6}" sibTransId="{CB24151C-EDFC-4C0D-B058-573EA827B431}"/>
    <dgm:cxn modelId="{D1487757-60D9-412C-8934-896A573A89ED}" type="presOf" srcId="{9A58CDC4-3379-4099-8E64-E6A3AA3B3F92}" destId="{CF72E972-567A-4842-AE61-DEA9A5A99D1A}" srcOrd="0" destOrd="0" presId="urn:microsoft.com/office/officeart/2005/8/layout/hList1"/>
    <dgm:cxn modelId="{A9830E64-C528-4563-832E-1559CCFE98B4}" srcId="{71401824-9394-41B7-9AFB-69F48696E369}" destId="{50524F45-7F57-4B54-BBDC-337327F8918C}" srcOrd="2" destOrd="0" parTransId="{7B921F58-B45B-4E01-B491-8A6CA182DD06}" sibTransId="{94E6DE89-E174-44BA-ADA7-E1027D91D07C}"/>
    <dgm:cxn modelId="{3AE15A7A-74A6-43F2-8DE3-FCC1E4198537}" type="presOf" srcId="{71401824-9394-41B7-9AFB-69F48696E369}" destId="{BCE629EB-A7A7-4AB5-938A-4F668EA10039}" srcOrd="0" destOrd="0" presId="urn:microsoft.com/office/officeart/2005/8/layout/hList1"/>
    <dgm:cxn modelId="{B3C756D3-2254-43A3-9AF2-E4292A827C03}" srcId="{A89F8894-4E8B-4213-9EBD-5A63A8BC3EAC}" destId="{544AB101-9229-4BE6-BFAF-D109CE6376FC}" srcOrd="2" destOrd="0" parTransId="{B195EBBF-12DF-4879-BDFD-158076C9D7C9}" sibTransId="{D08B2E81-7D14-4BA4-8668-A8BCEAC62479}"/>
    <dgm:cxn modelId="{9BAB505D-2C17-4D6B-A8BC-C1A7976B7C58}" type="presOf" srcId="{2A3CEB2F-56F5-4CFB-98F8-23261F840CD5}" destId="{4977821F-BEF8-4D33-AF40-E1A5964B8B50}" srcOrd="0" destOrd="3" presId="urn:microsoft.com/office/officeart/2005/8/layout/hList1"/>
    <dgm:cxn modelId="{7E04CAAB-6BBF-4B8E-A3F5-3CD3EE679456}" srcId="{F7020B5E-1361-463A-A696-06C04131CBB0}" destId="{71401824-9394-41B7-9AFB-69F48696E369}" srcOrd="1" destOrd="0" parTransId="{D88D03DA-3E1B-4F13-84E2-8C6199A301F2}" sibTransId="{88930299-99C9-47C8-A469-6F29804D155A}"/>
    <dgm:cxn modelId="{54EC6C96-83B7-4870-9E48-00459A40E0AA}" srcId="{71401824-9394-41B7-9AFB-69F48696E369}" destId="{5E9B1534-6FF7-4468-B5B2-243F3592EDDD}" srcOrd="0" destOrd="0" parTransId="{2053EC84-D27E-40B8-AF30-D636A7FDCA95}" sibTransId="{ECDD0016-BBB3-4651-9B68-B4D7BAD76DE3}"/>
    <dgm:cxn modelId="{01CC05D7-7B1E-487C-822B-CABBAEC9188D}" type="presOf" srcId="{5E9B1534-6FF7-4468-B5B2-243F3592EDDD}" destId="{ECB024A9-5F12-4D73-B14E-CDEBC9E0567B}" srcOrd="0" destOrd="0" presId="urn:microsoft.com/office/officeart/2005/8/layout/hList1"/>
    <dgm:cxn modelId="{312F1637-982A-4E65-85C8-276400EA07D4}" type="presOf" srcId="{396763B8-7941-4C5B-8987-C388673C0C9C}" destId="{4977821F-BEF8-4D33-AF40-E1A5964B8B50}" srcOrd="0" destOrd="1" presId="urn:microsoft.com/office/officeart/2005/8/layout/hList1"/>
    <dgm:cxn modelId="{A8C1BB69-F816-42A8-954E-3A4A67214C33}" srcId="{F4EDA7C1-A61D-4018-B2F7-6BC5C7485A6A}" destId="{60B252AC-26D9-4D12-A7B9-F93597026722}" srcOrd="0" destOrd="0" parTransId="{D1C9CD38-41EC-4245-A864-C1237B8D53E2}" sibTransId="{C7710059-D8EC-4A04-A79D-41A289DBAA7A}"/>
    <dgm:cxn modelId="{896C76EF-B07F-4D35-9ABE-96CA9A110504}" srcId="{A89F8894-4E8B-4213-9EBD-5A63A8BC3EAC}" destId="{5E155B95-4BC5-427C-8353-04AF21220FE7}" srcOrd="0" destOrd="0" parTransId="{737CEB6E-F779-4200-85D6-F21715F85B80}" sibTransId="{69216F99-3936-4939-84ED-955FA6E02549}"/>
    <dgm:cxn modelId="{CAC1987A-4AFF-4B40-8299-B80FA70742CA}" srcId="{A89F8894-4E8B-4213-9EBD-5A63A8BC3EAC}" destId="{396763B8-7941-4C5B-8987-C388673C0C9C}" srcOrd="1" destOrd="0" parTransId="{9893302D-CA36-4A99-9A08-9A883CA9A213}" sibTransId="{ACF50279-0B72-4581-AA9F-26BC2C066F93}"/>
    <dgm:cxn modelId="{070CA963-556F-4705-8614-10F645F46710}" type="presOf" srcId="{8EDB85AA-2AC4-4DB7-8ED5-9286486ACF53}" destId="{85036C7E-58D7-4392-8205-63330386DB32}" srcOrd="0" destOrd="1" presId="urn:microsoft.com/office/officeart/2005/8/layout/hList1"/>
    <dgm:cxn modelId="{FFDA5170-8A97-4619-A883-9E9F9CB16F90}" srcId="{A89F8894-4E8B-4213-9EBD-5A63A8BC3EAC}" destId="{2A3CEB2F-56F5-4CFB-98F8-23261F840CD5}" srcOrd="3" destOrd="0" parTransId="{BFD39719-5ECF-4240-AB78-EECA63FA2E82}" sibTransId="{582B2398-1B96-4463-A0C8-5F704ECFD6A7}"/>
    <dgm:cxn modelId="{00D90CE2-1DC1-4A36-B010-5B1CE9925E0A}" type="presOf" srcId="{544AB101-9229-4BE6-BFAF-D109CE6376FC}" destId="{4977821F-BEF8-4D33-AF40-E1A5964B8B50}" srcOrd="0" destOrd="2" presId="urn:microsoft.com/office/officeart/2005/8/layout/hList1"/>
    <dgm:cxn modelId="{17697D07-2FFB-4122-9E09-BB2DA74BFA42}" srcId="{F7020B5E-1361-463A-A696-06C04131CBB0}" destId="{A89F8894-4E8B-4213-9EBD-5A63A8BC3EAC}" srcOrd="2" destOrd="0" parTransId="{112DAEEF-86B4-4963-AE66-DE4B095199AC}" sibTransId="{63B47420-7DCB-4759-BFA9-FFC4EEAAFBC0}"/>
    <dgm:cxn modelId="{1915E082-E85E-4057-BBF3-25BA4A32D8C5}" srcId="{F4EDA7C1-A61D-4018-B2F7-6BC5C7485A6A}" destId="{28C68A2C-206B-4A15-8657-1E9DCD064FE5}" srcOrd="2" destOrd="0" parTransId="{82B67815-029F-407D-9FE7-1425D0533D29}" sibTransId="{2788965C-3494-4DD5-AF73-58FB6EE54B66}"/>
    <dgm:cxn modelId="{9EC20B5D-ED65-4887-B444-5291D50DD7D1}" type="presOf" srcId="{60B252AC-26D9-4D12-A7B9-F93597026722}" destId="{85036C7E-58D7-4392-8205-63330386DB32}" srcOrd="0" destOrd="0" presId="urn:microsoft.com/office/officeart/2005/8/layout/hList1"/>
    <dgm:cxn modelId="{1A8603A8-5543-4D94-A641-E1105E30F24D}" type="presOf" srcId="{F4EDA7C1-A61D-4018-B2F7-6BC5C7485A6A}" destId="{97354545-782B-4F48-A691-6518CA4CB556}" srcOrd="0" destOrd="0" presId="urn:microsoft.com/office/officeart/2005/8/layout/hList1"/>
    <dgm:cxn modelId="{B9A7CE06-B522-4114-B8EE-E056B1B89070}" srcId="{F7020B5E-1361-463A-A696-06C04131CBB0}" destId="{F4EDA7C1-A61D-4018-B2F7-6BC5C7485A6A}" srcOrd="0" destOrd="0" parTransId="{0690E1F0-5837-4B6E-ADF6-D81361AD1C85}" sibTransId="{22426B7A-6845-4124-9549-C7BD25DA4A05}"/>
    <dgm:cxn modelId="{0273E2E2-1203-409C-A2E3-51ADE30E9206}" type="presOf" srcId="{50524F45-7F57-4B54-BBDC-337327F8918C}" destId="{ECB024A9-5F12-4D73-B14E-CDEBC9E0567B}" srcOrd="0" destOrd="2" presId="urn:microsoft.com/office/officeart/2005/8/layout/hList1"/>
    <dgm:cxn modelId="{B406E95B-AF1F-4851-8A50-35FD458F1DDD}" type="presOf" srcId="{5DB5DE28-B82F-4167-9BA5-B9D9666AAE95}" destId="{4977821F-BEF8-4D33-AF40-E1A5964B8B50}" srcOrd="0" destOrd="4" presId="urn:microsoft.com/office/officeart/2005/8/layout/hList1"/>
    <dgm:cxn modelId="{026519EA-AB39-4104-ADB9-927F91DAEEF5}" type="presOf" srcId="{28C68A2C-206B-4A15-8657-1E9DCD064FE5}" destId="{85036C7E-58D7-4392-8205-63330386DB32}" srcOrd="0" destOrd="2" presId="urn:microsoft.com/office/officeart/2005/8/layout/hList1"/>
    <dgm:cxn modelId="{A749E602-DBC2-4396-B164-25F5913ECFC5}" type="presParOf" srcId="{0717F264-5EEC-4A20-B41B-2630D1958C83}" destId="{2AA24E6E-C1B9-4E36-B917-BF674BA03743}" srcOrd="0" destOrd="0" presId="urn:microsoft.com/office/officeart/2005/8/layout/hList1"/>
    <dgm:cxn modelId="{27730C9C-9778-445F-A00B-771071F7DBF4}" type="presParOf" srcId="{2AA24E6E-C1B9-4E36-B917-BF674BA03743}" destId="{97354545-782B-4F48-A691-6518CA4CB556}" srcOrd="0" destOrd="0" presId="urn:microsoft.com/office/officeart/2005/8/layout/hList1"/>
    <dgm:cxn modelId="{CDE29953-29C7-43A1-87DD-33C7842F2AE8}" type="presParOf" srcId="{2AA24E6E-C1B9-4E36-B917-BF674BA03743}" destId="{85036C7E-58D7-4392-8205-63330386DB32}" srcOrd="1" destOrd="0" presId="urn:microsoft.com/office/officeart/2005/8/layout/hList1"/>
    <dgm:cxn modelId="{F43AB1BC-253D-4A04-ACD1-7A2EC880DB7F}" type="presParOf" srcId="{0717F264-5EEC-4A20-B41B-2630D1958C83}" destId="{75041FCD-6E2F-4F9B-AB13-4E3750ED4E74}" srcOrd="1" destOrd="0" presId="urn:microsoft.com/office/officeart/2005/8/layout/hList1"/>
    <dgm:cxn modelId="{9DA5028C-F248-4FF6-AD23-61EF6B19FFD1}" type="presParOf" srcId="{0717F264-5EEC-4A20-B41B-2630D1958C83}" destId="{4F36BD9B-F1D7-4D7B-A2DE-46DD9124372B}" srcOrd="2" destOrd="0" presId="urn:microsoft.com/office/officeart/2005/8/layout/hList1"/>
    <dgm:cxn modelId="{8D707605-E632-49D2-8C20-16F3F1486DAB}" type="presParOf" srcId="{4F36BD9B-F1D7-4D7B-A2DE-46DD9124372B}" destId="{BCE629EB-A7A7-4AB5-938A-4F668EA10039}" srcOrd="0" destOrd="0" presId="urn:microsoft.com/office/officeart/2005/8/layout/hList1"/>
    <dgm:cxn modelId="{800882C9-224D-40A3-88FC-0E5C0FC47435}" type="presParOf" srcId="{4F36BD9B-F1D7-4D7B-A2DE-46DD9124372B}" destId="{ECB024A9-5F12-4D73-B14E-CDEBC9E0567B}" srcOrd="1" destOrd="0" presId="urn:microsoft.com/office/officeart/2005/8/layout/hList1"/>
    <dgm:cxn modelId="{2422154D-1E1F-4A69-AE11-DA5214529C43}" type="presParOf" srcId="{0717F264-5EEC-4A20-B41B-2630D1958C83}" destId="{15E14E8C-E249-43E9-B7C1-3215EEF10462}" srcOrd="3" destOrd="0" presId="urn:microsoft.com/office/officeart/2005/8/layout/hList1"/>
    <dgm:cxn modelId="{2971AF40-5632-40AF-B5BF-360C1D34442B}" type="presParOf" srcId="{0717F264-5EEC-4A20-B41B-2630D1958C83}" destId="{00919F0E-4E44-42F8-90A2-C497FB1738EB}" srcOrd="4" destOrd="0" presId="urn:microsoft.com/office/officeart/2005/8/layout/hList1"/>
    <dgm:cxn modelId="{136910EA-A360-4E23-A29B-9BB1D9BC12B1}" type="presParOf" srcId="{00919F0E-4E44-42F8-90A2-C497FB1738EB}" destId="{3B2EDB80-0910-49C8-B6C0-CB7C6406299B}" srcOrd="0" destOrd="0" presId="urn:microsoft.com/office/officeart/2005/8/layout/hList1"/>
    <dgm:cxn modelId="{68AF711E-3E3B-4921-B897-7F05FCB1C811}" type="presParOf" srcId="{00919F0E-4E44-42F8-90A2-C497FB1738EB}" destId="{4977821F-BEF8-4D33-AF40-E1A5964B8B50}" srcOrd="1" destOrd="0" presId="urn:microsoft.com/office/officeart/2005/8/layout/hList1"/>
    <dgm:cxn modelId="{18D0E6EB-85B6-4218-8499-6B03CC67A924}" type="presParOf" srcId="{0717F264-5EEC-4A20-B41B-2630D1958C83}" destId="{A61D519E-B8DB-4BE1-8D88-E6F1ABD78AE8}" srcOrd="5" destOrd="0" presId="urn:microsoft.com/office/officeart/2005/8/layout/hList1"/>
    <dgm:cxn modelId="{7632462A-4517-49DE-8699-AC17C2B751D3}" type="presParOf" srcId="{0717F264-5EEC-4A20-B41B-2630D1958C83}" destId="{38C6FA43-6361-4387-A30A-89EA25B0A193}" srcOrd="6" destOrd="0" presId="urn:microsoft.com/office/officeart/2005/8/layout/hList1"/>
    <dgm:cxn modelId="{13A9C747-A96B-410D-9701-84EFC51FF1FE}" type="presParOf" srcId="{38C6FA43-6361-4387-A30A-89EA25B0A193}" destId="{CF72E972-567A-4842-AE61-DEA9A5A99D1A}" srcOrd="0" destOrd="0" presId="urn:microsoft.com/office/officeart/2005/8/layout/hList1"/>
    <dgm:cxn modelId="{F434F2B6-C3BD-4B3E-84B4-DA52E639DEDE}" type="presParOf" srcId="{38C6FA43-6361-4387-A30A-89EA25B0A193}" destId="{30C91AB9-D5CC-49FC-8808-68296CA9B521}" srcOrd="1" destOrd="0" presId="urn:microsoft.com/office/officeart/2005/8/layout/h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8F6231-379A-43AE-A734-0814D0C9769E}" type="doc">
      <dgm:prSet loTypeId="urn:microsoft.com/office/officeart/2005/8/layout/chevron2" loCatId="list" qsTypeId="urn:microsoft.com/office/officeart/2005/8/quickstyle/3d4" qsCatId="3D" csTypeId="urn:microsoft.com/office/officeart/2005/8/colors/colorful5" csCatId="colorful" phldr="1"/>
      <dgm:spPr/>
      <dgm:t>
        <a:bodyPr/>
        <a:lstStyle/>
        <a:p>
          <a:endParaRPr lang="en-US"/>
        </a:p>
      </dgm:t>
    </dgm:pt>
    <dgm:pt modelId="{EDBD3A7E-48C3-4EFE-8AAF-3EDF84C7C4F7}">
      <dgm:prSet phldrT="[Text]"/>
      <dgm:spPr/>
      <dgm:t>
        <a:bodyPr/>
        <a:lstStyle/>
        <a:p>
          <a:r>
            <a:rPr lang="en-US" dirty="0" smtClean="0">
              <a:solidFill>
                <a:schemeClr val="tx1"/>
              </a:solidFill>
            </a:rPr>
            <a:t>1</a:t>
          </a:r>
          <a:endParaRPr lang="en-US" dirty="0">
            <a:solidFill>
              <a:schemeClr val="tx1"/>
            </a:solidFill>
          </a:endParaRPr>
        </a:p>
      </dgm:t>
    </dgm:pt>
    <dgm:pt modelId="{B86F8041-2F06-42CE-AE41-70A3DCFC07CA}" type="parTrans" cxnId="{213B95EA-56A0-427A-BEFD-FE4A391C89FF}">
      <dgm:prSet/>
      <dgm:spPr/>
      <dgm:t>
        <a:bodyPr/>
        <a:lstStyle/>
        <a:p>
          <a:endParaRPr lang="en-US"/>
        </a:p>
      </dgm:t>
    </dgm:pt>
    <dgm:pt modelId="{E3DB786C-DA6A-4390-AAF8-6660E3C7982E}" type="sibTrans" cxnId="{213B95EA-56A0-427A-BEFD-FE4A391C89FF}">
      <dgm:prSet/>
      <dgm:spPr/>
      <dgm:t>
        <a:bodyPr/>
        <a:lstStyle/>
        <a:p>
          <a:endParaRPr lang="en-US"/>
        </a:p>
      </dgm:t>
    </dgm:pt>
    <dgm:pt modelId="{06120E0B-2DC1-42DE-9D21-7BCE06C82EFE}">
      <dgm:prSet phldrT="[Text]"/>
      <dgm:spPr/>
      <dgm:t>
        <a:bodyPr/>
        <a:lstStyle/>
        <a:p>
          <a:pPr algn="just"/>
          <a:r>
            <a:rPr lang="en-US" b="1" dirty="0" smtClean="0"/>
            <a:t>Pressure exerted by an erupting tooth on an impacted follicle due to eruptive force.</a:t>
          </a:r>
          <a:endParaRPr lang="en-US" b="1" dirty="0"/>
        </a:p>
      </dgm:t>
    </dgm:pt>
    <dgm:pt modelId="{8549FFA3-54D7-40CC-8CDA-76A600C26448}" type="parTrans" cxnId="{68C88E3E-DA14-4563-87EB-804BBD4EC607}">
      <dgm:prSet/>
      <dgm:spPr/>
      <dgm:t>
        <a:bodyPr/>
        <a:lstStyle/>
        <a:p>
          <a:endParaRPr lang="en-US"/>
        </a:p>
      </dgm:t>
    </dgm:pt>
    <dgm:pt modelId="{428C5686-F3EF-49FD-B695-9B2F31943398}" type="sibTrans" cxnId="{68C88E3E-DA14-4563-87EB-804BBD4EC607}">
      <dgm:prSet/>
      <dgm:spPr/>
      <dgm:t>
        <a:bodyPr/>
        <a:lstStyle/>
        <a:p>
          <a:endParaRPr lang="en-US"/>
        </a:p>
      </dgm:t>
    </dgm:pt>
    <dgm:pt modelId="{1BE9684F-8CFC-45C0-B7E0-DE17E87BCED5}">
      <dgm:prSet phldrT="[Text]"/>
      <dgm:spPr/>
      <dgm:t>
        <a:bodyPr/>
        <a:lstStyle/>
        <a:p>
          <a:r>
            <a:rPr lang="en-US" dirty="0" smtClean="0">
              <a:solidFill>
                <a:schemeClr val="tx1"/>
              </a:solidFill>
            </a:rPr>
            <a:t>2</a:t>
          </a:r>
          <a:endParaRPr lang="en-US" dirty="0">
            <a:solidFill>
              <a:schemeClr val="tx1"/>
            </a:solidFill>
          </a:endParaRPr>
        </a:p>
      </dgm:t>
    </dgm:pt>
    <dgm:pt modelId="{8F8BC582-6D3D-4971-BB25-29945707A815}" type="parTrans" cxnId="{515D0212-4892-4393-84D0-895C5122F257}">
      <dgm:prSet/>
      <dgm:spPr/>
      <dgm:t>
        <a:bodyPr/>
        <a:lstStyle/>
        <a:p>
          <a:endParaRPr lang="en-US"/>
        </a:p>
      </dgm:t>
    </dgm:pt>
    <dgm:pt modelId="{14A4520A-D2EA-43B4-9CA5-6FA4B84C74CD}" type="sibTrans" cxnId="{515D0212-4892-4393-84D0-895C5122F257}">
      <dgm:prSet/>
      <dgm:spPr/>
      <dgm:t>
        <a:bodyPr/>
        <a:lstStyle/>
        <a:p>
          <a:endParaRPr lang="en-US"/>
        </a:p>
      </dgm:t>
    </dgm:pt>
    <dgm:pt modelId="{77E058CB-92AB-4930-BAB9-7F5406A01D8B}">
      <dgm:prSet phldrT="[Text]"/>
      <dgm:spPr/>
      <dgm:t>
        <a:bodyPr/>
        <a:lstStyle/>
        <a:p>
          <a:r>
            <a:rPr lang="en-US" dirty="0" smtClean="0">
              <a:solidFill>
                <a:schemeClr val="tx1"/>
              </a:solidFill>
            </a:rPr>
            <a:t>3</a:t>
          </a:r>
          <a:endParaRPr lang="en-US" dirty="0">
            <a:solidFill>
              <a:schemeClr val="tx1"/>
            </a:solidFill>
          </a:endParaRPr>
        </a:p>
      </dgm:t>
    </dgm:pt>
    <dgm:pt modelId="{BA0E2874-BFF7-4BBB-ABBA-44B8EC41E54C}" type="parTrans" cxnId="{0CC1564B-E8AC-4F41-B4FD-1D9A03823498}">
      <dgm:prSet/>
      <dgm:spPr/>
      <dgm:t>
        <a:bodyPr/>
        <a:lstStyle/>
        <a:p>
          <a:endParaRPr lang="en-US"/>
        </a:p>
      </dgm:t>
    </dgm:pt>
    <dgm:pt modelId="{B4959A6F-ACB9-40E6-8B24-5BB9A5B501FC}" type="sibTrans" cxnId="{0CC1564B-E8AC-4F41-B4FD-1D9A03823498}">
      <dgm:prSet/>
      <dgm:spPr/>
      <dgm:t>
        <a:bodyPr/>
        <a:lstStyle/>
        <a:p>
          <a:endParaRPr lang="en-US"/>
        </a:p>
      </dgm:t>
    </dgm:pt>
    <dgm:pt modelId="{AAF14AE0-1243-4C26-A6E5-FDC1424DED96}">
      <dgm:prSet phldrT="[Text]"/>
      <dgm:spPr/>
      <dgm:t>
        <a:bodyPr/>
        <a:lstStyle/>
        <a:p>
          <a:pPr algn="just"/>
          <a:r>
            <a:rPr lang="en-US" b="1" dirty="0" smtClean="0"/>
            <a:t>Increased hydrostatic pressure exerted by pooling of this fluid causes separation of the follicle from the crown, with or without reduced enamel epithelium</a:t>
          </a:r>
          <a:endParaRPr lang="en-US" b="1" dirty="0"/>
        </a:p>
      </dgm:t>
    </dgm:pt>
    <dgm:pt modelId="{D54DAD05-74D7-4038-9EE5-913944CD35A6}" type="parTrans" cxnId="{FA070FFF-BB3F-4740-BB83-902E269937F7}">
      <dgm:prSet/>
      <dgm:spPr/>
      <dgm:t>
        <a:bodyPr/>
        <a:lstStyle/>
        <a:p>
          <a:endParaRPr lang="en-US"/>
        </a:p>
      </dgm:t>
    </dgm:pt>
    <dgm:pt modelId="{9906ECA2-4FCF-4519-AC8E-6CC95981DB06}" type="sibTrans" cxnId="{FA070FFF-BB3F-4740-BB83-902E269937F7}">
      <dgm:prSet/>
      <dgm:spPr/>
      <dgm:t>
        <a:bodyPr/>
        <a:lstStyle/>
        <a:p>
          <a:endParaRPr lang="en-US"/>
        </a:p>
      </dgm:t>
    </dgm:pt>
    <dgm:pt modelId="{84C4D2D8-9185-4FC6-8676-F919C4D03D2D}">
      <dgm:prSet phldrT="[Text]"/>
      <dgm:spPr/>
      <dgm:t>
        <a:bodyPr/>
        <a:lstStyle/>
        <a:p>
          <a:pPr algn="just"/>
          <a:r>
            <a:rPr lang="en-US" b="1" dirty="0" smtClean="0"/>
            <a:t>Obstructs venous outflow and thereby induces rapid transduction of serum across the capillary wall</a:t>
          </a:r>
          <a:endParaRPr lang="en-US" b="1" dirty="0"/>
        </a:p>
      </dgm:t>
    </dgm:pt>
    <dgm:pt modelId="{AAFF771F-A19B-43B3-B5E4-FEF1FE471DD1}" type="sibTrans" cxnId="{4B62DA31-0911-4C89-977E-E2CCF3C453A8}">
      <dgm:prSet/>
      <dgm:spPr/>
      <dgm:t>
        <a:bodyPr/>
        <a:lstStyle/>
        <a:p>
          <a:endParaRPr lang="en-US"/>
        </a:p>
      </dgm:t>
    </dgm:pt>
    <dgm:pt modelId="{48983DB0-3DFC-41E0-8088-A79D82B7ACAF}" type="parTrans" cxnId="{4B62DA31-0911-4C89-977E-E2CCF3C453A8}">
      <dgm:prSet/>
      <dgm:spPr/>
      <dgm:t>
        <a:bodyPr/>
        <a:lstStyle/>
        <a:p>
          <a:endParaRPr lang="en-US"/>
        </a:p>
      </dgm:t>
    </dgm:pt>
    <dgm:pt modelId="{D4ECEBB3-3CAD-406E-A3D1-4F8B521568E5}" type="pres">
      <dgm:prSet presAssocID="{968F6231-379A-43AE-A734-0814D0C9769E}" presName="linearFlow" presStyleCnt="0">
        <dgm:presLayoutVars>
          <dgm:dir/>
          <dgm:animLvl val="lvl"/>
          <dgm:resizeHandles val="exact"/>
        </dgm:presLayoutVars>
      </dgm:prSet>
      <dgm:spPr/>
      <dgm:t>
        <a:bodyPr/>
        <a:lstStyle/>
        <a:p>
          <a:endParaRPr lang="en-US"/>
        </a:p>
      </dgm:t>
    </dgm:pt>
    <dgm:pt modelId="{20BD8EC7-093A-48BA-B17A-2BFEC3A09A71}" type="pres">
      <dgm:prSet presAssocID="{EDBD3A7E-48C3-4EFE-8AAF-3EDF84C7C4F7}" presName="composite" presStyleCnt="0"/>
      <dgm:spPr/>
    </dgm:pt>
    <dgm:pt modelId="{37FC8AA6-A8E7-4343-9786-AB2DB0E87DA1}" type="pres">
      <dgm:prSet presAssocID="{EDBD3A7E-48C3-4EFE-8AAF-3EDF84C7C4F7}" presName="parentText" presStyleLbl="alignNode1" presStyleIdx="0" presStyleCnt="3">
        <dgm:presLayoutVars>
          <dgm:chMax val="1"/>
          <dgm:bulletEnabled val="1"/>
        </dgm:presLayoutVars>
      </dgm:prSet>
      <dgm:spPr/>
      <dgm:t>
        <a:bodyPr/>
        <a:lstStyle/>
        <a:p>
          <a:endParaRPr lang="en-US"/>
        </a:p>
      </dgm:t>
    </dgm:pt>
    <dgm:pt modelId="{FBDAECA6-BD2E-4A8C-B00B-E39D0C97316D}" type="pres">
      <dgm:prSet presAssocID="{EDBD3A7E-48C3-4EFE-8AAF-3EDF84C7C4F7}" presName="descendantText" presStyleLbl="alignAcc1" presStyleIdx="0" presStyleCnt="3">
        <dgm:presLayoutVars>
          <dgm:bulletEnabled val="1"/>
        </dgm:presLayoutVars>
      </dgm:prSet>
      <dgm:spPr/>
      <dgm:t>
        <a:bodyPr/>
        <a:lstStyle/>
        <a:p>
          <a:endParaRPr lang="en-US"/>
        </a:p>
      </dgm:t>
    </dgm:pt>
    <dgm:pt modelId="{11A47818-D8B9-48D4-80D1-6C9533CF31EB}" type="pres">
      <dgm:prSet presAssocID="{E3DB786C-DA6A-4390-AAF8-6660E3C7982E}" presName="sp" presStyleCnt="0"/>
      <dgm:spPr/>
    </dgm:pt>
    <dgm:pt modelId="{1BB8B26E-476A-4489-A370-9FF6119B19D4}" type="pres">
      <dgm:prSet presAssocID="{1BE9684F-8CFC-45C0-B7E0-DE17E87BCED5}" presName="composite" presStyleCnt="0"/>
      <dgm:spPr/>
    </dgm:pt>
    <dgm:pt modelId="{57A30F2B-71E9-4216-8605-4686D778157C}" type="pres">
      <dgm:prSet presAssocID="{1BE9684F-8CFC-45C0-B7E0-DE17E87BCED5}" presName="parentText" presStyleLbl="alignNode1" presStyleIdx="1" presStyleCnt="3">
        <dgm:presLayoutVars>
          <dgm:chMax val="1"/>
          <dgm:bulletEnabled val="1"/>
        </dgm:presLayoutVars>
      </dgm:prSet>
      <dgm:spPr/>
      <dgm:t>
        <a:bodyPr/>
        <a:lstStyle/>
        <a:p>
          <a:endParaRPr lang="en-US"/>
        </a:p>
      </dgm:t>
    </dgm:pt>
    <dgm:pt modelId="{BEB9B8DD-EC52-4ED1-A497-08909DA8C24F}" type="pres">
      <dgm:prSet presAssocID="{1BE9684F-8CFC-45C0-B7E0-DE17E87BCED5}" presName="descendantText" presStyleLbl="alignAcc1" presStyleIdx="1" presStyleCnt="3">
        <dgm:presLayoutVars>
          <dgm:bulletEnabled val="1"/>
        </dgm:presLayoutVars>
      </dgm:prSet>
      <dgm:spPr/>
      <dgm:t>
        <a:bodyPr/>
        <a:lstStyle/>
        <a:p>
          <a:endParaRPr lang="en-US"/>
        </a:p>
      </dgm:t>
    </dgm:pt>
    <dgm:pt modelId="{B4A7AEBD-CAC9-49A3-BF05-F024130545A6}" type="pres">
      <dgm:prSet presAssocID="{14A4520A-D2EA-43B4-9CA5-6FA4B84C74CD}" presName="sp" presStyleCnt="0"/>
      <dgm:spPr/>
    </dgm:pt>
    <dgm:pt modelId="{2C3DC750-085D-4372-905C-6DCA9610E1B9}" type="pres">
      <dgm:prSet presAssocID="{77E058CB-92AB-4930-BAB9-7F5406A01D8B}" presName="composite" presStyleCnt="0"/>
      <dgm:spPr/>
    </dgm:pt>
    <dgm:pt modelId="{DC1496AC-E700-41C6-B385-D5D1DE719D4D}" type="pres">
      <dgm:prSet presAssocID="{77E058CB-92AB-4930-BAB9-7F5406A01D8B}" presName="parentText" presStyleLbl="alignNode1" presStyleIdx="2" presStyleCnt="3">
        <dgm:presLayoutVars>
          <dgm:chMax val="1"/>
          <dgm:bulletEnabled val="1"/>
        </dgm:presLayoutVars>
      </dgm:prSet>
      <dgm:spPr/>
      <dgm:t>
        <a:bodyPr/>
        <a:lstStyle/>
        <a:p>
          <a:endParaRPr lang="en-US"/>
        </a:p>
      </dgm:t>
    </dgm:pt>
    <dgm:pt modelId="{4F025175-7B7D-48D0-8189-F3AE4F55EC39}" type="pres">
      <dgm:prSet presAssocID="{77E058CB-92AB-4930-BAB9-7F5406A01D8B}" presName="descendantText" presStyleLbl="alignAcc1" presStyleIdx="2" presStyleCnt="3">
        <dgm:presLayoutVars>
          <dgm:bulletEnabled val="1"/>
        </dgm:presLayoutVars>
      </dgm:prSet>
      <dgm:spPr/>
      <dgm:t>
        <a:bodyPr/>
        <a:lstStyle/>
        <a:p>
          <a:endParaRPr lang="en-US"/>
        </a:p>
      </dgm:t>
    </dgm:pt>
  </dgm:ptLst>
  <dgm:cxnLst>
    <dgm:cxn modelId="{405D8C8F-1376-4C6F-A9C2-CCB3802F75DA}" type="presOf" srcId="{968F6231-379A-43AE-A734-0814D0C9769E}" destId="{D4ECEBB3-3CAD-406E-A3D1-4F8B521568E5}" srcOrd="0" destOrd="0" presId="urn:microsoft.com/office/officeart/2005/8/layout/chevron2"/>
    <dgm:cxn modelId="{0CC1564B-E8AC-4F41-B4FD-1D9A03823498}" srcId="{968F6231-379A-43AE-A734-0814D0C9769E}" destId="{77E058CB-92AB-4930-BAB9-7F5406A01D8B}" srcOrd="2" destOrd="0" parTransId="{BA0E2874-BFF7-4BBB-ABBA-44B8EC41E54C}" sibTransId="{B4959A6F-ACB9-40E6-8B24-5BB9A5B501FC}"/>
    <dgm:cxn modelId="{35DE8C2A-09BA-439E-AD12-3487545E5EE2}" type="presOf" srcId="{84C4D2D8-9185-4FC6-8676-F919C4D03D2D}" destId="{BEB9B8DD-EC52-4ED1-A497-08909DA8C24F}" srcOrd="0" destOrd="0" presId="urn:microsoft.com/office/officeart/2005/8/layout/chevron2"/>
    <dgm:cxn modelId="{155ADAB7-AFEA-4D8D-9BB4-75D9A57D7B0C}" type="presOf" srcId="{1BE9684F-8CFC-45C0-B7E0-DE17E87BCED5}" destId="{57A30F2B-71E9-4216-8605-4686D778157C}" srcOrd="0" destOrd="0" presId="urn:microsoft.com/office/officeart/2005/8/layout/chevron2"/>
    <dgm:cxn modelId="{FA070FFF-BB3F-4740-BB83-902E269937F7}" srcId="{77E058CB-92AB-4930-BAB9-7F5406A01D8B}" destId="{AAF14AE0-1243-4C26-A6E5-FDC1424DED96}" srcOrd="0" destOrd="0" parTransId="{D54DAD05-74D7-4038-9EE5-913944CD35A6}" sibTransId="{9906ECA2-4FCF-4519-AC8E-6CC95981DB06}"/>
    <dgm:cxn modelId="{970B0925-0F60-42CE-951E-822AFE819A18}" type="presOf" srcId="{06120E0B-2DC1-42DE-9D21-7BCE06C82EFE}" destId="{FBDAECA6-BD2E-4A8C-B00B-E39D0C97316D}" srcOrd="0" destOrd="0" presId="urn:microsoft.com/office/officeart/2005/8/layout/chevron2"/>
    <dgm:cxn modelId="{213B95EA-56A0-427A-BEFD-FE4A391C89FF}" srcId="{968F6231-379A-43AE-A734-0814D0C9769E}" destId="{EDBD3A7E-48C3-4EFE-8AAF-3EDF84C7C4F7}" srcOrd="0" destOrd="0" parTransId="{B86F8041-2F06-42CE-AE41-70A3DCFC07CA}" sibTransId="{E3DB786C-DA6A-4390-AAF8-6660E3C7982E}"/>
    <dgm:cxn modelId="{243AC0F0-127A-4BE2-93A6-AD7CAE2FD77D}" type="presOf" srcId="{AAF14AE0-1243-4C26-A6E5-FDC1424DED96}" destId="{4F025175-7B7D-48D0-8189-F3AE4F55EC39}" srcOrd="0" destOrd="0" presId="urn:microsoft.com/office/officeart/2005/8/layout/chevron2"/>
    <dgm:cxn modelId="{C47FA9C8-CEAE-4419-8438-1D24639B4FDC}" type="presOf" srcId="{EDBD3A7E-48C3-4EFE-8AAF-3EDF84C7C4F7}" destId="{37FC8AA6-A8E7-4343-9786-AB2DB0E87DA1}" srcOrd="0" destOrd="0" presId="urn:microsoft.com/office/officeart/2005/8/layout/chevron2"/>
    <dgm:cxn modelId="{515D0212-4892-4393-84D0-895C5122F257}" srcId="{968F6231-379A-43AE-A734-0814D0C9769E}" destId="{1BE9684F-8CFC-45C0-B7E0-DE17E87BCED5}" srcOrd="1" destOrd="0" parTransId="{8F8BC582-6D3D-4971-BB25-29945707A815}" sibTransId="{14A4520A-D2EA-43B4-9CA5-6FA4B84C74CD}"/>
    <dgm:cxn modelId="{68C88E3E-DA14-4563-87EB-804BBD4EC607}" srcId="{EDBD3A7E-48C3-4EFE-8AAF-3EDF84C7C4F7}" destId="{06120E0B-2DC1-42DE-9D21-7BCE06C82EFE}" srcOrd="0" destOrd="0" parTransId="{8549FFA3-54D7-40CC-8CDA-76A600C26448}" sibTransId="{428C5686-F3EF-49FD-B695-9B2F31943398}"/>
    <dgm:cxn modelId="{25D9B7A9-1A9D-4CE9-996A-4E266B2E13D9}" type="presOf" srcId="{77E058CB-92AB-4930-BAB9-7F5406A01D8B}" destId="{DC1496AC-E700-41C6-B385-D5D1DE719D4D}" srcOrd="0" destOrd="0" presId="urn:microsoft.com/office/officeart/2005/8/layout/chevron2"/>
    <dgm:cxn modelId="{4B62DA31-0911-4C89-977E-E2CCF3C453A8}" srcId="{1BE9684F-8CFC-45C0-B7E0-DE17E87BCED5}" destId="{84C4D2D8-9185-4FC6-8676-F919C4D03D2D}" srcOrd="0" destOrd="0" parTransId="{48983DB0-3DFC-41E0-8088-A79D82B7ACAF}" sibTransId="{AAFF771F-A19B-43B3-B5E4-FEF1FE471DD1}"/>
    <dgm:cxn modelId="{A9A4B95E-641D-4FC4-B8BA-DECF3B498A2D}" type="presParOf" srcId="{D4ECEBB3-3CAD-406E-A3D1-4F8B521568E5}" destId="{20BD8EC7-093A-48BA-B17A-2BFEC3A09A71}" srcOrd="0" destOrd="0" presId="urn:microsoft.com/office/officeart/2005/8/layout/chevron2"/>
    <dgm:cxn modelId="{6E902AEB-2AD6-47D8-AE9E-318338182307}" type="presParOf" srcId="{20BD8EC7-093A-48BA-B17A-2BFEC3A09A71}" destId="{37FC8AA6-A8E7-4343-9786-AB2DB0E87DA1}" srcOrd="0" destOrd="0" presId="urn:microsoft.com/office/officeart/2005/8/layout/chevron2"/>
    <dgm:cxn modelId="{07FC0DB6-9275-4441-A70A-53C5C692169C}" type="presParOf" srcId="{20BD8EC7-093A-48BA-B17A-2BFEC3A09A71}" destId="{FBDAECA6-BD2E-4A8C-B00B-E39D0C97316D}" srcOrd="1" destOrd="0" presId="urn:microsoft.com/office/officeart/2005/8/layout/chevron2"/>
    <dgm:cxn modelId="{3E0B1527-D55B-444C-8527-373DA119B0C1}" type="presParOf" srcId="{D4ECEBB3-3CAD-406E-A3D1-4F8B521568E5}" destId="{11A47818-D8B9-48D4-80D1-6C9533CF31EB}" srcOrd="1" destOrd="0" presId="urn:microsoft.com/office/officeart/2005/8/layout/chevron2"/>
    <dgm:cxn modelId="{97F5C942-7703-4263-BD45-2D2B4DDD8E7C}" type="presParOf" srcId="{D4ECEBB3-3CAD-406E-A3D1-4F8B521568E5}" destId="{1BB8B26E-476A-4489-A370-9FF6119B19D4}" srcOrd="2" destOrd="0" presId="urn:microsoft.com/office/officeart/2005/8/layout/chevron2"/>
    <dgm:cxn modelId="{B3270C49-A0E3-4435-9A2C-E62B9B37776E}" type="presParOf" srcId="{1BB8B26E-476A-4489-A370-9FF6119B19D4}" destId="{57A30F2B-71E9-4216-8605-4686D778157C}" srcOrd="0" destOrd="0" presId="urn:microsoft.com/office/officeart/2005/8/layout/chevron2"/>
    <dgm:cxn modelId="{438C8F54-F95C-4323-B804-B75761DEE44B}" type="presParOf" srcId="{1BB8B26E-476A-4489-A370-9FF6119B19D4}" destId="{BEB9B8DD-EC52-4ED1-A497-08909DA8C24F}" srcOrd="1" destOrd="0" presId="urn:microsoft.com/office/officeart/2005/8/layout/chevron2"/>
    <dgm:cxn modelId="{72DC8636-C27B-42B4-B5F6-3A05498D5F65}" type="presParOf" srcId="{D4ECEBB3-3CAD-406E-A3D1-4F8B521568E5}" destId="{B4A7AEBD-CAC9-49A3-BF05-F024130545A6}" srcOrd="3" destOrd="0" presId="urn:microsoft.com/office/officeart/2005/8/layout/chevron2"/>
    <dgm:cxn modelId="{9F9861E3-A454-4598-8393-BF5CAAE88798}" type="presParOf" srcId="{D4ECEBB3-3CAD-406E-A3D1-4F8B521568E5}" destId="{2C3DC750-085D-4372-905C-6DCA9610E1B9}" srcOrd="4" destOrd="0" presId="urn:microsoft.com/office/officeart/2005/8/layout/chevron2"/>
    <dgm:cxn modelId="{2B2A6800-4B84-4236-B3A1-BABDD3711C76}" type="presParOf" srcId="{2C3DC750-085D-4372-905C-6DCA9610E1B9}" destId="{DC1496AC-E700-41C6-B385-D5D1DE719D4D}" srcOrd="0" destOrd="0" presId="urn:microsoft.com/office/officeart/2005/8/layout/chevron2"/>
    <dgm:cxn modelId="{D0E80C5A-56C9-467E-8B40-7B28841B9ACF}" type="presParOf" srcId="{2C3DC750-085D-4372-905C-6DCA9610E1B9}" destId="{4F025175-7B7D-48D0-8189-F3AE4F55EC39}"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7A0776-F2BA-4954-8B5B-35C979B442B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IN"/>
        </a:p>
      </dgm:t>
    </dgm:pt>
    <dgm:pt modelId="{E16F252B-901B-4DC1-8089-69D88A7E1563}">
      <dgm:prSet phldrT="[Text]"/>
      <dgm:spPr/>
      <dgm:t>
        <a:bodyPr/>
        <a:lstStyle/>
        <a:p>
          <a:r>
            <a:rPr lang="en-US" dirty="0" smtClean="0">
              <a:latin typeface="+mn-lt"/>
              <a:cs typeface="Times New Roman" pitchFamily="18" charset="0"/>
            </a:rPr>
            <a:t>Rate of growth</a:t>
          </a:r>
          <a:endParaRPr lang="en-IN" dirty="0">
            <a:latin typeface="+mn-lt"/>
          </a:endParaRPr>
        </a:p>
      </dgm:t>
    </dgm:pt>
    <dgm:pt modelId="{ED483F24-3812-4B92-866A-14486FD0DF46}" type="parTrans" cxnId="{B8C9925E-2C99-471D-90E6-DF41A0F24496}">
      <dgm:prSet/>
      <dgm:spPr/>
      <dgm:t>
        <a:bodyPr/>
        <a:lstStyle/>
        <a:p>
          <a:endParaRPr lang="en-IN"/>
        </a:p>
      </dgm:t>
    </dgm:pt>
    <dgm:pt modelId="{A3212AE4-E2DB-4D60-89F9-7DB49CB95D19}" type="sibTrans" cxnId="{B8C9925E-2C99-471D-90E6-DF41A0F24496}">
      <dgm:prSet/>
      <dgm:spPr/>
      <dgm:t>
        <a:bodyPr/>
        <a:lstStyle/>
        <a:p>
          <a:endParaRPr lang="en-IN"/>
        </a:p>
      </dgm:t>
    </dgm:pt>
    <dgm:pt modelId="{A60424F4-6898-4482-9E5A-E8FF4DACBD92}">
      <dgm:prSet phldrT="[Text]" custT="1"/>
      <dgm:spPr/>
      <dgm:t>
        <a:bodyPr/>
        <a:lstStyle/>
        <a:p>
          <a:pPr algn="just"/>
          <a:r>
            <a:rPr lang="en-US" sz="2000" dirty="0" smtClean="0">
              <a:latin typeface="+mn-lt"/>
              <a:cs typeface="Times New Roman" pitchFamily="18" charset="0"/>
            </a:rPr>
            <a:t>Proliferation of epithelium &amp; CT was in clusters &amp; irregular. Not homogenous.</a:t>
          </a:r>
          <a:endParaRPr lang="en-IN" sz="2000" dirty="0">
            <a:latin typeface="+mn-lt"/>
            <a:cs typeface="Times New Roman" pitchFamily="18" charset="0"/>
          </a:endParaRPr>
        </a:p>
      </dgm:t>
    </dgm:pt>
    <dgm:pt modelId="{47EADC6E-0078-4159-8538-C697DA860018}" type="parTrans" cxnId="{05BC7291-0A16-40A9-A4C1-54EC24C7FE36}">
      <dgm:prSet/>
      <dgm:spPr/>
      <dgm:t>
        <a:bodyPr/>
        <a:lstStyle/>
        <a:p>
          <a:endParaRPr lang="en-IN"/>
        </a:p>
      </dgm:t>
    </dgm:pt>
    <dgm:pt modelId="{7E3D089E-48B4-4FC2-B808-F29FB2DB9F66}" type="sibTrans" cxnId="{05BC7291-0A16-40A9-A4C1-54EC24C7FE36}">
      <dgm:prSet/>
      <dgm:spPr/>
      <dgm:t>
        <a:bodyPr/>
        <a:lstStyle/>
        <a:p>
          <a:endParaRPr lang="en-IN"/>
        </a:p>
      </dgm:t>
    </dgm:pt>
    <dgm:pt modelId="{45060A6B-F04F-4C93-8833-BB677E725A11}">
      <dgm:prSet phldrT="[Text]"/>
      <dgm:spPr/>
      <dgm:t>
        <a:bodyPr/>
        <a:lstStyle/>
        <a:p>
          <a:r>
            <a:rPr lang="en-US" dirty="0" smtClean="0">
              <a:latin typeface="+mn-lt"/>
              <a:cs typeface="Times New Roman" pitchFamily="18" charset="0"/>
            </a:rPr>
            <a:t>Role of </a:t>
          </a:r>
          <a:r>
            <a:rPr lang="en-US" dirty="0" err="1" smtClean="0">
              <a:latin typeface="+mn-lt"/>
              <a:cs typeface="Times New Roman" pitchFamily="18" charset="0"/>
            </a:rPr>
            <a:t>osmolality</a:t>
          </a:r>
          <a:endParaRPr lang="en-IN" dirty="0">
            <a:latin typeface="+mn-lt"/>
          </a:endParaRPr>
        </a:p>
      </dgm:t>
    </dgm:pt>
    <dgm:pt modelId="{D99F934A-2676-45B9-AF10-9D05BDA2FE64}" type="parTrans" cxnId="{1F0BB6EA-47BE-414E-B9AF-BDAE9661BF35}">
      <dgm:prSet/>
      <dgm:spPr/>
      <dgm:t>
        <a:bodyPr/>
        <a:lstStyle/>
        <a:p>
          <a:endParaRPr lang="en-IN"/>
        </a:p>
      </dgm:t>
    </dgm:pt>
    <dgm:pt modelId="{8DCDEF8F-26CA-4590-A995-8AAB758B8E18}" type="sibTrans" cxnId="{1F0BB6EA-47BE-414E-B9AF-BDAE9661BF35}">
      <dgm:prSet/>
      <dgm:spPr/>
      <dgm:t>
        <a:bodyPr/>
        <a:lstStyle/>
        <a:p>
          <a:endParaRPr lang="en-IN"/>
        </a:p>
      </dgm:t>
    </dgm:pt>
    <dgm:pt modelId="{3F377505-CC4E-42C7-902F-82E3BBE22415}">
      <dgm:prSet phldrT="[Text]"/>
      <dgm:spPr/>
      <dgm:t>
        <a:bodyPr/>
        <a:lstStyle/>
        <a:p>
          <a:pPr algn="l"/>
          <a:r>
            <a:rPr lang="en-US" dirty="0" smtClean="0">
              <a:latin typeface="+mn-lt"/>
              <a:cs typeface="Times New Roman" pitchFamily="18" charset="0"/>
            </a:rPr>
            <a:t>Raised </a:t>
          </a:r>
          <a:r>
            <a:rPr lang="en-US" dirty="0" err="1" smtClean="0">
              <a:latin typeface="+mn-lt"/>
              <a:cs typeface="Times New Roman" pitchFamily="18" charset="0"/>
            </a:rPr>
            <a:t>osmolality</a:t>
          </a:r>
          <a:r>
            <a:rPr lang="en-US" dirty="0" smtClean="0">
              <a:latin typeface="+mn-lt"/>
              <a:cs typeface="Times New Roman" pitchFamily="18" charset="0"/>
            </a:rPr>
            <a:t> is not the sole cause.</a:t>
          </a:r>
          <a:endParaRPr lang="en-IN" dirty="0">
            <a:latin typeface="+mn-lt"/>
            <a:cs typeface="Times New Roman" pitchFamily="18" charset="0"/>
          </a:endParaRPr>
        </a:p>
      </dgm:t>
    </dgm:pt>
    <dgm:pt modelId="{DA77AC48-2798-461D-ACC3-6A1EDA1B0DA2}" type="parTrans" cxnId="{A85AE1B7-D29F-4ADB-B685-4D4C1B885831}">
      <dgm:prSet/>
      <dgm:spPr/>
      <dgm:t>
        <a:bodyPr/>
        <a:lstStyle/>
        <a:p>
          <a:endParaRPr lang="en-IN"/>
        </a:p>
      </dgm:t>
    </dgm:pt>
    <dgm:pt modelId="{618A4EE3-944F-42B2-B79A-4203435527B5}" type="sibTrans" cxnId="{A85AE1B7-D29F-4ADB-B685-4D4C1B885831}">
      <dgm:prSet/>
      <dgm:spPr/>
      <dgm:t>
        <a:bodyPr/>
        <a:lstStyle/>
        <a:p>
          <a:endParaRPr lang="en-IN"/>
        </a:p>
      </dgm:t>
    </dgm:pt>
    <dgm:pt modelId="{5DCE7DD3-B51F-44AB-9C8F-DA382CA439F9}">
      <dgm:prSet phldrT="[Text]"/>
      <dgm:spPr/>
      <dgm:t>
        <a:bodyPr/>
        <a:lstStyle/>
        <a:p>
          <a:r>
            <a:rPr lang="en-US" dirty="0" smtClean="0">
              <a:latin typeface="+mn-lt"/>
              <a:cs typeface="Times New Roman" pitchFamily="18" charset="0"/>
            </a:rPr>
            <a:t>Role of inflammatory exudate</a:t>
          </a:r>
          <a:endParaRPr lang="en-IN" dirty="0">
            <a:latin typeface="+mn-lt"/>
          </a:endParaRPr>
        </a:p>
      </dgm:t>
    </dgm:pt>
    <dgm:pt modelId="{46B0B0CF-4278-4B6B-A0EE-E58770FD6028}" type="parTrans" cxnId="{76EF9243-F5F3-4B47-AE7C-37CF7B8D1F1D}">
      <dgm:prSet/>
      <dgm:spPr/>
      <dgm:t>
        <a:bodyPr/>
        <a:lstStyle/>
        <a:p>
          <a:endParaRPr lang="en-IN"/>
        </a:p>
      </dgm:t>
    </dgm:pt>
    <dgm:pt modelId="{B4E55425-1818-4406-9EB2-761EBCAF2EAF}" type="sibTrans" cxnId="{76EF9243-F5F3-4B47-AE7C-37CF7B8D1F1D}">
      <dgm:prSet/>
      <dgm:spPr/>
      <dgm:t>
        <a:bodyPr/>
        <a:lstStyle/>
        <a:p>
          <a:endParaRPr lang="en-IN"/>
        </a:p>
      </dgm:t>
    </dgm:pt>
    <dgm:pt modelId="{C638857B-8ED6-43A2-A80F-5A55872E6678}">
      <dgm:prSet phldrT="[Text]"/>
      <dgm:spPr/>
      <dgm:t>
        <a:bodyPr/>
        <a:lstStyle/>
        <a:p>
          <a:pPr algn="just"/>
          <a:r>
            <a:rPr lang="en-US" dirty="0" smtClean="0">
              <a:latin typeface="+mn-lt"/>
              <a:cs typeface="Times New Roman" pitchFamily="18" charset="0"/>
            </a:rPr>
            <a:t>Contributed significantly to its osmotic &amp; hydrostatic pressure &amp; hence </a:t>
          </a:r>
          <a:r>
            <a:rPr lang="en-US" dirty="0" err="1" smtClean="0">
              <a:latin typeface="+mn-lt"/>
              <a:cs typeface="Times New Roman" pitchFamily="18" charset="0"/>
            </a:rPr>
            <a:t>expansile</a:t>
          </a:r>
          <a:r>
            <a:rPr lang="en-US" dirty="0" smtClean="0">
              <a:latin typeface="+mn-lt"/>
              <a:cs typeface="Times New Roman" pitchFamily="18" charset="0"/>
            </a:rPr>
            <a:t> growth of OKC</a:t>
          </a:r>
          <a:endParaRPr lang="en-IN" dirty="0">
            <a:latin typeface="+mn-lt"/>
            <a:cs typeface="Times New Roman" pitchFamily="18" charset="0"/>
          </a:endParaRPr>
        </a:p>
      </dgm:t>
    </dgm:pt>
    <dgm:pt modelId="{F9785327-D3B5-42B8-8F69-BAD21F44DF96}" type="parTrans" cxnId="{4B513933-B745-4993-921A-F0873D5EDA11}">
      <dgm:prSet/>
      <dgm:spPr/>
      <dgm:t>
        <a:bodyPr/>
        <a:lstStyle/>
        <a:p>
          <a:endParaRPr lang="en-IN"/>
        </a:p>
      </dgm:t>
    </dgm:pt>
    <dgm:pt modelId="{F84D93F5-6FD0-4B6C-A2A9-F687466AB22C}" type="sibTrans" cxnId="{4B513933-B745-4993-921A-F0873D5EDA11}">
      <dgm:prSet/>
      <dgm:spPr/>
      <dgm:t>
        <a:bodyPr/>
        <a:lstStyle/>
        <a:p>
          <a:endParaRPr lang="en-IN"/>
        </a:p>
      </dgm:t>
    </dgm:pt>
    <dgm:pt modelId="{B197ACC7-B787-4F73-8F4F-A53B3D18D7A6}">
      <dgm:prSet custT="1"/>
      <dgm:spPr/>
      <dgm:t>
        <a:bodyPr/>
        <a:lstStyle/>
        <a:p>
          <a:pPr algn="l"/>
          <a:endParaRPr lang="en-US" sz="2000" dirty="0" smtClean="0">
            <a:latin typeface="+mn-lt"/>
            <a:cs typeface="Times New Roman" pitchFamily="18" charset="0"/>
          </a:endParaRPr>
        </a:p>
      </dgm:t>
    </dgm:pt>
    <dgm:pt modelId="{838CA9FE-CFDA-4E2D-B456-76B7EEDC580F}" type="parTrans" cxnId="{4D76D116-AAD2-4328-84B8-DF5370B45A10}">
      <dgm:prSet/>
      <dgm:spPr/>
      <dgm:t>
        <a:bodyPr/>
        <a:lstStyle/>
        <a:p>
          <a:endParaRPr lang="en-IN"/>
        </a:p>
      </dgm:t>
    </dgm:pt>
    <dgm:pt modelId="{086403A6-2CDA-43F9-A3A4-1C787B2ECFCC}" type="sibTrans" cxnId="{4D76D116-AAD2-4328-84B8-DF5370B45A10}">
      <dgm:prSet/>
      <dgm:spPr/>
      <dgm:t>
        <a:bodyPr/>
        <a:lstStyle/>
        <a:p>
          <a:endParaRPr lang="en-IN"/>
        </a:p>
      </dgm:t>
    </dgm:pt>
    <dgm:pt modelId="{63F8B815-58DF-4461-8E27-9FDDB222CD70}">
      <dgm:prSet custT="1"/>
      <dgm:spPr/>
      <dgm:t>
        <a:bodyPr/>
        <a:lstStyle/>
        <a:p>
          <a:pPr algn="l"/>
          <a:r>
            <a:rPr lang="en-US" sz="2000" dirty="0" smtClean="0">
              <a:latin typeface="+mn-lt"/>
              <a:cs typeface="Times New Roman" pitchFamily="18" charset="0"/>
            </a:rPr>
            <a:t>Mean mitotic activity was 9</a:t>
          </a:r>
          <a:endParaRPr lang="en-IN" sz="2000" dirty="0">
            <a:latin typeface="+mn-lt"/>
            <a:cs typeface="Times New Roman" pitchFamily="18" charset="0"/>
          </a:endParaRPr>
        </a:p>
      </dgm:t>
    </dgm:pt>
    <dgm:pt modelId="{519CFBDE-2060-4017-A40D-62E1FB9B8A1F}" type="parTrans" cxnId="{28F04C75-75F2-47AD-AF8C-C9FB01022716}">
      <dgm:prSet/>
      <dgm:spPr/>
      <dgm:t>
        <a:bodyPr/>
        <a:lstStyle/>
        <a:p>
          <a:endParaRPr lang="en-IN"/>
        </a:p>
      </dgm:t>
    </dgm:pt>
    <dgm:pt modelId="{B5BE9B02-70B3-44DA-8C80-0BF3EFDEAAA2}" type="sibTrans" cxnId="{28F04C75-75F2-47AD-AF8C-C9FB01022716}">
      <dgm:prSet/>
      <dgm:spPr/>
      <dgm:t>
        <a:bodyPr/>
        <a:lstStyle/>
        <a:p>
          <a:endParaRPr lang="en-IN"/>
        </a:p>
      </dgm:t>
    </dgm:pt>
    <dgm:pt modelId="{F78AD4E8-B3F8-41CE-9226-AFB5E02B40C8}">
      <dgm:prSet/>
      <dgm:spPr/>
      <dgm:t>
        <a:bodyPr/>
        <a:lstStyle/>
        <a:p>
          <a:pPr algn="l"/>
          <a:endParaRPr lang="en-US" dirty="0" smtClean="0">
            <a:latin typeface="+mn-lt"/>
            <a:cs typeface="Times New Roman" pitchFamily="18" charset="0"/>
          </a:endParaRPr>
        </a:p>
      </dgm:t>
    </dgm:pt>
    <dgm:pt modelId="{6911C678-D737-4636-9068-AE4BC0EBAA4E}" type="parTrans" cxnId="{B019D71D-C519-4B95-88AD-C71B8E4137DF}">
      <dgm:prSet/>
      <dgm:spPr/>
      <dgm:t>
        <a:bodyPr/>
        <a:lstStyle/>
        <a:p>
          <a:endParaRPr lang="en-IN"/>
        </a:p>
      </dgm:t>
    </dgm:pt>
    <dgm:pt modelId="{C580C407-B9BC-4492-8663-2C58D706385B}" type="sibTrans" cxnId="{B019D71D-C519-4B95-88AD-C71B8E4137DF}">
      <dgm:prSet/>
      <dgm:spPr/>
      <dgm:t>
        <a:bodyPr/>
        <a:lstStyle/>
        <a:p>
          <a:endParaRPr lang="en-IN"/>
        </a:p>
      </dgm:t>
    </dgm:pt>
    <dgm:pt modelId="{07A22602-0454-46B5-B4DF-4ACAAE563A2C}">
      <dgm:prSet/>
      <dgm:spPr/>
      <dgm:t>
        <a:bodyPr/>
        <a:lstStyle/>
        <a:p>
          <a:pPr algn="just"/>
          <a:r>
            <a:rPr lang="en-US" dirty="0" smtClean="0">
              <a:latin typeface="+mn-lt"/>
              <a:cs typeface="Times New Roman" pitchFamily="18" charset="0"/>
            </a:rPr>
            <a:t>Mural growth in form of epithelial proliferation was also responsible</a:t>
          </a:r>
          <a:endParaRPr lang="en-IN" dirty="0">
            <a:latin typeface="+mn-lt"/>
            <a:cs typeface="Times New Roman" pitchFamily="18" charset="0"/>
          </a:endParaRPr>
        </a:p>
      </dgm:t>
    </dgm:pt>
    <dgm:pt modelId="{156B6E2A-5BEE-4E67-B76C-70EFD83A08A5}" type="parTrans" cxnId="{E9A35335-EF7A-46A5-A671-E52C74E8A16A}">
      <dgm:prSet/>
      <dgm:spPr/>
      <dgm:t>
        <a:bodyPr/>
        <a:lstStyle/>
        <a:p>
          <a:endParaRPr lang="en-IN"/>
        </a:p>
      </dgm:t>
    </dgm:pt>
    <dgm:pt modelId="{213A6C6E-9ED0-47D0-A601-FD3AF8A5882C}" type="sibTrans" cxnId="{E9A35335-EF7A-46A5-A671-E52C74E8A16A}">
      <dgm:prSet/>
      <dgm:spPr/>
      <dgm:t>
        <a:bodyPr/>
        <a:lstStyle/>
        <a:p>
          <a:endParaRPr lang="en-IN"/>
        </a:p>
      </dgm:t>
    </dgm:pt>
    <dgm:pt modelId="{2BD082A5-4523-496B-A549-32C0B08D31DF}" type="pres">
      <dgm:prSet presAssocID="{D27A0776-F2BA-4954-8B5B-35C979B442BC}" presName="Name0" presStyleCnt="0">
        <dgm:presLayoutVars>
          <dgm:dir/>
          <dgm:animLvl val="lvl"/>
          <dgm:resizeHandles val="exact"/>
        </dgm:presLayoutVars>
      </dgm:prSet>
      <dgm:spPr/>
      <dgm:t>
        <a:bodyPr/>
        <a:lstStyle/>
        <a:p>
          <a:endParaRPr lang="en-IN"/>
        </a:p>
      </dgm:t>
    </dgm:pt>
    <dgm:pt modelId="{17D29211-9D0C-45AF-B542-6A512E2CAEC5}" type="pres">
      <dgm:prSet presAssocID="{E16F252B-901B-4DC1-8089-69D88A7E1563}" presName="linNode" presStyleCnt="0"/>
      <dgm:spPr/>
    </dgm:pt>
    <dgm:pt modelId="{112AF3C5-7D62-492B-B4C5-7A58BB8CF56C}" type="pres">
      <dgm:prSet presAssocID="{E16F252B-901B-4DC1-8089-69D88A7E1563}" presName="parentText" presStyleLbl="node1" presStyleIdx="0" presStyleCnt="3">
        <dgm:presLayoutVars>
          <dgm:chMax val="1"/>
          <dgm:bulletEnabled val="1"/>
        </dgm:presLayoutVars>
      </dgm:prSet>
      <dgm:spPr/>
      <dgm:t>
        <a:bodyPr/>
        <a:lstStyle/>
        <a:p>
          <a:endParaRPr lang="en-IN"/>
        </a:p>
      </dgm:t>
    </dgm:pt>
    <dgm:pt modelId="{15CA8DD7-B7F7-493F-858D-1B2833D2BFEF}" type="pres">
      <dgm:prSet presAssocID="{E16F252B-901B-4DC1-8089-69D88A7E1563}" presName="descendantText" presStyleLbl="alignAccFollowNode1" presStyleIdx="0" presStyleCnt="3" custScaleY="115735">
        <dgm:presLayoutVars>
          <dgm:bulletEnabled val="1"/>
        </dgm:presLayoutVars>
      </dgm:prSet>
      <dgm:spPr/>
      <dgm:t>
        <a:bodyPr/>
        <a:lstStyle/>
        <a:p>
          <a:endParaRPr lang="en-IN"/>
        </a:p>
      </dgm:t>
    </dgm:pt>
    <dgm:pt modelId="{6D5B2814-BF24-43D0-B817-11589DE2AAFC}" type="pres">
      <dgm:prSet presAssocID="{A3212AE4-E2DB-4D60-89F9-7DB49CB95D19}" presName="sp" presStyleCnt="0"/>
      <dgm:spPr/>
    </dgm:pt>
    <dgm:pt modelId="{3A92914D-CAEC-4771-8C73-F337444853CB}" type="pres">
      <dgm:prSet presAssocID="{45060A6B-F04F-4C93-8833-BB677E725A11}" presName="linNode" presStyleCnt="0"/>
      <dgm:spPr/>
    </dgm:pt>
    <dgm:pt modelId="{7F692BA5-32C5-4EDE-8C02-457B2821FCA8}" type="pres">
      <dgm:prSet presAssocID="{45060A6B-F04F-4C93-8833-BB677E725A11}" presName="parentText" presStyleLbl="node1" presStyleIdx="1" presStyleCnt="3">
        <dgm:presLayoutVars>
          <dgm:chMax val="1"/>
          <dgm:bulletEnabled val="1"/>
        </dgm:presLayoutVars>
      </dgm:prSet>
      <dgm:spPr/>
      <dgm:t>
        <a:bodyPr/>
        <a:lstStyle/>
        <a:p>
          <a:endParaRPr lang="en-IN"/>
        </a:p>
      </dgm:t>
    </dgm:pt>
    <dgm:pt modelId="{2A94C673-2FC9-46CA-990B-B6B90AF3FCFE}" type="pres">
      <dgm:prSet presAssocID="{45060A6B-F04F-4C93-8833-BB677E725A11}" presName="descendantText" presStyleLbl="alignAccFollowNode1" presStyleIdx="1" presStyleCnt="3">
        <dgm:presLayoutVars>
          <dgm:bulletEnabled val="1"/>
        </dgm:presLayoutVars>
      </dgm:prSet>
      <dgm:spPr/>
      <dgm:t>
        <a:bodyPr/>
        <a:lstStyle/>
        <a:p>
          <a:endParaRPr lang="en-IN"/>
        </a:p>
      </dgm:t>
    </dgm:pt>
    <dgm:pt modelId="{6DCB1C0A-EF7B-44C1-AB86-53722027D3CF}" type="pres">
      <dgm:prSet presAssocID="{8DCDEF8F-26CA-4590-A995-8AAB758B8E18}" presName="sp" presStyleCnt="0"/>
      <dgm:spPr/>
    </dgm:pt>
    <dgm:pt modelId="{B954AF41-2EFB-4D90-BD77-E51E86361F42}" type="pres">
      <dgm:prSet presAssocID="{5DCE7DD3-B51F-44AB-9C8F-DA382CA439F9}" presName="linNode" presStyleCnt="0"/>
      <dgm:spPr/>
    </dgm:pt>
    <dgm:pt modelId="{EDE8EFDC-97D2-4D39-A3B9-4DF55C31E43A}" type="pres">
      <dgm:prSet presAssocID="{5DCE7DD3-B51F-44AB-9C8F-DA382CA439F9}" presName="parentText" presStyleLbl="node1" presStyleIdx="2" presStyleCnt="3">
        <dgm:presLayoutVars>
          <dgm:chMax val="1"/>
          <dgm:bulletEnabled val="1"/>
        </dgm:presLayoutVars>
      </dgm:prSet>
      <dgm:spPr/>
      <dgm:t>
        <a:bodyPr/>
        <a:lstStyle/>
        <a:p>
          <a:endParaRPr lang="en-IN"/>
        </a:p>
      </dgm:t>
    </dgm:pt>
    <dgm:pt modelId="{958C1435-18AB-40A5-9189-B96EBA6884F8}" type="pres">
      <dgm:prSet presAssocID="{5DCE7DD3-B51F-44AB-9C8F-DA382CA439F9}" presName="descendantText" presStyleLbl="alignAccFollowNode1" presStyleIdx="2" presStyleCnt="3">
        <dgm:presLayoutVars>
          <dgm:bulletEnabled val="1"/>
        </dgm:presLayoutVars>
      </dgm:prSet>
      <dgm:spPr/>
      <dgm:t>
        <a:bodyPr/>
        <a:lstStyle/>
        <a:p>
          <a:endParaRPr lang="en-IN"/>
        </a:p>
      </dgm:t>
    </dgm:pt>
  </dgm:ptLst>
  <dgm:cxnLst>
    <dgm:cxn modelId="{E9A35335-EF7A-46A5-A671-E52C74E8A16A}" srcId="{45060A6B-F04F-4C93-8833-BB677E725A11}" destId="{07A22602-0454-46B5-B4DF-4ACAAE563A2C}" srcOrd="2" destOrd="0" parTransId="{156B6E2A-5BEE-4E67-B76C-70EFD83A08A5}" sibTransId="{213A6C6E-9ED0-47D0-A601-FD3AF8A5882C}"/>
    <dgm:cxn modelId="{1F0BB6EA-47BE-414E-B9AF-BDAE9661BF35}" srcId="{D27A0776-F2BA-4954-8B5B-35C979B442BC}" destId="{45060A6B-F04F-4C93-8833-BB677E725A11}" srcOrd="1" destOrd="0" parTransId="{D99F934A-2676-45B9-AF10-9D05BDA2FE64}" sibTransId="{8DCDEF8F-26CA-4590-A995-8AAB758B8E18}"/>
    <dgm:cxn modelId="{133A4BC9-8EE5-431F-95A5-4C382B03078A}" type="presOf" srcId="{3F377505-CC4E-42C7-902F-82E3BBE22415}" destId="{2A94C673-2FC9-46CA-990B-B6B90AF3FCFE}" srcOrd="0" destOrd="0" presId="urn:microsoft.com/office/officeart/2005/8/layout/vList5"/>
    <dgm:cxn modelId="{02069658-8B9D-4508-98B6-97926917E4EF}" type="presOf" srcId="{A60424F4-6898-4482-9E5A-E8FF4DACBD92}" destId="{15CA8DD7-B7F7-493F-858D-1B2833D2BFEF}" srcOrd="0" destOrd="0" presId="urn:microsoft.com/office/officeart/2005/8/layout/vList5"/>
    <dgm:cxn modelId="{76EF9243-F5F3-4B47-AE7C-37CF7B8D1F1D}" srcId="{D27A0776-F2BA-4954-8B5B-35C979B442BC}" destId="{5DCE7DD3-B51F-44AB-9C8F-DA382CA439F9}" srcOrd="2" destOrd="0" parTransId="{46B0B0CF-4278-4B6B-A0EE-E58770FD6028}" sibTransId="{B4E55425-1818-4406-9EB2-761EBCAF2EAF}"/>
    <dgm:cxn modelId="{70712DF5-E62B-4162-B398-B340769825D7}" type="presOf" srcId="{5DCE7DD3-B51F-44AB-9C8F-DA382CA439F9}" destId="{EDE8EFDC-97D2-4D39-A3B9-4DF55C31E43A}" srcOrd="0" destOrd="0" presId="urn:microsoft.com/office/officeart/2005/8/layout/vList5"/>
    <dgm:cxn modelId="{4D76D116-AAD2-4328-84B8-DF5370B45A10}" srcId="{E16F252B-901B-4DC1-8089-69D88A7E1563}" destId="{B197ACC7-B787-4F73-8F4F-A53B3D18D7A6}" srcOrd="1" destOrd="0" parTransId="{838CA9FE-CFDA-4E2D-B456-76B7EEDC580F}" sibTransId="{086403A6-2CDA-43F9-A3A4-1C787B2ECFCC}"/>
    <dgm:cxn modelId="{28F04C75-75F2-47AD-AF8C-C9FB01022716}" srcId="{E16F252B-901B-4DC1-8089-69D88A7E1563}" destId="{63F8B815-58DF-4461-8E27-9FDDB222CD70}" srcOrd="2" destOrd="0" parTransId="{519CFBDE-2060-4017-A40D-62E1FB9B8A1F}" sibTransId="{B5BE9B02-70B3-44DA-8C80-0BF3EFDEAAA2}"/>
    <dgm:cxn modelId="{A85AE1B7-D29F-4ADB-B685-4D4C1B885831}" srcId="{45060A6B-F04F-4C93-8833-BB677E725A11}" destId="{3F377505-CC4E-42C7-902F-82E3BBE22415}" srcOrd="0" destOrd="0" parTransId="{DA77AC48-2798-461D-ACC3-6A1EDA1B0DA2}" sibTransId="{618A4EE3-944F-42B2-B79A-4203435527B5}"/>
    <dgm:cxn modelId="{32151CF5-6F36-42F1-8B4C-10BAFD0BAC05}" type="presOf" srcId="{D27A0776-F2BA-4954-8B5B-35C979B442BC}" destId="{2BD082A5-4523-496B-A549-32C0B08D31DF}" srcOrd="0" destOrd="0" presId="urn:microsoft.com/office/officeart/2005/8/layout/vList5"/>
    <dgm:cxn modelId="{33448203-5F7E-4988-B8EB-5F513334E281}" type="presOf" srcId="{F78AD4E8-B3F8-41CE-9226-AFB5E02B40C8}" destId="{2A94C673-2FC9-46CA-990B-B6B90AF3FCFE}" srcOrd="0" destOrd="1" presId="urn:microsoft.com/office/officeart/2005/8/layout/vList5"/>
    <dgm:cxn modelId="{4D74E785-F6C0-4A6C-A90B-5A1C3182A581}" type="presOf" srcId="{B197ACC7-B787-4F73-8F4F-A53B3D18D7A6}" destId="{15CA8DD7-B7F7-493F-858D-1B2833D2BFEF}" srcOrd="0" destOrd="1" presId="urn:microsoft.com/office/officeart/2005/8/layout/vList5"/>
    <dgm:cxn modelId="{F8514EFF-4170-4853-8FA9-EE0096CF46E2}" type="presOf" srcId="{C638857B-8ED6-43A2-A80F-5A55872E6678}" destId="{958C1435-18AB-40A5-9189-B96EBA6884F8}" srcOrd="0" destOrd="0" presId="urn:microsoft.com/office/officeart/2005/8/layout/vList5"/>
    <dgm:cxn modelId="{0DC2694C-5300-4CD1-AACC-0D8472BCC49E}" type="presOf" srcId="{63F8B815-58DF-4461-8E27-9FDDB222CD70}" destId="{15CA8DD7-B7F7-493F-858D-1B2833D2BFEF}" srcOrd="0" destOrd="2" presId="urn:microsoft.com/office/officeart/2005/8/layout/vList5"/>
    <dgm:cxn modelId="{B019D71D-C519-4B95-88AD-C71B8E4137DF}" srcId="{45060A6B-F04F-4C93-8833-BB677E725A11}" destId="{F78AD4E8-B3F8-41CE-9226-AFB5E02B40C8}" srcOrd="1" destOrd="0" parTransId="{6911C678-D737-4636-9068-AE4BC0EBAA4E}" sibTransId="{C580C407-B9BC-4492-8663-2C58D706385B}"/>
    <dgm:cxn modelId="{05BC7291-0A16-40A9-A4C1-54EC24C7FE36}" srcId="{E16F252B-901B-4DC1-8089-69D88A7E1563}" destId="{A60424F4-6898-4482-9E5A-E8FF4DACBD92}" srcOrd="0" destOrd="0" parTransId="{47EADC6E-0078-4159-8538-C697DA860018}" sibTransId="{7E3D089E-48B4-4FC2-B808-F29FB2DB9F66}"/>
    <dgm:cxn modelId="{9EC8556F-2AD5-4A64-8776-BE7039A77118}" type="presOf" srcId="{07A22602-0454-46B5-B4DF-4ACAAE563A2C}" destId="{2A94C673-2FC9-46CA-990B-B6B90AF3FCFE}" srcOrd="0" destOrd="2" presId="urn:microsoft.com/office/officeart/2005/8/layout/vList5"/>
    <dgm:cxn modelId="{C95E3FF1-9475-4F77-A086-316E6F38447E}" type="presOf" srcId="{E16F252B-901B-4DC1-8089-69D88A7E1563}" destId="{112AF3C5-7D62-492B-B4C5-7A58BB8CF56C}" srcOrd="0" destOrd="0" presId="urn:microsoft.com/office/officeart/2005/8/layout/vList5"/>
    <dgm:cxn modelId="{B8C9925E-2C99-471D-90E6-DF41A0F24496}" srcId="{D27A0776-F2BA-4954-8B5B-35C979B442BC}" destId="{E16F252B-901B-4DC1-8089-69D88A7E1563}" srcOrd="0" destOrd="0" parTransId="{ED483F24-3812-4B92-866A-14486FD0DF46}" sibTransId="{A3212AE4-E2DB-4D60-89F9-7DB49CB95D19}"/>
    <dgm:cxn modelId="{D1204568-7402-43B7-8578-9ABAD1CA343C}" type="presOf" srcId="{45060A6B-F04F-4C93-8833-BB677E725A11}" destId="{7F692BA5-32C5-4EDE-8C02-457B2821FCA8}" srcOrd="0" destOrd="0" presId="urn:microsoft.com/office/officeart/2005/8/layout/vList5"/>
    <dgm:cxn modelId="{4B513933-B745-4993-921A-F0873D5EDA11}" srcId="{5DCE7DD3-B51F-44AB-9C8F-DA382CA439F9}" destId="{C638857B-8ED6-43A2-A80F-5A55872E6678}" srcOrd="0" destOrd="0" parTransId="{F9785327-D3B5-42B8-8F69-BAD21F44DF96}" sibTransId="{F84D93F5-6FD0-4B6C-A2A9-F687466AB22C}"/>
    <dgm:cxn modelId="{4BA3D26F-6FF9-4A0C-A151-A3AA7BF91D42}" type="presParOf" srcId="{2BD082A5-4523-496B-A549-32C0B08D31DF}" destId="{17D29211-9D0C-45AF-B542-6A512E2CAEC5}" srcOrd="0" destOrd="0" presId="urn:microsoft.com/office/officeart/2005/8/layout/vList5"/>
    <dgm:cxn modelId="{A007C715-154A-4EC0-8E2A-CB97812CF62D}" type="presParOf" srcId="{17D29211-9D0C-45AF-B542-6A512E2CAEC5}" destId="{112AF3C5-7D62-492B-B4C5-7A58BB8CF56C}" srcOrd="0" destOrd="0" presId="urn:microsoft.com/office/officeart/2005/8/layout/vList5"/>
    <dgm:cxn modelId="{A21D6140-BF47-4911-B08C-265C2B770C02}" type="presParOf" srcId="{17D29211-9D0C-45AF-B542-6A512E2CAEC5}" destId="{15CA8DD7-B7F7-493F-858D-1B2833D2BFEF}" srcOrd="1" destOrd="0" presId="urn:microsoft.com/office/officeart/2005/8/layout/vList5"/>
    <dgm:cxn modelId="{2A31777B-5514-42D3-BB4E-F7BFD8688D2C}" type="presParOf" srcId="{2BD082A5-4523-496B-A549-32C0B08D31DF}" destId="{6D5B2814-BF24-43D0-B817-11589DE2AAFC}" srcOrd="1" destOrd="0" presId="urn:microsoft.com/office/officeart/2005/8/layout/vList5"/>
    <dgm:cxn modelId="{5F772AFC-D612-496E-B894-CCFCFBCFF7B3}" type="presParOf" srcId="{2BD082A5-4523-496B-A549-32C0B08D31DF}" destId="{3A92914D-CAEC-4771-8C73-F337444853CB}" srcOrd="2" destOrd="0" presId="urn:microsoft.com/office/officeart/2005/8/layout/vList5"/>
    <dgm:cxn modelId="{228B57D1-A503-4CA7-91A8-66B6A1CE04B3}" type="presParOf" srcId="{3A92914D-CAEC-4771-8C73-F337444853CB}" destId="{7F692BA5-32C5-4EDE-8C02-457B2821FCA8}" srcOrd="0" destOrd="0" presId="urn:microsoft.com/office/officeart/2005/8/layout/vList5"/>
    <dgm:cxn modelId="{B5EF47B8-55A2-441E-8731-A64A9E7F8552}" type="presParOf" srcId="{3A92914D-CAEC-4771-8C73-F337444853CB}" destId="{2A94C673-2FC9-46CA-990B-B6B90AF3FCFE}" srcOrd="1" destOrd="0" presId="urn:microsoft.com/office/officeart/2005/8/layout/vList5"/>
    <dgm:cxn modelId="{98B55FCF-9EB3-40AB-967F-FA67A4835AB7}" type="presParOf" srcId="{2BD082A5-4523-496B-A549-32C0B08D31DF}" destId="{6DCB1C0A-EF7B-44C1-AB86-53722027D3CF}" srcOrd="3" destOrd="0" presId="urn:microsoft.com/office/officeart/2005/8/layout/vList5"/>
    <dgm:cxn modelId="{2F806B19-7085-400D-902F-A51860D3E287}" type="presParOf" srcId="{2BD082A5-4523-496B-A549-32C0B08D31DF}" destId="{B954AF41-2EFB-4D90-BD77-E51E86361F42}" srcOrd="4" destOrd="0" presId="urn:microsoft.com/office/officeart/2005/8/layout/vList5"/>
    <dgm:cxn modelId="{ABE892A5-F79B-4C4E-BC39-E5429384013D}" type="presParOf" srcId="{B954AF41-2EFB-4D90-BD77-E51E86361F42}" destId="{EDE8EFDC-97D2-4D39-A3B9-4DF55C31E43A}" srcOrd="0" destOrd="0" presId="urn:microsoft.com/office/officeart/2005/8/layout/vList5"/>
    <dgm:cxn modelId="{D358DFCC-A0C3-49E5-9236-98E1B3D38CC6}" type="presParOf" srcId="{B954AF41-2EFB-4D90-BD77-E51E86361F42}" destId="{958C1435-18AB-40A5-9189-B96EBA6884F8}" srcOrd="1" destOrd="0" presId="urn:microsoft.com/office/officeart/2005/8/layout/vList5"/>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D618CA-D5B7-413E-BDB5-C951F82C344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IN"/>
        </a:p>
      </dgm:t>
    </dgm:pt>
    <dgm:pt modelId="{98F84D52-874C-4100-B9FD-98EA81F578A4}">
      <dgm:prSet phldrT="[Text]" custT="1"/>
      <dgm:spPr/>
      <dgm:t>
        <a:bodyPr/>
        <a:lstStyle/>
        <a:p>
          <a:r>
            <a:rPr lang="en-US" sz="2800" dirty="0" smtClean="0">
              <a:latin typeface="+mn-lt"/>
              <a:cs typeface="Times New Roman" pitchFamily="18" charset="0"/>
            </a:rPr>
            <a:t>Role of </a:t>
          </a:r>
          <a:r>
            <a:rPr lang="en-US" sz="2800" dirty="0" err="1" smtClean="0">
              <a:latin typeface="+mn-lt"/>
              <a:cs typeface="Times New Roman" pitchFamily="18" charset="0"/>
            </a:rPr>
            <a:t>glycosaminoglycans</a:t>
          </a:r>
          <a:r>
            <a:rPr lang="en-US" sz="2800" dirty="0" smtClean="0">
              <a:latin typeface="+mn-lt"/>
              <a:cs typeface="Times New Roman" pitchFamily="18" charset="0"/>
            </a:rPr>
            <a:t> </a:t>
          </a:r>
          <a:endParaRPr lang="en-IN" sz="2800" dirty="0">
            <a:latin typeface="+mn-lt"/>
          </a:endParaRPr>
        </a:p>
      </dgm:t>
    </dgm:pt>
    <dgm:pt modelId="{4F602217-B994-4AE1-AD61-3BD57BA02B2E}" type="parTrans" cxnId="{AC10388C-2CF7-4C3E-9B3E-D645B5398161}">
      <dgm:prSet/>
      <dgm:spPr/>
      <dgm:t>
        <a:bodyPr/>
        <a:lstStyle/>
        <a:p>
          <a:endParaRPr lang="en-IN"/>
        </a:p>
      </dgm:t>
    </dgm:pt>
    <dgm:pt modelId="{EB6297C7-62BF-4EC1-A677-960BD511845C}" type="sibTrans" cxnId="{AC10388C-2CF7-4C3E-9B3E-D645B5398161}">
      <dgm:prSet/>
      <dgm:spPr/>
      <dgm:t>
        <a:bodyPr/>
        <a:lstStyle/>
        <a:p>
          <a:endParaRPr lang="en-IN"/>
        </a:p>
      </dgm:t>
    </dgm:pt>
    <dgm:pt modelId="{592550F8-328F-49F6-B3E2-73A70EF68D72}">
      <dgm:prSet phldrT="[Text]"/>
      <dgm:spPr/>
      <dgm:t>
        <a:bodyPr/>
        <a:lstStyle/>
        <a:p>
          <a:pPr algn="l"/>
          <a:endParaRPr lang="en-IN" dirty="0">
            <a:latin typeface="+mn-lt"/>
            <a:cs typeface="Times New Roman" pitchFamily="18" charset="0"/>
          </a:endParaRPr>
        </a:p>
      </dgm:t>
    </dgm:pt>
    <dgm:pt modelId="{4FC9D744-C80F-4CED-B694-335F3A9A1115}" type="parTrans" cxnId="{0C122B09-675B-445B-80C3-5D712F3B0467}">
      <dgm:prSet/>
      <dgm:spPr/>
      <dgm:t>
        <a:bodyPr/>
        <a:lstStyle/>
        <a:p>
          <a:endParaRPr lang="en-IN"/>
        </a:p>
      </dgm:t>
    </dgm:pt>
    <dgm:pt modelId="{8F65B4B7-ADB0-40EE-AC9C-C058A3C5B04C}" type="sibTrans" cxnId="{0C122B09-675B-445B-80C3-5D712F3B0467}">
      <dgm:prSet/>
      <dgm:spPr/>
      <dgm:t>
        <a:bodyPr/>
        <a:lstStyle/>
        <a:p>
          <a:endParaRPr lang="en-IN"/>
        </a:p>
      </dgm:t>
    </dgm:pt>
    <dgm:pt modelId="{4F939B71-E041-4383-9FD0-C31656BC75AC}">
      <dgm:prSet phldrT="[Text]"/>
      <dgm:spPr/>
      <dgm:t>
        <a:bodyPr/>
        <a:lstStyle/>
        <a:p>
          <a:r>
            <a:rPr lang="en-US" dirty="0" smtClean="0">
              <a:latin typeface="+mn-lt"/>
              <a:cs typeface="Times New Roman" pitchFamily="18" charset="0"/>
            </a:rPr>
            <a:t>Role of </a:t>
          </a:r>
          <a:r>
            <a:rPr lang="en-US" dirty="0" err="1" smtClean="0">
              <a:latin typeface="+mn-lt"/>
              <a:cs typeface="Times New Roman" pitchFamily="18" charset="0"/>
            </a:rPr>
            <a:t>collagenolytic</a:t>
          </a:r>
          <a:r>
            <a:rPr lang="en-US" dirty="0" smtClean="0">
              <a:latin typeface="+mn-lt"/>
              <a:cs typeface="Times New Roman" pitchFamily="18" charset="0"/>
            </a:rPr>
            <a:t> activity.</a:t>
          </a:r>
          <a:endParaRPr lang="en-IN" dirty="0">
            <a:latin typeface="+mn-lt"/>
          </a:endParaRPr>
        </a:p>
      </dgm:t>
    </dgm:pt>
    <dgm:pt modelId="{A6328399-E62E-4799-A6E1-756332AD1FDB}" type="parTrans" cxnId="{700BC120-AE7D-4DA1-8EA2-6878B7B4B558}">
      <dgm:prSet/>
      <dgm:spPr/>
      <dgm:t>
        <a:bodyPr/>
        <a:lstStyle/>
        <a:p>
          <a:endParaRPr lang="en-IN"/>
        </a:p>
      </dgm:t>
    </dgm:pt>
    <dgm:pt modelId="{DAB1DACA-71C5-4BE3-94C3-510035CD0080}" type="sibTrans" cxnId="{700BC120-AE7D-4DA1-8EA2-6878B7B4B558}">
      <dgm:prSet/>
      <dgm:spPr/>
      <dgm:t>
        <a:bodyPr/>
        <a:lstStyle/>
        <a:p>
          <a:endParaRPr lang="en-IN"/>
        </a:p>
      </dgm:t>
    </dgm:pt>
    <dgm:pt modelId="{D0888453-EF07-4597-90F1-315E35ACD8FC}">
      <dgm:prSet phldrT="[Text]" custT="1"/>
      <dgm:spPr/>
      <dgm:t>
        <a:bodyPr/>
        <a:lstStyle/>
        <a:p>
          <a:pPr algn="l"/>
          <a:r>
            <a:rPr lang="en-US" sz="1800" dirty="0" err="1" smtClean="0">
              <a:latin typeface="+mn-lt"/>
              <a:cs typeface="Times New Roman" pitchFamily="18" charset="0"/>
            </a:rPr>
            <a:t>Collagenase</a:t>
          </a:r>
          <a:r>
            <a:rPr lang="en-US" sz="1800" dirty="0" smtClean="0">
              <a:latin typeface="+mn-lt"/>
              <a:cs typeface="Times New Roman" pitchFamily="18" charset="0"/>
            </a:rPr>
            <a:t> activity might influence the expansion.</a:t>
          </a:r>
          <a:endParaRPr lang="en-IN" sz="1800" dirty="0">
            <a:latin typeface="+mn-lt"/>
            <a:cs typeface="Times New Roman" pitchFamily="18" charset="0"/>
          </a:endParaRPr>
        </a:p>
      </dgm:t>
    </dgm:pt>
    <dgm:pt modelId="{F2E281AF-81DD-4564-BABC-55D0DE8BFFD5}" type="parTrans" cxnId="{00DA85D5-234D-4480-943A-F75AC1D5437B}">
      <dgm:prSet/>
      <dgm:spPr/>
      <dgm:t>
        <a:bodyPr/>
        <a:lstStyle/>
        <a:p>
          <a:endParaRPr lang="en-IN"/>
        </a:p>
      </dgm:t>
    </dgm:pt>
    <dgm:pt modelId="{DA90327A-8E42-4750-AE62-F3655D0A542F}" type="sibTrans" cxnId="{00DA85D5-234D-4480-943A-F75AC1D5437B}">
      <dgm:prSet/>
      <dgm:spPr/>
      <dgm:t>
        <a:bodyPr/>
        <a:lstStyle/>
        <a:p>
          <a:endParaRPr lang="en-IN"/>
        </a:p>
      </dgm:t>
    </dgm:pt>
    <dgm:pt modelId="{94749407-D22E-41F8-A4FA-C4FEA6F11287}">
      <dgm:prSet phldrT="[Text]"/>
      <dgm:spPr/>
      <dgm:t>
        <a:bodyPr/>
        <a:lstStyle/>
        <a:p>
          <a:r>
            <a:rPr lang="en-US" dirty="0" smtClean="0">
              <a:latin typeface="+mn-lt"/>
              <a:cs typeface="Times New Roman" pitchFamily="18" charset="0"/>
            </a:rPr>
            <a:t>Role of IL, TNF, MMP’s, </a:t>
          </a:r>
          <a:r>
            <a:rPr lang="en-US" dirty="0" err="1" smtClean="0">
              <a:latin typeface="+mn-lt"/>
              <a:cs typeface="Times New Roman" pitchFamily="18" charset="0"/>
            </a:rPr>
            <a:t>tenascin</a:t>
          </a:r>
          <a:r>
            <a:rPr lang="en-US" dirty="0" smtClean="0">
              <a:latin typeface="+mn-lt"/>
              <a:cs typeface="Times New Roman" pitchFamily="18" charset="0"/>
            </a:rPr>
            <a:t>, </a:t>
          </a:r>
          <a:r>
            <a:rPr lang="en-US" dirty="0" err="1" smtClean="0">
              <a:latin typeface="+mn-lt"/>
              <a:cs typeface="Times New Roman" pitchFamily="18" charset="0"/>
            </a:rPr>
            <a:t>fibronectin</a:t>
          </a:r>
          <a:endParaRPr lang="en-IN" dirty="0">
            <a:latin typeface="+mn-lt"/>
          </a:endParaRPr>
        </a:p>
      </dgm:t>
    </dgm:pt>
    <dgm:pt modelId="{2D9122C8-9B5F-467F-A490-541CE1DB029F}" type="parTrans" cxnId="{F46595E1-E255-443A-B24E-F4DCEE5D6DF4}">
      <dgm:prSet/>
      <dgm:spPr/>
      <dgm:t>
        <a:bodyPr/>
        <a:lstStyle/>
        <a:p>
          <a:endParaRPr lang="en-IN"/>
        </a:p>
      </dgm:t>
    </dgm:pt>
    <dgm:pt modelId="{6FEA43E3-83A1-4BBA-A84C-14C1437F9994}" type="sibTrans" cxnId="{F46595E1-E255-443A-B24E-F4DCEE5D6DF4}">
      <dgm:prSet/>
      <dgm:spPr/>
      <dgm:t>
        <a:bodyPr/>
        <a:lstStyle/>
        <a:p>
          <a:endParaRPr lang="en-IN"/>
        </a:p>
      </dgm:t>
    </dgm:pt>
    <dgm:pt modelId="{05EAADC0-D54D-4E88-9C0A-F572E3695DCC}">
      <dgm:prSet phldrT="[Text]" custT="1"/>
      <dgm:spPr/>
      <dgm:t>
        <a:bodyPr/>
        <a:lstStyle/>
        <a:p>
          <a:r>
            <a:rPr lang="en-IN" sz="1800" dirty="0" smtClean="0">
              <a:latin typeface="+mn-lt"/>
            </a:rPr>
            <a:t>Increase in bone </a:t>
          </a:r>
          <a:r>
            <a:rPr lang="en-IN" sz="1800" dirty="0" err="1" smtClean="0">
              <a:latin typeface="+mn-lt"/>
            </a:rPr>
            <a:t>resorption</a:t>
          </a:r>
          <a:endParaRPr lang="en-IN" sz="1800" dirty="0">
            <a:latin typeface="+mn-lt"/>
          </a:endParaRPr>
        </a:p>
      </dgm:t>
    </dgm:pt>
    <dgm:pt modelId="{8C0C152E-CF52-4B58-8240-4CD8FE186B8C}" type="parTrans" cxnId="{D64488AE-04FA-4D38-9B97-2A8619F38D9A}">
      <dgm:prSet/>
      <dgm:spPr/>
      <dgm:t>
        <a:bodyPr/>
        <a:lstStyle/>
        <a:p>
          <a:endParaRPr lang="en-IN"/>
        </a:p>
      </dgm:t>
    </dgm:pt>
    <dgm:pt modelId="{8E36E1C6-2ABC-4335-A1A2-72BABE446635}" type="sibTrans" cxnId="{D64488AE-04FA-4D38-9B97-2A8619F38D9A}">
      <dgm:prSet/>
      <dgm:spPr/>
      <dgm:t>
        <a:bodyPr/>
        <a:lstStyle/>
        <a:p>
          <a:endParaRPr lang="en-IN"/>
        </a:p>
      </dgm:t>
    </dgm:pt>
    <dgm:pt modelId="{A062417B-5804-45E7-8E09-AF74F89B7DC7}">
      <dgm:prSet/>
      <dgm:spPr/>
      <dgm:t>
        <a:bodyPr/>
        <a:lstStyle/>
        <a:p>
          <a:pPr algn="l"/>
          <a:endParaRPr lang="en-US" dirty="0" smtClean="0">
            <a:latin typeface="+mn-lt"/>
            <a:cs typeface="Times New Roman" pitchFamily="18" charset="0"/>
          </a:endParaRPr>
        </a:p>
      </dgm:t>
    </dgm:pt>
    <dgm:pt modelId="{A4BA9164-FFAA-4C6A-AF86-08CED041BDC8}" type="parTrans" cxnId="{E31B099A-2F89-48BF-A24E-CE88D14A6E13}">
      <dgm:prSet/>
      <dgm:spPr/>
      <dgm:t>
        <a:bodyPr/>
        <a:lstStyle/>
        <a:p>
          <a:endParaRPr lang="en-IN"/>
        </a:p>
      </dgm:t>
    </dgm:pt>
    <dgm:pt modelId="{67F4F7C4-5E04-48EB-B5CB-0D5520AC5876}" type="sibTrans" cxnId="{E31B099A-2F89-48BF-A24E-CE88D14A6E13}">
      <dgm:prSet/>
      <dgm:spPr/>
      <dgm:t>
        <a:bodyPr/>
        <a:lstStyle/>
        <a:p>
          <a:endParaRPr lang="en-IN"/>
        </a:p>
      </dgm:t>
    </dgm:pt>
    <dgm:pt modelId="{ED43A173-AD4F-4D76-8FD8-677D65FB3AFC}">
      <dgm:prSet/>
      <dgm:spPr/>
      <dgm:t>
        <a:bodyPr/>
        <a:lstStyle/>
        <a:p>
          <a:pPr algn="just"/>
          <a:r>
            <a:rPr lang="en-US" dirty="0" smtClean="0">
              <a:latin typeface="+mn-lt"/>
              <a:cs typeface="Times New Roman" pitchFamily="18" charset="0"/>
            </a:rPr>
            <a:t>Release of these molecules contributes to osmotic and hydrostatic pressure. Hence in </a:t>
          </a:r>
          <a:r>
            <a:rPr lang="en-US" dirty="0" err="1" smtClean="0">
              <a:latin typeface="+mn-lt"/>
              <a:cs typeface="Times New Roman" pitchFamily="18" charset="0"/>
            </a:rPr>
            <a:t>expansile</a:t>
          </a:r>
          <a:r>
            <a:rPr lang="en-US" dirty="0" smtClean="0">
              <a:latin typeface="+mn-lt"/>
              <a:cs typeface="Times New Roman" pitchFamily="18" charset="0"/>
            </a:rPr>
            <a:t> growth.</a:t>
          </a:r>
          <a:endParaRPr lang="en-US" dirty="0">
            <a:latin typeface="+mn-lt"/>
            <a:cs typeface="Times New Roman" pitchFamily="18" charset="0"/>
          </a:endParaRPr>
        </a:p>
      </dgm:t>
    </dgm:pt>
    <dgm:pt modelId="{8BDF63DC-A879-41F4-A0B0-F5BB56477976}" type="parTrans" cxnId="{14F18C8E-3A47-4F29-96FC-DBCBFB41405C}">
      <dgm:prSet/>
      <dgm:spPr/>
      <dgm:t>
        <a:bodyPr/>
        <a:lstStyle/>
        <a:p>
          <a:endParaRPr lang="en-IN"/>
        </a:p>
      </dgm:t>
    </dgm:pt>
    <dgm:pt modelId="{5B6B7511-3CDF-4197-B77A-62D7EE8F8A0D}" type="sibTrans" cxnId="{14F18C8E-3A47-4F29-96FC-DBCBFB41405C}">
      <dgm:prSet/>
      <dgm:spPr/>
      <dgm:t>
        <a:bodyPr/>
        <a:lstStyle/>
        <a:p>
          <a:endParaRPr lang="en-IN"/>
        </a:p>
      </dgm:t>
    </dgm:pt>
    <dgm:pt modelId="{3EE865F0-8A2D-4FE1-8CB9-DFFF53B87BCC}">
      <dgm:prSet custT="1"/>
      <dgm:spPr/>
      <dgm:t>
        <a:bodyPr/>
        <a:lstStyle/>
        <a:p>
          <a:pPr algn="l"/>
          <a:endParaRPr lang="en-US" sz="1800" dirty="0" smtClean="0">
            <a:latin typeface="+mn-lt"/>
            <a:cs typeface="Times New Roman" pitchFamily="18" charset="0"/>
          </a:endParaRPr>
        </a:p>
      </dgm:t>
    </dgm:pt>
    <dgm:pt modelId="{51487F02-E160-43E5-AC1B-2F0C9DD67032}" type="parTrans" cxnId="{985F23C2-C4BC-4CA7-9023-551505F8C737}">
      <dgm:prSet/>
      <dgm:spPr/>
      <dgm:t>
        <a:bodyPr/>
        <a:lstStyle/>
        <a:p>
          <a:endParaRPr lang="en-IN"/>
        </a:p>
      </dgm:t>
    </dgm:pt>
    <dgm:pt modelId="{B9D42EE1-0109-47C7-946B-D63B4E693D79}" type="sibTrans" cxnId="{985F23C2-C4BC-4CA7-9023-551505F8C737}">
      <dgm:prSet/>
      <dgm:spPr/>
      <dgm:t>
        <a:bodyPr/>
        <a:lstStyle/>
        <a:p>
          <a:endParaRPr lang="en-IN"/>
        </a:p>
      </dgm:t>
    </dgm:pt>
    <dgm:pt modelId="{9666800C-64B4-4D1A-90F6-499FC2AAE0EC}">
      <dgm:prSet custT="1"/>
      <dgm:spPr/>
      <dgm:t>
        <a:bodyPr/>
        <a:lstStyle/>
        <a:p>
          <a:pPr algn="just"/>
          <a:r>
            <a:rPr lang="en-US" sz="1800" dirty="0" smtClean="0">
              <a:latin typeface="+mn-lt"/>
              <a:cs typeface="Times New Roman" pitchFamily="18" charset="0"/>
            </a:rPr>
            <a:t>The collagen </a:t>
          </a:r>
          <a:r>
            <a:rPr lang="en-US" sz="1800" dirty="0" err="1" smtClean="0">
              <a:latin typeface="+mn-lt"/>
              <a:cs typeface="Times New Roman" pitchFamily="18" charset="0"/>
            </a:rPr>
            <a:t>fibres</a:t>
          </a:r>
          <a:r>
            <a:rPr lang="en-US" sz="1800" dirty="0" smtClean="0">
              <a:latin typeface="+mn-lt"/>
              <a:cs typeface="Times New Roman" pitchFamily="18" charset="0"/>
            </a:rPr>
            <a:t> were loosely packed &amp; might be composed of </a:t>
          </a:r>
          <a:r>
            <a:rPr lang="en-US" sz="1800" dirty="0" err="1" smtClean="0">
              <a:latin typeface="+mn-lt"/>
              <a:cs typeface="Times New Roman" pitchFamily="18" charset="0"/>
            </a:rPr>
            <a:t>procollagen</a:t>
          </a:r>
          <a:r>
            <a:rPr lang="en-US" sz="1800" dirty="0" smtClean="0">
              <a:latin typeface="+mn-lt"/>
              <a:cs typeface="Times New Roman" pitchFamily="18" charset="0"/>
            </a:rPr>
            <a:t>, intermediates or pathologic collagens rather than tightly packed </a:t>
          </a:r>
          <a:r>
            <a:rPr lang="en-US" sz="1800" dirty="0" err="1" smtClean="0">
              <a:latin typeface="+mn-lt"/>
              <a:cs typeface="Times New Roman" pitchFamily="18" charset="0"/>
            </a:rPr>
            <a:t>fibres</a:t>
          </a:r>
          <a:endParaRPr lang="en-IN" sz="1800" dirty="0">
            <a:latin typeface="+mn-lt"/>
            <a:cs typeface="Times New Roman" pitchFamily="18" charset="0"/>
          </a:endParaRPr>
        </a:p>
      </dgm:t>
    </dgm:pt>
    <dgm:pt modelId="{F686C75B-F669-42A4-866A-292129A8C8F7}" type="parTrans" cxnId="{E130FCB2-1DCB-4799-B998-840275A63814}">
      <dgm:prSet/>
      <dgm:spPr/>
      <dgm:t>
        <a:bodyPr/>
        <a:lstStyle/>
        <a:p>
          <a:endParaRPr lang="en-IN"/>
        </a:p>
      </dgm:t>
    </dgm:pt>
    <dgm:pt modelId="{54425C5F-FCE9-4704-B429-60A5C02A0865}" type="sibTrans" cxnId="{E130FCB2-1DCB-4799-B998-840275A63814}">
      <dgm:prSet/>
      <dgm:spPr/>
      <dgm:t>
        <a:bodyPr/>
        <a:lstStyle/>
        <a:p>
          <a:endParaRPr lang="en-IN"/>
        </a:p>
      </dgm:t>
    </dgm:pt>
    <dgm:pt modelId="{1450549D-FCC3-4BFA-80E3-CC61868F7723}">
      <dgm:prSet/>
      <dgm:spPr/>
      <dgm:t>
        <a:bodyPr/>
        <a:lstStyle/>
        <a:p>
          <a:pPr algn="l"/>
          <a:r>
            <a:rPr lang="en-US" dirty="0" smtClean="0">
              <a:latin typeface="+mn-lt"/>
              <a:cs typeface="Times New Roman" pitchFamily="18" charset="0"/>
            </a:rPr>
            <a:t>Hyaluronic acid, </a:t>
          </a:r>
          <a:r>
            <a:rPr lang="en-US" dirty="0" err="1" smtClean="0">
              <a:latin typeface="+mn-lt"/>
              <a:cs typeface="Times New Roman" pitchFamily="18" charset="0"/>
            </a:rPr>
            <a:t>Chondriotin</a:t>
          </a:r>
          <a:r>
            <a:rPr lang="en-US" dirty="0" smtClean="0">
              <a:latin typeface="+mn-lt"/>
              <a:cs typeface="Times New Roman" pitchFamily="18" charset="0"/>
            </a:rPr>
            <a:t> 4 sulfate and Heparin sulfate.</a:t>
          </a:r>
        </a:p>
      </dgm:t>
    </dgm:pt>
    <dgm:pt modelId="{E8E2CDB7-F893-440C-B0CD-AC50EF19C132}" type="sibTrans" cxnId="{77A06CB3-61F4-4481-BD41-34F4C228ED03}">
      <dgm:prSet/>
      <dgm:spPr/>
      <dgm:t>
        <a:bodyPr/>
        <a:lstStyle/>
        <a:p>
          <a:endParaRPr lang="en-IN"/>
        </a:p>
      </dgm:t>
    </dgm:pt>
    <dgm:pt modelId="{A4596B06-2BDE-4874-A813-158C2BAF0AC0}" type="parTrans" cxnId="{77A06CB3-61F4-4481-BD41-34F4C228ED03}">
      <dgm:prSet/>
      <dgm:spPr/>
      <dgm:t>
        <a:bodyPr/>
        <a:lstStyle/>
        <a:p>
          <a:endParaRPr lang="en-IN"/>
        </a:p>
      </dgm:t>
    </dgm:pt>
    <dgm:pt modelId="{30C10BD1-806E-4DFB-9282-7C4A7AAEB9C4}" type="pres">
      <dgm:prSet presAssocID="{2AD618CA-D5B7-413E-BDB5-C951F82C3449}" presName="Name0" presStyleCnt="0">
        <dgm:presLayoutVars>
          <dgm:dir/>
          <dgm:animLvl val="lvl"/>
          <dgm:resizeHandles val="exact"/>
        </dgm:presLayoutVars>
      </dgm:prSet>
      <dgm:spPr/>
      <dgm:t>
        <a:bodyPr/>
        <a:lstStyle/>
        <a:p>
          <a:endParaRPr lang="en-IN"/>
        </a:p>
      </dgm:t>
    </dgm:pt>
    <dgm:pt modelId="{FA31E7EB-50DB-4E0B-9B45-FC216A8179F2}" type="pres">
      <dgm:prSet presAssocID="{98F84D52-874C-4100-B9FD-98EA81F578A4}" presName="linNode" presStyleCnt="0"/>
      <dgm:spPr/>
    </dgm:pt>
    <dgm:pt modelId="{73499845-5191-4E7E-8E16-E22AF6036DB0}" type="pres">
      <dgm:prSet presAssocID="{98F84D52-874C-4100-B9FD-98EA81F578A4}" presName="parentText" presStyleLbl="node1" presStyleIdx="0" presStyleCnt="3" custScaleX="95292">
        <dgm:presLayoutVars>
          <dgm:chMax val="1"/>
          <dgm:bulletEnabled val="1"/>
        </dgm:presLayoutVars>
      </dgm:prSet>
      <dgm:spPr/>
      <dgm:t>
        <a:bodyPr/>
        <a:lstStyle/>
        <a:p>
          <a:endParaRPr lang="en-IN"/>
        </a:p>
      </dgm:t>
    </dgm:pt>
    <dgm:pt modelId="{0EED361C-F345-494F-B3BE-C19262F98675}" type="pres">
      <dgm:prSet presAssocID="{98F84D52-874C-4100-B9FD-98EA81F578A4}" presName="descendantText" presStyleLbl="alignAccFollowNode1" presStyleIdx="0" presStyleCnt="3">
        <dgm:presLayoutVars>
          <dgm:bulletEnabled val="1"/>
        </dgm:presLayoutVars>
      </dgm:prSet>
      <dgm:spPr/>
      <dgm:t>
        <a:bodyPr/>
        <a:lstStyle/>
        <a:p>
          <a:endParaRPr lang="en-IN"/>
        </a:p>
      </dgm:t>
    </dgm:pt>
    <dgm:pt modelId="{8B3B3F4F-2D73-4006-91D7-131D14AAB614}" type="pres">
      <dgm:prSet presAssocID="{EB6297C7-62BF-4EC1-A677-960BD511845C}" presName="sp" presStyleCnt="0"/>
      <dgm:spPr/>
    </dgm:pt>
    <dgm:pt modelId="{80CA4DD3-85BE-458F-819C-99B23F4DEBC8}" type="pres">
      <dgm:prSet presAssocID="{4F939B71-E041-4383-9FD0-C31656BC75AC}" presName="linNode" presStyleCnt="0"/>
      <dgm:spPr/>
    </dgm:pt>
    <dgm:pt modelId="{A16D8A4B-A175-4A22-97FF-C61130F05925}" type="pres">
      <dgm:prSet presAssocID="{4F939B71-E041-4383-9FD0-C31656BC75AC}" presName="parentText" presStyleLbl="node1" presStyleIdx="1" presStyleCnt="3">
        <dgm:presLayoutVars>
          <dgm:chMax val="1"/>
          <dgm:bulletEnabled val="1"/>
        </dgm:presLayoutVars>
      </dgm:prSet>
      <dgm:spPr/>
      <dgm:t>
        <a:bodyPr/>
        <a:lstStyle/>
        <a:p>
          <a:endParaRPr lang="en-IN"/>
        </a:p>
      </dgm:t>
    </dgm:pt>
    <dgm:pt modelId="{F838B8CF-AAB5-46E1-BE53-1184965767EF}" type="pres">
      <dgm:prSet presAssocID="{4F939B71-E041-4383-9FD0-C31656BC75AC}" presName="descendantText" presStyleLbl="alignAccFollowNode1" presStyleIdx="1" presStyleCnt="3">
        <dgm:presLayoutVars>
          <dgm:bulletEnabled val="1"/>
        </dgm:presLayoutVars>
      </dgm:prSet>
      <dgm:spPr/>
      <dgm:t>
        <a:bodyPr/>
        <a:lstStyle/>
        <a:p>
          <a:endParaRPr lang="en-IN"/>
        </a:p>
      </dgm:t>
    </dgm:pt>
    <dgm:pt modelId="{2119F0FD-74A8-47A6-B785-E9C71FA03BEE}" type="pres">
      <dgm:prSet presAssocID="{DAB1DACA-71C5-4BE3-94C3-510035CD0080}" presName="sp" presStyleCnt="0"/>
      <dgm:spPr/>
    </dgm:pt>
    <dgm:pt modelId="{523692D5-48A1-48EA-836F-F3FE225035EB}" type="pres">
      <dgm:prSet presAssocID="{94749407-D22E-41F8-A4FA-C4FEA6F11287}" presName="linNode" presStyleCnt="0"/>
      <dgm:spPr/>
    </dgm:pt>
    <dgm:pt modelId="{8D36925C-F826-40AA-9FEE-C3E95228D465}" type="pres">
      <dgm:prSet presAssocID="{94749407-D22E-41F8-A4FA-C4FEA6F11287}" presName="parentText" presStyleLbl="node1" presStyleIdx="2" presStyleCnt="3">
        <dgm:presLayoutVars>
          <dgm:chMax val="1"/>
          <dgm:bulletEnabled val="1"/>
        </dgm:presLayoutVars>
      </dgm:prSet>
      <dgm:spPr/>
      <dgm:t>
        <a:bodyPr/>
        <a:lstStyle/>
        <a:p>
          <a:endParaRPr lang="en-IN"/>
        </a:p>
      </dgm:t>
    </dgm:pt>
    <dgm:pt modelId="{C99D6A3B-8B88-49B0-8575-4A76A3706C5B}" type="pres">
      <dgm:prSet presAssocID="{94749407-D22E-41F8-A4FA-C4FEA6F11287}" presName="descendantText" presStyleLbl="alignAccFollowNode1" presStyleIdx="2" presStyleCnt="3">
        <dgm:presLayoutVars>
          <dgm:bulletEnabled val="1"/>
        </dgm:presLayoutVars>
      </dgm:prSet>
      <dgm:spPr/>
      <dgm:t>
        <a:bodyPr/>
        <a:lstStyle/>
        <a:p>
          <a:endParaRPr lang="en-IN"/>
        </a:p>
      </dgm:t>
    </dgm:pt>
  </dgm:ptLst>
  <dgm:cxnLst>
    <dgm:cxn modelId="{66ABC4B6-B334-4190-A42E-013D60AA506A}" type="presOf" srcId="{1450549D-FCC3-4BFA-80E3-CC61868F7723}" destId="{0EED361C-F345-494F-B3BE-C19262F98675}" srcOrd="0" destOrd="1" presId="urn:microsoft.com/office/officeart/2005/8/layout/vList5"/>
    <dgm:cxn modelId="{9992CBF0-6B15-42B6-9459-2BB80B71AC3D}" type="presOf" srcId="{4F939B71-E041-4383-9FD0-C31656BC75AC}" destId="{A16D8A4B-A175-4A22-97FF-C61130F05925}" srcOrd="0" destOrd="0" presId="urn:microsoft.com/office/officeart/2005/8/layout/vList5"/>
    <dgm:cxn modelId="{14F18C8E-3A47-4F29-96FC-DBCBFB41405C}" srcId="{98F84D52-874C-4100-B9FD-98EA81F578A4}" destId="{ED43A173-AD4F-4D76-8FD8-677D65FB3AFC}" srcOrd="3" destOrd="0" parTransId="{8BDF63DC-A879-41F4-A0B0-F5BB56477976}" sibTransId="{5B6B7511-3CDF-4197-B77A-62D7EE8F8A0D}"/>
    <dgm:cxn modelId="{AC10388C-2CF7-4C3E-9B3E-D645B5398161}" srcId="{2AD618CA-D5B7-413E-BDB5-C951F82C3449}" destId="{98F84D52-874C-4100-B9FD-98EA81F578A4}" srcOrd="0" destOrd="0" parTransId="{4F602217-B994-4AE1-AD61-3BD57BA02B2E}" sibTransId="{EB6297C7-62BF-4EC1-A677-960BD511845C}"/>
    <dgm:cxn modelId="{A9C03F6B-C890-4618-9D50-1FB1FA37E3E3}" type="presOf" srcId="{98F84D52-874C-4100-B9FD-98EA81F578A4}" destId="{73499845-5191-4E7E-8E16-E22AF6036DB0}" srcOrd="0" destOrd="0" presId="urn:microsoft.com/office/officeart/2005/8/layout/vList5"/>
    <dgm:cxn modelId="{4B373DCB-E3DB-468C-8D00-1B62EEBD226D}" type="presOf" srcId="{D0888453-EF07-4597-90F1-315E35ACD8FC}" destId="{F838B8CF-AAB5-46E1-BE53-1184965767EF}" srcOrd="0" destOrd="0" presId="urn:microsoft.com/office/officeart/2005/8/layout/vList5"/>
    <dgm:cxn modelId="{0C122B09-675B-445B-80C3-5D712F3B0467}" srcId="{98F84D52-874C-4100-B9FD-98EA81F578A4}" destId="{592550F8-328F-49F6-B3E2-73A70EF68D72}" srcOrd="0" destOrd="0" parTransId="{4FC9D744-C80F-4CED-B694-335F3A9A1115}" sibTransId="{8F65B4B7-ADB0-40EE-AC9C-C058A3C5B04C}"/>
    <dgm:cxn modelId="{985F23C2-C4BC-4CA7-9023-551505F8C737}" srcId="{4F939B71-E041-4383-9FD0-C31656BC75AC}" destId="{3EE865F0-8A2D-4FE1-8CB9-DFFF53B87BCC}" srcOrd="1" destOrd="0" parTransId="{51487F02-E160-43E5-AC1B-2F0C9DD67032}" sibTransId="{B9D42EE1-0109-47C7-946B-D63B4E693D79}"/>
    <dgm:cxn modelId="{00DA85D5-234D-4480-943A-F75AC1D5437B}" srcId="{4F939B71-E041-4383-9FD0-C31656BC75AC}" destId="{D0888453-EF07-4597-90F1-315E35ACD8FC}" srcOrd="0" destOrd="0" parTransId="{F2E281AF-81DD-4564-BABC-55D0DE8BFFD5}" sibTransId="{DA90327A-8E42-4750-AE62-F3655D0A542F}"/>
    <dgm:cxn modelId="{F46595E1-E255-443A-B24E-F4DCEE5D6DF4}" srcId="{2AD618CA-D5B7-413E-BDB5-C951F82C3449}" destId="{94749407-D22E-41F8-A4FA-C4FEA6F11287}" srcOrd="2" destOrd="0" parTransId="{2D9122C8-9B5F-467F-A490-541CE1DB029F}" sibTransId="{6FEA43E3-83A1-4BBA-A84C-14C1437F9994}"/>
    <dgm:cxn modelId="{E31B099A-2F89-48BF-A24E-CE88D14A6E13}" srcId="{98F84D52-874C-4100-B9FD-98EA81F578A4}" destId="{A062417B-5804-45E7-8E09-AF74F89B7DC7}" srcOrd="2" destOrd="0" parTransId="{A4BA9164-FFAA-4C6A-AF86-08CED041BDC8}" sibTransId="{67F4F7C4-5E04-48EB-B5CB-0D5520AC5876}"/>
    <dgm:cxn modelId="{700BC120-AE7D-4DA1-8EA2-6878B7B4B558}" srcId="{2AD618CA-D5B7-413E-BDB5-C951F82C3449}" destId="{4F939B71-E041-4383-9FD0-C31656BC75AC}" srcOrd="1" destOrd="0" parTransId="{A6328399-E62E-4799-A6E1-756332AD1FDB}" sibTransId="{DAB1DACA-71C5-4BE3-94C3-510035CD0080}"/>
    <dgm:cxn modelId="{77A06CB3-61F4-4481-BD41-34F4C228ED03}" srcId="{98F84D52-874C-4100-B9FD-98EA81F578A4}" destId="{1450549D-FCC3-4BFA-80E3-CC61868F7723}" srcOrd="1" destOrd="0" parTransId="{A4596B06-2BDE-4874-A813-158C2BAF0AC0}" sibTransId="{E8E2CDB7-F893-440C-B0CD-AC50EF19C132}"/>
    <dgm:cxn modelId="{A53A9466-3712-4948-A91E-DFDA20DEC494}" type="presOf" srcId="{9666800C-64B4-4D1A-90F6-499FC2AAE0EC}" destId="{F838B8CF-AAB5-46E1-BE53-1184965767EF}" srcOrd="0" destOrd="2" presId="urn:microsoft.com/office/officeart/2005/8/layout/vList5"/>
    <dgm:cxn modelId="{27D6F479-9E92-4493-A5BB-744522AEA5BA}" type="presOf" srcId="{05EAADC0-D54D-4E88-9C0A-F572E3695DCC}" destId="{C99D6A3B-8B88-49B0-8575-4A76A3706C5B}" srcOrd="0" destOrd="0" presId="urn:microsoft.com/office/officeart/2005/8/layout/vList5"/>
    <dgm:cxn modelId="{E130FCB2-1DCB-4799-B998-840275A63814}" srcId="{4F939B71-E041-4383-9FD0-C31656BC75AC}" destId="{9666800C-64B4-4D1A-90F6-499FC2AAE0EC}" srcOrd="2" destOrd="0" parTransId="{F686C75B-F669-42A4-866A-292129A8C8F7}" sibTransId="{54425C5F-FCE9-4704-B429-60A5C02A0865}"/>
    <dgm:cxn modelId="{7EF33979-BFFC-41DF-A0B4-F9C5D800C117}" type="presOf" srcId="{592550F8-328F-49F6-B3E2-73A70EF68D72}" destId="{0EED361C-F345-494F-B3BE-C19262F98675}" srcOrd="0" destOrd="0" presId="urn:microsoft.com/office/officeart/2005/8/layout/vList5"/>
    <dgm:cxn modelId="{D64488AE-04FA-4D38-9B97-2A8619F38D9A}" srcId="{94749407-D22E-41F8-A4FA-C4FEA6F11287}" destId="{05EAADC0-D54D-4E88-9C0A-F572E3695DCC}" srcOrd="0" destOrd="0" parTransId="{8C0C152E-CF52-4B58-8240-4CD8FE186B8C}" sibTransId="{8E36E1C6-2ABC-4335-A1A2-72BABE446635}"/>
    <dgm:cxn modelId="{B5F49263-9DC2-4E61-BEA4-C0FFE6C13ED8}" type="presOf" srcId="{A062417B-5804-45E7-8E09-AF74F89B7DC7}" destId="{0EED361C-F345-494F-B3BE-C19262F98675}" srcOrd="0" destOrd="2" presId="urn:microsoft.com/office/officeart/2005/8/layout/vList5"/>
    <dgm:cxn modelId="{CD078F76-8E16-432E-937D-2DC8AA10953D}" type="presOf" srcId="{2AD618CA-D5B7-413E-BDB5-C951F82C3449}" destId="{30C10BD1-806E-4DFB-9282-7C4A7AAEB9C4}" srcOrd="0" destOrd="0" presId="urn:microsoft.com/office/officeart/2005/8/layout/vList5"/>
    <dgm:cxn modelId="{92CA811D-B338-4246-B615-0828D80E8A3C}" type="presOf" srcId="{3EE865F0-8A2D-4FE1-8CB9-DFFF53B87BCC}" destId="{F838B8CF-AAB5-46E1-BE53-1184965767EF}" srcOrd="0" destOrd="1" presId="urn:microsoft.com/office/officeart/2005/8/layout/vList5"/>
    <dgm:cxn modelId="{709B42D1-7997-4067-B9D3-5B587E38329C}" type="presOf" srcId="{94749407-D22E-41F8-A4FA-C4FEA6F11287}" destId="{8D36925C-F826-40AA-9FEE-C3E95228D465}" srcOrd="0" destOrd="0" presId="urn:microsoft.com/office/officeart/2005/8/layout/vList5"/>
    <dgm:cxn modelId="{450B23E8-1502-4A6A-B36E-54A04C73CF36}" type="presOf" srcId="{ED43A173-AD4F-4D76-8FD8-677D65FB3AFC}" destId="{0EED361C-F345-494F-B3BE-C19262F98675}" srcOrd="0" destOrd="3" presId="urn:microsoft.com/office/officeart/2005/8/layout/vList5"/>
    <dgm:cxn modelId="{A24ACD59-5847-40CB-A38D-7209A04BE9BF}" type="presParOf" srcId="{30C10BD1-806E-4DFB-9282-7C4A7AAEB9C4}" destId="{FA31E7EB-50DB-4E0B-9B45-FC216A8179F2}" srcOrd="0" destOrd="0" presId="urn:microsoft.com/office/officeart/2005/8/layout/vList5"/>
    <dgm:cxn modelId="{6443EAB7-2E3A-4891-8E0C-82C512228402}" type="presParOf" srcId="{FA31E7EB-50DB-4E0B-9B45-FC216A8179F2}" destId="{73499845-5191-4E7E-8E16-E22AF6036DB0}" srcOrd="0" destOrd="0" presId="urn:microsoft.com/office/officeart/2005/8/layout/vList5"/>
    <dgm:cxn modelId="{430605D8-4C65-4FC2-A114-CEC2E5557686}" type="presParOf" srcId="{FA31E7EB-50DB-4E0B-9B45-FC216A8179F2}" destId="{0EED361C-F345-494F-B3BE-C19262F98675}" srcOrd="1" destOrd="0" presId="urn:microsoft.com/office/officeart/2005/8/layout/vList5"/>
    <dgm:cxn modelId="{BDCF24B1-11BE-41FB-B937-A4AE46ED0160}" type="presParOf" srcId="{30C10BD1-806E-4DFB-9282-7C4A7AAEB9C4}" destId="{8B3B3F4F-2D73-4006-91D7-131D14AAB614}" srcOrd="1" destOrd="0" presId="urn:microsoft.com/office/officeart/2005/8/layout/vList5"/>
    <dgm:cxn modelId="{A35697AB-66FF-4553-952B-8177DCC20053}" type="presParOf" srcId="{30C10BD1-806E-4DFB-9282-7C4A7AAEB9C4}" destId="{80CA4DD3-85BE-458F-819C-99B23F4DEBC8}" srcOrd="2" destOrd="0" presId="urn:microsoft.com/office/officeart/2005/8/layout/vList5"/>
    <dgm:cxn modelId="{136C9BF8-23C2-4216-90B7-3D8A857E558C}" type="presParOf" srcId="{80CA4DD3-85BE-458F-819C-99B23F4DEBC8}" destId="{A16D8A4B-A175-4A22-97FF-C61130F05925}" srcOrd="0" destOrd="0" presId="urn:microsoft.com/office/officeart/2005/8/layout/vList5"/>
    <dgm:cxn modelId="{1BD9006B-62DE-412D-9EC6-8AC64B2AB72E}" type="presParOf" srcId="{80CA4DD3-85BE-458F-819C-99B23F4DEBC8}" destId="{F838B8CF-AAB5-46E1-BE53-1184965767EF}" srcOrd="1" destOrd="0" presId="urn:microsoft.com/office/officeart/2005/8/layout/vList5"/>
    <dgm:cxn modelId="{AAF23132-1920-4FB2-BE63-A1CCB68D73BD}" type="presParOf" srcId="{30C10BD1-806E-4DFB-9282-7C4A7AAEB9C4}" destId="{2119F0FD-74A8-47A6-B785-E9C71FA03BEE}" srcOrd="3" destOrd="0" presId="urn:microsoft.com/office/officeart/2005/8/layout/vList5"/>
    <dgm:cxn modelId="{10A95238-93F5-4926-B18C-B8F861DFA2C3}" type="presParOf" srcId="{30C10BD1-806E-4DFB-9282-7C4A7AAEB9C4}" destId="{523692D5-48A1-48EA-836F-F3FE225035EB}" srcOrd="4" destOrd="0" presId="urn:microsoft.com/office/officeart/2005/8/layout/vList5"/>
    <dgm:cxn modelId="{08A40BAA-7F06-458B-A4C0-27B32702AB52}" type="presParOf" srcId="{523692D5-48A1-48EA-836F-F3FE225035EB}" destId="{8D36925C-F826-40AA-9FEE-C3E95228D465}" srcOrd="0" destOrd="0" presId="urn:microsoft.com/office/officeart/2005/8/layout/vList5"/>
    <dgm:cxn modelId="{1AC7C5BF-F136-4041-9681-9E04B79EE31E}" type="presParOf" srcId="{523692D5-48A1-48EA-836F-F3FE225035EB}" destId="{C99D6A3B-8B88-49B0-8575-4A76A3706C5B}" srcOrd="1" destOrd="0" presId="urn:microsoft.com/office/officeart/2005/8/layout/vList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5531F0-A94D-4F46-AC03-6B70F8CCA2B8}" type="doc">
      <dgm:prSet loTypeId="urn:microsoft.com/office/officeart/2005/8/layout/hierarchy1" loCatId="hierarchy" qsTypeId="urn:microsoft.com/office/officeart/2005/8/quickstyle/simple5" qsCatId="simple" csTypeId="urn:microsoft.com/office/officeart/2005/8/colors/accent6_2" csCatId="accent6" phldr="1"/>
      <dgm:spPr/>
      <dgm:t>
        <a:bodyPr/>
        <a:lstStyle/>
        <a:p>
          <a:endParaRPr lang="en-US"/>
        </a:p>
      </dgm:t>
    </dgm:pt>
    <dgm:pt modelId="{EC256365-1E41-41A0-8566-AD66F87F8E1F}">
      <dgm:prSet phldrT="[Text]"/>
      <dgm:spPr/>
      <dgm:t>
        <a:bodyPr/>
        <a:lstStyle/>
        <a:p>
          <a:r>
            <a:rPr lang="en-US" b="1" dirty="0" smtClean="0"/>
            <a:t>Calcifying odontogenic cyst</a:t>
          </a:r>
          <a:endParaRPr lang="en-US" b="1" dirty="0"/>
        </a:p>
      </dgm:t>
    </dgm:pt>
    <dgm:pt modelId="{2C1A295C-4487-4DB6-B212-66EFEF9F0DA3}" type="parTrans" cxnId="{54345D06-CD02-4455-841D-732521EAEC11}">
      <dgm:prSet/>
      <dgm:spPr/>
      <dgm:t>
        <a:bodyPr/>
        <a:lstStyle/>
        <a:p>
          <a:endParaRPr lang="en-US"/>
        </a:p>
      </dgm:t>
    </dgm:pt>
    <dgm:pt modelId="{28860278-4F04-4D89-82F2-174D98EFA31C}" type="sibTrans" cxnId="{54345D06-CD02-4455-841D-732521EAEC11}">
      <dgm:prSet/>
      <dgm:spPr/>
      <dgm:t>
        <a:bodyPr/>
        <a:lstStyle/>
        <a:p>
          <a:endParaRPr lang="en-US"/>
        </a:p>
      </dgm:t>
    </dgm:pt>
    <dgm:pt modelId="{6F2BE064-503A-4073-BF32-4763862D1E91}">
      <dgm:prSet phldrT="[Text]" custT="1"/>
      <dgm:spPr/>
      <dgm:t>
        <a:bodyPr/>
        <a:lstStyle/>
        <a:p>
          <a:r>
            <a:rPr lang="en-US" sz="1400" b="1" dirty="0" smtClean="0"/>
            <a:t>Cystic (Type1)</a:t>
          </a:r>
          <a:endParaRPr lang="en-US" sz="1400" b="1" dirty="0"/>
        </a:p>
      </dgm:t>
    </dgm:pt>
    <dgm:pt modelId="{715D165F-621E-43C9-AB1A-485D9B3D607E}" type="parTrans" cxnId="{A73EFADA-6E1D-4669-8CD6-087BF6F5BEE2}">
      <dgm:prSet/>
      <dgm:spPr/>
      <dgm:t>
        <a:bodyPr/>
        <a:lstStyle/>
        <a:p>
          <a:endParaRPr lang="en-US"/>
        </a:p>
      </dgm:t>
    </dgm:pt>
    <dgm:pt modelId="{66046EDD-B730-43E8-89AA-78F6AF776935}" type="sibTrans" cxnId="{A73EFADA-6E1D-4669-8CD6-087BF6F5BEE2}">
      <dgm:prSet/>
      <dgm:spPr/>
      <dgm:t>
        <a:bodyPr/>
        <a:lstStyle/>
        <a:p>
          <a:endParaRPr lang="en-US"/>
        </a:p>
      </dgm:t>
    </dgm:pt>
    <dgm:pt modelId="{5908C607-7304-473B-A3AC-95E49D5290B9}">
      <dgm:prSet phldrT="[Text]" custT="1"/>
      <dgm:spPr/>
      <dgm:t>
        <a:bodyPr/>
        <a:lstStyle/>
        <a:p>
          <a:r>
            <a:rPr lang="en-US" sz="1400" b="1" dirty="0" smtClean="0"/>
            <a:t>Unicystic (Type1a)</a:t>
          </a:r>
          <a:endParaRPr lang="en-US" sz="1400" b="1" dirty="0"/>
        </a:p>
      </dgm:t>
    </dgm:pt>
    <dgm:pt modelId="{E87D9331-DC97-451E-BC88-32DBE480C0CA}" type="parTrans" cxnId="{63B9BC60-E2EF-44CD-A958-BB5BB05446A6}">
      <dgm:prSet/>
      <dgm:spPr/>
      <dgm:t>
        <a:bodyPr/>
        <a:lstStyle/>
        <a:p>
          <a:endParaRPr lang="en-US"/>
        </a:p>
      </dgm:t>
    </dgm:pt>
    <dgm:pt modelId="{EB312D3A-DD51-43B7-A457-EC7F9747965B}" type="sibTrans" cxnId="{63B9BC60-E2EF-44CD-A958-BB5BB05446A6}">
      <dgm:prSet/>
      <dgm:spPr/>
      <dgm:t>
        <a:bodyPr/>
        <a:lstStyle/>
        <a:p>
          <a:endParaRPr lang="en-US"/>
        </a:p>
      </dgm:t>
    </dgm:pt>
    <dgm:pt modelId="{B1C18E5B-DD98-405C-9692-0E97C5FF72FD}">
      <dgm:prSet phldrT="[Text]" custT="1"/>
      <dgm:spPr/>
      <dgm:t>
        <a:bodyPr/>
        <a:lstStyle/>
        <a:p>
          <a:r>
            <a:rPr lang="en-US" sz="1400" b="1" dirty="0" err="1" smtClean="0"/>
            <a:t>Odontome</a:t>
          </a:r>
          <a:r>
            <a:rPr lang="en-US" sz="1400" b="1" dirty="0" smtClean="0"/>
            <a:t> producing (Type1b)</a:t>
          </a:r>
          <a:endParaRPr lang="en-US" sz="1400" b="1" dirty="0"/>
        </a:p>
      </dgm:t>
    </dgm:pt>
    <dgm:pt modelId="{F6A1691F-0082-4211-908F-2982AE82A810}" type="parTrans" cxnId="{1B57D109-AAA3-44E8-8EED-C66D7E8A53CB}">
      <dgm:prSet/>
      <dgm:spPr/>
      <dgm:t>
        <a:bodyPr/>
        <a:lstStyle/>
        <a:p>
          <a:endParaRPr lang="en-US"/>
        </a:p>
      </dgm:t>
    </dgm:pt>
    <dgm:pt modelId="{84BE0188-1AA1-4809-A8D7-74EBDAB03154}" type="sibTrans" cxnId="{1B57D109-AAA3-44E8-8EED-C66D7E8A53CB}">
      <dgm:prSet/>
      <dgm:spPr/>
      <dgm:t>
        <a:bodyPr/>
        <a:lstStyle/>
        <a:p>
          <a:endParaRPr lang="en-US"/>
        </a:p>
      </dgm:t>
    </dgm:pt>
    <dgm:pt modelId="{289CD748-1B1A-4C3D-86EA-41C78CF136F0}">
      <dgm:prSet phldrT="[Text]" custT="1"/>
      <dgm:spPr/>
      <dgm:t>
        <a:bodyPr/>
        <a:lstStyle/>
        <a:p>
          <a:r>
            <a:rPr lang="en-US" sz="1400" b="1" dirty="0" smtClean="0"/>
            <a:t>Neoplastic (Type2) </a:t>
          </a:r>
          <a:endParaRPr lang="en-US" sz="1400" b="1" dirty="0"/>
        </a:p>
      </dgm:t>
    </dgm:pt>
    <dgm:pt modelId="{91A02E93-8E59-46E2-BD69-F8A054B201FD}" type="parTrans" cxnId="{4AF650ED-5BC1-41F3-8FE8-9CC859524ECB}">
      <dgm:prSet/>
      <dgm:spPr/>
      <dgm:t>
        <a:bodyPr/>
        <a:lstStyle/>
        <a:p>
          <a:endParaRPr lang="en-US"/>
        </a:p>
      </dgm:t>
    </dgm:pt>
    <dgm:pt modelId="{4195383D-257D-4B4A-80F2-47E30356158A}" type="sibTrans" cxnId="{4AF650ED-5BC1-41F3-8FE8-9CC859524ECB}">
      <dgm:prSet/>
      <dgm:spPr/>
      <dgm:t>
        <a:bodyPr/>
        <a:lstStyle/>
        <a:p>
          <a:endParaRPr lang="en-US"/>
        </a:p>
      </dgm:t>
    </dgm:pt>
    <dgm:pt modelId="{1DB46796-12D4-4001-8D84-CC01E12DAE54}">
      <dgm:prSet/>
      <dgm:spPr/>
      <dgm:t>
        <a:bodyPr/>
        <a:lstStyle/>
        <a:p>
          <a:r>
            <a:rPr lang="en-US" b="1" dirty="0" err="1" smtClean="0"/>
            <a:t>Ameloblastomatous</a:t>
          </a:r>
          <a:r>
            <a:rPr lang="en-US" b="1" dirty="0" smtClean="0"/>
            <a:t> proliferating (Type1c)</a:t>
          </a:r>
          <a:endParaRPr lang="en-US" b="1" dirty="0"/>
        </a:p>
      </dgm:t>
    </dgm:pt>
    <dgm:pt modelId="{FB14507A-78AC-4096-A6C5-86E7F016E07D}" type="parTrans" cxnId="{BC49B6AD-3479-4BBC-BB03-71E22189489E}">
      <dgm:prSet/>
      <dgm:spPr/>
      <dgm:t>
        <a:bodyPr/>
        <a:lstStyle/>
        <a:p>
          <a:endParaRPr lang="en-US"/>
        </a:p>
      </dgm:t>
    </dgm:pt>
    <dgm:pt modelId="{0279AF59-C026-4E7A-834D-874C47F0E5B4}" type="sibTrans" cxnId="{BC49B6AD-3479-4BBC-BB03-71E22189489E}">
      <dgm:prSet/>
      <dgm:spPr/>
      <dgm:t>
        <a:bodyPr/>
        <a:lstStyle/>
        <a:p>
          <a:endParaRPr lang="en-US"/>
        </a:p>
      </dgm:t>
    </dgm:pt>
    <dgm:pt modelId="{3619291C-DF91-4A96-B6FA-18ABC420B6A4}" type="pres">
      <dgm:prSet presAssocID="{C25531F0-A94D-4F46-AC03-6B70F8CCA2B8}" presName="hierChild1" presStyleCnt="0">
        <dgm:presLayoutVars>
          <dgm:chPref val="1"/>
          <dgm:dir/>
          <dgm:animOne val="branch"/>
          <dgm:animLvl val="lvl"/>
          <dgm:resizeHandles/>
        </dgm:presLayoutVars>
      </dgm:prSet>
      <dgm:spPr/>
      <dgm:t>
        <a:bodyPr/>
        <a:lstStyle/>
        <a:p>
          <a:endParaRPr lang="en-US"/>
        </a:p>
      </dgm:t>
    </dgm:pt>
    <dgm:pt modelId="{528D29C2-3423-486F-881B-4368940BE606}" type="pres">
      <dgm:prSet presAssocID="{EC256365-1E41-41A0-8566-AD66F87F8E1F}" presName="hierRoot1" presStyleCnt="0"/>
      <dgm:spPr/>
    </dgm:pt>
    <dgm:pt modelId="{FF0E4BCE-0DFD-4E9A-8F19-41A3AA8C4907}" type="pres">
      <dgm:prSet presAssocID="{EC256365-1E41-41A0-8566-AD66F87F8E1F}" presName="composite" presStyleCnt="0"/>
      <dgm:spPr/>
    </dgm:pt>
    <dgm:pt modelId="{506E6A90-2D6C-4721-AE80-7C8ED9D1E38B}" type="pres">
      <dgm:prSet presAssocID="{EC256365-1E41-41A0-8566-AD66F87F8E1F}" presName="background" presStyleLbl="node0" presStyleIdx="0" presStyleCnt="1"/>
      <dgm:spPr/>
    </dgm:pt>
    <dgm:pt modelId="{BD61E930-BCBE-4544-AE5F-28DF4E390D06}" type="pres">
      <dgm:prSet presAssocID="{EC256365-1E41-41A0-8566-AD66F87F8E1F}" presName="text" presStyleLbl="fgAcc0" presStyleIdx="0" presStyleCnt="1" custLinFactNeighborX="2072" custLinFactNeighborY="15917">
        <dgm:presLayoutVars>
          <dgm:chPref val="3"/>
        </dgm:presLayoutVars>
      </dgm:prSet>
      <dgm:spPr/>
      <dgm:t>
        <a:bodyPr/>
        <a:lstStyle/>
        <a:p>
          <a:endParaRPr lang="en-US"/>
        </a:p>
      </dgm:t>
    </dgm:pt>
    <dgm:pt modelId="{0F88DE97-52A9-4BB0-9A8D-04F479141969}" type="pres">
      <dgm:prSet presAssocID="{EC256365-1E41-41A0-8566-AD66F87F8E1F}" presName="hierChild2" presStyleCnt="0"/>
      <dgm:spPr/>
    </dgm:pt>
    <dgm:pt modelId="{44D5E7C3-1031-4410-93D9-F03E763CF4BB}" type="pres">
      <dgm:prSet presAssocID="{715D165F-621E-43C9-AB1A-485D9B3D607E}" presName="Name10" presStyleLbl="parChTrans1D2" presStyleIdx="0" presStyleCnt="2"/>
      <dgm:spPr/>
      <dgm:t>
        <a:bodyPr/>
        <a:lstStyle/>
        <a:p>
          <a:endParaRPr lang="en-US"/>
        </a:p>
      </dgm:t>
    </dgm:pt>
    <dgm:pt modelId="{06CE4DA2-6E27-47D9-A46C-336118001B74}" type="pres">
      <dgm:prSet presAssocID="{6F2BE064-503A-4073-BF32-4763862D1E91}" presName="hierRoot2" presStyleCnt="0"/>
      <dgm:spPr/>
    </dgm:pt>
    <dgm:pt modelId="{04A2C2C9-136E-4935-9BAC-308BF4267497}" type="pres">
      <dgm:prSet presAssocID="{6F2BE064-503A-4073-BF32-4763862D1E91}" presName="composite2" presStyleCnt="0"/>
      <dgm:spPr/>
    </dgm:pt>
    <dgm:pt modelId="{802ED4CF-D1AE-4834-95CC-10D1D3AA5712}" type="pres">
      <dgm:prSet presAssocID="{6F2BE064-503A-4073-BF32-4763862D1E91}" presName="background2" presStyleLbl="node2" presStyleIdx="0" presStyleCnt="2"/>
      <dgm:spPr/>
    </dgm:pt>
    <dgm:pt modelId="{B3A1C7AC-BC03-4070-B580-13D4C245E2DD}" type="pres">
      <dgm:prSet presAssocID="{6F2BE064-503A-4073-BF32-4763862D1E91}" presName="text2" presStyleLbl="fgAcc2" presStyleIdx="0" presStyleCnt="2">
        <dgm:presLayoutVars>
          <dgm:chPref val="3"/>
        </dgm:presLayoutVars>
      </dgm:prSet>
      <dgm:spPr/>
      <dgm:t>
        <a:bodyPr/>
        <a:lstStyle/>
        <a:p>
          <a:endParaRPr lang="en-US"/>
        </a:p>
      </dgm:t>
    </dgm:pt>
    <dgm:pt modelId="{828288FB-F52E-4E91-AA03-A29EC48D3435}" type="pres">
      <dgm:prSet presAssocID="{6F2BE064-503A-4073-BF32-4763862D1E91}" presName="hierChild3" presStyleCnt="0"/>
      <dgm:spPr/>
    </dgm:pt>
    <dgm:pt modelId="{7C104993-E32C-41F6-AB16-7603C63A2D85}" type="pres">
      <dgm:prSet presAssocID="{E87D9331-DC97-451E-BC88-32DBE480C0CA}" presName="Name17" presStyleLbl="parChTrans1D3" presStyleIdx="0" presStyleCnt="3"/>
      <dgm:spPr/>
      <dgm:t>
        <a:bodyPr/>
        <a:lstStyle/>
        <a:p>
          <a:endParaRPr lang="en-US"/>
        </a:p>
      </dgm:t>
    </dgm:pt>
    <dgm:pt modelId="{4FB8CB2A-F544-4F71-829A-50FEEECD6ABB}" type="pres">
      <dgm:prSet presAssocID="{5908C607-7304-473B-A3AC-95E49D5290B9}" presName="hierRoot3" presStyleCnt="0"/>
      <dgm:spPr/>
    </dgm:pt>
    <dgm:pt modelId="{9C30C349-428F-4F51-91C6-76C6632E0473}" type="pres">
      <dgm:prSet presAssocID="{5908C607-7304-473B-A3AC-95E49D5290B9}" presName="composite3" presStyleCnt="0"/>
      <dgm:spPr/>
    </dgm:pt>
    <dgm:pt modelId="{FF3F4FC8-957E-4846-97CC-DBED57CAE902}" type="pres">
      <dgm:prSet presAssocID="{5908C607-7304-473B-A3AC-95E49D5290B9}" presName="background3" presStyleLbl="node3" presStyleIdx="0" presStyleCnt="3"/>
      <dgm:spPr/>
    </dgm:pt>
    <dgm:pt modelId="{DABE8533-9B3D-4636-AAAC-B31706D06256}" type="pres">
      <dgm:prSet presAssocID="{5908C607-7304-473B-A3AC-95E49D5290B9}" presName="text3" presStyleLbl="fgAcc3" presStyleIdx="0" presStyleCnt="3">
        <dgm:presLayoutVars>
          <dgm:chPref val="3"/>
        </dgm:presLayoutVars>
      </dgm:prSet>
      <dgm:spPr/>
      <dgm:t>
        <a:bodyPr/>
        <a:lstStyle/>
        <a:p>
          <a:endParaRPr lang="en-US"/>
        </a:p>
      </dgm:t>
    </dgm:pt>
    <dgm:pt modelId="{F8B09FAB-0BE5-45C6-AE7C-E46AA513DCAA}" type="pres">
      <dgm:prSet presAssocID="{5908C607-7304-473B-A3AC-95E49D5290B9}" presName="hierChild4" presStyleCnt="0"/>
      <dgm:spPr/>
    </dgm:pt>
    <dgm:pt modelId="{4CFEF175-B278-4A15-ABC7-63FDB0B0D0C1}" type="pres">
      <dgm:prSet presAssocID="{F6A1691F-0082-4211-908F-2982AE82A810}" presName="Name17" presStyleLbl="parChTrans1D3" presStyleIdx="1" presStyleCnt="3"/>
      <dgm:spPr/>
      <dgm:t>
        <a:bodyPr/>
        <a:lstStyle/>
        <a:p>
          <a:endParaRPr lang="en-US"/>
        </a:p>
      </dgm:t>
    </dgm:pt>
    <dgm:pt modelId="{27459781-7C3F-42BC-B5F5-26E5F220CE3B}" type="pres">
      <dgm:prSet presAssocID="{B1C18E5B-DD98-405C-9692-0E97C5FF72FD}" presName="hierRoot3" presStyleCnt="0"/>
      <dgm:spPr/>
    </dgm:pt>
    <dgm:pt modelId="{F9FE969B-3F7C-4F95-AA26-B423B144FC2E}" type="pres">
      <dgm:prSet presAssocID="{B1C18E5B-DD98-405C-9692-0E97C5FF72FD}" presName="composite3" presStyleCnt="0"/>
      <dgm:spPr/>
    </dgm:pt>
    <dgm:pt modelId="{1F2773DA-BD98-4FF7-8714-FBC2B6633B0C}" type="pres">
      <dgm:prSet presAssocID="{B1C18E5B-DD98-405C-9692-0E97C5FF72FD}" presName="background3" presStyleLbl="node3" presStyleIdx="1" presStyleCnt="3"/>
      <dgm:spPr/>
    </dgm:pt>
    <dgm:pt modelId="{3D94CA2D-FAA6-4674-9840-EE8787ED521D}" type="pres">
      <dgm:prSet presAssocID="{B1C18E5B-DD98-405C-9692-0E97C5FF72FD}" presName="text3" presStyleLbl="fgAcc3" presStyleIdx="1" presStyleCnt="3">
        <dgm:presLayoutVars>
          <dgm:chPref val="3"/>
        </dgm:presLayoutVars>
      </dgm:prSet>
      <dgm:spPr/>
      <dgm:t>
        <a:bodyPr/>
        <a:lstStyle/>
        <a:p>
          <a:endParaRPr lang="en-US"/>
        </a:p>
      </dgm:t>
    </dgm:pt>
    <dgm:pt modelId="{57B6A291-70ED-46F1-8125-834AB85753D3}" type="pres">
      <dgm:prSet presAssocID="{B1C18E5B-DD98-405C-9692-0E97C5FF72FD}" presName="hierChild4" presStyleCnt="0"/>
      <dgm:spPr/>
    </dgm:pt>
    <dgm:pt modelId="{AB516BFF-07CC-4526-B04D-533B0625CB5F}" type="pres">
      <dgm:prSet presAssocID="{FB14507A-78AC-4096-A6C5-86E7F016E07D}" presName="Name17" presStyleLbl="parChTrans1D3" presStyleIdx="2" presStyleCnt="3"/>
      <dgm:spPr/>
      <dgm:t>
        <a:bodyPr/>
        <a:lstStyle/>
        <a:p>
          <a:endParaRPr lang="en-US"/>
        </a:p>
      </dgm:t>
    </dgm:pt>
    <dgm:pt modelId="{C1706084-4DF3-494E-84FB-C783063123B4}" type="pres">
      <dgm:prSet presAssocID="{1DB46796-12D4-4001-8D84-CC01E12DAE54}" presName="hierRoot3" presStyleCnt="0"/>
      <dgm:spPr/>
    </dgm:pt>
    <dgm:pt modelId="{ED172904-85AA-490A-B469-71AC5F9D578E}" type="pres">
      <dgm:prSet presAssocID="{1DB46796-12D4-4001-8D84-CC01E12DAE54}" presName="composite3" presStyleCnt="0"/>
      <dgm:spPr/>
    </dgm:pt>
    <dgm:pt modelId="{BC10281B-9480-43D7-A4CC-9AE43C22FC06}" type="pres">
      <dgm:prSet presAssocID="{1DB46796-12D4-4001-8D84-CC01E12DAE54}" presName="background3" presStyleLbl="node3" presStyleIdx="2" presStyleCnt="3"/>
      <dgm:spPr/>
    </dgm:pt>
    <dgm:pt modelId="{402F52DC-4B85-411F-A912-25AA4FE395AB}" type="pres">
      <dgm:prSet presAssocID="{1DB46796-12D4-4001-8D84-CC01E12DAE54}" presName="text3" presStyleLbl="fgAcc3" presStyleIdx="2" presStyleCnt="3">
        <dgm:presLayoutVars>
          <dgm:chPref val="3"/>
        </dgm:presLayoutVars>
      </dgm:prSet>
      <dgm:spPr/>
      <dgm:t>
        <a:bodyPr/>
        <a:lstStyle/>
        <a:p>
          <a:endParaRPr lang="en-US"/>
        </a:p>
      </dgm:t>
    </dgm:pt>
    <dgm:pt modelId="{AC3CC5C9-40CF-40D7-8D92-EEEE9FC3B206}" type="pres">
      <dgm:prSet presAssocID="{1DB46796-12D4-4001-8D84-CC01E12DAE54}" presName="hierChild4" presStyleCnt="0"/>
      <dgm:spPr/>
    </dgm:pt>
    <dgm:pt modelId="{749CB083-2061-4AC8-BCF9-EE204443175F}" type="pres">
      <dgm:prSet presAssocID="{91A02E93-8E59-46E2-BD69-F8A054B201FD}" presName="Name10" presStyleLbl="parChTrans1D2" presStyleIdx="1" presStyleCnt="2"/>
      <dgm:spPr/>
      <dgm:t>
        <a:bodyPr/>
        <a:lstStyle/>
        <a:p>
          <a:endParaRPr lang="en-US"/>
        </a:p>
      </dgm:t>
    </dgm:pt>
    <dgm:pt modelId="{6BA74DDC-5DF6-4B7A-9BB6-74BEE60EB69D}" type="pres">
      <dgm:prSet presAssocID="{289CD748-1B1A-4C3D-86EA-41C78CF136F0}" presName="hierRoot2" presStyleCnt="0"/>
      <dgm:spPr/>
    </dgm:pt>
    <dgm:pt modelId="{B5E9C942-C508-42BC-B24B-26EB737B0AC3}" type="pres">
      <dgm:prSet presAssocID="{289CD748-1B1A-4C3D-86EA-41C78CF136F0}" presName="composite2" presStyleCnt="0"/>
      <dgm:spPr/>
    </dgm:pt>
    <dgm:pt modelId="{2170A0D6-C6BC-4D6D-8785-CA50D6812C45}" type="pres">
      <dgm:prSet presAssocID="{289CD748-1B1A-4C3D-86EA-41C78CF136F0}" presName="background2" presStyleLbl="node2" presStyleIdx="1" presStyleCnt="2"/>
      <dgm:spPr/>
    </dgm:pt>
    <dgm:pt modelId="{407D27CD-DACC-430C-BF51-2DFA1A4A5D59}" type="pres">
      <dgm:prSet presAssocID="{289CD748-1B1A-4C3D-86EA-41C78CF136F0}" presName="text2" presStyleLbl="fgAcc2" presStyleIdx="1" presStyleCnt="2">
        <dgm:presLayoutVars>
          <dgm:chPref val="3"/>
        </dgm:presLayoutVars>
      </dgm:prSet>
      <dgm:spPr/>
      <dgm:t>
        <a:bodyPr/>
        <a:lstStyle/>
        <a:p>
          <a:endParaRPr lang="en-US"/>
        </a:p>
      </dgm:t>
    </dgm:pt>
    <dgm:pt modelId="{8BE6293E-5415-4D7F-BB72-6EC69B9B9B11}" type="pres">
      <dgm:prSet presAssocID="{289CD748-1B1A-4C3D-86EA-41C78CF136F0}" presName="hierChild3" presStyleCnt="0"/>
      <dgm:spPr/>
    </dgm:pt>
  </dgm:ptLst>
  <dgm:cxnLst>
    <dgm:cxn modelId="{E71E9752-EFBA-4C25-BBA0-EA009A81E313}" type="presOf" srcId="{1DB46796-12D4-4001-8D84-CC01E12DAE54}" destId="{402F52DC-4B85-411F-A912-25AA4FE395AB}" srcOrd="0" destOrd="0" presId="urn:microsoft.com/office/officeart/2005/8/layout/hierarchy1"/>
    <dgm:cxn modelId="{54345D06-CD02-4455-841D-732521EAEC11}" srcId="{C25531F0-A94D-4F46-AC03-6B70F8CCA2B8}" destId="{EC256365-1E41-41A0-8566-AD66F87F8E1F}" srcOrd="0" destOrd="0" parTransId="{2C1A295C-4487-4DB6-B212-66EFEF9F0DA3}" sibTransId="{28860278-4F04-4D89-82F2-174D98EFA31C}"/>
    <dgm:cxn modelId="{BC49B6AD-3479-4BBC-BB03-71E22189489E}" srcId="{6F2BE064-503A-4073-BF32-4763862D1E91}" destId="{1DB46796-12D4-4001-8D84-CC01E12DAE54}" srcOrd="2" destOrd="0" parTransId="{FB14507A-78AC-4096-A6C5-86E7F016E07D}" sibTransId="{0279AF59-C026-4E7A-834D-874C47F0E5B4}"/>
    <dgm:cxn modelId="{9D7C6CDA-C6A2-4235-BE82-4727ABF53367}" type="presOf" srcId="{C25531F0-A94D-4F46-AC03-6B70F8CCA2B8}" destId="{3619291C-DF91-4A96-B6FA-18ABC420B6A4}" srcOrd="0" destOrd="0" presId="urn:microsoft.com/office/officeart/2005/8/layout/hierarchy1"/>
    <dgm:cxn modelId="{D8E605B1-EAE6-42DA-A7A6-4CD92B74076C}" type="presOf" srcId="{F6A1691F-0082-4211-908F-2982AE82A810}" destId="{4CFEF175-B278-4A15-ABC7-63FDB0B0D0C1}" srcOrd="0" destOrd="0" presId="urn:microsoft.com/office/officeart/2005/8/layout/hierarchy1"/>
    <dgm:cxn modelId="{A5338221-BCFE-45EB-B634-38E81A49DA1D}" type="presOf" srcId="{715D165F-621E-43C9-AB1A-485D9B3D607E}" destId="{44D5E7C3-1031-4410-93D9-F03E763CF4BB}" srcOrd="0" destOrd="0" presId="urn:microsoft.com/office/officeart/2005/8/layout/hierarchy1"/>
    <dgm:cxn modelId="{E4F18DC7-A776-4B6F-B527-942E90CBD22B}" type="presOf" srcId="{5908C607-7304-473B-A3AC-95E49D5290B9}" destId="{DABE8533-9B3D-4636-AAAC-B31706D06256}" srcOrd="0" destOrd="0" presId="urn:microsoft.com/office/officeart/2005/8/layout/hierarchy1"/>
    <dgm:cxn modelId="{63B9BC60-E2EF-44CD-A958-BB5BB05446A6}" srcId="{6F2BE064-503A-4073-BF32-4763862D1E91}" destId="{5908C607-7304-473B-A3AC-95E49D5290B9}" srcOrd="0" destOrd="0" parTransId="{E87D9331-DC97-451E-BC88-32DBE480C0CA}" sibTransId="{EB312D3A-DD51-43B7-A457-EC7F9747965B}"/>
    <dgm:cxn modelId="{3A90233E-3599-4EEA-BE45-5A803BDCB123}" type="presOf" srcId="{6F2BE064-503A-4073-BF32-4763862D1E91}" destId="{B3A1C7AC-BC03-4070-B580-13D4C245E2DD}" srcOrd="0" destOrd="0" presId="urn:microsoft.com/office/officeart/2005/8/layout/hierarchy1"/>
    <dgm:cxn modelId="{B58E28B4-7C87-40E5-86BB-44EBC7A9751F}" type="presOf" srcId="{FB14507A-78AC-4096-A6C5-86E7F016E07D}" destId="{AB516BFF-07CC-4526-B04D-533B0625CB5F}" srcOrd="0" destOrd="0" presId="urn:microsoft.com/office/officeart/2005/8/layout/hierarchy1"/>
    <dgm:cxn modelId="{A738DAB9-1BC5-4FAB-967C-CADDB6BD13F9}" type="presOf" srcId="{E87D9331-DC97-451E-BC88-32DBE480C0CA}" destId="{7C104993-E32C-41F6-AB16-7603C63A2D85}" srcOrd="0" destOrd="0" presId="urn:microsoft.com/office/officeart/2005/8/layout/hierarchy1"/>
    <dgm:cxn modelId="{4AF650ED-5BC1-41F3-8FE8-9CC859524ECB}" srcId="{EC256365-1E41-41A0-8566-AD66F87F8E1F}" destId="{289CD748-1B1A-4C3D-86EA-41C78CF136F0}" srcOrd="1" destOrd="0" parTransId="{91A02E93-8E59-46E2-BD69-F8A054B201FD}" sibTransId="{4195383D-257D-4B4A-80F2-47E30356158A}"/>
    <dgm:cxn modelId="{502FC39C-EFD6-4FA9-A9B4-9C8771591666}" type="presOf" srcId="{289CD748-1B1A-4C3D-86EA-41C78CF136F0}" destId="{407D27CD-DACC-430C-BF51-2DFA1A4A5D59}" srcOrd="0" destOrd="0" presId="urn:microsoft.com/office/officeart/2005/8/layout/hierarchy1"/>
    <dgm:cxn modelId="{1B57D109-AAA3-44E8-8EED-C66D7E8A53CB}" srcId="{6F2BE064-503A-4073-BF32-4763862D1E91}" destId="{B1C18E5B-DD98-405C-9692-0E97C5FF72FD}" srcOrd="1" destOrd="0" parTransId="{F6A1691F-0082-4211-908F-2982AE82A810}" sibTransId="{84BE0188-1AA1-4809-A8D7-74EBDAB03154}"/>
    <dgm:cxn modelId="{A73EFADA-6E1D-4669-8CD6-087BF6F5BEE2}" srcId="{EC256365-1E41-41A0-8566-AD66F87F8E1F}" destId="{6F2BE064-503A-4073-BF32-4763862D1E91}" srcOrd="0" destOrd="0" parTransId="{715D165F-621E-43C9-AB1A-485D9B3D607E}" sibTransId="{66046EDD-B730-43E8-89AA-78F6AF776935}"/>
    <dgm:cxn modelId="{DEA1D0BB-3F9E-4F28-A337-9CBCD52897DB}" type="presOf" srcId="{EC256365-1E41-41A0-8566-AD66F87F8E1F}" destId="{BD61E930-BCBE-4544-AE5F-28DF4E390D06}" srcOrd="0" destOrd="0" presId="urn:microsoft.com/office/officeart/2005/8/layout/hierarchy1"/>
    <dgm:cxn modelId="{49E0835C-F655-4C9B-8184-CA8DC6FFABC4}" type="presOf" srcId="{91A02E93-8E59-46E2-BD69-F8A054B201FD}" destId="{749CB083-2061-4AC8-BCF9-EE204443175F}" srcOrd="0" destOrd="0" presId="urn:microsoft.com/office/officeart/2005/8/layout/hierarchy1"/>
    <dgm:cxn modelId="{E8E1F40D-F1C5-46A1-8D5B-1E46038EC21B}" type="presOf" srcId="{B1C18E5B-DD98-405C-9692-0E97C5FF72FD}" destId="{3D94CA2D-FAA6-4674-9840-EE8787ED521D}" srcOrd="0" destOrd="0" presId="urn:microsoft.com/office/officeart/2005/8/layout/hierarchy1"/>
    <dgm:cxn modelId="{9EDE6BFB-11EC-466C-A341-DC66AE455F44}" type="presParOf" srcId="{3619291C-DF91-4A96-B6FA-18ABC420B6A4}" destId="{528D29C2-3423-486F-881B-4368940BE606}" srcOrd="0" destOrd="0" presId="urn:microsoft.com/office/officeart/2005/8/layout/hierarchy1"/>
    <dgm:cxn modelId="{B3E1458B-33B7-4EA7-B061-44F913492275}" type="presParOf" srcId="{528D29C2-3423-486F-881B-4368940BE606}" destId="{FF0E4BCE-0DFD-4E9A-8F19-41A3AA8C4907}" srcOrd="0" destOrd="0" presId="urn:microsoft.com/office/officeart/2005/8/layout/hierarchy1"/>
    <dgm:cxn modelId="{F4CAFF9C-3ECE-4075-BB31-B1A8BB656C8F}" type="presParOf" srcId="{FF0E4BCE-0DFD-4E9A-8F19-41A3AA8C4907}" destId="{506E6A90-2D6C-4721-AE80-7C8ED9D1E38B}" srcOrd="0" destOrd="0" presId="urn:microsoft.com/office/officeart/2005/8/layout/hierarchy1"/>
    <dgm:cxn modelId="{233A1458-9F80-47D9-AE9A-B4CDECD8280E}" type="presParOf" srcId="{FF0E4BCE-0DFD-4E9A-8F19-41A3AA8C4907}" destId="{BD61E930-BCBE-4544-AE5F-28DF4E390D06}" srcOrd="1" destOrd="0" presId="urn:microsoft.com/office/officeart/2005/8/layout/hierarchy1"/>
    <dgm:cxn modelId="{EDD0C91A-D321-4679-B7DB-CA74039122AF}" type="presParOf" srcId="{528D29C2-3423-486F-881B-4368940BE606}" destId="{0F88DE97-52A9-4BB0-9A8D-04F479141969}" srcOrd="1" destOrd="0" presId="urn:microsoft.com/office/officeart/2005/8/layout/hierarchy1"/>
    <dgm:cxn modelId="{87330FC0-053C-4CCC-9E3C-19992DEC96AE}" type="presParOf" srcId="{0F88DE97-52A9-4BB0-9A8D-04F479141969}" destId="{44D5E7C3-1031-4410-93D9-F03E763CF4BB}" srcOrd="0" destOrd="0" presId="urn:microsoft.com/office/officeart/2005/8/layout/hierarchy1"/>
    <dgm:cxn modelId="{ED9B31DD-B7D4-4620-A1BD-F12CB837BBD7}" type="presParOf" srcId="{0F88DE97-52A9-4BB0-9A8D-04F479141969}" destId="{06CE4DA2-6E27-47D9-A46C-336118001B74}" srcOrd="1" destOrd="0" presId="urn:microsoft.com/office/officeart/2005/8/layout/hierarchy1"/>
    <dgm:cxn modelId="{00C48E0F-1C7C-4D6C-9CED-CF80400A6C33}" type="presParOf" srcId="{06CE4DA2-6E27-47D9-A46C-336118001B74}" destId="{04A2C2C9-136E-4935-9BAC-308BF4267497}" srcOrd="0" destOrd="0" presId="urn:microsoft.com/office/officeart/2005/8/layout/hierarchy1"/>
    <dgm:cxn modelId="{B9E99BFB-4A82-4FC0-A50F-DA55C9EF38D8}" type="presParOf" srcId="{04A2C2C9-136E-4935-9BAC-308BF4267497}" destId="{802ED4CF-D1AE-4834-95CC-10D1D3AA5712}" srcOrd="0" destOrd="0" presId="urn:microsoft.com/office/officeart/2005/8/layout/hierarchy1"/>
    <dgm:cxn modelId="{1A26E7B3-181F-4226-A4E0-8AF8DF6B08D9}" type="presParOf" srcId="{04A2C2C9-136E-4935-9BAC-308BF4267497}" destId="{B3A1C7AC-BC03-4070-B580-13D4C245E2DD}" srcOrd="1" destOrd="0" presId="urn:microsoft.com/office/officeart/2005/8/layout/hierarchy1"/>
    <dgm:cxn modelId="{7FAC7847-D6F1-4194-ABFE-263D868CF392}" type="presParOf" srcId="{06CE4DA2-6E27-47D9-A46C-336118001B74}" destId="{828288FB-F52E-4E91-AA03-A29EC48D3435}" srcOrd="1" destOrd="0" presId="urn:microsoft.com/office/officeart/2005/8/layout/hierarchy1"/>
    <dgm:cxn modelId="{56A4F52D-2A30-490D-9193-3EF15D96B707}" type="presParOf" srcId="{828288FB-F52E-4E91-AA03-A29EC48D3435}" destId="{7C104993-E32C-41F6-AB16-7603C63A2D85}" srcOrd="0" destOrd="0" presId="urn:microsoft.com/office/officeart/2005/8/layout/hierarchy1"/>
    <dgm:cxn modelId="{5251A1D3-8607-4ED5-92BC-6A798E569820}" type="presParOf" srcId="{828288FB-F52E-4E91-AA03-A29EC48D3435}" destId="{4FB8CB2A-F544-4F71-829A-50FEEECD6ABB}" srcOrd="1" destOrd="0" presId="urn:microsoft.com/office/officeart/2005/8/layout/hierarchy1"/>
    <dgm:cxn modelId="{3CE1C83B-D4F1-4AD7-815C-F458A252F2C7}" type="presParOf" srcId="{4FB8CB2A-F544-4F71-829A-50FEEECD6ABB}" destId="{9C30C349-428F-4F51-91C6-76C6632E0473}" srcOrd="0" destOrd="0" presId="urn:microsoft.com/office/officeart/2005/8/layout/hierarchy1"/>
    <dgm:cxn modelId="{23DE4656-0C46-45CA-B768-A6E5815D98BE}" type="presParOf" srcId="{9C30C349-428F-4F51-91C6-76C6632E0473}" destId="{FF3F4FC8-957E-4846-97CC-DBED57CAE902}" srcOrd="0" destOrd="0" presId="urn:microsoft.com/office/officeart/2005/8/layout/hierarchy1"/>
    <dgm:cxn modelId="{F4C183E7-9E78-44A0-9974-CB716056B739}" type="presParOf" srcId="{9C30C349-428F-4F51-91C6-76C6632E0473}" destId="{DABE8533-9B3D-4636-AAAC-B31706D06256}" srcOrd="1" destOrd="0" presId="urn:microsoft.com/office/officeart/2005/8/layout/hierarchy1"/>
    <dgm:cxn modelId="{8905ED1E-1BC1-4C50-A8C9-76DC380A8F0E}" type="presParOf" srcId="{4FB8CB2A-F544-4F71-829A-50FEEECD6ABB}" destId="{F8B09FAB-0BE5-45C6-AE7C-E46AA513DCAA}" srcOrd="1" destOrd="0" presId="urn:microsoft.com/office/officeart/2005/8/layout/hierarchy1"/>
    <dgm:cxn modelId="{DB102EF1-2D11-4223-8BEC-805961C40647}" type="presParOf" srcId="{828288FB-F52E-4E91-AA03-A29EC48D3435}" destId="{4CFEF175-B278-4A15-ABC7-63FDB0B0D0C1}" srcOrd="2" destOrd="0" presId="urn:microsoft.com/office/officeart/2005/8/layout/hierarchy1"/>
    <dgm:cxn modelId="{8879333B-2B71-49AC-889C-44E91DF61705}" type="presParOf" srcId="{828288FB-F52E-4E91-AA03-A29EC48D3435}" destId="{27459781-7C3F-42BC-B5F5-26E5F220CE3B}" srcOrd="3" destOrd="0" presId="urn:microsoft.com/office/officeart/2005/8/layout/hierarchy1"/>
    <dgm:cxn modelId="{D4027BBB-6960-4C4C-AF3C-CDBC0A478FE5}" type="presParOf" srcId="{27459781-7C3F-42BC-B5F5-26E5F220CE3B}" destId="{F9FE969B-3F7C-4F95-AA26-B423B144FC2E}" srcOrd="0" destOrd="0" presId="urn:microsoft.com/office/officeart/2005/8/layout/hierarchy1"/>
    <dgm:cxn modelId="{E5CDD289-DA68-43BB-B540-DBABF0417DF7}" type="presParOf" srcId="{F9FE969B-3F7C-4F95-AA26-B423B144FC2E}" destId="{1F2773DA-BD98-4FF7-8714-FBC2B6633B0C}" srcOrd="0" destOrd="0" presId="urn:microsoft.com/office/officeart/2005/8/layout/hierarchy1"/>
    <dgm:cxn modelId="{01C6E108-4AB5-4B11-872B-569BF0ABC75E}" type="presParOf" srcId="{F9FE969B-3F7C-4F95-AA26-B423B144FC2E}" destId="{3D94CA2D-FAA6-4674-9840-EE8787ED521D}" srcOrd="1" destOrd="0" presId="urn:microsoft.com/office/officeart/2005/8/layout/hierarchy1"/>
    <dgm:cxn modelId="{ECE49786-0D12-442B-8256-B345CC7D013D}" type="presParOf" srcId="{27459781-7C3F-42BC-B5F5-26E5F220CE3B}" destId="{57B6A291-70ED-46F1-8125-834AB85753D3}" srcOrd="1" destOrd="0" presId="urn:microsoft.com/office/officeart/2005/8/layout/hierarchy1"/>
    <dgm:cxn modelId="{7E3D506A-61B2-4213-8F76-87F0F8FC698A}" type="presParOf" srcId="{828288FB-F52E-4E91-AA03-A29EC48D3435}" destId="{AB516BFF-07CC-4526-B04D-533B0625CB5F}" srcOrd="4" destOrd="0" presId="urn:microsoft.com/office/officeart/2005/8/layout/hierarchy1"/>
    <dgm:cxn modelId="{FED483AB-AE3D-474A-A3AC-B57DAE86E626}" type="presParOf" srcId="{828288FB-F52E-4E91-AA03-A29EC48D3435}" destId="{C1706084-4DF3-494E-84FB-C783063123B4}" srcOrd="5" destOrd="0" presId="urn:microsoft.com/office/officeart/2005/8/layout/hierarchy1"/>
    <dgm:cxn modelId="{D8C29DC3-9D2B-48CD-9471-264DA281CB4C}" type="presParOf" srcId="{C1706084-4DF3-494E-84FB-C783063123B4}" destId="{ED172904-85AA-490A-B469-71AC5F9D578E}" srcOrd="0" destOrd="0" presId="urn:microsoft.com/office/officeart/2005/8/layout/hierarchy1"/>
    <dgm:cxn modelId="{1A69A997-EA7B-427C-8D48-05C60E06A766}" type="presParOf" srcId="{ED172904-85AA-490A-B469-71AC5F9D578E}" destId="{BC10281B-9480-43D7-A4CC-9AE43C22FC06}" srcOrd="0" destOrd="0" presId="urn:microsoft.com/office/officeart/2005/8/layout/hierarchy1"/>
    <dgm:cxn modelId="{4A4C242A-E5F9-402A-B539-9876A75D774D}" type="presParOf" srcId="{ED172904-85AA-490A-B469-71AC5F9D578E}" destId="{402F52DC-4B85-411F-A912-25AA4FE395AB}" srcOrd="1" destOrd="0" presId="urn:microsoft.com/office/officeart/2005/8/layout/hierarchy1"/>
    <dgm:cxn modelId="{AEB5AC6B-0D9E-42D9-B830-81A20B84010C}" type="presParOf" srcId="{C1706084-4DF3-494E-84FB-C783063123B4}" destId="{AC3CC5C9-40CF-40D7-8D92-EEEE9FC3B206}" srcOrd="1" destOrd="0" presId="urn:microsoft.com/office/officeart/2005/8/layout/hierarchy1"/>
    <dgm:cxn modelId="{5D2EE9AF-9FEB-4CC6-94A2-061A50DCE0F5}" type="presParOf" srcId="{0F88DE97-52A9-4BB0-9A8D-04F479141969}" destId="{749CB083-2061-4AC8-BCF9-EE204443175F}" srcOrd="2" destOrd="0" presId="urn:microsoft.com/office/officeart/2005/8/layout/hierarchy1"/>
    <dgm:cxn modelId="{8D9EF367-A0FB-4B00-A7CF-7AFB06ABCF01}" type="presParOf" srcId="{0F88DE97-52A9-4BB0-9A8D-04F479141969}" destId="{6BA74DDC-5DF6-4B7A-9BB6-74BEE60EB69D}" srcOrd="3" destOrd="0" presId="urn:microsoft.com/office/officeart/2005/8/layout/hierarchy1"/>
    <dgm:cxn modelId="{58BF9D57-297C-4F9A-9D5D-5A5DF8ABD47E}" type="presParOf" srcId="{6BA74DDC-5DF6-4B7A-9BB6-74BEE60EB69D}" destId="{B5E9C942-C508-42BC-B24B-26EB737B0AC3}" srcOrd="0" destOrd="0" presId="urn:microsoft.com/office/officeart/2005/8/layout/hierarchy1"/>
    <dgm:cxn modelId="{8F227C94-1A62-4DDE-9E3C-3346A740A1A0}" type="presParOf" srcId="{B5E9C942-C508-42BC-B24B-26EB737B0AC3}" destId="{2170A0D6-C6BC-4D6D-8785-CA50D6812C45}" srcOrd="0" destOrd="0" presId="urn:microsoft.com/office/officeart/2005/8/layout/hierarchy1"/>
    <dgm:cxn modelId="{06890567-3FFF-4564-BAF5-3E7ED5D3FC8C}" type="presParOf" srcId="{B5E9C942-C508-42BC-B24B-26EB737B0AC3}" destId="{407D27CD-DACC-430C-BF51-2DFA1A4A5D59}" srcOrd="1" destOrd="0" presId="urn:microsoft.com/office/officeart/2005/8/layout/hierarchy1"/>
    <dgm:cxn modelId="{C7A6484D-0386-4B93-B197-340187584B27}" type="presParOf" srcId="{6BA74DDC-5DF6-4B7A-9BB6-74BEE60EB69D}" destId="{8BE6293E-5415-4D7F-BB72-6EC69B9B9B11}" srcOrd="1" destOrd="0" presId="urn:microsoft.com/office/officeart/2005/8/layout/hierarchy1"/>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ACBE36-A971-4D83-A403-78E4C5BD20EA}" type="doc">
      <dgm:prSet loTypeId="urn:microsoft.com/office/officeart/2005/8/layout/hierarchy3" loCatId="hierarchy" qsTypeId="urn:microsoft.com/office/officeart/2005/8/quickstyle/simple5" qsCatId="simple" csTypeId="urn:microsoft.com/office/officeart/2005/8/colors/accent1_2" csCatId="accent1" phldr="1"/>
      <dgm:spPr/>
      <dgm:t>
        <a:bodyPr/>
        <a:lstStyle/>
        <a:p>
          <a:endParaRPr lang="en-US"/>
        </a:p>
      </dgm:t>
    </dgm:pt>
    <dgm:pt modelId="{60D31D0F-5955-480D-BC20-70DAAFF77258}">
      <dgm:prSet phldrT="[Text]" custT="1"/>
      <dgm:spPr/>
      <dgm:t>
        <a:bodyPr/>
        <a:lstStyle/>
        <a:p>
          <a:r>
            <a:rPr lang="en-US" sz="2000" b="1" dirty="0" smtClean="0">
              <a:effectLst/>
              <a:latin typeface="+mn-lt"/>
            </a:rPr>
            <a:t>Cystic </a:t>
          </a:r>
          <a:endParaRPr lang="en-US" sz="2000" b="1" dirty="0">
            <a:effectLst/>
            <a:latin typeface="+mn-lt"/>
          </a:endParaRPr>
        </a:p>
      </dgm:t>
    </dgm:pt>
    <dgm:pt modelId="{F67FD53E-1430-41AB-871A-7434ABA8B4F3}" type="parTrans" cxnId="{B394A061-A39E-44DA-B51D-89AB12FEC41A}">
      <dgm:prSet/>
      <dgm:spPr/>
      <dgm:t>
        <a:bodyPr/>
        <a:lstStyle/>
        <a:p>
          <a:endParaRPr lang="en-US">
            <a:effectLst>
              <a:outerShdw blurRad="38100" dist="38100" dir="2700000" algn="tl">
                <a:srgbClr val="000000">
                  <a:alpha val="43137"/>
                </a:srgbClr>
              </a:outerShdw>
            </a:effectLst>
          </a:endParaRPr>
        </a:p>
      </dgm:t>
    </dgm:pt>
    <dgm:pt modelId="{FDE6A42E-D8D5-486B-909B-2EFCD039CA11}" type="sibTrans" cxnId="{B394A061-A39E-44DA-B51D-89AB12FEC41A}">
      <dgm:prSet/>
      <dgm:spPr/>
      <dgm:t>
        <a:bodyPr/>
        <a:lstStyle/>
        <a:p>
          <a:endParaRPr lang="en-US">
            <a:effectLst>
              <a:outerShdw blurRad="38100" dist="38100" dir="2700000" algn="tl">
                <a:srgbClr val="000000">
                  <a:alpha val="43137"/>
                </a:srgbClr>
              </a:outerShdw>
            </a:effectLst>
          </a:endParaRPr>
        </a:p>
      </dgm:t>
    </dgm:pt>
    <dgm:pt modelId="{2D3A956C-9B31-497D-8AFE-9708DC96429C}">
      <dgm:prSet phldrT="[Text]" custT="1"/>
      <dgm:spPr/>
      <dgm:t>
        <a:bodyPr/>
        <a:lstStyle/>
        <a:p>
          <a:r>
            <a:rPr lang="en-US" sz="1600" b="1" dirty="0" err="1" smtClean="0">
              <a:effectLst/>
              <a:latin typeface="+mn-lt"/>
            </a:rPr>
            <a:t>Nonproliferative</a:t>
          </a:r>
          <a:r>
            <a:rPr lang="en-US" sz="1600" b="1" dirty="0" smtClean="0">
              <a:effectLst/>
              <a:latin typeface="+mn-lt"/>
            </a:rPr>
            <a:t> </a:t>
          </a:r>
          <a:endParaRPr lang="en-US" sz="1600" b="1" dirty="0">
            <a:effectLst/>
            <a:latin typeface="+mn-lt"/>
          </a:endParaRPr>
        </a:p>
      </dgm:t>
    </dgm:pt>
    <dgm:pt modelId="{41B5E5D7-4EB1-4D30-804E-07B99224DA39}" type="parTrans" cxnId="{C2923287-7D17-49FE-8A6B-35ED8B04E6B5}">
      <dgm:prSet/>
      <dgm:spPr/>
      <dgm:t>
        <a:bodyPr/>
        <a:lstStyle/>
        <a:p>
          <a:endParaRPr lang="en-US" sz="1600">
            <a:effectLst>
              <a:outerShdw blurRad="38100" dist="38100" dir="2700000" algn="tl">
                <a:srgbClr val="000000">
                  <a:alpha val="43137"/>
                </a:srgbClr>
              </a:outerShdw>
            </a:effectLst>
            <a:latin typeface="Baskerville Old Face" pitchFamily="18" charset="0"/>
          </a:endParaRPr>
        </a:p>
      </dgm:t>
    </dgm:pt>
    <dgm:pt modelId="{C46D256F-22BA-4AE4-820E-712B1BA3CD80}" type="sibTrans" cxnId="{C2923287-7D17-49FE-8A6B-35ED8B04E6B5}">
      <dgm:prSet/>
      <dgm:spPr/>
      <dgm:t>
        <a:bodyPr/>
        <a:lstStyle/>
        <a:p>
          <a:endParaRPr lang="en-US">
            <a:effectLst>
              <a:outerShdw blurRad="38100" dist="38100" dir="2700000" algn="tl">
                <a:srgbClr val="000000">
                  <a:alpha val="43137"/>
                </a:srgbClr>
              </a:outerShdw>
            </a:effectLst>
          </a:endParaRPr>
        </a:p>
      </dgm:t>
    </dgm:pt>
    <dgm:pt modelId="{3B5D1CA8-F93B-45F3-BDDF-D35C871C86D2}">
      <dgm:prSet phldrT="[Text]" custT="1"/>
      <dgm:spPr/>
      <dgm:t>
        <a:bodyPr/>
        <a:lstStyle/>
        <a:p>
          <a:r>
            <a:rPr lang="en-US" sz="1600" b="1" dirty="0" smtClean="0">
              <a:effectLst/>
              <a:latin typeface="+mn-lt"/>
            </a:rPr>
            <a:t>Proliferative </a:t>
          </a:r>
          <a:endParaRPr lang="en-US" sz="1600" b="1" dirty="0">
            <a:effectLst/>
            <a:latin typeface="+mn-lt"/>
          </a:endParaRPr>
        </a:p>
      </dgm:t>
    </dgm:pt>
    <dgm:pt modelId="{1C65EFEB-7E27-4638-BA08-9CDDC593128E}" type="parTrans" cxnId="{D0A3EAAB-90AC-425C-B8FF-D6C1E4AFDD32}">
      <dgm:prSet/>
      <dgm:spPr/>
      <dgm:t>
        <a:bodyPr/>
        <a:lstStyle/>
        <a:p>
          <a:endParaRPr lang="en-US" sz="1600">
            <a:effectLst>
              <a:outerShdw blurRad="38100" dist="38100" dir="2700000" algn="tl">
                <a:srgbClr val="000000">
                  <a:alpha val="43137"/>
                </a:srgbClr>
              </a:outerShdw>
            </a:effectLst>
            <a:latin typeface="Baskerville Old Face" pitchFamily="18" charset="0"/>
          </a:endParaRPr>
        </a:p>
      </dgm:t>
    </dgm:pt>
    <dgm:pt modelId="{A6A91694-C84D-408D-893D-180772F92098}" type="sibTrans" cxnId="{D0A3EAAB-90AC-425C-B8FF-D6C1E4AFDD32}">
      <dgm:prSet/>
      <dgm:spPr/>
      <dgm:t>
        <a:bodyPr/>
        <a:lstStyle/>
        <a:p>
          <a:endParaRPr lang="en-US">
            <a:effectLst>
              <a:outerShdw blurRad="38100" dist="38100" dir="2700000" algn="tl">
                <a:srgbClr val="000000">
                  <a:alpha val="43137"/>
                </a:srgbClr>
              </a:outerShdw>
            </a:effectLst>
          </a:endParaRPr>
        </a:p>
      </dgm:t>
    </dgm:pt>
    <dgm:pt modelId="{207E66C8-6F0C-4A16-872D-957FBA76D885}">
      <dgm:prSet phldrT="[Text]" custT="1"/>
      <dgm:spPr/>
      <dgm:t>
        <a:bodyPr/>
        <a:lstStyle/>
        <a:p>
          <a:r>
            <a:rPr lang="en-US" sz="2000" b="1" dirty="0" smtClean="0">
              <a:effectLst/>
              <a:latin typeface="+mn-lt"/>
            </a:rPr>
            <a:t>Neoplastic </a:t>
          </a:r>
          <a:endParaRPr lang="en-US" sz="2000" b="1" dirty="0">
            <a:effectLst/>
            <a:latin typeface="+mn-lt"/>
          </a:endParaRPr>
        </a:p>
      </dgm:t>
    </dgm:pt>
    <dgm:pt modelId="{A701A62B-4B30-4A1D-A1C5-D98E5DEBFFE4}" type="parTrans" cxnId="{02CA4516-4DF2-4DDF-9092-1DB5E6950BF2}">
      <dgm:prSet/>
      <dgm:spPr/>
      <dgm:t>
        <a:bodyPr/>
        <a:lstStyle/>
        <a:p>
          <a:endParaRPr lang="en-US">
            <a:effectLst>
              <a:outerShdw blurRad="38100" dist="38100" dir="2700000" algn="tl">
                <a:srgbClr val="000000">
                  <a:alpha val="43137"/>
                </a:srgbClr>
              </a:outerShdw>
            </a:effectLst>
          </a:endParaRPr>
        </a:p>
      </dgm:t>
    </dgm:pt>
    <dgm:pt modelId="{40D34E38-055C-48A6-A281-606251B4744C}" type="sibTrans" cxnId="{02CA4516-4DF2-4DDF-9092-1DB5E6950BF2}">
      <dgm:prSet/>
      <dgm:spPr/>
      <dgm:t>
        <a:bodyPr/>
        <a:lstStyle/>
        <a:p>
          <a:endParaRPr lang="en-US">
            <a:effectLst>
              <a:outerShdw blurRad="38100" dist="38100" dir="2700000" algn="tl">
                <a:srgbClr val="000000">
                  <a:alpha val="43137"/>
                </a:srgbClr>
              </a:outerShdw>
            </a:effectLst>
          </a:endParaRPr>
        </a:p>
      </dgm:t>
    </dgm:pt>
    <dgm:pt modelId="{3E062A5B-7B71-4E9A-A553-867E12D95BFE}">
      <dgm:prSet phldrT="[Text]" custT="1"/>
      <dgm:spPr/>
      <dgm:t>
        <a:bodyPr/>
        <a:lstStyle/>
        <a:p>
          <a:r>
            <a:rPr lang="en-US" sz="1600" b="1" dirty="0" err="1" smtClean="0">
              <a:effectLst/>
              <a:latin typeface="+mn-lt"/>
            </a:rPr>
            <a:t>Ameloblastoma</a:t>
          </a:r>
          <a:r>
            <a:rPr lang="en-US" sz="1600" b="1" dirty="0" smtClean="0">
              <a:effectLst/>
              <a:latin typeface="+mn-lt"/>
            </a:rPr>
            <a:t> ex calcifying odontogenic cyst</a:t>
          </a:r>
          <a:endParaRPr lang="en-US" sz="1600" b="1" dirty="0">
            <a:effectLst/>
            <a:latin typeface="+mn-lt"/>
          </a:endParaRPr>
        </a:p>
      </dgm:t>
    </dgm:pt>
    <dgm:pt modelId="{C4C60515-53A3-4C85-BC65-BD8495FEAED0}" type="parTrans" cxnId="{6D08CC00-873A-4FD1-B84A-025FE7733E44}">
      <dgm:prSet/>
      <dgm:spPr/>
      <dgm:t>
        <a:bodyPr/>
        <a:lstStyle/>
        <a:p>
          <a:endParaRPr lang="en-US" sz="1600">
            <a:effectLst>
              <a:outerShdw blurRad="38100" dist="38100" dir="2700000" algn="tl">
                <a:srgbClr val="000000">
                  <a:alpha val="43137"/>
                </a:srgbClr>
              </a:outerShdw>
            </a:effectLst>
            <a:latin typeface="Baskerville Old Face" pitchFamily="18" charset="0"/>
          </a:endParaRPr>
        </a:p>
      </dgm:t>
    </dgm:pt>
    <dgm:pt modelId="{925202B4-7EBF-46D7-9DDA-0DC1CAC568AB}" type="sibTrans" cxnId="{6D08CC00-873A-4FD1-B84A-025FE7733E44}">
      <dgm:prSet/>
      <dgm:spPr/>
      <dgm:t>
        <a:bodyPr/>
        <a:lstStyle/>
        <a:p>
          <a:endParaRPr lang="en-US">
            <a:effectLst>
              <a:outerShdw blurRad="38100" dist="38100" dir="2700000" algn="tl">
                <a:srgbClr val="000000">
                  <a:alpha val="43137"/>
                </a:srgbClr>
              </a:outerShdw>
            </a:effectLst>
          </a:endParaRPr>
        </a:p>
      </dgm:t>
    </dgm:pt>
    <dgm:pt modelId="{5E01EC7A-E8DE-4812-B4EB-2E4DCC94DD90}">
      <dgm:prSet phldrT="[Text]" custT="1"/>
      <dgm:spPr/>
      <dgm:t>
        <a:bodyPr/>
        <a:lstStyle/>
        <a:p>
          <a:r>
            <a:rPr lang="en-US" sz="1600" b="1" dirty="0" smtClean="0">
              <a:effectLst/>
              <a:latin typeface="+mn-lt"/>
            </a:rPr>
            <a:t>Peripheral epithelial odontogenic ghost cell tumor</a:t>
          </a:r>
          <a:endParaRPr lang="en-US" sz="1600" b="1" dirty="0">
            <a:effectLst/>
            <a:latin typeface="+mn-lt"/>
          </a:endParaRPr>
        </a:p>
      </dgm:t>
    </dgm:pt>
    <dgm:pt modelId="{940606E2-DBC6-4A75-A560-3F49BC2EBBF7}" type="parTrans" cxnId="{91F6B26F-FEED-4310-B190-2F733DC28C4E}">
      <dgm:prSet/>
      <dgm:spPr/>
      <dgm:t>
        <a:bodyPr/>
        <a:lstStyle/>
        <a:p>
          <a:endParaRPr lang="en-US" sz="1600">
            <a:effectLst>
              <a:outerShdw blurRad="38100" dist="38100" dir="2700000" algn="tl">
                <a:srgbClr val="000000">
                  <a:alpha val="43137"/>
                </a:srgbClr>
              </a:outerShdw>
            </a:effectLst>
            <a:latin typeface="Baskerville Old Face" pitchFamily="18" charset="0"/>
          </a:endParaRPr>
        </a:p>
      </dgm:t>
    </dgm:pt>
    <dgm:pt modelId="{BF0F3475-99DC-4A6F-8736-A2F0EAA66AB7}" type="sibTrans" cxnId="{91F6B26F-FEED-4310-B190-2F733DC28C4E}">
      <dgm:prSet/>
      <dgm:spPr/>
      <dgm:t>
        <a:bodyPr/>
        <a:lstStyle/>
        <a:p>
          <a:endParaRPr lang="en-US">
            <a:effectLst>
              <a:outerShdw blurRad="38100" dist="38100" dir="2700000" algn="tl">
                <a:srgbClr val="000000">
                  <a:alpha val="43137"/>
                </a:srgbClr>
              </a:outerShdw>
            </a:effectLst>
          </a:endParaRPr>
        </a:p>
      </dgm:t>
    </dgm:pt>
    <dgm:pt modelId="{6173EFA7-8096-42D3-893D-4DA204DA0E71}">
      <dgm:prSet custT="1"/>
      <dgm:spPr/>
      <dgm:t>
        <a:bodyPr/>
        <a:lstStyle/>
        <a:p>
          <a:r>
            <a:rPr lang="en-US" sz="1600" b="1" dirty="0" err="1" smtClean="0">
              <a:effectLst/>
              <a:latin typeface="+mn-lt"/>
            </a:rPr>
            <a:t>Ameloblastomatous</a:t>
          </a:r>
          <a:endParaRPr lang="en-US" sz="1600" b="1" dirty="0">
            <a:effectLst/>
            <a:latin typeface="+mn-lt"/>
          </a:endParaRPr>
        </a:p>
      </dgm:t>
    </dgm:pt>
    <dgm:pt modelId="{094FD5B4-8D12-4BBB-9257-96E643AB8906}" type="parTrans" cxnId="{98232F0A-E816-4AF4-A54B-10AC84EB35AC}">
      <dgm:prSet/>
      <dgm:spPr/>
      <dgm:t>
        <a:bodyPr/>
        <a:lstStyle/>
        <a:p>
          <a:endParaRPr lang="en-US" sz="1600">
            <a:effectLst>
              <a:outerShdw blurRad="38100" dist="38100" dir="2700000" algn="tl">
                <a:srgbClr val="000000">
                  <a:alpha val="43137"/>
                </a:srgbClr>
              </a:outerShdw>
            </a:effectLst>
            <a:latin typeface="Baskerville Old Face" pitchFamily="18" charset="0"/>
          </a:endParaRPr>
        </a:p>
      </dgm:t>
    </dgm:pt>
    <dgm:pt modelId="{073F961B-885F-44EF-A3B7-27F5FC2A92C4}" type="sibTrans" cxnId="{98232F0A-E816-4AF4-A54B-10AC84EB35AC}">
      <dgm:prSet/>
      <dgm:spPr/>
      <dgm:t>
        <a:bodyPr/>
        <a:lstStyle/>
        <a:p>
          <a:endParaRPr lang="en-US">
            <a:effectLst>
              <a:outerShdw blurRad="38100" dist="38100" dir="2700000" algn="tl">
                <a:srgbClr val="000000">
                  <a:alpha val="43137"/>
                </a:srgbClr>
              </a:outerShdw>
            </a:effectLst>
          </a:endParaRPr>
        </a:p>
      </dgm:t>
    </dgm:pt>
    <dgm:pt modelId="{A9B75067-D9D7-4325-A619-940CB8A91CB8}">
      <dgm:prSet custT="1"/>
      <dgm:spPr/>
      <dgm:t>
        <a:bodyPr/>
        <a:lstStyle/>
        <a:p>
          <a:r>
            <a:rPr lang="en-US" sz="1600" b="1" dirty="0" smtClean="0">
              <a:effectLst/>
              <a:latin typeface="+mn-lt"/>
            </a:rPr>
            <a:t>Associated with </a:t>
          </a:r>
          <a:r>
            <a:rPr lang="en-US" sz="1600" b="1" dirty="0" err="1" smtClean="0">
              <a:effectLst/>
              <a:latin typeface="+mn-lt"/>
            </a:rPr>
            <a:t>odontome</a:t>
          </a:r>
          <a:endParaRPr lang="en-US" sz="1600" b="1" dirty="0">
            <a:effectLst/>
            <a:latin typeface="+mn-lt"/>
          </a:endParaRPr>
        </a:p>
      </dgm:t>
    </dgm:pt>
    <dgm:pt modelId="{DD4D1D77-097C-4BAE-A088-29B6D4A98BCB}" type="parTrans" cxnId="{87750807-5946-4AF6-865D-2064D6BD1E05}">
      <dgm:prSet/>
      <dgm:spPr/>
      <dgm:t>
        <a:bodyPr/>
        <a:lstStyle/>
        <a:p>
          <a:endParaRPr lang="en-US" sz="1600">
            <a:effectLst>
              <a:outerShdw blurRad="38100" dist="38100" dir="2700000" algn="tl">
                <a:srgbClr val="000000">
                  <a:alpha val="43137"/>
                </a:srgbClr>
              </a:outerShdw>
            </a:effectLst>
            <a:latin typeface="Baskerville Old Face" pitchFamily="18" charset="0"/>
          </a:endParaRPr>
        </a:p>
      </dgm:t>
    </dgm:pt>
    <dgm:pt modelId="{3F836FBB-A6A8-4C53-BC5C-BD8DB066DD6D}" type="sibTrans" cxnId="{87750807-5946-4AF6-865D-2064D6BD1E05}">
      <dgm:prSet/>
      <dgm:spPr/>
      <dgm:t>
        <a:bodyPr/>
        <a:lstStyle/>
        <a:p>
          <a:endParaRPr lang="en-US">
            <a:effectLst>
              <a:outerShdw blurRad="38100" dist="38100" dir="2700000" algn="tl">
                <a:srgbClr val="000000">
                  <a:alpha val="43137"/>
                </a:srgbClr>
              </a:outerShdw>
            </a:effectLst>
          </a:endParaRPr>
        </a:p>
      </dgm:t>
    </dgm:pt>
    <dgm:pt modelId="{6448610F-9C93-4D48-9B1C-79320EE4A09F}">
      <dgm:prSet custT="1"/>
      <dgm:spPr/>
      <dgm:t>
        <a:bodyPr/>
        <a:lstStyle/>
        <a:p>
          <a:r>
            <a:rPr lang="en-US" sz="1600" b="1" dirty="0" smtClean="0">
              <a:effectLst/>
              <a:latin typeface="+mn-lt"/>
            </a:rPr>
            <a:t>Central epithelial odontogenic ghost cell tumor</a:t>
          </a:r>
          <a:endParaRPr lang="en-US" sz="1600" b="1" dirty="0">
            <a:effectLst/>
            <a:latin typeface="+mn-lt"/>
          </a:endParaRPr>
        </a:p>
      </dgm:t>
    </dgm:pt>
    <dgm:pt modelId="{0CA2A790-8874-45A9-99D6-D110DB262974}" type="parTrans" cxnId="{0EE305DB-C597-43B5-B473-C03FF57F15B7}">
      <dgm:prSet/>
      <dgm:spPr/>
      <dgm:t>
        <a:bodyPr/>
        <a:lstStyle/>
        <a:p>
          <a:endParaRPr lang="en-US" sz="1600">
            <a:effectLst>
              <a:outerShdw blurRad="38100" dist="38100" dir="2700000" algn="tl">
                <a:srgbClr val="000000">
                  <a:alpha val="43137"/>
                </a:srgbClr>
              </a:outerShdw>
            </a:effectLst>
            <a:latin typeface="Baskerville Old Face" pitchFamily="18" charset="0"/>
          </a:endParaRPr>
        </a:p>
      </dgm:t>
    </dgm:pt>
    <dgm:pt modelId="{356360AD-45E9-401B-B649-822B79834655}" type="sibTrans" cxnId="{0EE305DB-C597-43B5-B473-C03FF57F15B7}">
      <dgm:prSet/>
      <dgm:spPr/>
      <dgm:t>
        <a:bodyPr/>
        <a:lstStyle/>
        <a:p>
          <a:endParaRPr lang="en-US">
            <a:effectLst>
              <a:outerShdw blurRad="38100" dist="38100" dir="2700000" algn="tl">
                <a:srgbClr val="000000">
                  <a:alpha val="43137"/>
                </a:srgbClr>
              </a:outerShdw>
            </a:effectLst>
          </a:endParaRPr>
        </a:p>
      </dgm:t>
    </dgm:pt>
    <dgm:pt modelId="{BD63856F-2062-4976-BE23-4AD7A5A8FF1E}" type="pres">
      <dgm:prSet presAssocID="{09ACBE36-A971-4D83-A403-78E4C5BD20EA}" presName="diagram" presStyleCnt="0">
        <dgm:presLayoutVars>
          <dgm:chPref val="1"/>
          <dgm:dir/>
          <dgm:animOne val="branch"/>
          <dgm:animLvl val="lvl"/>
          <dgm:resizeHandles/>
        </dgm:presLayoutVars>
      </dgm:prSet>
      <dgm:spPr/>
      <dgm:t>
        <a:bodyPr/>
        <a:lstStyle/>
        <a:p>
          <a:endParaRPr lang="en-US"/>
        </a:p>
      </dgm:t>
    </dgm:pt>
    <dgm:pt modelId="{D2762246-F4EC-43DC-9A34-333B5FA8A697}" type="pres">
      <dgm:prSet presAssocID="{60D31D0F-5955-480D-BC20-70DAAFF77258}" presName="root" presStyleCnt="0"/>
      <dgm:spPr/>
    </dgm:pt>
    <dgm:pt modelId="{F6A3CCA7-180F-4532-AB70-26C673903C5E}" type="pres">
      <dgm:prSet presAssocID="{60D31D0F-5955-480D-BC20-70DAAFF77258}" presName="rootComposite" presStyleCnt="0"/>
      <dgm:spPr/>
    </dgm:pt>
    <dgm:pt modelId="{9551B50C-44AA-4DC7-830A-EB892966A4F3}" type="pres">
      <dgm:prSet presAssocID="{60D31D0F-5955-480D-BC20-70DAAFF77258}" presName="rootText" presStyleLbl="node1" presStyleIdx="0" presStyleCnt="2" custScaleX="186651" custScaleY="130000"/>
      <dgm:spPr/>
      <dgm:t>
        <a:bodyPr/>
        <a:lstStyle/>
        <a:p>
          <a:endParaRPr lang="en-US"/>
        </a:p>
      </dgm:t>
    </dgm:pt>
    <dgm:pt modelId="{8B9B79FA-2DEC-46CA-8E9B-589F5C12DC1B}" type="pres">
      <dgm:prSet presAssocID="{60D31D0F-5955-480D-BC20-70DAAFF77258}" presName="rootConnector" presStyleLbl="node1" presStyleIdx="0" presStyleCnt="2"/>
      <dgm:spPr/>
      <dgm:t>
        <a:bodyPr/>
        <a:lstStyle/>
        <a:p>
          <a:endParaRPr lang="en-US"/>
        </a:p>
      </dgm:t>
    </dgm:pt>
    <dgm:pt modelId="{E9FB697E-7423-49D2-9936-06EAF536CCC8}" type="pres">
      <dgm:prSet presAssocID="{60D31D0F-5955-480D-BC20-70DAAFF77258}" presName="childShape" presStyleCnt="0"/>
      <dgm:spPr/>
    </dgm:pt>
    <dgm:pt modelId="{A8DE4D88-23C8-48B7-8F9F-93BF46A96E6D}" type="pres">
      <dgm:prSet presAssocID="{41B5E5D7-4EB1-4D30-804E-07B99224DA39}" presName="Name13" presStyleLbl="parChTrans1D2" presStyleIdx="0" presStyleCnt="7"/>
      <dgm:spPr/>
      <dgm:t>
        <a:bodyPr/>
        <a:lstStyle/>
        <a:p>
          <a:endParaRPr lang="en-US"/>
        </a:p>
      </dgm:t>
    </dgm:pt>
    <dgm:pt modelId="{9E7269D5-4312-47DC-96C9-B37F781768C5}" type="pres">
      <dgm:prSet presAssocID="{2D3A956C-9B31-497D-8AFE-9708DC96429C}" presName="childText" presStyleLbl="bgAcc1" presStyleIdx="0" presStyleCnt="7" custScaleX="283212" custScaleY="184138">
        <dgm:presLayoutVars>
          <dgm:bulletEnabled val="1"/>
        </dgm:presLayoutVars>
      </dgm:prSet>
      <dgm:spPr/>
      <dgm:t>
        <a:bodyPr/>
        <a:lstStyle/>
        <a:p>
          <a:endParaRPr lang="en-US"/>
        </a:p>
      </dgm:t>
    </dgm:pt>
    <dgm:pt modelId="{C4181C99-E1E5-4223-82A3-AABB8F53D9F2}" type="pres">
      <dgm:prSet presAssocID="{1C65EFEB-7E27-4638-BA08-9CDDC593128E}" presName="Name13" presStyleLbl="parChTrans1D2" presStyleIdx="1" presStyleCnt="7"/>
      <dgm:spPr/>
      <dgm:t>
        <a:bodyPr/>
        <a:lstStyle/>
        <a:p>
          <a:endParaRPr lang="en-US"/>
        </a:p>
      </dgm:t>
    </dgm:pt>
    <dgm:pt modelId="{28B3FB64-AB57-4AC6-AF59-E94D8753F463}" type="pres">
      <dgm:prSet presAssocID="{3B5D1CA8-F93B-45F3-BDDF-D35C871C86D2}" presName="childText" presStyleLbl="bgAcc1" presStyleIdx="1" presStyleCnt="7" custScaleX="281491" custScaleY="156038">
        <dgm:presLayoutVars>
          <dgm:bulletEnabled val="1"/>
        </dgm:presLayoutVars>
      </dgm:prSet>
      <dgm:spPr/>
      <dgm:t>
        <a:bodyPr/>
        <a:lstStyle/>
        <a:p>
          <a:endParaRPr lang="en-US"/>
        </a:p>
      </dgm:t>
    </dgm:pt>
    <dgm:pt modelId="{32144F93-0044-4B54-BA4E-E86D639C53E4}" type="pres">
      <dgm:prSet presAssocID="{094FD5B4-8D12-4BBB-9257-96E643AB8906}" presName="Name13" presStyleLbl="parChTrans1D2" presStyleIdx="2" presStyleCnt="7"/>
      <dgm:spPr/>
      <dgm:t>
        <a:bodyPr/>
        <a:lstStyle/>
        <a:p>
          <a:endParaRPr lang="en-US"/>
        </a:p>
      </dgm:t>
    </dgm:pt>
    <dgm:pt modelId="{FF6DCA50-98EE-44D0-9D9B-359D26A538C8}" type="pres">
      <dgm:prSet presAssocID="{6173EFA7-8096-42D3-893D-4DA204DA0E71}" presName="childText" presStyleLbl="bgAcc1" presStyleIdx="2" presStyleCnt="7" custScaleX="346359" custScaleY="164178">
        <dgm:presLayoutVars>
          <dgm:bulletEnabled val="1"/>
        </dgm:presLayoutVars>
      </dgm:prSet>
      <dgm:spPr/>
      <dgm:t>
        <a:bodyPr/>
        <a:lstStyle/>
        <a:p>
          <a:endParaRPr lang="en-US"/>
        </a:p>
      </dgm:t>
    </dgm:pt>
    <dgm:pt modelId="{DF28310A-D380-43C1-86B9-6EB4E34D5D1B}" type="pres">
      <dgm:prSet presAssocID="{DD4D1D77-097C-4BAE-A088-29B6D4A98BCB}" presName="Name13" presStyleLbl="parChTrans1D2" presStyleIdx="3" presStyleCnt="7"/>
      <dgm:spPr/>
      <dgm:t>
        <a:bodyPr/>
        <a:lstStyle/>
        <a:p>
          <a:endParaRPr lang="en-US"/>
        </a:p>
      </dgm:t>
    </dgm:pt>
    <dgm:pt modelId="{44E04598-09C0-4F26-988B-50A1FAB819A5}" type="pres">
      <dgm:prSet presAssocID="{A9B75067-D9D7-4325-A619-940CB8A91CB8}" presName="childText" presStyleLbl="bgAcc1" presStyleIdx="3" presStyleCnt="7" custScaleX="232195" custScaleY="130000">
        <dgm:presLayoutVars>
          <dgm:bulletEnabled val="1"/>
        </dgm:presLayoutVars>
      </dgm:prSet>
      <dgm:spPr/>
      <dgm:t>
        <a:bodyPr/>
        <a:lstStyle/>
        <a:p>
          <a:endParaRPr lang="en-US"/>
        </a:p>
      </dgm:t>
    </dgm:pt>
    <dgm:pt modelId="{84146867-2A97-48C7-87F9-E39BD55D8BDC}" type="pres">
      <dgm:prSet presAssocID="{207E66C8-6F0C-4A16-872D-957FBA76D885}" presName="root" presStyleCnt="0"/>
      <dgm:spPr/>
    </dgm:pt>
    <dgm:pt modelId="{F99C2BC7-42D6-4ECE-9FAE-6358912F3384}" type="pres">
      <dgm:prSet presAssocID="{207E66C8-6F0C-4A16-872D-957FBA76D885}" presName="rootComposite" presStyleCnt="0"/>
      <dgm:spPr/>
    </dgm:pt>
    <dgm:pt modelId="{96C90A66-3326-4520-8CF9-DFE3E385AC69}" type="pres">
      <dgm:prSet presAssocID="{207E66C8-6F0C-4A16-872D-957FBA76D885}" presName="rootText" presStyleLbl="node1" presStyleIdx="1" presStyleCnt="2" custScaleX="186651" custScaleY="130000" custLinFactNeighborX="57003"/>
      <dgm:spPr/>
      <dgm:t>
        <a:bodyPr/>
        <a:lstStyle/>
        <a:p>
          <a:endParaRPr lang="en-US"/>
        </a:p>
      </dgm:t>
    </dgm:pt>
    <dgm:pt modelId="{230D8257-B5AC-4A39-9775-2DDE889E1A5E}" type="pres">
      <dgm:prSet presAssocID="{207E66C8-6F0C-4A16-872D-957FBA76D885}" presName="rootConnector" presStyleLbl="node1" presStyleIdx="1" presStyleCnt="2"/>
      <dgm:spPr/>
      <dgm:t>
        <a:bodyPr/>
        <a:lstStyle/>
        <a:p>
          <a:endParaRPr lang="en-US"/>
        </a:p>
      </dgm:t>
    </dgm:pt>
    <dgm:pt modelId="{0B0EAC1D-D377-47C7-AB16-F0CD85FB0802}" type="pres">
      <dgm:prSet presAssocID="{207E66C8-6F0C-4A16-872D-957FBA76D885}" presName="childShape" presStyleCnt="0"/>
      <dgm:spPr/>
    </dgm:pt>
    <dgm:pt modelId="{8D41F4B7-B3C1-4138-AAB4-115D14BE8ED7}" type="pres">
      <dgm:prSet presAssocID="{C4C60515-53A3-4C85-BC65-BD8495FEAED0}" presName="Name13" presStyleLbl="parChTrans1D2" presStyleIdx="4" presStyleCnt="7"/>
      <dgm:spPr/>
      <dgm:t>
        <a:bodyPr/>
        <a:lstStyle/>
        <a:p>
          <a:endParaRPr lang="en-US"/>
        </a:p>
      </dgm:t>
    </dgm:pt>
    <dgm:pt modelId="{AFB055BE-6756-48E6-880E-D229656295B6}" type="pres">
      <dgm:prSet presAssocID="{3E062A5B-7B71-4E9A-A553-867E12D95BFE}" presName="childText" presStyleLbl="bgAcc1" presStyleIdx="4" presStyleCnt="7" custScaleX="272945" custScaleY="152402" custLinFactNeighborX="71253">
        <dgm:presLayoutVars>
          <dgm:bulletEnabled val="1"/>
        </dgm:presLayoutVars>
      </dgm:prSet>
      <dgm:spPr/>
      <dgm:t>
        <a:bodyPr/>
        <a:lstStyle/>
        <a:p>
          <a:endParaRPr lang="en-US"/>
        </a:p>
      </dgm:t>
    </dgm:pt>
    <dgm:pt modelId="{D2BE0AA6-65EE-4900-8FD2-6EB40D80A3C3}" type="pres">
      <dgm:prSet presAssocID="{940606E2-DBC6-4A75-A560-3F49BC2EBBF7}" presName="Name13" presStyleLbl="parChTrans1D2" presStyleIdx="5" presStyleCnt="7"/>
      <dgm:spPr/>
      <dgm:t>
        <a:bodyPr/>
        <a:lstStyle/>
        <a:p>
          <a:endParaRPr lang="en-US"/>
        </a:p>
      </dgm:t>
    </dgm:pt>
    <dgm:pt modelId="{44594A74-ACDA-4A86-9BF4-15C4B703E249}" type="pres">
      <dgm:prSet presAssocID="{5E01EC7A-E8DE-4812-B4EB-2E4DCC94DD90}" presName="childText" presStyleLbl="bgAcc1" presStyleIdx="5" presStyleCnt="7" custScaleX="285446" custScaleY="147117" custLinFactNeighborX="71253">
        <dgm:presLayoutVars>
          <dgm:bulletEnabled val="1"/>
        </dgm:presLayoutVars>
      </dgm:prSet>
      <dgm:spPr/>
      <dgm:t>
        <a:bodyPr/>
        <a:lstStyle/>
        <a:p>
          <a:endParaRPr lang="en-US"/>
        </a:p>
      </dgm:t>
    </dgm:pt>
    <dgm:pt modelId="{C7F009EC-6E9E-43A9-81C2-7758765BD9F9}" type="pres">
      <dgm:prSet presAssocID="{0CA2A790-8874-45A9-99D6-D110DB262974}" presName="Name13" presStyleLbl="parChTrans1D2" presStyleIdx="6" presStyleCnt="7"/>
      <dgm:spPr/>
      <dgm:t>
        <a:bodyPr/>
        <a:lstStyle/>
        <a:p>
          <a:endParaRPr lang="en-US"/>
        </a:p>
      </dgm:t>
    </dgm:pt>
    <dgm:pt modelId="{A745D209-6DE4-4021-98D0-4E1E55F5FD76}" type="pres">
      <dgm:prSet presAssocID="{6448610F-9C93-4D48-9B1C-79320EE4A09F}" presName="childText" presStyleLbl="bgAcc1" presStyleIdx="6" presStyleCnt="7" custScaleX="297646" custScaleY="185048" custLinFactNeighborX="71253">
        <dgm:presLayoutVars>
          <dgm:bulletEnabled val="1"/>
        </dgm:presLayoutVars>
      </dgm:prSet>
      <dgm:spPr/>
      <dgm:t>
        <a:bodyPr/>
        <a:lstStyle/>
        <a:p>
          <a:endParaRPr lang="en-US"/>
        </a:p>
      </dgm:t>
    </dgm:pt>
  </dgm:ptLst>
  <dgm:cxnLst>
    <dgm:cxn modelId="{7E9D31C0-4003-4930-9D0C-C0733016F241}" type="presOf" srcId="{3B5D1CA8-F93B-45F3-BDDF-D35C871C86D2}" destId="{28B3FB64-AB57-4AC6-AF59-E94D8753F463}" srcOrd="0" destOrd="0" presId="urn:microsoft.com/office/officeart/2005/8/layout/hierarchy3"/>
    <dgm:cxn modelId="{C94451FF-7A72-4BEE-81DE-48A8A06041C4}" type="presOf" srcId="{3E062A5B-7B71-4E9A-A553-867E12D95BFE}" destId="{AFB055BE-6756-48E6-880E-D229656295B6}" srcOrd="0" destOrd="0" presId="urn:microsoft.com/office/officeart/2005/8/layout/hierarchy3"/>
    <dgm:cxn modelId="{91F6B26F-FEED-4310-B190-2F733DC28C4E}" srcId="{207E66C8-6F0C-4A16-872D-957FBA76D885}" destId="{5E01EC7A-E8DE-4812-B4EB-2E4DCC94DD90}" srcOrd="1" destOrd="0" parTransId="{940606E2-DBC6-4A75-A560-3F49BC2EBBF7}" sibTransId="{BF0F3475-99DC-4A6F-8736-A2F0EAA66AB7}"/>
    <dgm:cxn modelId="{AE1543A2-76E8-4907-8825-BC463E2DE5FB}" type="presOf" srcId="{6448610F-9C93-4D48-9B1C-79320EE4A09F}" destId="{A745D209-6DE4-4021-98D0-4E1E55F5FD76}" srcOrd="0" destOrd="0" presId="urn:microsoft.com/office/officeart/2005/8/layout/hierarchy3"/>
    <dgm:cxn modelId="{6D08CC00-873A-4FD1-B84A-025FE7733E44}" srcId="{207E66C8-6F0C-4A16-872D-957FBA76D885}" destId="{3E062A5B-7B71-4E9A-A553-867E12D95BFE}" srcOrd="0" destOrd="0" parTransId="{C4C60515-53A3-4C85-BC65-BD8495FEAED0}" sibTransId="{925202B4-7EBF-46D7-9DDA-0DC1CAC568AB}"/>
    <dgm:cxn modelId="{A4BE8F49-4E5E-477F-9584-C40519B5B5E9}" type="presOf" srcId="{094FD5B4-8D12-4BBB-9257-96E643AB8906}" destId="{32144F93-0044-4B54-BA4E-E86D639C53E4}" srcOrd="0" destOrd="0" presId="urn:microsoft.com/office/officeart/2005/8/layout/hierarchy3"/>
    <dgm:cxn modelId="{87750807-5946-4AF6-865D-2064D6BD1E05}" srcId="{60D31D0F-5955-480D-BC20-70DAAFF77258}" destId="{A9B75067-D9D7-4325-A619-940CB8A91CB8}" srcOrd="3" destOrd="0" parTransId="{DD4D1D77-097C-4BAE-A088-29B6D4A98BCB}" sibTransId="{3F836FBB-A6A8-4C53-BC5C-BD8DB066DD6D}"/>
    <dgm:cxn modelId="{C2923287-7D17-49FE-8A6B-35ED8B04E6B5}" srcId="{60D31D0F-5955-480D-BC20-70DAAFF77258}" destId="{2D3A956C-9B31-497D-8AFE-9708DC96429C}" srcOrd="0" destOrd="0" parTransId="{41B5E5D7-4EB1-4D30-804E-07B99224DA39}" sibTransId="{C46D256F-22BA-4AE4-820E-712B1BA3CD80}"/>
    <dgm:cxn modelId="{560E989F-1ABD-44A8-BDEB-B5F7A3458181}" type="presOf" srcId="{C4C60515-53A3-4C85-BC65-BD8495FEAED0}" destId="{8D41F4B7-B3C1-4138-AAB4-115D14BE8ED7}" srcOrd="0" destOrd="0" presId="urn:microsoft.com/office/officeart/2005/8/layout/hierarchy3"/>
    <dgm:cxn modelId="{98FF8A1A-DE82-4B6E-8235-0A4A5EFCD8B2}" type="presOf" srcId="{0CA2A790-8874-45A9-99D6-D110DB262974}" destId="{C7F009EC-6E9E-43A9-81C2-7758765BD9F9}" srcOrd="0" destOrd="0" presId="urn:microsoft.com/office/officeart/2005/8/layout/hierarchy3"/>
    <dgm:cxn modelId="{1341E89B-9998-46EF-AC8E-E4DD7CB24DB5}" type="presOf" srcId="{207E66C8-6F0C-4A16-872D-957FBA76D885}" destId="{230D8257-B5AC-4A39-9775-2DDE889E1A5E}" srcOrd="1" destOrd="0" presId="urn:microsoft.com/office/officeart/2005/8/layout/hierarchy3"/>
    <dgm:cxn modelId="{FB76C60E-A92B-4778-822E-34238F9405F4}" type="presOf" srcId="{6173EFA7-8096-42D3-893D-4DA204DA0E71}" destId="{FF6DCA50-98EE-44D0-9D9B-359D26A538C8}" srcOrd="0" destOrd="0" presId="urn:microsoft.com/office/officeart/2005/8/layout/hierarchy3"/>
    <dgm:cxn modelId="{ED82F3AF-6D43-4E9E-9A93-284B3199DB29}" type="presOf" srcId="{2D3A956C-9B31-497D-8AFE-9708DC96429C}" destId="{9E7269D5-4312-47DC-96C9-B37F781768C5}" srcOrd="0" destOrd="0" presId="urn:microsoft.com/office/officeart/2005/8/layout/hierarchy3"/>
    <dgm:cxn modelId="{44F13EEE-10D4-48EB-A44D-F7EB65DF4B4D}" type="presOf" srcId="{DD4D1D77-097C-4BAE-A088-29B6D4A98BCB}" destId="{DF28310A-D380-43C1-86B9-6EB4E34D5D1B}" srcOrd="0" destOrd="0" presId="urn:microsoft.com/office/officeart/2005/8/layout/hierarchy3"/>
    <dgm:cxn modelId="{973CBB5E-8D50-413A-B01D-AC04C53429DE}" type="presOf" srcId="{60D31D0F-5955-480D-BC20-70DAAFF77258}" destId="{9551B50C-44AA-4DC7-830A-EB892966A4F3}" srcOrd="0" destOrd="0" presId="urn:microsoft.com/office/officeart/2005/8/layout/hierarchy3"/>
    <dgm:cxn modelId="{235EAFB5-5198-4BAB-AEB1-9996A936F94C}" type="presOf" srcId="{1C65EFEB-7E27-4638-BA08-9CDDC593128E}" destId="{C4181C99-E1E5-4223-82A3-AABB8F53D9F2}" srcOrd="0" destOrd="0" presId="urn:microsoft.com/office/officeart/2005/8/layout/hierarchy3"/>
    <dgm:cxn modelId="{02CA4516-4DF2-4DDF-9092-1DB5E6950BF2}" srcId="{09ACBE36-A971-4D83-A403-78E4C5BD20EA}" destId="{207E66C8-6F0C-4A16-872D-957FBA76D885}" srcOrd="1" destOrd="0" parTransId="{A701A62B-4B30-4A1D-A1C5-D98E5DEBFFE4}" sibTransId="{40D34E38-055C-48A6-A281-606251B4744C}"/>
    <dgm:cxn modelId="{B394A061-A39E-44DA-B51D-89AB12FEC41A}" srcId="{09ACBE36-A971-4D83-A403-78E4C5BD20EA}" destId="{60D31D0F-5955-480D-BC20-70DAAFF77258}" srcOrd="0" destOrd="0" parTransId="{F67FD53E-1430-41AB-871A-7434ABA8B4F3}" sibTransId="{FDE6A42E-D8D5-486B-909B-2EFCD039CA11}"/>
    <dgm:cxn modelId="{513B5910-61FB-4E08-947B-5CD057104AD4}" type="presOf" srcId="{5E01EC7A-E8DE-4812-B4EB-2E4DCC94DD90}" destId="{44594A74-ACDA-4A86-9BF4-15C4B703E249}" srcOrd="0" destOrd="0" presId="urn:microsoft.com/office/officeart/2005/8/layout/hierarchy3"/>
    <dgm:cxn modelId="{98232F0A-E816-4AF4-A54B-10AC84EB35AC}" srcId="{60D31D0F-5955-480D-BC20-70DAAFF77258}" destId="{6173EFA7-8096-42D3-893D-4DA204DA0E71}" srcOrd="2" destOrd="0" parTransId="{094FD5B4-8D12-4BBB-9257-96E643AB8906}" sibTransId="{073F961B-885F-44EF-A3B7-27F5FC2A92C4}"/>
    <dgm:cxn modelId="{7ED918D3-A0D5-437D-B515-2ED5DBEB12C7}" type="presOf" srcId="{41B5E5D7-4EB1-4D30-804E-07B99224DA39}" destId="{A8DE4D88-23C8-48B7-8F9F-93BF46A96E6D}" srcOrd="0" destOrd="0" presId="urn:microsoft.com/office/officeart/2005/8/layout/hierarchy3"/>
    <dgm:cxn modelId="{DC496EAF-1486-473A-B99F-A09E57B78E3F}" type="presOf" srcId="{A9B75067-D9D7-4325-A619-940CB8A91CB8}" destId="{44E04598-09C0-4F26-988B-50A1FAB819A5}" srcOrd="0" destOrd="0" presId="urn:microsoft.com/office/officeart/2005/8/layout/hierarchy3"/>
    <dgm:cxn modelId="{D0A3EAAB-90AC-425C-B8FF-D6C1E4AFDD32}" srcId="{60D31D0F-5955-480D-BC20-70DAAFF77258}" destId="{3B5D1CA8-F93B-45F3-BDDF-D35C871C86D2}" srcOrd="1" destOrd="0" parTransId="{1C65EFEB-7E27-4638-BA08-9CDDC593128E}" sibTransId="{A6A91694-C84D-408D-893D-180772F92098}"/>
    <dgm:cxn modelId="{0EE305DB-C597-43B5-B473-C03FF57F15B7}" srcId="{207E66C8-6F0C-4A16-872D-957FBA76D885}" destId="{6448610F-9C93-4D48-9B1C-79320EE4A09F}" srcOrd="2" destOrd="0" parTransId="{0CA2A790-8874-45A9-99D6-D110DB262974}" sibTransId="{356360AD-45E9-401B-B649-822B79834655}"/>
    <dgm:cxn modelId="{C3ACEF00-3F2A-4F15-A299-92AD4908CD7E}" type="presOf" srcId="{207E66C8-6F0C-4A16-872D-957FBA76D885}" destId="{96C90A66-3326-4520-8CF9-DFE3E385AC69}" srcOrd="0" destOrd="0" presId="urn:microsoft.com/office/officeart/2005/8/layout/hierarchy3"/>
    <dgm:cxn modelId="{DADFB163-CC2A-4552-A0AA-2B29EAF92B52}" type="presOf" srcId="{09ACBE36-A971-4D83-A403-78E4C5BD20EA}" destId="{BD63856F-2062-4976-BE23-4AD7A5A8FF1E}" srcOrd="0" destOrd="0" presId="urn:microsoft.com/office/officeart/2005/8/layout/hierarchy3"/>
    <dgm:cxn modelId="{DEF4045E-168E-4E47-9268-8709E785583F}" type="presOf" srcId="{940606E2-DBC6-4A75-A560-3F49BC2EBBF7}" destId="{D2BE0AA6-65EE-4900-8FD2-6EB40D80A3C3}" srcOrd="0" destOrd="0" presId="urn:microsoft.com/office/officeart/2005/8/layout/hierarchy3"/>
    <dgm:cxn modelId="{90B26D2D-5A9E-4A2A-BEC7-9D747809D40F}" type="presOf" srcId="{60D31D0F-5955-480D-BC20-70DAAFF77258}" destId="{8B9B79FA-2DEC-46CA-8E9B-589F5C12DC1B}" srcOrd="1" destOrd="0" presId="urn:microsoft.com/office/officeart/2005/8/layout/hierarchy3"/>
    <dgm:cxn modelId="{7378DEF6-9475-4D51-A9C8-5884336A98E9}" type="presParOf" srcId="{BD63856F-2062-4976-BE23-4AD7A5A8FF1E}" destId="{D2762246-F4EC-43DC-9A34-333B5FA8A697}" srcOrd="0" destOrd="0" presId="urn:microsoft.com/office/officeart/2005/8/layout/hierarchy3"/>
    <dgm:cxn modelId="{83224A2E-158F-428F-A836-22ECF7CF0EBA}" type="presParOf" srcId="{D2762246-F4EC-43DC-9A34-333B5FA8A697}" destId="{F6A3CCA7-180F-4532-AB70-26C673903C5E}" srcOrd="0" destOrd="0" presId="urn:microsoft.com/office/officeart/2005/8/layout/hierarchy3"/>
    <dgm:cxn modelId="{FD81655A-7A06-4143-B7C1-93C4DFBD3134}" type="presParOf" srcId="{F6A3CCA7-180F-4532-AB70-26C673903C5E}" destId="{9551B50C-44AA-4DC7-830A-EB892966A4F3}" srcOrd="0" destOrd="0" presId="urn:microsoft.com/office/officeart/2005/8/layout/hierarchy3"/>
    <dgm:cxn modelId="{3C3B8220-581D-4F5D-92ED-B6C22E3DD570}" type="presParOf" srcId="{F6A3CCA7-180F-4532-AB70-26C673903C5E}" destId="{8B9B79FA-2DEC-46CA-8E9B-589F5C12DC1B}" srcOrd="1" destOrd="0" presId="urn:microsoft.com/office/officeart/2005/8/layout/hierarchy3"/>
    <dgm:cxn modelId="{CBFF58BD-88E8-4BF8-860C-F4A6556DC27F}" type="presParOf" srcId="{D2762246-F4EC-43DC-9A34-333B5FA8A697}" destId="{E9FB697E-7423-49D2-9936-06EAF536CCC8}" srcOrd="1" destOrd="0" presId="urn:microsoft.com/office/officeart/2005/8/layout/hierarchy3"/>
    <dgm:cxn modelId="{315C485B-1917-41EF-97F4-A3297ED69A63}" type="presParOf" srcId="{E9FB697E-7423-49D2-9936-06EAF536CCC8}" destId="{A8DE4D88-23C8-48B7-8F9F-93BF46A96E6D}" srcOrd="0" destOrd="0" presId="urn:microsoft.com/office/officeart/2005/8/layout/hierarchy3"/>
    <dgm:cxn modelId="{15B2E6B6-3122-4D70-959E-8C306FFD3AAB}" type="presParOf" srcId="{E9FB697E-7423-49D2-9936-06EAF536CCC8}" destId="{9E7269D5-4312-47DC-96C9-B37F781768C5}" srcOrd="1" destOrd="0" presId="urn:microsoft.com/office/officeart/2005/8/layout/hierarchy3"/>
    <dgm:cxn modelId="{848DFA1F-55C7-4343-BFD1-D63180C07F5B}" type="presParOf" srcId="{E9FB697E-7423-49D2-9936-06EAF536CCC8}" destId="{C4181C99-E1E5-4223-82A3-AABB8F53D9F2}" srcOrd="2" destOrd="0" presId="urn:microsoft.com/office/officeart/2005/8/layout/hierarchy3"/>
    <dgm:cxn modelId="{BCBEF14F-8A9E-483C-8524-5DA9CBC57792}" type="presParOf" srcId="{E9FB697E-7423-49D2-9936-06EAF536CCC8}" destId="{28B3FB64-AB57-4AC6-AF59-E94D8753F463}" srcOrd="3" destOrd="0" presId="urn:microsoft.com/office/officeart/2005/8/layout/hierarchy3"/>
    <dgm:cxn modelId="{D161145F-E8FC-4D2D-A82B-EAD2019A3189}" type="presParOf" srcId="{E9FB697E-7423-49D2-9936-06EAF536CCC8}" destId="{32144F93-0044-4B54-BA4E-E86D639C53E4}" srcOrd="4" destOrd="0" presId="urn:microsoft.com/office/officeart/2005/8/layout/hierarchy3"/>
    <dgm:cxn modelId="{4837E5BB-B19D-49D2-BED1-8AD126BAD8DC}" type="presParOf" srcId="{E9FB697E-7423-49D2-9936-06EAF536CCC8}" destId="{FF6DCA50-98EE-44D0-9D9B-359D26A538C8}" srcOrd="5" destOrd="0" presId="urn:microsoft.com/office/officeart/2005/8/layout/hierarchy3"/>
    <dgm:cxn modelId="{4CEC673F-884E-482F-B6F6-2CC0944D494D}" type="presParOf" srcId="{E9FB697E-7423-49D2-9936-06EAF536CCC8}" destId="{DF28310A-D380-43C1-86B9-6EB4E34D5D1B}" srcOrd="6" destOrd="0" presId="urn:microsoft.com/office/officeart/2005/8/layout/hierarchy3"/>
    <dgm:cxn modelId="{746F008A-0600-40EB-83EB-9262836C1B98}" type="presParOf" srcId="{E9FB697E-7423-49D2-9936-06EAF536CCC8}" destId="{44E04598-09C0-4F26-988B-50A1FAB819A5}" srcOrd="7" destOrd="0" presId="urn:microsoft.com/office/officeart/2005/8/layout/hierarchy3"/>
    <dgm:cxn modelId="{FB9AE879-97E3-424F-BE95-02E9B71446E2}" type="presParOf" srcId="{BD63856F-2062-4976-BE23-4AD7A5A8FF1E}" destId="{84146867-2A97-48C7-87F9-E39BD55D8BDC}" srcOrd="1" destOrd="0" presId="urn:microsoft.com/office/officeart/2005/8/layout/hierarchy3"/>
    <dgm:cxn modelId="{BA31544E-6BDF-45D0-A0A7-2422DE1BE141}" type="presParOf" srcId="{84146867-2A97-48C7-87F9-E39BD55D8BDC}" destId="{F99C2BC7-42D6-4ECE-9FAE-6358912F3384}" srcOrd="0" destOrd="0" presId="urn:microsoft.com/office/officeart/2005/8/layout/hierarchy3"/>
    <dgm:cxn modelId="{438C7DCB-2E8C-4661-ACBE-E5F10957062A}" type="presParOf" srcId="{F99C2BC7-42D6-4ECE-9FAE-6358912F3384}" destId="{96C90A66-3326-4520-8CF9-DFE3E385AC69}" srcOrd="0" destOrd="0" presId="urn:microsoft.com/office/officeart/2005/8/layout/hierarchy3"/>
    <dgm:cxn modelId="{5DAC17F4-C959-4331-A4A3-286A4731843A}" type="presParOf" srcId="{F99C2BC7-42D6-4ECE-9FAE-6358912F3384}" destId="{230D8257-B5AC-4A39-9775-2DDE889E1A5E}" srcOrd="1" destOrd="0" presId="urn:microsoft.com/office/officeart/2005/8/layout/hierarchy3"/>
    <dgm:cxn modelId="{12F12CB2-2103-451A-B732-5CC65D5C4F03}" type="presParOf" srcId="{84146867-2A97-48C7-87F9-E39BD55D8BDC}" destId="{0B0EAC1D-D377-47C7-AB16-F0CD85FB0802}" srcOrd="1" destOrd="0" presId="urn:microsoft.com/office/officeart/2005/8/layout/hierarchy3"/>
    <dgm:cxn modelId="{FCB92879-F644-4C75-A6A9-47993EF301F2}" type="presParOf" srcId="{0B0EAC1D-D377-47C7-AB16-F0CD85FB0802}" destId="{8D41F4B7-B3C1-4138-AAB4-115D14BE8ED7}" srcOrd="0" destOrd="0" presId="urn:microsoft.com/office/officeart/2005/8/layout/hierarchy3"/>
    <dgm:cxn modelId="{DF63BF0F-6173-4C7A-B8E8-36B886062D21}" type="presParOf" srcId="{0B0EAC1D-D377-47C7-AB16-F0CD85FB0802}" destId="{AFB055BE-6756-48E6-880E-D229656295B6}" srcOrd="1" destOrd="0" presId="urn:microsoft.com/office/officeart/2005/8/layout/hierarchy3"/>
    <dgm:cxn modelId="{FD068EFF-50B2-4EE1-8D3C-3082CAA5D54C}" type="presParOf" srcId="{0B0EAC1D-D377-47C7-AB16-F0CD85FB0802}" destId="{D2BE0AA6-65EE-4900-8FD2-6EB40D80A3C3}" srcOrd="2" destOrd="0" presId="urn:microsoft.com/office/officeart/2005/8/layout/hierarchy3"/>
    <dgm:cxn modelId="{8F0E69AB-0D2D-44F9-AA10-198C5BE1B652}" type="presParOf" srcId="{0B0EAC1D-D377-47C7-AB16-F0CD85FB0802}" destId="{44594A74-ACDA-4A86-9BF4-15C4B703E249}" srcOrd="3" destOrd="0" presId="urn:microsoft.com/office/officeart/2005/8/layout/hierarchy3"/>
    <dgm:cxn modelId="{845D11EB-5B4B-438A-983E-9770EA5F3505}" type="presParOf" srcId="{0B0EAC1D-D377-47C7-AB16-F0CD85FB0802}" destId="{C7F009EC-6E9E-43A9-81C2-7758765BD9F9}" srcOrd="4" destOrd="0" presId="urn:microsoft.com/office/officeart/2005/8/layout/hierarchy3"/>
    <dgm:cxn modelId="{EB1AD809-9698-40F3-87D3-9D8CAAC56968}" type="presParOf" srcId="{0B0EAC1D-D377-47C7-AB16-F0CD85FB0802}" destId="{A745D209-6DE4-4021-98D0-4E1E55F5FD76}" srcOrd="5" destOrd="0" presId="urn:microsoft.com/office/officeart/2005/8/layout/hierarchy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11D52E-7915-443F-895B-EB8A882CB03D}" type="doc">
      <dgm:prSet loTypeId="urn:microsoft.com/office/officeart/2005/8/layout/process2" loCatId="process" qsTypeId="urn:microsoft.com/office/officeart/2005/8/quickstyle/3d2" qsCatId="3D" csTypeId="urn:microsoft.com/office/officeart/2005/8/colors/colorful5" csCatId="colorful" phldr="1"/>
      <dgm:spPr/>
    </dgm:pt>
    <dgm:pt modelId="{1DC909C2-8374-419D-92F2-4E81B8818914}">
      <dgm:prSet phldrT="[Text]"/>
      <dgm:spPr/>
      <dgm:t>
        <a:bodyPr/>
        <a:lstStyle/>
        <a:p>
          <a:r>
            <a:rPr lang="en-US" b="1" dirty="0" smtClean="0">
              <a:solidFill>
                <a:schemeClr val="tx1"/>
              </a:solidFill>
            </a:rPr>
            <a:t>1. Phase of initiation</a:t>
          </a:r>
          <a:endParaRPr lang="en-US" b="1" dirty="0">
            <a:solidFill>
              <a:schemeClr val="tx1"/>
            </a:solidFill>
          </a:endParaRPr>
        </a:p>
      </dgm:t>
    </dgm:pt>
    <dgm:pt modelId="{194D6BDA-D10D-418E-B45A-9EFDA9F4339D}" type="parTrans" cxnId="{A9B1A86C-1EA7-4855-A547-B8441FECFE8E}">
      <dgm:prSet/>
      <dgm:spPr/>
      <dgm:t>
        <a:bodyPr/>
        <a:lstStyle/>
        <a:p>
          <a:endParaRPr lang="en-US"/>
        </a:p>
      </dgm:t>
    </dgm:pt>
    <dgm:pt modelId="{EA5E4859-B0AD-4B7D-B5F4-033AFEDCD6FC}" type="sibTrans" cxnId="{A9B1A86C-1EA7-4855-A547-B8441FECFE8E}">
      <dgm:prSet/>
      <dgm:spPr/>
      <dgm:t>
        <a:bodyPr/>
        <a:lstStyle/>
        <a:p>
          <a:endParaRPr lang="en-US"/>
        </a:p>
      </dgm:t>
    </dgm:pt>
    <dgm:pt modelId="{28E8204A-DEA6-474B-AE87-E8888B6D12CC}">
      <dgm:prSet phldrT="[Text]"/>
      <dgm:spPr/>
      <dgm:t>
        <a:bodyPr/>
        <a:lstStyle/>
        <a:p>
          <a:r>
            <a:rPr lang="en-US" b="1" dirty="0" smtClean="0">
              <a:solidFill>
                <a:schemeClr val="tx1"/>
              </a:solidFill>
            </a:rPr>
            <a:t>2. Phase of cyst formation</a:t>
          </a:r>
          <a:endParaRPr lang="en-US" b="1" dirty="0">
            <a:solidFill>
              <a:schemeClr val="tx1"/>
            </a:solidFill>
          </a:endParaRPr>
        </a:p>
      </dgm:t>
    </dgm:pt>
    <dgm:pt modelId="{077DEC9A-D4AE-471B-AC82-25650A4FA749}" type="parTrans" cxnId="{1416A981-FE65-48AC-BE12-B47EE6C5C426}">
      <dgm:prSet/>
      <dgm:spPr/>
      <dgm:t>
        <a:bodyPr/>
        <a:lstStyle/>
        <a:p>
          <a:endParaRPr lang="en-US"/>
        </a:p>
      </dgm:t>
    </dgm:pt>
    <dgm:pt modelId="{D1AC680F-6DB8-412C-B285-01680F8B2B2C}" type="sibTrans" cxnId="{1416A981-FE65-48AC-BE12-B47EE6C5C426}">
      <dgm:prSet/>
      <dgm:spPr/>
      <dgm:t>
        <a:bodyPr/>
        <a:lstStyle/>
        <a:p>
          <a:endParaRPr lang="en-US"/>
        </a:p>
      </dgm:t>
    </dgm:pt>
    <dgm:pt modelId="{B8A48E8B-9D92-4CA0-B09A-E411B8B77A57}">
      <dgm:prSet phldrT="[Text]"/>
      <dgm:spPr/>
      <dgm:t>
        <a:bodyPr/>
        <a:lstStyle/>
        <a:p>
          <a:r>
            <a:rPr lang="en-US" b="1" dirty="0" smtClean="0">
              <a:solidFill>
                <a:schemeClr val="tx1"/>
              </a:solidFill>
            </a:rPr>
            <a:t>3. Phase of enlargement</a:t>
          </a:r>
          <a:endParaRPr lang="en-US" b="1" dirty="0">
            <a:solidFill>
              <a:schemeClr val="tx1"/>
            </a:solidFill>
          </a:endParaRPr>
        </a:p>
      </dgm:t>
    </dgm:pt>
    <dgm:pt modelId="{88B63907-0C76-4D6E-BAAF-A035F3E81E0B}" type="parTrans" cxnId="{8FD80984-78BD-4A89-97C5-EF1AFDD236B8}">
      <dgm:prSet/>
      <dgm:spPr/>
      <dgm:t>
        <a:bodyPr/>
        <a:lstStyle/>
        <a:p>
          <a:endParaRPr lang="en-US"/>
        </a:p>
      </dgm:t>
    </dgm:pt>
    <dgm:pt modelId="{2B398EDF-7081-43CE-A6AA-F7F8DE356F22}" type="sibTrans" cxnId="{8FD80984-78BD-4A89-97C5-EF1AFDD236B8}">
      <dgm:prSet/>
      <dgm:spPr/>
      <dgm:t>
        <a:bodyPr/>
        <a:lstStyle/>
        <a:p>
          <a:endParaRPr lang="en-US"/>
        </a:p>
      </dgm:t>
    </dgm:pt>
    <dgm:pt modelId="{68BD30AA-C97B-4CFD-896A-F752D909D185}" type="pres">
      <dgm:prSet presAssocID="{B511D52E-7915-443F-895B-EB8A882CB03D}" presName="linearFlow" presStyleCnt="0">
        <dgm:presLayoutVars>
          <dgm:resizeHandles val="exact"/>
        </dgm:presLayoutVars>
      </dgm:prSet>
      <dgm:spPr/>
    </dgm:pt>
    <dgm:pt modelId="{86610711-53B1-41A9-9E01-8C07C1FC5243}" type="pres">
      <dgm:prSet presAssocID="{1DC909C2-8374-419D-92F2-4E81B8818914}" presName="node" presStyleLbl="node1" presStyleIdx="0" presStyleCnt="3" custScaleX="208333">
        <dgm:presLayoutVars>
          <dgm:bulletEnabled val="1"/>
        </dgm:presLayoutVars>
      </dgm:prSet>
      <dgm:spPr/>
      <dgm:t>
        <a:bodyPr/>
        <a:lstStyle/>
        <a:p>
          <a:endParaRPr lang="en-US"/>
        </a:p>
      </dgm:t>
    </dgm:pt>
    <dgm:pt modelId="{C7F19A55-2E3C-4FE8-9A40-360793E9ED21}" type="pres">
      <dgm:prSet presAssocID="{EA5E4859-B0AD-4B7D-B5F4-033AFEDCD6FC}" presName="sibTrans" presStyleLbl="sibTrans2D1" presStyleIdx="0" presStyleCnt="2"/>
      <dgm:spPr/>
      <dgm:t>
        <a:bodyPr/>
        <a:lstStyle/>
        <a:p>
          <a:endParaRPr lang="en-US"/>
        </a:p>
      </dgm:t>
    </dgm:pt>
    <dgm:pt modelId="{614E4774-DAA9-45F3-98B9-97BCF19F6504}" type="pres">
      <dgm:prSet presAssocID="{EA5E4859-B0AD-4B7D-B5F4-033AFEDCD6FC}" presName="connectorText" presStyleLbl="sibTrans2D1" presStyleIdx="0" presStyleCnt="2"/>
      <dgm:spPr/>
      <dgm:t>
        <a:bodyPr/>
        <a:lstStyle/>
        <a:p>
          <a:endParaRPr lang="en-US"/>
        </a:p>
      </dgm:t>
    </dgm:pt>
    <dgm:pt modelId="{A5E4C819-F63E-4C1D-997B-D9B68114E734}" type="pres">
      <dgm:prSet presAssocID="{28E8204A-DEA6-474B-AE87-E8888B6D12CC}" presName="node" presStyleLbl="node1" presStyleIdx="1" presStyleCnt="3" custScaleX="233333">
        <dgm:presLayoutVars>
          <dgm:bulletEnabled val="1"/>
        </dgm:presLayoutVars>
      </dgm:prSet>
      <dgm:spPr/>
      <dgm:t>
        <a:bodyPr/>
        <a:lstStyle/>
        <a:p>
          <a:endParaRPr lang="en-US"/>
        </a:p>
      </dgm:t>
    </dgm:pt>
    <dgm:pt modelId="{3DCE5CF4-9599-4924-86C3-082E5C42409E}" type="pres">
      <dgm:prSet presAssocID="{D1AC680F-6DB8-412C-B285-01680F8B2B2C}" presName="sibTrans" presStyleLbl="sibTrans2D1" presStyleIdx="1" presStyleCnt="2"/>
      <dgm:spPr/>
      <dgm:t>
        <a:bodyPr/>
        <a:lstStyle/>
        <a:p>
          <a:endParaRPr lang="en-US"/>
        </a:p>
      </dgm:t>
    </dgm:pt>
    <dgm:pt modelId="{9C85038E-08C2-48A5-9BE5-FF60259F2BBA}" type="pres">
      <dgm:prSet presAssocID="{D1AC680F-6DB8-412C-B285-01680F8B2B2C}" presName="connectorText" presStyleLbl="sibTrans2D1" presStyleIdx="1" presStyleCnt="2"/>
      <dgm:spPr/>
      <dgm:t>
        <a:bodyPr/>
        <a:lstStyle/>
        <a:p>
          <a:endParaRPr lang="en-US"/>
        </a:p>
      </dgm:t>
    </dgm:pt>
    <dgm:pt modelId="{9952B0E8-1CE2-46D4-8618-51912128C55B}" type="pres">
      <dgm:prSet presAssocID="{B8A48E8B-9D92-4CA0-B09A-E411B8B77A57}" presName="node" presStyleLbl="node1" presStyleIdx="2" presStyleCnt="3" custScaleX="150000">
        <dgm:presLayoutVars>
          <dgm:bulletEnabled val="1"/>
        </dgm:presLayoutVars>
      </dgm:prSet>
      <dgm:spPr/>
      <dgm:t>
        <a:bodyPr/>
        <a:lstStyle/>
        <a:p>
          <a:endParaRPr lang="en-US"/>
        </a:p>
      </dgm:t>
    </dgm:pt>
  </dgm:ptLst>
  <dgm:cxnLst>
    <dgm:cxn modelId="{05794A1C-AE9D-4425-AFA6-F7CB3BBB5EA2}" type="presOf" srcId="{EA5E4859-B0AD-4B7D-B5F4-033AFEDCD6FC}" destId="{C7F19A55-2E3C-4FE8-9A40-360793E9ED21}" srcOrd="0" destOrd="0" presId="urn:microsoft.com/office/officeart/2005/8/layout/process2"/>
    <dgm:cxn modelId="{96D4E0E3-E3AF-440C-B359-DA375CEAF173}" type="presOf" srcId="{28E8204A-DEA6-474B-AE87-E8888B6D12CC}" destId="{A5E4C819-F63E-4C1D-997B-D9B68114E734}" srcOrd="0" destOrd="0" presId="urn:microsoft.com/office/officeart/2005/8/layout/process2"/>
    <dgm:cxn modelId="{36704ECA-BF45-43DA-8A5A-4B0DF0008FAB}" type="presOf" srcId="{D1AC680F-6DB8-412C-B285-01680F8B2B2C}" destId="{3DCE5CF4-9599-4924-86C3-082E5C42409E}" srcOrd="0" destOrd="0" presId="urn:microsoft.com/office/officeart/2005/8/layout/process2"/>
    <dgm:cxn modelId="{A9B1A86C-1EA7-4855-A547-B8441FECFE8E}" srcId="{B511D52E-7915-443F-895B-EB8A882CB03D}" destId="{1DC909C2-8374-419D-92F2-4E81B8818914}" srcOrd="0" destOrd="0" parTransId="{194D6BDA-D10D-418E-B45A-9EFDA9F4339D}" sibTransId="{EA5E4859-B0AD-4B7D-B5F4-033AFEDCD6FC}"/>
    <dgm:cxn modelId="{8FD80984-78BD-4A89-97C5-EF1AFDD236B8}" srcId="{B511D52E-7915-443F-895B-EB8A882CB03D}" destId="{B8A48E8B-9D92-4CA0-B09A-E411B8B77A57}" srcOrd="2" destOrd="0" parTransId="{88B63907-0C76-4D6E-BAAF-A035F3E81E0B}" sibTransId="{2B398EDF-7081-43CE-A6AA-F7F8DE356F22}"/>
    <dgm:cxn modelId="{90F1358B-D162-458C-A220-B7A6A74791ED}" type="presOf" srcId="{B8A48E8B-9D92-4CA0-B09A-E411B8B77A57}" destId="{9952B0E8-1CE2-46D4-8618-51912128C55B}" srcOrd="0" destOrd="0" presId="urn:microsoft.com/office/officeart/2005/8/layout/process2"/>
    <dgm:cxn modelId="{607EA7B2-CF78-4B47-BDF2-6593540BE72C}" type="presOf" srcId="{D1AC680F-6DB8-412C-B285-01680F8B2B2C}" destId="{9C85038E-08C2-48A5-9BE5-FF60259F2BBA}" srcOrd="1" destOrd="0" presId="urn:microsoft.com/office/officeart/2005/8/layout/process2"/>
    <dgm:cxn modelId="{299BB0B3-771E-4C3B-A598-6D91F71024C0}" type="presOf" srcId="{B511D52E-7915-443F-895B-EB8A882CB03D}" destId="{68BD30AA-C97B-4CFD-896A-F752D909D185}" srcOrd="0" destOrd="0" presId="urn:microsoft.com/office/officeart/2005/8/layout/process2"/>
    <dgm:cxn modelId="{736BB0E2-B3EA-4867-96DB-0D7F563D7773}" type="presOf" srcId="{1DC909C2-8374-419D-92F2-4E81B8818914}" destId="{86610711-53B1-41A9-9E01-8C07C1FC5243}" srcOrd="0" destOrd="0" presId="urn:microsoft.com/office/officeart/2005/8/layout/process2"/>
    <dgm:cxn modelId="{1416A981-FE65-48AC-BE12-B47EE6C5C426}" srcId="{B511D52E-7915-443F-895B-EB8A882CB03D}" destId="{28E8204A-DEA6-474B-AE87-E8888B6D12CC}" srcOrd="1" destOrd="0" parTransId="{077DEC9A-D4AE-471B-AC82-25650A4FA749}" sibTransId="{D1AC680F-6DB8-412C-B285-01680F8B2B2C}"/>
    <dgm:cxn modelId="{F4EA871F-305A-40E7-9CD6-71897AC62F27}" type="presOf" srcId="{EA5E4859-B0AD-4B7D-B5F4-033AFEDCD6FC}" destId="{614E4774-DAA9-45F3-98B9-97BCF19F6504}" srcOrd="1" destOrd="0" presId="urn:microsoft.com/office/officeart/2005/8/layout/process2"/>
    <dgm:cxn modelId="{E0564229-7279-4EB1-ACAE-FFABB29F99F4}" type="presParOf" srcId="{68BD30AA-C97B-4CFD-896A-F752D909D185}" destId="{86610711-53B1-41A9-9E01-8C07C1FC5243}" srcOrd="0" destOrd="0" presId="urn:microsoft.com/office/officeart/2005/8/layout/process2"/>
    <dgm:cxn modelId="{E15D930C-04AA-490D-9901-E8BC0B0B8DFB}" type="presParOf" srcId="{68BD30AA-C97B-4CFD-896A-F752D909D185}" destId="{C7F19A55-2E3C-4FE8-9A40-360793E9ED21}" srcOrd="1" destOrd="0" presId="urn:microsoft.com/office/officeart/2005/8/layout/process2"/>
    <dgm:cxn modelId="{9EAA4652-0613-42B1-AF88-2479E4084AD5}" type="presParOf" srcId="{C7F19A55-2E3C-4FE8-9A40-360793E9ED21}" destId="{614E4774-DAA9-45F3-98B9-97BCF19F6504}" srcOrd="0" destOrd="0" presId="urn:microsoft.com/office/officeart/2005/8/layout/process2"/>
    <dgm:cxn modelId="{32CF3BE3-F5C1-4A45-927F-1E35A9827854}" type="presParOf" srcId="{68BD30AA-C97B-4CFD-896A-F752D909D185}" destId="{A5E4C819-F63E-4C1D-997B-D9B68114E734}" srcOrd="2" destOrd="0" presId="urn:microsoft.com/office/officeart/2005/8/layout/process2"/>
    <dgm:cxn modelId="{8F28CBC3-0253-4135-BFAC-CCAA1FC6BF3A}" type="presParOf" srcId="{68BD30AA-C97B-4CFD-896A-F752D909D185}" destId="{3DCE5CF4-9599-4924-86C3-082E5C42409E}" srcOrd="3" destOrd="0" presId="urn:microsoft.com/office/officeart/2005/8/layout/process2"/>
    <dgm:cxn modelId="{3FAA6C71-074A-4E77-B4C0-24B090F55CB5}" type="presParOf" srcId="{3DCE5CF4-9599-4924-86C3-082E5C42409E}" destId="{9C85038E-08C2-48A5-9BE5-FF60259F2BBA}" srcOrd="0" destOrd="0" presId="urn:microsoft.com/office/officeart/2005/8/layout/process2"/>
    <dgm:cxn modelId="{DE469027-AB39-4E24-A284-C86E4B67B910}" type="presParOf" srcId="{68BD30AA-C97B-4CFD-896A-F752D909D185}" destId="{9952B0E8-1CE2-46D4-8618-51912128C55B}" srcOrd="4" destOrd="0" presId="urn:microsoft.com/office/officeart/2005/8/layout/process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11D52E-7915-443F-895B-EB8A882CB03D}" type="doc">
      <dgm:prSet loTypeId="urn:microsoft.com/office/officeart/2005/8/layout/process2" loCatId="process" qsTypeId="urn:microsoft.com/office/officeart/2005/8/quickstyle/3d2" qsCatId="3D" csTypeId="urn:microsoft.com/office/officeart/2005/8/colors/colorful5" csCatId="colorful" phldr="1"/>
      <dgm:spPr/>
    </dgm:pt>
    <dgm:pt modelId="{1DC909C2-8374-419D-92F2-4E81B8818914}">
      <dgm:prSet phldrT="[Text]"/>
      <dgm:spPr/>
      <dgm:t>
        <a:bodyPr/>
        <a:lstStyle/>
        <a:p>
          <a:r>
            <a:rPr lang="en-US" b="1" dirty="0" smtClean="0">
              <a:solidFill>
                <a:schemeClr val="tx1"/>
              </a:solidFill>
            </a:rPr>
            <a:t>1. Phase of initiation</a:t>
          </a:r>
          <a:endParaRPr lang="en-US" b="1" dirty="0">
            <a:solidFill>
              <a:schemeClr val="tx1"/>
            </a:solidFill>
          </a:endParaRPr>
        </a:p>
      </dgm:t>
    </dgm:pt>
    <dgm:pt modelId="{194D6BDA-D10D-418E-B45A-9EFDA9F4339D}" type="parTrans" cxnId="{A9B1A86C-1EA7-4855-A547-B8441FECFE8E}">
      <dgm:prSet/>
      <dgm:spPr/>
      <dgm:t>
        <a:bodyPr/>
        <a:lstStyle/>
        <a:p>
          <a:endParaRPr lang="en-US"/>
        </a:p>
      </dgm:t>
    </dgm:pt>
    <dgm:pt modelId="{EA5E4859-B0AD-4B7D-B5F4-033AFEDCD6FC}" type="sibTrans" cxnId="{A9B1A86C-1EA7-4855-A547-B8441FECFE8E}">
      <dgm:prSet/>
      <dgm:spPr/>
      <dgm:t>
        <a:bodyPr/>
        <a:lstStyle/>
        <a:p>
          <a:endParaRPr lang="en-US"/>
        </a:p>
      </dgm:t>
    </dgm:pt>
    <dgm:pt modelId="{28E8204A-DEA6-474B-AE87-E8888B6D12CC}">
      <dgm:prSet phldrT="[Text]"/>
      <dgm:spPr/>
      <dgm:t>
        <a:bodyPr/>
        <a:lstStyle/>
        <a:p>
          <a:r>
            <a:rPr lang="en-US" b="1" dirty="0" smtClean="0">
              <a:solidFill>
                <a:schemeClr val="tx1"/>
              </a:solidFill>
            </a:rPr>
            <a:t>2. Phase of cyst formation</a:t>
          </a:r>
          <a:endParaRPr lang="en-US" b="1" dirty="0">
            <a:solidFill>
              <a:schemeClr val="tx1"/>
            </a:solidFill>
          </a:endParaRPr>
        </a:p>
      </dgm:t>
    </dgm:pt>
    <dgm:pt modelId="{077DEC9A-D4AE-471B-AC82-25650A4FA749}" type="parTrans" cxnId="{1416A981-FE65-48AC-BE12-B47EE6C5C426}">
      <dgm:prSet/>
      <dgm:spPr/>
      <dgm:t>
        <a:bodyPr/>
        <a:lstStyle/>
        <a:p>
          <a:endParaRPr lang="en-US"/>
        </a:p>
      </dgm:t>
    </dgm:pt>
    <dgm:pt modelId="{D1AC680F-6DB8-412C-B285-01680F8B2B2C}" type="sibTrans" cxnId="{1416A981-FE65-48AC-BE12-B47EE6C5C426}">
      <dgm:prSet/>
      <dgm:spPr/>
      <dgm:t>
        <a:bodyPr/>
        <a:lstStyle/>
        <a:p>
          <a:endParaRPr lang="en-US"/>
        </a:p>
      </dgm:t>
    </dgm:pt>
    <dgm:pt modelId="{B8A48E8B-9D92-4CA0-B09A-E411B8B77A57}">
      <dgm:prSet phldrT="[Text]"/>
      <dgm:spPr/>
      <dgm:t>
        <a:bodyPr/>
        <a:lstStyle/>
        <a:p>
          <a:r>
            <a:rPr lang="en-US" b="1" dirty="0" smtClean="0">
              <a:solidFill>
                <a:schemeClr val="tx1"/>
              </a:solidFill>
            </a:rPr>
            <a:t>3. Phase of enlargement</a:t>
          </a:r>
          <a:endParaRPr lang="en-US" b="1" dirty="0">
            <a:solidFill>
              <a:schemeClr val="tx1"/>
            </a:solidFill>
          </a:endParaRPr>
        </a:p>
      </dgm:t>
    </dgm:pt>
    <dgm:pt modelId="{88B63907-0C76-4D6E-BAAF-A035F3E81E0B}" type="parTrans" cxnId="{8FD80984-78BD-4A89-97C5-EF1AFDD236B8}">
      <dgm:prSet/>
      <dgm:spPr/>
      <dgm:t>
        <a:bodyPr/>
        <a:lstStyle/>
        <a:p>
          <a:endParaRPr lang="en-US"/>
        </a:p>
      </dgm:t>
    </dgm:pt>
    <dgm:pt modelId="{2B398EDF-7081-43CE-A6AA-F7F8DE356F22}" type="sibTrans" cxnId="{8FD80984-78BD-4A89-97C5-EF1AFDD236B8}">
      <dgm:prSet/>
      <dgm:spPr/>
      <dgm:t>
        <a:bodyPr/>
        <a:lstStyle/>
        <a:p>
          <a:endParaRPr lang="en-US"/>
        </a:p>
      </dgm:t>
    </dgm:pt>
    <dgm:pt modelId="{68BD30AA-C97B-4CFD-896A-F752D909D185}" type="pres">
      <dgm:prSet presAssocID="{B511D52E-7915-443F-895B-EB8A882CB03D}" presName="linearFlow" presStyleCnt="0">
        <dgm:presLayoutVars>
          <dgm:resizeHandles val="exact"/>
        </dgm:presLayoutVars>
      </dgm:prSet>
      <dgm:spPr/>
    </dgm:pt>
    <dgm:pt modelId="{86610711-53B1-41A9-9E01-8C07C1FC5243}" type="pres">
      <dgm:prSet presAssocID="{1DC909C2-8374-419D-92F2-4E81B8818914}" presName="node" presStyleLbl="node1" presStyleIdx="0" presStyleCnt="3" custScaleX="208333">
        <dgm:presLayoutVars>
          <dgm:bulletEnabled val="1"/>
        </dgm:presLayoutVars>
      </dgm:prSet>
      <dgm:spPr/>
      <dgm:t>
        <a:bodyPr/>
        <a:lstStyle/>
        <a:p>
          <a:endParaRPr lang="en-US"/>
        </a:p>
      </dgm:t>
    </dgm:pt>
    <dgm:pt modelId="{C7F19A55-2E3C-4FE8-9A40-360793E9ED21}" type="pres">
      <dgm:prSet presAssocID="{EA5E4859-B0AD-4B7D-B5F4-033AFEDCD6FC}" presName="sibTrans" presStyleLbl="sibTrans2D1" presStyleIdx="0" presStyleCnt="2"/>
      <dgm:spPr/>
      <dgm:t>
        <a:bodyPr/>
        <a:lstStyle/>
        <a:p>
          <a:endParaRPr lang="en-US"/>
        </a:p>
      </dgm:t>
    </dgm:pt>
    <dgm:pt modelId="{614E4774-DAA9-45F3-98B9-97BCF19F6504}" type="pres">
      <dgm:prSet presAssocID="{EA5E4859-B0AD-4B7D-B5F4-033AFEDCD6FC}" presName="connectorText" presStyleLbl="sibTrans2D1" presStyleIdx="0" presStyleCnt="2"/>
      <dgm:spPr/>
      <dgm:t>
        <a:bodyPr/>
        <a:lstStyle/>
        <a:p>
          <a:endParaRPr lang="en-US"/>
        </a:p>
      </dgm:t>
    </dgm:pt>
    <dgm:pt modelId="{A5E4C819-F63E-4C1D-997B-D9B68114E734}" type="pres">
      <dgm:prSet presAssocID="{28E8204A-DEA6-474B-AE87-E8888B6D12CC}" presName="node" presStyleLbl="node1" presStyleIdx="1" presStyleCnt="3" custScaleX="233333">
        <dgm:presLayoutVars>
          <dgm:bulletEnabled val="1"/>
        </dgm:presLayoutVars>
      </dgm:prSet>
      <dgm:spPr/>
      <dgm:t>
        <a:bodyPr/>
        <a:lstStyle/>
        <a:p>
          <a:endParaRPr lang="en-US"/>
        </a:p>
      </dgm:t>
    </dgm:pt>
    <dgm:pt modelId="{3DCE5CF4-9599-4924-86C3-082E5C42409E}" type="pres">
      <dgm:prSet presAssocID="{D1AC680F-6DB8-412C-B285-01680F8B2B2C}" presName="sibTrans" presStyleLbl="sibTrans2D1" presStyleIdx="1" presStyleCnt="2"/>
      <dgm:spPr/>
      <dgm:t>
        <a:bodyPr/>
        <a:lstStyle/>
        <a:p>
          <a:endParaRPr lang="en-US"/>
        </a:p>
      </dgm:t>
    </dgm:pt>
    <dgm:pt modelId="{9C85038E-08C2-48A5-9BE5-FF60259F2BBA}" type="pres">
      <dgm:prSet presAssocID="{D1AC680F-6DB8-412C-B285-01680F8B2B2C}" presName="connectorText" presStyleLbl="sibTrans2D1" presStyleIdx="1" presStyleCnt="2"/>
      <dgm:spPr/>
      <dgm:t>
        <a:bodyPr/>
        <a:lstStyle/>
        <a:p>
          <a:endParaRPr lang="en-US"/>
        </a:p>
      </dgm:t>
    </dgm:pt>
    <dgm:pt modelId="{9952B0E8-1CE2-46D4-8618-51912128C55B}" type="pres">
      <dgm:prSet presAssocID="{B8A48E8B-9D92-4CA0-B09A-E411B8B77A57}" presName="node" presStyleLbl="node1" presStyleIdx="2" presStyleCnt="3" custScaleX="150000">
        <dgm:presLayoutVars>
          <dgm:bulletEnabled val="1"/>
        </dgm:presLayoutVars>
      </dgm:prSet>
      <dgm:spPr/>
      <dgm:t>
        <a:bodyPr/>
        <a:lstStyle/>
        <a:p>
          <a:endParaRPr lang="en-US"/>
        </a:p>
      </dgm:t>
    </dgm:pt>
  </dgm:ptLst>
  <dgm:cxnLst>
    <dgm:cxn modelId="{1F606234-C28E-4667-BEA5-1745FCD4B831}" type="presOf" srcId="{EA5E4859-B0AD-4B7D-B5F4-033AFEDCD6FC}" destId="{C7F19A55-2E3C-4FE8-9A40-360793E9ED21}" srcOrd="0" destOrd="0" presId="urn:microsoft.com/office/officeart/2005/8/layout/process2"/>
    <dgm:cxn modelId="{67CE5E90-3CF0-49F7-B7CA-5DDAECDFB697}" type="presOf" srcId="{B8A48E8B-9D92-4CA0-B09A-E411B8B77A57}" destId="{9952B0E8-1CE2-46D4-8618-51912128C55B}" srcOrd="0" destOrd="0" presId="urn:microsoft.com/office/officeart/2005/8/layout/process2"/>
    <dgm:cxn modelId="{251882C0-8714-42C8-BB48-85CD734AFE78}" type="presOf" srcId="{D1AC680F-6DB8-412C-B285-01680F8B2B2C}" destId="{9C85038E-08C2-48A5-9BE5-FF60259F2BBA}" srcOrd="1" destOrd="0" presId="urn:microsoft.com/office/officeart/2005/8/layout/process2"/>
    <dgm:cxn modelId="{A9B1A86C-1EA7-4855-A547-B8441FECFE8E}" srcId="{B511D52E-7915-443F-895B-EB8A882CB03D}" destId="{1DC909C2-8374-419D-92F2-4E81B8818914}" srcOrd="0" destOrd="0" parTransId="{194D6BDA-D10D-418E-B45A-9EFDA9F4339D}" sibTransId="{EA5E4859-B0AD-4B7D-B5F4-033AFEDCD6FC}"/>
    <dgm:cxn modelId="{3449F891-CDFE-4148-8176-E3688C71E4FF}" type="presOf" srcId="{B511D52E-7915-443F-895B-EB8A882CB03D}" destId="{68BD30AA-C97B-4CFD-896A-F752D909D185}" srcOrd="0" destOrd="0" presId="urn:microsoft.com/office/officeart/2005/8/layout/process2"/>
    <dgm:cxn modelId="{8FD80984-78BD-4A89-97C5-EF1AFDD236B8}" srcId="{B511D52E-7915-443F-895B-EB8A882CB03D}" destId="{B8A48E8B-9D92-4CA0-B09A-E411B8B77A57}" srcOrd="2" destOrd="0" parTransId="{88B63907-0C76-4D6E-BAAF-A035F3E81E0B}" sibTransId="{2B398EDF-7081-43CE-A6AA-F7F8DE356F22}"/>
    <dgm:cxn modelId="{8B3D4BF2-4F77-4F7F-9295-1DFBDBEDE312}" type="presOf" srcId="{EA5E4859-B0AD-4B7D-B5F4-033AFEDCD6FC}" destId="{614E4774-DAA9-45F3-98B9-97BCF19F6504}" srcOrd="1" destOrd="0" presId="urn:microsoft.com/office/officeart/2005/8/layout/process2"/>
    <dgm:cxn modelId="{F6685CCE-C5E6-47BE-B97A-06F5BD015F83}" type="presOf" srcId="{1DC909C2-8374-419D-92F2-4E81B8818914}" destId="{86610711-53B1-41A9-9E01-8C07C1FC5243}" srcOrd="0" destOrd="0" presId="urn:microsoft.com/office/officeart/2005/8/layout/process2"/>
    <dgm:cxn modelId="{3ACAE5DA-842C-4BDB-919B-2382EE2C49E2}" type="presOf" srcId="{28E8204A-DEA6-474B-AE87-E8888B6D12CC}" destId="{A5E4C819-F63E-4C1D-997B-D9B68114E734}" srcOrd="0" destOrd="0" presId="urn:microsoft.com/office/officeart/2005/8/layout/process2"/>
    <dgm:cxn modelId="{CE8C6A33-DCBB-4A20-B4C7-DC759F98B675}" type="presOf" srcId="{D1AC680F-6DB8-412C-B285-01680F8B2B2C}" destId="{3DCE5CF4-9599-4924-86C3-082E5C42409E}" srcOrd="0" destOrd="0" presId="urn:microsoft.com/office/officeart/2005/8/layout/process2"/>
    <dgm:cxn modelId="{1416A981-FE65-48AC-BE12-B47EE6C5C426}" srcId="{B511D52E-7915-443F-895B-EB8A882CB03D}" destId="{28E8204A-DEA6-474B-AE87-E8888B6D12CC}" srcOrd="1" destOrd="0" parTransId="{077DEC9A-D4AE-471B-AC82-25650A4FA749}" sibTransId="{D1AC680F-6DB8-412C-B285-01680F8B2B2C}"/>
    <dgm:cxn modelId="{D35945D7-8D41-46B6-BDDB-65391E57F379}" type="presParOf" srcId="{68BD30AA-C97B-4CFD-896A-F752D909D185}" destId="{86610711-53B1-41A9-9E01-8C07C1FC5243}" srcOrd="0" destOrd="0" presId="urn:microsoft.com/office/officeart/2005/8/layout/process2"/>
    <dgm:cxn modelId="{65A62E2E-1B26-4EFF-AE5D-4DA4C10D4B3C}" type="presParOf" srcId="{68BD30AA-C97B-4CFD-896A-F752D909D185}" destId="{C7F19A55-2E3C-4FE8-9A40-360793E9ED21}" srcOrd="1" destOrd="0" presId="urn:microsoft.com/office/officeart/2005/8/layout/process2"/>
    <dgm:cxn modelId="{E5C79E5E-0D98-490C-B317-67B075578A4A}" type="presParOf" srcId="{C7F19A55-2E3C-4FE8-9A40-360793E9ED21}" destId="{614E4774-DAA9-45F3-98B9-97BCF19F6504}" srcOrd="0" destOrd="0" presId="urn:microsoft.com/office/officeart/2005/8/layout/process2"/>
    <dgm:cxn modelId="{3640799E-7268-4EF2-90AF-4B673C2D0F8A}" type="presParOf" srcId="{68BD30AA-C97B-4CFD-896A-F752D909D185}" destId="{A5E4C819-F63E-4C1D-997B-D9B68114E734}" srcOrd="2" destOrd="0" presId="urn:microsoft.com/office/officeart/2005/8/layout/process2"/>
    <dgm:cxn modelId="{F6BEF1D0-A005-4372-91EE-C55A08069ABA}" type="presParOf" srcId="{68BD30AA-C97B-4CFD-896A-F752D909D185}" destId="{3DCE5CF4-9599-4924-86C3-082E5C42409E}" srcOrd="3" destOrd="0" presId="urn:microsoft.com/office/officeart/2005/8/layout/process2"/>
    <dgm:cxn modelId="{44615261-BBEC-4D6F-879D-011BED878198}" type="presParOf" srcId="{3DCE5CF4-9599-4924-86C3-082E5C42409E}" destId="{9C85038E-08C2-48A5-9BE5-FF60259F2BBA}" srcOrd="0" destOrd="0" presId="urn:microsoft.com/office/officeart/2005/8/layout/process2"/>
    <dgm:cxn modelId="{154542AB-FA87-4CC0-974A-59007BFEAF84}" type="presParOf" srcId="{68BD30AA-C97B-4CFD-896A-F752D909D185}" destId="{9952B0E8-1CE2-46D4-8618-51912128C55B}" srcOrd="4" destOrd="0" presId="urn:microsoft.com/office/officeart/2005/8/layout/process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54545-782B-4F48-A691-6518CA4CB556}">
      <dsp:nvSpPr>
        <dsp:cNvPr id="0" name=""/>
        <dsp:cNvSpPr/>
      </dsp:nvSpPr>
      <dsp:spPr>
        <a:xfrm>
          <a:off x="151788" y="98554"/>
          <a:ext cx="2069455" cy="817213"/>
        </a:xfrm>
        <a:prstGeom prst="rect">
          <a:avLst/>
        </a:prstGeom>
        <a:gradFill rotWithShape="0">
          <a:gsLst>
            <a:gs pos="0">
              <a:schemeClr val="accent2">
                <a:hueOff val="0"/>
                <a:satOff val="0"/>
                <a:lumOff val="0"/>
                <a:alphaOff val="0"/>
                <a:tint val="96000"/>
                <a:satMod val="130000"/>
                <a:lumMod val="114000"/>
              </a:schemeClr>
            </a:gs>
            <a:gs pos="60000">
              <a:schemeClr val="accent2">
                <a:hueOff val="0"/>
                <a:satOff val="0"/>
                <a:lumOff val="0"/>
                <a:alphaOff val="0"/>
                <a:tint val="100000"/>
                <a:satMod val="106000"/>
                <a:lumMod val="110000"/>
              </a:schemeClr>
            </a:gs>
            <a:gs pos="100000">
              <a:schemeClr val="accent2">
                <a:hueOff val="0"/>
                <a:satOff val="0"/>
                <a:lumOff val="0"/>
                <a:alphaOff val="0"/>
              </a:schemeClr>
            </a:gs>
          </a:gsLst>
          <a:lin ang="5400000" scaled="0"/>
        </a:gradFill>
        <a:ln>
          <a:noFill/>
        </a:ln>
        <a:effectLst>
          <a:outerShdw blurRad="47625" dist="38100" dir="5400000" sy="98000" rotWithShape="0">
            <a:srgbClr val="000000">
              <a:alpha val="4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smtClean="0"/>
            <a:t>Derived from Rests of Malassez</a:t>
          </a:r>
          <a:endParaRPr lang="en-US" sz="1700" b="1" kern="1200" dirty="0"/>
        </a:p>
      </dsp:txBody>
      <dsp:txXfrm>
        <a:off x="151788" y="98554"/>
        <a:ext cx="2069455" cy="817213"/>
      </dsp:txXfrm>
    </dsp:sp>
    <dsp:sp modelId="{85036C7E-58D7-4392-8205-63330386DB32}">
      <dsp:nvSpPr>
        <dsp:cNvPr id="0" name=""/>
        <dsp:cNvSpPr/>
      </dsp:nvSpPr>
      <dsp:spPr>
        <a:xfrm>
          <a:off x="151788" y="955283"/>
          <a:ext cx="2069455" cy="229679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a:outerShdw blurRad="47625" dist="38100" dir="5400000" sy="98000" rotWithShape="0">
            <a:srgbClr val="000000">
              <a:alpha val="48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smtClean="0"/>
            <a:t>Periapical cyst</a:t>
          </a:r>
          <a:endParaRPr lang="en-US" sz="1800" b="1" kern="1200" dirty="0"/>
        </a:p>
        <a:p>
          <a:pPr marL="171450" lvl="1" indent="-171450" algn="l" defTabSz="800100">
            <a:lnSpc>
              <a:spcPct val="90000"/>
            </a:lnSpc>
            <a:spcBef>
              <a:spcPct val="0"/>
            </a:spcBef>
            <a:spcAft>
              <a:spcPct val="15000"/>
            </a:spcAft>
            <a:buChar char="••"/>
          </a:pPr>
          <a:endParaRPr lang="en-US" sz="1800" b="1" kern="1200" dirty="0"/>
        </a:p>
        <a:p>
          <a:pPr marL="171450" lvl="1" indent="-171450" algn="l" defTabSz="800100">
            <a:lnSpc>
              <a:spcPct val="90000"/>
            </a:lnSpc>
            <a:spcBef>
              <a:spcPct val="0"/>
            </a:spcBef>
            <a:spcAft>
              <a:spcPct val="15000"/>
            </a:spcAft>
            <a:buChar char="••"/>
          </a:pPr>
          <a:r>
            <a:rPr lang="en-US" sz="1800" b="1" kern="1200" dirty="0" smtClean="0"/>
            <a:t>Residual cyst</a:t>
          </a:r>
          <a:endParaRPr lang="en-US" sz="1800" b="1" kern="1200" dirty="0"/>
        </a:p>
      </dsp:txBody>
      <dsp:txXfrm>
        <a:off x="151788" y="955283"/>
        <a:ext cx="2069455" cy="2296792"/>
      </dsp:txXfrm>
    </dsp:sp>
    <dsp:sp modelId="{BCE629EB-A7A7-4AB5-938A-4F668EA10039}">
      <dsp:nvSpPr>
        <dsp:cNvPr id="0" name=""/>
        <dsp:cNvSpPr/>
      </dsp:nvSpPr>
      <dsp:spPr>
        <a:xfrm>
          <a:off x="2361842" y="169219"/>
          <a:ext cx="2069455" cy="817213"/>
        </a:xfrm>
        <a:prstGeom prst="rect">
          <a:avLst/>
        </a:prstGeom>
        <a:gradFill rotWithShape="0">
          <a:gsLst>
            <a:gs pos="0">
              <a:schemeClr val="accent2">
                <a:hueOff val="142856"/>
                <a:satOff val="-16031"/>
                <a:lumOff val="2745"/>
                <a:alphaOff val="0"/>
                <a:tint val="96000"/>
                <a:satMod val="130000"/>
                <a:lumMod val="114000"/>
              </a:schemeClr>
            </a:gs>
            <a:gs pos="60000">
              <a:schemeClr val="accent2">
                <a:hueOff val="142856"/>
                <a:satOff val="-16031"/>
                <a:lumOff val="2745"/>
                <a:alphaOff val="0"/>
                <a:tint val="100000"/>
                <a:satMod val="106000"/>
                <a:lumMod val="110000"/>
              </a:schemeClr>
            </a:gs>
            <a:gs pos="100000">
              <a:schemeClr val="accent2">
                <a:hueOff val="142856"/>
                <a:satOff val="-16031"/>
                <a:lumOff val="2745"/>
                <a:alphaOff val="0"/>
              </a:schemeClr>
            </a:gs>
          </a:gsLst>
          <a:lin ang="5400000" scaled="0"/>
        </a:gradFill>
        <a:ln>
          <a:noFill/>
        </a:ln>
        <a:effectLst>
          <a:outerShdw blurRad="47625" dist="38100" dir="5400000" sy="98000" rotWithShape="0">
            <a:srgbClr val="000000">
              <a:alpha val="4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smtClean="0"/>
            <a:t>Derived form Reduced Enamel Epithelium</a:t>
          </a:r>
          <a:endParaRPr lang="en-US" sz="1700" b="1" kern="1200" dirty="0"/>
        </a:p>
      </dsp:txBody>
      <dsp:txXfrm>
        <a:off x="2361842" y="169219"/>
        <a:ext cx="2069455" cy="817213"/>
      </dsp:txXfrm>
    </dsp:sp>
    <dsp:sp modelId="{ECB024A9-5F12-4D73-B14E-CDEBC9E0567B}">
      <dsp:nvSpPr>
        <dsp:cNvPr id="0" name=""/>
        <dsp:cNvSpPr/>
      </dsp:nvSpPr>
      <dsp:spPr>
        <a:xfrm>
          <a:off x="2361842" y="1040419"/>
          <a:ext cx="2069455" cy="2188820"/>
        </a:xfrm>
        <a:prstGeom prst="rect">
          <a:avLst/>
        </a:prstGeom>
        <a:solidFill>
          <a:schemeClr val="accent2">
            <a:tint val="40000"/>
            <a:alpha val="90000"/>
            <a:hueOff val="-33077"/>
            <a:satOff val="-12640"/>
            <a:lumOff val="-171"/>
            <a:alphaOff val="0"/>
          </a:schemeClr>
        </a:solidFill>
        <a:ln w="12700" cap="flat" cmpd="sng" algn="ctr">
          <a:solidFill>
            <a:schemeClr val="accent2">
              <a:tint val="40000"/>
              <a:alpha val="90000"/>
              <a:hueOff val="-33077"/>
              <a:satOff val="-12640"/>
              <a:lumOff val="-171"/>
              <a:alphaOff val="0"/>
            </a:schemeClr>
          </a:solidFill>
          <a:prstDash val="solid"/>
        </a:ln>
        <a:effectLst>
          <a:outerShdw blurRad="47625" dist="38100" dir="5400000" sy="98000" rotWithShape="0">
            <a:srgbClr val="000000">
              <a:alpha val="48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smtClean="0"/>
            <a:t>Dentigerous cyst</a:t>
          </a:r>
          <a:endParaRPr lang="en-US" sz="1600" b="1" kern="1200" dirty="0"/>
        </a:p>
        <a:p>
          <a:pPr marL="171450" lvl="1" indent="-171450" algn="l" defTabSz="711200">
            <a:lnSpc>
              <a:spcPct val="90000"/>
            </a:lnSpc>
            <a:spcBef>
              <a:spcPct val="0"/>
            </a:spcBef>
            <a:spcAft>
              <a:spcPct val="15000"/>
            </a:spcAft>
            <a:buChar char="••"/>
          </a:pPr>
          <a:endParaRPr lang="en-US" sz="1600" b="1" kern="1200" dirty="0"/>
        </a:p>
        <a:p>
          <a:pPr marL="171450" lvl="1" indent="-171450" algn="l" defTabSz="711200">
            <a:lnSpc>
              <a:spcPct val="90000"/>
            </a:lnSpc>
            <a:spcBef>
              <a:spcPct val="0"/>
            </a:spcBef>
            <a:spcAft>
              <a:spcPct val="15000"/>
            </a:spcAft>
            <a:buChar char="••"/>
          </a:pPr>
          <a:r>
            <a:rPr lang="en-US" sz="1600" b="1" kern="1200" dirty="0" smtClean="0"/>
            <a:t>Eruption cyst</a:t>
          </a:r>
          <a:endParaRPr lang="en-US" sz="1600" b="1" kern="1200" dirty="0"/>
        </a:p>
      </dsp:txBody>
      <dsp:txXfrm>
        <a:off x="2361842" y="1040419"/>
        <a:ext cx="2069455" cy="2188820"/>
      </dsp:txXfrm>
    </dsp:sp>
    <dsp:sp modelId="{3B2EDB80-0910-49C8-B6C0-CB7C6406299B}">
      <dsp:nvSpPr>
        <dsp:cNvPr id="0" name=""/>
        <dsp:cNvSpPr/>
      </dsp:nvSpPr>
      <dsp:spPr>
        <a:xfrm>
          <a:off x="4721021" y="142226"/>
          <a:ext cx="2274703" cy="817213"/>
        </a:xfrm>
        <a:prstGeom prst="rect">
          <a:avLst/>
        </a:prstGeom>
        <a:gradFill rotWithShape="0">
          <a:gsLst>
            <a:gs pos="0">
              <a:schemeClr val="accent2">
                <a:hueOff val="285712"/>
                <a:satOff val="-32061"/>
                <a:lumOff val="5491"/>
                <a:alphaOff val="0"/>
                <a:tint val="96000"/>
                <a:satMod val="130000"/>
                <a:lumMod val="114000"/>
              </a:schemeClr>
            </a:gs>
            <a:gs pos="60000">
              <a:schemeClr val="accent2">
                <a:hueOff val="285712"/>
                <a:satOff val="-32061"/>
                <a:lumOff val="5491"/>
                <a:alphaOff val="0"/>
                <a:tint val="100000"/>
                <a:satMod val="106000"/>
                <a:lumMod val="110000"/>
              </a:schemeClr>
            </a:gs>
            <a:gs pos="100000">
              <a:schemeClr val="accent2">
                <a:hueOff val="285712"/>
                <a:satOff val="-32061"/>
                <a:lumOff val="5491"/>
                <a:alphaOff val="0"/>
              </a:schemeClr>
            </a:gs>
          </a:gsLst>
          <a:lin ang="5400000" scaled="0"/>
        </a:gradFill>
        <a:ln>
          <a:noFill/>
        </a:ln>
        <a:effectLst>
          <a:outerShdw blurRad="47625" dist="38100" dir="5400000" sy="98000" rotWithShape="0">
            <a:srgbClr val="000000">
              <a:alpha val="4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smtClean="0"/>
            <a:t>Derived from Dental Lamina</a:t>
          </a:r>
          <a:endParaRPr lang="en-US" sz="1700" b="1" kern="1200" dirty="0"/>
        </a:p>
      </dsp:txBody>
      <dsp:txXfrm>
        <a:off x="4721021" y="142226"/>
        <a:ext cx="2274703" cy="817213"/>
      </dsp:txXfrm>
    </dsp:sp>
    <dsp:sp modelId="{4977821F-BEF8-4D33-AF40-E1A5964B8B50}">
      <dsp:nvSpPr>
        <dsp:cNvPr id="0" name=""/>
        <dsp:cNvSpPr/>
      </dsp:nvSpPr>
      <dsp:spPr>
        <a:xfrm>
          <a:off x="4721021" y="959440"/>
          <a:ext cx="2274703" cy="2296792"/>
        </a:xfrm>
        <a:prstGeom prst="rect">
          <a:avLst/>
        </a:prstGeom>
        <a:solidFill>
          <a:schemeClr val="accent2">
            <a:tint val="40000"/>
            <a:alpha val="90000"/>
            <a:hueOff val="-66154"/>
            <a:satOff val="-25281"/>
            <a:lumOff val="-342"/>
            <a:alphaOff val="0"/>
          </a:schemeClr>
        </a:solidFill>
        <a:ln w="12700" cap="flat" cmpd="sng" algn="ctr">
          <a:solidFill>
            <a:schemeClr val="accent2">
              <a:tint val="40000"/>
              <a:alpha val="90000"/>
              <a:hueOff val="-66154"/>
              <a:satOff val="-25281"/>
              <a:lumOff val="-342"/>
              <a:alphaOff val="0"/>
            </a:schemeClr>
          </a:solidFill>
          <a:prstDash val="solid"/>
        </a:ln>
        <a:effectLst>
          <a:outerShdw blurRad="47625" dist="38100" dir="5400000" sy="98000" rotWithShape="0">
            <a:srgbClr val="000000">
              <a:alpha val="48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smtClean="0"/>
            <a:t>OKC</a:t>
          </a:r>
          <a:endParaRPr lang="en-US" sz="1600" b="1" kern="1200" dirty="0"/>
        </a:p>
        <a:p>
          <a:pPr marL="171450" lvl="1" indent="-171450" algn="l" defTabSz="711200">
            <a:lnSpc>
              <a:spcPct val="90000"/>
            </a:lnSpc>
            <a:spcBef>
              <a:spcPct val="0"/>
            </a:spcBef>
            <a:spcAft>
              <a:spcPct val="15000"/>
            </a:spcAft>
            <a:buChar char="••"/>
          </a:pPr>
          <a:r>
            <a:rPr lang="en-US" sz="1600" b="1" kern="1200" dirty="0" smtClean="0"/>
            <a:t>Gingival cyst of newborn</a:t>
          </a:r>
          <a:endParaRPr lang="en-US" sz="1600" b="1" kern="1200" dirty="0"/>
        </a:p>
        <a:p>
          <a:pPr marL="171450" lvl="1" indent="-171450" algn="l" defTabSz="711200">
            <a:lnSpc>
              <a:spcPct val="90000"/>
            </a:lnSpc>
            <a:spcBef>
              <a:spcPct val="0"/>
            </a:spcBef>
            <a:spcAft>
              <a:spcPct val="15000"/>
            </a:spcAft>
            <a:buChar char="••"/>
          </a:pPr>
          <a:r>
            <a:rPr lang="en-US" sz="1600" b="1" kern="1200" dirty="0" smtClean="0"/>
            <a:t>Gingival cyst of adults</a:t>
          </a:r>
          <a:endParaRPr lang="en-US" sz="1600" b="1" kern="1200" dirty="0"/>
        </a:p>
        <a:p>
          <a:pPr marL="171450" lvl="1" indent="-171450" algn="l" defTabSz="711200">
            <a:lnSpc>
              <a:spcPct val="90000"/>
            </a:lnSpc>
            <a:spcBef>
              <a:spcPct val="0"/>
            </a:spcBef>
            <a:spcAft>
              <a:spcPct val="15000"/>
            </a:spcAft>
            <a:buChar char="••"/>
          </a:pPr>
          <a:r>
            <a:rPr lang="en-US" sz="1600" b="1" kern="1200" dirty="0" smtClean="0"/>
            <a:t>Lateral periodontal cyst</a:t>
          </a:r>
          <a:endParaRPr lang="en-US" sz="1600" b="1" kern="1200" dirty="0"/>
        </a:p>
        <a:p>
          <a:pPr marL="171450" lvl="1" indent="-171450" algn="l" defTabSz="711200">
            <a:lnSpc>
              <a:spcPct val="90000"/>
            </a:lnSpc>
            <a:spcBef>
              <a:spcPct val="0"/>
            </a:spcBef>
            <a:spcAft>
              <a:spcPct val="15000"/>
            </a:spcAft>
            <a:buChar char="••"/>
          </a:pPr>
          <a:r>
            <a:rPr lang="en-US" sz="1600" b="1" kern="1200" dirty="0" smtClean="0"/>
            <a:t>Glandular odontogenic cyst</a:t>
          </a:r>
          <a:endParaRPr lang="en-US" sz="1600" b="1" kern="1200" dirty="0"/>
        </a:p>
      </dsp:txBody>
      <dsp:txXfrm>
        <a:off x="4721021" y="959440"/>
        <a:ext cx="2274703" cy="2296792"/>
      </dsp:txXfrm>
    </dsp:sp>
    <dsp:sp modelId="{CF72E972-567A-4842-AE61-DEA9A5A99D1A}">
      <dsp:nvSpPr>
        <dsp:cNvPr id="0" name=""/>
        <dsp:cNvSpPr/>
      </dsp:nvSpPr>
      <dsp:spPr>
        <a:xfrm>
          <a:off x="7133530" y="121322"/>
          <a:ext cx="1855887" cy="817213"/>
        </a:xfrm>
        <a:prstGeom prst="rect">
          <a:avLst/>
        </a:prstGeom>
        <a:gradFill rotWithShape="0">
          <a:gsLst>
            <a:gs pos="0">
              <a:schemeClr val="accent2">
                <a:hueOff val="428568"/>
                <a:satOff val="-48092"/>
                <a:lumOff val="8236"/>
                <a:alphaOff val="0"/>
                <a:tint val="96000"/>
                <a:satMod val="130000"/>
                <a:lumMod val="114000"/>
              </a:schemeClr>
            </a:gs>
            <a:gs pos="60000">
              <a:schemeClr val="accent2">
                <a:hueOff val="428568"/>
                <a:satOff val="-48092"/>
                <a:lumOff val="8236"/>
                <a:alphaOff val="0"/>
                <a:tint val="100000"/>
                <a:satMod val="106000"/>
                <a:lumMod val="110000"/>
              </a:schemeClr>
            </a:gs>
            <a:gs pos="100000">
              <a:schemeClr val="accent2">
                <a:hueOff val="428568"/>
                <a:satOff val="-48092"/>
                <a:lumOff val="8236"/>
                <a:alphaOff val="0"/>
              </a:schemeClr>
            </a:gs>
          </a:gsLst>
          <a:lin ang="5400000" scaled="0"/>
        </a:gradFill>
        <a:ln>
          <a:noFill/>
        </a:ln>
        <a:effectLst>
          <a:outerShdw blurRad="47625" dist="38100" dir="5400000" sy="98000" rotWithShape="0">
            <a:srgbClr val="000000">
              <a:alpha val="4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smtClean="0"/>
            <a:t>Unclassified</a:t>
          </a:r>
          <a:endParaRPr lang="en-US" sz="1700" b="1" kern="1200" dirty="0"/>
        </a:p>
      </dsp:txBody>
      <dsp:txXfrm>
        <a:off x="7133530" y="121322"/>
        <a:ext cx="1855887" cy="817213"/>
      </dsp:txXfrm>
    </dsp:sp>
    <dsp:sp modelId="{30C91AB9-D5CC-49FC-8808-68296CA9B521}">
      <dsp:nvSpPr>
        <dsp:cNvPr id="0" name=""/>
        <dsp:cNvSpPr/>
      </dsp:nvSpPr>
      <dsp:spPr>
        <a:xfrm>
          <a:off x="7133530" y="938608"/>
          <a:ext cx="1855887" cy="2296792"/>
        </a:xfrm>
        <a:prstGeom prst="rect">
          <a:avLst/>
        </a:prstGeom>
        <a:solidFill>
          <a:schemeClr val="accent2">
            <a:tint val="40000"/>
            <a:alpha val="90000"/>
            <a:hueOff val="-99230"/>
            <a:satOff val="-37921"/>
            <a:lumOff val="-513"/>
            <a:alphaOff val="0"/>
          </a:schemeClr>
        </a:solidFill>
        <a:ln w="12700" cap="flat" cmpd="sng" algn="ctr">
          <a:solidFill>
            <a:schemeClr val="accent2">
              <a:tint val="40000"/>
              <a:alpha val="90000"/>
              <a:hueOff val="-99230"/>
              <a:satOff val="-37921"/>
              <a:lumOff val="-513"/>
              <a:alphaOff val="0"/>
            </a:schemeClr>
          </a:solidFill>
          <a:prstDash val="solid"/>
        </a:ln>
        <a:effectLst>
          <a:outerShdw blurRad="47625" dist="38100" dir="5400000" sy="98000" rotWithShape="0">
            <a:srgbClr val="000000">
              <a:alpha val="48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C8AA6-A8E7-4343-9786-AB2DB0E87DA1}">
      <dsp:nvSpPr>
        <dsp:cNvPr id="0" name=""/>
        <dsp:cNvSpPr/>
      </dsp:nvSpPr>
      <dsp:spPr>
        <a:xfrm rot="5400000">
          <a:off x="-273335" y="274161"/>
          <a:ext cx="1822233" cy="1275563"/>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en-US" sz="3700" kern="1200" dirty="0" smtClean="0">
              <a:solidFill>
                <a:schemeClr val="tx1"/>
              </a:solidFill>
            </a:rPr>
            <a:t>1</a:t>
          </a:r>
          <a:endParaRPr lang="en-US" sz="3700" kern="1200" dirty="0">
            <a:solidFill>
              <a:schemeClr val="tx1"/>
            </a:solidFill>
          </a:endParaRPr>
        </a:p>
      </dsp:txBody>
      <dsp:txXfrm rot="-5400000">
        <a:off x="1" y="638608"/>
        <a:ext cx="1275563" cy="546670"/>
      </dsp:txXfrm>
    </dsp:sp>
    <dsp:sp modelId="{FBDAECA6-BD2E-4A8C-B00B-E39D0C97316D}">
      <dsp:nvSpPr>
        <dsp:cNvPr id="0" name=""/>
        <dsp:cNvSpPr/>
      </dsp:nvSpPr>
      <dsp:spPr>
        <a:xfrm rot="5400000">
          <a:off x="4311168" y="-3034778"/>
          <a:ext cx="1184451" cy="7255661"/>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just" defTabSz="933450">
            <a:lnSpc>
              <a:spcPct val="90000"/>
            </a:lnSpc>
            <a:spcBef>
              <a:spcPct val="0"/>
            </a:spcBef>
            <a:spcAft>
              <a:spcPct val="15000"/>
            </a:spcAft>
            <a:buChar char="••"/>
          </a:pPr>
          <a:r>
            <a:rPr lang="en-US" sz="2100" b="1" kern="1200" dirty="0" smtClean="0"/>
            <a:t>Pressure exerted by an erupting tooth on an impacted follicle due to eruptive force.</a:t>
          </a:r>
          <a:endParaRPr lang="en-US" sz="2100" b="1" kern="1200" dirty="0"/>
        </a:p>
      </dsp:txBody>
      <dsp:txXfrm rot="-5400000">
        <a:off x="1275563" y="58647"/>
        <a:ext cx="7197841" cy="1068811"/>
      </dsp:txXfrm>
    </dsp:sp>
    <dsp:sp modelId="{57A30F2B-71E9-4216-8605-4686D778157C}">
      <dsp:nvSpPr>
        <dsp:cNvPr id="0" name=""/>
        <dsp:cNvSpPr/>
      </dsp:nvSpPr>
      <dsp:spPr>
        <a:xfrm rot="5400000">
          <a:off x="-273335" y="1904407"/>
          <a:ext cx="1822233" cy="1275563"/>
        </a:xfrm>
        <a:prstGeom prst="chevron">
          <a:avLst/>
        </a:prstGeom>
        <a:solidFill>
          <a:schemeClr val="accent5">
            <a:hueOff val="3005349"/>
            <a:satOff val="-13190"/>
            <a:lumOff val="3921"/>
            <a:alphaOff val="0"/>
          </a:schemeClr>
        </a:solidFill>
        <a:ln w="12700" cap="flat" cmpd="sng" algn="ctr">
          <a:solidFill>
            <a:schemeClr val="accent5">
              <a:hueOff val="3005349"/>
              <a:satOff val="-13190"/>
              <a:lumOff val="3921"/>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en-US" sz="3700" kern="1200" dirty="0" smtClean="0">
              <a:solidFill>
                <a:schemeClr val="tx1"/>
              </a:solidFill>
            </a:rPr>
            <a:t>2</a:t>
          </a:r>
          <a:endParaRPr lang="en-US" sz="3700" kern="1200" dirty="0">
            <a:solidFill>
              <a:schemeClr val="tx1"/>
            </a:solidFill>
          </a:endParaRPr>
        </a:p>
      </dsp:txBody>
      <dsp:txXfrm rot="-5400000">
        <a:off x="1" y="2268854"/>
        <a:ext cx="1275563" cy="546670"/>
      </dsp:txXfrm>
    </dsp:sp>
    <dsp:sp modelId="{BEB9B8DD-EC52-4ED1-A497-08909DA8C24F}">
      <dsp:nvSpPr>
        <dsp:cNvPr id="0" name=""/>
        <dsp:cNvSpPr/>
      </dsp:nvSpPr>
      <dsp:spPr>
        <a:xfrm rot="5400000">
          <a:off x="4311168" y="-1404532"/>
          <a:ext cx="1184451" cy="7255661"/>
        </a:xfrm>
        <a:prstGeom prst="round2SameRect">
          <a:avLst/>
        </a:prstGeom>
        <a:solidFill>
          <a:schemeClr val="lt1">
            <a:alpha val="90000"/>
            <a:hueOff val="0"/>
            <a:satOff val="0"/>
            <a:lumOff val="0"/>
            <a:alphaOff val="0"/>
          </a:schemeClr>
        </a:solidFill>
        <a:ln w="12700" cap="flat" cmpd="sng" algn="ctr">
          <a:solidFill>
            <a:schemeClr val="accent5">
              <a:hueOff val="3005349"/>
              <a:satOff val="-13190"/>
              <a:lumOff val="3921"/>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just" defTabSz="933450">
            <a:lnSpc>
              <a:spcPct val="90000"/>
            </a:lnSpc>
            <a:spcBef>
              <a:spcPct val="0"/>
            </a:spcBef>
            <a:spcAft>
              <a:spcPct val="15000"/>
            </a:spcAft>
            <a:buChar char="••"/>
          </a:pPr>
          <a:r>
            <a:rPr lang="en-US" sz="2100" b="1" kern="1200" dirty="0" smtClean="0"/>
            <a:t>Obstructs venous outflow and thereby induces rapid transduction of serum across the capillary wall</a:t>
          </a:r>
          <a:endParaRPr lang="en-US" sz="2100" b="1" kern="1200" dirty="0"/>
        </a:p>
      </dsp:txBody>
      <dsp:txXfrm rot="-5400000">
        <a:off x="1275563" y="1688893"/>
        <a:ext cx="7197841" cy="1068811"/>
      </dsp:txXfrm>
    </dsp:sp>
    <dsp:sp modelId="{DC1496AC-E700-41C6-B385-D5D1DE719D4D}">
      <dsp:nvSpPr>
        <dsp:cNvPr id="0" name=""/>
        <dsp:cNvSpPr/>
      </dsp:nvSpPr>
      <dsp:spPr>
        <a:xfrm rot="5400000">
          <a:off x="-273335" y="3534654"/>
          <a:ext cx="1822233" cy="1275563"/>
        </a:xfrm>
        <a:prstGeom prst="chevron">
          <a:avLst/>
        </a:prstGeom>
        <a:solidFill>
          <a:schemeClr val="accent5">
            <a:hueOff val="6010699"/>
            <a:satOff val="-26380"/>
            <a:lumOff val="7843"/>
            <a:alphaOff val="0"/>
          </a:schemeClr>
        </a:solidFill>
        <a:ln w="12700" cap="flat" cmpd="sng" algn="ctr">
          <a:solidFill>
            <a:schemeClr val="accent5">
              <a:hueOff val="6010699"/>
              <a:satOff val="-26380"/>
              <a:lumOff val="7843"/>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en-US" sz="3700" kern="1200" dirty="0" smtClean="0">
              <a:solidFill>
                <a:schemeClr val="tx1"/>
              </a:solidFill>
            </a:rPr>
            <a:t>3</a:t>
          </a:r>
          <a:endParaRPr lang="en-US" sz="3700" kern="1200" dirty="0">
            <a:solidFill>
              <a:schemeClr val="tx1"/>
            </a:solidFill>
          </a:endParaRPr>
        </a:p>
      </dsp:txBody>
      <dsp:txXfrm rot="-5400000">
        <a:off x="1" y="3899101"/>
        <a:ext cx="1275563" cy="546670"/>
      </dsp:txXfrm>
    </dsp:sp>
    <dsp:sp modelId="{4F025175-7B7D-48D0-8189-F3AE4F55EC39}">
      <dsp:nvSpPr>
        <dsp:cNvPr id="0" name=""/>
        <dsp:cNvSpPr/>
      </dsp:nvSpPr>
      <dsp:spPr>
        <a:xfrm rot="5400000">
          <a:off x="4311168" y="225714"/>
          <a:ext cx="1184451" cy="7255661"/>
        </a:xfrm>
        <a:prstGeom prst="round2SameRect">
          <a:avLst/>
        </a:prstGeom>
        <a:solidFill>
          <a:schemeClr val="lt1">
            <a:alpha val="90000"/>
            <a:hueOff val="0"/>
            <a:satOff val="0"/>
            <a:lumOff val="0"/>
            <a:alphaOff val="0"/>
          </a:schemeClr>
        </a:solidFill>
        <a:ln w="12700" cap="flat" cmpd="sng" algn="ctr">
          <a:solidFill>
            <a:schemeClr val="accent5">
              <a:hueOff val="6010699"/>
              <a:satOff val="-26380"/>
              <a:lumOff val="784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just" defTabSz="933450">
            <a:lnSpc>
              <a:spcPct val="90000"/>
            </a:lnSpc>
            <a:spcBef>
              <a:spcPct val="0"/>
            </a:spcBef>
            <a:spcAft>
              <a:spcPct val="15000"/>
            </a:spcAft>
            <a:buChar char="••"/>
          </a:pPr>
          <a:r>
            <a:rPr lang="en-US" sz="2100" b="1" kern="1200" dirty="0" smtClean="0"/>
            <a:t>Increased hydrostatic pressure exerted by pooling of this fluid causes separation of the follicle from the crown, with or without reduced enamel epithelium</a:t>
          </a:r>
          <a:endParaRPr lang="en-US" sz="2100" b="1" kern="1200" dirty="0"/>
        </a:p>
      </dsp:txBody>
      <dsp:txXfrm rot="-5400000">
        <a:off x="1275563" y="3319139"/>
        <a:ext cx="7197841" cy="10688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4FE0DC-4186-4E5C-8840-691E28E202EA}" type="datetimeFigureOut">
              <a:rPr lang="en-US" smtClean="0"/>
              <a:pPr/>
              <a:t>7/21/2022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AE8B52-DB55-4DF9-A521-E50A398A0D5C}" type="slidenum">
              <a:rPr lang="en-US" smtClean="0"/>
              <a:pPr/>
              <a:t>‹#›</a:t>
            </a:fld>
            <a:endParaRPr lang="en-US"/>
          </a:p>
        </p:txBody>
      </p:sp>
    </p:spTree>
    <p:extLst>
      <p:ext uri="{BB962C8B-B14F-4D97-AF65-F5344CB8AC3E}">
        <p14:creationId xmlns="" xmlns:p14="http://schemas.microsoft.com/office/powerpoint/2010/main" val="2384837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en.wikipedia.org/wiki/Adult_stem_cell" TargetMode="External"/><Relationship Id="rId3" Type="http://schemas.openxmlformats.org/officeDocument/2006/relationships/hyperlink" Target="http://en.wikipedia.org/wiki/Vertebrate" TargetMode="External"/><Relationship Id="rId7" Type="http://schemas.openxmlformats.org/officeDocument/2006/relationships/hyperlink" Target="http://en.wikipedia.org/wiki/Cell_division" TargetMode="External"/><Relationship Id="rId12" Type="http://schemas.openxmlformats.org/officeDocument/2006/relationships/hyperlink" Target="http://en.wikipedia.org/wiki/Embryo" TargetMode="External"/><Relationship Id="rId2" Type="http://schemas.openxmlformats.org/officeDocument/2006/relationships/slide" Target="../slides/slide69.xml"/><Relationship Id="rId1" Type="http://schemas.openxmlformats.org/officeDocument/2006/relationships/notesMaster" Target="../notesMasters/notesMaster1.xml"/><Relationship Id="rId6" Type="http://schemas.openxmlformats.org/officeDocument/2006/relationships/hyperlink" Target="http://en.wikipedia.org/wiki/Brain" TargetMode="External"/><Relationship Id="rId11" Type="http://schemas.openxmlformats.org/officeDocument/2006/relationships/hyperlink" Target="http://en.wikipedia.org/wiki/Holoprosencephaly" TargetMode="External"/><Relationship Id="rId5" Type="http://schemas.openxmlformats.org/officeDocument/2006/relationships/hyperlink" Target="http://en.wikipedia.org/wiki/Limb_(anatomy)" TargetMode="External"/><Relationship Id="rId10" Type="http://schemas.openxmlformats.org/officeDocument/2006/relationships/hyperlink" Target="http://en.wikipedia.org/wiki/Gene" TargetMode="External"/><Relationship Id="rId4" Type="http://schemas.openxmlformats.org/officeDocument/2006/relationships/hyperlink" Target="http://en.wikipedia.org/wiki/Organogenesis" TargetMode="External"/><Relationship Id="rId9" Type="http://schemas.openxmlformats.org/officeDocument/2006/relationships/hyperlink" Target="http://en.wikipedia.org/wiki/Carcinogenesi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200000"/>
              </a:lnSpc>
              <a:spcBef>
                <a:spcPts val="600"/>
              </a:spcBef>
              <a:spcAft>
                <a:spcPts val="0"/>
              </a:spcAft>
              <a:buClr>
                <a:schemeClr val="tx2"/>
              </a:buClr>
              <a:buSzPct val="73000"/>
              <a:buFont typeface="Wingdings 2"/>
              <a:buNone/>
              <a:tabLst/>
              <a:defRPr/>
            </a:pPr>
            <a:r>
              <a:rPr kumimoji="0" lang="en-US" sz="1200" b="0" i="0" u="none" strike="noStrike" kern="1200" cap="none" spc="0" normalizeH="0" baseline="0" noProof="0" dirty="0" smtClean="0">
                <a:ln>
                  <a:noFill/>
                </a:ln>
                <a:solidFill>
                  <a:schemeClr val="bg1"/>
                </a:solidFill>
                <a:effectLst/>
                <a:uLnTx/>
                <a:uFillTx/>
                <a:latin typeface="Arial" pitchFamily="34" charset="0"/>
                <a:cs typeface="Arial" pitchFamily="34" charset="0"/>
              </a:rPr>
              <a:t>The term cyst is derived from the Greek work </a:t>
            </a:r>
            <a:r>
              <a:rPr kumimoji="0" lang="en-US" sz="1200" b="0" i="0" u="none" strike="noStrike" kern="1200" cap="none" spc="0" normalizeH="0" baseline="0" noProof="0" dirty="0" smtClean="0">
                <a:ln>
                  <a:noFill/>
                </a:ln>
                <a:solidFill>
                  <a:srgbClr val="FF0000"/>
                </a:solidFill>
                <a:effectLst/>
                <a:uLnTx/>
                <a:uFillTx/>
                <a:latin typeface="Arial" pitchFamily="34" charset="0"/>
                <a:cs typeface="Arial" pitchFamily="34" charset="0"/>
              </a:rPr>
              <a:t>“</a:t>
            </a:r>
            <a:r>
              <a:rPr kumimoji="0" lang="en-US" sz="1200" b="0" i="0" u="none" strike="noStrike" kern="1200" cap="none" spc="0" normalizeH="0" baseline="0" noProof="0" dirty="0" err="1" smtClean="0">
                <a:ln>
                  <a:noFill/>
                </a:ln>
                <a:solidFill>
                  <a:srgbClr val="FF0000"/>
                </a:solidFill>
                <a:effectLst/>
                <a:uLnTx/>
                <a:uFillTx/>
                <a:latin typeface="Arial" pitchFamily="34" charset="0"/>
                <a:cs typeface="Arial" pitchFamily="34" charset="0"/>
              </a:rPr>
              <a:t>Kystis</a:t>
            </a:r>
            <a:r>
              <a:rPr kumimoji="0" lang="en-US" sz="1200" b="0" i="0" u="none" strike="noStrike" kern="1200" cap="none" spc="0" normalizeH="0" baseline="0" noProof="0" dirty="0" smtClean="0">
                <a:ln>
                  <a:noFill/>
                </a:ln>
                <a:solidFill>
                  <a:srgbClr val="FF0000"/>
                </a:solidFill>
                <a:effectLst/>
                <a:uLnTx/>
                <a:uFillTx/>
                <a:latin typeface="Arial" pitchFamily="34" charset="0"/>
                <a:cs typeface="Arial" pitchFamily="34" charset="0"/>
              </a:rPr>
              <a:t>” </a:t>
            </a:r>
            <a:r>
              <a:rPr kumimoji="0" lang="en-US" sz="1200" b="0" i="0" u="none" strike="noStrike" kern="1200" cap="none" spc="0" normalizeH="0" baseline="0" noProof="0" dirty="0" smtClean="0">
                <a:ln>
                  <a:noFill/>
                </a:ln>
                <a:solidFill>
                  <a:schemeClr val="bg1"/>
                </a:solidFill>
                <a:effectLst/>
                <a:uLnTx/>
                <a:uFillTx/>
                <a:latin typeface="Arial" pitchFamily="34" charset="0"/>
                <a:cs typeface="Arial" pitchFamily="34" charset="0"/>
              </a:rPr>
              <a:t>which means a bladder or sac. </a:t>
            </a:r>
            <a:r>
              <a:rPr kumimoji="0" lang="en-US" sz="1200" b="0" i="0" u="none" strike="noStrike" kern="1200" cap="none" spc="0" normalizeH="0" baseline="0" noProof="0" dirty="0" smtClean="0">
                <a:ln>
                  <a:noFill/>
                </a:ln>
                <a:solidFill>
                  <a:srgbClr val="92D050"/>
                </a:solidFill>
                <a:effectLst/>
                <a:uLnTx/>
                <a:uFillTx/>
                <a:latin typeface="Arial" pitchFamily="34" charset="0"/>
                <a:cs typeface="Arial" pitchFamily="34" charset="0"/>
              </a:rPr>
              <a:t>“</a:t>
            </a:r>
            <a:r>
              <a:rPr kumimoji="0" lang="en-US" sz="1200" b="0" i="0" u="none" strike="noStrike" kern="1200" cap="none" spc="0" normalizeH="0" baseline="0" noProof="0" dirty="0" err="1" smtClean="0">
                <a:ln>
                  <a:noFill/>
                </a:ln>
                <a:solidFill>
                  <a:srgbClr val="FF0000"/>
                </a:solidFill>
                <a:effectLst/>
                <a:uLnTx/>
                <a:uFillTx/>
                <a:latin typeface="Arial" pitchFamily="34" charset="0"/>
                <a:cs typeface="Arial" pitchFamily="34" charset="0"/>
              </a:rPr>
              <a:t>Kyso</a:t>
            </a:r>
            <a:r>
              <a:rPr kumimoji="0" lang="en-US" sz="1200" b="0" i="0" u="none" strike="noStrike" kern="1200" cap="none" spc="0" normalizeH="0" baseline="0" noProof="0" dirty="0" smtClean="0">
                <a:ln>
                  <a:noFill/>
                </a:ln>
                <a:solidFill>
                  <a:schemeClr val="bg1"/>
                </a:solidFill>
                <a:effectLst/>
                <a:uLnTx/>
                <a:uFillTx/>
                <a:latin typeface="Arial" pitchFamily="34" charset="0"/>
                <a:cs typeface="Arial" pitchFamily="34" charset="0"/>
              </a:rPr>
              <a:t>” – “I hold</a:t>
            </a:r>
            <a:r>
              <a:rPr kumimoji="0" lang="en-US" sz="1200" b="0" i="0" u="none" strike="noStrike" kern="1200" cap="none" spc="0" normalizeH="0" baseline="0" noProof="0" dirty="0" smtClean="0">
                <a:ln>
                  <a:noFill/>
                </a:ln>
                <a:solidFill>
                  <a:srgbClr val="92D050"/>
                </a:solidFill>
                <a:effectLst/>
                <a:uLnTx/>
                <a:uFillTx/>
                <a:latin typeface="Arial" pitchFamily="34" charset="0"/>
                <a:cs typeface="Arial" pitchFamily="34" charset="0"/>
              </a:rPr>
              <a:t>” </a:t>
            </a:r>
          </a:p>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a:t>
            </a:fld>
            <a:endParaRPr lang="en-US"/>
          </a:p>
        </p:txBody>
      </p:sp>
    </p:spTree>
    <p:extLst>
      <p:ext uri="{BB962C8B-B14F-4D97-AF65-F5344CB8AC3E}">
        <p14:creationId xmlns="" xmlns:p14="http://schemas.microsoft.com/office/powerpoint/2010/main" val="2646731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E53ABE93-BB91-46E1-9093-FF2FF8C41014}" type="slidenum">
              <a:rPr lang="en-US" smtClean="0">
                <a:latin typeface="Times New Roman" pitchFamily="18" charset="0"/>
              </a:rPr>
              <a:pPr/>
              <a:t>18</a:t>
            </a:fld>
            <a:endParaRPr lang="en-US" smtClean="0">
              <a:latin typeface="Times New Roman" pitchFamily="18"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t>Normal follicular space – 3-4mm; dentigerous cyst usually more than 5mm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Three radiological variations of the dentigerous cyst may be observed. </a:t>
            </a:r>
            <a:r>
              <a:rPr lang="en-US" b="1" dirty="0" smtClean="0"/>
              <a:t>In the central variety </a:t>
            </a:r>
            <a:r>
              <a:rPr lang="en-US" dirty="0" smtClean="0"/>
              <a:t>the crown is enveloped symmetrically. In these instances, pressure is applied to the crown of the tooth and may push it away from its direction of eruption. In this way, mandibular third molars may be found at the lower border of the mandible or in the ascending ramus and a maxillary canine may be forced into the maxillary sinus as far as the floor of the orbit. A maxillary incisor may be found below the floor of the nose. </a:t>
            </a:r>
          </a:p>
          <a:p>
            <a:pPr>
              <a:defRPr/>
            </a:pPr>
            <a:endParaRPr lang="en-US" dirty="0" smtClean="0"/>
          </a:p>
          <a:p>
            <a:pPr>
              <a:defRPr/>
            </a:pPr>
            <a:r>
              <a:rPr lang="en-US" b="1" dirty="0" smtClean="0"/>
              <a:t>The lateral type </a:t>
            </a:r>
            <a:r>
              <a:rPr lang="en-US" dirty="0" smtClean="0"/>
              <a:t>of dentigerous cyst  is a radiographic  appearance that results from dilatation of the follicle on one aspect of the crown. This type is commonly seen when an impacted mandibular third</a:t>
            </a:r>
            <a:r>
              <a:rPr lang="en-US" baseline="0" dirty="0" smtClean="0"/>
              <a:t> </a:t>
            </a:r>
            <a:r>
              <a:rPr lang="en-US" dirty="0" smtClean="0"/>
              <a:t>molar is partially erupted so that its superior aspect is exposed. </a:t>
            </a:r>
          </a:p>
          <a:p>
            <a:pPr>
              <a:defRPr/>
            </a:pPr>
            <a:endParaRPr lang="en-US" dirty="0" smtClean="0"/>
          </a:p>
          <a:p>
            <a:pPr>
              <a:defRPr/>
            </a:pPr>
            <a:r>
              <a:rPr lang="en-US" dirty="0" smtClean="0"/>
              <a:t>The so-called </a:t>
            </a:r>
            <a:r>
              <a:rPr lang="en-US" b="1" dirty="0" smtClean="0"/>
              <a:t>circumferential dentigerous cyst </a:t>
            </a:r>
            <a:r>
              <a:rPr lang="en-US" dirty="0" smtClean="0"/>
              <a:t>in which the entire tooth appears to be enveloped by cyst</a:t>
            </a:r>
          </a:p>
          <a:p>
            <a:pPr>
              <a:defRPr/>
            </a:pPr>
            <a:endParaRPr lang="en-US" dirty="0" smtClean="0"/>
          </a:p>
          <a:p>
            <a:pPr>
              <a:defRPr/>
            </a:pPr>
            <a:r>
              <a:rPr lang="en-US" b="1" dirty="0" err="1" smtClean="0"/>
              <a:t>Acc</a:t>
            </a:r>
            <a:r>
              <a:rPr lang="en-US" b="1" dirty="0" smtClean="0"/>
              <a:t> to MOURSHED</a:t>
            </a:r>
          </a:p>
          <a:p>
            <a:pPr>
              <a:defRPr/>
            </a:pPr>
            <a:r>
              <a:rPr lang="en-US" b="0" dirty="0" smtClean="0"/>
              <a:t>Class 1: dc </a:t>
            </a:r>
            <a:r>
              <a:rPr lang="en-US" b="0" dirty="0" err="1" smtClean="0"/>
              <a:t>a/w</a:t>
            </a:r>
            <a:r>
              <a:rPr lang="en-US" b="0" dirty="0" smtClean="0"/>
              <a:t> completely </a:t>
            </a:r>
            <a:r>
              <a:rPr lang="en-US" b="0" dirty="0" err="1" smtClean="0"/>
              <a:t>unerupted</a:t>
            </a:r>
            <a:r>
              <a:rPr lang="en-US" b="0" dirty="0" smtClean="0"/>
              <a:t> tooth</a:t>
            </a:r>
          </a:p>
          <a:p>
            <a:pPr>
              <a:defRPr/>
            </a:pPr>
            <a:r>
              <a:rPr lang="en-US" b="0" dirty="0" smtClean="0"/>
              <a:t>   a. fail to erupt due to lack of space in dental arch</a:t>
            </a:r>
          </a:p>
          <a:p>
            <a:pPr>
              <a:defRPr/>
            </a:pPr>
            <a:r>
              <a:rPr lang="en-US" b="0" dirty="0" smtClean="0"/>
              <a:t>   b. -----”--------------- </a:t>
            </a:r>
            <a:r>
              <a:rPr lang="en-US" b="0" dirty="0" err="1" smtClean="0"/>
              <a:t>malpositioning</a:t>
            </a:r>
            <a:r>
              <a:rPr lang="en-US" b="0" dirty="0" smtClean="0"/>
              <a:t> of tooth</a:t>
            </a:r>
            <a:r>
              <a:rPr lang="en-US" b="0" baseline="0" dirty="0" smtClean="0"/>
              <a:t> germ</a:t>
            </a:r>
          </a:p>
          <a:p>
            <a:pPr>
              <a:defRPr/>
            </a:pPr>
            <a:r>
              <a:rPr lang="en-US" b="0" baseline="0" dirty="0" smtClean="0"/>
              <a:t>   c. dc </a:t>
            </a:r>
            <a:r>
              <a:rPr lang="en-US" b="0" baseline="0" dirty="0" err="1" smtClean="0"/>
              <a:t>a/w</a:t>
            </a:r>
            <a:r>
              <a:rPr lang="en-US" b="0" baseline="0" dirty="0" smtClean="0"/>
              <a:t> </a:t>
            </a:r>
            <a:r>
              <a:rPr lang="en-US" b="0" baseline="0" dirty="0" err="1" smtClean="0"/>
              <a:t>unerupted</a:t>
            </a:r>
            <a:r>
              <a:rPr lang="en-US" b="0" baseline="0" dirty="0" smtClean="0"/>
              <a:t> supernumerary tooth</a:t>
            </a:r>
          </a:p>
          <a:p>
            <a:pPr>
              <a:defRPr/>
            </a:pPr>
            <a:endParaRPr lang="en-US" b="0" baseline="0" dirty="0" smtClean="0"/>
          </a:p>
          <a:p>
            <a:pPr>
              <a:defRPr/>
            </a:pPr>
            <a:r>
              <a:rPr lang="en-US" b="0" baseline="0" dirty="0" smtClean="0"/>
              <a:t>Class 2: dc </a:t>
            </a:r>
            <a:r>
              <a:rPr lang="en-US" b="0" baseline="0" dirty="0" err="1" smtClean="0"/>
              <a:t>a/w</a:t>
            </a:r>
            <a:r>
              <a:rPr lang="en-US" b="0" baseline="0" dirty="0" smtClean="0"/>
              <a:t> partially erupted tooth</a:t>
            </a:r>
            <a:endParaRPr lang="en-US" b="0" dirty="0"/>
          </a:p>
        </p:txBody>
      </p:sp>
      <p:sp>
        <p:nvSpPr>
          <p:cNvPr id="16998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419E867E-E2D7-47F6-A100-C08E48322A45}" type="slidenum">
              <a:rPr lang="en-US" smtClean="0">
                <a:latin typeface="Times New Roman" pitchFamily="18" charset="0"/>
              </a:rPr>
              <a:pPr/>
              <a:t>19</a:t>
            </a:fld>
            <a:endParaRPr 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r>
              <a:rPr lang="en-US" sz="1200" dirty="0" smtClean="0"/>
              <a:t>Cyst with inflammation show the presence of </a:t>
            </a:r>
            <a:r>
              <a:rPr lang="en-US" sz="1200" dirty="0" smtClean="0">
                <a:solidFill>
                  <a:srgbClr val="FF0000"/>
                </a:solidFill>
              </a:rPr>
              <a:t>Rushton or Hyaline bodies</a:t>
            </a:r>
            <a:r>
              <a:rPr lang="en-US" sz="1200" dirty="0" smtClean="0"/>
              <a:t>  </a:t>
            </a:r>
          </a:p>
          <a:p>
            <a:pPr algn="just" eaLnBrk="1" hangingPunct="1"/>
            <a:r>
              <a:rPr lang="en-US" sz="1200" dirty="0" smtClean="0"/>
              <a:t>These are peculiar, linear, often curved, hyaline bodies with variable </a:t>
            </a:r>
            <a:r>
              <a:rPr lang="en-US" sz="1200" dirty="0" err="1" smtClean="0"/>
              <a:t>stainability</a:t>
            </a:r>
            <a:r>
              <a:rPr lang="en-US" sz="1200" dirty="0" smtClean="0"/>
              <a:t> and which are of questionable nature and unknown origin</a:t>
            </a:r>
          </a:p>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22</a:t>
            </a:fld>
            <a:endParaRPr lang="en-US"/>
          </a:p>
        </p:txBody>
      </p:sp>
    </p:spTree>
    <p:extLst>
      <p:ext uri="{BB962C8B-B14F-4D97-AF65-F5344CB8AC3E}">
        <p14:creationId xmlns="" xmlns:p14="http://schemas.microsoft.com/office/powerpoint/2010/main" val="1864455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Types of </a:t>
            </a:r>
            <a:r>
              <a:rPr lang="en-US" dirty="0" err="1" smtClean="0"/>
              <a:t>rushton</a:t>
            </a:r>
            <a:r>
              <a:rPr lang="en-US" dirty="0" smtClean="0"/>
              <a:t> </a:t>
            </a:r>
            <a:r>
              <a:rPr lang="en-US" dirty="0" err="1" smtClean="0"/>
              <a:t>bodis</a:t>
            </a:r>
            <a:r>
              <a:rPr lang="en-US" dirty="0" smtClean="0"/>
              <a:t>:</a:t>
            </a:r>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24</a:t>
            </a:fld>
            <a:endParaRPr lang="en-US"/>
          </a:p>
        </p:txBody>
      </p:sp>
    </p:spTree>
    <p:extLst>
      <p:ext uri="{BB962C8B-B14F-4D97-AF65-F5344CB8AC3E}">
        <p14:creationId xmlns="" xmlns:p14="http://schemas.microsoft.com/office/powerpoint/2010/main" val="3519983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smtClean="0"/>
              <a:t>Adjacent connective tissue may show islands of </a:t>
            </a:r>
            <a:r>
              <a:rPr lang="en-US" sz="1200" dirty="0" err="1" smtClean="0"/>
              <a:t>odontogenic</a:t>
            </a:r>
            <a:r>
              <a:rPr lang="en-US" sz="1200" dirty="0" smtClean="0"/>
              <a:t> epithelium which appear inactive, similar to a dental follicle </a:t>
            </a:r>
            <a:r>
              <a:rPr lang="en-US" sz="1200" baseline="0" dirty="0" smtClean="0"/>
              <a:t> </a:t>
            </a:r>
            <a:r>
              <a:rPr lang="en-US" sz="1200" dirty="0" smtClean="0"/>
              <a:t>When the islands appear be to active, the picture could be similar to a </a:t>
            </a:r>
            <a:r>
              <a:rPr lang="en-US" sz="1200" dirty="0" err="1" smtClean="0"/>
              <a:t>ameloblastoma</a:t>
            </a:r>
            <a:endParaRPr lang="en-US" sz="1200" dirty="0" smtClean="0"/>
          </a:p>
        </p:txBody>
      </p:sp>
      <p:sp>
        <p:nvSpPr>
          <p:cNvPr id="4" name="Slide Number Placeholder 3"/>
          <p:cNvSpPr>
            <a:spLocks noGrp="1"/>
          </p:cNvSpPr>
          <p:nvPr>
            <p:ph type="sldNum" sz="quarter" idx="10"/>
          </p:nvPr>
        </p:nvSpPr>
        <p:spPr/>
        <p:txBody>
          <a:bodyPr/>
          <a:lstStyle/>
          <a:p>
            <a:fld id="{D6AE8B52-DB55-4DF9-A521-E50A398A0D5C}" type="slidenum">
              <a:rPr lang="en-US" smtClean="0"/>
              <a:pPr/>
              <a:t>25</a:t>
            </a:fld>
            <a:endParaRPr lang="en-US"/>
          </a:p>
        </p:txBody>
      </p:sp>
    </p:spTree>
    <p:extLst>
      <p:ext uri="{BB962C8B-B14F-4D97-AF65-F5344CB8AC3E}">
        <p14:creationId xmlns="" xmlns:p14="http://schemas.microsoft.com/office/powerpoint/2010/main" val="3289593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smtClean="0"/>
              <a:t>Occurrence of </a:t>
            </a:r>
            <a:r>
              <a:rPr lang="en-US" sz="1200" dirty="0" err="1" smtClean="0"/>
              <a:t>ameloblastoma</a:t>
            </a:r>
            <a:r>
              <a:rPr lang="en-US" sz="1200" dirty="0" smtClean="0"/>
              <a:t> is far more pronounced in </a:t>
            </a:r>
            <a:r>
              <a:rPr lang="en-US" sz="1200" dirty="0" err="1" smtClean="0"/>
              <a:t>dentigerous</a:t>
            </a:r>
            <a:r>
              <a:rPr lang="en-US" sz="1200" dirty="0" smtClean="0"/>
              <a:t> cyst than in other </a:t>
            </a:r>
            <a:r>
              <a:rPr lang="en-US" sz="1200" dirty="0" err="1" smtClean="0"/>
              <a:t>odontogenic</a:t>
            </a:r>
            <a:r>
              <a:rPr lang="en-US" sz="1200" dirty="0" smtClean="0"/>
              <a:t> cyst</a:t>
            </a:r>
          </a:p>
          <a:p>
            <a:pPr algn="just"/>
            <a:endParaRPr lang="en-US" sz="1200" dirty="0" smtClean="0"/>
          </a:p>
          <a:p>
            <a:pPr algn="just"/>
            <a:r>
              <a:rPr lang="en-US" sz="1200" dirty="0" smtClean="0"/>
              <a:t>This change is not obvious clinically, hence it is an absolute requisite that all tissues from </a:t>
            </a:r>
            <a:r>
              <a:rPr lang="en-US" sz="1200" dirty="0" err="1" smtClean="0"/>
              <a:t>dentigerous</a:t>
            </a:r>
            <a:r>
              <a:rPr lang="en-US" sz="1200" dirty="0" smtClean="0"/>
              <a:t> cysts be submitted to a oral pathologist for thorough gross and microscopic examination</a:t>
            </a:r>
          </a:p>
          <a:p>
            <a:pPr algn="just"/>
            <a:endParaRPr lang="en-US" sz="1200" dirty="0" smtClean="0"/>
          </a:p>
          <a:p>
            <a:pPr algn="just"/>
            <a:r>
              <a:rPr lang="en-US" sz="1200" dirty="0" smtClean="0"/>
              <a:t>Tumor manifest itself in the form of nodular thickenings in the cyst wall  </a:t>
            </a:r>
          </a:p>
        </p:txBody>
      </p:sp>
      <p:sp>
        <p:nvSpPr>
          <p:cNvPr id="4" name="Slide Number Placeholder 3"/>
          <p:cNvSpPr>
            <a:spLocks noGrp="1"/>
          </p:cNvSpPr>
          <p:nvPr>
            <p:ph type="sldNum" sz="quarter" idx="10"/>
          </p:nvPr>
        </p:nvSpPr>
        <p:spPr/>
        <p:txBody>
          <a:bodyPr/>
          <a:lstStyle/>
          <a:p>
            <a:fld id="{D6AE8B52-DB55-4DF9-A521-E50A398A0D5C}" type="slidenum">
              <a:rPr lang="en-US" smtClean="0"/>
              <a:pPr/>
              <a:t>26</a:t>
            </a:fld>
            <a:endParaRPr lang="en-US"/>
          </a:p>
        </p:txBody>
      </p:sp>
    </p:spTree>
    <p:extLst>
      <p:ext uri="{BB962C8B-B14F-4D97-AF65-F5344CB8AC3E}">
        <p14:creationId xmlns="" xmlns:p14="http://schemas.microsoft.com/office/powerpoint/2010/main" val="967485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When observed together are manifestations of impending </a:t>
            </a:r>
            <a:r>
              <a:rPr lang="en-US" sz="1200" b="1" dirty="0" err="1" smtClean="0">
                <a:solidFill>
                  <a:srgbClr val="FF0000"/>
                </a:solidFill>
              </a:rPr>
              <a:t>neoplasia</a:t>
            </a:r>
            <a:endParaRPr lang="en-US" sz="1200" b="1"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27</a:t>
            </a:fld>
            <a:endParaRPr lang="en-US"/>
          </a:p>
        </p:txBody>
      </p:sp>
    </p:spTree>
    <p:extLst>
      <p:ext uri="{BB962C8B-B14F-4D97-AF65-F5344CB8AC3E}">
        <p14:creationId xmlns="" xmlns:p14="http://schemas.microsoft.com/office/powerpoint/2010/main" val="1988693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 In </a:t>
            </a:r>
            <a:r>
              <a:rPr lang="en-US" dirty="0" err="1" smtClean="0"/>
              <a:t>unicystic</a:t>
            </a:r>
            <a:r>
              <a:rPr lang="en-US" dirty="0" smtClean="0"/>
              <a:t> </a:t>
            </a:r>
            <a:r>
              <a:rPr lang="en-US" dirty="0" err="1" smtClean="0"/>
              <a:t>ameloblastoma</a:t>
            </a:r>
            <a:r>
              <a:rPr lang="en-US" dirty="0" smtClean="0"/>
              <a:t>, the tumorous epithelium is</a:t>
            </a:r>
            <a:r>
              <a:rPr lang="en-US" baseline="0" dirty="0" smtClean="0"/>
              <a:t> </a:t>
            </a:r>
            <a:r>
              <a:rPr lang="en-US" dirty="0" smtClean="0"/>
              <a:t>confined to the surface that lines the cystic cavity. In case of dropping</a:t>
            </a:r>
            <a:r>
              <a:rPr lang="en-US" baseline="0" dirty="0" smtClean="0"/>
              <a:t> </a:t>
            </a:r>
            <a:r>
              <a:rPr lang="en-US" dirty="0" smtClean="0"/>
              <a:t>off of this epithelium in the underlying </a:t>
            </a:r>
            <a:r>
              <a:rPr lang="en-US" dirty="0" err="1" smtClean="0"/>
              <a:t>stroma</a:t>
            </a:r>
            <a:r>
              <a:rPr lang="en-US" dirty="0" smtClean="0"/>
              <a:t>, treatment should be</a:t>
            </a:r>
            <a:r>
              <a:rPr lang="en-US" baseline="0" dirty="0" smtClean="0"/>
              <a:t> </a:t>
            </a:r>
            <a:r>
              <a:rPr lang="en-US" dirty="0" smtClean="0"/>
              <a:t>the same as for the other subtypes.</a:t>
            </a:r>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28</a:t>
            </a:fld>
            <a:endParaRPr lang="en-US"/>
          </a:p>
        </p:txBody>
      </p:sp>
    </p:spTree>
    <p:extLst>
      <p:ext uri="{BB962C8B-B14F-4D97-AF65-F5344CB8AC3E}">
        <p14:creationId xmlns="" xmlns:p14="http://schemas.microsoft.com/office/powerpoint/2010/main" val="3807358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solidFill>
                  <a:schemeClr val="hlink"/>
                </a:solidFill>
              </a:rPr>
              <a:t>( BLUE –DOMED CYST OF SEWARD)</a:t>
            </a:r>
            <a:endParaRPr lang="en-US"/>
          </a:p>
        </p:txBody>
      </p:sp>
      <p:sp>
        <p:nvSpPr>
          <p:cNvPr id="4" name="Slide Number Placeholder 3"/>
          <p:cNvSpPr>
            <a:spLocks noGrp="1"/>
          </p:cNvSpPr>
          <p:nvPr>
            <p:ph type="sldNum" sz="quarter" idx="10"/>
          </p:nvPr>
        </p:nvSpPr>
        <p:spPr/>
        <p:txBody>
          <a:bodyPr/>
          <a:lstStyle/>
          <a:p>
            <a:fld id="{D6AE8B52-DB55-4DF9-A521-E50A398A0D5C}" type="slidenum">
              <a:rPr lang="en-US" smtClean="0"/>
              <a:pPr/>
              <a:t>34</a:t>
            </a:fld>
            <a:endParaRPr lang="en-US"/>
          </a:p>
        </p:txBody>
      </p:sp>
    </p:spTree>
    <p:extLst>
      <p:ext uri="{BB962C8B-B14F-4D97-AF65-F5344CB8AC3E}">
        <p14:creationId xmlns="" xmlns:p14="http://schemas.microsoft.com/office/powerpoint/2010/main" val="2711970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alibri" pitchFamily="34" charset="0"/>
                <a:cs typeface="Times New Roman" pitchFamily="18" charset="0"/>
              </a:rPr>
              <a:t>May show a soft tissue shadow, usually no bone involvement, dilated and open crypt is seen</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FF00"/>
                </a:solidFill>
              </a:rPr>
              <a:t>TREATMENT- </a:t>
            </a:r>
            <a:r>
              <a:rPr lang="en-US" sz="1200" dirty="0" smtClean="0">
                <a:solidFill>
                  <a:srgbClr val="FFFF00"/>
                </a:solidFill>
              </a:rPr>
              <a:t>No treatment required. Surgically exposing the crown may aid in eruption</a:t>
            </a:r>
          </a:p>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37</a:t>
            </a:fld>
            <a:endParaRPr lang="en-US"/>
          </a:p>
        </p:txBody>
      </p:sp>
    </p:spTree>
    <p:extLst>
      <p:ext uri="{BB962C8B-B14F-4D97-AF65-F5344CB8AC3E}">
        <p14:creationId xmlns="" xmlns:p14="http://schemas.microsoft.com/office/powerpoint/2010/main" val="403064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A, Panoramic radiograph, showing that in childhood, the</a:t>
            </a:r>
            <a:r>
              <a:rPr lang="en-US" baseline="0" dirty="0" smtClean="0"/>
              <a:t> </a:t>
            </a:r>
            <a:r>
              <a:rPr lang="en-US" dirty="0" smtClean="0"/>
              <a:t>jaw is crowded by both deciduous and fully or partly developed</a:t>
            </a:r>
            <a:r>
              <a:rPr lang="en-US" baseline="0" dirty="0" smtClean="0"/>
              <a:t> </a:t>
            </a:r>
            <a:r>
              <a:rPr lang="en-US" dirty="0" smtClean="0"/>
              <a:t>permanent teeth. B, Detail showing one of the tooth germs together</a:t>
            </a:r>
            <a:r>
              <a:rPr lang="en-US" baseline="0" dirty="0" smtClean="0"/>
              <a:t> </a:t>
            </a:r>
            <a:r>
              <a:rPr lang="en-US" dirty="0" smtClean="0"/>
              <a:t>with histological details to illustrate the ubiquitous presence of</a:t>
            </a:r>
            <a:r>
              <a:rPr lang="en-US" baseline="0" dirty="0" smtClean="0"/>
              <a:t> </a:t>
            </a:r>
            <a:r>
              <a:rPr lang="en-US" dirty="0" smtClean="0"/>
              <a:t>epithelium in the jaw: in the dental follicle (left) and at the developing</a:t>
            </a:r>
            <a:r>
              <a:rPr lang="en-US" baseline="0" dirty="0" smtClean="0"/>
              <a:t> </a:t>
            </a:r>
            <a:r>
              <a:rPr lang="en-US" dirty="0" smtClean="0"/>
              <a:t>root tip with the enamel organ mimicking </a:t>
            </a:r>
            <a:r>
              <a:rPr lang="en-US" dirty="0" err="1" smtClean="0"/>
              <a:t>ameloblastoma</a:t>
            </a:r>
            <a:r>
              <a:rPr lang="en-US" dirty="0" smtClean="0"/>
              <a:t> (right).</a:t>
            </a:r>
            <a:r>
              <a:rPr lang="en-US" baseline="0" dirty="0" smtClean="0"/>
              <a:t> </a:t>
            </a:r>
            <a:r>
              <a:rPr lang="en-US" dirty="0" smtClean="0"/>
              <a:t>Dental papilla tissue that may be confused with </a:t>
            </a:r>
            <a:r>
              <a:rPr lang="en-US" dirty="0" err="1" smtClean="0"/>
              <a:t>myxoma</a:t>
            </a:r>
            <a:r>
              <a:rPr lang="en-US" dirty="0" smtClean="0"/>
              <a:t> lies adjacent</a:t>
            </a:r>
            <a:r>
              <a:rPr lang="en-US" baseline="0" dirty="0" smtClean="0"/>
              <a:t> </a:t>
            </a:r>
            <a:r>
              <a:rPr lang="en-US" dirty="0" smtClean="0"/>
              <a:t>to the enamel organ.</a:t>
            </a:r>
          </a:p>
          <a:p>
            <a:r>
              <a:rPr lang="en-US" dirty="0" smtClean="0"/>
              <a:t>As the enamel organ elongates through downward</a:t>
            </a:r>
            <a:r>
              <a:rPr lang="en-US" baseline="0" dirty="0" smtClean="0"/>
              <a:t> </a:t>
            </a:r>
            <a:r>
              <a:rPr lang="en-US" dirty="0" smtClean="0"/>
              <a:t>proliferation, it creates a tube that maps out the form</a:t>
            </a:r>
            <a:r>
              <a:rPr lang="en-US" baseline="0" dirty="0" smtClean="0"/>
              <a:t> </a:t>
            </a:r>
            <a:r>
              <a:rPr lang="en-US" dirty="0" smtClean="0"/>
              <a:t>and size of the roots of the teeth.1 Therefore, remnants</a:t>
            </a:r>
            <a:r>
              <a:rPr lang="en-US" baseline="0" dirty="0" smtClean="0"/>
              <a:t> </a:t>
            </a:r>
            <a:r>
              <a:rPr lang="en-US" dirty="0" smtClean="0"/>
              <a:t>of </a:t>
            </a:r>
            <a:r>
              <a:rPr lang="en-US" dirty="0" err="1" smtClean="0"/>
              <a:t>odontogenic</a:t>
            </a:r>
            <a:r>
              <a:rPr lang="en-US" dirty="0" smtClean="0"/>
              <a:t> epithelium can be found in the jaw bone</a:t>
            </a:r>
            <a:r>
              <a:rPr lang="en-US" baseline="0" dirty="0" smtClean="0"/>
              <a:t> </a:t>
            </a:r>
            <a:r>
              <a:rPr lang="en-US" dirty="0" smtClean="0"/>
              <a:t>at a level as deep as the root tips of the teeth</a:t>
            </a:r>
            <a:r>
              <a:rPr lang="en-US" baseline="0" dirty="0" smtClean="0"/>
              <a:t> </a:t>
            </a:r>
            <a:r>
              <a:rPr lang="en-US" dirty="0" smtClean="0"/>
              <a:t>(Figure 1A,B). Those that lie in the connective tissue</a:t>
            </a:r>
            <a:r>
              <a:rPr lang="en-US" baseline="0" dirty="0" smtClean="0"/>
              <a:t> </a:t>
            </a:r>
            <a:r>
              <a:rPr lang="en-US" dirty="0" smtClean="0"/>
              <a:t>that connects the tooth with the jaw, the so-called</a:t>
            </a:r>
            <a:r>
              <a:rPr lang="en-US" baseline="0" dirty="0" smtClean="0"/>
              <a:t> </a:t>
            </a:r>
            <a:r>
              <a:rPr lang="en-US" dirty="0" smtClean="0"/>
              <a:t>periodontal ligament, are known as rests of </a:t>
            </a:r>
            <a:r>
              <a:rPr lang="en-US" dirty="0" err="1" smtClean="0"/>
              <a:t>Malassez</a:t>
            </a:r>
            <a:r>
              <a:rPr lang="en-US" dirty="0" smtClean="0"/>
              <a:t>.</a:t>
            </a:r>
            <a:r>
              <a:rPr lang="en-US" baseline="0" dirty="0" smtClean="0"/>
              <a:t> </a:t>
            </a:r>
            <a:r>
              <a:rPr lang="en-US" dirty="0" smtClean="0"/>
              <a:t>Corresponding epithelial remnants in the gingiva are</a:t>
            </a:r>
            <a:r>
              <a:rPr lang="en-US" baseline="0" dirty="0" smtClean="0"/>
              <a:t> </a:t>
            </a:r>
            <a:r>
              <a:rPr lang="en-US" dirty="0" smtClean="0"/>
              <a:t>named rests of </a:t>
            </a:r>
            <a:r>
              <a:rPr lang="en-US" dirty="0" err="1" smtClean="0"/>
              <a:t>Serres</a:t>
            </a:r>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2</a:t>
            </a:fld>
            <a:endParaRPr lang="en-US"/>
          </a:p>
        </p:txBody>
      </p:sp>
    </p:spTree>
    <p:extLst>
      <p:ext uri="{BB962C8B-B14F-4D97-AF65-F5344CB8AC3E}">
        <p14:creationId xmlns="" xmlns:p14="http://schemas.microsoft.com/office/powerpoint/2010/main" val="1698383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 recent meeting of international association of o pathologists in </a:t>
            </a:r>
            <a:r>
              <a:rPr lang="en-US" dirty="0" err="1" smtClean="0"/>
              <a:t>june</a:t>
            </a:r>
            <a:r>
              <a:rPr lang="en-US" dirty="0" smtClean="0"/>
              <a:t> 2006---</a:t>
            </a:r>
            <a:r>
              <a:rPr lang="en-US" baseline="0" dirty="0" smtClean="0"/>
              <a:t> term OKC should be used</a:t>
            </a:r>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40</a:t>
            </a:fld>
            <a:endParaRPr lang="en-US"/>
          </a:p>
        </p:txBody>
      </p:sp>
    </p:spTree>
    <p:extLst>
      <p:ext uri="{BB962C8B-B14F-4D97-AF65-F5344CB8AC3E}">
        <p14:creationId xmlns="" xmlns:p14="http://schemas.microsoft.com/office/powerpoint/2010/main" val="393513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 theories for origin are compatible</a:t>
            </a:r>
            <a:r>
              <a:rPr lang="en-US" baseline="0" dirty="0" smtClean="0"/>
              <a:t> as both dental lamina and basal cell </a:t>
            </a:r>
            <a:r>
              <a:rPr lang="en-US" baseline="0" dirty="0" err="1" smtClean="0"/>
              <a:t>hamartias</a:t>
            </a:r>
            <a:r>
              <a:rPr lang="en-US" baseline="0" dirty="0" smtClean="0"/>
              <a:t> have common parentage– </a:t>
            </a:r>
            <a:r>
              <a:rPr lang="en-US" baseline="0" dirty="0" err="1" smtClean="0"/>
              <a:t>stomodeal</a:t>
            </a:r>
            <a:r>
              <a:rPr lang="en-US" baseline="0" dirty="0" smtClean="0"/>
              <a:t> ectoderm and both are influenced by </a:t>
            </a:r>
            <a:r>
              <a:rPr lang="en-US" baseline="0" dirty="0" err="1" smtClean="0"/>
              <a:t>ectomesenchyme</a:t>
            </a:r>
            <a:r>
              <a:rPr lang="en-US" baseline="0" dirty="0" smtClean="0"/>
              <a:t>. (</a:t>
            </a:r>
            <a:r>
              <a:rPr lang="en-US" baseline="0" dirty="0" err="1" smtClean="0"/>
              <a:t>altini</a:t>
            </a:r>
            <a:r>
              <a:rPr lang="en-US" baseline="0" dirty="0" smtClean="0"/>
              <a:t> and shear 1976)</a:t>
            </a:r>
          </a:p>
          <a:p>
            <a:r>
              <a:rPr lang="en-US" baseline="0" dirty="0" smtClean="0"/>
              <a:t>In Rx- to avoid post-op recurrence- overlying attached mucosa </a:t>
            </a:r>
            <a:r>
              <a:rPr lang="en-US" baseline="0" dirty="0" err="1" smtClean="0"/>
              <a:t>shud</a:t>
            </a:r>
            <a:r>
              <a:rPr lang="en-US" baseline="0" dirty="0" smtClean="0"/>
              <a:t> b excised. </a:t>
            </a:r>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42</a:t>
            </a:fld>
            <a:endParaRPr lang="en-US"/>
          </a:p>
        </p:txBody>
      </p:sp>
    </p:spTree>
    <p:extLst>
      <p:ext uri="{BB962C8B-B14F-4D97-AF65-F5344CB8AC3E}">
        <p14:creationId xmlns="" xmlns:p14="http://schemas.microsoft.com/office/powerpoint/2010/main" val="3322237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Scalloping– unequal growth activity in different parts of cyst lining</a:t>
            </a:r>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45</a:t>
            </a:fld>
            <a:endParaRPr lang="en-US"/>
          </a:p>
        </p:txBody>
      </p:sp>
    </p:spTree>
    <p:extLst>
      <p:ext uri="{BB962C8B-B14F-4D97-AF65-F5344CB8AC3E}">
        <p14:creationId xmlns="" xmlns:p14="http://schemas.microsoft.com/office/powerpoint/2010/main" val="2006827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smtClean="0">
                <a:latin typeface="Times New Roman" pitchFamily="18" charset="0"/>
                <a:cs typeface="Times New Roman" pitchFamily="18" charset="0"/>
              </a:rPr>
              <a:t>EXAMINING THE FIBROUS CAPSULE</a:t>
            </a:r>
          </a:p>
          <a:p>
            <a:pPr marL="514350" indent="-514350" algn="l">
              <a:buFont typeface="+mj-lt"/>
              <a:buAutoNum type="arabicPeriod"/>
            </a:pPr>
            <a:r>
              <a:rPr lang="en-US" sz="1200" dirty="0" smtClean="0">
                <a:latin typeface="Times New Roman" pitchFamily="18" charset="0"/>
                <a:cs typeface="Times New Roman" pitchFamily="18" charset="0"/>
              </a:rPr>
              <a:t>Thin with few cells.</a:t>
            </a:r>
          </a:p>
          <a:p>
            <a:pPr marL="514350" indent="-514350" algn="l">
              <a:buFont typeface="+mj-lt"/>
              <a:buAutoNum type="arabicPeriod"/>
            </a:pPr>
            <a:r>
              <a:rPr lang="en-US" sz="1200" dirty="0" smtClean="0">
                <a:latin typeface="Times New Roman" pitchFamily="18" charset="0"/>
                <a:cs typeface="Times New Roman" pitchFamily="18" charset="0"/>
              </a:rPr>
              <a:t>Widely separated </a:t>
            </a:r>
            <a:r>
              <a:rPr lang="en-US" sz="1200" dirty="0" err="1" smtClean="0">
                <a:latin typeface="Times New Roman" pitchFamily="18" charset="0"/>
                <a:cs typeface="Times New Roman" pitchFamily="18" charset="0"/>
              </a:rPr>
              <a:t>stroma</a:t>
            </a:r>
            <a:r>
              <a:rPr lang="en-US" sz="1200" dirty="0" smtClean="0">
                <a:latin typeface="Times New Roman" pitchFamily="18" charset="0"/>
                <a:cs typeface="Times New Roman" pitchFamily="18" charset="0"/>
              </a:rPr>
              <a:t>, rich in </a:t>
            </a:r>
            <a:r>
              <a:rPr lang="en-US" sz="1200" dirty="0" err="1" smtClean="0">
                <a:latin typeface="Times New Roman" pitchFamily="18" charset="0"/>
                <a:cs typeface="Times New Roman" pitchFamily="18" charset="0"/>
              </a:rPr>
              <a:t>mucopolysaccharides</a:t>
            </a:r>
            <a:r>
              <a:rPr lang="en-US" sz="1200" dirty="0" smtClean="0">
                <a:latin typeface="Times New Roman" pitchFamily="18" charset="0"/>
                <a:cs typeface="Times New Roman" pitchFamily="18" charset="0"/>
              </a:rPr>
              <a:t>.</a:t>
            </a:r>
          </a:p>
          <a:p>
            <a:pPr marL="514350" indent="-514350" algn="l">
              <a:buFont typeface="+mj-lt"/>
              <a:buAutoNum type="arabicPeriod"/>
            </a:pPr>
            <a:r>
              <a:rPr lang="en-US" sz="1200" dirty="0" smtClean="0">
                <a:latin typeface="Times New Roman" pitchFamily="18" charset="0"/>
                <a:cs typeface="Times New Roman" pitchFamily="18" charset="0"/>
              </a:rPr>
              <a:t>Mild inflammatory infiltrate.</a:t>
            </a:r>
          </a:p>
          <a:p>
            <a:pPr marL="514350" indent="-514350" algn="l">
              <a:buFont typeface="+mj-lt"/>
              <a:buAutoNum type="arabicPeriod"/>
            </a:pPr>
            <a:r>
              <a:rPr lang="en-US" sz="1200" dirty="0" smtClean="0">
                <a:latin typeface="Times New Roman" pitchFamily="18" charset="0"/>
                <a:cs typeface="Times New Roman" pitchFamily="18" charset="0"/>
              </a:rPr>
              <a:t>Satellite cysts, epithelial rests &amp; budding </a:t>
            </a:r>
            <a:r>
              <a:rPr lang="en-US" sz="1200" dirty="0" err="1" smtClean="0">
                <a:latin typeface="Times New Roman" pitchFamily="18" charset="0"/>
                <a:cs typeface="Times New Roman" pitchFamily="18" charset="0"/>
              </a:rPr>
              <a:t>basaloid</a:t>
            </a:r>
            <a:r>
              <a:rPr lang="en-US" sz="1200" dirty="0" smtClean="0">
                <a:latin typeface="Times New Roman" pitchFamily="18" charset="0"/>
                <a:cs typeface="Times New Roman" pitchFamily="18" charset="0"/>
              </a:rPr>
              <a:t> cells.</a:t>
            </a:r>
          </a:p>
          <a:p>
            <a:pPr marL="514350" indent="-514350" algn="l">
              <a:buFont typeface="+mj-lt"/>
              <a:buAutoNum type="arabicPeriod"/>
            </a:pPr>
            <a:r>
              <a:rPr lang="en-US" sz="1200" dirty="0" smtClean="0">
                <a:latin typeface="Times New Roman" pitchFamily="18" charset="0"/>
                <a:cs typeface="Times New Roman" pitchFamily="18" charset="0"/>
              </a:rPr>
              <a:t>Mucous metaplasia, hyaline bodies &amp; cholesterol clefts sometimes present.</a:t>
            </a:r>
          </a:p>
          <a:p>
            <a:pPr marL="514350" indent="-514350" algn="l">
              <a:buNone/>
            </a:pPr>
            <a:r>
              <a:rPr lang="en-US" sz="1200" dirty="0" smtClean="0">
                <a:latin typeface="Times New Roman" pitchFamily="18" charset="0"/>
                <a:cs typeface="Times New Roman" pitchFamily="18" charset="0"/>
              </a:rPr>
              <a:t> </a:t>
            </a:r>
          </a:p>
          <a:p>
            <a:pPr marL="514350" indent="-514350" algn="l">
              <a:buFont typeface="+mj-lt"/>
              <a:buAutoNum type="arabicPeriod"/>
            </a:pPr>
            <a:endParaRPr lang="en-US" sz="1200" dirty="0" smtClean="0">
              <a:latin typeface="Times New Roman" pitchFamily="18" charset="0"/>
              <a:cs typeface="Times New Roman" pitchFamily="18" charset="0"/>
            </a:endParaRPr>
          </a:p>
          <a:p>
            <a:pPr algn="l"/>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52</a:t>
            </a:fld>
            <a:endParaRPr lang="en-US"/>
          </a:p>
        </p:txBody>
      </p:sp>
    </p:spTree>
    <p:extLst>
      <p:ext uri="{BB962C8B-B14F-4D97-AF65-F5344CB8AC3E}">
        <p14:creationId xmlns="" xmlns:p14="http://schemas.microsoft.com/office/powerpoint/2010/main" val="2102861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55</a:t>
            </a:fld>
            <a:endParaRPr lang="en-US"/>
          </a:p>
        </p:txBody>
      </p:sp>
    </p:spTree>
    <p:extLst>
      <p:ext uri="{BB962C8B-B14F-4D97-AF65-F5344CB8AC3E}">
        <p14:creationId xmlns="" xmlns:p14="http://schemas.microsoft.com/office/powerpoint/2010/main" val="1105511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Albumin:</a:t>
            </a:r>
            <a:r>
              <a:rPr lang="en-US" baseline="0" dirty="0" smtClean="0"/>
              <a:t> globulin was more.</a:t>
            </a:r>
          </a:p>
          <a:p>
            <a:r>
              <a:rPr lang="en-US" baseline="0" dirty="0" smtClean="0"/>
              <a:t>Inflammatory cyst had altered permeability of epithelium so had a higher protein content than </a:t>
            </a:r>
            <a:r>
              <a:rPr lang="en-US" baseline="0" dirty="0" err="1" smtClean="0"/>
              <a:t>uninflammed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EDA4927-5194-44F9-9EC4-42E2CF2751E3}" type="slidenum">
              <a:rPr lang="en-US" smtClean="0"/>
              <a:pPr/>
              <a:t>57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p53 gene has a short half-life in normal cells and cannot be detected </a:t>
            </a:r>
            <a:r>
              <a:rPr lang="en-US" sz="1200" kern="1200" baseline="0" dirty="0" err="1" smtClean="0">
                <a:solidFill>
                  <a:schemeClr val="tx1"/>
                </a:solidFill>
                <a:latin typeface="+mn-lt"/>
                <a:ea typeface="+mn-ea"/>
                <a:cs typeface="+mn-cs"/>
              </a:rPr>
              <a:t>immunocytochemically</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but when it mutates, the p53 protein product is more stable and can be detected using this procedure.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PCNA was defined as a</a:t>
            </a:r>
          </a:p>
          <a:p>
            <a:r>
              <a:rPr lang="en-US" sz="1200" kern="1200" baseline="0" dirty="0" smtClean="0">
                <a:solidFill>
                  <a:schemeClr val="tx1"/>
                </a:solidFill>
                <a:latin typeface="+mn-lt"/>
                <a:ea typeface="+mn-ea"/>
                <a:cs typeface="+mn-cs"/>
              </a:rPr>
              <a:t>36kD nuclear protein associated with the cell cycle, being</a:t>
            </a:r>
          </a:p>
          <a:p>
            <a:r>
              <a:rPr lang="en-US" sz="1200" kern="1200" baseline="0" dirty="0" smtClean="0">
                <a:solidFill>
                  <a:schemeClr val="tx1"/>
                </a:solidFill>
                <a:latin typeface="+mn-lt"/>
                <a:ea typeface="+mn-ea"/>
                <a:cs typeface="+mn-cs"/>
              </a:rPr>
              <a:t>an auxiliary protein of DNA polymerase-δ, the distribution</a:t>
            </a:r>
          </a:p>
          <a:p>
            <a:r>
              <a:rPr lang="en-US" sz="1200" kern="1200" baseline="0" dirty="0" smtClean="0">
                <a:solidFill>
                  <a:schemeClr val="tx1"/>
                </a:solidFill>
                <a:latin typeface="+mn-lt"/>
                <a:ea typeface="+mn-ea"/>
                <a:cs typeface="+mn-cs"/>
              </a:rPr>
              <a:t>of which in the cell cycle increases through G1, peaks</a:t>
            </a:r>
          </a:p>
          <a:p>
            <a:r>
              <a:rPr lang="en-US" sz="1200" kern="1200" baseline="0" dirty="0" smtClean="0">
                <a:solidFill>
                  <a:schemeClr val="tx1"/>
                </a:solidFill>
                <a:latin typeface="+mn-lt"/>
                <a:ea typeface="+mn-ea"/>
                <a:cs typeface="+mn-cs"/>
              </a:rPr>
              <a:t>at the G1/S </a:t>
            </a:r>
            <a:r>
              <a:rPr lang="en-US" sz="1200" kern="1200" baseline="0" dirty="0" err="1" smtClean="0">
                <a:solidFill>
                  <a:schemeClr val="tx1"/>
                </a:solidFill>
                <a:latin typeface="+mn-lt"/>
                <a:ea typeface="+mn-ea"/>
                <a:cs typeface="+mn-cs"/>
              </a:rPr>
              <a:t>interphase</a:t>
            </a:r>
            <a:r>
              <a:rPr lang="en-US" sz="1200" kern="1200" baseline="0" dirty="0" smtClean="0">
                <a:solidFill>
                  <a:schemeClr val="tx1"/>
                </a:solidFill>
                <a:latin typeface="+mn-lt"/>
                <a:ea typeface="+mn-ea"/>
                <a:cs typeface="+mn-cs"/>
              </a:rPr>
              <a:t> and decreases through G2 phase.</a:t>
            </a:r>
            <a:endParaRPr lang="en-US" dirty="0"/>
          </a:p>
        </p:txBody>
      </p:sp>
      <p:sp>
        <p:nvSpPr>
          <p:cNvPr id="4" name="Slide Number Placeholder 3"/>
          <p:cNvSpPr>
            <a:spLocks noGrp="1"/>
          </p:cNvSpPr>
          <p:nvPr>
            <p:ph type="sldNum" sz="quarter" idx="10"/>
          </p:nvPr>
        </p:nvSpPr>
        <p:spPr/>
        <p:txBody>
          <a:bodyPr/>
          <a:lstStyle/>
          <a:p>
            <a:fld id="{7EDA4927-5194-44F9-9EC4-42E2CF2751E3}" type="slidenum">
              <a:rPr lang="en-US" smtClean="0"/>
              <a:pPr/>
              <a:t>59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smtClean="0">
                <a:solidFill>
                  <a:schemeClr val="tx1"/>
                </a:solidFill>
                <a:latin typeface="+mn-lt"/>
                <a:ea typeface="+mn-ea"/>
                <a:cs typeface="+mn-cs"/>
              </a:rPr>
              <a:t>Calretinin</a:t>
            </a:r>
            <a:r>
              <a:rPr lang="en-US" sz="1200" kern="1200" baseline="0" dirty="0" smtClean="0">
                <a:solidFill>
                  <a:schemeClr val="tx1"/>
                </a:solidFill>
                <a:latin typeface="+mn-lt"/>
                <a:ea typeface="+mn-ea"/>
                <a:cs typeface="+mn-cs"/>
              </a:rPr>
              <a:t> has been shown to be expressed in a high proportion of solid, </a:t>
            </a:r>
            <a:r>
              <a:rPr lang="en-US" sz="1200" kern="1200" baseline="0" dirty="0" err="1" smtClean="0">
                <a:solidFill>
                  <a:schemeClr val="tx1"/>
                </a:solidFill>
                <a:latin typeface="+mn-lt"/>
                <a:ea typeface="+mn-ea"/>
                <a:cs typeface="+mn-cs"/>
              </a:rPr>
              <a:t>unicystic</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multicystic</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ameloblastomas</a:t>
            </a:r>
            <a:r>
              <a:rPr lang="en-US" sz="1200" kern="1200" baseline="0" dirty="0" smtClean="0">
                <a:solidFill>
                  <a:schemeClr val="tx1"/>
                </a:solidFill>
                <a:latin typeface="+mn-lt"/>
                <a:ea typeface="+mn-ea"/>
                <a:cs typeface="+mn-cs"/>
              </a:rPr>
              <a:t> </a:t>
            </a:r>
            <a:r>
              <a:rPr lang="fr-FR" sz="1200" kern="1200" baseline="0" dirty="0" smtClean="0">
                <a:solidFill>
                  <a:schemeClr val="tx1"/>
                </a:solidFill>
                <a:latin typeface="+mn-lt"/>
                <a:ea typeface="+mn-ea"/>
                <a:cs typeface="+mn-cs"/>
              </a:rPr>
              <a:t>(</a:t>
            </a:r>
            <a:r>
              <a:rPr lang="fr-FR" sz="1200" kern="1200" baseline="0" dirty="0" err="1" smtClean="0">
                <a:solidFill>
                  <a:schemeClr val="tx1"/>
                </a:solidFill>
                <a:latin typeface="+mn-lt"/>
                <a:ea typeface="+mn-ea"/>
                <a:cs typeface="+mn-cs"/>
              </a:rPr>
              <a:t>Altini</a:t>
            </a:r>
            <a:r>
              <a:rPr lang="fr-FR" sz="1200" kern="1200" baseline="0" dirty="0" smtClean="0">
                <a:solidFill>
                  <a:schemeClr val="tx1"/>
                </a:solidFill>
                <a:latin typeface="+mn-lt"/>
                <a:ea typeface="+mn-ea"/>
                <a:cs typeface="+mn-cs"/>
              </a:rPr>
              <a:t> </a:t>
            </a:r>
            <a:r>
              <a:rPr lang="fr-FR" sz="1200" i="1" kern="1200" baseline="0" dirty="0" smtClean="0">
                <a:solidFill>
                  <a:schemeClr val="tx1"/>
                </a:solidFill>
                <a:latin typeface="+mn-lt"/>
                <a:ea typeface="+mn-ea"/>
                <a:cs typeface="+mn-cs"/>
              </a:rPr>
              <a:t>et al., 2000; Coleman et al., 2001). It </a:t>
            </a:r>
            <a:r>
              <a:rPr lang="fr-FR" sz="1200" i="1" kern="1200" baseline="0" dirty="0" err="1" smtClean="0">
                <a:solidFill>
                  <a:schemeClr val="tx1"/>
                </a:solidFill>
                <a:latin typeface="+mn-lt"/>
                <a:ea typeface="+mn-ea"/>
                <a:cs typeface="+mn-cs"/>
              </a:rPr>
              <a:t>is</a:t>
            </a:r>
            <a:r>
              <a:rPr lang="fr-FR" sz="1200" i="1" kern="1200" baseline="0" dirty="0" smtClean="0">
                <a:solidFill>
                  <a:schemeClr val="tx1"/>
                </a:solidFill>
                <a:latin typeface="+mn-lt"/>
                <a:ea typeface="+mn-ea"/>
                <a:cs typeface="+mn-cs"/>
              </a:rPr>
              <a:t> a </a:t>
            </a:r>
            <a:r>
              <a:rPr lang="en-US" sz="1200" kern="1200" baseline="0" dirty="0" smtClean="0">
                <a:solidFill>
                  <a:schemeClr val="tx1"/>
                </a:solidFill>
                <a:latin typeface="+mn-lt"/>
                <a:ea typeface="+mn-ea"/>
                <a:cs typeface="+mn-cs"/>
              </a:rPr>
              <a:t>29kDa calcium-binding protein which is expressed in the central and peripheral nervous systems as well as in many other normal and pathological human tissues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Bcl-2 stops </a:t>
            </a:r>
            <a:r>
              <a:rPr lang="en-US" sz="1200" kern="1200" baseline="0" dirty="0" err="1" smtClean="0">
                <a:solidFill>
                  <a:schemeClr val="tx1"/>
                </a:solidFill>
                <a:latin typeface="+mn-lt"/>
                <a:ea typeface="+mn-ea"/>
                <a:cs typeface="+mn-cs"/>
              </a:rPr>
              <a:t>apotosis</a:t>
            </a:r>
            <a:endParaRPr lang="en-US" dirty="0"/>
          </a:p>
        </p:txBody>
      </p:sp>
      <p:sp>
        <p:nvSpPr>
          <p:cNvPr id="4" name="Slide Number Placeholder 3"/>
          <p:cNvSpPr>
            <a:spLocks noGrp="1"/>
          </p:cNvSpPr>
          <p:nvPr>
            <p:ph type="sldNum" sz="quarter" idx="10"/>
          </p:nvPr>
        </p:nvSpPr>
        <p:spPr/>
        <p:txBody>
          <a:bodyPr/>
          <a:lstStyle/>
          <a:p>
            <a:fld id="{7EDA4927-5194-44F9-9EC4-42E2CF2751E3}" type="slidenum">
              <a:rPr lang="en-US" smtClean="0"/>
              <a:pPr/>
              <a:t>60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rgbClr val="FFFF00"/>
                </a:solidFill>
                <a:latin typeface="Algerian" pitchFamily="82" charset="0"/>
              </a:rPr>
              <a:t>hereditary </a:t>
            </a:r>
            <a:r>
              <a:rPr lang="en-US" sz="1200" dirty="0" err="1" smtClean="0">
                <a:solidFill>
                  <a:srgbClr val="FFFF00"/>
                </a:solidFill>
                <a:latin typeface="Algerian" pitchFamily="82" charset="0"/>
              </a:rPr>
              <a:t>cutaneomandibular</a:t>
            </a:r>
            <a:r>
              <a:rPr lang="en-US" sz="1200" dirty="0" smtClean="0">
                <a:solidFill>
                  <a:srgbClr val="FFFF00"/>
                </a:solidFill>
                <a:latin typeface="Algerian" pitchFamily="82" charset="0"/>
              </a:rPr>
              <a:t> </a:t>
            </a:r>
            <a:r>
              <a:rPr lang="en-US" sz="1200" dirty="0" err="1" smtClean="0">
                <a:solidFill>
                  <a:srgbClr val="FFFF00"/>
                </a:solidFill>
                <a:latin typeface="Algerian" pitchFamily="82" charset="0"/>
              </a:rPr>
              <a:t>polyoncosis</a:t>
            </a:r>
            <a:r>
              <a:rPr lang="en-US" sz="1200" dirty="0" smtClean="0">
                <a:solidFill>
                  <a:srgbClr val="FFFF00"/>
                </a:solidFill>
                <a:latin typeface="Algerian" pitchFamily="82" charset="0"/>
              </a:rPr>
              <a:t>, </a:t>
            </a:r>
            <a:endParaRPr lang="en-IN" dirty="0"/>
          </a:p>
        </p:txBody>
      </p:sp>
      <p:sp>
        <p:nvSpPr>
          <p:cNvPr id="4" name="Slide Number Placeholder 3"/>
          <p:cNvSpPr>
            <a:spLocks noGrp="1"/>
          </p:cNvSpPr>
          <p:nvPr>
            <p:ph type="sldNum" sz="quarter" idx="10"/>
          </p:nvPr>
        </p:nvSpPr>
        <p:spPr/>
        <p:txBody>
          <a:bodyPr/>
          <a:lstStyle/>
          <a:p>
            <a:fld id="{3358F6DF-424E-4557-AC4F-BB0CA9E3B521}" type="slidenum">
              <a:rPr lang="en-IN" smtClean="0"/>
              <a:pPr/>
              <a:t>62</a:t>
            </a:fld>
            <a:endParaRPr lang="en-I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Complete penetrance and variable expressivity</a:t>
            </a:r>
          </a:p>
        </p:txBody>
      </p:sp>
      <p:sp>
        <p:nvSpPr>
          <p:cNvPr id="4" name="Slide Number Placeholder 3"/>
          <p:cNvSpPr>
            <a:spLocks noGrp="1"/>
          </p:cNvSpPr>
          <p:nvPr>
            <p:ph type="sldNum" sz="quarter" idx="5"/>
          </p:nvPr>
        </p:nvSpPr>
        <p:spPr/>
        <p:txBody>
          <a:bodyPr/>
          <a:lstStyle/>
          <a:p>
            <a:pPr>
              <a:defRPr/>
            </a:pPr>
            <a:fld id="{C4953E4E-4BC7-493A-9BDD-375EFC2FD378}" type="slidenum">
              <a:rPr lang="en-US" smtClean="0"/>
              <a:pPr>
                <a:defRPr/>
              </a:pPr>
              <a:t>63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3</a:t>
            </a:fld>
            <a:endParaRPr lang="en-US"/>
          </a:p>
        </p:txBody>
      </p:sp>
    </p:spTree>
    <p:extLst>
      <p:ext uri="{BB962C8B-B14F-4D97-AF65-F5344CB8AC3E}">
        <p14:creationId xmlns="" xmlns:p14="http://schemas.microsoft.com/office/powerpoint/2010/main" val="1184415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65</a:t>
            </a:fld>
            <a:endParaRPr lang="en-US"/>
          </a:p>
        </p:txBody>
      </p:sp>
    </p:spTree>
    <p:extLst>
      <p:ext uri="{BB962C8B-B14F-4D97-AF65-F5344CB8AC3E}">
        <p14:creationId xmlns="" xmlns:p14="http://schemas.microsoft.com/office/powerpoint/2010/main" val="2866566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Diagnostic Criteria for </a:t>
            </a:r>
            <a:r>
              <a:rPr lang="en-US" sz="1200" b="1" i="0" u="none" strike="noStrike" kern="1200" baseline="0" dirty="0" err="1" smtClean="0">
                <a:solidFill>
                  <a:schemeClr val="tx1"/>
                </a:solidFill>
                <a:latin typeface="+mn-lt"/>
                <a:ea typeface="+mn-ea"/>
                <a:cs typeface="+mn-cs"/>
              </a:rPr>
              <a:t>Gorlin</a:t>
            </a:r>
            <a:r>
              <a:rPr lang="en-US" sz="1200" b="1" i="0" u="none" strike="noStrike" kern="1200" baseline="0" dirty="0" smtClean="0">
                <a:solidFill>
                  <a:schemeClr val="tx1"/>
                </a:solidFill>
                <a:latin typeface="+mn-lt"/>
                <a:ea typeface="+mn-ea"/>
                <a:cs typeface="+mn-cs"/>
              </a:rPr>
              <a:t> Syndrome:</a:t>
            </a:r>
          </a:p>
          <a:p>
            <a:r>
              <a:rPr lang="en-US" sz="1200" b="0" i="0" u="none" strike="noStrike" kern="1200" baseline="0" dirty="0" smtClean="0">
                <a:solidFill>
                  <a:schemeClr val="tx1"/>
                </a:solidFill>
                <a:latin typeface="+mn-lt"/>
                <a:ea typeface="+mn-ea"/>
                <a:cs typeface="+mn-cs"/>
              </a:rPr>
              <a:t>Diagnostic criteria is given by Evans et al. These criteria were modified by </a:t>
            </a:r>
            <a:r>
              <a:rPr lang="en-US" sz="1200" b="0" i="0" u="none" strike="noStrike" kern="1200" baseline="0" dirty="0" err="1" smtClean="0">
                <a:solidFill>
                  <a:schemeClr val="tx1"/>
                </a:solidFill>
                <a:latin typeface="+mn-lt"/>
                <a:ea typeface="+mn-ea"/>
                <a:cs typeface="+mn-cs"/>
              </a:rPr>
              <a:t>Komones</a:t>
            </a:r>
            <a:r>
              <a:rPr lang="en-US" sz="1200" b="0" i="0" u="none" strike="noStrike" kern="1200" baseline="0" dirty="0" smtClean="0">
                <a:solidFill>
                  <a:schemeClr val="tx1"/>
                </a:solidFill>
                <a:latin typeface="+mn-lt"/>
                <a:ea typeface="+mn-ea"/>
                <a:cs typeface="+mn-cs"/>
              </a:rPr>
              <a:t> et al in 1997. </a:t>
            </a:r>
            <a:r>
              <a:rPr lang="en-US" sz="1200" b="0" i="0" u="none" strike="noStrike" kern="1200" baseline="0" dirty="0" err="1" smtClean="0">
                <a:solidFill>
                  <a:schemeClr val="tx1"/>
                </a:solidFill>
                <a:latin typeface="+mn-lt"/>
                <a:ea typeface="+mn-ea"/>
                <a:cs typeface="+mn-cs"/>
              </a:rPr>
              <a:t>Gorlin</a:t>
            </a:r>
            <a:r>
              <a:rPr lang="en-US" sz="1200" b="0" i="0" u="none" strike="noStrike" kern="1200" baseline="0" dirty="0" smtClean="0">
                <a:solidFill>
                  <a:schemeClr val="tx1"/>
                </a:solidFill>
                <a:latin typeface="+mn-lt"/>
                <a:ea typeface="+mn-ea"/>
                <a:cs typeface="+mn-cs"/>
              </a:rPr>
              <a:t> syndrome can be established when two major or one minor criteria are present.</a:t>
            </a:r>
          </a:p>
          <a:p>
            <a:r>
              <a:rPr lang="en-US" sz="1200" b="1" i="0" u="none" strike="noStrike" kern="1200" baseline="0" dirty="0" smtClean="0">
                <a:solidFill>
                  <a:schemeClr val="tx1"/>
                </a:solidFill>
                <a:latin typeface="+mn-lt"/>
                <a:ea typeface="+mn-ea"/>
                <a:cs typeface="+mn-cs"/>
              </a:rPr>
              <a:t>Major Criteria</a:t>
            </a:r>
          </a:p>
          <a:p>
            <a:r>
              <a:rPr lang="en-US" sz="1200" b="0" i="0" u="none" strike="noStrike" kern="1200" baseline="0" dirty="0" smtClean="0">
                <a:solidFill>
                  <a:schemeClr val="tx1"/>
                </a:solidFill>
                <a:latin typeface="+mn-lt"/>
                <a:ea typeface="+mn-ea"/>
                <a:cs typeface="+mn-cs"/>
              </a:rPr>
              <a:t>1. More than two basal cell carcinomas or one BCC under the age of 20 years.</a:t>
            </a:r>
          </a:p>
          <a:p>
            <a:r>
              <a:rPr lang="en-US" sz="1200" b="0" i="0" u="none" strike="noStrike" kern="1200" baseline="0" dirty="0" smtClean="0">
                <a:solidFill>
                  <a:schemeClr val="tx1"/>
                </a:solidFill>
                <a:latin typeface="+mn-lt"/>
                <a:ea typeface="+mn-ea"/>
                <a:cs typeface="+mn-cs"/>
              </a:rPr>
              <a:t>2. Histologically proven </a:t>
            </a:r>
            <a:r>
              <a:rPr lang="en-US" sz="1200" b="0" i="0" u="none" strike="noStrike" kern="1200" baseline="0" dirty="0" err="1" smtClean="0">
                <a:solidFill>
                  <a:schemeClr val="tx1"/>
                </a:solidFill>
                <a:latin typeface="+mn-lt"/>
                <a:ea typeface="+mn-ea"/>
                <a:cs typeface="+mn-cs"/>
              </a:rPr>
              <a:t>odontogenic</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keratocyst</a:t>
            </a:r>
            <a:r>
              <a:rPr lang="en-US" sz="1200" b="0" i="0" u="none" strike="noStrike" kern="1200" baseline="0" dirty="0" smtClean="0">
                <a:solidFill>
                  <a:schemeClr val="tx1"/>
                </a:solidFill>
                <a:latin typeface="+mn-lt"/>
                <a:ea typeface="+mn-ea"/>
                <a:cs typeface="+mn-cs"/>
              </a:rPr>
              <a:t> of the jaws.</a:t>
            </a:r>
          </a:p>
          <a:p>
            <a:r>
              <a:rPr lang="en-US" sz="1200" b="0" i="0" u="none" strike="noStrike" kern="1200" baseline="0" dirty="0" smtClean="0">
                <a:solidFill>
                  <a:schemeClr val="tx1"/>
                </a:solidFill>
                <a:latin typeface="+mn-lt"/>
                <a:ea typeface="+mn-ea"/>
                <a:cs typeface="+mn-cs"/>
              </a:rPr>
              <a:t>3. Three or more cutaneous palmar or plantar pits.</a:t>
            </a:r>
          </a:p>
          <a:p>
            <a:r>
              <a:rPr lang="en-US" sz="1200" b="0" i="0" u="none" strike="noStrike" kern="1200" baseline="0" dirty="0" smtClean="0">
                <a:solidFill>
                  <a:schemeClr val="tx1"/>
                </a:solidFill>
                <a:latin typeface="+mn-lt"/>
                <a:ea typeface="+mn-ea"/>
                <a:cs typeface="+mn-cs"/>
              </a:rPr>
              <a:t>4. Bifid, fused or markedly splayed ribs.</a:t>
            </a:r>
          </a:p>
          <a:p>
            <a:r>
              <a:rPr lang="en-US" sz="1200" b="0" i="0" u="none" strike="noStrike" kern="1200" baseline="0" dirty="0" smtClean="0">
                <a:solidFill>
                  <a:schemeClr val="tx1"/>
                </a:solidFill>
                <a:latin typeface="+mn-lt"/>
                <a:ea typeface="+mn-ea"/>
                <a:cs typeface="+mn-cs"/>
              </a:rPr>
              <a:t>5. First degree relative with NBCCS.</a:t>
            </a:r>
          </a:p>
        </p:txBody>
      </p:sp>
      <p:sp>
        <p:nvSpPr>
          <p:cNvPr id="4" name="Slide Number Placeholder 3"/>
          <p:cNvSpPr>
            <a:spLocks noGrp="1"/>
          </p:cNvSpPr>
          <p:nvPr>
            <p:ph type="sldNum" sz="quarter" idx="10"/>
          </p:nvPr>
        </p:nvSpPr>
        <p:spPr/>
        <p:txBody>
          <a:bodyPr/>
          <a:lstStyle/>
          <a:p>
            <a:fld id="{D6AE8B52-DB55-4DF9-A521-E50A398A0D5C}" type="slidenum">
              <a:rPr lang="en-US" smtClean="0"/>
              <a:pPr/>
              <a:t>67</a:t>
            </a:fld>
            <a:endParaRPr lang="en-US"/>
          </a:p>
        </p:txBody>
      </p:sp>
    </p:spTree>
    <p:extLst>
      <p:ext uri="{BB962C8B-B14F-4D97-AF65-F5344CB8AC3E}">
        <p14:creationId xmlns="" xmlns:p14="http://schemas.microsoft.com/office/powerpoint/2010/main" val="1062967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u="none" strike="noStrike" kern="1200" baseline="0" dirty="0" smtClean="0">
                <a:solidFill>
                  <a:schemeClr val="tx1"/>
                </a:solidFill>
                <a:latin typeface="+mn-lt"/>
                <a:ea typeface="+mn-ea"/>
                <a:cs typeface="+mn-cs"/>
              </a:rPr>
              <a:t>Minor Criteria </a:t>
            </a:r>
            <a:r>
              <a:rPr lang="en-US" sz="1200" b="0" i="0" u="none" strike="noStrike" kern="1200" baseline="0" dirty="0" smtClean="0">
                <a:solidFill>
                  <a:schemeClr val="tx1"/>
                </a:solidFill>
                <a:latin typeface="+mn-lt"/>
                <a:ea typeface="+mn-ea"/>
                <a:cs typeface="+mn-cs"/>
              </a:rPr>
              <a:t>Any one of the following features:</a:t>
            </a:r>
          </a:p>
          <a:p>
            <a:r>
              <a:rPr lang="en-US" sz="1200" b="0" i="0" u="none" strike="noStrike" kern="1200" baseline="0" dirty="0" smtClean="0">
                <a:solidFill>
                  <a:schemeClr val="tx1"/>
                </a:solidFill>
                <a:latin typeface="+mn-lt"/>
                <a:ea typeface="+mn-ea"/>
                <a:cs typeface="+mn-cs"/>
              </a:rPr>
              <a:t>1. Proven macrocephaly after adjustment for height</a:t>
            </a:r>
          </a:p>
          <a:p>
            <a:r>
              <a:rPr lang="en-US" sz="1200" b="0" i="0" u="none" strike="noStrike" kern="1200" baseline="0" dirty="0" smtClean="0">
                <a:solidFill>
                  <a:schemeClr val="tx1"/>
                </a:solidFill>
                <a:latin typeface="+mn-lt"/>
                <a:ea typeface="+mn-ea"/>
                <a:cs typeface="+mn-cs"/>
              </a:rPr>
              <a:t>2. One of several </a:t>
            </a:r>
            <a:r>
              <a:rPr lang="en-US" sz="1200" b="0" i="0" u="none" strike="noStrike" kern="1200" baseline="0" dirty="0" err="1" smtClean="0">
                <a:solidFill>
                  <a:schemeClr val="tx1"/>
                </a:solidFill>
                <a:latin typeface="+mn-lt"/>
                <a:ea typeface="+mn-ea"/>
                <a:cs typeface="+mn-cs"/>
              </a:rPr>
              <a:t>orofacial</a:t>
            </a:r>
            <a:r>
              <a:rPr lang="en-US" sz="1200" b="0" i="0" u="none" strike="noStrike" kern="1200" baseline="0" dirty="0" smtClean="0">
                <a:solidFill>
                  <a:schemeClr val="tx1"/>
                </a:solidFill>
                <a:latin typeface="+mn-lt"/>
                <a:ea typeface="+mn-ea"/>
                <a:cs typeface="+mn-cs"/>
              </a:rPr>
              <a:t> congenital malformation, </a:t>
            </a:r>
            <a:r>
              <a:rPr lang="en-US" sz="1200" b="0" i="0" u="none" strike="noStrike" kern="1200" baseline="0" dirty="0" err="1" smtClean="0">
                <a:solidFill>
                  <a:schemeClr val="tx1"/>
                </a:solidFill>
                <a:latin typeface="+mn-lt"/>
                <a:ea typeface="+mn-ea"/>
                <a:cs typeface="+mn-cs"/>
              </a:rPr>
              <a:t>cleftlip</a:t>
            </a:r>
            <a:r>
              <a:rPr lang="en-US" sz="1200" b="0" i="0" u="none" strike="noStrike" kern="1200" baseline="0" dirty="0" smtClean="0">
                <a:solidFill>
                  <a:schemeClr val="tx1"/>
                </a:solidFill>
                <a:latin typeface="+mn-lt"/>
                <a:ea typeface="+mn-ea"/>
                <a:cs typeface="+mn-cs"/>
              </a:rPr>
              <a:t> or palate, frontal bossing, coarse face, moderate to severe </a:t>
            </a:r>
            <a:r>
              <a:rPr lang="en-US" sz="1200" b="0" i="0" u="none" strike="noStrike" kern="1200" baseline="0" dirty="0" err="1" smtClean="0">
                <a:solidFill>
                  <a:schemeClr val="tx1"/>
                </a:solidFill>
                <a:latin typeface="+mn-lt"/>
                <a:ea typeface="+mn-ea"/>
                <a:cs typeface="+mn-cs"/>
              </a:rPr>
              <a:t>hypertelorism</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3. After skeletal abnormalities, marked </a:t>
            </a:r>
            <a:r>
              <a:rPr lang="en-US" sz="1200" b="0" i="0" u="none" strike="noStrike" kern="1200" baseline="0" dirty="0" err="1" smtClean="0">
                <a:solidFill>
                  <a:schemeClr val="tx1"/>
                </a:solidFill>
                <a:latin typeface="+mn-lt"/>
                <a:ea typeface="+mn-ea"/>
                <a:cs typeface="+mn-cs"/>
              </a:rPr>
              <a:t>pectus</a:t>
            </a:r>
            <a:r>
              <a:rPr lang="en-US" sz="1200" b="0" i="0" u="none" strike="noStrike" kern="1200" baseline="0" dirty="0" smtClean="0">
                <a:solidFill>
                  <a:schemeClr val="tx1"/>
                </a:solidFill>
                <a:latin typeface="+mn-lt"/>
                <a:ea typeface="+mn-ea"/>
                <a:cs typeface="+mn-cs"/>
              </a:rPr>
              <a:t> deformity, marked </a:t>
            </a:r>
            <a:r>
              <a:rPr lang="en-US" sz="1200" b="0" i="0" u="none" strike="noStrike" kern="1200" baseline="0" dirty="0" err="1" smtClean="0">
                <a:solidFill>
                  <a:schemeClr val="tx1"/>
                </a:solidFill>
                <a:latin typeface="+mn-lt"/>
                <a:ea typeface="+mn-ea"/>
                <a:cs typeface="+mn-cs"/>
              </a:rPr>
              <a:t>syndactyly</a:t>
            </a:r>
            <a:r>
              <a:rPr lang="en-US" sz="1200" b="0" i="0" u="none" strike="noStrike" kern="1200" baseline="0" dirty="0" smtClean="0">
                <a:solidFill>
                  <a:schemeClr val="tx1"/>
                </a:solidFill>
                <a:latin typeface="+mn-lt"/>
                <a:ea typeface="+mn-ea"/>
                <a:cs typeface="+mn-cs"/>
              </a:rPr>
              <a:t> of the digits.</a:t>
            </a:r>
          </a:p>
          <a:p>
            <a:r>
              <a:rPr lang="en-US" sz="1200" b="0" i="0" u="none" strike="noStrike" kern="1200" baseline="0" dirty="0" smtClean="0">
                <a:solidFill>
                  <a:schemeClr val="tx1"/>
                </a:solidFill>
                <a:latin typeface="+mn-lt"/>
                <a:ea typeface="+mn-ea"/>
                <a:cs typeface="+mn-cs"/>
              </a:rPr>
              <a:t>4. Radiological abnormalities, bridging of the </a:t>
            </a:r>
            <a:r>
              <a:rPr lang="en-US" sz="1200" b="0" i="0" u="none" strike="noStrike" kern="1200" baseline="0" dirty="0" err="1" smtClean="0">
                <a:solidFill>
                  <a:schemeClr val="tx1"/>
                </a:solidFill>
                <a:latin typeface="+mn-lt"/>
                <a:ea typeface="+mn-ea"/>
                <a:cs typeface="+mn-cs"/>
              </a:rPr>
              <a:t>sella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turcia</a:t>
            </a:r>
            <a:r>
              <a:rPr lang="en-US" sz="1200" b="0" i="0" u="none" strike="noStrike" kern="1200" baseline="0" dirty="0" smtClean="0">
                <a:solidFill>
                  <a:schemeClr val="tx1"/>
                </a:solidFill>
                <a:latin typeface="+mn-lt"/>
                <a:ea typeface="+mn-ea"/>
                <a:cs typeface="+mn-cs"/>
              </a:rPr>
              <a:t> vertebral anomalies such as </a:t>
            </a:r>
            <a:r>
              <a:rPr lang="en-US" sz="1200" b="0" i="0" u="none" strike="noStrike" kern="1200" baseline="0" dirty="0" err="1" smtClean="0">
                <a:solidFill>
                  <a:schemeClr val="tx1"/>
                </a:solidFill>
                <a:latin typeface="+mn-lt"/>
                <a:ea typeface="+mn-ea"/>
                <a:cs typeface="+mn-cs"/>
              </a:rPr>
              <a:t>hemivertebra</a:t>
            </a:r>
            <a:r>
              <a:rPr lang="en-US" sz="1200" b="0" i="0" u="none" strike="noStrike" kern="1200" baseline="0" dirty="0" smtClean="0">
                <a:solidFill>
                  <a:schemeClr val="tx1"/>
                </a:solidFill>
                <a:latin typeface="+mn-lt"/>
                <a:ea typeface="+mn-ea"/>
                <a:cs typeface="+mn-cs"/>
              </a:rPr>
              <a:t>, fusion or</a:t>
            </a:r>
          </a:p>
          <a:p>
            <a:r>
              <a:rPr lang="en-US" sz="1200" b="0" i="0" u="none" strike="noStrike" kern="1200" baseline="0" dirty="0" smtClean="0">
                <a:solidFill>
                  <a:schemeClr val="tx1"/>
                </a:solidFill>
                <a:latin typeface="+mn-lt"/>
                <a:ea typeface="+mn-ea"/>
                <a:cs typeface="+mn-cs"/>
              </a:rPr>
              <a:t>elongation of the vertebral bodies modeling defects of hands and feet</a:t>
            </a:r>
          </a:p>
          <a:p>
            <a:r>
              <a:rPr lang="en-US" sz="1200" b="0" i="0" u="none" strike="noStrike" kern="1200" baseline="0" dirty="0" smtClean="0">
                <a:solidFill>
                  <a:schemeClr val="tx1"/>
                </a:solidFill>
                <a:latin typeface="+mn-lt"/>
                <a:ea typeface="+mn-ea"/>
                <a:cs typeface="+mn-cs"/>
              </a:rPr>
              <a:t>5. Ovarian fibroma.</a:t>
            </a:r>
          </a:p>
          <a:p>
            <a:r>
              <a:rPr lang="en-US" sz="1200" b="0" i="0" u="none" strike="noStrike" kern="1200" baseline="0" dirty="0" smtClean="0">
                <a:solidFill>
                  <a:schemeClr val="tx1"/>
                </a:solidFill>
                <a:latin typeface="+mn-lt"/>
                <a:ea typeface="+mn-ea"/>
                <a:cs typeface="+mn-cs"/>
              </a:rPr>
              <a:t>6. </a:t>
            </a:r>
            <a:r>
              <a:rPr lang="en-US" sz="1200" b="0" i="0" u="none" strike="noStrike" kern="1200" baseline="0" dirty="0" err="1" smtClean="0">
                <a:solidFill>
                  <a:schemeClr val="tx1"/>
                </a:solidFill>
                <a:latin typeface="+mn-lt"/>
                <a:ea typeface="+mn-ea"/>
                <a:cs typeface="+mn-cs"/>
              </a:rPr>
              <a:t>Medullobalstoma</a:t>
            </a:r>
            <a:endParaRPr lang="en-US" dirty="0" smtClean="0"/>
          </a:p>
          <a:p>
            <a:r>
              <a:rPr lang="en-US" b="1" dirty="0" smtClean="0"/>
              <a:t>2 major 2 minor</a:t>
            </a:r>
          </a:p>
          <a:p>
            <a:r>
              <a:rPr lang="en-US" b="1" dirty="0" smtClean="0"/>
              <a:t>( Lorenzo Lo </a:t>
            </a:r>
            <a:r>
              <a:rPr lang="en-US" b="1" dirty="0" err="1" smtClean="0"/>
              <a:t>Muzio</a:t>
            </a:r>
            <a:r>
              <a:rPr lang="en-US" b="1" dirty="0" smtClean="0"/>
              <a:t>, </a:t>
            </a:r>
            <a:r>
              <a:rPr lang="en-US" b="1" dirty="0" err="1" smtClean="0"/>
              <a:t>Pierfrancero</a:t>
            </a:r>
            <a:r>
              <a:rPr lang="en-US" b="1" dirty="0" smtClean="0"/>
              <a:t> </a:t>
            </a:r>
            <a:r>
              <a:rPr lang="en-US" b="1" dirty="0" err="1" smtClean="0"/>
              <a:t>Nocini</a:t>
            </a:r>
            <a:r>
              <a:rPr lang="en-US" b="1" dirty="0" smtClean="0"/>
              <a:t>, Paulo </a:t>
            </a:r>
            <a:r>
              <a:rPr lang="en-US" b="1" dirty="0" err="1" smtClean="0"/>
              <a:t>Maurizo</a:t>
            </a:r>
            <a:r>
              <a:rPr lang="en-US" b="1" dirty="0" smtClean="0"/>
              <a:t>. Early</a:t>
            </a:r>
            <a:r>
              <a:rPr lang="en-US" b="1" baseline="0" dirty="0" smtClean="0"/>
              <a:t> </a:t>
            </a:r>
            <a:r>
              <a:rPr lang="en-US" b="1" dirty="0" smtClean="0"/>
              <a:t>diagnosis of Nevoid basal cell carcinoma syndrome. J Am Dent</a:t>
            </a:r>
            <a:r>
              <a:rPr lang="en-US" b="1" baseline="0" dirty="0" smtClean="0"/>
              <a:t> </a:t>
            </a:r>
            <a:r>
              <a:rPr lang="en-US" b="1" dirty="0" err="1" smtClean="0"/>
              <a:t>Assoc</a:t>
            </a:r>
            <a:r>
              <a:rPr lang="en-US" b="1" dirty="0" smtClean="0"/>
              <a:t> 1999;130(5):669-74.)</a:t>
            </a:r>
            <a:endParaRPr lang="en-IN" b="1" dirty="0"/>
          </a:p>
        </p:txBody>
      </p:sp>
      <p:sp>
        <p:nvSpPr>
          <p:cNvPr id="4" name="Slide Number Placeholder 3"/>
          <p:cNvSpPr>
            <a:spLocks noGrp="1"/>
          </p:cNvSpPr>
          <p:nvPr>
            <p:ph type="sldNum" sz="quarter" idx="10"/>
          </p:nvPr>
        </p:nvSpPr>
        <p:spPr/>
        <p:txBody>
          <a:bodyPr/>
          <a:lstStyle/>
          <a:p>
            <a:fld id="{E53F1467-5010-4AAA-BA11-41CAA9795BA8}" type="slidenum">
              <a:rPr lang="en-IN" smtClean="0"/>
              <a:pPr/>
              <a:t>68</a:t>
            </a:fld>
            <a:endParaRPr lang="en-I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Times New Roman" pitchFamily="18" charset="0"/>
                <a:cs typeface="Times New Roman" pitchFamily="18" charset="0"/>
              </a:rPr>
              <a:t>, conserved from flies to humans. </a:t>
            </a:r>
            <a:r>
              <a:rPr lang="en-US" dirty="0" smtClean="0"/>
              <a:t>It plays a key role in regulating </a:t>
            </a:r>
            <a:r>
              <a:rPr lang="en-US" dirty="0" smtClean="0">
                <a:hlinkClick r:id="rId3" tooltip="Vertebrate"/>
              </a:rPr>
              <a:t>vertebrate</a:t>
            </a:r>
            <a:r>
              <a:rPr lang="en-US" dirty="0" smtClean="0"/>
              <a:t> </a:t>
            </a:r>
            <a:r>
              <a:rPr lang="en-US" dirty="0" smtClean="0">
                <a:hlinkClick r:id="rId4" tooltip="Organogenesis"/>
              </a:rPr>
              <a:t>organogenesis</a:t>
            </a:r>
            <a:r>
              <a:rPr lang="en-US" dirty="0" smtClean="0"/>
              <a:t>, such as in the growth of digits on </a:t>
            </a:r>
            <a:r>
              <a:rPr lang="en-US" dirty="0" smtClean="0">
                <a:hlinkClick r:id="rId5" tooltip="Limb (anatomy)"/>
              </a:rPr>
              <a:t>limbs</a:t>
            </a:r>
            <a:r>
              <a:rPr lang="en-US" dirty="0" smtClean="0"/>
              <a:t> and organization of the </a:t>
            </a:r>
            <a:r>
              <a:rPr lang="en-US" dirty="0" smtClean="0">
                <a:hlinkClick r:id="rId6" tooltip="Brain"/>
              </a:rPr>
              <a:t>brain</a:t>
            </a:r>
            <a:r>
              <a:rPr lang="en-US" dirty="0" smtClean="0"/>
              <a:t>……It controls </a:t>
            </a:r>
            <a:r>
              <a:rPr lang="en-US" dirty="0" smtClean="0">
                <a:hlinkClick r:id="rId7" tooltip="Cell division"/>
              </a:rPr>
              <a:t>cell division</a:t>
            </a:r>
            <a:r>
              <a:rPr lang="en-US" dirty="0" smtClean="0"/>
              <a:t> of </a:t>
            </a:r>
            <a:r>
              <a:rPr lang="en-US" dirty="0" smtClean="0">
                <a:hlinkClick r:id="rId8" tooltip="Adult stem cell"/>
              </a:rPr>
              <a:t>adult stem cells</a:t>
            </a:r>
            <a:r>
              <a:rPr lang="en-US" dirty="0" smtClean="0"/>
              <a:t> and has been implicated in </a:t>
            </a:r>
            <a:r>
              <a:rPr lang="en-US" dirty="0" smtClean="0">
                <a:hlinkClick r:id="rId9" tooltip="Carcinogenesis"/>
              </a:rPr>
              <a:t>development of some cancers</a:t>
            </a:r>
            <a:r>
              <a:rPr lang="en-US" dirty="0" smtClean="0"/>
              <a:t>. Mutations in the human sonic hedgehog </a:t>
            </a:r>
            <a:r>
              <a:rPr lang="en-US" dirty="0" smtClean="0">
                <a:hlinkClick r:id="rId10" tooltip="Gene"/>
              </a:rPr>
              <a:t>gene</a:t>
            </a:r>
            <a:r>
              <a:rPr lang="en-US" dirty="0" smtClean="0"/>
              <a:t>, </a:t>
            </a:r>
            <a:r>
              <a:rPr lang="en-US" i="1" dirty="0" smtClean="0"/>
              <a:t>SHH</a:t>
            </a:r>
            <a:r>
              <a:rPr lang="en-US" dirty="0" smtClean="0"/>
              <a:t>, cause </a:t>
            </a:r>
            <a:r>
              <a:rPr lang="en-US" dirty="0" err="1" smtClean="0">
                <a:hlinkClick r:id="rId11" tooltip="Holoprosencephaly"/>
              </a:rPr>
              <a:t>holoprosencephaly</a:t>
            </a:r>
            <a:r>
              <a:rPr lang="en-US" dirty="0" smtClean="0"/>
              <a:t> type 3 (HPE3) as a result of the loss of the ventral midline. Sonic hedgehog is secreted at the zone of polarizing activity (ZPA), which is located on posterior side of a limb bud in an </a:t>
            </a:r>
            <a:r>
              <a:rPr lang="en-US" dirty="0" smtClean="0">
                <a:hlinkClick r:id="rId12" tooltip="Embryo"/>
              </a:rPr>
              <a:t>embryo</a:t>
            </a:r>
            <a:r>
              <a:rPr lang="en-US" dirty="0" smtClean="0"/>
              <a:t>. The sonic hedgehog transcription pathway has also been linked to the formation of specific kinds of cancerous </a:t>
            </a:r>
            <a:r>
              <a:rPr lang="en-US" dirty="0" err="1" smtClean="0"/>
              <a:t>tumours</a:t>
            </a:r>
            <a:r>
              <a:rPr lang="en-US" dirty="0" smtClean="0"/>
              <a:t>.</a:t>
            </a:r>
          </a:p>
        </p:txBody>
      </p:sp>
      <p:sp>
        <p:nvSpPr>
          <p:cNvPr id="45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A03FD15-8D29-4BE6-8289-37DED3F2C315}" type="slidenum">
              <a:rPr lang="en-US" smtClean="0"/>
              <a:pPr>
                <a:defRPr/>
              </a:pPr>
              <a:t>69</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4. Hedgehog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 signaling pathway. In the absence of ligand, the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 signaling pathway is inactive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In this case, the </a:t>
            </a:r>
            <a:r>
              <a:rPr lang="en-US" sz="1200" b="0" i="0" u="none" strike="noStrike" kern="1200" baseline="0" dirty="0" err="1" smtClean="0">
                <a:solidFill>
                  <a:schemeClr val="tx1"/>
                </a:solidFill>
                <a:latin typeface="+mn-lt"/>
                <a:ea typeface="+mn-ea"/>
                <a:cs typeface="+mn-cs"/>
              </a:rPr>
              <a:t>transmembrane</a:t>
            </a:r>
            <a:r>
              <a:rPr lang="en-US" sz="1200" b="0" i="0" u="none" strike="noStrike" kern="1200" baseline="0" dirty="0" smtClean="0">
                <a:solidFill>
                  <a:schemeClr val="tx1"/>
                </a:solidFill>
                <a:latin typeface="+mn-lt"/>
                <a:ea typeface="+mn-ea"/>
                <a:cs typeface="+mn-cs"/>
              </a:rPr>
              <a:t> protein receptor PTCH1 or PTCH2 inhibits the activity of Smoothened (SMO), a seven-</a:t>
            </a:r>
            <a:r>
              <a:rPr lang="en-US" sz="1200" b="0" i="0" u="none" strike="noStrike" kern="1200" baseline="0" dirty="0" err="1" smtClean="0">
                <a:solidFill>
                  <a:schemeClr val="tx1"/>
                </a:solidFill>
                <a:latin typeface="+mn-lt"/>
                <a:ea typeface="+mn-ea"/>
                <a:cs typeface="+mn-cs"/>
              </a:rPr>
              <a:t>transmembrane</a:t>
            </a:r>
            <a:r>
              <a:rPr lang="en-US" sz="1200" b="0" i="0" u="none" strike="noStrike" kern="1200" baseline="0" dirty="0" smtClean="0">
                <a:solidFill>
                  <a:schemeClr val="tx1"/>
                </a:solidFill>
                <a:latin typeface="+mn-lt"/>
                <a:ea typeface="+mn-ea"/>
                <a:cs typeface="+mn-cs"/>
              </a:rPr>
              <a:t> protein. The transcription factor GLI, a downstream component of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 signaling, is prevented from entering the nucleus through interactions with cytoplasmic proteins, including Suppressor of fused (SUFU). As a consequence, transcriptional activation of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 target genes is repressed. Activation of the pathway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 is initiated through binding of any of the 3 mammalian ligands—Sonic hedgehog (SHH shown in the Fig.), Desert hedgehog, or Indian hedgehog—to PTCH1 or PTCH2. Ligand binding results in relieving PTCH1’s inhibition of SMO, thus activating a cascade that leads to the translocation of an active form of the transcription factor GLI to the nucleus. Nuclear GLI activates the expression of target genes that are important for embryonic development, controlling cell proliferation and cell fate. The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 pathway can be blocked at different levels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 Several specific </a:t>
            </a:r>
            <a:r>
              <a:rPr lang="en-US" sz="1200" b="1" i="0" u="none" strike="noStrike" kern="1200" baseline="0" dirty="0" smtClean="0">
                <a:solidFill>
                  <a:schemeClr val="tx1"/>
                </a:solidFill>
                <a:latin typeface="+mn-lt"/>
                <a:ea typeface="+mn-ea"/>
                <a:cs typeface="+mn-cs"/>
              </a:rPr>
              <a:t>SMO inhibitors</a:t>
            </a:r>
            <a:r>
              <a:rPr lang="en-US" sz="1200" b="0" i="0" u="none" strike="noStrike" kern="1200" baseline="0" dirty="0" smtClean="0">
                <a:solidFill>
                  <a:schemeClr val="tx1"/>
                </a:solidFill>
                <a:latin typeface="+mn-lt"/>
                <a:ea typeface="+mn-ea"/>
                <a:cs typeface="+mn-cs"/>
              </a:rPr>
              <a:t>, such as </a:t>
            </a:r>
            <a:r>
              <a:rPr lang="en-US" sz="1200" b="0" i="0" u="none" strike="noStrike" kern="1200" baseline="0" dirty="0" err="1" smtClean="0">
                <a:solidFill>
                  <a:schemeClr val="tx1"/>
                </a:solidFill>
                <a:latin typeface="+mn-lt"/>
                <a:ea typeface="+mn-ea"/>
                <a:cs typeface="+mn-cs"/>
              </a:rPr>
              <a:t>Cyclopamine</a:t>
            </a:r>
            <a:r>
              <a:rPr lang="en-US" sz="1200" b="0" i="0" u="none" strike="noStrike" kern="1200" baseline="0" dirty="0" smtClean="0">
                <a:solidFill>
                  <a:schemeClr val="tx1"/>
                </a:solidFill>
                <a:latin typeface="+mn-lt"/>
                <a:ea typeface="+mn-ea"/>
                <a:cs typeface="+mn-cs"/>
              </a:rPr>
              <a:t> and small-molecule inhibitors Cur61414 and GDC-0449, have been identified to block activation of the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 pathway caused by oncogenic mutations. Antibodies </a:t>
            </a:r>
            <a:r>
              <a:rPr lang="en-US" sz="1200" b="1" i="0" u="none" strike="noStrike" kern="1200" baseline="0" dirty="0" smtClean="0">
                <a:solidFill>
                  <a:schemeClr val="tx1"/>
                </a:solidFill>
                <a:latin typeface="+mn-lt"/>
                <a:ea typeface="+mn-ea"/>
                <a:cs typeface="+mn-cs"/>
              </a:rPr>
              <a:t>(</a:t>
            </a:r>
            <a:r>
              <a:rPr lang="en-US" sz="1200" b="1" i="0" u="none" strike="noStrike" kern="1200" baseline="0" dirty="0" err="1" smtClean="0">
                <a:solidFill>
                  <a:schemeClr val="tx1"/>
                </a:solidFill>
                <a:latin typeface="+mn-lt"/>
                <a:ea typeface="+mn-ea"/>
                <a:cs typeface="+mn-cs"/>
              </a:rPr>
              <a:t>Ab</a:t>
            </a:r>
            <a:r>
              <a:rPr lang="en-US" sz="1200" b="1" i="0" u="none" strike="noStrike" kern="1200" baseline="0" dirty="0" smtClean="0">
                <a:solidFill>
                  <a:schemeClr val="tx1"/>
                </a:solidFill>
                <a:latin typeface="+mn-lt"/>
                <a:ea typeface="+mn-ea"/>
                <a:cs typeface="+mn-cs"/>
              </a:rPr>
              <a:t>) directed against Sonic Hedgehog</a:t>
            </a:r>
            <a:r>
              <a:rPr lang="en-US" sz="1200" b="0" i="0" u="none" strike="noStrike" kern="1200" baseline="0" dirty="0" smtClean="0">
                <a:solidFill>
                  <a:schemeClr val="tx1"/>
                </a:solidFill>
                <a:latin typeface="+mn-lt"/>
                <a:ea typeface="+mn-ea"/>
                <a:cs typeface="+mn-cs"/>
              </a:rPr>
              <a:t> (SHH) could inhibit ligand activity. </a:t>
            </a:r>
            <a:r>
              <a:rPr lang="en-US" sz="1200" b="1" i="0" u="none" strike="noStrike" kern="1200" baseline="0" dirty="0" smtClean="0">
                <a:solidFill>
                  <a:schemeClr val="tx1"/>
                </a:solidFill>
                <a:latin typeface="+mn-lt"/>
                <a:ea typeface="+mn-ea"/>
                <a:cs typeface="+mn-cs"/>
              </a:rPr>
              <a:t>Antisense oligonucleotides </a:t>
            </a:r>
            <a:r>
              <a:rPr lang="en-US" sz="1200" b="0" i="0" u="none" strike="noStrike" kern="1200" baseline="0" dirty="0" smtClean="0">
                <a:solidFill>
                  <a:schemeClr val="tx1"/>
                </a:solidFill>
                <a:latin typeface="+mn-lt"/>
                <a:ea typeface="+mn-ea"/>
                <a:cs typeface="+mn-cs"/>
              </a:rPr>
              <a:t>targeting the transcripts of </a:t>
            </a:r>
            <a:r>
              <a:rPr lang="en-US" sz="1200" b="1" i="0" u="none" strike="noStrike" kern="1200" baseline="0" dirty="0" smtClean="0">
                <a:solidFill>
                  <a:schemeClr val="tx1"/>
                </a:solidFill>
                <a:latin typeface="+mn-lt"/>
                <a:ea typeface="+mn-ea"/>
                <a:cs typeface="+mn-cs"/>
              </a:rPr>
              <a:t>GLI</a:t>
            </a:r>
            <a:r>
              <a:rPr lang="en-US" sz="1200" b="0" i="0" u="none" strike="noStrike" kern="1200" baseline="0" dirty="0" smtClean="0">
                <a:solidFill>
                  <a:schemeClr val="tx1"/>
                </a:solidFill>
                <a:latin typeface="+mn-lt"/>
                <a:ea typeface="+mn-ea"/>
                <a:cs typeface="+mn-cs"/>
              </a:rPr>
              <a:t> may also provide novel ways of treating </a:t>
            </a:r>
            <a:r>
              <a:rPr lang="en-US" sz="1200" b="0" i="0" u="none" strike="noStrike" kern="1200" baseline="0" dirty="0" err="1" smtClean="0">
                <a:solidFill>
                  <a:schemeClr val="tx1"/>
                </a:solidFill>
                <a:latin typeface="+mn-lt"/>
                <a:ea typeface="+mn-ea"/>
                <a:cs typeface="+mn-cs"/>
              </a:rPr>
              <a:t>Hh</a:t>
            </a:r>
            <a:r>
              <a:rPr lang="en-US" sz="1200" b="0" i="0" u="none" strike="noStrike" kern="1200" baseline="0" dirty="0" smtClean="0">
                <a:solidFill>
                  <a:schemeClr val="tx1"/>
                </a:solidFill>
                <a:latin typeface="+mn-lt"/>
                <a:ea typeface="+mn-ea"/>
                <a:cs typeface="+mn-cs"/>
              </a:rPr>
              <a:t>-responsive tumors.</a:t>
            </a:r>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70</a:t>
            </a:fld>
            <a:endParaRPr lang="en-US"/>
          </a:p>
        </p:txBody>
      </p:sp>
    </p:spTree>
    <p:extLst>
      <p:ext uri="{BB962C8B-B14F-4D97-AF65-F5344CB8AC3E}">
        <p14:creationId xmlns="" xmlns:p14="http://schemas.microsoft.com/office/powerpoint/2010/main" val="769902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Loh</a:t>
            </a:r>
            <a:r>
              <a:rPr lang="en-US" dirty="0" smtClean="0"/>
              <a:t> IS A FEATURE OF TUMORIGENIC TISSUE</a:t>
            </a:r>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72</a:t>
            </a:fld>
            <a:endParaRPr lang="en-US"/>
          </a:p>
        </p:txBody>
      </p:sp>
    </p:spTree>
    <p:extLst>
      <p:ext uri="{BB962C8B-B14F-4D97-AF65-F5344CB8AC3E}">
        <p14:creationId xmlns="" xmlns:p14="http://schemas.microsoft.com/office/powerpoint/2010/main" val="1828224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Index of activity= solid</a:t>
            </a:r>
            <a:r>
              <a:rPr lang="en-US" baseline="0" dirty="0" smtClean="0"/>
              <a:t> proliferations, satellite cyst, </a:t>
            </a:r>
            <a:r>
              <a:rPr lang="en-US" baseline="0" dirty="0" err="1" smtClean="0"/>
              <a:t>ameloblastomatoid</a:t>
            </a:r>
            <a:r>
              <a:rPr lang="en-US" baseline="0" dirty="0" smtClean="0"/>
              <a:t> proliferation, mitotic rate</a:t>
            </a:r>
            <a:endParaRPr lang="en-US" dirty="0"/>
          </a:p>
        </p:txBody>
      </p:sp>
      <p:sp>
        <p:nvSpPr>
          <p:cNvPr id="4" name="Slide Number Placeholder 3"/>
          <p:cNvSpPr>
            <a:spLocks noGrp="1"/>
          </p:cNvSpPr>
          <p:nvPr>
            <p:ph type="sldNum" sz="quarter" idx="10"/>
          </p:nvPr>
        </p:nvSpPr>
        <p:spPr/>
        <p:txBody>
          <a:bodyPr/>
          <a:lstStyle/>
          <a:p>
            <a:fld id="{7EDA4927-5194-44F9-9EC4-42E2CF2751E3}" type="slidenum">
              <a:rPr lang="en-US" smtClean="0"/>
              <a:pPr/>
              <a:t>76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dirty="0" smtClean="0"/>
              <a:t>Cysts in the anterior portion of the jaws are displaced </a:t>
            </a:r>
            <a:r>
              <a:rPr lang="en-US" sz="1200" dirty="0" err="1" smtClean="0"/>
              <a:t>lingually</a:t>
            </a:r>
            <a:r>
              <a:rPr lang="en-US" sz="1200" dirty="0" smtClean="0"/>
              <a:t> with respect to the deciduous incisors </a:t>
            </a:r>
          </a:p>
          <a:p>
            <a:r>
              <a:rPr lang="en-US" sz="1200" dirty="0" smtClean="0"/>
              <a:t>Those in the posterior region are seen </a:t>
            </a:r>
            <a:r>
              <a:rPr lang="en-US" sz="1200" dirty="0" err="1" smtClean="0"/>
              <a:t>occlusal</a:t>
            </a:r>
            <a:r>
              <a:rPr lang="en-US" sz="1200" dirty="0" smtClean="0"/>
              <a:t> to the molars </a:t>
            </a:r>
          </a:p>
        </p:txBody>
      </p:sp>
      <p:sp>
        <p:nvSpPr>
          <p:cNvPr id="18739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1E0F3860-9113-4510-84CE-CE3C06D7247A}" type="slidenum">
              <a:rPr lang="en-US" smtClean="0">
                <a:latin typeface="Times New Roman" pitchFamily="18" charset="0"/>
              </a:rPr>
              <a:pPr/>
              <a:t>78</a:t>
            </a:fld>
            <a:endParaRPr lang="en-US"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Epstein’s pearls are keratin filled nodules found along the </a:t>
            </a:r>
            <a:r>
              <a:rPr lang="en-US" dirty="0" err="1" smtClean="0"/>
              <a:t>midpalatine</a:t>
            </a:r>
            <a:r>
              <a:rPr lang="en-US" dirty="0" smtClean="0"/>
              <a:t> raphe, probably derived from entrapped epithelial remnants along the line of fusion.</a:t>
            </a:r>
          </a:p>
          <a:p>
            <a:r>
              <a:rPr lang="en-US" dirty="0" smtClean="0"/>
              <a:t>Bohn’s nodules are keratin filled cysts scattered over the palate and apparently derived from palatal salivary gland structures   </a:t>
            </a:r>
          </a:p>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79</a:t>
            </a:fld>
            <a:endParaRPr lang="en-US"/>
          </a:p>
        </p:txBody>
      </p:sp>
    </p:spTree>
    <p:extLst>
      <p:ext uri="{BB962C8B-B14F-4D97-AF65-F5344CB8AC3E}">
        <p14:creationId xmlns="" xmlns:p14="http://schemas.microsoft.com/office/powerpoint/2010/main" val="31480799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RX--- Usually no treatment is required </a:t>
            </a:r>
            <a:r>
              <a:rPr lang="en-US" sz="1200" baseline="0" dirty="0" smtClean="0"/>
              <a:t> </a:t>
            </a:r>
            <a:r>
              <a:rPr lang="en-US" sz="1200" dirty="0" smtClean="0"/>
              <a:t>Disappear by opening onto the surface of the mucosa or through disruption by erupting teeth</a:t>
            </a:r>
          </a:p>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80</a:t>
            </a:fld>
            <a:endParaRPr lang="en-US"/>
          </a:p>
        </p:txBody>
      </p:sp>
    </p:spTree>
    <p:extLst>
      <p:ext uri="{BB962C8B-B14F-4D97-AF65-F5344CB8AC3E}">
        <p14:creationId xmlns="" xmlns:p14="http://schemas.microsoft.com/office/powerpoint/2010/main" val="3270562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65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The last 2 appear to be the </a:t>
            </a:r>
            <a:r>
              <a:rPr lang="en-US" dirty="0" err="1" smtClean="0"/>
              <a:t>etio</a:t>
            </a:r>
            <a:r>
              <a:rPr lang="en-US" dirty="0" smtClean="0"/>
              <a:t>. On the basis there do appear to be two recognizable forms of gingival cyst</a:t>
            </a:r>
          </a:p>
          <a:p>
            <a:r>
              <a:rPr lang="en-US" dirty="0" smtClean="0"/>
              <a:t>1) Arising from cystic transformation of dental lamina or rests of </a:t>
            </a:r>
            <a:r>
              <a:rPr lang="en-US" dirty="0" err="1" smtClean="0"/>
              <a:t>Serres</a:t>
            </a:r>
            <a:endParaRPr lang="en-US" dirty="0" smtClean="0"/>
          </a:p>
          <a:p>
            <a:r>
              <a:rPr lang="en-US" dirty="0" smtClean="0"/>
              <a:t>2) Arising from traumatic implantation of surface epithelium</a:t>
            </a:r>
          </a:p>
          <a:p>
            <a:r>
              <a:rPr lang="en-US" dirty="0" err="1" smtClean="0"/>
              <a:t>Wysocki</a:t>
            </a:r>
            <a:r>
              <a:rPr lang="en-US" dirty="0" smtClean="0"/>
              <a:t> et al concluded that it does arise from the </a:t>
            </a:r>
            <a:r>
              <a:rPr lang="en-US" dirty="0" err="1" smtClean="0"/>
              <a:t>postfunctional</a:t>
            </a:r>
            <a:r>
              <a:rPr lang="en-US" dirty="0" smtClean="0"/>
              <a:t> rests of dental lamina and thus represents the </a:t>
            </a:r>
            <a:r>
              <a:rPr lang="en-US" dirty="0" err="1" smtClean="0"/>
              <a:t>extraoseous</a:t>
            </a:r>
            <a:r>
              <a:rPr lang="en-US" dirty="0" smtClean="0"/>
              <a:t> counterpart of lateral periodontal cyst.  </a:t>
            </a:r>
          </a:p>
        </p:txBody>
      </p:sp>
      <p:sp>
        <p:nvSpPr>
          <p:cNvPr id="1853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BF3A64D1-53BC-4147-8FE0-B3A0635B62F4}" type="slidenum">
              <a:rPr lang="en-US" smtClean="0">
                <a:latin typeface="Times New Roman" pitchFamily="18" charset="0"/>
              </a:rPr>
              <a:pPr/>
              <a:t>82</a:t>
            </a:fld>
            <a:endParaRPr lang="en-US"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t>Epithelial plaques are similar to lateral periodontal cyst</a:t>
            </a:r>
          </a:p>
        </p:txBody>
      </p:sp>
      <p:sp>
        <p:nvSpPr>
          <p:cNvPr id="18637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950E05E7-628F-4C41-A440-35F3F4193C31}" type="slidenum">
              <a:rPr lang="en-US" smtClean="0">
                <a:latin typeface="Times New Roman" pitchFamily="18" charset="0"/>
              </a:rPr>
              <a:pPr/>
              <a:t>84</a:t>
            </a:fld>
            <a:endParaRPr lang="en-US"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Local surgical excision </a:t>
            </a:r>
          </a:p>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86</a:t>
            </a:fld>
            <a:endParaRPr lang="en-US"/>
          </a:p>
        </p:txBody>
      </p:sp>
    </p:spTree>
    <p:extLst>
      <p:ext uri="{BB962C8B-B14F-4D97-AF65-F5344CB8AC3E}">
        <p14:creationId xmlns="" xmlns:p14="http://schemas.microsoft.com/office/powerpoint/2010/main" val="21916801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2) The stimulus for the proliferation of the rests of </a:t>
            </a:r>
            <a:r>
              <a:rPr lang="en-US" dirty="0" err="1" smtClean="0"/>
              <a:t>malassez</a:t>
            </a:r>
            <a:r>
              <a:rPr lang="en-US" dirty="0" smtClean="0"/>
              <a:t> is unknown</a:t>
            </a:r>
          </a:p>
          <a:p>
            <a:r>
              <a:rPr lang="en-US" dirty="0" smtClean="0"/>
              <a:t>3) Originates as a primordial cyst of a supernumerary tooth germ, as the lateral periodontal cyst has a predilection for the premolar area and even the supernumerary teeth also have a predilection for the premolar teeth</a:t>
            </a:r>
          </a:p>
          <a:p>
            <a:r>
              <a:rPr lang="en-US" dirty="0" smtClean="0"/>
              <a:t>4) Proliferation and cystic transformation of the rests of dental lamina, which are in the post functional state and therefore have only a limited growth </a:t>
            </a:r>
            <a:r>
              <a:rPr lang="en-US" dirty="0" err="1" smtClean="0"/>
              <a:t>potentila</a:t>
            </a:r>
            <a:r>
              <a:rPr lang="en-US" dirty="0" smtClean="0"/>
              <a:t> that is in accordance with the usual size of the cyst. </a:t>
            </a:r>
          </a:p>
        </p:txBody>
      </p:sp>
      <p:sp>
        <p:nvSpPr>
          <p:cNvPr id="18842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76EAF760-0680-43F8-AD07-A43E8D021A54}" type="slidenum">
              <a:rPr lang="en-US" smtClean="0">
                <a:latin typeface="Times New Roman" pitchFamily="18" charset="0"/>
              </a:rPr>
              <a:pPr/>
              <a:t>89</a:t>
            </a:fld>
            <a:endParaRPr lang="en-US" smtClean="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8944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8CE381E9-B95B-4302-A78E-06D554548C91}" type="slidenum">
              <a:rPr lang="en-US" smtClean="0">
                <a:latin typeface="Times New Roman" pitchFamily="18" charset="0"/>
              </a:rPr>
              <a:pPr/>
              <a:t>93</a:t>
            </a:fld>
            <a:endParaRPr lang="en-US" smtClean="0">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Clear cells forming epithelial thickenings are the</a:t>
            </a:r>
            <a:r>
              <a:rPr lang="en-US" baseline="0" dirty="0" smtClean="0"/>
              <a:t> </a:t>
            </a:r>
            <a:r>
              <a:rPr lang="en-US" dirty="0" smtClean="0"/>
              <a:t>histological hallmark of the lateral periodontal cyst. RX----Surgical </a:t>
            </a:r>
            <a:r>
              <a:rPr lang="en-US" dirty="0" err="1" smtClean="0"/>
              <a:t>enucleation</a:t>
            </a:r>
            <a:endParaRPr lang="en-US" dirty="0" smtClean="0"/>
          </a:p>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94</a:t>
            </a:fld>
            <a:endParaRPr lang="en-US"/>
          </a:p>
        </p:txBody>
      </p:sp>
    </p:spTree>
    <p:extLst>
      <p:ext uri="{BB962C8B-B14F-4D97-AF65-F5344CB8AC3E}">
        <p14:creationId xmlns="" xmlns:p14="http://schemas.microsoft.com/office/powerpoint/2010/main" val="32427805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eriod"/>
            </a:pPr>
            <a:r>
              <a:rPr lang="en-US" dirty="0" err="1" smtClean="0"/>
              <a:t>gca</a:t>
            </a:r>
            <a:r>
              <a:rPr lang="en-US" dirty="0" smtClean="0"/>
              <a:t>– </a:t>
            </a:r>
            <a:r>
              <a:rPr lang="en-US" dirty="0" err="1" smtClean="0"/>
              <a:t>frm</a:t>
            </a:r>
            <a:r>
              <a:rPr lang="en-US" dirty="0" smtClean="0"/>
              <a:t> REE by dilatation of follicle </a:t>
            </a:r>
            <a:r>
              <a:rPr lang="en-US" baseline="0" dirty="0" smtClean="0"/>
              <a:t> </a:t>
            </a:r>
            <a:r>
              <a:rPr lang="en-US" dirty="0" smtClean="0"/>
              <a:t>after eruption of tooth</a:t>
            </a:r>
          </a:p>
          <a:p>
            <a:pPr marL="228600" indent="-228600">
              <a:buAutoNum type="alphaLcPeriod"/>
            </a:pPr>
            <a:r>
              <a:rPr lang="en-US" dirty="0" err="1" smtClean="0"/>
              <a:t>Lpc</a:t>
            </a:r>
            <a:r>
              <a:rPr lang="en-US" dirty="0" smtClean="0"/>
              <a:t>– </a:t>
            </a:r>
            <a:r>
              <a:rPr lang="en-US" dirty="0" err="1" smtClean="0"/>
              <a:t>frm</a:t>
            </a:r>
            <a:r>
              <a:rPr lang="en-US" dirty="0" smtClean="0"/>
              <a:t> REE dilation of follicle before</a:t>
            </a:r>
            <a:r>
              <a:rPr lang="en-US" baseline="0" dirty="0" smtClean="0"/>
              <a:t> eruption of tooth</a:t>
            </a:r>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95</a:t>
            </a:fld>
            <a:endParaRPr lang="en-US"/>
          </a:p>
        </p:txBody>
      </p:sp>
    </p:spTree>
    <p:extLst>
      <p:ext uri="{BB962C8B-B14F-4D97-AF65-F5344CB8AC3E}">
        <p14:creationId xmlns="" xmlns:p14="http://schemas.microsoft.com/office/powerpoint/2010/main" val="29258103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t>They termed it as botryoid odontogenic cyst because the gross specimen resembled a cluster of grapes  </a:t>
            </a:r>
          </a:p>
        </p:txBody>
      </p:sp>
      <p:sp>
        <p:nvSpPr>
          <p:cNvPr id="19046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BD712B89-07E5-4F40-A1CD-F914B2FF4E80}" type="slidenum">
              <a:rPr lang="en-US" smtClean="0">
                <a:latin typeface="Times New Roman" pitchFamily="18" charset="0"/>
              </a:rPr>
              <a:pPr/>
              <a:t>96</a:t>
            </a:fld>
            <a:endParaRPr lang="en-US" smtClean="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It is a polycystic variant of the lateral periodontal cyst developing through cystic transformation of multiple islands of rests of dental lamina. The epithelial lining of the lateral periodontal cyst and the </a:t>
            </a:r>
            <a:r>
              <a:rPr lang="en-US" dirty="0" err="1" smtClean="0"/>
              <a:t>botryoid</a:t>
            </a:r>
            <a:r>
              <a:rPr lang="en-US" dirty="0" smtClean="0"/>
              <a:t> </a:t>
            </a:r>
            <a:r>
              <a:rPr lang="en-US" dirty="0" err="1" smtClean="0"/>
              <a:t>odontogenic</a:t>
            </a:r>
            <a:r>
              <a:rPr lang="en-US" dirty="0" smtClean="0"/>
              <a:t> cyst Is similar as are its clinical features including age of predilection and site of </a:t>
            </a:r>
            <a:r>
              <a:rPr lang="en-US" dirty="0" err="1" smtClean="0"/>
              <a:t>occurance</a:t>
            </a:r>
            <a:r>
              <a:rPr lang="en-US" dirty="0" smtClean="0"/>
              <a:t>.</a:t>
            </a:r>
          </a:p>
        </p:txBody>
      </p:sp>
      <p:sp>
        <p:nvSpPr>
          <p:cNvPr id="19149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F0F847B5-9DAD-42A7-9517-3AD80732A984}" type="slidenum">
              <a:rPr lang="en-US" smtClean="0">
                <a:latin typeface="Times New Roman" pitchFamily="18" charset="0"/>
              </a:rPr>
              <a:pPr/>
              <a:t>97</a:t>
            </a:fld>
            <a:endParaRPr lang="en-US" smtClean="0">
              <a:latin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t>Plaque like thickenings are similar to the lateral periodontal cyst</a:t>
            </a:r>
          </a:p>
        </p:txBody>
      </p:sp>
      <p:sp>
        <p:nvSpPr>
          <p:cNvPr id="19251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771A30A0-9D33-4D9A-B61A-94E70EB7DC3D}" type="slidenum">
              <a:rPr lang="en-US" smtClean="0">
                <a:latin typeface="Times New Roman" pitchFamily="18" charset="0"/>
              </a:rPr>
              <a:pPr/>
              <a:t>101</a:t>
            </a:fld>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It is an </a:t>
            </a:r>
            <a:r>
              <a:rPr lang="en-US" dirty="0" err="1" smtClean="0"/>
              <a:t>odontogenic</a:t>
            </a:r>
            <a:r>
              <a:rPr lang="en-US" dirty="0" smtClean="0"/>
              <a:t> cyst that surrounds the crown of an impacted tooth.</a:t>
            </a:r>
          </a:p>
          <a:p>
            <a:pPr eaLnBrk="1" hangingPunct="1"/>
            <a:r>
              <a:rPr lang="en-US" sz="1200" dirty="0" smtClean="0"/>
              <a:t>Most common type of cyst (20% of all jaw cysts)</a:t>
            </a:r>
          </a:p>
          <a:p>
            <a:pPr eaLnBrk="1" hangingPunct="1"/>
            <a:endParaRPr lang="en-US" sz="1200" dirty="0" smtClean="0"/>
          </a:p>
          <a:p>
            <a:pPr algn="just" eaLnBrk="1" hangingPunct="1"/>
            <a:r>
              <a:rPr lang="en-US" sz="1200" dirty="0" smtClean="0"/>
              <a:t>Nearly always associated with the crown of the normal permanent teeth, seldom associated with the deciduous teeth</a:t>
            </a:r>
            <a:endParaRPr lang="en-US" dirty="0" smtClean="0"/>
          </a:p>
        </p:txBody>
      </p:sp>
      <p:sp>
        <p:nvSpPr>
          <p:cNvPr id="16486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56D7BFC8-95B2-4DCE-81FF-166F671938A8}" type="slidenum">
              <a:rPr lang="en-US" smtClean="0">
                <a:latin typeface="Times New Roman" pitchFamily="18" charset="0"/>
              </a:rPr>
              <a:pPr/>
              <a:t>9</a:t>
            </a:fld>
            <a:endParaRPr lang="en-US"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Shares some of its histological features with lateral </a:t>
            </a:r>
            <a:r>
              <a:rPr lang="en-US" dirty="0" err="1" smtClean="0"/>
              <a:t>odontogenic</a:t>
            </a:r>
            <a:r>
              <a:rPr lang="en-US" dirty="0" smtClean="0"/>
              <a:t> cyst and </a:t>
            </a:r>
            <a:r>
              <a:rPr lang="en-US" dirty="0" err="1" smtClean="0"/>
              <a:t>botryoid</a:t>
            </a:r>
            <a:r>
              <a:rPr lang="en-US" dirty="0" smtClean="0"/>
              <a:t> </a:t>
            </a:r>
            <a:r>
              <a:rPr lang="en-US" dirty="0" err="1" smtClean="0"/>
              <a:t>odontogenic</a:t>
            </a:r>
            <a:r>
              <a:rPr lang="en-US" dirty="0" smtClean="0"/>
              <a:t> cyst </a:t>
            </a:r>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102</a:t>
            </a:fld>
            <a:endParaRPr lang="en-US"/>
          </a:p>
        </p:txBody>
      </p:sp>
    </p:spTree>
    <p:extLst>
      <p:ext uri="{BB962C8B-B14F-4D97-AF65-F5344CB8AC3E}">
        <p14:creationId xmlns="" xmlns:p14="http://schemas.microsoft.com/office/powerpoint/2010/main" val="18649120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103</a:t>
            </a:fld>
            <a:endParaRPr lang="en-US"/>
          </a:p>
        </p:txBody>
      </p:sp>
    </p:spTree>
    <p:extLst>
      <p:ext uri="{BB962C8B-B14F-4D97-AF65-F5344CB8AC3E}">
        <p14:creationId xmlns="" xmlns:p14="http://schemas.microsoft.com/office/powerpoint/2010/main" val="41477384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Kaplan and co-authors1 recently stated that ‘‘due to similarities in microscopic characteristics between GOC</a:t>
            </a:r>
          </a:p>
          <a:p>
            <a:r>
              <a:rPr lang="en-US" sz="1200" b="0" i="0" u="none" strike="noStrike" kern="1200" baseline="0" dirty="0" smtClean="0">
                <a:solidFill>
                  <a:schemeClr val="tx1"/>
                </a:solidFill>
                <a:latin typeface="+mn-lt"/>
                <a:ea typeface="+mn-ea"/>
                <a:cs typeface="+mn-cs"/>
              </a:rPr>
              <a:t>and lesions such as </a:t>
            </a:r>
            <a:r>
              <a:rPr lang="en-US" sz="1200" b="0" i="0" u="none" strike="noStrike" kern="1200" baseline="0" dirty="0" err="1" smtClean="0">
                <a:solidFill>
                  <a:schemeClr val="tx1"/>
                </a:solidFill>
                <a:latin typeface="+mn-lt"/>
                <a:ea typeface="+mn-ea"/>
                <a:cs typeface="+mn-cs"/>
              </a:rPr>
              <a:t>botryoid</a:t>
            </a:r>
            <a:r>
              <a:rPr lang="en-US" sz="1200" b="0" i="0" u="none" strike="noStrike" kern="1200" baseline="0" dirty="0" smtClean="0">
                <a:solidFill>
                  <a:schemeClr val="tx1"/>
                </a:solidFill>
                <a:latin typeface="+mn-lt"/>
                <a:ea typeface="+mn-ea"/>
                <a:cs typeface="+mn-cs"/>
              </a:rPr>
              <a:t> cyst, radicular and </a:t>
            </a:r>
            <a:r>
              <a:rPr lang="en-US" sz="1200" b="0" i="0" u="none" strike="noStrike" kern="1200" baseline="0" dirty="0" err="1" smtClean="0">
                <a:solidFill>
                  <a:schemeClr val="tx1"/>
                </a:solidFill>
                <a:latin typeface="+mn-lt"/>
                <a:ea typeface="+mn-ea"/>
                <a:cs typeface="+mn-cs"/>
              </a:rPr>
              <a:t>dentigerous</a:t>
            </a:r>
            <a:r>
              <a:rPr lang="en-US" sz="1200" b="0" i="0" u="none" strike="noStrike" kern="1200" baseline="0" dirty="0" smtClean="0">
                <a:solidFill>
                  <a:schemeClr val="tx1"/>
                </a:solidFill>
                <a:latin typeface="+mn-lt"/>
                <a:ea typeface="+mn-ea"/>
                <a:cs typeface="+mn-cs"/>
              </a:rPr>
              <a:t> cysts with mucous metaplasia and more importantly</a:t>
            </a:r>
          </a:p>
          <a:p>
            <a:r>
              <a:rPr lang="en-US" sz="1200" b="0" i="0" u="none" strike="noStrike" kern="1200" baseline="0" dirty="0" smtClean="0">
                <a:solidFill>
                  <a:schemeClr val="tx1"/>
                </a:solidFill>
                <a:latin typeface="+mn-lt"/>
                <a:ea typeface="+mn-ea"/>
                <a:cs typeface="+mn-cs"/>
              </a:rPr>
              <a:t>low-grade </a:t>
            </a:r>
            <a:r>
              <a:rPr lang="en-US" sz="1200" b="0" i="0" u="none" strike="noStrike" kern="1200" baseline="0" dirty="0" err="1" smtClean="0">
                <a:solidFill>
                  <a:schemeClr val="tx1"/>
                </a:solidFill>
                <a:latin typeface="+mn-lt"/>
                <a:ea typeface="+mn-ea"/>
                <a:cs typeface="+mn-cs"/>
              </a:rPr>
              <a:t>mucoepidermoid</a:t>
            </a:r>
            <a:r>
              <a:rPr lang="en-US" sz="1200" b="0" i="0" u="none" strike="noStrike" kern="1200" baseline="0" dirty="0" smtClean="0">
                <a:solidFill>
                  <a:schemeClr val="tx1"/>
                </a:solidFill>
                <a:latin typeface="+mn-lt"/>
                <a:ea typeface="+mn-ea"/>
                <a:cs typeface="+mn-cs"/>
              </a:rPr>
              <a:t> carcinoma, a definitive diagnosis can be difficult to make.’’ Nevertheless, they added that a diagnosis of GOC had to be based on the mandatory presence of the five major features. These are squamous epithelium, varying thickness, cuboidal </a:t>
            </a:r>
            <a:r>
              <a:rPr lang="en-US" sz="1200" b="0" i="0" u="none" strike="noStrike" kern="1200" baseline="0" dirty="0" err="1" smtClean="0">
                <a:solidFill>
                  <a:schemeClr val="tx1"/>
                </a:solidFill>
                <a:latin typeface="+mn-lt"/>
                <a:ea typeface="+mn-ea"/>
                <a:cs typeface="+mn-cs"/>
              </a:rPr>
              <a:t>eosinophilic</a:t>
            </a:r>
            <a:r>
              <a:rPr lang="en-US" sz="1200" b="0" i="0" u="none" strike="noStrike" kern="1200" baseline="0" dirty="0" smtClean="0">
                <a:solidFill>
                  <a:schemeClr val="tx1"/>
                </a:solidFill>
                <a:latin typeface="+mn-lt"/>
                <a:ea typeface="+mn-ea"/>
                <a:cs typeface="+mn-cs"/>
              </a:rPr>
              <a:t> (‘‘hobnail’’) cells, mucous (goblet) cells and intraepithelial glandular or duct-like structures.1 Although it is unlikely that any reports used such strict criteria, this statement clearly indicates that the histopathology alone may be considered to be insufficiently specific in each and every case of GOC.----- </a:t>
            </a:r>
            <a:r>
              <a:rPr lang="en-US" sz="1200" b="1" i="0" u="none" strike="noStrike" kern="1200" baseline="0" dirty="0" smtClean="0">
                <a:solidFill>
                  <a:schemeClr val="accent1"/>
                </a:solidFill>
                <a:latin typeface="+mn-lt"/>
                <a:ea typeface="+mn-ea"/>
                <a:cs typeface="+mn-cs"/>
              </a:rPr>
              <a:t>SYSTEMATIC REVIEW Glandular </a:t>
            </a:r>
            <a:r>
              <a:rPr lang="en-US" sz="1200" b="1" i="0" u="none" strike="noStrike" kern="1200" baseline="0" dirty="0" err="1" smtClean="0">
                <a:solidFill>
                  <a:schemeClr val="accent1"/>
                </a:solidFill>
                <a:latin typeface="+mn-lt"/>
                <a:ea typeface="+mn-ea"/>
                <a:cs typeface="+mn-cs"/>
              </a:rPr>
              <a:t>odontogenic</a:t>
            </a:r>
            <a:r>
              <a:rPr lang="en-US" sz="1200" b="1" i="0" u="none" strike="noStrike" kern="1200" baseline="0" dirty="0" smtClean="0">
                <a:solidFill>
                  <a:schemeClr val="accent1"/>
                </a:solidFill>
                <a:latin typeface="+mn-lt"/>
                <a:ea typeface="+mn-ea"/>
                <a:cs typeface="+mn-cs"/>
              </a:rPr>
              <a:t> cyst: systematic review DS MacDonald-Jankowski -- </a:t>
            </a:r>
            <a:r>
              <a:rPr lang="en-US" sz="1200" b="1" i="0" u="none" strike="noStrike" kern="1200" baseline="0" dirty="0" err="1" smtClean="0">
                <a:solidFill>
                  <a:schemeClr val="accent1"/>
                </a:solidFill>
                <a:latin typeface="+mn-lt"/>
                <a:ea typeface="+mn-ea"/>
                <a:cs typeface="+mn-cs"/>
              </a:rPr>
              <a:t>Dentomaxillofacial</a:t>
            </a:r>
            <a:r>
              <a:rPr lang="en-US" sz="1200" b="1" i="0" u="none" strike="noStrike" kern="1200" baseline="0" dirty="0" smtClean="0">
                <a:solidFill>
                  <a:schemeClr val="accent1"/>
                </a:solidFill>
                <a:latin typeface="+mn-lt"/>
                <a:ea typeface="+mn-ea"/>
                <a:cs typeface="+mn-cs"/>
              </a:rPr>
              <a:t> Radiology (2010) 39, 127–139</a:t>
            </a:r>
            <a:endParaRPr lang="en-US" b="1" dirty="0">
              <a:solidFill>
                <a:schemeClr val="accent1"/>
              </a:solidFill>
            </a:endParaRPr>
          </a:p>
        </p:txBody>
      </p:sp>
      <p:sp>
        <p:nvSpPr>
          <p:cNvPr id="4" name="Slide Number Placeholder 3"/>
          <p:cNvSpPr>
            <a:spLocks noGrp="1"/>
          </p:cNvSpPr>
          <p:nvPr>
            <p:ph type="sldNum" sz="quarter" idx="10"/>
          </p:nvPr>
        </p:nvSpPr>
        <p:spPr/>
        <p:txBody>
          <a:bodyPr/>
          <a:lstStyle/>
          <a:p>
            <a:fld id="{D6AE8B52-DB55-4DF9-A521-E50A398A0D5C}" type="slidenum">
              <a:rPr lang="en-US" smtClean="0"/>
              <a:pPr/>
              <a:t>105</a:t>
            </a:fld>
            <a:endParaRPr lang="en-US"/>
          </a:p>
        </p:txBody>
      </p:sp>
    </p:spTree>
    <p:extLst>
      <p:ext uri="{BB962C8B-B14F-4D97-AF65-F5344CB8AC3E}">
        <p14:creationId xmlns="" xmlns:p14="http://schemas.microsoft.com/office/powerpoint/2010/main" val="18387899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The lining of the glandular </a:t>
            </a:r>
            <a:r>
              <a:rPr lang="en-US" dirty="0" err="1" smtClean="0"/>
              <a:t>odontogenic</a:t>
            </a:r>
            <a:r>
              <a:rPr lang="en-US" dirty="0" smtClean="0"/>
              <a:t> cyst consists of</a:t>
            </a:r>
            <a:r>
              <a:rPr lang="en-US" baseline="0" dirty="0" smtClean="0"/>
              <a:t> </a:t>
            </a:r>
            <a:r>
              <a:rPr lang="en-US" dirty="0" smtClean="0"/>
              <a:t>different kinds of epithelium that may form glandular spaces</a:t>
            </a:r>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106</a:t>
            </a:fld>
            <a:endParaRPr lang="en-US"/>
          </a:p>
        </p:txBody>
      </p:sp>
    </p:spTree>
    <p:extLst>
      <p:ext uri="{BB962C8B-B14F-4D97-AF65-F5344CB8AC3E}">
        <p14:creationId xmlns="" xmlns:p14="http://schemas.microsoft.com/office/powerpoint/2010/main" val="4460116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set of criteria for histological diagnosis has been proposed. These were divided into major and minor criteria, where we suggest that at least focal presence of each of the major ones is mandatory for diagnosis, while the minor criteria can support the diagnosis but are not mandatory.</a:t>
            </a:r>
          </a:p>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109</a:t>
            </a:fld>
            <a:endParaRPr lang="en-US"/>
          </a:p>
        </p:txBody>
      </p:sp>
    </p:spTree>
    <p:extLst>
      <p:ext uri="{BB962C8B-B14F-4D97-AF65-F5344CB8AC3E}">
        <p14:creationId xmlns="" xmlns:p14="http://schemas.microsoft.com/office/powerpoint/2010/main" val="17466074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smtClean="0"/>
          </a:p>
        </p:txBody>
      </p:sp>
      <p:sp>
        <p:nvSpPr>
          <p:cNvPr id="75780" name="Slide Number Placeholder 3"/>
          <p:cNvSpPr>
            <a:spLocks noGrp="1"/>
          </p:cNvSpPr>
          <p:nvPr>
            <p:ph type="sldNum" sz="quarter" idx="5"/>
          </p:nvPr>
        </p:nvSpPr>
        <p:spPr>
          <a:noFill/>
        </p:spPr>
        <p:txBody>
          <a:bodyPr/>
          <a:lstStyle/>
          <a:p>
            <a:fld id="{1435E2E7-9D9C-4144-A257-A72BCB577237}" type="slidenum">
              <a:rPr lang="en-US" smtClean="0"/>
              <a:pPr/>
              <a:t>112</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dirty="0" smtClean="0"/>
              <a:t>Actual description was given by </a:t>
            </a:r>
            <a:r>
              <a:rPr lang="en-US" dirty="0" err="1" smtClean="0"/>
              <a:t>Rywkind</a:t>
            </a:r>
            <a:r>
              <a:rPr lang="en-US" dirty="0" smtClean="0"/>
              <a:t> in 1932 who considered it to be a variant of </a:t>
            </a:r>
            <a:r>
              <a:rPr lang="en-US" err="1" smtClean="0"/>
              <a:t>cholesteatoma</a:t>
            </a:r>
            <a:r>
              <a:rPr lang="en-US" smtClean="0"/>
              <a:t>.</a:t>
            </a:r>
            <a:endParaRPr lang="en-US" dirty="0" smtClean="0"/>
          </a:p>
        </p:txBody>
      </p:sp>
      <p:sp>
        <p:nvSpPr>
          <p:cNvPr id="74756" name="Slide Number Placeholder 3"/>
          <p:cNvSpPr>
            <a:spLocks noGrp="1"/>
          </p:cNvSpPr>
          <p:nvPr>
            <p:ph type="sldNum" sz="quarter" idx="5"/>
          </p:nvPr>
        </p:nvSpPr>
        <p:spPr>
          <a:noFill/>
        </p:spPr>
        <p:txBody>
          <a:bodyPr/>
          <a:lstStyle/>
          <a:p>
            <a:fld id="{DBE2116E-D006-41F0-8B26-110275CF627F}" type="slidenum">
              <a:rPr lang="en-US" smtClean="0"/>
              <a:pPr/>
              <a:t>113</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smtClean="0"/>
              <a:t>In 1981, Prætorius et al. proposed a widely used classification which tried to resolve the question on the cystic or neoplastic nature of the COC. They proposed that it could be divided into cystic and neoplastic types. The cystic variety was classified as simple unicystic (type1a), odontome producing (type 1b) and ameloblastomatous proliferating (type 1c).</a:t>
            </a:r>
          </a:p>
          <a:p>
            <a:endParaRPr lang="en-US" smtClean="0"/>
          </a:p>
          <a:p>
            <a:endParaRPr lang="en-US" smtClean="0"/>
          </a:p>
        </p:txBody>
      </p:sp>
      <p:sp>
        <p:nvSpPr>
          <p:cNvPr id="77828" name="Slide Number Placeholder 3"/>
          <p:cNvSpPr>
            <a:spLocks noGrp="1"/>
          </p:cNvSpPr>
          <p:nvPr>
            <p:ph type="sldNum" sz="quarter" idx="5"/>
          </p:nvPr>
        </p:nvSpPr>
        <p:spPr>
          <a:noFill/>
        </p:spPr>
        <p:txBody>
          <a:bodyPr/>
          <a:lstStyle/>
          <a:p>
            <a:fld id="{C0C0A38D-B6C4-4FE2-98BC-00DBE0E6854A}" type="slidenum">
              <a:rPr lang="en-US" smtClean="0"/>
              <a:pPr/>
              <a:t>115</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118</a:t>
            </a:fld>
            <a:endParaRPr lang="en-US"/>
          </a:p>
        </p:txBody>
      </p:sp>
    </p:spTree>
    <p:extLst>
      <p:ext uri="{BB962C8B-B14F-4D97-AF65-F5344CB8AC3E}">
        <p14:creationId xmlns="" xmlns:p14="http://schemas.microsoft.com/office/powerpoint/2010/main" val="41139944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dirty="0" smtClean="0"/>
              <a:t>(By </a:t>
            </a:r>
            <a:r>
              <a:rPr lang="en-US" dirty="0" err="1" smtClean="0"/>
              <a:t>hong</a:t>
            </a:r>
            <a:r>
              <a:rPr lang="en-US" dirty="0" smtClean="0"/>
              <a:t> et al)</a:t>
            </a:r>
          </a:p>
          <a:p>
            <a:r>
              <a:rPr lang="en-US" dirty="0" smtClean="0"/>
              <a:t>A calcifying ghost cell </a:t>
            </a:r>
            <a:r>
              <a:rPr lang="en-US" dirty="0" err="1" smtClean="0"/>
              <a:t>odontogenic</a:t>
            </a:r>
            <a:r>
              <a:rPr lang="en-US" dirty="0" smtClean="0"/>
              <a:t> cyst .ˇ</a:t>
            </a:r>
          </a:p>
          <a:p>
            <a:r>
              <a:rPr lang="en-US" dirty="0" smtClean="0"/>
              <a:t>b Also classified as compound (or complex) </a:t>
            </a:r>
            <a:r>
              <a:rPr lang="en-US" dirty="0" err="1" smtClean="0"/>
              <a:t>cystiC</a:t>
            </a:r>
            <a:r>
              <a:rPr lang="en-US" dirty="0" smtClean="0"/>
              <a:t> ghost cell </a:t>
            </a:r>
            <a:r>
              <a:rPr lang="en-US" dirty="0" err="1" smtClean="0"/>
              <a:t>odontomas</a:t>
            </a:r>
            <a:r>
              <a:rPr lang="en-US" dirty="0" smtClean="0"/>
              <a:t>.ˇ</a:t>
            </a:r>
          </a:p>
          <a:p>
            <a:r>
              <a:rPr lang="en-US" dirty="0" smtClean="0"/>
              <a:t>c Does not </a:t>
            </a:r>
            <a:r>
              <a:rPr lang="en-US" dirty="0" err="1" smtClean="0"/>
              <a:t>complelely</a:t>
            </a:r>
            <a:r>
              <a:rPr lang="en-US" dirty="0" smtClean="0"/>
              <a:t> fulfill the </a:t>
            </a:r>
            <a:r>
              <a:rPr lang="en-US" dirty="0" err="1" smtClean="0"/>
              <a:t>histopathologic</a:t>
            </a:r>
            <a:r>
              <a:rPr lang="en-US" dirty="0" smtClean="0"/>
              <a:t> criteria of ear1y </a:t>
            </a:r>
            <a:r>
              <a:rPr lang="en-US" dirty="0" err="1" smtClean="0"/>
              <a:t>ameloblastoma</a:t>
            </a:r>
            <a:r>
              <a:rPr lang="en-US" dirty="0" smtClean="0"/>
              <a:t> as suggested by </a:t>
            </a:r>
            <a:r>
              <a:rPr lang="en-US" dirty="0" err="1" smtClean="0"/>
              <a:t>VICkers</a:t>
            </a:r>
            <a:r>
              <a:rPr lang="en-US" dirty="0" smtClean="0"/>
              <a:t> and GOI1in."ˇ</a:t>
            </a:r>
          </a:p>
          <a:p>
            <a:r>
              <a:rPr lang="en-US" dirty="0" smtClean="0"/>
              <a:t>d Calcifying </a:t>
            </a:r>
            <a:r>
              <a:rPr lang="en-US" dirty="0" err="1" smtClean="0"/>
              <a:t>ghOOcell</a:t>
            </a:r>
            <a:r>
              <a:rPr lang="en-US" dirty="0" smtClean="0"/>
              <a:t> </a:t>
            </a:r>
            <a:r>
              <a:rPr lang="en-US" dirty="0" err="1" smtClean="0"/>
              <a:t>odontogenic</a:t>
            </a:r>
            <a:r>
              <a:rPr lang="en-US" dirty="0" smtClean="0"/>
              <a:t> tumorˇ</a:t>
            </a:r>
          </a:p>
          <a:p>
            <a:r>
              <a:rPr lang="en-US" dirty="0" smtClean="0"/>
              <a:t>2Aa alpha  </a:t>
            </a:r>
            <a:r>
              <a:rPr lang="en-US" dirty="0" err="1" smtClean="0"/>
              <a:t>WJ!tlhiStOpathologIC</a:t>
            </a:r>
            <a:r>
              <a:rPr lang="en-US" dirty="0" smtClean="0"/>
              <a:t> features of </a:t>
            </a:r>
            <a:r>
              <a:rPr lang="en-US" dirty="0" err="1" smtClean="0"/>
              <a:t>earty</a:t>
            </a:r>
            <a:r>
              <a:rPr lang="en-US" dirty="0" smtClean="0"/>
              <a:t> </a:t>
            </a:r>
            <a:r>
              <a:rPr lang="en-US" dirty="0" err="1" smtClean="0"/>
              <a:t>ameloblastoma</a:t>
            </a:r>
            <a:r>
              <a:rPr lang="en-US" dirty="0" smtClean="0"/>
              <a:t> as suggested </a:t>
            </a:r>
            <a:r>
              <a:rPr lang="en-US" dirty="0" err="1" smtClean="0"/>
              <a:t>byVickers</a:t>
            </a:r>
            <a:r>
              <a:rPr lang="en-US" dirty="0" smtClean="0"/>
              <a:t> and Gor1in.12ˇ</a:t>
            </a:r>
          </a:p>
          <a:p>
            <a:r>
              <a:rPr lang="en-US" dirty="0" smtClean="0"/>
              <a:t> 2Ab alpha Resembling a peripheral </a:t>
            </a:r>
            <a:r>
              <a:rPr lang="en-US" dirty="0" err="1" smtClean="0"/>
              <a:t>ameloblastoma</a:t>
            </a:r>
            <a:r>
              <a:rPr lang="en-US" dirty="0" smtClean="0"/>
              <a:t> (see chap!:</a:t>
            </a:r>
            <a:r>
              <a:rPr lang="en-US" dirty="0" err="1" smtClean="0"/>
              <a:t>er</a:t>
            </a:r>
            <a:r>
              <a:rPr lang="en-US" dirty="0" smtClean="0"/>
              <a:t> 6). hence termed peripheral epithelial </a:t>
            </a:r>
            <a:r>
              <a:rPr lang="en-US" dirty="0" err="1" smtClean="0"/>
              <a:t>OOOntogenic</a:t>
            </a:r>
            <a:r>
              <a:rPr lang="en-US" dirty="0" smtClean="0"/>
              <a:t> ghost cellˇ</a:t>
            </a:r>
          </a:p>
          <a:p>
            <a:r>
              <a:rPr lang="en-US" dirty="0" err="1" smtClean="0"/>
              <a:t>ru</a:t>
            </a:r>
            <a:r>
              <a:rPr lang="en-US" dirty="0" smtClean="0"/>
              <a:t>= .</a:t>
            </a:r>
          </a:p>
          <a:p>
            <a:r>
              <a:rPr lang="en-US" dirty="0" smtClean="0"/>
              <a:t>2Abbeta Often called central epithelia l </a:t>
            </a:r>
            <a:r>
              <a:rPr lang="en-US" dirty="0" err="1" smtClean="0"/>
              <a:t>odontogeniC</a:t>
            </a:r>
            <a:r>
              <a:rPr lang="en-US" dirty="0" smtClean="0"/>
              <a:t> </a:t>
            </a:r>
            <a:r>
              <a:rPr lang="en-US" dirty="0" err="1" smtClean="0"/>
              <a:t>gtlOst</a:t>
            </a:r>
            <a:r>
              <a:rPr lang="en-US" dirty="0" smtClean="0"/>
              <a:t> </a:t>
            </a:r>
            <a:r>
              <a:rPr lang="en-US" dirty="0" err="1" smtClean="0"/>
              <a:t>ceetumor</a:t>
            </a:r>
            <a:r>
              <a:rPr lang="en-US" dirty="0" smtClean="0"/>
              <a:t>.</a:t>
            </a:r>
          </a:p>
          <a:p>
            <a:r>
              <a:rPr lang="en-US" dirty="0" smtClean="0"/>
              <a:t>2B </a:t>
            </a:r>
            <a:r>
              <a:rPr lang="en-US" dirty="0" err="1" smtClean="0"/>
              <a:t>Odontogenic</a:t>
            </a:r>
            <a:r>
              <a:rPr lang="en-US" dirty="0" smtClean="0"/>
              <a:t> ghost cell carcinoma (for details. see </a:t>
            </a:r>
            <a:r>
              <a:rPr lang="en-US" dirty="0" err="1" smtClean="0"/>
              <a:t>chapt</a:t>
            </a:r>
            <a:r>
              <a:rPr lang="en-US" dirty="0" smtClean="0"/>
              <a:t> </a:t>
            </a:r>
            <a:r>
              <a:rPr lang="en-US" dirty="0" err="1" smtClean="0"/>
              <a:t>er</a:t>
            </a:r>
            <a:r>
              <a:rPr lang="en-US" dirty="0" smtClean="0"/>
              <a:t> 26).</a:t>
            </a:r>
          </a:p>
        </p:txBody>
      </p:sp>
      <p:sp>
        <p:nvSpPr>
          <p:cNvPr id="78852" name="Slide Number Placeholder 3"/>
          <p:cNvSpPr>
            <a:spLocks noGrp="1"/>
          </p:cNvSpPr>
          <p:nvPr>
            <p:ph type="sldNum" sz="quarter" idx="5"/>
          </p:nvPr>
        </p:nvSpPr>
        <p:spPr>
          <a:noFill/>
        </p:spPr>
        <p:txBody>
          <a:bodyPr/>
          <a:lstStyle/>
          <a:p>
            <a:fld id="{34F51AB5-5CA5-4EC9-A69A-7BCFA8D0FFF2}" type="slidenum">
              <a:rPr lang="en-US" smtClean="0"/>
              <a:pPr/>
              <a:t>119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t>Enamel hypoplasia is a feature of this type of dentigerous cyst</a:t>
            </a:r>
          </a:p>
        </p:txBody>
      </p:sp>
      <p:sp>
        <p:nvSpPr>
          <p:cNvPr id="16589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A2172E9A-426F-414E-9314-360CCB2587ED}" type="slidenum">
              <a:rPr lang="en-US" smtClean="0">
                <a:latin typeface="Times New Roman" pitchFamily="18" charset="0"/>
              </a:rPr>
              <a:pPr/>
              <a:t>11</a:t>
            </a:fld>
            <a:endParaRPr lang="en-US" smtClean="0">
              <a:latin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r>
              <a:rPr lang="en-US" dirty="0" smtClean="0"/>
              <a:t>Origin: central </a:t>
            </a:r>
            <a:r>
              <a:rPr lang="en-US" dirty="0" err="1" smtClean="0"/>
              <a:t>coc</a:t>
            </a:r>
            <a:r>
              <a:rPr lang="en-US" dirty="0" smtClean="0"/>
              <a:t>: </a:t>
            </a:r>
            <a:r>
              <a:rPr lang="en-US" dirty="0" err="1" smtClean="0"/>
              <a:t>frm</a:t>
            </a:r>
            <a:r>
              <a:rPr lang="en-US" dirty="0" smtClean="0"/>
              <a:t> REE or remnants of </a:t>
            </a:r>
            <a:r>
              <a:rPr lang="en-US" dirty="0" err="1" smtClean="0"/>
              <a:t>odontogenic</a:t>
            </a:r>
            <a:r>
              <a:rPr lang="en-US" baseline="0" dirty="0" smtClean="0"/>
              <a:t> </a:t>
            </a:r>
            <a:r>
              <a:rPr lang="en-US" baseline="0" dirty="0" err="1" smtClean="0"/>
              <a:t>epi</a:t>
            </a:r>
            <a:r>
              <a:rPr lang="en-US" baseline="0" dirty="0" smtClean="0"/>
              <a:t> &amp; </a:t>
            </a:r>
          </a:p>
          <a:p>
            <a:r>
              <a:rPr lang="en-US" baseline="0" dirty="0" smtClean="0"/>
              <a:t>           peripheral </a:t>
            </a:r>
            <a:r>
              <a:rPr lang="en-US" baseline="0" dirty="0" err="1" smtClean="0"/>
              <a:t>coc</a:t>
            </a:r>
            <a:r>
              <a:rPr lang="en-US" baseline="0" dirty="0" smtClean="0"/>
              <a:t>: </a:t>
            </a:r>
            <a:r>
              <a:rPr lang="en-US" baseline="0" dirty="0" err="1" smtClean="0"/>
              <a:t>frm</a:t>
            </a:r>
            <a:r>
              <a:rPr lang="en-US" baseline="0" dirty="0" smtClean="0"/>
              <a:t> remnants of d. lamina or </a:t>
            </a:r>
            <a:r>
              <a:rPr lang="en-US" baseline="0" dirty="0" err="1" smtClean="0"/>
              <a:t>frm</a:t>
            </a:r>
            <a:r>
              <a:rPr lang="en-US" baseline="0" dirty="0" smtClean="0"/>
              <a:t> surface </a:t>
            </a:r>
            <a:r>
              <a:rPr lang="en-US" baseline="0" dirty="0" err="1" smtClean="0"/>
              <a:t>epi</a:t>
            </a:r>
            <a:r>
              <a:rPr lang="en-US" baseline="0" dirty="0" smtClean="0"/>
              <a:t>… ( </a:t>
            </a:r>
            <a:r>
              <a:rPr lang="en-US" baseline="0" dirty="0" err="1" smtClean="0"/>
              <a:t>richart</a:t>
            </a:r>
            <a:r>
              <a:rPr lang="en-US" baseline="0" dirty="0" smtClean="0"/>
              <a:t>)</a:t>
            </a:r>
          </a:p>
          <a:p>
            <a:r>
              <a:rPr lang="en-US" dirty="0" smtClean="0"/>
              <a:t>COC that have other features of </a:t>
            </a:r>
            <a:r>
              <a:rPr lang="en-US" dirty="0" err="1" smtClean="0"/>
              <a:t>odontogenic</a:t>
            </a:r>
            <a:r>
              <a:rPr lang="en-US" dirty="0" smtClean="0"/>
              <a:t> </a:t>
            </a:r>
            <a:r>
              <a:rPr lang="en-US" dirty="0" err="1" smtClean="0"/>
              <a:t>tumours</a:t>
            </a:r>
            <a:r>
              <a:rPr lang="en-US" dirty="0" smtClean="0"/>
              <a:t> develop these secondarily, or whether the cysts themselves were secondary phenomena in pre-existing </a:t>
            </a:r>
            <a:r>
              <a:rPr lang="en-US" dirty="0" err="1" smtClean="0"/>
              <a:t>odontogenic</a:t>
            </a:r>
            <a:r>
              <a:rPr lang="en-US" dirty="0" smtClean="0"/>
              <a:t> </a:t>
            </a:r>
            <a:r>
              <a:rPr lang="en-US" dirty="0" err="1" smtClean="0"/>
              <a:t>tumours</a:t>
            </a:r>
            <a:r>
              <a:rPr lang="en-US" dirty="0" smtClean="0"/>
              <a:t>. </a:t>
            </a:r>
          </a:p>
          <a:p>
            <a:endParaRPr lang="en-US" dirty="0" smtClean="0"/>
          </a:p>
        </p:txBody>
      </p:sp>
      <p:sp>
        <p:nvSpPr>
          <p:cNvPr id="80900" name="Slide Number Placeholder 3"/>
          <p:cNvSpPr>
            <a:spLocks noGrp="1"/>
          </p:cNvSpPr>
          <p:nvPr>
            <p:ph type="sldNum" sz="quarter" idx="5"/>
          </p:nvPr>
        </p:nvSpPr>
        <p:spPr>
          <a:noFill/>
        </p:spPr>
        <p:txBody>
          <a:bodyPr/>
          <a:lstStyle/>
          <a:p>
            <a:fld id="{9541B365-08D7-47E8-B50D-55067CEBE637}" type="slidenum">
              <a:rPr lang="en-US" smtClean="0"/>
              <a:pPr/>
              <a:t>123</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dirty="0" smtClean="0"/>
              <a:t>The black arrows indicate some areas of "ghost-cell" </a:t>
            </a:r>
            <a:r>
              <a:rPr lang="en-US" dirty="0" err="1" smtClean="0"/>
              <a:t>keratinization</a:t>
            </a:r>
            <a:r>
              <a:rPr lang="en-US" dirty="0" smtClean="0"/>
              <a:t>. The red arrows point to a row of epithelial cells exhibiting odontogenic differentiation in the form of palisaded nuclei drawn back from the connective tissue in "reverse polarization". Areas of stellate reticulum can be seen, similar to what is seen in follicular ameloblastoma. Solid-type COCs are also called </a:t>
            </a:r>
            <a:r>
              <a:rPr lang="en-US" dirty="0" err="1" smtClean="0"/>
              <a:t>Dentinogenic</a:t>
            </a:r>
            <a:r>
              <a:rPr lang="en-US" dirty="0" smtClean="0"/>
              <a:t> Ghost Cell Tumors, and some seem to behave like ameloblastoma, with a propensity for local infiltration of the surrounding bone.</a:t>
            </a:r>
          </a:p>
          <a:p>
            <a:r>
              <a:rPr lang="en-US" dirty="0" smtClean="0"/>
              <a:t>Epithelium may be 6-8 cell thick</a:t>
            </a:r>
          </a:p>
          <a:p>
            <a:r>
              <a:rPr lang="en-US" dirty="0" smtClean="0"/>
              <a:t>Remarkable feature of COC is presence of ghost cell </a:t>
            </a:r>
            <a:r>
              <a:rPr lang="en-US" dirty="0" err="1" smtClean="0"/>
              <a:t>keratinization</a:t>
            </a:r>
            <a:r>
              <a:rPr lang="en-US" dirty="0" smtClean="0"/>
              <a:t>. When the ghost cells are in the </a:t>
            </a:r>
            <a:r>
              <a:rPr lang="en-US" dirty="0" err="1" smtClean="0"/>
              <a:t>epi</a:t>
            </a:r>
            <a:r>
              <a:rPr lang="en-US" dirty="0" smtClean="0"/>
              <a:t>. Then the </a:t>
            </a:r>
            <a:r>
              <a:rPr lang="en-US" dirty="0" err="1" smtClean="0"/>
              <a:t>spinous</a:t>
            </a:r>
            <a:r>
              <a:rPr lang="en-US" dirty="0" smtClean="0"/>
              <a:t> cell </a:t>
            </a:r>
            <a:r>
              <a:rPr lang="en-US" dirty="0" err="1" smtClean="0"/>
              <a:t>layre</a:t>
            </a:r>
            <a:r>
              <a:rPr lang="en-US" dirty="0" smtClean="0"/>
              <a:t> may be </a:t>
            </a:r>
            <a:r>
              <a:rPr lang="en-US" dirty="0" err="1" smtClean="0"/>
              <a:t>widley</a:t>
            </a:r>
            <a:r>
              <a:rPr lang="en-US" dirty="0" smtClean="0"/>
              <a:t> separated by intercellular edema and the </a:t>
            </a:r>
            <a:r>
              <a:rPr lang="en-US" dirty="0" err="1" smtClean="0"/>
              <a:t>epi</a:t>
            </a:r>
            <a:r>
              <a:rPr lang="en-US" dirty="0" smtClean="0"/>
              <a:t>. Around the ghost cells may be </a:t>
            </a:r>
            <a:r>
              <a:rPr lang="en-US" dirty="0" err="1" smtClean="0"/>
              <a:t>convuluted</a:t>
            </a:r>
            <a:r>
              <a:rPr lang="en-US" dirty="0" smtClean="0"/>
              <a:t>. </a:t>
            </a:r>
          </a:p>
          <a:p>
            <a:pPr algn="ctr"/>
            <a:endParaRPr lang="en-US" dirty="0" smtClean="0"/>
          </a:p>
          <a:p>
            <a:pPr algn="ctr"/>
            <a:r>
              <a:rPr lang="en-US" dirty="0" smtClean="0"/>
              <a:t> </a:t>
            </a:r>
          </a:p>
          <a:p>
            <a:endParaRPr lang="en-US" dirty="0" smtClean="0"/>
          </a:p>
        </p:txBody>
      </p:sp>
      <p:sp>
        <p:nvSpPr>
          <p:cNvPr id="81924" name="Slide Number Placeholder 3"/>
          <p:cNvSpPr>
            <a:spLocks noGrp="1"/>
          </p:cNvSpPr>
          <p:nvPr>
            <p:ph type="sldNum" sz="quarter" idx="5"/>
          </p:nvPr>
        </p:nvSpPr>
        <p:spPr>
          <a:noFill/>
        </p:spPr>
        <p:txBody>
          <a:bodyPr/>
          <a:lstStyle/>
          <a:p>
            <a:fld id="{5F2E8DBD-D6C4-41B5-A5F7-015126884F29}" type="slidenum">
              <a:rPr lang="en-US" smtClean="0"/>
              <a:pPr/>
              <a:t>125</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r>
              <a:rPr lang="en-US" dirty="0" smtClean="0"/>
              <a:t>The ghost cells are enlarged, ballooned, ovoid or elongated </a:t>
            </a:r>
            <a:r>
              <a:rPr lang="en-US" dirty="0" err="1" smtClean="0"/>
              <a:t>elliptoid</a:t>
            </a:r>
            <a:r>
              <a:rPr lang="en-US" dirty="0" smtClean="0"/>
              <a:t> epithelial cells. They are eosinophilic and although the cell outlines are usually well-defined, they may sometimes be blurred so that groups of them appear fused. A few ghost cells may contain nuclear remnants but these are in various stages of degeneration and in the majority all traces of chromatin have disappeared leaving only a faint outline of the original nucleus. The ghost cells represent an abnormal type of </a:t>
            </a:r>
            <a:r>
              <a:rPr lang="en-US" dirty="0" err="1" smtClean="0"/>
              <a:t>keratinisation</a:t>
            </a:r>
            <a:r>
              <a:rPr lang="en-US" dirty="0" smtClean="0"/>
              <a:t> and have an affinity for calcification. They have the same histological reactions as keratin, giving a yellow fluorescence with </a:t>
            </a:r>
            <a:r>
              <a:rPr lang="en-US" dirty="0" err="1" smtClean="0"/>
              <a:t>rhodamine</a:t>
            </a:r>
            <a:r>
              <a:rPr lang="en-US" dirty="0" smtClean="0"/>
              <a:t> B</a:t>
            </a:r>
          </a:p>
          <a:p>
            <a:endParaRPr lang="en-US" dirty="0" smtClean="0"/>
          </a:p>
          <a:p>
            <a:r>
              <a:rPr lang="en-US" dirty="0" smtClean="0"/>
              <a:t>Various IHC studies have been carried out to find the nature of ghost cells. Since 1964 it was thought that </a:t>
            </a:r>
            <a:r>
              <a:rPr lang="en-US" dirty="0" err="1" smtClean="0"/>
              <a:t>g.c</a:t>
            </a:r>
            <a:r>
              <a:rPr lang="en-US" dirty="0" smtClean="0"/>
              <a:t> are abnormal keratinization but use of CK have failed to demonstrate positive staining.</a:t>
            </a:r>
            <a:r>
              <a:rPr lang="en-US" baseline="0" dirty="0" smtClean="0"/>
              <a:t> </a:t>
            </a:r>
            <a:r>
              <a:rPr lang="en-US" dirty="0" smtClean="0"/>
              <a:t>Recently thought to be </a:t>
            </a:r>
            <a:r>
              <a:rPr lang="en-US" dirty="0" err="1" smtClean="0"/>
              <a:t>coagulative</a:t>
            </a:r>
            <a:r>
              <a:rPr lang="en-US" dirty="0" smtClean="0"/>
              <a:t> necrosis of </a:t>
            </a:r>
            <a:r>
              <a:rPr lang="en-US" dirty="0" err="1" smtClean="0"/>
              <a:t>odo</a:t>
            </a:r>
            <a:r>
              <a:rPr lang="en-US" dirty="0" smtClean="0"/>
              <a:t>. </a:t>
            </a:r>
            <a:r>
              <a:rPr lang="en-US" dirty="0" err="1" smtClean="0"/>
              <a:t>epi</a:t>
            </a:r>
            <a:r>
              <a:rPr lang="en-US" dirty="0" smtClean="0"/>
              <a:t>. They were found to be positive for </a:t>
            </a:r>
            <a:r>
              <a:rPr lang="en-US" dirty="0" err="1" smtClean="0"/>
              <a:t>enamelin</a:t>
            </a:r>
            <a:r>
              <a:rPr lang="en-US" dirty="0" smtClean="0"/>
              <a:t> </a:t>
            </a:r>
            <a:r>
              <a:rPr lang="en-US" dirty="0" err="1" smtClean="0"/>
              <a:t>sheathilin</a:t>
            </a:r>
            <a:r>
              <a:rPr lang="en-US" dirty="0" smtClean="0"/>
              <a:t> and </a:t>
            </a:r>
            <a:r>
              <a:rPr lang="en-US" dirty="0" err="1" smtClean="0"/>
              <a:t>amelogenin</a:t>
            </a:r>
            <a:r>
              <a:rPr lang="en-US" dirty="0" smtClean="0"/>
              <a:t>.</a:t>
            </a:r>
          </a:p>
          <a:p>
            <a:endParaRPr lang="en-US" dirty="0" smtClean="0"/>
          </a:p>
        </p:txBody>
      </p:sp>
      <p:sp>
        <p:nvSpPr>
          <p:cNvPr id="86020" name="Slide Number Placeholder 3"/>
          <p:cNvSpPr>
            <a:spLocks noGrp="1"/>
          </p:cNvSpPr>
          <p:nvPr>
            <p:ph type="sldNum" sz="quarter" idx="5"/>
          </p:nvPr>
        </p:nvSpPr>
        <p:spPr>
          <a:noFill/>
        </p:spPr>
        <p:txBody>
          <a:bodyPr/>
          <a:lstStyle/>
          <a:p>
            <a:fld id="{22226F28-2B82-446C-80F3-11B912CF107A}" type="slidenum">
              <a:rPr lang="en-US" smtClean="0"/>
              <a:pPr/>
              <a:t>126</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Pretorius 1975--- The ghost cells represent an abnormal type of </a:t>
            </a:r>
            <a:r>
              <a:rPr lang="en-US" dirty="0" err="1" smtClean="0"/>
              <a:t>keratinisation</a:t>
            </a:r>
            <a:r>
              <a:rPr lang="en-US" dirty="0" smtClean="0"/>
              <a:t> and have an affinity for calcification. They have the same histological reactions as keratin, giving a yellow fluorescence with </a:t>
            </a:r>
            <a:r>
              <a:rPr lang="en-US" dirty="0" err="1" smtClean="0"/>
              <a:t>rhodamine</a:t>
            </a:r>
            <a:r>
              <a:rPr lang="en-US" dirty="0" smtClean="0"/>
              <a:t> B</a:t>
            </a:r>
          </a:p>
          <a:p>
            <a:endParaRPr lang="en-US" dirty="0" smtClean="0"/>
          </a:p>
          <a:p>
            <a:r>
              <a:rPr lang="en-US" dirty="0" smtClean="0"/>
              <a:t>Hong et al– 1991--- Various IHC studies have been carried out to find the nature of ghost cells. Since 1964 it was thought that </a:t>
            </a:r>
            <a:r>
              <a:rPr lang="en-US" dirty="0" err="1" smtClean="0"/>
              <a:t>g.c</a:t>
            </a:r>
            <a:r>
              <a:rPr lang="en-US" dirty="0" smtClean="0"/>
              <a:t> are abnormal keratinization but use of CK have failed to demonstrate positive staining.</a:t>
            </a:r>
            <a:r>
              <a:rPr lang="en-US" baseline="0" dirty="0" smtClean="0"/>
              <a:t> </a:t>
            </a:r>
            <a:r>
              <a:rPr lang="en-US" dirty="0" smtClean="0"/>
              <a:t>Recently thought to be </a:t>
            </a:r>
            <a:r>
              <a:rPr lang="en-US" dirty="0" err="1" smtClean="0"/>
              <a:t>coagulative</a:t>
            </a:r>
            <a:r>
              <a:rPr lang="en-US" dirty="0" smtClean="0"/>
              <a:t> necrosis of </a:t>
            </a:r>
            <a:r>
              <a:rPr lang="en-US" dirty="0" err="1" smtClean="0"/>
              <a:t>odo.epi</a:t>
            </a:r>
            <a:r>
              <a:rPr lang="en-US" dirty="0" smtClean="0"/>
              <a:t>. They were found to be positive for </a:t>
            </a:r>
            <a:r>
              <a:rPr lang="en-US" dirty="0" err="1" smtClean="0"/>
              <a:t>enamelin</a:t>
            </a:r>
            <a:r>
              <a:rPr lang="en-US" dirty="0" smtClean="0"/>
              <a:t> </a:t>
            </a:r>
            <a:r>
              <a:rPr lang="en-US" dirty="0" err="1" smtClean="0"/>
              <a:t>sheathilin</a:t>
            </a:r>
            <a:r>
              <a:rPr lang="en-US" dirty="0" smtClean="0"/>
              <a:t> and </a:t>
            </a:r>
            <a:r>
              <a:rPr lang="en-US" dirty="0" err="1" smtClean="0"/>
              <a:t>amelogenin</a:t>
            </a:r>
            <a:r>
              <a:rPr lang="en-US" dirty="0" smtClean="0"/>
              <a:t>.</a:t>
            </a:r>
          </a:p>
          <a:p>
            <a:endParaRPr lang="en-US" dirty="0" smtClean="0"/>
          </a:p>
          <a:p>
            <a:pPr marL="514350" indent="-514350">
              <a:buFont typeface="+mj-lt"/>
              <a:buAutoNum type="arabicPeriod"/>
            </a:pPr>
            <a:r>
              <a:rPr lang="en-US" sz="1200" dirty="0" err="1" smtClean="0">
                <a:solidFill>
                  <a:schemeClr val="tx1"/>
                </a:solidFill>
                <a:latin typeface="Times New Roman" pitchFamily="18" charset="0"/>
                <a:cs typeface="Times New Roman" pitchFamily="18" charset="0"/>
              </a:rPr>
              <a:t>Coc</a:t>
            </a:r>
            <a:endParaRPr lang="en-US" sz="1200" dirty="0" smtClean="0">
              <a:solidFill>
                <a:schemeClr val="tx1"/>
              </a:solidFill>
              <a:latin typeface="Times New Roman" pitchFamily="18" charset="0"/>
              <a:cs typeface="Times New Roman" pitchFamily="18" charset="0"/>
            </a:endParaRPr>
          </a:p>
          <a:p>
            <a:pPr marL="514350" indent="-514350">
              <a:buFont typeface="+mj-lt"/>
              <a:buAutoNum type="arabicPeriod"/>
            </a:pPr>
            <a:r>
              <a:rPr lang="en-US" sz="1200" dirty="0" err="1" smtClean="0">
                <a:solidFill>
                  <a:schemeClr val="tx1"/>
                </a:solidFill>
                <a:latin typeface="Times New Roman" pitchFamily="18" charset="0"/>
                <a:cs typeface="Times New Roman" pitchFamily="18" charset="0"/>
              </a:rPr>
              <a:t>Odontomas</a:t>
            </a:r>
            <a:endParaRPr lang="en-US" sz="1200" dirty="0" smtClean="0">
              <a:solidFill>
                <a:schemeClr val="tx1"/>
              </a:solidFill>
              <a:latin typeface="Times New Roman" pitchFamily="18" charset="0"/>
              <a:cs typeface="Times New Roman" pitchFamily="18" charset="0"/>
            </a:endParaRPr>
          </a:p>
          <a:p>
            <a:pPr marL="514350" indent="-514350">
              <a:buFont typeface="+mj-lt"/>
              <a:buAutoNum type="arabicPeriod"/>
            </a:pPr>
            <a:r>
              <a:rPr lang="en-US" sz="1200" dirty="0" err="1" smtClean="0">
                <a:solidFill>
                  <a:schemeClr val="tx1"/>
                </a:solidFill>
                <a:latin typeface="Times New Roman" pitchFamily="18" charset="0"/>
                <a:cs typeface="Times New Roman" pitchFamily="18" charset="0"/>
              </a:rPr>
              <a:t>Ameloblastic</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Odontomas</a:t>
            </a:r>
            <a:endParaRPr lang="en-US" sz="1200" dirty="0" smtClean="0">
              <a:solidFill>
                <a:schemeClr val="tx1"/>
              </a:solidFill>
              <a:latin typeface="Times New Roman" pitchFamily="18" charset="0"/>
              <a:cs typeface="Times New Roman" pitchFamily="18" charset="0"/>
            </a:endParaRPr>
          </a:p>
          <a:p>
            <a:pPr marL="514350" indent="-514350">
              <a:buFont typeface="+mj-lt"/>
              <a:buAutoNum type="arabicPeriod"/>
            </a:pPr>
            <a:r>
              <a:rPr lang="en-US" sz="1200" dirty="0" err="1" smtClean="0">
                <a:solidFill>
                  <a:schemeClr val="tx1"/>
                </a:solidFill>
                <a:latin typeface="Times New Roman" pitchFamily="18" charset="0"/>
                <a:cs typeface="Times New Roman" pitchFamily="18" charset="0"/>
              </a:rPr>
              <a:t>Ameloblastic</a:t>
            </a:r>
            <a:r>
              <a:rPr lang="en-US" sz="1200" dirty="0" smtClean="0">
                <a:solidFill>
                  <a:schemeClr val="tx1"/>
                </a:solidFill>
                <a:latin typeface="Times New Roman" pitchFamily="18" charset="0"/>
                <a:cs typeface="Times New Roman" pitchFamily="18" charset="0"/>
              </a:rPr>
              <a:t> Fibro- </a:t>
            </a:r>
            <a:r>
              <a:rPr lang="en-US" sz="1200" dirty="0" err="1" smtClean="0">
                <a:solidFill>
                  <a:schemeClr val="tx1"/>
                </a:solidFill>
                <a:latin typeface="Times New Roman" pitchFamily="18" charset="0"/>
                <a:cs typeface="Times New Roman" pitchFamily="18" charset="0"/>
              </a:rPr>
              <a:t>Odontomas</a:t>
            </a:r>
            <a:endParaRPr lang="en-US" sz="1200" dirty="0" smtClean="0">
              <a:solidFill>
                <a:schemeClr val="tx1"/>
              </a:solidFill>
              <a:latin typeface="Times New Roman" pitchFamily="18" charset="0"/>
              <a:cs typeface="Times New Roman" pitchFamily="18" charset="0"/>
            </a:endParaRPr>
          </a:p>
          <a:p>
            <a:pPr marL="514350" indent="-514350">
              <a:buFont typeface="+mj-lt"/>
              <a:buAutoNum type="arabicPeriod"/>
            </a:pPr>
            <a:r>
              <a:rPr lang="en-US" sz="1200" dirty="0" err="1" smtClean="0">
                <a:solidFill>
                  <a:schemeClr val="tx1"/>
                </a:solidFill>
                <a:latin typeface="Times New Roman" pitchFamily="18" charset="0"/>
                <a:cs typeface="Times New Roman" pitchFamily="18" charset="0"/>
              </a:rPr>
              <a:t>Ameloblastomas</a:t>
            </a:r>
            <a:endParaRPr lang="en-US" sz="1200" dirty="0" smtClean="0">
              <a:solidFill>
                <a:schemeClr val="tx1"/>
              </a:solidFill>
              <a:latin typeface="Times New Roman" pitchFamily="18" charset="0"/>
              <a:cs typeface="Times New Roman" pitchFamily="18" charset="0"/>
            </a:endParaRPr>
          </a:p>
          <a:p>
            <a:pPr marL="514350" indent="-514350">
              <a:buFont typeface="+mj-lt"/>
              <a:buAutoNum type="arabicPeriod"/>
            </a:pPr>
            <a:r>
              <a:rPr lang="en-US" sz="1200" dirty="0" err="1" smtClean="0">
                <a:solidFill>
                  <a:schemeClr val="tx1"/>
                </a:solidFill>
                <a:latin typeface="Times New Roman" pitchFamily="18" charset="0"/>
                <a:cs typeface="Times New Roman" pitchFamily="18" charset="0"/>
              </a:rPr>
              <a:t>Carniophrayngiomas</a:t>
            </a:r>
            <a:endParaRPr lang="en-US" sz="1200" dirty="0" smtClean="0">
              <a:solidFill>
                <a:schemeClr val="tx1"/>
              </a:solidFill>
              <a:latin typeface="Times New Roman" pitchFamily="18" charset="0"/>
              <a:cs typeface="Times New Roman" pitchFamily="18" charset="0"/>
            </a:endParaRPr>
          </a:p>
          <a:p>
            <a:pPr marL="514350" indent="-514350">
              <a:buFont typeface="+mj-lt"/>
              <a:buAutoNum type="arabicPeriod"/>
            </a:pPr>
            <a:r>
              <a:rPr lang="en-US" sz="1200" dirty="0" smtClean="0">
                <a:solidFill>
                  <a:schemeClr val="tx1"/>
                </a:solidFill>
                <a:latin typeface="Times New Roman" pitchFamily="18" charset="0"/>
                <a:cs typeface="Times New Roman" pitchFamily="18" charset="0"/>
              </a:rPr>
              <a:t>Cutaneous Calcifying </a:t>
            </a:r>
            <a:r>
              <a:rPr lang="en-US" sz="1200" dirty="0" err="1" smtClean="0">
                <a:solidFill>
                  <a:schemeClr val="tx1"/>
                </a:solidFill>
                <a:latin typeface="Times New Roman" pitchFamily="18" charset="0"/>
                <a:cs typeface="Times New Roman" pitchFamily="18" charset="0"/>
              </a:rPr>
              <a:t>Epithelioma</a:t>
            </a:r>
            <a:r>
              <a:rPr lang="en-US" sz="1200" dirty="0" smtClean="0">
                <a:solidFill>
                  <a:schemeClr val="tx1"/>
                </a:solidFill>
                <a:latin typeface="Times New Roman" pitchFamily="18" charset="0"/>
                <a:cs typeface="Times New Roman" pitchFamily="18" charset="0"/>
              </a:rPr>
              <a:t> Of Malherbe</a:t>
            </a:r>
          </a:p>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127</a:t>
            </a:fld>
            <a:endParaRPr lang="en-US"/>
          </a:p>
        </p:txBody>
      </p:sp>
    </p:spTree>
    <p:extLst>
      <p:ext uri="{BB962C8B-B14F-4D97-AF65-F5344CB8AC3E}">
        <p14:creationId xmlns="" xmlns:p14="http://schemas.microsoft.com/office/powerpoint/2010/main" val="36976578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algn="just"/>
            <a:r>
              <a:rPr lang="en-US" dirty="0" smtClean="0"/>
              <a:t>Diagram illustrating location of the ghost cells in cystic calcifying odontogenic cyst (COC) (</a:t>
            </a:r>
            <a:r>
              <a:rPr lang="en-US" i="1" dirty="0" smtClean="0"/>
              <a:t>A and B) and neoplastic COC (C </a:t>
            </a:r>
            <a:r>
              <a:rPr lang="en-US" dirty="0" smtClean="0"/>
              <a:t>and </a:t>
            </a:r>
            <a:r>
              <a:rPr lang="en-US" i="1" dirty="0" smtClean="0"/>
              <a:t>D). </a:t>
            </a:r>
          </a:p>
          <a:p>
            <a:pPr algn="just"/>
            <a:r>
              <a:rPr lang="en-US" i="1" dirty="0" smtClean="0"/>
              <a:t>A, The most characteristic </a:t>
            </a:r>
            <a:r>
              <a:rPr lang="en-US" i="1" dirty="0" err="1" smtClean="0"/>
              <a:t>histopathologic</a:t>
            </a:r>
            <a:r>
              <a:rPr lang="en-US" i="1" dirty="0" smtClean="0"/>
              <a:t> feature of the COC </a:t>
            </a:r>
            <a:r>
              <a:rPr lang="en-US" dirty="0" smtClean="0"/>
              <a:t>is the presence of ghost cells within the epithelial component (</a:t>
            </a:r>
            <a:r>
              <a:rPr lang="en-US" i="1" dirty="0" smtClean="0"/>
              <a:t>arrow).</a:t>
            </a:r>
          </a:p>
          <a:p>
            <a:pPr algn="just"/>
            <a:r>
              <a:rPr lang="en-US" i="1" dirty="0" smtClean="0"/>
              <a:t>B, Ghost cell masses are also in the connective tissue wall of the COC </a:t>
            </a:r>
            <a:r>
              <a:rPr lang="en-US" dirty="0" smtClean="0"/>
              <a:t>(</a:t>
            </a:r>
            <a:r>
              <a:rPr lang="en-US" i="1" dirty="0" smtClean="0"/>
              <a:t>arrow), as occurs when the lining epithelium has been disrupted by</a:t>
            </a:r>
            <a:r>
              <a:rPr lang="en-US" i="1" baseline="0" dirty="0" smtClean="0"/>
              <a:t> </a:t>
            </a:r>
            <a:r>
              <a:rPr lang="en-US" dirty="0" smtClean="0"/>
              <a:t>large numbers of swollen ghost cells. </a:t>
            </a:r>
          </a:p>
          <a:p>
            <a:pPr algn="just"/>
            <a:r>
              <a:rPr lang="en-US" i="1" dirty="0" smtClean="0"/>
              <a:t>C, The solid variant shows </a:t>
            </a:r>
            <a:r>
              <a:rPr lang="en-US" dirty="0" smtClean="0"/>
              <a:t>islands of odontogenic epithelium of varying sizes in a fibrous stroma.</a:t>
            </a:r>
          </a:p>
          <a:p>
            <a:pPr algn="just"/>
            <a:r>
              <a:rPr lang="en-US" dirty="0" smtClean="0"/>
              <a:t>The epithelial islands show peripheral palisaded columnar cells and central stellate reticulum, which resemble</a:t>
            </a:r>
            <a:r>
              <a:rPr lang="en-US" baseline="0" dirty="0" smtClean="0"/>
              <a:t> </a:t>
            </a:r>
            <a:r>
              <a:rPr lang="en-US" dirty="0" err="1" smtClean="0"/>
              <a:t>ameloblastoma</a:t>
            </a:r>
            <a:r>
              <a:rPr lang="en-US" dirty="0" smtClean="0"/>
              <a:t>. Nests of</a:t>
            </a:r>
            <a:r>
              <a:rPr lang="en-US" baseline="0" dirty="0" smtClean="0"/>
              <a:t> </a:t>
            </a:r>
            <a:r>
              <a:rPr lang="en-US" dirty="0" smtClean="0"/>
              <a:t>ghost cells are seen within the epithelium (</a:t>
            </a:r>
            <a:r>
              <a:rPr lang="en-US" i="1" dirty="0" smtClean="0"/>
              <a:t>arrow). In some cystic </a:t>
            </a:r>
            <a:r>
              <a:rPr lang="en-US" dirty="0" smtClean="0"/>
              <a:t>lesions, the ghost cells fuse and form extensive sheets of an amorphous,</a:t>
            </a:r>
            <a:r>
              <a:rPr lang="en-US" baseline="0" dirty="0" smtClean="0"/>
              <a:t> </a:t>
            </a:r>
            <a:r>
              <a:rPr lang="en-US" dirty="0" err="1" smtClean="0"/>
              <a:t>acellular</a:t>
            </a:r>
            <a:r>
              <a:rPr lang="en-US" dirty="0" smtClean="0"/>
              <a:t> eosinophilic material that may fill the lumen of the cyst. In a few instances, it may be difficult to distinguish between a proliferative cyst and a neoplasm. </a:t>
            </a:r>
          </a:p>
          <a:p>
            <a:pPr algn="just"/>
            <a:r>
              <a:rPr lang="en-US" i="1" dirty="0" smtClean="0"/>
              <a:t>D, In some neoplastic COCs, foci of ghost cells </a:t>
            </a:r>
            <a:r>
              <a:rPr lang="en-US" dirty="0" smtClean="0"/>
              <a:t>appear to have extruded into the fibrous connective tissue stroma (</a:t>
            </a:r>
            <a:r>
              <a:rPr lang="en-US" i="1" dirty="0" smtClean="0"/>
              <a:t>arrow).</a:t>
            </a:r>
          </a:p>
        </p:txBody>
      </p:sp>
      <p:sp>
        <p:nvSpPr>
          <p:cNvPr id="87044" name="Slide Number Placeholder 3"/>
          <p:cNvSpPr>
            <a:spLocks noGrp="1"/>
          </p:cNvSpPr>
          <p:nvPr>
            <p:ph type="sldNum" sz="quarter" idx="5"/>
          </p:nvPr>
        </p:nvSpPr>
        <p:spPr>
          <a:noFill/>
        </p:spPr>
        <p:txBody>
          <a:bodyPr/>
          <a:lstStyle/>
          <a:p>
            <a:fld id="{0EA62A5F-F810-48DE-8F45-60A0DCC7F48C}" type="slidenum">
              <a:rPr lang="en-US" smtClean="0"/>
              <a:pPr/>
              <a:t>128</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latin typeface="Baskerville Old Face" pitchFamily="18" charset="0"/>
              </a:rPr>
              <a:t>The cells appear to elaborate enamel matrix represented by swollen individual “ghost cells” and by sheets of fused “ghost cells.” </a:t>
            </a:r>
          </a:p>
          <a:p>
            <a:endParaRPr lang="en-IN" dirty="0"/>
          </a:p>
        </p:txBody>
      </p:sp>
      <p:sp>
        <p:nvSpPr>
          <p:cNvPr id="4" name="Slide Number Placeholder 3"/>
          <p:cNvSpPr>
            <a:spLocks noGrp="1"/>
          </p:cNvSpPr>
          <p:nvPr>
            <p:ph type="sldNum" sz="quarter" idx="10"/>
          </p:nvPr>
        </p:nvSpPr>
        <p:spPr/>
        <p:txBody>
          <a:bodyPr/>
          <a:lstStyle/>
          <a:p>
            <a:fld id="{EA19F044-4616-4B61-9B7C-4B2785959F42}" type="slidenum">
              <a:rPr lang="en-IN" smtClean="0"/>
              <a:pPr/>
              <a:t>130</a:t>
            </a:fld>
            <a:endParaRPr lang="en-IN"/>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Dentinoid</a:t>
            </a:r>
            <a:r>
              <a:rPr lang="en-US" dirty="0" smtClean="0"/>
              <a:t>– either</a:t>
            </a:r>
            <a:r>
              <a:rPr lang="en-US" baseline="0" dirty="0" smtClean="0"/>
              <a:t> inflammatory or </a:t>
            </a:r>
            <a:r>
              <a:rPr lang="en-US" baseline="0" dirty="0" err="1" smtClean="0"/>
              <a:t>metaplastic</a:t>
            </a:r>
            <a:r>
              <a:rPr lang="en-US" baseline="0" dirty="0" smtClean="0"/>
              <a:t> response to </a:t>
            </a:r>
            <a:r>
              <a:rPr lang="en-US" baseline="0" dirty="0" err="1" smtClean="0"/>
              <a:t>gc</a:t>
            </a:r>
            <a:r>
              <a:rPr lang="en-US" baseline="0" dirty="0" smtClean="0"/>
              <a:t> in cyst wall OR they represent true inductive effect??? But 1</a:t>
            </a:r>
            <a:r>
              <a:rPr lang="en-US" baseline="30000" dirty="0" smtClean="0"/>
              <a:t>st</a:t>
            </a:r>
            <a:r>
              <a:rPr lang="en-US" baseline="0" dirty="0" smtClean="0"/>
              <a:t> is </a:t>
            </a:r>
            <a:r>
              <a:rPr lang="en-US" baseline="0" dirty="0" err="1" smtClean="0"/>
              <a:t>favoured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132</a:t>
            </a:fld>
            <a:endParaRPr lang="en-US"/>
          </a:p>
        </p:txBody>
      </p:sp>
    </p:spTree>
    <p:extLst>
      <p:ext uri="{BB962C8B-B14F-4D97-AF65-F5344CB8AC3E}">
        <p14:creationId xmlns="" xmlns:p14="http://schemas.microsoft.com/office/powerpoint/2010/main" val="4670230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a:t>
            </a:r>
            <a:r>
              <a:rPr lang="en-US" dirty="0" err="1" smtClean="0"/>
              <a:t>dentinoid</a:t>
            </a:r>
            <a:r>
              <a:rPr lang="en-US" dirty="0" smtClean="0"/>
              <a:t> and yellow-</a:t>
            </a:r>
            <a:r>
              <a:rPr lang="en-US" baseline="0" dirty="0" smtClean="0"/>
              <a:t> ghost cells</a:t>
            </a:r>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133</a:t>
            </a:fld>
            <a:endParaRPr lang="en-US"/>
          </a:p>
        </p:txBody>
      </p:sp>
    </p:spTree>
    <p:extLst>
      <p:ext uri="{BB962C8B-B14F-4D97-AF65-F5344CB8AC3E}">
        <p14:creationId xmlns="" xmlns:p14="http://schemas.microsoft.com/office/powerpoint/2010/main" val="28735819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2 other tumors displaying shadow cells or their</a:t>
            </a:r>
            <a:r>
              <a:rPr lang="en-US" baseline="0" dirty="0" smtClean="0"/>
              <a:t> </a:t>
            </a:r>
            <a:r>
              <a:rPr lang="en-US" dirty="0" smtClean="0"/>
              <a:t>analogue, ghost cells: </a:t>
            </a:r>
            <a:r>
              <a:rPr lang="en-US" dirty="0" err="1" smtClean="0"/>
              <a:t>craniopharyngioma</a:t>
            </a:r>
            <a:r>
              <a:rPr lang="en-US" dirty="0" smtClean="0"/>
              <a:t> of the pituitary</a:t>
            </a:r>
            <a:r>
              <a:rPr lang="en-US" baseline="0" dirty="0" smtClean="0"/>
              <a:t> </a:t>
            </a:r>
            <a:r>
              <a:rPr lang="en-US" dirty="0" smtClean="0"/>
              <a:t>gland3,4 and calcifying </a:t>
            </a:r>
            <a:r>
              <a:rPr lang="en-US" dirty="0" err="1" smtClean="0"/>
              <a:t>odontogenic</a:t>
            </a:r>
            <a:r>
              <a:rPr lang="en-US" dirty="0" smtClean="0"/>
              <a:t> cyst (COC) of the jaw.5</a:t>
            </a:r>
            <a:r>
              <a:rPr lang="en-US" baseline="0" dirty="0" smtClean="0"/>
              <a:t> </a:t>
            </a:r>
            <a:r>
              <a:rPr lang="en-US" dirty="0" smtClean="0"/>
              <a:t>Recent studies have documented the similarity of the accumulation</a:t>
            </a:r>
            <a:r>
              <a:rPr lang="en-US" baseline="0" dirty="0" smtClean="0"/>
              <a:t> </a:t>
            </a:r>
            <a:r>
              <a:rPr lang="en-US" dirty="0" smtClean="0"/>
              <a:t>and alteration of â-catenin in these 3 types of tumors,</a:t>
            </a:r>
            <a:r>
              <a:rPr lang="en-US" baseline="0" dirty="0" smtClean="0"/>
              <a:t> </a:t>
            </a:r>
            <a:r>
              <a:rPr lang="en-US" dirty="0" smtClean="0"/>
              <a:t>suggesting an important role of activation of the </a:t>
            </a:r>
            <a:r>
              <a:rPr lang="en-US" b="1" dirty="0" err="1" smtClean="0"/>
              <a:t>Wnt</a:t>
            </a:r>
            <a:r>
              <a:rPr lang="en-US" b="1" dirty="0" smtClean="0"/>
              <a:t>-â-</a:t>
            </a:r>
            <a:r>
              <a:rPr lang="en-US" b="1" baseline="0" dirty="0" smtClean="0"/>
              <a:t> </a:t>
            </a:r>
            <a:r>
              <a:rPr lang="en-US" b="1" dirty="0" smtClean="0"/>
              <a:t>catenin-TCF-</a:t>
            </a:r>
            <a:r>
              <a:rPr lang="en-US" b="1" dirty="0" err="1" smtClean="0"/>
              <a:t>Lef</a:t>
            </a:r>
            <a:r>
              <a:rPr lang="en-US" b="1" dirty="0" smtClean="0"/>
              <a:t> (T-cell factor/lymphoid enhancer factor)</a:t>
            </a:r>
            <a:r>
              <a:rPr lang="en-US" b="1" baseline="0" dirty="0" smtClean="0"/>
              <a:t> </a:t>
            </a:r>
            <a:r>
              <a:rPr lang="en-US" b="1" dirty="0" smtClean="0"/>
              <a:t>pathway </a:t>
            </a:r>
            <a:r>
              <a:rPr lang="en-US" dirty="0" smtClean="0"/>
              <a:t>in the pathogenesis of these tumors.6-10 It has been</a:t>
            </a:r>
            <a:r>
              <a:rPr lang="en-US" baseline="0" dirty="0" smtClean="0"/>
              <a:t> </a:t>
            </a:r>
            <a:r>
              <a:rPr lang="en-US" dirty="0" smtClean="0"/>
              <a:t>reported that this activated pathway induces</a:t>
            </a:r>
            <a:r>
              <a:rPr lang="en-US" baseline="0" dirty="0" smtClean="0"/>
              <a:t> </a:t>
            </a:r>
            <a:r>
              <a:rPr lang="en-US" dirty="0" smtClean="0"/>
              <a:t>differentiation to</a:t>
            </a:r>
            <a:r>
              <a:rPr lang="en-US" baseline="0" dirty="0" smtClean="0"/>
              <a:t> </a:t>
            </a:r>
            <a:r>
              <a:rPr lang="en-US" dirty="0" smtClean="0"/>
              <a:t>hair shafts.</a:t>
            </a:r>
          </a:p>
          <a:p>
            <a:endParaRPr lang="en-US" dirty="0" smtClean="0"/>
          </a:p>
          <a:p>
            <a:r>
              <a:rPr lang="en-US" dirty="0" err="1" smtClean="0"/>
              <a:t>Immunoreactivity</a:t>
            </a:r>
            <a:r>
              <a:rPr lang="en-US" dirty="0" smtClean="0"/>
              <a:t> for</a:t>
            </a:r>
            <a:r>
              <a:rPr lang="en-US" baseline="0" dirty="0" smtClean="0"/>
              <a:t> </a:t>
            </a:r>
            <a:r>
              <a:rPr lang="en-US" dirty="0" err="1" smtClean="0"/>
              <a:t>phosphothreonine</a:t>
            </a:r>
            <a:r>
              <a:rPr lang="en-US" dirty="0" smtClean="0"/>
              <a:t>, detected in hard á-keratins, also</a:t>
            </a:r>
            <a:r>
              <a:rPr lang="en-US" baseline="0" dirty="0" smtClean="0"/>
              <a:t> </a:t>
            </a:r>
            <a:r>
              <a:rPr lang="en-US" dirty="0" smtClean="0"/>
              <a:t>was found in transitional, shadow, and ghost cells. The</a:t>
            </a:r>
            <a:r>
              <a:rPr lang="en-US" baseline="0" dirty="0" smtClean="0"/>
              <a:t> </a:t>
            </a:r>
            <a:r>
              <a:rPr lang="en-US" dirty="0" smtClean="0"/>
              <a:t>appearance of shadow or ghost cells might represent</a:t>
            </a:r>
            <a:r>
              <a:rPr lang="en-US" baseline="0" dirty="0" smtClean="0"/>
              <a:t> </a:t>
            </a:r>
            <a:r>
              <a:rPr lang="en-US" dirty="0" smtClean="0"/>
              <a:t>differentiation into hair in these 3 kinds of tumors</a:t>
            </a:r>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137</a:t>
            </a:fld>
            <a:endParaRPr lang="en-US"/>
          </a:p>
        </p:txBody>
      </p:sp>
    </p:spTree>
    <p:extLst>
      <p:ext uri="{BB962C8B-B14F-4D97-AF65-F5344CB8AC3E}">
        <p14:creationId xmlns="" xmlns:p14="http://schemas.microsoft.com/office/powerpoint/2010/main" val="2118154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smtClean="0"/>
              <a:t>Periapical</a:t>
            </a:r>
            <a:r>
              <a:rPr lang="en-US" sz="1200" dirty="0" smtClean="0"/>
              <a:t> cyst,</a:t>
            </a:r>
            <a:r>
              <a:rPr lang="en-US" sz="1200" baseline="0" dirty="0" smtClean="0"/>
              <a:t> </a:t>
            </a:r>
            <a:r>
              <a:rPr lang="en-US" sz="1200" dirty="0" smtClean="0"/>
              <a:t>Apical periodontal cyst,</a:t>
            </a:r>
            <a:r>
              <a:rPr lang="en-US" sz="1200" baseline="0" dirty="0" smtClean="0"/>
              <a:t> </a:t>
            </a:r>
            <a:r>
              <a:rPr lang="en-US" sz="1200" dirty="0" smtClean="0"/>
              <a:t>Root end cyst</a:t>
            </a:r>
            <a:r>
              <a:rPr lang="en-US" sz="1200" baseline="0" dirty="0" smtClean="0"/>
              <a:t> (</a:t>
            </a:r>
            <a:r>
              <a:rPr lang="en-US" sz="1200" dirty="0" smtClean="0"/>
              <a:t>MOST COMMON- 60% of all cysts)</a:t>
            </a:r>
          </a:p>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138</a:t>
            </a:fld>
            <a:endParaRPr lang="en-US"/>
          </a:p>
        </p:txBody>
      </p:sp>
    </p:spTree>
    <p:extLst>
      <p:ext uri="{BB962C8B-B14F-4D97-AF65-F5344CB8AC3E}">
        <p14:creationId xmlns="" xmlns:p14="http://schemas.microsoft.com/office/powerpoint/2010/main" val="929559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few </a:t>
            </a:r>
            <a:r>
              <a:rPr lang="en-US" dirty="0" err="1" smtClean="0"/>
              <a:t>dentigerous</a:t>
            </a:r>
            <a:r>
              <a:rPr lang="en-US" dirty="0" smtClean="0"/>
              <a:t> cysts showed projections which resemble Tomes processes of </a:t>
            </a:r>
            <a:r>
              <a:rPr lang="en-US" dirty="0" err="1" smtClean="0"/>
              <a:t>ameloblasts</a:t>
            </a:r>
            <a:r>
              <a:rPr lang="en-US" dirty="0" smtClean="0"/>
              <a:t> into the lumen into the superficial layers of the epithelium. This suggested that the </a:t>
            </a:r>
            <a:r>
              <a:rPr lang="en-US" dirty="0" err="1" smtClean="0"/>
              <a:t>superficail</a:t>
            </a:r>
            <a:r>
              <a:rPr lang="en-US" dirty="0" smtClean="0"/>
              <a:t> cells are derived from the </a:t>
            </a:r>
            <a:r>
              <a:rPr lang="en-US" dirty="0" err="1" smtClean="0"/>
              <a:t>ameloblasts</a:t>
            </a:r>
            <a:r>
              <a:rPr lang="en-US" dirty="0" smtClean="0"/>
              <a:t> and in these cases the </a:t>
            </a:r>
            <a:r>
              <a:rPr lang="en-US" dirty="0" err="1" smtClean="0"/>
              <a:t>dentigerous</a:t>
            </a:r>
            <a:r>
              <a:rPr lang="en-US" dirty="0" smtClean="0"/>
              <a:t> cysts developed by 1</a:t>
            </a:r>
          </a:p>
        </p:txBody>
      </p:sp>
      <p:sp>
        <p:nvSpPr>
          <p:cNvPr id="16691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AF9899FF-D0ED-4E72-AB1D-EA98FADB498A}" type="slidenum">
              <a:rPr lang="en-US" smtClean="0">
                <a:latin typeface="Times New Roman" pitchFamily="18" charset="0"/>
              </a:rPr>
              <a:pPr/>
              <a:t>13</a:t>
            </a:fld>
            <a:endParaRPr lang="en-US" smtClean="0">
              <a:latin typeface="Times New Roman"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Caries, high </a:t>
            </a:r>
            <a:r>
              <a:rPr lang="en-US" dirty="0" err="1" smtClean="0"/>
              <a:t>prevalance</a:t>
            </a:r>
            <a:r>
              <a:rPr lang="en-US" dirty="0" smtClean="0"/>
              <a:t> of palatal invaginations, traumatic injuries</a:t>
            </a:r>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139</a:t>
            </a:fld>
            <a:endParaRPr lang="en-US"/>
          </a:p>
        </p:txBody>
      </p:sp>
    </p:spTree>
    <p:extLst>
      <p:ext uri="{BB962C8B-B14F-4D97-AF65-F5344CB8AC3E}">
        <p14:creationId xmlns="" xmlns:p14="http://schemas.microsoft.com/office/powerpoint/2010/main" val="5780012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Pulpal and </a:t>
            </a:r>
            <a:r>
              <a:rPr lang="en-US" dirty="0" err="1" smtClean="0"/>
              <a:t>periapical</a:t>
            </a:r>
            <a:r>
              <a:rPr lang="en-US" dirty="0" smtClean="0"/>
              <a:t> infections in deciduous teeth tend to drain more readily than those of permanent teeth and the antigenic stimuli that evoke the changes leading to the formation of radicular cysts may be different.</a:t>
            </a:r>
          </a:p>
          <a:p>
            <a:endParaRPr lang="en-US" dirty="0" smtClean="0"/>
          </a:p>
        </p:txBody>
      </p:sp>
      <p:sp>
        <p:nvSpPr>
          <p:cNvPr id="19456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EB0EAA28-03B8-452C-962F-92D48B520C7A}" type="slidenum">
              <a:rPr lang="en-US" smtClean="0">
                <a:latin typeface="Times New Roman" pitchFamily="18" charset="0"/>
              </a:rPr>
              <a:pPr/>
              <a:t>141</a:t>
            </a:fld>
            <a:endParaRPr lang="en-US" smtClean="0">
              <a:latin typeface="Times New Roman"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20000"/>
          </a:bodyPr>
          <a:lstStyle/>
          <a:p>
            <a:pPr>
              <a:defRPr/>
            </a:pPr>
            <a:r>
              <a:rPr lang="en-US" b="1" dirty="0" smtClean="0"/>
              <a:t>1</a:t>
            </a:r>
            <a:r>
              <a:rPr lang="en-US" dirty="0" smtClean="0"/>
              <a:t>. Phase of initiation - It is generally agreed that the epithelial linings of these cysts are derived from the epithelial cell rests of Malassez in the periodontal ligament which come to lie in periapical granulomas associated with teeth with necrotic, often infected, pulps. Thus, the epithelial cell rests are initiated to proliferate by inflammation as a result of necrotic debris and bacterial antigens derived from the dead pulp. A key factor, which may initiate the inflammation and immune response and may directly cause epithelial proliferation, is now thought to be bacterial </a:t>
            </a:r>
            <a:r>
              <a:rPr lang="en-US" dirty="0" err="1" smtClean="0"/>
              <a:t>endotoxins</a:t>
            </a:r>
            <a:r>
              <a:rPr lang="en-US" dirty="0" smtClean="0"/>
              <a:t> released from the necrotic pulp. </a:t>
            </a:r>
            <a:r>
              <a:rPr lang="en-US" dirty="0" err="1" smtClean="0"/>
              <a:t>Meghji</a:t>
            </a:r>
            <a:r>
              <a:rPr lang="en-US" dirty="0" smtClean="0"/>
              <a:t> </a:t>
            </a:r>
            <a:r>
              <a:rPr lang="en-US" i="1" dirty="0" smtClean="0"/>
              <a:t>et al. (1996). </a:t>
            </a:r>
            <a:r>
              <a:rPr lang="en-US" dirty="0" smtClean="0"/>
              <a:t>Immunological studies have made an important contribution in understanding periapical granulomas and radicular cysts, and both </a:t>
            </a:r>
            <a:r>
              <a:rPr lang="en-US" dirty="0" err="1" smtClean="0"/>
              <a:t>humoral</a:t>
            </a:r>
            <a:r>
              <a:rPr lang="en-US" dirty="0" smtClean="0"/>
              <a:t> and cell-mediated reactions have been implicated in the pathogenesis. Studies have</a:t>
            </a:r>
          </a:p>
          <a:p>
            <a:pPr>
              <a:defRPr/>
            </a:pPr>
            <a:r>
              <a:rPr lang="en-US" dirty="0" smtClean="0"/>
              <a:t>also shown an important role for inflammatory cytokines in the proliferation of epithelial cell rests. Immunoglobulin G (IgG) is the predominant class of immunoglobulin. The antigens involved were presumed to be derived from bacteria. When these antigens gain entrance to the pulp or periapical tissues at certain concentrations, antigen–antibody complexes may form and </a:t>
            </a:r>
            <a:r>
              <a:rPr lang="en-US" dirty="0" err="1" smtClean="0"/>
              <a:t>coactivate</a:t>
            </a:r>
            <a:r>
              <a:rPr lang="en-US" dirty="0" smtClean="0"/>
              <a:t> complement, leading to increased vascular permeability and a </a:t>
            </a:r>
            <a:r>
              <a:rPr lang="en-US" dirty="0" err="1" smtClean="0"/>
              <a:t>leucotactic</a:t>
            </a:r>
            <a:r>
              <a:rPr lang="en-US" dirty="0" smtClean="0"/>
              <a:t> </a:t>
            </a:r>
            <a:r>
              <a:rPr lang="fr-FR" dirty="0" err="1" smtClean="0"/>
              <a:t>response</a:t>
            </a:r>
            <a:r>
              <a:rPr lang="fr-FR" dirty="0" smtClean="0"/>
              <a:t> (</a:t>
            </a:r>
            <a:r>
              <a:rPr lang="fr-FR" dirty="0" err="1" smtClean="0"/>
              <a:t>Pulver</a:t>
            </a:r>
            <a:r>
              <a:rPr lang="fr-FR" dirty="0" smtClean="0"/>
              <a:t> </a:t>
            </a:r>
            <a:r>
              <a:rPr lang="fr-FR" i="1" dirty="0" smtClean="0"/>
              <a:t>et al., 1978). </a:t>
            </a:r>
            <a:r>
              <a:rPr lang="fr-FR" i="1" dirty="0" err="1" smtClean="0"/>
              <a:t>Complement</a:t>
            </a:r>
            <a:r>
              <a:rPr lang="fr-FR" i="1" dirty="0" smtClean="0"/>
              <a:t> activation </a:t>
            </a:r>
            <a:r>
              <a:rPr lang="en-US" dirty="0" smtClean="0"/>
              <a:t>may also occur directly under the influence of </a:t>
            </a:r>
            <a:r>
              <a:rPr lang="en-US" dirty="0" err="1" smtClean="0"/>
              <a:t>endotoxins</a:t>
            </a:r>
            <a:r>
              <a:rPr lang="en-US" dirty="0" smtClean="0"/>
              <a:t>. The presence of both </a:t>
            </a:r>
            <a:r>
              <a:rPr lang="en-US" dirty="0" err="1" smtClean="0"/>
              <a:t>IgE</a:t>
            </a:r>
            <a:r>
              <a:rPr lang="en-US" dirty="0" smtClean="0"/>
              <a:t>-containing cells and mast cells, some of which undergo degranulation, suggested that anaphylactic hypersensitivity reactions may also have </a:t>
            </a:r>
            <a:r>
              <a:rPr lang="it-IT" dirty="0" smtClean="0"/>
              <a:t>a role in periapical granulomas. </a:t>
            </a:r>
            <a:r>
              <a:rPr lang="en-US" dirty="0" smtClean="0"/>
              <a:t>There is evidence that proliferating odontogenic epithelium is associated with the presence of an acute inflammatory cell infiltration (Shear, 1963a). A feature of this infiltrate is that the </a:t>
            </a:r>
            <a:r>
              <a:rPr lang="en-US" dirty="0" err="1" smtClean="0"/>
              <a:t>polymorphonuclear</a:t>
            </a:r>
            <a:r>
              <a:rPr lang="en-US" dirty="0" smtClean="0"/>
              <a:t> leucocytes are found in the proliferating epithelium (Shear, 1964; Cohen, 1979; </a:t>
            </a:r>
            <a:r>
              <a:rPr lang="en-US" dirty="0" err="1" smtClean="0"/>
              <a:t>Johannessen</a:t>
            </a:r>
            <a:r>
              <a:rPr lang="en-US" dirty="0" smtClean="0"/>
              <a:t> </a:t>
            </a:r>
            <a:r>
              <a:rPr lang="en-US" i="1" dirty="0" smtClean="0"/>
              <a:t>et al., </a:t>
            </a:r>
            <a:r>
              <a:rPr lang="en-US" dirty="0" smtClean="0"/>
              <a:t>1983; </a:t>
            </a:r>
            <a:r>
              <a:rPr lang="en-US" dirty="0" err="1" smtClean="0"/>
              <a:t>Johannessen</a:t>
            </a:r>
            <a:r>
              <a:rPr lang="en-US" dirty="0" smtClean="0"/>
              <a:t>, 1986). It is now apparent that it is </a:t>
            </a:r>
            <a:r>
              <a:rPr lang="en-US" dirty="0" err="1" smtClean="0"/>
              <a:t>endotoxins</a:t>
            </a:r>
            <a:r>
              <a:rPr lang="en-US" dirty="0" smtClean="0"/>
              <a:t> and inflammatory cytokines that are the main stimulators of the epithelial proliferation (Browne and Smith, 1991; </a:t>
            </a:r>
            <a:r>
              <a:rPr lang="en-US" dirty="0" err="1" smtClean="0"/>
              <a:t>Meghji</a:t>
            </a:r>
            <a:r>
              <a:rPr lang="en-US" dirty="0" smtClean="0"/>
              <a:t> </a:t>
            </a:r>
            <a:r>
              <a:rPr lang="en-US" i="1" dirty="0" smtClean="0"/>
              <a:t>et al., 1996, Nair, 2003) as well as </a:t>
            </a:r>
            <a:r>
              <a:rPr lang="en-US" dirty="0" smtClean="0"/>
              <a:t>acting as pro-inflammatory and </a:t>
            </a:r>
            <a:r>
              <a:rPr lang="en-US" dirty="0" err="1" smtClean="0"/>
              <a:t>chemotactic</a:t>
            </a:r>
            <a:r>
              <a:rPr lang="en-US" dirty="0" smtClean="0"/>
              <a:t> molecules. the epithelial lining of radicular cysts may </a:t>
            </a:r>
            <a:r>
              <a:rPr lang="en-US" dirty="0" err="1" smtClean="0"/>
              <a:t>synthesise</a:t>
            </a:r>
            <a:r>
              <a:rPr lang="en-US" dirty="0" smtClean="0"/>
              <a:t> cytokines (IL1, IL-6, IL-8, TNF) that are known to be important in directly stimulating epithelial proliferation.</a:t>
            </a:r>
          </a:p>
          <a:p>
            <a:pPr>
              <a:defRPr/>
            </a:pPr>
            <a:endParaRPr lang="en-US" dirty="0" smtClean="0"/>
          </a:p>
          <a:p>
            <a:pPr>
              <a:defRPr/>
            </a:pPr>
            <a:r>
              <a:rPr lang="en-US" dirty="0" smtClean="0"/>
              <a:t>2. </a:t>
            </a:r>
            <a:r>
              <a:rPr lang="en-US" b="1" dirty="0" smtClean="0">
                <a:solidFill>
                  <a:srgbClr val="FF0000"/>
                </a:solidFill>
              </a:rPr>
              <a:t>Phase of cyst formation - </a:t>
            </a:r>
            <a:r>
              <a:rPr lang="en-US" dirty="0" smtClean="0"/>
              <a:t>The next phase in the pathogenesis of a radicular cyst is the process by which a cavity comes to be lined by the proliferating odontogenic epithelium. Two possibilities have been generally </a:t>
            </a:r>
            <a:r>
              <a:rPr lang="en-US" dirty="0" err="1" smtClean="0"/>
              <a:t>recognised</a:t>
            </a:r>
            <a:r>
              <a:rPr lang="en-US" dirty="0" smtClean="0"/>
              <a:t>, both of which are feasible and which may operate independently of one another. One concept proposes that the epithelium proliferates and covers the bare connective tissue surface of an abscess cavity or a cavity which may occur as a result of connective tissue breakdown by proteolytic enzyme activity (Summers, 1974). The other, and perhaps more widely supported theory, postulates that a cyst cavity forms within a proliferating epithelial mass in an apical granuloma by degeneration and death of cells in the centre.</a:t>
            </a:r>
          </a:p>
          <a:p>
            <a:pPr>
              <a:defRPr/>
            </a:pPr>
            <a:endParaRPr lang="en-US" dirty="0" smtClean="0"/>
          </a:p>
          <a:p>
            <a:pPr>
              <a:defRPr/>
            </a:pPr>
            <a:r>
              <a:rPr lang="en-US" b="1" dirty="0" smtClean="0">
                <a:solidFill>
                  <a:srgbClr val="FF0000"/>
                </a:solidFill>
              </a:rPr>
              <a:t>3. Phase of enlargement </a:t>
            </a:r>
            <a:r>
              <a:rPr lang="en-US" dirty="0" smtClean="0">
                <a:solidFill>
                  <a:srgbClr val="FF0000"/>
                </a:solidFill>
              </a:rPr>
              <a:t>- </a:t>
            </a:r>
            <a:r>
              <a:rPr lang="en-US" dirty="0" smtClean="0"/>
              <a:t>Toller’s studies provided evidence for the hypothesis that osmosis makes a contribution to the increase in the size of cysts. Lytic products of the epithelial and inflammatory cells in the cyst cavity provided the greater numbers of smaller molecules which raised the osmotic pressure of the cyst fluid. Toller (1948) showed that the internal hydrostatic pressures in 51 radicular cysts ranged from 56.6 to 95.0cm water with a mean of 70.0 cm. This figure was higher than that of capillary blood pressure and as the cyst expanded there was resorption of the surrounding bone. More recent studies have provided evidence for osteoclast recruitment and differentiation in the walls of odontogenic cysts including radicular cysts (</a:t>
            </a:r>
            <a:r>
              <a:rPr lang="en-US" dirty="0" err="1" smtClean="0"/>
              <a:t>Tay</a:t>
            </a:r>
            <a:r>
              <a:rPr lang="en-US" dirty="0" smtClean="0"/>
              <a:t> </a:t>
            </a:r>
            <a:r>
              <a:rPr lang="en-US" i="1" dirty="0" smtClean="0"/>
              <a:t>et al., 2004). </a:t>
            </a:r>
            <a:r>
              <a:rPr lang="en-US" dirty="0" smtClean="0"/>
              <a:t>Bone resorption is a complex process involving highly coordinated interactions between osteoblasts and osteoclasts that are modulated by the RANKL/RANK/OPG system. Receptor activator of nuclear </a:t>
            </a:r>
            <a:r>
              <a:rPr lang="en-US" dirty="0" err="1" smtClean="0"/>
              <a:t>κB</a:t>
            </a:r>
            <a:r>
              <a:rPr lang="en-US" dirty="0" smtClean="0"/>
              <a:t> ligand (RANKL) is secreted primarily by activated T cells and binds a cell  surface receptor (RANK) to promote osteoclast differentiation and activation. </a:t>
            </a:r>
            <a:r>
              <a:rPr lang="en-US" dirty="0" err="1" smtClean="0"/>
              <a:t>Tay</a:t>
            </a:r>
            <a:r>
              <a:rPr lang="en-US" dirty="0" smtClean="0"/>
              <a:t> </a:t>
            </a:r>
            <a:r>
              <a:rPr lang="en-US" i="1" dirty="0" smtClean="0"/>
              <a:t>et al. (2004) showed immunostaining </a:t>
            </a:r>
            <a:r>
              <a:rPr lang="en-US" dirty="0" smtClean="0"/>
              <a:t>for RANKL within the fibrous wall of radicular cysts. That RANKL was involved in osteoclast recruitment was confirmed by the demonstration of tartrate-resistant acid phosphatase (TRAP) and calcitonin- receptor positive osteoclasts adjacent to the RANKL positive cells. </a:t>
            </a:r>
            <a:r>
              <a:rPr lang="en-US" dirty="0" err="1" smtClean="0"/>
              <a:t>Collagenases</a:t>
            </a:r>
            <a:r>
              <a:rPr lang="en-US" dirty="0" smtClean="0"/>
              <a:t> also contribute to breakdown of the connective tissues and </a:t>
            </a:r>
            <a:r>
              <a:rPr lang="en-US" dirty="0" err="1" smtClean="0"/>
              <a:t>collagenolytic</a:t>
            </a:r>
            <a:r>
              <a:rPr lang="en-US" dirty="0" smtClean="0"/>
              <a:t> activity has been demonstrated in homogenates of radicular cyst walls and it has been suggested that this might influence their  expansion</a:t>
            </a:r>
          </a:p>
          <a:p>
            <a:pPr>
              <a:defRPr/>
            </a:pPr>
            <a:endParaRPr lang="en-US" dirty="0" smtClean="0"/>
          </a:p>
          <a:p>
            <a:pPr>
              <a:defRPr/>
            </a:pPr>
            <a:endParaRPr lang="en-US" dirty="0" smtClean="0"/>
          </a:p>
          <a:p>
            <a:pPr>
              <a:defRPr/>
            </a:pPr>
            <a:endParaRPr lang="en-US" dirty="0" smtClean="0"/>
          </a:p>
          <a:p>
            <a:pPr>
              <a:defRPr/>
            </a:pPr>
            <a:endParaRPr lang="en-US" dirty="0" smtClean="0">
              <a:solidFill>
                <a:srgbClr val="FF0000"/>
              </a:solidFill>
            </a:endParaRPr>
          </a:p>
          <a:p>
            <a:pPr>
              <a:defRPr/>
            </a:pPr>
            <a:endParaRPr lang="en-US" dirty="0" smtClean="0"/>
          </a:p>
          <a:p>
            <a:pPr>
              <a:defRPr/>
            </a:pPr>
            <a:endParaRPr lang="en-US" i="1" dirty="0" smtClean="0"/>
          </a:p>
          <a:p>
            <a:pPr>
              <a:defRPr/>
            </a:pPr>
            <a:endParaRPr lang="en-US" dirty="0" smtClean="0"/>
          </a:p>
          <a:p>
            <a:pPr>
              <a:defRPr/>
            </a:pPr>
            <a:endParaRPr lang="en-US" dirty="0"/>
          </a:p>
        </p:txBody>
      </p:sp>
      <p:sp>
        <p:nvSpPr>
          <p:cNvPr id="19558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F55EFD09-08A1-4CCB-83F6-4A0088716B9F}" type="slidenum">
              <a:rPr lang="en-US" smtClean="0">
                <a:latin typeface="Times New Roman" pitchFamily="18" charset="0"/>
              </a:rPr>
              <a:pPr/>
              <a:t>144</a:t>
            </a:fld>
            <a:endParaRPr lang="en-US" smtClean="0">
              <a:latin typeface="Times New Roman" pitchFamily="18"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it-IT" dirty="0" smtClean="0"/>
              <a:t>Figure 2. Schematic illustration of the major mechanisms that activate proliferation of epithelial cell rests in apical periodontitis. M, macrophage; TH, helper T cell;</a:t>
            </a:r>
          </a:p>
          <a:p>
            <a:pPr>
              <a:defRPr/>
            </a:pPr>
            <a:r>
              <a:rPr lang="it-IT" dirty="0" smtClean="0"/>
              <a:t>ERM, epithelial cell rests of Malassez; OC, osteoclast; EO, eosinophil; PMN, polymorphonuclear leukocyte; IL, interleukin; TNF, tumor necrosis factor; PGs,</a:t>
            </a:r>
          </a:p>
          <a:p>
            <a:pPr>
              <a:defRPr/>
            </a:pPr>
            <a:r>
              <a:rPr lang="it-IT" dirty="0" smtClean="0"/>
              <a:t>prostaglandins; EGF, epidermal grow factor; IGF, insulin-like growth factor; TGF-a, transforming growth factor-alpha.</a:t>
            </a:r>
          </a:p>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145</a:t>
            </a:fld>
            <a:endParaRPr lang="en-US"/>
          </a:p>
        </p:txBody>
      </p:sp>
    </p:spTree>
    <p:extLst>
      <p:ext uri="{BB962C8B-B14F-4D97-AF65-F5344CB8AC3E}">
        <p14:creationId xmlns="" xmlns:p14="http://schemas.microsoft.com/office/powerpoint/2010/main" val="25214932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20000"/>
          </a:bodyPr>
          <a:lstStyle/>
          <a:p>
            <a:pPr>
              <a:defRPr/>
            </a:pPr>
            <a:r>
              <a:rPr lang="en-US" b="1" dirty="0" smtClean="0"/>
              <a:t>1</a:t>
            </a:r>
            <a:r>
              <a:rPr lang="en-US" dirty="0" smtClean="0"/>
              <a:t>. Phase of initiation - It is generally agreed that the epithelial linings of these cysts are derived from the epithelial cell rests of Malassez in the periodontal ligament which come to lie in periapical granulomas associated with teeth with necrotic, often infected, pulps. Thus, the epithelial cell rests are initiated to proliferate by inflammation as a result of necrotic debris and bacterial antigens derived from the dead pulp. A key factor, which may initiate the inflammation and immune response and may directly cause epithelial proliferation, is now thought to be bacterial </a:t>
            </a:r>
            <a:r>
              <a:rPr lang="en-US" dirty="0" err="1" smtClean="0"/>
              <a:t>endotoxins</a:t>
            </a:r>
            <a:r>
              <a:rPr lang="en-US" dirty="0" smtClean="0"/>
              <a:t> released from the necrotic pulp. </a:t>
            </a:r>
            <a:r>
              <a:rPr lang="en-US" dirty="0" err="1" smtClean="0"/>
              <a:t>Meghji</a:t>
            </a:r>
            <a:r>
              <a:rPr lang="en-US" dirty="0" smtClean="0"/>
              <a:t> </a:t>
            </a:r>
            <a:r>
              <a:rPr lang="en-US" i="1" dirty="0" smtClean="0"/>
              <a:t>et al. (1996). </a:t>
            </a:r>
            <a:r>
              <a:rPr lang="en-US" dirty="0" smtClean="0"/>
              <a:t>Immunological studies have made an important contribution in understanding periapical granulomas and radicular cysts, and both </a:t>
            </a:r>
            <a:r>
              <a:rPr lang="en-US" dirty="0" err="1" smtClean="0"/>
              <a:t>humoral</a:t>
            </a:r>
            <a:r>
              <a:rPr lang="en-US" dirty="0" smtClean="0"/>
              <a:t> and cell-mediated reactions have been implicated in the pathogenesis. Studies have</a:t>
            </a:r>
          </a:p>
          <a:p>
            <a:pPr>
              <a:defRPr/>
            </a:pPr>
            <a:r>
              <a:rPr lang="en-US" dirty="0" smtClean="0"/>
              <a:t>also shown an important role for inflammatory cytokines in the proliferation of epithelial cell rests. Immunoglobulin G (IgG) is the predominant class of immunoglobulin. The antigens involved were presumed to be derived from bacteria. When these antigens gain entrance to the pulp or periapical tissues at certain concentrations, antigen–antibody complexes may form and </a:t>
            </a:r>
            <a:r>
              <a:rPr lang="en-US" dirty="0" err="1" smtClean="0"/>
              <a:t>coactivate</a:t>
            </a:r>
            <a:r>
              <a:rPr lang="en-US" dirty="0" smtClean="0"/>
              <a:t> complement, leading to increased vascular permeability and a </a:t>
            </a:r>
            <a:r>
              <a:rPr lang="en-US" dirty="0" err="1" smtClean="0"/>
              <a:t>leucotactic</a:t>
            </a:r>
            <a:r>
              <a:rPr lang="en-US" dirty="0" smtClean="0"/>
              <a:t> </a:t>
            </a:r>
            <a:r>
              <a:rPr lang="fr-FR" dirty="0" err="1" smtClean="0"/>
              <a:t>response</a:t>
            </a:r>
            <a:r>
              <a:rPr lang="fr-FR" dirty="0" smtClean="0"/>
              <a:t> (</a:t>
            </a:r>
            <a:r>
              <a:rPr lang="fr-FR" dirty="0" err="1" smtClean="0"/>
              <a:t>Pulver</a:t>
            </a:r>
            <a:r>
              <a:rPr lang="fr-FR" dirty="0" smtClean="0"/>
              <a:t> </a:t>
            </a:r>
            <a:r>
              <a:rPr lang="fr-FR" i="1" dirty="0" smtClean="0"/>
              <a:t>et al., 1978). </a:t>
            </a:r>
            <a:r>
              <a:rPr lang="fr-FR" i="1" dirty="0" err="1" smtClean="0"/>
              <a:t>Complement</a:t>
            </a:r>
            <a:r>
              <a:rPr lang="fr-FR" i="1" dirty="0" smtClean="0"/>
              <a:t> activation </a:t>
            </a:r>
            <a:r>
              <a:rPr lang="en-US" dirty="0" smtClean="0"/>
              <a:t>may also occur directly under the influence of </a:t>
            </a:r>
            <a:r>
              <a:rPr lang="en-US" dirty="0" err="1" smtClean="0"/>
              <a:t>endotoxins</a:t>
            </a:r>
            <a:r>
              <a:rPr lang="en-US" dirty="0" smtClean="0"/>
              <a:t>. The presence of both </a:t>
            </a:r>
            <a:r>
              <a:rPr lang="en-US" dirty="0" err="1" smtClean="0"/>
              <a:t>IgE</a:t>
            </a:r>
            <a:r>
              <a:rPr lang="en-US" dirty="0" smtClean="0"/>
              <a:t>-containing cells and mast cells, some of which undergo degranulation, suggested that anaphylactic hypersensitivity reactions may also have </a:t>
            </a:r>
            <a:r>
              <a:rPr lang="it-IT" dirty="0" smtClean="0"/>
              <a:t>a role in periapical granulomas. </a:t>
            </a:r>
            <a:r>
              <a:rPr lang="en-US" dirty="0" smtClean="0"/>
              <a:t>There is evidence that proliferating odontogenic epithelium is associated with the presence of an acute inflammatory cell infiltration (Shear, 1963a). A feature of this infiltrate is that the </a:t>
            </a:r>
            <a:r>
              <a:rPr lang="en-US" dirty="0" err="1" smtClean="0"/>
              <a:t>polymorphonuclear</a:t>
            </a:r>
            <a:r>
              <a:rPr lang="en-US" dirty="0" smtClean="0"/>
              <a:t> leucocytes are found in the proliferating epithelium (Shear, 1964; Cohen, 1979; </a:t>
            </a:r>
            <a:r>
              <a:rPr lang="en-US" dirty="0" err="1" smtClean="0"/>
              <a:t>Johannessen</a:t>
            </a:r>
            <a:r>
              <a:rPr lang="en-US" dirty="0" smtClean="0"/>
              <a:t> </a:t>
            </a:r>
            <a:r>
              <a:rPr lang="en-US" i="1" dirty="0" smtClean="0"/>
              <a:t>et al., </a:t>
            </a:r>
            <a:r>
              <a:rPr lang="en-US" dirty="0" smtClean="0"/>
              <a:t>1983; </a:t>
            </a:r>
            <a:r>
              <a:rPr lang="en-US" dirty="0" err="1" smtClean="0"/>
              <a:t>Johannessen</a:t>
            </a:r>
            <a:r>
              <a:rPr lang="en-US" dirty="0" smtClean="0"/>
              <a:t>, 1986). It is now apparent that it is </a:t>
            </a:r>
            <a:r>
              <a:rPr lang="en-US" dirty="0" err="1" smtClean="0"/>
              <a:t>endotoxins</a:t>
            </a:r>
            <a:r>
              <a:rPr lang="en-US" dirty="0" smtClean="0"/>
              <a:t> and inflammatory cytokines that are the main stimulators of the epithelial proliferation (Browne and Smith, 1991; </a:t>
            </a:r>
            <a:r>
              <a:rPr lang="en-US" dirty="0" err="1" smtClean="0"/>
              <a:t>Meghji</a:t>
            </a:r>
            <a:r>
              <a:rPr lang="en-US" dirty="0" smtClean="0"/>
              <a:t> </a:t>
            </a:r>
            <a:r>
              <a:rPr lang="en-US" i="1" dirty="0" smtClean="0"/>
              <a:t>et al., 1996, Nair, 2003) as well as </a:t>
            </a:r>
            <a:r>
              <a:rPr lang="en-US" dirty="0" smtClean="0"/>
              <a:t>acting as pro-inflammatory and </a:t>
            </a:r>
            <a:r>
              <a:rPr lang="en-US" dirty="0" err="1" smtClean="0"/>
              <a:t>chemotactic</a:t>
            </a:r>
            <a:r>
              <a:rPr lang="en-US" dirty="0" smtClean="0"/>
              <a:t> molecules. the epithelial lining of radicular cysts may </a:t>
            </a:r>
            <a:r>
              <a:rPr lang="en-US" dirty="0" err="1" smtClean="0"/>
              <a:t>synthesise</a:t>
            </a:r>
            <a:r>
              <a:rPr lang="en-US" dirty="0" smtClean="0"/>
              <a:t> cytokines (IL1, IL-6, IL-8, TNF) that are known to be important in directly stimulating epithelial proliferation.</a:t>
            </a:r>
          </a:p>
          <a:p>
            <a:pPr>
              <a:defRPr/>
            </a:pPr>
            <a:endParaRPr lang="en-US" dirty="0" smtClean="0"/>
          </a:p>
          <a:p>
            <a:pPr>
              <a:defRPr/>
            </a:pPr>
            <a:r>
              <a:rPr lang="en-US" dirty="0" smtClean="0"/>
              <a:t>2. </a:t>
            </a:r>
            <a:r>
              <a:rPr lang="en-US" b="1" dirty="0" smtClean="0">
                <a:solidFill>
                  <a:srgbClr val="FF0000"/>
                </a:solidFill>
              </a:rPr>
              <a:t>Phase of cyst formation - </a:t>
            </a:r>
            <a:r>
              <a:rPr lang="en-US" dirty="0" smtClean="0"/>
              <a:t>The next phase in the pathogenesis of a radicular cyst is the process by which a cavity comes to be lined by the proliferating odontogenic epithelium. Two possibilities have been generally </a:t>
            </a:r>
            <a:r>
              <a:rPr lang="en-US" dirty="0" err="1" smtClean="0"/>
              <a:t>recognised</a:t>
            </a:r>
            <a:r>
              <a:rPr lang="en-US" dirty="0" smtClean="0"/>
              <a:t>, both of which are feasible and which may operate independently of one another. One concept proposes that the epithelium proliferates and covers the bare connective tissue surface of an abscess cavity or a cavity which may occur as a result of connective tissue breakdown by proteolytic enzyme activity (Summers, 1974). The other, and perhaps more widely supported theory, postulates that a cyst cavity forms within a proliferating epithelial mass in an apical granuloma by degeneration and death of cells in the centre.</a:t>
            </a:r>
          </a:p>
          <a:p>
            <a:pPr>
              <a:defRPr/>
            </a:pPr>
            <a:endParaRPr lang="en-US" dirty="0" smtClean="0"/>
          </a:p>
          <a:p>
            <a:pPr>
              <a:defRPr/>
            </a:pPr>
            <a:r>
              <a:rPr lang="en-US" b="1" dirty="0" smtClean="0">
                <a:solidFill>
                  <a:srgbClr val="FF0000"/>
                </a:solidFill>
              </a:rPr>
              <a:t>3. Phase of enlargement </a:t>
            </a:r>
            <a:r>
              <a:rPr lang="en-US" dirty="0" smtClean="0">
                <a:solidFill>
                  <a:srgbClr val="FF0000"/>
                </a:solidFill>
              </a:rPr>
              <a:t>- </a:t>
            </a:r>
            <a:r>
              <a:rPr lang="en-US" dirty="0" smtClean="0"/>
              <a:t>Toller’s studies provided evidence for the hypothesis that osmosis makes a contribution to the increase in the size of cysts. Lytic products of the epithelial and inflammatory cells in the cyst cavity provided the greater numbers of smaller molecules which raised the osmotic pressure of the cyst fluid. Toller (1948) showed that the internal hydrostatic pressures in 51 radicular cysts ranged from 56.6 to 95.0cm water with a mean of 70.0 cm. This figure was higher than that of capillary blood pressure and as the cyst expanded there was resorption of the surrounding bone. More recent studies have provided evidence for osteoclast recruitment and differentiation in the walls of odontogenic cysts including radicular cysts (</a:t>
            </a:r>
            <a:r>
              <a:rPr lang="en-US" dirty="0" err="1" smtClean="0"/>
              <a:t>Tay</a:t>
            </a:r>
            <a:r>
              <a:rPr lang="en-US" dirty="0" smtClean="0"/>
              <a:t> </a:t>
            </a:r>
            <a:r>
              <a:rPr lang="en-US" i="1" dirty="0" smtClean="0"/>
              <a:t>et al., 2004). </a:t>
            </a:r>
            <a:r>
              <a:rPr lang="en-US" dirty="0" smtClean="0"/>
              <a:t>Bone resorption is a complex process involving highly coordinated interactions between osteoblasts and osteoclasts that are modulated by the RANKL/RANK/OPG system. Receptor activator of nuclear </a:t>
            </a:r>
            <a:r>
              <a:rPr lang="en-US" dirty="0" err="1" smtClean="0"/>
              <a:t>κB</a:t>
            </a:r>
            <a:r>
              <a:rPr lang="en-US" dirty="0" smtClean="0"/>
              <a:t> ligand (RANKL) is secreted primarily by activated T cells and binds a cell  surface receptor (RANK) to promote osteoclast differentiation and activation. </a:t>
            </a:r>
            <a:r>
              <a:rPr lang="en-US" dirty="0" err="1" smtClean="0"/>
              <a:t>Tay</a:t>
            </a:r>
            <a:r>
              <a:rPr lang="en-US" dirty="0" smtClean="0"/>
              <a:t> </a:t>
            </a:r>
            <a:r>
              <a:rPr lang="en-US" i="1" dirty="0" smtClean="0"/>
              <a:t>et al. (2004) showed immunostaining </a:t>
            </a:r>
            <a:r>
              <a:rPr lang="en-US" dirty="0" smtClean="0"/>
              <a:t>for RANKL within the fibrous wall of radicular cysts. That RANKL was involved in osteoclast recruitment was confirmed by the demonstration of tartrate-resistant acid phosphatase (TRAP) and calcitonin- receptor positive osteoclasts adjacent to the RANKL positive cells. </a:t>
            </a:r>
            <a:r>
              <a:rPr lang="en-US" dirty="0" err="1" smtClean="0"/>
              <a:t>Collagenases</a:t>
            </a:r>
            <a:r>
              <a:rPr lang="en-US" dirty="0" smtClean="0"/>
              <a:t> also contribute to breakdown of the connective tissues and </a:t>
            </a:r>
            <a:r>
              <a:rPr lang="en-US" dirty="0" err="1" smtClean="0"/>
              <a:t>collagenolytic</a:t>
            </a:r>
            <a:r>
              <a:rPr lang="en-US" dirty="0" smtClean="0"/>
              <a:t> activity has been demonstrated in homogenates of radicular cyst walls and it has been suggested that this might influence their  expansion</a:t>
            </a:r>
          </a:p>
          <a:p>
            <a:pPr>
              <a:defRPr/>
            </a:pPr>
            <a:endParaRPr lang="en-US" dirty="0" smtClean="0"/>
          </a:p>
          <a:p>
            <a:pPr>
              <a:defRPr/>
            </a:pPr>
            <a:endParaRPr lang="en-US" dirty="0" smtClean="0"/>
          </a:p>
          <a:p>
            <a:pPr>
              <a:defRPr/>
            </a:pPr>
            <a:endParaRPr lang="en-US" dirty="0" smtClean="0"/>
          </a:p>
          <a:p>
            <a:pPr>
              <a:defRPr/>
            </a:pPr>
            <a:endParaRPr lang="en-US" dirty="0" smtClean="0">
              <a:solidFill>
                <a:srgbClr val="FF0000"/>
              </a:solidFill>
            </a:endParaRPr>
          </a:p>
          <a:p>
            <a:pPr>
              <a:defRPr/>
            </a:pPr>
            <a:endParaRPr lang="en-US" dirty="0" smtClean="0"/>
          </a:p>
          <a:p>
            <a:pPr>
              <a:defRPr/>
            </a:pPr>
            <a:endParaRPr lang="en-US" i="1" dirty="0" smtClean="0"/>
          </a:p>
          <a:p>
            <a:pPr>
              <a:defRPr/>
            </a:pPr>
            <a:endParaRPr lang="en-US" dirty="0" smtClean="0"/>
          </a:p>
          <a:p>
            <a:pPr>
              <a:defRPr/>
            </a:pPr>
            <a:endParaRPr lang="en-US" dirty="0"/>
          </a:p>
        </p:txBody>
      </p:sp>
      <p:sp>
        <p:nvSpPr>
          <p:cNvPr id="19558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F55EFD09-08A1-4CCB-83F6-4A0088716B9F}" type="slidenum">
              <a:rPr lang="en-US" smtClean="0">
                <a:latin typeface="Times New Roman" pitchFamily="18" charset="0"/>
              </a:rPr>
              <a:pPr/>
              <a:t>146</a:t>
            </a:fld>
            <a:endParaRPr lang="en-US" smtClean="0">
              <a:latin typeface="Times New Roman" pitchFamily="18"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proposed scheme of cellular interactions leading to bone destruction by (A) radicular cysts</a:t>
            </a:r>
            <a:r>
              <a:rPr lang="en-US" baseline="0" dirty="0" smtClean="0"/>
              <a:t> </a:t>
            </a:r>
            <a:r>
              <a:rPr lang="en-US" dirty="0" smtClean="0"/>
              <a:t>and (B) </a:t>
            </a:r>
            <a:r>
              <a:rPr lang="en-US" dirty="0" err="1" smtClean="0"/>
              <a:t>keratocysts</a:t>
            </a:r>
            <a:r>
              <a:rPr lang="en-US" dirty="0" smtClean="0"/>
              <a:t> and follicular cysts. (A) Bacterial endotoxins from the non-vital tooth pulp stimulate</a:t>
            </a:r>
            <a:r>
              <a:rPr lang="en-US" baseline="0" dirty="0" smtClean="0"/>
              <a:t> </a:t>
            </a:r>
            <a:r>
              <a:rPr lang="en-US" dirty="0" smtClean="0"/>
              <a:t>epithelial cell-rest proliferation directly, and indirectly by the stimulation of cytokine synthesis by</a:t>
            </a:r>
            <a:r>
              <a:rPr lang="en-US" baseline="0" dirty="0" smtClean="0"/>
              <a:t> </a:t>
            </a:r>
            <a:r>
              <a:rPr lang="en-US" dirty="0" smtClean="0"/>
              <a:t>lymphocytes, monocytes</a:t>
            </a:r>
            <a:r>
              <a:rPr lang="en-US" baseline="0" dirty="0" smtClean="0"/>
              <a:t> </a:t>
            </a:r>
            <a:r>
              <a:rPr lang="en-US" dirty="0" smtClean="0"/>
              <a:t>and fibroblasts. This system also maintains cyst epithelial growth after establishment</a:t>
            </a:r>
            <a:r>
              <a:rPr lang="en-US" baseline="0" dirty="0" smtClean="0"/>
              <a:t> </a:t>
            </a:r>
            <a:r>
              <a:rPr lang="en-US" dirty="0" smtClean="0"/>
              <a:t>of the capsule.</a:t>
            </a:r>
          </a:p>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147</a:t>
            </a:fld>
            <a:endParaRPr lang="en-US"/>
          </a:p>
        </p:txBody>
      </p:sp>
    </p:spTree>
    <p:extLst>
      <p:ext uri="{BB962C8B-B14F-4D97-AF65-F5344CB8AC3E}">
        <p14:creationId xmlns="" xmlns:p14="http://schemas.microsoft.com/office/powerpoint/2010/main" val="25862648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Corbel" pitchFamily="34" charset="0"/>
              </a:rPr>
              <a:t>Reason: appearance is appreciated in 3-dimensional picture. Epithelial cells proliferate in different planes forming mass. Cores of vascular conn tissue extend into epithelial mass from all directions resulting in arcading &amp; rings.</a:t>
            </a:r>
          </a:p>
          <a:p>
            <a:endParaRPr lang="en-US" smtClean="0"/>
          </a:p>
        </p:txBody>
      </p:sp>
      <p:sp>
        <p:nvSpPr>
          <p:cNvPr id="19661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4FD40820-6191-4F27-BCB9-8AC59F0D0CDB}" type="slidenum">
              <a:rPr lang="en-US" smtClean="0">
                <a:latin typeface="Times New Roman" pitchFamily="18" charset="0"/>
              </a:rPr>
              <a:pPr/>
              <a:t>151</a:t>
            </a:fld>
            <a:endParaRPr lang="en-US" smtClean="0">
              <a:latin typeface="Times New Roman" pitchFamily="18"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endParaRPr lang="en-US" dirty="0"/>
          </a:p>
        </p:txBody>
      </p:sp>
      <p:sp>
        <p:nvSpPr>
          <p:cNvPr id="19763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E62875F3-9734-4693-B07D-DBB30F1EEDB8}" type="slidenum">
              <a:rPr lang="en-US" smtClean="0">
                <a:latin typeface="Times New Roman" pitchFamily="18" charset="0"/>
              </a:rPr>
              <a:pPr/>
              <a:t>152</a:t>
            </a:fld>
            <a:endParaRPr lang="en-US" smtClean="0">
              <a:latin typeface="Times New Roman" pitchFamily="18"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3.6. Photomicrographs of paraffin sections of radicular cysts with foamy</a:t>
            </a:r>
            <a:r>
              <a:rPr lang="en-US" baseline="0" dirty="0" smtClean="0"/>
              <a:t> </a:t>
            </a:r>
            <a:r>
              <a:rPr lang="en-US" dirty="0" smtClean="0"/>
              <a:t>macrophages and cholesterol clefts in a cyst cavity (A) and cyst wall (B). (A) The</a:t>
            </a:r>
            <a:r>
              <a:rPr lang="en-US" baseline="0" dirty="0" smtClean="0"/>
              <a:t> </a:t>
            </a:r>
            <a:r>
              <a:rPr lang="en-US" dirty="0" smtClean="0"/>
              <a:t>epithelium (E) was seen to separate the capsule (C) from the cyst cavity (CC).</a:t>
            </a:r>
            <a:r>
              <a:rPr lang="en-US" baseline="0" dirty="0" smtClean="0"/>
              <a:t> </a:t>
            </a:r>
            <a:r>
              <a:rPr lang="en-US" dirty="0" smtClean="0"/>
              <a:t>Foamy macrophages (arrows) were readily identified within cyst cavities, as</a:t>
            </a:r>
          </a:p>
          <a:p>
            <a:r>
              <a:rPr lang="en-US" dirty="0" smtClean="0"/>
              <a:t>were cholesterol clefts (</a:t>
            </a:r>
            <a:r>
              <a:rPr lang="en-US" dirty="0" err="1" smtClean="0"/>
              <a:t>ChCl</a:t>
            </a:r>
            <a:r>
              <a:rPr lang="en-US" dirty="0" smtClean="0"/>
              <a:t>). (B) Cholesterol clefts (</a:t>
            </a:r>
            <a:r>
              <a:rPr lang="en-US" dirty="0" err="1" smtClean="0"/>
              <a:t>ChCl</a:t>
            </a:r>
            <a:r>
              <a:rPr lang="en-US" dirty="0" smtClean="0"/>
              <a:t>) were readily identified, while foamy macrophages (arrows) were sometimes found within the</a:t>
            </a:r>
            <a:r>
              <a:rPr lang="en-US" baseline="0" dirty="0" smtClean="0"/>
              <a:t> </a:t>
            </a:r>
            <a:r>
              <a:rPr lang="en-US" dirty="0" smtClean="0"/>
              <a:t>cyst capsule. (H&amp;E, Bars = 50 </a:t>
            </a:r>
            <a:r>
              <a:rPr lang="en-US" dirty="0" err="1" smtClean="0"/>
              <a:t>ìm</a:t>
            </a:r>
            <a:r>
              <a:rPr lang="en-US" dirty="0" smtClean="0"/>
              <a:t>).</a:t>
            </a:r>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153</a:t>
            </a:fld>
            <a:endParaRPr lang="en-US"/>
          </a:p>
        </p:txBody>
      </p:sp>
    </p:spTree>
    <p:extLst>
      <p:ext uri="{BB962C8B-B14F-4D97-AF65-F5344CB8AC3E}">
        <p14:creationId xmlns="" xmlns:p14="http://schemas.microsoft.com/office/powerpoint/2010/main" val="21768059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err="1" smtClean="0"/>
              <a:t>Theroies</a:t>
            </a:r>
            <a:r>
              <a:rPr lang="en-US" dirty="0" smtClean="0"/>
              <a:t> of cholesterol formation</a:t>
            </a:r>
          </a:p>
          <a:p>
            <a:pPr marL="228600" indent="-228600">
              <a:buFontTx/>
              <a:buAutoNum type="arabicParenR"/>
              <a:defRPr/>
            </a:pPr>
            <a:r>
              <a:rPr lang="en-US" dirty="0" smtClean="0"/>
              <a:t>the main source of cholesterol was from disintegrating red blood cells in a form that readily </a:t>
            </a:r>
            <a:r>
              <a:rPr lang="en-US" dirty="0" err="1" smtClean="0"/>
              <a:t>crystallises</a:t>
            </a:r>
            <a:r>
              <a:rPr lang="en-US" dirty="0" smtClean="0"/>
              <a:t> in the tissues. </a:t>
            </a:r>
          </a:p>
          <a:p>
            <a:pPr marL="228600" indent="-228600">
              <a:buFontTx/>
              <a:buAutoNum type="arabicParenR"/>
              <a:defRPr/>
            </a:pPr>
            <a:r>
              <a:rPr lang="en-US" dirty="0" smtClean="0"/>
              <a:t>serum accumulates in the tissues because of the relative inaccessibility of normal lymphatic drainage.</a:t>
            </a:r>
          </a:p>
          <a:p>
            <a:pPr>
              <a:defRPr/>
            </a:pPr>
            <a:r>
              <a:rPr lang="en-US" dirty="0" smtClean="0"/>
              <a:t>3) that slow but considerable accumulation of cholesterol could occur through degeneration and disintegration of lymphocytes, plasma cells and macrophages taking part in the inflammatory process, with consequent release of cholesterol from their walls.</a:t>
            </a:r>
          </a:p>
          <a:p>
            <a:pPr>
              <a:defRPr/>
            </a:pPr>
            <a:r>
              <a:rPr lang="en-US" dirty="0" smtClean="0"/>
              <a:t>4) The possibility that circulating plasma lipids were a further source of cholesterol in cysts,</a:t>
            </a:r>
          </a:p>
          <a:p>
            <a:pPr>
              <a:defRPr/>
            </a:pPr>
            <a:endParaRPr lang="en-US" dirty="0"/>
          </a:p>
        </p:txBody>
      </p:sp>
      <p:sp>
        <p:nvSpPr>
          <p:cNvPr id="19866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7511C849-5300-4D92-83D3-A07B9D755800}" type="slidenum">
              <a:rPr lang="en-US" smtClean="0">
                <a:latin typeface="Times New Roman" pitchFamily="18" charset="0"/>
              </a:rPr>
              <a:pPr/>
              <a:t>154</a:t>
            </a:fld>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case of</a:t>
            </a:r>
            <a:r>
              <a:rPr lang="en-US" baseline="0" dirty="0" smtClean="0"/>
              <a:t> </a:t>
            </a:r>
            <a:r>
              <a:rPr lang="en-US" dirty="0" smtClean="0"/>
              <a:t>mandibular third molars, the frequency of impaction is</a:t>
            </a:r>
            <a:r>
              <a:rPr lang="en-US" baseline="0" dirty="0" smtClean="0"/>
              <a:t> </a:t>
            </a:r>
            <a:r>
              <a:rPr lang="en-US" dirty="0" smtClean="0"/>
              <a:t>roughly the same as the frequency of cyst formation, whereas</a:t>
            </a:r>
            <a:r>
              <a:rPr lang="en-US" baseline="0" dirty="0" smtClean="0"/>
              <a:t> </a:t>
            </a:r>
            <a:r>
              <a:rPr lang="en-US" dirty="0" smtClean="0"/>
              <a:t>the maxillary third molars have a much higher frequency of</a:t>
            </a:r>
            <a:r>
              <a:rPr lang="en-US" baseline="0" dirty="0" smtClean="0"/>
              <a:t> </a:t>
            </a:r>
            <a:r>
              <a:rPr lang="en-US" dirty="0" smtClean="0"/>
              <a:t>impaction than cyst involvement, suggesting that this tooth</a:t>
            </a:r>
            <a:r>
              <a:rPr lang="en-US" baseline="0" dirty="0" smtClean="0"/>
              <a:t> </a:t>
            </a:r>
            <a:r>
              <a:rPr lang="en-US" dirty="0" smtClean="0"/>
              <a:t>has a much lower relative risk of developing a </a:t>
            </a:r>
            <a:r>
              <a:rPr lang="en-US" dirty="0" err="1" smtClean="0"/>
              <a:t>dentigerous</a:t>
            </a:r>
            <a:r>
              <a:rPr lang="en-US" baseline="0" dirty="0" smtClean="0"/>
              <a:t> </a:t>
            </a:r>
            <a:r>
              <a:rPr lang="en-US" dirty="0" smtClean="0"/>
              <a:t>cyst than its mandibular counterpart</a:t>
            </a:r>
          </a:p>
          <a:p>
            <a:endParaRPr lang="en-US" dirty="0" smtClean="0"/>
          </a:p>
          <a:p>
            <a:r>
              <a:rPr lang="en-US" b="1" dirty="0" err="1" smtClean="0"/>
              <a:t>Maroteaux-Lamy</a:t>
            </a:r>
            <a:r>
              <a:rPr lang="en-US" b="1" baseline="0" dirty="0" smtClean="0"/>
              <a:t> </a:t>
            </a:r>
            <a:r>
              <a:rPr lang="en-US" b="1" dirty="0" smtClean="0"/>
              <a:t>syndrome</a:t>
            </a:r>
            <a:r>
              <a:rPr lang="en-US" dirty="0" smtClean="0"/>
              <a:t>:</a:t>
            </a:r>
            <a:r>
              <a:rPr lang="en-US" baseline="0" dirty="0" smtClean="0"/>
              <a:t> </a:t>
            </a:r>
            <a:r>
              <a:rPr lang="en-US" dirty="0" smtClean="0"/>
              <a:t>is an autosomal recessive </a:t>
            </a:r>
            <a:r>
              <a:rPr lang="en-US" dirty="0" err="1" smtClean="0"/>
              <a:t>lysosomal</a:t>
            </a:r>
            <a:r>
              <a:rPr lang="en-US" baseline="0" dirty="0" smtClean="0"/>
              <a:t> </a:t>
            </a:r>
            <a:r>
              <a:rPr lang="en-US" dirty="0" smtClean="0"/>
              <a:t>storage disorder described in 1963 by Dr. Pierre</a:t>
            </a:r>
            <a:r>
              <a:rPr lang="en-US" baseline="0" dirty="0" smtClean="0"/>
              <a:t> </a:t>
            </a:r>
            <a:r>
              <a:rPr lang="en-US" dirty="0" err="1" smtClean="0"/>
              <a:t>Maroteaux</a:t>
            </a:r>
            <a:r>
              <a:rPr lang="en-US" dirty="0" smtClean="0"/>
              <a:t> and Dr. Maurice </a:t>
            </a:r>
            <a:r>
              <a:rPr lang="en-US" dirty="0" err="1" smtClean="0"/>
              <a:t>Lamy</a:t>
            </a:r>
            <a:r>
              <a:rPr lang="en-US" dirty="0" smtClean="0"/>
              <a:t> </a:t>
            </a:r>
          </a:p>
          <a:p>
            <a:r>
              <a:rPr lang="en-US" dirty="0" smtClean="0"/>
              <a:t>face showing coarse </a:t>
            </a:r>
            <a:r>
              <a:rPr lang="en-US" dirty="0" err="1" smtClean="0"/>
              <a:t>facies</a:t>
            </a:r>
            <a:r>
              <a:rPr lang="en-US" dirty="0" smtClean="0"/>
              <a:t>: frontal bossing, enlarged</a:t>
            </a:r>
            <a:r>
              <a:rPr lang="en-US" baseline="0" dirty="0" smtClean="0"/>
              <a:t> </a:t>
            </a:r>
            <a:r>
              <a:rPr lang="en-US" dirty="0" smtClean="0"/>
              <a:t>tongue, thick lips, abnormal dentition and gingival hyperplasia, claw-hand deformity, curvature of spine (lumbar</a:t>
            </a:r>
            <a:r>
              <a:rPr lang="en-US" baseline="0" dirty="0" smtClean="0"/>
              <a:t> </a:t>
            </a:r>
            <a:r>
              <a:rPr lang="en-US" dirty="0" smtClean="0"/>
              <a:t>kyphosis, scoliosis, </a:t>
            </a:r>
            <a:r>
              <a:rPr lang="en-US" dirty="0" err="1" smtClean="0"/>
              <a:t>lordosis</a:t>
            </a:r>
            <a:r>
              <a:rPr lang="en-US" dirty="0" smtClean="0"/>
              <a:t>),</a:t>
            </a:r>
            <a:r>
              <a:rPr lang="en-US" baseline="0" dirty="0" smtClean="0"/>
              <a:t> cranium showing thickened </a:t>
            </a:r>
            <a:r>
              <a:rPr lang="en-US" baseline="0" dirty="0" err="1" smtClean="0"/>
              <a:t>diploic</a:t>
            </a:r>
            <a:r>
              <a:rPr lang="en-US" baseline="0" dirty="0" smtClean="0"/>
              <a:t> space and </a:t>
            </a:r>
            <a:r>
              <a:rPr lang="en-US" baseline="0" dirty="0" err="1" smtClean="0"/>
              <a:t>Jshaped</a:t>
            </a:r>
            <a:r>
              <a:rPr lang="en-US" baseline="0" dirty="0" smtClean="0"/>
              <a:t> </a:t>
            </a:r>
            <a:r>
              <a:rPr lang="en-US" baseline="0" dirty="0" err="1" smtClean="0"/>
              <a:t>sella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15</a:t>
            </a:fld>
            <a:endParaRPr lang="en-US"/>
          </a:p>
        </p:txBody>
      </p:sp>
    </p:spTree>
    <p:extLst>
      <p:ext uri="{BB962C8B-B14F-4D97-AF65-F5344CB8AC3E}">
        <p14:creationId xmlns="" xmlns:p14="http://schemas.microsoft.com/office/powerpoint/2010/main" val="2802802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RELATIONSHIP BETWEEN TEETH AND LINING</a:t>
            </a:r>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156</a:t>
            </a:fld>
            <a:endParaRPr lang="en-US"/>
          </a:p>
        </p:txBody>
      </p:sp>
    </p:spTree>
    <p:extLst>
      <p:ext uri="{BB962C8B-B14F-4D97-AF65-F5344CB8AC3E}">
        <p14:creationId xmlns="" xmlns:p14="http://schemas.microsoft.com/office/powerpoint/2010/main" val="2965342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1. He </a:t>
            </a:r>
            <a:r>
              <a:rPr lang="en-US" dirty="0" err="1" smtClean="0"/>
              <a:t>favoured</a:t>
            </a:r>
            <a:r>
              <a:rPr lang="en-US" dirty="0" smtClean="0"/>
              <a:t> the reduced enamel epithelium as the source because in his study the rests of </a:t>
            </a:r>
            <a:r>
              <a:rPr lang="en-US" dirty="0" err="1" smtClean="0"/>
              <a:t>malassez</a:t>
            </a:r>
            <a:r>
              <a:rPr lang="en-US" dirty="0" smtClean="0"/>
              <a:t> appeared to be inactive and if the rests were responsible then the lesion should be equally distributed around the root surface. He concluded that the cyst originated from hyperplasia of the REE and then cystic change in the REE.</a:t>
            </a:r>
          </a:p>
          <a:p>
            <a:r>
              <a:rPr lang="en-US" dirty="0" smtClean="0"/>
              <a:t>2.Ackerman, Cohen and </a:t>
            </a:r>
            <a:r>
              <a:rPr lang="en-US" dirty="0" err="1" smtClean="0"/>
              <a:t>Altini</a:t>
            </a:r>
            <a:r>
              <a:rPr lang="en-US" dirty="0" smtClean="0"/>
              <a:t> concluded that it was a result of unilateral expansion of the dental follicle secondary to inflammation with destruction of the </a:t>
            </a:r>
            <a:r>
              <a:rPr lang="en-US" dirty="0" err="1" smtClean="0"/>
              <a:t>periodontium</a:t>
            </a:r>
            <a:r>
              <a:rPr lang="en-US" dirty="0" smtClean="0"/>
              <a:t> and the alveolar bone </a:t>
            </a:r>
          </a:p>
        </p:txBody>
      </p:sp>
      <p:sp>
        <p:nvSpPr>
          <p:cNvPr id="19968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60A0B59C-FA4B-4A91-A88B-B2F284BEBDF8}" type="slidenum">
              <a:rPr lang="en-US" smtClean="0">
                <a:latin typeface="Times New Roman" pitchFamily="18" charset="0"/>
              </a:rPr>
              <a:pPr/>
              <a:t>161</a:t>
            </a:fld>
            <a:endParaRPr lang="en-US" smtClean="0">
              <a:latin typeface="Times New Roman" pitchFamily="18"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163</a:t>
            </a:fld>
            <a:endParaRPr lang="en-US"/>
          </a:p>
        </p:txBody>
      </p:sp>
    </p:spTree>
    <p:extLst>
      <p:ext uri="{BB962C8B-B14F-4D97-AF65-F5344CB8AC3E}">
        <p14:creationId xmlns="" xmlns:p14="http://schemas.microsoft.com/office/powerpoint/2010/main" val="4747500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Enucleation</a:t>
            </a:r>
            <a:r>
              <a:rPr lang="en-US" sz="1200" dirty="0" smtClean="0"/>
              <a:t> and extraction of the associated molar</a:t>
            </a:r>
          </a:p>
          <a:p>
            <a:endParaRPr lang="en-US" dirty="0"/>
          </a:p>
        </p:txBody>
      </p:sp>
      <p:sp>
        <p:nvSpPr>
          <p:cNvPr id="4" name="Slide Number Placeholder 3"/>
          <p:cNvSpPr>
            <a:spLocks noGrp="1"/>
          </p:cNvSpPr>
          <p:nvPr>
            <p:ph type="sldNum" sz="quarter" idx="10"/>
          </p:nvPr>
        </p:nvSpPr>
        <p:spPr/>
        <p:txBody>
          <a:bodyPr/>
          <a:lstStyle/>
          <a:p>
            <a:fld id="{D6AE8B52-DB55-4DF9-A521-E50A398A0D5C}" type="slidenum">
              <a:rPr lang="en-US" smtClean="0"/>
              <a:pPr/>
              <a:t>164</a:t>
            </a:fld>
            <a:endParaRPr lang="en-US"/>
          </a:p>
        </p:txBody>
      </p:sp>
    </p:spTree>
    <p:extLst>
      <p:ext uri="{BB962C8B-B14F-4D97-AF65-F5344CB8AC3E}">
        <p14:creationId xmlns="" xmlns:p14="http://schemas.microsoft.com/office/powerpoint/2010/main" val="34778786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9C26B5D3-05FF-42CE-8018-4EA8F8F69B21}" type="slidenum">
              <a:rPr lang="en-IN" smtClean="0"/>
              <a:pPr/>
              <a:t>168</a:t>
            </a:fld>
            <a:endParaRPr lang="en-I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t>Root resorption is due to its origin from the dental follicle and the ability of the dental follicle to resorb roots of the deciduous teeth. Also could be due to the production of the prostaglandins E2 &amp; E3 by dentigerous cyst and the ability of the E2 to resorb cementum and dentin.</a:t>
            </a:r>
          </a:p>
          <a:p>
            <a:endParaRPr lang="en-US" smtClean="0"/>
          </a:p>
        </p:txBody>
      </p:sp>
      <p:sp>
        <p:nvSpPr>
          <p:cNvPr id="16794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8060BFBB-8B5C-4A59-B479-4B5BDE4F6A15}" type="slidenum">
              <a:rPr lang="en-US" smtClean="0">
                <a:latin typeface="Times New Roman" pitchFamily="18" charset="0"/>
              </a:rPr>
              <a:pPr/>
              <a:t>17</a:t>
            </a:fld>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7/21/2022</a:t>
            </a:fld>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rtlCol="0">
            <a:normAutofit/>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fld id="{5ACC1AA0-9041-42ED-ACE9-F5E77BAA9B0A}" type="datetime6">
              <a:rPr lang="en-US"/>
              <a:pPr>
                <a:defRPr/>
              </a:pPr>
              <a:t>July 22</a:t>
            </a:fld>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Dr.S.Kamat</a:t>
            </a:r>
          </a:p>
        </p:txBody>
      </p:sp>
      <p:sp>
        <p:nvSpPr>
          <p:cNvPr id="6" name="Rectangle 6"/>
          <p:cNvSpPr>
            <a:spLocks noGrp="1" noChangeArrowheads="1"/>
          </p:cNvSpPr>
          <p:nvPr>
            <p:ph type="sldNum" sz="quarter" idx="12"/>
          </p:nvPr>
        </p:nvSpPr>
        <p:spPr/>
        <p:txBody>
          <a:bodyPr/>
          <a:lstStyle>
            <a:lvl1pPr>
              <a:defRPr/>
            </a:lvl1pPr>
          </a:lstStyle>
          <a:p>
            <a:pPr>
              <a:defRPr/>
            </a:pPr>
            <a:fld id="{72369D12-83BA-49F5-A4FB-CAB3060E6791}" type="slidenum">
              <a:rPr lang="en-US"/>
              <a:pPr>
                <a:defRPr/>
              </a:pPr>
              <a:t>‹#›</a:t>
            </a:fld>
            <a:endParaRPr lang="en-US"/>
          </a:p>
        </p:txBody>
      </p:sp>
    </p:spTree>
    <p:extLst>
      <p:ext uri="{BB962C8B-B14F-4D97-AF65-F5344CB8AC3E}">
        <p14:creationId xmlns="" xmlns:p14="http://schemas.microsoft.com/office/powerpoint/2010/main" val="1475880961"/>
      </p:ext>
    </p:extLst>
  </p:cSld>
  <p:clrMapOvr>
    <a:masterClrMapping/>
  </p:clrMapOvr>
  <p:transitio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7/21/2022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1D8BD707-D9CF-40AE-B4C6-C98DA3205C09}" type="datetimeFigureOut">
              <a:rPr lang="en-US" smtClean="0"/>
              <a:pPr/>
              <a:t>7/21/2022</a:t>
            </a:fld>
            <a:endParaRPr lang="en-US"/>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B6F15528-21DE-4FAA-801E-634DDDAF4B2B}" type="slidenum">
              <a:rPr lang="en-US" smtClean="0"/>
              <a:pPr/>
              <a:t>‹#›</a:t>
            </a:fld>
            <a:endParaRPr lang="en-US"/>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0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10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6.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127.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2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13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8.xml"/><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9.xml"/><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149.png"/></Relationships>
</file>

<file path=ppt/slides/_rels/slide15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151.png"/></Relationships>
</file>

<file path=ppt/slides/_rels/slide15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153.png"/></Relationships>
</file>

<file path=ppt/slides/_rels/slide15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155.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image" Target="../media/image161.png"/><Relationship Id="rId4" Type="http://schemas.openxmlformats.org/officeDocument/2006/relationships/image" Target="../media/image160.jpe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2.jpeg"/><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9.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45.jpeg"/><Relationship Id="rId4" Type="http://schemas.openxmlformats.org/officeDocument/2006/relationships/image" Target="../media/image65.jpeg"/><Relationship Id="rId9" Type="http://schemas.openxmlformats.org/officeDocument/2006/relationships/image" Target="../media/image70.png"/></Relationships>
</file>

<file path=ppt/slides/_rels/slide6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83.jpeg"/></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 Id="rId4" Type="http://schemas.openxmlformats.org/officeDocument/2006/relationships/image" Target="../media/image99.jpeg"/></Relationships>
</file>

<file path=ppt/slides/_rels/slide9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01.jpeg"/></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03.jpeg"/></Relationships>
</file>

<file path=ppt/slides/_rels/slide9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10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187960"/>
            <a:ext cx="7315200" cy="878840"/>
          </a:xfrm>
        </p:spPr>
        <p:txBody>
          <a:bodyPr>
            <a:noAutofit/>
          </a:bodyPr>
          <a:lstStyle/>
          <a:p>
            <a:pPr algn="ctr"/>
            <a:r>
              <a:rPr lang="en-US" b="1" dirty="0">
                <a:solidFill>
                  <a:schemeClr val="tx1"/>
                </a:solidFill>
                <a:latin typeface="Bradley Hand ITC" pitchFamily="66" charset="0"/>
                <a:cs typeface="Arial" pitchFamily="34" charset="0"/>
              </a:rPr>
              <a:t>ODONTOGENIC  CYSTS</a:t>
            </a:r>
          </a:p>
        </p:txBody>
      </p:sp>
      <p:sp>
        <p:nvSpPr>
          <p:cNvPr id="5" name="Subtitle 4"/>
          <p:cNvSpPr>
            <a:spLocks noGrp="1"/>
          </p:cNvSpPr>
          <p:nvPr>
            <p:ph type="subTitle" idx="1"/>
          </p:nvPr>
        </p:nvSpPr>
        <p:spPr>
          <a:xfrm>
            <a:off x="2362200" y="6019800"/>
            <a:ext cx="4114800" cy="426085"/>
          </a:xfrm>
        </p:spPr>
        <p:txBody>
          <a:bodyPr>
            <a:normAutofit lnSpcReduction="10000"/>
          </a:bodyPr>
          <a:lstStyle/>
          <a:p>
            <a:pPr algn="ctr"/>
            <a:r>
              <a:rPr lang="en-US" b="1" dirty="0" smtClean="0">
                <a:latin typeface="Bradley Hand ITC" pitchFamily="66" charset="0"/>
              </a:rPr>
              <a:t>MRINAL  SHETE </a:t>
            </a:r>
          </a:p>
        </p:txBody>
      </p:sp>
      <p:pic>
        <p:nvPicPr>
          <p:cNvPr id="307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17513" y="1066800"/>
            <a:ext cx="8308975" cy="4724399"/>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74732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28600" y="152400"/>
            <a:ext cx="7315200" cy="1154097"/>
          </a:xfrm>
        </p:spPr>
        <p:txBody>
          <a:bodyPr/>
          <a:lstStyle/>
          <a:p>
            <a:r>
              <a:rPr lang="en-US" b="1" dirty="0" smtClean="0">
                <a:solidFill>
                  <a:srgbClr val="FF0000"/>
                </a:solidFill>
              </a:rPr>
              <a:t>PATHOGENESIS</a:t>
            </a:r>
          </a:p>
        </p:txBody>
      </p:sp>
      <p:sp>
        <p:nvSpPr>
          <p:cNvPr id="9219" name="Content Placeholder 2"/>
          <p:cNvSpPr>
            <a:spLocks noGrp="1"/>
          </p:cNvSpPr>
          <p:nvPr>
            <p:ph idx="1"/>
          </p:nvPr>
        </p:nvSpPr>
        <p:spPr>
          <a:xfrm>
            <a:off x="304800" y="1447800"/>
            <a:ext cx="8534400" cy="4725987"/>
          </a:xfrm>
        </p:spPr>
        <p:txBody>
          <a:bodyPr>
            <a:normAutofit/>
          </a:bodyPr>
          <a:lstStyle/>
          <a:p>
            <a:pPr algn="just">
              <a:defRPr/>
            </a:pPr>
            <a:r>
              <a:rPr lang="en-US" sz="2600" dirty="0" smtClean="0"/>
              <a:t>Origin can be</a:t>
            </a:r>
          </a:p>
          <a:p>
            <a:pPr algn="just">
              <a:defRPr/>
            </a:pPr>
            <a:endParaRPr lang="en-US" sz="2600" dirty="0" smtClean="0"/>
          </a:p>
          <a:p>
            <a:pPr marL="514350" indent="-514350" algn="just">
              <a:buFont typeface="+mj-lt"/>
              <a:buAutoNum type="arabicPeriod"/>
              <a:defRPr/>
            </a:pPr>
            <a:r>
              <a:rPr lang="en-US" sz="2600" dirty="0" smtClean="0"/>
              <a:t>Intrafollicular</a:t>
            </a:r>
          </a:p>
          <a:p>
            <a:pPr marL="514350" indent="-514350" algn="just">
              <a:buFont typeface="+mj-lt"/>
              <a:buAutoNum type="arabicPeriod"/>
              <a:defRPr/>
            </a:pPr>
            <a:endParaRPr lang="en-US" sz="2600" dirty="0" smtClean="0"/>
          </a:p>
          <a:p>
            <a:pPr marL="514350" indent="-514350" algn="just">
              <a:buFont typeface="+mj-lt"/>
              <a:buAutoNum type="arabicPeriod"/>
              <a:defRPr/>
            </a:pPr>
            <a:r>
              <a:rPr lang="en-US" sz="2600" dirty="0" smtClean="0"/>
              <a:t>Extrafollicular</a:t>
            </a:r>
          </a:p>
          <a:p>
            <a:pPr marL="514350" indent="-514350" algn="just">
              <a:buFont typeface="+mj-lt"/>
              <a:buAutoNum type="arabicPeriod"/>
              <a:defRPr/>
            </a:pPr>
            <a:endParaRPr lang="en-US" sz="2600" dirty="0" smtClean="0"/>
          </a:p>
          <a:p>
            <a:pPr marL="514350" indent="-514350" algn="just">
              <a:defRPr/>
            </a:pPr>
            <a:r>
              <a:rPr lang="en-US" sz="2600" dirty="0" smtClean="0"/>
              <a:t>First theory was proposed by </a:t>
            </a:r>
            <a:r>
              <a:rPr lang="en-US" sz="2600" dirty="0" smtClean="0">
                <a:solidFill>
                  <a:srgbClr val="FF0000"/>
                </a:solidFill>
              </a:rPr>
              <a:t>Toller (1967) </a:t>
            </a:r>
            <a:r>
              <a:rPr lang="en-US" sz="2600" dirty="0" smtClean="0"/>
              <a:t>who suggested that the origin of dentigerous cyst is due to the breakdown of the proliferating cells of the follicle following impeded eruption.</a:t>
            </a:r>
          </a:p>
        </p:txBody>
      </p:sp>
    </p:spTree>
    <p:extLst>
      <p:ext uri="{BB962C8B-B14F-4D97-AF65-F5344CB8AC3E}">
        <p14:creationId xmlns="" xmlns:p14="http://schemas.microsoft.com/office/powerpoint/2010/main" val="199247434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381000" y="304800"/>
            <a:ext cx="7315200" cy="1154097"/>
          </a:xfrm>
        </p:spPr>
        <p:txBody>
          <a:bodyPr/>
          <a:lstStyle/>
          <a:p>
            <a:r>
              <a:rPr lang="en-US" b="1" dirty="0" smtClean="0">
                <a:solidFill>
                  <a:srgbClr val="FF0000"/>
                </a:solidFill>
              </a:rPr>
              <a:t>HISTOPATHOLOGY</a:t>
            </a:r>
          </a:p>
        </p:txBody>
      </p:sp>
      <p:sp>
        <p:nvSpPr>
          <p:cNvPr id="114691" name="Content Placeholder 2"/>
          <p:cNvSpPr>
            <a:spLocks noGrp="1"/>
          </p:cNvSpPr>
          <p:nvPr>
            <p:ph sz="quarter" idx="13"/>
          </p:nvPr>
        </p:nvSpPr>
        <p:spPr>
          <a:xfrm>
            <a:off x="228600" y="1905000"/>
            <a:ext cx="4724400" cy="4114800"/>
          </a:xfrm>
        </p:spPr>
        <p:txBody>
          <a:bodyPr/>
          <a:lstStyle/>
          <a:p>
            <a:pPr algn="just"/>
            <a:r>
              <a:rPr lang="en-US" sz="2600" dirty="0" smtClean="0"/>
              <a:t>Similar to lateral periodontal cyst</a:t>
            </a:r>
          </a:p>
          <a:p>
            <a:pPr algn="just"/>
            <a:endParaRPr lang="en-US" sz="2600" dirty="0" smtClean="0"/>
          </a:p>
          <a:p>
            <a:pPr algn="just"/>
            <a:r>
              <a:rPr lang="en-US" sz="2600" dirty="0" smtClean="0"/>
              <a:t>It is </a:t>
            </a:r>
            <a:r>
              <a:rPr lang="en-US" sz="2600" dirty="0" err="1" smtClean="0"/>
              <a:t>multicystic</a:t>
            </a:r>
            <a:r>
              <a:rPr lang="en-US" sz="2600" dirty="0" smtClean="0"/>
              <a:t> with thin fibrous connective tissue septa</a:t>
            </a:r>
          </a:p>
          <a:p>
            <a:pPr algn="just"/>
            <a:endParaRPr lang="en-US" sz="2600" dirty="0" smtClean="0"/>
          </a:p>
          <a:p>
            <a:pPr algn="just"/>
            <a:endParaRPr lang="en-US" sz="2600" dirty="0" smtClean="0"/>
          </a:p>
          <a:p>
            <a:pPr algn="just"/>
            <a:endParaRPr lang="en-US" sz="2600" dirty="0" smtClean="0"/>
          </a:p>
        </p:txBody>
      </p:sp>
      <p:pic>
        <p:nvPicPr>
          <p:cNvPr id="73730" name="Picture 2"/>
          <p:cNvPicPr>
            <a:picLocks noGrp="1" noChangeAspect="1" noChangeArrowheads="1"/>
          </p:cNvPicPr>
          <p:nvPr>
            <p:ph sz="quarter" idx="14"/>
          </p:nvPr>
        </p:nvPicPr>
        <p:blipFill>
          <a:blip r:embed="rId2"/>
          <a:stretch>
            <a:fillRect/>
          </a:stretch>
        </p:blipFill>
        <p:spPr>
          <a:xfrm>
            <a:off x="5045743" y="1600200"/>
            <a:ext cx="3945857" cy="4738688"/>
          </a:xfrm>
          <a:ln w="38100" cap="sq">
            <a:solidFill>
              <a:srgbClr val="000000"/>
            </a:solidFill>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8330386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Content Placeholder 2"/>
          <p:cNvSpPr>
            <a:spLocks noGrp="1"/>
          </p:cNvSpPr>
          <p:nvPr>
            <p:ph sz="quarter" idx="13"/>
          </p:nvPr>
        </p:nvSpPr>
        <p:spPr>
          <a:xfrm>
            <a:off x="10510" y="838200"/>
            <a:ext cx="4876800" cy="5181600"/>
          </a:xfrm>
        </p:spPr>
        <p:txBody>
          <a:bodyPr/>
          <a:lstStyle/>
          <a:p>
            <a:pPr algn="just"/>
            <a:r>
              <a:rPr lang="en-US" sz="2600" dirty="0" smtClean="0"/>
              <a:t>Cystic cavities are lined by thin </a:t>
            </a:r>
            <a:r>
              <a:rPr lang="en-US" sz="2600" dirty="0" err="1" smtClean="0"/>
              <a:t>nonkeratinised</a:t>
            </a:r>
            <a:r>
              <a:rPr lang="en-US" sz="2600" dirty="0" smtClean="0"/>
              <a:t> epithelium but occasionally may be lined by stratified squamous epithelium</a:t>
            </a:r>
          </a:p>
          <a:p>
            <a:endParaRPr lang="en-US" sz="2600" dirty="0" smtClean="0"/>
          </a:p>
          <a:p>
            <a:r>
              <a:rPr lang="en-US" sz="2600" dirty="0" smtClean="0"/>
              <a:t>Lining may contain plaque like thickenings</a:t>
            </a:r>
          </a:p>
          <a:p>
            <a:endParaRPr lang="en-US" sz="2600" dirty="0" smtClean="0"/>
          </a:p>
          <a:p>
            <a:r>
              <a:rPr lang="en-US" sz="2600" dirty="0" smtClean="0"/>
              <a:t>Clear cells are also present</a:t>
            </a:r>
          </a:p>
          <a:p>
            <a:endParaRPr lang="en-US" sz="2600" dirty="0" smtClean="0"/>
          </a:p>
        </p:txBody>
      </p:sp>
      <p:pic>
        <p:nvPicPr>
          <p:cNvPr id="74754" name="Picture 2"/>
          <p:cNvPicPr>
            <a:picLocks noGrp="1" noChangeAspect="1" noChangeArrowheads="1"/>
          </p:cNvPicPr>
          <p:nvPr>
            <p:ph sz="quarter" idx="14"/>
          </p:nvPr>
        </p:nvPicPr>
        <p:blipFill>
          <a:blip r:embed="rId3"/>
          <a:stretch>
            <a:fillRect/>
          </a:stretch>
        </p:blipFill>
        <p:spPr>
          <a:xfrm>
            <a:off x="4953000" y="1066800"/>
            <a:ext cx="3962400" cy="4724400"/>
          </a:xfrm>
          <a:ln w="38100" cap="sq">
            <a:solidFill>
              <a:srgbClr val="000000"/>
            </a:solidFill>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42887398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228600" y="152400"/>
            <a:ext cx="8305800" cy="838200"/>
          </a:xfrm>
        </p:spPr>
        <p:txBody>
          <a:bodyPr>
            <a:normAutofit fontScale="90000"/>
          </a:bodyPr>
          <a:lstStyle/>
          <a:p>
            <a:r>
              <a:rPr lang="en-US" b="1" dirty="0" smtClean="0">
                <a:solidFill>
                  <a:srgbClr val="FF0000"/>
                </a:solidFill>
              </a:rPr>
              <a:t>GLANDULAR ODONTOGENIC CYST</a:t>
            </a:r>
          </a:p>
        </p:txBody>
      </p:sp>
      <p:sp>
        <p:nvSpPr>
          <p:cNvPr id="116739" name="Content Placeholder 2"/>
          <p:cNvSpPr>
            <a:spLocks noGrp="1"/>
          </p:cNvSpPr>
          <p:nvPr>
            <p:ph sz="quarter" idx="13"/>
          </p:nvPr>
        </p:nvSpPr>
        <p:spPr>
          <a:xfrm>
            <a:off x="228600" y="1447800"/>
            <a:ext cx="8610600" cy="4878388"/>
          </a:xfrm>
        </p:spPr>
        <p:txBody>
          <a:bodyPr>
            <a:noAutofit/>
          </a:bodyPr>
          <a:lstStyle/>
          <a:p>
            <a:pPr algn="just"/>
            <a:r>
              <a:rPr lang="en-US" sz="2400" dirty="0" smtClean="0"/>
              <a:t>An unusually large solitary or </a:t>
            </a:r>
            <a:r>
              <a:rPr lang="en-US" sz="2400" dirty="0" err="1" smtClean="0"/>
              <a:t>multilocular</a:t>
            </a:r>
            <a:r>
              <a:rPr lang="en-US" sz="2400" dirty="0" smtClean="0"/>
              <a:t> </a:t>
            </a:r>
            <a:r>
              <a:rPr lang="en-US" sz="2400" dirty="0" err="1" smtClean="0"/>
              <a:t>odontogenic</a:t>
            </a:r>
            <a:r>
              <a:rPr lang="en-US" sz="2400" dirty="0" smtClean="0"/>
              <a:t> cyst probably derived from rests of dental lamina, consisting of a stratified squamous epithelium containing numerous mucous secreting cells.</a:t>
            </a:r>
          </a:p>
          <a:p>
            <a:pPr algn="just"/>
            <a:endParaRPr lang="en-US" sz="2400" dirty="0" smtClean="0"/>
          </a:p>
          <a:p>
            <a:pPr algn="just"/>
            <a:r>
              <a:rPr lang="en-US" sz="2400" dirty="0" smtClean="0"/>
              <a:t>First described by </a:t>
            </a:r>
            <a:r>
              <a:rPr lang="en-US" sz="2400" dirty="0" err="1" smtClean="0">
                <a:solidFill>
                  <a:srgbClr val="FFFF00"/>
                </a:solidFill>
              </a:rPr>
              <a:t>Padayachee</a:t>
            </a:r>
            <a:r>
              <a:rPr lang="en-US" sz="2400" dirty="0" smtClean="0">
                <a:solidFill>
                  <a:srgbClr val="FFFF00"/>
                </a:solidFill>
              </a:rPr>
              <a:t> and Van </a:t>
            </a:r>
            <a:r>
              <a:rPr lang="en-US" sz="2400" dirty="0" err="1" smtClean="0">
                <a:solidFill>
                  <a:srgbClr val="FFFF00"/>
                </a:solidFill>
              </a:rPr>
              <a:t>Wyk</a:t>
            </a:r>
            <a:r>
              <a:rPr lang="en-US" sz="2400" dirty="0" smtClean="0">
                <a:solidFill>
                  <a:srgbClr val="FFFF00"/>
                </a:solidFill>
              </a:rPr>
              <a:t> (1987) </a:t>
            </a:r>
            <a:r>
              <a:rPr lang="en-US" sz="2400" dirty="0" smtClean="0"/>
              <a:t>as </a:t>
            </a:r>
            <a:r>
              <a:rPr lang="en-US" sz="2400" dirty="0" smtClean="0">
                <a:solidFill>
                  <a:srgbClr val="FFFF00"/>
                </a:solidFill>
              </a:rPr>
              <a:t>‘</a:t>
            </a:r>
            <a:r>
              <a:rPr lang="en-US" sz="2400" dirty="0" err="1" smtClean="0">
                <a:solidFill>
                  <a:srgbClr val="FFFF00"/>
                </a:solidFill>
              </a:rPr>
              <a:t>sialo-odontogenic</a:t>
            </a:r>
            <a:r>
              <a:rPr lang="en-US" sz="2400" dirty="0" smtClean="0">
                <a:solidFill>
                  <a:srgbClr val="FFFF00"/>
                </a:solidFill>
              </a:rPr>
              <a:t> cyst</a:t>
            </a:r>
            <a:r>
              <a:rPr lang="en-US" sz="2400" dirty="0" smtClean="0">
                <a:solidFill>
                  <a:srgbClr val="FF0000"/>
                </a:solidFill>
              </a:rPr>
              <a:t>’</a:t>
            </a:r>
          </a:p>
          <a:p>
            <a:pPr algn="just"/>
            <a:endParaRPr lang="en-US" sz="2400" dirty="0" smtClean="0">
              <a:solidFill>
                <a:srgbClr val="FF0000"/>
              </a:solidFill>
            </a:endParaRPr>
          </a:p>
          <a:p>
            <a:pPr algn="just"/>
            <a:r>
              <a:rPr lang="en-US" sz="2400" dirty="0" smtClean="0">
                <a:solidFill>
                  <a:srgbClr val="FFFF00"/>
                </a:solidFill>
              </a:rPr>
              <a:t>Gardner et al (1988) </a:t>
            </a:r>
            <a:r>
              <a:rPr lang="en-US" sz="2400" dirty="0" smtClean="0"/>
              <a:t>used the term </a:t>
            </a:r>
            <a:r>
              <a:rPr lang="en-US" sz="2400" dirty="0" smtClean="0">
                <a:solidFill>
                  <a:srgbClr val="FFFF00"/>
                </a:solidFill>
              </a:rPr>
              <a:t>‘glandular </a:t>
            </a:r>
            <a:r>
              <a:rPr lang="en-US" sz="2400" dirty="0" err="1" smtClean="0">
                <a:solidFill>
                  <a:srgbClr val="FFFF00"/>
                </a:solidFill>
              </a:rPr>
              <a:t>odontogenic</a:t>
            </a:r>
            <a:r>
              <a:rPr lang="en-US" sz="2400" dirty="0" smtClean="0">
                <a:solidFill>
                  <a:srgbClr val="FFFF00"/>
                </a:solidFill>
              </a:rPr>
              <a:t> cyst’</a:t>
            </a:r>
          </a:p>
          <a:p>
            <a:pPr algn="just"/>
            <a:endParaRPr lang="en-US" sz="2400" dirty="0" smtClean="0">
              <a:solidFill>
                <a:srgbClr val="FF0000"/>
              </a:solidFill>
            </a:endParaRPr>
          </a:p>
          <a:p>
            <a:pPr algn="just"/>
            <a:r>
              <a:rPr lang="en-US" sz="2400" dirty="0" smtClean="0"/>
              <a:t>Also called as </a:t>
            </a:r>
            <a:r>
              <a:rPr lang="en-US" sz="2400" dirty="0" smtClean="0">
                <a:solidFill>
                  <a:srgbClr val="FFFF00"/>
                </a:solidFill>
              </a:rPr>
              <a:t>‘</a:t>
            </a:r>
            <a:r>
              <a:rPr lang="en-US" sz="2400" dirty="0" err="1" smtClean="0">
                <a:solidFill>
                  <a:srgbClr val="FFFF00"/>
                </a:solidFill>
              </a:rPr>
              <a:t>mucoepidermoid</a:t>
            </a:r>
            <a:r>
              <a:rPr lang="en-US" sz="2400" dirty="0" smtClean="0">
                <a:solidFill>
                  <a:srgbClr val="FFFF00"/>
                </a:solidFill>
              </a:rPr>
              <a:t> </a:t>
            </a:r>
            <a:r>
              <a:rPr lang="en-US" sz="2400" dirty="0" err="1" smtClean="0">
                <a:solidFill>
                  <a:srgbClr val="FFFF00"/>
                </a:solidFill>
              </a:rPr>
              <a:t>odontogenic</a:t>
            </a:r>
            <a:r>
              <a:rPr lang="en-US" sz="2400" dirty="0" smtClean="0">
                <a:solidFill>
                  <a:srgbClr val="FFFF00"/>
                </a:solidFill>
              </a:rPr>
              <a:t> cyst’ (</a:t>
            </a:r>
            <a:r>
              <a:rPr lang="en-US" sz="2400" dirty="0" err="1" smtClean="0">
                <a:solidFill>
                  <a:srgbClr val="FFFF00"/>
                </a:solidFill>
              </a:rPr>
              <a:t>Sadeghi</a:t>
            </a:r>
            <a:r>
              <a:rPr lang="en-US" sz="2400" dirty="0" smtClean="0">
                <a:solidFill>
                  <a:srgbClr val="FFFF00"/>
                </a:solidFill>
              </a:rPr>
              <a:t> et al 1991)</a:t>
            </a:r>
          </a:p>
        </p:txBody>
      </p:sp>
    </p:spTree>
    <p:extLst>
      <p:ext uri="{BB962C8B-B14F-4D97-AF65-F5344CB8AC3E}">
        <p14:creationId xmlns="" xmlns:p14="http://schemas.microsoft.com/office/powerpoint/2010/main" val="191951333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152400" y="207579"/>
            <a:ext cx="4648200" cy="696897"/>
          </a:xfrm>
        </p:spPr>
        <p:txBody>
          <a:bodyPr>
            <a:normAutofit/>
          </a:bodyPr>
          <a:lstStyle/>
          <a:p>
            <a:r>
              <a:rPr lang="en-US" sz="3200" b="1" dirty="0" smtClean="0">
                <a:solidFill>
                  <a:srgbClr val="FF0000"/>
                </a:solidFill>
              </a:rPr>
              <a:t>CLINICAL FEATURES</a:t>
            </a:r>
          </a:p>
        </p:txBody>
      </p:sp>
      <p:sp>
        <p:nvSpPr>
          <p:cNvPr id="117763" name="Content Placeholder 2"/>
          <p:cNvSpPr>
            <a:spLocks noGrp="1"/>
          </p:cNvSpPr>
          <p:nvPr>
            <p:ph idx="1"/>
          </p:nvPr>
        </p:nvSpPr>
        <p:spPr>
          <a:xfrm>
            <a:off x="304800" y="1447800"/>
            <a:ext cx="8686800" cy="5181601"/>
          </a:xfrm>
        </p:spPr>
        <p:txBody>
          <a:bodyPr>
            <a:noAutofit/>
          </a:bodyPr>
          <a:lstStyle/>
          <a:p>
            <a:pPr>
              <a:lnSpc>
                <a:spcPct val="120000"/>
              </a:lnSpc>
            </a:pPr>
            <a:r>
              <a:rPr lang="en-US" sz="2200" dirty="0" smtClean="0"/>
              <a:t>Age –2</a:t>
            </a:r>
            <a:r>
              <a:rPr lang="en-US" sz="2200" baseline="30000" dirty="0" smtClean="0"/>
              <a:t>nd</a:t>
            </a:r>
            <a:r>
              <a:rPr lang="en-US" sz="2200" dirty="0" smtClean="0"/>
              <a:t> to 9</a:t>
            </a:r>
            <a:r>
              <a:rPr lang="en-US" sz="2200" baseline="30000" dirty="0" smtClean="0"/>
              <a:t>th</a:t>
            </a:r>
            <a:r>
              <a:rPr lang="en-US" sz="2200" dirty="0" smtClean="0"/>
              <a:t> decade </a:t>
            </a:r>
            <a:endParaRPr lang="en-US" sz="2200" dirty="0"/>
          </a:p>
          <a:p>
            <a:pPr marL="45720" indent="0">
              <a:lnSpc>
                <a:spcPct val="120000"/>
              </a:lnSpc>
              <a:buNone/>
            </a:pPr>
            <a:r>
              <a:rPr lang="en-US" sz="2200" dirty="0" smtClean="0"/>
              <a:t>(</a:t>
            </a:r>
            <a:r>
              <a:rPr lang="en-US" sz="2200" dirty="0" smtClean="0">
                <a:solidFill>
                  <a:srgbClr val="FF0000"/>
                </a:solidFill>
              </a:rPr>
              <a:t>peak in 6</a:t>
            </a:r>
            <a:r>
              <a:rPr lang="en-US" sz="2200" baseline="30000" dirty="0" smtClean="0">
                <a:solidFill>
                  <a:srgbClr val="FF0000"/>
                </a:solidFill>
              </a:rPr>
              <a:t>th</a:t>
            </a:r>
            <a:r>
              <a:rPr lang="en-US" sz="2200" dirty="0" smtClean="0">
                <a:solidFill>
                  <a:srgbClr val="FF0000"/>
                </a:solidFill>
              </a:rPr>
              <a:t> decade</a:t>
            </a:r>
            <a:r>
              <a:rPr lang="en-US" sz="2200" dirty="0" smtClean="0"/>
              <a:t>)</a:t>
            </a:r>
          </a:p>
          <a:p>
            <a:pPr>
              <a:lnSpc>
                <a:spcPct val="120000"/>
              </a:lnSpc>
            </a:pPr>
            <a:r>
              <a:rPr lang="en-US" sz="2200" dirty="0" smtClean="0"/>
              <a:t>Sex – more in males </a:t>
            </a:r>
          </a:p>
          <a:p>
            <a:pPr>
              <a:lnSpc>
                <a:spcPct val="120000"/>
              </a:lnSpc>
            </a:pPr>
            <a:endParaRPr lang="en-US" sz="2200" dirty="0" smtClean="0"/>
          </a:p>
          <a:p>
            <a:pPr>
              <a:lnSpc>
                <a:spcPct val="120000"/>
              </a:lnSpc>
            </a:pPr>
            <a:r>
              <a:rPr lang="en-US" sz="2200" dirty="0" smtClean="0"/>
              <a:t>Site – mandible (</a:t>
            </a:r>
            <a:r>
              <a:rPr lang="en-US" sz="2200" dirty="0" smtClean="0">
                <a:solidFill>
                  <a:srgbClr val="FF0000"/>
                </a:solidFill>
              </a:rPr>
              <a:t>ant. region</a:t>
            </a:r>
            <a:r>
              <a:rPr lang="en-US" sz="2200" dirty="0" smtClean="0"/>
              <a:t>)</a:t>
            </a:r>
          </a:p>
          <a:p>
            <a:pPr>
              <a:lnSpc>
                <a:spcPct val="120000"/>
              </a:lnSpc>
            </a:pPr>
            <a:endParaRPr lang="en-US" sz="2200" dirty="0" smtClean="0"/>
          </a:p>
          <a:p>
            <a:pPr>
              <a:lnSpc>
                <a:spcPct val="120000"/>
              </a:lnSpc>
            </a:pPr>
            <a:r>
              <a:rPr lang="en-US" sz="2200" dirty="0" smtClean="0"/>
              <a:t>Rare cystic lesion usually produces a painless swelling</a:t>
            </a:r>
          </a:p>
          <a:p>
            <a:pPr>
              <a:lnSpc>
                <a:spcPct val="120000"/>
              </a:lnSpc>
            </a:pPr>
            <a:endParaRPr lang="en-US" sz="2200" dirty="0" smtClean="0"/>
          </a:p>
          <a:p>
            <a:pPr>
              <a:lnSpc>
                <a:spcPct val="120000"/>
              </a:lnSpc>
            </a:pPr>
            <a:r>
              <a:rPr lang="en-US" sz="2200" dirty="0" smtClean="0"/>
              <a:t>Aggressive or potentially aggressive lesion</a:t>
            </a:r>
          </a:p>
          <a:p>
            <a:pPr>
              <a:lnSpc>
                <a:spcPct val="120000"/>
              </a:lnSpc>
            </a:pPr>
            <a:endParaRPr lang="en-US" sz="2200" dirty="0" smtClean="0"/>
          </a:p>
          <a:p>
            <a:pPr>
              <a:lnSpc>
                <a:spcPct val="120000"/>
              </a:lnSpc>
            </a:pPr>
            <a:r>
              <a:rPr lang="en-US" sz="2200" dirty="0"/>
              <a:t>Recurs if not adequately </a:t>
            </a:r>
            <a:r>
              <a:rPr lang="en-US" sz="2200" dirty="0" smtClean="0"/>
              <a:t>excised</a:t>
            </a:r>
          </a:p>
          <a:p>
            <a:endParaRPr lang="en-US" sz="2200" dirty="0" smtClean="0"/>
          </a:p>
          <a:p>
            <a:pPr>
              <a:buFont typeface="Wingdings" pitchFamily="2" charset="2"/>
              <a:buNone/>
            </a:pPr>
            <a:r>
              <a:rPr lang="en-US" sz="2200" dirty="0" smtClean="0"/>
              <a:t>            </a:t>
            </a:r>
          </a:p>
        </p:txBody>
      </p:sp>
      <p:pic>
        <p:nvPicPr>
          <p:cNvPr id="512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023756" y="228600"/>
            <a:ext cx="3951422" cy="220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023756" y="231228"/>
            <a:ext cx="3971925" cy="2447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1184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1000"/>
                                        <p:tgtEl>
                                          <p:spTgt spid="5123"/>
                                        </p:tgtEl>
                                      </p:cBhvr>
                                    </p:animEffect>
                                    <p:anim calcmode="lin" valueType="num">
                                      <p:cBhvr>
                                        <p:cTn id="8" dur="1000" fill="hold"/>
                                        <p:tgtEl>
                                          <p:spTgt spid="5123"/>
                                        </p:tgtEl>
                                        <p:attrNameLst>
                                          <p:attrName>ppt_x</p:attrName>
                                        </p:attrNameLst>
                                      </p:cBhvr>
                                      <p:tavLst>
                                        <p:tav tm="0">
                                          <p:val>
                                            <p:strVal val="#ppt_x"/>
                                          </p:val>
                                        </p:tav>
                                        <p:tav tm="100000">
                                          <p:val>
                                            <p:strVal val="#ppt_x"/>
                                          </p:val>
                                        </p:tav>
                                      </p:tavLst>
                                    </p:anim>
                                    <p:anim calcmode="lin" valueType="num">
                                      <p:cBhvr>
                                        <p:cTn id="9"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304800" y="152400"/>
            <a:ext cx="7315200" cy="1154097"/>
          </a:xfrm>
        </p:spPr>
        <p:txBody>
          <a:bodyPr/>
          <a:lstStyle/>
          <a:p>
            <a:r>
              <a:rPr lang="en-US" b="1" dirty="0" smtClean="0">
                <a:solidFill>
                  <a:srgbClr val="FF0000"/>
                </a:solidFill>
              </a:rPr>
              <a:t>RADIOGRAPHIC FEATURES</a:t>
            </a:r>
          </a:p>
        </p:txBody>
      </p:sp>
      <p:sp>
        <p:nvSpPr>
          <p:cNvPr id="119811" name="Content Placeholder 2"/>
          <p:cNvSpPr>
            <a:spLocks noGrp="1"/>
          </p:cNvSpPr>
          <p:nvPr>
            <p:ph sz="quarter" idx="13"/>
          </p:nvPr>
        </p:nvSpPr>
        <p:spPr>
          <a:xfrm>
            <a:off x="152400" y="1371600"/>
            <a:ext cx="3886200" cy="5030788"/>
          </a:xfrm>
        </p:spPr>
        <p:txBody>
          <a:bodyPr>
            <a:normAutofit lnSpcReduction="10000"/>
          </a:bodyPr>
          <a:lstStyle/>
          <a:p>
            <a:pPr algn="just"/>
            <a:r>
              <a:rPr lang="en-US" sz="2600" dirty="0" smtClean="0"/>
              <a:t>Could be a well-defined </a:t>
            </a:r>
            <a:r>
              <a:rPr lang="en-US" sz="2600" dirty="0" err="1" smtClean="0"/>
              <a:t>unilocular</a:t>
            </a:r>
            <a:r>
              <a:rPr lang="en-US" sz="2600" dirty="0" smtClean="0"/>
              <a:t> or </a:t>
            </a:r>
            <a:r>
              <a:rPr lang="en-US" sz="2600" dirty="0" err="1" smtClean="0"/>
              <a:t>multilocular</a:t>
            </a:r>
            <a:r>
              <a:rPr lang="en-US" sz="2600" dirty="0" smtClean="0"/>
              <a:t> lesion</a:t>
            </a:r>
          </a:p>
          <a:p>
            <a:pPr algn="just"/>
            <a:endParaRPr lang="en-US" sz="2600" dirty="0" smtClean="0"/>
          </a:p>
          <a:p>
            <a:pPr algn="just"/>
            <a:r>
              <a:rPr lang="en-US" sz="2600" dirty="0" smtClean="0"/>
              <a:t>Can cause cortical expansion while larger lesions perforate the cortical plates </a:t>
            </a:r>
          </a:p>
          <a:p>
            <a:pPr algn="just"/>
            <a:endParaRPr lang="en-US" sz="2600" dirty="0" smtClean="0"/>
          </a:p>
          <a:p>
            <a:pPr algn="just"/>
            <a:r>
              <a:rPr lang="en-US" sz="2600" dirty="0" smtClean="0"/>
              <a:t>Can cause displacement and </a:t>
            </a:r>
            <a:r>
              <a:rPr lang="en-US" sz="2600" dirty="0" err="1" smtClean="0"/>
              <a:t>resorption</a:t>
            </a:r>
            <a:r>
              <a:rPr lang="en-US" sz="2600" dirty="0" smtClean="0"/>
              <a:t> of teeth</a:t>
            </a:r>
          </a:p>
        </p:txBody>
      </p:sp>
      <p:pic>
        <p:nvPicPr>
          <p:cNvPr id="124930" name="Picture 2"/>
          <p:cNvPicPr>
            <a:picLocks noGrp="1" noChangeAspect="1" noChangeArrowheads="1"/>
          </p:cNvPicPr>
          <p:nvPr>
            <p:ph sz="quarter" idx="14"/>
          </p:nvPr>
        </p:nvPicPr>
        <p:blipFill>
          <a:blip r:embed="rId2"/>
          <a:stretch>
            <a:fillRect/>
          </a:stretch>
        </p:blipFill>
        <p:spPr>
          <a:xfrm>
            <a:off x="4572000" y="1295400"/>
            <a:ext cx="4267200" cy="2514600"/>
          </a:xfrm>
          <a:ln w="38100" cap="sq">
            <a:solidFill>
              <a:srgbClr val="000000"/>
            </a:solidFill>
          </a:ln>
          <a:effectLst>
            <a:outerShdw blurRad="50800" dist="38100" dir="2700000" algn="tl" rotWithShape="0">
              <a:srgbClr val="000000">
                <a:alpha val="43000"/>
              </a:srgbClr>
            </a:outerShdw>
          </a:effectLst>
        </p:spPr>
      </p:pic>
      <p:pic>
        <p:nvPicPr>
          <p:cNvPr id="124931" name="Picture 3"/>
          <p:cNvPicPr>
            <a:picLocks noChangeAspect="1" noChangeArrowheads="1"/>
          </p:cNvPicPr>
          <p:nvPr/>
        </p:nvPicPr>
        <p:blipFill>
          <a:blip r:embed="rId3"/>
          <a:srcRect/>
          <a:stretch>
            <a:fillRect/>
          </a:stretch>
        </p:blipFill>
        <p:spPr bwMode="auto">
          <a:xfrm>
            <a:off x="4572000" y="3962400"/>
            <a:ext cx="426720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66258670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228600" y="304800"/>
            <a:ext cx="4800600" cy="780980"/>
          </a:xfrm>
        </p:spPr>
        <p:txBody>
          <a:bodyPr>
            <a:normAutofit fontScale="90000"/>
          </a:bodyPr>
          <a:lstStyle/>
          <a:p>
            <a:r>
              <a:rPr lang="en-US" b="1" dirty="0" smtClean="0">
                <a:solidFill>
                  <a:srgbClr val="FF0000"/>
                </a:solidFill>
              </a:rPr>
              <a:t>HISTOPATHOLOGY</a:t>
            </a:r>
          </a:p>
        </p:txBody>
      </p:sp>
      <p:sp>
        <p:nvSpPr>
          <p:cNvPr id="120835" name="Content Placeholder 2"/>
          <p:cNvSpPr>
            <a:spLocks noGrp="1"/>
          </p:cNvSpPr>
          <p:nvPr>
            <p:ph sz="quarter" idx="13"/>
          </p:nvPr>
        </p:nvSpPr>
        <p:spPr>
          <a:xfrm>
            <a:off x="152400" y="1524000"/>
            <a:ext cx="4648200" cy="5029200"/>
          </a:xfrm>
        </p:spPr>
        <p:txBody>
          <a:bodyPr>
            <a:normAutofit/>
          </a:bodyPr>
          <a:lstStyle/>
          <a:p>
            <a:pPr algn="just"/>
            <a:r>
              <a:rPr lang="en-US" sz="2600" dirty="0" smtClean="0"/>
              <a:t>Cyst is lined in parts by non-</a:t>
            </a:r>
            <a:r>
              <a:rPr lang="en-US" sz="2600" dirty="0" err="1" smtClean="0"/>
              <a:t>keratinised</a:t>
            </a:r>
            <a:r>
              <a:rPr lang="en-US" sz="2600" dirty="0" smtClean="0"/>
              <a:t> stratified squamous epithelium with chronic inflammatory cell infiltrate in the connective tissue wall</a:t>
            </a:r>
          </a:p>
          <a:p>
            <a:endParaRPr lang="en-US" sz="2600" dirty="0" smtClean="0"/>
          </a:p>
          <a:p>
            <a:pPr algn="just"/>
            <a:r>
              <a:rPr lang="en-US" sz="2600" dirty="0" smtClean="0"/>
              <a:t>Diagnosis is made when the superficial layer of the epithelial lining consists of columnar or cuboidal cells called as </a:t>
            </a:r>
            <a:r>
              <a:rPr lang="en-US" sz="2600" dirty="0" smtClean="0">
                <a:solidFill>
                  <a:srgbClr val="FFFF00"/>
                </a:solidFill>
              </a:rPr>
              <a:t>‘Hobnail’.  </a:t>
            </a:r>
          </a:p>
        </p:txBody>
      </p:sp>
      <p:pic>
        <p:nvPicPr>
          <p:cNvPr id="125954" name="Picture 2"/>
          <p:cNvPicPr>
            <a:picLocks noGrp="1" noChangeAspect="1" noChangeArrowheads="1"/>
          </p:cNvPicPr>
          <p:nvPr>
            <p:ph sz="quarter" idx="14"/>
          </p:nvPr>
        </p:nvPicPr>
        <p:blipFill>
          <a:blip r:embed="rId3"/>
          <a:stretch>
            <a:fillRect/>
          </a:stretch>
        </p:blipFill>
        <p:spPr>
          <a:xfrm>
            <a:off x="5029200" y="381000"/>
            <a:ext cx="3962400" cy="3077675"/>
          </a:xfrm>
          <a:ln w="38100" cap="sq">
            <a:solidFill>
              <a:srgbClr val="000000"/>
            </a:solidFill>
          </a:ln>
          <a:effectLst>
            <a:outerShdw blurRad="50800" dist="38100" dir="2700000" algn="tl" rotWithShape="0">
              <a:srgbClr val="000000">
                <a:alpha val="43000"/>
              </a:srgbClr>
            </a:outerShdw>
          </a:effectLst>
        </p:spPr>
      </p:pic>
      <p:pic>
        <p:nvPicPr>
          <p:cNvPr id="125955" name="Picture 3"/>
          <p:cNvPicPr>
            <a:picLocks noChangeAspect="1" noChangeArrowheads="1"/>
          </p:cNvPicPr>
          <p:nvPr/>
        </p:nvPicPr>
        <p:blipFill>
          <a:blip r:embed="rId4"/>
          <a:srcRect/>
          <a:stretch>
            <a:fillRect/>
          </a:stretch>
        </p:blipFill>
        <p:spPr bwMode="auto">
          <a:xfrm>
            <a:off x="5029200" y="3733800"/>
            <a:ext cx="39624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415440415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Content Placeholder 2"/>
          <p:cNvSpPr>
            <a:spLocks noGrp="1"/>
          </p:cNvSpPr>
          <p:nvPr>
            <p:ph sz="quarter" idx="13"/>
          </p:nvPr>
        </p:nvSpPr>
        <p:spPr>
          <a:xfrm>
            <a:off x="225972" y="533401"/>
            <a:ext cx="3812629" cy="4289525"/>
          </a:xfrm>
        </p:spPr>
        <p:txBody>
          <a:bodyPr>
            <a:normAutofit lnSpcReduction="10000"/>
          </a:bodyPr>
          <a:lstStyle/>
          <a:p>
            <a:pPr algn="just"/>
            <a:r>
              <a:rPr lang="en-US" sz="2600" dirty="0" smtClean="0"/>
              <a:t>These cuboidal or columnar cells have cilia or </a:t>
            </a:r>
            <a:r>
              <a:rPr lang="en-US" sz="2600" dirty="0" err="1" smtClean="0"/>
              <a:t>filliform</a:t>
            </a:r>
            <a:r>
              <a:rPr lang="en-US" sz="2600" dirty="0" smtClean="0"/>
              <a:t> extensions of the cytoplasm</a:t>
            </a:r>
          </a:p>
          <a:p>
            <a:pPr algn="just"/>
            <a:endParaRPr lang="en-US" sz="2600" dirty="0" smtClean="0"/>
          </a:p>
          <a:p>
            <a:pPr algn="just"/>
            <a:r>
              <a:rPr lang="en-US" sz="2600" dirty="0" smtClean="0"/>
              <a:t>The epithelium has a glandular or pseudo glandular structure with intraepithelial crypts or </a:t>
            </a:r>
            <a:r>
              <a:rPr lang="en-US" sz="2600" dirty="0" err="1" smtClean="0"/>
              <a:t>microcysts</a:t>
            </a:r>
            <a:endParaRPr lang="en-US" sz="2600" dirty="0" smtClean="0"/>
          </a:p>
          <a:p>
            <a:pPr algn="just"/>
            <a:endParaRPr lang="en-US" sz="2600" dirty="0" smtClean="0"/>
          </a:p>
        </p:txBody>
      </p:sp>
      <p:sp>
        <p:nvSpPr>
          <p:cNvPr id="2" name="Rectangle 1"/>
          <p:cNvSpPr/>
          <p:nvPr/>
        </p:nvSpPr>
        <p:spPr>
          <a:xfrm>
            <a:off x="225972" y="4822926"/>
            <a:ext cx="8763000" cy="2092881"/>
          </a:xfrm>
          <a:prstGeom prst="rect">
            <a:avLst/>
          </a:prstGeom>
        </p:spPr>
        <p:txBody>
          <a:bodyPr wrap="square">
            <a:spAutoFit/>
          </a:bodyPr>
          <a:lstStyle/>
          <a:p>
            <a:pPr marL="457200" indent="-457200" algn="just">
              <a:buFont typeface="Wingdings" pitchFamily="2" charset="2"/>
              <a:buChar char="§"/>
            </a:pPr>
            <a:r>
              <a:rPr lang="en-US" sz="2600" dirty="0"/>
              <a:t>Numerous goblet cells may be present. </a:t>
            </a:r>
          </a:p>
          <a:p>
            <a:pPr marL="457200" indent="-457200" algn="just">
              <a:buFont typeface="Wingdings" pitchFamily="2" charset="2"/>
              <a:buChar char="§"/>
            </a:pPr>
            <a:endParaRPr lang="en-US" sz="2600" dirty="0"/>
          </a:p>
          <a:p>
            <a:pPr marL="457200" indent="-457200" algn="just">
              <a:buFont typeface="Wingdings" pitchFamily="2" charset="2"/>
              <a:buChar char="§"/>
            </a:pPr>
            <a:r>
              <a:rPr lang="en-US" sz="2600" dirty="0"/>
              <a:t>Sometimes the epithelium may be thin similar to reduced enamel epithelium.</a:t>
            </a:r>
          </a:p>
          <a:p>
            <a:pPr algn="just"/>
            <a:endParaRPr lang="en-US" sz="2600" dirty="0"/>
          </a:p>
        </p:txBody>
      </p:sp>
      <p:pic>
        <p:nvPicPr>
          <p:cNvPr id="6" name="Picture 2" descr="IMGA0689"/>
          <p:cNvPicPr>
            <a:picLocks noChangeAspect="1" noChangeArrowheads="1"/>
          </p:cNvPicPr>
          <p:nvPr/>
        </p:nvPicPr>
        <p:blipFill>
          <a:blip r:embed="rId3" cstate="print"/>
          <a:srcRect l="2188" t="8749" b="7500"/>
          <a:stretch>
            <a:fillRect/>
          </a:stretch>
        </p:blipFill>
        <p:spPr bwMode="auto">
          <a:xfrm>
            <a:off x="4267200" y="662042"/>
            <a:ext cx="4721772" cy="3986158"/>
          </a:xfrm>
          <a:prstGeom prst="rect">
            <a:avLst/>
          </a:prstGeom>
          <a:noFill/>
        </p:spPr>
      </p:pic>
      <p:sp>
        <p:nvSpPr>
          <p:cNvPr id="8" name="Text Box 8"/>
          <p:cNvSpPr txBox="1">
            <a:spLocks noChangeArrowheads="1"/>
          </p:cNvSpPr>
          <p:nvPr/>
        </p:nvSpPr>
        <p:spPr bwMode="auto">
          <a:xfrm>
            <a:off x="6628086" y="640608"/>
            <a:ext cx="2209800" cy="892552"/>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spcBef>
                <a:spcPct val="50000"/>
              </a:spcBef>
            </a:pPr>
            <a:r>
              <a:rPr lang="en-US" sz="2600" dirty="0">
                <a:latin typeface="+mj-lt"/>
              </a:rPr>
              <a:t>Columnar cells with cilia</a:t>
            </a:r>
          </a:p>
        </p:txBody>
      </p:sp>
      <p:cxnSp>
        <p:nvCxnSpPr>
          <p:cNvPr id="7" name="Straight Arrow Connector 6"/>
          <p:cNvCxnSpPr/>
          <p:nvPr/>
        </p:nvCxnSpPr>
        <p:spPr>
          <a:xfrm flipV="1">
            <a:off x="4114800" y="3124200"/>
            <a:ext cx="2513286"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2"/>
          </p:cNvCxnSpPr>
          <p:nvPr/>
        </p:nvCxnSpPr>
        <p:spPr>
          <a:xfrm flipH="1">
            <a:off x="6248400" y="1533160"/>
            <a:ext cx="1484586" cy="2194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1996822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Content Placeholder 2"/>
          <p:cNvSpPr>
            <a:spLocks noGrp="1"/>
          </p:cNvSpPr>
          <p:nvPr>
            <p:ph sz="quarter" idx="13"/>
          </p:nvPr>
        </p:nvSpPr>
        <p:spPr>
          <a:xfrm>
            <a:off x="223345" y="262759"/>
            <a:ext cx="8686800" cy="2819400"/>
          </a:xfrm>
        </p:spPr>
        <p:txBody>
          <a:bodyPr/>
          <a:lstStyle/>
          <a:p>
            <a:pPr algn="just"/>
            <a:endParaRPr lang="en-US" sz="2600" dirty="0" smtClean="0"/>
          </a:p>
          <a:p>
            <a:pPr algn="just"/>
            <a:r>
              <a:rPr lang="en-US" sz="2600" dirty="0" smtClean="0"/>
              <a:t>Epithelial thickenings or plaques may also be present. </a:t>
            </a:r>
          </a:p>
          <a:p>
            <a:pPr algn="just"/>
            <a:endParaRPr lang="en-US" sz="2600" dirty="0" smtClean="0"/>
          </a:p>
          <a:p>
            <a:pPr algn="just"/>
            <a:r>
              <a:rPr lang="en-US" sz="2600" dirty="0" smtClean="0"/>
              <a:t>These plaques are identical to </a:t>
            </a:r>
            <a:r>
              <a:rPr lang="en-US" sz="2600" dirty="0" smtClean="0">
                <a:solidFill>
                  <a:srgbClr val="FFFF00"/>
                </a:solidFill>
              </a:rPr>
              <a:t>lateral periodontal cyst, </a:t>
            </a:r>
            <a:r>
              <a:rPr lang="en-US" sz="2600" dirty="0" err="1" smtClean="0">
                <a:solidFill>
                  <a:srgbClr val="FFFF00"/>
                </a:solidFill>
              </a:rPr>
              <a:t>botryoid</a:t>
            </a:r>
            <a:r>
              <a:rPr lang="en-US" sz="2600" dirty="0" smtClean="0">
                <a:solidFill>
                  <a:srgbClr val="FFFF00"/>
                </a:solidFill>
              </a:rPr>
              <a:t> </a:t>
            </a:r>
            <a:r>
              <a:rPr lang="en-US" sz="2600" dirty="0" err="1" smtClean="0">
                <a:solidFill>
                  <a:srgbClr val="FFFF00"/>
                </a:solidFill>
              </a:rPr>
              <a:t>odontogenic</a:t>
            </a:r>
            <a:r>
              <a:rPr lang="en-US" sz="2600" dirty="0" smtClean="0">
                <a:solidFill>
                  <a:srgbClr val="FFFF00"/>
                </a:solidFill>
              </a:rPr>
              <a:t> cyst, and gingival cyst of adults. </a:t>
            </a:r>
          </a:p>
        </p:txBody>
      </p:sp>
      <p:pic>
        <p:nvPicPr>
          <p:cNvPr id="3"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33600" y="2904797"/>
            <a:ext cx="4800600"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349268708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quarter" idx="13"/>
          </p:nvPr>
        </p:nvPicPr>
        <p:blipFill>
          <a:blip r:embed="rId2">
            <a:extLst>
              <a:ext uri="{28A0092B-C50C-407E-A947-70E740481C1C}">
                <a14:useLocalDpi xmlns="" xmlns:a14="http://schemas.microsoft.com/office/drawing/2010/main" val="0"/>
              </a:ext>
            </a:extLst>
          </a:blip>
          <a:srcRect/>
          <a:stretch>
            <a:fillRect/>
          </a:stretch>
        </p:blipFill>
        <p:spPr bwMode="auto">
          <a:xfrm>
            <a:off x="76199" y="1524000"/>
            <a:ext cx="4821621" cy="3825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6147" name="Picture 3"/>
          <p:cNvPicPr>
            <a:picLocks noGrp="1" noChangeAspect="1" noChangeArrowheads="1"/>
          </p:cNvPicPr>
          <p:nvPr>
            <p:ph sz="quarter" idx="14"/>
          </p:nvPr>
        </p:nvPicPr>
        <p:blipFill>
          <a:blip r:embed="rId3">
            <a:extLst>
              <a:ext uri="{28A0092B-C50C-407E-A947-70E740481C1C}">
                <a14:useLocalDpi xmlns="" xmlns:a14="http://schemas.microsoft.com/office/drawing/2010/main" val="0"/>
              </a:ext>
            </a:extLst>
          </a:blip>
          <a:srcRect/>
          <a:stretch>
            <a:fillRect/>
          </a:stretch>
        </p:blipFill>
        <p:spPr bwMode="auto">
          <a:xfrm>
            <a:off x="4572000" y="2864556"/>
            <a:ext cx="4509052" cy="3841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5" name="Rectangle 4"/>
          <p:cNvSpPr/>
          <p:nvPr/>
        </p:nvSpPr>
        <p:spPr>
          <a:xfrm>
            <a:off x="304800" y="228600"/>
            <a:ext cx="8839200" cy="1077218"/>
          </a:xfrm>
          <a:prstGeom prst="rect">
            <a:avLst/>
          </a:prstGeom>
        </p:spPr>
        <p:txBody>
          <a:bodyPr wrap="square">
            <a:spAutoFit/>
          </a:bodyPr>
          <a:lstStyle/>
          <a:p>
            <a:r>
              <a:rPr lang="en-US" sz="3200" dirty="0">
                <a:solidFill>
                  <a:srgbClr val="FFFF00"/>
                </a:solidFill>
              </a:rPr>
              <a:t>Intraepithelial gland-like structures lined with mucous cells. </a:t>
            </a:r>
          </a:p>
        </p:txBody>
      </p:sp>
      <p:sp>
        <p:nvSpPr>
          <p:cNvPr id="6" name="Rectangle 5"/>
          <p:cNvSpPr/>
          <p:nvPr/>
        </p:nvSpPr>
        <p:spPr>
          <a:xfrm>
            <a:off x="304800" y="5562600"/>
            <a:ext cx="2493247" cy="400110"/>
          </a:xfrm>
          <a:prstGeom prst="rect">
            <a:avLst/>
          </a:prstGeom>
        </p:spPr>
        <p:txBody>
          <a:bodyPr wrap="none">
            <a:spAutoFit/>
          </a:bodyPr>
          <a:lstStyle/>
          <a:p>
            <a:r>
              <a:rPr lang="en-US" sz="2000" dirty="0"/>
              <a:t>(a) </a:t>
            </a:r>
            <a:r>
              <a:rPr lang="en-US" sz="2000" dirty="0" err="1"/>
              <a:t>Alcian</a:t>
            </a:r>
            <a:r>
              <a:rPr lang="en-US" sz="2000" dirty="0"/>
              <a:t> blue stain </a:t>
            </a:r>
          </a:p>
        </p:txBody>
      </p:sp>
      <p:sp>
        <p:nvSpPr>
          <p:cNvPr id="7" name="Rectangle 6"/>
          <p:cNvSpPr/>
          <p:nvPr/>
        </p:nvSpPr>
        <p:spPr>
          <a:xfrm>
            <a:off x="6324600" y="2234918"/>
            <a:ext cx="2634054" cy="400110"/>
          </a:xfrm>
          <a:prstGeom prst="rect">
            <a:avLst/>
          </a:prstGeom>
        </p:spPr>
        <p:txBody>
          <a:bodyPr wrap="none">
            <a:spAutoFit/>
          </a:bodyPr>
          <a:lstStyle/>
          <a:p>
            <a:r>
              <a:rPr lang="en-US" sz="2000" dirty="0"/>
              <a:t>(b) </a:t>
            </a:r>
            <a:r>
              <a:rPr lang="en-US" sz="2000" dirty="0" err="1"/>
              <a:t>Mucicarmine</a:t>
            </a:r>
            <a:r>
              <a:rPr lang="en-US" sz="2000" dirty="0"/>
              <a:t> stain</a:t>
            </a:r>
          </a:p>
        </p:txBody>
      </p:sp>
    </p:spTree>
    <p:extLst>
      <p:ext uri="{BB962C8B-B14F-4D97-AF65-F5344CB8AC3E}">
        <p14:creationId xmlns="" xmlns:p14="http://schemas.microsoft.com/office/powerpoint/2010/main" val="150752919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1143000"/>
            <a:ext cx="8763000" cy="5562599"/>
          </a:xfrm>
        </p:spPr>
        <p:txBody>
          <a:bodyPr>
            <a:normAutofit fontScale="92500" lnSpcReduction="20000"/>
          </a:bodyPr>
          <a:lstStyle/>
          <a:p>
            <a:pPr algn="just"/>
            <a:endParaRPr lang="en-US" dirty="0"/>
          </a:p>
          <a:p>
            <a:pPr algn="just"/>
            <a:r>
              <a:rPr lang="en-US" sz="2400" b="1" u="sng" dirty="0"/>
              <a:t>The major criteria include</a:t>
            </a:r>
            <a:r>
              <a:rPr lang="en-US" sz="2400" b="1" u="sng" dirty="0" smtClean="0"/>
              <a:t>:</a:t>
            </a:r>
          </a:p>
          <a:p>
            <a:pPr marL="45720" indent="0" algn="just">
              <a:buNone/>
            </a:pPr>
            <a:endParaRPr lang="en-US" sz="2400" dirty="0"/>
          </a:p>
          <a:p>
            <a:pPr marL="502920" indent="-457200" algn="just">
              <a:buFont typeface="+mj-lt"/>
              <a:buAutoNum type="arabicPeriod"/>
            </a:pPr>
            <a:r>
              <a:rPr lang="en-US" sz="2400" dirty="0" smtClean="0"/>
              <a:t>Squamous </a:t>
            </a:r>
            <a:r>
              <a:rPr lang="en-US" sz="2400" dirty="0"/>
              <a:t>epithelial lining, with a flat interface </a:t>
            </a:r>
            <a:r>
              <a:rPr lang="en-US" sz="2400" dirty="0" smtClean="0"/>
              <a:t>with the </a:t>
            </a:r>
            <a:r>
              <a:rPr lang="en-US" sz="2400" dirty="0"/>
              <a:t>connective tissue </a:t>
            </a:r>
            <a:r>
              <a:rPr lang="en-US" sz="2400" dirty="0" smtClean="0"/>
              <a:t> wall</a:t>
            </a:r>
            <a:r>
              <a:rPr lang="en-US" sz="2400" dirty="0"/>
              <a:t>, lacking basal </a:t>
            </a:r>
            <a:r>
              <a:rPr lang="en-US" sz="2400" dirty="0" smtClean="0"/>
              <a:t>palisading.</a:t>
            </a:r>
          </a:p>
          <a:p>
            <a:pPr marL="502920" indent="-457200" algn="just">
              <a:buFont typeface="+mj-lt"/>
              <a:buAutoNum type="arabicPeriod"/>
            </a:pPr>
            <a:endParaRPr lang="en-US" sz="2400" dirty="0" smtClean="0"/>
          </a:p>
          <a:p>
            <a:pPr marL="502920" indent="-457200" algn="just">
              <a:buFont typeface="+mj-lt"/>
              <a:buAutoNum type="arabicPeriod"/>
            </a:pPr>
            <a:r>
              <a:rPr lang="en-US" sz="2400" dirty="0" smtClean="0"/>
              <a:t>Epithelium </a:t>
            </a:r>
            <a:r>
              <a:rPr lang="en-US" sz="2400" dirty="0"/>
              <a:t>exhibiting variations in thickness </a:t>
            </a:r>
            <a:r>
              <a:rPr lang="en-US" sz="2400" dirty="0" smtClean="0"/>
              <a:t>along the </a:t>
            </a:r>
            <a:r>
              <a:rPr lang="en-US" sz="2400" dirty="0"/>
              <a:t>cystic lining with or without epithelial </a:t>
            </a:r>
            <a:r>
              <a:rPr lang="en-US" sz="2400" dirty="0" smtClean="0"/>
              <a:t>spheres</a:t>
            </a:r>
            <a:r>
              <a:rPr lang="en-US" sz="2400" dirty="0"/>
              <a:t>’ </a:t>
            </a:r>
            <a:r>
              <a:rPr lang="en-US" sz="2400" dirty="0" smtClean="0"/>
              <a:t>or whorls</a:t>
            </a:r>
            <a:r>
              <a:rPr lang="en-US" sz="2400" dirty="0"/>
              <a:t>’ or focal luminal </a:t>
            </a:r>
            <a:r>
              <a:rPr lang="en-US" sz="2400" dirty="0" smtClean="0"/>
              <a:t>proliferation.</a:t>
            </a:r>
          </a:p>
          <a:p>
            <a:pPr marL="502920" indent="-457200" algn="just">
              <a:buFont typeface="+mj-lt"/>
              <a:buAutoNum type="arabicPeriod"/>
            </a:pPr>
            <a:endParaRPr lang="en-US" sz="2400" dirty="0" smtClean="0"/>
          </a:p>
          <a:p>
            <a:pPr marL="502920" indent="-457200" algn="just">
              <a:buFont typeface="+mj-lt"/>
              <a:buAutoNum type="arabicPeriod"/>
            </a:pPr>
            <a:r>
              <a:rPr lang="en-US" sz="2400" dirty="0" smtClean="0"/>
              <a:t>Cuboidal </a:t>
            </a:r>
            <a:r>
              <a:rPr lang="en-US" sz="2400" dirty="0" err="1"/>
              <a:t>eosinophilic</a:t>
            </a:r>
            <a:r>
              <a:rPr lang="en-US" sz="2400" dirty="0"/>
              <a:t> cells or </a:t>
            </a:r>
            <a:r>
              <a:rPr lang="en-US" sz="2400" dirty="0" smtClean="0"/>
              <a:t>‘hob-nail</a:t>
            </a:r>
            <a:r>
              <a:rPr lang="en-US" sz="2400" dirty="0"/>
              <a:t>’ </a:t>
            </a:r>
            <a:r>
              <a:rPr lang="en-US" sz="2400" dirty="0" smtClean="0"/>
              <a:t>cells.</a:t>
            </a:r>
          </a:p>
          <a:p>
            <a:pPr marL="502920" indent="-457200" algn="just">
              <a:buFont typeface="+mj-lt"/>
              <a:buAutoNum type="arabicPeriod"/>
            </a:pPr>
            <a:endParaRPr lang="en-US" sz="2400" dirty="0" smtClean="0"/>
          </a:p>
          <a:p>
            <a:pPr marL="502920" indent="-457200" algn="just">
              <a:buFont typeface="+mj-lt"/>
              <a:buAutoNum type="arabicPeriod"/>
            </a:pPr>
            <a:r>
              <a:rPr lang="en-US" sz="2400" dirty="0" smtClean="0"/>
              <a:t>Mucous </a:t>
            </a:r>
            <a:r>
              <a:rPr lang="en-US" sz="2400" dirty="0"/>
              <a:t>(goblet) cells with intraepithelial </a:t>
            </a:r>
            <a:r>
              <a:rPr lang="en-US" sz="2400" dirty="0" smtClean="0"/>
              <a:t>mucous pools</a:t>
            </a:r>
            <a:r>
              <a:rPr lang="en-US" sz="2400" dirty="0"/>
              <a:t>, with or without crypts lined by </a:t>
            </a:r>
            <a:r>
              <a:rPr lang="en-US" sz="2400" dirty="0" smtClean="0"/>
              <a:t>mucous producing cells.</a:t>
            </a:r>
          </a:p>
          <a:p>
            <a:pPr marL="502920" indent="-457200" algn="just">
              <a:buFont typeface="+mj-lt"/>
              <a:buAutoNum type="arabicPeriod"/>
            </a:pPr>
            <a:endParaRPr lang="en-US" sz="2400" dirty="0" smtClean="0"/>
          </a:p>
          <a:p>
            <a:pPr marL="502920" indent="-457200" algn="just">
              <a:buFont typeface="+mj-lt"/>
              <a:buAutoNum type="arabicPeriod"/>
            </a:pPr>
            <a:r>
              <a:rPr lang="en-US" sz="2400" dirty="0" smtClean="0"/>
              <a:t>Intraepithelial </a:t>
            </a:r>
            <a:r>
              <a:rPr lang="en-US" sz="2400" dirty="0"/>
              <a:t>glandular, </a:t>
            </a:r>
            <a:r>
              <a:rPr lang="en-US" sz="2400" dirty="0" smtClean="0"/>
              <a:t>micro-cystic </a:t>
            </a:r>
            <a:r>
              <a:rPr lang="en-US" sz="2400" dirty="0"/>
              <a:t>or </a:t>
            </a:r>
            <a:r>
              <a:rPr lang="en-US" sz="2400" dirty="0" smtClean="0"/>
              <a:t>duct-like structures</a:t>
            </a:r>
            <a:r>
              <a:rPr lang="en-US" sz="2400" dirty="0"/>
              <a:t>.</a:t>
            </a:r>
          </a:p>
        </p:txBody>
      </p:sp>
      <p:sp>
        <p:nvSpPr>
          <p:cNvPr id="7" name="Title 6"/>
          <p:cNvSpPr>
            <a:spLocks noGrp="1"/>
          </p:cNvSpPr>
          <p:nvPr>
            <p:ph type="title"/>
          </p:nvPr>
        </p:nvSpPr>
        <p:spPr>
          <a:xfrm>
            <a:off x="457200" y="228600"/>
            <a:ext cx="7772400" cy="76944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200" i="1" dirty="0"/>
              <a:t>Glandular </a:t>
            </a:r>
            <a:r>
              <a:rPr lang="en-US" sz="2200" i="1" dirty="0" err="1"/>
              <a:t>odontogenic</a:t>
            </a:r>
            <a:r>
              <a:rPr lang="en-US" sz="2200" i="1" dirty="0"/>
              <a:t> cyst: a challenge in diagnosis </a:t>
            </a:r>
            <a:r>
              <a:rPr lang="en-US" sz="2200" i="1" dirty="0" smtClean="0"/>
              <a:t>and treatment;  I Kaplan, </a:t>
            </a:r>
            <a:r>
              <a:rPr lang="en-US" sz="2200" i="1" dirty="0"/>
              <a:t>Y </a:t>
            </a:r>
            <a:r>
              <a:rPr lang="en-US" sz="2200" i="1" dirty="0" err="1" smtClean="0"/>
              <a:t>Anavi</a:t>
            </a:r>
            <a:r>
              <a:rPr lang="en-US" sz="2200" i="1" dirty="0" smtClean="0"/>
              <a:t>, Oral </a:t>
            </a:r>
            <a:r>
              <a:rPr lang="en-US" sz="2200" i="1" dirty="0"/>
              <a:t>Diseases (2008) </a:t>
            </a:r>
            <a:r>
              <a:rPr lang="en-US" sz="2200" i="1" dirty="0" smtClean="0"/>
              <a:t>14</a:t>
            </a:r>
            <a:endParaRPr lang="en-US" sz="2200" i="1" dirty="0"/>
          </a:p>
        </p:txBody>
      </p:sp>
    </p:spTree>
    <p:extLst>
      <p:ext uri="{BB962C8B-B14F-4D97-AF65-F5344CB8AC3E}">
        <p14:creationId xmlns="" xmlns:p14="http://schemas.microsoft.com/office/powerpoint/2010/main" val="12083077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28600" y="0"/>
            <a:ext cx="7315200" cy="1154097"/>
          </a:xfrm>
        </p:spPr>
        <p:txBody>
          <a:bodyPr/>
          <a:lstStyle/>
          <a:p>
            <a:r>
              <a:rPr lang="en-US" b="1" dirty="0" smtClean="0">
                <a:solidFill>
                  <a:srgbClr val="FF0000"/>
                </a:solidFill>
              </a:rPr>
              <a:t>INTRAFOLLICULAR THEORY</a:t>
            </a:r>
          </a:p>
        </p:txBody>
      </p:sp>
      <p:sp>
        <p:nvSpPr>
          <p:cNvPr id="13315" name="Content Placeholder 2"/>
          <p:cNvSpPr>
            <a:spLocks noGrp="1"/>
          </p:cNvSpPr>
          <p:nvPr>
            <p:ph idx="1"/>
          </p:nvPr>
        </p:nvSpPr>
        <p:spPr>
          <a:xfrm>
            <a:off x="228600" y="1219200"/>
            <a:ext cx="8305800" cy="4343400"/>
          </a:xfrm>
        </p:spPr>
        <p:txBody>
          <a:bodyPr>
            <a:normAutofit/>
          </a:bodyPr>
          <a:lstStyle/>
          <a:p>
            <a:pPr marL="45720" indent="0" algn="just">
              <a:buNone/>
            </a:pPr>
            <a:r>
              <a:rPr lang="en-US" sz="2400" dirty="0" smtClean="0">
                <a:solidFill>
                  <a:srgbClr val="FFFF00"/>
                </a:solidFill>
              </a:rPr>
              <a:t>1</a:t>
            </a:r>
            <a:r>
              <a:rPr lang="en-US" sz="2400" dirty="0" smtClean="0"/>
              <a:t>. In this the cyst develops due to the accumulation of fluid either between the layers reduced enamel epithelium or within the enamel organ itself. </a:t>
            </a:r>
          </a:p>
          <a:p>
            <a:pPr marL="45720" indent="0" algn="just">
              <a:buNone/>
            </a:pPr>
            <a:r>
              <a:rPr lang="en-US" sz="2400" dirty="0" smtClean="0"/>
              <a:t>- </a:t>
            </a:r>
            <a:r>
              <a:rPr lang="en-US" sz="2400" dirty="0" smtClean="0">
                <a:solidFill>
                  <a:srgbClr val="FFFF00"/>
                </a:solidFill>
              </a:rPr>
              <a:t>Not associated with enamel hypoplasia </a:t>
            </a:r>
          </a:p>
          <a:p>
            <a:pPr marL="45720" indent="0" algn="just">
              <a:buNone/>
            </a:pPr>
            <a:endParaRPr lang="en-US" sz="2400" dirty="0" smtClean="0">
              <a:solidFill>
                <a:srgbClr val="FFFF00"/>
              </a:solidFill>
            </a:endParaRPr>
          </a:p>
          <a:p>
            <a:pPr marL="45720" indent="0" algn="just">
              <a:buNone/>
            </a:pPr>
            <a:r>
              <a:rPr lang="en-US" sz="2400" dirty="0" smtClean="0">
                <a:solidFill>
                  <a:srgbClr val="FFFF00"/>
                </a:solidFill>
              </a:rPr>
              <a:t>2</a:t>
            </a:r>
            <a:r>
              <a:rPr lang="en-US" sz="2400" dirty="0" smtClean="0"/>
              <a:t>. Fluid accumulation within the enamel organ itself by   degeneration of stellate reticulum cells at an early stage of development.</a:t>
            </a:r>
          </a:p>
          <a:p>
            <a:pPr marL="45720" indent="0" algn="just">
              <a:buNone/>
            </a:pPr>
            <a:r>
              <a:rPr lang="en-US" sz="2400" dirty="0" smtClean="0"/>
              <a:t>- </a:t>
            </a:r>
            <a:r>
              <a:rPr lang="en-US" sz="2400" dirty="0" smtClean="0">
                <a:solidFill>
                  <a:srgbClr val="FFFF00"/>
                </a:solidFill>
              </a:rPr>
              <a:t>Associated </a:t>
            </a:r>
            <a:r>
              <a:rPr lang="en-US" sz="2400" dirty="0">
                <a:solidFill>
                  <a:srgbClr val="FFFF00"/>
                </a:solidFill>
              </a:rPr>
              <a:t>with enamel hypoplasia </a:t>
            </a:r>
          </a:p>
          <a:p>
            <a:pPr marL="45720" indent="0" algn="just">
              <a:buNone/>
            </a:pPr>
            <a:endParaRPr lang="en-US" sz="2400" dirty="0">
              <a:solidFill>
                <a:srgbClr val="FFFF00"/>
              </a:solidFill>
            </a:endParaRPr>
          </a:p>
          <a:p>
            <a:pPr marL="45720" indent="0" algn="just">
              <a:buNone/>
            </a:pPr>
            <a:endParaRPr lang="en-US" sz="2400" dirty="0" smtClean="0"/>
          </a:p>
        </p:txBody>
      </p:sp>
      <p:pic>
        <p:nvPicPr>
          <p:cNvPr id="135170" name="Picture 2"/>
          <p:cNvPicPr>
            <a:picLocks noChangeAspect="1" noChangeArrowheads="1"/>
          </p:cNvPicPr>
          <p:nvPr/>
        </p:nvPicPr>
        <p:blipFill>
          <a:blip r:embed="rId3"/>
          <a:srcRect b="8333"/>
          <a:stretch>
            <a:fillRect/>
          </a:stretch>
        </p:blipFill>
        <p:spPr bwMode="auto">
          <a:xfrm>
            <a:off x="5852948" y="4419600"/>
            <a:ext cx="2757652" cy="2147552"/>
          </a:xfrm>
          <a:prstGeom prst="rect">
            <a:avLst/>
          </a:prstGeom>
          <a:ln>
            <a:noFill/>
          </a:ln>
          <a:effectLst>
            <a:softEdge rad="112500"/>
          </a:effectLst>
        </p:spPr>
      </p:pic>
    </p:spTree>
    <p:extLst>
      <p:ext uri="{BB962C8B-B14F-4D97-AF65-F5344CB8AC3E}">
        <p14:creationId xmlns="" xmlns:p14="http://schemas.microsoft.com/office/powerpoint/2010/main" val="20866667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2314" y="609600"/>
            <a:ext cx="8382000" cy="4530127"/>
          </a:xfrm>
        </p:spPr>
        <p:txBody>
          <a:bodyPr>
            <a:normAutofit/>
          </a:bodyPr>
          <a:lstStyle/>
          <a:p>
            <a:pPr algn="just"/>
            <a:r>
              <a:rPr lang="en-US" sz="2400" b="1" u="sng" dirty="0"/>
              <a:t>The minor criteria include</a:t>
            </a:r>
            <a:r>
              <a:rPr lang="en-US" sz="2400" b="1" u="sng" dirty="0" smtClean="0"/>
              <a:t>:</a:t>
            </a:r>
          </a:p>
          <a:p>
            <a:pPr marL="45720" indent="0" algn="just">
              <a:buNone/>
            </a:pPr>
            <a:endParaRPr lang="en-US" sz="2400" dirty="0"/>
          </a:p>
          <a:p>
            <a:pPr marL="45720" indent="0" algn="just">
              <a:buNone/>
            </a:pPr>
            <a:r>
              <a:rPr lang="en-US" sz="2400" dirty="0" smtClean="0"/>
              <a:t>• </a:t>
            </a:r>
            <a:r>
              <a:rPr lang="en-US" sz="2400" dirty="0"/>
              <a:t>Papillary proliferation of the lining epithelium.</a:t>
            </a:r>
          </a:p>
          <a:p>
            <a:pPr marL="45720" indent="0" algn="just">
              <a:buNone/>
            </a:pPr>
            <a:r>
              <a:rPr lang="en-US" sz="2400" dirty="0"/>
              <a:t>• Ciliated cells.</a:t>
            </a:r>
          </a:p>
          <a:p>
            <a:pPr marL="45720" indent="0" algn="just">
              <a:buNone/>
            </a:pPr>
            <a:r>
              <a:rPr lang="en-US" sz="2400" dirty="0"/>
              <a:t>• </a:t>
            </a:r>
            <a:r>
              <a:rPr lang="en-US" sz="2400" dirty="0" err="1"/>
              <a:t>Multicystic</a:t>
            </a:r>
            <a:r>
              <a:rPr lang="en-US" sz="2400" dirty="0"/>
              <a:t> or </a:t>
            </a:r>
            <a:r>
              <a:rPr lang="en-US" sz="2400" dirty="0" err="1"/>
              <a:t>multiluminal</a:t>
            </a:r>
            <a:r>
              <a:rPr lang="en-US" sz="2400" dirty="0"/>
              <a:t> architecture.</a:t>
            </a:r>
          </a:p>
          <a:p>
            <a:pPr marL="45720" indent="0" algn="just">
              <a:buNone/>
            </a:pPr>
            <a:r>
              <a:rPr lang="en-US" sz="2400" dirty="0"/>
              <a:t>• Clear or </a:t>
            </a:r>
            <a:r>
              <a:rPr lang="en-US" sz="2400" dirty="0" smtClean="0"/>
              <a:t>vacuolated </a:t>
            </a:r>
            <a:r>
              <a:rPr lang="en-US" sz="2400" dirty="0"/>
              <a:t>cells in the basal or </a:t>
            </a:r>
            <a:r>
              <a:rPr lang="en-US" sz="2400" dirty="0" err="1" smtClean="0"/>
              <a:t>spinous</a:t>
            </a:r>
            <a:r>
              <a:rPr lang="en-US" sz="2400" dirty="0" smtClean="0"/>
              <a:t> layers.</a:t>
            </a:r>
          </a:p>
          <a:p>
            <a:pPr marL="45720" indent="0" algn="just">
              <a:buNone/>
            </a:pPr>
            <a:endParaRPr lang="en-US" sz="2400" dirty="0" smtClean="0"/>
          </a:p>
          <a:p>
            <a:pPr marL="45720" indent="0" algn="just">
              <a:buNone/>
            </a:pPr>
            <a:endParaRPr lang="en-US" sz="2400" dirty="0"/>
          </a:p>
          <a:p>
            <a:pPr marL="45720" indent="0" algn="just">
              <a:buNone/>
            </a:pPr>
            <a:r>
              <a:rPr lang="en-US" sz="2400" dirty="0"/>
              <a:t>Applying this set of criteria will help narrow down </a:t>
            </a:r>
            <a:r>
              <a:rPr lang="en-US" sz="2400" dirty="0" smtClean="0"/>
              <a:t>the list </a:t>
            </a:r>
            <a:r>
              <a:rPr lang="en-US" sz="2400" dirty="0"/>
              <a:t>of differential diagnosis</a:t>
            </a:r>
          </a:p>
        </p:txBody>
      </p:sp>
      <p:sp>
        <p:nvSpPr>
          <p:cNvPr id="4" name="Rectangle 3"/>
          <p:cNvSpPr/>
          <p:nvPr/>
        </p:nvSpPr>
        <p:spPr>
          <a:xfrm>
            <a:off x="152400" y="5996547"/>
            <a:ext cx="8841828"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b="1" i="1" dirty="0"/>
              <a:t>Glandular </a:t>
            </a:r>
            <a:r>
              <a:rPr lang="en-US" b="1" i="1" dirty="0" err="1"/>
              <a:t>odontogenic</a:t>
            </a:r>
            <a:r>
              <a:rPr lang="en-US" b="1" i="1" dirty="0"/>
              <a:t> cyst: a challenge in diagnosis </a:t>
            </a:r>
            <a:r>
              <a:rPr lang="en-US" b="1" i="1" dirty="0" smtClean="0"/>
              <a:t>and treatment I Kaplan, </a:t>
            </a:r>
            <a:r>
              <a:rPr lang="en-US" b="1" i="1" dirty="0"/>
              <a:t>Y </a:t>
            </a:r>
            <a:r>
              <a:rPr lang="en-US" b="1" i="1" dirty="0" err="1" smtClean="0"/>
              <a:t>Anavi</a:t>
            </a:r>
            <a:r>
              <a:rPr lang="en-US" b="1" i="1" dirty="0" smtClean="0"/>
              <a:t>, A </a:t>
            </a:r>
            <a:r>
              <a:rPr lang="en-US" b="1" i="1" dirty="0" err="1" smtClean="0"/>
              <a:t>Hirshberg</a:t>
            </a:r>
            <a:r>
              <a:rPr lang="en-US" b="1" i="1" dirty="0"/>
              <a:t> Oral Diseases (2008) 14, 575–581.</a:t>
            </a:r>
          </a:p>
        </p:txBody>
      </p:sp>
    </p:spTree>
    <p:extLst>
      <p:ext uri="{BB962C8B-B14F-4D97-AF65-F5344CB8AC3E}">
        <p14:creationId xmlns="" xmlns:p14="http://schemas.microsoft.com/office/powerpoint/2010/main" val="405790994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304800" y="0"/>
            <a:ext cx="8538342" cy="61831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28" y="6201554"/>
            <a:ext cx="8991600" cy="646331"/>
          </a:xfrm>
          <a:prstGeom prst="rect">
            <a:avLst/>
          </a:prstGeom>
        </p:spPr>
        <p:txBody>
          <a:bodyPr wrap="square">
            <a:spAutoFit/>
          </a:bodyPr>
          <a:lstStyle/>
          <a:p>
            <a:pPr algn="ctr"/>
            <a:r>
              <a:rPr lang="en-US" b="1" i="1" dirty="0"/>
              <a:t>Glandular </a:t>
            </a:r>
            <a:r>
              <a:rPr lang="en-US" b="1" i="1" dirty="0" err="1"/>
              <a:t>odontogenic</a:t>
            </a:r>
            <a:r>
              <a:rPr lang="en-US" b="1" i="1" dirty="0"/>
              <a:t> cyst: a challenge in diagnosis </a:t>
            </a:r>
            <a:r>
              <a:rPr lang="en-US" b="1" i="1" dirty="0" smtClean="0"/>
              <a:t>and treatment I Kaplan, </a:t>
            </a:r>
            <a:r>
              <a:rPr lang="en-US" b="1" i="1" dirty="0"/>
              <a:t>Y </a:t>
            </a:r>
            <a:r>
              <a:rPr lang="en-US" b="1" i="1" dirty="0" err="1" smtClean="0"/>
              <a:t>Anavi</a:t>
            </a:r>
            <a:r>
              <a:rPr lang="en-US" b="1" i="1" dirty="0" smtClean="0"/>
              <a:t>, A </a:t>
            </a:r>
            <a:r>
              <a:rPr lang="en-US" b="1" i="1" dirty="0" err="1" smtClean="0"/>
              <a:t>Hirshberg</a:t>
            </a:r>
            <a:r>
              <a:rPr lang="en-US" b="1" i="1" dirty="0"/>
              <a:t> Oral Diseases (2008) 14, 575–581.</a:t>
            </a:r>
          </a:p>
        </p:txBody>
      </p:sp>
    </p:spTree>
    <p:extLst>
      <p:ext uri="{BB962C8B-B14F-4D97-AF65-F5344CB8AC3E}">
        <p14:creationId xmlns="" xmlns:p14="http://schemas.microsoft.com/office/powerpoint/2010/main" val="117565024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609600" y="152400"/>
            <a:ext cx="7315200" cy="762000"/>
          </a:xfrm>
        </p:spPr>
        <p:txBody>
          <a:bodyPr>
            <a:normAutofit/>
          </a:bodyPr>
          <a:lstStyle/>
          <a:p>
            <a:pPr eaLnBrk="1" hangingPunct="1">
              <a:defRPr/>
            </a:pPr>
            <a:r>
              <a:rPr lang="en-US" sz="3200" b="1" dirty="0" smtClean="0">
                <a:solidFill>
                  <a:srgbClr val="FF0000"/>
                </a:solidFill>
              </a:rPr>
              <a:t>CALCIFYING ODONTOGENIC CYST</a:t>
            </a:r>
          </a:p>
        </p:txBody>
      </p:sp>
      <p:sp>
        <p:nvSpPr>
          <p:cNvPr id="3" name="Content Placeholder 2"/>
          <p:cNvSpPr>
            <a:spLocks noGrp="1"/>
          </p:cNvSpPr>
          <p:nvPr>
            <p:ph idx="1"/>
          </p:nvPr>
        </p:nvSpPr>
        <p:spPr>
          <a:xfrm>
            <a:off x="152400" y="1143000"/>
            <a:ext cx="9144000" cy="4114800"/>
          </a:xfrm>
        </p:spPr>
        <p:txBody>
          <a:bodyPr>
            <a:noAutofit/>
          </a:bodyPr>
          <a:lstStyle/>
          <a:p>
            <a:pPr eaLnBrk="1" hangingPunct="1">
              <a:buClr>
                <a:srgbClr val="FFC000"/>
              </a:buClr>
              <a:buFont typeface="Wingdings" pitchFamily="2" charset="2"/>
              <a:buChar char="§"/>
              <a:defRPr/>
            </a:pPr>
            <a:r>
              <a:rPr lang="en-US" dirty="0" smtClean="0">
                <a:solidFill>
                  <a:srgbClr val="FF0000"/>
                </a:solidFill>
              </a:rPr>
              <a:t>OTHER NAMES</a:t>
            </a:r>
            <a:endParaRPr lang="en-US" dirty="0" smtClean="0"/>
          </a:p>
          <a:p>
            <a:pPr marL="571500" indent="-571500" eaLnBrk="1" hangingPunct="1">
              <a:buClr>
                <a:srgbClr val="FFC000"/>
              </a:buClr>
              <a:buFont typeface="Wingdings" pitchFamily="2" charset="2"/>
              <a:buChar char="ü"/>
              <a:defRPr/>
            </a:pPr>
            <a:r>
              <a:rPr lang="en-US" dirty="0" smtClean="0"/>
              <a:t>Keratinizing and /or calcifying odontogenic cyst (Gold 1963)</a:t>
            </a:r>
          </a:p>
          <a:p>
            <a:pPr marL="571500" indent="-571500" eaLnBrk="1" hangingPunct="1">
              <a:buClr>
                <a:srgbClr val="FFC000"/>
              </a:buClr>
              <a:buFont typeface="Wingdings" pitchFamily="2" charset="2"/>
              <a:buChar char="ü"/>
              <a:defRPr/>
            </a:pPr>
            <a:endParaRPr lang="en-US" dirty="0" smtClean="0"/>
          </a:p>
          <a:p>
            <a:pPr marL="571500" indent="-571500" eaLnBrk="1" hangingPunct="1">
              <a:buClr>
                <a:srgbClr val="FFC000"/>
              </a:buClr>
              <a:buFont typeface="Wingdings" pitchFamily="2" charset="2"/>
              <a:buChar char="ü"/>
              <a:defRPr/>
            </a:pPr>
            <a:r>
              <a:rPr lang="en-US" b="1" dirty="0" err="1" smtClean="0">
                <a:solidFill>
                  <a:srgbClr val="FFFF00"/>
                </a:solidFill>
              </a:rPr>
              <a:t>Gorlin</a:t>
            </a:r>
            <a:r>
              <a:rPr lang="en-US" b="1" dirty="0" smtClean="0">
                <a:solidFill>
                  <a:srgbClr val="FFFF00"/>
                </a:solidFill>
              </a:rPr>
              <a:t> cyst.</a:t>
            </a:r>
          </a:p>
          <a:p>
            <a:pPr marL="571500" indent="-571500" eaLnBrk="1" hangingPunct="1">
              <a:buClr>
                <a:srgbClr val="FFC000"/>
              </a:buClr>
              <a:buFont typeface="Wingdings" pitchFamily="2" charset="2"/>
              <a:buChar char="ü"/>
              <a:defRPr/>
            </a:pPr>
            <a:endParaRPr lang="en-US" dirty="0" smtClean="0"/>
          </a:p>
          <a:p>
            <a:pPr marL="571500" indent="-571500" eaLnBrk="1" hangingPunct="1">
              <a:buClr>
                <a:srgbClr val="FFC000"/>
              </a:buClr>
              <a:buFont typeface="Wingdings" pitchFamily="2" charset="2"/>
              <a:buChar char="ü"/>
              <a:defRPr/>
            </a:pPr>
            <a:r>
              <a:rPr lang="en-US" dirty="0" smtClean="0"/>
              <a:t>Gorlin Gold cyst.</a:t>
            </a:r>
          </a:p>
          <a:p>
            <a:pPr marL="571500" indent="-571500" eaLnBrk="1" hangingPunct="1">
              <a:buClr>
                <a:srgbClr val="FFC000"/>
              </a:buClr>
              <a:buFont typeface="Wingdings" pitchFamily="2" charset="2"/>
              <a:buChar char="ü"/>
              <a:defRPr/>
            </a:pPr>
            <a:endParaRPr lang="en-US" dirty="0" smtClean="0"/>
          </a:p>
          <a:p>
            <a:pPr marL="571500" indent="-571500" eaLnBrk="1" hangingPunct="1">
              <a:buClr>
                <a:srgbClr val="FFC000"/>
              </a:buClr>
              <a:buFont typeface="Wingdings" pitchFamily="2" charset="2"/>
              <a:buChar char="ü"/>
              <a:defRPr/>
            </a:pPr>
            <a:r>
              <a:rPr lang="en-US" dirty="0" smtClean="0"/>
              <a:t>Cystic keratinizing tumor.</a:t>
            </a:r>
          </a:p>
          <a:p>
            <a:pPr marL="571500" indent="-571500" eaLnBrk="1" hangingPunct="1">
              <a:buClr>
                <a:srgbClr val="FFC000"/>
              </a:buClr>
              <a:buFont typeface="Wingdings" pitchFamily="2" charset="2"/>
              <a:buChar char="ü"/>
              <a:defRPr/>
            </a:pPr>
            <a:endParaRPr lang="en-US" dirty="0" smtClean="0"/>
          </a:p>
          <a:p>
            <a:pPr marL="571500" indent="-571500" eaLnBrk="1" hangingPunct="1">
              <a:buClr>
                <a:srgbClr val="FFC000"/>
              </a:buClr>
              <a:buFont typeface="Wingdings" pitchFamily="2" charset="2"/>
              <a:buChar char="ü"/>
              <a:defRPr/>
            </a:pPr>
            <a:r>
              <a:rPr lang="en-US" dirty="0" err="1" smtClean="0"/>
              <a:t>Dentinogenic</a:t>
            </a:r>
            <a:r>
              <a:rPr lang="en-US" dirty="0" smtClean="0"/>
              <a:t> ghost cell tumor</a:t>
            </a:r>
          </a:p>
          <a:p>
            <a:pPr marL="0" indent="0" eaLnBrk="1" hangingPunct="1">
              <a:buClr>
                <a:srgbClr val="FFC000"/>
              </a:buClr>
              <a:buNone/>
              <a:defRPr/>
            </a:pPr>
            <a:endParaRPr lang="en-US" dirty="0" smtClean="0"/>
          </a:p>
          <a:p>
            <a:pPr marL="571500" indent="-571500">
              <a:buClr>
                <a:srgbClr val="FFC000"/>
              </a:buClr>
              <a:buFont typeface="Wingdings" pitchFamily="2" charset="2"/>
              <a:buChar char="ü"/>
              <a:defRPr/>
            </a:pPr>
            <a:r>
              <a:rPr lang="en-US" dirty="0">
                <a:effectLst>
                  <a:outerShdw blurRad="38100" dist="38100" dir="2700000" algn="tl">
                    <a:srgbClr val="000000">
                      <a:alpha val="43137"/>
                    </a:srgbClr>
                  </a:outerShdw>
                </a:effectLst>
              </a:rPr>
              <a:t>Keratinizing </a:t>
            </a:r>
            <a:r>
              <a:rPr lang="en-US" dirty="0" err="1">
                <a:effectLst>
                  <a:outerShdw blurRad="38100" dist="38100" dir="2700000" algn="tl">
                    <a:srgbClr val="000000">
                      <a:alpha val="43137"/>
                    </a:srgbClr>
                  </a:outerShdw>
                </a:effectLst>
              </a:rPr>
              <a:t>ameloblastoma</a:t>
            </a:r>
            <a:r>
              <a:rPr lang="en-US" dirty="0">
                <a:effectLst>
                  <a:outerShdw blurRad="38100" dist="38100" dir="2700000" algn="tl">
                    <a:srgbClr val="000000">
                      <a:alpha val="43137"/>
                    </a:srgbClr>
                  </a:outerShdw>
                </a:effectLst>
              </a:rPr>
              <a:t>.  </a:t>
            </a:r>
          </a:p>
          <a:p>
            <a:pPr marL="571500" indent="-571500">
              <a:buClr>
                <a:srgbClr val="FFC000"/>
              </a:buClr>
              <a:buFont typeface="Wingdings" pitchFamily="2" charset="2"/>
              <a:buChar char="ü"/>
              <a:defRPr/>
            </a:pPr>
            <a:endParaRPr lang="en-US" dirty="0">
              <a:effectLst>
                <a:outerShdw blurRad="38100" dist="38100" dir="2700000" algn="tl">
                  <a:srgbClr val="000000">
                    <a:alpha val="43137"/>
                  </a:srgbClr>
                </a:outerShdw>
              </a:effectLst>
            </a:endParaRPr>
          </a:p>
          <a:p>
            <a:pPr marL="571500" indent="-571500">
              <a:buClr>
                <a:srgbClr val="FFC000"/>
              </a:buClr>
              <a:buFont typeface="Wingdings" pitchFamily="2" charset="2"/>
              <a:buChar char="ü"/>
              <a:defRPr/>
            </a:pPr>
            <a:r>
              <a:rPr lang="en-US" dirty="0" err="1">
                <a:effectLst>
                  <a:outerShdw blurRad="38100" dist="38100" dir="2700000" algn="tl">
                    <a:srgbClr val="000000">
                      <a:alpha val="43137"/>
                    </a:srgbClr>
                  </a:outerShdw>
                </a:effectLst>
              </a:rPr>
              <a:t>Dentinoameloblastoma</a:t>
            </a:r>
            <a:endParaRPr lang="en-US" dirty="0" smtClean="0"/>
          </a:p>
          <a:p>
            <a:pPr marL="571500" indent="-571500" eaLnBrk="1" hangingPunct="1">
              <a:buClr>
                <a:srgbClr val="FFC000"/>
              </a:buClr>
              <a:buFont typeface="Wingdings" pitchFamily="2" charset="2"/>
              <a:buChar char="ü"/>
              <a:defRPr/>
            </a:pPr>
            <a:endParaRPr lang="en-US" dirty="0" smtClean="0"/>
          </a:p>
          <a:p>
            <a:pPr marL="571500" indent="-571500" eaLnBrk="1" hangingPunct="1">
              <a:buClr>
                <a:srgbClr val="FFC000"/>
              </a:buClr>
              <a:buFont typeface="Wingdings" pitchFamily="2" charset="2"/>
              <a:buChar char="ü"/>
              <a:defRPr/>
            </a:pPr>
            <a:endParaRPr lang="en-US" dirty="0"/>
          </a:p>
        </p:txBody>
      </p:sp>
      <p:sp>
        <p:nvSpPr>
          <p:cNvPr id="4" name="TextBox 3"/>
          <p:cNvSpPr txBox="1">
            <a:spLocks noChangeArrowheads="1"/>
          </p:cNvSpPr>
          <p:nvPr/>
        </p:nvSpPr>
        <p:spPr bwMode="auto">
          <a:xfrm>
            <a:off x="1447800" y="6324600"/>
            <a:ext cx="6858000" cy="369888"/>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da-DK" b="1" i="1" dirty="0">
                <a:solidFill>
                  <a:schemeClr val="bg2"/>
                </a:solidFill>
              </a:rPr>
              <a:t>J Oral Pathol Med (2008) 37: 302–308</a:t>
            </a:r>
          </a:p>
        </p:txBody>
      </p:sp>
    </p:spTree>
    <p:extLst>
      <p:ext uri="{BB962C8B-B14F-4D97-AF65-F5344CB8AC3E}">
        <p14:creationId xmlns="" xmlns:p14="http://schemas.microsoft.com/office/powerpoint/2010/main" val="1495267437"/>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2590800" y="533400"/>
            <a:ext cx="2438400" cy="773097"/>
          </a:xfrm>
        </p:spPr>
        <p:txBody>
          <a:bodyPr>
            <a:noAutofit/>
          </a:bodyPr>
          <a:lstStyle/>
          <a:p>
            <a:pPr eaLnBrk="1" hangingPunct="1">
              <a:defRPr/>
            </a:pPr>
            <a:r>
              <a:rPr lang="en-US" sz="3600" b="1" dirty="0" smtClean="0">
                <a:solidFill>
                  <a:srgbClr val="FF0000"/>
                </a:solidFill>
                <a:latin typeface="+mn-lt"/>
              </a:rPr>
              <a:t>HISTORY</a:t>
            </a:r>
          </a:p>
        </p:txBody>
      </p:sp>
      <p:sp>
        <p:nvSpPr>
          <p:cNvPr id="69635" name="Content Placeholder 2"/>
          <p:cNvSpPr>
            <a:spLocks noGrp="1"/>
          </p:cNvSpPr>
          <p:nvPr>
            <p:ph idx="1"/>
          </p:nvPr>
        </p:nvSpPr>
        <p:spPr>
          <a:xfrm>
            <a:off x="492125" y="1495425"/>
            <a:ext cx="8305800" cy="4114800"/>
          </a:xfrm>
        </p:spPr>
        <p:txBody>
          <a:bodyPr/>
          <a:lstStyle/>
          <a:p>
            <a:pPr algn="just" eaLnBrk="1" hangingPunct="1">
              <a:buFont typeface="Wingdings" pitchFamily="2" charset="2"/>
              <a:buChar char="§"/>
              <a:defRPr/>
            </a:pPr>
            <a:r>
              <a:rPr lang="en-US" sz="2800" dirty="0" smtClean="0"/>
              <a:t>First described by </a:t>
            </a:r>
            <a:r>
              <a:rPr lang="en-US" sz="2800" dirty="0" err="1" smtClean="0">
                <a:solidFill>
                  <a:srgbClr val="FF0000"/>
                </a:solidFill>
              </a:rPr>
              <a:t>Gorlin</a:t>
            </a:r>
            <a:r>
              <a:rPr lang="en-US" sz="2800" dirty="0" smtClean="0">
                <a:solidFill>
                  <a:srgbClr val="FF0000"/>
                </a:solidFill>
              </a:rPr>
              <a:t> et al </a:t>
            </a:r>
            <a:r>
              <a:rPr lang="en-US" sz="2800" dirty="0" smtClean="0"/>
              <a:t>in 1962</a:t>
            </a:r>
          </a:p>
          <a:p>
            <a:pPr algn="just" eaLnBrk="1" hangingPunct="1">
              <a:buFont typeface="Wingdings" pitchFamily="2" charset="2"/>
              <a:buChar char="§"/>
              <a:defRPr/>
            </a:pPr>
            <a:endParaRPr lang="en-US" sz="2800" dirty="0" smtClean="0"/>
          </a:p>
          <a:p>
            <a:pPr algn="just" eaLnBrk="1" hangingPunct="1">
              <a:buFont typeface="Wingdings" pitchFamily="2" charset="2"/>
              <a:buChar char="§"/>
              <a:defRPr/>
            </a:pPr>
            <a:r>
              <a:rPr lang="en-US" sz="2800" dirty="0" smtClean="0"/>
              <a:t>1971 WHO classification described COC as “non-neoplastic cystic lesion.”</a:t>
            </a:r>
          </a:p>
          <a:p>
            <a:pPr algn="just" eaLnBrk="1" hangingPunct="1">
              <a:buFont typeface="Wingdings" pitchFamily="2" charset="2"/>
              <a:buChar char="§"/>
              <a:defRPr/>
            </a:pPr>
            <a:endParaRPr lang="en-US" sz="2800" dirty="0" smtClean="0"/>
          </a:p>
          <a:p>
            <a:pPr algn="just" eaLnBrk="1" hangingPunct="1">
              <a:buFont typeface="Wingdings" pitchFamily="2" charset="2"/>
              <a:buChar char="§"/>
              <a:defRPr/>
            </a:pPr>
            <a:r>
              <a:rPr lang="en-US" sz="2800" dirty="0" smtClean="0"/>
              <a:t>1992 replaced this phrase with “most lesions appear non-neoplastic.”</a:t>
            </a:r>
          </a:p>
          <a:p>
            <a:pPr algn="just" eaLnBrk="1" hangingPunct="1">
              <a:buFont typeface="Wingdings" pitchFamily="2" charset="2"/>
              <a:buChar char="§"/>
              <a:defRPr/>
            </a:pPr>
            <a:endParaRPr lang="en-US" sz="2800" dirty="0" smtClean="0"/>
          </a:p>
        </p:txBody>
      </p:sp>
      <p:sp>
        <p:nvSpPr>
          <p:cNvPr id="4" name="Rectangle 3"/>
          <p:cNvSpPr/>
          <p:nvPr/>
        </p:nvSpPr>
        <p:spPr>
          <a:xfrm>
            <a:off x="381000" y="5478145"/>
            <a:ext cx="8382000" cy="1015663"/>
          </a:xfrm>
          <a:prstGeom prst="rect">
            <a:avLst/>
          </a:prstGeom>
        </p:spPr>
        <p:txBody>
          <a:bodyPr wrap="square">
            <a:spAutoFit/>
          </a:bodyPr>
          <a:lstStyle/>
          <a:p>
            <a:pPr algn="ctr"/>
            <a:r>
              <a:rPr lang="en-US" sz="2000" dirty="0" smtClean="0">
                <a:solidFill>
                  <a:srgbClr val="FFFF00"/>
                </a:solidFill>
              </a:rPr>
              <a:t>COC  </a:t>
            </a:r>
            <a:r>
              <a:rPr lang="en-US" sz="2000" dirty="0" err="1" smtClean="0">
                <a:solidFill>
                  <a:srgbClr val="FFFF00"/>
                </a:solidFill>
              </a:rPr>
              <a:t>repesents</a:t>
            </a:r>
            <a:r>
              <a:rPr lang="en-US" sz="2000" dirty="0" smtClean="0">
                <a:solidFill>
                  <a:srgbClr val="FFFF00"/>
                </a:solidFill>
              </a:rPr>
              <a:t> a </a:t>
            </a:r>
            <a:r>
              <a:rPr lang="en-US" sz="2000" dirty="0" err="1" smtClean="0">
                <a:solidFill>
                  <a:srgbClr val="FFFF00"/>
                </a:solidFill>
              </a:rPr>
              <a:t>heterogenous</a:t>
            </a:r>
            <a:r>
              <a:rPr lang="en-US" sz="2000" dirty="0" smtClean="0">
                <a:solidFill>
                  <a:srgbClr val="FFFF00"/>
                </a:solidFill>
              </a:rPr>
              <a:t> group of lesions that exhibit a variety of </a:t>
            </a:r>
            <a:r>
              <a:rPr lang="en-US" sz="2000" dirty="0" err="1" smtClean="0">
                <a:solidFill>
                  <a:srgbClr val="FFFF00"/>
                </a:solidFill>
              </a:rPr>
              <a:t>clinicopathologic</a:t>
            </a:r>
            <a:r>
              <a:rPr lang="en-US" sz="2000" dirty="0" smtClean="0">
                <a:solidFill>
                  <a:srgbClr val="FFFF00"/>
                </a:solidFill>
              </a:rPr>
              <a:t> and </a:t>
            </a:r>
            <a:r>
              <a:rPr lang="en-US" sz="2000" dirty="0" err="1" smtClean="0">
                <a:solidFill>
                  <a:srgbClr val="FFFF00"/>
                </a:solidFill>
              </a:rPr>
              <a:t>behavioural</a:t>
            </a:r>
            <a:r>
              <a:rPr lang="en-US" sz="2000" dirty="0" smtClean="0">
                <a:solidFill>
                  <a:srgbClr val="FFFF00"/>
                </a:solidFill>
              </a:rPr>
              <a:t> features. Because of this there has been a disagreement on the terminology and classification.</a:t>
            </a:r>
          </a:p>
        </p:txBody>
      </p:sp>
    </p:spTree>
    <p:extLst>
      <p:ext uri="{BB962C8B-B14F-4D97-AF65-F5344CB8AC3E}">
        <p14:creationId xmlns="" xmlns:p14="http://schemas.microsoft.com/office/powerpoint/2010/main" val="520222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3581657846"/>
              </p:ext>
            </p:extLst>
          </p:nvPr>
        </p:nvGraphicFramePr>
        <p:xfrm>
          <a:off x="152400" y="990600"/>
          <a:ext cx="8839200" cy="4808149"/>
        </p:xfrm>
        <a:graphic>
          <a:graphicData uri="http://schemas.openxmlformats.org/drawingml/2006/table">
            <a:tbl>
              <a:tblPr firstRow="1" bandRow="1">
                <a:tableStyleId>{616DA210-FB5B-4158-B5E0-FEB733F419BA}</a:tableStyleId>
              </a:tblPr>
              <a:tblGrid>
                <a:gridCol w="2946400"/>
                <a:gridCol w="1168400"/>
                <a:gridCol w="4724400"/>
              </a:tblGrid>
              <a:tr h="609600">
                <a:tc>
                  <a:txBody>
                    <a:bodyPr/>
                    <a:lstStyle/>
                    <a:p>
                      <a:pPr algn="ctr"/>
                      <a:r>
                        <a:rPr lang="en-US" dirty="0" err="1" smtClean="0"/>
                        <a:t>Gorlin</a:t>
                      </a:r>
                      <a:r>
                        <a:rPr lang="en-US" dirty="0" smtClean="0"/>
                        <a:t>  et al </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1962</a:t>
                      </a:r>
                    </a:p>
                    <a:p>
                      <a:pPr algn="ct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Calcifying</a:t>
                      </a:r>
                      <a:r>
                        <a:rPr lang="en-US" baseline="0" dirty="0" smtClean="0"/>
                        <a:t> </a:t>
                      </a:r>
                      <a:r>
                        <a:rPr lang="en-US" baseline="0" dirty="0" err="1" smtClean="0"/>
                        <a:t>Odontogenic</a:t>
                      </a:r>
                      <a:r>
                        <a:rPr lang="en-US" baseline="0" dirty="0" smtClean="0"/>
                        <a:t> Cyst</a:t>
                      </a:r>
                      <a:endParaRPr lang="en-US" dirty="0" smtClean="0"/>
                    </a:p>
                    <a:p>
                      <a:pPr algn="ctr"/>
                      <a:endParaRPr lang="en-US" b="1" dirty="0"/>
                    </a:p>
                  </a:txBody>
                  <a:tcPr/>
                </a:tc>
              </a:tr>
              <a:tr h="723350">
                <a:tc>
                  <a:txBody>
                    <a:bodyPr/>
                    <a:lstStyle/>
                    <a:p>
                      <a:pPr algn="ctr"/>
                      <a:r>
                        <a:rPr lang="en-US" dirty="0" smtClean="0"/>
                        <a:t>Gold</a:t>
                      </a:r>
                      <a:endParaRPr lang="en-US" b="1" dirty="0"/>
                    </a:p>
                  </a:txBody>
                  <a:tcPr/>
                </a:tc>
                <a:tc>
                  <a:txBody>
                    <a:bodyPr/>
                    <a:lstStyle/>
                    <a:p>
                      <a:pPr algn="ctr"/>
                      <a:r>
                        <a:rPr lang="en-US" dirty="0" smtClean="0"/>
                        <a:t>1963</a:t>
                      </a:r>
                      <a:endParaRPr lang="en-US" b="1" dirty="0"/>
                    </a:p>
                  </a:txBody>
                  <a:tcPr/>
                </a:tc>
                <a:tc>
                  <a:txBody>
                    <a:bodyPr/>
                    <a:lstStyle/>
                    <a:p>
                      <a:pPr algn="ctr"/>
                      <a:r>
                        <a:rPr lang="en-US" dirty="0" smtClean="0"/>
                        <a:t>Keratinizing Calcifying </a:t>
                      </a:r>
                      <a:r>
                        <a:rPr lang="en-US" dirty="0" err="1" smtClean="0"/>
                        <a:t>Odontogenic</a:t>
                      </a:r>
                      <a:r>
                        <a:rPr lang="en-US" dirty="0" smtClean="0"/>
                        <a:t> Tumor (KCOT)</a:t>
                      </a:r>
                      <a:endParaRPr lang="en-US" b="1" dirty="0"/>
                    </a:p>
                  </a:txBody>
                  <a:tcPr/>
                </a:tc>
              </a:tr>
              <a:tr h="723350">
                <a:tc>
                  <a:txBody>
                    <a:bodyPr/>
                    <a:lstStyle/>
                    <a:p>
                      <a:pPr algn="ctr"/>
                      <a:r>
                        <a:rPr lang="en-US" dirty="0" err="1" smtClean="0"/>
                        <a:t>Fejerskov</a:t>
                      </a:r>
                      <a:r>
                        <a:rPr lang="en-US" baseline="0" dirty="0" smtClean="0"/>
                        <a:t> &amp; Krogh</a:t>
                      </a:r>
                      <a:endParaRPr lang="en-US" b="1" dirty="0"/>
                    </a:p>
                  </a:txBody>
                  <a:tcPr/>
                </a:tc>
                <a:tc>
                  <a:txBody>
                    <a:bodyPr/>
                    <a:lstStyle/>
                    <a:p>
                      <a:pPr algn="ctr"/>
                      <a:r>
                        <a:rPr lang="en-US" dirty="0" smtClean="0"/>
                        <a:t>1972</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Calcifying</a:t>
                      </a:r>
                      <a:r>
                        <a:rPr lang="en-US" baseline="0" dirty="0" smtClean="0"/>
                        <a:t> Ghost cell </a:t>
                      </a:r>
                      <a:r>
                        <a:rPr lang="en-US" baseline="0" dirty="0" err="1" smtClean="0"/>
                        <a:t>Odontogenic</a:t>
                      </a:r>
                      <a:r>
                        <a:rPr lang="en-US" baseline="0" dirty="0" smtClean="0"/>
                        <a:t> Cyst (CGCOT)</a:t>
                      </a:r>
                      <a:endParaRPr lang="en-US" b="1" dirty="0"/>
                    </a:p>
                  </a:txBody>
                  <a:tcPr/>
                </a:tc>
              </a:tr>
              <a:tr h="723350">
                <a:tc>
                  <a:txBody>
                    <a:bodyPr/>
                    <a:lstStyle/>
                    <a:p>
                      <a:pPr algn="ctr"/>
                      <a:r>
                        <a:rPr lang="en-US" dirty="0" smtClean="0"/>
                        <a:t>Freedman</a:t>
                      </a:r>
                      <a:r>
                        <a:rPr lang="en-US" baseline="0" dirty="0" smtClean="0"/>
                        <a:t> et al</a:t>
                      </a:r>
                      <a:endParaRPr lang="en-US" b="1" dirty="0"/>
                    </a:p>
                  </a:txBody>
                  <a:tcPr/>
                </a:tc>
                <a:tc>
                  <a:txBody>
                    <a:bodyPr/>
                    <a:lstStyle/>
                    <a:p>
                      <a:pPr algn="ctr"/>
                      <a:r>
                        <a:rPr lang="en-US" dirty="0" smtClean="0"/>
                        <a:t>1975</a:t>
                      </a:r>
                      <a:endParaRPr lang="en-US" b="1" dirty="0"/>
                    </a:p>
                  </a:txBody>
                  <a:tcPr/>
                </a:tc>
                <a:tc>
                  <a:txBody>
                    <a:bodyPr/>
                    <a:lstStyle/>
                    <a:p>
                      <a:pPr algn="ctr"/>
                      <a:r>
                        <a:rPr lang="en-US" dirty="0" smtClean="0"/>
                        <a:t>Cystic Calcifying</a:t>
                      </a:r>
                      <a:r>
                        <a:rPr lang="en-US" baseline="0" dirty="0" smtClean="0"/>
                        <a:t> </a:t>
                      </a:r>
                      <a:r>
                        <a:rPr lang="en-US" baseline="0" dirty="0" err="1" smtClean="0"/>
                        <a:t>Odontogenic</a:t>
                      </a:r>
                      <a:r>
                        <a:rPr lang="en-US" baseline="0" dirty="0" smtClean="0"/>
                        <a:t> Tumor (CCOT)</a:t>
                      </a:r>
                      <a:endParaRPr lang="en-US" b="1" dirty="0"/>
                    </a:p>
                  </a:txBody>
                  <a:tcPr/>
                </a:tc>
              </a:tr>
              <a:tr h="723350">
                <a:tc>
                  <a:txBody>
                    <a:bodyPr/>
                    <a:lstStyle/>
                    <a:p>
                      <a:pPr algn="ctr"/>
                      <a:r>
                        <a:rPr lang="en-US" dirty="0" err="1" smtClean="0"/>
                        <a:t>Praetorius</a:t>
                      </a:r>
                      <a:r>
                        <a:rPr lang="en-US" dirty="0" smtClean="0"/>
                        <a:t> et al</a:t>
                      </a:r>
                      <a:endParaRPr lang="en-US" b="1" dirty="0"/>
                    </a:p>
                  </a:txBody>
                  <a:tcPr/>
                </a:tc>
                <a:tc>
                  <a:txBody>
                    <a:bodyPr/>
                    <a:lstStyle/>
                    <a:p>
                      <a:pPr algn="ctr"/>
                      <a:r>
                        <a:rPr lang="en-US" dirty="0" smtClean="0"/>
                        <a:t>1981</a:t>
                      </a:r>
                      <a:endParaRPr lang="en-US" b="1" dirty="0"/>
                    </a:p>
                  </a:txBody>
                  <a:tcPr/>
                </a:tc>
                <a:tc>
                  <a:txBody>
                    <a:bodyPr/>
                    <a:lstStyle/>
                    <a:p>
                      <a:pPr algn="ctr"/>
                      <a:r>
                        <a:rPr lang="en-US" dirty="0" err="1" smtClean="0"/>
                        <a:t>Dentinogenic</a:t>
                      </a:r>
                      <a:r>
                        <a:rPr lang="en-US" dirty="0" smtClean="0"/>
                        <a:t> Ghost cell </a:t>
                      </a:r>
                      <a:r>
                        <a:rPr lang="en-US" dirty="0" err="1" smtClean="0"/>
                        <a:t>Odontogenic</a:t>
                      </a:r>
                      <a:r>
                        <a:rPr lang="en-US" dirty="0" smtClean="0"/>
                        <a:t> Tumor (DGCT)</a:t>
                      </a:r>
                      <a:endParaRPr lang="en-US" b="1" dirty="0"/>
                    </a:p>
                  </a:txBody>
                  <a:tcPr/>
                </a:tc>
              </a:tr>
              <a:tr h="723350">
                <a:tc>
                  <a:txBody>
                    <a:bodyPr/>
                    <a:lstStyle/>
                    <a:p>
                      <a:pPr algn="ctr"/>
                      <a:r>
                        <a:rPr lang="en-US" dirty="0" smtClean="0"/>
                        <a:t>Ellis</a:t>
                      </a:r>
                      <a:r>
                        <a:rPr lang="en-US" baseline="0" dirty="0" smtClean="0"/>
                        <a:t> &amp; </a:t>
                      </a:r>
                      <a:r>
                        <a:rPr lang="en-US" baseline="0" dirty="0" err="1" smtClean="0"/>
                        <a:t>Shmookler</a:t>
                      </a:r>
                      <a:endParaRPr lang="en-US" b="1" dirty="0"/>
                    </a:p>
                  </a:txBody>
                  <a:tcPr/>
                </a:tc>
                <a:tc>
                  <a:txBody>
                    <a:bodyPr/>
                    <a:lstStyle/>
                    <a:p>
                      <a:pPr algn="ctr"/>
                      <a:r>
                        <a:rPr lang="en-US" dirty="0" smtClean="0"/>
                        <a:t>1986</a:t>
                      </a:r>
                      <a:endParaRPr lang="en-US" b="1" dirty="0"/>
                    </a:p>
                  </a:txBody>
                  <a:tcPr/>
                </a:tc>
                <a:tc>
                  <a:txBody>
                    <a:bodyPr/>
                    <a:lstStyle/>
                    <a:p>
                      <a:pPr algn="ctr"/>
                      <a:r>
                        <a:rPr lang="en-US" dirty="0" smtClean="0"/>
                        <a:t>Epithelial Ghost cell </a:t>
                      </a:r>
                      <a:r>
                        <a:rPr lang="en-US" dirty="0" err="1" smtClean="0"/>
                        <a:t>Odontogenic</a:t>
                      </a:r>
                      <a:r>
                        <a:rPr lang="en-US" dirty="0" smtClean="0"/>
                        <a:t> Tumor (EGCOT)</a:t>
                      </a:r>
                      <a:endParaRPr lang="en-US" b="1" dirty="0"/>
                    </a:p>
                  </a:txBody>
                  <a:tcPr/>
                </a:tc>
              </a:tr>
              <a:tr h="551319">
                <a:tc>
                  <a:txBody>
                    <a:bodyPr/>
                    <a:lstStyle/>
                    <a:p>
                      <a:pPr algn="ctr"/>
                      <a:r>
                        <a:rPr lang="en-US" dirty="0" err="1" smtClean="0"/>
                        <a:t>Colmenero</a:t>
                      </a:r>
                      <a:endParaRPr lang="en-US" b="1" dirty="0"/>
                    </a:p>
                  </a:txBody>
                  <a:tcPr/>
                </a:tc>
                <a:tc>
                  <a:txBody>
                    <a:bodyPr/>
                    <a:lstStyle/>
                    <a:p>
                      <a:pPr algn="ctr"/>
                      <a:r>
                        <a:rPr lang="en-US" dirty="0" smtClean="0"/>
                        <a:t>1990</a:t>
                      </a:r>
                      <a:endParaRPr lang="en-US" b="1" dirty="0"/>
                    </a:p>
                  </a:txBody>
                  <a:tcPr/>
                </a:tc>
                <a:tc>
                  <a:txBody>
                    <a:bodyPr/>
                    <a:lstStyle/>
                    <a:p>
                      <a:pPr algn="ctr"/>
                      <a:r>
                        <a:rPr lang="en-US" dirty="0" err="1" smtClean="0"/>
                        <a:t>Odontogenic</a:t>
                      </a:r>
                      <a:r>
                        <a:rPr lang="en-US" baseline="0" dirty="0" smtClean="0"/>
                        <a:t> Ghost cell Tumor (OGCT)</a:t>
                      </a:r>
                      <a:endParaRPr lang="en-US" b="1" dirty="0"/>
                    </a:p>
                  </a:txBody>
                  <a:tcPr/>
                </a:tc>
              </a:tr>
            </a:tbl>
          </a:graphicData>
        </a:graphic>
      </p:graphicFrame>
      <p:sp>
        <p:nvSpPr>
          <p:cNvPr id="7" name="TextBox 6"/>
          <p:cNvSpPr txBox="1"/>
          <p:nvPr/>
        </p:nvSpPr>
        <p:spPr>
          <a:xfrm>
            <a:off x="304800" y="6096000"/>
            <a:ext cx="85344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i="1" dirty="0" smtClean="0"/>
              <a:t>Ref: So-called COC: review and discussion on the terminology and classification Makoto </a:t>
            </a:r>
            <a:r>
              <a:rPr lang="en-US" i="1" dirty="0" err="1" smtClean="0"/>
              <a:t>Toida</a:t>
            </a:r>
            <a:r>
              <a:rPr lang="en-US" i="1" dirty="0" smtClean="0"/>
              <a:t> JOPM 1998, 27, 49-52</a:t>
            </a:r>
            <a:endParaRPr lang="en-US" i="1" dirty="0"/>
          </a:p>
        </p:txBody>
      </p:sp>
    </p:spTree>
    <p:extLst>
      <p:ext uri="{BB962C8B-B14F-4D97-AF65-F5344CB8AC3E}">
        <p14:creationId xmlns="" xmlns:p14="http://schemas.microsoft.com/office/powerpoint/2010/main" val="139284562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2971800" y="152400"/>
            <a:ext cx="3276600" cy="762000"/>
          </a:xfrm>
        </p:spPr>
        <p:txBody>
          <a:bodyPr/>
          <a:lstStyle/>
          <a:p>
            <a:pPr eaLnBrk="1" hangingPunct="1">
              <a:defRPr/>
            </a:pPr>
            <a:r>
              <a:rPr lang="en-US" sz="2800" b="1" dirty="0" smtClean="0">
                <a:solidFill>
                  <a:srgbClr val="FF0000"/>
                </a:solidFill>
                <a:latin typeface="+mn-lt"/>
              </a:rPr>
              <a:t>CLASSIFICATION</a:t>
            </a:r>
          </a:p>
        </p:txBody>
      </p:sp>
      <p:sp>
        <p:nvSpPr>
          <p:cNvPr id="70659" name="Content Placeholder 2"/>
          <p:cNvSpPr>
            <a:spLocks noGrp="1"/>
          </p:cNvSpPr>
          <p:nvPr>
            <p:ph idx="1"/>
          </p:nvPr>
        </p:nvSpPr>
        <p:spPr>
          <a:xfrm>
            <a:off x="36786" y="1066800"/>
            <a:ext cx="8686800" cy="4114800"/>
          </a:xfrm>
        </p:spPr>
        <p:txBody>
          <a:bodyPr/>
          <a:lstStyle/>
          <a:p>
            <a:pPr algn="just" eaLnBrk="1" hangingPunct="1">
              <a:buFont typeface="Wingdings" pitchFamily="2" charset="2"/>
              <a:buChar char="§"/>
              <a:defRPr/>
            </a:pPr>
            <a:r>
              <a:rPr lang="en-US" dirty="0" smtClean="0"/>
              <a:t>Studies by </a:t>
            </a:r>
            <a:r>
              <a:rPr lang="en-US" dirty="0" err="1" smtClean="0">
                <a:solidFill>
                  <a:srgbClr val="FFFF00"/>
                </a:solidFill>
              </a:rPr>
              <a:t>Praetorius</a:t>
            </a:r>
            <a:r>
              <a:rPr lang="en-US" dirty="0" smtClean="0">
                <a:solidFill>
                  <a:srgbClr val="FFFF00"/>
                </a:solidFill>
              </a:rPr>
              <a:t> et al (1981) </a:t>
            </a:r>
            <a:r>
              <a:rPr lang="en-US" dirty="0" smtClean="0"/>
              <a:t>has concluded that what was previously considered as a COC actually comprises two entities, a cyst and a neoplasm.</a:t>
            </a:r>
          </a:p>
          <a:p>
            <a:pPr algn="just" eaLnBrk="1" hangingPunct="1">
              <a:buFont typeface="Wingdings" pitchFamily="2" charset="2"/>
              <a:buChar char="§"/>
              <a:defRPr/>
            </a:pPr>
            <a:endParaRPr lang="en-US" dirty="0" smtClean="0"/>
          </a:p>
        </p:txBody>
      </p:sp>
      <p:graphicFrame>
        <p:nvGraphicFramePr>
          <p:cNvPr id="4" name="Diagram 3"/>
          <p:cNvGraphicFramePr/>
          <p:nvPr>
            <p:extLst>
              <p:ext uri="{D42A27DB-BD31-4B8C-83A1-F6EECF244321}">
                <p14:modId xmlns="" xmlns:p14="http://schemas.microsoft.com/office/powerpoint/2010/main" val="423459726"/>
              </p:ext>
            </p:extLst>
          </p:nvPr>
        </p:nvGraphicFramePr>
        <p:xfrm>
          <a:off x="914400" y="2057400"/>
          <a:ext cx="8077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584543282"/>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2971800" y="152400"/>
            <a:ext cx="3505200" cy="762000"/>
          </a:xfrm>
        </p:spPr>
        <p:txBody>
          <a:bodyPr/>
          <a:lstStyle/>
          <a:p>
            <a:pPr eaLnBrk="1" hangingPunct="1">
              <a:defRPr/>
            </a:pPr>
            <a:r>
              <a:rPr lang="en-US" sz="2800" b="1" dirty="0" smtClean="0">
                <a:solidFill>
                  <a:srgbClr val="FF0000"/>
                </a:solidFill>
                <a:latin typeface="+mn-lt"/>
              </a:rPr>
              <a:t>BY  HONG et al</a:t>
            </a:r>
          </a:p>
        </p:txBody>
      </p:sp>
      <p:graphicFrame>
        <p:nvGraphicFramePr>
          <p:cNvPr id="5" name="Content Placeholder 4"/>
          <p:cNvGraphicFramePr>
            <a:graphicFrameLocks noGrp="1"/>
          </p:cNvGraphicFramePr>
          <p:nvPr>
            <p:ph idx="1"/>
            <p:extLst>
              <p:ext uri="{D42A27DB-BD31-4B8C-83A1-F6EECF244321}">
                <p14:modId xmlns="" xmlns:p14="http://schemas.microsoft.com/office/powerpoint/2010/main" val="2836915879"/>
              </p:ext>
            </p:extLst>
          </p:nvPr>
        </p:nvGraphicFramePr>
        <p:xfrm>
          <a:off x="304800" y="1219200"/>
          <a:ext cx="86106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820" name="TextBox 3"/>
          <p:cNvSpPr txBox="1">
            <a:spLocks noChangeArrowheads="1"/>
          </p:cNvSpPr>
          <p:nvPr/>
        </p:nvSpPr>
        <p:spPr bwMode="auto">
          <a:xfrm>
            <a:off x="1219200" y="6295889"/>
            <a:ext cx="7315200" cy="369887"/>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a:r>
              <a:rPr lang="en-US" b="1" i="1">
                <a:solidFill>
                  <a:srgbClr val="002060"/>
                </a:solidFill>
              </a:rPr>
              <a:t>Oral Surg Oral Med Oral Pathol 72:56,1991</a:t>
            </a:r>
          </a:p>
        </p:txBody>
      </p:sp>
    </p:spTree>
    <p:extLst>
      <p:ext uri="{BB962C8B-B14F-4D97-AF65-F5344CB8AC3E}">
        <p14:creationId xmlns="" xmlns:p14="http://schemas.microsoft.com/office/powerpoint/2010/main" val="3171449020"/>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2514600" y="0"/>
            <a:ext cx="3810000" cy="838200"/>
          </a:xfrm>
        </p:spPr>
        <p:txBody>
          <a:bodyPr>
            <a:normAutofit/>
          </a:bodyPr>
          <a:lstStyle/>
          <a:p>
            <a:pPr eaLnBrk="1" hangingPunct="1">
              <a:defRPr/>
            </a:pPr>
            <a:r>
              <a:rPr lang="en-US" sz="2800" dirty="0" smtClean="0">
                <a:solidFill>
                  <a:srgbClr val="FFFF00"/>
                </a:solidFill>
                <a:latin typeface="+mn-lt"/>
              </a:rPr>
              <a:t>PRAETORIUS 2006</a:t>
            </a:r>
          </a:p>
        </p:txBody>
      </p:sp>
      <p:sp>
        <p:nvSpPr>
          <p:cNvPr id="3" name="Content Placeholder 2"/>
          <p:cNvSpPr>
            <a:spLocks noGrp="1"/>
          </p:cNvSpPr>
          <p:nvPr>
            <p:ph idx="1"/>
          </p:nvPr>
        </p:nvSpPr>
        <p:spPr>
          <a:xfrm>
            <a:off x="190500" y="914400"/>
            <a:ext cx="8915400" cy="3276600"/>
          </a:xfrm>
        </p:spPr>
        <p:txBody>
          <a:bodyPr>
            <a:normAutofit/>
          </a:bodyPr>
          <a:lstStyle/>
          <a:p>
            <a:pPr algn="just" eaLnBrk="1" hangingPunct="1">
              <a:defRPr/>
            </a:pPr>
            <a:r>
              <a:rPr lang="en-US" sz="2800" dirty="0" smtClean="0"/>
              <a:t>Group 1- </a:t>
            </a:r>
            <a:r>
              <a:rPr lang="en-US" sz="2800" dirty="0" smtClean="0">
                <a:solidFill>
                  <a:srgbClr val="FF0000"/>
                </a:solidFill>
              </a:rPr>
              <a:t>‘Simple’ cysts</a:t>
            </a:r>
          </a:p>
          <a:p>
            <a:pPr marL="457200" indent="-457200" algn="just" eaLnBrk="1" hangingPunct="1">
              <a:buFont typeface="+mj-lt"/>
              <a:buAutoNum type="arabicPeriod"/>
              <a:defRPr/>
            </a:pPr>
            <a:r>
              <a:rPr lang="en-US" sz="2800" dirty="0" smtClean="0"/>
              <a:t>Calcifying odontogenic cyst (COC)</a:t>
            </a:r>
          </a:p>
          <a:p>
            <a:pPr marL="0" indent="0" algn="just" eaLnBrk="1" hangingPunct="1">
              <a:buNone/>
              <a:defRPr/>
            </a:pPr>
            <a:endParaRPr lang="en-US" sz="2800" dirty="0" smtClean="0"/>
          </a:p>
          <a:p>
            <a:pPr algn="just" eaLnBrk="1" hangingPunct="1">
              <a:defRPr/>
            </a:pPr>
            <a:r>
              <a:rPr lang="en-US" sz="2800" dirty="0" smtClean="0"/>
              <a:t>Group 2- </a:t>
            </a:r>
            <a:r>
              <a:rPr lang="en-US" sz="2800" dirty="0" smtClean="0">
                <a:solidFill>
                  <a:srgbClr val="FF0000"/>
                </a:solidFill>
              </a:rPr>
              <a:t>Cysts associated with odontogenic </a:t>
            </a:r>
            <a:r>
              <a:rPr lang="en-US" sz="2800" dirty="0" err="1" smtClean="0">
                <a:solidFill>
                  <a:srgbClr val="FF0000"/>
                </a:solidFill>
              </a:rPr>
              <a:t>hamartomas</a:t>
            </a:r>
            <a:r>
              <a:rPr lang="en-US" sz="2800" dirty="0" smtClean="0">
                <a:solidFill>
                  <a:srgbClr val="FF0000"/>
                </a:solidFill>
              </a:rPr>
              <a:t> or benign neoplasms: </a:t>
            </a:r>
            <a:r>
              <a:rPr lang="en-US" sz="2800" dirty="0" smtClean="0"/>
              <a:t>calcifying cystic odontogenic tumours (CCOT). </a:t>
            </a:r>
          </a:p>
          <a:p>
            <a:pPr marL="45720" indent="0" algn="just" eaLnBrk="1" hangingPunct="1">
              <a:buNone/>
              <a:defRPr/>
            </a:pPr>
            <a:endParaRPr lang="en-US" sz="2800" dirty="0" smtClean="0"/>
          </a:p>
          <a:p>
            <a:pPr algn="just" eaLnBrk="1" hangingPunct="1">
              <a:defRPr/>
            </a:pPr>
            <a:endParaRPr lang="en-US" sz="2800" dirty="0"/>
          </a:p>
        </p:txBody>
      </p:sp>
      <p:sp>
        <p:nvSpPr>
          <p:cNvPr id="2" name="Rectangle 1"/>
          <p:cNvSpPr/>
          <p:nvPr/>
        </p:nvSpPr>
        <p:spPr>
          <a:xfrm>
            <a:off x="457200" y="4038600"/>
            <a:ext cx="8382000" cy="267765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defRPr/>
            </a:pPr>
            <a:r>
              <a:rPr lang="en-US" sz="2400" i="1" dirty="0">
                <a:solidFill>
                  <a:srgbClr val="FF0000"/>
                </a:solidFill>
              </a:rPr>
              <a:t>The following combinations have </a:t>
            </a:r>
            <a:r>
              <a:rPr lang="en-US" sz="2400" dirty="0">
                <a:solidFill>
                  <a:srgbClr val="FF0000"/>
                </a:solidFill>
              </a:rPr>
              <a:t>been published:</a:t>
            </a:r>
          </a:p>
          <a:p>
            <a:pPr marL="457200" indent="-457200" algn="just">
              <a:buFont typeface="+mj-lt"/>
              <a:buAutoNum type="arabicPeriod"/>
              <a:defRPr/>
            </a:pPr>
            <a:r>
              <a:rPr lang="en-US" sz="2400" dirty="0"/>
              <a:t>CCOT associated with an </a:t>
            </a:r>
            <a:r>
              <a:rPr lang="en-US" sz="2400" dirty="0" err="1"/>
              <a:t>odontome</a:t>
            </a:r>
            <a:r>
              <a:rPr lang="en-US" sz="2400" dirty="0"/>
              <a:t>.</a:t>
            </a:r>
          </a:p>
          <a:p>
            <a:pPr marL="457200" indent="-457200" algn="just">
              <a:buFont typeface="+mj-lt"/>
              <a:buAutoNum type="arabicPeriod"/>
              <a:defRPr/>
            </a:pPr>
            <a:r>
              <a:rPr lang="en-US" sz="2400" dirty="0"/>
              <a:t>CCOT associated with </a:t>
            </a:r>
            <a:r>
              <a:rPr lang="en-US" sz="2400" dirty="0" err="1"/>
              <a:t>adenomatoid</a:t>
            </a:r>
            <a:r>
              <a:rPr lang="en-US" sz="2400" dirty="0"/>
              <a:t> </a:t>
            </a:r>
            <a:r>
              <a:rPr lang="en-US" sz="2400" dirty="0" err="1"/>
              <a:t>odontogenic</a:t>
            </a:r>
            <a:r>
              <a:rPr lang="en-US" sz="2400" dirty="0"/>
              <a:t> tumor.</a:t>
            </a:r>
          </a:p>
          <a:p>
            <a:pPr marL="457200" indent="-457200" algn="just">
              <a:buFont typeface="+mj-lt"/>
              <a:buAutoNum type="arabicPeriod"/>
              <a:defRPr/>
            </a:pPr>
            <a:r>
              <a:rPr lang="en-US" sz="2400" dirty="0"/>
              <a:t>CCOT associated with </a:t>
            </a:r>
            <a:r>
              <a:rPr lang="en-US" sz="2400" dirty="0" err="1"/>
              <a:t>ameloblastoma</a:t>
            </a:r>
            <a:r>
              <a:rPr lang="en-US" sz="2400" dirty="0"/>
              <a:t>.</a:t>
            </a:r>
          </a:p>
          <a:p>
            <a:pPr marL="457200" indent="-457200" algn="just">
              <a:buFont typeface="+mj-lt"/>
              <a:buAutoNum type="arabicPeriod"/>
              <a:defRPr/>
            </a:pPr>
            <a:r>
              <a:rPr lang="en-US" sz="2400" dirty="0"/>
              <a:t>CCOT associated with </a:t>
            </a:r>
            <a:r>
              <a:rPr lang="en-US" sz="2400" dirty="0" err="1"/>
              <a:t>ameloblastic</a:t>
            </a:r>
            <a:r>
              <a:rPr lang="en-US" sz="2400" dirty="0"/>
              <a:t> fibroma.</a:t>
            </a:r>
          </a:p>
          <a:p>
            <a:pPr marL="457200" indent="-457200" algn="just">
              <a:buFont typeface="+mj-lt"/>
              <a:buAutoNum type="arabicPeriod"/>
              <a:defRPr/>
            </a:pPr>
            <a:r>
              <a:rPr lang="en-US" sz="2400" dirty="0"/>
              <a:t>CCOT associated with </a:t>
            </a:r>
            <a:r>
              <a:rPr lang="en-US" sz="2400" dirty="0" err="1"/>
              <a:t>ameloblastic</a:t>
            </a:r>
            <a:r>
              <a:rPr lang="en-US" sz="2400" dirty="0"/>
              <a:t> fibro-</a:t>
            </a:r>
            <a:r>
              <a:rPr lang="en-US" sz="2400" dirty="0" err="1"/>
              <a:t>odontoma</a:t>
            </a:r>
            <a:r>
              <a:rPr lang="en-US" sz="2400" dirty="0"/>
              <a:t>.</a:t>
            </a:r>
          </a:p>
          <a:p>
            <a:pPr marL="457200" indent="-457200" algn="just">
              <a:buFont typeface="+mj-lt"/>
              <a:buAutoNum type="arabicPeriod"/>
              <a:defRPr/>
            </a:pPr>
            <a:r>
              <a:rPr lang="en-US" sz="2400" dirty="0"/>
              <a:t>CCOT associated with </a:t>
            </a:r>
            <a:r>
              <a:rPr lang="en-US" sz="2400" dirty="0" err="1"/>
              <a:t>odonto-ameloblastoma</a:t>
            </a:r>
            <a:endParaRPr lang="en-US" sz="2400" dirty="0"/>
          </a:p>
        </p:txBody>
      </p:sp>
    </p:spTree>
    <p:extLst>
      <p:ext uri="{BB962C8B-B14F-4D97-AF65-F5344CB8AC3E}">
        <p14:creationId xmlns="" xmlns:p14="http://schemas.microsoft.com/office/powerpoint/2010/main" val="1592238795"/>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19200"/>
            <a:ext cx="8458200" cy="5257800"/>
          </a:xfrm>
        </p:spPr>
        <p:txBody>
          <a:bodyPr>
            <a:normAutofit/>
          </a:bodyPr>
          <a:lstStyle/>
          <a:p>
            <a:pPr algn="just" eaLnBrk="1" hangingPunct="1">
              <a:buFont typeface="Wingdings" pitchFamily="2" charset="2"/>
              <a:buChar char="§"/>
              <a:defRPr/>
            </a:pPr>
            <a:r>
              <a:rPr lang="en-US" sz="2800" dirty="0" smtClean="0">
                <a:solidFill>
                  <a:srgbClr val="FFFF00"/>
                </a:solidFill>
              </a:rPr>
              <a:t>Group 3</a:t>
            </a:r>
            <a:r>
              <a:rPr lang="en-US" sz="2800" dirty="0" smtClean="0"/>
              <a:t> -Solid benign odontogenic neoplasms with similar cell morphology to that in the COC, and with </a:t>
            </a:r>
            <a:r>
              <a:rPr lang="en-US" sz="2800" dirty="0" err="1" smtClean="0">
                <a:solidFill>
                  <a:srgbClr val="FF0000"/>
                </a:solidFill>
              </a:rPr>
              <a:t>dentinoid</a:t>
            </a:r>
            <a:r>
              <a:rPr lang="en-US" sz="2800" dirty="0" smtClean="0">
                <a:solidFill>
                  <a:srgbClr val="FF0000"/>
                </a:solidFill>
              </a:rPr>
              <a:t> formation.</a:t>
            </a:r>
          </a:p>
          <a:p>
            <a:pPr marL="514350" indent="-514350" algn="just" eaLnBrk="1" hangingPunct="1">
              <a:buFont typeface="Wingdings" pitchFamily="2" charset="2"/>
              <a:buChar char="ü"/>
              <a:defRPr/>
            </a:pPr>
            <a:r>
              <a:rPr lang="en-US" sz="2800" u="sng" dirty="0" smtClean="0"/>
              <a:t>Dentinogenic ghost cell tumor</a:t>
            </a:r>
          </a:p>
          <a:p>
            <a:pPr marL="0" indent="0" algn="just" eaLnBrk="1" hangingPunct="1">
              <a:buNone/>
              <a:defRPr/>
            </a:pPr>
            <a:endParaRPr lang="en-US" sz="2800" dirty="0" smtClean="0"/>
          </a:p>
          <a:p>
            <a:pPr marL="514350" indent="-514350" algn="just" eaLnBrk="1" hangingPunct="1">
              <a:buFont typeface="Wingdings" pitchFamily="2" charset="2"/>
              <a:buChar char="§"/>
              <a:defRPr/>
            </a:pPr>
            <a:endParaRPr lang="en-US" sz="2800" dirty="0" smtClean="0"/>
          </a:p>
          <a:p>
            <a:pPr algn="just" eaLnBrk="1" hangingPunct="1">
              <a:buFont typeface="Wingdings" pitchFamily="2" charset="2"/>
              <a:buChar char="§"/>
              <a:defRPr/>
            </a:pPr>
            <a:r>
              <a:rPr lang="en-US" sz="2800" dirty="0" smtClean="0">
                <a:solidFill>
                  <a:srgbClr val="FFFF00"/>
                </a:solidFill>
              </a:rPr>
              <a:t>Group 4</a:t>
            </a:r>
            <a:r>
              <a:rPr lang="en-US" sz="2800" dirty="0" smtClean="0"/>
              <a:t> -</a:t>
            </a:r>
            <a:r>
              <a:rPr lang="en-US" sz="2800" dirty="0" smtClean="0">
                <a:solidFill>
                  <a:srgbClr val="FF0000"/>
                </a:solidFill>
              </a:rPr>
              <a:t>Malignant</a:t>
            </a:r>
            <a:r>
              <a:rPr lang="en-US" sz="2800" dirty="0" smtClean="0"/>
              <a:t> odontogenic neoplasms with features similar to those of the dentinogenic ghost cell tumor.</a:t>
            </a:r>
          </a:p>
          <a:p>
            <a:pPr marL="514350" indent="-514350" algn="just" eaLnBrk="1" hangingPunct="1">
              <a:buFont typeface="Wingdings" pitchFamily="2" charset="2"/>
              <a:buChar char="ü"/>
              <a:defRPr/>
            </a:pPr>
            <a:r>
              <a:rPr lang="en-US" sz="2800" u="sng" dirty="0" smtClean="0"/>
              <a:t>Ghost cell odontogenic carcinoma</a:t>
            </a:r>
          </a:p>
          <a:p>
            <a:pPr algn="just" eaLnBrk="1" hangingPunct="1">
              <a:buFont typeface="Wingdings" pitchFamily="2" charset="2"/>
              <a:buChar char="§"/>
              <a:defRPr/>
            </a:pPr>
            <a:endParaRPr lang="en-US" sz="2800" dirty="0"/>
          </a:p>
        </p:txBody>
      </p:sp>
    </p:spTree>
    <p:extLst>
      <p:ext uri="{BB962C8B-B14F-4D97-AF65-F5344CB8AC3E}">
        <p14:creationId xmlns="" xmlns:p14="http://schemas.microsoft.com/office/powerpoint/2010/main" val="1752151367"/>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229600" cy="990599"/>
          </a:xfrm>
        </p:spPr>
        <p:txBody>
          <a:bodyPr>
            <a:noAutofit/>
          </a:bodyPr>
          <a:lstStyle/>
          <a:p>
            <a:pPr algn="ctr">
              <a:defRPr/>
            </a:pPr>
            <a:r>
              <a:rPr lang="en-US" sz="2800" dirty="0" smtClean="0">
                <a:solidFill>
                  <a:srgbClr val="FFFF00"/>
                </a:solidFill>
                <a:latin typeface="+mn-lt"/>
              </a:rPr>
              <a:t>SUGGESTED CLASSIFICATION </a:t>
            </a:r>
            <a:r>
              <a:rPr lang="en-US" sz="2800" dirty="0" smtClean="0">
                <a:latin typeface="+mn-lt"/>
              </a:rPr>
              <a:t>(</a:t>
            </a:r>
            <a:r>
              <a:rPr lang="en-US" sz="2800" dirty="0" smtClean="0"/>
              <a:t>By </a:t>
            </a:r>
            <a:r>
              <a:rPr lang="en-US" sz="2800" dirty="0" err="1"/>
              <a:t>hong</a:t>
            </a:r>
            <a:r>
              <a:rPr lang="en-US" sz="2800" dirty="0"/>
              <a:t> et al)</a:t>
            </a:r>
            <a:br>
              <a:rPr lang="en-US" sz="2800" dirty="0"/>
            </a:br>
            <a:endParaRPr lang="en-US" sz="2800" dirty="0">
              <a:solidFill>
                <a:srgbClr val="FFFF00"/>
              </a:solidFill>
              <a:latin typeface="+mn-lt"/>
            </a:endParaRPr>
          </a:p>
        </p:txBody>
      </p:sp>
      <p:sp>
        <p:nvSpPr>
          <p:cNvPr id="3" name="Content Placeholder 2"/>
          <p:cNvSpPr>
            <a:spLocks noGrp="1"/>
          </p:cNvSpPr>
          <p:nvPr>
            <p:ph idx="4294967295"/>
          </p:nvPr>
        </p:nvSpPr>
        <p:spPr>
          <a:xfrm>
            <a:off x="0" y="609600"/>
            <a:ext cx="8539163" cy="5334000"/>
          </a:xfrm>
        </p:spPr>
        <p:txBody>
          <a:bodyPr>
            <a:normAutofit/>
          </a:bodyPr>
          <a:lstStyle/>
          <a:p>
            <a:pPr>
              <a:buFont typeface="Wingdings" pitchFamily="2" charset="2"/>
              <a:buChar char="§"/>
              <a:defRPr/>
            </a:pPr>
            <a:r>
              <a:rPr lang="en-US" sz="2800" dirty="0" smtClean="0"/>
              <a:t>1.Non-neoplastic (simple cystic) variants (CGCOC)</a:t>
            </a:r>
          </a:p>
          <a:p>
            <a:pPr>
              <a:buFont typeface="Wingdings" pitchFamily="2" charset="2"/>
              <a:buChar char="§"/>
              <a:defRPr/>
            </a:pPr>
            <a:endParaRPr lang="en-US" sz="2800" dirty="0" smtClean="0"/>
          </a:p>
          <a:p>
            <a:pPr>
              <a:buFont typeface="Wingdings" pitchFamily="2" charset="2"/>
              <a:buChar char="§"/>
              <a:defRPr/>
            </a:pPr>
            <a:endParaRPr lang="en-US" sz="2800" dirty="0" smtClean="0"/>
          </a:p>
          <a:p>
            <a:pPr>
              <a:buFont typeface="Wingdings" pitchFamily="2" charset="2"/>
              <a:buChar char="§"/>
              <a:defRPr/>
            </a:pPr>
            <a:endParaRPr lang="en-US" sz="2800" dirty="0" smtClean="0"/>
          </a:p>
          <a:p>
            <a:pPr>
              <a:buFont typeface="Wingdings" pitchFamily="2" charset="2"/>
              <a:buChar char="§"/>
              <a:defRPr/>
            </a:pPr>
            <a:endParaRPr lang="en-US" sz="2800" dirty="0" smtClean="0"/>
          </a:p>
          <a:p>
            <a:pPr>
              <a:buFont typeface="Wingdings" pitchFamily="2" charset="2"/>
              <a:buChar char="§"/>
              <a:defRPr/>
            </a:pPr>
            <a:r>
              <a:rPr lang="en-US" sz="2800" dirty="0" smtClean="0"/>
              <a:t>2. Neoplastic variants.</a:t>
            </a:r>
          </a:p>
          <a:p>
            <a:pPr>
              <a:buFont typeface="Wingdings" pitchFamily="2" charset="2"/>
              <a:buNone/>
              <a:defRPr/>
            </a:pPr>
            <a:endParaRPr lang="en-US" sz="2800" dirty="0" smtClean="0"/>
          </a:p>
          <a:p>
            <a:pPr>
              <a:buFont typeface="Wingdings" pitchFamily="2" charset="2"/>
              <a:buChar char="§"/>
              <a:defRPr/>
            </a:pPr>
            <a:endParaRPr lang="en-US" sz="2800" dirty="0" smtClean="0"/>
          </a:p>
          <a:p>
            <a:pPr>
              <a:buFont typeface="Wingdings" pitchFamily="2" charset="2"/>
              <a:buChar char="§"/>
              <a:defRPr/>
            </a:pPr>
            <a:endParaRPr lang="en-US" sz="2800" dirty="0" smtClean="0"/>
          </a:p>
          <a:p>
            <a:pPr>
              <a:buFont typeface="Wingdings" pitchFamily="2" charset="2"/>
              <a:buChar char="§"/>
              <a:defRPr/>
            </a:pPr>
            <a:endParaRPr lang="en-US" sz="2800" dirty="0"/>
          </a:p>
        </p:txBody>
      </p:sp>
      <p:sp>
        <p:nvSpPr>
          <p:cNvPr id="37892" name="Rectangular Callout 3"/>
          <p:cNvSpPr>
            <a:spLocks noChangeArrowheads="1"/>
          </p:cNvSpPr>
          <p:nvPr/>
        </p:nvSpPr>
        <p:spPr bwMode="auto">
          <a:xfrm>
            <a:off x="279180" y="1295400"/>
            <a:ext cx="8259983" cy="1901825"/>
          </a:xfrm>
          <a:prstGeom prst="wedgeRectCallout">
            <a:avLst>
              <a:gd name="adj1" fmla="val -50014"/>
              <a:gd name="adj2" fmla="val -21514"/>
            </a:avLst>
          </a:prstGeom>
          <a:ln>
            <a:headEnd/>
            <a:tailEnd/>
          </a:ln>
        </p:spPr>
        <p:style>
          <a:lnRef idx="2">
            <a:schemeClr val="dk1"/>
          </a:lnRef>
          <a:fillRef idx="1">
            <a:schemeClr val="lt1"/>
          </a:fillRef>
          <a:effectRef idx="0">
            <a:schemeClr val="dk1"/>
          </a:effectRef>
          <a:fontRef idx="minor">
            <a:schemeClr val="dk1"/>
          </a:fontRef>
        </p:style>
        <p:txBody>
          <a:bodyPr/>
          <a:lstStyle/>
          <a:p>
            <a:pPr marL="342900" indent="-342900" algn="just" eaLnBrk="0" hangingPunct="0">
              <a:buFontTx/>
              <a:buAutoNum type="alphaLcPeriod"/>
            </a:pPr>
            <a:r>
              <a:rPr lang="en-US" sz="2000" dirty="0"/>
              <a:t>With </a:t>
            </a:r>
            <a:r>
              <a:rPr lang="en-US" sz="2000" dirty="0" smtClean="0"/>
              <a:t>non-proliferative </a:t>
            </a:r>
            <a:r>
              <a:rPr lang="en-US" sz="2000" dirty="0"/>
              <a:t>epithelial lining.</a:t>
            </a:r>
          </a:p>
          <a:p>
            <a:pPr marL="342900" indent="-342900" algn="just" eaLnBrk="0" hangingPunct="0">
              <a:buFontTx/>
              <a:buAutoNum type="alphaLcPeriod"/>
            </a:pPr>
            <a:r>
              <a:rPr lang="en-US" sz="2000" dirty="0"/>
              <a:t>With </a:t>
            </a:r>
            <a:r>
              <a:rPr lang="en-US" sz="2000" dirty="0" smtClean="0"/>
              <a:t>non-proliferative/ proliferative </a:t>
            </a:r>
            <a:r>
              <a:rPr lang="en-US" sz="2000" dirty="0"/>
              <a:t>epithelial lining </a:t>
            </a:r>
            <a:r>
              <a:rPr lang="en-US" sz="2000" dirty="0" smtClean="0"/>
              <a:t>associated </a:t>
            </a:r>
            <a:r>
              <a:rPr lang="en-US" sz="2000" dirty="0"/>
              <a:t>with </a:t>
            </a:r>
            <a:r>
              <a:rPr lang="en-US" sz="2000" dirty="0" err="1"/>
              <a:t>odontomas</a:t>
            </a:r>
            <a:r>
              <a:rPr lang="en-US" sz="2000" dirty="0"/>
              <a:t>.</a:t>
            </a:r>
          </a:p>
          <a:p>
            <a:pPr marL="342900" indent="-342900" algn="just" eaLnBrk="0" hangingPunct="0">
              <a:buFontTx/>
              <a:buAutoNum type="alphaLcPeriod"/>
            </a:pPr>
            <a:r>
              <a:rPr lang="en-US" sz="2000" dirty="0"/>
              <a:t>With proliferative epithelial lining</a:t>
            </a:r>
          </a:p>
          <a:p>
            <a:pPr marL="342900" indent="-342900" algn="just" eaLnBrk="0" hangingPunct="0">
              <a:buFontTx/>
              <a:buAutoNum type="alphaLcPeriod"/>
            </a:pPr>
            <a:r>
              <a:rPr lang="en-US" sz="2000" dirty="0"/>
              <a:t>With </a:t>
            </a:r>
            <a:r>
              <a:rPr lang="en-US" sz="2000" dirty="0" err="1"/>
              <a:t>unicystic</a:t>
            </a:r>
            <a:r>
              <a:rPr lang="en-US" sz="2000" dirty="0"/>
              <a:t>, plexiform </a:t>
            </a:r>
            <a:r>
              <a:rPr lang="en-US" sz="2000" dirty="0" err="1"/>
              <a:t>ameloblastomatous</a:t>
            </a:r>
            <a:r>
              <a:rPr lang="en-US" sz="2000" dirty="0"/>
              <a:t> </a:t>
            </a:r>
            <a:r>
              <a:rPr lang="en-US" sz="2000" dirty="0" err="1"/>
              <a:t>prolifertaion</a:t>
            </a:r>
            <a:r>
              <a:rPr lang="en-US" sz="2000" dirty="0"/>
              <a:t> of epithelial lining</a:t>
            </a:r>
          </a:p>
        </p:txBody>
      </p:sp>
      <p:sp>
        <p:nvSpPr>
          <p:cNvPr id="37893" name="Rectangular Callout 4"/>
          <p:cNvSpPr>
            <a:spLocks noChangeArrowheads="1"/>
          </p:cNvSpPr>
          <p:nvPr/>
        </p:nvSpPr>
        <p:spPr bwMode="auto">
          <a:xfrm>
            <a:off x="247650" y="3886200"/>
            <a:ext cx="8291513" cy="2811462"/>
          </a:xfrm>
          <a:prstGeom prst="wedgeRectCallout">
            <a:avLst>
              <a:gd name="adj1" fmla="val -50014"/>
              <a:gd name="adj2" fmla="val -21514"/>
            </a:avLst>
          </a:prstGeom>
          <a:ln>
            <a:headEnd/>
            <a:tailEnd/>
          </a:ln>
        </p:spPr>
        <p:style>
          <a:lnRef idx="2">
            <a:schemeClr val="dk1"/>
          </a:lnRef>
          <a:fillRef idx="1">
            <a:schemeClr val="lt1"/>
          </a:fillRef>
          <a:effectRef idx="0">
            <a:schemeClr val="dk1"/>
          </a:effectRef>
          <a:fontRef idx="minor">
            <a:schemeClr val="dk1"/>
          </a:fontRef>
        </p:style>
        <p:txBody>
          <a:bodyPr/>
          <a:lstStyle/>
          <a:p>
            <a:pPr marL="457200" indent="-457200" eaLnBrk="0" hangingPunct="0">
              <a:buFontTx/>
              <a:buAutoNum type="alphaUcPeriod"/>
            </a:pPr>
            <a:r>
              <a:rPr lang="en-US" sz="2000" dirty="0">
                <a:solidFill>
                  <a:srgbClr val="FF0000"/>
                </a:solidFill>
              </a:rPr>
              <a:t>Benign type </a:t>
            </a:r>
            <a:r>
              <a:rPr lang="en-US" sz="2000" dirty="0"/>
              <a:t>(CGCOT)</a:t>
            </a:r>
          </a:p>
          <a:p>
            <a:pPr marL="457200" indent="-457200" eaLnBrk="0" hangingPunct="0"/>
            <a:r>
              <a:rPr lang="en-US" sz="2000" dirty="0"/>
              <a:t>      </a:t>
            </a:r>
            <a:r>
              <a:rPr lang="en-US" sz="2000" dirty="0" smtClean="0"/>
              <a:t>  </a:t>
            </a:r>
            <a:r>
              <a:rPr lang="en-US" sz="2000" dirty="0"/>
              <a:t>a. Cystic subtype</a:t>
            </a:r>
          </a:p>
          <a:p>
            <a:pPr marL="457200" indent="-457200" eaLnBrk="0" hangingPunct="0"/>
            <a:r>
              <a:rPr lang="en-US" sz="2000" dirty="0"/>
              <a:t>               </a:t>
            </a:r>
            <a:r>
              <a:rPr lang="en-US" sz="2000" dirty="0" smtClean="0"/>
              <a:t>  </a:t>
            </a:r>
            <a:r>
              <a:rPr lang="el-GR" sz="2000" dirty="0" smtClean="0"/>
              <a:t>α</a:t>
            </a:r>
            <a:r>
              <a:rPr lang="en-US" sz="2000" dirty="0" smtClean="0"/>
              <a:t>. </a:t>
            </a:r>
            <a:r>
              <a:rPr lang="en-US" sz="2000" dirty="0"/>
              <a:t>SMA ex epithelial cyst lining.</a:t>
            </a:r>
          </a:p>
          <a:p>
            <a:pPr marL="457200" indent="-457200" eaLnBrk="0" hangingPunct="0"/>
            <a:r>
              <a:rPr lang="en-US" sz="2000" dirty="0"/>
              <a:t>        b. Solid subtype</a:t>
            </a:r>
          </a:p>
          <a:p>
            <a:pPr marL="457200" indent="-457200" eaLnBrk="0" hangingPunct="0"/>
            <a:r>
              <a:rPr lang="en-US" sz="2000" dirty="0"/>
              <a:t>                 </a:t>
            </a:r>
            <a:r>
              <a:rPr lang="el-GR" sz="2000" dirty="0" smtClean="0"/>
              <a:t>α</a:t>
            </a:r>
            <a:r>
              <a:rPr lang="en-US" sz="2000" dirty="0" smtClean="0"/>
              <a:t>. </a:t>
            </a:r>
            <a:r>
              <a:rPr lang="en-US" sz="2000" dirty="0"/>
              <a:t>peripheral </a:t>
            </a:r>
            <a:r>
              <a:rPr lang="en-US" sz="2000" dirty="0" err="1"/>
              <a:t>ameloblastoma</a:t>
            </a:r>
            <a:r>
              <a:rPr lang="en-US" sz="2000" dirty="0"/>
              <a:t> like</a:t>
            </a:r>
          </a:p>
          <a:p>
            <a:pPr marL="457200" indent="-457200" eaLnBrk="0" hangingPunct="0"/>
            <a:r>
              <a:rPr lang="en-US" sz="2000" dirty="0"/>
              <a:t>                 </a:t>
            </a:r>
            <a:r>
              <a:rPr lang="el-GR" sz="2000" dirty="0" smtClean="0"/>
              <a:t>β</a:t>
            </a:r>
            <a:r>
              <a:rPr lang="en-US" sz="2000" dirty="0" smtClean="0"/>
              <a:t>. </a:t>
            </a:r>
            <a:r>
              <a:rPr lang="en-US" sz="2000" dirty="0"/>
              <a:t>SMA like</a:t>
            </a:r>
          </a:p>
          <a:p>
            <a:pPr marL="457200" indent="-457200" eaLnBrk="0" hangingPunct="0">
              <a:buFontTx/>
              <a:buAutoNum type="alphaUcPeriod" startAt="2"/>
            </a:pPr>
            <a:r>
              <a:rPr lang="en-US" sz="2000" dirty="0">
                <a:solidFill>
                  <a:srgbClr val="FF0000"/>
                </a:solidFill>
              </a:rPr>
              <a:t>Malignant type</a:t>
            </a:r>
          </a:p>
          <a:p>
            <a:pPr marL="457200" indent="-457200" eaLnBrk="0" hangingPunct="0"/>
            <a:r>
              <a:rPr lang="en-US" sz="2000" dirty="0"/>
              <a:t>        a. Cystic subtype</a:t>
            </a:r>
          </a:p>
          <a:p>
            <a:pPr marL="457200" indent="-457200" eaLnBrk="0" hangingPunct="0"/>
            <a:r>
              <a:rPr lang="en-US" sz="2000" dirty="0"/>
              <a:t>        b. Solid subtype</a:t>
            </a:r>
          </a:p>
        </p:txBody>
      </p:sp>
    </p:spTree>
    <p:extLst>
      <p:ext uri="{BB962C8B-B14F-4D97-AF65-F5344CB8AC3E}">
        <p14:creationId xmlns="" xmlns:p14="http://schemas.microsoft.com/office/powerpoint/2010/main" val="186122328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228600" y="1524000"/>
            <a:ext cx="8458200" cy="4724400"/>
          </a:xfrm>
        </p:spPr>
        <p:txBody>
          <a:bodyPr/>
          <a:lstStyle/>
          <a:p>
            <a:pPr algn="just"/>
            <a:r>
              <a:rPr lang="en-US" sz="2600" dirty="0" smtClean="0"/>
              <a:t>For the frequent presence of enamel hypoplasia with </a:t>
            </a:r>
            <a:r>
              <a:rPr lang="en-US" sz="2600" dirty="0" err="1" smtClean="0"/>
              <a:t>dentigerous</a:t>
            </a:r>
            <a:r>
              <a:rPr lang="en-US" sz="2600" dirty="0" smtClean="0"/>
              <a:t> cyst, </a:t>
            </a:r>
            <a:r>
              <a:rPr lang="en-US" sz="2600" dirty="0" smtClean="0">
                <a:solidFill>
                  <a:srgbClr val="FF0000"/>
                </a:solidFill>
              </a:rPr>
              <a:t>Shear</a:t>
            </a:r>
            <a:r>
              <a:rPr lang="en-US" sz="2600" dirty="0" smtClean="0"/>
              <a:t> concluded that the presence of foci of enamel hypoplasia diminish the adherence of the reduced enamel epithelium to the crown of the tooth,</a:t>
            </a:r>
          </a:p>
          <a:p>
            <a:pPr algn="just"/>
            <a:endParaRPr lang="en-US" sz="2600" dirty="0"/>
          </a:p>
          <a:p>
            <a:pPr algn="just"/>
            <a:r>
              <a:rPr lang="en-US" sz="2600" dirty="0" smtClean="0"/>
              <a:t>provides the starting point for the development of the cyst.</a:t>
            </a:r>
          </a:p>
        </p:txBody>
      </p:sp>
      <p:cxnSp>
        <p:nvCxnSpPr>
          <p:cNvPr id="3" name="Straight Arrow Connector 2"/>
          <p:cNvCxnSpPr/>
          <p:nvPr/>
        </p:nvCxnSpPr>
        <p:spPr>
          <a:xfrm>
            <a:off x="4343400" y="3352800"/>
            <a:ext cx="0" cy="762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57183238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54013"/>
            <a:ext cx="8305800" cy="6351587"/>
          </a:xfrm>
        </p:spPr>
        <p:txBody>
          <a:bodyPr>
            <a:noAutofit/>
          </a:bodyPr>
          <a:lstStyle/>
          <a:p>
            <a:pPr eaLnBrk="1" hangingPunct="1">
              <a:buFont typeface="Wingdings" pitchFamily="2" charset="2"/>
              <a:buNone/>
              <a:defRPr/>
            </a:pPr>
            <a:r>
              <a:rPr lang="en-US" sz="2800" dirty="0" smtClean="0">
                <a:solidFill>
                  <a:srgbClr val="FFFF00"/>
                </a:solidFill>
              </a:rPr>
              <a:t>CLINICAL FEATURES:</a:t>
            </a:r>
          </a:p>
          <a:p>
            <a:pPr eaLnBrk="1" hangingPunct="1">
              <a:buFont typeface="Wingdings" pitchFamily="2" charset="2"/>
              <a:buNone/>
              <a:defRPr/>
            </a:pPr>
            <a:endParaRPr lang="en-US" sz="2400" dirty="0" smtClean="0">
              <a:solidFill>
                <a:srgbClr val="FFFF00"/>
              </a:solidFill>
            </a:endParaRPr>
          </a:p>
          <a:p>
            <a:pPr eaLnBrk="1" hangingPunct="1">
              <a:buFont typeface="Wingdings" pitchFamily="2" charset="2"/>
              <a:buChar char="§"/>
              <a:defRPr/>
            </a:pPr>
            <a:r>
              <a:rPr lang="en-US" sz="2400" dirty="0" err="1" smtClean="0"/>
              <a:t>Intraosseous</a:t>
            </a:r>
            <a:r>
              <a:rPr lang="en-US" sz="2400" dirty="0" smtClean="0"/>
              <a:t> variant: bony hard swelling of the jaw.</a:t>
            </a:r>
          </a:p>
          <a:p>
            <a:pPr eaLnBrk="1" hangingPunct="1">
              <a:buFont typeface="Wingdings" pitchFamily="2" charset="2"/>
              <a:buChar char="§"/>
              <a:defRPr/>
            </a:pPr>
            <a:r>
              <a:rPr lang="en-US" sz="2400" dirty="0" err="1" smtClean="0"/>
              <a:t>Extraosseous</a:t>
            </a:r>
            <a:r>
              <a:rPr lang="en-US" sz="2400" dirty="0" smtClean="0"/>
              <a:t> variant: local gingival growths.</a:t>
            </a:r>
          </a:p>
          <a:p>
            <a:pPr eaLnBrk="1" hangingPunct="1">
              <a:buFont typeface="Wingdings" pitchFamily="2" charset="2"/>
              <a:buChar char="§"/>
              <a:defRPr/>
            </a:pPr>
            <a:r>
              <a:rPr lang="en-US" sz="2400" dirty="0" smtClean="0"/>
              <a:t>Symptomless.</a:t>
            </a:r>
          </a:p>
          <a:p>
            <a:pPr eaLnBrk="1" hangingPunct="1">
              <a:buFont typeface="Wingdings" pitchFamily="2" charset="2"/>
              <a:buNone/>
              <a:defRPr/>
            </a:pPr>
            <a:endParaRPr lang="en-US" sz="2400" dirty="0" smtClean="0"/>
          </a:p>
          <a:p>
            <a:pPr eaLnBrk="1" hangingPunct="1">
              <a:buFont typeface="Wingdings" pitchFamily="2" charset="2"/>
              <a:buNone/>
              <a:defRPr/>
            </a:pPr>
            <a:r>
              <a:rPr lang="en-US" sz="2400" dirty="0" smtClean="0"/>
              <a:t>AGE:     </a:t>
            </a:r>
            <a:r>
              <a:rPr lang="en-US" sz="2400" dirty="0" smtClean="0">
                <a:solidFill>
                  <a:srgbClr val="FFFF00"/>
                </a:solidFill>
              </a:rPr>
              <a:t>Cystic variant</a:t>
            </a:r>
            <a:r>
              <a:rPr lang="en-US" sz="2400" dirty="0" smtClean="0"/>
              <a:t>: 2</a:t>
            </a:r>
            <a:r>
              <a:rPr lang="en-US" sz="2400" baseline="30000" dirty="0" smtClean="0"/>
              <a:t>nd</a:t>
            </a:r>
            <a:r>
              <a:rPr lang="en-US" sz="2400" dirty="0" smtClean="0"/>
              <a:t> and 6</a:t>
            </a:r>
            <a:r>
              <a:rPr lang="en-US" sz="2400" baseline="30000" dirty="0" smtClean="0"/>
              <a:t>th</a:t>
            </a:r>
            <a:r>
              <a:rPr lang="en-US" sz="2400" dirty="0" smtClean="0"/>
              <a:t> decade.</a:t>
            </a:r>
          </a:p>
          <a:p>
            <a:pPr eaLnBrk="1" hangingPunct="1">
              <a:buFont typeface="Wingdings" pitchFamily="2" charset="2"/>
              <a:buNone/>
              <a:defRPr/>
            </a:pPr>
            <a:r>
              <a:rPr lang="en-US" sz="2400" dirty="0" smtClean="0"/>
              <a:t>              </a:t>
            </a:r>
            <a:r>
              <a:rPr lang="en-US" sz="2400" dirty="0" smtClean="0">
                <a:solidFill>
                  <a:srgbClr val="FFFF00"/>
                </a:solidFill>
              </a:rPr>
              <a:t>Neoplastic variant</a:t>
            </a:r>
            <a:r>
              <a:rPr lang="en-US" sz="2400" dirty="0" smtClean="0"/>
              <a:t>: Mean age of 62 years.</a:t>
            </a:r>
          </a:p>
          <a:p>
            <a:pPr eaLnBrk="1" hangingPunct="1">
              <a:buFont typeface="Wingdings" pitchFamily="2" charset="2"/>
              <a:buNone/>
              <a:defRPr/>
            </a:pPr>
            <a:r>
              <a:rPr lang="en-US" sz="2400" dirty="0" smtClean="0"/>
              <a:t>              </a:t>
            </a:r>
            <a:r>
              <a:rPr lang="en-US" sz="2400" dirty="0" smtClean="0">
                <a:solidFill>
                  <a:srgbClr val="FFFF00"/>
                </a:solidFill>
              </a:rPr>
              <a:t>Peripheral</a:t>
            </a:r>
            <a:r>
              <a:rPr lang="en-US" sz="2400" dirty="0" smtClean="0"/>
              <a:t>: 53.8 years.</a:t>
            </a:r>
          </a:p>
          <a:p>
            <a:pPr eaLnBrk="1" hangingPunct="1">
              <a:buFont typeface="Wingdings" pitchFamily="2" charset="2"/>
              <a:buNone/>
              <a:defRPr/>
            </a:pPr>
            <a:endParaRPr lang="en-US" sz="2400" dirty="0"/>
          </a:p>
          <a:p>
            <a:pPr algn="just">
              <a:buNone/>
              <a:defRPr/>
            </a:pPr>
            <a:r>
              <a:rPr lang="en-US" sz="2400" dirty="0"/>
              <a:t>Gender: COC’s  with </a:t>
            </a:r>
            <a:r>
              <a:rPr lang="en-US" sz="2400" dirty="0" err="1"/>
              <a:t>odontomas</a:t>
            </a:r>
            <a:r>
              <a:rPr lang="en-US" sz="2400" dirty="0"/>
              <a:t> M:F-   1.5 :1</a:t>
            </a:r>
          </a:p>
          <a:p>
            <a:pPr algn="just">
              <a:buNone/>
              <a:defRPr/>
            </a:pPr>
            <a:r>
              <a:rPr lang="en-US" sz="2400" dirty="0"/>
              <a:t>                      without </a:t>
            </a:r>
            <a:r>
              <a:rPr lang="en-US" sz="2400" dirty="0" err="1"/>
              <a:t>odontomas</a:t>
            </a:r>
            <a:r>
              <a:rPr lang="en-US" sz="2400" dirty="0"/>
              <a:t> M:F-   1: 1.9</a:t>
            </a:r>
          </a:p>
          <a:p>
            <a:pPr algn="just">
              <a:buNone/>
              <a:defRPr/>
            </a:pPr>
            <a:r>
              <a:rPr lang="en-US" sz="2400" dirty="0"/>
              <a:t>LOCATION: Maxilla&gt;Mandible (C-PM region</a:t>
            </a:r>
            <a:r>
              <a:rPr lang="en-US" sz="2400" dirty="0" smtClean="0"/>
              <a:t>)</a:t>
            </a:r>
            <a:endParaRPr lang="en-US" sz="2400" dirty="0"/>
          </a:p>
          <a:p>
            <a:pPr algn="just">
              <a:buFont typeface="Wingdings" pitchFamily="2" charset="2"/>
              <a:buChar char="§"/>
              <a:defRPr/>
            </a:pPr>
            <a:r>
              <a:rPr lang="en-US" sz="2400" dirty="0"/>
              <a:t>79% CENTRAL,  21% PERIPHERAL.</a:t>
            </a:r>
          </a:p>
          <a:p>
            <a:pPr eaLnBrk="1" hangingPunct="1">
              <a:buFont typeface="Wingdings" pitchFamily="2" charset="2"/>
              <a:buNone/>
              <a:defRPr/>
            </a:pPr>
            <a:endParaRPr lang="en-US" sz="2400" dirty="0"/>
          </a:p>
        </p:txBody>
      </p:sp>
    </p:spTree>
    <p:extLst>
      <p:ext uri="{BB962C8B-B14F-4D97-AF65-F5344CB8AC3E}">
        <p14:creationId xmlns="" xmlns:p14="http://schemas.microsoft.com/office/powerpoint/2010/main" val="2761031019"/>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5334000" cy="6370637"/>
          </a:xfrm>
        </p:spPr>
        <p:txBody>
          <a:bodyPr>
            <a:normAutofit fontScale="92500" lnSpcReduction="10000"/>
          </a:bodyPr>
          <a:lstStyle/>
          <a:p>
            <a:pPr algn="just" eaLnBrk="1" hangingPunct="1">
              <a:buFont typeface="Wingdings" pitchFamily="2" charset="2"/>
              <a:buNone/>
              <a:defRPr/>
            </a:pPr>
            <a:r>
              <a:rPr lang="en-US" sz="3000" dirty="0" smtClean="0">
                <a:solidFill>
                  <a:srgbClr val="FFFF00"/>
                </a:solidFill>
              </a:rPr>
              <a:t>RADIOGRAPHIC  FEATURES:</a:t>
            </a:r>
          </a:p>
          <a:p>
            <a:pPr algn="just" eaLnBrk="1" hangingPunct="1">
              <a:buFont typeface="Wingdings" pitchFamily="2" charset="2"/>
              <a:buNone/>
              <a:defRPr/>
            </a:pPr>
            <a:endParaRPr lang="en-US" sz="3000" dirty="0" smtClean="0">
              <a:solidFill>
                <a:srgbClr val="FF0000"/>
              </a:solidFill>
            </a:endParaRPr>
          </a:p>
          <a:p>
            <a:pPr algn="just" eaLnBrk="1" hangingPunct="1">
              <a:buFont typeface="Wingdings" pitchFamily="2" charset="2"/>
              <a:buChar char="§"/>
              <a:defRPr/>
            </a:pPr>
            <a:r>
              <a:rPr lang="en-US" sz="2800" dirty="0" err="1" smtClean="0"/>
              <a:t>Uni</a:t>
            </a:r>
            <a:r>
              <a:rPr lang="en-US" sz="2800" dirty="0" smtClean="0"/>
              <a:t>/</a:t>
            </a:r>
            <a:r>
              <a:rPr lang="en-US" sz="2800" dirty="0" err="1" smtClean="0"/>
              <a:t>Multilocular</a:t>
            </a:r>
            <a:r>
              <a:rPr lang="en-US" sz="2800" dirty="0" smtClean="0"/>
              <a:t> radiolucency.</a:t>
            </a:r>
          </a:p>
          <a:p>
            <a:pPr algn="just" eaLnBrk="1" hangingPunct="1">
              <a:buFont typeface="Wingdings" pitchFamily="2" charset="2"/>
              <a:buChar char="§"/>
              <a:defRPr/>
            </a:pPr>
            <a:endParaRPr lang="en-US" sz="2800" dirty="0" smtClean="0"/>
          </a:p>
          <a:p>
            <a:pPr algn="just" eaLnBrk="1" hangingPunct="1">
              <a:buFont typeface="Wingdings" pitchFamily="2" charset="2"/>
              <a:buChar char="§"/>
              <a:defRPr/>
            </a:pPr>
            <a:r>
              <a:rPr lang="en-US" sz="2800" dirty="0" smtClean="0"/>
              <a:t>Radio-opaque masses may be seen in cases associated with </a:t>
            </a:r>
            <a:r>
              <a:rPr lang="en-US" sz="2800" dirty="0" err="1" smtClean="0"/>
              <a:t>odontomas</a:t>
            </a:r>
            <a:r>
              <a:rPr lang="en-US" sz="2800" dirty="0" smtClean="0"/>
              <a:t>.</a:t>
            </a:r>
          </a:p>
          <a:p>
            <a:pPr algn="just" eaLnBrk="1" hangingPunct="1">
              <a:buFont typeface="Wingdings" pitchFamily="2" charset="2"/>
              <a:buChar char="§"/>
              <a:defRPr/>
            </a:pPr>
            <a:endParaRPr lang="en-US" sz="2800" dirty="0" smtClean="0"/>
          </a:p>
          <a:p>
            <a:pPr algn="just" eaLnBrk="1" hangingPunct="1">
              <a:buFont typeface="Wingdings" pitchFamily="2" charset="2"/>
              <a:buChar char="§"/>
              <a:defRPr/>
            </a:pPr>
            <a:r>
              <a:rPr lang="en-US" sz="2800" dirty="0" smtClean="0"/>
              <a:t>Root </a:t>
            </a:r>
            <a:r>
              <a:rPr lang="en-US" sz="2800" dirty="0" err="1" smtClean="0"/>
              <a:t>resorption</a:t>
            </a:r>
            <a:r>
              <a:rPr lang="en-US" sz="2800" dirty="0" smtClean="0"/>
              <a:t> and divergence.</a:t>
            </a:r>
          </a:p>
          <a:p>
            <a:pPr algn="just" eaLnBrk="1" hangingPunct="1">
              <a:buFont typeface="Wingdings" pitchFamily="2" charset="2"/>
              <a:buChar char="§"/>
              <a:defRPr/>
            </a:pPr>
            <a:endParaRPr lang="en-US" sz="2800" dirty="0" smtClean="0"/>
          </a:p>
          <a:p>
            <a:pPr algn="just" eaLnBrk="1" hangingPunct="1">
              <a:buFont typeface="Wingdings" pitchFamily="2" charset="2"/>
              <a:buChar char="§"/>
              <a:defRPr/>
            </a:pPr>
            <a:r>
              <a:rPr lang="en-US" sz="2800" dirty="0" smtClean="0"/>
              <a:t>Associated with </a:t>
            </a:r>
            <a:r>
              <a:rPr lang="en-US" sz="2800" dirty="0" err="1" smtClean="0"/>
              <a:t>unerupted</a:t>
            </a:r>
            <a:r>
              <a:rPr lang="en-US" sz="2800" dirty="0" smtClean="0"/>
              <a:t> tooth in 1/3</a:t>
            </a:r>
            <a:r>
              <a:rPr lang="en-US" sz="2800" baseline="30000" dirty="0" smtClean="0"/>
              <a:t>rd</a:t>
            </a:r>
            <a:r>
              <a:rPr lang="en-US" sz="2800" dirty="0" smtClean="0"/>
              <a:t> cases.</a:t>
            </a:r>
          </a:p>
          <a:p>
            <a:pPr algn="just" eaLnBrk="1" hangingPunct="1">
              <a:buFont typeface="Wingdings" pitchFamily="2" charset="2"/>
              <a:buChar char="§"/>
              <a:defRPr/>
            </a:pPr>
            <a:endParaRPr lang="en-US" sz="2800" dirty="0" smtClean="0"/>
          </a:p>
          <a:p>
            <a:pPr algn="just" eaLnBrk="1" hangingPunct="1">
              <a:buFont typeface="Wingdings" pitchFamily="2" charset="2"/>
              <a:buChar char="§"/>
              <a:defRPr/>
            </a:pPr>
            <a:r>
              <a:rPr lang="en-US" sz="2800" dirty="0" smtClean="0"/>
              <a:t>Peripheral lesions show </a:t>
            </a:r>
            <a:r>
              <a:rPr lang="en-US" sz="2800" dirty="0" err="1" smtClean="0"/>
              <a:t>saucerization</a:t>
            </a:r>
            <a:r>
              <a:rPr lang="en-US" sz="2800" dirty="0" smtClean="0"/>
              <a:t> of bone.</a:t>
            </a:r>
            <a:endParaRPr lang="en-US" sz="2800" dirty="0"/>
          </a:p>
        </p:txBody>
      </p:sp>
      <p:pic>
        <p:nvPicPr>
          <p:cNvPr id="4" name="Picture 2" descr="4-011.jpg"/>
          <p:cNvPicPr>
            <a:picLocks noChangeAspect="1"/>
          </p:cNvPicPr>
          <p:nvPr/>
        </p:nvPicPr>
        <p:blipFill>
          <a:blip r:embed="rId2">
            <a:extLst>
              <a:ext uri="{28A0092B-C50C-407E-A947-70E740481C1C}">
                <a14:useLocalDpi xmlns="" xmlns:a14="http://schemas.microsoft.com/office/drawing/2010/main" val="0"/>
              </a:ext>
            </a:extLst>
          </a:blip>
          <a:srcRect l="19861" r="21368" b="22614"/>
          <a:stretch>
            <a:fillRect/>
          </a:stretch>
        </p:blipFill>
        <p:spPr bwMode="auto">
          <a:xfrm>
            <a:off x="5697538" y="3352800"/>
            <a:ext cx="32766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8" descr="gr1-midi"/>
          <p:cNvPicPr>
            <a:picLocks noChangeAspect="1" noChangeArrowheads="1"/>
          </p:cNvPicPr>
          <p:nvPr/>
        </p:nvPicPr>
        <p:blipFill rotWithShape="1">
          <a:blip r:embed="rId3">
            <a:extLst>
              <a:ext uri="{28A0092B-C50C-407E-A947-70E740481C1C}">
                <a14:useLocalDpi xmlns="" xmlns:a14="http://schemas.microsoft.com/office/drawing/2010/main" val="0"/>
              </a:ext>
            </a:extLst>
          </a:blip>
          <a:srcRect b="9927"/>
          <a:stretch/>
        </p:blipFill>
        <p:spPr bwMode="auto">
          <a:xfrm>
            <a:off x="5715000" y="152400"/>
            <a:ext cx="3259138" cy="3200400"/>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06971822"/>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6553200" cy="1143001"/>
          </a:xfrm>
        </p:spPr>
        <p:txBody>
          <a:bodyPr/>
          <a:lstStyle/>
          <a:p>
            <a:pPr eaLnBrk="1" hangingPunct="1">
              <a:defRPr/>
            </a:pPr>
            <a:r>
              <a:rPr lang="en-US" sz="2800" b="0" dirty="0" smtClean="0">
                <a:solidFill>
                  <a:srgbClr val="FFFF00"/>
                </a:solidFill>
                <a:latin typeface="+mn-lt"/>
              </a:rPr>
              <a:t>RADIOGRAPHIC FEATURES</a:t>
            </a:r>
            <a:endParaRPr lang="en-US" sz="2800" b="0" dirty="0">
              <a:solidFill>
                <a:srgbClr val="FFFF00"/>
              </a:solidFill>
              <a:latin typeface="+mn-lt"/>
            </a:endParaRPr>
          </a:p>
        </p:txBody>
      </p:sp>
      <p:pic>
        <p:nvPicPr>
          <p:cNvPr id="51204" name="Picture 3"/>
          <p:cNvPicPr>
            <a:picLocks noChangeAspect="1" noChangeArrowheads="1"/>
          </p:cNvPicPr>
          <p:nvPr/>
        </p:nvPicPr>
        <p:blipFill rotWithShape="1">
          <a:blip r:embed="rId2">
            <a:lum bright="-10000" contrast="40000"/>
          </a:blip>
          <a:srcRect b="3144"/>
          <a:stretch/>
        </p:blipFill>
        <p:spPr bwMode="auto">
          <a:xfrm>
            <a:off x="4568824" y="1174421"/>
            <a:ext cx="3897313" cy="53787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3"/>
          <p:cNvPicPr>
            <a:picLocks noChangeAspect="1" noChangeArrowheads="1"/>
          </p:cNvPicPr>
          <p:nvPr/>
        </p:nvPicPr>
        <p:blipFill rotWithShape="1">
          <a:blip r:embed="rId3"/>
          <a:srcRect l="9497" t="14083" r="52514" b="19398"/>
          <a:stretch/>
        </p:blipFill>
        <p:spPr bwMode="auto">
          <a:xfrm>
            <a:off x="304800" y="1174422"/>
            <a:ext cx="4038600" cy="5378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530980587"/>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2743200" y="381000"/>
            <a:ext cx="3200400" cy="682625"/>
          </a:xfrm>
        </p:spPr>
        <p:txBody>
          <a:bodyPr/>
          <a:lstStyle/>
          <a:p>
            <a:pPr eaLnBrk="1" hangingPunct="1">
              <a:defRPr/>
            </a:pPr>
            <a:r>
              <a:rPr lang="en-US" sz="2800" b="0" dirty="0" smtClean="0">
                <a:solidFill>
                  <a:srgbClr val="FFFF00"/>
                </a:solidFill>
                <a:latin typeface="+mn-lt"/>
              </a:rPr>
              <a:t>PATHOGENESIS </a:t>
            </a:r>
          </a:p>
        </p:txBody>
      </p:sp>
      <p:sp>
        <p:nvSpPr>
          <p:cNvPr id="75779" name="Content Placeholder 2"/>
          <p:cNvSpPr>
            <a:spLocks noGrp="1"/>
          </p:cNvSpPr>
          <p:nvPr>
            <p:ph idx="1"/>
          </p:nvPr>
        </p:nvSpPr>
        <p:spPr>
          <a:xfrm>
            <a:off x="0" y="1447800"/>
            <a:ext cx="9144000" cy="5334000"/>
          </a:xfrm>
        </p:spPr>
        <p:txBody>
          <a:bodyPr>
            <a:normAutofit lnSpcReduction="10000"/>
          </a:bodyPr>
          <a:lstStyle/>
          <a:p>
            <a:pPr algn="just" eaLnBrk="1" hangingPunct="1">
              <a:buFont typeface="Wingdings" pitchFamily="2" charset="2"/>
              <a:buChar char="§"/>
              <a:defRPr/>
            </a:pPr>
            <a:r>
              <a:rPr lang="en-US" sz="2800" dirty="0" smtClean="0"/>
              <a:t>The epithelial lining of a calcifying </a:t>
            </a:r>
            <a:r>
              <a:rPr lang="en-US" sz="2800" dirty="0" err="1" smtClean="0"/>
              <a:t>odontogenic</a:t>
            </a:r>
            <a:r>
              <a:rPr lang="en-US" sz="2800" dirty="0" smtClean="0"/>
              <a:t> cyst a has the ability to induce the formation of dental tissues in the adjacent connective tissue wall</a:t>
            </a:r>
          </a:p>
          <a:p>
            <a:pPr algn="just" eaLnBrk="1" hangingPunct="1">
              <a:buFont typeface="Wingdings" pitchFamily="2" charset="2"/>
              <a:buChar char="§"/>
              <a:defRPr/>
            </a:pPr>
            <a:endParaRPr lang="en-US" sz="2800" dirty="0" smtClean="0"/>
          </a:p>
          <a:p>
            <a:pPr algn="just" eaLnBrk="1" hangingPunct="1">
              <a:buFont typeface="Wingdings" pitchFamily="2" charset="2"/>
              <a:buChar char="§"/>
              <a:defRPr/>
            </a:pPr>
            <a:r>
              <a:rPr lang="en-US" sz="2800" dirty="0" err="1" smtClean="0"/>
              <a:t>Praetorius</a:t>
            </a:r>
            <a:r>
              <a:rPr lang="en-US" sz="2800" dirty="0" smtClean="0"/>
              <a:t> et al (1981) concluded that the COC was a </a:t>
            </a:r>
            <a:r>
              <a:rPr lang="en-US" sz="2800" dirty="0" err="1" smtClean="0"/>
              <a:t>unicystic</a:t>
            </a:r>
            <a:r>
              <a:rPr lang="en-US" sz="2800" dirty="0" smtClean="0"/>
              <a:t> process that developed from reduced enamel epithelium or remnants of odontogenic epithelium in the follicle, gingival tissue or bone.</a:t>
            </a:r>
          </a:p>
          <a:p>
            <a:pPr algn="just" eaLnBrk="1" hangingPunct="1">
              <a:buFont typeface="Wingdings" pitchFamily="2" charset="2"/>
              <a:buChar char="§"/>
              <a:defRPr/>
            </a:pPr>
            <a:endParaRPr lang="en-US" sz="2800" dirty="0" smtClean="0"/>
          </a:p>
          <a:p>
            <a:r>
              <a:rPr lang="en-US" sz="2800" dirty="0">
                <a:solidFill>
                  <a:srgbClr val="FFFF00"/>
                </a:solidFill>
              </a:rPr>
              <a:t>Origin: </a:t>
            </a:r>
            <a:r>
              <a:rPr lang="en-US" sz="2800" dirty="0"/>
              <a:t>central </a:t>
            </a:r>
            <a:r>
              <a:rPr lang="en-US" sz="2800" dirty="0" err="1"/>
              <a:t>coc</a:t>
            </a:r>
            <a:r>
              <a:rPr lang="en-US" sz="2800" dirty="0"/>
              <a:t>: </a:t>
            </a:r>
            <a:r>
              <a:rPr lang="en-US" sz="2800" dirty="0" err="1"/>
              <a:t>frm</a:t>
            </a:r>
            <a:r>
              <a:rPr lang="en-US" sz="2800" dirty="0"/>
              <a:t> REE or remnants of </a:t>
            </a:r>
            <a:r>
              <a:rPr lang="en-US" sz="2800" dirty="0" err="1" smtClean="0"/>
              <a:t>odonto</a:t>
            </a:r>
            <a:r>
              <a:rPr lang="en-US" sz="2800" dirty="0" smtClean="0"/>
              <a:t> </a:t>
            </a:r>
            <a:r>
              <a:rPr lang="en-US" sz="2800" dirty="0" err="1"/>
              <a:t>epi</a:t>
            </a:r>
            <a:r>
              <a:rPr lang="en-US" sz="2800" dirty="0"/>
              <a:t> </a:t>
            </a:r>
          </a:p>
          <a:p>
            <a:r>
              <a:rPr lang="en-US" sz="2800" dirty="0" smtClean="0"/>
              <a:t>peripheral </a:t>
            </a:r>
            <a:r>
              <a:rPr lang="en-US" sz="2800" dirty="0" err="1"/>
              <a:t>coc</a:t>
            </a:r>
            <a:r>
              <a:rPr lang="en-US" sz="2800" dirty="0"/>
              <a:t>: </a:t>
            </a:r>
            <a:r>
              <a:rPr lang="en-US" sz="2800" dirty="0" err="1"/>
              <a:t>frm</a:t>
            </a:r>
            <a:r>
              <a:rPr lang="en-US" sz="2800" dirty="0"/>
              <a:t> remnants of d. lamina or </a:t>
            </a:r>
            <a:r>
              <a:rPr lang="en-US" sz="2800" dirty="0" err="1"/>
              <a:t>frm</a:t>
            </a:r>
            <a:r>
              <a:rPr lang="en-US" sz="2800" dirty="0"/>
              <a:t> surface </a:t>
            </a:r>
            <a:r>
              <a:rPr lang="en-US" sz="2800" dirty="0" err="1"/>
              <a:t>epi</a:t>
            </a:r>
            <a:endParaRPr lang="en-US" sz="2800" dirty="0" smtClean="0"/>
          </a:p>
          <a:p>
            <a:pPr algn="just" eaLnBrk="1" hangingPunct="1">
              <a:buFont typeface="Wingdings" pitchFamily="2" charset="2"/>
              <a:buChar char="§"/>
              <a:defRPr/>
            </a:pPr>
            <a:endParaRPr lang="en-US" sz="2800" dirty="0" smtClean="0"/>
          </a:p>
          <a:p>
            <a:pPr algn="just" eaLnBrk="1" hangingPunct="1">
              <a:buFont typeface="Wingdings" pitchFamily="2" charset="2"/>
              <a:buChar char="§"/>
              <a:defRPr/>
            </a:pPr>
            <a:endParaRPr lang="en-US" sz="2800" dirty="0" smtClean="0"/>
          </a:p>
          <a:p>
            <a:pPr algn="just" eaLnBrk="1" hangingPunct="1">
              <a:buFont typeface="Wingdings" pitchFamily="2" charset="2"/>
              <a:buChar char="§"/>
              <a:defRPr/>
            </a:pPr>
            <a:endParaRPr lang="en-US" sz="2800" dirty="0" smtClean="0"/>
          </a:p>
        </p:txBody>
      </p:sp>
    </p:spTree>
    <p:extLst>
      <p:ext uri="{BB962C8B-B14F-4D97-AF65-F5344CB8AC3E}">
        <p14:creationId xmlns="" xmlns:p14="http://schemas.microsoft.com/office/powerpoint/2010/main" val="1910602989"/>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229600" cy="6248400"/>
          </a:xfrm>
        </p:spPr>
        <p:txBody>
          <a:bodyPr>
            <a:normAutofit fontScale="92500" lnSpcReduction="10000"/>
          </a:bodyPr>
          <a:lstStyle/>
          <a:p>
            <a:pPr>
              <a:buFont typeface="Wingdings" pitchFamily="2" charset="2"/>
              <a:buNone/>
              <a:defRPr/>
            </a:pPr>
            <a:r>
              <a:rPr lang="en-US" sz="2800" dirty="0" smtClean="0"/>
              <a:t>According to the 1992 WHO classification the COC is:</a:t>
            </a:r>
          </a:p>
          <a:p>
            <a:pPr algn="ctr">
              <a:buFont typeface="Wingdings" pitchFamily="2" charset="2"/>
              <a:buNone/>
              <a:defRPr/>
            </a:pPr>
            <a:endParaRPr lang="en-US" sz="2800" dirty="0" smtClean="0"/>
          </a:p>
          <a:p>
            <a:pPr algn="ctr">
              <a:buFont typeface="Wingdings" pitchFamily="2" charset="2"/>
              <a:buNone/>
              <a:defRPr/>
            </a:pPr>
            <a:endParaRPr lang="en-US" sz="2800" dirty="0" smtClean="0"/>
          </a:p>
          <a:p>
            <a:pPr algn="just">
              <a:buFont typeface="Wingdings" pitchFamily="2" charset="2"/>
              <a:buNone/>
              <a:defRPr/>
            </a:pPr>
            <a:r>
              <a:rPr lang="en-US" sz="2800" dirty="0" smtClean="0"/>
              <a:t> “A cystic lesion in which the epithelial lining shows a well-defined </a:t>
            </a:r>
            <a:r>
              <a:rPr lang="en-US" sz="2800" dirty="0" smtClean="0">
                <a:solidFill>
                  <a:srgbClr val="FFFF00"/>
                </a:solidFill>
              </a:rPr>
              <a:t>basal layer of columnar cells</a:t>
            </a:r>
            <a:r>
              <a:rPr lang="en-US" sz="2800" dirty="0" smtClean="0"/>
              <a:t>, an overlying layer that is often many cells thick and that may resemble </a:t>
            </a:r>
            <a:r>
              <a:rPr lang="en-US" sz="2800" dirty="0" smtClean="0">
                <a:solidFill>
                  <a:srgbClr val="FFFF00"/>
                </a:solidFill>
              </a:rPr>
              <a:t>stellate reticulum</a:t>
            </a:r>
            <a:r>
              <a:rPr lang="en-US" sz="2800" dirty="0" smtClean="0"/>
              <a:t>, and masses of </a:t>
            </a:r>
            <a:r>
              <a:rPr lang="en-US" sz="2800" dirty="0" smtClean="0">
                <a:solidFill>
                  <a:srgbClr val="FF0000"/>
                </a:solidFill>
              </a:rPr>
              <a:t>'ghost‘ cells </a:t>
            </a:r>
            <a:r>
              <a:rPr lang="en-US" sz="2800" dirty="0" smtClean="0"/>
              <a:t>that may be in the epithelial cyst lining or in the fibrous capsule. </a:t>
            </a:r>
          </a:p>
          <a:p>
            <a:pPr algn="just">
              <a:buFont typeface="Wingdings" pitchFamily="2" charset="2"/>
              <a:buNone/>
              <a:defRPr/>
            </a:pPr>
            <a:endParaRPr lang="en-US" sz="2800" dirty="0"/>
          </a:p>
          <a:p>
            <a:pPr algn="just">
              <a:buFont typeface="Wingdings" pitchFamily="2" charset="2"/>
              <a:buNone/>
              <a:defRPr/>
            </a:pPr>
            <a:r>
              <a:rPr lang="en-US" sz="2800" dirty="0" smtClean="0"/>
              <a:t>The 'ghost' epithelial cells may become </a:t>
            </a:r>
            <a:r>
              <a:rPr lang="en-US" sz="2800" dirty="0" smtClean="0">
                <a:solidFill>
                  <a:srgbClr val="FFFF00"/>
                </a:solidFill>
              </a:rPr>
              <a:t>calcified. Dysplastic dentin </a:t>
            </a:r>
            <a:r>
              <a:rPr lang="en-US" sz="2800" dirty="0" smtClean="0"/>
              <a:t>may be laid down adjacent to the basal layer of the epithelium. and in some instances the cyst is associated with an area of more extensive dental hard tissue formation resembling that of a complex or a compound </a:t>
            </a:r>
            <a:r>
              <a:rPr lang="en-US" sz="2800" dirty="0" err="1" smtClean="0"/>
              <a:t>odontoma</a:t>
            </a:r>
            <a:r>
              <a:rPr lang="en-US" sz="2800" dirty="0" smtClean="0"/>
              <a:t>."</a:t>
            </a:r>
            <a:endParaRPr lang="en-US" sz="2800" dirty="0"/>
          </a:p>
        </p:txBody>
      </p:sp>
    </p:spTree>
    <p:extLst>
      <p:ext uri="{BB962C8B-B14F-4D97-AF65-F5344CB8AC3E}">
        <p14:creationId xmlns="" xmlns:p14="http://schemas.microsoft.com/office/powerpoint/2010/main" val="3250346571"/>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1409700" y="381000"/>
            <a:ext cx="6477000" cy="762000"/>
          </a:xfrm>
        </p:spPr>
        <p:txBody>
          <a:bodyPr>
            <a:normAutofit/>
          </a:bodyPr>
          <a:lstStyle/>
          <a:p>
            <a:pPr algn="ctr" eaLnBrk="1" hangingPunct="1">
              <a:defRPr/>
            </a:pPr>
            <a:r>
              <a:rPr lang="en-US" sz="3600" b="0" dirty="0" smtClean="0">
                <a:solidFill>
                  <a:srgbClr val="FFFF00"/>
                </a:solidFill>
              </a:rPr>
              <a:t>HISTOPATHOLOGY</a:t>
            </a:r>
          </a:p>
        </p:txBody>
      </p:sp>
      <p:pic>
        <p:nvPicPr>
          <p:cNvPr id="7" name="Picture 4"/>
          <p:cNvPicPr>
            <a:picLocks noGrp="1" noChangeAspect="1" noChangeArrowheads="1"/>
          </p:cNvPicPr>
          <p:nvPr>
            <p:ph sz="quarter" idx="13"/>
          </p:nvPr>
        </p:nvPicPr>
        <p:blipFill>
          <a:blip r:embed="rId3"/>
          <a:stretch>
            <a:fillRect/>
          </a:stretch>
        </p:blipFill>
        <p:spPr>
          <a:xfrm>
            <a:off x="152400" y="1568669"/>
            <a:ext cx="4327525" cy="4800600"/>
          </a:xfrm>
          <a:ln w="38100" cap="sq">
            <a:solidFill>
              <a:srgbClr val="000000"/>
            </a:solidFill>
          </a:ln>
          <a:effectLst>
            <a:outerShdw blurRad="50800" dist="38100" dir="2700000" algn="tl" rotWithShape="0">
              <a:srgbClr val="000000">
                <a:alpha val="43000"/>
              </a:srgbClr>
            </a:outerShdw>
          </a:effectLst>
        </p:spPr>
      </p:pic>
      <p:pic>
        <p:nvPicPr>
          <p:cNvPr id="8" name="Picture 4" descr="3880527f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572000" y="1600200"/>
            <a:ext cx="43434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ight Arrow 8"/>
          <p:cNvSpPr/>
          <p:nvPr/>
        </p:nvSpPr>
        <p:spPr>
          <a:xfrm>
            <a:off x="4724400" y="5105400"/>
            <a:ext cx="609600" cy="228600"/>
          </a:xfrm>
          <a:prstGeom prst="rightArrow">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i="0">
              <a:solidFill>
                <a:srgbClr val="FF0000"/>
              </a:solidFill>
            </a:endParaRPr>
          </a:p>
        </p:txBody>
      </p:sp>
      <p:cxnSp>
        <p:nvCxnSpPr>
          <p:cNvPr id="6" name="Straight Arrow Connector 5"/>
          <p:cNvCxnSpPr/>
          <p:nvPr/>
        </p:nvCxnSpPr>
        <p:spPr>
          <a:xfrm>
            <a:off x="1143000" y="5080438"/>
            <a:ext cx="457200" cy="2286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090539792"/>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2458" y="1143000"/>
            <a:ext cx="8374028" cy="5547360"/>
          </a:xfrm>
        </p:spPr>
        <p:txBody>
          <a:bodyPr>
            <a:normAutofit/>
          </a:bodyPr>
          <a:lstStyle/>
          <a:p>
            <a:pPr algn="just">
              <a:buFont typeface="Wingdings" pitchFamily="2" charset="2"/>
              <a:buChar char="§"/>
              <a:defRPr/>
            </a:pPr>
            <a:r>
              <a:rPr lang="en-US" sz="2800" dirty="0" smtClean="0"/>
              <a:t>Pale, eosinophilic, balloon shaped, elliptic epithelial cells which have lost their nuclei, having faint outline of original nuclei, hence the term ‘ghost’.</a:t>
            </a:r>
          </a:p>
          <a:p>
            <a:pPr algn="just">
              <a:buFont typeface="Wingdings" pitchFamily="2" charset="2"/>
              <a:buChar char="§"/>
              <a:defRPr/>
            </a:pPr>
            <a:endParaRPr lang="en-US" sz="2800" dirty="0" smtClean="0">
              <a:solidFill>
                <a:srgbClr val="FFFF00"/>
              </a:solidFill>
            </a:endParaRPr>
          </a:p>
          <a:p>
            <a:pPr algn="just">
              <a:buFont typeface="Wingdings" pitchFamily="2" charset="2"/>
              <a:buChar char="§"/>
              <a:defRPr/>
            </a:pPr>
            <a:r>
              <a:rPr lang="en-US" sz="2800" dirty="0" smtClean="0"/>
              <a:t>May be present in epithelium or connective tissue and produce a giant cell reaction.</a:t>
            </a:r>
          </a:p>
          <a:p>
            <a:pPr algn="just">
              <a:buFont typeface="Wingdings" pitchFamily="2" charset="2"/>
              <a:buChar char="§"/>
              <a:defRPr/>
            </a:pPr>
            <a:endParaRPr lang="en-US" sz="2800" dirty="0" smtClean="0">
              <a:solidFill>
                <a:srgbClr val="FFFF00"/>
              </a:solidFill>
            </a:endParaRPr>
          </a:p>
          <a:p>
            <a:pPr algn="just">
              <a:buFont typeface="Wingdings" pitchFamily="2" charset="2"/>
              <a:buChar char="§"/>
              <a:defRPr/>
            </a:pPr>
            <a:r>
              <a:rPr lang="en-US" sz="2800" dirty="0" smtClean="0">
                <a:solidFill>
                  <a:srgbClr val="FFFF00"/>
                </a:solidFill>
              </a:rPr>
              <a:t>Dystrophic calcification </a:t>
            </a:r>
            <a:r>
              <a:rPr lang="en-US" sz="2800" dirty="0" smtClean="0"/>
              <a:t>occurs, initially as fine basophilic granules and later as small spherical bodies</a:t>
            </a:r>
          </a:p>
          <a:p>
            <a:pPr algn="just">
              <a:buFont typeface="Wingdings" pitchFamily="2" charset="2"/>
              <a:buChar char="§"/>
              <a:defRPr/>
            </a:pPr>
            <a:endParaRPr lang="en-US" sz="2800" dirty="0" smtClean="0"/>
          </a:p>
        </p:txBody>
      </p:sp>
      <p:sp>
        <p:nvSpPr>
          <p:cNvPr id="2" name="Rectangle 1"/>
          <p:cNvSpPr/>
          <p:nvPr/>
        </p:nvSpPr>
        <p:spPr>
          <a:xfrm>
            <a:off x="2514600" y="228599"/>
            <a:ext cx="3749744" cy="646331"/>
          </a:xfrm>
          <a:prstGeom prst="rect">
            <a:avLst/>
          </a:prstGeom>
        </p:spPr>
        <p:txBody>
          <a:bodyPr wrap="none">
            <a:spAutoFit/>
          </a:bodyPr>
          <a:lstStyle/>
          <a:p>
            <a:r>
              <a:rPr lang="en-US" sz="3600" dirty="0">
                <a:solidFill>
                  <a:srgbClr val="FFFF00"/>
                </a:solidFill>
              </a:rPr>
              <a:t>GHOST CELLS: </a:t>
            </a:r>
            <a:endParaRPr lang="en-US" sz="3600" dirty="0"/>
          </a:p>
        </p:txBody>
      </p:sp>
    </p:spTree>
    <p:extLst>
      <p:ext uri="{BB962C8B-B14F-4D97-AF65-F5344CB8AC3E}">
        <p14:creationId xmlns="" xmlns:p14="http://schemas.microsoft.com/office/powerpoint/2010/main" val="3411400580"/>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443163" y="5422900"/>
            <a:ext cx="4302125" cy="585788"/>
          </a:xfrm>
          <a:prstGeom prst="rect">
            <a:avLst/>
          </a:prstGeom>
          <a:noFill/>
          <a:ln w="9525">
            <a:noFill/>
            <a:miter lim="800000"/>
            <a:headEnd/>
            <a:tailEnd/>
          </a:ln>
        </p:spPr>
        <p:txBody>
          <a:bodyPr wrap="none">
            <a:spAutoFit/>
          </a:bodyPr>
          <a:lstStyle/>
          <a:p>
            <a:r>
              <a:rPr lang="en-US" sz="3200">
                <a:latin typeface="Baskerville Old Face" pitchFamily="18" charset="0"/>
              </a:rPr>
              <a:t>Intra epithelial ghost cells</a:t>
            </a:r>
          </a:p>
        </p:txBody>
      </p:sp>
      <p:pic>
        <p:nvPicPr>
          <p:cNvPr id="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88811" y="431077"/>
            <a:ext cx="8174189" cy="5914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88810" y="431077"/>
            <a:ext cx="8174185" cy="5914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ight Arrow 8"/>
          <p:cNvSpPr/>
          <p:nvPr/>
        </p:nvSpPr>
        <p:spPr>
          <a:xfrm>
            <a:off x="2424770" y="3142504"/>
            <a:ext cx="838200"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105400" y="4038600"/>
            <a:ext cx="838200"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0726095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defRPr/>
            </a:pPr>
            <a:endParaRPr lang="en-US" dirty="0" smtClean="0">
              <a:latin typeface="+mn-lt"/>
            </a:endParaRPr>
          </a:p>
        </p:txBody>
      </p:sp>
      <p:sp>
        <p:nvSpPr>
          <p:cNvPr id="80899" name="Content Placeholder 2"/>
          <p:cNvSpPr>
            <a:spLocks noGrp="1"/>
          </p:cNvSpPr>
          <p:nvPr>
            <p:ph sz="quarter" idx="13"/>
          </p:nvPr>
        </p:nvSpPr>
        <p:spPr/>
        <p:txBody>
          <a:bodyPr/>
          <a:lstStyle/>
          <a:p>
            <a:pPr eaLnBrk="1" hangingPunct="1">
              <a:defRPr/>
            </a:pPr>
            <a:endParaRPr lang="en-US" smtClean="0"/>
          </a:p>
        </p:txBody>
      </p:sp>
      <p:pic>
        <p:nvPicPr>
          <p:cNvPr id="50182" name="Picture 6"/>
          <p:cNvPicPr>
            <a:picLocks noGrp="1" noChangeAspect="1" noChangeArrowheads="1"/>
          </p:cNvPicPr>
          <p:nvPr>
            <p:ph sz="quarter" idx="14"/>
          </p:nvPr>
        </p:nvPicPr>
        <p:blipFill>
          <a:blip r:embed="rId3"/>
          <a:srcRect/>
          <a:stretch>
            <a:fillRect/>
          </a:stretch>
        </p:blipFill>
        <p:spPr>
          <a:xfrm>
            <a:off x="228600" y="152400"/>
            <a:ext cx="8674100" cy="6553200"/>
          </a:xfrm>
          <a:ln w="38100" cap="sq">
            <a:solidFill>
              <a:srgbClr val="000000"/>
            </a:solidFill>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429874530"/>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82313"/>
            <a:ext cx="8229600" cy="5791200"/>
          </a:xfrm>
        </p:spPr>
        <p:txBody>
          <a:bodyPr>
            <a:noAutofit/>
          </a:bodyPr>
          <a:lstStyle/>
          <a:p>
            <a:pPr algn="just"/>
            <a:r>
              <a:rPr lang="en-US" sz="2400" dirty="0">
                <a:solidFill>
                  <a:srgbClr val="FFFF00"/>
                </a:solidFill>
              </a:rPr>
              <a:t>Pretorius </a:t>
            </a:r>
            <a:r>
              <a:rPr lang="en-US" sz="2400" dirty="0" smtClean="0">
                <a:solidFill>
                  <a:srgbClr val="FFFF00"/>
                </a:solidFill>
              </a:rPr>
              <a:t>1975 </a:t>
            </a:r>
            <a:r>
              <a:rPr lang="en-US" sz="2400" dirty="0" smtClean="0"/>
              <a:t>--- </a:t>
            </a:r>
            <a:r>
              <a:rPr lang="en-US" sz="2400" dirty="0"/>
              <a:t>The ghost cells represent an abnormal type of </a:t>
            </a:r>
            <a:r>
              <a:rPr lang="en-US" sz="2400" dirty="0" err="1"/>
              <a:t>keratinisation</a:t>
            </a:r>
            <a:r>
              <a:rPr lang="en-US" sz="2400" dirty="0"/>
              <a:t> and have an affinity for calcification. </a:t>
            </a:r>
            <a:endParaRPr lang="en-US" sz="2400" dirty="0" smtClean="0"/>
          </a:p>
          <a:p>
            <a:pPr algn="just"/>
            <a:endParaRPr lang="en-US" sz="2400" dirty="0"/>
          </a:p>
          <a:p>
            <a:pPr algn="just"/>
            <a:r>
              <a:rPr lang="en-US" sz="2400" dirty="0" smtClean="0"/>
              <a:t>They </a:t>
            </a:r>
            <a:r>
              <a:rPr lang="en-US" sz="2400" dirty="0"/>
              <a:t>have the same histological reactions as keratin, giving a yellow fluorescence with </a:t>
            </a:r>
            <a:r>
              <a:rPr lang="en-US" sz="2400" dirty="0" err="1"/>
              <a:t>rhodamine</a:t>
            </a:r>
            <a:r>
              <a:rPr lang="en-US" sz="2400" dirty="0"/>
              <a:t> B</a:t>
            </a:r>
          </a:p>
          <a:p>
            <a:pPr algn="just"/>
            <a:endParaRPr lang="en-US" sz="2400" dirty="0"/>
          </a:p>
          <a:p>
            <a:pPr algn="just"/>
            <a:r>
              <a:rPr lang="en-US" sz="2400" dirty="0">
                <a:solidFill>
                  <a:srgbClr val="FFFF00"/>
                </a:solidFill>
              </a:rPr>
              <a:t>Hong et </a:t>
            </a:r>
            <a:r>
              <a:rPr lang="en-US" sz="2400" dirty="0" smtClean="0">
                <a:solidFill>
                  <a:srgbClr val="FFFF00"/>
                </a:solidFill>
              </a:rPr>
              <a:t>al 1991-</a:t>
            </a:r>
            <a:r>
              <a:rPr lang="en-US" sz="2400" dirty="0"/>
              <a:t>-- Various IHC studies have been carried out to find the nature of ghost cells. Since 1964 it was thought that </a:t>
            </a:r>
            <a:r>
              <a:rPr lang="en-US" sz="2400" dirty="0" err="1"/>
              <a:t>g.c</a:t>
            </a:r>
            <a:r>
              <a:rPr lang="en-US" sz="2400" dirty="0"/>
              <a:t> are abnormal keratinization but use of CK have failed to demonstrate positive staining. </a:t>
            </a:r>
            <a:endParaRPr lang="en-US" sz="2400" dirty="0" smtClean="0"/>
          </a:p>
          <a:p>
            <a:pPr algn="just"/>
            <a:endParaRPr lang="en-US" sz="2400" dirty="0"/>
          </a:p>
          <a:p>
            <a:pPr algn="just"/>
            <a:r>
              <a:rPr lang="en-US" sz="2400" dirty="0" smtClean="0"/>
              <a:t>Recently </a:t>
            </a:r>
            <a:r>
              <a:rPr lang="en-US" sz="2400" dirty="0"/>
              <a:t>thought to be </a:t>
            </a:r>
            <a:r>
              <a:rPr lang="en-US" sz="2400" dirty="0" err="1"/>
              <a:t>coagulative</a:t>
            </a:r>
            <a:r>
              <a:rPr lang="en-US" sz="2400" dirty="0"/>
              <a:t> necrosis of </a:t>
            </a:r>
            <a:r>
              <a:rPr lang="en-US" sz="2400" dirty="0" err="1"/>
              <a:t>odo.epi</a:t>
            </a:r>
            <a:r>
              <a:rPr lang="en-US" sz="2400" dirty="0"/>
              <a:t>. They were found to be positive for </a:t>
            </a:r>
            <a:r>
              <a:rPr lang="en-US" sz="2400" dirty="0" err="1" smtClean="0"/>
              <a:t>enamelin</a:t>
            </a:r>
            <a:r>
              <a:rPr lang="en-US" sz="2400" dirty="0" smtClean="0"/>
              <a:t>, </a:t>
            </a:r>
            <a:r>
              <a:rPr lang="en-US" sz="2400" dirty="0" err="1" smtClean="0"/>
              <a:t>sheathilin</a:t>
            </a:r>
            <a:r>
              <a:rPr lang="en-US" sz="2400" dirty="0" smtClean="0"/>
              <a:t>, </a:t>
            </a:r>
            <a:r>
              <a:rPr lang="en-US" sz="2400" dirty="0"/>
              <a:t>and </a:t>
            </a:r>
            <a:r>
              <a:rPr lang="en-US" sz="2400" dirty="0" err="1"/>
              <a:t>amelogenin</a:t>
            </a:r>
            <a:r>
              <a:rPr lang="en-US" sz="2400" dirty="0"/>
              <a:t>.</a:t>
            </a:r>
          </a:p>
          <a:p>
            <a:pPr algn="just"/>
            <a:endParaRPr lang="en-US" sz="2400" dirty="0"/>
          </a:p>
        </p:txBody>
      </p:sp>
      <p:cxnSp>
        <p:nvCxnSpPr>
          <p:cNvPr id="4" name="Straight Arrow Connector 3"/>
          <p:cNvCxnSpPr/>
          <p:nvPr/>
        </p:nvCxnSpPr>
        <p:spPr>
          <a:xfrm>
            <a:off x="3962400" y="5029200"/>
            <a:ext cx="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371600" y="196334"/>
            <a:ext cx="5791200" cy="523220"/>
          </a:xfrm>
          <a:prstGeom prst="rect">
            <a:avLst/>
          </a:prstGeom>
          <a:noFill/>
        </p:spPr>
        <p:txBody>
          <a:bodyPr wrap="square" rtlCol="0">
            <a:spAutoFit/>
          </a:bodyPr>
          <a:lstStyle/>
          <a:p>
            <a:r>
              <a:rPr lang="en-US" sz="2800" dirty="0" smtClean="0">
                <a:solidFill>
                  <a:srgbClr val="FF0000"/>
                </a:solidFill>
              </a:rPr>
              <a:t>ORIGIN OF GHOST CELLS</a:t>
            </a:r>
            <a:endParaRPr lang="en-US" sz="2800" dirty="0">
              <a:solidFill>
                <a:srgbClr val="FF0000"/>
              </a:solidFill>
            </a:endParaRPr>
          </a:p>
        </p:txBody>
      </p:sp>
    </p:spTree>
    <p:extLst>
      <p:ext uri="{BB962C8B-B14F-4D97-AF65-F5344CB8AC3E}">
        <p14:creationId xmlns="" xmlns:p14="http://schemas.microsoft.com/office/powerpoint/2010/main" val="1077800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38200" y="228600"/>
            <a:ext cx="7315200" cy="1154097"/>
          </a:xfrm>
        </p:spPr>
        <p:txBody>
          <a:bodyPr/>
          <a:lstStyle/>
          <a:p>
            <a:r>
              <a:rPr lang="en-US" b="1" dirty="0" smtClean="0">
                <a:solidFill>
                  <a:srgbClr val="FF0000"/>
                </a:solidFill>
              </a:rPr>
              <a:t>EXTRAFOLLICULAR ORIGIN</a:t>
            </a:r>
          </a:p>
        </p:txBody>
      </p:sp>
      <p:sp>
        <p:nvSpPr>
          <p:cNvPr id="3" name="Content Placeholder 2"/>
          <p:cNvSpPr>
            <a:spLocks noGrp="1"/>
          </p:cNvSpPr>
          <p:nvPr>
            <p:ph idx="1"/>
          </p:nvPr>
        </p:nvSpPr>
        <p:spPr>
          <a:xfrm>
            <a:off x="152400" y="1676400"/>
            <a:ext cx="8839200" cy="4876800"/>
          </a:xfrm>
        </p:spPr>
        <p:txBody>
          <a:bodyPr>
            <a:normAutofit lnSpcReduction="10000"/>
          </a:bodyPr>
          <a:lstStyle/>
          <a:p>
            <a:pPr marL="45720" indent="0" algn="just">
              <a:buNone/>
              <a:defRPr/>
            </a:pPr>
            <a:endParaRPr lang="en-US" sz="2600" dirty="0" smtClean="0"/>
          </a:p>
          <a:p>
            <a:pPr marL="45720" indent="0" algn="just">
              <a:buNone/>
              <a:defRPr/>
            </a:pPr>
            <a:r>
              <a:rPr lang="en-US" sz="2600" dirty="0" smtClean="0">
                <a:solidFill>
                  <a:srgbClr val="FFFF00"/>
                </a:solidFill>
              </a:rPr>
              <a:t>1.</a:t>
            </a:r>
            <a:r>
              <a:rPr lang="en-US" sz="2600" dirty="0" smtClean="0"/>
              <a:t> </a:t>
            </a:r>
            <a:r>
              <a:rPr lang="en-US" sz="2600" dirty="0" err="1" smtClean="0"/>
              <a:t>D</a:t>
            </a:r>
            <a:r>
              <a:rPr lang="en-US" sz="2600" kern="1200" dirty="0" err="1" smtClean="0"/>
              <a:t>entigerous</a:t>
            </a:r>
            <a:r>
              <a:rPr lang="en-US" sz="2600" kern="1200" dirty="0" smtClean="0"/>
              <a:t> cysts develop by accumulation of fluid between the reduced enamel epithelium and the enamel surface.</a:t>
            </a:r>
          </a:p>
          <a:p>
            <a:pPr algn="just">
              <a:defRPr/>
            </a:pPr>
            <a:endParaRPr lang="en-US" sz="2600" kern="1200" dirty="0" smtClean="0"/>
          </a:p>
          <a:p>
            <a:pPr marL="45720" indent="0" algn="just">
              <a:buNone/>
            </a:pPr>
            <a:r>
              <a:rPr lang="en-US" sz="2600" dirty="0" smtClean="0">
                <a:solidFill>
                  <a:srgbClr val="FFFF00"/>
                </a:solidFill>
              </a:rPr>
              <a:t>2.</a:t>
            </a:r>
            <a:r>
              <a:rPr lang="en-US" sz="2600" dirty="0" smtClean="0"/>
              <a:t> Crown </a:t>
            </a:r>
            <a:r>
              <a:rPr lang="en-US" sz="2600" dirty="0"/>
              <a:t>of an permanent tooth may erupt into radicular cyst of its deciduous </a:t>
            </a:r>
            <a:r>
              <a:rPr lang="en-US" sz="2600" dirty="0" smtClean="0"/>
              <a:t>predecessor.</a:t>
            </a:r>
            <a:endParaRPr lang="en-US" sz="2600" dirty="0"/>
          </a:p>
          <a:p>
            <a:pPr algn="just"/>
            <a:endParaRPr lang="en-US" sz="2600" dirty="0"/>
          </a:p>
          <a:p>
            <a:pPr marL="45720" indent="0" algn="just">
              <a:buNone/>
            </a:pPr>
            <a:endParaRPr lang="en-US" sz="2600" dirty="0"/>
          </a:p>
          <a:p>
            <a:pPr marL="45720" indent="0" algn="just">
              <a:buNone/>
            </a:pPr>
            <a:r>
              <a:rPr lang="en-US" sz="2600" dirty="0" smtClean="0">
                <a:solidFill>
                  <a:srgbClr val="FFFF00"/>
                </a:solidFill>
              </a:rPr>
              <a:t>3.</a:t>
            </a:r>
            <a:r>
              <a:rPr lang="en-US" sz="2600" dirty="0" smtClean="0"/>
              <a:t> Follicular </a:t>
            </a:r>
            <a:r>
              <a:rPr lang="en-US" sz="2600" dirty="0"/>
              <a:t>OKCs: impacted tooth erupts in to a pre-existing OKC.</a:t>
            </a:r>
          </a:p>
          <a:p>
            <a:pPr algn="just">
              <a:defRPr/>
            </a:pPr>
            <a:endParaRPr lang="en-US" sz="2600" kern="1200" dirty="0" smtClean="0"/>
          </a:p>
          <a:p>
            <a:pPr algn="just">
              <a:defRPr/>
            </a:pPr>
            <a:endParaRPr lang="en-US" sz="2600" dirty="0">
              <a:solidFill>
                <a:srgbClr val="FF0000"/>
              </a:solidFill>
            </a:endParaRPr>
          </a:p>
        </p:txBody>
      </p:sp>
    </p:spTree>
    <p:extLst>
      <p:ext uri="{BB962C8B-B14F-4D97-AF65-F5344CB8AC3E}">
        <p14:creationId xmlns="" xmlns:p14="http://schemas.microsoft.com/office/powerpoint/2010/main" val="95970367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077200" cy="946212"/>
          </a:xfrm>
        </p:spPr>
        <p:txBody>
          <a:bodyPr>
            <a:noAutofit/>
          </a:bodyPr>
          <a:lstStyle/>
          <a:p>
            <a:pPr algn="just"/>
            <a:r>
              <a:rPr lang="en-US" sz="2400" b="1" u="sng" dirty="0" smtClean="0">
                <a:solidFill>
                  <a:schemeClr val="tx1"/>
                </a:solidFill>
                <a:latin typeface="+mn-lt"/>
              </a:rPr>
              <a:t>According to </a:t>
            </a:r>
            <a:r>
              <a:rPr lang="en-US" sz="2400" b="1" u="sng" dirty="0" err="1" smtClean="0">
                <a:solidFill>
                  <a:schemeClr val="tx1"/>
                </a:solidFill>
                <a:latin typeface="+mn-lt"/>
              </a:rPr>
              <a:t>Poul</a:t>
            </a:r>
            <a:r>
              <a:rPr lang="en-US" sz="2400" b="1" u="sng" dirty="0" smtClean="0">
                <a:solidFill>
                  <a:schemeClr val="tx1"/>
                </a:solidFill>
                <a:latin typeface="+mn-lt"/>
              </a:rPr>
              <a:t> and </a:t>
            </a:r>
            <a:r>
              <a:rPr lang="en-US" sz="2400" b="1" u="sng" dirty="0" err="1" smtClean="0">
                <a:solidFill>
                  <a:schemeClr val="tx1"/>
                </a:solidFill>
                <a:latin typeface="+mn-lt"/>
              </a:rPr>
              <a:t>Takata</a:t>
            </a:r>
            <a:r>
              <a:rPr lang="en-US" sz="2400" b="1" u="sng" dirty="0" smtClean="0">
                <a:solidFill>
                  <a:schemeClr val="tx1"/>
                </a:solidFill>
                <a:latin typeface="+mn-lt"/>
              </a:rPr>
              <a:t> et al </a:t>
            </a:r>
            <a:r>
              <a:rPr lang="en-US" sz="2400" b="1" u="sng" dirty="0" err="1" smtClean="0">
                <a:solidFill>
                  <a:schemeClr val="tx1"/>
                </a:solidFill>
                <a:latin typeface="+mn-lt"/>
              </a:rPr>
              <a:t>amelogenin</a:t>
            </a:r>
            <a:r>
              <a:rPr lang="en-US" sz="2400" b="1" u="sng" dirty="0" smtClean="0">
                <a:solidFill>
                  <a:schemeClr val="tx1"/>
                </a:solidFill>
                <a:latin typeface="+mn-lt"/>
              </a:rPr>
              <a:t> is localized to ghost cells</a:t>
            </a:r>
            <a:endParaRPr lang="en-IN" sz="2400" b="1" u="sng" dirty="0">
              <a:solidFill>
                <a:schemeClr val="tx1"/>
              </a:solidFill>
              <a:latin typeface="+mn-lt"/>
            </a:endParaRPr>
          </a:p>
        </p:txBody>
      </p:sp>
      <p:sp>
        <p:nvSpPr>
          <p:cNvPr id="3" name="Content Placeholder 2"/>
          <p:cNvSpPr>
            <a:spLocks noGrp="1"/>
          </p:cNvSpPr>
          <p:nvPr>
            <p:ph idx="1"/>
          </p:nvPr>
        </p:nvSpPr>
        <p:spPr>
          <a:xfrm>
            <a:off x="121442" y="1679972"/>
            <a:ext cx="8534400" cy="4937760"/>
          </a:xfrm>
        </p:spPr>
        <p:txBody>
          <a:bodyPr>
            <a:normAutofit/>
          </a:bodyPr>
          <a:lstStyle/>
          <a:p>
            <a:pPr algn="just"/>
            <a:r>
              <a:rPr lang="en-IN" sz="2400" dirty="0" smtClean="0"/>
              <a:t>The accumulation of the enamel matrix within the cells may be due to </a:t>
            </a:r>
            <a:r>
              <a:rPr lang="en-IN" sz="2400" b="1" dirty="0" smtClean="0">
                <a:solidFill>
                  <a:srgbClr val="FF0000"/>
                </a:solidFill>
              </a:rPr>
              <a:t>their inability to secrete their products.</a:t>
            </a:r>
            <a:r>
              <a:rPr lang="en-IN" sz="2400" b="1" dirty="0" smtClean="0">
                <a:solidFill>
                  <a:srgbClr val="FFFF00"/>
                </a:solidFill>
              </a:rPr>
              <a:t> </a:t>
            </a:r>
            <a:r>
              <a:rPr lang="en-IN" sz="2400" dirty="0" smtClean="0"/>
              <a:t>The inability of the matrix to mature into prismatic enamel is due to the absence of dentin and of </a:t>
            </a:r>
            <a:r>
              <a:rPr lang="en-IN" sz="2400" dirty="0" err="1" smtClean="0"/>
              <a:t>odontoblasts</a:t>
            </a:r>
            <a:r>
              <a:rPr lang="en-IN" sz="2400" dirty="0" smtClean="0"/>
              <a:t>.</a:t>
            </a:r>
          </a:p>
          <a:p>
            <a:pPr marL="45720" indent="0" algn="just">
              <a:buNone/>
            </a:pPr>
            <a:endParaRPr lang="en-IN" sz="2400" dirty="0" smtClean="0"/>
          </a:p>
          <a:p>
            <a:pPr algn="just"/>
            <a:r>
              <a:rPr lang="en-US" sz="2400" dirty="0" smtClean="0"/>
              <a:t>Aberrant keratinization – minor contribution</a:t>
            </a:r>
          </a:p>
          <a:p>
            <a:pPr algn="just"/>
            <a:endParaRPr lang="en-US" sz="2400" dirty="0" smtClean="0"/>
          </a:p>
          <a:p>
            <a:pPr algn="just"/>
            <a:r>
              <a:rPr lang="en-US" sz="2400" dirty="0" smtClean="0"/>
              <a:t>Hong et al – feature of </a:t>
            </a:r>
            <a:r>
              <a:rPr lang="en-US" sz="2400" dirty="0" err="1" smtClean="0"/>
              <a:t>coagulative</a:t>
            </a:r>
            <a:r>
              <a:rPr lang="en-US" sz="2400" dirty="0" smtClean="0"/>
              <a:t> necrosis of odontogenic epithelium</a:t>
            </a:r>
            <a:endParaRPr lang="en-IN" sz="2400" dirty="0"/>
          </a:p>
        </p:txBody>
      </p:sp>
      <p:sp>
        <p:nvSpPr>
          <p:cNvPr id="4" name="Rectangle 3"/>
          <p:cNvSpPr/>
          <p:nvPr/>
        </p:nvSpPr>
        <p:spPr>
          <a:xfrm>
            <a:off x="1690686" y="6248400"/>
            <a:ext cx="5929314"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IN" b="1" i="1" dirty="0" smtClean="0"/>
              <a:t>Reference: Paul D. Freedman, Oral surg. July, 1975</a:t>
            </a:r>
            <a:endParaRPr lang="en-IN" b="1" i="1" dirty="0"/>
          </a:p>
        </p:txBody>
      </p:sp>
    </p:spTree>
    <p:extLst>
      <p:ext uri="{BB962C8B-B14F-4D97-AF65-F5344CB8AC3E}">
        <p14:creationId xmlns="" xmlns:p14="http://schemas.microsoft.com/office/powerpoint/2010/main" val="245795370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276" y="152400"/>
            <a:ext cx="8469313" cy="5378933"/>
          </a:xfrm>
        </p:spPr>
        <p:txBody>
          <a:bodyPr>
            <a:normAutofit/>
          </a:bodyPr>
          <a:lstStyle/>
          <a:p>
            <a:pPr algn="just"/>
            <a:r>
              <a:rPr lang="en-IN" sz="2800" dirty="0" smtClean="0"/>
              <a:t>The calcifications present in the calcifying odontogenic cyst are probably dystrophic in nature and not the result of physiologic maturation and mineralization of enamel matrix.</a:t>
            </a:r>
            <a:endParaRPr lang="en-IN" sz="2800" dirty="0"/>
          </a:p>
        </p:txBody>
      </p:sp>
      <p:sp>
        <p:nvSpPr>
          <p:cNvPr id="5" name="Rectangle 4"/>
          <p:cNvSpPr/>
          <p:nvPr/>
        </p:nvSpPr>
        <p:spPr>
          <a:xfrm>
            <a:off x="2188779" y="6315225"/>
            <a:ext cx="5081588"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IN" b="1" dirty="0" smtClean="0">
                <a:solidFill>
                  <a:srgbClr val="FF0000"/>
                </a:solidFill>
              </a:rPr>
              <a:t>Paul D. Freedman, Oral surg. July, 1975</a:t>
            </a:r>
            <a:endParaRPr lang="en-IN" b="1" dirty="0">
              <a:solidFill>
                <a:srgbClr val="FF0000"/>
              </a:solidFill>
            </a:endParaRPr>
          </a:p>
        </p:txBody>
      </p:sp>
      <p:pic>
        <p:nvPicPr>
          <p:cNvPr id="4" name="Picture 2"/>
          <p:cNvPicPr>
            <a:picLocks noChangeAspect="1" noChangeArrowheads="1"/>
          </p:cNvPicPr>
          <p:nvPr/>
        </p:nvPicPr>
        <p:blipFill>
          <a:blip r:embed="rId2">
            <a:lum bright="-20000" contrast="40000"/>
          </a:blip>
          <a:srcRect/>
          <a:stretch>
            <a:fillRect/>
          </a:stretch>
        </p:blipFill>
        <p:spPr bwMode="auto">
          <a:xfrm>
            <a:off x="1981199" y="2048150"/>
            <a:ext cx="5486401" cy="41110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76289774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229600" cy="3539527"/>
          </a:xfrm>
        </p:spPr>
        <p:txBody>
          <a:bodyPr/>
          <a:lstStyle/>
          <a:p>
            <a:pPr algn="just">
              <a:buFont typeface="Wingdings" pitchFamily="2" charset="2"/>
              <a:buChar char="§"/>
              <a:defRPr/>
            </a:pPr>
            <a:r>
              <a:rPr lang="en-US" sz="2800" dirty="0" err="1" smtClean="0"/>
              <a:t>Atubular</a:t>
            </a:r>
            <a:r>
              <a:rPr lang="en-US" sz="2800" dirty="0" smtClean="0"/>
              <a:t> </a:t>
            </a:r>
            <a:r>
              <a:rPr lang="en-US" sz="2800" dirty="0" smtClean="0">
                <a:solidFill>
                  <a:srgbClr val="FF0000"/>
                </a:solidFill>
              </a:rPr>
              <a:t>DENTINOID </a:t>
            </a:r>
            <a:r>
              <a:rPr lang="en-US" sz="2800" dirty="0" smtClean="0"/>
              <a:t>material is seen in cyst wall close to epithelium lining, adjacent and in contact with ghost cells. It is a </a:t>
            </a:r>
            <a:r>
              <a:rPr lang="en-US" sz="2800" dirty="0" err="1" smtClean="0"/>
              <a:t>metaplastic</a:t>
            </a:r>
            <a:r>
              <a:rPr lang="en-US" sz="2800" dirty="0" smtClean="0"/>
              <a:t> process.</a:t>
            </a:r>
            <a:endParaRPr lang="en-US" sz="2800" dirty="0"/>
          </a:p>
        </p:txBody>
      </p:sp>
      <p:pic>
        <p:nvPicPr>
          <p:cNvPr id="4" name="Picture 5"/>
          <p:cNvPicPr>
            <a:picLocks noChangeAspect="1" noChangeArrowheads="1"/>
          </p:cNvPicPr>
          <p:nvPr/>
        </p:nvPicPr>
        <p:blipFill>
          <a:blip r:embed="rId3">
            <a:lum bright="-10000" contrast="40000"/>
          </a:blip>
          <a:srcRect l="8616" t="44672" r="53438" b="17910"/>
          <a:stretch>
            <a:fillRect/>
          </a:stretch>
        </p:blipFill>
        <p:spPr bwMode="auto">
          <a:xfrm>
            <a:off x="1295400" y="1905000"/>
            <a:ext cx="64008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645368574"/>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304800"/>
            <a:ext cx="7852525" cy="954107"/>
          </a:xfrm>
          <a:prstGeom prst="rect">
            <a:avLst/>
          </a:prstGeom>
          <a:noFill/>
        </p:spPr>
        <p:txBody>
          <a:bodyPr wrap="square" rtlCol="0">
            <a:spAutoFit/>
          </a:bodyPr>
          <a:lstStyle/>
          <a:p>
            <a:pPr algn="ctr"/>
            <a:r>
              <a:rPr lang="en-US" sz="2800" b="1" dirty="0" smtClean="0"/>
              <a:t>Van – </a:t>
            </a:r>
            <a:r>
              <a:rPr lang="en-US" sz="2800" b="1" dirty="0" err="1" smtClean="0"/>
              <a:t>Gieson</a:t>
            </a:r>
            <a:r>
              <a:rPr lang="en-US" sz="2800" b="1" dirty="0" smtClean="0"/>
              <a:t> stain – for demonstration of ghost cells and  </a:t>
            </a:r>
            <a:r>
              <a:rPr lang="en-US" sz="2800" b="1" dirty="0" err="1" smtClean="0"/>
              <a:t>dentinoid</a:t>
            </a:r>
            <a:r>
              <a:rPr lang="en-US" sz="2800" b="1" dirty="0" smtClean="0"/>
              <a:t> material</a:t>
            </a:r>
            <a:endParaRPr lang="en-IN" sz="2800" b="1" dirty="0"/>
          </a:p>
        </p:txBody>
      </p:sp>
      <p:pic>
        <p:nvPicPr>
          <p:cNvPr id="1026" name="Picture 2"/>
          <p:cNvPicPr>
            <a:picLocks noChangeAspect="1" noChangeArrowheads="1"/>
          </p:cNvPicPr>
          <p:nvPr/>
        </p:nvPicPr>
        <p:blipFill>
          <a:blip r:embed="rId3"/>
          <a:srcRect/>
          <a:stretch>
            <a:fillRect/>
          </a:stretch>
        </p:blipFill>
        <p:spPr bwMode="auto">
          <a:xfrm>
            <a:off x="990600" y="1447800"/>
            <a:ext cx="7090525" cy="4765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36786" y="6400800"/>
            <a:ext cx="8954814" cy="369332"/>
          </a:xfrm>
          <a:prstGeom prst="rect">
            <a:avLst/>
          </a:prstGeom>
        </p:spPr>
        <p:txBody>
          <a:bodyPr wrap="square">
            <a:spAutoFit/>
          </a:bodyPr>
          <a:lstStyle/>
          <a:p>
            <a:pPr algn="ctr"/>
            <a:r>
              <a:rPr lang="en-US" dirty="0" smtClean="0">
                <a:solidFill>
                  <a:srgbClr val="FFFF00"/>
                </a:solidFill>
              </a:rPr>
              <a:t>Red staining - </a:t>
            </a:r>
            <a:r>
              <a:rPr lang="en-US" dirty="0" err="1">
                <a:solidFill>
                  <a:srgbClr val="FFFF00"/>
                </a:solidFill>
              </a:rPr>
              <a:t>dentinoid</a:t>
            </a:r>
            <a:r>
              <a:rPr lang="en-US" dirty="0">
                <a:solidFill>
                  <a:srgbClr val="FFFF00"/>
                </a:solidFill>
              </a:rPr>
              <a:t> and </a:t>
            </a:r>
            <a:r>
              <a:rPr lang="en-US" dirty="0" smtClean="0">
                <a:solidFill>
                  <a:srgbClr val="FFFF00"/>
                </a:solidFill>
              </a:rPr>
              <a:t>yellow staining - </a:t>
            </a:r>
            <a:r>
              <a:rPr lang="en-US" dirty="0">
                <a:solidFill>
                  <a:srgbClr val="FFFF00"/>
                </a:solidFill>
              </a:rPr>
              <a:t>ghost cells</a:t>
            </a:r>
          </a:p>
        </p:txBody>
      </p:sp>
    </p:spTree>
    <p:extLst>
      <p:ext uri="{BB962C8B-B14F-4D97-AF65-F5344CB8AC3E}">
        <p14:creationId xmlns="" xmlns:p14="http://schemas.microsoft.com/office/powerpoint/2010/main" val="1867995810"/>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190500" y="381000"/>
            <a:ext cx="8115300" cy="1143000"/>
          </a:xfrm>
        </p:spPr>
        <p:txBody>
          <a:bodyPr>
            <a:normAutofit fontScale="90000"/>
          </a:bodyPr>
          <a:lstStyle/>
          <a:p>
            <a:pPr algn="ctr"/>
            <a:r>
              <a:rPr lang="en-US" sz="2800" b="1" dirty="0" smtClean="0">
                <a:solidFill>
                  <a:srgbClr val="FF0000"/>
                </a:solidFill>
              </a:rPr>
              <a:t>ANALYSIS OF GHOST CELLS IN CALCIFYING CYSTIC ODONTOGENIC TUMORS BY CONFOCAL LASER SCANNING MICROSCOPY</a:t>
            </a:r>
            <a:endParaRPr lang="en-US" sz="2800" dirty="0" smtClean="0">
              <a:solidFill>
                <a:srgbClr val="FF0000"/>
              </a:solidFill>
            </a:endParaRPr>
          </a:p>
        </p:txBody>
      </p:sp>
      <p:sp>
        <p:nvSpPr>
          <p:cNvPr id="77827" name="Content Placeholder 2"/>
          <p:cNvSpPr>
            <a:spLocks noGrp="1"/>
          </p:cNvSpPr>
          <p:nvPr>
            <p:ph idx="1"/>
          </p:nvPr>
        </p:nvSpPr>
        <p:spPr>
          <a:xfrm>
            <a:off x="225972" y="1828800"/>
            <a:ext cx="8686800" cy="4114800"/>
          </a:xfrm>
        </p:spPr>
        <p:txBody>
          <a:bodyPr>
            <a:normAutofit fontScale="92500"/>
          </a:bodyPr>
          <a:lstStyle/>
          <a:p>
            <a:pPr algn="just">
              <a:defRPr/>
            </a:pPr>
            <a:r>
              <a:rPr lang="en-US" sz="2600" dirty="0" smtClean="0"/>
              <a:t>Many hypotheses have been made about the nature of ghost cells</a:t>
            </a:r>
          </a:p>
          <a:p>
            <a:pPr algn="just">
              <a:defRPr/>
            </a:pPr>
            <a:endParaRPr lang="en-US" sz="2600" dirty="0" smtClean="0"/>
          </a:p>
          <a:p>
            <a:pPr marL="514350" indent="-514350" algn="just">
              <a:buFont typeface="+mj-lt"/>
              <a:buAutoNum type="arabicPeriod"/>
              <a:defRPr/>
            </a:pPr>
            <a:r>
              <a:rPr lang="en-US" sz="2600" dirty="0" smtClean="0"/>
              <a:t>As abnormal keratinized bodies</a:t>
            </a:r>
          </a:p>
          <a:p>
            <a:pPr marL="514350" indent="-514350" algn="just">
              <a:buFont typeface="+mj-lt"/>
              <a:buAutoNum type="arabicPeriod"/>
              <a:defRPr/>
            </a:pPr>
            <a:r>
              <a:rPr lang="en-US" sz="2600" dirty="0" smtClean="0"/>
              <a:t>Might represent simple cell degeneration or a form of enamel matrix</a:t>
            </a:r>
          </a:p>
          <a:p>
            <a:pPr marL="514350" indent="-514350" algn="just">
              <a:buFont typeface="+mj-lt"/>
              <a:buAutoNum type="arabicPeriod"/>
              <a:defRPr/>
            </a:pPr>
            <a:r>
              <a:rPr lang="en-US" sz="2600" dirty="0" smtClean="0"/>
              <a:t>Ghost cells might be derived from the apoptotic process of odontogenic cells or represent different stages of normal and abnormal keratin formation, therefore deriving from metaplastic transformation of odontogenic tumors.</a:t>
            </a:r>
          </a:p>
          <a:p>
            <a:pPr marL="514350" indent="-514350" algn="just">
              <a:buFont typeface="Wingdings" pitchFamily="2" charset="2"/>
              <a:buNone/>
              <a:defRPr/>
            </a:pPr>
            <a:endParaRPr lang="en-US" sz="2800" dirty="0" smtClean="0"/>
          </a:p>
          <a:p>
            <a:pPr marL="514350" indent="-514350" algn="just">
              <a:buFont typeface="+mj-lt"/>
              <a:buAutoNum type="arabicPeriod"/>
              <a:defRPr/>
            </a:pPr>
            <a:endParaRPr lang="en-US" sz="2600" dirty="0" smtClean="0"/>
          </a:p>
        </p:txBody>
      </p:sp>
      <p:sp>
        <p:nvSpPr>
          <p:cNvPr id="84996" name="TextBox 3"/>
          <p:cNvSpPr txBox="1">
            <a:spLocks noChangeArrowheads="1"/>
          </p:cNvSpPr>
          <p:nvPr/>
        </p:nvSpPr>
        <p:spPr bwMode="auto">
          <a:xfrm>
            <a:off x="228600" y="6324600"/>
            <a:ext cx="8686800" cy="369888"/>
          </a:xfrm>
          <a:prstGeom prst="rect">
            <a:avLst/>
          </a:prstGeom>
          <a:ln/>
          <a:extLst/>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b="1" dirty="0">
                <a:solidFill>
                  <a:sysClr val="windowText" lastClr="000000"/>
                </a:solidFill>
                <a:latin typeface="+mn-lt"/>
              </a:rPr>
              <a:t>Oral </a:t>
            </a:r>
            <a:r>
              <a:rPr lang="en-US" b="1" dirty="0" err="1">
                <a:solidFill>
                  <a:sysClr val="windowText" lastClr="000000"/>
                </a:solidFill>
                <a:latin typeface="+mn-lt"/>
              </a:rPr>
              <a:t>Surg</a:t>
            </a:r>
            <a:r>
              <a:rPr lang="en-US" b="1" dirty="0">
                <a:solidFill>
                  <a:sysClr val="windowText" lastClr="000000"/>
                </a:solidFill>
                <a:latin typeface="+mn-lt"/>
              </a:rPr>
              <a:t> Oral Med Oral </a:t>
            </a:r>
            <a:r>
              <a:rPr lang="en-US" b="1" dirty="0" err="1">
                <a:solidFill>
                  <a:sysClr val="windowText" lastClr="000000"/>
                </a:solidFill>
                <a:latin typeface="+mn-lt"/>
              </a:rPr>
              <a:t>Pathol</a:t>
            </a:r>
            <a:r>
              <a:rPr lang="en-US" b="1" dirty="0">
                <a:solidFill>
                  <a:sysClr val="windowText" lastClr="000000"/>
                </a:solidFill>
                <a:latin typeface="+mn-lt"/>
              </a:rPr>
              <a:t> Oral </a:t>
            </a:r>
            <a:r>
              <a:rPr lang="en-US" b="1" dirty="0" err="1">
                <a:solidFill>
                  <a:sysClr val="windowText" lastClr="000000"/>
                </a:solidFill>
                <a:latin typeface="+mn-lt"/>
              </a:rPr>
              <a:t>Radiol</a:t>
            </a:r>
            <a:r>
              <a:rPr lang="en-US" b="1" dirty="0">
                <a:solidFill>
                  <a:sysClr val="windowText" lastClr="000000"/>
                </a:solidFill>
                <a:latin typeface="+mn-lt"/>
              </a:rPr>
              <a:t> </a:t>
            </a:r>
            <a:r>
              <a:rPr lang="en-US" b="1" dirty="0" smtClean="0">
                <a:solidFill>
                  <a:sysClr val="windowText" lastClr="000000"/>
                </a:solidFill>
                <a:latin typeface="+mn-lt"/>
              </a:rPr>
              <a:t>Endo </a:t>
            </a:r>
            <a:r>
              <a:rPr lang="en-US" b="1" dirty="0">
                <a:solidFill>
                  <a:sysClr val="windowText" lastClr="000000"/>
                </a:solidFill>
                <a:latin typeface="+mn-lt"/>
              </a:rPr>
              <a:t>2007;104:391-4</a:t>
            </a:r>
          </a:p>
        </p:txBody>
      </p:sp>
    </p:spTree>
    <p:extLst>
      <p:ext uri="{BB962C8B-B14F-4D97-AF65-F5344CB8AC3E}">
        <p14:creationId xmlns="" xmlns:p14="http://schemas.microsoft.com/office/powerpoint/2010/main" val="185186526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Content Placeholder 2"/>
          <p:cNvSpPr>
            <a:spLocks noGrp="1"/>
          </p:cNvSpPr>
          <p:nvPr>
            <p:ph sz="quarter" idx="13"/>
          </p:nvPr>
        </p:nvSpPr>
        <p:spPr>
          <a:xfrm>
            <a:off x="0" y="609600"/>
            <a:ext cx="3883572" cy="4419600"/>
          </a:xfrm>
        </p:spPr>
        <p:txBody>
          <a:bodyPr/>
          <a:lstStyle/>
          <a:p>
            <a:pPr algn="just"/>
            <a:r>
              <a:rPr lang="en-US" sz="2600" dirty="0" smtClean="0"/>
              <a:t>3 types of ghost cells are described in this study. </a:t>
            </a:r>
          </a:p>
          <a:p>
            <a:pPr marL="45720" indent="0" algn="just">
              <a:buNone/>
            </a:pPr>
            <a:endParaRPr lang="en-US" sz="2600" dirty="0" smtClean="0"/>
          </a:p>
          <a:p>
            <a:pPr algn="just"/>
            <a:r>
              <a:rPr lang="en-US" sz="2600" dirty="0" smtClean="0"/>
              <a:t>These represent 3 different </a:t>
            </a:r>
            <a:r>
              <a:rPr lang="en-US" sz="2600" dirty="0" err="1" smtClean="0"/>
              <a:t>maturative</a:t>
            </a:r>
            <a:r>
              <a:rPr lang="en-US" sz="2600" dirty="0" smtClean="0"/>
              <a:t> stages of the same kind of cell, with varying extents of keratin expression.</a:t>
            </a:r>
          </a:p>
          <a:p>
            <a:endParaRPr lang="en-US" sz="2600" dirty="0" smtClean="0"/>
          </a:p>
        </p:txBody>
      </p:sp>
      <p:pic>
        <p:nvPicPr>
          <p:cNvPr id="200706" name="Picture 2"/>
          <p:cNvPicPr>
            <a:picLocks noGrp="1" noChangeAspect="1" noChangeArrowheads="1"/>
          </p:cNvPicPr>
          <p:nvPr>
            <p:ph sz="quarter" idx="14"/>
          </p:nvPr>
        </p:nvPicPr>
        <p:blipFill>
          <a:blip r:embed="rId2"/>
          <a:stretch>
            <a:fillRect/>
          </a:stretch>
        </p:blipFill>
        <p:spPr>
          <a:xfrm>
            <a:off x="4038600" y="386466"/>
            <a:ext cx="4800599" cy="4628446"/>
          </a:xfrm>
          <a:ln w="38100" cap="sq">
            <a:solidFill>
              <a:srgbClr val="000000"/>
            </a:solidFill>
          </a:ln>
          <a:effectLst>
            <a:outerShdw blurRad="50800" dist="38100" dir="2700000" algn="tl" rotWithShape="0">
              <a:srgbClr val="000000">
                <a:alpha val="43000"/>
              </a:srgbClr>
            </a:outerShdw>
          </a:effectLst>
        </p:spPr>
      </p:pic>
      <p:sp>
        <p:nvSpPr>
          <p:cNvPr id="86021" name="TextBox 5"/>
          <p:cNvSpPr txBox="1">
            <a:spLocks noChangeArrowheads="1"/>
          </p:cNvSpPr>
          <p:nvPr/>
        </p:nvSpPr>
        <p:spPr bwMode="auto">
          <a:xfrm>
            <a:off x="3883572" y="5176345"/>
            <a:ext cx="52578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just"/>
            <a:r>
              <a:rPr lang="en-US" dirty="0" smtClean="0"/>
              <a:t>(1) Ghost </a:t>
            </a:r>
            <a:r>
              <a:rPr lang="en-US" dirty="0"/>
              <a:t>cells scarcely detectable (</a:t>
            </a:r>
            <a:r>
              <a:rPr lang="en-US" dirty="0">
                <a:solidFill>
                  <a:srgbClr val="00B050"/>
                </a:solidFill>
              </a:rPr>
              <a:t>green arrow</a:t>
            </a:r>
            <a:r>
              <a:rPr lang="en-US" dirty="0" smtClean="0"/>
              <a:t>)</a:t>
            </a:r>
          </a:p>
          <a:p>
            <a:r>
              <a:rPr lang="en-US" dirty="0" smtClean="0"/>
              <a:t>(</a:t>
            </a:r>
            <a:r>
              <a:rPr lang="en-US" dirty="0"/>
              <a:t>2) ghost cells well resolved (</a:t>
            </a:r>
            <a:r>
              <a:rPr lang="en-US" dirty="0">
                <a:solidFill>
                  <a:srgbClr val="FF0000"/>
                </a:solidFill>
              </a:rPr>
              <a:t>red arrow</a:t>
            </a:r>
            <a:r>
              <a:rPr lang="en-US" dirty="0" smtClean="0"/>
              <a:t>)</a:t>
            </a:r>
          </a:p>
          <a:p>
            <a:r>
              <a:rPr lang="en-US" dirty="0" smtClean="0"/>
              <a:t>(3</a:t>
            </a:r>
            <a:r>
              <a:rPr lang="en-US" dirty="0"/>
              <a:t>) ghost cells that showed an excellent resolution by CLSM (</a:t>
            </a:r>
            <a:r>
              <a:rPr lang="en-US" dirty="0">
                <a:solidFill>
                  <a:schemeClr val="bg2"/>
                </a:solidFill>
              </a:rPr>
              <a:t>black arrow</a:t>
            </a:r>
            <a:r>
              <a:rPr lang="en-US" dirty="0"/>
              <a:t>)</a:t>
            </a:r>
          </a:p>
        </p:txBody>
      </p:sp>
    </p:spTree>
    <p:extLst>
      <p:ext uri="{BB962C8B-B14F-4D97-AF65-F5344CB8AC3E}">
        <p14:creationId xmlns="" xmlns:p14="http://schemas.microsoft.com/office/powerpoint/2010/main" val="136256832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Content Placeholder 2"/>
          <p:cNvSpPr>
            <a:spLocks noGrp="1"/>
          </p:cNvSpPr>
          <p:nvPr>
            <p:ph idx="1"/>
          </p:nvPr>
        </p:nvSpPr>
        <p:spPr>
          <a:xfrm>
            <a:off x="152400" y="1295400"/>
            <a:ext cx="8686800" cy="4800600"/>
          </a:xfrm>
        </p:spPr>
        <p:txBody>
          <a:bodyPr>
            <a:normAutofit/>
          </a:bodyPr>
          <a:lstStyle/>
          <a:p>
            <a:pPr algn="just"/>
            <a:r>
              <a:rPr lang="en-US" sz="2600" dirty="0" err="1" smtClean="0">
                <a:solidFill>
                  <a:srgbClr val="FF0000"/>
                </a:solidFill>
              </a:rPr>
              <a:t>Gorlin</a:t>
            </a:r>
            <a:r>
              <a:rPr lang="en-US" sz="2600" dirty="0" smtClean="0">
                <a:solidFill>
                  <a:srgbClr val="FF0000"/>
                </a:solidFill>
              </a:rPr>
              <a:t> et al </a:t>
            </a:r>
            <a:r>
              <a:rPr lang="en-US" sz="2600" dirty="0" smtClean="0"/>
              <a:t>suggested that the COC is an oral counterpart of the </a:t>
            </a:r>
            <a:r>
              <a:rPr lang="en-US" sz="2600" dirty="0" smtClean="0">
                <a:solidFill>
                  <a:srgbClr val="FF0000"/>
                </a:solidFill>
              </a:rPr>
              <a:t>cutaneous calcifying </a:t>
            </a:r>
            <a:r>
              <a:rPr lang="en-US" sz="2600" dirty="0" err="1" smtClean="0">
                <a:solidFill>
                  <a:srgbClr val="FF0000"/>
                </a:solidFill>
              </a:rPr>
              <a:t>epithelioma</a:t>
            </a:r>
            <a:r>
              <a:rPr lang="en-US" sz="2600" dirty="0" smtClean="0">
                <a:solidFill>
                  <a:srgbClr val="FF0000"/>
                </a:solidFill>
              </a:rPr>
              <a:t> of Malherbe </a:t>
            </a:r>
            <a:r>
              <a:rPr lang="en-US" sz="2600" dirty="0" smtClean="0"/>
              <a:t>(</a:t>
            </a:r>
            <a:r>
              <a:rPr lang="en-US" sz="2600" dirty="0" err="1" smtClean="0">
                <a:solidFill>
                  <a:srgbClr val="FFFF00"/>
                </a:solidFill>
              </a:rPr>
              <a:t>pilomatricoma</a:t>
            </a:r>
            <a:r>
              <a:rPr lang="en-US" sz="2600" dirty="0" smtClean="0"/>
              <a:t>), it is more likely to be the oral counterpart of the intracranial </a:t>
            </a:r>
            <a:r>
              <a:rPr lang="en-US" sz="2600" dirty="0" err="1" smtClean="0">
                <a:solidFill>
                  <a:srgbClr val="FFFF00"/>
                </a:solidFill>
              </a:rPr>
              <a:t>craniopharyngioma</a:t>
            </a:r>
            <a:r>
              <a:rPr lang="en-US" sz="2600" dirty="0" smtClean="0">
                <a:solidFill>
                  <a:srgbClr val="FFFF00"/>
                </a:solidFill>
              </a:rPr>
              <a:t> </a:t>
            </a:r>
            <a:r>
              <a:rPr lang="en-US" sz="2600" dirty="0" smtClean="0"/>
              <a:t>due to immunologic similarities  </a:t>
            </a:r>
          </a:p>
          <a:p>
            <a:pPr algn="just"/>
            <a:endParaRPr lang="en-US" sz="2600" dirty="0" smtClean="0"/>
          </a:p>
          <a:p>
            <a:pPr algn="just"/>
            <a:r>
              <a:rPr lang="en-US" sz="2600" dirty="0" smtClean="0"/>
              <a:t>Both lesions demonstrate similar </a:t>
            </a:r>
            <a:r>
              <a:rPr lang="en-US" sz="2600" dirty="0" err="1" smtClean="0"/>
              <a:t>immunoreactivity</a:t>
            </a:r>
            <a:r>
              <a:rPr lang="en-US" sz="2600" dirty="0" smtClean="0"/>
              <a:t> to </a:t>
            </a:r>
            <a:r>
              <a:rPr lang="en-US" sz="2600" dirty="0" smtClean="0">
                <a:solidFill>
                  <a:srgbClr val="FF0000"/>
                </a:solidFill>
              </a:rPr>
              <a:t>low and high molecular weight cytokeratin </a:t>
            </a:r>
            <a:r>
              <a:rPr lang="en-US" sz="2600" dirty="0" smtClean="0"/>
              <a:t>and </a:t>
            </a:r>
            <a:r>
              <a:rPr lang="en-US" sz="2600" dirty="0" err="1" smtClean="0">
                <a:solidFill>
                  <a:srgbClr val="FF0000"/>
                </a:solidFill>
              </a:rPr>
              <a:t>involucrin</a:t>
            </a:r>
            <a:r>
              <a:rPr lang="en-US" sz="2600" dirty="0" smtClean="0"/>
              <a:t> – a protein that is characteristic of terminally differentiated keratinocytes  </a:t>
            </a:r>
          </a:p>
        </p:txBody>
      </p:sp>
    </p:spTree>
    <p:extLst>
      <p:ext uri="{BB962C8B-B14F-4D97-AF65-F5344CB8AC3E}">
        <p14:creationId xmlns="" xmlns:p14="http://schemas.microsoft.com/office/powerpoint/2010/main" val="280177069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24662" y="191418"/>
            <a:ext cx="3565640" cy="30231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60721" y="2660587"/>
            <a:ext cx="1531188" cy="369332"/>
          </a:xfrm>
          <a:prstGeom prst="rect">
            <a:avLst/>
          </a:prstGeom>
          <a:noFill/>
        </p:spPr>
        <p:txBody>
          <a:bodyPr wrap="none" rtlCol="0">
            <a:spAutoFit/>
          </a:bodyPr>
          <a:lstStyle/>
          <a:p>
            <a:r>
              <a:rPr lang="en-US" dirty="0" err="1" smtClean="0">
                <a:solidFill>
                  <a:schemeClr val="bg1"/>
                </a:solidFill>
              </a:rPr>
              <a:t>Pilomatrioma</a:t>
            </a:r>
            <a:endParaRPr lang="en-US" dirty="0">
              <a:solidFill>
                <a:schemeClr val="bg1"/>
              </a:solidFill>
            </a:endParaRPr>
          </a:p>
        </p:txBody>
      </p:sp>
      <p:sp>
        <p:nvSpPr>
          <p:cNvPr id="5" name="Rectangle 4"/>
          <p:cNvSpPr/>
          <p:nvPr/>
        </p:nvSpPr>
        <p:spPr>
          <a:xfrm>
            <a:off x="4343400" y="385832"/>
            <a:ext cx="3504486" cy="523220"/>
          </a:xfrm>
          <a:prstGeom prst="rect">
            <a:avLst/>
          </a:prstGeom>
        </p:spPr>
        <p:txBody>
          <a:bodyPr wrap="none">
            <a:spAutoFit/>
          </a:bodyPr>
          <a:lstStyle/>
          <a:p>
            <a:r>
              <a:rPr lang="en-US" sz="2800" dirty="0" smtClean="0"/>
              <a:t>(HP1) Hair </a:t>
            </a:r>
            <a:r>
              <a:rPr lang="en-US" sz="2800" dirty="0"/>
              <a:t>protein-1 </a:t>
            </a:r>
          </a:p>
        </p:txBody>
      </p:sp>
      <p:pic>
        <p:nvPicPr>
          <p:cNvPr id="3075"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24662" y="3302564"/>
            <a:ext cx="3565640" cy="304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32389" y="5845443"/>
            <a:ext cx="2362200" cy="369332"/>
          </a:xfrm>
          <a:prstGeom prst="rect">
            <a:avLst/>
          </a:prstGeom>
          <a:noFill/>
        </p:spPr>
        <p:txBody>
          <a:bodyPr wrap="square" rtlCol="0">
            <a:spAutoFit/>
          </a:bodyPr>
          <a:lstStyle/>
          <a:p>
            <a:r>
              <a:rPr lang="en-US" dirty="0" err="1" smtClean="0">
                <a:solidFill>
                  <a:schemeClr val="bg1"/>
                </a:solidFill>
              </a:rPr>
              <a:t>Craniopharyangioma</a:t>
            </a:r>
            <a:r>
              <a:rPr lang="en-US" dirty="0" smtClean="0">
                <a:solidFill>
                  <a:schemeClr val="bg1"/>
                </a:solidFill>
              </a:rPr>
              <a:t> </a:t>
            </a:r>
            <a:endParaRPr lang="en-US" dirty="0">
              <a:solidFill>
                <a:schemeClr val="bg1"/>
              </a:solidFill>
            </a:endParaRPr>
          </a:p>
        </p:txBody>
      </p:sp>
      <p:pic>
        <p:nvPicPr>
          <p:cNvPr id="3077"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169979" y="1295400"/>
            <a:ext cx="4230763" cy="3653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543800" y="4459548"/>
            <a:ext cx="838200" cy="369332"/>
          </a:xfrm>
          <a:prstGeom prst="rect">
            <a:avLst/>
          </a:prstGeom>
          <a:noFill/>
        </p:spPr>
        <p:txBody>
          <a:bodyPr wrap="square" rtlCol="0">
            <a:spAutoFit/>
          </a:bodyPr>
          <a:lstStyle/>
          <a:p>
            <a:r>
              <a:rPr lang="en-US" dirty="0" smtClean="0">
                <a:solidFill>
                  <a:schemeClr val="bg1"/>
                </a:solidFill>
              </a:rPr>
              <a:t>COC</a:t>
            </a:r>
            <a:endParaRPr lang="en-US" dirty="0">
              <a:solidFill>
                <a:schemeClr val="bg1"/>
              </a:solidFill>
            </a:endParaRPr>
          </a:p>
        </p:txBody>
      </p:sp>
      <p:sp>
        <p:nvSpPr>
          <p:cNvPr id="8" name="TextBox 7"/>
          <p:cNvSpPr txBox="1"/>
          <p:nvPr/>
        </p:nvSpPr>
        <p:spPr>
          <a:xfrm>
            <a:off x="3910944" y="5245278"/>
            <a:ext cx="5080656"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US" b="1" i="1" dirty="0" smtClean="0"/>
              <a:t>Ref: </a:t>
            </a:r>
            <a:r>
              <a:rPr lang="en-US" b="1" i="1" dirty="0" err="1" smtClean="0"/>
              <a:t>Epression</a:t>
            </a:r>
            <a:r>
              <a:rPr lang="en-US" b="1" i="1" dirty="0" smtClean="0"/>
              <a:t> of hard alpha Keratins in </a:t>
            </a:r>
            <a:r>
              <a:rPr lang="en-US" b="1" i="1" dirty="0" err="1" smtClean="0"/>
              <a:t>Pilomatrioma</a:t>
            </a:r>
            <a:r>
              <a:rPr lang="en-US" b="1" i="1" dirty="0" smtClean="0"/>
              <a:t>, </a:t>
            </a:r>
            <a:r>
              <a:rPr lang="en-US" b="1" i="1" dirty="0" err="1" smtClean="0"/>
              <a:t>Craniopharyangioma</a:t>
            </a:r>
            <a:r>
              <a:rPr lang="en-US" b="1" i="1" dirty="0"/>
              <a:t> </a:t>
            </a:r>
            <a:r>
              <a:rPr lang="en-US" b="1" i="1" dirty="0" smtClean="0"/>
              <a:t>and COC  American J of Clinical </a:t>
            </a:r>
            <a:r>
              <a:rPr lang="en-US" b="1" i="1" dirty="0" err="1" smtClean="0"/>
              <a:t>Patology</a:t>
            </a:r>
            <a:r>
              <a:rPr lang="en-US" b="1" i="1" dirty="0" smtClean="0"/>
              <a:t> 2005 (123) Kaoru </a:t>
            </a:r>
            <a:r>
              <a:rPr lang="en-US" b="1" i="1" dirty="0" err="1" smtClean="0"/>
              <a:t>Kusama</a:t>
            </a:r>
            <a:r>
              <a:rPr lang="en-US" b="1" i="1" dirty="0" smtClean="0"/>
              <a:t>, Yoichi K</a:t>
            </a:r>
            <a:endParaRPr lang="en-US" b="1" i="1" dirty="0"/>
          </a:p>
        </p:txBody>
      </p:sp>
    </p:spTree>
    <p:extLst>
      <p:ext uri="{BB962C8B-B14F-4D97-AF65-F5344CB8AC3E}">
        <p14:creationId xmlns="" xmlns:p14="http://schemas.microsoft.com/office/powerpoint/2010/main" val="15371739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52400" y="1524000"/>
            <a:ext cx="7315200" cy="1154097"/>
          </a:xfrm>
        </p:spPr>
        <p:txBody>
          <a:bodyPr>
            <a:normAutofit fontScale="90000"/>
          </a:bodyPr>
          <a:lstStyle/>
          <a:p>
            <a:r>
              <a:rPr lang="en-US" b="1" dirty="0" smtClean="0">
                <a:solidFill>
                  <a:srgbClr val="FF0000"/>
                </a:solidFill>
              </a:rPr>
              <a:t>RADICULAR CYST</a:t>
            </a:r>
            <a:br>
              <a:rPr lang="en-US" b="1" dirty="0" smtClean="0">
                <a:solidFill>
                  <a:srgbClr val="FF0000"/>
                </a:solidFill>
              </a:rPr>
            </a:br>
            <a:r>
              <a:rPr lang="en-US" b="1" dirty="0" smtClean="0"/>
              <a:t>(</a:t>
            </a:r>
            <a:r>
              <a:rPr lang="en-US" dirty="0" err="1" smtClean="0"/>
              <a:t>Periapical</a:t>
            </a:r>
            <a:r>
              <a:rPr lang="en-US" dirty="0" smtClean="0"/>
              <a:t> </a:t>
            </a:r>
            <a:r>
              <a:rPr lang="en-US" dirty="0"/>
              <a:t>cyst, Apical periodontal cyst, Root end </a:t>
            </a:r>
            <a:r>
              <a:rPr lang="en-US" dirty="0" smtClean="0"/>
              <a:t>cyst)</a:t>
            </a:r>
            <a:r>
              <a:rPr lang="en-US" dirty="0"/>
              <a:t/>
            </a:r>
            <a:br>
              <a:rPr lang="en-US" dirty="0"/>
            </a:br>
            <a:endParaRPr lang="en-US" b="1" dirty="0" smtClean="0">
              <a:solidFill>
                <a:srgbClr val="FF0000"/>
              </a:solidFill>
            </a:endParaRPr>
          </a:p>
        </p:txBody>
      </p:sp>
      <p:sp>
        <p:nvSpPr>
          <p:cNvPr id="124931" name="Content Placeholder 2"/>
          <p:cNvSpPr>
            <a:spLocks noGrp="1"/>
          </p:cNvSpPr>
          <p:nvPr>
            <p:ph sz="quarter" idx="13"/>
          </p:nvPr>
        </p:nvSpPr>
        <p:spPr>
          <a:xfrm>
            <a:off x="381000" y="2895600"/>
            <a:ext cx="6477000" cy="3581400"/>
          </a:xfrm>
        </p:spPr>
        <p:txBody>
          <a:bodyPr>
            <a:normAutofit lnSpcReduction="10000"/>
          </a:bodyPr>
          <a:lstStyle/>
          <a:p>
            <a:r>
              <a:rPr lang="en-US" sz="2600" dirty="0" smtClean="0"/>
              <a:t>A</a:t>
            </a:r>
            <a:r>
              <a:rPr lang="en-US" sz="3000" dirty="0" smtClean="0"/>
              <a:t>rises from epithelial proliferation due to an inflammatory stimulus</a:t>
            </a:r>
          </a:p>
          <a:p>
            <a:pPr marL="45720" indent="0">
              <a:buNone/>
            </a:pPr>
            <a:endParaRPr lang="en-US" sz="3000" dirty="0" smtClean="0"/>
          </a:p>
          <a:p>
            <a:r>
              <a:rPr lang="en-US" sz="3000" dirty="0" smtClean="0"/>
              <a:t>Epithelial lining is derived from the </a:t>
            </a:r>
            <a:r>
              <a:rPr lang="en-US" sz="3000" dirty="0" smtClean="0">
                <a:solidFill>
                  <a:srgbClr val="FF0000"/>
                </a:solidFill>
              </a:rPr>
              <a:t>epithelial cell rests of </a:t>
            </a:r>
            <a:r>
              <a:rPr lang="en-US" sz="3000" dirty="0" err="1" smtClean="0">
                <a:solidFill>
                  <a:srgbClr val="FF0000"/>
                </a:solidFill>
              </a:rPr>
              <a:t>Malassez</a:t>
            </a:r>
            <a:endParaRPr lang="en-US" sz="3000" dirty="0" smtClean="0"/>
          </a:p>
          <a:p>
            <a:endParaRPr lang="en-US" sz="3000" dirty="0" smtClean="0">
              <a:solidFill>
                <a:srgbClr val="FF0000"/>
              </a:solidFill>
            </a:endParaRPr>
          </a:p>
          <a:p>
            <a:r>
              <a:rPr lang="en-US" sz="3000" dirty="0" smtClean="0"/>
              <a:t>It is a true cyst</a:t>
            </a:r>
          </a:p>
        </p:txBody>
      </p:sp>
      <p:pic>
        <p:nvPicPr>
          <p:cNvPr id="148482" name="Picture 2"/>
          <p:cNvPicPr>
            <a:picLocks noGrp="1" noChangeAspect="1" noChangeArrowheads="1"/>
          </p:cNvPicPr>
          <p:nvPr>
            <p:ph sz="quarter" idx="14"/>
          </p:nvPr>
        </p:nvPicPr>
        <p:blipFill>
          <a:blip r:embed="rId3"/>
          <a:stretch>
            <a:fillRect/>
          </a:stretch>
        </p:blipFill>
        <p:spPr>
          <a:xfrm>
            <a:off x="6858000" y="1752600"/>
            <a:ext cx="2133600" cy="4724400"/>
          </a:xfrm>
          <a:ln w="38100" cap="sq">
            <a:solidFill>
              <a:srgbClr val="000000"/>
            </a:solidFill>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33758208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381000" y="304800"/>
            <a:ext cx="7315200" cy="1154097"/>
          </a:xfrm>
        </p:spPr>
        <p:txBody>
          <a:bodyPr/>
          <a:lstStyle/>
          <a:p>
            <a:r>
              <a:rPr lang="en-US" b="1" dirty="0" smtClean="0">
                <a:solidFill>
                  <a:srgbClr val="FF0000"/>
                </a:solidFill>
              </a:rPr>
              <a:t>CLINICAL FEATURES</a:t>
            </a:r>
          </a:p>
        </p:txBody>
      </p:sp>
      <p:sp>
        <p:nvSpPr>
          <p:cNvPr id="3" name="Content Placeholder 2"/>
          <p:cNvSpPr>
            <a:spLocks noGrp="1"/>
          </p:cNvSpPr>
          <p:nvPr>
            <p:ph sz="quarter" idx="13"/>
          </p:nvPr>
        </p:nvSpPr>
        <p:spPr>
          <a:xfrm>
            <a:off x="228600" y="1524000"/>
            <a:ext cx="8610600" cy="4876800"/>
          </a:xfrm>
        </p:spPr>
        <p:txBody>
          <a:bodyPr>
            <a:normAutofit/>
          </a:bodyPr>
          <a:lstStyle/>
          <a:p>
            <a:pPr marL="514350" indent="-514350" algn="just">
              <a:buFont typeface="+mj-lt"/>
              <a:buAutoNum type="arabicPeriod"/>
              <a:defRPr/>
            </a:pPr>
            <a:r>
              <a:rPr lang="en-US" sz="2600" dirty="0" smtClean="0"/>
              <a:t>Most common cystic lesion of the jaws</a:t>
            </a:r>
          </a:p>
          <a:p>
            <a:pPr marL="514350" indent="-514350" algn="just">
              <a:buFont typeface="+mj-lt"/>
              <a:buAutoNum type="arabicPeriod"/>
              <a:defRPr/>
            </a:pPr>
            <a:endParaRPr lang="en-US" sz="2600" dirty="0" smtClean="0"/>
          </a:p>
          <a:p>
            <a:pPr marL="514350" indent="-514350" algn="just">
              <a:buFont typeface="+mj-lt"/>
              <a:buAutoNum type="arabicPeriod"/>
              <a:defRPr/>
            </a:pPr>
            <a:r>
              <a:rPr lang="en-US" sz="2600" dirty="0" smtClean="0"/>
              <a:t>Age – rarely in 1</a:t>
            </a:r>
            <a:r>
              <a:rPr lang="en-US" sz="2600" baseline="30000" dirty="0" smtClean="0"/>
              <a:t>st</a:t>
            </a:r>
            <a:r>
              <a:rPr lang="en-US" sz="2600" dirty="0" smtClean="0"/>
              <a:t> decade. Large cases in 4</a:t>
            </a:r>
            <a:r>
              <a:rPr lang="en-US" sz="2600" baseline="30000" dirty="0" smtClean="0"/>
              <a:t>th</a:t>
            </a:r>
            <a:r>
              <a:rPr lang="en-US" sz="2600" dirty="0" smtClean="0"/>
              <a:t> and 5</a:t>
            </a:r>
            <a:r>
              <a:rPr lang="en-US" sz="2600" baseline="30000" dirty="0" smtClean="0"/>
              <a:t>th</a:t>
            </a:r>
            <a:r>
              <a:rPr lang="en-US" sz="2600" dirty="0" smtClean="0"/>
              <a:t> decade. Highest peak in the </a:t>
            </a:r>
            <a:r>
              <a:rPr lang="en-US" sz="2600" dirty="0" smtClean="0">
                <a:solidFill>
                  <a:schemeClr val="tx2"/>
                </a:solidFill>
              </a:rPr>
              <a:t>3</a:t>
            </a:r>
            <a:r>
              <a:rPr lang="en-US" sz="2600" baseline="30000" dirty="0" smtClean="0">
                <a:solidFill>
                  <a:schemeClr val="tx2"/>
                </a:solidFill>
              </a:rPr>
              <a:t>rd</a:t>
            </a:r>
            <a:r>
              <a:rPr lang="en-US" sz="2600" dirty="0" smtClean="0">
                <a:solidFill>
                  <a:schemeClr val="tx2"/>
                </a:solidFill>
              </a:rPr>
              <a:t> </a:t>
            </a:r>
            <a:r>
              <a:rPr lang="en-US" sz="2600" dirty="0" smtClean="0"/>
              <a:t>decade</a:t>
            </a:r>
          </a:p>
          <a:p>
            <a:pPr marL="514350" indent="-514350" algn="just">
              <a:buFont typeface="+mj-lt"/>
              <a:buAutoNum type="arabicPeriod"/>
              <a:defRPr/>
            </a:pPr>
            <a:endParaRPr lang="en-US" sz="2600" dirty="0" smtClean="0"/>
          </a:p>
          <a:p>
            <a:pPr marL="514350" indent="-514350" algn="just">
              <a:buFont typeface="+mj-lt"/>
              <a:buAutoNum type="arabicPeriod"/>
              <a:defRPr/>
            </a:pPr>
            <a:r>
              <a:rPr lang="en-US" sz="2600" dirty="0" smtClean="0"/>
              <a:t>Sex – more in males</a:t>
            </a:r>
          </a:p>
          <a:p>
            <a:pPr marL="514350" indent="-514350" algn="just">
              <a:buFont typeface="+mj-lt"/>
              <a:buAutoNum type="arabicPeriod"/>
              <a:defRPr/>
            </a:pPr>
            <a:endParaRPr lang="en-US" sz="2600" dirty="0" smtClean="0"/>
          </a:p>
          <a:p>
            <a:pPr algn="just">
              <a:defRPr/>
            </a:pPr>
            <a:r>
              <a:rPr lang="en-US" sz="2600" dirty="0" smtClean="0"/>
              <a:t>Site – All tooth bearing areas.</a:t>
            </a:r>
          </a:p>
          <a:p>
            <a:pPr algn="just">
              <a:buFont typeface="Wingdings" pitchFamily="2" charset="2"/>
              <a:buNone/>
              <a:defRPr/>
            </a:pPr>
            <a:r>
              <a:rPr lang="en-US" sz="2600" dirty="0" smtClean="0"/>
              <a:t>            Max. ant. teeth most commonly affected </a:t>
            </a:r>
          </a:p>
          <a:p>
            <a:pPr marL="514350" indent="-514350" algn="just">
              <a:buFont typeface="+mj-lt"/>
              <a:buAutoNum type="arabicPeriod"/>
              <a:defRPr/>
            </a:pPr>
            <a:endParaRPr lang="en-US" sz="2600" dirty="0" smtClean="0"/>
          </a:p>
          <a:p>
            <a:pPr marL="514350" indent="-514350" algn="just">
              <a:buFont typeface="+mj-lt"/>
              <a:buAutoNum type="arabicPeriod"/>
              <a:defRPr/>
            </a:pPr>
            <a:endParaRPr lang="en-US" sz="2600" dirty="0" smtClean="0"/>
          </a:p>
          <a:p>
            <a:pPr marL="514350" indent="-514350" algn="just">
              <a:buFont typeface="+mj-lt"/>
              <a:buAutoNum type="arabicPeriod"/>
              <a:defRPr/>
            </a:pPr>
            <a:endParaRPr lang="en-US" sz="2600" dirty="0"/>
          </a:p>
        </p:txBody>
      </p:sp>
    </p:spTree>
    <p:extLst>
      <p:ext uri="{BB962C8B-B14F-4D97-AF65-F5344CB8AC3E}">
        <p14:creationId xmlns="" xmlns:p14="http://schemas.microsoft.com/office/powerpoint/2010/main" val="32647253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762000" y="301625"/>
            <a:ext cx="7772400" cy="1143000"/>
          </a:xfrm>
        </p:spPr>
        <p:txBody>
          <a:bodyPr>
            <a:normAutofit/>
          </a:bodyPr>
          <a:lstStyle/>
          <a:p>
            <a:pPr algn="ctr"/>
            <a:r>
              <a:rPr lang="en-US" sz="3200" b="1" dirty="0" smtClean="0">
                <a:solidFill>
                  <a:srgbClr val="FF0000"/>
                </a:solidFill>
              </a:rPr>
              <a:t>HOW DOES FLUID ACCUMULATION TAKES PLACE ? Main in 1970</a:t>
            </a: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818354193"/>
              </p:ext>
            </p:extLst>
          </p:nvPr>
        </p:nvGraphicFramePr>
        <p:xfrm>
          <a:off x="152400" y="1752600"/>
          <a:ext cx="8531225" cy="5084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90380807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381000" y="304800"/>
            <a:ext cx="7315200" cy="1154097"/>
          </a:xfrm>
        </p:spPr>
        <p:txBody>
          <a:bodyPr/>
          <a:lstStyle/>
          <a:p>
            <a:r>
              <a:rPr lang="en-US" b="1" dirty="0" smtClean="0">
                <a:solidFill>
                  <a:srgbClr val="FF0000"/>
                </a:solidFill>
              </a:rPr>
              <a:t>CLINICAL PRESENTATION</a:t>
            </a:r>
          </a:p>
        </p:txBody>
      </p:sp>
      <p:sp>
        <p:nvSpPr>
          <p:cNvPr id="129027" name="Content Placeholder 2"/>
          <p:cNvSpPr>
            <a:spLocks noGrp="1"/>
          </p:cNvSpPr>
          <p:nvPr>
            <p:ph sz="quarter" idx="13"/>
          </p:nvPr>
        </p:nvSpPr>
        <p:spPr>
          <a:xfrm>
            <a:off x="152400" y="1524000"/>
            <a:ext cx="4800600" cy="4724400"/>
          </a:xfrm>
        </p:spPr>
        <p:txBody>
          <a:bodyPr>
            <a:normAutofit fontScale="92500"/>
          </a:bodyPr>
          <a:lstStyle/>
          <a:p>
            <a:pPr algn="just"/>
            <a:r>
              <a:rPr lang="en-US" sz="2600" dirty="0" smtClean="0"/>
              <a:t>Mostly symptomless</a:t>
            </a:r>
          </a:p>
          <a:p>
            <a:pPr algn="just"/>
            <a:endParaRPr lang="en-US" sz="2600" dirty="0" smtClean="0"/>
          </a:p>
          <a:p>
            <a:pPr algn="just"/>
            <a:r>
              <a:rPr lang="en-US" sz="2600" dirty="0" smtClean="0"/>
              <a:t>Commonest complaint is of a slow growing swelling </a:t>
            </a:r>
          </a:p>
          <a:p>
            <a:pPr algn="just"/>
            <a:endParaRPr lang="en-US" sz="2600" dirty="0" smtClean="0"/>
          </a:p>
          <a:p>
            <a:pPr algn="just"/>
            <a:r>
              <a:rPr lang="en-US" sz="2600" dirty="0" smtClean="0"/>
              <a:t>Initial enlargement is bony hard, later it exhibits a springiness</a:t>
            </a:r>
          </a:p>
          <a:p>
            <a:pPr algn="just"/>
            <a:endParaRPr lang="en-US" sz="2600" dirty="0" smtClean="0"/>
          </a:p>
          <a:p>
            <a:pPr algn="just"/>
            <a:r>
              <a:rPr lang="en-US" sz="2600" dirty="0" smtClean="0"/>
              <a:t>Maxilla – </a:t>
            </a:r>
            <a:r>
              <a:rPr lang="en-US" sz="2600" dirty="0" err="1" smtClean="0"/>
              <a:t>buccal</a:t>
            </a:r>
            <a:r>
              <a:rPr lang="en-US" sz="2600" dirty="0" smtClean="0"/>
              <a:t> and palatal enlargement</a:t>
            </a:r>
          </a:p>
          <a:p>
            <a:pPr algn="just">
              <a:buFont typeface="Wingdings" pitchFamily="2" charset="2"/>
              <a:buNone/>
            </a:pPr>
            <a:r>
              <a:rPr lang="en-US" sz="2600" dirty="0" smtClean="0"/>
              <a:t>   Mandible – usually </a:t>
            </a:r>
            <a:r>
              <a:rPr lang="en-US" sz="2600" dirty="0" err="1" smtClean="0"/>
              <a:t>buccal</a:t>
            </a:r>
            <a:r>
              <a:rPr lang="en-US" sz="2600" dirty="0" smtClean="0"/>
              <a:t> </a:t>
            </a:r>
          </a:p>
        </p:txBody>
      </p:sp>
      <p:pic>
        <p:nvPicPr>
          <p:cNvPr id="5" name="Picture 2"/>
          <p:cNvPicPr>
            <a:picLocks noGrp="1" noChangeAspect="1" noChangeArrowheads="1"/>
          </p:cNvPicPr>
          <p:nvPr>
            <p:ph sz="quarter" idx="14"/>
          </p:nvPr>
        </p:nvPicPr>
        <p:blipFill rotWithShape="1">
          <a:blip r:embed="rId2"/>
          <a:srcRect b="4765"/>
          <a:stretch/>
        </p:blipFill>
        <p:spPr>
          <a:xfrm>
            <a:off x="5257800" y="1447800"/>
            <a:ext cx="3810000" cy="4038600"/>
          </a:xfrm>
          <a:ln w="38100" cap="sq">
            <a:solidFill>
              <a:srgbClr val="000000"/>
            </a:solidFill>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88492255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Content Placeholder 2"/>
          <p:cNvSpPr>
            <a:spLocks noGrp="1"/>
          </p:cNvSpPr>
          <p:nvPr>
            <p:ph sz="quarter" idx="13"/>
          </p:nvPr>
        </p:nvSpPr>
        <p:spPr>
          <a:xfrm>
            <a:off x="381000" y="914400"/>
            <a:ext cx="8305800" cy="5562600"/>
          </a:xfrm>
        </p:spPr>
        <p:txBody>
          <a:bodyPr>
            <a:normAutofit/>
          </a:bodyPr>
          <a:lstStyle/>
          <a:p>
            <a:pPr algn="just"/>
            <a:r>
              <a:rPr lang="en-US" sz="2600" dirty="0" smtClean="0"/>
              <a:t>Pain and infection may also be present</a:t>
            </a:r>
          </a:p>
          <a:p>
            <a:pPr algn="just"/>
            <a:endParaRPr lang="en-US" sz="2600" dirty="0" smtClean="0"/>
          </a:p>
          <a:p>
            <a:pPr algn="just"/>
            <a:r>
              <a:rPr lang="en-US" sz="2600" dirty="0" smtClean="0"/>
              <a:t>Radicular cyst in deciduous teeth are rare</a:t>
            </a:r>
          </a:p>
          <a:p>
            <a:pPr algn="just"/>
            <a:endParaRPr lang="en-US" sz="2600" dirty="0" smtClean="0"/>
          </a:p>
          <a:p>
            <a:pPr marL="45720" indent="0" algn="just">
              <a:buNone/>
            </a:pPr>
            <a:endParaRPr lang="en-US" sz="2600" dirty="0"/>
          </a:p>
          <a:p>
            <a:pPr algn="just"/>
            <a:r>
              <a:rPr lang="en-US" sz="2600" dirty="0" smtClean="0">
                <a:solidFill>
                  <a:srgbClr val="FFFF00"/>
                </a:solidFill>
              </a:rPr>
              <a:t>Multiple radicular cysts:</a:t>
            </a:r>
          </a:p>
          <a:p>
            <a:pPr marL="45720" indent="0" algn="just">
              <a:buNone/>
            </a:pPr>
            <a:r>
              <a:rPr lang="en-US" sz="2600" dirty="0" smtClean="0"/>
              <a:t>	-Multiple dens-in-dente</a:t>
            </a:r>
          </a:p>
          <a:p>
            <a:pPr marL="45720" indent="0" algn="just">
              <a:buNone/>
            </a:pPr>
            <a:r>
              <a:rPr lang="en-US" sz="2600" dirty="0"/>
              <a:t>	</a:t>
            </a:r>
            <a:r>
              <a:rPr lang="en-US" sz="2600" dirty="0" smtClean="0"/>
              <a:t>-</a:t>
            </a:r>
            <a:r>
              <a:rPr lang="en-US" sz="2600" dirty="0" err="1" smtClean="0"/>
              <a:t>Dentinogenesis</a:t>
            </a:r>
            <a:r>
              <a:rPr lang="en-US" sz="2600" dirty="0" smtClean="0"/>
              <a:t> </a:t>
            </a:r>
            <a:r>
              <a:rPr lang="en-US" sz="2600" dirty="0" err="1"/>
              <a:t>I</a:t>
            </a:r>
            <a:r>
              <a:rPr lang="en-US" sz="2600" dirty="0" err="1" smtClean="0"/>
              <a:t>mperfecta</a:t>
            </a:r>
            <a:endParaRPr lang="en-US" sz="2600" dirty="0" smtClean="0"/>
          </a:p>
        </p:txBody>
      </p:sp>
    </p:spTree>
    <p:extLst>
      <p:ext uri="{BB962C8B-B14F-4D97-AF65-F5344CB8AC3E}">
        <p14:creationId xmlns="" xmlns:p14="http://schemas.microsoft.com/office/powerpoint/2010/main" val="381395155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152400" y="152400"/>
            <a:ext cx="7315200" cy="849297"/>
          </a:xfrm>
        </p:spPr>
        <p:txBody>
          <a:bodyPr/>
          <a:lstStyle/>
          <a:p>
            <a:r>
              <a:rPr lang="en-US" b="1" dirty="0" smtClean="0">
                <a:solidFill>
                  <a:srgbClr val="FF0000"/>
                </a:solidFill>
              </a:rPr>
              <a:t>RADIOLOGICAL FEATURES</a:t>
            </a:r>
          </a:p>
        </p:txBody>
      </p:sp>
      <p:sp>
        <p:nvSpPr>
          <p:cNvPr id="131075" name="Content Placeholder 2"/>
          <p:cNvSpPr>
            <a:spLocks noGrp="1"/>
          </p:cNvSpPr>
          <p:nvPr>
            <p:ph sz="quarter" idx="13"/>
          </p:nvPr>
        </p:nvSpPr>
        <p:spPr>
          <a:xfrm>
            <a:off x="152400" y="1828800"/>
            <a:ext cx="4953000" cy="4267200"/>
          </a:xfrm>
        </p:spPr>
        <p:txBody>
          <a:bodyPr>
            <a:normAutofit/>
          </a:bodyPr>
          <a:lstStyle/>
          <a:p>
            <a:pPr algn="just"/>
            <a:r>
              <a:rPr lang="en-US" sz="2600" dirty="0" smtClean="0"/>
              <a:t>Difficult to differentiate between a </a:t>
            </a:r>
            <a:r>
              <a:rPr lang="en-US" sz="2600" dirty="0" err="1" smtClean="0"/>
              <a:t>periapical</a:t>
            </a:r>
            <a:r>
              <a:rPr lang="en-US" sz="2600" dirty="0" smtClean="0"/>
              <a:t> granuloma and a small radicular cyst</a:t>
            </a:r>
          </a:p>
          <a:p>
            <a:pPr marL="45720" indent="0" algn="just">
              <a:buNone/>
            </a:pPr>
            <a:endParaRPr lang="en-US" sz="2600" dirty="0" smtClean="0"/>
          </a:p>
          <a:p>
            <a:pPr algn="just"/>
            <a:r>
              <a:rPr lang="en-US" sz="2600" dirty="0" smtClean="0"/>
              <a:t>Classical description – round to ovoid radiolucency surrounded by a </a:t>
            </a:r>
            <a:r>
              <a:rPr lang="en-US" sz="2600" u="sng" dirty="0" smtClean="0"/>
              <a:t>radio-opaque margin </a:t>
            </a:r>
          </a:p>
          <a:p>
            <a:pPr algn="just"/>
            <a:endParaRPr lang="en-US" sz="2600" dirty="0" smtClean="0"/>
          </a:p>
          <a:p>
            <a:pPr algn="just"/>
            <a:endParaRPr lang="en-US" sz="2600" dirty="0" smtClean="0"/>
          </a:p>
        </p:txBody>
      </p:sp>
      <p:pic>
        <p:nvPicPr>
          <p:cNvPr id="150530" name="Picture 2"/>
          <p:cNvPicPr>
            <a:picLocks noGrp="1" noChangeAspect="1" noChangeArrowheads="1"/>
          </p:cNvPicPr>
          <p:nvPr>
            <p:ph sz="quarter" idx="14"/>
          </p:nvPr>
        </p:nvPicPr>
        <p:blipFill>
          <a:blip r:embed="rId2"/>
          <a:stretch>
            <a:fillRect/>
          </a:stretch>
        </p:blipFill>
        <p:spPr>
          <a:xfrm>
            <a:off x="5410200" y="990600"/>
            <a:ext cx="3579813" cy="2667000"/>
          </a:xfrm>
          <a:ln w="38100" cap="sq">
            <a:solidFill>
              <a:srgbClr val="000000"/>
            </a:solidFill>
          </a:ln>
          <a:effectLst>
            <a:outerShdw blurRad="50800" dist="38100" dir="2700000" algn="tl" rotWithShape="0">
              <a:srgbClr val="000000">
                <a:alpha val="43000"/>
              </a:srgbClr>
            </a:outerShdw>
          </a:effectLst>
        </p:spPr>
      </p:pic>
      <p:pic>
        <p:nvPicPr>
          <p:cNvPr id="150531" name="Picture 3"/>
          <p:cNvPicPr>
            <a:picLocks noChangeAspect="1" noChangeArrowheads="1"/>
          </p:cNvPicPr>
          <p:nvPr/>
        </p:nvPicPr>
        <p:blipFill>
          <a:blip r:embed="rId3"/>
          <a:srcRect/>
          <a:stretch>
            <a:fillRect/>
          </a:stretch>
        </p:blipFill>
        <p:spPr bwMode="auto">
          <a:xfrm>
            <a:off x="5410200" y="3810000"/>
            <a:ext cx="3579813"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7590574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pPr algn="r"/>
            <a:r>
              <a:rPr lang="en-US" sz="2400" b="1" smtClean="0"/>
              <a:t>Contd…</a:t>
            </a:r>
          </a:p>
        </p:txBody>
      </p:sp>
      <p:sp>
        <p:nvSpPr>
          <p:cNvPr id="132099" name="Content Placeholder 2"/>
          <p:cNvSpPr>
            <a:spLocks noGrp="1"/>
          </p:cNvSpPr>
          <p:nvPr>
            <p:ph idx="1"/>
          </p:nvPr>
        </p:nvSpPr>
        <p:spPr>
          <a:xfrm>
            <a:off x="0" y="381000"/>
            <a:ext cx="4572000" cy="6248400"/>
          </a:xfrm>
        </p:spPr>
        <p:txBody>
          <a:bodyPr>
            <a:normAutofit/>
          </a:bodyPr>
          <a:lstStyle/>
          <a:p>
            <a:pPr algn="just"/>
            <a:r>
              <a:rPr lang="en-US" sz="2600" dirty="0" smtClean="0"/>
              <a:t>In </a:t>
            </a:r>
            <a:r>
              <a:rPr lang="en-US" sz="2600" dirty="0" smtClean="0">
                <a:solidFill>
                  <a:srgbClr val="FF0000"/>
                </a:solidFill>
              </a:rPr>
              <a:t>infected</a:t>
            </a:r>
            <a:r>
              <a:rPr lang="en-US" sz="2600" dirty="0" smtClean="0"/>
              <a:t> or </a:t>
            </a:r>
            <a:r>
              <a:rPr lang="en-US" sz="2600" dirty="0" smtClean="0">
                <a:solidFill>
                  <a:srgbClr val="FF0000"/>
                </a:solidFill>
              </a:rPr>
              <a:t>rapidly enlarging cysts</a:t>
            </a:r>
            <a:r>
              <a:rPr lang="en-US" sz="2600" dirty="0" smtClean="0"/>
              <a:t>, the radio-opaque line may be absent and a D/D of </a:t>
            </a:r>
            <a:r>
              <a:rPr lang="en-US" sz="2600" dirty="0" err="1" smtClean="0">
                <a:solidFill>
                  <a:srgbClr val="FF0000"/>
                </a:solidFill>
              </a:rPr>
              <a:t>odontogenic</a:t>
            </a:r>
            <a:r>
              <a:rPr lang="en-US" sz="2600" dirty="0" smtClean="0">
                <a:solidFill>
                  <a:srgbClr val="FF0000"/>
                </a:solidFill>
              </a:rPr>
              <a:t> </a:t>
            </a:r>
            <a:r>
              <a:rPr lang="en-US" sz="2600" dirty="0" err="1" smtClean="0">
                <a:solidFill>
                  <a:srgbClr val="FF0000"/>
                </a:solidFill>
              </a:rPr>
              <a:t>keratocyst</a:t>
            </a:r>
            <a:r>
              <a:rPr lang="en-US" sz="2600" dirty="0" smtClean="0"/>
              <a:t> should be considered</a:t>
            </a:r>
          </a:p>
          <a:p>
            <a:pPr algn="just"/>
            <a:endParaRPr lang="en-US" sz="2600" dirty="0" smtClean="0"/>
          </a:p>
          <a:p>
            <a:pPr algn="just"/>
            <a:r>
              <a:rPr lang="en-US" sz="2600" dirty="0" smtClean="0"/>
              <a:t>Radicular cyst on the lateral margin of the tooth in association with the accessory canal must be differentiated from the </a:t>
            </a:r>
            <a:r>
              <a:rPr lang="en-US" sz="2600" dirty="0" smtClean="0">
                <a:solidFill>
                  <a:srgbClr val="FFFF00"/>
                </a:solidFill>
              </a:rPr>
              <a:t>lateral periodontal cyst   </a:t>
            </a:r>
          </a:p>
        </p:txBody>
      </p:sp>
      <p:pic>
        <p:nvPicPr>
          <p:cNvPr id="151554" name="Picture 2"/>
          <p:cNvPicPr>
            <a:picLocks noChangeAspect="1" noChangeArrowheads="1"/>
          </p:cNvPicPr>
          <p:nvPr/>
        </p:nvPicPr>
        <p:blipFill>
          <a:blip r:embed="rId2"/>
          <a:srcRect/>
          <a:stretch>
            <a:fillRect/>
          </a:stretch>
        </p:blipFill>
        <p:spPr bwMode="auto">
          <a:xfrm>
            <a:off x="4826876" y="152400"/>
            <a:ext cx="411480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6" name="Picture 2" descr="C:\Users\Mrinal\Desktop\gr3-midi.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b="7863"/>
          <a:stretch/>
        </p:blipFill>
        <p:spPr bwMode="auto">
          <a:xfrm>
            <a:off x="4826876" y="3570890"/>
            <a:ext cx="4114800" cy="3200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3968938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228600" y="228600"/>
            <a:ext cx="7315200" cy="1154097"/>
          </a:xfrm>
        </p:spPr>
        <p:txBody>
          <a:bodyPr/>
          <a:lstStyle/>
          <a:p>
            <a:r>
              <a:rPr lang="en-US" b="1" dirty="0" smtClean="0">
                <a:solidFill>
                  <a:srgbClr val="FF0000"/>
                </a:solidFill>
              </a:rPr>
              <a:t>PATHOGENESIS</a:t>
            </a:r>
          </a:p>
        </p:txBody>
      </p:sp>
      <p:sp>
        <p:nvSpPr>
          <p:cNvPr id="3" name="Content Placeholder 2"/>
          <p:cNvSpPr>
            <a:spLocks noGrp="1"/>
          </p:cNvSpPr>
          <p:nvPr>
            <p:ph sz="quarter" idx="13"/>
          </p:nvPr>
        </p:nvSpPr>
        <p:spPr>
          <a:xfrm>
            <a:off x="228600" y="1447800"/>
            <a:ext cx="7773988" cy="762000"/>
          </a:xfrm>
        </p:spPr>
        <p:txBody>
          <a:bodyPr/>
          <a:lstStyle/>
          <a:p>
            <a:pPr>
              <a:defRPr/>
            </a:pPr>
            <a:r>
              <a:rPr lang="en-US" sz="2600" dirty="0" smtClean="0"/>
              <a:t>Can be divided into – </a:t>
            </a:r>
          </a:p>
          <a:p>
            <a:pPr>
              <a:defRPr/>
            </a:pPr>
            <a:endParaRPr lang="en-US" sz="2600" dirty="0" smtClean="0"/>
          </a:p>
          <a:p>
            <a:pPr marL="514350" indent="-514350">
              <a:buFont typeface="+mj-lt"/>
              <a:buAutoNum type="arabicPeriod"/>
              <a:defRPr/>
            </a:pPr>
            <a:endParaRPr lang="en-US" sz="2600" dirty="0" smtClean="0"/>
          </a:p>
          <a:p>
            <a:pPr marL="514350" indent="-514350">
              <a:buFont typeface="+mj-lt"/>
              <a:buAutoNum type="arabicPeriod"/>
              <a:defRPr/>
            </a:pPr>
            <a:endParaRPr lang="en-US" sz="2600" dirty="0" smtClean="0"/>
          </a:p>
        </p:txBody>
      </p:sp>
      <p:graphicFrame>
        <p:nvGraphicFramePr>
          <p:cNvPr id="4" name="Diagram 3"/>
          <p:cNvGraphicFramePr/>
          <p:nvPr>
            <p:extLst>
              <p:ext uri="{D42A27DB-BD31-4B8C-83A1-F6EECF244321}">
                <p14:modId xmlns="" xmlns:p14="http://schemas.microsoft.com/office/powerpoint/2010/main" val="284701892"/>
              </p:ext>
            </p:extLst>
          </p:nvPr>
        </p:nvGraphicFramePr>
        <p:xfrm>
          <a:off x="1447800" y="2362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60488233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8817" y="6019800"/>
            <a:ext cx="8534401"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i="1" dirty="0"/>
              <a:t>Proliferation of Epithelial Cell Rests, Formation of </a:t>
            </a:r>
            <a:r>
              <a:rPr lang="en-US" i="1" dirty="0" smtClean="0"/>
              <a:t>Apical Cysts</a:t>
            </a:r>
            <a:r>
              <a:rPr lang="en-US" i="1" dirty="0"/>
              <a:t>, and Regression of Apical Cysts after </a:t>
            </a:r>
            <a:r>
              <a:rPr lang="en-US" i="1" dirty="0" err="1" smtClean="0"/>
              <a:t>Periapical</a:t>
            </a:r>
            <a:r>
              <a:rPr lang="en-US" i="1" dirty="0" smtClean="0"/>
              <a:t> </a:t>
            </a:r>
            <a:r>
              <a:rPr lang="en-US" i="1" dirty="0"/>
              <a:t>Wound Healing JOE — Volume 33, </a:t>
            </a:r>
            <a:r>
              <a:rPr lang="en-US" i="1" dirty="0" smtClean="0"/>
              <a:t>8</a:t>
            </a:r>
            <a:r>
              <a:rPr lang="en-US" i="1" dirty="0"/>
              <a:t>, August 2007</a:t>
            </a:r>
          </a:p>
        </p:txBody>
      </p:sp>
      <p:pic>
        <p:nvPicPr>
          <p:cNvPr id="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16018" y="128707"/>
            <a:ext cx="7620000" cy="55984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02484" y="2133600"/>
            <a:ext cx="1467068"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it-IT" dirty="0"/>
              <a:t>macrophage</a:t>
            </a:r>
            <a:endParaRPr lang="en-US" dirty="0"/>
          </a:p>
        </p:txBody>
      </p:sp>
      <p:sp>
        <p:nvSpPr>
          <p:cNvPr id="3" name="Rectangle 2"/>
          <p:cNvSpPr/>
          <p:nvPr/>
        </p:nvSpPr>
        <p:spPr>
          <a:xfrm>
            <a:off x="7846140" y="3364468"/>
            <a:ext cx="1223412"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it-IT" dirty="0"/>
              <a:t>eosinophil</a:t>
            </a:r>
            <a:endParaRPr lang="en-US" dirty="0"/>
          </a:p>
        </p:txBody>
      </p:sp>
      <p:sp>
        <p:nvSpPr>
          <p:cNvPr id="4" name="Rectangle 3"/>
          <p:cNvSpPr/>
          <p:nvPr/>
        </p:nvSpPr>
        <p:spPr>
          <a:xfrm>
            <a:off x="2209800" y="2875002"/>
            <a:ext cx="1433085"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it-IT" dirty="0"/>
              <a:t>helper T cell</a:t>
            </a:r>
            <a:endParaRPr lang="en-US" dirty="0"/>
          </a:p>
        </p:txBody>
      </p:sp>
    </p:spTree>
    <p:extLst>
      <p:ext uri="{BB962C8B-B14F-4D97-AF65-F5344CB8AC3E}">
        <p14:creationId xmlns="" xmlns:p14="http://schemas.microsoft.com/office/powerpoint/2010/main" val="317139612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228600" y="228600"/>
            <a:ext cx="7315200" cy="1154097"/>
          </a:xfrm>
        </p:spPr>
        <p:txBody>
          <a:bodyPr/>
          <a:lstStyle/>
          <a:p>
            <a:r>
              <a:rPr lang="en-US" b="1" dirty="0" smtClean="0">
                <a:solidFill>
                  <a:srgbClr val="FF0000"/>
                </a:solidFill>
              </a:rPr>
              <a:t>PATHOGENESIS</a:t>
            </a:r>
          </a:p>
        </p:txBody>
      </p:sp>
      <p:sp>
        <p:nvSpPr>
          <p:cNvPr id="3" name="Content Placeholder 2"/>
          <p:cNvSpPr>
            <a:spLocks noGrp="1"/>
          </p:cNvSpPr>
          <p:nvPr>
            <p:ph sz="quarter" idx="13"/>
          </p:nvPr>
        </p:nvSpPr>
        <p:spPr>
          <a:xfrm>
            <a:off x="228600" y="1447800"/>
            <a:ext cx="7773988" cy="762000"/>
          </a:xfrm>
        </p:spPr>
        <p:txBody>
          <a:bodyPr/>
          <a:lstStyle/>
          <a:p>
            <a:pPr>
              <a:defRPr/>
            </a:pPr>
            <a:r>
              <a:rPr lang="en-US" sz="2600" dirty="0" smtClean="0"/>
              <a:t>Can be divided into – </a:t>
            </a:r>
          </a:p>
          <a:p>
            <a:pPr>
              <a:defRPr/>
            </a:pPr>
            <a:endParaRPr lang="en-US" sz="2600" dirty="0" smtClean="0"/>
          </a:p>
          <a:p>
            <a:pPr marL="514350" indent="-514350">
              <a:buFont typeface="+mj-lt"/>
              <a:buAutoNum type="arabicPeriod"/>
              <a:defRPr/>
            </a:pPr>
            <a:endParaRPr lang="en-US" sz="2600" dirty="0" smtClean="0"/>
          </a:p>
          <a:p>
            <a:pPr marL="514350" indent="-514350">
              <a:buFont typeface="+mj-lt"/>
              <a:buAutoNum type="arabicPeriod"/>
              <a:defRPr/>
            </a:pPr>
            <a:endParaRPr lang="en-US" sz="2600" dirty="0" smtClean="0"/>
          </a:p>
        </p:txBody>
      </p:sp>
      <p:graphicFrame>
        <p:nvGraphicFramePr>
          <p:cNvPr id="4" name="Diagram 3"/>
          <p:cNvGraphicFramePr/>
          <p:nvPr>
            <p:extLst>
              <p:ext uri="{D42A27DB-BD31-4B8C-83A1-F6EECF244321}">
                <p14:modId xmlns="" xmlns:p14="http://schemas.microsoft.com/office/powerpoint/2010/main" val="840944530"/>
              </p:ext>
            </p:extLst>
          </p:nvPr>
        </p:nvGraphicFramePr>
        <p:xfrm>
          <a:off x="1447800" y="2362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48357011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5" name="Picture 3"/>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52490"/>
          <a:stretch/>
        </p:blipFill>
        <p:spPr bwMode="auto">
          <a:xfrm>
            <a:off x="1600200" y="152400"/>
            <a:ext cx="5867400" cy="5990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0281" y="6211669"/>
            <a:ext cx="8799787"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i="1" dirty="0" smtClean="0"/>
              <a:t>The role of endotoxin and cytokines in the pathogenesis of </a:t>
            </a:r>
            <a:r>
              <a:rPr lang="en-US" i="1" dirty="0" err="1" smtClean="0"/>
              <a:t>odontogenic</a:t>
            </a:r>
            <a:r>
              <a:rPr lang="en-US" i="1" dirty="0" smtClean="0"/>
              <a:t> cysts, </a:t>
            </a:r>
          </a:p>
          <a:p>
            <a:pPr algn="ctr"/>
            <a:r>
              <a:rPr lang="en-US" i="1" dirty="0" smtClean="0"/>
              <a:t>S. </a:t>
            </a:r>
            <a:r>
              <a:rPr lang="en-US" i="1" dirty="0" err="1"/>
              <a:t>M</a:t>
            </a:r>
            <a:r>
              <a:rPr lang="en-US" i="1" dirty="0" err="1" smtClean="0"/>
              <a:t>eghji</a:t>
            </a:r>
            <a:r>
              <a:rPr lang="en-US" i="1" dirty="0" smtClean="0"/>
              <a:t>, W. </a:t>
            </a:r>
            <a:r>
              <a:rPr lang="en-US" i="1" dirty="0" err="1"/>
              <a:t>Q</a:t>
            </a:r>
            <a:r>
              <a:rPr lang="en-US" i="1" dirty="0" err="1" smtClean="0"/>
              <a:t>ureshi</a:t>
            </a:r>
            <a:r>
              <a:rPr lang="en-US" i="1" dirty="0" smtClean="0"/>
              <a:t> ; </a:t>
            </a:r>
            <a:r>
              <a:rPr lang="en-US" i="1" dirty="0" err="1" smtClean="0"/>
              <a:t>Archs</a:t>
            </a:r>
            <a:r>
              <a:rPr lang="en-US" i="1" dirty="0" smtClean="0"/>
              <a:t> Oral </a:t>
            </a:r>
            <a:r>
              <a:rPr lang="en-US" i="1" dirty="0"/>
              <a:t>Biol. Vol. 41, No. 6, pp. 523 531, 1996</a:t>
            </a:r>
          </a:p>
        </p:txBody>
      </p:sp>
    </p:spTree>
    <p:extLst>
      <p:ext uri="{BB962C8B-B14F-4D97-AF65-F5344CB8AC3E}">
        <p14:creationId xmlns="" xmlns:p14="http://schemas.microsoft.com/office/powerpoint/2010/main" val="184221430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1371600" y="152400"/>
            <a:ext cx="5638800" cy="1154097"/>
          </a:xfrm>
        </p:spPr>
        <p:txBody>
          <a:bodyPr/>
          <a:lstStyle/>
          <a:p>
            <a:pPr algn="ctr"/>
            <a:r>
              <a:rPr lang="en-US" b="1" dirty="0" smtClean="0">
                <a:solidFill>
                  <a:srgbClr val="FF0000"/>
                </a:solidFill>
              </a:rPr>
              <a:t>GROSS PATHOLOGY</a:t>
            </a:r>
          </a:p>
        </p:txBody>
      </p:sp>
      <p:sp>
        <p:nvSpPr>
          <p:cNvPr id="134147" name="Content Placeholder 2"/>
          <p:cNvSpPr>
            <a:spLocks noGrp="1"/>
          </p:cNvSpPr>
          <p:nvPr>
            <p:ph sz="quarter" idx="13"/>
          </p:nvPr>
        </p:nvSpPr>
        <p:spPr>
          <a:xfrm>
            <a:off x="152400" y="1447800"/>
            <a:ext cx="8459787" cy="5257800"/>
          </a:xfrm>
        </p:spPr>
        <p:txBody>
          <a:bodyPr>
            <a:normAutofit/>
          </a:bodyPr>
          <a:lstStyle/>
          <a:p>
            <a:pPr algn="just"/>
            <a:r>
              <a:rPr lang="en-US" sz="2600" dirty="0" smtClean="0"/>
              <a:t>Gross specimen may be spherical or ovoid intact cystic mass</a:t>
            </a:r>
          </a:p>
          <a:p>
            <a:pPr algn="just"/>
            <a:endParaRPr lang="en-US" sz="2600" dirty="0" smtClean="0"/>
          </a:p>
          <a:p>
            <a:pPr algn="just"/>
            <a:r>
              <a:rPr lang="en-US" sz="2600" dirty="0" smtClean="0"/>
              <a:t>Thickness of wall may vary – thin to 5mm thick</a:t>
            </a:r>
          </a:p>
          <a:p>
            <a:pPr algn="just"/>
            <a:endParaRPr lang="en-US" sz="2600" dirty="0" smtClean="0"/>
          </a:p>
          <a:p>
            <a:pPr algn="just"/>
            <a:r>
              <a:rPr lang="en-US" sz="2600" dirty="0" smtClean="0"/>
              <a:t>Yellow mural nodules of cholesterol may be seen</a:t>
            </a:r>
          </a:p>
          <a:p>
            <a:pPr algn="just"/>
            <a:endParaRPr lang="en-US" sz="2600" dirty="0" smtClean="0"/>
          </a:p>
          <a:p>
            <a:pPr algn="just"/>
            <a:r>
              <a:rPr lang="en-US" sz="2600" dirty="0" smtClean="0"/>
              <a:t>Fluid is usually brown due to breakdown of blood. When cholesterol is present, they impart a </a:t>
            </a:r>
            <a:r>
              <a:rPr lang="en-US" sz="2600" dirty="0" smtClean="0">
                <a:solidFill>
                  <a:srgbClr val="FFFF00"/>
                </a:solidFill>
              </a:rPr>
              <a:t>shimmering gold or straw </a:t>
            </a:r>
            <a:r>
              <a:rPr lang="en-US" sz="2600" dirty="0" err="1" smtClean="0">
                <a:solidFill>
                  <a:srgbClr val="FFFF00"/>
                </a:solidFill>
              </a:rPr>
              <a:t>colour</a:t>
            </a:r>
            <a:r>
              <a:rPr lang="en-US" sz="2600" dirty="0" smtClean="0">
                <a:solidFill>
                  <a:srgbClr val="FFFF00"/>
                </a:solidFill>
              </a:rPr>
              <a:t> </a:t>
            </a:r>
          </a:p>
        </p:txBody>
      </p:sp>
    </p:spTree>
    <p:extLst>
      <p:ext uri="{BB962C8B-B14F-4D97-AF65-F5344CB8AC3E}">
        <p14:creationId xmlns="" xmlns:p14="http://schemas.microsoft.com/office/powerpoint/2010/main" val="363633837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Content Placeholder 2"/>
          <p:cNvSpPr>
            <a:spLocks noGrp="1"/>
          </p:cNvSpPr>
          <p:nvPr>
            <p:ph sz="quarter" idx="13"/>
          </p:nvPr>
        </p:nvSpPr>
        <p:spPr>
          <a:xfrm>
            <a:off x="228600" y="990600"/>
            <a:ext cx="4187825" cy="4114800"/>
          </a:xfrm>
        </p:spPr>
        <p:txBody>
          <a:bodyPr/>
          <a:lstStyle/>
          <a:p>
            <a:r>
              <a:rPr lang="en-US" sz="2600" dirty="0" smtClean="0"/>
              <a:t>Cholesterol crystal in a cyst aspirate seen in a unstained smear </a:t>
            </a:r>
          </a:p>
          <a:p>
            <a:endParaRPr lang="en-US" sz="2600" dirty="0" smtClean="0"/>
          </a:p>
          <a:p>
            <a:r>
              <a:rPr lang="en-US" sz="2600" dirty="0" smtClean="0"/>
              <a:t>Their presence  indicate inflammation</a:t>
            </a:r>
          </a:p>
        </p:txBody>
      </p:sp>
      <p:pic>
        <p:nvPicPr>
          <p:cNvPr id="152578" name="Picture 2"/>
          <p:cNvPicPr>
            <a:picLocks noGrp="1" noChangeAspect="1" noChangeArrowheads="1"/>
          </p:cNvPicPr>
          <p:nvPr>
            <p:ph sz="quarter" idx="14"/>
          </p:nvPr>
        </p:nvPicPr>
        <p:blipFill>
          <a:blip r:embed="rId2"/>
          <a:stretch>
            <a:fillRect/>
          </a:stretch>
        </p:blipFill>
        <p:spPr>
          <a:xfrm>
            <a:off x="4572000" y="1066800"/>
            <a:ext cx="4114800" cy="2819400"/>
          </a:xfrm>
          <a:ln w="38100" cap="sq">
            <a:solidFill>
              <a:srgbClr val="000000"/>
            </a:solidFill>
          </a:ln>
          <a:effectLst>
            <a:outerShdw blurRad="50800" dist="38100" dir="2700000" algn="tl" rotWithShape="0">
              <a:srgbClr val="000000">
                <a:alpha val="43000"/>
              </a:srgbClr>
            </a:outerShdw>
          </a:effectLst>
        </p:spPr>
      </p:pic>
      <p:sp>
        <p:nvSpPr>
          <p:cNvPr id="4" name="TextBox 3"/>
          <p:cNvSpPr txBox="1"/>
          <p:nvPr/>
        </p:nvSpPr>
        <p:spPr>
          <a:xfrm>
            <a:off x="381000" y="3962400"/>
            <a:ext cx="8153400" cy="2062103"/>
          </a:xfrm>
          <a:prstGeom prst="rect">
            <a:avLst/>
          </a:prstGeom>
          <a:noFill/>
        </p:spPr>
        <p:txBody>
          <a:bodyPr wrap="square" rtlCol="0">
            <a:spAutoFit/>
          </a:bodyPr>
          <a:lstStyle/>
          <a:p>
            <a:r>
              <a:rPr lang="en-US" sz="3200" dirty="0" smtClean="0">
                <a:solidFill>
                  <a:srgbClr val="FFFF00"/>
                </a:solidFill>
              </a:rPr>
              <a:t>Cystic fluid:</a:t>
            </a:r>
          </a:p>
          <a:p>
            <a:endParaRPr lang="en-US" sz="2400" dirty="0" smtClean="0">
              <a:solidFill>
                <a:srgbClr val="FFFF00"/>
              </a:solidFill>
            </a:endParaRPr>
          </a:p>
          <a:p>
            <a:pPr marL="342900" indent="-342900">
              <a:buFont typeface="Arial" pitchFamily="34" charset="0"/>
              <a:buChar char="•"/>
            </a:pPr>
            <a:r>
              <a:rPr lang="en-US" sz="2400" dirty="0" smtClean="0"/>
              <a:t>Clear, pale yellow</a:t>
            </a:r>
          </a:p>
          <a:p>
            <a:pPr marL="342900" indent="-342900">
              <a:buFont typeface="Arial" pitchFamily="34" charset="0"/>
              <a:buChar char="•"/>
            </a:pPr>
            <a:r>
              <a:rPr lang="en-US" sz="2400" dirty="0" smtClean="0"/>
              <a:t>Thin watery to thick</a:t>
            </a:r>
          </a:p>
          <a:p>
            <a:pPr marL="342900" indent="-342900">
              <a:buFont typeface="Arial" pitchFamily="34" charset="0"/>
              <a:buChar char="•"/>
            </a:pPr>
            <a:r>
              <a:rPr lang="en-US" sz="2400" dirty="0" smtClean="0"/>
              <a:t>Protein content: 7.48 </a:t>
            </a:r>
            <a:r>
              <a:rPr lang="en-US" sz="2400" dirty="0" err="1" smtClean="0"/>
              <a:t>gm</a:t>
            </a:r>
            <a:r>
              <a:rPr lang="en-US" sz="2400" dirty="0" smtClean="0"/>
              <a:t>/dl ( </a:t>
            </a:r>
            <a:r>
              <a:rPr lang="en-US" sz="2400" dirty="0" err="1" smtClean="0"/>
              <a:t>Ksaug</a:t>
            </a:r>
            <a:r>
              <a:rPr lang="en-US" sz="2400" dirty="0" smtClean="0"/>
              <a:t>- 1973)</a:t>
            </a:r>
            <a:endParaRPr lang="en-US" sz="2400" dirty="0"/>
          </a:p>
        </p:txBody>
      </p:sp>
    </p:spTree>
    <p:extLst>
      <p:ext uri="{BB962C8B-B14F-4D97-AF65-F5344CB8AC3E}">
        <p14:creationId xmlns="" xmlns:p14="http://schemas.microsoft.com/office/powerpoint/2010/main" val="18636514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8600" y="152400"/>
            <a:ext cx="7315200" cy="1154097"/>
          </a:xfrm>
        </p:spPr>
        <p:txBody>
          <a:bodyPr/>
          <a:lstStyle/>
          <a:p>
            <a:pPr eaLnBrk="1" hangingPunct="1"/>
            <a:r>
              <a:rPr lang="en-US" b="1" dirty="0" smtClean="0">
                <a:solidFill>
                  <a:srgbClr val="FF0000"/>
                </a:solidFill>
              </a:rPr>
              <a:t>CLINICAL FEATURES</a:t>
            </a:r>
          </a:p>
        </p:txBody>
      </p:sp>
      <p:sp>
        <p:nvSpPr>
          <p:cNvPr id="20483" name="Rectangle 3"/>
          <p:cNvSpPr>
            <a:spLocks noGrp="1" noChangeArrowheads="1"/>
          </p:cNvSpPr>
          <p:nvPr>
            <p:ph idx="1"/>
          </p:nvPr>
        </p:nvSpPr>
        <p:spPr>
          <a:xfrm>
            <a:off x="304800" y="1524000"/>
            <a:ext cx="8001000" cy="4953000"/>
          </a:xfrm>
        </p:spPr>
        <p:txBody>
          <a:bodyPr/>
          <a:lstStyle/>
          <a:p>
            <a:pPr marL="552450" indent="-552450" eaLnBrk="1" hangingPunct="1">
              <a:buFont typeface="Wingdings" pitchFamily="2" charset="2"/>
              <a:buAutoNum type="arabicPeriod"/>
            </a:pPr>
            <a:r>
              <a:rPr lang="en-US" sz="2800" dirty="0" smtClean="0"/>
              <a:t>Age - 2</a:t>
            </a:r>
            <a:r>
              <a:rPr lang="en-US" sz="2800" baseline="30000" dirty="0" smtClean="0"/>
              <a:t>nd</a:t>
            </a:r>
            <a:r>
              <a:rPr lang="en-US" sz="2800" dirty="0" smtClean="0"/>
              <a:t> to 3</a:t>
            </a:r>
            <a:r>
              <a:rPr lang="en-US" sz="2800" baseline="30000" dirty="0" smtClean="0"/>
              <a:t>rd</a:t>
            </a:r>
            <a:r>
              <a:rPr lang="en-US" sz="2800" dirty="0" smtClean="0"/>
              <a:t> decade of life</a:t>
            </a:r>
          </a:p>
          <a:p>
            <a:pPr marL="552450" indent="-552450" eaLnBrk="1" hangingPunct="1">
              <a:buFont typeface="Wingdings" pitchFamily="2" charset="2"/>
              <a:buAutoNum type="arabicPeriod"/>
            </a:pPr>
            <a:r>
              <a:rPr lang="en-US" sz="2800" dirty="0" smtClean="0"/>
              <a:t>Sex – more in males (3:2)</a:t>
            </a:r>
          </a:p>
          <a:p>
            <a:pPr marL="552450" indent="-552450" eaLnBrk="1" hangingPunct="1">
              <a:buFont typeface="Wingdings" pitchFamily="2" charset="2"/>
              <a:buAutoNum type="arabicPeriod"/>
            </a:pPr>
            <a:r>
              <a:rPr lang="en-US" sz="2800" dirty="0" smtClean="0"/>
              <a:t>Site – mandibular 3</a:t>
            </a:r>
            <a:r>
              <a:rPr lang="en-US" sz="2800" baseline="30000" dirty="0" smtClean="0"/>
              <a:t>rd</a:t>
            </a:r>
            <a:r>
              <a:rPr lang="en-US" sz="2800" dirty="0" smtClean="0"/>
              <a:t> molars, max. 3</a:t>
            </a:r>
            <a:r>
              <a:rPr lang="en-US" sz="2800" baseline="30000" dirty="0" smtClean="0"/>
              <a:t>rd</a:t>
            </a:r>
            <a:r>
              <a:rPr lang="en-US" sz="2800" dirty="0" smtClean="0"/>
              <a:t> molars, max. </a:t>
            </a:r>
            <a:r>
              <a:rPr lang="en-US" sz="2800" dirty="0" err="1" smtClean="0"/>
              <a:t>cuspid</a:t>
            </a:r>
            <a:endParaRPr lang="en-US" sz="2800" dirty="0" smtClean="0"/>
          </a:p>
          <a:p>
            <a:pPr marL="552450" indent="-552450" eaLnBrk="1" hangingPunct="1">
              <a:buFont typeface="Wingdings" pitchFamily="2" charset="2"/>
              <a:buAutoNum type="arabicPeriod"/>
            </a:pPr>
            <a:r>
              <a:rPr lang="en-US" sz="2800" dirty="0" smtClean="0"/>
              <a:t>Mostly solitary in occurrence</a:t>
            </a:r>
          </a:p>
          <a:p>
            <a:pPr marL="0" indent="0" eaLnBrk="1" hangingPunct="1">
              <a:buNone/>
            </a:pPr>
            <a:endParaRPr lang="en-US" sz="2800" dirty="0" smtClean="0"/>
          </a:p>
          <a:p>
            <a:pPr marL="0" indent="0" eaLnBrk="1" hangingPunct="1">
              <a:buNone/>
            </a:pPr>
            <a:r>
              <a:rPr lang="en-US" sz="2800" dirty="0" smtClean="0"/>
              <a:t>Associated syndromes – </a:t>
            </a:r>
          </a:p>
          <a:p>
            <a:pPr marL="552450" indent="-552450" eaLnBrk="1" hangingPunct="1">
              <a:buFont typeface="Wingdings" pitchFamily="2" charset="2"/>
              <a:buNone/>
            </a:pPr>
            <a:r>
              <a:rPr lang="en-US" sz="2800" dirty="0" smtClean="0"/>
              <a:t>        </a:t>
            </a:r>
            <a:r>
              <a:rPr lang="en-US" sz="2800" dirty="0" smtClean="0">
                <a:solidFill>
                  <a:srgbClr val="FFFF00"/>
                </a:solidFill>
              </a:rPr>
              <a:t>a. </a:t>
            </a:r>
            <a:r>
              <a:rPr lang="en-US" sz="2800" dirty="0" err="1" smtClean="0">
                <a:solidFill>
                  <a:srgbClr val="FFFF00"/>
                </a:solidFill>
              </a:rPr>
              <a:t>Cleidocranial</a:t>
            </a:r>
            <a:r>
              <a:rPr lang="en-US" sz="2800" dirty="0" smtClean="0">
                <a:solidFill>
                  <a:srgbClr val="FFFF00"/>
                </a:solidFill>
              </a:rPr>
              <a:t> dysplasia</a:t>
            </a:r>
          </a:p>
          <a:p>
            <a:pPr marL="552450" indent="-552450" eaLnBrk="1" hangingPunct="1">
              <a:buFont typeface="Wingdings" pitchFamily="2" charset="2"/>
              <a:buNone/>
            </a:pPr>
            <a:r>
              <a:rPr lang="en-US" sz="2800" dirty="0" smtClean="0">
                <a:solidFill>
                  <a:srgbClr val="FFFF00"/>
                </a:solidFill>
              </a:rPr>
              <a:t>        b. </a:t>
            </a:r>
            <a:r>
              <a:rPr lang="en-US" sz="2800" dirty="0" err="1" smtClean="0">
                <a:solidFill>
                  <a:srgbClr val="FFFF00"/>
                </a:solidFill>
              </a:rPr>
              <a:t>Maroteaux-Lamy</a:t>
            </a:r>
            <a:r>
              <a:rPr lang="en-US" sz="2800" dirty="0" smtClean="0">
                <a:solidFill>
                  <a:srgbClr val="FFFF00"/>
                </a:solidFill>
              </a:rPr>
              <a:t> syndrome</a:t>
            </a:r>
          </a:p>
        </p:txBody>
      </p:sp>
    </p:spTree>
    <p:extLst>
      <p:ext uri="{BB962C8B-B14F-4D97-AF65-F5344CB8AC3E}">
        <p14:creationId xmlns="" xmlns:p14="http://schemas.microsoft.com/office/powerpoint/2010/main" val="184888315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304800" y="152400"/>
            <a:ext cx="7315200" cy="1154097"/>
          </a:xfrm>
        </p:spPr>
        <p:txBody>
          <a:bodyPr/>
          <a:lstStyle/>
          <a:p>
            <a:r>
              <a:rPr lang="en-US" b="1" dirty="0" smtClean="0">
                <a:solidFill>
                  <a:srgbClr val="FF0000"/>
                </a:solidFill>
              </a:rPr>
              <a:t>HISTOPATHOLOGY</a:t>
            </a:r>
          </a:p>
        </p:txBody>
      </p:sp>
      <p:sp>
        <p:nvSpPr>
          <p:cNvPr id="136195" name="Content Placeholder 2"/>
          <p:cNvSpPr>
            <a:spLocks noGrp="1"/>
          </p:cNvSpPr>
          <p:nvPr>
            <p:ph sz="quarter" idx="13"/>
          </p:nvPr>
        </p:nvSpPr>
        <p:spPr>
          <a:xfrm>
            <a:off x="10510" y="1676400"/>
            <a:ext cx="4495800" cy="4114800"/>
          </a:xfrm>
        </p:spPr>
        <p:txBody>
          <a:bodyPr/>
          <a:lstStyle/>
          <a:p>
            <a:pPr algn="just"/>
            <a:r>
              <a:rPr lang="en-US" sz="2600" dirty="0" smtClean="0"/>
              <a:t>Cyst is lined </a:t>
            </a:r>
            <a:r>
              <a:rPr lang="en-US" sz="2600" dirty="0" err="1" smtClean="0"/>
              <a:t>wholely</a:t>
            </a:r>
            <a:r>
              <a:rPr lang="en-US" sz="2600" dirty="0" smtClean="0"/>
              <a:t> or in part by </a:t>
            </a:r>
            <a:r>
              <a:rPr lang="en-US" sz="2600" dirty="0" smtClean="0">
                <a:solidFill>
                  <a:srgbClr val="FF0000"/>
                </a:solidFill>
              </a:rPr>
              <a:t>stratified squamous epithelium</a:t>
            </a:r>
          </a:p>
          <a:p>
            <a:pPr algn="just"/>
            <a:endParaRPr lang="en-US" sz="2600" dirty="0" smtClean="0">
              <a:solidFill>
                <a:srgbClr val="FF0000"/>
              </a:solidFill>
            </a:endParaRPr>
          </a:p>
          <a:p>
            <a:pPr algn="just"/>
            <a:r>
              <a:rPr lang="en-US" sz="2600" dirty="0" smtClean="0"/>
              <a:t>Thickness ranges from 1 cell to 50 cell thick (majority between 6 to 20 cells)</a:t>
            </a:r>
          </a:p>
          <a:p>
            <a:pPr algn="just"/>
            <a:endParaRPr lang="en-US" sz="2600" dirty="0" smtClean="0"/>
          </a:p>
        </p:txBody>
      </p:sp>
      <p:pic>
        <p:nvPicPr>
          <p:cNvPr id="153602" name="Picture 2"/>
          <p:cNvPicPr>
            <a:picLocks noGrp="1" noChangeAspect="1" noChangeArrowheads="1"/>
          </p:cNvPicPr>
          <p:nvPr>
            <p:ph sz="quarter" idx="14"/>
          </p:nvPr>
        </p:nvPicPr>
        <p:blipFill>
          <a:blip r:embed="rId2"/>
          <a:stretch>
            <a:fillRect/>
          </a:stretch>
        </p:blipFill>
        <p:spPr>
          <a:xfrm>
            <a:off x="4648200" y="1524000"/>
            <a:ext cx="4267200" cy="4419600"/>
          </a:xfrm>
          <a:ln w="38100" cap="sq">
            <a:solidFill>
              <a:srgbClr val="000000"/>
            </a:solidFill>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25392622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algn="r"/>
            <a:r>
              <a:rPr lang="en-US" sz="2400" b="1" smtClean="0"/>
              <a:t>Contd…</a:t>
            </a:r>
          </a:p>
        </p:txBody>
      </p:sp>
      <p:sp>
        <p:nvSpPr>
          <p:cNvPr id="137219" name="Content Placeholder 2"/>
          <p:cNvSpPr>
            <a:spLocks noGrp="1"/>
          </p:cNvSpPr>
          <p:nvPr>
            <p:ph sz="quarter" idx="13"/>
          </p:nvPr>
        </p:nvSpPr>
        <p:spPr>
          <a:xfrm>
            <a:off x="152400" y="952500"/>
            <a:ext cx="4648200" cy="5143500"/>
          </a:xfrm>
        </p:spPr>
        <p:txBody>
          <a:bodyPr>
            <a:normAutofit/>
          </a:bodyPr>
          <a:lstStyle/>
          <a:p>
            <a:pPr algn="just"/>
            <a:r>
              <a:rPr lang="en-US" sz="2600" dirty="0" smtClean="0"/>
              <a:t>Lining may be proliferating and show arcading and forking pattern.</a:t>
            </a:r>
          </a:p>
          <a:p>
            <a:pPr algn="just"/>
            <a:endParaRPr lang="en-US" sz="2600" dirty="0"/>
          </a:p>
          <a:p>
            <a:pPr algn="just"/>
            <a:endParaRPr lang="en-US" sz="2600" dirty="0" smtClean="0"/>
          </a:p>
          <a:p>
            <a:pPr algn="just"/>
            <a:r>
              <a:rPr lang="en-US" sz="2600" dirty="0" smtClean="0"/>
              <a:t>Inflammatory cell infiltrate in the proliferating epithelial lining may be PMN leukocytes and may also show chronic inflammatory cells</a:t>
            </a:r>
          </a:p>
        </p:txBody>
      </p:sp>
      <p:pic>
        <p:nvPicPr>
          <p:cNvPr id="154626" name="Picture 2"/>
          <p:cNvPicPr>
            <a:picLocks noGrp="1" noChangeAspect="1" noChangeArrowheads="1"/>
          </p:cNvPicPr>
          <p:nvPr>
            <p:ph sz="quarter" idx="14"/>
          </p:nvPr>
        </p:nvPicPr>
        <p:blipFill>
          <a:blip r:embed="rId3"/>
          <a:stretch>
            <a:fillRect/>
          </a:stretch>
        </p:blipFill>
        <p:spPr>
          <a:xfrm>
            <a:off x="5257800" y="3581400"/>
            <a:ext cx="3795712" cy="3108981"/>
          </a:xfrm>
          <a:ln w="38100" cap="sq">
            <a:solidFill>
              <a:srgbClr val="000000"/>
            </a:solidFill>
          </a:ln>
          <a:effectLst>
            <a:outerShdw blurRad="50800" dist="38100" dir="2700000" algn="tl" rotWithShape="0">
              <a:srgbClr val="000000">
                <a:alpha val="43000"/>
              </a:srgbClr>
            </a:outerShdw>
          </a:effectLst>
        </p:spPr>
      </p:pic>
      <p:pic>
        <p:nvPicPr>
          <p:cNvPr id="154627" name="Picture 3"/>
          <p:cNvPicPr>
            <a:picLocks noChangeAspect="1" noChangeArrowheads="1"/>
          </p:cNvPicPr>
          <p:nvPr/>
        </p:nvPicPr>
        <p:blipFill>
          <a:blip r:embed="rId4">
            <a:lum bright="10000"/>
          </a:blip>
          <a:srcRect/>
          <a:stretch>
            <a:fillRect/>
          </a:stretch>
        </p:blipFill>
        <p:spPr bwMode="auto">
          <a:xfrm>
            <a:off x="5257800" y="228600"/>
            <a:ext cx="3802117"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53353374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Content Placeholder 2"/>
          <p:cNvSpPr>
            <a:spLocks noGrp="1"/>
          </p:cNvSpPr>
          <p:nvPr>
            <p:ph sz="quarter" idx="13"/>
          </p:nvPr>
        </p:nvSpPr>
        <p:spPr>
          <a:xfrm>
            <a:off x="102476" y="533400"/>
            <a:ext cx="4495800" cy="6172200"/>
          </a:xfrm>
        </p:spPr>
        <p:txBody>
          <a:bodyPr>
            <a:normAutofit lnSpcReduction="10000"/>
          </a:bodyPr>
          <a:lstStyle/>
          <a:p>
            <a:r>
              <a:rPr lang="en-US" sz="2600" dirty="0" smtClean="0">
                <a:solidFill>
                  <a:srgbClr val="FF0000"/>
                </a:solidFill>
              </a:rPr>
              <a:t>Mucous cells or ciliated cells </a:t>
            </a:r>
            <a:r>
              <a:rPr lang="en-US" sz="2600" dirty="0" smtClean="0"/>
              <a:t>may be seen. These are seen mainly in the cysts of the maxilla, but can also be seen in the mandibular cysts (result of </a:t>
            </a:r>
            <a:r>
              <a:rPr lang="en-US" sz="2600" dirty="0" smtClean="0">
                <a:solidFill>
                  <a:srgbClr val="FF0000"/>
                </a:solidFill>
              </a:rPr>
              <a:t>metaplasia</a:t>
            </a:r>
            <a:r>
              <a:rPr lang="en-US" sz="2600" dirty="0" smtClean="0"/>
              <a:t>) </a:t>
            </a:r>
          </a:p>
          <a:p>
            <a:endParaRPr lang="en-US" sz="2600" dirty="0" smtClean="0"/>
          </a:p>
          <a:p>
            <a:r>
              <a:rPr lang="en-US" sz="2600" dirty="0" smtClean="0">
                <a:solidFill>
                  <a:srgbClr val="FF0000"/>
                </a:solidFill>
              </a:rPr>
              <a:t>Hyaline or Rushton bodies </a:t>
            </a:r>
            <a:r>
              <a:rPr lang="en-US" sz="2600" dirty="0" smtClean="0"/>
              <a:t>can be seen in the epithelium of radicular cyst </a:t>
            </a:r>
          </a:p>
          <a:p>
            <a:endParaRPr lang="en-US" sz="2600" dirty="0"/>
          </a:p>
          <a:p>
            <a:r>
              <a:rPr lang="en-US" sz="2600" dirty="0" smtClean="0"/>
              <a:t>+</a:t>
            </a:r>
            <a:r>
              <a:rPr lang="en-US" sz="2600" dirty="0" err="1" smtClean="0"/>
              <a:t>ve</a:t>
            </a:r>
            <a:r>
              <a:rPr lang="en-US" sz="2600" dirty="0" smtClean="0"/>
              <a:t> for– </a:t>
            </a:r>
            <a:r>
              <a:rPr lang="en-US" sz="2600" dirty="0" err="1" smtClean="0"/>
              <a:t>orecin</a:t>
            </a:r>
            <a:r>
              <a:rPr lang="en-US" sz="2600" dirty="0" smtClean="0"/>
              <a:t>, </a:t>
            </a:r>
            <a:r>
              <a:rPr lang="en-US" sz="2600" dirty="0" err="1" smtClean="0"/>
              <a:t>mallory</a:t>
            </a:r>
            <a:r>
              <a:rPr lang="en-US" sz="2600" dirty="0" smtClean="0"/>
              <a:t> aldehyde </a:t>
            </a:r>
            <a:r>
              <a:rPr lang="en-US" sz="2600" dirty="0" err="1" smtClean="0"/>
              <a:t>fuchin</a:t>
            </a:r>
            <a:r>
              <a:rPr lang="en-US" sz="2600" dirty="0" smtClean="0"/>
              <a:t>, PAP, </a:t>
            </a:r>
            <a:r>
              <a:rPr lang="en-US" sz="2600" dirty="0" err="1" smtClean="0"/>
              <a:t>Gomori</a:t>
            </a:r>
            <a:endParaRPr lang="en-US" sz="2600" dirty="0" smtClean="0"/>
          </a:p>
          <a:p>
            <a:r>
              <a:rPr lang="en-US" sz="2600" dirty="0" smtClean="0"/>
              <a:t>-</a:t>
            </a:r>
            <a:r>
              <a:rPr lang="en-US" sz="2600" dirty="0" err="1" smtClean="0"/>
              <a:t>ve</a:t>
            </a:r>
            <a:r>
              <a:rPr lang="en-US" sz="2600" dirty="0" smtClean="0"/>
              <a:t> for-- PAS</a:t>
            </a:r>
          </a:p>
          <a:p>
            <a:endParaRPr lang="en-US" sz="2600" dirty="0" smtClean="0"/>
          </a:p>
        </p:txBody>
      </p:sp>
      <p:pic>
        <p:nvPicPr>
          <p:cNvPr id="155650" name="Picture 2"/>
          <p:cNvPicPr>
            <a:picLocks noGrp="1" noChangeAspect="1" noChangeArrowheads="1"/>
          </p:cNvPicPr>
          <p:nvPr>
            <p:ph sz="quarter" idx="14"/>
          </p:nvPr>
        </p:nvPicPr>
        <p:blipFill>
          <a:blip r:embed="rId3"/>
          <a:stretch>
            <a:fillRect/>
          </a:stretch>
        </p:blipFill>
        <p:spPr>
          <a:xfrm>
            <a:off x="4648200" y="152400"/>
            <a:ext cx="4176712" cy="2903934"/>
          </a:xfrm>
          <a:ln w="38100" cap="sq">
            <a:solidFill>
              <a:srgbClr val="000000"/>
            </a:solidFill>
          </a:ln>
          <a:effectLst>
            <a:outerShdw blurRad="50800" dist="38100" dir="2700000" algn="tl" rotWithShape="0">
              <a:srgbClr val="000000">
                <a:alpha val="43000"/>
              </a:srgbClr>
            </a:outerShdw>
          </a:effectLst>
        </p:spPr>
      </p:pic>
      <p:pic>
        <p:nvPicPr>
          <p:cNvPr id="155651" name="Picture 3"/>
          <p:cNvPicPr>
            <a:picLocks noChangeAspect="1" noChangeArrowheads="1"/>
          </p:cNvPicPr>
          <p:nvPr/>
        </p:nvPicPr>
        <p:blipFill>
          <a:blip r:embed="rId4"/>
          <a:srcRect/>
          <a:stretch>
            <a:fillRect/>
          </a:stretch>
        </p:blipFill>
        <p:spPr bwMode="auto">
          <a:xfrm>
            <a:off x="4648200" y="3352800"/>
            <a:ext cx="419100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89135714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sp>
        <p:nvSpPr>
          <p:cNvPr id="4" name="Content Placeholder 3"/>
          <p:cNvSpPr>
            <a:spLocks noGrp="1"/>
          </p:cNvSpPr>
          <p:nvPr>
            <p:ph sz="quarter" idx="14"/>
          </p:nvPr>
        </p:nvSpPr>
        <p:spPr/>
        <p:txBody>
          <a:bodyPr/>
          <a:lstStyle/>
          <a:p>
            <a:endParaRPr lang="en-US"/>
          </a:p>
        </p:txBody>
      </p:sp>
      <p:pic>
        <p:nvPicPr>
          <p:cNvPr id="819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28600" y="243873"/>
            <a:ext cx="3352800" cy="6391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810000" y="243872"/>
            <a:ext cx="4495800" cy="6391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2130389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Content Placeholder 2"/>
          <p:cNvSpPr>
            <a:spLocks noGrp="1"/>
          </p:cNvSpPr>
          <p:nvPr>
            <p:ph sz="quarter" idx="13"/>
          </p:nvPr>
        </p:nvSpPr>
        <p:spPr>
          <a:xfrm>
            <a:off x="152400" y="1334814"/>
            <a:ext cx="4724400" cy="5334000"/>
          </a:xfrm>
        </p:spPr>
        <p:txBody>
          <a:bodyPr>
            <a:normAutofit lnSpcReduction="10000"/>
          </a:bodyPr>
          <a:lstStyle/>
          <a:p>
            <a:pPr algn="just"/>
            <a:r>
              <a:rPr lang="en-US" sz="2600" dirty="0" smtClean="0"/>
              <a:t>Cholesterol clefts can be seen in many radicular cysts but not all.</a:t>
            </a:r>
          </a:p>
          <a:p>
            <a:pPr algn="just"/>
            <a:endParaRPr lang="en-US" sz="2600" dirty="0" smtClean="0"/>
          </a:p>
          <a:p>
            <a:pPr algn="just"/>
            <a:r>
              <a:rPr lang="en-US" sz="2600" dirty="0" smtClean="0"/>
              <a:t>Once the cholesterol crystals are deposited in the tissues they behave as foreign bodies and evoke a foreign body giant cell reaction</a:t>
            </a:r>
          </a:p>
          <a:p>
            <a:pPr algn="just"/>
            <a:endParaRPr lang="en-US" sz="2600" dirty="0" smtClean="0"/>
          </a:p>
          <a:p>
            <a:pPr algn="just"/>
            <a:r>
              <a:rPr lang="en-US" sz="2600" dirty="0" smtClean="0"/>
              <a:t>Some authors suggested that the giant cells are derived from </a:t>
            </a:r>
            <a:r>
              <a:rPr lang="en-US" sz="2600" dirty="0" err="1" smtClean="0"/>
              <a:t>pericytes</a:t>
            </a:r>
            <a:endParaRPr lang="en-US" sz="2600" dirty="0" smtClean="0"/>
          </a:p>
          <a:p>
            <a:pPr algn="just"/>
            <a:endParaRPr lang="en-US" sz="2600" dirty="0" smtClean="0"/>
          </a:p>
          <a:p>
            <a:pPr algn="just"/>
            <a:endParaRPr lang="en-US" sz="2600" dirty="0" smtClean="0"/>
          </a:p>
        </p:txBody>
      </p:sp>
      <p:pic>
        <p:nvPicPr>
          <p:cNvPr id="156675" name="Picture 3"/>
          <p:cNvPicPr>
            <a:picLocks noChangeAspect="1" noChangeArrowheads="1"/>
          </p:cNvPicPr>
          <p:nvPr/>
        </p:nvPicPr>
        <p:blipFill>
          <a:blip r:embed="rId3"/>
          <a:srcRect/>
          <a:stretch>
            <a:fillRect/>
          </a:stretch>
        </p:blipFill>
        <p:spPr bwMode="auto">
          <a:xfrm>
            <a:off x="5007768" y="3733800"/>
            <a:ext cx="3983831"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39270" name="Straight Arrow Connector 7"/>
          <p:cNvCxnSpPr>
            <a:cxnSpLocks noChangeShapeType="1"/>
          </p:cNvCxnSpPr>
          <p:nvPr/>
        </p:nvCxnSpPr>
        <p:spPr bwMode="auto">
          <a:xfrm flipV="1">
            <a:off x="6400800" y="5562600"/>
            <a:ext cx="533400" cy="76200"/>
          </a:xfrm>
          <a:prstGeom prst="straightConnector1">
            <a:avLst/>
          </a:prstGeom>
          <a:noFill/>
          <a:ln w="38100" algn="ctr">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139271" name="Straight Arrow Connector 8"/>
          <p:cNvCxnSpPr>
            <a:cxnSpLocks noChangeShapeType="1"/>
          </p:cNvCxnSpPr>
          <p:nvPr/>
        </p:nvCxnSpPr>
        <p:spPr bwMode="auto">
          <a:xfrm flipV="1">
            <a:off x="7162800" y="5867400"/>
            <a:ext cx="533400" cy="76200"/>
          </a:xfrm>
          <a:prstGeom prst="straightConnector1">
            <a:avLst/>
          </a:prstGeom>
          <a:noFill/>
          <a:ln w="38100" algn="ctr">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 name="TextBox 1"/>
          <p:cNvSpPr txBox="1"/>
          <p:nvPr/>
        </p:nvSpPr>
        <p:spPr>
          <a:xfrm>
            <a:off x="304800" y="381000"/>
            <a:ext cx="4343400" cy="584775"/>
          </a:xfrm>
          <a:prstGeom prst="rect">
            <a:avLst/>
          </a:prstGeom>
          <a:noFill/>
        </p:spPr>
        <p:txBody>
          <a:bodyPr wrap="square" rtlCol="0">
            <a:spAutoFit/>
          </a:bodyPr>
          <a:lstStyle/>
          <a:p>
            <a:pPr algn="ctr"/>
            <a:r>
              <a:rPr lang="en-US" sz="3200" b="1" dirty="0" smtClean="0">
                <a:solidFill>
                  <a:schemeClr val="tx2"/>
                </a:solidFill>
              </a:rPr>
              <a:t>Cholesterol clefts:</a:t>
            </a:r>
            <a:endParaRPr lang="en-US" sz="3200" b="1" dirty="0">
              <a:solidFill>
                <a:schemeClr val="tx2"/>
              </a:solidFill>
            </a:endParaRPr>
          </a:p>
        </p:txBody>
      </p:sp>
      <p:pic>
        <p:nvPicPr>
          <p:cNvPr id="8"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50117" t="49876" b="1681"/>
          <a:stretch/>
        </p:blipFill>
        <p:spPr bwMode="auto">
          <a:xfrm>
            <a:off x="5042131" y="152400"/>
            <a:ext cx="3949468" cy="3352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9250712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Content Placeholder 2"/>
          <p:cNvSpPr>
            <a:spLocks noGrp="1"/>
          </p:cNvSpPr>
          <p:nvPr>
            <p:ph idx="1"/>
          </p:nvPr>
        </p:nvSpPr>
        <p:spPr>
          <a:xfrm>
            <a:off x="152400" y="457200"/>
            <a:ext cx="8305800" cy="6172200"/>
          </a:xfrm>
        </p:spPr>
        <p:txBody>
          <a:bodyPr>
            <a:normAutofit lnSpcReduction="10000"/>
          </a:bodyPr>
          <a:lstStyle/>
          <a:p>
            <a:pPr algn="just"/>
            <a:r>
              <a:rPr lang="en-US" sz="2600" dirty="0" smtClean="0"/>
              <a:t>The fibrous capsule of the radicular cyst is mainly composed of condensed collagen peripherally and a loose connective tissue adjacent to the epithelial lining</a:t>
            </a:r>
          </a:p>
          <a:p>
            <a:pPr algn="just"/>
            <a:endParaRPr lang="en-US" sz="2600" dirty="0"/>
          </a:p>
          <a:p>
            <a:pPr algn="just"/>
            <a:r>
              <a:rPr lang="en-US" sz="2600" b="1" u="sng" dirty="0" smtClean="0">
                <a:solidFill>
                  <a:srgbClr val="FFFF00"/>
                </a:solidFill>
              </a:rPr>
              <a:t>Layers of fibrous capsule (</a:t>
            </a:r>
            <a:r>
              <a:rPr lang="en-US" sz="2600" b="1" u="sng" dirty="0" err="1" smtClean="0">
                <a:solidFill>
                  <a:srgbClr val="FFFF00"/>
                </a:solidFill>
              </a:rPr>
              <a:t>Toida</a:t>
            </a:r>
            <a:r>
              <a:rPr lang="en-US" sz="2600" b="1" u="sng" dirty="0" smtClean="0">
                <a:solidFill>
                  <a:srgbClr val="FFFF00"/>
                </a:solidFill>
              </a:rPr>
              <a:t> et al in 1990)</a:t>
            </a:r>
          </a:p>
          <a:p>
            <a:pPr algn="just">
              <a:buFontTx/>
              <a:buChar char="-"/>
            </a:pPr>
            <a:r>
              <a:rPr lang="en-US" sz="2600" dirty="0" smtClean="0"/>
              <a:t>Inner granulomatous</a:t>
            </a:r>
          </a:p>
          <a:p>
            <a:pPr algn="just">
              <a:buFontTx/>
              <a:buChar char="-"/>
            </a:pPr>
            <a:r>
              <a:rPr lang="en-US" sz="2600" dirty="0" smtClean="0"/>
              <a:t>Intermediate</a:t>
            </a:r>
          </a:p>
          <a:p>
            <a:pPr algn="just">
              <a:buFontTx/>
              <a:buChar char="-"/>
            </a:pPr>
            <a:r>
              <a:rPr lang="en-US" sz="2600" dirty="0" smtClean="0"/>
              <a:t>Outer fibrous connective tissue layer</a:t>
            </a:r>
          </a:p>
          <a:p>
            <a:pPr algn="just"/>
            <a:endParaRPr lang="en-US" sz="2600" dirty="0" smtClean="0"/>
          </a:p>
          <a:p>
            <a:endParaRPr lang="en-US" sz="2600" dirty="0" smtClean="0"/>
          </a:p>
          <a:p>
            <a:pPr algn="just"/>
            <a:r>
              <a:rPr lang="en-US" sz="2600" dirty="0" smtClean="0"/>
              <a:t>Varying intensities of acute and chronic inflammatory cell infiltrate &amp; Remnants of </a:t>
            </a:r>
            <a:r>
              <a:rPr lang="en-US" sz="2600" dirty="0" err="1" smtClean="0"/>
              <a:t>odontogenic</a:t>
            </a:r>
            <a:r>
              <a:rPr lang="en-US" sz="2600" dirty="0" smtClean="0"/>
              <a:t> epithelium may be seen in the fibrous capsule </a:t>
            </a:r>
          </a:p>
        </p:txBody>
      </p:sp>
    </p:spTree>
    <p:extLst>
      <p:ext uri="{BB962C8B-B14F-4D97-AF65-F5344CB8AC3E}">
        <p14:creationId xmlns="" xmlns:p14="http://schemas.microsoft.com/office/powerpoint/2010/main" val="238801776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315200" cy="793812"/>
          </a:xfrm>
        </p:spPr>
        <p:txBody>
          <a:bodyPr>
            <a:normAutofit fontScale="90000"/>
          </a:bodyPr>
          <a:lstStyle/>
          <a:p>
            <a:pPr algn="ctr"/>
            <a:r>
              <a:rPr lang="en-US" sz="4400" dirty="0" smtClean="0"/>
              <a:t>Types of Radicular Cyst:</a:t>
            </a:r>
            <a:r>
              <a:rPr lang="en-US" dirty="0" smtClean="0"/>
              <a:t/>
            </a:r>
            <a:br>
              <a:rPr lang="en-US" dirty="0" smtClean="0"/>
            </a:br>
            <a:r>
              <a:rPr lang="en-US" sz="3100" dirty="0">
                <a:solidFill>
                  <a:srgbClr val="FFFF00"/>
                </a:solidFill>
              </a:rPr>
              <a:t>N</a:t>
            </a:r>
            <a:r>
              <a:rPr lang="en-US" sz="3100" dirty="0" smtClean="0">
                <a:solidFill>
                  <a:srgbClr val="FFFF00"/>
                </a:solidFill>
              </a:rPr>
              <a:t>air in 1998 &amp; Simon in 1980</a:t>
            </a:r>
            <a:endParaRPr lang="en-US" sz="3100" dirty="0">
              <a:solidFill>
                <a:srgbClr val="FFFF00"/>
              </a:solidFill>
            </a:endParaRPr>
          </a:p>
        </p:txBody>
      </p:sp>
      <p:sp>
        <p:nvSpPr>
          <p:cNvPr id="3" name="Content Placeholder 2"/>
          <p:cNvSpPr>
            <a:spLocks noGrp="1"/>
          </p:cNvSpPr>
          <p:nvPr>
            <p:ph idx="1"/>
          </p:nvPr>
        </p:nvSpPr>
        <p:spPr>
          <a:xfrm>
            <a:off x="457200" y="1447801"/>
            <a:ext cx="7772400" cy="4861560"/>
          </a:xfrm>
        </p:spPr>
        <p:txBody>
          <a:bodyPr>
            <a:normAutofit/>
          </a:bodyPr>
          <a:lstStyle/>
          <a:p>
            <a:pPr algn="just"/>
            <a:r>
              <a:rPr lang="en-US" sz="2800" u="sng" dirty="0" smtClean="0">
                <a:solidFill>
                  <a:srgbClr val="FFFF00"/>
                </a:solidFill>
              </a:rPr>
              <a:t>True Radicular Cyst:</a:t>
            </a:r>
          </a:p>
          <a:p>
            <a:pPr algn="just"/>
            <a:r>
              <a:rPr lang="en-US" sz="2800" dirty="0" smtClean="0"/>
              <a:t>Close cavity entirely lined by epithelium.</a:t>
            </a:r>
          </a:p>
          <a:p>
            <a:pPr algn="just"/>
            <a:endParaRPr lang="en-US" sz="2800" dirty="0" smtClean="0"/>
          </a:p>
          <a:p>
            <a:pPr marL="45720" indent="0" algn="just">
              <a:buNone/>
            </a:pPr>
            <a:endParaRPr lang="en-US" sz="2800" dirty="0"/>
          </a:p>
          <a:p>
            <a:pPr algn="just"/>
            <a:r>
              <a:rPr lang="en-US" sz="2800" u="sng" dirty="0" smtClean="0">
                <a:solidFill>
                  <a:srgbClr val="FFFF00"/>
                </a:solidFill>
              </a:rPr>
              <a:t>Apical pocket </a:t>
            </a:r>
            <a:r>
              <a:rPr lang="en-US" sz="2800" u="sng" dirty="0">
                <a:solidFill>
                  <a:srgbClr val="FFFF00"/>
                </a:solidFill>
              </a:rPr>
              <a:t>C</a:t>
            </a:r>
            <a:r>
              <a:rPr lang="en-US" sz="2800" u="sng" dirty="0" smtClean="0">
                <a:solidFill>
                  <a:srgbClr val="FFFF00"/>
                </a:solidFill>
              </a:rPr>
              <a:t>yst:</a:t>
            </a:r>
          </a:p>
          <a:p>
            <a:pPr algn="just"/>
            <a:r>
              <a:rPr lang="en-US" sz="2800" dirty="0" smtClean="0"/>
              <a:t>(Bay Cyst-  by </a:t>
            </a:r>
            <a:r>
              <a:rPr lang="en-US" sz="2800" dirty="0" err="1" smtClean="0"/>
              <a:t>simon</a:t>
            </a:r>
            <a:r>
              <a:rPr lang="en-US" sz="2800" dirty="0" smtClean="0"/>
              <a:t>)</a:t>
            </a:r>
          </a:p>
          <a:p>
            <a:pPr algn="just"/>
            <a:r>
              <a:rPr lang="en-US" sz="2800" dirty="0" smtClean="0"/>
              <a:t>Epithelium is attached at the root apex so that the lumen opens into the affected the root canal</a:t>
            </a:r>
          </a:p>
          <a:p>
            <a:pPr algn="just"/>
            <a:endParaRPr lang="en-US" sz="2800" dirty="0" smtClean="0"/>
          </a:p>
          <a:p>
            <a:pPr algn="just"/>
            <a:endParaRPr lang="en-US" sz="2800" dirty="0" smtClean="0"/>
          </a:p>
          <a:p>
            <a:pPr algn="just"/>
            <a:endParaRPr lang="en-US" sz="2800" dirty="0"/>
          </a:p>
        </p:txBody>
      </p:sp>
    </p:spTree>
    <p:extLst>
      <p:ext uri="{BB962C8B-B14F-4D97-AF65-F5344CB8AC3E}">
        <p14:creationId xmlns="" xmlns:p14="http://schemas.microsoft.com/office/powerpoint/2010/main" val="294505249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228600" y="152400"/>
            <a:ext cx="7315200" cy="1154097"/>
          </a:xfrm>
        </p:spPr>
        <p:txBody>
          <a:bodyPr/>
          <a:lstStyle/>
          <a:p>
            <a:r>
              <a:rPr lang="en-US" b="1" dirty="0" smtClean="0">
                <a:solidFill>
                  <a:srgbClr val="FF0000"/>
                </a:solidFill>
              </a:rPr>
              <a:t>COMPLICATIONS</a:t>
            </a:r>
          </a:p>
        </p:txBody>
      </p:sp>
      <p:sp>
        <p:nvSpPr>
          <p:cNvPr id="3" name="Content Placeholder 2"/>
          <p:cNvSpPr>
            <a:spLocks noGrp="1"/>
          </p:cNvSpPr>
          <p:nvPr>
            <p:ph sz="quarter" idx="13"/>
          </p:nvPr>
        </p:nvSpPr>
        <p:spPr>
          <a:xfrm>
            <a:off x="228600" y="1371600"/>
            <a:ext cx="8458200" cy="5257800"/>
          </a:xfrm>
        </p:spPr>
        <p:txBody>
          <a:bodyPr>
            <a:normAutofit fontScale="92500" lnSpcReduction="10000"/>
          </a:bodyPr>
          <a:lstStyle/>
          <a:p>
            <a:pPr algn="just">
              <a:defRPr/>
            </a:pPr>
            <a:r>
              <a:rPr lang="en-US" sz="2600" dirty="0" smtClean="0"/>
              <a:t>Squamous cell carcinoma arising from lining epithelium of radicular cyst</a:t>
            </a:r>
          </a:p>
          <a:p>
            <a:pPr algn="just">
              <a:defRPr/>
            </a:pPr>
            <a:endParaRPr lang="en-US" sz="2600" dirty="0" smtClean="0"/>
          </a:p>
          <a:p>
            <a:pPr algn="just">
              <a:defRPr/>
            </a:pPr>
            <a:r>
              <a:rPr lang="en-US" sz="2600" u="sng" dirty="0" smtClean="0"/>
              <a:t>Before diagnosing following possibilities should be considered:</a:t>
            </a:r>
          </a:p>
          <a:p>
            <a:pPr algn="just">
              <a:defRPr/>
            </a:pPr>
            <a:endParaRPr lang="en-US" sz="2600" dirty="0" smtClean="0"/>
          </a:p>
          <a:p>
            <a:pPr marL="514350" indent="-514350" algn="just">
              <a:buFont typeface="+mj-lt"/>
              <a:buAutoNum type="arabicPeriod"/>
              <a:defRPr/>
            </a:pPr>
            <a:r>
              <a:rPr lang="en-US" sz="2600" dirty="0" smtClean="0"/>
              <a:t>Possibility of a cyst and neoplasm developing independently adjacent to each other  and ultimately fusing</a:t>
            </a:r>
          </a:p>
          <a:p>
            <a:pPr marL="514350" indent="-514350" algn="just">
              <a:buFont typeface="+mj-lt"/>
              <a:buAutoNum type="arabicPeriod"/>
              <a:defRPr/>
            </a:pPr>
            <a:endParaRPr lang="en-US" sz="2600" dirty="0" smtClean="0"/>
          </a:p>
          <a:p>
            <a:pPr marL="514350" indent="-514350" algn="just">
              <a:buFont typeface="+mj-lt"/>
              <a:buAutoNum type="arabicPeriod"/>
              <a:defRPr/>
            </a:pPr>
            <a:r>
              <a:rPr lang="en-US" sz="2600" dirty="0" smtClean="0"/>
              <a:t>Careful examination of the patient and detail history to exclude the possibility of a neoplasm arising from a oral mucosa  </a:t>
            </a:r>
            <a:endParaRPr lang="en-US" sz="2600" dirty="0"/>
          </a:p>
        </p:txBody>
      </p:sp>
    </p:spTree>
    <p:extLst>
      <p:ext uri="{BB962C8B-B14F-4D97-AF65-F5344CB8AC3E}">
        <p14:creationId xmlns="" xmlns:p14="http://schemas.microsoft.com/office/powerpoint/2010/main" val="334552938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52400" y="1447800"/>
            <a:ext cx="8610600" cy="5029200"/>
          </a:xfrm>
        </p:spPr>
        <p:txBody>
          <a:bodyPr/>
          <a:lstStyle/>
          <a:p>
            <a:pPr marL="514350" indent="-514350" algn="just">
              <a:buFont typeface="+mj-lt"/>
              <a:buAutoNum type="arabicPeriod" startAt="3"/>
              <a:defRPr/>
            </a:pPr>
            <a:r>
              <a:rPr lang="en-US" sz="2600" dirty="0" smtClean="0"/>
              <a:t>Another possibility is that the lesion was a epithelial neoplasm, which underwent a secondary cystic change </a:t>
            </a:r>
          </a:p>
          <a:p>
            <a:pPr marL="514350" indent="-514350" algn="just">
              <a:buFont typeface="+mj-lt"/>
              <a:buAutoNum type="arabicPeriod" startAt="3"/>
              <a:defRPr/>
            </a:pPr>
            <a:endParaRPr lang="en-US" sz="2600" dirty="0" smtClean="0"/>
          </a:p>
          <a:p>
            <a:pPr algn="just">
              <a:defRPr/>
            </a:pPr>
            <a:r>
              <a:rPr lang="en-US" sz="2400" dirty="0" smtClean="0">
                <a:solidFill>
                  <a:srgbClr val="FF0000"/>
                </a:solidFill>
              </a:rPr>
              <a:t>Browne and Gough (1972)</a:t>
            </a:r>
            <a:r>
              <a:rPr lang="en-US" sz="2400" dirty="0" smtClean="0"/>
              <a:t> suggested that </a:t>
            </a:r>
            <a:r>
              <a:rPr lang="en-US" sz="2400" u="sng" dirty="0" smtClean="0"/>
              <a:t>squamous/</a:t>
            </a:r>
            <a:r>
              <a:rPr lang="en-US" sz="2400" dirty="0" smtClean="0"/>
              <a:t> </a:t>
            </a:r>
            <a:r>
              <a:rPr lang="en-US" sz="2400" u="sng" dirty="0" smtClean="0"/>
              <a:t>keratin metaplasia</a:t>
            </a:r>
            <a:r>
              <a:rPr lang="en-US" sz="2400" dirty="0" smtClean="0"/>
              <a:t> </a:t>
            </a:r>
            <a:r>
              <a:rPr lang="en-US" sz="2400" u="sng" dirty="0" smtClean="0"/>
              <a:t>in long-standing radicular cysts </a:t>
            </a:r>
            <a:r>
              <a:rPr lang="en-US" sz="2400" dirty="0" smtClean="0"/>
              <a:t>may precede malignant change and examples of epithelial dysplasia are occasionally seen in jaw cysts without any evidence of carcinomatous transformation.</a:t>
            </a:r>
          </a:p>
          <a:p>
            <a:pPr marL="514350" indent="-514350" algn="just">
              <a:buFont typeface="+mj-lt"/>
              <a:buAutoNum type="arabicPeriod" startAt="3"/>
              <a:defRPr/>
            </a:pPr>
            <a:endParaRPr lang="en-US" sz="2600" dirty="0"/>
          </a:p>
        </p:txBody>
      </p:sp>
    </p:spTree>
    <p:extLst>
      <p:ext uri="{BB962C8B-B14F-4D97-AF65-F5344CB8AC3E}">
        <p14:creationId xmlns="" xmlns:p14="http://schemas.microsoft.com/office/powerpoint/2010/main" val="214080397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a:xfrm>
            <a:off x="457200" y="304800"/>
            <a:ext cx="7315200" cy="1154097"/>
          </a:xfrm>
        </p:spPr>
        <p:txBody>
          <a:bodyPr/>
          <a:lstStyle/>
          <a:p>
            <a:r>
              <a:rPr lang="en-US" b="1" dirty="0" smtClean="0">
                <a:solidFill>
                  <a:srgbClr val="FF0000"/>
                </a:solidFill>
              </a:rPr>
              <a:t>RESIDUAL CYST</a:t>
            </a:r>
          </a:p>
        </p:txBody>
      </p:sp>
      <p:sp>
        <p:nvSpPr>
          <p:cNvPr id="144387" name="Content Placeholder 2"/>
          <p:cNvSpPr>
            <a:spLocks noGrp="1"/>
          </p:cNvSpPr>
          <p:nvPr>
            <p:ph sz="quarter" idx="13"/>
          </p:nvPr>
        </p:nvSpPr>
        <p:spPr>
          <a:xfrm>
            <a:off x="304800" y="1752600"/>
            <a:ext cx="3810000" cy="4114800"/>
          </a:xfrm>
        </p:spPr>
        <p:txBody>
          <a:bodyPr/>
          <a:lstStyle/>
          <a:p>
            <a:pPr marL="514350" indent="-514350" algn="just">
              <a:buFont typeface="Arial" pitchFamily="34" charset="0"/>
              <a:buAutoNum type="arabicPeriod"/>
            </a:pPr>
            <a:r>
              <a:rPr lang="en-US" sz="2600" dirty="0" smtClean="0"/>
              <a:t>These are actually </a:t>
            </a:r>
            <a:r>
              <a:rPr lang="en-US" sz="2600" dirty="0" err="1" smtClean="0"/>
              <a:t>periapical</a:t>
            </a:r>
            <a:r>
              <a:rPr lang="en-US" sz="2600" dirty="0" smtClean="0"/>
              <a:t> cysts from the teeth that have bee removed</a:t>
            </a:r>
          </a:p>
          <a:p>
            <a:pPr marL="514350" indent="-514350" algn="just">
              <a:buFont typeface="Arial" pitchFamily="34" charset="0"/>
              <a:buAutoNum type="arabicPeriod"/>
            </a:pPr>
            <a:endParaRPr lang="en-US" sz="2600" dirty="0" smtClean="0"/>
          </a:p>
          <a:p>
            <a:pPr marL="514350" indent="-514350" algn="just">
              <a:buFont typeface="Arial" pitchFamily="34" charset="0"/>
              <a:buAutoNum type="arabicPeriod"/>
            </a:pPr>
            <a:r>
              <a:rPr lang="en-US" sz="2600" dirty="0" smtClean="0"/>
              <a:t>May be found associated with any of the teeth </a:t>
            </a:r>
          </a:p>
        </p:txBody>
      </p:sp>
      <p:pic>
        <p:nvPicPr>
          <p:cNvPr id="64514" name="Picture 2"/>
          <p:cNvPicPr>
            <a:picLocks noGrp="1" noChangeAspect="1" noChangeArrowheads="1"/>
          </p:cNvPicPr>
          <p:nvPr>
            <p:ph sz="quarter" idx="14"/>
          </p:nvPr>
        </p:nvPicPr>
        <p:blipFill>
          <a:blip r:embed="rId2"/>
          <a:stretch>
            <a:fillRect/>
          </a:stretch>
        </p:blipFill>
        <p:spPr>
          <a:xfrm>
            <a:off x="4850274" y="228600"/>
            <a:ext cx="4065126" cy="3200400"/>
          </a:xfrm>
          <a:ln w="38100" cap="sq">
            <a:solidFill>
              <a:srgbClr val="000000"/>
            </a:solidFill>
          </a:ln>
          <a:effectLst>
            <a:outerShdw blurRad="50800" dist="38100" dir="2700000" algn="tl" rotWithShape="0">
              <a:srgbClr val="000000">
                <a:alpha val="43000"/>
              </a:srgbClr>
            </a:outerShdw>
          </a:effectLst>
        </p:spPr>
      </p:pic>
      <p:pic>
        <p:nvPicPr>
          <p:cNvPr id="5" name="Picture 5" descr="C:\Documents and Settings\admin\Desktop\seminar pic\pic\IMG_3035.jpg"/>
          <p:cNvPicPr>
            <a:picLocks noChangeAspect="1" noChangeArrowheads="1"/>
          </p:cNvPicPr>
          <p:nvPr/>
        </p:nvPicPr>
        <p:blipFill>
          <a:blip r:embed="rId3" cstate="print">
            <a:lum contrast="30000"/>
          </a:blip>
          <a:srcRect l="17996" t="17986" r="32001" b="23682"/>
          <a:stretch>
            <a:fillRect/>
          </a:stretch>
        </p:blipFill>
        <p:spPr bwMode="auto">
          <a:xfrm>
            <a:off x="4876800" y="3657600"/>
            <a:ext cx="4038600" cy="3048000"/>
          </a:xfrm>
          <a:prstGeom prst="rect">
            <a:avLst/>
          </a:prstGeom>
          <a:noFill/>
          <a:ln w="9525">
            <a:solidFill>
              <a:schemeClr val="bg1"/>
            </a:solidFill>
            <a:miter lim="800000"/>
            <a:headEnd/>
            <a:tailEnd/>
          </a:ln>
        </p:spPr>
      </p:pic>
    </p:spTree>
    <p:extLst>
      <p:ext uri="{BB962C8B-B14F-4D97-AF65-F5344CB8AC3E}">
        <p14:creationId xmlns="" xmlns:p14="http://schemas.microsoft.com/office/powerpoint/2010/main" val="17687526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28600" y="533400"/>
            <a:ext cx="4038600" cy="1154097"/>
          </a:xfrm>
        </p:spPr>
        <p:txBody>
          <a:bodyPr>
            <a:normAutofit fontScale="90000"/>
          </a:bodyPr>
          <a:lstStyle/>
          <a:p>
            <a:pPr eaLnBrk="1" hangingPunct="1"/>
            <a:r>
              <a:rPr lang="en-US" b="1" dirty="0" smtClean="0">
                <a:solidFill>
                  <a:srgbClr val="FF0000"/>
                </a:solidFill>
              </a:rPr>
              <a:t>RADIOGRAPHIC FEATURES</a:t>
            </a:r>
          </a:p>
        </p:txBody>
      </p:sp>
      <p:sp>
        <p:nvSpPr>
          <p:cNvPr id="22531" name="Content Placeholder 2"/>
          <p:cNvSpPr>
            <a:spLocks noGrp="1"/>
          </p:cNvSpPr>
          <p:nvPr>
            <p:ph sz="quarter" idx="13"/>
          </p:nvPr>
        </p:nvSpPr>
        <p:spPr>
          <a:xfrm>
            <a:off x="152400" y="2514600"/>
            <a:ext cx="4035425" cy="4114800"/>
          </a:xfrm>
        </p:spPr>
        <p:txBody>
          <a:bodyPr>
            <a:normAutofit/>
          </a:bodyPr>
          <a:lstStyle/>
          <a:p>
            <a:pPr algn="just" eaLnBrk="1" hangingPunct="1">
              <a:lnSpc>
                <a:spcPct val="90000"/>
              </a:lnSpc>
            </a:pPr>
            <a:r>
              <a:rPr lang="en-US" sz="2400" dirty="0" err="1" smtClean="0"/>
              <a:t>Unilocular</a:t>
            </a:r>
            <a:r>
              <a:rPr lang="en-US" sz="2400" dirty="0" smtClean="0"/>
              <a:t> radiolucent area associated with the crown of the impacted teeth</a:t>
            </a:r>
          </a:p>
          <a:p>
            <a:pPr algn="just" eaLnBrk="1" hangingPunct="1">
              <a:lnSpc>
                <a:spcPct val="90000"/>
              </a:lnSpc>
            </a:pPr>
            <a:endParaRPr lang="en-US" sz="2400" dirty="0" smtClean="0"/>
          </a:p>
          <a:p>
            <a:pPr algn="just" eaLnBrk="1" hangingPunct="1">
              <a:lnSpc>
                <a:spcPct val="90000"/>
              </a:lnSpc>
            </a:pPr>
            <a:r>
              <a:rPr lang="en-US" sz="2400" dirty="0" smtClean="0"/>
              <a:t>Well defined sclerotic margins unless secondarily infected</a:t>
            </a:r>
          </a:p>
          <a:p>
            <a:pPr algn="just" eaLnBrk="1" hangingPunct="1"/>
            <a:endParaRPr lang="en-US" sz="2400" dirty="0" smtClean="0"/>
          </a:p>
        </p:txBody>
      </p:sp>
      <p:pic>
        <p:nvPicPr>
          <p:cNvPr id="56322" name="Picture 2"/>
          <p:cNvPicPr>
            <a:picLocks noGrp="1" noChangeAspect="1" noChangeArrowheads="1"/>
          </p:cNvPicPr>
          <p:nvPr>
            <p:ph sz="quarter" idx="14"/>
          </p:nvPr>
        </p:nvPicPr>
        <p:blipFill>
          <a:blip r:embed="rId2">
            <a:lum bright="-10000" contrast="10000"/>
          </a:blip>
          <a:stretch>
            <a:fillRect/>
          </a:stretch>
        </p:blipFill>
        <p:spPr>
          <a:xfrm>
            <a:off x="4572000" y="152400"/>
            <a:ext cx="4267200" cy="312420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5" name="Picture 4" descr="Picture 126"/>
          <p:cNvPicPr>
            <a:picLocks noChangeAspect="1" noChangeArrowheads="1"/>
          </p:cNvPicPr>
          <p:nvPr/>
        </p:nvPicPr>
        <p:blipFill>
          <a:blip r:embed="rId3">
            <a:extLst>
              <a:ext uri="{28A0092B-C50C-407E-A947-70E740481C1C}">
                <a14:useLocalDpi xmlns="" xmlns:a14="http://schemas.microsoft.com/office/drawing/2010/main" val="0"/>
              </a:ext>
            </a:extLst>
          </a:blip>
          <a:srcRect r="3999"/>
          <a:stretch>
            <a:fillRect/>
          </a:stretch>
        </p:blipFill>
        <p:spPr>
          <a:xfrm>
            <a:off x="4572000" y="3429000"/>
            <a:ext cx="4267200" cy="3317875"/>
          </a:xfrm>
          <a:prstGeom prst="rect">
            <a:avLst/>
          </a:prstGeom>
          <a:ln>
            <a:solidFill>
              <a:schemeClr val="tx1"/>
            </a:solidFill>
            <a:miter lim="800000"/>
            <a:headEnd/>
            <a:tailEnd/>
          </a:ln>
        </p:spPr>
      </p:pic>
    </p:spTree>
    <p:extLst>
      <p:ext uri="{BB962C8B-B14F-4D97-AF65-F5344CB8AC3E}">
        <p14:creationId xmlns="" xmlns:p14="http://schemas.microsoft.com/office/powerpoint/2010/main" val="119300380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381000" y="228600"/>
            <a:ext cx="7315200" cy="1154097"/>
          </a:xfrm>
        </p:spPr>
        <p:txBody>
          <a:bodyPr/>
          <a:lstStyle/>
          <a:p>
            <a:r>
              <a:rPr lang="en-US" b="1" dirty="0" smtClean="0">
                <a:solidFill>
                  <a:srgbClr val="FF0000"/>
                </a:solidFill>
              </a:rPr>
              <a:t>PARADENTAL CYST</a:t>
            </a:r>
          </a:p>
        </p:txBody>
      </p:sp>
      <p:sp>
        <p:nvSpPr>
          <p:cNvPr id="145411" name="Content Placeholder 2"/>
          <p:cNvSpPr>
            <a:spLocks noGrp="1"/>
          </p:cNvSpPr>
          <p:nvPr>
            <p:ph idx="1"/>
          </p:nvPr>
        </p:nvSpPr>
        <p:spPr>
          <a:xfrm>
            <a:off x="0" y="1828800"/>
            <a:ext cx="5029200" cy="4419600"/>
          </a:xfrm>
        </p:spPr>
        <p:txBody>
          <a:bodyPr>
            <a:normAutofit lnSpcReduction="10000"/>
          </a:bodyPr>
          <a:lstStyle/>
          <a:p>
            <a:pPr algn="just"/>
            <a:r>
              <a:rPr lang="en-US" sz="2600" dirty="0" smtClean="0"/>
              <a:t>Inflammatory cyst</a:t>
            </a:r>
          </a:p>
          <a:p>
            <a:pPr algn="just"/>
            <a:endParaRPr lang="en-US" sz="2600" dirty="0" smtClean="0"/>
          </a:p>
          <a:p>
            <a:pPr algn="just"/>
            <a:r>
              <a:rPr lang="en-US" sz="2600" dirty="0" smtClean="0"/>
              <a:t>Uncertain origin</a:t>
            </a:r>
          </a:p>
          <a:p>
            <a:pPr algn="just"/>
            <a:endParaRPr lang="en-US" sz="2600" dirty="0" smtClean="0"/>
          </a:p>
          <a:p>
            <a:pPr algn="just"/>
            <a:r>
              <a:rPr lang="en-US" sz="2600" dirty="0" smtClean="0"/>
              <a:t>Found on the distal aspect of the vital mandibular 3</a:t>
            </a:r>
            <a:r>
              <a:rPr lang="en-US" sz="2600" baseline="30000" dirty="0" smtClean="0"/>
              <a:t>rd</a:t>
            </a:r>
            <a:r>
              <a:rPr lang="en-US" sz="2600" dirty="0" smtClean="0"/>
              <a:t> molars</a:t>
            </a:r>
          </a:p>
          <a:p>
            <a:pPr algn="just"/>
            <a:endParaRPr lang="en-US" sz="2600" dirty="0" smtClean="0"/>
          </a:p>
          <a:p>
            <a:pPr algn="just"/>
            <a:r>
              <a:rPr lang="en-US" sz="2600" dirty="0" smtClean="0"/>
              <a:t>Also called as </a:t>
            </a:r>
            <a:r>
              <a:rPr lang="en-US" sz="2600" dirty="0" smtClean="0">
                <a:solidFill>
                  <a:srgbClr val="FFFF00"/>
                </a:solidFill>
              </a:rPr>
              <a:t>inflammatory periodontal cyst or collateral cyst</a:t>
            </a:r>
          </a:p>
        </p:txBody>
      </p:sp>
      <p:pic>
        <p:nvPicPr>
          <p:cNvPr id="145412" name="Picture 4"/>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9279"/>
          <a:stretch/>
        </p:blipFill>
        <p:spPr bwMode="auto">
          <a:xfrm>
            <a:off x="5181600" y="2133600"/>
            <a:ext cx="3802117" cy="3979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8084483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457200" y="228600"/>
            <a:ext cx="7315200" cy="1154097"/>
          </a:xfrm>
        </p:spPr>
        <p:txBody>
          <a:bodyPr/>
          <a:lstStyle/>
          <a:p>
            <a:r>
              <a:rPr lang="en-US" b="1" dirty="0" smtClean="0">
                <a:solidFill>
                  <a:schemeClr val="tx1"/>
                </a:solidFill>
              </a:rPr>
              <a:t>ORIGIN AND PATHOGENESIS</a:t>
            </a:r>
          </a:p>
        </p:txBody>
      </p:sp>
      <p:sp>
        <p:nvSpPr>
          <p:cNvPr id="146435" name="Content Placeholder 2"/>
          <p:cNvSpPr>
            <a:spLocks noGrp="1"/>
          </p:cNvSpPr>
          <p:nvPr>
            <p:ph idx="1"/>
          </p:nvPr>
        </p:nvSpPr>
        <p:spPr>
          <a:xfrm>
            <a:off x="304800" y="1828800"/>
            <a:ext cx="8382000" cy="4114800"/>
          </a:xfrm>
        </p:spPr>
        <p:txBody>
          <a:bodyPr/>
          <a:lstStyle/>
          <a:p>
            <a:pPr algn="just"/>
            <a:r>
              <a:rPr lang="en-US" sz="2600" dirty="0" smtClean="0">
                <a:solidFill>
                  <a:srgbClr val="FFFF00"/>
                </a:solidFill>
              </a:rPr>
              <a:t>Craig (1976) </a:t>
            </a:r>
            <a:r>
              <a:rPr lang="en-US" sz="2600" dirty="0" smtClean="0"/>
              <a:t>suggested that the cyst arises from either the </a:t>
            </a:r>
            <a:r>
              <a:rPr lang="en-US" sz="2600" dirty="0" smtClean="0">
                <a:solidFill>
                  <a:srgbClr val="FFFF00"/>
                </a:solidFill>
              </a:rPr>
              <a:t>cell rests of </a:t>
            </a:r>
            <a:r>
              <a:rPr lang="en-US" sz="2600" dirty="0" err="1" smtClean="0">
                <a:solidFill>
                  <a:srgbClr val="FFFF00"/>
                </a:solidFill>
              </a:rPr>
              <a:t>Malassez</a:t>
            </a:r>
            <a:r>
              <a:rPr lang="en-US" sz="2600" dirty="0" smtClean="0">
                <a:solidFill>
                  <a:srgbClr val="FFFF00"/>
                </a:solidFill>
              </a:rPr>
              <a:t> or the reduced enamel epithelium </a:t>
            </a:r>
          </a:p>
          <a:p>
            <a:pPr algn="just"/>
            <a:endParaRPr lang="en-US" sz="2600" dirty="0" smtClean="0"/>
          </a:p>
          <a:p>
            <a:pPr algn="just"/>
            <a:r>
              <a:rPr lang="en-US" sz="2600" dirty="0" smtClean="0">
                <a:solidFill>
                  <a:srgbClr val="FFFF00"/>
                </a:solidFill>
              </a:rPr>
              <a:t>Ackerman, Cohen and </a:t>
            </a:r>
            <a:r>
              <a:rPr lang="en-US" sz="2600" dirty="0" err="1" smtClean="0">
                <a:solidFill>
                  <a:srgbClr val="FFFF00"/>
                </a:solidFill>
              </a:rPr>
              <a:t>Altini</a:t>
            </a:r>
            <a:r>
              <a:rPr lang="en-US" sz="2600" dirty="0" smtClean="0">
                <a:solidFill>
                  <a:srgbClr val="FFFF00"/>
                </a:solidFill>
              </a:rPr>
              <a:t> (1976) </a:t>
            </a:r>
            <a:r>
              <a:rPr lang="en-US" sz="2600" dirty="0" smtClean="0"/>
              <a:t>favored the origin from the </a:t>
            </a:r>
            <a:r>
              <a:rPr lang="en-US" sz="2600" dirty="0" smtClean="0">
                <a:solidFill>
                  <a:srgbClr val="FFFF00"/>
                </a:solidFill>
              </a:rPr>
              <a:t>reduced enamel epithelium</a:t>
            </a:r>
            <a:r>
              <a:rPr lang="en-US" sz="2600" dirty="0" smtClean="0"/>
              <a:t>.</a:t>
            </a:r>
          </a:p>
          <a:p>
            <a:pPr algn="just"/>
            <a:endParaRPr lang="en-US" sz="2600" dirty="0" smtClean="0">
              <a:solidFill>
                <a:srgbClr val="FF0000"/>
              </a:solidFill>
            </a:endParaRPr>
          </a:p>
          <a:p>
            <a:pPr algn="just"/>
            <a:r>
              <a:rPr lang="en-US" sz="2600" dirty="0" err="1" smtClean="0">
                <a:solidFill>
                  <a:srgbClr val="FFFF00"/>
                </a:solidFill>
              </a:rPr>
              <a:t>Praetorius</a:t>
            </a:r>
            <a:r>
              <a:rPr lang="en-US" sz="2600" dirty="0" smtClean="0">
                <a:solidFill>
                  <a:srgbClr val="FFFF00"/>
                </a:solidFill>
              </a:rPr>
              <a:t> (1989) </a:t>
            </a:r>
            <a:r>
              <a:rPr lang="en-US" sz="2600" dirty="0" smtClean="0"/>
              <a:t>concluded that the cyst was of inflammatory origin initiated by </a:t>
            </a:r>
            <a:r>
              <a:rPr lang="en-US" sz="2600" dirty="0" err="1" smtClean="0"/>
              <a:t>pericoronitis</a:t>
            </a:r>
            <a:r>
              <a:rPr lang="en-US" sz="2600" dirty="0" smtClean="0"/>
              <a:t> </a:t>
            </a:r>
            <a:endParaRPr lang="en-US" sz="2600" dirty="0" smtClean="0">
              <a:solidFill>
                <a:srgbClr val="FF0000"/>
              </a:solidFill>
            </a:endParaRPr>
          </a:p>
        </p:txBody>
      </p:sp>
    </p:spTree>
    <p:extLst>
      <p:ext uri="{BB962C8B-B14F-4D97-AF65-F5344CB8AC3E}">
        <p14:creationId xmlns="" xmlns:p14="http://schemas.microsoft.com/office/powerpoint/2010/main" val="356926012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304800" y="304800"/>
            <a:ext cx="7315200" cy="1154097"/>
          </a:xfrm>
        </p:spPr>
        <p:txBody>
          <a:bodyPr/>
          <a:lstStyle/>
          <a:p>
            <a:r>
              <a:rPr lang="en-US" b="1" dirty="0" smtClean="0">
                <a:solidFill>
                  <a:srgbClr val="FF0000"/>
                </a:solidFill>
              </a:rPr>
              <a:t>CLINICAL FEATURES</a:t>
            </a:r>
          </a:p>
        </p:txBody>
      </p:sp>
      <p:sp>
        <p:nvSpPr>
          <p:cNvPr id="147459" name="Content Placeholder 2"/>
          <p:cNvSpPr>
            <a:spLocks noGrp="1"/>
          </p:cNvSpPr>
          <p:nvPr>
            <p:ph sz="quarter" idx="13"/>
          </p:nvPr>
        </p:nvSpPr>
        <p:spPr>
          <a:xfrm>
            <a:off x="381000" y="1676400"/>
            <a:ext cx="8077200" cy="4114800"/>
          </a:xfrm>
        </p:spPr>
        <p:txBody>
          <a:bodyPr/>
          <a:lstStyle/>
          <a:p>
            <a:pPr marL="514350" indent="-514350">
              <a:buFont typeface="Arial" pitchFamily="34" charset="0"/>
              <a:buAutoNum type="arabicPeriod"/>
            </a:pPr>
            <a:r>
              <a:rPr lang="en-US" sz="2600" dirty="0" smtClean="0"/>
              <a:t>Age – 10-40 years of life</a:t>
            </a:r>
          </a:p>
          <a:p>
            <a:pPr marL="514350" indent="-514350">
              <a:buFont typeface="Arial" pitchFamily="34" charset="0"/>
              <a:buAutoNum type="arabicPeriod"/>
            </a:pPr>
            <a:endParaRPr lang="en-US" sz="2600" dirty="0" smtClean="0"/>
          </a:p>
          <a:p>
            <a:pPr marL="514350" indent="-514350">
              <a:buFont typeface="Arial" pitchFamily="34" charset="0"/>
              <a:buAutoNum type="arabicPeriod"/>
            </a:pPr>
            <a:r>
              <a:rPr lang="en-US" sz="2600" dirty="0" smtClean="0"/>
              <a:t>Sex – more in males</a:t>
            </a:r>
          </a:p>
          <a:p>
            <a:pPr marL="514350" indent="-514350">
              <a:buFont typeface="Arial" pitchFamily="34" charset="0"/>
              <a:buAutoNum type="arabicPeriod"/>
            </a:pPr>
            <a:endParaRPr lang="en-US" sz="2600" dirty="0" smtClean="0"/>
          </a:p>
          <a:p>
            <a:pPr marL="514350" indent="-514350">
              <a:buFont typeface="Arial" pitchFamily="34" charset="0"/>
              <a:buAutoNum type="arabicPeriod"/>
            </a:pPr>
            <a:r>
              <a:rPr lang="en-US" sz="2600" dirty="0" smtClean="0"/>
              <a:t>Site – mostly located distally and </a:t>
            </a:r>
            <a:r>
              <a:rPr lang="en-US" sz="2600" dirty="0" err="1" smtClean="0"/>
              <a:t>distobucally</a:t>
            </a:r>
            <a:r>
              <a:rPr lang="en-US" sz="2600" dirty="0" smtClean="0"/>
              <a:t> to third molars</a:t>
            </a:r>
          </a:p>
          <a:p>
            <a:pPr marL="514350" indent="-514350">
              <a:buFont typeface="Arial" pitchFamily="34" charset="0"/>
              <a:buAutoNum type="arabicPeriod"/>
            </a:pPr>
            <a:endParaRPr lang="en-US" sz="2600" dirty="0" smtClean="0"/>
          </a:p>
          <a:p>
            <a:pPr marL="514350" indent="-514350">
              <a:buFont typeface="Arial" pitchFamily="34" charset="0"/>
              <a:buAutoNum type="arabicPeriod"/>
            </a:pPr>
            <a:r>
              <a:rPr lang="en-US" sz="2600" dirty="0" smtClean="0"/>
              <a:t>Involved teeth are vital</a:t>
            </a:r>
          </a:p>
        </p:txBody>
      </p:sp>
    </p:spTree>
    <p:extLst>
      <p:ext uri="{BB962C8B-B14F-4D97-AF65-F5344CB8AC3E}">
        <p14:creationId xmlns="" xmlns:p14="http://schemas.microsoft.com/office/powerpoint/2010/main" val="338465434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883457" y="228600"/>
            <a:ext cx="7315200" cy="773097"/>
          </a:xfrm>
        </p:spPr>
        <p:txBody>
          <a:bodyPr/>
          <a:lstStyle/>
          <a:p>
            <a:r>
              <a:rPr lang="en-US" b="1" dirty="0" smtClean="0">
                <a:solidFill>
                  <a:srgbClr val="FF0000"/>
                </a:solidFill>
              </a:rPr>
              <a:t>RADIOGRAPHIC FEATURES</a:t>
            </a:r>
          </a:p>
        </p:txBody>
      </p:sp>
      <p:sp>
        <p:nvSpPr>
          <p:cNvPr id="148483" name="Content Placeholder 2"/>
          <p:cNvSpPr>
            <a:spLocks noGrp="1"/>
          </p:cNvSpPr>
          <p:nvPr>
            <p:ph sz="quarter" idx="13"/>
          </p:nvPr>
        </p:nvSpPr>
        <p:spPr>
          <a:xfrm>
            <a:off x="381000" y="1600200"/>
            <a:ext cx="3962400" cy="4114800"/>
          </a:xfrm>
        </p:spPr>
        <p:txBody>
          <a:bodyPr/>
          <a:lstStyle/>
          <a:p>
            <a:r>
              <a:rPr lang="en-US" sz="2600" dirty="0" smtClean="0"/>
              <a:t>Non widening of the PDL space</a:t>
            </a:r>
          </a:p>
          <a:p>
            <a:endParaRPr lang="en-US" sz="2600" dirty="0" smtClean="0"/>
          </a:p>
          <a:p>
            <a:r>
              <a:rPr lang="en-US" sz="2600" dirty="0" smtClean="0"/>
              <a:t>Usually the lesion is superimposed on the </a:t>
            </a:r>
            <a:r>
              <a:rPr lang="en-US" sz="2600" dirty="0" err="1" smtClean="0"/>
              <a:t>buccal</a:t>
            </a:r>
            <a:r>
              <a:rPr lang="en-US" sz="2600" dirty="0" smtClean="0"/>
              <a:t> root face</a:t>
            </a:r>
          </a:p>
        </p:txBody>
      </p:sp>
      <p:pic>
        <p:nvPicPr>
          <p:cNvPr id="63490" name="Picture 2"/>
          <p:cNvPicPr>
            <a:picLocks noGrp="1" noChangeAspect="1" noChangeArrowheads="1"/>
          </p:cNvPicPr>
          <p:nvPr>
            <p:ph sz="quarter" idx="14"/>
          </p:nvPr>
        </p:nvPicPr>
        <p:blipFill>
          <a:blip r:embed="rId3"/>
          <a:stretch>
            <a:fillRect/>
          </a:stretch>
        </p:blipFill>
        <p:spPr>
          <a:xfrm>
            <a:off x="4801380" y="1305716"/>
            <a:ext cx="4087634" cy="2275684"/>
          </a:xfrm>
          <a:ln w="38100" cap="sq">
            <a:solidFill>
              <a:srgbClr val="000000"/>
            </a:solidFill>
          </a:ln>
          <a:effectLst>
            <a:outerShdw blurRad="50800" dist="38100" dir="2700000" algn="tl" rotWithShape="0">
              <a:srgbClr val="000000">
                <a:alpha val="43000"/>
              </a:srgbClr>
            </a:outerShdw>
          </a:effectLst>
        </p:spPr>
      </p:pic>
      <p:pic>
        <p:nvPicPr>
          <p:cNvPr id="5" name="Picture 1"/>
          <p:cNvPicPr>
            <a:picLocks noChangeAspect="1" noChangeArrowheads="1"/>
          </p:cNvPicPr>
          <p:nvPr/>
        </p:nvPicPr>
        <p:blipFill>
          <a:blip r:embed="rId4" cstate="print">
            <a:lum bright="-10000"/>
          </a:blip>
          <a:srcRect/>
          <a:stretch>
            <a:fillRect/>
          </a:stretch>
        </p:blipFill>
        <p:spPr bwMode="auto">
          <a:xfrm>
            <a:off x="4876800" y="3739055"/>
            <a:ext cx="3987600" cy="2838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66" name="Picture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17714" y="1295400"/>
            <a:ext cx="8646686" cy="541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Oval 1"/>
          <p:cNvSpPr/>
          <p:nvPr/>
        </p:nvSpPr>
        <p:spPr>
          <a:xfrm>
            <a:off x="6629400" y="3739055"/>
            <a:ext cx="1905000" cy="220454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07388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a:xfrm>
            <a:off x="228600" y="152400"/>
            <a:ext cx="7315200" cy="1154097"/>
          </a:xfrm>
        </p:spPr>
        <p:txBody>
          <a:bodyPr/>
          <a:lstStyle/>
          <a:p>
            <a:r>
              <a:rPr lang="en-US" b="1" dirty="0" smtClean="0">
                <a:solidFill>
                  <a:srgbClr val="FF0000"/>
                </a:solidFill>
              </a:rPr>
              <a:t>HISTOPATHOLOGY</a:t>
            </a:r>
          </a:p>
        </p:txBody>
      </p:sp>
      <p:sp>
        <p:nvSpPr>
          <p:cNvPr id="149507" name="Content Placeholder 2"/>
          <p:cNvSpPr>
            <a:spLocks noGrp="1"/>
          </p:cNvSpPr>
          <p:nvPr>
            <p:ph sz="quarter" idx="13"/>
          </p:nvPr>
        </p:nvSpPr>
        <p:spPr>
          <a:xfrm>
            <a:off x="381000" y="1676400"/>
            <a:ext cx="8305800" cy="4114800"/>
          </a:xfrm>
        </p:spPr>
        <p:txBody>
          <a:bodyPr/>
          <a:lstStyle/>
          <a:p>
            <a:pPr marL="514350" indent="-514350">
              <a:buFont typeface="Arial" pitchFamily="34" charset="0"/>
              <a:buAutoNum type="arabicPeriod"/>
            </a:pPr>
            <a:r>
              <a:rPr lang="en-US" sz="2600" dirty="0" smtClean="0"/>
              <a:t>Lined by hyperplastic </a:t>
            </a:r>
            <a:r>
              <a:rPr lang="en-US" sz="2600" dirty="0" err="1" smtClean="0"/>
              <a:t>nonkeratinised</a:t>
            </a:r>
            <a:r>
              <a:rPr lang="en-US" sz="2600" dirty="0" smtClean="0"/>
              <a:t> stratified squamous epithelium</a:t>
            </a:r>
          </a:p>
          <a:p>
            <a:pPr marL="514350" indent="-514350">
              <a:buFont typeface="Arial" pitchFamily="34" charset="0"/>
              <a:buAutoNum type="arabicPeriod"/>
            </a:pPr>
            <a:endParaRPr lang="en-US" sz="2600" dirty="0" smtClean="0"/>
          </a:p>
          <a:p>
            <a:pPr marL="514350" indent="-514350">
              <a:buFont typeface="Arial" pitchFamily="34" charset="0"/>
              <a:buAutoNum type="arabicPeriod"/>
            </a:pPr>
            <a:r>
              <a:rPr lang="en-US" sz="2600" dirty="0" smtClean="0"/>
              <a:t>Intense inflammatory cell infiltrate is associated  with the cyst</a:t>
            </a:r>
          </a:p>
          <a:p>
            <a:pPr marL="514350" indent="-514350">
              <a:buFont typeface="Arial" pitchFamily="34" charset="0"/>
              <a:buAutoNum type="arabicPeriod"/>
            </a:pPr>
            <a:endParaRPr lang="en-US" sz="2600" dirty="0" smtClean="0"/>
          </a:p>
          <a:p>
            <a:pPr marL="514350" indent="-514350">
              <a:buFont typeface="Arial" pitchFamily="34" charset="0"/>
              <a:buAutoNum type="arabicPeriod"/>
            </a:pPr>
            <a:r>
              <a:rPr lang="en-US" sz="2600" dirty="0" smtClean="0"/>
              <a:t>Histologically can not be differentiated from radicular cyst </a:t>
            </a:r>
          </a:p>
        </p:txBody>
      </p:sp>
    </p:spTree>
    <p:extLst>
      <p:ext uri="{BB962C8B-B14F-4D97-AF65-F5344CB8AC3E}">
        <p14:creationId xmlns="" xmlns:p14="http://schemas.microsoft.com/office/powerpoint/2010/main" val="168066233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a:xfrm>
            <a:off x="533400" y="228600"/>
            <a:ext cx="7848600" cy="1143000"/>
          </a:xfrm>
        </p:spPr>
        <p:txBody>
          <a:bodyPr>
            <a:normAutofit fontScale="90000"/>
          </a:bodyPr>
          <a:lstStyle/>
          <a:p>
            <a:pPr algn="ctr"/>
            <a:r>
              <a:rPr lang="en-US" b="1" dirty="0" smtClean="0">
                <a:solidFill>
                  <a:srgbClr val="FF0000"/>
                </a:solidFill>
              </a:rPr>
              <a:t>MANDIBULAR INFECTED BUCCAL CYST</a:t>
            </a:r>
          </a:p>
        </p:txBody>
      </p:sp>
      <p:sp>
        <p:nvSpPr>
          <p:cNvPr id="151555" name="Content Placeholder 2"/>
          <p:cNvSpPr>
            <a:spLocks noGrp="1"/>
          </p:cNvSpPr>
          <p:nvPr>
            <p:ph sz="quarter" idx="13"/>
          </p:nvPr>
        </p:nvSpPr>
        <p:spPr>
          <a:xfrm>
            <a:off x="304800" y="1676400"/>
            <a:ext cx="8458200" cy="4114800"/>
          </a:xfrm>
        </p:spPr>
        <p:txBody>
          <a:bodyPr>
            <a:normAutofit fontScale="92500"/>
          </a:bodyPr>
          <a:lstStyle/>
          <a:p>
            <a:pPr algn="just"/>
            <a:r>
              <a:rPr lang="en-US" sz="2600" dirty="0" smtClean="0"/>
              <a:t>Has certain characteristic of a </a:t>
            </a:r>
            <a:r>
              <a:rPr lang="en-US" sz="2600" dirty="0" err="1" smtClean="0"/>
              <a:t>paradental</a:t>
            </a:r>
            <a:r>
              <a:rPr lang="en-US" sz="2600" dirty="0" smtClean="0"/>
              <a:t> cyst and is regarded by same workers as a variant of it</a:t>
            </a:r>
          </a:p>
          <a:p>
            <a:pPr algn="just"/>
            <a:endParaRPr lang="en-US" sz="2600" dirty="0" smtClean="0"/>
          </a:p>
          <a:p>
            <a:pPr algn="just"/>
            <a:r>
              <a:rPr lang="en-US" sz="2600" dirty="0" smtClean="0"/>
              <a:t>Affects the perm. mandibular 1</a:t>
            </a:r>
            <a:r>
              <a:rPr lang="en-US" sz="2600" baseline="30000" dirty="0" smtClean="0"/>
              <a:t>st</a:t>
            </a:r>
            <a:r>
              <a:rPr lang="en-US" sz="2600" dirty="0" smtClean="0"/>
              <a:t> and 2</a:t>
            </a:r>
            <a:r>
              <a:rPr lang="en-US" sz="2600" baseline="30000" dirty="0" smtClean="0"/>
              <a:t>nd</a:t>
            </a:r>
            <a:r>
              <a:rPr lang="en-US" sz="2600" dirty="0" smtClean="0"/>
              <a:t> molar rather than the wisdom teeth and affects the younger age group</a:t>
            </a:r>
          </a:p>
          <a:p>
            <a:pPr algn="just"/>
            <a:endParaRPr lang="en-US" sz="2600" dirty="0" smtClean="0"/>
          </a:p>
          <a:p>
            <a:pPr algn="just"/>
            <a:r>
              <a:rPr lang="en-US" sz="2600" dirty="0" err="1" smtClean="0">
                <a:solidFill>
                  <a:srgbClr val="FF0000"/>
                </a:solidFill>
              </a:rPr>
              <a:t>Praetorius</a:t>
            </a:r>
            <a:r>
              <a:rPr lang="en-US" sz="2600" dirty="0" smtClean="0">
                <a:solidFill>
                  <a:srgbClr val="FF0000"/>
                </a:solidFill>
              </a:rPr>
              <a:t> (1989) </a:t>
            </a:r>
            <a:r>
              <a:rPr lang="en-US" sz="2600" dirty="0" smtClean="0"/>
              <a:t>regarded the mandibular infected </a:t>
            </a:r>
            <a:r>
              <a:rPr lang="en-US" sz="2600" dirty="0" err="1" smtClean="0"/>
              <a:t>buccal</a:t>
            </a:r>
            <a:r>
              <a:rPr lang="en-US" sz="2600" dirty="0" smtClean="0"/>
              <a:t> cyst as a </a:t>
            </a:r>
            <a:r>
              <a:rPr lang="en-US" sz="2600" dirty="0" err="1" smtClean="0"/>
              <a:t>paradental</a:t>
            </a:r>
            <a:r>
              <a:rPr lang="en-US" sz="2600" dirty="0" smtClean="0"/>
              <a:t> cyst and said that the age differences reflect the dates of eruption of involved teeth   </a:t>
            </a:r>
          </a:p>
        </p:txBody>
      </p:sp>
    </p:spTree>
    <p:extLst>
      <p:ext uri="{BB962C8B-B14F-4D97-AF65-F5344CB8AC3E}">
        <p14:creationId xmlns="" xmlns:p14="http://schemas.microsoft.com/office/powerpoint/2010/main" val="121116254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52400" y="533400"/>
            <a:ext cx="8839200" cy="5334000"/>
          </a:xfrm>
        </p:spPr>
        <p:txBody>
          <a:bodyPr/>
          <a:lstStyle/>
          <a:p>
            <a:pPr algn="just">
              <a:defRPr/>
            </a:pPr>
            <a:r>
              <a:rPr lang="en-US" sz="2600" dirty="0" smtClean="0"/>
              <a:t>Diagnostic features are – </a:t>
            </a:r>
          </a:p>
          <a:p>
            <a:pPr marL="514350" indent="-514350" algn="just">
              <a:buFont typeface="+mj-lt"/>
              <a:buAutoNum type="arabicPeriod"/>
              <a:defRPr/>
            </a:pPr>
            <a:r>
              <a:rPr lang="en-US" sz="2600" dirty="0" smtClean="0">
                <a:solidFill>
                  <a:srgbClr val="FFFF00"/>
                </a:solidFill>
              </a:rPr>
              <a:t>Young age of the patient</a:t>
            </a:r>
          </a:p>
          <a:p>
            <a:pPr marL="514350" indent="-514350" algn="just">
              <a:buFont typeface="+mj-lt"/>
              <a:buAutoNum type="arabicPeriod"/>
              <a:defRPr/>
            </a:pPr>
            <a:r>
              <a:rPr lang="en-US" sz="2600" dirty="0" smtClean="0">
                <a:solidFill>
                  <a:srgbClr val="FFFF00"/>
                </a:solidFill>
              </a:rPr>
              <a:t>Mandibular molar site</a:t>
            </a:r>
          </a:p>
          <a:p>
            <a:pPr marL="514350" indent="-514350" algn="just">
              <a:buFont typeface="+mj-lt"/>
              <a:buAutoNum type="arabicPeriod"/>
              <a:defRPr/>
            </a:pPr>
            <a:r>
              <a:rPr lang="en-US" sz="2600" dirty="0" smtClean="0">
                <a:solidFill>
                  <a:srgbClr val="FFFF00"/>
                </a:solidFill>
              </a:rPr>
              <a:t>Buccal periostitis</a:t>
            </a:r>
          </a:p>
          <a:p>
            <a:pPr marL="514350" indent="-514350" algn="just">
              <a:buFont typeface="+mj-lt"/>
              <a:buAutoNum type="arabicPeriod"/>
              <a:defRPr/>
            </a:pPr>
            <a:r>
              <a:rPr lang="en-US" sz="2600" dirty="0" smtClean="0">
                <a:solidFill>
                  <a:srgbClr val="FFFF00"/>
                </a:solidFill>
              </a:rPr>
              <a:t>Vital pulp</a:t>
            </a:r>
          </a:p>
          <a:p>
            <a:pPr marL="514350" indent="-514350" algn="just">
              <a:buFont typeface="+mj-lt"/>
              <a:buAutoNum type="arabicPeriod"/>
              <a:defRPr/>
            </a:pPr>
            <a:r>
              <a:rPr lang="en-US" sz="2600" dirty="0" smtClean="0">
                <a:solidFill>
                  <a:srgbClr val="FFFF00"/>
                </a:solidFill>
              </a:rPr>
              <a:t>Radiographic preservation of the continuity of the lamina dura </a:t>
            </a:r>
          </a:p>
          <a:p>
            <a:pPr marL="514350" indent="-514350" algn="just">
              <a:buFont typeface="+mj-lt"/>
              <a:buAutoNum type="arabicPeriod"/>
              <a:defRPr/>
            </a:pPr>
            <a:endParaRPr lang="en-US" sz="2600" dirty="0" smtClean="0">
              <a:solidFill>
                <a:srgbClr val="FF0000"/>
              </a:solidFill>
            </a:endParaRPr>
          </a:p>
          <a:p>
            <a:pPr marL="514350" indent="-514350" algn="just">
              <a:defRPr/>
            </a:pPr>
            <a:r>
              <a:rPr lang="en-US" sz="2600" dirty="0" smtClean="0"/>
              <a:t>Cyst is always situated on the buccal surface of a mandibular molar, most frequently the 1</a:t>
            </a:r>
            <a:r>
              <a:rPr lang="en-US" sz="2600" baseline="30000" dirty="0" smtClean="0"/>
              <a:t>st</a:t>
            </a:r>
            <a:r>
              <a:rPr lang="en-US" sz="2600" dirty="0" smtClean="0"/>
              <a:t> permanent molar after partial or complete eruption  </a:t>
            </a:r>
            <a:endParaRPr lang="en-US" sz="2600" dirty="0"/>
          </a:p>
        </p:txBody>
      </p:sp>
    </p:spTree>
    <p:extLst>
      <p:ext uri="{BB962C8B-B14F-4D97-AF65-F5344CB8AC3E}">
        <p14:creationId xmlns="" xmlns:p14="http://schemas.microsoft.com/office/powerpoint/2010/main" val="4306671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a:xfrm>
            <a:off x="152400" y="228600"/>
            <a:ext cx="7315200" cy="1154097"/>
          </a:xfrm>
        </p:spPr>
        <p:txBody>
          <a:bodyPr/>
          <a:lstStyle/>
          <a:p>
            <a:r>
              <a:rPr lang="en-US" b="1" dirty="0" smtClean="0">
                <a:solidFill>
                  <a:srgbClr val="FF0000"/>
                </a:solidFill>
              </a:rPr>
              <a:t>RADIOGRAPHIC FEAURES</a:t>
            </a:r>
          </a:p>
        </p:txBody>
      </p:sp>
      <p:sp>
        <p:nvSpPr>
          <p:cNvPr id="154627" name="Content Placeholder 2"/>
          <p:cNvSpPr>
            <a:spLocks noGrp="1"/>
          </p:cNvSpPr>
          <p:nvPr>
            <p:ph idx="1"/>
          </p:nvPr>
        </p:nvSpPr>
        <p:spPr>
          <a:xfrm>
            <a:off x="5255" y="1524000"/>
            <a:ext cx="6367094" cy="4800600"/>
          </a:xfrm>
        </p:spPr>
        <p:txBody>
          <a:bodyPr>
            <a:normAutofit/>
          </a:bodyPr>
          <a:lstStyle/>
          <a:p>
            <a:pPr algn="just"/>
            <a:r>
              <a:rPr lang="en-US" sz="2600" dirty="0" smtClean="0"/>
              <a:t>There is involvement of the </a:t>
            </a:r>
            <a:r>
              <a:rPr lang="en-US" sz="2600" dirty="0" err="1" smtClean="0"/>
              <a:t>periosteum</a:t>
            </a:r>
            <a:r>
              <a:rPr lang="en-US" sz="2600" dirty="0" smtClean="0"/>
              <a:t>, new bone may be laid down either as a linear band or laminated if there are 2 or more layers</a:t>
            </a:r>
          </a:p>
          <a:p>
            <a:pPr algn="just"/>
            <a:endParaRPr lang="en-US" sz="2600" dirty="0" smtClean="0"/>
          </a:p>
          <a:p>
            <a:pPr algn="just"/>
            <a:r>
              <a:rPr lang="en-US" sz="2600" dirty="0" smtClean="0"/>
              <a:t>Cyst will be seen on the </a:t>
            </a:r>
            <a:r>
              <a:rPr lang="en-US" sz="2600" dirty="0" err="1" smtClean="0"/>
              <a:t>buccal</a:t>
            </a:r>
            <a:r>
              <a:rPr lang="en-US" sz="2600" dirty="0" smtClean="0"/>
              <a:t> aspect of the affected tooth</a:t>
            </a:r>
          </a:p>
        </p:txBody>
      </p:sp>
      <p:pic>
        <p:nvPicPr>
          <p:cNvPr id="4" name="Picture 2"/>
          <p:cNvPicPr>
            <a:picLocks noChangeAspect="1" noChangeArrowheads="1"/>
          </p:cNvPicPr>
          <p:nvPr/>
        </p:nvPicPr>
        <p:blipFill>
          <a:blip r:embed="rId2" cstate="print"/>
          <a:srcRect/>
          <a:stretch>
            <a:fillRect/>
          </a:stretch>
        </p:blipFill>
        <p:spPr bwMode="auto">
          <a:xfrm>
            <a:off x="6476999" y="1981200"/>
            <a:ext cx="2535619" cy="3429000"/>
          </a:xfrm>
          <a:prstGeom prst="rect">
            <a:avLst/>
          </a:prstGeom>
          <a:noFill/>
          <a:ln w="9525">
            <a:noFill/>
            <a:miter lim="800000"/>
            <a:headEnd/>
            <a:tailEnd/>
          </a:ln>
          <a:effectLst/>
        </p:spPr>
      </p:pic>
    </p:spTree>
    <p:extLst>
      <p:ext uri="{BB962C8B-B14F-4D97-AF65-F5344CB8AC3E}">
        <p14:creationId xmlns="" xmlns:p14="http://schemas.microsoft.com/office/powerpoint/2010/main" val="389639970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448800" cy="762000"/>
          </a:xfrm>
        </p:spPr>
        <p:txBody>
          <a:bodyPr>
            <a:normAutofit/>
          </a:bodyPr>
          <a:lstStyle/>
          <a:p>
            <a:r>
              <a:rPr lang="en-US" sz="3200" dirty="0" smtClean="0">
                <a:solidFill>
                  <a:srgbClr val="FFFF00"/>
                </a:solidFill>
                <a:latin typeface="Arial" pitchFamily="34" charset="0"/>
                <a:cs typeface="Arial" pitchFamily="34" charset="0"/>
              </a:rPr>
              <a:t>CYSTIC FLUID- A CLUE FOR DIAGNOSIS</a:t>
            </a:r>
            <a:endParaRPr lang="en-IN" sz="3200"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304800" y="1295400"/>
            <a:ext cx="8153400" cy="4495800"/>
          </a:xfrm>
        </p:spPr>
        <p:txBody>
          <a:bodyPr>
            <a:normAutofit lnSpcReduction="10000"/>
          </a:bodyPr>
          <a:lstStyle/>
          <a:p>
            <a:r>
              <a:rPr lang="en-US" sz="2400" dirty="0" smtClean="0">
                <a:latin typeface="Arial" pitchFamily="34" charset="0"/>
                <a:cs typeface="Arial" pitchFamily="34" charset="0"/>
              </a:rPr>
              <a:t>Analysis of cystic content may provide an important clue for diagnosis.</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Protein content: Radicular cyst - 7.48g%</a:t>
            </a:r>
          </a:p>
          <a:p>
            <a:pPr>
              <a:buNone/>
            </a:pP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Dentigerous</a:t>
            </a:r>
            <a:r>
              <a:rPr lang="en-US" sz="2400" dirty="0" smtClean="0">
                <a:latin typeface="Arial" pitchFamily="34" charset="0"/>
                <a:cs typeface="Arial" pitchFamily="34" charset="0"/>
              </a:rPr>
              <a:t> cyst-  6.75g%</a:t>
            </a:r>
          </a:p>
          <a:p>
            <a:pPr>
              <a:buNone/>
            </a:pPr>
            <a:r>
              <a:rPr lang="en-US" sz="2400" dirty="0" smtClean="0">
                <a:latin typeface="Arial" pitchFamily="34" charset="0"/>
                <a:cs typeface="Arial" pitchFamily="34" charset="0"/>
              </a:rPr>
              <a:t>                              OKC-  3.5g%</a:t>
            </a:r>
          </a:p>
          <a:p>
            <a:pPr marL="45720" indent="0">
              <a:buNone/>
            </a:pP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Cholesterol is seen in 40% radicular and </a:t>
            </a:r>
            <a:r>
              <a:rPr lang="en-US" sz="2400" dirty="0" err="1" smtClean="0">
                <a:latin typeface="Arial" pitchFamily="34" charset="0"/>
                <a:cs typeface="Arial" pitchFamily="34" charset="0"/>
              </a:rPr>
              <a:t>dentigerous</a:t>
            </a:r>
            <a:r>
              <a:rPr lang="en-US" sz="2400" dirty="0" smtClean="0">
                <a:latin typeface="Arial" pitchFamily="34" charset="0"/>
                <a:cs typeface="Arial" pitchFamily="34" charset="0"/>
              </a:rPr>
              <a:t> cyst, only 20% OKC shows cholesterol.</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80% OKC fluid shows epithelial cells.</a:t>
            </a:r>
            <a:endParaRPr lang="en-US" sz="1700" dirty="0" smtClean="0">
              <a:latin typeface="Arial" pitchFamily="34" charset="0"/>
              <a:cs typeface="Arial" pitchFamily="34" charset="0"/>
            </a:endParaRPr>
          </a:p>
          <a:p>
            <a:endParaRPr lang="en-IN" sz="2400" dirty="0">
              <a:latin typeface="Arial" pitchFamily="34" charset="0"/>
              <a:cs typeface="Arial" pitchFamily="34" charset="0"/>
            </a:endParaRPr>
          </a:p>
        </p:txBody>
      </p:sp>
      <p:sp>
        <p:nvSpPr>
          <p:cNvPr id="4" name="Rectangle 3"/>
          <p:cNvSpPr/>
          <p:nvPr/>
        </p:nvSpPr>
        <p:spPr>
          <a:xfrm>
            <a:off x="118241" y="6038165"/>
            <a:ext cx="8686800"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IN" b="1" dirty="0">
                <a:latin typeface="Arial" pitchFamily="34" charset="0"/>
                <a:cs typeface="Arial" pitchFamily="34" charset="0"/>
              </a:rPr>
              <a:t>Some observations on the fluids of </a:t>
            </a:r>
            <a:r>
              <a:rPr lang="en-IN" b="1" dirty="0" err="1">
                <a:latin typeface="Arial" pitchFamily="34" charset="0"/>
                <a:cs typeface="Arial" pitchFamily="34" charset="0"/>
              </a:rPr>
              <a:t>odontogenic</a:t>
            </a:r>
            <a:r>
              <a:rPr lang="en-IN" b="1" dirty="0">
                <a:latin typeface="Arial" pitchFamily="34" charset="0"/>
                <a:cs typeface="Arial" pitchFamily="34" charset="0"/>
              </a:rPr>
              <a:t> cysts   </a:t>
            </a:r>
            <a:r>
              <a:rPr lang="en-IN" dirty="0">
                <a:latin typeface="Arial" pitchFamily="34" charset="0"/>
                <a:cs typeface="Arial" pitchFamily="34" charset="0"/>
              </a:rPr>
              <a:t>R, M, BROWNE et al ,   JOP 1976: 5: 74-87</a:t>
            </a:r>
            <a:endParaRPr lang="en-US" dirty="0"/>
          </a:p>
        </p:txBody>
      </p:sp>
    </p:spTree>
    <p:extLst>
      <p:ext uri="{BB962C8B-B14F-4D97-AF65-F5344CB8AC3E}">
        <p14:creationId xmlns="" xmlns:p14="http://schemas.microsoft.com/office/powerpoint/2010/main" val="146168439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914400" y="512763"/>
            <a:ext cx="7772400" cy="914400"/>
          </a:xfrm>
          <a:prstGeom prst="rect">
            <a:avLst/>
          </a:prstGeom>
          <a:ln>
            <a:solidFill>
              <a:srgbClr val="000000"/>
            </a:solidFill>
            <a:miter lim="800000"/>
            <a:headEnd/>
            <a:tailEnd/>
          </a:ln>
        </p:spPr>
        <p:txBody>
          <a:bodyPr vert="horz" wrap="square" lIns="91440" tIns="45720" rIns="91440" bIns="45720" numCol="1" anchor="t" anchorCtr="0" compatLnSpc="1">
            <a:prstTxWarp prst="textNoShape">
              <a:avLst/>
            </a:prstTxWarp>
            <a:normAutofit fontScale="90000"/>
          </a:bodyPr>
          <a:lstStyle/>
          <a:p>
            <a:pPr eaLnBrk="1" hangingPunct="1">
              <a:defRPr/>
            </a:pPr>
            <a:r>
              <a:rPr lang="en-US" i="1" dirty="0" smtClean="0"/>
              <a:t>(</a:t>
            </a:r>
            <a:r>
              <a:rPr lang="en-US" b="1" i="1" dirty="0" smtClean="0"/>
              <a:t>PSEUDOCYSTS) </a:t>
            </a:r>
            <a:r>
              <a:rPr lang="en-US" b="1" i="1" dirty="0" smtClean="0"/>
              <a:t/>
            </a:r>
            <a:br>
              <a:rPr lang="en-US" b="1" i="1" dirty="0" smtClean="0"/>
            </a:br>
            <a:r>
              <a:rPr lang="en-US" b="1" i="1" dirty="0" smtClean="0"/>
              <a:t>SOLITARY </a:t>
            </a:r>
            <a:r>
              <a:rPr lang="en-US" b="1" i="1" dirty="0" smtClean="0"/>
              <a:t>BONE CYST</a:t>
            </a:r>
          </a:p>
        </p:txBody>
      </p:sp>
      <p:sp>
        <p:nvSpPr>
          <p:cNvPr id="259075" name="Rectangle 3"/>
          <p:cNvSpPr>
            <a:spLocks noGrp="1" noChangeArrowheads="1"/>
          </p:cNvSpPr>
          <p:nvPr>
            <p:ph idx="1"/>
          </p:nvPr>
        </p:nvSpPr>
        <p:spPr bwMode="auto">
          <a:xfrm>
            <a:off x="914400" y="1784350"/>
            <a:ext cx="7772400" cy="457200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normAutofit/>
          </a:bodyPr>
          <a:lstStyle/>
          <a:p>
            <a:pPr eaLnBrk="1" hangingPunct="1"/>
            <a:r>
              <a:rPr lang="en-US" sz="3200" dirty="0" err="1" smtClean="0"/>
              <a:t>Syn</a:t>
            </a:r>
            <a:r>
              <a:rPr lang="en-US" sz="3200" dirty="0" smtClean="0"/>
              <a:t>:</a:t>
            </a:r>
          </a:p>
          <a:p>
            <a:pPr eaLnBrk="1" hangingPunct="1"/>
            <a:r>
              <a:rPr lang="en-US" sz="3200" dirty="0" smtClean="0"/>
              <a:t>Traumatic bone cyst</a:t>
            </a:r>
          </a:p>
          <a:p>
            <a:pPr eaLnBrk="1" hangingPunct="1"/>
            <a:r>
              <a:rPr lang="en-US" sz="3200" dirty="0" smtClean="0"/>
              <a:t>Simple bone cyst</a:t>
            </a:r>
          </a:p>
          <a:p>
            <a:pPr eaLnBrk="1" hangingPunct="1"/>
            <a:r>
              <a:rPr lang="en-US" sz="3200" dirty="0" err="1" smtClean="0"/>
              <a:t>Haemorrhagic</a:t>
            </a:r>
            <a:r>
              <a:rPr lang="en-US" sz="3200" dirty="0" smtClean="0"/>
              <a:t> bone cyst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04800" y="1371600"/>
            <a:ext cx="4035425" cy="5259388"/>
          </a:xfrm>
        </p:spPr>
        <p:txBody>
          <a:bodyPr/>
          <a:lstStyle/>
          <a:p>
            <a:pPr marL="0" indent="0" algn="just" eaLnBrk="1" hangingPunct="1">
              <a:buNone/>
              <a:defRPr/>
            </a:pPr>
            <a:r>
              <a:rPr lang="en-US" sz="2400" dirty="0" smtClean="0"/>
              <a:t>Expansion of bone, severe root resorption, displacement of teeth</a:t>
            </a:r>
          </a:p>
          <a:p>
            <a:pPr marL="552450" indent="-552450" algn="just" eaLnBrk="1" hangingPunct="1">
              <a:buFont typeface="Wingdings" pitchFamily="2" charset="2"/>
              <a:buAutoNum type="arabicPeriod" startAt="6"/>
              <a:defRPr/>
            </a:pPr>
            <a:endParaRPr lang="en-US" sz="2400" dirty="0" smtClean="0"/>
          </a:p>
          <a:p>
            <a:pPr marL="0" indent="0" algn="just" eaLnBrk="1" hangingPunct="1">
              <a:buNone/>
              <a:defRPr/>
            </a:pPr>
            <a:r>
              <a:rPr lang="en-US" sz="2400" dirty="0" smtClean="0"/>
              <a:t>Root resorption of adjacent teeth </a:t>
            </a:r>
          </a:p>
          <a:p>
            <a:pPr marL="552450" indent="-552450" algn="just" eaLnBrk="1" hangingPunct="1">
              <a:buFont typeface="Wingdings" pitchFamily="2" charset="2"/>
              <a:buAutoNum type="arabicPeriod" startAt="6"/>
              <a:defRPr/>
            </a:pPr>
            <a:endParaRPr lang="en-US" sz="2400" dirty="0" smtClean="0"/>
          </a:p>
          <a:p>
            <a:pPr marL="0" indent="0" algn="just" eaLnBrk="1" hangingPunct="1">
              <a:buNone/>
              <a:defRPr/>
            </a:pPr>
            <a:r>
              <a:rPr lang="en-US" sz="2400" dirty="0" smtClean="0"/>
              <a:t>Usually causes no pain unless secondarily infected</a:t>
            </a:r>
          </a:p>
          <a:p>
            <a:pPr algn="just" eaLnBrk="1" hangingPunct="1">
              <a:defRPr/>
            </a:pPr>
            <a:endParaRPr lang="en-US" sz="2400" dirty="0" smtClean="0"/>
          </a:p>
        </p:txBody>
      </p:sp>
      <p:pic>
        <p:nvPicPr>
          <p:cNvPr id="55299" name="Picture 3"/>
          <p:cNvPicPr>
            <a:picLocks noGrp="1" noChangeAspect="1" noChangeArrowheads="1"/>
          </p:cNvPicPr>
          <p:nvPr>
            <p:ph sz="quarter" idx="14"/>
          </p:nvPr>
        </p:nvPicPr>
        <p:blipFill rotWithShape="1">
          <a:blip r:embed="rId3">
            <a:lum contrast="20000"/>
          </a:blip>
          <a:srcRect b="3441"/>
          <a:stretch/>
        </p:blipFill>
        <p:spPr>
          <a:xfrm>
            <a:off x="4572000" y="1752600"/>
            <a:ext cx="4386262" cy="3652345"/>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97622029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3"/>
          <p:cNvSpPr>
            <a:spLocks noGrp="1" noChangeArrowheads="1"/>
          </p:cNvSpPr>
          <p:nvPr>
            <p:ph idx="1"/>
          </p:nvPr>
        </p:nvSpPr>
        <p:spPr bwMode="auto">
          <a:xfrm>
            <a:off x="304800" y="609600"/>
            <a:ext cx="8382000" cy="574675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normAutofit/>
          </a:bodyPr>
          <a:lstStyle/>
          <a:p>
            <a:pPr eaLnBrk="1" hangingPunct="1"/>
            <a:r>
              <a:rPr lang="en-US" sz="3200" dirty="0" smtClean="0"/>
              <a:t>Occurs in mandible</a:t>
            </a:r>
          </a:p>
          <a:p>
            <a:pPr eaLnBrk="1" hangingPunct="1"/>
            <a:r>
              <a:rPr lang="en-US" sz="3200" dirty="0" smtClean="0"/>
              <a:t>Resembles solitary bone cyst located in the </a:t>
            </a:r>
            <a:r>
              <a:rPr lang="en-US" sz="3200" dirty="0" err="1" smtClean="0"/>
              <a:t>metaphyses</a:t>
            </a:r>
            <a:r>
              <a:rPr lang="en-US" sz="3200" dirty="0" smtClean="0"/>
              <a:t> at the upper end of the </a:t>
            </a:r>
            <a:r>
              <a:rPr lang="en-US" sz="3200" dirty="0" err="1" smtClean="0"/>
              <a:t>humerus</a:t>
            </a:r>
            <a:r>
              <a:rPr lang="en-US" sz="3200" dirty="0" smtClean="0"/>
              <a:t> &amp; the femur in children &amp; </a:t>
            </a:r>
            <a:r>
              <a:rPr lang="en-US" sz="3200" dirty="0" err="1" smtClean="0"/>
              <a:t>adolscents</a:t>
            </a:r>
            <a:r>
              <a:rPr lang="en-US" sz="3200" dirty="0" smtClean="0"/>
              <a:t>.</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914400" y="533400"/>
            <a:ext cx="7772400" cy="914400"/>
          </a:xfrm>
          <a:prstGeom prst="rect">
            <a:avLst/>
          </a:prstGeom>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i="1" smtClean="0"/>
              <a:t>CLINICAL FEATURES</a:t>
            </a:r>
          </a:p>
        </p:txBody>
      </p:sp>
      <p:sp>
        <p:nvSpPr>
          <p:cNvPr id="261123" name="Rectangle 3"/>
          <p:cNvSpPr>
            <a:spLocks noGrp="1" noChangeArrowheads="1"/>
          </p:cNvSpPr>
          <p:nvPr>
            <p:ph idx="1"/>
          </p:nvPr>
        </p:nvSpPr>
        <p:spPr bwMode="auto">
          <a:xfrm>
            <a:off x="457200" y="1600200"/>
            <a:ext cx="8229600" cy="475615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pPr>
            <a:r>
              <a:rPr lang="en-US" sz="2800" dirty="0" smtClean="0"/>
              <a:t>Uncommon lesion.</a:t>
            </a:r>
          </a:p>
          <a:p>
            <a:pPr eaLnBrk="1" hangingPunct="1">
              <a:lnSpc>
                <a:spcPct val="90000"/>
              </a:lnSpc>
            </a:pPr>
            <a:r>
              <a:rPr lang="en-US" sz="2800" dirty="0" smtClean="0"/>
              <a:t>Howe used these criteria to determine the lesion:</a:t>
            </a:r>
          </a:p>
          <a:p>
            <a:pPr eaLnBrk="1" hangingPunct="1">
              <a:lnSpc>
                <a:spcPct val="90000"/>
              </a:lnSpc>
            </a:pPr>
            <a:r>
              <a:rPr lang="en-US" sz="2800" dirty="0" smtClean="0">
                <a:solidFill>
                  <a:srgbClr val="FFFF00"/>
                </a:solidFill>
              </a:rPr>
              <a:t>Cyst should be single</a:t>
            </a:r>
          </a:p>
          <a:p>
            <a:pPr eaLnBrk="1" hangingPunct="1">
              <a:lnSpc>
                <a:spcPct val="90000"/>
              </a:lnSpc>
            </a:pPr>
            <a:r>
              <a:rPr lang="en-US" sz="2800" dirty="0" smtClean="0">
                <a:solidFill>
                  <a:srgbClr val="FFFF00"/>
                </a:solidFill>
              </a:rPr>
              <a:t>No epithelial lining</a:t>
            </a:r>
          </a:p>
          <a:p>
            <a:pPr eaLnBrk="1" hangingPunct="1">
              <a:lnSpc>
                <a:spcPct val="90000"/>
              </a:lnSpc>
            </a:pPr>
            <a:r>
              <a:rPr lang="en-US" sz="2800" dirty="0" smtClean="0">
                <a:solidFill>
                  <a:srgbClr val="FFFF00"/>
                </a:solidFill>
              </a:rPr>
              <a:t>Show no evidence of acute or prolonged infection</a:t>
            </a:r>
          </a:p>
          <a:p>
            <a:pPr eaLnBrk="1" hangingPunct="1">
              <a:lnSpc>
                <a:spcPct val="90000"/>
              </a:lnSpc>
            </a:pPr>
            <a:r>
              <a:rPr lang="en-US" sz="2800" dirty="0" smtClean="0">
                <a:solidFill>
                  <a:srgbClr val="FFFF00"/>
                </a:solidFill>
              </a:rPr>
              <a:t>Should contain principally fluid &amp; not soft tissue</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3"/>
          <p:cNvSpPr>
            <a:spLocks noGrp="1" noChangeArrowheads="1"/>
          </p:cNvSpPr>
          <p:nvPr>
            <p:ph idx="1"/>
          </p:nvPr>
        </p:nvSpPr>
        <p:spPr bwMode="auto">
          <a:xfrm>
            <a:off x="304800" y="381000"/>
            <a:ext cx="8001000" cy="597535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normAutofit lnSpcReduction="10000"/>
          </a:bodyPr>
          <a:lstStyle/>
          <a:p>
            <a:pPr eaLnBrk="1" hangingPunct="1"/>
            <a:r>
              <a:rPr lang="en-US" sz="2800" dirty="0" smtClean="0"/>
              <a:t>Age: young individuals, peak incidence 2</a:t>
            </a:r>
            <a:r>
              <a:rPr lang="en-US" sz="2800" baseline="30000" dirty="0" smtClean="0"/>
              <a:t>nd</a:t>
            </a:r>
            <a:r>
              <a:rPr lang="en-US" sz="2800" dirty="0" smtClean="0"/>
              <a:t> decade of life.</a:t>
            </a:r>
          </a:p>
          <a:p>
            <a:pPr eaLnBrk="1" hangingPunct="1"/>
            <a:r>
              <a:rPr lang="en-US" sz="2800" dirty="0" smtClean="0"/>
              <a:t>Sex: males</a:t>
            </a:r>
          </a:p>
          <a:p>
            <a:pPr eaLnBrk="1" hangingPunct="1"/>
            <a:r>
              <a:rPr lang="en-US" sz="2800" dirty="0" smtClean="0"/>
              <a:t>Site: majority in </a:t>
            </a:r>
            <a:r>
              <a:rPr lang="en-US" sz="2800" dirty="0" smtClean="0">
                <a:solidFill>
                  <a:srgbClr val="FFFF00"/>
                </a:solidFill>
              </a:rPr>
              <a:t>mandible</a:t>
            </a:r>
            <a:r>
              <a:rPr lang="en-US" sz="2800" dirty="0" smtClean="0"/>
              <a:t>, maxilla is reported (anterior maxilla)</a:t>
            </a:r>
          </a:p>
          <a:p>
            <a:pPr eaLnBrk="1" hangingPunct="1"/>
            <a:r>
              <a:rPr lang="en-US" sz="2800" dirty="0" smtClean="0"/>
              <a:t>Mandible: body, </a:t>
            </a:r>
            <a:r>
              <a:rPr lang="en-US" sz="2800" dirty="0" err="1" smtClean="0"/>
              <a:t>symphyseal</a:t>
            </a:r>
            <a:r>
              <a:rPr lang="en-US" sz="2800" dirty="0" smtClean="0"/>
              <a:t> area.</a:t>
            </a:r>
          </a:p>
          <a:p>
            <a:pPr eaLnBrk="1" hangingPunct="1"/>
            <a:endParaRPr lang="en-US" sz="2800" dirty="0" smtClean="0"/>
          </a:p>
          <a:p>
            <a:r>
              <a:rPr lang="en-US" sz="2800" dirty="0" smtClean="0"/>
              <a:t>Patient c/o swelling.</a:t>
            </a:r>
          </a:p>
          <a:p>
            <a:r>
              <a:rPr lang="en-US" sz="2800" dirty="0" smtClean="0">
                <a:solidFill>
                  <a:srgbClr val="FFFF00"/>
                </a:solidFill>
              </a:rPr>
              <a:t>h/o significant trauma to the area</a:t>
            </a:r>
          </a:p>
          <a:p>
            <a:r>
              <a:rPr lang="en-US" sz="2800" dirty="0" smtClean="0"/>
              <a:t>Pain</a:t>
            </a:r>
          </a:p>
          <a:p>
            <a:r>
              <a:rPr lang="en-US" sz="2800" dirty="0" smtClean="0"/>
              <a:t>Labial </a:t>
            </a:r>
            <a:r>
              <a:rPr lang="en-US" sz="2800" dirty="0" err="1" smtClean="0"/>
              <a:t>parasthesia</a:t>
            </a:r>
            <a:endParaRPr lang="en-US" sz="2800" dirty="0" smtClean="0"/>
          </a:p>
          <a:p>
            <a:pPr eaLnBrk="1" hangingPunct="1"/>
            <a:r>
              <a:rPr lang="en-US" sz="2800" dirty="0" smtClean="0"/>
              <a:t>`</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914400" y="512763"/>
            <a:ext cx="7772400" cy="914400"/>
          </a:xfrm>
          <a:prstGeom prst="rect">
            <a:avLst/>
          </a:prstGeom>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i="1" smtClean="0"/>
              <a:t>RADIOGRAPHIC FEATURES</a:t>
            </a:r>
          </a:p>
        </p:txBody>
      </p:sp>
      <p:sp>
        <p:nvSpPr>
          <p:cNvPr id="264195" name="Rectangle 3"/>
          <p:cNvSpPr>
            <a:spLocks noGrp="1" noChangeArrowheads="1"/>
          </p:cNvSpPr>
          <p:nvPr>
            <p:ph idx="1"/>
          </p:nvPr>
        </p:nvSpPr>
        <p:spPr bwMode="auto">
          <a:xfrm>
            <a:off x="381000" y="1371600"/>
            <a:ext cx="8305800" cy="498475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normAutofit fontScale="92500"/>
          </a:bodyPr>
          <a:lstStyle/>
          <a:p>
            <a:pPr eaLnBrk="1" hangingPunct="1">
              <a:lnSpc>
                <a:spcPct val="90000"/>
              </a:lnSpc>
            </a:pPr>
            <a:r>
              <a:rPr lang="en-US" sz="2800" dirty="0" smtClean="0"/>
              <a:t>Radiolucent area with an irregular but definite edge &amp; slight cortication.</a:t>
            </a:r>
          </a:p>
          <a:p>
            <a:pPr eaLnBrk="1" hangingPunct="1">
              <a:lnSpc>
                <a:spcPct val="90000"/>
              </a:lnSpc>
            </a:pPr>
            <a:r>
              <a:rPr lang="en-US" sz="2800" dirty="0" err="1" smtClean="0"/>
              <a:t>Occlusal</a:t>
            </a:r>
            <a:r>
              <a:rPr lang="en-US" sz="2800" dirty="0" smtClean="0"/>
              <a:t> view: </a:t>
            </a:r>
            <a:r>
              <a:rPr lang="en-US" sz="2800" dirty="0" err="1" smtClean="0"/>
              <a:t>radiolucency</a:t>
            </a:r>
            <a:r>
              <a:rPr lang="en-US" sz="2800" dirty="0" smtClean="0"/>
              <a:t> extending along </a:t>
            </a:r>
            <a:r>
              <a:rPr lang="en-US" sz="2800" dirty="0" err="1" smtClean="0"/>
              <a:t>cancellous</a:t>
            </a:r>
            <a:r>
              <a:rPr lang="en-US" sz="2800" dirty="0" smtClean="0"/>
              <a:t> bone</a:t>
            </a:r>
            <a:r>
              <a:rPr lang="en-US" sz="2800" dirty="0" smtClean="0"/>
              <a:t>.</a:t>
            </a:r>
          </a:p>
          <a:p>
            <a:pPr eaLnBrk="1" hangingPunct="1">
              <a:lnSpc>
                <a:spcPct val="90000"/>
              </a:lnSpc>
            </a:pPr>
            <a:endParaRPr lang="en-US" sz="2800" dirty="0" smtClean="0"/>
          </a:p>
          <a:p>
            <a:pPr eaLnBrk="1" hangingPunct="1">
              <a:lnSpc>
                <a:spcPct val="90000"/>
              </a:lnSpc>
            </a:pPr>
            <a:r>
              <a:rPr lang="en-US" sz="2800" dirty="0" smtClean="0"/>
              <a:t>Little effect on the </a:t>
            </a:r>
            <a:r>
              <a:rPr lang="en-US" sz="2800" dirty="0" err="1" smtClean="0"/>
              <a:t>buccal</a:t>
            </a:r>
            <a:r>
              <a:rPr lang="en-US" sz="2800" dirty="0" smtClean="0"/>
              <a:t> &amp; lingual plates</a:t>
            </a:r>
            <a:r>
              <a:rPr lang="en-US" sz="2800" dirty="0" smtClean="0"/>
              <a:t>.</a:t>
            </a:r>
          </a:p>
          <a:p>
            <a:pPr eaLnBrk="1" hangingPunct="1">
              <a:lnSpc>
                <a:spcPct val="90000"/>
              </a:lnSpc>
            </a:pPr>
            <a:endParaRPr lang="en-US" sz="2800" dirty="0" smtClean="0"/>
          </a:p>
          <a:p>
            <a:pPr eaLnBrk="1" hangingPunct="1">
              <a:lnSpc>
                <a:spcPct val="90000"/>
              </a:lnSpc>
            </a:pPr>
            <a:r>
              <a:rPr lang="en-US" sz="2800" dirty="0" smtClean="0"/>
              <a:t>Scalloping is a prominent feature of simple bone cysts &amp; occurs both between teeth &amp; away from teeth</a:t>
            </a:r>
            <a:r>
              <a:rPr lang="en-US" sz="2800" dirty="0" smtClean="0"/>
              <a:t>.</a:t>
            </a:r>
          </a:p>
          <a:p>
            <a:pPr eaLnBrk="1" hangingPunct="1">
              <a:lnSpc>
                <a:spcPct val="90000"/>
              </a:lnSpc>
            </a:pPr>
            <a:endParaRPr lang="en-US" sz="2800" dirty="0" smtClean="0"/>
          </a:p>
          <a:p>
            <a:pPr eaLnBrk="1" hangingPunct="1">
              <a:lnSpc>
                <a:spcPct val="90000"/>
              </a:lnSpc>
            </a:pPr>
            <a:r>
              <a:rPr lang="en-US" sz="2800" dirty="0" smtClean="0"/>
              <a:t>Lamina </a:t>
            </a:r>
            <a:r>
              <a:rPr lang="en-US" sz="2800" dirty="0" err="1" smtClean="0"/>
              <a:t>dura</a:t>
            </a:r>
            <a:r>
              <a:rPr lang="en-US" sz="2800" dirty="0" smtClean="0"/>
              <a:t> may or may not be lost &amp; occasional root </a:t>
            </a:r>
            <a:r>
              <a:rPr lang="en-US" sz="2800" dirty="0" err="1" smtClean="0"/>
              <a:t>resorption</a:t>
            </a:r>
            <a:r>
              <a:rPr lang="en-US" sz="2800" dirty="0" smtClean="0"/>
              <a:t> may occur.</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bwMode="auto">
          <a:xfrm>
            <a:off x="381000" y="304800"/>
            <a:ext cx="8229600" cy="1139825"/>
          </a:xfrm>
          <a:prstGeom prst="rect">
            <a:avLst/>
          </a:prstGeom>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i="1" smtClean="0"/>
              <a:t>PATHOGENESIS </a:t>
            </a:r>
          </a:p>
        </p:txBody>
      </p:sp>
      <p:sp>
        <p:nvSpPr>
          <p:cNvPr id="265219" name="Rectangle 3"/>
          <p:cNvSpPr>
            <a:spLocks noGrp="1" noChangeArrowheads="1"/>
          </p:cNvSpPr>
          <p:nvPr>
            <p:ph idx="1"/>
          </p:nvPr>
        </p:nvSpPr>
        <p:spPr bwMode="auto">
          <a:xfrm>
            <a:off x="0" y="1066800"/>
            <a:ext cx="8686800" cy="579120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normAutofit/>
          </a:bodyPr>
          <a:lstStyle/>
          <a:p>
            <a:pPr eaLnBrk="1" hangingPunct="1"/>
            <a:r>
              <a:rPr lang="en-US" sz="3200" dirty="0" smtClean="0"/>
              <a:t>Following trauma to a bone,</a:t>
            </a:r>
          </a:p>
          <a:p>
            <a:pPr eaLnBrk="1" hangingPunct="1"/>
            <a:endParaRPr lang="en-US" sz="3200" dirty="0" smtClean="0"/>
          </a:p>
          <a:p>
            <a:pPr eaLnBrk="1" hangingPunct="1"/>
            <a:endParaRPr lang="en-US" sz="3200" dirty="0" smtClean="0"/>
          </a:p>
          <a:p>
            <a:pPr eaLnBrk="1" hangingPunct="1"/>
            <a:r>
              <a:rPr lang="en-US" sz="3200" dirty="0" smtClean="0"/>
              <a:t> which causes </a:t>
            </a:r>
            <a:r>
              <a:rPr lang="en-US" sz="3200" dirty="0" err="1" smtClean="0"/>
              <a:t>intramedullary</a:t>
            </a:r>
            <a:r>
              <a:rPr lang="en-US" sz="3200" dirty="0" smtClean="0"/>
              <a:t> </a:t>
            </a:r>
            <a:r>
              <a:rPr lang="en-US" sz="3200" dirty="0" err="1" smtClean="0"/>
              <a:t>haemorrhage</a:t>
            </a:r>
            <a:r>
              <a:rPr lang="en-US" sz="3200" dirty="0" smtClean="0"/>
              <a:t>, </a:t>
            </a:r>
          </a:p>
          <a:p>
            <a:pPr eaLnBrk="1" hangingPunct="1"/>
            <a:endParaRPr lang="en-US" sz="3200" dirty="0" smtClean="0"/>
          </a:p>
          <a:p>
            <a:pPr eaLnBrk="1" hangingPunct="1"/>
            <a:r>
              <a:rPr lang="en-US" sz="3200" dirty="0" smtClean="0"/>
              <a:t>only a failure of early organization of the </a:t>
            </a:r>
            <a:r>
              <a:rPr lang="en-US" sz="3200" dirty="0" err="1" smtClean="0"/>
              <a:t>haematoma</a:t>
            </a:r>
            <a:r>
              <a:rPr lang="en-US" sz="3200" dirty="0" smtClean="0"/>
              <a:t> in some marrow spaces &amp; </a:t>
            </a:r>
          </a:p>
          <a:p>
            <a:pPr eaLnBrk="1" hangingPunct="1"/>
            <a:endParaRPr lang="en-US" sz="3200" dirty="0" smtClean="0"/>
          </a:p>
          <a:p>
            <a:pPr eaLnBrk="1" hangingPunct="1"/>
            <a:r>
              <a:rPr lang="en-US" sz="3200" dirty="0" smtClean="0"/>
              <a:t>subsequent </a:t>
            </a:r>
            <a:r>
              <a:rPr lang="en-US" sz="3200" dirty="0" err="1" smtClean="0"/>
              <a:t>liquifaction</a:t>
            </a:r>
            <a:r>
              <a:rPr lang="en-US" sz="3200" dirty="0" smtClean="0"/>
              <a:t> of the clot can lead to the formation of a traumatic cyst.</a:t>
            </a:r>
          </a:p>
        </p:txBody>
      </p:sp>
      <p:sp>
        <p:nvSpPr>
          <p:cNvPr id="4" name="Down Arrow 3"/>
          <p:cNvSpPr/>
          <p:nvPr/>
        </p:nvSpPr>
        <p:spPr>
          <a:xfrm>
            <a:off x="3124200" y="4953000"/>
            <a:ext cx="3048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3124200" y="3352800"/>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3124200" y="1905000"/>
            <a:ext cx="3048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315200" cy="1154097"/>
          </a:xfrm>
        </p:spPr>
        <p:txBody>
          <a:bodyPr/>
          <a:lstStyle/>
          <a:p>
            <a:r>
              <a:rPr lang="en-US" dirty="0" smtClean="0"/>
              <a:t>Other theories:</a:t>
            </a:r>
            <a:endParaRPr lang="en-US" dirty="0"/>
          </a:p>
        </p:txBody>
      </p:sp>
      <p:sp>
        <p:nvSpPr>
          <p:cNvPr id="3" name="Content Placeholder 2"/>
          <p:cNvSpPr>
            <a:spLocks noGrp="1"/>
          </p:cNvSpPr>
          <p:nvPr>
            <p:ph idx="1"/>
          </p:nvPr>
        </p:nvSpPr>
        <p:spPr>
          <a:xfrm>
            <a:off x="0" y="1752601"/>
            <a:ext cx="8763000" cy="4556760"/>
          </a:xfrm>
        </p:spPr>
        <p:txBody>
          <a:bodyPr>
            <a:noAutofit/>
          </a:bodyPr>
          <a:lstStyle/>
          <a:p>
            <a:pPr marL="560070" indent="-514350" algn="just">
              <a:buFont typeface="+mj-lt"/>
              <a:buAutoNum type="arabicPeriod"/>
            </a:pPr>
            <a:r>
              <a:rPr lang="en-US" sz="3000" dirty="0" smtClean="0"/>
              <a:t>Cystic degeneration of primary bone tumors</a:t>
            </a:r>
          </a:p>
          <a:p>
            <a:pPr marL="560070" indent="-514350" algn="just">
              <a:buFont typeface="+mj-lt"/>
              <a:buAutoNum type="arabicPeriod"/>
            </a:pPr>
            <a:r>
              <a:rPr lang="en-US" sz="3000" dirty="0" smtClean="0"/>
              <a:t>Result of faulty calcium metabolism such as in hyperparathyroidism. </a:t>
            </a:r>
          </a:p>
          <a:p>
            <a:pPr marL="560070" indent="-514350" algn="just">
              <a:buFont typeface="+mj-lt"/>
              <a:buAutoNum type="arabicPeriod"/>
            </a:pPr>
            <a:r>
              <a:rPr lang="en-US" sz="3000" dirty="0" smtClean="0"/>
              <a:t>Ischemic necrosis of fatty marrow</a:t>
            </a:r>
          </a:p>
          <a:p>
            <a:pPr marL="560070" indent="-514350" algn="just">
              <a:buFont typeface="+mj-lt"/>
              <a:buAutoNum type="arabicPeriod"/>
            </a:pPr>
            <a:r>
              <a:rPr lang="en-US" sz="3000" dirty="0" smtClean="0"/>
              <a:t>End result of low grade chronic infection.</a:t>
            </a:r>
          </a:p>
          <a:p>
            <a:pPr marL="560070" indent="-514350" algn="just">
              <a:buFont typeface="+mj-lt"/>
              <a:buAutoNum type="arabicPeriod"/>
            </a:pPr>
            <a:r>
              <a:rPr lang="en-US" sz="3000" dirty="0" err="1" smtClean="0"/>
              <a:t>Osteoclasis</a:t>
            </a:r>
            <a:r>
              <a:rPr lang="en-US" sz="3000" dirty="0" smtClean="0"/>
              <a:t>… disturbed balance between </a:t>
            </a:r>
            <a:r>
              <a:rPr lang="en-US" sz="3000" dirty="0" err="1" smtClean="0"/>
              <a:t>osteoclasis</a:t>
            </a:r>
            <a:r>
              <a:rPr lang="en-US" sz="3000" dirty="0" smtClean="0"/>
              <a:t> and repair of bone after trauma</a:t>
            </a:r>
            <a:endParaRPr lang="en-US" sz="3000"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457200" y="304800"/>
            <a:ext cx="8229600" cy="1139825"/>
          </a:xfrm>
          <a:prstGeom prst="rect">
            <a:avLst/>
          </a:prstGeom>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i="1" smtClean="0"/>
              <a:t>HISTOLOGICAL FEATURES</a:t>
            </a:r>
          </a:p>
        </p:txBody>
      </p:sp>
      <p:sp>
        <p:nvSpPr>
          <p:cNvPr id="266243" name="Rectangle 3"/>
          <p:cNvSpPr>
            <a:spLocks noGrp="1" noChangeArrowheads="1"/>
          </p:cNvSpPr>
          <p:nvPr>
            <p:ph idx="1"/>
          </p:nvPr>
        </p:nvSpPr>
        <p:spPr bwMode="auto">
          <a:xfrm>
            <a:off x="457200" y="1784350"/>
            <a:ext cx="8229600" cy="457200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normAutofit/>
          </a:bodyPr>
          <a:lstStyle/>
          <a:p>
            <a:pPr eaLnBrk="1" hangingPunct="1"/>
            <a:r>
              <a:rPr lang="en-US" sz="3200" dirty="0" smtClean="0"/>
              <a:t>Loose vascular fibrous tissue membrane of variable thickness with no epithelial lining.</a:t>
            </a:r>
          </a:p>
          <a:p>
            <a:pPr eaLnBrk="1" hangingPunct="1"/>
            <a:r>
              <a:rPr lang="en-US" sz="3200" dirty="0" err="1" smtClean="0"/>
              <a:t>Haemosidrin</a:t>
            </a:r>
            <a:r>
              <a:rPr lang="en-US" sz="3200" dirty="0" smtClean="0"/>
              <a:t> pigments.</a:t>
            </a:r>
          </a:p>
          <a:p>
            <a:pPr eaLnBrk="1" hangingPunct="1"/>
            <a:r>
              <a:rPr lang="en-US" sz="3200" dirty="0" smtClean="0"/>
              <a:t>Small multinucleate cells scattered.</a:t>
            </a:r>
          </a:p>
          <a:p>
            <a:pPr eaLnBrk="1" hangingPunct="1"/>
            <a:r>
              <a:rPr lang="en-US" sz="3200" dirty="0" smtClean="0"/>
              <a:t>Adjacent bone shows </a:t>
            </a:r>
            <a:r>
              <a:rPr lang="en-US" sz="3200" dirty="0" err="1" smtClean="0"/>
              <a:t>osteoclastic</a:t>
            </a:r>
            <a:r>
              <a:rPr lang="en-US" sz="3200" dirty="0" smtClean="0"/>
              <a:t> </a:t>
            </a:r>
            <a:r>
              <a:rPr lang="en-US" sz="3200" dirty="0" err="1" smtClean="0"/>
              <a:t>resorption</a:t>
            </a:r>
            <a:r>
              <a:rPr lang="en-US" sz="3200" dirty="0" smtClean="0"/>
              <a:t> on its inner surface.</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bwMode="auto">
          <a:xfrm>
            <a:off x="914400" y="512763"/>
            <a:ext cx="7772400" cy="914400"/>
          </a:xfrm>
          <a:prstGeom prst="rect">
            <a:avLst/>
          </a:prstGeom>
          <a:ln>
            <a:solidFill>
              <a:srgbClr val="000000"/>
            </a:solidFill>
            <a:miter lim="800000"/>
            <a:headEnd/>
            <a:tailEnd/>
          </a:ln>
        </p:spPr>
        <p:txBody>
          <a:bodyPr vert="horz" wrap="square" lIns="91440" tIns="45720" rIns="91440" bIns="45720" numCol="1" anchor="t" anchorCtr="0" compatLnSpc="1">
            <a:prstTxWarp prst="textNoShape">
              <a:avLst/>
            </a:prstTxWarp>
            <a:normAutofit fontScale="90000"/>
          </a:bodyPr>
          <a:lstStyle/>
          <a:p>
            <a:pPr eaLnBrk="1" hangingPunct="1">
              <a:defRPr/>
            </a:pPr>
            <a:r>
              <a:rPr lang="en-US" b="1" i="1" smtClean="0"/>
              <a:t>DEVELOPMENTAL LINGUAL MANDIBULAR SALIVARY GLAND DEPRESSION</a:t>
            </a:r>
          </a:p>
        </p:txBody>
      </p:sp>
      <p:sp>
        <p:nvSpPr>
          <p:cNvPr id="267267" name="Rectangle 3"/>
          <p:cNvSpPr>
            <a:spLocks noGrp="1" noChangeArrowheads="1"/>
          </p:cNvSpPr>
          <p:nvPr>
            <p:ph idx="1"/>
          </p:nvPr>
        </p:nvSpPr>
        <p:spPr bwMode="auto">
          <a:xfrm>
            <a:off x="838200" y="2743200"/>
            <a:ext cx="7772400" cy="457200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Syn:</a:t>
            </a:r>
          </a:p>
          <a:p>
            <a:pPr eaLnBrk="1" hangingPunct="1"/>
            <a:r>
              <a:rPr lang="en-US" smtClean="0"/>
              <a:t>Static bone cavity or defect of the mandible</a:t>
            </a:r>
          </a:p>
          <a:p>
            <a:pPr eaLnBrk="1" hangingPunct="1"/>
            <a:r>
              <a:rPr lang="en-US" smtClean="0"/>
              <a:t>Static bone cyst</a:t>
            </a:r>
          </a:p>
          <a:p>
            <a:pPr eaLnBrk="1" hangingPunct="1"/>
            <a:r>
              <a:rPr lang="en-US" smtClean="0"/>
              <a:t>Stafne cyst or defect</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3"/>
          <p:cNvSpPr>
            <a:spLocks noGrp="1" noChangeArrowheads="1"/>
          </p:cNvSpPr>
          <p:nvPr>
            <p:ph idx="1"/>
          </p:nvPr>
        </p:nvSpPr>
        <p:spPr bwMode="auto">
          <a:xfrm>
            <a:off x="304800" y="838200"/>
            <a:ext cx="8839200" cy="556260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normAutofit/>
          </a:bodyPr>
          <a:lstStyle/>
          <a:p>
            <a:pPr eaLnBrk="1" hangingPunct="1">
              <a:lnSpc>
                <a:spcPct val="90000"/>
              </a:lnSpc>
            </a:pPr>
            <a:r>
              <a:rPr lang="en-US" sz="3200" dirty="0" smtClean="0"/>
              <a:t>Unusual form of slightly</a:t>
            </a:r>
            <a:r>
              <a:rPr lang="en-US" sz="3200" dirty="0" smtClean="0">
                <a:solidFill>
                  <a:srgbClr val="FFFF00"/>
                </a:solidFill>
              </a:rPr>
              <a:t> aberrant salivary gland tissue</a:t>
            </a:r>
            <a:r>
              <a:rPr lang="en-US" sz="3200" dirty="0" smtClean="0"/>
              <a:t> wherein a developmental inclusion of glandular tissue is found within or, more commonly, adjacent to the lingual surface of the body of the mandible within a deep &amp; well circumscribed depression.</a:t>
            </a:r>
          </a:p>
          <a:p>
            <a:pPr eaLnBrk="1" hangingPunct="1">
              <a:lnSpc>
                <a:spcPct val="90000"/>
              </a:lnSpc>
            </a:pPr>
            <a:endParaRPr lang="en-US" sz="3200" dirty="0" smtClean="0"/>
          </a:p>
          <a:p>
            <a:pPr eaLnBrk="1" hangingPunct="1">
              <a:lnSpc>
                <a:spcPct val="90000"/>
              </a:lnSpc>
            </a:pPr>
            <a:r>
              <a:rPr lang="en-US" sz="3200" dirty="0" smtClean="0"/>
              <a:t>First recognized by </a:t>
            </a:r>
            <a:r>
              <a:rPr lang="en-US" sz="3200" dirty="0" err="1" smtClean="0"/>
              <a:t>Stafne</a:t>
            </a:r>
            <a:r>
              <a:rPr lang="en-US" sz="3200" dirty="0" smtClean="0"/>
              <a:t> in 1942</a:t>
            </a:r>
          </a:p>
          <a:p>
            <a:pPr eaLnBrk="1" hangingPunct="1">
              <a:lnSpc>
                <a:spcPct val="90000"/>
              </a:lnSpc>
            </a:pPr>
            <a:r>
              <a:rPr lang="en-US" sz="3200" dirty="0" smtClean="0"/>
              <a:t>Males predilection.</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bwMode="auto">
          <a:xfrm>
            <a:off x="914400" y="512763"/>
            <a:ext cx="7772400" cy="914400"/>
          </a:xfrm>
          <a:prstGeom prst="rect">
            <a:avLst/>
          </a:prstGeom>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i="1" smtClean="0"/>
              <a:t>RADIOGRAPHIC FEATURES</a:t>
            </a:r>
          </a:p>
        </p:txBody>
      </p:sp>
      <p:sp>
        <p:nvSpPr>
          <p:cNvPr id="216067" name="Rectangle 3"/>
          <p:cNvSpPr>
            <a:spLocks noGrp="1" noChangeArrowheads="1"/>
          </p:cNvSpPr>
          <p:nvPr>
            <p:ph idx="1"/>
          </p:nvPr>
        </p:nvSpPr>
        <p:spPr bwMode="auto">
          <a:xfrm>
            <a:off x="457200" y="1784350"/>
            <a:ext cx="8229600" cy="5073650"/>
          </a:xfrm>
          <a:prstGeom prst="rect">
            <a:avLst/>
          </a:prstGeom>
          <a:ln>
            <a:solidFill>
              <a:srgbClr val="000000"/>
            </a:solidFill>
            <a:miter lim="800000"/>
            <a:headEnd/>
            <a:tailEnd/>
          </a:ln>
        </p:spPr>
        <p:txBody>
          <a:bodyPr vert="horz" wrap="square" lIns="91440" tIns="45720" rIns="91440" bIns="45720" numCol="1" anchor="t" anchorCtr="0" compatLnSpc="1">
            <a:prstTxWarp prst="textNoShape">
              <a:avLst/>
            </a:prstTxWarp>
            <a:normAutofit/>
          </a:bodyPr>
          <a:lstStyle/>
          <a:p>
            <a:pPr marL="411480" eaLnBrk="1" fontAlgn="auto" hangingPunct="1">
              <a:spcAft>
                <a:spcPts val="0"/>
              </a:spcAft>
              <a:buFont typeface="Wingdings"/>
              <a:buChar char=""/>
              <a:defRPr/>
            </a:pPr>
            <a:r>
              <a:rPr lang="en-US" sz="2800" dirty="0" smtClean="0"/>
              <a:t>Ovoid </a:t>
            </a:r>
            <a:r>
              <a:rPr lang="en-US" sz="2800" dirty="0" err="1" smtClean="0"/>
              <a:t>radiolucency</a:t>
            </a:r>
            <a:r>
              <a:rPr lang="en-US" sz="2800" dirty="0" smtClean="0"/>
              <a:t> located between the </a:t>
            </a:r>
            <a:r>
              <a:rPr lang="en-US" sz="2800" dirty="0" smtClean="0">
                <a:solidFill>
                  <a:srgbClr val="FFFF00"/>
                </a:solidFill>
              </a:rPr>
              <a:t>inferior alveolar canal &amp; inferior border of the mandible</a:t>
            </a:r>
            <a:r>
              <a:rPr lang="en-US" sz="2800" dirty="0" smtClean="0"/>
              <a:t> in the region of the 2</a:t>
            </a:r>
            <a:r>
              <a:rPr lang="en-US" sz="2800" baseline="30000" dirty="0" smtClean="0"/>
              <a:t>nd</a:t>
            </a:r>
            <a:r>
              <a:rPr lang="en-US" sz="2800" dirty="0" smtClean="0"/>
              <a:t> or 3</a:t>
            </a:r>
            <a:r>
              <a:rPr lang="en-US" sz="2800" baseline="30000" dirty="0" smtClean="0"/>
              <a:t>rd</a:t>
            </a:r>
            <a:r>
              <a:rPr lang="en-US" sz="2800" dirty="0" smtClean="0"/>
              <a:t> molars.</a:t>
            </a:r>
          </a:p>
          <a:p>
            <a:pPr marL="411480" eaLnBrk="1" fontAlgn="auto" hangingPunct="1">
              <a:spcAft>
                <a:spcPts val="0"/>
              </a:spcAft>
              <a:buFont typeface="Wingdings"/>
              <a:buChar char=""/>
              <a:defRPr/>
            </a:pPr>
            <a:endParaRPr lang="en-US" sz="2800" dirty="0" smtClean="0"/>
          </a:p>
          <a:p>
            <a:pPr marL="411480" eaLnBrk="1" fontAlgn="auto" hangingPunct="1">
              <a:spcAft>
                <a:spcPts val="0"/>
              </a:spcAft>
              <a:buFont typeface="Wingdings"/>
              <a:buChar char=""/>
              <a:defRPr/>
            </a:pPr>
            <a:r>
              <a:rPr lang="en-US" sz="2800" dirty="0" smtClean="0"/>
              <a:t>Differentiated from traumatic or </a:t>
            </a:r>
            <a:r>
              <a:rPr lang="en-US" sz="2800" dirty="0" err="1" smtClean="0"/>
              <a:t>haemorragic</a:t>
            </a:r>
            <a:r>
              <a:rPr lang="en-US" sz="2800" dirty="0" smtClean="0"/>
              <a:t> bone cyst: </a:t>
            </a:r>
            <a:r>
              <a:rPr lang="en-US" sz="2800" dirty="0" smtClean="0">
                <a:solidFill>
                  <a:srgbClr val="FFFF00"/>
                </a:solidFill>
                <a:effectLst>
                  <a:outerShdw blurRad="38100" dist="38100" dir="2700000" algn="tl">
                    <a:srgbClr val="FFFFFF"/>
                  </a:outerShdw>
                </a:effectLst>
              </a:rPr>
              <a:t>lies superior to inferior alveolar canal</a:t>
            </a:r>
            <a:r>
              <a:rPr lang="en-US" sz="2800" dirty="0" smtClean="0">
                <a:solidFill>
                  <a:srgbClr val="FFFF00"/>
                </a:solidFill>
              </a:rPr>
              <a:t>.</a:t>
            </a:r>
          </a:p>
          <a:p>
            <a:pPr marL="411480" eaLnBrk="1" fontAlgn="auto" hangingPunct="1">
              <a:spcAft>
                <a:spcPts val="0"/>
              </a:spcAft>
              <a:buFont typeface="Wingdings"/>
              <a:buChar char=""/>
              <a:defRPr/>
            </a:pPr>
            <a:endParaRPr lang="en-US" sz="2800" dirty="0" smtClean="0">
              <a:solidFill>
                <a:srgbClr val="FFFF00"/>
              </a:solidFill>
            </a:endParaRPr>
          </a:p>
          <a:p>
            <a:pPr marL="411480" eaLnBrk="1" fontAlgn="auto" hangingPunct="1">
              <a:spcAft>
                <a:spcPts val="0"/>
              </a:spcAft>
              <a:buFont typeface="Wingdings"/>
              <a:buChar char=""/>
              <a:defRPr/>
            </a:pPr>
            <a:r>
              <a:rPr lang="en-US" sz="2800" dirty="0" smtClean="0"/>
              <a:t>Anterior variant: round or ovoid </a:t>
            </a:r>
            <a:r>
              <a:rPr lang="en-US" sz="2800" dirty="0" err="1" smtClean="0"/>
              <a:t>radiolucency</a:t>
            </a:r>
            <a:r>
              <a:rPr lang="en-US" sz="2800" dirty="0" smtClean="0"/>
              <a:t> in the area between central incisors &amp; 1</a:t>
            </a:r>
            <a:r>
              <a:rPr lang="en-US" sz="2800" baseline="30000" dirty="0" smtClean="0"/>
              <a:t>st</a:t>
            </a:r>
            <a:r>
              <a:rPr lang="en-US" sz="2800" dirty="0" smtClean="0"/>
              <a:t> premolars exists.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46842" y="204646"/>
            <a:ext cx="7315200" cy="1154097"/>
          </a:xfrm>
        </p:spPr>
        <p:txBody>
          <a:bodyPr/>
          <a:lstStyle/>
          <a:p>
            <a:pPr eaLnBrk="1" hangingPunct="1"/>
            <a:endParaRPr lang="en-US" smtClean="0"/>
          </a:p>
        </p:txBody>
      </p:sp>
      <p:sp>
        <p:nvSpPr>
          <p:cNvPr id="23555" name="Rectangle 3"/>
          <p:cNvSpPr>
            <a:spLocks noGrp="1" noChangeArrowheads="1"/>
          </p:cNvSpPr>
          <p:nvPr>
            <p:ph idx="1"/>
          </p:nvPr>
        </p:nvSpPr>
        <p:spPr>
          <a:xfrm>
            <a:off x="304800" y="1981200"/>
            <a:ext cx="8302625" cy="4495800"/>
          </a:xfrm>
        </p:spPr>
        <p:txBody>
          <a:bodyPr/>
          <a:lstStyle/>
          <a:p>
            <a:pPr eaLnBrk="1" hangingPunct="1">
              <a:lnSpc>
                <a:spcPct val="90000"/>
              </a:lnSpc>
            </a:pPr>
            <a:endParaRPr lang="en-US" dirty="0" smtClean="0"/>
          </a:p>
          <a:p>
            <a:pPr algn="just" eaLnBrk="1" hangingPunct="1">
              <a:lnSpc>
                <a:spcPct val="90000"/>
              </a:lnSpc>
            </a:pPr>
            <a:r>
              <a:rPr lang="en-US" sz="2800" u="sng" dirty="0" smtClean="0"/>
              <a:t>Distinction between follicle and </a:t>
            </a:r>
            <a:r>
              <a:rPr lang="en-US" sz="2800" u="sng" dirty="0" err="1" smtClean="0"/>
              <a:t>dentigerous</a:t>
            </a:r>
            <a:r>
              <a:rPr lang="en-US" sz="2800" u="sng" dirty="0" smtClean="0"/>
              <a:t> cyst</a:t>
            </a:r>
          </a:p>
          <a:p>
            <a:pPr algn="just" eaLnBrk="1" hangingPunct="1">
              <a:lnSpc>
                <a:spcPct val="90000"/>
              </a:lnSpc>
            </a:pPr>
            <a:endParaRPr lang="en-US" sz="2800" u="sng" dirty="0"/>
          </a:p>
          <a:p>
            <a:pPr marL="45720" indent="0" algn="just" eaLnBrk="1" hangingPunct="1">
              <a:lnSpc>
                <a:spcPct val="90000"/>
              </a:lnSpc>
              <a:buNone/>
            </a:pPr>
            <a:r>
              <a:rPr lang="en-US" sz="2800" dirty="0" smtClean="0"/>
              <a:t>  is difficult on radiograph</a:t>
            </a:r>
          </a:p>
          <a:p>
            <a:pPr algn="just" eaLnBrk="1" hangingPunct="1">
              <a:lnSpc>
                <a:spcPct val="90000"/>
              </a:lnSpc>
            </a:pPr>
            <a:endParaRPr lang="en-US" sz="2800" dirty="0" smtClean="0"/>
          </a:p>
          <a:p>
            <a:pPr algn="just" eaLnBrk="1" hangingPunct="1">
              <a:lnSpc>
                <a:spcPct val="90000"/>
              </a:lnSpc>
            </a:pPr>
            <a:r>
              <a:rPr lang="en-US" sz="2800" dirty="0" smtClean="0"/>
              <a:t>Follicular space – 3 to 4mm</a:t>
            </a:r>
          </a:p>
          <a:p>
            <a:pPr algn="just" eaLnBrk="1" hangingPunct="1">
              <a:lnSpc>
                <a:spcPct val="90000"/>
              </a:lnSpc>
            </a:pPr>
            <a:endParaRPr lang="en-US" sz="2800" dirty="0" smtClean="0"/>
          </a:p>
          <a:p>
            <a:pPr algn="just" eaLnBrk="1" hangingPunct="1">
              <a:lnSpc>
                <a:spcPct val="90000"/>
              </a:lnSpc>
            </a:pPr>
            <a:r>
              <a:rPr lang="en-US" sz="2800" dirty="0" smtClean="0"/>
              <a:t>Cyst – more than 5mm</a:t>
            </a:r>
          </a:p>
        </p:txBody>
      </p:sp>
    </p:spTree>
    <p:extLst>
      <p:ext uri="{BB962C8B-B14F-4D97-AF65-F5344CB8AC3E}">
        <p14:creationId xmlns="" xmlns:p14="http://schemas.microsoft.com/office/powerpoint/2010/main" val="402138723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4"/>
          <p:cNvPicPr>
            <a:picLocks noChangeAspect="1" noChangeArrowheads="1"/>
          </p:cNvPicPr>
          <p:nvPr/>
        </p:nvPicPr>
        <p:blipFill>
          <a:blip r:embed="rId2"/>
          <a:srcRect/>
          <a:stretch>
            <a:fillRect/>
          </a:stretch>
        </p:blipFill>
        <p:spPr bwMode="auto">
          <a:xfrm>
            <a:off x="0" y="0"/>
            <a:ext cx="9144000" cy="681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bwMode="auto">
          <a:xfrm>
            <a:off x="457200" y="274638"/>
            <a:ext cx="8229600" cy="1143000"/>
          </a:xfrm>
          <a:prstGeom prst="rect">
            <a:avLst/>
          </a:prstGeom>
          <a:ln>
            <a:miter lim="800000"/>
            <a:headEnd/>
            <a:tailEnd/>
          </a:ln>
        </p:spPr>
        <p:txBody>
          <a:bodyPr vert="horz" wrap="square" lIns="91440" tIns="45720" rIns="91440" bIns="45720" numCol="1" anchor="t" anchorCtr="0" compatLnSpc="1">
            <a:prstTxWarp prst="textNoShape">
              <a:avLst/>
            </a:prstTxWarp>
          </a:bodyPr>
          <a:lstStyle/>
          <a:p>
            <a:pPr>
              <a:defRPr/>
            </a:pPr>
            <a:endParaRPr lang="en-US" smtClean="0"/>
          </a:p>
        </p:txBody>
      </p:sp>
      <p:pic>
        <p:nvPicPr>
          <p:cNvPr id="271363" name="Picture 3" descr="sbc1"/>
          <p:cNvPicPr>
            <a:picLocks noGrp="1" noChangeAspect="1" noChangeArrowheads="1"/>
          </p:cNvPicPr>
          <p:nvPr>
            <p:ph idx="1"/>
          </p:nvPr>
        </p:nvPicPr>
        <p:blipFill>
          <a:blip r:embed="rId2"/>
          <a:srcRect r="37813"/>
          <a:stretch>
            <a:fillRect/>
          </a:stretch>
        </p:blipFill>
        <p:spPr bwMode="auto">
          <a:xfrm>
            <a:off x="0" y="0"/>
            <a:ext cx="9144000" cy="6892925"/>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3"/>
          <p:cNvSpPr>
            <a:spLocks noGrp="1" noChangeArrowheads="1"/>
          </p:cNvSpPr>
          <p:nvPr>
            <p:ph idx="1"/>
          </p:nvPr>
        </p:nvSpPr>
        <p:spPr bwMode="auto">
          <a:xfrm>
            <a:off x="914400" y="914400"/>
            <a:ext cx="7772400" cy="544195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dirty="0" smtClean="0"/>
              <a:t>Surgical exploration of these cavities has indicated that they represent developmental defects on the lingual aspects of the </a:t>
            </a:r>
            <a:r>
              <a:rPr lang="en-US" sz="3200" dirty="0" err="1" smtClean="0"/>
              <a:t>mand</a:t>
            </a:r>
            <a:r>
              <a:rPr lang="en-US" sz="3200" dirty="0" smtClean="0"/>
              <a:t> which are occupied by a lobe of normal </a:t>
            </a:r>
            <a:r>
              <a:rPr lang="en-US" sz="3200" dirty="0" err="1" smtClean="0"/>
              <a:t>submandibular</a:t>
            </a:r>
            <a:r>
              <a:rPr lang="en-US" sz="3200" dirty="0" smtClean="0"/>
              <a:t> salivary gland.</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bwMode="auto">
          <a:xfrm>
            <a:off x="914400" y="512763"/>
            <a:ext cx="7772400" cy="914400"/>
          </a:xfrm>
          <a:prstGeom prst="rect">
            <a:avLst/>
          </a:prstGeom>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i="1" smtClean="0"/>
              <a:t>ANEURYSMAL BONE CYST</a:t>
            </a:r>
          </a:p>
        </p:txBody>
      </p:sp>
      <p:sp>
        <p:nvSpPr>
          <p:cNvPr id="273411" name="Rectangle 3"/>
          <p:cNvSpPr>
            <a:spLocks noGrp="1" noChangeArrowheads="1"/>
          </p:cNvSpPr>
          <p:nvPr>
            <p:ph idx="1"/>
          </p:nvPr>
        </p:nvSpPr>
        <p:spPr bwMode="auto">
          <a:xfrm>
            <a:off x="914400" y="1784350"/>
            <a:ext cx="7772400" cy="457200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3600" dirty="0" smtClean="0"/>
              <a:t>Uncommon solitary lesion of bone.</a:t>
            </a:r>
          </a:p>
          <a:p>
            <a:pPr eaLnBrk="1" hangingPunct="1"/>
            <a:r>
              <a:rPr lang="en-US" sz="3600" dirty="0" smtClean="0"/>
              <a:t>Term was suggested to describe the characteristic </a:t>
            </a:r>
            <a:r>
              <a:rPr lang="en-US" sz="3600" dirty="0" smtClean="0">
                <a:solidFill>
                  <a:srgbClr val="FFFF00"/>
                </a:solidFill>
              </a:rPr>
              <a:t>‘blow out’ </a:t>
            </a:r>
            <a:r>
              <a:rPr lang="en-US" sz="3600" dirty="0" smtClean="0"/>
              <a:t>of the bone seen in the radiographs of the lesion.</a:t>
            </a:r>
          </a:p>
          <a:p>
            <a:pPr eaLnBrk="1" hangingPunct="1"/>
            <a:endParaRPr lang="en-US" sz="3600" dirty="0" smtClean="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3"/>
          <p:cNvSpPr>
            <a:spLocks noGrp="1" noChangeArrowheads="1"/>
          </p:cNvSpPr>
          <p:nvPr>
            <p:ph idx="1"/>
          </p:nvPr>
        </p:nvSpPr>
        <p:spPr bwMode="auto">
          <a:xfrm>
            <a:off x="685800" y="609600"/>
            <a:ext cx="7772400" cy="457200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3600" smtClean="0"/>
              <a:t>Lesion has been known to regress after incomplete removal.</a:t>
            </a:r>
          </a:p>
          <a:p>
            <a:pPr eaLnBrk="1" hangingPunct="1"/>
            <a:r>
              <a:rPr lang="en-US" sz="3600" smtClean="0"/>
              <a:t>Similar to &amp; probably related to other reactive non neoplastic processes:</a:t>
            </a:r>
          </a:p>
          <a:p>
            <a:pPr eaLnBrk="1" hangingPunct="1">
              <a:buFont typeface="Wingdings" pitchFamily="2" charset="2"/>
              <a:buNone/>
            </a:pPr>
            <a:r>
              <a:rPr lang="en-US" sz="3600" smtClean="0"/>
              <a:t>Giant cell reparartive granulomas of the jaws</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914400" y="512763"/>
            <a:ext cx="7772400" cy="914400"/>
          </a:xfrm>
          <a:prstGeom prst="rect">
            <a:avLst/>
          </a:prstGeom>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i="1" smtClean="0"/>
              <a:t>CLINICAL FEATURES</a:t>
            </a:r>
          </a:p>
        </p:txBody>
      </p:sp>
      <p:sp>
        <p:nvSpPr>
          <p:cNvPr id="275459" name="Rectangle 3"/>
          <p:cNvSpPr>
            <a:spLocks noGrp="1" noChangeArrowheads="1"/>
          </p:cNvSpPr>
          <p:nvPr>
            <p:ph idx="1"/>
          </p:nvPr>
        </p:nvSpPr>
        <p:spPr bwMode="auto">
          <a:xfrm>
            <a:off x="914400" y="1784350"/>
            <a:ext cx="7772400" cy="457200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t>Young persons, occurring under the age of 20 yrs</a:t>
            </a:r>
          </a:p>
          <a:p>
            <a:pPr eaLnBrk="1" hangingPunct="1"/>
            <a:r>
              <a:rPr lang="en-US" sz="2800" dirty="0" smtClean="0"/>
              <a:t>No gender predilection.</a:t>
            </a:r>
          </a:p>
          <a:p>
            <a:pPr eaLnBrk="1" hangingPunct="1"/>
            <a:r>
              <a:rPr lang="en-US" sz="2800" dirty="0" smtClean="0"/>
              <a:t>A </a:t>
            </a:r>
            <a:r>
              <a:rPr lang="en-US" sz="2800" dirty="0" smtClean="0">
                <a:solidFill>
                  <a:srgbClr val="FFFF00"/>
                </a:solidFill>
              </a:rPr>
              <a:t>h/o traumatic injury </a:t>
            </a:r>
            <a:r>
              <a:rPr lang="en-US" sz="2800" dirty="0" smtClean="0"/>
              <a:t>preceding development of the lesion.</a:t>
            </a:r>
          </a:p>
          <a:p>
            <a:pPr eaLnBrk="1" hangingPunct="1"/>
            <a:r>
              <a:rPr lang="en-US" sz="2800" dirty="0" smtClean="0"/>
              <a:t>Lesions are also seen in long bones &amp; vertebral column, clavicle, rib, skull &amp; bones of the hands &amp; feet</a:t>
            </a:r>
            <a:r>
              <a:rPr lang="en-US" dirty="0" smtClean="0"/>
              <a:t>.</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3"/>
          <p:cNvSpPr>
            <a:spLocks noGrp="1" noChangeArrowheads="1"/>
          </p:cNvSpPr>
          <p:nvPr>
            <p:ph idx="1"/>
          </p:nvPr>
        </p:nvSpPr>
        <p:spPr bwMode="auto">
          <a:xfrm>
            <a:off x="381000" y="457200"/>
            <a:ext cx="8229600" cy="609600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normAutofit/>
          </a:bodyPr>
          <a:lstStyle/>
          <a:p>
            <a:pPr eaLnBrk="1" hangingPunct="1">
              <a:lnSpc>
                <a:spcPct val="90000"/>
              </a:lnSpc>
            </a:pPr>
            <a:r>
              <a:rPr lang="en-US" sz="3200" dirty="0" smtClean="0"/>
              <a:t>Produce firm swellings—painful.</a:t>
            </a:r>
          </a:p>
          <a:p>
            <a:pPr eaLnBrk="1" hangingPunct="1">
              <a:lnSpc>
                <a:spcPct val="90000"/>
              </a:lnSpc>
            </a:pPr>
            <a:r>
              <a:rPr lang="en-US" sz="3200" dirty="0" smtClean="0"/>
              <a:t>Swelling &amp; malocclusion frequently become progressively worse.</a:t>
            </a:r>
          </a:p>
          <a:p>
            <a:pPr eaLnBrk="1" hangingPunct="1">
              <a:lnSpc>
                <a:spcPct val="90000"/>
              </a:lnSpc>
            </a:pPr>
            <a:r>
              <a:rPr lang="en-US" sz="3200" dirty="0" smtClean="0"/>
              <a:t>Displacement of teeth (vital)</a:t>
            </a:r>
          </a:p>
          <a:p>
            <a:pPr eaLnBrk="1" hangingPunct="1">
              <a:lnSpc>
                <a:spcPct val="90000"/>
              </a:lnSpc>
            </a:pPr>
            <a:endParaRPr lang="en-US" sz="3200" dirty="0" smtClean="0"/>
          </a:p>
          <a:p>
            <a:pPr eaLnBrk="1" hangingPunct="1">
              <a:lnSpc>
                <a:spcPct val="90000"/>
              </a:lnSpc>
            </a:pPr>
            <a:r>
              <a:rPr lang="en-US" sz="3200" dirty="0" smtClean="0">
                <a:solidFill>
                  <a:srgbClr val="FFFF00"/>
                </a:solidFill>
              </a:rPr>
              <a:t>Lesion perforates the cortex &amp; is covered by </a:t>
            </a:r>
            <a:r>
              <a:rPr lang="en-US" sz="3200" dirty="0" err="1" smtClean="0">
                <a:solidFill>
                  <a:srgbClr val="FFFF00"/>
                </a:solidFill>
              </a:rPr>
              <a:t>periosteum</a:t>
            </a:r>
            <a:r>
              <a:rPr lang="en-US" sz="3200" dirty="0" smtClean="0">
                <a:solidFill>
                  <a:srgbClr val="FFFF00"/>
                </a:solidFill>
              </a:rPr>
              <a:t> or thin shell of bone, it may exhibit springiness or ‘</a:t>
            </a:r>
            <a:r>
              <a:rPr lang="en-US" sz="3200" dirty="0" smtClean="0">
                <a:solidFill>
                  <a:srgbClr val="00B050"/>
                </a:solidFill>
              </a:rPr>
              <a:t>egg shell crackling</a:t>
            </a:r>
            <a:r>
              <a:rPr lang="en-US" sz="3200" dirty="0" smtClean="0">
                <a:solidFill>
                  <a:srgbClr val="FFFF00"/>
                </a:solidFill>
              </a:rPr>
              <a:t>’, but not </a:t>
            </a:r>
            <a:r>
              <a:rPr lang="en-US" sz="3200" dirty="0" err="1" smtClean="0">
                <a:solidFill>
                  <a:srgbClr val="FFFF00"/>
                </a:solidFill>
              </a:rPr>
              <a:t>pulsatile</a:t>
            </a:r>
            <a:r>
              <a:rPr lang="en-US" sz="3200" dirty="0" smtClean="0">
                <a:solidFill>
                  <a:srgbClr val="FFFF00"/>
                </a:solidFill>
              </a:rPr>
              <a:t>.</a:t>
            </a:r>
          </a:p>
          <a:p>
            <a:pPr eaLnBrk="1" hangingPunct="1">
              <a:lnSpc>
                <a:spcPct val="90000"/>
              </a:lnSpc>
            </a:pPr>
            <a:r>
              <a:rPr lang="en-US" sz="3200" dirty="0" smtClean="0"/>
              <a:t>Difficulty in opening of the mouth: impingement of the lesion on the capsule of TMJ.</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bwMode="auto">
          <a:xfrm>
            <a:off x="914400" y="512763"/>
            <a:ext cx="7772400" cy="914400"/>
          </a:xfrm>
          <a:prstGeom prst="rect">
            <a:avLst/>
          </a:prstGeom>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i="1" smtClean="0"/>
              <a:t>RADIOLOGICAL FEATURES</a:t>
            </a:r>
          </a:p>
        </p:txBody>
      </p:sp>
      <p:sp>
        <p:nvSpPr>
          <p:cNvPr id="277507" name="Rectangle 3"/>
          <p:cNvSpPr>
            <a:spLocks noGrp="1" noChangeArrowheads="1"/>
          </p:cNvSpPr>
          <p:nvPr>
            <p:ph idx="1"/>
          </p:nvPr>
        </p:nvSpPr>
        <p:spPr bwMode="auto">
          <a:xfrm>
            <a:off x="914400" y="1828800"/>
            <a:ext cx="7772400" cy="457200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dirty="0" smtClean="0"/>
              <a:t>Ovoid or </a:t>
            </a:r>
            <a:r>
              <a:rPr lang="en-US" sz="3200" dirty="0" err="1" smtClean="0"/>
              <a:t>fusiform</a:t>
            </a:r>
            <a:r>
              <a:rPr lang="en-US" sz="3200" dirty="0" smtClean="0"/>
              <a:t> expansion of the bone &amp; may balloon the cortex.</a:t>
            </a:r>
          </a:p>
          <a:p>
            <a:pPr eaLnBrk="1" hangingPunct="1"/>
            <a:r>
              <a:rPr lang="en-US" sz="3200" dirty="0" err="1" smtClean="0"/>
              <a:t>Unilocular</a:t>
            </a:r>
            <a:r>
              <a:rPr lang="en-US" sz="3200" dirty="0" smtClean="0"/>
              <a:t>, </a:t>
            </a:r>
            <a:r>
              <a:rPr lang="en-US" sz="3200" dirty="0" err="1" smtClean="0"/>
              <a:t>multilocular</a:t>
            </a:r>
            <a:r>
              <a:rPr lang="en-US" sz="3200" dirty="0" smtClean="0"/>
              <a:t> or honeycomb-like.</a:t>
            </a:r>
          </a:p>
          <a:p>
            <a:pPr eaLnBrk="1" hangingPunct="1"/>
            <a:r>
              <a:rPr lang="en-US" sz="3200" dirty="0" smtClean="0"/>
              <a:t>Displacement of the teeth</a:t>
            </a:r>
          </a:p>
          <a:p>
            <a:pPr eaLnBrk="1" hangingPunct="1"/>
            <a:r>
              <a:rPr lang="en-US" sz="3200" dirty="0" smtClean="0"/>
              <a:t>Root </a:t>
            </a:r>
            <a:r>
              <a:rPr lang="en-US" sz="3200" dirty="0" err="1" smtClean="0"/>
              <a:t>resorption</a:t>
            </a:r>
            <a:r>
              <a:rPr lang="en-US" dirty="0" smtClean="0"/>
              <a:t>.</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4"/>
          <p:cNvPicPr>
            <a:picLocks noChangeAspect="1" noChangeArrowheads="1"/>
          </p:cNvPicPr>
          <p:nvPr/>
        </p:nvPicPr>
        <p:blipFill>
          <a:blip r:embed="rId2"/>
          <a:srcRect/>
          <a:stretch>
            <a:fillRect/>
          </a:stretch>
        </p:blipFill>
        <p:spPr bwMode="auto">
          <a:xfrm>
            <a:off x="0" y="0"/>
            <a:ext cx="9296400" cy="6913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bwMode="auto">
          <a:xfrm>
            <a:off x="914400" y="512763"/>
            <a:ext cx="7772400" cy="914400"/>
          </a:xfrm>
          <a:prstGeom prst="rect">
            <a:avLst/>
          </a:prstGeom>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i="1" smtClean="0"/>
              <a:t>PATHOGENESIS</a:t>
            </a:r>
            <a:r>
              <a:rPr lang="en-US" smtClean="0"/>
              <a:t> </a:t>
            </a:r>
          </a:p>
        </p:txBody>
      </p:sp>
      <p:sp>
        <p:nvSpPr>
          <p:cNvPr id="279555" name="Rectangle 3"/>
          <p:cNvSpPr>
            <a:spLocks noGrp="1" noChangeArrowheads="1"/>
          </p:cNvSpPr>
          <p:nvPr>
            <p:ph idx="1"/>
          </p:nvPr>
        </p:nvSpPr>
        <p:spPr bwMode="auto">
          <a:xfrm>
            <a:off x="304800" y="1784350"/>
            <a:ext cx="8382000" cy="457200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t>No. of theories:</a:t>
            </a:r>
          </a:p>
          <a:p>
            <a:pPr eaLnBrk="1" hangingPunct="1"/>
            <a:r>
              <a:rPr lang="en-US" sz="2800" dirty="0" smtClean="0"/>
              <a:t>Trauma</a:t>
            </a:r>
          </a:p>
          <a:p>
            <a:pPr eaLnBrk="1" hangingPunct="1"/>
            <a:r>
              <a:rPr lang="en-US" sz="2800" dirty="0" smtClean="0"/>
              <a:t>Cyst results from a vascular disturbance: sudden venous occlusion or the development of an </a:t>
            </a:r>
            <a:r>
              <a:rPr lang="en-US" sz="2800" dirty="0" err="1" smtClean="0"/>
              <a:t>arteriovenous</a:t>
            </a:r>
            <a:r>
              <a:rPr lang="en-US" sz="2800" dirty="0" smtClean="0"/>
              <a:t> shunt.</a:t>
            </a:r>
          </a:p>
          <a:p>
            <a:pPr eaLnBrk="1" hangingPunct="1"/>
            <a:r>
              <a:rPr lang="en-US" sz="2800" dirty="0" smtClean="0"/>
              <a:t>Secondary phenomenon arising from </a:t>
            </a:r>
            <a:r>
              <a:rPr lang="en-US" sz="2800" dirty="0" err="1" smtClean="0"/>
              <a:t>prexisting</a:t>
            </a:r>
            <a:r>
              <a:rPr lang="en-US" sz="2800" dirty="0" smtClean="0"/>
              <a:t> bone lesion</a:t>
            </a:r>
            <a:r>
              <a:rPr lang="en-US" dirty="0" smtClean="0"/>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6200" y="152400"/>
            <a:ext cx="8915400" cy="620697"/>
          </a:xfrm>
        </p:spPr>
        <p:txBody>
          <a:bodyPr>
            <a:normAutofit/>
          </a:bodyPr>
          <a:lstStyle/>
          <a:p>
            <a:pPr algn="ctr" eaLnBrk="1" hangingPunct="1"/>
            <a:r>
              <a:rPr lang="en-US" sz="2400" b="1" dirty="0" smtClean="0">
                <a:solidFill>
                  <a:srgbClr val="FFFF00"/>
                </a:solidFill>
              </a:rPr>
              <a:t>RADIOLOGIC VARIANTS OF  DENTIGEROUS CYST</a:t>
            </a:r>
          </a:p>
        </p:txBody>
      </p:sp>
      <p:pic>
        <p:nvPicPr>
          <p:cNvPr id="45061" name="Picture 5"/>
          <p:cNvPicPr>
            <a:picLocks noChangeAspect="1" noChangeArrowheads="1"/>
          </p:cNvPicPr>
          <p:nvPr/>
        </p:nvPicPr>
        <p:blipFill>
          <a:blip r:embed="rId3"/>
          <a:srcRect/>
          <a:stretch>
            <a:fillRect/>
          </a:stretch>
        </p:blipFill>
        <p:spPr bwMode="auto">
          <a:xfrm>
            <a:off x="76200" y="914400"/>
            <a:ext cx="2667000" cy="3352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581" name="TextBox 7"/>
          <p:cNvSpPr txBox="1">
            <a:spLocks noChangeArrowheads="1"/>
          </p:cNvSpPr>
          <p:nvPr/>
        </p:nvSpPr>
        <p:spPr bwMode="auto">
          <a:xfrm>
            <a:off x="228600" y="4672877"/>
            <a:ext cx="2209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a:t>CENTRAL VARIANT</a:t>
            </a:r>
          </a:p>
        </p:txBody>
      </p:sp>
      <p:pic>
        <p:nvPicPr>
          <p:cNvPr id="45062" name="Picture 6"/>
          <p:cNvPicPr>
            <a:picLocks noChangeAspect="1" noChangeArrowheads="1"/>
          </p:cNvPicPr>
          <p:nvPr/>
        </p:nvPicPr>
        <p:blipFill>
          <a:blip r:embed="rId4"/>
          <a:srcRect/>
          <a:stretch>
            <a:fillRect/>
          </a:stretch>
        </p:blipFill>
        <p:spPr bwMode="auto">
          <a:xfrm>
            <a:off x="6096000" y="867706"/>
            <a:ext cx="2971800" cy="3399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583" name="TextBox 10"/>
          <p:cNvSpPr txBox="1">
            <a:spLocks noChangeArrowheads="1"/>
          </p:cNvSpPr>
          <p:nvPr/>
        </p:nvSpPr>
        <p:spPr bwMode="auto">
          <a:xfrm>
            <a:off x="6280705" y="4552009"/>
            <a:ext cx="25146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dirty="0"/>
              <a:t>CIRCUMFERENTIAL VARIANT</a:t>
            </a:r>
          </a:p>
        </p:txBody>
      </p:sp>
      <p:pic>
        <p:nvPicPr>
          <p:cNvPr id="45063" name="Picture 7"/>
          <p:cNvPicPr>
            <a:picLocks noChangeAspect="1" noChangeArrowheads="1"/>
          </p:cNvPicPr>
          <p:nvPr/>
        </p:nvPicPr>
        <p:blipFill>
          <a:blip r:embed="rId5"/>
          <a:srcRect/>
          <a:stretch>
            <a:fillRect/>
          </a:stretch>
        </p:blipFill>
        <p:spPr bwMode="auto">
          <a:xfrm>
            <a:off x="2961869" y="883472"/>
            <a:ext cx="3002752"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585" name="TextBox 13"/>
          <p:cNvSpPr txBox="1">
            <a:spLocks noChangeArrowheads="1"/>
          </p:cNvSpPr>
          <p:nvPr/>
        </p:nvSpPr>
        <p:spPr bwMode="auto">
          <a:xfrm>
            <a:off x="3156506" y="4620325"/>
            <a:ext cx="2209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dirty="0"/>
              <a:t>LATERAL VARIANT</a:t>
            </a:r>
          </a:p>
        </p:txBody>
      </p:sp>
      <p:pic>
        <p:nvPicPr>
          <p:cNvPr id="9" name="Picture 8" descr="7_0.tmp"/>
          <p:cNvPicPr>
            <a:picLocks noChangeAspect="1"/>
          </p:cNvPicPr>
          <p:nvPr/>
        </p:nvPicPr>
        <p:blipFill>
          <a:blip r:embed="rId6" cstate="print"/>
          <a:stretch>
            <a:fillRect/>
          </a:stretch>
        </p:blipFill>
        <p:spPr>
          <a:xfrm>
            <a:off x="76200" y="4419600"/>
            <a:ext cx="8991600" cy="235009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87438822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7315200" cy="1154097"/>
          </a:xfrm>
        </p:spPr>
        <p:txBody>
          <a:bodyPr/>
          <a:lstStyle/>
          <a:p>
            <a:r>
              <a:rPr lang="en-US" dirty="0" smtClean="0"/>
              <a:t>4 phases:</a:t>
            </a:r>
            <a:endParaRPr lang="en-US" dirty="0"/>
          </a:p>
        </p:txBody>
      </p:sp>
      <p:sp>
        <p:nvSpPr>
          <p:cNvPr id="3" name="Content Placeholder 2"/>
          <p:cNvSpPr>
            <a:spLocks noGrp="1"/>
          </p:cNvSpPr>
          <p:nvPr>
            <p:ph idx="1"/>
          </p:nvPr>
        </p:nvSpPr>
        <p:spPr>
          <a:xfrm>
            <a:off x="304800" y="1371600"/>
            <a:ext cx="7924800" cy="5257800"/>
          </a:xfrm>
        </p:spPr>
        <p:txBody>
          <a:bodyPr>
            <a:normAutofit/>
          </a:bodyPr>
          <a:lstStyle/>
          <a:p>
            <a:r>
              <a:rPr lang="en-US" sz="2800" dirty="0" smtClean="0"/>
              <a:t>1. </a:t>
            </a:r>
            <a:r>
              <a:rPr lang="en-US" sz="2800" dirty="0" err="1" smtClean="0">
                <a:solidFill>
                  <a:srgbClr val="FFFF00"/>
                </a:solidFill>
              </a:rPr>
              <a:t>osteolytic</a:t>
            </a:r>
            <a:r>
              <a:rPr lang="en-US" sz="2800" dirty="0" smtClean="0">
                <a:solidFill>
                  <a:srgbClr val="FFFF00"/>
                </a:solidFill>
              </a:rPr>
              <a:t> initial phase</a:t>
            </a:r>
          </a:p>
          <a:p>
            <a:endParaRPr lang="en-US" sz="2800" dirty="0" smtClean="0">
              <a:solidFill>
                <a:srgbClr val="FFFF00"/>
              </a:solidFill>
            </a:endParaRPr>
          </a:p>
          <a:p>
            <a:r>
              <a:rPr lang="en-US" sz="2800" dirty="0" smtClean="0"/>
              <a:t>2. </a:t>
            </a:r>
            <a:r>
              <a:rPr lang="en-US" sz="2800" dirty="0" smtClean="0">
                <a:solidFill>
                  <a:srgbClr val="FFFF00"/>
                </a:solidFill>
              </a:rPr>
              <a:t>Active growth phase- </a:t>
            </a:r>
            <a:r>
              <a:rPr lang="en-US" sz="2800" dirty="0" smtClean="0"/>
              <a:t>rapid destruction of bone &amp; </a:t>
            </a:r>
            <a:r>
              <a:rPr lang="en-US" sz="2800" dirty="0" err="1" smtClean="0"/>
              <a:t>subperiosteal</a:t>
            </a:r>
            <a:r>
              <a:rPr lang="en-US" sz="2800" dirty="0" smtClean="0"/>
              <a:t> blown out pattern</a:t>
            </a:r>
          </a:p>
          <a:p>
            <a:endParaRPr lang="en-US" sz="2800" dirty="0" smtClean="0"/>
          </a:p>
          <a:p>
            <a:r>
              <a:rPr lang="en-US" sz="2800" dirty="0" smtClean="0"/>
              <a:t>3. </a:t>
            </a:r>
            <a:r>
              <a:rPr lang="en-US" sz="2800" dirty="0" smtClean="0">
                <a:solidFill>
                  <a:srgbClr val="FFFF00"/>
                </a:solidFill>
              </a:rPr>
              <a:t>mature stage- </a:t>
            </a:r>
            <a:r>
              <a:rPr lang="en-US" sz="2800" dirty="0" smtClean="0"/>
              <a:t>stage of stabilization…… formation of peripheral bony shell and </a:t>
            </a:r>
            <a:r>
              <a:rPr lang="en-US" sz="2800" dirty="0" err="1" smtClean="0"/>
              <a:t>interal</a:t>
            </a:r>
            <a:r>
              <a:rPr lang="en-US" sz="2800" dirty="0" smtClean="0"/>
              <a:t> bony septa….. Soap-bubble Appearance</a:t>
            </a:r>
          </a:p>
          <a:p>
            <a:endParaRPr lang="en-US" sz="2800" dirty="0" smtClean="0"/>
          </a:p>
          <a:p>
            <a:r>
              <a:rPr lang="en-US" sz="2800" dirty="0" smtClean="0"/>
              <a:t>4. </a:t>
            </a:r>
            <a:r>
              <a:rPr lang="en-US" sz="2800" dirty="0" smtClean="0">
                <a:solidFill>
                  <a:srgbClr val="FFFF00"/>
                </a:solidFill>
              </a:rPr>
              <a:t>healing phase- </a:t>
            </a:r>
            <a:r>
              <a:rPr lang="en-US" sz="2800" dirty="0" smtClean="0"/>
              <a:t>ossification</a:t>
            </a:r>
          </a:p>
          <a:p>
            <a:endParaRPr lang="en-US"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bwMode="auto">
          <a:xfrm>
            <a:off x="914400" y="512763"/>
            <a:ext cx="7772400" cy="914400"/>
          </a:xfrm>
          <a:prstGeom prst="rect">
            <a:avLst/>
          </a:prstGeom>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i="1" smtClean="0"/>
              <a:t>PATHOLOGY</a:t>
            </a:r>
            <a:r>
              <a:rPr lang="en-US" b="1" smtClean="0"/>
              <a:t> </a:t>
            </a:r>
          </a:p>
        </p:txBody>
      </p:sp>
      <p:sp>
        <p:nvSpPr>
          <p:cNvPr id="280579" name="Rectangle 3"/>
          <p:cNvSpPr>
            <a:spLocks noGrp="1" noChangeArrowheads="1"/>
          </p:cNvSpPr>
          <p:nvPr>
            <p:ph idx="1"/>
          </p:nvPr>
        </p:nvSpPr>
        <p:spPr bwMode="auto">
          <a:xfrm>
            <a:off x="381000" y="1784350"/>
            <a:ext cx="8305800" cy="457200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eaLnBrk="1" hangingPunct="1">
              <a:lnSpc>
                <a:spcPct val="80000"/>
              </a:lnSpc>
            </a:pPr>
            <a:r>
              <a:rPr lang="en-US" sz="3200" dirty="0" smtClean="0"/>
              <a:t>At operation an intact </a:t>
            </a:r>
            <a:r>
              <a:rPr lang="en-US" sz="3200" dirty="0" err="1" smtClean="0"/>
              <a:t>periosteum</a:t>
            </a:r>
            <a:r>
              <a:rPr lang="en-US" sz="3200" dirty="0" smtClean="0"/>
              <a:t> &amp; a thin shell of bone usually covers the cyst. When this is removed, dark venous blood wells up</a:t>
            </a:r>
            <a:r>
              <a:rPr lang="en-US" sz="3200" dirty="0" smtClean="0">
                <a:solidFill>
                  <a:srgbClr val="00B050"/>
                </a:solidFill>
              </a:rPr>
              <a:t>. Bleeding may be profuse </a:t>
            </a:r>
            <a:r>
              <a:rPr lang="en-US" sz="3200" dirty="0" smtClean="0"/>
              <a:t>&amp; difficult to control until the cyst has been removed.</a:t>
            </a:r>
          </a:p>
          <a:p>
            <a:pPr eaLnBrk="1" hangingPunct="1">
              <a:lnSpc>
                <a:spcPct val="80000"/>
              </a:lnSpc>
            </a:pPr>
            <a:endParaRPr lang="en-US" sz="3200" dirty="0" smtClean="0"/>
          </a:p>
          <a:p>
            <a:pPr eaLnBrk="1" hangingPunct="1">
              <a:lnSpc>
                <a:spcPct val="80000"/>
              </a:lnSpc>
            </a:pPr>
            <a:r>
              <a:rPr lang="en-US" sz="3200" dirty="0" smtClean="0"/>
              <a:t>‘</a:t>
            </a:r>
            <a:r>
              <a:rPr lang="en-US" sz="3500" dirty="0" smtClean="0">
                <a:solidFill>
                  <a:srgbClr val="FFFF00"/>
                </a:solidFill>
              </a:rPr>
              <a:t>Blood soaked sponge’</a:t>
            </a:r>
          </a:p>
          <a:p>
            <a:pPr eaLnBrk="1" hangingPunct="1">
              <a:lnSpc>
                <a:spcPct val="80000"/>
              </a:lnSpc>
            </a:pPr>
            <a:endParaRPr lang="en-US" sz="3200" dirty="0" smtClean="0"/>
          </a:p>
          <a:p>
            <a:pPr eaLnBrk="1" hangingPunct="1">
              <a:lnSpc>
                <a:spcPct val="80000"/>
              </a:lnSpc>
            </a:pPr>
            <a:r>
              <a:rPr lang="en-US" sz="3200" dirty="0" smtClean="0"/>
              <a:t>Cyst contains variable amounts of soft tissue consisting of friable vascular tissue which subdivides the cavity into a number of blood filled </a:t>
            </a:r>
            <a:r>
              <a:rPr lang="en-US" sz="3200" dirty="0" err="1" smtClean="0"/>
              <a:t>locules</a:t>
            </a:r>
            <a:r>
              <a:rPr lang="en-US" sz="3200" dirty="0" smtClean="0"/>
              <a:t>.</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315200" cy="696897"/>
          </a:xfrm>
        </p:spPr>
        <p:txBody>
          <a:bodyPr>
            <a:normAutofit fontScale="90000"/>
          </a:bodyPr>
          <a:lstStyle/>
          <a:p>
            <a:r>
              <a:rPr lang="en-US" dirty="0" smtClean="0"/>
              <a:t>Pathogenesis</a:t>
            </a:r>
            <a:endParaRPr lang="en-US" dirty="0"/>
          </a:p>
        </p:txBody>
      </p:sp>
      <p:sp>
        <p:nvSpPr>
          <p:cNvPr id="3" name="Content Placeholder 2"/>
          <p:cNvSpPr>
            <a:spLocks noGrp="1"/>
          </p:cNvSpPr>
          <p:nvPr>
            <p:ph idx="1"/>
          </p:nvPr>
        </p:nvSpPr>
        <p:spPr>
          <a:xfrm>
            <a:off x="228600" y="838200"/>
            <a:ext cx="8915400" cy="5471161"/>
          </a:xfrm>
        </p:spPr>
        <p:txBody>
          <a:bodyPr>
            <a:noAutofit/>
          </a:bodyPr>
          <a:lstStyle/>
          <a:p>
            <a:pPr marL="502920" indent="-457200" algn="just">
              <a:buAutoNum type="arabicPeriod"/>
            </a:pPr>
            <a:r>
              <a:rPr lang="en-US" sz="2800" dirty="0" smtClean="0">
                <a:solidFill>
                  <a:srgbClr val="FFFF00"/>
                </a:solidFill>
              </a:rPr>
              <a:t>Result of </a:t>
            </a:r>
            <a:r>
              <a:rPr lang="en-US" sz="2800" dirty="0" err="1" smtClean="0">
                <a:solidFill>
                  <a:srgbClr val="FFFF00"/>
                </a:solidFill>
              </a:rPr>
              <a:t>persistant</a:t>
            </a:r>
            <a:r>
              <a:rPr lang="en-US" sz="2800" dirty="0" smtClean="0">
                <a:solidFill>
                  <a:srgbClr val="FFFF00"/>
                </a:solidFill>
              </a:rPr>
              <a:t> local alteration in </a:t>
            </a:r>
            <a:r>
              <a:rPr lang="en-US" sz="2800" dirty="0" err="1" smtClean="0">
                <a:solidFill>
                  <a:srgbClr val="FFFF00"/>
                </a:solidFill>
              </a:rPr>
              <a:t>hemodynamics</a:t>
            </a:r>
            <a:r>
              <a:rPr lang="en-US" sz="2800" dirty="0" smtClean="0"/>
              <a:t>&gt;&gt;&gt; increased venous pressure&gt;&gt;&gt;&gt;&gt; subsequent development of </a:t>
            </a:r>
            <a:r>
              <a:rPr lang="en-US" sz="2800" dirty="0" err="1" smtClean="0"/>
              <a:t>dialated</a:t>
            </a:r>
            <a:r>
              <a:rPr lang="en-US" sz="2800" dirty="0" smtClean="0"/>
              <a:t> and engorged vascular bed in the transformed bone area.</a:t>
            </a:r>
          </a:p>
          <a:p>
            <a:pPr marL="502920" indent="-457200" algn="just">
              <a:buAutoNum type="arabicPeriod"/>
            </a:pPr>
            <a:endParaRPr lang="en-US" sz="2800" dirty="0" smtClean="0"/>
          </a:p>
          <a:p>
            <a:pPr marL="502920" indent="-457200" algn="just">
              <a:buAutoNum type="arabicPeriod"/>
            </a:pPr>
            <a:r>
              <a:rPr lang="en-US" sz="2800" dirty="0" smtClean="0"/>
              <a:t>Lesion represents an </a:t>
            </a:r>
            <a:r>
              <a:rPr lang="en-US" sz="2800" u="sng" dirty="0" smtClean="0"/>
              <a:t>exuberant attempt at the repair of hematoma of bone</a:t>
            </a:r>
            <a:r>
              <a:rPr lang="en-US" sz="2800" dirty="0" smtClean="0"/>
              <a:t>. Similar to CGCG. </a:t>
            </a:r>
          </a:p>
          <a:p>
            <a:pPr marL="502920" indent="-457200" algn="just">
              <a:buNone/>
            </a:pPr>
            <a:r>
              <a:rPr lang="en-US" sz="2800" dirty="0" smtClean="0"/>
              <a:t>     but, in ABC hematoma maintains a </a:t>
            </a:r>
            <a:r>
              <a:rPr lang="en-US" sz="2800" dirty="0" smtClean="0">
                <a:solidFill>
                  <a:srgbClr val="FFFF00"/>
                </a:solidFill>
              </a:rPr>
              <a:t>circulatory connection with the damaged vessel</a:t>
            </a:r>
            <a:r>
              <a:rPr lang="en-US" sz="2800" dirty="0" smtClean="0"/>
              <a:t>.</a:t>
            </a:r>
          </a:p>
          <a:p>
            <a:pPr marL="502920" indent="-457200" algn="just">
              <a:buNone/>
            </a:pPr>
            <a:endParaRPr lang="en-US" sz="2800" dirty="0" smtClean="0"/>
          </a:p>
          <a:p>
            <a:pPr marL="502920" indent="-457200" algn="just">
              <a:buNone/>
            </a:pPr>
            <a:r>
              <a:rPr lang="en-US" sz="2800" dirty="0" smtClean="0"/>
              <a:t>3. </a:t>
            </a:r>
            <a:r>
              <a:rPr lang="en-US" sz="2800" dirty="0" smtClean="0">
                <a:solidFill>
                  <a:srgbClr val="FFFF00"/>
                </a:solidFill>
              </a:rPr>
              <a:t>Secondary </a:t>
            </a:r>
            <a:r>
              <a:rPr lang="en-US" sz="2800" dirty="0" smtClean="0"/>
              <a:t>reactive lesion of bone</a:t>
            </a:r>
            <a:endParaRPr lang="en-US" sz="2800"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bwMode="auto">
          <a:xfrm>
            <a:off x="914400" y="512763"/>
            <a:ext cx="7772400" cy="914400"/>
          </a:xfrm>
          <a:prstGeom prst="rect">
            <a:avLst/>
          </a:prstGeom>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i="1" smtClean="0"/>
              <a:t>HISTOLOGICAL FEATURES</a:t>
            </a:r>
          </a:p>
        </p:txBody>
      </p:sp>
      <p:sp>
        <p:nvSpPr>
          <p:cNvPr id="281603" name="Rectangle 3"/>
          <p:cNvSpPr>
            <a:spLocks noGrp="1" noChangeArrowheads="1"/>
          </p:cNvSpPr>
          <p:nvPr>
            <p:ph idx="1"/>
          </p:nvPr>
        </p:nvSpPr>
        <p:spPr bwMode="auto">
          <a:xfrm>
            <a:off x="914400" y="1784350"/>
            <a:ext cx="7772400" cy="457200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normAutofit/>
          </a:bodyPr>
          <a:lstStyle/>
          <a:p>
            <a:pPr algn="just" eaLnBrk="1" hangingPunct="1">
              <a:lnSpc>
                <a:spcPct val="90000"/>
              </a:lnSpc>
            </a:pPr>
            <a:r>
              <a:rPr lang="en-US" sz="2800" dirty="0" smtClean="0"/>
              <a:t>Capillaries &amp; </a:t>
            </a:r>
            <a:r>
              <a:rPr lang="en-US" sz="2800" dirty="0" smtClean="0">
                <a:solidFill>
                  <a:srgbClr val="00B050"/>
                </a:solidFill>
              </a:rPr>
              <a:t>blood filled spaces </a:t>
            </a:r>
            <a:r>
              <a:rPr lang="en-US" sz="2800" dirty="0" smtClean="0"/>
              <a:t>of varying size lined by flat spindle cells &amp; separated by delicate loose textured fibrous tissue.</a:t>
            </a:r>
          </a:p>
          <a:p>
            <a:pPr algn="just" eaLnBrk="1" hangingPunct="1">
              <a:lnSpc>
                <a:spcPct val="90000"/>
              </a:lnSpc>
            </a:pPr>
            <a:endParaRPr lang="en-US" sz="2800" dirty="0" smtClean="0"/>
          </a:p>
          <a:p>
            <a:pPr algn="just" eaLnBrk="1" hangingPunct="1">
              <a:lnSpc>
                <a:spcPct val="90000"/>
              </a:lnSpc>
            </a:pPr>
            <a:r>
              <a:rPr lang="en-US" sz="2800" dirty="0" smtClean="0"/>
              <a:t>Small multinucleate cells &amp; scattered </a:t>
            </a:r>
            <a:r>
              <a:rPr lang="en-US" sz="2800" dirty="0" err="1" smtClean="0">
                <a:solidFill>
                  <a:srgbClr val="00B050"/>
                </a:solidFill>
              </a:rPr>
              <a:t>trabaculae</a:t>
            </a:r>
            <a:r>
              <a:rPr lang="en-US" sz="2800" dirty="0" smtClean="0">
                <a:solidFill>
                  <a:srgbClr val="00B050"/>
                </a:solidFill>
              </a:rPr>
              <a:t> of </a:t>
            </a:r>
            <a:r>
              <a:rPr lang="en-US" sz="2800" dirty="0" err="1" smtClean="0">
                <a:solidFill>
                  <a:srgbClr val="00B050"/>
                </a:solidFill>
              </a:rPr>
              <a:t>osteoid</a:t>
            </a:r>
            <a:r>
              <a:rPr lang="en-US" sz="2800" dirty="0" smtClean="0">
                <a:solidFill>
                  <a:srgbClr val="00B050"/>
                </a:solidFill>
              </a:rPr>
              <a:t> &amp; woven bone.</a:t>
            </a:r>
          </a:p>
          <a:p>
            <a:pPr algn="just" eaLnBrk="1" hangingPunct="1">
              <a:lnSpc>
                <a:spcPct val="90000"/>
              </a:lnSpc>
            </a:pPr>
            <a:endParaRPr lang="en-US" sz="2800" dirty="0" smtClean="0">
              <a:solidFill>
                <a:srgbClr val="00B050"/>
              </a:solidFill>
            </a:endParaRPr>
          </a:p>
          <a:p>
            <a:pPr algn="just" eaLnBrk="1" hangingPunct="1">
              <a:lnSpc>
                <a:spcPct val="90000"/>
              </a:lnSpc>
            </a:pPr>
            <a:r>
              <a:rPr lang="en-US" sz="2800" dirty="0" smtClean="0"/>
              <a:t>Solid areas: sheets of vascular tissue, containing large no. of </a:t>
            </a:r>
            <a:r>
              <a:rPr lang="en-US" sz="2800" dirty="0" smtClean="0">
                <a:solidFill>
                  <a:srgbClr val="00B050"/>
                </a:solidFill>
              </a:rPr>
              <a:t>multinucleate giant </a:t>
            </a:r>
            <a:r>
              <a:rPr lang="en-US" sz="2800" dirty="0" smtClean="0"/>
              <a:t>cells, fibroblasts, </a:t>
            </a:r>
            <a:r>
              <a:rPr lang="en-US" sz="2800" dirty="0" err="1" smtClean="0"/>
              <a:t>haemorrhage</a:t>
            </a:r>
            <a:r>
              <a:rPr lang="en-US" sz="2800" dirty="0" smtClean="0"/>
              <a:t> &amp; </a:t>
            </a:r>
            <a:r>
              <a:rPr lang="en-US" sz="2800" dirty="0" err="1" smtClean="0"/>
              <a:t>haemosidrin</a:t>
            </a:r>
            <a:r>
              <a:rPr lang="en-US" sz="2800" dirty="0" smtClean="0"/>
              <a:t>. </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endParaRPr lang="en-US" smtClean="0"/>
          </a:p>
        </p:txBody>
      </p:sp>
      <p:pic>
        <p:nvPicPr>
          <p:cNvPr id="282627" name="Picture 3" descr="Fig-10"/>
          <p:cNvPicPr>
            <a:picLocks noGrp="1" noChangeAspect="1" noChangeArrowheads="1"/>
          </p:cNvPicPr>
          <p:nvPr>
            <p:ph sz="half" idx="4294967295"/>
          </p:nvPr>
        </p:nvPicPr>
        <p:blipFill>
          <a:blip r:embed="rId2"/>
          <a:srcRect/>
          <a:stretch>
            <a:fillRect/>
          </a:stretch>
        </p:blipFill>
        <p:spPr bwMode="auto">
          <a:xfrm>
            <a:off x="0" y="0"/>
            <a:ext cx="9296400" cy="6858000"/>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3" name="Rectangle 5"/>
          <p:cNvSpPr>
            <a:spLocks noGrp="1" noChangeArrowheads="1"/>
          </p:cNvSpPr>
          <p:nvPr>
            <p:ph type="title"/>
          </p:nvPr>
        </p:nvSpPr>
        <p:spPr bwMode="auto">
          <a:xfrm>
            <a:off x="457200" y="274638"/>
            <a:ext cx="8229600" cy="1143000"/>
          </a:xfrm>
          <a:prstGeom prst="rect">
            <a:avLst/>
          </a:prstGeom>
          <a:ln>
            <a:miter lim="800000"/>
            <a:headEnd/>
            <a:tailEnd/>
          </a:ln>
        </p:spPr>
        <p:txBody>
          <a:bodyPr vert="horz" wrap="square" lIns="91440" tIns="45720" rIns="91440" bIns="45720" numCol="1" anchor="t" anchorCtr="0" compatLnSpc="1">
            <a:prstTxWarp prst="textNoShape">
              <a:avLst/>
            </a:prstTxWarp>
          </a:bodyPr>
          <a:lstStyle/>
          <a:p>
            <a:pPr>
              <a:defRPr/>
            </a:pPr>
            <a:endParaRPr lang="en-US" smtClean="0"/>
          </a:p>
        </p:txBody>
      </p:sp>
      <p:pic>
        <p:nvPicPr>
          <p:cNvPr id="283651" name="Picture 4" descr="Fig-11"/>
          <p:cNvPicPr>
            <a:picLocks noGrp="1" noChangeAspect="1" noChangeArrowheads="1"/>
          </p:cNvPicPr>
          <p:nvPr>
            <p:ph idx="1"/>
          </p:nvPr>
        </p:nvPicPr>
        <p:blipFill>
          <a:blip r:embed="rId2"/>
          <a:srcRect/>
          <a:stretch>
            <a:fillRect/>
          </a:stretch>
        </p:blipFill>
        <p:spPr bwMode="auto">
          <a:xfrm>
            <a:off x="0" y="0"/>
            <a:ext cx="9296400" cy="6858000"/>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4"/>
          <p:cNvPicPr>
            <a:picLocks noChangeAspect="1" noChangeArrowheads="1"/>
          </p:cNvPicPr>
          <p:nvPr/>
        </p:nvPicPr>
        <p:blipFill>
          <a:blip r:embed="rId2"/>
          <a:srcRect/>
          <a:stretch>
            <a:fillRect/>
          </a:stretch>
        </p:blipFill>
        <p:spPr bwMode="auto">
          <a:xfrm>
            <a:off x="0" y="0"/>
            <a:ext cx="92964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914400" y="512763"/>
            <a:ext cx="7772400" cy="914400"/>
          </a:xfrm>
          <a:prstGeom prst="rect">
            <a:avLst/>
          </a:prstGeom>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i="1" smtClean="0"/>
              <a:t>TREATMENT</a:t>
            </a:r>
            <a:r>
              <a:rPr lang="en-US" i="1" smtClean="0"/>
              <a:t> </a:t>
            </a:r>
          </a:p>
        </p:txBody>
      </p:sp>
      <p:sp>
        <p:nvSpPr>
          <p:cNvPr id="285699" name="Rectangle 3"/>
          <p:cNvSpPr>
            <a:spLocks noGrp="1" noChangeArrowheads="1"/>
          </p:cNvSpPr>
          <p:nvPr>
            <p:ph idx="1"/>
          </p:nvPr>
        </p:nvSpPr>
        <p:spPr bwMode="auto">
          <a:xfrm>
            <a:off x="914400" y="1784350"/>
            <a:ext cx="7772400" cy="4572000"/>
          </a:xfrm>
          <a:prstGeom prst="rect">
            <a:avLst/>
          </a:prstGeom>
          <a:no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Determined by the nature of the associated lesion.</a:t>
            </a:r>
          </a:p>
          <a:p>
            <a:pPr eaLnBrk="1" hangingPunct="1"/>
            <a:r>
              <a:rPr lang="en-US" smtClean="0"/>
              <a:t>Curretage </a:t>
            </a:r>
          </a:p>
          <a:p>
            <a:pPr eaLnBrk="1" hangingPunct="1"/>
            <a:r>
              <a:rPr lang="en-US" smtClean="0"/>
              <a:t>Complete excision</a:t>
            </a:r>
          </a:p>
          <a:p>
            <a:pPr eaLnBrk="1" hangingPunct="1"/>
            <a:r>
              <a:rPr lang="en-US" smtClean="0"/>
              <a:t>Bone grafting</a:t>
            </a:r>
          </a:p>
          <a:p>
            <a:pPr eaLnBrk="1" hangingPunct="1">
              <a:buFont typeface="Wingdings" pitchFamily="2" charset="2"/>
              <a:buNone/>
            </a:pPr>
            <a:endParaRPr lang="en-U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1015562" y="2875002"/>
            <a:ext cx="6934200" cy="34290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363426" y="152400"/>
            <a:ext cx="5871633" cy="28956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3400" y="6308522"/>
            <a:ext cx="8153400"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smtClean="0"/>
              <a:t>REVIEW Lesions </a:t>
            </a:r>
            <a:r>
              <a:rPr lang="en-US" dirty="0"/>
              <a:t>of the </a:t>
            </a:r>
            <a:r>
              <a:rPr lang="en-US" dirty="0" smtClean="0"/>
              <a:t>jaws P </a:t>
            </a:r>
            <a:r>
              <a:rPr lang="en-US" dirty="0"/>
              <a:t>J </a:t>
            </a:r>
            <a:r>
              <a:rPr lang="en-US" dirty="0" err="1" smtClean="0"/>
              <a:t>Slootweg</a:t>
            </a:r>
            <a:r>
              <a:rPr lang="en-US" dirty="0"/>
              <a:t> Histopathology 2009, 54, 401–418</a:t>
            </a:r>
          </a:p>
        </p:txBody>
      </p:sp>
    </p:spTree>
    <p:extLst>
      <p:ext uri="{BB962C8B-B14F-4D97-AF65-F5344CB8AC3E}">
        <p14:creationId xmlns="" xmlns:p14="http://schemas.microsoft.com/office/powerpoint/2010/main" val="3976285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52400" y="228600"/>
            <a:ext cx="7315200" cy="1154097"/>
          </a:xfrm>
        </p:spPr>
        <p:txBody>
          <a:bodyPr/>
          <a:lstStyle/>
          <a:p>
            <a:pPr eaLnBrk="1" hangingPunct="1"/>
            <a:r>
              <a:rPr lang="en-US" b="1" dirty="0" smtClean="0">
                <a:solidFill>
                  <a:srgbClr val="FF0000"/>
                </a:solidFill>
              </a:rPr>
              <a:t>HISTOPATHOLOGY</a:t>
            </a:r>
          </a:p>
        </p:txBody>
      </p:sp>
      <p:sp>
        <p:nvSpPr>
          <p:cNvPr id="27651" name="Content Placeholder 2"/>
          <p:cNvSpPr>
            <a:spLocks noGrp="1"/>
          </p:cNvSpPr>
          <p:nvPr>
            <p:ph sz="quarter" idx="13"/>
          </p:nvPr>
        </p:nvSpPr>
        <p:spPr>
          <a:xfrm>
            <a:off x="34871" y="1524000"/>
            <a:ext cx="4343400" cy="5030788"/>
          </a:xfrm>
        </p:spPr>
        <p:txBody>
          <a:bodyPr/>
          <a:lstStyle/>
          <a:p>
            <a:pPr algn="just" eaLnBrk="1" hangingPunct="1"/>
            <a:r>
              <a:rPr lang="en-US" sz="2400" dirty="0" smtClean="0"/>
              <a:t>Thin connective tissue wall, lined by stratified squamous epithelium, only 2-3 cell layers </a:t>
            </a:r>
            <a:r>
              <a:rPr lang="en-US" sz="2400" dirty="0" smtClean="0">
                <a:solidFill>
                  <a:srgbClr val="FFFF00"/>
                </a:solidFill>
              </a:rPr>
              <a:t>resembling reduced enamel epithelium</a:t>
            </a:r>
          </a:p>
          <a:p>
            <a:pPr algn="just" eaLnBrk="1" hangingPunct="1"/>
            <a:endParaRPr lang="en-US" sz="2400" dirty="0" smtClean="0"/>
          </a:p>
          <a:p>
            <a:pPr algn="just" eaLnBrk="1" hangingPunct="1"/>
            <a:r>
              <a:rPr lang="en-US" sz="2400" dirty="0" smtClean="0"/>
              <a:t>Lining epithelium is </a:t>
            </a:r>
            <a:r>
              <a:rPr lang="en-US" sz="2400" dirty="0" err="1" smtClean="0">
                <a:solidFill>
                  <a:srgbClr val="FFFF00"/>
                </a:solidFill>
              </a:rPr>
              <a:t>pleuripotential</a:t>
            </a:r>
            <a:r>
              <a:rPr lang="en-US" sz="2400" dirty="0" smtClean="0"/>
              <a:t>- may show mucous producing cells and sometimes ciliated cells, sebaceous, lymphoid follicles</a:t>
            </a:r>
          </a:p>
          <a:p>
            <a:pPr algn="just" eaLnBrk="1" hangingPunct="1"/>
            <a:endParaRPr lang="en-US" sz="2400" dirty="0" smtClean="0"/>
          </a:p>
          <a:p>
            <a:pPr algn="just" eaLnBrk="1" hangingPunct="1"/>
            <a:endParaRPr lang="en-US" sz="2400" dirty="0" smtClean="0"/>
          </a:p>
        </p:txBody>
      </p:sp>
      <p:pic>
        <p:nvPicPr>
          <p:cNvPr id="57346" name="Picture 2"/>
          <p:cNvPicPr>
            <a:picLocks noGrp="1" noChangeAspect="1" noChangeArrowheads="1"/>
          </p:cNvPicPr>
          <p:nvPr>
            <p:ph sz="quarter" idx="14"/>
          </p:nvPr>
        </p:nvPicPr>
        <p:blipFill>
          <a:blip r:embed="rId2"/>
          <a:stretch>
            <a:fillRect/>
          </a:stretch>
        </p:blipFill>
        <p:spPr>
          <a:xfrm>
            <a:off x="4965357" y="152400"/>
            <a:ext cx="4026243" cy="3200400"/>
          </a:xfrm>
          <a:ln w="38100" cap="sq">
            <a:solidFill>
              <a:srgbClr val="000000"/>
            </a:solidFill>
          </a:ln>
          <a:effectLst>
            <a:outerShdw blurRad="50800" dist="38100" dir="2700000" algn="tl" rotWithShape="0">
              <a:srgbClr val="000000">
                <a:alpha val="43000"/>
              </a:srgbClr>
            </a:outerShdw>
          </a:effectLst>
        </p:spPr>
      </p:pic>
      <p:pic>
        <p:nvPicPr>
          <p:cNvPr id="57347" name="Picture 3"/>
          <p:cNvPicPr>
            <a:picLocks noChangeAspect="1" noChangeArrowheads="1"/>
          </p:cNvPicPr>
          <p:nvPr/>
        </p:nvPicPr>
        <p:blipFill>
          <a:blip r:embed="rId3"/>
          <a:srcRect/>
          <a:stretch>
            <a:fillRect/>
          </a:stretch>
        </p:blipFill>
        <p:spPr bwMode="auto">
          <a:xfrm>
            <a:off x="4953000" y="3505200"/>
            <a:ext cx="40386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 name="Straight Arrow Connector 2"/>
          <p:cNvCxnSpPr/>
          <p:nvPr/>
        </p:nvCxnSpPr>
        <p:spPr>
          <a:xfrm>
            <a:off x="5867400" y="273269"/>
            <a:ext cx="304800" cy="33633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0818006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oter Placeholder 2"/>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mtClean="0">
                <a:solidFill>
                  <a:srgbClr val="FFFFFF"/>
                </a:solidFill>
              </a:rPr>
              <a:t>Odontogenic Cysts</a:t>
            </a:r>
          </a:p>
        </p:txBody>
      </p:sp>
      <p:sp>
        <p:nvSpPr>
          <p:cNvPr id="68611"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8E41E09-1541-457C-A313-6A1D0A2FB612}" type="slidenum">
              <a:rPr lang="en-US" smtClean="0">
                <a:solidFill>
                  <a:srgbClr val="FFFFFF"/>
                </a:solidFill>
              </a:rPr>
              <a:pPr eaLnBrk="1" hangingPunct="1"/>
              <a:t>21</a:t>
            </a:fld>
            <a:endParaRPr lang="en-US" smtClean="0">
              <a:solidFill>
                <a:srgbClr val="FFFFFF"/>
              </a:solidFill>
            </a:endParaRPr>
          </a:p>
        </p:txBody>
      </p:sp>
      <p:pic>
        <p:nvPicPr>
          <p:cNvPr id="6861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1389" t="1335" b="2505"/>
          <a:stretch>
            <a:fillRect/>
          </a:stretch>
        </p:blipFill>
        <p:spPr bwMode="auto">
          <a:xfrm>
            <a:off x="152400" y="124691"/>
            <a:ext cx="7086600" cy="655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68613" name="Picture 4" descr="DSCN521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086600" y="284018"/>
            <a:ext cx="1948378" cy="1316182"/>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1976705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p:cNvPicPr>
            <a:picLocks noGrp="1" noChangeAspect="1" noChangeArrowheads="1"/>
          </p:cNvPicPr>
          <p:nvPr>
            <p:ph sz="quarter" idx="14"/>
          </p:nvPr>
        </p:nvPicPr>
        <p:blipFill>
          <a:blip r:embed="rId3"/>
          <a:stretch>
            <a:fillRect/>
          </a:stretch>
        </p:blipFill>
        <p:spPr>
          <a:xfrm>
            <a:off x="152400" y="185410"/>
            <a:ext cx="4648200" cy="3962400"/>
          </a:xfrm>
          <a:ln w="38100" cap="sq">
            <a:solidFill>
              <a:srgbClr val="000000"/>
            </a:solidFill>
          </a:ln>
          <a:effectLst>
            <a:outerShdw blurRad="50800" dist="38100" dir="2700000" algn="tl" rotWithShape="0">
              <a:srgbClr val="000000">
                <a:alpha val="43000"/>
              </a:srgbClr>
            </a:outerShdw>
          </a:effectLst>
        </p:spPr>
      </p:pic>
      <p:pic>
        <p:nvPicPr>
          <p:cNvPr id="17414" name="Picture 6"/>
          <p:cNvPicPr>
            <a:picLocks noChangeAspect="1" noChangeArrowheads="1"/>
          </p:cNvPicPr>
          <p:nvPr/>
        </p:nvPicPr>
        <p:blipFill>
          <a:blip r:embed="rId4"/>
          <a:srcRect/>
          <a:stretch>
            <a:fillRect/>
          </a:stretch>
        </p:blipFill>
        <p:spPr bwMode="auto">
          <a:xfrm>
            <a:off x="4425338" y="3048000"/>
            <a:ext cx="4566262" cy="3598808"/>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
        <p:nvSpPr>
          <p:cNvPr id="2" name="Rectangle 1"/>
          <p:cNvSpPr/>
          <p:nvPr/>
        </p:nvSpPr>
        <p:spPr>
          <a:xfrm>
            <a:off x="4954655" y="609600"/>
            <a:ext cx="3607013" cy="523220"/>
          </a:xfrm>
          <a:prstGeom prst="rect">
            <a:avLst/>
          </a:prstGeom>
        </p:spPr>
        <p:txBody>
          <a:bodyPr wrap="none">
            <a:spAutoFit/>
          </a:bodyPr>
          <a:lstStyle/>
          <a:p>
            <a:r>
              <a:rPr lang="en-US" sz="2800" dirty="0" smtClean="0">
                <a:solidFill>
                  <a:srgbClr val="FFFF00"/>
                </a:solidFill>
              </a:rPr>
              <a:t>RUSHTON  BODIES </a:t>
            </a:r>
            <a:endParaRPr lang="en-US" sz="2800" dirty="0">
              <a:solidFill>
                <a:srgbClr val="FFFF00"/>
              </a:solidFill>
            </a:endParaRPr>
          </a:p>
        </p:txBody>
      </p:sp>
    </p:spTree>
    <p:extLst>
      <p:ext uri="{BB962C8B-B14F-4D97-AF65-F5344CB8AC3E}">
        <p14:creationId xmlns="" xmlns:p14="http://schemas.microsoft.com/office/powerpoint/2010/main" val="24165563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648" y="588284"/>
            <a:ext cx="5714999" cy="1154097"/>
          </a:xfrm>
        </p:spPr>
        <p:txBody>
          <a:bodyPr>
            <a:normAutofit fontScale="90000"/>
          </a:bodyPr>
          <a:lstStyle/>
          <a:p>
            <a:pPr algn="ctr"/>
            <a:r>
              <a:rPr lang="en-US" dirty="0">
                <a:solidFill>
                  <a:srgbClr val="FF0000"/>
                </a:solidFill>
              </a:rPr>
              <a:t>Rushton or Hyaline bodies</a:t>
            </a:r>
            <a:r>
              <a:rPr lang="en-US" dirty="0"/>
              <a:t>  </a:t>
            </a:r>
            <a:br>
              <a:rPr lang="en-US" dirty="0"/>
            </a:br>
            <a:r>
              <a:rPr lang="en-US" dirty="0" smtClean="0">
                <a:solidFill>
                  <a:srgbClr val="FF0000"/>
                </a:solidFill>
              </a:rPr>
              <a:t>origin</a:t>
            </a:r>
            <a:endParaRPr lang="en-US" dirty="0">
              <a:solidFill>
                <a:srgbClr val="FF0000"/>
              </a:solidFill>
            </a:endParaRPr>
          </a:p>
        </p:txBody>
      </p:sp>
      <p:sp>
        <p:nvSpPr>
          <p:cNvPr id="6" name="Content Placeholder 5"/>
          <p:cNvSpPr>
            <a:spLocks noGrp="1"/>
          </p:cNvSpPr>
          <p:nvPr>
            <p:ph idx="1"/>
          </p:nvPr>
        </p:nvSpPr>
        <p:spPr>
          <a:xfrm>
            <a:off x="152400" y="2286000"/>
            <a:ext cx="8305800" cy="4572000"/>
          </a:xfrm>
        </p:spPr>
        <p:txBody>
          <a:bodyPr>
            <a:normAutofit/>
          </a:bodyPr>
          <a:lstStyle/>
          <a:p>
            <a:pPr algn="just"/>
            <a:r>
              <a:rPr lang="en-US" sz="2600" dirty="0" smtClean="0">
                <a:solidFill>
                  <a:srgbClr val="FFFF00"/>
                </a:solidFill>
              </a:rPr>
              <a:t>Rushton in 1955 </a:t>
            </a:r>
            <a:r>
              <a:rPr lang="en-US" sz="2600" dirty="0" smtClean="0"/>
              <a:t>--- hyaline bodies resemble in appearance and liability to fracture, the keratinized secondary enamel cuticle of Gottlieb.</a:t>
            </a:r>
          </a:p>
          <a:p>
            <a:pPr algn="just"/>
            <a:endParaRPr lang="en-US" sz="2600" dirty="0"/>
          </a:p>
          <a:p>
            <a:pPr algn="just"/>
            <a:r>
              <a:rPr lang="en-US" sz="2600" dirty="0" smtClean="0">
                <a:solidFill>
                  <a:srgbClr val="FFFF00"/>
                </a:solidFill>
              </a:rPr>
              <a:t>Shear in 1961 </a:t>
            </a:r>
            <a:r>
              <a:rPr lang="en-US" sz="2600" dirty="0" smtClean="0"/>
              <a:t>---  (using </a:t>
            </a:r>
            <a:r>
              <a:rPr lang="en-US" sz="2600" dirty="0" err="1" smtClean="0"/>
              <a:t>histochemical</a:t>
            </a:r>
            <a:r>
              <a:rPr lang="en-US" sz="2600" dirty="0" smtClean="0"/>
              <a:t> studies) they are of </a:t>
            </a:r>
            <a:r>
              <a:rPr lang="en-US" sz="2600" dirty="0" err="1" smtClean="0"/>
              <a:t>odontogenic</a:t>
            </a:r>
            <a:r>
              <a:rPr lang="en-US" sz="2600" dirty="0" smtClean="0"/>
              <a:t> epithelial origin and are form of keratin.</a:t>
            </a:r>
          </a:p>
          <a:p>
            <a:pPr algn="just"/>
            <a:endParaRPr lang="en-US" sz="2600" dirty="0">
              <a:solidFill>
                <a:srgbClr val="FFFF00"/>
              </a:solidFill>
            </a:endParaRPr>
          </a:p>
          <a:p>
            <a:pPr algn="just"/>
            <a:r>
              <a:rPr lang="en-US" sz="2600" dirty="0" smtClean="0">
                <a:solidFill>
                  <a:srgbClr val="FFFF00"/>
                </a:solidFill>
              </a:rPr>
              <a:t>Wertheimer et al in 1966 </a:t>
            </a:r>
            <a:r>
              <a:rPr lang="en-US" sz="2600" dirty="0" smtClean="0"/>
              <a:t>--- secondary product of </a:t>
            </a:r>
            <a:r>
              <a:rPr lang="en-US" sz="2600" dirty="0" err="1"/>
              <a:t>odontogenic</a:t>
            </a:r>
            <a:r>
              <a:rPr lang="en-US" sz="2600" dirty="0"/>
              <a:t> </a:t>
            </a:r>
            <a:r>
              <a:rPr lang="en-US" sz="2600" dirty="0" smtClean="0"/>
              <a:t>epithelial cells</a:t>
            </a:r>
          </a:p>
          <a:p>
            <a:pPr algn="just"/>
            <a:endParaRPr lang="en-US" sz="2600" dirty="0"/>
          </a:p>
        </p:txBody>
      </p:sp>
      <p:pic>
        <p:nvPicPr>
          <p:cNvPr id="6146" name="Picture 2" descr="C:\Users\Mrinal\Desktop\articals\desmoglin\rushtonbodies.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88373" y="197068"/>
            <a:ext cx="3461034" cy="1936531"/>
          </a:xfrm>
          <a:prstGeom prst="rect">
            <a:avLst/>
          </a:prstGeom>
          <a:noFill/>
          <a:ln>
            <a:no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919412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772400" cy="5852161"/>
          </a:xfrm>
        </p:spPr>
        <p:txBody>
          <a:bodyPr>
            <a:normAutofit/>
          </a:bodyPr>
          <a:lstStyle/>
          <a:p>
            <a:pPr algn="just"/>
            <a:r>
              <a:rPr lang="en-US" sz="2400" dirty="0" err="1">
                <a:solidFill>
                  <a:srgbClr val="FFFF00"/>
                </a:solidFill>
              </a:rPr>
              <a:t>Bouyssou</a:t>
            </a:r>
            <a:r>
              <a:rPr lang="en-US" sz="2400" dirty="0">
                <a:solidFill>
                  <a:srgbClr val="FFFF00"/>
                </a:solidFill>
              </a:rPr>
              <a:t> and </a:t>
            </a:r>
            <a:r>
              <a:rPr lang="en-US" sz="2400" dirty="0" err="1">
                <a:solidFill>
                  <a:srgbClr val="FFFF00"/>
                </a:solidFill>
              </a:rPr>
              <a:t>Guilhem</a:t>
            </a:r>
            <a:r>
              <a:rPr lang="en-US" sz="2400" dirty="0">
                <a:solidFill>
                  <a:srgbClr val="FFFF00"/>
                </a:solidFill>
              </a:rPr>
              <a:t> in 1965 </a:t>
            </a:r>
            <a:r>
              <a:rPr lang="en-US" sz="2400" dirty="0"/>
              <a:t>and</a:t>
            </a:r>
            <a:r>
              <a:rPr lang="en-US" sz="2400" dirty="0">
                <a:solidFill>
                  <a:srgbClr val="FFFF00"/>
                </a:solidFill>
              </a:rPr>
              <a:t> </a:t>
            </a:r>
            <a:r>
              <a:rPr lang="en-US" sz="2400" dirty="0" err="1">
                <a:solidFill>
                  <a:srgbClr val="FFFF00"/>
                </a:solidFill>
              </a:rPr>
              <a:t>Sedano</a:t>
            </a:r>
            <a:r>
              <a:rPr lang="en-US" sz="2400" dirty="0">
                <a:solidFill>
                  <a:srgbClr val="FFFF00"/>
                </a:solidFill>
              </a:rPr>
              <a:t> and </a:t>
            </a:r>
            <a:r>
              <a:rPr lang="en-US" sz="2400" dirty="0" err="1">
                <a:solidFill>
                  <a:srgbClr val="FFFF00"/>
                </a:solidFill>
              </a:rPr>
              <a:t>Gorlin</a:t>
            </a:r>
            <a:r>
              <a:rPr lang="en-US" sz="2400" dirty="0">
                <a:solidFill>
                  <a:srgbClr val="FFFF00"/>
                </a:solidFill>
              </a:rPr>
              <a:t> in </a:t>
            </a:r>
            <a:r>
              <a:rPr lang="en-US" sz="2400" dirty="0" smtClean="0">
                <a:solidFill>
                  <a:srgbClr val="FFFF00"/>
                </a:solidFill>
              </a:rPr>
              <a:t>1968 </a:t>
            </a:r>
            <a:r>
              <a:rPr lang="en-US" sz="2400" dirty="0" smtClean="0"/>
              <a:t>--- </a:t>
            </a:r>
            <a:r>
              <a:rPr lang="en-US" sz="2400" dirty="0" err="1"/>
              <a:t>Haematogenous</a:t>
            </a:r>
            <a:r>
              <a:rPr lang="en-US" sz="2400" dirty="0"/>
              <a:t> origin</a:t>
            </a:r>
          </a:p>
          <a:p>
            <a:pPr marL="45720" indent="0" algn="just">
              <a:buNone/>
            </a:pPr>
            <a:endParaRPr lang="en-US" sz="2400" dirty="0" smtClean="0"/>
          </a:p>
          <a:p>
            <a:pPr marL="45720" indent="0" algn="just">
              <a:buNone/>
            </a:pPr>
            <a:endParaRPr lang="en-US" sz="2400" dirty="0"/>
          </a:p>
          <a:p>
            <a:pPr marL="45720" indent="0" algn="just">
              <a:buNone/>
            </a:pPr>
            <a:r>
              <a:rPr lang="en-US" sz="2400" dirty="0" smtClean="0"/>
              <a:t>- Derived </a:t>
            </a:r>
            <a:r>
              <a:rPr lang="en-US" sz="2400" dirty="0"/>
              <a:t>from </a:t>
            </a:r>
            <a:r>
              <a:rPr lang="en-US" sz="2400" dirty="0">
                <a:solidFill>
                  <a:srgbClr val="FF0000"/>
                </a:solidFill>
              </a:rPr>
              <a:t>thrombi in </a:t>
            </a:r>
            <a:r>
              <a:rPr lang="en-US" sz="2400" dirty="0" err="1">
                <a:solidFill>
                  <a:srgbClr val="FF0000"/>
                </a:solidFill>
              </a:rPr>
              <a:t>venules</a:t>
            </a:r>
            <a:r>
              <a:rPr lang="en-US" sz="2400" dirty="0">
                <a:solidFill>
                  <a:srgbClr val="FF0000"/>
                </a:solidFill>
              </a:rPr>
              <a:t> </a:t>
            </a:r>
            <a:r>
              <a:rPr lang="en-US" sz="2400" dirty="0"/>
              <a:t>of C.T that became </a:t>
            </a:r>
            <a:r>
              <a:rPr lang="en-US" sz="2400" dirty="0" err="1"/>
              <a:t>vericose</a:t>
            </a:r>
            <a:r>
              <a:rPr lang="en-US" sz="2400" dirty="0"/>
              <a:t> and strangled by epithelial cuffs  which encircled them and </a:t>
            </a:r>
            <a:r>
              <a:rPr lang="en-US" sz="2400" dirty="0" smtClean="0"/>
              <a:t>they reacted </a:t>
            </a:r>
            <a:r>
              <a:rPr lang="en-US" sz="2400" dirty="0" err="1" smtClean="0"/>
              <a:t>histochemically</a:t>
            </a:r>
            <a:r>
              <a:rPr lang="en-US" sz="2400" dirty="0" smtClean="0"/>
              <a:t> as </a:t>
            </a:r>
            <a:r>
              <a:rPr lang="en-US" sz="2400" dirty="0" err="1" smtClean="0"/>
              <a:t>Haemoglobin</a:t>
            </a:r>
            <a:r>
              <a:rPr lang="en-US" sz="2400" dirty="0" smtClean="0"/>
              <a:t>.</a:t>
            </a:r>
          </a:p>
          <a:p>
            <a:pPr marL="45720" indent="0" algn="just">
              <a:buNone/>
            </a:pPr>
            <a:endParaRPr lang="en-US" sz="2400" dirty="0" smtClean="0"/>
          </a:p>
          <a:p>
            <a:pPr marL="45720" indent="0" algn="just">
              <a:buNone/>
            </a:pPr>
            <a:r>
              <a:rPr lang="en-US" sz="2400" dirty="0" smtClean="0"/>
              <a:t>- Thrombi shrink centrifugally and undergo splitting or they may calcify.</a:t>
            </a:r>
          </a:p>
          <a:p>
            <a:pPr marL="45720" indent="0" algn="just">
              <a:buNone/>
            </a:pPr>
            <a:endParaRPr lang="en-US" sz="2400" dirty="0"/>
          </a:p>
          <a:p>
            <a:pPr algn="just"/>
            <a:r>
              <a:rPr lang="en-US" sz="2400" dirty="0" smtClean="0">
                <a:solidFill>
                  <a:srgbClr val="FFFF00"/>
                </a:solidFill>
              </a:rPr>
              <a:t>Morgan and </a:t>
            </a:r>
            <a:r>
              <a:rPr lang="en-US" sz="2400" dirty="0" err="1" smtClean="0">
                <a:solidFill>
                  <a:srgbClr val="FFFF00"/>
                </a:solidFill>
              </a:rPr>
              <a:t>Heydan</a:t>
            </a:r>
            <a:r>
              <a:rPr lang="en-US" sz="2400" dirty="0" smtClean="0">
                <a:solidFill>
                  <a:srgbClr val="FFFF00"/>
                </a:solidFill>
              </a:rPr>
              <a:t> in 1975 </a:t>
            </a:r>
            <a:r>
              <a:rPr lang="en-US" sz="2400" dirty="0" smtClean="0"/>
              <a:t>--- derived from degenerating RBCs.</a:t>
            </a:r>
            <a:endParaRPr lang="en-US" sz="2400" dirty="0"/>
          </a:p>
          <a:p>
            <a:pPr marL="45720" indent="0" algn="just">
              <a:buNone/>
            </a:pPr>
            <a:endParaRPr lang="en-US" sz="2400" dirty="0"/>
          </a:p>
          <a:p>
            <a:pPr algn="just"/>
            <a:endParaRPr lang="en-US" sz="2400" dirty="0"/>
          </a:p>
        </p:txBody>
      </p:sp>
      <p:sp>
        <p:nvSpPr>
          <p:cNvPr id="4" name="Down Arrow 3"/>
          <p:cNvSpPr/>
          <p:nvPr/>
        </p:nvSpPr>
        <p:spPr>
          <a:xfrm>
            <a:off x="4343400" y="1295400"/>
            <a:ext cx="228600"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6372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anim calcmode="lin" valueType="num">
                                      <p:cBhvr>
                                        <p:cTn id="2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sz="quarter" idx="14"/>
          </p:nvPr>
        </p:nvPicPr>
        <p:blipFill>
          <a:blip r:embed="rId3"/>
          <a:stretch>
            <a:fillRect/>
          </a:stretch>
        </p:blipFill>
        <p:spPr>
          <a:xfrm>
            <a:off x="1524000" y="1006000"/>
            <a:ext cx="5460839" cy="5303200"/>
          </a:xfrm>
          <a:solidFill>
            <a:srgbClr val="FFFF00"/>
          </a:solidFill>
          <a:ln w="38100" cap="sq">
            <a:solidFill>
              <a:srgbClr val="000000"/>
            </a:solidFill>
          </a:ln>
          <a:effectLst>
            <a:outerShdw blurRad="50800" dist="38100" dir="2700000" algn="tl" rotWithShape="0">
              <a:srgbClr val="000000">
                <a:alpha val="43000"/>
              </a:srgbClr>
            </a:outerShdw>
          </a:effectLst>
        </p:spPr>
      </p:pic>
      <p:sp>
        <p:nvSpPr>
          <p:cNvPr id="2" name="Rectangle 1"/>
          <p:cNvSpPr/>
          <p:nvPr/>
        </p:nvSpPr>
        <p:spPr>
          <a:xfrm>
            <a:off x="1752600" y="304800"/>
            <a:ext cx="4989892" cy="523220"/>
          </a:xfrm>
          <a:prstGeom prst="rect">
            <a:avLst/>
          </a:prstGeom>
        </p:spPr>
        <p:txBody>
          <a:bodyPr wrap="none">
            <a:spAutoFit/>
          </a:bodyPr>
          <a:lstStyle/>
          <a:p>
            <a:pPr algn="ctr"/>
            <a:r>
              <a:rPr lang="en-US" sz="2800" dirty="0">
                <a:solidFill>
                  <a:srgbClr val="FFFF00"/>
                </a:solidFill>
              </a:rPr>
              <a:t>CONNECTIVE TISSUE WALL</a:t>
            </a:r>
          </a:p>
        </p:txBody>
      </p:sp>
      <p:cxnSp>
        <p:nvCxnSpPr>
          <p:cNvPr id="4" name="Straight Arrow Connector 3"/>
          <p:cNvCxnSpPr/>
          <p:nvPr/>
        </p:nvCxnSpPr>
        <p:spPr>
          <a:xfrm flipV="1">
            <a:off x="1981200" y="3431629"/>
            <a:ext cx="381000" cy="76200"/>
          </a:xfrm>
          <a:prstGeom prst="straightConnector1">
            <a:avLst/>
          </a:prstGeom>
          <a:ln w="38100">
            <a:solidFill>
              <a:srgbClr val="FFFF00"/>
            </a:solidFill>
            <a:tailEnd type="arrow"/>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flipV="1">
            <a:off x="2667000" y="3962400"/>
            <a:ext cx="381000" cy="76200"/>
          </a:xfrm>
          <a:prstGeom prst="straightConnector1">
            <a:avLst/>
          </a:prstGeom>
          <a:ln w="38100">
            <a:solidFill>
              <a:srgbClr val="FFFF00"/>
            </a:solidFill>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flipV="1">
            <a:off x="5366844" y="4000500"/>
            <a:ext cx="381000" cy="76200"/>
          </a:xfrm>
          <a:prstGeom prst="straightConnector1">
            <a:avLst/>
          </a:prstGeom>
          <a:ln w="38100">
            <a:solidFill>
              <a:srgbClr val="FFFF00"/>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 xmlns:p14="http://schemas.microsoft.com/office/powerpoint/2010/main" val="5394751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533400" y="228600"/>
            <a:ext cx="7315200" cy="849297"/>
          </a:xfrm>
        </p:spPr>
        <p:txBody>
          <a:bodyPr>
            <a:normAutofit fontScale="90000"/>
          </a:bodyPr>
          <a:lstStyle/>
          <a:p>
            <a:r>
              <a:rPr lang="en-US" b="1" dirty="0" smtClean="0">
                <a:solidFill>
                  <a:srgbClr val="FF0000"/>
                </a:solidFill>
              </a:rPr>
              <a:t>POTENTIAL COMPLICATIONS</a:t>
            </a:r>
          </a:p>
        </p:txBody>
      </p:sp>
      <p:sp>
        <p:nvSpPr>
          <p:cNvPr id="31747" name="Content Placeholder 2"/>
          <p:cNvSpPr>
            <a:spLocks noGrp="1"/>
          </p:cNvSpPr>
          <p:nvPr>
            <p:ph idx="1"/>
          </p:nvPr>
        </p:nvSpPr>
        <p:spPr>
          <a:xfrm>
            <a:off x="228600" y="1295400"/>
            <a:ext cx="8610600" cy="5257800"/>
          </a:xfrm>
        </p:spPr>
        <p:txBody>
          <a:bodyPr/>
          <a:lstStyle/>
          <a:p>
            <a:pPr marL="514350" indent="-514350" algn="just">
              <a:buFont typeface="Arial" charset="0"/>
              <a:buAutoNum type="arabicPeriod"/>
            </a:pPr>
            <a:r>
              <a:rPr lang="en-US" sz="2600" dirty="0" smtClean="0"/>
              <a:t>Development of an </a:t>
            </a:r>
            <a:r>
              <a:rPr lang="en-US" sz="2600" dirty="0" err="1" smtClean="0">
                <a:solidFill>
                  <a:srgbClr val="FFFF00"/>
                </a:solidFill>
              </a:rPr>
              <a:t>ameloblastoma</a:t>
            </a:r>
            <a:r>
              <a:rPr lang="en-US" sz="2600" dirty="0" smtClean="0"/>
              <a:t> either from the lining epithelium or from rests of </a:t>
            </a:r>
            <a:r>
              <a:rPr lang="en-US" sz="2600" dirty="0" err="1" smtClean="0"/>
              <a:t>odontogenic</a:t>
            </a:r>
            <a:r>
              <a:rPr lang="en-US" sz="2600" dirty="0" smtClean="0"/>
              <a:t> epithelium in the wall of the cyst</a:t>
            </a:r>
          </a:p>
          <a:p>
            <a:pPr marL="514350" indent="-514350" algn="just">
              <a:buFont typeface="Arial" charset="0"/>
              <a:buAutoNum type="arabicPeriod"/>
            </a:pPr>
            <a:endParaRPr lang="en-US" sz="2600" dirty="0" smtClean="0"/>
          </a:p>
          <a:p>
            <a:pPr marL="514350" indent="-514350" algn="just">
              <a:buFont typeface="Arial" charset="0"/>
              <a:buAutoNum type="arabicPeriod"/>
            </a:pPr>
            <a:r>
              <a:rPr lang="en-US" sz="2600" dirty="0" smtClean="0"/>
              <a:t>Development of </a:t>
            </a:r>
            <a:r>
              <a:rPr lang="en-US" sz="2600" dirty="0" smtClean="0">
                <a:solidFill>
                  <a:srgbClr val="FFFF00"/>
                </a:solidFill>
              </a:rPr>
              <a:t>squamous cell carcinoma </a:t>
            </a:r>
            <a:r>
              <a:rPr lang="en-US" sz="2600" dirty="0" smtClean="0"/>
              <a:t>form the same two sources</a:t>
            </a:r>
          </a:p>
          <a:p>
            <a:pPr marL="514350" indent="-514350" algn="just">
              <a:buFont typeface="Arial" charset="0"/>
              <a:buAutoNum type="arabicPeriod"/>
            </a:pPr>
            <a:endParaRPr lang="en-US" sz="2600" dirty="0" smtClean="0"/>
          </a:p>
          <a:p>
            <a:pPr marL="514350" indent="-514350" algn="just">
              <a:buFont typeface="Arial" charset="0"/>
              <a:buAutoNum type="arabicPeriod"/>
            </a:pPr>
            <a:r>
              <a:rPr lang="en-US" sz="2600" dirty="0" smtClean="0"/>
              <a:t>Development of </a:t>
            </a:r>
            <a:r>
              <a:rPr lang="en-US" sz="2600" dirty="0" err="1" smtClean="0">
                <a:solidFill>
                  <a:srgbClr val="FFFF00"/>
                </a:solidFill>
              </a:rPr>
              <a:t>mucoepidermoid</a:t>
            </a:r>
            <a:r>
              <a:rPr lang="en-US" sz="2600" dirty="0" smtClean="0">
                <a:solidFill>
                  <a:srgbClr val="FFFF00"/>
                </a:solidFill>
              </a:rPr>
              <a:t> carcinoma </a:t>
            </a:r>
            <a:r>
              <a:rPr lang="en-US" sz="2600" dirty="0" smtClean="0"/>
              <a:t>form the lining epithelium of </a:t>
            </a:r>
            <a:r>
              <a:rPr lang="en-US" sz="2600" dirty="0" err="1" smtClean="0"/>
              <a:t>dentigerous</a:t>
            </a:r>
            <a:r>
              <a:rPr lang="en-US" sz="2600" dirty="0" smtClean="0"/>
              <a:t> cyst which contains mucous secreting cells or cells with this potential</a:t>
            </a:r>
          </a:p>
        </p:txBody>
      </p:sp>
    </p:spTree>
    <p:extLst>
      <p:ext uri="{BB962C8B-B14F-4D97-AF65-F5344CB8AC3E}">
        <p14:creationId xmlns="" xmlns:p14="http://schemas.microsoft.com/office/powerpoint/2010/main" val="3857558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81000" y="36786"/>
            <a:ext cx="8153400" cy="1143000"/>
          </a:xfrm>
        </p:spPr>
        <p:txBody>
          <a:bodyPr>
            <a:normAutofit fontScale="90000"/>
          </a:bodyPr>
          <a:lstStyle/>
          <a:p>
            <a:pPr algn="ctr"/>
            <a:r>
              <a:rPr lang="en-US" b="1" dirty="0" smtClean="0">
                <a:solidFill>
                  <a:srgbClr val="FF0000"/>
                </a:solidFill>
              </a:rPr>
              <a:t>VICKER AND GORLIN’S CRITERIA</a:t>
            </a:r>
          </a:p>
        </p:txBody>
      </p:sp>
      <p:sp>
        <p:nvSpPr>
          <p:cNvPr id="33795" name="Content Placeholder 2"/>
          <p:cNvSpPr>
            <a:spLocks noGrp="1"/>
          </p:cNvSpPr>
          <p:nvPr>
            <p:ph idx="1"/>
          </p:nvPr>
        </p:nvSpPr>
        <p:spPr>
          <a:xfrm>
            <a:off x="0" y="1524000"/>
            <a:ext cx="5715000" cy="5334000"/>
          </a:xfrm>
        </p:spPr>
        <p:txBody>
          <a:bodyPr>
            <a:normAutofit fontScale="92500" lnSpcReduction="20000"/>
          </a:bodyPr>
          <a:lstStyle/>
          <a:p>
            <a:pPr marL="514350" indent="-514350" algn="just">
              <a:buFont typeface="Arial" charset="0"/>
              <a:buAutoNum type="arabicPeriod"/>
            </a:pPr>
            <a:r>
              <a:rPr lang="en-US" sz="2800" dirty="0" err="1" smtClean="0"/>
              <a:t>Hyperchromatism</a:t>
            </a:r>
            <a:r>
              <a:rPr lang="en-US" sz="2800" dirty="0" smtClean="0"/>
              <a:t> of the basal cell nuclei</a:t>
            </a:r>
          </a:p>
          <a:p>
            <a:pPr marL="514350" indent="-514350" algn="just">
              <a:buFont typeface="Arial" charset="0"/>
              <a:buAutoNum type="arabicPeriod"/>
            </a:pPr>
            <a:endParaRPr lang="en-US" sz="2800" dirty="0" smtClean="0"/>
          </a:p>
          <a:p>
            <a:pPr marL="514350" indent="-514350" algn="just">
              <a:buFont typeface="Arial" charset="0"/>
              <a:buAutoNum type="arabicPeriod"/>
            </a:pPr>
            <a:r>
              <a:rPr lang="en-US" sz="2800" dirty="0" smtClean="0"/>
              <a:t>Palisading with polarization of the basal cells</a:t>
            </a:r>
          </a:p>
          <a:p>
            <a:pPr marL="514350" indent="-514350" algn="just">
              <a:buFont typeface="Arial" charset="0"/>
              <a:buAutoNum type="arabicPeriod"/>
            </a:pPr>
            <a:endParaRPr lang="en-US" sz="2800" dirty="0" smtClean="0"/>
          </a:p>
          <a:p>
            <a:pPr marL="514350" indent="-514350" algn="just">
              <a:buFont typeface="Arial" charset="0"/>
              <a:buAutoNum type="arabicPeriod"/>
            </a:pPr>
            <a:r>
              <a:rPr lang="en-US" sz="2800" dirty="0" smtClean="0"/>
              <a:t>Cytoplasmic vacuolization with  intercellular spacing in the lining epithelium </a:t>
            </a:r>
          </a:p>
          <a:p>
            <a:pPr marL="514350" indent="-514350" algn="just">
              <a:buFont typeface="Arial" charset="0"/>
              <a:buAutoNum type="arabicPeriod"/>
            </a:pPr>
            <a:endParaRPr lang="en-US" sz="2800" dirty="0" smtClean="0"/>
          </a:p>
          <a:p>
            <a:pPr marL="514350" indent="-514350" algn="just">
              <a:buFont typeface="Arial" charset="0"/>
              <a:buAutoNum type="arabicPeriod"/>
            </a:pPr>
            <a:r>
              <a:rPr lang="en-US" sz="2800" dirty="0" err="1" smtClean="0"/>
              <a:t>Cuboidal</a:t>
            </a:r>
            <a:r>
              <a:rPr lang="en-US" sz="2800" dirty="0" smtClean="0"/>
              <a:t> / columnar basal cells</a:t>
            </a:r>
          </a:p>
          <a:p>
            <a:pPr marL="514350" indent="-514350" algn="just">
              <a:buFont typeface="Arial" charset="0"/>
              <a:buAutoNum type="arabicPeriod"/>
            </a:pPr>
            <a:endParaRPr lang="en-US" sz="2800" dirty="0" smtClean="0"/>
          </a:p>
          <a:p>
            <a:pPr marL="514350" indent="-514350" algn="just">
              <a:buFont typeface="Arial" charset="0"/>
              <a:buAutoNum type="arabicPeriod"/>
            </a:pPr>
            <a:r>
              <a:rPr lang="en-US" sz="2800" dirty="0" err="1" smtClean="0"/>
              <a:t>Subepithelial</a:t>
            </a:r>
            <a:r>
              <a:rPr lang="en-US" sz="2800" dirty="0" smtClean="0"/>
              <a:t> </a:t>
            </a:r>
            <a:r>
              <a:rPr lang="en-US" sz="2800" dirty="0" err="1" smtClean="0"/>
              <a:t>Hyelinization</a:t>
            </a:r>
            <a:r>
              <a:rPr lang="en-US" sz="2600" dirty="0" smtClean="0"/>
              <a:t>. </a:t>
            </a:r>
          </a:p>
        </p:txBody>
      </p:sp>
      <p:pic>
        <p:nvPicPr>
          <p:cNvPr id="180228" name="Picture 4" descr="C:\Documents and Settings\Dr. Pushpak Shah\Desktop\DSC03803.JPG"/>
          <p:cNvPicPr>
            <a:picLocks noChangeAspect="1" noChangeArrowheads="1"/>
          </p:cNvPicPr>
          <p:nvPr/>
        </p:nvPicPr>
        <p:blipFill rotWithShape="1">
          <a:blip r:embed="rId3"/>
          <a:srcRect t="24036"/>
          <a:stretch/>
        </p:blipFill>
        <p:spPr bwMode="auto">
          <a:xfrm>
            <a:off x="5943600" y="1981200"/>
            <a:ext cx="30480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0229" name="Picture 5"/>
          <p:cNvPicPr>
            <a:picLocks noChangeAspect="1" noChangeArrowheads="1"/>
          </p:cNvPicPr>
          <p:nvPr/>
        </p:nvPicPr>
        <p:blipFill>
          <a:blip r:embed="rId4"/>
          <a:srcRect/>
          <a:stretch>
            <a:fillRect/>
          </a:stretch>
        </p:blipFill>
        <p:spPr bwMode="auto">
          <a:xfrm>
            <a:off x="5943600" y="4419600"/>
            <a:ext cx="3048000" cy="2286000"/>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Tree>
    <p:extLst>
      <p:ext uri="{BB962C8B-B14F-4D97-AF65-F5344CB8AC3E}">
        <p14:creationId xmlns="" xmlns:p14="http://schemas.microsoft.com/office/powerpoint/2010/main" val="22629745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304800" y="228600"/>
            <a:ext cx="7924800" cy="4114800"/>
          </a:xfrm>
        </p:spPr>
        <p:txBody>
          <a:bodyPr/>
          <a:lstStyle/>
          <a:p>
            <a:pPr algn="just"/>
            <a:r>
              <a:rPr lang="en-US" sz="2600" dirty="0" smtClean="0"/>
              <a:t>Presence of sprouting or budding and protruding of epithelial islands from the lining epithelium has been claimed to be evidence of neoplastic transformation.</a:t>
            </a:r>
          </a:p>
          <a:p>
            <a:pPr algn="just"/>
            <a:endParaRPr lang="en-US" sz="2600" dirty="0" smtClean="0"/>
          </a:p>
          <a:p>
            <a:pPr algn="just"/>
            <a:r>
              <a:rPr lang="en-US" sz="2600" dirty="0" smtClean="0">
                <a:solidFill>
                  <a:srgbClr val="FF0000"/>
                </a:solidFill>
              </a:rPr>
              <a:t>Squamous metaplasia </a:t>
            </a:r>
            <a:r>
              <a:rPr lang="en-US" sz="2600" dirty="0" smtClean="0"/>
              <a:t>in long standing cyst lining appear to precede the development of carcinomatous change.</a:t>
            </a:r>
          </a:p>
        </p:txBody>
      </p:sp>
      <p:pic>
        <p:nvPicPr>
          <p:cNvPr id="614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267200" y="3313028"/>
            <a:ext cx="4495800" cy="3355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38446014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8153400" cy="1154097"/>
          </a:xfrm>
        </p:spPr>
        <p:txBody>
          <a:bodyPr>
            <a:normAutofit fontScale="90000"/>
          </a:bodyPr>
          <a:lstStyle/>
          <a:p>
            <a:r>
              <a:rPr lang="en-US" dirty="0" err="1" smtClean="0">
                <a:solidFill>
                  <a:srgbClr val="FFFF00"/>
                </a:solidFill>
              </a:rPr>
              <a:t>Dentigerous</a:t>
            </a:r>
            <a:r>
              <a:rPr lang="en-US" dirty="0" smtClean="0">
                <a:solidFill>
                  <a:srgbClr val="FFFF00"/>
                </a:solidFill>
              </a:rPr>
              <a:t> cyst and </a:t>
            </a:r>
            <a:r>
              <a:rPr lang="en-US" dirty="0" err="1" smtClean="0">
                <a:solidFill>
                  <a:srgbClr val="FFFF00"/>
                </a:solidFill>
              </a:rPr>
              <a:t>mucoepidermoid</a:t>
            </a:r>
            <a:r>
              <a:rPr lang="en-US" dirty="0" smtClean="0">
                <a:solidFill>
                  <a:srgbClr val="FFFF00"/>
                </a:solidFill>
              </a:rPr>
              <a:t> carcinoma</a:t>
            </a:r>
            <a:endParaRPr lang="en-US" dirty="0">
              <a:solidFill>
                <a:srgbClr val="FFFF00"/>
              </a:solidFill>
            </a:endParaRPr>
          </a:p>
        </p:txBody>
      </p:sp>
      <p:sp>
        <p:nvSpPr>
          <p:cNvPr id="3" name="Content Placeholder 2"/>
          <p:cNvSpPr>
            <a:spLocks noGrp="1"/>
          </p:cNvSpPr>
          <p:nvPr>
            <p:ph idx="1"/>
          </p:nvPr>
        </p:nvSpPr>
        <p:spPr>
          <a:xfrm>
            <a:off x="381000" y="1752601"/>
            <a:ext cx="8153400" cy="4419600"/>
          </a:xfrm>
        </p:spPr>
        <p:txBody>
          <a:bodyPr>
            <a:normAutofit lnSpcReduction="10000"/>
          </a:bodyPr>
          <a:lstStyle/>
          <a:p>
            <a:pPr algn="just"/>
            <a:r>
              <a:rPr lang="en-US" sz="2400" dirty="0" smtClean="0"/>
              <a:t>Several sources have been proposed for central MEC:</a:t>
            </a:r>
          </a:p>
          <a:p>
            <a:pPr marL="45720" indent="0" algn="just">
              <a:buNone/>
            </a:pPr>
            <a:endParaRPr lang="en-US" sz="2400" dirty="0" smtClean="0"/>
          </a:p>
          <a:p>
            <a:pPr marL="502920" indent="-457200" algn="just">
              <a:buFont typeface="+mj-lt"/>
              <a:buAutoNum type="arabicPeriod"/>
            </a:pPr>
            <a:r>
              <a:rPr lang="en-US" sz="2400" u="sng" dirty="0" smtClean="0"/>
              <a:t>Mucous metaplasia of </a:t>
            </a:r>
            <a:r>
              <a:rPr lang="en-US" sz="2400" u="sng" dirty="0" err="1" smtClean="0"/>
              <a:t>odontogenic</a:t>
            </a:r>
            <a:r>
              <a:rPr lang="en-US" sz="2400" u="sng" dirty="0" smtClean="0"/>
              <a:t> cyst epithelium.</a:t>
            </a:r>
          </a:p>
          <a:p>
            <a:pPr marL="502920" indent="-457200" algn="just">
              <a:buFont typeface="+mj-lt"/>
              <a:buAutoNum type="arabicPeriod"/>
            </a:pPr>
            <a:endParaRPr lang="en-US" sz="2400" u="sng" dirty="0"/>
          </a:p>
          <a:p>
            <a:pPr marL="502920" indent="-457200" algn="just">
              <a:buFont typeface="+mj-lt"/>
              <a:buAutoNum type="arabicPeriod"/>
            </a:pPr>
            <a:r>
              <a:rPr lang="en-US" sz="2400" dirty="0" smtClean="0"/>
              <a:t>Entrapment of salivary tissues from submandibular, sublingual or minor salivary glands from </a:t>
            </a:r>
            <a:r>
              <a:rPr lang="en-US" sz="2400" dirty="0" err="1" smtClean="0"/>
              <a:t>retromolar</a:t>
            </a:r>
            <a:r>
              <a:rPr lang="en-US" sz="2400" dirty="0" smtClean="0"/>
              <a:t> area.</a:t>
            </a:r>
          </a:p>
          <a:p>
            <a:pPr marL="502920" indent="-457200" algn="just">
              <a:buFont typeface="+mj-lt"/>
              <a:buAutoNum type="arabicPeriod"/>
            </a:pPr>
            <a:endParaRPr lang="en-US" sz="2400" dirty="0"/>
          </a:p>
          <a:p>
            <a:pPr marL="502920" indent="-457200" algn="just">
              <a:buFont typeface="+mj-lt"/>
              <a:buAutoNum type="arabicPeriod"/>
            </a:pPr>
            <a:r>
              <a:rPr lang="en-US" sz="2400" dirty="0" smtClean="0"/>
              <a:t>Maxillary sinus epithelium.</a:t>
            </a:r>
          </a:p>
          <a:p>
            <a:pPr marL="502920" indent="-457200" algn="just">
              <a:buFont typeface="+mj-lt"/>
              <a:buAutoNum type="arabicPeriod"/>
            </a:pPr>
            <a:endParaRPr lang="en-US" sz="2400" dirty="0"/>
          </a:p>
          <a:p>
            <a:pPr marL="502920" indent="-457200" algn="just">
              <a:buFont typeface="+mj-lt"/>
              <a:buAutoNum type="arabicPeriod"/>
            </a:pPr>
            <a:r>
              <a:rPr lang="en-US" sz="2400" dirty="0" smtClean="0"/>
              <a:t>Iatrogenic entrapment of minor salivary glands</a:t>
            </a:r>
            <a:endParaRPr lang="en-US" sz="2400" dirty="0"/>
          </a:p>
        </p:txBody>
      </p:sp>
      <p:sp>
        <p:nvSpPr>
          <p:cNvPr id="4" name="TextBox 3"/>
          <p:cNvSpPr txBox="1"/>
          <p:nvPr/>
        </p:nvSpPr>
        <p:spPr>
          <a:xfrm>
            <a:off x="457200" y="6172200"/>
            <a:ext cx="80772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i="1" dirty="0" smtClean="0"/>
              <a:t>Reference: Neoplasms associated with </a:t>
            </a:r>
            <a:r>
              <a:rPr lang="en-US" i="1" dirty="0" err="1" smtClean="0"/>
              <a:t>odontogenic</a:t>
            </a:r>
            <a:r>
              <a:rPr lang="en-US" i="1" dirty="0" smtClean="0"/>
              <a:t> cysts K.M.K </a:t>
            </a:r>
            <a:r>
              <a:rPr lang="en-US" i="1" dirty="0" err="1" smtClean="0"/>
              <a:t>Masthan</a:t>
            </a:r>
            <a:r>
              <a:rPr lang="en-US" i="1" dirty="0" smtClean="0"/>
              <a:t> </a:t>
            </a:r>
          </a:p>
          <a:p>
            <a:pPr algn="ctr"/>
            <a:r>
              <a:rPr lang="en-US" i="1" dirty="0" smtClean="0"/>
              <a:t>journal of Dentistry and Oral hygiene 2011, vol-3(10)</a:t>
            </a:r>
            <a:endParaRPr lang="en-US" i="1" dirty="0"/>
          </a:p>
        </p:txBody>
      </p:sp>
    </p:spTree>
    <p:extLst>
      <p:ext uri="{BB962C8B-B14F-4D97-AF65-F5344CB8AC3E}">
        <p14:creationId xmlns="" xmlns:p14="http://schemas.microsoft.com/office/powerpoint/2010/main" val="42283354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838200" y="634079"/>
            <a:ext cx="3276600" cy="1154097"/>
          </a:xfrm>
        </p:spPr>
        <p:txBody>
          <a:bodyPr/>
          <a:lstStyle/>
          <a:p>
            <a:pPr eaLnBrk="1" hangingPunct="1"/>
            <a:r>
              <a:rPr lang="en-US" dirty="0" smtClean="0">
                <a:solidFill>
                  <a:srgbClr val="FF0000"/>
                </a:solidFill>
              </a:rPr>
              <a:t>DEFINITION</a:t>
            </a:r>
          </a:p>
        </p:txBody>
      </p:sp>
      <p:sp>
        <p:nvSpPr>
          <p:cNvPr id="6147" name="Content Placeholder 2"/>
          <p:cNvSpPr>
            <a:spLocks noGrp="1"/>
          </p:cNvSpPr>
          <p:nvPr>
            <p:ph idx="1"/>
          </p:nvPr>
        </p:nvSpPr>
        <p:spPr>
          <a:xfrm>
            <a:off x="152400" y="2819400"/>
            <a:ext cx="8382000" cy="2840799"/>
          </a:xfrm>
        </p:spPr>
        <p:txBody>
          <a:bodyPr>
            <a:noAutofit/>
          </a:bodyPr>
          <a:lstStyle/>
          <a:p>
            <a:pPr algn="just" eaLnBrk="1" hangingPunct="1"/>
            <a:r>
              <a:rPr lang="en-US" sz="2600" dirty="0" smtClean="0"/>
              <a:t>Cyst is an epithelial lined sac filled with fluid or semifluid material. ( </a:t>
            </a:r>
            <a:r>
              <a:rPr lang="en-US" sz="2600" dirty="0" err="1" smtClean="0">
                <a:solidFill>
                  <a:srgbClr val="FFFF00"/>
                </a:solidFill>
              </a:rPr>
              <a:t>Killey</a:t>
            </a:r>
            <a:r>
              <a:rPr lang="en-US" sz="2600" dirty="0" smtClean="0">
                <a:solidFill>
                  <a:srgbClr val="FFFF00"/>
                </a:solidFill>
              </a:rPr>
              <a:t> and Kay 1966</a:t>
            </a:r>
            <a:r>
              <a:rPr lang="en-US" sz="2600" dirty="0" smtClean="0"/>
              <a:t>)</a:t>
            </a:r>
          </a:p>
          <a:p>
            <a:pPr algn="just" eaLnBrk="1" hangingPunct="1"/>
            <a:endParaRPr lang="en-US" sz="2600" dirty="0"/>
          </a:p>
          <a:p>
            <a:pPr algn="just"/>
            <a:r>
              <a:rPr lang="en-US" sz="2600" dirty="0" smtClean="0"/>
              <a:t>A cyst is a pathological cavity having fluid, semifluid or gaseous contents and which is not created by the accumulation of pus, which may or may not be lined </a:t>
            </a:r>
            <a:r>
              <a:rPr lang="en-US" sz="2600" dirty="0"/>
              <a:t>by </a:t>
            </a:r>
            <a:r>
              <a:rPr lang="en-US" sz="2600" dirty="0" smtClean="0"/>
              <a:t>epithelium. (</a:t>
            </a:r>
            <a:r>
              <a:rPr lang="en-US" sz="2600" dirty="0" smtClean="0">
                <a:solidFill>
                  <a:srgbClr val="FFFF00"/>
                </a:solidFill>
              </a:rPr>
              <a:t>Kramer, 1974</a:t>
            </a:r>
            <a:r>
              <a:rPr lang="en-US" sz="2600" dirty="0" smtClean="0"/>
              <a:t>).</a:t>
            </a:r>
          </a:p>
          <a:p>
            <a:pPr eaLnBrk="1" hangingPunct="1"/>
            <a:endParaRPr lang="en-US" sz="2600" dirty="0" smtClean="0"/>
          </a:p>
          <a:p>
            <a:pPr eaLnBrk="1" hangingPunct="1"/>
            <a:endParaRPr lang="en-US" sz="2600" dirty="0" smtClean="0"/>
          </a:p>
        </p:txBody>
      </p:sp>
      <p:pic>
        <p:nvPicPr>
          <p:cNvPr id="4" name="Picture 5" descr="3880527f2"/>
          <p:cNvPicPr>
            <a:picLocks noChangeAspect="1" noChangeArrowheads="1"/>
          </p:cNvPicPr>
          <p:nvPr/>
        </p:nvPicPr>
        <p:blipFill>
          <a:blip r:embed="rId3"/>
          <a:srcRect r="50937"/>
          <a:stretch>
            <a:fillRect/>
          </a:stretch>
        </p:blipFill>
        <p:spPr bwMode="auto">
          <a:xfrm>
            <a:off x="5715000" y="152400"/>
            <a:ext cx="3315170" cy="2180518"/>
          </a:xfrm>
          <a:prstGeom prst="rect">
            <a:avLst/>
          </a:prstGeom>
          <a:ln>
            <a:noFill/>
          </a:ln>
          <a:effectLst>
            <a:softEdge rad="112500"/>
          </a:effectLst>
        </p:spPr>
      </p:pic>
    </p:spTree>
    <p:extLst>
      <p:ext uri="{BB962C8B-B14F-4D97-AF65-F5344CB8AC3E}">
        <p14:creationId xmlns="" xmlns:p14="http://schemas.microsoft.com/office/powerpoint/2010/main" val="11673128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315200" cy="1154097"/>
          </a:xfrm>
        </p:spPr>
        <p:txBody>
          <a:bodyPr>
            <a:normAutofit fontScale="90000"/>
          </a:bodyPr>
          <a:lstStyle/>
          <a:p>
            <a:r>
              <a:rPr lang="en-US" dirty="0">
                <a:solidFill>
                  <a:srgbClr val="FFFF00"/>
                </a:solidFill>
                <a:cs typeface="Times New Roman" pitchFamily="18" charset="0"/>
              </a:rPr>
              <a:t/>
            </a:r>
            <a:br>
              <a:rPr lang="en-US" dirty="0">
                <a:solidFill>
                  <a:srgbClr val="FFFF00"/>
                </a:solidFill>
                <a:cs typeface="Times New Roman" pitchFamily="18" charset="0"/>
              </a:rPr>
            </a:br>
            <a:r>
              <a:rPr lang="en-US" dirty="0">
                <a:solidFill>
                  <a:srgbClr val="FFFF00"/>
                </a:solidFill>
                <a:cs typeface="Times New Roman" pitchFamily="18" charset="0"/>
              </a:rPr>
              <a:t/>
            </a:r>
            <a:br>
              <a:rPr lang="en-US" dirty="0">
                <a:solidFill>
                  <a:srgbClr val="FFFF00"/>
                </a:solidFill>
                <a:cs typeface="Times New Roman" pitchFamily="18" charset="0"/>
              </a:rPr>
            </a:br>
            <a:r>
              <a:rPr lang="en-US" dirty="0">
                <a:solidFill>
                  <a:srgbClr val="FFFF00"/>
                </a:solidFill>
                <a:cs typeface="Times New Roman" pitchFamily="18" charset="0"/>
              </a:rPr>
              <a:t>EXAMINING THE CYSTIC FLUID</a:t>
            </a:r>
            <a:br>
              <a:rPr lang="en-US" dirty="0">
                <a:solidFill>
                  <a:srgbClr val="FFFF00"/>
                </a:solidFill>
                <a:cs typeface="Times New Roman" pitchFamily="18" charset="0"/>
              </a:rPr>
            </a:br>
            <a:endParaRPr lang="en-US" dirty="0"/>
          </a:p>
        </p:txBody>
      </p:sp>
      <p:sp>
        <p:nvSpPr>
          <p:cNvPr id="3" name="Content Placeholder 2"/>
          <p:cNvSpPr>
            <a:spLocks noGrp="1"/>
          </p:cNvSpPr>
          <p:nvPr>
            <p:ph idx="1"/>
          </p:nvPr>
        </p:nvSpPr>
        <p:spPr>
          <a:xfrm>
            <a:off x="533400" y="1752601"/>
            <a:ext cx="7696200" cy="4556760"/>
          </a:xfrm>
        </p:spPr>
        <p:txBody>
          <a:bodyPr>
            <a:normAutofit/>
          </a:bodyPr>
          <a:lstStyle/>
          <a:p>
            <a:r>
              <a:rPr lang="en-US" sz="2800" dirty="0" smtClean="0">
                <a:cs typeface="Times New Roman" pitchFamily="18" charset="0"/>
              </a:rPr>
              <a:t>Cystic fluid: Pale, straw colored fluid</a:t>
            </a:r>
          </a:p>
          <a:p>
            <a:endParaRPr lang="en-US" sz="2800" dirty="0">
              <a:cs typeface="Times New Roman" pitchFamily="18" charset="0"/>
            </a:endParaRPr>
          </a:p>
          <a:p>
            <a:r>
              <a:rPr lang="en-US" sz="2800" dirty="0" smtClean="0">
                <a:cs typeface="Times New Roman" pitchFamily="18" charset="0"/>
              </a:rPr>
              <a:t>Thin, watery in consistency</a:t>
            </a:r>
          </a:p>
          <a:p>
            <a:endParaRPr lang="en-US" sz="2800" dirty="0">
              <a:cs typeface="Times New Roman" pitchFamily="18" charset="0"/>
            </a:endParaRPr>
          </a:p>
          <a:p>
            <a:r>
              <a:rPr lang="en-US" sz="2800" dirty="0" smtClean="0">
                <a:cs typeface="Times New Roman" pitchFamily="18" charset="0"/>
              </a:rPr>
              <a:t>Soluble </a:t>
            </a:r>
            <a:r>
              <a:rPr lang="en-US" sz="2800" dirty="0">
                <a:cs typeface="Times New Roman" pitchFamily="18" charset="0"/>
              </a:rPr>
              <a:t>protein levels in </a:t>
            </a:r>
            <a:r>
              <a:rPr lang="en-US" sz="2800" dirty="0" smtClean="0">
                <a:cs typeface="Times New Roman" pitchFamily="18" charset="0"/>
              </a:rPr>
              <a:t>DC</a:t>
            </a:r>
            <a:r>
              <a:rPr lang="en-US" sz="2800" dirty="0">
                <a:cs typeface="Times New Roman" pitchFamily="18" charset="0"/>
              </a:rPr>
              <a:t>: </a:t>
            </a:r>
            <a:r>
              <a:rPr lang="en-US" sz="2800" dirty="0" smtClean="0">
                <a:solidFill>
                  <a:srgbClr val="FFFF00"/>
                </a:solidFill>
                <a:cs typeface="Times New Roman" pitchFamily="18" charset="0"/>
              </a:rPr>
              <a:t>6.75gm/dl (</a:t>
            </a:r>
            <a:r>
              <a:rPr lang="en-US" sz="2800" dirty="0" err="1" smtClean="0">
                <a:solidFill>
                  <a:srgbClr val="FFFF00"/>
                </a:solidFill>
                <a:cs typeface="Times New Roman" pitchFamily="18" charset="0"/>
              </a:rPr>
              <a:t>Skaug</a:t>
            </a:r>
            <a:r>
              <a:rPr lang="en-US" sz="2800" dirty="0" smtClean="0">
                <a:solidFill>
                  <a:srgbClr val="FFFF00"/>
                </a:solidFill>
                <a:cs typeface="Times New Roman" pitchFamily="18" charset="0"/>
              </a:rPr>
              <a:t>- 1973)</a:t>
            </a:r>
          </a:p>
          <a:p>
            <a:pPr marL="45720" indent="0">
              <a:buNone/>
            </a:pPr>
            <a:r>
              <a:rPr lang="en-US" sz="2800" dirty="0">
                <a:cs typeface="Times New Roman" pitchFamily="18" charset="0"/>
              </a:rPr>
              <a:t/>
            </a:r>
            <a:br>
              <a:rPr lang="en-US" sz="2800" dirty="0">
                <a:cs typeface="Times New Roman" pitchFamily="18" charset="0"/>
              </a:rPr>
            </a:br>
            <a:endParaRPr lang="en-US" sz="2800" dirty="0"/>
          </a:p>
        </p:txBody>
      </p:sp>
    </p:spTree>
    <p:extLst>
      <p:ext uri="{BB962C8B-B14F-4D97-AF65-F5344CB8AC3E}">
        <p14:creationId xmlns="" xmlns:p14="http://schemas.microsoft.com/office/powerpoint/2010/main" val="7794430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304800" y="152400"/>
            <a:ext cx="7315200" cy="1154097"/>
          </a:xfrm>
        </p:spPr>
        <p:txBody>
          <a:bodyPr/>
          <a:lstStyle/>
          <a:p>
            <a:r>
              <a:rPr lang="en-US" b="1" dirty="0" smtClean="0">
                <a:solidFill>
                  <a:srgbClr val="FF0000"/>
                </a:solidFill>
              </a:rPr>
              <a:t>ERUPTION CYST</a:t>
            </a:r>
          </a:p>
        </p:txBody>
      </p:sp>
      <p:sp>
        <p:nvSpPr>
          <p:cNvPr id="39939" name="Content Placeholder 2"/>
          <p:cNvSpPr>
            <a:spLocks noGrp="1"/>
          </p:cNvSpPr>
          <p:nvPr>
            <p:ph sz="quarter" idx="13"/>
          </p:nvPr>
        </p:nvSpPr>
        <p:spPr>
          <a:xfrm>
            <a:off x="152400" y="1531278"/>
            <a:ext cx="4953000" cy="5030788"/>
          </a:xfrm>
        </p:spPr>
        <p:txBody>
          <a:bodyPr>
            <a:normAutofit/>
          </a:bodyPr>
          <a:lstStyle/>
          <a:p>
            <a:pPr algn="just"/>
            <a:r>
              <a:rPr lang="en-US" sz="2600" dirty="0" smtClean="0"/>
              <a:t>Defined as a </a:t>
            </a:r>
            <a:r>
              <a:rPr lang="en-US" sz="2600" dirty="0" err="1" smtClean="0"/>
              <a:t>odontogenic</a:t>
            </a:r>
            <a:r>
              <a:rPr lang="en-US" sz="2600" dirty="0" smtClean="0"/>
              <a:t> cyst with histologic features of a </a:t>
            </a:r>
            <a:r>
              <a:rPr lang="en-US" sz="2600" dirty="0" err="1" smtClean="0"/>
              <a:t>dentigerous</a:t>
            </a:r>
            <a:r>
              <a:rPr lang="en-US" sz="2600" dirty="0" smtClean="0"/>
              <a:t> cyst, that surrounds the crown of a tooth that has </a:t>
            </a:r>
            <a:r>
              <a:rPr lang="en-US" sz="2600" dirty="0" smtClean="0">
                <a:solidFill>
                  <a:srgbClr val="FFFF00"/>
                </a:solidFill>
              </a:rPr>
              <a:t>erupted through the bone but not soft tissue </a:t>
            </a:r>
            <a:r>
              <a:rPr lang="en-US" sz="2600" dirty="0" smtClean="0"/>
              <a:t>and is clinically visible as a soft fluctuant mass on the alveolar ridges.</a:t>
            </a:r>
          </a:p>
        </p:txBody>
      </p:sp>
      <p:pic>
        <p:nvPicPr>
          <p:cNvPr id="33794" name="Picture 2"/>
          <p:cNvPicPr>
            <a:picLocks noGrp="1" noChangeAspect="1" noChangeArrowheads="1"/>
          </p:cNvPicPr>
          <p:nvPr>
            <p:ph sz="quarter" idx="14"/>
          </p:nvPr>
        </p:nvPicPr>
        <p:blipFill>
          <a:blip r:embed="rId2"/>
          <a:stretch>
            <a:fillRect/>
          </a:stretch>
        </p:blipFill>
        <p:spPr>
          <a:xfrm>
            <a:off x="5367882" y="3352800"/>
            <a:ext cx="3719762" cy="3145630"/>
          </a:xfrm>
          <a:ln w="38100" cap="sq">
            <a:solidFill>
              <a:srgbClr val="000000"/>
            </a:solidFill>
          </a:ln>
          <a:effectLst>
            <a:outerShdw blurRad="50800" dist="38100" dir="2700000" algn="tl" rotWithShape="0">
              <a:srgbClr val="000000">
                <a:alpha val="43000"/>
              </a:srgbClr>
            </a:outerShdw>
          </a:effectLst>
        </p:spPr>
      </p:pic>
      <p:cxnSp>
        <p:nvCxnSpPr>
          <p:cNvPr id="39941" name="Straight Arrow Connector 6"/>
          <p:cNvCxnSpPr>
            <a:cxnSpLocks noChangeShapeType="1"/>
          </p:cNvCxnSpPr>
          <p:nvPr/>
        </p:nvCxnSpPr>
        <p:spPr bwMode="auto">
          <a:xfrm rot="10800000" flipV="1">
            <a:off x="6934199" y="4038600"/>
            <a:ext cx="381000" cy="304800"/>
          </a:xfrm>
          <a:prstGeom prst="straightConnector1">
            <a:avLst/>
          </a:prstGeom>
          <a:noFill/>
          <a:ln w="28575" algn="ctr">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39942" name="Straight Arrow Connector 7"/>
          <p:cNvCxnSpPr>
            <a:cxnSpLocks noChangeShapeType="1"/>
          </p:cNvCxnSpPr>
          <p:nvPr/>
        </p:nvCxnSpPr>
        <p:spPr bwMode="auto">
          <a:xfrm flipH="1" flipV="1">
            <a:off x="6934198" y="4876800"/>
            <a:ext cx="381001" cy="371957"/>
          </a:xfrm>
          <a:prstGeom prst="straightConnector1">
            <a:avLst/>
          </a:prstGeom>
          <a:noFill/>
          <a:ln w="28575" algn="ctr">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39943" name="Straight Arrow Connector 9"/>
          <p:cNvCxnSpPr>
            <a:cxnSpLocks noChangeShapeType="1"/>
          </p:cNvCxnSpPr>
          <p:nvPr/>
        </p:nvCxnSpPr>
        <p:spPr bwMode="auto">
          <a:xfrm rot="16200000" flipV="1">
            <a:off x="6400800" y="5401158"/>
            <a:ext cx="381000" cy="76200"/>
          </a:xfrm>
          <a:prstGeom prst="straightConnector1">
            <a:avLst/>
          </a:prstGeom>
          <a:noFill/>
          <a:ln w="28575" algn="ctr">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39944" name="Straight Arrow Connector 11"/>
          <p:cNvCxnSpPr>
            <a:cxnSpLocks noChangeShapeType="1"/>
          </p:cNvCxnSpPr>
          <p:nvPr/>
        </p:nvCxnSpPr>
        <p:spPr bwMode="auto">
          <a:xfrm rot="5400000" flipH="1" flipV="1">
            <a:off x="5905500" y="5295900"/>
            <a:ext cx="381000" cy="0"/>
          </a:xfrm>
          <a:prstGeom prst="straightConnector1">
            <a:avLst/>
          </a:prstGeom>
          <a:noFill/>
          <a:ln w="28575" algn="ctr">
            <a:solidFill>
              <a:schemeClr val="tx1"/>
            </a:solidFill>
            <a:round/>
            <a:headEnd/>
            <a:tailEnd type="arrow" w="med" len="med"/>
          </a:ln>
          <a:extLst>
            <a:ext uri="{909E8E84-426E-40DD-AFC4-6F175D3DCCD1}">
              <a14:hiddenFill xmlns="" xmlns:a14="http://schemas.microsoft.com/office/drawing/2010/main">
                <a:noFill/>
              </a14:hiddenFill>
            </a:ext>
          </a:extLst>
        </p:spPr>
      </p:cxnSp>
      <p:pic>
        <p:nvPicPr>
          <p:cNvPr id="18441" name="Picture 9"/>
          <p:cNvPicPr>
            <a:picLocks noChangeAspect="1" noChangeArrowheads="1"/>
          </p:cNvPicPr>
          <p:nvPr/>
        </p:nvPicPr>
        <p:blipFill>
          <a:blip r:embed="rId3"/>
          <a:srcRect/>
          <a:stretch>
            <a:fillRect/>
          </a:stretch>
        </p:blipFill>
        <p:spPr bwMode="auto">
          <a:xfrm>
            <a:off x="5367882" y="262759"/>
            <a:ext cx="3697288" cy="2937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649499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sz="quarter" idx="13"/>
          </p:nvPr>
        </p:nvSpPr>
        <p:spPr>
          <a:xfrm>
            <a:off x="238584" y="533400"/>
            <a:ext cx="7316787" cy="5715000"/>
          </a:xfrm>
        </p:spPr>
        <p:txBody>
          <a:bodyPr>
            <a:normAutofit/>
          </a:bodyPr>
          <a:lstStyle/>
          <a:p>
            <a:pPr algn="just"/>
            <a:r>
              <a:rPr lang="en-US" sz="2400" dirty="0" smtClean="0"/>
              <a:t>It is a </a:t>
            </a:r>
            <a:r>
              <a:rPr lang="en-US" sz="2400" dirty="0" err="1" smtClean="0"/>
              <a:t>dentigerous</a:t>
            </a:r>
            <a:r>
              <a:rPr lang="en-US" sz="2400" dirty="0" smtClean="0"/>
              <a:t> cyst </a:t>
            </a:r>
            <a:r>
              <a:rPr lang="en-US" sz="2400" dirty="0" err="1" smtClean="0"/>
              <a:t>occuring</a:t>
            </a:r>
            <a:r>
              <a:rPr lang="en-US" sz="2400" dirty="0" smtClean="0"/>
              <a:t> in soft tissues (</a:t>
            </a:r>
            <a:r>
              <a:rPr lang="en-US" sz="2400" dirty="0" smtClean="0">
                <a:solidFill>
                  <a:srgbClr val="FF0000"/>
                </a:solidFill>
              </a:rPr>
              <a:t>Shear</a:t>
            </a:r>
            <a:r>
              <a:rPr lang="en-US" sz="2400" dirty="0" smtClean="0"/>
              <a:t>) </a:t>
            </a:r>
          </a:p>
          <a:p>
            <a:pPr algn="just"/>
            <a:endParaRPr lang="en-US" sz="2400" dirty="0" smtClean="0"/>
          </a:p>
          <a:p>
            <a:pPr algn="just"/>
            <a:r>
              <a:rPr lang="en-US" sz="2400" dirty="0" smtClean="0"/>
              <a:t>The eruption cyst occurs when a tooth is impeded in its soft tissue overlying the bone</a:t>
            </a:r>
          </a:p>
          <a:p>
            <a:pPr algn="just"/>
            <a:endParaRPr lang="en-US" sz="2400" dirty="0" smtClean="0"/>
          </a:p>
          <a:p>
            <a:pPr algn="just"/>
            <a:r>
              <a:rPr lang="en-US" sz="2400" dirty="0" smtClean="0"/>
              <a:t>Pathogenesis is similar to </a:t>
            </a:r>
            <a:r>
              <a:rPr lang="en-US" sz="2400" dirty="0" err="1" smtClean="0"/>
              <a:t>dentigerous</a:t>
            </a:r>
            <a:r>
              <a:rPr lang="en-US" sz="2400" dirty="0" smtClean="0"/>
              <a:t> cyst</a:t>
            </a:r>
          </a:p>
        </p:txBody>
      </p:sp>
      <p:pic>
        <p:nvPicPr>
          <p:cNvPr id="4" name="Picture 11" descr="eruptioncyst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76801" y="3590596"/>
            <a:ext cx="3124200" cy="3040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srcRect l="6250" t="4921" r="7075" b="4035"/>
          <a:stretch>
            <a:fillRect/>
          </a:stretch>
        </p:blipFill>
        <p:spPr bwMode="auto">
          <a:xfrm>
            <a:off x="1371600" y="3590596"/>
            <a:ext cx="3240000" cy="3040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6384886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52400" y="152400"/>
            <a:ext cx="7315200" cy="1154097"/>
          </a:xfrm>
        </p:spPr>
        <p:txBody>
          <a:bodyPr/>
          <a:lstStyle/>
          <a:p>
            <a:r>
              <a:rPr lang="en-US" b="1" dirty="0" smtClean="0">
                <a:solidFill>
                  <a:srgbClr val="FF0000"/>
                </a:solidFill>
              </a:rPr>
              <a:t>CLINICAL FEATURES</a:t>
            </a:r>
          </a:p>
        </p:txBody>
      </p:sp>
      <p:sp>
        <p:nvSpPr>
          <p:cNvPr id="41987" name="Content Placeholder 2"/>
          <p:cNvSpPr>
            <a:spLocks noGrp="1"/>
          </p:cNvSpPr>
          <p:nvPr>
            <p:ph sz="quarter" idx="13"/>
          </p:nvPr>
        </p:nvSpPr>
        <p:spPr>
          <a:xfrm>
            <a:off x="152400" y="1524000"/>
            <a:ext cx="8991600" cy="5257800"/>
          </a:xfrm>
        </p:spPr>
        <p:txBody>
          <a:bodyPr>
            <a:normAutofit/>
          </a:bodyPr>
          <a:lstStyle/>
          <a:p>
            <a:r>
              <a:rPr lang="en-US" sz="2400" dirty="0" smtClean="0"/>
              <a:t>Occurs more frequently clinically, as they rupture and are not submitted for histological examination</a:t>
            </a:r>
          </a:p>
          <a:p>
            <a:endParaRPr lang="en-US" sz="2400" dirty="0" smtClean="0"/>
          </a:p>
          <a:p>
            <a:r>
              <a:rPr lang="en-US" sz="2400" dirty="0" smtClean="0"/>
              <a:t>More common in children, but can occur in adults</a:t>
            </a:r>
          </a:p>
          <a:p>
            <a:endParaRPr lang="en-US" sz="2400" dirty="0" smtClean="0"/>
          </a:p>
          <a:p>
            <a:r>
              <a:rPr lang="en-US" sz="2400" dirty="0" smtClean="0"/>
              <a:t>Both dentitions can be involved</a:t>
            </a:r>
          </a:p>
          <a:p>
            <a:endParaRPr lang="en-US" sz="2400" dirty="0" smtClean="0"/>
          </a:p>
          <a:p>
            <a:r>
              <a:rPr lang="en-US" sz="2400" dirty="0" smtClean="0"/>
              <a:t>Occurs commonly anterior to the 1</a:t>
            </a:r>
            <a:r>
              <a:rPr lang="en-US" sz="2400" baseline="30000" dirty="0" smtClean="0"/>
              <a:t>st</a:t>
            </a:r>
            <a:r>
              <a:rPr lang="en-US" sz="2400" dirty="0" smtClean="0"/>
              <a:t> molar  </a:t>
            </a:r>
          </a:p>
        </p:txBody>
      </p:sp>
      <p:pic>
        <p:nvPicPr>
          <p:cNvPr id="4" name="Picture 2" descr="C:\Users\Mrinal\Desktop\articals\desmoglin\IndianJDentRes_2011_22_1_148_79982_f3.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248400" y="3957145"/>
            <a:ext cx="2742886" cy="2768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969340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2"/>
          <p:cNvSpPr>
            <a:spLocks noGrp="1"/>
          </p:cNvSpPr>
          <p:nvPr>
            <p:ph idx="1"/>
          </p:nvPr>
        </p:nvSpPr>
        <p:spPr>
          <a:xfrm>
            <a:off x="0" y="304800"/>
            <a:ext cx="8458200" cy="4114800"/>
          </a:xfrm>
        </p:spPr>
        <p:txBody>
          <a:bodyPr>
            <a:normAutofit/>
          </a:bodyPr>
          <a:lstStyle/>
          <a:p>
            <a:pPr algn="just"/>
            <a:r>
              <a:rPr lang="en-US" sz="2400" dirty="0" smtClean="0"/>
              <a:t>Lesion appears to be circumscribed, often fluctuant transparent swelling of the alveolar ridges</a:t>
            </a:r>
          </a:p>
          <a:p>
            <a:pPr algn="just"/>
            <a:endParaRPr lang="en-US" sz="2400" dirty="0" smtClean="0"/>
          </a:p>
          <a:p>
            <a:pPr algn="just"/>
            <a:r>
              <a:rPr lang="en-US" sz="2400" dirty="0" smtClean="0"/>
              <a:t>Sometimes cystic cavity may contain blood and may appear deep purple, hence the name “</a:t>
            </a:r>
            <a:r>
              <a:rPr lang="en-US" sz="2400" dirty="0" smtClean="0">
                <a:solidFill>
                  <a:srgbClr val="FF0000"/>
                </a:solidFill>
              </a:rPr>
              <a:t>Eruption hematoma</a:t>
            </a:r>
            <a:r>
              <a:rPr lang="en-US" sz="2400" dirty="0" smtClean="0"/>
              <a:t>”</a:t>
            </a:r>
          </a:p>
          <a:p>
            <a:pPr algn="just"/>
            <a:endParaRPr lang="en-US" sz="2400" dirty="0" smtClean="0"/>
          </a:p>
          <a:p>
            <a:pPr algn="just"/>
            <a:r>
              <a:rPr lang="en-US" sz="2400" dirty="0" smtClean="0"/>
              <a:t>Usually painless unless secondarily infected</a:t>
            </a:r>
          </a:p>
        </p:txBody>
      </p:sp>
      <p:pic>
        <p:nvPicPr>
          <p:cNvPr id="5123" name="Picture 3" descr="C:\Users\Mrinal\Desktop\articals\desmoglin\50024-x..gr23.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816712" y="3657600"/>
            <a:ext cx="4164769" cy="2971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179631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304800" y="228600"/>
            <a:ext cx="7315200" cy="1154097"/>
          </a:xfrm>
        </p:spPr>
        <p:txBody>
          <a:bodyPr/>
          <a:lstStyle/>
          <a:p>
            <a:r>
              <a:rPr lang="en-US" b="1" dirty="0" smtClean="0">
                <a:solidFill>
                  <a:srgbClr val="FF0000"/>
                </a:solidFill>
              </a:rPr>
              <a:t>HISTOPATHOLOGY</a:t>
            </a:r>
          </a:p>
        </p:txBody>
      </p:sp>
      <p:sp>
        <p:nvSpPr>
          <p:cNvPr id="44035" name="Content Placeholder 2"/>
          <p:cNvSpPr>
            <a:spLocks noGrp="1"/>
          </p:cNvSpPr>
          <p:nvPr>
            <p:ph sz="quarter" idx="13"/>
          </p:nvPr>
        </p:nvSpPr>
        <p:spPr>
          <a:xfrm>
            <a:off x="0" y="1752600"/>
            <a:ext cx="4343400" cy="4802187"/>
          </a:xfrm>
        </p:spPr>
        <p:txBody>
          <a:bodyPr/>
          <a:lstStyle/>
          <a:p>
            <a:pPr algn="just"/>
            <a:r>
              <a:rPr lang="en-US" sz="2400" dirty="0" smtClean="0"/>
              <a:t>Superior aspect is covered by stratified squamous epithelium</a:t>
            </a:r>
          </a:p>
          <a:p>
            <a:pPr algn="just"/>
            <a:endParaRPr lang="en-US" sz="2400" dirty="0" smtClean="0"/>
          </a:p>
          <a:p>
            <a:pPr algn="just"/>
            <a:r>
              <a:rPr lang="en-US" sz="2400" dirty="0" smtClean="0"/>
              <a:t>This is separated from the cyst by a strip of dense connective tissue which usually shows a mild chronic inflammatory cell infiltrate </a:t>
            </a:r>
          </a:p>
        </p:txBody>
      </p:sp>
      <p:pic>
        <p:nvPicPr>
          <p:cNvPr id="35842" name="Picture 2"/>
          <p:cNvPicPr>
            <a:picLocks noGrp="1" noChangeAspect="1" noChangeArrowheads="1"/>
          </p:cNvPicPr>
          <p:nvPr>
            <p:ph sz="quarter" idx="14"/>
          </p:nvPr>
        </p:nvPicPr>
        <p:blipFill>
          <a:blip r:embed="rId2">
            <a:lum contrast="20000"/>
          </a:blip>
          <a:stretch>
            <a:fillRect/>
          </a:stretch>
        </p:blipFill>
        <p:spPr>
          <a:xfrm>
            <a:off x="4495800" y="1752600"/>
            <a:ext cx="4524201" cy="4800600"/>
          </a:xfrm>
          <a:ln w="38100" cap="sq">
            <a:solidFill>
              <a:srgbClr val="000000"/>
            </a:solidFill>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7331645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4" name="Object 2"/>
          <p:cNvGraphicFramePr>
            <a:graphicFrameLocks noChangeAspect="1"/>
          </p:cNvGraphicFramePr>
          <p:nvPr>
            <p:extLst>
              <p:ext uri="{D42A27DB-BD31-4B8C-83A1-F6EECF244321}">
                <p14:modId xmlns="" xmlns:p14="http://schemas.microsoft.com/office/powerpoint/2010/main" val="4129620982"/>
              </p:ext>
            </p:extLst>
          </p:nvPr>
        </p:nvGraphicFramePr>
        <p:xfrm>
          <a:off x="190500" y="2125662"/>
          <a:ext cx="5410200" cy="3673475"/>
        </p:xfrm>
        <a:graphic>
          <a:graphicData uri="http://schemas.openxmlformats.org/presentationml/2006/ole">
            <p:oleObj spid="_x0000_s1192" name="Bitmap Image" r:id="rId3" imgW="3323810" imgH="2257740" progId="PBrush">
              <p:embed/>
            </p:oleObj>
          </a:graphicData>
        </a:graphic>
      </p:graphicFrame>
      <p:sp>
        <p:nvSpPr>
          <p:cNvPr id="74755" name="Text Box 4"/>
          <p:cNvSpPr txBox="1">
            <a:spLocks noChangeArrowheads="1"/>
          </p:cNvSpPr>
          <p:nvPr/>
        </p:nvSpPr>
        <p:spPr bwMode="auto">
          <a:xfrm>
            <a:off x="2895600" y="950913"/>
            <a:ext cx="3048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800" b="1" dirty="0">
                <a:latin typeface="+mn-lt"/>
              </a:rPr>
              <a:t>Histopathology-</a:t>
            </a:r>
          </a:p>
          <a:p>
            <a:pPr eaLnBrk="1" hangingPunct="1"/>
            <a:endParaRPr lang="en-US" b="1" dirty="0">
              <a:latin typeface="Calibri" pitchFamily="34" charset="0"/>
            </a:endParaRPr>
          </a:p>
        </p:txBody>
      </p:sp>
      <p:sp>
        <p:nvSpPr>
          <p:cNvPr id="74756" name="Text Box 6"/>
          <p:cNvSpPr txBox="1">
            <a:spLocks noChangeArrowheads="1"/>
          </p:cNvSpPr>
          <p:nvPr/>
        </p:nvSpPr>
        <p:spPr bwMode="auto">
          <a:xfrm>
            <a:off x="4154837" y="2099375"/>
            <a:ext cx="4800600" cy="3194721"/>
          </a:xfrm>
          <a:prstGeom prst="rect">
            <a:avLst/>
          </a:prstGeom>
          <a:solidFill>
            <a:schemeClr val="accent4">
              <a:lumMod val="75000"/>
            </a:schemeClr>
          </a:solid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5000"/>
              </a:spcBef>
            </a:pPr>
            <a:r>
              <a:rPr lang="en-US" dirty="0">
                <a:latin typeface="Calibri" pitchFamily="34" charset="0"/>
              </a:rPr>
              <a:t>Oral epithelium</a:t>
            </a:r>
          </a:p>
          <a:p>
            <a:pPr eaLnBrk="1" hangingPunct="1">
              <a:spcBef>
                <a:spcPct val="25000"/>
              </a:spcBef>
            </a:pPr>
            <a:endParaRPr lang="en-US" dirty="0">
              <a:latin typeface="Calibri" pitchFamily="34" charset="0"/>
            </a:endParaRPr>
          </a:p>
          <a:p>
            <a:pPr eaLnBrk="1" hangingPunct="1">
              <a:lnSpc>
                <a:spcPct val="65000"/>
              </a:lnSpc>
              <a:spcBef>
                <a:spcPct val="25000"/>
              </a:spcBef>
            </a:pPr>
            <a:r>
              <a:rPr lang="en-US" dirty="0">
                <a:latin typeface="Calibri" pitchFamily="34" charset="0"/>
              </a:rPr>
              <a:t>Gingival </a:t>
            </a:r>
            <a:r>
              <a:rPr lang="en-US" dirty="0" err="1">
                <a:latin typeface="Calibri" pitchFamily="34" charset="0"/>
              </a:rPr>
              <a:t>C.Tissue</a:t>
            </a:r>
            <a:endParaRPr lang="en-US" dirty="0">
              <a:latin typeface="Calibri" pitchFamily="34" charset="0"/>
            </a:endParaRPr>
          </a:p>
          <a:p>
            <a:pPr eaLnBrk="1" hangingPunct="1">
              <a:lnSpc>
                <a:spcPct val="65000"/>
              </a:lnSpc>
              <a:spcBef>
                <a:spcPct val="25000"/>
              </a:spcBef>
            </a:pPr>
            <a:r>
              <a:rPr lang="en-US" dirty="0">
                <a:latin typeface="Calibri" pitchFamily="34" charset="0"/>
              </a:rPr>
              <a:t>(</a:t>
            </a:r>
            <a:r>
              <a:rPr lang="en-US" dirty="0" err="1">
                <a:latin typeface="Calibri" pitchFamily="34" charset="0"/>
              </a:rPr>
              <a:t>Acellular</a:t>
            </a:r>
            <a:r>
              <a:rPr lang="en-US" dirty="0">
                <a:latin typeface="Calibri" pitchFamily="34" charset="0"/>
              </a:rPr>
              <a:t>, </a:t>
            </a:r>
            <a:r>
              <a:rPr lang="en-US" dirty="0" smtClean="0">
                <a:latin typeface="Calibri" pitchFamily="34" charset="0"/>
              </a:rPr>
              <a:t> densely  collagenous </a:t>
            </a:r>
            <a:r>
              <a:rPr lang="en-US" dirty="0">
                <a:latin typeface="Calibri" pitchFamily="34" charset="0"/>
              </a:rPr>
              <a:t>&amp; </a:t>
            </a:r>
            <a:r>
              <a:rPr lang="en-US" dirty="0" smtClean="0">
                <a:latin typeface="Calibri" pitchFamily="34" charset="0"/>
              </a:rPr>
              <a:t> </a:t>
            </a:r>
            <a:r>
              <a:rPr lang="en-US" dirty="0" err="1" smtClean="0">
                <a:latin typeface="Calibri" pitchFamily="34" charset="0"/>
              </a:rPr>
              <a:t>eosinophilic</a:t>
            </a:r>
            <a:r>
              <a:rPr lang="en-US" dirty="0">
                <a:latin typeface="Calibri" pitchFamily="34" charset="0"/>
              </a:rPr>
              <a:t>)</a:t>
            </a:r>
          </a:p>
          <a:p>
            <a:pPr eaLnBrk="1" hangingPunct="1">
              <a:lnSpc>
                <a:spcPct val="65000"/>
              </a:lnSpc>
              <a:spcBef>
                <a:spcPct val="25000"/>
              </a:spcBef>
            </a:pPr>
            <a:endParaRPr lang="en-US" dirty="0">
              <a:latin typeface="Calibri" pitchFamily="34" charset="0"/>
            </a:endParaRPr>
          </a:p>
          <a:p>
            <a:pPr eaLnBrk="1" hangingPunct="1">
              <a:spcBef>
                <a:spcPct val="25000"/>
              </a:spcBef>
            </a:pPr>
            <a:r>
              <a:rPr lang="en-US" dirty="0">
                <a:latin typeface="Calibri" pitchFamily="34" charset="0"/>
              </a:rPr>
              <a:t>Follicular C</a:t>
            </a:r>
            <a:r>
              <a:rPr lang="en-US" dirty="0" smtClean="0">
                <a:latin typeface="Calibri" pitchFamily="34" charset="0"/>
              </a:rPr>
              <a:t>. Tissue</a:t>
            </a:r>
            <a:endParaRPr lang="en-US" dirty="0">
              <a:latin typeface="Calibri" pitchFamily="34" charset="0"/>
            </a:endParaRPr>
          </a:p>
          <a:p>
            <a:pPr eaLnBrk="1" hangingPunct="1">
              <a:spcBef>
                <a:spcPct val="25000"/>
              </a:spcBef>
            </a:pPr>
            <a:r>
              <a:rPr lang="en-US" dirty="0">
                <a:latin typeface="Calibri" pitchFamily="34" charset="0"/>
              </a:rPr>
              <a:t>(Densely cellular, less collagenous &amp; basophilic)</a:t>
            </a:r>
          </a:p>
          <a:p>
            <a:pPr eaLnBrk="1" hangingPunct="1">
              <a:spcBef>
                <a:spcPct val="25000"/>
              </a:spcBef>
            </a:pPr>
            <a:endParaRPr lang="en-US" dirty="0">
              <a:latin typeface="Calibri" pitchFamily="34" charset="0"/>
            </a:endParaRPr>
          </a:p>
          <a:p>
            <a:pPr eaLnBrk="1" hangingPunct="1">
              <a:spcBef>
                <a:spcPct val="25000"/>
              </a:spcBef>
            </a:pPr>
            <a:r>
              <a:rPr lang="en-US" dirty="0">
                <a:latin typeface="Calibri" pitchFamily="34" charset="0"/>
              </a:rPr>
              <a:t>Cyst </a:t>
            </a:r>
            <a:r>
              <a:rPr lang="en-US" dirty="0" err="1">
                <a:latin typeface="Calibri" pitchFamily="34" charset="0"/>
              </a:rPr>
              <a:t>epith</a:t>
            </a:r>
            <a:r>
              <a:rPr lang="en-US" dirty="0">
                <a:latin typeface="Calibri" pitchFamily="34" charset="0"/>
              </a:rPr>
              <a:t>. </a:t>
            </a:r>
            <a:r>
              <a:rPr lang="en-US" dirty="0" smtClean="0">
                <a:latin typeface="Calibri" pitchFamily="34" charset="0"/>
              </a:rPr>
              <a:t>Lining (</a:t>
            </a:r>
            <a:r>
              <a:rPr lang="en-US" dirty="0">
                <a:latin typeface="Calibri" pitchFamily="34" charset="0"/>
              </a:rPr>
              <a:t>2-3 cell layer </a:t>
            </a:r>
            <a:r>
              <a:rPr lang="en-US" dirty="0" smtClean="0">
                <a:latin typeface="Calibri" pitchFamily="34" charset="0"/>
              </a:rPr>
              <a:t> str. squamous</a:t>
            </a:r>
            <a:r>
              <a:rPr lang="en-US" dirty="0">
                <a:latin typeface="Calibri" pitchFamily="34" charset="0"/>
              </a:rPr>
              <a:t>)</a:t>
            </a:r>
          </a:p>
          <a:p>
            <a:pPr eaLnBrk="1" hangingPunct="1">
              <a:spcBef>
                <a:spcPct val="25000"/>
              </a:spcBef>
            </a:pPr>
            <a:endParaRPr lang="en-US" dirty="0">
              <a:latin typeface="Calibri" pitchFamily="34" charset="0"/>
            </a:endParaRPr>
          </a:p>
        </p:txBody>
      </p:sp>
      <p:sp>
        <p:nvSpPr>
          <p:cNvPr id="74757" name="AutoShape 7"/>
          <p:cNvSpPr>
            <a:spLocks noChangeArrowheads="1"/>
          </p:cNvSpPr>
          <p:nvPr/>
        </p:nvSpPr>
        <p:spPr bwMode="auto">
          <a:xfrm rot="-5400000">
            <a:off x="3352800" y="1752600"/>
            <a:ext cx="152400" cy="1066800"/>
          </a:xfrm>
          <a:prstGeom prst="upArrow">
            <a:avLst>
              <a:gd name="adj1" fmla="val 50000"/>
              <a:gd name="adj2" fmla="val 175000"/>
            </a:avLst>
          </a:prstGeom>
          <a:solidFill>
            <a:srgbClr val="FFFF66"/>
          </a:solidFill>
          <a:ln w="9525">
            <a:solidFill>
              <a:schemeClr val="tx1"/>
            </a:solidFill>
            <a:miter lim="800000"/>
            <a:headEnd/>
            <a:tailEnd/>
          </a:ln>
        </p:spPr>
        <p:txBody>
          <a:bodyPr anchor="ctr">
            <a:spAutoFit/>
          </a:bodyPr>
          <a:lstStyle/>
          <a:p>
            <a:endParaRPr lang="en-US">
              <a:latin typeface="Calibri" pitchFamily="34" charset="0"/>
            </a:endParaRPr>
          </a:p>
        </p:txBody>
      </p:sp>
      <p:sp>
        <p:nvSpPr>
          <p:cNvPr id="74758" name="AutoShape 8"/>
          <p:cNvSpPr>
            <a:spLocks noChangeArrowheads="1"/>
          </p:cNvSpPr>
          <p:nvPr/>
        </p:nvSpPr>
        <p:spPr bwMode="auto">
          <a:xfrm rot="-5400000">
            <a:off x="3352800" y="2438400"/>
            <a:ext cx="152400" cy="1066800"/>
          </a:xfrm>
          <a:prstGeom prst="upArrow">
            <a:avLst>
              <a:gd name="adj1" fmla="val 50000"/>
              <a:gd name="adj2" fmla="val 175000"/>
            </a:avLst>
          </a:prstGeom>
          <a:solidFill>
            <a:srgbClr val="FFFF66"/>
          </a:solidFill>
          <a:ln w="9525">
            <a:solidFill>
              <a:schemeClr val="tx1"/>
            </a:solidFill>
            <a:miter lim="800000"/>
            <a:headEnd/>
            <a:tailEnd/>
          </a:ln>
        </p:spPr>
        <p:txBody>
          <a:bodyPr anchor="ctr">
            <a:spAutoFit/>
          </a:bodyPr>
          <a:lstStyle/>
          <a:p>
            <a:endParaRPr lang="en-US">
              <a:latin typeface="Calibri" pitchFamily="34" charset="0"/>
            </a:endParaRPr>
          </a:p>
        </p:txBody>
      </p:sp>
      <p:sp>
        <p:nvSpPr>
          <p:cNvPr id="74759" name="AutoShape 9"/>
          <p:cNvSpPr>
            <a:spLocks noChangeArrowheads="1"/>
          </p:cNvSpPr>
          <p:nvPr/>
        </p:nvSpPr>
        <p:spPr bwMode="auto">
          <a:xfrm rot="-5400000">
            <a:off x="3162300" y="3314700"/>
            <a:ext cx="152400" cy="1447800"/>
          </a:xfrm>
          <a:prstGeom prst="upArrow">
            <a:avLst>
              <a:gd name="adj1" fmla="val 50000"/>
              <a:gd name="adj2" fmla="val 237500"/>
            </a:avLst>
          </a:prstGeom>
          <a:solidFill>
            <a:srgbClr val="FFFF66"/>
          </a:solidFill>
          <a:ln w="9525">
            <a:solidFill>
              <a:schemeClr val="tx1"/>
            </a:solidFill>
            <a:miter lim="800000"/>
            <a:headEnd/>
            <a:tailEnd/>
          </a:ln>
        </p:spPr>
        <p:txBody>
          <a:bodyPr anchor="ctr">
            <a:spAutoFit/>
          </a:bodyPr>
          <a:lstStyle/>
          <a:p>
            <a:endParaRPr lang="en-US">
              <a:latin typeface="Calibri" pitchFamily="34" charset="0"/>
            </a:endParaRPr>
          </a:p>
        </p:txBody>
      </p:sp>
      <p:sp>
        <p:nvSpPr>
          <p:cNvPr id="74760" name="AutoShape 10"/>
          <p:cNvSpPr>
            <a:spLocks noChangeArrowheads="1"/>
          </p:cNvSpPr>
          <p:nvPr/>
        </p:nvSpPr>
        <p:spPr bwMode="auto">
          <a:xfrm rot="-5400000">
            <a:off x="3200400" y="4038600"/>
            <a:ext cx="152400" cy="1371600"/>
          </a:xfrm>
          <a:prstGeom prst="upArrow">
            <a:avLst>
              <a:gd name="adj1" fmla="val 50000"/>
              <a:gd name="adj2" fmla="val 225000"/>
            </a:avLst>
          </a:prstGeom>
          <a:solidFill>
            <a:srgbClr val="FFFF66"/>
          </a:solidFill>
          <a:ln w="9525">
            <a:solidFill>
              <a:schemeClr val="tx1"/>
            </a:solidFill>
            <a:miter lim="800000"/>
            <a:headEnd/>
            <a:tailEnd/>
          </a:ln>
        </p:spPr>
        <p:txBody>
          <a:bodyPr anchor="ctr">
            <a:spAutoFit/>
          </a:bodyPr>
          <a:lstStyle/>
          <a:p>
            <a:endParaRPr lang="en-US">
              <a:latin typeface="Calibri" pitchFamily="34" charset="0"/>
            </a:endParaRPr>
          </a:p>
        </p:txBody>
      </p:sp>
      <p:sp>
        <p:nvSpPr>
          <p:cNvPr id="74761" name="Text Box 13"/>
          <p:cNvSpPr txBox="1">
            <a:spLocks noChangeArrowheads="1"/>
          </p:cNvSpPr>
          <p:nvPr/>
        </p:nvSpPr>
        <p:spPr bwMode="auto">
          <a:xfrm>
            <a:off x="1219200" y="4891088"/>
            <a:ext cx="19812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atin typeface="Calibri" pitchFamily="34" charset="0"/>
              </a:rPr>
              <a:t>Cystic lumen</a:t>
            </a:r>
          </a:p>
        </p:txBody>
      </p:sp>
      <p:sp>
        <p:nvSpPr>
          <p:cNvPr id="74762" name="Text Box 16"/>
          <p:cNvSpPr txBox="1">
            <a:spLocks noChangeArrowheads="1"/>
          </p:cNvSpPr>
          <p:nvPr/>
        </p:nvSpPr>
        <p:spPr bwMode="auto">
          <a:xfrm>
            <a:off x="2514600" y="304800"/>
            <a:ext cx="3810000" cy="646113"/>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30000"/>
              </a:spcBef>
            </a:pPr>
            <a:r>
              <a:rPr lang="en-US" sz="3600">
                <a:latin typeface="Calibri" pitchFamily="34" charset="0"/>
              </a:rPr>
              <a:t>ERUPTION CYST</a:t>
            </a:r>
            <a:r>
              <a:rPr lang="en-US" sz="3600" b="1">
                <a:latin typeface="Calibri" pitchFamily="34" charset="0"/>
              </a:rPr>
              <a:t>  </a:t>
            </a:r>
            <a:endParaRPr lang="en-US" sz="3600">
              <a:latin typeface="Calibri" pitchFamily="34" charset="0"/>
            </a:endParaRPr>
          </a:p>
        </p:txBody>
      </p:sp>
    </p:spTree>
    <p:extLst>
      <p:ext uri="{BB962C8B-B14F-4D97-AF65-F5344CB8AC3E}">
        <p14:creationId xmlns="" xmlns:p14="http://schemas.microsoft.com/office/powerpoint/2010/main" val="217840384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1"/>
          <p:cNvSpPr>
            <a:spLocks noChangeArrowheads="1"/>
          </p:cNvSpPr>
          <p:nvPr/>
        </p:nvSpPr>
        <p:spPr bwMode="auto">
          <a:xfrm>
            <a:off x="0" y="2971800"/>
            <a:ext cx="6781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1200">
                <a:solidFill>
                  <a:srgbClr val="000088"/>
                </a:solidFill>
                <a:latin typeface=" helvetica"/>
              </a:rPr>
              <a:t>  </a:t>
            </a:r>
            <a:r>
              <a:rPr lang="en-US" sz="600">
                <a:solidFill>
                  <a:srgbClr val="000088"/>
                </a:solidFill>
                <a:latin typeface=" helvetica"/>
              </a:rPr>
              <a:t> </a:t>
            </a:r>
            <a:r>
              <a:rPr lang="en-US">
                <a:solidFill>
                  <a:srgbClr val="000088"/>
                </a:solidFill>
                <a:latin typeface=" helvetica"/>
              </a:rPr>
              <a:t>  </a:t>
            </a:r>
          </a:p>
        </p:txBody>
      </p:sp>
      <p:pic>
        <p:nvPicPr>
          <p:cNvPr id="75779" name="Picture 6" descr="eruptioncystx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66455" y="2363350"/>
            <a:ext cx="4360395" cy="405636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75780" name="Picture 9" descr="eruptioncystx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4800" y="450899"/>
            <a:ext cx="4554014" cy="424428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75781" name="Rectangle 28"/>
          <p:cNvSpPr>
            <a:spLocks noChangeArrowheads="1"/>
          </p:cNvSpPr>
          <p:nvPr/>
        </p:nvSpPr>
        <p:spPr bwMode="auto">
          <a:xfrm>
            <a:off x="1657350" y="5500688"/>
            <a:ext cx="3175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200">
                <a:solidFill>
                  <a:srgbClr val="000088"/>
                </a:solidFill>
                <a:latin typeface=" helvetica"/>
              </a:rPr>
              <a:t> </a:t>
            </a:r>
            <a:r>
              <a:rPr lang="en-US" sz="600">
                <a:solidFill>
                  <a:srgbClr val="000088"/>
                </a:solidFill>
                <a:latin typeface=" helvetica"/>
              </a:rPr>
              <a:t> </a:t>
            </a:r>
            <a:r>
              <a:rPr lang="en-US" sz="1200">
                <a:solidFill>
                  <a:srgbClr val="000088"/>
                </a:solidFill>
                <a:latin typeface=" helvetica"/>
              </a:rPr>
              <a:t>  </a:t>
            </a:r>
          </a:p>
        </p:txBody>
      </p:sp>
      <p:cxnSp>
        <p:nvCxnSpPr>
          <p:cNvPr id="4" name="Straight Arrow Connector 3"/>
          <p:cNvCxnSpPr/>
          <p:nvPr/>
        </p:nvCxnSpPr>
        <p:spPr>
          <a:xfrm>
            <a:off x="6884944" y="3458320"/>
            <a:ext cx="133152" cy="2461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696200" y="3154011"/>
            <a:ext cx="0" cy="3043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362950" y="3411564"/>
            <a:ext cx="114300" cy="3396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139907" y="838200"/>
            <a:ext cx="3013493" cy="954107"/>
          </a:xfrm>
          <a:prstGeom prst="rect">
            <a:avLst/>
          </a:prstGeom>
        </p:spPr>
        <p:txBody>
          <a:bodyPr wrap="square">
            <a:spAutoFit/>
          </a:bodyPr>
          <a:lstStyle/>
          <a:p>
            <a:r>
              <a:rPr lang="en-US" sz="2800" b="1" dirty="0">
                <a:solidFill>
                  <a:srgbClr val="FF0000"/>
                </a:solidFill>
              </a:rPr>
              <a:t>RADIOGRAPHIC FEATURES</a:t>
            </a:r>
            <a:endParaRPr lang="en-US" sz="2800" dirty="0"/>
          </a:p>
        </p:txBody>
      </p:sp>
    </p:spTree>
    <p:extLst>
      <p:ext uri="{BB962C8B-B14F-4D97-AF65-F5344CB8AC3E}">
        <p14:creationId xmlns="" xmlns:p14="http://schemas.microsoft.com/office/powerpoint/2010/main" val="189503447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90726" y="228600"/>
            <a:ext cx="8586951" cy="773097"/>
          </a:xfrm>
        </p:spPr>
        <p:txBody>
          <a:bodyPr>
            <a:normAutofit fontScale="90000"/>
          </a:bodyPr>
          <a:lstStyle/>
          <a:p>
            <a:r>
              <a:rPr lang="en-US" dirty="0" smtClean="0">
                <a:solidFill>
                  <a:srgbClr val="FF0000"/>
                </a:solidFill>
              </a:rPr>
              <a:t>ODONTOGENIC KERATOCYST (OKC)</a:t>
            </a:r>
          </a:p>
        </p:txBody>
      </p:sp>
      <p:pic>
        <p:nvPicPr>
          <p:cNvPr id="4" name="Picture 4" descr="DSCN5221"/>
          <p:cNvPicPr>
            <a:picLocks noChangeAspect="1" noChangeArrowheads="1"/>
          </p:cNvPicPr>
          <p:nvPr/>
        </p:nvPicPr>
        <p:blipFill>
          <a:blip r:embed="rId2" cstate="print">
            <a:lum bright="6000"/>
            <a:extLst>
              <a:ext uri="{28A0092B-C50C-407E-A947-70E740481C1C}">
                <a14:useLocalDpi xmlns="" xmlns:a14="http://schemas.microsoft.com/office/drawing/2010/main" val="0"/>
              </a:ext>
            </a:extLst>
          </a:blip>
          <a:srcRect l="1312" t="2112" b="2400"/>
          <a:stretch>
            <a:fillRect/>
          </a:stretch>
        </p:blipFill>
        <p:spPr bwMode="auto">
          <a:xfrm>
            <a:off x="1148405" y="1447800"/>
            <a:ext cx="6471595" cy="494132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301311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85800" y="304800"/>
            <a:ext cx="7315200" cy="1154097"/>
          </a:xfrm>
        </p:spPr>
        <p:txBody>
          <a:bodyPr/>
          <a:lstStyle/>
          <a:p>
            <a:r>
              <a:rPr lang="en-US" b="1" dirty="0" smtClean="0">
                <a:solidFill>
                  <a:srgbClr val="FF0000"/>
                </a:solidFill>
              </a:rPr>
              <a:t>HISTORY</a:t>
            </a:r>
          </a:p>
        </p:txBody>
      </p:sp>
      <p:sp>
        <p:nvSpPr>
          <p:cNvPr id="47107" name="Content Placeholder 2"/>
          <p:cNvSpPr>
            <a:spLocks noGrp="1"/>
          </p:cNvSpPr>
          <p:nvPr>
            <p:ph idx="1"/>
          </p:nvPr>
        </p:nvSpPr>
        <p:spPr>
          <a:xfrm>
            <a:off x="228600" y="1752600"/>
            <a:ext cx="8458200" cy="4343400"/>
          </a:xfrm>
        </p:spPr>
        <p:txBody>
          <a:bodyPr/>
          <a:lstStyle/>
          <a:p>
            <a:r>
              <a:rPr lang="en-US" sz="2800" dirty="0" smtClean="0"/>
              <a:t>Called as </a:t>
            </a:r>
            <a:r>
              <a:rPr lang="en-US" sz="2800" dirty="0" smtClean="0">
                <a:solidFill>
                  <a:srgbClr val="FF0000"/>
                </a:solidFill>
              </a:rPr>
              <a:t>“</a:t>
            </a:r>
            <a:r>
              <a:rPr lang="en-US" sz="2800" dirty="0" err="1" smtClean="0">
                <a:solidFill>
                  <a:srgbClr val="FF0000"/>
                </a:solidFill>
              </a:rPr>
              <a:t>Cholesteatoma</a:t>
            </a:r>
            <a:r>
              <a:rPr lang="en-US" sz="2800" dirty="0" smtClean="0">
                <a:solidFill>
                  <a:srgbClr val="FF0000"/>
                </a:solidFill>
              </a:rPr>
              <a:t>”</a:t>
            </a:r>
            <a:r>
              <a:rPr lang="en-US" sz="2800" dirty="0" smtClean="0"/>
              <a:t>(</a:t>
            </a:r>
            <a:r>
              <a:rPr lang="en-US" sz="2800" dirty="0" err="1" smtClean="0"/>
              <a:t>Hauer</a:t>
            </a:r>
            <a:r>
              <a:rPr lang="en-US" sz="2800" dirty="0" smtClean="0"/>
              <a:t> 1926, </a:t>
            </a:r>
            <a:r>
              <a:rPr lang="en-US" sz="2800" dirty="0" err="1" smtClean="0"/>
              <a:t>Kostecka</a:t>
            </a:r>
            <a:r>
              <a:rPr lang="en-US" sz="2800" dirty="0" smtClean="0"/>
              <a:t> 1929)</a:t>
            </a:r>
          </a:p>
          <a:p>
            <a:endParaRPr lang="en-US" sz="2800" dirty="0" smtClean="0"/>
          </a:p>
          <a:p>
            <a:r>
              <a:rPr lang="en-US" sz="2800" dirty="0" err="1"/>
              <a:t>Philipsen</a:t>
            </a:r>
            <a:r>
              <a:rPr lang="en-US" sz="2800" dirty="0"/>
              <a:t> (1956) gave the term </a:t>
            </a:r>
            <a:r>
              <a:rPr lang="en-US" sz="2800" dirty="0">
                <a:solidFill>
                  <a:srgbClr val="FF0000"/>
                </a:solidFill>
              </a:rPr>
              <a:t>“ODONTOGENIC KERATOCYST”</a:t>
            </a:r>
          </a:p>
          <a:p>
            <a:pPr marL="45720" indent="0">
              <a:buNone/>
            </a:pPr>
            <a:endParaRPr lang="en-US" sz="2800" dirty="0" smtClean="0"/>
          </a:p>
          <a:p>
            <a:r>
              <a:rPr lang="en-US" sz="2800" dirty="0" err="1" smtClean="0"/>
              <a:t>Mikulicz</a:t>
            </a:r>
            <a:r>
              <a:rPr lang="en-US" sz="2800" dirty="0" smtClean="0"/>
              <a:t> in 1876 described it as </a:t>
            </a:r>
            <a:r>
              <a:rPr lang="en-US" sz="2800" dirty="0" smtClean="0">
                <a:solidFill>
                  <a:srgbClr val="FF0000"/>
                </a:solidFill>
              </a:rPr>
              <a:t>“</a:t>
            </a:r>
            <a:r>
              <a:rPr lang="en-US" sz="2800" dirty="0" err="1" smtClean="0">
                <a:solidFill>
                  <a:srgbClr val="FF0000"/>
                </a:solidFill>
              </a:rPr>
              <a:t>dermoid</a:t>
            </a:r>
            <a:r>
              <a:rPr lang="en-US" sz="2800" dirty="0" smtClean="0">
                <a:solidFill>
                  <a:srgbClr val="FF0000"/>
                </a:solidFill>
              </a:rPr>
              <a:t> cyst”</a:t>
            </a:r>
          </a:p>
          <a:p>
            <a:endParaRPr lang="en-US" sz="2800" dirty="0" smtClean="0"/>
          </a:p>
          <a:p>
            <a:endParaRPr lang="en-US" sz="2800" dirty="0" smtClean="0">
              <a:solidFill>
                <a:srgbClr val="7030A0"/>
              </a:solidFill>
            </a:endParaRPr>
          </a:p>
        </p:txBody>
      </p:sp>
    </p:spTree>
    <p:extLst>
      <p:ext uri="{BB962C8B-B14F-4D97-AF65-F5344CB8AC3E}">
        <p14:creationId xmlns="" xmlns:p14="http://schemas.microsoft.com/office/powerpoint/2010/main" val="29324814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034"/>
          <p:cNvSpPr txBox="1">
            <a:spLocks noChangeArrowheads="1"/>
          </p:cNvSpPr>
          <p:nvPr/>
        </p:nvSpPr>
        <p:spPr bwMode="auto">
          <a:xfrm>
            <a:off x="3124200" y="1457325"/>
            <a:ext cx="2743200" cy="523875"/>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800">
                <a:latin typeface="Calibri" pitchFamily="34" charset="0"/>
              </a:rPr>
              <a:t>CYSTS</a:t>
            </a:r>
          </a:p>
        </p:txBody>
      </p:sp>
      <p:sp>
        <p:nvSpPr>
          <p:cNvPr id="17411" name="Text Box 1039"/>
          <p:cNvSpPr txBox="1">
            <a:spLocks noChangeArrowheads="1"/>
          </p:cNvSpPr>
          <p:nvPr/>
        </p:nvSpPr>
        <p:spPr bwMode="auto">
          <a:xfrm>
            <a:off x="3276600" y="2528888"/>
            <a:ext cx="3200400"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800">
                <a:latin typeface="Calibri" pitchFamily="34" charset="0"/>
              </a:rPr>
              <a:t>Cysts of the Maxillary antrum</a:t>
            </a:r>
          </a:p>
        </p:txBody>
      </p:sp>
      <p:sp>
        <p:nvSpPr>
          <p:cNvPr id="17412" name="Text Box 1040"/>
          <p:cNvSpPr txBox="1">
            <a:spLocks noChangeArrowheads="1"/>
          </p:cNvSpPr>
          <p:nvPr/>
        </p:nvSpPr>
        <p:spPr bwMode="auto">
          <a:xfrm>
            <a:off x="152400" y="2514600"/>
            <a:ext cx="19812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800">
                <a:latin typeface="Calibri" pitchFamily="34" charset="0"/>
              </a:rPr>
              <a:t>Cysts of the Jaws</a:t>
            </a:r>
          </a:p>
        </p:txBody>
      </p:sp>
      <p:sp>
        <p:nvSpPr>
          <p:cNvPr id="17413" name="Text Box 1041"/>
          <p:cNvSpPr txBox="1">
            <a:spLocks noChangeArrowheads="1"/>
          </p:cNvSpPr>
          <p:nvPr/>
        </p:nvSpPr>
        <p:spPr bwMode="auto">
          <a:xfrm>
            <a:off x="6477000" y="2590800"/>
            <a:ext cx="32004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800">
                <a:latin typeface="Calibri" pitchFamily="34" charset="0"/>
              </a:rPr>
              <a:t>Cysts of the Soft tissues of Face, 	            Mouth &amp; Neck</a:t>
            </a:r>
          </a:p>
        </p:txBody>
      </p:sp>
      <p:sp>
        <p:nvSpPr>
          <p:cNvPr id="17414" name="Line 1042"/>
          <p:cNvSpPr>
            <a:spLocks noChangeShapeType="1"/>
          </p:cNvSpPr>
          <p:nvPr/>
        </p:nvSpPr>
        <p:spPr bwMode="auto">
          <a:xfrm>
            <a:off x="914400" y="1981200"/>
            <a:ext cx="6934200" cy="0"/>
          </a:xfrm>
          <a:prstGeom prst="line">
            <a:avLst/>
          </a:prstGeom>
          <a:noFill/>
          <a:ln w="12700">
            <a:solidFill>
              <a:schemeClr val="accent1"/>
            </a:solidFill>
            <a:round/>
            <a:headEnd type="none" w="sm" len="sm"/>
            <a:tailEnd type="none" w="sm" len="sm"/>
          </a:ln>
          <a:extLst>
            <a:ext uri="{909E8E84-426E-40DD-AFC4-6F175D3DCCD1}">
              <a14:hiddenFill xmlns="" xmlns:a14="http://schemas.microsoft.com/office/drawing/2010/main">
                <a:noFill/>
              </a14:hiddenFill>
            </a:ext>
          </a:extLst>
        </p:spPr>
        <p:txBody>
          <a:bodyPr wrap="none">
            <a:spAutoFit/>
          </a:bodyPr>
          <a:lstStyle/>
          <a:p>
            <a:endParaRPr lang="en-US"/>
          </a:p>
        </p:txBody>
      </p:sp>
      <p:sp>
        <p:nvSpPr>
          <p:cNvPr id="17415" name="Line 1043"/>
          <p:cNvSpPr>
            <a:spLocks noChangeShapeType="1"/>
          </p:cNvSpPr>
          <p:nvPr/>
        </p:nvSpPr>
        <p:spPr bwMode="auto">
          <a:xfrm>
            <a:off x="914400" y="1981200"/>
            <a:ext cx="0" cy="609600"/>
          </a:xfrm>
          <a:prstGeom prst="line">
            <a:avLst/>
          </a:prstGeom>
          <a:noFill/>
          <a:ln w="12700">
            <a:solidFill>
              <a:schemeClr val="accent1"/>
            </a:solidFill>
            <a:round/>
            <a:headEnd type="none" w="sm" len="sm"/>
            <a:tailEnd type="none" w="sm" len="sm"/>
          </a:ln>
          <a:extLst>
            <a:ext uri="{909E8E84-426E-40DD-AFC4-6F175D3DCCD1}">
              <a14:hiddenFill xmlns="" xmlns:a14="http://schemas.microsoft.com/office/drawing/2010/main">
                <a:noFill/>
              </a14:hiddenFill>
            </a:ext>
          </a:extLst>
        </p:spPr>
        <p:txBody>
          <a:bodyPr wrap="none">
            <a:spAutoFit/>
          </a:bodyPr>
          <a:lstStyle/>
          <a:p>
            <a:endParaRPr lang="en-US"/>
          </a:p>
        </p:txBody>
      </p:sp>
      <p:sp>
        <p:nvSpPr>
          <p:cNvPr id="17416" name="Line 1044"/>
          <p:cNvSpPr>
            <a:spLocks noChangeShapeType="1"/>
          </p:cNvSpPr>
          <p:nvPr/>
        </p:nvSpPr>
        <p:spPr bwMode="auto">
          <a:xfrm>
            <a:off x="4419600" y="1981200"/>
            <a:ext cx="0" cy="609600"/>
          </a:xfrm>
          <a:prstGeom prst="line">
            <a:avLst/>
          </a:prstGeom>
          <a:noFill/>
          <a:ln w="12700">
            <a:solidFill>
              <a:schemeClr val="accent1"/>
            </a:solidFill>
            <a:round/>
            <a:headEnd type="none" w="sm" len="sm"/>
            <a:tailEnd type="none" w="sm" len="sm"/>
          </a:ln>
          <a:extLst>
            <a:ext uri="{909E8E84-426E-40DD-AFC4-6F175D3DCCD1}">
              <a14:hiddenFill xmlns="" xmlns:a14="http://schemas.microsoft.com/office/drawing/2010/main">
                <a:noFill/>
              </a14:hiddenFill>
            </a:ext>
          </a:extLst>
        </p:spPr>
        <p:txBody>
          <a:bodyPr wrap="none">
            <a:spAutoFit/>
          </a:bodyPr>
          <a:lstStyle/>
          <a:p>
            <a:endParaRPr lang="en-US"/>
          </a:p>
        </p:txBody>
      </p:sp>
      <p:sp>
        <p:nvSpPr>
          <p:cNvPr id="17417" name="Line 1045"/>
          <p:cNvSpPr>
            <a:spLocks noChangeShapeType="1"/>
          </p:cNvSpPr>
          <p:nvPr/>
        </p:nvSpPr>
        <p:spPr bwMode="auto">
          <a:xfrm>
            <a:off x="7848600" y="1981200"/>
            <a:ext cx="0" cy="609600"/>
          </a:xfrm>
          <a:prstGeom prst="line">
            <a:avLst/>
          </a:prstGeom>
          <a:noFill/>
          <a:ln w="12700">
            <a:solidFill>
              <a:schemeClr val="accent1"/>
            </a:solidFill>
            <a:round/>
            <a:headEnd type="none" w="sm" len="sm"/>
            <a:tailEnd type="none" w="sm" len="sm"/>
          </a:ln>
          <a:extLst>
            <a:ext uri="{909E8E84-426E-40DD-AFC4-6F175D3DCCD1}">
              <a14:hiddenFill xmlns="" xmlns:a14="http://schemas.microsoft.com/office/drawing/2010/main">
                <a:noFill/>
              </a14:hiddenFill>
            </a:ext>
          </a:extLst>
        </p:spPr>
        <p:txBody>
          <a:bodyPr wrap="none">
            <a:spAutoFit/>
          </a:bodyPr>
          <a:lstStyle/>
          <a:p>
            <a:endParaRPr lang="en-US"/>
          </a:p>
        </p:txBody>
      </p:sp>
      <p:sp>
        <p:nvSpPr>
          <p:cNvPr id="2" name="Rectangle 1"/>
          <p:cNvSpPr/>
          <p:nvPr/>
        </p:nvSpPr>
        <p:spPr>
          <a:xfrm>
            <a:off x="183930" y="152400"/>
            <a:ext cx="8274269" cy="584775"/>
          </a:xfrm>
          <a:prstGeom prst="rect">
            <a:avLst/>
          </a:prstGeom>
        </p:spPr>
        <p:txBody>
          <a:bodyPr wrap="square">
            <a:spAutoFit/>
          </a:bodyPr>
          <a:lstStyle/>
          <a:p>
            <a:pPr algn="ctr"/>
            <a:r>
              <a:rPr lang="en-US" sz="3200" dirty="0" smtClean="0">
                <a:solidFill>
                  <a:srgbClr val="FFFF00"/>
                </a:solidFill>
              </a:rPr>
              <a:t>CLASSIFICATION OF CYSTS (BY SHEAR)</a:t>
            </a:r>
            <a:endParaRPr lang="en-US" sz="3200" dirty="0">
              <a:solidFill>
                <a:srgbClr val="FFFF00"/>
              </a:solidFill>
            </a:endParaRPr>
          </a:p>
        </p:txBody>
      </p:sp>
    </p:spTree>
    <p:extLst>
      <p:ext uri="{BB962C8B-B14F-4D97-AF65-F5344CB8AC3E}">
        <p14:creationId xmlns="" xmlns:p14="http://schemas.microsoft.com/office/powerpoint/2010/main" val="1456772934"/>
      </p:ext>
    </p:extLst>
  </p:cSld>
  <p:clrMapOvr>
    <a:masterClrMapping/>
  </p:clrMapOvr>
  <p:transition>
    <p:zoom dir="in"/>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p:cNvSpPr>
            <a:spLocks noGrp="1"/>
          </p:cNvSpPr>
          <p:nvPr>
            <p:ph idx="1"/>
          </p:nvPr>
        </p:nvSpPr>
        <p:spPr>
          <a:xfrm>
            <a:off x="457200" y="1371600"/>
            <a:ext cx="8229600" cy="4573587"/>
          </a:xfrm>
        </p:spPr>
        <p:txBody>
          <a:bodyPr/>
          <a:lstStyle/>
          <a:p>
            <a:r>
              <a:rPr lang="en-US" sz="2800" dirty="0" smtClean="0"/>
              <a:t>Shear (2003) referred it as </a:t>
            </a:r>
            <a:r>
              <a:rPr lang="en-US" sz="2800" dirty="0" smtClean="0">
                <a:solidFill>
                  <a:srgbClr val="FF0000"/>
                </a:solidFill>
              </a:rPr>
              <a:t>“</a:t>
            </a:r>
            <a:r>
              <a:rPr lang="en-US" sz="2800" dirty="0" err="1" smtClean="0">
                <a:solidFill>
                  <a:srgbClr val="FF0000"/>
                </a:solidFill>
              </a:rPr>
              <a:t>Keratocystoma</a:t>
            </a:r>
            <a:r>
              <a:rPr lang="en-US" sz="2800" dirty="0" smtClean="0">
                <a:solidFill>
                  <a:srgbClr val="FF0000"/>
                </a:solidFill>
              </a:rPr>
              <a:t>”</a:t>
            </a:r>
          </a:p>
          <a:p>
            <a:endParaRPr lang="en-US" sz="2800" dirty="0" smtClean="0"/>
          </a:p>
          <a:p>
            <a:r>
              <a:rPr lang="en-US" sz="2800" dirty="0" err="1" smtClean="0"/>
              <a:t>Philipsen</a:t>
            </a:r>
            <a:r>
              <a:rPr lang="en-US" sz="2800" dirty="0" smtClean="0"/>
              <a:t> &amp; </a:t>
            </a:r>
            <a:r>
              <a:rPr lang="en-US" sz="2800" dirty="0" err="1" smtClean="0"/>
              <a:t>Reichart</a:t>
            </a:r>
            <a:r>
              <a:rPr lang="en-US" sz="2800" dirty="0" smtClean="0"/>
              <a:t> (2004) </a:t>
            </a:r>
          </a:p>
          <a:p>
            <a:pPr>
              <a:buFont typeface="Wingdings" pitchFamily="2" charset="2"/>
              <a:buNone/>
            </a:pPr>
            <a:r>
              <a:rPr lang="en-US" sz="2800" dirty="0" smtClean="0"/>
              <a:t>   </a:t>
            </a:r>
            <a:r>
              <a:rPr lang="en-US" sz="2800" dirty="0" smtClean="0">
                <a:solidFill>
                  <a:srgbClr val="FF0000"/>
                </a:solidFill>
              </a:rPr>
              <a:t>“Keratinizing cystic </a:t>
            </a:r>
            <a:r>
              <a:rPr lang="en-US" sz="2800" dirty="0" err="1" smtClean="0">
                <a:solidFill>
                  <a:srgbClr val="FF0000"/>
                </a:solidFill>
              </a:rPr>
              <a:t>odontogenic</a:t>
            </a:r>
            <a:r>
              <a:rPr lang="en-US" sz="2800" dirty="0" smtClean="0">
                <a:solidFill>
                  <a:srgbClr val="FF0000"/>
                </a:solidFill>
              </a:rPr>
              <a:t> tumor” </a:t>
            </a:r>
          </a:p>
          <a:p>
            <a:pPr algn="just"/>
            <a:endParaRPr lang="en-US" sz="2800" dirty="0" smtClean="0"/>
          </a:p>
          <a:p>
            <a:r>
              <a:rPr lang="en-US" sz="2800" dirty="0" err="1" smtClean="0"/>
              <a:t>Philipsen</a:t>
            </a:r>
            <a:r>
              <a:rPr lang="en-US" sz="2800" dirty="0" smtClean="0"/>
              <a:t> (2005) </a:t>
            </a:r>
          </a:p>
          <a:p>
            <a:pPr>
              <a:buFont typeface="Wingdings" pitchFamily="2" charset="2"/>
              <a:buNone/>
            </a:pPr>
            <a:r>
              <a:rPr lang="en-US" sz="2800" dirty="0" smtClean="0">
                <a:solidFill>
                  <a:srgbClr val="FF0000"/>
                </a:solidFill>
              </a:rPr>
              <a:t>   “</a:t>
            </a:r>
            <a:r>
              <a:rPr lang="en-US" sz="2800" dirty="0" err="1">
                <a:solidFill>
                  <a:srgbClr val="FF0000"/>
                </a:solidFill>
              </a:rPr>
              <a:t>K</a:t>
            </a:r>
            <a:r>
              <a:rPr lang="en-US" sz="2800" dirty="0" err="1" smtClean="0">
                <a:solidFill>
                  <a:srgbClr val="FF0000"/>
                </a:solidFill>
              </a:rPr>
              <a:t>eratocystic</a:t>
            </a:r>
            <a:r>
              <a:rPr lang="en-US" sz="2800" dirty="0" smtClean="0">
                <a:solidFill>
                  <a:srgbClr val="FF0000"/>
                </a:solidFill>
              </a:rPr>
              <a:t> </a:t>
            </a:r>
            <a:r>
              <a:rPr lang="en-US" sz="2800" dirty="0" err="1" smtClean="0">
                <a:solidFill>
                  <a:srgbClr val="FF0000"/>
                </a:solidFill>
              </a:rPr>
              <a:t>odontogenic</a:t>
            </a:r>
            <a:r>
              <a:rPr lang="en-US" sz="2800" dirty="0" smtClean="0">
                <a:solidFill>
                  <a:srgbClr val="FF0000"/>
                </a:solidFill>
              </a:rPr>
              <a:t> tumor”</a:t>
            </a:r>
          </a:p>
        </p:txBody>
      </p:sp>
    </p:spTree>
    <p:extLst>
      <p:ext uri="{BB962C8B-B14F-4D97-AF65-F5344CB8AC3E}">
        <p14:creationId xmlns="" xmlns:p14="http://schemas.microsoft.com/office/powerpoint/2010/main" val="29144460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399" y="152400"/>
            <a:ext cx="8174421" cy="6400800"/>
          </a:xfrm>
        </p:spPr>
        <p:txBody>
          <a:bodyPr>
            <a:normAutofit/>
          </a:bodyPr>
          <a:lstStyle/>
          <a:p>
            <a:pPr algn="just"/>
            <a:r>
              <a:rPr lang="en-US" sz="2800" dirty="0"/>
              <a:t>Initially called as </a:t>
            </a:r>
            <a:r>
              <a:rPr lang="en-US" sz="2800" dirty="0">
                <a:solidFill>
                  <a:srgbClr val="FF0000"/>
                </a:solidFill>
              </a:rPr>
              <a:t>“primordial cyst” </a:t>
            </a:r>
            <a:r>
              <a:rPr lang="en-US" sz="2800" dirty="0"/>
              <a:t>(</a:t>
            </a:r>
            <a:r>
              <a:rPr lang="en-US" sz="2800" dirty="0">
                <a:solidFill>
                  <a:srgbClr val="FF0000"/>
                </a:solidFill>
              </a:rPr>
              <a:t>Robinson 1945</a:t>
            </a:r>
            <a:r>
              <a:rPr lang="en-US" sz="2800" dirty="0"/>
              <a:t>) &amp; (</a:t>
            </a:r>
            <a:r>
              <a:rPr lang="en-US" sz="2800" dirty="0" err="1">
                <a:solidFill>
                  <a:srgbClr val="FF0000"/>
                </a:solidFill>
              </a:rPr>
              <a:t>Forssell</a:t>
            </a:r>
            <a:r>
              <a:rPr lang="en-US" sz="2800" dirty="0">
                <a:solidFill>
                  <a:srgbClr val="FF0000"/>
                </a:solidFill>
              </a:rPr>
              <a:t> 1979</a:t>
            </a:r>
            <a:r>
              <a:rPr lang="en-US" sz="2800" dirty="0"/>
              <a:t>) </a:t>
            </a:r>
            <a:endParaRPr lang="en-US" sz="2800" dirty="0" smtClean="0"/>
          </a:p>
          <a:p>
            <a:pPr marL="45720" indent="0" algn="just">
              <a:buNone/>
            </a:pPr>
            <a:endParaRPr lang="en-US" sz="2800" dirty="0" smtClean="0"/>
          </a:p>
          <a:p>
            <a:pPr marL="45720" indent="0" algn="ctr">
              <a:buNone/>
            </a:pPr>
            <a:r>
              <a:rPr lang="en-US" sz="2800" dirty="0" smtClean="0">
                <a:solidFill>
                  <a:srgbClr val="FFFF00"/>
                </a:solidFill>
              </a:rPr>
              <a:t>Primordial Cyst</a:t>
            </a:r>
          </a:p>
          <a:p>
            <a:pPr marL="45720" indent="0" algn="ctr">
              <a:buNone/>
            </a:pPr>
            <a:endParaRPr lang="en-US" sz="2800" dirty="0">
              <a:solidFill>
                <a:srgbClr val="FFFF00"/>
              </a:solidFill>
            </a:endParaRPr>
          </a:p>
          <a:p>
            <a:pPr algn="just"/>
            <a:r>
              <a:rPr lang="en-US" sz="2800" dirty="0" smtClean="0"/>
              <a:t>Defined </a:t>
            </a:r>
            <a:r>
              <a:rPr lang="en-US" sz="2800" dirty="0"/>
              <a:t>as cyst which arises by </a:t>
            </a:r>
            <a:r>
              <a:rPr lang="en-US" sz="2800" u="sng" dirty="0"/>
              <a:t>breakdown of the stellate reticulum </a:t>
            </a:r>
            <a:r>
              <a:rPr lang="en-US" sz="2800" dirty="0"/>
              <a:t>of the enamel organ before any mineralized tissue is formed and hence develops in place of a tooth which may be one of the normal series or a supernumerary </a:t>
            </a:r>
            <a:r>
              <a:rPr lang="en-US" sz="2800" dirty="0" smtClean="0"/>
              <a:t>tooth.</a:t>
            </a:r>
          </a:p>
          <a:p>
            <a:pPr algn="just"/>
            <a:endParaRPr lang="en-US" sz="2800" dirty="0"/>
          </a:p>
          <a:p>
            <a:pPr algn="just"/>
            <a:r>
              <a:rPr lang="en-US" sz="2800" dirty="0" smtClean="0"/>
              <a:t>So, it is found in place of a tooth rather than associated with it.</a:t>
            </a:r>
            <a:endParaRPr lang="en-US" sz="2800" dirty="0"/>
          </a:p>
          <a:p>
            <a:pPr algn="just"/>
            <a:endParaRPr lang="en-US" sz="2800" dirty="0"/>
          </a:p>
        </p:txBody>
      </p:sp>
    </p:spTree>
    <p:extLst>
      <p:ext uri="{BB962C8B-B14F-4D97-AF65-F5344CB8AC3E}">
        <p14:creationId xmlns="" xmlns:p14="http://schemas.microsoft.com/office/powerpoint/2010/main" val="40762053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990600" y="457200"/>
            <a:ext cx="7315200" cy="1154097"/>
          </a:xfrm>
        </p:spPr>
        <p:txBody>
          <a:bodyPr/>
          <a:lstStyle/>
          <a:p>
            <a:r>
              <a:rPr lang="en-US" b="1" dirty="0" smtClean="0">
                <a:solidFill>
                  <a:srgbClr val="FF0000"/>
                </a:solidFill>
              </a:rPr>
              <a:t>ORIGIN</a:t>
            </a:r>
          </a:p>
        </p:txBody>
      </p:sp>
      <p:sp>
        <p:nvSpPr>
          <p:cNvPr id="49155" name="Content Placeholder 2"/>
          <p:cNvSpPr>
            <a:spLocks noGrp="1"/>
          </p:cNvSpPr>
          <p:nvPr>
            <p:ph idx="1"/>
          </p:nvPr>
        </p:nvSpPr>
        <p:spPr>
          <a:xfrm>
            <a:off x="152400" y="1828800"/>
            <a:ext cx="8686800" cy="4328160"/>
          </a:xfrm>
        </p:spPr>
        <p:txBody>
          <a:bodyPr>
            <a:normAutofit/>
          </a:bodyPr>
          <a:lstStyle/>
          <a:p>
            <a:pPr marL="514350" indent="-514350">
              <a:lnSpc>
                <a:spcPct val="90000"/>
              </a:lnSpc>
              <a:buFont typeface="Arial" charset="0"/>
              <a:buAutoNum type="arabicPeriod"/>
            </a:pPr>
            <a:r>
              <a:rPr lang="en-US" sz="3200" dirty="0" smtClean="0"/>
              <a:t>Dental lamina or its remnants</a:t>
            </a:r>
          </a:p>
          <a:p>
            <a:pPr marL="514350" indent="-514350">
              <a:lnSpc>
                <a:spcPct val="90000"/>
              </a:lnSpc>
              <a:buFont typeface="Arial" charset="0"/>
              <a:buAutoNum type="arabicPeriod"/>
            </a:pPr>
            <a:endParaRPr lang="en-US" sz="3200" dirty="0" smtClean="0"/>
          </a:p>
          <a:p>
            <a:pPr marL="514350" indent="-514350">
              <a:lnSpc>
                <a:spcPct val="90000"/>
              </a:lnSpc>
              <a:buFont typeface="Arial" charset="0"/>
              <a:buAutoNum type="arabicPeriod"/>
            </a:pPr>
            <a:r>
              <a:rPr lang="en-US" sz="3200" dirty="0" smtClean="0"/>
              <a:t>From offshoots of basal layer of oral epithelium</a:t>
            </a:r>
          </a:p>
          <a:p>
            <a:pPr marL="0" indent="0">
              <a:lnSpc>
                <a:spcPct val="90000"/>
              </a:lnSpc>
              <a:buNone/>
            </a:pPr>
            <a:endParaRPr lang="en-US" sz="3200" dirty="0" smtClean="0"/>
          </a:p>
          <a:p>
            <a:pPr marL="514350" indent="-514350">
              <a:buFont typeface="Arial" charset="0"/>
              <a:buAutoNum type="arabicPeriod"/>
            </a:pPr>
            <a:endParaRPr lang="en-US" dirty="0" smtClean="0"/>
          </a:p>
        </p:txBody>
      </p:sp>
    </p:spTree>
    <p:extLst>
      <p:ext uri="{BB962C8B-B14F-4D97-AF65-F5344CB8AC3E}">
        <p14:creationId xmlns="" xmlns:p14="http://schemas.microsoft.com/office/powerpoint/2010/main" val="35300325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81000" y="152400"/>
            <a:ext cx="7315200" cy="1154097"/>
          </a:xfrm>
        </p:spPr>
        <p:txBody>
          <a:bodyPr/>
          <a:lstStyle/>
          <a:p>
            <a:r>
              <a:rPr lang="en-US" b="1" dirty="0" smtClean="0">
                <a:solidFill>
                  <a:srgbClr val="FF0000"/>
                </a:solidFill>
              </a:rPr>
              <a:t>CLINICAL FEATURES</a:t>
            </a:r>
          </a:p>
        </p:txBody>
      </p:sp>
      <p:sp>
        <p:nvSpPr>
          <p:cNvPr id="50179" name="Content Placeholder 2"/>
          <p:cNvSpPr>
            <a:spLocks noGrp="1"/>
          </p:cNvSpPr>
          <p:nvPr>
            <p:ph idx="1"/>
          </p:nvPr>
        </p:nvSpPr>
        <p:spPr>
          <a:xfrm>
            <a:off x="381001" y="1567912"/>
            <a:ext cx="8305800" cy="4649787"/>
          </a:xfrm>
        </p:spPr>
        <p:txBody>
          <a:bodyPr>
            <a:normAutofit lnSpcReduction="10000"/>
          </a:bodyPr>
          <a:lstStyle/>
          <a:p>
            <a:pPr marL="514350" indent="-514350" algn="just">
              <a:buFont typeface="Arial" charset="0"/>
              <a:buAutoNum type="arabicPeriod"/>
            </a:pPr>
            <a:r>
              <a:rPr lang="en-US" sz="2800" dirty="0"/>
              <a:t>3</a:t>
            </a:r>
            <a:r>
              <a:rPr lang="en-US" sz="2000" dirty="0" smtClean="0"/>
              <a:t>rd </a:t>
            </a:r>
            <a:r>
              <a:rPr lang="en-US" sz="2800" dirty="0" smtClean="0"/>
              <a:t>most common cyst after radicular and </a:t>
            </a:r>
            <a:r>
              <a:rPr lang="en-US" sz="2800" dirty="0" err="1" smtClean="0"/>
              <a:t>dentigerous</a:t>
            </a:r>
            <a:r>
              <a:rPr lang="en-US" sz="2800" dirty="0" smtClean="0"/>
              <a:t> cyst</a:t>
            </a:r>
          </a:p>
          <a:p>
            <a:pPr marL="514350" indent="-514350">
              <a:buFont typeface="Arial" charset="0"/>
              <a:buAutoNum type="arabicPeriod"/>
            </a:pPr>
            <a:endParaRPr lang="en-US" sz="2800" dirty="0" smtClean="0"/>
          </a:p>
          <a:p>
            <a:pPr marL="514350" indent="-514350">
              <a:buFont typeface="Arial" charset="0"/>
              <a:buAutoNum type="arabicPeriod"/>
            </a:pPr>
            <a:r>
              <a:rPr lang="en-US" sz="2800" dirty="0" smtClean="0"/>
              <a:t>Age – 1</a:t>
            </a:r>
            <a:r>
              <a:rPr lang="en-US" sz="2800" baseline="30000" dirty="0" smtClean="0"/>
              <a:t>st</a:t>
            </a:r>
            <a:r>
              <a:rPr lang="en-US" sz="2800" dirty="0" smtClean="0"/>
              <a:t> – 9</a:t>
            </a:r>
            <a:r>
              <a:rPr lang="en-US" sz="2800" baseline="30000" dirty="0" smtClean="0"/>
              <a:t>th</a:t>
            </a:r>
            <a:r>
              <a:rPr lang="en-US" sz="2800" dirty="0" smtClean="0"/>
              <a:t> decade</a:t>
            </a:r>
          </a:p>
          <a:p>
            <a:pPr marL="0" indent="0">
              <a:buNone/>
            </a:pPr>
            <a:r>
              <a:rPr lang="en-US" sz="2800" dirty="0" smtClean="0"/>
              <a:t>	 -Highest peak in 2</a:t>
            </a:r>
            <a:r>
              <a:rPr lang="en-US" sz="2800" baseline="30000" dirty="0" smtClean="0"/>
              <a:t>nd</a:t>
            </a:r>
            <a:r>
              <a:rPr lang="en-US" sz="2800" dirty="0" smtClean="0"/>
              <a:t> to 3</a:t>
            </a:r>
            <a:r>
              <a:rPr lang="en-US" sz="2800" baseline="30000" dirty="0" smtClean="0"/>
              <a:t>rd</a:t>
            </a:r>
            <a:r>
              <a:rPr lang="en-US" sz="2800" dirty="0" smtClean="0"/>
              <a:t> decade</a:t>
            </a:r>
          </a:p>
          <a:p>
            <a:pPr marL="0" indent="0">
              <a:buNone/>
            </a:pPr>
            <a:r>
              <a:rPr lang="en-US" sz="2800" dirty="0"/>
              <a:t>	 </a:t>
            </a:r>
            <a:r>
              <a:rPr lang="en-US" sz="2800" dirty="0" smtClean="0"/>
              <a:t>-Bimodal age </a:t>
            </a:r>
            <a:r>
              <a:rPr lang="en-US" sz="2800" dirty="0" err="1" smtClean="0"/>
              <a:t>occurance</a:t>
            </a:r>
            <a:endParaRPr lang="en-US" sz="2800" dirty="0" smtClean="0"/>
          </a:p>
          <a:p>
            <a:pPr marL="514350" indent="-514350">
              <a:buFont typeface="Wingdings" pitchFamily="2" charset="2"/>
              <a:buNone/>
            </a:pPr>
            <a:endParaRPr lang="en-US" sz="2800" dirty="0" smtClean="0"/>
          </a:p>
          <a:p>
            <a:pPr marL="514350" indent="-514350">
              <a:buFont typeface="Arial" charset="0"/>
              <a:buAutoNum type="arabicPeriod" startAt="3"/>
            </a:pPr>
            <a:r>
              <a:rPr lang="en-US" sz="2800" dirty="0" smtClean="0"/>
              <a:t>Sex – M&gt;F </a:t>
            </a:r>
          </a:p>
          <a:p>
            <a:pPr marL="514350" indent="-514350">
              <a:buFont typeface="Arial" charset="0"/>
              <a:buAutoNum type="arabicPeriod" startAt="3"/>
            </a:pPr>
            <a:endParaRPr lang="en-US" sz="2800" dirty="0" smtClean="0"/>
          </a:p>
          <a:p>
            <a:pPr marL="514350" indent="-514350">
              <a:buFont typeface="Arial" charset="0"/>
              <a:buAutoNum type="arabicPeriod" startAt="3"/>
            </a:pPr>
            <a:r>
              <a:rPr lang="en-US" sz="2800" dirty="0" smtClean="0"/>
              <a:t>Site – mandible &gt; maxilla</a:t>
            </a:r>
          </a:p>
        </p:txBody>
      </p:sp>
    </p:spTree>
    <p:extLst>
      <p:ext uri="{BB962C8B-B14F-4D97-AF65-F5344CB8AC3E}">
        <p14:creationId xmlns="" xmlns:p14="http://schemas.microsoft.com/office/powerpoint/2010/main" val="28180955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p:cNvSpPr>
            <a:spLocks noGrp="1"/>
          </p:cNvSpPr>
          <p:nvPr>
            <p:ph idx="1"/>
          </p:nvPr>
        </p:nvSpPr>
        <p:spPr>
          <a:xfrm>
            <a:off x="152400" y="152400"/>
            <a:ext cx="8305800" cy="6477000"/>
          </a:xfrm>
        </p:spPr>
        <p:txBody>
          <a:bodyPr>
            <a:normAutofit/>
          </a:bodyPr>
          <a:lstStyle/>
          <a:p>
            <a:pPr marL="514350" indent="-514350" algn="just">
              <a:buFont typeface="Arial" charset="0"/>
              <a:buAutoNum type="arabicPeriod" startAt="5"/>
            </a:pPr>
            <a:r>
              <a:rPr lang="en-US" sz="2800" dirty="0" smtClean="0"/>
              <a:t>May complaint of pain, swelling or discharge</a:t>
            </a:r>
          </a:p>
          <a:p>
            <a:pPr marL="514350" indent="-514350" algn="just">
              <a:buFont typeface="Arial" charset="0"/>
              <a:buAutoNum type="arabicPeriod" startAt="5"/>
            </a:pPr>
            <a:endParaRPr lang="en-US" sz="2800" dirty="0" smtClean="0">
              <a:solidFill>
                <a:srgbClr val="FFFF00"/>
              </a:solidFill>
            </a:endParaRPr>
          </a:p>
          <a:p>
            <a:pPr marL="514350" indent="-514350" algn="just">
              <a:buFont typeface="Arial" charset="0"/>
              <a:buAutoNum type="arabicPeriod" startAt="5"/>
            </a:pPr>
            <a:r>
              <a:rPr lang="en-US" sz="2800" dirty="0" smtClean="0">
                <a:solidFill>
                  <a:srgbClr val="FFFF00"/>
                </a:solidFill>
              </a:rPr>
              <a:t>Expands in medullary cavities, hence clinically observable expansion of bone is late.</a:t>
            </a:r>
          </a:p>
          <a:p>
            <a:pPr marL="514350" indent="-514350" algn="just">
              <a:buFont typeface="Arial" charset="0"/>
              <a:buAutoNum type="arabicPeriod" startAt="5"/>
            </a:pPr>
            <a:endParaRPr lang="en-US" sz="2800" dirty="0" smtClean="0"/>
          </a:p>
          <a:p>
            <a:pPr marL="514350" indent="-514350" algn="just">
              <a:buFont typeface="Arial" charset="0"/>
              <a:buAutoNum type="arabicPeriod" startAt="5"/>
            </a:pPr>
            <a:r>
              <a:rPr lang="en-US" sz="2800" dirty="0" smtClean="0"/>
              <a:t>Causes displacement of teeth  </a:t>
            </a:r>
          </a:p>
          <a:p>
            <a:pPr marL="0" indent="0" algn="just">
              <a:buNone/>
            </a:pPr>
            <a:endParaRPr lang="en-US" sz="2800" dirty="0" smtClean="0"/>
          </a:p>
          <a:p>
            <a:pPr marL="514350" indent="-514350" algn="just">
              <a:buFont typeface="Arial" charset="0"/>
              <a:buAutoNum type="arabicPeriod" startAt="8"/>
            </a:pPr>
            <a:r>
              <a:rPr lang="en-US" sz="2800" dirty="0"/>
              <a:t>Most patients are free of symptoms until the cyst has developed a large </a:t>
            </a:r>
            <a:r>
              <a:rPr lang="en-US" sz="2800" dirty="0" smtClean="0"/>
              <a:t>size</a:t>
            </a:r>
            <a:endParaRPr lang="en-US" sz="2800" dirty="0"/>
          </a:p>
        </p:txBody>
      </p:sp>
      <p:pic>
        <p:nvPicPr>
          <p:cNvPr id="4" name="Picture 6"/>
          <p:cNvPicPr>
            <a:picLocks noChangeAspect="1" noChangeArrowheads="1"/>
          </p:cNvPicPr>
          <p:nvPr/>
        </p:nvPicPr>
        <p:blipFill>
          <a:blip r:embed="rId2"/>
          <a:srcRect/>
          <a:stretch>
            <a:fillRect/>
          </a:stretch>
        </p:blipFill>
        <p:spPr bwMode="auto">
          <a:xfrm>
            <a:off x="5867400" y="4495800"/>
            <a:ext cx="31242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9084121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914400" y="152400"/>
            <a:ext cx="7315200" cy="809578"/>
          </a:xfrm>
        </p:spPr>
        <p:txBody>
          <a:bodyPr/>
          <a:lstStyle/>
          <a:p>
            <a:pPr eaLnBrk="1" hangingPunct="1"/>
            <a:r>
              <a:rPr lang="en-IN" dirty="0" smtClean="0">
                <a:solidFill>
                  <a:srgbClr val="FFFF00"/>
                </a:solidFill>
              </a:rPr>
              <a:t>RADIOHRAPHIC FEATURES</a:t>
            </a:r>
          </a:p>
        </p:txBody>
      </p:sp>
      <p:pic>
        <p:nvPicPr>
          <p:cNvPr id="52227"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152400" y="1143000"/>
            <a:ext cx="6324600" cy="4172607"/>
          </a:xfrm>
          <a:ln w="38100">
            <a:solidFill>
              <a:srgbClr val="000000"/>
            </a:solidFill>
            <a:miter lim="800000"/>
            <a:headEnd/>
            <a:tailEnd/>
          </a:ln>
        </p:spPr>
      </p:pic>
      <p:pic>
        <p:nvPicPr>
          <p:cNvPr id="52228"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181600" y="2057400"/>
            <a:ext cx="3810000" cy="4572000"/>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 name="Oval 1"/>
          <p:cNvSpPr/>
          <p:nvPr/>
        </p:nvSpPr>
        <p:spPr>
          <a:xfrm>
            <a:off x="228600" y="1447800"/>
            <a:ext cx="1600200" cy="35052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5307234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457200" y="304800"/>
            <a:ext cx="8305800"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4800" b="1" dirty="0">
                <a:solidFill>
                  <a:srgbClr val="0066FF"/>
                </a:solidFill>
                <a:latin typeface="+mn-lt"/>
              </a:rPr>
              <a:t>Types of OKC </a:t>
            </a:r>
            <a:r>
              <a:rPr lang="en-US" sz="3600" b="1" dirty="0">
                <a:solidFill>
                  <a:srgbClr val="0066FF"/>
                </a:solidFill>
                <a:latin typeface="+mn-lt"/>
              </a:rPr>
              <a:t>(Main-1970a):</a:t>
            </a:r>
          </a:p>
        </p:txBody>
      </p:sp>
      <p:sp>
        <p:nvSpPr>
          <p:cNvPr id="37891" name="Text Box 3"/>
          <p:cNvSpPr txBox="1">
            <a:spLocks noChangeArrowheads="1"/>
          </p:cNvSpPr>
          <p:nvPr/>
        </p:nvSpPr>
        <p:spPr bwMode="auto">
          <a:xfrm>
            <a:off x="5562600" y="1862138"/>
            <a:ext cx="2971800" cy="2123658"/>
          </a:xfrm>
          <a:prstGeom prst="rect">
            <a:avLst/>
          </a:prstGeom>
          <a:gradFill rotWithShape="0">
            <a:gsLst>
              <a:gs pos="0">
                <a:schemeClr val="bg1"/>
              </a:gs>
              <a:gs pos="100000">
                <a:schemeClr val="bg1">
                  <a:gamma/>
                  <a:shade val="0"/>
                  <a:invGamma/>
                </a:schemeClr>
              </a:gs>
            </a:gsLst>
            <a:lin ang="5400000" scaled="1"/>
          </a:gradFill>
          <a:ln w="9525">
            <a:noFill/>
            <a:miter lim="800000"/>
            <a:headEnd/>
            <a:tailEnd/>
          </a:ln>
          <a:effectLst/>
        </p:spPr>
        <p:txBody>
          <a:bodyPr wrap="square">
            <a:spAutoFit/>
          </a:bodyPr>
          <a:lstStyle/>
          <a:p>
            <a:pPr>
              <a:spcBef>
                <a:spcPct val="50000"/>
              </a:spcBef>
              <a:buFontTx/>
              <a:buChar char="•"/>
              <a:defRPr/>
            </a:pPr>
            <a:r>
              <a:rPr lang="en-US" sz="2400" b="1" dirty="0">
                <a:latin typeface="Times New Roman" pitchFamily="18" charset="0"/>
              </a:rPr>
              <a:t>Extraneous</a:t>
            </a:r>
          </a:p>
          <a:p>
            <a:pPr>
              <a:spcBef>
                <a:spcPct val="50000"/>
              </a:spcBef>
              <a:buFontTx/>
              <a:buChar char="•"/>
              <a:defRPr/>
            </a:pPr>
            <a:r>
              <a:rPr lang="en-US" sz="2400" b="1" dirty="0" err="1">
                <a:solidFill>
                  <a:srgbClr val="0066FF"/>
                </a:solidFill>
                <a:latin typeface="Times New Roman" pitchFamily="18" charset="0"/>
              </a:rPr>
              <a:t>Replacemental</a:t>
            </a:r>
            <a:endParaRPr lang="en-US" sz="2400" b="1" dirty="0">
              <a:solidFill>
                <a:srgbClr val="0066FF"/>
              </a:solidFill>
              <a:latin typeface="Times New Roman" pitchFamily="18" charset="0"/>
            </a:endParaRPr>
          </a:p>
          <a:p>
            <a:pPr>
              <a:spcBef>
                <a:spcPct val="50000"/>
              </a:spcBef>
              <a:buFontTx/>
              <a:buChar char="•"/>
              <a:defRPr/>
            </a:pPr>
            <a:r>
              <a:rPr lang="en-US" sz="2400" b="1" dirty="0">
                <a:solidFill>
                  <a:srgbClr val="FF0000"/>
                </a:solidFill>
                <a:latin typeface="Times New Roman" pitchFamily="18" charset="0"/>
              </a:rPr>
              <a:t>Collateral</a:t>
            </a:r>
          </a:p>
          <a:p>
            <a:pPr>
              <a:spcBef>
                <a:spcPct val="50000"/>
              </a:spcBef>
              <a:buFontTx/>
              <a:buChar char="•"/>
              <a:defRPr/>
            </a:pPr>
            <a:r>
              <a:rPr lang="en-US" sz="2400" b="1" dirty="0" err="1">
                <a:solidFill>
                  <a:srgbClr val="FFFF66"/>
                </a:solidFill>
                <a:latin typeface="Times New Roman" pitchFamily="18" charset="0"/>
              </a:rPr>
              <a:t>Envelopmental</a:t>
            </a:r>
            <a:endParaRPr lang="en-US" sz="2400" b="1" dirty="0">
              <a:solidFill>
                <a:srgbClr val="FFFF66"/>
              </a:solidFill>
              <a:latin typeface="Times New Roman" pitchFamily="18" charset="0"/>
            </a:endParaRPr>
          </a:p>
        </p:txBody>
      </p:sp>
      <p:sp>
        <p:nvSpPr>
          <p:cNvPr id="49156" name="Text Box 4"/>
          <p:cNvSpPr txBox="1">
            <a:spLocks noChangeArrowheads="1"/>
          </p:cNvSpPr>
          <p:nvPr/>
        </p:nvSpPr>
        <p:spPr bwMode="auto">
          <a:xfrm>
            <a:off x="381000" y="6024265"/>
            <a:ext cx="8382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dirty="0" err="1">
                <a:latin typeface="+mn-lt"/>
              </a:rPr>
              <a:t>Replacemental</a:t>
            </a:r>
            <a:r>
              <a:rPr lang="en-US" sz="2400" dirty="0">
                <a:latin typeface="+mn-lt"/>
              </a:rPr>
              <a:t> variety is also called as </a:t>
            </a:r>
            <a:r>
              <a:rPr lang="en-US" sz="2400" b="1" u="sng" dirty="0">
                <a:solidFill>
                  <a:srgbClr val="0066FF"/>
                </a:solidFill>
                <a:latin typeface="+mn-lt"/>
              </a:rPr>
              <a:t>PRIMORDIAL</a:t>
            </a:r>
            <a:r>
              <a:rPr lang="en-US" sz="2400" b="1" dirty="0">
                <a:solidFill>
                  <a:srgbClr val="FF0000"/>
                </a:solidFill>
                <a:latin typeface="+mn-lt"/>
              </a:rPr>
              <a:t> </a:t>
            </a:r>
            <a:r>
              <a:rPr lang="en-US" sz="2400" dirty="0">
                <a:latin typeface="+mn-lt"/>
              </a:rPr>
              <a:t>Cyst</a:t>
            </a:r>
          </a:p>
        </p:txBody>
      </p:sp>
      <p:graphicFrame>
        <p:nvGraphicFramePr>
          <p:cNvPr id="49157" name="Object 5"/>
          <p:cNvGraphicFramePr>
            <a:graphicFrameLocks noChangeAspect="1"/>
          </p:cNvGraphicFramePr>
          <p:nvPr/>
        </p:nvGraphicFramePr>
        <p:xfrm>
          <a:off x="1066800" y="1371600"/>
          <a:ext cx="3962400" cy="3187700"/>
        </p:xfrm>
        <a:graphic>
          <a:graphicData uri="http://schemas.openxmlformats.org/presentationml/2006/ole">
            <p:oleObj spid="_x0000_s4223" name="Bitmap Image" r:id="rId3" imgW="2534004" imgH="2038095" progId="PBrush">
              <p:embed/>
            </p:oleObj>
          </a:graphicData>
        </a:graphic>
      </p:graphicFrame>
      <p:sp>
        <p:nvSpPr>
          <p:cNvPr id="49158" name="Line 8"/>
          <p:cNvSpPr>
            <a:spLocks noChangeShapeType="1"/>
          </p:cNvSpPr>
          <p:nvPr/>
        </p:nvSpPr>
        <p:spPr bwMode="auto">
          <a:xfrm flipH="1">
            <a:off x="4343400" y="2057400"/>
            <a:ext cx="1371600" cy="7620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9159" name="Line 9"/>
          <p:cNvSpPr>
            <a:spLocks noChangeShapeType="1"/>
          </p:cNvSpPr>
          <p:nvPr/>
        </p:nvSpPr>
        <p:spPr bwMode="auto">
          <a:xfrm flipH="1">
            <a:off x="1981200" y="3200400"/>
            <a:ext cx="3733800" cy="304800"/>
          </a:xfrm>
          <a:prstGeom prst="line">
            <a:avLst/>
          </a:prstGeom>
          <a:noFill/>
          <a:ln w="38100">
            <a:solidFill>
              <a:srgbClr val="FF66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9160" name="Line 10"/>
          <p:cNvSpPr>
            <a:spLocks noChangeShapeType="1"/>
          </p:cNvSpPr>
          <p:nvPr/>
        </p:nvSpPr>
        <p:spPr bwMode="auto">
          <a:xfrm flipH="1">
            <a:off x="2514600" y="3733800"/>
            <a:ext cx="3124200" cy="76200"/>
          </a:xfrm>
          <a:prstGeom prst="line">
            <a:avLst/>
          </a:prstGeom>
          <a:noFill/>
          <a:ln w="38100">
            <a:solidFill>
              <a:srgbClr val="FAF76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9161" name="Line 11"/>
          <p:cNvSpPr>
            <a:spLocks noChangeShapeType="1"/>
          </p:cNvSpPr>
          <p:nvPr/>
        </p:nvSpPr>
        <p:spPr bwMode="auto">
          <a:xfrm flipH="1">
            <a:off x="2819400" y="2590800"/>
            <a:ext cx="2895600" cy="990600"/>
          </a:xfrm>
          <a:prstGeom prst="line">
            <a:avLst/>
          </a:prstGeom>
          <a:noFill/>
          <a:ln w="38100">
            <a:solidFill>
              <a:srgbClr val="0066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 xmlns:p14="http://schemas.microsoft.com/office/powerpoint/2010/main" val="6714786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0" y="1828800"/>
            <a:ext cx="2667000" cy="1524000"/>
          </a:xfrm>
        </p:spPr>
        <p:txBody>
          <a:bodyPr>
            <a:normAutofit/>
          </a:bodyPr>
          <a:lstStyle/>
          <a:p>
            <a:r>
              <a:rPr lang="en-US" dirty="0" smtClean="0">
                <a:solidFill>
                  <a:srgbClr val="FF0000"/>
                </a:solidFill>
              </a:rPr>
              <a:t>Histologic features:</a:t>
            </a:r>
            <a:endParaRPr lang="en-US" dirty="0">
              <a:solidFill>
                <a:srgbClr val="FF0000"/>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54303" y="152400"/>
            <a:ext cx="6246497" cy="5008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4" name="Content Placeholder 4" descr="15_0.tmp"/>
          <p:cNvPicPr>
            <a:picLocks noChangeAspect="1"/>
          </p:cNvPicPr>
          <p:nvPr/>
        </p:nvPicPr>
        <p:blipFill rotWithShape="1">
          <a:blip r:embed="rId3" cstate="print"/>
          <a:srcRect b="5989"/>
          <a:stretch/>
        </p:blipFill>
        <p:spPr>
          <a:xfrm>
            <a:off x="3290127" y="3886201"/>
            <a:ext cx="5853873" cy="2969172"/>
          </a:xfrm>
          <a:prstGeom prst="rect">
            <a:avLst/>
          </a:prstGeom>
        </p:spPr>
      </p:pic>
    </p:spTree>
    <p:extLst>
      <p:ext uri="{BB962C8B-B14F-4D97-AF65-F5344CB8AC3E}">
        <p14:creationId xmlns="" xmlns:p14="http://schemas.microsoft.com/office/powerpoint/2010/main" val="9488156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304800" y="441325"/>
            <a:ext cx="8305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3600" b="1">
                <a:solidFill>
                  <a:schemeClr val="tx2"/>
                </a:solidFill>
                <a:latin typeface="Times New Roman" pitchFamily="18" charset="0"/>
              </a:rPr>
              <a:t>FOLLICULAR   KERATOCYST</a:t>
            </a:r>
          </a:p>
        </p:txBody>
      </p:sp>
      <p:graphicFrame>
        <p:nvGraphicFramePr>
          <p:cNvPr id="54275" name="Object 3"/>
          <p:cNvGraphicFramePr>
            <a:graphicFrameLocks noChangeAspect="1"/>
          </p:cNvGraphicFramePr>
          <p:nvPr/>
        </p:nvGraphicFramePr>
        <p:xfrm>
          <a:off x="533400" y="1752600"/>
          <a:ext cx="1600200" cy="2038350"/>
        </p:xfrm>
        <a:graphic>
          <a:graphicData uri="http://schemas.openxmlformats.org/presentationml/2006/ole">
            <p:oleObj spid="_x0000_s2545" name="Bitmap Image" r:id="rId3" imgW="1600000" imgH="2038095" progId="PBrush">
              <p:embed/>
            </p:oleObj>
          </a:graphicData>
        </a:graphic>
      </p:graphicFrame>
      <p:graphicFrame>
        <p:nvGraphicFramePr>
          <p:cNvPr id="54276" name="Object 4"/>
          <p:cNvGraphicFramePr>
            <a:graphicFrameLocks noChangeAspect="1"/>
          </p:cNvGraphicFramePr>
          <p:nvPr/>
        </p:nvGraphicFramePr>
        <p:xfrm>
          <a:off x="3124200" y="1752600"/>
          <a:ext cx="1628775" cy="1866900"/>
        </p:xfrm>
        <a:graphic>
          <a:graphicData uri="http://schemas.openxmlformats.org/presentationml/2006/ole">
            <p:oleObj spid="_x0000_s2546" name="Bitmap Image" r:id="rId4" imgW="1628571" imgH="1867161" progId="PBrush">
              <p:embed/>
            </p:oleObj>
          </a:graphicData>
        </a:graphic>
      </p:graphicFrame>
      <p:graphicFrame>
        <p:nvGraphicFramePr>
          <p:cNvPr id="54277" name="Object 5"/>
          <p:cNvGraphicFramePr>
            <a:graphicFrameLocks noChangeAspect="1"/>
          </p:cNvGraphicFramePr>
          <p:nvPr/>
        </p:nvGraphicFramePr>
        <p:xfrm>
          <a:off x="5715000" y="1762125"/>
          <a:ext cx="1685925" cy="1590675"/>
        </p:xfrm>
        <a:graphic>
          <a:graphicData uri="http://schemas.openxmlformats.org/presentationml/2006/ole">
            <p:oleObj spid="_x0000_s2547" name="Bitmap Image" r:id="rId5" imgW="1685714" imgH="1590897" progId="PBrush">
              <p:embed/>
            </p:oleObj>
          </a:graphicData>
        </a:graphic>
      </p:graphicFrame>
      <p:sp>
        <p:nvSpPr>
          <p:cNvPr id="54278" name="AutoShape 6"/>
          <p:cNvSpPr>
            <a:spLocks noChangeArrowheads="1"/>
          </p:cNvSpPr>
          <p:nvPr/>
        </p:nvSpPr>
        <p:spPr bwMode="auto">
          <a:xfrm>
            <a:off x="4249738" y="3200400"/>
            <a:ext cx="93662" cy="381000"/>
          </a:xfrm>
          <a:prstGeom prst="upArrow">
            <a:avLst>
              <a:gd name="adj1" fmla="val 50000"/>
              <a:gd name="adj2" fmla="val 101695"/>
            </a:avLst>
          </a:prstGeom>
          <a:solidFill>
            <a:schemeClr val="tx1"/>
          </a:solidFill>
          <a:ln w="9525">
            <a:solidFill>
              <a:schemeClr val="tx1"/>
            </a:solidFill>
            <a:miter lim="800000"/>
            <a:headEnd/>
            <a:tailEnd/>
          </a:ln>
        </p:spPr>
        <p:txBody>
          <a:bodyPr anchor="ctr">
            <a:spAutoFit/>
          </a:bodyPr>
          <a:lstStyle/>
          <a:p>
            <a:endParaRPr lang="en-US"/>
          </a:p>
        </p:txBody>
      </p:sp>
      <p:sp>
        <p:nvSpPr>
          <p:cNvPr id="54279" name="AutoShape 7"/>
          <p:cNvSpPr>
            <a:spLocks noChangeArrowheads="1"/>
          </p:cNvSpPr>
          <p:nvPr/>
        </p:nvSpPr>
        <p:spPr bwMode="auto">
          <a:xfrm>
            <a:off x="1582738" y="3276600"/>
            <a:ext cx="93662" cy="381000"/>
          </a:xfrm>
          <a:prstGeom prst="upArrow">
            <a:avLst>
              <a:gd name="adj1" fmla="val 50000"/>
              <a:gd name="adj2" fmla="val 101695"/>
            </a:avLst>
          </a:prstGeom>
          <a:solidFill>
            <a:schemeClr val="tx1"/>
          </a:solidFill>
          <a:ln w="9525">
            <a:solidFill>
              <a:schemeClr val="tx1"/>
            </a:solidFill>
            <a:miter lim="800000"/>
            <a:headEnd/>
            <a:tailEnd/>
          </a:ln>
        </p:spPr>
        <p:txBody>
          <a:bodyPr anchor="ctr">
            <a:spAutoFit/>
          </a:bodyPr>
          <a:lstStyle/>
          <a:p>
            <a:endParaRPr lang="en-US"/>
          </a:p>
        </p:txBody>
      </p:sp>
      <p:sp>
        <p:nvSpPr>
          <p:cNvPr id="54280" name="AutoShape 8"/>
          <p:cNvSpPr>
            <a:spLocks noChangeArrowheads="1"/>
          </p:cNvSpPr>
          <p:nvPr/>
        </p:nvSpPr>
        <p:spPr bwMode="auto">
          <a:xfrm>
            <a:off x="6840538" y="3124200"/>
            <a:ext cx="93662" cy="381000"/>
          </a:xfrm>
          <a:prstGeom prst="upArrow">
            <a:avLst>
              <a:gd name="adj1" fmla="val 50000"/>
              <a:gd name="adj2" fmla="val 101695"/>
            </a:avLst>
          </a:prstGeom>
          <a:solidFill>
            <a:schemeClr val="tx1"/>
          </a:solidFill>
          <a:ln w="9525">
            <a:solidFill>
              <a:schemeClr val="tx1"/>
            </a:solidFill>
            <a:miter lim="800000"/>
            <a:headEnd/>
            <a:tailEnd/>
          </a:ln>
        </p:spPr>
        <p:txBody>
          <a:bodyPr anchor="ctr">
            <a:spAutoFit/>
          </a:bodyPr>
          <a:lstStyle/>
          <a:p>
            <a:endParaRPr lang="en-US"/>
          </a:p>
        </p:txBody>
      </p:sp>
      <p:sp>
        <p:nvSpPr>
          <p:cNvPr id="54281" name="Text Box 9"/>
          <p:cNvSpPr txBox="1">
            <a:spLocks noChangeArrowheads="1"/>
          </p:cNvSpPr>
          <p:nvPr/>
        </p:nvSpPr>
        <p:spPr bwMode="auto">
          <a:xfrm>
            <a:off x="304800" y="4495800"/>
            <a:ext cx="8305800" cy="137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b="1">
                <a:latin typeface="Times New Roman" pitchFamily="18" charset="0"/>
              </a:rPr>
              <a:t>A type of Keratocyst</a:t>
            </a:r>
          </a:p>
          <a:p>
            <a:pPr eaLnBrk="1" hangingPunct="1">
              <a:spcBef>
                <a:spcPct val="50000"/>
              </a:spcBef>
            </a:pPr>
            <a:r>
              <a:rPr lang="en-US" sz="2400" b="1">
                <a:latin typeface="Times New Roman" pitchFamily="18" charset="0"/>
              </a:rPr>
              <a:t>A tooth surrounded by its follicle erupts into a keratocyst cavity in the same way as it erupts in the oral cavity.</a:t>
            </a:r>
          </a:p>
        </p:txBody>
      </p:sp>
      <p:sp>
        <p:nvSpPr>
          <p:cNvPr id="54282" name="Text Box 10"/>
          <p:cNvSpPr txBox="1">
            <a:spLocks noChangeArrowheads="1"/>
          </p:cNvSpPr>
          <p:nvPr/>
        </p:nvSpPr>
        <p:spPr bwMode="auto">
          <a:xfrm>
            <a:off x="2057400" y="2482850"/>
            <a:ext cx="8382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600">
                <a:latin typeface="Times New Roman" pitchFamily="18" charset="0"/>
              </a:rPr>
              <a:t>OKC</a:t>
            </a:r>
          </a:p>
        </p:txBody>
      </p:sp>
      <p:sp>
        <p:nvSpPr>
          <p:cNvPr id="54283" name="Text Box 11"/>
          <p:cNvSpPr txBox="1">
            <a:spLocks noChangeArrowheads="1"/>
          </p:cNvSpPr>
          <p:nvPr/>
        </p:nvSpPr>
        <p:spPr bwMode="auto">
          <a:xfrm>
            <a:off x="1752600" y="3276600"/>
            <a:ext cx="16764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600">
                <a:latin typeface="Times New Roman" pitchFamily="18" charset="0"/>
              </a:rPr>
              <a:t>Erupting tooth</a:t>
            </a:r>
          </a:p>
        </p:txBody>
      </p:sp>
      <p:grpSp>
        <p:nvGrpSpPr>
          <p:cNvPr id="54284" name="Group 2"/>
          <p:cNvGrpSpPr>
            <a:grpSpLocks/>
          </p:cNvGrpSpPr>
          <p:nvPr/>
        </p:nvGrpSpPr>
        <p:grpSpPr bwMode="auto">
          <a:xfrm>
            <a:off x="120506" y="131489"/>
            <a:ext cx="9140814" cy="6574111"/>
            <a:chOff x="48" y="0"/>
            <a:chExt cx="5712" cy="4363"/>
          </a:xfrm>
        </p:grpSpPr>
        <p:pic>
          <p:nvPicPr>
            <p:cNvPr id="54288" name="Picture 3"/>
            <p:cNvPicPr>
              <a:picLocks noChangeAspect="1" noChangeArrowheads="1"/>
            </p:cNvPicPr>
            <p:nvPr/>
          </p:nvPicPr>
          <p:blipFill>
            <a:blip r:embed="rId6">
              <a:extLst>
                <a:ext uri="{28A0092B-C50C-407E-A947-70E740481C1C}">
                  <a14:useLocalDpi xmlns="" xmlns:a14="http://schemas.microsoft.com/office/drawing/2010/main" val="0"/>
                </a:ext>
              </a:extLst>
            </a:blip>
            <a:srcRect l="1709" t="2589" r="2563"/>
            <a:stretch>
              <a:fillRect/>
            </a:stretch>
          </p:blipFill>
          <p:spPr bwMode="auto">
            <a:xfrm>
              <a:off x="48" y="0"/>
              <a:ext cx="5616" cy="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89" name="Text Box 4"/>
            <p:cNvSpPr txBox="1">
              <a:spLocks noChangeArrowheads="1"/>
            </p:cNvSpPr>
            <p:nvPr/>
          </p:nvSpPr>
          <p:spPr bwMode="auto">
            <a:xfrm>
              <a:off x="2064" y="432"/>
              <a:ext cx="3648" cy="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dirty="0">
                  <a:solidFill>
                    <a:schemeClr val="bg2"/>
                  </a:solidFill>
                  <a:latin typeface="Times New Roman" pitchFamily="18" charset="0"/>
                </a:rPr>
                <a:t>Corrugated </a:t>
              </a:r>
              <a:r>
                <a:rPr lang="en-US" sz="2400" dirty="0" err="1">
                  <a:solidFill>
                    <a:schemeClr val="bg2"/>
                  </a:solidFill>
                  <a:latin typeface="Times New Roman" pitchFamily="18" charset="0"/>
                </a:rPr>
                <a:t>epith</a:t>
              </a:r>
              <a:r>
                <a:rPr lang="en-US" sz="2400" dirty="0">
                  <a:solidFill>
                    <a:schemeClr val="bg2"/>
                  </a:solidFill>
                  <a:latin typeface="Times New Roman" pitchFamily="18" charset="0"/>
                </a:rPr>
                <a:t>. with </a:t>
              </a:r>
              <a:r>
                <a:rPr lang="en-US" sz="2400" dirty="0" err="1">
                  <a:solidFill>
                    <a:schemeClr val="bg2"/>
                  </a:solidFill>
                  <a:latin typeface="Times New Roman" pitchFamily="18" charset="0"/>
                </a:rPr>
                <a:t>Parakeratinized</a:t>
              </a:r>
              <a:r>
                <a:rPr lang="en-US" sz="2400" dirty="0">
                  <a:solidFill>
                    <a:schemeClr val="bg2"/>
                  </a:solidFill>
                  <a:latin typeface="Times New Roman" pitchFamily="18" charset="0"/>
                </a:rPr>
                <a:t> lining</a:t>
              </a:r>
            </a:p>
          </p:txBody>
        </p:sp>
        <p:sp>
          <p:nvSpPr>
            <p:cNvPr id="54290" name="Text Box 5"/>
            <p:cNvSpPr txBox="1">
              <a:spLocks noChangeArrowheads="1"/>
            </p:cNvSpPr>
            <p:nvPr/>
          </p:nvSpPr>
          <p:spPr bwMode="auto">
            <a:xfrm>
              <a:off x="2448" y="1104"/>
              <a:ext cx="1632" cy="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dirty="0">
                  <a:solidFill>
                    <a:schemeClr val="bg2"/>
                  </a:solidFill>
                  <a:latin typeface="Times New Roman" pitchFamily="18" charset="0"/>
                </a:rPr>
                <a:t>Polyhedral cells</a:t>
              </a:r>
            </a:p>
          </p:txBody>
        </p:sp>
        <p:sp>
          <p:nvSpPr>
            <p:cNvPr id="54291" name="Text Box 6"/>
            <p:cNvSpPr txBox="1">
              <a:spLocks noChangeArrowheads="1"/>
            </p:cNvSpPr>
            <p:nvPr/>
          </p:nvSpPr>
          <p:spPr bwMode="auto">
            <a:xfrm>
              <a:off x="2064" y="1488"/>
              <a:ext cx="3696" cy="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dirty="0">
                  <a:solidFill>
                    <a:schemeClr val="bg2"/>
                  </a:solidFill>
                  <a:latin typeface="Times New Roman" pitchFamily="18" charset="0"/>
                </a:rPr>
                <a:t>Palisaded basal cells(Picket fence appearance)</a:t>
              </a:r>
            </a:p>
          </p:txBody>
        </p:sp>
        <p:sp>
          <p:nvSpPr>
            <p:cNvPr id="54292" name="AutoShape 7"/>
            <p:cNvSpPr>
              <a:spLocks noChangeArrowheads="1"/>
            </p:cNvSpPr>
            <p:nvPr/>
          </p:nvSpPr>
          <p:spPr bwMode="auto">
            <a:xfrm rot="-5400000">
              <a:off x="2232" y="456"/>
              <a:ext cx="96" cy="528"/>
            </a:xfrm>
            <a:prstGeom prst="upArrow">
              <a:avLst>
                <a:gd name="adj1" fmla="val 50000"/>
                <a:gd name="adj2" fmla="val 137500"/>
              </a:avLst>
            </a:prstGeom>
            <a:solidFill>
              <a:srgbClr val="FFFF66"/>
            </a:solidFill>
            <a:ln w="9525">
              <a:solidFill>
                <a:schemeClr val="tx1"/>
              </a:solidFill>
              <a:miter lim="800000"/>
              <a:headEnd/>
              <a:tailEnd/>
            </a:ln>
          </p:spPr>
          <p:txBody>
            <a:bodyPr anchor="ctr">
              <a:spAutoFit/>
            </a:bodyPr>
            <a:lstStyle/>
            <a:p>
              <a:endParaRPr lang="en-US"/>
            </a:p>
          </p:txBody>
        </p:sp>
        <p:sp>
          <p:nvSpPr>
            <p:cNvPr id="54293" name="AutoShape 8"/>
            <p:cNvSpPr>
              <a:spLocks noChangeArrowheads="1"/>
            </p:cNvSpPr>
            <p:nvPr/>
          </p:nvSpPr>
          <p:spPr bwMode="auto">
            <a:xfrm rot="-5400000">
              <a:off x="1872" y="768"/>
              <a:ext cx="96" cy="864"/>
            </a:xfrm>
            <a:prstGeom prst="upArrow">
              <a:avLst>
                <a:gd name="adj1" fmla="val 50000"/>
                <a:gd name="adj2" fmla="val 225000"/>
              </a:avLst>
            </a:prstGeom>
            <a:solidFill>
              <a:srgbClr val="FFFF66"/>
            </a:solidFill>
            <a:ln w="9525">
              <a:solidFill>
                <a:schemeClr val="tx1"/>
              </a:solidFill>
              <a:miter lim="800000"/>
              <a:headEnd/>
              <a:tailEnd/>
            </a:ln>
          </p:spPr>
          <p:txBody>
            <a:bodyPr anchor="ctr">
              <a:spAutoFit/>
            </a:bodyPr>
            <a:lstStyle/>
            <a:p>
              <a:endParaRPr lang="en-US"/>
            </a:p>
          </p:txBody>
        </p:sp>
        <p:sp>
          <p:nvSpPr>
            <p:cNvPr id="54294" name="AutoShape 9"/>
            <p:cNvSpPr>
              <a:spLocks noChangeArrowheads="1"/>
            </p:cNvSpPr>
            <p:nvPr/>
          </p:nvSpPr>
          <p:spPr bwMode="auto">
            <a:xfrm rot="10800000">
              <a:off x="2225" y="1778"/>
              <a:ext cx="127" cy="1161"/>
            </a:xfrm>
            <a:prstGeom prst="upArrow">
              <a:avLst>
                <a:gd name="adj1" fmla="val 50000"/>
                <a:gd name="adj2" fmla="val 264173"/>
              </a:avLst>
            </a:prstGeom>
            <a:solidFill>
              <a:srgbClr val="FFFF66"/>
            </a:solidFill>
            <a:ln w="9525">
              <a:solidFill>
                <a:schemeClr val="tx1"/>
              </a:solidFill>
              <a:miter lim="800000"/>
              <a:headEnd/>
              <a:tailEnd/>
            </a:ln>
          </p:spPr>
          <p:txBody>
            <a:bodyPr wrap="square" anchor="ctr">
              <a:spAutoFit/>
            </a:bodyPr>
            <a:lstStyle/>
            <a:p>
              <a:endParaRPr lang="en-US"/>
            </a:p>
          </p:txBody>
        </p:sp>
      </p:grpSp>
      <p:grpSp>
        <p:nvGrpSpPr>
          <p:cNvPr id="54285" name="Group 2"/>
          <p:cNvGrpSpPr>
            <a:grpSpLocks/>
          </p:cNvGrpSpPr>
          <p:nvPr/>
        </p:nvGrpSpPr>
        <p:grpSpPr bwMode="auto">
          <a:xfrm>
            <a:off x="419100" y="4457700"/>
            <a:ext cx="6934200" cy="1497013"/>
            <a:chOff x="768" y="1392"/>
            <a:chExt cx="4368" cy="1111"/>
          </a:xfrm>
        </p:grpSpPr>
        <p:sp>
          <p:nvSpPr>
            <p:cNvPr id="54286" name="Text Box 4"/>
            <p:cNvSpPr txBox="1">
              <a:spLocks noChangeArrowheads="1"/>
            </p:cNvSpPr>
            <p:nvPr/>
          </p:nvSpPr>
          <p:spPr bwMode="auto">
            <a:xfrm>
              <a:off x="768" y="2160"/>
              <a:ext cx="4368" cy="343"/>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latin typeface="Times New Roman" pitchFamily="18" charset="0"/>
                </a:rPr>
                <a:t>Thin Fibrous Capsule free from inflammatory infiltrate</a:t>
              </a:r>
            </a:p>
          </p:txBody>
        </p:sp>
        <p:sp>
          <p:nvSpPr>
            <p:cNvPr id="54287" name="AutoShape 5"/>
            <p:cNvSpPr>
              <a:spLocks noChangeArrowheads="1"/>
            </p:cNvSpPr>
            <p:nvPr/>
          </p:nvSpPr>
          <p:spPr bwMode="auto">
            <a:xfrm>
              <a:off x="1728" y="1392"/>
              <a:ext cx="144" cy="816"/>
            </a:xfrm>
            <a:prstGeom prst="upArrow">
              <a:avLst>
                <a:gd name="adj1" fmla="val 50000"/>
                <a:gd name="adj2" fmla="val 141667"/>
              </a:avLst>
            </a:prstGeom>
            <a:solidFill>
              <a:srgbClr val="FFFF66"/>
            </a:solidFill>
            <a:ln w="9525">
              <a:solidFill>
                <a:schemeClr val="tx1"/>
              </a:solidFill>
              <a:miter lim="800000"/>
              <a:headEnd/>
              <a:tailEnd/>
            </a:ln>
          </p:spPr>
          <p:txBody>
            <a:bodyPr anchor="ctr">
              <a:spAutoFit/>
            </a:bodyPr>
            <a:lstStyle/>
            <a:p>
              <a:endParaRPr lang="en-US"/>
            </a:p>
          </p:txBody>
        </p:sp>
      </p:grpSp>
    </p:spTree>
    <p:extLst>
      <p:ext uri="{BB962C8B-B14F-4D97-AF65-F5344CB8AC3E}">
        <p14:creationId xmlns="" xmlns:p14="http://schemas.microsoft.com/office/powerpoint/2010/main" val="200079984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304800" y="457200"/>
            <a:ext cx="8305800" cy="6019800"/>
            <a:chOff x="768" y="0"/>
            <a:chExt cx="4368" cy="4128"/>
          </a:xfrm>
        </p:grpSpPr>
        <p:pic>
          <p:nvPicPr>
            <p:cNvPr id="55299"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64" y="0"/>
              <a:ext cx="4128" cy="4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300" name="Text Box 4"/>
            <p:cNvSpPr txBox="1">
              <a:spLocks noChangeArrowheads="1"/>
            </p:cNvSpPr>
            <p:nvPr/>
          </p:nvSpPr>
          <p:spPr bwMode="auto">
            <a:xfrm>
              <a:off x="768" y="2160"/>
              <a:ext cx="4368" cy="28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latin typeface="Times New Roman" pitchFamily="18" charset="0"/>
                </a:rPr>
                <a:t>Thin Fibrous Capsule free from inflammatory infiltrate</a:t>
              </a:r>
            </a:p>
          </p:txBody>
        </p:sp>
        <p:sp>
          <p:nvSpPr>
            <p:cNvPr id="55301" name="AutoShape 5"/>
            <p:cNvSpPr>
              <a:spLocks noChangeArrowheads="1"/>
            </p:cNvSpPr>
            <p:nvPr/>
          </p:nvSpPr>
          <p:spPr bwMode="auto">
            <a:xfrm>
              <a:off x="1728" y="1392"/>
              <a:ext cx="144" cy="816"/>
            </a:xfrm>
            <a:prstGeom prst="upArrow">
              <a:avLst>
                <a:gd name="adj1" fmla="val 50000"/>
                <a:gd name="adj2" fmla="val 141667"/>
              </a:avLst>
            </a:prstGeom>
            <a:solidFill>
              <a:srgbClr val="FFFF66"/>
            </a:solidFill>
            <a:ln w="9525">
              <a:solidFill>
                <a:schemeClr val="tx1"/>
              </a:solidFill>
              <a:miter lim="800000"/>
              <a:headEnd/>
              <a:tailEnd/>
            </a:ln>
          </p:spPr>
          <p:txBody>
            <a:bodyPr anchor="ctr">
              <a:spAutoFit/>
            </a:bodyPr>
            <a:lstStyle/>
            <a:p>
              <a:endParaRPr lang="en-US"/>
            </a:p>
          </p:txBody>
        </p:sp>
      </p:grpSp>
    </p:spTree>
    <p:extLst>
      <p:ext uri="{BB962C8B-B14F-4D97-AF65-F5344CB8AC3E}">
        <p14:creationId xmlns="" xmlns:p14="http://schemas.microsoft.com/office/powerpoint/2010/main" val="29520953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0"/>
          <p:cNvSpPr>
            <a:spLocks noChangeArrowheads="1"/>
          </p:cNvSpPr>
          <p:nvPr/>
        </p:nvSpPr>
        <p:spPr bwMode="auto">
          <a:xfrm>
            <a:off x="0" y="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latin typeface="Calibri" pitchFamily="34" charset="0"/>
            </a:endParaRPr>
          </a:p>
        </p:txBody>
      </p:sp>
      <p:grpSp>
        <p:nvGrpSpPr>
          <p:cNvPr id="18435" name="Group 1"/>
          <p:cNvGrpSpPr>
            <a:grpSpLocks noChangeAspect="1"/>
          </p:cNvGrpSpPr>
          <p:nvPr/>
        </p:nvGrpSpPr>
        <p:grpSpPr bwMode="auto">
          <a:xfrm>
            <a:off x="0" y="158776"/>
            <a:ext cx="8991600" cy="6540422"/>
            <a:chOff x="2530" y="2302"/>
            <a:chExt cx="11800" cy="8524"/>
          </a:xfrm>
        </p:grpSpPr>
        <p:sp>
          <p:nvSpPr>
            <p:cNvPr id="18436" name="AutoShape 49"/>
            <p:cNvSpPr>
              <a:spLocks noChangeAspect="1" noChangeArrowheads="1" noTextEdit="1"/>
            </p:cNvSpPr>
            <p:nvPr/>
          </p:nvSpPr>
          <p:spPr bwMode="auto">
            <a:xfrm>
              <a:off x="2530" y="2302"/>
              <a:ext cx="11800" cy="8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37" name="Line 48"/>
            <p:cNvSpPr>
              <a:spLocks noChangeShapeType="1"/>
            </p:cNvSpPr>
            <p:nvPr/>
          </p:nvSpPr>
          <p:spPr bwMode="auto">
            <a:xfrm>
              <a:off x="5530" y="4976"/>
              <a:ext cx="0" cy="412"/>
            </a:xfrm>
            <a:prstGeom prst="line">
              <a:avLst/>
            </a:prstGeom>
            <a:noFill/>
            <a:ln w="381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8438" name="Line 47"/>
            <p:cNvSpPr>
              <a:spLocks noChangeShapeType="1"/>
            </p:cNvSpPr>
            <p:nvPr/>
          </p:nvSpPr>
          <p:spPr bwMode="auto">
            <a:xfrm flipH="1">
              <a:off x="6530" y="3536"/>
              <a:ext cx="0" cy="823"/>
            </a:xfrm>
            <a:prstGeom prst="line">
              <a:avLst/>
            </a:prstGeom>
            <a:noFill/>
            <a:ln w="381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nvGrpSpPr>
            <p:cNvPr id="18439" name="Group 44"/>
            <p:cNvGrpSpPr>
              <a:grpSpLocks/>
            </p:cNvGrpSpPr>
            <p:nvPr/>
          </p:nvGrpSpPr>
          <p:grpSpPr bwMode="auto">
            <a:xfrm>
              <a:off x="2637" y="5902"/>
              <a:ext cx="4699" cy="4924"/>
              <a:chOff x="51" y="1776"/>
              <a:chExt cx="2256" cy="2298"/>
            </a:xfrm>
          </p:grpSpPr>
          <p:pic>
            <p:nvPicPr>
              <p:cNvPr id="18482" name="Picture 46"/>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 y="1776"/>
                <a:ext cx="141" cy="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18483" name="Text Box 45" descr="Newsprint"/>
              <p:cNvSpPr txBox="1">
                <a:spLocks noChangeArrowheads="1"/>
              </p:cNvSpPr>
              <p:nvPr/>
            </p:nvSpPr>
            <p:spPr bwMode="auto">
              <a:xfrm>
                <a:off x="144" y="1911"/>
                <a:ext cx="2163" cy="2163"/>
              </a:xfrm>
              <a:prstGeom prst="rect">
                <a:avLst/>
              </a:prstGeom>
              <a:blipFill dpi="0" rotWithShape="0">
                <a:blip r:embed="rId4"/>
                <a:srcRect/>
                <a:tile tx="0" ty="0" sx="100000" sy="100000" flip="none" algn="tl"/>
              </a:blipFill>
              <a:ln w="28575">
                <a:solidFill>
                  <a:srgbClr val="0066FF"/>
                </a:solidFill>
                <a:miter lim="800000"/>
                <a:headEnd type="none" w="sm" len="sm"/>
                <a:tailEnd type="none" w="sm" len="sm"/>
              </a:ln>
            </p:spPr>
            <p:txBody>
              <a:bodyPr lIns="55778" tIns="27889" rIns="55778" bIns="27889"/>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b="1" dirty="0">
                    <a:solidFill>
                      <a:srgbClr val="000000"/>
                    </a:solidFill>
                    <a:cs typeface="Times New Roman" pitchFamily="18" charset="0"/>
                  </a:rPr>
                  <a:t>1. Gingival cyst of infants</a:t>
                </a:r>
                <a:endParaRPr lang="en-US" sz="2000" dirty="0">
                  <a:cs typeface="Times New Roman" pitchFamily="18" charset="0"/>
                </a:endParaRPr>
              </a:p>
              <a:p>
                <a:r>
                  <a:rPr lang="en-US" sz="2000" b="1" dirty="0">
                    <a:solidFill>
                      <a:srgbClr val="000000"/>
                    </a:solidFill>
                    <a:cs typeface="Times New Roman" pitchFamily="18" charset="0"/>
                  </a:rPr>
                  <a:t>2. </a:t>
                </a:r>
                <a:r>
                  <a:rPr lang="en-US" sz="2000" b="1" dirty="0" err="1">
                    <a:solidFill>
                      <a:srgbClr val="000000"/>
                    </a:solidFill>
                    <a:cs typeface="Times New Roman" pitchFamily="18" charset="0"/>
                  </a:rPr>
                  <a:t>Odontogenic</a:t>
                </a:r>
                <a:r>
                  <a:rPr lang="en-US" sz="2000" b="1" dirty="0">
                    <a:solidFill>
                      <a:srgbClr val="000000"/>
                    </a:solidFill>
                    <a:cs typeface="Times New Roman" pitchFamily="18" charset="0"/>
                  </a:rPr>
                  <a:t> </a:t>
                </a:r>
                <a:r>
                  <a:rPr lang="en-US" sz="2000" b="1" dirty="0" err="1">
                    <a:solidFill>
                      <a:srgbClr val="000000"/>
                    </a:solidFill>
                    <a:cs typeface="Times New Roman" pitchFamily="18" charset="0"/>
                  </a:rPr>
                  <a:t>keratocyst</a:t>
                </a:r>
                <a:endParaRPr lang="en-US" sz="2000" dirty="0"/>
              </a:p>
              <a:p>
                <a:r>
                  <a:rPr lang="en-US" sz="2000" b="1" dirty="0">
                    <a:solidFill>
                      <a:srgbClr val="000000"/>
                    </a:solidFill>
                    <a:cs typeface="Times New Roman" pitchFamily="18" charset="0"/>
                  </a:rPr>
                  <a:t>3. </a:t>
                </a:r>
                <a:r>
                  <a:rPr lang="en-US" sz="2000" b="1" dirty="0" err="1">
                    <a:solidFill>
                      <a:srgbClr val="000000"/>
                    </a:solidFill>
                    <a:cs typeface="Times New Roman" pitchFamily="18" charset="0"/>
                  </a:rPr>
                  <a:t>Dentigerous</a:t>
                </a:r>
                <a:r>
                  <a:rPr lang="en-US" sz="2000" b="1" dirty="0">
                    <a:solidFill>
                      <a:srgbClr val="000000"/>
                    </a:solidFill>
                    <a:cs typeface="Times New Roman" pitchFamily="18" charset="0"/>
                  </a:rPr>
                  <a:t> cyst</a:t>
                </a:r>
                <a:endParaRPr lang="en-US" sz="2000" dirty="0"/>
              </a:p>
              <a:p>
                <a:r>
                  <a:rPr lang="en-US" sz="2000" b="1" dirty="0">
                    <a:solidFill>
                      <a:srgbClr val="000000"/>
                    </a:solidFill>
                    <a:cs typeface="Times New Roman" pitchFamily="18" charset="0"/>
                  </a:rPr>
                  <a:t>4. Eruption cyst</a:t>
                </a:r>
                <a:endParaRPr lang="en-US" sz="2000" dirty="0"/>
              </a:p>
              <a:p>
                <a:r>
                  <a:rPr lang="en-US" sz="2000" b="1" dirty="0">
                    <a:solidFill>
                      <a:srgbClr val="000000"/>
                    </a:solidFill>
                    <a:cs typeface="Times New Roman" pitchFamily="18" charset="0"/>
                  </a:rPr>
                  <a:t>5. Lateral periodontal cyst</a:t>
                </a:r>
                <a:endParaRPr lang="en-US" sz="2000" dirty="0"/>
              </a:p>
              <a:p>
                <a:r>
                  <a:rPr lang="en-US" sz="2000" b="1" dirty="0">
                    <a:solidFill>
                      <a:srgbClr val="000000"/>
                    </a:solidFill>
                    <a:cs typeface="Times New Roman" pitchFamily="18" charset="0"/>
                  </a:rPr>
                  <a:t>6. Gingival cyst of adults</a:t>
                </a:r>
                <a:endParaRPr lang="en-US" sz="2000" dirty="0"/>
              </a:p>
              <a:p>
                <a:r>
                  <a:rPr lang="en-US" sz="2000" b="1" dirty="0">
                    <a:solidFill>
                      <a:srgbClr val="000000"/>
                    </a:solidFill>
                    <a:cs typeface="Times New Roman" pitchFamily="18" charset="0"/>
                  </a:rPr>
                  <a:t>7. </a:t>
                </a:r>
                <a:r>
                  <a:rPr lang="en-US" sz="2000" b="1" dirty="0" err="1">
                    <a:solidFill>
                      <a:srgbClr val="000000"/>
                    </a:solidFill>
                    <a:cs typeface="Times New Roman" pitchFamily="18" charset="0"/>
                  </a:rPr>
                  <a:t>Botryoid</a:t>
                </a:r>
                <a:r>
                  <a:rPr lang="en-US" sz="2000" b="1" dirty="0">
                    <a:solidFill>
                      <a:srgbClr val="000000"/>
                    </a:solidFill>
                    <a:cs typeface="Times New Roman" pitchFamily="18" charset="0"/>
                  </a:rPr>
                  <a:t> </a:t>
                </a:r>
                <a:r>
                  <a:rPr lang="en-US" sz="2000" b="1" dirty="0" err="1">
                    <a:solidFill>
                      <a:srgbClr val="000000"/>
                    </a:solidFill>
                    <a:cs typeface="Times New Roman" pitchFamily="18" charset="0"/>
                  </a:rPr>
                  <a:t>odontogenic</a:t>
                </a:r>
                <a:r>
                  <a:rPr lang="en-US" sz="2000" b="1" dirty="0">
                    <a:solidFill>
                      <a:srgbClr val="000000"/>
                    </a:solidFill>
                    <a:cs typeface="Times New Roman" pitchFamily="18" charset="0"/>
                  </a:rPr>
                  <a:t> cyst</a:t>
                </a:r>
                <a:endParaRPr lang="en-US" sz="2000" dirty="0"/>
              </a:p>
              <a:p>
                <a:r>
                  <a:rPr lang="en-US" sz="2000" b="1" dirty="0">
                    <a:solidFill>
                      <a:srgbClr val="000000"/>
                    </a:solidFill>
                    <a:cs typeface="Times New Roman" pitchFamily="18" charset="0"/>
                  </a:rPr>
                  <a:t>8. Glandular </a:t>
                </a:r>
                <a:r>
                  <a:rPr lang="en-US" sz="2000" b="1" dirty="0" err="1">
                    <a:solidFill>
                      <a:srgbClr val="000000"/>
                    </a:solidFill>
                    <a:cs typeface="Times New Roman" pitchFamily="18" charset="0"/>
                  </a:rPr>
                  <a:t>odontogenic</a:t>
                </a:r>
                <a:r>
                  <a:rPr lang="en-US" sz="2000" b="1" dirty="0">
                    <a:solidFill>
                      <a:srgbClr val="000000"/>
                    </a:solidFill>
                    <a:cs typeface="Times New Roman" pitchFamily="18" charset="0"/>
                  </a:rPr>
                  <a:t> cyst</a:t>
                </a:r>
              </a:p>
              <a:p>
                <a:r>
                  <a:rPr lang="en-US" sz="2000" b="1" dirty="0" smtClean="0">
                    <a:solidFill>
                      <a:srgbClr val="000000"/>
                    </a:solidFill>
                    <a:cs typeface="Times New Roman" pitchFamily="18" charset="0"/>
                  </a:rPr>
                  <a:t>9.COC</a:t>
                </a:r>
                <a:endParaRPr lang="en-US" sz="2000" dirty="0"/>
              </a:p>
            </p:txBody>
          </p:sp>
        </p:grpSp>
        <p:grpSp>
          <p:nvGrpSpPr>
            <p:cNvPr id="18440" name="Group 41"/>
            <p:cNvGrpSpPr>
              <a:grpSpLocks/>
            </p:cNvGrpSpPr>
            <p:nvPr/>
          </p:nvGrpSpPr>
          <p:grpSpPr bwMode="auto">
            <a:xfrm>
              <a:off x="7630" y="6005"/>
              <a:ext cx="5099" cy="4485"/>
              <a:chOff x="2123" y="1776"/>
              <a:chExt cx="2243" cy="2093"/>
            </a:xfrm>
          </p:grpSpPr>
          <p:pic>
            <p:nvPicPr>
              <p:cNvPr id="18480" name="Picture 43"/>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123" y="1776"/>
                <a:ext cx="229" cy="1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18481" name="Text Box 42" descr="Newsprint"/>
              <p:cNvSpPr txBox="1">
                <a:spLocks noChangeArrowheads="1"/>
              </p:cNvSpPr>
              <p:nvPr/>
            </p:nvSpPr>
            <p:spPr bwMode="auto">
              <a:xfrm>
                <a:off x="2352" y="2664"/>
                <a:ext cx="2014" cy="1205"/>
              </a:xfrm>
              <a:prstGeom prst="rect">
                <a:avLst/>
              </a:prstGeom>
              <a:blipFill dpi="0" rotWithShape="0">
                <a:blip r:embed="rId4"/>
                <a:srcRect/>
                <a:tile tx="0" ty="0" sx="100000" sy="100000" flip="none" algn="tl"/>
              </a:blipFill>
              <a:ln w="28575">
                <a:solidFill>
                  <a:srgbClr val="0066FF"/>
                </a:solidFill>
                <a:miter lim="800000"/>
                <a:headEnd type="none" w="sm" len="sm"/>
                <a:tailEnd type="none" w="sm" len="sm"/>
              </a:ln>
            </p:spPr>
            <p:txBody>
              <a:bodyPr lIns="55778" tIns="27889" rIns="55778" bIns="27889"/>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b="1" dirty="0">
                    <a:solidFill>
                      <a:srgbClr val="000000"/>
                    </a:solidFill>
                    <a:cs typeface="Times New Roman" pitchFamily="18" charset="0"/>
                  </a:rPr>
                  <a:t>1.Nasopalatine duct cyst</a:t>
                </a:r>
                <a:endParaRPr lang="en-US" sz="2000" dirty="0">
                  <a:cs typeface="Times New Roman" pitchFamily="18" charset="0"/>
                </a:endParaRPr>
              </a:p>
              <a:p>
                <a:r>
                  <a:rPr lang="en-US" sz="2000" b="1" dirty="0">
                    <a:solidFill>
                      <a:srgbClr val="000000"/>
                    </a:solidFill>
                    <a:cs typeface="Times New Roman" pitchFamily="18" charset="0"/>
                  </a:rPr>
                  <a:t>2.Nasolabial cyst</a:t>
                </a:r>
                <a:endParaRPr lang="en-US" sz="2000" dirty="0"/>
              </a:p>
              <a:p>
                <a:r>
                  <a:rPr lang="en-US" sz="2000" b="1" dirty="0">
                    <a:solidFill>
                      <a:srgbClr val="000000"/>
                    </a:solidFill>
                    <a:cs typeface="Times New Roman" pitchFamily="18" charset="0"/>
                  </a:rPr>
                  <a:t>3.Midpalatal </a:t>
                </a:r>
                <a:r>
                  <a:rPr lang="en-US" sz="2000" b="1" dirty="0" err="1">
                    <a:solidFill>
                      <a:srgbClr val="000000"/>
                    </a:solidFill>
                    <a:cs typeface="Times New Roman" pitchFamily="18" charset="0"/>
                  </a:rPr>
                  <a:t>raphae</a:t>
                </a:r>
                <a:r>
                  <a:rPr lang="en-US" sz="2000" b="1" dirty="0">
                    <a:solidFill>
                      <a:srgbClr val="000000"/>
                    </a:solidFill>
                    <a:cs typeface="Times New Roman" pitchFamily="18" charset="0"/>
                  </a:rPr>
                  <a:t> cyst</a:t>
                </a:r>
                <a:endParaRPr lang="en-US" sz="2000" dirty="0"/>
              </a:p>
              <a:p>
                <a:r>
                  <a:rPr lang="en-US" sz="2000" b="1" dirty="0">
                    <a:solidFill>
                      <a:srgbClr val="000000"/>
                    </a:solidFill>
                    <a:cs typeface="Times New Roman" pitchFamily="18" charset="0"/>
                  </a:rPr>
                  <a:t>4.Globulomaxillary cyst</a:t>
                </a:r>
                <a:endParaRPr lang="en-US" sz="2000" dirty="0"/>
              </a:p>
              <a:p>
                <a:r>
                  <a:rPr lang="en-US" sz="2000" b="1" dirty="0">
                    <a:solidFill>
                      <a:srgbClr val="000000"/>
                    </a:solidFill>
                    <a:cs typeface="Times New Roman" pitchFamily="18" charset="0"/>
                  </a:rPr>
                  <a:t>5.Median palatine, median mandibular cyst</a:t>
                </a:r>
                <a:endParaRPr lang="en-US" sz="2000" dirty="0"/>
              </a:p>
            </p:txBody>
          </p:sp>
        </p:grpSp>
        <p:graphicFrame>
          <p:nvGraphicFramePr>
            <p:cNvPr id="18441" name="Object 40"/>
            <p:cNvGraphicFramePr>
              <a:graphicFrameLocks noChangeAspect="1"/>
            </p:cNvGraphicFramePr>
            <p:nvPr/>
          </p:nvGraphicFramePr>
          <p:xfrm>
            <a:off x="2530" y="5182"/>
            <a:ext cx="6100" cy="808"/>
          </p:xfrm>
          <a:graphic>
            <a:graphicData uri="http://schemas.openxmlformats.org/presentationml/2006/ole">
              <p:oleObj spid="_x0000_s5184" r:id="rId6" imgW="5276850" imgH="1028700" progId="">
                <p:embed/>
              </p:oleObj>
            </a:graphicData>
          </a:graphic>
        </p:graphicFrame>
        <p:grpSp>
          <p:nvGrpSpPr>
            <p:cNvPr id="18442" name="Group 37"/>
            <p:cNvGrpSpPr>
              <a:grpSpLocks/>
            </p:cNvGrpSpPr>
            <p:nvPr/>
          </p:nvGrpSpPr>
          <p:grpSpPr bwMode="auto">
            <a:xfrm>
              <a:off x="9330" y="5162"/>
              <a:ext cx="4600" cy="2598"/>
              <a:chOff x="3179" y="1335"/>
              <a:chExt cx="2208" cy="1212"/>
            </a:xfrm>
          </p:grpSpPr>
          <p:pic>
            <p:nvPicPr>
              <p:cNvPr id="18478" name="Picture 39"/>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3179" y="1335"/>
                <a:ext cx="277"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18479" name="Text Box 38" descr="Newsprint"/>
              <p:cNvSpPr txBox="1">
                <a:spLocks noChangeArrowheads="1"/>
              </p:cNvSpPr>
              <p:nvPr/>
            </p:nvSpPr>
            <p:spPr bwMode="auto">
              <a:xfrm>
                <a:off x="3327" y="1575"/>
                <a:ext cx="2060" cy="972"/>
              </a:xfrm>
              <a:prstGeom prst="rect">
                <a:avLst/>
              </a:prstGeom>
              <a:blipFill dpi="0" rotWithShape="0">
                <a:blip r:embed="rId4"/>
                <a:srcRect/>
                <a:tile tx="0" ty="0" sx="100000" sy="100000" flip="none" algn="tl"/>
              </a:blipFill>
              <a:ln w="28575">
                <a:solidFill>
                  <a:srgbClr val="0066FF"/>
                </a:solidFill>
                <a:miter lim="800000"/>
                <a:headEnd type="none" w="sm" len="sm"/>
                <a:tailEnd type="none" w="sm" len="sm"/>
              </a:ln>
            </p:spPr>
            <p:txBody>
              <a:bodyPr lIns="55778" tIns="27889" rIns="55778" bIns="27889"/>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b="1">
                    <a:solidFill>
                      <a:srgbClr val="000000"/>
                    </a:solidFill>
                    <a:cs typeface="Times New Roman" pitchFamily="18" charset="0"/>
                  </a:rPr>
                  <a:t>1.Radicular cyst</a:t>
                </a:r>
                <a:endParaRPr lang="en-US" sz="2000" b="1">
                  <a:cs typeface="Times New Roman" pitchFamily="18" charset="0"/>
                </a:endParaRPr>
              </a:p>
              <a:p>
                <a:r>
                  <a:rPr lang="en-US" sz="2000" b="1">
                    <a:solidFill>
                      <a:srgbClr val="000000"/>
                    </a:solidFill>
                    <a:cs typeface="Times New Roman" pitchFamily="18" charset="0"/>
                  </a:rPr>
                  <a:t>2.Residual cyst</a:t>
                </a:r>
                <a:endParaRPr lang="en-US" sz="2000" b="1"/>
              </a:p>
              <a:p>
                <a:r>
                  <a:rPr lang="en-US" sz="2000" b="1">
                    <a:solidFill>
                      <a:srgbClr val="000000"/>
                    </a:solidFill>
                    <a:cs typeface="Times New Roman" pitchFamily="18" charset="0"/>
                  </a:rPr>
                  <a:t>3.Paradental cyst</a:t>
                </a:r>
                <a:endParaRPr lang="en-US" sz="2000" b="1"/>
              </a:p>
              <a:p>
                <a:r>
                  <a:rPr lang="en-US" sz="2000" b="1">
                    <a:solidFill>
                      <a:srgbClr val="000000"/>
                    </a:solidFill>
                    <a:cs typeface="Times New Roman" pitchFamily="18" charset="0"/>
                  </a:rPr>
                  <a:t>4.Inflammatory collateral cyst</a:t>
                </a:r>
                <a:endParaRPr lang="en-US" sz="2000" b="1"/>
              </a:p>
            </p:txBody>
          </p:sp>
        </p:grpSp>
        <p:grpSp>
          <p:nvGrpSpPr>
            <p:cNvPr id="18443" name="Group 34"/>
            <p:cNvGrpSpPr>
              <a:grpSpLocks/>
            </p:cNvGrpSpPr>
            <p:nvPr/>
          </p:nvGrpSpPr>
          <p:grpSpPr bwMode="auto">
            <a:xfrm>
              <a:off x="10049" y="4134"/>
              <a:ext cx="4281" cy="1185"/>
              <a:chOff x="3417" y="855"/>
              <a:chExt cx="2055" cy="553"/>
            </a:xfrm>
          </p:grpSpPr>
          <p:pic>
            <p:nvPicPr>
              <p:cNvPr id="18476" name="Picture 36"/>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3417" y="855"/>
                <a:ext cx="231" cy="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18477" name="Text Box 35"/>
              <p:cNvSpPr txBox="1">
                <a:spLocks noChangeArrowheads="1"/>
              </p:cNvSpPr>
              <p:nvPr/>
            </p:nvSpPr>
            <p:spPr bwMode="auto">
              <a:xfrm>
                <a:off x="3648" y="951"/>
                <a:ext cx="1824" cy="457"/>
              </a:xfrm>
              <a:prstGeom prst="rect">
                <a:avLst/>
              </a:prstGeom>
              <a:solidFill>
                <a:srgbClr val="FFFF00"/>
              </a:solidFill>
              <a:ln w="28575">
                <a:solidFill>
                  <a:srgbClr val="0066FF"/>
                </a:solidFill>
                <a:miter lim="800000"/>
                <a:headEnd type="none" w="sm" len="sm"/>
                <a:tailEnd type="none" w="sm" len="sm"/>
              </a:ln>
            </p:spPr>
            <p:txBody>
              <a:bodyPr lIns="55778" tIns="27889" rIns="55778" bIns="27889"/>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solidFill>
                      <a:srgbClr val="000000"/>
                    </a:solidFill>
                    <a:cs typeface="Times New Roman" pitchFamily="18" charset="0"/>
                  </a:rPr>
                  <a:t>1.Solitary bone cyst</a:t>
                </a:r>
                <a:endParaRPr lang="en-US">
                  <a:cs typeface="Times New Roman" pitchFamily="18" charset="0"/>
                </a:endParaRPr>
              </a:p>
              <a:p>
                <a:r>
                  <a:rPr lang="en-US" b="1">
                    <a:solidFill>
                      <a:srgbClr val="000000"/>
                    </a:solidFill>
                    <a:cs typeface="Times New Roman" pitchFamily="18" charset="0"/>
                  </a:rPr>
                  <a:t>2.Aneurysmal bone cyst</a:t>
                </a:r>
                <a:endParaRPr lang="en-US"/>
              </a:p>
            </p:txBody>
          </p:sp>
        </p:grpSp>
        <p:sp>
          <p:nvSpPr>
            <p:cNvPr id="18444" name="AutoShape 33"/>
            <p:cNvSpPr>
              <a:spLocks noChangeAspect="1" noChangeArrowheads="1"/>
            </p:cNvSpPr>
            <p:nvPr/>
          </p:nvSpPr>
          <p:spPr bwMode="auto">
            <a:xfrm>
              <a:off x="2930" y="4153"/>
              <a:ext cx="6400" cy="1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Calibri" pitchFamily="34" charset="0"/>
              </a:endParaRPr>
            </a:p>
          </p:txBody>
        </p:sp>
        <p:sp>
          <p:nvSpPr>
            <p:cNvPr id="18445" name="Line 32"/>
            <p:cNvSpPr>
              <a:spLocks noChangeShapeType="1"/>
            </p:cNvSpPr>
            <p:nvPr/>
          </p:nvSpPr>
          <p:spPr bwMode="auto">
            <a:xfrm>
              <a:off x="4472" y="4387"/>
              <a:ext cx="2" cy="234"/>
            </a:xfrm>
            <a:prstGeom prst="line">
              <a:avLst/>
            </a:prstGeom>
            <a:noFill/>
            <a:ln w="190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46" name="Line 31"/>
            <p:cNvSpPr>
              <a:spLocks noChangeShapeType="1"/>
            </p:cNvSpPr>
            <p:nvPr/>
          </p:nvSpPr>
          <p:spPr bwMode="auto">
            <a:xfrm>
              <a:off x="7776" y="4387"/>
              <a:ext cx="2" cy="234"/>
            </a:xfrm>
            <a:prstGeom prst="line">
              <a:avLst/>
            </a:prstGeom>
            <a:noFill/>
            <a:ln w="190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47" name="Line 30"/>
            <p:cNvSpPr>
              <a:spLocks noChangeShapeType="1"/>
            </p:cNvSpPr>
            <p:nvPr/>
          </p:nvSpPr>
          <p:spPr bwMode="auto">
            <a:xfrm>
              <a:off x="4472" y="4387"/>
              <a:ext cx="1658" cy="2"/>
            </a:xfrm>
            <a:prstGeom prst="line">
              <a:avLst/>
            </a:prstGeom>
            <a:noFill/>
            <a:ln w="190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48" name="Line 29"/>
            <p:cNvSpPr>
              <a:spLocks noChangeShapeType="1"/>
            </p:cNvSpPr>
            <p:nvPr/>
          </p:nvSpPr>
          <p:spPr bwMode="auto">
            <a:xfrm>
              <a:off x="6130" y="4387"/>
              <a:ext cx="1646" cy="2"/>
            </a:xfrm>
            <a:prstGeom prst="line">
              <a:avLst/>
            </a:prstGeom>
            <a:noFill/>
            <a:ln w="190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8449" name="Group 24"/>
            <p:cNvGrpSpPr>
              <a:grpSpLocks/>
            </p:cNvGrpSpPr>
            <p:nvPr/>
          </p:nvGrpSpPr>
          <p:grpSpPr bwMode="auto">
            <a:xfrm>
              <a:off x="2938" y="4565"/>
              <a:ext cx="2992" cy="566"/>
              <a:chOff x="217" y="1224"/>
              <a:chExt cx="1436" cy="264"/>
            </a:xfrm>
          </p:grpSpPr>
          <p:sp>
            <p:nvSpPr>
              <p:cNvPr id="18472" name="Rectangle 28"/>
              <p:cNvSpPr>
                <a:spLocks noChangeArrowheads="1"/>
              </p:cNvSpPr>
              <p:nvPr/>
            </p:nvSpPr>
            <p:spPr bwMode="auto">
              <a:xfrm>
                <a:off x="217" y="1224"/>
                <a:ext cx="1436" cy="264"/>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Calibri" pitchFamily="34" charset="0"/>
                </a:endParaRPr>
              </a:p>
            </p:txBody>
          </p:sp>
          <p:grpSp>
            <p:nvGrpSpPr>
              <p:cNvPr id="18473" name="Group 25"/>
              <p:cNvGrpSpPr>
                <a:grpSpLocks/>
              </p:cNvGrpSpPr>
              <p:nvPr/>
            </p:nvGrpSpPr>
            <p:grpSpPr bwMode="auto">
              <a:xfrm>
                <a:off x="217" y="1224"/>
                <a:ext cx="1436" cy="264"/>
                <a:chOff x="217" y="912"/>
                <a:chExt cx="1436" cy="264"/>
              </a:xfrm>
            </p:grpSpPr>
            <p:sp>
              <p:nvSpPr>
                <p:cNvPr id="18474" name="Rectangle 27"/>
                <p:cNvSpPr>
                  <a:spLocks noChangeArrowheads="1"/>
                </p:cNvSpPr>
                <p:nvPr/>
              </p:nvSpPr>
              <p:spPr bwMode="auto">
                <a:xfrm>
                  <a:off x="309" y="960"/>
                  <a:ext cx="1317" cy="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algn="ctr"/>
                  <a:r>
                    <a:rPr lang="en-US" sz="2000" b="1">
                      <a:solidFill>
                        <a:srgbClr val="000000"/>
                      </a:solidFill>
                      <a:cs typeface="Times New Roman" pitchFamily="18" charset="0"/>
                    </a:rPr>
                    <a:t>Developmental</a:t>
                  </a:r>
                  <a:endParaRPr lang="en-US" sz="2000" b="1">
                    <a:cs typeface="Times New Roman" pitchFamily="18" charset="0"/>
                  </a:endParaRPr>
                </a:p>
              </p:txBody>
            </p:sp>
            <p:sp>
              <p:nvSpPr>
                <p:cNvPr id="18475" name="Rectangle 26"/>
                <p:cNvSpPr>
                  <a:spLocks noChangeArrowheads="1"/>
                </p:cNvSpPr>
                <p:nvPr/>
              </p:nvSpPr>
              <p:spPr bwMode="auto">
                <a:xfrm>
                  <a:off x="217" y="912"/>
                  <a:ext cx="1436" cy="264"/>
                </a:xfrm>
                <a:prstGeom prst="rect">
                  <a:avLst/>
                </a:prstGeom>
                <a:noFill/>
                <a:ln w="1905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Calibri" pitchFamily="34" charset="0"/>
                  </a:endParaRPr>
                </a:p>
              </p:txBody>
            </p:sp>
          </p:grpSp>
        </p:grpSp>
        <p:grpSp>
          <p:nvGrpSpPr>
            <p:cNvPr id="18450" name="Group 20"/>
            <p:cNvGrpSpPr>
              <a:grpSpLocks/>
            </p:cNvGrpSpPr>
            <p:nvPr/>
          </p:nvGrpSpPr>
          <p:grpSpPr bwMode="auto">
            <a:xfrm>
              <a:off x="6629" y="4567"/>
              <a:ext cx="2996" cy="722"/>
              <a:chOff x="1803" y="1059"/>
              <a:chExt cx="1438" cy="337"/>
            </a:xfrm>
          </p:grpSpPr>
          <p:sp>
            <p:nvSpPr>
              <p:cNvPr id="18469" name="Rectangle 23"/>
              <p:cNvSpPr>
                <a:spLocks noChangeArrowheads="1"/>
              </p:cNvSpPr>
              <p:nvPr/>
            </p:nvSpPr>
            <p:spPr bwMode="auto">
              <a:xfrm>
                <a:off x="1805" y="1059"/>
                <a:ext cx="1436" cy="264"/>
              </a:xfrm>
              <a:prstGeom prst="rect">
                <a:avLst/>
              </a:prstGeom>
              <a:solidFill>
                <a:srgbClr val="CCCCFF"/>
              </a:solidFill>
              <a:ln w="9525">
                <a:solidFill>
                  <a:srgbClr val="FF3300"/>
                </a:solidFill>
                <a:miter lim="800000"/>
                <a:headEnd/>
                <a:tailEnd/>
              </a:ln>
            </p:spPr>
            <p:txBody>
              <a:bodyPr/>
              <a:lstStyle/>
              <a:p>
                <a:endParaRPr lang="en-US">
                  <a:latin typeface="Calibri" pitchFamily="34" charset="0"/>
                </a:endParaRPr>
              </a:p>
            </p:txBody>
          </p:sp>
          <p:sp>
            <p:nvSpPr>
              <p:cNvPr id="18470" name="Rectangle 22"/>
              <p:cNvSpPr>
                <a:spLocks noChangeArrowheads="1"/>
              </p:cNvSpPr>
              <p:nvPr/>
            </p:nvSpPr>
            <p:spPr bwMode="auto">
              <a:xfrm>
                <a:off x="1833" y="1104"/>
                <a:ext cx="1222"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algn="ctr"/>
                <a:r>
                  <a:rPr lang="en-US" sz="2000" b="1">
                    <a:solidFill>
                      <a:srgbClr val="000000"/>
                    </a:solidFill>
                    <a:cs typeface="Times New Roman" pitchFamily="18" charset="0"/>
                  </a:rPr>
                  <a:t>Inflammatory</a:t>
                </a:r>
                <a:endParaRPr lang="en-US" sz="2000" b="1">
                  <a:cs typeface="Times New Roman" pitchFamily="18" charset="0"/>
                </a:endParaRPr>
              </a:p>
            </p:txBody>
          </p:sp>
          <p:sp>
            <p:nvSpPr>
              <p:cNvPr id="18471" name="Rectangle 21"/>
              <p:cNvSpPr>
                <a:spLocks noChangeArrowheads="1"/>
              </p:cNvSpPr>
              <p:nvPr/>
            </p:nvSpPr>
            <p:spPr bwMode="auto">
              <a:xfrm>
                <a:off x="1803" y="1080"/>
                <a:ext cx="1436" cy="264"/>
              </a:xfrm>
              <a:prstGeom prst="rect">
                <a:avLst/>
              </a:prstGeom>
              <a:noFill/>
              <a:ln w="19050">
                <a:solidFill>
                  <a:srgbClr val="80808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Calibri" pitchFamily="34" charset="0"/>
                </a:endParaRPr>
              </a:p>
            </p:txBody>
          </p:sp>
        </p:grpSp>
        <p:sp>
          <p:nvSpPr>
            <p:cNvPr id="18451" name="AutoShape 19"/>
            <p:cNvSpPr>
              <a:spLocks noChangeAspect="1" noChangeArrowheads="1"/>
            </p:cNvSpPr>
            <p:nvPr/>
          </p:nvSpPr>
          <p:spPr bwMode="auto">
            <a:xfrm>
              <a:off x="4530" y="3048"/>
              <a:ext cx="7600" cy="1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Calibri" pitchFamily="34" charset="0"/>
              </a:endParaRPr>
            </a:p>
          </p:txBody>
        </p:sp>
        <p:sp>
          <p:nvSpPr>
            <p:cNvPr id="18452" name="Rectangle 18"/>
            <p:cNvSpPr>
              <a:spLocks noChangeArrowheads="1"/>
            </p:cNvSpPr>
            <p:nvPr/>
          </p:nvSpPr>
          <p:spPr bwMode="auto">
            <a:xfrm>
              <a:off x="4437" y="3331"/>
              <a:ext cx="3493" cy="648"/>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Calibri" pitchFamily="34" charset="0"/>
              </a:endParaRPr>
            </a:p>
          </p:txBody>
        </p:sp>
        <p:grpSp>
          <p:nvGrpSpPr>
            <p:cNvPr id="18453" name="Group 12"/>
            <p:cNvGrpSpPr>
              <a:grpSpLocks/>
            </p:cNvGrpSpPr>
            <p:nvPr/>
          </p:nvGrpSpPr>
          <p:grpSpPr bwMode="auto">
            <a:xfrm>
              <a:off x="5730" y="2302"/>
              <a:ext cx="5000" cy="1234"/>
              <a:chOff x="1536" y="0"/>
              <a:chExt cx="2400" cy="576"/>
            </a:xfrm>
          </p:grpSpPr>
          <p:sp>
            <p:nvSpPr>
              <p:cNvPr id="18464" name="Text Box 17"/>
              <p:cNvSpPr txBox="1">
                <a:spLocks noChangeArrowheads="1"/>
              </p:cNvSpPr>
              <p:nvPr/>
            </p:nvSpPr>
            <p:spPr bwMode="auto">
              <a:xfrm>
                <a:off x="1536" y="0"/>
                <a:ext cx="2400" cy="345"/>
              </a:xfrm>
              <a:prstGeom prst="rect">
                <a:avLst/>
              </a:prstGeom>
              <a:solidFill>
                <a:srgbClr val="6767FF"/>
              </a:solidFill>
              <a:ln w="28575">
                <a:solidFill>
                  <a:srgbClr val="FF0000"/>
                </a:solidFill>
                <a:miter lim="800000"/>
                <a:headEnd type="none" w="sm" len="sm"/>
                <a:tailEnd type="none" w="sm" len="sm"/>
              </a:ln>
            </p:spPr>
            <p:txBody>
              <a:bodyPr lIns="55778" tIns="27889" rIns="55778" bIns="27889"/>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a:solidFill>
                      <a:srgbClr val="CCFFFF"/>
                    </a:solidFill>
                    <a:cs typeface="Times New Roman" pitchFamily="18" charset="0"/>
                  </a:rPr>
                  <a:t>CYSTS OF THE JAWS</a:t>
                </a:r>
                <a:endParaRPr lang="en-US" sz="2400">
                  <a:cs typeface="Times New Roman" pitchFamily="18" charset="0"/>
                </a:endParaRPr>
              </a:p>
            </p:txBody>
          </p:sp>
          <p:grpSp>
            <p:nvGrpSpPr>
              <p:cNvPr id="18465" name="Group 13"/>
              <p:cNvGrpSpPr>
                <a:grpSpLocks/>
              </p:cNvGrpSpPr>
              <p:nvPr/>
            </p:nvGrpSpPr>
            <p:grpSpPr bwMode="auto">
              <a:xfrm>
                <a:off x="1824" y="336"/>
                <a:ext cx="1920" cy="240"/>
                <a:chOff x="1824" y="336"/>
                <a:chExt cx="1920" cy="240"/>
              </a:xfrm>
            </p:grpSpPr>
            <p:sp>
              <p:nvSpPr>
                <p:cNvPr id="18466" name="Line 16"/>
                <p:cNvSpPr>
                  <a:spLocks noChangeShapeType="1"/>
                </p:cNvSpPr>
                <p:nvPr/>
              </p:nvSpPr>
              <p:spPr bwMode="auto">
                <a:xfrm>
                  <a:off x="1824" y="336"/>
                  <a:ext cx="0" cy="192"/>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67" name="Line 15"/>
                <p:cNvSpPr>
                  <a:spLocks noChangeShapeType="1"/>
                </p:cNvSpPr>
                <p:nvPr/>
              </p:nvSpPr>
              <p:spPr bwMode="auto">
                <a:xfrm>
                  <a:off x="3743" y="336"/>
                  <a:ext cx="1" cy="240"/>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68" name="Line 14"/>
                <p:cNvSpPr>
                  <a:spLocks noChangeShapeType="1"/>
                </p:cNvSpPr>
                <p:nvPr/>
              </p:nvSpPr>
              <p:spPr bwMode="auto">
                <a:xfrm>
                  <a:off x="1824" y="336"/>
                  <a:ext cx="1920" cy="0"/>
                </a:xfrm>
                <a:prstGeom prst="line">
                  <a:avLst/>
                </a:prstGeom>
                <a:noFill/>
                <a:ln w="38100">
                  <a:solidFill>
                    <a:srgbClr val="0066FF"/>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grpSp>
          <p:nvGrpSpPr>
            <p:cNvPr id="18454" name="Group 8"/>
            <p:cNvGrpSpPr>
              <a:grpSpLocks/>
            </p:cNvGrpSpPr>
            <p:nvPr/>
          </p:nvGrpSpPr>
          <p:grpSpPr bwMode="auto">
            <a:xfrm>
              <a:off x="4430" y="3401"/>
              <a:ext cx="3600" cy="650"/>
              <a:chOff x="-288" y="432"/>
              <a:chExt cx="1728" cy="303"/>
            </a:xfrm>
          </p:grpSpPr>
          <p:sp>
            <p:nvSpPr>
              <p:cNvPr id="18461" name="Rectangle 11"/>
              <p:cNvSpPr>
                <a:spLocks noChangeArrowheads="1"/>
              </p:cNvSpPr>
              <p:nvPr/>
            </p:nvSpPr>
            <p:spPr bwMode="auto">
              <a:xfrm>
                <a:off x="-288" y="432"/>
                <a:ext cx="1727" cy="303"/>
              </a:xfrm>
              <a:prstGeom prst="rect">
                <a:avLst/>
              </a:prstGeom>
              <a:solidFill>
                <a:srgbClr val="3333CC"/>
              </a:solidFill>
              <a:ln w="28575">
                <a:solidFill>
                  <a:srgbClr val="FF3300"/>
                </a:solidFill>
                <a:miter lim="800000"/>
                <a:headEnd/>
                <a:tailEnd/>
              </a:ln>
            </p:spPr>
            <p:txBody>
              <a:bodyPr/>
              <a:lstStyle/>
              <a:p>
                <a:endParaRPr lang="en-US">
                  <a:latin typeface="Calibri" pitchFamily="34" charset="0"/>
                </a:endParaRPr>
              </a:p>
            </p:txBody>
          </p:sp>
          <p:sp>
            <p:nvSpPr>
              <p:cNvPr id="18462" name="Rectangle 10"/>
              <p:cNvSpPr>
                <a:spLocks noChangeArrowheads="1"/>
              </p:cNvSpPr>
              <p:nvPr/>
            </p:nvSpPr>
            <p:spPr bwMode="auto">
              <a:xfrm>
                <a:off x="96" y="480"/>
                <a:ext cx="1011" cy="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algn="ctr"/>
                <a:r>
                  <a:rPr lang="en-US" sz="2400" b="1">
                    <a:solidFill>
                      <a:srgbClr val="FFFFFF"/>
                    </a:solidFill>
                    <a:cs typeface="Times New Roman" pitchFamily="18" charset="0"/>
                  </a:rPr>
                  <a:t>Epithelial</a:t>
                </a:r>
                <a:endParaRPr lang="en-US" sz="2400">
                  <a:cs typeface="Times New Roman" pitchFamily="18" charset="0"/>
                </a:endParaRPr>
              </a:p>
            </p:txBody>
          </p:sp>
          <p:sp>
            <p:nvSpPr>
              <p:cNvPr id="18463" name="Line 9"/>
              <p:cNvSpPr>
                <a:spLocks noChangeShapeType="1"/>
              </p:cNvSpPr>
              <p:nvPr/>
            </p:nvSpPr>
            <p:spPr bwMode="auto">
              <a:xfrm>
                <a:off x="-288" y="432"/>
                <a:ext cx="1728"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8455" name="Rectangle 7"/>
            <p:cNvSpPr>
              <a:spLocks noChangeArrowheads="1"/>
            </p:cNvSpPr>
            <p:nvPr/>
          </p:nvSpPr>
          <p:spPr bwMode="auto">
            <a:xfrm>
              <a:off x="8530" y="3433"/>
              <a:ext cx="3494" cy="649"/>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Calibri" pitchFamily="34" charset="0"/>
              </a:endParaRPr>
            </a:p>
          </p:txBody>
        </p:sp>
        <p:grpSp>
          <p:nvGrpSpPr>
            <p:cNvPr id="18456" name="Group 2"/>
            <p:cNvGrpSpPr>
              <a:grpSpLocks/>
            </p:cNvGrpSpPr>
            <p:nvPr/>
          </p:nvGrpSpPr>
          <p:grpSpPr bwMode="auto">
            <a:xfrm>
              <a:off x="8429" y="3504"/>
              <a:ext cx="3612" cy="649"/>
              <a:chOff x="2832" y="528"/>
              <a:chExt cx="1734" cy="303"/>
            </a:xfrm>
          </p:grpSpPr>
          <p:grpSp>
            <p:nvGrpSpPr>
              <p:cNvPr id="18457" name="Group 4"/>
              <p:cNvGrpSpPr>
                <a:grpSpLocks/>
              </p:cNvGrpSpPr>
              <p:nvPr/>
            </p:nvGrpSpPr>
            <p:grpSpPr bwMode="auto">
              <a:xfrm>
                <a:off x="2832" y="528"/>
                <a:ext cx="1734" cy="303"/>
                <a:chOff x="2832" y="528"/>
                <a:chExt cx="1734" cy="303"/>
              </a:xfrm>
            </p:grpSpPr>
            <p:sp>
              <p:nvSpPr>
                <p:cNvPr id="18459" name="Rectangle 6"/>
                <p:cNvSpPr>
                  <a:spLocks noChangeArrowheads="1"/>
                </p:cNvSpPr>
                <p:nvPr/>
              </p:nvSpPr>
              <p:spPr bwMode="auto">
                <a:xfrm>
                  <a:off x="2832" y="528"/>
                  <a:ext cx="1727" cy="303"/>
                </a:xfrm>
                <a:prstGeom prst="rect">
                  <a:avLst/>
                </a:prstGeom>
                <a:solidFill>
                  <a:srgbClr val="3333CC"/>
                </a:solidFill>
                <a:ln w="28575">
                  <a:solidFill>
                    <a:srgbClr val="FF3300"/>
                  </a:solidFill>
                  <a:miter lim="800000"/>
                  <a:headEnd/>
                  <a:tailEnd/>
                </a:ln>
              </p:spPr>
              <p:txBody>
                <a:bodyPr/>
                <a:lstStyle/>
                <a:p>
                  <a:endParaRPr lang="en-US">
                    <a:latin typeface="Calibri" pitchFamily="34" charset="0"/>
                  </a:endParaRPr>
                </a:p>
              </p:txBody>
            </p:sp>
            <p:sp>
              <p:nvSpPr>
                <p:cNvPr id="18460" name="Rectangle 5"/>
                <p:cNvSpPr>
                  <a:spLocks noChangeArrowheads="1"/>
                </p:cNvSpPr>
                <p:nvPr/>
              </p:nvSpPr>
              <p:spPr bwMode="auto">
                <a:xfrm>
                  <a:off x="2832" y="576"/>
                  <a:ext cx="1734" cy="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algn="ctr"/>
                  <a:r>
                    <a:rPr lang="en-US" sz="2400" b="1">
                      <a:solidFill>
                        <a:srgbClr val="FFFFFF"/>
                      </a:solidFill>
                      <a:cs typeface="Times New Roman" pitchFamily="18" charset="0"/>
                    </a:rPr>
                    <a:t>Non-epithelial</a:t>
                  </a:r>
                  <a:endParaRPr lang="en-US" sz="2400">
                    <a:cs typeface="Times New Roman" pitchFamily="18" charset="0"/>
                  </a:endParaRPr>
                </a:p>
              </p:txBody>
            </p:sp>
          </p:grpSp>
          <p:sp>
            <p:nvSpPr>
              <p:cNvPr id="18458" name="Rectangle 3"/>
              <p:cNvSpPr>
                <a:spLocks noChangeArrowheads="1"/>
              </p:cNvSpPr>
              <p:nvPr/>
            </p:nvSpPr>
            <p:spPr bwMode="auto">
              <a:xfrm>
                <a:off x="2833" y="528"/>
                <a:ext cx="1727" cy="303"/>
              </a:xfrm>
              <a:prstGeom prst="rect">
                <a:avLst/>
              </a:prstGeom>
              <a:noFill/>
              <a:ln w="19050">
                <a:solidFill>
                  <a:srgbClr val="80808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Calibri" pitchFamily="34" charset="0"/>
                </a:endParaRPr>
              </a:p>
            </p:txBody>
          </p:sp>
        </p:grpSp>
      </p:grpSp>
    </p:spTree>
    <p:extLst>
      <p:ext uri="{BB962C8B-B14F-4D97-AF65-F5344CB8AC3E}">
        <p14:creationId xmlns="" xmlns:p14="http://schemas.microsoft.com/office/powerpoint/2010/main" val="21334164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45473" y="81808"/>
            <a:ext cx="8846127" cy="6699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726594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 y="152400"/>
            <a:ext cx="87630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6365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6"/>
          <p:cNvPicPr>
            <a:picLocks noChangeAspect="1" noChangeArrowheads="1"/>
          </p:cNvPicPr>
          <p:nvPr/>
        </p:nvPicPr>
        <p:blipFill>
          <a:blip r:embed="rId3">
            <a:lum bright="-10000" contrast="40000"/>
          </a:blip>
          <a:srcRect/>
          <a:stretch>
            <a:fillRect/>
          </a:stretch>
        </p:blipFill>
        <p:spPr bwMode="auto">
          <a:xfrm>
            <a:off x="457200" y="1066800"/>
            <a:ext cx="8382000" cy="5313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7"/>
          <p:cNvPicPr>
            <a:picLocks noGrp="1" noChangeAspect="1" noChangeArrowheads="1"/>
          </p:cNvPicPr>
          <p:nvPr>
            <p:ph idx="1"/>
          </p:nvPr>
        </p:nvPicPr>
        <p:blipFill>
          <a:blip r:embed="rId4">
            <a:lum bright="-10000" contrast="40000"/>
          </a:blip>
          <a:srcRect/>
          <a:stretch>
            <a:fillRect/>
          </a:stretch>
        </p:blipFill>
        <p:spPr bwMode="auto">
          <a:xfrm>
            <a:off x="457200" y="889574"/>
            <a:ext cx="8382000" cy="5663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762000" y="152400"/>
            <a:ext cx="7384329" cy="584775"/>
          </a:xfrm>
          <a:prstGeom prst="rect">
            <a:avLst/>
          </a:prstGeom>
        </p:spPr>
        <p:txBody>
          <a:bodyPr wrap="none">
            <a:spAutoFit/>
          </a:bodyPr>
          <a:lstStyle/>
          <a:p>
            <a:r>
              <a:rPr lang="en-US" sz="3200" dirty="0">
                <a:solidFill>
                  <a:srgbClr val="FFFF00"/>
                </a:solidFill>
                <a:cs typeface="Times New Roman" pitchFamily="18" charset="0"/>
              </a:rPr>
              <a:t>EXAMINING THE FIBROUS CAPSULE</a:t>
            </a:r>
          </a:p>
        </p:txBody>
      </p:sp>
    </p:spTree>
    <p:extLst>
      <p:ext uri="{BB962C8B-B14F-4D97-AF65-F5344CB8AC3E}">
        <p14:creationId xmlns="" xmlns:p14="http://schemas.microsoft.com/office/powerpoint/2010/main" val="363044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Placeholder 2"/>
          <p:cNvSpPr>
            <a:spLocks noGrp="1"/>
          </p:cNvSpPr>
          <p:nvPr>
            <p:ph type="body" idx="1"/>
          </p:nvPr>
        </p:nvSpPr>
        <p:spPr>
          <a:xfrm>
            <a:off x="609600" y="1600200"/>
            <a:ext cx="4343400" cy="639762"/>
          </a:xfrm>
        </p:spPr>
        <p:txBody>
          <a:bodyPr/>
          <a:lstStyle/>
          <a:p>
            <a:r>
              <a:rPr lang="en-US" sz="2000" dirty="0" err="1" smtClean="0"/>
              <a:t>Parakeratinized</a:t>
            </a:r>
            <a:r>
              <a:rPr lang="en-US" sz="2000" dirty="0" smtClean="0"/>
              <a:t> – 80-90%</a:t>
            </a:r>
          </a:p>
        </p:txBody>
      </p:sp>
      <p:sp>
        <p:nvSpPr>
          <p:cNvPr id="59396" name="Text Placeholder 4"/>
          <p:cNvSpPr>
            <a:spLocks noGrp="1"/>
          </p:cNvSpPr>
          <p:nvPr>
            <p:ph type="body" sz="quarter" idx="3"/>
          </p:nvPr>
        </p:nvSpPr>
        <p:spPr>
          <a:xfrm>
            <a:off x="4953000" y="1600200"/>
            <a:ext cx="4498975" cy="639762"/>
          </a:xfrm>
        </p:spPr>
        <p:txBody>
          <a:bodyPr/>
          <a:lstStyle/>
          <a:p>
            <a:r>
              <a:rPr lang="en-US" sz="2000" dirty="0" err="1" smtClean="0"/>
              <a:t>Orthokeratinized</a:t>
            </a:r>
            <a:r>
              <a:rPr lang="en-US" sz="2000" dirty="0" smtClean="0"/>
              <a:t> – 7-10%</a:t>
            </a:r>
          </a:p>
        </p:txBody>
      </p:sp>
      <p:sp>
        <p:nvSpPr>
          <p:cNvPr id="59394" name="Title 1"/>
          <p:cNvSpPr>
            <a:spLocks noGrp="1"/>
          </p:cNvSpPr>
          <p:nvPr>
            <p:ph type="title"/>
          </p:nvPr>
        </p:nvSpPr>
        <p:spPr>
          <a:xfrm>
            <a:off x="609600" y="228600"/>
            <a:ext cx="7315200" cy="1154097"/>
          </a:xfrm>
        </p:spPr>
        <p:txBody>
          <a:bodyPr>
            <a:normAutofit fontScale="90000"/>
          </a:bodyPr>
          <a:lstStyle/>
          <a:p>
            <a:r>
              <a:rPr lang="en-US" b="1" dirty="0" smtClean="0">
                <a:solidFill>
                  <a:srgbClr val="FF0000"/>
                </a:solidFill>
              </a:rPr>
              <a:t>HISTOLOGIC VARIANTS OF OKC</a:t>
            </a:r>
          </a:p>
        </p:txBody>
      </p:sp>
      <p:pic>
        <p:nvPicPr>
          <p:cNvPr id="44035" name="Picture 3"/>
          <p:cNvPicPr>
            <a:picLocks noGrp="1" noChangeAspect="1" noChangeArrowheads="1"/>
          </p:cNvPicPr>
          <p:nvPr>
            <p:ph sz="quarter" idx="13"/>
          </p:nvPr>
        </p:nvPicPr>
        <p:blipFill>
          <a:blip r:embed="rId2"/>
          <a:srcRect/>
          <a:stretch>
            <a:fillRect/>
          </a:stretch>
        </p:blipFill>
        <p:spPr>
          <a:xfrm>
            <a:off x="457200" y="2362200"/>
            <a:ext cx="4040188" cy="4038600"/>
          </a:xfrm>
          <a:ln w="38100" cap="sq">
            <a:solidFill>
              <a:srgbClr val="000000"/>
            </a:solidFill>
          </a:ln>
          <a:effectLst>
            <a:outerShdw blurRad="50800" dist="38100" dir="2700000" algn="tl" rotWithShape="0">
              <a:srgbClr val="000000">
                <a:alpha val="43000"/>
              </a:srgbClr>
            </a:outerShdw>
          </a:effectLst>
        </p:spPr>
      </p:pic>
      <p:pic>
        <p:nvPicPr>
          <p:cNvPr id="44034" name="Picture 2"/>
          <p:cNvPicPr>
            <a:picLocks noGrp="1" noChangeAspect="1" noChangeArrowheads="1"/>
          </p:cNvPicPr>
          <p:nvPr>
            <p:ph sz="quarter" idx="14"/>
          </p:nvPr>
        </p:nvPicPr>
        <p:blipFill>
          <a:blip r:embed="rId3" cstate="print"/>
          <a:stretch>
            <a:fillRect/>
          </a:stretch>
        </p:blipFill>
        <p:spPr>
          <a:xfrm>
            <a:off x="4724400" y="2362200"/>
            <a:ext cx="3775075" cy="4038600"/>
          </a:xfrm>
          <a:ln w="38100" cap="sq">
            <a:solidFill>
              <a:srgbClr val="000000"/>
            </a:solidFill>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4486967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algn="r"/>
            <a:endParaRPr lang="en-US" sz="2400" b="1" smtClean="0"/>
          </a:p>
        </p:txBody>
      </p:sp>
      <p:sp>
        <p:nvSpPr>
          <p:cNvPr id="60419" name="Content Placeholder 2"/>
          <p:cNvSpPr>
            <a:spLocks noGrp="1"/>
          </p:cNvSpPr>
          <p:nvPr>
            <p:ph idx="1"/>
          </p:nvPr>
        </p:nvSpPr>
        <p:spPr>
          <a:xfrm>
            <a:off x="685800" y="1524000"/>
            <a:ext cx="8458200" cy="4114800"/>
          </a:xfrm>
        </p:spPr>
        <p:txBody>
          <a:bodyPr/>
          <a:lstStyle/>
          <a:p>
            <a:endParaRPr lang="en-US" sz="2600" smtClean="0"/>
          </a:p>
        </p:txBody>
      </p:sp>
      <p:graphicFrame>
        <p:nvGraphicFramePr>
          <p:cNvPr id="4" name="Table 3"/>
          <p:cNvGraphicFramePr>
            <a:graphicFrameLocks noGrp="1"/>
          </p:cNvGraphicFramePr>
          <p:nvPr>
            <p:extLst>
              <p:ext uri="{D42A27DB-BD31-4B8C-83A1-F6EECF244321}">
                <p14:modId xmlns="" xmlns:p14="http://schemas.microsoft.com/office/powerpoint/2010/main" val="4276314079"/>
              </p:ext>
            </p:extLst>
          </p:nvPr>
        </p:nvGraphicFramePr>
        <p:xfrm>
          <a:off x="228600" y="228601"/>
          <a:ext cx="8763000" cy="6400798"/>
        </p:xfrm>
        <a:graphic>
          <a:graphicData uri="http://schemas.openxmlformats.org/drawingml/2006/table">
            <a:tbl>
              <a:tblPr firstRow="1" bandRow="1">
                <a:tableStyleId>{5C22544A-7EE6-4342-B048-85BDC9FD1C3A}</a:tableStyleId>
              </a:tblPr>
              <a:tblGrid>
                <a:gridCol w="4381500"/>
                <a:gridCol w="4381500"/>
              </a:tblGrid>
              <a:tr h="894884">
                <a:tc>
                  <a:txBody>
                    <a:bodyPr/>
                    <a:lstStyle/>
                    <a:p>
                      <a:pPr algn="ctr"/>
                      <a:r>
                        <a:rPr lang="en-US" sz="2000" b="0" dirty="0" smtClean="0">
                          <a:solidFill>
                            <a:schemeClr val="tx1"/>
                          </a:solidFill>
                          <a:latin typeface="Arial" pitchFamily="34" charset="0"/>
                          <a:cs typeface="Arial" pitchFamily="34" charset="0"/>
                        </a:rPr>
                        <a:t>Orthokeratinized OKCs </a:t>
                      </a:r>
                      <a:endParaRPr lang="en-US" sz="2000" b="0" dirty="0">
                        <a:solidFill>
                          <a:schemeClr val="tx1"/>
                        </a:solidFill>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Arial" pitchFamily="34" charset="0"/>
                          <a:cs typeface="Arial" pitchFamily="34" charset="0"/>
                        </a:rPr>
                        <a:t>Parakeratinized OKCs</a:t>
                      </a:r>
                    </a:p>
                    <a:p>
                      <a:pPr algn="ctr"/>
                      <a:endParaRPr lang="en-US" sz="2000" b="0" dirty="0">
                        <a:latin typeface="Arial" pitchFamily="34" charset="0"/>
                        <a:cs typeface="Arial" pitchFamily="34" charset="0"/>
                      </a:endParaRPr>
                    </a:p>
                  </a:txBody>
                  <a:tcPr/>
                </a:tc>
              </a:tr>
              <a:tr h="780827">
                <a:tc>
                  <a:txBody>
                    <a:bodyPr/>
                    <a:lstStyle/>
                    <a:p>
                      <a:pPr algn="ctr"/>
                      <a:r>
                        <a:rPr lang="en-US" sz="2000" b="0" dirty="0" smtClean="0">
                          <a:latin typeface="Arial" pitchFamily="34" charset="0"/>
                          <a:cs typeface="Arial" pitchFamily="34" charset="0"/>
                        </a:rPr>
                        <a:t>Always</a:t>
                      </a:r>
                      <a:r>
                        <a:rPr lang="en-US" sz="2000" b="0" baseline="0" dirty="0" smtClean="0">
                          <a:latin typeface="Arial" pitchFamily="34" charset="0"/>
                          <a:cs typeface="Arial" pitchFamily="34" charset="0"/>
                        </a:rPr>
                        <a:t> in dentigerous association</a:t>
                      </a:r>
                      <a:endParaRPr lang="en-US" sz="2000" b="0" dirty="0">
                        <a:latin typeface="Arial" pitchFamily="34" charset="0"/>
                        <a:cs typeface="Arial" pitchFamily="34" charset="0"/>
                      </a:endParaRPr>
                    </a:p>
                  </a:txBody>
                  <a:tcPr/>
                </a:tc>
                <a:tc>
                  <a:txBody>
                    <a:bodyPr/>
                    <a:lstStyle/>
                    <a:p>
                      <a:pPr algn="ctr"/>
                      <a:r>
                        <a:rPr lang="en-US" sz="2000" b="0" dirty="0" smtClean="0">
                          <a:latin typeface="Arial" pitchFamily="34" charset="0"/>
                          <a:cs typeface="Arial" pitchFamily="34" charset="0"/>
                        </a:rPr>
                        <a:t>Not always</a:t>
                      </a:r>
                      <a:endParaRPr lang="en-US" sz="2000" b="0" dirty="0">
                        <a:latin typeface="Arial" pitchFamily="34" charset="0"/>
                        <a:cs typeface="Arial" pitchFamily="34" charset="0"/>
                      </a:endParaRPr>
                    </a:p>
                  </a:txBody>
                  <a:tcPr/>
                </a:tc>
              </a:tr>
              <a:tr h="638367">
                <a:tc>
                  <a:txBody>
                    <a:bodyPr/>
                    <a:lstStyle/>
                    <a:p>
                      <a:pPr algn="ctr"/>
                      <a:r>
                        <a:rPr lang="en-US" sz="2000" b="0" dirty="0" smtClean="0">
                          <a:latin typeface="Arial" pitchFamily="34" charset="0"/>
                          <a:cs typeface="Arial" pitchFamily="34" charset="0"/>
                        </a:rPr>
                        <a:t>Less aggressive</a:t>
                      </a:r>
                      <a:endParaRPr lang="en-US" sz="2000" b="0" dirty="0">
                        <a:latin typeface="Arial" pitchFamily="34" charset="0"/>
                        <a:cs typeface="Arial" pitchFamily="34" charset="0"/>
                      </a:endParaRPr>
                    </a:p>
                  </a:txBody>
                  <a:tcPr/>
                </a:tc>
                <a:tc>
                  <a:txBody>
                    <a:bodyPr/>
                    <a:lstStyle/>
                    <a:p>
                      <a:pPr algn="ctr"/>
                      <a:r>
                        <a:rPr lang="en-US" sz="2000" b="0" dirty="0" smtClean="0">
                          <a:latin typeface="Arial" pitchFamily="34" charset="0"/>
                          <a:cs typeface="Arial" pitchFamily="34" charset="0"/>
                        </a:rPr>
                        <a:t>Aggressive</a:t>
                      </a:r>
                      <a:endParaRPr lang="en-US" sz="2000" b="0" dirty="0">
                        <a:latin typeface="Arial" pitchFamily="34" charset="0"/>
                        <a:cs typeface="Arial" pitchFamily="34" charset="0"/>
                      </a:endParaRPr>
                    </a:p>
                  </a:txBody>
                  <a:tcPr/>
                </a:tc>
              </a:tr>
              <a:tr h="797959">
                <a:tc>
                  <a:txBody>
                    <a:bodyPr/>
                    <a:lstStyle/>
                    <a:p>
                      <a:pPr algn="ctr"/>
                      <a:r>
                        <a:rPr lang="en-US" sz="2000" b="0" dirty="0" smtClean="0">
                          <a:latin typeface="Arial" pitchFamily="34" charset="0"/>
                          <a:cs typeface="Arial" pitchFamily="34" charset="0"/>
                        </a:rPr>
                        <a:t>Usually around mandibular 3</a:t>
                      </a:r>
                      <a:r>
                        <a:rPr lang="en-US" sz="2000" b="0" baseline="30000" dirty="0" smtClean="0">
                          <a:latin typeface="Arial" pitchFamily="34" charset="0"/>
                          <a:cs typeface="Arial" pitchFamily="34" charset="0"/>
                        </a:rPr>
                        <a:t>rd</a:t>
                      </a:r>
                      <a:r>
                        <a:rPr lang="en-US" sz="2000" b="0" dirty="0" smtClean="0">
                          <a:latin typeface="Arial" pitchFamily="34" charset="0"/>
                          <a:cs typeface="Arial" pitchFamily="34" charset="0"/>
                        </a:rPr>
                        <a:t> molars</a:t>
                      </a:r>
                      <a:endParaRPr lang="en-US" sz="2000" b="0" dirty="0">
                        <a:latin typeface="Arial" pitchFamily="34" charset="0"/>
                        <a:cs typeface="Arial" pitchFamily="34" charset="0"/>
                      </a:endParaRPr>
                    </a:p>
                  </a:txBody>
                  <a:tcPr/>
                </a:tc>
                <a:tc>
                  <a:txBody>
                    <a:bodyPr/>
                    <a:lstStyle/>
                    <a:p>
                      <a:pPr algn="ctr"/>
                      <a:r>
                        <a:rPr lang="en-US" sz="2000" b="0" dirty="0" smtClean="0">
                          <a:latin typeface="Arial" pitchFamily="34" charset="0"/>
                          <a:cs typeface="Arial" pitchFamily="34" charset="0"/>
                        </a:rPr>
                        <a:t>With</a:t>
                      </a:r>
                      <a:r>
                        <a:rPr lang="en-US" sz="2000" b="0" baseline="0" dirty="0" smtClean="0">
                          <a:latin typeface="Arial" pitchFamily="34" charset="0"/>
                          <a:cs typeface="Arial" pitchFamily="34" charset="0"/>
                        </a:rPr>
                        <a:t> or without an associated tooth</a:t>
                      </a:r>
                      <a:endParaRPr lang="en-US" sz="2000" b="0" dirty="0">
                        <a:latin typeface="Arial" pitchFamily="34" charset="0"/>
                        <a:cs typeface="Arial" pitchFamily="34" charset="0"/>
                      </a:endParaRPr>
                    </a:p>
                  </a:txBody>
                  <a:tcPr/>
                </a:tc>
              </a:tr>
              <a:tr h="718163">
                <a:tc>
                  <a:txBody>
                    <a:bodyPr/>
                    <a:lstStyle/>
                    <a:p>
                      <a:pPr algn="ctr"/>
                      <a:r>
                        <a:rPr lang="en-US" sz="2000" b="0" dirty="0" smtClean="0">
                          <a:latin typeface="Arial" pitchFamily="34" charset="0"/>
                          <a:cs typeface="Arial" pitchFamily="34" charset="0"/>
                        </a:rPr>
                        <a:t>No hyperchromatic basal cell layer</a:t>
                      </a:r>
                      <a:endParaRPr lang="en-US" sz="2000" b="0" dirty="0">
                        <a:latin typeface="Arial" pitchFamily="34" charset="0"/>
                        <a:cs typeface="Arial" pitchFamily="34" charset="0"/>
                      </a:endParaRPr>
                    </a:p>
                  </a:txBody>
                  <a:tcPr/>
                </a:tc>
                <a:tc>
                  <a:txBody>
                    <a:bodyPr/>
                    <a:lstStyle/>
                    <a:p>
                      <a:pPr algn="ctr"/>
                      <a:r>
                        <a:rPr lang="en-US" sz="2000" b="0" dirty="0" smtClean="0">
                          <a:latin typeface="Arial" pitchFamily="34" charset="0"/>
                          <a:cs typeface="Arial" pitchFamily="34" charset="0"/>
                        </a:rPr>
                        <a:t>Hyperchromatic basal cell layer</a:t>
                      </a:r>
                      <a:endParaRPr lang="en-US" sz="2000" b="0" dirty="0">
                        <a:latin typeface="Arial" pitchFamily="34" charset="0"/>
                        <a:cs typeface="Arial" pitchFamily="34" charset="0"/>
                      </a:endParaRPr>
                    </a:p>
                  </a:txBody>
                  <a:tcPr/>
                </a:tc>
              </a:tr>
              <a:tr h="894884">
                <a:tc>
                  <a:txBody>
                    <a:bodyPr/>
                    <a:lstStyle/>
                    <a:p>
                      <a:pPr algn="ctr"/>
                      <a:r>
                        <a:rPr lang="en-US" sz="2000" b="0" dirty="0" smtClean="0">
                          <a:latin typeface="Arial" pitchFamily="34" charset="0"/>
                          <a:cs typeface="Arial" pitchFamily="34" charset="0"/>
                        </a:rPr>
                        <a:t>Flat basal cell layer</a:t>
                      </a:r>
                      <a:endParaRPr lang="en-US" sz="2000" b="0" dirty="0">
                        <a:latin typeface="Arial" pitchFamily="34" charset="0"/>
                        <a:cs typeface="Arial" pitchFamily="34" charset="0"/>
                      </a:endParaRPr>
                    </a:p>
                  </a:txBody>
                  <a:tcPr/>
                </a:tc>
                <a:tc>
                  <a:txBody>
                    <a:bodyPr/>
                    <a:lstStyle/>
                    <a:p>
                      <a:pPr algn="ctr"/>
                      <a:r>
                        <a:rPr lang="en-US" sz="2000" b="0" dirty="0" smtClean="0">
                          <a:latin typeface="Arial" pitchFamily="34" charset="0"/>
                          <a:cs typeface="Arial" pitchFamily="34" charset="0"/>
                        </a:rPr>
                        <a:t>Cuboidal to columnar basal cell layer </a:t>
                      </a:r>
                      <a:endParaRPr lang="en-US" sz="2000" b="0" dirty="0">
                        <a:latin typeface="Arial" pitchFamily="34" charset="0"/>
                        <a:cs typeface="Arial" pitchFamily="34" charset="0"/>
                      </a:endParaRPr>
                    </a:p>
                  </a:txBody>
                  <a:tcPr/>
                </a:tc>
              </a:tr>
              <a:tr h="780830">
                <a:tc>
                  <a:txBody>
                    <a:bodyPr/>
                    <a:lstStyle/>
                    <a:p>
                      <a:pPr algn="ctr"/>
                      <a:r>
                        <a:rPr lang="en-US" sz="2000" b="0" dirty="0" smtClean="0">
                          <a:latin typeface="Arial" pitchFamily="34" charset="0"/>
                          <a:cs typeface="Arial" pitchFamily="34" charset="0"/>
                        </a:rPr>
                        <a:t>Shows a male predilection</a:t>
                      </a:r>
                      <a:endParaRPr lang="en-US" sz="2000" b="0" dirty="0">
                        <a:latin typeface="Arial" pitchFamily="34" charset="0"/>
                        <a:cs typeface="Arial" pitchFamily="34" charset="0"/>
                      </a:endParaRPr>
                    </a:p>
                  </a:txBody>
                  <a:tcPr/>
                </a:tc>
                <a:tc>
                  <a:txBody>
                    <a:bodyPr/>
                    <a:lstStyle/>
                    <a:p>
                      <a:pPr algn="ctr"/>
                      <a:r>
                        <a:rPr lang="en-US" sz="2000" b="0" dirty="0" smtClean="0">
                          <a:latin typeface="Arial" pitchFamily="34" charset="0"/>
                          <a:cs typeface="Arial" pitchFamily="34" charset="0"/>
                        </a:rPr>
                        <a:t>No such predilection</a:t>
                      </a:r>
                    </a:p>
                    <a:p>
                      <a:pPr algn="ctr"/>
                      <a:endParaRPr lang="en-US" sz="2000" b="0" dirty="0">
                        <a:latin typeface="Arial" pitchFamily="34" charset="0"/>
                        <a:cs typeface="Arial" pitchFamily="34" charset="0"/>
                      </a:endParaRPr>
                    </a:p>
                  </a:txBody>
                  <a:tcPr/>
                </a:tc>
              </a:tr>
              <a:tr h="894884">
                <a:tc>
                  <a:txBody>
                    <a:bodyPr/>
                    <a:lstStyle/>
                    <a:p>
                      <a:pPr algn="ctr"/>
                      <a:r>
                        <a:rPr lang="en-US" sz="2000" b="0" dirty="0" smtClean="0">
                          <a:latin typeface="Arial" pitchFamily="34" charset="0"/>
                          <a:cs typeface="Arial" pitchFamily="34" charset="0"/>
                        </a:rPr>
                        <a:t>Has a predilection for posterior mandible</a:t>
                      </a:r>
                      <a:endParaRPr lang="en-US" sz="2000" b="0" dirty="0">
                        <a:latin typeface="Arial" pitchFamily="34" charset="0"/>
                        <a:cs typeface="Arial" pitchFamily="34" charset="0"/>
                      </a:endParaRPr>
                    </a:p>
                  </a:txBody>
                  <a:tcPr/>
                </a:tc>
                <a:tc>
                  <a:txBody>
                    <a:bodyPr/>
                    <a:lstStyle/>
                    <a:p>
                      <a:pPr algn="ctr"/>
                      <a:r>
                        <a:rPr lang="en-US" sz="2000" b="0" dirty="0" smtClean="0">
                          <a:latin typeface="Arial" pitchFamily="34" charset="0"/>
                          <a:cs typeface="Arial" pitchFamily="34" charset="0"/>
                        </a:rPr>
                        <a:t>No such predilection</a:t>
                      </a:r>
                      <a:endParaRPr lang="en-US" sz="2000" b="0" dirty="0">
                        <a:latin typeface="Arial" pitchFamily="34" charset="0"/>
                        <a:cs typeface="Arial" pitchFamily="34" charset="0"/>
                      </a:endParaRPr>
                    </a:p>
                  </a:txBody>
                  <a:tcPr/>
                </a:tc>
              </a:tr>
            </a:tbl>
          </a:graphicData>
        </a:graphic>
      </p:graphicFrame>
    </p:spTree>
    <p:extLst>
      <p:ext uri="{BB962C8B-B14F-4D97-AF65-F5344CB8AC3E}">
        <p14:creationId xmlns="" xmlns:p14="http://schemas.microsoft.com/office/powerpoint/2010/main" val="4501583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 xmlns:p14="http://schemas.microsoft.com/office/powerpoint/2010/main" val="2090356927"/>
              </p:ext>
            </p:extLst>
          </p:nvPr>
        </p:nvGraphicFramePr>
        <p:xfrm>
          <a:off x="26276" y="914400"/>
          <a:ext cx="89154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2814145" y="152400"/>
            <a:ext cx="3308919" cy="584775"/>
          </a:xfrm>
          <a:prstGeom prst="rect">
            <a:avLst/>
          </a:prstGeom>
        </p:spPr>
        <p:txBody>
          <a:bodyPr wrap="none">
            <a:spAutoFit/>
          </a:bodyPr>
          <a:lstStyle/>
          <a:p>
            <a:r>
              <a:rPr lang="en-US" sz="3200" dirty="0" smtClean="0"/>
              <a:t>ENLARGEMENT</a:t>
            </a:r>
            <a:endParaRPr lang="en-IN" sz="3200" dirty="0"/>
          </a:p>
        </p:txBody>
      </p:sp>
    </p:spTree>
    <p:extLst>
      <p:ext uri="{BB962C8B-B14F-4D97-AF65-F5344CB8AC3E}">
        <p14:creationId xmlns="" xmlns:p14="http://schemas.microsoft.com/office/powerpoint/2010/main" val="39257714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 xmlns:p14="http://schemas.microsoft.com/office/powerpoint/2010/main" val="1529760259"/>
              </p:ext>
            </p:extLst>
          </p:nvPr>
        </p:nvGraphicFramePr>
        <p:xfrm>
          <a:off x="0" y="152400"/>
          <a:ext cx="89916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0925486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9067800" cy="6553200"/>
          </a:xfrm>
        </p:spPr>
        <p:txBody>
          <a:bodyPr>
            <a:normAutofit/>
          </a:bodyPr>
          <a:lstStyle/>
          <a:p>
            <a:pPr marL="45720" indent="0">
              <a:buNone/>
            </a:pPr>
            <a:endParaRPr lang="en-US" sz="2800" dirty="0" smtClean="0">
              <a:cs typeface="Times New Roman" pitchFamily="18" charset="0"/>
            </a:endParaRPr>
          </a:p>
          <a:p>
            <a:pPr algn="ctr"/>
            <a:r>
              <a:rPr lang="en-US" sz="2800" dirty="0" smtClean="0">
                <a:solidFill>
                  <a:srgbClr val="FFFF00"/>
                </a:solidFill>
                <a:cs typeface="Times New Roman" pitchFamily="18" charset="0"/>
              </a:rPr>
              <a:t>EXAMINING THE CYSTIC FLUID</a:t>
            </a:r>
          </a:p>
          <a:p>
            <a:pPr marL="45720" indent="0" algn="ctr">
              <a:buNone/>
            </a:pPr>
            <a:endParaRPr lang="en-US" sz="2800" dirty="0" smtClean="0">
              <a:solidFill>
                <a:srgbClr val="FFFF00"/>
              </a:solidFill>
              <a:cs typeface="Times New Roman" pitchFamily="18" charset="0"/>
            </a:endParaRPr>
          </a:p>
          <a:p>
            <a:pPr algn="ctr"/>
            <a:endParaRPr lang="en-US" sz="2800" dirty="0" smtClean="0">
              <a:solidFill>
                <a:srgbClr val="FFFF00"/>
              </a:solidFill>
              <a:cs typeface="Times New Roman" pitchFamily="18" charset="0"/>
            </a:endParaRPr>
          </a:p>
          <a:p>
            <a:pPr marL="514350" indent="-514350" algn="just">
              <a:buFont typeface="+mj-lt"/>
              <a:buAutoNum type="arabicPeriod"/>
            </a:pPr>
            <a:r>
              <a:rPr lang="en-US" sz="2800" dirty="0" smtClean="0">
                <a:cs typeface="Times New Roman" pitchFamily="18" charset="0"/>
              </a:rPr>
              <a:t>Soluble protein levels in </a:t>
            </a:r>
            <a:r>
              <a:rPr lang="en-US" sz="2800" dirty="0" smtClean="0">
                <a:solidFill>
                  <a:srgbClr val="FFFF00"/>
                </a:solidFill>
                <a:cs typeface="Times New Roman" pitchFamily="18" charset="0"/>
              </a:rPr>
              <a:t>OKC</a:t>
            </a:r>
            <a:r>
              <a:rPr lang="en-US" sz="2800" dirty="0" smtClean="0">
                <a:cs typeface="Times New Roman" pitchFamily="18" charset="0"/>
              </a:rPr>
              <a:t>: &lt; 3.5gm/dl (Toller 1970)</a:t>
            </a:r>
          </a:p>
          <a:p>
            <a:pPr marL="0" indent="0">
              <a:buNone/>
            </a:pPr>
            <a:endParaRPr lang="en-US" sz="2800" dirty="0" smtClean="0">
              <a:cs typeface="Times New Roman" pitchFamily="18" charset="0"/>
            </a:endParaRPr>
          </a:p>
          <a:p>
            <a:pPr marL="514350" indent="-514350" algn="just">
              <a:buFont typeface="+mj-lt"/>
              <a:buAutoNum type="arabicPeriod" startAt="2"/>
            </a:pPr>
            <a:r>
              <a:rPr lang="en-US" sz="2800" dirty="0" smtClean="0">
                <a:cs typeface="Times New Roman" pitchFamily="18" charset="0"/>
              </a:rPr>
              <a:t>Aspirating cystic fluid &amp; demonstrating keratinized </a:t>
            </a:r>
            <a:r>
              <a:rPr lang="en-US" sz="2800" dirty="0" err="1" smtClean="0">
                <a:cs typeface="Times New Roman" pitchFamily="18" charset="0"/>
              </a:rPr>
              <a:t>squames</a:t>
            </a:r>
            <a:r>
              <a:rPr lang="en-US" sz="2800" dirty="0" smtClean="0">
                <a:cs typeface="Times New Roman" pitchFamily="18" charset="0"/>
              </a:rPr>
              <a:t> in stained films.</a:t>
            </a:r>
          </a:p>
          <a:p>
            <a:pPr marL="514350" indent="-514350" algn="just">
              <a:buFont typeface="+mj-lt"/>
              <a:buAutoNum type="arabicPeriod" startAt="2"/>
            </a:pPr>
            <a:endParaRPr lang="en-US" sz="2800" dirty="0" smtClean="0">
              <a:cs typeface="Times New Roman" pitchFamily="18" charset="0"/>
            </a:endParaRPr>
          </a:p>
          <a:p>
            <a:pPr marL="514350" indent="-514350" algn="just">
              <a:buFont typeface="+mj-lt"/>
              <a:buAutoNum type="arabicPeriod" startAt="2"/>
            </a:pPr>
            <a:r>
              <a:rPr lang="en-US" sz="2800" dirty="0" smtClean="0">
                <a:cs typeface="Times New Roman" pitchFamily="18" charset="0"/>
              </a:rPr>
              <a:t>A </a:t>
            </a:r>
            <a:r>
              <a:rPr lang="en-US" sz="2800" b="1" dirty="0" err="1" smtClean="0">
                <a:solidFill>
                  <a:srgbClr val="FFFF00"/>
                </a:solidFill>
                <a:cs typeface="Times New Roman" pitchFamily="18" charset="0"/>
              </a:rPr>
              <a:t>keratocyst</a:t>
            </a:r>
            <a:r>
              <a:rPr lang="en-US" sz="2800" b="1" dirty="0" smtClean="0">
                <a:solidFill>
                  <a:srgbClr val="FFFF00"/>
                </a:solidFill>
                <a:cs typeface="Times New Roman" pitchFamily="18" charset="0"/>
              </a:rPr>
              <a:t> antigen (KCA)</a:t>
            </a:r>
            <a:r>
              <a:rPr lang="en-US" sz="2800" dirty="0" smtClean="0">
                <a:solidFill>
                  <a:srgbClr val="FFFF00"/>
                </a:solidFill>
                <a:cs typeface="Times New Roman" pitchFamily="18" charset="0"/>
              </a:rPr>
              <a:t> </a:t>
            </a:r>
            <a:r>
              <a:rPr lang="en-US" sz="2800" dirty="0" smtClean="0">
                <a:cs typeface="Times New Roman" pitchFamily="18" charset="0"/>
              </a:rPr>
              <a:t>was demonstrated in the fluid of OKC which was localized to epithelial cells.</a:t>
            </a:r>
            <a:endParaRPr lang="en-US" sz="2800" b="1" dirty="0">
              <a:solidFill>
                <a:schemeClr val="tx2"/>
              </a:solidFill>
              <a:cs typeface="Times New Roman" pitchFamily="18" charset="0"/>
            </a:endParaRPr>
          </a:p>
        </p:txBody>
      </p:sp>
    </p:spTree>
    <p:extLst>
      <p:ext uri="{BB962C8B-B14F-4D97-AF65-F5344CB8AC3E}">
        <p14:creationId xmlns="" xmlns:p14="http://schemas.microsoft.com/office/powerpoint/2010/main" val="22198360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1" y="228600"/>
            <a:ext cx="8839200" cy="6309420"/>
          </a:xfrm>
          <a:prstGeom prst="rect">
            <a:avLst/>
          </a:prstGeom>
          <a:noFill/>
        </p:spPr>
        <p:txBody>
          <a:bodyPr wrap="square">
            <a:spAutoFit/>
          </a:bodyPr>
          <a:lstStyle/>
          <a:p>
            <a:pPr marL="571500" indent="-571500" algn="just">
              <a:buFont typeface="Wingdings" pitchFamily="2" charset="2"/>
              <a:buChar char="§"/>
              <a:defRPr/>
            </a:pPr>
            <a:r>
              <a:rPr lang="en-US" sz="4000" i="0" dirty="0">
                <a:solidFill>
                  <a:srgbClr val="FF0000"/>
                </a:solidFill>
                <a:latin typeface="Arial" charset="0"/>
              </a:rPr>
              <a:t>Highest </a:t>
            </a:r>
            <a:r>
              <a:rPr lang="en-US" sz="4000" i="0" dirty="0" smtClean="0">
                <a:solidFill>
                  <a:srgbClr val="FF0000"/>
                </a:solidFill>
                <a:latin typeface="Arial" charset="0"/>
              </a:rPr>
              <a:t>recurrence rate:</a:t>
            </a:r>
          </a:p>
          <a:p>
            <a:pPr marL="457200" indent="-457200" algn="just">
              <a:buFont typeface="Wingdings" pitchFamily="2" charset="2"/>
              <a:buChar char="§"/>
              <a:defRPr/>
            </a:pPr>
            <a:endParaRPr lang="en-US" sz="2800" i="0" dirty="0">
              <a:solidFill>
                <a:srgbClr val="FF0000"/>
              </a:solidFill>
              <a:latin typeface="Arial" charset="0"/>
            </a:endParaRPr>
          </a:p>
          <a:p>
            <a:pPr marL="457200" indent="-457200" algn="just">
              <a:buFont typeface="Wingdings" pitchFamily="2" charset="2"/>
              <a:buChar char="§"/>
              <a:defRPr/>
            </a:pPr>
            <a:r>
              <a:rPr lang="en-US" sz="2800" dirty="0" smtClean="0">
                <a:latin typeface="Arial" charset="0"/>
              </a:rPr>
              <a:t>Tendency </a:t>
            </a:r>
            <a:r>
              <a:rPr lang="en-US" sz="2800" dirty="0">
                <a:latin typeface="Arial" charset="0"/>
              </a:rPr>
              <a:t>to </a:t>
            </a:r>
            <a:r>
              <a:rPr lang="en-US" sz="2800" dirty="0" smtClean="0">
                <a:latin typeface="Arial" charset="0"/>
              </a:rPr>
              <a:t>multiplicity</a:t>
            </a:r>
          </a:p>
          <a:p>
            <a:pPr marL="457200" indent="-457200" algn="just">
              <a:buFont typeface="Wingdings" pitchFamily="2" charset="2"/>
              <a:buChar char="§"/>
              <a:defRPr/>
            </a:pPr>
            <a:endParaRPr lang="en-US" sz="2800" dirty="0">
              <a:latin typeface="Arial" charset="0"/>
            </a:endParaRPr>
          </a:p>
          <a:p>
            <a:pPr marL="457200" indent="-457200" algn="just">
              <a:buFont typeface="Wingdings" pitchFamily="2" charset="2"/>
              <a:buChar char="§"/>
              <a:defRPr/>
            </a:pPr>
            <a:r>
              <a:rPr lang="en-US" sz="2800" dirty="0">
                <a:latin typeface="Arial" charset="0"/>
              </a:rPr>
              <a:t> Satellite </a:t>
            </a:r>
            <a:r>
              <a:rPr lang="en-US" sz="2800" dirty="0" smtClean="0">
                <a:latin typeface="Arial" charset="0"/>
              </a:rPr>
              <a:t>cysts</a:t>
            </a:r>
          </a:p>
          <a:p>
            <a:pPr marL="457200" indent="-457200" algn="just">
              <a:buFont typeface="Wingdings" pitchFamily="2" charset="2"/>
              <a:buChar char="§"/>
              <a:defRPr/>
            </a:pPr>
            <a:endParaRPr lang="en-US" sz="2800" dirty="0">
              <a:latin typeface="Arial" charset="0"/>
            </a:endParaRPr>
          </a:p>
          <a:p>
            <a:pPr marL="457200" indent="-457200" algn="just">
              <a:buFont typeface="Wingdings" pitchFamily="2" charset="2"/>
              <a:buChar char="§"/>
              <a:defRPr/>
            </a:pPr>
            <a:r>
              <a:rPr lang="en-US" sz="2800" dirty="0">
                <a:latin typeface="Arial" charset="0"/>
              </a:rPr>
              <a:t> Lining is thin &amp; </a:t>
            </a:r>
            <a:r>
              <a:rPr lang="en-US" sz="2800" dirty="0" smtClean="0">
                <a:latin typeface="Arial" charset="0"/>
              </a:rPr>
              <a:t>fragile</a:t>
            </a:r>
          </a:p>
          <a:p>
            <a:pPr marL="457200" indent="-457200" algn="just">
              <a:buFont typeface="Wingdings" pitchFamily="2" charset="2"/>
              <a:buChar char="§"/>
              <a:defRPr/>
            </a:pPr>
            <a:endParaRPr lang="en-US" sz="2800" dirty="0">
              <a:latin typeface="Arial" charset="0"/>
            </a:endParaRPr>
          </a:p>
          <a:p>
            <a:pPr marL="457200" indent="-457200" algn="just">
              <a:buFont typeface="Wingdings" pitchFamily="2" charset="2"/>
              <a:buChar char="§"/>
              <a:defRPr/>
            </a:pPr>
            <a:r>
              <a:rPr lang="en-US" sz="2800" dirty="0">
                <a:latin typeface="Arial" charset="0"/>
              </a:rPr>
              <a:t> Lining weakly attached to fibrous </a:t>
            </a:r>
            <a:r>
              <a:rPr lang="en-US" sz="2800" dirty="0" smtClean="0">
                <a:latin typeface="Arial" charset="0"/>
              </a:rPr>
              <a:t>wall</a:t>
            </a:r>
          </a:p>
          <a:p>
            <a:pPr marL="457200" indent="-457200" algn="just">
              <a:buFont typeface="Wingdings" pitchFamily="2" charset="2"/>
              <a:buChar char="§"/>
              <a:defRPr/>
            </a:pPr>
            <a:endParaRPr lang="en-US" sz="2800" dirty="0">
              <a:latin typeface="Arial" charset="0"/>
            </a:endParaRPr>
          </a:p>
          <a:p>
            <a:pPr marL="457200" indent="-457200" algn="just">
              <a:buFont typeface="Wingdings" pitchFamily="2" charset="2"/>
              <a:buChar char="§"/>
              <a:defRPr/>
            </a:pPr>
            <a:r>
              <a:rPr lang="en-US" sz="2800" dirty="0">
                <a:latin typeface="Arial" charset="0"/>
              </a:rPr>
              <a:t> Extension of cyst in to </a:t>
            </a:r>
            <a:r>
              <a:rPr lang="en-US" sz="2800" dirty="0" err="1">
                <a:latin typeface="Arial" charset="0"/>
              </a:rPr>
              <a:t>cancellous</a:t>
            </a:r>
            <a:r>
              <a:rPr lang="en-US" sz="2800" dirty="0">
                <a:latin typeface="Arial" charset="0"/>
              </a:rPr>
              <a:t> </a:t>
            </a:r>
            <a:r>
              <a:rPr lang="en-US" sz="2800" dirty="0" smtClean="0">
                <a:latin typeface="Arial" charset="0"/>
              </a:rPr>
              <a:t>bone</a:t>
            </a:r>
          </a:p>
          <a:p>
            <a:pPr marL="457200" indent="-457200" algn="just">
              <a:buFont typeface="Wingdings" pitchFamily="2" charset="2"/>
              <a:buChar char="§"/>
              <a:defRPr/>
            </a:pPr>
            <a:endParaRPr lang="en-US" sz="2800" dirty="0">
              <a:latin typeface="Arial" charset="0"/>
            </a:endParaRPr>
          </a:p>
          <a:p>
            <a:pPr marL="457200" indent="-457200" algn="just">
              <a:buFont typeface="Wingdings" pitchFamily="2" charset="2"/>
              <a:buChar char="§"/>
              <a:defRPr/>
            </a:pPr>
            <a:r>
              <a:rPr lang="en-US" sz="2800" dirty="0">
                <a:latin typeface="Arial" charset="0"/>
              </a:rPr>
              <a:t> Other </a:t>
            </a:r>
            <a:r>
              <a:rPr lang="en-US" sz="2800" dirty="0" err="1">
                <a:latin typeface="Arial" charset="0"/>
              </a:rPr>
              <a:t>ramnent</a:t>
            </a:r>
            <a:r>
              <a:rPr lang="en-US" sz="2800" dirty="0">
                <a:latin typeface="Arial" charset="0"/>
              </a:rPr>
              <a:t> of dental lamina </a:t>
            </a:r>
            <a:r>
              <a:rPr lang="en-US" sz="2800" dirty="0" smtClean="0">
                <a:latin typeface="Arial" charset="0"/>
              </a:rPr>
              <a:t>contribute for </a:t>
            </a:r>
            <a:r>
              <a:rPr lang="en-US" sz="2800" dirty="0">
                <a:latin typeface="Arial" charset="0"/>
              </a:rPr>
              <a:t>second lesion</a:t>
            </a:r>
          </a:p>
        </p:txBody>
      </p:sp>
    </p:spTree>
    <p:extLst>
      <p:ext uri="{BB962C8B-B14F-4D97-AF65-F5344CB8AC3E}">
        <p14:creationId xmlns="" xmlns:p14="http://schemas.microsoft.com/office/powerpoint/2010/main" val="26665108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0"/>
            <a:ext cx="8229600" cy="6172200"/>
          </a:xfrm>
        </p:spPr>
        <p:txBody>
          <a:bodyPr>
            <a:normAutofit/>
          </a:bodyPr>
          <a:lstStyle/>
          <a:p>
            <a:pPr algn="ctr"/>
            <a:r>
              <a:rPr lang="en-US" sz="2500" b="1" dirty="0" smtClean="0">
                <a:solidFill>
                  <a:srgbClr val="FFFF00"/>
                </a:solidFill>
                <a:cs typeface="Times New Roman" pitchFamily="18" charset="0"/>
              </a:rPr>
              <a:t>p53, PCNA, Ki-67, </a:t>
            </a:r>
            <a:r>
              <a:rPr lang="en-US" sz="2500" b="1" dirty="0" err="1" smtClean="0">
                <a:solidFill>
                  <a:srgbClr val="FFFF00"/>
                </a:solidFill>
                <a:cs typeface="Times New Roman" pitchFamily="18" charset="0"/>
              </a:rPr>
              <a:t>Calretinin</a:t>
            </a:r>
            <a:endParaRPr lang="en-US" sz="2500" b="1" dirty="0" smtClean="0">
              <a:solidFill>
                <a:srgbClr val="FFFF00"/>
              </a:solidFill>
              <a:cs typeface="Times New Roman" pitchFamily="18" charset="0"/>
            </a:endParaRPr>
          </a:p>
          <a:p>
            <a:pPr algn="just"/>
            <a:endParaRPr lang="en-US" sz="2500" dirty="0" smtClean="0">
              <a:cs typeface="Times New Roman" pitchFamily="18" charset="0"/>
            </a:endParaRPr>
          </a:p>
          <a:p>
            <a:pPr algn="just"/>
            <a:r>
              <a:rPr lang="en-US" sz="2500" dirty="0" smtClean="0">
                <a:cs typeface="Times New Roman" pitchFamily="18" charset="0"/>
              </a:rPr>
              <a:t>These markers are expressed in actively proliferating cells, particularly in </a:t>
            </a:r>
            <a:r>
              <a:rPr lang="en-US" sz="2500" dirty="0" err="1" smtClean="0">
                <a:cs typeface="Times New Roman" pitchFamily="18" charset="0"/>
              </a:rPr>
              <a:t>neoplasms</a:t>
            </a:r>
            <a:r>
              <a:rPr lang="en-US" sz="2500" dirty="0" smtClean="0">
                <a:cs typeface="Times New Roman" pitchFamily="18" charset="0"/>
              </a:rPr>
              <a:t>.</a:t>
            </a:r>
            <a:r>
              <a:rPr lang="en-US" sz="2500" b="1" i="1" u="sng" dirty="0" smtClean="0">
                <a:solidFill>
                  <a:schemeClr val="tx2"/>
                </a:solidFill>
                <a:cs typeface="Times New Roman" pitchFamily="18" charset="0"/>
              </a:rPr>
              <a:t> </a:t>
            </a:r>
          </a:p>
          <a:p>
            <a:pPr algn="just"/>
            <a:endParaRPr lang="en-US" sz="2500" b="1" i="1" u="sng" dirty="0" smtClean="0">
              <a:solidFill>
                <a:schemeClr val="tx2"/>
              </a:solidFill>
              <a:cs typeface="Times New Roman" pitchFamily="18" charset="0"/>
            </a:endParaRPr>
          </a:p>
          <a:p>
            <a:pPr algn="just"/>
            <a:r>
              <a:rPr lang="en-US" sz="2500" dirty="0">
                <a:cs typeface="Times New Roman" pitchFamily="18" charset="0"/>
              </a:rPr>
              <a:t>T</a:t>
            </a:r>
            <a:r>
              <a:rPr lang="en-US" sz="2500" dirty="0" smtClean="0">
                <a:cs typeface="Times New Roman" pitchFamily="18" charset="0"/>
              </a:rPr>
              <a:t>he presence of p53 in the nucleus was identified in the basal cells.</a:t>
            </a:r>
          </a:p>
          <a:p>
            <a:pPr algn="just"/>
            <a:endParaRPr lang="en-US" sz="2500" dirty="0" smtClean="0">
              <a:cs typeface="Times New Roman" pitchFamily="18" charset="0"/>
            </a:endParaRPr>
          </a:p>
          <a:p>
            <a:pPr algn="just"/>
            <a:r>
              <a:rPr lang="en-US" sz="2500" dirty="0" smtClean="0">
                <a:cs typeface="Times New Roman" pitchFamily="18" charset="0"/>
              </a:rPr>
              <a:t>PCNA staining was positive in all the basal and most </a:t>
            </a:r>
            <a:r>
              <a:rPr lang="en-US" sz="2500" dirty="0" err="1" smtClean="0">
                <a:cs typeface="Times New Roman" pitchFamily="18" charset="0"/>
              </a:rPr>
              <a:t>parabasal</a:t>
            </a:r>
            <a:r>
              <a:rPr lang="en-US" sz="2500" dirty="0" smtClean="0">
                <a:cs typeface="Times New Roman" pitchFamily="18" charset="0"/>
              </a:rPr>
              <a:t> cells.</a:t>
            </a:r>
          </a:p>
          <a:p>
            <a:pPr algn="just"/>
            <a:endParaRPr lang="en-US" sz="2500" dirty="0" smtClean="0">
              <a:cs typeface="Times New Roman" pitchFamily="18" charset="0"/>
            </a:endParaRPr>
          </a:p>
          <a:p>
            <a:pPr algn="just"/>
            <a:r>
              <a:rPr lang="en-US" sz="2500" dirty="0" smtClean="0">
                <a:cs typeface="Times New Roman" pitchFamily="18" charset="0"/>
              </a:rPr>
              <a:t>All p53 positive cells were also positive for PCNA thus proving the cells to be proliferating.</a:t>
            </a:r>
            <a:endParaRPr lang="en-US" sz="2500" dirty="0">
              <a:cs typeface="Times New Roman" pitchFamily="18" charset="0"/>
            </a:endParaRPr>
          </a:p>
        </p:txBody>
      </p:sp>
      <p:sp>
        <p:nvSpPr>
          <p:cNvPr id="4" name="Slide Number Placeholder 3"/>
          <p:cNvSpPr>
            <a:spLocks noGrp="1"/>
          </p:cNvSpPr>
          <p:nvPr>
            <p:ph type="sldNum" sz="quarter" idx="12"/>
          </p:nvPr>
        </p:nvSpPr>
        <p:spPr>
          <a:xfrm>
            <a:off x="8129016" y="5734050"/>
            <a:ext cx="609600" cy="521208"/>
          </a:xfrm>
          <a:prstGeom prst="rect">
            <a:avLst/>
          </a:prstGeom>
        </p:spPr>
        <p:txBody>
          <a:bodyPr/>
          <a:lstStyle/>
          <a:p>
            <a:fld id="{B6F15528-21DE-4FAA-801E-634DDDAF4B2B}" type="slidenum">
              <a:rPr lang="en-US" smtClean="0"/>
              <a:pPr/>
              <a:t>59</a:t>
            </a:fld>
            <a:endParaRPr lang="en-US" dirty="0"/>
          </a:p>
        </p:txBody>
      </p:sp>
      <p:sp>
        <p:nvSpPr>
          <p:cNvPr id="2" name="Rectangle 1"/>
          <p:cNvSpPr/>
          <p:nvPr/>
        </p:nvSpPr>
        <p:spPr>
          <a:xfrm>
            <a:off x="42041" y="5907715"/>
            <a:ext cx="8973208"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600" i="1" dirty="0" smtClean="0"/>
              <a:t>Review Biological </a:t>
            </a:r>
            <a:r>
              <a:rPr lang="en-US" sz="1600" i="1" dirty="0"/>
              <a:t>pathways involved in the aggressive behavior of the </a:t>
            </a:r>
            <a:r>
              <a:rPr lang="en-US" sz="1600" i="1" dirty="0" err="1"/>
              <a:t>keratocystic</a:t>
            </a:r>
            <a:endParaRPr lang="en-US" sz="1600" i="1" dirty="0"/>
          </a:p>
          <a:p>
            <a:pPr algn="ctr"/>
            <a:r>
              <a:rPr lang="en-US" sz="1600" i="1" dirty="0" err="1"/>
              <a:t>odontogenic</a:t>
            </a:r>
            <a:r>
              <a:rPr lang="en-US" sz="1600" i="1" dirty="0"/>
              <a:t> tumor and possible implications for molecular </a:t>
            </a:r>
            <a:r>
              <a:rPr lang="en-US" sz="1600" i="1" dirty="0" smtClean="0"/>
              <a:t>oriented treatment </a:t>
            </a:r>
            <a:r>
              <a:rPr lang="en-US" sz="1600" i="1" dirty="0"/>
              <a:t>– An overview </a:t>
            </a:r>
            <a:endParaRPr lang="en-US" sz="1600" i="1" dirty="0" smtClean="0"/>
          </a:p>
          <a:p>
            <a:pPr algn="ctr"/>
            <a:r>
              <a:rPr lang="en-US" sz="1600" i="1" dirty="0" smtClean="0"/>
              <a:t>Oral </a:t>
            </a:r>
            <a:r>
              <a:rPr lang="en-US" sz="1600" i="1" dirty="0"/>
              <a:t>Oncology 46 (2010) 19–24</a:t>
            </a:r>
          </a:p>
        </p:txBody>
      </p:sp>
    </p:spTree>
    <p:extLst>
      <p:ext uri="{BB962C8B-B14F-4D97-AF65-F5344CB8AC3E}">
        <p14:creationId xmlns="" xmlns:p14="http://schemas.microsoft.com/office/powerpoint/2010/main" val="1742927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6474372" cy="620697"/>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dirty="0" smtClean="0"/>
              <a:t>WHO classification of cysts</a:t>
            </a:r>
            <a:endParaRPr lang="en-US" dirty="0"/>
          </a:p>
        </p:txBody>
      </p:sp>
      <p:sp>
        <p:nvSpPr>
          <p:cNvPr id="3" name="Content Placeholder 2"/>
          <p:cNvSpPr>
            <a:spLocks noGrp="1"/>
          </p:cNvSpPr>
          <p:nvPr>
            <p:ph idx="1"/>
          </p:nvPr>
        </p:nvSpPr>
        <p:spPr>
          <a:xfrm>
            <a:off x="228600" y="1708849"/>
            <a:ext cx="4419600" cy="3169384"/>
          </a:xfrm>
        </p:spPr>
        <p:txBody>
          <a:bodyPr>
            <a:normAutofit/>
          </a:bodyPr>
          <a:lstStyle/>
          <a:p>
            <a:pPr marL="45720" indent="0">
              <a:buNone/>
            </a:pPr>
            <a:r>
              <a:rPr lang="en-US" b="1" dirty="0" smtClean="0"/>
              <a:t>ODONTOGENIC CYSTS:</a:t>
            </a:r>
          </a:p>
          <a:p>
            <a:r>
              <a:rPr lang="en-US" b="1" dirty="0" smtClean="0">
                <a:solidFill>
                  <a:srgbClr val="FFFF00"/>
                </a:solidFill>
                <a:cs typeface="Times New Roman" pitchFamily="18" charset="0"/>
              </a:rPr>
              <a:t>1. Gingival </a:t>
            </a:r>
            <a:r>
              <a:rPr lang="en-US" b="1" dirty="0">
                <a:solidFill>
                  <a:srgbClr val="FFFF00"/>
                </a:solidFill>
                <a:cs typeface="Times New Roman" pitchFamily="18" charset="0"/>
              </a:rPr>
              <a:t>cyst of infants</a:t>
            </a:r>
          </a:p>
          <a:p>
            <a:r>
              <a:rPr lang="en-US" b="1" dirty="0">
                <a:solidFill>
                  <a:srgbClr val="FFFF00"/>
                </a:solidFill>
                <a:cs typeface="Times New Roman" pitchFamily="18" charset="0"/>
              </a:rPr>
              <a:t>2. </a:t>
            </a:r>
            <a:r>
              <a:rPr lang="en-US" b="1" dirty="0" smtClean="0">
                <a:solidFill>
                  <a:srgbClr val="FFFF00"/>
                </a:solidFill>
                <a:cs typeface="Times New Roman" pitchFamily="18" charset="0"/>
              </a:rPr>
              <a:t>Primordial cyst</a:t>
            </a:r>
            <a:endParaRPr lang="en-US" b="1" dirty="0">
              <a:solidFill>
                <a:srgbClr val="FFFF00"/>
              </a:solidFill>
            </a:endParaRPr>
          </a:p>
          <a:p>
            <a:r>
              <a:rPr lang="en-US" b="1" dirty="0">
                <a:solidFill>
                  <a:srgbClr val="FFFF00"/>
                </a:solidFill>
                <a:cs typeface="Times New Roman" pitchFamily="18" charset="0"/>
              </a:rPr>
              <a:t>3. </a:t>
            </a:r>
            <a:r>
              <a:rPr lang="en-US" b="1" dirty="0" err="1">
                <a:solidFill>
                  <a:srgbClr val="FFFF00"/>
                </a:solidFill>
                <a:cs typeface="Times New Roman" pitchFamily="18" charset="0"/>
              </a:rPr>
              <a:t>Dentigerous</a:t>
            </a:r>
            <a:r>
              <a:rPr lang="en-US" b="1" dirty="0">
                <a:solidFill>
                  <a:srgbClr val="FFFF00"/>
                </a:solidFill>
                <a:cs typeface="Times New Roman" pitchFamily="18" charset="0"/>
              </a:rPr>
              <a:t> cyst</a:t>
            </a:r>
            <a:endParaRPr lang="en-US" b="1" dirty="0">
              <a:solidFill>
                <a:srgbClr val="FFFF00"/>
              </a:solidFill>
            </a:endParaRPr>
          </a:p>
          <a:p>
            <a:r>
              <a:rPr lang="en-US" b="1" dirty="0">
                <a:solidFill>
                  <a:srgbClr val="FFFF00"/>
                </a:solidFill>
                <a:cs typeface="Times New Roman" pitchFamily="18" charset="0"/>
              </a:rPr>
              <a:t>4. Eruption cyst</a:t>
            </a:r>
            <a:endParaRPr lang="en-US" b="1" dirty="0">
              <a:solidFill>
                <a:srgbClr val="FFFF00"/>
              </a:solidFill>
            </a:endParaRPr>
          </a:p>
          <a:p>
            <a:r>
              <a:rPr lang="en-US" b="1" dirty="0">
                <a:solidFill>
                  <a:srgbClr val="FFFF00"/>
                </a:solidFill>
                <a:cs typeface="Times New Roman" pitchFamily="18" charset="0"/>
              </a:rPr>
              <a:t>5. Lateral periodontal cyst</a:t>
            </a:r>
            <a:endParaRPr lang="en-US" b="1" dirty="0">
              <a:solidFill>
                <a:srgbClr val="FFFF00"/>
              </a:solidFill>
            </a:endParaRPr>
          </a:p>
          <a:p>
            <a:r>
              <a:rPr lang="en-US" b="1" dirty="0">
                <a:solidFill>
                  <a:srgbClr val="FFFF00"/>
                </a:solidFill>
                <a:cs typeface="Times New Roman" pitchFamily="18" charset="0"/>
              </a:rPr>
              <a:t>6. Gingival cyst of adults</a:t>
            </a:r>
            <a:endParaRPr lang="en-US" b="1" dirty="0">
              <a:solidFill>
                <a:srgbClr val="FFFF00"/>
              </a:solidFill>
            </a:endParaRPr>
          </a:p>
          <a:p>
            <a:r>
              <a:rPr lang="en-US" b="1" dirty="0" smtClean="0">
                <a:solidFill>
                  <a:srgbClr val="FFFF00"/>
                </a:solidFill>
                <a:cs typeface="Times New Roman" pitchFamily="18" charset="0"/>
              </a:rPr>
              <a:t>7. </a:t>
            </a:r>
            <a:r>
              <a:rPr lang="en-US" b="1" dirty="0">
                <a:solidFill>
                  <a:srgbClr val="FFFF00"/>
                </a:solidFill>
                <a:cs typeface="Times New Roman" pitchFamily="18" charset="0"/>
              </a:rPr>
              <a:t>Glandular </a:t>
            </a:r>
            <a:r>
              <a:rPr lang="en-US" b="1" dirty="0" err="1">
                <a:solidFill>
                  <a:srgbClr val="FFFF00"/>
                </a:solidFill>
                <a:cs typeface="Times New Roman" pitchFamily="18" charset="0"/>
              </a:rPr>
              <a:t>odontogenic</a:t>
            </a:r>
            <a:r>
              <a:rPr lang="en-US" b="1" dirty="0">
                <a:solidFill>
                  <a:srgbClr val="FFFF00"/>
                </a:solidFill>
                <a:cs typeface="Times New Roman" pitchFamily="18" charset="0"/>
              </a:rPr>
              <a:t> cyst</a:t>
            </a:r>
          </a:p>
          <a:p>
            <a:endParaRPr lang="en-US" b="1" dirty="0" smtClean="0">
              <a:solidFill>
                <a:srgbClr val="FFFF00"/>
              </a:solidFill>
            </a:endParaRPr>
          </a:p>
          <a:p>
            <a:endParaRPr lang="en-US" b="1" dirty="0" smtClean="0">
              <a:solidFill>
                <a:srgbClr val="FFFF00"/>
              </a:solidFill>
            </a:endParaRPr>
          </a:p>
        </p:txBody>
      </p:sp>
      <p:sp>
        <p:nvSpPr>
          <p:cNvPr id="4" name="TextBox 3"/>
          <p:cNvSpPr txBox="1"/>
          <p:nvPr/>
        </p:nvSpPr>
        <p:spPr>
          <a:xfrm>
            <a:off x="5097517" y="1708849"/>
            <a:ext cx="3581400" cy="1631216"/>
          </a:xfrm>
          <a:prstGeom prst="rect">
            <a:avLst/>
          </a:prstGeom>
          <a:noFill/>
        </p:spPr>
        <p:txBody>
          <a:bodyPr wrap="square" rtlCol="0">
            <a:spAutoFit/>
          </a:bodyPr>
          <a:lstStyle/>
          <a:p>
            <a:r>
              <a:rPr lang="en-US" sz="2000" b="1" dirty="0" smtClean="0"/>
              <a:t>NON- ODONTOGENIC CYSTS:</a:t>
            </a:r>
          </a:p>
          <a:p>
            <a:pPr marL="342900" indent="-342900">
              <a:buAutoNum type="arabicPeriod"/>
            </a:pPr>
            <a:r>
              <a:rPr lang="en-US" sz="2000" b="1" dirty="0" err="1" smtClean="0">
                <a:solidFill>
                  <a:srgbClr val="FFFF00"/>
                </a:solidFill>
              </a:rPr>
              <a:t>Nasopalatine</a:t>
            </a:r>
            <a:r>
              <a:rPr lang="en-US" sz="2000" b="1" dirty="0" smtClean="0">
                <a:solidFill>
                  <a:srgbClr val="FFFF00"/>
                </a:solidFill>
              </a:rPr>
              <a:t> duct cyst</a:t>
            </a:r>
          </a:p>
          <a:p>
            <a:pPr marL="342900" indent="-342900">
              <a:buAutoNum type="arabicPeriod"/>
            </a:pPr>
            <a:r>
              <a:rPr lang="en-US" sz="2000" b="1" dirty="0" err="1" smtClean="0">
                <a:solidFill>
                  <a:srgbClr val="FFFF00"/>
                </a:solidFill>
              </a:rPr>
              <a:t>Globulomaxillary</a:t>
            </a:r>
            <a:r>
              <a:rPr lang="en-US" sz="2000" b="1" dirty="0" smtClean="0">
                <a:solidFill>
                  <a:srgbClr val="FFFF00"/>
                </a:solidFill>
              </a:rPr>
              <a:t> cyst</a:t>
            </a:r>
          </a:p>
          <a:p>
            <a:pPr marL="342900" indent="-342900">
              <a:buAutoNum type="arabicPeriod"/>
            </a:pPr>
            <a:r>
              <a:rPr lang="en-US" sz="2000" b="1" dirty="0" err="1" smtClean="0">
                <a:solidFill>
                  <a:srgbClr val="FFFF00"/>
                </a:solidFill>
              </a:rPr>
              <a:t>Nasolabial</a:t>
            </a:r>
            <a:r>
              <a:rPr lang="en-US" sz="2000" b="1" dirty="0" smtClean="0">
                <a:solidFill>
                  <a:srgbClr val="FFFF00"/>
                </a:solidFill>
              </a:rPr>
              <a:t> cyst</a:t>
            </a:r>
            <a:endParaRPr lang="en-US" sz="2000" b="1" dirty="0">
              <a:solidFill>
                <a:srgbClr val="FFFF00"/>
              </a:solidFill>
            </a:endParaRPr>
          </a:p>
        </p:txBody>
      </p:sp>
      <p:sp>
        <p:nvSpPr>
          <p:cNvPr id="5" name="Rectangle 4"/>
          <p:cNvSpPr/>
          <p:nvPr/>
        </p:nvSpPr>
        <p:spPr>
          <a:xfrm>
            <a:off x="2514600" y="990600"/>
            <a:ext cx="3409523" cy="461665"/>
          </a:xfrm>
          <a:prstGeom prst="rect">
            <a:avLst/>
          </a:prstGeom>
        </p:spPr>
        <p:txBody>
          <a:bodyPr wrap="none">
            <a:spAutoFit/>
          </a:bodyPr>
          <a:lstStyle/>
          <a:p>
            <a:pPr algn="ctr"/>
            <a:r>
              <a:rPr lang="en-US" sz="2400" b="1" dirty="0"/>
              <a:t>A. DEVELOPMENTAL:</a:t>
            </a:r>
          </a:p>
        </p:txBody>
      </p:sp>
      <p:cxnSp>
        <p:nvCxnSpPr>
          <p:cNvPr id="7" name="Straight Arrow Connector 6"/>
          <p:cNvCxnSpPr>
            <a:stCxn id="5" idx="2"/>
          </p:cNvCxnSpPr>
          <p:nvPr/>
        </p:nvCxnSpPr>
        <p:spPr>
          <a:xfrm flipH="1">
            <a:off x="3352800" y="1452265"/>
            <a:ext cx="866562" cy="5131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2"/>
          </p:cNvCxnSpPr>
          <p:nvPr/>
        </p:nvCxnSpPr>
        <p:spPr>
          <a:xfrm>
            <a:off x="4219362" y="1452265"/>
            <a:ext cx="886038" cy="5131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283372" y="4825432"/>
            <a:ext cx="5181600" cy="461665"/>
          </a:xfrm>
          <a:prstGeom prst="rect">
            <a:avLst/>
          </a:prstGeom>
          <a:noFill/>
        </p:spPr>
        <p:txBody>
          <a:bodyPr wrap="square" rtlCol="0">
            <a:spAutoFit/>
          </a:bodyPr>
          <a:lstStyle/>
          <a:p>
            <a:r>
              <a:rPr lang="en-US" sz="2400" b="1" dirty="0" smtClean="0"/>
              <a:t>B. INFLAMMATORY CYSTS</a:t>
            </a:r>
            <a:endParaRPr lang="en-US" sz="2400" b="1" dirty="0"/>
          </a:p>
        </p:txBody>
      </p:sp>
      <p:sp>
        <p:nvSpPr>
          <p:cNvPr id="17" name="TextBox 16"/>
          <p:cNvSpPr txBox="1"/>
          <p:nvPr/>
        </p:nvSpPr>
        <p:spPr>
          <a:xfrm>
            <a:off x="2304393" y="5350637"/>
            <a:ext cx="4495800" cy="1323439"/>
          </a:xfrm>
          <a:prstGeom prst="rect">
            <a:avLst/>
          </a:prstGeom>
          <a:noFill/>
        </p:spPr>
        <p:txBody>
          <a:bodyPr wrap="square" rtlCol="0">
            <a:spAutoFit/>
          </a:bodyPr>
          <a:lstStyle/>
          <a:p>
            <a:pPr marL="342900" indent="-342900">
              <a:buAutoNum type="arabicPeriod"/>
            </a:pPr>
            <a:r>
              <a:rPr lang="en-US" sz="2000" b="1" dirty="0" err="1" smtClean="0">
                <a:solidFill>
                  <a:srgbClr val="FFFF00"/>
                </a:solidFill>
              </a:rPr>
              <a:t>Raducular</a:t>
            </a:r>
            <a:r>
              <a:rPr lang="en-US" sz="2000" b="1" dirty="0" smtClean="0">
                <a:solidFill>
                  <a:srgbClr val="FFFF00"/>
                </a:solidFill>
              </a:rPr>
              <a:t> cyst</a:t>
            </a:r>
          </a:p>
          <a:p>
            <a:pPr marL="342900" indent="-342900">
              <a:buAutoNum type="arabicPeriod"/>
            </a:pPr>
            <a:r>
              <a:rPr lang="en-US" sz="2000" b="1" dirty="0" smtClean="0">
                <a:solidFill>
                  <a:srgbClr val="FFFF00"/>
                </a:solidFill>
              </a:rPr>
              <a:t>Apical and lateral cyst</a:t>
            </a:r>
          </a:p>
          <a:p>
            <a:pPr marL="342900" indent="-342900">
              <a:buAutoNum type="arabicPeriod"/>
            </a:pPr>
            <a:r>
              <a:rPr lang="en-US" sz="2000" b="1" dirty="0" smtClean="0">
                <a:solidFill>
                  <a:srgbClr val="FFFF00"/>
                </a:solidFill>
              </a:rPr>
              <a:t>Residual cyst</a:t>
            </a:r>
          </a:p>
          <a:p>
            <a:pPr marL="342900" indent="-342900">
              <a:buAutoNum type="arabicPeriod"/>
            </a:pPr>
            <a:r>
              <a:rPr lang="en-US" sz="2000" b="1" dirty="0" err="1" smtClean="0">
                <a:solidFill>
                  <a:srgbClr val="FFFF00"/>
                </a:solidFill>
              </a:rPr>
              <a:t>Paradental</a:t>
            </a:r>
            <a:r>
              <a:rPr lang="en-US" sz="2000" b="1" dirty="0" smtClean="0">
                <a:solidFill>
                  <a:srgbClr val="FFFF00"/>
                </a:solidFill>
              </a:rPr>
              <a:t> cyst</a:t>
            </a:r>
            <a:endParaRPr lang="en-US" sz="2000" b="1" dirty="0">
              <a:solidFill>
                <a:srgbClr val="FFFF00"/>
              </a:solidFill>
            </a:endParaRPr>
          </a:p>
        </p:txBody>
      </p:sp>
    </p:spTree>
    <p:extLst>
      <p:ext uri="{BB962C8B-B14F-4D97-AF65-F5344CB8AC3E}">
        <p14:creationId xmlns="" xmlns:p14="http://schemas.microsoft.com/office/powerpoint/2010/main" val="8298446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382000" cy="6096000"/>
          </a:xfrm>
        </p:spPr>
        <p:txBody>
          <a:bodyPr>
            <a:noAutofit/>
          </a:bodyPr>
          <a:lstStyle/>
          <a:p>
            <a:pPr algn="just"/>
            <a:r>
              <a:rPr lang="en-US" sz="2600" dirty="0" smtClean="0">
                <a:solidFill>
                  <a:srgbClr val="FFFF00"/>
                </a:solidFill>
                <a:cs typeface="Times New Roman" pitchFamily="18" charset="0"/>
              </a:rPr>
              <a:t>Ki67</a:t>
            </a:r>
            <a:r>
              <a:rPr lang="en-US" sz="2600" dirty="0" smtClean="0">
                <a:cs typeface="Times New Roman" pitchFamily="18" charset="0"/>
              </a:rPr>
              <a:t> &amp; </a:t>
            </a:r>
            <a:r>
              <a:rPr lang="en-US" sz="2600" dirty="0" err="1" smtClean="0">
                <a:cs typeface="Times New Roman" pitchFamily="18" charset="0"/>
              </a:rPr>
              <a:t>calretinin</a:t>
            </a:r>
            <a:r>
              <a:rPr lang="en-US" sz="2600" dirty="0" smtClean="0">
                <a:cs typeface="Times New Roman" pitchFamily="18" charset="0"/>
              </a:rPr>
              <a:t> showed a similar staining pattern as PCNA and this could point out to an abnormal control of cell cycle.</a:t>
            </a:r>
          </a:p>
          <a:p>
            <a:pPr algn="just"/>
            <a:endParaRPr lang="en-US" sz="2600" dirty="0" smtClean="0">
              <a:cs typeface="Times New Roman" pitchFamily="18" charset="0"/>
            </a:endParaRPr>
          </a:p>
          <a:p>
            <a:pPr marL="45720" indent="0" algn="just">
              <a:buNone/>
            </a:pPr>
            <a:endParaRPr lang="en-US" sz="2600" dirty="0" smtClean="0">
              <a:cs typeface="Times New Roman" pitchFamily="18" charset="0"/>
            </a:endParaRPr>
          </a:p>
          <a:p>
            <a:pPr algn="just"/>
            <a:r>
              <a:rPr lang="en-US" sz="2600" dirty="0" smtClean="0">
                <a:cs typeface="Times New Roman" pitchFamily="18" charset="0"/>
              </a:rPr>
              <a:t>p63 labeling was also more intense and diffuse in OKC thus pointing towards the abnormal control of cell cycle, leading to an intrinsic growth potential. </a:t>
            </a:r>
          </a:p>
          <a:p>
            <a:pPr algn="just"/>
            <a:endParaRPr lang="en-US" sz="2600" dirty="0" smtClean="0">
              <a:cs typeface="Times New Roman" pitchFamily="18" charset="0"/>
            </a:endParaRPr>
          </a:p>
          <a:p>
            <a:pPr algn="just"/>
            <a:endParaRPr lang="en-US" sz="2600" dirty="0" smtClean="0">
              <a:cs typeface="Times New Roman" pitchFamily="18" charset="0"/>
            </a:endParaRPr>
          </a:p>
          <a:p>
            <a:pPr algn="just"/>
            <a:r>
              <a:rPr lang="en-US" sz="2600" dirty="0" smtClean="0">
                <a:cs typeface="Times New Roman" pitchFamily="18" charset="0"/>
              </a:rPr>
              <a:t>There was over expression of bcl-2 to varying degrees in syndrome group rather than sporadic.</a:t>
            </a:r>
          </a:p>
          <a:p>
            <a:pPr algn="just"/>
            <a:endParaRPr lang="en-US" sz="2600" dirty="0" smtClean="0">
              <a:cs typeface="Times New Roman" pitchFamily="18" charset="0"/>
            </a:endParaRPr>
          </a:p>
          <a:p>
            <a:pPr algn="just"/>
            <a:endParaRPr lang="en-US" sz="2600" dirty="0">
              <a:cs typeface="Times New Roman" pitchFamily="18" charset="0"/>
            </a:endParaRPr>
          </a:p>
        </p:txBody>
      </p:sp>
      <p:sp>
        <p:nvSpPr>
          <p:cNvPr id="4" name="Slide Number Placeholder 3"/>
          <p:cNvSpPr>
            <a:spLocks noGrp="1"/>
          </p:cNvSpPr>
          <p:nvPr>
            <p:ph type="sldNum" sz="quarter" idx="12"/>
          </p:nvPr>
        </p:nvSpPr>
        <p:spPr>
          <a:xfrm>
            <a:off x="8129016" y="5734050"/>
            <a:ext cx="609600" cy="521208"/>
          </a:xfrm>
          <a:prstGeom prst="rect">
            <a:avLst/>
          </a:prstGeom>
        </p:spPr>
        <p:txBody>
          <a:bodyPr/>
          <a:lstStyle/>
          <a:p>
            <a:fld id="{B6F15528-21DE-4FAA-801E-634DDDAF4B2B}" type="slidenum">
              <a:rPr lang="en-US" smtClean="0"/>
              <a:pPr/>
              <a:t>60</a:t>
            </a:fld>
            <a:endParaRPr lang="en-US"/>
          </a:p>
        </p:txBody>
      </p:sp>
      <p:sp>
        <p:nvSpPr>
          <p:cNvPr id="5" name="Rectangle 4"/>
          <p:cNvSpPr/>
          <p:nvPr/>
        </p:nvSpPr>
        <p:spPr>
          <a:xfrm>
            <a:off x="42041" y="5907715"/>
            <a:ext cx="8973208"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600" i="1" dirty="0" smtClean="0"/>
              <a:t>Review Biological </a:t>
            </a:r>
            <a:r>
              <a:rPr lang="en-US" sz="1600" i="1" dirty="0"/>
              <a:t>pathways involved in the aggressive behavior of the </a:t>
            </a:r>
            <a:r>
              <a:rPr lang="en-US" sz="1600" i="1" dirty="0" err="1"/>
              <a:t>keratocystic</a:t>
            </a:r>
            <a:endParaRPr lang="en-US" sz="1600" i="1" dirty="0"/>
          </a:p>
          <a:p>
            <a:pPr algn="ctr"/>
            <a:r>
              <a:rPr lang="en-US" sz="1600" i="1" dirty="0" err="1"/>
              <a:t>odontogenic</a:t>
            </a:r>
            <a:r>
              <a:rPr lang="en-US" sz="1600" i="1" dirty="0"/>
              <a:t> tumor and possible implications for molecular </a:t>
            </a:r>
            <a:r>
              <a:rPr lang="en-US" sz="1600" i="1" dirty="0" smtClean="0"/>
              <a:t>oriented treatment </a:t>
            </a:r>
            <a:r>
              <a:rPr lang="en-US" sz="1600" i="1" dirty="0"/>
              <a:t>– An </a:t>
            </a:r>
            <a:r>
              <a:rPr lang="en-US" sz="1600" i="1" dirty="0" smtClean="0"/>
              <a:t>overview</a:t>
            </a:r>
          </a:p>
          <a:p>
            <a:pPr algn="ctr"/>
            <a:r>
              <a:rPr lang="en-US" sz="1600" i="1" dirty="0" smtClean="0"/>
              <a:t> </a:t>
            </a:r>
            <a:r>
              <a:rPr lang="en-US" sz="1600" i="1" dirty="0"/>
              <a:t>Oral Oncology 46 (2010) 19–24</a:t>
            </a:r>
          </a:p>
        </p:txBody>
      </p:sp>
    </p:spTree>
    <p:extLst>
      <p:ext uri="{BB962C8B-B14F-4D97-AF65-F5344CB8AC3E}">
        <p14:creationId xmlns="" xmlns:p14="http://schemas.microsoft.com/office/powerpoint/2010/main" val="10626618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sz="quarter" idx="1"/>
          </p:nvPr>
        </p:nvPicPr>
        <p:blipFill>
          <a:blip r:embed="rId2">
            <a:lum bright="-20000" contrast="40000"/>
          </a:blip>
          <a:srcRect/>
          <a:stretch>
            <a:fillRect/>
          </a:stretch>
        </p:blipFill>
        <p:spPr bwMode="auto">
          <a:xfrm>
            <a:off x="228600" y="838200"/>
            <a:ext cx="8289676" cy="3886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81000" y="4953000"/>
            <a:ext cx="8305800" cy="1200329"/>
          </a:xfrm>
          <a:prstGeom prst="rect">
            <a:avLst/>
          </a:prstGeom>
          <a:noFill/>
        </p:spPr>
        <p:txBody>
          <a:bodyPr wrap="square" rtlCol="0">
            <a:spAutoFit/>
          </a:bodyPr>
          <a:lstStyle/>
          <a:p>
            <a:r>
              <a:rPr lang="en-US" sz="2400" dirty="0" smtClean="0">
                <a:cs typeface="Times New Roman" pitchFamily="18" charset="0"/>
              </a:rPr>
              <a:t>Plentiful proliferating cell nuclear antigen </a:t>
            </a:r>
            <a:r>
              <a:rPr lang="en-US" sz="2400" dirty="0" smtClean="0">
                <a:solidFill>
                  <a:srgbClr val="FFFF00"/>
                </a:solidFill>
                <a:cs typeface="Times New Roman" pitchFamily="18" charset="0"/>
              </a:rPr>
              <a:t>(PCNA)</a:t>
            </a:r>
            <a:r>
              <a:rPr lang="en-US" sz="2400" dirty="0" smtClean="0">
                <a:cs typeface="Times New Roman" pitchFamily="18" charset="0"/>
              </a:rPr>
              <a:t> positive cells in the basal and </a:t>
            </a:r>
            <a:r>
              <a:rPr lang="en-US" sz="2400" dirty="0" err="1" smtClean="0">
                <a:cs typeface="Times New Roman" pitchFamily="18" charset="0"/>
              </a:rPr>
              <a:t>suprabasal</a:t>
            </a:r>
            <a:r>
              <a:rPr lang="en-US" sz="2400" dirty="0" smtClean="0">
                <a:cs typeface="Times New Roman" pitchFamily="18" charset="0"/>
              </a:rPr>
              <a:t> layers of an </a:t>
            </a:r>
            <a:r>
              <a:rPr lang="en-US" sz="2400" dirty="0" err="1" smtClean="0">
                <a:cs typeface="Times New Roman" pitchFamily="18" charset="0"/>
              </a:rPr>
              <a:t>odontogenic</a:t>
            </a:r>
            <a:r>
              <a:rPr lang="en-US" sz="2400" dirty="0" smtClean="0">
                <a:cs typeface="Times New Roman" pitchFamily="18" charset="0"/>
              </a:rPr>
              <a:t> </a:t>
            </a:r>
            <a:r>
              <a:rPr lang="en-US" sz="2400" dirty="0" err="1" smtClean="0">
                <a:cs typeface="Times New Roman" pitchFamily="18" charset="0"/>
              </a:rPr>
              <a:t>keratocyst</a:t>
            </a:r>
            <a:r>
              <a:rPr lang="en-US" sz="2400" dirty="0" smtClean="0">
                <a:cs typeface="Times New Roman" pitchFamily="18" charset="0"/>
              </a:rPr>
              <a:t>.</a:t>
            </a:r>
            <a:endParaRPr lang="en-US" sz="2400" dirty="0">
              <a:cs typeface="Times New Roman" pitchFamily="18" charset="0"/>
            </a:endParaRPr>
          </a:p>
        </p:txBody>
      </p:sp>
      <p:pic>
        <p:nvPicPr>
          <p:cNvPr id="7" name="Picture 2"/>
          <p:cNvPicPr>
            <a:picLocks noChangeAspect="1" noChangeArrowheads="1"/>
          </p:cNvPicPr>
          <p:nvPr/>
        </p:nvPicPr>
        <p:blipFill>
          <a:blip r:embed="rId3">
            <a:lum bright="-20000" contrast="40000"/>
          </a:blip>
          <a:srcRect/>
          <a:stretch>
            <a:fillRect/>
          </a:stretch>
        </p:blipFill>
        <p:spPr bwMode="auto">
          <a:xfrm>
            <a:off x="228600" y="457201"/>
            <a:ext cx="8382000" cy="5696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24962" y="6153328"/>
            <a:ext cx="9016562" cy="707886"/>
          </a:xfrm>
          <a:prstGeom prst="rect">
            <a:avLst/>
          </a:prstGeom>
        </p:spPr>
        <p:txBody>
          <a:bodyPr wrap="square">
            <a:spAutoFit/>
          </a:bodyPr>
          <a:lstStyle/>
          <a:p>
            <a:pPr algn="ctr"/>
            <a:r>
              <a:rPr lang="en-US" sz="2000" b="1" dirty="0">
                <a:cs typeface="Times New Roman" pitchFamily="18" charset="0"/>
              </a:rPr>
              <a:t>Moderate numbers of Ki-67-positive cells are present in the </a:t>
            </a:r>
            <a:r>
              <a:rPr lang="en-US" sz="2000" b="1" dirty="0" err="1">
                <a:cs typeface="Times New Roman" pitchFamily="18" charset="0"/>
              </a:rPr>
              <a:t>suprabasal</a:t>
            </a:r>
            <a:r>
              <a:rPr lang="en-US" sz="2000" b="1" dirty="0">
                <a:cs typeface="Times New Roman" pitchFamily="18" charset="0"/>
              </a:rPr>
              <a:t> layers of this </a:t>
            </a:r>
            <a:r>
              <a:rPr lang="en-US" sz="2000" b="1" dirty="0" err="1">
                <a:cs typeface="Times New Roman" pitchFamily="18" charset="0"/>
              </a:rPr>
              <a:t>odontogenic</a:t>
            </a:r>
            <a:r>
              <a:rPr lang="en-US" sz="2000" b="1" dirty="0">
                <a:cs typeface="Times New Roman" pitchFamily="18" charset="0"/>
              </a:rPr>
              <a:t> </a:t>
            </a:r>
            <a:r>
              <a:rPr lang="en-US" sz="2000" b="1" dirty="0" err="1">
                <a:cs typeface="Times New Roman" pitchFamily="18" charset="0"/>
              </a:rPr>
              <a:t>keratocyst</a:t>
            </a:r>
            <a:r>
              <a:rPr lang="en-US" sz="2000" b="1" dirty="0">
                <a:cs typeface="Times New Roman" pitchFamily="18" charset="0"/>
              </a:rPr>
              <a:t>.</a:t>
            </a:r>
          </a:p>
        </p:txBody>
      </p:sp>
    </p:spTree>
    <p:extLst>
      <p:ext uri="{BB962C8B-B14F-4D97-AF65-F5344CB8AC3E}">
        <p14:creationId xmlns="" xmlns:p14="http://schemas.microsoft.com/office/powerpoint/2010/main" val="302180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1143000"/>
          </a:xfrm>
        </p:spPr>
        <p:txBody>
          <a:bodyPr>
            <a:noAutofit/>
          </a:bodyPr>
          <a:lstStyle/>
          <a:p>
            <a:r>
              <a:rPr lang="en-US" sz="2400" b="1" dirty="0" smtClean="0">
                <a:solidFill>
                  <a:srgbClr val="FF0000"/>
                </a:solidFill>
                <a:latin typeface="+mn-lt"/>
              </a:rPr>
              <a:t>JAW CYST- BASAL CELL NEVUS, BIFID RIB SYNDROME, GORLIN &amp; GOLTZ SYNDROME</a:t>
            </a:r>
            <a:r>
              <a:rPr lang="en-US" sz="2400" dirty="0" smtClean="0">
                <a:solidFill>
                  <a:srgbClr val="FF0000"/>
                </a:solidFill>
                <a:latin typeface="+mn-lt"/>
              </a:rPr>
              <a:t>.</a:t>
            </a:r>
            <a:endParaRPr lang="en-US" sz="2400" dirty="0">
              <a:solidFill>
                <a:srgbClr val="FF0000"/>
              </a:solidFill>
              <a:latin typeface="+mn-lt"/>
            </a:endParaRPr>
          </a:p>
        </p:txBody>
      </p:sp>
      <p:sp>
        <p:nvSpPr>
          <p:cNvPr id="3" name="Content Placeholder 2"/>
          <p:cNvSpPr>
            <a:spLocks noGrp="1"/>
          </p:cNvSpPr>
          <p:nvPr>
            <p:ph idx="1"/>
          </p:nvPr>
        </p:nvSpPr>
        <p:spPr>
          <a:xfrm>
            <a:off x="228600" y="1600200"/>
            <a:ext cx="8534400" cy="4873752"/>
          </a:xfrm>
        </p:spPr>
        <p:txBody>
          <a:bodyPr>
            <a:normAutofit/>
          </a:bodyPr>
          <a:lstStyle/>
          <a:p>
            <a:pPr algn="just"/>
            <a:r>
              <a:rPr lang="en-US" sz="2800" dirty="0" smtClean="0">
                <a:cs typeface="Times New Roman" pitchFamily="18" charset="0"/>
              </a:rPr>
              <a:t>First described by Binkley and Johnson in 1951.</a:t>
            </a:r>
          </a:p>
          <a:p>
            <a:pPr algn="just"/>
            <a:endParaRPr lang="en-US" sz="2800" dirty="0" smtClean="0">
              <a:cs typeface="Times New Roman" pitchFamily="18" charset="0"/>
            </a:endParaRPr>
          </a:p>
          <a:p>
            <a:pPr algn="just"/>
            <a:r>
              <a:rPr lang="en-US" sz="2800" dirty="0" smtClean="0">
                <a:cs typeface="Times New Roman" pitchFamily="18" charset="0"/>
              </a:rPr>
              <a:t>Thoroughly reviewed by </a:t>
            </a:r>
            <a:r>
              <a:rPr lang="en-US" sz="2800" dirty="0" err="1" smtClean="0">
                <a:cs typeface="Times New Roman" pitchFamily="18" charset="0"/>
              </a:rPr>
              <a:t>Gorlin</a:t>
            </a:r>
            <a:r>
              <a:rPr lang="en-US" sz="2800" dirty="0" smtClean="0">
                <a:cs typeface="Times New Roman" pitchFamily="18" charset="0"/>
              </a:rPr>
              <a:t> &amp; co workers.</a:t>
            </a:r>
          </a:p>
          <a:p>
            <a:pPr algn="just"/>
            <a:endParaRPr lang="en-US" sz="2800" dirty="0" smtClean="0">
              <a:cs typeface="Times New Roman" pitchFamily="18" charset="0"/>
            </a:endParaRPr>
          </a:p>
          <a:p>
            <a:pPr algn="just"/>
            <a:r>
              <a:rPr lang="en-US" sz="2800" dirty="0" smtClean="0">
                <a:cs typeface="Times New Roman" pitchFamily="18" charset="0"/>
              </a:rPr>
              <a:t>Caused by mutations in patched (PTCH) gene, mapped to chromosome 9q22.3-q31</a:t>
            </a:r>
          </a:p>
          <a:p>
            <a:pPr algn="just"/>
            <a:endParaRPr lang="en-US" sz="2800" dirty="0" smtClean="0">
              <a:cs typeface="Times New Roman" pitchFamily="18" charset="0"/>
            </a:endParaRPr>
          </a:p>
          <a:p>
            <a:pPr algn="just"/>
            <a:r>
              <a:rPr lang="en-US" sz="2800" dirty="0" smtClean="0">
                <a:cs typeface="Times New Roman" pitchFamily="18" charset="0"/>
              </a:rPr>
              <a:t>Transmitted as </a:t>
            </a:r>
            <a:r>
              <a:rPr lang="en-US" sz="2800" dirty="0" err="1" smtClean="0">
                <a:cs typeface="Times New Roman" pitchFamily="18" charset="0"/>
              </a:rPr>
              <a:t>autosomal</a:t>
            </a:r>
            <a:r>
              <a:rPr lang="en-US" sz="2800" dirty="0" smtClean="0">
                <a:cs typeface="Times New Roman" pitchFamily="18" charset="0"/>
              </a:rPr>
              <a:t> dominant.</a:t>
            </a:r>
          </a:p>
        </p:txBody>
      </p:sp>
      <p:sp>
        <p:nvSpPr>
          <p:cNvPr id="4" name="Slide Number Placeholder 3"/>
          <p:cNvSpPr>
            <a:spLocks noGrp="1"/>
          </p:cNvSpPr>
          <p:nvPr>
            <p:ph type="sldNum" sz="quarter" idx="12"/>
          </p:nvPr>
        </p:nvSpPr>
        <p:spPr>
          <a:xfrm>
            <a:off x="8129016" y="5734050"/>
            <a:ext cx="609600" cy="521208"/>
          </a:xfrm>
          <a:prstGeom prst="rect">
            <a:avLst/>
          </a:prstGeom>
        </p:spPr>
        <p:txBody>
          <a:bodyPr/>
          <a:lstStyle/>
          <a:p>
            <a:fld id="{B6F15528-21DE-4FAA-801E-634DDDAF4B2B}" type="slidenum">
              <a:rPr lang="en-US" smtClean="0"/>
              <a:pPr/>
              <a:t>62</a:t>
            </a:fld>
            <a:endParaRPr lang="en-US"/>
          </a:p>
        </p:txBody>
      </p:sp>
    </p:spTree>
    <p:extLst>
      <p:ext uri="{BB962C8B-B14F-4D97-AF65-F5344CB8AC3E}">
        <p14:creationId xmlns="" xmlns:p14="http://schemas.microsoft.com/office/powerpoint/2010/main" val="157749557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152400" y="1219200"/>
            <a:ext cx="8458200" cy="4525962"/>
          </a:xfrm>
        </p:spPr>
        <p:txBody>
          <a:bodyPr>
            <a:normAutofit lnSpcReduction="10000"/>
          </a:bodyPr>
          <a:lstStyle/>
          <a:p>
            <a:pPr algn="just"/>
            <a:r>
              <a:rPr lang="en-US" sz="2800" dirty="0" smtClean="0"/>
              <a:t>The </a:t>
            </a:r>
            <a:r>
              <a:rPr lang="en-US" sz="2800" b="1" dirty="0" smtClean="0"/>
              <a:t>Nevoid Basal Cell Carcinoma Syndrome (NBCCS)</a:t>
            </a:r>
            <a:r>
              <a:rPr lang="en-US" sz="2800" dirty="0" smtClean="0"/>
              <a:t> is an inherited medical condition involving defects within </a:t>
            </a:r>
            <a:r>
              <a:rPr lang="en-US" sz="2800" dirty="0" smtClean="0">
                <a:solidFill>
                  <a:srgbClr val="FFFF00"/>
                </a:solidFill>
              </a:rPr>
              <a:t>multiple body systems </a:t>
            </a:r>
            <a:r>
              <a:rPr lang="en-US" sz="2800" dirty="0" smtClean="0"/>
              <a:t>such as the skin, nervous system, eyes, endocrine system, and bones.</a:t>
            </a:r>
          </a:p>
          <a:p>
            <a:pPr algn="just"/>
            <a:endParaRPr lang="en-US" sz="2800" dirty="0" smtClean="0"/>
          </a:p>
          <a:p>
            <a:pPr algn="just"/>
            <a:r>
              <a:rPr lang="en-US" sz="2800" dirty="0" smtClean="0"/>
              <a:t>Although primarily being known as Nevoid Basal Cell Carcinoma Syndrome, 10% of people with the condition do not develop basal cell carcinomas (BCCs). </a:t>
            </a:r>
          </a:p>
          <a:p>
            <a:pPr algn="just"/>
            <a:endParaRPr lang="en-US" sz="2800" dirty="0" smtClean="0"/>
          </a:p>
        </p:txBody>
      </p:sp>
    </p:spTree>
    <p:extLst>
      <p:ext uri="{BB962C8B-B14F-4D97-AF65-F5344CB8AC3E}">
        <p14:creationId xmlns="" xmlns:p14="http://schemas.microsoft.com/office/powerpoint/2010/main" val="1924829122"/>
      </p:ext>
    </p:extLst>
  </p:cSld>
  <p:clrMapOvr>
    <a:masterClrMapping/>
  </p:clrMapOvr>
  <p:transition>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199" y="152400"/>
            <a:ext cx="6879021" cy="1154097"/>
          </a:xfrm>
        </p:spPr>
        <p:txBody>
          <a:bodyPr>
            <a:normAutofit/>
          </a:bodyPr>
          <a:lstStyle/>
          <a:p>
            <a:r>
              <a:rPr lang="en-US" sz="3600" b="1" dirty="0" smtClean="0"/>
              <a:t>SYNONYMS:</a:t>
            </a:r>
          </a:p>
        </p:txBody>
      </p:sp>
      <p:sp>
        <p:nvSpPr>
          <p:cNvPr id="32771" name="Content Placeholder 2"/>
          <p:cNvSpPr>
            <a:spLocks noGrp="1"/>
          </p:cNvSpPr>
          <p:nvPr>
            <p:ph sz="quarter" idx="13"/>
          </p:nvPr>
        </p:nvSpPr>
        <p:spPr>
          <a:xfrm>
            <a:off x="228600" y="1447800"/>
            <a:ext cx="7086600" cy="3048000"/>
          </a:xfrm>
        </p:spPr>
        <p:txBody>
          <a:bodyPr>
            <a:noAutofit/>
          </a:bodyPr>
          <a:lstStyle/>
          <a:p>
            <a:pPr algn="just"/>
            <a:r>
              <a:rPr lang="en-US" sz="2800" dirty="0" smtClean="0"/>
              <a:t> NBCCS</a:t>
            </a:r>
          </a:p>
          <a:p>
            <a:pPr algn="just"/>
            <a:r>
              <a:rPr lang="en-US" sz="2800" dirty="0" smtClean="0"/>
              <a:t> </a:t>
            </a:r>
            <a:r>
              <a:rPr lang="en-US" sz="2800" dirty="0" err="1" smtClean="0"/>
              <a:t>Gorlin</a:t>
            </a:r>
            <a:r>
              <a:rPr lang="en-US" sz="2800" dirty="0" smtClean="0"/>
              <a:t> </a:t>
            </a:r>
            <a:r>
              <a:rPr lang="en-US" sz="2800" dirty="0" err="1" smtClean="0"/>
              <a:t>Goltz</a:t>
            </a:r>
            <a:r>
              <a:rPr lang="en-US" sz="2800" dirty="0" smtClean="0"/>
              <a:t> syndrome,</a:t>
            </a:r>
          </a:p>
          <a:p>
            <a:pPr algn="just"/>
            <a:r>
              <a:rPr lang="en-US" sz="2800" dirty="0" smtClean="0"/>
              <a:t> Basal cell nevus syndrome</a:t>
            </a:r>
          </a:p>
          <a:p>
            <a:pPr algn="just"/>
            <a:r>
              <a:rPr lang="en-US" sz="2800" dirty="0" smtClean="0"/>
              <a:t> 5</a:t>
            </a:r>
            <a:r>
              <a:rPr lang="en-US" sz="2800" baseline="30000" dirty="0" smtClean="0"/>
              <a:t>th</a:t>
            </a:r>
            <a:r>
              <a:rPr lang="en-US" sz="2800" dirty="0" smtClean="0"/>
              <a:t> </a:t>
            </a:r>
            <a:r>
              <a:rPr lang="en-US" sz="2800" dirty="0" err="1" smtClean="0"/>
              <a:t>phacomatosis</a:t>
            </a:r>
            <a:endParaRPr lang="en-US" sz="2800" dirty="0" smtClean="0"/>
          </a:p>
          <a:p>
            <a:pPr algn="just"/>
            <a:r>
              <a:rPr lang="en-US" sz="2800" dirty="0" smtClean="0"/>
              <a:t> Multiple BCC syndrome</a:t>
            </a:r>
          </a:p>
          <a:p>
            <a:r>
              <a:rPr lang="en-US" sz="2800" dirty="0" smtClean="0"/>
              <a:t> Multiple </a:t>
            </a:r>
            <a:r>
              <a:rPr lang="en-US" sz="2800" dirty="0" err="1" smtClean="0"/>
              <a:t>basalioma</a:t>
            </a:r>
            <a:r>
              <a:rPr lang="en-US" sz="2800" dirty="0" smtClean="0"/>
              <a:t> syndrome</a:t>
            </a:r>
          </a:p>
          <a:p>
            <a:endParaRPr lang="en-US" sz="2800" dirty="0" smtClean="0"/>
          </a:p>
          <a:p>
            <a:pPr algn="just"/>
            <a:endParaRPr lang="en-US" sz="2800" dirty="0" smtClean="0"/>
          </a:p>
        </p:txBody>
      </p:sp>
      <p:sp>
        <p:nvSpPr>
          <p:cNvPr id="32772" name="Content Placeholder 3"/>
          <p:cNvSpPr>
            <a:spLocks noGrp="1"/>
          </p:cNvSpPr>
          <p:nvPr>
            <p:ph sz="quarter" idx="14"/>
          </p:nvPr>
        </p:nvSpPr>
        <p:spPr>
          <a:xfrm>
            <a:off x="228600" y="4572000"/>
            <a:ext cx="8458200" cy="1981200"/>
          </a:xfrm>
        </p:spPr>
        <p:txBody>
          <a:bodyPr>
            <a:normAutofit/>
          </a:bodyPr>
          <a:lstStyle/>
          <a:p>
            <a:pPr algn="just"/>
            <a:r>
              <a:rPr lang="en-US" sz="2800" dirty="0" smtClean="0"/>
              <a:t>Multiple nevoid basal cell- </a:t>
            </a:r>
            <a:r>
              <a:rPr lang="en-US" sz="2800" dirty="0" err="1" smtClean="0"/>
              <a:t>epithelioma</a:t>
            </a:r>
            <a:r>
              <a:rPr lang="en-US" sz="2800" dirty="0" smtClean="0"/>
              <a:t>- jaw cysts-bifid rib syndrome</a:t>
            </a:r>
          </a:p>
          <a:p>
            <a:pPr algn="just"/>
            <a:r>
              <a:rPr lang="en-US" sz="2800" dirty="0" smtClean="0"/>
              <a:t>Hereditary </a:t>
            </a:r>
            <a:r>
              <a:rPr lang="en-US" sz="2800" dirty="0" err="1" smtClean="0"/>
              <a:t>cutaneomandibular</a:t>
            </a:r>
            <a:r>
              <a:rPr lang="en-US" sz="2800" dirty="0" smtClean="0"/>
              <a:t> </a:t>
            </a:r>
            <a:r>
              <a:rPr lang="en-US" sz="2800" dirty="0" err="1" smtClean="0"/>
              <a:t>polyoncosis</a:t>
            </a:r>
            <a:r>
              <a:rPr lang="en-US" sz="2800" dirty="0" smtClean="0"/>
              <a:t>.  </a:t>
            </a:r>
          </a:p>
          <a:p>
            <a:pPr algn="just"/>
            <a:endParaRPr lang="en-US" sz="2800" dirty="0" smtClean="0"/>
          </a:p>
        </p:txBody>
      </p:sp>
    </p:spTree>
    <p:extLst>
      <p:ext uri="{BB962C8B-B14F-4D97-AF65-F5344CB8AC3E}">
        <p14:creationId xmlns="" xmlns:p14="http://schemas.microsoft.com/office/powerpoint/2010/main" val="77591994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9248"/>
            <a:ext cx="4648200" cy="6550152"/>
          </a:xfrm>
        </p:spPr>
        <p:txBody>
          <a:bodyPr>
            <a:normAutofit fontScale="92500"/>
          </a:bodyPr>
          <a:lstStyle/>
          <a:p>
            <a:pPr algn="ctr">
              <a:buNone/>
            </a:pPr>
            <a:r>
              <a:rPr lang="en-US" sz="2800" dirty="0" smtClean="0">
                <a:solidFill>
                  <a:srgbClr val="FFFF00"/>
                </a:solidFill>
                <a:cs typeface="Times New Roman" pitchFamily="18" charset="0"/>
              </a:rPr>
              <a:t>CLINICAL FEATURES</a:t>
            </a:r>
          </a:p>
          <a:p>
            <a:pPr algn="ctr"/>
            <a:endParaRPr lang="en-US" sz="2800" dirty="0" smtClean="0">
              <a:cs typeface="Times New Roman" pitchFamily="18" charset="0"/>
            </a:endParaRPr>
          </a:p>
          <a:p>
            <a:pPr marL="514350" indent="-514350">
              <a:buAutoNum type="arabicPeriod"/>
            </a:pPr>
            <a:r>
              <a:rPr lang="en-US" sz="2800" u="sng" dirty="0" smtClean="0">
                <a:cs typeface="Times New Roman" pitchFamily="18" charset="0"/>
              </a:rPr>
              <a:t>Cutaneous Anomalies:</a:t>
            </a:r>
          </a:p>
          <a:p>
            <a:pPr marL="0" indent="0">
              <a:buNone/>
            </a:pPr>
            <a:r>
              <a:rPr lang="en-US" sz="2800" dirty="0" smtClean="0">
                <a:cs typeface="Times New Roman" pitchFamily="18" charset="0"/>
              </a:rPr>
              <a:t>BCC, palmar &amp; plantar pitting.</a:t>
            </a:r>
          </a:p>
          <a:p>
            <a:pPr marL="0" indent="0">
              <a:buNone/>
            </a:pPr>
            <a:endParaRPr lang="en-US" sz="2800" dirty="0" smtClean="0">
              <a:cs typeface="Times New Roman" pitchFamily="18" charset="0"/>
            </a:endParaRPr>
          </a:p>
          <a:p>
            <a:pPr marL="0" indent="0">
              <a:buNone/>
            </a:pPr>
            <a:r>
              <a:rPr lang="en-US" sz="2800" u="sng" dirty="0" smtClean="0">
                <a:cs typeface="Times New Roman" pitchFamily="18" charset="0"/>
              </a:rPr>
              <a:t>2. Dental &amp; Osseous </a:t>
            </a:r>
            <a:r>
              <a:rPr lang="en-US" sz="2800" dirty="0" smtClean="0">
                <a:cs typeface="Times New Roman" pitchFamily="18" charset="0"/>
              </a:rPr>
              <a:t>   Anomalies: OKC, bifid rib.</a:t>
            </a:r>
          </a:p>
          <a:p>
            <a:pPr marL="0" indent="0">
              <a:buNone/>
            </a:pPr>
            <a:endParaRPr lang="en-US" sz="2800" dirty="0">
              <a:cs typeface="Times New Roman" pitchFamily="18" charset="0"/>
            </a:endParaRPr>
          </a:p>
          <a:p>
            <a:pPr marL="0" indent="0">
              <a:buNone/>
            </a:pPr>
            <a:r>
              <a:rPr lang="en-US" sz="2800" u="sng" dirty="0" smtClean="0">
                <a:cs typeface="Times New Roman" pitchFamily="18" charset="0"/>
              </a:rPr>
              <a:t>3. </a:t>
            </a:r>
            <a:r>
              <a:rPr lang="en-US" sz="2800" u="sng" dirty="0" err="1" smtClean="0">
                <a:cs typeface="Times New Roman" pitchFamily="18" charset="0"/>
              </a:rPr>
              <a:t>Opthalmic</a:t>
            </a:r>
            <a:r>
              <a:rPr lang="en-US" sz="2800" u="sng" dirty="0" smtClean="0">
                <a:cs typeface="Times New Roman" pitchFamily="18" charset="0"/>
              </a:rPr>
              <a:t> Anomalies: </a:t>
            </a:r>
            <a:r>
              <a:rPr lang="en-US" sz="2800" dirty="0" err="1" smtClean="0">
                <a:cs typeface="Times New Roman" pitchFamily="18" charset="0"/>
              </a:rPr>
              <a:t>hypertelorism</a:t>
            </a:r>
            <a:r>
              <a:rPr lang="en-US" sz="2800" dirty="0" smtClean="0">
                <a:cs typeface="Times New Roman" pitchFamily="18" charset="0"/>
              </a:rPr>
              <a:t>, congenital blindness.</a:t>
            </a:r>
          </a:p>
          <a:p>
            <a:pPr marL="0" indent="0">
              <a:buNone/>
            </a:pPr>
            <a:endParaRPr lang="en-US" sz="2800" dirty="0">
              <a:cs typeface="Times New Roman" pitchFamily="18" charset="0"/>
            </a:endParaRPr>
          </a:p>
          <a:p>
            <a:pPr marL="0" indent="0">
              <a:buNone/>
            </a:pPr>
            <a:r>
              <a:rPr lang="en-US" sz="2800" u="sng" dirty="0" smtClean="0">
                <a:cs typeface="Times New Roman" pitchFamily="18" charset="0"/>
              </a:rPr>
              <a:t>4. Neurologic Anomalies: </a:t>
            </a:r>
            <a:r>
              <a:rPr lang="en-US" sz="2800" dirty="0" smtClean="0">
                <a:cs typeface="Times New Roman" pitchFamily="18" charset="0"/>
              </a:rPr>
              <a:t>mental retardation</a:t>
            </a:r>
          </a:p>
          <a:p>
            <a:pPr marL="514350" indent="-514350">
              <a:buFont typeface="+mj-lt"/>
              <a:buAutoNum type="arabicPeriod"/>
            </a:pPr>
            <a:endParaRPr lang="en-US" sz="2800"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8129016" y="5734050"/>
            <a:ext cx="609600" cy="521208"/>
          </a:xfrm>
          <a:prstGeom prst="rect">
            <a:avLst/>
          </a:prstGeom>
        </p:spPr>
        <p:txBody>
          <a:bodyPr/>
          <a:lstStyle/>
          <a:p>
            <a:fld id="{B6F15528-21DE-4FAA-801E-634DDDAF4B2B}" type="slidenum">
              <a:rPr lang="en-US" smtClean="0"/>
              <a:pPr/>
              <a:t>65</a:t>
            </a:fld>
            <a:endParaRPr lang="en-US"/>
          </a:p>
        </p:txBody>
      </p:sp>
      <p:pic>
        <p:nvPicPr>
          <p:cNvPr id="5" name="Picture 2"/>
          <p:cNvPicPr>
            <a:picLocks noChangeAspect="1" noChangeArrowheads="1"/>
          </p:cNvPicPr>
          <p:nvPr/>
        </p:nvPicPr>
        <p:blipFill>
          <a:blip r:embed="rId3"/>
          <a:srcRect/>
          <a:stretch>
            <a:fillRect/>
          </a:stretch>
        </p:blipFill>
        <p:spPr bwMode="auto">
          <a:xfrm>
            <a:off x="4724400" y="1752600"/>
            <a:ext cx="4033044"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75284118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7848600" cy="762000"/>
          </a:xfrm>
        </p:spPr>
        <p:txBody>
          <a:bodyPr>
            <a:noAutofit/>
          </a:bodyPr>
          <a:lstStyle/>
          <a:p>
            <a:pPr eaLnBrk="1" fontAlgn="auto" hangingPunct="1">
              <a:spcAft>
                <a:spcPts val="0"/>
              </a:spcAft>
              <a:defRPr/>
            </a:pPr>
            <a:r>
              <a:rPr lang="en-US" sz="3600" b="1" dirty="0" smtClean="0">
                <a:solidFill>
                  <a:srgbClr val="FFFF00"/>
                </a:solidFill>
                <a:latin typeface="+mn-lt"/>
              </a:rPr>
              <a:t>BASAL CELL NEVUS SYNDROME</a:t>
            </a:r>
            <a:br>
              <a:rPr lang="en-US" sz="3600" b="1" dirty="0" smtClean="0">
                <a:solidFill>
                  <a:srgbClr val="FFFF00"/>
                </a:solidFill>
                <a:latin typeface="+mn-lt"/>
              </a:rPr>
            </a:br>
            <a:endParaRPr lang="en-IN" sz="3600" dirty="0">
              <a:solidFill>
                <a:srgbClr val="FFFF00"/>
              </a:solidFill>
              <a:latin typeface="+mn-lt"/>
            </a:endParaRPr>
          </a:p>
        </p:txBody>
      </p:sp>
      <p:pic>
        <p:nvPicPr>
          <p:cNvPr id="53251"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a:xfrm>
            <a:off x="457200" y="1447800"/>
            <a:ext cx="8212228" cy="5257800"/>
          </a:xfrm>
          <a:ln w="38100">
            <a:solidFill>
              <a:srgbClr val="000000"/>
            </a:solidFill>
            <a:miter lim="800000"/>
            <a:headEnd/>
            <a:tailEnd/>
          </a:ln>
        </p:spPr>
      </p:pic>
    </p:spTree>
    <p:extLst>
      <p:ext uri="{BB962C8B-B14F-4D97-AF65-F5344CB8AC3E}">
        <p14:creationId xmlns="" xmlns:p14="http://schemas.microsoft.com/office/powerpoint/2010/main" val="28470215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21_basal_cell_carcinoma_cancer_imiquimod0822057.jpg"/>
          <p:cNvPicPr>
            <a:picLocks noGrp="1" noChangeAspect="1" noChangeArrowheads="1"/>
          </p:cNvPicPr>
          <p:nvPr>
            <p:ph idx="1"/>
          </p:nvPr>
        </p:nvPicPr>
        <p:blipFill>
          <a:blip r:embed="rId3"/>
          <a:srcRect/>
          <a:stretch>
            <a:fillRect/>
          </a:stretch>
        </p:blipFill>
        <p:spPr>
          <a:xfrm>
            <a:off x="1981200" y="304800"/>
            <a:ext cx="2322513" cy="1547813"/>
          </a:xfrm>
          <a:ln w="38100" cap="sq">
            <a:solidFill>
              <a:srgbClr val="000000"/>
            </a:solidFill>
          </a:ln>
          <a:effectLst>
            <a:outerShdw blurRad="50800" dist="38100" dir="2700000" algn="tl" rotWithShape="0">
              <a:srgbClr val="000000">
                <a:alpha val="43000"/>
              </a:srgbClr>
            </a:outerShdw>
          </a:effectLst>
        </p:spPr>
      </p:pic>
      <p:sp>
        <p:nvSpPr>
          <p:cNvPr id="4" name="Quad Arrow Callout 3"/>
          <p:cNvSpPr/>
          <p:nvPr/>
        </p:nvSpPr>
        <p:spPr>
          <a:xfrm>
            <a:off x="2590800" y="2057400"/>
            <a:ext cx="3733800" cy="2971800"/>
          </a:xfrm>
          <a:prstGeom prst="quadArrowCallout">
            <a:avLst/>
          </a:prstGeom>
          <a:solidFill>
            <a:schemeClr val="tx2">
              <a:lumMod val="50000"/>
              <a:alpha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MAJOR CRITERIAS</a:t>
            </a:r>
          </a:p>
          <a:p>
            <a:pPr algn="ctr">
              <a:defRPr/>
            </a:pPr>
            <a:r>
              <a:rPr lang="en-US" i="1" dirty="0">
                <a:solidFill>
                  <a:schemeClr val="tx1"/>
                </a:solidFill>
              </a:rPr>
              <a:t>Nevoid basal Cell Carcinoma Syndrome</a:t>
            </a:r>
          </a:p>
        </p:txBody>
      </p:sp>
      <p:pic>
        <p:nvPicPr>
          <p:cNvPr id="50181" name="Picture 5" descr="H:\Basal_cell_carcinoma_pathology.jpg"/>
          <p:cNvPicPr>
            <a:picLocks noChangeAspect="1" noChangeArrowheads="1"/>
          </p:cNvPicPr>
          <p:nvPr/>
        </p:nvPicPr>
        <p:blipFill>
          <a:blip r:embed="rId4"/>
          <a:srcRect/>
          <a:stretch>
            <a:fillRect/>
          </a:stretch>
        </p:blipFill>
        <p:spPr bwMode="auto">
          <a:xfrm>
            <a:off x="4572000" y="331788"/>
            <a:ext cx="2286000" cy="1522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183" name="Picture 7" descr="H:\8_odontogenic_keratocyst.jpg"/>
          <p:cNvPicPr>
            <a:picLocks noChangeAspect="1" noChangeArrowheads="1"/>
          </p:cNvPicPr>
          <p:nvPr/>
        </p:nvPicPr>
        <p:blipFill>
          <a:blip r:embed="rId5"/>
          <a:srcRect/>
          <a:stretch>
            <a:fillRect/>
          </a:stretch>
        </p:blipFill>
        <p:spPr bwMode="auto">
          <a:xfrm>
            <a:off x="596900" y="3952875"/>
            <a:ext cx="1841500" cy="1477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184" name="Picture 8" descr="H:\909470-910456-2991.jpg"/>
          <p:cNvPicPr>
            <a:picLocks noChangeAspect="1" noChangeArrowheads="1"/>
          </p:cNvPicPr>
          <p:nvPr/>
        </p:nvPicPr>
        <p:blipFill>
          <a:blip r:embed="rId6"/>
          <a:srcRect/>
          <a:stretch>
            <a:fillRect/>
          </a:stretch>
        </p:blipFill>
        <p:spPr bwMode="auto">
          <a:xfrm>
            <a:off x="2590800" y="4865688"/>
            <a:ext cx="1525588" cy="1916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185" name="Picture 9" descr="H:\photoquiz6fig1b.jpg"/>
          <p:cNvPicPr>
            <a:picLocks noChangeAspect="1" noChangeArrowheads="1"/>
          </p:cNvPicPr>
          <p:nvPr/>
        </p:nvPicPr>
        <p:blipFill>
          <a:blip r:embed="rId7"/>
          <a:srcRect/>
          <a:stretch>
            <a:fillRect/>
          </a:stretch>
        </p:blipFill>
        <p:spPr bwMode="auto">
          <a:xfrm>
            <a:off x="4876800" y="4876800"/>
            <a:ext cx="15240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186" name="Picture 10" descr="H:\gr20-midi.jpg"/>
          <p:cNvPicPr>
            <a:picLocks noChangeAspect="1" noChangeArrowheads="1"/>
          </p:cNvPicPr>
          <p:nvPr/>
        </p:nvPicPr>
        <p:blipFill>
          <a:blip r:embed="rId8">
            <a:lum bright="-10000" contrast="30000"/>
          </a:blip>
          <a:srcRect b="2941"/>
          <a:stretch>
            <a:fillRect/>
          </a:stretch>
        </p:blipFill>
        <p:spPr bwMode="auto">
          <a:xfrm>
            <a:off x="6477000" y="1989297"/>
            <a:ext cx="1822226" cy="1363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187" name="Picture 11" descr="H:\F19.small.gif"/>
          <p:cNvPicPr>
            <a:picLocks noChangeAspect="1" noChangeArrowheads="1"/>
          </p:cNvPicPr>
          <p:nvPr/>
        </p:nvPicPr>
        <p:blipFill>
          <a:blip r:embed="rId9">
            <a:lum contrast="40000"/>
          </a:blip>
          <a:srcRect/>
          <a:stretch>
            <a:fillRect/>
          </a:stretch>
        </p:blipFill>
        <p:spPr bwMode="auto">
          <a:xfrm>
            <a:off x="6477000" y="3435746"/>
            <a:ext cx="1822226" cy="1429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6477000" y="4953000"/>
            <a:ext cx="2281238" cy="954088"/>
          </a:xfrm>
          <a:prstGeom prst="rect">
            <a:avLst/>
          </a:prstGeom>
          <a:noFill/>
        </p:spPr>
        <p:txBody>
          <a:bodyPr wrap="none">
            <a:spAutoFit/>
          </a:bodyPr>
          <a:lstStyle/>
          <a:p>
            <a:pPr algn="ctr">
              <a:defRPr/>
            </a:pPr>
            <a:r>
              <a:rPr lang="en-US" sz="2800" dirty="0">
                <a:latin typeface="+mj-lt"/>
              </a:rPr>
              <a:t>Positive family</a:t>
            </a:r>
          </a:p>
          <a:p>
            <a:pPr algn="ctr">
              <a:defRPr/>
            </a:pPr>
            <a:r>
              <a:rPr lang="en-US" sz="2800" dirty="0">
                <a:latin typeface="+mj-lt"/>
              </a:rPr>
              <a:t> history</a:t>
            </a:r>
          </a:p>
        </p:txBody>
      </p:sp>
      <p:pic>
        <p:nvPicPr>
          <p:cNvPr id="13" name="Picture 3"/>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596900" y="2209800"/>
            <a:ext cx="1841500" cy="1600200"/>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60897456"/>
      </p:ext>
    </p:extLst>
  </p:cSld>
  <p:clrMapOvr>
    <a:masterClrMapping/>
  </p:clrMapOvr>
  <p:transition>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 Arrow Callout 4"/>
          <p:cNvSpPr/>
          <p:nvPr/>
        </p:nvSpPr>
        <p:spPr>
          <a:xfrm>
            <a:off x="2590800" y="2057400"/>
            <a:ext cx="3733800" cy="2971800"/>
          </a:xfrm>
          <a:prstGeom prst="quadArrowCallout">
            <a:avLst/>
          </a:prstGeom>
          <a:ln/>
        </p:spPr>
        <p:style>
          <a:lnRef idx="3">
            <a:schemeClr val="lt1"/>
          </a:lnRef>
          <a:fillRef idx="1">
            <a:schemeClr val="accent2"/>
          </a:fillRef>
          <a:effectRef idx="1">
            <a:schemeClr val="accent2"/>
          </a:effectRef>
          <a:fontRef idx="minor">
            <a:schemeClr val="lt1"/>
          </a:fontRef>
        </p:style>
        <p:txBody>
          <a:bodyPr anchor="ctr"/>
          <a:lstStyle/>
          <a:p>
            <a:pPr algn="ctr">
              <a:defRPr/>
            </a:pPr>
            <a:r>
              <a:rPr lang="en-US" b="1" dirty="0">
                <a:solidFill>
                  <a:schemeClr val="tx1"/>
                </a:solidFill>
              </a:rPr>
              <a:t>MINOR CRITERIAS</a:t>
            </a:r>
          </a:p>
          <a:p>
            <a:pPr algn="ctr">
              <a:defRPr/>
            </a:pPr>
            <a:r>
              <a:rPr lang="en-US" i="1" dirty="0">
                <a:solidFill>
                  <a:schemeClr val="tx1"/>
                </a:solidFill>
              </a:rPr>
              <a:t>Nevoid basal Cell Carcinoma Syndrome</a:t>
            </a:r>
          </a:p>
        </p:txBody>
      </p:sp>
      <p:pic>
        <p:nvPicPr>
          <p:cNvPr id="51204" name="Picture 4" descr="H:\case\macrocephaly.jpg"/>
          <p:cNvPicPr>
            <a:picLocks noChangeAspect="1" noChangeArrowheads="1"/>
          </p:cNvPicPr>
          <p:nvPr/>
        </p:nvPicPr>
        <p:blipFill>
          <a:blip r:embed="rId3"/>
          <a:srcRect/>
          <a:stretch>
            <a:fillRect/>
          </a:stretch>
        </p:blipFill>
        <p:spPr bwMode="auto">
          <a:xfrm>
            <a:off x="2438400" y="228600"/>
            <a:ext cx="1831975" cy="1849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05" name="Picture 5" descr="H:\case\17183_xlfs.png"/>
          <p:cNvPicPr>
            <a:picLocks noChangeAspect="1" noChangeArrowheads="1"/>
          </p:cNvPicPr>
          <p:nvPr/>
        </p:nvPicPr>
        <p:blipFill>
          <a:blip r:embed="rId4">
            <a:lum bright="-10000" contrast="-10000"/>
          </a:blip>
          <a:srcRect/>
          <a:stretch>
            <a:fillRect/>
          </a:stretch>
        </p:blipFill>
        <p:spPr bwMode="auto">
          <a:xfrm>
            <a:off x="4722813" y="249238"/>
            <a:ext cx="1831975" cy="1831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06" name="Picture 6" descr="H:\case\cleft-lip-repair-series-2.jpg"/>
          <p:cNvPicPr>
            <a:picLocks noChangeAspect="1" noChangeArrowheads="1"/>
          </p:cNvPicPr>
          <p:nvPr/>
        </p:nvPicPr>
        <p:blipFill>
          <a:blip r:embed="rId5">
            <a:lum bright="-10000" contrast="-10000"/>
          </a:blip>
          <a:srcRect/>
          <a:stretch>
            <a:fillRect/>
          </a:stretch>
        </p:blipFill>
        <p:spPr bwMode="auto">
          <a:xfrm>
            <a:off x="6477000" y="2286000"/>
            <a:ext cx="2055813" cy="2058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07" name="Picture 7" descr="H:\case\hypertelorism.jpg"/>
          <p:cNvPicPr>
            <a:picLocks noChangeAspect="1" noChangeArrowheads="1"/>
          </p:cNvPicPr>
          <p:nvPr/>
        </p:nvPicPr>
        <p:blipFill>
          <a:blip r:embed="rId6"/>
          <a:srcRect/>
          <a:stretch>
            <a:fillRect/>
          </a:stretch>
        </p:blipFill>
        <p:spPr bwMode="auto">
          <a:xfrm>
            <a:off x="304800" y="2286000"/>
            <a:ext cx="2133600" cy="204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08" name="Picture 8" descr="H:\case\hand6.gif"/>
          <p:cNvPicPr>
            <a:picLocks noChangeAspect="1" noChangeArrowheads="1"/>
          </p:cNvPicPr>
          <p:nvPr/>
        </p:nvPicPr>
        <p:blipFill>
          <a:blip r:embed="rId7"/>
          <a:srcRect/>
          <a:stretch>
            <a:fillRect/>
          </a:stretch>
        </p:blipFill>
        <p:spPr bwMode="auto">
          <a:xfrm>
            <a:off x="2209800" y="4648200"/>
            <a:ext cx="1671638" cy="2185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09" name="Picture 9" descr="H:\case\syndactyly.jpg"/>
          <p:cNvPicPr>
            <a:picLocks noChangeAspect="1" noChangeArrowheads="1"/>
          </p:cNvPicPr>
          <p:nvPr/>
        </p:nvPicPr>
        <p:blipFill>
          <a:blip r:embed="rId8"/>
          <a:srcRect/>
          <a:stretch>
            <a:fillRect/>
          </a:stretch>
        </p:blipFill>
        <p:spPr bwMode="auto">
          <a:xfrm>
            <a:off x="5010150" y="4648200"/>
            <a:ext cx="177165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6962919"/>
      </p:ext>
    </p:extLst>
  </p:cSld>
  <p:clrMapOvr>
    <a:masterClrMapping/>
  </p:clrMapOvr>
  <p:transition>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228600" y="228600"/>
            <a:ext cx="8229600" cy="944562"/>
          </a:xfrm>
        </p:spPr>
        <p:txBody>
          <a:bodyPr>
            <a:normAutofit fontScale="90000"/>
          </a:bodyPr>
          <a:lstStyle/>
          <a:p>
            <a:r>
              <a:rPr lang="en-US" sz="3200" b="1" dirty="0" smtClean="0">
                <a:solidFill>
                  <a:srgbClr val="FFFF00"/>
                </a:solidFill>
                <a:cs typeface="Times New Roman" pitchFamily="18" charset="0"/>
              </a:rPr>
              <a:t>Sonic Hedgehog (SHH) in morphogenesis of the craniofacial complex</a:t>
            </a:r>
            <a:endParaRPr lang="en-US" sz="3200" b="1" dirty="0" smtClean="0">
              <a:solidFill>
                <a:srgbClr val="FFFF00"/>
              </a:solidFill>
            </a:endParaRPr>
          </a:p>
        </p:txBody>
      </p:sp>
      <p:sp>
        <p:nvSpPr>
          <p:cNvPr id="55299" name="Content Placeholder 2"/>
          <p:cNvSpPr>
            <a:spLocks noGrp="1"/>
          </p:cNvSpPr>
          <p:nvPr>
            <p:ph idx="1"/>
          </p:nvPr>
        </p:nvSpPr>
        <p:spPr>
          <a:xfrm>
            <a:off x="152400" y="1447800"/>
            <a:ext cx="8686800" cy="5410200"/>
          </a:xfrm>
        </p:spPr>
        <p:txBody>
          <a:bodyPr>
            <a:normAutofit/>
          </a:bodyPr>
          <a:lstStyle/>
          <a:p>
            <a:pPr algn="just">
              <a:defRPr/>
            </a:pPr>
            <a:r>
              <a:rPr lang="en-US" sz="2800" dirty="0" smtClean="0">
                <a:latin typeface="+mj-lt"/>
                <a:cs typeface="Times New Roman" pitchFamily="18" charset="0"/>
              </a:rPr>
              <a:t> In a growing embryo, cells develop differently in the different  positions.</a:t>
            </a:r>
          </a:p>
          <a:p>
            <a:pPr algn="just">
              <a:defRPr/>
            </a:pPr>
            <a:endParaRPr lang="en-US" sz="2800" dirty="0" smtClean="0">
              <a:latin typeface="+mj-lt"/>
              <a:cs typeface="Times New Roman" pitchFamily="18" charset="0"/>
            </a:endParaRPr>
          </a:p>
          <a:p>
            <a:pPr algn="just">
              <a:defRPr/>
            </a:pPr>
            <a:r>
              <a:rPr lang="en-US" sz="2800" dirty="0" smtClean="0">
                <a:latin typeface="+mj-lt"/>
                <a:cs typeface="Times New Roman" pitchFamily="18" charset="0"/>
              </a:rPr>
              <a:t> The </a:t>
            </a:r>
            <a:r>
              <a:rPr lang="en-US" sz="2800" b="1" dirty="0" smtClean="0">
                <a:solidFill>
                  <a:srgbClr val="FFFF00"/>
                </a:solidFill>
                <a:latin typeface="+mj-lt"/>
                <a:cs typeface="Times New Roman" pitchFamily="18" charset="0"/>
              </a:rPr>
              <a:t>Hedgehog signaling pathway</a:t>
            </a:r>
            <a:r>
              <a:rPr lang="en-US" sz="2800" dirty="0" smtClean="0">
                <a:solidFill>
                  <a:srgbClr val="FF0000"/>
                </a:solidFill>
                <a:latin typeface="+mj-lt"/>
                <a:cs typeface="Times New Roman" pitchFamily="18" charset="0"/>
              </a:rPr>
              <a:t> </a:t>
            </a:r>
            <a:r>
              <a:rPr lang="en-US" sz="2800" dirty="0" smtClean="0">
                <a:latin typeface="+mj-lt"/>
                <a:cs typeface="Times New Roman" pitchFamily="18" charset="0"/>
              </a:rPr>
              <a:t>gives information to the cells, which are needed to make the embryo develop properly. </a:t>
            </a:r>
          </a:p>
          <a:p>
            <a:pPr marL="45720" indent="0" algn="just">
              <a:buNone/>
              <a:defRPr/>
            </a:pPr>
            <a:endParaRPr lang="en-US" sz="2800" dirty="0" smtClean="0">
              <a:latin typeface="+mj-lt"/>
              <a:cs typeface="Times New Roman" pitchFamily="18" charset="0"/>
            </a:endParaRPr>
          </a:p>
          <a:p>
            <a:pPr algn="just">
              <a:defRPr/>
            </a:pPr>
            <a:r>
              <a:rPr lang="en-US" sz="2800" dirty="0" smtClean="0">
                <a:latin typeface="+mj-lt"/>
                <a:cs typeface="Times New Roman" pitchFamily="18" charset="0"/>
              </a:rPr>
              <a:t>Key regulator of development.</a:t>
            </a:r>
          </a:p>
          <a:p>
            <a:pPr algn="just">
              <a:buFont typeface="Wingdings" pitchFamily="2" charset="2"/>
              <a:buNone/>
              <a:defRPr/>
            </a:pPr>
            <a:r>
              <a:rPr lang="en-US" sz="2800" b="1" dirty="0" smtClean="0">
                <a:solidFill>
                  <a:schemeClr val="bg2"/>
                </a:solidFill>
                <a:latin typeface="+mj-lt"/>
                <a:ea typeface="Microsoft JhengHei" pitchFamily="34" charset="-120"/>
                <a:cs typeface="Times New Roman" pitchFamily="18" charset="0"/>
              </a:rPr>
              <a:t>                                                                       </a:t>
            </a:r>
            <a:r>
              <a:rPr lang="en-US" sz="2800" b="1" dirty="0" smtClean="0">
                <a:solidFill>
                  <a:srgbClr val="FFC000"/>
                </a:solidFill>
                <a:latin typeface="+mj-lt"/>
                <a:ea typeface="Microsoft JhengHei" pitchFamily="34" charset="-120"/>
                <a:cs typeface="Times New Roman" pitchFamily="18" charset="0"/>
              </a:rPr>
              <a:t>                                     </a:t>
            </a:r>
          </a:p>
          <a:p>
            <a:pPr algn="just">
              <a:buFont typeface="Arial" charset="0"/>
              <a:buNone/>
              <a:defRPr/>
            </a:pPr>
            <a:endParaRPr lang="en-US" sz="2800" dirty="0" smtClean="0">
              <a:latin typeface="+mj-lt"/>
              <a:cs typeface="Times New Roman" pitchFamily="18" charset="0"/>
            </a:endParaRPr>
          </a:p>
        </p:txBody>
      </p:sp>
    </p:spTree>
    <p:extLst>
      <p:ext uri="{BB962C8B-B14F-4D97-AF65-F5344CB8AC3E}">
        <p14:creationId xmlns="" xmlns:p14="http://schemas.microsoft.com/office/powerpoint/2010/main" val="156000998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2438400" y="152400"/>
            <a:ext cx="4495800" cy="710035"/>
          </a:xfrm>
        </p:spPr>
        <p:txBody>
          <a:bodyPr/>
          <a:lstStyle/>
          <a:p>
            <a:pPr eaLnBrk="1" hangingPunct="1"/>
            <a:r>
              <a:rPr lang="en-US" dirty="0" smtClean="0">
                <a:solidFill>
                  <a:srgbClr val="FF0000"/>
                </a:solidFill>
              </a:rPr>
              <a:t>CLASSIFICATION </a:t>
            </a:r>
          </a:p>
        </p:txBody>
      </p:sp>
      <p:sp>
        <p:nvSpPr>
          <p:cNvPr id="7171" name="Rectangle 5"/>
          <p:cNvSpPr>
            <a:spLocks noGrp="1" noChangeArrowheads="1"/>
          </p:cNvSpPr>
          <p:nvPr>
            <p:ph sz="quarter" idx="13"/>
          </p:nvPr>
        </p:nvSpPr>
        <p:spPr>
          <a:xfrm>
            <a:off x="457200" y="2514600"/>
            <a:ext cx="4800600" cy="4114800"/>
          </a:xfrm>
        </p:spPr>
        <p:txBody>
          <a:bodyPr>
            <a:normAutofit/>
          </a:bodyPr>
          <a:lstStyle/>
          <a:p>
            <a:pPr marL="476250" indent="-476250" eaLnBrk="1" hangingPunct="1"/>
            <a:r>
              <a:rPr lang="en-US" sz="2400" b="1" dirty="0" smtClean="0">
                <a:solidFill>
                  <a:srgbClr val="00B0F0"/>
                </a:solidFill>
              </a:rPr>
              <a:t>DEVELOPMENTAL</a:t>
            </a:r>
          </a:p>
          <a:p>
            <a:pPr marL="476250" indent="-476250" eaLnBrk="1" hangingPunct="1">
              <a:buFont typeface="Wingdings" pitchFamily="2" charset="2"/>
              <a:buAutoNum type="arabicPeriod"/>
            </a:pPr>
            <a:r>
              <a:rPr lang="en-US" sz="2100" b="1" dirty="0" err="1" smtClean="0"/>
              <a:t>Dentigerous</a:t>
            </a:r>
            <a:r>
              <a:rPr lang="en-US" sz="2100" b="1" dirty="0" smtClean="0"/>
              <a:t> cyst</a:t>
            </a:r>
          </a:p>
          <a:p>
            <a:pPr marL="476250" indent="-476250" eaLnBrk="1" hangingPunct="1">
              <a:buFont typeface="Wingdings" pitchFamily="2" charset="2"/>
              <a:buAutoNum type="arabicPeriod"/>
            </a:pPr>
            <a:r>
              <a:rPr lang="en-US" sz="2100" b="1" dirty="0" smtClean="0"/>
              <a:t>Eruption cyst</a:t>
            </a:r>
          </a:p>
          <a:p>
            <a:pPr marL="476250" indent="-476250" eaLnBrk="1" hangingPunct="1">
              <a:buFont typeface="Wingdings" pitchFamily="2" charset="2"/>
              <a:buAutoNum type="arabicPeriod"/>
            </a:pPr>
            <a:r>
              <a:rPr lang="en-US" sz="2100" b="1" dirty="0" err="1" smtClean="0"/>
              <a:t>Odontogenic</a:t>
            </a:r>
            <a:r>
              <a:rPr lang="en-US" sz="2100" b="1" dirty="0" smtClean="0"/>
              <a:t> </a:t>
            </a:r>
            <a:r>
              <a:rPr lang="en-US" sz="2100" b="1" dirty="0" err="1" smtClean="0"/>
              <a:t>keratocyst</a:t>
            </a:r>
            <a:endParaRPr lang="en-US" sz="2100" b="1" dirty="0" smtClean="0"/>
          </a:p>
          <a:p>
            <a:pPr marL="476250" indent="-476250" eaLnBrk="1" hangingPunct="1">
              <a:buFont typeface="Wingdings" pitchFamily="2" charset="2"/>
              <a:buAutoNum type="arabicPeriod"/>
            </a:pPr>
            <a:r>
              <a:rPr lang="en-US" sz="2100" b="1" dirty="0" smtClean="0"/>
              <a:t>Gingival cyst of newborn</a:t>
            </a:r>
          </a:p>
          <a:p>
            <a:pPr marL="476250" indent="-476250" eaLnBrk="1" hangingPunct="1">
              <a:buFont typeface="Wingdings" pitchFamily="2" charset="2"/>
              <a:buAutoNum type="arabicPeriod"/>
            </a:pPr>
            <a:r>
              <a:rPr lang="en-US" sz="2100" b="1" dirty="0" smtClean="0"/>
              <a:t>Gingival cyst of adults</a:t>
            </a:r>
          </a:p>
          <a:p>
            <a:pPr marL="476250" indent="-476250">
              <a:buFont typeface="Wingdings" pitchFamily="2" charset="2"/>
              <a:buAutoNum type="arabicPeriod"/>
            </a:pPr>
            <a:r>
              <a:rPr lang="en-US" sz="2100" b="1" dirty="0"/>
              <a:t>Lateral periodontal </a:t>
            </a:r>
            <a:r>
              <a:rPr lang="en-US" sz="2100" b="1" dirty="0" smtClean="0"/>
              <a:t>cyst</a:t>
            </a:r>
          </a:p>
          <a:p>
            <a:pPr marL="476250" indent="-476250">
              <a:buFont typeface="Wingdings" pitchFamily="2" charset="2"/>
              <a:buAutoNum type="arabicPeriod"/>
            </a:pPr>
            <a:r>
              <a:rPr lang="en-US" sz="2100" b="1" dirty="0" err="1"/>
              <a:t>Botryoid</a:t>
            </a:r>
            <a:r>
              <a:rPr lang="en-US" sz="2100" b="1" dirty="0"/>
              <a:t> </a:t>
            </a:r>
            <a:r>
              <a:rPr lang="en-US" sz="2100" b="1" dirty="0" err="1"/>
              <a:t>odontogenic</a:t>
            </a:r>
            <a:r>
              <a:rPr lang="en-US" sz="2100" b="1" dirty="0"/>
              <a:t> </a:t>
            </a:r>
            <a:r>
              <a:rPr lang="en-US" sz="2100" b="1" dirty="0" smtClean="0"/>
              <a:t>cyst</a:t>
            </a:r>
          </a:p>
          <a:p>
            <a:pPr marL="476250" indent="-476250" eaLnBrk="1" hangingPunct="1">
              <a:buFont typeface="Wingdings" pitchFamily="2" charset="2"/>
              <a:buAutoNum type="arabicPeriod"/>
            </a:pPr>
            <a:r>
              <a:rPr lang="en-US" sz="2100" b="1" dirty="0" smtClean="0"/>
              <a:t>Calcifying </a:t>
            </a:r>
            <a:r>
              <a:rPr lang="en-US" sz="2100" b="1" dirty="0" err="1" smtClean="0"/>
              <a:t>odontogenic</a:t>
            </a:r>
            <a:r>
              <a:rPr lang="en-US" sz="2100" b="1" dirty="0" smtClean="0"/>
              <a:t> cyst</a:t>
            </a:r>
          </a:p>
          <a:p>
            <a:pPr marL="476250" indent="-476250" eaLnBrk="1" hangingPunct="1">
              <a:buFont typeface="Wingdings" pitchFamily="2" charset="2"/>
              <a:buAutoNum type="arabicPeriod"/>
            </a:pPr>
            <a:r>
              <a:rPr lang="en-US" sz="2100" b="1" dirty="0" smtClean="0"/>
              <a:t>Glandular </a:t>
            </a:r>
            <a:r>
              <a:rPr lang="en-US" sz="2100" b="1" dirty="0" err="1" smtClean="0"/>
              <a:t>odontogenic</a:t>
            </a:r>
            <a:r>
              <a:rPr lang="en-US" sz="2100" b="1" dirty="0" smtClean="0"/>
              <a:t> cyst</a:t>
            </a:r>
          </a:p>
        </p:txBody>
      </p:sp>
      <p:sp>
        <p:nvSpPr>
          <p:cNvPr id="7172" name="Rectangle 6"/>
          <p:cNvSpPr>
            <a:spLocks noGrp="1" noChangeArrowheads="1"/>
          </p:cNvSpPr>
          <p:nvPr>
            <p:ph sz="quarter" idx="14"/>
          </p:nvPr>
        </p:nvSpPr>
        <p:spPr>
          <a:xfrm>
            <a:off x="5410200" y="2452852"/>
            <a:ext cx="3581400" cy="4114800"/>
          </a:xfrm>
        </p:spPr>
        <p:txBody>
          <a:bodyPr/>
          <a:lstStyle/>
          <a:p>
            <a:pPr marL="400050" indent="-400050" eaLnBrk="1" hangingPunct="1"/>
            <a:r>
              <a:rPr lang="en-US" sz="2400" b="1" dirty="0" smtClean="0">
                <a:solidFill>
                  <a:srgbClr val="00B0F0"/>
                </a:solidFill>
              </a:rPr>
              <a:t>INFLAMMATORY</a:t>
            </a:r>
          </a:p>
          <a:p>
            <a:pPr marL="400050" indent="-400050" eaLnBrk="1" hangingPunct="1">
              <a:buFont typeface="Wingdings" pitchFamily="2" charset="2"/>
              <a:buAutoNum type="arabicPeriod"/>
            </a:pPr>
            <a:r>
              <a:rPr lang="en-US" sz="2100" b="1" dirty="0" smtClean="0"/>
              <a:t>Radicular cyst</a:t>
            </a:r>
          </a:p>
          <a:p>
            <a:pPr marL="400050" indent="-400050" eaLnBrk="1" hangingPunct="1">
              <a:buFont typeface="Wingdings" pitchFamily="2" charset="2"/>
              <a:buAutoNum type="arabicPeriod"/>
            </a:pPr>
            <a:r>
              <a:rPr lang="en-US" sz="2100" b="1" dirty="0" smtClean="0"/>
              <a:t>Residual cyst</a:t>
            </a:r>
          </a:p>
          <a:p>
            <a:pPr marL="400050" indent="-400050" eaLnBrk="1" hangingPunct="1">
              <a:buFont typeface="Wingdings" pitchFamily="2" charset="2"/>
              <a:buAutoNum type="arabicPeriod"/>
            </a:pPr>
            <a:r>
              <a:rPr lang="en-US" sz="2100" b="1" dirty="0" err="1" smtClean="0"/>
              <a:t>Paradental</a:t>
            </a:r>
            <a:r>
              <a:rPr lang="en-US" sz="2100" b="1" dirty="0" smtClean="0"/>
              <a:t> cyst</a:t>
            </a:r>
          </a:p>
          <a:p>
            <a:pPr marL="400050" indent="-400050" eaLnBrk="1" hangingPunct="1">
              <a:buFont typeface="Wingdings" pitchFamily="2" charset="2"/>
              <a:buAutoNum type="arabicPeriod"/>
            </a:pPr>
            <a:r>
              <a:rPr lang="en-US" sz="2100" b="1" dirty="0" smtClean="0"/>
              <a:t>Mandibular infected </a:t>
            </a:r>
            <a:r>
              <a:rPr lang="en-US" sz="2100" b="1" dirty="0" err="1" smtClean="0"/>
              <a:t>buccal</a:t>
            </a:r>
            <a:r>
              <a:rPr lang="en-US" sz="2100" b="1" dirty="0" smtClean="0"/>
              <a:t> cyst</a:t>
            </a:r>
          </a:p>
        </p:txBody>
      </p:sp>
      <p:sp>
        <p:nvSpPr>
          <p:cNvPr id="7173" name="Text Box 7"/>
          <p:cNvSpPr txBox="1">
            <a:spLocks noChangeArrowheads="1"/>
          </p:cNvSpPr>
          <p:nvPr/>
        </p:nvSpPr>
        <p:spPr bwMode="auto">
          <a:xfrm>
            <a:off x="1409700" y="837870"/>
            <a:ext cx="60960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pPr>
            <a:r>
              <a:rPr lang="en-US" sz="2800" b="1" dirty="0">
                <a:solidFill>
                  <a:srgbClr val="FFFF00"/>
                </a:solidFill>
              </a:rPr>
              <a:t>ODONTOGENIC CYSTS</a:t>
            </a:r>
          </a:p>
        </p:txBody>
      </p:sp>
      <p:cxnSp>
        <p:nvCxnSpPr>
          <p:cNvPr id="4" name="Straight Arrow Connector 3"/>
          <p:cNvCxnSpPr/>
          <p:nvPr/>
        </p:nvCxnSpPr>
        <p:spPr>
          <a:xfrm>
            <a:off x="2209800" y="2066597"/>
            <a:ext cx="0" cy="381000"/>
          </a:xfrm>
          <a:prstGeom prst="straightConnector1">
            <a:avLst/>
          </a:prstGeom>
          <a:ln w="38100">
            <a:solidFill>
              <a:srgbClr val="00B0F0"/>
            </a:solidFill>
            <a:tailEnd type="arrow"/>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a:off x="6705600" y="2066597"/>
            <a:ext cx="0" cy="381000"/>
          </a:xfrm>
          <a:prstGeom prst="straightConnector1">
            <a:avLst/>
          </a:prstGeom>
          <a:ln w="38100">
            <a:solidFill>
              <a:srgbClr val="00B0F0"/>
            </a:solidFill>
            <a:tailEnd type="arrow"/>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2209800" y="2066597"/>
            <a:ext cx="4495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7173" idx="2"/>
          </p:cNvCxnSpPr>
          <p:nvPr/>
        </p:nvCxnSpPr>
        <p:spPr>
          <a:xfrm>
            <a:off x="4457700" y="1356983"/>
            <a:ext cx="0" cy="70961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7979852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1219200" y="152400"/>
            <a:ext cx="6553200" cy="61722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021" y="6455979"/>
            <a:ext cx="91440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solidFill>
                  <a:sysClr val="windowText" lastClr="000000"/>
                </a:solidFill>
              </a:rPr>
              <a:t>The </a:t>
            </a:r>
            <a:r>
              <a:rPr lang="en-US" dirty="0" err="1">
                <a:solidFill>
                  <a:sysClr val="windowText" lastClr="000000"/>
                </a:solidFill>
              </a:rPr>
              <a:t>Odontogenic</a:t>
            </a:r>
            <a:r>
              <a:rPr lang="en-US" dirty="0">
                <a:solidFill>
                  <a:sysClr val="windowText" lastClr="000000"/>
                </a:solidFill>
              </a:rPr>
              <a:t> </a:t>
            </a:r>
            <a:r>
              <a:rPr lang="en-US" dirty="0" err="1" smtClean="0">
                <a:solidFill>
                  <a:sysClr val="windowText" lastClr="000000"/>
                </a:solidFill>
              </a:rPr>
              <a:t>Keratocyst</a:t>
            </a:r>
            <a:r>
              <a:rPr lang="en-US" dirty="0" smtClean="0">
                <a:solidFill>
                  <a:sysClr val="windowText" lastClr="000000"/>
                </a:solidFill>
              </a:rPr>
              <a:t>: A </a:t>
            </a:r>
            <a:r>
              <a:rPr lang="en-US" dirty="0">
                <a:solidFill>
                  <a:sysClr val="windowText" lastClr="000000"/>
                </a:solidFill>
              </a:rPr>
              <a:t>Cyst, or a Cystic Neoplasm</a:t>
            </a:r>
            <a:r>
              <a:rPr lang="en-US" dirty="0" smtClean="0">
                <a:solidFill>
                  <a:sysClr val="windowText" lastClr="000000"/>
                </a:solidFill>
              </a:rPr>
              <a:t>?</a:t>
            </a:r>
            <a:r>
              <a:rPr lang="en-US" i="1" dirty="0">
                <a:solidFill>
                  <a:sysClr val="windowText" lastClr="000000"/>
                </a:solidFill>
              </a:rPr>
              <a:t> J Dent Res </a:t>
            </a:r>
            <a:r>
              <a:rPr lang="en-US" dirty="0">
                <a:solidFill>
                  <a:sysClr val="windowText" lastClr="000000"/>
                </a:solidFill>
              </a:rPr>
              <a:t>90(2</a:t>
            </a:r>
            <a:r>
              <a:rPr lang="en-US" dirty="0" smtClean="0">
                <a:solidFill>
                  <a:sysClr val="windowText" lastClr="000000"/>
                </a:solidFill>
              </a:rPr>
              <a:t>) 2011 T.J.li</a:t>
            </a:r>
            <a:endParaRPr lang="en-US" dirty="0">
              <a:solidFill>
                <a:sysClr val="windowText" lastClr="000000"/>
              </a:solidFill>
            </a:endParaRPr>
          </a:p>
        </p:txBody>
      </p:sp>
    </p:spTree>
    <p:extLst>
      <p:ext uri="{BB962C8B-B14F-4D97-AF65-F5344CB8AC3E}">
        <p14:creationId xmlns="" xmlns:p14="http://schemas.microsoft.com/office/powerpoint/2010/main" val="12020721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274638"/>
            <a:ext cx="8458200" cy="563562"/>
          </a:xfrm>
        </p:spPr>
        <p:txBody>
          <a:bodyPr>
            <a:normAutofit/>
          </a:bodyPr>
          <a:lstStyle/>
          <a:p>
            <a:pPr algn="ctr"/>
            <a:r>
              <a:rPr lang="en-US" sz="2800" dirty="0" smtClean="0">
                <a:solidFill>
                  <a:srgbClr val="FF0000"/>
                </a:solidFill>
              </a:rPr>
              <a:t>Two hit mechanism for the pathogenesis of OKC</a:t>
            </a:r>
            <a:endParaRPr lang="en-US" sz="2800" dirty="0">
              <a:solidFill>
                <a:srgbClr val="FF0000"/>
              </a:solidFill>
            </a:endParaRPr>
          </a:p>
        </p:txBody>
      </p:sp>
      <p:sp>
        <p:nvSpPr>
          <p:cNvPr id="4" name="Content Placeholder 2"/>
          <p:cNvSpPr>
            <a:spLocks noGrp="1"/>
          </p:cNvSpPr>
          <p:nvPr>
            <p:ph idx="1"/>
          </p:nvPr>
        </p:nvSpPr>
        <p:spPr>
          <a:xfrm>
            <a:off x="152400" y="1143000"/>
            <a:ext cx="8839200" cy="3276600"/>
          </a:xfrm>
        </p:spPr>
        <p:txBody>
          <a:bodyPr>
            <a:noAutofit/>
          </a:bodyPr>
          <a:lstStyle/>
          <a:p>
            <a:pPr algn="just"/>
            <a:r>
              <a:rPr lang="en-US" sz="2800" dirty="0" smtClean="0">
                <a:cs typeface="Times New Roman" pitchFamily="18" charset="0"/>
              </a:rPr>
              <a:t>Many of the cysts arise with the allelic loss at 9q22.3.</a:t>
            </a:r>
          </a:p>
          <a:p>
            <a:pPr algn="just"/>
            <a:endParaRPr lang="en-US" sz="2800" dirty="0" smtClean="0">
              <a:cs typeface="Times New Roman" pitchFamily="18" charset="0"/>
            </a:endParaRPr>
          </a:p>
          <a:p>
            <a:pPr algn="just"/>
            <a:r>
              <a:rPr lang="en-US" sz="2800" dirty="0" smtClean="0">
                <a:cs typeface="Times New Roman" pitchFamily="18" charset="0"/>
              </a:rPr>
              <a:t>The defect in the gene is either the mutation occurred at very early stage of embryogenesis or might undergo point mutation at a later age.</a:t>
            </a:r>
          </a:p>
          <a:p>
            <a:pPr algn="just"/>
            <a:endParaRPr lang="en-US" sz="2800" dirty="0" smtClean="0">
              <a:cs typeface="Times New Roman" pitchFamily="18" charset="0"/>
            </a:endParaRPr>
          </a:p>
          <a:p>
            <a:pPr algn="just"/>
            <a:r>
              <a:rPr lang="en-US" sz="2800" dirty="0" smtClean="0">
                <a:cs typeface="Times New Roman" pitchFamily="18" charset="0"/>
              </a:rPr>
              <a:t>In the syndrome associated OKC’s, with PTCH gene inactivation there was a loss of control of proliferative activity in the lining and this could act synergistically with the over expression of </a:t>
            </a:r>
            <a:r>
              <a:rPr lang="en-US" sz="2800" dirty="0" err="1" smtClean="0">
                <a:cs typeface="Times New Roman" pitchFamily="18" charset="0"/>
              </a:rPr>
              <a:t>cyclin</a:t>
            </a:r>
            <a:r>
              <a:rPr lang="en-US" sz="2800" dirty="0" smtClean="0">
                <a:cs typeface="Times New Roman" pitchFamily="18" charset="0"/>
              </a:rPr>
              <a:t> D, leading to </a:t>
            </a:r>
            <a:r>
              <a:rPr lang="en-US" sz="2800" dirty="0" err="1" smtClean="0">
                <a:cs typeface="Times New Roman" pitchFamily="18" charset="0"/>
              </a:rPr>
              <a:t>neoplastic</a:t>
            </a:r>
            <a:r>
              <a:rPr lang="en-US" sz="2800" dirty="0" smtClean="0">
                <a:cs typeface="Times New Roman" pitchFamily="18" charset="0"/>
              </a:rPr>
              <a:t> potential.</a:t>
            </a:r>
            <a:endParaRPr lang="en-US" sz="2800" dirty="0">
              <a:cs typeface="Times New Roman" pitchFamily="18" charset="0"/>
            </a:endParaRPr>
          </a:p>
        </p:txBody>
      </p:sp>
    </p:spTree>
    <p:extLst>
      <p:ext uri="{BB962C8B-B14F-4D97-AF65-F5344CB8AC3E}">
        <p14:creationId xmlns="" xmlns:p14="http://schemas.microsoft.com/office/powerpoint/2010/main" val="18792263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38372"/>
            <a:ext cx="4572000" cy="723173"/>
          </a:xfrm>
        </p:spPr>
        <p:txBody>
          <a:bodyPr/>
          <a:lstStyle/>
          <a:p>
            <a:r>
              <a:rPr lang="en-US" dirty="0" smtClean="0"/>
              <a:t>Two hit mechanism</a:t>
            </a:r>
            <a:endParaRPr lang="en-US" dirty="0"/>
          </a:p>
        </p:txBody>
      </p:sp>
      <p:sp>
        <p:nvSpPr>
          <p:cNvPr id="3" name="Content Placeholder 2"/>
          <p:cNvSpPr>
            <a:spLocks noGrp="1"/>
          </p:cNvSpPr>
          <p:nvPr>
            <p:ph idx="1"/>
          </p:nvPr>
        </p:nvSpPr>
        <p:spPr>
          <a:xfrm>
            <a:off x="152400" y="1371600"/>
            <a:ext cx="8153400" cy="5333999"/>
          </a:xfrm>
        </p:spPr>
        <p:txBody>
          <a:bodyPr>
            <a:normAutofit/>
          </a:bodyPr>
          <a:lstStyle/>
          <a:p>
            <a:pPr algn="just"/>
            <a:r>
              <a:rPr lang="en-US" sz="2200" dirty="0" smtClean="0"/>
              <a:t>The process by which a tumor </a:t>
            </a:r>
            <a:r>
              <a:rPr lang="en-US" sz="2200" dirty="0" err="1" smtClean="0"/>
              <a:t>supressor</a:t>
            </a:r>
            <a:r>
              <a:rPr lang="en-US" sz="2200" dirty="0" smtClean="0"/>
              <a:t> </a:t>
            </a:r>
            <a:r>
              <a:rPr lang="en-US" sz="2200" dirty="0"/>
              <a:t>gene is inactivated </a:t>
            </a:r>
            <a:endParaRPr lang="en-US" sz="2200" dirty="0" smtClean="0"/>
          </a:p>
          <a:p>
            <a:pPr algn="just"/>
            <a:endParaRPr lang="en-US" sz="2200" dirty="0"/>
          </a:p>
          <a:p>
            <a:pPr algn="just"/>
            <a:r>
              <a:rPr lang="en-US" sz="2200" i="1" u="sng" dirty="0" smtClean="0"/>
              <a:t>1</a:t>
            </a:r>
            <a:r>
              <a:rPr lang="en-US" sz="2200" i="1" u="sng" baseline="30000" dirty="0" smtClean="0"/>
              <a:t>st</a:t>
            </a:r>
            <a:r>
              <a:rPr lang="en-US" sz="2200" i="1" u="sng" dirty="0" smtClean="0"/>
              <a:t> hit</a:t>
            </a:r>
            <a:r>
              <a:rPr lang="en-US" sz="2200" dirty="0" smtClean="0"/>
              <a:t>: is a mutation in one allele, which, although it can dominantly be inherited, has no phenotypic effect.</a:t>
            </a:r>
          </a:p>
          <a:p>
            <a:pPr algn="just"/>
            <a:endParaRPr lang="en-US" sz="2200" dirty="0"/>
          </a:p>
          <a:p>
            <a:pPr algn="just"/>
            <a:r>
              <a:rPr lang="en-US" sz="2200" i="1" u="sng" dirty="0" smtClean="0"/>
              <a:t>2</a:t>
            </a:r>
            <a:r>
              <a:rPr lang="en-US" sz="2200" i="1" u="sng" baseline="30000" dirty="0" smtClean="0"/>
              <a:t>nd</a:t>
            </a:r>
            <a:r>
              <a:rPr lang="en-US" sz="2200" i="1" u="sng" dirty="0" smtClean="0"/>
              <a:t> hit</a:t>
            </a:r>
            <a:r>
              <a:rPr lang="en-US" sz="2200" dirty="0" smtClean="0"/>
              <a:t>: refers to loss of other allele and is known as loss of </a:t>
            </a:r>
            <a:r>
              <a:rPr lang="en-US" sz="2200" dirty="0" err="1" smtClean="0"/>
              <a:t>heterozygosity</a:t>
            </a:r>
            <a:r>
              <a:rPr lang="en-US" sz="2200" dirty="0" smtClean="0"/>
              <a:t> (LOH)</a:t>
            </a:r>
          </a:p>
          <a:p>
            <a:pPr algn="just"/>
            <a:endParaRPr lang="en-US" sz="2200" dirty="0"/>
          </a:p>
          <a:p>
            <a:pPr algn="just"/>
            <a:r>
              <a:rPr lang="en-US" sz="2200" dirty="0" smtClean="0"/>
              <a:t>In KOTs, this leads to </a:t>
            </a:r>
            <a:r>
              <a:rPr lang="en-US" sz="2200" dirty="0" err="1" smtClean="0"/>
              <a:t>dysregulation</a:t>
            </a:r>
            <a:r>
              <a:rPr lang="en-US" sz="2200" dirty="0" smtClean="0"/>
              <a:t> of the </a:t>
            </a:r>
            <a:r>
              <a:rPr lang="en-US" sz="2200" dirty="0" err="1" smtClean="0"/>
              <a:t>oncoproteins</a:t>
            </a:r>
            <a:r>
              <a:rPr lang="en-US" sz="2200" dirty="0" smtClean="0"/>
              <a:t> </a:t>
            </a:r>
            <a:r>
              <a:rPr lang="en-US" sz="2200" dirty="0" err="1" smtClean="0"/>
              <a:t>cyclin</a:t>
            </a:r>
            <a:r>
              <a:rPr lang="en-US" sz="2200" dirty="0" smtClean="0"/>
              <a:t> D1 and p53.</a:t>
            </a:r>
          </a:p>
          <a:p>
            <a:pPr algn="just"/>
            <a:endParaRPr lang="en-US" sz="2200" dirty="0" smtClean="0"/>
          </a:p>
          <a:p>
            <a:pPr algn="just"/>
            <a:r>
              <a:rPr lang="en-US" sz="2200" dirty="0" smtClean="0"/>
              <a:t>LOH in 9q22.3– q31 region has been reported in many epithelial tumors, including OSCC, BCC, Transitional cell carcinoma.</a:t>
            </a:r>
            <a:endParaRPr lang="en-US" sz="2200" dirty="0"/>
          </a:p>
          <a:p>
            <a:pPr algn="just"/>
            <a:endParaRPr lang="en-US" sz="2200" dirty="0" smtClean="0"/>
          </a:p>
        </p:txBody>
      </p:sp>
      <p:sp>
        <p:nvSpPr>
          <p:cNvPr id="4" name="Down Arrow 3"/>
          <p:cNvSpPr/>
          <p:nvPr/>
        </p:nvSpPr>
        <p:spPr>
          <a:xfrm>
            <a:off x="3962400" y="1828800"/>
            <a:ext cx="76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3980793" y="2977055"/>
            <a:ext cx="76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3962400" y="3962400"/>
            <a:ext cx="76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3962400" y="1066800"/>
            <a:ext cx="76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0778078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962900" cy="1154097"/>
          </a:xfrm>
        </p:spPr>
        <p:txBody>
          <a:bodyPr>
            <a:normAutofit fontScale="90000"/>
          </a:bodyPr>
          <a:lstStyle/>
          <a:p>
            <a:pPr algn="just"/>
            <a:r>
              <a:rPr lang="en-IN" sz="2400" dirty="0" smtClean="0">
                <a:solidFill>
                  <a:srgbClr val="FFFF00"/>
                </a:solidFill>
              </a:rPr>
              <a:t>Analysis of the neoplastic nature and biological potential</a:t>
            </a:r>
            <a:br>
              <a:rPr lang="en-IN" sz="2400" dirty="0" smtClean="0">
                <a:solidFill>
                  <a:srgbClr val="FFFF00"/>
                </a:solidFill>
              </a:rPr>
            </a:br>
            <a:r>
              <a:rPr lang="en-IN" sz="2400" dirty="0" smtClean="0">
                <a:solidFill>
                  <a:srgbClr val="FFFF00"/>
                </a:solidFill>
              </a:rPr>
              <a:t>of sporadic and nevoid basal cell carcinoma syndrome associated </a:t>
            </a:r>
            <a:r>
              <a:rPr lang="en-IN" sz="2400" dirty="0" err="1" smtClean="0">
                <a:solidFill>
                  <a:srgbClr val="FFFF00"/>
                </a:solidFill>
              </a:rPr>
              <a:t>keratocystic</a:t>
            </a:r>
            <a:r>
              <a:rPr lang="en-IN" sz="2400" dirty="0" smtClean="0">
                <a:solidFill>
                  <a:srgbClr val="FFFF00"/>
                </a:solidFill>
              </a:rPr>
              <a:t> odontogenic tumour</a:t>
            </a:r>
            <a:endParaRPr lang="en-IN" sz="2400" dirty="0">
              <a:solidFill>
                <a:srgbClr val="FFFF00"/>
              </a:solidFill>
            </a:endParaRPr>
          </a:p>
        </p:txBody>
      </p:sp>
      <p:sp>
        <p:nvSpPr>
          <p:cNvPr id="3" name="Content Placeholder 2"/>
          <p:cNvSpPr>
            <a:spLocks noGrp="1"/>
          </p:cNvSpPr>
          <p:nvPr>
            <p:ph sz="quarter" idx="13"/>
          </p:nvPr>
        </p:nvSpPr>
        <p:spPr>
          <a:xfrm>
            <a:off x="152400" y="2743200"/>
            <a:ext cx="8458200" cy="1524000"/>
          </a:xfrm>
        </p:spPr>
        <p:txBody>
          <a:bodyPr>
            <a:normAutofit/>
          </a:bodyPr>
          <a:lstStyle/>
          <a:p>
            <a:pPr algn="just"/>
            <a:r>
              <a:rPr lang="en-IN" sz="2800" dirty="0" smtClean="0"/>
              <a:t>The results implied that </a:t>
            </a:r>
            <a:r>
              <a:rPr lang="en-IN" sz="2800" dirty="0" err="1" smtClean="0"/>
              <a:t>heparanase</a:t>
            </a:r>
            <a:r>
              <a:rPr lang="en-IN" sz="2800" dirty="0" smtClean="0"/>
              <a:t> expression may be correlated with the neoplastic properties of KCOT, particularly in NBCCS-associated cases.</a:t>
            </a:r>
            <a:endParaRPr lang="en-IN" sz="2800" dirty="0"/>
          </a:p>
        </p:txBody>
      </p:sp>
      <p:sp>
        <p:nvSpPr>
          <p:cNvPr id="4" name="Content Placeholder 3"/>
          <p:cNvSpPr>
            <a:spLocks noGrp="1"/>
          </p:cNvSpPr>
          <p:nvPr>
            <p:ph sz="quarter" idx="14"/>
          </p:nvPr>
        </p:nvSpPr>
        <p:spPr>
          <a:xfrm>
            <a:off x="4876800" y="6167605"/>
            <a:ext cx="4267200" cy="457200"/>
          </a:xfrm>
        </p:spPr>
        <p:txBody>
          <a:bodyPr>
            <a:normAutofit fontScale="85000" lnSpcReduction="10000"/>
          </a:bodyPr>
          <a:lstStyle/>
          <a:p>
            <a:r>
              <a:rPr lang="da-DK" b="1" dirty="0" smtClean="0">
                <a:solidFill>
                  <a:srgbClr val="FFFF00"/>
                </a:solidFill>
              </a:rPr>
              <a:t>J Oral Pathol Med (2007) 36: 550–4</a:t>
            </a:r>
            <a:endParaRPr lang="en-IN" b="1" dirty="0">
              <a:solidFill>
                <a:srgbClr val="FFFF00"/>
              </a:solidFill>
            </a:endParaRPr>
          </a:p>
        </p:txBody>
      </p:sp>
      <p:sp>
        <p:nvSpPr>
          <p:cNvPr id="5" name="Rectangle 4"/>
          <p:cNvSpPr/>
          <p:nvPr/>
        </p:nvSpPr>
        <p:spPr>
          <a:xfrm>
            <a:off x="304800" y="4468595"/>
            <a:ext cx="8458200" cy="1384995"/>
          </a:xfrm>
          <a:prstGeom prst="rect">
            <a:avLst/>
          </a:prstGeom>
        </p:spPr>
        <p:txBody>
          <a:bodyPr wrap="square">
            <a:spAutoFit/>
          </a:bodyPr>
          <a:lstStyle/>
          <a:p>
            <a:pPr algn="just"/>
            <a:r>
              <a:rPr lang="en-IN" sz="2800" dirty="0" smtClean="0"/>
              <a:t>In sporadic KCOT, </a:t>
            </a:r>
            <a:r>
              <a:rPr lang="en-IN" sz="2800" dirty="0" err="1" smtClean="0"/>
              <a:t>heparanase</a:t>
            </a:r>
            <a:r>
              <a:rPr lang="en-IN" sz="2800" dirty="0" smtClean="0"/>
              <a:t> expression was comparatively weak and uneven. However, basal and keratinized cells showed moderate expression.</a:t>
            </a:r>
            <a:endParaRPr lang="en-IN" sz="2800" dirty="0"/>
          </a:p>
        </p:txBody>
      </p:sp>
    </p:spTree>
    <p:extLst>
      <p:ext uri="{BB962C8B-B14F-4D97-AF65-F5344CB8AC3E}">
        <p14:creationId xmlns="" xmlns:p14="http://schemas.microsoft.com/office/powerpoint/2010/main" val="73434611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p:cNvPicPr>
            <a:picLocks noGrp="1" noChangeAspect="1" noChangeArrowheads="1"/>
          </p:cNvPicPr>
          <p:nvPr>
            <p:ph sz="quarter" idx="13"/>
          </p:nvPr>
        </p:nvPicPr>
        <p:blipFill>
          <a:blip r:embed="rId2"/>
          <a:srcRect b="51318"/>
          <a:stretch>
            <a:fillRect/>
          </a:stretch>
        </p:blipFill>
        <p:spPr bwMode="auto">
          <a:xfrm>
            <a:off x="609600" y="304800"/>
            <a:ext cx="8077201"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3"/>
          <p:cNvSpPr>
            <a:spLocks noGrp="1"/>
          </p:cNvSpPr>
          <p:nvPr>
            <p:ph sz="quarter" idx="14"/>
          </p:nvPr>
        </p:nvSpPr>
        <p:spPr>
          <a:xfrm>
            <a:off x="762000" y="3352800"/>
            <a:ext cx="8153400" cy="2392363"/>
          </a:xfrm>
        </p:spPr>
        <p:txBody>
          <a:bodyPr/>
          <a:lstStyle/>
          <a:p>
            <a:pPr>
              <a:buNone/>
            </a:pPr>
            <a:r>
              <a:rPr lang="en-US" dirty="0" smtClean="0"/>
              <a:t>           Sporadic                                       NBCCS</a:t>
            </a:r>
            <a:endParaRPr lang="en-IN" dirty="0"/>
          </a:p>
        </p:txBody>
      </p:sp>
      <p:sp>
        <p:nvSpPr>
          <p:cNvPr id="6" name="Rectangle 5"/>
          <p:cNvSpPr/>
          <p:nvPr/>
        </p:nvSpPr>
        <p:spPr>
          <a:xfrm>
            <a:off x="457200" y="5486400"/>
            <a:ext cx="8458200" cy="1200329"/>
          </a:xfrm>
          <a:prstGeom prst="rect">
            <a:avLst/>
          </a:prstGeom>
        </p:spPr>
        <p:txBody>
          <a:bodyPr wrap="square">
            <a:spAutoFit/>
          </a:bodyPr>
          <a:lstStyle/>
          <a:p>
            <a:pPr algn="just"/>
            <a:r>
              <a:rPr lang="en-IN" sz="2400" dirty="0" err="1" smtClean="0"/>
              <a:t>Keratocystic</a:t>
            </a:r>
            <a:r>
              <a:rPr lang="en-IN" sz="2400" dirty="0" smtClean="0"/>
              <a:t> </a:t>
            </a:r>
            <a:r>
              <a:rPr lang="en-IN" sz="2400" dirty="0" err="1" smtClean="0"/>
              <a:t>odontogenic</a:t>
            </a:r>
            <a:r>
              <a:rPr lang="en-IN" sz="2400" dirty="0" smtClean="0"/>
              <a:t> </a:t>
            </a:r>
            <a:r>
              <a:rPr lang="en-IN" sz="2400" dirty="0" err="1" smtClean="0"/>
              <a:t>tumor</a:t>
            </a:r>
            <a:r>
              <a:rPr lang="en-IN" sz="2400" dirty="0" smtClean="0"/>
              <a:t>, previously known as odontogenic </a:t>
            </a:r>
            <a:r>
              <a:rPr lang="en-IN" sz="2400" dirty="0" err="1" smtClean="0"/>
              <a:t>keratocyst</a:t>
            </a:r>
            <a:r>
              <a:rPr lang="en-IN" sz="2400" dirty="0" smtClean="0"/>
              <a:t>, is a benign cystic lesion, but it often shows locally destructive behaviour and high recurrence rate</a:t>
            </a:r>
            <a:endParaRPr lang="en-IN" sz="2400" dirty="0"/>
          </a:p>
        </p:txBody>
      </p:sp>
      <p:sp>
        <p:nvSpPr>
          <p:cNvPr id="7" name="Rectangle 6"/>
          <p:cNvSpPr/>
          <p:nvPr/>
        </p:nvSpPr>
        <p:spPr>
          <a:xfrm>
            <a:off x="457200" y="3962400"/>
            <a:ext cx="8305800" cy="1015663"/>
          </a:xfrm>
          <a:prstGeom prst="rect">
            <a:avLst/>
          </a:prstGeom>
        </p:spPr>
        <p:txBody>
          <a:bodyPr wrap="square">
            <a:spAutoFit/>
          </a:bodyPr>
          <a:lstStyle/>
          <a:p>
            <a:pPr algn="ctr"/>
            <a:r>
              <a:rPr lang="en-IN" sz="2000" dirty="0" smtClean="0"/>
              <a:t>It is known that </a:t>
            </a:r>
            <a:r>
              <a:rPr lang="en-IN" sz="2000" dirty="0" err="1" smtClean="0"/>
              <a:t>heparanase</a:t>
            </a:r>
            <a:r>
              <a:rPr lang="en-IN" sz="2000" dirty="0" smtClean="0"/>
              <a:t> is rare in the normal tissue and often increases in </a:t>
            </a:r>
            <a:r>
              <a:rPr lang="en-IN" sz="2000" dirty="0" err="1" smtClean="0"/>
              <a:t>tumors</a:t>
            </a:r>
            <a:r>
              <a:rPr lang="en-IN" sz="2000" dirty="0" smtClean="0"/>
              <a:t> and promotes </a:t>
            </a:r>
            <a:r>
              <a:rPr lang="en-IN" sz="2000" dirty="0" err="1" smtClean="0"/>
              <a:t>tumor</a:t>
            </a:r>
            <a:r>
              <a:rPr lang="en-IN" sz="2000" dirty="0" smtClean="0"/>
              <a:t> invasion, angiogenesis and metastasis</a:t>
            </a:r>
            <a:endParaRPr lang="en-IN" sz="2000" dirty="0"/>
          </a:p>
        </p:txBody>
      </p:sp>
    </p:spTree>
    <p:extLst>
      <p:ext uri="{BB962C8B-B14F-4D97-AF65-F5344CB8AC3E}">
        <p14:creationId xmlns="" xmlns:p14="http://schemas.microsoft.com/office/powerpoint/2010/main" val="153330847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3400" y="762000"/>
            <a:ext cx="8001000" cy="5105400"/>
          </a:xfrm>
        </p:spPr>
        <p:txBody>
          <a:bodyPr>
            <a:normAutofit/>
          </a:bodyPr>
          <a:lstStyle/>
          <a:p>
            <a:pPr algn="just">
              <a:defRPr/>
            </a:pPr>
            <a:r>
              <a:rPr lang="en-US" sz="2800" dirty="0" smtClean="0">
                <a:latin typeface="+mj-lt"/>
              </a:rPr>
              <a:t>OKC’s are </a:t>
            </a:r>
            <a:r>
              <a:rPr lang="en-US" sz="2800" b="1" i="1" dirty="0" smtClean="0">
                <a:solidFill>
                  <a:srgbClr val="FF0000"/>
                </a:solidFill>
                <a:latin typeface="+mj-lt"/>
              </a:rPr>
              <a:t>first sign </a:t>
            </a:r>
            <a:r>
              <a:rPr lang="en-US" sz="2800" dirty="0" smtClean="0">
                <a:latin typeface="+mj-lt"/>
              </a:rPr>
              <a:t>of NBCCS. </a:t>
            </a:r>
          </a:p>
          <a:p>
            <a:pPr algn="just">
              <a:defRPr/>
            </a:pPr>
            <a:endParaRPr lang="en-US" sz="2800" dirty="0" smtClean="0">
              <a:latin typeface="+mj-lt"/>
            </a:endParaRPr>
          </a:p>
          <a:p>
            <a:pPr algn="just">
              <a:defRPr/>
            </a:pPr>
            <a:r>
              <a:rPr lang="en-US" sz="2800" dirty="0" smtClean="0">
                <a:latin typeface="+mj-lt"/>
              </a:rPr>
              <a:t>Have appeared in early 2</a:t>
            </a:r>
            <a:r>
              <a:rPr lang="en-US" sz="2800" baseline="30000" dirty="0" smtClean="0">
                <a:latin typeface="+mj-lt"/>
              </a:rPr>
              <a:t>nd</a:t>
            </a:r>
            <a:r>
              <a:rPr lang="en-US" sz="2800" dirty="0" smtClean="0">
                <a:latin typeface="+mj-lt"/>
              </a:rPr>
              <a:t> decade. This suggest OKC arise earlier in patients with NBCCS than without NBCCS.</a:t>
            </a:r>
          </a:p>
          <a:p>
            <a:pPr algn="just">
              <a:defRPr/>
            </a:pPr>
            <a:endParaRPr lang="en-US" sz="2800" dirty="0" smtClean="0">
              <a:latin typeface="+mj-lt"/>
            </a:endParaRPr>
          </a:p>
          <a:p>
            <a:pPr algn="just">
              <a:defRPr/>
            </a:pPr>
            <a:r>
              <a:rPr lang="en-US" sz="2800" dirty="0" smtClean="0">
                <a:latin typeface="+mj-lt"/>
              </a:rPr>
              <a:t>The appearance of 2 or more recurrent OKC’s or appearance of OKC in young patient should lead dental practitioner to suspect that patient has NBCCS</a:t>
            </a:r>
          </a:p>
        </p:txBody>
      </p:sp>
    </p:spTree>
    <p:extLst>
      <p:ext uri="{BB962C8B-B14F-4D97-AF65-F5344CB8AC3E}">
        <p14:creationId xmlns="" xmlns:p14="http://schemas.microsoft.com/office/powerpoint/2010/main" val="8315076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2128445309"/>
              </p:ext>
            </p:extLst>
          </p:nvPr>
        </p:nvGraphicFramePr>
        <p:xfrm>
          <a:off x="152400" y="152400"/>
          <a:ext cx="8763000" cy="6553201"/>
        </p:xfrm>
        <a:graphic>
          <a:graphicData uri="http://schemas.openxmlformats.org/drawingml/2006/table">
            <a:tbl>
              <a:tblPr firstRow="1" bandRow="1">
                <a:tableStyleId>{5C22544A-7EE6-4342-B048-85BDC9FD1C3A}</a:tableStyleId>
              </a:tblPr>
              <a:tblGrid>
                <a:gridCol w="2921000"/>
                <a:gridCol w="2921000"/>
                <a:gridCol w="2921000"/>
              </a:tblGrid>
              <a:tr h="458253">
                <a:tc>
                  <a:txBody>
                    <a:bodyPr/>
                    <a:lstStyle/>
                    <a:p>
                      <a:r>
                        <a:rPr lang="en-US" dirty="0" smtClean="0"/>
                        <a:t>Property</a:t>
                      </a:r>
                      <a:endParaRPr lang="en-US" dirty="0"/>
                    </a:p>
                  </a:txBody>
                  <a:tcPr/>
                </a:tc>
                <a:tc>
                  <a:txBody>
                    <a:bodyPr/>
                    <a:lstStyle/>
                    <a:p>
                      <a:r>
                        <a:rPr lang="en-US" dirty="0" smtClean="0"/>
                        <a:t>OKC with syndrome</a:t>
                      </a:r>
                      <a:endParaRPr lang="en-US" dirty="0"/>
                    </a:p>
                  </a:txBody>
                  <a:tcPr/>
                </a:tc>
                <a:tc>
                  <a:txBody>
                    <a:bodyPr/>
                    <a:lstStyle/>
                    <a:p>
                      <a:r>
                        <a:rPr lang="en-US" dirty="0" smtClean="0"/>
                        <a:t>OKC without syndrome</a:t>
                      </a:r>
                      <a:endParaRPr lang="en-US" dirty="0"/>
                    </a:p>
                  </a:txBody>
                  <a:tcPr/>
                </a:tc>
              </a:tr>
              <a:tr h="1129940">
                <a:tc>
                  <a:txBody>
                    <a:bodyPr/>
                    <a:lstStyle/>
                    <a:p>
                      <a:r>
                        <a:rPr lang="en-US" dirty="0" smtClean="0"/>
                        <a:t>Age of occurrence</a:t>
                      </a:r>
                      <a:endParaRPr lang="en-US" dirty="0"/>
                    </a:p>
                  </a:txBody>
                  <a:tcPr/>
                </a:tc>
                <a:tc>
                  <a:txBody>
                    <a:bodyPr/>
                    <a:lstStyle/>
                    <a:p>
                      <a:r>
                        <a:rPr lang="en-US" dirty="0" smtClean="0"/>
                        <a:t>Single peak at 10-30 years.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Bimodal- 15-45 years</a:t>
                      </a:r>
                      <a:r>
                        <a:rPr lang="en-US" baseline="0" dirty="0" smtClean="0"/>
                        <a:t> &amp; 55-65 years</a:t>
                      </a:r>
                      <a:endParaRPr lang="en-US" dirty="0" smtClean="0"/>
                    </a:p>
                    <a:p>
                      <a:endParaRPr lang="en-US" dirty="0"/>
                    </a:p>
                  </a:txBody>
                  <a:tcPr/>
                </a:tc>
              </a:tr>
              <a:tr h="458253">
                <a:tc>
                  <a:txBody>
                    <a:bodyPr/>
                    <a:lstStyle/>
                    <a:p>
                      <a:r>
                        <a:rPr lang="en-US" dirty="0" smtClean="0"/>
                        <a:t>Gender distribution</a:t>
                      </a:r>
                      <a:endParaRPr lang="en-US" dirty="0"/>
                    </a:p>
                  </a:txBody>
                  <a:tcPr/>
                </a:tc>
                <a:tc>
                  <a:txBody>
                    <a:bodyPr/>
                    <a:lstStyle/>
                    <a:p>
                      <a:r>
                        <a:rPr lang="en-US" dirty="0" smtClean="0"/>
                        <a:t>Females&gt; males (17:1)</a:t>
                      </a:r>
                      <a:endParaRPr lang="en-US" dirty="0"/>
                    </a:p>
                  </a:txBody>
                  <a:tcPr/>
                </a:tc>
                <a:tc>
                  <a:txBody>
                    <a:bodyPr/>
                    <a:lstStyle/>
                    <a:p>
                      <a:r>
                        <a:rPr lang="en-US" dirty="0" smtClean="0"/>
                        <a:t>Males&gt; females (1.7:1)</a:t>
                      </a:r>
                      <a:endParaRPr lang="en-US" dirty="0"/>
                    </a:p>
                  </a:txBody>
                  <a:tcPr/>
                </a:tc>
              </a:tr>
              <a:tr h="458253">
                <a:tc>
                  <a:txBody>
                    <a:bodyPr/>
                    <a:lstStyle/>
                    <a:p>
                      <a:r>
                        <a:rPr lang="en-US" dirty="0" smtClean="0"/>
                        <a:t>Site</a:t>
                      </a:r>
                      <a:endParaRPr lang="en-US" dirty="0"/>
                    </a:p>
                  </a:txBody>
                  <a:tcPr/>
                </a:tc>
                <a:tc>
                  <a:txBody>
                    <a:bodyPr/>
                    <a:lstStyle/>
                    <a:p>
                      <a:r>
                        <a:rPr lang="en-US" dirty="0" smtClean="0"/>
                        <a:t>Maxilla </a:t>
                      </a:r>
                      <a:endParaRPr lang="en-US" dirty="0"/>
                    </a:p>
                  </a:txBody>
                  <a:tcPr/>
                </a:tc>
                <a:tc>
                  <a:txBody>
                    <a:bodyPr/>
                    <a:lstStyle/>
                    <a:p>
                      <a:r>
                        <a:rPr lang="en-US" dirty="0" smtClean="0"/>
                        <a:t>Mandible-</a:t>
                      </a:r>
                      <a:r>
                        <a:rPr lang="en-US" dirty="0" err="1" smtClean="0"/>
                        <a:t>ramus</a:t>
                      </a:r>
                      <a:r>
                        <a:rPr lang="en-US" dirty="0" smtClean="0"/>
                        <a:t> area</a:t>
                      </a:r>
                      <a:endParaRPr lang="en-US" dirty="0"/>
                    </a:p>
                  </a:txBody>
                  <a:tcPr/>
                </a:tc>
              </a:tr>
              <a:tr h="458253">
                <a:tc>
                  <a:txBody>
                    <a:bodyPr/>
                    <a:lstStyle/>
                    <a:p>
                      <a:r>
                        <a:rPr lang="en-US" dirty="0" smtClean="0"/>
                        <a:t>Recurrence</a:t>
                      </a:r>
                      <a:endParaRPr lang="en-US" dirty="0"/>
                    </a:p>
                  </a:txBody>
                  <a:tcPr/>
                </a:tc>
                <a:tc>
                  <a:txBody>
                    <a:bodyPr/>
                    <a:lstStyle/>
                    <a:p>
                      <a:r>
                        <a:rPr lang="en-US" dirty="0" smtClean="0"/>
                        <a:t>More</a:t>
                      </a:r>
                      <a:endParaRPr lang="en-US" dirty="0"/>
                    </a:p>
                  </a:txBody>
                  <a:tcPr/>
                </a:tc>
                <a:tc>
                  <a:txBody>
                    <a:bodyPr/>
                    <a:lstStyle/>
                    <a:p>
                      <a:r>
                        <a:rPr lang="en-US" dirty="0" smtClean="0"/>
                        <a:t>Less </a:t>
                      </a:r>
                      <a:endParaRPr lang="en-US" dirty="0"/>
                    </a:p>
                  </a:txBody>
                  <a:tcPr/>
                </a:tc>
              </a:tr>
              <a:tr h="458253">
                <a:tc>
                  <a:txBody>
                    <a:bodyPr/>
                    <a:lstStyle/>
                    <a:p>
                      <a:r>
                        <a:rPr lang="en-US" dirty="0" smtClean="0"/>
                        <a:t>Index of activity</a:t>
                      </a:r>
                      <a:endParaRPr lang="en-US" dirty="0"/>
                    </a:p>
                  </a:txBody>
                  <a:tcPr/>
                </a:tc>
                <a:tc>
                  <a:txBody>
                    <a:bodyPr/>
                    <a:lstStyle/>
                    <a:p>
                      <a:r>
                        <a:rPr lang="en-US" dirty="0" smtClean="0"/>
                        <a:t>Higher</a:t>
                      </a:r>
                      <a:endParaRPr lang="en-US" dirty="0"/>
                    </a:p>
                  </a:txBody>
                  <a:tcPr/>
                </a:tc>
                <a:tc>
                  <a:txBody>
                    <a:bodyPr/>
                    <a:lstStyle/>
                    <a:p>
                      <a:r>
                        <a:rPr lang="en-US" dirty="0" smtClean="0"/>
                        <a:t>Lower</a:t>
                      </a:r>
                      <a:endParaRPr lang="en-US" dirty="0"/>
                    </a:p>
                  </a:txBody>
                  <a:tcPr/>
                </a:tc>
              </a:tr>
              <a:tr h="458253">
                <a:tc>
                  <a:txBody>
                    <a:bodyPr/>
                    <a:lstStyle/>
                    <a:p>
                      <a:r>
                        <a:rPr lang="en-US" dirty="0" smtClean="0"/>
                        <a:t>Satellite cysts</a:t>
                      </a:r>
                      <a:endParaRPr lang="en-US" dirty="0"/>
                    </a:p>
                  </a:txBody>
                  <a:tcPr/>
                </a:tc>
                <a:tc>
                  <a:txBody>
                    <a:bodyPr/>
                    <a:lstStyle/>
                    <a:p>
                      <a:r>
                        <a:rPr lang="en-US" dirty="0" smtClean="0"/>
                        <a:t>Common</a:t>
                      </a:r>
                      <a:endParaRPr lang="en-US" dirty="0"/>
                    </a:p>
                  </a:txBody>
                  <a:tcPr/>
                </a:tc>
                <a:tc>
                  <a:txBody>
                    <a:bodyPr/>
                    <a:lstStyle/>
                    <a:p>
                      <a:r>
                        <a:rPr lang="en-US" dirty="0" smtClean="0"/>
                        <a:t>uncommon</a:t>
                      </a:r>
                      <a:endParaRPr lang="en-US" dirty="0"/>
                    </a:p>
                  </a:txBody>
                  <a:tcPr/>
                </a:tc>
              </a:tr>
              <a:tr h="790959">
                <a:tc>
                  <a:txBody>
                    <a:bodyPr/>
                    <a:lstStyle/>
                    <a:p>
                      <a:r>
                        <a:rPr lang="en-US" dirty="0" smtClean="0"/>
                        <a:t>Ki67</a:t>
                      </a:r>
                      <a:endParaRPr lang="en-US" dirty="0"/>
                    </a:p>
                  </a:txBody>
                  <a:tcPr/>
                </a:tc>
                <a:tc>
                  <a:txBody>
                    <a:bodyPr/>
                    <a:lstStyle/>
                    <a:p>
                      <a:r>
                        <a:rPr lang="en-US" dirty="0" smtClean="0"/>
                        <a:t>Greater (hence more proliferative)</a:t>
                      </a:r>
                      <a:endParaRPr lang="en-US" dirty="0"/>
                    </a:p>
                  </a:txBody>
                  <a:tcPr/>
                </a:tc>
                <a:tc>
                  <a:txBody>
                    <a:bodyPr/>
                    <a:lstStyle/>
                    <a:p>
                      <a:r>
                        <a:rPr lang="en-US" dirty="0" smtClean="0"/>
                        <a:t>lesser</a:t>
                      </a:r>
                      <a:endParaRPr lang="en-US" dirty="0"/>
                    </a:p>
                  </a:txBody>
                  <a:tcPr/>
                </a:tc>
              </a:tr>
              <a:tr h="1882784">
                <a:tc>
                  <a:txBody>
                    <a:bodyPr/>
                    <a:lstStyle/>
                    <a:p>
                      <a:r>
                        <a:rPr lang="en-US" dirty="0" smtClean="0"/>
                        <a:t>Pathogenesis</a:t>
                      </a:r>
                      <a:endParaRPr lang="en-US" dirty="0"/>
                    </a:p>
                  </a:txBody>
                  <a:tcPr/>
                </a:tc>
                <a:tc>
                  <a:txBody>
                    <a:bodyPr/>
                    <a:lstStyle/>
                    <a:p>
                      <a:r>
                        <a:rPr lang="en-US" dirty="0" smtClean="0"/>
                        <a:t>Mutation</a:t>
                      </a:r>
                      <a:r>
                        <a:rPr lang="en-US" baseline="0" dirty="0" smtClean="0"/>
                        <a:t> is already present in the germ line &amp; only single mutational event is required in somatic cells to cause homozygous inactivation</a:t>
                      </a:r>
                      <a:endParaRPr lang="en-US" dirty="0"/>
                    </a:p>
                  </a:txBody>
                  <a:tcPr/>
                </a:tc>
                <a:tc>
                  <a:txBody>
                    <a:bodyPr/>
                    <a:lstStyle/>
                    <a:p>
                      <a:r>
                        <a:rPr lang="en-US" dirty="0" smtClean="0"/>
                        <a:t>Two independent mutational events are required in somatic cells.</a:t>
                      </a:r>
                      <a:endParaRPr lang="en-US" dirty="0"/>
                    </a:p>
                  </a:txBody>
                  <a:tcPr/>
                </a:tc>
              </a:tr>
            </a:tbl>
          </a:graphicData>
        </a:graphic>
      </p:graphicFrame>
    </p:spTree>
    <p:extLst>
      <p:ext uri="{BB962C8B-B14F-4D97-AF65-F5344CB8AC3E}">
        <p14:creationId xmlns="" xmlns:p14="http://schemas.microsoft.com/office/powerpoint/2010/main" val="3916367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534400" cy="1154097"/>
          </a:xfrm>
        </p:spPr>
        <p:txBody>
          <a:bodyPr>
            <a:normAutofit fontScale="90000"/>
          </a:bodyPr>
          <a:lstStyle/>
          <a:p>
            <a:pPr algn="ctr"/>
            <a:r>
              <a:rPr lang="en-US" dirty="0"/>
              <a:t>R</a:t>
            </a:r>
            <a:r>
              <a:rPr lang="en-US" dirty="0" smtClean="0"/>
              <a:t>eclassification of OKC to tumor : </a:t>
            </a:r>
            <a:r>
              <a:rPr lang="en-US" u="sng" dirty="0" smtClean="0"/>
              <a:t>Keratinizing Cystic </a:t>
            </a:r>
            <a:r>
              <a:rPr lang="en-US" u="sng" dirty="0" err="1" smtClean="0"/>
              <a:t>Odontogenic</a:t>
            </a:r>
            <a:r>
              <a:rPr lang="en-US" u="sng" dirty="0" smtClean="0"/>
              <a:t> Tumor</a:t>
            </a:r>
            <a:endParaRPr lang="en-US" u="sng" dirty="0"/>
          </a:p>
        </p:txBody>
      </p:sp>
      <p:sp>
        <p:nvSpPr>
          <p:cNvPr id="3" name="Content Placeholder 2"/>
          <p:cNvSpPr>
            <a:spLocks noGrp="1"/>
          </p:cNvSpPr>
          <p:nvPr>
            <p:ph idx="1"/>
          </p:nvPr>
        </p:nvSpPr>
        <p:spPr>
          <a:xfrm>
            <a:off x="304800" y="1905000"/>
            <a:ext cx="7924800" cy="4648199"/>
          </a:xfrm>
        </p:spPr>
        <p:txBody>
          <a:bodyPr>
            <a:noAutofit/>
          </a:bodyPr>
          <a:lstStyle/>
          <a:p>
            <a:pPr algn="just"/>
            <a:r>
              <a:rPr lang="en-US" sz="2400" dirty="0" smtClean="0"/>
              <a:t>In 1967 Toller suggested that OKC may best be regarded as benign </a:t>
            </a:r>
            <a:r>
              <a:rPr lang="en-US" sz="2400" dirty="0" err="1" smtClean="0"/>
              <a:t>neoplsm</a:t>
            </a:r>
            <a:r>
              <a:rPr lang="en-US" sz="2400" dirty="0" smtClean="0"/>
              <a:t> rather </a:t>
            </a:r>
            <a:r>
              <a:rPr lang="en-US" sz="2400" dirty="0"/>
              <a:t>t</a:t>
            </a:r>
            <a:r>
              <a:rPr lang="en-US" sz="2400" dirty="0" smtClean="0"/>
              <a:t>han cyst based on its clinical </a:t>
            </a:r>
            <a:r>
              <a:rPr lang="en-US" sz="2400" dirty="0" err="1" smtClean="0"/>
              <a:t>behaviour</a:t>
            </a:r>
            <a:r>
              <a:rPr lang="en-US" sz="2400" dirty="0" smtClean="0"/>
              <a:t>.</a:t>
            </a:r>
          </a:p>
          <a:p>
            <a:pPr algn="just"/>
            <a:endParaRPr lang="en-US" sz="2400" dirty="0"/>
          </a:p>
          <a:p>
            <a:pPr marL="502920" indent="-457200" algn="just">
              <a:buFont typeface="+mj-lt"/>
              <a:buAutoNum type="arabicPeriod"/>
            </a:pPr>
            <a:r>
              <a:rPr lang="en-US" sz="2400" dirty="0" smtClean="0">
                <a:solidFill>
                  <a:srgbClr val="FFFF00"/>
                </a:solidFill>
              </a:rPr>
              <a:t>Behavior</a:t>
            </a:r>
            <a:r>
              <a:rPr lang="en-US" sz="2400" dirty="0" smtClean="0"/>
              <a:t>: KOT is locally destructive and recurrence rate is high.</a:t>
            </a:r>
          </a:p>
          <a:p>
            <a:pPr marL="502920" indent="-457200" algn="just">
              <a:buFont typeface="+mj-lt"/>
              <a:buAutoNum type="arabicPeriod"/>
            </a:pPr>
            <a:endParaRPr lang="en-US" sz="2400" dirty="0"/>
          </a:p>
          <a:p>
            <a:pPr marL="502920" indent="-457200" algn="just">
              <a:buFont typeface="+mj-lt"/>
              <a:buAutoNum type="arabicPeriod"/>
            </a:pPr>
            <a:r>
              <a:rPr lang="en-US" sz="2400" dirty="0" smtClean="0">
                <a:solidFill>
                  <a:srgbClr val="FFFF00"/>
                </a:solidFill>
              </a:rPr>
              <a:t>Histopathology</a:t>
            </a:r>
            <a:r>
              <a:rPr lang="en-US" sz="2400" dirty="0" smtClean="0"/>
              <a:t>:  proliferation and budding of basal layer in to the connective tissue</a:t>
            </a:r>
          </a:p>
          <a:p>
            <a:pPr marL="502920" indent="-457200" algn="just">
              <a:buFont typeface="+mj-lt"/>
              <a:buAutoNum type="arabicPeriod"/>
            </a:pPr>
            <a:endParaRPr lang="en-US" sz="2400" dirty="0"/>
          </a:p>
          <a:p>
            <a:pPr marL="502920" indent="-457200" algn="just">
              <a:buFont typeface="+mj-lt"/>
              <a:buAutoNum type="arabicPeriod"/>
            </a:pPr>
            <a:r>
              <a:rPr lang="en-US" sz="2400" dirty="0" smtClean="0">
                <a:solidFill>
                  <a:srgbClr val="FFFF00"/>
                </a:solidFill>
              </a:rPr>
              <a:t>Genetics</a:t>
            </a:r>
            <a:r>
              <a:rPr lang="en-US" sz="2400" dirty="0" smtClean="0"/>
              <a:t>: PTCH gene involvement </a:t>
            </a:r>
            <a:endParaRPr lang="en-US" sz="2400" dirty="0"/>
          </a:p>
        </p:txBody>
      </p:sp>
    </p:spTree>
    <p:extLst>
      <p:ext uri="{BB962C8B-B14F-4D97-AF65-F5344CB8AC3E}">
        <p14:creationId xmlns="" xmlns:p14="http://schemas.microsoft.com/office/powerpoint/2010/main" val="33970837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152400" y="304800"/>
            <a:ext cx="6234112" cy="1154097"/>
          </a:xfrm>
        </p:spPr>
        <p:txBody>
          <a:bodyPr>
            <a:normAutofit fontScale="90000"/>
          </a:bodyPr>
          <a:lstStyle/>
          <a:p>
            <a:r>
              <a:rPr lang="en-US" b="1" dirty="0" smtClean="0">
                <a:solidFill>
                  <a:srgbClr val="FF0000"/>
                </a:solidFill>
              </a:rPr>
              <a:t>GINGIVAL CYST OF INFANTS</a:t>
            </a:r>
          </a:p>
        </p:txBody>
      </p:sp>
      <p:sp>
        <p:nvSpPr>
          <p:cNvPr id="95235" name="Content Placeholder 2"/>
          <p:cNvSpPr>
            <a:spLocks noGrp="1"/>
          </p:cNvSpPr>
          <p:nvPr>
            <p:ph sz="quarter" idx="13"/>
          </p:nvPr>
        </p:nvSpPr>
        <p:spPr>
          <a:xfrm>
            <a:off x="228600" y="1905000"/>
            <a:ext cx="4495800" cy="4495800"/>
          </a:xfrm>
        </p:spPr>
        <p:txBody>
          <a:bodyPr>
            <a:normAutofit/>
          </a:bodyPr>
          <a:lstStyle/>
          <a:p>
            <a:pPr algn="just"/>
            <a:r>
              <a:rPr lang="en-US" sz="2600" dirty="0" smtClean="0"/>
              <a:t>Multiple or solitary, superficial raised nodules on the edentulous ridges of infants </a:t>
            </a:r>
          </a:p>
          <a:p>
            <a:pPr algn="just"/>
            <a:endParaRPr lang="en-US" sz="2600" dirty="0" smtClean="0"/>
          </a:p>
          <a:p>
            <a:pPr algn="just"/>
            <a:r>
              <a:rPr lang="en-US" sz="2600" dirty="0" smtClean="0"/>
              <a:t>Derived from rests of dental lamina</a:t>
            </a:r>
          </a:p>
          <a:p>
            <a:pPr algn="just"/>
            <a:endParaRPr lang="en-US" sz="2600" dirty="0"/>
          </a:p>
          <a:p>
            <a:pPr algn="just"/>
            <a:r>
              <a:rPr lang="en-US" sz="2600" dirty="0"/>
              <a:t>Asymptomatic and produce no discomfort to the infants</a:t>
            </a:r>
          </a:p>
          <a:p>
            <a:pPr algn="just"/>
            <a:endParaRPr lang="en-US" sz="2600" dirty="0" smtClean="0"/>
          </a:p>
        </p:txBody>
      </p:sp>
      <p:pic>
        <p:nvPicPr>
          <p:cNvPr id="94213" name="Picture 5"/>
          <p:cNvPicPr>
            <a:picLocks noGrp="1" noChangeAspect="1" noChangeArrowheads="1"/>
          </p:cNvPicPr>
          <p:nvPr>
            <p:ph sz="quarter" idx="14"/>
          </p:nvPr>
        </p:nvPicPr>
        <p:blipFill>
          <a:blip r:embed="rId3"/>
          <a:stretch>
            <a:fillRect/>
          </a:stretch>
        </p:blipFill>
        <p:spPr>
          <a:xfrm>
            <a:off x="4953000" y="304800"/>
            <a:ext cx="4038600" cy="3048000"/>
          </a:xfrm>
          <a:ln w="38100" cap="sq">
            <a:solidFill>
              <a:schemeClr val="tx1"/>
            </a:solidFill>
          </a:ln>
          <a:effectLst>
            <a:outerShdw blurRad="50800" dist="38100" dir="2700000" algn="tl" rotWithShape="0">
              <a:srgbClr val="000000">
                <a:alpha val="43000"/>
              </a:srgbClr>
            </a:outerShdw>
          </a:effectLst>
        </p:spPr>
      </p:pic>
      <p:pic>
        <p:nvPicPr>
          <p:cNvPr id="5" name="Picture 2" descr="113bi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953001" y="3581400"/>
            <a:ext cx="4038600" cy="3124200"/>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944954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Content Placeholder 2"/>
          <p:cNvSpPr>
            <a:spLocks noGrp="1"/>
          </p:cNvSpPr>
          <p:nvPr>
            <p:ph idx="1"/>
          </p:nvPr>
        </p:nvSpPr>
        <p:spPr>
          <a:xfrm>
            <a:off x="31531" y="152400"/>
            <a:ext cx="8610600" cy="4495800"/>
          </a:xfrm>
        </p:spPr>
        <p:txBody>
          <a:bodyPr>
            <a:normAutofit/>
          </a:bodyPr>
          <a:lstStyle/>
          <a:p>
            <a:r>
              <a:rPr lang="en-US" sz="2600" dirty="0" smtClean="0"/>
              <a:t>Bohn’s nodules and Epstein’s pearls are two similar lesions</a:t>
            </a:r>
          </a:p>
          <a:p>
            <a:endParaRPr lang="en-US" sz="2600" dirty="0" smtClean="0"/>
          </a:p>
          <a:p>
            <a:pPr algn="just"/>
            <a:r>
              <a:rPr lang="en-US" sz="2600" dirty="0" smtClean="0">
                <a:solidFill>
                  <a:srgbClr val="FF0000"/>
                </a:solidFill>
              </a:rPr>
              <a:t>Epstein’s pearls </a:t>
            </a:r>
            <a:r>
              <a:rPr lang="en-US" sz="2600" dirty="0" smtClean="0"/>
              <a:t>are cystic keratin filled nodules found along the mid-palatine raphe, probably derived from entrapped epithelial remnants along the line of fusion.</a:t>
            </a:r>
          </a:p>
          <a:p>
            <a:endParaRPr lang="en-US" sz="2600" dirty="0" smtClean="0"/>
          </a:p>
          <a:p>
            <a:pPr algn="just"/>
            <a:r>
              <a:rPr lang="en-US" sz="2600" dirty="0" smtClean="0">
                <a:solidFill>
                  <a:srgbClr val="FF0000"/>
                </a:solidFill>
              </a:rPr>
              <a:t>Bohn’s nodules </a:t>
            </a:r>
            <a:r>
              <a:rPr lang="en-US" sz="2600" dirty="0" smtClean="0"/>
              <a:t>are keratin filled cysts scattered over the palate and apparently derived from palatal salivary gland structures.</a:t>
            </a:r>
          </a:p>
          <a:p>
            <a:endParaRPr lang="en-US" sz="2600" dirty="0" smtClean="0"/>
          </a:p>
        </p:txBody>
      </p:sp>
      <p:pic>
        <p:nvPicPr>
          <p:cNvPr id="5122" name="Picture 2" descr="C:\Users\Mrinal\Desktop\articals\desmoglin\bohn.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715001" y="4190999"/>
            <a:ext cx="3124200" cy="256336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464219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09600" y="152400"/>
            <a:ext cx="7315200" cy="1154097"/>
          </a:xfrm>
        </p:spPr>
        <p:txBody>
          <a:bodyPr>
            <a:normAutofit fontScale="90000"/>
          </a:bodyPr>
          <a:lstStyle/>
          <a:p>
            <a:pPr algn="ctr"/>
            <a:r>
              <a:rPr lang="en-US" b="1" dirty="0" smtClean="0">
                <a:solidFill>
                  <a:srgbClr val="FF0000"/>
                </a:solidFill>
              </a:rPr>
              <a:t>CLASSIFICATION BY TISSUE OF ORIGIN</a:t>
            </a:r>
          </a:p>
        </p:txBody>
      </p:sp>
      <p:graphicFrame>
        <p:nvGraphicFramePr>
          <p:cNvPr id="5" name="Content Placeholder 4"/>
          <p:cNvGraphicFramePr>
            <a:graphicFrameLocks noGrp="1"/>
          </p:cNvGraphicFramePr>
          <p:nvPr>
            <p:ph sz="quarter" idx="13"/>
            <p:extLst>
              <p:ext uri="{D42A27DB-BD31-4B8C-83A1-F6EECF244321}">
                <p14:modId xmlns="" xmlns:p14="http://schemas.microsoft.com/office/powerpoint/2010/main" val="633646329"/>
              </p:ext>
            </p:extLst>
          </p:nvPr>
        </p:nvGraphicFramePr>
        <p:xfrm>
          <a:off x="34159" y="1219200"/>
          <a:ext cx="9144000" cy="3398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196" name="TextBox 6"/>
          <p:cNvSpPr txBox="1">
            <a:spLocks noChangeArrowheads="1"/>
          </p:cNvSpPr>
          <p:nvPr/>
        </p:nvSpPr>
        <p:spPr bwMode="auto">
          <a:xfrm>
            <a:off x="7286297" y="2362200"/>
            <a:ext cx="1828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285750" indent="-285750">
              <a:buSzPct val="154000"/>
              <a:buFont typeface="Arial" pitchFamily="34" charset="0"/>
              <a:buChar char="•"/>
            </a:pPr>
            <a:r>
              <a:rPr lang="en-US" sz="1600" b="1" dirty="0" err="1" smtClean="0">
                <a:solidFill>
                  <a:schemeClr val="bg1"/>
                </a:solidFill>
              </a:rPr>
              <a:t>Paradental</a:t>
            </a:r>
            <a:r>
              <a:rPr lang="en-US" sz="1600" b="1" dirty="0" smtClean="0">
                <a:solidFill>
                  <a:schemeClr val="bg1"/>
                </a:solidFill>
              </a:rPr>
              <a:t>   </a:t>
            </a:r>
            <a:endParaRPr lang="en-US" sz="1600" b="1" dirty="0">
              <a:solidFill>
                <a:schemeClr val="bg1"/>
              </a:solidFill>
            </a:endParaRPr>
          </a:p>
          <a:p>
            <a:pPr>
              <a:buSzPct val="154000"/>
            </a:pPr>
            <a:r>
              <a:rPr lang="en-US" sz="1600" b="1" dirty="0">
                <a:solidFill>
                  <a:schemeClr val="bg1"/>
                </a:solidFill>
              </a:rPr>
              <a:t>  cyst</a:t>
            </a:r>
          </a:p>
          <a:p>
            <a:pPr>
              <a:buFont typeface="Arial" pitchFamily="34" charset="0"/>
              <a:buChar char="•"/>
            </a:pPr>
            <a:endParaRPr lang="en-US" sz="1600" b="1" dirty="0">
              <a:solidFill>
                <a:schemeClr val="bg1"/>
              </a:solidFill>
            </a:endParaRPr>
          </a:p>
          <a:p>
            <a:pPr>
              <a:buSzPct val="154000"/>
              <a:buFont typeface="Arial" pitchFamily="34" charset="0"/>
              <a:buChar char="•"/>
            </a:pPr>
            <a:r>
              <a:rPr lang="en-US" sz="1600" b="1" dirty="0">
                <a:solidFill>
                  <a:schemeClr val="bg1"/>
                </a:solidFill>
              </a:rPr>
              <a:t> Calcifying </a:t>
            </a:r>
          </a:p>
          <a:p>
            <a:pPr>
              <a:buSzPct val="154000"/>
            </a:pPr>
            <a:r>
              <a:rPr lang="en-US" sz="1600" b="1" dirty="0">
                <a:solidFill>
                  <a:schemeClr val="bg1"/>
                </a:solidFill>
              </a:rPr>
              <a:t>   </a:t>
            </a:r>
            <a:r>
              <a:rPr lang="en-US" sz="1600" b="1" dirty="0" err="1">
                <a:solidFill>
                  <a:schemeClr val="bg1"/>
                </a:solidFill>
              </a:rPr>
              <a:t>odontogenic</a:t>
            </a:r>
            <a:r>
              <a:rPr lang="en-US" sz="1600" b="1" dirty="0">
                <a:solidFill>
                  <a:schemeClr val="bg1"/>
                </a:solidFill>
              </a:rPr>
              <a:t>        </a:t>
            </a:r>
          </a:p>
          <a:p>
            <a:pPr>
              <a:buSzPct val="154000"/>
            </a:pPr>
            <a:r>
              <a:rPr lang="en-US" sz="1600" b="1" dirty="0">
                <a:solidFill>
                  <a:schemeClr val="bg1"/>
                </a:solidFill>
              </a:rPr>
              <a:t>   cyst</a:t>
            </a:r>
          </a:p>
        </p:txBody>
      </p:sp>
    </p:spTree>
    <p:extLst>
      <p:ext uri="{BB962C8B-B14F-4D97-AF65-F5344CB8AC3E}">
        <p14:creationId xmlns="" xmlns:p14="http://schemas.microsoft.com/office/powerpoint/2010/main" val="20898812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228600" y="152400"/>
            <a:ext cx="4495800" cy="1154097"/>
          </a:xfrm>
        </p:spPr>
        <p:txBody>
          <a:bodyPr>
            <a:normAutofit fontScale="90000"/>
          </a:bodyPr>
          <a:lstStyle/>
          <a:p>
            <a:r>
              <a:rPr lang="en-US" b="1" dirty="0" smtClean="0">
                <a:solidFill>
                  <a:srgbClr val="FF0000"/>
                </a:solidFill>
              </a:rPr>
              <a:t>HISTOPATHOLOGY</a:t>
            </a:r>
          </a:p>
        </p:txBody>
      </p:sp>
      <p:sp>
        <p:nvSpPr>
          <p:cNvPr id="99331" name="Content Placeholder 2"/>
          <p:cNvSpPr>
            <a:spLocks noGrp="1"/>
          </p:cNvSpPr>
          <p:nvPr>
            <p:ph sz="quarter" idx="13"/>
          </p:nvPr>
        </p:nvSpPr>
        <p:spPr>
          <a:xfrm>
            <a:off x="0" y="1600200"/>
            <a:ext cx="4419600" cy="4114800"/>
          </a:xfrm>
        </p:spPr>
        <p:txBody>
          <a:bodyPr>
            <a:normAutofit/>
          </a:bodyPr>
          <a:lstStyle/>
          <a:p>
            <a:pPr algn="just"/>
            <a:r>
              <a:rPr lang="en-US" sz="2600" dirty="0" smtClean="0"/>
              <a:t>True cysts with thin epithelial lining which lacks rete ridges</a:t>
            </a:r>
          </a:p>
          <a:p>
            <a:endParaRPr lang="en-US" sz="2600" dirty="0" smtClean="0"/>
          </a:p>
          <a:p>
            <a:pPr algn="just"/>
            <a:r>
              <a:rPr lang="en-US" sz="2600" dirty="0" smtClean="0"/>
              <a:t>Lumen is usually filled with desquamated keratin occasionally containing inflammatory cells</a:t>
            </a:r>
          </a:p>
        </p:txBody>
      </p:sp>
      <p:pic>
        <p:nvPicPr>
          <p:cNvPr id="93186" name="Picture 2"/>
          <p:cNvPicPr>
            <a:picLocks noGrp="1" noChangeAspect="1" noChangeArrowheads="1"/>
          </p:cNvPicPr>
          <p:nvPr>
            <p:ph sz="quarter" idx="14"/>
          </p:nvPr>
        </p:nvPicPr>
        <p:blipFill>
          <a:blip r:embed="rId3"/>
          <a:stretch>
            <a:fillRect/>
          </a:stretch>
        </p:blipFill>
        <p:spPr>
          <a:xfrm>
            <a:off x="4724400" y="228600"/>
            <a:ext cx="4252748" cy="3352800"/>
          </a:xfrm>
          <a:ln w="38100" cap="sq">
            <a:solidFill>
              <a:srgbClr val="000000"/>
            </a:solidFill>
          </a:ln>
          <a:effectLst>
            <a:outerShdw blurRad="50800" dist="38100" dir="2700000" algn="tl" rotWithShape="0">
              <a:srgbClr val="000000">
                <a:alpha val="43000"/>
              </a:srgbClr>
            </a:outerShdw>
          </a:effectLst>
        </p:spPr>
      </p:pic>
      <p:pic>
        <p:nvPicPr>
          <p:cNvPr id="5" name="Picture 4"/>
          <p:cNvPicPr>
            <a:picLocks noChangeAspect="1" noChangeArrowheads="1"/>
          </p:cNvPicPr>
          <p:nvPr/>
        </p:nvPicPr>
        <p:blipFill>
          <a:blip r:embed="rId4">
            <a:extLst>
              <a:ext uri="{28A0092B-C50C-407E-A947-70E740481C1C}">
                <a14:useLocalDpi xmlns="" xmlns:a14="http://schemas.microsoft.com/office/drawing/2010/main" val="0"/>
              </a:ext>
            </a:extLst>
          </a:blip>
          <a:srcRect t="5641"/>
          <a:stretch>
            <a:fillRect/>
          </a:stretch>
        </p:blipFill>
        <p:spPr bwMode="auto">
          <a:xfrm>
            <a:off x="4724400" y="3733800"/>
            <a:ext cx="4252748" cy="2957513"/>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000112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304800" y="304800"/>
            <a:ext cx="5486400" cy="1154097"/>
          </a:xfrm>
        </p:spPr>
        <p:txBody>
          <a:bodyPr>
            <a:normAutofit fontScale="90000"/>
          </a:bodyPr>
          <a:lstStyle/>
          <a:p>
            <a:r>
              <a:rPr lang="en-US" b="1" dirty="0" smtClean="0">
                <a:solidFill>
                  <a:srgbClr val="FFFF00"/>
                </a:solidFill>
              </a:rPr>
              <a:t>GINGIVAL CYST OF ADULTS</a:t>
            </a:r>
          </a:p>
        </p:txBody>
      </p:sp>
      <p:sp>
        <p:nvSpPr>
          <p:cNvPr id="88067" name="Content Placeholder 2"/>
          <p:cNvSpPr>
            <a:spLocks noGrp="1"/>
          </p:cNvSpPr>
          <p:nvPr>
            <p:ph idx="1"/>
          </p:nvPr>
        </p:nvSpPr>
        <p:spPr>
          <a:xfrm>
            <a:off x="228600" y="1752600"/>
            <a:ext cx="5029200" cy="4572000"/>
          </a:xfrm>
        </p:spPr>
        <p:txBody>
          <a:bodyPr>
            <a:normAutofit/>
          </a:bodyPr>
          <a:lstStyle/>
          <a:p>
            <a:pPr algn="just"/>
            <a:r>
              <a:rPr lang="en-US" sz="2600" dirty="0" smtClean="0"/>
              <a:t>Developmental </a:t>
            </a:r>
            <a:r>
              <a:rPr lang="en-US" sz="2600" dirty="0" err="1" smtClean="0"/>
              <a:t>odontogenic</a:t>
            </a:r>
            <a:r>
              <a:rPr lang="en-US" sz="2600" dirty="0" smtClean="0"/>
              <a:t> cyst of the gingival soft tissue.</a:t>
            </a:r>
          </a:p>
          <a:p>
            <a:endParaRPr lang="en-US" sz="2600" dirty="0" smtClean="0"/>
          </a:p>
          <a:p>
            <a:pPr algn="just"/>
            <a:r>
              <a:rPr lang="en-US" sz="2600" dirty="0" smtClean="0"/>
              <a:t>Derived from the </a:t>
            </a:r>
            <a:r>
              <a:rPr lang="en-US" sz="2600" dirty="0" smtClean="0">
                <a:solidFill>
                  <a:srgbClr val="FF0000"/>
                </a:solidFill>
              </a:rPr>
              <a:t>rests of the dental lamina</a:t>
            </a:r>
          </a:p>
          <a:p>
            <a:endParaRPr lang="en-US" sz="2600" dirty="0" smtClean="0">
              <a:solidFill>
                <a:srgbClr val="FF0000"/>
              </a:solidFill>
            </a:endParaRPr>
          </a:p>
          <a:p>
            <a:pPr algn="just"/>
            <a:r>
              <a:rPr lang="en-US" sz="2600" dirty="0" smtClean="0"/>
              <a:t>Contain a lining of embryonic epithelium of cuboidal cells and distinctive focal thickenings like Lateral periodontal cyst.</a:t>
            </a:r>
          </a:p>
        </p:txBody>
      </p:sp>
      <p:pic>
        <p:nvPicPr>
          <p:cNvPr id="35844" name="Picture 4"/>
          <p:cNvPicPr>
            <a:picLocks noChangeAspect="1" noChangeArrowheads="1"/>
          </p:cNvPicPr>
          <p:nvPr/>
        </p:nvPicPr>
        <p:blipFill>
          <a:blip r:embed="rId2"/>
          <a:srcRect/>
          <a:stretch>
            <a:fillRect/>
          </a:stretch>
        </p:blipFill>
        <p:spPr bwMode="auto">
          <a:xfrm>
            <a:off x="5500620" y="152400"/>
            <a:ext cx="3490979" cy="3290348"/>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5" name="Picture 11" descr="gingivalcystadult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500620" y="3657600"/>
            <a:ext cx="3477841" cy="3020019"/>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366698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457200" y="228600"/>
            <a:ext cx="6172200" cy="1154097"/>
          </a:xfrm>
        </p:spPr>
        <p:txBody>
          <a:bodyPr>
            <a:normAutofit fontScale="90000"/>
          </a:bodyPr>
          <a:lstStyle/>
          <a:p>
            <a:pPr algn="ctr"/>
            <a:r>
              <a:rPr lang="en-US" b="1" dirty="0" smtClean="0">
                <a:solidFill>
                  <a:srgbClr val="FF0000"/>
                </a:solidFill>
              </a:rPr>
              <a:t>POSSIBLE SOURCES OF CYST FORMATION</a:t>
            </a:r>
          </a:p>
        </p:txBody>
      </p:sp>
      <p:sp>
        <p:nvSpPr>
          <p:cNvPr id="89091" name="Content Placeholder 2"/>
          <p:cNvSpPr>
            <a:spLocks noGrp="1"/>
          </p:cNvSpPr>
          <p:nvPr>
            <p:ph idx="1"/>
          </p:nvPr>
        </p:nvSpPr>
        <p:spPr>
          <a:xfrm>
            <a:off x="118241" y="2526378"/>
            <a:ext cx="8991600" cy="4267200"/>
          </a:xfrm>
        </p:spPr>
        <p:txBody>
          <a:bodyPr/>
          <a:lstStyle/>
          <a:p>
            <a:pPr marL="514350" indent="-514350" algn="just">
              <a:buFont typeface="Arial" pitchFamily="34" charset="0"/>
              <a:buAutoNum type="arabicPeriod"/>
            </a:pPr>
            <a:r>
              <a:rPr lang="en-US" sz="2600" dirty="0" smtClean="0"/>
              <a:t>Heterotopic glandular tissue</a:t>
            </a:r>
          </a:p>
          <a:p>
            <a:pPr marL="514350" indent="-514350" algn="just">
              <a:buFont typeface="Arial" pitchFamily="34" charset="0"/>
              <a:buAutoNum type="arabicPeriod"/>
            </a:pPr>
            <a:endParaRPr lang="en-US" sz="2600" dirty="0" smtClean="0"/>
          </a:p>
          <a:p>
            <a:pPr marL="514350" indent="-514350" algn="just">
              <a:buFont typeface="Arial" pitchFamily="34" charset="0"/>
              <a:buAutoNum type="arabicPeriod"/>
            </a:pPr>
            <a:r>
              <a:rPr lang="en-US" sz="2600" dirty="0" smtClean="0"/>
              <a:t>Degenerative changes in a proliferating epithelial peg</a:t>
            </a:r>
          </a:p>
          <a:p>
            <a:pPr marL="514350" indent="-514350" algn="just">
              <a:buFont typeface="Arial" pitchFamily="34" charset="0"/>
              <a:buAutoNum type="arabicPeriod"/>
            </a:pPr>
            <a:endParaRPr lang="en-US" sz="2600" dirty="0" smtClean="0"/>
          </a:p>
          <a:p>
            <a:pPr marL="514350" indent="-514350" algn="just">
              <a:buFont typeface="Arial" pitchFamily="34" charset="0"/>
              <a:buAutoNum type="arabicPeriod"/>
            </a:pPr>
            <a:r>
              <a:rPr lang="en-US" sz="2600" dirty="0" smtClean="0">
                <a:solidFill>
                  <a:srgbClr val="FFFF00"/>
                </a:solidFill>
              </a:rPr>
              <a:t>Remnants of dental lamina, enamel organ or epithelial islands of periodontal membrane</a:t>
            </a:r>
          </a:p>
          <a:p>
            <a:pPr marL="514350" indent="-514350" algn="just">
              <a:buFont typeface="Arial" pitchFamily="34" charset="0"/>
              <a:buAutoNum type="arabicPeriod"/>
            </a:pPr>
            <a:endParaRPr lang="en-US" sz="2600" dirty="0" smtClean="0">
              <a:solidFill>
                <a:srgbClr val="FFFF00"/>
              </a:solidFill>
            </a:endParaRPr>
          </a:p>
          <a:p>
            <a:pPr marL="514350" indent="-514350" algn="just">
              <a:buFont typeface="Arial" pitchFamily="34" charset="0"/>
              <a:buAutoNum type="arabicPeriod"/>
            </a:pPr>
            <a:r>
              <a:rPr lang="en-US" sz="2600" dirty="0" smtClean="0">
                <a:solidFill>
                  <a:srgbClr val="FFFF00"/>
                </a:solidFill>
              </a:rPr>
              <a:t>Traumatic implantation of epithelium</a:t>
            </a:r>
          </a:p>
        </p:txBody>
      </p:sp>
      <p:pic>
        <p:nvPicPr>
          <p:cNvPr id="4" name="Picture 4" descr="scan0019"/>
          <p:cNvPicPr>
            <a:picLocks noChangeAspect="1" noChangeArrowheads="1"/>
          </p:cNvPicPr>
          <p:nvPr/>
        </p:nvPicPr>
        <p:blipFill>
          <a:blip r:embed="rId3">
            <a:extLst>
              <a:ext uri="{28A0092B-C50C-407E-A947-70E740481C1C}">
                <a14:useLocalDpi xmlns="" xmlns:a14="http://schemas.microsoft.com/office/drawing/2010/main" val="0"/>
              </a:ext>
            </a:extLst>
          </a:blip>
          <a:srcRect l="23445" t="2222" r="25612" b="58060"/>
          <a:stretch>
            <a:fillRect/>
          </a:stretch>
        </p:blipFill>
        <p:spPr bwMode="auto">
          <a:xfrm>
            <a:off x="6477000" y="152400"/>
            <a:ext cx="2185988" cy="3194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0366500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152400" y="152400"/>
            <a:ext cx="5029200" cy="773097"/>
          </a:xfrm>
        </p:spPr>
        <p:txBody>
          <a:bodyPr>
            <a:normAutofit fontScale="90000"/>
          </a:bodyPr>
          <a:lstStyle/>
          <a:p>
            <a:r>
              <a:rPr lang="en-US" b="1" dirty="0" smtClean="0">
                <a:solidFill>
                  <a:srgbClr val="FF0000"/>
                </a:solidFill>
              </a:rPr>
              <a:t>CLINICAL FEATURES</a:t>
            </a:r>
          </a:p>
        </p:txBody>
      </p:sp>
      <p:sp>
        <p:nvSpPr>
          <p:cNvPr id="91139" name="Content Placeholder 2"/>
          <p:cNvSpPr>
            <a:spLocks noGrp="1"/>
          </p:cNvSpPr>
          <p:nvPr>
            <p:ph idx="1"/>
          </p:nvPr>
        </p:nvSpPr>
        <p:spPr>
          <a:xfrm>
            <a:off x="152400" y="1524000"/>
            <a:ext cx="5257800" cy="4343400"/>
          </a:xfrm>
        </p:spPr>
        <p:txBody>
          <a:bodyPr>
            <a:normAutofit lnSpcReduction="10000"/>
          </a:bodyPr>
          <a:lstStyle/>
          <a:p>
            <a:pPr marL="514350" indent="-514350">
              <a:buFont typeface="Arial" pitchFamily="34" charset="0"/>
              <a:buAutoNum type="arabicPeriod"/>
            </a:pPr>
            <a:r>
              <a:rPr lang="en-US" sz="2600" dirty="0" smtClean="0"/>
              <a:t>More common in adults (</a:t>
            </a:r>
            <a:r>
              <a:rPr lang="en-US" sz="2600" dirty="0" smtClean="0">
                <a:solidFill>
                  <a:srgbClr val="FF0000"/>
                </a:solidFill>
              </a:rPr>
              <a:t>over 40yrs of age</a:t>
            </a:r>
            <a:r>
              <a:rPr lang="en-US" sz="2600" dirty="0" smtClean="0"/>
              <a:t>)</a:t>
            </a:r>
          </a:p>
          <a:p>
            <a:pPr marL="514350" indent="-514350">
              <a:buFont typeface="Arial" pitchFamily="34" charset="0"/>
              <a:buAutoNum type="arabicPeriod"/>
            </a:pPr>
            <a:endParaRPr lang="en-US" sz="2600" dirty="0" smtClean="0"/>
          </a:p>
          <a:p>
            <a:pPr marL="514350" indent="-514350">
              <a:buFont typeface="Arial" pitchFamily="34" charset="0"/>
              <a:buAutoNum type="arabicPeriod"/>
            </a:pPr>
            <a:r>
              <a:rPr lang="en-US" sz="2600" dirty="0" smtClean="0"/>
              <a:t>Site – canine-premolar area</a:t>
            </a:r>
          </a:p>
          <a:p>
            <a:pPr marL="514350" indent="-514350">
              <a:buFont typeface="Arial" pitchFamily="34" charset="0"/>
              <a:buAutoNum type="arabicPeriod"/>
            </a:pPr>
            <a:endParaRPr lang="en-US" sz="2600" dirty="0" smtClean="0"/>
          </a:p>
          <a:p>
            <a:pPr marL="514350" indent="-514350">
              <a:buFont typeface="Arial" pitchFamily="34" charset="0"/>
              <a:buAutoNum type="arabicPeriod"/>
            </a:pPr>
            <a:r>
              <a:rPr lang="en-US" sz="2600" dirty="0" smtClean="0"/>
              <a:t>Small well circumscribed lesion on the gingiva</a:t>
            </a:r>
          </a:p>
          <a:p>
            <a:pPr marL="514350" indent="-514350">
              <a:buFont typeface="Arial" pitchFamily="34" charset="0"/>
              <a:buAutoNum type="arabicPeriod"/>
            </a:pPr>
            <a:endParaRPr lang="en-US" sz="2600" dirty="0" smtClean="0"/>
          </a:p>
          <a:p>
            <a:pPr marL="514350" indent="-514350">
              <a:buFont typeface="Arial" pitchFamily="34" charset="0"/>
              <a:buAutoNum type="arabicPeriod"/>
            </a:pPr>
            <a:r>
              <a:rPr lang="en-US" sz="2600" dirty="0" smtClean="0"/>
              <a:t>Usually seen in the attached gingiva or interdental papilla</a:t>
            </a:r>
          </a:p>
        </p:txBody>
      </p:sp>
      <p:pic>
        <p:nvPicPr>
          <p:cNvPr id="2" name="Picture 2"/>
          <p:cNvPicPr>
            <a:picLocks noChangeAspect="1" noChangeArrowheads="1"/>
          </p:cNvPicPr>
          <p:nvPr/>
        </p:nvPicPr>
        <p:blipFill>
          <a:blip r:embed="rId2" cstate="print"/>
          <a:srcRect/>
          <a:stretch>
            <a:fillRect/>
          </a:stretch>
        </p:blipFill>
        <p:spPr bwMode="auto">
          <a:xfrm>
            <a:off x="5476273" y="228600"/>
            <a:ext cx="3449637"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16" descr="gingivalcystadult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476273" y="3657600"/>
            <a:ext cx="3449637" cy="30742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632717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1295400" y="152400"/>
            <a:ext cx="7313613" cy="1143000"/>
          </a:xfrm>
        </p:spPr>
        <p:txBody>
          <a:bodyPr/>
          <a:lstStyle/>
          <a:p>
            <a:r>
              <a:rPr lang="en-US" b="1" smtClean="0">
                <a:solidFill>
                  <a:srgbClr val="FF0000"/>
                </a:solidFill>
              </a:rPr>
              <a:t>HISTOPATHOLOGY</a:t>
            </a:r>
            <a:endParaRPr lang="en-US" smtClean="0">
              <a:solidFill>
                <a:srgbClr val="FF0000"/>
              </a:solidFill>
            </a:endParaRPr>
          </a:p>
        </p:txBody>
      </p:sp>
      <p:sp>
        <p:nvSpPr>
          <p:cNvPr id="92163" name="Content Placeholder 2"/>
          <p:cNvSpPr>
            <a:spLocks noGrp="1"/>
          </p:cNvSpPr>
          <p:nvPr>
            <p:ph sz="quarter" idx="13"/>
          </p:nvPr>
        </p:nvSpPr>
        <p:spPr>
          <a:xfrm>
            <a:off x="152400" y="1524000"/>
            <a:ext cx="4953000" cy="5029200"/>
          </a:xfrm>
        </p:spPr>
        <p:txBody>
          <a:bodyPr/>
          <a:lstStyle/>
          <a:p>
            <a:pPr marL="0" indent="0" algn="just">
              <a:buNone/>
            </a:pPr>
            <a:r>
              <a:rPr lang="en-US" sz="2600" dirty="0" smtClean="0"/>
              <a:t>1.Epithelium ranges in thickness from 1-3 layers of flat  cuboidal cells to thick stratified squamous epithelium without rete ridges </a:t>
            </a:r>
          </a:p>
          <a:p>
            <a:pPr marL="0" indent="0" algn="just">
              <a:buNone/>
            </a:pPr>
            <a:endParaRPr lang="en-US" sz="2600" dirty="0" smtClean="0"/>
          </a:p>
          <a:p>
            <a:pPr marL="0" indent="0" algn="just">
              <a:buNone/>
            </a:pPr>
            <a:r>
              <a:rPr lang="en-US" sz="2600" dirty="0" smtClean="0"/>
              <a:t>2.Many epithelial cells have </a:t>
            </a:r>
            <a:r>
              <a:rPr lang="en-US" sz="2600" dirty="0" err="1" smtClean="0"/>
              <a:t>pyknotic</a:t>
            </a:r>
            <a:r>
              <a:rPr lang="en-US" sz="2600" dirty="0" smtClean="0"/>
              <a:t> nuclei and show </a:t>
            </a:r>
            <a:r>
              <a:rPr lang="en-US" sz="2600" dirty="0" err="1" smtClean="0"/>
              <a:t>perinuclear</a:t>
            </a:r>
            <a:r>
              <a:rPr lang="en-US" sz="2600" dirty="0" smtClean="0"/>
              <a:t> cytoplasmic vacuolization</a:t>
            </a:r>
          </a:p>
          <a:p>
            <a:pPr marL="514350" indent="-514350" algn="just">
              <a:buFont typeface="Arial" pitchFamily="34" charset="0"/>
              <a:buAutoNum type="arabicPeriod"/>
            </a:pPr>
            <a:endParaRPr lang="en-US" sz="2600" dirty="0" smtClean="0"/>
          </a:p>
          <a:p>
            <a:pPr marL="514350" indent="-514350" algn="just">
              <a:buFont typeface="Arial" pitchFamily="34" charset="0"/>
              <a:buAutoNum type="arabicPeriod"/>
            </a:pPr>
            <a:endParaRPr lang="en-US" sz="2600" dirty="0" smtClean="0"/>
          </a:p>
        </p:txBody>
      </p:sp>
      <p:pic>
        <p:nvPicPr>
          <p:cNvPr id="2" name="Picture 2"/>
          <p:cNvPicPr>
            <a:picLocks noGrp="1" noChangeAspect="1" noChangeArrowheads="1"/>
          </p:cNvPicPr>
          <p:nvPr>
            <p:ph sz="quarter" idx="14"/>
          </p:nvPr>
        </p:nvPicPr>
        <p:blipFill>
          <a:blip r:embed="rId3" cstate="print"/>
          <a:stretch>
            <a:fillRect/>
          </a:stretch>
        </p:blipFill>
        <p:spPr>
          <a:xfrm>
            <a:off x="5334000" y="1600200"/>
            <a:ext cx="3273360" cy="4343400"/>
          </a:xfrm>
          <a:ln w="38100" cap="sq">
            <a:solidFill>
              <a:srgbClr val="000000"/>
            </a:solidFill>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576020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Content Placeholder 2"/>
          <p:cNvSpPr>
            <a:spLocks noGrp="1"/>
          </p:cNvSpPr>
          <p:nvPr>
            <p:ph idx="1"/>
          </p:nvPr>
        </p:nvSpPr>
        <p:spPr>
          <a:xfrm>
            <a:off x="28903" y="304800"/>
            <a:ext cx="8305800" cy="5029200"/>
          </a:xfrm>
        </p:spPr>
        <p:txBody>
          <a:bodyPr/>
          <a:lstStyle/>
          <a:p>
            <a:pPr algn="just"/>
            <a:r>
              <a:rPr lang="en-US" sz="2600" dirty="0" smtClean="0"/>
              <a:t>Glycogen-rich clear cells are present especially in the focal thickenings of the lining</a:t>
            </a:r>
          </a:p>
          <a:p>
            <a:pPr algn="just"/>
            <a:endParaRPr lang="en-US" sz="2600" dirty="0" smtClean="0"/>
          </a:p>
          <a:p>
            <a:pPr algn="just"/>
            <a:r>
              <a:rPr lang="en-US" sz="2600" dirty="0" smtClean="0"/>
              <a:t>Rests of dental lamina may be present in the connective tissue</a:t>
            </a:r>
          </a:p>
          <a:p>
            <a:pPr marL="45720" indent="0" algn="just">
              <a:buNone/>
            </a:pPr>
            <a:endParaRPr lang="en-US" sz="2600" dirty="0" smtClean="0"/>
          </a:p>
        </p:txBody>
      </p:sp>
      <p:pic>
        <p:nvPicPr>
          <p:cNvPr id="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352800" y="2895600"/>
            <a:ext cx="42672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29682101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a:blip r:embed="rId3">
            <a:extLst>
              <a:ext uri="{28A0092B-C50C-407E-A947-70E740481C1C}">
                <a14:useLocalDpi xmlns="" xmlns:a14="http://schemas.microsoft.com/office/drawing/2010/main" val="0"/>
              </a:ext>
            </a:extLst>
          </a:blip>
          <a:srcRect b="49019"/>
          <a:stretch>
            <a:fillRect/>
          </a:stretch>
        </p:blipFill>
        <p:spPr bwMode="auto">
          <a:xfrm>
            <a:off x="376237" y="304800"/>
            <a:ext cx="5110163" cy="3200400"/>
          </a:xfrm>
          <a:prstGeom prst="rect">
            <a:avLst/>
          </a:prstGeom>
          <a:noFill/>
          <a:ln w="28575">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pic>
      <p:pic>
        <p:nvPicPr>
          <p:cNvPr id="5" name="Picture 5"/>
          <p:cNvPicPr>
            <a:picLocks noChangeAspect="1" noChangeArrowheads="1"/>
          </p:cNvPicPr>
          <p:nvPr/>
        </p:nvPicPr>
        <p:blipFill>
          <a:blip r:embed="rId4">
            <a:extLst>
              <a:ext uri="{28A0092B-C50C-407E-A947-70E740481C1C}">
                <a14:useLocalDpi xmlns="" xmlns:a14="http://schemas.microsoft.com/office/drawing/2010/main" val="0"/>
              </a:ext>
            </a:extLst>
          </a:blip>
          <a:srcRect t="52371" b="11617"/>
          <a:stretch>
            <a:fillRect/>
          </a:stretch>
        </p:blipFill>
        <p:spPr bwMode="auto">
          <a:xfrm>
            <a:off x="3500437" y="3288506"/>
            <a:ext cx="5110163" cy="3100388"/>
          </a:xfrm>
          <a:prstGeom prst="rect">
            <a:avLst/>
          </a:prstGeom>
          <a:noFill/>
          <a:ln w="28575">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160982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228600" y="152400"/>
            <a:ext cx="5486400" cy="1154097"/>
          </a:xfrm>
        </p:spPr>
        <p:txBody>
          <a:bodyPr>
            <a:normAutofit fontScale="90000"/>
          </a:bodyPr>
          <a:lstStyle/>
          <a:p>
            <a:r>
              <a:rPr lang="en-US" b="1" dirty="0" smtClean="0">
                <a:solidFill>
                  <a:srgbClr val="FF0000"/>
                </a:solidFill>
              </a:rPr>
              <a:t>LATERAL PERIODONTAL CYST</a:t>
            </a:r>
          </a:p>
        </p:txBody>
      </p:sp>
      <p:sp>
        <p:nvSpPr>
          <p:cNvPr id="101379" name="Content Placeholder 2"/>
          <p:cNvSpPr>
            <a:spLocks noGrp="1"/>
          </p:cNvSpPr>
          <p:nvPr>
            <p:ph idx="1"/>
          </p:nvPr>
        </p:nvSpPr>
        <p:spPr>
          <a:xfrm>
            <a:off x="23648" y="1823545"/>
            <a:ext cx="5105400" cy="3248186"/>
          </a:xfrm>
        </p:spPr>
        <p:txBody>
          <a:bodyPr/>
          <a:lstStyle/>
          <a:p>
            <a:pPr algn="just"/>
            <a:r>
              <a:rPr lang="en-US" sz="2600" dirty="0" smtClean="0"/>
              <a:t>Slow growing, non-</a:t>
            </a:r>
            <a:r>
              <a:rPr lang="en-US" sz="2600" dirty="0" err="1" smtClean="0"/>
              <a:t>expansile</a:t>
            </a:r>
            <a:r>
              <a:rPr lang="en-US" sz="2600" dirty="0" smtClean="0"/>
              <a:t> developmental </a:t>
            </a:r>
            <a:r>
              <a:rPr lang="en-US" sz="2600" dirty="0" err="1" smtClean="0"/>
              <a:t>odontogenic</a:t>
            </a:r>
            <a:r>
              <a:rPr lang="en-US" sz="2600" dirty="0" smtClean="0"/>
              <a:t> cyst</a:t>
            </a:r>
          </a:p>
          <a:p>
            <a:pPr algn="just"/>
            <a:endParaRPr lang="en-US" sz="2600" dirty="0" smtClean="0"/>
          </a:p>
          <a:p>
            <a:pPr algn="just"/>
            <a:r>
              <a:rPr lang="en-US" sz="2600" dirty="0" smtClean="0"/>
              <a:t>Occurs on a lateral periodontal position</a:t>
            </a:r>
            <a:r>
              <a:rPr lang="en-US" sz="2600" dirty="0"/>
              <a:t>.</a:t>
            </a:r>
            <a:endParaRPr lang="en-US" sz="2600" dirty="0" smtClean="0"/>
          </a:p>
        </p:txBody>
      </p:sp>
      <p:pic>
        <p:nvPicPr>
          <p:cNvPr id="40964" name="Picture 4"/>
          <p:cNvPicPr>
            <a:picLocks noChangeAspect="1" noChangeArrowheads="1"/>
          </p:cNvPicPr>
          <p:nvPr/>
        </p:nvPicPr>
        <p:blipFill>
          <a:blip r:embed="rId2"/>
          <a:srcRect/>
          <a:stretch>
            <a:fillRect/>
          </a:stretch>
        </p:blipFill>
        <p:spPr bwMode="auto">
          <a:xfrm>
            <a:off x="5376861" y="76200"/>
            <a:ext cx="3559175"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9" descr="laterperiocyst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a:xfrm>
            <a:off x="5376862" y="3657600"/>
            <a:ext cx="3559175" cy="3048000"/>
          </a:xfrm>
          <a:prstGeom prst="rect">
            <a:avLst/>
          </a:prstGeom>
          <a:ln>
            <a:solidFill>
              <a:schemeClr val="tx1"/>
            </a:solidFill>
            <a:miter lim="800000"/>
            <a:headEnd/>
            <a:tailEnd/>
          </a:ln>
        </p:spPr>
      </p:pic>
    </p:spTree>
    <p:extLst>
      <p:ext uri="{BB962C8B-B14F-4D97-AF65-F5344CB8AC3E}">
        <p14:creationId xmlns="" xmlns:p14="http://schemas.microsoft.com/office/powerpoint/2010/main" val="302023214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533400" y="228600"/>
            <a:ext cx="7315200" cy="1154097"/>
          </a:xfrm>
        </p:spPr>
        <p:txBody>
          <a:bodyPr>
            <a:normAutofit fontScale="90000"/>
          </a:bodyPr>
          <a:lstStyle/>
          <a:p>
            <a:pPr algn="ctr"/>
            <a:r>
              <a:rPr lang="en-US" b="1" dirty="0" smtClean="0">
                <a:solidFill>
                  <a:srgbClr val="FF0000"/>
                </a:solidFill>
              </a:rPr>
              <a:t>VARIOUS THEORIES AND PATHOGENESIS</a:t>
            </a:r>
          </a:p>
        </p:txBody>
      </p:sp>
      <p:sp>
        <p:nvSpPr>
          <p:cNvPr id="102403" name="Content Placeholder 2"/>
          <p:cNvSpPr>
            <a:spLocks noGrp="1"/>
          </p:cNvSpPr>
          <p:nvPr>
            <p:ph idx="1"/>
          </p:nvPr>
        </p:nvSpPr>
        <p:spPr>
          <a:xfrm>
            <a:off x="0" y="1676400"/>
            <a:ext cx="4724400" cy="4114800"/>
          </a:xfrm>
        </p:spPr>
        <p:txBody>
          <a:bodyPr/>
          <a:lstStyle/>
          <a:p>
            <a:pPr marL="514350" indent="-514350" algn="just">
              <a:buFont typeface="Arial" pitchFamily="34" charset="0"/>
              <a:buAutoNum type="arabicPeriod"/>
            </a:pPr>
            <a:r>
              <a:rPr lang="en-US" sz="2600" dirty="0" smtClean="0"/>
              <a:t>Develops as a </a:t>
            </a:r>
            <a:r>
              <a:rPr lang="en-US" sz="2600" dirty="0" err="1" smtClean="0"/>
              <a:t>dentigerous</a:t>
            </a:r>
            <a:r>
              <a:rPr lang="en-US" sz="2600" dirty="0" smtClean="0"/>
              <a:t> cyst along the lateral surface of the crown and as the tooth erupts, </a:t>
            </a:r>
          </a:p>
          <a:p>
            <a:pPr marL="514350" indent="-514350" algn="just">
              <a:buFont typeface="Arial" pitchFamily="34" charset="0"/>
              <a:buAutoNum type="arabicPeriod"/>
            </a:pPr>
            <a:endParaRPr lang="en-US" sz="2600" dirty="0"/>
          </a:p>
          <a:p>
            <a:pPr marL="0" indent="0" algn="just">
              <a:buNone/>
            </a:pPr>
            <a:r>
              <a:rPr lang="en-US" sz="2600" dirty="0" smtClean="0"/>
              <a:t>    the cyst assumes a position in approximation to the lateral surface of the root</a:t>
            </a:r>
          </a:p>
        </p:txBody>
      </p:sp>
      <p:pic>
        <p:nvPicPr>
          <p:cNvPr id="5" name="Picture 2"/>
          <p:cNvPicPr>
            <a:picLocks noChangeAspect="1" noChangeArrowheads="1"/>
          </p:cNvPicPr>
          <p:nvPr/>
        </p:nvPicPr>
        <p:blipFill>
          <a:blip r:embed="rId2" cstate="print"/>
          <a:srcRect/>
          <a:stretch>
            <a:fillRect/>
          </a:stretch>
        </p:blipFill>
        <p:spPr bwMode="auto">
          <a:xfrm>
            <a:off x="4800600" y="1558158"/>
            <a:ext cx="4267199" cy="4842641"/>
          </a:xfrm>
          <a:prstGeom prst="rect">
            <a:avLst/>
          </a:prstGeom>
          <a:noFill/>
          <a:ln w="9525">
            <a:noFill/>
            <a:miter lim="800000"/>
            <a:headEnd/>
            <a:tailEnd/>
          </a:ln>
          <a:effectLst/>
        </p:spPr>
      </p:pic>
    </p:spTree>
    <p:extLst>
      <p:ext uri="{BB962C8B-B14F-4D97-AF65-F5344CB8AC3E}">
        <p14:creationId xmlns="" xmlns:p14="http://schemas.microsoft.com/office/powerpoint/2010/main" val="29659967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Content Placeholder 2"/>
          <p:cNvSpPr>
            <a:spLocks noGrp="1"/>
          </p:cNvSpPr>
          <p:nvPr>
            <p:ph idx="1"/>
          </p:nvPr>
        </p:nvSpPr>
        <p:spPr>
          <a:xfrm>
            <a:off x="304800" y="838200"/>
            <a:ext cx="8077200" cy="5181600"/>
          </a:xfrm>
        </p:spPr>
        <p:txBody>
          <a:bodyPr>
            <a:normAutofit/>
          </a:bodyPr>
          <a:lstStyle/>
          <a:p>
            <a:pPr marL="514350" indent="-514350" algn="just">
              <a:buFont typeface="Arial" pitchFamily="34" charset="0"/>
              <a:buAutoNum type="arabicPeriod" startAt="2"/>
            </a:pPr>
            <a:r>
              <a:rPr lang="en-US" sz="2800" dirty="0" smtClean="0"/>
              <a:t>Proliferation of </a:t>
            </a:r>
            <a:r>
              <a:rPr lang="en-US" sz="2800" dirty="0" smtClean="0">
                <a:solidFill>
                  <a:srgbClr val="FF0000"/>
                </a:solidFill>
              </a:rPr>
              <a:t>rests of </a:t>
            </a:r>
            <a:r>
              <a:rPr lang="en-US" sz="2800" dirty="0" err="1" smtClean="0">
                <a:solidFill>
                  <a:srgbClr val="FF0000"/>
                </a:solidFill>
              </a:rPr>
              <a:t>Malassez</a:t>
            </a:r>
            <a:r>
              <a:rPr lang="en-US" sz="2800" dirty="0" smtClean="0">
                <a:solidFill>
                  <a:srgbClr val="FF0000"/>
                </a:solidFill>
              </a:rPr>
              <a:t> </a:t>
            </a:r>
            <a:r>
              <a:rPr lang="en-US" sz="2800" dirty="0" smtClean="0"/>
              <a:t>in the periodontal ligament – stimulus is unknown</a:t>
            </a:r>
          </a:p>
          <a:p>
            <a:pPr marL="514350" indent="-514350" algn="just">
              <a:buFont typeface="Arial" pitchFamily="34" charset="0"/>
              <a:buAutoNum type="arabicPeriod" startAt="2"/>
            </a:pPr>
            <a:endParaRPr lang="en-US" sz="2800" dirty="0" smtClean="0"/>
          </a:p>
          <a:p>
            <a:pPr marL="514350" indent="-514350" algn="just">
              <a:buFont typeface="Arial" pitchFamily="34" charset="0"/>
              <a:buAutoNum type="arabicPeriod" startAt="2"/>
            </a:pPr>
            <a:r>
              <a:rPr lang="en-US" sz="2800" dirty="0" smtClean="0"/>
              <a:t>As a primordial cyst of a supernumerary tooth – more occurrence of supernumerary teeth in premolar area</a:t>
            </a:r>
          </a:p>
          <a:p>
            <a:pPr marL="514350" indent="-514350" algn="just">
              <a:buFont typeface="Arial" pitchFamily="34" charset="0"/>
              <a:buAutoNum type="arabicPeriod" startAt="2"/>
            </a:pPr>
            <a:endParaRPr lang="en-US" sz="2800" dirty="0" smtClean="0"/>
          </a:p>
          <a:p>
            <a:pPr marL="514350" indent="-514350" algn="just">
              <a:buFont typeface="Arial" pitchFamily="34" charset="0"/>
              <a:buAutoNum type="arabicPeriod" startAt="2"/>
            </a:pPr>
            <a:r>
              <a:rPr lang="en-US" sz="2800" dirty="0" smtClean="0"/>
              <a:t>Proliferation and </a:t>
            </a:r>
            <a:r>
              <a:rPr lang="en-US" sz="2800" dirty="0" smtClean="0">
                <a:solidFill>
                  <a:srgbClr val="FF0000"/>
                </a:solidFill>
              </a:rPr>
              <a:t>cystic transformation of rests of dental lamina </a:t>
            </a:r>
          </a:p>
        </p:txBody>
      </p:sp>
    </p:spTree>
    <p:extLst>
      <p:ext uri="{BB962C8B-B14F-4D97-AF65-F5344CB8AC3E}">
        <p14:creationId xmlns="" xmlns:p14="http://schemas.microsoft.com/office/powerpoint/2010/main" val="1173756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09600" y="228600"/>
            <a:ext cx="5270938" cy="1154097"/>
          </a:xfrm>
        </p:spPr>
        <p:txBody>
          <a:bodyPr>
            <a:normAutofit fontScale="90000"/>
          </a:bodyPr>
          <a:lstStyle/>
          <a:p>
            <a:pPr eaLnBrk="1" hangingPunct="1"/>
            <a:r>
              <a:rPr lang="en-US" b="1" dirty="0" smtClean="0">
                <a:solidFill>
                  <a:srgbClr val="FF0000"/>
                </a:solidFill>
              </a:rPr>
              <a:t>DENTIGEROUS CYST</a:t>
            </a:r>
            <a:endParaRPr lang="en-US" dirty="0" smtClean="0">
              <a:solidFill>
                <a:srgbClr val="FF0000"/>
              </a:solidFill>
            </a:endParaRPr>
          </a:p>
        </p:txBody>
      </p:sp>
      <p:sp>
        <p:nvSpPr>
          <p:cNvPr id="10243" name="Content Placeholder 2"/>
          <p:cNvSpPr>
            <a:spLocks noGrp="1"/>
          </p:cNvSpPr>
          <p:nvPr>
            <p:ph sz="quarter" idx="13"/>
          </p:nvPr>
        </p:nvSpPr>
        <p:spPr>
          <a:xfrm>
            <a:off x="0" y="1600200"/>
            <a:ext cx="5486400" cy="5030787"/>
          </a:xfrm>
        </p:spPr>
        <p:txBody>
          <a:bodyPr>
            <a:normAutofit/>
          </a:bodyPr>
          <a:lstStyle/>
          <a:p>
            <a:pPr algn="just" eaLnBrk="1" hangingPunct="1"/>
            <a:r>
              <a:rPr lang="en-US" sz="2600" dirty="0" err="1" smtClean="0"/>
              <a:t>Dentigerous</a:t>
            </a:r>
            <a:r>
              <a:rPr lang="en-US" sz="2600" dirty="0" smtClean="0"/>
              <a:t> means ‘</a:t>
            </a:r>
            <a:r>
              <a:rPr lang="en-US" sz="2600" dirty="0" smtClean="0">
                <a:solidFill>
                  <a:srgbClr val="FF3399"/>
                </a:solidFill>
              </a:rPr>
              <a:t>tooth bearing</a:t>
            </a:r>
            <a:r>
              <a:rPr lang="en-US" sz="2600" dirty="0" smtClean="0"/>
              <a:t>’. (by Browne)</a:t>
            </a:r>
          </a:p>
          <a:p>
            <a:pPr eaLnBrk="1" hangingPunct="1"/>
            <a:endParaRPr lang="en-US" sz="2600" dirty="0" smtClean="0"/>
          </a:p>
          <a:p>
            <a:pPr algn="just"/>
            <a:r>
              <a:rPr lang="en-US" sz="2800" dirty="0" err="1" smtClean="0">
                <a:solidFill>
                  <a:srgbClr val="FFFF00"/>
                </a:solidFill>
              </a:rPr>
              <a:t>Def</a:t>
            </a:r>
            <a:r>
              <a:rPr lang="en-US" sz="2800" dirty="0" smtClean="0">
                <a:solidFill>
                  <a:srgbClr val="FFFF00"/>
                </a:solidFill>
              </a:rPr>
              <a:t>: </a:t>
            </a:r>
            <a:r>
              <a:rPr lang="en-US" sz="2800" dirty="0"/>
              <a:t>It is an </a:t>
            </a:r>
            <a:r>
              <a:rPr lang="en-US" sz="2800" dirty="0" err="1"/>
              <a:t>odontogenic</a:t>
            </a:r>
            <a:r>
              <a:rPr lang="en-US" sz="2800" dirty="0"/>
              <a:t> cyst that surrounds the crown of an impacted </a:t>
            </a:r>
            <a:r>
              <a:rPr lang="en-US" sz="2800" dirty="0" smtClean="0"/>
              <a:t>tooth; caused by fluid accumulation between the reduced enamel epithelium and the enamel surface resulting in a cyst in which the crown is located within the lumen.</a:t>
            </a:r>
          </a:p>
          <a:p>
            <a:pPr eaLnBrk="1" hangingPunct="1"/>
            <a:endParaRPr lang="en-US" sz="2600" dirty="0" smtClean="0"/>
          </a:p>
        </p:txBody>
      </p:sp>
      <p:pic>
        <p:nvPicPr>
          <p:cNvPr id="5" name="Content Placeholder 4"/>
          <p:cNvPicPr>
            <a:picLocks noGrp="1" noChangeAspect="1" noChangeArrowheads="1"/>
          </p:cNvPicPr>
          <p:nvPr>
            <p:ph sz="quarter" idx="14"/>
          </p:nvPr>
        </p:nvPicPr>
        <p:blipFill rotWithShape="1">
          <a:blip r:embed="rId3" cstate="print"/>
          <a:srcRect l="9592" t="4827" r="24069" b="7185"/>
          <a:stretch/>
        </p:blipFill>
        <p:spPr>
          <a:xfrm>
            <a:off x="5562600" y="2286000"/>
            <a:ext cx="3429000" cy="3579804"/>
          </a:xfrm>
          <a:ln w="38100" cap="sq">
            <a:solidFill>
              <a:srgbClr val="000000"/>
            </a:solidFill>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197804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Content Placeholder 2"/>
          <p:cNvSpPr>
            <a:spLocks noGrp="1"/>
          </p:cNvSpPr>
          <p:nvPr>
            <p:ph idx="1"/>
          </p:nvPr>
        </p:nvSpPr>
        <p:spPr>
          <a:xfrm>
            <a:off x="152400" y="1371600"/>
            <a:ext cx="8839200" cy="4418013"/>
          </a:xfrm>
        </p:spPr>
        <p:txBody>
          <a:bodyPr>
            <a:normAutofit/>
          </a:bodyPr>
          <a:lstStyle/>
          <a:p>
            <a:pPr algn="just"/>
            <a:r>
              <a:rPr lang="en-US" sz="2800" dirty="0" err="1" smtClean="0">
                <a:solidFill>
                  <a:srgbClr val="FF0000"/>
                </a:solidFill>
              </a:rPr>
              <a:t>Wysocki</a:t>
            </a:r>
            <a:r>
              <a:rPr lang="en-US" sz="2800" dirty="0" smtClean="0">
                <a:solidFill>
                  <a:srgbClr val="FF0000"/>
                </a:solidFill>
              </a:rPr>
              <a:t> et al </a:t>
            </a:r>
            <a:r>
              <a:rPr lang="en-US" sz="2800" dirty="0" smtClean="0"/>
              <a:t>concluded that the lateral periodontal cyst and gingival cyst of adults share a common </a:t>
            </a:r>
            <a:r>
              <a:rPr lang="en-US" sz="2800" dirty="0" err="1" smtClean="0"/>
              <a:t>histogenesis</a:t>
            </a:r>
            <a:r>
              <a:rPr lang="en-US" sz="2800" dirty="0" smtClean="0"/>
              <a:t> from the </a:t>
            </a:r>
            <a:r>
              <a:rPr lang="en-US" sz="2800" dirty="0" smtClean="0">
                <a:solidFill>
                  <a:srgbClr val="FFFF00"/>
                </a:solidFill>
              </a:rPr>
              <a:t>post functional dental lamina </a:t>
            </a:r>
            <a:r>
              <a:rPr lang="en-US" sz="2800" dirty="0" smtClean="0"/>
              <a:t>rests.</a:t>
            </a:r>
          </a:p>
          <a:p>
            <a:pPr marL="45720" indent="0" algn="ctr">
              <a:buNone/>
            </a:pPr>
            <a:endParaRPr lang="en-US" sz="2800" dirty="0"/>
          </a:p>
          <a:p>
            <a:pPr algn="just"/>
            <a:r>
              <a:rPr lang="en-US" sz="2800" dirty="0" smtClean="0"/>
              <a:t>These two cysts are basically central / </a:t>
            </a:r>
            <a:r>
              <a:rPr lang="en-US" sz="2800" dirty="0" err="1" smtClean="0">
                <a:solidFill>
                  <a:srgbClr val="FFFF00"/>
                </a:solidFill>
              </a:rPr>
              <a:t>intraosseous</a:t>
            </a:r>
            <a:r>
              <a:rPr lang="en-US" sz="2800" dirty="0" smtClean="0">
                <a:solidFill>
                  <a:srgbClr val="FFFF00"/>
                </a:solidFill>
              </a:rPr>
              <a:t> and </a:t>
            </a:r>
            <a:r>
              <a:rPr lang="en-US" sz="2800" dirty="0" smtClean="0"/>
              <a:t>peripheral / </a:t>
            </a:r>
            <a:r>
              <a:rPr lang="en-US" sz="2800" dirty="0" err="1" smtClean="0">
                <a:solidFill>
                  <a:srgbClr val="FFFF00"/>
                </a:solidFill>
              </a:rPr>
              <a:t>extraosseous</a:t>
            </a:r>
            <a:r>
              <a:rPr lang="en-US" sz="2800" dirty="0" smtClean="0">
                <a:solidFill>
                  <a:srgbClr val="FFFF00"/>
                </a:solidFill>
              </a:rPr>
              <a:t>  </a:t>
            </a:r>
            <a:r>
              <a:rPr lang="en-US" sz="2800" dirty="0" smtClean="0"/>
              <a:t>manifestations of the same lesion</a:t>
            </a:r>
          </a:p>
        </p:txBody>
      </p:sp>
    </p:spTree>
    <p:extLst>
      <p:ext uri="{BB962C8B-B14F-4D97-AF65-F5344CB8AC3E}">
        <p14:creationId xmlns="" xmlns:p14="http://schemas.microsoft.com/office/powerpoint/2010/main" val="412261387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304800" y="304800"/>
            <a:ext cx="7315200" cy="1154097"/>
          </a:xfrm>
        </p:spPr>
        <p:txBody>
          <a:bodyPr/>
          <a:lstStyle/>
          <a:p>
            <a:r>
              <a:rPr lang="en-US" b="1" dirty="0" smtClean="0">
                <a:solidFill>
                  <a:srgbClr val="FF0000"/>
                </a:solidFill>
              </a:rPr>
              <a:t>CLINICAL FEATURES</a:t>
            </a:r>
          </a:p>
        </p:txBody>
      </p:sp>
      <p:sp>
        <p:nvSpPr>
          <p:cNvPr id="105475" name="Content Placeholder 2"/>
          <p:cNvSpPr>
            <a:spLocks noGrp="1"/>
          </p:cNvSpPr>
          <p:nvPr>
            <p:ph idx="1"/>
          </p:nvPr>
        </p:nvSpPr>
        <p:spPr>
          <a:xfrm>
            <a:off x="838200" y="1827213"/>
            <a:ext cx="8077200" cy="4114800"/>
          </a:xfrm>
        </p:spPr>
        <p:txBody>
          <a:bodyPr>
            <a:normAutofit/>
          </a:bodyPr>
          <a:lstStyle/>
          <a:p>
            <a:pPr marL="514350" indent="-514350">
              <a:buFont typeface="Arial" pitchFamily="34" charset="0"/>
              <a:buAutoNum type="arabicPeriod"/>
            </a:pPr>
            <a:r>
              <a:rPr lang="en-US" sz="2800" dirty="0" smtClean="0"/>
              <a:t>Chiefly in adults (mean age-50yrs)</a:t>
            </a:r>
          </a:p>
          <a:p>
            <a:pPr marL="514350" indent="-514350">
              <a:buFont typeface="Arial" pitchFamily="34" charset="0"/>
              <a:buAutoNum type="arabicPeriod"/>
            </a:pPr>
            <a:endParaRPr lang="en-US" sz="2800" dirty="0" smtClean="0"/>
          </a:p>
          <a:p>
            <a:pPr marL="514350" indent="-514350">
              <a:buFont typeface="Arial" pitchFamily="34" charset="0"/>
              <a:buAutoNum type="arabicPeriod"/>
            </a:pPr>
            <a:r>
              <a:rPr lang="en-US" sz="2800" dirty="0" smtClean="0"/>
              <a:t>Predilection for </a:t>
            </a:r>
            <a:r>
              <a:rPr lang="en-US" sz="2800" dirty="0" smtClean="0">
                <a:solidFill>
                  <a:srgbClr val="FF0000"/>
                </a:solidFill>
              </a:rPr>
              <a:t>canine-premolar area</a:t>
            </a:r>
          </a:p>
          <a:p>
            <a:pPr marL="514350" indent="-514350">
              <a:buFont typeface="Arial" pitchFamily="34" charset="0"/>
              <a:buAutoNum type="arabicPeriod"/>
            </a:pPr>
            <a:endParaRPr lang="en-US" sz="2800" dirty="0" smtClean="0"/>
          </a:p>
          <a:p>
            <a:pPr marL="514350" indent="-514350">
              <a:buFont typeface="Arial" pitchFamily="34" charset="0"/>
              <a:buAutoNum type="arabicPeriod"/>
            </a:pPr>
            <a:r>
              <a:rPr lang="en-US" sz="2800" dirty="0" smtClean="0"/>
              <a:t>Male = Female</a:t>
            </a:r>
          </a:p>
          <a:p>
            <a:pPr marL="514350" indent="-514350">
              <a:buFont typeface="Arial" pitchFamily="34" charset="0"/>
              <a:buAutoNum type="arabicPeriod"/>
            </a:pPr>
            <a:endParaRPr lang="en-US" sz="2800" dirty="0" smtClean="0"/>
          </a:p>
        </p:txBody>
      </p:sp>
      <p:pic>
        <p:nvPicPr>
          <p:cNvPr id="4" name="Picture 12" descr="laterperiocyst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43400" y="3505200"/>
            <a:ext cx="4267200" cy="3200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1170253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228600" y="228600"/>
            <a:ext cx="7315200" cy="1154097"/>
          </a:xfrm>
        </p:spPr>
        <p:txBody>
          <a:bodyPr/>
          <a:lstStyle/>
          <a:p>
            <a:r>
              <a:rPr lang="en-US" b="1" dirty="0" smtClean="0">
                <a:solidFill>
                  <a:srgbClr val="FF0000"/>
                </a:solidFill>
              </a:rPr>
              <a:t>RADIOGRAPHIC FEATURES</a:t>
            </a:r>
          </a:p>
        </p:txBody>
      </p:sp>
      <p:sp>
        <p:nvSpPr>
          <p:cNvPr id="106499" name="Content Placeholder 2"/>
          <p:cNvSpPr>
            <a:spLocks noGrp="1"/>
          </p:cNvSpPr>
          <p:nvPr>
            <p:ph sz="quarter" idx="13"/>
          </p:nvPr>
        </p:nvSpPr>
        <p:spPr>
          <a:xfrm>
            <a:off x="304800" y="1676400"/>
            <a:ext cx="4648200" cy="4800600"/>
          </a:xfrm>
        </p:spPr>
        <p:txBody>
          <a:bodyPr/>
          <a:lstStyle/>
          <a:p>
            <a:pPr algn="just"/>
            <a:r>
              <a:rPr lang="en-US" sz="2600" dirty="0" smtClean="0"/>
              <a:t>Radiolucent area in apposition to the lateral surface of the tooth</a:t>
            </a:r>
          </a:p>
          <a:p>
            <a:pPr algn="just"/>
            <a:endParaRPr lang="en-US" sz="2600" dirty="0" smtClean="0"/>
          </a:p>
          <a:p>
            <a:pPr algn="just"/>
            <a:r>
              <a:rPr lang="en-US" sz="2600" dirty="0" smtClean="0"/>
              <a:t>May or may not be well circumscribed</a:t>
            </a:r>
          </a:p>
          <a:p>
            <a:pPr algn="just"/>
            <a:endParaRPr lang="en-US" sz="2600" dirty="0" smtClean="0"/>
          </a:p>
          <a:p>
            <a:pPr algn="just"/>
            <a:r>
              <a:rPr lang="en-US" sz="2600" dirty="0" smtClean="0"/>
              <a:t>Most lesions have definite borders and surrounded by a rim of sclerotic bone</a:t>
            </a:r>
          </a:p>
        </p:txBody>
      </p:sp>
      <p:pic>
        <p:nvPicPr>
          <p:cNvPr id="5" name="Picture 2"/>
          <p:cNvPicPr>
            <a:picLocks noGrp="1" noChangeAspect="1" noChangeArrowheads="1"/>
          </p:cNvPicPr>
          <p:nvPr>
            <p:ph sz="quarter" idx="14"/>
          </p:nvPr>
        </p:nvPicPr>
        <p:blipFill>
          <a:blip r:embed="rId2"/>
          <a:stretch>
            <a:fillRect/>
          </a:stretch>
        </p:blipFill>
        <p:spPr>
          <a:xfrm>
            <a:off x="5160590" y="1479129"/>
            <a:ext cx="3526210" cy="4859759"/>
          </a:xfrm>
          <a:ln w="38100" cap="sq">
            <a:solidFill>
              <a:srgbClr val="000000"/>
            </a:solidFill>
          </a:ln>
          <a:effectLst>
            <a:outerShdw blurRad="50800" dist="38100" dir="2700000" algn="tl" rotWithShape="0">
              <a:srgbClr val="000000">
                <a:alpha val="43000"/>
              </a:srgbClr>
            </a:outerShdw>
          </a:effectLst>
        </p:spPr>
      </p:pic>
      <p:pic>
        <p:nvPicPr>
          <p:cNvPr id="7" name="Picture 3" descr="laterperiocystx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09970" y="3954516"/>
            <a:ext cx="3734484" cy="2743201"/>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4" descr="Picture 138"/>
          <p:cNvPicPr>
            <a:picLocks noChangeAspect="1" noChangeArrowheads="1"/>
          </p:cNvPicPr>
          <p:nvPr/>
        </p:nvPicPr>
        <p:blipFill rotWithShape="1">
          <a:blip r:embed="rId4">
            <a:extLst>
              <a:ext uri="{28A0092B-C50C-407E-A947-70E740481C1C}">
                <a14:useLocalDpi xmlns="" xmlns:a14="http://schemas.microsoft.com/office/drawing/2010/main" val="0"/>
              </a:ext>
            </a:extLst>
          </a:blip>
          <a:srcRect b="9375"/>
          <a:stretch/>
        </p:blipFill>
        <p:spPr bwMode="auto">
          <a:xfrm>
            <a:off x="5109970" y="1320360"/>
            <a:ext cx="3737113" cy="263415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762274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2057400" y="152400"/>
            <a:ext cx="4800600" cy="865063"/>
          </a:xfrm>
        </p:spPr>
        <p:txBody>
          <a:bodyPr>
            <a:normAutofit fontScale="90000"/>
          </a:bodyPr>
          <a:lstStyle/>
          <a:p>
            <a:r>
              <a:rPr lang="en-US" b="1" dirty="0" smtClean="0">
                <a:solidFill>
                  <a:srgbClr val="FF0000"/>
                </a:solidFill>
              </a:rPr>
              <a:t>HISTOPATHOLOGY</a:t>
            </a:r>
          </a:p>
        </p:txBody>
      </p:sp>
      <p:sp>
        <p:nvSpPr>
          <p:cNvPr id="107523" name="Content Placeholder 2"/>
          <p:cNvSpPr>
            <a:spLocks noGrp="1"/>
          </p:cNvSpPr>
          <p:nvPr>
            <p:ph sz="quarter" idx="13"/>
          </p:nvPr>
        </p:nvSpPr>
        <p:spPr>
          <a:xfrm>
            <a:off x="381000" y="1828800"/>
            <a:ext cx="4267200" cy="4114800"/>
          </a:xfrm>
        </p:spPr>
        <p:txBody>
          <a:bodyPr/>
          <a:lstStyle/>
          <a:p>
            <a:pPr algn="just"/>
            <a:r>
              <a:rPr lang="en-US" sz="2600" dirty="0" smtClean="0"/>
              <a:t>Thin non-keratinized epithelium usually 1-5 cell thick which resembles reduced enamel epithelium</a:t>
            </a:r>
          </a:p>
          <a:p>
            <a:endParaRPr lang="en-US" sz="2600" dirty="0" smtClean="0"/>
          </a:p>
          <a:p>
            <a:pPr algn="just"/>
            <a:r>
              <a:rPr lang="en-US" sz="2400" dirty="0" smtClean="0"/>
              <a:t>Cuboidal or columnar cells may be seen in the lining epithelium</a:t>
            </a:r>
          </a:p>
          <a:p>
            <a:endParaRPr lang="en-US" sz="2600" dirty="0" smtClean="0"/>
          </a:p>
        </p:txBody>
      </p:sp>
      <p:pic>
        <p:nvPicPr>
          <p:cNvPr id="69634" name="Picture 2"/>
          <p:cNvPicPr>
            <a:picLocks noGrp="1" noChangeAspect="1" noChangeArrowheads="1"/>
          </p:cNvPicPr>
          <p:nvPr>
            <p:ph sz="quarter" idx="14"/>
          </p:nvPr>
        </p:nvPicPr>
        <p:blipFill>
          <a:blip r:embed="rId3" cstate="print"/>
          <a:stretch>
            <a:fillRect/>
          </a:stretch>
        </p:blipFill>
        <p:spPr>
          <a:xfrm>
            <a:off x="5080013" y="1447800"/>
            <a:ext cx="3768154" cy="4891088"/>
          </a:xfrm>
          <a:ln w="38100" cap="sq">
            <a:solidFill>
              <a:srgbClr val="000000"/>
            </a:solidFill>
          </a:ln>
          <a:effectLst>
            <a:outerShdw blurRad="50800" dist="38100" dir="2700000" algn="tl" rotWithShape="0">
              <a:srgbClr val="000000">
                <a:alpha val="43000"/>
              </a:srgbClr>
            </a:outerShdw>
          </a:effectLst>
        </p:spPr>
      </p:pic>
      <p:pic>
        <p:nvPicPr>
          <p:cNvPr id="5" name="Picture 4"/>
          <p:cNvPicPr>
            <a:picLocks noChangeAspect="1" noChangeArrowheads="1"/>
          </p:cNvPicPr>
          <p:nvPr/>
        </p:nvPicPr>
        <p:blipFill>
          <a:blip r:embed="rId4">
            <a:extLst>
              <a:ext uri="{28A0092B-C50C-407E-A947-70E740481C1C}">
                <a14:useLocalDpi xmlns="" xmlns:a14="http://schemas.microsoft.com/office/drawing/2010/main" val="0"/>
              </a:ext>
            </a:extLst>
          </a:blip>
          <a:srcRect b="4140"/>
          <a:stretch>
            <a:fillRect/>
          </a:stretch>
        </p:blipFill>
        <p:spPr bwMode="auto">
          <a:xfrm>
            <a:off x="533400" y="1143000"/>
            <a:ext cx="8305799" cy="5486400"/>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0888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Content Placeholder 2"/>
          <p:cNvSpPr>
            <a:spLocks noGrp="1"/>
          </p:cNvSpPr>
          <p:nvPr>
            <p:ph sz="quarter" idx="13"/>
          </p:nvPr>
        </p:nvSpPr>
        <p:spPr>
          <a:xfrm>
            <a:off x="10510" y="838200"/>
            <a:ext cx="4495800" cy="4678690"/>
          </a:xfrm>
        </p:spPr>
        <p:txBody>
          <a:bodyPr>
            <a:normAutofit/>
          </a:bodyPr>
          <a:lstStyle/>
          <a:p>
            <a:pPr algn="just"/>
            <a:r>
              <a:rPr lang="en-US" sz="2600" dirty="0" smtClean="0"/>
              <a:t>Focal thickened plaques of proliferating lining cells may be seen projecting into the lumen</a:t>
            </a:r>
          </a:p>
          <a:p>
            <a:pPr algn="just"/>
            <a:endParaRPr lang="en-US" sz="2600" dirty="0" smtClean="0"/>
          </a:p>
          <a:p>
            <a:pPr algn="just"/>
            <a:r>
              <a:rPr lang="en-US" sz="2600" dirty="0" smtClean="0"/>
              <a:t>Many of the epithelial lining cells have a clear, vacuolated, glycogen rich cytoplasm</a:t>
            </a:r>
          </a:p>
        </p:txBody>
      </p:sp>
      <p:pic>
        <p:nvPicPr>
          <p:cNvPr id="70658" name="Picture 2"/>
          <p:cNvPicPr>
            <a:picLocks noGrp="1" noChangeAspect="1" noChangeArrowheads="1"/>
          </p:cNvPicPr>
          <p:nvPr>
            <p:ph sz="quarter" idx="14"/>
          </p:nvPr>
        </p:nvPicPr>
        <p:blipFill>
          <a:blip r:embed="rId3"/>
          <a:stretch>
            <a:fillRect/>
          </a:stretch>
        </p:blipFill>
        <p:spPr>
          <a:xfrm>
            <a:off x="4800600" y="228600"/>
            <a:ext cx="4208463" cy="3195250"/>
          </a:xfrm>
          <a:ln w="38100" cap="sq">
            <a:solidFill>
              <a:srgbClr val="000000"/>
            </a:solidFill>
          </a:ln>
          <a:effectLst>
            <a:outerShdw blurRad="50800" dist="38100" dir="2700000" algn="tl" rotWithShape="0">
              <a:srgbClr val="000000">
                <a:alpha val="43000"/>
              </a:srgbClr>
            </a:outerShdw>
          </a:effectLst>
        </p:spPr>
      </p:pic>
      <p:pic>
        <p:nvPicPr>
          <p:cNvPr id="70659" name="Picture 3"/>
          <p:cNvPicPr>
            <a:picLocks noChangeAspect="1" noChangeArrowheads="1"/>
          </p:cNvPicPr>
          <p:nvPr/>
        </p:nvPicPr>
        <p:blipFill>
          <a:blip r:embed="rId4"/>
          <a:srcRect/>
          <a:stretch>
            <a:fillRect/>
          </a:stretch>
        </p:blipFill>
        <p:spPr bwMode="auto">
          <a:xfrm>
            <a:off x="4800600" y="3581400"/>
            <a:ext cx="4208463" cy="3124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403759636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7" name="Picture 6"/>
          <p:cNvPicPr>
            <a:picLocks noChangeAspect="1" noChangeArrowheads="1"/>
          </p:cNvPicPr>
          <p:nvPr/>
        </p:nvPicPr>
        <p:blipFill>
          <a:blip r:embed="rId3" cstate="print"/>
          <a:srcRect/>
          <a:stretch>
            <a:fillRect/>
          </a:stretch>
        </p:blipFill>
        <p:spPr bwMode="auto">
          <a:xfrm>
            <a:off x="304800" y="228600"/>
            <a:ext cx="8686800" cy="6193917"/>
          </a:xfrm>
          <a:prstGeom prst="rect">
            <a:avLst/>
          </a:prstGeom>
          <a:noFill/>
          <a:ln w="9525">
            <a:noFill/>
            <a:miter lim="800000"/>
            <a:headEnd/>
            <a:tailEnd/>
          </a:ln>
          <a:effectLst/>
        </p:spPr>
      </p:pic>
      <p:sp>
        <p:nvSpPr>
          <p:cNvPr id="5" name="TextBox 4"/>
          <p:cNvSpPr txBox="1"/>
          <p:nvPr/>
        </p:nvSpPr>
        <p:spPr>
          <a:xfrm>
            <a:off x="685800" y="6429684"/>
            <a:ext cx="2667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rgbClr val="FF0000"/>
                </a:solidFill>
              </a:rPr>
              <a:t>Lateral periodontal cyst</a:t>
            </a:r>
            <a:endParaRPr lang="en-US" dirty="0">
              <a:solidFill>
                <a:srgbClr val="FF0000"/>
              </a:solidFill>
            </a:endParaRPr>
          </a:p>
        </p:txBody>
      </p:sp>
      <p:sp>
        <p:nvSpPr>
          <p:cNvPr id="8" name="TextBox 7"/>
          <p:cNvSpPr txBox="1"/>
          <p:nvPr/>
        </p:nvSpPr>
        <p:spPr>
          <a:xfrm>
            <a:off x="6096000" y="6422517"/>
            <a:ext cx="2667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rgbClr val="FF0000"/>
                </a:solidFill>
              </a:rPr>
              <a:t>Gingival cyst of adults</a:t>
            </a:r>
            <a:endParaRPr lang="en-US" dirty="0">
              <a:solidFill>
                <a:srgbClr val="FF0000"/>
              </a:solidFill>
            </a:endParaRPr>
          </a:p>
        </p:txBody>
      </p:sp>
    </p:spTree>
    <p:extLst>
      <p:ext uri="{BB962C8B-B14F-4D97-AF65-F5344CB8AC3E}">
        <p14:creationId xmlns="" xmlns:p14="http://schemas.microsoft.com/office/powerpoint/2010/main" val="336241981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533400" y="228600"/>
            <a:ext cx="7540625" cy="1143000"/>
          </a:xfrm>
        </p:spPr>
        <p:txBody>
          <a:bodyPr>
            <a:normAutofit fontScale="90000"/>
          </a:bodyPr>
          <a:lstStyle/>
          <a:p>
            <a:r>
              <a:rPr lang="en-US" b="1" dirty="0" smtClean="0">
                <a:solidFill>
                  <a:srgbClr val="FF0000"/>
                </a:solidFill>
              </a:rPr>
              <a:t>BOTRYOID ODONTOGENIC CYST</a:t>
            </a:r>
          </a:p>
        </p:txBody>
      </p:sp>
      <p:sp>
        <p:nvSpPr>
          <p:cNvPr id="110595" name="Content Placeholder 2"/>
          <p:cNvSpPr>
            <a:spLocks noGrp="1"/>
          </p:cNvSpPr>
          <p:nvPr>
            <p:ph sz="quarter" idx="13"/>
          </p:nvPr>
        </p:nvSpPr>
        <p:spPr>
          <a:xfrm>
            <a:off x="152400" y="1905000"/>
            <a:ext cx="4572000" cy="4114800"/>
          </a:xfrm>
        </p:spPr>
        <p:txBody>
          <a:bodyPr>
            <a:normAutofit lnSpcReduction="10000"/>
          </a:bodyPr>
          <a:lstStyle/>
          <a:p>
            <a:pPr algn="just"/>
            <a:r>
              <a:rPr lang="en-US" sz="2600" dirty="0" smtClean="0"/>
              <a:t>This is a cystic lesion with  </a:t>
            </a:r>
            <a:r>
              <a:rPr lang="en-US" sz="2600" dirty="0" smtClean="0">
                <a:solidFill>
                  <a:srgbClr val="FF0000"/>
                </a:solidFill>
              </a:rPr>
              <a:t>clinical and radiologic features </a:t>
            </a:r>
            <a:r>
              <a:rPr lang="en-US" sz="2600" dirty="0" smtClean="0"/>
              <a:t>of a lateral periodontal cyst</a:t>
            </a:r>
          </a:p>
          <a:p>
            <a:pPr algn="just"/>
            <a:endParaRPr lang="en-US" sz="2600" dirty="0" smtClean="0"/>
          </a:p>
          <a:p>
            <a:pPr algn="just"/>
            <a:r>
              <a:rPr lang="en-US" sz="2600" dirty="0" smtClean="0">
                <a:solidFill>
                  <a:srgbClr val="FF0000"/>
                </a:solidFill>
              </a:rPr>
              <a:t>Weathers and Waldron (1973) </a:t>
            </a:r>
            <a:r>
              <a:rPr lang="en-US" sz="2600" dirty="0" smtClean="0"/>
              <a:t>first suggested the term </a:t>
            </a:r>
            <a:r>
              <a:rPr lang="en-US" sz="2400" dirty="0" err="1" smtClean="0"/>
              <a:t>botryoid</a:t>
            </a:r>
            <a:r>
              <a:rPr lang="en-US" sz="2400" dirty="0" smtClean="0"/>
              <a:t> </a:t>
            </a:r>
            <a:r>
              <a:rPr lang="en-US" sz="2400" dirty="0" err="1" smtClean="0"/>
              <a:t>odontogenic</a:t>
            </a:r>
            <a:r>
              <a:rPr lang="en-US" sz="2400" dirty="0" smtClean="0"/>
              <a:t> cyst because the gross specimen resembled a cluster of grapes </a:t>
            </a:r>
            <a:endParaRPr lang="en-US" sz="2600" dirty="0" smtClean="0"/>
          </a:p>
        </p:txBody>
      </p:sp>
      <p:pic>
        <p:nvPicPr>
          <p:cNvPr id="2" name="Picture 2"/>
          <p:cNvPicPr>
            <a:picLocks noGrp="1" noChangeAspect="1" noChangeArrowheads="1"/>
          </p:cNvPicPr>
          <p:nvPr>
            <p:ph sz="quarter" idx="14"/>
          </p:nvPr>
        </p:nvPicPr>
        <p:blipFill>
          <a:blip r:embed="rId3"/>
          <a:stretch>
            <a:fillRect/>
          </a:stretch>
        </p:blipFill>
        <p:spPr>
          <a:xfrm>
            <a:off x="4953000" y="1676400"/>
            <a:ext cx="4114800" cy="4876800"/>
          </a:xfrm>
          <a:ln w="38100" cap="sq">
            <a:solidFill>
              <a:srgbClr val="000000"/>
            </a:solidFill>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8066365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b="1" smtClean="0">
                <a:solidFill>
                  <a:srgbClr val="FF0000"/>
                </a:solidFill>
              </a:rPr>
              <a:t>ORIGIN AND PATHOGENESIS</a:t>
            </a:r>
          </a:p>
        </p:txBody>
      </p:sp>
      <p:sp>
        <p:nvSpPr>
          <p:cNvPr id="111619" name="Content Placeholder 2"/>
          <p:cNvSpPr>
            <a:spLocks noGrp="1"/>
          </p:cNvSpPr>
          <p:nvPr>
            <p:ph sz="quarter" idx="13"/>
          </p:nvPr>
        </p:nvSpPr>
        <p:spPr>
          <a:xfrm>
            <a:off x="1370013" y="1827213"/>
            <a:ext cx="3579812" cy="1601787"/>
          </a:xfrm>
        </p:spPr>
        <p:txBody>
          <a:bodyPr/>
          <a:lstStyle/>
          <a:p>
            <a:endParaRPr lang="en-US" smtClean="0"/>
          </a:p>
        </p:txBody>
      </p:sp>
      <p:pic>
        <p:nvPicPr>
          <p:cNvPr id="91138" name="Picture 2"/>
          <p:cNvPicPr>
            <a:picLocks noGrp="1" noChangeAspect="1" noChangeArrowheads="1"/>
          </p:cNvPicPr>
          <p:nvPr>
            <p:ph sz="quarter" idx="14"/>
          </p:nvPr>
        </p:nvPicPr>
        <p:blipFill>
          <a:blip r:embed="rId3"/>
          <a:srcRect/>
          <a:stretch>
            <a:fillRect/>
          </a:stretch>
        </p:blipFill>
        <p:spPr>
          <a:xfrm>
            <a:off x="304800" y="304800"/>
            <a:ext cx="8382000" cy="6248400"/>
          </a:xfrm>
          <a:ln w="38100" cap="sq">
            <a:solidFill>
              <a:srgbClr val="000000"/>
            </a:solidFill>
          </a:ln>
          <a:effectLst>
            <a:outerShdw blurRad="50800" dist="38100" dir="2700000" algn="tl" rotWithShape="0">
              <a:srgbClr val="000000">
                <a:alpha val="43000"/>
              </a:srgbClr>
            </a:outerShdw>
          </a:effectLst>
        </p:spPr>
      </p:pic>
      <p:pic>
        <p:nvPicPr>
          <p:cNvPr id="5" name="Picture 4"/>
          <p:cNvPicPr>
            <a:picLocks noChangeAspect="1" noChangeArrowheads="1"/>
          </p:cNvPicPr>
          <p:nvPr/>
        </p:nvPicPr>
        <p:blipFill>
          <a:blip r:embed="rId4" cstate="print"/>
          <a:srcRect/>
          <a:stretch>
            <a:fillRect/>
          </a:stretch>
        </p:blipFill>
        <p:spPr bwMode="auto">
          <a:xfrm>
            <a:off x="304800" y="304800"/>
            <a:ext cx="8382000" cy="624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45830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381000" y="304800"/>
            <a:ext cx="7315200" cy="1154097"/>
          </a:xfrm>
        </p:spPr>
        <p:txBody>
          <a:bodyPr/>
          <a:lstStyle/>
          <a:p>
            <a:r>
              <a:rPr lang="en-US" b="1" dirty="0" smtClean="0">
                <a:solidFill>
                  <a:srgbClr val="FF0000"/>
                </a:solidFill>
              </a:rPr>
              <a:t>CLINICAL FEATURES</a:t>
            </a:r>
          </a:p>
        </p:txBody>
      </p:sp>
      <p:sp>
        <p:nvSpPr>
          <p:cNvPr id="112643" name="Content Placeholder 2"/>
          <p:cNvSpPr>
            <a:spLocks noGrp="1"/>
          </p:cNvSpPr>
          <p:nvPr>
            <p:ph idx="1"/>
          </p:nvPr>
        </p:nvSpPr>
        <p:spPr>
          <a:xfrm>
            <a:off x="609600" y="2590800"/>
            <a:ext cx="8153400" cy="4114800"/>
          </a:xfrm>
        </p:spPr>
        <p:txBody>
          <a:bodyPr/>
          <a:lstStyle/>
          <a:p>
            <a:pPr marL="514350" indent="-514350">
              <a:buFont typeface="Arial" pitchFamily="34" charset="0"/>
              <a:buAutoNum type="arabicPeriod"/>
            </a:pPr>
            <a:r>
              <a:rPr lang="en-US" sz="2600" dirty="0" smtClean="0"/>
              <a:t>Age – 5</a:t>
            </a:r>
            <a:r>
              <a:rPr lang="en-US" sz="2600" baseline="30000" dirty="0" smtClean="0"/>
              <a:t>th</a:t>
            </a:r>
            <a:r>
              <a:rPr lang="en-US" sz="2600" dirty="0" smtClean="0"/>
              <a:t> to 7</a:t>
            </a:r>
            <a:r>
              <a:rPr lang="en-US" sz="2600" baseline="30000" dirty="0" smtClean="0"/>
              <a:t>th</a:t>
            </a:r>
            <a:r>
              <a:rPr lang="en-US" sz="2600" dirty="0" smtClean="0"/>
              <a:t> decade of life</a:t>
            </a:r>
          </a:p>
          <a:p>
            <a:pPr marL="514350" indent="-514350">
              <a:buFont typeface="Arial" pitchFamily="34" charset="0"/>
              <a:buAutoNum type="arabicPeriod"/>
            </a:pPr>
            <a:endParaRPr lang="en-US" sz="2600" dirty="0" smtClean="0"/>
          </a:p>
          <a:p>
            <a:pPr marL="514350" indent="-514350">
              <a:buFont typeface="Arial" pitchFamily="34" charset="0"/>
              <a:buAutoNum type="arabicPeriod"/>
            </a:pPr>
            <a:r>
              <a:rPr lang="en-US" sz="2600" dirty="0" smtClean="0"/>
              <a:t>Site – more in the anterior mandibular region</a:t>
            </a:r>
          </a:p>
          <a:p>
            <a:pPr marL="514350" indent="-514350">
              <a:buFont typeface="Arial" pitchFamily="34" charset="0"/>
              <a:buAutoNum type="arabicPeriod"/>
            </a:pPr>
            <a:endParaRPr lang="en-US" sz="2600" dirty="0" smtClean="0"/>
          </a:p>
          <a:p>
            <a:pPr marL="514350" indent="-514350">
              <a:buFont typeface="Arial" pitchFamily="34" charset="0"/>
              <a:buAutoNum type="arabicPeriod"/>
            </a:pPr>
            <a:r>
              <a:rPr lang="en-US" sz="2600" dirty="0" smtClean="0"/>
              <a:t>Usually asymptomatic but may cause pain</a:t>
            </a:r>
          </a:p>
        </p:txBody>
      </p:sp>
    </p:spTree>
    <p:extLst>
      <p:ext uri="{BB962C8B-B14F-4D97-AF65-F5344CB8AC3E}">
        <p14:creationId xmlns="" xmlns:p14="http://schemas.microsoft.com/office/powerpoint/2010/main" val="17976965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304800" y="304800"/>
            <a:ext cx="7315200" cy="1154097"/>
          </a:xfrm>
        </p:spPr>
        <p:txBody>
          <a:bodyPr/>
          <a:lstStyle/>
          <a:p>
            <a:r>
              <a:rPr lang="en-US" b="1" dirty="0" smtClean="0">
                <a:solidFill>
                  <a:srgbClr val="FF0000"/>
                </a:solidFill>
              </a:rPr>
              <a:t>RADIOLOGIC FEATURES</a:t>
            </a:r>
          </a:p>
        </p:txBody>
      </p:sp>
      <p:sp>
        <p:nvSpPr>
          <p:cNvPr id="113667" name="Content Placeholder 2"/>
          <p:cNvSpPr>
            <a:spLocks noGrp="1"/>
          </p:cNvSpPr>
          <p:nvPr>
            <p:ph sz="quarter" idx="13"/>
          </p:nvPr>
        </p:nvSpPr>
        <p:spPr>
          <a:xfrm>
            <a:off x="762000" y="1752600"/>
            <a:ext cx="4876800" cy="4114800"/>
          </a:xfrm>
        </p:spPr>
        <p:txBody>
          <a:bodyPr/>
          <a:lstStyle/>
          <a:p>
            <a:r>
              <a:rPr lang="en-US" sz="2600" smtClean="0"/>
              <a:t>Mostly it is a multilocular radiolucency, but can be unilocular as well</a:t>
            </a:r>
          </a:p>
        </p:txBody>
      </p:sp>
      <p:pic>
        <p:nvPicPr>
          <p:cNvPr id="72706" name="Picture 2"/>
          <p:cNvPicPr>
            <a:picLocks noGrp="1" noChangeAspect="1" noChangeArrowheads="1"/>
          </p:cNvPicPr>
          <p:nvPr>
            <p:ph sz="quarter" idx="14"/>
          </p:nvPr>
        </p:nvPicPr>
        <p:blipFill>
          <a:blip r:embed="rId2"/>
          <a:stretch>
            <a:fillRect/>
          </a:stretch>
        </p:blipFill>
        <p:spPr>
          <a:xfrm>
            <a:off x="5181600" y="1524000"/>
            <a:ext cx="3576523" cy="5028895"/>
          </a:xfrm>
          <a:ln w="38100" cap="sq">
            <a:solidFill>
              <a:srgbClr val="000000"/>
            </a:solidFill>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5108814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4657</TotalTime>
  <Words>13535</Words>
  <Application>Microsoft Office PowerPoint</Application>
  <PresentationFormat>On-screen Show (4:3)</PresentationFormat>
  <Paragraphs>1492</Paragraphs>
  <Slides>197</Slides>
  <Notes>84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197</vt:i4>
      </vt:variant>
    </vt:vector>
  </HeadingPairs>
  <TitlesOfParts>
    <vt:vector size="199" baseType="lpstr">
      <vt:lpstr>Perspective</vt:lpstr>
      <vt:lpstr>Bitmap Image</vt:lpstr>
      <vt:lpstr>ODONTOGENIC  CYSTS</vt:lpstr>
      <vt:lpstr>Slide 2</vt:lpstr>
      <vt:lpstr>DEFINITION</vt:lpstr>
      <vt:lpstr>Slide 4</vt:lpstr>
      <vt:lpstr>Slide 5</vt:lpstr>
      <vt:lpstr>WHO classification of cysts</vt:lpstr>
      <vt:lpstr>CLASSIFICATION </vt:lpstr>
      <vt:lpstr>CLASSIFICATION BY TISSUE OF ORIGIN</vt:lpstr>
      <vt:lpstr>DENTIGEROUS CYST</vt:lpstr>
      <vt:lpstr>PATHOGENESIS</vt:lpstr>
      <vt:lpstr>INTRAFOLLICULAR THEORY</vt:lpstr>
      <vt:lpstr>Slide 12</vt:lpstr>
      <vt:lpstr>EXTRAFOLLICULAR ORIGIN</vt:lpstr>
      <vt:lpstr>HOW DOES FLUID ACCUMULATION TAKES PLACE ? Main in 1970</vt:lpstr>
      <vt:lpstr>CLINICAL FEATURES</vt:lpstr>
      <vt:lpstr>RADIOGRAPHIC FEATURES</vt:lpstr>
      <vt:lpstr>Slide 17</vt:lpstr>
      <vt:lpstr>Slide 18</vt:lpstr>
      <vt:lpstr>RADIOLOGIC VARIANTS OF  DENTIGEROUS CYST</vt:lpstr>
      <vt:lpstr>HISTOPATHOLOGY</vt:lpstr>
      <vt:lpstr>Slide 21</vt:lpstr>
      <vt:lpstr>Slide 22</vt:lpstr>
      <vt:lpstr>Rushton or Hyaline bodies   origin</vt:lpstr>
      <vt:lpstr>Slide 24</vt:lpstr>
      <vt:lpstr>Slide 25</vt:lpstr>
      <vt:lpstr>POTENTIAL COMPLICATIONS</vt:lpstr>
      <vt:lpstr>VICKER AND GORLIN’S CRITERIA</vt:lpstr>
      <vt:lpstr>Slide 28</vt:lpstr>
      <vt:lpstr>Dentigerous cyst and mucoepidermoid carcinoma</vt:lpstr>
      <vt:lpstr>  EXAMINING THE CYSTIC FLUID </vt:lpstr>
      <vt:lpstr>ERUPTION CYST</vt:lpstr>
      <vt:lpstr>Slide 32</vt:lpstr>
      <vt:lpstr>CLINICAL FEATURES</vt:lpstr>
      <vt:lpstr>Slide 34</vt:lpstr>
      <vt:lpstr>HISTOPATHOLOGY</vt:lpstr>
      <vt:lpstr>Slide 36</vt:lpstr>
      <vt:lpstr>Slide 37</vt:lpstr>
      <vt:lpstr>ODONTOGENIC KERATOCYST (OKC)</vt:lpstr>
      <vt:lpstr>HISTORY</vt:lpstr>
      <vt:lpstr>Slide 40</vt:lpstr>
      <vt:lpstr>Slide 41</vt:lpstr>
      <vt:lpstr>ORIGIN</vt:lpstr>
      <vt:lpstr>CLINICAL FEATURES</vt:lpstr>
      <vt:lpstr>Slide 44</vt:lpstr>
      <vt:lpstr>RADIOHRAPHIC FEATURES</vt:lpstr>
      <vt:lpstr>Slide 46</vt:lpstr>
      <vt:lpstr>Histologic features:</vt:lpstr>
      <vt:lpstr>Slide 48</vt:lpstr>
      <vt:lpstr>Slide 49</vt:lpstr>
      <vt:lpstr>Slide 50</vt:lpstr>
      <vt:lpstr>Slide 51</vt:lpstr>
      <vt:lpstr>Slide 52</vt:lpstr>
      <vt:lpstr>HISTOLOGIC VARIANTS OF OKC</vt:lpstr>
      <vt:lpstr>Slide 54</vt:lpstr>
      <vt:lpstr>Slide 55</vt:lpstr>
      <vt:lpstr>Slide 56</vt:lpstr>
      <vt:lpstr>Slide 57</vt:lpstr>
      <vt:lpstr>Slide 58</vt:lpstr>
      <vt:lpstr>Slide 59</vt:lpstr>
      <vt:lpstr>Slide 60</vt:lpstr>
      <vt:lpstr>Slide 61</vt:lpstr>
      <vt:lpstr>JAW CYST- BASAL CELL NEVUS, BIFID RIB SYNDROME, GORLIN &amp; GOLTZ SYNDROME.</vt:lpstr>
      <vt:lpstr>Slide 63</vt:lpstr>
      <vt:lpstr>SYNONYMS:</vt:lpstr>
      <vt:lpstr>Slide 65</vt:lpstr>
      <vt:lpstr>BASAL CELL NEVUS SYNDROME </vt:lpstr>
      <vt:lpstr>Slide 67</vt:lpstr>
      <vt:lpstr>Slide 68</vt:lpstr>
      <vt:lpstr>Sonic Hedgehog (SHH) in morphogenesis of the craniofacial complex</vt:lpstr>
      <vt:lpstr>Slide 70</vt:lpstr>
      <vt:lpstr>Two hit mechanism for the pathogenesis of OKC</vt:lpstr>
      <vt:lpstr>Two hit mechanism</vt:lpstr>
      <vt:lpstr>Analysis of the neoplastic nature and biological potential of sporadic and nevoid basal cell carcinoma syndrome associated keratocystic odontogenic tumour</vt:lpstr>
      <vt:lpstr>Slide 74</vt:lpstr>
      <vt:lpstr>Slide 75</vt:lpstr>
      <vt:lpstr>Slide 76</vt:lpstr>
      <vt:lpstr>Reclassification of OKC to tumor : Keratinizing Cystic Odontogenic Tumor</vt:lpstr>
      <vt:lpstr>GINGIVAL CYST OF INFANTS</vt:lpstr>
      <vt:lpstr>Slide 79</vt:lpstr>
      <vt:lpstr>HISTOPATHOLOGY</vt:lpstr>
      <vt:lpstr>GINGIVAL CYST OF ADULTS</vt:lpstr>
      <vt:lpstr>POSSIBLE SOURCES OF CYST FORMATION</vt:lpstr>
      <vt:lpstr>CLINICAL FEATURES</vt:lpstr>
      <vt:lpstr>HISTOPATHOLOGY</vt:lpstr>
      <vt:lpstr>Slide 85</vt:lpstr>
      <vt:lpstr>Slide 86</vt:lpstr>
      <vt:lpstr>LATERAL PERIODONTAL CYST</vt:lpstr>
      <vt:lpstr>VARIOUS THEORIES AND PATHOGENESIS</vt:lpstr>
      <vt:lpstr>Slide 89</vt:lpstr>
      <vt:lpstr>Slide 90</vt:lpstr>
      <vt:lpstr>CLINICAL FEATURES</vt:lpstr>
      <vt:lpstr>RADIOGRAPHIC FEATURES</vt:lpstr>
      <vt:lpstr>HISTOPATHOLOGY</vt:lpstr>
      <vt:lpstr>Slide 94</vt:lpstr>
      <vt:lpstr>Slide 95</vt:lpstr>
      <vt:lpstr>BOTRYOID ODONTOGENIC CYST</vt:lpstr>
      <vt:lpstr>ORIGIN AND PATHOGENESIS</vt:lpstr>
      <vt:lpstr>CLINICAL FEATURES</vt:lpstr>
      <vt:lpstr>RADIOLOGIC FEATURES</vt:lpstr>
      <vt:lpstr>HISTOPATHOLOGY</vt:lpstr>
      <vt:lpstr>Slide 101</vt:lpstr>
      <vt:lpstr>GLANDULAR ODONTOGENIC CYST</vt:lpstr>
      <vt:lpstr>CLINICAL FEATURES</vt:lpstr>
      <vt:lpstr>RADIOGRAPHIC FEATURES</vt:lpstr>
      <vt:lpstr>HISTOPATHOLOGY</vt:lpstr>
      <vt:lpstr>Slide 106</vt:lpstr>
      <vt:lpstr>Slide 107</vt:lpstr>
      <vt:lpstr>Slide 108</vt:lpstr>
      <vt:lpstr>Glandular odontogenic cyst: a challenge in diagnosis and treatment;  I Kaplan, Y Anavi, Oral Diseases (2008) 14</vt:lpstr>
      <vt:lpstr>Slide 110</vt:lpstr>
      <vt:lpstr>Slide 111</vt:lpstr>
      <vt:lpstr>CALCIFYING ODONTOGENIC CYST</vt:lpstr>
      <vt:lpstr>HISTORY</vt:lpstr>
      <vt:lpstr>Slide 114</vt:lpstr>
      <vt:lpstr>CLASSIFICATION</vt:lpstr>
      <vt:lpstr>BY  HONG et al</vt:lpstr>
      <vt:lpstr>PRAETORIUS 2006</vt:lpstr>
      <vt:lpstr>Slide 118</vt:lpstr>
      <vt:lpstr>SUGGESTED CLASSIFICATION (By hong et al) </vt:lpstr>
      <vt:lpstr>Slide 120</vt:lpstr>
      <vt:lpstr>Slide 121</vt:lpstr>
      <vt:lpstr>RADIOGRAPHIC FEATURES</vt:lpstr>
      <vt:lpstr>PATHOGENESIS </vt:lpstr>
      <vt:lpstr>Slide 124</vt:lpstr>
      <vt:lpstr>HISTOPATHOLOGY</vt:lpstr>
      <vt:lpstr>Slide 126</vt:lpstr>
      <vt:lpstr>Slide 127</vt:lpstr>
      <vt:lpstr>Slide 128</vt:lpstr>
      <vt:lpstr>Slide 129</vt:lpstr>
      <vt:lpstr>According to Poul and Takata et al amelogenin is localized to ghost cells</vt:lpstr>
      <vt:lpstr>Slide 131</vt:lpstr>
      <vt:lpstr>Slide 132</vt:lpstr>
      <vt:lpstr>Slide 133</vt:lpstr>
      <vt:lpstr>ANALYSIS OF GHOST CELLS IN CALCIFYING CYSTIC ODONTOGENIC TUMORS BY CONFOCAL LASER SCANNING MICROSCOPY</vt:lpstr>
      <vt:lpstr>Slide 135</vt:lpstr>
      <vt:lpstr>Slide 136</vt:lpstr>
      <vt:lpstr>Slide 137</vt:lpstr>
      <vt:lpstr>RADICULAR CYST (Periapical cyst, Apical periodontal cyst, Root end cyst) </vt:lpstr>
      <vt:lpstr>CLINICAL FEATURES</vt:lpstr>
      <vt:lpstr>CLINICAL PRESENTATION</vt:lpstr>
      <vt:lpstr>Slide 141</vt:lpstr>
      <vt:lpstr>RADIOLOGICAL FEATURES</vt:lpstr>
      <vt:lpstr>Contd…</vt:lpstr>
      <vt:lpstr>PATHOGENESIS</vt:lpstr>
      <vt:lpstr>Slide 145</vt:lpstr>
      <vt:lpstr>PATHOGENESIS</vt:lpstr>
      <vt:lpstr>Slide 147</vt:lpstr>
      <vt:lpstr>GROSS PATHOLOGY</vt:lpstr>
      <vt:lpstr>Slide 149</vt:lpstr>
      <vt:lpstr>HISTOPATHOLOGY</vt:lpstr>
      <vt:lpstr>Contd…</vt:lpstr>
      <vt:lpstr>Slide 152</vt:lpstr>
      <vt:lpstr>Slide 153</vt:lpstr>
      <vt:lpstr>Slide 154</vt:lpstr>
      <vt:lpstr>Slide 155</vt:lpstr>
      <vt:lpstr>Types of Radicular Cyst: Nair in 1998 &amp; Simon in 1980</vt:lpstr>
      <vt:lpstr>COMPLICATIONS</vt:lpstr>
      <vt:lpstr>Slide 158</vt:lpstr>
      <vt:lpstr>RESIDUAL CYST</vt:lpstr>
      <vt:lpstr>PARADENTAL CYST</vt:lpstr>
      <vt:lpstr>ORIGIN AND PATHOGENESIS</vt:lpstr>
      <vt:lpstr>CLINICAL FEATURES</vt:lpstr>
      <vt:lpstr>RADIOGRAPHIC FEATURES</vt:lpstr>
      <vt:lpstr>HISTOPATHOLOGY</vt:lpstr>
      <vt:lpstr>MANDIBULAR INFECTED BUCCAL CYST</vt:lpstr>
      <vt:lpstr>Slide 166</vt:lpstr>
      <vt:lpstr>RADIOGRAPHIC FEAURES</vt:lpstr>
      <vt:lpstr>CYSTIC FLUID- A CLUE FOR DIAGNOSIS</vt:lpstr>
      <vt:lpstr>(PSEUDOCYSTS)  SOLITARY BONE CYST</vt:lpstr>
      <vt:lpstr>Slide 170</vt:lpstr>
      <vt:lpstr>CLINICAL FEATURES</vt:lpstr>
      <vt:lpstr>Slide 172</vt:lpstr>
      <vt:lpstr>RADIOGRAPHIC FEATURES</vt:lpstr>
      <vt:lpstr>PATHOGENESIS </vt:lpstr>
      <vt:lpstr>Other theories:</vt:lpstr>
      <vt:lpstr>HISTOLOGICAL FEATURES</vt:lpstr>
      <vt:lpstr>DEVELOPMENTAL LINGUAL MANDIBULAR SALIVARY GLAND DEPRESSION</vt:lpstr>
      <vt:lpstr>Slide 178</vt:lpstr>
      <vt:lpstr>RADIOGRAPHIC FEATURES</vt:lpstr>
      <vt:lpstr>Slide 180</vt:lpstr>
      <vt:lpstr>Slide 181</vt:lpstr>
      <vt:lpstr>Slide 182</vt:lpstr>
      <vt:lpstr>ANEURYSMAL BONE CYST</vt:lpstr>
      <vt:lpstr>Slide 184</vt:lpstr>
      <vt:lpstr>CLINICAL FEATURES</vt:lpstr>
      <vt:lpstr>Slide 186</vt:lpstr>
      <vt:lpstr>RADIOLOGICAL FEATURES</vt:lpstr>
      <vt:lpstr>Slide 188</vt:lpstr>
      <vt:lpstr>PATHOGENESIS </vt:lpstr>
      <vt:lpstr>4 phases:</vt:lpstr>
      <vt:lpstr>PATHOLOGY </vt:lpstr>
      <vt:lpstr>Pathogenesis</vt:lpstr>
      <vt:lpstr>HISTOLOGICAL FEATURES</vt:lpstr>
      <vt:lpstr>Slide 194</vt:lpstr>
      <vt:lpstr>Slide 195</vt:lpstr>
      <vt:lpstr>Slide 196</vt:lpstr>
      <vt:lpstr>TREATMENT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ODONTOGENIC  CYSTS</dc:title>
  <dc:creator>Mrinal</dc:creator>
  <cp:lastModifiedBy>hp</cp:lastModifiedBy>
  <cp:revision>321</cp:revision>
  <dcterms:created xsi:type="dcterms:W3CDTF">2006-08-16T00:00:00Z</dcterms:created>
  <dcterms:modified xsi:type="dcterms:W3CDTF">2022-07-21T06:26:48Z</dcterms:modified>
</cp:coreProperties>
</file>