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type="screen16x9" cy="6858000" cx="12192000"/>
  <p:notesSz cx="6858000" cy="9144000"/>
  <p:defaultTextStyle>
    <a:defPPr>
      <a:defRPr lang="zh-CN"/>
    </a:defPPr>
    <a:lvl1pPr algn="l" defTabSz="914400" eaLnBrk="0" fontAlgn="base" hangingPunct="0" indent="0" latinLnBrk="0" lvl="0" marL="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algn="l" defTabSz="914400" eaLnBrk="0" fontAlgn="base" hangingPunct="0" indent="0" latinLnBrk="0" lvl="1" marL="4572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algn="l" defTabSz="914400" eaLnBrk="0" fontAlgn="base" hangingPunct="0" indent="0" latinLnBrk="0" lvl="2" marL="9144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algn="l" defTabSz="914400" eaLnBrk="0" fontAlgn="base" hangingPunct="0" indent="0" latinLnBrk="0" lvl="3" marL="13716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algn="l" defTabSz="914400" eaLnBrk="0" fontAlgn="base" hangingPunct="0" indent="0" latinLnBrk="0" lvl="4" marL="18288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algn="l" defTabSz="914400" eaLnBrk="0" fontAlgn="base" hangingPunct="0" indent="0" latinLnBrk="0" lvl="5" marL="22860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algn="l" defTabSz="914400" eaLnBrk="0" fontAlgn="base" hangingPunct="0" indent="0" latinLnBrk="0" lvl="6" marL="27432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algn="l" defTabSz="914400" eaLnBrk="0" fontAlgn="base" hangingPunct="0" indent="0" latinLnBrk="0" lvl="7" marL="32004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algn="l" defTabSz="914400" eaLnBrk="0" fontAlgn="base" hangingPunct="0" indent="0" latinLnBrk="0" lvl="8" marL="3657600" rtl="0">
      <a:lnSpc>
        <a:spcPct val="100000"/>
      </a:lnSpc>
      <a:spcBef>
        <a:spcPct val="0"/>
      </a:spcBef>
      <a:spcAft>
        <a:spcPct val="0"/>
      </a:spcAft>
      <a:buNone/>
      <a:defRPr baseline="0" b="0" i="0" kern="120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 horzBarState="maximized">
    <p:restoredLeft sz="17001"/>
    <p:restoredTop sz="94660"/>
  </p:normalViewPr>
  <p:slideViewPr>
    <p:cSldViewPr showGuides="1" snapToGrid="0">
      <p:cViewPr>
        <p:scale>
          <a:sx n="70" d="100"/>
          <a:sy n="70" d="100"/>
        </p:scale>
        <p:origin x="1242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3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4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4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3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2A48B96-639E-45A3-A0BA-2464DFDB1FA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34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83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3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3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 l="24001" t="37222" r="20563" b="22495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noFill/>
          <a:ln w="9525">
            <a:noFill/>
          </a:ln>
        </p:spPr>
      </p:pic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0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ly-arranged title and tex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8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8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8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8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title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05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8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-column conten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10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11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1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1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1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81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1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81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2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8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8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8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and title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2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2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8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8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and title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9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bIns="45720" lIns="91440" rIns="91440" rtlCol="0" tIns="45720" vert="horz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altLang="en-US" baseline="0" b="0" cap="none" sz="3200" i="0" kern="1200" kumimoji="0" lang="zh-C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9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79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9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9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/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 w="9525">
            <a:noFill/>
          </a:ln>
        </p:spPr>
        <p:txBody>
          <a:bodyPr anchor="ctr"/>
          <a:p>
            <a:pPr lvl="0"/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 w="9525">
            <a:noFill/>
          </a:ln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FE59EF7-CDE9-49C8-ACA7-1D726AE44963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/>
      </p:grpSpPr>
      <p:grpSp>
        <p:nvGrpSpPr>
          <p:cNvPr id="27" name="组合 98"/>
          <p:cNvGrpSpPr/>
          <p:nvPr/>
        </p:nvGrpSpPr>
        <p:grpSpPr>
          <a:xfrm rot="-4415535" flipH="1">
            <a:off x="11315700" y="180975"/>
            <a:ext cx="793750" cy="558800"/>
            <a:chOff x="0" y="0"/>
            <a:chExt cx="874705" cy="650964"/>
          </a:xfrm>
        </p:grpSpPr>
        <p:sp>
          <p:nvSpPr>
            <p:cNvPr id="1048584" name="等腰三角形 99"/>
            <p:cNvSpPr/>
            <p:nvPr/>
          </p:nvSpPr>
          <p:spPr>
            <a:xfrm rot="-1741463">
              <a:off x="0" y="0"/>
              <a:ext cx="716684" cy="286414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85" name="等腰三角形 100"/>
            <p:cNvSpPr/>
            <p:nvPr/>
          </p:nvSpPr>
          <p:spPr>
            <a:xfrm rot="9058537">
              <a:off x="171252" y="239176"/>
              <a:ext cx="703453" cy="411788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98"/>
          <p:cNvGrpSpPr/>
          <p:nvPr/>
        </p:nvGrpSpPr>
        <p:grpSpPr>
          <a:xfrm rot="6011733" flipH="1">
            <a:off x="169863" y="6053138"/>
            <a:ext cx="793750" cy="558800"/>
            <a:chOff x="0" y="0"/>
            <a:chExt cx="874705" cy="650964"/>
          </a:xfrm>
        </p:grpSpPr>
        <p:sp>
          <p:nvSpPr>
            <p:cNvPr id="1048586" name="等腰三角形 99"/>
            <p:cNvSpPr/>
            <p:nvPr/>
          </p:nvSpPr>
          <p:spPr>
            <a:xfrm rot="-1741463">
              <a:off x="0" y="0"/>
              <a:ext cx="716684" cy="286414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87" name="等腰三角形 100"/>
            <p:cNvSpPr/>
            <p:nvPr/>
          </p:nvSpPr>
          <p:spPr>
            <a:xfrm rot="9058537">
              <a:off x="171252" y="239176"/>
              <a:ext cx="703453" cy="411788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588" name="文本框 139"/>
          <p:cNvSpPr txBox="1"/>
          <p:nvPr/>
        </p:nvSpPr>
        <p:spPr>
          <a:xfrm>
            <a:off x="1466441" y="2949170"/>
            <a:ext cx="10266681" cy="1158240"/>
          </a:xfrm>
          <a:prstGeom prst="rect"/>
          <a:noFill/>
          <a:ln w="9525">
            <a:noFill/>
          </a:ln>
        </p:spPr>
        <p:txBody>
          <a:bodyPr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36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altLang="zh-CN" b="1" dirty="0" sz="36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bnormal increase in the absolute RBC mass and</a:t>
            </a:r>
            <a:endParaRPr altLang="zh-CN" b="1" dirty="0" sz="3600"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36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Hb in the peripheral blood</a:t>
            </a:r>
            <a:endParaRPr altLang="zh-CN" b="1" dirty="0" sz="3600"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589" name="文本框 143"/>
          <p:cNvSpPr txBox="1"/>
          <p:nvPr/>
        </p:nvSpPr>
        <p:spPr>
          <a:xfrm>
            <a:off x="2498205" y="913805"/>
            <a:ext cx="7358381" cy="1513840"/>
          </a:xfrm>
          <a:prstGeom prst="rect"/>
          <a:noFill/>
          <a:ln w="63500">
            <a:solidFill>
              <a:srgbClr val="808080"/>
            </a:solidFill>
            <a:prstDash val="sysDash"/>
          </a:ln>
        </p:spPr>
        <p:txBody>
          <a:bodyPr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altLang="zh-CN" b="1" dirty="0" sz="9600"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b="1" dirty="0" sz="9600"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9" name="组合 29"/>
          <p:cNvGrpSpPr/>
          <p:nvPr/>
        </p:nvGrpSpPr>
        <p:grpSpPr>
          <a:xfrm flipH="1">
            <a:off x="5537200" y="5354991"/>
            <a:ext cx="1117600" cy="523875"/>
            <a:chOff x="0" y="0"/>
            <a:chExt cx="766254" cy="340156"/>
          </a:xfrm>
        </p:grpSpPr>
        <p:sp>
          <p:nvSpPr>
            <p:cNvPr id="1048590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1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2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593" name="等腰三角形 101"/>
          <p:cNvSpPr/>
          <p:nvPr/>
        </p:nvSpPr>
        <p:spPr>
          <a:xfrm rot="-8125928">
            <a:off x="5961063" y="4926013"/>
            <a:ext cx="271462" cy="292100"/>
          </a:xfrm>
          <a:prstGeom prst="triangle">
            <a:avLst>
              <a:gd name="adj" fmla="val 80449"/>
            </a:avLst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anchor="ctr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dirty="0" sz="1800" lang="zh-CN">
              <a:solidFill>
                <a:srgbClr val="FFFFFF"/>
              </a:solidFill>
            </a:endParaRPr>
          </a:p>
        </p:txBody>
      </p:sp>
      <p:grpSp>
        <p:nvGrpSpPr>
          <p:cNvPr id="30" name="组合 84"/>
          <p:cNvGrpSpPr/>
          <p:nvPr/>
        </p:nvGrpSpPr>
        <p:grpSpPr>
          <a:xfrm rot="1498243">
            <a:off x="-615950" y="-1579562"/>
            <a:ext cx="2595563" cy="5842000"/>
            <a:chOff x="0" y="0"/>
            <a:chExt cx="2595781" cy="5841819"/>
          </a:xfrm>
        </p:grpSpPr>
        <p:sp>
          <p:nvSpPr>
            <p:cNvPr id="1048594" name="等腰三角形 85"/>
            <p:cNvSpPr/>
            <p:nvPr/>
          </p:nvSpPr>
          <p:spPr>
            <a:xfrm rot="-5400000" flipV="1">
              <a:off x="124898" y="-124898"/>
              <a:ext cx="1691550" cy="1941346"/>
            </a:xfrm>
            <a:prstGeom prst="triangle">
              <a:avLst>
                <a:gd name="adj" fmla="val 31486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5" name="等腰三角形 86"/>
            <p:cNvSpPr/>
            <p:nvPr/>
          </p:nvSpPr>
          <p:spPr>
            <a:xfrm rot="-921972" flipV="1">
              <a:off x="108365" y="1405941"/>
              <a:ext cx="2012309" cy="99097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6" name="等腰三角形 87"/>
            <p:cNvSpPr/>
            <p:nvPr/>
          </p:nvSpPr>
          <p:spPr>
            <a:xfrm>
              <a:off x="1237729" y="1158146"/>
              <a:ext cx="1351702" cy="1221501"/>
            </a:xfrm>
            <a:prstGeom prst="triangle">
              <a:avLst>
                <a:gd name="adj" fmla="val 52347"/>
              </a:avLst>
            </a:prstGeom>
            <a:solidFill>
              <a:schemeClr val="bg1">
                <a:alpha val="8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7" name="等腰三角形 88"/>
            <p:cNvSpPr/>
            <p:nvPr/>
          </p:nvSpPr>
          <p:spPr>
            <a:xfrm flipV="1">
              <a:off x="1244079" y="2378553"/>
              <a:ext cx="1351702" cy="867229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8" name="等腰三角形 89"/>
            <p:cNvSpPr/>
            <p:nvPr/>
          </p:nvSpPr>
          <p:spPr>
            <a:xfrm>
              <a:off x="795325" y="2376979"/>
              <a:ext cx="1127589" cy="866420"/>
            </a:xfrm>
            <a:prstGeom prst="triangle">
              <a:avLst>
                <a:gd name="adj" fmla="val 40398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9" name="等腰三角形 90"/>
            <p:cNvSpPr/>
            <p:nvPr/>
          </p:nvSpPr>
          <p:spPr>
            <a:xfrm rot="3785567">
              <a:off x="-127051" y="1880807"/>
              <a:ext cx="1760190" cy="800984"/>
            </a:xfrm>
            <a:prstGeom prst="triangle">
              <a:avLst>
                <a:gd name="adj" fmla="val 68139"/>
              </a:avLst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0" name="等腰三角形 91"/>
            <p:cNvSpPr/>
            <p:nvPr/>
          </p:nvSpPr>
          <p:spPr>
            <a:xfrm rot="5400000">
              <a:off x="-575131" y="2282804"/>
              <a:ext cx="1960884" cy="778378"/>
            </a:xfrm>
            <a:prstGeom prst="triangle">
              <a:avLst>
                <a:gd name="adj" fmla="val 79579"/>
              </a:avLst>
            </a:prstGeom>
            <a:solidFill>
              <a:schemeClr val="bg1">
                <a:alpha val="25098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1" name="等腰三角形 92"/>
            <p:cNvSpPr/>
            <p:nvPr/>
          </p:nvSpPr>
          <p:spPr>
            <a:xfrm flipV="1">
              <a:off x="790363" y="3243399"/>
              <a:ext cx="1124805" cy="1199998"/>
            </a:xfrm>
            <a:prstGeom prst="triangle">
              <a:avLst>
                <a:gd name="adj" fmla="val 69194"/>
              </a:avLst>
            </a:prstGeom>
            <a:solidFill>
              <a:schemeClr val="bg1">
                <a:alpha val="45097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2" name="等腰三角形 93"/>
            <p:cNvSpPr/>
            <p:nvPr/>
          </p:nvSpPr>
          <p:spPr>
            <a:xfrm rot="1593660">
              <a:off x="58972" y="3371057"/>
              <a:ext cx="1779204" cy="731316"/>
            </a:xfrm>
            <a:prstGeom prst="triangle">
              <a:avLst>
                <a:gd name="adj" fmla="val 30144"/>
              </a:avLst>
            </a:prstGeom>
            <a:solidFill>
              <a:schemeClr val="bg1">
                <a:alpha val="6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3" name="等腰三角形 94"/>
            <p:cNvSpPr/>
            <p:nvPr/>
          </p:nvSpPr>
          <p:spPr>
            <a:xfrm rot="5400000">
              <a:off x="-302003" y="3979391"/>
              <a:ext cx="2171078" cy="1553778"/>
            </a:xfrm>
            <a:prstGeom prst="triangle">
              <a:avLst>
                <a:gd name="adj" fmla="val 36120"/>
              </a:avLst>
            </a:prstGeom>
            <a:solidFill>
              <a:schemeClr val="bg1">
                <a:alpha val="32156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84"/>
          <p:cNvGrpSpPr/>
          <p:nvPr/>
        </p:nvGrpSpPr>
        <p:grpSpPr>
          <a:xfrm rot="2083610" flipH="1">
            <a:off x="10110788" y="3771900"/>
            <a:ext cx="2595562" cy="4443413"/>
            <a:chOff x="0" y="0"/>
            <a:chExt cx="2595781" cy="4443397"/>
          </a:xfrm>
        </p:grpSpPr>
        <p:sp>
          <p:nvSpPr>
            <p:cNvPr id="1048604" name="等腰三角形 85"/>
            <p:cNvSpPr/>
            <p:nvPr/>
          </p:nvSpPr>
          <p:spPr>
            <a:xfrm rot="-5400000" flipV="1">
              <a:off x="124898" y="-124898"/>
              <a:ext cx="1691550" cy="1941346"/>
            </a:xfrm>
            <a:prstGeom prst="triangle">
              <a:avLst>
                <a:gd name="adj" fmla="val 31486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5" name="等腰三角形 86"/>
            <p:cNvSpPr/>
            <p:nvPr/>
          </p:nvSpPr>
          <p:spPr>
            <a:xfrm rot="-921972" flipV="1">
              <a:off x="108365" y="1405941"/>
              <a:ext cx="2012309" cy="99097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6" name="等腰三角形 87"/>
            <p:cNvSpPr/>
            <p:nvPr/>
          </p:nvSpPr>
          <p:spPr>
            <a:xfrm>
              <a:off x="1237729" y="1158146"/>
              <a:ext cx="1351702" cy="1221501"/>
            </a:xfrm>
            <a:prstGeom prst="triangle">
              <a:avLst>
                <a:gd name="adj" fmla="val 52347"/>
              </a:avLst>
            </a:prstGeom>
            <a:solidFill>
              <a:schemeClr val="bg1">
                <a:alpha val="8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7" name="等腰三角形 88"/>
            <p:cNvSpPr/>
            <p:nvPr/>
          </p:nvSpPr>
          <p:spPr>
            <a:xfrm flipV="1">
              <a:off x="1244079" y="2378553"/>
              <a:ext cx="1351702" cy="867229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8" name="等腰三角形 89"/>
            <p:cNvSpPr/>
            <p:nvPr/>
          </p:nvSpPr>
          <p:spPr>
            <a:xfrm>
              <a:off x="795325" y="2376979"/>
              <a:ext cx="1127589" cy="866420"/>
            </a:xfrm>
            <a:prstGeom prst="triangle">
              <a:avLst>
                <a:gd name="adj" fmla="val 40398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09" name="等腰三角形 90"/>
            <p:cNvSpPr/>
            <p:nvPr/>
          </p:nvSpPr>
          <p:spPr>
            <a:xfrm rot="3785567">
              <a:off x="-127051" y="1880807"/>
              <a:ext cx="1760190" cy="800984"/>
            </a:xfrm>
            <a:prstGeom prst="triangle">
              <a:avLst>
                <a:gd name="adj" fmla="val 68139"/>
              </a:avLst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10" name="等腰三角形 91"/>
            <p:cNvSpPr/>
            <p:nvPr/>
          </p:nvSpPr>
          <p:spPr>
            <a:xfrm rot="5400000">
              <a:off x="-575131" y="2282804"/>
              <a:ext cx="1960884" cy="778378"/>
            </a:xfrm>
            <a:prstGeom prst="triangle">
              <a:avLst>
                <a:gd name="adj" fmla="val 79579"/>
              </a:avLst>
            </a:prstGeom>
            <a:solidFill>
              <a:schemeClr val="bg1">
                <a:alpha val="25098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11" name="等腰三角形 92"/>
            <p:cNvSpPr/>
            <p:nvPr/>
          </p:nvSpPr>
          <p:spPr>
            <a:xfrm flipV="1">
              <a:off x="790363" y="3243399"/>
              <a:ext cx="1124805" cy="1199998"/>
            </a:xfrm>
            <a:prstGeom prst="triangle">
              <a:avLst>
                <a:gd name="adj" fmla="val 69194"/>
              </a:avLst>
            </a:prstGeom>
            <a:solidFill>
              <a:schemeClr val="bg1">
                <a:alpha val="45097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12" name="等腰三角形 93"/>
            <p:cNvSpPr/>
            <p:nvPr/>
          </p:nvSpPr>
          <p:spPr>
            <a:xfrm rot="1593660">
              <a:off x="58972" y="3371057"/>
              <a:ext cx="1779204" cy="731316"/>
            </a:xfrm>
            <a:prstGeom prst="triangle">
              <a:avLst>
                <a:gd name="adj" fmla="val 30144"/>
              </a:avLst>
            </a:prstGeom>
            <a:solidFill>
              <a:schemeClr val="bg1">
                <a:alpha val="6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13" name=""/>
          <p:cNvSpPr txBox="1"/>
          <p:nvPr/>
        </p:nvSpPr>
        <p:spPr>
          <a:xfrm>
            <a:off x="1291583" y="4426649"/>
            <a:ext cx="9177190" cy="1615440"/>
          </a:xfrm>
          <a:prstGeom prst="rect"/>
        </p:spPr>
        <p:txBody>
          <a:bodyPr rtlCol="0" wrap="square">
            <a:spAutoFit/>
          </a:bodyPr>
          <a:p>
            <a:r>
              <a:rPr sz="2100" lang="en-IN">
                <a:solidFill>
                  <a:srgbClr val="FFE5E5"/>
                </a:solidFill>
              </a:rPr>
              <a:t> It may be only a relative manifestation
caused by loss of plasma volume or an absolute manifestation caused
by a primary polycythemia or erythremia (polycythemia rubra vera)
of unknown etiology and secondary polycythemia or erythrocytosis
due to some known stimulus.</a:t>
            </a:r>
            <a:endParaRPr sz="2100" lang="en-IN">
              <a:solidFill>
                <a:srgbClr val="FFE5E5"/>
              </a:solidFill>
            </a:endParaRPr>
          </a:p>
        </p:txBody>
      </p:sp>
      <p:sp>
        <p:nvSpPr>
          <p:cNvPr id="1048869" name=""/>
          <p:cNvSpPr txBox="1"/>
          <p:nvPr/>
        </p:nvSpPr>
        <p:spPr>
          <a:xfrm>
            <a:off x="5516830" y="6086379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i="1" lang="en-US">
                <a:solidFill>
                  <a:srgbClr val="FFFFFF"/>
                </a:solidFill>
              </a:rPr>
              <a:t>B</a:t>
            </a:r>
            <a:r>
              <a:rPr b="1" sz="2800" i="1" lang="en-US">
                <a:solidFill>
                  <a:srgbClr val="FFFFFF"/>
                </a:solidFill>
              </a:rPr>
              <a:t>y</a:t>
            </a:r>
            <a:r>
              <a:rPr b="1" sz="2800" i="1" lang="en-US">
                <a:solidFill>
                  <a:srgbClr val="FFFFFF"/>
                </a:solidFill>
              </a:rPr>
              <a:t> </a:t>
            </a:r>
            <a:r>
              <a:rPr b="1" sz="2800" i="1" lang="en-US">
                <a:solidFill>
                  <a:srgbClr val="FFFFFF"/>
                </a:solidFill>
              </a:rPr>
              <a:t>p</a:t>
            </a:r>
            <a:r>
              <a:rPr b="1" sz="2800" i="1" lang="en-US">
                <a:solidFill>
                  <a:srgbClr val="FFFFFF"/>
                </a:solidFill>
              </a:rPr>
              <a:t>a</a:t>
            </a:r>
            <a:r>
              <a:rPr b="1" sz="2800" i="1" lang="en-US">
                <a:solidFill>
                  <a:srgbClr val="FFFFFF"/>
                </a:solidFill>
              </a:rPr>
              <a:t>n</a:t>
            </a:r>
            <a:r>
              <a:rPr b="1" sz="2800" i="1" lang="en-US">
                <a:solidFill>
                  <a:srgbClr val="FFFFFF"/>
                </a:solidFill>
              </a:rPr>
              <a:t>k</a:t>
            </a:r>
            <a:r>
              <a:rPr b="1" sz="2800" i="1" lang="en-US">
                <a:solidFill>
                  <a:srgbClr val="FFFFFF"/>
                </a:solidFill>
              </a:rPr>
              <a:t>a</a:t>
            </a:r>
            <a:r>
              <a:rPr b="1" sz="2800" i="1" lang="en-US">
                <a:solidFill>
                  <a:srgbClr val="FFFFFF"/>
                </a:solidFill>
              </a:rPr>
              <a:t>j</a:t>
            </a:r>
            <a:r>
              <a:rPr b="1" sz="2800" i="1" lang="en-US">
                <a:solidFill>
                  <a:srgbClr val="FFFFFF"/>
                </a:solidFill>
              </a:rPr>
              <a:t> </a:t>
            </a:r>
            <a:r>
              <a:rPr b="1" sz="2800" i="1" lang="en-US">
                <a:solidFill>
                  <a:srgbClr val="FFFFFF"/>
                </a:solidFill>
              </a:rPr>
              <a:t>c</a:t>
            </a:r>
            <a:r>
              <a:rPr b="1" sz="2800" i="1" lang="en-US">
                <a:solidFill>
                  <a:srgbClr val="FFFFFF"/>
                </a:solidFill>
              </a:rPr>
              <a:t>h</a:t>
            </a:r>
            <a:r>
              <a:rPr b="1" sz="2800" i="1" lang="en-US">
                <a:solidFill>
                  <a:srgbClr val="FFFFFF"/>
                </a:solidFill>
              </a:rPr>
              <a:t>o</a:t>
            </a:r>
            <a:r>
              <a:rPr b="1" sz="2800" i="1" lang="en-US">
                <a:solidFill>
                  <a:srgbClr val="FFFFFF"/>
                </a:solidFill>
              </a:rPr>
              <a:t>u</a:t>
            </a:r>
            <a:r>
              <a:rPr b="1" sz="2800" i="1" lang="en-US">
                <a:solidFill>
                  <a:srgbClr val="FFFFFF"/>
                </a:solidFill>
              </a:rPr>
              <a:t>r</a:t>
            </a:r>
            <a:r>
              <a:rPr b="1" sz="2800" i="1" lang="en-US">
                <a:solidFill>
                  <a:srgbClr val="FFFFFF"/>
                </a:solidFill>
              </a:rPr>
              <a:t>e</a:t>
            </a:r>
            <a:endParaRPr b="1" sz="2800" i="1"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/>
      </p:grpSpPr>
      <p:sp>
        <p:nvSpPr>
          <p:cNvPr id="1048723" name="Rounded Rectangle 2"/>
          <p:cNvSpPr/>
          <p:nvPr/>
        </p:nvSpPr>
        <p:spPr>
          <a:xfrm>
            <a:off x="812005" y="2591668"/>
            <a:ext cx="3844925" cy="966787"/>
          </a:xfrm>
          <a:prstGeom prst="roundRect">
            <a:avLst>
              <a:gd name="adj" fmla="val 16667"/>
            </a:avLst>
          </a:prstGeom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25" name="Rounded Rectangle 8"/>
          <p:cNvSpPr/>
          <p:nvPr/>
        </p:nvSpPr>
        <p:spPr>
          <a:xfrm flipH="1">
            <a:off x="359533" y="5703251"/>
            <a:ext cx="3846512" cy="968375"/>
          </a:xfrm>
          <a:prstGeom prst="roundRect">
            <a:avLst>
              <a:gd name="adj" fmla="val 16667"/>
            </a:avLst>
          </a:prstGeom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27" name="Hexagon 16"/>
          <p:cNvSpPr/>
          <p:nvPr/>
        </p:nvSpPr>
        <p:spPr>
          <a:xfrm flipH="1">
            <a:off x="4232239" y="2502694"/>
            <a:ext cx="1398588" cy="1204912"/>
          </a:xfrm>
          <a:prstGeom prst="hexagon">
            <a:avLst>
              <a:gd name="adj" fmla="val 25015"/>
              <a:gd name="vf" fmla="val 115470"/>
            </a:avLst>
          </a:prstGeom>
          <a:solidFill>
            <a:schemeClr val="bg1"/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32" name="TextBox 27"/>
          <p:cNvSpPr txBox="1"/>
          <p:nvPr/>
        </p:nvSpPr>
        <p:spPr>
          <a:xfrm>
            <a:off x="812004" y="5703251"/>
            <a:ext cx="2548405" cy="876300"/>
          </a:xfrm>
          <a:prstGeom prst="rect"/>
          <a:noFill/>
          <a:ln w="9525">
            <a:noFill/>
          </a:ln>
        </p:spPr>
        <p:txBody>
          <a:bodyPr bIns="0" lIns="0" rIns="0" tIns="0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1900" lang="en-GB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Serum erythropoietin level below the reference range</a:t>
            </a:r>
            <a:endParaRPr altLang="zh-CN" b="1" dirty="0" sz="1900" lang="en-GB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734" name="TextBox 29"/>
          <p:cNvSpPr txBox="1"/>
          <p:nvPr/>
        </p:nvSpPr>
        <p:spPr>
          <a:xfrm>
            <a:off x="1862760" y="2705100"/>
            <a:ext cx="2112963" cy="800100"/>
          </a:xfrm>
          <a:prstGeom prst="rect"/>
          <a:noFill/>
          <a:ln w="9525">
            <a:noFill/>
          </a:ln>
        </p:spPr>
        <p:txBody>
          <a:bodyPr bIns="0" lIns="0" rIns="0" tIns="0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1800" lang="en-GB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Hemoglobin &gt; 16.5 g/dL in men and &gt; 16.0 g/dL in women, </a:t>
            </a:r>
            <a:endParaRPr altLang="zh-CN" b="1" dirty="0" sz="1800" lang="en-GB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736" name="Hexagon 15"/>
          <p:cNvSpPr/>
          <p:nvPr/>
        </p:nvSpPr>
        <p:spPr>
          <a:xfrm>
            <a:off x="3975723" y="4001769"/>
            <a:ext cx="1398588" cy="1204913"/>
          </a:xfrm>
          <a:prstGeom prst="hexagon">
            <a:avLst>
              <a:gd name="adj" fmla="val 25015"/>
              <a:gd name="vf" fmla="val 115470"/>
            </a:avLst>
          </a:prstGeom>
          <a:solidFill>
            <a:schemeClr val="bg1"/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46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747" name="文本框 108"/>
          <p:cNvSpPr txBox="1"/>
          <p:nvPr/>
        </p:nvSpPr>
        <p:spPr>
          <a:xfrm>
            <a:off x="661988" y="228600"/>
            <a:ext cx="3829050" cy="497839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7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Polycythemia vera</a:t>
            </a:r>
            <a:endParaRPr altLang="zh-CN" b="1" dirty="0" sz="27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7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748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49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50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850" name=""/>
          <p:cNvSpPr txBox="1"/>
          <p:nvPr/>
        </p:nvSpPr>
        <p:spPr>
          <a:xfrm>
            <a:off x="1401762" y="1308534"/>
            <a:ext cx="5343355" cy="701039"/>
          </a:xfrm>
          <a:prstGeom prst="rect"/>
        </p:spPr>
        <p:txBody>
          <a:bodyPr rtlCol="0" wrap="square">
            <a:spAutoFit/>
          </a:bodyPr>
          <a:p>
            <a:r>
              <a:rPr b="1" sz="4200" lang="en-IN">
                <a:solidFill>
                  <a:srgbClr val="FFE5E5"/>
                </a:solidFill>
              </a:rPr>
              <a:t>diagnosis,</a:t>
            </a:r>
            <a:endParaRPr b="1" sz="4200" lang="en-IN">
              <a:solidFill>
                <a:srgbClr val="FFE5E5"/>
              </a:solidFill>
            </a:endParaRPr>
          </a:p>
        </p:txBody>
      </p:sp>
      <p:sp>
        <p:nvSpPr>
          <p:cNvPr id="1048853" name="Rounded Rectangle 8"/>
          <p:cNvSpPr/>
          <p:nvPr/>
        </p:nvSpPr>
        <p:spPr>
          <a:xfrm flipH="1">
            <a:off x="320191" y="4267992"/>
            <a:ext cx="3846512" cy="968375"/>
          </a:xfrm>
          <a:prstGeom prst="roundRect">
            <a:avLst>
              <a:gd name="adj" fmla="val 16667"/>
            </a:avLst>
          </a:prstGeom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55" name=""/>
          <p:cNvSpPr txBox="1"/>
          <p:nvPr/>
        </p:nvSpPr>
        <p:spPr>
          <a:xfrm>
            <a:off x="359533" y="4302444"/>
            <a:ext cx="4572000" cy="904239"/>
          </a:xfrm>
          <a:prstGeom prst="rect"/>
        </p:spPr>
        <p:txBody>
          <a:bodyPr rtlCol="0" wrap="square">
            <a:spAutoFit/>
          </a:bodyPr>
          <a:p>
            <a:r>
              <a:rPr sz="2700" lang="en-IN">
                <a:solidFill>
                  <a:srgbClr val="FFFFFF"/>
                </a:solidFill>
              </a:rPr>
              <a:t>Bone marrow biopsy showing hypercellularity </a:t>
            </a:r>
            <a:endParaRPr sz="2700" lang="en-IN">
              <a:solidFill>
                <a:srgbClr val="FFFFFF"/>
              </a:solidFill>
            </a:endParaRPr>
          </a:p>
        </p:txBody>
      </p:sp>
      <p:sp>
        <p:nvSpPr>
          <p:cNvPr id="1048856" name=""/>
          <p:cNvSpPr txBox="1"/>
          <p:nvPr/>
        </p:nvSpPr>
        <p:spPr>
          <a:xfrm>
            <a:off x="6934778" y="1422833"/>
            <a:ext cx="4000000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FFE5E5"/>
                </a:solidFill>
              </a:rPr>
              <a:t>T</a:t>
            </a:r>
            <a:r>
              <a:rPr b="1" sz="3300" lang="en-US">
                <a:solidFill>
                  <a:srgbClr val="FFE5E5"/>
                </a:solidFill>
              </a:rPr>
              <a:t>r</a:t>
            </a:r>
            <a:r>
              <a:rPr b="1" sz="3300" lang="en-US">
                <a:solidFill>
                  <a:srgbClr val="FFE5E5"/>
                </a:solidFill>
              </a:rPr>
              <a:t>e</a:t>
            </a:r>
            <a:r>
              <a:rPr b="1" sz="3300" lang="en-US">
                <a:solidFill>
                  <a:srgbClr val="FFE5E5"/>
                </a:solidFill>
              </a:rPr>
              <a:t>a</a:t>
            </a:r>
            <a:r>
              <a:rPr b="1" sz="3300" lang="en-US">
                <a:solidFill>
                  <a:srgbClr val="FFE5E5"/>
                </a:solidFill>
              </a:rPr>
              <a:t>t</a:t>
            </a:r>
            <a:r>
              <a:rPr b="1" sz="3300" lang="en-US">
                <a:solidFill>
                  <a:srgbClr val="FFE5E5"/>
                </a:solidFill>
              </a:rPr>
              <a:t>ment</a:t>
            </a:r>
            <a:endParaRPr b="1" sz="3300" lang="en-IN">
              <a:solidFill>
                <a:srgbClr val="FFE5E5"/>
              </a:solidFill>
            </a:endParaRPr>
          </a:p>
        </p:txBody>
      </p:sp>
      <p:sp>
        <p:nvSpPr>
          <p:cNvPr id="1048857" name="Hexagon 16"/>
          <p:cNvSpPr/>
          <p:nvPr/>
        </p:nvSpPr>
        <p:spPr>
          <a:xfrm flipH="1">
            <a:off x="3771373" y="5597291"/>
            <a:ext cx="1398588" cy="1204912"/>
          </a:xfrm>
          <a:prstGeom prst="hexagon">
            <a:avLst>
              <a:gd name="adj" fmla="val 25015"/>
              <a:gd name="vf" fmla="val 115470"/>
            </a:avLst>
          </a:prstGeom>
          <a:solidFill>
            <a:schemeClr val="bg1"/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58" name="Hexagon 16"/>
          <p:cNvSpPr/>
          <p:nvPr/>
        </p:nvSpPr>
        <p:spPr>
          <a:xfrm flipH="1">
            <a:off x="6235484" y="2472604"/>
            <a:ext cx="1398588" cy="1204912"/>
          </a:xfrm>
          <a:prstGeom prst="hexagon">
            <a:avLst>
              <a:gd name="adj" fmla="val 25015"/>
              <a:gd name="vf" fmla="val 115470"/>
            </a:avLst>
          </a:prstGeom>
          <a:solidFill>
            <a:schemeClr val="bg1"/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59" name="Hexagon 16"/>
          <p:cNvSpPr/>
          <p:nvPr/>
        </p:nvSpPr>
        <p:spPr>
          <a:xfrm flipH="1">
            <a:off x="6235484" y="4031455"/>
            <a:ext cx="1398588" cy="1204912"/>
          </a:xfrm>
          <a:prstGeom prst="hexagon">
            <a:avLst>
              <a:gd name="adj" fmla="val 25015"/>
              <a:gd name="vf" fmla="val 115470"/>
            </a:avLst>
          </a:prstGeom>
          <a:solidFill>
            <a:schemeClr val="bg1"/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60" name="Hexagon 16"/>
          <p:cNvSpPr/>
          <p:nvPr/>
        </p:nvSpPr>
        <p:spPr>
          <a:xfrm flipH="1">
            <a:off x="6235483" y="5538944"/>
            <a:ext cx="1398588" cy="1204912"/>
          </a:xfrm>
          <a:prstGeom prst="hexagon">
            <a:avLst>
              <a:gd name="adj" fmla="val 25015"/>
              <a:gd name="vf" fmla="val 115470"/>
            </a:avLst>
          </a:prstGeom>
          <a:solidFill>
            <a:schemeClr val="bg1"/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63" name="Rounded Rectangle 2"/>
          <p:cNvSpPr/>
          <p:nvPr/>
        </p:nvSpPr>
        <p:spPr>
          <a:xfrm>
            <a:off x="7089853" y="4140547"/>
            <a:ext cx="3844925" cy="966787"/>
          </a:xfrm>
          <a:prstGeom prst="roundRect">
            <a:avLst>
              <a:gd name="adj" fmla="val 16667"/>
            </a:avLst>
          </a:prstGeom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64" name="Rounded Rectangle 2"/>
          <p:cNvSpPr/>
          <p:nvPr/>
        </p:nvSpPr>
        <p:spPr>
          <a:xfrm>
            <a:off x="7012316" y="5716353"/>
            <a:ext cx="3844925" cy="966787"/>
          </a:xfrm>
          <a:prstGeom prst="roundRect">
            <a:avLst>
              <a:gd name="adj" fmla="val 16667"/>
            </a:avLst>
          </a:prstGeom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65" name=""/>
          <p:cNvSpPr txBox="1"/>
          <p:nvPr/>
        </p:nvSpPr>
        <p:spPr>
          <a:xfrm>
            <a:off x="6745117" y="4232114"/>
            <a:ext cx="4572000" cy="9296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000000"/>
                </a:solidFill>
              </a:rPr>
              <a:t>aspirin daily to reduce thrombotic events</a:t>
            </a:r>
            <a:endParaRPr sz="2800" lang="en-IN">
              <a:solidFill>
                <a:srgbClr val="000000"/>
              </a:solidFill>
            </a:endParaRPr>
          </a:p>
        </p:txBody>
      </p:sp>
      <p:sp>
        <p:nvSpPr>
          <p:cNvPr id="1048867" name=""/>
          <p:cNvSpPr txBox="1"/>
          <p:nvPr/>
        </p:nvSpPr>
        <p:spPr>
          <a:xfrm>
            <a:off x="6648778" y="5932167"/>
            <a:ext cx="4572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000000"/>
                </a:solidFill>
              </a:rPr>
              <a:t>Myelosuppressive therapy</a:t>
            </a:r>
            <a:endParaRPr sz="2800" lang="en-IN">
              <a:solidFill>
                <a:srgbClr val="000000"/>
              </a:solidFill>
            </a:endParaRPr>
          </a:p>
        </p:txBody>
      </p:sp>
      <p:sp>
        <p:nvSpPr>
          <p:cNvPr id="1048868" name=""/>
          <p:cNvSpPr txBox="1"/>
          <p:nvPr/>
        </p:nvSpPr>
        <p:spPr>
          <a:xfrm>
            <a:off x="6648778" y="2918460"/>
            <a:ext cx="4572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000000"/>
                </a:solidFill>
              </a:rPr>
              <a:t>Busulfan</a:t>
            </a:r>
            <a:endParaRPr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13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1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25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3" grpId="0" animBg="1"/>
      <p:bldP spid="1048725" grpId="0" animBg="1"/>
      <p:bldP spid="1048732" grpId="0"/>
      <p:bldP spid="1048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/>
      </p:grpSpPr>
      <p:grpSp>
        <p:nvGrpSpPr>
          <p:cNvPr id="69" name="组合 98"/>
          <p:cNvGrpSpPr/>
          <p:nvPr/>
        </p:nvGrpSpPr>
        <p:grpSpPr>
          <a:xfrm rot="-4415535" flipH="1">
            <a:off x="11315700" y="180975"/>
            <a:ext cx="793750" cy="558800"/>
            <a:chOff x="0" y="0"/>
            <a:chExt cx="874705" cy="650964"/>
          </a:xfrm>
        </p:grpSpPr>
        <p:sp>
          <p:nvSpPr>
            <p:cNvPr id="1048751" name="等腰三角形 99"/>
            <p:cNvSpPr/>
            <p:nvPr/>
          </p:nvSpPr>
          <p:spPr>
            <a:xfrm rot="-1741463">
              <a:off x="0" y="0"/>
              <a:ext cx="716684" cy="286414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52" name="等腰三角形 100"/>
            <p:cNvSpPr/>
            <p:nvPr/>
          </p:nvSpPr>
          <p:spPr>
            <a:xfrm rot="9058537">
              <a:off x="171252" y="239176"/>
              <a:ext cx="703453" cy="411788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组合 98"/>
          <p:cNvGrpSpPr/>
          <p:nvPr/>
        </p:nvGrpSpPr>
        <p:grpSpPr>
          <a:xfrm rot="6011733" flipH="1">
            <a:off x="169863" y="6053138"/>
            <a:ext cx="793750" cy="558800"/>
            <a:chOff x="0" y="0"/>
            <a:chExt cx="874705" cy="650964"/>
          </a:xfrm>
        </p:grpSpPr>
        <p:sp>
          <p:nvSpPr>
            <p:cNvPr id="1048753" name="等腰三角形 99"/>
            <p:cNvSpPr/>
            <p:nvPr/>
          </p:nvSpPr>
          <p:spPr>
            <a:xfrm rot="-1741463">
              <a:off x="0" y="0"/>
              <a:ext cx="716684" cy="286414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54" name="等腰三角形 100"/>
            <p:cNvSpPr/>
            <p:nvPr/>
          </p:nvSpPr>
          <p:spPr>
            <a:xfrm rot="9058537">
              <a:off x="171252" y="239176"/>
              <a:ext cx="703453" cy="411788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755" name="文本框 139"/>
          <p:cNvSpPr txBox="1"/>
          <p:nvPr/>
        </p:nvSpPr>
        <p:spPr>
          <a:xfrm>
            <a:off x="2510473" y="2705100"/>
            <a:ext cx="6329681" cy="1399541"/>
          </a:xfrm>
          <a:prstGeom prst="rect"/>
          <a:noFill/>
          <a:ln w="9525">
            <a:noFill/>
          </a:ln>
        </p:spPr>
        <p:txBody>
          <a:bodyPr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88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THANK YOU</a:t>
            </a:r>
            <a:endParaRPr altLang="zh-CN" b="1" dirty="0" sz="8800"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756" name="等腰三角形 101"/>
          <p:cNvSpPr/>
          <p:nvPr/>
        </p:nvSpPr>
        <p:spPr>
          <a:xfrm rot="-8125928">
            <a:off x="5961063" y="4926013"/>
            <a:ext cx="271462" cy="292100"/>
          </a:xfrm>
          <a:prstGeom prst="triangle">
            <a:avLst>
              <a:gd name="adj" fmla="val 80449"/>
            </a:avLst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anchor="ctr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dirty="0" sz="1800" lang="zh-CN">
              <a:solidFill>
                <a:srgbClr val="FFFFFF"/>
              </a:solidFill>
            </a:endParaRPr>
          </a:p>
        </p:txBody>
      </p:sp>
      <p:grpSp>
        <p:nvGrpSpPr>
          <p:cNvPr id="71" name="组合 84"/>
          <p:cNvGrpSpPr/>
          <p:nvPr/>
        </p:nvGrpSpPr>
        <p:grpSpPr>
          <a:xfrm rot="1498243">
            <a:off x="-615950" y="-1579562"/>
            <a:ext cx="2595563" cy="5842000"/>
            <a:chOff x="0" y="0"/>
            <a:chExt cx="2595781" cy="5841819"/>
          </a:xfrm>
        </p:grpSpPr>
        <p:sp>
          <p:nvSpPr>
            <p:cNvPr id="1048757" name="等腰三角形 85"/>
            <p:cNvSpPr/>
            <p:nvPr/>
          </p:nvSpPr>
          <p:spPr>
            <a:xfrm rot="-5400000" flipV="1">
              <a:off x="124898" y="-124898"/>
              <a:ext cx="1691550" cy="1941346"/>
            </a:xfrm>
            <a:prstGeom prst="triangle">
              <a:avLst>
                <a:gd name="adj" fmla="val 31486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58" name="等腰三角形 86"/>
            <p:cNvSpPr/>
            <p:nvPr/>
          </p:nvSpPr>
          <p:spPr>
            <a:xfrm rot="-921972" flipV="1">
              <a:off x="108365" y="1405941"/>
              <a:ext cx="2012309" cy="99097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59" name="等腰三角形 87"/>
            <p:cNvSpPr/>
            <p:nvPr/>
          </p:nvSpPr>
          <p:spPr>
            <a:xfrm>
              <a:off x="1237729" y="1158146"/>
              <a:ext cx="1351702" cy="1221501"/>
            </a:xfrm>
            <a:prstGeom prst="triangle">
              <a:avLst>
                <a:gd name="adj" fmla="val 52347"/>
              </a:avLst>
            </a:prstGeom>
            <a:solidFill>
              <a:schemeClr val="bg1">
                <a:alpha val="8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0" name="等腰三角形 88"/>
            <p:cNvSpPr/>
            <p:nvPr/>
          </p:nvSpPr>
          <p:spPr>
            <a:xfrm flipV="1">
              <a:off x="1244079" y="2378553"/>
              <a:ext cx="1351702" cy="867229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1" name="等腰三角形 89"/>
            <p:cNvSpPr/>
            <p:nvPr/>
          </p:nvSpPr>
          <p:spPr>
            <a:xfrm>
              <a:off x="795325" y="2376979"/>
              <a:ext cx="1127589" cy="866420"/>
            </a:xfrm>
            <a:prstGeom prst="triangle">
              <a:avLst>
                <a:gd name="adj" fmla="val 40398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2" name="等腰三角形 90"/>
            <p:cNvSpPr/>
            <p:nvPr/>
          </p:nvSpPr>
          <p:spPr>
            <a:xfrm rot="3785567">
              <a:off x="-127051" y="1880807"/>
              <a:ext cx="1760190" cy="800984"/>
            </a:xfrm>
            <a:prstGeom prst="triangle">
              <a:avLst>
                <a:gd name="adj" fmla="val 68139"/>
              </a:avLst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3" name="等腰三角形 91"/>
            <p:cNvSpPr/>
            <p:nvPr/>
          </p:nvSpPr>
          <p:spPr>
            <a:xfrm rot="5400000">
              <a:off x="-575131" y="2282804"/>
              <a:ext cx="1960884" cy="778378"/>
            </a:xfrm>
            <a:prstGeom prst="triangle">
              <a:avLst>
                <a:gd name="adj" fmla="val 79579"/>
              </a:avLst>
            </a:prstGeom>
            <a:solidFill>
              <a:schemeClr val="bg1">
                <a:alpha val="25098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4" name="等腰三角形 92"/>
            <p:cNvSpPr/>
            <p:nvPr/>
          </p:nvSpPr>
          <p:spPr>
            <a:xfrm flipV="1">
              <a:off x="790363" y="3243399"/>
              <a:ext cx="1124805" cy="1199998"/>
            </a:xfrm>
            <a:prstGeom prst="triangle">
              <a:avLst>
                <a:gd name="adj" fmla="val 69194"/>
              </a:avLst>
            </a:prstGeom>
            <a:solidFill>
              <a:schemeClr val="bg1">
                <a:alpha val="45097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5" name="等腰三角形 93"/>
            <p:cNvSpPr/>
            <p:nvPr/>
          </p:nvSpPr>
          <p:spPr>
            <a:xfrm rot="1593660">
              <a:off x="58972" y="3371057"/>
              <a:ext cx="1779204" cy="731316"/>
            </a:xfrm>
            <a:prstGeom prst="triangle">
              <a:avLst>
                <a:gd name="adj" fmla="val 30144"/>
              </a:avLst>
            </a:prstGeom>
            <a:solidFill>
              <a:schemeClr val="bg1">
                <a:alpha val="6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6" name="等腰三角形 94"/>
            <p:cNvSpPr/>
            <p:nvPr/>
          </p:nvSpPr>
          <p:spPr>
            <a:xfrm rot="5400000">
              <a:off x="-302003" y="3979391"/>
              <a:ext cx="2171078" cy="1553778"/>
            </a:xfrm>
            <a:prstGeom prst="triangle">
              <a:avLst>
                <a:gd name="adj" fmla="val 36120"/>
              </a:avLst>
            </a:prstGeom>
            <a:solidFill>
              <a:schemeClr val="bg1">
                <a:alpha val="32156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组合 84"/>
          <p:cNvGrpSpPr/>
          <p:nvPr/>
        </p:nvGrpSpPr>
        <p:grpSpPr>
          <a:xfrm rot="2083610" flipH="1">
            <a:off x="10110788" y="3771900"/>
            <a:ext cx="2595562" cy="4443413"/>
            <a:chOff x="0" y="0"/>
            <a:chExt cx="2595781" cy="4443397"/>
          </a:xfrm>
        </p:grpSpPr>
        <p:sp>
          <p:nvSpPr>
            <p:cNvPr id="1048767" name="等腰三角形 85"/>
            <p:cNvSpPr/>
            <p:nvPr/>
          </p:nvSpPr>
          <p:spPr>
            <a:xfrm rot="-5400000" flipV="1">
              <a:off x="124898" y="-124898"/>
              <a:ext cx="1691550" cy="1941346"/>
            </a:xfrm>
            <a:prstGeom prst="triangle">
              <a:avLst>
                <a:gd name="adj" fmla="val 31486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8" name="等腰三角形 86"/>
            <p:cNvSpPr/>
            <p:nvPr/>
          </p:nvSpPr>
          <p:spPr>
            <a:xfrm rot="-921972" flipV="1">
              <a:off x="108365" y="1405941"/>
              <a:ext cx="2012309" cy="990973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69" name="等腰三角形 87"/>
            <p:cNvSpPr/>
            <p:nvPr/>
          </p:nvSpPr>
          <p:spPr>
            <a:xfrm>
              <a:off x="1237729" y="1158146"/>
              <a:ext cx="1351702" cy="1221501"/>
            </a:xfrm>
            <a:prstGeom prst="triangle">
              <a:avLst>
                <a:gd name="adj" fmla="val 52347"/>
              </a:avLst>
            </a:prstGeom>
            <a:solidFill>
              <a:schemeClr val="bg1">
                <a:alpha val="8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0" name="等腰三角形 88"/>
            <p:cNvSpPr/>
            <p:nvPr/>
          </p:nvSpPr>
          <p:spPr>
            <a:xfrm flipV="1">
              <a:off x="1244079" y="2378553"/>
              <a:ext cx="1351702" cy="867229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1" name="等腰三角形 89"/>
            <p:cNvSpPr/>
            <p:nvPr/>
          </p:nvSpPr>
          <p:spPr>
            <a:xfrm>
              <a:off x="795325" y="2376979"/>
              <a:ext cx="1127589" cy="866420"/>
            </a:xfrm>
            <a:prstGeom prst="triangle">
              <a:avLst>
                <a:gd name="adj" fmla="val 40398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2" name="等腰三角形 90"/>
            <p:cNvSpPr/>
            <p:nvPr/>
          </p:nvSpPr>
          <p:spPr>
            <a:xfrm rot="3785567">
              <a:off x="-127051" y="1880807"/>
              <a:ext cx="1760190" cy="800984"/>
            </a:xfrm>
            <a:prstGeom prst="triangle">
              <a:avLst>
                <a:gd name="adj" fmla="val 68139"/>
              </a:avLst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3" name="等腰三角形 91"/>
            <p:cNvSpPr/>
            <p:nvPr/>
          </p:nvSpPr>
          <p:spPr>
            <a:xfrm rot="5400000">
              <a:off x="-575131" y="2282804"/>
              <a:ext cx="1960884" cy="778378"/>
            </a:xfrm>
            <a:prstGeom prst="triangle">
              <a:avLst>
                <a:gd name="adj" fmla="val 79579"/>
              </a:avLst>
            </a:prstGeom>
            <a:solidFill>
              <a:schemeClr val="bg1">
                <a:alpha val="25098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4" name="等腰三角形 92"/>
            <p:cNvSpPr/>
            <p:nvPr/>
          </p:nvSpPr>
          <p:spPr>
            <a:xfrm flipV="1">
              <a:off x="790363" y="3243399"/>
              <a:ext cx="1124805" cy="1199998"/>
            </a:xfrm>
            <a:prstGeom prst="triangle">
              <a:avLst>
                <a:gd name="adj" fmla="val 69194"/>
              </a:avLst>
            </a:prstGeom>
            <a:solidFill>
              <a:schemeClr val="bg1">
                <a:alpha val="45097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5" name="等腰三角形 93"/>
            <p:cNvSpPr/>
            <p:nvPr/>
          </p:nvSpPr>
          <p:spPr>
            <a:xfrm rot="1593660">
              <a:off x="58972" y="3371057"/>
              <a:ext cx="1779204" cy="731316"/>
            </a:xfrm>
            <a:prstGeom prst="triangle">
              <a:avLst>
                <a:gd name="adj" fmla="val 30144"/>
              </a:avLst>
            </a:prstGeom>
            <a:solidFill>
              <a:schemeClr val="bg1">
                <a:alpha val="67842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3" name="组合 29"/>
          <p:cNvGrpSpPr/>
          <p:nvPr/>
        </p:nvGrpSpPr>
        <p:grpSpPr>
          <a:xfrm flipH="1">
            <a:off x="7937500" y="2000250"/>
            <a:ext cx="1117600" cy="523875"/>
            <a:chOff x="0" y="0"/>
            <a:chExt cx="766254" cy="340156"/>
          </a:xfrm>
        </p:grpSpPr>
        <p:sp>
          <p:nvSpPr>
            <p:cNvPr id="1048776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7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78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/>
      </p:grpSpPr>
      <p:sp>
        <p:nvSpPr>
          <p:cNvPr id="1048614" name="流程图: 决策 1"/>
          <p:cNvSpPr/>
          <p:nvPr/>
        </p:nvSpPr>
        <p:spPr>
          <a:xfrm>
            <a:off x="728663" y="1938338"/>
            <a:ext cx="3656012" cy="3308350"/>
          </a:xfrm>
          <a:prstGeom prst="flowChartDecision"/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altLang="en-US" dirty="0" 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8615" name="流程图: 决策 34"/>
          <p:cNvSpPr/>
          <p:nvPr/>
        </p:nvSpPr>
        <p:spPr>
          <a:xfrm>
            <a:off x="957263" y="1938338"/>
            <a:ext cx="3656012" cy="3308350"/>
          </a:xfrm>
          <a:prstGeom prst="flowChartDecision"/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/>
          <a:p>
            <a:pPr algn="ctr" eaLnBrk="1" hangingPunct="1">
              <a:buFont typeface="Arial" panose="020B0604020202020204" pitchFamily="34" charset="0"/>
              <a:buNone/>
            </a:pPr>
            <a:endParaRPr altLang="en-US" dirty="0" 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组合 98"/>
          <p:cNvGrpSpPr/>
          <p:nvPr/>
        </p:nvGrpSpPr>
        <p:grpSpPr>
          <a:xfrm rot="4415535">
            <a:off x="669925" y="2274888"/>
            <a:ext cx="793750" cy="558800"/>
            <a:chOff x="0" y="0"/>
            <a:chExt cx="874705" cy="650964"/>
          </a:xfrm>
        </p:grpSpPr>
        <p:sp>
          <p:nvSpPr>
            <p:cNvPr id="1048616" name="等腰三角形 99"/>
            <p:cNvSpPr/>
            <p:nvPr/>
          </p:nvSpPr>
          <p:spPr>
            <a:xfrm rot="-1741463">
              <a:off x="0" y="0"/>
              <a:ext cx="716684" cy="286414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17" name="等腰三角形 100"/>
            <p:cNvSpPr/>
            <p:nvPr/>
          </p:nvSpPr>
          <p:spPr>
            <a:xfrm rot="9058537">
              <a:off x="171252" y="239176"/>
              <a:ext cx="703453" cy="411788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18" name="文本框 102"/>
          <p:cNvSpPr txBox="1">
            <a:spLocks noChangeArrowheads="1"/>
          </p:cNvSpPr>
          <p:nvPr/>
        </p:nvSpPr>
        <p:spPr bwMode="auto">
          <a:xfrm>
            <a:off x="1150938" y="3239135"/>
            <a:ext cx="3040063" cy="64516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altLang="zh-CN" baseline="0" b="0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CONTENTS</a:t>
            </a:r>
            <a:endParaRPr altLang="zh-CN" baseline="0" b="0" cap="none" dirty="0" sz="3600" i="0" kern="1200" kumimoji="0" lang="en-US" noProof="0" normalizeH="0" spc="0" strike="noStrike" u="none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</p:txBody>
      </p:sp>
      <p:sp>
        <p:nvSpPr>
          <p:cNvPr id="1048619" name="文本框 104"/>
          <p:cNvSpPr txBox="1"/>
          <p:nvPr/>
        </p:nvSpPr>
        <p:spPr>
          <a:xfrm>
            <a:off x="5546725" y="1409700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0" name="文本框 105"/>
          <p:cNvSpPr txBox="1"/>
          <p:nvPr/>
        </p:nvSpPr>
        <p:spPr>
          <a:xfrm>
            <a:off x="5546725" y="2544763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02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1" name="文本框 106"/>
          <p:cNvSpPr txBox="1"/>
          <p:nvPr/>
        </p:nvSpPr>
        <p:spPr>
          <a:xfrm>
            <a:off x="5546725" y="48164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04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2" name="文本框 107"/>
          <p:cNvSpPr txBox="1"/>
          <p:nvPr/>
        </p:nvSpPr>
        <p:spPr>
          <a:xfrm>
            <a:off x="5546725" y="367982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3" name="文本框 108"/>
          <p:cNvSpPr txBox="1"/>
          <p:nvPr/>
        </p:nvSpPr>
        <p:spPr>
          <a:xfrm>
            <a:off x="6402388" y="1609725"/>
            <a:ext cx="3830637" cy="497839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7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Relative polycythemia </a:t>
            </a:r>
            <a:endParaRPr altLang="zh-CN" b="1" dirty="0" sz="27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4" name="文本框 109"/>
          <p:cNvSpPr txBox="1"/>
          <p:nvPr/>
        </p:nvSpPr>
        <p:spPr>
          <a:xfrm>
            <a:off x="6402388" y="2744788"/>
            <a:ext cx="3830637" cy="497839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7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Primary polycythemia</a:t>
            </a:r>
            <a:endParaRPr altLang="zh-CN" b="1" dirty="0" sz="27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5" name="文本框 110"/>
          <p:cNvSpPr txBox="1"/>
          <p:nvPr/>
        </p:nvSpPr>
        <p:spPr>
          <a:xfrm>
            <a:off x="6402388" y="3879850"/>
            <a:ext cx="3830637" cy="472440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6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secondary polycythemia</a:t>
            </a:r>
            <a:endParaRPr altLang="zh-CN" b="1" dirty="0" sz="26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26" name="文本框 111"/>
          <p:cNvSpPr txBox="1"/>
          <p:nvPr/>
        </p:nvSpPr>
        <p:spPr>
          <a:xfrm>
            <a:off x="6402388" y="5016500"/>
            <a:ext cx="3830637" cy="497839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Polycythemia vera</a:t>
            </a:r>
            <a:endParaRPr altLang="zh-CN" b="1" dirty="0" sz="2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5" name="组合 95"/>
          <p:cNvGrpSpPr/>
          <p:nvPr/>
        </p:nvGrpSpPr>
        <p:grpSpPr>
          <a:xfrm>
            <a:off x="11014075" y="241300"/>
            <a:ext cx="884238" cy="911225"/>
            <a:chOff x="0" y="0"/>
            <a:chExt cx="1512184" cy="1560205"/>
          </a:xfrm>
        </p:grpSpPr>
        <p:sp>
          <p:nvSpPr>
            <p:cNvPr id="1048627" name="等腰三角形 96"/>
            <p:cNvSpPr/>
            <p:nvPr/>
          </p:nvSpPr>
          <p:spPr>
            <a:xfrm rot="-1741463">
              <a:off x="0" y="0"/>
              <a:ext cx="1110219" cy="734171"/>
            </a:xfrm>
            <a:prstGeom prst="triangle">
              <a:avLst>
                <a:gd name="adj" fmla="val 75019"/>
              </a:avLst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28" name="等腰三角形 97"/>
            <p:cNvSpPr/>
            <p:nvPr/>
          </p:nvSpPr>
          <p:spPr>
            <a:xfrm rot="9058537">
              <a:off x="401965" y="630612"/>
              <a:ext cx="1110219" cy="929593"/>
            </a:xfrm>
            <a:prstGeom prst="triangle">
              <a:avLst>
                <a:gd name="adj" fmla="val 1991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29" name="等腰三角形 101"/>
          <p:cNvSpPr/>
          <p:nvPr/>
        </p:nvSpPr>
        <p:spPr>
          <a:xfrm rot="-8125928">
            <a:off x="4078288" y="4533900"/>
            <a:ext cx="271462" cy="292100"/>
          </a:xfrm>
          <a:prstGeom prst="triangle">
            <a:avLst>
              <a:gd name="adj" fmla="val 80449"/>
            </a:avLst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anchor="ctr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dirty="0" sz="1800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/>
      </p:grpSpPr>
      <p:sp>
        <p:nvSpPr>
          <p:cNvPr id="1048630" name="矩形 5"/>
          <p:cNvSpPr/>
          <p:nvPr/>
        </p:nvSpPr>
        <p:spPr>
          <a:xfrm>
            <a:off x="0" y="6575425"/>
            <a:ext cx="12192000" cy="144463"/>
          </a:xfrm>
          <a:prstGeom prst="rect"/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1" name="TextBox 42"/>
          <p:cNvSpPr txBox="1"/>
          <p:nvPr/>
        </p:nvSpPr>
        <p:spPr>
          <a:xfrm flipH="1">
            <a:off x="490254" y="4283075"/>
            <a:ext cx="398745" cy="510522"/>
          </a:xfrm>
          <a:prstGeom prst="rect"/>
          <a:noFill/>
          <a:ln w="9525">
            <a:noFill/>
          </a:ln>
        </p:spPr>
        <p:txBody>
          <a:bodyPr bIns="45711" lIns="91422" rIns="91422" tIns="45711"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0" dirty="0" sz="2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endParaRPr altLang="zh-CN" b="0" dirty="0" sz="2800" lang="id-ID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2" name="TextBox 44"/>
          <p:cNvSpPr txBox="1"/>
          <p:nvPr/>
        </p:nvSpPr>
        <p:spPr>
          <a:xfrm>
            <a:off x="757667" y="4283074"/>
            <a:ext cx="2758177" cy="1709910"/>
          </a:xfrm>
          <a:prstGeom prst="rect"/>
          <a:noFill/>
          <a:ln w="9525">
            <a:noFill/>
          </a:ln>
        </p:spPr>
        <p:txBody>
          <a:bodyPr bIns="54855" lIns="109710" rIns="109710" tIns="54855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6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This increase in the number of RBCs</a:t>
            </a:r>
            <a:endParaRPr altLang="zh-CN" b="1" dirty="0" sz="16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algn="l"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6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is only relative to the total blood volume and, therefore, is not a true</a:t>
            </a:r>
            <a:endParaRPr altLang="zh-CN" b="1" dirty="0" sz="16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algn="l"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6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polycythemia</a:t>
            </a:r>
            <a:endParaRPr altLang="zh-CN" b="1" dirty="0" sz="16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633" name="TextBox 57"/>
          <p:cNvSpPr txBox="1"/>
          <p:nvPr/>
        </p:nvSpPr>
        <p:spPr>
          <a:xfrm>
            <a:off x="9015165" y="4741394"/>
            <a:ext cx="398744" cy="497821"/>
          </a:xfrm>
          <a:prstGeom prst="rect"/>
          <a:noFill/>
          <a:ln w="9525">
            <a:noFill/>
          </a:ln>
        </p:spPr>
        <p:txBody>
          <a:bodyPr bIns="45711" lIns="91422" rIns="91422" tIns="45711"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endParaRPr altLang="zh-CN" b="1" dirty="0" sz="2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4" name="TextBox 59"/>
          <p:cNvSpPr txBox="1"/>
          <p:nvPr/>
        </p:nvSpPr>
        <p:spPr>
          <a:xfrm>
            <a:off x="9343554" y="4805190"/>
            <a:ext cx="2389657" cy="1938510"/>
          </a:xfrm>
          <a:prstGeom prst="rect"/>
          <a:noFill/>
          <a:ln w="9525">
            <a:noFill/>
          </a:ln>
        </p:spPr>
        <p:txBody>
          <a:bodyPr bIns="54855" lIns="109710" rIns="109710" tIns="54855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It is also seen in obese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hypertensive men in whom hypertension or its treatment by diuretics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is believed to cause volume reduction and Gaisböck syndrome or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grpSp>
        <p:nvGrpSpPr>
          <p:cNvPr id="37" name="Group 114"/>
          <p:cNvGrpSpPr/>
          <p:nvPr/>
        </p:nvGrpSpPr>
        <p:grpSpPr>
          <a:xfrm>
            <a:off x="2506663" y="2722563"/>
            <a:ext cx="150812" cy="152400"/>
            <a:chOff x="8571240" y="5550087"/>
            <a:chExt cx="304072" cy="303870"/>
          </a:xfrm>
        </p:grpSpPr>
        <p:sp>
          <p:nvSpPr>
            <p:cNvPr id="1048635" name="Freeform 324"/>
            <p:cNvSpPr>
              <a:spLocks noChangeArrowheads="1"/>
            </p:cNvSpPr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 wrap="none"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baseline="0" b="0" cap="none" dirty="0" sz="9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endParaRPr>
            </a:p>
          </p:txBody>
        </p:sp>
        <p:grpSp>
          <p:nvGrpSpPr>
            <p:cNvPr id="38" name="Group 118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1048636" name="Freeform 325"/>
              <p:cNvSpPr>
                <a:spLocks noChangeArrowheads="1"/>
              </p:cNvSpPr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 wrap="none"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baseline="0" b="0" cap="none" dirty="0" sz="900" i="0" kern="1200" kumimoji="0" lang="en-US" noProof="0" normalizeH="0" spc="0" strike="noStrike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endParaRPr>
              </a:p>
            </p:txBody>
          </p:sp>
          <p:sp>
            <p:nvSpPr>
              <p:cNvPr id="1048637" name="Freeform 326"/>
              <p:cNvSpPr>
                <a:spLocks noChangeArrowheads="1"/>
              </p:cNvSpPr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 wrap="none"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baseline="0" b="0" cap="none" dirty="0" sz="900" i="0" kern="1200" kumimoji="0" lang="en-US" noProof="0" normalizeH="0" spc="0" strike="noStrike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+mn-cs"/>
                </a:endParaRPr>
              </a:p>
            </p:txBody>
          </p:sp>
        </p:grpSp>
      </p:grpSp>
      <p:sp>
        <p:nvSpPr>
          <p:cNvPr id="1048638" name="TextBox 115"/>
          <p:cNvSpPr txBox="1"/>
          <p:nvPr/>
        </p:nvSpPr>
        <p:spPr>
          <a:xfrm>
            <a:off x="500190" y="2293823"/>
            <a:ext cx="398744" cy="497822"/>
          </a:xfrm>
          <a:prstGeom prst="rect"/>
          <a:noFill/>
          <a:ln w="9525">
            <a:noFill/>
          </a:ln>
        </p:spPr>
        <p:txBody>
          <a:bodyPr bIns="45711" lIns="91422" rIns="91422" tIns="45711"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endParaRPr altLang="zh-CN" b="1" dirty="0" sz="2800" lang="id-ID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9" name="TextBox 116"/>
          <p:cNvSpPr txBox="1"/>
          <p:nvPr/>
        </p:nvSpPr>
        <p:spPr>
          <a:xfrm>
            <a:off x="889000" y="2358436"/>
            <a:ext cx="2626845" cy="1709910"/>
          </a:xfrm>
          <a:prstGeom prst="rect"/>
          <a:noFill/>
          <a:ln w="9525">
            <a:noFill/>
          </a:ln>
        </p:spPr>
        <p:txBody>
          <a:bodyPr bIns="54855" lIns="109710" rIns="109710" tIns="54855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l"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apparent increase in the number of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algn="l"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circulating RBCs that occurs as a result of the loss of blood plasma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algn="l"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with hemoconcentration of cells. 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640" name="TextBox 125"/>
          <p:cNvSpPr txBox="1"/>
          <p:nvPr/>
        </p:nvSpPr>
        <p:spPr>
          <a:xfrm>
            <a:off x="9015165" y="2293822"/>
            <a:ext cx="398745" cy="497822"/>
          </a:xfrm>
          <a:prstGeom prst="rect"/>
          <a:noFill/>
          <a:ln w="9525">
            <a:noFill/>
          </a:ln>
        </p:spPr>
        <p:txBody>
          <a:bodyPr bIns="45711" lIns="91422" rIns="91422" tIns="45711" wrap="none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7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#</a:t>
            </a:r>
            <a:endParaRPr altLang="zh-CN" b="1" dirty="0" sz="27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41" name="TextBox 127"/>
          <p:cNvSpPr txBox="1"/>
          <p:nvPr/>
        </p:nvSpPr>
        <p:spPr>
          <a:xfrm>
            <a:off x="9384205" y="2358435"/>
            <a:ext cx="2120082" cy="2167110"/>
          </a:xfrm>
          <a:prstGeom prst="rect"/>
          <a:noFill/>
          <a:ln w="9525">
            <a:noFill/>
          </a:ln>
        </p:spPr>
        <p:txBody>
          <a:bodyPr bIns="54855" lIns="109710" rIns="109710" tIns="54855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Relative polycythemia is seen in cases of excessive loss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of body fluids such as chronic vomiting, diarrhea, or loss of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1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electrolytes with accompanying loss of water</a:t>
            </a:r>
            <a:endParaRPr altLang="zh-CN" b="1" dirty="0" sz="1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grpSp>
        <p:nvGrpSpPr>
          <p:cNvPr id="39" name="Group 1102"/>
          <p:cNvGrpSpPr/>
          <p:nvPr/>
        </p:nvGrpSpPr>
        <p:grpSpPr>
          <a:xfrm rot="5400000">
            <a:off x="4545013" y="1252538"/>
            <a:ext cx="3146425" cy="4662487"/>
            <a:chOff x="0" y="0"/>
            <a:chExt cx="6591304" cy="9765730"/>
          </a:xfrm>
        </p:grpSpPr>
        <p:pic>
          <p:nvPicPr>
            <p:cNvPr id="2097153" name="Mini-iPad-B&amp;W-Mockup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/>
            <a:noFill/>
            <a:ln w="12700">
              <a:noFill/>
            </a:ln>
          </p:spPr>
        </p:pic>
        <p:sp>
          <p:nvSpPr>
            <p:cNvPr id="1048642" name="Shape 1101"/>
            <p:cNvSpPr/>
            <p:nvPr/>
          </p:nvSpPr>
          <p:spPr>
            <a:xfrm>
              <a:off x="362486" y="950969"/>
              <a:ext cx="5879629" cy="7807263"/>
            </a:xfrm>
            <a:prstGeom prst="rect"/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 bIns="0" lIns="0" rIns="0" tIns="0"/>
            <a:lstStyle>
              <a:lvl1pPr defTabSz="2921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292100" indent="-285750" marL="7429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292100" indent="-228600" marL="11430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292100" indent="-228600" marL="1600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292100" indent="-228600" marL="20574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2921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2921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2921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2921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defTabSz="2921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zh-CN" baseline="0" b="0" cap="none" sz="2000" i="0" kern="1200" kumimoji="0" lang="zh-CN" noProof="0" normalizeH="0" spc="0" strike="noStrike" u="none" smtClean="0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Roboto" pitchFamily="2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97154" name="placeholder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t="29021" b="29021"/>
          <a:stretch>
            <a:fillRect/>
          </a:stretch>
        </p:blipFill>
        <p:spPr>
          <a:xfrm>
            <a:off x="4110012" y="2235126"/>
            <a:ext cx="4049485" cy="2255409"/>
          </a:xfrm>
          <a:prstGeom prst="rect"/>
          <a:noFill/>
          <a:ln w="12700">
            <a:noFill/>
          </a:ln>
        </p:spPr>
      </p:pic>
      <p:pic>
        <p:nvPicPr>
          <p:cNvPr id="2097155" name="图片占位符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l="18492" r="18492"/>
          <a:stretch>
            <a:fillRect/>
          </a:stretch>
        </p:blipFill>
        <p:spPr>
          <a:xfrm>
            <a:off x="4110012" y="2178435"/>
            <a:ext cx="4049485" cy="2781964"/>
          </a:xfrm>
          <a:prstGeom prst="rect"/>
          <a:noFill/>
          <a:ln w="9525">
            <a:noFill/>
          </a:ln>
        </p:spPr>
      </p:pic>
      <p:sp>
        <p:nvSpPr>
          <p:cNvPr id="1048643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44" name="文本框 108"/>
          <p:cNvSpPr txBox="1"/>
          <p:nvPr/>
        </p:nvSpPr>
        <p:spPr>
          <a:xfrm>
            <a:off x="661988" y="228600"/>
            <a:ext cx="3829050" cy="46037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6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Relative polycythemia </a:t>
            </a:r>
            <a:endParaRPr altLang="zh-CN" b="1" dirty="0" sz="26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0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645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46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47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/>
      </p:grpSpPr>
      <p:sp>
        <p:nvSpPr>
          <p:cNvPr id="1048648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49" name="文本框 108"/>
          <p:cNvSpPr txBox="1"/>
          <p:nvPr/>
        </p:nvSpPr>
        <p:spPr>
          <a:xfrm>
            <a:off x="1260831" y="227698"/>
            <a:ext cx="3829050" cy="523240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30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Primary polycythemia </a:t>
            </a:r>
            <a:endParaRPr altLang="zh-CN" b="1" dirty="0" sz="30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2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650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51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52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53" name="Freeform 767"/>
          <p:cNvSpPr/>
          <p:nvPr/>
        </p:nvSpPr>
        <p:spPr>
          <a:xfrm>
            <a:off x="5116513" y="4476750"/>
            <a:ext cx="1749425" cy="2390775"/>
          </a:xfrm>
          <a:custGeom>
            <a:av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r" b="b"/>
            <a:pathLst>
              <a:path w="4621" h="6311">
                <a:moveTo>
                  <a:pt x="3435" y="4364"/>
                </a:moveTo>
                <a:lnTo>
                  <a:pt x="3435" y="4364"/>
                </a:lnTo>
                <a:cubicBezTo>
                  <a:pt x="3794" y="3641"/>
                  <a:pt x="3730" y="3161"/>
                  <a:pt x="3807" y="2758"/>
                </a:cubicBezTo>
                <a:cubicBezTo>
                  <a:pt x="3884" y="2355"/>
                  <a:pt x="4108" y="1996"/>
                  <a:pt x="4223" y="1830"/>
                </a:cubicBezTo>
                <a:cubicBezTo>
                  <a:pt x="4363" y="1631"/>
                  <a:pt x="4620" y="1196"/>
                  <a:pt x="4568" y="1075"/>
                </a:cubicBezTo>
                <a:cubicBezTo>
                  <a:pt x="4466" y="832"/>
                  <a:pt x="4140" y="1395"/>
                  <a:pt x="3922" y="1702"/>
                </a:cubicBezTo>
                <a:cubicBezTo>
                  <a:pt x="3698" y="2003"/>
                  <a:pt x="3487" y="2163"/>
                  <a:pt x="3410" y="2150"/>
                </a:cubicBezTo>
                <a:cubicBezTo>
                  <a:pt x="3340" y="2131"/>
                  <a:pt x="3493" y="1696"/>
                  <a:pt x="3608" y="1299"/>
                </a:cubicBezTo>
                <a:cubicBezTo>
                  <a:pt x="3800" y="646"/>
                  <a:pt x="3909" y="358"/>
                  <a:pt x="3698" y="307"/>
                </a:cubicBezTo>
                <a:cubicBezTo>
                  <a:pt x="3442" y="249"/>
                  <a:pt x="3333" y="966"/>
                  <a:pt x="3192" y="1356"/>
                </a:cubicBezTo>
                <a:cubicBezTo>
                  <a:pt x="3058" y="1715"/>
                  <a:pt x="2968" y="1900"/>
                  <a:pt x="2834" y="1887"/>
                </a:cubicBezTo>
                <a:cubicBezTo>
                  <a:pt x="2776" y="1881"/>
                  <a:pt x="2739" y="1606"/>
                  <a:pt x="2726" y="1030"/>
                </a:cubicBezTo>
                <a:cubicBezTo>
                  <a:pt x="2713" y="185"/>
                  <a:pt x="2694" y="0"/>
                  <a:pt x="2566" y="6"/>
                </a:cubicBezTo>
                <a:cubicBezTo>
                  <a:pt x="2265" y="19"/>
                  <a:pt x="2323" y="524"/>
                  <a:pt x="2304" y="960"/>
                </a:cubicBezTo>
                <a:cubicBezTo>
                  <a:pt x="2291" y="1395"/>
                  <a:pt x="2336" y="1843"/>
                  <a:pt x="2297" y="1856"/>
                </a:cubicBezTo>
                <a:cubicBezTo>
                  <a:pt x="2137" y="1932"/>
                  <a:pt x="2022" y="1382"/>
                  <a:pt x="1862" y="979"/>
                </a:cubicBezTo>
                <a:cubicBezTo>
                  <a:pt x="1702" y="582"/>
                  <a:pt x="1587" y="19"/>
                  <a:pt x="1337" y="281"/>
                </a:cubicBezTo>
                <a:cubicBezTo>
                  <a:pt x="1165" y="467"/>
                  <a:pt x="1408" y="1222"/>
                  <a:pt x="1600" y="1689"/>
                </a:cubicBezTo>
                <a:cubicBezTo>
                  <a:pt x="1785" y="2150"/>
                  <a:pt x="1869" y="2527"/>
                  <a:pt x="1677" y="2720"/>
                </a:cubicBezTo>
                <a:cubicBezTo>
                  <a:pt x="1408" y="2982"/>
                  <a:pt x="1229" y="2783"/>
                  <a:pt x="915" y="2585"/>
                </a:cubicBezTo>
                <a:cubicBezTo>
                  <a:pt x="595" y="2387"/>
                  <a:pt x="294" y="2374"/>
                  <a:pt x="147" y="2540"/>
                </a:cubicBezTo>
                <a:cubicBezTo>
                  <a:pt x="0" y="2713"/>
                  <a:pt x="70" y="2879"/>
                  <a:pt x="153" y="2848"/>
                </a:cubicBezTo>
                <a:cubicBezTo>
                  <a:pt x="237" y="2816"/>
                  <a:pt x="352" y="2854"/>
                  <a:pt x="608" y="3020"/>
                </a:cubicBezTo>
                <a:cubicBezTo>
                  <a:pt x="864" y="3187"/>
                  <a:pt x="998" y="3462"/>
                  <a:pt x="1382" y="3686"/>
                </a:cubicBezTo>
                <a:cubicBezTo>
                  <a:pt x="1772" y="3910"/>
                  <a:pt x="1881" y="4044"/>
                  <a:pt x="1990" y="4313"/>
                </a:cubicBezTo>
                <a:cubicBezTo>
                  <a:pt x="2099" y="4582"/>
                  <a:pt x="2086" y="5420"/>
                  <a:pt x="2086" y="5420"/>
                </a:cubicBezTo>
                <a:cubicBezTo>
                  <a:pt x="2086" y="5715"/>
                  <a:pt x="2086" y="6009"/>
                  <a:pt x="2080" y="6310"/>
                </a:cubicBezTo>
                <a:cubicBezTo>
                  <a:pt x="3333" y="6310"/>
                  <a:pt x="3333" y="6310"/>
                  <a:pt x="3333" y="6310"/>
                </a:cubicBezTo>
                <a:cubicBezTo>
                  <a:pt x="3378" y="5126"/>
                  <a:pt x="3435" y="4364"/>
                  <a:pt x="3435" y="4364"/>
                </a:cubicBezTo>
              </a:path>
            </a:pathLst>
          </a:custGeom>
          <a:solidFill>
            <a:schemeClr val="bg1">
              <a:alpha val="58038"/>
            </a:schemeClr>
          </a:solidFill>
          <a:ln w="9525">
            <a:noFill/>
          </a:ln>
        </p:spPr>
        <p:txBody>
          <a:bodyPr/>
          <a:p>
            <a:endParaRPr altLang="en-US" lang="zh-CN"/>
          </a:p>
        </p:txBody>
      </p:sp>
      <p:sp>
        <p:nvSpPr>
          <p:cNvPr id="1048654" name="Freeform 768"/>
          <p:cNvSpPr/>
          <p:nvPr/>
        </p:nvSpPr>
        <p:spPr>
          <a:xfrm>
            <a:off x="3486150" y="3811588"/>
            <a:ext cx="1789113" cy="1417637"/>
          </a:xfrm>
          <a:custGeom>
            <a:av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/>
          <a:p>
            <a:endParaRPr altLang="en-US" lang="zh-CN"/>
          </a:p>
        </p:txBody>
      </p:sp>
      <p:sp>
        <p:nvSpPr>
          <p:cNvPr id="1048655" name="Freeform 769"/>
          <p:cNvSpPr/>
          <p:nvPr/>
        </p:nvSpPr>
        <p:spPr>
          <a:xfrm>
            <a:off x="3687763" y="2136775"/>
            <a:ext cx="2855912" cy="2438400"/>
          </a:xfrm>
          <a:custGeom>
            <a:av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r" b="b"/>
            <a:pathLst>
              <a:path w="7540" h="6439">
                <a:moveTo>
                  <a:pt x="4653" y="0"/>
                </a:moveTo>
                <a:lnTo>
                  <a:pt x="4653" y="0"/>
                </a:lnTo>
                <a:cubicBezTo>
                  <a:pt x="4051" y="0"/>
                  <a:pt x="3456" y="198"/>
                  <a:pt x="3014" y="454"/>
                </a:cubicBezTo>
                <a:cubicBezTo>
                  <a:pt x="1978" y="1062"/>
                  <a:pt x="0" y="2745"/>
                  <a:pt x="1408" y="4684"/>
                </a:cubicBezTo>
                <a:cubicBezTo>
                  <a:pt x="2061" y="5580"/>
                  <a:pt x="2701" y="5823"/>
                  <a:pt x="3200" y="5823"/>
                </a:cubicBezTo>
                <a:cubicBezTo>
                  <a:pt x="3776" y="5823"/>
                  <a:pt x="4166" y="5497"/>
                  <a:pt x="4166" y="5497"/>
                </a:cubicBezTo>
                <a:cubicBezTo>
                  <a:pt x="4166" y="5497"/>
                  <a:pt x="4224" y="5471"/>
                  <a:pt x="4307" y="5471"/>
                </a:cubicBezTo>
                <a:cubicBezTo>
                  <a:pt x="4486" y="5471"/>
                  <a:pt x="4781" y="5599"/>
                  <a:pt x="4870" y="6438"/>
                </a:cubicBezTo>
                <a:cubicBezTo>
                  <a:pt x="4870" y="6438"/>
                  <a:pt x="5721" y="5363"/>
                  <a:pt x="5517" y="4793"/>
                </a:cubicBezTo>
                <a:cubicBezTo>
                  <a:pt x="5517" y="4793"/>
                  <a:pt x="7539" y="3411"/>
                  <a:pt x="6765" y="1484"/>
                </a:cubicBezTo>
                <a:cubicBezTo>
                  <a:pt x="6317" y="377"/>
                  <a:pt x="5478" y="0"/>
                  <a:pt x="4653" y="0"/>
                </a:cubicBezTo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/>
          <a:p>
            <a:endParaRPr altLang="en-US" lang="zh-CN"/>
          </a:p>
        </p:txBody>
      </p:sp>
      <p:sp>
        <p:nvSpPr>
          <p:cNvPr id="1048656" name="Freeform 770"/>
          <p:cNvSpPr/>
          <p:nvPr/>
        </p:nvSpPr>
        <p:spPr>
          <a:xfrm>
            <a:off x="590969" y="950063"/>
            <a:ext cx="8499260" cy="5470762"/>
          </a:xfrm>
          <a:custGeom>
            <a:av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r" b="b"/>
            <a:pathLst>
              <a:path w="5620" h="5300">
                <a:moveTo>
                  <a:pt x="3040" y="0"/>
                </a:moveTo>
                <a:lnTo>
                  <a:pt x="3040" y="0"/>
                </a:lnTo>
                <a:cubicBezTo>
                  <a:pt x="2483" y="0"/>
                  <a:pt x="1913" y="134"/>
                  <a:pt x="1459" y="378"/>
                </a:cubicBezTo>
                <a:cubicBezTo>
                  <a:pt x="0" y="1152"/>
                  <a:pt x="576" y="2873"/>
                  <a:pt x="576" y="2873"/>
                </a:cubicBezTo>
                <a:cubicBezTo>
                  <a:pt x="857" y="4461"/>
                  <a:pt x="2540" y="4505"/>
                  <a:pt x="2739" y="4505"/>
                </a:cubicBezTo>
                <a:cubicBezTo>
                  <a:pt x="2752" y="4505"/>
                  <a:pt x="2758" y="4505"/>
                  <a:pt x="2758" y="4505"/>
                </a:cubicBezTo>
                <a:cubicBezTo>
                  <a:pt x="2688" y="4858"/>
                  <a:pt x="2349" y="5299"/>
                  <a:pt x="2349" y="5299"/>
                </a:cubicBezTo>
                <a:cubicBezTo>
                  <a:pt x="2617" y="5299"/>
                  <a:pt x="5619" y="4294"/>
                  <a:pt x="5516" y="2118"/>
                </a:cubicBezTo>
                <a:cubicBezTo>
                  <a:pt x="5440" y="627"/>
                  <a:pt x="4249" y="0"/>
                  <a:pt x="3040" y="0"/>
                </a:cubicBezTo>
              </a:path>
            </a:pathLst>
          </a:custGeom>
          <a:solidFill>
            <a:schemeClr val="bg1">
              <a:alpha val="20000"/>
            </a:schemeClr>
          </a:solidFill>
          <a:ln w="63500">
            <a:noFill/>
            <a:prstDash val="solid"/>
          </a:ln>
        </p:spPr>
        <p:txBody>
          <a:bodyPr/>
          <a:p>
            <a:r>
              <a:rPr altLang="en-US" sz="3800" lang="zh-CN">
                <a:solidFill>
                  <a:srgbClr val="FFFFFF"/>
                </a:solidFill>
              </a:rPr>
              <a:t>which includes polycythemia rubra vera</a:t>
            </a:r>
            <a:endParaRPr altLang="en-US" sz="3800" lang="zh-CN">
              <a:solidFill>
                <a:srgbClr val="FFFFFF"/>
              </a:solidFill>
            </a:endParaRPr>
          </a:p>
          <a:p>
            <a:r>
              <a:rPr altLang="en-US" sz="3800" lang="zh-CN">
                <a:solidFill>
                  <a:srgbClr val="FFFFFF"/>
                </a:solidFill>
              </a:rPr>
              <a:t>and the familial and congenital forms of the condition is</a:t>
            </a:r>
            <a:endParaRPr altLang="en-US" sz="3800" lang="zh-CN">
              <a:solidFill>
                <a:srgbClr val="FFFFFF"/>
              </a:solidFill>
            </a:endParaRPr>
          </a:p>
          <a:p>
            <a:r>
              <a:rPr altLang="en-US" sz="3800" lang="zh-CN">
                <a:solidFill>
                  <a:srgbClr val="FFFFFF"/>
                </a:solidFill>
              </a:rPr>
              <a:t>characterized by low serum EPO levels and a true idiopathic</a:t>
            </a:r>
            <a:endParaRPr altLang="en-US" sz="3800" lang="zh-CN">
              <a:solidFill>
                <a:srgbClr val="FFFFFF"/>
              </a:solidFill>
            </a:endParaRPr>
          </a:p>
          <a:p>
            <a:r>
              <a:rPr altLang="en-US" sz="3800" lang="zh-CN">
                <a:solidFill>
                  <a:srgbClr val="FFFFFF"/>
                </a:solidFill>
              </a:rPr>
              <a:t>increase in the number of circulating RBCs and of the Hb level.</a:t>
            </a:r>
            <a:endParaRPr altLang="en-US" sz="3800" lang="zh-CN">
              <a:solidFill>
                <a:srgbClr val="FFFFFF"/>
              </a:solidFill>
            </a:endParaRPr>
          </a:p>
        </p:txBody>
      </p:sp>
      <p:sp>
        <p:nvSpPr>
          <p:cNvPr id="1048657" name="Freeform 771"/>
          <p:cNvSpPr/>
          <p:nvPr/>
        </p:nvSpPr>
        <p:spPr>
          <a:xfrm>
            <a:off x="6272213" y="3140075"/>
            <a:ext cx="1917700" cy="1435100"/>
          </a:xfrm>
          <a:custGeom>
            <a:av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/>
          <a:p>
            <a:endParaRPr altLang="en-US" lang="zh-CN"/>
          </a:p>
        </p:txBody>
      </p:sp>
      <p:sp>
        <p:nvSpPr>
          <p:cNvPr id="1048658" name="Freeform 772"/>
          <p:cNvSpPr/>
          <p:nvPr/>
        </p:nvSpPr>
        <p:spPr>
          <a:xfrm>
            <a:off x="6894513" y="4073525"/>
            <a:ext cx="1209675" cy="946150"/>
          </a:xfrm>
          <a:custGeom>
            <a:av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r" b="b"/>
            <a:pathLst>
              <a:path w="3195" h="2497">
                <a:moveTo>
                  <a:pt x="1293" y="0"/>
                </a:moveTo>
                <a:lnTo>
                  <a:pt x="1293" y="0"/>
                </a:lnTo>
                <a:cubicBezTo>
                  <a:pt x="832" y="0"/>
                  <a:pt x="442" y="231"/>
                  <a:pt x="262" y="711"/>
                </a:cubicBezTo>
                <a:cubicBezTo>
                  <a:pt x="0" y="1415"/>
                  <a:pt x="474" y="1856"/>
                  <a:pt x="474" y="1856"/>
                </a:cubicBezTo>
                <a:cubicBezTo>
                  <a:pt x="422" y="2061"/>
                  <a:pt x="77" y="2067"/>
                  <a:pt x="77" y="2067"/>
                </a:cubicBezTo>
                <a:cubicBezTo>
                  <a:pt x="77" y="2067"/>
                  <a:pt x="672" y="2496"/>
                  <a:pt x="1350" y="2496"/>
                </a:cubicBezTo>
                <a:cubicBezTo>
                  <a:pt x="1638" y="2496"/>
                  <a:pt x="1939" y="2419"/>
                  <a:pt x="2221" y="2195"/>
                </a:cubicBezTo>
                <a:cubicBezTo>
                  <a:pt x="3194" y="1018"/>
                  <a:pt x="2720" y="455"/>
                  <a:pt x="1984" y="147"/>
                </a:cubicBezTo>
                <a:cubicBezTo>
                  <a:pt x="1747" y="51"/>
                  <a:pt x="1510" y="0"/>
                  <a:pt x="1293" y="0"/>
                </a:cubicBezTo>
              </a:path>
            </a:pathLst>
          </a:cu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/>
          <a:p>
            <a:endParaRPr altLang="en-US"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/>
      </p:grpSpPr>
      <p:sp>
        <p:nvSpPr>
          <p:cNvPr id="1048659" name="矩形 5"/>
          <p:cNvSpPr/>
          <p:nvPr/>
        </p:nvSpPr>
        <p:spPr>
          <a:xfrm>
            <a:off x="0" y="6575425"/>
            <a:ext cx="12192000" cy="144463"/>
          </a:xfrm>
          <a:prstGeom prst="rect"/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0" name="TextBox 257"/>
          <p:cNvSpPr txBox="1"/>
          <p:nvPr/>
        </p:nvSpPr>
        <p:spPr>
          <a:xfrm>
            <a:off x="661988" y="1751647"/>
            <a:ext cx="3222625" cy="1633710"/>
          </a:xfrm>
          <a:prstGeom prst="rect"/>
          <a:noFill/>
          <a:ln w="9525">
            <a:noFill/>
          </a:ln>
        </p:spPr>
        <p:txBody>
          <a:bodyPr bIns="54855" lIns="109710" rIns="109710" tIns="54855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2300" lang="en-US">
                <a:solidFill>
                  <a:srgbClr val="FFCC99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High serum EPO levels characterize secondary polycythemia.</a:t>
            </a:r>
            <a:endParaRPr altLang="zh-CN" b="1" dirty="0" sz="2300" lang="en-US">
              <a:solidFill>
                <a:srgbClr val="FFCC99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661" name="TextBox 258"/>
          <p:cNvSpPr txBox="1"/>
          <p:nvPr/>
        </p:nvSpPr>
        <p:spPr>
          <a:xfrm>
            <a:off x="661987" y="3291911"/>
            <a:ext cx="5325380" cy="2776710"/>
          </a:xfrm>
          <a:prstGeom prst="rect"/>
          <a:noFill/>
          <a:ln w="9525">
            <a:noFill/>
          </a:ln>
        </p:spPr>
        <p:txBody>
          <a:bodyPr bIns="54855" lIns="109710" rIns="109710" tIns="54855"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23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This group includes all those conditions in which the absolute</a:t>
            </a:r>
            <a:endParaRPr altLang="zh-CN" b="1" dirty="0" sz="23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23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increase in erythrocyte mass is a response to reduced oxygen</a:t>
            </a:r>
            <a:endParaRPr altLang="zh-CN" b="1" dirty="0" sz="23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23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concentration, increased demand for oxygen, and increased EPO</a:t>
            </a:r>
            <a:endParaRPr altLang="zh-CN" b="1" dirty="0" sz="23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indent="0" lvl="0" marL="0">
              <a:lnSpc>
                <a:spcPct val="110000"/>
              </a:lnSpc>
              <a:spcBef>
                <a:spcPct val="0"/>
              </a:spcBef>
              <a:buNone/>
            </a:pPr>
            <a:r>
              <a:rPr altLang="zh-CN" b="1" dirty="0" sz="23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secretion. </a:t>
            </a:r>
            <a:endParaRPr altLang="zh-CN" b="1" dirty="0" sz="23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662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63" name="文本框 108"/>
          <p:cNvSpPr txBox="1"/>
          <p:nvPr/>
        </p:nvSpPr>
        <p:spPr>
          <a:xfrm>
            <a:off x="912655" y="135488"/>
            <a:ext cx="3829050" cy="955040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9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secondary polycythemia.</a:t>
            </a:r>
            <a:endParaRPr altLang="zh-CN" b="1" dirty="0" sz="29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4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664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65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66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67" name=""/>
          <p:cNvSpPr txBox="1"/>
          <p:nvPr/>
        </p:nvSpPr>
        <p:spPr>
          <a:xfrm>
            <a:off x="6878699" y="364807"/>
            <a:ext cx="4000000" cy="1386840"/>
          </a:xfrm>
          <a:prstGeom prst="rect"/>
        </p:spPr>
        <p:txBody>
          <a:bodyPr rtlCol="0" wrap="square">
            <a:spAutoFit/>
          </a:bodyPr>
          <a:p>
            <a:r>
              <a:rPr b="1" sz="2900" lang="en-US">
                <a:solidFill>
                  <a:srgbClr val="FFE5E5"/>
                </a:solidFill>
              </a:rPr>
              <a:t>Common causes of secondary polycythemia</a:t>
            </a:r>
            <a:endParaRPr b="1" sz="2900" lang="en-IN">
              <a:solidFill>
                <a:srgbClr val="FFE5E5"/>
              </a:solidFill>
            </a:endParaRPr>
          </a:p>
        </p:txBody>
      </p:sp>
      <p:sp>
        <p:nvSpPr>
          <p:cNvPr id="1048668" name=""/>
          <p:cNvSpPr txBox="1"/>
          <p:nvPr/>
        </p:nvSpPr>
        <p:spPr>
          <a:xfrm>
            <a:off x="6878700" y="1751647"/>
            <a:ext cx="4515939" cy="4968241"/>
          </a:xfrm>
          <a:prstGeom prst="rect"/>
        </p:spPr>
        <p:txBody>
          <a:bodyPr rtlCol="0" wrap="square">
            <a:spAutoFit/>
          </a:bodyPr>
          <a:p>
            <a:r>
              <a:rPr b="1" sz="2000" lang="en-IN">
                <a:solidFill>
                  <a:srgbClr val="FFFFFF"/>
                </a:solidFill>
              </a:rPr>
              <a:t>Compensatory in response to hypoxia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Decreased available oxygen – living at high altitudes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Chronic obstructive pulmonary disease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Cardiovascular disease resulting from arteriovenous malformations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Hemoglobin abnormalities with high O2 affinity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Exposure to carbon monoxide – smoking and vehicle exhaust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Renal hypoxia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Excessive erythropoietin secretion</a:t>
            </a:r>
            <a:endParaRPr b="1" sz="2000" lang="en-IN">
              <a:solidFill>
                <a:srgbClr val="FFFFFF"/>
              </a:solidFill>
            </a:endParaRPr>
          </a:p>
          <a:p>
            <a:r>
              <a:rPr b="1" sz="2000" lang="en-IN">
                <a:solidFill>
                  <a:srgbClr val="FFFFFF"/>
                </a:solidFill>
              </a:rPr>
              <a:t>• Paraneoplastic – malignant and benign tumors that secrete erythropoietin</a:t>
            </a:r>
            <a:endParaRPr b="1" sz="2000"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/>
      </p:grpSpPr>
      <p:sp>
        <p:nvSpPr>
          <p:cNvPr id="1048669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70" name="文本框 108"/>
          <p:cNvSpPr txBox="1"/>
          <p:nvPr/>
        </p:nvSpPr>
        <p:spPr>
          <a:xfrm>
            <a:off x="661988" y="228600"/>
            <a:ext cx="3829050" cy="523240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30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Polycythemia vera </a:t>
            </a:r>
            <a:endParaRPr altLang="zh-CN" b="1" dirty="0" sz="30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6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671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72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73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33823" y="868378"/>
            <a:ext cx="7638559" cy="560404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/>
      </p:grpSpPr>
      <p:sp>
        <p:nvSpPr>
          <p:cNvPr id="1048674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75" name="文本框 108"/>
          <p:cNvSpPr txBox="1"/>
          <p:nvPr/>
        </p:nvSpPr>
        <p:spPr>
          <a:xfrm>
            <a:off x="661988" y="228600"/>
            <a:ext cx="3829050" cy="523240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30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Polycythemia vera</a:t>
            </a:r>
            <a:endParaRPr altLang="zh-CN" b="1" dirty="0" sz="30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8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676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77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78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79" name=""/>
          <p:cNvSpPr txBox="1"/>
          <p:nvPr/>
        </p:nvSpPr>
        <p:spPr>
          <a:xfrm>
            <a:off x="1265237" y="1452858"/>
            <a:ext cx="5357635" cy="599440"/>
          </a:xfrm>
          <a:prstGeom prst="rect"/>
        </p:spPr>
        <p:txBody>
          <a:bodyPr rtlCol="0" wrap="square">
            <a:spAutoFit/>
          </a:bodyPr>
          <a:p>
            <a:r>
              <a:rPr b="1" sz="3500" lang="en-IN">
                <a:solidFill>
                  <a:srgbClr val="FFE5E5"/>
                </a:solidFill>
              </a:rPr>
              <a:t>a type of blood cancer. </a:t>
            </a:r>
            <a:endParaRPr b="1" sz="3500" lang="en-IN">
              <a:solidFill>
                <a:srgbClr val="FFE5E5"/>
              </a:solidFill>
            </a:endParaRPr>
          </a:p>
        </p:txBody>
      </p:sp>
      <p:sp>
        <p:nvSpPr>
          <p:cNvPr id="1048680" name=""/>
          <p:cNvSpPr txBox="1"/>
          <p:nvPr/>
        </p:nvSpPr>
        <p:spPr>
          <a:xfrm>
            <a:off x="1265237" y="2352064"/>
            <a:ext cx="4572000" cy="1577340"/>
          </a:xfrm>
          <a:prstGeom prst="rect"/>
        </p:spPr>
        <p:txBody>
          <a:bodyPr rtlCol="0" wrap="square">
            <a:spAutoFit/>
          </a:bodyPr>
          <a:p>
            <a:r>
              <a:rPr b="1" sz="3300" lang="en-IN">
                <a:solidFill>
                  <a:srgbClr val="FFFFFF"/>
                </a:solidFill>
              </a:rPr>
              <a:t>. It causes your bone marrow to make too many red blood cells. </a:t>
            </a:r>
            <a:endParaRPr b="1" sz="3300" lang="en-IN">
              <a:solidFill>
                <a:srgbClr val="FFFFFF"/>
              </a:solidFill>
            </a:endParaRPr>
          </a:p>
        </p:txBody>
      </p:sp>
      <p:sp>
        <p:nvSpPr>
          <p:cNvPr id="1048681" name=""/>
          <p:cNvSpPr txBox="1"/>
          <p:nvPr/>
        </p:nvSpPr>
        <p:spPr>
          <a:xfrm>
            <a:off x="1265236" y="4229170"/>
            <a:ext cx="4572000" cy="2123441"/>
          </a:xfrm>
          <a:prstGeom prst="rect"/>
        </p:spPr>
        <p:txBody>
          <a:bodyPr rtlCol="0" wrap="square">
            <a:spAutoFit/>
          </a:bodyPr>
          <a:p>
            <a:r>
              <a:rPr b="1" sz="2700" lang="en-IN">
                <a:solidFill>
                  <a:srgbClr val="FFFFFF"/>
                </a:solidFill>
              </a:rPr>
              <a:t>.These excess cells thicken your blood, slowing its flow, which may cause serious problems, such as blood clots.  </a:t>
            </a:r>
            <a:endParaRPr b="1" sz="2700" lang="en-IN">
              <a:solidFill>
                <a:srgbClr val="FFFFFF"/>
              </a:solidFill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17997" y="1452857"/>
            <a:ext cx="5080276" cy="480309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/>
      </p:grpSpPr>
      <p:sp>
        <p:nvSpPr>
          <p:cNvPr id="1048682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83" name="文本框 108"/>
          <p:cNvSpPr txBox="1"/>
          <p:nvPr/>
        </p:nvSpPr>
        <p:spPr>
          <a:xfrm>
            <a:off x="661988" y="228600"/>
            <a:ext cx="3829050" cy="46037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24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Polycythemia vera</a:t>
            </a:r>
            <a:endParaRPr altLang="zh-CN" dirty="0" sz="24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50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684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85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686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687" name=""/>
          <p:cNvSpPr txBox="1"/>
          <p:nvPr/>
        </p:nvSpPr>
        <p:spPr>
          <a:xfrm>
            <a:off x="4238309" y="1160966"/>
            <a:ext cx="4572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FFE5E5"/>
                </a:solidFill>
              </a:rPr>
              <a:t>Clinical features.</a:t>
            </a:r>
            <a:endParaRPr sz="2800" lang="en-IN">
              <a:solidFill>
                <a:srgbClr val="FFE5E5"/>
              </a:solidFill>
            </a:endParaRPr>
          </a:p>
        </p:txBody>
      </p:sp>
      <p:sp>
        <p:nvSpPr>
          <p:cNvPr id="1048842" name=""/>
          <p:cNvSpPr txBox="1"/>
          <p:nvPr/>
        </p:nvSpPr>
        <p:spPr>
          <a:xfrm>
            <a:off x="738363" y="1963399"/>
            <a:ext cx="4572000" cy="1996440"/>
          </a:xfrm>
          <a:prstGeom prst="rect"/>
        </p:spPr>
        <p:txBody>
          <a:bodyPr rtlCol="0" wrap="square">
            <a:spAutoFit/>
          </a:bodyPr>
          <a:p>
            <a:r>
              <a:rPr sz="2200" lang="en-IN">
                <a:solidFill>
                  <a:srgbClr val="FFFFFF"/>
                </a:solidFill>
              </a:rPr>
              <a:t>The disease has an estimated prevalence of 22 cases/100,000
population and typically affects adults older than 60 years. It is male
predominant and affects men almost twice as much as women. </a:t>
            </a:r>
            <a:endParaRPr sz="2200" lang="en-IN">
              <a:solidFill>
                <a:srgbClr val="FFFFFF"/>
              </a:solidFill>
            </a:endParaRPr>
          </a:p>
        </p:txBody>
      </p:sp>
      <p:sp>
        <p:nvSpPr>
          <p:cNvPr id="1048843" name=""/>
          <p:cNvSpPr txBox="1"/>
          <p:nvPr/>
        </p:nvSpPr>
        <p:spPr>
          <a:xfrm>
            <a:off x="738363" y="4470379"/>
            <a:ext cx="4572000" cy="17678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FFFFFF"/>
                </a:solidFill>
              </a:rPr>
              <a:t>increased red cell mass, HCT, and the commonly associated increase
in total blood volume</a:t>
            </a:r>
            <a:endParaRPr sz="2800" lang="en-IN">
              <a:solidFill>
                <a:srgbClr val="FFFFFF"/>
              </a:solidFill>
            </a:endParaRPr>
          </a:p>
        </p:txBody>
      </p:sp>
      <p:sp>
        <p:nvSpPr>
          <p:cNvPr id="1048844" name=""/>
          <p:cNvSpPr txBox="1"/>
          <p:nvPr/>
        </p:nvSpPr>
        <p:spPr>
          <a:xfrm>
            <a:off x="6096000" y="1864338"/>
            <a:ext cx="4572000" cy="26060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FFFFFF"/>
                </a:solidFill>
              </a:rPr>
              <a:t>headache, dizziness, weakness, lassitude,
tinnitus, visual disturbances, hypertension, and excessive sweating at
night. </a:t>
            </a:r>
            <a:endParaRPr sz="2800" lang="en-I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/>
      </p:grpSpPr>
      <p:sp>
        <p:nvSpPr>
          <p:cNvPr id="1048704" name="Rectangle 90"/>
          <p:cNvSpPr/>
          <p:nvPr/>
        </p:nvSpPr>
        <p:spPr>
          <a:xfrm>
            <a:off x="1265238" y="2984817"/>
            <a:ext cx="2332038" cy="1310641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20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gingiva</a:t>
            </a:r>
            <a:endParaRPr altLang="zh-CN" dirty="0" sz="20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  <a:p>
            <a:pPr algn="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20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Roboto" pitchFamily="2" charset="0"/>
              </a:rPr>
              <a:t>and tongue are most prominently affected</a:t>
            </a:r>
            <a:endParaRPr altLang="zh-CN" dirty="0" sz="20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Roboto" pitchFamily="2" charset="0"/>
            </a:endParaRPr>
          </a:p>
        </p:txBody>
      </p:sp>
      <p:sp>
        <p:nvSpPr>
          <p:cNvPr id="1048708" name="Oval 37"/>
          <p:cNvSpPr/>
          <p:nvPr/>
        </p:nvSpPr>
        <p:spPr>
          <a:xfrm>
            <a:off x="7196138" y="2090738"/>
            <a:ext cx="768350" cy="768350"/>
          </a:xfrm>
          <a:prstGeom prst="ellipse"/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14" name="Oval 54"/>
          <p:cNvSpPr/>
          <p:nvPr/>
        </p:nvSpPr>
        <p:spPr>
          <a:xfrm>
            <a:off x="3770313" y="3255963"/>
            <a:ext cx="769937" cy="768350"/>
          </a:xfrm>
          <a:prstGeom prst="ellipse"/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16" name="Oval 49"/>
          <p:cNvSpPr/>
          <p:nvPr/>
        </p:nvSpPr>
        <p:spPr>
          <a:xfrm>
            <a:off x="4176713" y="4443413"/>
            <a:ext cx="768350" cy="769937"/>
          </a:xfrm>
          <a:prstGeom prst="ellipse"/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718" name="文本框 104"/>
          <p:cNvSpPr txBox="1"/>
          <p:nvPr/>
        </p:nvSpPr>
        <p:spPr>
          <a:xfrm>
            <a:off x="58738" y="28575"/>
            <a:ext cx="1206500" cy="829945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dirty="0" sz="48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altLang="zh-CN" dirty="0" sz="48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719" name="文本框 108"/>
          <p:cNvSpPr txBox="1"/>
          <p:nvPr/>
        </p:nvSpPr>
        <p:spPr>
          <a:xfrm>
            <a:off x="661988" y="228600"/>
            <a:ext cx="3829050" cy="561339"/>
          </a:xfrm>
          <a:prstGeom prst="rect"/>
          <a:noFill/>
          <a:ln w="9525">
            <a:noFill/>
          </a:ln>
        </p:spPr>
        <p:txBody>
          <a:bodyPr>
            <a:sp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 indent="0" lvl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3100" lang="en-US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Polycythemia vera</a:t>
            </a:r>
            <a:endParaRPr altLang="zh-CN" b="1" dirty="0" sz="3100" 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1" name="组合 29"/>
          <p:cNvGrpSpPr/>
          <p:nvPr/>
        </p:nvGrpSpPr>
        <p:grpSpPr>
          <a:xfrm flipH="1">
            <a:off x="4491038" y="228600"/>
            <a:ext cx="1117600" cy="523875"/>
            <a:chOff x="0" y="0"/>
            <a:chExt cx="766254" cy="340156"/>
          </a:xfrm>
        </p:grpSpPr>
        <p:sp>
          <p:nvSpPr>
            <p:cNvPr id="1048720" name="等腰三角形 30"/>
            <p:cNvSpPr/>
            <p:nvPr/>
          </p:nvSpPr>
          <p:spPr>
            <a:xfrm rot="1162771">
              <a:off x="218470" y="0"/>
              <a:ext cx="547784" cy="168298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21" name="等腰三角形 31"/>
            <p:cNvSpPr/>
            <p:nvPr/>
          </p:nvSpPr>
          <p:spPr>
            <a:xfrm rot="-152283">
              <a:off x="0" y="67714"/>
              <a:ext cx="711343" cy="198683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59999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722" name="等腰三角形 32"/>
            <p:cNvSpPr/>
            <p:nvPr/>
          </p:nvSpPr>
          <p:spPr>
            <a:xfrm rot="-173865" flipV="1">
              <a:off x="206065" y="265237"/>
              <a:ext cx="386573" cy="74919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89803"/>
              </a:schemeClr>
            </a:solidFill>
            <a:ln w="9525">
              <a:noFill/>
            </a:ln>
          </p:spPr>
          <p:txBody>
            <a:bodyPr anchor="ctr"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algn="ctr" indent="0" lvl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dirty="0" sz="1800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48845" name=""/>
          <p:cNvSpPr txBox="1"/>
          <p:nvPr/>
        </p:nvSpPr>
        <p:spPr>
          <a:xfrm>
            <a:off x="4303078" y="1160965"/>
            <a:ext cx="4572000" cy="599440"/>
          </a:xfrm>
          <a:prstGeom prst="rect"/>
        </p:spPr>
        <p:txBody>
          <a:bodyPr rtlCol="0" wrap="square">
            <a:spAutoFit/>
          </a:bodyPr>
          <a:p>
            <a:r>
              <a:rPr b="1" sz="3400" lang="en-IN">
                <a:solidFill>
                  <a:srgbClr val="FFE5E5"/>
                </a:solidFill>
              </a:rPr>
              <a:t>Oral manifestations.</a:t>
            </a:r>
            <a:endParaRPr b="1" sz="3400" lang="en-IN">
              <a:solidFill>
                <a:srgbClr val="FFE5E5"/>
              </a:solidFill>
            </a:endParaRPr>
          </a:p>
        </p:txBody>
      </p:sp>
      <p:sp>
        <p:nvSpPr>
          <p:cNvPr id="1048846" name="Oval 37"/>
          <p:cNvSpPr/>
          <p:nvPr/>
        </p:nvSpPr>
        <p:spPr>
          <a:xfrm>
            <a:off x="4176713" y="2001202"/>
            <a:ext cx="768350" cy="768350"/>
          </a:xfrm>
          <a:prstGeom prst="ellipse"/>
          <a:solidFill>
            <a:schemeClr val="bg1">
              <a:alpha val="34117"/>
            </a:schemeClr>
          </a:solidFill>
          <a:ln w="9525">
            <a:noFill/>
          </a:ln>
        </p:spPr>
        <p:txBody>
          <a:bodyPr anchor="ctr" wrap="none"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lvl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900" lang="en-US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048847" name=""/>
          <p:cNvSpPr txBox="1"/>
          <p:nvPr/>
        </p:nvSpPr>
        <p:spPr>
          <a:xfrm>
            <a:off x="290788" y="2001202"/>
            <a:ext cx="3697226" cy="802640"/>
          </a:xfrm>
          <a:prstGeom prst="rect"/>
        </p:spPr>
        <p:txBody>
          <a:bodyPr rtlCol="0" wrap="square">
            <a:spAutoFit/>
          </a:bodyPr>
          <a:p>
            <a:r>
              <a:rPr sz="2300" lang="en-IN">
                <a:solidFill>
                  <a:srgbClr val="FFFFFF"/>
                </a:solidFill>
              </a:rPr>
              <a:t>oral mucous membranes appear deep purplish red. </a:t>
            </a:r>
            <a:endParaRPr sz="2300" lang="en-IN">
              <a:solidFill>
                <a:srgbClr val="FFFFFF"/>
              </a:solidFill>
            </a:endParaRPr>
          </a:p>
        </p:txBody>
      </p:sp>
      <p:sp>
        <p:nvSpPr>
          <p:cNvPr id="1048848" name=""/>
          <p:cNvSpPr txBox="1"/>
          <p:nvPr/>
        </p:nvSpPr>
        <p:spPr>
          <a:xfrm>
            <a:off x="290512" y="4505362"/>
            <a:ext cx="4572000" cy="929640"/>
          </a:xfrm>
          <a:prstGeom prst="rect"/>
        </p:spPr>
        <p:txBody>
          <a:bodyPr rtlCol="0" wrap="square">
            <a:spAutoFit/>
          </a:bodyPr>
          <a:p>
            <a:r>
              <a:rPr sz="2800" lang="en-IN">
                <a:solidFill>
                  <a:srgbClr val="FFFFFF"/>
                </a:solidFill>
              </a:rPr>
              <a:t>reduced Hb in amounts exceeding 5 mg/dL. </a:t>
            </a:r>
            <a:endParaRPr sz="2800" lang="en-IN">
              <a:solidFill>
                <a:srgbClr val="FFFFFF"/>
              </a:solidFill>
            </a:endParaRPr>
          </a:p>
        </p:txBody>
      </p:sp>
      <p:sp>
        <p:nvSpPr>
          <p:cNvPr id="1048849" name=""/>
          <p:cNvSpPr txBox="1"/>
          <p:nvPr/>
        </p:nvSpPr>
        <p:spPr>
          <a:xfrm>
            <a:off x="8096250" y="2050663"/>
            <a:ext cx="4572000" cy="726440"/>
          </a:xfrm>
          <a:prstGeom prst="rect"/>
        </p:spPr>
        <p:txBody>
          <a:bodyPr rtlCol="0" wrap="square">
            <a:spAutoFit/>
          </a:bodyPr>
          <a:p>
            <a:r>
              <a:rPr b="1" sz="2200" lang="en-IN">
                <a:solidFill>
                  <a:srgbClr val="FFFFFF"/>
                </a:solidFill>
              </a:rPr>
              <a:t>gingivae
may be engorged and swollen</a:t>
            </a:r>
            <a:endParaRPr b="1" sz="2200" lang="en-IN">
              <a:solidFill>
                <a:srgbClr val="FFFFFF"/>
              </a:solidFill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14904" y="2984817"/>
            <a:ext cx="5068589" cy="3221633"/>
          </a:xfrm>
          <a:prstGeom prst="rect"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Redmi Note 9 Pro</dc:creator>
  <cp:lastModifiedBy>二庄怀里的小废</cp:lastModifiedBy>
  <dcterms:created xsi:type="dcterms:W3CDTF">2015-06-20T12:47:00Z</dcterms:created>
  <dcterms:modified xsi:type="dcterms:W3CDTF">2022-06-26T15:01:43Z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1033-11.2.0.8888</vt:lpwstr>
  </property>
</Properties>
</file>