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79.xml" ContentType="application/vnd.openxmlformats-officedocument.presentationml.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2"/>
  </p:notesMasterIdLst>
  <p:sldIdLst>
    <p:sldId id="398" r:id="rId2"/>
    <p:sldId id="257" r:id="rId3"/>
    <p:sldId id="261" r:id="rId4"/>
    <p:sldId id="397"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8" r:id="rId29"/>
    <p:sldId id="375" r:id="rId30"/>
    <p:sldId id="376" r:id="rId31"/>
    <p:sldId id="377" r:id="rId32"/>
    <p:sldId id="378" r:id="rId33"/>
    <p:sldId id="379" r:id="rId34"/>
    <p:sldId id="380" r:id="rId35"/>
    <p:sldId id="381" r:id="rId36"/>
    <p:sldId id="382" r:id="rId37"/>
    <p:sldId id="383" r:id="rId38"/>
    <p:sldId id="384" r:id="rId39"/>
    <p:sldId id="385" r:id="rId40"/>
    <p:sldId id="386" r:id="rId41"/>
    <p:sldId id="301" r:id="rId42"/>
    <p:sldId id="302" r:id="rId43"/>
    <p:sldId id="303" r:id="rId44"/>
    <p:sldId id="304" r:id="rId45"/>
    <p:sldId id="305" r:id="rId46"/>
    <p:sldId id="306" r:id="rId47"/>
    <p:sldId id="307" r:id="rId48"/>
    <p:sldId id="308" r:id="rId49"/>
    <p:sldId id="309" r:id="rId50"/>
    <p:sldId id="310" r:id="rId51"/>
    <p:sldId id="312" r:id="rId52"/>
    <p:sldId id="313" r:id="rId53"/>
    <p:sldId id="314" r:id="rId54"/>
    <p:sldId id="315" r:id="rId55"/>
    <p:sldId id="316" r:id="rId56"/>
    <p:sldId id="317" r:id="rId57"/>
    <p:sldId id="318" r:id="rId58"/>
    <p:sldId id="320" r:id="rId59"/>
    <p:sldId id="321" r:id="rId60"/>
    <p:sldId id="322" r:id="rId61"/>
    <p:sldId id="388" r:id="rId62"/>
    <p:sldId id="389" r:id="rId63"/>
    <p:sldId id="390" r:id="rId64"/>
    <p:sldId id="391" r:id="rId65"/>
    <p:sldId id="392" r:id="rId66"/>
    <p:sldId id="323" r:id="rId67"/>
    <p:sldId id="324" r:id="rId68"/>
    <p:sldId id="325" r:id="rId69"/>
    <p:sldId id="327" r:id="rId70"/>
    <p:sldId id="344" r:id="rId71"/>
    <p:sldId id="345" r:id="rId72"/>
    <p:sldId id="395" r:id="rId73"/>
    <p:sldId id="396" r:id="rId74"/>
    <p:sldId id="347" r:id="rId75"/>
    <p:sldId id="348" r:id="rId76"/>
    <p:sldId id="349" r:id="rId77"/>
    <p:sldId id="352" r:id="rId78"/>
    <p:sldId id="354" r:id="rId79"/>
    <p:sldId id="358" r:id="rId80"/>
    <p:sldId id="359" r:id="rId81"/>
    <p:sldId id="361" r:id="rId82"/>
    <p:sldId id="371" r:id="rId83"/>
    <p:sldId id="372" r:id="rId84"/>
    <p:sldId id="373" r:id="rId85"/>
    <p:sldId id="374" r:id="rId86"/>
    <p:sldId id="363" r:id="rId87"/>
    <p:sldId id="364" r:id="rId88"/>
    <p:sldId id="365" r:id="rId89"/>
    <p:sldId id="366" r:id="rId90"/>
    <p:sldId id="369"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34DCD"/>
    <a:srgbClr val="D97FF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756" autoAdjust="0"/>
  </p:normalViewPr>
  <p:slideViewPr>
    <p:cSldViewPr>
      <p:cViewPr varScale="1">
        <p:scale>
          <a:sx n="63" d="100"/>
          <a:sy n="63" d="100"/>
        </p:scale>
        <p:origin x="-1512"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5A32AC-0CE2-449F-A29F-8E584B731ADE}" type="datetimeFigureOut">
              <a:rPr lang="en-IN" smtClean="0"/>
              <a:pPr/>
              <a:t>24-09-2021</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FF6EF2-A0D4-46D5-BA9E-CE0F3FEF3A57}" type="slidenum">
              <a:rPr lang="en-IN" smtClean="0"/>
              <a:pPr/>
              <a:t>‹#›</a:t>
            </a:fld>
            <a:endParaRPr lang="en-IN"/>
          </a:p>
        </p:txBody>
      </p:sp>
    </p:spTree>
    <p:extLst>
      <p:ext uri="{BB962C8B-B14F-4D97-AF65-F5344CB8AC3E}">
        <p14:creationId xmlns:p14="http://schemas.microsoft.com/office/powerpoint/2010/main" xmlns="" val="904002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accent3"/>
                </a:solidFill>
                <a:latin typeface="Times New Roman" pitchFamily="18" charset="0"/>
                <a:cs typeface="Times New Roman" pitchFamily="18" charset="0"/>
              </a:rPr>
              <a:t>Ulcerative</a:t>
            </a:r>
            <a:r>
              <a:rPr lang="en-US" sz="1200" baseline="0" dirty="0" smtClean="0">
                <a:solidFill>
                  <a:schemeClr val="accent3"/>
                </a:solidFill>
                <a:latin typeface="Times New Roman" pitchFamily="18" charset="0"/>
                <a:cs typeface="Times New Roman" pitchFamily="18" charset="0"/>
              </a:rPr>
              <a:t> – 5 %</a:t>
            </a:r>
            <a:endParaRPr lang="en-US" sz="1200" dirty="0" smtClean="0">
              <a:solidFill>
                <a:schemeClr val="accent3"/>
              </a:solidFill>
              <a:latin typeface="Times New Roman" pitchFamily="18" charset="0"/>
              <a:cs typeface="Times New Roman" pitchFamily="18" charset="0"/>
            </a:endParaRPr>
          </a:p>
          <a:p>
            <a:r>
              <a:rPr lang="en-US" sz="1200" dirty="0" err="1" smtClean="0">
                <a:solidFill>
                  <a:schemeClr val="accent3"/>
                </a:solidFill>
                <a:latin typeface="Times New Roman" pitchFamily="18" charset="0"/>
                <a:cs typeface="Times New Roman" pitchFamily="18" charset="0"/>
              </a:rPr>
              <a:t>Verrucous</a:t>
            </a:r>
            <a:r>
              <a:rPr lang="en-US" sz="1200" dirty="0" smtClean="0">
                <a:solidFill>
                  <a:schemeClr val="accent3"/>
                </a:solidFill>
                <a:latin typeface="Times New Roman" pitchFamily="18" charset="0"/>
                <a:cs typeface="Times New Roman" pitchFamily="18" charset="0"/>
              </a:rPr>
              <a:t> (4% - 15%) </a:t>
            </a:r>
          </a:p>
          <a:p>
            <a:r>
              <a:rPr lang="en-US" sz="1200" dirty="0" err="1" smtClean="0">
                <a:solidFill>
                  <a:schemeClr val="accent3"/>
                </a:solidFill>
                <a:latin typeface="Times New Roman" pitchFamily="18" charset="0"/>
                <a:cs typeface="Times New Roman" pitchFamily="18" charset="0"/>
              </a:rPr>
              <a:t>Speckeled</a:t>
            </a:r>
            <a:r>
              <a:rPr lang="en-US" sz="1200" dirty="0" smtClean="0">
                <a:solidFill>
                  <a:schemeClr val="accent3"/>
                </a:solidFill>
                <a:latin typeface="Times New Roman" pitchFamily="18" charset="0"/>
                <a:cs typeface="Times New Roman" pitchFamily="18" charset="0"/>
              </a:rPr>
              <a:t> (28%)</a:t>
            </a:r>
            <a:endParaRPr lang="th-TH" dirty="0"/>
          </a:p>
        </p:txBody>
      </p:sp>
      <p:sp>
        <p:nvSpPr>
          <p:cNvPr id="4" name="Slide Number Placeholder 3"/>
          <p:cNvSpPr>
            <a:spLocks noGrp="1"/>
          </p:cNvSpPr>
          <p:nvPr>
            <p:ph type="sldNum" sz="quarter" idx="10"/>
          </p:nvPr>
        </p:nvSpPr>
        <p:spPr/>
        <p:txBody>
          <a:bodyPr/>
          <a:lstStyle/>
          <a:p>
            <a:fld id="{BCBDB22E-FDF6-42FE-81DA-FEC2D9DAAE7E}" type="slidenum">
              <a:rPr lang="th-TH" smtClean="0"/>
              <a:pPr/>
              <a:t>17</a:t>
            </a:fld>
            <a:endParaRPr lang="th-TH"/>
          </a:p>
        </p:txBody>
      </p:sp>
    </p:spTree>
    <p:extLst>
      <p:ext uri="{BB962C8B-B14F-4D97-AF65-F5344CB8AC3E}">
        <p14:creationId xmlns:p14="http://schemas.microsoft.com/office/powerpoint/2010/main" xmlns="" val="2967975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40 mg of </a:t>
            </a:r>
            <a:r>
              <a:rPr lang="en-US" sz="1200" kern="1200" dirty="0" err="1" smtClean="0">
                <a:solidFill>
                  <a:schemeClr val="tx1"/>
                </a:solidFill>
                <a:latin typeface="+mn-lt"/>
                <a:ea typeface="+mn-ea"/>
                <a:cs typeface="+mn-cs"/>
              </a:rPr>
              <a:t>triamcinolone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acetonide</a:t>
            </a:r>
            <a:r>
              <a:rPr lang="en-US" sz="1200" kern="1200" dirty="0" smtClean="0">
                <a:solidFill>
                  <a:schemeClr val="tx1"/>
                </a:solidFill>
                <a:latin typeface="+mn-lt"/>
                <a:ea typeface="+mn-ea"/>
                <a:cs typeface="+mn-cs"/>
              </a:rPr>
              <a:t> is injected </a:t>
            </a:r>
            <a:r>
              <a:rPr lang="en-US" sz="1200" kern="1200" dirty="0" err="1" smtClean="0">
                <a:solidFill>
                  <a:schemeClr val="tx1"/>
                </a:solidFill>
                <a:latin typeface="+mn-lt"/>
                <a:ea typeface="+mn-ea"/>
                <a:cs typeface="+mn-cs"/>
              </a:rPr>
              <a:t>submucosally</a:t>
            </a:r>
            <a:r>
              <a:rPr lang="en-US" sz="1200" kern="1200" dirty="0" smtClean="0">
                <a:solidFill>
                  <a:schemeClr val="tx1"/>
                </a:solidFill>
                <a:latin typeface="+mn-lt"/>
                <a:ea typeface="+mn-ea"/>
                <a:cs typeface="+mn-cs"/>
              </a:rPr>
              <a:t> into </a:t>
            </a:r>
            <a:r>
              <a:rPr lang="en-US" sz="1200" kern="1200" dirty="0" err="1" smtClean="0">
                <a:solidFill>
                  <a:schemeClr val="tx1"/>
                </a:solidFill>
                <a:latin typeface="+mn-lt"/>
                <a:ea typeface="+mn-ea"/>
                <a:cs typeface="+mn-cs"/>
              </a:rPr>
              <a:t>faucial</a:t>
            </a:r>
            <a:r>
              <a:rPr lang="en-US" sz="1200" kern="1200" dirty="0" smtClean="0">
                <a:solidFill>
                  <a:schemeClr val="tx1"/>
                </a:solidFill>
                <a:latin typeface="+mn-lt"/>
                <a:ea typeface="+mn-ea"/>
                <a:cs typeface="+mn-cs"/>
              </a:rPr>
              <a:t> pillars, retro-molar area and buccal mucosa. On average 150 to 200 mgs of corticosteroids are injected in divided doses at 10 days interval for a period of 2 to 3 months.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human placental tissue extract has growth stimulation effects and also development of immune system. This contains water soluble factors which are growth stimulant for </a:t>
            </a:r>
            <a:r>
              <a:rPr lang="en-US" sz="1200" kern="1200" dirty="0" err="1" smtClean="0">
                <a:solidFill>
                  <a:schemeClr val="tx1"/>
                </a:solidFill>
                <a:latin typeface="+mn-lt"/>
                <a:ea typeface="+mn-ea"/>
                <a:cs typeface="+mn-cs"/>
              </a:rPr>
              <a:t>keratinocytes</a:t>
            </a:r>
            <a:r>
              <a:rPr lang="en-US" sz="1200" kern="1200" dirty="0" smtClean="0">
                <a:solidFill>
                  <a:schemeClr val="tx1"/>
                </a:solidFill>
                <a:latin typeface="+mn-lt"/>
                <a:ea typeface="+mn-ea"/>
                <a:cs typeface="+mn-cs"/>
              </a:rPr>
              <a:t>. It increases </a:t>
            </a:r>
            <a:r>
              <a:rPr lang="en-US" sz="1200" kern="1200" dirty="0" err="1" smtClean="0">
                <a:solidFill>
                  <a:schemeClr val="tx1"/>
                </a:solidFill>
                <a:latin typeface="+mn-lt"/>
                <a:ea typeface="+mn-ea"/>
                <a:cs typeface="+mn-cs"/>
              </a:rPr>
              <a:t>hummoral</a:t>
            </a:r>
            <a:r>
              <a:rPr lang="en-US" sz="1200" kern="1200" dirty="0" smtClean="0">
                <a:solidFill>
                  <a:schemeClr val="tx1"/>
                </a:solidFill>
                <a:latin typeface="+mn-lt"/>
                <a:ea typeface="+mn-ea"/>
                <a:cs typeface="+mn-cs"/>
              </a:rPr>
              <a:t> immune mechanism by increase in </a:t>
            </a:r>
            <a:r>
              <a:rPr lang="en-US" sz="1200" kern="1200" dirty="0" err="1" smtClean="0">
                <a:solidFill>
                  <a:schemeClr val="tx1"/>
                </a:solidFill>
                <a:latin typeface="+mn-lt"/>
                <a:ea typeface="+mn-ea"/>
                <a:cs typeface="+mn-cs"/>
              </a:rPr>
              <a:t>IgM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levelsslecific</a:t>
            </a:r>
            <a:r>
              <a:rPr lang="en-US" sz="1200" kern="1200" dirty="0" smtClean="0">
                <a:solidFill>
                  <a:schemeClr val="tx1"/>
                </a:solidFill>
                <a:latin typeface="+mn-lt"/>
                <a:ea typeface="+mn-ea"/>
                <a:cs typeface="+mn-cs"/>
              </a:rPr>
              <a:t> for bacterial toxins</a:t>
            </a:r>
            <a:endParaRPr lang="en-IN"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It contains nucleotides, vitamins , amino acids, fatty acids and trace elements.</a:t>
            </a:r>
            <a:endParaRPr lang="en-IN"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Vitamins present are vitamin E, B1, B2, </a:t>
            </a:r>
            <a:r>
              <a:rPr lang="en-US" sz="1200" kern="1200" dirty="0" err="1" smtClean="0">
                <a:solidFill>
                  <a:schemeClr val="tx1"/>
                </a:solidFill>
                <a:latin typeface="+mn-lt"/>
                <a:ea typeface="+mn-ea"/>
                <a:cs typeface="+mn-cs"/>
              </a:rPr>
              <a:t>pantothenic</a:t>
            </a:r>
            <a:r>
              <a:rPr lang="en-US" sz="1200" kern="1200" dirty="0" smtClean="0">
                <a:solidFill>
                  <a:schemeClr val="tx1"/>
                </a:solidFill>
                <a:latin typeface="+mn-lt"/>
                <a:ea typeface="+mn-ea"/>
                <a:cs typeface="+mn-cs"/>
              </a:rPr>
              <a:t> acid, B6, nicotinic acid, biotin, P </a:t>
            </a:r>
            <a:r>
              <a:rPr lang="en-US" sz="1200" kern="1200" dirty="0" err="1" smtClean="0">
                <a:solidFill>
                  <a:schemeClr val="tx1"/>
                </a:solidFill>
                <a:latin typeface="+mn-lt"/>
                <a:ea typeface="+mn-ea"/>
                <a:cs typeface="+mn-cs"/>
              </a:rPr>
              <a:t>aminobenzoic</a:t>
            </a:r>
            <a:r>
              <a:rPr lang="en-US" sz="1200" kern="1200" dirty="0" smtClean="0">
                <a:solidFill>
                  <a:schemeClr val="tx1"/>
                </a:solidFill>
                <a:latin typeface="+mn-lt"/>
                <a:ea typeface="+mn-ea"/>
                <a:cs typeface="+mn-cs"/>
              </a:rPr>
              <a:t> acid, folic acid, B12, </a:t>
            </a:r>
            <a:r>
              <a:rPr lang="en-US" sz="1200" kern="1200" dirty="0" err="1" smtClean="0">
                <a:solidFill>
                  <a:schemeClr val="tx1"/>
                </a:solidFill>
                <a:latin typeface="+mn-lt"/>
                <a:ea typeface="+mn-ea"/>
                <a:cs typeface="+mn-cs"/>
              </a:rPr>
              <a:t>choline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inositol</a:t>
            </a:r>
            <a:r>
              <a:rPr lang="en-US" sz="1200" kern="1200" dirty="0" smtClean="0">
                <a:solidFill>
                  <a:schemeClr val="tx1"/>
                </a:solidFill>
                <a:latin typeface="+mn-lt"/>
                <a:ea typeface="+mn-ea"/>
                <a:cs typeface="+mn-cs"/>
              </a:rPr>
              <a:t>.</a:t>
            </a:r>
            <a:endParaRPr lang="en-IN"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4% acetic acid has capability of </a:t>
            </a:r>
            <a:r>
              <a:rPr lang="en-US" sz="1200" kern="1200" dirty="0" err="1" smtClean="0">
                <a:solidFill>
                  <a:schemeClr val="tx1"/>
                </a:solidFill>
                <a:latin typeface="+mn-lt"/>
                <a:ea typeface="+mn-ea"/>
                <a:cs typeface="+mn-cs"/>
              </a:rPr>
              <a:t>solubilizing</a:t>
            </a:r>
            <a:r>
              <a:rPr lang="en-US" sz="1200" kern="1200" dirty="0" smtClean="0">
                <a:solidFill>
                  <a:schemeClr val="tx1"/>
                </a:solidFill>
                <a:latin typeface="+mn-lt"/>
                <a:ea typeface="+mn-ea"/>
                <a:cs typeface="+mn-cs"/>
              </a:rPr>
              <a:t> cross-linked molecules in collagen and it causes </a:t>
            </a:r>
            <a:r>
              <a:rPr lang="en-US" sz="1200" kern="1200" dirty="0" err="1" smtClean="0">
                <a:solidFill>
                  <a:schemeClr val="tx1"/>
                </a:solidFill>
                <a:latin typeface="+mn-lt"/>
                <a:ea typeface="+mn-ea"/>
                <a:cs typeface="+mn-cs"/>
              </a:rPr>
              <a:t>collagenolysis</a:t>
            </a:r>
            <a:endParaRPr lang="en-US" sz="1200" kern="1200" dirty="0" smtClean="0">
              <a:solidFill>
                <a:schemeClr val="tx1"/>
              </a:solidFill>
              <a:latin typeface="+mn-lt"/>
              <a:ea typeface="+mn-ea"/>
              <a:cs typeface="+mn-cs"/>
            </a:endParaRPr>
          </a:p>
          <a:p>
            <a:endParaRPr lang="en-US" dirty="0" smtClean="0"/>
          </a:p>
          <a:p>
            <a:r>
              <a:rPr lang="en-US" dirty="0" smtClean="0"/>
              <a:t>5 fluorouracil</a:t>
            </a:r>
            <a:r>
              <a:rPr lang="en-US" baseline="0" dirty="0" smtClean="0"/>
              <a:t> is </a:t>
            </a:r>
            <a:r>
              <a:rPr lang="en-US" baseline="0" dirty="0" err="1" smtClean="0"/>
              <a:t>immunomodulator</a:t>
            </a:r>
            <a:endParaRPr lang="en-US" baseline="0" dirty="0" smtClean="0"/>
          </a:p>
          <a:p>
            <a:endParaRPr lang="en-US" baseline="0" dirty="0" smtClean="0"/>
          </a:p>
          <a:p>
            <a:endParaRPr lang="en-IN" dirty="0"/>
          </a:p>
        </p:txBody>
      </p:sp>
      <p:sp>
        <p:nvSpPr>
          <p:cNvPr id="4" name="Slide Number Placeholder 3"/>
          <p:cNvSpPr>
            <a:spLocks noGrp="1"/>
          </p:cNvSpPr>
          <p:nvPr>
            <p:ph type="sldNum" sz="quarter" idx="10"/>
          </p:nvPr>
        </p:nvSpPr>
        <p:spPr/>
        <p:txBody>
          <a:bodyPr/>
          <a:lstStyle/>
          <a:p>
            <a:pPr>
              <a:defRPr/>
            </a:pPr>
            <a:fld id="{D831D246-6994-4D03-A270-234247D0566B}" type="slidenum">
              <a:rPr lang="es-UY" smtClean="0"/>
              <a:pPr>
                <a:defRPr/>
              </a:pPr>
              <a:t>68</a:t>
            </a:fld>
            <a:endParaRPr lang="es-UY"/>
          </a:p>
        </p:txBody>
      </p:sp>
    </p:spTree>
    <p:extLst>
      <p:ext uri="{BB962C8B-B14F-4D97-AF65-F5344CB8AC3E}">
        <p14:creationId xmlns:p14="http://schemas.microsoft.com/office/powerpoint/2010/main" xmlns="" val="1069128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Temporalis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myotomy</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coronoidectomy</a:t>
            </a:r>
            <a:r>
              <a:rPr lang="en-US" sz="1200" kern="1200" dirty="0" smtClean="0">
                <a:solidFill>
                  <a:schemeClr val="tx1"/>
                </a:solidFill>
                <a:latin typeface="+mn-lt"/>
                <a:ea typeface="+mn-ea"/>
                <a:cs typeface="+mn-cs"/>
              </a:rPr>
              <a:t> are performed in case of degenerative changes in </a:t>
            </a:r>
            <a:r>
              <a:rPr lang="en-US" sz="1200" kern="1200" dirty="0" err="1" smtClean="0">
                <a:solidFill>
                  <a:schemeClr val="tx1"/>
                </a:solidFill>
                <a:latin typeface="+mn-lt"/>
                <a:ea typeface="+mn-ea"/>
                <a:cs typeface="+mn-cs"/>
              </a:rPr>
              <a:t>temporalis</a:t>
            </a:r>
            <a:r>
              <a:rPr lang="en-US" sz="1200" kern="1200" dirty="0" smtClean="0">
                <a:solidFill>
                  <a:schemeClr val="tx1"/>
                </a:solidFill>
                <a:latin typeface="+mn-lt"/>
                <a:ea typeface="+mn-ea"/>
                <a:cs typeface="+mn-cs"/>
              </a:rPr>
              <a:t> muscle.</a:t>
            </a:r>
            <a:endParaRPr lang="en-IN" dirty="0"/>
          </a:p>
        </p:txBody>
      </p:sp>
      <p:sp>
        <p:nvSpPr>
          <p:cNvPr id="4" name="Slide Number Placeholder 3"/>
          <p:cNvSpPr>
            <a:spLocks noGrp="1"/>
          </p:cNvSpPr>
          <p:nvPr>
            <p:ph type="sldNum" sz="quarter" idx="10"/>
          </p:nvPr>
        </p:nvSpPr>
        <p:spPr/>
        <p:txBody>
          <a:bodyPr/>
          <a:lstStyle/>
          <a:p>
            <a:pPr>
              <a:defRPr/>
            </a:pPr>
            <a:fld id="{D831D246-6994-4D03-A270-234247D0566B}" type="slidenum">
              <a:rPr lang="es-UY" smtClean="0"/>
              <a:pPr>
                <a:defRPr/>
              </a:pPr>
              <a:t>69</a:t>
            </a:fld>
            <a:endParaRPr lang="es-UY"/>
          </a:p>
        </p:txBody>
      </p:sp>
    </p:spTree>
    <p:extLst>
      <p:ext uri="{BB962C8B-B14F-4D97-AF65-F5344CB8AC3E}">
        <p14:creationId xmlns:p14="http://schemas.microsoft.com/office/powerpoint/2010/main" xmlns="" val="1546508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chemeClr val="bg1"/>
              </a:solidFill>
            </a:endParaRPr>
          </a:p>
          <a:p>
            <a:r>
              <a:rPr lang="en-US" sz="1200" dirty="0" smtClean="0">
                <a:solidFill>
                  <a:schemeClr val="bg1"/>
                </a:solidFill>
              </a:rPr>
              <a:t> Malignant transformation in these lesions are considered to be around 10%.</a:t>
            </a:r>
            <a:endParaRPr lang="en-IN" sz="1200" dirty="0" smtClean="0">
              <a:solidFill>
                <a:schemeClr val="bg1"/>
              </a:solidFill>
            </a:endParaRPr>
          </a:p>
          <a:p>
            <a:endParaRPr lang="en-IN" dirty="0"/>
          </a:p>
        </p:txBody>
      </p:sp>
      <p:sp>
        <p:nvSpPr>
          <p:cNvPr id="4" name="Slide Number Placeholder 3"/>
          <p:cNvSpPr>
            <a:spLocks noGrp="1"/>
          </p:cNvSpPr>
          <p:nvPr>
            <p:ph type="sldNum" sz="quarter" idx="10"/>
          </p:nvPr>
        </p:nvSpPr>
        <p:spPr/>
        <p:txBody>
          <a:bodyPr/>
          <a:lstStyle/>
          <a:p>
            <a:pPr>
              <a:defRPr/>
            </a:pPr>
            <a:fld id="{D831D246-6994-4D03-A270-234247D0566B}" type="slidenum">
              <a:rPr lang="es-UY" smtClean="0"/>
              <a:pPr>
                <a:defRPr/>
              </a:pPr>
              <a:t>77</a:t>
            </a:fld>
            <a:endParaRPr lang="es-UY"/>
          </a:p>
        </p:txBody>
      </p:sp>
    </p:spTree>
    <p:extLst>
      <p:ext uri="{BB962C8B-B14F-4D97-AF65-F5344CB8AC3E}">
        <p14:creationId xmlns:p14="http://schemas.microsoft.com/office/powerpoint/2010/main" xmlns="" val="2093909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chemeClr val="bg1"/>
                </a:solidFill>
              </a:rPr>
              <a:t>PATERSON BROWN KELLY SYNDROME</a:t>
            </a:r>
            <a:endParaRPr lang="en-IN" dirty="0"/>
          </a:p>
        </p:txBody>
      </p:sp>
      <p:sp>
        <p:nvSpPr>
          <p:cNvPr id="4" name="Slide Number Placeholder 3"/>
          <p:cNvSpPr>
            <a:spLocks noGrp="1"/>
          </p:cNvSpPr>
          <p:nvPr>
            <p:ph type="sldNum" sz="quarter" idx="10"/>
          </p:nvPr>
        </p:nvSpPr>
        <p:spPr/>
        <p:txBody>
          <a:bodyPr/>
          <a:lstStyle/>
          <a:p>
            <a:pPr>
              <a:defRPr/>
            </a:pPr>
            <a:fld id="{D831D246-6994-4D03-A270-234247D0566B}" type="slidenum">
              <a:rPr lang="es-UY" smtClean="0"/>
              <a:pPr>
                <a:defRPr/>
              </a:pPr>
              <a:t>81</a:t>
            </a:fld>
            <a:endParaRPr lang="es-UY"/>
          </a:p>
        </p:txBody>
      </p:sp>
    </p:spTree>
    <p:extLst>
      <p:ext uri="{BB962C8B-B14F-4D97-AF65-F5344CB8AC3E}">
        <p14:creationId xmlns:p14="http://schemas.microsoft.com/office/powerpoint/2010/main" xmlns="" val="2896200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Anti-retroviral drugs  -- Acyclovir , </a:t>
            </a:r>
            <a:r>
              <a:rPr lang="en-US" dirty="0" err="1" smtClean="0"/>
              <a:t>valacicyclovir</a:t>
            </a:r>
            <a:endParaRPr lang="en-US" dirty="0" smtClean="0"/>
          </a:p>
          <a:p>
            <a:r>
              <a:rPr lang="en-US" dirty="0" err="1" smtClean="0"/>
              <a:t>Gention</a:t>
            </a:r>
            <a:r>
              <a:rPr lang="en-US" dirty="0" smtClean="0"/>
              <a:t> violet – dye used for hairy </a:t>
            </a:r>
            <a:r>
              <a:rPr lang="en-US" dirty="0" err="1" smtClean="0"/>
              <a:t>leukoplakia</a:t>
            </a:r>
            <a:r>
              <a:rPr lang="en-US" dirty="0" smtClean="0"/>
              <a:t> and </a:t>
            </a:r>
            <a:r>
              <a:rPr lang="en-US" dirty="0" err="1" smtClean="0"/>
              <a:t>candidiasis</a:t>
            </a:r>
            <a:endParaRPr lang="en-IN" dirty="0"/>
          </a:p>
        </p:txBody>
      </p:sp>
      <p:sp>
        <p:nvSpPr>
          <p:cNvPr id="4" name="Slide Number Placeholder 3"/>
          <p:cNvSpPr>
            <a:spLocks noGrp="1"/>
          </p:cNvSpPr>
          <p:nvPr>
            <p:ph type="sldNum" sz="quarter" idx="10"/>
          </p:nvPr>
        </p:nvSpPr>
        <p:spPr/>
        <p:txBody>
          <a:bodyPr/>
          <a:lstStyle/>
          <a:p>
            <a:pPr>
              <a:defRPr/>
            </a:pPr>
            <a:fld id="{D831D246-6994-4D03-A270-234247D0566B}" type="slidenum">
              <a:rPr lang="es-UY" smtClean="0"/>
              <a:pPr>
                <a:defRPr/>
              </a:pPr>
              <a:t>19</a:t>
            </a:fld>
            <a:endParaRPr lang="es-UY"/>
          </a:p>
        </p:txBody>
      </p:sp>
    </p:spTree>
    <p:extLst>
      <p:ext uri="{BB962C8B-B14F-4D97-AF65-F5344CB8AC3E}">
        <p14:creationId xmlns:p14="http://schemas.microsoft.com/office/powerpoint/2010/main" xmlns="" val="1873145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b="1" kern="1200" dirty="0" smtClean="0">
                <a:solidFill>
                  <a:schemeClr val="tx1"/>
                </a:solidFill>
                <a:latin typeface="+mn-lt"/>
                <a:ea typeface="+mn-ea"/>
                <a:cs typeface="+mn-cs"/>
              </a:rPr>
              <a:t>White sponge nevus </a:t>
            </a:r>
            <a:r>
              <a:rPr lang="en-IN" sz="1200" kern="1200" dirty="0" smtClean="0">
                <a:solidFill>
                  <a:schemeClr val="tx1"/>
                </a:solidFill>
                <a:latin typeface="+mn-lt"/>
                <a:ea typeface="+mn-ea"/>
                <a:cs typeface="+mn-cs"/>
              </a:rPr>
              <a:t>- Noted in early life, family history, large areas involved,</a:t>
            </a:r>
            <a:r>
              <a:rPr lang="en-IN" sz="1200" kern="1200" baseline="0" dirty="0" smtClean="0">
                <a:solidFill>
                  <a:schemeClr val="tx1"/>
                </a:solidFill>
                <a:latin typeface="+mn-lt"/>
                <a:ea typeface="+mn-ea"/>
                <a:cs typeface="+mn-cs"/>
              </a:rPr>
              <a:t> </a:t>
            </a:r>
            <a:r>
              <a:rPr lang="en-IN" sz="1200" kern="1200" dirty="0" smtClean="0">
                <a:solidFill>
                  <a:schemeClr val="tx1"/>
                </a:solidFill>
                <a:latin typeface="+mn-lt"/>
                <a:ea typeface="+mn-ea"/>
                <a:cs typeface="+mn-cs"/>
              </a:rPr>
              <a:t>genital mucosa may be </a:t>
            </a:r>
            <a:r>
              <a:rPr lang="en-IN" sz="1200" kern="1200" dirty="0" err="1" smtClean="0">
                <a:solidFill>
                  <a:schemeClr val="tx1"/>
                </a:solidFill>
                <a:latin typeface="+mn-lt"/>
                <a:ea typeface="+mn-ea"/>
                <a:cs typeface="+mn-cs"/>
              </a:rPr>
              <a:t>aﬀected</a:t>
            </a:r>
            <a:r>
              <a:rPr lang="en-IN" sz="1200" kern="1200" dirty="0" smtClean="0">
                <a:solidFill>
                  <a:schemeClr val="tx1"/>
                </a:solidFill>
                <a:latin typeface="+mn-lt"/>
                <a:ea typeface="+mn-ea"/>
                <a:cs typeface="+mn-cs"/>
              </a:rPr>
              <a:t> - Biopsy not indicated</a:t>
            </a:r>
          </a:p>
          <a:p>
            <a:r>
              <a:rPr lang="en-IN" sz="1200" b="1" kern="1200" dirty="0" smtClean="0">
                <a:solidFill>
                  <a:schemeClr val="tx1"/>
                </a:solidFill>
                <a:latin typeface="+mn-lt"/>
                <a:ea typeface="+mn-ea"/>
                <a:cs typeface="+mn-cs"/>
              </a:rPr>
              <a:t>Acute </a:t>
            </a:r>
            <a:r>
              <a:rPr lang="en-IN" sz="1200" b="1" kern="1200" dirty="0" err="1" smtClean="0">
                <a:solidFill>
                  <a:schemeClr val="tx1"/>
                </a:solidFill>
                <a:latin typeface="+mn-lt"/>
                <a:ea typeface="+mn-ea"/>
                <a:cs typeface="+mn-cs"/>
              </a:rPr>
              <a:t>pseudomembranous</a:t>
            </a:r>
            <a:r>
              <a:rPr lang="en-IN" sz="1200" b="1" kern="1200" baseline="0" dirty="0" smtClean="0">
                <a:solidFill>
                  <a:schemeClr val="tx1"/>
                </a:solidFill>
                <a:latin typeface="+mn-lt"/>
                <a:ea typeface="+mn-ea"/>
                <a:cs typeface="+mn-cs"/>
              </a:rPr>
              <a:t> </a:t>
            </a:r>
            <a:r>
              <a:rPr lang="en-IN" sz="1200" b="1" kern="1200" dirty="0" err="1" smtClean="0">
                <a:solidFill>
                  <a:schemeClr val="tx1"/>
                </a:solidFill>
                <a:latin typeface="+mn-lt"/>
                <a:ea typeface="+mn-ea"/>
                <a:cs typeface="+mn-cs"/>
              </a:rPr>
              <a:t>candidosis</a:t>
            </a:r>
            <a:r>
              <a:rPr lang="en-IN" sz="1200" b="1" kern="1200" baseline="0" dirty="0" smtClean="0">
                <a:solidFill>
                  <a:schemeClr val="tx1"/>
                </a:solidFill>
                <a:latin typeface="+mn-lt"/>
                <a:ea typeface="+mn-ea"/>
                <a:cs typeface="+mn-cs"/>
              </a:rPr>
              <a:t> </a:t>
            </a:r>
            <a:r>
              <a:rPr lang="en-IN" sz="1200" kern="1200" baseline="0" dirty="0" smtClean="0">
                <a:solidFill>
                  <a:schemeClr val="tx1"/>
                </a:solidFill>
                <a:latin typeface="+mn-lt"/>
                <a:ea typeface="+mn-ea"/>
                <a:cs typeface="+mn-cs"/>
              </a:rPr>
              <a:t>- </a:t>
            </a:r>
            <a:r>
              <a:rPr lang="en-IN" sz="1200" kern="1200" dirty="0" smtClean="0">
                <a:solidFill>
                  <a:schemeClr val="tx1"/>
                </a:solidFill>
                <a:latin typeface="+mn-lt"/>
                <a:ea typeface="+mn-ea"/>
                <a:cs typeface="+mn-cs"/>
              </a:rPr>
              <a:t>The membrane can be scraped </a:t>
            </a:r>
            <a:r>
              <a:rPr lang="en-IN" sz="1200" kern="1200" dirty="0" err="1" smtClean="0">
                <a:solidFill>
                  <a:schemeClr val="tx1"/>
                </a:solidFill>
                <a:latin typeface="+mn-lt"/>
                <a:ea typeface="+mn-ea"/>
                <a:cs typeface="+mn-cs"/>
              </a:rPr>
              <a:t>oﬀ</a:t>
            </a:r>
            <a:r>
              <a:rPr lang="en-IN" sz="1200" kern="1200" dirty="0" smtClean="0">
                <a:solidFill>
                  <a:schemeClr val="tx1"/>
                </a:solidFill>
                <a:latin typeface="+mn-lt"/>
                <a:ea typeface="+mn-ea"/>
                <a:cs typeface="+mn-cs"/>
              </a:rPr>
              <a:t> leaving an</a:t>
            </a:r>
            <a:r>
              <a:rPr lang="en-IN" sz="1200" kern="1200" baseline="0" dirty="0" smtClean="0">
                <a:solidFill>
                  <a:schemeClr val="tx1"/>
                </a:solidFill>
                <a:latin typeface="+mn-lt"/>
                <a:ea typeface="+mn-ea"/>
                <a:cs typeface="+mn-cs"/>
              </a:rPr>
              <a:t> </a:t>
            </a:r>
            <a:r>
              <a:rPr lang="en-IN" sz="1200" kern="1200" dirty="0" err="1" smtClean="0">
                <a:solidFill>
                  <a:schemeClr val="tx1"/>
                </a:solidFill>
                <a:latin typeface="+mn-lt"/>
                <a:ea typeface="+mn-ea"/>
                <a:cs typeface="+mn-cs"/>
              </a:rPr>
              <a:t>erythematous</a:t>
            </a:r>
            <a:r>
              <a:rPr lang="en-IN" sz="1200" kern="1200" dirty="0" smtClean="0">
                <a:solidFill>
                  <a:schemeClr val="tx1"/>
                </a:solidFill>
                <a:latin typeface="+mn-lt"/>
                <a:ea typeface="+mn-ea"/>
                <a:cs typeface="+mn-cs"/>
              </a:rPr>
              <a:t>/raw surface</a:t>
            </a:r>
            <a:r>
              <a:rPr lang="en-IN" sz="1200" kern="1200" baseline="0" dirty="0" smtClean="0">
                <a:solidFill>
                  <a:schemeClr val="tx1"/>
                </a:solidFill>
                <a:latin typeface="+mn-lt"/>
                <a:ea typeface="+mn-ea"/>
                <a:cs typeface="+mn-cs"/>
              </a:rPr>
              <a:t> - </a:t>
            </a:r>
            <a:r>
              <a:rPr lang="en-IN" sz="1200" kern="1200" dirty="0" smtClean="0">
                <a:solidFill>
                  <a:schemeClr val="tx1"/>
                </a:solidFill>
                <a:latin typeface="+mn-lt"/>
                <a:ea typeface="+mn-ea"/>
                <a:cs typeface="+mn-cs"/>
              </a:rPr>
              <a:t>Swab for culture</a:t>
            </a:r>
          </a:p>
          <a:p>
            <a:r>
              <a:rPr lang="en-IN" sz="1200" b="1" kern="1200" dirty="0" err="1" smtClean="0">
                <a:solidFill>
                  <a:schemeClr val="tx1"/>
                </a:solidFill>
                <a:latin typeface="+mn-lt"/>
                <a:ea typeface="+mn-ea"/>
                <a:cs typeface="+mn-cs"/>
              </a:rPr>
              <a:t>Leukoedema</a:t>
            </a:r>
            <a:r>
              <a:rPr lang="en-IN" sz="1200" kern="1200" dirty="0" smtClean="0">
                <a:solidFill>
                  <a:schemeClr val="tx1"/>
                </a:solidFill>
                <a:latin typeface="+mn-lt"/>
                <a:ea typeface="+mn-ea"/>
                <a:cs typeface="+mn-cs"/>
              </a:rPr>
              <a:t> - Bilateral on buccal </a:t>
            </a:r>
            <a:r>
              <a:rPr lang="en-IN" sz="1200" kern="1200" dirty="0" err="1" smtClean="0">
                <a:solidFill>
                  <a:schemeClr val="tx1"/>
                </a:solidFill>
                <a:latin typeface="+mn-lt"/>
                <a:ea typeface="+mn-ea"/>
                <a:cs typeface="+mn-cs"/>
              </a:rPr>
              <a:t>mucosa,it</a:t>
            </a:r>
            <a:r>
              <a:rPr lang="en-IN" sz="1200" kern="1200" dirty="0" smtClean="0">
                <a:solidFill>
                  <a:schemeClr val="tx1"/>
                </a:solidFill>
                <a:latin typeface="+mn-lt"/>
                <a:ea typeface="+mn-ea"/>
                <a:cs typeface="+mn-cs"/>
              </a:rPr>
              <a:t> cant be made disappear</a:t>
            </a:r>
            <a:r>
              <a:rPr lang="en-IN" sz="1200" kern="1200" baseline="0" dirty="0" smtClean="0">
                <a:solidFill>
                  <a:schemeClr val="tx1"/>
                </a:solidFill>
                <a:latin typeface="+mn-lt"/>
                <a:ea typeface="+mn-ea"/>
                <a:cs typeface="+mn-cs"/>
              </a:rPr>
              <a:t> </a:t>
            </a:r>
            <a:r>
              <a:rPr lang="en-IN" sz="1200" kern="1200" dirty="0" smtClean="0">
                <a:solidFill>
                  <a:schemeClr val="tx1"/>
                </a:solidFill>
                <a:latin typeface="+mn-lt"/>
                <a:ea typeface="+mn-ea"/>
                <a:cs typeface="+mn-cs"/>
              </a:rPr>
              <a:t>on stretching.</a:t>
            </a:r>
          </a:p>
          <a:p>
            <a:r>
              <a:rPr lang="en-US" b="1" dirty="0" smtClean="0"/>
              <a:t> Lichen</a:t>
            </a:r>
            <a:r>
              <a:rPr lang="en-US" b="1" baseline="0" dirty="0" smtClean="0"/>
              <a:t> </a:t>
            </a:r>
            <a:r>
              <a:rPr lang="en-US" b="1" baseline="0" dirty="0" err="1" smtClean="0"/>
              <a:t>planus</a:t>
            </a:r>
            <a:r>
              <a:rPr lang="en-US" b="1" baseline="0" dirty="0" smtClean="0"/>
              <a:t>  - </a:t>
            </a:r>
            <a:r>
              <a:rPr lang="en-US" b="0" baseline="0" dirty="0" smtClean="0"/>
              <a:t>other form such as reticular  is also associated</a:t>
            </a:r>
            <a:endParaRPr lang="en-IN" sz="1200" b="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IN" sz="1200" kern="1200" dirty="0" smtClean="0">
              <a:solidFill>
                <a:schemeClr val="tx1"/>
              </a:solidFill>
              <a:latin typeface="+mn-lt"/>
              <a:ea typeface="+mn-ea"/>
              <a:cs typeface="+mn-cs"/>
            </a:endParaRPr>
          </a:p>
          <a:p>
            <a:r>
              <a:rPr lang="en-IN" sz="1200" kern="1200" dirty="0" smtClean="0">
                <a:solidFill>
                  <a:schemeClr val="tx1"/>
                </a:solidFill>
                <a:latin typeface="+mn-lt"/>
                <a:ea typeface="+mn-ea"/>
                <a:cs typeface="+mn-cs"/>
              </a:rPr>
              <a:t> </a:t>
            </a:r>
          </a:p>
          <a:p>
            <a:endParaRPr lang="en-IN" sz="1200" kern="1200" dirty="0" smtClean="0">
              <a:solidFill>
                <a:schemeClr val="tx1"/>
              </a:solidFill>
              <a:latin typeface="+mn-lt"/>
              <a:ea typeface="+mn-ea"/>
              <a:cs typeface="+mn-cs"/>
            </a:endParaRPr>
          </a:p>
          <a:p>
            <a:endParaRPr lang="en-IN" dirty="0"/>
          </a:p>
        </p:txBody>
      </p:sp>
      <p:sp>
        <p:nvSpPr>
          <p:cNvPr id="4" name="Slide Number Placeholder 3"/>
          <p:cNvSpPr>
            <a:spLocks noGrp="1"/>
          </p:cNvSpPr>
          <p:nvPr>
            <p:ph type="sldNum" sz="quarter" idx="10"/>
          </p:nvPr>
        </p:nvSpPr>
        <p:spPr/>
        <p:txBody>
          <a:bodyPr/>
          <a:lstStyle/>
          <a:p>
            <a:pPr>
              <a:defRPr/>
            </a:pPr>
            <a:fld id="{D831D246-6994-4D03-A270-234247D0566B}" type="slidenum">
              <a:rPr lang="es-UY" smtClean="0"/>
              <a:pPr>
                <a:defRPr/>
              </a:pPr>
              <a:t>25</a:t>
            </a:fld>
            <a:endParaRPr lang="es-UY"/>
          </a:p>
        </p:txBody>
      </p:sp>
    </p:spTree>
    <p:extLst>
      <p:ext uri="{BB962C8B-B14F-4D97-AF65-F5344CB8AC3E}">
        <p14:creationId xmlns:p14="http://schemas.microsoft.com/office/powerpoint/2010/main" xmlns="" val="2970640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200" dirty="0" smtClean="0">
                <a:solidFill>
                  <a:schemeClr val="bg1"/>
                </a:solidFill>
                <a:latin typeface="Times New Roman" pitchFamily="18" charset="0"/>
                <a:cs typeface="Times New Roman" pitchFamily="18" charset="0"/>
              </a:rPr>
              <a:t>Scalpel excision or CO2 laser and </a:t>
            </a:r>
            <a:r>
              <a:rPr lang="en-US" sz="1200" dirty="0" err="1" smtClean="0">
                <a:solidFill>
                  <a:schemeClr val="bg1"/>
                </a:solidFill>
                <a:latin typeface="Times New Roman" pitchFamily="18" charset="0"/>
                <a:cs typeface="Times New Roman" pitchFamily="18" charset="0"/>
              </a:rPr>
              <a:t>elecrocautery</a:t>
            </a:r>
            <a:r>
              <a:rPr lang="en-US" sz="1200" dirty="0" smtClean="0">
                <a:solidFill>
                  <a:schemeClr val="bg1"/>
                </a:solidFill>
                <a:latin typeface="Times New Roman" pitchFamily="18" charset="0"/>
                <a:cs typeface="Times New Roman" pitchFamily="18" charset="0"/>
              </a:rPr>
              <a:t> used to remove</a:t>
            </a:r>
            <a:r>
              <a:rPr lang="en-US" sz="1200" baseline="0" dirty="0" smtClean="0">
                <a:solidFill>
                  <a:schemeClr val="bg1"/>
                </a:solidFill>
                <a:latin typeface="Times New Roman" pitchFamily="18" charset="0"/>
                <a:cs typeface="Times New Roman" pitchFamily="18" charset="0"/>
              </a:rPr>
              <a:t> </a:t>
            </a:r>
            <a:r>
              <a:rPr lang="en-US" sz="1200" dirty="0" err="1" smtClean="0">
                <a:solidFill>
                  <a:schemeClr val="bg1"/>
                </a:solidFill>
                <a:latin typeface="Times New Roman" pitchFamily="18" charset="0"/>
                <a:cs typeface="Times New Roman" pitchFamily="18" charset="0"/>
              </a:rPr>
              <a:t>leukoplakia</a:t>
            </a:r>
            <a:r>
              <a:rPr lang="en-US" sz="1200" dirty="0" smtClean="0">
                <a:solidFill>
                  <a:schemeClr val="bg1"/>
                </a:solidFill>
                <a:latin typeface="Times New Roman" pitchFamily="18" charset="0"/>
                <a:cs typeface="Times New Roman" pitchFamily="18" charset="0"/>
              </a:rPr>
              <a:t> will have specimen for histopathological</a:t>
            </a:r>
            <a:r>
              <a:rPr lang="en-US" sz="1200" baseline="0" dirty="0" smtClean="0">
                <a:solidFill>
                  <a:schemeClr val="bg1"/>
                </a:solidFill>
                <a:latin typeface="Times New Roman" pitchFamily="18" charset="0"/>
                <a:cs typeface="Times New Roman" pitchFamily="18" charset="0"/>
              </a:rPr>
              <a:t> </a:t>
            </a:r>
            <a:r>
              <a:rPr lang="en-US" sz="1200" dirty="0" smtClean="0">
                <a:solidFill>
                  <a:schemeClr val="bg1"/>
                </a:solidFill>
                <a:latin typeface="Times New Roman" pitchFamily="18" charset="0"/>
                <a:cs typeface="Times New Roman" pitchFamily="18" charset="0"/>
              </a:rPr>
              <a:t>examination whereas this is not possible using</a:t>
            </a:r>
            <a:r>
              <a:rPr lang="en-US" sz="1200" baseline="0" dirty="0" smtClean="0">
                <a:solidFill>
                  <a:schemeClr val="bg1"/>
                </a:solidFill>
                <a:latin typeface="Times New Roman" pitchFamily="18" charset="0"/>
                <a:cs typeface="Times New Roman" pitchFamily="18" charset="0"/>
              </a:rPr>
              <a:t> </a:t>
            </a:r>
            <a:r>
              <a:rPr lang="en-US" sz="1200" dirty="0" err="1" smtClean="0">
                <a:solidFill>
                  <a:schemeClr val="bg1"/>
                </a:solidFill>
                <a:latin typeface="Times New Roman" pitchFamily="18" charset="0"/>
                <a:cs typeface="Times New Roman" pitchFamily="18" charset="0"/>
              </a:rPr>
              <a:t>cryotherapy</a:t>
            </a:r>
            <a:r>
              <a:rPr lang="en-US" sz="1200" dirty="0" smtClean="0">
                <a:solidFill>
                  <a:schemeClr val="bg1"/>
                </a:solidFill>
                <a:latin typeface="Times New Roman" pitchFamily="18" charset="0"/>
                <a:cs typeface="Times New Roman" pitchFamily="18" charset="0"/>
              </a:rPr>
              <a:t>.  Recurrences rate is about 20% regardless of</a:t>
            </a:r>
            <a:r>
              <a:rPr lang="en-US" sz="1200" baseline="0" dirty="0" smtClean="0">
                <a:solidFill>
                  <a:schemeClr val="bg1"/>
                </a:solidFill>
                <a:latin typeface="Times New Roman" pitchFamily="18" charset="0"/>
                <a:cs typeface="Times New Roman" pitchFamily="18" charset="0"/>
              </a:rPr>
              <a:t> </a:t>
            </a:r>
            <a:r>
              <a:rPr lang="en-US" sz="1200" dirty="0" smtClean="0">
                <a:solidFill>
                  <a:schemeClr val="bg1"/>
                </a:solidFill>
                <a:latin typeface="Times New Roman" pitchFamily="18" charset="0"/>
                <a:cs typeface="Times New Roman" pitchFamily="18" charset="0"/>
              </a:rPr>
              <a:t>the method. </a:t>
            </a:r>
            <a:endParaRPr lang="en-IN" sz="1200" dirty="0" smtClean="0">
              <a:solidFill>
                <a:schemeClr val="bg1"/>
              </a:solidFill>
              <a:latin typeface="Times New Roman" pitchFamily="18" charset="0"/>
              <a:cs typeface="Times New Roman" pitchFamily="18" charset="0"/>
            </a:endParaRPr>
          </a:p>
          <a:p>
            <a:endParaRPr lang="en-IN" dirty="0"/>
          </a:p>
        </p:txBody>
      </p:sp>
      <p:sp>
        <p:nvSpPr>
          <p:cNvPr id="4" name="Slide Number Placeholder 3"/>
          <p:cNvSpPr>
            <a:spLocks noGrp="1"/>
          </p:cNvSpPr>
          <p:nvPr>
            <p:ph type="sldNum" sz="quarter" idx="10"/>
          </p:nvPr>
        </p:nvSpPr>
        <p:spPr/>
        <p:txBody>
          <a:bodyPr/>
          <a:lstStyle/>
          <a:p>
            <a:pPr>
              <a:defRPr/>
            </a:pPr>
            <a:fld id="{D831D246-6994-4D03-A270-234247D0566B}" type="slidenum">
              <a:rPr lang="es-UY" smtClean="0"/>
              <a:pPr>
                <a:defRPr/>
              </a:pPr>
              <a:t>28</a:t>
            </a:fld>
            <a:endParaRPr lang="es-UY"/>
          </a:p>
        </p:txBody>
      </p:sp>
    </p:spTree>
    <p:extLst>
      <p:ext uri="{BB962C8B-B14F-4D97-AF65-F5344CB8AC3E}">
        <p14:creationId xmlns:p14="http://schemas.microsoft.com/office/powerpoint/2010/main" xmlns="" val="1446601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pPr>
              <a:defRPr/>
            </a:pPr>
            <a:fld id="{D831D246-6994-4D03-A270-234247D0566B}" type="slidenum">
              <a:rPr lang="es-UY" smtClean="0"/>
              <a:pPr>
                <a:defRPr/>
              </a:pPr>
              <a:t>29</a:t>
            </a:fld>
            <a:endParaRPr lang="es-UY"/>
          </a:p>
        </p:txBody>
      </p:sp>
    </p:spTree>
    <p:extLst>
      <p:ext uri="{BB962C8B-B14F-4D97-AF65-F5344CB8AC3E}">
        <p14:creationId xmlns:p14="http://schemas.microsoft.com/office/powerpoint/2010/main" xmlns="" val="2586358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pPr>
              <a:defRPr/>
            </a:pPr>
            <a:fld id="{D831D246-6994-4D03-A270-234247D0566B}" type="slidenum">
              <a:rPr lang="es-UY" smtClean="0"/>
              <a:pPr>
                <a:defRPr/>
              </a:pPr>
              <a:t>32</a:t>
            </a:fld>
            <a:endParaRPr lang="es-UY"/>
          </a:p>
        </p:txBody>
      </p:sp>
    </p:spTree>
    <p:extLst>
      <p:ext uri="{BB962C8B-B14F-4D97-AF65-F5344CB8AC3E}">
        <p14:creationId xmlns:p14="http://schemas.microsoft.com/office/powerpoint/2010/main" xmlns="" val="3168707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a:defRPr/>
            </a:pPr>
            <a:fld id="{D831D246-6994-4D03-A270-234247D0566B}" type="slidenum">
              <a:rPr lang="es-UY" smtClean="0"/>
              <a:pPr>
                <a:defRPr/>
              </a:pPr>
              <a:t>44</a:t>
            </a:fld>
            <a:endParaRPr lang="es-UY"/>
          </a:p>
        </p:txBody>
      </p:sp>
    </p:spTree>
    <p:extLst>
      <p:ext uri="{BB962C8B-B14F-4D97-AF65-F5344CB8AC3E}">
        <p14:creationId xmlns:p14="http://schemas.microsoft.com/office/powerpoint/2010/main" xmlns="" val="4163288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chemeClr val="accent3"/>
                </a:solidFill>
                <a:latin typeface="Times New Roman" pitchFamily="18" charset="0"/>
                <a:cs typeface="Times New Roman" pitchFamily="18" charset="0"/>
              </a:rPr>
              <a:t>When fibrosis involves pharynx- </a:t>
            </a:r>
            <a:endParaRPr lang="en-IN" dirty="0"/>
          </a:p>
        </p:txBody>
      </p:sp>
      <p:sp>
        <p:nvSpPr>
          <p:cNvPr id="4" name="Slide Number Placeholder 3"/>
          <p:cNvSpPr>
            <a:spLocks noGrp="1"/>
          </p:cNvSpPr>
          <p:nvPr>
            <p:ph type="sldNum" sz="quarter" idx="10"/>
          </p:nvPr>
        </p:nvSpPr>
        <p:spPr/>
        <p:txBody>
          <a:bodyPr/>
          <a:lstStyle/>
          <a:p>
            <a:pPr>
              <a:defRPr/>
            </a:pPr>
            <a:fld id="{D831D246-6994-4D03-A270-234247D0566B}" type="slidenum">
              <a:rPr lang="es-UY" smtClean="0"/>
              <a:pPr>
                <a:defRPr/>
              </a:pPr>
              <a:t>48</a:t>
            </a:fld>
            <a:endParaRPr lang="es-UY"/>
          </a:p>
        </p:txBody>
      </p:sp>
    </p:spTree>
    <p:extLst>
      <p:ext uri="{BB962C8B-B14F-4D97-AF65-F5344CB8AC3E}">
        <p14:creationId xmlns:p14="http://schemas.microsoft.com/office/powerpoint/2010/main" xmlns="" val="4285597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pPr>
              <a:defRPr/>
            </a:pPr>
            <a:fld id="{D831D246-6994-4D03-A270-234247D0566B}" type="slidenum">
              <a:rPr lang="es-UY" smtClean="0"/>
              <a:pPr>
                <a:defRPr/>
              </a:pPr>
              <a:t>51</a:t>
            </a:fld>
            <a:endParaRPr lang="es-UY"/>
          </a:p>
        </p:txBody>
      </p:sp>
    </p:spTree>
    <p:extLst>
      <p:ext uri="{BB962C8B-B14F-4D97-AF65-F5344CB8AC3E}">
        <p14:creationId xmlns:p14="http://schemas.microsoft.com/office/powerpoint/2010/main" xmlns="" val="1142614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B9D122F4-ABBD-4C31-B50C-6542630C6D14}" type="datetimeFigureOut">
              <a:rPr lang="en-IN" smtClean="0"/>
              <a:pPr/>
              <a:t>24-09-2021</a:t>
            </a:fld>
            <a:endParaRPr lang="en-IN"/>
          </a:p>
        </p:txBody>
      </p:sp>
      <p:sp>
        <p:nvSpPr>
          <p:cNvPr id="2" name="Footer Placeholder 1"/>
          <p:cNvSpPr>
            <a:spLocks noGrp="1"/>
          </p:cNvSpPr>
          <p:nvPr>
            <p:ph type="ftr" sz="quarter" idx="11"/>
          </p:nvPr>
        </p:nvSpPr>
        <p:spPr/>
        <p:txBody>
          <a:bodyPr/>
          <a:lstStyle/>
          <a:p>
            <a:endParaRPr lang="en-IN"/>
          </a:p>
        </p:txBody>
      </p:sp>
      <p:sp>
        <p:nvSpPr>
          <p:cNvPr id="15" name="Slide Number Placeholder 14"/>
          <p:cNvSpPr>
            <a:spLocks noGrp="1"/>
          </p:cNvSpPr>
          <p:nvPr>
            <p:ph type="sldNum" sz="quarter" idx="12"/>
          </p:nvPr>
        </p:nvSpPr>
        <p:spPr>
          <a:xfrm>
            <a:off x="8229600" y="6473952"/>
            <a:ext cx="758952" cy="246888"/>
          </a:xfrm>
        </p:spPr>
        <p:txBody>
          <a:bodyPr/>
          <a:lstStyle/>
          <a:p>
            <a:fld id="{62DA47BE-B62F-4204-9FF4-CF8B9C0162B7}"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9D122F4-ABBD-4C31-B50C-6542630C6D14}" type="datetimeFigureOut">
              <a:rPr lang="en-IN" smtClean="0"/>
              <a:pPr/>
              <a:t>24-09-2021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2DA47BE-B62F-4204-9FF4-CF8B9C0162B7}"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9D122F4-ABBD-4C31-B50C-6542630C6D14}" type="datetimeFigureOut">
              <a:rPr lang="en-IN" smtClean="0"/>
              <a:pPr/>
              <a:t>24-09-2021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2DA47BE-B62F-4204-9FF4-CF8B9C0162B7}"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B9D122F4-ABBD-4C31-B50C-6542630C6D14}" type="datetimeFigureOut">
              <a:rPr lang="en-IN" smtClean="0"/>
              <a:pPr/>
              <a:t>24-09-2021</a:t>
            </a:fld>
            <a:endParaRPr lang="en-IN"/>
          </a:p>
        </p:txBody>
      </p:sp>
      <p:sp>
        <p:nvSpPr>
          <p:cNvPr id="19" name="Footer Placeholder 18"/>
          <p:cNvSpPr>
            <a:spLocks noGrp="1"/>
          </p:cNvSpPr>
          <p:nvPr>
            <p:ph type="ftr" sz="quarter" idx="11"/>
          </p:nvPr>
        </p:nvSpPr>
        <p:spPr>
          <a:xfrm>
            <a:off x="3581400" y="76200"/>
            <a:ext cx="2895600" cy="288925"/>
          </a:xfrm>
        </p:spPr>
        <p:txBody>
          <a:bodyPr/>
          <a:lstStyle/>
          <a:p>
            <a:endParaRPr lang="en-IN"/>
          </a:p>
        </p:txBody>
      </p:sp>
      <p:sp>
        <p:nvSpPr>
          <p:cNvPr id="16" name="Slide Number Placeholder 15"/>
          <p:cNvSpPr>
            <a:spLocks noGrp="1"/>
          </p:cNvSpPr>
          <p:nvPr>
            <p:ph type="sldNum" sz="quarter" idx="12"/>
          </p:nvPr>
        </p:nvSpPr>
        <p:spPr>
          <a:xfrm>
            <a:off x="8229600" y="6473952"/>
            <a:ext cx="758952" cy="246888"/>
          </a:xfrm>
        </p:spPr>
        <p:txBody>
          <a:bodyPr/>
          <a:lstStyle/>
          <a:p>
            <a:fld id="{62DA47BE-B62F-4204-9FF4-CF8B9C0162B7}"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B9D122F4-ABBD-4C31-B50C-6542630C6D14}" type="datetimeFigureOut">
              <a:rPr lang="en-IN" smtClean="0"/>
              <a:pPr/>
              <a:t>24-09-2021</a:t>
            </a:fld>
            <a:endParaRPr lang="en-IN"/>
          </a:p>
        </p:txBody>
      </p:sp>
      <p:sp>
        <p:nvSpPr>
          <p:cNvPr id="11" name="Footer Placeholder 10"/>
          <p:cNvSpPr>
            <a:spLocks noGrp="1"/>
          </p:cNvSpPr>
          <p:nvPr>
            <p:ph type="ftr" sz="quarter" idx="11"/>
          </p:nvPr>
        </p:nvSpPr>
        <p:spPr/>
        <p:txBody>
          <a:bodyPr/>
          <a:lstStyle/>
          <a:p>
            <a:endParaRPr lang="en-IN"/>
          </a:p>
        </p:txBody>
      </p:sp>
      <p:sp>
        <p:nvSpPr>
          <p:cNvPr id="16" name="Slide Number Placeholder 15"/>
          <p:cNvSpPr>
            <a:spLocks noGrp="1"/>
          </p:cNvSpPr>
          <p:nvPr>
            <p:ph type="sldNum" sz="quarter" idx="12"/>
          </p:nvPr>
        </p:nvSpPr>
        <p:spPr/>
        <p:txBody>
          <a:bodyPr/>
          <a:lstStyle/>
          <a:p>
            <a:fld id="{62DA47BE-B62F-4204-9FF4-CF8B9C0162B7}" type="slidenum">
              <a:rPr lang="en-IN" smtClean="0"/>
              <a:pPr/>
              <a:t>‹#›</a:t>
            </a:fld>
            <a:endParaRPr lang="en-IN"/>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B9D122F4-ABBD-4C31-B50C-6542630C6D14}" type="datetimeFigureOut">
              <a:rPr lang="en-IN" smtClean="0"/>
              <a:pPr/>
              <a:t>24-09-2021</a:t>
            </a:fld>
            <a:endParaRPr lang="en-IN"/>
          </a:p>
        </p:txBody>
      </p:sp>
      <p:sp>
        <p:nvSpPr>
          <p:cNvPr id="10" name="Footer Placeholder 9"/>
          <p:cNvSpPr>
            <a:spLocks noGrp="1"/>
          </p:cNvSpPr>
          <p:nvPr>
            <p:ph type="ftr" sz="quarter" idx="11"/>
          </p:nvPr>
        </p:nvSpPr>
        <p:spPr/>
        <p:txBody>
          <a:bodyPr/>
          <a:lstStyle/>
          <a:p>
            <a:endParaRPr lang="en-IN"/>
          </a:p>
        </p:txBody>
      </p:sp>
      <p:sp>
        <p:nvSpPr>
          <p:cNvPr id="31" name="Slide Number Placeholder 30"/>
          <p:cNvSpPr>
            <a:spLocks noGrp="1"/>
          </p:cNvSpPr>
          <p:nvPr>
            <p:ph type="sldNum" sz="quarter" idx="12"/>
          </p:nvPr>
        </p:nvSpPr>
        <p:spPr/>
        <p:txBody>
          <a:bodyPr/>
          <a:lstStyle/>
          <a:p>
            <a:fld id="{62DA47BE-B62F-4204-9FF4-CF8B9C0162B7}"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B9D122F4-ABBD-4C31-B50C-6542630C6D14}" type="datetimeFigureOut">
              <a:rPr lang="en-IN" smtClean="0"/>
              <a:pPr/>
              <a:t>24-09-2021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a:xfrm>
            <a:off x="8229600" y="6477000"/>
            <a:ext cx="762000" cy="246888"/>
          </a:xfrm>
        </p:spPr>
        <p:txBody>
          <a:bodyPr/>
          <a:lstStyle/>
          <a:p>
            <a:fld id="{62DA47BE-B62F-4204-9FF4-CF8B9C0162B7}" type="slidenum">
              <a:rPr lang="en-IN" smtClean="0"/>
              <a:pPr/>
              <a:t>‹#›</a:t>
            </a:fld>
            <a:endParaRPr lang="en-IN"/>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B9D122F4-ABBD-4C31-B50C-6542630C6D14}" type="datetimeFigureOut">
              <a:rPr lang="en-IN" smtClean="0"/>
              <a:pPr/>
              <a:t>24-09-2021</a:t>
            </a:fld>
            <a:endParaRPr lang="en-IN"/>
          </a:p>
        </p:txBody>
      </p:sp>
      <p:sp>
        <p:nvSpPr>
          <p:cNvPr id="21" name="Footer Placeholder 20"/>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2DA47BE-B62F-4204-9FF4-CF8B9C0162B7}"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9D122F4-ABBD-4C31-B50C-6542630C6D14}" type="datetimeFigureOut">
              <a:rPr lang="en-IN" smtClean="0"/>
              <a:pPr/>
              <a:t>24-09-2021</a:t>
            </a:fld>
            <a:endParaRPr lang="en-IN"/>
          </a:p>
        </p:txBody>
      </p:sp>
      <p:sp>
        <p:nvSpPr>
          <p:cNvPr id="24" name="Footer Placeholder 23"/>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2DA47BE-B62F-4204-9FF4-CF8B9C0162B7}"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B9D122F4-ABBD-4C31-B50C-6542630C6D14}" type="datetimeFigureOut">
              <a:rPr lang="en-IN" smtClean="0"/>
              <a:pPr/>
              <a:t>24-09-2021</a:t>
            </a:fld>
            <a:endParaRPr lang="en-IN"/>
          </a:p>
        </p:txBody>
      </p:sp>
      <p:sp>
        <p:nvSpPr>
          <p:cNvPr id="29" name="Footer Placeholder 28"/>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2DA47BE-B62F-4204-9FF4-CF8B9C0162B7}"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B9D122F4-ABBD-4C31-B50C-6542630C6D14}" type="datetimeFigureOut">
              <a:rPr lang="en-IN" smtClean="0"/>
              <a:pPr/>
              <a:t>24-09-2021</a:t>
            </a:fld>
            <a:endParaRPr lang="en-IN"/>
          </a:p>
        </p:txBody>
      </p:sp>
      <p:sp>
        <p:nvSpPr>
          <p:cNvPr id="5" name="Footer Placeholder 4"/>
          <p:cNvSpPr>
            <a:spLocks noGrp="1"/>
          </p:cNvSpPr>
          <p:nvPr>
            <p:ph type="ftr" sz="quarter" idx="11"/>
          </p:nvPr>
        </p:nvSpPr>
        <p:spPr/>
        <p:txBody>
          <a:bodyPr/>
          <a:lstStyle/>
          <a:p>
            <a:endParaRPr lang="en-IN"/>
          </a:p>
        </p:txBody>
      </p:sp>
      <p:sp>
        <p:nvSpPr>
          <p:cNvPr id="31" name="Slide Number Placeholder 30"/>
          <p:cNvSpPr>
            <a:spLocks noGrp="1"/>
          </p:cNvSpPr>
          <p:nvPr>
            <p:ph type="sldNum" sz="quarter" idx="12"/>
          </p:nvPr>
        </p:nvSpPr>
        <p:spPr/>
        <p:txBody>
          <a:bodyPr/>
          <a:lstStyle/>
          <a:p>
            <a:fld id="{62DA47BE-B62F-4204-9FF4-CF8B9C0162B7}" type="slidenum">
              <a:rPr lang="en-IN" smtClean="0"/>
              <a:pPr/>
              <a:t>‹#›</a:t>
            </a:fld>
            <a:endParaRPr lang="en-IN"/>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B9D122F4-ABBD-4C31-B50C-6542630C6D14}" type="datetimeFigureOut">
              <a:rPr lang="en-IN" smtClean="0"/>
              <a:pPr/>
              <a:t>24-09-2021</a:t>
            </a:fld>
            <a:endParaRPr lang="en-IN"/>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IN"/>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62DA47BE-B62F-4204-9FF4-CF8B9C0162B7}" type="slidenum">
              <a:rPr lang="en-IN" smtClean="0"/>
              <a:pPr/>
              <a:t>‹#›</a:t>
            </a:fld>
            <a:endParaRPr lang="en-IN"/>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7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7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828800"/>
            <a:ext cx="8458200" cy="1222375"/>
          </a:xfrm>
          <a:solidFill>
            <a:srgbClr val="92D050"/>
          </a:solidFill>
        </p:spPr>
        <p:txBody>
          <a:bodyPr/>
          <a:lstStyle/>
          <a:p>
            <a:r>
              <a:rPr lang="en-US" dirty="0" smtClean="0"/>
              <a:t>Premalignant lesions and conditions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80728"/>
            <a:ext cx="8686800" cy="5328592"/>
          </a:xfrm>
        </p:spPr>
        <p:txBody>
          <a:bodyPr>
            <a:noAutofit/>
          </a:bodyPr>
          <a:lstStyle/>
          <a:p>
            <a:pPr>
              <a:lnSpc>
                <a:spcPct val="150000"/>
              </a:lnSpc>
            </a:pPr>
            <a:r>
              <a:rPr lang="en-IN" sz="16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Group III</a:t>
            </a:r>
            <a:r>
              <a:rPr lang="en-IN" sz="1600" dirty="0" smtClean="0">
                <a:solidFill>
                  <a:schemeClr val="tx1"/>
                </a:solidFill>
                <a:latin typeface="Times New Roman" pitchFamily="18" charset="0"/>
                <a:cs typeface="Times New Roman" pitchFamily="18" charset="0"/>
              </a:rPr>
              <a:t>: Inherited disorders that do not necessarily alter the clinical appearance of local tissue 	        but are  associated with a greater than normal risk of PMD or malignant transformation.</a:t>
            </a:r>
          </a:p>
          <a:p>
            <a:pPr marL="0" indent="0">
              <a:lnSpc>
                <a:spcPct val="150000"/>
              </a:lnSpc>
              <a:buNone/>
            </a:pPr>
            <a:r>
              <a:rPr lang="en-IN" sz="1600" dirty="0" smtClean="0">
                <a:solidFill>
                  <a:schemeClr val="tx1"/>
                </a:solidFill>
                <a:latin typeface="Times New Roman" pitchFamily="18" charset="0"/>
                <a:cs typeface="Times New Roman" pitchFamily="18" charset="0"/>
              </a:rPr>
              <a:t>1. Inherited cancer syndromes</a:t>
            </a:r>
          </a:p>
          <a:p>
            <a:pPr>
              <a:lnSpc>
                <a:spcPct val="150000"/>
              </a:lnSpc>
            </a:pPr>
            <a:r>
              <a:rPr lang="en-IN" sz="1600" dirty="0" smtClean="0">
                <a:solidFill>
                  <a:schemeClr val="tx1"/>
                </a:solidFill>
                <a:latin typeface="Times New Roman" pitchFamily="18" charset="0"/>
                <a:cs typeface="Times New Roman" pitchFamily="18" charset="0"/>
              </a:rPr>
              <a:t> </a:t>
            </a:r>
            <a:r>
              <a:rPr lang="en-IN" sz="1600" dirty="0" err="1" smtClean="0">
                <a:solidFill>
                  <a:schemeClr val="tx1"/>
                </a:solidFill>
                <a:latin typeface="Times New Roman" pitchFamily="18" charset="0"/>
                <a:cs typeface="Times New Roman" pitchFamily="18" charset="0"/>
              </a:rPr>
              <a:t>Xeroderma</a:t>
            </a:r>
            <a:r>
              <a:rPr lang="en-IN" sz="1600" dirty="0" smtClean="0">
                <a:solidFill>
                  <a:schemeClr val="tx1"/>
                </a:solidFill>
                <a:latin typeface="Times New Roman" pitchFamily="18" charset="0"/>
                <a:cs typeface="Times New Roman" pitchFamily="18" charset="0"/>
              </a:rPr>
              <a:t> </a:t>
            </a:r>
            <a:r>
              <a:rPr lang="en-IN" sz="1600" dirty="0" err="1" smtClean="0">
                <a:solidFill>
                  <a:schemeClr val="tx1"/>
                </a:solidFill>
                <a:latin typeface="Times New Roman" pitchFamily="18" charset="0"/>
                <a:cs typeface="Times New Roman" pitchFamily="18" charset="0"/>
              </a:rPr>
              <a:t>pigmentosum</a:t>
            </a:r>
            <a:endParaRPr lang="en-IN" sz="1600" dirty="0" smtClean="0">
              <a:solidFill>
                <a:schemeClr val="tx1"/>
              </a:solidFill>
              <a:latin typeface="Times New Roman" pitchFamily="18" charset="0"/>
              <a:cs typeface="Times New Roman" pitchFamily="18" charset="0"/>
            </a:endParaRPr>
          </a:p>
          <a:p>
            <a:pPr>
              <a:lnSpc>
                <a:spcPct val="150000"/>
              </a:lnSpc>
            </a:pPr>
            <a:r>
              <a:rPr lang="en-IN" sz="1600" dirty="0" smtClean="0">
                <a:solidFill>
                  <a:schemeClr val="tx1"/>
                </a:solidFill>
                <a:latin typeface="Times New Roman" pitchFamily="18" charset="0"/>
                <a:cs typeface="Times New Roman" pitchFamily="18" charset="0"/>
              </a:rPr>
              <a:t> Ataxia </a:t>
            </a:r>
            <a:r>
              <a:rPr lang="en-IN" sz="1600" dirty="0" err="1" smtClean="0">
                <a:solidFill>
                  <a:schemeClr val="tx1"/>
                </a:solidFill>
                <a:latin typeface="Times New Roman" pitchFamily="18" charset="0"/>
                <a:cs typeface="Times New Roman" pitchFamily="18" charset="0"/>
              </a:rPr>
              <a:t>telangiectasia</a:t>
            </a:r>
            <a:endParaRPr lang="en-IN" sz="1600" dirty="0" smtClean="0">
              <a:solidFill>
                <a:schemeClr val="tx1"/>
              </a:solidFill>
              <a:latin typeface="Times New Roman" pitchFamily="18" charset="0"/>
              <a:cs typeface="Times New Roman" pitchFamily="18" charset="0"/>
            </a:endParaRPr>
          </a:p>
          <a:p>
            <a:pPr>
              <a:lnSpc>
                <a:spcPct val="150000"/>
              </a:lnSpc>
            </a:pPr>
            <a:r>
              <a:rPr lang="en-IN" sz="1600" dirty="0" err="1" smtClean="0">
                <a:solidFill>
                  <a:schemeClr val="tx1"/>
                </a:solidFill>
                <a:latin typeface="Times New Roman" pitchFamily="18" charset="0"/>
                <a:cs typeface="Times New Roman" pitchFamily="18" charset="0"/>
              </a:rPr>
              <a:t>Fanconi’s</a:t>
            </a:r>
            <a:r>
              <a:rPr lang="en-IN" sz="1600" dirty="0" smtClean="0">
                <a:solidFill>
                  <a:schemeClr val="tx1"/>
                </a:solidFill>
                <a:latin typeface="Times New Roman" pitchFamily="18" charset="0"/>
                <a:cs typeface="Times New Roman" pitchFamily="18" charset="0"/>
              </a:rPr>
              <a:t> </a:t>
            </a:r>
            <a:r>
              <a:rPr lang="en-IN" sz="1600" dirty="0" err="1" smtClean="0">
                <a:solidFill>
                  <a:schemeClr val="tx1"/>
                </a:solidFill>
                <a:latin typeface="Times New Roman" pitchFamily="18" charset="0"/>
                <a:cs typeface="Times New Roman" pitchFamily="18" charset="0"/>
              </a:rPr>
              <a:t>anemia</a:t>
            </a:r>
            <a:endParaRPr lang="en-IN" sz="1600" dirty="0" smtClean="0">
              <a:solidFill>
                <a:schemeClr val="tx1"/>
              </a:solidFill>
              <a:latin typeface="Times New Roman" pitchFamily="18" charset="0"/>
              <a:cs typeface="Times New Roman" pitchFamily="18" charset="0"/>
            </a:endParaRPr>
          </a:p>
          <a:p>
            <a:pPr>
              <a:lnSpc>
                <a:spcPct val="150000"/>
              </a:lnSpc>
            </a:pPr>
            <a:r>
              <a:rPr lang="en-IN" sz="1600" dirty="0" smtClean="0">
                <a:solidFill>
                  <a:schemeClr val="tx1"/>
                </a:solidFill>
                <a:latin typeface="Times New Roman" pitchFamily="18" charset="0"/>
                <a:cs typeface="Times New Roman" pitchFamily="18" charset="0"/>
              </a:rPr>
              <a:t> Li </a:t>
            </a:r>
            <a:r>
              <a:rPr lang="en-IN" sz="1600" dirty="0" err="1" smtClean="0">
                <a:solidFill>
                  <a:schemeClr val="tx1"/>
                </a:solidFill>
                <a:latin typeface="Times New Roman" pitchFamily="18" charset="0"/>
                <a:cs typeface="Times New Roman" pitchFamily="18" charset="0"/>
              </a:rPr>
              <a:t>Fraumeni</a:t>
            </a:r>
            <a:r>
              <a:rPr lang="en-IN" sz="1600" dirty="0" smtClean="0">
                <a:solidFill>
                  <a:schemeClr val="tx1"/>
                </a:solidFill>
                <a:latin typeface="Times New Roman" pitchFamily="18" charset="0"/>
                <a:cs typeface="Times New Roman" pitchFamily="18" charset="0"/>
              </a:rPr>
              <a:t> syndrome</a:t>
            </a:r>
          </a:p>
          <a:p>
            <a:pPr marL="0" indent="0">
              <a:lnSpc>
                <a:spcPct val="200000"/>
              </a:lnSpc>
              <a:buNone/>
            </a:pPr>
            <a:r>
              <a:rPr lang="en-IN" sz="1600" dirty="0" smtClean="0">
                <a:solidFill>
                  <a:schemeClr val="tx1"/>
                </a:solidFill>
                <a:latin typeface="Times New Roman" pitchFamily="18" charset="0"/>
                <a:cs typeface="Times New Roman" pitchFamily="18" charset="0"/>
              </a:rPr>
              <a:t>2. </a:t>
            </a:r>
            <a:r>
              <a:rPr lang="en-IN" sz="1600" dirty="0" err="1" smtClean="0">
                <a:solidFill>
                  <a:schemeClr val="tx1"/>
                </a:solidFill>
                <a:latin typeface="Times New Roman" pitchFamily="18" charset="0"/>
                <a:cs typeface="Times New Roman" pitchFamily="18" charset="0"/>
              </a:rPr>
              <a:t>Diskeratosis</a:t>
            </a:r>
            <a:r>
              <a:rPr lang="en-IN" sz="1600" dirty="0" smtClean="0">
                <a:solidFill>
                  <a:schemeClr val="tx1"/>
                </a:solidFill>
                <a:latin typeface="Times New Roman" pitchFamily="18" charset="0"/>
                <a:cs typeface="Times New Roman" pitchFamily="18" charset="0"/>
              </a:rPr>
              <a:t> </a:t>
            </a:r>
            <a:r>
              <a:rPr lang="en-IN" sz="1600" dirty="0" err="1" smtClean="0">
                <a:solidFill>
                  <a:schemeClr val="tx1"/>
                </a:solidFill>
                <a:latin typeface="Times New Roman" pitchFamily="18" charset="0"/>
                <a:cs typeface="Times New Roman" pitchFamily="18" charset="0"/>
              </a:rPr>
              <a:t>congenita</a:t>
            </a:r>
            <a:endParaRPr lang="en-IN" sz="1600" dirty="0" smtClean="0">
              <a:solidFill>
                <a:schemeClr val="tx1"/>
              </a:solidFill>
              <a:latin typeface="Times New Roman" pitchFamily="18" charset="0"/>
              <a:cs typeface="Times New Roman" pitchFamily="18" charset="0"/>
            </a:endParaRPr>
          </a:p>
          <a:p>
            <a:pPr marL="0" indent="0">
              <a:lnSpc>
                <a:spcPct val="200000"/>
              </a:lnSpc>
              <a:buNone/>
            </a:pPr>
            <a:r>
              <a:rPr lang="en-IN" sz="1600" dirty="0" smtClean="0">
                <a:solidFill>
                  <a:schemeClr val="tx1"/>
                </a:solidFill>
                <a:latin typeface="Times New Roman" pitchFamily="18" charset="0"/>
                <a:cs typeface="Times New Roman" pitchFamily="18" charset="0"/>
              </a:rPr>
              <a:t>3. </a:t>
            </a:r>
            <a:r>
              <a:rPr lang="en-IN" sz="1600" dirty="0" err="1" smtClean="0">
                <a:solidFill>
                  <a:schemeClr val="tx1"/>
                </a:solidFill>
                <a:latin typeface="Times New Roman" pitchFamily="18" charset="0"/>
                <a:cs typeface="Times New Roman" pitchFamily="18" charset="0"/>
              </a:rPr>
              <a:t>Epidermolysis</a:t>
            </a:r>
            <a:r>
              <a:rPr lang="en-IN" sz="1600" dirty="0" smtClean="0">
                <a:solidFill>
                  <a:schemeClr val="tx1"/>
                </a:solidFill>
                <a:latin typeface="Times New Roman" pitchFamily="18" charset="0"/>
                <a:cs typeface="Times New Roman" pitchFamily="18" charset="0"/>
              </a:rPr>
              <a:t> </a:t>
            </a:r>
            <a:r>
              <a:rPr lang="en-IN" sz="1600" dirty="0" err="1" smtClean="0">
                <a:solidFill>
                  <a:schemeClr val="tx1"/>
                </a:solidFill>
                <a:latin typeface="Times New Roman" pitchFamily="18" charset="0"/>
                <a:cs typeface="Times New Roman" pitchFamily="18" charset="0"/>
              </a:rPr>
              <a:t>bullosa</a:t>
            </a:r>
            <a:endParaRPr lang="en-IN" sz="1600" dirty="0" smtClean="0">
              <a:solidFill>
                <a:schemeClr val="tx1"/>
              </a:solidFill>
              <a:latin typeface="Times New Roman" pitchFamily="18" charset="0"/>
              <a:cs typeface="Times New Roman" pitchFamily="18" charset="0"/>
            </a:endParaRPr>
          </a:p>
          <a:p>
            <a:pPr marL="0" indent="0">
              <a:lnSpc>
                <a:spcPct val="200000"/>
              </a:lnSpc>
              <a:buNone/>
            </a:pPr>
            <a:r>
              <a:rPr lang="en-IN" sz="1600" dirty="0" smtClean="0">
                <a:solidFill>
                  <a:schemeClr val="tx1"/>
                </a:solidFill>
                <a:latin typeface="Times New Roman" pitchFamily="18" charset="0"/>
                <a:cs typeface="Times New Roman" pitchFamily="18" charset="0"/>
              </a:rPr>
              <a:t>4. White sponge nevus</a:t>
            </a:r>
          </a:p>
          <a:p>
            <a:pPr marL="0" indent="0">
              <a:lnSpc>
                <a:spcPct val="200000"/>
              </a:lnSpc>
              <a:buNone/>
            </a:pPr>
            <a:r>
              <a:rPr lang="en-IN" sz="1600" dirty="0" smtClean="0">
                <a:solidFill>
                  <a:schemeClr val="tx1"/>
                </a:solidFill>
                <a:latin typeface="Times New Roman" pitchFamily="18" charset="0"/>
                <a:cs typeface="Times New Roman" pitchFamily="18" charset="0"/>
              </a:rPr>
              <a:t>5. </a:t>
            </a:r>
            <a:r>
              <a:rPr lang="en-IN" sz="1600" dirty="0" err="1" smtClean="0">
                <a:solidFill>
                  <a:schemeClr val="tx1"/>
                </a:solidFill>
                <a:latin typeface="Times New Roman" pitchFamily="18" charset="0"/>
                <a:cs typeface="Times New Roman" pitchFamily="18" charset="0"/>
              </a:rPr>
              <a:t>Darier’s</a:t>
            </a:r>
            <a:r>
              <a:rPr lang="en-IN" sz="1600" dirty="0" smtClean="0">
                <a:solidFill>
                  <a:schemeClr val="tx1"/>
                </a:solidFill>
                <a:latin typeface="Times New Roman" pitchFamily="18" charset="0"/>
                <a:cs typeface="Times New Roman" pitchFamily="18" charset="0"/>
              </a:rPr>
              <a:t> disease</a:t>
            </a:r>
          </a:p>
          <a:p>
            <a:pPr marL="0" indent="0">
              <a:lnSpc>
                <a:spcPct val="200000"/>
              </a:lnSpc>
              <a:buNone/>
            </a:pPr>
            <a:r>
              <a:rPr lang="en-IN" sz="1600" dirty="0" smtClean="0">
                <a:solidFill>
                  <a:schemeClr val="tx1"/>
                </a:solidFill>
                <a:latin typeface="Times New Roman" pitchFamily="18" charset="0"/>
                <a:cs typeface="Times New Roman" pitchFamily="18" charset="0"/>
              </a:rPr>
              <a:t>6. Hailey–Hailey disease</a:t>
            </a:r>
          </a:p>
          <a:p>
            <a:pPr>
              <a:lnSpc>
                <a:spcPct val="150000"/>
              </a:lnSpc>
            </a:pPr>
            <a:endParaRPr lang="en-IN" sz="1600" dirty="0" smtClean="0">
              <a:solidFill>
                <a:schemeClr val="tx1"/>
              </a:solidFill>
              <a:latin typeface="Times New Roman" pitchFamily="18" charset="0"/>
              <a:cs typeface="Times New Roman" pitchFamily="18" charset="0"/>
            </a:endParaRPr>
          </a:p>
          <a:p>
            <a:endParaRPr lang="en-IN" sz="1600" dirty="0">
              <a:solidFill>
                <a:schemeClr val="tx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124744"/>
            <a:ext cx="8596064" cy="5472608"/>
          </a:xfrm>
        </p:spPr>
        <p:txBody>
          <a:bodyPr>
            <a:normAutofit fontScale="77500" lnSpcReduction="20000"/>
          </a:bodyPr>
          <a:lstStyle/>
          <a:p>
            <a:pPr marL="0" indent="0" algn="just">
              <a:buNone/>
            </a:pPr>
            <a:r>
              <a:rPr lang="en-IN"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Group IV</a:t>
            </a:r>
            <a:r>
              <a:rPr lang="en-IN" dirty="0" smtClean="0">
                <a:solidFill>
                  <a:schemeClr val="tx1"/>
                </a:solidFill>
                <a:latin typeface="Times New Roman" pitchFamily="18" charset="0"/>
                <a:cs typeface="Times New Roman" pitchFamily="18" charset="0"/>
              </a:rPr>
              <a:t>: No clinically evident lesion but oral cavity is susceptible to Oral </a:t>
            </a:r>
            <a:r>
              <a:rPr lang="en-IN" dirty="0" err="1" smtClean="0">
                <a:solidFill>
                  <a:schemeClr val="tx1"/>
                </a:solidFill>
                <a:latin typeface="Times New Roman" pitchFamily="18" charset="0"/>
                <a:cs typeface="Times New Roman" pitchFamily="18" charset="0"/>
              </a:rPr>
              <a:t>squamous</a:t>
            </a:r>
            <a:r>
              <a:rPr lang="en-IN" dirty="0" smtClean="0">
                <a:solidFill>
                  <a:schemeClr val="tx1"/>
                </a:solidFill>
                <a:latin typeface="Times New Roman" pitchFamily="18" charset="0"/>
                <a:cs typeface="Times New Roman" pitchFamily="18" charset="0"/>
              </a:rPr>
              <a:t> cell carcinoma.</a:t>
            </a:r>
          </a:p>
          <a:p>
            <a:pPr marL="0" indent="0" algn="just">
              <a:lnSpc>
                <a:spcPct val="150000"/>
              </a:lnSpc>
              <a:buNone/>
            </a:pPr>
            <a:r>
              <a:rPr lang="en-IN" dirty="0" smtClean="0">
                <a:solidFill>
                  <a:schemeClr val="tx1"/>
                </a:solidFill>
                <a:latin typeface="Times New Roman" pitchFamily="18" charset="0"/>
                <a:cs typeface="Times New Roman" pitchFamily="18" charset="0"/>
              </a:rPr>
              <a:t>1. </a:t>
            </a:r>
            <a:r>
              <a:rPr lang="en-IN" dirty="0" err="1" smtClean="0">
                <a:solidFill>
                  <a:schemeClr val="tx1"/>
                </a:solidFill>
                <a:latin typeface="Times New Roman" pitchFamily="18" charset="0"/>
                <a:cs typeface="Times New Roman" pitchFamily="18" charset="0"/>
              </a:rPr>
              <a:t>Immunosupression</a:t>
            </a:r>
            <a:endParaRPr lang="en-IN" dirty="0" smtClean="0">
              <a:solidFill>
                <a:schemeClr val="tx1"/>
              </a:solidFill>
              <a:latin typeface="Times New Roman" pitchFamily="18" charset="0"/>
              <a:cs typeface="Times New Roman" pitchFamily="18" charset="0"/>
            </a:endParaRPr>
          </a:p>
          <a:p>
            <a:pPr algn="just">
              <a:lnSpc>
                <a:spcPct val="150000"/>
              </a:lnSpc>
            </a:pPr>
            <a:r>
              <a:rPr lang="en-IN" dirty="0" smtClean="0">
                <a:solidFill>
                  <a:schemeClr val="tx1"/>
                </a:solidFill>
                <a:latin typeface="Times New Roman" pitchFamily="18" charset="0"/>
                <a:cs typeface="Times New Roman" pitchFamily="18" charset="0"/>
              </a:rPr>
              <a:t> AIDS</a:t>
            </a:r>
          </a:p>
          <a:p>
            <a:pPr algn="just">
              <a:lnSpc>
                <a:spcPct val="150000"/>
              </a:lnSpc>
            </a:pPr>
            <a:r>
              <a:rPr lang="en-IN" dirty="0" smtClean="0">
                <a:solidFill>
                  <a:schemeClr val="tx1"/>
                </a:solidFill>
                <a:latin typeface="Times New Roman" pitchFamily="18" charset="0"/>
                <a:cs typeface="Times New Roman" pitchFamily="18" charset="0"/>
              </a:rPr>
              <a:t> </a:t>
            </a:r>
            <a:r>
              <a:rPr lang="en-IN" dirty="0" err="1" smtClean="0">
                <a:solidFill>
                  <a:schemeClr val="tx1"/>
                </a:solidFill>
                <a:latin typeface="Times New Roman" pitchFamily="18" charset="0"/>
                <a:cs typeface="Times New Roman" pitchFamily="18" charset="0"/>
              </a:rPr>
              <a:t>Immunosupression</a:t>
            </a:r>
            <a:r>
              <a:rPr lang="en-IN" dirty="0" smtClean="0">
                <a:solidFill>
                  <a:schemeClr val="tx1"/>
                </a:solidFill>
                <a:latin typeface="Times New Roman" pitchFamily="18" charset="0"/>
                <a:cs typeface="Times New Roman" pitchFamily="18" charset="0"/>
              </a:rPr>
              <a:t> therapy (for malignancy or organ</a:t>
            </a:r>
          </a:p>
          <a:p>
            <a:pPr marL="0" indent="0" algn="just">
              <a:lnSpc>
                <a:spcPct val="150000"/>
              </a:lnSpc>
              <a:buNone/>
            </a:pPr>
            <a:r>
              <a:rPr lang="en-IN" dirty="0" smtClean="0">
                <a:solidFill>
                  <a:schemeClr val="tx1"/>
                </a:solidFill>
                <a:latin typeface="Times New Roman" pitchFamily="18" charset="0"/>
                <a:cs typeface="Times New Roman" pitchFamily="18" charset="0"/>
              </a:rPr>
              <a:t>     transplant)</a:t>
            </a:r>
          </a:p>
          <a:p>
            <a:pPr marL="0" indent="0" algn="just">
              <a:lnSpc>
                <a:spcPct val="150000"/>
              </a:lnSpc>
              <a:buNone/>
            </a:pPr>
            <a:r>
              <a:rPr lang="en-IN" dirty="0" smtClean="0">
                <a:solidFill>
                  <a:schemeClr val="tx1"/>
                </a:solidFill>
                <a:latin typeface="Times New Roman" pitchFamily="18" charset="0"/>
                <a:cs typeface="Times New Roman" pitchFamily="18" charset="0"/>
              </a:rPr>
              <a:t>2. Alcohol consumption and abuse</a:t>
            </a:r>
          </a:p>
          <a:p>
            <a:pPr marL="0" indent="0" algn="just">
              <a:lnSpc>
                <a:spcPct val="150000"/>
              </a:lnSpc>
              <a:buNone/>
            </a:pPr>
            <a:r>
              <a:rPr lang="en-IN" dirty="0" smtClean="0">
                <a:solidFill>
                  <a:schemeClr val="tx1"/>
                </a:solidFill>
                <a:latin typeface="Times New Roman" pitchFamily="18" charset="0"/>
                <a:cs typeface="Times New Roman" pitchFamily="18" charset="0"/>
              </a:rPr>
              <a:t>3. Nutritional deficiency</a:t>
            </a:r>
          </a:p>
          <a:p>
            <a:pPr algn="just">
              <a:lnSpc>
                <a:spcPct val="150000"/>
              </a:lnSpc>
            </a:pPr>
            <a:r>
              <a:rPr lang="en-IN" dirty="0" err="1" smtClean="0">
                <a:solidFill>
                  <a:schemeClr val="tx1"/>
                </a:solidFill>
                <a:latin typeface="Times New Roman" pitchFamily="18" charset="0"/>
                <a:cs typeface="Times New Roman" pitchFamily="18" charset="0"/>
              </a:rPr>
              <a:t>Sideropenic</a:t>
            </a:r>
            <a:r>
              <a:rPr lang="en-IN" dirty="0" smtClean="0">
                <a:solidFill>
                  <a:schemeClr val="tx1"/>
                </a:solidFill>
                <a:latin typeface="Times New Roman" pitchFamily="18" charset="0"/>
                <a:cs typeface="Times New Roman" pitchFamily="18" charset="0"/>
              </a:rPr>
              <a:t> </a:t>
            </a:r>
            <a:r>
              <a:rPr lang="en-IN" dirty="0" err="1" smtClean="0">
                <a:solidFill>
                  <a:schemeClr val="tx1"/>
                </a:solidFill>
                <a:latin typeface="Times New Roman" pitchFamily="18" charset="0"/>
                <a:cs typeface="Times New Roman" pitchFamily="18" charset="0"/>
              </a:rPr>
              <a:t>dysphagia</a:t>
            </a:r>
            <a:endParaRPr lang="en-IN" dirty="0" smtClean="0">
              <a:solidFill>
                <a:schemeClr val="tx1"/>
              </a:solidFill>
              <a:latin typeface="Times New Roman" pitchFamily="18" charset="0"/>
              <a:cs typeface="Times New Roman" pitchFamily="18" charset="0"/>
            </a:endParaRPr>
          </a:p>
          <a:p>
            <a:pPr algn="just">
              <a:lnSpc>
                <a:spcPct val="150000"/>
              </a:lnSpc>
            </a:pPr>
            <a:r>
              <a:rPr lang="en-IN" dirty="0" smtClean="0">
                <a:solidFill>
                  <a:schemeClr val="tx1"/>
                </a:solidFill>
                <a:latin typeface="Times New Roman" pitchFamily="18" charset="0"/>
                <a:cs typeface="Times New Roman" pitchFamily="18" charset="0"/>
              </a:rPr>
              <a:t>Deficiency of micronutrients</a:t>
            </a:r>
          </a:p>
          <a:p>
            <a:endParaRPr lang="en-IN" dirty="0">
              <a:solidFill>
                <a:schemeClr val="tx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err="1" smtClean="0"/>
              <a:t>leukoplakia</a:t>
            </a:r>
            <a:endParaRPr lang="en-IN" dirty="0"/>
          </a:p>
        </p:txBody>
      </p:sp>
      <p:sp>
        <p:nvSpPr>
          <p:cNvPr id="3" name="Content Placeholder 2"/>
          <p:cNvSpPr>
            <a:spLocks noGrp="1"/>
          </p:cNvSpPr>
          <p:nvPr>
            <p:ph idx="1"/>
          </p:nvPr>
        </p:nvSpPr>
        <p:spPr/>
        <p:txBody>
          <a:bodyPr>
            <a:normAutofit fontScale="85000" lnSpcReduction="20000"/>
          </a:bodyPr>
          <a:lstStyle/>
          <a:p>
            <a:pPr>
              <a:buNone/>
            </a:pPr>
            <a:endParaRPr lang="en-IN" dirty="0" smtClean="0">
              <a:solidFill>
                <a:schemeClr val="tx1"/>
              </a:solidFill>
              <a:latin typeface="Times New Roman" pitchFamily="18" charset="0"/>
              <a:cs typeface="Times New Roman" pitchFamily="18" charset="0"/>
            </a:endParaRPr>
          </a:p>
          <a:p>
            <a:pPr algn="just">
              <a:buNone/>
            </a:pPr>
            <a:r>
              <a:rPr lang="en-IN" dirty="0" smtClean="0">
                <a:solidFill>
                  <a:schemeClr val="tx1"/>
                </a:solidFill>
                <a:latin typeface="Times New Roman" pitchFamily="18" charset="0"/>
                <a:cs typeface="Times New Roman" pitchFamily="18" charset="0"/>
              </a:rPr>
              <a:t>	Oral </a:t>
            </a:r>
            <a:r>
              <a:rPr lang="en-IN" dirty="0" err="1" smtClean="0">
                <a:solidFill>
                  <a:schemeClr val="tx1"/>
                </a:solidFill>
                <a:latin typeface="Times New Roman" pitchFamily="18" charset="0"/>
                <a:cs typeface="Times New Roman" pitchFamily="18" charset="0"/>
              </a:rPr>
              <a:t>leukoplakia</a:t>
            </a:r>
            <a:r>
              <a:rPr lang="en-IN" dirty="0" smtClean="0">
                <a:solidFill>
                  <a:schemeClr val="tx1"/>
                </a:solidFill>
                <a:latin typeface="Times New Roman" pitchFamily="18" charset="0"/>
                <a:cs typeface="Times New Roman" pitchFamily="18" charset="0"/>
              </a:rPr>
              <a:t>, as defined by the WHO, is</a:t>
            </a:r>
          </a:p>
          <a:p>
            <a:pPr algn="just">
              <a:buNone/>
            </a:pPr>
            <a:r>
              <a:rPr lang="en-IN" dirty="0" smtClean="0">
                <a:solidFill>
                  <a:schemeClr val="tx1"/>
                </a:solidFill>
                <a:latin typeface="Times New Roman" pitchFamily="18" charset="0"/>
                <a:cs typeface="Times New Roman" pitchFamily="18" charset="0"/>
              </a:rPr>
              <a:t>	“ A predominantly non-</a:t>
            </a:r>
            <a:r>
              <a:rPr lang="en-IN" dirty="0" err="1" smtClean="0">
                <a:solidFill>
                  <a:schemeClr val="tx1"/>
                </a:solidFill>
                <a:latin typeface="Times New Roman" pitchFamily="18" charset="0"/>
                <a:cs typeface="Times New Roman" pitchFamily="18" charset="0"/>
              </a:rPr>
              <a:t>scrapeble</a:t>
            </a:r>
            <a:r>
              <a:rPr lang="en-IN" dirty="0" smtClean="0">
                <a:solidFill>
                  <a:schemeClr val="tx1"/>
                </a:solidFill>
                <a:latin typeface="Times New Roman" pitchFamily="18" charset="0"/>
                <a:cs typeface="Times New Roman" pitchFamily="18" charset="0"/>
              </a:rPr>
              <a:t>  white lesion of the oral mucosa that cannot be characterised as any other definable lesion.</a:t>
            </a:r>
            <a:r>
              <a:rPr lang="en-US" dirty="0" smtClean="0">
                <a:solidFill>
                  <a:schemeClr val="tx1"/>
                </a:solidFill>
                <a:latin typeface="Times New Roman" pitchFamily="18" charset="0"/>
                <a:cs typeface="Times New Roman" pitchFamily="18" charset="0"/>
              </a:rPr>
              <a:t>”                      </a:t>
            </a:r>
          </a:p>
          <a:p>
            <a:pPr>
              <a:lnSpc>
                <a:spcPct val="200000"/>
              </a:lnSpc>
              <a:buNone/>
            </a:pPr>
            <a:r>
              <a:rPr lang="en-US" dirty="0" smtClean="0">
                <a:solidFill>
                  <a:schemeClr val="tx1"/>
                </a:solidFill>
                <a:latin typeface="Times New Roman" pitchFamily="18" charset="0"/>
                <a:cs typeface="Times New Roman" pitchFamily="18" charset="0"/>
              </a:rPr>
              <a:t>			</a:t>
            </a:r>
          </a:p>
          <a:p>
            <a:pPr>
              <a:lnSpc>
                <a:spcPct val="200000"/>
              </a:lnSpc>
              <a:buNone/>
            </a:pPr>
            <a:r>
              <a:rPr lang="en-US" dirty="0" smtClean="0">
                <a:solidFill>
                  <a:schemeClr val="tx1"/>
                </a:solidFill>
                <a:latin typeface="Times New Roman" pitchFamily="18" charset="0"/>
                <a:cs typeface="Times New Roman" pitchFamily="18" charset="0"/>
              </a:rPr>
              <a:t>				(Ref – </a:t>
            </a:r>
            <a:r>
              <a:rPr lang="en-IN" dirty="0" smtClean="0">
                <a:solidFill>
                  <a:schemeClr val="tx1"/>
                </a:solidFill>
                <a:latin typeface="Times New Roman" pitchFamily="18" charset="0"/>
                <a:cs typeface="Times New Roman" pitchFamily="18" charset="0"/>
              </a:rPr>
              <a:t>WHO workshop 2012</a:t>
            </a:r>
            <a:r>
              <a:rPr lang="en-US" dirty="0" smtClean="0">
                <a:solidFill>
                  <a:schemeClr val="tx1"/>
                </a:solidFill>
                <a:latin typeface="Times New Roman" pitchFamily="18" charset="0"/>
                <a:cs typeface="Times New Roman" pitchFamily="18" charset="0"/>
              </a:rPr>
              <a:t>)</a:t>
            </a:r>
          </a:p>
          <a:p>
            <a:pPr>
              <a:lnSpc>
                <a:spcPct val="200000"/>
              </a:lnSpc>
              <a:buNone/>
            </a:pPr>
            <a:r>
              <a:rPr lang="da-DK" sz="2800" dirty="0" smtClean="0">
                <a:solidFill>
                  <a:schemeClr val="tx1"/>
                </a:solidFill>
              </a:rPr>
              <a:t>				J Oral Pathol Med (2012) 36: 575–80</a:t>
            </a:r>
          </a:p>
          <a:p>
            <a:pPr>
              <a:lnSpc>
                <a:spcPct val="200000"/>
              </a:lnSpc>
              <a:buNone/>
            </a:pPr>
            <a:endParaRPr lang="en-US" dirty="0" smtClean="0">
              <a:solidFill>
                <a:schemeClr val="tx1"/>
              </a:solidFill>
              <a:latin typeface="Times New Roman" pitchFamily="18" charset="0"/>
              <a:cs typeface="Times New Roman" pitchFamily="18" charset="0"/>
            </a:endParaRPr>
          </a:p>
          <a:p>
            <a:endParaRPr lang="en-IN" dirty="0">
              <a:solidFill>
                <a:schemeClr val="tx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err="1" smtClean="0"/>
              <a:t>etiology</a:t>
            </a:r>
            <a:endParaRPr lang="en-IN" dirty="0"/>
          </a:p>
        </p:txBody>
      </p:sp>
      <p:sp>
        <p:nvSpPr>
          <p:cNvPr id="3" name="Content Placeholder 2"/>
          <p:cNvSpPr>
            <a:spLocks noGrp="1"/>
          </p:cNvSpPr>
          <p:nvPr>
            <p:ph idx="1"/>
          </p:nvPr>
        </p:nvSpPr>
        <p:spPr>
          <a:xfrm>
            <a:off x="304800" y="1268760"/>
            <a:ext cx="8686800" cy="3170982"/>
          </a:xfrm>
        </p:spPr>
        <p:txBody>
          <a:bodyPr>
            <a:normAutofit fontScale="62500" lnSpcReduction="20000"/>
          </a:bodyPr>
          <a:lstStyle/>
          <a:p>
            <a:pPr>
              <a:lnSpc>
                <a:spcPct val="150000"/>
              </a:lnSpc>
            </a:pPr>
            <a:r>
              <a:rPr lang="en-US" dirty="0" smtClean="0">
                <a:solidFill>
                  <a:schemeClr val="tx1"/>
                </a:solidFill>
                <a:latin typeface="Times New Roman" pitchFamily="18" charset="0"/>
                <a:cs typeface="Times New Roman" pitchFamily="18" charset="0"/>
              </a:rPr>
              <a:t>The exact etiology is unknown.</a:t>
            </a:r>
          </a:p>
          <a:p>
            <a:pPr>
              <a:lnSpc>
                <a:spcPct val="150000"/>
              </a:lnSpc>
            </a:pPr>
            <a:r>
              <a:rPr lang="en-US" dirty="0" smtClean="0">
                <a:solidFill>
                  <a:schemeClr val="tx1"/>
                </a:solidFill>
                <a:latin typeface="Times New Roman" pitchFamily="18" charset="0"/>
                <a:cs typeface="Times New Roman" pitchFamily="18" charset="0"/>
              </a:rPr>
              <a:t>But some predisposing factors can be identified that are</a:t>
            </a:r>
          </a:p>
          <a:p>
            <a:pPr>
              <a:lnSpc>
                <a:spcPct val="150000"/>
              </a:lnSpc>
            </a:pPr>
            <a:r>
              <a:rPr lang="en-US" dirty="0" smtClean="0">
                <a:solidFill>
                  <a:schemeClr val="tx1"/>
                </a:solidFill>
                <a:latin typeface="Times New Roman" pitchFamily="18" charset="0"/>
                <a:cs typeface="Times New Roman" pitchFamily="18" charset="0"/>
              </a:rPr>
              <a:t>PREDISPOSING  FACTORS ARE BEST REMEMBERED AS     </a:t>
            </a:r>
            <a:r>
              <a:rPr lang="en-US" sz="6600" dirty="0" smtClean="0">
                <a:solidFill>
                  <a:schemeClr val="tx1"/>
                </a:solidFill>
                <a:latin typeface="Times New Roman" pitchFamily="18" charset="0"/>
                <a:cs typeface="Times New Roman" pitchFamily="18" charset="0"/>
              </a:rPr>
              <a:t>6 S </a:t>
            </a:r>
          </a:p>
          <a:p>
            <a:pPr>
              <a:lnSpc>
                <a:spcPct val="150000"/>
              </a:lnSpc>
              <a:buNone/>
            </a:pPr>
            <a:r>
              <a:rPr lang="en-US" dirty="0" smtClean="0">
                <a:solidFill>
                  <a:schemeClr val="tx1"/>
                </a:solidFill>
                <a:latin typeface="Times New Roman" pitchFamily="18" charset="0"/>
                <a:cs typeface="Times New Roman" pitchFamily="18" charset="0"/>
              </a:rPr>
              <a:t>Smoking , Spirit , Sharp tooth , Spicy food , Syphilis, Sepsis</a:t>
            </a:r>
          </a:p>
          <a:p>
            <a:endParaRPr lang="en-IN" dirty="0">
              <a:solidFill>
                <a:schemeClr val="tx1"/>
              </a:solidFill>
            </a:endParaRPr>
          </a:p>
        </p:txBody>
      </p:sp>
      <p:pic>
        <p:nvPicPr>
          <p:cNvPr id="46081" name="Picture 1"/>
          <p:cNvPicPr>
            <a:picLocks noChangeAspect="1" noChangeArrowheads="1"/>
          </p:cNvPicPr>
          <p:nvPr/>
        </p:nvPicPr>
        <p:blipFill>
          <a:blip r:embed="rId2" cstate="print"/>
          <a:srcRect/>
          <a:stretch>
            <a:fillRect/>
          </a:stretch>
        </p:blipFill>
        <p:spPr bwMode="auto">
          <a:xfrm>
            <a:off x="0" y="3645024"/>
            <a:ext cx="2541570" cy="1589833"/>
          </a:xfrm>
          <a:prstGeom prst="rect">
            <a:avLst/>
          </a:prstGeom>
          <a:ln>
            <a:noFill/>
          </a:ln>
          <a:effectLst>
            <a:softEdge rad="112500"/>
          </a:effectLst>
        </p:spPr>
      </p:pic>
      <p:pic>
        <p:nvPicPr>
          <p:cNvPr id="46082" name="Picture 2"/>
          <p:cNvPicPr>
            <a:picLocks noChangeAspect="1" noChangeArrowheads="1"/>
          </p:cNvPicPr>
          <p:nvPr/>
        </p:nvPicPr>
        <p:blipFill>
          <a:blip r:embed="rId3" cstate="print"/>
          <a:srcRect/>
          <a:stretch>
            <a:fillRect/>
          </a:stretch>
        </p:blipFill>
        <p:spPr bwMode="auto">
          <a:xfrm>
            <a:off x="971600" y="5201816"/>
            <a:ext cx="2808312" cy="1656184"/>
          </a:xfrm>
          <a:prstGeom prst="rect">
            <a:avLst/>
          </a:prstGeom>
          <a:ln>
            <a:noFill/>
          </a:ln>
          <a:effectLst>
            <a:softEdge rad="112500"/>
          </a:effectLst>
        </p:spPr>
      </p:pic>
      <p:pic>
        <p:nvPicPr>
          <p:cNvPr id="46083" name="Picture 3"/>
          <p:cNvPicPr>
            <a:picLocks noChangeAspect="1" noChangeArrowheads="1"/>
          </p:cNvPicPr>
          <p:nvPr/>
        </p:nvPicPr>
        <p:blipFill>
          <a:blip r:embed="rId4" cstate="print"/>
          <a:srcRect/>
          <a:stretch>
            <a:fillRect/>
          </a:stretch>
        </p:blipFill>
        <p:spPr bwMode="auto">
          <a:xfrm rot="1199892">
            <a:off x="5292080" y="3861048"/>
            <a:ext cx="1596101" cy="1421904"/>
          </a:xfrm>
          <a:prstGeom prst="rect">
            <a:avLst/>
          </a:prstGeom>
          <a:ln>
            <a:noFill/>
          </a:ln>
          <a:effectLst>
            <a:softEdge rad="112500"/>
          </a:effectLst>
        </p:spPr>
      </p:pic>
      <p:pic>
        <p:nvPicPr>
          <p:cNvPr id="46084" name="Picture 4"/>
          <p:cNvPicPr>
            <a:picLocks noChangeAspect="1" noChangeArrowheads="1"/>
          </p:cNvPicPr>
          <p:nvPr/>
        </p:nvPicPr>
        <p:blipFill>
          <a:blip r:embed="rId5" cstate="print"/>
          <a:srcRect/>
          <a:stretch>
            <a:fillRect/>
          </a:stretch>
        </p:blipFill>
        <p:spPr bwMode="auto">
          <a:xfrm rot="2061126">
            <a:off x="7094934" y="3996107"/>
            <a:ext cx="1872208" cy="1205534"/>
          </a:xfrm>
          <a:prstGeom prst="rect">
            <a:avLst/>
          </a:prstGeom>
          <a:ln>
            <a:noFill/>
          </a:ln>
          <a:effectLst>
            <a:softEdge rad="112500"/>
          </a:effectLst>
        </p:spPr>
      </p:pic>
      <p:pic>
        <p:nvPicPr>
          <p:cNvPr id="46085" name="Picture 5"/>
          <p:cNvPicPr>
            <a:picLocks noChangeAspect="1" noChangeArrowheads="1"/>
          </p:cNvPicPr>
          <p:nvPr/>
        </p:nvPicPr>
        <p:blipFill>
          <a:blip r:embed="rId6" cstate="print"/>
          <a:srcRect/>
          <a:stretch>
            <a:fillRect/>
          </a:stretch>
        </p:blipFill>
        <p:spPr bwMode="auto">
          <a:xfrm>
            <a:off x="5436096" y="5085184"/>
            <a:ext cx="2910217" cy="1584176"/>
          </a:xfrm>
          <a:prstGeom prst="rect">
            <a:avLst/>
          </a:prstGeom>
          <a:ln>
            <a:noFill/>
          </a:ln>
          <a:effectLst>
            <a:softEdge rad="112500"/>
          </a:effectLst>
        </p:spPr>
      </p:pic>
      <p:pic>
        <p:nvPicPr>
          <p:cNvPr id="46086" name="Picture 6"/>
          <p:cNvPicPr>
            <a:picLocks noChangeAspect="1" noChangeArrowheads="1"/>
          </p:cNvPicPr>
          <p:nvPr/>
        </p:nvPicPr>
        <p:blipFill>
          <a:blip r:embed="rId7" cstate="print"/>
          <a:srcRect/>
          <a:stretch>
            <a:fillRect/>
          </a:stretch>
        </p:blipFill>
        <p:spPr bwMode="auto">
          <a:xfrm>
            <a:off x="2987824" y="4481545"/>
            <a:ext cx="2232248" cy="125564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Clinical features</a:t>
            </a:r>
            <a:endParaRPr lang="en-IN" dirty="0"/>
          </a:p>
        </p:txBody>
      </p:sp>
      <p:sp>
        <p:nvSpPr>
          <p:cNvPr id="3" name="Content Placeholder 2"/>
          <p:cNvSpPr>
            <a:spLocks noGrp="1"/>
          </p:cNvSpPr>
          <p:nvPr>
            <p:ph idx="1"/>
          </p:nvPr>
        </p:nvSpPr>
        <p:spPr/>
        <p:txBody>
          <a:bodyPr>
            <a:normAutofit fontScale="70000" lnSpcReduction="20000"/>
          </a:bodyPr>
          <a:lstStyle/>
          <a:p>
            <a:pPr>
              <a:lnSpc>
                <a:spcPct val="150000"/>
              </a:lnSpc>
            </a:pPr>
            <a:r>
              <a:rPr lang="en-US" dirty="0" smtClean="0">
                <a:solidFill>
                  <a:schemeClr val="tx1"/>
                </a:solidFill>
                <a:latin typeface="Times New Roman" pitchFamily="18" charset="0"/>
                <a:cs typeface="Times New Roman" pitchFamily="18" charset="0"/>
              </a:rPr>
              <a:t>Male predilection </a:t>
            </a:r>
          </a:p>
          <a:p>
            <a:pPr>
              <a:lnSpc>
                <a:spcPct val="150000"/>
              </a:lnSpc>
            </a:pPr>
            <a:r>
              <a:rPr lang="en-US" dirty="0" smtClean="0">
                <a:solidFill>
                  <a:schemeClr val="tx1"/>
                </a:solidFill>
                <a:latin typeface="Times New Roman" pitchFamily="18" charset="0"/>
                <a:cs typeface="Times New Roman" pitchFamily="18" charset="0"/>
              </a:rPr>
              <a:t>Mostly occurs in 4</a:t>
            </a:r>
            <a:r>
              <a:rPr lang="en-US" baseline="30000" dirty="0" smtClean="0">
                <a:solidFill>
                  <a:schemeClr val="tx1"/>
                </a:solidFill>
                <a:latin typeface="Times New Roman" pitchFamily="18" charset="0"/>
                <a:cs typeface="Times New Roman" pitchFamily="18" charset="0"/>
              </a:rPr>
              <a:t>th</a:t>
            </a:r>
            <a:r>
              <a:rPr lang="en-US" dirty="0" smtClean="0">
                <a:solidFill>
                  <a:schemeClr val="tx1"/>
                </a:solidFill>
                <a:latin typeface="Times New Roman" pitchFamily="18" charset="0"/>
                <a:cs typeface="Times New Roman" pitchFamily="18" charset="0"/>
              </a:rPr>
              <a:t> to  7</a:t>
            </a:r>
            <a:r>
              <a:rPr lang="en-US" baseline="30000" dirty="0" smtClean="0">
                <a:solidFill>
                  <a:schemeClr val="tx1"/>
                </a:solidFill>
                <a:latin typeface="Times New Roman" pitchFamily="18" charset="0"/>
                <a:cs typeface="Times New Roman" pitchFamily="18" charset="0"/>
              </a:rPr>
              <a:t>th</a:t>
            </a:r>
            <a:r>
              <a:rPr lang="en-US" dirty="0" smtClean="0">
                <a:solidFill>
                  <a:schemeClr val="tx1"/>
                </a:solidFill>
                <a:latin typeface="Times New Roman" pitchFamily="18" charset="0"/>
                <a:cs typeface="Times New Roman" pitchFamily="18" charset="0"/>
              </a:rPr>
              <a:t>  decade of life.  </a:t>
            </a:r>
          </a:p>
          <a:p>
            <a:pPr>
              <a:lnSpc>
                <a:spcPct val="150000"/>
              </a:lnSpc>
            </a:pPr>
            <a:r>
              <a:rPr lang="en-US" dirty="0" smtClean="0">
                <a:solidFill>
                  <a:schemeClr val="tx1"/>
                </a:solidFill>
                <a:latin typeface="Times New Roman" pitchFamily="18" charset="0"/>
                <a:cs typeface="Times New Roman" pitchFamily="18" charset="0"/>
              </a:rPr>
              <a:t>Oral </a:t>
            </a:r>
            <a:r>
              <a:rPr lang="en-US" dirty="0" err="1" smtClean="0">
                <a:solidFill>
                  <a:schemeClr val="tx1"/>
                </a:solidFill>
                <a:latin typeface="Times New Roman" pitchFamily="18" charset="0"/>
                <a:cs typeface="Times New Roman" pitchFamily="18" charset="0"/>
              </a:rPr>
              <a:t>leukoplakias</a:t>
            </a:r>
            <a:r>
              <a:rPr lang="en-US" dirty="0" smtClean="0">
                <a:solidFill>
                  <a:schemeClr val="tx1"/>
                </a:solidFill>
                <a:latin typeface="Times New Roman" pitchFamily="18" charset="0"/>
                <a:cs typeface="Times New Roman" pitchFamily="18" charset="0"/>
              </a:rPr>
              <a:t> are found on the Upper and lower alveolus(36%) </a:t>
            </a:r>
            <a:r>
              <a:rPr lang="en-US" dirty="0" err="1" smtClean="0">
                <a:solidFill>
                  <a:schemeClr val="tx1"/>
                </a:solidFill>
                <a:latin typeface="Times New Roman" pitchFamily="18" charset="0"/>
                <a:cs typeface="Times New Roman" pitchFamily="18" charset="0"/>
              </a:rPr>
              <a:t>buccal</a:t>
            </a:r>
            <a:r>
              <a:rPr lang="en-US" dirty="0" smtClean="0">
                <a:solidFill>
                  <a:schemeClr val="tx1"/>
                </a:solidFill>
                <a:latin typeface="Times New Roman" pitchFamily="18" charset="0"/>
                <a:cs typeface="Times New Roman" pitchFamily="18" charset="0"/>
              </a:rPr>
              <a:t> mucosa(22 %) , lips (11%), palate (11%), floor of mouth (9%),  </a:t>
            </a:r>
            <a:r>
              <a:rPr lang="en-US" dirty="0" err="1" smtClean="0">
                <a:solidFill>
                  <a:schemeClr val="tx1"/>
                </a:solidFill>
                <a:latin typeface="Times New Roman" pitchFamily="18" charset="0"/>
                <a:cs typeface="Times New Roman" pitchFamily="18" charset="0"/>
              </a:rPr>
              <a:t>gingiva</a:t>
            </a:r>
            <a:r>
              <a:rPr lang="en-US" dirty="0" smtClean="0">
                <a:solidFill>
                  <a:schemeClr val="tx1"/>
                </a:solidFill>
                <a:latin typeface="Times New Roman" pitchFamily="18" charset="0"/>
                <a:cs typeface="Times New Roman" pitchFamily="18" charset="0"/>
              </a:rPr>
              <a:t>(8%), Tongue(7%), </a:t>
            </a:r>
            <a:r>
              <a:rPr lang="en-US" dirty="0" err="1" smtClean="0">
                <a:solidFill>
                  <a:schemeClr val="tx1"/>
                </a:solidFill>
                <a:latin typeface="Times New Roman" pitchFamily="18" charset="0"/>
                <a:cs typeface="Times New Roman" pitchFamily="18" charset="0"/>
              </a:rPr>
              <a:t>retromolar</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trigone</a:t>
            </a:r>
            <a:r>
              <a:rPr lang="en-US" dirty="0" smtClean="0">
                <a:solidFill>
                  <a:schemeClr val="tx1"/>
                </a:solidFill>
                <a:latin typeface="Times New Roman" pitchFamily="18" charset="0"/>
                <a:cs typeface="Times New Roman" pitchFamily="18" charset="0"/>
              </a:rPr>
              <a:t>(6%)</a:t>
            </a:r>
          </a:p>
          <a:p>
            <a:pPr>
              <a:lnSpc>
                <a:spcPct val="150000"/>
              </a:lnSpc>
            </a:pPr>
            <a:endParaRPr lang="en-US" dirty="0" smtClean="0">
              <a:solidFill>
                <a:schemeClr val="tx1"/>
              </a:solidFill>
              <a:latin typeface="Times New Roman" pitchFamily="18" charset="0"/>
              <a:cs typeface="Times New Roman" pitchFamily="18" charset="0"/>
            </a:endParaRPr>
          </a:p>
          <a:p>
            <a:pPr>
              <a:lnSpc>
                <a:spcPct val="150000"/>
              </a:lnSpc>
              <a:buNone/>
            </a:pPr>
            <a:r>
              <a:rPr lang="en-IN" sz="2400" dirty="0" smtClean="0">
                <a:solidFill>
                  <a:schemeClr val="tx1"/>
                </a:solidFill>
              </a:rPr>
              <a:t>		</a:t>
            </a:r>
          </a:p>
          <a:p>
            <a:pPr>
              <a:lnSpc>
                <a:spcPct val="150000"/>
              </a:lnSpc>
              <a:buNone/>
            </a:pPr>
            <a:r>
              <a:rPr lang="en-IN" sz="2400" dirty="0" smtClean="0">
                <a:solidFill>
                  <a:schemeClr val="tx1"/>
                </a:solidFill>
              </a:rPr>
              <a:t>		</a:t>
            </a:r>
            <a:endParaRPr lang="en-IN" dirty="0">
              <a:solidFill>
                <a:schemeClr val="tx1"/>
              </a:solidFill>
            </a:endParaRPr>
          </a:p>
        </p:txBody>
      </p:sp>
      <p:pic>
        <p:nvPicPr>
          <p:cNvPr id="45057" name="Picture 1"/>
          <p:cNvPicPr>
            <a:picLocks noChangeAspect="1" noChangeArrowheads="1"/>
          </p:cNvPicPr>
          <p:nvPr/>
        </p:nvPicPr>
        <p:blipFill>
          <a:blip r:embed="rId2" cstate="print"/>
          <a:srcRect/>
          <a:stretch>
            <a:fillRect/>
          </a:stretch>
        </p:blipFill>
        <p:spPr bwMode="auto">
          <a:xfrm>
            <a:off x="5757408" y="4293096"/>
            <a:ext cx="3386592" cy="2564904"/>
          </a:xfrm>
          <a:prstGeom prst="rect">
            <a:avLst/>
          </a:prstGeom>
          <a:ln>
            <a:noFill/>
          </a:ln>
          <a:effectLst>
            <a:softEdge rad="112500"/>
          </a:effectLst>
        </p:spPr>
      </p:pic>
      <p:pic>
        <p:nvPicPr>
          <p:cNvPr id="45058" name="Picture 2"/>
          <p:cNvPicPr>
            <a:picLocks noChangeAspect="1" noChangeArrowheads="1"/>
          </p:cNvPicPr>
          <p:nvPr/>
        </p:nvPicPr>
        <p:blipFill>
          <a:blip r:embed="rId3" cstate="print"/>
          <a:srcRect/>
          <a:stretch>
            <a:fillRect/>
          </a:stretch>
        </p:blipFill>
        <p:spPr bwMode="auto">
          <a:xfrm>
            <a:off x="5724128" y="1"/>
            <a:ext cx="3419872" cy="2264238"/>
          </a:xfrm>
          <a:prstGeom prst="rect">
            <a:avLst/>
          </a:prstGeom>
          <a:ln>
            <a:noFill/>
          </a:ln>
          <a:effectLst>
            <a:softEdge rad="112500"/>
          </a:effectLst>
        </p:spPr>
      </p:pic>
      <p:pic>
        <p:nvPicPr>
          <p:cNvPr id="45059" name="Picture 3"/>
          <p:cNvPicPr>
            <a:picLocks noChangeAspect="1" noChangeArrowheads="1"/>
          </p:cNvPicPr>
          <p:nvPr/>
        </p:nvPicPr>
        <p:blipFill>
          <a:blip r:embed="rId4" cstate="print"/>
          <a:srcRect/>
          <a:stretch>
            <a:fillRect/>
          </a:stretch>
        </p:blipFill>
        <p:spPr bwMode="auto">
          <a:xfrm>
            <a:off x="35496" y="4221088"/>
            <a:ext cx="3888432" cy="266429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idx="1"/>
          </p:nvPr>
        </p:nvSpPr>
        <p:spPr>
          <a:xfrm>
            <a:off x="0" y="1052736"/>
            <a:ext cx="9144000" cy="5688631"/>
          </a:xfrm>
        </p:spPr>
        <p:txBody>
          <a:bodyPr/>
          <a:lstStyle/>
          <a:p>
            <a:pPr eaLnBrk="1" hangingPunct="1">
              <a:lnSpc>
                <a:spcPct val="120000"/>
              </a:lnSpc>
              <a:buFont typeface="Wingdings" pitchFamily="2" charset="2"/>
              <a:buNone/>
            </a:pPr>
            <a:r>
              <a:rPr lang="en-US" sz="4800" b="1" dirty="0" smtClean="0">
                <a:solidFill>
                  <a:srgbClr val="FFFF00"/>
                </a:solidFill>
                <a:latin typeface="Times New Roman" pitchFamily="18" charset="0"/>
                <a:cs typeface="Times New Roman" pitchFamily="18" charset="0"/>
              </a:rPr>
              <a:t>			</a:t>
            </a:r>
          </a:p>
          <a:p>
            <a:pPr marL="514350" indent="-514350" algn="just" eaLnBrk="1" hangingPunct="1">
              <a:lnSpc>
                <a:spcPct val="120000"/>
              </a:lnSpc>
              <a:buFont typeface="+mj-lt"/>
              <a:buAutoNum type="arabicPeriod"/>
            </a:pPr>
            <a:r>
              <a:rPr lang="en-US" sz="3600" b="1" dirty="0" smtClean="0">
                <a:solidFill>
                  <a:schemeClr val="accent3"/>
                </a:solidFill>
                <a:latin typeface="Times New Roman" pitchFamily="18" charset="0"/>
                <a:cs typeface="Times New Roman" pitchFamily="18" charset="0"/>
              </a:rPr>
              <a:t>Homogenous </a:t>
            </a:r>
          </a:p>
          <a:p>
            <a:pPr marL="514350" indent="-514350" algn="just" eaLnBrk="1" hangingPunct="1">
              <a:lnSpc>
                <a:spcPct val="120000"/>
              </a:lnSpc>
              <a:buFont typeface="+mj-lt"/>
              <a:buAutoNum type="arabicPeriod"/>
            </a:pPr>
            <a:r>
              <a:rPr lang="en-US" sz="3600" b="1" dirty="0" smtClean="0">
                <a:solidFill>
                  <a:schemeClr val="accent3"/>
                </a:solidFill>
                <a:latin typeface="Times New Roman" pitchFamily="18" charset="0"/>
                <a:cs typeface="Times New Roman" pitchFamily="18" charset="0"/>
              </a:rPr>
              <a:t>Non-homogenous</a:t>
            </a:r>
          </a:p>
        </p:txBody>
      </p:sp>
      <p:sp>
        <p:nvSpPr>
          <p:cNvPr id="3" name="Rectangle 2"/>
          <p:cNvSpPr/>
          <p:nvPr/>
        </p:nvSpPr>
        <p:spPr>
          <a:xfrm>
            <a:off x="2123728" y="149731"/>
            <a:ext cx="4896544" cy="830997"/>
          </a:xfrm>
          <a:prstGeom prst="rect">
            <a:avLst/>
          </a:prstGeom>
        </p:spPr>
        <p:txBody>
          <a:bodyPr wrap="square">
            <a:spAutoFit/>
          </a:bodyPr>
          <a:lstStyle/>
          <a:p>
            <a:r>
              <a:rPr lang="en-US" sz="48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Clinical  Types </a:t>
            </a:r>
            <a:endParaRPr lang="en-IN" sz="48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0666513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515813"/>
            <a:ext cx="8686800" cy="5793507"/>
          </a:xfrm>
        </p:spPr>
        <p:txBody>
          <a:bodyPr>
            <a:normAutofit/>
          </a:bodyPr>
          <a:lstStyle/>
          <a:p>
            <a:pPr>
              <a:buNone/>
            </a:pPr>
            <a:r>
              <a:rPr lang="en-US" b="1" u="sng" dirty="0" smtClean="0">
                <a:solidFill>
                  <a:srgbClr val="FF0000"/>
                </a:solidFill>
                <a:latin typeface="Times New Roman" pitchFamily="18" charset="0"/>
                <a:cs typeface="Times New Roman" pitchFamily="18" charset="0"/>
              </a:rPr>
              <a:t>HOMOGENOUS</a:t>
            </a:r>
            <a:r>
              <a:rPr lang="en-US" sz="2000" u="sng" dirty="0" smtClean="0">
                <a:solidFill>
                  <a:srgbClr val="FF0000"/>
                </a:solidFill>
                <a:latin typeface="Times New Roman" pitchFamily="18" charset="0"/>
                <a:cs typeface="Times New Roman" pitchFamily="18" charset="0"/>
              </a:rPr>
              <a:t>- </a:t>
            </a:r>
            <a:r>
              <a:rPr lang="en-US" sz="2000" dirty="0" smtClean="0">
                <a:solidFill>
                  <a:schemeClr val="tx1"/>
                </a:solidFill>
                <a:latin typeface="Arial" pitchFamily="34" charset="0"/>
              </a:rPr>
              <a:t> </a:t>
            </a:r>
          </a:p>
          <a:p>
            <a:pPr algn="just"/>
            <a:r>
              <a:rPr lang="en-US" sz="2400" dirty="0" smtClean="0">
                <a:solidFill>
                  <a:schemeClr val="tx1"/>
                </a:solidFill>
                <a:latin typeface="Times New Roman" pitchFamily="18" charset="0"/>
                <a:cs typeface="Times New Roman" pitchFamily="18" charset="0"/>
              </a:rPr>
              <a:t>Uniform white patch lesion with smooth or corrugated surface sometimes, slightly raised mucosa. Usually plaque like, some are smooth,  may be wrinkled or </a:t>
            </a:r>
            <a:r>
              <a:rPr lang="en-US" sz="2400" dirty="0" err="1" smtClean="0">
                <a:solidFill>
                  <a:schemeClr val="tx1"/>
                </a:solidFill>
                <a:latin typeface="Times New Roman" pitchFamily="18" charset="0"/>
                <a:cs typeface="Times New Roman" pitchFamily="18" charset="0"/>
              </a:rPr>
              <a:t>criss</a:t>
            </a:r>
            <a:r>
              <a:rPr lang="en-US" sz="2400" dirty="0" smtClean="0">
                <a:solidFill>
                  <a:schemeClr val="tx1"/>
                </a:solidFill>
                <a:latin typeface="Times New Roman" pitchFamily="18" charset="0"/>
                <a:cs typeface="Times New Roman" pitchFamily="18" charset="0"/>
              </a:rPr>
              <a:t>-crossed by small crack or fissure.</a:t>
            </a:r>
          </a:p>
          <a:p>
            <a:pPr algn="just"/>
            <a:r>
              <a:rPr lang="en-US" sz="2400" dirty="0" smtClean="0">
                <a:solidFill>
                  <a:schemeClr val="tx1"/>
                </a:solidFill>
                <a:latin typeface="Times New Roman" pitchFamily="18" charset="0"/>
                <a:cs typeface="Times New Roman" pitchFamily="18" charset="0"/>
              </a:rPr>
              <a:t>Malignant transformation – 1 to 7%.  </a:t>
            </a:r>
          </a:p>
          <a:p>
            <a:pPr algn="just"/>
            <a:r>
              <a:rPr lang="en-US" dirty="0" smtClean="0">
                <a:solidFill>
                  <a:srgbClr val="FF0000"/>
                </a:solidFill>
                <a:latin typeface="Times New Roman" pitchFamily="18" charset="0"/>
                <a:cs typeface="Times New Roman" pitchFamily="18" charset="0"/>
              </a:rPr>
              <a:t>Types –</a:t>
            </a:r>
          </a:p>
          <a:p>
            <a:pPr marL="514350" indent="-514350" algn="just">
              <a:buFont typeface="+mj-lt"/>
              <a:buAutoNum type="arabicPeriod"/>
            </a:pPr>
            <a:r>
              <a:rPr lang="en-US" dirty="0" smtClean="0">
                <a:solidFill>
                  <a:schemeClr val="tx1"/>
                </a:solidFill>
                <a:latin typeface="Times New Roman" pitchFamily="18" charset="0"/>
                <a:cs typeface="Times New Roman" pitchFamily="18" charset="0"/>
              </a:rPr>
              <a:t>Smooth </a:t>
            </a:r>
          </a:p>
          <a:p>
            <a:pPr marL="514350" indent="-514350" algn="just">
              <a:buFont typeface="+mj-lt"/>
              <a:buAutoNum type="arabicPeriod"/>
            </a:pPr>
            <a:r>
              <a:rPr lang="en-US" dirty="0" smtClean="0">
                <a:solidFill>
                  <a:schemeClr val="tx1"/>
                </a:solidFill>
                <a:latin typeface="Times New Roman" pitchFamily="18" charset="0"/>
                <a:cs typeface="Times New Roman" pitchFamily="18" charset="0"/>
              </a:rPr>
              <a:t>Furrowed </a:t>
            </a:r>
          </a:p>
          <a:p>
            <a:pPr marL="514350" indent="-514350" algn="just">
              <a:buFont typeface="+mj-lt"/>
              <a:buAutoNum type="arabicPeriod"/>
            </a:pPr>
            <a:r>
              <a:rPr lang="en-US" dirty="0" smtClean="0">
                <a:solidFill>
                  <a:schemeClr val="tx1"/>
                </a:solidFill>
                <a:latin typeface="Times New Roman" pitchFamily="18" charset="0"/>
                <a:cs typeface="Times New Roman" pitchFamily="18" charset="0"/>
              </a:rPr>
              <a:t>Ulcerative</a:t>
            </a:r>
          </a:p>
          <a:p>
            <a:endParaRPr lang="en-IN" dirty="0">
              <a:solidFill>
                <a:schemeClr val="tx1"/>
              </a:solidFill>
            </a:endParaRPr>
          </a:p>
        </p:txBody>
      </p:sp>
      <p:pic>
        <p:nvPicPr>
          <p:cNvPr id="4" name="Picture 1"/>
          <p:cNvPicPr>
            <a:picLocks noChangeAspect="1" noChangeArrowheads="1"/>
          </p:cNvPicPr>
          <p:nvPr/>
        </p:nvPicPr>
        <p:blipFill>
          <a:blip r:embed="rId2" cstate="print"/>
          <a:srcRect l="53058" t="11873" r="8191" b="53221"/>
          <a:stretch>
            <a:fillRect/>
          </a:stretch>
        </p:blipFill>
        <p:spPr bwMode="auto">
          <a:xfrm>
            <a:off x="3923928" y="3140968"/>
            <a:ext cx="2592288" cy="1800200"/>
          </a:xfrm>
          <a:prstGeom prst="rect">
            <a:avLst/>
          </a:prstGeom>
          <a:ln>
            <a:noFill/>
          </a:ln>
          <a:effectLst>
            <a:softEdge rad="112500"/>
          </a:effectLst>
        </p:spPr>
      </p:pic>
      <p:pic>
        <p:nvPicPr>
          <p:cNvPr id="5" name="Picture 1"/>
          <p:cNvPicPr>
            <a:picLocks noChangeAspect="1" noChangeArrowheads="1"/>
          </p:cNvPicPr>
          <p:nvPr/>
        </p:nvPicPr>
        <p:blipFill>
          <a:blip r:embed="rId2" cstate="print"/>
          <a:srcRect l="13105" t="56391" r="49220" b="10099"/>
          <a:stretch>
            <a:fillRect/>
          </a:stretch>
        </p:blipFill>
        <p:spPr bwMode="auto">
          <a:xfrm>
            <a:off x="2915816" y="4869160"/>
            <a:ext cx="2520280" cy="1728192"/>
          </a:xfrm>
          <a:prstGeom prst="rect">
            <a:avLst/>
          </a:prstGeom>
          <a:ln>
            <a:noFill/>
          </a:ln>
          <a:effectLst>
            <a:softEdge rad="112500"/>
          </a:effectLst>
        </p:spPr>
      </p:pic>
      <p:pic>
        <p:nvPicPr>
          <p:cNvPr id="6" name="Picture 1"/>
          <p:cNvPicPr>
            <a:picLocks noChangeAspect="1" noChangeArrowheads="1"/>
          </p:cNvPicPr>
          <p:nvPr/>
        </p:nvPicPr>
        <p:blipFill>
          <a:blip r:embed="rId2" cstate="print"/>
          <a:srcRect l="53884" t="56228" r="6834" b="9731"/>
          <a:stretch>
            <a:fillRect/>
          </a:stretch>
        </p:blipFill>
        <p:spPr bwMode="auto">
          <a:xfrm>
            <a:off x="5400600" y="4841776"/>
            <a:ext cx="2627784" cy="175557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a:xfrm>
            <a:off x="0" y="0"/>
            <a:ext cx="9144000" cy="6858000"/>
          </a:xfrm>
        </p:spPr>
        <p:txBody>
          <a:bodyPr/>
          <a:lstStyle/>
          <a:p>
            <a:pPr marL="609600" indent="-609600" eaLnBrk="1" hangingPunct="1">
              <a:lnSpc>
                <a:spcPct val="200000"/>
              </a:lnSpc>
              <a:buFont typeface="Wingdings" pitchFamily="2" charset="2"/>
              <a:buNone/>
            </a:pPr>
            <a:r>
              <a:rPr lang="en-US" sz="2800" dirty="0" smtClean="0">
                <a:solidFill>
                  <a:srgbClr val="FFFF00"/>
                </a:solidFill>
                <a:latin typeface="Times New Roman" pitchFamily="18" charset="0"/>
                <a:cs typeface="Times New Roman" pitchFamily="18" charset="0"/>
              </a:rPr>
              <a:t>	      </a:t>
            </a:r>
            <a:r>
              <a:rPr lang="en-US"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NON-HOMOGENOUS  LEUKOPLAKIA</a:t>
            </a:r>
          </a:p>
          <a:p>
            <a:pPr marL="609600" indent="-609600" eaLnBrk="1" hangingPunct="1">
              <a:lnSpc>
                <a:spcPct val="200000"/>
              </a:lnSpc>
              <a:buFont typeface="Wingdings" pitchFamily="2" charset="2"/>
              <a:buNone/>
            </a:pPr>
            <a:r>
              <a:rPr lang="en-US" sz="2400" dirty="0" smtClean="0">
                <a:solidFill>
                  <a:schemeClr val="tx1"/>
                </a:solidFill>
                <a:latin typeface="Times New Roman" pitchFamily="18" charset="0"/>
                <a:cs typeface="Times New Roman" pitchFamily="18" charset="0"/>
              </a:rPr>
              <a:t>TYPES -</a:t>
            </a:r>
          </a:p>
          <a:p>
            <a:pPr marL="514350" indent="-514350" eaLnBrk="1" hangingPunct="1">
              <a:lnSpc>
                <a:spcPct val="200000"/>
              </a:lnSpc>
              <a:buFont typeface="+mj-lt"/>
              <a:buAutoNum type="arabicPeriod"/>
            </a:pPr>
            <a:r>
              <a:rPr lang="en-US" sz="2400" dirty="0" smtClean="0">
                <a:solidFill>
                  <a:schemeClr val="tx1"/>
                </a:solidFill>
                <a:latin typeface="Times New Roman" pitchFamily="18" charset="0"/>
                <a:cs typeface="Times New Roman" pitchFamily="18" charset="0"/>
              </a:rPr>
              <a:t>  Ulcerative or Erosive</a:t>
            </a:r>
          </a:p>
          <a:p>
            <a:pPr marL="609600" indent="-609600" eaLnBrk="1" hangingPunct="1">
              <a:lnSpc>
                <a:spcPct val="200000"/>
              </a:lnSpc>
              <a:buFont typeface="+mj-lt"/>
              <a:buAutoNum type="arabicPeriod"/>
            </a:pPr>
            <a:r>
              <a:rPr lang="en-US" sz="2400" dirty="0" smtClean="0">
                <a:solidFill>
                  <a:schemeClr val="tx1"/>
                </a:solidFill>
                <a:latin typeface="Times New Roman" pitchFamily="18" charset="0"/>
                <a:cs typeface="Times New Roman" pitchFamily="18" charset="0"/>
              </a:rPr>
              <a:t>Verrucous (proliferative verrucous leukoplakia)  or Nodular</a:t>
            </a:r>
          </a:p>
          <a:p>
            <a:pPr marL="609600" indent="-609600" eaLnBrk="1" hangingPunct="1">
              <a:lnSpc>
                <a:spcPct val="200000"/>
              </a:lnSpc>
              <a:buFont typeface="+mj-lt"/>
              <a:buAutoNum type="arabicPeriod"/>
            </a:pPr>
            <a:r>
              <a:rPr lang="en-US" sz="2400" dirty="0" smtClean="0">
                <a:solidFill>
                  <a:schemeClr val="tx1"/>
                </a:solidFill>
                <a:latin typeface="Times New Roman" pitchFamily="18" charset="0"/>
                <a:cs typeface="Times New Roman" pitchFamily="18" charset="0"/>
              </a:rPr>
              <a:t>Speckled (High malignant transformation)</a:t>
            </a:r>
          </a:p>
          <a:p>
            <a:pPr marL="609600" indent="-609600" eaLnBrk="1" hangingPunct="1">
              <a:lnSpc>
                <a:spcPct val="200000"/>
              </a:lnSpc>
              <a:buNone/>
            </a:pPr>
            <a:r>
              <a:rPr lang="en-US" sz="2400" dirty="0" smtClean="0">
                <a:solidFill>
                  <a:schemeClr val="tx1"/>
                </a:solidFill>
                <a:latin typeface="Times New Roman" pitchFamily="18" charset="0"/>
                <a:cs typeface="Times New Roman" pitchFamily="18" charset="0"/>
              </a:rPr>
              <a:t>					(Ref- WHO workshop 1994)</a:t>
            </a:r>
          </a:p>
        </p:txBody>
      </p:sp>
    </p:spTree>
    <p:extLst>
      <p:ext uri="{BB962C8B-B14F-4D97-AF65-F5344CB8AC3E}">
        <p14:creationId xmlns:p14="http://schemas.microsoft.com/office/powerpoint/2010/main" xmlns="" val="40522113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idx="1"/>
          </p:nvPr>
        </p:nvSpPr>
        <p:spPr>
          <a:xfrm>
            <a:off x="0" y="1114400"/>
            <a:ext cx="9144000" cy="5743600"/>
          </a:xfrm>
        </p:spPr>
        <p:txBody>
          <a:bodyPr>
            <a:normAutofit lnSpcReduction="10000"/>
          </a:bodyPr>
          <a:lstStyle/>
          <a:p>
            <a:pPr algn="just" eaLnBrk="1" hangingPunct="1">
              <a:lnSpc>
                <a:spcPct val="150000"/>
              </a:lnSpc>
              <a:buFont typeface="Arial" pitchFamily="34" charset="0"/>
              <a:buChar char="•"/>
            </a:pPr>
            <a:r>
              <a:rPr lang="en-US" sz="2800" b="1" u="sng" dirty="0" smtClean="0">
                <a:solidFill>
                  <a:schemeClr val="tx1"/>
                </a:solidFill>
                <a:latin typeface="Times New Roman" pitchFamily="18" charset="0"/>
                <a:cs typeface="Times New Roman" pitchFamily="18" charset="0"/>
              </a:rPr>
              <a:t>Ulcerative</a:t>
            </a:r>
            <a:r>
              <a:rPr lang="en-US" sz="2800" u="sng" dirty="0" smtClean="0">
                <a:solidFill>
                  <a:schemeClr val="tx1"/>
                </a:solidFill>
                <a:latin typeface="Times New Roman" pitchFamily="18" charset="0"/>
                <a:cs typeface="Times New Roman" pitchFamily="18" charset="0"/>
              </a:rPr>
              <a:t>-</a:t>
            </a:r>
            <a:r>
              <a:rPr lang="en-US" sz="2800" dirty="0" smtClean="0">
                <a:solidFill>
                  <a:schemeClr val="tx1"/>
                </a:solidFill>
                <a:latin typeface="Times New Roman" pitchFamily="18" charset="0"/>
                <a:cs typeface="Times New Roman" pitchFamily="18" charset="0"/>
              </a:rPr>
              <a:t>  Red ulcerative lesion (Atrophic epithelium ) with small white specks or nodules over it.</a:t>
            </a:r>
          </a:p>
          <a:p>
            <a:pPr algn="just" eaLnBrk="1" hangingPunct="1">
              <a:lnSpc>
                <a:spcPct val="150000"/>
              </a:lnSpc>
              <a:buFont typeface="Arial" pitchFamily="34" charset="0"/>
              <a:buChar char="•"/>
            </a:pPr>
            <a:r>
              <a:rPr lang="en-US" sz="2800" b="1" u="sng" dirty="0" err="1" smtClean="0">
                <a:solidFill>
                  <a:schemeClr val="tx1"/>
                </a:solidFill>
                <a:latin typeface="Times New Roman" pitchFamily="18" charset="0"/>
                <a:cs typeface="Times New Roman" pitchFamily="18" charset="0"/>
              </a:rPr>
              <a:t>Verrucous</a:t>
            </a:r>
            <a:r>
              <a:rPr lang="en-US" sz="2800" dirty="0" smtClean="0">
                <a:solidFill>
                  <a:schemeClr val="tx1"/>
                </a:solidFill>
                <a:latin typeface="Times New Roman" pitchFamily="18" charset="0"/>
                <a:cs typeface="Times New Roman" pitchFamily="18" charset="0"/>
              </a:rPr>
              <a:t> -</a:t>
            </a:r>
            <a:r>
              <a:rPr lang="en-US" sz="2200" dirty="0" smtClean="0">
                <a:solidFill>
                  <a:schemeClr val="tx1"/>
                </a:solidFill>
                <a:latin typeface="Times New Roman" pitchFamily="18" charset="0"/>
                <a:cs typeface="Times New Roman" pitchFamily="18" charset="0"/>
              </a:rPr>
              <a:t>Warty surface (white lesion with </a:t>
            </a:r>
            <a:r>
              <a:rPr lang="en-US" sz="2200" dirty="0" err="1" smtClean="0">
                <a:solidFill>
                  <a:schemeClr val="tx1"/>
                </a:solidFill>
                <a:latin typeface="Times New Roman" pitchFamily="18" charset="0"/>
                <a:cs typeface="Times New Roman" pitchFamily="18" charset="0"/>
              </a:rPr>
              <a:t>hyperplastic</a:t>
            </a:r>
            <a:r>
              <a:rPr lang="en-US" sz="2200" dirty="0" smtClean="0">
                <a:solidFill>
                  <a:schemeClr val="tx1"/>
                </a:solidFill>
                <a:latin typeface="Times New Roman" pitchFamily="18" charset="0"/>
                <a:cs typeface="Times New Roman" pitchFamily="18" charset="0"/>
              </a:rPr>
              <a:t> surface)  or Heaping up of the surface or like a nodule on an </a:t>
            </a:r>
            <a:r>
              <a:rPr lang="en-US" sz="2200" dirty="0" err="1" smtClean="0">
                <a:solidFill>
                  <a:schemeClr val="tx1"/>
                </a:solidFill>
                <a:latin typeface="Times New Roman" pitchFamily="18" charset="0"/>
                <a:cs typeface="Times New Roman" pitchFamily="18" charset="0"/>
              </a:rPr>
              <a:t>erythematous</a:t>
            </a:r>
            <a:r>
              <a:rPr lang="en-US" sz="2200" dirty="0" smtClean="0">
                <a:solidFill>
                  <a:schemeClr val="tx1"/>
                </a:solidFill>
                <a:latin typeface="Times New Roman" pitchFamily="18" charset="0"/>
                <a:cs typeface="Times New Roman" pitchFamily="18" charset="0"/>
              </a:rPr>
              <a:t> background. white lesion with a granular surface is associated with </a:t>
            </a:r>
            <a:r>
              <a:rPr lang="en-US" sz="2200" dirty="0" err="1" smtClean="0">
                <a:solidFill>
                  <a:schemeClr val="tx1"/>
                </a:solidFill>
                <a:latin typeface="Times New Roman" pitchFamily="18" charset="0"/>
                <a:cs typeface="Times New Roman" pitchFamily="18" charset="0"/>
              </a:rPr>
              <a:t>candida</a:t>
            </a:r>
            <a:r>
              <a:rPr lang="en-US" sz="2800" dirty="0" smtClean="0">
                <a:solidFill>
                  <a:schemeClr val="tx1"/>
                </a:solidFill>
                <a:latin typeface="Times New Roman" pitchFamily="18" charset="0"/>
                <a:cs typeface="Times New Roman" pitchFamily="18" charset="0"/>
              </a:rPr>
              <a:t>.</a:t>
            </a:r>
          </a:p>
          <a:p>
            <a:pPr algn="just" eaLnBrk="1" hangingPunct="1">
              <a:lnSpc>
                <a:spcPct val="150000"/>
              </a:lnSpc>
              <a:buNone/>
            </a:pPr>
            <a:endParaRPr lang="en-US" sz="2800" dirty="0" smtClean="0">
              <a:solidFill>
                <a:schemeClr val="tx1"/>
              </a:solidFill>
              <a:latin typeface="Times New Roman" pitchFamily="18" charset="0"/>
              <a:cs typeface="Times New Roman" pitchFamily="18" charset="0"/>
            </a:endParaRPr>
          </a:p>
          <a:p>
            <a:pPr algn="just" eaLnBrk="1" hangingPunct="1">
              <a:lnSpc>
                <a:spcPct val="150000"/>
              </a:lnSpc>
              <a:buNone/>
            </a:pPr>
            <a:endParaRPr lang="en-US" sz="2800" dirty="0" smtClean="0">
              <a:solidFill>
                <a:schemeClr val="tx1"/>
              </a:solidFill>
              <a:latin typeface="Times New Roman" pitchFamily="18" charset="0"/>
              <a:cs typeface="Times New Roman" pitchFamily="18" charset="0"/>
            </a:endParaRPr>
          </a:p>
          <a:p>
            <a:pPr algn="just" eaLnBrk="1" hangingPunct="1">
              <a:lnSpc>
                <a:spcPct val="150000"/>
              </a:lnSpc>
            </a:pPr>
            <a:r>
              <a:rPr lang="en-US" sz="2800" dirty="0">
                <a:solidFill>
                  <a:schemeClr val="tx1"/>
                </a:solidFill>
                <a:latin typeface="Times New Roman" pitchFamily="18" charset="0"/>
                <a:cs typeface="Times New Roman" pitchFamily="18" charset="0"/>
              </a:rPr>
              <a:t> </a:t>
            </a:r>
            <a:r>
              <a:rPr lang="en-US" sz="2800" b="1" u="sng" dirty="0" smtClean="0">
                <a:solidFill>
                  <a:schemeClr val="tx1"/>
                </a:solidFill>
                <a:latin typeface="Times New Roman" pitchFamily="18" charset="0"/>
                <a:cs typeface="Times New Roman" pitchFamily="18" charset="0"/>
              </a:rPr>
              <a:t>Speckled</a:t>
            </a:r>
            <a:r>
              <a:rPr lang="en-US" sz="2800" u="sng" dirty="0" smtClean="0">
                <a:solidFill>
                  <a:schemeClr val="tx1"/>
                </a:solidFill>
                <a:latin typeface="Times New Roman" pitchFamily="18" charset="0"/>
                <a:cs typeface="Times New Roman" pitchFamily="18" charset="0"/>
              </a:rPr>
              <a:t>-</a:t>
            </a:r>
            <a:r>
              <a:rPr lang="en-US" sz="2800" dirty="0" smtClean="0">
                <a:solidFill>
                  <a:schemeClr val="tx1"/>
                </a:solidFill>
                <a:latin typeface="Times New Roman" pitchFamily="18" charset="0"/>
                <a:cs typeface="Times New Roman" pitchFamily="18" charset="0"/>
              </a:rPr>
              <a:t> Mixed red and white patches on an irregular surface. </a:t>
            </a:r>
            <a:endParaRPr lang="en-IN" sz="2800" dirty="0" smtClean="0">
              <a:solidFill>
                <a:schemeClr val="tx1"/>
              </a:solidFill>
              <a:latin typeface="Times New Roman" pitchFamily="18" charset="0"/>
              <a:cs typeface="Times New Roman" pitchFamily="18" charset="0"/>
            </a:endParaRPr>
          </a:p>
          <a:p>
            <a:pPr algn="just" eaLnBrk="1" hangingPunct="1">
              <a:lnSpc>
                <a:spcPct val="150000"/>
              </a:lnSpc>
            </a:pPr>
            <a:endParaRPr lang="en-US" sz="2800" dirty="0" smtClean="0">
              <a:solidFill>
                <a:schemeClr val="tx1"/>
              </a:solidFill>
              <a:latin typeface="Times New Roman" pitchFamily="18" charset="0"/>
              <a:cs typeface="Times New Roman" pitchFamily="18" charset="0"/>
            </a:endParaRPr>
          </a:p>
          <a:p>
            <a:pPr algn="just" eaLnBrk="1" hangingPunct="1">
              <a:lnSpc>
                <a:spcPct val="130000"/>
              </a:lnSpc>
            </a:pPr>
            <a:endParaRPr lang="en-US" sz="2800" dirty="0" smtClean="0">
              <a:solidFill>
                <a:schemeClr val="tx1"/>
              </a:solidFill>
              <a:latin typeface="Arial" pitchFamily="34" charset="0"/>
            </a:endParaRPr>
          </a:p>
        </p:txBody>
      </p:sp>
      <p:pic>
        <p:nvPicPr>
          <p:cNvPr id="39937" name="Picture 1"/>
          <p:cNvPicPr>
            <a:picLocks noChangeAspect="1" noChangeArrowheads="1"/>
          </p:cNvPicPr>
          <p:nvPr/>
        </p:nvPicPr>
        <p:blipFill>
          <a:blip r:embed="rId2" cstate="print"/>
          <a:srcRect l="9749" t="49609" r="7569" b="11806"/>
          <a:stretch>
            <a:fillRect/>
          </a:stretch>
        </p:blipFill>
        <p:spPr bwMode="auto">
          <a:xfrm>
            <a:off x="4427984" y="4077072"/>
            <a:ext cx="4320480" cy="1512168"/>
          </a:xfrm>
          <a:prstGeom prst="rect">
            <a:avLst/>
          </a:prstGeom>
          <a:ln>
            <a:noFill/>
          </a:ln>
          <a:effectLst>
            <a:softEdge rad="112500"/>
          </a:effectLst>
        </p:spPr>
      </p:pic>
      <p:pic>
        <p:nvPicPr>
          <p:cNvPr id="124929" name="Picture 1"/>
          <p:cNvPicPr>
            <a:picLocks noChangeAspect="1" noChangeArrowheads="1"/>
          </p:cNvPicPr>
          <p:nvPr/>
        </p:nvPicPr>
        <p:blipFill>
          <a:blip r:embed="rId3" cstate="print"/>
          <a:srcRect/>
          <a:stretch>
            <a:fillRect/>
          </a:stretch>
        </p:blipFill>
        <p:spPr bwMode="auto">
          <a:xfrm>
            <a:off x="611560" y="4077072"/>
            <a:ext cx="3292798" cy="1656978"/>
          </a:xfrm>
          <a:prstGeom prst="rect">
            <a:avLst/>
          </a:prstGeom>
          <a:ln>
            <a:noFill/>
          </a:ln>
          <a:effectLst>
            <a:softEdge rad="112500"/>
          </a:effectLst>
        </p:spPr>
      </p:pic>
    </p:spTree>
    <p:extLst>
      <p:ext uri="{BB962C8B-B14F-4D97-AF65-F5344CB8AC3E}">
        <p14:creationId xmlns:p14="http://schemas.microsoft.com/office/powerpoint/2010/main" xmlns="" val="22624859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124744"/>
            <a:ext cx="8568952" cy="5102027"/>
          </a:xfrm>
        </p:spPr>
        <p:txBody>
          <a:bodyPr>
            <a:normAutofit/>
          </a:bodyPr>
          <a:lstStyle/>
          <a:p>
            <a:pPr algn="just" eaLnBrk="1" hangingPunct="1">
              <a:lnSpc>
                <a:spcPct val="150000"/>
              </a:lnSpc>
            </a:pPr>
            <a:r>
              <a:rPr lang="en-IN" sz="2000" dirty="0" smtClean="0">
                <a:solidFill>
                  <a:schemeClr val="tx1"/>
                </a:solidFill>
              </a:rPr>
              <a:t>Hairy </a:t>
            </a:r>
            <a:r>
              <a:rPr lang="en-IN" sz="2000" dirty="0" err="1" smtClean="0">
                <a:solidFill>
                  <a:schemeClr val="tx1"/>
                </a:solidFill>
              </a:rPr>
              <a:t>leukoplakia</a:t>
            </a:r>
            <a:r>
              <a:rPr lang="en-IN" sz="2000" dirty="0" smtClean="0">
                <a:solidFill>
                  <a:schemeClr val="tx1"/>
                </a:solidFill>
              </a:rPr>
              <a:t> is a condition that is characterised by irregular white patches on the side of the tongue and occasionally elsewhere on the tongue or in the mouth. </a:t>
            </a:r>
          </a:p>
          <a:p>
            <a:pPr algn="just" eaLnBrk="1" hangingPunct="1">
              <a:lnSpc>
                <a:spcPct val="150000"/>
              </a:lnSpc>
              <a:buNone/>
            </a:pPr>
            <a:r>
              <a:rPr lang="en-US" sz="2000" b="1" dirty="0" smtClean="0">
                <a:solidFill>
                  <a:schemeClr val="tx1"/>
                </a:solidFill>
                <a:latin typeface="Times New Roman" pitchFamily="18" charset="0"/>
                <a:cs typeface="Times New Roman" pitchFamily="18" charset="0"/>
              </a:rPr>
              <a:t>   </a:t>
            </a:r>
            <a:r>
              <a:rPr lang="en-US" sz="2000" b="1" dirty="0" smtClean="0">
                <a:solidFill>
                  <a:srgbClr val="C00000"/>
                </a:solidFill>
                <a:latin typeface="Times New Roman" pitchFamily="18" charset="0"/>
                <a:cs typeface="Times New Roman" pitchFamily="18" charset="0"/>
              </a:rPr>
              <a:t>Etiology -</a:t>
            </a:r>
          </a:p>
          <a:p>
            <a:pPr algn="just" eaLnBrk="1" hangingPunct="1">
              <a:lnSpc>
                <a:spcPct val="150000"/>
              </a:lnSpc>
              <a:buNone/>
            </a:pPr>
            <a:r>
              <a:rPr lang="en-IN" sz="2000" dirty="0" smtClean="0">
                <a:solidFill>
                  <a:schemeClr val="tx1"/>
                </a:solidFill>
              </a:rPr>
              <a:t>	It is a form of </a:t>
            </a:r>
            <a:r>
              <a:rPr lang="en-IN" sz="2000" u="sng" dirty="0" err="1" smtClean="0">
                <a:solidFill>
                  <a:schemeClr val="tx1"/>
                </a:solidFill>
              </a:rPr>
              <a:t>leukoplakia</a:t>
            </a:r>
            <a:r>
              <a:rPr lang="en-IN" sz="2000" dirty="0" smtClean="0">
                <a:solidFill>
                  <a:schemeClr val="tx1"/>
                </a:solidFill>
              </a:rPr>
              <a:t> often arises in response to chronic irritation. Hairy </a:t>
            </a:r>
            <a:r>
              <a:rPr lang="en-IN" sz="2000" dirty="0" err="1" smtClean="0">
                <a:solidFill>
                  <a:schemeClr val="tx1"/>
                </a:solidFill>
              </a:rPr>
              <a:t>leukoplakia</a:t>
            </a:r>
            <a:r>
              <a:rPr lang="en-IN" sz="2000" dirty="0" smtClean="0">
                <a:solidFill>
                  <a:schemeClr val="tx1"/>
                </a:solidFill>
              </a:rPr>
              <a:t> is associated with Epstein-Barr virus (EBV) and occurs primarily in HIV-positive individuals.</a:t>
            </a:r>
            <a:endParaRPr lang="en-US" sz="2000" b="1" dirty="0" smtClean="0">
              <a:solidFill>
                <a:schemeClr val="tx1"/>
              </a:solidFill>
              <a:latin typeface="Times New Roman" pitchFamily="18" charset="0"/>
              <a:cs typeface="Times New Roman" pitchFamily="18" charset="0"/>
            </a:endParaRPr>
          </a:p>
          <a:p>
            <a:pPr algn="just" eaLnBrk="1" hangingPunct="1"/>
            <a:endParaRPr lang="en-US" sz="2800" dirty="0" smtClean="0">
              <a:solidFill>
                <a:schemeClr val="accent3"/>
              </a:solidFill>
              <a:latin typeface="Times New Roman" pitchFamily="18" charset="0"/>
              <a:cs typeface="Times New Roman" pitchFamily="18" charset="0"/>
            </a:endParaRPr>
          </a:p>
        </p:txBody>
      </p:sp>
      <p:sp>
        <p:nvSpPr>
          <p:cNvPr id="4" name="Rectangle 3"/>
          <p:cNvSpPr/>
          <p:nvPr/>
        </p:nvSpPr>
        <p:spPr>
          <a:xfrm>
            <a:off x="2915816" y="260648"/>
            <a:ext cx="3466013" cy="584775"/>
          </a:xfrm>
          <a:prstGeom prst="rect">
            <a:avLst/>
          </a:prstGeom>
        </p:spPr>
        <p:txBody>
          <a:bodyPr wrap="none">
            <a:spAutoFit/>
          </a:bodyPr>
          <a:lstStyle/>
          <a:p>
            <a:r>
              <a:rPr lang="en-IN" sz="3200" b="1" u="sng"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Hairy </a:t>
            </a:r>
            <a:r>
              <a:rPr lang="en-IN" sz="3200" b="1" u="sng" dirty="0" err="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leukoplakia</a:t>
            </a:r>
            <a:r>
              <a:rPr lang="en-IN" sz="3200" b="1" u="sng"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endParaRPr lang="en-IN" sz="3200" b="1" u="sng"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contents</a:t>
            </a:r>
            <a:endParaRPr lang="en-IN" dirty="0"/>
          </a:p>
        </p:txBody>
      </p:sp>
      <p:sp>
        <p:nvSpPr>
          <p:cNvPr id="3" name="Content Placeholder 2"/>
          <p:cNvSpPr>
            <a:spLocks noGrp="1"/>
          </p:cNvSpPr>
          <p:nvPr>
            <p:ph idx="1"/>
          </p:nvPr>
        </p:nvSpPr>
        <p:spPr/>
        <p:txBody>
          <a:bodyPr>
            <a:normAutofit fontScale="85000" lnSpcReduction="20000"/>
          </a:bodyPr>
          <a:lstStyle/>
          <a:p>
            <a:pPr marL="514350" lvl="0" indent="-514350">
              <a:lnSpc>
                <a:spcPct val="150000"/>
              </a:lnSpc>
              <a:buClr>
                <a:prstClr val="white">
                  <a:shade val="95000"/>
                </a:prstClr>
              </a:buClr>
              <a:buSzPct val="65000"/>
              <a:buFont typeface="+mj-lt"/>
              <a:buAutoNum type="arabicPeriod"/>
            </a:pPr>
            <a:endParaRPr lang="en-US" dirty="0" smtClean="0">
              <a:solidFill>
                <a:prstClr val="black"/>
              </a:solidFill>
              <a:latin typeface="Times New Roman" pitchFamily="18" charset="0"/>
              <a:cs typeface="Times New Roman" pitchFamily="18" charset="0"/>
            </a:endParaRPr>
          </a:p>
          <a:p>
            <a:pPr marL="514350" lvl="0" indent="-514350">
              <a:lnSpc>
                <a:spcPct val="150000"/>
              </a:lnSpc>
              <a:buClr>
                <a:prstClr val="white">
                  <a:shade val="95000"/>
                </a:prstClr>
              </a:buClr>
              <a:buSzPct val="65000"/>
              <a:buFont typeface="+mj-lt"/>
              <a:buAutoNum type="arabicPeriod"/>
            </a:pPr>
            <a:r>
              <a:rPr lang="en-US" dirty="0" smtClean="0">
                <a:solidFill>
                  <a:prstClr val="black"/>
                </a:solidFill>
                <a:latin typeface="Times New Roman" pitchFamily="18" charset="0"/>
                <a:cs typeface="Times New Roman" pitchFamily="18" charset="0"/>
              </a:rPr>
              <a:t>Definitions.</a:t>
            </a:r>
          </a:p>
          <a:p>
            <a:pPr marL="514350" lvl="0" indent="-514350">
              <a:lnSpc>
                <a:spcPct val="150000"/>
              </a:lnSpc>
              <a:buClr>
                <a:prstClr val="white">
                  <a:shade val="95000"/>
                </a:prstClr>
              </a:buClr>
              <a:buSzPct val="65000"/>
              <a:buFont typeface="+mj-lt"/>
              <a:buAutoNum type="arabicPeriod"/>
            </a:pPr>
            <a:r>
              <a:rPr lang="en-US" dirty="0" smtClean="0">
                <a:solidFill>
                  <a:prstClr val="black"/>
                </a:solidFill>
                <a:latin typeface="Times New Roman" pitchFamily="18" charset="0"/>
                <a:cs typeface="Times New Roman" pitchFamily="18" charset="0"/>
              </a:rPr>
              <a:t>Classification.</a:t>
            </a:r>
          </a:p>
          <a:p>
            <a:pPr marL="514350" lvl="0" indent="-514350">
              <a:lnSpc>
                <a:spcPct val="150000"/>
              </a:lnSpc>
              <a:buClr>
                <a:prstClr val="white">
                  <a:shade val="95000"/>
                </a:prstClr>
              </a:buClr>
              <a:buSzPct val="65000"/>
              <a:buFont typeface="+mj-lt"/>
              <a:buAutoNum type="arabicPeriod"/>
            </a:pPr>
            <a:r>
              <a:rPr lang="en-US" dirty="0" smtClean="0">
                <a:solidFill>
                  <a:prstClr val="black"/>
                </a:solidFill>
                <a:latin typeface="Times New Roman" pitchFamily="18" charset="0"/>
                <a:cs typeface="Times New Roman" pitchFamily="18" charset="0"/>
              </a:rPr>
              <a:t>PMD (Potentially malignant disorders)</a:t>
            </a:r>
          </a:p>
          <a:p>
            <a:pPr marL="514350" lvl="0" indent="-514350">
              <a:lnSpc>
                <a:spcPct val="150000"/>
              </a:lnSpc>
              <a:buClr>
                <a:prstClr val="white">
                  <a:shade val="95000"/>
                </a:prstClr>
              </a:buClr>
              <a:buSzPct val="65000"/>
              <a:buFont typeface="+mj-lt"/>
              <a:buAutoNum type="arabicPeriod"/>
            </a:pPr>
            <a:r>
              <a:rPr lang="en-US" dirty="0" smtClean="0">
                <a:solidFill>
                  <a:prstClr val="black"/>
                </a:solidFill>
                <a:latin typeface="Times New Roman" pitchFamily="18" charset="0"/>
                <a:cs typeface="Times New Roman" pitchFamily="18" charset="0"/>
              </a:rPr>
              <a:t>Recent advances.</a:t>
            </a:r>
          </a:p>
          <a:p>
            <a:pPr marL="514350" lvl="0" indent="-514350">
              <a:lnSpc>
                <a:spcPct val="150000"/>
              </a:lnSpc>
              <a:buClr>
                <a:prstClr val="white">
                  <a:shade val="95000"/>
                </a:prstClr>
              </a:buClr>
              <a:buSzPct val="65000"/>
              <a:buFont typeface="+mj-lt"/>
              <a:buAutoNum type="arabicPeriod"/>
            </a:pPr>
            <a:r>
              <a:rPr lang="en-US" dirty="0" smtClean="0">
                <a:solidFill>
                  <a:prstClr val="black"/>
                </a:solidFill>
                <a:latin typeface="Times New Roman" pitchFamily="18" charset="0"/>
                <a:cs typeface="Times New Roman" pitchFamily="18" charset="0"/>
              </a:rPr>
              <a:t>Conclusion.</a:t>
            </a:r>
          </a:p>
          <a:p>
            <a:pPr marL="514350" lvl="0" indent="-514350">
              <a:lnSpc>
                <a:spcPct val="150000"/>
              </a:lnSpc>
              <a:buClr>
                <a:prstClr val="white">
                  <a:shade val="95000"/>
                </a:prstClr>
              </a:buClr>
              <a:buSzPct val="65000"/>
              <a:buFont typeface="+mj-lt"/>
              <a:buAutoNum type="arabicPeriod"/>
            </a:pPr>
            <a:r>
              <a:rPr lang="en-US" dirty="0" smtClean="0">
                <a:solidFill>
                  <a:prstClr val="black"/>
                </a:solidFill>
                <a:latin typeface="Times New Roman" pitchFamily="18" charset="0"/>
                <a:cs typeface="Times New Roman" pitchFamily="18" charset="0"/>
              </a:rPr>
              <a:t>References.</a:t>
            </a:r>
            <a:endParaRPr lang="en-IN" dirty="0" smtClean="0">
              <a:solidFill>
                <a:srgbClr val="6BB1C9"/>
              </a:solidFill>
              <a:latin typeface="Times New Roman" pitchFamily="18" charset="0"/>
              <a:cs typeface="Times New Roman" pitchFamily="18" charset="0"/>
            </a:endParaRPr>
          </a:p>
          <a:p>
            <a:endParaRPr lang="en-IN"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8229600" cy="1143000"/>
          </a:xfrm>
        </p:spPr>
        <p:txBody>
          <a:bodyPr/>
          <a:lstStyle/>
          <a:p>
            <a:r>
              <a:rPr lang="en-US" b="1" dirty="0" smtClean="0">
                <a:solidFill>
                  <a:srgbClr val="0070C0"/>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Clinical features</a:t>
            </a:r>
            <a:endParaRPr lang="en-IN" b="1" dirty="0">
              <a:solidFill>
                <a:srgbClr val="0070C0"/>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endParaRPr>
          </a:p>
        </p:txBody>
      </p:sp>
      <p:sp>
        <p:nvSpPr>
          <p:cNvPr id="3" name="Content Placeholder 2"/>
          <p:cNvSpPr>
            <a:spLocks noGrp="1"/>
          </p:cNvSpPr>
          <p:nvPr>
            <p:ph idx="1"/>
          </p:nvPr>
        </p:nvSpPr>
        <p:spPr>
          <a:xfrm>
            <a:off x="395536" y="1096144"/>
            <a:ext cx="8229600" cy="1396752"/>
          </a:xfrm>
        </p:spPr>
        <p:txBody>
          <a:bodyPr>
            <a:normAutofit/>
          </a:bodyPr>
          <a:lstStyle/>
          <a:p>
            <a:pPr algn="just" eaLnBrk="1" hangingPunct="1"/>
            <a:r>
              <a:rPr lang="en-US" sz="2000" dirty="0" smtClean="0">
                <a:solidFill>
                  <a:schemeClr val="tx1"/>
                </a:solidFill>
                <a:latin typeface="Times New Roman" pitchFamily="18" charset="0"/>
                <a:cs typeface="Times New Roman" pitchFamily="18" charset="0"/>
              </a:rPr>
              <a:t>Male predilection</a:t>
            </a:r>
          </a:p>
          <a:p>
            <a:pPr algn="just" eaLnBrk="1" hangingPunct="1"/>
            <a:r>
              <a:rPr lang="en-US" sz="2000" dirty="0" smtClean="0">
                <a:solidFill>
                  <a:schemeClr val="tx1"/>
                </a:solidFill>
                <a:latin typeface="Times New Roman" pitchFamily="18" charset="0"/>
                <a:cs typeface="Times New Roman" pitchFamily="18" charset="0"/>
              </a:rPr>
              <a:t>Most common  in 40 – 60 years of age </a:t>
            </a:r>
          </a:p>
          <a:p>
            <a:pPr algn="just" eaLnBrk="1" hangingPunct="1">
              <a:buNone/>
            </a:pPr>
            <a:r>
              <a:rPr lang="en-US" sz="2000" dirty="0" smtClean="0">
                <a:solidFill>
                  <a:schemeClr val="tx1"/>
                </a:solidFill>
                <a:latin typeface="Times New Roman" pitchFamily="18" charset="0"/>
                <a:cs typeface="Times New Roman" pitchFamily="18" charset="0"/>
              </a:rPr>
              <a:t>	(Recent studies show higher incidences in young adults)</a:t>
            </a:r>
          </a:p>
        </p:txBody>
      </p:sp>
      <p:sp>
        <p:nvSpPr>
          <p:cNvPr id="4" name="Rectangle 3"/>
          <p:cNvSpPr/>
          <p:nvPr/>
        </p:nvSpPr>
        <p:spPr>
          <a:xfrm>
            <a:off x="5076056" y="2900551"/>
            <a:ext cx="3672408" cy="2400657"/>
          </a:xfrm>
          <a:prstGeom prst="rect">
            <a:avLst/>
          </a:prstGeom>
        </p:spPr>
        <p:txBody>
          <a:bodyPr wrap="square">
            <a:spAutoFit/>
          </a:bodyPr>
          <a:lstStyle/>
          <a:p>
            <a:pPr algn="just" eaLnBrk="1" hangingPunct="1">
              <a:buNone/>
            </a:pPr>
            <a:endParaRPr lang="en-US" sz="1400" dirty="0" smtClean="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It occurs on the lateral margins of the tongue often bilaterally. The lesions are white, sometimes corrugated and may be proliferative to produce a shaggy carpet like appearance</a:t>
            </a:r>
            <a:endParaRPr lang="en-IN" sz="2000" dirty="0" smtClean="0">
              <a:latin typeface="Times New Roman" pitchFamily="18" charset="0"/>
              <a:cs typeface="Times New Roman" pitchFamily="18" charset="0"/>
            </a:endParaRPr>
          </a:p>
          <a:p>
            <a:endParaRPr lang="en-IN" sz="1400" dirty="0">
              <a:latin typeface="Times New Roman" pitchFamily="18" charset="0"/>
              <a:cs typeface="Times New Roman" pitchFamily="18" charset="0"/>
            </a:endParaRPr>
          </a:p>
        </p:txBody>
      </p:sp>
      <p:pic>
        <p:nvPicPr>
          <p:cNvPr id="5" name="Picture 4" descr="Oral-Hairy-Leukoplakia.jpg"/>
          <p:cNvPicPr>
            <a:picLocks noChangeAspect="1"/>
          </p:cNvPicPr>
          <p:nvPr/>
        </p:nvPicPr>
        <p:blipFill>
          <a:blip r:embed="rId2" cstate="print"/>
          <a:stretch>
            <a:fillRect/>
          </a:stretch>
        </p:blipFill>
        <p:spPr>
          <a:xfrm>
            <a:off x="251520" y="2276872"/>
            <a:ext cx="4752528" cy="423366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59"/>
            <a:ext cx="9144000" cy="1143000"/>
          </a:xfrm>
        </p:spPr>
        <p:txBody>
          <a:bodyPr/>
          <a:lstStyle/>
          <a:p>
            <a:r>
              <a:rPr lang="en-US" dirty="0" smtClean="0">
                <a:solidFill>
                  <a:schemeClr val="tx1"/>
                </a:solidFill>
                <a:latin typeface="Algerian" pitchFamily="82" charset="0"/>
              </a:rPr>
              <a:t>Clinical Staging</a:t>
            </a:r>
            <a:endParaRPr lang="th-TH" dirty="0">
              <a:solidFill>
                <a:schemeClr val="tx1"/>
              </a:solidFill>
              <a:latin typeface="Algerian" pitchFamily="82" charset="0"/>
            </a:endParaRPr>
          </a:p>
        </p:txBody>
      </p:sp>
      <p:sp>
        <p:nvSpPr>
          <p:cNvPr id="3" name="Content Placeholder 2"/>
          <p:cNvSpPr>
            <a:spLocks noGrp="1"/>
          </p:cNvSpPr>
          <p:nvPr>
            <p:ph idx="1"/>
          </p:nvPr>
        </p:nvSpPr>
        <p:spPr>
          <a:xfrm>
            <a:off x="23734" y="1196752"/>
            <a:ext cx="9120265" cy="4032448"/>
          </a:xfrm>
        </p:spPr>
        <p:txBody>
          <a:bodyPr/>
          <a:lstStyle/>
          <a:p>
            <a:pPr algn="just">
              <a:lnSpc>
                <a:spcPct val="150000"/>
              </a:lnSpc>
            </a:pPr>
            <a:r>
              <a:rPr lang="en-US" dirty="0" smtClean="0">
                <a:solidFill>
                  <a:srgbClr val="FF0000"/>
                </a:solidFill>
                <a:latin typeface="Times New Roman" pitchFamily="18" charset="0"/>
                <a:cs typeface="Times New Roman" pitchFamily="18" charset="0"/>
              </a:rPr>
              <a:t>A clinical </a:t>
            </a:r>
            <a:r>
              <a:rPr lang="en-US" dirty="0">
                <a:solidFill>
                  <a:srgbClr val="FF0000"/>
                </a:solidFill>
                <a:latin typeface="Times New Roman" pitchFamily="18" charset="0"/>
                <a:cs typeface="Times New Roman" pitchFamily="18" charset="0"/>
              </a:rPr>
              <a:t>staging system for oral </a:t>
            </a:r>
            <a:r>
              <a:rPr lang="en-US" dirty="0" err="1">
                <a:solidFill>
                  <a:srgbClr val="FF0000"/>
                </a:solidFill>
                <a:latin typeface="Times New Roman" pitchFamily="18" charset="0"/>
                <a:cs typeface="Times New Roman" pitchFamily="18" charset="0"/>
              </a:rPr>
              <a:t>leukoplakia</a:t>
            </a:r>
            <a:r>
              <a:rPr lang="en-US" dirty="0">
                <a:solidFill>
                  <a:srgbClr val="FF0000"/>
                </a:solidFill>
                <a:latin typeface="Times New Roman" pitchFamily="18" charset="0"/>
                <a:cs typeface="Times New Roman" pitchFamily="18" charset="0"/>
              </a:rPr>
              <a:t> </a:t>
            </a:r>
            <a:endParaRPr lang="en-US" dirty="0" smtClean="0">
              <a:solidFill>
                <a:srgbClr val="FF0000"/>
              </a:solidFill>
              <a:latin typeface="Times New Roman" pitchFamily="18" charset="0"/>
              <a:cs typeface="Times New Roman" pitchFamily="18" charset="0"/>
            </a:endParaRPr>
          </a:p>
          <a:p>
            <a:pPr algn="just">
              <a:lnSpc>
                <a:spcPct val="150000"/>
              </a:lnSpc>
              <a:buNone/>
            </a:pPr>
            <a:r>
              <a:rPr lang="en-US" dirty="0" smtClean="0">
                <a:solidFill>
                  <a:srgbClr val="FF0000"/>
                </a:solidFill>
                <a:latin typeface="Times New Roman" pitchFamily="18" charset="0"/>
                <a:cs typeface="Times New Roman" pitchFamily="18" charset="0"/>
              </a:rPr>
              <a:t>	(OL-system) on </a:t>
            </a:r>
            <a:r>
              <a:rPr lang="en-US" dirty="0">
                <a:solidFill>
                  <a:srgbClr val="FF0000"/>
                </a:solidFill>
                <a:latin typeface="Times New Roman" pitchFamily="18" charset="0"/>
                <a:cs typeface="Times New Roman" pitchFamily="18" charset="0"/>
              </a:rPr>
              <a:t>the lines of TNM staging </a:t>
            </a:r>
            <a:r>
              <a:rPr lang="en-US" dirty="0" smtClean="0">
                <a:solidFill>
                  <a:srgbClr val="FF0000"/>
                </a:solidFill>
                <a:latin typeface="Times New Roman" pitchFamily="18" charset="0"/>
                <a:cs typeface="Times New Roman" pitchFamily="18" charset="0"/>
              </a:rPr>
              <a:t>was recommended </a:t>
            </a:r>
            <a:r>
              <a:rPr lang="en-US" dirty="0">
                <a:solidFill>
                  <a:srgbClr val="FF0000"/>
                </a:solidFill>
                <a:latin typeface="Times New Roman" pitchFamily="18" charset="0"/>
                <a:cs typeface="Times New Roman" pitchFamily="18" charset="0"/>
              </a:rPr>
              <a:t>by WHO in 2005 taking </a:t>
            </a:r>
            <a:r>
              <a:rPr lang="en-US" dirty="0" smtClean="0">
                <a:solidFill>
                  <a:srgbClr val="FF0000"/>
                </a:solidFill>
                <a:latin typeface="Times New Roman" pitchFamily="18" charset="0"/>
                <a:cs typeface="Times New Roman" pitchFamily="18" charset="0"/>
              </a:rPr>
              <a:t>the </a:t>
            </a:r>
            <a:r>
              <a:rPr lang="en-US" dirty="0">
                <a:solidFill>
                  <a:srgbClr val="FF0000"/>
                </a:solidFill>
                <a:latin typeface="Times New Roman" pitchFamily="18" charset="0"/>
                <a:cs typeface="Times New Roman" pitchFamily="18" charset="0"/>
              </a:rPr>
              <a:t>size (L) and the histopathological features (P) </a:t>
            </a:r>
            <a:r>
              <a:rPr lang="en-US" dirty="0" smtClean="0">
                <a:solidFill>
                  <a:srgbClr val="FF0000"/>
                </a:solidFill>
                <a:latin typeface="Times New Roman" pitchFamily="18" charset="0"/>
                <a:cs typeface="Times New Roman" pitchFamily="18" charset="0"/>
              </a:rPr>
              <a:t>of the lesion into consideration.</a:t>
            </a:r>
            <a:endParaRPr lang="th-TH" dirty="0">
              <a:solidFill>
                <a:srgbClr val="FF0000"/>
              </a:solidFill>
              <a:latin typeface="Times New Roman" pitchFamily="18" charset="0"/>
            </a:endParaRPr>
          </a:p>
        </p:txBody>
      </p:sp>
    </p:spTree>
    <p:extLst>
      <p:ext uri="{BB962C8B-B14F-4D97-AF65-F5344CB8AC3E}">
        <p14:creationId xmlns:p14="http://schemas.microsoft.com/office/powerpoint/2010/main" xmlns="" val="21355396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6224" y="81136"/>
            <a:ext cx="5364088" cy="971600"/>
          </a:xfrm>
        </p:spPr>
        <p:txBody>
          <a:bodyPr/>
          <a:lstStyle/>
          <a:p>
            <a:r>
              <a:rPr lang="en-US" dirty="0" smtClean="0">
                <a:solidFill>
                  <a:schemeClr val="accent3"/>
                </a:solidFill>
                <a:latin typeface="Algerian" pitchFamily="82" charset="0"/>
              </a:rPr>
              <a:t>Clinical Staging</a:t>
            </a:r>
            <a:endParaRPr lang="th-TH" dirty="0">
              <a:solidFill>
                <a:schemeClr val="accent3"/>
              </a:solidFill>
              <a:latin typeface="Algerian" pitchFamily="82" charset="0"/>
            </a:endParaRPr>
          </a:p>
        </p:txBody>
      </p:sp>
      <p:sp>
        <p:nvSpPr>
          <p:cNvPr id="3" name="Content Placeholder 2"/>
          <p:cNvSpPr>
            <a:spLocks noGrp="1"/>
          </p:cNvSpPr>
          <p:nvPr>
            <p:ph idx="1"/>
          </p:nvPr>
        </p:nvSpPr>
        <p:spPr>
          <a:xfrm>
            <a:off x="34960" y="1124744"/>
            <a:ext cx="9109039" cy="5544616"/>
          </a:xfrm>
        </p:spPr>
        <p:txBody>
          <a:bodyPr>
            <a:noAutofit/>
          </a:bodyPr>
          <a:lstStyle/>
          <a:p>
            <a:r>
              <a:rPr lang="en-US" sz="2400" dirty="0">
                <a:solidFill>
                  <a:schemeClr val="tx1"/>
                </a:solidFill>
                <a:latin typeface="Times New Roman" pitchFamily="18" charset="0"/>
                <a:cs typeface="Times New Roman" pitchFamily="18" charset="0"/>
              </a:rPr>
              <a:t>Lx: Size not specified.</a:t>
            </a:r>
          </a:p>
          <a:p>
            <a:r>
              <a:rPr lang="en-US" sz="2400" dirty="0">
                <a:solidFill>
                  <a:schemeClr val="tx1"/>
                </a:solidFill>
                <a:latin typeface="Times New Roman" pitchFamily="18" charset="0"/>
                <a:cs typeface="Times New Roman" pitchFamily="18" charset="0"/>
              </a:rPr>
              <a:t>L1: Single or multiple lesions </a:t>
            </a:r>
            <a:r>
              <a:rPr lang="en-US" sz="2400" dirty="0" smtClean="0">
                <a:solidFill>
                  <a:schemeClr val="tx1"/>
                </a:solidFill>
                <a:latin typeface="Times New Roman" pitchFamily="18" charset="0"/>
                <a:cs typeface="Times New Roman" pitchFamily="18" charset="0"/>
              </a:rPr>
              <a:t>together </a:t>
            </a:r>
            <a:r>
              <a:rPr lang="en-US" sz="2400" dirty="0">
                <a:solidFill>
                  <a:schemeClr val="tx1"/>
                </a:solidFill>
                <a:latin typeface="Times New Roman" pitchFamily="18" charset="0"/>
                <a:cs typeface="Times New Roman" pitchFamily="18" charset="0"/>
              </a:rPr>
              <a:t>&lt;2 cm.</a:t>
            </a:r>
          </a:p>
          <a:p>
            <a:r>
              <a:rPr lang="en-US" sz="2400" dirty="0">
                <a:solidFill>
                  <a:schemeClr val="tx1"/>
                </a:solidFill>
                <a:latin typeface="Times New Roman" pitchFamily="18" charset="0"/>
                <a:cs typeface="Times New Roman" pitchFamily="18" charset="0"/>
              </a:rPr>
              <a:t>L2: Single or multiple lesions </a:t>
            </a:r>
            <a:r>
              <a:rPr lang="en-US" sz="2400" dirty="0" smtClean="0">
                <a:solidFill>
                  <a:schemeClr val="tx1"/>
                </a:solidFill>
                <a:latin typeface="Times New Roman" pitchFamily="18" charset="0"/>
                <a:cs typeface="Times New Roman" pitchFamily="18" charset="0"/>
              </a:rPr>
              <a:t>together 2-4 </a:t>
            </a:r>
            <a:r>
              <a:rPr lang="en-US" sz="2400" dirty="0">
                <a:solidFill>
                  <a:schemeClr val="tx1"/>
                </a:solidFill>
                <a:latin typeface="Times New Roman" pitchFamily="18" charset="0"/>
                <a:cs typeface="Times New Roman" pitchFamily="18" charset="0"/>
              </a:rPr>
              <a:t>cm.</a:t>
            </a:r>
          </a:p>
          <a:p>
            <a:r>
              <a:rPr lang="en-US" sz="2400" dirty="0">
                <a:solidFill>
                  <a:schemeClr val="tx1"/>
                </a:solidFill>
                <a:latin typeface="Times New Roman" pitchFamily="18" charset="0"/>
                <a:cs typeface="Times New Roman" pitchFamily="18" charset="0"/>
              </a:rPr>
              <a:t>L3: Single or multiple lesions </a:t>
            </a:r>
            <a:r>
              <a:rPr lang="en-US" sz="2400" dirty="0" smtClean="0">
                <a:solidFill>
                  <a:schemeClr val="tx1"/>
                </a:solidFill>
                <a:latin typeface="Times New Roman" pitchFamily="18" charset="0"/>
                <a:cs typeface="Times New Roman" pitchFamily="18" charset="0"/>
              </a:rPr>
              <a:t>together </a:t>
            </a:r>
            <a:r>
              <a:rPr lang="en-US" sz="2400" dirty="0">
                <a:solidFill>
                  <a:schemeClr val="tx1"/>
                </a:solidFill>
                <a:latin typeface="Times New Roman" pitchFamily="18" charset="0"/>
                <a:cs typeface="Times New Roman" pitchFamily="18" charset="0"/>
              </a:rPr>
              <a:t>&gt;4 cm.</a:t>
            </a:r>
          </a:p>
          <a:p>
            <a:r>
              <a:rPr lang="en-US" sz="2400" i="1" dirty="0" err="1">
                <a:solidFill>
                  <a:schemeClr val="tx1"/>
                </a:solidFill>
                <a:latin typeface="Times New Roman" pitchFamily="18" charset="0"/>
                <a:cs typeface="Times New Roman" pitchFamily="18" charset="0"/>
              </a:rPr>
              <a:t>Px</a:t>
            </a:r>
            <a:r>
              <a:rPr lang="en-US" sz="2400" i="1" dirty="0">
                <a:solidFill>
                  <a:schemeClr val="tx1"/>
                </a:solidFill>
                <a:latin typeface="Times New Roman" pitchFamily="18" charset="0"/>
                <a:cs typeface="Times New Roman" pitchFamily="18" charset="0"/>
              </a:rPr>
              <a:t>:</a:t>
            </a:r>
            <a:r>
              <a:rPr lang="en-US" sz="2400" dirty="0">
                <a:solidFill>
                  <a:schemeClr val="tx1"/>
                </a:solidFill>
                <a:latin typeface="Times New Roman" pitchFamily="18" charset="0"/>
                <a:cs typeface="Times New Roman" pitchFamily="18" charset="0"/>
              </a:rPr>
              <a:t> Epithelial dysplasia not specified.</a:t>
            </a:r>
          </a:p>
          <a:p>
            <a:r>
              <a:rPr lang="en-US" sz="2400" i="1" dirty="0">
                <a:solidFill>
                  <a:schemeClr val="tx1"/>
                </a:solidFill>
                <a:latin typeface="Times New Roman" pitchFamily="18" charset="0"/>
                <a:cs typeface="Times New Roman" pitchFamily="18" charset="0"/>
              </a:rPr>
              <a:t>P0:</a:t>
            </a:r>
            <a:r>
              <a:rPr lang="en-US" sz="2400" dirty="0">
                <a:solidFill>
                  <a:schemeClr val="tx1"/>
                </a:solidFill>
                <a:latin typeface="Times New Roman" pitchFamily="18" charset="0"/>
                <a:cs typeface="Times New Roman" pitchFamily="18" charset="0"/>
              </a:rPr>
              <a:t> No epithelial dysplasia.</a:t>
            </a:r>
          </a:p>
          <a:p>
            <a:r>
              <a:rPr lang="en-US" sz="2400" i="1" dirty="0">
                <a:solidFill>
                  <a:schemeClr val="tx1"/>
                </a:solidFill>
                <a:latin typeface="Times New Roman" pitchFamily="18" charset="0"/>
                <a:cs typeface="Times New Roman" pitchFamily="18" charset="0"/>
              </a:rPr>
              <a:t>P1:</a:t>
            </a:r>
            <a:r>
              <a:rPr lang="en-US" sz="2400" dirty="0">
                <a:solidFill>
                  <a:schemeClr val="tx1"/>
                </a:solidFill>
                <a:latin typeface="Times New Roman" pitchFamily="18" charset="0"/>
                <a:cs typeface="Times New Roman" pitchFamily="18" charset="0"/>
              </a:rPr>
              <a:t> Mild to moderate epithelial dysplasia.</a:t>
            </a:r>
          </a:p>
          <a:p>
            <a:r>
              <a:rPr lang="en-US" sz="2400" i="1" dirty="0">
                <a:solidFill>
                  <a:schemeClr val="tx1"/>
                </a:solidFill>
                <a:latin typeface="Times New Roman" pitchFamily="18" charset="0"/>
                <a:cs typeface="Times New Roman" pitchFamily="18" charset="0"/>
              </a:rPr>
              <a:t>P2</a:t>
            </a:r>
            <a:r>
              <a:rPr lang="en-US" sz="2400" dirty="0">
                <a:solidFill>
                  <a:schemeClr val="tx1"/>
                </a:solidFill>
                <a:latin typeface="Times New Roman" pitchFamily="18" charset="0"/>
                <a:cs typeface="Times New Roman" pitchFamily="18" charset="0"/>
              </a:rPr>
              <a:t>: Severe epithelial dysplasia.</a:t>
            </a:r>
          </a:p>
          <a:p>
            <a:r>
              <a:rPr lang="en-US" sz="2400" i="1" u="sng" dirty="0">
                <a:solidFill>
                  <a:schemeClr val="tx1"/>
                </a:solidFill>
                <a:latin typeface="Times New Roman" pitchFamily="18" charset="0"/>
                <a:cs typeface="Times New Roman" pitchFamily="18" charset="0"/>
              </a:rPr>
              <a:t>Stage I</a:t>
            </a:r>
            <a:r>
              <a:rPr lang="en-US" sz="2400" dirty="0">
                <a:solidFill>
                  <a:schemeClr val="tx1"/>
                </a:solidFill>
                <a:latin typeface="Times New Roman" pitchFamily="18" charset="0"/>
                <a:cs typeface="Times New Roman" pitchFamily="18" charset="0"/>
              </a:rPr>
              <a:t>: L1 P0.</a:t>
            </a:r>
          </a:p>
          <a:p>
            <a:r>
              <a:rPr lang="en-US" sz="2400" i="1" u="sng" dirty="0">
                <a:solidFill>
                  <a:schemeClr val="tx1"/>
                </a:solidFill>
                <a:latin typeface="Times New Roman" pitchFamily="18" charset="0"/>
                <a:cs typeface="Times New Roman" pitchFamily="18" charset="0"/>
              </a:rPr>
              <a:t>Stage II</a:t>
            </a:r>
            <a:r>
              <a:rPr lang="en-US" sz="2400" dirty="0">
                <a:solidFill>
                  <a:schemeClr val="tx1"/>
                </a:solidFill>
                <a:latin typeface="Times New Roman" pitchFamily="18" charset="0"/>
                <a:cs typeface="Times New Roman" pitchFamily="18" charset="0"/>
              </a:rPr>
              <a:t>: L2 P0.</a:t>
            </a:r>
          </a:p>
          <a:p>
            <a:r>
              <a:rPr lang="en-US" sz="2400" i="1" u="sng" dirty="0">
                <a:solidFill>
                  <a:schemeClr val="tx1"/>
                </a:solidFill>
                <a:latin typeface="Times New Roman" pitchFamily="18" charset="0"/>
                <a:cs typeface="Times New Roman" pitchFamily="18" charset="0"/>
              </a:rPr>
              <a:t>Stage III</a:t>
            </a:r>
            <a:r>
              <a:rPr lang="en-US" sz="2400" dirty="0">
                <a:solidFill>
                  <a:schemeClr val="tx1"/>
                </a:solidFill>
                <a:latin typeface="Times New Roman" pitchFamily="18" charset="0"/>
                <a:cs typeface="Times New Roman" pitchFamily="18" charset="0"/>
              </a:rPr>
              <a:t>: L3 P0 or L1/ L2 P1.</a:t>
            </a:r>
          </a:p>
          <a:p>
            <a:r>
              <a:rPr lang="en-US" sz="2400" i="1" u="sng" dirty="0">
                <a:solidFill>
                  <a:schemeClr val="tx1"/>
                </a:solidFill>
                <a:latin typeface="Times New Roman" pitchFamily="18" charset="0"/>
                <a:cs typeface="Times New Roman" pitchFamily="18" charset="0"/>
              </a:rPr>
              <a:t>Stage IV</a:t>
            </a:r>
            <a:r>
              <a:rPr lang="en-US" sz="2400" dirty="0">
                <a:solidFill>
                  <a:schemeClr val="tx1"/>
                </a:solidFill>
                <a:latin typeface="Times New Roman" pitchFamily="18" charset="0"/>
                <a:cs typeface="Times New Roman" pitchFamily="18" charset="0"/>
              </a:rPr>
              <a:t>: L3 P1 or </a:t>
            </a:r>
            <a:r>
              <a:rPr lang="en-US" sz="2400" dirty="0" smtClean="0">
                <a:solidFill>
                  <a:schemeClr val="tx1"/>
                </a:solidFill>
                <a:latin typeface="Times New Roman" pitchFamily="18" charset="0"/>
                <a:cs typeface="Times New Roman" pitchFamily="18" charset="0"/>
              </a:rPr>
              <a:t>Lx </a:t>
            </a:r>
            <a:r>
              <a:rPr lang="en-US" sz="2400" dirty="0">
                <a:solidFill>
                  <a:schemeClr val="tx1"/>
                </a:solidFill>
                <a:latin typeface="Times New Roman" pitchFamily="18" charset="0"/>
                <a:cs typeface="Times New Roman" pitchFamily="18" charset="0"/>
              </a:rPr>
              <a:t>P2.</a:t>
            </a:r>
            <a:endParaRPr lang="th-TH" sz="2400" dirty="0">
              <a:solidFill>
                <a:schemeClr val="tx1"/>
              </a:solidFill>
              <a:latin typeface="Times New Roman" pitchFamily="18" charset="0"/>
            </a:endParaRPr>
          </a:p>
        </p:txBody>
      </p:sp>
    </p:spTree>
    <p:extLst>
      <p:ext uri="{BB962C8B-B14F-4D97-AF65-F5344CB8AC3E}">
        <p14:creationId xmlns:p14="http://schemas.microsoft.com/office/powerpoint/2010/main" xmlns="" val="34928914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339752" y="33398"/>
            <a:ext cx="4572000" cy="1143000"/>
          </a:xfrm>
        </p:spPr>
        <p:txBody>
          <a:bodyPr/>
          <a:lstStyle/>
          <a:p>
            <a:r>
              <a:rPr lang="en-US" dirty="0" smtClean="0">
                <a:solidFill>
                  <a:schemeClr val="accent3"/>
                </a:solidFill>
                <a:latin typeface="Algerian" pitchFamily="82" charset="0"/>
              </a:rPr>
              <a:t>Histopathology</a:t>
            </a:r>
            <a:endParaRPr lang="th-TH" dirty="0">
              <a:solidFill>
                <a:schemeClr val="accent3"/>
              </a:solidFill>
              <a:latin typeface="Algerian" pitchFamily="82" charset="0"/>
            </a:endParaRPr>
          </a:p>
        </p:txBody>
      </p:sp>
      <p:sp>
        <p:nvSpPr>
          <p:cNvPr id="3" name="Content Placeholder 2"/>
          <p:cNvSpPr>
            <a:spLocks noGrp="1"/>
          </p:cNvSpPr>
          <p:nvPr>
            <p:ph idx="1"/>
          </p:nvPr>
        </p:nvSpPr>
        <p:spPr>
          <a:xfrm>
            <a:off x="17480" y="980728"/>
            <a:ext cx="9126519" cy="1872208"/>
          </a:xfrm>
        </p:spPr>
        <p:txBody>
          <a:bodyPr>
            <a:normAutofit/>
          </a:bodyPr>
          <a:lstStyle/>
          <a:p>
            <a:pPr>
              <a:lnSpc>
                <a:spcPct val="200000"/>
              </a:lnSpc>
            </a:pPr>
            <a:r>
              <a:rPr lang="en-US" sz="1600" dirty="0">
                <a:solidFill>
                  <a:schemeClr val="tx1"/>
                </a:solidFill>
                <a:latin typeface="Times New Roman" pitchFamily="18" charset="0"/>
                <a:cs typeface="Times New Roman" pitchFamily="18" charset="0"/>
              </a:rPr>
              <a:t>Leukoplakia is purely a clinical terminology </a:t>
            </a:r>
            <a:r>
              <a:rPr lang="en-US" sz="1600" dirty="0" smtClean="0">
                <a:solidFill>
                  <a:schemeClr val="tx1"/>
                </a:solidFill>
                <a:latin typeface="Times New Roman" pitchFamily="18" charset="0"/>
                <a:cs typeface="Times New Roman" pitchFamily="18" charset="0"/>
              </a:rPr>
              <a:t>and histopathologically </a:t>
            </a:r>
            <a:r>
              <a:rPr lang="en-US" sz="1600" dirty="0">
                <a:solidFill>
                  <a:schemeClr val="tx1"/>
                </a:solidFill>
                <a:latin typeface="Times New Roman" pitchFamily="18" charset="0"/>
                <a:cs typeface="Times New Roman" pitchFamily="18" charset="0"/>
              </a:rPr>
              <a:t>it is reported as epithelial </a:t>
            </a:r>
            <a:r>
              <a:rPr lang="en-US" sz="1600" dirty="0" smtClean="0">
                <a:solidFill>
                  <a:schemeClr val="tx1"/>
                </a:solidFill>
                <a:latin typeface="Times New Roman" pitchFamily="18" charset="0"/>
                <a:cs typeface="Times New Roman" pitchFamily="18" charset="0"/>
              </a:rPr>
              <a:t>dysplasia. </a:t>
            </a:r>
          </a:p>
          <a:p>
            <a:pPr>
              <a:lnSpc>
                <a:spcPct val="200000"/>
              </a:lnSpc>
            </a:pPr>
            <a:r>
              <a:rPr lang="en-US" sz="1600" dirty="0" smtClean="0">
                <a:solidFill>
                  <a:schemeClr val="tx1"/>
                </a:solidFill>
                <a:latin typeface="Times New Roman" pitchFamily="18" charset="0"/>
                <a:cs typeface="Times New Roman" pitchFamily="18" charset="0"/>
              </a:rPr>
              <a:t>WHO </a:t>
            </a:r>
            <a:r>
              <a:rPr lang="en-US" sz="1600" dirty="0">
                <a:solidFill>
                  <a:schemeClr val="tx1"/>
                </a:solidFill>
                <a:latin typeface="Times New Roman" pitchFamily="18" charset="0"/>
                <a:cs typeface="Times New Roman" pitchFamily="18" charset="0"/>
              </a:rPr>
              <a:t>in 2005 proposed five grades of </a:t>
            </a:r>
            <a:r>
              <a:rPr lang="en-US" sz="1600" dirty="0" smtClean="0">
                <a:solidFill>
                  <a:schemeClr val="tx1"/>
                </a:solidFill>
                <a:latin typeface="Times New Roman" pitchFamily="18" charset="0"/>
                <a:cs typeface="Times New Roman" pitchFamily="18" charset="0"/>
              </a:rPr>
              <a:t>epithelial dysplasia </a:t>
            </a:r>
            <a:r>
              <a:rPr lang="en-US" sz="1600" dirty="0">
                <a:solidFill>
                  <a:schemeClr val="tx1"/>
                </a:solidFill>
                <a:latin typeface="Times New Roman" pitchFamily="18" charset="0"/>
                <a:cs typeface="Times New Roman" pitchFamily="18" charset="0"/>
              </a:rPr>
              <a:t>based on architectural disturbances </a:t>
            </a:r>
            <a:r>
              <a:rPr lang="en-US" sz="1600" dirty="0" smtClean="0">
                <a:solidFill>
                  <a:schemeClr val="tx1"/>
                </a:solidFill>
                <a:latin typeface="Times New Roman" pitchFamily="18" charset="0"/>
                <a:cs typeface="Times New Roman" pitchFamily="18" charset="0"/>
              </a:rPr>
              <a:t>and cytological atypia.</a:t>
            </a:r>
            <a:endParaRPr lang="th-TH" sz="1600" dirty="0">
              <a:solidFill>
                <a:schemeClr val="tx1"/>
              </a:solidFill>
              <a:latin typeface="Times New Roman" pitchFamily="18" charset="0"/>
            </a:endParaRPr>
          </a:p>
        </p:txBody>
      </p:sp>
      <p:pic>
        <p:nvPicPr>
          <p:cNvPr id="33794" name="Picture 2"/>
          <p:cNvPicPr>
            <a:picLocks noChangeAspect="1" noChangeArrowheads="1"/>
          </p:cNvPicPr>
          <p:nvPr/>
        </p:nvPicPr>
        <p:blipFill>
          <a:blip r:embed="rId2" cstate="print"/>
          <a:srcRect t="15619"/>
          <a:stretch>
            <a:fillRect/>
          </a:stretch>
        </p:blipFill>
        <p:spPr bwMode="auto">
          <a:xfrm>
            <a:off x="0" y="2420888"/>
            <a:ext cx="9144000" cy="4437112"/>
          </a:xfrm>
          <a:prstGeom prst="rect">
            <a:avLst/>
          </a:prstGeom>
          <a:ln>
            <a:noFill/>
          </a:ln>
          <a:effectLst>
            <a:softEdge rad="112500"/>
          </a:effectLst>
        </p:spPr>
      </p:pic>
    </p:spTree>
    <p:extLst>
      <p:ext uri="{BB962C8B-B14F-4D97-AF65-F5344CB8AC3E}">
        <p14:creationId xmlns:p14="http://schemas.microsoft.com/office/powerpoint/2010/main" xmlns="" val="39761600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nSpc>
                <a:spcPct val="150000"/>
              </a:lnSpc>
              <a:buNone/>
            </a:pPr>
            <a:r>
              <a:rPr lang="en-US" dirty="0" smtClean="0">
                <a:solidFill>
                  <a:srgbClr val="FFFF00"/>
                </a:solidFill>
                <a:latin typeface="Times New Roman" pitchFamily="18" charset="0"/>
                <a:cs typeface="Times New Roman" pitchFamily="18" charset="0"/>
              </a:rPr>
              <a:t>	</a:t>
            </a:r>
            <a:r>
              <a:rPr lang="en-US" sz="2800" b="1" u="sng"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HISTOLOGICAL GRADING OF LEUKOPLAKIA</a:t>
            </a:r>
            <a:endParaRPr lang="en-US" b="1" u="sng"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a:p>
            <a:pPr>
              <a:lnSpc>
                <a:spcPct val="150000"/>
              </a:lnSpc>
            </a:pPr>
            <a:r>
              <a:rPr lang="en-US" sz="2200" dirty="0" smtClean="0">
                <a:solidFill>
                  <a:schemeClr val="tx1"/>
                </a:solidFill>
                <a:latin typeface="Times New Roman" pitchFamily="18" charset="0"/>
                <a:cs typeface="Times New Roman" pitchFamily="18" charset="0"/>
              </a:rPr>
              <a:t>1</a:t>
            </a:r>
            <a:r>
              <a:rPr lang="en-US" sz="2200" dirty="0">
                <a:solidFill>
                  <a:schemeClr val="tx1"/>
                </a:solidFill>
                <a:latin typeface="Times New Roman" pitchFamily="18" charset="0"/>
                <a:cs typeface="Times New Roman" pitchFamily="18" charset="0"/>
              </a:rPr>
              <a:t>. Squamous Hyperplasia – </a:t>
            </a:r>
          </a:p>
          <a:p>
            <a:pPr>
              <a:lnSpc>
                <a:spcPct val="150000"/>
              </a:lnSpc>
            </a:pPr>
            <a:r>
              <a:rPr lang="en-US" sz="2200" dirty="0">
                <a:solidFill>
                  <a:schemeClr val="tx1"/>
                </a:solidFill>
                <a:latin typeface="Times New Roman" pitchFamily="18" charset="0"/>
                <a:cs typeface="Times New Roman" pitchFamily="18" charset="0"/>
              </a:rPr>
              <a:t>2. Mild Dysplasia – better prognosis.</a:t>
            </a:r>
          </a:p>
          <a:p>
            <a:pPr>
              <a:lnSpc>
                <a:spcPct val="150000"/>
              </a:lnSpc>
            </a:pPr>
            <a:r>
              <a:rPr lang="en-US" sz="2200" dirty="0">
                <a:solidFill>
                  <a:schemeClr val="tx1"/>
                </a:solidFill>
                <a:latin typeface="Times New Roman" pitchFamily="18" charset="0"/>
                <a:cs typeface="Times New Roman" pitchFamily="18" charset="0"/>
              </a:rPr>
              <a:t>3. Moderate Dysplasia.</a:t>
            </a:r>
          </a:p>
          <a:p>
            <a:pPr>
              <a:lnSpc>
                <a:spcPct val="150000"/>
              </a:lnSpc>
            </a:pPr>
            <a:r>
              <a:rPr lang="en-US" sz="2200" dirty="0">
                <a:solidFill>
                  <a:schemeClr val="tx1"/>
                </a:solidFill>
                <a:latin typeface="Times New Roman" pitchFamily="18" charset="0"/>
                <a:cs typeface="Times New Roman" pitchFamily="18" charset="0"/>
              </a:rPr>
              <a:t>4. Severe Dysplasia.</a:t>
            </a:r>
          </a:p>
          <a:p>
            <a:pPr>
              <a:lnSpc>
                <a:spcPct val="150000"/>
              </a:lnSpc>
            </a:pPr>
            <a:r>
              <a:rPr lang="it-IT" sz="2200" dirty="0">
                <a:solidFill>
                  <a:schemeClr val="tx1"/>
                </a:solidFill>
                <a:latin typeface="Times New Roman" pitchFamily="18" charset="0"/>
                <a:cs typeface="Times New Roman" pitchFamily="18" charset="0"/>
              </a:rPr>
              <a:t>5. Carcinoma </a:t>
            </a:r>
            <a:r>
              <a:rPr lang="it-IT" sz="2200" dirty="0" smtClean="0">
                <a:solidFill>
                  <a:schemeClr val="tx1"/>
                </a:solidFill>
                <a:latin typeface="Times New Roman" pitchFamily="18" charset="0"/>
                <a:cs typeface="Times New Roman" pitchFamily="18" charset="0"/>
              </a:rPr>
              <a:t>in-situ </a:t>
            </a:r>
            <a:r>
              <a:rPr lang="it-IT" sz="2200" dirty="0">
                <a:solidFill>
                  <a:schemeClr val="tx1"/>
                </a:solidFill>
                <a:latin typeface="Times New Roman" pitchFamily="18" charset="0"/>
                <a:cs typeface="Times New Roman" pitchFamily="18" charset="0"/>
              </a:rPr>
              <a:t>– poor prognosis</a:t>
            </a:r>
            <a:r>
              <a:rPr lang="it-IT" sz="2200" dirty="0" smtClean="0">
                <a:solidFill>
                  <a:schemeClr val="tx1"/>
                </a:solidFill>
                <a:latin typeface="Times New Roman" pitchFamily="18" charset="0"/>
                <a:cs typeface="Times New Roman" pitchFamily="18" charset="0"/>
              </a:rPr>
              <a:t>.</a:t>
            </a:r>
          </a:p>
          <a:p>
            <a:pPr>
              <a:lnSpc>
                <a:spcPct val="150000"/>
              </a:lnSpc>
              <a:buNone/>
            </a:pPr>
            <a:endParaRPr lang="it-IT" sz="2200" dirty="0">
              <a:solidFill>
                <a:schemeClr val="tx1"/>
              </a:solidFill>
              <a:latin typeface="Times New Roman" pitchFamily="18" charset="0"/>
              <a:cs typeface="Times New Roman" pitchFamily="18" charset="0"/>
            </a:endParaRPr>
          </a:p>
          <a:p>
            <a:pPr>
              <a:lnSpc>
                <a:spcPct val="150000"/>
              </a:lnSpc>
            </a:pPr>
            <a:r>
              <a:rPr lang="en-US" sz="2200" dirty="0">
                <a:solidFill>
                  <a:schemeClr val="tx1"/>
                </a:solidFill>
                <a:latin typeface="Times New Roman" pitchFamily="18" charset="0"/>
                <a:cs typeface="Times New Roman" pitchFamily="18" charset="0"/>
              </a:rPr>
              <a:t>It has been recently proposed to modify the above </a:t>
            </a:r>
            <a:r>
              <a:rPr lang="en-US" sz="2200" dirty="0" smtClean="0">
                <a:solidFill>
                  <a:schemeClr val="tx1"/>
                </a:solidFill>
                <a:latin typeface="Times New Roman" pitchFamily="18" charset="0"/>
                <a:cs typeface="Times New Roman" pitchFamily="18" charset="0"/>
              </a:rPr>
              <a:t>5-tier </a:t>
            </a:r>
            <a:r>
              <a:rPr lang="en-US" sz="2200" dirty="0">
                <a:solidFill>
                  <a:schemeClr val="tx1"/>
                </a:solidFill>
                <a:latin typeface="Times New Roman" pitchFamily="18" charset="0"/>
                <a:cs typeface="Times New Roman" pitchFamily="18" charset="0"/>
              </a:rPr>
              <a:t>system into a binary system of ‘high risk’ and ‘</a:t>
            </a:r>
            <a:r>
              <a:rPr lang="en-US" sz="2200" dirty="0" smtClean="0">
                <a:solidFill>
                  <a:schemeClr val="tx1"/>
                </a:solidFill>
                <a:latin typeface="Times New Roman" pitchFamily="18" charset="0"/>
                <a:cs typeface="Times New Roman" pitchFamily="18" charset="0"/>
              </a:rPr>
              <a:t>low risk</a:t>
            </a:r>
            <a:r>
              <a:rPr lang="en-US" sz="2200" dirty="0">
                <a:solidFill>
                  <a:schemeClr val="tx1"/>
                </a:solidFill>
                <a:latin typeface="Times New Roman" pitchFamily="18" charset="0"/>
                <a:cs typeface="Times New Roman" pitchFamily="18" charset="0"/>
              </a:rPr>
              <a:t>’ lesions to improve clinical management of </a:t>
            </a:r>
            <a:r>
              <a:rPr lang="en-US" sz="2200" dirty="0" smtClean="0">
                <a:solidFill>
                  <a:schemeClr val="tx1"/>
                </a:solidFill>
                <a:latin typeface="Times New Roman" pitchFamily="18" charset="0"/>
                <a:cs typeface="Times New Roman" pitchFamily="18" charset="0"/>
              </a:rPr>
              <a:t>these lesions</a:t>
            </a:r>
            <a:r>
              <a:rPr lang="en-US" sz="2200" dirty="0">
                <a:solidFill>
                  <a:schemeClr val="tx1"/>
                </a:solidFill>
                <a:latin typeface="Times New Roman" pitchFamily="18" charset="0"/>
                <a:cs typeface="Times New Roman" pitchFamily="18" charset="0"/>
              </a:rPr>
              <a:t>.</a:t>
            </a:r>
            <a:endParaRPr lang="th-TH" sz="2200" dirty="0">
              <a:solidFill>
                <a:schemeClr val="tx1"/>
              </a:solidFill>
              <a:latin typeface="Times New Roman" pitchFamily="18" charset="0"/>
            </a:endParaRPr>
          </a:p>
        </p:txBody>
      </p:sp>
    </p:spTree>
    <p:extLst>
      <p:ext uri="{BB962C8B-B14F-4D97-AF65-F5344CB8AC3E}">
        <p14:creationId xmlns:p14="http://schemas.microsoft.com/office/powerpoint/2010/main" xmlns="" val="13890176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Algerian" pitchFamily="82" charset="0"/>
              </a:rPr>
              <a:t>Differential diagnosis</a:t>
            </a:r>
            <a:endParaRPr lang="en-IN" dirty="0">
              <a:solidFill>
                <a:schemeClr val="tx1"/>
              </a:solidFill>
              <a:latin typeface="Algerian" pitchFamily="82" charset="0"/>
            </a:endParaRPr>
          </a:p>
        </p:txBody>
      </p:sp>
      <p:sp>
        <p:nvSpPr>
          <p:cNvPr id="3" name="Content Placeholder 2"/>
          <p:cNvSpPr>
            <a:spLocks noGrp="1"/>
          </p:cNvSpPr>
          <p:nvPr>
            <p:ph idx="1"/>
          </p:nvPr>
        </p:nvSpPr>
        <p:spPr>
          <a:xfrm>
            <a:off x="304800" y="1914202"/>
            <a:ext cx="8686800" cy="3098974"/>
          </a:xfrm>
        </p:spPr>
        <p:txBody>
          <a:bodyPr/>
          <a:lstStyle/>
          <a:p>
            <a:r>
              <a:rPr lang="en-IN" b="1" dirty="0" smtClean="0">
                <a:solidFill>
                  <a:schemeClr val="tx1"/>
                </a:solidFill>
                <a:effectLst>
                  <a:outerShdw blurRad="38100" dist="38100" dir="2700000" algn="tl">
                    <a:srgbClr val="000000">
                      <a:alpha val="43137"/>
                    </a:srgbClr>
                  </a:outerShdw>
                </a:effectLst>
              </a:rPr>
              <a:t>White sponge nevus </a:t>
            </a:r>
          </a:p>
          <a:p>
            <a:r>
              <a:rPr lang="en-IN" b="1" dirty="0" smtClean="0">
                <a:solidFill>
                  <a:schemeClr val="tx1"/>
                </a:solidFill>
                <a:effectLst>
                  <a:outerShdw blurRad="38100" dist="38100" dir="2700000" algn="tl">
                    <a:srgbClr val="000000">
                      <a:alpha val="43137"/>
                    </a:srgbClr>
                  </a:outerShdw>
                </a:effectLst>
              </a:rPr>
              <a:t>Acute </a:t>
            </a:r>
            <a:r>
              <a:rPr lang="en-IN" b="1" dirty="0" err="1" smtClean="0">
                <a:solidFill>
                  <a:schemeClr val="tx1"/>
                </a:solidFill>
                <a:effectLst>
                  <a:outerShdw blurRad="38100" dist="38100" dir="2700000" algn="tl">
                    <a:srgbClr val="000000">
                      <a:alpha val="43137"/>
                    </a:srgbClr>
                  </a:outerShdw>
                </a:effectLst>
              </a:rPr>
              <a:t>pseudomembranous</a:t>
            </a:r>
            <a:r>
              <a:rPr lang="en-IN" b="1" dirty="0" smtClean="0">
                <a:solidFill>
                  <a:schemeClr val="tx1"/>
                </a:solidFill>
                <a:effectLst>
                  <a:outerShdw blurRad="38100" dist="38100" dir="2700000" algn="tl">
                    <a:srgbClr val="000000">
                      <a:alpha val="43137"/>
                    </a:srgbClr>
                  </a:outerShdw>
                </a:effectLst>
              </a:rPr>
              <a:t> </a:t>
            </a:r>
            <a:r>
              <a:rPr lang="en-IN" b="1" dirty="0" err="1" smtClean="0">
                <a:solidFill>
                  <a:schemeClr val="tx1"/>
                </a:solidFill>
                <a:effectLst>
                  <a:outerShdw blurRad="38100" dist="38100" dir="2700000" algn="tl">
                    <a:srgbClr val="000000">
                      <a:alpha val="43137"/>
                    </a:srgbClr>
                  </a:outerShdw>
                </a:effectLst>
              </a:rPr>
              <a:t>candidiasis</a:t>
            </a:r>
            <a:endParaRPr lang="en-IN" b="1" dirty="0" smtClean="0">
              <a:solidFill>
                <a:schemeClr val="tx1"/>
              </a:solidFill>
              <a:effectLst>
                <a:outerShdw blurRad="38100" dist="38100" dir="2700000" algn="tl">
                  <a:srgbClr val="000000">
                    <a:alpha val="43137"/>
                  </a:srgbClr>
                </a:outerShdw>
              </a:effectLst>
            </a:endParaRPr>
          </a:p>
          <a:p>
            <a:r>
              <a:rPr lang="en-IN" b="1" dirty="0" err="1" smtClean="0">
                <a:solidFill>
                  <a:schemeClr val="tx1"/>
                </a:solidFill>
                <a:effectLst>
                  <a:outerShdw blurRad="38100" dist="38100" dir="2700000" algn="tl">
                    <a:srgbClr val="000000">
                      <a:alpha val="43137"/>
                    </a:srgbClr>
                  </a:outerShdw>
                </a:effectLst>
              </a:rPr>
              <a:t>Leukoedema</a:t>
            </a:r>
            <a:r>
              <a:rPr lang="en-IN" b="1" dirty="0" smtClean="0">
                <a:solidFill>
                  <a:schemeClr val="tx1"/>
                </a:solidFill>
                <a:effectLst>
                  <a:outerShdw blurRad="38100" dist="38100" dir="2700000" algn="tl">
                    <a:srgbClr val="000000">
                      <a:alpha val="43137"/>
                    </a:srgbClr>
                  </a:outerShdw>
                </a:effectLst>
              </a:rPr>
              <a:t> </a:t>
            </a:r>
          </a:p>
          <a:p>
            <a:r>
              <a:rPr lang="en-IN" b="1" dirty="0" smtClean="0">
                <a:solidFill>
                  <a:schemeClr val="tx1"/>
                </a:solidFill>
                <a:effectLst>
                  <a:outerShdw blurRad="38100" dist="38100" dir="2700000" algn="tl">
                    <a:srgbClr val="000000">
                      <a:alpha val="43137"/>
                    </a:srgbClr>
                  </a:outerShdw>
                </a:effectLst>
              </a:rPr>
              <a:t>Lichen </a:t>
            </a:r>
            <a:r>
              <a:rPr lang="en-IN" b="1" dirty="0" err="1" smtClean="0">
                <a:solidFill>
                  <a:schemeClr val="tx1"/>
                </a:solidFill>
                <a:effectLst>
                  <a:outerShdw blurRad="38100" dist="38100" dir="2700000" algn="tl">
                    <a:srgbClr val="000000">
                      <a:alpha val="43137"/>
                    </a:srgbClr>
                  </a:outerShdw>
                </a:effectLst>
              </a:rPr>
              <a:t>planus</a:t>
            </a:r>
            <a:r>
              <a:rPr lang="en-IN" b="1" dirty="0" smtClean="0">
                <a:solidFill>
                  <a:schemeClr val="tx1"/>
                </a:solidFill>
                <a:effectLst>
                  <a:outerShdw blurRad="38100" dist="38100" dir="2700000" algn="tl">
                    <a:srgbClr val="000000">
                      <a:alpha val="43137"/>
                    </a:srgbClr>
                  </a:outerShdw>
                </a:effectLst>
              </a:rPr>
              <a:t> (plaque type) </a:t>
            </a:r>
            <a:endParaRPr lang="en-IN"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4000" b="1"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TREATMENT </a:t>
            </a:r>
            <a:r>
              <a:rPr lang="en-US" sz="4000" b="1" dirty="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AND PROGNOSIS</a:t>
            </a:r>
            <a:endParaRPr lang="th-TH" sz="4000" b="1" dirty="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ndParaRPr>
          </a:p>
        </p:txBody>
      </p:sp>
      <p:sp>
        <p:nvSpPr>
          <p:cNvPr id="3" name="Content Placeholder 2"/>
          <p:cNvSpPr>
            <a:spLocks noGrp="1"/>
          </p:cNvSpPr>
          <p:nvPr>
            <p:ph idx="1"/>
          </p:nvPr>
        </p:nvSpPr>
        <p:spPr>
          <a:xfrm>
            <a:off x="145084" y="1340768"/>
            <a:ext cx="8819404" cy="4536504"/>
          </a:xfrm>
        </p:spPr>
        <p:txBody>
          <a:bodyPr>
            <a:noAutofit/>
          </a:bodyPr>
          <a:lstStyle/>
          <a:p>
            <a:pPr>
              <a:lnSpc>
                <a:spcPct val="160000"/>
              </a:lnSpc>
            </a:pPr>
            <a:r>
              <a:rPr lang="en-US" sz="2400" dirty="0" smtClean="0">
                <a:solidFill>
                  <a:schemeClr val="tx1">
                    <a:lumMod val="85000"/>
                    <a:lumOff val="15000"/>
                  </a:schemeClr>
                </a:solidFill>
                <a:latin typeface="Times New Roman" pitchFamily="18" charset="0"/>
                <a:cs typeface="Times New Roman" pitchFamily="18" charset="0"/>
              </a:rPr>
              <a:t>The </a:t>
            </a:r>
            <a:r>
              <a:rPr lang="en-US" sz="2400" dirty="0">
                <a:solidFill>
                  <a:schemeClr val="tx1">
                    <a:lumMod val="85000"/>
                    <a:lumOff val="15000"/>
                  </a:schemeClr>
                </a:solidFill>
                <a:latin typeface="Times New Roman" pitchFamily="18" charset="0"/>
                <a:cs typeface="Times New Roman" pitchFamily="18" charset="0"/>
              </a:rPr>
              <a:t>first step in treatment is to arrive at a </a:t>
            </a:r>
            <a:r>
              <a:rPr lang="en-US" sz="2400" dirty="0" smtClean="0">
                <a:solidFill>
                  <a:schemeClr val="tx1">
                    <a:lumMod val="85000"/>
                    <a:lumOff val="15000"/>
                  </a:schemeClr>
                </a:solidFill>
                <a:latin typeface="Times New Roman" pitchFamily="18" charset="0"/>
                <a:cs typeface="Times New Roman" pitchFamily="18" charset="0"/>
              </a:rPr>
              <a:t>definitive histopathologic </a:t>
            </a:r>
            <a:r>
              <a:rPr lang="en-US" sz="2400" dirty="0">
                <a:solidFill>
                  <a:schemeClr val="tx1">
                    <a:lumMod val="85000"/>
                    <a:lumOff val="15000"/>
                  </a:schemeClr>
                </a:solidFill>
                <a:latin typeface="Times New Roman" pitchFamily="18" charset="0"/>
                <a:cs typeface="Times New Roman" pitchFamily="18" charset="0"/>
              </a:rPr>
              <a:t>diagnosis. </a:t>
            </a:r>
            <a:endParaRPr lang="en-US" sz="2400" dirty="0" smtClean="0">
              <a:solidFill>
                <a:schemeClr val="tx1">
                  <a:lumMod val="85000"/>
                  <a:lumOff val="15000"/>
                </a:schemeClr>
              </a:solidFill>
              <a:latin typeface="Times New Roman" pitchFamily="18" charset="0"/>
              <a:cs typeface="Times New Roman" pitchFamily="18" charset="0"/>
            </a:endParaRPr>
          </a:p>
          <a:p>
            <a:pPr>
              <a:lnSpc>
                <a:spcPct val="160000"/>
              </a:lnSpc>
            </a:pPr>
            <a:r>
              <a:rPr lang="en-US" sz="2400" dirty="0" smtClean="0">
                <a:solidFill>
                  <a:schemeClr val="tx1">
                    <a:lumMod val="85000"/>
                    <a:lumOff val="15000"/>
                  </a:schemeClr>
                </a:solidFill>
                <a:latin typeface="Times New Roman" pitchFamily="18" charset="0"/>
                <a:cs typeface="Times New Roman" pitchFamily="18" charset="0"/>
              </a:rPr>
              <a:t>Therefore</a:t>
            </a:r>
            <a:r>
              <a:rPr lang="en-US" sz="2400" dirty="0">
                <a:solidFill>
                  <a:schemeClr val="tx1">
                    <a:lumMod val="85000"/>
                    <a:lumOff val="15000"/>
                  </a:schemeClr>
                </a:solidFill>
                <a:latin typeface="Times New Roman" pitchFamily="18" charset="0"/>
                <a:cs typeface="Times New Roman" pitchFamily="18" charset="0"/>
              </a:rPr>
              <a:t>, a biopsy is </a:t>
            </a:r>
            <a:r>
              <a:rPr lang="en-US" sz="2400" dirty="0" smtClean="0">
                <a:solidFill>
                  <a:schemeClr val="tx1">
                    <a:lumMod val="85000"/>
                    <a:lumOff val="15000"/>
                  </a:schemeClr>
                </a:solidFill>
                <a:latin typeface="Times New Roman" pitchFamily="18" charset="0"/>
                <a:cs typeface="Times New Roman" pitchFamily="18" charset="0"/>
              </a:rPr>
              <a:t>mandatory and </a:t>
            </a:r>
            <a:r>
              <a:rPr lang="en-US" sz="2400" dirty="0">
                <a:solidFill>
                  <a:schemeClr val="tx1">
                    <a:lumMod val="85000"/>
                    <a:lumOff val="15000"/>
                  </a:schemeClr>
                </a:solidFill>
                <a:latin typeface="Times New Roman" pitchFamily="18" charset="0"/>
                <a:cs typeface="Times New Roman" pitchFamily="18" charset="0"/>
              </a:rPr>
              <a:t>will guide the course of treatment. </a:t>
            </a:r>
            <a:r>
              <a:rPr lang="en-US" sz="2400" dirty="0" smtClean="0">
                <a:solidFill>
                  <a:schemeClr val="tx1">
                    <a:lumMod val="85000"/>
                    <a:lumOff val="15000"/>
                  </a:schemeClr>
                </a:solidFill>
                <a:latin typeface="Times New Roman" pitchFamily="18" charset="0"/>
                <a:cs typeface="Times New Roman" pitchFamily="18" charset="0"/>
              </a:rPr>
              <a:t>Tissue to be obtained </a:t>
            </a:r>
            <a:r>
              <a:rPr lang="en-US" sz="2400" dirty="0">
                <a:solidFill>
                  <a:schemeClr val="tx1">
                    <a:lumMod val="85000"/>
                    <a:lumOff val="15000"/>
                  </a:schemeClr>
                </a:solidFill>
                <a:latin typeface="Times New Roman" pitchFamily="18" charset="0"/>
                <a:cs typeface="Times New Roman" pitchFamily="18" charset="0"/>
              </a:rPr>
              <a:t>for biopsy, </a:t>
            </a:r>
            <a:r>
              <a:rPr lang="en-US" sz="2400" dirty="0" smtClean="0">
                <a:solidFill>
                  <a:schemeClr val="tx1">
                    <a:lumMod val="85000"/>
                    <a:lumOff val="15000"/>
                  </a:schemeClr>
                </a:solidFill>
                <a:latin typeface="Times New Roman" pitchFamily="18" charset="0"/>
                <a:cs typeface="Times New Roman" pitchFamily="18" charset="0"/>
              </a:rPr>
              <a:t>should </a:t>
            </a:r>
            <a:r>
              <a:rPr lang="en-US" sz="2400" dirty="0">
                <a:solidFill>
                  <a:schemeClr val="tx1">
                    <a:lumMod val="85000"/>
                    <a:lumOff val="15000"/>
                  </a:schemeClr>
                </a:solidFill>
                <a:latin typeface="Times New Roman" pitchFamily="18" charset="0"/>
                <a:cs typeface="Times New Roman" pitchFamily="18" charset="0"/>
              </a:rPr>
              <a:t>be taken </a:t>
            </a:r>
            <a:r>
              <a:rPr lang="en-US" sz="2400" dirty="0" smtClean="0">
                <a:solidFill>
                  <a:schemeClr val="tx1">
                    <a:lumMod val="85000"/>
                    <a:lumOff val="15000"/>
                  </a:schemeClr>
                </a:solidFill>
                <a:latin typeface="Times New Roman" pitchFamily="18" charset="0"/>
                <a:cs typeface="Times New Roman" pitchFamily="18" charset="0"/>
              </a:rPr>
              <a:t>from the </a:t>
            </a:r>
            <a:r>
              <a:rPr lang="en-US" sz="2400" dirty="0">
                <a:solidFill>
                  <a:schemeClr val="tx1">
                    <a:lumMod val="85000"/>
                    <a:lumOff val="15000"/>
                  </a:schemeClr>
                </a:solidFill>
                <a:latin typeface="Times New Roman" pitchFamily="18" charset="0"/>
                <a:cs typeface="Times New Roman" pitchFamily="18" charset="0"/>
              </a:rPr>
              <a:t>clinically most "severe" areas of </a:t>
            </a:r>
            <a:r>
              <a:rPr lang="en-US" sz="2400" dirty="0" smtClean="0">
                <a:solidFill>
                  <a:schemeClr val="tx1">
                    <a:lumMod val="85000"/>
                    <a:lumOff val="15000"/>
                  </a:schemeClr>
                </a:solidFill>
                <a:latin typeface="Times New Roman" pitchFamily="18" charset="0"/>
                <a:cs typeface="Times New Roman" pitchFamily="18" charset="0"/>
              </a:rPr>
              <a:t>involvement .</a:t>
            </a:r>
            <a:endParaRPr lang="en-US" sz="2400" dirty="0">
              <a:solidFill>
                <a:schemeClr val="tx1">
                  <a:lumMod val="85000"/>
                  <a:lumOff val="15000"/>
                </a:schemeClr>
              </a:solidFill>
              <a:latin typeface="Times New Roman" pitchFamily="18" charset="0"/>
              <a:cs typeface="Times New Roman" pitchFamily="18" charset="0"/>
            </a:endParaRPr>
          </a:p>
          <a:p>
            <a:pPr>
              <a:lnSpc>
                <a:spcPct val="160000"/>
              </a:lnSpc>
            </a:pPr>
            <a:r>
              <a:rPr lang="en-US" sz="2400" dirty="0">
                <a:solidFill>
                  <a:schemeClr val="tx1">
                    <a:lumMod val="85000"/>
                    <a:lumOff val="15000"/>
                  </a:schemeClr>
                </a:solidFill>
                <a:latin typeface="Times New Roman" pitchFamily="18" charset="0"/>
                <a:cs typeface="Times New Roman" pitchFamily="18" charset="0"/>
              </a:rPr>
              <a:t>Multiple biopsies of large or multiple lesions may </a:t>
            </a:r>
            <a:r>
              <a:rPr lang="en-US" sz="2400" dirty="0" smtClean="0">
                <a:solidFill>
                  <a:schemeClr val="tx1">
                    <a:lumMod val="85000"/>
                    <a:lumOff val="15000"/>
                  </a:schemeClr>
                </a:solidFill>
                <a:latin typeface="Times New Roman" pitchFamily="18" charset="0"/>
                <a:cs typeface="Times New Roman" pitchFamily="18" charset="0"/>
              </a:rPr>
              <a:t>be required</a:t>
            </a:r>
            <a:r>
              <a:rPr lang="en-US" sz="2400" dirty="0">
                <a:solidFill>
                  <a:schemeClr val="tx1">
                    <a:lumMod val="85000"/>
                    <a:lumOff val="15000"/>
                  </a:schemeClr>
                </a:solidFill>
                <a:latin typeface="Times New Roman" pitchFamily="18" charset="0"/>
                <a:cs typeface="Times New Roman" pitchFamily="18" charset="0"/>
              </a:rPr>
              <a:t>.</a:t>
            </a:r>
            <a:endParaRPr lang="th-TH" sz="2400" dirty="0">
              <a:solidFill>
                <a:schemeClr val="tx1">
                  <a:lumMod val="85000"/>
                  <a:lumOff val="15000"/>
                </a:schemeClr>
              </a:solidFill>
              <a:latin typeface="Times New Roman" pitchFamily="18" charset="0"/>
            </a:endParaRPr>
          </a:p>
        </p:txBody>
      </p:sp>
    </p:spTree>
    <p:extLst>
      <p:ext uri="{BB962C8B-B14F-4D97-AF65-F5344CB8AC3E}">
        <p14:creationId xmlns:p14="http://schemas.microsoft.com/office/powerpoint/2010/main" xmlns="" val="8137856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IN" dirty="0"/>
          </a:p>
        </p:txBody>
      </p:sp>
      <p:sp>
        <p:nvSpPr>
          <p:cNvPr id="3" name="Content Placeholder 2"/>
          <p:cNvSpPr>
            <a:spLocks noGrp="1"/>
          </p:cNvSpPr>
          <p:nvPr>
            <p:ph idx="1"/>
          </p:nvPr>
        </p:nvSpPr>
        <p:spPr>
          <a:xfrm>
            <a:off x="12508" y="459432"/>
            <a:ext cx="9131491" cy="6398568"/>
          </a:xfrm>
        </p:spPr>
        <p:txBody>
          <a:bodyPr/>
          <a:lstStyle/>
          <a:p>
            <a:pPr>
              <a:lnSpc>
                <a:spcPct val="150000"/>
              </a:lnSpc>
              <a:buNone/>
            </a:pPr>
            <a:r>
              <a:rPr lang="en-US" sz="2800" b="1" u="sng" dirty="0" smtClean="0">
                <a:solidFill>
                  <a:schemeClr val="tx1">
                    <a:lumMod val="85000"/>
                    <a:lumOff val="15000"/>
                  </a:schemeClr>
                </a:solidFill>
                <a:effectLst>
                  <a:outerShdw blurRad="38100" dist="38100" dir="2700000" algn="tl">
                    <a:srgbClr val="000000">
                      <a:alpha val="43137"/>
                    </a:srgbClr>
                  </a:outerShdw>
                </a:effectLst>
                <a:latin typeface="Times New Roman" pitchFamily="18" charset="0"/>
                <a:cs typeface="Times New Roman" pitchFamily="18" charset="0"/>
              </a:rPr>
              <a:t>	I .   NON-SURGICAL TREATMENT </a:t>
            </a:r>
            <a:endParaRPr lang="en-IN" sz="2000" dirty="0" smtClean="0">
              <a:solidFill>
                <a:schemeClr val="tx1">
                  <a:lumMod val="85000"/>
                  <a:lumOff val="15000"/>
                </a:schemeClr>
              </a:solidFill>
              <a:latin typeface="Times New Roman" pitchFamily="18" charset="0"/>
              <a:cs typeface="Times New Roman" pitchFamily="18" charset="0"/>
            </a:endParaRPr>
          </a:p>
          <a:p>
            <a:pPr>
              <a:lnSpc>
                <a:spcPct val="150000"/>
              </a:lnSpc>
            </a:pPr>
            <a:r>
              <a:rPr lang="en-US" sz="2800" dirty="0" smtClean="0">
                <a:solidFill>
                  <a:schemeClr val="tx1">
                    <a:lumMod val="85000"/>
                    <a:lumOff val="15000"/>
                  </a:schemeClr>
                </a:solidFill>
                <a:latin typeface="Times New Roman" pitchFamily="18" charset="0"/>
                <a:cs typeface="Times New Roman" pitchFamily="18" charset="0"/>
              </a:rPr>
              <a:t>Chemoprevention</a:t>
            </a:r>
            <a:endParaRPr lang="en-IN" sz="2800" dirty="0" smtClean="0">
              <a:solidFill>
                <a:schemeClr val="tx1">
                  <a:lumMod val="85000"/>
                  <a:lumOff val="15000"/>
                </a:schemeClr>
              </a:solidFill>
              <a:latin typeface="Times New Roman" pitchFamily="18" charset="0"/>
              <a:cs typeface="Times New Roman" pitchFamily="18" charset="0"/>
            </a:endParaRPr>
          </a:p>
          <a:p>
            <a:pPr lvl="1">
              <a:lnSpc>
                <a:spcPct val="150000"/>
              </a:lnSpc>
            </a:pPr>
            <a:r>
              <a:rPr lang="en-IN" sz="2000" dirty="0" smtClean="0">
                <a:solidFill>
                  <a:schemeClr val="tx1">
                    <a:lumMod val="85000"/>
                    <a:lumOff val="15000"/>
                  </a:schemeClr>
                </a:solidFill>
                <a:latin typeface="Times New Roman" pitchFamily="18" charset="0"/>
                <a:cs typeface="Times New Roman" pitchFamily="18" charset="0"/>
              </a:rPr>
              <a:t>L-Ascorbic </a:t>
            </a:r>
            <a:r>
              <a:rPr lang="en-IN" sz="2000" dirty="0">
                <a:solidFill>
                  <a:schemeClr val="tx1">
                    <a:lumMod val="85000"/>
                    <a:lumOff val="15000"/>
                  </a:schemeClr>
                </a:solidFill>
                <a:latin typeface="Times New Roman" pitchFamily="18" charset="0"/>
                <a:cs typeface="Times New Roman" pitchFamily="18" charset="0"/>
              </a:rPr>
              <a:t>Acid (Vitamin C)</a:t>
            </a:r>
          </a:p>
          <a:p>
            <a:pPr lvl="1">
              <a:lnSpc>
                <a:spcPct val="150000"/>
              </a:lnSpc>
            </a:pPr>
            <a:r>
              <a:rPr lang="el-GR" sz="2000" i="1" dirty="0">
                <a:solidFill>
                  <a:schemeClr val="tx1">
                    <a:lumMod val="85000"/>
                    <a:lumOff val="15000"/>
                  </a:schemeClr>
                </a:solidFill>
                <a:latin typeface="Times New Roman" pitchFamily="18" charset="0"/>
                <a:cs typeface="Times New Roman" pitchFamily="18" charset="0"/>
              </a:rPr>
              <a:t>α</a:t>
            </a:r>
            <a:r>
              <a:rPr lang="el-GR" sz="2000" dirty="0">
                <a:solidFill>
                  <a:schemeClr val="tx1">
                    <a:lumMod val="85000"/>
                    <a:lumOff val="15000"/>
                  </a:schemeClr>
                </a:solidFill>
                <a:latin typeface="Times New Roman" pitchFamily="18" charset="0"/>
                <a:cs typeface="Times New Roman" pitchFamily="18" charset="0"/>
              </a:rPr>
              <a:t>-</a:t>
            </a:r>
            <a:r>
              <a:rPr lang="en-IN" sz="2000" dirty="0" err="1">
                <a:solidFill>
                  <a:schemeClr val="tx1">
                    <a:lumMod val="85000"/>
                    <a:lumOff val="15000"/>
                  </a:schemeClr>
                </a:solidFill>
                <a:latin typeface="Times New Roman" pitchFamily="18" charset="0"/>
                <a:cs typeface="Times New Roman" pitchFamily="18" charset="0"/>
              </a:rPr>
              <a:t>Tocoferol</a:t>
            </a:r>
            <a:r>
              <a:rPr lang="en-IN" sz="2000" dirty="0">
                <a:solidFill>
                  <a:schemeClr val="tx1">
                    <a:lumMod val="85000"/>
                    <a:lumOff val="15000"/>
                  </a:schemeClr>
                </a:solidFill>
                <a:latin typeface="Times New Roman" pitchFamily="18" charset="0"/>
                <a:cs typeface="Times New Roman" pitchFamily="18" charset="0"/>
              </a:rPr>
              <a:t> (Vitamin E</a:t>
            </a:r>
            <a:r>
              <a:rPr lang="en-IN" sz="2000" dirty="0" smtClean="0">
                <a:solidFill>
                  <a:schemeClr val="tx1">
                    <a:lumMod val="85000"/>
                    <a:lumOff val="15000"/>
                  </a:schemeClr>
                </a:solidFill>
                <a:latin typeface="Times New Roman" pitchFamily="18" charset="0"/>
                <a:cs typeface="Times New Roman" pitchFamily="18" charset="0"/>
              </a:rPr>
              <a:t>) </a:t>
            </a:r>
          </a:p>
          <a:p>
            <a:pPr lvl="1">
              <a:lnSpc>
                <a:spcPct val="150000"/>
              </a:lnSpc>
            </a:pPr>
            <a:r>
              <a:rPr lang="en-IN" sz="2000" dirty="0" smtClean="0">
                <a:solidFill>
                  <a:schemeClr val="tx1">
                    <a:lumMod val="85000"/>
                    <a:lumOff val="15000"/>
                  </a:schemeClr>
                </a:solidFill>
                <a:latin typeface="Times New Roman" pitchFamily="18" charset="0"/>
                <a:cs typeface="Times New Roman" pitchFamily="18" charset="0"/>
              </a:rPr>
              <a:t>Retinoic </a:t>
            </a:r>
            <a:r>
              <a:rPr lang="en-IN" sz="2000" dirty="0">
                <a:solidFill>
                  <a:schemeClr val="tx1">
                    <a:lumMod val="85000"/>
                    <a:lumOff val="15000"/>
                  </a:schemeClr>
                </a:solidFill>
                <a:latin typeface="Times New Roman" pitchFamily="18" charset="0"/>
                <a:cs typeface="Times New Roman" pitchFamily="18" charset="0"/>
              </a:rPr>
              <a:t>Acid (Vitamin A</a:t>
            </a:r>
            <a:r>
              <a:rPr lang="en-IN" sz="2000" dirty="0" smtClean="0">
                <a:solidFill>
                  <a:schemeClr val="tx1">
                    <a:lumMod val="85000"/>
                    <a:lumOff val="15000"/>
                  </a:schemeClr>
                </a:solidFill>
                <a:latin typeface="Times New Roman" pitchFamily="18" charset="0"/>
                <a:cs typeface="Times New Roman" pitchFamily="18" charset="0"/>
              </a:rPr>
              <a:t>)</a:t>
            </a:r>
          </a:p>
          <a:p>
            <a:pPr lvl="1">
              <a:lnSpc>
                <a:spcPct val="150000"/>
              </a:lnSpc>
            </a:pPr>
            <a:r>
              <a:rPr lang="en-IN" sz="2000" dirty="0" smtClean="0">
                <a:solidFill>
                  <a:schemeClr val="tx1">
                    <a:lumMod val="85000"/>
                    <a:lumOff val="15000"/>
                  </a:schemeClr>
                </a:solidFill>
                <a:latin typeface="Times New Roman" pitchFamily="18" charset="0"/>
                <a:cs typeface="Times New Roman" pitchFamily="18" charset="0"/>
              </a:rPr>
              <a:t>Vitamin A derivative, </a:t>
            </a:r>
            <a:r>
              <a:rPr lang="en-IN" sz="2000" dirty="0" err="1" smtClean="0">
                <a:solidFill>
                  <a:schemeClr val="tx1">
                    <a:lumMod val="85000"/>
                    <a:lumOff val="15000"/>
                  </a:schemeClr>
                </a:solidFill>
                <a:latin typeface="Times New Roman" pitchFamily="18" charset="0"/>
                <a:cs typeface="Times New Roman" pitchFamily="18" charset="0"/>
              </a:rPr>
              <a:t>isotretinoin</a:t>
            </a:r>
            <a:r>
              <a:rPr lang="en-IN" sz="2000" dirty="0" smtClean="0">
                <a:solidFill>
                  <a:schemeClr val="tx1">
                    <a:lumMod val="85000"/>
                    <a:lumOff val="15000"/>
                  </a:schemeClr>
                </a:solidFill>
                <a:latin typeface="Times New Roman" pitchFamily="18" charset="0"/>
                <a:cs typeface="Times New Roman" pitchFamily="18" charset="0"/>
              </a:rPr>
              <a:t>, and 13-cis retinoic acid: 28,500IU per day.</a:t>
            </a:r>
          </a:p>
          <a:p>
            <a:pPr lvl="1">
              <a:lnSpc>
                <a:spcPct val="150000"/>
              </a:lnSpc>
            </a:pPr>
            <a:r>
              <a:rPr lang="en-IN" sz="2000" dirty="0" smtClean="0">
                <a:solidFill>
                  <a:schemeClr val="tx1">
                    <a:lumMod val="85000"/>
                    <a:lumOff val="15000"/>
                  </a:schemeClr>
                </a:solidFill>
                <a:latin typeface="Times New Roman" pitchFamily="18" charset="0"/>
                <a:cs typeface="Times New Roman" pitchFamily="18" charset="0"/>
              </a:rPr>
              <a:t>Beta-carotene 150,000 IU of beta-carotene twice per week for six months.</a:t>
            </a:r>
          </a:p>
          <a:p>
            <a:pPr lvl="1">
              <a:lnSpc>
                <a:spcPct val="150000"/>
              </a:lnSpc>
            </a:pPr>
            <a:r>
              <a:rPr lang="en-IN" sz="2000" dirty="0" err="1" smtClean="0">
                <a:solidFill>
                  <a:schemeClr val="tx1">
                    <a:lumMod val="85000"/>
                    <a:lumOff val="15000"/>
                  </a:schemeClr>
                </a:solidFill>
                <a:latin typeface="Times New Roman" pitchFamily="18" charset="0"/>
                <a:cs typeface="Times New Roman" pitchFamily="18" charset="0"/>
              </a:rPr>
              <a:t>Bleomycin</a:t>
            </a:r>
            <a:r>
              <a:rPr lang="en-IN" sz="2000" dirty="0" smtClean="0">
                <a:solidFill>
                  <a:schemeClr val="tx1">
                    <a:lumMod val="85000"/>
                    <a:lumOff val="15000"/>
                  </a:schemeClr>
                </a:solidFill>
                <a:latin typeface="Times New Roman" pitchFamily="18" charset="0"/>
                <a:cs typeface="Times New Roman" pitchFamily="18" charset="0"/>
              </a:rPr>
              <a:t>-Topical </a:t>
            </a:r>
            <a:r>
              <a:rPr lang="en-IN" sz="2000" dirty="0" err="1" smtClean="0">
                <a:solidFill>
                  <a:schemeClr val="tx1">
                    <a:lumMod val="85000"/>
                    <a:lumOff val="15000"/>
                  </a:schemeClr>
                </a:solidFill>
                <a:latin typeface="Times New Roman" pitchFamily="18" charset="0"/>
                <a:cs typeface="Times New Roman" pitchFamily="18" charset="0"/>
              </a:rPr>
              <a:t>bleomycin</a:t>
            </a:r>
            <a:r>
              <a:rPr lang="en-IN" sz="2000" dirty="0" smtClean="0">
                <a:solidFill>
                  <a:schemeClr val="tx1">
                    <a:lumMod val="85000"/>
                    <a:lumOff val="15000"/>
                  </a:schemeClr>
                </a:solidFill>
                <a:latin typeface="Times New Roman" pitchFamily="18" charset="0"/>
                <a:cs typeface="Times New Roman" pitchFamily="18" charset="0"/>
              </a:rPr>
              <a:t> in treatment of oral </a:t>
            </a:r>
            <a:r>
              <a:rPr lang="en-IN" sz="2000" dirty="0" err="1" smtClean="0">
                <a:solidFill>
                  <a:schemeClr val="tx1">
                    <a:lumMod val="85000"/>
                    <a:lumOff val="15000"/>
                  </a:schemeClr>
                </a:solidFill>
                <a:latin typeface="Times New Roman" pitchFamily="18" charset="0"/>
                <a:cs typeface="Times New Roman" pitchFamily="18" charset="0"/>
              </a:rPr>
              <a:t>leukoplakia</a:t>
            </a:r>
            <a:r>
              <a:rPr lang="en-IN" sz="2000" dirty="0" smtClean="0">
                <a:solidFill>
                  <a:schemeClr val="tx1">
                    <a:lumMod val="85000"/>
                    <a:lumOff val="15000"/>
                  </a:schemeClr>
                </a:solidFill>
                <a:latin typeface="Times New Roman" pitchFamily="18" charset="0"/>
                <a:cs typeface="Times New Roman" pitchFamily="18" charset="0"/>
              </a:rPr>
              <a:t> was used in dosages of 0.5%/day for 12 to 15 days or 1%/day for 14 days</a:t>
            </a:r>
            <a:r>
              <a:rPr lang="en-IN" sz="2000" dirty="0" smtClean="0">
                <a:solidFill>
                  <a:schemeClr val="accent3"/>
                </a:solidFill>
                <a:latin typeface="Times New Roman" pitchFamily="18" charset="0"/>
                <a:cs typeface="Times New Roman" pitchFamily="18" charset="0"/>
              </a:rPr>
              <a:t>. </a:t>
            </a:r>
          </a:p>
          <a:p>
            <a:pPr>
              <a:lnSpc>
                <a:spcPct val="150000"/>
              </a:lnSpc>
            </a:pPr>
            <a:endParaRPr lang="en-IN" sz="2000" dirty="0" smtClean="0">
              <a:solidFill>
                <a:schemeClr val="tx1">
                  <a:lumMod val="85000"/>
                  <a:lumOff val="15000"/>
                </a:schemeClr>
              </a:solidFill>
              <a:latin typeface="Times New Roman" pitchFamily="18" charset="0"/>
              <a:cs typeface="Times New Roman" pitchFamily="18" charset="0"/>
            </a:endParaRPr>
          </a:p>
          <a:p>
            <a:pPr>
              <a:buNone/>
            </a:pPr>
            <a:endParaRPr lang="en-IN" b="1" dirty="0"/>
          </a:p>
          <a:p>
            <a:endParaRPr lang="en-IN" dirty="0"/>
          </a:p>
        </p:txBody>
      </p:sp>
    </p:spTree>
    <p:extLst>
      <p:ext uri="{BB962C8B-B14F-4D97-AF65-F5344CB8AC3E}">
        <p14:creationId xmlns:p14="http://schemas.microsoft.com/office/powerpoint/2010/main" xmlns="" val="12711922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2756"/>
            <a:ext cx="9144000" cy="6060540"/>
          </a:xfrm>
        </p:spPr>
        <p:txBody>
          <a:bodyPr>
            <a:normAutofit/>
          </a:bodyPr>
          <a:lstStyle/>
          <a:p>
            <a:pPr marL="0" indent="0">
              <a:lnSpc>
                <a:spcPct val="150000"/>
              </a:lnSpc>
              <a:buNone/>
            </a:pPr>
            <a:r>
              <a:rPr lang="en-IN" sz="3600" dirty="0" smtClean="0">
                <a:solidFill>
                  <a:srgbClr val="FFFF00"/>
                </a:solidFill>
                <a:latin typeface="Times New Roman" pitchFamily="18" charset="0"/>
                <a:cs typeface="Times New Roman" pitchFamily="18" charset="0"/>
              </a:rPr>
              <a:t>		</a:t>
            </a:r>
            <a:r>
              <a:rPr lang="en-IN" sz="3600" b="1" u="sng"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II. Surgical </a:t>
            </a:r>
            <a:r>
              <a:rPr lang="en-IN" sz="3600" b="1"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Management </a:t>
            </a:r>
            <a:endParaRPr lang="en-IN" sz="3600" b="1" u="sng"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nSpc>
                <a:spcPct val="150000"/>
              </a:lnSpc>
              <a:buNone/>
            </a:pPr>
            <a:endParaRPr lang="en-IN" sz="2800" dirty="0">
              <a:solidFill>
                <a:schemeClr val="bg1"/>
              </a:solidFill>
              <a:latin typeface="Times New Roman" pitchFamily="18" charset="0"/>
              <a:cs typeface="Times New Roman" pitchFamily="18" charset="0"/>
            </a:endParaRPr>
          </a:p>
          <a:p>
            <a:r>
              <a:rPr lang="en-GB" sz="2800" b="1" dirty="0" smtClean="0">
                <a:solidFill>
                  <a:srgbClr val="C00000"/>
                </a:solidFill>
                <a:latin typeface="Times New Roman" pitchFamily="18" charset="0"/>
                <a:cs typeface="Times New Roman" pitchFamily="18" charset="0"/>
              </a:rPr>
              <a:t>SURGICAL MANAGEMENT:</a:t>
            </a:r>
            <a:endParaRPr lang="en-IN" sz="2800" b="1" dirty="0" smtClean="0">
              <a:solidFill>
                <a:srgbClr val="C00000"/>
              </a:solidFill>
              <a:latin typeface="Times New Roman" pitchFamily="18" charset="0"/>
              <a:cs typeface="Times New Roman" pitchFamily="18" charset="0"/>
            </a:endParaRPr>
          </a:p>
          <a:p>
            <a:pPr>
              <a:buNone/>
            </a:pPr>
            <a:r>
              <a:rPr lang="en-US" sz="2800" dirty="0" smtClean="0">
                <a:solidFill>
                  <a:srgbClr val="C00000"/>
                </a:solidFill>
                <a:latin typeface="Times New Roman" pitchFamily="18" charset="0"/>
                <a:cs typeface="Times New Roman" pitchFamily="18" charset="0"/>
              </a:rPr>
              <a:t>FOUR methods are available for the removal of </a:t>
            </a:r>
            <a:r>
              <a:rPr lang="en-US" sz="2800" dirty="0" err="1" smtClean="0">
                <a:solidFill>
                  <a:srgbClr val="C00000"/>
                </a:solidFill>
                <a:latin typeface="Times New Roman" pitchFamily="18" charset="0"/>
                <a:cs typeface="Times New Roman" pitchFamily="18" charset="0"/>
              </a:rPr>
              <a:t>leukoplakia</a:t>
            </a:r>
            <a:r>
              <a:rPr lang="en-US" sz="2800" dirty="0" smtClean="0">
                <a:solidFill>
                  <a:srgbClr val="C00000"/>
                </a:solidFill>
                <a:latin typeface="Times New Roman" pitchFamily="18" charset="0"/>
                <a:cs typeface="Times New Roman" pitchFamily="18" charset="0"/>
              </a:rPr>
              <a:t> </a:t>
            </a:r>
          </a:p>
          <a:p>
            <a:pPr>
              <a:buNone/>
            </a:pPr>
            <a:r>
              <a:rPr lang="en-US" sz="2800" dirty="0" smtClean="0">
                <a:solidFill>
                  <a:srgbClr val="C00000"/>
                </a:solidFill>
                <a:latin typeface="Times New Roman" pitchFamily="18" charset="0"/>
                <a:cs typeface="Times New Roman" pitchFamily="18" charset="0"/>
              </a:rPr>
              <a:t>patches of the oral mucosa</a:t>
            </a:r>
          </a:p>
          <a:p>
            <a:pPr>
              <a:buNone/>
            </a:pPr>
            <a:endParaRPr lang="en-IN" sz="2800" b="1" dirty="0" smtClean="0">
              <a:solidFill>
                <a:srgbClr val="C00000"/>
              </a:solidFill>
              <a:latin typeface="Times New Roman" pitchFamily="18" charset="0"/>
              <a:cs typeface="Times New Roman" pitchFamily="18" charset="0"/>
            </a:endParaRPr>
          </a:p>
          <a:p>
            <a:pPr marL="514350" lvl="0" indent="-514350">
              <a:buFont typeface="+mj-lt"/>
              <a:buAutoNum type="arabicPeriod"/>
            </a:pPr>
            <a:r>
              <a:rPr lang="en-US" sz="2800" b="1" dirty="0" smtClean="0">
                <a:solidFill>
                  <a:srgbClr val="C00000"/>
                </a:solidFill>
                <a:latin typeface="Times New Roman" pitchFamily="18" charset="0"/>
                <a:cs typeface="Times New Roman" pitchFamily="18" charset="0"/>
              </a:rPr>
              <a:t>Scalpel excision / Stripping </a:t>
            </a:r>
          </a:p>
          <a:p>
            <a:pPr marL="514350" lvl="0" indent="-514350">
              <a:buFont typeface="+mj-lt"/>
              <a:buAutoNum type="arabicPeriod"/>
            </a:pPr>
            <a:r>
              <a:rPr lang="en-IN" sz="2800" b="1" dirty="0" err="1" smtClean="0">
                <a:solidFill>
                  <a:srgbClr val="C00000"/>
                </a:solidFill>
                <a:latin typeface="Times New Roman" pitchFamily="18" charset="0"/>
                <a:cs typeface="Times New Roman" pitchFamily="18" charset="0"/>
              </a:rPr>
              <a:t>Electrocautery</a:t>
            </a:r>
            <a:endParaRPr lang="en-IN" sz="2800" b="1" dirty="0" smtClean="0">
              <a:solidFill>
                <a:srgbClr val="C00000"/>
              </a:solidFill>
              <a:latin typeface="Times New Roman" pitchFamily="18" charset="0"/>
              <a:cs typeface="Times New Roman" pitchFamily="18" charset="0"/>
            </a:endParaRPr>
          </a:p>
          <a:p>
            <a:pPr marL="514350" lvl="0" indent="-514350">
              <a:buFont typeface="+mj-lt"/>
              <a:buAutoNum type="arabicPeriod"/>
            </a:pPr>
            <a:r>
              <a:rPr lang="en-IN" sz="2800" b="1" dirty="0" err="1" smtClean="0">
                <a:solidFill>
                  <a:srgbClr val="C00000"/>
                </a:solidFill>
                <a:latin typeface="Times New Roman" pitchFamily="18" charset="0"/>
                <a:cs typeface="Times New Roman" pitchFamily="18" charset="0"/>
              </a:rPr>
              <a:t>Cryotherapy</a:t>
            </a:r>
            <a:endParaRPr lang="en-IN" sz="2800" b="1" dirty="0" smtClean="0">
              <a:solidFill>
                <a:srgbClr val="C00000"/>
              </a:solidFill>
              <a:latin typeface="Times New Roman" pitchFamily="18" charset="0"/>
              <a:cs typeface="Times New Roman" pitchFamily="18" charset="0"/>
            </a:endParaRPr>
          </a:p>
          <a:p>
            <a:pPr marL="514350" lvl="0" indent="-514350">
              <a:buFont typeface="+mj-lt"/>
              <a:buAutoNum type="arabicPeriod"/>
            </a:pPr>
            <a:r>
              <a:rPr lang="en-US" sz="2800" b="1" dirty="0" smtClean="0">
                <a:solidFill>
                  <a:srgbClr val="C00000"/>
                </a:solidFill>
                <a:latin typeface="Times New Roman" pitchFamily="18" charset="0"/>
                <a:cs typeface="Times New Roman" pitchFamily="18" charset="0"/>
              </a:rPr>
              <a:t>CO2 Laser therapy</a:t>
            </a:r>
            <a:endParaRPr lang="en-IN" sz="2800" b="1" dirty="0" smtClean="0">
              <a:solidFill>
                <a:srgbClr val="C00000"/>
              </a:solidFill>
              <a:latin typeface="Times New Roman" pitchFamily="18" charset="0"/>
              <a:cs typeface="Times New Roman" pitchFamily="18" charset="0"/>
            </a:endParaRPr>
          </a:p>
          <a:p>
            <a:pPr>
              <a:lnSpc>
                <a:spcPct val="150000"/>
              </a:lnSpc>
            </a:pPr>
            <a:endParaRPr lang="en-IN" sz="2800" dirty="0" smtClean="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7670445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2666" y="188640"/>
            <a:ext cx="9144000" cy="1143000"/>
          </a:xfrm>
        </p:spPr>
        <p:txBody>
          <a:bodyPr>
            <a:normAutofit fontScale="90000"/>
          </a:bodyPr>
          <a:lstStyle/>
          <a:p>
            <a:pPr>
              <a:defRPr/>
            </a:pPr>
            <a:r>
              <a:rPr lang="en-US" sz="6700" dirty="0" err="1" smtClean="0">
                <a:solidFill>
                  <a:srgbClr val="FF0000"/>
                </a:solidFill>
                <a:latin typeface="Algerian" pitchFamily="82" charset="0"/>
                <a:cs typeface="Aharoni" pitchFamily="2" charset="-79"/>
              </a:rPr>
              <a:t>Erythroplakia</a:t>
            </a:r>
            <a:r>
              <a:rPr lang="en-US" dirty="0" smtClean="0">
                <a:solidFill>
                  <a:srgbClr val="FF0000"/>
                </a:solidFill>
                <a:latin typeface="Algerian" pitchFamily="82" charset="0"/>
              </a:rPr>
              <a:t/>
            </a:r>
            <a:br>
              <a:rPr lang="en-US" dirty="0" smtClean="0">
                <a:solidFill>
                  <a:srgbClr val="FF0000"/>
                </a:solidFill>
                <a:latin typeface="Algerian" pitchFamily="82" charset="0"/>
              </a:rPr>
            </a:br>
            <a:endParaRPr lang="en-US" dirty="0">
              <a:solidFill>
                <a:srgbClr val="FF0000"/>
              </a:solidFill>
              <a:latin typeface="Algerian" pitchFamily="82" charset="0"/>
            </a:endParaRPr>
          </a:p>
        </p:txBody>
      </p:sp>
      <p:sp>
        <p:nvSpPr>
          <p:cNvPr id="76803" name="عنصر نائب للمحتوى 2"/>
          <p:cNvSpPr>
            <a:spLocks noGrp="1"/>
          </p:cNvSpPr>
          <p:nvPr>
            <p:ph idx="1"/>
          </p:nvPr>
        </p:nvSpPr>
        <p:spPr>
          <a:xfrm>
            <a:off x="72008" y="1196752"/>
            <a:ext cx="5148064" cy="5040560"/>
          </a:xfrm>
        </p:spPr>
        <p:txBody>
          <a:bodyPr>
            <a:normAutofit fontScale="92500" lnSpcReduction="20000"/>
          </a:bodyPr>
          <a:lstStyle/>
          <a:p>
            <a:r>
              <a:rPr lang="en-GB" sz="2400" b="1" u="sng" dirty="0" smtClean="0">
                <a:solidFill>
                  <a:schemeClr val="tx1"/>
                </a:solidFill>
              </a:rPr>
              <a:t>Also known as ERYTHROPLASIA OF QUEYART</a:t>
            </a:r>
            <a:endParaRPr lang="en-IN" sz="2400" b="1" dirty="0" smtClean="0">
              <a:solidFill>
                <a:schemeClr val="tx1"/>
              </a:solidFill>
            </a:endParaRPr>
          </a:p>
          <a:p>
            <a:r>
              <a:rPr lang="en-US" sz="2400" dirty="0" smtClean="0">
                <a:solidFill>
                  <a:schemeClr val="tx1"/>
                </a:solidFill>
              </a:rPr>
              <a:t>This was first described by </a:t>
            </a:r>
            <a:r>
              <a:rPr lang="en-US" sz="2400" dirty="0" err="1" smtClean="0">
                <a:solidFill>
                  <a:schemeClr val="tx1"/>
                </a:solidFill>
              </a:rPr>
              <a:t>Queyart</a:t>
            </a:r>
            <a:r>
              <a:rPr lang="en-US" sz="2400" dirty="0" smtClean="0">
                <a:solidFill>
                  <a:schemeClr val="tx1"/>
                </a:solidFill>
              </a:rPr>
              <a:t> in 1911 as a lesion occurring on </a:t>
            </a:r>
            <a:r>
              <a:rPr lang="en-US" sz="2400" dirty="0" err="1" smtClean="0">
                <a:solidFill>
                  <a:schemeClr val="tx1"/>
                </a:solidFill>
              </a:rPr>
              <a:t>glans</a:t>
            </a:r>
            <a:r>
              <a:rPr lang="en-US" sz="2400" dirty="0" smtClean="0">
                <a:solidFill>
                  <a:schemeClr val="tx1"/>
                </a:solidFill>
              </a:rPr>
              <a:t>-penis. </a:t>
            </a:r>
          </a:p>
          <a:p>
            <a:r>
              <a:rPr lang="en-US" sz="2400" dirty="0" smtClean="0">
                <a:solidFill>
                  <a:schemeClr val="tx1"/>
                </a:solidFill>
              </a:rPr>
              <a:t>It is clinically similar to conditions such as </a:t>
            </a:r>
            <a:r>
              <a:rPr lang="en-US" sz="2400" dirty="0" err="1" smtClean="0">
                <a:solidFill>
                  <a:schemeClr val="tx1"/>
                </a:solidFill>
              </a:rPr>
              <a:t>candidiasis</a:t>
            </a:r>
            <a:r>
              <a:rPr lang="en-US" sz="2400" dirty="0" smtClean="0">
                <a:solidFill>
                  <a:schemeClr val="tx1"/>
                </a:solidFill>
              </a:rPr>
              <a:t>, tuberculosis, </a:t>
            </a:r>
            <a:r>
              <a:rPr lang="en-US" sz="2400" dirty="0" err="1" smtClean="0">
                <a:solidFill>
                  <a:schemeClr val="tx1"/>
                </a:solidFill>
              </a:rPr>
              <a:t>histoplasmosis</a:t>
            </a:r>
            <a:r>
              <a:rPr lang="en-US" sz="2400" dirty="0" smtClean="0">
                <a:solidFill>
                  <a:schemeClr val="tx1"/>
                </a:solidFill>
              </a:rPr>
              <a:t> and non-specific conditions such as denture irritation.</a:t>
            </a:r>
            <a:endParaRPr lang="en-IN" sz="2400" dirty="0" smtClean="0">
              <a:solidFill>
                <a:schemeClr val="tx1"/>
              </a:solidFill>
            </a:endParaRPr>
          </a:p>
          <a:p>
            <a:pPr marL="0" indent="0">
              <a:buNone/>
            </a:pPr>
            <a:endParaRPr lang="en-IN" sz="2400" u="sng" dirty="0" smtClean="0">
              <a:solidFill>
                <a:schemeClr val="tx1"/>
              </a:solidFill>
              <a:latin typeface="Times New Roman" pitchFamily="18" charset="0"/>
              <a:cs typeface="Times New Roman" pitchFamily="18" charset="0"/>
            </a:endParaRPr>
          </a:p>
          <a:p>
            <a:pPr marL="0" indent="0">
              <a:buNone/>
            </a:pPr>
            <a:r>
              <a:rPr lang="en-IN" sz="2800" u="sng" dirty="0" smtClean="0">
                <a:solidFill>
                  <a:schemeClr val="tx1"/>
                </a:solidFill>
                <a:latin typeface="Times New Roman" pitchFamily="18" charset="0"/>
                <a:cs typeface="Times New Roman" pitchFamily="18" charset="0"/>
              </a:rPr>
              <a:t>WHO </a:t>
            </a:r>
            <a:r>
              <a:rPr lang="en-IN" sz="2800" u="sng" dirty="0">
                <a:solidFill>
                  <a:schemeClr val="tx1"/>
                </a:solidFill>
                <a:latin typeface="Times New Roman" pitchFamily="18" charset="0"/>
                <a:cs typeface="Times New Roman" pitchFamily="18" charset="0"/>
              </a:rPr>
              <a:t>definition </a:t>
            </a:r>
            <a:r>
              <a:rPr lang="en-IN" sz="2800" u="sng" dirty="0" smtClean="0">
                <a:solidFill>
                  <a:schemeClr val="tx1"/>
                </a:solidFill>
                <a:latin typeface="Times New Roman" pitchFamily="18" charset="0"/>
                <a:cs typeface="Times New Roman" pitchFamily="18" charset="0"/>
              </a:rPr>
              <a:t>:-</a:t>
            </a:r>
            <a:endParaRPr lang="en-IN" sz="2800" u="sng" dirty="0">
              <a:solidFill>
                <a:schemeClr val="tx1"/>
              </a:solidFill>
              <a:latin typeface="Times New Roman" pitchFamily="18" charset="0"/>
              <a:cs typeface="Times New Roman" pitchFamily="18" charset="0"/>
            </a:endParaRPr>
          </a:p>
          <a:p>
            <a:r>
              <a:rPr lang="en-IN" sz="2800" dirty="0">
                <a:solidFill>
                  <a:schemeClr val="tx1"/>
                </a:solidFill>
                <a:latin typeface="Times New Roman" pitchFamily="18" charset="0"/>
                <a:cs typeface="Times New Roman" pitchFamily="18" charset="0"/>
              </a:rPr>
              <a:t>A fiery red patch that cannot be characterized </a:t>
            </a:r>
            <a:r>
              <a:rPr lang="en-IN" sz="2800" dirty="0" smtClean="0">
                <a:solidFill>
                  <a:schemeClr val="tx1"/>
                </a:solidFill>
                <a:latin typeface="Times New Roman" pitchFamily="18" charset="0"/>
                <a:cs typeface="Times New Roman" pitchFamily="18" charset="0"/>
              </a:rPr>
              <a:t>clinically or </a:t>
            </a:r>
            <a:r>
              <a:rPr lang="en-IN" sz="2800" dirty="0">
                <a:solidFill>
                  <a:schemeClr val="tx1"/>
                </a:solidFill>
                <a:latin typeface="Times New Roman" pitchFamily="18" charset="0"/>
                <a:cs typeface="Times New Roman" pitchFamily="18" charset="0"/>
              </a:rPr>
              <a:t>pathologically as any other definable </a:t>
            </a:r>
            <a:r>
              <a:rPr lang="en-IN" sz="2800" dirty="0" smtClean="0">
                <a:solidFill>
                  <a:schemeClr val="tx1"/>
                </a:solidFill>
                <a:latin typeface="Times New Roman" pitchFamily="18" charset="0"/>
                <a:cs typeface="Times New Roman" pitchFamily="18" charset="0"/>
              </a:rPr>
              <a:t>disease.</a:t>
            </a:r>
          </a:p>
        </p:txBody>
      </p:sp>
      <p:pic>
        <p:nvPicPr>
          <p:cNvPr id="100353" name="Picture 1"/>
          <p:cNvPicPr>
            <a:picLocks noChangeAspect="1" noChangeArrowheads="1"/>
          </p:cNvPicPr>
          <p:nvPr/>
        </p:nvPicPr>
        <p:blipFill>
          <a:blip r:embed="rId3" cstate="print"/>
          <a:srcRect/>
          <a:stretch>
            <a:fillRect/>
          </a:stretch>
        </p:blipFill>
        <p:spPr bwMode="auto">
          <a:xfrm>
            <a:off x="5076056" y="1700808"/>
            <a:ext cx="4032448" cy="4033242"/>
          </a:xfrm>
          <a:prstGeom prst="rect">
            <a:avLst/>
          </a:prstGeom>
          <a:ln>
            <a:noFill/>
          </a:ln>
          <a:effectLst>
            <a:softEdge rad="112500"/>
          </a:effectLst>
        </p:spPr>
      </p:pic>
    </p:spTree>
    <p:extLst>
      <p:ext uri="{BB962C8B-B14F-4D97-AF65-F5344CB8AC3E}">
        <p14:creationId xmlns:p14="http://schemas.microsoft.com/office/powerpoint/2010/main" xmlns="" val="41587543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definition</a:t>
            </a:r>
            <a:endParaRPr lang="en-IN" dirty="0"/>
          </a:p>
        </p:txBody>
      </p:sp>
      <p:sp>
        <p:nvSpPr>
          <p:cNvPr id="3" name="Content Placeholder 2"/>
          <p:cNvSpPr>
            <a:spLocks noGrp="1"/>
          </p:cNvSpPr>
          <p:nvPr>
            <p:ph idx="1"/>
          </p:nvPr>
        </p:nvSpPr>
        <p:spPr>
          <a:xfrm>
            <a:off x="304800" y="1196752"/>
            <a:ext cx="8515672" cy="4525963"/>
          </a:xfrm>
        </p:spPr>
        <p:txBody>
          <a:bodyPr>
            <a:noAutofit/>
          </a:bodyPr>
          <a:lstStyle/>
          <a:p>
            <a:pPr algn="just"/>
            <a:endParaRPr lang="en-IN" sz="2400" dirty="0" smtClean="0">
              <a:ln w="18415" cmpd="sng">
                <a:no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endParaRPr>
          </a:p>
          <a:p>
            <a:pPr algn="just"/>
            <a:r>
              <a:rPr lang="en-IN" sz="2400" dirty="0" smtClean="0">
                <a:ln w="18415" cmpd="sng">
                  <a:no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A pre</a:t>
            </a:r>
            <a:r>
              <a:rPr lang="en-US" sz="2400" dirty="0" smtClean="0">
                <a:ln w="18415" cmpd="sng">
                  <a:no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malignant </a:t>
            </a:r>
            <a:r>
              <a:rPr lang="en-IN" sz="2400" dirty="0" smtClean="0">
                <a:ln w="18415" cmpd="sng">
                  <a:no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lesion is “A morphologically altered tissue in which oral cancer is more likely to occur than in its apparently normal counterpart” </a:t>
            </a:r>
          </a:p>
          <a:p>
            <a:pPr algn="just">
              <a:buNone/>
            </a:pPr>
            <a:r>
              <a:rPr lang="en-IN" sz="2400" dirty="0" smtClean="0">
                <a:ln w="18415" cmpd="sng">
                  <a:no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-WHO  workshop 1978</a:t>
            </a:r>
          </a:p>
          <a:p>
            <a:pPr algn="just">
              <a:buNone/>
            </a:pPr>
            <a:endParaRPr lang="en-IN" sz="2400" dirty="0" smtClean="0">
              <a:ln w="18415" cmpd="sng">
                <a:no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endParaRPr>
          </a:p>
          <a:p>
            <a:pPr algn="just">
              <a:buNone/>
            </a:pPr>
            <a:endParaRPr lang="en-IN" sz="2400" dirty="0" smtClean="0">
              <a:ln w="18415" cmpd="sng">
                <a:no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endParaRPr>
          </a:p>
          <a:p>
            <a:pPr algn="just"/>
            <a:r>
              <a:rPr lang="en-IN" sz="2400" dirty="0" smtClean="0">
                <a:ln w="18415" cmpd="sng">
                  <a:no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Premalignant condition is ‘a generalized state associated with a significantly increased risk of cancer’.</a:t>
            </a:r>
          </a:p>
          <a:p>
            <a:pPr algn="just">
              <a:buNone/>
            </a:pPr>
            <a:r>
              <a:rPr lang="en-IN" sz="2400" dirty="0" smtClean="0">
                <a:ln w="18415" cmpd="sng">
                  <a:no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-WHO  workshop 1978</a:t>
            </a:r>
          </a:p>
          <a:p>
            <a:pPr algn="just">
              <a:buNone/>
            </a:pPr>
            <a:endParaRPr lang="en-IN" sz="2400" dirty="0" smtClean="0">
              <a:ln w="18415" cmpd="sng">
                <a:no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41784"/>
            <a:ext cx="8229600" cy="1143000"/>
          </a:xfrm>
        </p:spPr>
        <p:txBody>
          <a:bodyPr>
            <a:normAutofit fontScale="90000"/>
          </a:bodyPr>
          <a:lstStyle/>
          <a:p>
            <a:r>
              <a:rPr lang="en-US" u="sng" dirty="0" smtClean="0">
                <a:solidFill>
                  <a:schemeClr val="accent3"/>
                </a:solidFill>
                <a:latin typeface="Times New Roman" pitchFamily="18" charset="0"/>
                <a:cs typeface="Times New Roman" pitchFamily="18" charset="0"/>
              </a:rPr>
              <a:t>Etiology</a:t>
            </a:r>
            <a:br>
              <a:rPr lang="en-US" u="sng" dirty="0" smtClean="0">
                <a:solidFill>
                  <a:schemeClr val="accent3"/>
                </a:solidFill>
                <a:latin typeface="Times New Roman" pitchFamily="18" charset="0"/>
                <a:cs typeface="Times New Roman" pitchFamily="18" charset="0"/>
              </a:rPr>
            </a:br>
            <a:endParaRPr lang="en-IN" dirty="0"/>
          </a:p>
        </p:txBody>
      </p:sp>
      <p:sp>
        <p:nvSpPr>
          <p:cNvPr id="3" name="Content Placeholder 2"/>
          <p:cNvSpPr>
            <a:spLocks noGrp="1"/>
          </p:cNvSpPr>
          <p:nvPr>
            <p:ph idx="1"/>
          </p:nvPr>
        </p:nvSpPr>
        <p:spPr>
          <a:xfrm>
            <a:off x="107504" y="980728"/>
            <a:ext cx="4824536" cy="1440160"/>
          </a:xfrm>
        </p:spPr>
        <p:txBody>
          <a:bodyPr>
            <a:normAutofit fontScale="62500" lnSpcReduction="20000"/>
          </a:bodyPr>
          <a:lstStyle/>
          <a:p>
            <a:pPr marL="514350" indent="-514350">
              <a:lnSpc>
                <a:spcPct val="150000"/>
              </a:lnSpc>
              <a:buFont typeface="+mj-lt"/>
              <a:buAutoNum type="arabicPeriod"/>
            </a:pPr>
            <a:r>
              <a:rPr lang="en-US" dirty="0" smtClean="0">
                <a:solidFill>
                  <a:schemeClr val="accent3"/>
                </a:solidFill>
                <a:latin typeface="Times New Roman" pitchFamily="18" charset="0"/>
                <a:cs typeface="Times New Roman" pitchFamily="18" charset="0"/>
              </a:rPr>
              <a:t>Unknown</a:t>
            </a:r>
          </a:p>
          <a:p>
            <a:pPr marL="514350" indent="-514350" algn="just">
              <a:lnSpc>
                <a:spcPct val="150000"/>
              </a:lnSpc>
              <a:buFont typeface="+mj-lt"/>
              <a:buAutoNum type="arabicPeriod"/>
            </a:pPr>
            <a:r>
              <a:rPr lang="en-US" dirty="0" smtClean="0">
                <a:solidFill>
                  <a:schemeClr val="accent3"/>
                </a:solidFill>
                <a:latin typeface="Times New Roman" pitchFamily="18" charset="0"/>
                <a:cs typeface="Times New Roman" pitchFamily="18" charset="0"/>
              </a:rPr>
              <a:t>Contributing factors include tobacco use, alcohol consumption.</a:t>
            </a:r>
          </a:p>
          <a:p>
            <a:endParaRPr lang="en-IN" dirty="0"/>
          </a:p>
        </p:txBody>
      </p:sp>
      <p:sp>
        <p:nvSpPr>
          <p:cNvPr id="4" name="عنصر نائب للمحتوى 2"/>
          <p:cNvSpPr txBox="1">
            <a:spLocks/>
          </p:cNvSpPr>
          <p:nvPr/>
        </p:nvSpPr>
        <p:spPr>
          <a:xfrm>
            <a:off x="107504" y="2204864"/>
            <a:ext cx="5832648" cy="1368152"/>
          </a:xfrm>
          <a:prstGeom prst="rect">
            <a:avLst/>
          </a:prstGeom>
        </p:spPr>
        <p:txBody>
          <a:bodyPr vert="horz">
            <a:normAutofit fontScale="62500" lnSpcReduction="20000"/>
          </a:bodyPr>
          <a:lstStyle/>
          <a:p>
            <a:pPr marL="342900" marR="0" lvl="0" indent="-342900" algn="just" defTabSz="914400" rtl="0" eaLnBrk="1" fontAlgn="auto" latinLnBrk="0" hangingPunct="1">
              <a:lnSpc>
                <a:spcPct val="150000"/>
              </a:lnSpc>
              <a:spcBef>
                <a:spcPct val="20000"/>
              </a:spcBef>
              <a:spcAft>
                <a:spcPts val="0"/>
              </a:spcAft>
              <a:buClr>
                <a:schemeClr val="accent1"/>
              </a:buClr>
              <a:buSzPct val="70000"/>
              <a:buFont typeface="Wingdings" pitchFamily="2" charset="2"/>
              <a:buNone/>
              <a:tabLst/>
              <a:defRPr/>
            </a:pPr>
            <a:r>
              <a:rPr kumimoji="0" lang="en-US" sz="2800" b="1" i="0" u="sng"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Incidence -</a:t>
            </a:r>
          </a:p>
          <a:p>
            <a:pPr marL="342900" marR="0" lvl="0" indent="-342900" algn="just" defTabSz="914400" rtl="0" eaLnBrk="1" fontAlgn="auto" latinLnBrk="0" hangingPunct="1">
              <a:lnSpc>
                <a:spcPct val="150000"/>
              </a:lnSpc>
              <a:spcBef>
                <a:spcPct val="20000"/>
              </a:spcBef>
              <a:spcAft>
                <a:spcPts val="0"/>
              </a:spcAft>
              <a:buClr>
                <a:schemeClr val="accent1"/>
              </a:buClr>
              <a:buSzPct val="70000"/>
              <a:buFont typeface="Wingdings" pitchFamily="2" charset="2"/>
              <a:buNone/>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It is more common in males and occurs more frequently</a:t>
            </a:r>
          </a:p>
          <a:p>
            <a:pPr marL="342900" marR="0" lvl="0" indent="-342900" algn="just" defTabSz="914400" rtl="0" eaLnBrk="1" fontAlgn="auto" latinLnBrk="0" hangingPunct="1">
              <a:lnSpc>
                <a:spcPct val="150000"/>
              </a:lnSpc>
              <a:spcBef>
                <a:spcPct val="20000"/>
              </a:spcBef>
              <a:spcAft>
                <a:spcPts val="0"/>
              </a:spcAft>
              <a:buClr>
                <a:schemeClr val="accent1"/>
              </a:buClr>
              <a:buSzPct val="70000"/>
              <a:buFont typeface="Wingdings" pitchFamily="2" charset="2"/>
              <a:buNone/>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in the 6th and 7th decade of life. </a:t>
            </a:r>
            <a:endParaRPr kumimoji="0" lang="en-US" sz="2800" b="1" i="0" u="sng"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sp>
        <p:nvSpPr>
          <p:cNvPr id="5" name="Content Placeholder 2"/>
          <p:cNvSpPr txBox="1">
            <a:spLocks/>
          </p:cNvSpPr>
          <p:nvPr/>
        </p:nvSpPr>
        <p:spPr>
          <a:xfrm>
            <a:off x="35496" y="3573016"/>
            <a:ext cx="3888432" cy="3240359"/>
          </a:xfrm>
          <a:prstGeom prst="rect">
            <a:avLst/>
          </a:prstGeom>
        </p:spPr>
        <p:txBody>
          <a:bodyPr vert="horz">
            <a:normAutofit fontScale="85000" lnSpcReduction="20000"/>
          </a:bodyPr>
          <a:lstStyle/>
          <a:p>
            <a:pPr marL="342900" marR="0" lvl="0" indent="-342900" algn="just" defTabSz="914400" rtl="0" eaLnBrk="1" fontAlgn="auto" latinLnBrk="0" hangingPunct="1">
              <a:lnSpc>
                <a:spcPct val="150000"/>
              </a:lnSpc>
              <a:spcBef>
                <a:spcPct val="20000"/>
              </a:spcBef>
              <a:spcAft>
                <a:spcPts val="0"/>
              </a:spcAft>
              <a:buClr>
                <a:schemeClr val="accent1"/>
              </a:buClr>
              <a:buSzPct val="70000"/>
              <a:buFont typeface="Wingdings" pitchFamily="2" charset="2"/>
              <a:buNone/>
              <a:tabLst/>
              <a:defRPr/>
            </a:pPr>
            <a:r>
              <a:rPr kumimoji="0" lang="en-US" sz="2000" b="1" i="0" u="sng"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CLINICAL FEATURE</a:t>
            </a:r>
          </a:p>
          <a:p>
            <a:pPr marL="342900" marR="0" lvl="0" indent="-342900" algn="just" defTabSz="914400" rtl="0" eaLnBrk="1" fontAlgn="auto" latinLnBrk="0" hangingPunct="1">
              <a:lnSpc>
                <a:spcPct val="150000"/>
              </a:lnSpc>
              <a:spcBef>
                <a:spcPct val="20000"/>
              </a:spcBef>
              <a:spcAft>
                <a:spcPts val="0"/>
              </a:spcAft>
              <a:buClr>
                <a:schemeClr val="accent1"/>
              </a:buClr>
              <a:buSzPct val="70000"/>
              <a:buFont typeface="Wingdings" pitchFamily="2" charset="2"/>
              <a:buNone/>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Red, often velvety, well-defined patches.</a:t>
            </a:r>
          </a:p>
          <a:p>
            <a:pPr marL="342900" marR="0" lvl="0" indent="-342900" algn="just" defTabSz="914400" rtl="0" eaLnBrk="1" fontAlgn="auto" latinLnBrk="0" hangingPunct="1">
              <a:lnSpc>
                <a:spcPct val="150000"/>
              </a:lnSpc>
              <a:spcBef>
                <a:spcPct val="20000"/>
              </a:spcBef>
              <a:spcAft>
                <a:spcPts val="0"/>
              </a:spcAft>
              <a:buClr>
                <a:schemeClr val="accent1"/>
              </a:buClr>
              <a:buSzPct val="70000"/>
              <a:buFont typeface="Wingdings 2"/>
              <a:buNone/>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Most commonly present on </a:t>
            </a:r>
          </a:p>
          <a:p>
            <a:pPr marL="342900" marR="0" lvl="0" indent="-342900" algn="just" defTabSz="914400" rtl="0" eaLnBrk="1" fontAlgn="auto" latinLnBrk="0" hangingPunct="1">
              <a:lnSpc>
                <a:spcPct val="150000"/>
              </a:lnSpc>
              <a:spcBef>
                <a:spcPct val="20000"/>
              </a:spcBef>
              <a:spcAft>
                <a:spcPts val="0"/>
              </a:spcAft>
              <a:buClr>
                <a:schemeClr val="accent1"/>
              </a:buClr>
              <a:buSzPct val="70000"/>
              <a:buFont typeface="Wingdings 2"/>
              <a:buNone/>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floor of mouth, </a:t>
            </a:r>
            <a:r>
              <a:rPr kumimoji="0" lang="en-US" sz="2400" b="0"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retromolar</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p>
          <a:p>
            <a:pPr marL="342900" marR="0" lvl="0" indent="-342900" algn="just" defTabSz="914400" rtl="0" eaLnBrk="1" fontAlgn="auto" latinLnBrk="0" hangingPunct="1">
              <a:lnSpc>
                <a:spcPct val="150000"/>
              </a:lnSpc>
              <a:spcBef>
                <a:spcPct val="20000"/>
              </a:spcBef>
              <a:spcAft>
                <a:spcPts val="0"/>
              </a:spcAft>
              <a:buClr>
                <a:schemeClr val="accent1"/>
              </a:buClr>
              <a:buSzPct val="70000"/>
              <a:buFont typeface="Wingdings 2"/>
              <a:buNone/>
              <a:tabLst/>
              <a:defRPr/>
            </a:pPr>
            <a:r>
              <a:rPr kumimoji="0" lang="en-US" sz="2400" b="0"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trigone</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area, lateral tongue.</a:t>
            </a:r>
          </a:p>
          <a:p>
            <a:pPr marL="342900" marR="0" lvl="0" indent="-342900" algn="just" defTabSz="914400" rtl="0" eaLnBrk="1" fontAlgn="auto" latinLnBrk="0" hangingPunct="1">
              <a:lnSpc>
                <a:spcPct val="150000"/>
              </a:lnSpc>
              <a:spcBef>
                <a:spcPct val="20000"/>
              </a:spcBef>
              <a:spcAft>
                <a:spcPts val="0"/>
              </a:spcAft>
              <a:buClr>
                <a:schemeClr val="accent1"/>
              </a:buClr>
              <a:buSzPct val="70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Usually asymptomatic.</a:t>
            </a:r>
          </a:p>
          <a:p>
            <a:pPr marL="342900" marR="0" lvl="0" indent="-342900" algn="just" defTabSz="914400" rtl="0" eaLnBrk="1" fontAlgn="auto" latinLnBrk="0" hangingPunct="1">
              <a:lnSpc>
                <a:spcPct val="150000"/>
              </a:lnSpc>
              <a:spcBef>
                <a:spcPct val="20000"/>
              </a:spcBef>
              <a:spcAft>
                <a:spcPts val="0"/>
              </a:spcAft>
              <a:buClr>
                <a:schemeClr val="accent1"/>
              </a:buClr>
              <a:buSzPct val="70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May be smooth to nodular.</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IN" sz="3200" b="0" i="0" u="none" strike="noStrike" kern="1200" cap="none" spc="0" normalizeH="0" baseline="0" noProof="0" dirty="0">
              <a:ln>
                <a:noFill/>
              </a:ln>
              <a:solidFill>
                <a:schemeClr val="tx2"/>
              </a:solidFill>
              <a:effectLst/>
              <a:uLnTx/>
              <a:uFillTx/>
              <a:latin typeface="+mn-lt"/>
              <a:ea typeface="+mn-ea"/>
              <a:cs typeface="+mn-cs"/>
            </a:endParaRPr>
          </a:p>
        </p:txBody>
      </p:sp>
      <p:pic>
        <p:nvPicPr>
          <p:cNvPr id="6" name="Picture 5"/>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rightnessContrast bright="20000" contrast="40000"/>
                    </a14:imgEffect>
                  </a14:imgLayer>
                </a14:imgProps>
              </a:ext>
            </a:extLst>
          </a:blip>
          <a:srcRect/>
          <a:stretch>
            <a:fillRect/>
          </a:stretch>
        </p:blipFill>
        <p:spPr bwMode="auto">
          <a:xfrm>
            <a:off x="4716016" y="3212976"/>
            <a:ext cx="4283968" cy="3528392"/>
          </a:xfrm>
          <a:prstGeom prst="rect">
            <a:avLst/>
          </a:prstGeom>
          <a:noFill/>
          <a:ln w="38100" cap="sq">
            <a:solidFill>
              <a:srgbClr val="000000"/>
            </a:solidFill>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 y="1412776"/>
            <a:ext cx="9144000" cy="3960440"/>
          </a:xfrm>
        </p:spPr>
        <p:txBody>
          <a:bodyPr>
            <a:normAutofit fontScale="77500" lnSpcReduction="20000"/>
          </a:bodyPr>
          <a:lstStyle/>
          <a:p>
            <a:pPr>
              <a:lnSpc>
                <a:spcPct val="150000"/>
              </a:lnSpc>
              <a:buNone/>
            </a:pPr>
            <a:endParaRPr lang="en-US" sz="2600" dirty="0" smtClean="0">
              <a:solidFill>
                <a:schemeClr val="tx1"/>
              </a:solidFill>
            </a:endParaRPr>
          </a:p>
          <a:p>
            <a:pPr>
              <a:lnSpc>
                <a:spcPct val="150000"/>
              </a:lnSpc>
            </a:pPr>
            <a:r>
              <a:rPr lang="en-US" sz="2600" b="1" u="sng" dirty="0" smtClean="0">
                <a:solidFill>
                  <a:schemeClr val="tx1"/>
                </a:solidFill>
                <a:effectLst>
                  <a:outerShdw blurRad="38100" dist="38100" dir="2700000" algn="tl">
                    <a:srgbClr val="000000">
                      <a:alpha val="43137"/>
                    </a:srgbClr>
                  </a:outerShdw>
                </a:effectLst>
              </a:rPr>
              <a:t>Homogenous</a:t>
            </a:r>
            <a:r>
              <a:rPr lang="en-US" sz="2600" dirty="0" smtClean="0">
                <a:solidFill>
                  <a:schemeClr val="tx1"/>
                </a:solidFill>
              </a:rPr>
              <a:t> form which appears as a bright red, soft velvety lesion with straight or scalloped well demarcated margins, often quite extensive in size, commonly found on the buccal mucosa and sometimes on the soft palate, more rarely on the tongue and floor of the mouth.</a:t>
            </a:r>
          </a:p>
          <a:p>
            <a:pPr>
              <a:lnSpc>
                <a:spcPct val="150000"/>
              </a:lnSpc>
              <a:buNone/>
            </a:pPr>
            <a:endParaRPr lang="en-IN" sz="2600" dirty="0" smtClean="0">
              <a:solidFill>
                <a:schemeClr val="tx1"/>
              </a:solidFill>
            </a:endParaRPr>
          </a:p>
          <a:p>
            <a:pPr>
              <a:lnSpc>
                <a:spcPct val="150000"/>
              </a:lnSpc>
            </a:pPr>
            <a:r>
              <a:rPr lang="en-US" sz="2600" b="1" u="sng" dirty="0" smtClean="0">
                <a:solidFill>
                  <a:schemeClr val="tx1"/>
                </a:solidFill>
                <a:effectLst>
                  <a:outerShdw blurRad="38100" dist="38100" dir="2700000" algn="tl">
                    <a:srgbClr val="000000">
                      <a:alpha val="43137"/>
                    </a:srgbClr>
                  </a:outerShdw>
                </a:effectLst>
              </a:rPr>
              <a:t>Speckled </a:t>
            </a:r>
            <a:r>
              <a:rPr lang="en-US" sz="2600" b="1" u="sng" dirty="0" err="1" smtClean="0">
                <a:solidFill>
                  <a:schemeClr val="tx1"/>
                </a:solidFill>
                <a:effectLst>
                  <a:outerShdw blurRad="38100" dist="38100" dir="2700000" algn="tl">
                    <a:srgbClr val="000000">
                      <a:alpha val="43137"/>
                    </a:srgbClr>
                  </a:outerShdw>
                </a:effectLst>
              </a:rPr>
              <a:t>leukoplakia</a:t>
            </a:r>
            <a:r>
              <a:rPr lang="en-US" sz="2600" b="1" u="sng" dirty="0" smtClean="0">
                <a:solidFill>
                  <a:schemeClr val="tx1"/>
                </a:solidFill>
                <a:effectLst>
                  <a:outerShdw blurRad="38100" dist="38100" dir="2700000" algn="tl">
                    <a:srgbClr val="000000">
                      <a:alpha val="43137"/>
                    </a:srgbClr>
                  </a:outerShdw>
                </a:effectLst>
              </a:rPr>
              <a:t> / </a:t>
            </a:r>
            <a:r>
              <a:rPr lang="en-US" sz="2600" b="1" u="sng" dirty="0" err="1" smtClean="0">
                <a:solidFill>
                  <a:schemeClr val="tx1"/>
                </a:solidFill>
                <a:effectLst>
                  <a:outerShdw blurRad="38100" dist="38100" dir="2700000" algn="tl">
                    <a:srgbClr val="000000">
                      <a:alpha val="43137"/>
                    </a:srgbClr>
                  </a:outerShdw>
                </a:effectLst>
              </a:rPr>
              <a:t>erythroplakia</a:t>
            </a:r>
            <a:r>
              <a:rPr lang="en-US" sz="2600" b="1" u="sng" dirty="0" smtClean="0">
                <a:solidFill>
                  <a:schemeClr val="tx1"/>
                </a:solidFill>
                <a:effectLst>
                  <a:outerShdw blurRad="38100" dist="38100" dir="2700000" algn="tl">
                    <a:srgbClr val="000000">
                      <a:alpha val="43137"/>
                    </a:srgbClr>
                  </a:outerShdw>
                </a:effectLst>
              </a:rPr>
              <a:t> </a:t>
            </a:r>
            <a:r>
              <a:rPr lang="en-US" sz="2600" dirty="0" smtClean="0">
                <a:solidFill>
                  <a:schemeClr val="tx1"/>
                </a:solidFill>
              </a:rPr>
              <a:t>which is soft, red lesions that are slightly elevated with an irregular outline and a granular or fine nodular surface speckled with tiny white plaques.</a:t>
            </a:r>
            <a:endParaRPr lang="en-IN" sz="2600" dirty="0" smtClean="0">
              <a:solidFill>
                <a:schemeClr val="tx1"/>
              </a:solidFill>
            </a:endParaRPr>
          </a:p>
          <a:p>
            <a:endParaRPr lang="en-IN" sz="2000" dirty="0">
              <a:solidFill>
                <a:schemeClr val="tx1"/>
              </a:solidFill>
            </a:endParaRPr>
          </a:p>
        </p:txBody>
      </p:sp>
      <p:pic>
        <p:nvPicPr>
          <p:cNvPr id="77826" name="Picture 2"/>
          <p:cNvPicPr>
            <a:picLocks noChangeAspect="1" noChangeArrowheads="1"/>
          </p:cNvPicPr>
          <p:nvPr/>
        </p:nvPicPr>
        <p:blipFill>
          <a:blip r:embed="rId2" cstate="print"/>
          <a:srcRect/>
          <a:stretch>
            <a:fillRect/>
          </a:stretch>
        </p:blipFill>
        <p:spPr bwMode="auto">
          <a:xfrm>
            <a:off x="5220072" y="1"/>
            <a:ext cx="3923928" cy="1916831"/>
          </a:xfrm>
          <a:prstGeom prst="rect">
            <a:avLst/>
          </a:prstGeom>
          <a:ln>
            <a:noFill/>
          </a:ln>
          <a:effectLst>
            <a:softEdge rad="112500"/>
          </a:effectLst>
        </p:spPr>
      </p:pic>
      <p:pic>
        <p:nvPicPr>
          <p:cNvPr id="77827" name="Picture 3"/>
          <p:cNvPicPr>
            <a:picLocks noChangeAspect="1" noChangeArrowheads="1"/>
          </p:cNvPicPr>
          <p:nvPr/>
        </p:nvPicPr>
        <p:blipFill>
          <a:blip r:embed="rId3" cstate="print"/>
          <a:srcRect/>
          <a:stretch>
            <a:fillRect/>
          </a:stretch>
        </p:blipFill>
        <p:spPr bwMode="auto">
          <a:xfrm>
            <a:off x="5219501" y="4725144"/>
            <a:ext cx="3924499" cy="213285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عنصر نائب للمحتوى 2"/>
          <p:cNvSpPr>
            <a:spLocks noGrp="1"/>
          </p:cNvSpPr>
          <p:nvPr>
            <p:ph idx="1"/>
          </p:nvPr>
        </p:nvSpPr>
        <p:spPr>
          <a:xfrm>
            <a:off x="510630" y="1124744"/>
            <a:ext cx="8453858" cy="5400600"/>
          </a:xfrm>
        </p:spPr>
        <p:txBody>
          <a:bodyPr>
            <a:normAutofit fontScale="92500" lnSpcReduction="10000"/>
          </a:bodyPr>
          <a:lstStyle/>
          <a:p>
            <a:pPr>
              <a:buFont typeface="Wingdings" pitchFamily="2" charset="2"/>
              <a:buNone/>
            </a:pPr>
            <a:r>
              <a:rPr lang="en-US" sz="2800" b="1" u="sng" dirty="0" smtClean="0">
                <a:solidFill>
                  <a:schemeClr val="tx1"/>
                </a:solidFill>
                <a:latin typeface="Times New Roman" pitchFamily="18" charset="0"/>
                <a:cs typeface="Times New Roman" pitchFamily="18" charset="0"/>
              </a:rPr>
              <a:t>Diagnosis-</a:t>
            </a:r>
          </a:p>
          <a:p>
            <a:r>
              <a:rPr lang="en-US" sz="2800" dirty="0" smtClean="0">
                <a:solidFill>
                  <a:schemeClr val="tx1"/>
                </a:solidFill>
                <a:latin typeface="Times New Roman" pitchFamily="18" charset="0"/>
                <a:cs typeface="Times New Roman" pitchFamily="18" charset="0"/>
              </a:rPr>
              <a:t> Appearance; History of tobacco/alcohol use.</a:t>
            </a:r>
          </a:p>
          <a:p>
            <a:r>
              <a:rPr lang="en-US" sz="2800" dirty="0" smtClean="0">
                <a:solidFill>
                  <a:schemeClr val="tx1"/>
                </a:solidFill>
                <a:latin typeface="Times New Roman" pitchFamily="18" charset="0"/>
                <a:cs typeface="Times New Roman" pitchFamily="18" charset="0"/>
              </a:rPr>
              <a:t> Biopsy results.</a:t>
            </a:r>
          </a:p>
          <a:p>
            <a:pPr>
              <a:buNone/>
            </a:pPr>
            <a:endParaRPr lang="en-US" sz="2800" dirty="0" smtClean="0">
              <a:solidFill>
                <a:schemeClr val="tx1"/>
              </a:solidFill>
              <a:latin typeface="Times New Roman" pitchFamily="18" charset="0"/>
              <a:cs typeface="Times New Roman" pitchFamily="18" charset="0"/>
            </a:endParaRPr>
          </a:p>
          <a:p>
            <a:pPr>
              <a:buFont typeface="Wingdings" pitchFamily="2" charset="2"/>
              <a:buNone/>
            </a:pPr>
            <a:r>
              <a:rPr lang="en-US" sz="2800" b="1" u="sng" dirty="0" smtClean="0">
                <a:solidFill>
                  <a:schemeClr val="tx1"/>
                </a:solidFill>
                <a:latin typeface="Times New Roman" pitchFamily="18" charset="0"/>
                <a:cs typeface="Times New Roman" pitchFamily="18" charset="0"/>
              </a:rPr>
              <a:t>Differential Diagnosis-</a:t>
            </a:r>
          </a:p>
          <a:p>
            <a:r>
              <a:rPr lang="en-US" sz="2800" dirty="0" smtClean="0">
                <a:solidFill>
                  <a:schemeClr val="tx1"/>
                </a:solidFill>
                <a:latin typeface="Times New Roman" pitchFamily="18" charset="0"/>
                <a:cs typeface="Times New Roman" pitchFamily="18" charset="0"/>
              </a:rPr>
              <a:t> Erythematous (atrophic) candidiasis</a:t>
            </a:r>
          </a:p>
          <a:p>
            <a:r>
              <a:rPr lang="en-US" sz="2800" dirty="0" smtClean="0">
                <a:solidFill>
                  <a:schemeClr val="tx1"/>
                </a:solidFill>
                <a:latin typeface="Times New Roman" pitchFamily="18" charset="0"/>
                <a:cs typeface="Times New Roman" pitchFamily="18" charset="0"/>
              </a:rPr>
              <a:t> Kaposi’s sarcoma</a:t>
            </a:r>
          </a:p>
          <a:p>
            <a:r>
              <a:rPr lang="en-US" sz="2800" dirty="0" smtClean="0">
                <a:solidFill>
                  <a:schemeClr val="tx1"/>
                </a:solidFill>
                <a:latin typeface="Times New Roman" pitchFamily="18" charset="0"/>
                <a:cs typeface="Times New Roman" pitchFamily="18" charset="0"/>
              </a:rPr>
              <a:t> Ecchymosis</a:t>
            </a:r>
          </a:p>
          <a:p>
            <a:r>
              <a:rPr lang="en-US" sz="2800" dirty="0" smtClean="0">
                <a:solidFill>
                  <a:schemeClr val="tx1"/>
                </a:solidFill>
                <a:latin typeface="Times New Roman" pitchFamily="18" charset="0"/>
                <a:cs typeface="Times New Roman" pitchFamily="18" charset="0"/>
              </a:rPr>
              <a:t> Contact stomatitis</a:t>
            </a:r>
          </a:p>
          <a:p>
            <a:r>
              <a:rPr lang="en-US" sz="2800" dirty="0" smtClean="0">
                <a:solidFill>
                  <a:schemeClr val="tx1"/>
                </a:solidFill>
                <a:latin typeface="Times New Roman" pitchFamily="18" charset="0"/>
                <a:cs typeface="Times New Roman" pitchFamily="18" charset="0"/>
              </a:rPr>
              <a:t> Vascular malformation</a:t>
            </a:r>
          </a:p>
          <a:p>
            <a:r>
              <a:rPr lang="en-US" sz="2800" dirty="0" smtClean="0">
                <a:solidFill>
                  <a:schemeClr val="tx1"/>
                </a:solidFill>
                <a:latin typeface="Times New Roman" pitchFamily="18" charset="0"/>
                <a:cs typeface="Times New Roman" pitchFamily="18" charset="0"/>
              </a:rPr>
              <a:t> Squamous cell carcinoma</a:t>
            </a:r>
          </a:p>
          <a:p>
            <a:r>
              <a:rPr lang="en-US" sz="2800" dirty="0" smtClean="0">
                <a:solidFill>
                  <a:schemeClr val="tx1"/>
                </a:solidFill>
                <a:latin typeface="Times New Roman" pitchFamily="18" charset="0"/>
                <a:cs typeface="Times New Roman" pitchFamily="18" charset="0"/>
              </a:rPr>
              <a:t> Geographic tongue/ erythema </a:t>
            </a:r>
            <a:r>
              <a:rPr lang="en-US" sz="2800" dirty="0" err="1" smtClean="0">
                <a:solidFill>
                  <a:schemeClr val="tx1"/>
                </a:solidFill>
                <a:latin typeface="Times New Roman" pitchFamily="18" charset="0"/>
                <a:cs typeface="Times New Roman" pitchFamily="18" charset="0"/>
              </a:rPr>
              <a:t>migrans</a:t>
            </a:r>
            <a:endParaRPr lang="en-US" sz="2800" dirty="0" smtClean="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5261286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عنصر نائب للمحتوى 2"/>
          <p:cNvSpPr>
            <a:spLocks noGrp="1"/>
          </p:cNvSpPr>
          <p:nvPr>
            <p:ph idx="1"/>
          </p:nvPr>
        </p:nvSpPr>
        <p:spPr>
          <a:xfrm>
            <a:off x="6788" y="1124744"/>
            <a:ext cx="9137211" cy="4896544"/>
          </a:xfrm>
        </p:spPr>
        <p:txBody>
          <a:bodyPr/>
          <a:lstStyle/>
          <a:p>
            <a:pPr>
              <a:lnSpc>
                <a:spcPct val="200000"/>
              </a:lnSpc>
              <a:buFont typeface="Wingdings" pitchFamily="2" charset="2"/>
              <a:buNone/>
            </a:pPr>
            <a:r>
              <a:rPr lang="en-US" sz="2800" b="1" u="sng" dirty="0" smtClean="0">
                <a:solidFill>
                  <a:schemeClr val="tx1"/>
                </a:solidFill>
                <a:latin typeface="Times New Roman" pitchFamily="18" charset="0"/>
                <a:cs typeface="Times New Roman" pitchFamily="18" charset="0"/>
              </a:rPr>
              <a:t>Treatment-</a:t>
            </a:r>
          </a:p>
          <a:p>
            <a:pPr algn="just">
              <a:lnSpc>
                <a:spcPct val="200000"/>
              </a:lnSpc>
            </a:pPr>
            <a:r>
              <a:rPr lang="en-US" sz="2800" dirty="0" smtClean="0">
                <a:solidFill>
                  <a:schemeClr val="tx1"/>
                </a:solidFill>
                <a:latin typeface="Times New Roman" pitchFamily="18" charset="0"/>
                <a:cs typeface="Times New Roman" pitchFamily="18" charset="0"/>
              </a:rPr>
              <a:t>The treatment is same as that for invasive carcinoma or carcinoma-in-situ like surgery, radiation and </a:t>
            </a:r>
            <a:r>
              <a:rPr lang="en-US" sz="2800" dirty="0" err="1" smtClean="0">
                <a:solidFill>
                  <a:schemeClr val="tx1"/>
                </a:solidFill>
                <a:latin typeface="Times New Roman" pitchFamily="18" charset="0"/>
                <a:cs typeface="Times New Roman" pitchFamily="18" charset="0"/>
              </a:rPr>
              <a:t>cauterisation</a:t>
            </a:r>
            <a:r>
              <a:rPr lang="en-US" sz="2800" dirty="0" smtClean="0">
                <a:solidFill>
                  <a:schemeClr val="tx1"/>
                </a:solidFill>
                <a:latin typeface="Times New Roman" pitchFamily="18" charset="0"/>
                <a:cs typeface="Times New Roman" pitchFamily="18" charset="0"/>
              </a:rPr>
              <a:t>.  </a:t>
            </a:r>
          </a:p>
          <a:p>
            <a:pPr algn="just">
              <a:lnSpc>
                <a:spcPct val="200000"/>
              </a:lnSpc>
            </a:pPr>
            <a:r>
              <a:rPr lang="en-US" sz="2800" dirty="0" smtClean="0">
                <a:solidFill>
                  <a:schemeClr val="tx1"/>
                </a:solidFill>
                <a:latin typeface="Times New Roman" pitchFamily="18" charset="0"/>
                <a:cs typeface="Times New Roman" pitchFamily="18" charset="0"/>
              </a:rPr>
              <a:t>Surgical excision if proven dysplastic/ malignant.</a:t>
            </a:r>
          </a:p>
        </p:txBody>
      </p:sp>
    </p:spTree>
    <p:extLst>
      <p:ext uri="{BB962C8B-B14F-4D97-AF65-F5344CB8AC3E}">
        <p14:creationId xmlns:p14="http://schemas.microsoft.com/office/powerpoint/2010/main" xmlns="" val="5644316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598" y="0"/>
            <a:ext cx="9165597" cy="1143000"/>
          </a:xfrm>
        </p:spPr>
        <p:txBody>
          <a:bodyPr>
            <a:normAutofit fontScale="90000"/>
          </a:bodyPr>
          <a:lstStyle/>
          <a:p>
            <a:pPr eaLnBrk="1" hangingPunct="1">
              <a:defRPr/>
            </a:pPr>
            <a:r>
              <a:rPr lang="en-US" sz="5300" dirty="0" smtClean="0">
                <a:solidFill>
                  <a:schemeClr val="accent3"/>
                </a:solidFill>
                <a:latin typeface="Algerian" pitchFamily="82" charset="0"/>
                <a:cs typeface="Aharoni" pitchFamily="2" charset="-79"/>
              </a:rPr>
              <a:t>Candidiasis</a:t>
            </a:r>
            <a:r>
              <a:rPr lang="en-US" dirty="0" smtClean="0">
                <a:solidFill>
                  <a:schemeClr val="accent3"/>
                </a:solidFill>
                <a:latin typeface="Algerian" pitchFamily="82" charset="0"/>
              </a:rPr>
              <a:t/>
            </a:r>
            <a:br>
              <a:rPr lang="en-US" dirty="0" smtClean="0">
                <a:solidFill>
                  <a:schemeClr val="accent3"/>
                </a:solidFill>
                <a:latin typeface="Algerian" pitchFamily="82" charset="0"/>
              </a:rPr>
            </a:br>
            <a:endParaRPr lang="en-US" dirty="0">
              <a:solidFill>
                <a:schemeClr val="accent3"/>
              </a:solidFill>
              <a:latin typeface="Algerian" pitchFamily="82" charset="0"/>
            </a:endParaRPr>
          </a:p>
        </p:txBody>
      </p:sp>
      <p:sp>
        <p:nvSpPr>
          <p:cNvPr id="59395" name="عنصر نائب للمحتوى 2"/>
          <p:cNvSpPr>
            <a:spLocks noGrp="1"/>
          </p:cNvSpPr>
          <p:nvPr>
            <p:ph idx="1"/>
          </p:nvPr>
        </p:nvSpPr>
        <p:spPr>
          <a:xfrm>
            <a:off x="0" y="980728"/>
            <a:ext cx="9144000" cy="2592288"/>
          </a:xfrm>
        </p:spPr>
        <p:txBody>
          <a:bodyPr>
            <a:normAutofit fontScale="85000" lnSpcReduction="10000"/>
          </a:bodyPr>
          <a:lstStyle/>
          <a:p>
            <a:pPr eaLnBrk="1" hangingPunct="1">
              <a:lnSpc>
                <a:spcPct val="200000"/>
              </a:lnSpc>
              <a:buFont typeface="Wingdings" pitchFamily="2" charset="2"/>
              <a:buNone/>
            </a:pPr>
            <a:r>
              <a:rPr lang="en-US" b="1" dirty="0" smtClean="0">
                <a:solidFill>
                  <a:schemeClr val="tx1"/>
                </a:solidFill>
                <a:latin typeface="Times New Roman" pitchFamily="18" charset="0"/>
                <a:cs typeface="Times New Roman" pitchFamily="18" charset="0"/>
              </a:rPr>
              <a:t>Etiology</a:t>
            </a:r>
          </a:p>
          <a:p>
            <a:pPr algn="just" eaLnBrk="1" hangingPunct="1">
              <a:lnSpc>
                <a:spcPct val="200000"/>
              </a:lnSpc>
            </a:pPr>
            <a:r>
              <a:rPr lang="en-US" sz="2000" dirty="0" smtClean="0">
                <a:solidFill>
                  <a:schemeClr val="tx1"/>
                </a:solidFill>
                <a:latin typeface="Times New Roman" pitchFamily="18" charset="0"/>
                <a:cs typeface="Times New Roman" pitchFamily="18" charset="0"/>
              </a:rPr>
              <a:t> Infection with a fungal organism of the </a:t>
            </a:r>
            <a:r>
              <a:rPr lang="en-US" sz="2000" i="1" dirty="0" smtClean="0">
                <a:solidFill>
                  <a:schemeClr val="tx1"/>
                </a:solidFill>
                <a:latin typeface="Times New Roman" pitchFamily="18" charset="0"/>
                <a:cs typeface="Times New Roman" pitchFamily="18" charset="0"/>
              </a:rPr>
              <a:t>Candida species, usually Candida </a:t>
            </a:r>
            <a:r>
              <a:rPr lang="en-US" sz="2000" i="1" dirty="0" err="1" smtClean="0">
                <a:solidFill>
                  <a:schemeClr val="tx1"/>
                </a:solidFill>
                <a:latin typeface="Times New Roman" pitchFamily="18" charset="0"/>
                <a:cs typeface="Times New Roman" pitchFamily="18" charset="0"/>
              </a:rPr>
              <a:t>albicans</a:t>
            </a:r>
            <a:r>
              <a:rPr lang="en-US" sz="2000" i="1" dirty="0" smtClean="0">
                <a:solidFill>
                  <a:schemeClr val="tx1"/>
                </a:solidFill>
                <a:latin typeface="Times New Roman" pitchFamily="18" charset="0"/>
                <a:cs typeface="Times New Roman" pitchFamily="18" charset="0"/>
              </a:rPr>
              <a:t>.</a:t>
            </a:r>
          </a:p>
          <a:p>
            <a:pPr algn="just" eaLnBrk="1" hangingPunct="1">
              <a:lnSpc>
                <a:spcPct val="200000"/>
              </a:lnSpc>
            </a:pPr>
            <a:r>
              <a:rPr lang="en-US" sz="2000" dirty="0" smtClean="0">
                <a:solidFill>
                  <a:schemeClr val="tx1"/>
                </a:solidFill>
                <a:latin typeface="Times New Roman" pitchFamily="18" charset="0"/>
                <a:cs typeface="Times New Roman" pitchFamily="18" charset="0"/>
              </a:rPr>
              <a:t> Associated with predisposing factors: most commonly, immunosuppression, diabetes mellitus, antibiotic use, or </a:t>
            </a:r>
            <a:r>
              <a:rPr lang="en-US" sz="2000" dirty="0" err="1" smtClean="0">
                <a:solidFill>
                  <a:schemeClr val="tx1"/>
                </a:solidFill>
                <a:latin typeface="Times New Roman" pitchFamily="18" charset="0"/>
                <a:cs typeface="Times New Roman" pitchFamily="18" charset="0"/>
              </a:rPr>
              <a:t>xerostomia</a:t>
            </a:r>
            <a:r>
              <a:rPr lang="en-US" sz="2000" dirty="0" smtClean="0">
                <a:solidFill>
                  <a:schemeClr val="tx1"/>
                </a:solidFill>
                <a:latin typeface="Times New Roman" pitchFamily="18" charset="0"/>
                <a:cs typeface="Times New Roman" pitchFamily="18" charset="0"/>
              </a:rPr>
              <a:t> (due to lack of protective effects of saliva).</a:t>
            </a:r>
          </a:p>
        </p:txBody>
      </p:sp>
      <p:pic>
        <p:nvPicPr>
          <p:cNvPr id="4" name="Picture 2"/>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rightnessContrast bright="20000" contrast="40000"/>
                    </a14:imgEffect>
                  </a14:imgLayer>
                </a14:imgProps>
              </a:ext>
            </a:extLst>
          </a:blip>
          <a:srcRect/>
          <a:stretch>
            <a:fillRect/>
          </a:stretch>
        </p:blipFill>
        <p:spPr>
          <a:xfrm>
            <a:off x="35496" y="3861048"/>
            <a:ext cx="4104456" cy="2952328"/>
          </a:xfrm>
          <a:prstGeom prst="rect">
            <a:avLst/>
          </a:prstGeom>
          <a:ln>
            <a:noFill/>
          </a:ln>
          <a:effectLst>
            <a:softEdge rad="112500"/>
          </a:effectLst>
        </p:spPr>
      </p:pic>
      <p:pic>
        <p:nvPicPr>
          <p:cNvPr id="83970" name="Picture 2"/>
          <p:cNvPicPr>
            <a:picLocks noChangeAspect="1" noChangeArrowheads="1"/>
          </p:cNvPicPr>
          <p:nvPr/>
        </p:nvPicPr>
        <p:blipFill>
          <a:blip r:embed="rId4" cstate="print"/>
          <a:srcRect l="12494" t="12616" r="12493"/>
          <a:stretch>
            <a:fillRect/>
          </a:stretch>
        </p:blipFill>
        <p:spPr bwMode="auto">
          <a:xfrm>
            <a:off x="4427984" y="3711674"/>
            <a:ext cx="4608512" cy="3029694"/>
          </a:xfrm>
          <a:prstGeom prst="rect">
            <a:avLst/>
          </a:prstGeom>
          <a:ln>
            <a:noFill/>
          </a:ln>
          <a:effectLst>
            <a:softEdge rad="112500"/>
          </a:effectLst>
        </p:spPr>
      </p:pic>
      <p:pic>
        <p:nvPicPr>
          <p:cNvPr id="83971" name="Picture 3"/>
          <p:cNvPicPr>
            <a:picLocks noChangeAspect="1" noChangeArrowheads="1"/>
          </p:cNvPicPr>
          <p:nvPr/>
        </p:nvPicPr>
        <p:blipFill>
          <a:blip r:embed="rId5" cstate="print"/>
          <a:srcRect/>
          <a:stretch>
            <a:fillRect/>
          </a:stretch>
        </p:blipFill>
        <p:spPr bwMode="auto">
          <a:xfrm>
            <a:off x="5652120" y="44624"/>
            <a:ext cx="3456384" cy="1944216"/>
          </a:xfrm>
          <a:prstGeom prst="rect">
            <a:avLst/>
          </a:prstGeom>
          <a:ln>
            <a:noFill/>
          </a:ln>
          <a:effectLst>
            <a:softEdge rad="112500"/>
          </a:effectLst>
        </p:spPr>
      </p:pic>
    </p:spTree>
    <p:extLst>
      <p:ext uri="{BB962C8B-B14F-4D97-AF65-F5344CB8AC3E}">
        <p14:creationId xmlns:p14="http://schemas.microsoft.com/office/powerpoint/2010/main" xmlns="" val="14664597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عنصر نائب للمحتوى 2"/>
          <p:cNvSpPr>
            <a:spLocks noGrp="1"/>
          </p:cNvSpPr>
          <p:nvPr>
            <p:ph idx="1"/>
          </p:nvPr>
        </p:nvSpPr>
        <p:spPr>
          <a:xfrm>
            <a:off x="144016" y="1008112"/>
            <a:ext cx="4932040" cy="5733256"/>
          </a:xfrm>
        </p:spPr>
        <p:txBody>
          <a:bodyPr>
            <a:normAutofit fontScale="92500"/>
          </a:bodyPr>
          <a:lstStyle/>
          <a:p>
            <a:pPr eaLnBrk="1" hangingPunct="1">
              <a:lnSpc>
                <a:spcPct val="150000"/>
              </a:lnSpc>
              <a:buFont typeface="Wingdings" pitchFamily="2" charset="2"/>
              <a:buNone/>
            </a:pPr>
            <a:r>
              <a:rPr lang="en-US" sz="4000" b="1" dirty="0" smtClean="0">
                <a:solidFill>
                  <a:schemeClr val="accent3"/>
                </a:solidFill>
                <a:latin typeface="Times New Roman" pitchFamily="18" charset="0"/>
                <a:cs typeface="Times New Roman" pitchFamily="18" charset="0"/>
              </a:rPr>
              <a:t>Clinical Presentation</a:t>
            </a:r>
          </a:p>
          <a:p>
            <a:pPr algn="just" eaLnBrk="1" hangingPunct="1">
              <a:lnSpc>
                <a:spcPct val="150000"/>
              </a:lnSpc>
            </a:pPr>
            <a:r>
              <a:rPr lang="en-US" sz="2800" dirty="0" smtClean="0">
                <a:solidFill>
                  <a:schemeClr val="tx1"/>
                </a:solidFill>
                <a:latin typeface="Times New Roman" pitchFamily="18" charset="0"/>
                <a:cs typeface="Times New Roman" pitchFamily="18" charset="0"/>
              </a:rPr>
              <a:t> </a:t>
            </a:r>
            <a:r>
              <a:rPr lang="en-US" sz="2400" u="sng" dirty="0" smtClean="0">
                <a:solidFill>
                  <a:schemeClr val="tx1"/>
                </a:solidFill>
                <a:latin typeface="Times New Roman" pitchFamily="18" charset="0"/>
                <a:cs typeface="Times New Roman" pitchFamily="18" charset="0"/>
              </a:rPr>
              <a:t>Acute (oral thrush)</a:t>
            </a:r>
          </a:p>
          <a:p>
            <a:pPr algn="just" eaLnBrk="1" hangingPunct="1">
              <a:lnSpc>
                <a:spcPct val="150000"/>
              </a:lnSpc>
            </a:pPr>
            <a:r>
              <a:rPr lang="en-US" sz="2400" dirty="0" smtClean="0">
                <a:solidFill>
                  <a:schemeClr val="tx1"/>
                </a:solidFill>
                <a:latin typeface="Times New Roman" pitchFamily="18" charset="0"/>
                <a:cs typeface="Times New Roman" pitchFamily="18" charset="0"/>
              </a:rPr>
              <a:t> Pseudomembranous.</a:t>
            </a:r>
          </a:p>
          <a:p>
            <a:pPr algn="just" eaLnBrk="1" hangingPunct="1">
              <a:lnSpc>
                <a:spcPct val="150000"/>
              </a:lnSpc>
            </a:pPr>
            <a:r>
              <a:rPr lang="en-US" sz="2400" dirty="0" smtClean="0">
                <a:solidFill>
                  <a:schemeClr val="tx1"/>
                </a:solidFill>
                <a:latin typeface="Times New Roman" pitchFamily="18" charset="0"/>
                <a:cs typeface="Times New Roman" pitchFamily="18" charset="0"/>
              </a:rPr>
              <a:t> Painful white plaques representing fungal colonies on inflamed mucosa.</a:t>
            </a:r>
          </a:p>
          <a:p>
            <a:pPr algn="just" eaLnBrk="1" hangingPunct="1">
              <a:lnSpc>
                <a:spcPct val="150000"/>
              </a:lnSpc>
            </a:pPr>
            <a:r>
              <a:rPr lang="en-US" sz="2400" dirty="0" smtClean="0">
                <a:solidFill>
                  <a:schemeClr val="tx1"/>
                </a:solidFill>
                <a:latin typeface="Times New Roman" pitchFamily="18" charset="0"/>
                <a:cs typeface="Times New Roman" pitchFamily="18" charset="0"/>
              </a:rPr>
              <a:t> Erythematous (acute atrophic): painful red patches caused by acute </a:t>
            </a:r>
            <a:r>
              <a:rPr lang="en-US" sz="2400" i="1" dirty="0" smtClean="0">
                <a:solidFill>
                  <a:schemeClr val="tx1"/>
                </a:solidFill>
                <a:latin typeface="Times New Roman" pitchFamily="18" charset="0"/>
                <a:cs typeface="Times New Roman" pitchFamily="18" charset="0"/>
              </a:rPr>
              <a:t>Candida overgrowth and subsequent stripping of </a:t>
            </a:r>
            <a:r>
              <a:rPr lang="en-US" sz="2400" dirty="0" smtClean="0">
                <a:solidFill>
                  <a:schemeClr val="tx1"/>
                </a:solidFill>
                <a:latin typeface="Times New Roman" pitchFamily="18" charset="0"/>
                <a:cs typeface="Times New Roman" pitchFamily="18" charset="0"/>
              </a:rPr>
              <a:t>those colonies from mucosa.</a:t>
            </a:r>
          </a:p>
        </p:txBody>
      </p:sp>
      <p:pic>
        <p:nvPicPr>
          <p:cNvPr id="82946" name="Picture 2"/>
          <p:cNvPicPr>
            <a:picLocks noChangeAspect="1" noChangeArrowheads="1"/>
          </p:cNvPicPr>
          <p:nvPr/>
        </p:nvPicPr>
        <p:blipFill>
          <a:blip r:embed="rId2" cstate="print"/>
          <a:srcRect/>
          <a:stretch>
            <a:fillRect/>
          </a:stretch>
        </p:blipFill>
        <p:spPr bwMode="auto">
          <a:xfrm>
            <a:off x="5004048" y="1052736"/>
            <a:ext cx="4139952" cy="2664296"/>
          </a:xfrm>
          <a:prstGeom prst="rect">
            <a:avLst/>
          </a:prstGeom>
          <a:ln>
            <a:noFill/>
          </a:ln>
          <a:effectLst>
            <a:softEdge rad="112500"/>
          </a:effectLst>
        </p:spPr>
      </p:pic>
      <p:pic>
        <p:nvPicPr>
          <p:cNvPr id="82947" name="Picture 3"/>
          <p:cNvPicPr>
            <a:picLocks noChangeAspect="1" noChangeArrowheads="1"/>
          </p:cNvPicPr>
          <p:nvPr/>
        </p:nvPicPr>
        <p:blipFill>
          <a:blip r:embed="rId3" cstate="print"/>
          <a:srcRect/>
          <a:stretch>
            <a:fillRect/>
          </a:stretch>
        </p:blipFill>
        <p:spPr bwMode="auto">
          <a:xfrm>
            <a:off x="5076056" y="3717032"/>
            <a:ext cx="4067944" cy="2978076"/>
          </a:xfrm>
          <a:prstGeom prst="rect">
            <a:avLst/>
          </a:prstGeom>
          <a:ln>
            <a:noFill/>
          </a:ln>
          <a:effectLst>
            <a:softEdge rad="112500"/>
          </a:effectLst>
        </p:spPr>
      </p:pic>
    </p:spTree>
    <p:extLst>
      <p:ext uri="{BB962C8B-B14F-4D97-AF65-F5344CB8AC3E}">
        <p14:creationId xmlns:p14="http://schemas.microsoft.com/office/powerpoint/2010/main" xmlns="" val="14662831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عنصر نائب للمحتوى 2"/>
          <p:cNvSpPr>
            <a:spLocks noGrp="1"/>
          </p:cNvSpPr>
          <p:nvPr>
            <p:ph idx="1"/>
          </p:nvPr>
        </p:nvSpPr>
        <p:spPr>
          <a:xfrm>
            <a:off x="0" y="576064"/>
            <a:ext cx="9144000" cy="5733256"/>
          </a:xfrm>
        </p:spPr>
        <p:txBody>
          <a:bodyPr>
            <a:normAutofit/>
          </a:bodyPr>
          <a:lstStyle/>
          <a:p>
            <a:pPr eaLnBrk="1" hangingPunct="1">
              <a:buFont typeface="Wingdings" pitchFamily="2" charset="2"/>
              <a:buNone/>
            </a:pPr>
            <a:r>
              <a:rPr lang="en-US" sz="2400" b="1" dirty="0" smtClean="0">
                <a:solidFill>
                  <a:schemeClr val="tx1"/>
                </a:solidFill>
                <a:latin typeface="Times New Roman" pitchFamily="18" charset="0"/>
                <a:cs typeface="Times New Roman" pitchFamily="18" charset="0"/>
              </a:rPr>
              <a:t>Clinical Presentation-</a:t>
            </a:r>
          </a:p>
          <a:p>
            <a:pPr algn="just" eaLnBrk="1" hangingPunct="1">
              <a:buFont typeface="Wingdings" pitchFamily="2" charset="2"/>
              <a:buChar char="q"/>
            </a:pPr>
            <a:r>
              <a:rPr lang="en-US" sz="2000" u="sng" dirty="0" smtClean="0">
                <a:solidFill>
                  <a:schemeClr val="tx1"/>
                </a:solidFill>
                <a:latin typeface="Times New Roman" pitchFamily="18" charset="0"/>
                <a:cs typeface="Times New Roman" pitchFamily="18" charset="0"/>
              </a:rPr>
              <a:t> Chronic</a:t>
            </a:r>
          </a:p>
          <a:p>
            <a:pPr algn="just" eaLnBrk="1" hangingPunct="1"/>
            <a:r>
              <a:rPr lang="en-US" sz="2000" dirty="0" smtClean="0">
                <a:solidFill>
                  <a:schemeClr val="tx1"/>
                </a:solidFill>
                <a:latin typeface="Times New Roman" pitchFamily="18" charset="0"/>
                <a:cs typeface="Times New Roman" pitchFamily="18" charset="0"/>
              </a:rPr>
              <a:t> </a:t>
            </a:r>
            <a:r>
              <a:rPr lang="en-US" sz="2000" u="sng" dirty="0" smtClean="0">
                <a:solidFill>
                  <a:schemeClr val="tx1"/>
                </a:solidFill>
                <a:latin typeface="Times New Roman" pitchFamily="18" charset="0"/>
                <a:cs typeface="Times New Roman" pitchFamily="18" charset="0"/>
              </a:rPr>
              <a:t>Atrophic (erythematous</a:t>
            </a:r>
            <a:r>
              <a:rPr lang="en-US" sz="2000" dirty="0" smtClean="0">
                <a:solidFill>
                  <a:schemeClr val="tx1"/>
                </a:solidFill>
                <a:latin typeface="Times New Roman" pitchFamily="18" charset="0"/>
                <a:cs typeface="Times New Roman" pitchFamily="18" charset="0"/>
              </a:rPr>
              <a:t>): painful red patches; organism difficult to identify by culture, smear, and biopsy.</a:t>
            </a:r>
          </a:p>
          <a:p>
            <a:pPr algn="just" eaLnBrk="1" hangingPunct="1"/>
            <a:r>
              <a:rPr lang="en-US" sz="2000" dirty="0" smtClean="0">
                <a:solidFill>
                  <a:schemeClr val="tx1"/>
                </a:solidFill>
                <a:latin typeface="Times New Roman" pitchFamily="18" charset="0"/>
                <a:cs typeface="Times New Roman" pitchFamily="18" charset="0"/>
              </a:rPr>
              <a:t> </a:t>
            </a:r>
            <a:r>
              <a:rPr lang="en-US" sz="2000" u="sng" dirty="0" smtClean="0">
                <a:solidFill>
                  <a:schemeClr val="tx1"/>
                </a:solidFill>
                <a:latin typeface="Times New Roman" pitchFamily="18" charset="0"/>
                <a:cs typeface="Times New Roman" pitchFamily="18" charset="0"/>
              </a:rPr>
              <a:t>“Denture-sore mouth” </a:t>
            </a:r>
            <a:r>
              <a:rPr lang="en-US" sz="2000" dirty="0" smtClean="0">
                <a:solidFill>
                  <a:schemeClr val="tx1"/>
                </a:solidFill>
                <a:latin typeface="Times New Roman" pitchFamily="18" charset="0"/>
                <a:cs typeface="Times New Roman" pitchFamily="18" charset="0"/>
              </a:rPr>
              <a:t>: a form of atrophic candidiasis associated with poorly fitting dentures; mucosa is red and painful on denture-bearing surface.</a:t>
            </a:r>
          </a:p>
          <a:p>
            <a:pPr algn="just" eaLnBrk="1" hangingPunct="1"/>
            <a:r>
              <a:rPr lang="en-US" sz="2000" dirty="0" smtClean="0">
                <a:solidFill>
                  <a:schemeClr val="tx1"/>
                </a:solidFill>
                <a:latin typeface="Times New Roman" pitchFamily="18" charset="0"/>
                <a:cs typeface="Times New Roman" pitchFamily="18" charset="0"/>
              </a:rPr>
              <a:t> </a:t>
            </a:r>
            <a:r>
              <a:rPr lang="en-US" sz="2000" u="sng" dirty="0" smtClean="0">
                <a:solidFill>
                  <a:schemeClr val="tx1"/>
                </a:solidFill>
                <a:latin typeface="Times New Roman" pitchFamily="18" charset="0"/>
                <a:cs typeface="Times New Roman" pitchFamily="18" charset="0"/>
              </a:rPr>
              <a:t>Median rhomboid </a:t>
            </a:r>
            <a:r>
              <a:rPr lang="en-US" sz="2000" u="sng" dirty="0" err="1" smtClean="0">
                <a:solidFill>
                  <a:schemeClr val="tx1"/>
                </a:solidFill>
                <a:latin typeface="Times New Roman" pitchFamily="18" charset="0"/>
                <a:cs typeface="Times New Roman" pitchFamily="18" charset="0"/>
              </a:rPr>
              <a:t>glossitis</a:t>
            </a:r>
            <a:r>
              <a:rPr lang="en-US" sz="2000" dirty="0" smtClean="0">
                <a:solidFill>
                  <a:schemeClr val="tx1"/>
                </a:solidFill>
                <a:latin typeface="Times New Roman" pitchFamily="18" charset="0"/>
                <a:cs typeface="Times New Roman" pitchFamily="18" charset="0"/>
              </a:rPr>
              <a:t>: a form of hyperplastic candidiasis seen on midline dorsum of tongue anterior to circumvallate papillae.</a:t>
            </a:r>
          </a:p>
          <a:p>
            <a:pPr algn="just" eaLnBrk="1" hangingPunct="1"/>
            <a:r>
              <a:rPr lang="en-US" sz="2000" dirty="0" smtClean="0">
                <a:solidFill>
                  <a:schemeClr val="tx1"/>
                </a:solidFill>
                <a:latin typeface="Times New Roman" pitchFamily="18" charset="0"/>
                <a:cs typeface="Times New Roman" pitchFamily="18" charset="0"/>
              </a:rPr>
              <a:t> </a:t>
            </a:r>
            <a:r>
              <a:rPr lang="en-US" sz="2000" u="sng" dirty="0" err="1" smtClean="0">
                <a:solidFill>
                  <a:schemeClr val="tx1"/>
                </a:solidFill>
                <a:latin typeface="Times New Roman" pitchFamily="18" charset="0"/>
                <a:cs typeface="Times New Roman" pitchFamily="18" charset="0"/>
              </a:rPr>
              <a:t>Perleche</a:t>
            </a:r>
            <a:r>
              <a:rPr lang="en-US" sz="2000" dirty="0" smtClean="0">
                <a:solidFill>
                  <a:schemeClr val="tx1"/>
                </a:solidFill>
                <a:latin typeface="Times New Roman" pitchFamily="18" charset="0"/>
                <a:cs typeface="Times New Roman" pitchFamily="18" charset="0"/>
              </a:rPr>
              <a:t>: chronic </a:t>
            </a:r>
            <a:r>
              <a:rPr lang="en-US" sz="2000" i="1" dirty="0" smtClean="0">
                <a:solidFill>
                  <a:schemeClr val="tx1"/>
                </a:solidFill>
                <a:latin typeface="Times New Roman" pitchFamily="18" charset="0"/>
                <a:cs typeface="Times New Roman" pitchFamily="18" charset="0"/>
              </a:rPr>
              <a:t>Candida infection of labial commissures; </a:t>
            </a:r>
            <a:r>
              <a:rPr lang="en-US" sz="2000" dirty="0" smtClean="0">
                <a:solidFill>
                  <a:schemeClr val="tx1"/>
                </a:solidFill>
                <a:latin typeface="Times New Roman" pitchFamily="18" charset="0"/>
                <a:cs typeface="Times New Roman" pitchFamily="18" charset="0"/>
              </a:rPr>
              <a:t>often co-infected with </a:t>
            </a:r>
            <a:r>
              <a:rPr lang="en-US" sz="2000" i="1" dirty="0" smtClean="0">
                <a:solidFill>
                  <a:schemeClr val="tx1"/>
                </a:solidFill>
                <a:latin typeface="Times New Roman" pitchFamily="18" charset="0"/>
                <a:cs typeface="Times New Roman" pitchFamily="18" charset="0"/>
              </a:rPr>
              <a:t>Staphylococcus </a:t>
            </a:r>
            <a:r>
              <a:rPr lang="en-US" sz="2000" i="1" dirty="0" err="1" smtClean="0">
                <a:solidFill>
                  <a:schemeClr val="tx1"/>
                </a:solidFill>
                <a:latin typeface="Times New Roman" pitchFamily="18" charset="0"/>
                <a:cs typeface="Times New Roman" pitchFamily="18" charset="0"/>
              </a:rPr>
              <a:t>aureus</a:t>
            </a:r>
            <a:r>
              <a:rPr lang="en-US" sz="2000" i="1" dirty="0" smtClean="0">
                <a:solidFill>
                  <a:schemeClr val="tx1"/>
                </a:solidFill>
                <a:latin typeface="Times New Roman" pitchFamily="18" charset="0"/>
                <a:cs typeface="Times New Roman" pitchFamily="18" charset="0"/>
              </a:rPr>
              <a:t>.</a:t>
            </a:r>
          </a:p>
          <a:p>
            <a:pPr algn="just" eaLnBrk="1" hangingPunct="1"/>
            <a:r>
              <a:rPr lang="en-US" sz="2000" dirty="0" smtClean="0">
                <a:solidFill>
                  <a:schemeClr val="tx1"/>
                </a:solidFill>
                <a:latin typeface="Times New Roman" pitchFamily="18" charset="0"/>
                <a:cs typeface="Times New Roman" pitchFamily="18" charset="0"/>
              </a:rPr>
              <a:t> </a:t>
            </a:r>
            <a:r>
              <a:rPr lang="en-US" sz="2000" u="sng" dirty="0" smtClean="0">
                <a:solidFill>
                  <a:schemeClr val="tx1"/>
                </a:solidFill>
                <a:latin typeface="Times New Roman" pitchFamily="18" charset="0"/>
                <a:cs typeface="Times New Roman" pitchFamily="18" charset="0"/>
              </a:rPr>
              <a:t>Hyperplastic/chronic hyperplastic</a:t>
            </a:r>
            <a:r>
              <a:rPr lang="en-US" sz="2000" dirty="0" smtClean="0">
                <a:solidFill>
                  <a:schemeClr val="tx1"/>
                </a:solidFill>
                <a:latin typeface="Times New Roman" pitchFamily="18" charset="0"/>
                <a:cs typeface="Times New Roman" pitchFamily="18" charset="0"/>
              </a:rPr>
              <a:t>: a form of hyperkeratosis in which </a:t>
            </a:r>
            <a:r>
              <a:rPr lang="en-US" sz="2000" i="1" dirty="0" smtClean="0">
                <a:solidFill>
                  <a:schemeClr val="tx1"/>
                </a:solidFill>
                <a:latin typeface="Times New Roman" pitchFamily="18" charset="0"/>
                <a:cs typeface="Times New Roman" pitchFamily="18" charset="0"/>
              </a:rPr>
              <a:t>Candida has been identified; usually </a:t>
            </a:r>
            <a:r>
              <a:rPr lang="en-US" sz="2000" i="1" dirty="0" err="1" smtClean="0">
                <a:solidFill>
                  <a:schemeClr val="tx1"/>
                </a:solidFill>
                <a:latin typeface="Times New Roman" pitchFamily="18" charset="0"/>
                <a:cs typeface="Times New Roman" pitchFamily="18" charset="0"/>
              </a:rPr>
              <a:t>buccal</a:t>
            </a:r>
            <a:r>
              <a:rPr lang="en-US" sz="2000" i="1" dirty="0" smtClean="0">
                <a:solidFill>
                  <a:schemeClr val="tx1"/>
                </a:solidFill>
                <a:latin typeface="Times New Roman" pitchFamily="18" charset="0"/>
                <a:cs typeface="Times New Roman" pitchFamily="18" charset="0"/>
              </a:rPr>
              <a:t> </a:t>
            </a:r>
            <a:r>
              <a:rPr lang="en-US" sz="2000" dirty="0" smtClean="0">
                <a:solidFill>
                  <a:schemeClr val="tx1"/>
                </a:solidFill>
                <a:latin typeface="Times New Roman" pitchFamily="18" charset="0"/>
                <a:cs typeface="Times New Roman" pitchFamily="18" charset="0"/>
              </a:rPr>
              <a:t>mucosa near commissures; cause and effect not yet proven.</a:t>
            </a:r>
          </a:p>
          <a:p>
            <a:pPr algn="just" eaLnBrk="1" hangingPunct="1"/>
            <a:r>
              <a:rPr lang="en-US" sz="2000" dirty="0" smtClean="0">
                <a:solidFill>
                  <a:schemeClr val="tx1"/>
                </a:solidFill>
                <a:latin typeface="Times New Roman" pitchFamily="18" charset="0"/>
                <a:cs typeface="Times New Roman" pitchFamily="18" charset="0"/>
              </a:rPr>
              <a:t> </a:t>
            </a:r>
            <a:r>
              <a:rPr lang="en-US" sz="2000" u="sng" dirty="0" smtClean="0">
                <a:solidFill>
                  <a:schemeClr val="tx1"/>
                </a:solidFill>
                <a:latin typeface="Times New Roman" pitchFamily="18" charset="0"/>
                <a:cs typeface="Times New Roman" pitchFamily="18" charset="0"/>
              </a:rPr>
              <a:t>Syndrome associated</a:t>
            </a:r>
            <a:r>
              <a:rPr lang="en-US" sz="2000" dirty="0" smtClean="0">
                <a:solidFill>
                  <a:schemeClr val="tx1"/>
                </a:solidFill>
                <a:latin typeface="Times New Roman" pitchFamily="18" charset="0"/>
                <a:cs typeface="Times New Roman" pitchFamily="18" charset="0"/>
              </a:rPr>
              <a:t>: chronic candidiasis may be seen in association with </a:t>
            </a:r>
            <a:r>
              <a:rPr lang="en-US" sz="2000" dirty="0" err="1" smtClean="0">
                <a:solidFill>
                  <a:schemeClr val="tx1"/>
                </a:solidFill>
                <a:latin typeface="Times New Roman" pitchFamily="18" charset="0"/>
                <a:cs typeface="Times New Roman" pitchFamily="18" charset="0"/>
              </a:rPr>
              <a:t>endocrinopathies</a:t>
            </a:r>
            <a:r>
              <a:rPr lang="en-US" sz="2000" dirty="0" smtClean="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36475445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عنصر نائب للمحتوى 2"/>
          <p:cNvSpPr>
            <a:spLocks noGrp="1"/>
          </p:cNvSpPr>
          <p:nvPr>
            <p:ph idx="1"/>
          </p:nvPr>
        </p:nvSpPr>
        <p:spPr>
          <a:xfrm>
            <a:off x="0" y="593303"/>
            <a:ext cx="5220072" cy="5788025"/>
          </a:xfrm>
        </p:spPr>
        <p:txBody>
          <a:bodyPr>
            <a:normAutofit fontScale="77500" lnSpcReduction="20000"/>
          </a:bodyPr>
          <a:lstStyle/>
          <a:p>
            <a:pPr>
              <a:lnSpc>
                <a:spcPct val="150000"/>
              </a:lnSpc>
              <a:buFont typeface="Wingdings" pitchFamily="2" charset="2"/>
              <a:buNone/>
            </a:pPr>
            <a:r>
              <a:rPr lang="en-US" sz="2800" b="1" dirty="0" smtClean="0">
                <a:solidFill>
                  <a:schemeClr val="accent3"/>
                </a:solidFill>
                <a:latin typeface="Times New Roman" pitchFamily="18" charset="0"/>
                <a:cs typeface="Times New Roman" pitchFamily="18" charset="0"/>
              </a:rPr>
              <a:t>Diagnosis-</a:t>
            </a:r>
          </a:p>
          <a:p>
            <a:pPr algn="just">
              <a:lnSpc>
                <a:spcPct val="150000"/>
              </a:lnSpc>
              <a:buFont typeface="Wingdings" pitchFamily="2" charset="2"/>
              <a:buChar char="q"/>
            </a:pPr>
            <a:r>
              <a:rPr lang="en-US" sz="2800" dirty="0" smtClean="0">
                <a:solidFill>
                  <a:schemeClr val="accent3"/>
                </a:solidFill>
                <a:latin typeface="Times New Roman" pitchFamily="18" charset="0"/>
                <a:cs typeface="Times New Roman" pitchFamily="18" charset="0"/>
              </a:rPr>
              <a:t> Microscopic evaluation of lesion smears</a:t>
            </a:r>
          </a:p>
          <a:p>
            <a:pPr algn="just">
              <a:lnSpc>
                <a:spcPct val="150000"/>
              </a:lnSpc>
            </a:pPr>
            <a:r>
              <a:rPr lang="en-US" sz="2800" dirty="0" smtClean="0">
                <a:solidFill>
                  <a:schemeClr val="accent3"/>
                </a:solidFill>
                <a:latin typeface="Times New Roman" pitchFamily="18" charset="0"/>
                <a:cs typeface="Times New Roman" pitchFamily="18" charset="0"/>
              </a:rPr>
              <a:t> Potassium hydroxide preparation to demonstrate hyphae</a:t>
            </a:r>
          </a:p>
          <a:p>
            <a:pPr algn="just">
              <a:lnSpc>
                <a:spcPct val="150000"/>
              </a:lnSpc>
            </a:pPr>
            <a:r>
              <a:rPr lang="en-US" sz="2800" dirty="0" smtClean="0">
                <a:solidFill>
                  <a:schemeClr val="accent3"/>
                </a:solidFill>
                <a:latin typeface="Times New Roman" pitchFamily="18" charset="0"/>
                <a:cs typeface="Times New Roman" pitchFamily="18" charset="0"/>
              </a:rPr>
              <a:t> Periodic acid–Schiff (PAS) stain</a:t>
            </a:r>
          </a:p>
          <a:p>
            <a:pPr algn="just">
              <a:lnSpc>
                <a:spcPct val="150000"/>
              </a:lnSpc>
            </a:pPr>
            <a:r>
              <a:rPr lang="en-US" sz="2800" dirty="0" smtClean="0">
                <a:solidFill>
                  <a:schemeClr val="accent3"/>
                </a:solidFill>
                <a:latin typeface="Times New Roman" pitchFamily="18" charset="0"/>
                <a:cs typeface="Times New Roman" pitchFamily="18" charset="0"/>
              </a:rPr>
              <a:t> Culture on proper medium (</a:t>
            </a:r>
            <a:r>
              <a:rPr lang="en-US" sz="2800" dirty="0" err="1" smtClean="0">
                <a:solidFill>
                  <a:schemeClr val="accent3"/>
                </a:solidFill>
                <a:latin typeface="Times New Roman" pitchFamily="18" charset="0"/>
                <a:cs typeface="Times New Roman" pitchFamily="18" charset="0"/>
              </a:rPr>
              <a:t>Sabouraud’s</a:t>
            </a:r>
            <a:r>
              <a:rPr lang="en-US" sz="2800" dirty="0" smtClean="0">
                <a:solidFill>
                  <a:schemeClr val="accent3"/>
                </a:solidFill>
                <a:latin typeface="Times New Roman" pitchFamily="18" charset="0"/>
                <a:cs typeface="Times New Roman" pitchFamily="18" charset="0"/>
              </a:rPr>
              <a:t>, corn meal, or potato agar)</a:t>
            </a:r>
          </a:p>
          <a:p>
            <a:pPr>
              <a:lnSpc>
                <a:spcPct val="150000"/>
              </a:lnSpc>
            </a:pPr>
            <a:r>
              <a:rPr lang="en-US" sz="2800" dirty="0" smtClean="0">
                <a:solidFill>
                  <a:schemeClr val="accent3"/>
                </a:solidFill>
                <a:latin typeface="Times New Roman" pitchFamily="18" charset="0"/>
                <a:cs typeface="Times New Roman" pitchFamily="18" charset="0"/>
              </a:rPr>
              <a:t> Biopsy with PAS, </a:t>
            </a:r>
            <a:r>
              <a:rPr lang="en-US" sz="2800" dirty="0" err="1" smtClean="0">
                <a:solidFill>
                  <a:schemeClr val="accent3"/>
                </a:solidFill>
                <a:latin typeface="Times New Roman" pitchFamily="18" charset="0"/>
                <a:cs typeface="Times New Roman" pitchFamily="18" charset="0"/>
              </a:rPr>
              <a:t>Gomori’s</a:t>
            </a:r>
            <a:r>
              <a:rPr lang="en-US" sz="2800" dirty="0" smtClean="0">
                <a:solidFill>
                  <a:schemeClr val="accent3"/>
                </a:solidFill>
                <a:latin typeface="Times New Roman" pitchFamily="18" charset="0"/>
                <a:cs typeface="Times New Roman" pitchFamily="18" charset="0"/>
              </a:rPr>
              <a:t> </a:t>
            </a:r>
            <a:r>
              <a:rPr lang="en-US" sz="2800" dirty="0" err="1" smtClean="0">
                <a:solidFill>
                  <a:schemeClr val="accent3"/>
                </a:solidFill>
                <a:latin typeface="Times New Roman" pitchFamily="18" charset="0"/>
                <a:cs typeface="Times New Roman" pitchFamily="18" charset="0"/>
              </a:rPr>
              <a:t>methenamine</a:t>
            </a:r>
            <a:r>
              <a:rPr lang="en-US" sz="2800" dirty="0" smtClean="0">
                <a:solidFill>
                  <a:schemeClr val="accent3"/>
                </a:solidFill>
                <a:latin typeface="Times New Roman" pitchFamily="18" charset="0"/>
                <a:cs typeface="Times New Roman" pitchFamily="18" charset="0"/>
              </a:rPr>
              <a:t> silver (GMS), or other fungal stain of microscopic sections</a:t>
            </a:r>
          </a:p>
          <a:p>
            <a:pPr algn="just">
              <a:lnSpc>
                <a:spcPct val="150000"/>
              </a:lnSpc>
            </a:pPr>
            <a:endParaRPr lang="en-US" sz="2800" dirty="0" smtClean="0">
              <a:solidFill>
                <a:schemeClr val="accent3"/>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2" cstate="print"/>
          <a:srcRect l="12494" t="12616" r="12493"/>
          <a:stretch>
            <a:fillRect/>
          </a:stretch>
        </p:blipFill>
        <p:spPr bwMode="auto">
          <a:xfrm>
            <a:off x="4788024" y="3783682"/>
            <a:ext cx="4392488" cy="3029694"/>
          </a:xfrm>
          <a:prstGeom prst="rect">
            <a:avLst/>
          </a:prstGeom>
          <a:ln>
            <a:noFill/>
          </a:ln>
          <a:effectLst>
            <a:softEdge rad="112500"/>
          </a:effectLst>
        </p:spPr>
      </p:pic>
      <p:pic>
        <p:nvPicPr>
          <p:cNvPr id="4" name="Picture 3"/>
          <p:cNvPicPr>
            <a:picLocks noChangeAspect="1" noChangeArrowheads="1"/>
          </p:cNvPicPr>
          <p:nvPr/>
        </p:nvPicPr>
        <p:blipFill>
          <a:blip r:embed="rId3" cstate="print"/>
          <a:srcRect/>
          <a:stretch>
            <a:fillRect/>
          </a:stretch>
        </p:blipFill>
        <p:spPr bwMode="auto">
          <a:xfrm>
            <a:off x="5652120" y="1484784"/>
            <a:ext cx="3456384" cy="1944216"/>
          </a:xfrm>
          <a:prstGeom prst="rect">
            <a:avLst/>
          </a:prstGeom>
          <a:ln>
            <a:noFill/>
          </a:ln>
          <a:effectLst>
            <a:softEdge rad="112500"/>
          </a:effectLst>
        </p:spPr>
      </p:pic>
    </p:spTree>
    <p:extLst>
      <p:ext uri="{BB962C8B-B14F-4D97-AF65-F5344CB8AC3E}">
        <p14:creationId xmlns:p14="http://schemas.microsoft.com/office/powerpoint/2010/main" xmlns="" val="26839189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016"/>
            <a:ext cx="8820472" cy="6381328"/>
          </a:xfrm>
        </p:spPr>
        <p:txBody>
          <a:bodyPr/>
          <a:lstStyle/>
          <a:p>
            <a:pPr>
              <a:lnSpc>
                <a:spcPct val="300000"/>
              </a:lnSpc>
            </a:pPr>
            <a:r>
              <a:rPr lang="en-US" b="1" dirty="0">
                <a:solidFill>
                  <a:schemeClr val="accent3"/>
                </a:solidFill>
                <a:latin typeface="Times New Roman" pitchFamily="18" charset="0"/>
                <a:cs typeface="Times New Roman" pitchFamily="18" charset="0"/>
              </a:rPr>
              <a:t>Differential Diagnosis</a:t>
            </a:r>
          </a:p>
          <a:p>
            <a:pPr>
              <a:lnSpc>
                <a:spcPct val="150000"/>
              </a:lnSpc>
            </a:pPr>
            <a:r>
              <a:rPr lang="en-US" dirty="0" err="1" smtClean="0">
                <a:solidFill>
                  <a:schemeClr val="accent3"/>
                </a:solidFill>
                <a:latin typeface="Times New Roman" pitchFamily="18" charset="0"/>
                <a:cs typeface="Times New Roman" pitchFamily="18" charset="0"/>
              </a:rPr>
              <a:t>Leukoplakia</a:t>
            </a:r>
            <a:endParaRPr lang="en-US" dirty="0" smtClean="0">
              <a:solidFill>
                <a:schemeClr val="accent3"/>
              </a:solidFill>
              <a:latin typeface="Times New Roman" pitchFamily="18" charset="0"/>
              <a:cs typeface="Times New Roman" pitchFamily="18" charset="0"/>
            </a:endParaRPr>
          </a:p>
          <a:p>
            <a:pPr>
              <a:lnSpc>
                <a:spcPct val="150000"/>
              </a:lnSpc>
            </a:pPr>
            <a:r>
              <a:rPr lang="en-US" dirty="0" err="1" smtClean="0">
                <a:solidFill>
                  <a:schemeClr val="accent3"/>
                </a:solidFill>
                <a:latin typeface="Times New Roman" pitchFamily="18" charset="0"/>
                <a:cs typeface="Times New Roman" pitchFamily="18" charset="0"/>
              </a:rPr>
              <a:t>Erythroplakia</a:t>
            </a:r>
            <a:endParaRPr lang="en-US" dirty="0">
              <a:solidFill>
                <a:schemeClr val="accent3"/>
              </a:solidFill>
              <a:latin typeface="Times New Roman" pitchFamily="18" charset="0"/>
              <a:cs typeface="Times New Roman" pitchFamily="18" charset="0"/>
            </a:endParaRPr>
          </a:p>
          <a:p>
            <a:pPr>
              <a:lnSpc>
                <a:spcPct val="150000"/>
              </a:lnSpc>
            </a:pPr>
            <a:r>
              <a:rPr lang="en-US" dirty="0" smtClean="0">
                <a:solidFill>
                  <a:schemeClr val="accent3"/>
                </a:solidFill>
                <a:latin typeface="Times New Roman" pitchFamily="18" charset="0"/>
                <a:cs typeface="Times New Roman" pitchFamily="18" charset="0"/>
              </a:rPr>
              <a:t>Atrophic </a:t>
            </a:r>
            <a:r>
              <a:rPr lang="en-US" dirty="0">
                <a:solidFill>
                  <a:schemeClr val="accent3"/>
                </a:solidFill>
                <a:latin typeface="Times New Roman" pitchFamily="18" charset="0"/>
                <a:cs typeface="Times New Roman" pitchFamily="18" charset="0"/>
              </a:rPr>
              <a:t>lichen </a:t>
            </a:r>
            <a:r>
              <a:rPr lang="en-US" dirty="0" err="1" smtClean="0">
                <a:solidFill>
                  <a:schemeClr val="accent3"/>
                </a:solidFill>
                <a:latin typeface="Times New Roman" pitchFamily="18" charset="0"/>
                <a:cs typeface="Times New Roman" pitchFamily="18" charset="0"/>
              </a:rPr>
              <a:t>planus</a:t>
            </a:r>
            <a:endParaRPr lang="en-US" dirty="0" smtClean="0">
              <a:solidFill>
                <a:schemeClr val="accent3"/>
              </a:solidFill>
              <a:latin typeface="Times New Roman" pitchFamily="18" charset="0"/>
              <a:cs typeface="Times New Roman" pitchFamily="18" charset="0"/>
            </a:endParaRPr>
          </a:p>
          <a:p>
            <a:pPr>
              <a:lnSpc>
                <a:spcPct val="150000"/>
              </a:lnSpc>
            </a:pPr>
            <a:r>
              <a:rPr lang="en-US" dirty="0" err="1" smtClean="0">
                <a:solidFill>
                  <a:schemeClr val="accent3"/>
                </a:solidFill>
                <a:latin typeface="Times New Roman" pitchFamily="18" charset="0"/>
                <a:cs typeface="Times New Roman" pitchFamily="18" charset="0"/>
              </a:rPr>
              <a:t>Histoplasmosis</a:t>
            </a:r>
            <a:endParaRPr lang="en-US" dirty="0" smtClean="0">
              <a:solidFill>
                <a:schemeClr val="accent3"/>
              </a:solidFill>
              <a:latin typeface="Times New Roman" pitchFamily="18" charset="0"/>
              <a:cs typeface="Times New Roman" pitchFamily="18" charset="0"/>
            </a:endParaRPr>
          </a:p>
          <a:p>
            <a:pPr>
              <a:lnSpc>
                <a:spcPct val="150000"/>
              </a:lnSpc>
            </a:pPr>
            <a:r>
              <a:rPr lang="en-US" dirty="0" smtClean="0">
                <a:solidFill>
                  <a:schemeClr val="accent3"/>
                </a:solidFill>
                <a:latin typeface="Times New Roman" pitchFamily="18" charset="0"/>
                <a:cs typeface="Times New Roman" pitchFamily="18" charset="0"/>
              </a:rPr>
              <a:t>White lesion due to denture irritation</a:t>
            </a:r>
            <a:endParaRPr lang="en-US" dirty="0">
              <a:solidFill>
                <a:schemeClr val="accent3"/>
              </a:solidFill>
              <a:latin typeface="Times New Roman" pitchFamily="18" charset="0"/>
              <a:cs typeface="Times New Roman" pitchFamily="18" charset="0"/>
            </a:endParaRPr>
          </a:p>
          <a:p>
            <a:pPr>
              <a:lnSpc>
                <a:spcPct val="300000"/>
              </a:lnSpc>
            </a:pPr>
            <a:endParaRPr lang="en-IN" dirty="0"/>
          </a:p>
        </p:txBody>
      </p:sp>
    </p:spTree>
    <p:extLst>
      <p:ext uri="{BB962C8B-B14F-4D97-AF65-F5344CB8AC3E}">
        <p14:creationId xmlns:p14="http://schemas.microsoft.com/office/powerpoint/2010/main" xmlns="" val="37523442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عنصر نائب للمحتوى 2"/>
          <p:cNvSpPr>
            <a:spLocks noGrp="1"/>
          </p:cNvSpPr>
          <p:nvPr>
            <p:ph idx="1"/>
          </p:nvPr>
        </p:nvSpPr>
        <p:spPr>
          <a:xfrm>
            <a:off x="195174" y="512911"/>
            <a:ext cx="8841322" cy="5940425"/>
          </a:xfrm>
        </p:spPr>
        <p:txBody>
          <a:bodyPr>
            <a:normAutofit fontScale="92500" lnSpcReduction="20000"/>
          </a:bodyPr>
          <a:lstStyle/>
          <a:p>
            <a:pPr algn="just">
              <a:lnSpc>
                <a:spcPct val="150000"/>
              </a:lnSpc>
              <a:buFont typeface="Wingdings" pitchFamily="2" charset="2"/>
              <a:buNone/>
            </a:pPr>
            <a:r>
              <a:rPr lang="en-US" sz="2800" b="1" dirty="0" smtClean="0">
                <a:solidFill>
                  <a:schemeClr val="tx1"/>
                </a:solidFill>
                <a:latin typeface="Times New Roman" pitchFamily="18" charset="0"/>
                <a:cs typeface="Times New Roman" pitchFamily="18" charset="0"/>
              </a:rPr>
              <a:t>Treatment-</a:t>
            </a:r>
          </a:p>
          <a:p>
            <a:pPr algn="just">
              <a:lnSpc>
                <a:spcPct val="150000"/>
              </a:lnSpc>
            </a:pPr>
            <a:r>
              <a:rPr lang="en-US" sz="2800" dirty="0" smtClean="0">
                <a:solidFill>
                  <a:schemeClr val="tx1"/>
                </a:solidFill>
                <a:latin typeface="Times New Roman" pitchFamily="18" charset="0"/>
                <a:cs typeface="Times New Roman" pitchFamily="18" charset="0"/>
              </a:rPr>
              <a:t> Topical or systemic antifungal agents.</a:t>
            </a:r>
          </a:p>
          <a:p>
            <a:pPr algn="just">
              <a:lnSpc>
                <a:spcPct val="150000"/>
              </a:lnSpc>
            </a:pPr>
            <a:r>
              <a:rPr lang="en-US" sz="2800" dirty="0" smtClean="0">
                <a:solidFill>
                  <a:schemeClr val="tx1"/>
                </a:solidFill>
                <a:latin typeface="Times New Roman" pitchFamily="18" charset="0"/>
                <a:cs typeface="Times New Roman" pitchFamily="18" charset="0"/>
              </a:rPr>
              <a:t> For </a:t>
            </a:r>
            <a:r>
              <a:rPr lang="en-US" sz="2800" dirty="0" err="1" smtClean="0">
                <a:solidFill>
                  <a:schemeClr val="tx1"/>
                </a:solidFill>
                <a:latin typeface="Times New Roman" pitchFamily="18" charset="0"/>
                <a:cs typeface="Times New Roman" pitchFamily="18" charset="0"/>
              </a:rPr>
              <a:t>immunocompromised</a:t>
            </a:r>
            <a:r>
              <a:rPr lang="en-US" sz="2800" dirty="0" smtClean="0">
                <a:solidFill>
                  <a:schemeClr val="tx1"/>
                </a:solidFill>
                <a:latin typeface="Times New Roman" pitchFamily="18" charset="0"/>
                <a:cs typeface="Times New Roman" pitchFamily="18" charset="0"/>
              </a:rPr>
              <a:t> patients: routine topical agents after control of infection is achieved, usually with systemic azole agents.</a:t>
            </a:r>
          </a:p>
          <a:p>
            <a:pPr algn="just">
              <a:lnSpc>
                <a:spcPct val="150000"/>
              </a:lnSpc>
            </a:pPr>
            <a:r>
              <a:rPr lang="en-US" sz="2800" dirty="0" smtClean="0">
                <a:solidFill>
                  <a:schemeClr val="tx1"/>
                </a:solidFill>
                <a:latin typeface="Times New Roman" pitchFamily="18" charset="0"/>
                <a:cs typeface="Times New Roman" pitchFamily="18" charset="0"/>
              </a:rPr>
              <a:t> Correction of predisposing factor, if possible.</a:t>
            </a:r>
          </a:p>
          <a:p>
            <a:pPr algn="just">
              <a:lnSpc>
                <a:spcPct val="150000"/>
              </a:lnSpc>
            </a:pPr>
            <a:r>
              <a:rPr lang="en-US" sz="2800" dirty="0" smtClean="0">
                <a:solidFill>
                  <a:schemeClr val="tx1"/>
                </a:solidFill>
                <a:latin typeface="Times New Roman" pitchFamily="18" charset="0"/>
                <a:cs typeface="Times New Roman" pitchFamily="18" charset="0"/>
              </a:rPr>
              <a:t> Some cases of chronic candidiasis may require prolonged therapy (weeks to months).</a:t>
            </a:r>
          </a:p>
          <a:p>
            <a:pPr algn="just">
              <a:lnSpc>
                <a:spcPct val="150000"/>
              </a:lnSpc>
              <a:buFont typeface="Wingdings" pitchFamily="2" charset="2"/>
              <a:buNone/>
            </a:pPr>
            <a:r>
              <a:rPr lang="en-US" sz="2800" b="1" dirty="0" smtClean="0">
                <a:solidFill>
                  <a:schemeClr val="tx1"/>
                </a:solidFill>
                <a:latin typeface="Times New Roman" pitchFamily="18" charset="0"/>
                <a:cs typeface="Times New Roman" pitchFamily="18" charset="0"/>
              </a:rPr>
              <a:t>Prognosis-</a:t>
            </a:r>
          </a:p>
          <a:p>
            <a:pPr algn="just">
              <a:lnSpc>
                <a:spcPct val="150000"/>
              </a:lnSpc>
            </a:pPr>
            <a:r>
              <a:rPr lang="en-US" sz="2800" dirty="0" smtClean="0">
                <a:solidFill>
                  <a:schemeClr val="tx1"/>
                </a:solidFill>
                <a:latin typeface="Times New Roman" pitchFamily="18" charset="0"/>
                <a:cs typeface="Times New Roman" pitchFamily="18" charset="0"/>
              </a:rPr>
              <a:t> Excellent in the </a:t>
            </a:r>
            <a:r>
              <a:rPr lang="en-US" sz="2800" dirty="0" err="1" smtClean="0">
                <a:solidFill>
                  <a:schemeClr val="tx1"/>
                </a:solidFill>
                <a:latin typeface="Times New Roman" pitchFamily="18" charset="0"/>
                <a:cs typeface="Times New Roman" pitchFamily="18" charset="0"/>
              </a:rPr>
              <a:t>immunocompetent</a:t>
            </a:r>
            <a:r>
              <a:rPr lang="en-US" sz="2800" dirty="0" smtClean="0">
                <a:solidFill>
                  <a:schemeClr val="tx1"/>
                </a:solidFill>
                <a:latin typeface="Times New Roman" pitchFamily="18" charset="0"/>
                <a:cs typeface="Times New Roman" pitchFamily="18" charset="0"/>
              </a:rPr>
              <a:t> host.</a:t>
            </a:r>
          </a:p>
        </p:txBody>
      </p:sp>
    </p:spTree>
    <p:extLst>
      <p:ext uri="{BB962C8B-B14F-4D97-AF65-F5344CB8AC3E}">
        <p14:creationId xmlns:p14="http://schemas.microsoft.com/office/powerpoint/2010/main" xmlns="" val="24168227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Whats</a:t>
            </a:r>
            <a:r>
              <a:rPr lang="en-US" dirty="0" smtClean="0"/>
              <a:t> the Normal Tissue response to Injury</a:t>
            </a:r>
            <a:endParaRPr lang="en-US" dirty="0"/>
          </a:p>
        </p:txBody>
      </p:sp>
      <p:sp>
        <p:nvSpPr>
          <p:cNvPr id="9" name="Text Placeholder 8"/>
          <p:cNvSpPr>
            <a:spLocks noGrp="1"/>
          </p:cNvSpPr>
          <p:nvPr>
            <p:ph type="body" idx="1"/>
          </p:nvPr>
        </p:nvSpPr>
        <p:spPr/>
        <p:txBody>
          <a:bodyPr/>
          <a:lstStyle/>
          <a:p>
            <a:endParaRPr lang="en-US"/>
          </a:p>
        </p:txBody>
      </p:sp>
      <p:sp>
        <p:nvSpPr>
          <p:cNvPr id="3" name="Content Placeholder 2"/>
          <p:cNvSpPr>
            <a:spLocks noGrp="1"/>
          </p:cNvSpPr>
          <p:nvPr>
            <p:ph sz="half" idx="2"/>
          </p:nvPr>
        </p:nvSpPr>
        <p:spPr/>
        <p:txBody>
          <a:bodyPr>
            <a:normAutofit lnSpcReduction="10000"/>
          </a:bodyPr>
          <a:lstStyle/>
          <a:p>
            <a:r>
              <a:rPr lang="en-US" dirty="0" smtClean="0"/>
              <a:t>Trauma</a:t>
            </a:r>
          </a:p>
          <a:p>
            <a:endParaRPr lang="en-US" dirty="0" smtClean="0"/>
          </a:p>
          <a:p>
            <a:r>
              <a:rPr lang="en-US" dirty="0" smtClean="0"/>
              <a:t>Ulcer</a:t>
            </a:r>
          </a:p>
          <a:p>
            <a:endParaRPr lang="en-US" dirty="0" smtClean="0"/>
          </a:p>
          <a:p>
            <a:r>
              <a:rPr lang="en-US" dirty="0" smtClean="0"/>
              <a:t>Fibrosis</a:t>
            </a:r>
          </a:p>
          <a:p>
            <a:endParaRPr lang="en-US" dirty="0" smtClean="0"/>
          </a:p>
          <a:p>
            <a:r>
              <a:rPr lang="en-US" dirty="0" smtClean="0"/>
              <a:t>Epithelial proliferation</a:t>
            </a:r>
          </a:p>
          <a:p>
            <a:endParaRPr lang="en-US" dirty="0" smtClean="0"/>
          </a:p>
          <a:p>
            <a:r>
              <a:rPr lang="en-US" dirty="0" smtClean="0"/>
              <a:t>Epithelial hyperplasia</a:t>
            </a:r>
            <a:endParaRPr lang="en-US" dirty="0"/>
          </a:p>
        </p:txBody>
      </p:sp>
      <p:sp>
        <p:nvSpPr>
          <p:cNvPr id="10" name="Text Placeholder 9"/>
          <p:cNvSpPr>
            <a:spLocks noGrp="1"/>
          </p:cNvSpPr>
          <p:nvPr>
            <p:ph type="body" sz="quarter" idx="3"/>
          </p:nvPr>
        </p:nvSpPr>
        <p:spPr/>
        <p:txBody>
          <a:bodyPr/>
          <a:lstStyle/>
          <a:p>
            <a:endParaRPr lang="en-US"/>
          </a:p>
        </p:txBody>
      </p:sp>
      <p:sp>
        <p:nvSpPr>
          <p:cNvPr id="11" name="Content Placeholder 10"/>
          <p:cNvSpPr>
            <a:spLocks noGrp="1"/>
          </p:cNvSpPr>
          <p:nvPr>
            <p:ph sz="quarter" idx="4"/>
          </p:nvPr>
        </p:nvSpPr>
        <p:spPr/>
        <p:txBody>
          <a:bodyPr>
            <a:normAutofit fontScale="92500" lnSpcReduction="10000"/>
          </a:bodyPr>
          <a:lstStyle/>
          <a:p>
            <a:r>
              <a:rPr lang="en-US" dirty="0" smtClean="0"/>
              <a:t>Epithelial Atrophy</a:t>
            </a:r>
          </a:p>
          <a:p>
            <a:endParaRPr lang="en-US" dirty="0" smtClean="0"/>
          </a:p>
          <a:p>
            <a:endParaRPr lang="en-US" dirty="0" smtClean="0"/>
          </a:p>
          <a:p>
            <a:r>
              <a:rPr lang="en-US" dirty="0" smtClean="0"/>
              <a:t>Necrosis</a:t>
            </a:r>
          </a:p>
          <a:p>
            <a:pPr>
              <a:buNone/>
            </a:pPr>
            <a:r>
              <a:rPr lang="en-US" dirty="0" smtClean="0"/>
              <a:t>		 or </a:t>
            </a:r>
          </a:p>
          <a:p>
            <a:endParaRPr lang="en-US" dirty="0" smtClean="0"/>
          </a:p>
          <a:p>
            <a:r>
              <a:rPr lang="en-US" dirty="0" smtClean="0"/>
              <a:t>Epithelial Dysplasia</a:t>
            </a:r>
          </a:p>
          <a:p>
            <a:endParaRPr lang="en-US" dirty="0" smtClean="0"/>
          </a:p>
          <a:p>
            <a:endParaRPr lang="en-US" dirty="0" smtClean="0"/>
          </a:p>
          <a:p>
            <a:r>
              <a:rPr lang="en-US" b="1" dirty="0" smtClean="0">
                <a:solidFill>
                  <a:srgbClr val="FF0000"/>
                </a:solidFill>
              </a:rPr>
              <a:t>Potentially Malignant Disease</a:t>
            </a:r>
            <a:endParaRPr lang="en-US" b="1" dirty="0">
              <a:solidFill>
                <a:srgbClr val="FF0000"/>
              </a:solidFill>
            </a:endParaRPr>
          </a:p>
        </p:txBody>
      </p:sp>
      <p:cxnSp>
        <p:nvCxnSpPr>
          <p:cNvPr id="5" name="Straight Arrow Connector 4"/>
          <p:cNvCxnSpPr/>
          <p:nvPr/>
        </p:nvCxnSpPr>
        <p:spPr>
          <a:xfrm rot="5400000">
            <a:off x="1143794" y="3123406"/>
            <a:ext cx="4572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5400000">
            <a:off x="1142206" y="3809206"/>
            <a:ext cx="4572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a:off x="1142206" y="4571206"/>
            <a:ext cx="4572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a:off x="1067594" y="5333206"/>
            <a:ext cx="4572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3048000" y="3733800"/>
            <a:ext cx="2438400" cy="12192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5563394" y="3199606"/>
            <a:ext cx="4572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5563394" y="5104606"/>
            <a:ext cx="4572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1">
                                            <p:txEl>
                                              <p:pRg st="9" end="9"/>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عنصر نائب للمحتوى 2"/>
          <p:cNvSpPr>
            <a:spLocks noGrp="1"/>
          </p:cNvSpPr>
          <p:nvPr>
            <p:ph idx="1"/>
          </p:nvPr>
        </p:nvSpPr>
        <p:spPr>
          <a:xfrm>
            <a:off x="0" y="1052736"/>
            <a:ext cx="9131491" cy="5805264"/>
          </a:xfrm>
        </p:spPr>
        <p:txBody>
          <a:bodyPr>
            <a:normAutofit/>
          </a:bodyPr>
          <a:lstStyle/>
          <a:p>
            <a:pPr marL="0" indent="0">
              <a:buNone/>
            </a:pPr>
            <a:endParaRPr lang="en-US" sz="2400" dirty="0" smtClean="0">
              <a:solidFill>
                <a:schemeClr val="accent3"/>
              </a:solidFill>
              <a:latin typeface="Times New Roman" pitchFamily="18" charset="0"/>
              <a:cs typeface="Times New Roman" pitchFamily="18" charset="0"/>
            </a:endParaRPr>
          </a:p>
          <a:p>
            <a:pPr>
              <a:lnSpc>
                <a:spcPct val="150000"/>
              </a:lnSpc>
              <a:buFont typeface="Wingdings" pitchFamily="2" charset="2"/>
              <a:buNone/>
            </a:pPr>
            <a:r>
              <a:rPr lang="en-US" sz="2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u="sng"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Topical therapy</a:t>
            </a:r>
          </a:p>
          <a:p>
            <a:pPr>
              <a:lnSpc>
                <a:spcPct val="150000"/>
              </a:lnSpc>
            </a:pPr>
            <a:r>
              <a:rPr lang="en-US" sz="2200" dirty="0" err="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Nystatin</a:t>
            </a:r>
            <a:r>
              <a:rPr lang="en-US" sz="22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oral suspension (100,000 units/mL); rinse 5 mL and swallow 4 times/day</a:t>
            </a:r>
          </a:p>
          <a:p>
            <a:pPr>
              <a:lnSpc>
                <a:spcPct val="150000"/>
              </a:lnSpc>
            </a:pPr>
            <a:r>
              <a:rPr lang="en-US" sz="2200" dirty="0" err="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Clotrimazole</a:t>
            </a:r>
            <a:r>
              <a:rPr lang="en-US" sz="22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(Lotrimin) solution 1%; rinse 5 mL and swallow 4 times/day</a:t>
            </a:r>
            <a:endParaRPr lang="en-US" sz="22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a:lnSpc>
                <a:spcPct val="150000"/>
              </a:lnSpc>
              <a:buFont typeface="Wingdings" pitchFamily="2" charset="2"/>
              <a:buNone/>
            </a:pPr>
            <a:r>
              <a:rPr lang="en-US" sz="2400" u="sng"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Systemic therapy</a:t>
            </a:r>
          </a:p>
          <a:p>
            <a:pPr>
              <a:lnSpc>
                <a:spcPct val="150000"/>
              </a:lnSpc>
            </a:pPr>
            <a:r>
              <a:rPr lang="en-US" sz="2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Fluconazole (</a:t>
            </a:r>
            <a:r>
              <a:rPr lang="en-US" sz="2000" dirty="0" err="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Diflucan</a:t>
            </a:r>
            <a:r>
              <a:rPr lang="en-US" sz="2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100 mg #15; 2 tablets on the first day, 1 tablet days 2–7, 1 tablet every other day for days 8–21</a:t>
            </a:r>
          </a:p>
          <a:p>
            <a:pPr>
              <a:lnSpc>
                <a:spcPct val="150000"/>
              </a:lnSpc>
            </a:pPr>
            <a:r>
              <a:rPr lang="en-US" sz="2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Ketoconazole (</a:t>
            </a:r>
            <a:r>
              <a:rPr lang="en-US" sz="2000" dirty="0" err="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Nizoral</a:t>
            </a:r>
            <a:r>
              <a:rPr lang="en-US" sz="2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200 mg #21; 1 tablet every day with breakfast × 21 d</a:t>
            </a:r>
          </a:p>
        </p:txBody>
      </p:sp>
    </p:spTree>
    <p:extLst>
      <p:ext uri="{BB962C8B-B14F-4D97-AF65-F5344CB8AC3E}">
        <p14:creationId xmlns:p14="http://schemas.microsoft.com/office/powerpoint/2010/main" xmlns="" val="2982878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479301"/>
            <a:ext cx="8964488" cy="3677891"/>
          </a:xfrm>
        </p:spPr>
        <p:txBody>
          <a:bodyPr>
            <a:normAutofit/>
          </a:bodyPr>
          <a:lstStyle/>
          <a:p>
            <a:r>
              <a:rPr lang="en-US" sz="2800" dirty="0" smtClean="0">
                <a:solidFill>
                  <a:schemeClr val="tx1"/>
                </a:solidFill>
                <a:latin typeface="Times New Roman" pitchFamily="18" charset="0"/>
                <a:cs typeface="Times New Roman" pitchFamily="18" charset="0"/>
              </a:rPr>
              <a:t>This condition was first described by Joshi (1952) and by  </a:t>
            </a:r>
            <a:r>
              <a:rPr lang="en-US" sz="2800" dirty="0" err="1" smtClean="0">
                <a:solidFill>
                  <a:schemeClr val="tx1"/>
                </a:solidFill>
                <a:latin typeface="Times New Roman" pitchFamily="18" charset="0"/>
                <a:cs typeface="Times New Roman" pitchFamily="18" charset="0"/>
              </a:rPr>
              <a:t>Schwatz</a:t>
            </a:r>
            <a:r>
              <a:rPr lang="en-US" sz="2800" dirty="0" smtClean="0">
                <a:solidFill>
                  <a:schemeClr val="tx1"/>
                </a:solidFill>
                <a:latin typeface="Times New Roman" pitchFamily="18" charset="0"/>
                <a:cs typeface="Times New Roman" pitchFamily="18" charset="0"/>
              </a:rPr>
              <a:t> among East Indian Women.  </a:t>
            </a:r>
          </a:p>
          <a:p>
            <a:endParaRPr lang="en-US" sz="2800" dirty="0" smtClean="0">
              <a:solidFill>
                <a:schemeClr val="tx1"/>
              </a:solidFill>
              <a:latin typeface="Times New Roman" pitchFamily="18" charset="0"/>
              <a:cs typeface="Times New Roman" pitchFamily="18" charset="0"/>
            </a:endParaRPr>
          </a:p>
          <a:p>
            <a:r>
              <a:rPr lang="en-US" sz="2800" dirty="0" smtClean="0">
                <a:solidFill>
                  <a:schemeClr val="tx1"/>
                </a:solidFill>
                <a:latin typeface="Times New Roman" pitchFamily="18" charset="0"/>
                <a:cs typeface="Times New Roman" pitchFamily="18" charset="0"/>
              </a:rPr>
              <a:t>This is an insidious chronic disease affecting any part of oral cavity including pharynx.  It is considered to be POTETIALLY MALIGNANT  DISORDER .  </a:t>
            </a:r>
          </a:p>
          <a:p>
            <a:endParaRPr lang="en-US" sz="2400" dirty="0" smtClean="0">
              <a:solidFill>
                <a:schemeClr val="tx1"/>
              </a:solidFill>
              <a:latin typeface="Times New Roman" pitchFamily="18" charset="0"/>
              <a:cs typeface="Times New Roman" pitchFamily="18" charset="0"/>
            </a:endParaRPr>
          </a:p>
          <a:p>
            <a:endParaRPr lang="en-US" sz="2000" dirty="0" smtClean="0">
              <a:solidFill>
                <a:schemeClr val="tx1"/>
              </a:solidFill>
              <a:latin typeface="Times New Roman" pitchFamily="18" charset="0"/>
              <a:cs typeface="Times New Roman" pitchFamily="18" charset="0"/>
            </a:endParaRPr>
          </a:p>
          <a:p>
            <a:endParaRPr lang="en-IN" sz="2000" dirty="0">
              <a:solidFill>
                <a:schemeClr val="tx1"/>
              </a:solidFill>
              <a:latin typeface="Times New Roman" pitchFamily="18" charset="0"/>
              <a:cs typeface="Times New Roman" pitchFamily="18" charset="0"/>
            </a:endParaRPr>
          </a:p>
        </p:txBody>
      </p:sp>
      <p:sp>
        <p:nvSpPr>
          <p:cNvPr id="4" name="Rectangle 2"/>
          <p:cNvSpPr txBox="1">
            <a:spLocks noChangeArrowheads="1"/>
          </p:cNvSpPr>
          <p:nvPr/>
        </p:nvSpPr>
        <p:spPr>
          <a:xfrm>
            <a:off x="-324544" y="44624"/>
            <a:ext cx="9721080" cy="1368152"/>
          </a:xfrm>
          <a:prstGeom prst="rect">
            <a:avLst/>
          </a:prstGeom>
        </p:spPr>
        <p:txBody>
          <a:bodyPr vert="horz"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all" spc="0" normalizeH="0" baseline="0" noProof="0" dirty="0" smtClean="0">
                <a:ln>
                  <a:noFill/>
                </a:ln>
                <a:solidFill>
                  <a:srgbClr val="FF0000"/>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rPr>
              <a:t>ORAL SUBMUCOUS FIBROSIS</a:t>
            </a:r>
            <a:endParaRPr kumimoji="0" lang="en-US" sz="4800" b="1" i="0" u="none" strike="noStrike" kern="1200" cap="all" spc="0" normalizeH="0" baseline="0" noProof="0" dirty="0">
              <a:ln>
                <a:noFill/>
              </a:ln>
              <a:solidFill>
                <a:srgbClr val="FF0000"/>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idx="1"/>
          </p:nvPr>
        </p:nvSpPr>
        <p:spPr>
          <a:xfrm>
            <a:off x="395536" y="1268760"/>
            <a:ext cx="8352928" cy="4464496"/>
          </a:xfrm>
        </p:spPr>
        <p:txBody>
          <a:bodyPr>
            <a:normAutofit lnSpcReduction="10000"/>
          </a:bodyPr>
          <a:lstStyle/>
          <a:p>
            <a:pPr marL="0" indent="0" algn="just">
              <a:lnSpc>
                <a:spcPct val="150000"/>
              </a:lnSpc>
              <a:buFont typeface="Wingdings" pitchFamily="2" charset="2"/>
              <a:buNone/>
            </a:pPr>
            <a:r>
              <a:rPr lang="en-US" sz="1800" dirty="0" smtClean="0">
                <a:solidFill>
                  <a:schemeClr val="tx1"/>
                </a:solidFill>
              </a:rPr>
              <a:t>  </a:t>
            </a:r>
            <a:r>
              <a:rPr lang="en-US" sz="2400" i="1" dirty="0" smtClean="0">
                <a:solidFill>
                  <a:schemeClr val="tx1"/>
                </a:solidFill>
                <a:latin typeface="Times New Roman" pitchFamily="18" charset="0"/>
                <a:cs typeface="Times New Roman" pitchFamily="18" charset="0"/>
              </a:rPr>
              <a:t>(J.J </a:t>
            </a:r>
            <a:r>
              <a:rPr lang="en-US" sz="2400" i="1" dirty="0" err="1" smtClean="0">
                <a:solidFill>
                  <a:schemeClr val="tx1"/>
                </a:solidFill>
                <a:latin typeface="Times New Roman" pitchFamily="18" charset="0"/>
                <a:cs typeface="Times New Roman" pitchFamily="18" charset="0"/>
              </a:rPr>
              <a:t>Pindborg</a:t>
            </a:r>
            <a:r>
              <a:rPr lang="en-US" sz="2400" i="1" dirty="0" smtClean="0">
                <a:solidFill>
                  <a:schemeClr val="tx1"/>
                </a:solidFill>
                <a:latin typeface="Times New Roman" pitchFamily="18" charset="0"/>
                <a:cs typeface="Times New Roman" pitchFamily="18" charset="0"/>
              </a:rPr>
              <a:t> and </a:t>
            </a:r>
            <a:r>
              <a:rPr lang="en-US" sz="2400" i="1" dirty="0" err="1" smtClean="0">
                <a:solidFill>
                  <a:schemeClr val="tx1"/>
                </a:solidFill>
                <a:latin typeface="Times New Roman" pitchFamily="18" charset="0"/>
                <a:cs typeface="Times New Roman" pitchFamily="18" charset="0"/>
              </a:rPr>
              <a:t>Sirsat</a:t>
            </a:r>
            <a:r>
              <a:rPr lang="en-US" sz="2400" i="1" dirty="0" smtClean="0">
                <a:solidFill>
                  <a:schemeClr val="tx1"/>
                </a:solidFill>
                <a:latin typeface="Times New Roman" pitchFamily="18" charset="0"/>
                <a:cs typeface="Times New Roman" pitchFamily="18" charset="0"/>
              </a:rPr>
              <a:t> 1966)</a:t>
            </a:r>
          </a:p>
          <a:p>
            <a:pPr marL="115888" lvl="1" indent="0" algn="just">
              <a:lnSpc>
                <a:spcPct val="150000"/>
              </a:lnSpc>
              <a:buFontTx/>
              <a:buNone/>
            </a:pPr>
            <a:r>
              <a:rPr lang="en-US" sz="2400" dirty="0" smtClean="0">
                <a:solidFill>
                  <a:schemeClr val="tx1"/>
                </a:solidFill>
                <a:latin typeface="Times New Roman" pitchFamily="18" charset="0"/>
                <a:cs typeface="Times New Roman" pitchFamily="18" charset="0"/>
              </a:rPr>
              <a:t>  “ It is an insidious chronic disease affecting any part of the oral cavity and sometimes the pharynx. Although occasionally preceded by or associated with vesicle formation ,it is always associated with </a:t>
            </a:r>
            <a:r>
              <a:rPr lang="en-US" sz="2400" dirty="0" err="1" smtClean="0">
                <a:solidFill>
                  <a:schemeClr val="tx1"/>
                </a:solidFill>
                <a:latin typeface="Times New Roman" pitchFamily="18" charset="0"/>
                <a:cs typeface="Times New Roman" pitchFamily="18" charset="0"/>
              </a:rPr>
              <a:t>juxta</a:t>
            </a:r>
            <a:r>
              <a:rPr lang="en-US" sz="2400" dirty="0" smtClean="0">
                <a:solidFill>
                  <a:schemeClr val="tx1"/>
                </a:solidFill>
                <a:latin typeface="Times New Roman" pitchFamily="18" charset="0"/>
                <a:cs typeface="Times New Roman" pitchFamily="18" charset="0"/>
              </a:rPr>
              <a:t>-epithelial inflammatory reaction followed by a fibro-elastic changes of the  lamina </a:t>
            </a:r>
            <a:r>
              <a:rPr lang="en-US" sz="2400" dirty="0" err="1" smtClean="0">
                <a:solidFill>
                  <a:schemeClr val="tx1"/>
                </a:solidFill>
                <a:latin typeface="Times New Roman" pitchFamily="18" charset="0"/>
                <a:cs typeface="Times New Roman" pitchFamily="18" charset="0"/>
              </a:rPr>
              <a:t>propria</a:t>
            </a:r>
            <a:r>
              <a:rPr lang="en-US" sz="2400" dirty="0" smtClean="0">
                <a:solidFill>
                  <a:schemeClr val="tx1"/>
                </a:solidFill>
                <a:latin typeface="Times New Roman" pitchFamily="18" charset="0"/>
                <a:cs typeface="Times New Roman" pitchFamily="18" charset="0"/>
              </a:rPr>
              <a:t> with epithelial atrophy leading to stiffness of the oral mucosa and causing </a:t>
            </a:r>
            <a:r>
              <a:rPr lang="en-US" sz="2400" dirty="0" err="1" smtClean="0">
                <a:solidFill>
                  <a:schemeClr val="tx1"/>
                </a:solidFill>
                <a:latin typeface="Times New Roman" pitchFamily="18" charset="0"/>
                <a:cs typeface="Times New Roman" pitchFamily="18" charset="0"/>
              </a:rPr>
              <a:t>trismus</a:t>
            </a:r>
            <a:r>
              <a:rPr lang="en-US" sz="2400" dirty="0" smtClean="0">
                <a:solidFill>
                  <a:schemeClr val="tx1"/>
                </a:solidFill>
                <a:latin typeface="Times New Roman" pitchFamily="18" charset="0"/>
                <a:cs typeface="Times New Roman" pitchFamily="18" charset="0"/>
              </a:rPr>
              <a:t> and inability to eat.”</a:t>
            </a:r>
          </a:p>
        </p:txBody>
      </p:sp>
      <p:sp>
        <p:nvSpPr>
          <p:cNvPr id="17412" name="Rectangle 4"/>
          <p:cNvSpPr>
            <a:spLocks noChangeArrowheads="1"/>
          </p:cNvSpPr>
          <p:nvPr/>
        </p:nvSpPr>
        <p:spPr bwMode="auto">
          <a:xfrm>
            <a:off x="5934" y="0"/>
            <a:ext cx="9138066"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3200" dirty="0">
                <a:solidFill>
                  <a:schemeClr val="accent3"/>
                </a:solidFill>
                <a:latin typeface="Algerian" pitchFamily="82" charset="0"/>
              </a:rPr>
              <a:t>DEFINITION</a:t>
            </a:r>
          </a:p>
        </p:txBody>
      </p:sp>
    </p:spTree>
    <p:extLst>
      <p:ext uri="{BB962C8B-B14F-4D97-AF65-F5344CB8AC3E}">
        <p14:creationId xmlns:p14="http://schemas.microsoft.com/office/powerpoint/2010/main" xmlns="" val="147342781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2666" y="0"/>
            <a:ext cx="9121334" cy="866775"/>
          </a:xfrm>
        </p:spPr>
        <p:txBody>
          <a:bodyPr/>
          <a:lstStyle/>
          <a:p>
            <a:pPr fontAlgn="auto">
              <a:spcAft>
                <a:spcPts val="0"/>
              </a:spcAft>
              <a:defRPr/>
            </a:pPr>
            <a:r>
              <a:rPr lang="en-US" dirty="0">
                <a:solidFill>
                  <a:srgbClr val="FF7C80"/>
                </a:solidFill>
              </a:rPr>
              <a:t>   </a:t>
            </a:r>
            <a:r>
              <a:rPr lang="en-US" dirty="0">
                <a:solidFill>
                  <a:schemeClr val="accent3"/>
                </a:solidFill>
                <a:latin typeface="Algerian" pitchFamily="82" charset="0"/>
              </a:rPr>
              <a:t>EPIDEMIOLOGY</a:t>
            </a:r>
          </a:p>
        </p:txBody>
      </p:sp>
      <p:sp>
        <p:nvSpPr>
          <p:cNvPr id="21506" name="Rectangle 3"/>
          <p:cNvSpPr>
            <a:spLocks noGrp="1" noChangeArrowheads="1"/>
          </p:cNvSpPr>
          <p:nvPr>
            <p:ph idx="1"/>
          </p:nvPr>
        </p:nvSpPr>
        <p:spPr>
          <a:xfrm>
            <a:off x="0" y="1124744"/>
            <a:ext cx="9144000" cy="5760640"/>
          </a:xfrm>
        </p:spPr>
        <p:txBody>
          <a:bodyPr>
            <a:normAutofit/>
          </a:bodyPr>
          <a:lstStyle/>
          <a:p>
            <a:pPr>
              <a:lnSpc>
                <a:spcPct val="150000"/>
              </a:lnSpc>
            </a:pPr>
            <a:r>
              <a:rPr lang="en-US" sz="2400" dirty="0" smtClean="0">
                <a:solidFill>
                  <a:schemeClr val="tx1"/>
                </a:solidFill>
                <a:latin typeface="Times New Roman" pitchFamily="18" charset="0"/>
                <a:cs typeface="Times New Roman" pitchFamily="18" charset="0"/>
              </a:rPr>
              <a:t>OSMF is a crippling fibrotic disorder seen commonly in India and Indian subcontinent. Sporadic cases are seen in Malaysia, Nepal,  Thailand and South Vietnam.</a:t>
            </a:r>
          </a:p>
          <a:p>
            <a:pPr>
              <a:lnSpc>
                <a:spcPct val="150000"/>
              </a:lnSpc>
              <a:buNone/>
            </a:pPr>
            <a:endParaRPr lang="en-US" sz="2400" dirty="0" smtClean="0">
              <a:solidFill>
                <a:schemeClr val="tx1"/>
              </a:solidFill>
              <a:latin typeface="Times New Roman" pitchFamily="18" charset="0"/>
              <a:cs typeface="Times New Roman" pitchFamily="18" charset="0"/>
            </a:endParaRPr>
          </a:p>
          <a:p>
            <a:pPr>
              <a:lnSpc>
                <a:spcPct val="150000"/>
              </a:lnSpc>
            </a:pPr>
            <a:r>
              <a:rPr lang="en-US" sz="2400" dirty="0" smtClean="0">
                <a:solidFill>
                  <a:schemeClr val="tx1"/>
                </a:solidFill>
                <a:latin typeface="Times New Roman" pitchFamily="18" charset="0"/>
                <a:cs typeface="Times New Roman" pitchFamily="18" charset="0"/>
              </a:rPr>
              <a:t>Population between 20 to 40 years of age are most commonly affected . </a:t>
            </a:r>
          </a:p>
          <a:p>
            <a:pPr>
              <a:lnSpc>
                <a:spcPct val="150000"/>
              </a:lnSpc>
              <a:buNone/>
            </a:pPr>
            <a:endParaRPr lang="en-US" sz="2400" dirty="0" smtClean="0">
              <a:solidFill>
                <a:schemeClr val="tx1"/>
              </a:solidFill>
              <a:latin typeface="Times New Roman" pitchFamily="18" charset="0"/>
              <a:cs typeface="Times New Roman" pitchFamily="18" charset="0"/>
            </a:endParaRPr>
          </a:p>
          <a:p>
            <a:pPr>
              <a:lnSpc>
                <a:spcPct val="200000"/>
              </a:lnSpc>
            </a:pPr>
            <a:r>
              <a:rPr lang="en-US" sz="2400" dirty="0" smtClean="0">
                <a:solidFill>
                  <a:schemeClr val="tx1"/>
                </a:solidFill>
                <a:latin typeface="Times New Roman" pitchFamily="18" charset="0"/>
                <a:cs typeface="Times New Roman" pitchFamily="18" charset="0"/>
              </a:rPr>
              <a:t>Incidence of OSMF in India is 0.2-0.5% of population.</a:t>
            </a:r>
          </a:p>
          <a:p>
            <a:pPr>
              <a:lnSpc>
                <a:spcPct val="200000"/>
              </a:lnSpc>
              <a:buNone/>
            </a:pPr>
            <a:endParaRPr lang="en-US" sz="2400" i="1" dirty="0" smtClean="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93882230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idx="1"/>
          </p:nvPr>
        </p:nvSpPr>
        <p:spPr>
          <a:xfrm>
            <a:off x="111513" y="281136"/>
            <a:ext cx="8348919" cy="6172200"/>
          </a:xfrm>
        </p:spPr>
        <p:txBody>
          <a:bodyPr>
            <a:normAutofit fontScale="92500" lnSpcReduction="10000"/>
          </a:bodyPr>
          <a:lstStyle/>
          <a:p>
            <a:pPr>
              <a:lnSpc>
                <a:spcPct val="150000"/>
              </a:lnSpc>
              <a:buFont typeface="Wingdings" pitchFamily="2" charset="2"/>
              <a:buNone/>
            </a:pPr>
            <a:r>
              <a:rPr lang="en-US" sz="2400" dirty="0" smtClean="0">
                <a:solidFill>
                  <a:schemeClr val="tx1"/>
                </a:solidFill>
              </a:rPr>
              <a:t>    </a:t>
            </a:r>
            <a:r>
              <a:rPr lang="en-US" sz="48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Etiology of OSMF</a:t>
            </a:r>
            <a:r>
              <a:rPr lang="en-US" dirty="0" smtClean="0">
                <a:solidFill>
                  <a:schemeClr val="tx1"/>
                </a:solidFill>
                <a:latin typeface="Times New Roman" pitchFamily="18" charset="0"/>
                <a:cs typeface="Times New Roman" pitchFamily="18" charset="0"/>
              </a:rPr>
              <a:t>:</a:t>
            </a:r>
          </a:p>
          <a:p>
            <a:pPr>
              <a:lnSpc>
                <a:spcPct val="150000"/>
              </a:lnSpc>
              <a:buFont typeface="Wingdings" pitchFamily="2" charset="2"/>
              <a:buNone/>
            </a:pPr>
            <a:r>
              <a:rPr lang="en-US" sz="2800" dirty="0" smtClean="0">
                <a:solidFill>
                  <a:schemeClr val="tx1"/>
                </a:solidFill>
                <a:latin typeface="Times New Roman" pitchFamily="18" charset="0"/>
                <a:cs typeface="Times New Roman" pitchFamily="18" charset="0"/>
              </a:rPr>
              <a:t>    Exact etiology is unknown.  The predisposing factors are,</a:t>
            </a:r>
          </a:p>
          <a:p>
            <a:pPr>
              <a:lnSpc>
                <a:spcPct val="150000"/>
              </a:lnSpc>
              <a:buFont typeface="Wingdings" pitchFamily="2" charset="2"/>
              <a:buNone/>
            </a:pPr>
            <a:r>
              <a:rPr lang="en-US" sz="2400" dirty="0" smtClean="0">
                <a:solidFill>
                  <a:schemeClr val="tx1"/>
                </a:solidFill>
                <a:latin typeface="Times New Roman" pitchFamily="18" charset="0"/>
                <a:cs typeface="Times New Roman" pitchFamily="18" charset="0"/>
              </a:rPr>
              <a:t>1</a:t>
            </a:r>
            <a:r>
              <a:rPr lang="en-US" sz="2800" dirty="0" smtClean="0">
                <a:solidFill>
                  <a:schemeClr val="tx1"/>
                </a:solidFill>
                <a:latin typeface="Times New Roman" pitchFamily="18" charset="0"/>
                <a:cs typeface="Times New Roman" pitchFamily="18" charset="0"/>
              </a:rPr>
              <a:t>. Chronic Irritation</a:t>
            </a:r>
          </a:p>
          <a:p>
            <a:pPr>
              <a:lnSpc>
                <a:spcPct val="150000"/>
              </a:lnSpc>
              <a:buFont typeface="Wingdings" pitchFamily="2" charset="2"/>
              <a:buNone/>
            </a:pPr>
            <a:r>
              <a:rPr lang="en-US" sz="2800" dirty="0" smtClean="0">
                <a:solidFill>
                  <a:schemeClr val="tx1"/>
                </a:solidFill>
                <a:latin typeface="Times New Roman" pitchFamily="18" charset="0"/>
                <a:cs typeface="Times New Roman" pitchFamily="18" charset="0"/>
              </a:rPr>
              <a:t>	    -    Chilies, Lime, Areca nut, Tobacco.</a:t>
            </a:r>
          </a:p>
          <a:p>
            <a:pPr>
              <a:lnSpc>
                <a:spcPct val="150000"/>
              </a:lnSpc>
              <a:buFont typeface="Wingdings" pitchFamily="2" charset="2"/>
              <a:buNone/>
            </a:pPr>
            <a:r>
              <a:rPr lang="en-US" sz="2800" dirty="0" smtClean="0">
                <a:solidFill>
                  <a:schemeClr val="tx1"/>
                </a:solidFill>
                <a:latin typeface="Times New Roman" pitchFamily="18" charset="0"/>
                <a:cs typeface="Times New Roman" pitchFamily="18" charset="0"/>
              </a:rPr>
              <a:t>2.	Defective iron metabolism</a:t>
            </a:r>
          </a:p>
          <a:p>
            <a:pPr>
              <a:lnSpc>
                <a:spcPct val="150000"/>
              </a:lnSpc>
              <a:buFont typeface="Wingdings" pitchFamily="2" charset="2"/>
              <a:buNone/>
            </a:pPr>
            <a:r>
              <a:rPr lang="en-US" sz="2800" dirty="0" smtClean="0">
                <a:solidFill>
                  <a:schemeClr val="tx1"/>
                </a:solidFill>
                <a:latin typeface="Times New Roman" pitchFamily="18" charset="0"/>
                <a:cs typeface="Times New Roman" pitchFamily="18" charset="0"/>
              </a:rPr>
              <a:t>3.	Bacterial Infection</a:t>
            </a:r>
          </a:p>
          <a:p>
            <a:pPr>
              <a:lnSpc>
                <a:spcPct val="150000"/>
              </a:lnSpc>
              <a:buFont typeface="Wingdings" pitchFamily="2" charset="2"/>
              <a:buNone/>
            </a:pPr>
            <a:r>
              <a:rPr lang="en-US" sz="2800" dirty="0" smtClean="0">
                <a:solidFill>
                  <a:schemeClr val="tx1"/>
                </a:solidFill>
                <a:latin typeface="Times New Roman" pitchFamily="18" charset="0"/>
                <a:cs typeface="Times New Roman" pitchFamily="18" charset="0"/>
              </a:rPr>
              <a:t>4.	Collagen disorder</a:t>
            </a:r>
          </a:p>
          <a:p>
            <a:pPr>
              <a:lnSpc>
                <a:spcPct val="150000"/>
              </a:lnSpc>
              <a:buFont typeface="Wingdings" pitchFamily="2" charset="2"/>
              <a:buNone/>
            </a:pPr>
            <a:r>
              <a:rPr lang="en-US" sz="2800" dirty="0" smtClean="0">
                <a:solidFill>
                  <a:schemeClr val="tx1"/>
                </a:solidFill>
                <a:latin typeface="Times New Roman" pitchFamily="18" charset="0"/>
                <a:cs typeface="Times New Roman" pitchFamily="18" charset="0"/>
              </a:rPr>
              <a:t>5.	Immunological disorders</a:t>
            </a:r>
          </a:p>
          <a:p>
            <a:pPr>
              <a:lnSpc>
                <a:spcPct val="150000"/>
              </a:lnSpc>
              <a:buFont typeface="Wingdings" pitchFamily="2" charset="2"/>
              <a:buNone/>
            </a:pPr>
            <a:r>
              <a:rPr lang="en-US" sz="2800" dirty="0" smtClean="0">
                <a:solidFill>
                  <a:schemeClr val="tx1"/>
                </a:solidFill>
                <a:latin typeface="Times New Roman" pitchFamily="18" charset="0"/>
                <a:cs typeface="Times New Roman" pitchFamily="18" charset="0"/>
              </a:rPr>
              <a:t>7.	Genetic disorder.</a:t>
            </a:r>
          </a:p>
        </p:txBody>
      </p:sp>
    </p:spTree>
    <p:extLst>
      <p:ext uri="{BB962C8B-B14F-4D97-AF65-F5344CB8AC3E}">
        <p14:creationId xmlns:p14="http://schemas.microsoft.com/office/powerpoint/2010/main" xmlns="" val="4081977636"/>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idx="1"/>
          </p:nvPr>
        </p:nvSpPr>
        <p:spPr>
          <a:xfrm>
            <a:off x="36512" y="288032"/>
            <a:ext cx="9144000" cy="4149080"/>
          </a:xfrm>
        </p:spPr>
        <p:txBody>
          <a:bodyPr>
            <a:normAutofit fontScale="92500"/>
          </a:bodyPr>
          <a:lstStyle/>
          <a:p>
            <a:pPr>
              <a:lnSpc>
                <a:spcPct val="180000"/>
              </a:lnSpc>
              <a:buFont typeface="Wingdings" pitchFamily="2" charset="2"/>
              <a:buNone/>
            </a:pPr>
            <a:r>
              <a:rPr lang="en-US" sz="2800" dirty="0" smtClean="0">
                <a:solidFill>
                  <a:schemeClr val="tx1"/>
                </a:solidFill>
              </a:rPr>
              <a:t>  </a:t>
            </a:r>
            <a:r>
              <a:rPr lang="en-US" sz="2400" dirty="0" smtClean="0">
                <a:solidFill>
                  <a:schemeClr val="tx1"/>
                </a:solidFill>
                <a:latin typeface="Times New Roman" pitchFamily="18" charset="0"/>
                <a:cs typeface="Times New Roman" pitchFamily="18" charset="0"/>
              </a:rPr>
              <a:t>Chronic irritation:-</a:t>
            </a:r>
          </a:p>
          <a:p>
            <a:pPr>
              <a:lnSpc>
                <a:spcPct val="180000"/>
              </a:lnSpc>
            </a:pPr>
            <a:r>
              <a:rPr lang="en-US" sz="2400" dirty="0" smtClean="0">
                <a:solidFill>
                  <a:schemeClr val="tx1"/>
                </a:solidFill>
                <a:latin typeface="Times New Roman" pitchFamily="18" charset="0"/>
                <a:cs typeface="Times New Roman" pitchFamily="18" charset="0"/>
              </a:rPr>
              <a:t>Pathogenesis of OSMF lies in the continuous action of mild irritants.</a:t>
            </a:r>
            <a:endParaRPr lang="en-US" sz="2400" i="1" dirty="0" smtClean="0">
              <a:solidFill>
                <a:schemeClr val="tx1"/>
              </a:solidFill>
              <a:latin typeface="Times New Roman" pitchFamily="18" charset="0"/>
              <a:cs typeface="Times New Roman" pitchFamily="18" charset="0"/>
            </a:endParaRPr>
          </a:p>
          <a:p>
            <a:pPr>
              <a:lnSpc>
                <a:spcPct val="180000"/>
              </a:lnSpc>
              <a:buFont typeface="Wingdings" pitchFamily="2" charset="2"/>
              <a:buNone/>
            </a:pPr>
            <a:r>
              <a:rPr lang="en-US" sz="2400" i="1"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Chillies</a:t>
            </a:r>
            <a:r>
              <a:rPr lang="en-US" sz="2400" dirty="0" smtClean="0">
                <a:solidFill>
                  <a:schemeClr val="tx1"/>
                </a:solidFill>
                <a:latin typeface="Times New Roman" pitchFamily="18" charset="0"/>
                <a:cs typeface="Times New Roman" pitchFamily="18" charset="0"/>
              </a:rPr>
              <a:t>:-</a:t>
            </a:r>
          </a:p>
          <a:p>
            <a:pPr>
              <a:lnSpc>
                <a:spcPct val="180000"/>
              </a:lnSpc>
            </a:pPr>
            <a:r>
              <a:rPr lang="en-US" sz="2400" dirty="0" smtClean="0">
                <a:solidFill>
                  <a:schemeClr val="tx1"/>
                </a:solidFill>
                <a:latin typeface="Times New Roman" pitchFamily="18" charset="0"/>
                <a:cs typeface="Times New Roman" pitchFamily="18" charset="0"/>
              </a:rPr>
              <a:t>"Capsaicin" an active extract from capsicum.</a:t>
            </a:r>
          </a:p>
          <a:p>
            <a:pPr>
              <a:lnSpc>
                <a:spcPct val="180000"/>
              </a:lnSpc>
            </a:pPr>
            <a:r>
              <a:rPr lang="en-US" sz="2400" dirty="0" smtClean="0">
                <a:solidFill>
                  <a:schemeClr val="tx1"/>
                </a:solidFill>
                <a:latin typeface="Times New Roman" pitchFamily="18" charset="0"/>
                <a:cs typeface="Times New Roman" pitchFamily="18" charset="0"/>
              </a:rPr>
              <a:t>The active principle irritants of </a:t>
            </a:r>
            <a:r>
              <a:rPr lang="en-US" sz="2400" dirty="0" err="1" smtClean="0">
                <a:solidFill>
                  <a:schemeClr val="tx1"/>
                </a:solidFill>
                <a:latin typeface="Times New Roman" pitchFamily="18" charset="0"/>
                <a:cs typeface="Times New Roman" pitchFamily="18" charset="0"/>
              </a:rPr>
              <a:t>chillies</a:t>
            </a:r>
            <a:r>
              <a:rPr lang="en-US" sz="2400" dirty="0" smtClean="0">
                <a:solidFill>
                  <a:schemeClr val="tx1"/>
                </a:solidFill>
                <a:latin typeface="Times New Roman" pitchFamily="18" charset="0"/>
                <a:cs typeface="Times New Roman" pitchFamily="18" charset="0"/>
              </a:rPr>
              <a:t> (Capsicum annum and Capsicum frutescence) .</a:t>
            </a:r>
          </a:p>
        </p:txBody>
      </p:sp>
      <p:pic>
        <p:nvPicPr>
          <p:cNvPr id="8193" name="Picture 1"/>
          <p:cNvPicPr>
            <a:picLocks noChangeAspect="1" noChangeArrowheads="1"/>
          </p:cNvPicPr>
          <p:nvPr/>
        </p:nvPicPr>
        <p:blipFill>
          <a:blip r:embed="rId2" cstate="print"/>
          <a:srcRect l="5100" r="4380" b="9787"/>
          <a:stretch>
            <a:fillRect/>
          </a:stretch>
        </p:blipFill>
        <p:spPr bwMode="auto">
          <a:xfrm>
            <a:off x="4679504" y="3717032"/>
            <a:ext cx="4464496" cy="3140968"/>
          </a:xfrm>
          <a:prstGeom prst="rect">
            <a:avLst/>
          </a:prstGeom>
          <a:ln>
            <a:noFill/>
          </a:ln>
          <a:effectLst>
            <a:softEdge rad="112500"/>
          </a:effectLst>
        </p:spPr>
      </p:pic>
    </p:spTree>
    <p:extLst>
      <p:ext uri="{BB962C8B-B14F-4D97-AF65-F5344CB8AC3E}">
        <p14:creationId xmlns:p14="http://schemas.microsoft.com/office/powerpoint/2010/main" xmlns="" val="214357159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160" y="332656"/>
            <a:ext cx="5410944" cy="5832648"/>
          </a:xfrm>
        </p:spPr>
        <p:txBody>
          <a:bodyPr>
            <a:normAutofit/>
          </a:bodyPr>
          <a:lstStyle/>
          <a:p>
            <a:pPr>
              <a:buNone/>
            </a:pPr>
            <a:r>
              <a:rPr lang="en-US" sz="4000" dirty="0" smtClean="0">
                <a:solidFill>
                  <a:schemeClr val="tx1"/>
                </a:solidFill>
              </a:rPr>
              <a:t>			  </a:t>
            </a:r>
            <a:r>
              <a:rPr lang="en-US" sz="4800" b="1" dirty="0" smtClean="0">
                <a:solidFill>
                  <a:schemeClr val="tx1"/>
                </a:solidFill>
                <a:effectLst>
                  <a:outerShdw blurRad="38100" dist="38100" dir="2700000" algn="tl">
                    <a:srgbClr val="000000">
                      <a:alpha val="43137"/>
                    </a:srgbClr>
                  </a:outerShdw>
                </a:effectLst>
              </a:rPr>
              <a:t>Areca nut </a:t>
            </a:r>
            <a:endParaRPr lang="en-US" sz="2800" b="1" dirty="0" smtClean="0">
              <a:solidFill>
                <a:schemeClr val="tx1"/>
              </a:solidFill>
              <a:effectLst>
                <a:outerShdw blurRad="38100" dist="38100" dir="2700000" algn="tl">
                  <a:srgbClr val="000000">
                    <a:alpha val="43137"/>
                  </a:srgbClr>
                </a:outerShdw>
              </a:effectLst>
            </a:endParaRPr>
          </a:p>
          <a:p>
            <a:pPr>
              <a:buNone/>
            </a:pPr>
            <a:r>
              <a:rPr lang="en-US" sz="2800" dirty="0" smtClean="0">
                <a:solidFill>
                  <a:schemeClr val="tx1"/>
                </a:solidFill>
              </a:rPr>
              <a:t>It contains, </a:t>
            </a:r>
          </a:p>
          <a:p>
            <a:pPr>
              <a:buNone/>
            </a:pPr>
            <a:endParaRPr lang="en-US" sz="2800" dirty="0" smtClean="0">
              <a:solidFill>
                <a:schemeClr val="tx1"/>
              </a:solidFill>
            </a:endParaRPr>
          </a:p>
          <a:p>
            <a:pPr algn="just"/>
            <a:r>
              <a:rPr lang="en-US" sz="2000" dirty="0" smtClean="0">
                <a:solidFill>
                  <a:schemeClr val="tx1"/>
                </a:solidFill>
              </a:rPr>
              <a:t>ARECOLINE, ARECAIDINE		</a:t>
            </a:r>
          </a:p>
          <a:p>
            <a:pPr algn="just">
              <a:buNone/>
            </a:pPr>
            <a:r>
              <a:rPr lang="en-US" sz="2000" dirty="0" smtClean="0">
                <a:solidFill>
                  <a:schemeClr val="tx1"/>
                </a:solidFill>
              </a:rPr>
              <a:t>		-Fibroblast proliferation</a:t>
            </a:r>
          </a:p>
          <a:p>
            <a:pPr algn="just">
              <a:buNone/>
            </a:pPr>
            <a:r>
              <a:rPr lang="en-US" sz="2000" dirty="0" smtClean="0">
                <a:solidFill>
                  <a:schemeClr val="tx1"/>
                </a:solidFill>
              </a:rPr>
              <a:t>		-Stimulate collagen synthesis</a:t>
            </a:r>
            <a:endParaRPr lang="en-IN" sz="2000" dirty="0" smtClean="0">
              <a:solidFill>
                <a:schemeClr val="tx1"/>
              </a:solidFill>
            </a:endParaRPr>
          </a:p>
          <a:p>
            <a:pPr algn="just">
              <a:buNone/>
            </a:pPr>
            <a:endParaRPr lang="en-IN" sz="2000" dirty="0" smtClean="0">
              <a:solidFill>
                <a:schemeClr val="tx1"/>
              </a:solidFill>
            </a:endParaRPr>
          </a:p>
          <a:p>
            <a:pPr algn="just"/>
            <a:r>
              <a:rPr lang="en-US" sz="2000" dirty="0" smtClean="0">
                <a:solidFill>
                  <a:schemeClr val="tx1"/>
                </a:solidFill>
              </a:rPr>
              <a:t>TANNIN, CATHECHIN</a:t>
            </a:r>
            <a:r>
              <a:rPr lang="en-IN" sz="2000" dirty="0" smtClean="0">
                <a:solidFill>
                  <a:schemeClr val="tx1"/>
                </a:solidFill>
              </a:rPr>
              <a:t>-</a:t>
            </a:r>
          </a:p>
          <a:p>
            <a:pPr algn="just">
              <a:buNone/>
            </a:pPr>
            <a:r>
              <a:rPr lang="en-IN" sz="2000" dirty="0" smtClean="0">
                <a:solidFill>
                  <a:schemeClr val="tx1"/>
                </a:solidFill>
              </a:rPr>
              <a:t>		-  </a:t>
            </a:r>
            <a:r>
              <a:rPr lang="en-US" sz="2000" dirty="0" smtClean="0">
                <a:solidFill>
                  <a:schemeClr val="tx1"/>
                </a:solidFill>
              </a:rPr>
              <a:t>Makes collagen fibrils resistant to 		</a:t>
            </a:r>
            <a:r>
              <a:rPr lang="en-US" sz="2000" dirty="0" err="1" smtClean="0">
                <a:solidFill>
                  <a:schemeClr val="tx1"/>
                </a:solidFill>
              </a:rPr>
              <a:t>collagenase</a:t>
            </a:r>
            <a:r>
              <a:rPr lang="en-US" sz="2000" dirty="0" smtClean="0">
                <a:solidFill>
                  <a:schemeClr val="tx1"/>
                </a:solidFill>
              </a:rPr>
              <a:t>.</a:t>
            </a:r>
            <a:endParaRPr lang="en-IN" sz="2000" dirty="0" smtClean="0">
              <a:solidFill>
                <a:schemeClr val="tx1"/>
              </a:solidFill>
            </a:endParaRPr>
          </a:p>
        </p:txBody>
      </p:sp>
      <p:pic>
        <p:nvPicPr>
          <p:cNvPr id="7169" name="Picture 1"/>
          <p:cNvPicPr>
            <a:picLocks noChangeAspect="1" noChangeArrowheads="1"/>
          </p:cNvPicPr>
          <p:nvPr/>
        </p:nvPicPr>
        <p:blipFill>
          <a:blip r:embed="rId2" cstate="print"/>
          <a:srcRect b="13344"/>
          <a:stretch>
            <a:fillRect/>
          </a:stretch>
        </p:blipFill>
        <p:spPr bwMode="auto">
          <a:xfrm>
            <a:off x="4860032" y="1124744"/>
            <a:ext cx="4115949" cy="2160240"/>
          </a:xfrm>
          <a:prstGeom prst="rect">
            <a:avLst/>
          </a:prstGeom>
          <a:ln>
            <a:noFill/>
          </a:ln>
          <a:effectLst>
            <a:softEdge rad="112500"/>
          </a:effectLst>
        </p:spPr>
      </p:pic>
      <p:pic>
        <p:nvPicPr>
          <p:cNvPr id="7170" name="Picture 2"/>
          <p:cNvPicPr>
            <a:picLocks noChangeAspect="1" noChangeArrowheads="1"/>
          </p:cNvPicPr>
          <p:nvPr/>
        </p:nvPicPr>
        <p:blipFill>
          <a:blip r:embed="rId3" cstate="print"/>
          <a:srcRect/>
          <a:stretch>
            <a:fillRect/>
          </a:stretch>
        </p:blipFill>
        <p:spPr bwMode="auto">
          <a:xfrm>
            <a:off x="4716016" y="4497997"/>
            <a:ext cx="4427984" cy="236000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6"/>
          <p:cNvSpPr>
            <a:spLocks noGrp="1" noChangeArrowheads="1"/>
          </p:cNvSpPr>
          <p:nvPr>
            <p:ph type="title"/>
          </p:nvPr>
        </p:nvSpPr>
        <p:spPr>
          <a:xfrm>
            <a:off x="179512" y="-11293"/>
            <a:ext cx="9144000" cy="1143000"/>
          </a:xfrm>
        </p:spPr>
        <p:txBody>
          <a:bodyPr/>
          <a:lstStyle/>
          <a:p>
            <a:pPr fontAlgn="auto">
              <a:spcAft>
                <a:spcPts val="0"/>
              </a:spcAft>
              <a:defRPr/>
            </a:pPr>
            <a:r>
              <a:rPr lang="en-US" sz="4400" dirty="0">
                <a:solidFill>
                  <a:schemeClr val="accent3"/>
                </a:solidFill>
                <a:latin typeface="Algerian" pitchFamily="82" charset="0"/>
              </a:rPr>
              <a:t>CLINICAL FINDINGS</a:t>
            </a:r>
            <a:endParaRPr lang="en-US" sz="4800" dirty="0">
              <a:solidFill>
                <a:schemeClr val="accent3"/>
              </a:solidFill>
              <a:latin typeface="Algerian" pitchFamily="82" charset="0"/>
            </a:endParaRPr>
          </a:p>
        </p:txBody>
      </p:sp>
      <p:sp>
        <p:nvSpPr>
          <p:cNvPr id="48130" name="Rectangle 3"/>
          <p:cNvSpPr>
            <a:spLocks noGrp="1" noChangeArrowheads="1"/>
          </p:cNvSpPr>
          <p:nvPr>
            <p:ph idx="1"/>
          </p:nvPr>
        </p:nvSpPr>
        <p:spPr>
          <a:xfrm>
            <a:off x="0" y="1051520"/>
            <a:ext cx="9144000" cy="5257800"/>
          </a:xfrm>
        </p:spPr>
        <p:txBody>
          <a:bodyPr/>
          <a:lstStyle/>
          <a:p>
            <a:pPr>
              <a:lnSpc>
                <a:spcPct val="250000"/>
              </a:lnSpc>
            </a:pPr>
            <a:r>
              <a:rPr lang="en-US" sz="2800" dirty="0" smtClean="0">
                <a:solidFill>
                  <a:schemeClr val="bg2">
                    <a:lumMod val="10000"/>
                  </a:schemeClr>
                </a:solidFill>
                <a:latin typeface="Times New Roman" pitchFamily="18" charset="0"/>
                <a:cs typeface="Times New Roman" pitchFamily="18" charset="0"/>
              </a:rPr>
              <a:t>The data regarding the sex predilection is conflicting.  Earlier it was thought to be common in females. </a:t>
            </a:r>
          </a:p>
          <a:p>
            <a:pPr>
              <a:lnSpc>
                <a:spcPct val="250000"/>
              </a:lnSpc>
            </a:pPr>
            <a:r>
              <a:rPr lang="en-US" sz="2800" dirty="0" smtClean="0">
                <a:solidFill>
                  <a:schemeClr val="bg2">
                    <a:lumMod val="10000"/>
                  </a:schemeClr>
                </a:solidFill>
                <a:latin typeface="Times New Roman" pitchFamily="18" charset="0"/>
                <a:cs typeface="Times New Roman" pitchFamily="18" charset="0"/>
              </a:rPr>
              <a:t>But at present, study ratio shows  2.3: 1=M:F</a:t>
            </a:r>
          </a:p>
          <a:p>
            <a:pPr>
              <a:lnSpc>
                <a:spcPct val="250000"/>
              </a:lnSpc>
            </a:pPr>
            <a:r>
              <a:rPr lang="en-US" sz="2800" dirty="0" smtClean="0">
                <a:solidFill>
                  <a:schemeClr val="bg2">
                    <a:lumMod val="10000"/>
                  </a:schemeClr>
                </a:solidFill>
                <a:latin typeface="Times New Roman" pitchFamily="18" charset="0"/>
                <a:cs typeface="Times New Roman" pitchFamily="18" charset="0"/>
              </a:rPr>
              <a:t>Age group -  2</a:t>
            </a:r>
            <a:r>
              <a:rPr lang="en-US" sz="2800" baseline="30000" dirty="0" smtClean="0">
                <a:solidFill>
                  <a:schemeClr val="bg2">
                    <a:lumMod val="10000"/>
                  </a:schemeClr>
                </a:solidFill>
                <a:latin typeface="Times New Roman" pitchFamily="18" charset="0"/>
                <a:cs typeface="Times New Roman" pitchFamily="18" charset="0"/>
              </a:rPr>
              <a:t>nd</a:t>
            </a:r>
            <a:r>
              <a:rPr lang="en-US" sz="2800" dirty="0" smtClean="0">
                <a:solidFill>
                  <a:schemeClr val="bg2">
                    <a:lumMod val="10000"/>
                  </a:schemeClr>
                </a:solidFill>
                <a:latin typeface="Times New Roman" pitchFamily="18" charset="0"/>
                <a:cs typeface="Times New Roman" pitchFamily="18" charset="0"/>
              </a:rPr>
              <a:t>  to 4</a:t>
            </a:r>
            <a:r>
              <a:rPr lang="en-US" sz="2800" baseline="30000" dirty="0" smtClean="0">
                <a:solidFill>
                  <a:schemeClr val="bg2">
                    <a:lumMod val="10000"/>
                  </a:schemeClr>
                </a:solidFill>
                <a:latin typeface="Times New Roman" pitchFamily="18" charset="0"/>
                <a:cs typeface="Times New Roman" pitchFamily="18" charset="0"/>
              </a:rPr>
              <a:t>th</a:t>
            </a:r>
            <a:r>
              <a:rPr lang="en-US" sz="2800" dirty="0" smtClean="0">
                <a:solidFill>
                  <a:schemeClr val="bg2">
                    <a:lumMod val="10000"/>
                  </a:schemeClr>
                </a:solidFill>
                <a:latin typeface="Times New Roman" pitchFamily="18" charset="0"/>
                <a:cs typeface="Times New Roman" pitchFamily="18" charset="0"/>
              </a:rPr>
              <a:t> decade of life. </a:t>
            </a:r>
          </a:p>
        </p:txBody>
      </p:sp>
    </p:spTree>
    <p:extLst>
      <p:ext uri="{BB962C8B-B14F-4D97-AF65-F5344CB8AC3E}">
        <p14:creationId xmlns:p14="http://schemas.microsoft.com/office/powerpoint/2010/main" xmlns="" val="177360365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0" y="315416"/>
          <a:ext cx="9144000" cy="6542584"/>
        </p:xfrm>
        <a:graphic>
          <a:graphicData uri="http://schemas.openxmlformats.org/drawingml/2006/table">
            <a:tbl>
              <a:tblPr firstRow="1" bandRow="1">
                <a:tableStyleId>{616DA210-FB5B-4158-B5E0-FEB733F419BA}</a:tableStyleId>
              </a:tblPr>
              <a:tblGrid>
                <a:gridCol w="4572000"/>
                <a:gridCol w="4572000"/>
              </a:tblGrid>
              <a:tr h="7232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600" dirty="0" smtClean="0"/>
                        <a:t>Initial  symptoms  </a:t>
                      </a:r>
                      <a:endParaRPr lang="en-US" sz="3600" dirty="0" smtClean="0">
                        <a:solidFill>
                          <a:srgbClr val="0070C0"/>
                        </a:solidFill>
                        <a:latin typeface="Times New Roman" pitchFamily="18" charset="0"/>
                        <a:cs typeface="Times New Roman" pitchFamily="18" charset="0"/>
                      </a:endParaRPr>
                    </a:p>
                  </a:txBody>
                  <a:tcPr/>
                </a:tc>
                <a:tc>
                  <a:txBody>
                    <a:bodyPr/>
                    <a:lstStyle/>
                    <a:p>
                      <a:r>
                        <a:rPr lang="en-US" sz="3600" dirty="0" smtClean="0"/>
                        <a:t> Later</a:t>
                      </a:r>
                      <a:endParaRPr lang="en-IN" sz="3600" dirty="0">
                        <a:solidFill>
                          <a:srgbClr val="0070C0"/>
                        </a:solidFill>
                      </a:endParaRPr>
                    </a:p>
                  </a:txBody>
                  <a:tcPr/>
                </a:tc>
              </a:tr>
              <a:tr h="58193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Burning sensation on eating spicy food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Blisters on the palate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Ulceration or recurrent </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smtClean="0"/>
                        <a:t>stomatitis</a:t>
                      </a:r>
                      <a:endParaRPr lang="en-US" sz="24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Excessive salivation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Defective gustatory sensation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Dryness of mouth.</a:t>
                      </a:r>
                    </a:p>
                    <a:p>
                      <a:endParaRPr lang="en-IN" sz="2400" dirty="0">
                        <a:solidFill>
                          <a:srgbClr val="0070C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Difficulty in opening mouth</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Inability to whistle, blow</a:t>
                      </a:r>
                    </a:p>
                    <a:p>
                      <a:pPr>
                        <a:lnSpc>
                          <a:spcPct val="200000"/>
                        </a:lnSpc>
                      </a:pPr>
                      <a:r>
                        <a:rPr lang="en-US" sz="2400" dirty="0" smtClean="0"/>
                        <a:t>Difficulty in swallowing</a:t>
                      </a:r>
                    </a:p>
                    <a:p>
                      <a:pPr marL="0" marR="0" indent="0" algn="l" defTabSz="914400" rtl="0" eaLnBrk="1" fontAlgn="auto" latinLnBrk="0" hangingPunct="1">
                        <a:lnSpc>
                          <a:spcPct val="200000"/>
                        </a:lnSpc>
                        <a:spcBef>
                          <a:spcPts val="0"/>
                        </a:spcBef>
                        <a:spcAft>
                          <a:spcPts val="0"/>
                        </a:spcAft>
                        <a:buClrTx/>
                        <a:buSzTx/>
                        <a:buFontTx/>
                        <a:buNone/>
                        <a:tabLst/>
                        <a:defRPr/>
                      </a:pPr>
                      <a:r>
                        <a:rPr lang="en-US" sz="2400" dirty="0" smtClean="0"/>
                        <a:t>Referred pain to the ear</a:t>
                      </a:r>
                    </a:p>
                    <a:p>
                      <a:pPr marL="0" marR="0" indent="0" algn="l" defTabSz="914400" rtl="0" eaLnBrk="1" fontAlgn="auto" latinLnBrk="0" hangingPunct="1">
                        <a:lnSpc>
                          <a:spcPct val="200000"/>
                        </a:lnSpc>
                        <a:spcBef>
                          <a:spcPts val="0"/>
                        </a:spcBef>
                        <a:spcAft>
                          <a:spcPts val="0"/>
                        </a:spcAft>
                        <a:buClrTx/>
                        <a:buSzTx/>
                        <a:buFontTx/>
                        <a:buNone/>
                        <a:tabLst/>
                        <a:defRPr/>
                      </a:pPr>
                      <a:r>
                        <a:rPr lang="en-US" sz="2400" dirty="0" smtClean="0"/>
                        <a:t>Changes in tone of the voice due to vocal cord involvement</a:t>
                      </a:r>
                    </a:p>
                    <a:p>
                      <a:pPr marL="0" marR="0" indent="0" algn="l" defTabSz="914400" rtl="0" eaLnBrk="1" fontAlgn="auto" latinLnBrk="0" hangingPunct="1">
                        <a:lnSpc>
                          <a:spcPct val="200000"/>
                        </a:lnSpc>
                        <a:spcBef>
                          <a:spcPts val="0"/>
                        </a:spcBef>
                        <a:spcAft>
                          <a:spcPts val="0"/>
                        </a:spcAft>
                        <a:buClrTx/>
                        <a:buSzTx/>
                        <a:buFontTx/>
                        <a:buNone/>
                        <a:tabLst/>
                        <a:defRPr/>
                      </a:pPr>
                      <a:r>
                        <a:rPr lang="en-US" sz="2400" dirty="0" smtClean="0"/>
                        <a:t>Sometimes deafness due to occlusion of </a:t>
                      </a:r>
                      <a:r>
                        <a:rPr lang="en-US" sz="2400" dirty="0" err="1" smtClean="0"/>
                        <a:t>eustachian</a:t>
                      </a:r>
                      <a:r>
                        <a:rPr lang="en-US" sz="2400" dirty="0" smtClean="0"/>
                        <a:t> tubes </a:t>
                      </a:r>
                      <a:endParaRPr lang="en-US" sz="2400" dirty="0" smtClean="0">
                        <a:solidFill>
                          <a:srgbClr val="0070C0"/>
                        </a:solidFill>
                        <a:latin typeface="Times New Roman" pitchFamily="18" charset="0"/>
                        <a:cs typeface="Times New Roman" pitchFamily="18" charset="0"/>
                      </a:endParaRPr>
                    </a:p>
                  </a:txBody>
                  <a:tcPr/>
                </a:tc>
              </a:tr>
            </a:tbl>
          </a:graphicData>
        </a:graphic>
      </p:graphicFrame>
      <p:sp>
        <p:nvSpPr>
          <p:cNvPr id="4" name="Content Placeholder 3"/>
          <p:cNvSpPr>
            <a:spLocks noGrp="1"/>
          </p:cNvSpPr>
          <p:nvPr>
            <p:ph idx="1"/>
          </p:nvPr>
        </p:nvSpPr>
        <p:spPr/>
        <p:txBody>
          <a:bodyPr/>
          <a:lstStyle/>
          <a:p>
            <a:endParaRPr lang="en-IN"/>
          </a:p>
        </p:txBody>
      </p:sp>
    </p:spTree>
    <p:extLst>
      <p:ext uri="{BB962C8B-B14F-4D97-AF65-F5344CB8AC3E}">
        <p14:creationId xmlns:p14="http://schemas.microsoft.com/office/powerpoint/2010/main" xmlns="" val="2551627914"/>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idx="1"/>
          </p:nvPr>
        </p:nvSpPr>
        <p:spPr>
          <a:xfrm>
            <a:off x="0" y="116632"/>
            <a:ext cx="9144000" cy="5943600"/>
          </a:xfrm>
        </p:spPr>
        <p:txBody>
          <a:bodyPr>
            <a:normAutofit fontScale="92500"/>
          </a:bodyPr>
          <a:lstStyle/>
          <a:p>
            <a:pPr>
              <a:lnSpc>
                <a:spcPct val="250000"/>
              </a:lnSpc>
              <a:buFont typeface="Wingdings" pitchFamily="2" charset="2"/>
              <a:buNone/>
            </a:pPr>
            <a:r>
              <a:rPr lang="en-US" sz="3000" b="1" dirty="0" smtClean="0">
                <a:effectLst>
                  <a:outerShdw blurRad="38100" dist="38100" dir="2700000" algn="tl">
                    <a:srgbClr val="000000">
                      <a:alpha val="43137"/>
                    </a:srgbClr>
                  </a:outerShdw>
                </a:effectLst>
              </a:rPr>
              <a:t>  </a:t>
            </a:r>
            <a:r>
              <a:rPr lang="en-US" sz="3000" b="1" dirty="0" smtClean="0">
                <a:solidFill>
                  <a:schemeClr val="accent3"/>
                </a:solidFill>
                <a:effectLst>
                  <a:outerShdw blurRad="38100" dist="38100" dir="2700000" algn="tl">
                    <a:srgbClr val="000000">
                      <a:alpha val="43137"/>
                    </a:srgbClr>
                  </a:outerShdw>
                </a:effectLst>
                <a:latin typeface="Times New Roman" pitchFamily="18" charset="0"/>
                <a:cs typeface="Times New Roman" pitchFamily="18" charset="0"/>
              </a:rPr>
              <a:t>COMMON  SITES INVOLVED-</a:t>
            </a:r>
          </a:p>
          <a:p>
            <a:pPr>
              <a:lnSpc>
                <a:spcPct val="150000"/>
              </a:lnSpc>
            </a:pPr>
            <a:r>
              <a:rPr lang="en-US" sz="2800" dirty="0" smtClean="0">
                <a:solidFill>
                  <a:schemeClr val="accent3"/>
                </a:solidFill>
                <a:latin typeface="Times New Roman" pitchFamily="18" charset="0"/>
                <a:cs typeface="Times New Roman" pitchFamily="18" charset="0"/>
              </a:rPr>
              <a:t>Buccal mucosa, </a:t>
            </a:r>
            <a:r>
              <a:rPr lang="en-US" sz="2800" dirty="0" err="1" smtClean="0">
                <a:solidFill>
                  <a:schemeClr val="accent3"/>
                </a:solidFill>
                <a:latin typeface="Times New Roman" pitchFamily="18" charset="0"/>
                <a:cs typeface="Times New Roman" pitchFamily="18" charset="0"/>
              </a:rPr>
              <a:t>faucial</a:t>
            </a:r>
            <a:r>
              <a:rPr lang="en-US" sz="2800" dirty="0" smtClean="0">
                <a:solidFill>
                  <a:schemeClr val="accent3"/>
                </a:solidFill>
                <a:latin typeface="Times New Roman" pitchFamily="18" charset="0"/>
                <a:cs typeface="Times New Roman" pitchFamily="18" charset="0"/>
              </a:rPr>
              <a:t> pillars, soft palate, lips and hard palate.</a:t>
            </a:r>
          </a:p>
          <a:p>
            <a:pPr>
              <a:lnSpc>
                <a:spcPct val="150000"/>
              </a:lnSpc>
            </a:pPr>
            <a:r>
              <a:rPr lang="en-US" sz="2800" dirty="0" smtClean="0">
                <a:solidFill>
                  <a:schemeClr val="accent3"/>
                </a:solidFill>
                <a:latin typeface="Times New Roman" pitchFamily="18" charset="0"/>
                <a:cs typeface="Times New Roman" pitchFamily="18" charset="0"/>
              </a:rPr>
              <a:t>The fibrous bands in the buccal mucosa run in a vertical direction, sometimes so marked that the cheeks are almost immovable.</a:t>
            </a:r>
          </a:p>
          <a:p>
            <a:pPr>
              <a:lnSpc>
                <a:spcPct val="150000"/>
              </a:lnSpc>
            </a:pPr>
            <a:r>
              <a:rPr lang="en-US" sz="2800" dirty="0" smtClean="0">
                <a:solidFill>
                  <a:schemeClr val="accent3"/>
                </a:solidFill>
                <a:latin typeface="Times New Roman" pitchFamily="18" charset="0"/>
                <a:cs typeface="Times New Roman" pitchFamily="18" charset="0"/>
              </a:rPr>
              <a:t>In the soft palate the fibrous bands radiate from the </a:t>
            </a:r>
            <a:r>
              <a:rPr lang="en-US" sz="2800" dirty="0" err="1" smtClean="0">
                <a:solidFill>
                  <a:schemeClr val="accent3"/>
                </a:solidFill>
                <a:latin typeface="Times New Roman" pitchFamily="18" charset="0"/>
                <a:cs typeface="Times New Roman" pitchFamily="18" charset="0"/>
              </a:rPr>
              <a:t>pterygomandibular</a:t>
            </a:r>
            <a:r>
              <a:rPr lang="en-US" sz="2800" dirty="0" smtClean="0">
                <a:solidFill>
                  <a:schemeClr val="accent3"/>
                </a:solidFill>
                <a:latin typeface="Times New Roman" pitchFamily="18" charset="0"/>
                <a:cs typeface="Times New Roman" pitchFamily="18" charset="0"/>
              </a:rPr>
              <a:t> raphe or the </a:t>
            </a:r>
            <a:r>
              <a:rPr lang="en-US" sz="2800" dirty="0" err="1" smtClean="0">
                <a:solidFill>
                  <a:schemeClr val="accent3"/>
                </a:solidFill>
                <a:latin typeface="Times New Roman" pitchFamily="18" charset="0"/>
                <a:cs typeface="Times New Roman" pitchFamily="18" charset="0"/>
              </a:rPr>
              <a:t>faucial</a:t>
            </a:r>
            <a:r>
              <a:rPr lang="en-US" sz="2800" dirty="0" smtClean="0">
                <a:solidFill>
                  <a:schemeClr val="accent3"/>
                </a:solidFill>
                <a:latin typeface="Times New Roman" pitchFamily="18" charset="0"/>
                <a:cs typeface="Times New Roman" pitchFamily="18" charset="0"/>
              </a:rPr>
              <a:t> pillars and have a scar like appearance.</a:t>
            </a:r>
          </a:p>
        </p:txBody>
      </p:sp>
    </p:spTree>
    <p:extLst>
      <p:ext uri="{BB962C8B-B14F-4D97-AF65-F5344CB8AC3E}">
        <p14:creationId xmlns:p14="http://schemas.microsoft.com/office/powerpoint/2010/main" xmlns="" val="249300241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graphicFrame>
        <p:nvGraphicFramePr>
          <p:cNvPr id="4" name="Table 3"/>
          <p:cNvGraphicFramePr>
            <a:graphicFrameLocks noGrp="1"/>
          </p:cNvGraphicFramePr>
          <p:nvPr/>
        </p:nvGraphicFramePr>
        <p:xfrm>
          <a:off x="0" y="-27384"/>
          <a:ext cx="9144000" cy="6885385"/>
        </p:xfrm>
        <a:graphic>
          <a:graphicData uri="http://schemas.openxmlformats.org/drawingml/2006/table">
            <a:tbl>
              <a:tblPr firstRow="1" bandRow="1">
                <a:tableStyleId>{37CE84F3-28C3-443E-9E96-99CF82512B78}</a:tableStyleId>
              </a:tblPr>
              <a:tblGrid>
                <a:gridCol w="4572000"/>
                <a:gridCol w="4572000"/>
              </a:tblGrid>
              <a:tr h="968248">
                <a:tc>
                  <a:txBody>
                    <a:bodyPr/>
                    <a:lstStyle/>
                    <a:p>
                      <a:r>
                        <a:rPr lang="en-US" sz="3200" dirty="0" smtClean="0"/>
                        <a:t>Premalignant lesions </a:t>
                      </a:r>
                      <a:endParaRPr lang="en-IN" sz="3200" dirty="0">
                        <a:solidFill>
                          <a:schemeClr val="accent6">
                            <a:lumMod val="60000"/>
                            <a:lumOff val="40000"/>
                          </a:schemeClr>
                        </a:solidFill>
                      </a:endParaRPr>
                    </a:p>
                  </a:txBody>
                  <a:tcPr/>
                </a:tc>
                <a:tc>
                  <a:txBody>
                    <a:bodyPr/>
                    <a:lstStyle/>
                    <a:p>
                      <a:r>
                        <a:rPr lang="en-US" sz="3200" dirty="0" smtClean="0"/>
                        <a:t>Premalignant conditions</a:t>
                      </a:r>
                      <a:endParaRPr lang="en-IN" sz="3200" dirty="0">
                        <a:solidFill>
                          <a:schemeClr val="accent6">
                            <a:lumMod val="60000"/>
                            <a:lumOff val="40000"/>
                          </a:schemeClr>
                        </a:solidFill>
                      </a:endParaRPr>
                    </a:p>
                  </a:txBody>
                  <a:tcPr/>
                </a:tc>
              </a:tr>
              <a:tr h="5912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err="1" smtClean="0"/>
                        <a:t>Leukoplakia</a:t>
                      </a:r>
                      <a:endParaRPr lang="en-US" sz="2800" dirty="0" smtClean="0">
                        <a:solidFill>
                          <a:schemeClr val="accent6">
                            <a:lumMod val="60000"/>
                            <a:lumOff val="40000"/>
                          </a:schemeClr>
                        </a:solidFill>
                        <a:latin typeface="Times New Roman" pitchFamily="18" charset="0"/>
                        <a:cs typeface="Times New Roman"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u="none" strike="noStrike" kern="0" cap="none" spc="0" normalizeH="0" baseline="0" noProof="0" dirty="0" smtClean="0">
                          <a:ln>
                            <a:noFill/>
                          </a:ln>
                          <a:effectLst/>
                          <a:uLnTx/>
                          <a:uFillTx/>
                        </a:rPr>
                        <a:t>Oral </a:t>
                      </a:r>
                      <a:r>
                        <a:rPr kumimoji="0" lang="en-US" sz="2800" u="none" strike="noStrike" kern="0" cap="none" spc="0" normalizeH="0" baseline="0" noProof="0" dirty="0" err="1" smtClean="0">
                          <a:ln>
                            <a:noFill/>
                          </a:ln>
                          <a:effectLst/>
                          <a:uLnTx/>
                          <a:uFillTx/>
                        </a:rPr>
                        <a:t>submucous</a:t>
                      </a:r>
                      <a:r>
                        <a:rPr kumimoji="0" lang="en-US" sz="2800" u="none" strike="noStrike" kern="0" cap="none" spc="0" normalizeH="0" baseline="0" noProof="0" dirty="0" smtClean="0">
                          <a:ln>
                            <a:noFill/>
                          </a:ln>
                          <a:effectLst/>
                          <a:uLnTx/>
                          <a:uFillTx/>
                        </a:rPr>
                        <a:t> fibrosis</a:t>
                      </a:r>
                      <a:endParaRPr kumimoji="0" lang="en-US" sz="2800" b="0" i="0" u="none" strike="noStrike" kern="0" cap="none" spc="0" normalizeH="0" baseline="0" noProof="0" dirty="0" smtClean="0">
                        <a:ln>
                          <a:noFill/>
                        </a:ln>
                        <a:solidFill>
                          <a:schemeClr val="accent6">
                            <a:lumMod val="60000"/>
                            <a:lumOff val="40000"/>
                          </a:schemeClr>
                        </a:solidFill>
                        <a:effectLst/>
                        <a:uLnTx/>
                        <a:uFillTx/>
                        <a:latin typeface="Times New Roman" pitchFamily="18" charset="0"/>
                        <a:ea typeface="+mn-ea"/>
                        <a:cs typeface="Times New Roman" pitchFamily="18" charset="0"/>
                      </a:endParaRPr>
                    </a:p>
                  </a:txBody>
                  <a:tcPr/>
                </a:tc>
              </a:tr>
              <a:tr h="9763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err="1" smtClean="0"/>
                        <a:t>Erythroplakia</a:t>
                      </a:r>
                      <a:endParaRPr lang="en-US" sz="2800" dirty="0" smtClean="0"/>
                    </a:p>
                    <a:p>
                      <a:endParaRPr lang="en-IN" sz="2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u="none" strike="noStrike" kern="0" cap="none" spc="0" normalizeH="0" baseline="0" noProof="0" dirty="0" smtClean="0">
                          <a:ln>
                            <a:noFill/>
                          </a:ln>
                          <a:effectLst/>
                          <a:uLnTx/>
                          <a:uFillTx/>
                        </a:rPr>
                        <a:t>Oral lichen </a:t>
                      </a:r>
                      <a:r>
                        <a:rPr kumimoji="0" lang="en-US" sz="2800" u="none" strike="noStrike" kern="0" cap="none" spc="0" normalizeH="0" baseline="0" noProof="0" dirty="0" err="1" smtClean="0">
                          <a:ln>
                            <a:noFill/>
                          </a:ln>
                          <a:effectLst/>
                          <a:uLnTx/>
                          <a:uFillTx/>
                        </a:rPr>
                        <a:t>planus</a:t>
                      </a:r>
                      <a:endParaRPr kumimoji="0" lang="en-US" sz="2800" u="none" strike="noStrike" kern="0" cap="none" spc="0" normalizeH="0" baseline="0" noProof="0" dirty="0" smtClean="0">
                        <a:ln>
                          <a:noFill/>
                        </a:ln>
                        <a:effectLst/>
                        <a:uLnTx/>
                        <a:uFillTx/>
                      </a:endParaRPr>
                    </a:p>
                    <a:p>
                      <a:endParaRPr lang="en-IN" sz="2800" dirty="0"/>
                    </a:p>
                  </a:txBody>
                  <a:tcPr/>
                </a:tc>
              </a:tr>
              <a:tr h="10265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Leukokeratosis nicotina palatinae</a:t>
                      </a:r>
                      <a:endParaRPr lang="en-US" sz="2800" dirty="0" smtClean="0">
                        <a:solidFill>
                          <a:schemeClr val="accent6">
                            <a:lumMod val="60000"/>
                            <a:lumOff val="40000"/>
                          </a:schemeClr>
                        </a:solidFill>
                        <a:latin typeface="Times New Roman" pitchFamily="18" charset="0"/>
                        <a:cs typeface="Times New Roman"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u="none" strike="noStrike" kern="0" cap="none" spc="0" normalizeH="0" baseline="0" noProof="0" dirty="0" smtClean="0">
                          <a:ln>
                            <a:noFill/>
                          </a:ln>
                          <a:effectLst/>
                          <a:uLnTx/>
                          <a:uFillTx/>
                        </a:rPr>
                        <a:t>Actinic </a:t>
                      </a:r>
                      <a:r>
                        <a:rPr kumimoji="0" lang="en-US" sz="2800" u="none" strike="noStrike" kern="0" cap="none" spc="0" normalizeH="0" baseline="0" noProof="0" dirty="0" err="1" smtClean="0">
                          <a:ln>
                            <a:noFill/>
                          </a:ln>
                          <a:effectLst/>
                          <a:uLnTx/>
                          <a:uFillTx/>
                        </a:rPr>
                        <a:t>keratosis</a:t>
                      </a:r>
                      <a:endParaRPr kumimoji="0" lang="en-US" sz="2800" b="0" i="0" u="none" strike="noStrike" kern="0" cap="none" spc="0" normalizeH="0" baseline="0" noProof="0" dirty="0" smtClean="0">
                        <a:ln>
                          <a:noFill/>
                        </a:ln>
                        <a:solidFill>
                          <a:schemeClr val="accent6">
                            <a:lumMod val="60000"/>
                            <a:lumOff val="40000"/>
                          </a:schemeClr>
                        </a:solidFill>
                        <a:effectLst/>
                        <a:uLnTx/>
                        <a:uFillTx/>
                        <a:latin typeface="Times New Roman" pitchFamily="18" charset="0"/>
                        <a:ea typeface="+mn-ea"/>
                        <a:cs typeface="Times New Roman" pitchFamily="18" charset="0"/>
                      </a:endParaRPr>
                    </a:p>
                  </a:txBody>
                  <a:tcPr/>
                </a:tc>
              </a:tr>
              <a:tr h="9763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err="1" smtClean="0"/>
                        <a:t>Candidiasis</a:t>
                      </a:r>
                      <a:r>
                        <a:rPr lang="en-US" sz="2800" dirty="0" smtClean="0"/>
                        <a:t> </a:t>
                      </a:r>
                    </a:p>
                    <a:p>
                      <a:endParaRPr lang="en-IN" sz="2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u="none" strike="noStrike" kern="0" cap="none" spc="0" normalizeH="0" baseline="0" noProof="0" dirty="0" smtClean="0">
                          <a:ln>
                            <a:noFill/>
                          </a:ln>
                          <a:effectLst/>
                          <a:uLnTx/>
                          <a:uFillTx/>
                        </a:rPr>
                        <a:t>Syphilis</a:t>
                      </a:r>
                    </a:p>
                    <a:p>
                      <a:endParaRPr lang="en-IN" sz="2800" dirty="0"/>
                    </a:p>
                  </a:txBody>
                  <a:tcPr/>
                </a:tc>
              </a:tr>
              <a:tr h="13701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Carcinoma in situ</a:t>
                      </a:r>
                      <a:endParaRPr lang="th-TH" sz="2800" dirty="0" smtClean="0"/>
                    </a:p>
                    <a:p>
                      <a:endParaRPr lang="en-IN" sz="2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u="none" strike="noStrike" kern="0" cap="none" spc="0" normalizeH="0" baseline="0" noProof="0" dirty="0" smtClean="0">
                          <a:ln>
                            <a:noFill/>
                          </a:ln>
                          <a:effectLst/>
                          <a:uLnTx/>
                          <a:uFillTx/>
                        </a:rPr>
                        <a:t>Discoid lupus </a:t>
                      </a:r>
                      <a:r>
                        <a:rPr kumimoji="0" lang="en-US" sz="2800" u="none" strike="noStrike" kern="0" cap="none" spc="0" normalizeH="0" baseline="0" noProof="0" dirty="0" err="1" smtClean="0">
                          <a:ln>
                            <a:noFill/>
                          </a:ln>
                          <a:effectLst/>
                          <a:uLnTx/>
                          <a:uFillTx/>
                        </a:rPr>
                        <a:t>erythematosus</a:t>
                      </a:r>
                      <a:endParaRPr kumimoji="0" lang="en-US" sz="2800" u="none" strike="noStrike" kern="0" cap="none" spc="0" normalizeH="0" baseline="0" noProof="0" dirty="0" smtClean="0">
                        <a:ln>
                          <a:noFill/>
                        </a:ln>
                        <a:effectLst/>
                        <a:uLnTx/>
                        <a:uFillTx/>
                      </a:endParaRPr>
                    </a:p>
                    <a:p>
                      <a:endParaRPr lang="en-IN" sz="2800" dirty="0"/>
                    </a:p>
                  </a:txBody>
                  <a:tcPr/>
                </a:tc>
              </a:tr>
              <a:tr h="976363">
                <a:tc>
                  <a:txBody>
                    <a:bodyPr/>
                    <a:lstStyle/>
                    <a:p>
                      <a:endParaRPr lang="en-IN" sz="2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u="none" strike="noStrike" kern="0" cap="none" spc="0" normalizeH="0" baseline="0" noProof="0" dirty="0" err="1" smtClean="0">
                          <a:ln>
                            <a:noFill/>
                          </a:ln>
                          <a:effectLst/>
                          <a:uLnTx/>
                          <a:uFillTx/>
                        </a:rPr>
                        <a:t>Sideropenic</a:t>
                      </a:r>
                      <a:r>
                        <a:rPr kumimoji="0" lang="en-US" sz="2800" u="none" strike="noStrike" kern="0" cap="none" spc="0" normalizeH="0" baseline="0" noProof="0" dirty="0" smtClean="0">
                          <a:ln>
                            <a:noFill/>
                          </a:ln>
                          <a:effectLst/>
                          <a:uLnTx/>
                          <a:uFillTx/>
                        </a:rPr>
                        <a:t> </a:t>
                      </a:r>
                      <a:r>
                        <a:rPr kumimoji="0" lang="en-US" sz="2800" u="none" strike="noStrike" kern="0" cap="none" spc="0" normalizeH="0" baseline="0" noProof="0" dirty="0" err="1" smtClean="0">
                          <a:ln>
                            <a:noFill/>
                          </a:ln>
                          <a:effectLst/>
                          <a:uLnTx/>
                          <a:uFillTx/>
                        </a:rPr>
                        <a:t>dysphagia</a:t>
                      </a:r>
                      <a:endParaRPr kumimoji="0" lang="en-US" sz="2800" u="none" strike="noStrike" kern="0" cap="none" spc="0" normalizeH="0" baseline="0" noProof="0" dirty="0" smtClean="0">
                        <a:ln>
                          <a:noFill/>
                        </a:ln>
                        <a:effectLst/>
                        <a:uLnTx/>
                        <a:uFillTx/>
                      </a:endParaRPr>
                    </a:p>
                    <a:p>
                      <a:endParaRPr lang="en-IN" sz="2800" dirty="0"/>
                    </a:p>
                  </a:txBody>
                  <a:tcPr/>
                </a:tc>
              </a:tr>
            </a:tbl>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idx="1"/>
          </p:nvPr>
        </p:nvSpPr>
        <p:spPr>
          <a:xfrm>
            <a:off x="36512" y="1107504"/>
            <a:ext cx="4895528" cy="5561856"/>
          </a:xfrm>
        </p:spPr>
        <p:txBody>
          <a:bodyPr>
            <a:normAutofit fontScale="70000" lnSpcReduction="20000"/>
          </a:bodyPr>
          <a:lstStyle/>
          <a:p>
            <a:pPr>
              <a:lnSpc>
                <a:spcPct val="150000"/>
              </a:lnSpc>
            </a:pPr>
            <a:r>
              <a:rPr lang="en-US" sz="2800" dirty="0" smtClean="0">
                <a:solidFill>
                  <a:schemeClr val="tx1"/>
                </a:solidFill>
                <a:latin typeface="Times New Roman" pitchFamily="18" charset="0"/>
                <a:cs typeface="Times New Roman" pitchFamily="18" charset="0"/>
              </a:rPr>
              <a:t>The uvula  is markedly involved, shrinks and appears as a small fibrous bud.</a:t>
            </a:r>
          </a:p>
          <a:p>
            <a:pPr>
              <a:lnSpc>
                <a:spcPct val="150000"/>
              </a:lnSpc>
            </a:pPr>
            <a:r>
              <a:rPr lang="en-US" sz="2800" dirty="0" smtClean="0">
                <a:solidFill>
                  <a:schemeClr val="tx1"/>
                </a:solidFill>
                <a:latin typeface="Times New Roman" pitchFamily="18" charset="0"/>
                <a:cs typeface="Times New Roman" pitchFamily="18" charset="0"/>
              </a:rPr>
              <a:t>The </a:t>
            </a:r>
            <a:r>
              <a:rPr lang="en-US" sz="2800" dirty="0" err="1" smtClean="0">
                <a:solidFill>
                  <a:schemeClr val="tx1"/>
                </a:solidFill>
                <a:latin typeface="Times New Roman" pitchFamily="18" charset="0"/>
                <a:cs typeface="Times New Roman" pitchFamily="18" charset="0"/>
              </a:rPr>
              <a:t>faucial</a:t>
            </a:r>
            <a:r>
              <a:rPr lang="en-US" sz="2800" dirty="0" smtClean="0">
                <a:solidFill>
                  <a:schemeClr val="tx1"/>
                </a:solidFill>
                <a:latin typeface="Times New Roman" pitchFamily="18" charset="0"/>
                <a:cs typeface="Times New Roman" pitchFamily="18" charset="0"/>
              </a:rPr>
              <a:t> pillars become thick, short, and extremely hard.</a:t>
            </a:r>
          </a:p>
          <a:p>
            <a:pPr>
              <a:lnSpc>
                <a:spcPct val="150000"/>
              </a:lnSpc>
            </a:pPr>
            <a:r>
              <a:rPr lang="en-US" sz="2800" dirty="0" smtClean="0">
                <a:solidFill>
                  <a:schemeClr val="tx1"/>
                </a:solidFill>
                <a:latin typeface="Times New Roman" pitchFamily="18" charset="0"/>
                <a:cs typeface="Times New Roman" pitchFamily="18" charset="0"/>
              </a:rPr>
              <a:t>The tonsils may be pressed between the </a:t>
            </a:r>
            <a:r>
              <a:rPr lang="en-US" sz="2800" dirty="0" err="1" smtClean="0">
                <a:solidFill>
                  <a:schemeClr val="tx1"/>
                </a:solidFill>
                <a:latin typeface="Times New Roman" pitchFamily="18" charset="0"/>
                <a:cs typeface="Times New Roman" pitchFamily="18" charset="0"/>
              </a:rPr>
              <a:t>fibrosed</a:t>
            </a:r>
            <a:r>
              <a:rPr lang="en-US" sz="2800" dirty="0" smtClean="0">
                <a:solidFill>
                  <a:schemeClr val="tx1"/>
                </a:solidFill>
                <a:latin typeface="Times New Roman" pitchFamily="18" charset="0"/>
                <a:cs typeface="Times New Roman" pitchFamily="18" charset="0"/>
              </a:rPr>
              <a:t> pillars. </a:t>
            </a:r>
          </a:p>
          <a:p>
            <a:pPr>
              <a:lnSpc>
                <a:spcPct val="150000"/>
              </a:lnSpc>
            </a:pPr>
            <a:r>
              <a:rPr lang="en-US" sz="2800" dirty="0" smtClean="0">
                <a:solidFill>
                  <a:schemeClr val="tx1"/>
                </a:solidFill>
                <a:latin typeface="Times New Roman" pitchFamily="18" charset="0"/>
                <a:cs typeface="Times New Roman" pitchFamily="18" charset="0"/>
              </a:rPr>
              <a:t>The lips are often affected and on palpation, a circular band can be felt around the entire lip mucosa.</a:t>
            </a:r>
          </a:p>
          <a:p>
            <a:pPr>
              <a:lnSpc>
                <a:spcPct val="150000"/>
              </a:lnSpc>
            </a:pPr>
            <a:r>
              <a:rPr lang="en-US" sz="2800" dirty="0" smtClean="0">
                <a:solidFill>
                  <a:schemeClr val="tx1"/>
                </a:solidFill>
                <a:latin typeface="Times New Roman" pitchFamily="18" charset="0"/>
                <a:cs typeface="Times New Roman" pitchFamily="18" charset="0"/>
              </a:rPr>
              <a:t>When gingiva is affected, it is fibrotic, blanched and devoid of its normal stippled appearance. </a:t>
            </a:r>
          </a:p>
          <a:p>
            <a:pPr>
              <a:lnSpc>
                <a:spcPct val="130000"/>
              </a:lnSpc>
            </a:pPr>
            <a:endParaRPr lang="en-US" sz="2400" dirty="0" smtClean="0">
              <a:solidFill>
                <a:schemeClr val="tx1"/>
              </a:solidFill>
            </a:endParaRPr>
          </a:p>
          <a:p>
            <a:pPr>
              <a:lnSpc>
                <a:spcPct val="130000"/>
              </a:lnSpc>
            </a:pPr>
            <a:endParaRPr lang="en-US" sz="2400" dirty="0" smtClean="0">
              <a:solidFill>
                <a:schemeClr val="tx1"/>
              </a:solidFill>
            </a:endParaRPr>
          </a:p>
        </p:txBody>
      </p:sp>
      <p:graphicFrame>
        <p:nvGraphicFramePr>
          <p:cNvPr id="74753" name="Object 1"/>
          <p:cNvGraphicFramePr>
            <a:graphicFrameLocks noGrp="1" noChangeAspect="1"/>
          </p:cNvGraphicFramePr>
          <p:nvPr/>
        </p:nvGraphicFramePr>
        <p:xfrm>
          <a:off x="5076056" y="1340768"/>
          <a:ext cx="3816424" cy="4680520"/>
        </p:xfrm>
        <a:graphic>
          <a:graphicData uri="http://schemas.openxmlformats.org/presentationml/2006/ole">
            <p:oleObj spid="_x0000_s74756" r:id="rId3" imgW="6904762" imgH="5038095" progId="">
              <p:embed/>
            </p:oleObj>
          </a:graphicData>
        </a:graphic>
      </p:graphicFrame>
    </p:spTree>
    <p:extLst>
      <p:ext uri="{BB962C8B-B14F-4D97-AF65-F5344CB8AC3E}">
        <p14:creationId xmlns:p14="http://schemas.microsoft.com/office/powerpoint/2010/main" xmlns="" val="352848759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0" y="32863"/>
            <a:ext cx="9144000" cy="1143000"/>
          </a:xfrm>
        </p:spPr>
        <p:txBody>
          <a:bodyPr/>
          <a:lstStyle/>
          <a:p>
            <a:pPr algn="ctr" fontAlgn="auto">
              <a:spcAft>
                <a:spcPts val="0"/>
              </a:spcAft>
              <a:defRPr/>
            </a:pPr>
            <a:r>
              <a:rPr lang="en-US" sz="2000" dirty="0">
                <a:solidFill>
                  <a:srgbClr val="FFCC00"/>
                </a:solidFill>
                <a:latin typeface="Times New Roman" pitchFamily="18" charset="0"/>
                <a:cs typeface="Times New Roman" pitchFamily="18" charset="0"/>
              </a:rPr>
              <a:t>       </a:t>
            </a:r>
            <a:r>
              <a:rPr lang="en-US" sz="2800" dirty="0">
                <a:solidFill>
                  <a:schemeClr val="accent3"/>
                </a:solidFill>
                <a:latin typeface="Times New Roman" pitchFamily="18" charset="0"/>
                <a:cs typeface="Times New Roman" pitchFamily="18" charset="0"/>
              </a:rPr>
              <a:t>PALE AND BALD TONGUE</a:t>
            </a:r>
          </a:p>
        </p:txBody>
      </p:sp>
      <p:graphicFrame>
        <p:nvGraphicFramePr>
          <p:cNvPr id="4098" name="Object 3"/>
          <p:cNvGraphicFramePr>
            <a:graphicFrameLocks noGrp="1" noChangeAspect="1"/>
          </p:cNvGraphicFramePr>
          <p:nvPr>
            <p:ph idx="1"/>
          </p:nvPr>
        </p:nvGraphicFramePr>
        <p:xfrm>
          <a:off x="1196975" y="1600200"/>
          <a:ext cx="6750050" cy="4708525"/>
        </p:xfrm>
        <a:graphic>
          <a:graphicData uri="http://schemas.openxmlformats.org/presentationml/2006/ole">
            <p:oleObj spid="_x0000_s2053" r:id="rId4" imgW="7059010" imgH="4923810" progId="">
              <p:embed/>
            </p:oleObj>
          </a:graphicData>
        </a:graphic>
      </p:graphicFrame>
    </p:spTree>
    <p:extLst>
      <p:ext uri="{BB962C8B-B14F-4D97-AF65-F5344CB8AC3E}">
        <p14:creationId xmlns:p14="http://schemas.microsoft.com/office/powerpoint/2010/main" xmlns="" val="36172293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1691680" y="88780"/>
            <a:ext cx="5400600" cy="963956"/>
          </a:xfrm>
        </p:spPr>
        <p:txBody>
          <a:bodyPr/>
          <a:lstStyle/>
          <a:p>
            <a:pPr algn="ctr" fontAlgn="auto">
              <a:spcAft>
                <a:spcPts val="0"/>
              </a:spcAft>
              <a:defRPr/>
            </a:pPr>
            <a:r>
              <a:rPr lang="en-US" sz="3600" dirty="0" err="1" smtClean="0">
                <a:solidFill>
                  <a:schemeClr val="bg2">
                    <a:lumMod val="10000"/>
                  </a:schemeClr>
                </a:solidFill>
                <a:latin typeface="Times New Roman" pitchFamily="18" charset="0"/>
                <a:cs typeface="Times New Roman" pitchFamily="18" charset="0"/>
              </a:rPr>
              <a:t>Trismus</a:t>
            </a:r>
            <a:r>
              <a:rPr lang="en-US" sz="3600" dirty="0" smtClean="0">
                <a:solidFill>
                  <a:schemeClr val="bg2">
                    <a:lumMod val="10000"/>
                  </a:schemeClr>
                </a:solidFill>
                <a:latin typeface="Times New Roman" pitchFamily="18" charset="0"/>
                <a:cs typeface="Times New Roman" pitchFamily="18" charset="0"/>
              </a:rPr>
              <a:t> </a:t>
            </a:r>
            <a:endParaRPr lang="en-US" sz="3600" dirty="0">
              <a:solidFill>
                <a:schemeClr val="bg2">
                  <a:lumMod val="10000"/>
                </a:schemeClr>
              </a:solidFill>
              <a:latin typeface="Times New Roman" pitchFamily="18" charset="0"/>
              <a:cs typeface="Times New Roman" pitchFamily="18" charset="0"/>
            </a:endParaRPr>
          </a:p>
        </p:txBody>
      </p:sp>
      <p:pic>
        <p:nvPicPr>
          <p:cNvPr id="6" name="Picture 3" descr="C:\Users\Sudhanshu Joshi\Desktop\nw pic 3.PNG"/>
          <p:cNvPicPr>
            <a:picLocks noGrp="1" noChangeAspect="1" noChangeArrowheads="1"/>
          </p:cNvPicPr>
          <p:nvPr>
            <p:ph idx="1"/>
          </p:nvPr>
        </p:nvPicPr>
        <p:blipFill>
          <a:blip r:embed="rId2" cstate="print"/>
          <a:srcRect/>
          <a:stretch>
            <a:fillRect/>
          </a:stretch>
        </p:blipFill>
        <p:spPr>
          <a:xfrm>
            <a:off x="827584" y="1268760"/>
            <a:ext cx="7272808" cy="4857403"/>
          </a:xfrm>
          <a:noFill/>
        </p:spPr>
      </p:pic>
    </p:spTree>
    <p:extLst>
      <p:ext uri="{BB962C8B-B14F-4D97-AF65-F5344CB8AC3E}">
        <p14:creationId xmlns:p14="http://schemas.microsoft.com/office/powerpoint/2010/main" xmlns="" val="42448359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idx="1"/>
          </p:nvPr>
        </p:nvSpPr>
        <p:spPr>
          <a:xfrm>
            <a:off x="0" y="0"/>
            <a:ext cx="9036496" cy="5894512"/>
          </a:xfrm>
        </p:spPr>
        <p:txBody>
          <a:bodyPr>
            <a:normAutofit fontScale="70000" lnSpcReduction="20000"/>
          </a:bodyPr>
          <a:lstStyle/>
          <a:p>
            <a:pPr>
              <a:lnSpc>
                <a:spcPct val="300000"/>
              </a:lnSpc>
              <a:buFont typeface="Wingdings" pitchFamily="2" charset="2"/>
              <a:buNone/>
            </a:pPr>
            <a:r>
              <a:rPr lang="en-US" sz="3800" b="1" dirty="0" smtClean="0">
                <a:solidFill>
                  <a:schemeClr val="accent3"/>
                </a:solidFill>
                <a:effectLst>
                  <a:outerShdw blurRad="38100" dist="38100" dir="2700000" algn="tl">
                    <a:srgbClr val="000000">
                      <a:alpha val="43137"/>
                    </a:srgbClr>
                  </a:outerShdw>
                </a:effectLst>
                <a:latin typeface="Times New Roman" pitchFamily="18" charset="0"/>
                <a:cs typeface="Times New Roman" pitchFamily="18" charset="0"/>
              </a:rPr>
              <a:t>Staging </a:t>
            </a:r>
            <a:r>
              <a:rPr lang="en-US" sz="4200" b="1" dirty="0" smtClean="0">
                <a:solidFill>
                  <a:schemeClr val="accent3"/>
                </a:solidFill>
                <a:effectLst>
                  <a:outerShdw blurRad="38100" dist="38100" dir="2700000" algn="tl">
                    <a:srgbClr val="000000">
                      <a:alpha val="43137"/>
                    </a:srgbClr>
                  </a:outerShdw>
                </a:effectLst>
                <a:latin typeface="Times New Roman" pitchFamily="18" charset="0"/>
                <a:cs typeface="Times New Roman" pitchFamily="18" charset="0"/>
              </a:rPr>
              <a:t>of OSMF:</a:t>
            </a:r>
          </a:p>
          <a:p>
            <a:pPr>
              <a:lnSpc>
                <a:spcPct val="300000"/>
              </a:lnSpc>
            </a:pPr>
            <a:r>
              <a:rPr lang="en-US" sz="2800" dirty="0" smtClean="0">
                <a:solidFill>
                  <a:schemeClr val="accent3"/>
                </a:solidFill>
                <a:latin typeface="Times New Roman" pitchFamily="18" charset="0"/>
                <a:cs typeface="Times New Roman" pitchFamily="18" charset="0"/>
              </a:rPr>
              <a:t>Stage I : Stage of stomatitis &amp; </a:t>
            </a:r>
            <a:r>
              <a:rPr lang="en-US" sz="2800" dirty="0" err="1" smtClean="0">
                <a:solidFill>
                  <a:schemeClr val="accent3"/>
                </a:solidFill>
                <a:latin typeface="Times New Roman" pitchFamily="18" charset="0"/>
                <a:cs typeface="Times New Roman" pitchFamily="18" charset="0"/>
              </a:rPr>
              <a:t>vesiculation</a:t>
            </a:r>
            <a:endParaRPr lang="en-US" sz="2800" dirty="0" smtClean="0">
              <a:solidFill>
                <a:schemeClr val="accent3"/>
              </a:solidFill>
              <a:latin typeface="Times New Roman" pitchFamily="18" charset="0"/>
              <a:cs typeface="Times New Roman" pitchFamily="18" charset="0"/>
            </a:endParaRPr>
          </a:p>
          <a:p>
            <a:pPr>
              <a:lnSpc>
                <a:spcPct val="300000"/>
              </a:lnSpc>
            </a:pPr>
            <a:r>
              <a:rPr lang="en-US" sz="2800" dirty="0" smtClean="0">
                <a:solidFill>
                  <a:schemeClr val="accent3"/>
                </a:solidFill>
                <a:latin typeface="Times New Roman" pitchFamily="18" charset="0"/>
                <a:cs typeface="Times New Roman" pitchFamily="18" charset="0"/>
              </a:rPr>
              <a:t>Stage </a:t>
            </a:r>
            <a:r>
              <a:rPr lang="en-US" sz="2800" dirty="0" err="1" smtClean="0">
                <a:solidFill>
                  <a:schemeClr val="accent3"/>
                </a:solidFill>
                <a:latin typeface="Times New Roman" pitchFamily="18" charset="0"/>
                <a:cs typeface="Times New Roman" pitchFamily="18" charset="0"/>
              </a:rPr>
              <a:t>ll</a:t>
            </a:r>
            <a:r>
              <a:rPr lang="en-US" sz="2800" dirty="0" smtClean="0">
                <a:solidFill>
                  <a:schemeClr val="accent3"/>
                </a:solidFill>
                <a:latin typeface="Times New Roman" pitchFamily="18" charset="0"/>
                <a:cs typeface="Times New Roman" pitchFamily="18" charset="0"/>
              </a:rPr>
              <a:t> : Stage of fibrosis</a:t>
            </a:r>
          </a:p>
          <a:p>
            <a:pPr>
              <a:lnSpc>
                <a:spcPct val="250000"/>
              </a:lnSpc>
            </a:pPr>
            <a:r>
              <a:rPr lang="en-US" sz="2800" dirty="0" smtClean="0">
                <a:solidFill>
                  <a:schemeClr val="accent3"/>
                </a:solidFill>
                <a:latin typeface="Times New Roman" pitchFamily="18" charset="0"/>
                <a:cs typeface="Times New Roman" pitchFamily="18" charset="0"/>
              </a:rPr>
              <a:t>Stage III :Stage of sequelae and  complication</a:t>
            </a:r>
          </a:p>
          <a:p>
            <a:pPr>
              <a:lnSpc>
                <a:spcPct val="250000"/>
              </a:lnSpc>
              <a:buNone/>
            </a:pPr>
            <a:r>
              <a:rPr lang="en-US" sz="2800" dirty="0" smtClean="0">
                <a:solidFill>
                  <a:schemeClr val="accent3"/>
                </a:solidFill>
                <a:latin typeface="Times New Roman" pitchFamily="18" charset="0"/>
                <a:cs typeface="Times New Roman" pitchFamily="18" charset="0"/>
              </a:rPr>
              <a:t>					(Ref -</a:t>
            </a:r>
            <a:r>
              <a:rPr lang="en-US" sz="2800" dirty="0" err="1" smtClean="0">
                <a:solidFill>
                  <a:schemeClr val="accent3"/>
                </a:solidFill>
                <a:latin typeface="Times New Roman" pitchFamily="18" charset="0"/>
                <a:cs typeface="Times New Roman" pitchFamily="18" charset="0"/>
              </a:rPr>
              <a:t>Pindborgh</a:t>
            </a:r>
            <a:r>
              <a:rPr lang="en-US" sz="2800" dirty="0" smtClean="0">
                <a:solidFill>
                  <a:schemeClr val="accent3"/>
                </a:solidFill>
                <a:latin typeface="Times New Roman" pitchFamily="18" charset="0"/>
                <a:cs typeface="Times New Roman" pitchFamily="18" charset="0"/>
              </a:rPr>
              <a:t> JJ-1989)					</a:t>
            </a:r>
          </a:p>
          <a:p>
            <a:pPr>
              <a:lnSpc>
                <a:spcPct val="150000"/>
              </a:lnSpc>
            </a:pPr>
            <a:endParaRPr lang="en-US" sz="2800" dirty="0" smtClean="0">
              <a:solidFill>
                <a:schemeClr val="accent3"/>
              </a:solidFill>
              <a:latin typeface="Times New Roman" pitchFamily="18" charset="0"/>
              <a:cs typeface="Times New Roman" pitchFamily="18" charset="0"/>
            </a:endParaRPr>
          </a:p>
          <a:p>
            <a:pPr>
              <a:lnSpc>
                <a:spcPct val="150000"/>
              </a:lnSpc>
            </a:pPr>
            <a:endParaRPr lang="en-US" sz="2800" dirty="0" smtClean="0">
              <a:solidFill>
                <a:schemeClr val="accent3"/>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353422121"/>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143000"/>
          </a:xfrm>
        </p:spPr>
        <p:txBody>
          <a:bodyPr>
            <a:normAutofit fontScale="90000"/>
          </a:bodyPr>
          <a:lstStyle/>
          <a:p>
            <a:r>
              <a:rPr lang="en-US" sz="3600" dirty="0" smtClean="0">
                <a:solidFill>
                  <a:schemeClr val="accent3"/>
                </a:solidFill>
                <a:latin typeface="Times New Roman" pitchFamily="18" charset="0"/>
                <a:cs typeface="Times New Roman" pitchFamily="18" charset="0"/>
              </a:rPr>
              <a:t>Stage I : </a:t>
            </a:r>
            <a:r>
              <a:rPr lang="en-US" sz="3600" dirty="0" err="1" smtClean="0">
                <a:solidFill>
                  <a:schemeClr val="accent3"/>
                </a:solidFill>
                <a:latin typeface="Times New Roman" pitchFamily="18" charset="0"/>
                <a:cs typeface="Times New Roman" pitchFamily="18" charset="0"/>
              </a:rPr>
              <a:t>Stomatitis</a:t>
            </a:r>
            <a:r>
              <a:rPr lang="en-US" sz="3600" dirty="0" smtClean="0">
                <a:solidFill>
                  <a:schemeClr val="accent3"/>
                </a:solidFill>
                <a:latin typeface="Times New Roman" pitchFamily="18" charset="0"/>
                <a:cs typeface="Times New Roman" pitchFamily="18" charset="0"/>
              </a:rPr>
              <a:t> &amp; </a:t>
            </a:r>
            <a:r>
              <a:rPr lang="en-US" sz="3600" dirty="0" err="1" smtClean="0">
                <a:solidFill>
                  <a:schemeClr val="accent3"/>
                </a:solidFill>
                <a:latin typeface="Times New Roman" pitchFamily="18" charset="0"/>
                <a:cs typeface="Times New Roman" pitchFamily="18" charset="0"/>
              </a:rPr>
              <a:t>vesiculation</a:t>
            </a:r>
            <a:r>
              <a:rPr lang="en-US" sz="3600" dirty="0" smtClean="0">
                <a:solidFill>
                  <a:schemeClr val="accent3"/>
                </a:solidFill>
                <a:latin typeface="Times New Roman" pitchFamily="18" charset="0"/>
                <a:cs typeface="Times New Roman" pitchFamily="18" charset="0"/>
              </a:rPr>
              <a:t/>
            </a:r>
            <a:br>
              <a:rPr lang="en-US" sz="3600" dirty="0" smtClean="0">
                <a:solidFill>
                  <a:schemeClr val="accent3"/>
                </a:solidFill>
                <a:latin typeface="Times New Roman" pitchFamily="18" charset="0"/>
                <a:cs typeface="Times New Roman" pitchFamily="18" charset="0"/>
              </a:rPr>
            </a:br>
            <a:endParaRPr lang="en-IN" sz="3600" dirty="0"/>
          </a:p>
        </p:txBody>
      </p:sp>
      <p:sp>
        <p:nvSpPr>
          <p:cNvPr id="3" name="Content Placeholder 2"/>
          <p:cNvSpPr>
            <a:spLocks noGrp="1"/>
          </p:cNvSpPr>
          <p:nvPr>
            <p:ph idx="1"/>
          </p:nvPr>
        </p:nvSpPr>
        <p:spPr>
          <a:xfrm>
            <a:off x="518864" y="1667941"/>
            <a:ext cx="8229600" cy="2481139"/>
          </a:xfrm>
        </p:spPr>
        <p:txBody>
          <a:bodyPr/>
          <a:lstStyle/>
          <a:p>
            <a:pPr algn="just">
              <a:buNone/>
            </a:pPr>
            <a:r>
              <a:rPr lang="en-US" dirty="0" err="1" smtClean="0">
                <a:solidFill>
                  <a:schemeClr val="bg2">
                    <a:lumMod val="10000"/>
                  </a:schemeClr>
                </a:solidFill>
                <a:latin typeface="Times New Roman" pitchFamily="18" charset="0"/>
                <a:cs typeface="Times New Roman" pitchFamily="18" charset="0"/>
              </a:rPr>
              <a:t>Stomatitis</a:t>
            </a:r>
            <a:r>
              <a:rPr lang="en-US" dirty="0" smtClean="0">
                <a:solidFill>
                  <a:schemeClr val="bg2">
                    <a:lumMod val="10000"/>
                  </a:schemeClr>
                </a:solidFill>
                <a:latin typeface="Times New Roman" pitchFamily="18" charset="0"/>
                <a:cs typeface="Times New Roman" pitchFamily="18" charset="0"/>
              </a:rPr>
              <a:t> includes </a:t>
            </a:r>
            <a:r>
              <a:rPr lang="en-US" dirty="0" err="1" smtClean="0">
                <a:solidFill>
                  <a:schemeClr val="bg2">
                    <a:lumMod val="10000"/>
                  </a:schemeClr>
                </a:solidFill>
                <a:latin typeface="Times New Roman" pitchFamily="18" charset="0"/>
                <a:cs typeface="Times New Roman" pitchFamily="18" charset="0"/>
              </a:rPr>
              <a:t>erythmatous</a:t>
            </a:r>
            <a:r>
              <a:rPr lang="en-US" dirty="0" smtClean="0">
                <a:solidFill>
                  <a:schemeClr val="bg2">
                    <a:lumMod val="10000"/>
                  </a:schemeClr>
                </a:solidFill>
                <a:latin typeface="Times New Roman" pitchFamily="18" charset="0"/>
                <a:cs typeface="Times New Roman" pitchFamily="18" charset="0"/>
              </a:rPr>
              <a:t> mucosa,</a:t>
            </a:r>
          </a:p>
          <a:p>
            <a:pPr algn="just">
              <a:buNone/>
            </a:pPr>
            <a:r>
              <a:rPr lang="en-US" dirty="0" smtClean="0">
                <a:solidFill>
                  <a:schemeClr val="bg2">
                    <a:lumMod val="10000"/>
                  </a:schemeClr>
                </a:solidFill>
                <a:latin typeface="Times New Roman" pitchFamily="18" charset="0"/>
                <a:cs typeface="Times New Roman" pitchFamily="18" charset="0"/>
              </a:rPr>
              <a:t>vesicles, mucosal ulcers, </a:t>
            </a:r>
            <a:r>
              <a:rPr lang="en-US" dirty="0" err="1" smtClean="0">
                <a:solidFill>
                  <a:schemeClr val="bg2">
                    <a:lumMod val="10000"/>
                  </a:schemeClr>
                </a:solidFill>
                <a:latin typeface="Times New Roman" pitchFamily="18" charset="0"/>
                <a:cs typeface="Times New Roman" pitchFamily="18" charset="0"/>
              </a:rPr>
              <a:t>melanotic</a:t>
            </a:r>
            <a:r>
              <a:rPr lang="en-US" dirty="0" smtClean="0">
                <a:solidFill>
                  <a:schemeClr val="bg2">
                    <a:lumMod val="10000"/>
                  </a:schemeClr>
                </a:solidFill>
                <a:latin typeface="Times New Roman" pitchFamily="18" charset="0"/>
                <a:cs typeface="Times New Roman" pitchFamily="18" charset="0"/>
              </a:rPr>
              <a:t> mucosal</a:t>
            </a:r>
          </a:p>
          <a:p>
            <a:pPr algn="just">
              <a:buNone/>
            </a:pPr>
            <a:r>
              <a:rPr lang="en-US" dirty="0" smtClean="0">
                <a:solidFill>
                  <a:schemeClr val="bg2">
                    <a:lumMod val="10000"/>
                  </a:schemeClr>
                </a:solidFill>
                <a:latin typeface="Times New Roman" pitchFamily="18" charset="0"/>
                <a:cs typeface="Times New Roman" pitchFamily="18" charset="0"/>
              </a:rPr>
              <a:t>pigmentation.</a:t>
            </a:r>
            <a:endParaRPr lang="en-IN" dirty="0">
              <a:solidFill>
                <a:schemeClr val="bg2">
                  <a:lumMod val="1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idx="1"/>
          </p:nvPr>
        </p:nvSpPr>
        <p:spPr>
          <a:xfrm>
            <a:off x="0" y="335558"/>
            <a:ext cx="9144000" cy="5973762"/>
          </a:xfrm>
        </p:spPr>
        <p:txBody>
          <a:bodyPr>
            <a:normAutofit/>
          </a:bodyPr>
          <a:lstStyle/>
          <a:p>
            <a:pPr>
              <a:lnSpc>
                <a:spcPct val="150000"/>
              </a:lnSpc>
              <a:buFont typeface="Wingdings" pitchFamily="2" charset="2"/>
              <a:buNone/>
            </a:pPr>
            <a:r>
              <a:rPr lang="en-US" sz="2800" dirty="0" smtClean="0">
                <a:solidFill>
                  <a:schemeClr val="accent3"/>
                </a:solidFill>
                <a:latin typeface="Times New Roman" pitchFamily="18" charset="0"/>
                <a:cs typeface="Times New Roman" pitchFamily="18" charset="0"/>
              </a:rPr>
              <a:t>    Stage II:  (Fibrosis):-</a:t>
            </a:r>
          </a:p>
          <a:p>
            <a:pPr algn="just">
              <a:lnSpc>
                <a:spcPct val="150000"/>
              </a:lnSpc>
            </a:pPr>
            <a:r>
              <a:rPr lang="en-US" sz="2000" dirty="0" smtClean="0">
                <a:solidFill>
                  <a:schemeClr val="bg2">
                    <a:lumMod val="10000"/>
                  </a:schemeClr>
                </a:solidFill>
                <a:latin typeface="Times New Roman" pitchFamily="18" charset="0"/>
                <a:cs typeface="Times New Roman" pitchFamily="18" charset="0"/>
              </a:rPr>
              <a:t>There is inability to open mouth completely and stiffness in mastication.  As disease advances there is difficulty in blowing out cheek &amp; protruding tongue.  Sometimes pain in ear and speech is affected. On examination  there in increasing amount of fibrosis in the </a:t>
            </a:r>
            <a:r>
              <a:rPr lang="en-US" sz="2000" dirty="0" err="1" smtClean="0">
                <a:solidFill>
                  <a:schemeClr val="bg2">
                    <a:lumMod val="10000"/>
                  </a:schemeClr>
                </a:solidFill>
                <a:latin typeface="Times New Roman" pitchFamily="18" charset="0"/>
                <a:cs typeface="Times New Roman" pitchFamily="18" charset="0"/>
              </a:rPr>
              <a:t>submucosa</a:t>
            </a:r>
            <a:r>
              <a:rPr lang="en-US" sz="2000" dirty="0" smtClean="0">
                <a:solidFill>
                  <a:schemeClr val="bg2">
                    <a:lumMod val="10000"/>
                  </a:schemeClr>
                </a:solidFill>
                <a:latin typeface="Times New Roman" pitchFamily="18" charset="0"/>
                <a:cs typeface="Times New Roman" pitchFamily="18" charset="0"/>
              </a:rPr>
              <a:t>.  This causes blanching of mucosa.</a:t>
            </a:r>
          </a:p>
          <a:p>
            <a:pPr algn="just">
              <a:lnSpc>
                <a:spcPct val="150000"/>
              </a:lnSpc>
            </a:pPr>
            <a:endParaRPr lang="en-US" sz="2000" dirty="0" smtClean="0">
              <a:solidFill>
                <a:schemeClr val="bg2">
                  <a:lumMod val="10000"/>
                </a:schemeClr>
              </a:solidFill>
              <a:latin typeface="Times New Roman" pitchFamily="18" charset="0"/>
              <a:cs typeface="Times New Roman" pitchFamily="18" charset="0"/>
            </a:endParaRPr>
          </a:p>
          <a:p>
            <a:pPr algn="just">
              <a:lnSpc>
                <a:spcPct val="150000"/>
              </a:lnSpc>
            </a:pPr>
            <a:r>
              <a:rPr lang="en-US" sz="2000" dirty="0" smtClean="0">
                <a:solidFill>
                  <a:schemeClr val="bg2">
                    <a:lumMod val="10000"/>
                  </a:schemeClr>
                </a:solidFill>
                <a:latin typeface="Times New Roman" pitchFamily="18" charset="0"/>
                <a:cs typeface="Times New Roman" pitchFamily="18" charset="0"/>
              </a:rPr>
              <a:t>Lips &amp; checks become stiff &amp; lose their normal resistance.  Shortening &amp; disappearance of uvula in advanced cases.</a:t>
            </a:r>
          </a:p>
          <a:p>
            <a:pPr algn="just">
              <a:lnSpc>
                <a:spcPct val="150000"/>
              </a:lnSpc>
            </a:pPr>
            <a:endParaRPr lang="en-US" sz="2000" dirty="0" smtClean="0">
              <a:solidFill>
                <a:schemeClr val="bg2">
                  <a:lumMod val="10000"/>
                </a:schemeClr>
              </a:solidFill>
              <a:latin typeface="Times New Roman" pitchFamily="18" charset="0"/>
              <a:cs typeface="Times New Roman" pitchFamily="18" charset="0"/>
            </a:endParaRPr>
          </a:p>
          <a:p>
            <a:pPr algn="just">
              <a:lnSpc>
                <a:spcPct val="150000"/>
              </a:lnSpc>
            </a:pPr>
            <a:r>
              <a:rPr lang="en-US" sz="2000" dirty="0" smtClean="0">
                <a:solidFill>
                  <a:schemeClr val="bg2">
                    <a:lumMod val="10000"/>
                  </a:schemeClr>
                </a:solidFill>
                <a:latin typeface="Times New Roman" pitchFamily="18" charset="0"/>
                <a:cs typeface="Times New Roman" pitchFamily="18" charset="0"/>
              </a:rPr>
              <a:t>Mucosa of floor of mouth show blanching &amp; stiffness </a:t>
            </a:r>
          </a:p>
        </p:txBody>
      </p:sp>
    </p:spTree>
    <p:extLst>
      <p:ext uri="{BB962C8B-B14F-4D97-AF65-F5344CB8AC3E}">
        <p14:creationId xmlns:p14="http://schemas.microsoft.com/office/powerpoint/2010/main" xmlns="" val="3768480282"/>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idx="1"/>
          </p:nvPr>
        </p:nvSpPr>
        <p:spPr>
          <a:xfrm>
            <a:off x="0" y="32115"/>
            <a:ext cx="9144000" cy="6825885"/>
          </a:xfrm>
        </p:spPr>
        <p:txBody>
          <a:bodyPr>
            <a:normAutofit/>
          </a:bodyPr>
          <a:lstStyle/>
          <a:p>
            <a:pPr>
              <a:lnSpc>
                <a:spcPct val="250000"/>
              </a:lnSpc>
              <a:buFont typeface="Wingdings" pitchFamily="2" charset="2"/>
              <a:buNone/>
            </a:pPr>
            <a:r>
              <a:rPr lang="en-US" i="1" dirty="0" smtClean="0"/>
              <a:t>   </a:t>
            </a:r>
            <a:r>
              <a:rPr lang="en-US" sz="2800" dirty="0" smtClean="0">
                <a:solidFill>
                  <a:schemeClr val="accent3"/>
                </a:solidFill>
                <a:latin typeface="Times New Roman" pitchFamily="18" charset="0"/>
                <a:cs typeface="Times New Roman" pitchFamily="18" charset="0"/>
              </a:rPr>
              <a:t>Stage III (Sequelae &amp; Complication)</a:t>
            </a:r>
          </a:p>
          <a:p>
            <a:r>
              <a:rPr lang="en-US" sz="2000" dirty="0" smtClean="0">
                <a:solidFill>
                  <a:schemeClr val="bg2">
                    <a:lumMod val="10000"/>
                  </a:schemeClr>
                </a:solidFill>
                <a:latin typeface="Times New Roman" pitchFamily="18" charset="0"/>
                <a:cs typeface="Times New Roman" pitchFamily="18" charset="0"/>
              </a:rPr>
              <a:t>Patient presents with all the complaints as in stage II.  Also  there may be evidence of leukoplakia. </a:t>
            </a:r>
          </a:p>
          <a:p>
            <a:pPr>
              <a:lnSpc>
                <a:spcPct val="250000"/>
              </a:lnSpc>
            </a:pPr>
            <a:r>
              <a:rPr lang="en-US" sz="2000" dirty="0" smtClean="0">
                <a:solidFill>
                  <a:schemeClr val="bg2">
                    <a:lumMod val="10000"/>
                  </a:schemeClr>
                </a:solidFill>
                <a:latin typeface="Times New Roman" pitchFamily="18" charset="0"/>
                <a:cs typeface="Times New Roman" pitchFamily="18" charset="0"/>
              </a:rPr>
              <a:t>Changes in mucosa are whitish or brownish black.</a:t>
            </a:r>
          </a:p>
          <a:p>
            <a:pPr>
              <a:lnSpc>
                <a:spcPct val="250000"/>
              </a:lnSpc>
            </a:pPr>
            <a:endParaRPr lang="en-US" sz="2000" dirty="0" smtClean="0">
              <a:solidFill>
                <a:schemeClr val="bg2">
                  <a:lumMod val="10000"/>
                </a:schemeClr>
              </a:solidFill>
              <a:latin typeface="Times New Roman" pitchFamily="18" charset="0"/>
              <a:cs typeface="Times New Roman" pitchFamily="18" charset="0"/>
            </a:endParaRPr>
          </a:p>
          <a:p>
            <a:r>
              <a:rPr lang="en-US" sz="2000" dirty="0" err="1" smtClean="0">
                <a:solidFill>
                  <a:schemeClr val="bg2">
                    <a:lumMod val="10000"/>
                  </a:schemeClr>
                </a:solidFill>
                <a:latin typeface="Times New Roman" pitchFamily="18" charset="0"/>
                <a:cs typeface="Times New Roman" pitchFamily="18" charset="0"/>
              </a:rPr>
              <a:t>Pindborg</a:t>
            </a:r>
            <a:r>
              <a:rPr lang="en-US" sz="2000" dirty="0" smtClean="0">
                <a:solidFill>
                  <a:schemeClr val="bg2">
                    <a:lumMod val="10000"/>
                  </a:schemeClr>
                </a:solidFill>
                <a:latin typeface="Times New Roman" pitchFamily="18" charset="0"/>
                <a:cs typeface="Times New Roman" pitchFamily="18" charset="0"/>
              </a:rPr>
              <a:t> et al (1967) found that OSMF was found in 40% cases of oral cancer than in general population (1.2%).</a:t>
            </a:r>
          </a:p>
        </p:txBody>
      </p:sp>
    </p:spTree>
    <p:extLst>
      <p:ext uri="{BB962C8B-B14F-4D97-AF65-F5344CB8AC3E}">
        <p14:creationId xmlns:p14="http://schemas.microsoft.com/office/powerpoint/2010/main" xmlns="" val="3442972906"/>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Recent classification for OSMF</a:t>
            </a:r>
            <a:r>
              <a:rPr lang="en-IN" dirty="0" smtClean="0">
                <a:solidFill>
                  <a:srgbClr val="FF0000"/>
                </a:solidFill>
              </a:rPr>
              <a:t/>
            </a:r>
            <a:br>
              <a:rPr lang="en-IN" dirty="0" smtClean="0">
                <a:solidFill>
                  <a:srgbClr val="FF0000"/>
                </a:solidFill>
              </a:rPr>
            </a:br>
            <a:r>
              <a:rPr lang="en-IN" dirty="0" smtClean="0">
                <a:solidFill>
                  <a:srgbClr val="FF0000"/>
                </a:solidFill>
              </a:rPr>
              <a:t>             </a:t>
            </a:r>
            <a:r>
              <a:rPr lang="en-US" sz="4000" dirty="0" smtClean="0">
                <a:solidFill>
                  <a:srgbClr val="FF0000"/>
                </a:solidFill>
              </a:rPr>
              <a:t>- </a:t>
            </a:r>
            <a:r>
              <a:rPr lang="en-US" sz="2400" dirty="0" err="1" smtClean="0">
                <a:solidFill>
                  <a:srgbClr val="FF0000"/>
                </a:solidFill>
              </a:rPr>
              <a:t>Chandramani</a:t>
            </a:r>
            <a:r>
              <a:rPr lang="en-US" sz="2400" dirty="0" smtClean="0">
                <a:solidFill>
                  <a:srgbClr val="FF0000"/>
                </a:solidFill>
              </a:rPr>
              <a:t> More et al 2011</a:t>
            </a:r>
            <a:endParaRPr lang="en-IN" dirty="0">
              <a:solidFill>
                <a:srgbClr val="FF0000"/>
              </a:solidFill>
            </a:endParaRPr>
          </a:p>
        </p:txBody>
      </p:sp>
      <p:sp>
        <p:nvSpPr>
          <p:cNvPr id="3" name="Content Placeholder 2"/>
          <p:cNvSpPr>
            <a:spLocks noGrp="1"/>
          </p:cNvSpPr>
          <p:nvPr>
            <p:ph idx="1"/>
          </p:nvPr>
        </p:nvSpPr>
        <p:spPr>
          <a:xfrm>
            <a:off x="457200" y="1412776"/>
            <a:ext cx="8229600" cy="5257800"/>
          </a:xfrm>
        </p:spPr>
        <p:txBody>
          <a:bodyPr>
            <a:normAutofit/>
          </a:bodyPr>
          <a:lstStyle/>
          <a:p>
            <a:r>
              <a:rPr lang="en-US" sz="1800" dirty="0" smtClean="0">
                <a:solidFill>
                  <a:schemeClr val="accent1">
                    <a:lumMod val="50000"/>
                  </a:schemeClr>
                </a:solidFill>
                <a:effectLst>
                  <a:outerShdw blurRad="38100" dist="38100" dir="2700000" algn="tl">
                    <a:srgbClr val="000000">
                      <a:alpha val="43137"/>
                    </a:srgbClr>
                  </a:outerShdw>
                </a:effectLst>
              </a:rPr>
              <a:t>Clinical staging –</a:t>
            </a:r>
          </a:p>
          <a:p>
            <a:pPr>
              <a:buNone/>
            </a:pPr>
            <a:r>
              <a:rPr lang="en-US" sz="1800" dirty="0" smtClean="0">
                <a:solidFill>
                  <a:schemeClr val="accent1">
                    <a:lumMod val="50000"/>
                  </a:schemeClr>
                </a:solidFill>
                <a:effectLst>
                  <a:outerShdw blurRad="38100" dist="38100" dir="2700000" algn="tl">
                    <a:srgbClr val="000000">
                      <a:alpha val="43137"/>
                    </a:srgbClr>
                  </a:outerShdw>
                </a:effectLst>
              </a:rPr>
              <a:t>S1 -</a:t>
            </a:r>
            <a:r>
              <a:rPr lang="en-US" sz="1800" dirty="0" err="1" smtClean="0">
                <a:solidFill>
                  <a:schemeClr val="accent1">
                    <a:lumMod val="50000"/>
                  </a:schemeClr>
                </a:solidFill>
                <a:effectLst>
                  <a:outerShdw blurRad="38100" dist="38100" dir="2700000" algn="tl">
                    <a:srgbClr val="000000">
                      <a:alpha val="43137"/>
                    </a:srgbClr>
                  </a:outerShdw>
                </a:effectLst>
              </a:rPr>
              <a:t>Stomatitis</a:t>
            </a:r>
            <a:r>
              <a:rPr lang="en-US" sz="1800" dirty="0" smtClean="0">
                <a:solidFill>
                  <a:schemeClr val="accent1">
                    <a:lumMod val="50000"/>
                  </a:schemeClr>
                </a:solidFill>
                <a:effectLst>
                  <a:outerShdw blurRad="38100" dist="38100" dir="2700000" algn="tl">
                    <a:srgbClr val="000000">
                      <a:alpha val="43137"/>
                    </a:srgbClr>
                  </a:outerShdw>
                </a:effectLst>
              </a:rPr>
              <a:t> or blanching of oral mucosa</a:t>
            </a:r>
          </a:p>
          <a:p>
            <a:pPr>
              <a:buNone/>
            </a:pPr>
            <a:endParaRPr lang="en-US" sz="1800" dirty="0" smtClean="0">
              <a:solidFill>
                <a:schemeClr val="accent1">
                  <a:lumMod val="50000"/>
                </a:schemeClr>
              </a:solidFill>
              <a:effectLst>
                <a:outerShdw blurRad="38100" dist="38100" dir="2700000" algn="tl">
                  <a:srgbClr val="000000">
                    <a:alpha val="43137"/>
                  </a:srgbClr>
                </a:outerShdw>
              </a:effectLst>
            </a:endParaRPr>
          </a:p>
          <a:p>
            <a:pPr>
              <a:buNone/>
            </a:pPr>
            <a:r>
              <a:rPr lang="en-US" sz="1800" dirty="0" smtClean="0">
                <a:solidFill>
                  <a:schemeClr val="accent1">
                    <a:lumMod val="50000"/>
                  </a:schemeClr>
                </a:solidFill>
                <a:effectLst>
                  <a:outerShdw blurRad="38100" dist="38100" dir="2700000" algn="tl">
                    <a:srgbClr val="000000">
                      <a:alpha val="43137"/>
                    </a:srgbClr>
                  </a:outerShdw>
                </a:effectLst>
              </a:rPr>
              <a:t>S2 –Presence of fibrous bands over </a:t>
            </a:r>
            <a:r>
              <a:rPr lang="en-US" sz="1800" dirty="0" err="1" smtClean="0">
                <a:solidFill>
                  <a:schemeClr val="accent1">
                    <a:lumMod val="50000"/>
                  </a:schemeClr>
                </a:solidFill>
                <a:effectLst>
                  <a:outerShdw blurRad="38100" dist="38100" dir="2700000" algn="tl">
                    <a:srgbClr val="000000">
                      <a:alpha val="43137"/>
                    </a:srgbClr>
                  </a:outerShdw>
                </a:effectLst>
              </a:rPr>
              <a:t>buccal</a:t>
            </a:r>
            <a:r>
              <a:rPr lang="en-US" sz="1800" dirty="0" smtClean="0">
                <a:solidFill>
                  <a:schemeClr val="accent1">
                    <a:lumMod val="50000"/>
                  </a:schemeClr>
                </a:solidFill>
                <a:effectLst>
                  <a:outerShdw blurRad="38100" dist="38100" dir="2700000" algn="tl">
                    <a:srgbClr val="000000">
                      <a:alpha val="43137"/>
                    </a:srgbClr>
                  </a:outerShdw>
                </a:effectLst>
              </a:rPr>
              <a:t>  mucosa, </a:t>
            </a:r>
            <a:r>
              <a:rPr lang="en-US" sz="1800" dirty="0" err="1" smtClean="0">
                <a:solidFill>
                  <a:schemeClr val="accent1">
                    <a:lumMod val="50000"/>
                  </a:schemeClr>
                </a:solidFill>
                <a:effectLst>
                  <a:outerShdw blurRad="38100" dist="38100" dir="2700000" algn="tl">
                    <a:srgbClr val="000000">
                      <a:alpha val="43137"/>
                    </a:srgbClr>
                  </a:outerShdw>
                </a:effectLst>
              </a:rPr>
              <a:t>oropharynx</a:t>
            </a:r>
            <a:r>
              <a:rPr lang="en-US" sz="1800" dirty="0" smtClean="0">
                <a:solidFill>
                  <a:schemeClr val="accent1">
                    <a:lumMod val="50000"/>
                  </a:schemeClr>
                </a:solidFill>
                <a:effectLst>
                  <a:outerShdw blurRad="38100" dist="38100" dir="2700000" algn="tl">
                    <a:srgbClr val="000000">
                      <a:alpha val="43137"/>
                    </a:srgbClr>
                  </a:outerShdw>
                </a:effectLst>
              </a:rPr>
              <a:t> with or without 	</a:t>
            </a:r>
            <a:r>
              <a:rPr lang="en-US" sz="1800" dirty="0" err="1" smtClean="0">
                <a:solidFill>
                  <a:schemeClr val="accent1">
                    <a:lumMod val="50000"/>
                  </a:schemeClr>
                </a:solidFill>
                <a:effectLst>
                  <a:outerShdw blurRad="38100" dist="38100" dir="2700000" algn="tl">
                    <a:srgbClr val="000000">
                      <a:alpha val="43137"/>
                    </a:srgbClr>
                  </a:outerShdw>
                </a:effectLst>
              </a:rPr>
              <a:t>stomatitis</a:t>
            </a:r>
            <a:r>
              <a:rPr lang="en-US" sz="1800" dirty="0" smtClean="0">
                <a:solidFill>
                  <a:schemeClr val="accent1">
                    <a:lumMod val="50000"/>
                  </a:schemeClr>
                </a:solidFill>
                <a:effectLst>
                  <a:outerShdw blurRad="38100" dist="38100" dir="2700000" algn="tl">
                    <a:srgbClr val="000000">
                      <a:alpha val="43137"/>
                    </a:srgbClr>
                  </a:outerShdw>
                </a:effectLst>
              </a:rPr>
              <a:t>.</a:t>
            </a:r>
          </a:p>
          <a:p>
            <a:pPr>
              <a:buNone/>
            </a:pPr>
            <a:endParaRPr lang="en-US" sz="1800" dirty="0" smtClean="0">
              <a:solidFill>
                <a:schemeClr val="accent1">
                  <a:lumMod val="50000"/>
                </a:schemeClr>
              </a:solidFill>
              <a:effectLst>
                <a:outerShdw blurRad="38100" dist="38100" dir="2700000" algn="tl">
                  <a:srgbClr val="000000">
                    <a:alpha val="43137"/>
                  </a:srgbClr>
                </a:outerShdw>
              </a:effectLst>
            </a:endParaRPr>
          </a:p>
          <a:p>
            <a:pPr>
              <a:buNone/>
            </a:pPr>
            <a:r>
              <a:rPr lang="en-US" sz="1800" dirty="0" smtClean="0">
                <a:solidFill>
                  <a:schemeClr val="accent1">
                    <a:lumMod val="50000"/>
                  </a:schemeClr>
                </a:solidFill>
                <a:effectLst>
                  <a:outerShdw blurRad="38100" dist="38100" dir="2700000" algn="tl">
                    <a:srgbClr val="000000">
                      <a:alpha val="43137"/>
                    </a:srgbClr>
                  </a:outerShdw>
                </a:effectLst>
              </a:rPr>
              <a:t>S3 - Presence of fibrous bands over </a:t>
            </a:r>
            <a:r>
              <a:rPr lang="en-US" sz="1800" dirty="0" err="1" smtClean="0">
                <a:solidFill>
                  <a:schemeClr val="accent1">
                    <a:lumMod val="50000"/>
                  </a:schemeClr>
                </a:solidFill>
                <a:effectLst>
                  <a:outerShdw blurRad="38100" dist="38100" dir="2700000" algn="tl">
                    <a:srgbClr val="000000">
                      <a:alpha val="43137"/>
                    </a:srgbClr>
                  </a:outerShdw>
                </a:effectLst>
              </a:rPr>
              <a:t>buccal</a:t>
            </a:r>
            <a:r>
              <a:rPr lang="en-US" sz="1800" dirty="0" smtClean="0">
                <a:solidFill>
                  <a:schemeClr val="accent1">
                    <a:lumMod val="50000"/>
                  </a:schemeClr>
                </a:solidFill>
                <a:effectLst>
                  <a:outerShdw blurRad="38100" dist="38100" dir="2700000" algn="tl">
                    <a:srgbClr val="000000">
                      <a:alpha val="43137"/>
                    </a:srgbClr>
                  </a:outerShdw>
                </a:effectLst>
              </a:rPr>
              <a:t> mucosa, </a:t>
            </a:r>
            <a:r>
              <a:rPr lang="en-US" sz="1800" dirty="0" err="1" smtClean="0">
                <a:solidFill>
                  <a:schemeClr val="accent1">
                    <a:lumMod val="50000"/>
                  </a:schemeClr>
                </a:solidFill>
                <a:effectLst>
                  <a:outerShdw blurRad="38100" dist="38100" dir="2700000" algn="tl">
                    <a:srgbClr val="000000">
                      <a:alpha val="43137"/>
                    </a:srgbClr>
                  </a:outerShdw>
                </a:effectLst>
              </a:rPr>
              <a:t>oropharynx</a:t>
            </a:r>
            <a:r>
              <a:rPr lang="en-US" sz="1800" dirty="0" smtClean="0">
                <a:solidFill>
                  <a:schemeClr val="accent1">
                    <a:lumMod val="50000"/>
                  </a:schemeClr>
                </a:solidFill>
                <a:effectLst>
                  <a:outerShdw blurRad="38100" dist="38100" dir="2700000" algn="tl">
                    <a:srgbClr val="000000">
                      <a:alpha val="43137"/>
                    </a:srgbClr>
                  </a:outerShdw>
                </a:effectLst>
              </a:rPr>
              <a:t> and any part of oral   	cavity with or without </a:t>
            </a:r>
            <a:r>
              <a:rPr lang="en-US" sz="1800" dirty="0" err="1" smtClean="0">
                <a:solidFill>
                  <a:schemeClr val="accent1">
                    <a:lumMod val="50000"/>
                  </a:schemeClr>
                </a:solidFill>
                <a:effectLst>
                  <a:outerShdw blurRad="38100" dist="38100" dir="2700000" algn="tl">
                    <a:srgbClr val="000000">
                      <a:alpha val="43137"/>
                    </a:srgbClr>
                  </a:outerShdw>
                </a:effectLst>
              </a:rPr>
              <a:t>stomatitis</a:t>
            </a:r>
            <a:r>
              <a:rPr lang="en-US" sz="1800" dirty="0" smtClean="0">
                <a:solidFill>
                  <a:schemeClr val="accent1">
                    <a:lumMod val="50000"/>
                  </a:schemeClr>
                </a:solidFill>
                <a:effectLst>
                  <a:outerShdw blurRad="38100" dist="38100" dir="2700000" algn="tl">
                    <a:srgbClr val="000000">
                      <a:alpha val="43137"/>
                    </a:srgbClr>
                  </a:outerShdw>
                </a:effectLst>
              </a:rPr>
              <a:t>.</a:t>
            </a:r>
          </a:p>
          <a:p>
            <a:pPr>
              <a:buNone/>
            </a:pPr>
            <a:r>
              <a:rPr lang="en-US" sz="2000" dirty="0" smtClean="0">
                <a:solidFill>
                  <a:schemeClr val="accent1">
                    <a:lumMod val="50000"/>
                  </a:schemeClr>
                </a:solidFill>
                <a:effectLst>
                  <a:outerShdw blurRad="38100" dist="38100" dir="2700000" algn="tl">
                    <a:srgbClr val="000000">
                      <a:alpha val="43137"/>
                    </a:srgbClr>
                  </a:outerShdw>
                </a:effectLst>
              </a:rPr>
              <a:t>S4</a:t>
            </a:r>
            <a:r>
              <a:rPr lang="en-IN" sz="2000" dirty="0" smtClean="0">
                <a:solidFill>
                  <a:schemeClr val="accent1">
                    <a:lumMod val="50000"/>
                  </a:schemeClr>
                </a:solidFill>
                <a:effectLst>
                  <a:outerShdw blurRad="38100" dist="38100" dir="2700000" algn="tl">
                    <a:srgbClr val="000000">
                      <a:alpha val="43137"/>
                    </a:srgbClr>
                  </a:outerShdw>
                </a:effectLst>
              </a:rPr>
              <a:t> a – </a:t>
            </a:r>
            <a:r>
              <a:rPr lang="en-US" sz="2000" dirty="0" smtClean="0">
                <a:solidFill>
                  <a:schemeClr val="accent1">
                    <a:lumMod val="50000"/>
                  </a:schemeClr>
                </a:solidFill>
                <a:effectLst>
                  <a:outerShdw blurRad="38100" dist="38100" dir="2700000" algn="tl">
                    <a:srgbClr val="000000">
                      <a:alpha val="43137"/>
                    </a:srgbClr>
                  </a:outerShdw>
                </a:effectLst>
              </a:rPr>
              <a:t>Anyone of above stage with potentially malignant disorders </a:t>
            </a:r>
          </a:p>
          <a:p>
            <a:pPr>
              <a:buNone/>
            </a:pPr>
            <a:r>
              <a:rPr lang="en-US" sz="2000" dirty="0" smtClean="0">
                <a:solidFill>
                  <a:schemeClr val="accent1">
                    <a:lumMod val="50000"/>
                  </a:schemeClr>
                </a:solidFill>
                <a:effectLst>
                  <a:outerShdw blurRad="38100" dist="38100" dir="2700000" algn="tl">
                    <a:srgbClr val="000000">
                      <a:alpha val="43137"/>
                    </a:srgbClr>
                  </a:outerShdw>
                </a:effectLst>
              </a:rPr>
              <a:t>		</a:t>
            </a:r>
            <a:r>
              <a:rPr lang="en-US" sz="2000" dirty="0" err="1" smtClean="0">
                <a:solidFill>
                  <a:schemeClr val="accent1">
                    <a:lumMod val="50000"/>
                  </a:schemeClr>
                </a:solidFill>
                <a:effectLst>
                  <a:outerShdw blurRad="38100" dist="38100" dir="2700000" algn="tl">
                    <a:srgbClr val="000000">
                      <a:alpha val="43137"/>
                    </a:srgbClr>
                  </a:outerShdw>
                </a:effectLst>
              </a:rPr>
              <a:t>Eg</a:t>
            </a:r>
            <a:r>
              <a:rPr lang="en-US" sz="2000" dirty="0" smtClean="0">
                <a:solidFill>
                  <a:schemeClr val="accent1">
                    <a:lumMod val="50000"/>
                  </a:schemeClr>
                </a:solidFill>
                <a:effectLst>
                  <a:outerShdw blurRad="38100" dist="38100" dir="2700000" algn="tl">
                    <a:srgbClr val="000000">
                      <a:alpha val="43137"/>
                    </a:srgbClr>
                  </a:outerShdw>
                </a:effectLst>
              </a:rPr>
              <a:t>- </a:t>
            </a:r>
            <a:r>
              <a:rPr lang="en-US" sz="2000" dirty="0" err="1" smtClean="0">
                <a:solidFill>
                  <a:schemeClr val="accent1">
                    <a:lumMod val="50000"/>
                  </a:schemeClr>
                </a:solidFill>
                <a:effectLst>
                  <a:outerShdw blurRad="38100" dist="38100" dir="2700000" algn="tl">
                    <a:srgbClr val="000000">
                      <a:alpha val="43137"/>
                    </a:srgbClr>
                  </a:outerShdw>
                </a:effectLst>
              </a:rPr>
              <a:t>leukoplakia</a:t>
            </a:r>
            <a:r>
              <a:rPr lang="en-US" sz="2000" dirty="0" smtClean="0">
                <a:solidFill>
                  <a:schemeClr val="accent1">
                    <a:lumMod val="50000"/>
                  </a:schemeClr>
                </a:solidFill>
                <a:effectLst>
                  <a:outerShdw blurRad="38100" dist="38100" dir="2700000" algn="tl">
                    <a:srgbClr val="000000">
                      <a:alpha val="43137"/>
                    </a:srgbClr>
                  </a:outerShdw>
                </a:effectLst>
              </a:rPr>
              <a:t>, </a:t>
            </a:r>
            <a:r>
              <a:rPr lang="en-US" sz="2000" dirty="0" err="1" smtClean="0">
                <a:solidFill>
                  <a:schemeClr val="accent1">
                    <a:lumMod val="50000"/>
                  </a:schemeClr>
                </a:solidFill>
                <a:effectLst>
                  <a:outerShdw blurRad="38100" dist="38100" dir="2700000" algn="tl">
                    <a:srgbClr val="000000">
                      <a:alpha val="43137"/>
                    </a:srgbClr>
                  </a:outerShdw>
                </a:effectLst>
              </a:rPr>
              <a:t>erythroplakia</a:t>
            </a:r>
            <a:r>
              <a:rPr lang="en-US" sz="2000" dirty="0" smtClean="0">
                <a:solidFill>
                  <a:schemeClr val="accent1">
                    <a:lumMod val="50000"/>
                  </a:schemeClr>
                </a:solidFill>
                <a:effectLst>
                  <a:outerShdw blurRad="38100" dist="38100" dir="2700000" algn="tl">
                    <a:srgbClr val="000000">
                      <a:alpha val="43137"/>
                    </a:srgbClr>
                  </a:outerShdw>
                </a:effectLst>
              </a:rPr>
              <a:t>.</a:t>
            </a:r>
          </a:p>
          <a:p>
            <a:pPr>
              <a:buNone/>
            </a:pPr>
            <a:endParaRPr lang="en-US" sz="2000" dirty="0" smtClean="0">
              <a:solidFill>
                <a:schemeClr val="accent1">
                  <a:lumMod val="50000"/>
                </a:schemeClr>
              </a:solidFill>
              <a:effectLst>
                <a:outerShdw blurRad="38100" dist="38100" dir="2700000" algn="tl">
                  <a:srgbClr val="000000">
                    <a:alpha val="43137"/>
                  </a:srgbClr>
                </a:outerShdw>
              </a:effectLst>
            </a:endParaRPr>
          </a:p>
          <a:p>
            <a:pPr>
              <a:buNone/>
            </a:pPr>
            <a:r>
              <a:rPr lang="en-US" sz="2000" dirty="0" smtClean="0">
                <a:solidFill>
                  <a:schemeClr val="accent1">
                    <a:lumMod val="50000"/>
                  </a:schemeClr>
                </a:solidFill>
                <a:effectLst>
                  <a:outerShdw blurRad="38100" dist="38100" dir="2700000" algn="tl">
                    <a:srgbClr val="000000">
                      <a:alpha val="43137"/>
                    </a:srgbClr>
                  </a:outerShdw>
                </a:effectLst>
              </a:rPr>
              <a:t>S4</a:t>
            </a:r>
            <a:r>
              <a:rPr lang="en-IN" sz="2000" dirty="0" smtClean="0">
                <a:solidFill>
                  <a:schemeClr val="accent1">
                    <a:lumMod val="50000"/>
                  </a:schemeClr>
                </a:solidFill>
                <a:effectLst>
                  <a:outerShdw blurRad="38100" dist="38100" dir="2700000" algn="tl">
                    <a:srgbClr val="000000">
                      <a:alpha val="43137"/>
                    </a:srgbClr>
                  </a:outerShdw>
                </a:effectLst>
              </a:rPr>
              <a:t> b – </a:t>
            </a:r>
            <a:r>
              <a:rPr lang="en-US" sz="2000" dirty="0" smtClean="0">
                <a:solidFill>
                  <a:schemeClr val="accent1">
                    <a:lumMod val="50000"/>
                  </a:schemeClr>
                </a:solidFill>
                <a:effectLst>
                  <a:outerShdw blurRad="38100" dist="38100" dir="2700000" algn="tl">
                    <a:srgbClr val="000000">
                      <a:alpha val="43137"/>
                    </a:srgbClr>
                  </a:outerShdw>
                </a:effectLst>
              </a:rPr>
              <a:t>Anyone of above stage with oral carcinoma</a:t>
            </a:r>
          </a:p>
          <a:p>
            <a:pPr>
              <a:buNone/>
            </a:pPr>
            <a:endParaRPr lang="en-US" sz="2000" dirty="0" smtClean="0">
              <a:solidFill>
                <a:schemeClr val="accent1">
                  <a:lumMod val="50000"/>
                </a:schemeClr>
              </a:solidFill>
              <a:effectLst>
                <a:outerShdw blurRad="38100" dist="38100" dir="2700000" algn="tl">
                  <a:srgbClr val="000000">
                    <a:alpha val="43137"/>
                  </a:srgbClr>
                </a:outerShdw>
              </a:effectLst>
            </a:endParaRPr>
          </a:p>
          <a:p>
            <a:pPr>
              <a:buNone/>
            </a:pPr>
            <a:endParaRPr lang="en-US" sz="2000" dirty="0" smtClean="0">
              <a:solidFill>
                <a:schemeClr val="accent1">
                  <a:lumMod val="50000"/>
                </a:schemeClr>
              </a:solidFill>
              <a:effectLst>
                <a:outerShdw blurRad="38100" dist="38100" dir="2700000" algn="tl">
                  <a:srgbClr val="000000">
                    <a:alpha val="43137"/>
                  </a:srgbClr>
                </a:outerShdw>
              </a:effectLst>
            </a:endParaRPr>
          </a:p>
          <a:p>
            <a:pPr>
              <a:buNone/>
            </a:pPr>
            <a:endParaRPr lang="en-IN" sz="2000" dirty="0">
              <a:solidFill>
                <a:schemeClr val="accent1">
                  <a:lumMod val="5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00"/>
            <a:ext cx="8229600" cy="1143000"/>
          </a:xfrm>
        </p:spPr>
        <p:txBody>
          <a:bodyPr/>
          <a:lstStyle/>
          <a:p>
            <a:r>
              <a:rPr lang="en-US" dirty="0" smtClean="0">
                <a:solidFill>
                  <a:srgbClr val="FF0000"/>
                </a:solidFill>
              </a:rPr>
              <a:t>Recent classification for OSMF</a:t>
            </a:r>
            <a:endParaRPr lang="en-IN" dirty="0">
              <a:solidFill>
                <a:srgbClr val="FF0000"/>
              </a:solidFill>
            </a:endParaRPr>
          </a:p>
        </p:txBody>
      </p:sp>
      <p:sp>
        <p:nvSpPr>
          <p:cNvPr id="3" name="Content Placeholder 2"/>
          <p:cNvSpPr>
            <a:spLocks noGrp="1"/>
          </p:cNvSpPr>
          <p:nvPr>
            <p:ph idx="1"/>
          </p:nvPr>
        </p:nvSpPr>
        <p:spPr>
          <a:xfrm>
            <a:off x="0" y="1052736"/>
            <a:ext cx="9144000" cy="5805264"/>
          </a:xfrm>
        </p:spPr>
        <p:txBody>
          <a:bodyPr/>
          <a:lstStyle/>
          <a:p>
            <a:pPr>
              <a:buNone/>
            </a:pPr>
            <a:r>
              <a:rPr lang="en-US" dirty="0" smtClean="0">
                <a:solidFill>
                  <a:schemeClr val="bg1"/>
                </a:solidFill>
              </a:rPr>
              <a:t>	 		</a:t>
            </a:r>
            <a:r>
              <a:rPr lang="en-US" dirty="0" smtClean="0">
                <a:solidFill>
                  <a:srgbClr val="FF0000"/>
                </a:solidFill>
              </a:rPr>
              <a:t>- </a:t>
            </a:r>
            <a:r>
              <a:rPr lang="en-US" dirty="0" err="1" smtClean="0">
                <a:solidFill>
                  <a:srgbClr val="FF0000"/>
                </a:solidFill>
              </a:rPr>
              <a:t>Chandramani</a:t>
            </a:r>
            <a:r>
              <a:rPr lang="en-US" dirty="0" smtClean="0">
                <a:solidFill>
                  <a:srgbClr val="FF0000"/>
                </a:solidFill>
              </a:rPr>
              <a:t> More et al 2011</a:t>
            </a:r>
          </a:p>
          <a:p>
            <a:pPr>
              <a:buNone/>
            </a:pPr>
            <a:r>
              <a:rPr lang="en-US" sz="2400" dirty="0" smtClean="0">
                <a:solidFill>
                  <a:schemeClr val="bg2">
                    <a:lumMod val="10000"/>
                  </a:schemeClr>
                </a:solidFill>
              </a:rPr>
              <a:t> Functional staging  -</a:t>
            </a:r>
          </a:p>
          <a:p>
            <a:pPr>
              <a:buNone/>
            </a:pPr>
            <a:endParaRPr lang="en-US" sz="2400" dirty="0" smtClean="0">
              <a:solidFill>
                <a:schemeClr val="bg2">
                  <a:lumMod val="10000"/>
                </a:schemeClr>
              </a:solidFill>
            </a:endParaRPr>
          </a:p>
          <a:p>
            <a:pPr>
              <a:buNone/>
            </a:pPr>
            <a:r>
              <a:rPr lang="en-US" sz="2000" dirty="0" smtClean="0">
                <a:solidFill>
                  <a:schemeClr val="bg2">
                    <a:lumMod val="10000"/>
                  </a:schemeClr>
                </a:solidFill>
              </a:rPr>
              <a:t>M1- </a:t>
            </a:r>
            <a:r>
              <a:rPr lang="en-US" sz="2000" dirty="0" err="1" smtClean="0">
                <a:solidFill>
                  <a:schemeClr val="bg2">
                    <a:lumMod val="10000"/>
                  </a:schemeClr>
                </a:solidFill>
              </a:rPr>
              <a:t>Interincisal</a:t>
            </a:r>
            <a:r>
              <a:rPr lang="en-US" sz="2000" dirty="0" smtClean="0">
                <a:solidFill>
                  <a:schemeClr val="bg2">
                    <a:lumMod val="10000"/>
                  </a:schemeClr>
                </a:solidFill>
              </a:rPr>
              <a:t> mouth opening </a:t>
            </a:r>
            <a:r>
              <a:rPr lang="en-US" sz="2000" dirty="0" err="1" smtClean="0">
                <a:solidFill>
                  <a:schemeClr val="bg2">
                    <a:lumMod val="10000"/>
                  </a:schemeClr>
                </a:solidFill>
              </a:rPr>
              <a:t>upto</a:t>
            </a:r>
            <a:r>
              <a:rPr lang="en-US" sz="2000" dirty="0" smtClean="0">
                <a:solidFill>
                  <a:schemeClr val="bg2">
                    <a:lumMod val="10000"/>
                  </a:schemeClr>
                </a:solidFill>
              </a:rPr>
              <a:t> or &gt; 35 mm</a:t>
            </a:r>
          </a:p>
          <a:p>
            <a:pPr>
              <a:buNone/>
            </a:pPr>
            <a:endParaRPr lang="en-US" sz="2000" dirty="0" smtClean="0">
              <a:solidFill>
                <a:schemeClr val="bg2">
                  <a:lumMod val="10000"/>
                </a:schemeClr>
              </a:solidFill>
            </a:endParaRPr>
          </a:p>
          <a:p>
            <a:pPr>
              <a:buNone/>
            </a:pPr>
            <a:r>
              <a:rPr lang="en-US" sz="2000" dirty="0" smtClean="0">
                <a:solidFill>
                  <a:schemeClr val="bg2">
                    <a:lumMod val="10000"/>
                  </a:schemeClr>
                </a:solidFill>
              </a:rPr>
              <a:t>M2- </a:t>
            </a:r>
            <a:r>
              <a:rPr lang="en-US" sz="2000" dirty="0" err="1" smtClean="0">
                <a:solidFill>
                  <a:schemeClr val="bg2">
                    <a:lumMod val="10000"/>
                  </a:schemeClr>
                </a:solidFill>
              </a:rPr>
              <a:t>Interincisal</a:t>
            </a:r>
            <a:r>
              <a:rPr lang="en-US" sz="2000" dirty="0" smtClean="0">
                <a:solidFill>
                  <a:schemeClr val="bg2">
                    <a:lumMod val="10000"/>
                  </a:schemeClr>
                </a:solidFill>
              </a:rPr>
              <a:t> mouth opening between 25-35 mm</a:t>
            </a:r>
          </a:p>
          <a:p>
            <a:pPr>
              <a:buNone/>
            </a:pPr>
            <a:endParaRPr lang="en-US" sz="2000" dirty="0" smtClean="0">
              <a:solidFill>
                <a:schemeClr val="bg2">
                  <a:lumMod val="10000"/>
                </a:schemeClr>
              </a:solidFill>
            </a:endParaRPr>
          </a:p>
          <a:p>
            <a:pPr>
              <a:buNone/>
            </a:pPr>
            <a:r>
              <a:rPr lang="en-US" sz="2000" dirty="0" smtClean="0">
                <a:solidFill>
                  <a:schemeClr val="bg2">
                    <a:lumMod val="10000"/>
                  </a:schemeClr>
                </a:solidFill>
              </a:rPr>
              <a:t>M3 - </a:t>
            </a:r>
            <a:r>
              <a:rPr lang="en-US" sz="2000" dirty="0" err="1" smtClean="0">
                <a:solidFill>
                  <a:schemeClr val="bg2">
                    <a:lumMod val="10000"/>
                  </a:schemeClr>
                </a:solidFill>
              </a:rPr>
              <a:t>Interincisal</a:t>
            </a:r>
            <a:r>
              <a:rPr lang="en-US" sz="2000" dirty="0" smtClean="0">
                <a:solidFill>
                  <a:schemeClr val="bg2">
                    <a:lumMod val="10000"/>
                  </a:schemeClr>
                </a:solidFill>
              </a:rPr>
              <a:t> mouth opening between 15-25 mm</a:t>
            </a:r>
          </a:p>
          <a:p>
            <a:pPr>
              <a:buNone/>
            </a:pPr>
            <a:endParaRPr lang="en-US" sz="2000" dirty="0" smtClean="0">
              <a:solidFill>
                <a:schemeClr val="bg2">
                  <a:lumMod val="10000"/>
                </a:schemeClr>
              </a:solidFill>
            </a:endParaRPr>
          </a:p>
          <a:p>
            <a:pPr>
              <a:buNone/>
            </a:pPr>
            <a:r>
              <a:rPr lang="en-US" sz="2000" dirty="0" smtClean="0">
                <a:solidFill>
                  <a:schemeClr val="bg2">
                    <a:lumMod val="10000"/>
                  </a:schemeClr>
                </a:solidFill>
              </a:rPr>
              <a:t>M4 - </a:t>
            </a:r>
            <a:r>
              <a:rPr lang="en-US" sz="2000" dirty="0" err="1" smtClean="0">
                <a:solidFill>
                  <a:schemeClr val="bg2">
                    <a:lumMod val="10000"/>
                  </a:schemeClr>
                </a:solidFill>
              </a:rPr>
              <a:t>Interincisal</a:t>
            </a:r>
            <a:r>
              <a:rPr lang="en-US" sz="2000" dirty="0" smtClean="0">
                <a:solidFill>
                  <a:schemeClr val="bg2">
                    <a:lumMod val="10000"/>
                  </a:schemeClr>
                </a:solidFill>
              </a:rPr>
              <a:t> mouth opening &lt;15 mm</a:t>
            </a:r>
          </a:p>
          <a:p>
            <a:pPr>
              <a:buNone/>
            </a:pPr>
            <a:endParaRPr lang="en-IN" sz="2400"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idx="1"/>
          </p:nvPr>
        </p:nvSpPr>
        <p:spPr>
          <a:xfrm>
            <a:off x="28814" y="0"/>
            <a:ext cx="9115186" cy="6858000"/>
          </a:xfrm>
        </p:spPr>
        <p:txBody>
          <a:bodyPr>
            <a:normAutofit/>
          </a:bodyPr>
          <a:lstStyle/>
          <a:p>
            <a:pPr marL="365760" indent="-256032" fontAlgn="auto">
              <a:lnSpc>
                <a:spcPct val="200000"/>
              </a:lnSpc>
              <a:spcAft>
                <a:spcPts val="0"/>
              </a:spcAft>
              <a:buFont typeface="Wingdings" pitchFamily="2" charset="2"/>
              <a:buNone/>
              <a:defRPr/>
            </a:pPr>
            <a:r>
              <a:rPr lang="en-US" sz="2800" dirty="0">
                <a:solidFill>
                  <a:schemeClr val="accent3"/>
                </a:solidFill>
                <a:latin typeface="Times New Roman" pitchFamily="18" charset="0"/>
                <a:cs typeface="Times New Roman" pitchFamily="18" charset="0"/>
              </a:rPr>
              <a:t>   DIAGNOSIS </a:t>
            </a:r>
            <a:r>
              <a:rPr lang="en-US" sz="2800" dirty="0" smtClean="0">
                <a:solidFill>
                  <a:schemeClr val="accent3"/>
                </a:solidFill>
                <a:latin typeface="Times New Roman" pitchFamily="18" charset="0"/>
                <a:cs typeface="Times New Roman" pitchFamily="18" charset="0"/>
              </a:rPr>
              <a:t> IS  BASED </a:t>
            </a:r>
            <a:r>
              <a:rPr lang="en-US" sz="2800" dirty="0">
                <a:solidFill>
                  <a:schemeClr val="accent3"/>
                </a:solidFill>
                <a:latin typeface="Times New Roman" pitchFamily="18" charset="0"/>
                <a:cs typeface="Times New Roman" pitchFamily="18" charset="0"/>
              </a:rPr>
              <a:t>ON :</a:t>
            </a:r>
          </a:p>
          <a:p>
            <a:pPr marL="365760" indent="-256032" fontAlgn="auto">
              <a:lnSpc>
                <a:spcPct val="200000"/>
              </a:lnSpc>
              <a:spcAft>
                <a:spcPts val="0"/>
              </a:spcAft>
              <a:buFont typeface="Wingdings 3"/>
              <a:buChar char=""/>
              <a:defRPr/>
            </a:pPr>
            <a:r>
              <a:rPr lang="en-US" sz="2800" dirty="0" smtClean="0">
                <a:solidFill>
                  <a:schemeClr val="accent3"/>
                </a:solidFill>
                <a:latin typeface="Times New Roman" pitchFamily="18" charset="0"/>
                <a:cs typeface="Times New Roman" pitchFamily="18" charset="0"/>
              </a:rPr>
              <a:t> Clinically appreciable </a:t>
            </a:r>
            <a:r>
              <a:rPr lang="en-US" sz="2800" dirty="0">
                <a:solidFill>
                  <a:schemeClr val="accent3"/>
                </a:solidFill>
                <a:latin typeface="Times New Roman" pitchFamily="18" charset="0"/>
                <a:cs typeface="Times New Roman" pitchFamily="18" charset="0"/>
              </a:rPr>
              <a:t>blanching and </a:t>
            </a:r>
            <a:r>
              <a:rPr lang="en-US" sz="2800" dirty="0" smtClean="0">
                <a:solidFill>
                  <a:schemeClr val="accent3"/>
                </a:solidFill>
                <a:latin typeface="Times New Roman" pitchFamily="18" charset="0"/>
                <a:cs typeface="Times New Roman" pitchFamily="18" charset="0"/>
              </a:rPr>
              <a:t>pallor.</a:t>
            </a:r>
            <a:endParaRPr lang="en-US" sz="2800" dirty="0">
              <a:solidFill>
                <a:schemeClr val="accent3"/>
              </a:solidFill>
              <a:latin typeface="Times New Roman" pitchFamily="18" charset="0"/>
              <a:cs typeface="Times New Roman" pitchFamily="18" charset="0"/>
            </a:endParaRPr>
          </a:p>
          <a:p>
            <a:pPr marL="365760" indent="-256032" fontAlgn="auto">
              <a:lnSpc>
                <a:spcPct val="200000"/>
              </a:lnSpc>
              <a:spcAft>
                <a:spcPts val="0"/>
              </a:spcAft>
              <a:buFont typeface="Wingdings 3"/>
              <a:buChar char=""/>
              <a:defRPr/>
            </a:pPr>
            <a:r>
              <a:rPr lang="en-US" sz="2800" dirty="0" smtClean="0">
                <a:solidFill>
                  <a:schemeClr val="accent3"/>
                </a:solidFill>
                <a:latin typeface="Times New Roman" pitchFamily="18" charset="0"/>
                <a:cs typeface="Times New Roman" pitchFamily="18" charset="0"/>
              </a:rPr>
              <a:t> Palpable </a:t>
            </a:r>
            <a:r>
              <a:rPr lang="en-US" sz="2800" dirty="0">
                <a:solidFill>
                  <a:schemeClr val="accent3"/>
                </a:solidFill>
                <a:latin typeface="Times New Roman" pitchFamily="18" charset="0"/>
                <a:cs typeface="Times New Roman" pitchFamily="18" charset="0"/>
              </a:rPr>
              <a:t>bands and restriction-of mouth opening. </a:t>
            </a:r>
          </a:p>
          <a:p>
            <a:pPr marL="365760" indent="-256032" fontAlgn="auto">
              <a:lnSpc>
                <a:spcPct val="200000"/>
              </a:lnSpc>
              <a:spcAft>
                <a:spcPts val="0"/>
              </a:spcAft>
              <a:buFont typeface="Wingdings 3"/>
              <a:buChar char=""/>
              <a:defRPr/>
            </a:pPr>
            <a:r>
              <a:rPr lang="en-US" sz="2800" dirty="0" smtClean="0">
                <a:solidFill>
                  <a:schemeClr val="accent3"/>
                </a:solidFill>
                <a:latin typeface="Times New Roman" pitchFamily="18" charset="0"/>
                <a:cs typeface="Times New Roman" pitchFamily="18" charset="0"/>
              </a:rPr>
              <a:t> Severe </a:t>
            </a:r>
            <a:r>
              <a:rPr lang="en-US" sz="2800" dirty="0">
                <a:solidFill>
                  <a:schemeClr val="accent3"/>
                </a:solidFill>
                <a:latin typeface="Times New Roman" pitchFamily="18" charset="0"/>
                <a:cs typeface="Times New Roman" pitchFamily="18" charset="0"/>
              </a:rPr>
              <a:t>burning sensation of mouth, aggravated by use of </a:t>
            </a:r>
            <a:r>
              <a:rPr lang="en-US" sz="2800" dirty="0" smtClean="0">
                <a:solidFill>
                  <a:schemeClr val="accent3"/>
                </a:solidFill>
                <a:latin typeface="Times New Roman" pitchFamily="18" charset="0"/>
                <a:cs typeface="Times New Roman" pitchFamily="18" charset="0"/>
              </a:rPr>
              <a:t>  even </a:t>
            </a:r>
            <a:r>
              <a:rPr lang="en-US" sz="2800" dirty="0">
                <a:solidFill>
                  <a:schemeClr val="accent3"/>
                </a:solidFill>
                <a:latin typeface="Times New Roman" pitchFamily="18" charset="0"/>
                <a:cs typeface="Times New Roman" pitchFamily="18" charset="0"/>
              </a:rPr>
              <a:t>moderate spicy food.</a:t>
            </a:r>
          </a:p>
          <a:p>
            <a:pPr marL="365760" indent="-256032" fontAlgn="auto">
              <a:lnSpc>
                <a:spcPct val="200000"/>
              </a:lnSpc>
              <a:spcAft>
                <a:spcPts val="0"/>
              </a:spcAft>
              <a:buFont typeface="Wingdings 3"/>
              <a:buChar char=""/>
              <a:defRPr/>
            </a:pPr>
            <a:r>
              <a:rPr lang="en-US" sz="2800" dirty="0" smtClean="0">
                <a:solidFill>
                  <a:schemeClr val="accent3"/>
                </a:solidFill>
                <a:latin typeface="Times New Roman" pitchFamily="18" charset="0"/>
                <a:cs typeface="Times New Roman" pitchFamily="18" charset="0"/>
              </a:rPr>
              <a:t> Biopsy report.</a:t>
            </a:r>
            <a:endParaRPr lang="en-US" sz="2800" dirty="0">
              <a:solidFill>
                <a:schemeClr val="accent3"/>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43018072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err="1" smtClean="0"/>
              <a:t>Pmd</a:t>
            </a:r>
            <a:r>
              <a:rPr lang="en-IN" dirty="0" smtClean="0"/>
              <a:t> (potentially malignant disorder)</a:t>
            </a:r>
            <a:endParaRPr lang="en-IN" dirty="0"/>
          </a:p>
        </p:txBody>
      </p:sp>
      <p:sp>
        <p:nvSpPr>
          <p:cNvPr id="3" name="Content Placeholder 2"/>
          <p:cNvSpPr>
            <a:spLocks noGrp="1"/>
          </p:cNvSpPr>
          <p:nvPr>
            <p:ph idx="1"/>
          </p:nvPr>
        </p:nvSpPr>
        <p:spPr>
          <a:xfrm>
            <a:off x="304800" y="1484784"/>
            <a:ext cx="8686800" cy="4525963"/>
          </a:xfrm>
        </p:spPr>
        <p:txBody>
          <a:bodyPr>
            <a:normAutofit/>
          </a:bodyPr>
          <a:lstStyle/>
          <a:p>
            <a:pPr algn="just"/>
            <a:r>
              <a:rPr lang="en-IN" sz="2400" dirty="0" smtClean="0">
                <a:solidFill>
                  <a:schemeClr val="tx1"/>
                </a:solidFill>
                <a:latin typeface="Times New Roman" pitchFamily="18" charset="0"/>
                <a:cs typeface="Times New Roman" pitchFamily="18" charset="0"/>
              </a:rPr>
              <a:t>“It is a group of disorders of varying </a:t>
            </a:r>
            <a:r>
              <a:rPr lang="en-IN" sz="2400" dirty="0" err="1" smtClean="0">
                <a:solidFill>
                  <a:schemeClr val="tx1"/>
                </a:solidFill>
                <a:latin typeface="Times New Roman" pitchFamily="18" charset="0"/>
                <a:cs typeface="Times New Roman" pitchFamily="18" charset="0"/>
              </a:rPr>
              <a:t>etiologies</a:t>
            </a:r>
            <a:r>
              <a:rPr lang="en-IN" sz="2400" dirty="0" smtClean="0">
                <a:solidFill>
                  <a:schemeClr val="tx1"/>
                </a:solidFill>
                <a:latin typeface="Times New Roman" pitchFamily="18" charset="0"/>
                <a:cs typeface="Times New Roman" pitchFamily="18" charset="0"/>
              </a:rPr>
              <a:t>, usually tobacco characterized by mutagen associated, spontaneous or hereditary alterations or mutations in the genetic material of oral epithelial cells with or without clinical and </a:t>
            </a:r>
            <a:r>
              <a:rPr lang="en-IN" sz="2400" dirty="0" err="1" smtClean="0">
                <a:solidFill>
                  <a:schemeClr val="tx1"/>
                </a:solidFill>
                <a:latin typeface="Times New Roman" pitchFamily="18" charset="0"/>
                <a:cs typeface="Times New Roman" pitchFamily="18" charset="0"/>
              </a:rPr>
              <a:t>histo</a:t>
            </a:r>
            <a:r>
              <a:rPr lang="en-IN" sz="2400" dirty="0" smtClean="0">
                <a:solidFill>
                  <a:schemeClr val="tx1"/>
                </a:solidFill>
                <a:latin typeface="Times New Roman" pitchFamily="18" charset="0"/>
                <a:cs typeface="Times New Roman" pitchFamily="18" charset="0"/>
              </a:rPr>
              <a:t>-morphological alterations that may lead to oral </a:t>
            </a:r>
            <a:r>
              <a:rPr lang="en-IN" sz="2400" dirty="0" err="1" smtClean="0">
                <a:solidFill>
                  <a:schemeClr val="tx1"/>
                </a:solidFill>
                <a:latin typeface="Times New Roman" pitchFamily="18" charset="0"/>
                <a:cs typeface="Times New Roman" pitchFamily="18" charset="0"/>
              </a:rPr>
              <a:t>squamous</a:t>
            </a:r>
            <a:r>
              <a:rPr lang="en-IN" sz="2400" dirty="0" smtClean="0">
                <a:solidFill>
                  <a:schemeClr val="tx1"/>
                </a:solidFill>
                <a:latin typeface="Times New Roman" pitchFamily="18" charset="0"/>
                <a:cs typeface="Times New Roman" pitchFamily="18" charset="0"/>
              </a:rPr>
              <a:t> cell carcinoma transformation”</a:t>
            </a:r>
          </a:p>
          <a:p>
            <a:pPr algn="just">
              <a:buNone/>
            </a:pPr>
            <a:r>
              <a:rPr lang="en-IN" sz="2400" dirty="0" smtClean="0">
                <a:solidFill>
                  <a:schemeClr val="tx1"/>
                </a:solidFill>
                <a:latin typeface="Times New Roman" pitchFamily="18" charset="0"/>
                <a:cs typeface="Times New Roman" pitchFamily="18" charset="0"/>
              </a:rPr>
              <a:t>		</a:t>
            </a:r>
          </a:p>
          <a:p>
            <a:pPr algn="just">
              <a:buNone/>
            </a:pPr>
            <a:r>
              <a:rPr lang="en-IN" sz="2400" dirty="0" smtClean="0">
                <a:solidFill>
                  <a:schemeClr val="tx1"/>
                </a:solidFill>
                <a:latin typeface="Times New Roman" pitchFamily="18" charset="0"/>
                <a:cs typeface="Times New Roman" pitchFamily="18" charset="0"/>
              </a:rPr>
              <a:t>	(Ref -</a:t>
            </a:r>
            <a:r>
              <a:rPr lang="en-IN" sz="2000" dirty="0" smtClean="0">
                <a:solidFill>
                  <a:schemeClr val="tx1"/>
                </a:solidFill>
                <a:latin typeface="Times New Roman" pitchFamily="18" charset="0"/>
                <a:cs typeface="Times New Roman" pitchFamily="18" charset="0"/>
              </a:rPr>
              <a:t>Oral potentially malignant disorders: </a:t>
            </a:r>
            <a:r>
              <a:rPr lang="en-IN" sz="2000" dirty="0" err="1" smtClean="0">
                <a:solidFill>
                  <a:schemeClr val="tx1"/>
                </a:solidFill>
                <a:latin typeface="Times New Roman" pitchFamily="18" charset="0"/>
                <a:cs typeface="Times New Roman" pitchFamily="18" charset="0"/>
              </a:rPr>
              <a:t>Precising</a:t>
            </a:r>
            <a:r>
              <a:rPr lang="en-IN" sz="2000" dirty="0" smtClean="0">
                <a:solidFill>
                  <a:schemeClr val="tx1"/>
                </a:solidFill>
                <a:latin typeface="Times New Roman" pitchFamily="18" charset="0"/>
                <a:cs typeface="Times New Roman" pitchFamily="18" charset="0"/>
              </a:rPr>
              <a:t> the </a:t>
            </a:r>
            <a:r>
              <a:rPr lang="en-IN" sz="2000" dirty="0" err="1" smtClean="0">
                <a:solidFill>
                  <a:schemeClr val="tx1"/>
                </a:solidFill>
                <a:latin typeface="Times New Roman" pitchFamily="18" charset="0"/>
                <a:cs typeface="Times New Roman" pitchFamily="18" charset="0"/>
              </a:rPr>
              <a:t>deﬁnition</a:t>
            </a:r>
            <a:r>
              <a:rPr lang="en-IN" sz="2000" dirty="0" smtClean="0">
                <a:solidFill>
                  <a:schemeClr val="tx1"/>
                </a:solidFill>
                <a:latin typeface="Times New Roman" pitchFamily="18" charset="0"/>
                <a:cs typeface="Times New Roman" pitchFamily="18" charset="0"/>
              </a:rPr>
              <a:t>)</a:t>
            </a:r>
            <a:endParaRPr lang="en-US" sz="2000" dirty="0" smtClean="0">
              <a:solidFill>
                <a:schemeClr val="tx1"/>
              </a:solidFill>
              <a:latin typeface="Times New Roman" pitchFamily="18" charset="0"/>
              <a:cs typeface="Times New Roman" pitchFamily="18" charset="0"/>
            </a:endParaRPr>
          </a:p>
          <a:p>
            <a:pPr algn="just">
              <a:buNone/>
            </a:pPr>
            <a:r>
              <a:rPr lang="en-IN" sz="2000" dirty="0" smtClean="0">
                <a:solidFill>
                  <a:schemeClr val="tx1"/>
                </a:solidFill>
                <a:latin typeface="Times New Roman" pitchFamily="18" charset="0"/>
                <a:cs typeface="Times New Roman" pitchFamily="18" charset="0"/>
              </a:rPr>
              <a:t>			                - Oral Oncology journal (2012)</a:t>
            </a:r>
            <a:endParaRPr lang="th-TH" sz="2000" dirty="0" smtClean="0">
              <a:solidFill>
                <a:schemeClr val="tx1"/>
              </a:solidFill>
              <a:latin typeface="Times New Roman" pitchFamily="18" charset="0"/>
            </a:endParaRPr>
          </a:p>
          <a:p>
            <a:pPr algn="just"/>
            <a:endParaRPr lang="en-IN" sz="24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36512" y="-22559"/>
            <a:ext cx="6345417" cy="6835935"/>
          </a:xfrm>
        </p:spPr>
        <p:txBody>
          <a:bodyPr>
            <a:normAutofit fontScale="77500" lnSpcReduction="20000"/>
          </a:bodyPr>
          <a:lstStyle/>
          <a:p>
            <a:pPr>
              <a:lnSpc>
                <a:spcPct val="300000"/>
              </a:lnSpc>
              <a:buNone/>
            </a:pPr>
            <a:r>
              <a:rPr lang="en-US" sz="2800" dirty="0" smtClean="0">
                <a:solidFill>
                  <a:schemeClr val="accent3"/>
                </a:solidFill>
                <a:latin typeface="Times New Roman" pitchFamily="18" charset="0"/>
                <a:cs typeface="Times New Roman" pitchFamily="18" charset="0"/>
              </a:rPr>
              <a:t>			</a:t>
            </a:r>
            <a:r>
              <a:rPr lang="en-US" dirty="0" smtClean="0">
                <a:solidFill>
                  <a:schemeClr val="accent3"/>
                </a:solidFill>
                <a:latin typeface="Times New Roman" pitchFamily="18" charset="0"/>
                <a:cs typeface="Times New Roman" pitchFamily="18" charset="0"/>
              </a:rPr>
              <a:t>Histopathological findings  </a:t>
            </a:r>
            <a:r>
              <a:rPr lang="en-US" sz="2800" dirty="0" smtClean="0">
                <a:solidFill>
                  <a:schemeClr val="accent3"/>
                </a:solidFill>
                <a:latin typeface="Times New Roman" pitchFamily="18" charset="0"/>
                <a:cs typeface="Times New Roman" pitchFamily="18" charset="0"/>
              </a:rPr>
              <a:t>-</a:t>
            </a:r>
          </a:p>
          <a:p>
            <a:pPr>
              <a:lnSpc>
                <a:spcPct val="300000"/>
              </a:lnSpc>
            </a:pPr>
            <a:r>
              <a:rPr lang="en-US" sz="2800" dirty="0" smtClean="0">
                <a:solidFill>
                  <a:schemeClr val="accent3"/>
                </a:solidFill>
                <a:latin typeface="Times New Roman" pitchFamily="18" charset="0"/>
                <a:cs typeface="Times New Roman" pitchFamily="18" charset="0"/>
              </a:rPr>
              <a:t>Atrophic Oral epithelium.</a:t>
            </a:r>
          </a:p>
          <a:p>
            <a:pPr>
              <a:lnSpc>
                <a:spcPct val="300000"/>
              </a:lnSpc>
            </a:pPr>
            <a:r>
              <a:rPr lang="en-US" sz="2800" dirty="0" smtClean="0">
                <a:solidFill>
                  <a:schemeClr val="accent3"/>
                </a:solidFill>
                <a:latin typeface="Times New Roman" pitchFamily="18" charset="0"/>
                <a:cs typeface="Times New Roman" pitchFamily="18" charset="0"/>
              </a:rPr>
              <a:t>Loss of rete pegs .</a:t>
            </a:r>
          </a:p>
          <a:p>
            <a:pPr>
              <a:lnSpc>
                <a:spcPct val="300000"/>
              </a:lnSpc>
            </a:pPr>
            <a:r>
              <a:rPr lang="en-US" sz="2800" dirty="0" smtClean="0">
                <a:solidFill>
                  <a:schemeClr val="accent3"/>
                </a:solidFill>
                <a:latin typeface="Times New Roman" pitchFamily="18" charset="0"/>
                <a:cs typeface="Times New Roman" pitchFamily="18" charset="0"/>
              </a:rPr>
              <a:t>Epithelial </a:t>
            </a:r>
            <a:r>
              <a:rPr lang="en-US" sz="2800" dirty="0" err="1" smtClean="0">
                <a:solidFill>
                  <a:schemeClr val="accent3"/>
                </a:solidFill>
                <a:latin typeface="Times New Roman" pitchFamily="18" charset="0"/>
                <a:cs typeface="Times New Roman" pitchFamily="18" charset="0"/>
              </a:rPr>
              <a:t>atypia</a:t>
            </a:r>
            <a:r>
              <a:rPr lang="en-US" sz="2800" dirty="0" smtClean="0">
                <a:solidFill>
                  <a:schemeClr val="accent3"/>
                </a:solidFill>
                <a:latin typeface="Times New Roman" pitchFamily="18" charset="0"/>
                <a:cs typeface="Times New Roman" pitchFamily="18" charset="0"/>
              </a:rPr>
              <a:t> may be observed.</a:t>
            </a:r>
          </a:p>
          <a:p>
            <a:pPr>
              <a:lnSpc>
                <a:spcPct val="300000"/>
              </a:lnSpc>
            </a:pPr>
            <a:r>
              <a:rPr lang="en-US" sz="2800" dirty="0" smtClean="0">
                <a:solidFill>
                  <a:schemeClr val="accent3"/>
                </a:solidFill>
                <a:latin typeface="Times New Roman" pitchFamily="18" charset="0"/>
                <a:cs typeface="Times New Roman" pitchFamily="18" charset="0"/>
              </a:rPr>
              <a:t>Hyalinization of collagen bundles.</a:t>
            </a:r>
          </a:p>
          <a:p>
            <a:pPr>
              <a:lnSpc>
                <a:spcPct val="300000"/>
              </a:lnSpc>
            </a:pPr>
            <a:r>
              <a:rPr lang="en-US" sz="2800" dirty="0" smtClean="0">
                <a:solidFill>
                  <a:schemeClr val="accent3"/>
                </a:solidFill>
                <a:latin typeface="Times New Roman" pitchFamily="18" charset="0"/>
                <a:cs typeface="Times New Roman" pitchFamily="18" charset="0"/>
              </a:rPr>
              <a:t>Fibroblasts decreased and blood vessels obliterated.</a:t>
            </a:r>
          </a:p>
        </p:txBody>
      </p:sp>
      <p:pic>
        <p:nvPicPr>
          <p:cNvPr id="76802" name="Picture 2"/>
          <p:cNvPicPr>
            <a:picLocks noChangeAspect="1" noChangeArrowheads="1"/>
          </p:cNvPicPr>
          <p:nvPr/>
        </p:nvPicPr>
        <p:blipFill>
          <a:blip r:embed="rId2" cstate="print"/>
          <a:srcRect/>
          <a:stretch>
            <a:fillRect/>
          </a:stretch>
        </p:blipFill>
        <p:spPr bwMode="auto">
          <a:xfrm>
            <a:off x="4355976" y="1078807"/>
            <a:ext cx="4752528" cy="4438425"/>
          </a:xfrm>
          <a:prstGeom prst="rect">
            <a:avLst/>
          </a:prstGeom>
          <a:ln>
            <a:noFill/>
          </a:ln>
          <a:effectLst>
            <a:softEdge rad="112500"/>
          </a:effectLst>
        </p:spPr>
      </p:pic>
    </p:spTree>
    <p:extLst>
      <p:ext uri="{BB962C8B-B14F-4D97-AF65-F5344CB8AC3E}">
        <p14:creationId xmlns:p14="http://schemas.microsoft.com/office/powerpoint/2010/main" xmlns="" val="1497360051"/>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Pathogenesis of oral </a:t>
            </a:r>
            <a:r>
              <a:rPr lang="en-US" dirty="0" err="1" smtClean="0"/>
              <a:t>submucous</a:t>
            </a:r>
            <a:r>
              <a:rPr lang="en-US" dirty="0" smtClean="0"/>
              <a:t> fibrosis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1676400" y="533400"/>
            <a:ext cx="5638799" cy="5638799"/>
          </a:xfrm>
          <a:prstGeom prst="rect">
            <a:avLst/>
          </a:prstGeom>
        </p:spPr>
      </p:pic>
    </p:spTree>
    <p:extLst>
      <p:ext uri="{BB962C8B-B14F-4D97-AF65-F5344CB8AC3E}">
        <p14:creationId xmlns="" xmlns:p14="http://schemas.microsoft.com/office/powerpoint/2010/main" val="39165548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228600"/>
            <a:ext cx="6172200" cy="1066800"/>
          </a:xfrm>
        </p:spPr>
        <p:txBody>
          <a:bodyPr>
            <a:normAutofit fontScale="90000"/>
          </a:bodyPr>
          <a:lstStyle/>
          <a:p>
            <a:r>
              <a:rPr lang="en-US" sz="3600" dirty="0">
                <a:solidFill>
                  <a:schemeClr val="accent4"/>
                </a:solidFill>
                <a:latin typeface="Comic Sans MS" pitchFamily="66" charset="0"/>
              </a:rPr>
              <a:t>Collagen production pathway</a:t>
            </a:r>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cstate="print"/>
          <a:srcRect/>
          <a:stretch>
            <a:fillRect/>
          </a:stretch>
        </p:blipFill>
        <p:spPr bwMode="auto">
          <a:xfrm>
            <a:off x="1314450" y="990600"/>
            <a:ext cx="6400800" cy="5257800"/>
          </a:xfrm>
          <a:prstGeom prst="rect">
            <a:avLst/>
          </a:prstGeom>
          <a:noFill/>
          <a:ln w="9525">
            <a:noFill/>
            <a:miter lim="800000"/>
            <a:headEnd/>
            <a:tailEnd/>
          </a:ln>
        </p:spPr>
      </p:pic>
      <p:sp>
        <p:nvSpPr>
          <p:cNvPr id="5" name="Rectangle 4"/>
          <p:cNvSpPr/>
          <p:nvPr/>
        </p:nvSpPr>
        <p:spPr>
          <a:xfrm>
            <a:off x="1428750" y="6150114"/>
            <a:ext cx="6115050" cy="707886"/>
          </a:xfrm>
          <a:prstGeom prst="rect">
            <a:avLst/>
          </a:prstGeom>
        </p:spPr>
        <p:txBody>
          <a:bodyPr wrap="square">
            <a:spAutoFit/>
          </a:bodyPr>
          <a:lstStyle/>
          <a:p>
            <a:r>
              <a:rPr lang="en-US" sz="2000" dirty="0">
                <a:solidFill>
                  <a:srgbClr val="FF0000"/>
                </a:solidFill>
              </a:rPr>
              <a:t>Molecular pathogenesis of OSMF-J Oral </a:t>
            </a:r>
            <a:r>
              <a:rPr lang="en-US" sz="2000" dirty="0" err="1">
                <a:solidFill>
                  <a:srgbClr val="FF0000"/>
                </a:solidFill>
              </a:rPr>
              <a:t>Pathol</a:t>
            </a:r>
            <a:r>
              <a:rPr lang="en-US" sz="2000" dirty="0">
                <a:solidFill>
                  <a:srgbClr val="FF0000"/>
                </a:solidFill>
              </a:rPr>
              <a:t> med-2005-34;321-8</a:t>
            </a:r>
          </a:p>
        </p:txBody>
      </p:sp>
    </p:spTree>
    <p:extLst>
      <p:ext uri="{BB962C8B-B14F-4D97-AF65-F5344CB8AC3E}">
        <p14:creationId xmlns="" xmlns:p14="http://schemas.microsoft.com/office/powerpoint/2010/main" val="207583618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228600"/>
            <a:ext cx="6172200" cy="1066800"/>
          </a:xfrm>
        </p:spPr>
        <p:txBody>
          <a:bodyPr>
            <a:normAutofit fontScale="90000"/>
          </a:bodyPr>
          <a:lstStyle/>
          <a:p>
            <a:r>
              <a:rPr lang="en-US" sz="3600" dirty="0">
                <a:solidFill>
                  <a:schemeClr val="accent4"/>
                </a:solidFill>
                <a:latin typeface="Comic Sans MS" pitchFamily="66" charset="0"/>
              </a:rPr>
              <a:t>Collagen degradation pathway</a:t>
            </a:r>
          </a:p>
        </p:txBody>
      </p:sp>
      <p:sp>
        <p:nvSpPr>
          <p:cNvPr id="3" name="Content Placeholder 2"/>
          <p:cNvSpPr>
            <a:spLocks noGrp="1"/>
          </p:cNvSpPr>
          <p:nvPr>
            <p:ph idx="1"/>
          </p:nvPr>
        </p:nvSpPr>
        <p:spPr/>
        <p:txBody>
          <a:bodyPr/>
          <a:lstStyle/>
          <a:p>
            <a:endParaRPr lang="en-US"/>
          </a:p>
        </p:txBody>
      </p:sp>
      <p:pic>
        <p:nvPicPr>
          <p:cNvPr id="4" name="Picture 1"/>
          <p:cNvPicPr>
            <a:picLocks noChangeAspect="1" noChangeArrowheads="1"/>
          </p:cNvPicPr>
          <p:nvPr/>
        </p:nvPicPr>
        <p:blipFill>
          <a:blip r:embed="rId2" cstate="print"/>
          <a:srcRect/>
          <a:stretch>
            <a:fillRect/>
          </a:stretch>
        </p:blipFill>
        <p:spPr bwMode="auto">
          <a:xfrm>
            <a:off x="1143000" y="990600"/>
            <a:ext cx="6858000" cy="5867400"/>
          </a:xfrm>
          <a:prstGeom prst="rect">
            <a:avLst/>
          </a:prstGeom>
          <a:noFill/>
          <a:ln w="9525">
            <a:noFill/>
            <a:miter lim="800000"/>
            <a:headEnd/>
            <a:tailEnd/>
          </a:ln>
        </p:spPr>
      </p:pic>
    </p:spTree>
    <p:extLst>
      <p:ext uri="{BB962C8B-B14F-4D97-AF65-F5344CB8AC3E}">
        <p14:creationId xmlns="" xmlns:p14="http://schemas.microsoft.com/office/powerpoint/2010/main" val="34181028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cstate="print"/>
          <a:srcRect/>
          <a:stretch>
            <a:fillRect/>
          </a:stretch>
        </p:blipFill>
        <p:spPr bwMode="auto">
          <a:xfrm>
            <a:off x="1428750" y="228600"/>
            <a:ext cx="6115050" cy="6248400"/>
          </a:xfrm>
          <a:prstGeom prst="rect">
            <a:avLst/>
          </a:prstGeom>
          <a:noFill/>
          <a:ln w="9525">
            <a:noFill/>
            <a:miter lim="800000"/>
            <a:headEnd/>
            <a:tailEnd/>
          </a:ln>
        </p:spPr>
      </p:pic>
    </p:spTree>
    <p:extLst>
      <p:ext uri="{BB962C8B-B14F-4D97-AF65-F5344CB8AC3E}">
        <p14:creationId xmlns="" xmlns:p14="http://schemas.microsoft.com/office/powerpoint/2010/main" val="30228548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idx="1"/>
          </p:nvPr>
        </p:nvSpPr>
        <p:spPr>
          <a:xfrm>
            <a:off x="165292" y="248847"/>
            <a:ext cx="8727188" cy="6420513"/>
          </a:xfrm>
        </p:spPr>
        <p:txBody>
          <a:bodyPr/>
          <a:lstStyle/>
          <a:p>
            <a:pPr>
              <a:lnSpc>
                <a:spcPct val="150000"/>
              </a:lnSpc>
              <a:buFont typeface="Wingdings" pitchFamily="2" charset="2"/>
              <a:buNone/>
            </a:pPr>
            <a:r>
              <a:rPr lang="en-US" sz="3200" dirty="0" smtClean="0">
                <a:solidFill>
                  <a:srgbClr val="FFFF00"/>
                </a:solidFill>
                <a:latin typeface="Times New Roman" pitchFamily="18" charset="0"/>
                <a:cs typeface="Times New Roman" pitchFamily="18" charset="0"/>
              </a:rPr>
              <a:t>  			</a:t>
            </a:r>
            <a:r>
              <a:rPr lang="en-US" sz="3200" b="1" dirty="0" smtClean="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MANAGEMENT - </a:t>
            </a:r>
          </a:p>
          <a:p>
            <a:pPr>
              <a:lnSpc>
                <a:spcPct val="150000"/>
              </a:lnSpc>
              <a:buNone/>
            </a:pPr>
            <a:r>
              <a:rPr lang="en-US" dirty="0" smtClean="0">
                <a:solidFill>
                  <a:schemeClr val="accent3"/>
                </a:solidFill>
                <a:latin typeface="Times New Roman" pitchFamily="18" charset="0"/>
                <a:cs typeface="Times New Roman" pitchFamily="18" charset="0"/>
              </a:rPr>
              <a:t>Various modalities of treatment have been tried.</a:t>
            </a:r>
          </a:p>
          <a:p>
            <a:pPr>
              <a:lnSpc>
                <a:spcPct val="150000"/>
              </a:lnSpc>
              <a:buNone/>
            </a:pPr>
            <a:endParaRPr lang="en-US" dirty="0" smtClean="0">
              <a:solidFill>
                <a:schemeClr val="accent3"/>
              </a:solidFill>
              <a:latin typeface="Times New Roman" pitchFamily="18" charset="0"/>
              <a:cs typeface="Times New Roman" pitchFamily="18" charset="0"/>
            </a:endParaRPr>
          </a:p>
          <a:p>
            <a:pPr>
              <a:lnSpc>
                <a:spcPct val="150000"/>
              </a:lnSpc>
              <a:buFont typeface="Wingdings" pitchFamily="2" charset="2"/>
              <a:buNone/>
            </a:pPr>
            <a:r>
              <a:rPr lang="en-US" dirty="0" smtClean="0">
                <a:solidFill>
                  <a:schemeClr val="accent3"/>
                </a:solidFill>
                <a:latin typeface="Times New Roman" pitchFamily="18" charset="0"/>
                <a:cs typeface="Times New Roman" pitchFamily="18" charset="0"/>
              </a:rPr>
              <a:t>1.Restriction of habits/ Behavioral therapy.</a:t>
            </a:r>
          </a:p>
          <a:p>
            <a:pPr>
              <a:lnSpc>
                <a:spcPct val="150000"/>
              </a:lnSpc>
              <a:buFont typeface="Wingdings" pitchFamily="2" charset="2"/>
              <a:buNone/>
            </a:pPr>
            <a:r>
              <a:rPr lang="en-US" dirty="0" smtClean="0">
                <a:solidFill>
                  <a:schemeClr val="accent3"/>
                </a:solidFill>
                <a:latin typeface="Times New Roman" pitchFamily="18" charset="0"/>
                <a:cs typeface="Times New Roman" pitchFamily="18" charset="0"/>
              </a:rPr>
              <a:t>2.	Non-surgical therapy.</a:t>
            </a:r>
          </a:p>
          <a:p>
            <a:pPr>
              <a:lnSpc>
                <a:spcPct val="150000"/>
              </a:lnSpc>
              <a:buFont typeface="Wingdings" pitchFamily="2" charset="2"/>
              <a:buNone/>
            </a:pPr>
            <a:r>
              <a:rPr lang="en-US" dirty="0" smtClean="0">
                <a:solidFill>
                  <a:schemeClr val="accent3"/>
                </a:solidFill>
                <a:latin typeface="Times New Roman" pitchFamily="18" charset="0"/>
                <a:cs typeface="Times New Roman" pitchFamily="18" charset="0"/>
              </a:rPr>
              <a:t>3.	Surgical therapy.</a:t>
            </a:r>
          </a:p>
          <a:p>
            <a:pPr>
              <a:lnSpc>
                <a:spcPct val="150000"/>
              </a:lnSpc>
              <a:buFont typeface="Wingdings" pitchFamily="2" charset="2"/>
              <a:buNone/>
            </a:pPr>
            <a:r>
              <a:rPr lang="en-US" dirty="0" smtClean="0">
                <a:solidFill>
                  <a:schemeClr val="accent3"/>
                </a:solidFill>
                <a:latin typeface="Times New Roman" pitchFamily="18" charset="0"/>
                <a:cs typeface="Times New Roman" pitchFamily="18" charset="0"/>
              </a:rPr>
              <a:t>4.	Oral Physiotherapy.</a:t>
            </a:r>
          </a:p>
        </p:txBody>
      </p:sp>
    </p:spTree>
    <p:extLst>
      <p:ext uri="{BB962C8B-B14F-4D97-AF65-F5344CB8AC3E}">
        <p14:creationId xmlns:p14="http://schemas.microsoft.com/office/powerpoint/2010/main" xmlns="" val="2351781660"/>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a:xfrm>
            <a:off x="0" y="22172"/>
            <a:ext cx="9144000" cy="6835828"/>
          </a:xfrm>
        </p:spPr>
        <p:txBody>
          <a:bodyPr>
            <a:normAutofit/>
          </a:bodyPr>
          <a:lstStyle/>
          <a:p>
            <a:pPr marL="365760" indent="-256032" fontAlgn="auto">
              <a:lnSpc>
                <a:spcPct val="160000"/>
              </a:lnSpc>
              <a:spcAft>
                <a:spcPts val="0"/>
              </a:spcAft>
              <a:buFont typeface="Wingdings" pitchFamily="2" charset="2"/>
              <a:buNone/>
              <a:defRPr/>
            </a:pPr>
            <a:r>
              <a:rPr lang="en-US" sz="2800" u="sng" dirty="0" smtClean="0">
                <a:solidFill>
                  <a:schemeClr val="bg2">
                    <a:lumMod val="10000"/>
                  </a:schemeClr>
                </a:solidFill>
                <a:latin typeface="Times New Roman" pitchFamily="18" charset="0"/>
                <a:cs typeface="Times New Roman" pitchFamily="18" charset="0"/>
              </a:rPr>
              <a:t>Restriction </a:t>
            </a:r>
            <a:r>
              <a:rPr lang="en-US" sz="2800" u="sng" dirty="0">
                <a:solidFill>
                  <a:schemeClr val="bg2">
                    <a:lumMod val="10000"/>
                  </a:schemeClr>
                </a:solidFill>
                <a:latin typeface="Times New Roman" pitchFamily="18" charset="0"/>
                <a:cs typeface="Times New Roman" pitchFamily="18" charset="0"/>
              </a:rPr>
              <a:t>of habits/behavioral </a:t>
            </a:r>
            <a:r>
              <a:rPr lang="en-US" sz="2800" u="sng" dirty="0" smtClean="0">
                <a:solidFill>
                  <a:schemeClr val="bg2">
                    <a:lumMod val="10000"/>
                  </a:schemeClr>
                </a:solidFill>
                <a:latin typeface="Times New Roman" pitchFamily="18" charset="0"/>
                <a:cs typeface="Times New Roman" pitchFamily="18" charset="0"/>
              </a:rPr>
              <a:t>therapy-       </a:t>
            </a:r>
          </a:p>
          <a:p>
            <a:pPr marL="365760" indent="-256032" fontAlgn="auto">
              <a:lnSpc>
                <a:spcPct val="160000"/>
              </a:lnSpc>
              <a:spcAft>
                <a:spcPts val="0"/>
              </a:spcAft>
              <a:buFont typeface="Wingdings" pitchFamily="2" charset="2"/>
              <a:buNone/>
              <a:defRPr/>
            </a:pPr>
            <a:endParaRPr lang="en-US" sz="2800" u="sng" dirty="0">
              <a:solidFill>
                <a:schemeClr val="bg2">
                  <a:lumMod val="10000"/>
                </a:schemeClr>
              </a:solidFill>
              <a:latin typeface="Times New Roman" pitchFamily="18" charset="0"/>
              <a:cs typeface="Times New Roman" pitchFamily="18" charset="0"/>
            </a:endParaRPr>
          </a:p>
          <a:p>
            <a:pPr marL="365760" indent="-256032" fontAlgn="auto">
              <a:spcAft>
                <a:spcPts val="0"/>
              </a:spcAft>
              <a:buFont typeface="Wingdings 3"/>
              <a:buChar char=""/>
              <a:defRPr/>
            </a:pPr>
            <a:r>
              <a:rPr lang="en-US" sz="2400" dirty="0">
                <a:solidFill>
                  <a:srgbClr val="FF0000"/>
                </a:solidFill>
                <a:latin typeface="Times New Roman" pitchFamily="18" charset="0"/>
                <a:cs typeface="Times New Roman" pitchFamily="18" charset="0"/>
              </a:rPr>
              <a:t>The consumption of pan, betel nut, </a:t>
            </a:r>
            <a:r>
              <a:rPr lang="en-US" sz="2400" dirty="0" err="1">
                <a:solidFill>
                  <a:srgbClr val="FF0000"/>
                </a:solidFill>
                <a:latin typeface="Times New Roman" pitchFamily="18" charset="0"/>
                <a:cs typeface="Times New Roman" pitchFamily="18" charset="0"/>
              </a:rPr>
              <a:t>chillies</a:t>
            </a:r>
            <a:r>
              <a:rPr lang="en-US" sz="2400" dirty="0">
                <a:solidFill>
                  <a:srgbClr val="FF0000"/>
                </a:solidFill>
                <a:latin typeface="Times New Roman" pitchFamily="18" charset="0"/>
                <a:cs typeface="Times New Roman" pitchFamily="18" charset="0"/>
              </a:rPr>
              <a:t>, spices, &amp; commercially available, pan masalas, </a:t>
            </a:r>
            <a:r>
              <a:rPr lang="en-US" sz="2400" dirty="0" err="1">
                <a:solidFill>
                  <a:srgbClr val="FF0000"/>
                </a:solidFill>
                <a:latin typeface="Times New Roman" pitchFamily="18" charset="0"/>
                <a:cs typeface="Times New Roman" pitchFamily="18" charset="0"/>
              </a:rPr>
              <a:t>guthkas</a:t>
            </a:r>
            <a:r>
              <a:rPr lang="en-US" sz="2400" dirty="0">
                <a:solidFill>
                  <a:srgbClr val="FF0000"/>
                </a:solidFill>
                <a:latin typeface="Times New Roman" pitchFamily="18" charset="0"/>
                <a:cs typeface="Times New Roman" pitchFamily="18" charset="0"/>
              </a:rPr>
              <a:t> with or without tobacco is increasing in </a:t>
            </a:r>
            <a:r>
              <a:rPr lang="en-US" sz="2400" dirty="0" smtClean="0">
                <a:solidFill>
                  <a:srgbClr val="FF0000"/>
                </a:solidFill>
                <a:latin typeface="Times New Roman" pitchFamily="18" charset="0"/>
                <a:cs typeface="Times New Roman" pitchFamily="18" charset="0"/>
              </a:rPr>
              <a:t>India. So </a:t>
            </a:r>
            <a:r>
              <a:rPr lang="en-US" sz="2400" dirty="0">
                <a:solidFill>
                  <a:srgbClr val="FF0000"/>
                </a:solidFill>
                <a:latin typeface="Times New Roman" pitchFamily="18" charset="0"/>
                <a:cs typeface="Times New Roman" pitchFamily="18" charset="0"/>
              </a:rPr>
              <a:t>people should be encouraged to stop these </a:t>
            </a:r>
            <a:r>
              <a:rPr lang="en-US" sz="2400" dirty="0" smtClean="0">
                <a:solidFill>
                  <a:srgbClr val="FF0000"/>
                </a:solidFill>
                <a:latin typeface="Times New Roman" pitchFamily="18" charset="0"/>
                <a:cs typeface="Times New Roman" pitchFamily="18" charset="0"/>
              </a:rPr>
              <a:t>habits.</a:t>
            </a:r>
          </a:p>
          <a:p>
            <a:pPr marL="365760" indent="-256032" fontAlgn="auto">
              <a:spcAft>
                <a:spcPts val="0"/>
              </a:spcAft>
              <a:buFont typeface="Wingdings 3"/>
              <a:buChar char=""/>
              <a:defRPr/>
            </a:pPr>
            <a:endParaRPr lang="en-US" sz="2400" dirty="0">
              <a:solidFill>
                <a:srgbClr val="FF0000"/>
              </a:solidFill>
              <a:latin typeface="Times New Roman" pitchFamily="18" charset="0"/>
              <a:cs typeface="Times New Roman" pitchFamily="18" charset="0"/>
            </a:endParaRPr>
          </a:p>
          <a:p>
            <a:pPr marL="365760" indent="-256032" fontAlgn="auto">
              <a:spcAft>
                <a:spcPts val="0"/>
              </a:spcAft>
              <a:buFont typeface="Wingdings 3"/>
              <a:buChar char=""/>
              <a:defRPr/>
            </a:pPr>
            <a:r>
              <a:rPr lang="en-US" sz="2400" dirty="0">
                <a:solidFill>
                  <a:srgbClr val="FF0000"/>
                </a:solidFill>
                <a:latin typeface="Times New Roman" pitchFamily="18" charset="0"/>
                <a:cs typeface="Times New Roman" pitchFamily="18" charset="0"/>
              </a:rPr>
              <a:t>Affected patients should be explained about the disease and possible malignant potential of OSMF</a:t>
            </a:r>
            <a:r>
              <a:rPr lang="en-US" sz="2400" dirty="0" smtClean="0">
                <a:solidFill>
                  <a:srgbClr val="FF0000"/>
                </a:solidFill>
                <a:latin typeface="Times New Roman" pitchFamily="18" charset="0"/>
                <a:cs typeface="Times New Roman" pitchFamily="18" charset="0"/>
              </a:rPr>
              <a:t>.</a:t>
            </a:r>
          </a:p>
          <a:p>
            <a:pPr marL="365760" indent="-256032" fontAlgn="auto">
              <a:spcAft>
                <a:spcPts val="0"/>
              </a:spcAft>
              <a:buFont typeface="Wingdings 3"/>
              <a:buChar char=""/>
              <a:defRPr/>
            </a:pPr>
            <a:endParaRPr lang="en-US" sz="2400" dirty="0">
              <a:solidFill>
                <a:srgbClr val="FF0000"/>
              </a:solidFill>
              <a:latin typeface="Times New Roman" pitchFamily="18" charset="0"/>
              <a:cs typeface="Times New Roman" pitchFamily="18" charset="0"/>
            </a:endParaRPr>
          </a:p>
          <a:p>
            <a:pPr marL="365760" indent="-256032" fontAlgn="auto">
              <a:spcAft>
                <a:spcPts val="0"/>
              </a:spcAft>
              <a:buFont typeface="Wingdings 3"/>
              <a:buChar char=""/>
              <a:defRPr/>
            </a:pPr>
            <a:r>
              <a:rPr lang="en-US" sz="2400" dirty="0">
                <a:solidFill>
                  <a:srgbClr val="FF0000"/>
                </a:solidFill>
                <a:latin typeface="Times New Roman" pitchFamily="18" charset="0"/>
                <a:cs typeface="Times New Roman" pitchFamily="18" charset="0"/>
              </a:rPr>
              <a:t>Possible irritants should be </a:t>
            </a:r>
            <a:r>
              <a:rPr lang="en-US" sz="2400" dirty="0" smtClean="0">
                <a:solidFill>
                  <a:srgbClr val="FF0000"/>
                </a:solidFill>
                <a:latin typeface="Times New Roman" pitchFamily="18" charset="0"/>
                <a:cs typeface="Times New Roman" pitchFamily="18" charset="0"/>
              </a:rPr>
              <a:t>removed.</a:t>
            </a:r>
          </a:p>
          <a:p>
            <a:pPr marL="365760" indent="-256032" fontAlgn="auto">
              <a:spcAft>
                <a:spcPts val="0"/>
              </a:spcAft>
              <a:buFont typeface="Wingdings 3"/>
              <a:buChar char=""/>
              <a:defRPr/>
            </a:pPr>
            <a:endParaRPr lang="en-US" sz="2400" dirty="0">
              <a:solidFill>
                <a:srgbClr val="FF0000"/>
              </a:solidFill>
              <a:latin typeface="Times New Roman" pitchFamily="18" charset="0"/>
              <a:cs typeface="Times New Roman" pitchFamily="18" charset="0"/>
            </a:endParaRPr>
          </a:p>
          <a:p>
            <a:pPr marL="365760" indent="-256032" fontAlgn="auto">
              <a:spcAft>
                <a:spcPts val="0"/>
              </a:spcAft>
              <a:buFont typeface="Wingdings 3"/>
              <a:buChar char=""/>
              <a:defRPr/>
            </a:pPr>
            <a:r>
              <a:rPr lang="en-US" sz="2400" dirty="0">
                <a:solidFill>
                  <a:srgbClr val="FF0000"/>
                </a:solidFill>
                <a:latin typeface="Times New Roman" pitchFamily="18" charset="0"/>
                <a:cs typeface="Times New Roman" pitchFamily="18" charset="0"/>
              </a:rPr>
              <a:t>Nutritional supplements.</a:t>
            </a:r>
          </a:p>
        </p:txBody>
      </p:sp>
    </p:spTree>
    <p:extLst>
      <p:ext uri="{BB962C8B-B14F-4D97-AF65-F5344CB8AC3E}">
        <p14:creationId xmlns:p14="http://schemas.microsoft.com/office/powerpoint/2010/main" xmlns="" val="2808068652"/>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Grp="1" noChangeArrowheads="1"/>
          </p:cNvSpPr>
          <p:nvPr>
            <p:ph idx="1"/>
          </p:nvPr>
        </p:nvSpPr>
        <p:spPr>
          <a:xfrm>
            <a:off x="0" y="216024"/>
            <a:ext cx="6156176" cy="3861048"/>
          </a:xfrm>
        </p:spPr>
        <p:txBody>
          <a:bodyPr>
            <a:normAutofit fontScale="85000" lnSpcReduction="10000"/>
          </a:bodyPr>
          <a:lstStyle/>
          <a:p>
            <a:pPr>
              <a:lnSpc>
                <a:spcPct val="180000"/>
              </a:lnSpc>
              <a:buFont typeface="Wingdings" pitchFamily="2" charset="2"/>
              <a:buNone/>
            </a:pPr>
            <a:r>
              <a:rPr lang="en-US" dirty="0" smtClean="0">
                <a:solidFill>
                  <a:srgbClr val="FFFF00"/>
                </a:solidFill>
              </a:rPr>
              <a:t>  </a:t>
            </a:r>
            <a:r>
              <a:rPr lang="en-US" sz="2800" dirty="0" smtClean="0">
                <a:solidFill>
                  <a:srgbClr val="FF0000"/>
                </a:solidFill>
                <a:latin typeface="Times New Roman" pitchFamily="18" charset="0"/>
                <a:cs typeface="Times New Roman" pitchFamily="18" charset="0"/>
              </a:rPr>
              <a:t>NON-SURGICAL THERAPY</a:t>
            </a:r>
            <a:r>
              <a:rPr lang="en-US" sz="2800" dirty="0" smtClean="0">
                <a:solidFill>
                  <a:srgbClr val="FFFF00"/>
                </a:solidFill>
                <a:latin typeface="Times New Roman" pitchFamily="18" charset="0"/>
                <a:cs typeface="Times New Roman" pitchFamily="18" charset="0"/>
              </a:rPr>
              <a:t>:-</a:t>
            </a:r>
          </a:p>
          <a:p>
            <a:pPr>
              <a:lnSpc>
                <a:spcPct val="180000"/>
              </a:lnSpc>
            </a:pPr>
            <a:r>
              <a:rPr lang="en-US" sz="2000" dirty="0" smtClean="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Antioxidants</a:t>
            </a:r>
          </a:p>
          <a:p>
            <a:pPr>
              <a:lnSpc>
                <a:spcPct val="180000"/>
              </a:lnSpc>
            </a:pPr>
            <a:r>
              <a:rPr lang="en-US" sz="2000" dirty="0" smtClean="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Intralesional injections of hyaluronidase. Hydrocortisone</a:t>
            </a:r>
          </a:p>
          <a:p>
            <a:pPr>
              <a:lnSpc>
                <a:spcPct val="180000"/>
              </a:lnSpc>
            </a:pPr>
            <a:r>
              <a:rPr lang="en-US" sz="2000" dirty="0" smtClean="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Use of Placentrix 2ml solution at interval of 3 days.</a:t>
            </a:r>
          </a:p>
          <a:p>
            <a:pPr>
              <a:lnSpc>
                <a:spcPct val="180000"/>
              </a:lnSpc>
            </a:pPr>
            <a:r>
              <a:rPr lang="en-US" sz="2400" u="sng" dirty="0" smtClean="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Topical application </a:t>
            </a:r>
            <a:r>
              <a:rPr lang="en-US" sz="2000" dirty="0" smtClean="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t>
            </a:r>
          </a:p>
          <a:p>
            <a:pPr marL="514350" indent="-514350">
              <a:lnSpc>
                <a:spcPct val="180000"/>
              </a:lnSpc>
              <a:buFont typeface="+mj-lt"/>
              <a:buAutoNum type="arabicPeriod"/>
            </a:pPr>
            <a:r>
              <a:rPr lang="en-US" sz="2000" dirty="0" smtClean="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4% Acetic acid (At PH 6.5) 3 times daily.</a:t>
            </a:r>
          </a:p>
          <a:p>
            <a:pPr marL="514350" indent="-514350">
              <a:lnSpc>
                <a:spcPct val="180000"/>
              </a:lnSpc>
              <a:buFont typeface="+mj-lt"/>
              <a:buAutoNum type="arabicPeriod"/>
            </a:pPr>
            <a:r>
              <a:rPr lang="en-US" sz="2000" dirty="0" smtClean="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5  Fluorouracil</a:t>
            </a:r>
          </a:p>
          <a:p>
            <a:pPr marL="514350" indent="-514350">
              <a:lnSpc>
                <a:spcPct val="180000"/>
              </a:lnSpc>
              <a:buFont typeface="+mj-lt"/>
              <a:buAutoNum type="arabicPeriod"/>
            </a:pPr>
            <a:endParaRPr lang="en-US" sz="2800" dirty="0" smtClean="0">
              <a:solidFill>
                <a:schemeClr val="accent3"/>
              </a:solidFill>
              <a:latin typeface="Times New Roman" pitchFamily="18" charset="0"/>
              <a:cs typeface="Times New Roman" pitchFamily="18" charset="0"/>
            </a:endParaRPr>
          </a:p>
        </p:txBody>
      </p:sp>
      <p:sp>
        <p:nvSpPr>
          <p:cNvPr id="3" name="Rectangle 3"/>
          <p:cNvSpPr txBox="1">
            <a:spLocks noChangeArrowheads="1"/>
          </p:cNvSpPr>
          <p:nvPr/>
        </p:nvSpPr>
        <p:spPr>
          <a:xfrm>
            <a:off x="0" y="3861048"/>
            <a:ext cx="5508104" cy="2996952"/>
          </a:xfrm>
          <a:prstGeom prst="rect">
            <a:avLst/>
          </a:prstGeom>
        </p:spPr>
        <p:txBody>
          <a:bodyPr vert="horz">
            <a:normAutofit fontScale="70000" lnSpcReduction="20000"/>
          </a:bodyPr>
          <a:lstStyle/>
          <a:p>
            <a:pPr marL="342900" marR="0" lvl="0" indent="-342900" algn="l" defTabSz="914400" rtl="0" eaLnBrk="1" fontAlgn="auto" latinLnBrk="0" hangingPunct="1">
              <a:lnSpc>
                <a:spcPct val="270000"/>
              </a:lnSpc>
              <a:spcBef>
                <a:spcPct val="20000"/>
              </a:spcBef>
              <a:spcAft>
                <a:spcPts val="0"/>
              </a:spcAft>
              <a:buClr>
                <a:schemeClr val="accent1"/>
              </a:buClr>
              <a:buSzPct val="70000"/>
              <a:buFont typeface="Wingdings" pitchFamily="2" charset="2"/>
              <a:buNone/>
              <a:tabLst/>
              <a:defRPr/>
            </a:pPr>
            <a:r>
              <a:rPr kumimoji="0" lang="en-US" sz="2800" b="0" i="0" u="sng" strike="noStrike" kern="1200" cap="none" spc="0" normalizeH="0" baseline="0" noProof="0" dirty="0" smtClean="0">
                <a:ln>
                  <a:noFill/>
                </a:ln>
                <a:solidFill>
                  <a:srgbClr val="FFFF00"/>
                </a:solidFill>
                <a:effectLst/>
                <a:uLnTx/>
                <a:uFillTx/>
                <a:latin typeface="Times New Roman" pitchFamily="18" charset="0"/>
                <a:ea typeface="+mn-ea"/>
                <a:cs typeface="Times New Roman" pitchFamily="18" charset="0"/>
              </a:rPr>
              <a:t> </a:t>
            </a:r>
            <a:r>
              <a:rPr kumimoji="0" lang="en-US" sz="2800" b="0" i="0" u="sng"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Systemic administration of </a:t>
            </a:r>
            <a:r>
              <a:rPr kumimoji="0" lang="en-US" sz="2800" b="0" i="0" u="sng"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immunomodulators</a:t>
            </a:r>
            <a:r>
              <a:rPr kumimoji="0" lang="en-US" sz="2800" b="0" i="0" u="sng"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sz="2800" b="0" i="0" u="sng" strike="noStrike" kern="1200" cap="none" spc="0" normalizeH="0" baseline="0" noProof="0" dirty="0" smtClean="0">
                <a:ln>
                  <a:noFill/>
                </a:ln>
                <a:solidFill>
                  <a:srgbClr val="FFFF00"/>
                </a:solidFill>
                <a:effectLst/>
                <a:uLnTx/>
                <a:uFillTx/>
                <a:latin typeface="Times New Roman" pitchFamily="18" charset="0"/>
                <a:ea typeface="+mn-ea"/>
                <a:cs typeface="Times New Roman" pitchFamily="18" charset="0"/>
              </a:rPr>
              <a:t>-</a:t>
            </a:r>
          </a:p>
          <a:p>
            <a:pPr marL="342900" marR="0" lvl="0" indent="-342900" algn="l" defTabSz="914400" rtl="0" eaLnBrk="1" fontAlgn="auto" latinLnBrk="0" hangingPunct="1">
              <a:lnSpc>
                <a:spcPct val="200000"/>
              </a:lnSpc>
              <a:spcBef>
                <a:spcPct val="20000"/>
              </a:spcBef>
              <a:spcAft>
                <a:spcPts val="0"/>
              </a:spcAft>
              <a:buClr>
                <a:schemeClr val="accent1"/>
              </a:buClr>
              <a:buSzPct val="70000"/>
              <a:buFont typeface="Wingdings 2"/>
              <a:buChar char=""/>
              <a:tabLst/>
              <a:defRPr/>
            </a:pPr>
            <a:r>
              <a:rPr kumimoji="0" lang="en-US" sz="2800" b="0" i="0" u="none" strike="noStrike" kern="1200" cap="none" spc="0" normalizeH="0" baseline="0" noProof="0" dirty="0" err="1" smtClean="0">
                <a:ln>
                  <a:noFill/>
                </a:ln>
                <a:solidFill>
                  <a:schemeClr val="accent3"/>
                </a:solidFill>
                <a:effectLst/>
                <a:uLnTx/>
                <a:uFillTx/>
                <a:latin typeface="Times New Roman" pitchFamily="18" charset="0"/>
                <a:ea typeface="+mn-ea"/>
                <a:cs typeface="Times New Roman" pitchFamily="18" charset="0"/>
              </a:rPr>
              <a:t>Levamisole</a:t>
            </a:r>
            <a:r>
              <a:rPr kumimoji="0" lang="en-US" sz="2800" b="0" i="0" u="none" strike="noStrike" kern="1200" cap="none" spc="0" normalizeH="0" baseline="0" noProof="0" dirty="0" smtClean="0">
                <a:ln>
                  <a:noFill/>
                </a:ln>
                <a:solidFill>
                  <a:schemeClr val="accent3"/>
                </a:solidFill>
                <a:effectLst/>
                <a:uLnTx/>
                <a:uFillTx/>
                <a:latin typeface="Times New Roman" pitchFamily="18" charset="0"/>
                <a:ea typeface="+mn-ea"/>
                <a:cs typeface="Times New Roman" pitchFamily="18" charset="0"/>
              </a:rPr>
              <a:t> 150mg for 3 weeks ,orally</a:t>
            </a:r>
          </a:p>
          <a:p>
            <a:pPr marL="342900" marR="0" lvl="0" indent="-342900" algn="l" defTabSz="914400" rtl="0" eaLnBrk="1" fontAlgn="auto" latinLnBrk="0" hangingPunct="1">
              <a:lnSpc>
                <a:spcPct val="200000"/>
              </a:lnSpc>
              <a:spcBef>
                <a:spcPct val="20000"/>
              </a:spcBef>
              <a:spcAft>
                <a:spcPts val="0"/>
              </a:spcAft>
              <a:buClr>
                <a:schemeClr val="accent1"/>
              </a:buClr>
              <a:buSzPct val="70000"/>
              <a:buFont typeface="Wingdings 2"/>
              <a:buChar char=""/>
              <a:tabLst/>
              <a:defRPr/>
            </a:pPr>
            <a:r>
              <a:rPr kumimoji="0" lang="en-US" sz="2800" b="0" i="0" u="none" strike="noStrike" kern="1200" cap="none" spc="0" normalizeH="0" baseline="0" noProof="0" dirty="0" err="1" smtClean="0">
                <a:ln>
                  <a:noFill/>
                </a:ln>
                <a:solidFill>
                  <a:schemeClr val="accent3"/>
                </a:solidFill>
                <a:effectLst/>
                <a:uLnTx/>
                <a:uFillTx/>
                <a:latin typeface="Times New Roman" pitchFamily="18" charset="0"/>
                <a:ea typeface="+mn-ea"/>
                <a:cs typeface="Times New Roman" pitchFamily="18" charset="0"/>
              </a:rPr>
              <a:t>Dapsone</a:t>
            </a:r>
            <a:r>
              <a:rPr kumimoji="0" lang="en-US" sz="2800" b="0" i="0" u="none" strike="noStrike" kern="1200" cap="none" spc="0" normalizeH="0" baseline="0" noProof="0" dirty="0" smtClean="0">
                <a:ln>
                  <a:noFill/>
                </a:ln>
                <a:solidFill>
                  <a:schemeClr val="accent3"/>
                </a:solidFill>
                <a:effectLst/>
                <a:uLnTx/>
                <a:uFillTx/>
                <a:latin typeface="Times New Roman" pitchFamily="18" charset="0"/>
                <a:ea typeface="+mn-ea"/>
                <a:cs typeface="Times New Roman" pitchFamily="18" charset="0"/>
              </a:rPr>
              <a:t> 75 mg O.D for 90 days, orally</a:t>
            </a:r>
          </a:p>
        </p:txBody>
      </p:sp>
    </p:spTree>
    <p:extLst>
      <p:ext uri="{BB962C8B-B14F-4D97-AF65-F5344CB8AC3E}">
        <p14:creationId xmlns:p14="http://schemas.microsoft.com/office/powerpoint/2010/main" xmlns="" val="369704696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1" name="Rectangle 3"/>
          <p:cNvSpPr>
            <a:spLocks noGrp="1" noChangeArrowheads="1"/>
          </p:cNvSpPr>
          <p:nvPr>
            <p:ph idx="1"/>
          </p:nvPr>
        </p:nvSpPr>
        <p:spPr>
          <a:xfrm>
            <a:off x="0" y="0"/>
            <a:ext cx="9144000" cy="6858000"/>
          </a:xfrm>
        </p:spPr>
        <p:txBody>
          <a:bodyPr>
            <a:normAutofit lnSpcReduction="10000"/>
          </a:bodyPr>
          <a:lstStyle/>
          <a:p>
            <a:pPr marL="365760" indent="-256032" fontAlgn="auto">
              <a:lnSpc>
                <a:spcPct val="110000"/>
              </a:lnSpc>
              <a:spcAft>
                <a:spcPts val="0"/>
              </a:spcAft>
              <a:buFont typeface="Wingdings" pitchFamily="2" charset="2"/>
              <a:buNone/>
              <a:defRPr/>
            </a:pPr>
            <a:r>
              <a:rPr lang="en-US" sz="4500" dirty="0">
                <a:solidFill>
                  <a:srgbClr val="FFFF00"/>
                </a:solidFill>
              </a:rPr>
              <a:t> </a:t>
            </a:r>
            <a:r>
              <a:rPr lang="en-US" sz="4500" dirty="0" smtClean="0">
                <a:solidFill>
                  <a:srgbClr val="FFFF00"/>
                </a:solidFill>
              </a:rPr>
              <a:t>			</a:t>
            </a:r>
            <a:r>
              <a:rPr lang="en-US" sz="3600" dirty="0" smtClean="0">
                <a:solidFill>
                  <a:schemeClr val="accent6">
                    <a:lumMod val="50000"/>
                  </a:schemeClr>
                </a:solidFill>
                <a:latin typeface="Times New Roman" pitchFamily="18" charset="0"/>
                <a:cs typeface="Times New Roman" pitchFamily="18" charset="0"/>
              </a:rPr>
              <a:t>SURGICAL TREATMENT </a:t>
            </a:r>
            <a:r>
              <a:rPr lang="en-US" sz="3600" dirty="0" smtClean="0">
                <a:solidFill>
                  <a:srgbClr val="FFFF00"/>
                </a:solidFill>
                <a:latin typeface="Times New Roman" pitchFamily="18" charset="0"/>
                <a:cs typeface="Times New Roman" pitchFamily="18" charset="0"/>
              </a:rPr>
              <a:t>-</a:t>
            </a:r>
            <a:endParaRPr lang="en-US" sz="4000" dirty="0" smtClean="0">
              <a:solidFill>
                <a:srgbClr val="FFFF00"/>
              </a:solidFill>
              <a:latin typeface="Times New Roman" pitchFamily="18" charset="0"/>
              <a:cs typeface="Times New Roman" pitchFamily="18" charset="0"/>
            </a:endParaRPr>
          </a:p>
          <a:p>
            <a:pPr marL="365760" indent="-256032" fontAlgn="auto">
              <a:lnSpc>
                <a:spcPct val="110000"/>
              </a:lnSpc>
              <a:spcAft>
                <a:spcPts val="0"/>
              </a:spcAft>
              <a:buFont typeface="Wingdings" pitchFamily="2" charset="2"/>
              <a:buNone/>
              <a:defRPr/>
            </a:pPr>
            <a:r>
              <a:rPr lang="en-US" sz="4500" dirty="0" smtClean="0">
                <a:solidFill>
                  <a:srgbClr val="FFFF00"/>
                </a:solidFill>
                <a:latin typeface="Times New Roman" pitchFamily="18" charset="0"/>
                <a:cs typeface="Times New Roman" pitchFamily="18" charset="0"/>
              </a:rPr>
              <a:t>		</a:t>
            </a:r>
            <a:r>
              <a:rPr lang="en-US" sz="2800" dirty="0" err="1" smtClean="0">
                <a:solidFill>
                  <a:schemeClr val="accent6">
                    <a:lumMod val="50000"/>
                  </a:schemeClr>
                </a:solidFill>
                <a:latin typeface="Times New Roman" pitchFamily="18" charset="0"/>
                <a:cs typeface="Times New Roman" pitchFamily="18" charset="0"/>
              </a:rPr>
              <a:t>Fibrotomy</a:t>
            </a:r>
            <a:r>
              <a:rPr lang="en-US" sz="2800" dirty="0" smtClean="0">
                <a:solidFill>
                  <a:schemeClr val="accent6">
                    <a:lumMod val="50000"/>
                  </a:schemeClr>
                </a:solidFill>
                <a:latin typeface="Times New Roman" pitchFamily="18" charset="0"/>
                <a:cs typeface="Times New Roman" pitchFamily="18" charset="0"/>
              </a:rPr>
              <a:t> (scalpel, </a:t>
            </a:r>
            <a:r>
              <a:rPr lang="en-US" sz="2800" dirty="0" err="1" smtClean="0">
                <a:solidFill>
                  <a:schemeClr val="accent6">
                    <a:lumMod val="50000"/>
                  </a:schemeClr>
                </a:solidFill>
                <a:latin typeface="Times New Roman" pitchFamily="18" charset="0"/>
                <a:cs typeface="Times New Roman" pitchFamily="18" charset="0"/>
              </a:rPr>
              <a:t>electrocautery</a:t>
            </a:r>
            <a:r>
              <a:rPr lang="en-US" sz="2800" dirty="0" smtClean="0">
                <a:solidFill>
                  <a:schemeClr val="accent6">
                    <a:lumMod val="50000"/>
                  </a:schemeClr>
                </a:solidFill>
                <a:latin typeface="Times New Roman" pitchFamily="18" charset="0"/>
                <a:cs typeface="Times New Roman" pitchFamily="18" charset="0"/>
              </a:rPr>
              <a:t>, laser)  </a:t>
            </a:r>
          </a:p>
          <a:p>
            <a:pPr marL="365760" indent="-256032" fontAlgn="auto">
              <a:lnSpc>
                <a:spcPct val="110000"/>
              </a:lnSpc>
              <a:spcAft>
                <a:spcPts val="0"/>
              </a:spcAft>
              <a:buFont typeface="Wingdings" pitchFamily="2" charset="2"/>
              <a:buNone/>
              <a:defRPr/>
            </a:pPr>
            <a:r>
              <a:rPr lang="en-US" sz="2800" dirty="0" smtClean="0">
                <a:solidFill>
                  <a:schemeClr val="accent6">
                    <a:lumMod val="50000"/>
                  </a:schemeClr>
                </a:solidFill>
                <a:latin typeface="Times New Roman" pitchFamily="18" charset="0"/>
                <a:cs typeface="Times New Roman" pitchFamily="18" charset="0"/>
              </a:rPr>
              <a:t>     		</a:t>
            </a:r>
          </a:p>
          <a:p>
            <a:pPr marL="365760" indent="-256032" fontAlgn="auto">
              <a:lnSpc>
                <a:spcPct val="110000"/>
              </a:lnSpc>
              <a:spcAft>
                <a:spcPts val="0"/>
              </a:spcAft>
              <a:buFont typeface="Wingdings" pitchFamily="2" charset="2"/>
              <a:buNone/>
              <a:defRPr/>
            </a:pPr>
            <a:r>
              <a:rPr lang="en-US" sz="2800" dirty="0" smtClean="0">
                <a:solidFill>
                  <a:schemeClr val="accent6">
                    <a:lumMod val="50000"/>
                  </a:schemeClr>
                </a:solidFill>
                <a:latin typeface="Times New Roman" pitchFamily="18" charset="0"/>
                <a:cs typeface="Times New Roman" pitchFamily="18" charset="0"/>
              </a:rPr>
              <a:t>		</a:t>
            </a:r>
            <a:r>
              <a:rPr lang="en-IN" sz="2800" dirty="0" err="1" smtClean="0">
                <a:solidFill>
                  <a:schemeClr val="accent6">
                    <a:lumMod val="50000"/>
                  </a:schemeClr>
                </a:solidFill>
                <a:latin typeface="Times New Roman" pitchFamily="18" charset="0"/>
                <a:cs typeface="Times New Roman" pitchFamily="18" charset="0"/>
              </a:rPr>
              <a:t>Coronoidectomy</a:t>
            </a:r>
            <a:r>
              <a:rPr lang="en-IN" sz="2800" dirty="0" smtClean="0">
                <a:solidFill>
                  <a:schemeClr val="accent6">
                    <a:lumMod val="50000"/>
                  </a:schemeClr>
                </a:solidFill>
                <a:latin typeface="Times New Roman" pitchFamily="18" charset="0"/>
                <a:cs typeface="Times New Roman" pitchFamily="18" charset="0"/>
              </a:rPr>
              <a:t> &amp; </a:t>
            </a:r>
            <a:r>
              <a:rPr lang="en-IN" sz="2800" dirty="0" err="1" smtClean="0">
                <a:solidFill>
                  <a:schemeClr val="accent6">
                    <a:lumMod val="50000"/>
                  </a:schemeClr>
                </a:solidFill>
                <a:latin typeface="Times New Roman" pitchFamily="18" charset="0"/>
                <a:cs typeface="Times New Roman" pitchFamily="18" charset="0"/>
              </a:rPr>
              <a:t>Temporalis</a:t>
            </a:r>
            <a:r>
              <a:rPr lang="en-IN" sz="2800" dirty="0" smtClean="0">
                <a:solidFill>
                  <a:schemeClr val="accent6">
                    <a:lumMod val="50000"/>
                  </a:schemeClr>
                </a:solidFill>
                <a:latin typeface="Times New Roman" pitchFamily="18" charset="0"/>
                <a:cs typeface="Times New Roman" pitchFamily="18" charset="0"/>
              </a:rPr>
              <a:t> </a:t>
            </a:r>
            <a:r>
              <a:rPr lang="en-IN" sz="2800" dirty="0" err="1" smtClean="0">
                <a:solidFill>
                  <a:schemeClr val="accent6">
                    <a:lumMod val="50000"/>
                  </a:schemeClr>
                </a:solidFill>
                <a:latin typeface="Times New Roman" pitchFamily="18" charset="0"/>
                <a:cs typeface="Times New Roman" pitchFamily="18" charset="0"/>
              </a:rPr>
              <a:t>myotomy</a:t>
            </a:r>
            <a:endParaRPr lang="en-IN" sz="2800" dirty="0" smtClean="0">
              <a:solidFill>
                <a:schemeClr val="accent6">
                  <a:lumMod val="50000"/>
                </a:schemeClr>
              </a:solidFill>
              <a:latin typeface="Times New Roman" pitchFamily="18" charset="0"/>
              <a:cs typeface="Times New Roman" pitchFamily="18" charset="0"/>
            </a:endParaRPr>
          </a:p>
          <a:p>
            <a:pPr marL="365760" indent="-256032" fontAlgn="auto">
              <a:lnSpc>
                <a:spcPct val="110000"/>
              </a:lnSpc>
              <a:spcAft>
                <a:spcPts val="0"/>
              </a:spcAft>
              <a:buFont typeface="Wingdings" pitchFamily="2" charset="2"/>
              <a:buNone/>
              <a:defRPr/>
            </a:pPr>
            <a:endParaRPr lang="en-IN" sz="2800" dirty="0" smtClean="0">
              <a:solidFill>
                <a:schemeClr val="accent6">
                  <a:lumMod val="50000"/>
                </a:schemeClr>
              </a:solidFill>
              <a:latin typeface="Times New Roman" pitchFamily="18" charset="0"/>
              <a:cs typeface="Times New Roman" pitchFamily="18" charset="0"/>
            </a:endParaRPr>
          </a:p>
          <a:p>
            <a:pPr marL="365760" indent="-256032" fontAlgn="auto">
              <a:lnSpc>
                <a:spcPct val="110000"/>
              </a:lnSpc>
              <a:spcAft>
                <a:spcPts val="0"/>
              </a:spcAft>
              <a:buFont typeface="Wingdings" pitchFamily="2" charset="2"/>
              <a:buNone/>
              <a:defRPr/>
            </a:pPr>
            <a:r>
              <a:rPr lang="en-IN" sz="2800" dirty="0" smtClean="0">
                <a:solidFill>
                  <a:schemeClr val="accent6">
                    <a:lumMod val="50000"/>
                  </a:schemeClr>
                </a:solidFill>
                <a:latin typeface="Times New Roman" pitchFamily="18" charset="0"/>
                <a:cs typeface="Times New Roman" pitchFamily="18" charset="0"/>
              </a:rPr>
              <a:t>		</a:t>
            </a:r>
            <a:r>
              <a:rPr lang="en-US" sz="2800" dirty="0" smtClean="0">
                <a:solidFill>
                  <a:schemeClr val="accent6">
                    <a:lumMod val="50000"/>
                  </a:schemeClr>
                </a:solidFill>
                <a:latin typeface="Times New Roman" pitchFamily="18" charset="0"/>
                <a:cs typeface="Times New Roman" pitchFamily="18" charset="0"/>
              </a:rPr>
              <a:t>Extraction of third molars</a:t>
            </a:r>
            <a:endParaRPr lang="en-IN" sz="2800" dirty="0" smtClean="0">
              <a:solidFill>
                <a:schemeClr val="accent6">
                  <a:lumMod val="50000"/>
                </a:schemeClr>
              </a:solidFill>
              <a:latin typeface="Times New Roman" pitchFamily="18" charset="0"/>
              <a:cs typeface="Times New Roman" pitchFamily="18" charset="0"/>
            </a:endParaRPr>
          </a:p>
          <a:p>
            <a:pPr marL="365760" indent="-256032" fontAlgn="auto">
              <a:lnSpc>
                <a:spcPct val="110000"/>
              </a:lnSpc>
              <a:spcAft>
                <a:spcPts val="0"/>
              </a:spcAft>
              <a:buFont typeface="Wingdings" pitchFamily="2" charset="2"/>
              <a:buNone/>
              <a:defRPr/>
            </a:pPr>
            <a:endParaRPr lang="en-IN" sz="2800" dirty="0" smtClean="0">
              <a:solidFill>
                <a:schemeClr val="accent6">
                  <a:lumMod val="50000"/>
                </a:schemeClr>
              </a:solidFill>
              <a:latin typeface="Times New Roman" pitchFamily="18" charset="0"/>
              <a:cs typeface="Times New Roman" pitchFamily="18" charset="0"/>
            </a:endParaRPr>
          </a:p>
          <a:p>
            <a:pPr marL="365760" indent="-256032" fontAlgn="auto">
              <a:lnSpc>
                <a:spcPct val="110000"/>
              </a:lnSpc>
              <a:spcAft>
                <a:spcPts val="0"/>
              </a:spcAft>
              <a:buFont typeface="Wingdings" pitchFamily="2" charset="2"/>
              <a:buNone/>
              <a:defRPr/>
            </a:pPr>
            <a:r>
              <a:rPr lang="en-IN" sz="2800" dirty="0" smtClean="0">
                <a:solidFill>
                  <a:schemeClr val="accent6">
                    <a:lumMod val="50000"/>
                  </a:schemeClr>
                </a:solidFill>
                <a:latin typeface="Times New Roman" pitchFamily="18" charset="0"/>
                <a:cs typeface="Times New Roman" pitchFamily="18" charset="0"/>
              </a:rPr>
              <a:t>		Reconstruction </a:t>
            </a:r>
          </a:p>
          <a:p>
            <a:pPr algn="just">
              <a:lnSpc>
                <a:spcPct val="110000"/>
              </a:lnSpc>
              <a:buNone/>
            </a:pPr>
            <a:r>
              <a:rPr lang="en-IN" sz="2800" dirty="0" smtClean="0">
                <a:solidFill>
                  <a:schemeClr val="accent6">
                    <a:lumMod val="50000"/>
                  </a:schemeClr>
                </a:solidFill>
                <a:latin typeface="Times New Roman" pitchFamily="18" charset="0"/>
                <a:cs typeface="Times New Roman" pitchFamily="18" charset="0"/>
              </a:rPr>
              <a:t>			     (</a:t>
            </a:r>
            <a:r>
              <a:rPr lang="en-IN" sz="1800" dirty="0" smtClean="0">
                <a:solidFill>
                  <a:schemeClr val="accent6">
                    <a:lumMod val="50000"/>
                  </a:schemeClr>
                </a:solidFill>
                <a:latin typeface="Times New Roman" pitchFamily="18" charset="0"/>
                <a:cs typeface="Times New Roman" pitchFamily="18" charset="0"/>
              </a:rPr>
              <a:t>Bilateral </a:t>
            </a:r>
            <a:r>
              <a:rPr lang="en-IN" sz="1800" dirty="0" err="1" smtClean="0">
                <a:solidFill>
                  <a:schemeClr val="accent6">
                    <a:lumMod val="50000"/>
                  </a:schemeClr>
                </a:solidFill>
                <a:latin typeface="Times New Roman" pitchFamily="18" charset="0"/>
                <a:cs typeface="Times New Roman" pitchFamily="18" charset="0"/>
              </a:rPr>
              <a:t>nasolabial</a:t>
            </a:r>
            <a:r>
              <a:rPr lang="en-IN" sz="1800" dirty="0" smtClean="0">
                <a:solidFill>
                  <a:schemeClr val="accent6">
                    <a:lumMod val="50000"/>
                  </a:schemeClr>
                </a:solidFill>
                <a:latin typeface="Times New Roman" pitchFamily="18" charset="0"/>
                <a:cs typeface="Times New Roman" pitchFamily="18" charset="0"/>
              </a:rPr>
              <a:t> flaps, </a:t>
            </a:r>
            <a:r>
              <a:rPr lang="en-US" sz="1800" dirty="0" err="1" smtClean="0">
                <a:solidFill>
                  <a:schemeClr val="accent6">
                    <a:lumMod val="50000"/>
                  </a:schemeClr>
                </a:solidFill>
                <a:latin typeface="Times New Roman" pitchFamily="18" charset="0"/>
                <a:cs typeface="Times New Roman" pitchFamily="18" charset="0"/>
              </a:rPr>
              <a:t>Pedicled</a:t>
            </a:r>
            <a:r>
              <a:rPr lang="en-US" sz="1800" dirty="0" smtClean="0">
                <a:solidFill>
                  <a:schemeClr val="accent6">
                    <a:lumMod val="50000"/>
                  </a:schemeClr>
                </a:solidFill>
                <a:latin typeface="Times New Roman" pitchFamily="18" charset="0"/>
                <a:cs typeface="Times New Roman" pitchFamily="18" charset="0"/>
              </a:rPr>
              <a:t> tongue flaps,</a:t>
            </a:r>
            <a:r>
              <a:rPr lang="en-IN" sz="1800" dirty="0">
                <a:solidFill>
                  <a:schemeClr val="accent6">
                    <a:lumMod val="50000"/>
                  </a:schemeClr>
                </a:solidFill>
                <a:latin typeface="Times New Roman" pitchFamily="18" charset="0"/>
                <a:cs typeface="Times New Roman" pitchFamily="18" charset="0"/>
              </a:rPr>
              <a:t> </a:t>
            </a:r>
            <a:r>
              <a:rPr lang="en-IN" sz="1800" dirty="0" smtClean="0">
                <a:solidFill>
                  <a:schemeClr val="accent6">
                    <a:lumMod val="50000"/>
                  </a:schemeClr>
                </a:solidFill>
                <a:latin typeface="Times New Roman" pitchFamily="18" charset="0"/>
                <a:cs typeface="Times New Roman" pitchFamily="18" charset="0"/>
              </a:rPr>
              <a:t>Buccal fat pad, Split</a:t>
            </a:r>
          </a:p>
          <a:p>
            <a:pPr algn="just">
              <a:lnSpc>
                <a:spcPct val="110000"/>
              </a:lnSpc>
              <a:buNone/>
            </a:pPr>
            <a:r>
              <a:rPr lang="en-IN" sz="1800" dirty="0" smtClean="0">
                <a:solidFill>
                  <a:schemeClr val="accent6">
                    <a:lumMod val="50000"/>
                  </a:schemeClr>
                </a:solidFill>
                <a:latin typeface="Times New Roman" pitchFamily="18" charset="0"/>
                <a:cs typeface="Times New Roman" pitchFamily="18" charset="0"/>
              </a:rPr>
              <a:t>				thickness </a:t>
            </a:r>
            <a:r>
              <a:rPr lang="en-IN" sz="1800" dirty="0">
                <a:solidFill>
                  <a:schemeClr val="accent6">
                    <a:lumMod val="50000"/>
                  </a:schemeClr>
                </a:solidFill>
                <a:latin typeface="Times New Roman" pitchFamily="18" charset="0"/>
                <a:cs typeface="Times New Roman" pitchFamily="18" charset="0"/>
              </a:rPr>
              <a:t>skin grafting</a:t>
            </a:r>
            <a:r>
              <a:rPr lang="en-IN" sz="1800" dirty="0" smtClean="0">
                <a:solidFill>
                  <a:schemeClr val="accent6">
                    <a:lumMod val="50000"/>
                  </a:schemeClr>
                </a:solidFill>
                <a:latin typeface="Times New Roman" pitchFamily="18" charset="0"/>
                <a:cs typeface="Times New Roman" pitchFamily="18" charset="0"/>
              </a:rPr>
              <a:t>, Collagen membrane &amp; </a:t>
            </a:r>
            <a:r>
              <a:rPr lang="en-US" sz="1800" dirty="0" err="1" smtClean="0">
                <a:solidFill>
                  <a:schemeClr val="accent6">
                    <a:lumMod val="50000"/>
                  </a:schemeClr>
                </a:solidFill>
                <a:latin typeface="Times New Roman" pitchFamily="18" charset="0"/>
                <a:cs typeface="Times New Roman" pitchFamily="18" charset="0"/>
              </a:rPr>
              <a:t>Temporalis</a:t>
            </a:r>
            <a:r>
              <a:rPr lang="en-US" sz="1800" dirty="0" smtClean="0">
                <a:solidFill>
                  <a:schemeClr val="accent6">
                    <a:lumMod val="50000"/>
                  </a:schemeClr>
                </a:solidFill>
                <a:latin typeface="Times New Roman" pitchFamily="18" charset="0"/>
                <a:cs typeface="Times New Roman" pitchFamily="18" charset="0"/>
              </a:rPr>
              <a:t> fascia)</a:t>
            </a:r>
          </a:p>
          <a:p>
            <a:pPr algn="just">
              <a:lnSpc>
                <a:spcPct val="110000"/>
              </a:lnSpc>
              <a:buNone/>
            </a:pPr>
            <a:endParaRPr lang="en-US" sz="1600" dirty="0" smtClean="0">
              <a:solidFill>
                <a:schemeClr val="accent6">
                  <a:lumMod val="50000"/>
                </a:schemeClr>
              </a:solidFill>
              <a:latin typeface="Times New Roman" pitchFamily="18" charset="0"/>
              <a:cs typeface="Times New Roman" pitchFamily="18" charset="0"/>
            </a:endParaRPr>
          </a:p>
          <a:p>
            <a:pPr algn="just">
              <a:lnSpc>
                <a:spcPct val="110000"/>
              </a:lnSpc>
              <a:buNone/>
            </a:pPr>
            <a:r>
              <a:rPr lang="en-US" sz="1600" dirty="0" smtClean="0">
                <a:solidFill>
                  <a:schemeClr val="accent6">
                    <a:lumMod val="50000"/>
                  </a:schemeClr>
                </a:solidFill>
                <a:latin typeface="Times New Roman" pitchFamily="18" charset="0"/>
                <a:cs typeface="Times New Roman" pitchFamily="18" charset="0"/>
              </a:rPr>
              <a:t>				</a:t>
            </a:r>
          </a:p>
          <a:p>
            <a:pPr algn="just">
              <a:lnSpc>
                <a:spcPct val="110000"/>
              </a:lnSpc>
              <a:buNone/>
            </a:pPr>
            <a:r>
              <a:rPr lang="en-US" sz="1600" dirty="0" smtClean="0">
                <a:solidFill>
                  <a:schemeClr val="accent6">
                    <a:lumMod val="50000"/>
                  </a:schemeClr>
                </a:solidFill>
                <a:latin typeface="Times New Roman" pitchFamily="18" charset="0"/>
                <a:cs typeface="Times New Roman" pitchFamily="18" charset="0"/>
              </a:rPr>
              <a:t>				</a:t>
            </a:r>
            <a:endParaRPr lang="en-US" sz="1800" dirty="0" smtClean="0">
              <a:solidFill>
                <a:schemeClr val="accent6">
                  <a:lumMod val="50000"/>
                </a:schemeClr>
              </a:solidFill>
              <a:latin typeface="Times New Roman" pitchFamily="18" charset="0"/>
              <a:cs typeface="Times New Roman" pitchFamily="18" charset="0"/>
            </a:endParaRPr>
          </a:p>
          <a:p>
            <a:pPr algn="just">
              <a:lnSpc>
                <a:spcPct val="110000"/>
              </a:lnSpc>
              <a:buNone/>
            </a:pPr>
            <a:endParaRPr lang="en-US" sz="2400" dirty="0" smtClean="0">
              <a:solidFill>
                <a:schemeClr val="bg1"/>
              </a:solidFill>
              <a:latin typeface="Times New Roman" pitchFamily="18" charset="0"/>
              <a:cs typeface="Times New Roman" pitchFamily="18" charset="0"/>
            </a:endParaRPr>
          </a:p>
          <a:p>
            <a:pPr algn="just">
              <a:lnSpc>
                <a:spcPct val="110000"/>
              </a:lnSpc>
              <a:buNone/>
            </a:pPr>
            <a:endParaRPr lang="en-US" sz="2400" dirty="0" smtClean="0">
              <a:solidFill>
                <a:schemeClr val="bg1"/>
              </a:solidFill>
              <a:latin typeface="Times New Roman" pitchFamily="18" charset="0"/>
              <a:cs typeface="Times New Roman" pitchFamily="18" charset="0"/>
            </a:endParaRPr>
          </a:p>
          <a:p>
            <a:pPr marL="365760" indent="-256032" fontAlgn="auto">
              <a:lnSpc>
                <a:spcPct val="270000"/>
              </a:lnSpc>
              <a:spcAft>
                <a:spcPts val="0"/>
              </a:spcAft>
              <a:buFont typeface="Wingdings" pitchFamily="2" charset="2"/>
              <a:buNone/>
              <a:defRPr/>
            </a:pPr>
            <a:endParaRPr lang="en-US" sz="3200" dirty="0">
              <a:solidFill>
                <a:srgbClr val="FF7C80"/>
              </a:solidFill>
            </a:endParaRPr>
          </a:p>
        </p:txBody>
      </p:sp>
      <p:cxnSp>
        <p:nvCxnSpPr>
          <p:cNvPr id="12" name="Straight Arrow Connector 11"/>
          <p:cNvCxnSpPr/>
          <p:nvPr/>
        </p:nvCxnSpPr>
        <p:spPr>
          <a:xfrm>
            <a:off x="1619672" y="3573016"/>
            <a:ext cx="0" cy="648072"/>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a:off x="2699792" y="2636912"/>
            <a:ext cx="8384" cy="63968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3635896" y="1484784"/>
            <a:ext cx="0" cy="72008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pic>
        <p:nvPicPr>
          <p:cNvPr id="90114" name="Picture 2"/>
          <p:cNvPicPr>
            <a:picLocks noChangeAspect="1" noChangeArrowheads="1"/>
          </p:cNvPicPr>
          <p:nvPr/>
        </p:nvPicPr>
        <p:blipFill>
          <a:blip r:embed="rId3" cstate="print"/>
          <a:srcRect/>
          <a:stretch>
            <a:fillRect/>
          </a:stretch>
        </p:blipFill>
        <p:spPr bwMode="auto">
          <a:xfrm rot="5400000">
            <a:off x="7308305" y="1556791"/>
            <a:ext cx="1504378" cy="2080444"/>
          </a:xfrm>
          <a:prstGeom prst="rect">
            <a:avLst/>
          </a:prstGeom>
          <a:ln>
            <a:noFill/>
          </a:ln>
          <a:effectLst>
            <a:softEdge rad="112500"/>
          </a:effectLst>
        </p:spPr>
      </p:pic>
    </p:spTree>
    <p:extLst>
      <p:ext uri="{BB962C8B-B14F-4D97-AF65-F5344CB8AC3E}">
        <p14:creationId xmlns:p14="http://schemas.microsoft.com/office/powerpoint/2010/main" xmlns="" val="6842192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0648"/>
            <a:ext cx="8686800" cy="720080"/>
          </a:xfrm>
        </p:spPr>
        <p:txBody>
          <a:bodyPr>
            <a:normAutofit fontScale="90000"/>
          </a:bodyPr>
          <a:lstStyle/>
          <a:p>
            <a:r>
              <a:rPr lang="en-IN" dirty="0" smtClean="0">
                <a:solidFill>
                  <a:srgbClr val="FF0000"/>
                </a:solidFill>
              </a:rPr>
              <a:t>NEW CLASSIFICATION FOR ORAL POTENTIALLY MALIGNANT DISORDERS </a:t>
            </a:r>
            <a:endParaRPr lang="en-IN" dirty="0">
              <a:solidFill>
                <a:srgbClr val="FF0000"/>
              </a:solidFill>
            </a:endParaRPr>
          </a:p>
        </p:txBody>
      </p:sp>
      <p:sp>
        <p:nvSpPr>
          <p:cNvPr id="3" name="Content Placeholder 2"/>
          <p:cNvSpPr>
            <a:spLocks noGrp="1"/>
          </p:cNvSpPr>
          <p:nvPr>
            <p:ph idx="1"/>
          </p:nvPr>
        </p:nvSpPr>
        <p:spPr>
          <a:xfrm>
            <a:off x="0" y="1484784"/>
            <a:ext cx="9144000" cy="5373216"/>
          </a:xfrm>
        </p:spPr>
        <p:txBody>
          <a:bodyPr>
            <a:normAutofit fontScale="55000" lnSpcReduction="20000"/>
          </a:bodyPr>
          <a:lstStyle/>
          <a:p>
            <a:pPr algn="just">
              <a:buNone/>
            </a:pPr>
            <a:r>
              <a:rPr lang="en-US" b="1" u="sng" dirty="0" smtClean="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SARODE, SARODE, KARMARKAR, TUPKARI</a:t>
            </a:r>
            <a:r>
              <a:rPr lang="en-IN" b="1" u="sng" dirty="0" smtClean="0">
                <a:solidFill>
                  <a:srgbClr val="00B050"/>
                </a:solidFill>
                <a:effectLst>
                  <a:outerShdw blurRad="38100" dist="38100" dir="2700000" algn="tl">
                    <a:srgbClr val="000000">
                      <a:alpha val="43137"/>
                    </a:srgbClr>
                  </a:outerShdw>
                </a:effectLst>
              </a:rPr>
              <a:t>(Ref - Oral Oncology xxx, 2011)</a:t>
            </a:r>
            <a:endParaRPr lang="en-US" b="1" u="sng" dirty="0" smtClean="0">
              <a:solidFill>
                <a:srgbClr val="00B050"/>
              </a:solidFill>
              <a:effectLst>
                <a:outerShdw blurRad="38100" dist="38100" dir="2700000" algn="tl">
                  <a:srgbClr val="000000">
                    <a:alpha val="43137"/>
                  </a:srgbClr>
                </a:outerShdw>
              </a:effectLst>
              <a:latin typeface="Times New Roman" pitchFamily="18" charset="0"/>
              <a:cs typeface="Times New Roman" pitchFamily="18" charset="0"/>
            </a:endParaRPr>
          </a:p>
          <a:p>
            <a:pPr algn="just">
              <a:buNone/>
            </a:pPr>
            <a:r>
              <a:rPr lang="en-US" b="1" u="sng" dirty="0" smtClean="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CLASSIFIED OPMD INTO 4 GROUPS:</a:t>
            </a:r>
          </a:p>
          <a:p>
            <a:pPr algn="just">
              <a:buNone/>
            </a:pPr>
            <a:endParaRPr lang="en-US" dirty="0" smtClean="0">
              <a:solidFill>
                <a:srgbClr val="92D050"/>
              </a:solidFill>
              <a:latin typeface="Times New Roman" pitchFamily="18" charset="0"/>
              <a:cs typeface="Times New Roman" pitchFamily="18" charset="0"/>
            </a:endParaRPr>
          </a:p>
          <a:p>
            <a:pPr algn="just">
              <a:buNone/>
            </a:pPr>
            <a:r>
              <a:rPr lang="en-IN"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Group I</a:t>
            </a:r>
            <a:r>
              <a:rPr lang="en-IN" dirty="0" smtClean="0">
                <a:solidFill>
                  <a:schemeClr val="tx1"/>
                </a:solidFill>
                <a:latin typeface="Times New Roman" pitchFamily="18" charset="0"/>
                <a:cs typeface="Times New Roman" pitchFamily="18" charset="0"/>
              </a:rPr>
              <a:t>:</a:t>
            </a:r>
          </a:p>
          <a:p>
            <a:pPr algn="just">
              <a:buNone/>
            </a:pPr>
            <a:r>
              <a:rPr lang="en-IN" dirty="0" smtClean="0">
                <a:solidFill>
                  <a:schemeClr val="tx1"/>
                </a:solidFill>
                <a:latin typeface="Times New Roman" pitchFamily="18" charset="0"/>
                <a:cs typeface="Times New Roman" pitchFamily="18" charset="0"/>
              </a:rPr>
              <a:t>               Morphologically altered tissue in which external factor is responsible for the </a:t>
            </a:r>
            <a:r>
              <a:rPr lang="en-IN" dirty="0" err="1" smtClean="0">
                <a:solidFill>
                  <a:schemeClr val="tx1"/>
                </a:solidFill>
                <a:latin typeface="Times New Roman" pitchFamily="18" charset="0"/>
                <a:cs typeface="Times New Roman" pitchFamily="18" charset="0"/>
              </a:rPr>
              <a:t>etiology</a:t>
            </a:r>
            <a:r>
              <a:rPr lang="en-IN" dirty="0" smtClean="0">
                <a:solidFill>
                  <a:schemeClr val="tx1"/>
                </a:solidFill>
                <a:latin typeface="Times New Roman" pitchFamily="18" charset="0"/>
                <a:cs typeface="Times New Roman" pitchFamily="18" charset="0"/>
              </a:rPr>
              <a:t>  and malignant transformation.</a:t>
            </a:r>
          </a:p>
          <a:p>
            <a:pPr algn="just">
              <a:buNone/>
            </a:pPr>
            <a:endParaRPr lang="en-IN" dirty="0" smtClean="0">
              <a:solidFill>
                <a:schemeClr val="tx1"/>
              </a:solidFill>
              <a:latin typeface="Times New Roman" pitchFamily="18" charset="0"/>
              <a:cs typeface="Times New Roman" pitchFamily="18" charset="0"/>
            </a:endParaRPr>
          </a:p>
          <a:p>
            <a:pPr algn="just">
              <a:buNone/>
            </a:pPr>
            <a:r>
              <a:rPr lang="en-IN"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Group II</a:t>
            </a:r>
            <a:r>
              <a:rPr lang="en-IN" dirty="0" smtClean="0">
                <a:solidFill>
                  <a:schemeClr val="tx1"/>
                </a:solidFill>
                <a:latin typeface="Times New Roman" pitchFamily="18" charset="0"/>
                <a:cs typeface="Times New Roman" pitchFamily="18" charset="0"/>
              </a:rPr>
              <a:t>: </a:t>
            </a:r>
          </a:p>
          <a:p>
            <a:pPr algn="just">
              <a:buNone/>
            </a:pPr>
            <a:r>
              <a:rPr lang="en-IN" dirty="0" smtClean="0">
                <a:solidFill>
                  <a:schemeClr val="tx1"/>
                </a:solidFill>
                <a:latin typeface="Times New Roman" pitchFamily="18" charset="0"/>
                <a:cs typeface="Times New Roman" pitchFamily="18" charset="0"/>
              </a:rPr>
              <a:t>                Morphologically altered tissue in which chronic </a:t>
            </a:r>
            <a:r>
              <a:rPr lang="fr-FR" dirty="0" smtClean="0">
                <a:solidFill>
                  <a:schemeClr val="tx1"/>
                </a:solidFill>
                <a:latin typeface="Times New Roman" pitchFamily="18" charset="0"/>
                <a:cs typeface="Times New Roman" pitchFamily="18" charset="0"/>
              </a:rPr>
              <a:t>inflammation </a:t>
            </a:r>
            <a:r>
              <a:rPr lang="fr-FR" dirty="0" err="1" smtClean="0">
                <a:solidFill>
                  <a:schemeClr val="tx1"/>
                </a:solidFill>
                <a:latin typeface="Times New Roman" pitchFamily="18" charset="0"/>
                <a:cs typeface="Times New Roman" pitchFamily="18" charset="0"/>
              </a:rPr>
              <a:t>is</a:t>
            </a:r>
            <a:r>
              <a:rPr lang="fr-FR" dirty="0" smtClean="0">
                <a:solidFill>
                  <a:schemeClr val="tx1"/>
                </a:solidFill>
                <a:latin typeface="Times New Roman" pitchFamily="18" charset="0"/>
                <a:cs typeface="Times New Roman" pitchFamily="18" charset="0"/>
              </a:rPr>
              <a:t> </a:t>
            </a:r>
            <a:r>
              <a:rPr lang="en-US" dirty="0" smtClean="0">
                <a:solidFill>
                  <a:schemeClr val="tx1"/>
                </a:solidFill>
                <a:latin typeface="Times New Roman" pitchFamily="18" charset="0"/>
                <a:cs typeface="Times New Roman" pitchFamily="18" charset="0"/>
              </a:rPr>
              <a:t>responsible</a:t>
            </a:r>
            <a:r>
              <a:rPr lang="fr-FR" dirty="0" smtClean="0">
                <a:solidFill>
                  <a:schemeClr val="tx1"/>
                </a:solidFill>
                <a:latin typeface="Times New Roman" pitchFamily="18" charset="0"/>
                <a:cs typeface="Times New Roman" pitchFamily="18" charset="0"/>
              </a:rPr>
              <a:t> for </a:t>
            </a:r>
            <a:r>
              <a:rPr lang="fr-FR" dirty="0" err="1" smtClean="0">
                <a:solidFill>
                  <a:schemeClr val="tx1"/>
                </a:solidFill>
                <a:latin typeface="Times New Roman" pitchFamily="18" charset="0"/>
                <a:cs typeface="Times New Roman" pitchFamily="18" charset="0"/>
              </a:rPr>
              <a:t>malignant</a:t>
            </a:r>
            <a:r>
              <a:rPr lang="fr-FR" dirty="0" smtClean="0">
                <a:solidFill>
                  <a:schemeClr val="tx1"/>
                </a:solidFill>
                <a:latin typeface="Times New Roman" pitchFamily="18" charset="0"/>
                <a:cs typeface="Times New Roman" pitchFamily="18" charset="0"/>
              </a:rPr>
              <a:t> transformation </a:t>
            </a:r>
            <a:r>
              <a:rPr lang="en-IN" dirty="0" smtClean="0">
                <a:solidFill>
                  <a:schemeClr val="tx1"/>
                </a:solidFill>
                <a:latin typeface="Times New Roman" pitchFamily="18" charset="0"/>
                <a:cs typeface="Times New Roman" pitchFamily="18" charset="0"/>
              </a:rPr>
              <a:t>(chronic inflammation mediated carcinogenesis).</a:t>
            </a:r>
          </a:p>
          <a:p>
            <a:pPr algn="just">
              <a:buNone/>
            </a:pPr>
            <a:endParaRPr lang="en-IN" dirty="0" smtClean="0">
              <a:solidFill>
                <a:schemeClr val="tx1"/>
              </a:solidFill>
              <a:latin typeface="Times New Roman" pitchFamily="18" charset="0"/>
              <a:cs typeface="Times New Roman" pitchFamily="18" charset="0"/>
            </a:endParaRPr>
          </a:p>
          <a:p>
            <a:pPr algn="just">
              <a:buNone/>
            </a:pPr>
            <a:r>
              <a:rPr lang="en-IN"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Group III</a:t>
            </a:r>
            <a:r>
              <a:rPr lang="en-IN" dirty="0" smtClean="0">
                <a:solidFill>
                  <a:schemeClr val="tx1"/>
                </a:solidFill>
                <a:latin typeface="Times New Roman" pitchFamily="18" charset="0"/>
                <a:cs typeface="Times New Roman" pitchFamily="18" charset="0"/>
              </a:rPr>
              <a:t>:</a:t>
            </a:r>
          </a:p>
          <a:p>
            <a:pPr algn="just">
              <a:buNone/>
            </a:pPr>
            <a:r>
              <a:rPr lang="en-IN" dirty="0" smtClean="0">
                <a:solidFill>
                  <a:schemeClr val="tx1"/>
                </a:solidFill>
                <a:latin typeface="Times New Roman" pitchFamily="18" charset="0"/>
                <a:cs typeface="Times New Roman" pitchFamily="18" charset="0"/>
              </a:rPr>
              <a:t>		    Inherited disorders that do not necessarily alter the clinical appearance of local tissue but are associated with a greater than normal risk of PMD or malignant</a:t>
            </a:r>
          </a:p>
          <a:p>
            <a:pPr algn="just">
              <a:buNone/>
            </a:pPr>
            <a:r>
              <a:rPr lang="en-IN" dirty="0" smtClean="0">
                <a:solidFill>
                  <a:schemeClr val="tx1"/>
                </a:solidFill>
                <a:latin typeface="Times New Roman" pitchFamily="18" charset="0"/>
                <a:cs typeface="Times New Roman" pitchFamily="18" charset="0"/>
              </a:rPr>
              <a:t>      transformation.</a:t>
            </a:r>
          </a:p>
          <a:p>
            <a:pPr algn="just">
              <a:buNone/>
            </a:pPr>
            <a:endParaRPr lang="en-IN" dirty="0" smtClean="0">
              <a:solidFill>
                <a:schemeClr val="tx1"/>
              </a:solidFill>
              <a:latin typeface="Times New Roman" pitchFamily="18" charset="0"/>
              <a:cs typeface="Times New Roman" pitchFamily="18" charset="0"/>
            </a:endParaRPr>
          </a:p>
          <a:p>
            <a:pPr marL="0" indent="0" algn="just">
              <a:buNone/>
            </a:pPr>
            <a:r>
              <a:rPr lang="en-IN"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Group IV</a:t>
            </a:r>
            <a:r>
              <a:rPr lang="en-IN" dirty="0" smtClean="0">
                <a:solidFill>
                  <a:schemeClr val="tx1"/>
                </a:solidFill>
                <a:latin typeface="Times New Roman" pitchFamily="18" charset="0"/>
                <a:cs typeface="Times New Roman" pitchFamily="18" charset="0"/>
              </a:rPr>
              <a:t>: </a:t>
            </a:r>
          </a:p>
          <a:p>
            <a:pPr marL="0" indent="0" algn="just">
              <a:buNone/>
            </a:pPr>
            <a:r>
              <a:rPr lang="en-IN" dirty="0" smtClean="0">
                <a:solidFill>
                  <a:schemeClr val="tx1"/>
                </a:solidFill>
                <a:latin typeface="Times New Roman" pitchFamily="18" charset="0"/>
                <a:cs typeface="Times New Roman" pitchFamily="18" charset="0"/>
              </a:rPr>
              <a:t>	No clinically evident lesion but oral cavity is susceptible to Oral </a:t>
            </a:r>
            <a:r>
              <a:rPr lang="en-IN" dirty="0" err="1" smtClean="0">
                <a:solidFill>
                  <a:schemeClr val="tx1"/>
                </a:solidFill>
                <a:latin typeface="Times New Roman" pitchFamily="18" charset="0"/>
                <a:cs typeface="Times New Roman" pitchFamily="18" charset="0"/>
              </a:rPr>
              <a:t>squamous</a:t>
            </a:r>
            <a:r>
              <a:rPr lang="en-IN" dirty="0" smtClean="0">
                <a:solidFill>
                  <a:schemeClr val="tx1"/>
                </a:solidFill>
                <a:latin typeface="Times New Roman" pitchFamily="18" charset="0"/>
                <a:cs typeface="Times New Roman" pitchFamily="18" charset="0"/>
              </a:rPr>
              <a:t> cell 	carcinoma.</a:t>
            </a:r>
            <a:endParaRPr lang="en-IN" dirty="0" smtClean="0">
              <a:solidFill>
                <a:schemeClr val="tx1"/>
              </a:solidFill>
            </a:endParaRPr>
          </a:p>
          <a:p>
            <a:pPr algn="just">
              <a:buNone/>
            </a:pPr>
            <a:endParaRPr lang="en-IN" dirty="0" smtClean="0">
              <a:solidFill>
                <a:schemeClr val="accent3"/>
              </a:solidFill>
              <a:latin typeface="Times New Roman" pitchFamily="18" charset="0"/>
              <a:cs typeface="Times New Roman" pitchFamily="18" charset="0"/>
            </a:endParaRPr>
          </a:p>
          <a:p>
            <a:endParaRPr lang="en-IN"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260648"/>
            <a:ext cx="9144000" cy="1143000"/>
          </a:xfrm>
        </p:spPr>
        <p:txBody>
          <a:bodyPr>
            <a:normAutofit fontScale="90000"/>
          </a:bodyPr>
          <a:lstStyle/>
          <a:p>
            <a:pPr>
              <a:defRPr/>
            </a:pPr>
            <a:r>
              <a:rPr lang="en-US" sz="6700" dirty="0" smtClean="0">
                <a:solidFill>
                  <a:schemeClr val="accent3"/>
                </a:solidFill>
                <a:latin typeface="Algerian" pitchFamily="82" charset="0"/>
                <a:cs typeface="Aharoni" pitchFamily="2" charset="-79"/>
              </a:rPr>
              <a:t>Lichen Planus</a:t>
            </a:r>
            <a:r>
              <a:rPr lang="en-US" dirty="0" smtClean="0">
                <a:solidFill>
                  <a:schemeClr val="accent3"/>
                </a:solidFill>
                <a:latin typeface="Algerian" pitchFamily="82" charset="0"/>
              </a:rPr>
              <a:t/>
            </a:r>
            <a:br>
              <a:rPr lang="en-US" dirty="0" smtClean="0">
                <a:solidFill>
                  <a:schemeClr val="accent3"/>
                </a:solidFill>
                <a:latin typeface="Algerian" pitchFamily="82" charset="0"/>
              </a:rPr>
            </a:br>
            <a:endParaRPr lang="en-US" dirty="0">
              <a:solidFill>
                <a:schemeClr val="accent3"/>
              </a:solidFill>
              <a:latin typeface="Algerian" pitchFamily="82" charset="0"/>
            </a:endParaRPr>
          </a:p>
        </p:txBody>
      </p:sp>
      <p:sp>
        <p:nvSpPr>
          <p:cNvPr id="81923" name="عنصر نائب للمحتوى 2"/>
          <p:cNvSpPr>
            <a:spLocks noGrp="1"/>
          </p:cNvSpPr>
          <p:nvPr>
            <p:ph idx="1"/>
          </p:nvPr>
        </p:nvSpPr>
        <p:spPr>
          <a:xfrm>
            <a:off x="0" y="1556792"/>
            <a:ext cx="4788024" cy="3888432"/>
          </a:xfrm>
        </p:spPr>
        <p:txBody>
          <a:bodyPr>
            <a:noAutofit/>
          </a:bodyPr>
          <a:lstStyle/>
          <a:p>
            <a:pPr algn="just">
              <a:lnSpc>
                <a:spcPct val="150000"/>
              </a:lnSpc>
              <a:buFont typeface="Wingdings" pitchFamily="2" charset="2"/>
              <a:buNone/>
            </a:pPr>
            <a:r>
              <a:rPr lang="en-US" sz="2000" b="1" u="sng" dirty="0" smtClean="0">
                <a:solidFill>
                  <a:schemeClr val="tx1"/>
                </a:solidFill>
                <a:latin typeface="Times New Roman" pitchFamily="18" charset="0"/>
                <a:cs typeface="Times New Roman" pitchFamily="18" charset="0"/>
              </a:rPr>
              <a:t>Etiology-</a:t>
            </a:r>
          </a:p>
          <a:p>
            <a:pPr algn="just">
              <a:lnSpc>
                <a:spcPct val="150000"/>
              </a:lnSpc>
            </a:pPr>
            <a:r>
              <a:rPr lang="en-US" sz="2000" dirty="0" smtClean="0">
                <a:solidFill>
                  <a:schemeClr val="tx1"/>
                </a:solidFill>
                <a:latin typeface="Times New Roman" pitchFamily="18" charset="0"/>
                <a:cs typeface="Times New Roman" pitchFamily="18" charset="0"/>
              </a:rPr>
              <a:t> Unknown.</a:t>
            </a:r>
          </a:p>
          <a:p>
            <a:pPr algn="just">
              <a:lnSpc>
                <a:spcPct val="150000"/>
              </a:lnSpc>
            </a:pPr>
            <a:r>
              <a:rPr lang="en-US" sz="2000" dirty="0" smtClean="0">
                <a:solidFill>
                  <a:schemeClr val="tx1"/>
                </a:solidFill>
                <a:latin typeface="Times New Roman" pitchFamily="18" charset="0"/>
                <a:cs typeface="Times New Roman" pitchFamily="18" charset="0"/>
              </a:rPr>
              <a:t> Autoimmune. T cell–mediated disease targeting basal </a:t>
            </a:r>
            <a:r>
              <a:rPr lang="en-US" sz="2000" dirty="0" err="1" smtClean="0">
                <a:solidFill>
                  <a:schemeClr val="tx1"/>
                </a:solidFill>
                <a:latin typeface="Times New Roman" pitchFamily="18" charset="0"/>
                <a:cs typeface="Times New Roman" pitchFamily="18" charset="0"/>
              </a:rPr>
              <a:t>keratinocytes</a:t>
            </a:r>
            <a:r>
              <a:rPr lang="en-US" sz="2000" dirty="0" smtClean="0">
                <a:solidFill>
                  <a:schemeClr val="tx1"/>
                </a:solidFill>
                <a:latin typeface="Times New Roman" pitchFamily="18" charset="0"/>
                <a:cs typeface="Times New Roman" pitchFamily="18" charset="0"/>
              </a:rPr>
              <a:t>.</a:t>
            </a:r>
          </a:p>
          <a:p>
            <a:pPr algn="just">
              <a:lnSpc>
                <a:spcPct val="150000"/>
              </a:lnSpc>
            </a:pP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Lichenoid</a:t>
            </a:r>
            <a:r>
              <a:rPr lang="en-US" sz="2000" dirty="0" smtClean="0">
                <a:solidFill>
                  <a:schemeClr val="tx1"/>
                </a:solidFill>
                <a:latin typeface="Times New Roman" pitchFamily="18" charset="0"/>
                <a:cs typeface="Times New Roman" pitchFamily="18" charset="0"/>
              </a:rPr>
              <a:t> changes associated with galvanism, graft-versus-host disease (GVHD), certain drugs, contact allergens.</a:t>
            </a:r>
          </a:p>
        </p:txBody>
      </p:sp>
      <p:pic>
        <p:nvPicPr>
          <p:cNvPr id="4" name="Content Placeholder 3" descr="lichen.jpg"/>
          <p:cNvPicPr>
            <a:picLocks noChangeAspect="1"/>
          </p:cNvPicPr>
          <p:nvPr/>
        </p:nvPicPr>
        <p:blipFill>
          <a:blip r:embed="rId2" cstate="print"/>
          <a:srcRect b="5263"/>
          <a:stretch>
            <a:fillRect/>
          </a:stretch>
        </p:blipFill>
        <p:spPr>
          <a:xfrm>
            <a:off x="4860032" y="1556792"/>
            <a:ext cx="4248472" cy="3888432"/>
          </a:xfrm>
          <a:prstGeom prst="rect">
            <a:avLst/>
          </a:prstGeom>
        </p:spPr>
      </p:pic>
    </p:spTree>
    <p:extLst>
      <p:ext uri="{BB962C8B-B14F-4D97-AF65-F5344CB8AC3E}">
        <p14:creationId xmlns:p14="http://schemas.microsoft.com/office/powerpoint/2010/main" xmlns="" val="37136678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عنصر نائب للمحتوى 2"/>
          <p:cNvSpPr>
            <a:spLocks noGrp="1"/>
          </p:cNvSpPr>
          <p:nvPr>
            <p:ph idx="1"/>
          </p:nvPr>
        </p:nvSpPr>
        <p:spPr>
          <a:xfrm>
            <a:off x="1390" y="620688"/>
            <a:ext cx="4858642" cy="6237312"/>
          </a:xfrm>
        </p:spPr>
        <p:txBody>
          <a:bodyPr>
            <a:normAutofit/>
          </a:bodyPr>
          <a:lstStyle/>
          <a:p>
            <a:pPr>
              <a:buFont typeface="Wingdings" pitchFamily="2" charset="2"/>
              <a:buNone/>
            </a:pPr>
            <a:r>
              <a:rPr lang="en-US" sz="2800" b="1" u="sng" dirty="0" smtClean="0">
                <a:solidFill>
                  <a:srgbClr val="FF0000"/>
                </a:solidFill>
                <a:latin typeface="Times New Roman" pitchFamily="18" charset="0"/>
                <a:cs typeface="Times New Roman" pitchFamily="18" charset="0"/>
              </a:rPr>
              <a:t>Incidence -</a:t>
            </a:r>
          </a:p>
          <a:p>
            <a:pPr algn="just"/>
            <a:r>
              <a:rPr lang="en-US" sz="2800" dirty="0" smtClean="0">
                <a:solidFill>
                  <a:schemeClr val="tx1"/>
                </a:solidFill>
                <a:latin typeface="Times New Roman" pitchFamily="18" charset="0"/>
                <a:cs typeface="Times New Roman" pitchFamily="18" charset="0"/>
              </a:rPr>
              <a:t> </a:t>
            </a:r>
            <a:r>
              <a:rPr lang="en-US" sz="2000" dirty="0" smtClean="0">
                <a:solidFill>
                  <a:schemeClr val="tx1"/>
                </a:solidFill>
                <a:latin typeface="Times New Roman" pitchFamily="18" charset="0"/>
                <a:cs typeface="Times New Roman" pitchFamily="18" charset="0"/>
              </a:rPr>
              <a:t>Up to 3 to 4% of  Indian population has oral lichen </a:t>
            </a:r>
            <a:r>
              <a:rPr lang="en-US" sz="2000" dirty="0" err="1" smtClean="0">
                <a:solidFill>
                  <a:schemeClr val="tx1"/>
                </a:solidFill>
                <a:latin typeface="Times New Roman" pitchFamily="18" charset="0"/>
                <a:cs typeface="Times New Roman" pitchFamily="18" charset="0"/>
              </a:rPr>
              <a:t>planus</a:t>
            </a:r>
            <a:endParaRPr lang="en-US" sz="2000" dirty="0" smtClean="0">
              <a:solidFill>
                <a:schemeClr val="tx1"/>
              </a:solidFill>
              <a:latin typeface="Times New Roman" pitchFamily="18" charset="0"/>
              <a:cs typeface="Times New Roman" pitchFamily="18" charset="0"/>
            </a:endParaRPr>
          </a:p>
          <a:p>
            <a:pPr algn="just"/>
            <a:r>
              <a:rPr lang="en-US" sz="2000" dirty="0" smtClean="0">
                <a:solidFill>
                  <a:schemeClr val="tx1"/>
                </a:solidFill>
                <a:latin typeface="Times New Roman" pitchFamily="18" charset="0"/>
                <a:cs typeface="Times New Roman" pitchFamily="18" charset="0"/>
              </a:rPr>
              <a:t> 0.5 to 1% of population has </a:t>
            </a:r>
            <a:r>
              <a:rPr lang="en-US" sz="2000" dirty="0" err="1" smtClean="0">
                <a:solidFill>
                  <a:schemeClr val="tx1"/>
                </a:solidFill>
                <a:latin typeface="Times New Roman" pitchFamily="18" charset="0"/>
                <a:cs typeface="Times New Roman" pitchFamily="18" charset="0"/>
              </a:rPr>
              <a:t>cutaneous</a:t>
            </a:r>
            <a:r>
              <a:rPr lang="en-US" sz="2000" dirty="0" smtClean="0">
                <a:solidFill>
                  <a:schemeClr val="tx1"/>
                </a:solidFill>
                <a:latin typeface="Times New Roman" pitchFamily="18" charset="0"/>
                <a:cs typeface="Times New Roman" pitchFamily="18" charset="0"/>
              </a:rPr>
              <a:t> lichen </a:t>
            </a:r>
            <a:r>
              <a:rPr lang="en-US" sz="2000" dirty="0" err="1" smtClean="0">
                <a:solidFill>
                  <a:schemeClr val="tx1"/>
                </a:solidFill>
                <a:latin typeface="Times New Roman" pitchFamily="18" charset="0"/>
                <a:cs typeface="Times New Roman" pitchFamily="18" charset="0"/>
              </a:rPr>
              <a:t>planus</a:t>
            </a:r>
            <a:r>
              <a:rPr lang="en-US" sz="2000" dirty="0" smtClean="0">
                <a:solidFill>
                  <a:schemeClr val="tx1"/>
                </a:solidFill>
                <a:latin typeface="Times New Roman" pitchFamily="18" charset="0"/>
                <a:cs typeface="Times New Roman" pitchFamily="18" charset="0"/>
              </a:rPr>
              <a:t>; 50% also have oral lesions.</a:t>
            </a:r>
          </a:p>
          <a:p>
            <a:pPr algn="just"/>
            <a:r>
              <a:rPr lang="en-US" sz="2000" dirty="0" smtClean="0">
                <a:solidFill>
                  <a:schemeClr val="tx1"/>
                </a:solidFill>
                <a:latin typeface="Times New Roman" pitchFamily="18" charset="0"/>
                <a:cs typeface="Times New Roman" pitchFamily="18" charset="0"/>
              </a:rPr>
              <a:t> More common in White females (60%)</a:t>
            </a:r>
          </a:p>
          <a:p>
            <a:pPr algn="just"/>
            <a:r>
              <a:rPr lang="en-US" sz="2000" dirty="0" smtClean="0">
                <a:solidFill>
                  <a:schemeClr val="tx1"/>
                </a:solidFill>
                <a:latin typeface="Times New Roman" pitchFamily="18" charset="0"/>
                <a:cs typeface="Times New Roman" pitchFamily="18" charset="0"/>
              </a:rPr>
              <a:t> Occurs in 4</a:t>
            </a:r>
            <a:r>
              <a:rPr lang="en-US" sz="2000" baseline="30000" dirty="0" smtClean="0">
                <a:solidFill>
                  <a:schemeClr val="tx1"/>
                </a:solidFill>
                <a:latin typeface="Times New Roman" pitchFamily="18" charset="0"/>
                <a:cs typeface="Times New Roman" pitchFamily="18" charset="0"/>
              </a:rPr>
              <a:t>th</a:t>
            </a:r>
            <a:r>
              <a:rPr lang="en-US" sz="2000" dirty="0" smtClean="0">
                <a:solidFill>
                  <a:schemeClr val="tx1"/>
                </a:solidFill>
                <a:latin typeface="Times New Roman" pitchFamily="18" charset="0"/>
                <a:cs typeface="Times New Roman" pitchFamily="18" charset="0"/>
              </a:rPr>
              <a:t>  to 8</a:t>
            </a:r>
            <a:r>
              <a:rPr lang="en-US" sz="2000" baseline="30000" dirty="0" smtClean="0">
                <a:solidFill>
                  <a:schemeClr val="tx1"/>
                </a:solidFill>
                <a:latin typeface="Times New Roman" pitchFamily="18" charset="0"/>
                <a:cs typeface="Times New Roman" pitchFamily="18" charset="0"/>
              </a:rPr>
              <a:t>th</a:t>
            </a:r>
            <a:r>
              <a:rPr lang="en-US" sz="2000" dirty="0" smtClean="0">
                <a:solidFill>
                  <a:schemeClr val="tx1"/>
                </a:solidFill>
                <a:latin typeface="Times New Roman" pitchFamily="18" charset="0"/>
                <a:cs typeface="Times New Roman" pitchFamily="18" charset="0"/>
              </a:rPr>
              <a:t>  decades of life.</a:t>
            </a:r>
          </a:p>
          <a:p>
            <a:pPr>
              <a:buFont typeface="Wingdings" pitchFamily="2" charset="2"/>
              <a:buNone/>
            </a:pPr>
            <a:endParaRPr lang="en-US" sz="2800" b="1" u="sng" dirty="0" smtClean="0">
              <a:solidFill>
                <a:schemeClr val="tx1"/>
              </a:solidFill>
              <a:latin typeface="Times New Roman" pitchFamily="18" charset="0"/>
              <a:cs typeface="Times New Roman" pitchFamily="18" charset="0"/>
            </a:endParaRPr>
          </a:p>
          <a:p>
            <a:pPr>
              <a:buFont typeface="Wingdings" pitchFamily="2" charset="2"/>
              <a:buNone/>
            </a:pPr>
            <a:r>
              <a:rPr lang="en-US" sz="2800" b="1" u="sng" dirty="0" smtClean="0">
                <a:solidFill>
                  <a:srgbClr val="FF0000"/>
                </a:solidFill>
                <a:latin typeface="Times New Roman" pitchFamily="18" charset="0"/>
                <a:cs typeface="Times New Roman" pitchFamily="18" charset="0"/>
              </a:rPr>
              <a:t>Clinical Presentation-</a:t>
            </a:r>
          </a:p>
          <a:p>
            <a:pPr algn="just"/>
            <a:r>
              <a:rPr lang="en-US" sz="2000" dirty="0" smtClean="0">
                <a:solidFill>
                  <a:schemeClr val="tx1"/>
                </a:solidFill>
                <a:latin typeface="Times New Roman" pitchFamily="18" charset="0"/>
                <a:cs typeface="Times New Roman" pitchFamily="18" charset="0"/>
              </a:rPr>
              <a:t>Variants: reticular (most common oral form); erosive (painful); </a:t>
            </a:r>
            <a:r>
              <a:rPr lang="fr-FR" sz="2000" dirty="0" err="1" smtClean="0">
                <a:solidFill>
                  <a:schemeClr val="tx1"/>
                </a:solidFill>
                <a:latin typeface="Times New Roman" pitchFamily="18" charset="0"/>
                <a:cs typeface="Times New Roman" pitchFamily="18" charset="0"/>
              </a:rPr>
              <a:t>atrophic</a:t>
            </a:r>
            <a:r>
              <a:rPr lang="fr-FR" sz="2000" dirty="0" smtClean="0">
                <a:solidFill>
                  <a:schemeClr val="tx1"/>
                </a:solidFill>
                <a:latin typeface="Times New Roman" pitchFamily="18" charset="0"/>
                <a:cs typeface="Times New Roman" pitchFamily="18" charset="0"/>
              </a:rPr>
              <a:t>, </a:t>
            </a:r>
            <a:r>
              <a:rPr lang="fr-FR" sz="2000" dirty="0" err="1" smtClean="0">
                <a:solidFill>
                  <a:schemeClr val="tx1"/>
                </a:solidFill>
                <a:latin typeface="Times New Roman" pitchFamily="18" charset="0"/>
                <a:cs typeface="Times New Roman" pitchFamily="18" charset="0"/>
              </a:rPr>
              <a:t>papular</a:t>
            </a:r>
            <a:r>
              <a:rPr lang="fr-FR" sz="2000" dirty="0" smtClean="0">
                <a:solidFill>
                  <a:schemeClr val="tx1"/>
                </a:solidFill>
                <a:latin typeface="Times New Roman" pitchFamily="18" charset="0"/>
                <a:cs typeface="Times New Roman" pitchFamily="18" charset="0"/>
              </a:rPr>
              <a:t>,(plaque types); </a:t>
            </a:r>
            <a:r>
              <a:rPr lang="fr-FR" sz="2000" dirty="0" err="1" smtClean="0">
                <a:solidFill>
                  <a:schemeClr val="tx1"/>
                </a:solidFill>
                <a:latin typeface="Times New Roman" pitchFamily="18" charset="0"/>
                <a:cs typeface="Times New Roman" pitchFamily="18" charset="0"/>
              </a:rPr>
              <a:t>bullous</a:t>
            </a:r>
            <a:r>
              <a:rPr lang="fr-FR" sz="2000" dirty="0" smtClean="0">
                <a:solidFill>
                  <a:schemeClr val="tx1"/>
                </a:solidFill>
                <a:latin typeface="Times New Roman" pitchFamily="18" charset="0"/>
                <a:cs typeface="Times New Roman" pitchFamily="18" charset="0"/>
              </a:rPr>
              <a:t> (rare)</a:t>
            </a:r>
          </a:p>
          <a:p>
            <a:pPr algn="just"/>
            <a:r>
              <a:rPr lang="en-US" sz="2000" dirty="0" smtClean="0">
                <a:solidFill>
                  <a:schemeClr val="tx1"/>
                </a:solidFill>
                <a:latin typeface="Times New Roman" pitchFamily="18" charset="0"/>
                <a:cs typeface="Times New Roman" pitchFamily="18" charset="0"/>
              </a:rPr>
              <a:t> Bilateral and often symmetric distribution</a:t>
            </a:r>
          </a:p>
          <a:p>
            <a:pPr algn="just"/>
            <a:r>
              <a:rPr lang="en-US" sz="2000" dirty="0" smtClean="0">
                <a:solidFill>
                  <a:schemeClr val="tx1"/>
                </a:solidFill>
                <a:latin typeface="Times New Roman" pitchFamily="18" charset="0"/>
                <a:cs typeface="Times New Roman" pitchFamily="18" charset="0"/>
              </a:rPr>
              <a:t> Oral site frequency: </a:t>
            </a:r>
            <a:r>
              <a:rPr lang="en-US" sz="2000" dirty="0" err="1" smtClean="0">
                <a:solidFill>
                  <a:schemeClr val="tx1"/>
                </a:solidFill>
                <a:latin typeface="Times New Roman" pitchFamily="18" charset="0"/>
                <a:cs typeface="Times New Roman" pitchFamily="18" charset="0"/>
              </a:rPr>
              <a:t>buccal</a:t>
            </a:r>
            <a:r>
              <a:rPr lang="en-US" sz="2000" dirty="0" smtClean="0">
                <a:solidFill>
                  <a:schemeClr val="tx1"/>
                </a:solidFill>
                <a:latin typeface="Times New Roman" pitchFamily="18" charset="0"/>
                <a:cs typeface="Times New Roman" pitchFamily="18" charset="0"/>
              </a:rPr>
              <a:t> mucosa (most frequent), then tongue, then gingiva, then lips (least frequent)</a:t>
            </a:r>
          </a:p>
        </p:txBody>
      </p:sp>
      <p:pic>
        <p:nvPicPr>
          <p:cNvPr id="80898" name="Picture 2"/>
          <p:cNvPicPr>
            <a:picLocks noChangeAspect="1" noChangeArrowheads="1"/>
          </p:cNvPicPr>
          <p:nvPr/>
        </p:nvPicPr>
        <p:blipFill>
          <a:blip r:embed="rId2" cstate="print"/>
          <a:srcRect t="5220" b="5803"/>
          <a:stretch>
            <a:fillRect/>
          </a:stretch>
        </p:blipFill>
        <p:spPr bwMode="auto">
          <a:xfrm>
            <a:off x="5724128" y="1052736"/>
            <a:ext cx="2309056" cy="1872208"/>
          </a:xfrm>
          <a:prstGeom prst="rect">
            <a:avLst/>
          </a:prstGeom>
          <a:ln>
            <a:noFill/>
          </a:ln>
          <a:effectLst>
            <a:softEdge rad="112500"/>
          </a:effectLst>
        </p:spPr>
      </p:pic>
      <p:pic>
        <p:nvPicPr>
          <p:cNvPr id="80899" name="Picture 3"/>
          <p:cNvPicPr>
            <a:picLocks noChangeAspect="1" noChangeArrowheads="1"/>
          </p:cNvPicPr>
          <p:nvPr/>
        </p:nvPicPr>
        <p:blipFill>
          <a:blip r:embed="rId3" cstate="print"/>
          <a:srcRect/>
          <a:stretch>
            <a:fillRect/>
          </a:stretch>
        </p:blipFill>
        <p:spPr bwMode="auto">
          <a:xfrm>
            <a:off x="6948264" y="2852936"/>
            <a:ext cx="2160240" cy="1872208"/>
          </a:xfrm>
          <a:prstGeom prst="rect">
            <a:avLst/>
          </a:prstGeom>
          <a:ln>
            <a:noFill/>
          </a:ln>
          <a:effectLst>
            <a:softEdge rad="112500"/>
          </a:effectLst>
        </p:spPr>
      </p:pic>
      <p:pic>
        <p:nvPicPr>
          <p:cNvPr id="80900" name="Picture 4"/>
          <p:cNvPicPr>
            <a:picLocks noChangeAspect="1" noChangeArrowheads="1"/>
          </p:cNvPicPr>
          <p:nvPr/>
        </p:nvPicPr>
        <p:blipFill>
          <a:blip r:embed="rId4" cstate="print"/>
          <a:srcRect/>
          <a:stretch>
            <a:fillRect/>
          </a:stretch>
        </p:blipFill>
        <p:spPr bwMode="auto">
          <a:xfrm>
            <a:off x="5868144" y="4725144"/>
            <a:ext cx="2267744" cy="1588439"/>
          </a:xfrm>
          <a:prstGeom prst="rect">
            <a:avLst/>
          </a:prstGeom>
          <a:ln>
            <a:noFill/>
          </a:ln>
          <a:effectLst>
            <a:softEdge rad="112500"/>
          </a:effectLst>
        </p:spPr>
      </p:pic>
      <p:pic>
        <p:nvPicPr>
          <p:cNvPr id="80901" name="Picture 5"/>
          <p:cNvPicPr>
            <a:picLocks noChangeAspect="1" noChangeArrowheads="1"/>
          </p:cNvPicPr>
          <p:nvPr/>
        </p:nvPicPr>
        <p:blipFill>
          <a:blip r:embed="rId5" cstate="print"/>
          <a:srcRect/>
          <a:stretch>
            <a:fillRect/>
          </a:stretch>
        </p:blipFill>
        <p:spPr bwMode="auto">
          <a:xfrm>
            <a:off x="4788024" y="2880321"/>
            <a:ext cx="2160240" cy="1916831"/>
          </a:xfrm>
          <a:prstGeom prst="rect">
            <a:avLst/>
          </a:prstGeom>
          <a:ln>
            <a:noFill/>
          </a:ln>
          <a:effectLst>
            <a:softEdge rad="112500"/>
          </a:effectLst>
        </p:spPr>
      </p:pic>
    </p:spTree>
    <p:extLst>
      <p:ext uri="{BB962C8B-B14F-4D97-AF65-F5344CB8AC3E}">
        <p14:creationId xmlns:p14="http://schemas.microsoft.com/office/powerpoint/2010/main" xmlns="" val="29498525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OJCR-05-00130-g005A.png"/>
          <p:cNvPicPr>
            <a:picLocks noGrp="1" noChangeAspect="1"/>
          </p:cNvPicPr>
          <p:nvPr>
            <p:ph idx="1"/>
          </p:nvPr>
        </p:nvPicPr>
        <p:blipFill>
          <a:blip r:embed="rId2" cstate="print"/>
          <a:stretch>
            <a:fillRect/>
          </a:stretch>
        </p:blipFill>
        <p:spPr>
          <a:xfrm>
            <a:off x="1447800" y="943720"/>
            <a:ext cx="6019800" cy="540477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ummary-of-the-pathogenesis-of-oral-lichen-planus-including-results-and-papers-of-the.png"/>
          <p:cNvPicPr>
            <a:picLocks noGrp="1" noChangeAspect="1"/>
          </p:cNvPicPr>
          <p:nvPr>
            <p:ph idx="1"/>
          </p:nvPr>
        </p:nvPicPr>
        <p:blipFill>
          <a:blip r:embed="rId2" cstate="print"/>
          <a:stretch>
            <a:fillRect/>
          </a:stretch>
        </p:blipFill>
        <p:spPr>
          <a:xfrm>
            <a:off x="1219201" y="1066800"/>
            <a:ext cx="7099002" cy="5320075"/>
          </a:xfr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عنصر نائب للمحتوى 2"/>
          <p:cNvSpPr>
            <a:spLocks noGrp="1"/>
          </p:cNvSpPr>
          <p:nvPr>
            <p:ph idx="1"/>
          </p:nvPr>
        </p:nvSpPr>
        <p:spPr>
          <a:xfrm>
            <a:off x="-9729" y="1124743"/>
            <a:ext cx="5301810" cy="5075241"/>
          </a:xfrm>
        </p:spPr>
        <p:txBody>
          <a:bodyPr>
            <a:normAutofit fontScale="85000" lnSpcReduction="20000"/>
          </a:bodyPr>
          <a:lstStyle/>
          <a:p>
            <a:pPr>
              <a:buFont typeface="Wingdings" pitchFamily="2" charset="2"/>
              <a:buNone/>
            </a:pPr>
            <a:r>
              <a:rPr lang="en-US" sz="2800" b="1" dirty="0" smtClean="0">
                <a:solidFill>
                  <a:srgbClr val="FF0000"/>
                </a:solidFill>
                <a:latin typeface="Times New Roman" pitchFamily="18" charset="0"/>
                <a:cs typeface="Times New Roman" pitchFamily="18" charset="0"/>
              </a:rPr>
              <a:t>Diagnosis-</a:t>
            </a:r>
          </a:p>
          <a:p>
            <a:pPr algn="just"/>
            <a:r>
              <a:rPr lang="en-US" sz="2800" dirty="0" smtClean="0">
                <a:solidFill>
                  <a:schemeClr val="accent3"/>
                </a:solidFill>
                <a:latin typeface="Times New Roman" pitchFamily="18" charset="0"/>
                <a:cs typeface="Times New Roman" pitchFamily="18" charset="0"/>
              </a:rPr>
              <a:t> Examination of oral mucosa, skin</a:t>
            </a:r>
          </a:p>
          <a:p>
            <a:pPr algn="just"/>
            <a:r>
              <a:rPr lang="en-US" sz="2800" dirty="0" smtClean="0">
                <a:solidFill>
                  <a:schemeClr val="accent3"/>
                </a:solidFill>
                <a:latin typeface="Times New Roman" pitchFamily="18" charset="0"/>
                <a:cs typeface="Times New Roman" pitchFamily="18" charset="0"/>
              </a:rPr>
              <a:t> H/O galvanism, GVH disease.</a:t>
            </a:r>
          </a:p>
          <a:p>
            <a:pPr algn="just"/>
            <a:r>
              <a:rPr lang="en-US" sz="2800" dirty="0" smtClean="0">
                <a:solidFill>
                  <a:schemeClr val="accent3"/>
                </a:solidFill>
                <a:latin typeface="Times New Roman" pitchFamily="18" charset="0"/>
                <a:cs typeface="Times New Roman" pitchFamily="18" charset="0"/>
              </a:rPr>
              <a:t> Biopsy</a:t>
            </a:r>
          </a:p>
          <a:p>
            <a:pPr algn="just"/>
            <a:r>
              <a:rPr lang="en-US" sz="2800" dirty="0" smtClean="0">
                <a:solidFill>
                  <a:schemeClr val="accent3"/>
                </a:solidFill>
                <a:latin typeface="Times New Roman" pitchFamily="18" charset="0"/>
                <a:cs typeface="Times New Roman" pitchFamily="18" charset="0"/>
              </a:rPr>
              <a:t> Direct-</a:t>
            </a:r>
            <a:r>
              <a:rPr lang="en-US" sz="2800" dirty="0" err="1" smtClean="0">
                <a:solidFill>
                  <a:schemeClr val="accent3"/>
                </a:solidFill>
                <a:latin typeface="Times New Roman" pitchFamily="18" charset="0"/>
                <a:cs typeface="Times New Roman" pitchFamily="18" charset="0"/>
              </a:rPr>
              <a:t>immunofluorescence</a:t>
            </a:r>
            <a:r>
              <a:rPr lang="en-US" sz="2800" dirty="0" smtClean="0">
                <a:solidFill>
                  <a:schemeClr val="accent3"/>
                </a:solidFill>
                <a:latin typeface="Times New Roman" pitchFamily="18" charset="0"/>
                <a:cs typeface="Times New Roman" pitchFamily="18" charset="0"/>
              </a:rPr>
              <a:t>–fibrinogen and </a:t>
            </a:r>
            <a:r>
              <a:rPr lang="en-US" sz="2800" dirty="0" err="1" smtClean="0">
                <a:solidFill>
                  <a:schemeClr val="accent3"/>
                </a:solidFill>
                <a:latin typeface="Times New Roman" pitchFamily="18" charset="0"/>
                <a:cs typeface="Times New Roman" pitchFamily="18" charset="0"/>
              </a:rPr>
              <a:t>cytoid</a:t>
            </a:r>
            <a:r>
              <a:rPr lang="en-US" sz="2800" dirty="0" smtClean="0">
                <a:solidFill>
                  <a:schemeClr val="accent3"/>
                </a:solidFill>
                <a:latin typeface="Times New Roman" pitchFamily="18" charset="0"/>
                <a:cs typeface="Times New Roman" pitchFamily="18" charset="0"/>
              </a:rPr>
              <a:t> bodies at interface help confirm</a:t>
            </a:r>
          </a:p>
          <a:p>
            <a:pPr algn="just">
              <a:buNone/>
            </a:pPr>
            <a:endParaRPr lang="en-US" sz="2800" dirty="0" smtClean="0">
              <a:solidFill>
                <a:schemeClr val="accent3"/>
              </a:solidFill>
              <a:latin typeface="Times New Roman" pitchFamily="18" charset="0"/>
              <a:cs typeface="Times New Roman" pitchFamily="18" charset="0"/>
            </a:endParaRPr>
          </a:p>
          <a:p>
            <a:pPr>
              <a:buFont typeface="Wingdings" pitchFamily="2" charset="2"/>
              <a:buNone/>
            </a:pPr>
            <a:r>
              <a:rPr lang="en-US" sz="2800" b="1" dirty="0" smtClean="0">
                <a:solidFill>
                  <a:srgbClr val="FF0000"/>
                </a:solidFill>
                <a:latin typeface="Times New Roman" pitchFamily="18" charset="0"/>
                <a:cs typeface="Times New Roman" pitchFamily="18" charset="0"/>
              </a:rPr>
              <a:t>Differential Diagnosis-</a:t>
            </a:r>
          </a:p>
          <a:p>
            <a:r>
              <a:rPr lang="en-US" sz="2800" dirty="0" err="1" smtClean="0">
                <a:solidFill>
                  <a:schemeClr val="accent3"/>
                </a:solidFill>
                <a:latin typeface="Times New Roman" pitchFamily="18" charset="0"/>
                <a:cs typeface="Times New Roman" pitchFamily="18" charset="0"/>
              </a:rPr>
              <a:t>Lichenoid</a:t>
            </a:r>
            <a:r>
              <a:rPr lang="en-US" sz="2800" dirty="0" smtClean="0">
                <a:solidFill>
                  <a:schemeClr val="accent3"/>
                </a:solidFill>
                <a:latin typeface="Times New Roman" pitchFamily="18" charset="0"/>
                <a:cs typeface="Times New Roman" pitchFamily="18" charset="0"/>
              </a:rPr>
              <a:t> drug eruptions </a:t>
            </a:r>
          </a:p>
          <a:p>
            <a:r>
              <a:rPr lang="en-US" sz="2800" dirty="0" smtClean="0">
                <a:solidFill>
                  <a:schemeClr val="accent3"/>
                </a:solidFill>
                <a:latin typeface="Times New Roman" pitchFamily="18" charset="0"/>
                <a:cs typeface="Times New Roman" pitchFamily="18" charset="0"/>
              </a:rPr>
              <a:t>Erythema </a:t>
            </a:r>
            <a:r>
              <a:rPr lang="en-US" sz="2800" dirty="0" err="1" smtClean="0">
                <a:solidFill>
                  <a:schemeClr val="accent3"/>
                </a:solidFill>
                <a:latin typeface="Times New Roman" pitchFamily="18" charset="0"/>
                <a:cs typeface="Times New Roman" pitchFamily="18" charset="0"/>
              </a:rPr>
              <a:t>multiforme</a:t>
            </a:r>
            <a:endParaRPr lang="en-US" sz="2800" dirty="0" smtClean="0">
              <a:solidFill>
                <a:schemeClr val="accent3"/>
              </a:solidFill>
              <a:latin typeface="Times New Roman" pitchFamily="18" charset="0"/>
              <a:cs typeface="Times New Roman" pitchFamily="18" charset="0"/>
            </a:endParaRPr>
          </a:p>
          <a:p>
            <a:r>
              <a:rPr lang="en-US" sz="2800" dirty="0" smtClean="0">
                <a:solidFill>
                  <a:schemeClr val="accent3"/>
                </a:solidFill>
                <a:latin typeface="Times New Roman" pitchFamily="18" charset="0"/>
                <a:cs typeface="Times New Roman" pitchFamily="18" charset="0"/>
              </a:rPr>
              <a:t>Lupus </a:t>
            </a:r>
            <a:r>
              <a:rPr lang="en-US" sz="2800" dirty="0" err="1" smtClean="0">
                <a:solidFill>
                  <a:schemeClr val="accent3"/>
                </a:solidFill>
                <a:latin typeface="Times New Roman" pitchFamily="18" charset="0"/>
                <a:cs typeface="Times New Roman" pitchFamily="18" charset="0"/>
              </a:rPr>
              <a:t>erythematosus</a:t>
            </a:r>
            <a:r>
              <a:rPr lang="en-US" sz="2800" dirty="0" smtClean="0">
                <a:solidFill>
                  <a:schemeClr val="accent3"/>
                </a:solidFill>
                <a:latin typeface="Times New Roman" pitchFamily="18" charset="0"/>
                <a:cs typeface="Times New Roman" pitchFamily="18" charset="0"/>
              </a:rPr>
              <a:t> </a:t>
            </a:r>
          </a:p>
          <a:p>
            <a:r>
              <a:rPr lang="en-US" sz="2800" dirty="0" smtClean="0">
                <a:solidFill>
                  <a:schemeClr val="accent3"/>
                </a:solidFill>
                <a:latin typeface="Times New Roman" pitchFamily="18" charset="0"/>
                <a:cs typeface="Times New Roman" pitchFamily="18" charset="0"/>
              </a:rPr>
              <a:t>Contact stomatitis</a:t>
            </a:r>
          </a:p>
          <a:p>
            <a:r>
              <a:rPr lang="en-US" sz="2800" dirty="0" smtClean="0">
                <a:solidFill>
                  <a:schemeClr val="accent3"/>
                </a:solidFill>
                <a:latin typeface="Times New Roman" pitchFamily="18" charset="0"/>
                <a:cs typeface="Times New Roman" pitchFamily="18" charset="0"/>
              </a:rPr>
              <a:t>Mucous membrane </a:t>
            </a:r>
            <a:r>
              <a:rPr lang="en-US" sz="2800" dirty="0" err="1" smtClean="0">
                <a:solidFill>
                  <a:schemeClr val="accent3"/>
                </a:solidFill>
                <a:latin typeface="Times New Roman" pitchFamily="18" charset="0"/>
                <a:cs typeface="Times New Roman" pitchFamily="18" charset="0"/>
              </a:rPr>
              <a:t>pemphigoid</a:t>
            </a:r>
            <a:endParaRPr lang="en-US" sz="2800" dirty="0" smtClean="0">
              <a:solidFill>
                <a:schemeClr val="accent3"/>
              </a:solidFill>
              <a:latin typeface="Times New Roman" pitchFamily="18" charset="0"/>
              <a:cs typeface="Times New Roman" pitchFamily="18" charset="0"/>
            </a:endParaRPr>
          </a:p>
        </p:txBody>
      </p:sp>
      <p:pic>
        <p:nvPicPr>
          <p:cNvPr id="81922" name="Picture 2"/>
          <p:cNvPicPr>
            <a:picLocks noChangeAspect="1" noChangeArrowheads="1"/>
          </p:cNvPicPr>
          <p:nvPr/>
        </p:nvPicPr>
        <p:blipFill>
          <a:blip r:embed="rId2" cstate="print"/>
          <a:srcRect/>
          <a:stretch>
            <a:fillRect/>
          </a:stretch>
        </p:blipFill>
        <p:spPr bwMode="auto">
          <a:xfrm>
            <a:off x="4824536" y="1052736"/>
            <a:ext cx="4283968" cy="3096344"/>
          </a:xfrm>
          <a:prstGeom prst="rect">
            <a:avLst/>
          </a:prstGeom>
          <a:ln>
            <a:noFill/>
          </a:ln>
          <a:effectLst>
            <a:softEdge rad="112500"/>
          </a:effectLst>
        </p:spPr>
      </p:pic>
      <p:pic>
        <p:nvPicPr>
          <p:cNvPr id="81923" name="Picture 3"/>
          <p:cNvPicPr>
            <a:picLocks noChangeAspect="1" noChangeArrowheads="1"/>
          </p:cNvPicPr>
          <p:nvPr/>
        </p:nvPicPr>
        <p:blipFill>
          <a:blip r:embed="rId3" cstate="print"/>
          <a:srcRect/>
          <a:stretch>
            <a:fillRect/>
          </a:stretch>
        </p:blipFill>
        <p:spPr bwMode="auto">
          <a:xfrm>
            <a:off x="4692355" y="4077072"/>
            <a:ext cx="4416149" cy="2736304"/>
          </a:xfrm>
          <a:prstGeom prst="rect">
            <a:avLst/>
          </a:prstGeom>
          <a:ln>
            <a:noFill/>
          </a:ln>
          <a:effectLst>
            <a:softEdge rad="112500"/>
          </a:effectLst>
        </p:spPr>
      </p:pic>
    </p:spTree>
    <p:extLst>
      <p:ext uri="{BB962C8B-B14F-4D97-AF65-F5344CB8AC3E}">
        <p14:creationId xmlns:p14="http://schemas.microsoft.com/office/powerpoint/2010/main" xmlns="" val="252013584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عنصر نائب للمحتوى 2"/>
          <p:cNvSpPr>
            <a:spLocks noGrp="1"/>
          </p:cNvSpPr>
          <p:nvPr>
            <p:ph idx="1"/>
          </p:nvPr>
        </p:nvSpPr>
        <p:spPr>
          <a:xfrm>
            <a:off x="6254" y="0"/>
            <a:ext cx="9137745" cy="6016625"/>
          </a:xfrm>
        </p:spPr>
        <p:txBody>
          <a:bodyPr/>
          <a:lstStyle/>
          <a:p>
            <a:pPr>
              <a:lnSpc>
                <a:spcPct val="150000"/>
              </a:lnSpc>
              <a:buFont typeface="Wingdings" pitchFamily="2" charset="2"/>
              <a:buNone/>
            </a:pPr>
            <a:r>
              <a:rPr lang="en-US" sz="2800" b="1" u="sng" dirty="0" smtClean="0">
                <a:solidFill>
                  <a:schemeClr val="accent3"/>
                </a:solidFill>
                <a:latin typeface="Times New Roman" pitchFamily="18" charset="0"/>
                <a:cs typeface="Times New Roman" pitchFamily="18" charset="0"/>
              </a:rPr>
              <a:t>Treatment of Oral Lichen </a:t>
            </a:r>
            <a:r>
              <a:rPr lang="en-US" sz="2800" b="1" u="sng" dirty="0" err="1" smtClean="0">
                <a:solidFill>
                  <a:schemeClr val="accent3"/>
                </a:solidFill>
                <a:latin typeface="Times New Roman" pitchFamily="18" charset="0"/>
                <a:cs typeface="Times New Roman" pitchFamily="18" charset="0"/>
              </a:rPr>
              <a:t>Planus</a:t>
            </a:r>
            <a:r>
              <a:rPr lang="en-US" sz="2800" b="1" u="sng" dirty="0" smtClean="0">
                <a:solidFill>
                  <a:schemeClr val="accent3"/>
                </a:solidFill>
                <a:latin typeface="Times New Roman" pitchFamily="18" charset="0"/>
                <a:cs typeface="Times New Roman" pitchFamily="18" charset="0"/>
              </a:rPr>
              <a:t>-</a:t>
            </a:r>
          </a:p>
          <a:p>
            <a:pPr>
              <a:lnSpc>
                <a:spcPct val="150000"/>
              </a:lnSpc>
              <a:buFont typeface="Wingdings" pitchFamily="2" charset="2"/>
              <a:buNone/>
            </a:pPr>
            <a:endParaRPr lang="en-US" sz="2800" b="1" u="sng" dirty="0" smtClean="0">
              <a:solidFill>
                <a:schemeClr val="accent3"/>
              </a:solidFill>
              <a:latin typeface="Times New Roman" pitchFamily="18" charset="0"/>
              <a:cs typeface="Times New Roman" pitchFamily="18" charset="0"/>
            </a:endParaRPr>
          </a:p>
          <a:p>
            <a:pPr algn="just">
              <a:lnSpc>
                <a:spcPct val="150000"/>
              </a:lnSpc>
            </a:pPr>
            <a:r>
              <a:rPr lang="en-US" sz="2800" dirty="0" smtClean="0">
                <a:solidFill>
                  <a:schemeClr val="accent3"/>
                </a:solidFill>
                <a:latin typeface="Times New Roman" pitchFamily="18" charset="0"/>
                <a:cs typeface="Times New Roman" pitchFamily="18" charset="0"/>
              </a:rPr>
              <a:t> Mild to moderate: topical corticosteroids</a:t>
            </a:r>
          </a:p>
          <a:p>
            <a:pPr algn="just">
              <a:lnSpc>
                <a:spcPct val="150000"/>
              </a:lnSpc>
              <a:buNone/>
            </a:pPr>
            <a:endParaRPr lang="en-US" sz="2800" dirty="0" smtClean="0">
              <a:solidFill>
                <a:schemeClr val="accent3"/>
              </a:solidFill>
              <a:latin typeface="Times New Roman" pitchFamily="18" charset="0"/>
              <a:cs typeface="Times New Roman" pitchFamily="18" charset="0"/>
            </a:endParaRPr>
          </a:p>
          <a:p>
            <a:pPr algn="just">
              <a:lnSpc>
                <a:spcPct val="150000"/>
              </a:lnSpc>
            </a:pPr>
            <a:r>
              <a:rPr lang="en-US" sz="2800" dirty="0" smtClean="0">
                <a:solidFill>
                  <a:schemeClr val="accent3"/>
                </a:solidFill>
                <a:latin typeface="Times New Roman" pitchFamily="18" charset="0"/>
                <a:cs typeface="Times New Roman" pitchFamily="18" charset="0"/>
              </a:rPr>
              <a:t> Severe: systemic immunosuppression, chiefly prednisone.    </a:t>
            </a:r>
          </a:p>
          <a:p>
            <a:pPr algn="just">
              <a:lnSpc>
                <a:spcPct val="150000"/>
              </a:lnSpc>
              <a:buNone/>
            </a:pPr>
            <a:r>
              <a:rPr lang="en-US" sz="2800" dirty="0" smtClean="0">
                <a:solidFill>
                  <a:schemeClr val="accent3"/>
                </a:solidFill>
                <a:latin typeface="Times New Roman" pitchFamily="18" charset="0"/>
                <a:cs typeface="Times New Roman" pitchFamily="18" charset="0"/>
              </a:rPr>
              <a:t>     Topical </a:t>
            </a:r>
            <a:r>
              <a:rPr lang="en-US" sz="2800" dirty="0" err="1" smtClean="0">
                <a:solidFill>
                  <a:schemeClr val="accent3"/>
                </a:solidFill>
                <a:latin typeface="Times New Roman" pitchFamily="18" charset="0"/>
                <a:cs typeface="Times New Roman" pitchFamily="18" charset="0"/>
              </a:rPr>
              <a:t>tacrolimus</a:t>
            </a:r>
            <a:r>
              <a:rPr lang="en-US" sz="2800" dirty="0" smtClean="0">
                <a:solidFill>
                  <a:schemeClr val="accent3"/>
                </a:solidFill>
                <a:latin typeface="Times New Roman" pitchFamily="18" charset="0"/>
                <a:cs typeface="Times New Roman" pitchFamily="18" charset="0"/>
              </a:rPr>
              <a:t> ointment</a:t>
            </a:r>
          </a:p>
          <a:p>
            <a:pPr algn="just">
              <a:lnSpc>
                <a:spcPct val="150000"/>
              </a:lnSpc>
              <a:buFont typeface="Wingdings" pitchFamily="2" charset="2"/>
              <a:buNone/>
            </a:pPr>
            <a:endParaRPr lang="en-US" sz="2800" b="1" dirty="0" smtClean="0">
              <a:solidFill>
                <a:schemeClr val="accent3"/>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42170760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rmAutofit fontScale="90000"/>
          </a:bodyPr>
          <a:lstStyle/>
          <a:p>
            <a:r>
              <a:rPr lang="en-GB" sz="3600" b="1" dirty="0" smtClean="0">
                <a:solidFill>
                  <a:srgbClr val="FF0000"/>
                </a:solidFill>
              </a:rPr>
              <a:t>INTRA EPITHELIAL CARCINOMA</a:t>
            </a:r>
            <a:r>
              <a:rPr lang="en-IN" sz="3600" b="1" dirty="0" smtClean="0">
                <a:solidFill>
                  <a:srgbClr val="FF0000"/>
                </a:solidFill>
              </a:rPr>
              <a:t/>
            </a:r>
            <a:br>
              <a:rPr lang="en-IN" sz="3600" b="1" dirty="0" smtClean="0">
                <a:solidFill>
                  <a:srgbClr val="FF0000"/>
                </a:solidFill>
              </a:rPr>
            </a:br>
            <a:endParaRPr lang="en-IN" sz="3600" dirty="0">
              <a:solidFill>
                <a:srgbClr val="FF0000"/>
              </a:solidFill>
            </a:endParaRPr>
          </a:p>
        </p:txBody>
      </p:sp>
      <p:sp>
        <p:nvSpPr>
          <p:cNvPr id="3" name="Content Placeholder 2"/>
          <p:cNvSpPr>
            <a:spLocks noGrp="1"/>
          </p:cNvSpPr>
          <p:nvPr>
            <p:ph idx="1"/>
          </p:nvPr>
        </p:nvSpPr>
        <p:spPr>
          <a:xfrm>
            <a:off x="36512" y="1124744"/>
            <a:ext cx="6695728" cy="2409131"/>
          </a:xfrm>
        </p:spPr>
        <p:txBody>
          <a:bodyPr>
            <a:normAutofit fontScale="70000" lnSpcReduction="20000"/>
          </a:bodyPr>
          <a:lstStyle/>
          <a:p>
            <a:pPr algn="just">
              <a:buNone/>
            </a:pPr>
            <a:r>
              <a:rPr lang="en-US" sz="2800" dirty="0" smtClean="0">
                <a:solidFill>
                  <a:schemeClr val="tx1"/>
                </a:solidFill>
              </a:rPr>
              <a:t>This occurs frequently on the skin(Bowen’s disease) but</a:t>
            </a:r>
          </a:p>
          <a:p>
            <a:pPr algn="just">
              <a:buNone/>
            </a:pPr>
            <a:r>
              <a:rPr lang="en-US" sz="2800" dirty="0" smtClean="0">
                <a:solidFill>
                  <a:schemeClr val="tx1"/>
                </a:solidFill>
              </a:rPr>
              <a:t>also on mucous membrane</a:t>
            </a:r>
            <a:r>
              <a:rPr lang="en-GB" sz="2800" dirty="0" smtClean="0">
                <a:solidFill>
                  <a:schemeClr val="tx1"/>
                </a:solidFill>
              </a:rPr>
              <a:t>.</a:t>
            </a:r>
          </a:p>
          <a:p>
            <a:pPr algn="just">
              <a:buNone/>
            </a:pPr>
            <a:endParaRPr lang="en-US" sz="2800" dirty="0" smtClean="0">
              <a:solidFill>
                <a:schemeClr val="tx1"/>
              </a:solidFill>
            </a:endParaRPr>
          </a:p>
          <a:p>
            <a:pPr algn="just">
              <a:buNone/>
            </a:pPr>
            <a:r>
              <a:rPr lang="en-US" sz="2800" dirty="0" smtClean="0">
                <a:solidFill>
                  <a:schemeClr val="tx1"/>
                </a:solidFill>
              </a:rPr>
              <a:t>Incidence -</a:t>
            </a:r>
            <a:endParaRPr lang="en-IN" sz="2800" dirty="0" smtClean="0">
              <a:solidFill>
                <a:schemeClr val="tx1"/>
              </a:solidFill>
            </a:endParaRPr>
          </a:p>
          <a:p>
            <a:pPr algn="just"/>
            <a:r>
              <a:rPr lang="en-US" sz="2800" dirty="0" smtClean="0">
                <a:solidFill>
                  <a:schemeClr val="tx1"/>
                </a:solidFill>
              </a:rPr>
              <a:t>Shafer also found the occurrence as 23% in floor of the mouth, 22% on the tongue, 20% on the lip.</a:t>
            </a:r>
            <a:endParaRPr lang="en-IN" sz="2800" dirty="0" smtClean="0">
              <a:solidFill>
                <a:schemeClr val="tx1"/>
              </a:solidFill>
            </a:endParaRPr>
          </a:p>
          <a:p>
            <a:pPr algn="just"/>
            <a:r>
              <a:rPr lang="en-US" sz="2800" dirty="0" smtClean="0">
                <a:solidFill>
                  <a:schemeClr val="tx1"/>
                </a:solidFill>
              </a:rPr>
              <a:t>It is more common in elderly men.</a:t>
            </a:r>
            <a:endParaRPr lang="en-IN" sz="2800" dirty="0" smtClean="0">
              <a:solidFill>
                <a:schemeClr val="tx1"/>
              </a:solidFill>
            </a:endParaRPr>
          </a:p>
          <a:p>
            <a:pPr algn="just">
              <a:buNone/>
            </a:pPr>
            <a:endParaRPr lang="en-IN" sz="2400" dirty="0" smtClean="0">
              <a:solidFill>
                <a:schemeClr val="bg1"/>
              </a:solidFill>
            </a:endParaRPr>
          </a:p>
        </p:txBody>
      </p:sp>
      <p:pic>
        <p:nvPicPr>
          <p:cNvPr id="79874" name="Picture 2"/>
          <p:cNvPicPr>
            <a:picLocks noChangeAspect="1" noChangeArrowheads="1"/>
          </p:cNvPicPr>
          <p:nvPr/>
        </p:nvPicPr>
        <p:blipFill>
          <a:blip r:embed="rId2" cstate="print"/>
          <a:srcRect/>
          <a:stretch>
            <a:fillRect/>
          </a:stretch>
        </p:blipFill>
        <p:spPr bwMode="auto">
          <a:xfrm>
            <a:off x="5051470" y="4437112"/>
            <a:ext cx="4092530" cy="2420888"/>
          </a:xfrm>
          <a:prstGeom prst="rect">
            <a:avLst/>
          </a:prstGeom>
          <a:noFill/>
          <a:ln w="9525">
            <a:noFill/>
            <a:miter lim="800000"/>
            <a:headEnd/>
            <a:tailEnd/>
          </a:ln>
        </p:spPr>
      </p:pic>
      <p:sp>
        <p:nvSpPr>
          <p:cNvPr id="5" name="Content Placeholder 2"/>
          <p:cNvSpPr txBox="1">
            <a:spLocks/>
          </p:cNvSpPr>
          <p:nvPr/>
        </p:nvSpPr>
        <p:spPr>
          <a:xfrm>
            <a:off x="61664" y="3140968"/>
            <a:ext cx="7606680" cy="936104"/>
          </a:xfrm>
          <a:prstGeom prst="rect">
            <a:avLst/>
          </a:prstGeom>
        </p:spPr>
        <p:txBody>
          <a:bodyPr vert="horz">
            <a:noAutofit/>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None/>
              <a:tabLst/>
              <a:defRPr/>
            </a:pPr>
            <a:endParaRPr kumimoji="0" lang="en-GB" sz="2400" b="1"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1600" b="0" i="0" u="sng" strike="noStrike" kern="1200" cap="none" spc="0" normalizeH="0" baseline="0" noProof="0" dirty="0" smtClean="0">
                <a:ln>
                  <a:noFill/>
                </a:ln>
                <a:solidFill>
                  <a:schemeClr val="tx1"/>
                </a:solidFill>
                <a:effectLst/>
                <a:uLnTx/>
                <a:uFillTx/>
                <a:latin typeface="+mn-lt"/>
                <a:ea typeface="+mn-ea"/>
                <a:cs typeface="+mn-cs"/>
              </a:rPr>
              <a:t>Treatment </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The lesions are surgically excised, irradiated or </a:t>
            </a:r>
            <a:r>
              <a:rPr kumimoji="0" lang="en-US" b="0" i="0" u="none" strike="noStrike" kern="1200" cap="none" spc="0" normalizeH="0" baseline="0" noProof="0" dirty="0" err="1" smtClean="0">
                <a:ln>
                  <a:noFill/>
                </a:ln>
                <a:solidFill>
                  <a:schemeClr val="tx1"/>
                </a:solidFill>
                <a:effectLst/>
                <a:uLnTx/>
                <a:uFillTx/>
                <a:latin typeface="+mn-lt"/>
                <a:ea typeface="+mn-ea"/>
                <a:cs typeface="+mn-cs"/>
              </a:rPr>
              <a:t>cauterised</a:t>
            </a:r>
            <a:r>
              <a:rPr kumimoji="0" lang="en-US" b="0" i="0" u="none" strike="noStrike" kern="1200" cap="none" spc="0" normalizeH="0" baseline="0" noProof="0" dirty="0" smtClean="0">
                <a:ln>
                  <a:noFill/>
                </a:ln>
                <a:solidFill>
                  <a:schemeClr val="bg1"/>
                </a:solidFill>
                <a:effectLst/>
                <a:uLnTx/>
                <a:uFillTx/>
                <a:latin typeface="+mn-lt"/>
                <a:ea typeface="+mn-ea"/>
                <a:cs typeface="+mn-cs"/>
              </a:rPr>
              <a:t>.</a:t>
            </a:r>
            <a:endParaRPr kumimoji="0" lang="en-IN"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IN" sz="24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b="1" u="sng" dirty="0" smtClean="0">
                <a:solidFill>
                  <a:srgbClr val="C00000"/>
                </a:solidFill>
              </a:rPr>
              <a:t>ACTINIC (SOLAR) KERATOSIS, ELASTOSIS AND CHELITIS</a:t>
            </a:r>
            <a:r>
              <a:rPr lang="en-IN" sz="4000" b="1" dirty="0" smtClean="0">
                <a:solidFill>
                  <a:schemeClr val="bg1"/>
                </a:solidFill>
              </a:rPr>
              <a:t/>
            </a:r>
            <a:br>
              <a:rPr lang="en-IN" sz="4000" b="1" dirty="0" smtClean="0">
                <a:solidFill>
                  <a:schemeClr val="bg1"/>
                </a:solidFill>
              </a:rPr>
            </a:br>
            <a:endParaRPr lang="en-IN" sz="4000" dirty="0">
              <a:solidFill>
                <a:schemeClr val="bg1"/>
              </a:solidFill>
            </a:endParaRPr>
          </a:p>
        </p:txBody>
      </p:sp>
      <p:sp>
        <p:nvSpPr>
          <p:cNvPr id="3" name="Content Placeholder 2"/>
          <p:cNvSpPr>
            <a:spLocks noGrp="1"/>
          </p:cNvSpPr>
          <p:nvPr>
            <p:ph idx="1"/>
          </p:nvPr>
        </p:nvSpPr>
        <p:spPr>
          <a:xfrm>
            <a:off x="107504" y="1268760"/>
            <a:ext cx="5112568" cy="4032448"/>
          </a:xfrm>
        </p:spPr>
        <p:txBody>
          <a:bodyPr>
            <a:normAutofit fontScale="85000" lnSpcReduction="10000"/>
          </a:bodyPr>
          <a:lstStyle/>
          <a:p>
            <a:r>
              <a:rPr lang="en-US" sz="2200" dirty="0" smtClean="0">
                <a:solidFill>
                  <a:schemeClr val="tx1"/>
                </a:solidFill>
              </a:rPr>
              <a:t>Actinic </a:t>
            </a:r>
            <a:r>
              <a:rPr lang="en-US" sz="2200" dirty="0" err="1" smtClean="0">
                <a:solidFill>
                  <a:schemeClr val="tx1"/>
                </a:solidFill>
              </a:rPr>
              <a:t>keratosis</a:t>
            </a:r>
            <a:r>
              <a:rPr lang="en-US" sz="2200" dirty="0" smtClean="0">
                <a:solidFill>
                  <a:schemeClr val="tx1"/>
                </a:solidFill>
              </a:rPr>
              <a:t> is also potentially malignant disorder associated with long term exposure to radiation and may be found on the vermilion border of the lips as well as other exposed skin surfaces.</a:t>
            </a:r>
          </a:p>
          <a:p>
            <a:endParaRPr lang="en-US" sz="2400" dirty="0" smtClean="0">
              <a:solidFill>
                <a:schemeClr val="tx1"/>
              </a:solidFill>
            </a:endParaRPr>
          </a:p>
          <a:p>
            <a:r>
              <a:rPr lang="en-US" sz="2400" u="sng" dirty="0" smtClean="0">
                <a:solidFill>
                  <a:schemeClr val="tx1"/>
                </a:solidFill>
              </a:rPr>
              <a:t>Clinical features </a:t>
            </a:r>
            <a:r>
              <a:rPr lang="en-US" sz="2400" dirty="0" smtClean="0">
                <a:solidFill>
                  <a:schemeClr val="tx1"/>
                </a:solidFill>
              </a:rPr>
              <a:t>-</a:t>
            </a:r>
          </a:p>
          <a:p>
            <a:pPr algn="just"/>
            <a:r>
              <a:rPr lang="en-US" sz="1900" dirty="0" smtClean="0">
                <a:solidFill>
                  <a:schemeClr val="tx1"/>
                </a:solidFill>
              </a:rPr>
              <a:t> On the skin surfaces and the vermilion border of the lip, the lesion is crusted and </a:t>
            </a:r>
            <a:r>
              <a:rPr lang="en-US" sz="1900" dirty="0" err="1" smtClean="0">
                <a:solidFill>
                  <a:schemeClr val="tx1"/>
                </a:solidFill>
              </a:rPr>
              <a:t>keratotic</a:t>
            </a:r>
            <a:r>
              <a:rPr lang="en-US" sz="1900" dirty="0" smtClean="0">
                <a:solidFill>
                  <a:schemeClr val="tx1"/>
                </a:solidFill>
              </a:rPr>
              <a:t>. </a:t>
            </a:r>
          </a:p>
          <a:p>
            <a:pPr algn="just"/>
            <a:endParaRPr lang="en-US" sz="1900" dirty="0" smtClean="0">
              <a:solidFill>
                <a:schemeClr val="tx1"/>
              </a:solidFill>
            </a:endParaRPr>
          </a:p>
          <a:p>
            <a:pPr algn="just"/>
            <a:r>
              <a:rPr lang="en-US" sz="1900" dirty="0" smtClean="0">
                <a:solidFill>
                  <a:schemeClr val="tx1"/>
                </a:solidFill>
              </a:rPr>
              <a:t>On the labial mucosa exposed to sun, a white area of atrophic epithelium develops with underlying scarring of the lamina </a:t>
            </a:r>
            <a:r>
              <a:rPr lang="en-US" sz="1900" dirty="0" err="1" smtClean="0">
                <a:solidFill>
                  <a:schemeClr val="tx1"/>
                </a:solidFill>
              </a:rPr>
              <a:t>propria</a:t>
            </a:r>
            <a:r>
              <a:rPr lang="en-US" sz="1900" dirty="0" smtClean="0">
                <a:solidFill>
                  <a:schemeClr val="tx1"/>
                </a:solidFill>
              </a:rPr>
              <a:t> referred to as </a:t>
            </a:r>
            <a:r>
              <a:rPr lang="en-US" sz="1900" dirty="0" err="1" smtClean="0">
                <a:solidFill>
                  <a:schemeClr val="tx1"/>
                </a:solidFill>
              </a:rPr>
              <a:t>elastosis</a:t>
            </a:r>
            <a:r>
              <a:rPr lang="en-US" sz="1900" dirty="0" smtClean="0">
                <a:solidFill>
                  <a:schemeClr val="tx1"/>
                </a:solidFill>
              </a:rPr>
              <a:t>. When this atrophic tissue abrades or ulcerates, it is called actinic </a:t>
            </a:r>
            <a:r>
              <a:rPr lang="en-US" sz="1900" dirty="0" err="1" smtClean="0">
                <a:solidFill>
                  <a:schemeClr val="tx1"/>
                </a:solidFill>
              </a:rPr>
              <a:t>chelitis</a:t>
            </a:r>
            <a:r>
              <a:rPr lang="en-US" sz="1900" dirty="0" smtClean="0">
                <a:solidFill>
                  <a:schemeClr val="tx1"/>
                </a:solidFill>
              </a:rPr>
              <a:t>.</a:t>
            </a:r>
          </a:p>
        </p:txBody>
      </p:sp>
      <p:pic>
        <p:nvPicPr>
          <p:cNvPr id="78850" name="Picture 2"/>
          <p:cNvPicPr>
            <a:picLocks noChangeAspect="1" noChangeArrowheads="1"/>
          </p:cNvPicPr>
          <p:nvPr/>
        </p:nvPicPr>
        <p:blipFill>
          <a:blip r:embed="rId3" cstate="print"/>
          <a:srcRect/>
          <a:stretch>
            <a:fillRect/>
          </a:stretch>
        </p:blipFill>
        <p:spPr bwMode="auto">
          <a:xfrm>
            <a:off x="5364088" y="1052736"/>
            <a:ext cx="3816424" cy="2485976"/>
          </a:xfrm>
          <a:prstGeom prst="rect">
            <a:avLst/>
          </a:prstGeom>
          <a:ln>
            <a:noFill/>
          </a:ln>
          <a:effectLst>
            <a:softEdge rad="112500"/>
          </a:effectLst>
        </p:spPr>
      </p:pic>
      <p:pic>
        <p:nvPicPr>
          <p:cNvPr id="78852" name="Picture 4"/>
          <p:cNvPicPr>
            <a:picLocks noChangeAspect="1" noChangeArrowheads="1"/>
          </p:cNvPicPr>
          <p:nvPr/>
        </p:nvPicPr>
        <p:blipFill>
          <a:blip r:embed="rId4" cstate="print"/>
          <a:srcRect/>
          <a:stretch>
            <a:fillRect/>
          </a:stretch>
        </p:blipFill>
        <p:spPr bwMode="auto">
          <a:xfrm>
            <a:off x="5400600" y="3605484"/>
            <a:ext cx="3707904" cy="2703835"/>
          </a:xfrm>
          <a:prstGeom prst="rect">
            <a:avLst/>
          </a:prstGeom>
          <a:ln>
            <a:noFill/>
          </a:ln>
          <a:effectLst>
            <a:softEdge rad="112500"/>
          </a:effectLst>
        </p:spPr>
      </p:pic>
      <p:sp>
        <p:nvSpPr>
          <p:cNvPr id="7" name="Content Placeholder 2"/>
          <p:cNvSpPr txBox="1">
            <a:spLocks/>
          </p:cNvSpPr>
          <p:nvPr/>
        </p:nvSpPr>
        <p:spPr>
          <a:xfrm>
            <a:off x="179512" y="5445224"/>
            <a:ext cx="5112568" cy="1296144"/>
          </a:xfrm>
          <a:prstGeom prst="rect">
            <a:avLst/>
          </a:prstGeom>
        </p:spPr>
        <p:txBody>
          <a:bodyPr vert="horz">
            <a:normAutofit fontScale="77500" lnSpcReduction="20000"/>
          </a:bodyPr>
          <a:lstStyle/>
          <a:p>
            <a:pPr marL="342900" marR="0" lvl="0" indent="-342900" algn="just"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2100" b="1" i="0" u="sng" strike="noStrike" kern="1200" cap="none" spc="0" normalizeH="0" baseline="0" noProof="0" dirty="0" smtClean="0">
                <a:ln>
                  <a:noFill/>
                </a:ln>
                <a:solidFill>
                  <a:schemeClr val="tx1"/>
                </a:solidFill>
                <a:effectLst/>
                <a:uLnTx/>
                <a:uFillTx/>
                <a:latin typeface="+mn-lt"/>
                <a:ea typeface="+mn-ea"/>
                <a:cs typeface="+mn-cs"/>
              </a:rPr>
              <a:t>Treatment </a:t>
            </a:r>
          </a:p>
          <a:p>
            <a:pPr marL="342900" marR="0" lvl="0" indent="-342900" algn="just"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21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5 </a:t>
            </a:r>
            <a:r>
              <a:rPr kumimoji="0" lang="en-US" sz="2100" b="0" i="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flurouracil</a:t>
            </a:r>
            <a:r>
              <a:rPr kumimoji="0" lang="en-US" sz="21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is found to be effective.</a:t>
            </a:r>
          </a:p>
          <a:p>
            <a:pPr marL="342900" marR="0" lvl="0" indent="-342900" algn="just"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en-US" sz="21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But dysplastic changes in epithelium remains. So adequate follow-up is required unless surgical removal is done.</a:t>
            </a:r>
            <a:endParaRPr kumimoji="0" lang="en-IN" sz="21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IN"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IN" sz="32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27384"/>
            <a:ext cx="9144000" cy="1143000"/>
          </a:xfrm>
        </p:spPr>
        <p:txBody>
          <a:bodyPr>
            <a:noAutofit/>
          </a:bodyPr>
          <a:lstStyle/>
          <a:p>
            <a:pPr eaLnBrk="1" hangingPunct="1">
              <a:defRPr/>
            </a:pPr>
            <a:r>
              <a:rPr lang="en-US" sz="4400" dirty="0" smtClean="0">
                <a:solidFill>
                  <a:srgbClr val="FF0000"/>
                </a:solidFill>
                <a:latin typeface="Algerian" pitchFamily="82" charset="0"/>
                <a:cs typeface="Aharoni" pitchFamily="2" charset="-79"/>
              </a:rPr>
              <a:t>Smokeless Tobacco Keratosis </a:t>
            </a:r>
            <a:br>
              <a:rPr lang="en-US" sz="4400" dirty="0" smtClean="0">
                <a:solidFill>
                  <a:srgbClr val="FF0000"/>
                </a:solidFill>
                <a:latin typeface="Algerian" pitchFamily="82" charset="0"/>
                <a:cs typeface="Aharoni" pitchFamily="2" charset="-79"/>
              </a:rPr>
            </a:br>
            <a:r>
              <a:rPr lang="en-US" sz="4400" dirty="0" smtClean="0">
                <a:solidFill>
                  <a:srgbClr val="FF0000"/>
                </a:solidFill>
                <a:latin typeface="Algerian" pitchFamily="82" charset="0"/>
                <a:cs typeface="Aharoni" pitchFamily="2" charset="-79"/>
              </a:rPr>
              <a:t>(Snuff Pouch)</a:t>
            </a:r>
            <a:endParaRPr lang="en-US" sz="4400" dirty="0">
              <a:solidFill>
                <a:srgbClr val="FF0000"/>
              </a:solidFill>
              <a:latin typeface="Algerian" pitchFamily="82" charset="0"/>
              <a:cs typeface="Aharoni" pitchFamily="2" charset="-79"/>
            </a:endParaRPr>
          </a:p>
        </p:txBody>
      </p:sp>
      <p:sp>
        <p:nvSpPr>
          <p:cNvPr id="43011" name="عنصر نائب للمحتوى 2"/>
          <p:cNvSpPr>
            <a:spLocks noGrp="1"/>
          </p:cNvSpPr>
          <p:nvPr>
            <p:ph idx="1"/>
          </p:nvPr>
        </p:nvSpPr>
        <p:spPr>
          <a:xfrm>
            <a:off x="-31648" y="1412776"/>
            <a:ext cx="9175647" cy="1296144"/>
          </a:xfrm>
        </p:spPr>
        <p:txBody>
          <a:bodyPr>
            <a:normAutofit fontScale="55000" lnSpcReduction="20000"/>
          </a:bodyPr>
          <a:lstStyle/>
          <a:p>
            <a:pPr eaLnBrk="1" hangingPunct="1">
              <a:lnSpc>
                <a:spcPct val="200000"/>
              </a:lnSpc>
              <a:buFont typeface="Wingdings" pitchFamily="2" charset="2"/>
              <a:buNone/>
            </a:pPr>
            <a:r>
              <a:rPr lang="en-US" sz="4000" dirty="0" smtClean="0">
                <a:solidFill>
                  <a:schemeClr val="accent3"/>
                </a:solidFill>
                <a:latin typeface="Times New Roman" pitchFamily="18" charset="0"/>
                <a:cs typeface="Times New Roman" pitchFamily="18" charset="0"/>
              </a:rPr>
              <a:t>Etiology</a:t>
            </a:r>
          </a:p>
          <a:p>
            <a:pPr algn="just" eaLnBrk="1" hangingPunct="1">
              <a:lnSpc>
                <a:spcPct val="200000"/>
              </a:lnSpc>
            </a:pPr>
            <a:r>
              <a:rPr lang="en-US" sz="3200" dirty="0" smtClean="0">
                <a:solidFill>
                  <a:schemeClr val="accent3"/>
                </a:solidFill>
                <a:latin typeface="Times New Roman" pitchFamily="18" charset="0"/>
                <a:cs typeface="Times New Roman" pitchFamily="18" charset="0"/>
              </a:rPr>
              <a:t> Persistent habit of holding ground tobacco within the </a:t>
            </a:r>
            <a:r>
              <a:rPr lang="en-US" sz="3200" dirty="0" err="1" smtClean="0">
                <a:solidFill>
                  <a:schemeClr val="accent3"/>
                </a:solidFill>
                <a:latin typeface="Times New Roman" pitchFamily="18" charset="0"/>
                <a:cs typeface="Times New Roman" pitchFamily="18" charset="0"/>
              </a:rPr>
              <a:t>mucobuccal</a:t>
            </a:r>
            <a:r>
              <a:rPr lang="en-US" sz="3200" dirty="0" smtClean="0">
                <a:solidFill>
                  <a:schemeClr val="accent3"/>
                </a:solidFill>
                <a:latin typeface="Times New Roman" pitchFamily="18" charset="0"/>
                <a:cs typeface="Times New Roman" pitchFamily="18" charset="0"/>
              </a:rPr>
              <a:t> vestibule.</a:t>
            </a:r>
          </a:p>
        </p:txBody>
      </p:sp>
      <p:sp>
        <p:nvSpPr>
          <p:cNvPr id="4" name="عنصر نائب للمحتوى 2"/>
          <p:cNvSpPr txBox="1">
            <a:spLocks/>
          </p:cNvSpPr>
          <p:nvPr/>
        </p:nvSpPr>
        <p:spPr>
          <a:xfrm>
            <a:off x="17908" y="2564904"/>
            <a:ext cx="4986140" cy="1916832"/>
          </a:xfrm>
          <a:prstGeom prst="rect">
            <a:avLst/>
          </a:prstGeom>
        </p:spPr>
        <p:txBody>
          <a:bodyPr vert="horz">
            <a:normAutofit fontScale="55000" lnSpcReduction="20000"/>
          </a:bodyPr>
          <a:lstStyle/>
          <a:p>
            <a:pPr marL="342900" marR="0" lvl="0" indent="-342900" algn="l" defTabSz="914400" rtl="0" eaLnBrk="1" fontAlgn="auto" latinLnBrk="0" hangingPunct="1">
              <a:lnSpc>
                <a:spcPct val="150000"/>
              </a:lnSpc>
              <a:spcBef>
                <a:spcPct val="20000"/>
              </a:spcBef>
              <a:spcAft>
                <a:spcPts val="0"/>
              </a:spcAft>
              <a:buClr>
                <a:schemeClr val="accent1"/>
              </a:buClr>
              <a:buSzPct val="70000"/>
              <a:buFont typeface="Wingdings" pitchFamily="2" charset="2"/>
              <a:buNone/>
              <a:tabLst/>
              <a:defRPr/>
            </a:pPr>
            <a:r>
              <a:rPr kumimoji="0" lang="en-US" sz="4000" b="0" i="0" u="none" strike="noStrike" kern="1200" cap="none" spc="0" normalizeH="0" baseline="0" noProof="0" dirty="0" smtClean="0">
                <a:ln>
                  <a:noFill/>
                </a:ln>
                <a:solidFill>
                  <a:schemeClr val="accent3"/>
                </a:solidFill>
                <a:effectLst/>
                <a:uLnTx/>
                <a:uFillTx/>
                <a:latin typeface="Times New Roman" pitchFamily="18" charset="0"/>
                <a:ea typeface="+mn-ea"/>
                <a:cs typeface="Times New Roman" pitchFamily="18" charset="0"/>
              </a:rPr>
              <a:t>Clinical Presentation-</a:t>
            </a:r>
          </a:p>
          <a:p>
            <a:pPr marL="342900" marR="0" lvl="0" indent="-342900" algn="just" defTabSz="914400" rtl="0" eaLnBrk="1" fontAlgn="auto" latinLnBrk="0" hangingPunct="1">
              <a:lnSpc>
                <a:spcPct val="150000"/>
              </a:lnSpc>
              <a:spcBef>
                <a:spcPct val="20000"/>
              </a:spcBef>
              <a:spcAft>
                <a:spcPts val="0"/>
              </a:spcAft>
              <a:buClr>
                <a:schemeClr val="accent1"/>
              </a:buClr>
              <a:buSzPct val="70000"/>
              <a:buFont typeface="Wingdings 2"/>
              <a:buChar char=""/>
              <a:tabLst/>
              <a:defRPr/>
            </a:pPr>
            <a:r>
              <a:rPr kumimoji="0" lang="en-US" sz="2800" b="0" i="0" u="none" strike="noStrike" kern="1200" cap="none" spc="0" normalizeH="0" baseline="0" noProof="0" dirty="0" smtClean="0">
                <a:ln>
                  <a:noFill/>
                </a:ln>
                <a:solidFill>
                  <a:schemeClr val="accent3"/>
                </a:solidFill>
                <a:effectLst/>
                <a:uLnTx/>
                <a:uFillTx/>
                <a:latin typeface="Times New Roman" pitchFamily="18" charset="0"/>
                <a:ea typeface="+mn-ea"/>
                <a:cs typeface="Times New Roman" pitchFamily="18" charset="0"/>
              </a:rPr>
              <a:t> Usually in men in Western countries and India.</a:t>
            </a:r>
          </a:p>
          <a:p>
            <a:pPr marL="342900" marR="0" lvl="0" indent="-342900" algn="just" defTabSz="914400" rtl="0" eaLnBrk="1" fontAlgn="auto" latinLnBrk="0" hangingPunct="1">
              <a:lnSpc>
                <a:spcPct val="150000"/>
              </a:lnSpc>
              <a:spcBef>
                <a:spcPct val="20000"/>
              </a:spcBef>
              <a:spcAft>
                <a:spcPts val="0"/>
              </a:spcAft>
              <a:buClr>
                <a:schemeClr val="accent1"/>
              </a:buClr>
              <a:buSzPct val="70000"/>
              <a:buFont typeface="Wingdings 2"/>
              <a:buChar char=""/>
              <a:tabLst/>
              <a:defRPr/>
            </a:pPr>
            <a:r>
              <a:rPr kumimoji="0" lang="en-US" sz="2800" b="0" i="0" u="none" strike="noStrike" kern="1200" cap="none" spc="0" normalizeH="0" baseline="0" noProof="0" dirty="0" smtClean="0">
                <a:ln>
                  <a:noFill/>
                </a:ln>
                <a:solidFill>
                  <a:schemeClr val="accent3"/>
                </a:solidFill>
                <a:effectLst/>
                <a:uLnTx/>
                <a:uFillTx/>
                <a:latin typeface="Times New Roman" pitchFamily="18" charset="0"/>
                <a:ea typeface="+mn-ea"/>
                <a:cs typeface="Times New Roman" pitchFamily="18" charset="0"/>
              </a:rPr>
              <a:t>Mucosal pouch with soft, white, fissured appearance.</a:t>
            </a:r>
          </a:p>
          <a:p>
            <a:pPr marL="342900" marR="0" lvl="0" indent="-342900" algn="just" defTabSz="914400" rtl="0" eaLnBrk="1" fontAlgn="auto" latinLnBrk="0" hangingPunct="1">
              <a:lnSpc>
                <a:spcPct val="150000"/>
              </a:lnSpc>
              <a:spcBef>
                <a:spcPct val="20000"/>
              </a:spcBef>
              <a:spcAft>
                <a:spcPts val="0"/>
              </a:spcAft>
              <a:buClr>
                <a:schemeClr val="accent1"/>
              </a:buClr>
              <a:buSzPct val="70000"/>
              <a:buFont typeface="Wingdings 2"/>
              <a:buChar char=""/>
              <a:tabLst/>
              <a:defRPr/>
            </a:pPr>
            <a:r>
              <a:rPr kumimoji="0" lang="en-US" sz="2800" b="0" i="0" u="none" strike="noStrike" kern="1200" cap="none" spc="0" normalizeH="0" baseline="0" noProof="0" dirty="0" smtClean="0">
                <a:ln>
                  <a:noFill/>
                </a:ln>
                <a:solidFill>
                  <a:schemeClr val="accent3"/>
                </a:solidFill>
                <a:effectLst/>
                <a:uLnTx/>
                <a:uFillTx/>
                <a:latin typeface="Times New Roman" pitchFamily="18" charset="0"/>
                <a:ea typeface="+mn-ea"/>
                <a:cs typeface="Times New Roman" pitchFamily="18" charset="0"/>
              </a:rPr>
              <a:t> Leathery surface due to chronic tobacco use over many years.</a:t>
            </a:r>
          </a:p>
        </p:txBody>
      </p:sp>
      <p:pic>
        <p:nvPicPr>
          <p:cNvPr id="5" name="Picture 4"/>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rightnessContrast bright="20000" contrast="40000"/>
                    </a14:imgEffect>
                  </a14:imgLayer>
                </a14:imgProps>
              </a:ext>
            </a:extLst>
          </a:blip>
          <a:srcRect/>
          <a:stretch>
            <a:fillRect/>
          </a:stretch>
        </p:blipFill>
        <p:spPr>
          <a:xfrm>
            <a:off x="4932040" y="3429000"/>
            <a:ext cx="4211960" cy="3428999"/>
          </a:xfrm>
          <a:prstGeom prst="rect">
            <a:avLst/>
          </a:prstGeom>
          <a:ln>
            <a:noFill/>
          </a:ln>
          <a:effectLst>
            <a:softEdge rad="112500"/>
          </a:effectLst>
        </p:spPr>
      </p:pic>
      <p:sp>
        <p:nvSpPr>
          <p:cNvPr id="6" name="عنصر نائب للمحتوى 2"/>
          <p:cNvSpPr txBox="1">
            <a:spLocks/>
          </p:cNvSpPr>
          <p:nvPr/>
        </p:nvSpPr>
        <p:spPr>
          <a:xfrm>
            <a:off x="72008" y="4581128"/>
            <a:ext cx="4355976" cy="1988840"/>
          </a:xfrm>
          <a:prstGeom prst="rect">
            <a:avLst/>
          </a:prstGeom>
        </p:spPr>
        <p:txBody>
          <a:bodyPr vert="horz">
            <a:normAutofit fontScale="62500" lnSpcReduction="20000"/>
          </a:bodyPr>
          <a:lstStyle/>
          <a:p>
            <a:pPr marL="342900" marR="0" lvl="0" indent="-342900" algn="l" defTabSz="914400" rtl="0" eaLnBrk="1" fontAlgn="auto" latinLnBrk="0" hangingPunct="1">
              <a:lnSpc>
                <a:spcPct val="200000"/>
              </a:lnSpc>
              <a:spcBef>
                <a:spcPct val="20000"/>
              </a:spcBef>
              <a:spcAft>
                <a:spcPts val="0"/>
              </a:spcAft>
              <a:buClr>
                <a:schemeClr val="accent1"/>
              </a:buClr>
              <a:buSzPct val="70000"/>
              <a:buFont typeface="Wingdings" pitchFamily="2" charset="2"/>
              <a:buNone/>
              <a:tabLst/>
              <a:defRPr/>
            </a:pPr>
            <a:r>
              <a:rPr kumimoji="0" lang="en-US" sz="3200" b="1" i="0" u="none" strike="noStrike" kern="1200" cap="none" spc="0" normalizeH="0" baseline="0" noProof="0" smtClean="0">
                <a:ln>
                  <a:noFill/>
                </a:ln>
                <a:solidFill>
                  <a:schemeClr val="accent3"/>
                </a:solidFill>
                <a:effectLst/>
                <a:uLnTx/>
                <a:uFillTx/>
                <a:latin typeface="Times New Roman" pitchFamily="18" charset="0"/>
                <a:ea typeface="+mn-ea"/>
                <a:cs typeface="Times New Roman" pitchFamily="18" charset="0"/>
              </a:rPr>
              <a:t>Differential Diagnosis-</a:t>
            </a:r>
          </a:p>
          <a:p>
            <a:pPr marL="342900" marR="0" lvl="0" indent="-342900" algn="l" defTabSz="914400" rtl="0" eaLnBrk="1" fontAlgn="auto" latinLnBrk="0" hangingPunct="1">
              <a:lnSpc>
                <a:spcPct val="200000"/>
              </a:lnSpc>
              <a:spcBef>
                <a:spcPct val="20000"/>
              </a:spcBef>
              <a:spcAft>
                <a:spcPts val="0"/>
              </a:spcAft>
              <a:buClr>
                <a:schemeClr val="accent1"/>
              </a:buClr>
              <a:buSzPct val="70000"/>
              <a:buFont typeface="Wingdings 2"/>
              <a:buChar char=""/>
              <a:tabLst/>
              <a:defRPr/>
            </a:pPr>
            <a:r>
              <a:rPr kumimoji="0" lang="en-US" sz="3200" b="0" i="0" u="none" strike="noStrike" kern="1200" cap="none" spc="0" normalizeH="0" baseline="0" noProof="0" smtClean="0">
                <a:ln>
                  <a:noFill/>
                </a:ln>
                <a:solidFill>
                  <a:schemeClr val="accent3"/>
                </a:solidFill>
                <a:effectLst/>
                <a:uLnTx/>
                <a:uFillTx/>
                <a:latin typeface="Times New Roman" pitchFamily="18" charset="0"/>
                <a:ea typeface="+mn-ea"/>
                <a:cs typeface="Times New Roman" pitchFamily="18" charset="0"/>
              </a:rPr>
              <a:t> Leukoplakia (idiopathic)</a:t>
            </a:r>
          </a:p>
          <a:p>
            <a:pPr marL="342900" marR="0" lvl="0" indent="-342900" algn="l" defTabSz="914400" rtl="0" eaLnBrk="1" fontAlgn="auto" latinLnBrk="0" hangingPunct="1">
              <a:lnSpc>
                <a:spcPct val="200000"/>
              </a:lnSpc>
              <a:spcBef>
                <a:spcPct val="20000"/>
              </a:spcBef>
              <a:spcAft>
                <a:spcPts val="0"/>
              </a:spcAft>
              <a:buClr>
                <a:schemeClr val="accent1"/>
              </a:buClr>
              <a:buSzPct val="70000"/>
              <a:buFont typeface="Wingdings 2"/>
              <a:buChar char=""/>
              <a:tabLst/>
              <a:defRPr/>
            </a:pPr>
            <a:r>
              <a:rPr kumimoji="0" lang="en-US" sz="3200" b="0" i="0" u="none" strike="noStrike" kern="1200" cap="none" spc="0" normalizeH="0" baseline="0" noProof="0" smtClean="0">
                <a:ln>
                  <a:noFill/>
                </a:ln>
                <a:solidFill>
                  <a:schemeClr val="accent3"/>
                </a:solidFill>
                <a:effectLst/>
                <a:uLnTx/>
                <a:uFillTx/>
                <a:latin typeface="Times New Roman" pitchFamily="18" charset="0"/>
                <a:ea typeface="+mn-ea"/>
                <a:cs typeface="Times New Roman" pitchFamily="18" charset="0"/>
              </a:rPr>
              <a:t> Mucosal burn (chemical/thermal)</a:t>
            </a:r>
            <a:endParaRPr kumimoji="0" lang="en-US" sz="3200" b="0" i="0" u="none" strike="noStrike" kern="1200" cap="none" spc="0" normalizeH="0" baseline="0" noProof="0" dirty="0" smtClean="0">
              <a:ln>
                <a:noFill/>
              </a:ln>
              <a:solidFill>
                <a:schemeClr val="accent3"/>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xmlns="" val="48087883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عنصر نائب للمحتوى 2"/>
          <p:cNvSpPr>
            <a:spLocks noGrp="1"/>
          </p:cNvSpPr>
          <p:nvPr>
            <p:ph idx="1"/>
          </p:nvPr>
        </p:nvSpPr>
        <p:spPr>
          <a:xfrm>
            <a:off x="0" y="40"/>
            <a:ext cx="9144000" cy="6857960"/>
          </a:xfrm>
        </p:spPr>
        <p:txBody>
          <a:bodyPr/>
          <a:lstStyle/>
          <a:p>
            <a:pPr eaLnBrk="1" hangingPunct="1">
              <a:lnSpc>
                <a:spcPct val="150000"/>
              </a:lnSpc>
              <a:buFont typeface="Wingdings" pitchFamily="2" charset="2"/>
              <a:buNone/>
            </a:pPr>
            <a:r>
              <a:rPr lang="en-US" sz="4000" b="1" dirty="0" smtClean="0">
                <a:solidFill>
                  <a:schemeClr val="accent3"/>
                </a:solidFill>
                <a:latin typeface="Times New Roman" pitchFamily="18" charset="0"/>
                <a:cs typeface="Times New Roman" pitchFamily="18" charset="0"/>
              </a:rPr>
              <a:t>Treatment</a:t>
            </a:r>
          </a:p>
          <a:p>
            <a:pPr algn="just" eaLnBrk="1" hangingPunct="1">
              <a:lnSpc>
                <a:spcPct val="150000"/>
              </a:lnSpc>
            </a:pPr>
            <a:r>
              <a:rPr lang="en-US" sz="2800" dirty="0" smtClean="0">
                <a:solidFill>
                  <a:schemeClr val="accent3"/>
                </a:solidFill>
                <a:latin typeface="Times New Roman" pitchFamily="18" charset="0"/>
                <a:cs typeface="Times New Roman" pitchFamily="18" charset="0"/>
              </a:rPr>
              <a:t> Discontinuation of habit.</a:t>
            </a:r>
          </a:p>
          <a:p>
            <a:pPr algn="just" eaLnBrk="1" hangingPunct="1">
              <a:lnSpc>
                <a:spcPct val="150000"/>
              </a:lnSpc>
            </a:pPr>
            <a:r>
              <a:rPr lang="en-US" sz="2800" dirty="0" smtClean="0">
                <a:solidFill>
                  <a:schemeClr val="accent3"/>
                </a:solidFill>
                <a:latin typeface="Times New Roman" pitchFamily="18" charset="0"/>
                <a:cs typeface="Times New Roman" pitchFamily="18" charset="0"/>
              </a:rPr>
              <a:t> If dysplasia is present, stripping of mucosal site.</a:t>
            </a:r>
          </a:p>
          <a:p>
            <a:pPr eaLnBrk="1" hangingPunct="1">
              <a:lnSpc>
                <a:spcPct val="150000"/>
              </a:lnSpc>
              <a:buFont typeface="Wingdings" pitchFamily="2" charset="2"/>
              <a:buNone/>
            </a:pPr>
            <a:r>
              <a:rPr lang="en-US" sz="4000" b="1" dirty="0" smtClean="0">
                <a:solidFill>
                  <a:schemeClr val="accent3"/>
                </a:solidFill>
                <a:latin typeface="Times New Roman" pitchFamily="18" charset="0"/>
                <a:cs typeface="Times New Roman" pitchFamily="18" charset="0"/>
              </a:rPr>
              <a:t>Prognosis</a:t>
            </a:r>
          </a:p>
          <a:p>
            <a:pPr algn="just" eaLnBrk="1" hangingPunct="1">
              <a:lnSpc>
                <a:spcPct val="150000"/>
              </a:lnSpc>
            </a:pPr>
            <a:r>
              <a:rPr lang="en-US" sz="2800" dirty="0" smtClean="0">
                <a:solidFill>
                  <a:schemeClr val="accent3"/>
                </a:solidFill>
                <a:latin typeface="Times New Roman" pitchFamily="18" charset="0"/>
                <a:cs typeface="Times New Roman" pitchFamily="18" charset="0"/>
              </a:rPr>
              <a:t> Generally good with tobacco cessation.</a:t>
            </a:r>
          </a:p>
          <a:p>
            <a:pPr algn="just" eaLnBrk="1" hangingPunct="1">
              <a:lnSpc>
                <a:spcPct val="150000"/>
              </a:lnSpc>
            </a:pPr>
            <a:r>
              <a:rPr lang="en-US" sz="2800" dirty="0" smtClean="0">
                <a:solidFill>
                  <a:schemeClr val="accent3"/>
                </a:solidFill>
                <a:latin typeface="Times New Roman" pitchFamily="18" charset="0"/>
                <a:cs typeface="Times New Roman" pitchFamily="18" charset="0"/>
              </a:rPr>
              <a:t> Malignant transformation to squamous cell carcinoma or </a:t>
            </a:r>
            <a:r>
              <a:rPr lang="en-US" sz="2800" dirty="0" err="1" smtClean="0">
                <a:solidFill>
                  <a:schemeClr val="accent3"/>
                </a:solidFill>
                <a:latin typeface="Times New Roman" pitchFamily="18" charset="0"/>
                <a:cs typeface="Times New Roman" pitchFamily="18" charset="0"/>
              </a:rPr>
              <a:t>verrucous</a:t>
            </a:r>
            <a:r>
              <a:rPr lang="en-US" sz="2800" dirty="0" smtClean="0">
                <a:solidFill>
                  <a:schemeClr val="accent3"/>
                </a:solidFill>
                <a:latin typeface="Times New Roman" pitchFamily="18" charset="0"/>
                <a:cs typeface="Times New Roman" pitchFamily="18" charset="0"/>
              </a:rPr>
              <a:t> carcinoma occurs but less frequently.</a:t>
            </a:r>
          </a:p>
        </p:txBody>
      </p:sp>
    </p:spTree>
    <p:extLst>
      <p:ext uri="{BB962C8B-B14F-4D97-AF65-F5344CB8AC3E}">
        <p14:creationId xmlns:p14="http://schemas.microsoft.com/office/powerpoint/2010/main" xmlns="" val="13837512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476672"/>
            <a:ext cx="8964488" cy="6048672"/>
          </a:xfrm>
        </p:spPr>
        <p:txBody>
          <a:bodyPr>
            <a:normAutofit fontScale="92500" lnSpcReduction="10000"/>
          </a:bodyPr>
          <a:lstStyle/>
          <a:p>
            <a:pPr algn="just">
              <a:buNone/>
            </a:pPr>
            <a:r>
              <a:rPr lang="en-IN" sz="1800" dirty="0" smtClean="0">
                <a:solidFill>
                  <a:schemeClr val="tx1"/>
                </a:solidFill>
                <a:latin typeface="Times New Roman" pitchFamily="18" charset="0"/>
                <a:cs typeface="Times New Roman" pitchFamily="18" charset="0"/>
              </a:rPr>
              <a:t>Group I: Morphologically altered tissue in which external factor is responsible for the </a:t>
            </a:r>
            <a:r>
              <a:rPr lang="en-IN" sz="1800" dirty="0" err="1" smtClean="0">
                <a:solidFill>
                  <a:schemeClr val="tx1"/>
                </a:solidFill>
                <a:latin typeface="Times New Roman" pitchFamily="18" charset="0"/>
                <a:cs typeface="Times New Roman" pitchFamily="18" charset="0"/>
              </a:rPr>
              <a:t>etiology</a:t>
            </a:r>
            <a:r>
              <a:rPr lang="en-IN" sz="1800" dirty="0" smtClean="0">
                <a:solidFill>
                  <a:schemeClr val="tx1"/>
                </a:solidFill>
                <a:latin typeface="Times New Roman" pitchFamily="18" charset="0"/>
                <a:cs typeface="Times New Roman" pitchFamily="18" charset="0"/>
              </a:rPr>
              <a:t> and malignant transformation.</a:t>
            </a:r>
          </a:p>
          <a:p>
            <a:pPr algn="just">
              <a:buNone/>
            </a:pPr>
            <a:endParaRPr lang="en-IN" sz="1800" dirty="0" smtClean="0">
              <a:solidFill>
                <a:schemeClr val="tx1"/>
              </a:solidFill>
              <a:latin typeface="Times New Roman" pitchFamily="18" charset="0"/>
              <a:cs typeface="Times New Roman" pitchFamily="18" charset="0"/>
            </a:endParaRPr>
          </a:p>
          <a:p>
            <a:pPr marL="0" indent="0" algn="just">
              <a:buNone/>
            </a:pPr>
            <a:r>
              <a:rPr lang="en-IN" sz="1800" u="sng" dirty="0" smtClean="0">
                <a:solidFill>
                  <a:schemeClr val="tx1"/>
                </a:solidFill>
                <a:latin typeface="Times New Roman" pitchFamily="18" charset="0"/>
                <a:cs typeface="Times New Roman" pitchFamily="18" charset="0"/>
              </a:rPr>
              <a:t>1. Habit related</a:t>
            </a:r>
          </a:p>
          <a:p>
            <a:pPr marL="0" indent="0" algn="just">
              <a:buNone/>
            </a:pPr>
            <a:r>
              <a:rPr lang="en-IN" sz="1800" dirty="0" smtClean="0">
                <a:solidFill>
                  <a:schemeClr val="tx1"/>
                </a:solidFill>
                <a:latin typeface="Times New Roman" pitchFamily="18" charset="0"/>
                <a:cs typeface="Times New Roman" pitchFamily="18" charset="0"/>
              </a:rPr>
              <a:t>a. Tobacco associated lesions</a:t>
            </a:r>
          </a:p>
          <a:p>
            <a:pPr algn="just"/>
            <a:r>
              <a:rPr lang="en-IN" sz="1800" dirty="0" smtClean="0">
                <a:solidFill>
                  <a:schemeClr val="tx1"/>
                </a:solidFill>
                <a:latin typeface="Times New Roman" pitchFamily="18" charset="0"/>
                <a:cs typeface="Times New Roman" pitchFamily="18" charset="0"/>
              </a:rPr>
              <a:t> </a:t>
            </a:r>
            <a:r>
              <a:rPr lang="en-IN" sz="1800" dirty="0" err="1" smtClean="0">
                <a:solidFill>
                  <a:schemeClr val="tx1"/>
                </a:solidFill>
                <a:latin typeface="Times New Roman" pitchFamily="18" charset="0"/>
                <a:cs typeface="Times New Roman" pitchFamily="18" charset="0"/>
              </a:rPr>
              <a:t>Leukoplakia</a:t>
            </a:r>
            <a:r>
              <a:rPr lang="en-IN" sz="1800" dirty="0" smtClean="0">
                <a:solidFill>
                  <a:schemeClr val="tx1"/>
                </a:solidFill>
                <a:latin typeface="Times New Roman" pitchFamily="18" charset="0"/>
                <a:cs typeface="Times New Roman" pitchFamily="18" charset="0"/>
              </a:rPr>
              <a:t>                  </a:t>
            </a:r>
          </a:p>
          <a:p>
            <a:pPr algn="just"/>
            <a:r>
              <a:rPr lang="en-IN" sz="1800" dirty="0" smtClean="0">
                <a:solidFill>
                  <a:schemeClr val="tx1"/>
                </a:solidFill>
                <a:latin typeface="Times New Roman" pitchFamily="18" charset="0"/>
                <a:cs typeface="Times New Roman" pitchFamily="18" charset="0"/>
              </a:rPr>
              <a:t> Tobacco pouch </a:t>
            </a:r>
            <a:r>
              <a:rPr lang="en-IN" sz="1800" dirty="0" err="1" smtClean="0">
                <a:solidFill>
                  <a:schemeClr val="tx1"/>
                </a:solidFill>
                <a:latin typeface="Times New Roman" pitchFamily="18" charset="0"/>
                <a:cs typeface="Times New Roman" pitchFamily="18" charset="0"/>
              </a:rPr>
              <a:t>keratosis</a:t>
            </a:r>
            <a:endParaRPr lang="en-IN" sz="1800" dirty="0" smtClean="0">
              <a:solidFill>
                <a:schemeClr val="tx1"/>
              </a:solidFill>
              <a:latin typeface="Times New Roman" pitchFamily="18" charset="0"/>
              <a:cs typeface="Times New Roman" pitchFamily="18" charset="0"/>
            </a:endParaRPr>
          </a:p>
          <a:p>
            <a:pPr algn="just"/>
            <a:r>
              <a:rPr lang="en-IN" sz="1800" dirty="0" smtClean="0">
                <a:solidFill>
                  <a:schemeClr val="tx1"/>
                </a:solidFill>
                <a:latin typeface="Times New Roman" pitchFamily="18" charset="0"/>
                <a:cs typeface="Times New Roman" pitchFamily="18" charset="0"/>
              </a:rPr>
              <a:t> </a:t>
            </a:r>
            <a:r>
              <a:rPr lang="en-IN" sz="1800" dirty="0" err="1" smtClean="0">
                <a:solidFill>
                  <a:schemeClr val="tx1"/>
                </a:solidFill>
                <a:latin typeface="Times New Roman" pitchFamily="18" charset="0"/>
                <a:cs typeface="Times New Roman" pitchFamily="18" charset="0"/>
              </a:rPr>
              <a:t>Stomatitis</a:t>
            </a:r>
            <a:r>
              <a:rPr lang="en-IN" sz="1800" dirty="0" smtClean="0">
                <a:solidFill>
                  <a:schemeClr val="tx1"/>
                </a:solidFill>
                <a:latin typeface="Times New Roman" pitchFamily="18" charset="0"/>
                <a:cs typeface="Times New Roman" pitchFamily="18" charset="0"/>
              </a:rPr>
              <a:t> palatine </a:t>
            </a:r>
            <a:r>
              <a:rPr lang="en-IN" sz="1800" dirty="0" err="1" smtClean="0">
                <a:solidFill>
                  <a:schemeClr val="tx1"/>
                </a:solidFill>
                <a:latin typeface="Times New Roman" pitchFamily="18" charset="0"/>
                <a:cs typeface="Times New Roman" pitchFamily="18" charset="0"/>
              </a:rPr>
              <a:t>nicotini</a:t>
            </a:r>
            <a:endParaRPr lang="en-IN" sz="1800" dirty="0" smtClean="0">
              <a:solidFill>
                <a:schemeClr val="tx1"/>
              </a:solidFill>
              <a:latin typeface="Times New Roman" pitchFamily="18" charset="0"/>
              <a:cs typeface="Times New Roman" pitchFamily="18" charset="0"/>
            </a:endParaRPr>
          </a:p>
          <a:p>
            <a:pPr marL="0" indent="0" algn="just">
              <a:buNone/>
            </a:pPr>
            <a:r>
              <a:rPr lang="en-IN" sz="1800" dirty="0" smtClean="0">
                <a:solidFill>
                  <a:schemeClr val="tx1"/>
                </a:solidFill>
                <a:latin typeface="Times New Roman" pitchFamily="18" charset="0"/>
                <a:cs typeface="Times New Roman" pitchFamily="18" charset="0"/>
              </a:rPr>
              <a:t>b. Betel nut associated</a:t>
            </a:r>
          </a:p>
          <a:p>
            <a:pPr algn="just"/>
            <a:r>
              <a:rPr lang="en-IN" sz="1800" dirty="0" smtClean="0">
                <a:solidFill>
                  <a:schemeClr val="tx1"/>
                </a:solidFill>
                <a:latin typeface="Times New Roman" pitchFamily="18" charset="0"/>
                <a:cs typeface="Times New Roman" pitchFamily="18" charset="0"/>
              </a:rPr>
              <a:t> Oral </a:t>
            </a:r>
            <a:r>
              <a:rPr lang="en-IN" sz="1800" dirty="0" err="1" smtClean="0">
                <a:solidFill>
                  <a:schemeClr val="tx1"/>
                </a:solidFill>
                <a:latin typeface="Times New Roman" pitchFamily="18" charset="0"/>
                <a:cs typeface="Times New Roman" pitchFamily="18" charset="0"/>
              </a:rPr>
              <a:t>submucous</a:t>
            </a:r>
            <a:r>
              <a:rPr lang="en-IN" sz="1800" dirty="0" smtClean="0">
                <a:solidFill>
                  <a:schemeClr val="tx1"/>
                </a:solidFill>
                <a:latin typeface="Times New Roman" pitchFamily="18" charset="0"/>
                <a:cs typeface="Times New Roman" pitchFamily="18" charset="0"/>
              </a:rPr>
              <a:t> fibrosis</a:t>
            </a:r>
          </a:p>
          <a:p>
            <a:pPr marL="0" indent="0" algn="just">
              <a:buNone/>
            </a:pPr>
            <a:r>
              <a:rPr lang="en-IN" sz="1800" dirty="0" smtClean="0">
                <a:solidFill>
                  <a:schemeClr val="tx1"/>
                </a:solidFill>
                <a:latin typeface="Times New Roman" pitchFamily="18" charset="0"/>
                <a:cs typeface="Times New Roman" pitchFamily="18" charset="0"/>
              </a:rPr>
              <a:t>c. </a:t>
            </a:r>
            <a:r>
              <a:rPr lang="en-IN" sz="1800" dirty="0" err="1" smtClean="0">
                <a:solidFill>
                  <a:schemeClr val="tx1"/>
                </a:solidFill>
                <a:latin typeface="Times New Roman" pitchFamily="18" charset="0"/>
                <a:cs typeface="Times New Roman" pitchFamily="18" charset="0"/>
              </a:rPr>
              <a:t>Sanguinaria</a:t>
            </a:r>
            <a:r>
              <a:rPr lang="en-IN" sz="1800" dirty="0" smtClean="0">
                <a:solidFill>
                  <a:schemeClr val="tx1"/>
                </a:solidFill>
                <a:latin typeface="Times New Roman" pitchFamily="18" charset="0"/>
                <a:cs typeface="Times New Roman" pitchFamily="18" charset="0"/>
              </a:rPr>
              <a:t>-associated </a:t>
            </a:r>
            <a:r>
              <a:rPr lang="en-IN" sz="1800" dirty="0" err="1" smtClean="0">
                <a:solidFill>
                  <a:schemeClr val="tx1"/>
                </a:solidFill>
                <a:latin typeface="Times New Roman" pitchFamily="18" charset="0"/>
                <a:cs typeface="Times New Roman" pitchFamily="18" charset="0"/>
              </a:rPr>
              <a:t>keratosis</a:t>
            </a:r>
            <a:endParaRPr lang="en-IN" sz="1800" dirty="0" smtClean="0">
              <a:solidFill>
                <a:schemeClr val="tx1"/>
              </a:solidFill>
              <a:latin typeface="Times New Roman" pitchFamily="18" charset="0"/>
              <a:cs typeface="Times New Roman" pitchFamily="18" charset="0"/>
            </a:endParaRPr>
          </a:p>
          <a:p>
            <a:pPr marL="0" indent="0">
              <a:lnSpc>
                <a:spcPct val="250000"/>
              </a:lnSpc>
              <a:buNone/>
            </a:pPr>
            <a:r>
              <a:rPr lang="en-IN" sz="1800" u="sng" dirty="0" smtClean="0">
                <a:solidFill>
                  <a:schemeClr val="tx1"/>
                </a:solidFill>
                <a:latin typeface="Times New Roman" pitchFamily="18" charset="0"/>
                <a:cs typeface="Times New Roman" pitchFamily="18" charset="0"/>
              </a:rPr>
              <a:t>2. Non-habit related</a:t>
            </a:r>
          </a:p>
          <a:p>
            <a:pPr>
              <a:lnSpc>
                <a:spcPct val="250000"/>
              </a:lnSpc>
            </a:pPr>
            <a:r>
              <a:rPr lang="en-IN" sz="1800" dirty="0" smtClean="0">
                <a:solidFill>
                  <a:schemeClr val="tx1"/>
                </a:solidFill>
                <a:latin typeface="Times New Roman" pitchFamily="18" charset="0"/>
                <a:cs typeface="Times New Roman" pitchFamily="18" charset="0"/>
              </a:rPr>
              <a:t> Actinic </a:t>
            </a:r>
            <a:r>
              <a:rPr lang="en-IN" sz="1800" dirty="0" err="1" smtClean="0">
                <a:solidFill>
                  <a:schemeClr val="tx1"/>
                </a:solidFill>
                <a:latin typeface="Times New Roman" pitchFamily="18" charset="0"/>
                <a:cs typeface="Times New Roman" pitchFamily="18" charset="0"/>
              </a:rPr>
              <a:t>cheilosis</a:t>
            </a:r>
            <a:endParaRPr lang="en-IN" sz="1800" dirty="0" smtClean="0">
              <a:solidFill>
                <a:schemeClr val="tx1"/>
              </a:solidFill>
              <a:latin typeface="Times New Roman" pitchFamily="18" charset="0"/>
              <a:cs typeface="Times New Roman" pitchFamily="18" charset="0"/>
            </a:endParaRPr>
          </a:p>
          <a:p>
            <a:pPr>
              <a:lnSpc>
                <a:spcPct val="250000"/>
              </a:lnSpc>
            </a:pPr>
            <a:r>
              <a:rPr lang="en-IN" sz="1800" dirty="0" smtClean="0">
                <a:solidFill>
                  <a:schemeClr val="tx1"/>
                </a:solidFill>
                <a:latin typeface="Times New Roman" pitchFamily="18" charset="0"/>
                <a:cs typeface="Times New Roman" pitchFamily="18" charset="0"/>
              </a:rPr>
              <a:t> Chronic </a:t>
            </a:r>
            <a:r>
              <a:rPr lang="en-IN" sz="1800" dirty="0" err="1" smtClean="0">
                <a:solidFill>
                  <a:schemeClr val="tx1"/>
                </a:solidFill>
                <a:latin typeface="Times New Roman" pitchFamily="18" charset="0"/>
                <a:cs typeface="Times New Roman" pitchFamily="18" charset="0"/>
              </a:rPr>
              <a:t>candidiasis</a:t>
            </a:r>
            <a:endParaRPr lang="en-IN" sz="1800" dirty="0" smtClean="0">
              <a:solidFill>
                <a:schemeClr val="tx1"/>
              </a:solidFill>
              <a:latin typeface="Times New Roman" pitchFamily="18" charset="0"/>
              <a:cs typeface="Times New Roman" pitchFamily="18" charset="0"/>
            </a:endParaRPr>
          </a:p>
          <a:p>
            <a:pPr>
              <a:lnSpc>
                <a:spcPct val="120000"/>
              </a:lnSpc>
              <a:buNone/>
            </a:pPr>
            <a:r>
              <a:rPr lang="en-IN" sz="1800" dirty="0" smtClean="0">
                <a:solidFill>
                  <a:schemeClr val="tx1"/>
                </a:solidFill>
                <a:latin typeface="Times New Roman" pitchFamily="18" charset="0"/>
                <a:cs typeface="Times New Roman" pitchFamily="18" charset="0"/>
              </a:rPr>
              <a:t>	Certain strains of Candida have been shown to produce nitrosamines a chemical carcinogen (external factor) and hence, </a:t>
            </a:r>
            <a:r>
              <a:rPr lang="en-IN" sz="1800" dirty="0" err="1" smtClean="0">
                <a:solidFill>
                  <a:schemeClr val="tx1"/>
                </a:solidFill>
                <a:latin typeface="Times New Roman" pitchFamily="18" charset="0"/>
                <a:cs typeface="Times New Roman" pitchFamily="18" charset="0"/>
              </a:rPr>
              <a:t>candidiasis</a:t>
            </a:r>
            <a:r>
              <a:rPr lang="en-IN" sz="1800" dirty="0" smtClean="0">
                <a:solidFill>
                  <a:schemeClr val="tx1"/>
                </a:solidFill>
                <a:latin typeface="Times New Roman" pitchFamily="18" charset="0"/>
                <a:cs typeface="Times New Roman" pitchFamily="18" charset="0"/>
              </a:rPr>
              <a:t> is included under Group I.</a:t>
            </a:r>
          </a:p>
          <a:p>
            <a:pPr marL="0" indent="0" algn="just">
              <a:buNone/>
            </a:pPr>
            <a:endParaRPr lang="en-IN" sz="1800" dirty="0">
              <a:solidFill>
                <a:schemeClr val="tx1"/>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696" y="-171400"/>
            <a:ext cx="8686800" cy="1143000"/>
          </a:xfrm>
        </p:spPr>
        <p:txBody>
          <a:bodyPr>
            <a:normAutofit fontScale="90000"/>
          </a:bodyPr>
          <a:lstStyle/>
          <a:p>
            <a:r>
              <a:rPr lang="en-IN" sz="4000" dirty="0" smtClean="0">
                <a:solidFill>
                  <a:schemeClr val="bg1"/>
                </a:solidFill>
              </a:rPr>
              <a:t/>
            </a:r>
            <a:br>
              <a:rPr lang="en-IN" sz="4000" dirty="0" smtClean="0">
                <a:solidFill>
                  <a:schemeClr val="bg1"/>
                </a:solidFill>
              </a:rPr>
            </a:br>
            <a:r>
              <a:rPr lang="en-GB" sz="4000" b="1" u="sng" dirty="0" smtClean="0">
                <a:solidFill>
                  <a:srgbClr val="FF0000"/>
                </a:solidFill>
              </a:rPr>
              <a:t>DISCOID LUPUS ERYTHEMATOSIS</a:t>
            </a:r>
            <a:r>
              <a:rPr lang="en-IN" sz="4000" b="1" dirty="0" smtClean="0">
                <a:solidFill>
                  <a:schemeClr val="bg1"/>
                </a:solidFill>
              </a:rPr>
              <a:t/>
            </a:r>
            <a:br>
              <a:rPr lang="en-IN" sz="4000" b="1" dirty="0" smtClean="0">
                <a:solidFill>
                  <a:schemeClr val="bg1"/>
                </a:solidFill>
              </a:rPr>
            </a:br>
            <a:endParaRPr lang="en-IN" sz="4000" dirty="0">
              <a:solidFill>
                <a:schemeClr val="bg1"/>
              </a:solidFill>
            </a:endParaRPr>
          </a:p>
        </p:txBody>
      </p:sp>
      <p:sp>
        <p:nvSpPr>
          <p:cNvPr id="3" name="Content Placeholder 2"/>
          <p:cNvSpPr>
            <a:spLocks noGrp="1"/>
          </p:cNvSpPr>
          <p:nvPr>
            <p:ph idx="1"/>
          </p:nvPr>
        </p:nvSpPr>
        <p:spPr>
          <a:xfrm>
            <a:off x="0" y="1052736"/>
            <a:ext cx="5004048" cy="5285184"/>
          </a:xfrm>
        </p:spPr>
        <p:txBody>
          <a:bodyPr>
            <a:normAutofit fontScale="92500" lnSpcReduction="20000"/>
          </a:bodyPr>
          <a:lstStyle/>
          <a:p>
            <a:endParaRPr lang="en-US" sz="2400" dirty="0" smtClean="0">
              <a:solidFill>
                <a:schemeClr val="bg1"/>
              </a:solidFill>
            </a:endParaRPr>
          </a:p>
          <a:p>
            <a:r>
              <a:rPr lang="en-US" sz="2800" dirty="0" smtClean="0">
                <a:solidFill>
                  <a:schemeClr val="bg1"/>
                </a:solidFill>
              </a:rPr>
              <a:t> </a:t>
            </a:r>
            <a:r>
              <a:rPr lang="en-US" sz="2000" dirty="0" smtClean="0">
                <a:solidFill>
                  <a:schemeClr val="tx1"/>
                </a:solidFill>
                <a:latin typeface="Times New Roman" pitchFamily="18" charset="0"/>
                <a:cs typeface="Times New Roman" pitchFamily="18" charset="0"/>
              </a:rPr>
              <a:t>WHO has defined the oral lesions of DLE  as “circumscribed, slightly elevated, white patches that may be surrounded by a (red) </a:t>
            </a:r>
            <a:r>
              <a:rPr lang="en-US" sz="2000" dirty="0" err="1" smtClean="0">
                <a:solidFill>
                  <a:schemeClr val="tx1"/>
                </a:solidFill>
                <a:latin typeface="Times New Roman" pitchFamily="18" charset="0"/>
                <a:cs typeface="Times New Roman" pitchFamily="18" charset="0"/>
              </a:rPr>
              <a:t>telengiectatic</a:t>
            </a:r>
            <a:r>
              <a:rPr lang="en-US" sz="2000" dirty="0" smtClean="0">
                <a:solidFill>
                  <a:schemeClr val="tx1"/>
                </a:solidFill>
                <a:latin typeface="Times New Roman" pitchFamily="18" charset="0"/>
                <a:cs typeface="Times New Roman" pitchFamily="18" charset="0"/>
              </a:rPr>
              <a:t> halo.  A radiating pattern of very delicate white lines is usually observed.  The oral lesion may or may not be accompanied by skin lesion.”  </a:t>
            </a:r>
          </a:p>
          <a:p>
            <a:endParaRPr lang="en-US" sz="2000" dirty="0" smtClean="0">
              <a:solidFill>
                <a:schemeClr val="tx1"/>
              </a:solidFill>
              <a:latin typeface="Times New Roman" pitchFamily="18" charset="0"/>
              <a:cs typeface="Times New Roman" pitchFamily="18" charset="0"/>
            </a:endParaRPr>
          </a:p>
          <a:p>
            <a:r>
              <a:rPr lang="en-US" sz="2000" dirty="0" smtClean="0">
                <a:solidFill>
                  <a:schemeClr val="tx1"/>
                </a:solidFill>
                <a:latin typeface="Times New Roman" pitchFamily="18" charset="0"/>
                <a:cs typeface="Times New Roman" pitchFamily="18" charset="0"/>
              </a:rPr>
              <a:t>Clinical differentiation from </a:t>
            </a:r>
            <a:r>
              <a:rPr lang="en-US" sz="2000" dirty="0" err="1" smtClean="0">
                <a:solidFill>
                  <a:schemeClr val="tx1"/>
                </a:solidFill>
                <a:latin typeface="Times New Roman" pitchFamily="18" charset="0"/>
                <a:cs typeface="Times New Roman" pitchFamily="18" charset="0"/>
              </a:rPr>
              <a:t>leukoplakia</a:t>
            </a:r>
            <a:r>
              <a:rPr lang="en-US" sz="2000" dirty="0" smtClean="0">
                <a:solidFill>
                  <a:schemeClr val="tx1"/>
                </a:solidFill>
                <a:latin typeface="Times New Roman" pitchFamily="18" charset="0"/>
                <a:cs typeface="Times New Roman" pitchFamily="18" charset="0"/>
              </a:rPr>
              <a:t> and lichen </a:t>
            </a:r>
            <a:r>
              <a:rPr lang="en-US" sz="2000" dirty="0" err="1" smtClean="0">
                <a:solidFill>
                  <a:schemeClr val="tx1"/>
                </a:solidFill>
                <a:latin typeface="Times New Roman" pitchFamily="18" charset="0"/>
                <a:cs typeface="Times New Roman" pitchFamily="18" charset="0"/>
              </a:rPr>
              <a:t>planus</a:t>
            </a:r>
            <a:r>
              <a:rPr lang="en-US" sz="2000" dirty="0" smtClean="0">
                <a:solidFill>
                  <a:schemeClr val="tx1"/>
                </a:solidFill>
                <a:latin typeface="Times New Roman" pitchFamily="18" charset="0"/>
                <a:cs typeface="Times New Roman" pitchFamily="18" charset="0"/>
              </a:rPr>
              <a:t> is difficult.  </a:t>
            </a:r>
            <a:r>
              <a:rPr lang="en-US" sz="2000" dirty="0" err="1" smtClean="0">
                <a:solidFill>
                  <a:schemeClr val="tx1"/>
                </a:solidFill>
                <a:latin typeface="Times New Roman" pitchFamily="18" charset="0"/>
                <a:cs typeface="Times New Roman" pitchFamily="18" charset="0"/>
              </a:rPr>
              <a:t>Immunofluorenscent</a:t>
            </a:r>
            <a:r>
              <a:rPr lang="en-US" sz="2000" dirty="0" smtClean="0">
                <a:solidFill>
                  <a:schemeClr val="tx1"/>
                </a:solidFill>
                <a:latin typeface="Times New Roman" pitchFamily="18" charset="0"/>
                <a:cs typeface="Times New Roman" pitchFamily="18" charset="0"/>
              </a:rPr>
              <a:t> techniques usually show a good correlation between the clinical appearance of the oral lesion and their </a:t>
            </a:r>
            <a:r>
              <a:rPr lang="en-US" sz="2000" dirty="0" err="1" smtClean="0">
                <a:solidFill>
                  <a:schemeClr val="tx1"/>
                </a:solidFill>
                <a:latin typeface="Times New Roman" pitchFamily="18" charset="0"/>
                <a:cs typeface="Times New Roman" pitchFamily="18" charset="0"/>
              </a:rPr>
              <a:t>histologic</a:t>
            </a:r>
            <a:r>
              <a:rPr lang="en-US" sz="2000" dirty="0" smtClean="0">
                <a:solidFill>
                  <a:schemeClr val="tx1"/>
                </a:solidFill>
                <a:latin typeface="Times New Roman" pitchFamily="18" charset="0"/>
                <a:cs typeface="Times New Roman" pitchFamily="18" charset="0"/>
              </a:rPr>
              <a:t> counterpart.  </a:t>
            </a:r>
          </a:p>
          <a:p>
            <a:endParaRPr lang="en-IN" sz="2000" dirty="0" smtClean="0">
              <a:solidFill>
                <a:schemeClr val="tx1"/>
              </a:solidFill>
              <a:latin typeface="Times New Roman" pitchFamily="18" charset="0"/>
              <a:cs typeface="Times New Roman" pitchFamily="18" charset="0"/>
            </a:endParaRPr>
          </a:p>
          <a:p>
            <a:r>
              <a:rPr lang="en-US" sz="2000" dirty="0" smtClean="0">
                <a:solidFill>
                  <a:schemeClr val="tx1"/>
                </a:solidFill>
              </a:rPr>
              <a:t>The incidence of malignant transformation is very less. </a:t>
            </a:r>
            <a:endParaRPr lang="en-IN" sz="2000" dirty="0" smtClean="0">
              <a:solidFill>
                <a:schemeClr val="tx1"/>
              </a:solidFill>
            </a:endParaRPr>
          </a:p>
          <a:p>
            <a:pPr>
              <a:buNone/>
            </a:pPr>
            <a:r>
              <a:rPr lang="en-US" sz="2000" dirty="0" smtClean="0">
                <a:solidFill>
                  <a:schemeClr val="tx1"/>
                </a:solidFill>
                <a:latin typeface="Times New Roman" pitchFamily="18" charset="0"/>
                <a:cs typeface="Times New Roman" pitchFamily="18" charset="0"/>
              </a:rPr>
              <a:t>	</a:t>
            </a:r>
            <a:endParaRPr lang="en-IN" sz="2800" dirty="0">
              <a:solidFill>
                <a:schemeClr val="tx1"/>
              </a:solidFill>
              <a:latin typeface="Times New Roman" pitchFamily="18" charset="0"/>
              <a:cs typeface="Times New Roman" pitchFamily="18" charset="0"/>
            </a:endParaRPr>
          </a:p>
        </p:txBody>
      </p:sp>
      <p:pic>
        <p:nvPicPr>
          <p:cNvPr id="88066" name="Picture 2"/>
          <p:cNvPicPr>
            <a:picLocks noChangeAspect="1" noChangeArrowheads="1"/>
          </p:cNvPicPr>
          <p:nvPr/>
        </p:nvPicPr>
        <p:blipFill>
          <a:blip r:embed="rId2" cstate="print"/>
          <a:srcRect/>
          <a:stretch>
            <a:fillRect/>
          </a:stretch>
        </p:blipFill>
        <p:spPr bwMode="auto">
          <a:xfrm>
            <a:off x="6742232" y="980728"/>
            <a:ext cx="2401768" cy="2384301"/>
          </a:xfrm>
          <a:prstGeom prst="rect">
            <a:avLst/>
          </a:prstGeom>
          <a:ln>
            <a:noFill/>
          </a:ln>
          <a:effectLst>
            <a:softEdge rad="112500"/>
          </a:effectLst>
        </p:spPr>
      </p:pic>
      <p:pic>
        <p:nvPicPr>
          <p:cNvPr id="88067" name="Picture 3"/>
          <p:cNvPicPr>
            <a:picLocks noChangeAspect="1" noChangeArrowheads="1"/>
          </p:cNvPicPr>
          <p:nvPr/>
        </p:nvPicPr>
        <p:blipFill>
          <a:blip r:embed="rId3" cstate="print"/>
          <a:srcRect/>
          <a:stretch>
            <a:fillRect/>
          </a:stretch>
        </p:blipFill>
        <p:spPr bwMode="auto">
          <a:xfrm>
            <a:off x="6254306" y="4941168"/>
            <a:ext cx="2889694" cy="1838896"/>
          </a:xfrm>
          <a:prstGeom prst="rect">
            <a:avLst/>
          </a:prstGeom>
          <a:ln>
            <a:noFill/>
          </a:ln>
          <a:effectLst>
            <a:softEdge rad="112500"/>
          </a:effectLst>
        </p:spPr>
      </p:pic>
      <p:pic>
        <p:nvPicPr>
          <p:cNvPr id="88068" name="Picture 4"/>
          <p:cNvPicPr>
            <a:picLocks noChangeAspect="1" noChangeArrowheads="1"/>
          </p:cNvPicPr>
          <p:nvPr/>
        </p:nvPicPr>
        <p:blipFill>
          <a:blip r:embed="rId4" cstate="print"/>
          <a:srcRect/>
          <a:stretch>
            <a:fillRect/>
          </a:stretch>
        </p:blipFill>
        <p:spPr bwMode="auto">
          <a:xfrm>
            <a:off x="6562725" y="3241526"/>
            <a:ext cx="2581275" cy="17716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solidFill>
                  <a:schemeClr val="tx1"/>
                </a:solidFill>
              </a:rPr>
              <a:t>SIDEROPENIC DYSPHAGIA (PLUMMER VINSON SYNDROME</a:t>
            </a:r>
            <a:r>
              <a:rPr lang="en-US" sz="2800" dirty="0" smtClean="0">
                <a:solidFill>
                  <a:schemeClr val="bg1"/>
                </a:solidFill>
              </a:rPr>
              <a:t>)</a:t>
            </a:r>
            <a:r>
              <a:rPr lang="en-IN" sz="2800" dirty="0" smtClean="0">
                <a:solidFill>
                  <a:schemeClr val="bg1"/>
                </a:solidFill>
              </a:rPr>
              <a:t/>
            </a:r>
            <a:br>
              <a:rPr lang="en-IN" sz="2800" dirty="0" smtClean="0">
                <a:solidFill>
                  <a:schemeClr val="bg1"/>
                </a:solidFill>
              </a:rPr>
            </a:br>
            <a:endParaRPr lang="en-IN" sz="2800" dirty="0">
              <a:solidFill>
                <a:schemeClr val="bg1"/>
              </a:solidFill>
            </a:endParaRPr>
          </a:p>
        </p:txBody>
      </p:sp>
      <p:sp>
        <p:nvSpPr>
          <p:cNvPr id="3" name="Content Placeholder 2"/>
          <p:cNvSpPr>
            <a:spLocks noGrp="1"/>
          </p:cNvSpPr>
          <p:nvPr>
            <p:ph idx="1"/>
          </p:nvPr>
        </p:nvSpPr>
        <p:spPr>
          <a:xfrm>
            <a:off x="107504" y="1268760"/>
            <a:ext cx="5482952" cy="4896544"/>
          </a:xfrm>
        </p:spPr>
        <p:txBody>
          <a:bodyPr>
            <a:normAutofit fontScale="92500" lnSpcReduction="10000"/>
          </a:bodyPr>
          <a:lstStyle/>
          <a:p>
            <a:pPr algn="just"/>
            <a:r>
              <a:rPr lang="en-US" sz="2000" dirty="0" smtClean="0">
                <a:solidFill>
                  <a:schemeClr val="tx1"/>
                </a:solidFill>
              </a:rPr>
              <a:t>Iron deficiency </a:t>
            </a:r>
            <a:r>
              <a:rPr lang="en-US" sz="2000" dirty="0" err="1" smtClean="0">
                <a:solidFill>
                  <a:schemeClr val="tx1"/>
                </a:solidFill>
              </a:rPr>
              <a:t>anaemia</a:t>
            </a:r>
            <a:r>
              <a:rPr lang="en-US" sz="2000" dirty="0" smtClean="0">
                <a:solidFill>
                  <a:schemeClr val="tx1"/>
                </a:solidFill>
              </a:rPr>
              <a:t> is one manifestation of Plummer-Vinson syndrome and was first described by Plummer in 1914 and by Vinson in 1922 under the term ‘hysterical </a:t>
            </a:r>
            <a:r>
              <a:rPr lang="en-US" sz="2000" dirty="0" err="1" smtClean="0">
                <a:solidFill>
                  <a:schemeClr val="tx1"/>
                </a:solidFill>
              </a:rPr>
              <a:t>dysphagia</a:t>
            </a:r>
            <a:r>
              <a:rPr lang="en-US" sz="2000" dirty="0" smtClean="0">
                <a:solidFill>
                  <a:schemeClr val="tx1"/>
                </a:solidFill>
              </a:rPr>
              <a:t>’.  </a:t>
            </a:r>
          </a:p>
          <a:p>
            <a:pPr algn="just"/>
            <a:endParaRPr lang="en-US" sz="2000" dirty="0" smtClean="0">
              <a:solidFill>
                <a:schemeClr val="tx1"/>
              </a:solidFill>
            </a:endParaRPr>
          </a:p>
          <a:p>
            <a:pPr algn="just"/>
            <a:r>
              <a:rPr lang="en-US" sz="2000" dirty="0" smtClean="0">
                <a:solidFill>
                  <a:schemeClr val="tx1"/>
                </a:solidFill>
              </a:rPr>
              <a:t>Iron deficiency </a:t>
            </a:r>
            <a:r>
              <a:rPr lang="en-US" sz="2000" dirty="0" err="1" smtClean="0">
                <a:solidFill>
                  <a:schemeClr val="tx1"/>
                </a:solidFill>
              </a:rPr>
              <a:t>anaemia</a:t>
            </a:r>
            <a:r>
              <a:rPr lang="en-US" sz="2000" dirty="0" smtClean="0">
                <a:solidFill>
                  <a:schemeClr val="tx1"/>
                </a:solidFill>
              </a:rPr>
              <a:t> occurs especially in women. </a:t>
            </a:r>
          </a:p>
          <a:p>
            <a:pPr algn="just"/>
            <a:r>
              <a:rPr lang="en-US" sz="2000" dirty="0" smtClean="0">
                <a:solidFill>
                  <a:schemeClr val="tx1"/>
                </a:solidFill>
              </a:rPr>
              <a:t>The clinical features are pale skin and mucous membrane, spoon shaped nails (</a:t>
            </a:r>
            <a:r>
              <a:rPr lang="en-US" sz="2000" dirty="0" err="1" smtClean="0">
                <a:solidFill>
                  <a:schemeClr val="tx1"/>
                </a:solidFill>
              </a:rPr>
              <a:t>Koilonychia</a:t>
            </a:r>
            <a:r>
              <a:rPr lang="en-US" sz="2000" dirty="0" smtClean="0">
                <a:solidFill>
                  <a:schemeClr val="tx1"/>
                </a:solidFill>
              </a:rPr>
              <a:t>), atrophic </a:t>
            </a:r>
            <a:r>
              <a:rPr lang="en-US" sz="2000" dirty="0" err="1" smtClean="0">
                <a:solidFill>
                  <a:schemeClr val="tx1"/>
                </a:solidFill>
              </a:rPr>
              <a:t>glossitis</a:t>
            </a:r>
            <a:r>
              <a:rPr lang="en-US" sz="2000" dirty="0" smtClean="0">
                <a:solidFill>
                  <a:schemeClr val="tx1"/>
                </a:solidFill>
              </a:rPr>
              <a:t>, tongue is smooth and glazy.  It is accompanied by </a:t>
            </a:r>
            <a:r>
              <a:rPr lang="en-US" sz="2000" dirty="0" err="1" smtClean="0">
                <a:solidFill>
                  <a:schemeClr val="tx1"/>
                </a:solidFill>
              </a:rPr>
              <a:t>dysphagia</a:t>
            </a:r>
            <a:r>
              <a:rPr lang="en-US" sz="2000" dirty="0" smtClean="0">
                <a:solidFill>
                  <a:schemeClr val="tx1"/>
                </a:solidFill>
              </a:rPr>
              <a:t> and </a:t>
            </a:r>
            <a:r>
              <a:rPr lang="en-US" sz="2000" dirty="0" err="1" smtClean="0">
                <a:solidFill>
                  <a:schemeClr val="tx1"/>
                </a:solidFill>
              </a:rPr>
              <a:t>oesophageal</a:t>
            </a:r>
            <a:r>
              <a:rPr lang="en-US" sz="2000" dirty="0" smtClean="0">
                <a:solidFill>
                  <a:schemeClr val="tx1"/>
                </a:solidFill>
              </a:rPr>
              <a:t> webs. </a:t>
            </a:r>
          </a:p>
          <a:p>
            <a:pPr algn="just">
              <a:buNone/>
            </a:pPr>
            <a:r>
              <a:rPr lang="en-US" sz="2000" dirty="0" smtClean="0">
                <a:solidFill>
                  <a:schemeClr val="tx1"/>
                </a:solidFill>
              </a:rPr>
              <a:t> </a:t>
            </a:r>
          </a:p>
          <a:p>
            <a:pPr algn="just"/>
            <a:r>
              <a:rPr lang="en-US" sz="2000" dirty="0" smtClean="0">
                <a:solidFill>
                  <a:schemeClr val="tx1"/>
                </a:solidFill>
              </a:rPr>
              <a:t>Laboratory findings show </a:t>
            </a:r>
            <a:r>
              <a:rPr lang="en-US" sz="2000" dirty="0" err="1" smtClean="0">
                <a:solidFill>
                  <a:schemeClr val="tx1"/>
                </a:solidFill>
              </a:rPr>
              <a:t>hypochromic</a:t>
            </a:r>
            <a:r>
              <a:rPr lang="en-US" sz="2000" dirty="0" smtClean="0">
                <a:solidFill>
                  <a:schemeClr val="tx1"/>
                </a:solidFill>
              </a:rPr>
              <a:t> </a:t>
            </a:r>
            <a:r>
              <a:rPr lang="en-US" sz="2000" dirty="0" err="1" smtClean="0">
                <a:solidFill>
                  <a:schemeClr val="tx1"/>
                </a:solidFill>
              </a:rPr>
              <a:t>microcytic</a:t>
            </a:r>
            <a:r>
              <a:rPr lang="en-US" sz="2000" dirty="0" smtClean="0">
                <a:solidFill>
                  <a:schemeClr val="tx1"/>
                </a:solidFill>
              </a:rPr>
              <a:t> </a:t>
            </a:r>
            <a:r>
              <a:rPr lang="en-US" sz="2000" dirty="0" err="1" smtClean="0">
                <a:solidFill>
                  <a:schemeClr val="tx1"/>
                </a:solidFill>
              </a:rPr>
              <a:t>anaemia</a:t>
            </a:r>
            <a:r>
              <a:rPr lang="en-US" sz="2000" dirty="0" smtClean="0">
                <a:solidFill>
                  <a:schemeClr val="tx1"/>
                </a:solidFill>
              </a:rPr>
              <a:t> of varying degree.</a:t>
            </a:r>
            <a:endParaRPr lang="en-IN" sz="2000" dirty="0" smtClean="0">
              <a:solidFill>
                <a:schemeClr val="tx1"/>
              </a:solidFill>
            </a:endParaRPr>
          </a:p>
          <a:p>
            <a:pPr algn="just"/>
            <a:r>
              <a:rPr lang="en-US" sz="2000" dirty="0" smtClean="0">
                <a:solidFill>
                  <a:schemeClr val="tx1"/>
                </a:solidFill>
              </a:rPr>
              <a:t>The patients respond well to iron therapy and high protein diet.</a:t>
            </a:r>
            <a:endParaRPr lang="en-IN" sz="2000" dirty="0" smtClean="0">
              <a:solidFill>
                <a:schemeClr val="tx1"/>
              </a:solidFill>
            </a:endParaRPr>
          </a:p>
          <a:p>
            <a:pPr algn="just"/>
            <a:endParaRPr lang="en-IN" sz="2000" dirty="0" smtClean="0">
              <a:solidFill>
                <a:schemeClr val="bg1"/>
              </a:solidFill>
            </a:endParaRPr>
          </a:p>
          <a:p>
            <a:pPr algn="just"/>
            <a:endParaRPr lang="en-IN" sz="2000" dirty="0" smtClean="0">
              <a:solidFill>
                <a:schemeClr val="bg1"/>
              </a:solidFill>
            </a:endParaRPr>
          </a:p>
          <a:p>
            <a:pPr algn="just"/>
            <a:endParaRPr lang="en-US" sz="2000" dirty="0" smtClean="0">
              <a:solidFill>
                <a:schemeClr val="tx1"/>
              </a:solidFill>
            </a:endParaRPr>
          </a:p>
        </p:txBody>
      </p:sp>
      <p:pic>
        <p:nvPicPr>
          <p:cNvPr id="89090" name="Picture 2"/>
          <p:cNvPicPr>
            <a:picLocks noChangeAspect="1" noChangeArrowheads="1"/>
          </p:cNvPicPr>
          <p:nvPr/>
        </p:nvPicPr>
        <p:blipFill>
          <a:blip r:embed="rId3" cstate="print"/>
          <a:srcRect/>
          <a:stretch>
            <a:fillRect/>
          </a:stretch>
        </p:blipFill>
        <p:spPr bwMode="auto">
          <a:xfrm>
            <a:off x="6183647" y="1124744"/>
            <a:ext cx="2852849" cy="1960240"/>
          </a:xfrm>
          <a:prstGeom prst="rect">
            <a:avLst/>
          </a:prstGeom>
          <a:ln>
            <a:noFill/>
          </a:ln>
          <a:effectLst>
            <a:softEdge rad="112500"/>
          </a:effectLst>
        </p:spPr>
      </p:pic>
      <p:pic>
        <p:nvPicPr>
          <p:cNvPr id="89091" name="Picture 3"/>
          <p:cNvPicPr>
            <a:picLocks noChangeAspect="1" noChangeArrowheads="1"/>
          </p:cNvPicPr>
          <p:nvPr/>
        </p:nvPicPr>
        <p:blipFill>
          <a:blip r:embed="rId4" cstate="print"/>
          <a:srcRect/>
          <a:stretch>
            <a:fillRect/>
          </a:stretch>
        </p:blipFill>
        <p:spPr bwMode="auto">
          <a:xfrm>
            <a:off x="6228184" y="3068960"/>
            <a:ext cx="2857156" cy="1872209"/>
          </a:xfrm>
          <a:prstGeom prst="rect">
            <a:avLst/>
          </a:prstGeom>
          <a:ln>
            <a:noFill/>
          </a:ln>
          <a:effectLst>
            <a:softEdge rad="112500"/>
          </a:effectLst>
        </p:spPr>
      </p:pic>
      <p:pic>
        <p:nvPicPr>
          <p:cNvPr id="89092" name="Picture 4"/>
          <p:cNvPicPr>
            <a:picLocks noChangeAspect="1" noChangeArrowheads="1"/>
          </p:cNvPicPr>
          <p:nvPr/>
        </p:nvPicPr>
        <p:blipFill>
          <a:blip r:embed="rId5" cstate="print"/>
          <a:srcRect/>
          <a:stretch>
            <a:fillRect/>
          </a:stretch>
        </p:blipFill>
        <p:spPr bwMode="auto">
          <a:xfrm>
            <a:off x="6300192" y="4941168"/>
            <a:ext cx="2843808" cy="191683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Chair side Technique of early diagnosis</a:t>
            </a:r>
            <a:endParaRPr lang="en-IN" dirty="0"/>
          </a:p>
        </p:txBody>
      </p:sp>
      <p:sp>
        <p:nvSpPr>
          <p:cNvPr id="3" name="Content Placeholder 2"/>
          <p:cNvSpPr>
            <a:spLocks noGrp="1"/>
          </p:cNvSpPr>
          <p:nvPr>
            <p:ph idx="1"/>
          </p:nvPr>
        </p:nvSpPr>
        <p:spPr>
          <a:xfrm>
            <a:off x="107504" y="1412776"/>
            <a:ext cx="8686800" cy="4752528"/>
          </a:xfrm>
        </p:spPr>
        <p:txBody>
          <a:bodyPr>
            <a:normAutofit/>
          </a:bodyPr>
          <a:lstStyle/>
          <a:p>
            <a:pPr algn="just"/>
            <a:r>
              <a:rPr lang="en-IN" sz="2800" dirty="0" smtClean="0"/>
              <a:t>A number of techniques have been developed to supplement clinical examination and improve the diagnosis of early oral malignancy. They include </a:t>
            </a:r>
          </a:p>
          <a:p>
            <a:pPr algn="just"/>
            <a:endParaRPr lang="en-IN" sz="2800" dirty="0" smtClean="0"/>
          </a:p>
          <a:p>
            <a:pPr lvl="2" algn="just"/>
            <a:r>
              <a:rPr lang="en-IN" sz="2000" dirty="0" smtClean="0"/>
              <a:t> </a:t>
            </a:r>
            <a:r>
              <a:rPr lang="en-IN" sz="2000" dirty="0" err="1" smtClean="0"/>
              <a:t>chemiluminescent</a:t>
            </a:r>
            <a:r>
              <a:rPr lang="en-IN" sz="2000" dirty="0" smtClean="0"/>
              <a:t> illumination (</a:t>
            </a:r>
            <a:r>
              <a:rPr lang="en-IN" sz="2000" dirty="0" err="1" smtClean="0"/>
              <a:t>ViziLite</a:t>
            </a:r>
            <a:r>
              <a:rPr lang="en-IN" sz="2000" dirty="0" smtClean="0"/>
              <a:t>™, a trademark of </a:t>
            </a:r>
            <a:r>
              <a:rPr lang="en-IN" sz="2000" dirty="0" err="1" smtClean="0"/>
              <a:t>Zila</a:t>
            </a:r>
            <a:r>
              <a:rPr lang="en-IN" sz="2000" dirty="0" smtClean="0"/>
              <a:t>, Inc., Phoenix, USA),</a:t>
            </a:r>
          </a:p>
          <a:p>
            <a:pPr lvl="2" algn="just"/>
            <a:endParaRPr lang="en-IN" sz="2000" dirty="0" smtClean="0"/>
          </a:p>
          <a:p>
            <a:pPr lvl="2" algn="just"/>
            <a:r>
              <a:rPr lang="en-IN" sz="2000" dirty="0" smtClean="0"/>
              <a:t> </a:t>
            </a:r>
            <a:r>
              <a:rPr lang="en-IN" sz="2000" dirty="0" err="1" smtClean="0"/>
              <a:t>toluidine</a:t>
            </a:r>
            <a:r>
              <a:rPr lang="en-IN" sz="2000" dirty="0" smtClean="0"/>
              <a:t> blue </a:t>
            </a:r>
            <a:r>
              <a:rPr lang="en-IN" sz="2000" dirty="0" err="1" smtClean="0"/>
              <a:t>supravital</a:t>
            </a:r>
            <a:r>
              <a:rPr lang="en-IN" sz="2000" dirty="0" smtClean="0"/>
              <a:t> staining test and</a:t>
            </a:r>
          </a:p>
          <a:p>
            <a:pPr lvl="2" algn="just"/>
            <a:endParaRPr lang="en-IN" sz="2000" dirty="0" smtClean="0"/>
          </a:p>
          <a:p>
            <a:pPr lvl="2" algn="just"/>
            <a:r>
              <a:rPr lang="en-IN" sz="2000" dirty="0" smtClean="0"/>
              <a:t> oral </a:t>
            </a:r>
            <a:r>
              <a:rPr lang="en-IN" sz="2000" dirty="0" err="1" smtClean="0"/>
              <a:t>exfoliative</a:t>
            </a:r>
            <a:r>
              <a:rPr lang="en-IN" sz="2000" dirty="0" smtClean="0"/>
              <a:t> cytology.</a:t>
            </a:r>
          </a:p>
          <a:p>
            <a:pPr>
              <a:buNone/>
            </a:pPr>
            <a:endParaRPr lang="en-IN"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err="1" smtClean="0"/>
              <a:t>Vizilite</a:t>
            </a:r>
            <a:r>
              <a:rPr lang="en-IN" dirty="0" smtClean="0"/>
              <a:t> / </a:t>
            </a:r>
            <a:r>
              <a:rPr lang="en-IN" dirty="0" err="1" smtClean="0"/>
              <a:t>chemiluminescent</a:t>
            </a:r>
            <a:r>
              <a:rPr lang="en-IN" dirty="0" smtClean="0"/>
              <a:t> illumination </a:t>
            </a:r>
            <a:endParaRPr lang="en-IN" dirty="0"/>
          </a:p>
        </p:txBody>
      </p:sp>
      <p:sp>
        <p:nvSpPr>
          <p:cNvPr id="3" name="Content Placeholder 2"/>
          <p:cNvSpPr>
            <a:spLocks noGrp="1"/>
          </p:cNvSpPr>
          <p:nvPr>
            <p:ph idx="1"/>
          </p:nvPr>
        </p:nvSpPr>
        <p:spPr>
          <a:xfrm>
            <a:off x="35496" y="1554162"/>
            <a:ext cx="5256584" cy="4525963"/>
          </a:xfrm>
        </p:spPr>
        <p:txBody>
          <a:bodyPr>
            <a:normAutofit fontScale="92500" lnSpcReduction="10000"/>
          </a:bodyPr>
          <a:lstStyle/>
          <a:p>
            <a:pPr algn="just"/>
            <a:r>
              <a:rPr lang="en-IN" sz="2400" dirty="0" err="1" smtClean="0"/>
              <a:t>ViziLite</a:t>
            </a:r>
            <a:r>
              <a:rPr lang="en-IN" sz="2400" dirty="0" smtClean="0"/>
              <a:t>™ is an oral examination device that is claimed to improve identification, evaluation and monitoring of oral mucosal abnormalities in those with increased risk of oral cancer. </a:t>
            </a:r>
          </a:p>
          <a:p>
            <a:pPr algn="just"/>
            <a:endParaRPr lang="en-IN" sz="2400" dirty="0" smtClean="0"/>
          </a:p>
          <a:p>
            <a:pPr algn="just"/>
            <a:r>
              <a:rPr lang="en-IN" sz="2400" dirty="0" smtClean="0"/>
              <a:t>The specific </a:t>
            </a:r>
            <a:r>
              <a:rPr lang="en-IN" sz="2400" dirty="0" err="1" smtClean="0"/>
              <a:t>ViziLite</a:t>
            </a:r>
            <a:r>
              <a:rPr lang="en-IN" sz="2400" dirty="0" smtClean="0"/>
              <a:t>™ wavelength is absorbed by normal cells and reflected by abnormal cells due to their higher nuclear-</a:t>
            </a:r>
            <a:r>
              <a:rPr lang="en-IN" sz="2400" dirty="0" err="1" smtClean="0"/>
              <a:t>cytoplasmic</a:t>
            </a:r>
            <a:r>
              <a:rPr lang="en-IN" sz="2400" dirty="0" smtClean="0"/>
              <a:t> ratio. </a:t>
            </a:r>
          </a:p>
          <a:p>
            <a:pPr algn="just"/>
            <a:endParaRPr lang="en-IN" sz="2400" dirty="0" smtClean="0"/>
          </a:p>
          <a:p>
            <a:pPr algn="just"/>
            <a:r>
              <a:rPr lang="en-IN" sz="2400" dirty="0" smtClean="0"/>
              <a:t>As a result, atypical mucosal abnormalities appear bright white.</a:t>
            </a:r>
          </a:p>
          <a:p>
            <a:endParaRPr lang="en-IN" dirty="0"/>
          </a:p>
        </p:txBody>
      </p:sp>
      <p:pic>
        <p:nvPicPr>
          <p:cNvPr id="84994" name="Picture 2"/>
          <p:cNvPicPr>
            <a:picLocks noChangeAspect="1" noChangeArrowheads="1"/>
          </p:cNvPicPr>
          <p:nvPr/>
        </p:nvPicPr>
        <p:blipFill>
          <a:blip r:embed="rId2" cstate="print"/>
          <a:srcRect/>
          <a:stretch>
            <a:fillRect/>
          </a:stretch>
        </p:blipFill>
        <p:spPr bwMode="auto">
          <a:xfrm>
            <a:off x="5652120" y="1124744"/>
            <a:ext cx="3456384" cy="2736304"/>
          </a:xfrm>
          <a:prstGeom prst="rect">
            <a:avLst/>
          </a:prstGeom>
          <a:ln>
            <a:noFill/>
          </a:ln>
          <a:effectLst>
            <a:softEdge rad="112500"/>
          </a:effectLst>
        </p:spPr>
      </p:pic>
      <p:pic>
        <p:nvPicPr>
          <p:cNvPr id="84995" name="Picture 3"/>
          <p:cNvPicPr>
            <a:picLocks noChangeAspect="1" noChangeArrowheads="1"/>
          </p:cNvPicPr>
          <p:nvPr/>
        </p:nvPicPr>
        <p:blipFill>
          <a:blip r:embed="rId3" cstate="print"/>
          <a:srcRect/>
          <a:stretch>
            <a:fillRect/>
          </a:stretch>
        </p:blipFill>
        <p:spPr bwMode="auto">
          <a:xfrm>
            <a:off x="5436096" y="3861048"/>
            <a:ext cx="3672408" cy="292494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err="1" smtClean="0"/>
              <a:t>Toludine</a:t>
            </a:r>
            <a:r>
              <a:rPr lang="en-IN" dirty="0" smtClean="0"/>
              <a:t> blue</a:t>
            </a:r>
            <a:endParaRPr lang="en-IN" dirty="0"/>
          </a:p>
        </p:txBody>
      </p:sp>
      <p:sp>
        <p:nvSpPr>
          <p:cNvPr id="3" name="Content Placeholder 2"/>
          <p:cNvSpPr>
            <a:spLocks noGrp="1"/>
          </p:cNvSpPr>
          <p:nvPr>
            <p:ph idx="1"/>
          </p:nvPr>
        </p:nvSpPr>
        <p:spPr>
          <a:xfrm>
            <a:off x="107504" y="1495325"/>
            <a:ext cx="5275312" cy="4525963"/>
          </a:xfrm>
        </p:spPr>
        <p:txBody>
          <a:bodyPr>
            <a:normAutofit fontScale="92500" lnSpcReduction="20000"/>
          </a:bodyPr>
          <a:lstStyle/>
          <a:p>
            <a:pPr algn="just"/>
            <a:r>
              <a:rPr lang="en-IN" sz="2400" dirty="0" smtClean="0"/>
              <a:t>The topical application of </a:t>
            </a:r>
            <a:r>
              <a:rPr lang="en-IN" sz="2400" dirty="0" err="1" smtClean="0"/>
              <a:t>toluidine</a:t>
            </a:r>
            <a:r>
              <a:rPr lang="en-IN" sz="2400" dirty="0" smtClean="0"/>
              <a:t> blue, an acidophilic, </a:t>
            </a:r>
            <a:r>
              <a:rPr lang="en-IN" sz="2400" dirty="0" err="1" smtClean="0"/>
              <a:t>metachromatic</a:t>
            </a:r>
            <a:r>
              <a:rPr lang="en-IN" sz="2400" dirty="0" smtClean="0"/>
              <a:t> nuclear stain has been used in the </a:t>
            </a:r>
            <a:r>
              <a:rPr lang="en-IN" sz="2400" i="1" dirty="0" smtClean="0"/>
              <a:t>in vivo</a:t>
            </a:r>
            <a:r>
              <a:rPr lang="en-IN" sz="2400" dirty="0" smtClean="0"/>
              <a:t> evaluation of </a:t>
            </a:r>
            <a:r>
              <a:rPr lang="en-IN" sz="2400" dirty="0" err="1" smtClean="0"/>
              <a:t>neoplastic</a:t>
            </a:r>
            <a:r>
              <a:rPr lang="en-IN" sz="2400" dirty="0" smtClean="0"/>
              <a:t> changes of the cervix (</a:t>
            </a:r>
            <a:r>
              <a:rPr lang="en-IN" sz="2400" dirty="0" err="1" smtClean="0"/>
              <a:t>Richart</a:t>
            </a:r>
            <a:r>
              <a:rPr lang="en-IN" sz="2400" dirty="0" smtClean="0"/>
              <a:t>, 1963) and the oral cavity (</a:t>
            </a:r>
            <a:r>
              <a:rPr lang="en-IN" sz="2400" dirty="0" err="1" smtClean="0"/>
              <a:t>Shedd</a:t>
            </a:r>
            <a:r>
              <a:rPr lang="en-IN" sz="2400" dirty="0" smtClean="0"/>
              <a:t> </a:t>
            </a:r>
            <a:r>
              <a:rPr lang="en-IN" sz="2400" i="1" dirty="0" smtClean="0"/>
              <a:t>et al</a:t>
            </a:r>
            <a:r>
              <a:rPr lang="en-IN" sz="2400" dirty="0" smtClean="0"/>
              <a:t>., 1967, Myers, 1970). </a:t>
            </a:r>
          </a:p>
          <a:p>
            <a:pPr algn="just"/>
            <a:endParaRPr lang="en-IN" sz="2400" dirty="0" smtClean="0"/>
          </a:p>
          <a:p>
            <a:pPr algn="just"/>
            <a:r>
              <a:rPr lang="en-IN" sz="2400" dirty="0" smtClean="0"/>
              <a:t>Areas of carcinoma have a strong affinity for the dye, whereas the normal mucosa does not. </a:t>
            </a:r>
          </a:p>
          <a:p>
            <a:pPr algn="just"/>
            <a:endParaRPr lang="en-IN" sz="2400" dirty="0" smtClean="0"/>
          </a:p>
          <a:p>
            <a:pPr algn="just"/>
            <a:r>
              <a:rPr lang="en-IN" sz="2400" dirty="0" smtClean="0"/>
              <a:t>This response permits detection of small and early lesions and also permits their surface delineation.</a:t>
            </a:r>
          </a:p>
          <a:p>
            <a:pPr algn="just"/>
            <a:endParaRPr lang="en-IN" sz="2400" dirty="0"/>
          </a:p>
        </p:txBody>
      </p:sp>
      <p:pic>
        <p:nvPicPr>
          <p:cNvPr id="86018" name="Picture 2"/>
          <p:cNvPicPr>
            <a:picLocks noChangeAspect="1" noChangeArrowheads="1"/>
          </p:cNvPicPr>
          <p:nvPr/>
        </p:nvPicPr>
        <p:blipFill>
          <a:blip r:embed="rId2" cstate="print"/>
          <a:srcRect/>
          <a:stretch>
            <a:fillRect/>
          </a:stretch>
        </p:blipFill>
        <p:spPr bwMode="auto">
          <a:xfrm>
            <a:off x="5580112" y="1124744"/>
            <a:ext cx="3491880" cy="2464857"/>
          </a:xfrm>
          <a:prstGeom prst="rect">
            <a:avLst/>
          </a:prstGeom>
          <a:ln>
            <a:noFill/>
          </a:ln>
          <a:effectLst>
            <a:softEdge rad="112500"/>
          </a:effectLst>
        </p:spPr>
      </p:pic>
      <p:pic>
        <p:nvPicPr>
          <p:cNvPr id="86019" name="Picture 3"/>
          <p:cNvPicPr>
            <a:picLocks noChangeAspect="1" noChangeArrowheads="1"/>
          </p:cNvPicPr>
          <p:nvPr/>
        </p:nvPicPr>
        <p:blipFill>
          <a:blip r:embed="rId3" cstate="print"/>
          <a:srcRect/>
          <a:stretch>
            <a:fillRect/>
          </a:stretch>
        </p:blipFill>
        <p:spPr bwMode="auto">
          <a:xfrm>
            <a:off x="5508104" y="3861048"/>
            <a:ext cx="3600400" cy="281838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err="1" smtClean="0"/>
              <a:t>Exfoliative</a:t>
            </a:r>
            <a:r>
              <a:rPr lang="en-IN" dirty="0" smtClean="0"/>
              <a:t> cytology</a:t>
            </a:r>
            <a:endParaRPr lang="en-IN" dirty="0"/>
          </a:p>
        </p:txBody>
      </p:sp>
      <p:sp>
        <p:nvSpPr>
          <p:cNvPr id="3" name="Content Placeholder 2"/>
          <p:cNvSpPr>
            <a:spLocks noGrp="1"/>
          </p:cNvSpPr>
          <p:nvPr>
            <p:ph idx="1"/>
          </p:nvPr>
        </p:nvSpPr>
        <p:spPr>
          <a:xfrm>
            <a:off x="35496" y="1340768"/>
            <a:ext cx="4680520" cy="4525963"/>
          </a:xfrm>
        </p:spPr>
        <p:txBody>
          <a:bodyPr>
            <a:noAutofit/>
          </a:bodyPr>
          <a:lstStyle/>
          <a:p>
            <a:pPr algn="just"/>
            <a:r>
              <a:rPr lang="en-IN" sz="2000" dirty="0" smtClean="0"/>
              <a:t>Oral </a:t>
            </a:r>
            <a:r>
              <a:rPr lang="en-IN" sz="2000" dirty="0" err="1" smtClean="0"/>
              <a:t>exfoliative</a:t>
            </a:r>
            <a:r>
              <a:rPr lang="en-IN" sz="2000" dirty="0" smtClean="0"/>
              <a:t> cytology examines the morphological characteristics of exfoliated (or) scraped off superficial cells of the oral mucosa. </a:t>
            </a:r>
          </a:p>
          <a:p>
            <a:pPr algn="just"/>
            <a:endParaRPr lang="en-IN" sz="2000" dirty="0" smtClean="0"/>
          </a:p>
          <a:p>
            <a:pPr algn="just"/>
            <a:r>
              <a:rPr lang="en-IN" sz="2000" dirty="0" smtClean="0"/>
              <a:t>The exfoliated cells are stained by </a:t>
            </a:r>
            <a:r>
              <a:rPr lang="en-IN" sz="2000" dirty="0" err="1" smtClean="0"/>
              <a:t>Papanicolaou</a:t>
            </a:r>
            <a:r>
              <a:rPr lang="en-IN" sz="2000" dirty="0" smtClean="0"/>
              <a:t> stain.</a:t>
            </a:r>
          </a:p>
          <a:p>
            <a:pPr algn="just"/>
            <a:endParaRPr lang="en-IN" sz="2000" dirty="0" smtClean="0"/>
          </a:p>
          <a:p>
            <a:pPr algn="just"/>
            <a:r>
              <a:rPr lang="en-IN" sz="2000" dirty="0" err="1" smtClean="0"/>
              <a:t>Exfoliative</a:t>
            </a:r>
            <a:r>
              <a:rPr lang="en-IN" sz="2000" dirty="0" smtClean="0"/>
              <a:t> cytology is of diagnostic references in ulcerated oral carcinomas and erosive </a:t>
            </a:r>
            <a:r>
              <a:rPr lang="en-IN" sz="2000" dirty="0" err="1" smtClean="0"/>
              <a:t>leukoplakias</a:t>
            </a:r>
            <a:r>
              <a:rPr lang="en-IN" sz="2000" dirty="0" smtClean="0"/>
              <a:t> and is of importance in mass screening programme (or) where biopsy is not feasible.</a:t>
            </a:r>
          </a:p>
          <a:p>
            <a:pPr algn="just"/>
            <a:endParaRPr lang="en-IN" sz="2000" dirty="0"/>
          </a:p>
        </p:txBody>
      </p:sp>
      <p:pic>
        <p:nvPicPr>
          <p:cNvPr id="87042" name="Picture 2"/>
          <p:cNvPicPr>
            <a:picLocks noChangeAspect="1" noChangeArrowheads="1"/>
          </p:cNvPicPr>
          <p:nvPr/>
        </p:nvPicPr>
        <p:blipFill>
          <a:blip r:embed="rId2" cstate="print"/>
          <a:srcRect/>
          <a:stretch>
            <a:fillRect/>
          </a:stretch>
        </p:blipFill>
        <p:spPr bwMode="auto">
          <a:xfrm>
            <a:off x="5436096" y="1124743"/>
            <a:ext cx="3707904" cy="2551751"/>
          </a:xfrm>
          <a:prstGeom prst="rect">
            <a:avLst/>
          </a:prstGeom>
          <a:ln>
            <a:noFill/>
          </a:ln>
          <a:effectLst>
            <a:softEdge rad="112500"/>
          </a:effectLst>
        </p:spPr>
      </p:pic>
      <p:pic>
        <p:nvPicPr>
          <p:cNvPr id="87043" name="Picture 3"/>
          <p:cNvPicPr>
            <a:picLocks noChangeAspect="1" noChangeArrowheads="1"/>
          </p:cNvPicPr>
          <p:nvPr/>
        </p:nvPicPr>
        <p:blipFill>
          <a:blip r:embed="rId3" cstate="print"/>
          <a:srcRect/>
          <a:stretch>
            <a:fillRect/>
          </a:stretch>
        </p:blipFill>
        <p:spPr bwMode="auto">
          <a:xfrm>
            <a:off x="4932040" y="3789040"/>
            <a:ext cx="4248472" cy="302433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8229600" cy="1143000"/>
          </a:xfrm>
        </p:spPr>
        <p:txBody>
          <a:bodyPr/>
          <a:lstStyle/>
          <a:p>
            <a:r>
              <a:rPr lang="en-US" b="1" u="sng" dirty="0" smtClean="0">
                <a:solidFill>
                  <a:srgbClr val="D97FF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Recent advances</a:t>
            </a:r>
            <a:endParaRPr lang="en-IN" b="1" u="sng" dirty="0">
              <a:solidFill>
                <a:srgbClr val="D97FF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endParaRPr>
          </a:p>
        </p:txBody>
      </p:sp>
      <p:sp>
        <p:nvSpPr>
          <p:cNvPr id="3" name="Content Placeholder 2"/>
          <p:cNvSpPr>
            <a:spLocks noGrp="1"/>
          </p:cNvSpPr>
          <p:nvPr>
            <p:ph idx="1"/>
          </p:nvPr>
        </p:nvSpPr>
        <p:spPr>
          <a:xfrm>
            <a:off x="179512" y="1196752"/>
            <a:ext cx="8568952" cy="4968552"/>
          </a:xfrm>
        </p:spPr>
        <p:txBody>
          <a:bodyPr>
            <a:normAutofit/>
          </a:bodyPr>
          <a:lstStyle/>
          <a:p>
            <a:pPr>
              <a:buNone/>
            </a:pPr>
            <a:endParaRPr lang="en-US" sz="2400" dirty="0" smtClean="0">
              <a:solidFill>
                <a:schemeClr val="tx1"/>
              </a:solidFill>
              <a:latin typeface="Times New Roman" pitchFamily="18" charset="0"/>
              <a:cs typeface="Times New Roman" pitchFamily="18" charset="0"/>
            </a:endParaRPr>
          </a:p>
          <a:p>
            <a:pPr>
              <a:lnSpc>
                <a:spcPct val="150000"/>
              </a:lnSpc>
            </a:pPr>
            <a:r>
              <a:rPr lang="en-IN" sz="2800" dirty="0" smtClean="0">
                <a:solidFill>
                  <a:schemeClr val="tx1"/>
                </a:solidFill>
                <a:latin typeface="Times New Roman" pitchFamily="18" charset="0"/>
                <a:cs typeface="Times New Roman" pitchFamily="18" charset="0"/>
              </a:rPr>
              <a:t>Stem Cell Therapy -a non-surgical form of treatment using </a:t>
            </a:r>
            <a:r>
              <a:rPr lang="en-IN" sz="2800" dirty="0" err="1" smtClean="0">
                <a:solidFill>
                  <a:schemeClr val="tx1"/>
                </a:solidFill>
                <a:latin typeface="Times New Roman" pitchFamily="18" charset="0"/>
                <a:cs typeface="Times New Roman" pitchFamily="18" charset="0"/>
              </a:rPr>
              <a:t>Autologous</a:t>
            </a:r>
            <a:r>
              <a:rPr lang="en-IN" sz="2800" dirty="0" smtClean="0">
                <a:solidFill>
                  <a:schemeClr val="tx1"/>
                </a:solidFill>
                <a:latin typeface="Times New Roman" pitchFamily="18" charset="0"/>
                <a:cs typeface="Times New Roman" pitchFamily="18" charset="0"/>
              </a:rPr>
              <a:t> Bone Marrow Stem Cells-</a:t>
            </a:r>
          </a:p>
          <a:p>
            <a:pPr>
              <a:lnSpc>
                <a:spcPct val="150000"/>
              </a:lnSpc>
            </a:pPr>
            <a:r>
              <a:rPr lang="en-IN" sz="2800" dirty="0" smtClean="0">
                <a:solidFill>
                  <a:schemeClr val="tx1"/>
                </a:solidFill>
                <a:latin typeface="Times New Roman" pitchFamily="18" charset="0"/>
                <a:cs typeface="Times New Roman" pitchFamily="18" charset="0"/>
              </a:rPr>
              <a:t>Stem Cell Therapy- to treat OSMF and to change the malignant potential. </a:t>
            </a:r>
          </a:p>
          <a:p>
            <a:pPr>
              <a:lnSpc>
                <a:spcPct val="150000"/>
              </a:lnSpc>
            </a:pPr>
            <a:r>
              <a:rPr lang="en-IN" sz="2800" dirty="0" smtClean="0">
                <a:solidFill>
                  <a:schemeClr val="tx1"/>
                </a:solidFill>
                <a:latin typeface="Times New Roman" pitchFamily="18" charset="0"/>
                <a:cs typeface="Times New Roman" pitchFamily="18" charset="0"/>
              </a:rPr>
              <a:t>claims -</a:t>
            </a:r>
            <a:r>
              <a:rPr lang="en-IN" sz="2800" smtClean="0">
                <a:solidFill>
                  <a:schemeClr val="tx1"/>
                </a:solidFill>
                <a:latin typeface="Times New Roman" pitchFamily="18" charset="0"/>
                <a:cs typeface="Times New Roman" pitchFamily="18" charset="0"/>
              </a:rPr>
              <a:t>successfully treatment of </a:t>
            </a:r>
            <a:r>
              <a:rPr lang="en-IN" sz="2800" dirty="0" smtClean="0">
                <a:solidFill>
                  <a:schemeClr val="tx1"/>
                </a:solidFill>
                <a:latin typeface="Times New Roman" pitchFamily="18" charset="0"/>
                <a:cs typeface="Times New Roman" pitchFamily="18" charset="0"/>
              </a:rPr>
              <a:t>patients with OSMF by using this medical technology.</a:t>
            </a:r>
            <a:endParaRPr lang="en-US" sz="2800" dirty="0" smtClean="0">
              <a:solidFill>
                <a:schemeClr val="tx1"/>
              </a:solidFill>
              <a:latin typeface="Times New Roman" pitchFamily="18" charset="0"/>
              <a:cs typeface="Times New Roman" pitchFamily="18" charset="0"/>
            </a:endParaRPr>
          </a:p>
          <a:p>
            <a:endParaRPr lang="en-IN" sz="24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672" y="1052736"/>
            <a:ext cx="8686800" cy="4497363"/>
          </a:xfrm>
        </p:spPr>
        <p:txBody>
          <a:bodyPr>
            <a:normAutofit fontScale="85000" lnSpcReduction="20000"/>
          </a:bodyPr>
          <a:lstStyle/>
          <a:p>
            <a:pPr algn="just">
              <a:lnSpc>
                <a:spcPct val="150000"/>
              </a:lnSpc>
              <a:buNone/>
            </a:pPr>
            <a:r>
              <a:rPr lang="en-IN" sz="2800" dirty="0" smtClean="0">
                <a:solidFill>
                  <a:schemeClr val="tx1"/>
                </a:solidFill>
                <a:latin typeface="Times New Roman" pitchFamily="18" charset="0"/>
                <a:cs typeface="Times New Roman" pitchFamily="18" charset="0"/>
              </a:rPr>
              <a:t>			</a:t>
            </a:r>
            <a:r>
              <a:rPr lang="en-IN" sz="2800" dirty="0" err="1" smtClean="0">
                <a:solidFill>
                  <a:schemeClr val="tx1"/>
                </a:solidFill>
                <a:latin typeface="Times New Roman" pitchFamily="18" charset="0"/>
                <a:cs typeface="Times New Roman" pitchFamily="18" charset="0"/>
              </a:rPr>
              <a:t>Nano</a:t>
            </a:r>
            <a:r>
              <a:rPr lang="en-IN" sz="2800" dirty="0" smtClean="0">
                <a:solidFill>
                  <a:schemeClr val="tx1"/>
                </a:solidFill>
                <a:latin typeface="Times New Roman" pitchFamily="18" charset="0"/>
                <a:cs typeface="Times New Roman" pitchFamily="18" charset="0"/>
              </a:rPr>
              <a:t> particles for oral cancer diagnosis are more accurate and less invasive to the body. Many cancer cells have a protein, epidermal growth factor receptor (EGFR), non cancer cells have much less of this protein. By attaching gold </a:t>
            </a:r>
            <a:r>
              <a:rPr lang="en-IN" sz="2800" dirty="0" err="1" smtClean="0">
                <a:solidFill>
                  <a:schemeClr val="tx1"/>
                </a:solidFill>
                <a:latin typeface="Times New Roman" pitchFamily="18" charset="0"/>
                <a:cs typeface="Times New Roman" pitchFamily="18" charset="0"/>
              </a:rPr>
              <a:t>nano</a:t>
            </a:r>
            <a:r>
              <a:rPr lang="en-IN" sz="2800" dirty="0" smtClean="0">
                <a:solidFill>
                  <a:schemeClr val="tx1"/>
                </a:solidFill>
                <a:latin typeface="Times New Roman" pitchFamily="18" charset="0"/>
                <a:cs typeface="Times New Roman" pitchFamily="18" charset="0"/>
              </a:rPr>
              <a:t> particles to an antibody for EGFR, researchers have been able to bind the </a:t>
            </a:r>
            <a:r>
              <a:rPr lang="en-IN" sz="2800" dirty="0" err="1" smtClean="0">
                <a:solidFill>
                  <a:schemeClr val="tx1"/>
                </a:solidFill>
                <a:latin typeface="Times New Roman" pitchFamily="18" charset="0"/>
                <a:cs typeface="Times New Roman" pitchFamily="18" charset="0"/>
              </a:rPr>
              <a:t>nanoparticles</a:t>
            </a:r>
            <a:r>
              <a:rPr lang="en-IN" sz="2800" dirty="0" smtClean="0">
                <a:solidFill>
                  <a:schemeClr val="tx1"/>
                </a:solidFill>
                <a:latin typeface="Times New Roman" pitchFamily="18" charset="0"/>
                <a:cs typeface="Times New Roman" pitchFamily="18" charset="0"/>
              </a:rPr>
              <a:t> to the cancer cells which show different light scattering and absorption spectra than benign cells. Pathologist can thereafter use these results to identify malignant cells in biopsy sample. </a:t>
            </a:r>
            <a:endParaRPr lang="en-IN" sz="28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9096" y="457200"/>
            <a:ext cx="2755032" cy="838200"/>
          </a:xfrm>
        </p:spPr>
        <p:txBody>
          <a:bodyPr>
            <a:normAutofit fontScale="90000"/>
          </a:bodyPr>
          <a:lstStyle/>
          <a:p>
            <a:r>
              <a:rPr lang="en-GB" b="1" u="sng" dirty="0" smtClean="0">
                <a:solidFill>
                  <a:srgbClr val="C00000"/>
                </a:solidFill>
                <a:effectLst>
                  <a:outerShdw blurRad="38100" dist="38100" dir="2700000" algn="tl">
                    <a:srgbClr val="000000">
                      <a:alpha val="43137"/>
                    </a:srgbClr>
                  </a:outerShdw>
                  <a:reflection blurRad="12700" stA="48000" endA="300" endPos="55000" dir="5400000" sy="-90000" algn="bl" rotWithShape="0"/>
                </a:effectLst>
              </a:rPr>
              <a:t>CONCLUSION</a:t>
            </a:r>
            <a:r>
              <a:rPr lang="en-IN" b="1" dirty="0" smtClean="0">
                <a:solidFill>
                  <a:srgbClr val="C00000"/>
                </a:solidFill>
                <a:effectLst>
                  <a:outerShdw blurRad="38100" dist="38100" dir="2700000" algn="tl">
                    <a:srgbClr val="000000">
                      <a:alpha val="43137"/>
                    </a:srgbClr>
                  </a:outerShdw>
                  <a:reflection blurRad="12700" stA="48000" endA="300" endPos="55000" dir="5400000" sy="-90000" algn="bl" rotWithShape="0"/>
                </a:effectLst>
              </a:rPr>
              <a:t/>
            </a:r>
            <a:br>
              <a:rPr lang="en-IN" b="1" dirty="0" smtClean="0">
                <a:solidFill>
                  <a:srgbClr val="C00000"/>
                </a:solidFill>
                <a:effectLst>
                  <a:outerShdw blurRad="38100" dist="38100" dir="2700000" algn="tl">
                    <a:srgbClr val="000000">
                      <a:alpha val="43137"/>
                    </a:srgbClr>
                  </a:outerShdw>
                  <a:reflection blurRad="12700" stA="48000" endA="300" endPos="55000" dir="5400000" sy="-90000" algn="bl" rotWithShape="0"/>
                </a:effectLst>
              </a:rPr>
            </a:br>
            <a:endParaRPr lang="en-IN" dirty="0">
              <a:solidFill>
                <a:srgbClr val="C0000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3" name="Content Placeholder 2"/>
          <p:cNvSpPr>
            <a:spLocks noGrp="1"/>
          </p:cNvSpPr>
          <p:nvPr>
            <p:ph idx="1"/>
          </p:nvPr>
        </p:nvSpPr>
        <p:spPr>
          <a:xfrm>
            <a:off x="0" y="1124744"/>
            <a:ext cx="8999984" cy="4569371"/>
          </a:xfrm>
        </p:spPr>
        <p:txBody>
          <a:bodyPr>
            <a:normAutofit fontScale="92500" lnSpcReduction="10000"/>
          </a:bodyPr>
          <a:lstStyle/>
          <a:p>
            <a:pPr algn="just">
              <a:buNone/>
            </a:pPr>
            <a:endParaRPr lang="en-IN" sz="2800" dirty="0" smtClean="0">
              <a:solidFill>
                <a:schemeClr val="tx1"/>
              </a:solidFill>
              <a:latin typeface="Times New Roman" pitchFamily="18" charset="0"/>
              <a:cs typeface="Times New Roman" pitchFamily="18" charset="0"/>
            </a:endParaRPr>
          </a:p>
          <a:p>
            <a:pPr algn="just">
              <a:buNone/>
            </a:pPr>
            <a:r>
              <a:rPr lang="en-US" sz="2800" dirty="0" smtClean="0">
                <a:solidFill>
                  <a:schemeClr val="tx1"/>
                </a:solidFill>
                <a:latin typeface="Times New Roman" pitchFamily="18" charset="0"/>
                <a:cs typeface="Times New Roman" pitchFamily="18" charset="0"/>
              </a:rPr>
              <a:t>		Patient presenting with Potentially malignant disorders should undergo a careful examination to identify any causative factors, which are best eliminated at the first stage of the treatment.  However, many patients may not have any obvious causative factor.  A biopsy of the lesion is necessary to demonstrate the histological features of the lesion and detect any existing invasive carcinoma.  Frequent monitoring of histopathological changes is essential to obtain an accurate assessment of histological activity of the lesion and to try to predict its future behavior.  The subsequent management of the patient depends on how “high risk” the lesion is. </a:t>
            </a:r>
            <a:endParaRPr lang="en-IN" sz="2800" dirty="0" smtClean="0">
              <a:solidFill>
                <a:schemeClr val="tx1"/>
              </a:solidFill>
              <a:latin typeface="Times New Roman" pitchFamily="18" charset="0"/>
              <a:cs typeface="Times New Roman" pitchFamily="18" charset="0"/>
            </a:endParaRPr>
          </a:p>
          <a:p>
            <a:pPr algn="just"/>
            <a:endParaRPr lang="en-IN" sz="28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8" y="0"/>
            <a:ext cx="9148437" cy="1143000"/>
          </a:xfrm>
        </p:spPr>
        <p:txBody>
          <a:bodyPr/>
          <a:lstStyle/>
          <a:p>
            <a:r>
              <a:rPr lang="en-US" dirty="0" smtClean="0">
                <a:solidFill>
                  <a:schemeClr val="accent3"/>
                </a:solidFill>
                <a:latin typeface="Algerian" pitchFamily="82" charset="0"/>
              </a:rPr>
              <a:t>references</a:t>
            </a:r>
            <a:endParaRPr lang="en-IN" dirty="0">
              <a:solidFill>
                <a:schemeClr val="accent3"/>
              </a:solidFill>
              <a:latin typeface="Algerian" pitchFamily="82" charset="0"/>
            </a:endParaRPr>
          </a:p>
        </p:txBody>
      </p:sp>
      <p:sp>
        <p:nvSpPr>
          <p:cNvPr id="3" name="Content Placeholder 2"/>
          <p:cNvSpPr>
            <a:spLocks noGrp="1"/>
          </p:cNvSpPr>
          <p:nvPr>
            <p:ph idx="1"/>
          </p:nvPr>
        </p:nvSpPr>
        <p:spPr>
          <a:xfrm>
            <a:off x="0" y="980728"/>
            <a:ext cx="9144000" cy="2304256"/>
          </a:xfrm>
        </p:spPr>
        <p:txBody>
          <a:bodyPr>
            <a:normAutofit fontScale="62500" lnSpcReduction="20000"/>
          </a:bodyPr>
          <a:lstStyle/>
          <a:p>
            <a:pPr marL="0" indent="0">
              <a:lnSpc>
                <a:spcPct val="150000"/>
              </a:lnSpc>
              <a:buNone/>
            </a:pPr>
            <a:r>
              <a:rPr lang="en-US" sz="2800" u="sng" dirty="0" smtClean="0">
                <a:solidFill>
                  <a:srgbClr val="C00000"/>
                </a:solidFill>
                <a:latin typeface="Times New Roman" pitchFamily="18" charset="0"/>
                <a:cs typeface="Times New Roman" pitchFamily="18" charset="0"/>
              </a:rPr>
              <a:t>Books -</a:t>
            </a:r>
            <a:endParaRPr lang="en-IN" sz="2800" u="sng" dirty="0" smtClean="0">
              <a:solidFill>
                <a:srgbClr val="C00000"/>
              </a:solidFill>
              <a:latin typeface="Times New Roman" pitchFamily="18" charset="0"/>
              <a:cs typeface="Times New Roman" pitchFamily="18" charset="0"/>
            </a:endParaRPr>
          </a:p>
          <a:p>
            <a:pPr marL="0" indent="0">
              <a:lnSpc>
                <a:spcPct val="150000"/>
              </a:lnSpc>
              <a:buNone/>
            </a:pPr>
            <a:r>
              <a:rPr lang="en-IN" sz="2800" dirty="0" smtClean="0">
                <a:solidFill>
                  <a:srgbClr val="C00000"/>
                </a:solidFill>
                <a:latin typeface="Times New Roman" pitchFamily="18" charset="0"/>
                <a:cs typeface="Times New Roman" pitchFamily="18" charset="0"/>
              </a:rPr>
              <a:t>[1] </a:t>
            </a:r>
            <a:r>
              <a:rPr lang="en-IN" sz="2800" dirty="0" err="1" smtClean="0">
                <a:solidFill>
                  <a:srgbClr val="C00000"/>
                </a:solidFill>
                <a:latin typeface="Times New Roman" pitchFamily="18" charset="0"/>
                <a:cs typeface="Times New Roman" pitchFamily="18" charset="0"/>
              </a:rPr>
              <a:t>R.A.Cawson’s</a:t>
            </a:r>
            <a:r>
              <a:rPr lang="en-IN" sz="2800" dirty="0" smtClean="0">
                <a:solidFill>
                  <a:srgbClr val="C00000"/>
                </a:solidFill>
                <a:latin typeface="Times New Roman" pitchFamily="18" charset="0"/>
                <a:cs typeface="Times New Roman" pitchFamily="18" charset="0"/>
              </a:rPr>
              <a:t> essentials of Oral Pathology and Oral    </a:t>
            </a:r>
          </a:p>
          <a:p>
            <a:pPr marL="0" indent="0">
              <a:lnSpc>
                <a:spcPct val="150000"/>
              </a:lnSpc>
              <a:buNone/>
            </a:pPr>
            <a:r>
              <a:rPr lang="en-IN" sz="2800" dirty="0" smtClean="0">
                <a:solidFill>
                  <a:srgbClr val="C00000"/>
                </a:solidFill>
                <a:latin typeface="Times New Roman" pitchFamily="18" charset="0"/>
                <a:cs typeface="Times New Roman" pitchFamily="18" charset="0"/>
              </a:rPr>
              <a:t>      Medicine . 7</a:t>
            </a:r>
            <a:r>
              <a:rPr lang="en-IN" sz="2800" baseline="30000" dirty="0" smtClean="0">
                <a:solidFill>
                  <a:srgbClr val="C00000"/>
                </a:solidFill>
                <a:latin typeface="Times New Roman" pitchFamily="18" charset="0"/>
                <a:cs typeface="Times New Roman" pitchFamily="18" charset="0"/>
              </a:rPr>
              <a:t>th</a:t>
            </a:r>
            <a:r>
              <a:rPr lang="en-IN" sz="2800" dirty="0" smtClean="0">
                <a:solidFill>
                  <a:srgbClr val="C00000"/>
                </a:solidFill>
                <a:latin typeface="Times New Roman" pitchFamily="18" charset="0"/>
                <a:cs typeface="Times New Roman" pitchFamily="18" charset="0"/>
              </a:rPr>
              <a:t> Edition</a:t>
            </a:r>
          </a:p>
          <a:p>
            <a:pPr marL="0" indent="0">
              <a:lnSpc>
                <a:spcPct val="150000"/>
              </a:lnSpc>
              <a:buNone/>
            </a:pPr>
            <a:r>
              <a:rPr lang="en-IN" sz="2800" dirty="0" smtClean="0">
                <a:solidFill>
                  <a:srgbClr val="C00000"/>
                </a:solidFill>
                <a:latin typeface="Times New Roman" pitchFamily="18" charset="0"/>
                <a:cs typeface="Times New Roman" pitchFamily="18" charset="0"/>
              </a:rPr>
              <a:t>[2] </a:t>
            </a:r>
            <a:r>
              <a:rPr lang="en-IN" sz="2800" dirty="0" err="1" smtClean="0">
                <a:solidFill>
                  <a:srgbClr val="C00000"/>
                </a:solidFill>
                <a:latin typeface="Times New Roman" pitchFamily="18" charset="0"/>
                <a:cs typeface="Times New Roman" pitchFamily="18" charset="0"/>
              </a:rPr>
              <a:t>Burkitts</a:t>
            </a:r>
            <a:r>
              <a:rPr lang="en-IN" sz="2800" dirty="0" smtClean="0">
                <a:solidFill>
                  <a:srgbClr val="C00000"/>
                </a:solidFill>
                <a:latin typeface="Times New Roman" pitchFamily="18" charset="0"/>
                <a:cs typeface="Times New Roman" pitchFamily="18" charset="0"/>
              </a:rPr>
              <a:t> Oral Pathology  5</a:t>
            </a:r>
            <a:r>
              <a:rPr lang="en-IN" sz="2800" baseline="30000" dirty="0" smtClean="0">
                <a:solidFill>
                  <a:srgbClr val="C00000"/>
                </a:solidFill>
                <a:latin typeface="Times New Roman" pitchFamily="18" charset="0"/>
                <a:cs typeface="Times New Roman" pitchFamily="18" charset="0"/>
              </a:rPr>
              <a:t>th</a:t>
            </a:r>
            <a:r>
              <a:rPr lang="en-IN" sz="2800" dirty="0" smtClean="0">
                <a:solidFill>
                  <a:srgbClr val="C00000"/>
                </a:solidFill>
                <a:latin typeface="Times New Roman" pitchFamily="18" charset="0"/>
                <a:cs typeface="Times New Roman" pitchFamily="18" charset="0"/>
              </a:rPr>
              <a:t> Edition</a:t>
            </a:r>
          </a:p>
          <a:p>
            <a:pPr marL="0" lvl="0" indent="0">
              <a:lnSpc>
                <a:spcPct val="150000"/>
              </a:lnSpc>
              <a:buNone/>
            </a:pPr>
            <a:r>
              <a:rPr lang="en-US" sz="2800" dirty="0" smtClean="0">
                <a:solidFill>
                  <a:srgbClr val="C00000"/>
                </a:solidFill>
                <a:latin typeface="Times New Roman" pitchFamily="18" charset="0"/>
                <a:cs typeface="Times New Roman" pitchFamily="18" charset="0"/>
              </a:rPr>
              <a:t>[3] Shafer, Hine &amp; Levy: A textbook of oral pathology.   </a:t>
            </a:r>
          </a:p>
        </p:txBody>
      </p:sp>
      <p:sp>
        <p:nvSpPr>
          <p:cNvPr id="4" name="Content Placeholder 2"/>
          <p:cNvSpPr txBox="1">
            <a:spLocks/>
          </p:cNvSpPr>
          <p:nvPr/>
        </p:nvSpPr>
        <p:spPr>
          <a:xfrm>
            <a:off x="0" y="3140968"/>
            <a:ext cx="9144000" cy="3717032"/>
          </a:xfrm>
          <a:prstGeom prst="rect">
            <a:avLst/>
          </a:prstGeom>
        </p:spPr>
        <p:txBody>
          <a:bodyPr vert="horz">
            <a:normAutofit fontScale="40000" lnSpcReduction="20000"/>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en-US" sz="3800" b="0" i="0" u="none" strike="noStrike" kern="1200" cap="none" spc="0" normalizeH="0" baseline="0" noProof="0" dirty="0" smtClean="0">
                <a:ln>
                  <a:noFill/>
                </a:ln>
                <a:solidFill>
                  <a:srgbClr val="C00000"/>
                </a:solidFill>
                <a:effectLst/>
                <a:uLnTx/>
                <a:uFillTx/>
                <a:latin typeface="+mn-lt"/>
                <a:ea typeface="+mn-ea"/>
                <a:cs typeface="+mn-cs"/>
              </a:rPr>
              <a:t>Articles –</a:t>
            </a:r>
          </a:p>
          <a:p>
            <a:pPr marL="514350" marR="0" lvl="0" indent="-514350" algn="l" defTabSz="914400" rtl="0" eaLnBrk="1" fontAlgn="auto" latinLnBrk="0" hangingPunct="1">
              <a:lnSpc>
                <a:spcPct val="100000"/>
              </a:lnSpc>
              <a:spcBef>
                <a:spcPct val="20000"/>
              </a:spcBef>
              <a:spcAft>
                <a:spcPts val="0"/>
              </a:spcAft>
              <a:buClr>
                <a:schemeClr val="accent1"/>
              </a:buClr>
              <a:buSzPct val="70000"/>
              <a:buFont typeface="+mj-lt"/>
              <a:buAutoNum type="arabicPeriod"/>
              <a:tabLst/>
              <a:defRPr/>
            </a:pPr>
            <a:r>
              <a:rPr kumimoji="0" lang="en-IN" sz="4500" b="0" i="0" u="none" strike="noStrike" kern="1200" cap="none" spc="0" normalizeH="0" baseline="0" noProof="0" dirty="0" smtClean="0">
                <a:ln>
                  <a:noFill/>
                </a:ln>
                <a:solidFill>
                  <a:srgbClr val="C00000"/>
                </a:solidFill>
                <a:effectLst/>
                <a:uLnTx/>
                <a:uFillTx/>
                <a:latin typeface="+mn-lt"/>
                <a:ea typeface="+mn-ea"/>
                <a:cs typeface="+mn-cs"/>
              </a:rPr>
              <a:t>Nanotechnology : A new era in dentistry</a:t>
            </a:r>
            <a:r>
              <a:rPr kumimoji="0" lang="en-IN" sz="4500" b="0" i="0" u="none" strike="noStrike" kern="1200" cap="none" spc="0" normalizeH="0" noProof="0" dirty="0" smtClean="0">
                <a:ln>
                  <a:noFill/>
                </a:ln>
                <a:solidFill>
                  <a:srgbClr val="C00000"/>
                </a:solidFill>
                <a:effectLst/>
                <a:uLnTx/>
                <a:uFillTx/>
                <a:latin typeface="+mn-lt"/>
                <a:ea typeface="+mn-ea"/>
                <a:cs typeface="+mn-cs"/>
              </a:rPr>
              <a:t> </a:t>
            </a:r>
            <a:r>
              <a:rPr kumimoji="0" lang="en-US" sz="4500" b="0" i="0" u="none" strike="noStrike" kern="1200" cap="none" spc="0" normalizeH="0" baseline="0" noProof="0" dirty="0" smtClean="0">
                <a:ln>
                  <a:noFill/>
                </a:ln>
                <a:solidFill>
                  <a:srgbClr val="C00000"/>
                </a:solidFill>
                <a:effectLst/>
                <a:uLnTx/>
                <a:uFillTx/>
                <a:latin typeface="+mn-lt"/>
                <a:ea typeface="+mn-ea"/>
                <a:cs typeface="+mn-cs"/>
              </a:rPr>
              <a:t>JADA 2012</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None/>
              <a:tabLst/>
              <a:defRPr/>
            </a:pPr>
            <a:endParaRPr kumimoji="0" lang="en-IN" sz="4500" b="0" i="0" u="none" strike="noStrike" kern="1200" cap="none" spc="0" normalizeH="0" baseline="0" noProof="0" dirty="0" smtClean="0">
              <a:ln>
                <a:noFill/>
              </a:ln>
              <a:solidFill>
                <a:srgbClr val="C00000"/>
              </a:solidFill>
              <a:effectLst/>
              <a:uLnTx/>
              <a:uFillTx/>
              <a:latin typeface="+mn-lt"/>
              <a:ea typeface="+mn-ea"/>
              <a:cs typeface="+mn-cs"/>
            </a:endParaRPr>
          </a:p>
          <a:p>
            <a:pPr marL="342900" marR="0" lvl="0" indent="-342900" algn="l" defTabSz="914400" rtl="0" eaLnBrk="1" fontAlgn="auto" latinLnBrk="0" hangingPunct="1">
              <a:lnSpc>
                <a:spcPct val="150000"/>
              </a:lnSpc>
              <a:spcBef>
                <a:spcPct val="20000"/>
              </a:spcBef>
              <a:spcAft>
                <a:spcPts val="0"/>
              </a:spcAft>
              <a:buClr>
                <a:schemeClr val="accent1"/>
              </a:buClr>
              <a:buSzPct val="70000"/>
              <a:buFont typeface="Wingdings 2"/>
              <a:buNone/>
              <a:tabLst/>
              <a:defRPr/>
            </a:pPr>
            <a:r>
              <a:rPr kumimoji="0" lang="en-US" sz="4500" b="0" i="0" u="none" strike="noStrike" kern="1200" cap="none" spc="0" normalizeH="0" baseline="0" noProof="0" dirty="0" smtClean="0">
                <a:ln>
                  <a:noFill/>
                </a:ln>
                <a:solidFill>
                  <a:srgbClr val="C00000"/>
                </a:solidFill>
                <a:effectLst/>
                <a:uLnTx/>
                <a:uFillTx/>
                <a:latin typeface="+mn-lt"/>
                <a:ea typeface="+mn-ea"/>
                <a:cs typeface="+mn-cs"/>
              </a:rPr>
              <a:t>2. </a:t>
            </a:r>
            <a:r>
              <a:rPr kumimoji="0" lang="en-IN" sz="4500" b="0" i="0" u="none" strike="noStrike" kern="1200" cap="none" spc="0" normalizeH="0" baseline="0" noProof="0" dirty="0" smtClean="0">
                <a:ln>
                  <a:noFill/>
                </a:ln>
                <a:solidFill>
                  <a:srgbClr val="C00000"/>
                </a:solidFill>
                <a:effectLst/>
                <a:uLnTx/>
                <a:uFillTx/>
                <a:latin typeface="+mn-lt"/>
                <a:ea typeface="+mn-ea"/>
                <a:cs typeface="+mn-cs"/>
              </a:rPr>
              <a:t>Oral potentially malignant disorders: </a:t>
            </a:r>
            <a:r>
              <a:rPr kumimoji="0" lang="en-IN" sz="4500" b="0" i="0" u="none" strike="noStrike" kern="1200" cap="none" spc="0" normalizeH="0" baseline="0" noProof="0" dirty="0" err="1" smtClean="0">
                <a:ln>
                  <a:noFill/>
                </a:ln>
                <a:solidFill>
                  <a:srgbClr val="C00000"/>
                </a:solidFill>
                <a:effectLst/>
                <a:uLnTx/>
                <a:uFillTx/>
                <a:latin typeface="+mn-lt"/>
                <a:ea typeface="+mn-ea"/>
                <a:cs typeface="+mn-cs"/>
              </a:rPr>
              <a:t>Precising</a:t>
            </a:r>
            <a:r>
              <a:rPr kumimoji="0" lang="en-IN" sz="4500" b="0" i="0" u="none" strike="noStrike" kern="1200" cap="none" spc="0" normalizeH="0" baseline="0" noProof="0" dirty="0" smtClean="0">
                <a:ln>
                  <a:noFill/>
                </a:ln>
                <a:solidFill>
                  <a:srgbClr val="C00000"/>
                </a:solidFill>
                <a:effectLst/>
                <a:uLnTx/>
                <a:uFillTx/>
                <a:latin typeface="+mn-lt"/>
                <a:ea typeface="+mn-ea"/>
                <a:cs typeface="+mn-cs"/>
              </a:rPr>
              <a:t> the </a:t>
            </a:r>
            <a:r>
              <a:rPr kumimoji="0" lang="en-IN" sz="4500" b="0" i="0" u="none" strike="noStrike" kern="1200" cap="none" spc="0" normalizeH="0" baseline="0" noProof="0" dirty="0" err="1" smtClean="0">
                <a:ln>
                  <a:noFill/>
                </a:ln>
                <a:solidFill>
                  <a:srgbClr val="C00000"/>
                </a:solidFill>
                <a:effectLst/>
                <a:uLnTx/>
                <a:uFillTx/>
                <a:latin typeface="+mn-lt"/>
                <a:ea typeface="+mn-ea"/>
                <a:cs typeface="+mn-cs"/>
              </a:rPr>
              <a:t>deﬁnition</a:t>
            </a:r>
            <a:r>
              <a:rPr kumimoji="0" lang="en-IN" sz="4500" b="0" i="0" u="none" strike="noStrike" kern="1200" cap="none" spc="0" normalizeH="0" baseline="0" noProof="0" dirty="0" smtClean="0">
                <a:ln>
                  <a:noFill/>
                </a:ln>
                <a:solidFill>
                  <a:srgbClr val="C00000"/>
                </a:solidFill>
                <a:effectLst/>
                <a:uLnTx/>
                <a:uFillTx/>
                <a:latin typeface="+mn-lt"/>
                <a:ea typeface="+mn-ea"/>
                <a:cs typeface="+mn-cs"/>
              </a:rPr>
              <a:t>.</a:t>
            </a:r>
          </a:p>
          <a:p>
            <a:pPr marL="342900" marR="0" lvl="0" indent="-342900" algn="l" defTabSz="914400" rtl="0" eaLnBrk="1" fontAlgn="auto" latinLnBrk="0" hangingPunct="1">
              <a:lnSpc>
                <a:spcPct val="150000"/>
              </a:lnSpc>
              <a:spcBef>
                <a:spcPct val="20000"/>
              </a:spcBef>
              <a:spcAft>
                <a:spcPts val="0"/>
              </a:spcAft>
              <a:buClr>
                <a:schemeClr val="accent1"/>
              </a:buClr>
              <a:buSzPct val="70000"/>
              <a:buFont typeface="Wingdings 2"/>
              <a:buNone/>
              <a:tabLst/>
              <a:defRPr/>
            </a:pPr>
            <a:r>
              <a:rPr kumimoji="0" lang="en-US" sz="4500" b="0" i="0" u="none" strike="noStrike" kern="1200" cap="none" spc="0" normalizeH="0" baseline="0" noProof="0" dirty="0" smtClean="0">
                <a:ln>
                  <a:noFill/>
                </a:ln>
                <a:solidFill>
                  <a:srgbClr val="C00000"/>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srgbClr val="C00000"/>
                </a:solidFill>
                <a:effectLst/>
                <a:uLnTx/>
                <a:uFillTx/>
                <a:latin typeface="Times New Roman" pitchFamily="18" charset="0"/>
                <a:ea typeface="+mn-ea"/>
                <a:cs typeface="Times New Roman" pitchFamily="18" charset="0"/>
              </a:rPr>
              <a:t>Otorhinolaryngology</a:t>
            </a:r>
            <a:r>
              <a:rPr kumimoji="0" lang="en-US" sz="4000" b="0" i="0" u="none" strike="noStrike" kern="1200" cap="none" spc="0" normalizeH="0" baseline="0" noProof="0" dirty="0" smtClean="0">
                <a:ln>
                  <a:noFill/>
                </a:ln>
                <a:solidFill>
                  <a:srgbClr val="C00000"/>
                </a:solidFill>
                <a:effectLst/>
                <a:uLnTx/>
                <a:uFillTx/>
                <a:latin typeface="Times New Roman" pitchFamily="18" charset="0"/>
                <a:ea typeface="+mn-ea"/>
                <a:cs typeface="Times New Roman" pitchFamily="18" charset="0"/>
              </a:rPr>
              <a:t> clinics –An International journal may-</a:t>
            </a:r>
            <a:r>
              <a:rPr kumimoji="0" lang="en-US" sz="4000" b="0" i="0" u="none" strike="noStrike" kern="1200" cap="none" spc="0" normalizeH="0" baseline="0" noProof="0" dirty="0" err="1" smtClean="0">
                <a:ln>
                  <a:noFill/>
                </a:ln>
                <a:solidFill>
                  <a:srgbClr val="C00000"/>
                </a:solidFill>
                <a:effectLst/>
                <a:uLnTx/>
                <a:uFillTx/>
                <a:latin typeface="Times New Roman" pitchFamily="18" charset="0"/>
                <a:ea typeface="+mn-ea"/>
                <a:cs typeface="Times New Roman" pitchFamily="18" charset="0"/>
              </a:rPr>
              <a:t>sept</a:t>
            </a:r>
            <a:r>
              <a:rPr kumimoji="0" lang="en-US" sz="4000" b="0" i="0" u="none" strike="noStrike" kern="1200" cap="none" spc="0" normalizeH="0" baseline="0" noProof="0" dirty="0" smtClean="0">
                <a:ln>
                  <a:noFill/>
                </a:ln>
                <a:solidFill>
                  <a:srgbClr val="C00000"/>
                </a:solidFill>
                <a:effectLst/>
                <a:uLnTx/>
                <a:uFillTx/>
                <a:latin typeface="Times New Roman" pitchFamily="18" charset="0"/>
                <a:ea typeface="+mn-ea"/>
                <a:cs typeface="Times New Roman" pitchFamily="18" charset="0"/>
              </a:rPr>
              <a:t>. 2009</a:t>
            </a:r>
          </a:p>
          <a:p>
            <a:pPr>
              <a:lnSpc>
                <a:spcPct val="150000"/>
              </a:lnSpc>
              <a:buNone/>
            </a:pPr>
            <a:r>
              <a:rPr lang="en-US" sz="4800" dirty="0" smtClean="0">
                <a:solidFill>
                  <a:srgbClr val="C00000"/>
                </a:solidFill>
              </a:rPr>
              <a:t>4</a:t>
            </a:r>
            <a:r>
              <a:rPr lang="en-US" sz="4400" dirty="0" smtClean="0">
                <a:solidFill>
                  <a:srgbClr val="C00000"/>
                </a:solidFill>
              </a:rPr>
              <a:t>. Classification of OSMF. </a:t>
            </a:r>
            <a:r>
              <a:rPr lang="en-US" sz="4400" dirty="0" err="1" smtClean="0">
                <a:solidFill>
                  <a:srgbClr val="C00000"/>
                </a:solidFill>
              </a:rPr>
              <a:t>Swati</a:t>
            </a:r>
            <a:r>
              <a:rPr lang="en-US" sz="4400" dirty="0" smtClean="0">
                <a:solidFill>
                  <a:srgbClr val="C00000"/>
                </a:solidFill>
              </a:rPr>
              <a:t> Gupta, </a:t>
            </a:r>
            <a:r>
              <a:rPr lang="en-US" sz="4400" dirty="0" err="1" smtClean="0">
                <a:solidFill>
                  <a:srgbClr val="C00000"/>
                </a:solidFill>
              </a:rPr>
              <a:t>Jigar</a:t>
            </a:r>
            <a:r>
              <a:rPr lang="en-US" sz="4400" dirty="0" smtClean="0">
                <a:solidFill>
                  <a:srgbClr val="C00000"/>
                </a:solidFill>
              </a:rPr>
              <a:t> </a:t>
            </a:r>
            <a:r>
              <a:rPr lang="en-US" sz="4400" dirty="0" err="1" smtClean="0">
                <a:solidFill>
                  <a:srgbClr val="C00000"/>
                </a:solidFill>
              </a:rPr>
              <a:t>joshi</a:t>
            </a:r>
            <a:r>
              <a:rPr lang="en-US" sz="4400" dirty="0" smtClean="0">
                <a:solidFill>
                  <a:srgbClr val="C00000"/>
                </a:solidFill>
              </a:rPr>
              <a:t>  , JIAOMR</a:t>
            </a:r>
          </a:p>
          <a:p>
            <a:pPr>
              <a:lnSpc>
                <a:spcPct val="150000"/>
              </a:lnSpc>
              <a:buNone/>
            </a:pPr>
            <a:endParaRPr lang="en-US" sz="4400" dirty="0" smtClean="0">
              <a:solidFill>
                <a:srgbClr val="C00000"/>
              </a:solidFill>
            </a:endParaRPr>
          </a:p>
          <a:p>
            <a:pPr>
              <a:buNone/>
            </a:pPr>
            <a:r>
              <a:rPr lang="en-US" sz="4400" dirty="0" smtClean="0">
                <a:solidFill>
                  <a:srgbClr val="C00000"/>
                </a:solidFill>
              </a:rPr>
              <a:t>5. </a:t>
            </a:r>
            <a:r>
              <a:rPr lang="en-IN" sz="4000" dirty="0" smtClean="0">
                <a:solidFill>
                  <a:srgbClr val="C00000"/>
                </a:solidFill>
              </a:rPr>
              <a:t>NEW CLASSIFICATION FOR ORAL POTENTIALLY MALIGNANT DISORDERS </a:t>
            </a:r>
            <a:endParaRPr lang="en-IN" sz="4800" dirty="0" smtClean="0">
              <a:solidFill>
                <a:srgbClr val="C00000"/>
              </a:solidFill>
            </a:endParaRPr>
          </a:p>
          <a:p>
            <a:pPr algn="just">
              <a:buNone/>
            </a:pPr>
            <a:r>
              <a:rPr lang="en-US" sz="4000" dirty="0" smtClean="0">
                <a:solidFill>
                  <a:srgbClr val="C00000"/>
                </a:solidFill>
                <a:latin typeface="Times New Roman" pitchFamily="18" charset="0"/>
                <a:cs typeface="Times New Roman" pitchFamily="18" charset="0"/>
              </a:rPr>
              <a:t>		S. SARODE, SARODE, KARMARKAR, TUPKARI</a:t>
            </a:r>
          </a:p>
          <a:p>
            <a:pPr algn="just">
              <a:buNone/>
            </a:pPr>
            <a:r>
              <a:rPr lang="en-IN" sz="4000" dirty="0" smtClean="0">
                <a:solidFill>
                  <a:srgbClr val="C00000"/>
                </a:solidFill>
              </a:rPr>
              <a:t>				(Ref - Oral Oncology xxx, 2011)</a:t>
            </a:r>
          </a:p>
          <a:p>
            <a:pPr algn="just">
              <a:buNone/>
            </a:pPr>
            <a:endParaRPr lang="en-US" sz="4000" dirty="0" smtClean="0">
              <a:solidFill>
                <a:srgbClr val="C00000"/>
              </a:solidFill>
              <a:latin typeface="Times New Roman" pitchFamily="18" charset="0"/>
              <a:cs typeface="Times New Roman" pitchFamily="18" charset="0"/>
            </a:endParaRPr>
          </a:p>
          <a:p>
            <a:pPr algn="just">
              <a:buNone/>
            </a:pPr>
            <a:r>
              <a:rPr lang="en-US" sz="4800" dirty="0" smtClean="0">
                <a:solidFill>
                  <a:srgbClr val="C00000"/>
                </a:solidFill>
                <a:latin typeface="Times New Roman" pitchFamily="18" charset="0"/>
                <a:cs typeface="Times New Roman" pitchFamily="18" charset="0"/>
              </a:rPr>
              <a:t>6. Precancerous lesions of oral cavity.</a:t>
            </a:r>
          </a:p>
          <a:p>
            <a:pPr>
              <a:buNone/>
            </a:pPr>
            <a:r>
              <a:rPr lang="en-US" sz="4800" dirty="0" smtClean="0">
                <a:solidFill>
                  <a:srgbClr val="C00000"/>
                </a:solidFill>
                <a:latin typeface="Times New Roman" pitchFamily="18" charset="0"/>
                <a:cs typeface="Times New Roman" pitchFamily="18" charset="0"/>
              </a:rPr>
              <a:t>		-</a:t>
            </a:r>
            <a:r>
              <a:rPr lang="en-US" sz="4800" dirty="0" err="1" smtClean="0">
                <a:solidFill>
                  <a:srgbClr val="C00000"/>
                </a:solidFill>
                <a:latin typeface="Times New Roman" pitchFamily="18" charset="0"/>
                <a:cs typeface="Times New Roman" pitchFamily="18" charset="0"/>
              </a:rPr>
              <a:t>Uday</a:t>
            </a:r>
            <a:r>
              <a:rPr lang="en-US" sz="4800" dirty="0" smtClean="0">
                <a:solidFill>
                  <a:srgbClr val="C00000"/>
                </a:solidFill>
                <a:latin typeface="Times New Roman" pitchFamily="18" charset="0"/>
                <a:cs typeface="Times New Roman" pitchFamily="18" charset="0"/>
              </a:rPr>
              <a:t> </a:t>
            </a:r>
            <a:r>
              <a:rPr lang="en-US" sz="4800" dirty="0" err="1" smtClean="0">
                <a:solidFill>
                  <a:srgbClr val="C00000"/>
                </a:solidFill>
                <a:latin typeface="Times New Roman" pitchFamily="18" charset="0"/>
                <a:cs typeface="Times New Roman" pitchFamily="18" charset="0"/>
              </a:rPr>
              <a:t>pawar</a:t>
            </a:r>
            <a:r>
              <a:rPr lang="en-US" sz="4800" dirty="0" smtClean="0">
                <a:solidFill>
                  <a:srgbClr val="C00000"/>
                </a:solidFill>
                <a:latin typeface="Times New Roman" pitchFamily="18" charset="0"/>
                <a:cs typeface="Times New Roman" pitchFamily="18" charset="0"/>
              </a:rPr>
              <a:t>, </a:t>
            </a:r>
            <a:r>
              <a:rPr lang="en-US" sz="4800" dirty="0" err="1" smtClean="0">
                <a:solidFill>
                  <a:srgbClr val="C00000"/>
                </a:solidFill>
                <a:latin typeface="Times New Roman" pitchFamily="18" charset="0"/>
                <a:cs typeface="Times New Roman" pitchFamily="18" charset="0"/>
              </a:rPr>
              <a:t>Pankaj</a:t>
            </a:r>
            <a:r>
              <a:rPr lang="en-US" sz="4800" dirty="0" smtClean="0">
                <a:solidFill>
                  <a:srgbClr val="C00000"/>
                </a:solidFill>
                <a:latin typeface="Times New Roman" pitchFamily="18" charset="0"/>
                <a:cs typeface="Times New Roman" pitchFamily="18" charset="0"/>
              </a:rPr>
              <a:t> C. </a:t>
            </a:r>
            <a:r>
              <a:rPr lang="en-US" sz="4800" dirty="0" err="1" smtClean="0">
                <a:solidFill>
                  <a:srgbClr val="C00000"/>
                </a:solidFill>
                <a:latin typeface="Times New Roman" pitchFamily="18" charset="0"/>
                <a:cs typeface="Times New Roman" pitchFamily="18" charset="0"/>
              </a:rPr>
              <a:t>Otorhinolaryngology</a:t>
            </a:r>
            <a:r>
              <a:rPr lang="en-US" sz="4800" dirty="0" smtClean="0">
                <a:solidFill>
                  <a:srgbClr val="C00000"/>
                </a:solidFill>
                <a:latin typeface="Times New Roman" pitchFamily="18" charset="0"/>
                <a:cs typeface="Times New Roman" pitchFamily="18" charset="0"/>
              </a:rPr>
              <a:t> International Journal 2009.</a:t>
            </a:r>
          </a:p>
          <a:p>
            <a:pPr algn="just">
              <a:buNone/>
            </a:pPr>
            <a:endParaRPr lang="en-US" sz="4000" dirty="0" smtClean="0">
              <a:solidFill>
                <a:srgbClr val="C00000"/>
              </a:solidFill>
              <a:latin typeface="Times New Roman" pitchFamily="18" charset="0"/>
              <a:cs typeface="Times New Roman" pitchFamily="18" charset="0"/>
            </a:endParaRPr>
          </a:p>
          <a:p>
            <a:pPr>
              <a:lnSpc>
                <a:spcPct val="150000"/>
              </a:lnSpc>
              <a:buNone/>
            </a:pPr>
            <a:endParaRPr lang="en-US" sz="7200" dirty="0" smtClean="0">
              <a:solidFill>
                <a:srgbClr val="C00000"/>
              </a:solidFill>
            </a:endParaRPr>
          </a:p>
          <a:p>
            <a:pPr>
              <a:lnSpc>
                <a:spcPct val="150000"/>
              </a:lnSpc>
              <a:buNone/>
            </a:pPr>
            <a:endParaRPr lang="en-IN" sz="7200" dirty="0" smtClean="0">
              <a:solidFill>
                <a:srgbClr val="C00000"/>
              </a:solidFill>
            </a:endParaRPr>
          </a:p>
          <a:p>
            <a:pPr marL="342900" marR="0" lvl="0" indent="-342900" algn="l" defTabSz="914400" rtl="0" eaLnBrk="1" fontAlgn="auto" latinLnBrk="0" hangingPunct="1">
              <a:lnSpc>
                <a:spcPct val="150000"/>
              </a:lnSpc>
              <a:spcBef>
                <a:spcPct val="20000"/>
              </a:spcBef>
              <a:spcAft>
                <a:spcPts val="0"/>
              </a:spcAft>
              <a:buClr>
                <a:schemeClr val="accent1"/>
              </a:buClr>
              <a:buSzPct val="70000"/>
              <a:buFont typeface="Wingdings 2"/>
              <a:buNone/>
              <a:tabLst/>
              <a:defRPr/>
            </a:pPr>
            <a:endParaRPr kumimoji="0" lang="en-US" sz="3800" b="0" i="0" u="none" strike="noStrike" kern="1200" cap="none" spc="0" normalizeH="0" baseline="0" noProof="0" dirty="0" smtClean="0">
              <a:ln>
                <a:noFill/>
              </a:ln>
              <a:solidFill>
                <a:srgbClr val="C00000"/>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None/>
              <a:tabLst/>
              <a:defRPr/>
            </a:pPr>
            <a:endParaRPr kumimoji="0" lang="en-US" sz="3200" b="0" i="0" u="none" strike="noStrike" kern="1200" cap="none" spc="0" normalizeH="0" baseline="0" noProof="0" dirty="0" smtClean="0">
              <a:ln>
                <a:noFill/>
              </a:ln>
              <a:solidFill>
                <a:srgbClr val="C00000"/>
              </a:solidFill>
              <a:effectLst/>
              <a:uLnTx/>
              <a:uFillTx/>
              <a:latin typeface="+mn-lt"/>
              <a:ea typeface="+mn-ea"/>
              <a:cs typeface="+mn-cs"/>
            </a:endParaRPr>
          </a:p>
        </p:txBody>
      </p:sp>
    </p:spTree>
    <p:extLst>
      <p:ext uri="{BB962C8B-B14F-4D97-AF65-F5344CB8AC3E}">
        <p14:creationId xmlns:p14="http://schemas.microsoft.com/office/powerpoint/2010/main" xmlns="" val="6072035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48" y="1052736"/>
            <a:ext cx="8460432" cy="5805264"/>
          </a:xfrm>
        </p:spPr>
        <p:txBody>
          <a:bodyPr>
            <a:noAutofit/>
          </a:bodyPr>
          <a:lstStyle/>
          <a:p>
            <a:pPr>
              <a:buNone/>
            </a:pPr>
            <a:r>
              <a:rPr lang="en-IN" sz="16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Group II</a:t>
            </a:r>
            <a:r>
              <a:rPr lang="en-IN" sz="1600" dirty="0" smtClean="0">
                <a:solidFill>
                  <a:schemeClr val="tx1"/>
                </a:solidFill>
                <a:latin typeface="Times New Roman" pitchFamily="18" charset="0"/>
                <a:cs typeface="Times New Roman" pitchFamily="18" charset="0"/>
              </a:rPr>
              <a:t>: Morphologically altered tissue in which chronic </a:t>
            </a:r>
            <a:r>
              <a:rPr lang="fr-FR" sz="1600" dirty="0" smtClean="0">
                <a:solidFill>
                  <a:schemeClr val="tx1"/>
                </a:solidFill>
                <a:latin typeface="Times New Roman" pitchFamily="18" charset="0"/>
                <a:cs typeface="Times New Roman" pitchFamily="18" charset="0"/>
              </a:rPr>
              <a:t>inflammation </a:t>
            </a:r>
            <a:r>
              <a:rPr lang="fr-FR" sz="1600" dirty="0" err="1" smtClean="0">
                <a:solidFill>
                  <a:schemeClr val="tx1"/>
                </a:solidFill>
                <a:latin typeface="Times New Roman" pitchFamily="18" charset="0"/>
                <a:cs typeface="Times New Roman" pitchFamily="18" charset="0"/>
              </a:rPr>
              <a:t>is</a:t>
            </a:r>
            <a:r>
              <a:rPr lang="fr-FR" sz="1600" dirty="0" smtClean="0">
                <a:solidFill>
                  <a:schemeClr val="tx1"/>
                </a:solidFill>
                <a:latin typeface="Times New Roman" pitchFamily="18" charset="0"/>
                <a:cs typeface="Times New Roman" pitchFamily="18" charset="0"/>
              </a:rPr>
              <a:t> </a:t>
            </a:r>
            <a:r>
              <a:rPr lang="en-US" sz="1600" dirty="0" smtClean="0">
                <a:solidFill>
                  <a:schemeClr val="tx1"/>
                </a:solidFill>
                <a:latin typeface="Times New Roman" pitchFamily="18" charset="0"/>
                <a:cs typeface="Times New Roman" pitchFamily="18" charset="0"/>
              </a:rPr>
              <a:t>responsible</a:t>
            </a:r>
            <a:r>
              <a:rPr lang="fr-FR" sz="1600" dirty="0" smtClean="0">
                <a:solidFill>
                  <a:schemeClr val="tx1"/>
                </a:solidFill>
                <a:latin typeface="Times New Roman" pitchFamily="18" charset="0"/>
                <a:cs typeface="Times New Roman" pitchFamily="18" charset="0"/>
              </a:rPr>
              <a:t> for </a:t>
            </a:r>
            <a:r>
              <a:rPr lang="fr-FR" sz="1600" dirty="0" err="1" smtClean="0">
                <a:solidFill>
                  <a:schemeClr val="tx1"/>
                </a:solidFill>
                <a:latin typeface="Times New Roman" pitchFamily="18" charset="0"/>
                <a:cs typeface="Times New Roman" pitchFamily="18" charset="0"/>
              </a:rPr>
              <a:t>malignant</a:t>
            </a:r>
            <a:r>
              <a:rPr lang="fr-FR" sz="1600" dirty="0" smtClean="0">
                <a:solidFill>
                  <a:schemeClr val="tx1"/>
                </a:solidFill>
                <a:latin typeface="Times New Roman" pitchFamily="18" charset="0"/>
                <a:cs typeface="Times New Roman" pitchFamily="18" charset="0"/>
              </a:rPr>
              <a:t> transformation </a:t>
            </a:r>
            <a:r>
              <a:rPr lang="en-IN" sz="1600" dirty="0" smtClean="0">
                <a:solidFill>
                  <a:schemeClr val="tx1"/>
                </a:solidFill>
                <a:latin typeface="Times New Roman" pitchFamily="18" charset="0"/>
                <a:cs typeface="Times New Roman" pitchFamily="18" charset="0"/>
              </a:rPr>
              <a:t>(chronic inflammation mediated carcinogenesis).</a:t>
            </a:r>
          </a:p>
          <a:p>
            <a:pPr>
              <a:buNone/>
            </a:pPr>
            <a:endParaRPr lang="en-IN" sz="1600" dirty="0" smtClean="0">
              <a:solidFill>
                <a:schemeClr val="tx1"/>
              </a:solidFill>
              <a:latin typeface="Times New Roman" pitchFamily="18" charset="0"/>
              <a:cs typeface="Times New Roman" pitchFamily="18" charset="0"/>
            </a:endParaRPr>
          </a:p>
          <a:p>
            <a:pPr marL="0" indent="0">
              <a:buNone/>
            </a:pPr>
            <a:r>
              <a:rPr lang="en-IN" sz="16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Group II a</a:t>
            </a:r>
            <a:r>
              <a:rPr lang="en-IN" sz="1600" dirty="0" smtClean="0">
                <a:solidFill>
                  <a:schemeClr val="tx1"/>
                </a:solidFill>
                <a:latin typeface="Times New Roman" pitchFamily="18" charset="0"/>
                <a:cs typeface="Times New Roman" pitchFamily="18" charset="0"/>
              </a:rPr>
              <a:t>. Chronic inflammation caused by internal derangement.</a:t>
            </a:r>
          </a:p>
          <a:p>
            <a:r>
              <a:rPr lang="en-IN" sz="1600" dirty="0" smtClean="0">
                <a:solidFill>
                  <a:schemeClr val="tx1"/>
                </a:solidFill>
                <a:latin typeface="Times New Roman" pitchFamily="18" charset="0"/>
                <a:cs typeface="Times New Roman" pitchFamily="18" charset="0"/>
              </a:rPr>
              <a:t>1. Lichen </a:t>
            </a:r>
            <a:r>
              <a:rPr lang="en-IN" sz="1600" dirty="0" err="1" smtClean="0">
                <a:solidFill>
                  <a:schemeClr val="tx1"/>
                </a:solidFill>
                <a:latin typeface="Times New Roman" pitchFamily="18" charset="0"/>
                <a:cs typeface="Times New Roman" pitchFamily="18" charset="0"/>
              </a:rPr>
              <a:t>planus</a:t>
            </a:r>
            <a:endParaRPr lang="en-IN" sz="1600" dirty="0" smtClean="0">
              <a:solidFill>
                <a:schemeClr val="tx1"/>
              </a:solidFill>
              <a:latin typeface="Times New Roman" pitchFamily="18" charset="0"/>
              <a:cs typeface="Times New Roman" pitchFamily="18" charset="0"/>
            </a:endParaRPr>
          </a:p>
          <a:p>
            <a:r>
              <a:rPr lang="en-IN" sz="1600" dirty="0" smtClean="0">
                <a:solidFill>
                  <a:schemeClr val="tx1"/>
                </a:solidFill>
                <a:latin typeface="Times New Roman" pitchFamily="18" charset="0"/>
                <a:cs typeface="Times New Roman" pitchFamily="18" charset="0"/>
              </a:rPr>
              <a:t>2. Discoid lupus </a:t>
            </a:r>
            <a:r>
              <a:rPr lang="en-IN" sz="1600" dirty="0" err="1" smtClean="0">
                <a:solidFill>
                  <a:schemeClr val="tx1"/>
                </a:solidFill>
                <a:latin typeface="Times New Roman" pitchFamily="18" charset="0"/>
                <a:cs typeface="Times New Roman" pitchFamily="18" charset="0"/>
              </a:rPr>
              <a:t>erythematosus</a:t>
            </a:r>
            <a:endParaRPr lang="en-IN" sz="1600" dirty="0" smtClean="0">
              <a:solidFill>
                <a:schemeClr val="tx1"/>
              </a:solidFill>
              <a:latin typeface="Times New Roman" pitchFamily="18" charset="0"/>
              <a:cs typeface="Times New Roman" pitchFamily="18" charset="0"/>
            </a:endParaRPr>
          </a:p>
          <a:p>
            <a:endParaRPr lang="en-IN" sz="1600" dirty="0" smtClean="0">
              <a:solidFill>
                <a:schemeClr val="tx1"/>
              </a:solidFill>
              <a:latin typeface="Times New Roman" pitchFamily="18" charset="0"/>
              <a:cs typeface="Times New Roman" pitchFamily="18" charset="0"/>
            </a:endParaRPr>
          </a:p>
          <a:p>
            <a:pPr marL="0" indent="0">
              <a:buNone/>
            </a:pPr>
            <a:r>
              <a:rPr lang="en-IN" sz="16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Group II b</a:t>
            </a:r>
            <a:r>
              <a:rPr lang="en-IN" sz="1600" dirty="0" smtClean="0">
                <a:solidFill>
                  <a:schemeClr val="tx1"/>
                </a:solidFill>
                <a:latin typeface="Times New Roman" pitchFamily="18" charset="0"/>
                <a:cs typeface="Times New Roman" pitchFamily="18" charset="0"/>
              </a:rPr>
              <a:t>: Chronic inflammation caused by external factors.</a:t>
            </a:r>
          </a:p>
          <a:p>
            <a:pPr marL="0" indent="0">
              <a:buNone/>
            </a:pPr>
            <a:r>
              <a:rPr lang="en-IN" sz="1600" dirty="0" smtClean="0">
                <a:solidFill>
                  <a:schemeClr val="tx1"/>
                </a:solidFill>
                <a:latin typeface="Times New Roman" pitchFamily="18" charset="0"/>
                <a:cs typeface="Times New Roman" pitchFamily="18" charset="0"/>
              </a:rPr>
              <a:t>1. Chronic mucosal trauma</a:t>
            </a:r>
          </a:p>
          <a:p>
            <a:pPr marL="0" indent="0">
              <a:buNone/>
            </a:pPr>
            <a:r>
              <a:rPr lang="en-IN" sz="1600" dirty="0" smtClean="0">
                <a:solidFill>
                  <a:schemeClr val="tx1"/>
                </a:solidFill>
                <a:latin typeface="Times New Roman" pitchFamily="18" charset="0"/>
                <a:cs typeface="Times New Roman" pitchFamily="18" charset="0"/>
              </a:rPr>
              <a:t>2. </a:t>
            </a:r>
            <a:r>
              <a:rPr lang="en-IN" sz="1600" dirty="0" err="1" smtClean="0">
                <a:solidFill>
                  <a:schemeClr val="tx1"/>
                </a:solidFill>
                <a:latin typeface="Times New Roman" pitchFamily="18" charset="0"/>
                <a:cs typeface="Times New Roman" pitchFamily="18" charset="0"/>
              </a:rPr>
              <a:t>Lichenoid</a:t>
            </a:r>
            <a:r>
              <a:rPr lang="en-IN" sz="1600" dirty="0" smtClean="0">
                <a:solidFill>
                  <a:schemeClr val="tx1"/>
                </a:solidFill>
                <a:latin typeface="Times New Roman" pitchFamily="18" charset="0"/>
                <a:cs typeface="Times New Roman" pitchFamily="18" charset="0"/>
              </a:rPr>
              <a:t> reactions</a:t>
            </a:r>
          </a:p>
          <a:p>
            <a:pPr marL="0" indent="0">
              <a:buNone/>
            </a:pPr>
            <a:r>
              <a:rPr lang="en-IN" sz="1600" dirty="0" smtClean="0">
                <a:solidFill>
                  <a:schemeClr val="tx1"/>
                </a:solidFill>
                <a:latin typeface="Times New Roman" pitchFamily="18" charset="0"/>
                <a:cs typeface="Times New Roman" pitchFamily="18" charset="0"/>
              </a:rPr>
              <a:t>3. Poor oral hygiene</a:t>
            </a:r>
          </a:p>
          <a:p>
            <a:pPr marL="0" indent="0">
              <a:buNone/>
            </a:pPr>
            <a:r>
              <a:rPr lang="en-IN" sz="1600" dirty="0" smtClean="0">
                <a:solidFill>
                  <a:schemeClr val="tx1"/>
                </a:solidFill>
                <a:latin typeface="Times New Roman" pitchFamily="18" charset="0"/>
                <a:cs typeface="Times New Roman" pitchFamily="18" charset="0"/>
              </a:rPr>
              <a:t>4. Chronic infections</a:t>
            </a:r>
          </a:p>
          <a:p>
            <a:r>
              <a:rPr lang="en-IN" sz="1600" dirty="0" smtClean="0">
                <a:solidFill>
                  <a:schemeClr val="tx1"/>
                </a:solidFill>
                <a:latin typeface="Times New Roman" pitchFamily="18" charset="0"/>
                <a:cs typeface="Times New Roman" pitchFamily="18" charset="0"/>
              </a:rPr>
              <a:t> Chronic bacterial infections</a:t>
            </a:r>
          </a:p>
          <a:p>
            <a:r>
              <a:rPr lang="en-IN" sz="1600" dirty="0" smtClean="0">
                <a:solidFill>
                  <a:schemeClr val="tx1"/>
                </a:solidFill>
                <a:latin typeface="Times New Roman" pitchFamily="18" charset="0"/>
                <a:cs typeface="Times New Roman" pitchFamily="18" charset="0"/>
              </a:rPr>
              <a:t> Chronic viral infections</a:t>
            </a:r>
          </a:p>
          <a:p>
            <a:r>
              <a:rPr lang="en-IN" sz="1600" dirty="0" smtClean="0">
                <a:solidFill>
                  <a:schemeClr val="tx1"/>
                </a:solidFill>
                <a:latin typeface="Times New Roman" pitchFamily="18" charset="0"/>
                <a:cs typeface="Times New Roman" pitchFamily="18" charset="0"/>
              </a:rPr>
              <a:t> Chronic fungal infections</a:t>
            </a:r>
          </a:p>
          <a:p>
            <a:pPr marL="0" indent="0">
              <a:buNone/>
            </a:pPr>
            <a:r>
              <a:rPr lang="en-IN" sz="1600" dirty="0" smtClean="0">
                <a:solidFill>
                  <a:schemeClr val="tx1"/>
                </a:solidFill>
                <a:latin typeface="Times New Roman" pitchFamily="18" charset="0"/>
                <a:cs typeface="Times New Roman" pitchFamily="18" charset="0"/>
              </a:rPr>
              <a:t>5. Other pathologies associated with prolonged untreated chronic inflammation of the oral cavity.</a:t>
            </a:r>
          </a:p>
          <a:p>
            <a:endParaRPr lang="en-IN" sz="1600" dirty="0">
              <a:solidFill>
                <a:schemeClr val="tx1"/>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36912"/>
            <a:ext cx="8229600" cy="1143000"/>
          </a:xfrm>
        </p:spPr>
        <p:txBody>
          <a:bodyPr>
            <a:noAutofit/>
          </a:bodyPr>
          <a:lstStyle/>
          <a:p>
            <a:r>
              <a:rPr lang="en-US" sz="11500" b="1" u="sng" dirty="0" smtClean="0">
                <a:solidFill>
                  <a:srgbClr val="C00000"/>
                </a:solidFill>
                <a:effectLst>
                  <a:outerShdw blurRad="38100" dist="38100" dir="2700000" algn="tl">
                    <a:srgbClr val="000000">
                      <a:alpha val="43137"/>
                    </a:srgbClr>
                  </a:outerShdw>
                  <a:reflection blurRad="12700" stA="48000" endA="300" endPos="55000" dir="5400000" sy="-90000" algn="bl" rotWithShape="0"/>
                </a:effectLst>
                <a:latin typeface="Algerian" pitchFamily="82" charset="0"/>
              </a:rPr>
              <a:t>THANK YOU</a:t>
            </a:r>
            <a:endParaRPr lang="en-IN" sz="11500" b="1" u="sng" dirty="0">
              <a:solidFill>
                <a:srgbClr val="C00000"/>
              </a:solidFill>
              <a:effectLst>
                <a:outerShdw blurRad="38100" dist="38100" dir="2700000" algn="tl">
                  <a:srgbClr val="000000">
                    <a:alpha val="43137"/>
                  </a:srgbClr>
                </a:outerShdw>
                <a:reflection blurRad="12700" stA="48000" endA="300" endPos="55000" dir="5400000" sy="-90000" algn="bl" rotWithShape="0"/>
              </a:effectLst>
              <a:latin typeface="Algerian" pitchFamily="82" charset="0"/>
            </a:endParaRPr>
          </a:p>
        </p:txBody>
      </p:sp>
    </p:spTree>
    <p:extLst>
      <p:ext uri="{BB962C8B-B14F-4D97-AF65-F5344CB8AC3E}">
        <p14:creationId xmlns:p14="http://schemas.microsoft.com/office/powerpoint/2010/main" xmlns="" val="183483898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4043</TotalTime>
  <Words>3807</Words>
  <Application>Microsoft Office PowerPoint</Application>
  <PresentationFormat>On-screen Show (4:3)</PresentationFormat>
  <Paragraphs>663</Paragraphs>
  <Slides>90</Slides>
  <Notes>13</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90</vt:i4>
      </vt:variant>
    </vt:vector>
  </HeadingPairs>
  <TitlesOfParts>
    <vt:vector size="91" baseType="lpstr">
      <vt:lpstr>Trek</vt:lpstr>
      <vt:lpstr>Premalignant lesions and conditions</vt:lpstr>
      <vt:lpstr>contents</vt:lpstr>
      <vt:lpstr>definition</vt:lpstr>
      <vt:lpstr>Whats the Normal Tissue response to Injury</vt:lpstr>
      <vt:lpstr>Slide 5</vt:lpstr>
      <vt:lpstr>Pmd (potentially malignant disorder)</vt:lpstr>
      <vt:lpstr>NEW CLASSIFICATION FOR ORAL POTENTIALLY MALIGNANT DISORDERS </vt:lpstr>
      <vt:lpstr>Slide 8</vt:lpstr>
      <vt:lpstr>Slide 9</vt:lpstr>
      <vt:lpstr>Slide 10</vt:lpstr>
      <vt:lpstr>Slide 11</vt:lpstr>
      <vt:lpstr>leukoplakia</vt:lpstr>
      <vt:lpstr>etiology</vt:lpstr>
      <vt:lpstr>Clinical features</vt:lpstr>
      <vt:lpstr>Slide 15</vt:lpstr>
      <vt:lpstr>Slide 16</vt:lpstr>
      <vt:lpstr>Slide 17</vt:lpstr>
      <vt:lpstr>Slide 18</vt:lpstr>
      <vt:lpstr>Slide 19</vt:lpstr>
      <vt:lpstr>Clinical features</vt:lpstr>
      <vt:lpstr>Clinical Staging</vt:lpstr>
      <vt:lpstr>Clinical Staging</vt:lpstr>
      <vt:lpstr>Histopathology</vt:lpstr>
      <vt:lpstr>Slide 24</vt:lpstr>
      <vt:lpstr>Differential diagnosis</vt:lpstr>
      <vt:lpstr>TREATMENT AND PROGNOSIS</vt:lpstr>
      <vt:lpstr> </vt:lpstr>
      <vt:lpstr>Slide 28</vt:lpstr>
      <vt:lpstr>Erythroplakia </vt:lpstr>
      <vt:lpstr>Etiology </vt:lpstr>
      <vt:lpstr>Slide 31</vt:lpstr>
      <vt:lpstr>Slide 32</vt:lpstr>
      <vt:lpstr>Slide 33</vt:lpstr>
      <vt:lpstr>Candidiasis </vt:lpstr>
      <vt:lpstr>Slide 35</vt:lpstr>
      <vt:lpstr>Slide 36</vt:lpstr>
      <vt:lpstr>Slide 37</vt:lpstr>
      <vt:lpstr>Slide 38</vt:lpstr>
      <vt:lpstr>Slide 39</vt:lpstr>
      <vt:lpstr>Slide 40</vt:lpstr>
      <vt:lpstr>Slide 41</vt:lpstr>
      <vt:lpstr>Slide 42</vt:lpstr>
      <vt:lpstr>   EPIDEMIOLOGY</vt:lpstr>
      <vt:lpstr>Slide 44</vt:lpstr>
      <vt:lpstr>Slide 45</vt:lpstr>
      <vt:lpstr>Slide 46</vt:lpstr>
      <vt:lpstr>CLINICAL FINDINGS</vt:lpstr>
      <vt:lpstr>Slide 48</vt:lpstr>
      <vt:lpstr>Slide 49</vt:lpstr>
      <vt:lpstr>Slide 50</vt:lpstr>
      <vt:lpstr>       PALE AND BALD TONGUE</vt:lpstr>
      <vt:lpstr>Trismus </vt:lpstr>
      <vt:lpstr>Slide 53</vt:lpstr>
      <vt:lpstr>Stage I : Stomatitis &amp; vesiculation </vt:lpstr>
      <vt:lpstr>Slide 55</vt:lpstr>
      <vt:lpstr>Slide 56</vt:lpstr>
      <vt:lpstr>Recent classification for OSMF              - Chandramani More et al 2011</vt:lpstr>
      <vt:lpstr>Recent classification for OSMF</vt:lpstr>
      <vt:lpstr>Slide 59</vt:lpstr>
      <vt:lpstr>Slide 60</vt:lpstr>
      <vt:lpstr>Pathogenesis of oral submucous fibrosis</vt:lpstr>
      <vt:lpstr>Slide 62</vt:lpstr>
      <vt:lpstr>Collagen production pathway</vt:lpstr>
      <vt:lpstr>Collagen degradation pathway</vt:lpstr>
      <vt:lpstr>Slide 65</vt:lpstr>
      <vt:lpstr>Slide 66</vt:lpstr>
      <vt:lpstr>Slide 67</vt:lpstr>
      <vt:lpstr>Slide 68</vt:lpstr>
      <vt:lpstr>Slide 69</vt:lpstr>
      <vt:lpstr>Lichen Planus </vt:lpstr>
      <vt:lpstr>Slide 71</vt:lpstr>
      <vt:lpstr>Slide 72</vt:lpstr>
      <vt:lpstr>Slide 73</vt:lpstr>
      <vt:lpstr>Slide 74</vt:lpstr>
      <vt:lpstr>Slide 75</vt:lpstr>
      <vt:lpstr>INTRA EPITHELIAL CARCINOMA </vt:lpstr>
      <vt:lpstr>ACTINIC (SOLAR) KERATOSIS, ELASTOSIS AND CHELITIS </vt:lpstr>
      <vt:lpstr>Smokeless Tobacco Keratosis  (Snuff Pouch)</vt:lpstr>
      <vt:lpstr>Slide 79</vt:lpstr>
      <vt:lpstr> DISCOID LUPUS ERYTHEMATOSIS </vt:lpstr>
      <vt:lpstr>SIDEROPENIC DYSPHAGIA (PLUMMER VINSON SYNDROME) </vt:lpstr>
      <vt:lpstr>Chair side Technique of early diagnosis</vt:lpstr>
      <vt:lpstr>Vizilite / chemiluminescent illumination </vt:lpstr>
      <vt:lpstr>Toludine blue</vt:lpstr>
      <vt:lpstr>Exfoliative cytology</vt:lpstr>
      <vt:lpstr>Recent advances</vt:lpstr>
      <vt:lpstr>Slide 87</vt:lpstr>
      <vt:lpstr>CONCLUSION </vt:lpstr>
      <vt:lpstr>references</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 cancerous lesions &amp; conditions</dc:title>
  <dc:creator>User</dc:creator>
  <cp:lastModifiedBy>DNGORE</cp:lastModifiedBy>
  <cp:revision>104</cp:revision>
  <dcterms:created xsi:type="dcterms:W3CDTF">2015-04-24T13:37:53Z</dcterms:created>
  <dcterms:modified xsi:type="dcterms:W3CDTF">2021-09-24T09:50:56Z</dcterms:modified>
</cp:coreProperties>
</file>