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55" autoAdjust="0"/>
  </p:normalViewPr>
  <p:slideViewPr>
    <p:cSldViewPr>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3BDE5C-E6E8-4C83-A249-D83CE0724EE9}" type="datetimeFigureOut">
              <a:rPr lang="en-US" smtClean="0"/>
              <a:pPr/>
              <a:t>6/5/2021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D30818-6E6E-4213-8A0D-4E736E1A74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When a specific force or load is applied to a body, a</a:t>
            </a:r>
          </a:p>
          <a:p>
            <a:pPr eaLnBrk="1" hangingPunct="1">
              <a:spcBef>
                <a:spcPct val="0"/>
              </a:spcBef>
            </a:pPr>
            <a:r>
              <a:rPr lang="en-US"/>
              <a:t>reaction of the same intensity and with opposite direction is produced. It results in an internal tensionIn a simple way of interpretation, it is possible to quantify the reaction resulted by the applied external load.</a:t>
            </a:r>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674ACB-0960-4EE6-ABFF-828D3660211A}"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Reference : Craig RG. Mechanical properties. In Restorative dental materials. 10.ed. St. Louis: Mosby, c1997. p. 56-103.</a:t>
            </a:r>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358962-2183-4A59-9471-73A0FBEB4789}"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Reference : Craig RG. Mechanical properties. In Restorative dental materials. 10.ed. St. Louis: Mosby, c1997. p. 56-103.</a:t>
            </a:r>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F26454-28CC-4D01-A122-32C3CD2AB4F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CCD51200-5C54-48F8-9F78-29BB449090E6}" type="datetimeFigureOut">
              <a:rPr lang="en-US" smtClean="0"/>
              <a:pPr/>
              <a:t>6/5/2021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E723AB8-CFAB-4FCB-8774-35B895505C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CD51200-5C54-48F8-9F78-29BB449090E6}" type="datetimeFigureOut">
              <a:rPr lang="en-US" smtClean="0"/>
              <a:pPr/>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23AB8-CFAB-4FCB-8774-35B895505C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CD51200-5C54-48F8-9F78-29BB449090E6}" type="datetimeFigureOut">
              <a:rPr lang="en-US" smtClean="0"/>
              <a:pPr/>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23AB8-CFAB-4FCB-8774-35B895505C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CCD51200-5C54-48F8-9F78-29BB449090E6}" type="datetimeFigureOut">
              <a:rPr lang="en-US" smtClean="0"/>
              <a:pPr/>
              <a:t>6/5/2021</a:t>
            </a:fld>
            <a:endParaRPr lang="en-US"/>
          </a:p>
        </p:txBody>
      </p:sp>
      <p:sp>
        <p:nvSpPr>
          <p:cNvPr id="9" name="Slide Number Placeholder 8"/>
          <p:cNvSpPr>
            <a:spLocks noGrp="1"/>
          </p:cNvSpPr>
          <p:nvPr>
            <p:ph type="sldNum" sz="quarter" idx="15"/>
          </p:nvPr>
        </p:nvSpPr>
        <p:spPr/>
        <p:txBody>
          <a:bodyPr rtlCol="0"/>
          <a:lstStyle/>
          <a:p>
            <a:fld id="{FE723AB8-CFAB-4FCB-8774-35B895505CBE}"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CD51200-5C54-48F8-9F78-29BB449090E6}" type="datetimeFigureOut">
              <a:rPr lang="en-US" smtClean="0"/>
              <a:pPr/>
              <a:t>6/5/2021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E723AB8-CFAB-4FCB-8774-35B895505C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CD51200-5C54-48F8-9F78-29BB449090E6}" type="datetimeFigureOut">
              <a:rPr lang="en-US" smtClean="0"/>
              <a:pPr/>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23AB8-CFAB-4FCB-8774-35B895505CBE}"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CCD51200-5C54-48F8-9F78-29BB449090E6}" type="datetimeFigureOut">
              <a:rPr lang="en-US" smtClean="0"/>
              <a:pPr/>
              <a:t>6/5/2021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723AB8-CFAB-4FCB-8774-35B895505CBE}"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CCD51200-5C54-48F8-9F78-29BB449090E6}" type="datetimeFigureOut">
              <a:rPr lang="en-US" smtClean="0"/>
              <a:pPr/>
              <a:t>6/5/2021</a:t>
            </a:fld>
            <a:endParaRPr lang="en-US"/>
          </a:p>
        </p:txBody>
      </p:sp>
      <p:sp>
        <p:nvSpPr>
          <p:cNvPr id="7" name="Slide Number Placeholder 6"/>
          <p:cNvSpPr>
            <a:spLocks noGrp="1"/>
          </p:cNvSpPr>
          <p:nvPr>
            <p:ph type="sldNum" sz="quarter" idx="11"/>
          </p:nvPr>
        </p:nvSpPr>
        <p:spPr/>
        <p:txBody>
          <a:bodyPr rtlCol="0"/>
          <a:lstStyle/>
          <a:p>
            <a:fld id="{FE723AB8-CFAB-4FCB-8774-35B895505CBE}"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51200-5C54-48F8-9F78-29BB449090E6}" type="datetimeFigureOut">
              <a:rPr lang="en-US" smtClean="0"/>
              <a:pPr/>
              <a:t>6/5/2021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723AB8-CFAB-4FCB-8774-35B895505C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CCD51200-5C54-48F8-9F78-29BB449090E6}" type="datetimeFigureOut">
              <a:rPr lang="en-US" smtClean="0"/>
              <a:pPr/>
              <a:t>6/5/2021</a:t>
            </a:fld>
            <a:endParaRPr lang="en-US"/>
          </a:p>
        </p:txBody>
      </p:sp>
      <p:sp>
        <p:nvSpPr>
          <p:cNvPr id="22" name="Slide Number Placeholder 21"/>
          <p:cNvSpPr>
            <a:spLocks noGrp="1"/>
          </p:cNvSpPr>
          <p:nvPr>
            <p:ph type="sldNum" sz="quarter" idx="15"/>
          </p:nvPr>
        </p:nvSpPr>
        <p:spPr/>
        <p:txBody>
          <a:bodyPr rtlCol="0"/>
          <a:lstStyle/>
          <a:p>
            <a:fld id="{FE723AB8-CFAB-4FCB-8774-35B895505CBE}"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CD51200-5C54-48F8-9F78-29BB449090E6}" type="datetimeFigureOut">
              <a:rPr lang="en-US" smtClean="0"/>
              <a:pPr/>
              <a:t>6/5/2021</a:t>
            </a:fld>
            <a:endParaRPr lang="en-US"/>
          </a:p>
        </p:txBody>
      </p:sp>
      <p:sp>
        <p:nvSpPr>
          <p:cNvPr id="18" name="Slide Number Placeholder 17"/>
          <p:cNvSpPr>
            <a:spLocks noGrp="1"/>
          </p:cNvSpPr>
          <p:nvPr>
            <p:ph type="sldNum" sz="quarter" idx="11"/>
          </p:nvPr>
        </p:nvSpPr>
        <p:spPr/>
        <p:txBody>
          <a:bodyPr rtlCol="0"/>
          <a:lstStyle/>
          <a:p>
            <a:fld id="{FE723AB8-CFAB-4FCB-8774-35B895505CBE}"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CD51200-5C54-48F8-9F78-29BB449090E6}" type="datetimeFigureOut">
              <a:rPr lang="en-US" smtClean="0"/>
              <a:pPr/>
              <a:t>6/5/2021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E723AB8-CFAB-4FCB-8774-35B895505CB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Anup\Desktop\ANUP\Desktop\college%20work\DMS%20related\Videos%20for%202nd%20year%20lectures\videos%20for%20properties\Tensile%20Test.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9.jpeg"/></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5402" y="1142984"/>
            <a:ext cx="6511398" cy="165167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lnSpc>
                <a:spcPct val="150000"/>
              </a:lnSpc>
              <a:defRPr/>
            </a:pPr>
            <a:r>
              <a:rPr lang="es-UY" sz="3600" b="1" dirty="0">
                <a:ln/>
                <a:solidFill>
                  <a:schemeClr val="accent3"/>
                </a:solidFill>
              </a:rPr>
              <a:t>MECHANICAL PROPERTIES </a:t>
            </a:r>
          </a:p>
          <a:p>
            <a:pPr algn="ctr">
              <a:lnSpc>
                <a:spcPct val="150000"/>
              </a:lnSpc>
              <a:defRPr/>
            </a:pPr>
            <a:r>
              <a:rPr lang="es-UY" sz="3600" b="1" dirty="0">
                <a:ln/>
                <a:solidFill>
                  <a:schemeClr val="accent3"/>
                </a:solidFill>
              </a:rPr>
              <a:t>OF DENTAL MATERIALS</a:t>
            </a:r>
            <a:endParaRPr lang="en-US" sz="3600" b="1" dirty="0">
              <a:ln/>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sz="quarter" idx="1"/>
          </p:nvPr>
        </p:nvSpPr>
        <p:spPr>
          <a:xfrm>
            <a:off x="285750" y="142875"/>
            <a:ext cx="8286750" cy="1857375"/>
          </a:xfrm>
        </p:spPr>
        <p:txBody>
          <a:bodyPr/>
          <a:lstStyle/>
          <a:p>
            <a:pPr eaLnBrk="1" hangingPunct="1">
              <a:lnSpc>
                <a:spcPct val="150000"/>
              </a:lnSpc>
              <a:buFontTx/>
              <a:buBlip>
                <a:blip r:embed="rId3"/>
              </a:buBlip>
            </a:pPr>
            <a:r>
              <a:rPr lang="en-US"/>
              <a:t>Since most of masticatory forces are compressive in nature, it is important to investigate materials under this condition. </a:t>
            </a:r>
          </a:p>
          <a:p>
            <a:pPr eaLnBrk="1" hangingPunct="1">
              <a:lnSpc>
                <a:spcPct val="150000"/>
              </a:lnSpc>
              <a:buFontTx/>
              <a:buBlip>
                <a:blip r:embed="rId3"/>
              </a:buBlip>
            </a:pPr>
            <a:endParaRPr lang="en-US"/>
          </a:p>
          <a:p>
            <a:pPr eaLnBrk="1" hangingPunct="1"/>
            <a:endParaRPr lang="en-US"/>
          </a:p>
        </p:txBody>
      </p:sp>
      <p:graphicFrame>
        <p:nvGraphicFramePr>
          <p:cNvPr id="117" name="Group 77"/>
          <p:cNvGraphicFramePr>
            <a:graphicFrameLocks/>
          </p:cNvGraphicFramePr>
          <p:nvPr/>
        </p:nvGraphicFramePr>
        <p:xfrm>
          <a:off x="1714500" y="2071688"/>
          <a:ext cx="5334000" cy="4300538"/>
        </p:xfrm>
        <a:graphic>
          <a:graphicData uri="http://schemas.openxmlformats.org/drawingml/2006/table">
            <a:tbl>
              <a:tblPr>
                <a:tableStyleId>{BC89EF96-8CEA-46FF-86C4-4CE0E7609802}</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134243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a:ln>
                            <a:noFill/>
                          </a:ln>
                          <a:effectLst/>
                        </a:rPr>
                        <a:t>    Tooth</a:t>
                      </a:r>
                      <a:endParaRPr kumimoji="0" lang="en-GB" sz="2400" b="1" i="0" u="none" strike="noStrike" cap="none" normalizeH="0" baseline="0" dirty="0">
                        <a:ln>
                          <a:noFill/>
                        </a:ln>
                        <a:solidFill>
                          <a:schemeClr val="folHlink"/>
                        </a:solidFill>
                        <a:effectLst/>
                        <a:latin typeface="Arial Narrow" pitchFamily="34" charset="0"/>
                      </a:endParaRPr>
                    </a:p>
                  </a:txBody>
                  <a:tcPr marL="79722" marR="79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a:ln>
                            <a:noFill/>
                          </a:ln>
                          <a:effectLst/>
                        </a:rPr>
                        <a:t>  Average masticatory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a:ln>
                            <a:noFill/>
                          </a:ln>
                          <a:effectLst/>
                        </a:rPr>
                        <a:t>  force (N)</a:t>
                      </a:r>
                      <a:endParaRPr kumimoji="0" lang="en-GB" sz="2400" b="1" i="0" u="none" strike="noStrike" cap="none" normalizeH="0" baseline="0" dirty="0">
                        <a:ln>
                          <a:noFill/>
                        </a:ln>
                        <a:solidFill>
                          <a:schemeClr val="folHlink"/>
                        </a:solidFill>
                        <a:effectLst/>
                        <a:latin typeface="Arial Narrow" pitchFamily="34" charset="0"/>
                      </a:endParaRPr>
                    </a:p>
                  </a:txBody>
                  <a:tcPr marL="79722" marR="79722" horzOverflow="overflow"/>
                </a:tc>
                <a:extLst>
                  <a:ext uri="{0D108BD9-81ED-4DB2-BD59-A6C34878D82A}">
                    <a16:rowId xmlns:a16="http://schemas.microsoft.com/office/drawing/2014/main" val="10000"/>
                  </a:ext>
                </a:extLst>
              </a:tr>
              <a:tr h="638763">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a:ln>
                            <a:noFill/>
                          </a:ln>
                          <a:effectLst/>
                        </a:rPr>
                        <a:t>Second molar</a:t>
                      </a:r>
                      <a:endParaRPr kumimoji="0" lang="en-GB" sz="2400" b="1" i="0" u="none" strike="noStrike" cap="none" normalizeH="0" baseline="0" dirty="0">
                        <a:ln>
                          <a:noFill/>
                        </a:ln>
                        <a:solidFill>
                          <a:schemeClr val="tx1"/>
                        </a:solidFill>
                        <a:effectLst/>
                        <a:latin typeface="Arial Narrow" pitchFamily="34" charset="0"/>
                      </a:endParaRPr>
                    </a:p>
                  </a:txBody>
                  <a:tcPr marL="79722" marR="79722"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a:ln>
                            <a:noFill/>
                          </a:ln>
                          <a:effectLst/>
                        </a:rPr>
                        <a:t>    800</a:t>
                      </a:r>
                      <a:endParaRPr kumimoji="0" lang="en-GB" sz="2400" b="1" i="0" u="none" strike="noStrike" cap="none" normalizeH="0" baseline="0" dirty="0">
                        <a:ln>
                          <a:noFill/>
                        </a:ln>
                        <a:solidFill>
                          <a:schemeClr val="tx1"/>
                        </a:solidFill>
                        <a:effectLst/>
                        <a:latin typeface="Arial Narrow" pitchFamily="34" charset="0"/>
                      </a:endParaRPr>
                    </a:p>
                  </a:txBody>
                  <a:tcPr marL="79722" marR="79722" horzOverflow="overflow"/>
                </a:tc>
                <a:extLst>
                  <a:ext uri="{0D108BD9-81ED-4DB2-BD59-A6C34878D82A}">
                    <a16:rowId xmlns:a16="http://schemas.microsoft.com/office/drawing/2014/main" val="10001"/>
                  </a:ext>
                </a:extLst>
              </a:tr>
              <a:tr h="609600">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a:ln>
                            <a:noFill/>
                          </a:ln>
                          <a:effectLst/>
                        </a:rPr>
                        <a:t>First molar</a:t>
                      </a:r>
                      <a:endParaRPr kumimoji="0" lang="en-GB" sz="2400" b="1" i="0" u="none" strike="noStrike" cap="none" normalizeH="0" baseline="0" dirty="0">
                        <a:ln>
                          <a:noFill/>
                        </a:ln>
                        <a:solidFill>
                          <a:schemeClr val="tx1"/>
                        </a:solidFill>
                        <a:effectLst/>
                        <a:latin typeface="Arial Narrow" pitchFamily="34" charset="0"/>
                      </a:endParaRPr>
                    </a:p>
                  </a:txBody>
                  <a:tcPr marL="79722" marR="79722"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a:ln>
                            <a:noFill/>
                          </a:ln>
                          <a:effectLst/>
                        </a:rPr>
                        <a:t>    390</a:t>
                      </a:r>
                      <a:endParaRPr kumimoji="0" lang="en-GB" sz="2400" b="1" i="0" u="none" strike="noStrike" cap="none" normalizeH="0" baseline="0" dirty="0">
                        <a:ln>
                          <a:noFill/>
                        </a:ln>
                        <a:solidFill>
                          <a:schemeClr val="tx1"/>
                        </a:solidFill>
                        <a:effectLst/>
                        <a:latin typeface="Arial Narrow" pitchFamily="34" charset="0"/>
                      </a:endParaRPr>
                    </a:p>
                  </a:txBody>
                  <a:tcPr marL="79722" marR="79722" horzOverflow="overflow"/>
                </a:tc>
                <a:extLst>
                  <a:ext uri="{0D108BD9-81ED-4DB2-BD59-A6C34878D82A}">
                    <a16:rowId xmlns:a16="http://schemas.microsoft.com/office/drawing/2014/main" val="10002"/>
                  </a:ext>
                </a:extLst>
              </a:tr>
              <a:tr h="512418">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a:ln>
                            <a:noFill/>
                          </a:ln>
                          <a:effectLst/>
                        </a:rPr>
                        <a:t>Bicuspids</a:t>
                      </a:r>
                      <a:endParaRPr kumimoji="0" lang="en-GB" sz="2400" b="1" i="0" u="none" strike="noStrike" cap="none" normalizeH="0" baseline="0" dirty="0">
                        <a:ln>
                          <a:noFill/>
                        </a:ln>
                        <a:solidFill>
                          <a:schemeClr val="tx1"/>
                        </a:solidFill>
                        <a:effectLst/>
                        <a:latin typeface="Arial Narrow" pitchFamily="34" charset="0"/>
                      </a:endParaRPr>
                    </a:p>
                  </a:txBody>
                  <a:tcPr marL="79722" marR="79722"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a:ln>
                            <a:noFill/>
                          </a:ln>
                          <a:effectLst/>
                        </a:rPr>
                        <a:t>    288</a:t>
                      </a:r>
                      <a:endParaRPr kumimoji="0" lang="en-GB" sz="2400" b="1" i="0" u="none" strike="noStrike" cap="none" normalizeH="0" baseline="0" dirty="0">
                        <a:ln>
                          <a:noFill/>
                        </a:ln>
                        <a:solidFill>
                          <a:schemeClr val="tx1"/>
                        </a:solidFill>
                        <a:effectLst/>
                        <a:latin typeface="Arial Narrow" pitchFamily="34" charset="0"/>
                      </a:endParaRPr>
                    </a:p>
                  </a:txBody>
                  <a:tcPr marL="79722" marR="79722" horzOverflow="overflow"/>
                </a:tc>
                <a:extLst>
                  <a:ext uri="{0D108BD9-81ED-4DB2-BD59-A6C34878D82A}">
                    <a16:rowId xmlns:a16="http://schemas.microsoft.com/office/drawing/2014/main" val="10003"/>
                  </a:ext>
                </a:extLst>
              </a:tr>
              <a:tr h="512418">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a:ln>
                            <a:noFill/>
                          </a:ln>
                          <a:effectLst/>
                        </a:rPr>
                        <a:t>Cupids</a:t>
                      </a:r>
                      <a:endParaRPr kumimoji="0" lang="en-GB" sz="2400" b="1" i="0" u="none" strike="noStrike" cap="none" normalizeH="0" baseline="0" dirty="0">
                        <a:ln>
                          <a:noFill/>
                        </a:ln>
                        <a:solidFill>
                          <a:schemeClr val="tx1"/>
                        </a:solidFill>
                        <a:effectLst/>
                        <a:latin typeface="Arial Narrow" pitchFamily="34" charset="0"/>
                      </a:endParaRPr>
                    </a:p>
                  </a:txBody>
                  <a:tcPr marL="79722" marR="79722"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a:ln>
                            <a:noFill/>
                          </a:ln>
                          <a:effectLst/>
                        </a:rPr>
                        <a:t>    208</a:t>
                      </a:r>
                      <a:endParaRPr kumimoji="0" lang="en-GB" sz="2400" b="1" i="0" u="none" strike="noStrike" cap="none" normalizeH="0" baseline="0" dirty="0">
                        <a:ln>
                          <a:noFill/>
                        </a:ln>
                        <a:solidFill>
                          <a:schemeClr val="tx1"/>
                        </a:solidFill>
                        <a:effectLst/>
                        <a:latin typeface="Arial Narrow" pitchFamily="34" charset="0"/>
                      </a:endParaRPr>
                    </a:p>
                  </a:txBody>
                  <a:tcPr marL="79722" marR="79722" horzOverflow="overflow"/>
                </a:tc>
                <a:extLst>
                  <a:ext uri="{0D108BD9-81ED-4DB2-BD59-A6C34878D82A}">
                    <a16:rowId xmlns:a16="http://schemas.microsoft.com/office/drawing/2014/main" val="10004"/>
                  </a:ext>
                </a:extLst>
              </a:tr>
              <a:tr h="512418">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a:ln>
                            <a:noFill/>
                          </a:ln>
                          <a:effectLst/>
                        </a:rPr>
                        <a:t>Incisors</a:t>
                      </a:r>
                      <a:endParaRPr kumimoji="0" lang="en-GB" sz="2400" b="1" i="0" u="none" strike="noStrike" cap="none" normalizeH="0" baseline="0" dirty="0">
                        <a:ln>
                          <a:noFill/>
                        </a:ln>
                        <a:solidFill>
                          <a:schemeClr val="tx1"/>
                        </a:solidFill>
                        <a:effectLst/>
                        <a:latin typeface="Arial Narrow" pitchFamily="34" charset="0"/>
                      </a:endParaRPr>
                    </a:p>
                  </a:txBody>
                  <a:tcPr marL="79722" marR="79722" horzOverflow="overflow"/>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a:ln>
                            <a:noFill/>
                          </a:ln>
                          <a:effectLst/>
                        </a:rPr>
                        <a:t>    155</a:t>
                      </a:r>
                      <a:endParaRPr kumimoji="0" lang="en-GB" sz="2400" b="1" i="0" u="none" strike="noStrike" cap="none" normalizeH="0" baseline="0" dirty="0">
                        <a:ln>
                          <a:noFill/>
                        </a:ln>
                        <a:solidFill>
                          <a:schemeClr val="tx1"/>
                        </a:solidFill>
                        <a:effectLst/>
                        <a:latin typeface="Arial Narrow" pitchFamily="34" charset="0"/>
                      </a:endParaRPr>
                    </a:p>
                  </a:txBody>
                  <a:tcPr marL="79722" marR="79722" horzOverflow="overflow"/>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285750" y="642938"/>
            <a:ext cx="8358188" cy="3571875"/>
          </a:xfrm>
        </p:spPr>
        <p:txBody>
          <a:bodyPr>
            <a:normAutofit fontScale="92500" lnSpcReduction="10000"/>
          </a:bodyPr>
          <a:lstStyle/>
          <a:p>
            <a:pPr marL="274320" indent="-274320" eaLnBrk="1" fontAlgn="auto" hangingPunct="1">
              <a:lnSpc>
                <a:spcPct val="150000"/>
              </a:lnSpc>
              <a:spcAft>
                <a:spcPts val="0"/>
              </a:spcAft>
              <a:buFontTx/>
              <a:buBlip>
                <a:blip r:embed="rId2"/>
              </a:buBlip>
              <a:defRPr/>
            </a:pPr>
            <a:r>
              <a:rPr lang="en-US" dirty="0"/>
              <a:t>When  a body is subjected to tensile force (two sets of forces directed away from each other in a straight line) which tries to stretch or elongate the body, a resistance is developed in the body which is equal in magnitude and opposite in direction to the applied force. </a:t>
            </a:r>
          </a:p>
          <a:p>
            <a:pPr marL="274320" indent="-274320" eaLnBrk="1" fontAlgn="auto" hangingPunct="1">
              <a:lnSpc>
                <a:spcPct val="150000"/>
              </a:lnSpc>
              <a:spcAft>
                <a:spcPts val="0"/>
              </a:spcAft>
              <a:buFontTx/>
              <a:buBlip>
                <a:blip r:embed="rId2"/>
              </a:buBlip>
              <a:defRPr/>
            </a:pPr>
            <a:r>
              <a:rPr lang="en-US" dirty="0"/>
              <a:t>This internal resistance of the body to tensile force is called tensile stress.</a:t>
            </a:r>
          </a:p>
          <a:p>
            <a:pPr marL="274320" indent="-274320" eaLnBrk="1" fontAlgn="auto" hangingPunct="1">
              <a:lnSpc>
                <a:spcPct val="150000"/>
              </a:lnSpc>
              <a:spcAft>
                <a:spcPts val="0"/>
              </a:spcAft>
              <a:buFontTx/>
              <a:buBlip>
                <a:blip r:embed="rId3"/>
              </a:buBlip>
              <a:defRPr/>
            </a:pPr>
            <a:endParaRPr lang="en-US" dirty="0"/>
          </a:p>
          <a:p>
            <a:pPr marL="274320" indent="-274320" eaLnBrk="1" fontAlgn="auto" hangingPunct="1">
              <a:lnSpc>
                <a:spcPct val="150000"/>
              </a:lnSpc>
              <a:spcAft>
                <a:spcPts val="0"/>
              </a:spcAft>
              <a:buFontTx/>
              <a:buNone/>
              <a:defRPr/>
            </a:pPr>
            <a:endParaRPr lang="en-US" dirty="0"/>
          </a:p>
          <a:p>
            <a:pPr marL="274320" indent="-274320" eaLnBrk="1" fontAlgn="auto" hangingPunct="1">
              <a:lnSpc>
                <a:spcPct val="150000"/>
              </a:lnSpc>
              <a:spcAft>
                <a:spcPts val="0"/>
              </a:spcAft>
              <a:buFontTx/>
              <a:buBlip>
                <a:blip r:embed="rId3"/>
              </a:buBlip>
              <a:defRPr/>
            </a:pPr>
            <a:endParaRPr lang="en-US" dirty="0"/>
          </a:p>
          <a:p>
            <a:pPr marL="274320" indent="-274320" eaLnBrk="1" fontAlgn="auto" hangingPunct="1">
              <a:spcAft>
                <a:spcPts val="0"/>
              </a:spcAft>
              <a:buFont typeface="Wingdings"/>
              <a:buChar char=""/>
              <a:defRPr/>
            </a:pPr>
            <a:endParaRPr lang="en-US" dirty="0"/>
          </a:p>
        </p:txBody>
      </p:sp>
      <p:sp>
        <p:nvSpPr>
          <p:cNvPr id="16" name="Rectangle 15"/>
          <p:cNvSpPr/>
          <p:nvPr/>
        </p:nvSpPr>
        <p:spPr>
          <a:xfrm>
            <a:off x="2643174" y="142852"/>
            <a:ext cx="4081566"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latin typeface="+mj-lt"/>
              </a:rPr>
              <a:t>TENSILE STRESS</a:t>
            </a:r>
          </a:p>
        </p:txBody>
      </p:sp>
      <p:grpSp>
        <p:nvGrpSpPr>
          <p:cNvPr id="2" name="Group 35"/>
          <p:cNvGrpSpPr>
            <a:grpSpLocks/>
          </p:cNvGrpSpPr>
          <p:nvPr/>
        </p:nvGrpSpPr>
        <p:grpSpPr bwMode="auto">
          <a:xfrm>
            <a:off x="1071563" y="3500438"/>
            <a:ext cx="6792912" cy="3214687"/>
            <a:chOff x="500042" y="3786194"/>
            <a:chExt cx="6792736" cy="3214709"/>
          </a:xfrm>
        </p:grpSpPr>
        <p:sp>
          <p:nvSpPr>
            <p:cNvPr id="33" name="Striped Right Arrow 32"/>
            <p:cNvSpPr/>
            <p:nvPr/>
          </p:nvSpPr>
          <p:spPr bwMode="auto">
            <a:xfrm>
              <a:off x="3857620" y="5000657"/>
              <a:ext cx="914400" cy="365760"/>
            </a:xfrm>
            <a:prstGeom prst="striped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grpSp>
          <p:nvGrpSpPr>
            <p:cNvPr id="3" name="Group 67"/>
            <p:cNvGrpSpPr>
              <a:grpSpLocks/>
            </p:cNvGrpSpPr>
            <p:nvPr/>
          </p:nvGrpSpPr>
          <p:grpSpPr bwMode="auto">
            <a:xfrm>
              <a:off x="5889809" y="3786194"/>
              <a:ext cx="1402969" cy="3214709"/>
              <a:chOff x="6786557" y="3776655"/>
              <a:chExt cx="1402876" cy="3214728"/>
            </a:xfrm>
          </p:grpSpPr>
          <p:grpSp>
            <p:nvGrpSpPr>
              <p:cNvPr id="4" name="Group 20"/>
              <p:cNvGrpSpPr>
                <a:grpSpLocks/>
              </p:cNvGrpSpPr>
              <p:nvPr/>
            </p:nvGrpSpPr>
            <p:grpSpPr bwMode="auto">
              <a:xfrm>
                <a:off x="6786557" y="3776655"/>
                <a:ext cx="1402876" cy="3214728"/>
                <a:chOff x="2883963" y="3441375"/>
                <a:chExt cx="1402512" cy="3214728"/>
              </a:xfrm>
            </p:grpSpPr>
            <p:grpSp>
              <p:nvGrpSpPr>
                <p:cNvPr id="9" name="Group 19"/>
                <p:cNvGrpSpPr>
                  <a:grpSpLocks/>
                </p:cNvGrpSpPr>
                <p:nvPr/>
              </p:nvGrpSpPr>
              <p:grpSpPr bwMode="auto">
                <a:xfrm>
                  <a:off x="3277316" y="3441375"/>
                  <a:ext cx="548461" cy="3214728"/>
                  <a:chOff x="3277316" y="3441375"/>
                  <a:chExt cx="548461" cy="3214728"/>
                </a:xfrm>
              </p:grpSpPr>
              <p:sp>
                <p:nvSpPr>
                  <p:cNvPr id="8" name="Up Arrow 7"/>
                  <p:cNvSpPr/>
                  <p:nvPr/>
                </p:nvSpPr>
                <p:spPr>
                  <a:xfrm flipV="1">
                    <a:off x="3395071" y="6107460"/>
                    <a:ext cx="274231" cy="548643"/>
                  </a:xfrm>
                  <a:prstGeom prst="upArrow">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p>
                </p:txBody>
              </p:sp>
              <p:sp>
                <p:nvSpPr>
                  <p:cNvPr id="5" name="Cube 4"/>
                  <p:cNvSpPr/>
                  <p:nvPr/>
                </p:nvSpPr>
                <p:spPr>
                  <a:xfrm>
                    <a:off x="3277316" y="3941445"/>
                    <a:ext cx="548461" cy="2214592"/>
                  </a:xfrm>
                  <a:prstGeom prst="cube">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Up Arrow 6"/>
                  <p:cNvSpPr/>
                  <p:nvPr/>
                </p:nvSpPr>
                <p:spPr>
                  <a:xfrm>
                    <a:off x="3423366" y="3441375"/>
                    <a:ext cx="274231" cy="548643"/>
                  </a:xfrm>
                  <a:prstGeom prst="upArrow">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p>
                </p:txBody>
              </p:sp>
            </p:grpSp>
            <p:sp>
              <p:nvSpPr>
                <p:cNvPr id="17" name="Chord 16"/>
                <p:cNvSpPr/>
                <p:nvPr/>
              </p:nvSpPr>
              <p:spPr>
                <a:xfrm rot="12036034">
                  <a:off x="2883618" y="4784417"/>
                  <a:ext cx="457039" cy="731846"/>
                </a:xfrm>
                <a:prstGeom prst="chord">
                  <a:avLst>
                    <a:gd name="adj1" fmla="val 4187820"/>
                    <a:gd name="adj2" fmla="val 135858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Chord 18"/>
                <p:cNvSpPr/>
                <p:nvPr/>
              </p:nvSpPr>
              <p:spPr>
                <a:xfrm rot="12036034" flipH="1" flipV="1">
                  <a:off x="3781827" y="4649477"/>
                  <a:ext cx="504648" cy="731847"/>
                </a:xfrm>
                <a:prstGeom prst="chord">
                  <a:avLst>
                    <a:gd name="adj1" fmla="val 4073299"/>
                    <a:gd name="adj2" fmla="val 140311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cxnSp>
            <p:nvCxnSpPr>
              <p:cNvPr id="32" name="Straight Arrow Connector 31"/>
              <p:cNvCxnSpPr/>
              <p:nvPr/>
            </p:nvCxnSpPr>
            <p:spPr bwMode="auto">
              <a:xfrm rot="5400000">
                <a:off x="7096517" y="5433232"/>
                <a:ext cx="457206" cy="1587"/>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20" name="Straight Connector 19"/>
              <p:cNvCxnSpPr/>
              <p:nvPr/>
            </p:nvCxnSpPr>
            <p:spPr>
              <a:xfrm rot="10800000" flipV="1">
                <a:off x="7286229" y="5419738"/>
                <a:ext cx="365091" cy="0"/>
              </a:xfrm>
              <a:prstGeom prst="line">
                <a:avLst/>
              </a:prstGeom>
              <a:ln/>
            </p:spPr>
            <p:style>
              <a:lnRef idx="2">
                <a:schemeClr val="accent3"/>
              </a:lnRef>
              <a:fillRef idx="0">
                <a:schemeClr val="accent3"/>
              </a:fillRef>
              <a:effectRef idx="1">
                <a:schemeClr val="accent3"/>
              </a:effectRef>
              <a:fontRef idx="minor">
                <a:schemeClr val="tx1"/>
              </a:fontRef>
            </p:style>
          </p:cxnSp>
        </p:grpSp>
        <p:sp>
          <p:nvSpPr>
            <p:cNvPr id="71" name="Rounded Rectangle 70"/>
            <p:cNvSpPr/>
            <p:nvPr/>
          </p:nvSpPr>
          <p:spPr bwMode="auto">
            <a:xfrm>
              <a:off x="4786314" y="5643581"/>
              <a:ext cx="1071562" cy="7000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a:solidFill>
                    <a:srgbClr val="0070C0"/>
                  </a:solidFill>
                </a:rPr>
                <a:t>Tensile stress</a:t>
              </a:r>
            </a:p>
          </p:txBody>
        </p:sp>
        <p:cxnSp>
          <p:nvCxnSpPr>
            <p:cNvPr id="73" name="Curved Connector 72"/>
            <p:cNvCxnSpPr/>
            <p:nvPr/>
          </p:nvCxnSpPr>
          <p:spPr bwMode="auto">
            <a:xfrm rot="5400000">
              <a:off x="5858503" y="5245922"/>
              <a:ext cx="365127" cy="731818"/>
            </a:xfrm>
            <a:prstGeom prst="curvedConnector3">
              <a:avLst>
                <a:gd name="adj1" fmla="val -72352"/>
              </a:avLst>
            </a:prstGeom>
            <a:ln>
              <a:tailEnd type="arrow"/>
            </a:ln>
          </p:spPr>
          <p:style>
            <a:lnRef idx="3">
              <a:schemeClr val="accent3"/>
            </a:lnRef>
            <a:fillRef idx="0">
              <a:schemeClr val="accent3"/>
            </a:fillRef>
            <a:effectRef idx="2">
              <a:schemeClr val="accent3"/>
            </a:effectRef>
            <a:fontRef idx="minor">
              <a:schemeClr val="tx1"/>
            </a:fontRef>
          </p:style>
        </p:cxnSp>
        <p:grpSp>
          <p:nvGrpSpPr>
            <p:cNvPr id="10" name="Group 79"/>
            <p:cNvGrpSpPr>
              <a:grpSpLocks/>
            </p:cNvGrpSpPr>
            <p:nvPr/>
          </p:nvGrpSpPr>
          <p:grpSpPr bwMode="auto">
            <a:xfrm>
              <a:off x="500042" y="4237687"/>
              <a:ext cx="2286949" cy="2548904"/>
              <a:chOff x="928695" y="4228152"/>
              <a:chExt cx="2286794" cy="2548920"/>
            </a:xfrm>
          </p:grpSpPr>
          <p:grpSp>
            <p:nvGrpSpPr>
              <p:cNvPr id="11" name="Group 31"/>
              <p:cNvGrpSpPr>
                <a:grpSpLocks/>
              </p:cNvGrpSpPr>
              <p:nvPr/>
            </p:nvGrpSpPr>
            <p:grpSpPr bwMode="auto">
              <a:xfrm>
                <a:off x="2438301" y="4228152"/>
                <a:ext cx="777188" cy="2548920"/>
                <a:chOff x="3581298" y="3922934"/>
                <a:chExt cx="776850" cy="2549744"/>
              </a:xfrm>
            </p:grpSpPr>
            <p:sp>
              <p:nvSpPr>
                <p:cNvPr id="31" name="Up Arrow 30"/>
                <p:cNvSpPr/>
                <p:nvPr/>
              </p:nvSpPr>
              <p:spPr>
                <a:xfrm flipV="1">
                  <a:off x="3785990" y="5923857"/>
                  <a:ext cx="274182" cy="548821"/>
                </a:xfrm>
                <a:prstGeom prst="upArrow">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p>
              </p:txBody>
            </p:sp>
            <p:sp>
              <p:nvSpPr>
                <p:cNvPr id="22" name="Cube 21"/>
                <p:cNvSpPr/>
                <p:nvPr/>
              </p:nvSpPr>
              <p:spPr>
                <a:xfrm>
                  <a:off x="3581298" y="4409824"/>
                  <a:ext cx="776850" cy="1554993"/>
                </a:xfrm>
                <a:prstGeom prst="cube">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0" name="Up Arrow 29"/>
                <p:cNvSpPr/>
                <p:nvPr/>
              </p:nvSpPr>
              <p:spPr>
                <a:xfrm>
                  <a:off x="3829102" y="3922934"/>
                  <a:ext cx="274182" cy="548821"/>
                </a:xfrm>
                <a:prstGeom prst="upArrow">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p>
              </p:txBody>
            </p:sp>
          </p:grpSp>
          <p:sp>
            <p:nvSpPr>
              <p:cNvPr id="70" name="Rounded Rectangle 69"/>
              <p:cNvSpPr/>
              <p:nvPr/>
            </p:nvSpPr>
            <p:spPr>
              <a:xfrm>
                <a:off x="928695" y="4576766"/>
                <a:ext cx="1071489" cy="70009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a:solidFill>
                      <a:srgbClr val="0070C0"/>
                    </a:solidFill>
                  </a:rPr>
                  <a:t>Tensile force</a:t>
                </a:r>
              </a:p>
            </p:txBody>
          </p:sp>
          <p:cxnSp>
            <p:nvCxnSpPr>
              <p:cNvPr id="77" name="Curved Connector 76"/>
              <p:cNvCxnSpPr/>
              <p:nvPr/>
            </p:nvCxnSpPr>
            <p:spPr>
              <a:xfrm rot="5400000">
                <a:off x="2217610" y="4206927"/>
                <a:ext cx="274642" cy="1004793"/>
              </a:xfrm>
              <a:prstGeom prst="curvedConnector3">
                <a:avLst>
                  <a:gd name="adj1" fmla="val -111522"/>
                </a:avLst>
              </a:prstGeom>
              <a:ln>
                <a:tailEnd type="arrow"/>
              </a:ln>
            </p:spPr>
            <p:style>
              <a:lnRef idx="3">
                <a:schemeClr val="accent3"/>
              </a:lnRef>
              <a:fillRef idx="0">
                <a:schemeClr val="accent3"/>
              </a:fillRef>
              <a:effectRef idx="2">
                <a:schemeClr val="accent3"/>
              </a:effectRef>
              <a:fontRef idx="minor">
                <a:schemeClr val="tx1"/>
              </a:fontRef>
            </p:style>
          </p:cxnSp>
        </p:grpSp>
      </p:grpSp>
      <p:cxnSp>
        <p:nvCxnSpPr>
          <p:cNvPr id="47" name="Straight Arrow Connector 46"/>
          <p:cNvCxnSpPr/>
          <p:nvPr/>
        </p:nvCxnSpPr>
        <p:spPr bwMode="auto">
          <a:xfrm rot="5400000">
            <a:off x="6925469" y="5156994"/>
            <a:ext cx="457200" cy="1588"/>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142875"/>
            <a:ext cx="7467600" cy="774700"/>
          </a:xfrm>
        </p:spPr>
        <p:txBody>
          <a:bodyPr/>
          <a:lstStyle/>
          <a:p>
            <a:pPr>
              <a:defRPr/>
            </a:pPr>
            <a:r>
              <a:rPr lang="en-US" sz="2400" dirty="0">
                <a:solidFill>
                  <a:srgbClr val="FFC000"/>
                </a:solidFill>
              </a:rPr>
              <a:t>DEFINITION OF TENSILE STRESS</a:t>
            </a:r>
            <a:r>
              <a:rPr lang="en-US" sz="2400" dirty="0"/>
              <a:t> </a:t>
            </a:r>
          </a:p>
        </p:txBody>
      </p:sp>
      <p:sp>
        <p:nvSpPr>
          <p:cNvPr id="19459" name="Content Placeholder 2"/>
          <p:cNvSpPr>
            <a:spLocks noGrp="1"/>
          </p:cNvSpPr>
          <p:nvPr>
            <p:ph sz="quarter" idx="1"/>
          </p:nvPr>
        </p:nvSpPr>
        <p:spPr>
          <a:xfrm>
            <a:off x="214313" y="1071563"/>
            <a:ext cx="8358187" cy="2714625"/>
          </a:xfrm>
        </p:spPr>
        <p:txBody>
          <a:bodyPr/>
          <a:lstStyle/>
          <a:p>
            <a:pPr>
              <a:lnSpc>
                <a:spcPct val="150000"/>
              </a:lnSpc>
            </a:pPr>
            <a:r>
              <a:rPr lang="en-US"/>
              <a:t>It is the force per unit area produced in the body in response to an externally applied force, which tends to stretch(elongate ) the material. </a:t>
            </a:r>
          </a:p>
          <a:p>
            <a:pPr>
              <a:lnSpc>
                <a:spcPct val="150000"/>
              </a:lnSpc>
            </a:pPr>
            <a:r>
              <a:rPr lang="en-US"/>
              <a:t>It is accompanied by tensile strain.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rallelogram 20"/>
          <p:cNvSpPr/>
          <p:nvPr/>
        </p:nvSpPr>
        <p:spPr>
          <a:xfrm>
            <a:off x="4786314" y="4357694"/>
            <a:ext cx="3786214" cy="2000264"/>
          </a:xfrm>
          <a:prstGeom prst="parallelogram">
            <a:avLst>
              <a:gd name="adj" fmla="val 3473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860102" y="4286256"/>
            <a:ext cx="2926080" cy="201168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88" name="Content Placeholder 4"/>
          <p:cNvSpPr>
            <a:spLocks noGrp="1"/>
          </p:cNvSpPr>
          <p:nvPr>
            <p:ph sz="quarter" idx="1"/>
          </p:nvPr>
        </p:nvSpPr>
        <p:spPr>
          <a:xfrm>
            <a:off x="357188" y="928688"/>
            <a:ext cx="8501062" cy="2957512"/>
          </a:xfrm>
        </p:spPr>
        <p:txBody>
          <a:bodyPr>
            <a:normAutofit/>
          </a:bodyPr>
          <a:lstStyle/>
          <a:p>
            <a:pPr>
              <a:lnSpc>
                <a:spcPct val="150000"/>
              </a:lnSpc>
            </a:pPr>
            <a:r>
              <a:rPr lang="en-US" dirty="0"/>
              <a:t>Shear is a result of two sets of forces directed parallel to each other , but not along the same straight line. </a:t>
            </a:r>
          </a:p>
          <a:p>
            <a:pPr>
              <a:lnSpc>
                <a:spcPct val="150000"/>
              </a:lnSpc>
            </a:pPr>
            <a:r>
              <a:rPr lang="en-US" dirty="0"/>
              <a:t>Shear stress is the force per unit area produced in the body in response to an externally applied force, which  tends to slide  one portion of a body over another.</a:t>
            </a:r>
          </a:p>
        </p:txBody>
      </p:sp>
      <p:sp>
        <p:nvSpPr>
          <p:cNvPr id="6" name="Rectangle 5"/>
          <p:cNvSpPr/>
          <p:nvPr/>
        </p:nvSpPr>
        <p:spPr>
          <a:xfrm>
            <a:off x="2786050" y="214290"/>
            <a:ext cx="3775394"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latin typeface="+mj-lt"/>
              </a:rPr>
              <a:t>SHEAR STRESS </a:t>
            </a:r>
          </a:p>
        </p:txBody>
      </p:sp>
      <p:pic>
        <p:nvPicPr>
          <p:cNvPr id="2049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786313" y="4357688"/>
            <a:ext cx="3786187" cy="2000250"/>
          </a:xfrm>
          <a:prstGeom prst="rect">
            <a:avLst/>
          </a:prstGeom>
          <a:noFill/>
          <a:ln w="9525" algn="ctr">
            <a:noFill/>
            <a:miter lim="800000"/>
            <a:headEnd/>
            <a:tailEnd/>
          </a:ln>
        </p:spPr>
      </p:pic>
      <p:pic>
        <p:nvPicPr>
          <p:cNvPr id="2049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00125" y="4497388"/>
            <a:ext cx="2578100" cy="1646237"/>
          </a:xfrm>
          <a:prstGeom prst="rect">
            <a:avLst/>
          </a:prstGeom>
          <a:noFill/>
          <a:ln w="9525" algn="ctr">
            <a:noFill/>
            <a:miter lim="800000"/>
            <a:headEnd/>
            <a:tailEnd/>
          </a:ln>
        </p:spPr>
      </p:pic>
      <p:sp>
        <p:nvSpPr>
          <p:cNvPr id="22" name="Right Arrow 21"/>
          <p:cNvSpPr/>
          <p:nvPr/>
        </p:nvSpPr>
        <p:spPr>
          <a:xfrm>
            <a:off x="145706" y="4277686"/>
            <a:ext cx="640080" cy="365760"/>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23" name="Right Arrow 22"/>
          <p:cNvSpPr/>
          <p:nvPr/>
        </p:nvSpPr>
        <p:spPr>
          <a:xfrm flipH="1">
            <a:off x="3857620" y="5929330"/>
            <a:ext cx="640080" cy="365760"/>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sz="quarter" idx="1"/>
          </p:nvPr>
        </p:nvSpPr>
        <p:spPr>
          <a:xfrm>
            <a:off x="214313" y="785813"/>
            <a:ext cx="8615362" cy="4525962"/>
          </a:xfrm>
        </p:spPr>
        <p:txBody>
          <a:bodyPr/>
          <a:lstStyle/>
          <a:p>
            <a:pPr marL="609600" indent="-609600" eaLnBrk="1" hangingPunct="1">
              <a:lnSpc>
                <a:spcPct val="150000"/>
              </a:lnSpc>
              <a:buFontTx/>
              <a:buBlip>
                <a:blip r:embed="rId2"/>
              </a:buBlip>
            </a:pPr>
            <a:r>
              <a:rPr lang="en-US"/>
              <a:t>Tensile and compressive stresses along with shear, are the three simple examples of stress which form the basis of all other more complex stress patterns.</a:t>
            </a:r>
          </a:p>
          <a:p>
            <a:pPr marL="609600" indent="-609600" eaLnBrk="1" hangingPunct="1">
              <a:buFontTx/>
              <a:buNone/>
            </a:pPr>
            <a:r>
              <a:rPr lang="en-US" sz="2000" b="1">
                <a:solidFill>
                  <a:srgbClr val="FFC000"/>
                </a:solidFill>
              </a:rPr>
              <a:t>FLEXURAL STRESS:</a:t>
            </a:r>
          </a:p>
          <a:p>
            <a:pPr marL="609600" indent="-609600" eaLnBrk="1" hangingPunct="1">
              <a:lnSpc>
                <a:spcPct val="150000"/>
              </a:lnSpc>
              <a:buFontTx/>
              <a:buBlip>
                <a:blip r:embed="rId2"/>
              </a:buBlip>
            </a:pPr>
            <a:r>
              <a:rPr lang="en-US"/>
              <a:t>Also called as bending stress.</a:t>
            </a:r>
          </a:p>
          <a:p>
            <a:pPr marL="609600" indent="-609600" eaLnBrk="1" hangingPunct="1">
              <a:lnSpc>
                <a:spcPct val="150000"/>
              </a:lnSpc>
              <a:buFontTx/>
              <a:buBlip>
                <a:blip r:embed="rId2"/>
              </a:buBlip>
            </a:pPr>
            <a:r>
              <a:rPr lang="en-US"/>
              <a:t>Produced by bending forces over the dental appliance.</a:t>
            </a:r>
          </a:p>
        </p:txBody>
      </p:sp>
      <p:sp>
        <p:nvSpPr>
          <p:cNvPr id="5" name="Rectangle 4"/>
          <p:cNvSpPr/>
          <p:nvPr/>
        </p:nvSpPr>
        <p:spPr>
          <a:xfrm>
            <a:off x="2214546" y="214290"/>
            <a:ext cx="4931158"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latin typeface="+mj-lt"/>
              </a:rPr>
              <a:t>COMPLEX STRESSES</a:t>
            </a:r>
          </a:p>
        </p:txBody>
      </p:sp>
      <p:pic>
        <p:nvPicPr>
          <p:cNvPr id="21508" name="Picture 3" descr="06_19"/>
          <p:cNvPicPr>
            <a:picLocks noChangeAspect="1" noChangeArrowheads="1"/>
          </p:cNvPicPr>
          <p:nvPr/>
        </p:nvPicPr>
        <p:blipFill>
          <a:blip r:embed="rId3">
            <a:clrChange>
              <a:clrFrom>
                <a:srgbClr val="FFFFFF"/>
              </a:clrFrom>
              <a:clrTo>
                <a:srgbClr val="FFFFFF">
                  <a:alpha val="0"/>
                </a:srgbClr>
              </a:clrTo>
            </a:clrChange>
          </a:blip>
          <a:srcRect t="3822" b="17812"/>
          <a:stretch>
            <a:fillRect/>
          </a:stretch>
        </p:blipFill>
        <p:spPr bwMode="auto">
          <a:xfrm>
            <a:off x="928688" y="4143375"/>
            <a:ext cx="7010400" cy="25447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57554" y="142852"/>
            <a:ext cx="2058577"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STRAIN</a:t>
            </a:r>
            <a:r>
              <a:rPr lang="en-US" sz="3600" b="1" dirty="0">
                <a:ln/>
                <a:solidFill>
                  <a:schemeClr val="accent3"/>
                </a:solidFill>
              </a:rPr>
              <a:t> </a:t>
            </a:r>
          </a:p>
        </p:txBody>
      </p:sp>
      <p:sp>
        <p:nvSpPr>
          <p:cNvPr id="22531" name="Content Placeholder 2"/>
          <p:cNvSpPr>
            <a:spLocks noGrp="1"/>
          </p:cNvSpPr>
          <p:nvPr>
            <p:ph sz="quarter" idx="1"/>
          </p:nvPr>
        </p:nvSpPr>
        <p:spPr>
          <a:xfrm>
            <a:off x="142875" y="714375"/>
            <a:ext cx="9001125" cy="5643563"/>
          </a:xfrm>
        </p:spPr>
        <p:txBody>
          <a:bodyPr/>
          <a:lstStyle/>
          <a:p>
            <a:pPr eaLnBrk="1" hangingPunct="1">
              <a:lnSpc>
                <a:spcPct val="150000"/>
              </a:lnSpc>
              <a:buFontTx/>
              <a:buBlip>
                <a:blip r:embed="rId2"/>
              </a:buBlip>
            </a:pPr>
            <a:r>
              <a:rPr lang="en-US"/>
              <a:t>The application of an external force to a body results in a change in dimension of that body. The magnitude of which depends on the applied force and the properties of the material. </a:t>
            </a:r>
          </a:p>
          <a:p>
            <a:pPr eaLnBrk="1" hangingPunct="1">
              <a:lnSpc>
                <a:spcPct val="150000"/>
              </a:lnSpc>
              <a:buFontTx/>
              <a:buBlip>
                <a:blip r:embed="rId2"/>
              </a:buBlip>
            </a:pPr>
            <a:r>
              <a:rPr lang="en-US"/>
              <a:t>The numerical value of strain is given by the expression</a:t>
            </a:r>
          </a:p>
          <a:p>
            <a:pPr eaLnBrk="1" hangingPunct="1">
              <a:lnSpc>
                <a:spcPct val="150000"/>
              </a:lnSpc>
              <a:buFontTx/>
              <a:buNone/>
            </a:pPr>
            <a:r>
              <a:rPr lang="en-US"/>
              <a:t>      </a:t>
            </a:r>
            <a:r>
              <a:rPr lang="en-US">
                <a:solidFill>
                  <a:srgbClr val="C00000"/>
                </a:solidFill>
              </a:rPr>
              <a:t>Strain = Change in length/Original length.=</a:t>
            </a:r>
            <a:r>
              <a:rPr lang="en-US">
                <a:solidFill>
                  <a:srgbClr val="C00000"/>
                </a:solidFill>
                <a:sym typeface="Symbol" pitchFamily="18" charset="2"/>
              </a:rPr>
              <a:t>L/L</a:t>
            </a:r>
            <a:r>
              <a:rPr lang="en-US">
                <a:solidFill>
                  <a:srgbClr val="C00000"/>
                </a:solidFill>
              </a:rPr>
              <a:t>              </a:t>
            </a:r>
          </a:p>
          <a:p>
            <a:pPr eaLnBrk="1" hangingPunct="1">
              <a:lnSpc>
                <a:spcPct val="150000"/>
              </a:lnSpc>
              <a:buFontTx/>
              <a:buBlip>
                <a:blip r:embed="rId2"/>
              </a:buBlip>
            </a:pPr>
            <a:r>
              <a:rPr lang="en-US"/>
              <a:t>Strain is dimensionless quantity because a unit length is divided by unit length.</a:t>
            </a:r>
          </a:p>
          <a:p>
            <a:pPr eaLnBrk="1" hangingPunct="1">
              <a:lnSpc>
                <a:spcPct val="150000"/>
              </a:lnSpc>
              <a:buFontTx/>
              <a:buBlip>
                <a:blip r:embed="rId2"/>
              </a:buBlip>
            </a:pPr>
            <a:endParaRPr lang="en-US"/>
          </a:p>
          <a:p>
            <a:pPr eaLnBrk="1" hangingPunct="1">
              <a:lnSpc>
                <a:spcPct val="150000"/>
              </a:lnSpc>
              <a:buFontTx/>
              <a:buBlip>
                <a:blip r:embed="rId3"/>
              </a:buBlip>
            </a:pPr>
            <a:endParaRPr lang="en-US"/>
          </a:p>
          <a:p>
            <a:pPr eaLnBrk="1" hangingPunct="1">
              <a:lnSpc>
                <a:spcPct val="150000"/>
              </a:lnSpc>
              <a:buFontTx/>
              <a:buBlip>
                <a:blip r:embed="rId3"/>
              </a:buBlip>
            </a:pPr>
            <a:endParaRPr lang="en-US"/>
          </a:p>
          <a:p>
            <a:pPr eaLnBrk="1" hangingPunct="1">
              <a:lnSpc>
                <a:spcPct val="150000"/>
              </a:lnSpc>
              <a:buFontTx/>
              <a:buBlip>
                <a:blip r:embed="rId3"/>
              </a:buBlip>
            </a:pPr>
            <a:endParaRPr lang="en-US"/>
          </a:p>
          <a:p>
            <a:pPr eaLnBrk="1" hangingPunct="1"/>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sz="quarter" idx="1"/>
          </p:nvPr>
        </p:nvSpPr>
        <p:spPr>
          <a:xfrm>
            <a:off x="214313" y="214313"/>
            <a:ext cx="8501062" cy="4525962"/>
          </a:xfrm>
        </p:spPr>
        <p:txBody>
          <a:bodyPr/>
          <a:lstStyle/>
          <a:p>
            <a:pPr eaLnBrk="1" hangingPunct="1">
              <a:lnSpc>
                <a:spcPct val="150000"/>
              </a:lnSpc>
              <a:buFontTx/>
              <a:buBlip>
                <a:blip r:embed="rId2"/>
              </a:buBlip>
            </a:pPr>
            <a:r>
              <a:rPr lang="en-US"/>
              <a:t>The stain may be recoverable, that is the material will return to its original length after removal of the applied force (elastic strain), or the material may remain deformed, in which case the strain is non-recoverable(plastic strain).</a:t>
            </a:r>
          </a:p>
          <a:p>
            <a:pPr eaLnBrk="1" hangingPunct="1">
              <a:lnSpc>
                <a:spcPct val="150000"/>
              </a:lnSpc>
              <a:buFontTx/>
              <a:buBlip>
                <a:blip r:embed="rId2"/>
              </a:buBlip>
            </a:pPr>
            <a:r>
              <a:rPr lang="en-US"/>
              <a:t> A third possibility is that the strain may be partially recoverable(visco elasticity).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64284" y="214290"/>
            <a:ext cx="6736716"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STRESS-STRAIN RELATIONSHIP </a:t>
            </a:r>
          </a:p>
        </p:txBody>
      </p:sp>
      <p:sp>
        <p:nvSpPr>
          <p:cNvPr id="24579" name="Content Placeholder 2"/>
          <p:cNvSpPr>
            <a:spLocks noGrp="1"/>
          </p:cNvSpPr>
          <p:nvPr>
            <p:ph sz="quarter" idx="1"/>
          </p:nvPr>
        </p:nvSpPr>
        <p:spPr>
          <a:xfrm>
            <a:off x="142875" y="1000125"/>
            <a:ext cx="8715375" cy="5214938"/>
          </a:xfrm>
        </p:spPr>
        <p:txBody>
          <a:bodyPr/>
          <a:lstStyle/>
          <a:p>
            <a:pPr eaLnBrk="1" hangingPunct="1">
              <a:lnSpc>
                <a:spcPct val="160000"/>
              </a:lnSpc>
              <a:buFontTx/>
              <a:buBlip>
                <a:blip r:embed="rId2"/>
              </a:buBlip>
            </a:pPr>
            <a:r>
              <a:rPr lang="en-US"/>
              <a:t>Each type of stress is capable of producing a corresponding deformation in the body. </a:t>
            </a:r>
          </a:p>
          <a:p>
            <a:pPr eaLnBrk="1" hangingPunct="1">
              <a:lnSpc>
                <a:spcPct val="160000"/>
              </a:lnSpc>
              <a:buFontTx/>
              <a:buBlip>
                <a:blip r:embed="rId2"/>
              </a:buBlip>
            </a:pPr>
            <a:r>
              <a:rPr lang="en-US"/>
              <a:t>Therefore, stress and strain are not independent and unrelated properties, but they are closely related and may be seen as cause and effect.</a:t>
            </a:r>
          </a:p>
          <a:p>
            <a:pPr eaLnBrk="1" hangingPunct="1">
              <a:lnSpc>
                <a:spcPct val="160000"/>
              </a:lnSpc>
              <a:buFontTx/>
              <a:buBlip>
                <a:blip r:embed="rId2"/>
              </a:buBlip>
            </a:pPr>
            <a:r>
              <a:rPr lang="en-US"/>
              <a:t>The relationship of stress and strain is often used to characterize the mechanical properties of materials.</a:t>
            </a:r>
          </a:p>
          <a:p>
            <a:pPr eaLnBrk="1" hangingPunct="1">
              <a:lnSpc>
                <a:spcPct val="150000"/>
              </a:lnSpc>
              <a:buFontTx/>
              <a:buBlip>
                <a:blip r:embed="rId2"/>
              </a:buBlip>
            </a:pPr>
            <a:endParaRPr lang="en-US"/>
          </a:p>
          <a:p>
            <a:pPr eaLnBrk="1" hangingPunct="1">
              <a:lnSpc>
                <a:spcPct val="150000"/>
              </a:lnSpc>
              <a:buFontTx/>
              <a:buBlip>
                <a:blip r:embed="rId2"/>
              </a:buBlip>
            </a:pPr>
            <a:endParaRPr lang="en-US"/>
          </a:p>
          <a:p>
            <a:pPr eaLnBrk="1" hangingPunct="1">
              <a:lnSpc>
                <a:spcPct val="150000"/>
              </a:lnSpc>
              <a:buFontTx/>
              <a:buBlip>
                <a:blip r:embed="rId3"/>
              </a:buBlip>
            </a:pPr>
            <a:endParaRPr lang="en-US"/>
          </a:p>
          <a:p>
            <a:pPr eaLnBrk="1" hangingPunct="1">
              <a:lnSpc>
                <a:spcPct val="150000"/>
              </a:lnSpc>
              <a:buFontTx/>
              <a:buBlip>
                <a:blip r:embed="rId3"/>
              </a:buBlip>
            </a:pPr>
            <a:endParaRPr lang="en-US"/>
          </a:p>
          <a:p>
            <a:pPr eaLnBrk="1" hangingPunct="1">
              <a:lnSpc>
                <a:spcPct val="150000"/>
              </a:lnSpc>
              <a:buFontTx/>
              <a:buBlip>
                <a:blip r:embed="rId3"/>
              </a:buBlip>
            </a:pPr>
            <a:endParaRPr lang="en-US"/>
          </a:p>
          <a:p>
            <a:pPr eaLnBrk="1" hangingPunct="1"/>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sz="quarter" idx="1"/>
          </p:nvPr>
        </p:nvSpPr>
        <p:spPr>
          <a:xfrm>
            <a:off x="142875" y="0"/>
            <a:ext cx="8786813" cy="2214563"/>
          </a:xfrm>
        </p:spPr>
        <p:txBody>
          <a:bodyPr>
            <a:normAutofit fontScale="92500"/>
          </a:bodyPr>
          <a:lstStyle/>
          <a:p>
            <a:pPr eaLnBrk="1" hangingPunct="1">
              <a:lnSpc>
                <a:spcPct val="150000"/>
              </a:lnSpc>
              <a:buFontTx/>
              <a:buBlip>
                <a:blip r:embed="rId2"/>
              </a:buBlip>
            </a:pPr>
            <a:r>
              <a:rPr lang="en-US"/>
              <a:t>Stress- strain data are generally obtained using a mechanical testing machine, which enables strain to be measured as a function of stress and recorded automatically in the form of a graph called stress strain curve.</a:t>
            </a:r>
          </a:p>
          <a:p>
            <a:pPr eaLnBrk="1" hangingPunct="1"/>
            <a:endParaRPr lang="en-US"/>
          </a:p>
        </p:txBody>
      </p:sp>
      <p:sp>
        <p:nvSpPr>
          <p:cNvPr id="4" name="Rectangle 3"/>
          <p:cNvSpPr/>
          <p:nvPr/>
        </p:nvSpPr>
        <p:spPr>
          <a:xfrm flipH="1" flipV="1">
            <a:off x="8643966" y="593366"/>
            <a:ext cx="677108" cy="5526513"/>
          </a:xfrm>
          <a:prstGeom prst="rect">
            <a:avLst/>
          </a:prstGeom>
          <a:noFill/>
        </p:spPr>
        <p:txBody>
          <a:bodyPr vert="vert270" wrap="none">
            <a:spAutoFit/>
          </a:bodyPr>
          <a:lstStyle/>
          <a:p>
            <a:pPr algn="ctr">
              <a:defRPr/>
            </a:pPr>
            <a:r>
              <a:rPr lang="en-US" sz="32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Stress-Strain</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relationship </a:t>
            </a:r>
          </a:p>
        </p:txBody>
      </p:sp>
      <p:pic>
        <p:nvPicPr>
          <p:cNvPr id="25604" name="Picture 5"/>
          <p:cNvPicPr>
            <a:picLocks noChangeAspect="1" noChangeArrowheads="1"/>
          </p:cNvPicPr>
          <p:nvPr/>
        </p:nvPicPr>
        <p:blipFill>
          <a:blip r:embed="rId3"/>
          <a:srcRect l="17020" t="10742" r="48940" b="13086"/>
          <a:stretch>
            <a:fillRect/>
          </a:stretch>
        </p:blipFill>
        <p:spPr bwMode="auto">
          <a:xfrm>
            <a:off x="3357563" y="2387600"/>
            <a:ext cx="3382962" cy="4256088"/>
          </a:xfrm>
          <a:prstGeom prst="rect">
            <a:avLst/>
          </a:prstGeom>
          <a:noFill/>
          <a:ln w="9525">
            <a:noFill/>
            <a:miter lim="800000"/>
            <a:headEnd/>
            <a:tailEnd/>
          </a:ln>
        </p:spPr>
      </p:pic>
      <p:sp>
        <p:nvSpPr>
          <p:cNvPr id="6" name="TextBox 5"/>
          <p:cNvSpPr txBox="1"/>
          <p:nvPr/>
        </p:nvSpPr>
        <p:spPr>
          <a:xfrm>
            <a:off x="571500" y="3857625"/>
            <a:ext cx="2643188" cy="708025"/>
          </a:xfrm>
          <a:prstGeom prst="rect">
            <a:avLst/>
          </a:prstGeom>
          <a:noFill/>
        </p:spPr>
        <p:txBody>
          <a:bodyPr wrap="none">
            <a:spAutoFit/>
          </a:bodyPr>
          <a:lstStyle/>
          <a:p>
            <a:pPr>
              <a:defRPr/>
            </a:pPr>
            <a:r>
              <a:rPr lang="en-US" sz="2000" b="1" dirty="0">
                <a:solidFill>
                  <a:srgbClr val="FFC000"/>
                </a:solidFill>
                <a:latin typeface="+mj-lt"/>
              </a:rPr>
              <a:t>Parts of universal </a:t>
            </a:r>
          </a:p>
          <a:p>
            <a:pPr>
              <a:defRPr/>
            </a:pPr>
            <a:r>
              <a:rPr lang="en-US" sz="2000" b="1" dirty="0">
                <a:solidFill>
                  <a:srgbClr val="FFC000"/>
                </a:solidFill>
                <a:latin typeface="+mj-lt"/>
              </a:rPr>
              <a:t>testing machine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nsile Test.mp4">
            <a:hlinkClick r:id="" action="ppaction://media"/>
          </p:cNvPr>
          <p:cNvPicPr>
            <a:picLocks noGrp="1" noRot="1" noChangeAspect="1"/>
          </p:cNvPicPr>
          <p:nvPr>
            <p:ph sz="quarter" idx="1"/>
            <a:videoFile r:link="rId1"/>
          </p:nvPr>
        </p:nvPicPr>
        <p:blipFill>
          <a:blip r:embed="rId3"/>
          <a:srcRect/>
          <a:stretch>
            <a:fillRect/>
          </a:stretch>
        </p:blipFill>
        <p:spPr>
          <a:xfrm>
            <a:off x="712788" y="1143000"/>
            <a:ext cx="7359650" cy="5519738"/>
          </a:xfrm>
          <a:ln>
            <a:solidFill>
              <a:srgbClr val="FFC000"/>
            </a:solidFill>
          </a:ln>
        </p:spPr>
      </p:pic>
      <p:sp>
        <p:nvSpPr>
          <p:cNvPr id="6" name="TextBox 5"/>
          <p:cNvSpPr txBox="1"/>
          <p:nvPr/>
        </p:nvSpPr>
        <p:spPr>
          <a:xfrm>
            <a:off x="357188" y="214313"/>
            <a:ext cx="8215312" cy="830262"/>
          </a:xfrm>
          <a:prstGeom prst="rect">
            <a:avLst/>
          </a:prstGeom>
          <a:noFill/>
        </p:spPr>
        <p:txBody>
          <a:bodyPr>
            <a:spAutoFit/>
          </a:bodyPr>
          <a:lstStyle/>
          <a:p>
            <a:pPr>
              <a:defRPr/>
            </a:pPr>
            <a:r>
              <a:rPr lang="en-US" sz="2400" dirty="0">
                <a:solidFill>
                  <a:srgbClr val="C00000"/>
                </a:solidFill>
                <a:latin typeface="+mj-lt"/>
              </a:rPr>
              <a:t>Click on it to watch a video related to tensile test and stress strain graph</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50" y="984250"/>
            <a:ext cx="8143875" cy="4873625"/>
          </a:xfrm>
        </p:spPr>
        <p:txBody>
          <a:bodyPr/>
          <a:lstStyle/>
          <a:p>
            <a:pPr marL="457200" indent="-457200">
              <a:lnSpc>
                <a:spcPct val="150000"/>
              </a:lnSpc>
              <a:buFont typeface="Wingdings" pitchFamily="2" charset="2"/>
              <a:buAutoNum type="arabicPeriod"/>
              <a:defRPr/>
            </a:pPr>
            <a:r>
              <a:rPr lang="en-US" sz="2000" b="1" dirty="0">
                <a:latin typeface="+mj-lt"/>
              </a:rPr>
              <a:t>INTRODUCTION </a:t>
            </a:r>
          </a:p>
          <a:p>
            <a:pPr marL="457200" indent="-457200">
              <a:lnSpc>
                <a:spcPct val="150000"/>
              </a:lnSpc>
              <a:buFont typeface="Wingdings" pitchFamily="2" charset="2"/>
              <a:buAutoNum type="arabicPeriod"/>
              <a:defRPr/>
            </a:pPr>
            <a:r>
              <a:rPr lang="en-US" sz="2000" b="1" dirty="0">
                <a:latin typeface="+mj-lt"/>
              </a:rPr>
              <a:t>TYPES OF STRESS</a:t>
            </a:r>
          </a:p>
          <a:p>
            <a:pPr marL="457200" indent="-457200">
              <a:lnSpc>
                <a:spcPct val="150000"/>
              </a:lnSpc>
              <a:buFont typeface="Wingdings" pitchFamily="2" charset="2"/>
              <a:buAutoNum type="arabicPeriod"/>
              <a:defRPr/>
            </a:pPr>
            <a:r>
              <a:rPr lang="en-US" sz="2000" b="1" dirty="0">
                <a:latin typeface="+mj-lt"/>
              </a:rPr>
              <a:t>STRAIN</a:t>
            </a:r>
          </a:p>
          <a:p>
            <a:pPr marL="457200" indent="-457200">
              <a:lnSpc>
                <a:spcPct val="150000"/>
              </a:lnSpc>
              <a:buFont typeface="Wingdings" pitchFamily="2" charset="2"/>
              <a:buAutoNum type="arabicPeriod"/>
              <a:defRPr/>
            </a:pPr>
            <a:r>
              <a:rPr lang="en-US" sz="2000" b="1" dirty="0">
                <a:latin typeface="+mj-lt"/>
              </a:rPr>
              <a:t>STRESS STRAIN RELATIONSHIP</a:t>
            </a:r>
          </a:p>
          <a:p>
            <a:pPr marL="457200" indent="-457200">
              <a:lnSpc>
                <a:spcPct val="150000"/>
              </a:lnSpc>
              <a:buFont typeface="Wingdings" pitchFamily="2" charset="2"/>
              <a:buAutoNum type="arabicPeriod"/>
              <a:defRPr/>
            </a:pPr>
            <a:r>
              <a:rPr lang="en-US" sz="2000" b="1" dirty="0">
                <a:latin typeface="+mj-lt"/>
              </a:rPr>
              <a:t>PROPORTIONAL LIMIT</a:t>
            </a:r>
          </a:p>
          <a:p>
            <a:pPr marL="457200" indent="-457200">
              <a:lnSpc>
                <a:spcPct val="150000"/>
              </a:lnSpc>
              <a:buFont typeface="Wingdings" pitchFamily="2" charset="2"/>
              <a:buAutoNum type="arabicPeriod"/>
              <a:defRPr/>
            </a:pPr>
            <a:r>
              <a:rPr lang="en-US" sz="2000" b="1" dirty="0">
                <a:latin typeface="+mj-lt"/>
              </a:rPr>
              <a:t>ELASTIC LIMIT</a:t>
            </a:r>
          </a:p>
          <a:p>
            <a:pPr marL="457200" indent="-457200">
              <a:lnSpc>
                <a:spcPct val="150000"/>
              </a:lnSpc>
              <a:buFont typeface="Wingdings" pitchFamily="2" charset="2"/>
              <a:buAutoNum type="arabicPeriod"/>
              <a:defRPr/>
            </a:pPr>
            <a:r>
              <a:rPr lang="en-US" sz="2000" b="1" dirty="0">
                <a:latin typeface="+mj-lt"/>
              </a:rPr>
              <a:t>YOUNG’S MODULUS</a:t>
            </a:r>
          </a:p>
          <a:p>
            <a:pPr marL="457200" indent="-457200">
              <a:lnSpc>
                <a:spcPct val="150000"/>
              </a:lnSpc>
              <a:buFont typeface="Wingdings" pitchFamily="2" charset="2"/>
              <a:buAutoNum type="arabicPeriod"/>
              <a:defRPr/>
            </a:pPr>
            <a:r>
              <a:rPr lang="en-US" sz="2000" b="1" dirty="0">
                <a:latin typeface="+mj-lt"/>
              </a:rPr>
              <a:t>RESILIENCE</a:t>
            </a:r>
          </a:p>
          <a:p>
            <a:pPr marL="457200" indent="-457200">
              <a:lnSpc>
                <a:spcPct val="150000"/>
              </a:lnSpc>
              <a:buFont typeface="Wingdings" pitchFamily="2" charset="2"/>
              <a:buAutoNum type="arabicPeriod"/>
              <a:defRPr/>
            </a:pPr>
            <a:r>
              <a:rPr lang="en-US" sz="2000" b="1" dirty="0">
                <a:latin typeface="+mj-lt"/>
              </a:rPr>
              <a:t>FLEXIBILITY</a:t>
            </a:r>
          </a:p>
          <a:p>
            <a:pPr marL="457200" indent="-457200">
              <a:lnSpc>
                <a:spcPct val="150000"/>
              </a:lnSpc>
              <a:buFont typeface="Wingdings" pitchFamily="2" charset="2"/>
              <a:buAutoNum type="arabicPeriod"/>
              <a:defRPr/>
            </a:pPr>
            <a:endParaRPr lang="en-US" dirty="0"/>
          </a:p>
          <a:p>
            <a:pPr marL="457200" indent="-457200">
              <a:buFont typeface="Wingdings" pitchFamily="2" charset="2"/>
              <a:buAutoNum type="arabicPeriod"/>
              <a:defRPr/>
            </a:pPr>
            <a:endParaRPr lang="en-US" dirty="0"/>
          </a:p>
          <a:p>
            <a:pPr marL="457200" indent="-457200">
              <a:buFont typeface="Wingdings" pitchFamily="2" charset="2"/>
              <a:buAutoNum type="arabicPeriod"/>
              <a:defRPr/>
            </a:pPr>
            <a:endParaRPr lang="en-US" dirty="0"/>
          </a:p>
          <a:p>
            <a:pPr marL="457200" indent="-457200">
              <a:buFont typeface="Wingdings" pitchFamily="2" charset="2"/>
              <a:buAutoNum type="arabicPeriod"/>
              <a:defRPr/>
            </a:pPr>
            <a:endParaRPr lang="en-US" dirty="0"/>
          </a:p>
          <a:p>
            <a:pPr marL="457200" indent="-457200">
              <a:buFont typeface="Wingdings" pitchFamily="2" charset="2"/>
              <a:buAutoNum type="arabicPeriod"/>
              <a:defRPr/>
            </a:pPr>
            <a:endParaRPr lang="en-US" dirty="0"/>
          </a:p>
          <a:p>
            <a:pPr marL="457200" indent="-457200">
              <a:buFont typeface="Wingdings" pitchFamily="2" charset="2"/>
              <a:buAutoNum type="arabicPeriod"/>
              <a:defRPr/>
            </a:pPr>
            <a:endParaRPr lang="en-US" dirty="0"/>
          </a:p>
          <a:p>
            <a:pPr marL="457200" indent="-457200">
              <a:buFont typeface="Wingdings" pitchFamily="2" charset="2"/>
              <a:buAutoNum type="arabicPeriod"/>
              <a:defRPr/>
            </a:pPr>
            <a:endParaRPr lang="en-US" dirty="0"/>
          </a:p>
          <a:p>
            <a:pPr marL="457200" indent="-457200">
              <a:buFont typeface="Wingdings" pitchFamily="2" charset="2"/>
              <a:buAutoNum type="arabicPeriod"/>
              <a:defRPr/>
            </a:pPr>
            <a:endParaRPr lang="en-US" dirty="0"/>
          </a:p>
        </p:txBody>
      </p:sp>
      <p:sp>
        <p:nvSpPr>
          <p:cNvPr id="4" name="Rectangle 3"/>
          <p:cNvSpPr/>
          <p:nvPr/>
        </p:nvSpPr>
        <p:spPr>
          <a:xfrm>
            <a:off x="3143240" y="0"/>
            <a:ext cx="2876560" cy="923330"/>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CONTENTS</a:t>
            </a:r>
            <a:r>
              <a:rPr lang="en-US" sz="5400" b="1" dirty="0">
                <a:ln/>
                <a:solidFill>
                  <a:schemeClr val="accent3"/>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3"/>
          <p:cNvSpPr>
            <a:spLocks noGrp="1"/>
          </p:cNvSpPr>
          <p:nvPr>
            <p:ph sz="quarter" idx="1"/>
          </p:nvPr>
        </p:nvSpPr>
        <p:spPr>
          <a:xfrm>
            <a:off x="214313" y="214313"/>
            <a:ext cx="8572500" cy="1714500"/>
          </a:xfrm>
        </p:spPr>
        <p:txBody>
          <a:bodyPr/>
          <a:lstStyle/>
          <a:p>
            <a:pPr eaLnBrk="1" hangingPunct="1">
              <a:lnSpc>
                <a:spcPct val="160000"/>
              </a:lnSpc>
              <a:buFontTx/>
              <a:buBlip>
                <a:blip r:embed="rId2"/>
              </a:buBlip>
            </a:pPr>
            <a:r>
              <a:rPr lang="en-US" sz="2200"/>
              <a:t>Stress strain curve for a  hypothetical material subjected to increased tensile stress until failure is shown in the figure. </a:t>
            </a:r>
          </a:p>
        </p:txBody>
      </p:sp>
      <p:pic>
        <p:nvPicPr>
          <p:cNvPr id="27651" name="Picture 2" descr="http://www.keytometals.com/images/Articles/kts/figure1_art43b.png"/>
          <p:cNvPicPr>
            <a:picLocks noChangeAspect="1" noChangeArrowheads="1"/>
          </p:cNvPicPr>
          <p:nvPr/>
        </p:nvPicPr>
        <p:blipFill>
          <a:blip r:embed="rId3"/>
          <a:srcRect/>
          <a:stretch>
            <a:fillRect/>
          </a:stretch>
        </p:blipFill>
        <p:spPr bwMode="auto">
          <a:xfrm>
            <a:off x="1285875" y="2143125"/>
            <a:ext cx="6419850" cy="4419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3"/>
          <p:cNvSpPr>
            <a:spLocks noGrp="1"/>
          </p:cNvSpPr>
          <p:nvPr>
            <p:ph sz="quarter" idx="1"/>
          </p:nvPr>
        </p:nvSpPr>
        <p:spPr>
          <a:xfrm>
            <a:off x="214313" y="642938"/>
            <a:ext cx="8572500" cy="3286125"/>
          </a:xfrm>
        </p:spPr>
        <p:txBody>
          <a:bodyPr/>
          <a:lstStyle/>
          <a:p>
            <a:pPr eaLnBrk="1" hangingPunct="1">
              <a:lnSpc>
                <a:spcPct val="160000"/>
              </a:lnSpc>
              <a:buFontTx/>
              <a:buBlip>
                <a:blip r:embed="rId2"/>
              </a:buBlip>
            </a:pPr>
            <a:r>
              <a:rPr lang="en-US" sz="2000"/>
              <a:t>As the stress is increased, the strain is increased. In the initial portion of the curve, from O to A, the strain is linearly proportional to the stress. When a stress that is higher than the value registered at A is achieved, the strain changes are no longer linearly proportional to the stress changes. Hence the value of the stress at A is known as the proportional limit.</a:t>
            </a:r>
          </a:p>
          <a:p>
            <a:pPr eaLnBrk="1" hangingPunct="1">
              <a:lnSpc>
                <a:spcPct val="160000"/>
              </a:lnSpc>
              <a:buFontTx/>
              <a:buBlip>
                <a:blip r:embed="rId3"/>
              </a:buBlip>
            </a:pPr>
            <a:endParaRPr lang="en-US"/>
          </a:p>
        </p:txBody>
      </p:sp>
      <p:grpSp>
        <p:nvGrpSpPr>
          <p:cNvPr id="2" name="Group 30"/>
          <p:cNvGrpSpPr>
            <a:grpSpLocks/>
          </p:cNvGrpSpPr>
          <p:nvPr/>
        </p:nvGrpSpPr>
        <p:grpSpPr bwMode="auto">
          <a:xfrm>
            <a:off x="1643063" y="3403600"/>
            <a:ext cx="5029200" cy="3454400"/>
            <a:chOff x="1643057" y="3403306"/>
            <a:chExt cx="5029200" cy="3454718"/>
          </a:xfrm>
        </p:grpSpPr>
        <p:sp>
          <p:nvSpPr>
            <p:cNvPr id="27" name="TextBox 26"/>
            <p:cNvSpPr txBox="1"/>
            <p:nvPr/>
          </p:nvSpPr>
          <p:spPr>
            <a:xfrm>
              <a:off x="2000244" y="6519856"/>
              <a:ext cx="355600" cy="338168"/>
            </a:xfrm>
            <a:prstGeom prst="rect">
              <a:avLst/>
            </a:prstGeom>
            <a:noFill/>
          </p:spPr>
          <p:txBody>
            <a:bodyPr wrap="none">
              <a:spAutoFit/>
            </a:bodyPr>
            <a:lstStyle/>
            <a:p>
              <a:pPr>
                <a:defRPr/>
              </a:pPr>
              <a:r>
                <a:rPr lang="en-US" sz="1600" b="1" dirty="0">
                  <a:latin typeface="+mj-lt"/>
                </a:rPr>
                <a:t>O</a:t>
              </a:r>
            </a:p>
          </p:txBody>
        </p:sp>
        <p:grpSp>
          <p:nvGrpSpPr>
            <p:cNvPr id="3" name="Group 28"/>
            <p:cNvGrpSpPr>
              <a:grpSpLocks/>
            </p:cNvGrpSpPr>
            <p:nvPr/>
          </p:nvGrpSpPr>
          <p:grpSpPr bwMode="auto">
            <a:xfrm>
              <a:off x="1643057" y="3403306"/>
              <a:ext cx="5029200" cy="3383280"/>
              <a:chOff x="1643057" y="3232174"/>
              <a:chExt cx="5286397" cy="3554412"/>
            </a:xfrm>
          </p:grpSpPr>
          <p:grpSp>
            <p:nvGrpSpPr>
              <p:cNvPr id="4" name="Group 5"/>
              <p:cNvGrpSpPr>
                <a:grpSpLocks/>
              </p:cNvGrpSpPr>
              <p:nvPr/>
            </p:nvGrpSpPr>
            <p:grpSpPr bwMode="auto">
              <a:xfrm>
                <a:off x="1643057" y="3232174"/>
                <a:ext cx="5286397" cy="3554412"/>
                <a:chOff x="1500166" y="3017838"/>
                <a:chExt cx="5286397" cy="3554412"/>
              </a:xfrm>
            </p:grpSpPr>
            <p:cxnSp>
              <p:nvCxnSpPr>
                <p:cNvPr id="7" name="Straight Connector 6"/>
                <p:cNvCxnSpPr/>
                <p:nvPr/>
              </p:nvCxnSpPr>
              <p:spPr>
                <a:xfrm>
                  <a:off x="2067519" y="4205420"/>
                  <a:ext cx="1124694" cy="10008"/>
                </a:xfrm>
                <a:prstGeom prst="line">
                  <a:avLst/>
                </a:prstGeom>
                <a:ln>
                  <a:prstDash val="sysDash"/>
                </a:ln>
              </p:spPr>
              <p:style>
                <a:lnRef idx="3">
                  <a:schemeClr val="accent3"/>
                </a:lnRef>
                <a:fillRef idx="0">
                  <a:schemeClr val="accent3"/>
                </a:fillRef>
                <a:effectRef idx="2">
                  <a:schemeClr val="accent3"/>
                </a:effectRef>
                <a:fontRef idx="minor">
                  <a:schemeClr val="tx1"/>
                </a:fontRef>
              </p:style>
            </p:cxnSp>
            <p:grpSp>
              <p:nvGrpSpPr>
                <p:cNvPr id="5" name="Group 31"/>
                <p:cNvGrpSpPr>
                  <a:grpSpLocks/>
                </p:cNvGrpSpPr>
                <p:nvPr/>
              </p:nvGrpSpPr>
              <p:grpSpPr bwMode="auto">
                <a:xfrm>
                  <a:off x="1500166" y="3017840"/>
                  <a:ext cx="5286397" cy="3554412"/>
                  <a:chOff x="1500166" y="3017840"/>
                  <a:chExt cx="5286397" cy="3554412"/>
                </a:xfrm>
              </p:grpSpPr>
              <p:grpSp>
                <p:nvGrpSpPr>
                  <p:cNvPr id="6" name="Group 12"/>
                  <p:cNvGrpSpPr>
                    <a:grpSpLocks/>
                  </p:cNvGrpSpPr>
                  <p:nvPr/>
                </p:nvGrpSpPr>
                <p:grpSpPr bwMode="auto">
                  <a:xfrm>
                    <a:off x="1500166" y="3017840"/>
                    <a:ext cx="5286397" cy="3554412"/>
                    <a:chOff x="2159682" y="3232166"/>
                    <a:chExt cx="4912648" cy="3197230"/>
                  </a:xfrm>
                </p:grpSpPr>
                <p:sp>
                  <p:nvSpPr>
                    <p:cNvPr id="11" name="TextBox 10"/>
                    <p:cNvSpPr txBox="1"/>
                    <p:nvPr/>
                  </p:nvSpPr>
                  <p:spPr>
                    <a:xfrm>
                      <a:off x="3831347" y="4160875"/>
                      <a:ext cx="1918227" cy="585132"/>
                    </a:xfrm>
                    <a:prstGeom prst="rect">
                      <a:avLst/>
                    </a:prstGeom>
                    <a:noFill/>
                  </p:spPr>
                  <p:txBody>
                    <a:bodyPr>
                      <a:spAutoFit/>
                    </a:bodyPr>
                    <a:lstStyle/>
                    <a:p>
                      <a:pPr>
                        <a:defRPr/>
                      </a:pPr>
                      <a:r>
                        <a:rPr lang="en-US" sz="1600" b="1" dirty="0">
                          <a:solidFill>
                            <a:srgbClr val="92D050"/>
                          </a:solidFill>
                          <a:latin typeface="+mj-lt"/>
                        </a:rPr>
                        <a:t>Proportional limit</a:t>
                      </a:r>
                    </a:p>
                  </p:txBody>
                </p:sp>
                <p:sp>
                  <p:nvSpPr>
                    <p:cNvPr id="12" name="TextBox 11"/>
                    <p:cNvSpPr txBox="1"/>
                    <p:nvPr/>
                  </p:nvSpPr>
                  <p:spPr>
                    <a:xfrm>
                      <a:off x="5116885" y="4646985"/>
                      <a:ext cx="1955445" cy="585132"/>
                    </a:xfrm>
                    <a:prstGeom prst="rect">
                      <a:avLst/>
                    </a:prstGeom>
                    <a:noFill/>
                  </p:spPr>
                  <p:txBody>
                    <a:bodyPr wrap="none">
                      <a:spAutoFit/>
                    </a:bodyPr>
                    <a:lstStyle/>
                    <a:p>
                      <a:pPr>
                        <a:defRPr/>
                      </a:pPr>
                      <a:r>
                        <a:rPr lang="en-US" sz="1600" b="1" dirty="0">
                          <a:solidFill>
                            <a:srgbClr val="0070C0"/>
                          </a:solidFill>
                          <a:latin typeface="+mj-lt"/>
                        </a:rPr>
                        <a:t>Ultimate tensile </a:t>
                      </a:r>
                    </a:p>
                    <a:p>
                      <a:pPr>
                        <a:defRPr/>
                      </a:pPr>
                      <a:r>
                        <a:rPr lang="en-US" sz="1600" b="1" dirty="0">
                          <a:solidFill>
                            <a:srgbClr val="0070C0"/>
                          </a:solidFill>
                          <a:latin typeface="+mj-lt"/>
                        </a:rPr>
                        <a:t>strength</a:t>
                      </a:r>
                    </a:p>
                  </p:txBody>
                </p:sp>
                <p:sp>
                  <p:nvSpPr>
                    <p:cNvPr id="13" name="Left Brace 12"/>
                    <p:cNvSpPr/>
                    <p:nvPr/>
                  </p:nvSpPr>
                  <p:spPr bwMode="auto">
                    <a:xfrm rot="1793380">
                      <a:off x="2984660" y="4066353"/>
                      <a:ext cx="182984" cy="2103476"/>
                    </a:xfrm>
                    <a:prstGeom prst="leftBrace">
                      <a:avLst>
                        <a:gd name="adj1" fmla="val 1110"/>
                        <a:gd name="adj2" fmla="val 46712"/>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8688" name="TextBox 16"/>
                    <p:cNvSpPr txBox="1">
                      <a:spLocks noChangeArrowheads="1"/>
                    </p:cNvSpPr>
                    <p:nvPr/>
                  </p:nvSpPr>
                  <p:spPr bwMode="auto">
                    <a:xfrm rot="-3542406">
                      <a:off x="1696534" y="4397900"/>
                      <a:ext cx="2521844" cy="523220"/>
                    </a:xfrm>
                    <a:prstGeom prst="rect">
                      <a:avLst/>
                    </a:prstGeom>
                    <a:noFill/>
                    <a:ln w="9525">
                      <a:noFill/>
                      <a:miter lim="800000"/>
                      <a:headEnd/>
                      <a:tailEnd/>
                    </a:ln>
                  </p:spPr>
                  <p:txBody>
                    <a:bodyPr wrap="none">
                      <a:spAutoFit/>
                    </a:bodyPr>
                    <a:lstStyle/>
                    <a:p>
                      <a:r>
                        <a:rPr lang="en-US" sz="1400" b="1">
                          <a:solidFill>
                            <a:srgbClr val="92D050"/>
                          </a:solidFill>
                        </a:rPr>
                        <a:t>Stress directly proportional</a:t>
                      </a:r>
                    </a:p>
                    <a:p>
                      <a:r>
                        <a:rPr lang="en-US" sz="1400" b="1">
                          <a:solidFill>
                            <a:srgbClr val="92D050"/>
                          </a:solidFill>
                        </a:rPr>
                        <a:t> to strain</a:t>
                      </a:r>
                    </a:p>
                  </p:txBody>
                </p:sp>
                <p:grpSp>
                  <p:nvGrpSpPr>
                    <p:cNvPr id="8" name="Group 45"/>
                    <p:cNvGrpSpPr>
                      <a:grpSpLocks/>
                    </p:cNvGrpSpPr>
                    <p:nvPr/>
                  </p:nvGrpSpPr>
                  <p:grpSpPr bwMode="auto">
                    <a:xfrm>
                      <a:off x="2159682" y="3232166"/>
                      <a:ext cx="3599663" cy="3197230"/>
                      <a:chOff x="2159682" y="3232166"/>
                      <a:chExt cx="3599663" cy="3197230"/>
                    </a:xfrm>
                  </p:grpSpPr>
                  <p:cxnSp>
                    <p:nvCxnSpPr>
                      <p:cNvPr id="16" name="Straight Connector 15"/>
                      <p:cNvCxnSpPr/>
                      <p:nvPr/>
                    </p:nvCxnSpPr>
                    <p:spPr>
                      <a:xfrm rot="5400000" flipH="1" flipV="1">
                        <a:off x="2088386" y="3858614"/>
                        <a:ext cx="2912160" cy="1659259"/>
                      </a:xfrm>
                      <a:prstGeom prst="line">
                        <a:avLst/>
                      </a:prstGeom>
                      <a:ln w="1905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nvGrpSpPr>
                      <p:cNvPr id="9" name="Group 45"/>
                      <p:cNvGrpSpPr>
                        <a:grpSpLocks/>
                      </p:cNvGrpSpPr>
                      <p:nvPr/>
                    </p:nvGrpSpPr>
                    <p:grpSpPr bwMode="auto">
                      <a:xfrm>
                        <a:off x="2159682" y="3303565"/>
                        <a:ext cx="3599663" cy="3125831"/>
                        <a:chOff x="1664647" y="627789"/>
                        <a:chExt cx="6392218" cy="5255692"/>
                      </a:xfrm>
                    </p:grpSpPr>
                    <p:grpSp>
                      <p:nvGrpSpPr>
                        <p:cNvPr id="10" name="Group 25"/>
                        <p:cNvGrpSpPr>
                          <a:grpSpLocks/>
                        </p:cNvGrpSpPr>
                        <p:nvPr/>
                      </p:nvGrpSpPr>
                      <p:grpSpPr bwMode="auto">
                        <a:xfrm>
                          <a:off x="2602552" y="1861880"/>
                          <a:ext cx="5200197" cy="3596634"/>
                          <a:chOff x="2602552" y="1861880"/>
                          <a:chExt cx="5200200" cy="3596634"/>
                        </a:xfrm>
                      </p:grpSpPr>
                      <p:cxnSp>
                        <p:nvCxnSpPr>
                          <p:cNvPr id="25" name="Straight Connector 24"/>
                          <p:cNvCxnSpPr>
                            <a:endCxn id="18" idx="0"/>
                          </p:cNvCxnSpPr>
                          <p:nvPr/>
                        </p:nvCxnSpPr>
                        <p:spPr>
                          <a:xfrm rot="5400000" flipH="1" flipV="1">
                            <a:off x="1990034" y="2877121"/>
                            <a:ext cx="3196177" cy="19689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Block Arc 25"/>
                          <p:cNvSpPr/>
                          <p:nvPr/>
                        </p:nvSpPr>
                        <p:spPr>
                          <a:xfrm flipH="1">
                            <a:off x="4264162" y="1862392"/>
                            <a:ext cx="3538534" cy="1770888"/>
                          </a:xfrm>
                          <a:prstGeom prst="blockArc">
                            <a:avLst>
                              <a:gd name="adj1" fmla="val 10519850"/>
                              <a:gd name="adj2" fmla="val 20782389"/>
                              <a:gd name="adj3" fmla="val 65"/>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14" name="Group 36"/>
                        <p:cNvGrpSpPr>
                          <a:grpSpLocks/>
                        </p:cNvGrpSpPr>
                        <p:nvPr/>
                      </p:nvGrpSpPr>
                      <p:grpSpPr bwMode="auto">
                        <a:xfrm>
                          <a:off x="1664647" y="627789"/>
                          <a:ext cx="6392218" cy="5255692"/>
                          <a:chOff x="1664647" y="627788"/>
                          <a:chExt cx="6392217" cy="5255693"/>
                        </a:xfrm>
                      </p:grpSpPr>
                      <p:sp>
                        <p:nvSpPr>
                          <p:cNvPr id="22" name="Half Frame 21"/>
                          <p:cNvSpPr/>
                          <p:nvPr/>
                        </p:nvSpPr>
                        <p:spPr>
                          <a:xfrm rot="16200000">
                            <a:off x="2928303" y="304185"/>
                            <a:ext cx="4803094" cy="5452370"/>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TextBox 22"/>
                          <p:cNvSpPr txBox="1"/>
                          <p:nvPr/>
                        </p:nvSpPr>
                        <p:spPr>
                          <a:xfrm>
                            <a:off x="1664647" y="2426113"/>
                            <a:ext cx="937168" cy="1487902"/>
                          </a:xfrm>
                          <a:prstGeom prst="rect">
                            <a:avLst/>
                          </a:prstGeom>
                          <a:noFill/>
                        </p:spPr>
                        <p:txBody>
                          <a:bodyPr vert="vert270" wrap="none">
                            <a:spAutoFit/>
                          </a:bodyPr>
                          <a:lstStyle/>
                          <a:p>
                            <a:pPr>
                              <a:defRPr/>
                            </a:pPr>
                            <a:r>
                              <a:rPr lang="en-US" sz="1600" b="1" dirty="0"/>
                              <a:t>Stress</a:t>
                            </a:r>
                          </a:p>
                        </p:txBody>
                      </p:sp>
                      <p:sp>
                        <p:nvSpPr>
                          <p:cNvPr id="28698" name="TextBox 50"/>
                          <p:cNvSpPr txBox="1">
                            <a:spLocks noChangeArrowheads="1"/>
                          </p:cNvSpPr>
                          <p:nvPr/>
                        </p:nvSpPr>
                        <p:spPr bwMode="auto">
                          <a:xfrm>
                            <a:off x="4850668" y="5440600"/>
                            <a:ext cx="940117" cy="442881"/>
                          </a:xfrm>
                          <a:prstGeom prst="rect">
                            <a:avLst/>
                          </a:prstGeom>
                          <a:noFill/>
                          <a:ln w="9525">
                            <a:noFill/>
                            <a:miter lim="800000"/>
                            <a:headEnd/>
                            <a:tailEnd/>
                          </a:ln>
                        </p:spPr>
                        <p:txBody>
                          <a:bodyPr wrap="none">
                            <a:spAutoFit/>
                          </a:bodyPr>
                          <a:lstStyle/>
                          <a:p>
                            <a:r>
                              <a:rPr lang="en-US" sz="1600" b="1"/>
                              <a:t>Strain</a:t>
                            </a:r>
                          </a:p>
                        </p:txBody>
                      </p:sp>
                    </p:grpSp>
                  </p:grpSp>
                  <p:sp>
                    <p:nvSpPr>
                      <p:cNvPr id="18" name="Cross 17"/>
                      <p:cNvSpPr/>
                      <p:nvPr/>
                    </p:nvSpPr>
                    <p:spPr bwMode="auto">
                      <a:xfrm rot="2533711">
                        <a:off x="3719696" y="4264398"/>
                        <a:ext cx="91491" cy="93021"/>
                      </a:xfrm>
                      <a:prstGeom prst="plus">
                        <a:avLst>
                          <a:gd name="adj" fmla="val 47059"/>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Cross 18"/>
                      <p:cNvSpPr/>
                      <p:nvPr/>
                    </p:nvSpPr>
                    <p:spPr bwMode="auto">
                      <a:xfrm rot="2533711">
                        <a:off x="5577446" y="4607976"/>
                        <a:ext cx="91491" cy="91520"/>
                      </a:xfrm>
                      <a:prstGeom prst="plus">
                        <a:avLst>
                          <a:gd name="adj" fmla="val 4705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8684" name="TextBox 9"/>
                  <p:cNvSpPr txBox="1">
                    <a:spLocks noChangeArrowheads="1"/>
                  </p:cNvSpPr>
                  <p:nvPr/>
                </p:nvSpPr>
                <p:spPr bwMode="auto">
                  <a:xfrm>
                    <a:off x="1698756" y="4000504"/>
                    <a:ext cx="444352" cy="369332"/>
                  </a:xfrm>
                  <a:prstGeom prst="rect">
                    <a:avLst/>
                  </a:prstGeom>
                  <a:noFill/>
                  <a:ln w="9525">
                    <a:noFill/>
                    <a:miter lim="800000"/>
                    <a:headEnd/>
                    <a:tailEnd/>
                  </a:ln>
                </p:spPr>
                <p:txBody>
                  <a:bodyPr wrap="none">
                    <a:spAutoFit/>
                  </a:bodyPr>
                  <a:lstStyle/>
                  <a:p>
                    <a:r>
                      <a:rPr lang="en-US">
                        <a:sym typeface="Symbol" pitchFamily="18" charset="2"/>
                      </a:rPr>
                      <a:t></a:t>
                    </a:r>
                    <a:r>
                      <a:rPr lang="en-US" sz="1200">
                        <a:sym typeface="Symbol" pitchFamily="18" charset="2"/>
                      </a:rPr>
                      <a:t> y</a:t>
                    </a:r>
                    <a:endParaRPr lang="en-US"/>
                  </a:p>
                </p:txBody>
              </p:sp>
            </p:grpSp>
          </p:grpSp>
          <p:sp>
            <p:nvSpPr>
              <p:cNvPr id="28680" name="TextBox 27"/>
              <p:cNvSpPr txBox="1">
                <a:spLocks noChangeArrowheads="1"/>
              </p:cNvSpPr>
              <p:nvPr/>
            </p:nvSpPr>
            <p:spPr bwMode="auto">
              <a:xfrm>
                <a:off x="3143240" y="4019140"/>
                <a:ext cx="332142" cy="338554"/>
              </a:xfrm>
              <a:prstGeom prst="rect">
                <a:avLst/>
              </a:prstGeom>
              <a:noFill/>
              <a:ln w="9525">
                <a:noFill/>
                <a:miter lim="800000"/>
                <a:headEnd/>
                <a:tailEnd/>
              </a:ln>
            </p:spPr>
            <p:txBody>
              <a:bodyPr wrap="none">
                <a:spAutoFit/>
              </a:bodyPr>
              <a:lstStyle/>
              <a:p>
                <a:r>
                  <a:rPr lang="en-US" sz="1600" b="1"/>
                  <a:t>A</a:t>
                </a:r>
              </a:p>
            </p:txBody>
          </p:sp>
        </p:grpSp>
      </p:grpSp>
      <p:sp>
        <p:nvSpPr>
          <p:cNvPr id="30" name="Rectangle 29"/>
          <p:cNvSpPr/>
          <p:nvPr/>
        </p:nvSpPr>
        <p:spPr>
          <a:xfrm>
            <a:off x="2422864" y="142852"/>
            <a:ext cx="4206536"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2800" b="1" dirty="0">
                <a:ln/>
                <a:solidFill>
                  <a:schemeClr val="accent3"/>
                </a:solidFill>
              </a:rPr>
              <a:t>PROPORTIONAL LIMIT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sz="quarter" idx="1"/>
          </p:nvPr>
        </p:nvSpPr>
        <p:spPr>
          <a:xfrm>
            <a:off x="142875" y="357188"/>
            <a:ext cx="9001125" cy="1714500"/>
          </a:xfrm>
        </p:spPr>
        <p:txBody>
          <a:bodyPr>
            <a:normAutofit fontScale="92500"/>
          </a:bodyPr>
          <a:lstStyle/>
          <a:p>
            <a:pPr marL="274320" indent="-274320" eaLnBrk="1" fontAlgn="auto" hangingPunct="1">
              <a:lnSpc>
                <a:spcPct val="160000"/>
              </a:lnSpc>
              <a:spcAft>
                <a:spcPts val="0"/>
              </a:spcAft>
              <a:buFontTx/>
              <a:buBlip>
                <a:blip r:embed="rId2"/>
              </a:buBlip>
              <a:defRPr/>
            </a:pPr>
            <a:r>
              <a:rPr lang="en-US" dirty="0"/>
              <a:t>Proportional limit  is defined as the greatest stress that a material will sustain without deviation from the linear proportionality of stress to strain</a:t>
            </a:r>
          </a:p>
          <a:p>
            <a:pPr marL="274320" indent="-274320" eaLnBrk="1" fontAlgn="auto" hangingPunct="1">
              <a:lnSpc>
                <a:spcPct val="150000"/>
              </a:lnSpc>
              <a:spcAft>
                <a:spcPts val="0"/>
              </a:spcAft>
              <a:buFontTx/>
              <a:buBlip>
                <a:blip r:embed="rId2"/>
              </a:buBlip>
              <a:defRPr/>
            </a:pPr>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sz="quarter" idx="1"/>
          </p:nvPr>
        </p:nvSpPr>
        <p:spPr>
          <a:xfrm>
            <a:off x="142875" y="1000125"/>
            <a:ext cx="8572500" cy="3071813"/>
          </a:xfrm>
        </p:spPr>
        <p:txBody>
          <a:bodyPr>
            <a:normAutofit/>
          </a:bodyPr>
          <a:lstStyle/>
          <a:p>
            <a:pPr marL="274320" indent="-274320" eaLnBrk="1" fontAlgn="auto" hangingPunct="1">
              <a:lnSpc>
                <a:spcPct val="160000"/>
              </a:lnSpc>
              <a:spcAft>
                <a:spcPts val="0"/>
              </a:spcAft>
              <a:buFontTx/>
              <a:buBlip>
                <a:blip r:embed="rId2"/>
              </a:buBlip>
              <a:defRPr/>
            </a:pPr>
            <a:r>
              <a:rPr lang="en-US" dirty="0"/>
              <a:t>Defined as the maximum stress that a material can withstand without permanent deformation.</a:t>
            </a:r>
          </a:p>
          <a:p>
            <a:pPr marL="274320" indent="-274320" eaLnBrk="1" fontAlgn="auto" hangingPunct="1">
              <a:lnSpc>
                <a:spcPct val="160000"/>
              </a:lnSpc>
              <a:spcAft>
                <a:spcPts val="0"/>
              </a:spcAft>
              <a:buFontTx/>
              <a:buBlip>
                <a:blip r:embed="rId2"/>
              </a:buBlip>
              <a:defRPr/>
            </a:pPr>
            <a:r>
              <a:rPr lang="en-US" dirty="0"/>
              <a:t>Above elastic limit, a material undergoes irreversible plastic deformation and below the elastic limit, it shows reversible elastic deformation.</a:t>
            </a:r>
          </a:p>
        </p:txBody>
      </p:sp>
      <p:sp>
        <p:nvSpPr>
          <p:cNvPr id="4" name="Rectangle 3"/>
          <p:cNvSpPr/>
          <p:nvPr/>
        </p:nvSpPr>
        <p:spPr>
          <a:xfrm>
            <a:off x="214313" y="4143375"/>
            <a:ext cx="8929687" cy="1570038"/>
          </a:xfrm>
          <a:prstGeom prst="rect">
            <a:avLst/>
          </a:prstGeom>
        </p:spPr>
        <p:txBody>
          <a:bodyPr>
            <a:spAutoFit/>
          </a:bodyPr>
          <a:lstStyle/>
          <a:p>
            <a:pPr>
              <a:lnSpc>
                <a:spcPct val="150000"/>
              </a:lnSpc>
              <a:defRPr/>
            </a:pPr>
            <a:r>
              <a:rPr lang="en-US" sz="2000" b="1" dirty="0">
                <a:solidFill>
                  <a:srgbClr val="FFC000"/>
                </a:solidFill>
                <a:effectLst>
                  <a:outerShdw blurRad="38100" dist="38100" dir="2700000" algn="tl">
                    <a:srgbClr val="000000">
                      <a:alpha val="43137"/>
                    </a:srgbClr>
                  </a:outerShdw>
                </a:effectLst>
                <a:latin typeface="+mj-lt"/>
              </a:rPr>
              <a:t>NOTE</a:t>
            </a:r>
          </a:p>
          <a:p>
            <a:pPr>
              <a:lnSpc>
                <a:spcPct val="150000"/>
              </a:lnSpc>
              <a:defRPr/>
            </a:pPr>
            <a:r>
              <a:rPr lang="en-US" sz="2000" dirty="0">
                <a:latin typeface="+mj-lt"/>
              </a:rPr>
              <a:t> </a:t>
            </a:r>
            <a:r>
              <a:rPr lang="en-US" sz="2200" dirty="0">
                <a:latin typeface="+mj-lt"/>
              </a:rPr>
              <a:t>Elastic deformation → Bonds stretched→ No permanent damage</a:t>
            </a:r>
          </a:p>
          <a:p>
            <a:pPr>
              <a:lnSpc>
                <a:spcPct val="150000"/>
              </a:lnSpc>
              <a:defRPr/>
            </a:pPr>
            <a:r>
              <a:rPr lang="en-US" sz="2200" dirty="0">
                <a:latin typeface="+mj-lt"/>
              </a:rPr>
              <a:t> Plastic deformation </a:t>
            </a:r>
            <a:r>
              <a:rPr lang="el-GR" sz="2200" dirty="0">
                <a:latin typeface="+mj-lt"/>
              </a:rPr>
              <a:t>→ </a:t>
            </a:r>
            <a:r>
              <a:rPr lang="en-US" sz="2200" dirty="0">
                <a:latin typeface="+mj-lt"/>
              </a:rPr>
              <a:t>Bonds broken→  Permanent damage</a:t>
            </a:r>
          </a:p>
        </p:txBody>
      </p:sp>
      <p:sp>
        <p:nvSpPr>
          <p:cNvPr id="5" name="Rectangle 4"/>
          <p:cNvSpPr/>
          <p:nvPr/>
        </p:nvSpPr>
        <p:spPr>
          <a:xfrm>
            <a:off x="2896829" y="285728"/>
            <a:ext cx="3122971"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ELASTIC LIMIT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3"/>
          <p:cNvSpPr>
            <a:spLocks noGrp="1"/>
          </p:cNvSpPr>
          <p:nvPr>
            <p:ph sz="quarter" idx="1"/>
          </p:nvPr>
        </p:nvSpPr>
        <p:spPr>
          <a:xfrm>
            <a:off x="285750" y="71438"/>
            <a:ext cx="8501063" cy="6324600"/>
          </a:xfrm>
        </p:spPr>
        <p:txBody>
          <a:bodyPr/>
          <a:lstStyle/>
          <a:p>
            <a:pPr eaLnBrk="1" hangingPunct="1">
              <a:lnSpc>
                <a:spcPct val="160000"/>
              </a:lnSpc>
              <a:buFontTx/>
              <a:buBlip>
                <a:blip r:embed="rId2"/>
              </a:buBlip>
            </a:pPr>
            <a:r>
              <a:rPr lang="en-US"/>
              <a:t>Below elastic limit, no permanent deformation occurs in a structure. When the stress is removed, the structure will return to its original dimensions and the material is considered to be showing elastic nature.</a:t>
            </a:r>
          </a:p>
          <a:p>
            <a:pPr eaLnBrk="1" hangingPunct="1">
              <a:lnSpc>
                <a:spcPct val="160000"/>
              </a:lnSpc>
              <a:buFontTx/>
              <a:buBlip>
                <a:blip r:embed="rId2"/>
              </a:buBlip>
            </a:pPr>
            <a:r>
              <a:rPr lang="en-US"/>
              <a:t> The region of stress-strain curve before the elastic limit  is called the elastic region.</a:t>
            </a:r>
          </a:p>
          <a:p>
            <a:pPr eaLnBrk="1" hangingPunct="1">
              <a:lnSpc>
                <a:spcPct val="160000"/>
              </a:lnSpc>
              <a:buFontTx/>
              <a:buBlip>
                <a:blip r:embed="rId3"/>
              </a:buBlip>
            </a:pPr>
            <a:endParaRPr lang="en-US"/>
          </a:p>
        </p:txBody>
      </p:sp>
      <p:grpSp>
        <p:nvGrpSpPr>
          <p:cNvPr id="2" name="Group 2"/>
          <p:cNvGrpSpPr>
            <a:grpSpLocks/>
          </p:cNvGrpSpPr>
          <p:nvPr/>
        </p:nvGrpSpPr>
        <p:grpSpPr bwMode="auto">
          <a:xfrm>
            <a:off x="2657475" y="3808413"/>
            <a:ext cx="3200400" cy="2835275"/>
            <a:chOff x="2324385" y="1071545"/>
            <a:chExt cx="4319319" cy="4071967"/>
          </a:xfrm>
        </p:grpSpPr>
        <p:grpSp>
          <p:nvGrpSpPr>
            <p:cNvPr id="3" name="Group 30"/>
            <p:cNvGrpSpPr>
              <a:grpSpLocks/>
            </p:cNvGrpSpPr>
            <p:nvPr/>
          </p:nvGrpSpPr>
          <p:grpSpPr bwMode="auto">
            <a:xfrm>
              <a:off x="2324385" y="1071545"/>
              <a:ext cx="4319319" cy="4071967"/>
              <a:chOff x="2324385" y="1071545"/>
              <a:chExt cx="4319319" cy="4071967"/>
            </a:xfrm>
          </p:grpSpPr>
          <p:cxnSp>
            <p:nvCxnSpPr>
              <p:cNvPr id="6" name="Straight Arrow Connector 5"/>
              <p:cNvCxnSpPr/>
              <p:nvPr/>
            </p:nvCxnSpPr>
            <p:spPr>
              <a:xfrm rot="5400000" flipH="1" flipV="1">
                <a:off x="2893049" y="2750843"/>
                <a:ext cx="1356563" cy="85700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3286202" y="3000508"/>
                <a:ext cx="1356563" cy="78630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9"/>
              <p:cNvGrpSpPr>
                <a:grpSpLocks/>
              </p:cNvGrpSpPr>
              <p:nvPr/>
            </p:nvGrpSpPr>
            <p:grpSpPr bwMode="auto">
              <a:xfrm>
                <a:off x="2324385" y="1071545"/>
                <a:ext cx="4319319" cy="4071967"/>
                <a:chOff x="2324385" y="74328"/>
                <a:chExt cx="4319319" cy="5069184"/>
              </a:xfrm>
            </p:grpSpPr>
            <p:grpSp>
              <p:nvGrpSpPr>
                <p:cNvPr id="8" name="Group 45"/>
                <p:cNvGrpSpPr>
                  <a:grpSpLocks/>
                </p:cNvGrpSpPr>
                <p:nvPr/>
              </p:nvGrpSpPr>
              <p:grpSpPr bwMode="auto">
                <a:xfrm>
                  <a:off x="2324385" y="74328"/>
                  <a:ext cx="4319319" cy="5069184"/>
                  <a:chOff x="1933559" y="143726"/>
                  <a:chExt cx="5235193" cy="5739755"/>
                </a:xfrm>
              </p:grpSpPr>
              <p:cxnSp>
                <p:nvCxnSpPr>
                  <p:cNvPr id="15" name="Straight Connector 14"/>
                  <p:cNvCxnSpPr>
                    <a:endCxn id="14" idx="1"/>
                  </p:cNvCxnSpPr>
                  <p:nvPr/>
                </p:nvCxnSpPr>
                <p:spPr bwMode="auto">
                  <a:xfrm rot="5400000" flipH="1" flipV="1">
                    <a:off x="1693188" y="2780477"/>
                    <a:ext cx="3586543" cy="17710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36"/>
                  <p:cNvGrpSpPr>
                    <a:grpSpLocks/>
                  </p:cNvGrpSpPr>
                  <p:nvPr/>
                </p:nvGrpSpPr>
                <p:grpSpPr bwMode="auto">
                  <a:xfrm>
                    <a:off x="1933559" y="143726"/>
                    <a:ext cx="5235193" cy="5739755"/>
                    <a:chOff x="1933559" y="143725"/>
                    <a:chExt cx="5235192" cy="5739756"/>
                  </a:xfrm>
                </p:grpSpPr>
                <p:sp>
                  <p:nvSpPr>
                    <p:cNvPr id="17" name="Half Frame 16"/>
                    <p:cNvSpPr/>
                    <p:nvPr/>
                  </p:nvSpPr>
                  <p:spPr>
                    <a:xfrm rot="16200000">
                      <a:off x="2234365" y="489528"/>
                      <a:ext cx="5280189" cy="4588583"/>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TextBox 17"/>
                    <p:cNvSpPr txBox="1"/>
                    <p:nvPr/>
                  </p:nvSpPr>
                  <p:spPr>
                    <a:xfrm>
                      <a:off x="1933559" y="2745176"/>
                      <a:ext cx="559557" cy="1124356"/>
                    </a:xfrm>
                    <a:prstGeom prst="rect">
                      <a:avLst/>
                    </a:prstGeom>
                    <a:noFill/>
                  </p:spPr>
                  <p:txBody>
                    <a:bodyPr vert="vert270" wrap="none">
                      <a:spAutoFit/>
                    </a:bodyPr>
                    <a:lstStyle/>
                    <a:p>
                      <a:pPr>
                        <a:defRPr/>
                      </a:pPr>
                      <a:r>
                        <a:rPr lang="en-US" b="1" dirty="0"/>
                        <a:t>Stress</a:t>
                      </a:r>
                    </a:p>
                  </p:txBody>
                </p:sp>
                <p:sp>
                  <p:nvSpPr>
                    <p:cNvPr id="31763" name="TextBox 50"/>
                    <p:cNvSpPr txBox="1">
                      <a:spLocks noChangeArrowheads="1"/>
                    </p:cNvSpPr>
                    <p:nvPr/>
                  </p:nvSpPr>
                  <p:spPr bwMode="auto">
                    <a:xfrm>
                      <a:off x="3929058" y="5440601"/>
                      <a:ext cx="940116" cy="442880"/>
                    </a:xfrm>
                    <a:prstGeom prst="rect">
                      <a:avLst/>
                    </a:prstGeom>
                    <a:noFill/>
                    <a:ln w="9525">
                      <a:noFill/>
                      <a:miter lim="800000"/>
                      <a:headEnd/>
                      <a:tailEnd/>
                    </a:ln>
                  </p:spPr>
                  <p:txBody>
                    <a:bodyPr wrap="none">
                      <a:spAutoFit/>
                    </a:bodyPr>
                    <a:lstStyle/>
                    <a:p>
                      <a:r>
                        <a:rPr lang="en-US" sz="1600" b="1"/>
                        <a:t>Strain</a:t>
                      </a:r>
                    </a:p>
                  </p:txBody>
                </p:sp>
              </p:grpSp>
            </p:grpSp>
            <p:sp>
              <p:nvSpPr>
                <p:cNvPr id="14" name="Block Arc 13"/>
                <p:cNvSpPr/>
                <p:nvPr/>
              </p:nvSpPr>
              <p:spPr bwMode="auto">
                <a:xfrm flipH="1">
                  <a:off x="4286933" y="962712"/>
                  <a:ext cx="2011826" cy="1856241"/>
                </a:xfrm>
                <a:prstGeom prst="blockArc">
                  <a:avLst>
                    <a:gd name="adj1" fmla="val 12691542"/>
                    <a:gd name="adj2" fmla="val 20782389"/>
                    <a:gd name="adj3" fmla="val 65"/>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9" name="Oval 8"/>
              <p:cNvSpPr/>
              <p:nvPr/>
            </p:nvSpPr>
            <p:spPr>
              <a:xfrm>
                <a:off x="4338353" y="2138555"/>
                <a:ext cx="122124" cy="132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p:nvPr/>
            </p:nvSpPr>
            <p:spPr>
              <a:xfrm rot="18000507">
                <a:off x="2665884" y="2670735"/>
                <a:ext cx="1607356" cy="456357"/>
              </a:xfrm>
              <a:prstGeom prst="rect">
                <a:avLst/>
              </a:prstGeom>
              <a:noFill/>
            </p:spPr>
            <p:txBody>
              <a:bodyPr wrap="none">
                <a:spAutoFit/>
              </a:bodyPr>
              <a:lstStyle/>
              <a:p>
                <a:pPr>
                  <a:defRPr/>
                </a:pPr>
                <a:r>
                  <a:rPr lang="en-US" sz="1600" b="1" dirty="0">
                    <a:solidFill>
                      <a:srgbClr val="FFFF00"/>
                    </a:solidFill>
                    <a:latin typeface="+mj-lt"/>
                  </a:rPr>
                  <a:t>Loading</a:t>
                </a:r>
                <a:r>
                  <a:rPr lang="en-US" sz="1600" b="1" dirty="0">
                    <a:latin typeface="+mj-lt"/>
                  </a:rPr>
                  <a:t> </a:t>
                </a:r>
              </a:p>
            </p:txBody>
          </p:sp>
          <p:sp>
            <p:nvSpPr>
              <p:cNvPr id="11" name="TextBox 10"/>
              <p:cNvSpPr txBox="1"/>
              <p:nvPr/>
            </p:nvSpPr>
            <p:spPr>
              <a:xfrm rot="17894559">
                <a:off x="3254205" y="3142917"/>
                <a:ext cx="1956186" cy="499208"/>
              </a:xfrm>
              <a:prstGeom prst="rect">
                <a:avLst/>
              </a:prstGeom>
              <a:noFill/>
            </p:spPr>
            <p:txBody>
              <a:bodyPr wrap="none">
                <a:spAutoFit/>
              </a:bodyPr>
              <a:lstStyle/>
              <a:p>
                <a:pPr>
                  <a:defRPr/>
                </a:pPr>
                <a:r>
                  <a:rPr lang="en-US" sz="1600" b="1" dirty="0">
                    <a:solidFill>
                      <a:srgbClr val="FFFF00"/>
                    </a:solidFill>
                    <a:latin typeface="+mj-lt"/>
                  </a:rPr>
                  <a:t>Unloading</a:t>
                </a:r>
                <a:r>
                  <a:rPr lang="en-US" dirty="0"/>
                  <a:t> </a:t>
                </a:r>
              </a:p>
            </p:txBody>
          </p:sp>
          <p:sp>
            <p:nvSpPr>
              <p:cNvPr id="31756" name="TextBox 11"/>
              <p:cNvSpPr txBox="1">
                <a:spLocks noChangeArrowheads="1"/>
              </p:cNvSpPr>
              <p:nvPr/>
            </p:nvSpPr>
            <p:spPr bwMode="auto">
              <a:xfrm>
                <a:off x="4071934" y="1551782"/>
                <a:ext cx="642942" cy="369332"/>
              </a:xfrm>
              <a:prstGeom prst="rect">
                <a:avLst/>
              </a:prstGeom>
              <a:noFill/>
              <a:ln w="9525">
                <a:noFill/>
                <a:miter lim="800000"/>
                <a:headEnd/>
                <a:tailEnd/>
              </a:ln>
            </p:spPr>
            <p:txBody>
              <a:bodyPr>
                <a:spAutoFit/>
              </a:bodyPr>
              <a:lstStyle/>
              <a:p>
                <a:r>
                  <a:rPr lang="en-US">
                    <a:solidFill>
                      <a:srgbClr val="0070C0"/>
                    </a:solidFill>
                  </a:rPr>
                  <a:t>EL</a:t>
                </a:r>
              </a:p>
            </p:txBody>
          </p:sp>
        </p:grpSp>
        <p:cxnSp>
          <p:nvCxnSpPr>
            <p:cNvPr id="5" name="Straight Connector 4"/>
            <p:cNvCxnSpPr/>
            <p:nvPr/>
          </p:nvCxnSpPr>
          <p:spPr>
            <a:xfrm>
              <a:off x="2894295" y="2213793"/>
              <a:ext cx="1463341" cy="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3"/>
          <p:cNvSpPr>
            <a:spLocks noGrp="1"/>
          </p:cNvSpPr>
          <p:nvPr>
            <p:ph sz="quarter" idx="1"/>
          </p:nvPr>
        </p:nvSpPr>
        <p:spPr>
          <a:xfrm>
            <a:off x="214313" y="147638"/>
            <a:ext cx="8429625" cy="3138487"/>
          </a:xfrm>
        </p:spPr>
        <p:txBody>
          <a:bodyPr/>
          <a:lstStyle/>
          <a:p>
            <a:pPr eaLnBrk="1" hangingPunct="1">
              <a:lnSpc>
                <a:spcPct val="160000"/>
              </a:lnSpc>
              <a:buFontTx/>
              <a:buBlip>
                <a:blip r:embed="rId2"/>
              </a:buBlip>
            </a:pPr>
            <a:r>
              <a:rPr lang="en-US" dirty="0"/>
              <a:t>The application of stress greater than elastic limit results in permanent or irreversible strain in the specimen and the region of the stress strain curve beyond the elastic limit is called the plastic region. </a:t>
            </a:r>
          </a:p>
        </p:txBody>
      </p:sp>
      <p:grpSp>
        <p:nvGrpSpPr>
          <p:cNvPr id="2" name="Group 36"/>
          <p:cNvGrpSpPr>
            <a:grpSpLocks/>
          </p:cNvGrpSpPr>
          <p:nvPr/>
        </p:nvGrpSpPr>
        <p:grpSpPr bwMode="auto">
          <a:xfrm>
            <a:off x="1928813" y="2714625"/>
            <a:ext cx="4643437" cy="3857625"/>
            <a:chOff x="2214546" y="3000372"/>
            <a:chExt cx="4643470" cy="3857629"/>
          </a:xfrm>
        </p:grpSpPr>
        <p:grpSp>
          <p:nvGrpSpPr>
            <p:cNvPr id="3" name="Group 2"/>
            <p:cNvGrpSpPr>
              <a:grpSpLocks/>
            </p:cNvGrpSpPr>
            <p:nvPr/>
          </p:nvGrpSpPr>
          <p:grpSpPr bwMode="auto">
            <a:xfrm>
              <a:off x="2500298" y="3000372"/>
              <a:ext cx="3857651" cy="3857629"/>
              <a:chOff x="2324385" y="1071545"/>
              <a:chExt cx="4338631" cy="4642872"/>
            </a:xfrm>
          </p:grpSpPr>
          <p:grpSp>
            <p:nvGrpSpPr>
              <p:cNvPr id="4" name="Group 30"/>
              <p:cNvGrpSpPr>
                <a:grpSpLocks/>
              </p:cNvGrpSpPr>
              <p:nvPr/>
            </p:nvGrpSpPr>
            <p:grpSpPr bwMode="auto">
              <a:xfrm>
                <a:off x="2324385" y="1071545"/>
                <a:ext cx="4338631" cy="4642872"/>
                <a:chOff x="2324385" y="1071545"/>
                <a:chExt cx="4338631" cy="4642872"/>
              </a:xfrm>
            </p:grpSpPr>
            <p:grpSp>
              <p:nvGrpSpPr>
                <p:cNvPr id="6" name="Group 19"/>
                <p:cNvGrpSpPr>
                  <a:grpSpLocks/>
                </p:cNvGrpSpPr>
                <p:nvPr/>
              </p:nvGrpSpPr>
              <p:grpSpPr bwMode="auto">
                <a:xfrm>
                  <a:off x="2324385" y="1071545"/>
                  <a:ext cx="4338631" cy="4642872"/>
                  <a:chOff x="2324385" y="74328"/>
                  <a:chExt cx="4338631" cy="5779902"/>
                </a:xfrm>
              </p:grpSpPr>
              <p:grpSp>
                <p:nvGrpSpPr>
                  <p:cNvPr id="7" name="Group 45"/>
                  <p:cNvGrpSpPr>
                    <a:grpSpLocks/>
                  </p:cNvGrpSpPr>
                  <p:nvPr/>
                </p:nvGrpSpPr>
                <p:grpSpPr bwMode="auto">
                  <a:xfrm>
                    <a:off x="2324385" y="74328"/>
                    <a:ext cx="4319319" cy="5779902"/>
                    <a:chOff x="1933559" y="143726"/>
                    <a:chExt cx="5235193" cy="6544490"/>
                  </a:xfrm>
                </p:grpSpPr>
                <p:cxnSp>
                  <p:nvCxnSpPr>
                    <p:cNvPr id="15" name="Straight Connector 14"/>
                    <p:cNvCxnSpPr>
                      <a:endCxn id="14" idx="1"/>
                    </p:cNvCxnSpPr>
                    <p:nvPr/>
                  </p:nvCxnSpPr>
                  <p:spPr bwMode="auto">
                    <a:xfrm rot="5400000" flipH="1" flipV="1">
                      <a:off x="1683534" y="2718760"/>
                      <a:ext cx="3657373" cy="18199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36"/>
                    <p:cNvGrpSpPr>
                      <a:grpSpLocks/>
                    </p:cNvGrpSpPr>
                    <p:nvPr/>
                  </p:nvGrpSpPr>
                  <p:grpSpPr bwMode="auto">
                    <a:xfrm>
                      <a:off x="1933559" y="143726"/>
                      <a:ext cx="5235193" cy="6544490"/>
                      <a:chOff x="1933559" y="143725"/>
                      <a:chExt cx="5235192" cy="6544491"/>
                    </a:xfrm>
                  </p:grpSpPr>
                  <p:sp>
                    <p:nvSpPr>
                      <p:cNvPr id="17" name="Half Frame 16"/>
                      <p:cNvSpPr/>
                      <p:nvPr/>
                    </p:nvSpPr>
                    <p:spPr>
                      <a:xfrm rot="16200000">
                        <a:off x="2233790" y="490539"/>
                        <a:ext cx="5281378" cy="4587750"/>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TextBox 17"/>
                      <p:cNvSpPr txBox="1"/>
                      <p:nvPr/>
                    </p:nvSpPr>
                    <p:spPr>
                      <a:xfrm>
                        <a:off x="1933559" y="2745176"/>
                        <a:ext cx="559557" cy="1124356"/>
                      </a:xfrm>
                      <a:prstGeom prst="rect">
                        <a:avLst/>
                      </a:prstGeom>
                      <a:noFill/>
                    </p:spPr>
                    <p:txBody>
                      <a:bodyPr vert="vert270" wrap="none">
                        <a:spAutoFit/>
                      </a:bodyPr>
                      <a:lstStyle/>
                      <a:p>
                        <a:pPr>
                          <a:defRPr/>
                        </a:pPr>
                        <a:r>
                          <a:rPr lang="en-US" b="1" dirty="0"/>
                          <a:t>Stress</a:t>
                        </a:r>
                      </a:p>
                    </p:txBody>
                  </p:sp>
                  <p:sp>
                    <p:nvSpPr>
                      <p:cNvPr id="32789" name="TextBox 50"/>
                      <p:cNvSpPr txBox="1">
                        <a:spLocks noChangeArrowheads="1"/>
                      </p:cNvSpPr>
                      <p:nvPr/>
                    </p:nvSpPr>
                    <p:spPr bwMode="auto">
                      <a:xfrm>
                        <a:off x="3978570" y="6245336"/>
                        <a:ext cx="940116" cy="442880"/>
                      </a:xfrm>
                      <a:prstGeom prst="rect">
                        <a:avLst/>
                      </a:prstGeom>
                      <a:noFill/>
                      <a:ln w="9525">
                        <a:noFill/>
                        <a:miter lim="800000"/>
                        <a:headEnd/>
                        <a:tailEnd/>
                      </a:ln>
                    </p:spPr>
                    <p:txBody>
                      <a:bodyPr wrap="none">
                        <a:spAutoFit/>
                      </a:bodyPr>
                      <a:lstStyle/>
                      <a:p>
                        <a:r>
                          <a:rPr lang="en-US" sz="1600" b="1"/>
                          <a:t>Strain</a:t>
                        </a:r>
                      </a:p>
                    </p:txBody>
                  </p:sp>
                </p:grpSp>
              </p:grpSp>
              <p:sp>
                <p:nvSpPr>
                  <p:cNvPr id="14" name="Block Arc 13"/>
                  <p:cNvSpPr/>
                  <p:nvPr/>
                </p:nvSpPr>
                <p:spPr bwMode="auto">
                  <a:xfrm flipH="1">
                    <a:off x="4286589" y="963910"/>
                    <a:ext cx="2376428" cy="1852899"/>
                  </a:xfrm>
                  <a:prstGeom prst="blockArc">
                    <a:avLst>
                      <a:gd name="adj1" fmla="val 12691542"/>
                      <a:gd name="adj2" fmla="val 20782389"/>
                      <a:gd name="adj3" fmla="val 65"/>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9" name="Oval 8"/>
                <p:cNvSpPr/>
                <p:nvPr/>
              </p:nvSpPr>
              <p:spPr>
                <a:xfrm>
                  <a:off x="4370505" y="2103294"/>
                  <a:ext cx="123195" cy="1318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82" name="TextBox 11"/>
                <p:cNvSpPr txBox="1">
                  <a:spLocks noChangeArrowheads="1"/>
                </p:cNvSpPr>
                <p:nvPr/>
              </p:nvSpPr>
              <p:spPr bwMode="auto">
                <a:xfrm>
                  <a:off x="4071934" y="1647989"/>
                  <a:ext cx="642943" cy="369332"/>
                </a:xfrm>
                <a:prstGeom prst="rect">
                  <a:avLst/>
                </a:prstGeom>
                <a:noFill/>
                <a:ln w="9525">
                  <a:noFill/>
                  <a:miter lim="800000"/>
                  <a:headEnd/>
                  <a:tailEnd/>
                </a:ln>
              </p:spPr>
              <p:txBody>
                <a:bodyPr>
                  <a:spAutoFit/>
                </a:bodyPr>
                <a:lstStyle/>
                <a:p>
                  <a:r>
                    <a:rPr lang="en-US">
                      <a:solidFill>
                        <a:srgbClr val="0070C0"/>
                      </a:solidFill>
                    </a:rPr>
                    <a:t>EL</a:t>
                  </a:r>
                </a:p>
              </p:txBody>
            </p:sp>
          </p:grpSp>
          <p:cxnSp>
            <p:nvCxnSpPr>
              <p:cNvPr id="5" name="Straight Connector 4"/>
              <p:cNvCxnSpPr/>
              <p:nvPr/>
            </p:nvCxnSpPr>
            <p:spPr>
              <a:xfrm>
                <a:off x="2893941" y="2214112"/>
                <a:ext cx="1464065" cy="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a:stCxn id="9" idx="5"/>
            </p:cNvCxnSpPr>
            <p:nvPr/>
          </p:nvCxnSpPr>
          <p:spPr>
            <a:xfrm rot="16200000" flipH="1">
              <a:off x="3355179" y="5009356"/>
              <a:ext cx="2116139" cy="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nvGrpSpPr>
            <p:cNvPr id="10" name="Group 35"/>
            <p:cNvGrpSpPr>
              <a:grpSpLocks/>
            </p:cNvGrpSpPr>
            <p:nvPr/>
          </p:nvGrpSpPr>
          <p:grpSpPr bwMode="auto">
            <a:xfrm>
              <a:off x="2214546" y="6215082"/>
              <a:ext cx="4643470" cy="409992"/>
              <a:chOff x="2214546" y="6215082"/>
              <a:chExt cx="4643470" cy="409992"/>
            </a:xfrm>
          </p:grpSpPr>
          <p:cxnSp>
            <p:nvCxnSpPr>
              <p:cNvPr id="31" name="Straight Arrow Connector 30"/>
              <p:cNvCxnSpPr/>
              <p:nvPr/>
            </p:nvCxnSpPr>
            <p:spPr>
              <a:xfrm>
                <a:off x="2928926" y="6215063"/>
                <a:ext cx="1481148" cy="1587"/>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429124" y="6215063"/>
                <a:ext cx="1857388" cy="1587"/>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214546" y="6286500"/>
                <a:ext cx="4643470" cy="338138"/>
              </a:xfrm>
              <a:prstGeom prst="rect">
                <a:avLst/>
              </a:prstGeom>
              <a:noFill/>
            </p:spPr>
            <p:txBody>
              <a:bodyPr>
                <a:spAutoFit/>
              </a:bodyPr>
              <a:lstStyle/>
              <a:p>
                <a:pPr>
                  <a:defRPr/>
                </a:pPr>
                <a:r>
                  <a:rPr lang="en-US" sz="1600" b="1" dirty="0">
                    <a:solidFill>
                      <a:srgbClr val="00B050"/>
                    </a:solidFill>
                    <a:latin typeface="+mj-lt"/>
                  </a:rPr>
                  <a:t>Elastic Deformation</a:t>
                </a:r>
                <a:r>
                  <a:rPr lang="en-US" sz="1600" b="1" dirty="0">
                    <a:solidFill>
                      <a:srgbClr val="0070C0"/>
                    </a:solidFill>
                    <a:latin typeface="+mj-lt"/>
                  </a:rPr>
                  <a:t> Plastic Deformation </a:t>
                </a: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3"/>
          <p:cNvSpPr>
            <a:spLocks noGrp="1"/>
          </p:cNvSpPr>
          <p:nvPr>
            <p:ph sz="quarter" idx="1"/>
          </p:nvPr>
        </p:nvSpPr>
        <p:spPr>
          <a:xfrm>
            <a:off x="285750" y="71438"/>
            <a:ext cx="8429625" cy="3643312"/>
          </a:xfrm>
        </p:spPr>
        <p:txBody>
          <a:bodyPr/>
          <a:lstStyle/>
          <a:p>
            <a:pPr eaLnBrk="1" hangingPunct="1">
              <a:lnSpc>
                <a:spcPct val="160000"/>
              </a:lnSpc>
              <a:buFontTx/>
              <a:buBlip>
                <a:blip r:embed="rId2"/>
              </a:buBlip>
            </a:pPr>
            <a:r>
              <a:rPr lang="en-US" sz="2200"/>
              <a:t>For linearly elastic materials which obey Hooke’s law(stress directly proportional to strain) the elastic limit and proportional limit represent the same stress within the structure and the terms are often used interchangeably in referring to the stress involved.</a:t>
            </a:r>
          </a:p>
        </p:txBody>
      </p:sp>
      <p:pic>
        <p:nvPicPr>
          <p:cNvPr id="33795" name="Picture 5"/>
          <p:cNvPicPr>
            <a:picLocks noChangeAspect="1" noChangeArrowheads="1"/>
          </p:cNvPicPr>
          <p:nvPr/>
        </p:nvPicPr>
        <p:blipFill>
          <a:blip r:embed="rId3">
            <a:lum bright="10000" contrast="40000"/>
          </a:blip>
          <a:srcRect l="48865" t="50513" r="32468" b="13086"/>
          <a:stretch>
            <a:fillRect/>
          </a:stretch>
        </p:blipFill>
        <p:spPr bwMode="auto">
          <a:xfrm>
            <a:off x="2143125" y="3030538"/>
            <a:ext cx="4643438" cy="368458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168275"/>
            <a:ext cx="8643937" cy="3046413"/>
          </a:xfrm>
          <a:prstGeom prst="rect">
            <a:avLst/>
          </a:prstGeom>
        </p:spPr>
        <p:txBody>
          <a:bodyPr>
            <a:spAutoFit/>
          </a:bodyPr>
          <a:lstStyle/>
          <a:p>
            <a:pPr>
              <a:lnSpc>
                <a:spcPct val="160000"/>
              </a:lnSpc>
              <a:buFontTx/>
              <a:buBlip>
                <a:blip r:embed="rId2"/>
              </a:buBlip>
              <a:defRPr/>
            </a:pPr>
            <a:r>
              <a:rPr lang="en-US" sz="2400" dirty="0">
                <a:latin typeface="+mj-lt"/>
              </a:rPr>
              <a:t>Super elastic materials are exception to this. </a:t>
            </a:r>
          </a:p>
          <a:p>
            <a:pPr>
              <a:lnSpc>
                <a:spcPct val="160000"/>
              </a:lnSpc>
              <a:buFontTx/>
              <a:buBlip>
                <a:blip r:embed="rId2"/>
              </a:buBlip>
              <a:defRPr/>
            </a:pPr>
            <a:r>
              <a:rPr lang="en-US" sz="2400" dirty="0">
                <a:latin typeface="+mj-lt"/>
              </a:rPr>
              <a:t>These materials exhibit nonlinear elastic behavior, and their relationship between stress and strain in the elastic region does not follow a straight line, but removal of the load results in a return to zero strain.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 name="Group 21"/>
          <p:cNvGrpSpPr>
            <a:grpSpLocks/>
          </p:cNvGrpSpPr>
          <p:nvPr/>
        </p:nvGrpSpPr>
        <p:grpSpPr bwMode="auto">
          <a:xfrm>
            <a:off x="26988" y="0"/>
            <a:ext cx="8888412" cy="6858000"/>
            <a:chOff x="27202" y="0"/>
            <a:chExt cx="8888198" cy="6858000"/>
          </a:xfrm>
        </p:grpSpPr>
        <p:grpSp>
          <p:nvGrpSpPr>
            <p:cNvPr id="3" name="Group 19"/>
            <p:cNvGrpSpPr>
              <a:grpSpLocks/>
            </p:cNvGrpSpPr>
            <p:nvPr/>
          </p:nvGrpSpPr>
          <p:grpSpPr bwMode="auto">
            <a:xfrm>
              <a:off x="27202" y="381000"/>
              <a:ext cx="8888198" cy="6477000"/>
              <a:chOff x="255802" y="533400"/>
              <a:chExt cx="8888198" cy="5989320"/>
            </a:xfrm>
          </p:grpSpPr>
          <p:pic>
            <p:nvPicPr>
              <p:cNvPr id="35846" name="Picture 2" descr="http://www.cyberphysics.co.uk/graphics/graphs/stress_strain2.gif"/>
              <p:cNvPicPr>
                <a:picLocks noChangeAspect="1" noChangeArrowheads="1"/>
              </p:cNvPicPr>
              <p:nvPr/>
            </p:nvPicPr>
            <p:blipFill>
              <a:blip r:embed="rId2">
                <a:lum bright="-36000" contrast="32000"/>
              </a:blip>
              <a:srcRect/>
              <a:stretch>
                <a:fillRect/>
              </a:stretch>
            </p:blipFill>
            <p:spPr bwMode="auto">
              <a:xfrm>
                <a:off x="255802" y="533400"/>
                <a:ext cx="8888198" cy="5989320"/>
              </a:xfrm>
              <a:prstGeom prst="rect">
                <a:avLst/>
              </a:prstGeom>
              <a:noFill/>
              <a:ln w="9525">
                <a:noFill/>
                <a:miter lim="800000"/>
                <a:headEnd/>
                <a:tailEnd/>
              </a:ln>
            </p:spPr>
          </p:pic>
          <p:sp>
            <p:nvSpPr>
              <p:cNvPr id="35847" name="TextBox 14"/>
              <p:cNvSpPr txBox="1">
                <a:spLocks noChangeArrowheads="1"/>
              </p:cNvSpPr>
              <p:nvPr/>
            </p:nvSpPr>
            <p:spPr bwMode="auto">
              <a:xfrm>
                <a:off x="4038600" y="2971800"/>
                <a:ext cx="381000" cy="461665"/>
              </a:xfrm>
              <a:prstGeom prst="rect">
                <a:avLst/>
              </a:prstGeom>
              <a:noFill/>
              <a:ln w="9525">
                <a:noFill/>
                <a:miter lim="800000"/>
                <a:headEnd/>
                <a:tailEnd/>
              </a:ln>
            </p:spPr>
            <p:txBody>
              <a:bodyPr>
                <a:spAutoFit/>
              </a:bodyPr>
              <a:lstStyle/>
              <a:p>
                <a:r>
                  <a:rPr lang="en-US" sz="2400" b="1">
                    <a:solidFill>
                      <a:srgbClr val="C00000"/>
                    </a:solidFill>
                  </a:rPr>
                  <a:t>P</a:t>
                </a:r>
              </a:p>
            </p:txBody>
          </p:sp>
          <p:sp>
            <p:nvSpPr>
              <p:cNvPr id="35848" name="TextBox 15"/>
              <p:cNvSpPr txBox="1">
                <a:spLocks noChangeArrowheads="1"/>
              </p:cNvSpPr>
              <p:nvPr/>
            </p:nvSpPr>
            <p:spPr bwMode="auto">
              <a:xfrm>
                <a:off x="4042574" y="2209800"/>
                <a:ext cx="377026" cy="461665"/>
              </a:xfrm>
              <a:prstGeom prst="rect">
                <a:avLst/>
              </a:prstGeom>
              <a:noFill/>
              <a:ln w="9525">
                <a:noFill/>
                <a:miter lim="800000"/>
                <a:headEnd/>
                <a:tailEnd/>
              </a:ln>
            </p:spPr>
            <p:txBody>
              <a:bodyPr wrap="none">
                <a:spAutoFit/>
              </a:bodyPr>
              <a:lstStyle/>
              <a:p>
                <a:r>
                  <a:rPr lang="en-US" sz="2400">
                    <a:solidFill>
                      <a:srgbClr val="C00000"/>
                    </a:solidFill>
                  </a:rPr>
                  <a:t>E</a:t>
                </a:r>
              </a:p>
            </p:txBody>
          </p:sp>
          <p:sp>
            <p:nvSpPr>
              <p:cNvPr id="35849" name="TextBox 16"/>
              <p:cNvSpPr txBox="1">
                <a:spLocks noChangeArrowheads="1"/>
              </p:cNvSpPr>
              <p:nvPr/>
            </p:nvSpPr>
            <p:spPr bwMode="auto">
              <a:xfrm>
                <a:off x="6172200" y="3962400"/>
                <a:ext cx="2785058" cy="1754326"/>
              </a:xfrm>
              <a:prstGeom prst="rect">
                <a:avLst/>
              </a:prstGeom>
              <a:noFill/>
              <a:ln w="9525">
                <a:noFill/>
                <a:miter lim="800000"/>
                <a:headEnd/>
                <a:tailEnd/>
              </a:ln>
            </p:spPr>
            <p:txBody>
              <a:bodyPr wrap="none">
                <a:spAutoFit/>
              </a:bodyPr>
              <a:lstStyle/>
              <a:p>
                <a:pPr>
                  <a:lnSpc>
                    <a:spcPct val="150000"/>
                  </a:lnSpc>
                </a:pPr>
                <a:r>
                  <a:rPr lang="en-US" sz="2000" b="1">
                    <a:solidFill>
                      <a:srgbClr val="C00000"/>
                    </a:solidFill>
                  </a:rPr>
                  <a:t>P- Proportional limit</a:t>
                </a:r>
              </a:p>
              <a:p>
                <a:pPr>
                  <a:lnSpc>
                    <a:spcPct val="150000"/>
                  </a:lnSpc>
                </a:pPr>
                <a:r>
                  <a:rPr lang="en-US" sz="2000" b="1">
                    <a:solidFill>
                      <a:srgbClr val="C00000"/>
                    </a:solidFill>
                  </a:rPr>
                  <a:t>E- Elastic limit</a:t>
                </a:r>
              </a:p>
              <a:p>
                <a:pPr>
                  <a:lnSpc>
                    <a:spcPct val="150000"/>
                  </a:lnSpc>
                </a:pPr>
                <a:r>
                  <a:rPr lang="en-US" sz="2000" b="1">
                    <a:solidFill>
                      <a:srgbClr val="C00000"/>
                    </a:solidFill>
                  </a:rPr>
                  <a:t>A-Yield strength</a:t>
                </a:r>
              </a:p>
              <a:p>
                <a:endParaRPr lang="en-US"/>
              </a:p>
            </p:txBody>
          </p:sp>
        </p:grpSp>
        <p:sp>
          <p:nvSpPr>
            <p:cNvPr id="35845" name="TextBox 20"/>
            <p:cNvSpPr txBox="1">
              <a:spLocks noChangeArrowheads="1"/>
            </p:cNvSpPr>
            <p:nvPr/>
          </p:nvSpPr>
          <p:spPr bwMode="auto">
            <a:xfrm>
              <a:off x="2971800" y="0"/>
              <a:ext cx="4072846" cy="523220"/>
            </a:xfrm>
            <a:prstGeom prst="rect">
              <a:avLst/>
            </a:prstGeom>
            <a:noFill/>
            <a:ln w="9525">
              <a:noFill/>
              <a:miter lim="800000"/>
              <a:headEnd/>
              <a:tailEnd/>
            </a:ln>
          </p:spPr>
          <p:txBody>
            <a:bodyPr wrap="none">
              <a:spAutoFit/>
            </a:bodyPr>
            <a:lstStyle/>
            <a:p>
              <a:r>
                <a:rPr lang="en-US" sz="2800" b="1">
                  <a:solidFill>
                    <a:srgbClr val="C00000"/>
                  </a:solidFill>
                </a:rPr>
                <a:t>Super elastic material</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sz="quarter" idx="1"/>
          </p:nvPr>
        </p:nvSpPr>
        <p:spPr>
          <a:xfrm>
            <a:off x="214313" y="214313"/>
            <a:ext cx="8429625" cy="4525962"/>
          </a:xfrm>
        </p:spPr>
        <p:txBody>
          <a:bodyPr/>
          <a:lstStyle/>
          <a:p>
            <a:pPr eaLnBrk="1" hangingPunct="1">
              <a:lnSpc>
                <a:spcPct val="160000"/>
              </a:lnSpc>
              <a:buFontTx/>
              <a:buBlip>
                <a:blip r:embed="rId2"/>
              </a:buBlip>
            </a:pPr>
            <a:r>
              <a:rPr lang="en-US" b="1">
                <a:solidFill>
                  <a:srgbClr val="E20087"/>
                </a:solidFill>
              </a:rPr>
              <a:t> </a:t>
            </a:r>
            <a:r>
              <a:rPr lang="en-US" b="1">
                <a:solidFill>
                  <a:srgbClr val="FFC000"/>
                </a:solidFill>
              </a:rPr>
              <a:t>NOTE :</a:t>
            </a:r>
          </a:p>
          <a:p>
            <a:pPr eaLnBrk="1" hangingPunct="1">
              <a:lnSpc>
                <a:spcPct val="160000"/>
              </a:lnSpc>
              <a:buFontTx/>
              <a:buBlip>
                <a:blip r:embed="rId2"/>
              </a:buBlip>
            </a:pPr>
            <a:r>
              <a:rPr lang="en-US"/>
              <a:t>Fundamental difference in the concept of proportional and elastic limit is one deals with proportionality of strain to stress in the structure, whereas the other describes elastic behavior of the material.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sz="quarter" idx="1"/>
          </p:nvPr>
        </p:nvSpPr>
        <p:spPr>
          <a:xfrm>
            <a:off x="285750" y="1074738"/>
            <a:ext cx="8429625" cy="5783262"/>
          </a:xfrm>
        </p:spPr>
        <p:txBody>
          <a:bodyPr>
            <a:normAutofit/>
          </a:bodyPr>
          <a:lstStyle/>
          <a:p>
            <a:pPr marL="457200" indent="-457200">
              <a:lnSpc>
                <a:spcPct val="160000"/>
              </a:lnSpc>
              <a:buFont typeface="Wingdings" pitchFamily="2" charset="2"/>
              <a:buAutoNum type="arabicPeriod" startAt="10"/>
            </a:pPr>
            <a:r>
              <a:rPr lang="en-US" sz="2000" b="1" dirty="0"/>
              <a:t>YIELD STRESS</a:t>
            </a:r>
          </a:p>
          <a:p>
            <a:pPr marL="457200" indent="-457200">
              <a:lnSpc>
                <a:spcPct val="160000"/>
              </a:lnSpc>
              <a:buFont typeface="Wingdings" pitchFamily="2" charset="2"/>
              <a:buAutoNum type="arabicPeriod" startAt="10"/>
            </a:pPr>
            <a:r>
              <a:rPr lang="en-US" sz="2000" b="1" dirty="0"/>
              <a:t>TOUGHNESS </a:t>
            </a:r>
          </a:p>
          <a:p>
            <a:pPr marL="457200" indent="-457200">
              <a:lnSpc>
                <a:spcPct val="160000"/>
              </a:lnSpc>
              <a:buFont typeface="Wingdings" pitchFamily="2" charset="2"/>
              <a:buAutoNum type="arabicPeriod"/>
            </a:pPr>
            <a:r>
              <a:rPr lang="en-US" sz="2000" b="1" dirty="0"/>
              <a:t>DUCTILITY AND MALLEABILITY</a:t>
            </a:r>
          </a:p>
          <a:p>
            <a:pPr marL="457200" indent="-457200">
              <a:lnSpc>
                <a:spcPct val="160000"/>
              </a:lnSpc>
              <a:buFont typeface="Wingdings" pitchFamily="2" charset="2"/>
              <a:buAutoNum type="arabicPeriod"/>
            </a:pPr>
            <a:r>
              <a:rPr lang="en-US" sz="2000" b="1" dirty="0"/>
              <a:t>FRACTURE TOUGHNESS</a:t>
            </a:r>
          </a:p>
          <a:p>
            <a:pPr marL="457200" indent="-457200">
              <a:lnSpc>
                <a:spcPct val="160000"/>
              </a:lnSpc>
              <a:buFont typeface="Wingdings" pitchFamily="2" charset="2"/>
              <a:buAutoNum type="arabicPeriod" startAt="14"/>
            </a:pPr>
            <a:r>
              <a:rPr lang="en-US" sz="2000" b="1" dirty="0"/>
              <a:t>ULTIMATE STRENGTH </a:t>
            </a:r>
          </a:p>
          <a:p>
            <a:pPr marL="457200" indent="-457200">
              <a:lnSpc>
                <a:spcPct val="160000"/>
              </a:lnSpc>
              <a:buFont typeface="Wingdings" pitchFamily="2" charset="2"/>
              <a:buAutoNum type="arabicPeriod" startAt="14"/>
            </a:pPr>
            <a:r>
              <a:rPr lang="en-US" sz="2000" b="1" dirty="0"/>
              <a:t>COMPRESSIVE STRENGTH </a:t>
            </a:r>
          </a:p>
          <a:p>
            <a:pPr marL="457200" indent="-457200">
              <a:lnSpc>
                <a:spcPct val="160000"/>
              </a:lnSpc>
              <a:buFont typeface="Wingdings" pitchFamily="2" charset="2"/>
              <a:buAutoNum type="arabicPeriod" startAt="14"/>
            </a:pPr>
            <a:r>
              <a:rPr lang="en-US" sz="2000" b="1" dirty="0"/>
              <a:t>TENSILE STRENGTH, DIAMETRAL TENSILE STRENGTH </a:t>
            </a:r>
          </a:p>
          <a:p>
            <a:pPr marL="457200" indent="-457200">
              <a:lnSpc>
                <a:spcPct val="160000"/>
              </a:lnSpc>
              <a:buFont typeface="Wingdings" pitchFamily="2" charset="2"/>
              <a:buAutoNum type="arabicPeriod" startAt="14"/>
            </a:pPr>
            <a:r>
              <a:rPr lang="en-US" sz="2000" b="1" dirty="0"/>
              <a:t>SHEAR STRENGTH</a:t>
            </a:r>
          </a:p>
          <a:p>
            <a:pPr marL="457200" indent="-457200">
              <a:lnSpc>
                <a:spcPct val="160000"/>
              </a:lnSpc>
              <a:buFont typeface="Wingdings" pitchFamily="2" charset="2"/>
              <a:buAutoNum type="arabicPeriod" startAt="14"/>
            </a:pPr>
            <a:r>
              <a:rPr lang="en-US" sz="2000" b="1" dirty="0"/>
              <a:t>FLEXURAL STRENGTH</a:t>
            </a:r>
          </a:p>
          <a:p>
            <a:pPr marL="457200" indent="-457200">
              <a:lnSpc>
                <a:spcPct val="160000"/>
              </a:lnSpc>
              <a:buFont typeface="Wingdings" pitchFamily="2" charset="2"/>
              <a:buAutoNum type="arabicPeriod" startAt="14"/>
            </a:pPr>
            <a:r>
              <a:rPr lang="en-US" sz="2000" b="1" dirty="0"/>
              <a:t>FATIGUE STRENGTH</a:t>
            </a:r>
          </a:p>
          <a:p>
            <a:pPr marL="457200" indent="-457200">
              <a:buFont typeface="Wingdings" pitchFamily="2" charset="2"/>
              <a:buAutoNum type="arabicPeriod"/>
            </a:pPr>
            <a:endParaRPr lang="en-US" dirty="0"/>
          </a:p>
          <a:p>
            <a:pPr marL="457200" indent="-457200">
              <a:buFont typeface="Wingdings" pitchFamily="2" charset="2"/>
              <a:buAutoNum type="arabicPeriod"/>
            </a:pPr>
            <a:endParaRPr lang="en-US" dirty="0"/>
          </a:p>
          <a:p>
            <a:pPr marL="457200" indent="-457200">
              <a:buFont typeface="Wingdings" pitchFamily="2" charset="2"/>
              <a:buAutoNum type="arabicPeriod"/>
            </a:pPr>
            <a:endParaRPr lang="en-US" dirty="0"/>
          </a:p>
          <a:p>
            <a:pPr marL="457200" indent="-457200">
              <a:buFont typeface="Wingdings" pitchFamily="2" charset="2"/>
              <a:buAutoNum type="arabicPeriod"/>
            </a:pPr>
            <a:endParaRPr lang="en-US" dirty="0"/>
          </a:p>
          <a:p>
            <a:pPr marL="457200" indent="-457200">
              <a:buFont typeface="Wingdings" pitchFamily="2" charset="2"/>
              <a:buAutoNum type="arabicPeriod"/>
            </a:pPr>
            <a:endParaRPr lang="en-US" dirty="0"/>
          </a:p>
        </p:txBody>
      </p:sp>
      <p:sp>
        <p:nvSpPr>
          <p:cNvPr id="4" name="Rectangle 3"/>
          <p:cNvSpPr/>
          <p:nvPr/>
        </p:nvSpPr>
        <p:spPr>
          <a:xfrm>
            <a:off x="2971800" y="0"/>
            <a:ext cx="2867408" cy="923330"/>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CONTENTS</a:t>
            </a:r>
            <a:r>
              <a:rPr lang="en-US" sz="5400" b="1" dirty="0">
                <a:ln/>
                <a:solidFill>
                  <a:schemeClr val="accent3"/>
                </a:solidFill>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sz="quarter" idx="1"/>
          </p:nvPr>
        </p:nvSpPr>
        <p:spPr>
          <a:xfrm>
            <a:off x="285750" y="1428750"/>
            <a:ext cx="8501063" cy="5068888"/>
          </a:xfrm>
        </p:spPr>
        <p:txBody>
          <a:bodyPr/>
          <a:lstStyle/>
          <a:p>
            <a:pPr marL="457200" indent="-457200" eaLnBrk="1" hangingPunct="1">
              <a:lnSpc>
                <a:spcPct val="150000"/>
              </a:lnSpc>
              <a:buFontTx/>
              <a:buBlip>
                <a:blip r:embed="rId2"/>
              </a:buBlip>
            </a:pPr>
            <a:r>
              <a:rPr lang="en-US"/>
              <a:t>There are several important mechanical properties measuring reversible deformation and include</a:t>
            </a:r>
          </a:p>
          <a:p>
            <a:pPr marL="457200" indent="-457200" eaLnBrk="1" hangingPunct="1">
              <a:lnSpc>
                <a:spcPct val="150000"/>
              </a:lnSpc>
              <a:buFont typeface="Rockwell" pitchFamily="18" charset="0"/>
              <a:buAutoNum type="arabicParenR"/>
            </a:pPr>
            <a:r>
              <a:rPr lang="en-US"/>
              <a:t>Elastic modulus ( young’s modulus or modulus of elasticity or Hooke’s law )</a:t>
            </a:r>
          </a:p>
          <a:p>
            <a:pPr marL="457200" indent="-457200" eaLnBrk="1" hangingPunct="1">
              <a:lnSpc>
                <a:spcPct val="150000"/>
              </a:lnSpc>
              <a:buFont typeface="Rockwell" pitchFamily="18" charset="0"/>
              <a:buAutoNum type="arabicParenR"/>
            </a:pPr>
            <a:r>
              <a:rPr lang="en-US"/>
              <a:t> Dynamic young’s modulus</a:t>
            </a:r>
          </a:p>
          <a:p>
            <a:pPr marL="457200" indent="-457200" eaLnBrk="1" hangingPunct="1">
              <a:lnSpc>
                <a:spcPct val="150000"/>
              </a:lnSpc>
              <a:buFont typeface="Rockwell" pitchFamily="18" charset="0"/>
              <a:buAutoNum type="arabicParenR"/>
            </a:pPr>
            <a:r>
              <a:rPr lang="en-US"/>
              <a:t> Flexibility</a:t>
            </a:r>
          </a:p>
          <a:p>
            <a:pPr marL="457200" indent="-457200" eaLnBrk="1" hangingPunct="1">
              <a:lnSpc>
                <a:spcPct val="150000"/>
              </a:lnSpc>
              <a:buFont typeface="Rockwell" pitchFamily="18" charset="0"/>
              <a:buAutoNum type="arabicParenR"/>
            </a:pPr>
            <a:r>
              <a:rPr lang="en-US"/>
              <a:t> Resilience</a:t>
            </a:r>
          </a:p>
          <a:p>
            <a:pPr marL="457200" indent="-457200" eaLnBrk="1" hangingPunct="1">
              <a:lnSpc>
                <a:spcPct val="150000"/>
              </a:lnSpc>
              <a:buFont typeface="Rockwell" pitchFamily="18" charset="0"/>
              <a:buAutoNum type="arabicParenR"/>
            </a:pPr>
            <a:r>
              <a:rPr lang="en-US"/>
              <a:t> Poisson’s ratio</a:t>
            </a:r>
          </a:p>
        </p:txBody>
      </p:sp>
      <p:sp>
        <p:nvSpPr>
          <p:cNvPr id="4" name="Rectangle 3"/>
          <p:cNvSpPr/>
          <p:nvPr/>
        </p:nvSpPr>
        <p:spPr>
          <a:xfrm>
            <a:off x="579825" y="357166"/>
            <a:ext cx="7421199" cy="1077218"/>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MECHANICAL PROPERTIES BASED</a:t>
            </a:r>
            <a:br>
              <a:rPr lang="en-US" sz="3200" b="1" dirty="0">
                <a:ln/>
                <a:solidFill>
                  <a:schemeClr val="accent3"/>
                </a:solidFill>
              </a:rPr>
            </a:br>
            <a:r>
              <a:rPr lang="en-US" sz="3200" b="1" dirty="0">
                <a:ln/>
                <a:solidFill>
                  <a:schemeClr val="accent3"/>
                </a:solidFill>
              </a:rPr>
              <a:t> ON ELASTIC DEFORMATION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sz="quarter" idx="1"/>
          </p:nvPr>
        </p:nvSpPr>
        <p:spPr>
          <a:xfrm>
            <a:off x="285750" y="1285875"/>
            <a:ext cx="8858250" cy="5068888"/>
          </a:xfrm>
        </p:spPr>
        <p:txBody>
          <a:bodyPr/>
          <a:lstStyle/>
          <a:p>
            <a:pPr eaLnBrk="1" hangingPunct="1">
              <a:lnSpc>
                <a:spcPct val="150000"/>
              </a:lnSpc>
              <a:buFontTx/>
              <a:buBlip>
                <a:blip r:embed="rId2"/>
              </a:buBlip>
            </a:pPr>
            <a:r>
              <a:rPr lang="en-US"/>
              <a:t>When a material deforms elastically, strain for a given stress is always the same and the two are related by Hooke´s Law (stress is directly proportional to strain): </a:t>
            </a:r>
          </a:p>
          <a:p>
            <a:pPr eaLnBrk="1" hangingPunct="1">
              <a:lnSpc>
                <a:spcPct val="150000"/>
              </a:lnSpc>
              <a:buFontTx/>
              <a:buBlip>
                <a:blip r:embed="rId2"/>
              </a:buBlip>
            </a:pPr>
            <a:r>
              <a:rPr lang="en-US"/>
              <a:t> </a:t>
            </a:r>
            <a:r>
              <a:rPr lang="en-US">
                <a:sym typeface="Symbol" pitchFamily="18" charset="2"/>
              </a:rPr>
              <a:t>  </a:t>
            </a:r>
          </a:p>
          <a:p>
            <a:pPr eaLnBrk="1" hangingPunct="1">
              <a:lnSpc>
                <a:spcPct val="150000"/>
              </a:lnSpc>
              <a:spcBef>
                <a:spcPct val="50000"/>
              </a:spcBef>
              <a:buFontTx/>
              <a:buBlip>
                <a:blip r:embed="rId2"/>
              </a:buBlip>
            </a:pPr>
            <a:r>
              <a:rPr lang="en-US">
                <a:solidFill>
                  <a:schemeClr val="accent2"/>
                </a:solidFill>
                <a:sym typeface="Symbol" pitchFamily="18" charset="2"/>
              </a:rPr>
              <a:t> =E </a:t>
            </a:r>
            <a:endParaRPr lang="en-US">
              <a:sym typeface="Symbol" pitchFamily="18" charset="2"/>
            </a:endParaRPr>
          </a:p>
          <a:p>
            <a:pPr eaLnBrk="1" hangingPunct="1">
              <a:lnSpc>
                <a:spcPct val="150000"/>
              </a:lnSpc>
              <a:spcBef>
                <a:spcPct val="50000"/>
              </a:spcBef>
              <a:buFontTx/>
              <a:buNone/>
            </a:pPr>
            <a:r>
              <a:rPr lang="en-US">
                <a:sym typeface="Symbol" pitchFamily="18" charset="2"/>
              </a:rPr>
              <a:t>E= </a:t>
            </a:r>
            <a:endParaRPr lang="es-ES"/>
          </a:p>
        </p:txBody>
      </p:sp>
      <p:sp>
        <p:nvSpPr>
          <p:cNvPr id="5" name="Rectangle 4"/>
          <p:cNvSpPr/>
          <p:nvPr/>
        </p:nvSpPr>
        <p:spPr>
          <a:xfrm>
            <a:off x="3714750" y="3500438"/>
            <a:ext cx="4857750" cy="2632075"/>
          </a:xfrm>
          <a:prstGeom prst="rect">
            <a:avLst/>
          </a:prstGeom>
        </p:spPr>
        <p:txBody>
          <a:bodyPr>
            <a:spAutoFit/>
          </a:bodyPr>
          <a:lstStyle/>
          <a:p>
            <a:pPr>
              <a:lnSpc>
                <a:spcPct val="150000"/>
              </a:lnSpc>
              <a:buFontTx/>
              <a:buBlip>
                <a:blip r:embed="rId3"/>
              </a:buBlip>
              <a:defRPr/>
            </a:pPr>
            <a:r>
              <a:rPr lang="en-US" sz="2000" dirty="0">
                <a:latin typeface="+mj-lt"/>
              </a:rPr>
              <a:t> </a:t>
            </a:r>
            <a:r>
              <a:rPr lang="en-US" sz="2200" dirty="0">
                <a:latin typeface="+mj-lt"/>
              </a:rPr>
              <a:t>where, </a:t>
            </a:r>
          </a:p>
          <a:p>
            <a:pPr>
              <a:lnSpc>
                <a:spcPct val="150000"/>
              </a:lnSpc>
              <a:buFontTx/>
              <a:buBlip>
                <a:blip r:embed="rId3"/>
              </a:buBlip>
              <a:defRPr/>
            </a:pPr>
            <a:r>
              <a:rPr lang="en-US" sz="2200" dirty="0">
                <a:latin typeface="+mj-lt"/>
              </a:rPr>
              <a:t> σ is stress [ MPa ] </a:t>
            </a:r>
          </a:p>
          <a:p>
            <a:pPr>
              <a:lnSpc>
                <a:spcPct val="150000"/>
              </a:lnSpc>
              <a:buFontTx/>
              <a:buBlip>
                <a:blip r:embed="rId3"/>
              </a:buBlip>
              <a:defRPr/>
            </a:pPr>
            <a:r>
              <a:rPr lang="en-US" sz="2200" dirty="0">
                <a:latin typeface="+mj-lt"/>
              </a:rPr>
              <a:t> E modulus of elasticity /constant of  proportionality  [MPa] </a:t>
            </a:r>
          </a:p>
          <a:p>
            <a:pPr>
              <a:lnSpc>
                <a:spcPct val="150000"/>
              </a:lnSpc>
              <a:buFontTx/>
              <a:buBlip>
                <a:blip r:embed="rId3"/>
              </a:buBlip>
              <a:defRPr/>
            </a:pPr>
            <a:r>
              <a:rPr lang="en-US" sz="2200" dirty="0">
                <a:latin typeface="+mj-lt"/>
              </a:rPr>
              <a:t>  ε strain [unitless or %] </a:t>
            </a:r>
          </a:p>
        </p:txBody>
      </p:sp>
      <p:sp>
        <p:nvSpPr>
          <p:cNvPr id="6" name="Rectangle 5"/>
          <p:cNvSpPr/>
          <p:nvPr/>
        </p:nvSpPr>
        <p:spPr>
          <a:xfrm>
            <a:off x="1000100" y="214290"/>
            <a:ext cx="6906058" cy="954107"/>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2800" b="1" dirty="0">
                <a:ln/>
                <a:solidFill>
                  <a:schemeClr val="accent3"/>
                </a:solidFill>
              </a:rPr>
              <a:t>YOUNG’S MODULUS / ELASTIC </a:t>
            </a:r>
          </a:p>
          <a:p>
            <a:pPr algn="ctr">
              <a:defRPr/>
            </a:pPr>
            <a:r>
              <a:rPr lang="en-US" sz="2800" b="1" dirty="0">
                <a:ln/>
                <a:solidFill>
                  <a:schemeClr val="accent3"/>
                </a:solidFill>
              </a:rPr>
              <a:t>MODULUS / MODULUS OF ELASTICITY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sz="quarter" idx="1"/>
          </p:nvPr>
        </p:nvSpPr>
        <p:spPr>
          <a:xfrm>
            <a:off x="214313" y="214313"/>
            <a:ext cx="8715375" cy="4525962"/>
          </a:xfrm>
        </p:spPr>
        <p:txBody>
          <a:bodyPr/>
          <a:lstStyle/>
          <a:p>
            <a:pPr eaLnBrk="1" hangingPunct="1">
              <a:lnSpc>
                <a:spcPct val="150000"/>
              </a:lnSpc>
              <a:buFontTx/>
              <a:buBlip>
                <a:blip r:embed="rId2"/>
              </a:buBlip>
            </a:pPr>
            <a:r>
              <a:rPr lang="en-US"/>
              <a:t>From the Hooke’s law the modulus of elasticity is defined as the ratio of the stress to the strain in the </a:t>
            </a:r>
            <a:r>
              <a:rPr lang="es-ES"/>
              <a:t>linear or elastic portion of stress strain curve.</a:t>
            </a:r>
          </a:p>
          <a:p>
            <a:pPr eaLnBrk="1" hangingPunct="1">
              <a:lnSpc>
                <a:spcPct val="150000"/>
              </a:lnSpc>
              <a:buFontTx/>
              <a:buBlip>
                <a:blip r:embed="rId2"/>
              </a:buBlip>
            </a:pPr>
            <a:r>
              <a:rPr lang="es-ES"/>
              <a:t> </a:t>
            </a:r>
            <a:r>
              <a:rPr lang="en-US"/>
              <a:t>E is measured by the slope of stress strain graph.</a:t>
            </a:r>
            <a:endParaRPr lang="es-ES"/>
          </a:p>
          <a:p>
            <a:pPr eaLnBrk="1" hangingPunct="1">
              <a:lnSpc>
                <a:spcPct val="150000"/>
              </a:lnSpc>
              <a:buFontTx/>
              <a:buBlip>
                <a:blip r:embed="rId2"/>
              </a:buBlip>
            </a:pPr>
            <a:r>
              <a:rPr lang="es-ES"/>
              <a:t>It desribes relative stiffnes or rigidity of a material.</a:t>
            </a:r>
          </a:p>
          <a:p>
            <a:pPr eaLnBrk="1" hangingPunct="1">
              <a:lnSpc>
                <a:spcPct val="150000"/>
              </a:lnSpc>
              <a:buFontTx/>
              <a:buBlip>
                <a:blip r:embed="rId2"/>
              </a:buBlip>
            </a:pPr>
            <a:endParaRPr lang="es-ES"/>
          </a:p>
          <a:p>
            <a:pPr eaLnBrk="1" hangingPunct="1">
              <a:lnSpc>
                <a:spcPct val="150000"/>
              </a:lnSpc>
              <a:buFontTx/>
              <a:buNone/>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sz="quarter" idx="1"/>
          </p:nvPr>
        </p:nvSpPr>
        <p:spPr>
          <a:xfrm>
            <a:off x="214313" y="142875"/>
            <a:ext cx="8429625" cy="1500188"/>
          </a:xfrm>
        </p:spPr>
        <p:txBody>
          <a:bodyPr>
            <a:normAutofit lnSpcReduction="10000"/>
          </a:bodyPr>
          <a:lstStyle/>
          <a:p>
            <a:pPr marL="274320" indent="-274320" eaLnBrk="1" fontAlgn="auto" hangingPunct="1">
              <a:lnSpc>
                <a:spcPct val="150000"/>
              </a:lnSpc>
              <a:spcAft>
                <a:spcPts val="0"/>
              </a:spcAft>
              <a:buFontTx/>
              <a:buBlip>
                <a:blip r:embed="rId2"/>
              </a:buBlip>
              <a:defRPr/>
            </a:pPr>
            <a:r>
              <a:rPr lang="es-ES" sz="2200" dirty="0" err="1"/>
              <a:t>Therefore</a:t>
            </a:r>
            <a:r>
              <a:rPr lang="es-ES" sz="2200" dirty="0"/>
              <a:t>,  </a:t>
            </a:r>
            <a:r>
              <a:rPr lang="es-ES" sz="2200" dirty="0" err="1"/>
              <a:t>it</a:t>
            </a:r>
            <a:r>
              <a:rPr lang="es-ES" sz="2200" dirty="0"/>
              <a:t> </a:t>
            </a:r>
            <a:r>
              <a:rPr lang="es-ES" sz="2200" dirty="0" err="1"/>
              <a:t>follows</a:t>
            </a:r>
            <a:r>
              <a:rPr lang="es-ES" sz="2200" dirty="0"/>
              <a:t> </a:t>
            </a:r>
            <a:r>
              <a:rPr lang="es-ES" sz="2200" dirty="0" err="1"/>
              <a:t>that</a:t>
            </a:r>
            <a:r>
              <a:rPr lang="es-ES" sz="2200" dirty="0"/>
              <a:t>  </a:t>
            </a:r>
            <a:r>
              <a:rPr lang="es-ES" sz="2200" dirty="0" err="1"/>
              <a:t>lesser</a:t>
            </a:r>
            <a:r>
              <a:rPr lang="es-ES" sz="2200" dirty="0"/>
              <a:t> </a:t>
            </a:r>
            <a:r>
              <a:rPr lang="es-ES" sz="2200" dirty="0" err="1"/>
              <a:t>the</a:t>
            </a:r>
            <a:r>
              <a:rPr lang="es-ES" sz="2200" dirty="0"/>
              <a:t> </a:t>
            </a:r>
            <a:r>
              <a:rPr lang="es-ES" sz="2200" dirty="0" err="1"/>
              <a:t>strain</a:t>
            </a:r>
            <a:r>
              <a:rPr lang="es-ES" sz="2200" dirty="0"/>
              <a:t> </a:t>
            </a:r>
            <a:r>
              <a:rPr lang="es-ES" sz="2200" dirty="0" err="1"/>
              <a:t>for</a:t>
            </a:r>
            <a:r>
              <a:rPr lang="es-ES" sz="2200" dirty="0"/>
              <a:t> a </a:t>
            </a:r>
            <a:r>
              <a:rPr lang="es-ES" sz="2200" dirty="0" err="1"/>
              <a:t>given</a:t>
            </a:r>
            <a:r>
              <a:rPr lang="es-ES" sz="2200" dirty="0"/>
              <a:t> stress, </a:t>
            </a:r>
            <a:r>
              <a:rPr lang="es-ES" sz="2200" dirty="0" err="1"/>
              <a:t>greater</a:t>
            </a:r>
            <a:r>
              <a:rPr lang="es-ES" sz="2200" dirty="0"/>
              <a:t>  </a:t>
            </a:r>
            <a:r>
              <a:rPr lang="es-ES" sz="2200" dirty="0" err="1"/>
              <a:t>will</a:t>
            </a:r>
            <a:r>
              <a:rPr lang="es-ES" sz="2200" dirty="0"/>
              <a:t> </a:t>
            </a:r>
            <a:r>
              <a:rPr lang="es-ES" sz="2200" dirty="0" err="1"/>
              <a:t>be</a:t>
            </a:r>
            <a:r>
              <a:rPr lang="es-ES" sz="2200" dirty="0"/>
              <a:t> </a:t>
            </a:r>
            <a:r>
              <a:rPr lang="es-ES" sz="2200" dirty="0" err="1"/>
              <a:t>the</a:t>
            </a:r>
            <a:r>
              <a:rPr lang="es-ES" sz="2200" dirty="0"/>
              <a:t> </a:t>
            </a:r>
            <a:r>
              <a:rPr lang="es-ES" sz="2200" dirty="0" err="1"/>
              <a:t>stiffness</a:t>
            </a:r>
            <a:r>
              <a:rPr lang="es-ES" sz="2200" dirty="0"/>
              <a:t> and </a:t>
            </a:r>
            <a:r>
              <a:rPr lang="es-ES" sz="2200" dirty="0" err="1"/>
              <a:t>higher</a:t>
            </a:r>
            <a:r>
              <a:rPr lang="es-ES" sz="2200" dirty="0"/>
              <a:t> </a:t>
            </a:r>
            <a:r>
              <a:rPr lang="es-ES" sz="2200" dirty="0" err="1"/>
              <a:t>the</a:t>
            </a:r>
            <a:r>
              <a:rPr lang="es-ES" sz="2200" dirty="0"/>
              <a:t> </a:t>
            </a:r>
            <a:r>
              <a:rPr lang="es-ES" sz="2200" dirty="0" err="1"/>
              <a:t>Young’s</a:t>
            </a:r>
            <a:r>
              <a:rPr lang="es-ES" sz="2200" dirty="0"/>
              <a:t> </a:t>
            </a:r>
            <a:r>
              <a:rPr lang="es-ES" sz="2200" dirty="0" err="1"/>
              <a:t>modulus</a:t>
            </a:r>
            <a:r>
              <a:rPr lang="es-ES" sz="2200" dirty="0"/>
              <a:t> (E) and viceversa.</a:t>
            </a:r>
            <a:endParaRPr lang="en-US" sz="2200" dirty="0"/>
          </a:p>
          <a:p>
            <a:pPr marL="274320" indent="-274320" eaLnBrk="1" fontAlgn="auto" hangingPunct="1">
              <a:lnSpc>
                <a:spcPct val="150000"/>
              </a:lnSpc>
              <a:spcAft>
                <a:spcPts val="0"/>
              </a:spcAft>
              <a:buFontTx/>
              <a:buBlip>
                <a:blip r:embed="rId2"/>
              </a:buBlip>
              <a:defRPr/>
            </a:pPr>
            <a:endParaRPr lang="es-ES" dirty="0"/>
          </a:p>
          <a:p>
            <a:pPr marL="274320" indent="-274320" eaLnBrk="1" fontAlgn="auto" hangingPunct="1">
              <a:spcAft>
                <a:spcPts val="0"/>
              </a:spcAft>
              <a:buFont typeface="Wingdings"/>
              <a:buChar char=""/>
              <a:defRPr/>
            </a:pPr>
            <a:endParaRPr lang="en-US" dirty="0"/>
          </a:p>
        </p:txBody>
      </p:sp>
      <p:grpSp>
        <p:nvGrpSpPr>
          <p:cNvPr id="2" name="Group 30"/>
          <p:cNvGrpSpPr>
            <a:grpSpLocks/>
          </p:cNvGrpSpPr>
          <p:nvPr/>
        </p:nvGrpSpPr>
        <p:grpSpPr bwMode="auto">
          <a:xfrm>
            <a:off x="214313" y="2714625"/>
            <a:ext cx="2835275" cy="2857500"/>
            <a:chOff x="857224" y="3786190"/>
            <a:chExt cx="2498406" cy="2857520"/>
          </a:xfrm>
        </p:grpSpPr>
        <p:sp>
          <p:nvSpPr>
            <p:cNvPr id="32" name="Half Frame 31"/>
            <p:cNvSpPr/>
            <p:nvPr/>
          </p:nvSpPr>
          <p:spPr>
            <a:xfrm rot="10800000">
              <a:off x="1406985" y="4643446"/>
              <a:ext cx="165068" cy="914406"/>
            </a:xfrm>
            <a:prstGeom prst="halfFrame">
              <a:avLst>
                <a:gd name="adj1" fmla="val 5392"/>
                <a:gd name="adj2" fmla="val 4412"/>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3" name="Group 52"/>
            <p:cNvGrpSpPr>
              <a:grpSpLocks/>
            </p:cNvGrpSpPr>
            <p:nvPr/>
          </p:nvGrpSpPr>
          <p:grpSpPr bwMode="auto">
            <a:xfrm>
              <a:off x="857224" y="3786190"/>
              <a:ext cx="2498406" cy="2857520"/>
              <a:chOff x="1214414" y="3714752"/>
              <a:chExt cx="2498406" cy="2857520"/>
            </a:xfrm>
          </p:grpSpPr>
          <p:grpSp>
            <p:nvGrpSpPr>
              <p:cNvPr id="4" name="Group 41"/>
              <p:cNvGrpSpPr>
                <a:grpSpLocks/>
              </p:cNvGrpSpPr>
              <p:nvPr/>
            </p:nvGrpSpPr>
            <p:grpSpPr bwMode="auto">
              <a:xfrm>
                <a:off x="1643040" y="3929064"/>
                <a:ext cx="1436692" cy="2357457"/>
                <a:chOff x="1643040" y="4025919"/>
                <a:chExt cx="1436692" cy="2042991"/>
              </a:xfrm>
            </p:grpSpPr>
            <p:cxnSp>
              <p:nvCxnSpPr>
                <p:cNvPr id="39" name="Straight Connector 38"/>
                <p:cNvCxnSpPr>
                  <a:endCxn id="40" idx="1"/>
                </p:cNvCxnSpPr>
                <p:nvPr/>
              </p:nvCxnSpPr>
              <p:spPr bwMode="auto">
                <a:xfrm rot="5400000" flipH="1" flipV="1">
                  <a:off x="896060" y="4997956"/>
                  <a:ext cx="1817365" cy="32454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Block Arc 39"/>
                <p:cNvSpPr/>
                <p:nvPr/>
              </p:nvSpPr>
              <p:spPr bwMode="auto">
                <a:xfrm flipH="1">
                  <a:off x="1927845" y="4025921"/>
                  <a:ext cx="1151281" cy="708511"/>
                </a:xfrm>
                <a:prstGeom prst="blockArc">
                  <a:avLst>
                    <a:gd name="adj1" fmla="val 12691542"/>
                    <a:gd name="adj2" fmla="val 20782389"/>
                    <a:gd name="adj3" fmla="val 65"/>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35" name="Half Frame 34"/>
              <p:cNvSpPr/>
              <p:nvPr/>
            </p:nvSpPr>
            <p:spPr bwMode="auto">
              <a:xfrm rot="16200000">
                <a:off x="1381231" y="3943818"/>
                <a:ext cx="2560656" cy="2102522"/>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 name="TextBox 35"/>
              <p:cNvSpPr txBox="1"/>
              <p:nvPr/>
            </p:nvSpPr>
            <p:spPr bwMode="auto">
              <a:xfrm>
                <a:off x="1214414" y="4572008"/>
                <a:ext cx="417290" cy="761184"/>
              </a:xfrm>
              <a:prstGeom prst="rect">
                <a:avLst/>
              </a:prstGeom>
              <a:noFill/>
            </p:spPr>
            <p:txBody>
              <a:bodyPr vert="vert270" wrap="none">
                <a:spAutoFit/>
              </a:bodyPr>
              <a:lstStyle/>
              <a:p>
                <a:pPr>
                  <a:defRPr/>
                </a:pPr>
                <a:r>
                  <a:rPr lang="en-US" sz="1600" b="1" dirty="0"/>
                  <a:t>Stress</a:t>
                </a:r>
              </a:p>
            </p:txBody>
          </p:sp>
          <p:sp>
            <p:nvSpPr>
              <p:cNvPr id="40981" name="TextBox 50"/>
              <p:cNvSpPr txBox="1">
                <a:spLocks noChangeArrowheads="1"/>
              </p:cNvSpPr>
              <p:nvPr/>
            </p:nvSpPr>
            <p:spPr bwMode="auto">
              <a:xfrm>
                <a:off x="2200777" y="6345703"/>
                <a:ext cx="418603" cy="226569"/>
              </a:xfrm>
              <a:prstGeom prst="rect">
                <a:avLst/>
              </a:prstGeom>
              <a:noFill/>
              <a:ln w="9525">
                <a:noFill/>
                <a:miter lim="800000"/>
                <a:headEnd/>
                <a:tailEnd/>
              </a:ln>
            </p:spPr>
            <p:txBody>
              <a:bodyPr wrap="none">
                <a:spAutoFit/>
              </a:bodyPr>
              <a:lstStyle/>
              <a:p>
                <a:r>
                  <a:rPr lang="en-US" sz="1600" b="1"/>
                  <a:t>Strain</a:t>
                </a:r>
              </a:p>
            </p:txBody>
          </p:sp>
        </p:grpSp>
      </p:grpSp>
      <p:sp>
        <p:nvSpPr>
          <p:cNvPr id="41" name="TextBox 40"/>
          <p:cNvSpPr txBox="1"/>
          <p:nvPr/>
        </p:nvSpPr>
        <p:spPr bwMode="auto">
          <a:xfrm>
            <a:off x="1071563" y="4071938"/>
            <a:ext cx="2825750" cy="369887"/>
          </a:xfrm>
          <a:prstGeom prst="rect">
            <a:avLst/>
          </a:prstGeom>
          <a:noFill/>
        </p:spPr>
        <p:txBody>
          <a:bodyPr wrap="none">
            <a:spAutoFit/>
          </a:bodyPr>
          <a:lstStyle/>
          <a:p>
            <a:pPr>
              <a:defRPr/>
            </a:pPr>
            <a:r>
              <a:rPr lang="en-US" b="1" dirty="0">
                <a:latin typeface="+mj-lt"/>
              </a:rPr>
              <a:t>Greater E </a:t>
            </a:r>
            <a:r>
              <a:rPr lang="en-US" b="1" dirty="0">
                <a:latin typeface="+mj-lt"/>
                <a:sym typeface="Symbol"/>
              </a:rPr>
              <a:t> </a:t>
            </a:r>
            <a:r>
              <a:rPr lang="en-US" b="1" dirty="0">
                <a:latin typeface="+mj-lt"/>
              </a:rPr>
              <a:t>Stiffness </a:t>
            </a:r>
          </a:p>
        </p:txBody>
      </p:sp>
      <p:grpSp>
        <p:nvGrpSpPr>
          <p:cNvPr id="5" name="Group 53"/>
          <p:cNvGrpSpPr>
            <a:grpSpLocks/>
          </p:cNvGrpSpPr>
          <p:nvPr/>
        </p:nvGrpSpPr>
        <p:grpSpPr bwMode="auto">
          <a:xfrm>
            <a:off x="4314825" y="2797175"/>
            <a:ext cx="4114800" cy="2846388"/>
            <a:chOff x="4214810" y="2726066"/>
            <a:chExt cx="4528800" cy="2846074"/>
          </a:xfrm>
        </p:grpSpPr>
        <p:sp>
          <p:nvSpPr>
            <p:cNvPr id="42" name="TextBox 41"/>
            <p:cNvSpPr txBox="1"/>
            <p:nvPr/>
          </p:nvSpPr>
          <p:spPr bwMode="auto">
            <a:xfrm>
              <a:off x="5857199" y="4000688"/>
              <a:ext cx="2886411" cy="369846"/>
            </a:xfrm>
            <a:prstGeom prst="rect">
              <a:avLst/>
            </a:prstGeom>
            <a:noFill/>
          </p:spPr>
          <p:txBody>
            <a:bodyPr wrap="none">
              <a:spAutoFit/>
            </a:bodyPr>
            <a:lstStyle/>
            <a:p>
              <a:pPr>
                <a:defRPr/>
              </a:pPr>
              <a:r>
                <a:rPr lang="en-US" b="1" dirty="0">
                  <a:latin typeface="+mj-lt"/>
                </a:rPr>
                <a:t>Lesser E </a:t>
              </a:r>
              <a:r>
                <a:rPr lang="en-US" b="1" dirty="0">
                  <a:latin typeface="+mj-lt"/>
                  <a:sym typeface="Symbol"/>
                </a:rPr>
                <a:t> flexiblility</a:t>
              </a:r>
              <a:r>
                <a:rPr lang="en-US" b="1" dirty="0">
                  <a:latin typeface="+mj-lt"/>
                </a:rPr>
                <a:t> </a:t>
              </a:r>
            </a:p>
          </p:txBody>
        </p:sp>
        <p:grpSp>
          <p:nvGrpSpPr>
            <p:cNvPr id="6" name="Group 42"/>
            <p:cNvGrpSpPr>
              <a:grpSpLocks/>
            </p:cNvGrpSpPr>
            <p:nvPr/>
          </p:nvGrpSpPr>
          <p:grpSpPr bwMode="auto">
            <a:xfrm>
              <a:off x="4214810" y="2726066"/>
              <a:ext cx="3266405" cy="2846074"/>
              <a:chOff x="857224" y="3869074"/>
              <a:chExt cx="2878957" cy="2846074"/>
            </a:xfrm>
          </p:grpSpPr>
          <p:sp>
            <p:nvSpPr>
              <p:cNvPr id="44" name="Half Frame 43"/>
              <p:cNvSpPr/>
              <p:nvPr/>
            </p:nvSpPr>
            <p:spPr>
              <a:xfrm rot="10800000">
                <a:off x="1718070" y="4786548"/>
                <a:ext cx="498951" cy="914299"/>
              </a:xfrm>
              <a:prstGeom prst="halfFrame">
                <a:avLst>
                  <a:gd name="adj1" fmla="val 5392"/>
                  <a:gd name="adj2" fmla="val 4412"/>
                </a:avLst>
              </a:prstGeom>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7" name="Group 52"/>
              <p:cNvGrpSpPr>
                <a:grpSpLocks/>
              </p:cNvGrpSpPr>
              <p:nvPr/>
            </p:nvGrpSpPr>
            <p:grpSpPr bwMode="auto">
              <a:xfrm>
                <a:off x="857224" y="3869074"/>
                <a:ext cx="2878957" cy="2846074"/>
                <a:chOff x="1214414" y="3797636"/>
                <a:chExt cx="2878957" cy="2846074"/>
              </a:xfrm>
            </p:grpSpPr>
            <p:grpSp>
              <p:nvGrpSpPr>
                <p:cNvPr id="8" name="Group 41"/>
                <p:cNvGrpSpPr>
                  <a:grpSpLocks/>
                </p:cNvGrpSpPr>
                <p:nvPr/>
              </p:nvGrpSpPr>
              <p:grpSpPr bwMode="auto">
                <a:xfrm>
                  <a:off x="1643039" y="4071940"/>
                  <a:ext cx="2233457" cy="2214582"/>
                  <a:chOff x="1643039" y="4149738"/>
                  <a:chExt cx="2233457" cy="1919175"/>
                </a:xfrm>
              </p:grpSpPr>
              <p:cxnSp>
                <p:nvCxnSpPr>
                  <p:cNvPr id="50" name="Straight Connector 49"/>
                  <p:cNvCxnSpPr>
                    <a:endCxn id="51" idx="1"/>
                  </p:cNvCxnSpPr>
                  <p:nvPr/>
                </p:nvCxnSpPr>
                <p:spPr bwMode="auto">
                  <a:xfrm rot="5400000" flipH="1" flipV="1">
                    <a:off x="1356402" y="4661723"/>
                    <a:ext cx="1693350" cy="11211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Block Arc 50"/>
                  <p:cNvSpPr/>
                  <p:nvPr/>
                </p:nvSpPr>
                <p:spPr bwMode="auto">
                  <a:xfrm flipH="1">
                    <a:off x="2725129" y="4150001"/>
                    <a:ext cx="1139580" cy="708428"/>
                  </a:xfrm>
                  <a:prstGeom prst="blockArc">
                    <a:avLst>
                      <a:gd name="adj1" fmla="val 12691542"/>
                      <a:gd name="adj2" fmla="val 20782389"/>
                      <a:gd name="adj3" fmla="val 65"/>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47" name="Half Frame 46"/>
                <p:cNvSpPr/>
                <p:nvPr/>
              </p:nvSpPr>
              <p:spPr bwMode="auto">
                <a:xfrm rot="16200000">
                  <a:off x="1571229" y="3836595"/>
                  <a:ext cx="2560356" cy="2482437"/>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8" name="TextBox 47"/>
                <p:cNvSpPr txBox="1"/>
                <p:nvPr/>
              </p:nvSpPr>
              <p:spPr bwMode="auto">
                <a:xfrm>
                  <a:off x="1214414" y="4572008"/>
                  <a:ext cx="417290" cy="761184"/>
                </a:xfrm>
                <a:prstGeom prst="rect">
                  <a:avLst/>
                </a:prstGeom>
                <a:noFill/>
              </p:spPr>
              <p:txBody>
                <a:bodyPr vert="vert270" wrap="none">
                  <a:spAutoFit/>
                </a:bodyPr>
                <a:lstStyle/>
                <a:p>
                  <a:pPr>
                    <a:defRPr/>
                  </a:pPr>
                  <a:r>
                    <a:rPr lang="en-US" sz="1600" b="1" dirty="0"/>
                    <a:t>Stress</a:t>
                  </a:r>
                </a:p>
              </p:txBody>
            </p:sp>
            <p:sp>
              <p:nvSpPr>
                <p:cNvPr id="40973" name="TextBox 50"/>
                <p:cNvSpPr txBox="1">
                  <a:spLocks noChangeArrowheads="1"/>
                </p:cNvSpPr>
                <p:nvPr/>
              </p:nvSpPr>
              <p:spPr bwMode="auto">
                <a:xfrm>
                  <a:off x="2200777" y="6417141"/>
                  <a:ext cx="418603" cy="226569"/>
                </a:xfrm>
                <a:prstGeom prst="rect">
                  <a:avLst/>
                </a:prstGeom>
                <a:noFill/>
                <a:ln w="9525">
                  <a:noFill/>
                  <a:miter lim="800000"/>
                  <a:headEnd/>
                  <a:tailEnd/>
                </a:ln>
              </p:spPr>
              <p:txBody>
                <a:bodyPr wrap="none">
                  <a:spAutoFit/>
                </a:bodyPr>
                <a:lstStyle/>
                <a:p>
                  <a:r>
                    <a:rPr lang="en-US" sz="1600" b="1"/>
                    <a:t>Strain</a:t>
                  </a:r>
                </a:p>
              </p:txBody>
            </p:sp>
          </p:grp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sz="quarter" idx="1"/>
          </p:nvPr>
        </p:nvSpPr>
        <p:spPr>
          <a:xfrm>
            <a:off x="285750" y="142875"/>
            <a:ext cx="8429625" cy="3786188"/>
          </a:xfrm>
        </p:spPr>
        <p:txBody>
          <a:bodyPr/>
          <a:lstStyle/>
          <a:p>
            <a:pPr eaLnBrk="1" hangingPunct="1">
              <a:lnSpc>
                <a:spcPct val="150000"/>
              </a:lnSpc>
              <a:buFontTx/>
              <a:buBlip>
                <a:blip r:embed="rId2"/>
              </a:buBlip>
            </a:pPr>
            <a:r>
              <a:rPr lang="en-US"/>
              <a:t>Elastic modulus of a material is a constant and is unaffected by the amount of stress induced in a material. </a:t>
            </a:r>
          </a:p>
          <a:p>
            <a:pPr eaLnBrk="1" hangingPunct="1">
              <a:lnSpc>
                <a:spcPct val="150000"/>
              </a:lnSpc>
              <a:buFontTx/>
              <a:buBlip>
                <a:blip r:embed="rId2"/>
              </a:buBlip>
            </a:pPr>
            <a:r>
              <a:rPr lang="en-US"/>
              <a:t>Thus it is not a measure of strength. Material with a high elastic modulus can have either high or low strength values.</a:t>
            </a:r>
          </a:p>
        </p:txBody>
      </p:sp>
      <p:grpSp>
        <p:nvGrpSpPr>
          <p:cNvPr id="2" name="Group 56"/>
          <p:cNvGrpSpPr>
            <a:grpSpLocks/>
          </p:cNvGrpSpPr>
          <p:nvPr/>
        </p:nvGrpSpPr>
        <p:grpSpPr bwMode="auto">
          <a:xfrm>
            <a:off x="500063" y="3786188"/>
            <a:ext cx="2835275" cy="2857500"/>
            <a:chOff x="857224" y="3786190"/>
            <a:chExt cx="2498406" cy="2857520"/>
          </a:xfrm>
        </p:grpSpPr>
        <p:sp>
          <p:nvSpPr>
            <p:cNvPr id="56" name="Half Frame 55"/>
            <p:cNvSpPr/>
            <p:nvPr/>
          </p:nvSpPr>
          <p:spPr>
            <a:xfrm rot="10800000">
              <a:off x="1406985" y="4643446"/>
              <a:ext cx="165068" cy="914406"/>
            </a:xfrm>
            <a:prstGeom prst="halfFrame">
              <a:avLst>
                <a:gd name="adj1" fmla="val 5392"/>
                <a:gd name="adj2" fmla="val 4412"/>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3" name="Group 52"/>
            <p:cNvGrpSpPr>
              <a:grpSpLocks/>
            </p:cNvGrpSpPr>
            <p:nvPr/>
          </p:nvGrpSpPr>
          <p:grpSpPr bwMode="auto">
            <a:xfrm>
              <a:off x="857224" y="3786190"/>
              <a:ext cx="2498406" cy="2857520"/>
              <a:chOff x="1214414" y="3714752"/>
              <a:chExt cx="2498406" cy="2857520"/>
            </a:xfrm>
          </p:grpSpPr>
          <p:grpSp>
            <p:nvGrpSpPr>
              <p:cNvPr id="4" name="Group 41"/>
              <p:cNvGrpSpPr>
                <a:grpSpLocks/>
              </p:cNvGrpSpPr>
              <p:nvPr/>
            </p:nvGrpSpPr>
            <p:grpSpPr bwMode="auto">
              <a:xfrm>
                <a:off x="1643040" y="3929064"/>
                <a:ext cx="1436692" cy="2357457"/>
                <a:chOff x="1643040" y="4025919"/>
                <a:chExt cx="1436692" cy="2042991"/>
              </a:xfrm>
            </p:grpSpPr>
            <p:cxnSp>
              <p:nvCxnSpPr>
                <p:cNvPr id="39" name="Straight Connector 38"/>
                <p:cNvCxnSpPr>
                  <a:endCxn id="40" idx="1"/>
                </p:cNvCxnSpPr>
                <p:nvPr/>
              </p:nvCxnSpPr>
              <p:spPr bwMode="auto">
                <a:xfrm rot="5400000" flipH="1" flipV="1">
                  <a:off x="896060" y="4997955"/>
                  <a:ext cx="1817366" cy="32454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Block Arc 39"/>
                <p:cNvSpPr/>
                <p:nvPr/>
              </p:nvSpPr>
              <p:spPr bwMode="auto">
                <a:xfrm flipH="1">
                  <a:off x="1927845" y="4025920"/>
                  <a:ext cx="1151281" cy="708512"/>
                </a:xfrm>
                <a:prstGeom prst="blockArc">
                  <a:avLst>
                    <a:gd name="adj1" fmla="val 12691542"/>
                    <a:gd name="adj2" fmla="val 20782389"/>
                    <a:gd name="adj3" fmla="val 65"/>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35" name="Half Frame 34"/>
              <p:cNvSpPr/>
              <p:nvPr/>
            </p:nvSpPr>
            <p:spPr bwMode="auto">
              <a:xfrm rot="16200000">
                <a:off x="1381231" y="3943818"/>
                <a:ext cx="2560655" cy="2102522"/>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 name="TextBox 35"/>
              <p:cNvSpPr txBox="1"/>
              <p:nvPr/>
            </p:nvSpPr>
            <p:spPr bwMode="auto">
              <a:xfrm>
                <a:off x="1214414" y="4572008"/>
                <a:ext cx="417290" cy="761184"/>
              </a:xfrm>
              <a:prstGeom prst="rect">
                <a:avLst/>
              </a:prstGeom>
              <a:noFill/>
            </p:spPr>
            <p:txBody>
              <a:bodyPr vert="vert270" wrap="none">
                <a:spAutoFit/>
              </a:bodyPr>
              <a:lstStyle/>
              <a:p>
                <a:pPr>
                  <a:defRPr/>
                </a:pPr>
                <a:r>
                  <a:rPr lang="en-US" sz="1600" b="1" dirty="0"/>
                  <a:t>Stress</a:t>
                </a:r>
              </a:p>
            </p:txBody>
          </p:sp>
          <p:sp>
            <p:nvSpPr>
              <p:cNvPr id="42005" name="TextBox 50"/>
              <p:cNvSpPr txBox="1">
                <a:spLocks noChangeArrowheads="1"/>
              </p:cNvSpPr>
              <p:nvPr/>
            </p:nvSpPr>
            <p:spPr bwMode="auto">
              <a:xfrm>
                <a:off x="2200777" y="6345703"/>
                <a:ext cx="418603" cy="226569"/>
              </a:xfrm>
              <a:prstGeom prst="rect">
                <a:avLst/>
              </a:prstGeom>
              <a:noFill/>
              <a:ln w="9525">
                <a:noFill/>
                <a:miter lim="800000"/>
                <a:headEnd/>
                <a:tailEnd/>
              </a:ln>
            </p:spPr>
            <p:txBody>
              <a:bodyPr wrap="none">
                <a:spAutoFit/>
              </a:bodyPr>
              <a:lstStyle/>
              <a:p>
                <a:r>
                  <a:rPr lang="en-US" sz="1600" b="1"/>
                  <a:t>Strain</a:t>
                </a:r>
              </a:p>
            </p:txBody>
          </p:sp>
          <p:sp>
            <p:nvSpPr>
              <p:cNvPr id="48" name="TextBox 47"/>
              <p:cNvSpPr txBox="1"/>
              <p:nvPr/>
            </p:nvSpPr>
            <p:spPr bwMode="auto">
              <a:xfrm>
                <a:off x="2071929" y="4786321"/>
                <a:ext cx="1046365" cy="554042"/>
              </a:xfrm>
              <a:prstGeom prst="rect">
                <a:avLst/>
              </a:prstGeom>
              <a:noFill/>
            </p:spPr>
            <p:txBody>
              <a:bodyPr wrap="none">
                <a:spAutoFit/>
              </a:bodyPr>
              <a:lstStyle/>
              <a:p>
                <a:pPr>
                  <a:defRPr/>
                </a:pPr>
                <a:r>
                  <a:rPr lang="en-US" sz="1500" b="1" dirty="0">
                    <a:latin typeface="+mj-lt"/>
                  </a:rPr>
                  <a:t>Stiff and</a:t>
                </a:r>
              </a:p>
              <a:p>
                <a:pPr>
                  <a:defRPr/>
                </a:pPr>
                <a:r>
                  <a:rPr lang="en-US" sz="1500" b="1" dirty="0">
                    <a:latin typeface="+mj-lt"/>
                  </a:rPr>
                  <a:t>Strong </a:t>
                </a:r>
              </a:p>
            </p:txBody>
          </p:sp>
        </p:grpSp>
      </p:grpSp>
      <p:grpSp>
        <p:nvGrpSpPr>
          <p:cNvPr id="5" name="Group 63"/>
          <p:cNvGrpSpPr>
            <a:grpSpLocks/>
          </p:cNvGrpSpPr>
          <p:nvPr/>
        </p:nvGrpSpPr>
        <p:grpSpPr bwMode="auto">
          <a:xfrm>
            <a:off x="4621213" y="3773488"/>
            <a:ext cx="2951162" cy="2798762"/>
            <a:chOff x="4384303" y="3764207"/>
            <a:chExt cx="2950899" cy="2798337"/>
          </a:xfrm>
        </p:grpSpPr>
        <p:grpSp>
          <p:nvGrpSpPr>
            <p:cNvPr id="6" name="Group 58"/>
            <p:cNvGrpSpPr>
              <a:grpSpLocks/>
            </p:cNvGrpSpPr>
            <p:nvPr/>
          </p:nvGrpSpPr>
          <p:grpSpPr bwMode="auto">
            <a:xfrm>
              <a:off x="4883786" y="3764207"/>
              <a:ext cx="2451416" cy="2522313"/>
              <a:chOff x="5500639" y="4059235"/>
              <a:chExt cx="2284556" cy="2299691"/>
            </a:xfrm>
          </p:grpSpPr>
          <p:sp>
            <p:nvSpPr>
              <p:cNvPr id="58" name="Half Frame 57"/>
              <p:cNvSpPr/>
              <p:nvPr/>
            </p:nvSpPr>
            <p:spPr>
              <a:xfrm rot="10800000">
                <a:off x="5572144" y="5432595"/>
                <a:ext cx="146452" cy="639647"/>
              </a:xfrm>
              <a:prstGeom prst="halfFrame">
                <a:avLst>
                  <a:gd name="adj1" fmla="val 5392"/>
                  <a:gd name="adj2" fmla="val 4412"/>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7" name="Group 57"/>
              <p:cNvGrpSpPr>
                <a:grpSpLocks/>
              </p:cNvGrpSpPr>
              <p:nvPr/>
            </p:nvGrpSpPr>
            <p:grpSpPr bwMode="auto">
              <a:xfrm>
                <a:off x="5500639" y="4059235"/>
                <a:ext cx="2284556" cy="2299691"/>
                <a:chOff x="1643042" y="3286124"/>
                <a:chExt cx="1736521" cy="1747400"/>
              </a:xfrm>
            </p:grpSpPr>
            <p:grpSp>
              <p:nvGrpSpPr>
                <p:cNvPr id="8" name="Group 16"/>
                <p:cNvGrpSpPr>
                  <a:grpSpLocks/>
                </p:cNvGrpSpPr>
                <p:nvPr/>
              </p:nvGrpSpPr>
              <p:grpSpPr bwMode="auto">
                <a:xfrm>
                  <a:off x="1643042" y="3286124"/>
                  <a:ext cx="1736521" cy="1747400"/>
                  <a:chOff x="0" y="-10189"/>
                  <a:chExt cx="24287" cy="31153"/>
                </a:xfrm>
              </p:grpSpPr>
              <p:sp>
                <p:nvSpPr>
                  <p:cNvPr id="41996" name="Line 19"/>
                  <p:cNvSpPr>
                    <a:spLocks noChangeShapeType="1"/>
                  </p:cNvSpPr>
                  <p:nvPr/>
                </p:nvSpPr>
                <p:spPr bwMode="auto">
                  <a:xfrm flipV="1">
                    <a:off x="1" y="6265"/>
                    <a:ext cx="2332" cy="14686"/>
                  </a:xfrm>
                  <a:prstGeom prst="line">
                    <a:avLst/>
                  </a:prstGeom>
                  <a:noFill/>
                  <a:ln w="38100">
                    <a:solidFill>
                      <a:srgbClr val="FF0000"/>
                    </a:solidFill>
                    <a:round/>
                    <a:headEnd type="none" w="sm" len="sm"/>
                    <a:tailEnd type="none" w="sm" len="sm"/>
                  </a:ln>
                </p:spPr>
                <p:txBody>
                  <a:bodyPr/>
                  <a:lstStyle/>
                  <a:p>
                    <a:endParaRPr lang="en-US"/>
                  </a:p>
                </p:txBody>
              </p:sp>
              <p:sp>
                <p:nvSpPr>
                  <p:cNvPr id="41997" name="Line 17"/>
                  <p:cNvSpPr>
                    <a:spLocks noChangeShapeType="1"/>
                  </p:cNvSpPr>
                  <p:nvPr/>
                </p:nvSpPr>
                <p:spPr bwMode="auto">
                  <a:xfrm>
                    <a:off x="0" y="-10189"/>
                    <a:ext cx="12" cy="30974"/>
                  </a:xfrm>
                  <a:prstGeom prst="line">
                    <a:avLst/>
                  </a:prstGeom>
                  <a:noFill/>
                  <a:ln w="38100">
                    <a:solidFill>
                      <a:srgbClr val="FFC000"/>
                    </a:solidFill>
                    <a:round/>
                    <a:headEnd type="none" w="sm" len="sm"/>
                    <a:tailEnd type="none" w="sm" len="sm"/>
                  </a:ln>
                </p:spPr>
                <p:txBody>
                  <a:bodyPr/>
                  <a:lstStyle/>
                  <a:p>
                    <a:endParaRPr lang="en-US"/>
                  </a:p>
                </p:txBody>
              </p:sp>
              <p:sp>
                <p:nvSpPr>
                  <p:cNvPr id="41998" name="Line 18"/>
                  <p:cNvSpPr>
                    <a:spLocks noChangeShapeType="1"/>
                  </p:cNvSpPr>
                  <p:nvPr/>
                </p:nvSpPr>
                <p:spPr bwMode="auto">
                  <a:xfrm>
                    <a:off x="1" y="20951"/>
                    <a:ext cx="24286" cy="13"/>
                  </a:xfrm>
                  <a:prstGeom prst="line">
                    <a:avLst/>
                  </a:prstGeom>
                  <a:noFill/>
                  <a:ln w="38100">
                    <a:solidFill>
                      <a:srgbClr val="FFC000"/>
                    </a:solidFill>
                    <a:round/>
                    <a:headEnd type="none" w="sm" len="sm"/>
                    <a:tailEnd type="none" w="sm" len="sm"/>
                  </a:ln>
                </p:spPr>
                <p:txBody>
                  <a:bodyPr/>
                  <a:lstStyle/>
                  <a:p>
                    <a:endParaRPr lang="en-US"/>
                  </a:p>
                </p:txBody>
              </p:sp>
              <p:sp>
                <p:nvSpPr>
                  <p:cNvPr id="41999" name="Arc 20"/>
                  <p:cNvSpPr>
                    <a:spLocks/>
                  </p:cNvSpPr>
                  <p:nvPr/>
                </p:nvSpPr>
                <p:spPr bwMode="auto">
                  <a:xfrm flipH="1">
                    <a:off x="2278" y="2393"/>
                    <a:ext cx="12982" cy="4269"/>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B0F0"/>
                    </a:solidFill>
                    <a:round/>
                    <a:headEnd/>
                    <a:tailEnd/>
                  </a:ln>
                </p:spPr>
                <p:txBody>
                  <a:bodyPr/>
                  <a:lstStyle/>
                  <a:p>
                    <a:endParaRPr lang="en-US"/>
                  </a:p>
                </p:txBody>
              </p:sp>
            </p:grpSp>
            <p:sp>
              <p:nvSpPr>
                <p:cNvPr id="25" name="TextBox 24"/>
                <p:cNvSpPr txBox="1"/>
                <p:nvPr/>
              </p:nvSpPr>
              <p:spPr>
                <a:xfrm>
                  <a:off x="2077456" y="4218599"/>
                  <a:ext cx="726391" cy="421153"/>
                </a:xfrm>
                <a:prstGeom prst="rect">
                  <a:avLst/>
                </a:prstGeom>
                <a:noFill/>
              </p:spPr>
              <p:txBody>
                <a:bodyPr wrap="none">
                  <a:spAutoFit/>
                </a:bodyPr>
                <a:lstStyle/>
                <a:p>
                  <a:pPr>
                    <a:defRPr/>
                  </a:pPr>
                  <a:r>
                    <a:rPr lang="en-US" sz="1500" b="1" dirty="0">
                      <a:latin typeface="+mj-lt"/>
                    </a:rPr>
                    <a:t>Stiff and</a:t>
                  </a:r>
                </a:p>
                <a:p>
                  <a:pPr>
                    <a:defRPr/>
                  </a:pPr>
                  <a:r>
                    <a:rPr lang="en-US" sz="1500" b="1" dirty="0">
                      <a:latin typeface="+mj-lt"/>
                    </a:rPr>
                    <a:t>Weak</a:t>
                  </a:r>
                </a:p>
              </p:txBody>
            </p:sp>
          </p:grpSp>
        </p:grpSp>
        <p:sp>
          <p:nvSpPr>
            <p:cNvPr id="60" name="TextBox 59"/>
            <p:cNvSpPr txBox="1"/>
            <p:nvPr/>
          </p:nvSpPr>
          <p:spPr bwMode="auto">
            <a:xfrm>
              <a:off x="4384303" y="4572008"/>
              <a:ext cx="473449" cy="761184"/>
            </a:xfrm>
            <a:prstGeom prst="rect">
              <a:avLst/>
            </a:prstGeom>
            <a:noFill/>
          </p:spPr>
          <p:txBody>
            <a:bodyPr vert="vert270" wrap="none">
              <a:spAutoFit/>
            </a:bodyPr>
            <a:lstStyle/>
            <a:p>
              <a:pPr>
                <a:defRPr/>
              </a:pPr>
              <a:r>
                <a:rPr lang="en-US" sz="1600" b="1" dirty="0"/>
                <a:t>Stress</a:t>
              </a:r>
            </a:p>
          </p:txBody>
        </p:sp>
        <p:sp>
          <p:nvSpPr>
            <p:cNvPr id="41991" name="TextBox 50"/>
            <p:cNvSpPr txBox="1">
              <a:spLocks noChangeArrowheads="1"/>
            </p:cNvSpPr>
            <p:nvPr/>
          </p:nvSpPr>
          <p:spPr bwMode="auto">
            <a:xfrm>
              <a:off x="5643570" y="6335975"/>
              <a:ext cx="474938" cy="226569"/>
            </a:xfrm>
            <a:prstGeom prst="rect">
              <a:avLst/>
            </a:prstGeom>
            <a:noFill/>
            <a:ln w="9525">
              <a:noFill/>
              <a:miter lim="800000"/>
              <a:headEnd/>
              <a:tailEnd/>
            </a:ln>
          </p:spPr>
          <p:txBody>
            <a:bodyPr wrap="none">
              <a:spAutoFit/>
            </a:bodyPr>
            <a:lstStyle/>
            <a:p>
              <a:r>
                <a:rPr lang="en-US" sz="1600" b="1"/>
                <a:t>Strain</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313" y="142875"/>
            <a:ext cx="8501062" cy="5286375"/>
          </a:xfrm>
        </p:spPr>
        <p:txBody>
          <a:bodyPr>
            <a:noAutofit/>
          </a:bodyPr>
          <a:lstStyle/>
          <a:p>
            <a:pPr marL="274320" indent="-274320" eaLnBrk="1" fontAlgn="auto" hangingPunct="1">
              <a:lnSpc>
                <a:spcPct val="170000"/>
              </a:lnSpc>
              <a:spcAft>
                <a:spcPts val="0"/>
              </a:spcAft>
              <a:buFontTx/>
              <a:buBlip>
                <a:blip r:embed="rId2"/>
              </a:buBlip>
              <a:defRPr/>
            </a:pPr>
            <a:r>
              <a:rPr lang="en-US" b="1" dirty="0">
                <a:solidFill>
                  <a:srgbClr val="FFC000"/>
                </a:solidFill>
                <a:effectLst>
                  <a:outerShdw blurRad="38100" dist="38100" dir="2700000" algn="tl">
                    <a:srgbClr val="000000">
                      <a:alpha val="43137"/>
                    </a:srgbClr>
                  </a:outerShdw>
                </a:effectLst>
              </a:rPr>
              <a:t>APPLICATIONS</a:t>
            </a:r>
          </a:p>
          <a:p>
            <a:pPr marL="274320" indent="-274320" eaLnBrk="1" fontAlgn="auto" hangingPunct="1">
              <a:lnSpc>
                <a:spcPct val="170000"/>
              </a:lnSpc>
              <a:spcAft>
                <a:spcPts val="0"/>
              </a:spcAft>
              <a:buFontTx/>
              <a:buBlip>
                <a:blip r:embed="rId2"/>
              </a:buBlip>
              <a:defRPr/>
            </a:pPr>
            <a:r>
              <a:rPr lang="en-US" dirty="0"/>
              <a:t>The metal frame of a metal-ceramic bridge should have a high stiffness. If the metal flexes, the porcelain veneer on it might crack or separate. Such a material would possess a comparative high modulus of elasticity.</a:t>
            </a:r>
          </a:p>
          <a:p>
            <a:pPr marL="274320" indent="-274320" eaLnBrk="1" fontAlgn="auto" hangingPunct="1">
              <a:lnSpc>
                <a:spcPct val="170000"/>
              </a:lnSpc>
              <a:spcAft>
                <a:spcPts val="0"/>
              </a:spcAft>
              <a:buFontTx/>
              <a:buBlip>
                <a:blip r:embed="rId2"/>
              </a:buBlip>
              <a:defRPr/>
            </a:pPr>
            <a:r>
              <a:rPr lang="en-US" dirty="0"/>
              <a:t> A polyether material have greater stiffness than all other elastomeric impression materials. Thus a greater force is needed to remove a impression tray from undercuts in mouth.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sz="quarter" idx="1"/>
          </p:nvPr>
        </p:nvSpPr>
        <p:spPr>
          <a:xfrm>
            <a:off x="285750" y="214313"/>
            <a:ext cx="8858250" cy="4071937"/>
          </a:xfrm>
        </p:spPr>
        <p:txBody>
          <a:bodyPr>
            <a:normAutofit/>
          </a:bodyPr>
          <a:lstStyle/>
          <a:p>
            <a:pPr marL="274320" indent="-274320" eaLnBrk="1" fontAlgn="auto" hangingPunct="1">
              <a:lnSpc>
                <a:spcPct val="150000"/>
              </a:lnSpc>
              <a:spcAft>
                <a:spcPts val="0"/>
              </a:spcAft>
              <a:buFontTx/>
              <a:buBlip>
                <a:blip r:embed="rId2"/>
              </a:buBlip>
              <a:defRPr/>
            </a:pPr>
            <a:r>
              <a:rPr lang="en-US" b="1" dirty="0">
                <a:solidFill>
                  <a:srgbClr val="FFC000"/>
                </a:solidFill>
                <a:effectLst>
                  <a:outerShdw blurRad="38100" dist="38100" dir="2700000" algn="tl">
                    <a:srgbClr val="000000">
                      <a:alpha val="43137"/>
                    </a:srgbClr>
                  </a:outerShdw>
                </a:effectLst>
              </a:rPr>
              <a:t>NOTE:</a:t>
            </a:r>
          </a:p>
          <a:p>
            <a:pPr marL="274320" indent="-274320" eaLnBrk="1" fontAlgn="auto" hangingPunct="1">
              <a:lnSpc>
                <a:spcPct val="150000"/>
              </a:lnSpc>
              <a:spcAft>
                <a:spcPts val="0"/>
              </a:spcAft>
              <a:buFontTx/>
              <a:buBlip>
                <a:blip r:embed="rId2"/>
              </a:buBlip>
              <a:defRPr/>
            </a:pPr>
            <a:r>
              <a:rPr lang="en-US" dirty="0"/>
              <a:t>The modulus of elasticity is  an inherent property of the material and cannot be altered appreciably by heat treatment, work hardening, or any other kind of conditioning. </a:t>
            </a:r>
          </a:p>
          <a:p>
            <a:pPr marL="274320" indent="-274320" eaLnBrk="1" fontAlgn="auto" hangingPunct="1">
              <a:lnSpc>
                <a:spcPct val="150000"/>
              </a:lnSpc>
              <a:spcAft>
                <a:spcPts val="0"/>
              </a:spcAft>
              <a:buFontTx/>
              <a:buBlip>
                <a:blip r:embed="rId2"/>
              </a:buBlip>
              <a:defRPr/>
            </a:pPr>
            <a:r>
              <a:rPr lang="en-US" dirty="0"/>
              <a:t>This property is called structure insensitivity. </a:t>
            </a:r>
          </a:p>
          <a:p>
            <a:pPr marL="274320" indent="-274320" eaLnBrk="1" fontAlgn="auto" hangingPunct="1">
              <a:spcAft>
                <a:spcPts val="0"/>
              </a:spcAft>
              <a:buFont typeface="Wingdings"/>
              <a:buChar char=""/>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463" y="82550"/>
            <a:ext cx="7467600" cy="488950"/>
          </a:xfrm>
        </p:spPr>
        <p:txBody>
          <a:bodyPr>
            <a:normAutofit fontScale="90000"/>
          </a:bodyPr>
          <a:lstStyle/>
          <a:p>
            <a:pPr>
              <a:defRPr/>
            </a:pPr>
            <a:r>
              <a:rPr lang="en-US" b="1" dirty="0">
                <a:solidFill>
                  <a:schemeClr val="accent1"/>
                </a:solidFill>
              </a:rPr>
              <a:t>Elastic modulus of materials</a:t>
            </a:r>
          </a:p>
        </p:txBody>
      </p:sp>
      <p:graphicFrame>
        <p:nvGraphicFramePr>
          <p:cNvPr id="4" name="Content Placeholder 3"/>
          <p:cNvGraphicFramePr>
            <a:graphicFrameLocks noGrp="1"/>
          </p:cNvGraphicFramePr>
          <p:nvPr>
            <p:ph sz="quarter" idx="1"/>
          </p:nvPr>
        </p:nvGraphicFramePr>
        <p:xfrm>
          <a:off x="428625" y="642938"/>
          <a:ext cx="7467600" cy="5263773"/>
        </p:xfrm>
        <a:graphic>
          <a:graphicData uri="http://schemas.openxmlformats.org/drawingml/2006/table">
            <a:tbl>
              <a:tblPr firstRow="1" bandRow="1">
                <a:tableStyleId>{69012ECD-51FC-41F1-AA8D-1B2483CD663E}</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a:lnSpc>
                          <a:spcPct val="150000"/>
                        </a:lnSpc>
                      </a:pPr>
                      <a:r>
                        <a:rPr lang="en-US" sz="2200" dirty="0"/>
                        <a:t>Materials</a:t>
                      </a:r>
                      <a:r>
                        <a:rPr lang="en-US" sz="2200" baseline="0" dirty="0"/>
                        <a:t> </a:t>
                      </a:r>
                      <a:endParaRPr lang="en-US" sz="2200" dirty="0"/>
                    </a:p>
                  </a:txBody>
                  <a:tcPr>
                    <a:lnR w="12700" cap="flat" cmpd="sng" algn="ctr">
                      <a:solidFill>
                        <a:schemeClr val="accent1">
                          <a:lumMod val="75000"/>
                        </a:schemeClr>
                      </a:solidFill>
                      <a:prstDash val="solid"/>
                      <a:round/>
                      <a:headEnd type="none" w="med" len="med"/>
                      <a:tailEnd type="none" w="med" len="med"/>
                    </a:lnR>
                  </a:tcPr>
                </a:tc>
                <a:tc>
                  <a:txBody>
                    <a:bodyPr/>
                    <a:lstStyle/>
                    <a:p>
                      <a:pPr>
                        <a:lnSpc>
                          <a:spcPct val="150000"/>
                        </a:lnSpc>
                      </a:pPr>
                      <a:r>
                        <a:rPr lang="en-US" sz="2200" dirty="0"/>
                        <a:t>Elastic modulus (</a:t>
                      </a:r>
                      <a:r>
                        <a:rPr lang="en-US" sz="2200" dirty="0" err="1"/>
                        <a:t>GPa</a:t>
                      </a:r>
                      <a:r>
                        <a:rPr lang="en-US" sz="2200" dirty="0"/>
                        <a:t>)</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pPr>
                        <a:lnSpc>
                          <a:spcPct val="150000"/>
                        </a:lnSpc>
                      </a:pPr>
                      <a:r>
                        <a:rPr lang="en-US" sz="2200" dirty="0"/>
                        <a:t>Enamel </a:t>
                      </a:r>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84</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a:lnSpc>
                          <a:spcPct val="150000"/>
                        </a:lnSpc>
                      </a:pPr>
                      <a:r>
                        <a:rPr lang="en-US" sz="2200" dirty="0"/>
                        <a:t>Dentin </a:t>
                      </a:r>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17</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nSpc>
                          <a:spcPct val="150000"/>
                        </a:lnSpc>
                      </a:pPr>
                      <a:r>
                        <a:rPr lang="en-US" sz="2200" dirty="0"/>
                        <a:t>Gold (type IV)alloy</a:t>
                      </a:r>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90-95</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nSpc>
                          <a:spcPct val="150000"/>
                        </a:lnSpc>
                      </a:pPr>
                      <a:r>
                        <a:rPr lang="en-US" sz="2200" dirty="0"/>
                        <a:t>Amalgam</a:t>
                      </a:r>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28-59</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nSpc>
                          <a:spcPct val="150000"/>
                        </a:lnSpc>
                      </a:pPr>
                      <a:r>
                        <a:rPr lang="en-US" sz="2200" dirty="0"/>
                        <a:t>Co-Cr partial</a:t>
                      </a:r>
                      <a:r>
                        <a:rPr lang="en-US" sz="2200" baseline="0" dirty="0"/>
                        <a:t> denture alloy</a:t>
                      </a:r>
                      <a:endParaRPr lang="en-US" sz="2200" dirty="0"/>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218-224</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pPr>
                        <a:lnSpc>
                          <a:spcPct val="150000"/>
                        </a:lnSpc>
                      </a:pPr>
                      <a:r>
                        <a:rPr lang="en-US" sz="2200" dirty="0"/>
                        <a:t>PMMA</a:t>
                      </a:r>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2.4</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pPr>
                        <a:lnSpc>
                          <a:spcPct val="150000"/>
                        </a:lnSpc>
                      </a:pPr>
                      <a:r>
                        <a:rPr lang="en-US" sz="2200" dirty="0"/>
                        <a:t>Silicone </a:t>
                      </a:r>
                      <a:r>
                        <a:rPr lang="en-US" sz="2200" dirty="0" err="1"/>
                        <a:t>elastomer</a:t>
                      </a:r>
                      <a:r>
                        <a:rPr lang="en-US" sz="2200" dirty="0"/>
                        <a:t> for maxillofacial prosthesis</a:t>
                      </a:r>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0.002-0.003</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pPr>
                        <a:lnSpc>
                          <a:spcPct val="150000"/>
                        </a:lnSpc>
                      </a:pPr>
                      <a:r>
                        <a:rPr lang="en-US" sz="2200" dirty="0" err="1"/>
                        <a:t>Feldspathic</a:t>
                      </a:r>
                      <a:r>
                        <a:rPr lang="en-US" sz="2200" dirty="0"/>
                        <a:t> porcelain </a:t>
                      </a:r>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69-70</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45091" name="TextBox 4"/>
          <p:cNvSpPr txBox="1">
            <a:spLocks noChangeArrowheads="1"/>
          </p:cNvSpPr>
          <p:nvPr/>
        </p:nvSpPr>
        <p:spPr bwMode="auto">
          <a:xfrm>
            <a:off x="6786563" y="6488113"/>
            <a:ext cx="1992312" cy="369887"/>
          </a:xfrm>
          <a:prstGeom prst="rect">
            <a:avLst/>
          </a:prstGeom>
          <a:noFill/>
          <a:ln w="9525">
            <a:noFill/>
            <a:miter lim="800000"/>
            <a:headEnd/>
            <a:tailEnd/>
          </a:ln>
        </p:spPr>
        <p:txBody>
          <a:bodyPr wrap="none">
            <a:spAutoFit/>
          </a:bodyPr>
          <a:lstStyle/>
          <a:p>
            <a:r>
              <a:rPr lang="en-US"/>
              <a:t>Craig 12</a:t>
            </a:r>
            <a:r>
              <a:rPr lang="en-US" baseline="30000"/>
              <a:t>th</a:t>
            </a:r>
            <a:r>
              <a:rPr lang="en-US"/>
              <a:t> edition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sz="quarter" idx="1"/>
          </p:nvPr>
        </p:nvSpPr>
        <p:spPr>
          <a:xfrm>
            <a:off x="285750" y="928688"/>
            <a:ext cx="8501063" cy="5068887"/>
          </a:xfrm>
        </p:spPr>
        <p:txBody>
          <a:bodyPr/>
          <a:lstStyle/>
          <a:p>
            <a:pPr eaLnBrk="1" hangingPunct="1">
              <a:lnSpc>
                <a:spcPct val="150000"/>
              </a:lnSpc>
              <a:buFontTx/>
              <a:buBlip>
                <a:blip r:embed="rId2"/>
              </a:buBlip>
            </a:pPr>
            <a:r>
              <a:rPr lang="en-US"/>
              <a:t>Can be measured by dynamic method.</a:t>
            </a:r>
          </a:p>
          <a:p>
            <a:pPr eaLnBrk="1" hangingPunct="1">
              <a:lnSpc>
                <a:spcPct val="150000"/>
              </a:lnSpc>
              <a:buFontTx/>
              <a:buBlip>
                <a:blip r:embed="rId2"/>
              </a:buBlip>
            </a:pPr>
            <a:r>
              <a:rPr lang="en-US"/>
              <a:t>Ultrasonic longitudinal and transverse wave transducers and appropriate receivers are used.</a:t>
            </a:r>
          </a:p>
          <a:p>
            <a:pPr eaLnBrk="1" hangingPunct="1">
              <a:lnSpc>
                <a:spcPct val="150000"/>
              </a:lnSpc>
              <a:buFontTx/>
              <a:buBlip>
                <a:blip r:embed="rId2"/>
              </a:buBlip>
            </a:pPr>
            <a:r>
              <a:rPr lang="en-US"/>
              <a:t>The velocity of sound wave and density of material are used to calculate elastic modulus.</a:t>
            </a:r>
            <a:endParaRPr lang="en-GB"/>
          </a:p>
        </p:txBody>
      </p:sp>
      <p:sp>
        <p:nvSpPr>
          <p:cNvPr id="4" name="Rectangle 3"/>
          <p:cNvSpPr/>
          <p:nvPr/>
        </p:nvSpPr>
        <p:spPr>
          <a:xfrm>
            <a:off x="1500166" y="214290"/>
            <a:ext cx="6401688"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DYNAMIC YOUNG’S MODULUS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sz="quarter" idx="1"/>
          </p:nvPr>
        </p:nvSpPr>
        <p:spPr>
          <a:xfrm>
            <a:off x="285750" y="1000125"/>
            <a:ext cx="8501063" cy="3000375"/>
          </a:xfrm>
        </p:spPr>
        <p:txBody>
          <a:bodyPr>
            <a:normAutofit lnSpcReduction="10000"/>
          </a:bodyPr>
          <a:lstStyle/>
          <a:p>
            <a:pPr marL="274320" indent="-274320" eaLnBrk="1" fontAlgn="auto" hangingPunct="1">
              <a:lnSpc>
                <a:spcPct val="150000"/>
              </a:lnSpc>
              <a:spcAft>
                <a:spcPts val="0"/>
              </a:spcAft>
              <a:buFontTx/>
              <a:buBlip>
                <a:blip r:embed="rId2"/>
              </a:buBlip>
              <a:defRPr/>
            </a:pPr>
            <a:r>
              <a:rPr lang="en-US" sz="2200" dirty="0"/>
              <a:t>It indicates the amount of energy necessary to deform  a material to proportional limit. OR it is amount of energy absorbed by a structure, when it is stressed to proportional limit.</a:t>
            </a:r>
          </a:p>
          <a:p>
            <a:pPr marL="274320" indent="-274320" eaLnBrk="1" fontAlgn="auto" hangingPunct="1">
              <a:lnSpc>
                <a:spcPct val="150000"/>
              </a:lnSpc>
              <a:spcAft>
                <a:spcPts val="0"/>
              </a:spcAft>
              <a:buFontTx/>
              <a:buBlip>
                <a:blip r:embed="rId2"/>
              </a:buBlip>
              <a:defRPr/>
            </a:pPr>
            <a:r>
              <a:rPr lang="en-US" sz="2200" dirty="0"/>
              <a:t>Resilience is  measured by the area under the elastic portion of stress strain curve.</a:t>
            </a:r>
          </a:p>
          <a:p>
            <a:pPr marL="274320" indent="-274320" eaLnBrk="1" fontAlgn="auto" hangingPunct="1">
              <a:lnSpc>
                <a:spcPct val="150000"/>
              </a:lnSpc>
              <a:spcAft>
                <a:spcPts val="0"/>
              </a:spcAft>
              <a:buFontTx/>
              <a:buBlip>
                <a:blip r:embed="rId3"/>
              </a:buBlip>
              <a:defRPr/>
            </a:pPr>
            <a:endParaRPr lang="en-US" dirty="0"/>
          </a:p>
          <a:p>
            <a:pPr marL="274320" indent="-274320" eaLnBrk="1" fontAlgn="auto" hangingPunct="1">
              <a:lnSpc>
                <a:spcPct val="150000"/>
              </a:lnSpc>
              <a:spcAft>
                <a:spcPts val="0"/>
              </a:spcAft>
              <a:buFontTx/>
              <a:buBlip>
                <a:blip r:embed="rId2"/>
              </a:buBlip>
              <a:defRPr/>
            </a:pPr>
            <a:endParaRPr lang="es-ES" dirty="0"/>
          </a:p>
        </p:txBody>
      </p:sp>
      <p:grpSp>
        <p:nvGrpSpPr>
          <p:cNvPr id="2" name="Group 18"/>
          <p:cNvGrpSpPr>
            <a:grpSpLocks/>
          </p:cNvGrpSpPr>
          <p:nvPr/>
        </p:nvGrpSpPr>
        <p:grpSpPr bwMode="auto">
          <a:xfrm>
            <a:off x="2928938" y="4214813"/>
            <a:ext cx="2571750" cy="2286000"/>
            <a:chOff x="4071938" y="4357688"/>
            <a:chExt cx="2571750" cy="2286000"/>
          </a:xfrm>
        </p:grpSpPr>
        <p:sp>
          <p:nvSpPr>
            <p:cNvPr id="7" name="Right Triangle 6"/>
            <p:cNvSpPr/>
            <p:nvPr/>
          </p:nvSpPr>
          <p:spPr bwMode="auto">
            <a:xfrm rot="16200000">
              <a:off x="3640932" y="5445919"/>
              <a:ext cx="1611312" cy="749300"/>
            </a:xfrm>
            <a:prstGeom prst="rtTriangle">
              <a:avLst/>
            </a:prstGeom>
            <a:solidFill>
              <a:srgbClr val="92D05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3" name="Group 4"/>
            <p:cNvGrpSpPr>
              <a:grpSpLocks/>
            </p:cNvGrpSpPr>
            <p:nvPr/>
          </p:nvGrpSpPr>
          <p:grpSpPr bwMode="auto">
            <a:xfrm>
              <a:off x="4071938" y="4357688"/>
              <a:ext cx="2571750" cy="2286000"/>
              <a:chOff x="0" y="0"/>
              <a:chExt cx="19250" cy="20000"/>
            </a:xfrm>
          </p:grpSpPr>
          <p:sp>
            <p:nvSpPr>
              <p:cNvPr id="47114" name="Line 5"/>
              <p:cNvSpPr>
                <a:spLocks noChangeShapeType="1"/>
              </p:cNvSpPr>
              <p:nvPr/>
            </p:nvSpPr>
            <p:spPr bwMode="auto">
              <a:xfrm>
                <a:off x="0" y="0"/>
                <a:ext cx="10" cy="19987"/>
              </a:xfrm>
              <a:prstGeom prst="line">
                <a:avLst/>
              </a:prstGeom>
              <a:noFill/>
              <a:ln w="28575">
                <a:solidFill>
                  <a:srgbClr val="FF0000"/>
                </a:solidFill>
                <a:round/>
                <a:headEnd type="none" w="sm" len="sm"/>
                <a:tailEnd type="none" w="sm" len="sm"/>
              </a:ln>
            </p:spPr>
            <p:txBody>
              <a:bodyPr/>
              <a:lstStyle/>
              <a:p>
                <a:endParaRPr lang="en-US"/>
              </a:p>
            </p:txBody>
          </p:sp>
          <p:sp>
            <p:nvSpPr>
              <p:cNvPr id="47115" name="Line 6"/>
              <p:cNvSpPr>
                <a:spLocks noChangeShapeType="1"/>
              </p:cNvSpPr>
              <p:nvPr/>
            </p:nvSpPr>
            <p:spPr bwMode="auto">
              <a:xfrm>
                <a:off x="0" y="19974"/>
                <a:ext cx="18470" cy="13"/>
              </a:xfrm>
              <a:prstGeom prst="line">
                <a:avLst/>
              </a:prstGeom>
              <a:noFill/>
              <a:ln w="28575">
                <a:solidFill>
                  <a:srgbClr val="FF0000"/>
                </a:solidFill>
                <a:round/>
                <a:headEnd type="none" w="sm" len="sm"/>
                <a:tailEnd type="none" w="sm" len="sm"/>
              </a:ln>
            </p:spPr>
            <p:txBody>
              <a:bodyPr/>
              <a:lstStyle/>
              <a:p>
                <a:endParaRPr lang="en-US"/>
              </a:p>
            </p:txBody>
          </p:sp>
          <p:sp>
            <p:nvSpPr>
              <p:cNvPr id="47116" name="Line 7"/>
              <p:cNvSpPr>
                <a:spLocks noChangeShapeType="1"/>
              </p:cNvSpPr>
              <p:nvPr/>
            </p:nvSpPr>
            <p:spPr bwMode="auto">
              <a:xfrm>
                <a:off x="0" y="19974"/>
                <a:ext cx="1430" cy="13"/>
              </a:xfrm>
              <a:prstGeom prst="line">
                <a:avLst/>
              </a:prstGeom>
              <a:noFill/>
              <a:ln w="28575">
                <a:solidFill>
                  <a:srgbClr val="FF0000"/>
                </a:solidFill>
                <a:round/>
                <a:headEnd type="none" w="sm" len="sm"/>
                <a:tailEnd type="none" w="sm" len="sm"/>
              </a:ln>
            </p:spPr>
            <p:txBody>
              <a:bodyPr/>
              <a:lstStyle/>
              <a:p>
                <a:endParaRPr lang="en-US"/>
              </a:p>
            </p:txBody>
          </p:sp>
          <p:sp>
            <p:nvSpPr>
              <p:cNvPr id="47117" name="Line 8"/>
              <p:cNvSpPr>
                <a:spLocks noChangeShapeType="1"/>
              </p:cNvSpPr>
              <p:nvPr/>
            </p:nvSpPr>
            <p:spPr bwMode="auto">
              <a:xfrm flipV="1">
                <a:off x="0" y="5462"/>
                <a:ext cx="5690" cy="14538"/>
              </a:xfrm>
              <a:prstGeom prst="line">
                <a:avLst/>
              </a:prstGeom>
              <a:noFill/>
              <a:ln w="19050">
                <a:solidFill>
                  <a:srgbClr val="FF0000"/>
                </a:solidFill>
                <a:round/>
                <a:headEnd type="none" w="sm" len="sm"/>
                <a:tailEnd type="none" w="sm" len="sm"/>
              </a:ln>
            </p:spPr>
            <p:txBody>
              <a:bodyPr/>
              <a:lstStyle/>
              <a:p>
                <a:endParaRPr lang="en-US"/>
              </a:p>
            </p:txBody>
          </p:sp>
          <p:sp>
            <p:nvSpPr>
              <p:cNvPr id="47118" name="Arc 9"/>
              <p:cNvSpPr>
                <a:spLocks/>
              </p:cNvSpPr>
              <p:nvPr/>
            </p:nvSpPr>
            <p:spPr bwMode="auto">
              <a:xfrm flipH="1">
                <a:off x="5680" y="2665"/>
                <a:ext cx="13570" cy="3084"/>
              </a:xfrm>
              <a:custGeom>
                <a:avLst/>
                <a:gdLst>
                  <a:gd name="T0" fmla="*/ 0 w 21600"/>
                  <a:gd name="T1" fmla="*/ 0 h 21600"/>
                  <a:gd name="T2" fmla="*/ 3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70C0"/>
                </a:solidFill>
                <a:round/>
                <a:headEnd/>
                <a:tailEnd/>
              </a:ln>
            </p:spPr>
            <p:txBody>
              <a:bodyPr/>
              <a:lstStyle/>
              <a:p>
                <a:endParaRPr lang="en-US"/>
              </a:p>
            </p:txBody>
          </p:sp>
        </p:grpSp>
        <p:sp>
          <p:nvSpPr>
            <p:cNvPr id="6" name="TextBox 5"/>
            <p:cNvSpPr txBox="1"/>
            <p:nvPr/>
          </p:nvSpPr>
          <p:spPr bwMode="auto">
            <a:xfrm>
              <a:off x="4443413" y="5595938"/>
              <a:ext cx="1511300" cy="331787"/>
            </a:xfrm>
            <a:prstGeom prst="rect">
              <a:avLst/>
            </a:prstGeom>
            <a:noFill/>
          </p:spPr>
          <p:txBody>
            <a:bodyPr wrap="none">
              <a:spAutoFit/>
            </a:bodyPr>
            <a:lstStyle/>
            <a:p>
              <a:pPr>
                <a:defRPr/>
              </a:pPr>
              <a:r>
                <a:rPr lang="en-US" b="1" dirty="0">
                  <a:solidFill>
                    <a:srgbClr val="0070C0"/>
                  </a:solidFill>
                  <a:latin typeface="+mj-lt"/>
                </a:rPr>
                <a:t>Resilience</a:t>
              </a:r>
              <a:r>
                <a:rPr lang="en-US" dirty="0"/>
                <a:t> </a:t>
              </a:r>
            </a:p>
          </p:txBody>
        </p:sp>
      </p:grpSp>
      <p:sp>
        <p:nvSpPr>
          <p:cNvPr id="14" name="Rectangle 13"/>
          <p:cNvSpPr/>
          <p:nvPr/>
        </p:nvSpPr>
        <p:spPr>
          <a:xfrm>
            <a:off x="2928926" y="210901"/>
            <a:ext cx="2648482"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RESILIENCE</a:t>
            </a:r>
          </a:p>
        </p:txBody>
      </p:sp>
      <p:sp>
        <p:nvSpPr>
          <p:cNvPr id="47109" name="TextBox 60"/>
          <p:cNvSpPr txBox="1">
            <a:spLocks noChangeArrowheads="1"/>
          </p:cNvSpPr>
          <p:nvPr/>
        </p:nvSpPr>
        <p:spPr bwMode="auto">
          <a:xfrm>
            <a:off x="2571750" y="4929188"/>
            <a:ext cx="323850" cy="369887"/>
          </a:xfrm>
          <a:prstGeom prst="rect">
            <a:avLst/>
          </a:prstGeom>
          <a:noFill/>
          <a:ln w="9525">
            <a:noFill/>
            <a:miter lim="800000"/>
            <a:headEnd/>
            <a:tailEnd/>
          </a:ln>
        </p:spPr>
        <p:txBody>
          <a:bodyPr wrap="none">
            <a:spAutoFit/>
          </a:bodyPr>
          <a:lstStyle/>
          <a:p>
            <a:r>
              <a:rPr lang="en-US" b="1">
                <a:sym typeface="Symbol" pitchFamily="18" charset="2"/>
              </a:rPr>
              <a:t></a:t>
            </a:r>
            <a:endParaRPr lang="en-US"/>
          </a:p>
        </p:txBody>
      </p:sp>
      <p:sp>
        <p:nvSpPr>
          <p:cNvPr id="47110" name="TextBox 66"/>
          <p:cNvSpPr txBox="1">
            <a:spLocks noChangeArrowheads="1"/>
          </p:cNvSpPr>
          <p:nvPr/>
        </p:nvSpPr>
        <p:spPr bwMode="auto">
          <a:xfrm>
            <a:off x="4000500" y="6488113"/>
            <a:ext cx="285750" cy="369887"/>
          </a:xfrm>
          <a:prstGeom prst="rect">
            <a:avLst/>
          </a:prstGeom>
          <a:noFill/>
          <a:ln w="9525">
            <a:noFill/>
            <a:miter lim="800000"/>
            <a:headEnd/>
            <a:tailEnd/>
          </a:ln>
        </p:spPr>
        <p:txBody>
          <a:bodyPr wrap="none">
            <a:spAutoFit/>
          </a:bodyPr>
          <a:lstStyle/>
          <a:p>
            <a:r>
              <a:rPr lang="en-US" b="1">
                <a:sym typeface="Symbol" pitchFamily="18" charset="2"/>
              </a:rPr>
              <a:t></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50" y="928688"/>
            <a:ext cx="8501063" cy="5572125"/>
          </a:xfrm>
        </p:spPr>
        <p:txBody>
          <a:bodyPr>
            <a:normAutofit fontScale="92500" lnSpcReduction="10000"/>
          </a:bodyPr>
          <a:lstStyle/>
          <a:p>
            <a:pPr marL="274320" indent="-274320" eaLnBrk="1" fontAlgn="auto" hangingPunct="1">
              <a:lnSpc>
                <a:spcPct val="170000"/>
              </a:lnSpc>
              <a:spcAft>
                <a:spcPts val="0"/>
              </a:spcAft>
              <a:buFontTx/>
              <a:buBlip>
                <a:blip r:embed="rId2"/>
              </a:buBlip>
              <a:defRPr/>
            </a:pPr>
            <a:r>
              <a:rPr lang="en-US" dirty="0"/>
              <a:t> </a:t>
            </a:r>
            <a:r>
              <a:rPr lang="en-US" sz="2600" dirty="0"/>
              <a:t>In the oral environment, restorations are subjected to heavy masticatiory forces. These forces act on teeth and/ or material producing different reactions that lead to deformation, which can ultimately compromise their durability over time. </a:t>
            </a:r>
          </a:p>
          <a:p>
            <a:pPr marL="274320" indent="-274320" eaLnBrk="1" fontAlgn="auto" hangingPunct="1">
              <a:lnSpc>
                <a:spcPct val="170000"/>
              </a:lnSpc>
              <a:spcAft>
                <a:spcPts val="0"/>
              </a:spcAft>
              <a:buFontTx/>
              <a:buBlip>
                <a:blip r:embed="rId2"/>
              </a:buBlip>
              <a:defRPr/>
            </a:pPr>
            <a:r>
              <a:rPr lang="en-US" sz="2600" dirty="0"/>
              <a:t>  It is important to introduce some concepts that are extremely relevant to understand the performance presented by such materials under specific test conditions. </a:t>
            </a:r>
          </a:p>
        </p:txBody>
      </p:sp>
      <p:sp>
        <p:nvSpPr>
          <p:cNvPr id="4" name="Rectangle 3"/>
          <p:cNvSpPr/>
          <p:nvPr/>
        </p:nvSpPr>
        <p:spPr>
          <a:xfrm>
            <a:off x="2357422" y="285728"/>
            <a:ext cx="3845925"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latin typeface="+mj-lt"/>
              </a:rPr>
              <a:t>INTRODUCTION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ush-Coil.jpg"/>
          <p:cNvPicPr>
            <a:picLocks noChangeAspect="1"/>
          </p:cNvPicPr>
          <p:nvPr/>
        </p:nvPicPr>
        <p:blipFill>
          <a:blip r:embed="rId2"/>
          <a:srcRect r="45966"/>
          <a:stretch>
            <a:fillRect/>
          </a:stretch>
        </p:blipFill>
        <p:spPr bwMode="auto">
          <a:xfrm>
            <a:off x="1581150" y="3500438"/>
            <a:ext cx="3419475" cy="2651125"/>
          </a:xfrm>
          <a:prstGeom prst="rect">
            <a:avLst/>
          </a:prstGeom>
          <a:noFill/>
          <a:ln w="9525">
            <a:noFill/>
            <a:miter lim="800000"/>
            <a:headEnd/>
            <a:tailEnd/>
          </a:ln>
        </p:spPr>
      </p:pic>
      <p:pic>
        <p:nvPicPr>
          <p:cNvPr id="48131" name="Picture 2" descr="Push-Coil.jpg"/>
          <p:cNvPicPr>
            <a:picLocks noChangeAspect="1"/>
          </p:cNvPicPr>
          <p:nvPr/>
        </p:nvPicPr>
        <p:blipFill>
          <a:blip r:embed="rId2"/>
          <a:srcRect l="54034" r="999"/>
          <a:stretch>
            <a:fillRect/>
          </a:stretch>
        </p:blipFill>
        <p:spPr bwMode="auto">
          <a:xfrm>
            <a:off x="4929188" y="3500438"/>
            <a:ext cx="2786062" cy="2651125"/>
          </a:xfrm>
          <a:prstGeom prst="rect">
            <a:avLst/>
          </a:prstGeom>
          <a:noFill/>
          <a:ln w="9525">
            <a:noFill/>
            <a:miter lim="800000"/>
            <a:headEnd/>
            <a:tailEnd/>
          </a:ln>
        </p:spPr>
      </p:pic>
      <p:sp>
        <p:nvSpPr>
          <p:cNvPr id="43012" name="Content Placeholder 2"/>
          <p:cNvSpPr>
            <a:spLocks noGrp="1"/>
          </p:cNvSpPr>
          <p:nvPr>
            <p:ph sz="quarter" idx="1"/>
          </p:nvPr>
        </p:nvSpPr>
        <p:spPr>
          <a:xfrm>
            <a:off x="285750" y="285750"/>
            <a:ext cx="8124825" cy="2857500"/>
          </a:xfrm>
        </p:spPr>
        <p:txBody>
          <a:bodyPr>
            <a:normAutofit fontScale="92500"/>
          </a:bodyPr>
          <a:lstStyle/>
          <a:p>
            <a:pPr marL="274320" indent="-274320" eaLnBrk="1" fontAlgn="auto" hangingPunct="1">
              <a:lnSpc>
                <a:spcPct val="170000"/>
              </a:lnSpc>
              <a:spcAft>
                <a:spcPts val="0"/>
              </a:spcAft>
              <a:buFontTx/>
              <a:buBlip>
                <a:blip r:embed="rId3"/>
              </a:buBlip>
              <a:defRPr/>
            </a:pPr>
            <a:r>
              <a:rPr lang="en-US" dirty="0"/>
              <a:t>Resilience has particular importance in the evaluation of orthodontic wires . It determines the magnitude of the force that can be applied to the tooth and how far the tooth can move before the spring is no longer effective.</a:t>
            </a:r>
          </a:p>
          <a:p>
            <a:pPr marL="274320" indent="-274320" eaLnBrk="1" fontAlgn="auto" hangingPunct="1">
              <a:spcAft>
                <a:spcPts val="0"/>
              </a:spcAft>
              <a:buFont typeface="Wingdings"/>
              <a:buChar char=""/>
              <a:defRPr/>
            </a:pPr>
            <a:endParaRPr lang="en-US" dirty="0"/>
          </a:p>
        </p:txBody>
      </p:sp>
      <p:pic>
        <p:nvPicPr>
          <p:cNvPr id="5" name="Picture 2" descr="Push-Coil.jpg"/>
          <p:cNvPicPr>
            <a:picLocks noChangeAspect="1"/>
          </p:cNvPicPr>
          <p:nvPr/>
        </p:nvPicPr>
        <p:blipFill>
          <a:blip r:embed="rId2"/>
          <a:srcRect l="38046" t="34671" r="33128" b="46466"/>
          <a:stretch>
            <a:fillRect/>
          </a:stretch>
        </p:blipFill>
        <p:spPr bwMode="auto">
          <a:xfrm>
            <a:off x="4000500" y="4429125"/>
            <a:ext cx="1714500" cy="485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3000" fill="hold"/>
                                        <p:tgtEl>
                                          <p:spTgt spid="5"/>
                                        </p:tgtEl>
                                      </p:cBhvr>
                                      <p:by x="110000" y="110000"/>
                                    </p:animScale>
                                  </p:childTnLst>
                                </p:cTn>
                              </p:par>
                              <p:par>
                                <p:cTn id="7" presetID="35" presetClass="path" presetSubtype="0" accel="50000" decel="50000" fill="hold" nodeType="withEffect">
                                  <p:stCondLst>
                                    <p:cond delay="0"/>
                                  </p:stCondLst>
                                  <p:childTnLst>
                                    <p:animMotion origin="layout" path="M 0.00938 0.00416 L -0.004 2.96296E-6 " pathEditMode="fixed" rAng="0" ptsTypes="AA">
                                      <p:cBhvr>
                                        <p:cTn id="8" dur="2000" fill="hold"/>
                                        <p:tgtEl>
                                          <p:spTgt spid="6"/>
                                        </p:tgtEl>
                                        <p:attrNameLst>
                                          <p:attrName>ppt_x</p:attrName>
                                          <p:attrName>ppt_y</p:attrName>
                                        </p:attrNameLst>
                                      </p:cBhvr>
                                      <p:rCtr x="-70000" y="-2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sz="quarter" idx="1"/>
          </p:nvPr>
        </p:nvSpPr>
        <p:spPr>
          <a:xfrm>
            <a:off x="214313" y="142875"/>
            <a:ext cx="8929687" cy="4525963"/>
          </a:xfrm>
        </p:spPr>
        <p:txBody>
          <a:bodyPr/>
          <a:lstStyle/>
          <a:p>
            <a:pPr eaLnBrk="1" hangingPunct="1">
              <a:lnSpc>
                <a:spcPct val="150000"/>
              </a:lnSpc>
              <a:buFontTx/>
              <a:buBlip>
                <a:blip r:embed="rId2"/>
              </a:buBlip>
            </a:pPr>
            <a:r>
              <a:rPr lang="en-US" sz="2200"/>
              <a:t>Elastomeric soft liners  absorb considerable amounts of energy without being permanently distorted when stressed and the energy stored is released when the material springs back to its original shape after removal of the applied stress. Therefore, these materials act as cushion between the hard denture base and soft tissues to reduce masticatory forces transmitted by prosthesis to the underlying tissues. </a:t>
            </a:r>
          </a:p>
          <a:p>
            <a:pPr eaLnBrk="1" hangingPunct="1">
              <a:buFontTx/>
              <a:buBlip>
                <a:blip r:embed="rId2"/>
              </a:buBlip>
            </a:pPr>
            <a:endParaRPr lang="en-US"/>
          </a:p>
        </p:txBody>
      </p:sp>
      <p:pic>
        <p:nvPicPr>
          <p:cNvPr id="49155" name="Picture 2" descr="http://www.ripoffreport.com/d/f30bc809-b469-4214-a23d-22639eb12f4f/teeth004.JPG"/>
          <p:cNvPicPr>
            <a:picLocks noChangeAspect="1" noChangeArrowheads="1"/>
          </p:cNvPicPr>
          <p:nvPr/>
        </p:nvPicPr>
        <p:blipFill>
          <a:blip r:embed="rId3"/>
          <a:srcRect l="17194" t="13771" r="14447" b="10707"/>
          <a:stretch>
            <a:fillRect/>
          </a:stretch>
        </p:blipFill>
        <p:spPr bwMode="auto">
          <a:xfrm>
            <a:off x="2071688" y="4214813"/>
            <a:ext cx="2651125" cy="219868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sz="quarter" idx="1"/>
          </p:nvPr>
        </p:nvSpPr>
        <p:spPr>
          <a:xfrm>
            <a:off x="214313" y="142875"/>
            <a:ext cx="8501062" cy="4857750"/>
          </a:xfrm>
        </p:spPr>
        <p:txBody>
          <a:bodyPr/>
          <a:lstStyle/>
          <a:p>
            <a:pPr eaLnBrk="1" hangingPunct="1">
              <a:lnSpc>
                <a:spcPct val="160000"/>
              </a:lnSpc>
              <a:buFontTx/>
              <a:buBlip>
                <a:blip r:embed="rId2"/>
              </a:buBlip>
            </a:pPr>
            <a:r>
              <a:rPr lang="en-US"/>
              <a:t>If large proximal strains are developed during compressive loading, a proximal inlay might absorb the energy and cause excessive movement of the adjacent tooth when the absorbed energy is released.</a:t>
            </a:r>
          </a:p>
          <a:p>
            <a:pPr eaLnBrk="1" hangingPunct="1">
              <a:lnSpc>
                <a:spcPct val="160000"/>
              </a:lnSpc>
              <a:buFontTx/>
              <a:buBlip>
                <a:blip r:embed="rId2"/>
              </a:buBlip>
            </a:pPr>
            <a:r>
              <a:rPr lang="en-US"/>
              <a:t>Hence the restorative material should exhibit a moderately high elastic modulus and relatively low resilience.</a:t>
            </a:r>
          </a:p>
          <a:p>
            <a:pPr eaLnBrk="1" hangingPunct="1"/>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sz="quarter" idx="1"/>
          </p:nvPr>
        </p:nvSpPr>
        <p:spPr>
          <a:xfrm>
            <a:off x="285750" y="857250"/>
            <a:ext cx="8412163" cy="2143125"/>
          </a:xfrm>
        </p:spPr>
        <p:txBody>
          <a:bodyPr>
            <a:normAutofit fontScale="92500" lnSpcReduction="10000"/>
          </a:bodyPr>
          <a:lstStyle/>
          <a:p>
            <a:pPr marL="274320" indent="-274320" eaLnBrk="1" fontAlgn="auto" hangingPunct="1">
              <a:lnSpc>
                <a:spcPct val="150000"/>
              </a:lnSpc>
              <a:spcAft>
                <a:spcPts val="0"/>
              </a:spcAft>
              <a:buFontTx/>
              <a:buBlip>
                <a:blip r:embed="rId2"/>
              </a:buBlip>
              <a:defRPr/>
            </a:pPr>
            <a:r>
              <a:rPr lang="en-US" dirty="0"/>
              <a:t>It is the maximum elastic (recoverable) strain that occurs when a material is stressed  to proportional limit.</a:t>
            </a:r>
          </a:p>
          <a:p>
            <a:pPr marL="274320" indent="-274320" eaLnBrk="1" fontAlgn="auto" hangingPunct="1">
              <a:lnSpc>
                <a:spcPct val="150000"/>
              </a:lnSpc>
              <a:spcAft>
                <a:spcPts val="0"/>
              </a:spcAft>
              <a:buFontTx/>
              <a:buBlip>
                <a:blip r:embed="rId2"/>
              </a:buBlip>
              <a:defRPr/>
            </a:pPr>
            <a:r>
              <a:rPr lang="en-US" dirty="0"/>
              <a:t>Therefore, it follows that  greater the strain for a given stress in a material, greater will be it’s flexibility.</a:t>
            </a:r>
          </a:p>
          <a:p>
            <a:pPr marL="274320" indent="-274320" eaLnBrk="1" fontAlgn="auto" hangingPunct="1">
              <a:lnSpc>
                <a:spcPct val="150000"/>
              </a:lnSpc>
              <a:spcAft>
                <a:spcPts val="0"/>
              </a:spcAft>
              <a:buFontTx/>
              <a:buNone/>
              <a:defRPr/>
            </a:pPr>
            <a:endParaRPr lang="en-US" dirty="0"/>
          </a:p>
          <a:p>
            <a:pPr marL="274320" indent="-274320" eaLnBrk="1" fontAlgn="auto" hangingPunct="1">
              <a:lnSpc>
                <a:spcPct val="150000"/>
              </a:lnSpc>
              <a:spcAft>
                <a:spcPts val="0"/>
              </a:spcAft>
              <a:buFontTx/>
              <a:buBlip>
                <a:blip r:embed="rId2"/>
              </a:buBlip>
              <a:defRPr/>
            </a:pPr>
            <a:endParaRPr lang="es-ES" dirty="0"/>
          </a:p>
        </p:txBody>
      </p:sp>
      <p:cxnSp>
        <p:nvCxnSpPr>
          <p:cNvPr id="29" name="Straight Connector 28"/>
          <p:cNvCxnSpPr/>
          <p:nvPr/>
        </p:nvCxnSpPr>
        <p:spPr bwMode="auto">
          <a:xfrm>
            <a:off x="2281238" y="6111875"/>
            <a:ext cx="10160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Group 23"/>
          <p:cNvGrpSpPr>
            <a:grpSpLocks/>
          </p:cNvGrpSpPr>
          <p:nvPr/>
        </p:nvGrpSpPr>
        <p:grpSpPr bwMode="auto">
          <a:xfrm>
            <a:off x="1857375" y="3571875"/>
            <a:ext cx="4000500" cy="3124200"/>
            <a:chOff x="1857356" y="3571875"/>
            <a:chExt cx="4000519" cy="3124200"/>
          </a:xfrm>
        </p:grpSpPr>
        <p:sp>
          <p:nvSpPr>
            <p:cNvPr id="51206" name="TextBox 46"/>
            <p:cNvSpPr txBox="1">
              <a:spLocks noChangeArrowheads="1"/>
            </p:cNvSpPr>
            <p:nvPr/>
          </p:nvSpPr>
          <p:spPr bwMode="auto">
            <a:xfrm>
              <a:off x="4071938" y="6143625"/>
              <a:ext cx="288925" cy="311150"/>
            </a:xfrm>
            <a:prstGeom prst="rect">
              <a:avLst/>
            </a:prstGeom>
            <a:noFill/>
            <a:ln w="9525">
              <a:noFill/>
              <a:miter lim="800000"/>
              <a:headEnd/>
              <a:tailEnd/>
            </a:ln>
          </p:spPr>
          <p:txBody>
            <a:bodyPr wrap="none">
              <a:spAutoFit/>
            </a:bodyPr>
            <a:lstStyle/>
            <a:p>
              <a:r>
                <a:rPr lang="en-US" sz="2400" b="1">
                  <a:sym typeface="Symbol" pitchFamily="18" charset="2"/>
                </a:rPr>
                <a:t></a:t>
              </a:r>
              <a:endParaRPr lang="en-US" sz="2400" b="1"/>
            </a:p>
          </p:txBody>
        </p:sp>
        <p:grpSp>
          <p:nvGrpSpPr>
            <p:cNvPr id="3" name="Group 22"/>
            <p:cNvGrpSpPr>
              <a:grpSpLocks/>
            </p:cNvGrpSpPr>
            <p:nvPr/>
          </p:nvGrpSpPr>
          <p:grpSpPr bwMode="auto">
            <a:xfrm>
              <a:off x="1857356" y="3571875"/>
              <a:ext cx="4000519" cy="3124200"/>
              <a:chOff x="1857356" y="3571875"/>
              <a:chExt cx="4000519" cy="3124200"/>
            </a:xfrm>
          </p:grpSpPr>
          <p:sp>
            <p:nvSpPr>
              <p:cNvPr id="51208" name="Arc 9"/>
              <p:cNvSpPr>
                <a:spLocks/>
              </p:cNvSpPr>
              <p:nvPr/>
            </p:nvSpPr>
            <p:spPr bwMode="auto">
              <a:xfrm flipH="1">
                <a:off x="3335556" y="3942930"/>
                <a:ext cx="2522319" cy="385534"/>
              </a:xfrm>
              <a:custGeom>
                <a:avLst/>
                <a:gdLst>
                  <a:gd name="T0" fmla="*/ 0 w 21600"/>
                  <a:gd name="T1" fmla="*/ 0 h 21600"/>
                  <a:gd name="T2" fmla="*/ 2147483647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70C0"/>
                </a:solidFill>
                <a:round/>
                <a:headEnd/>
                <a:tailEnd/>
              </a:ln>
            </p:spPr>
            <p:txBody>
              <a:bodyPr/>
              <a:lstStyle/>
              <a:p>
                <a:endParaRPr lang="en-US"/>
              </a:p>
            </p:txBody>
          </p:sp>
          <p:grpSp>
            <p:nvGrpSpPr>
              <p:cNvPr id="4" name="Group 21"/>
              <p:cNvGrpSpPr>
                <a:grpSpLocks/>
              </p:cNvGrpSpPr>
              <p:nvPr/>
            </p:nvGrpSpPr>
            <p:grpSpPr bwMode="auto">
              <a:xfrm>
                <a:off x="1857356" y="3571875"/>
                <a:ext cx="4000500" cy="3124200"/>
                <a:chOff x="1857356" y="3571875"/>
                <a:chExt cx="4000500" cy="3124200"/>
              </a:xfrm>
            </p:grpSpPr>
            <p:sp>
              <p:nvSpPr>
                <p:cNvPr id="51210" name="Line 8"/>
                <p:cNvSpPr>
                  <a:spLocks noChangeShapeType="1"/>
                </p:cNvSpPr>
                <p:nvPr/>
              </p:nvSpPr>
              <p:spPr bwMode="auto">
                <a:xfrm flipV="1">
                  <a:off x="2279788" y="4292585"/>
                  <a:ext cx="1057627" cy="1817410"/>
                </a:xfrm>
                <a:prstGeom prst="line">
                  <a:avLst/>
                </a:prstGeom>
                <a:noFill/>
                <a:ln w="28575">
                  <a:solidFill>
                    <a:schemeClr val="accent1"/>
                  </a:solidFill>
                  <a:round/>
                  <a:headEnd type="none" w="sm" len="sm"/>
                  <a:tailEnd type="none" w="sm" len="sm"/>
                </a:ln>
              </p:spPr>
              <p:txBody>
                <a:bodyPr/>
                <a:lstStyle/>
                <a:p>
                  <a:endParaRPr lang="en-US"/>
                </a:p>
              </p:txBody>
            </p:sp>
            <p:grpSp>
              <p:nvGrpSpPr>
                <p:cNvPr id="5" name="Group 19"/>
                <p:cNvGrpSpPr>
                  <a:grpSpLocks/>
                </p:cNvGrpSpPr>
                <p:nvPr/>
              </p:nvGrpSpPr>
              <p:grpSpPr bwMode="auto">
                <a:xfrm>
                  <a:off x="1857356" y="3571875"/>
                  <a:ext cx="4000500" cy="3124200"/>
                  <a:chOff x="1857375" y="3571875"/>
                  <a:chExt cx="4000500" cy="3124200"/>
                </a:xfrm>
              </p:grpSpPr>
              <p:sp>
                <p:nvSpPr>
                  <p:cNvPr id="51212" name="TextBox 45"/>
                  <p:cNvSpPr txBox="1">
                    <a:spLocks noChangeArrowheads="1"/>
                  </p:cNvSpPr>
                  <p:nvPr/>
                </p:nvSpPr>
                <p:spPr bwMode="auto">
                  <a:xfrm>
                    <a:off x="1857375" y="4643438"/>
                    <a:ext cx="306388" cy="269875"/>
                  </a:xfrm>
                  <a:prstGeom prst="rect">
                    <a:avLst/>
                  </a:prstGeom>
                  <a:noFill/>
                  <a:ln w="9525">
                    <a:noFill/>
                    <a:miter lim="800000"/>
                    <a:headEnd/>
                    <a:tailEnd/>
                  </a:ln>
                </p:spPr>
                <p:txBody>
                  <a:bodyPr wrap="none">
                    <a:spAutoFit/>
                  </a:bodyPr>
                  <a:lstStyle/>
                  <a:p>
                    <a:r>
                      <a:rPr lang="en-US" sz="2000" b="1">
                        <a:sym typeface="Symbol" pitchFamily="18" charset="2"/>
                      </a:rPr>
                      <a:t></a:t>
                    </a:r>
                    <a:endParaRPr lang="en-US" sz="2000" b="1"/>
                  </a:p>
                </p:txBody>
              </p:sp>
              <p:sp>
                <p:nvSpPr>
                  <p:cNvPr id="15" name="Right Brace 14"/>
                  <p:cNvSpPr/>
                  <p:nvPr/>
                </p:nvSpPr>
                <p:spPr bwMode="auto">
                  <a:xfrm rot="5400000">
                    <a:off x="2715423" y="5677692"/>
                    <a:ext cx="147638" cy="1016005"/>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1214" name="TextBox 16"/>
                  <p:cNvSpPr txBox="1">
                    <a:spLocks noChangeArrowheads="1"/>
                  </p:cNvSpPr>
                  <p:nvPr/>
                </p:nvSpPr>
                <p:spPr bwMode="auto">
                  <a:xfrm>
                    <a:off x="2200275" y="6326785"/>
                    <a:ext cx="1249061" cy="369290"/>
                  </a:xfrm>
                  <a:prstGeom prst="rect">
                    <a:avLst/>
                  </a:prstGeom>
                  <a:noFill/>
                  <a:ln w="9525">
                    <a:noFill/>
                    <a:miter lim="800000"/>
                    <a:headEnd/>
                    <a:tailEnd/>
                  </a:ln>
                </p:spPr>
                <p:txBody>
                  <a:bodyPr wrap="none">
                    <a:spAutoFit/>
                  </a:bodyPr>
                  <a:lstStyle/>
                  <a:p>
                    <a:r>
                      <a:rPr lang="en-US" b="1">
                        <a:solidFill>
                          <a:srgbClr val="FFFF00"/>
                        </a:solidFill>
                      </a:rPr>
                      <a:t>Flexibility</a:t>
                    </a:r>
                  </a:p>
                </p:txBody>
              </p:sp>
              <p:sp>
                <p:nvSpPr>
                  <p:cNvPr id="18" name="TextBox 17"/>
                  <p:cNvSpPr txBox="1"/>
                  <p:nvPr/>
                </p:nvSpPr>
                <p:spPr bwMode="auto">
                  <a:xfrm>
                    <a:off x="2508253" y="3571875"/>
                    <a:ext cx="2935302" cy="444500"/>
                  </a:xfrm>
                  <a:prstGeom prst="rect">
                    <a:avLst/>
                  </a:prstGeom>
                  <a:noFill/>
                </p:spPr>
                <p:txBody>
                  <a:bodyPr wrap="none">
                    <a:spAutoFit/>
                  </a:bodyPr>
                  <a:lstStyle/>
                  <a:p>
                    <a:pPr>
                      <a:defRPr/>
                    </a:pPr>
                    <a:r>
                      <a:rPr lang="en-US" b="1" dirty="0">
                        <a:solidFill>
                          <a:srgbClr val="FFFF00"/>
                        </a:solidFill>
                        <a:latin typeface="+mj-lt"/>
                      </a:rPr>
                      <a:t>Proportional limit</a:t>
                    </a:r>
                  </a:p>
                </p:txBody>
              </p:sp>
              <p:cxnSp>
                <p:nvCxnSpPr>
                  <p:cNvPr id="34" name="Straight Connector 33"/>
                  <p:cNvCxnSpPr/>
                  <p:nvPr/>
                </p:nvCxnSpPr>
                <p:spPr bwMode="auto">
                  <a:xfrm>
                    <a:off x="3313120" y="6110288"/>
                    <a:ext cx="254477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1217" name="Line 5"/>
                  <p:cNvSpPr>
                    <a:spLocks noChangeShapeType="1"/>
                  </p:cNvSpPr>
                  <p:nvPr/>
                </p:nvSpPr>
                <p:spPr bwMode="auto">
                  <a:xfrm>
                    <a:off x="2279788" y="3609775"/>
                    <a:ext cx="1858" cy="2498594"/>
                  </a:xfrm>
                  <a:prstGeom prst="line">
                    <a:avLst/>
                  </a:prstGeom>
                  <a:noFill/>
                  <a:ln w="28575">
                    <a:solidFill>
                      <a:schemeClr val="accent1"/>
                    </a:solidFill>
                    <a:round/>
                    <a:headEnd type="none" w="sm" len="sm"/>
                    <a:tailEnd type="none" w="sm" len="sm"/>
                  </a:ln>
                </p:spPr>
                <p:txBody>
                  <a:bodyPr/>
                  <a:lstStyle/>
                  <a:p>
                    <a:endParaRPr lang="en-US"/>
                  </a:p>
                </p:txBody>
              </p:sp>
              <p:cxnSp>
                <p:nvCxnSpPr>
                  <p:cNvPr id="37" name="Straight Connector 36"/>
                  <p:cNvCxnSpPr/>
                  <p:nvPr/>
                </p:nvCxnSpPr>
                <p:spPr bwMode="auto">
                  <a:xfrm rot="5400000">
                    <a:off x="2412213" y="5209382"/>
                    <a:ext cx="180181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auto">
                  <a:xfrm>
                    <a:off x="3275020" y="4260850"/>
                    <a:ext cx="114301" cy="111125"/>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grpSp>
      </p:grpSp>
      <p:sp>
        <p:nvSpPr>
          <p:cNvPr id="21" name="Rectangle 20"/>
          <p:cNvSpPr/>
          <p:nvPr/>
        </p:nvSpPr>
        <p:spPr>
          <a:xfrm>
            <a:off x="3000364" y="214290"/>
            <a:ext cx="2645275"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FLEXIBILITY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plus(in)">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214313" y="357188"/>
            <a:ext cx="8501062" cy="5143500"/>
          </a:xfrm>
        </p:spPr>
        <p:txBody>
          <a:bodyPr>
            <a:normAutofit lnSpcReduction="10000"/>
          </a:bodyPr>
          <a:lstStyle/>
          <a:p>
            <a:pPr marL="274320" indent="-274320" eaLnBrk="1" fontAlgn="auto" hangingPunct="1">
              <a:spcAft>
                <a:spcPts val="0"/>
              </a:spcAft>
              <a:buFont typeface="Wingdings"/>
              <a:buChar char=""/>
              <a:defRPr/>
            </a:pPr>
            <a:r>
              <a:rPr lang="en-US" b="1" dirty="0">
                <a:solidFill>
                  <a:srgbClr val="FFC000"/>
                </a:solidFill>
                <a:effectLst>
                  <a:outerShdw blurRad="38100" dist="38100" dir="2700000" algn="tl">
                    <a:srgbClr val="000000">
                      <a:alpha val="43137"/>
                    </a:srgbClr>
                  </a:outerShdw>
                </a:effectLst>
              </a:rPr>
              <a:t>APPLICATIONS:</a:t>
            </a:r>
          </a:p>
          <a:p>
            <a:pPr marL="274320" indent="-274320" eaLnBrk="1" fontAlgn="auto" hangingPunct="1">
              <a:lnSpc>
                <a:spcPct val="160000"/>
              </a:lnSpc>
              <a:spcAft>
                <a:spcPts val="0"/>
              </a:spcAft>
              <a:buFontTx/>
              <a:buBlip>
                <a:blip r:embed="rId2"/>
              </a:buBlip>
              <a:defRPr/>
            </a:pPr>
            <a:r>
              <a:rPr lang="en-US" dirty="0"/>
              <a:t>Restorative materials should withstand high stresses and show minimum distortion or should have minimum flexibility.</a:t>
            </a:r>
          </a:p>
          <a:p>
            <a:pPr marL="274320" indent="-274320" eaLnBrk="1" fontAlgn="auto" hangingPunct="1">
              <a:lnSpc>
                <a:spcPct val="160000"/>
              </a:lnSpc>
              <a:spcAft>
                <a:spcPts val="0"/>
              </a:spcAft>
              <a:buFontTx/>
              <a:buBlip>
                <a:blip r:embed="rId2"/>
              </a:buBlip>
              <a:defRPr/>
            </a:pPr>
            <a:r>
              <a:rPr lang="en-US" dirty="0"/>
              <a:t>Impression materials should have large flexibility or elastic deformation to withdraw  through severe undercuts without permanent deformation. </a:t>
            </a:r>
          </a:p>
          <a:p>
            <a:pPr marL="274320" indent="-274320" eaLnBrk="1" fontAlgn="auto" hangingPunct="1">
              <a:lnSpc>
                <a:spcPct val="160000"/>
              </a:lnSpc>
              <a:spcAft>
                <a:spcPts val="0"/>
              </a:spcAft>
              <a:buFontTx/>
              <a:buBlip>
                <a:blip r:embed="rId2"/>
              </a:buBlip>
              <a:defRPr/>
            </a:pPr>
            <a:r>
              <a:rPr lang="en-US" dirty="0"/>
              <a:t>Maxillofacial materials and soft denture reliners should have high flexibility.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sz="quarter" idx="1"/>
          </p:nvPr>
        </p:nvSpPr>
        <p:spPr>
          <a:xfrm>
            <a:off x="285750" y="1428750"/>
            <a:ext cx="8501063" cy="5429250"/>
          </a:xfrm>
        </p:spPr>
        <p:txBody>
          <a:bodyPr/>
          <a:lstStyle/>
          <a:p>
            <a:pPr marL="457200" indent="-457200" eaLnBrk="1" hangingPunct="1">
              <a:lnSpc>
                <a:spcPct val="150000"/>
              </a:lnSpc>
              <a:buFontTx/>
              <a:buBlip>
                <a:blip r:embed="rId2"/>
              </a:buBlip>
            </a:pPr>
            <a:r>
              <a:rPr lang="en-US"/>
              <a:t>There are several important mechanical properties measuring irreversible deformation and include</a:t>
            </a:r>
          </a:p>
          <a:p>
            <a:pPr marL="457200" indent="-457200" eaLnBrk="1" hangingPunct="1">
              <a:lnSpc>
                <a:spcPct val="150000"/>
              </a:lnSpc>
              <a:buFont typeface="Rockwell" pitchFamily="18" charset="0"/>
              <a:buAutoNum type="arabicParenR"/>
            </a:pPr>
            <a:r>
              <a:rPr lang="en-US"/>
              <a:t>Yield strength</a:t>
            </a:r>
          </a:p>
          <a:p>
            <a:pPr marL="457200" indent="-457200" eaLnBrk="1" hangingPunct="1">
              <a:lnSpc>
                <a:spcPct val="150000"/>
              </a:lnSpc>
              <a:buFont typeface="Rockwell" pitchFamily="18" charset="0"/>
              <a:buAutoNum type="arabicParenR"/>
            </a:pPr>
            <a:r>
              <a:rPr lang="en-US"/>
              <a:t>Toughness</a:t>
            </a:r>
          </a:p>
          <a:p>
            <a:pPr marL="457200" indent="-457200" eaLnBrk="1" hangingPunct="1">
              <a:lnSpc>
                <a:spcPct val="150000"/>
              </a:lnSpc>
              <a:buFont typeface="Rockwell" pitchFamily="18" charset="0"/>
              <a:buAutoNum type="arabicParenR"/>
            </a:pPr>
            <a:r>
              <a:rPr lang="en-US"/>
              <a:t>Ductility and malleability</a:t>
            </a:r>
          </a:p>
          <a:p>
            <a:pPr marL="457200" indent="-457200" eaLnBrk="1" hangingPunct="1">
              <a:lnSpc>
                <a:spcPct val="150000"/>
              </a:lnSpc>
              <a:buFont typeface="Rockwell" pitchFamily="18" charset="0"/>
              <a:buAutoNum type="arabicParenR"/>
            </a:pPr>
            <a:r>
              <a:rPr lang="en-US"/>
              <a:t>Fracture toughness</a:t>
            </a:r>
          </a:p>
          <a:p>
            <a:pPr marL="457200" indent="-457200" eaLnBrk="1" hangingPunct="1">
              <a:lnSpc>
                <a:spcPct val="150000"/>
              </a:lnSpc>
              <a:buFont typeface="Rockwell" pitchFamily="18" charset="0"/>
              <a:buAutoNum type="arabicParenR"/>
            </a:pPr>
            <a:r>
              <a:rPr lang="en-US"/>
              <a:t>Ultimate tensile strength</a:t>
            </a:r>
          </a:p>
          <a:p>
            <a:pPr marL="457200" indent="-457200" eaLnBrk="1" hangingPunct="1">
              <a:lnSpc>
                <a:spcPct val="150000"/>
              </a:lnSpc>
              <a:buFont typeface="Rockwell" pitchFamily="18" charset="0"/>
              <a:buAutoNum type="arabicParenR"/>
            </a:pPr>
            <a:r>
              <a:rPr lang="en-US"/>
              <a:t>Fracture strength </a:t>
            </a:r>
          </a:p>
          <a:p>
            <a:pPr marL="457200" indent="-457200" eaLnBrk="1" hangingPunct="1">
              <a:lnSpc>
                <a:spcPct val="150000"/>
              </a:lnSpc>
              <a:buFont typeface="Rockwell" pitchFamily="18" charset="0"/>
              <a:buAutoNum type="arabicParenR"/>
            </a:pPr>
            <a:endParaRPr lang="en-US"/>
          </a:p>
          <a:p>
            <a:pPr marL="457200" indent="-457200" eaLnBrk="1" hangingPunct="1">
              <a:lnSpc>
                <a:spcPct val="150000"/>
              </a:lnSpc>
              <a:buFont typeface="Rockwell" pitchFamily="18" charset="0"/>
              <a:buAutoNum type="arabicParenR"/>
            </a:pPr>
            <a:endParaRPr lang="en-US"/>
          </a:p>
          <a:p>
            <a:pPr marL="457200" indent="-457200" eaLnBrk="1" hangingPunct="1">
              <a:lnSpc>
                <a:spcPct val="150000"/>
              </a:lnSpc>
              <a:buFont typeface="Rockwell" pitchFamily="18" charset="0"/>
              <a:buAutoNum type="arabicParenR"/>
            </a:pPr>
            <a:endParaRPr lang="en-US"/>
          </a:p>
          <a:p>
            <a:pPr marL="457200" indent="-457200" eaLnBrk="1" hangingPunct="1">
              <a:lnSpc>
                <a:spcPct val="150000"/>
              </a:lnSpc>
              <a:buFont typeface="Rockwell" pitchFamily="18" charset="0"/>
              <a:buAutoNum type="arabicParenR"/>
            </a:pPr>
            <a:endParaRPr lang="en-US"/>
          </a:p>
          <a:p>
            <a:pPr marL="457200" indent="-457200" eaLnBrk="1" hangingPunct="1">
              <a:lnSpc>
                <a:spcPct val="150000"/>
              </a:lnSpc>
              <a:buFont typeface="Rockwell" pitchFamily="18" charset="0"/>
              <a:buAutoNum type="arabicParenR"/>
            </a:pPr>
            <a:endParaRPr lang="en-US"/>
          </a:p>
          <a:p>
            <a:pPr marL="457200" indent="-457200" eaLnBrk="1" hangingPunct="1">
              <a:lnSpc>
                <a:spcPct val="150000"/>
              </a:lnSpc>
              <a:buFont typeface="Rockwell" pitchFamily="18" charset="0"/>
              <a:buAutoNum type="arabicParenR"/>
            </a:pPr>
            <a:endParaRPr lang="en-US"/>
          </a:p>
          <a:p>
            <a:pPr marL="457200" indent="-457200" eaLnBrk="1" hangingPunct="1">
              <a:lnSpc>
                <a:spcPct val="150000"/>
              </a:lnSpc>
              <a:buFont typeface="Rockwell" pitchFamily="18" charset="0"/>
              <a:buAutoNum type="arabicParenR"/>
            </a:pPr>
            <a:endParaRPr lang="en-US"/>
          </a:p>
          <a:p>
            <a:pPr marL="457200" indent="-457200" eaLnBrk="1" hangingPunct="1">
              <a:lnSpc>
                <a:spcPct val="150000"/>
              </a:lnSpc>
              <a:buFont typeface="Rockwell" pitchFamily="18" charset="0"/>
              <a:buAutoNum type="arabicParenR"/>
            </a:pPr>
            <a:endParaRPr lang="en-US"/>
          </a:p>
          <a:p>
            <a:pPr marL="457200" indent="-457200" eaLnBrk="1" hangingPunct="1">
              <a:lnSpc>
                <a:spcPct val="150000"/>
              </a:lnSpc>
              <a:buFont typeface="Wingdings" pitchFamily="2" charset="2"/>
              <a:buNone/>
            </a:pPr>
            <a:endParaRPr lang="en-US"/>
          </a:p>
        </p:txBody>
      </p:sp>
      <p:sp>
        <p:nvSpPr>
          <p:cNvPr id="4" name="Rectangle 3"/>
          <p:cNvSpPr/>
          <p:nvPr/>
        </p:nvSpPr>
        <p:spPr>
          <a:xfrm>
            <a:off x="1142976" y="285728"/>
            <a:ext cx="6360972" cy="954107"/>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2800" b="1" dirty="0">
                <a:ln/>
                <a:solidFill>
                  <a:schemeClr val="accent3"/>
                </a:solidFill>
              </a:rPr>
              <a:t>MECHANICAL PROPERTIES BASED</a:t>
            </a:r>
            <a:br>
              <a:rPr lang="en-US" sz="2800" b="1" dirty="0">
                <a:ln/>
                <a:solidFill>
                  <a:schemeClr val="accent3"/>
                </a:solidFill>
              </a:rPr>
            </a:br>
            <a:r>
              <a:rPr lang="en-US" sz="2800" b="1" dirty="0">
                <a:ln/>
                <a:solidFill>
                  <a:schemeClr val="accent3"/>
                </a:solidFill>
              </a:rPr>
              <a:t> ON PLASTIC DEFORMATION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sz="quarter" idx="1"/>
          </p:nvPr>
        </p:nvSpPr>
        <p:spPr>
          <a:xfrm>
            <a:off x="357188" y="928688"/>
            <a:ext cx="8786812" cy="5068887"/>
          </a:xfrm>
        </p:spPr>
        <p:txBody>
          <a:bodyPr>
            <a:normAutofit fontScale="92500" lnSpcReduction="10000"/>
          </a:bodyPr>
          <a:lstStyle/>
          <a:p>
            <a:pPr eaLnBrk="1" hangingPunct="1">
              <a:lnSpc>
                <a:spcPct val="150000"/>
              </a:lnSpc>
              <a:buFontTx/>
              <a:buBlip>
                <a:blip r:embed="rId2"/>
              </a:buBlip>
            </a:pPr>
            <a:r>
              <a:rPr lang="en-US"/>
              <a:t>When a tensile force is applied along one axis to produce elongation, compressive strain is produced at right angles, proportionately.</a:t>
            </a:r>
          </a:p>
          <a:p>
            <a:pPr eaLnBrk="1" hangingPunct="1">
              <a:lnSpc>
                <a:spcPct val="150000"/>
              </a:lnSpc>
              <a:buFontTx/>
              <a:buBlip>
                <a:blip r:embed="rId2"/>
              </a:buBlip>
            </a:pPr>
            <a:r>
              <a:rPr lang="en-US"/>
              <a:t>Within elastic range the ratio of lateral to the axial</a:t>
            </a:r>
          </a:p>
          <a:p>
            <a:pPr eaLnBrk="1" hangingPunct="1">
              <a:lnSpc>
                <a:spcPct val="150000"/>
              </a:lnSpc>
              <a:buFontTx/>
              <a:buNone/>
            </a:pPr>
            <a:r>
              <a:rPr lang="en-US"/>
              <a:t>    strain is called Poisson's ratio.</a:t>
            </a:r>
          </a:p>
          <a:p>
            <a:pPr eaLnBrk="1" hangingPunct="1">
              <a:lnSpc>
                <a:spcPct val="150000"/>
              </a:lnSpc>
              <a:buFontTx/>
              <a:buNone/>
            </a:pPr>
            <a:endParaRPr lang="en-US"/>
          </a:p>
          <a:p>
            <a:pPr eaLnBrk="1" hangingPunct="1">
              <a:lnSpc>
                <a:spcPct val="150000"/>
              </a:lnSpc>
              <a:buFontTx/>
              <a:buBlip>
                <a:blip r:embed="rId2"/>
              </a:buBlip>
            </a:pPr>
            <a:endParaRPr lang="en-US"/>
          </a:p>
          <a:p>
            <a:pPr eaLnBrk="1" hangingPunct="1">
              <a:lnSpc>
                <a:spcPct val="150000"/>
              </a:lnSpc>
              <a:buFontTx/>
              <a:buBlip>
                <a:blip r:embed="rId2"/>
              </a:buBlip>
            </a:pPr>
            <a:r>
              <a:rPr lang="en-US"/>
              <a:t>Dental materials have Poisson's ratio </a:t>
            </a:r>
          </a:p>
          <a:p>
            <a:pPr eaLnBrk="1" hangingPunct="1">
              <a:lnSpc>
                <a:spcPct val="150000"/>
              </a:lnSpc>
              <a:buFontTx/>
              <a:buNone/>
            </a:pPr>
            <a:r>
              <a:rPr lang="en-US"/>
              <a:t>     value in range of  0.3 to 0.5.</a:t>
            </a:r>
          </a:p>
          <a:p>
            <a:pPr eaLnBrk="1" hangingPunct="1">
              <a:lnSpc>
                <a:spcPct val="150000"/>
              </a:lnSpc>
              <a:buFontTx/>
              <a:buBlip>
                <a:blip r:embed="rId2"/>
              </a:buBlip>
            </a:pPr>
            <a:endParaRPr lang="en-US"/>
          </a:p>
        </p:txBody>
      </p:sp>
      <p:pic>
        <p:nvPicPr>
          <p:cNvPr id="54275" name="Picture 2" descr="http://www.mechanicalengineeringblog.com/wp-content/uploads/2011/04/01-poissons-ratio-strain-changes.gif"/>
          <p:cNvPicPr>
            <a:picLocks noChangeAspect="1" noChangeArrowheads="1"/>
          </p:cNvPicPr>
          <p:nvPr/>
        </p:nvPicPr>
        <p:blipFill>
          <a:blip r:embed="rId3"/>
          <a:srcRect/>
          <a:stretch>
            <a:fillRect/>
          </a:stretch>
        </p:blipFill>
        <p:spPr bwMode="auto">
          <a:xfrm>
            <a:off x="6215063" y="3457575"/>
            <a:ext cx="2438400" cy="3400425"/>
          </a:xfrm>
          <a:prstGeom prst="rect">
            <a:avLst/>
          </a:prstGeom>
          <a:noFill/>
          <a:ln w="9525">
            <a:noFill/>
            <a:miter lim="800000"/>
            <a:headEnd/>
            <a:tailEnd/>
          </a:ln>
        </p:spPr>
      </p:pic>
      <p:pic>
        <p:nvPicPr>
          <p:cNvPr id="54276" name="Picture 4" descr="http://www.ndt-ed.org/EducationResources/CommunityCollege/Materials/Graphics/Mechanical/PoissonEq.jpg"/>
          <p:cNvPicPr>
            <a:picLocks noChangeAspect="1" noChangeArrowheads="1"/>
          </p:cNvPicPr>
          <p:nvPr/>
        </p:nvPicPr>
        <p:blipFill>
          <a:blip r:embed="rId4"/>
          <a:srcRect/>
          <a:stretch>
            <a:fillRect/>
          </a:stretch>
        </p:blipFill>
        <p:spPr bwMode="auto">
          <a:xfrm>
            <a:off x="2786063" y="3733800"/>
            <a:ext cx="1489075" cy="857250"/>
          </a:xfrm>
          <a:prstGeom prst="rect">
            <a:avLst/>
          </a:prstGeom>
          <a:noFill/>
          <a:ln w="9525">
            <a:noFill/>
            <a:miter lim="800000"/>
            <a:headEnd/>
            <a:tailEnd/>
          </a:ln>
        </p:spPr>
      </p:pic>
      <p:sp>
        <p:nvSpPr>
          <p:cNvPr id="6" name="Rectangle 5"/>
          <p:cNvSpPr/>
          <p:nvPr/>
        </p:nvSpPr>
        <p:spPr>
          <a:xfrm>
            <a:off x="2285984" y="214290"/>
            <a:ext cx="3817071"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POISSON’S</a:t>
            </a:r>
            <a:r>
              <a:rPr lang="en-US" sz="3600" b="1" dirty="0">
                <a:ln/>
                <a:solidFill>
                  <a:schemeClr val="accent3"/>
                </a:solidFill>
              </a:rPr>
              <a:t> </a:t>
            </a:r>
            <a:r>
              <a:rPr lang="en-US" sz="3200" b="1" dirty="0">
                <a:ln/>
                <a:solidFill>
                  <a:schemeClr val="accent3"/>
                </a:solidFill>
              </a:rPr>
              <a:t>RATIO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sz="quarter" idx="1"/>
          </p:nvPr>
        </p:nvSpPr>
        <p:spPr>
          <a:xfrm>
            <a:off x="214313" y="928688"/>
            <a:ext cx="8501062" cy="5068887"/>
          </a:xfrm>
        </p:spPr>
        <p:txBody>
          <a:bodyPr/>
          <a:lstStyle/>
          <a:p>
            <a:pPr eaLnBrk="1" hangingPunct="1">
              <a:lnSpc>
                <a:spcPct val="150000"/>
              </a:lnSpc>
              <a:buFontTx/>
              <a:buBlip>
                <a:blip r:embed="rId2"/>
              </a:buBlip>
            </a:pPr>
            <a:r>
              <a:rPr lang="en-US"/>
              <a:t>Irregularities along the straight line region of the stress versus-strain plot may represent minor deviations from Hooke’s law and cause some uncertainty in determining the precise point at which the selected line deviates from linearity(proportional limit). </a:t>
            </a:r>
          </a:p>
          <a:p>
            <a:pPr eaLnBrk="1" hangingPunct="1">
              <a:lnSpc>
                <a:spcPct val="150000"/>
              </a:lnSpc>
              <a:buFontTx/>
              <a:buBlip>
                <a:blip r:embed="rId2"/>
              </a:buBlip>
            </a:pPr>
            <a:r>
              <a:rPr lang="en-US"/>
              <a:t>Thus a different property, yield strength, is used in cases where the proportional limit cannot be determined with sufficient accuracy. </a:t>
            </a:r>
          </a:p>
        </p:txBody>
      </p:sp>
      <p:sp>
        <p:nvSpPr>
          <p:cNvPr id="4" name="Rectangle 3"/>
          <p:cNvSpPr/>
          <p:nvPr/>
        </p:nvSpPr>
        <p:spPr>
          <a:xfrm>
            <a:off x="706343" y="285728"/>
            <a:ext cx="7366119"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YIELD STRENGTH (PROOF STRESS)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4659313" y="4000500"/>
            <a:ext cx="2100262" cy="466725"/>
            <a:chOff x="4429124" y="2214554"/>
            <a:chExt cx="2099549" cy="467493"/>
          </a:xfrm>
        </p:grpSpPr>
        <p:sp>
          <p:nvSpPr>
            <p:cNvPr id="23" name="Cross 22"/>
            <p:cNvSpPr/>
            <p:nvPr/>
          </p:nvSpPr>
          <p:spPr>
            <a:xfrm rot="2533711">
              <a:off x="4533863" y="2589820"/>
              <a:ext cx="90456" cy="92227"/>
            </a:xfrm>
            <a:prstGeom prst="plus">
              <a:avLst>
                <a:gd name="adj" fmla="val 470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00"/>
                </a:solidFill>
              </a:endParaRPr>
            </a:p>
          </p:txBody>
        </p:sp>
        <p:sp>
          <p:nvSpPr>
            <p:cNvPr id="27" name="TextBox 26"/>
            <p:cNvSpPr txBox="1"/>
            <p:nvPr/>
          </p:nvSpPr>
          <p:spPr>
            <a:xfrm>
              <a:off x="4429124" y="2214554"/>
              <a:ext cx="2099549" cy="400708"/>
            </a:xfrm>
            <a:prstGeom prst="rect">
              <a:avLst/>
            </a:prstGeom>
            <a:noFill/>
          </p:spPr>
          <p:txBody>
            <a:bodyPr wrap="none">
              <a:spAutoFit/>
            </a:bodyPr>
            <a:lstStyle/>
            <a:p>
              <a:pPr>
                <a:defRPr/>
              </a:pPr>
              <a:r>
                <a:rPr lang="en-US" sz="2000" b="1" dirty="0">
                  <a:solidFill>
                    <a:srgbClr val="00B050"/>
                  </a:solidFill>
                  <a:latin typeface="+mj-lt"/>
                </a:rPr>
                <a:t>Yield Strength  </a:t>
              </a:r>
            </a:p>
          </p:txBody>
        </p:sp>
      </p:grpSp>
      <p:cxnSp>
        <p:nvCxnSpPr>
          <p:cNvPr id="25" name="Straight Connector 24"/>
          <p:cNvCxnSpPr/>
          <p:nvPr/>
        </p:nvCxnSpPr>
        <p:spPr>
          <a:xfrm rot="5400000">
            <a:off x="3122612" y="4694238"/>
            <a:ext cx="1928813" cy="1398588"/>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bwMode="auto">
          <a:xfrm>
            <a:off x="2786063" y="4679798"/>
            <a:ext cx="376449" cy="543339"/>
          </a:xfrm>
          <a:prstGeom prst="rect">
            <a:avLst/>
          </a:prstGeom>
          <a:noFill/>
        </p:spPr>
        <p:txBody>
          <a:bodyPr vert="vert270" wrap="none">
            <a:spAutoFit/>
          </a:bodyPr>
          <a:lstStyle/>
          <a:p>
            <a:pPr>
              <a:defRPr/>
            </a:pPr>
            <a:r>
              <a:rPr lang="en-US" b="1" dirty="0"/>
              <a:t>Stress</a:t>
            </a:r>
          </a:p>
        </p:txBody>
      </p:sp>
      <p:grpSp>
        <p:nvGrpSpPr>
          <p:cNvPr id="3" name="Group 23"/>
          <p:cNvGrpSpPr>
            <a:grpSpLocks/>
          </p:cNvGrpSpPr>
          <p:nvPr/>
        </p:nvGrpSpPr>
        <p:grpSpPr bwMode="auto">
          <a:xfrm>
            <a:off x="3143250" y="3808413"/>
            <a:ext cx="3017838" cy="2835275"/>
            <a:chOff x="3162300" y="3808413"/>
            <a:chExt cx="3017838" cy="2835275"/>
          </a:xfrm>
        </p:grpSpPr>
        <p:sp>
          <p:nvSpPr>
            <p:cNvPr id="56327" name="TextBox 27"/>
            <p:cNvSpPr txBox="1">
              <a:spLocks noChangeArrowheads="1"/>
            </p:cNvSpPr>
            <p:nvPr/>
          </p:nvSpPr>
          <p:spPr bwMode="auto">
            <a:xfrm>
              <a:off x="3162512" y="6431611"/>
              <a:ext cx="845963" cy="188684"/>
            </a:xfrm>
            <a:prstGeom prst="rect">
              <a:avLst/>
            </a:prstGeom>
            <a:noFill/>
            <a:ln w="9525">
              <a:noFill/>
              <a:miter lim="800000"/>
              <a:headEnd/>
              <a:tailEnd/>
            </a:ln>
          </p:spPr>
          <p:txBody>
            <a:bodyPr wrap="none">
              <a:spAutoFit/>
            </a:bodyPr>
            <a:lstStyle/>
            <a:p>
              <a:r>
                <a:rPr lang="en-US" sz="1200" b="1"/>
                <a:t>0.002  0.004</a:t>
              </a:r>
            </a:p>
          </p:txBody>
        </p:sp>
        <p:grpSp>
          <p:nvGrpSpPr>
            <p:cNvPr id="4" name="Group 19"/>
            <p:cNvGrpSpPr>
              <a:grpSpLocks/>
            </p:cNvGrpSpPr>
            <p:nvPr/>
          </p:nvGrpSpPr>
          <p:grpSpPr bwMode="auto">
            <a:xfrm>
              <a:off x="3162300" y="3808413"/>
              <a:ext cx="3017838" cy="2835275"/>
              <a:chOff x="3162300" y="3808413"/>
              <a:chExt cx="3017838" cy="2835275"/>
            </a:xfrm>
          </p:grpSpPr>
          <p:grpSp>
            <p:nvGrpSpPr>
              <p:cNvPr id="5" name="Group 18"/>
              <p:cNvGrpSpPr>
                <a:grpSpLocks/>
              </p:cNvGrpSpPr>
              <p:nvPr/>
            </p:nvGrpSpPr>
            <p:grpSpPr bwMode="auto">
              <a:xfrm>
                <a:off x="3162300" y="3808413"/>
                <a:ext cx="3017838" cy="2587625"/>
                <a:chOff x="3162300" y="3808413"/>
                <a:chExt cx="3017838" cy="2587625"/>
              </a:xfrm>
            </p:grpSpPr>
            <p:sp>
              <p:nvSpPr>
                <p:cNvPr id="21" name="Cross 20"/>
                <p:cNvSpPr/>
                <p:nvPr/>
              </p:nvSpPr>
              <p:spPr>
                <a:xfrm rot="2533711">
                  <a:off x="3376613" y="6305550"/>
                  <a:ext cx="90487" cy="90488"/>
                </a:xfrm>
                <a:prstGeom prst="plus">
                  <a:avLst>
                    <a:gd name="adj" fmla="val 47059"/>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Block Arc 17"/>
                <p:cNvSpPr/>
                <p:nvPr/>
              </p:nvSpPr>
              <p:spPr bwMode="auto">
                <a:xfrm>
                  <a:off x="4386263" y="4397375"/>
                  <a:ext cx="1047750" cy="622300"/>
                </a:xfrm>
                <a:prstGeom prst="blockArc">
                  <a:avLst>
                    <a:gd name="adj1" fmla="val 12225120"/>
                    <a:gd name="adj2" fmla="val 20782389"/>
                    <a:gd name="adj3" fmla="val 65"/>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5" name="Straight Connector 14"/>
                <p:cNvCxnSpPr>
                  <a:endCxn id="18" idx="0"/>
                </p:cNvCxnSpPr>
                <p:nvPr/>
              </p:nvCxnSpPr>
              <p:spPr bwMode="auto">
                <a:xfrm rot="5400000" flipH="1" flipV="1">
                  <a:off x="2920206" y="4764882"/>
                  <a:ext cx="1811337" cy="13271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Cross 21"/>
                <p:cNvSpPr/>
                <p:nvPr/>
              </p:nvSpPr>
              <p:spPr bwMode="auto">
                <a:xfrm rot="2533711">
                  <a:off x="3768725" y="6299200"/>
                  <a:ext cx="74613" cy="61913"/>
                </a:xfrm>
                <a:prstGeom prst="plus">
                  <a:avLst>
                    <a:gd name="adj" fmla="val 47059"/>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Half Frame 9"/>
                <p:cNvSpPr/>
                <p:nvPr/>
              </p:nvSpPr>
              <p:spPr bwMode="auto">
                <a:xfrm rot="16200000">
                  <a:off x="3408363" y="3562350"/>
                  <a:ext cx="2525712" cy="3017838"/>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56330" name="TextBox 32"/>
              <p:cNvSpPr txBox="1">
                <a:spLocks noChangeArrowheads="1"/>
              </p:cNvSpPr>
              <p:nvPr/>
            </p:nvSpPr>
            <p:spPr bwMode="auto">
              <a:xfrm>
                <a:off x="4269293" y="6342011"/>
                <a:ext cx="766584" cy="301677"/>
              </a:xfrm>
              <a:prstGeom prst="rect">
                <a:avLst/>
              </a:prstGeom>
              <a:noFill/>
              <a:ln w="9525">
                <a:noFill/>
                <a:miter lim="800000"/>
                <a:headEnd/>
                <a:tailEnd/>
              </a:ln>
            </p:spPr>
            <p:txBody>
              <a:bodyPr wrap="none">
                <a:spAutoFit/>
              </a:bodyPr>
              <a:lstStyle/>
              <a:p>
                <a:r>
                  <a:rPr lang="en-US" sz="1600" b="1"/>
                  <a:t>Strain</a:t>
                </a:r>
              </a:p>
            </p:txBody>
          </p:sp>
        </p:grpSp>
      </p:grpSp>
      <p:sp>
        <p:nvSpPr>
          <p:cNvPr id="35" name="Rectangle 34"/>
          <p:cNvSpPr/>
          <p:nvPr/>
        </p:nvSpPr>
        <p:spPr>
          <a:xfrm>
            <a:off x="357188" y="0"/>
            <a:ext cx="8786812" cy="3646488"/>
          </a:xfrm>
          <a:prstGeom prst="rect">
            <a:avLst/>
          </a:prstGeom>
        </p:spPr>
        <p:txBody>
          <a:bodyPr>
            <a:spAutoFit/>
          </a:bodyPr>
          <a:lstStyle/>
          <a:p>
            <a:pPr>
              <a:lnSpc>
                <a:spcPct val="150000"/>
              </a:lnSpc>
              <a:buFontTx/>
              <a:buBlip>
                <a:blip r:embed="rId2"/>
              </a:buBlip>
              <a:defRPr/>
            </a:pPr>
            <a:r>
              <a:rPr lang="en-US" sz="2200" b="1" i="1" dirty="0">
                <a:latin typeface="+mj-lt"/>
              </a:rPr>
              <a:t>Yield strength</a:t>
            </a:r>
            <a:r>
              <a:rPr lang="en-US" sz="2200" dirty="0">
                <a:latin typeface="+mj-lt"/>
              </a:rPr>
              <a:t> is the stress required to produce a small-specified amount of plastic deformation.</a:t>
            </a:r>
          </a:p>
          <a:p>
            <a:pPr>
              <a:lnSpc>
                <a:spcPct val="150000"/>
              </a:lnSpc>
              <a:buFontTx/>
              <a:buBlip>
                <a:blip r:embed="rId2"/>
              </a:buBlip>
              <a:defRPr/>
            </a:pPr>
            <a:r>
              <a:rPr lang="en-US" sz="2200" dirty="0">
                <a:latin typeface="+mj-lt"/>
              </a:rPr>
              <a:t>To determine the </a:t>
            </a:r>
            <a:r>
              <a:rPr lang="en-US" sz="2200" b="1" dirty="0">
                <a:latin typeface="+mj-lt"/>
              </a:rPr>
              <a:t>YS</a:t>
            </a:r>
            <a:r>
              <a:rPr lang="en-US" sz="2200" dirty="0">
                <a:latin typeface="+mj-lt"/>
              </a:rPr>
              <a:t> for a material at 0.2% offset, a line is drawn parallel to the straight line region, starting at a value of 0.002, or 0.2% of the plastic strain, along the strain axis and is extended until it intersects the stress-strain curve. </a:t>
            </a:r>
          </a:p>
          <a:p>
            <a:pPr>
              <a:lnSpc>
                <a:spcPct val="150000"/>
              </a:lnSpc>
              <a:buFontTx/>
              <a:buBlip>
                <a:blip r:embed="rId2"/>
              </a:buBlip>
              <a:defRPr/>
            </a:pPr>
            <a:r>
              <a:rPr lang="en-US" sz="2200" dirty="0">
                <a:latin typeface="+mj-lt"/>
              </a:rPr>
              <a:t>The stress corresponding to this point is the yield strength.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sz="quarter" idx="1"/>
          </p:nvPr>
        </p:nvSpPr>
        <p:spPr>
          <a:xfrm>
            <a:off x="214313" y="285750"/>
            <a:ext cx="8572500" cy="6143625"/>
          </a:xfrm>
        </p:spPr>
        <p:txBody>
          <a:bodyPr>
            <a:normAutofit fontScale="70000" lnSpcReduction="20000"/>
          </a:bodyPr>
          <a:lstStyle/>
          <a:p>
            <a:pPr marL="274320" indent="-274320" eaLnBrk="1" fontAlgn="auto" hangingPunct="1">
              <a:lnSpc>
                <a:spcPct val="170000"/>
              </a:lnSpc>
              <a:spcAft>
                <a:spcPts val="0"/>
              </a:spcAft>
              <a:buFontTx/>
              <a:buBlip>
                <a:blip r:embed="rId2"/>
              </a:buBlip>
              <a:defRPr/>
            </a:pPr>
            <a:r>
              <a:rPr lang="en-GB" sz="3400" dirty="0">
                <a:latin typeface="+mj-lt"/>
              </a:rPr>
              <a:t>Yield strength  indicates a functional failure of a material.</a:t>
            </a:r>
          </a:p>
          <a:p>
            <a:pPr marL="274320" indent="-274320" eaLnBrk="1" fontAlgn="auto" hangingPunct="1">
              <a:lnSpc>
                <a:spcPct val="170000"/>
              </a:lnSpc>
              <a:spcAft>
                <a:spcPts val="0"/>
              </a:spcAft>
              <a:buFontTx/>
              <a:buBlip>
                <a:blip r:embed="rId2"/>
              </a:buBlip>
              <a:defRPr/>
            </a:pPr>
            <a:r>
              <a:rPr lang="en-US" sz="3400" dirty="0">
                <a:latin typeface="+mj-lt"/>
              </a:rPr>
              <a:t>Although the term strength implies that the material has fractured, it is actually intact but has sustained a specific amount of plastic strain (deformation)</a:t>
            </a:r>
            <a:endParaRPr lang="en-US" sz="3400" b="1" dirty="0">
              <a:latin typeface="+mj-lt"/>
            </a:endParaRPr>
          </a:p>
          <a:p>
            <a:pPr marL="274320" indent="-274320" eaLnBrk="1" fontAlgn="auto" hangingPunct="1">
              <a:lnSpc>
                <a:spcPct val="170000"/>
              </a:lnSpc>
              <a:spcAft>
                <a:spcPts val="0"/>
              </a:spcAft>
              <a:buFontTx/>
              <a:buBlip>
                <a:blip r:embed="rId2"/>
              </a:buBlip>
              <a:defRPr/>
            </a:pPr>
            <a:r>
              <a:rPr lang="en-US" sz="3400" dirty="0">
                <a:latin typeface="+mj-lt"/>
              </a:rPr>
              <a:t>A restoration exhibiting a permanent deformation will be no more serving the purpose in spite of the fact that it didn’t fracture.</a:t>
            </a:r>
          </a:p>
          <a:p>
            <a:pPr marL="274320" indent="-274320" eaLnBrk="1" fontAlgn="auto" hangingPunct="1">
              <a:lnSpc>
                <a:spcPct val="170000"/>
              </a:lnSpc>
              <a:spcAft>
                <a:spcPts val="0"/>
              </a:spcAft>
              <a:buFontTx/>
              <a:buBlip>
                <a:blip r:embed="rId2"/>
              </a:buBlip>
              <a:defRPr/>
            </a:pPr>
            <a:r>
              <a:rPr lang="en-US" sz="3400" dirty="0">
                <a:latin typeface="+mj-lt"/>
              </a:rPr>
              <a:t>Yield stress is more important than the ultimate stress, because yield stress represents the clinical failure.</a:t>
            </a:r>
            <a:endParaRPr lang="en-GB" sz="3400" dirty="0">
              <a:latin typeface="+mj-lt"/>
            </a:endParaRPr>
          </a:p>
          <a:p>
            <a:pPr marL="274320" indent="-274320" eaLnBrk="1" fontAlgn="auto" hangingPunct="1">
              <a:lnSpc>
                <a:spcPct val="150000"/>
              </a:lnSpc>
              <a:spcAft>
                <a:spcPts val="0"/>
              </a:spcAft>
              <a:buFontTx/>
              <a:buBlip>
                <a:blip r:embed="rId2"/>
              </a:buBlip>
              <a:defRPr/>
            </a:pPr>
            <a:endParaRPr lang="en-US"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sz="quarter" idx="1"/>
          </p:nvPr>
        </p:nvSpPr>
        <p:spPr>
          <a:xfrm>
            <a:off x="214313" y="928688"/>
            <a:ext cx="8572500" cy="4100512"/>
          </a:xfrm>
        </p:spPr>
        <p:txBody>
          <a:bodyPr>
            <a:normAutofit/>
          </a:bodyPr>
          <a:lstStyle/>
          <a:p>
            <a:pPr marL="274320" indent="-274320" eaLnBrk="1" fontAlgn="auto" hangingPunct="1">
              <a:lnSpc>
                <a:spcPct val="150000"/>
              </a:lnSpc>
              <a:spcAft>
                <a:spcPts val="0"/>
              </a:spcAft>
              <a:buFontTx/>
              <a:buBlip>
                <a:blip r:embed="rId2"/>
              </a:buBlip>
              <a:defRPr/>
            </a:pPr>
            <a:r>
              <a:rPr lang="en-US" dirty="0"/>
              <a:t>Mechanical properties are subset of physical properties that are based on the laws of mechanics that is the physical science that deals with energy and forces and their effects on the bodies. </a:t>
            </a:r>
          </a:p>
          <a:p>
            <a:pPr marL="274320" indent="-274320" eaLnBrk="1" fontAlgn="auto" hangingPunct="1">
              <a:lnSpc>
                <a:spcPct val="150000"/>
              </a:lnSpc>
              <a:spcAft>
                <a:spcPts val="0"/>
              </a:spcAft>
              <a:buFontTx/>
              <a:buBlip>
                <a:blip r:embed="rId2"/>
              </a:buBlip>
              <a:defRPr/>
            </a:pPr>
            <a:r>
              <a:rPr lang="en-US" dirty="0"/>
              <a:t>These properties are expressed most often in units of stress and strain.</a:t>
            </a:r>
            <a:br>
              <a:rPr lang="en-US" dirty="0"/>
            </a:br>
            <a:endParaRPr lang="en-US" dirty="0"/>
          </a:p>
        </p:txBody>
      </p:sp>
      <p:sp>
        <p:nvSpPr>
          <p:cNvPr id="6" name="Rectangle 5"/>
          <p:cNvSpPr/>
          <p:nvPr/>
        </p:nvSpPr>
        <p:spPr>
          <a:xfrm>
            <a:off x="3000364" y="214290"/>
            <a:ext cx="3002745"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latin typeface="+mj-lt"/>
              </a:rPr>
              <a:t>DEFINITION</a:t>
            </a:r>
            <a:endParaRPr lang="en-US" sz="3200" b="1" dirty="0">
              <a:ln/>
              <a:solidFill>
                <a:schemeClr val="accent3"/>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4"/>
          <p:cNvSpPr>
            <a:spLocks noGrp="1"/>
          </p:cNvSpPr>
          <p:nvPr>
            <p:ph sz="quarter" idx="1"/>
          </p:nvPr>
        </p:nvSpPr>
        <p:spPr>
          <a:xfrm>
            <a:off x="285750" y="71438"/>
            <a:ext cx="8858250" cy="1285875"/>
          </a:xfrm>
        </p:spPr>
        <p:txBody>
          <a:bodyPr/>
          <a:lstStyle/>
          <a:p>
            <a:pPr eaLnBrk="1" hangingPunct="1">
              <a:lnSpc>
                <a:spcPct val="150000"/>
              </a:lnSpc>
              <a:buFontTx/>
              <a:buBlip>
                <a:blip r:embed="rId2"/>
              </a:buBlip>
            </a:pPr>
            <a:r>
              <a:rPr lang="en-US"/>
              <a:t>Yield strength determines whether the material is strong or weak.</a:t>
            </a:r>
          </a:p>
        </p:txBody>
      </p:sp>
      <p:grpSp>
        <p:nvGrpSpPr>
          <p:cNvPr id="2" name="Group 61"/>
          <p:cNvGrpSpPr>
            <a:grpSpLocks/>
          </p:cNvGrpSpPr>
          <p:nvPr/>
        </p:nvGrpSpPr>
        <p:grpSpPr bwMode="auto">
          <a:xfrm>
            <a:off x="714375" y="1428750"/>
            <a:ext cx="2619375" cy="2306638"/>
            <a:chOff x="714348" y="1428750"/>
            <a:chExt cx="2619375" cy="2306528"/>
          </a:xfrm>
        </p:grpSpPr>
        <p:grpSp>
          <p:nvGrpSpPr>
            <p:cNvPr id="3" name="Group 60"/>
            <p:cNvGrpSpPr>
              <a:grpSpLocks/>
            </p:cNvGrpSpPr>
            <p:nvPr/>
          </p:nvGrpSpPr>
          <p:grpSpPr bwMode="auto">
            <a:xfrm>
              <a:off x="714348" y="1428750"/>
              <a:ext cx="2619375" cy="2306528"/>
              <a:chOff x="714348" y="1428750"/>
              <a:chExt cx="2619375" cy="2306528"/>
            </a:xfrm>
          </p:grpSpPr>
          <p:grpSp>
            <p:nvGrpSpPr>
              <p:cNvPr id="4" name="Group 25"/>
              <p:cNvGrpSpPr>
                <a:grpSpLocks/>
              </p:cNvGrpSpPr>
              <p:nvPr/>
            </p:nvGrpSpPr>
            <p:grpSpPr bwMode="auto">
              <a:xfrm>
                <a:off x="1176311" y="1852593"/>
                <a:ext cx="774699" cy="1520751"/>
                <a:chOff x="2678634" y="2245673"/>
                <a:chExt cx="1617925" cy="3146558"/>
              </a:xfrm>
            </p:grpSpPr>
            <p:cxnSp>
              <p:nvCxnSpPr>
                <p:cNvPr id="34" name="Straight Connector 33"/>
                <p:cNvCxnSpPr>
                  <a:endCxn id="35" idx="0"/>
                </p:cNvCxnSpPr>
                <p:nvPr/>
              </p:nvCxnSpPr>
              <p:spPr>
                <a:xfrm rot="5400000" flipH="1" flipV="1">
                  <a:off x="1677609" y="3525881"/>
                  <a:ext cx="2867378" cy="8653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Block Arc 34"/>
                <p:cNvSpPr/>
                <p:nvPr/>
              </p:nvSpPr>
              <p:spPr>
                <a:xfrm>
                  <a:off x="3510804" y="2245673"/>
                  <a:ext cx="785757" cy="939370"/>
                </a:xfrm>
                <a:prstGeom prst="blockArc">
                  <a:avLst>
                    <a:gd name="adj1" fmla="val 12225120"/>
                    <a:gd name="adj2" fmla="val 20782389"/>
                    <a:gd name="adj3" fmla="val 65"/>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5" name="Group 59"/>
              <p:cNvGrpSpPr>
                <a:grpSpLocks/>
              </p:cNvGrpSpPr>
              <p:nvPr/>
            </p:nvGrpSpPr>
            <p:grpSpPr bwMode="auto">
              <a:xfrm>
                <a:off x="714348" y="1428750"/>
                <a:ext cx="2619375" cy="2306528"/>
                <a:chOff x="714348" y="1428750"/>
                <a:chExt cx="2619375" cy="2306528"/>
              </a:xfrm>
            </p:grpSpPr>
            <p:grpSp>
              <p:nvGrpSpPr>
                <p:cNvPr id="6" name="Group 36"/>
                <p:cNvGrpSpPr>
                  <a:grpSpLocks/>
                </p:cNvGrpSpPr>
                <p:nvPr/>
              </p:nvGrpSpPr>
              <p:grpSpPr bwMode="auto">
                <a:xfrm>
                  <a:off x="714348" y="1470990"/>
                  <a:ext cx="2285940" cy="2264288"/>
                  <a:chOff x="1713843" y="1456107"/>
                  <a:chExt cx="4774092" cy="4684995"/>
                </a:xfrm>
              </p:grpSpPr>
              <p:sp>
                <p:nvSpPr>
                  <p:cNvPr id="29" name="Half Frame 28"/>
                  <p:cNvSpPr/>
                  <p:nvPr/>
                </p:nvSpPr>
                <p:spPr>
                  <a:xfrm rot="16200000">
                    <a:off x="2576311" y="1516613"/>
                    <a:ext cx="3970971" cy="3852528"/>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C000"/>
                      </a:solidFill>
                    </a:endParaRPr>
                  </a:p>
                </p:txBody>
              </p:sp>
              <p:sp>
                <p:nvSpPr>
                  <p:cNvPr id="30" name="TextBox 29"/>
                  <p:cNvSpPr txBox="1"/>
                  <p:nvPr/>
                </p:nvSpPr>
                <p:spPr>
                  <a:xfrm>
                    <a:off x="1713843" y="3288461"/>
                    <a:ext cx="899866" cy="1487902"/>
                  </a:xfrm>
                  <a:prstGeom prst="rect">
                    <a:avLst/>
                  </a:prstGeom>
                  <a:noFill/>
                </p:spPr>
                <p:txBody>
                  <a:bodyPr vert="vert270" wrap="none">
                    <a:spAutoFit/>
                  </a:bodyPr>
                  <a:lstStyle/>
                  <a:p>
                    <a:pPr>
                      <a:defRPr/>
                    </a:pPr>
                    <a:r>
                      <a:rPr lang="en-US" sz="1600" b="1" dirty="0"/>
                      <a:t>Stress</a:t>
                    </a:r>
                  </a:p>
                </p:txBody>
              </p:sp>
              <p:sp>
                <p:nvSpPr>
                  <p:cNvPr id="58420" name="TextBox 30"/>
                  <p:cNvSpPr txBox="1">
                    <a:spLocks noChangeArrowheads="1"/>
                  </p:cNvSpPr>
                  <p:nvPr/>
                </p:nvSpPr>
                <p:spPr bwMode="auto">
                  <a:xfrm>
                    <a:off x="3929057" y="5440602"/>
                    <a:ext cx="1600881" cy="700500"/>
                  </a:xfrm>
                  <a:prstGeom prst="rect">
                    <a:avLst/>
                  </a:prstGeom>
                  <a:noFill/>
                  <a:ln w="9525">
                    <a:noFill/>
                    <a:miter lim="800000"/>
                    <a:headEnd/>
                    <a:tailEnd/>
                  </a:ln>
                </p:spPr>
                <p:txBody>
                  <a:bodyPr wrap="none">
                    <a:spAutoFit/>
                  </a:bodyPr>
                  <a:lstStyle/>
                  <a:p>
                    <a:r>
                      <a:rPr lang="en-US" sz="1600" b="1"/>
                      <a:t>Strain</a:t>
                    </a:r>
                  </a:p>
                </p:txBody>
              </p:sp>
            </p:grpSp>
            <p:cxnSp>
              <p:nvCxnSpPr>
                <p:cNvPr id="69" name="Straight Connector 68"/>
                <p:cNvCxnSpPr/>
                <p:nvPr/>
              </p:nvCxnSpPr>
              <p:spPr bwMode="auto">
                <a:xfrm rot="5400000">
                  <a:off x="742166" y="2372464"/>
                  <a:ext cx="1571550" cy="474662"/>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bwMode="auto">
                <a:xfrm>
                  <a:off x="1622398" y="1428750"/>
                  <a:ext cx="1711325" cy="338122"/>
                </a:xfrm>
                <a:prstGeom prst="rect">
                  <a:avLst/>
                </a:prstGeom>
                <a:noFill/>
              </p:spPr>
              <p:txBody>
                <a:bodyPr wrap="none">
                  <a:spAutoFit/>
                </a:bodyPr>
                <a:lstStyle/>
                <a:p>
                  <a:pPr>
                    <a:defRPr/>
                  </a:pPr>
                  <a:r>
                    <a:rPr lang="en-US" sz="1600" b="1" dirty="0">
                      <a:solidFill>
                        <a:srgbClr val="00B050"/>
                      </a:solidFill>
                      <a:latin typeface="+mj-lt"/>
                    </a:rPr>
                    <a:t>Yield Strength  </a:t>
                  </a:r>
                </a:p>
              </p:txBody>
            </p:sp>
            <p:sp>
              <p:nvSpPr>
                <p:cNvPr id="121" name="TextBox 120"/>
                <p:cNvSpPr txBox="1"/>
                <p:nvPr/>
              </p:nvSpPr>
              <p:spPr bwMode="auto">
                <a:xfrm>
                  <a:off x="1622398" y="2324057"/>
                  <a:ext cx="965200" cy="584172"/>
                </a:xfrm>
                <a:prstGeom prst="rect">
                  <a:avLst/>
                </a:prstGeom>
                <a:noFill/>
              </p:spPr>
              <p:txBody>
                <a:bodyPr wrap="none">
                  <a:spAutoFit/>
                </a:bodyPr>
                <a:lstStyle/>
                <a:p>
                  <a:pPr>
                    <a:defRPr/>
                  </a:pPr>
                  <a:r>
                    <a:rPr lang="en-US" sz="1600" b="1" dirty="0">
                      <a:solidFill>
                        <a:srgbClr val="0070C0"/>
                      </a:solidFill>
                      <a:latin typeface="+mj-lt"/>
                    </a:rPr>
                    <a:t>Strong </a:t>
                  </a:r>
                </a:p>
                <a:p>
                  <a:pPr>
                    <a:defRPr/>
                  </a:pPr>
                  <a:r>
                    <a:rPr lang="en-US" sz="1600" b="1" dirty="0">
                      <a:solidFill>
                        <a:srgbClr val="0070C0"/>
                      </a:solidFill>
                      <a:latin typeface="+mj-lt"/>
                    </a:rPr>
                    <a:t>Brittle </a:t>
                  </a:r>
                </a:p>
              </p:txBody>
            </p:sp>
          </p:grpSp>
        </p:grpSp>
        <p:sp>
          <p:nvSpPr>
            <p:cNvPr id="110" name="Cross 109"/>
            <p:cNvSpPr/>
            <p:nvPr/>
          </p:nvSpPr>
          <p:spPr bwMode="auto">
            <a:xfrm rot="2533711">
              <a:off x="1727173" y="1803382"/>
              <a:ext cx="90488" cy="92071"/>
            </a:xfrm>
            <a:prstGeom prst="plus">
              <a:avLst>
                <a:gd name="adj" fmla="val 47059"/>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45"/>
          <p:cNvGrpSpPr>
            <a:grpSpLocks/>
          </p:cNvGrpSpPr>
          <p:nvPr/>
        </p:nvGrpSpPr>
        <p:grpSpPr bwMode="auto">
          <a:xfrm>
            <a:off x="4786313" y="1681163"/>
            <a:ext cx="2428875" cy="2197100"/>
            <a:chOff x="1713843" y="1588761"/>
            <a:chExt cx="5454906" cy="4294720"/>
          </a:xfrm>
        </p:grpSpPr>
        <p:grpSp>
          <p:nvGrpSpPr>
            <p:cNvPr id="8" name="Group 25"/>
            <p:cNvGrpSpPr>
              <a:grpSpLocks/>
            </p:cNvGrpSpPr>
            <p:nvPr/>
          </p:nvGrpSpPr>
          <p:grpSpPr bwMode="auto">
            <a:xfrm>
              <a:off x="2601593" y="1861838"/>
              <a:ext cx="4536454" cy="3596514"/>
              <a:chOff x="2601593" y="1861838"/>
              <a:chExt cx="4536456" cy="3596514"/>
            </a:xfrm>
          </p:grpSpPr>
          <p:cxnSp>
            <p:nvCxnSpPr>
              <p:cNvPr id="52" name="Straight Connector 51"/>
              <p:cNvCxnSpPr>
                <a:endCxn id="53" idx="1"/>
              </p:cNvCxnSpPr>
              <p:nvPr/>
            </p:nvCxnSpPr>
            <p:spPr>
              <a:xfrm rot="5400000" flipH="1" flipV="1">
                <a:off x="1902577" y="2976679"/>
                <a:ext cx="3180698" cy="17826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Block Arc 52"/>
              <p:cNvSpPr/>
              <p:nvPr/>
            </p:nvSpPr>
            <p:spPr>
              <a:xfrm flipH="1">
                <a:off x="4263032" y="1861836"/>
                <a:ext cx="2873632" cy="1383992"/>
              </a:xfrm>
              <a:prstGeom prst="blockArc">
                <a:avLst>
                  <a:gd name="adj1" fmla="val 12691542"/>
                  <a:gd name="adj2" fmla="val 20782389"/>
                  <a:gd name="adj3" fmla="val 65"/>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9" name="Group 36"/>
            <p:cNvGrpSpPr>
              <a:grpSpLocks/>
            </p:cNvGrpSpPr>
            <p:nvPr/>
          </p:nvGrpSpPr>
          <p:grpSpPr bwMode="auto">
            <a:xfrm>
              <a:off x="1713843" y="1588761"/>
              <a:ext cx="5454906" cy="4294720"/>
              <a:chOff x="1713843" y="1588760"/>
              <a:chExt cx="5454905" cy="4294721"/>
            </a:xfrm>
          </p:grpSpPr>
          <p:sp>
            <p:nvSpPr>
              <p:cNvPr id="49" name="Half Frame 48"/>
              <p:cNvSpPr/>
              <p:nvPr/>
            </p:nvSpPr>
            <p:spPr>
              <a:xfrm rot="16200000">
                <a:off x="2967445" y="1222916"/>
                <a:ext cx="3835459" cy="4567147"/>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0" name="TextBox 49"/>
              <p:cNvSpPr txBox="1"/>
              <p:nvPr/>
            </p:nvSpPr>
            <p:spPr>
              <a:xfrm>
                <a:off x="1713843" y="3288462"/>
                <a:ext cx="937167" cy="1487902"/>
              </a:xfrm>
              <a:prstGeom prst="rect">
                <a:avLst/>
              </a:prstGeom>
              <a:noFill/>
            </p:spPr>
            <p:txBody>
              <a:bodyPr vert="vert270" wrap="none">
                <a:spAutoFit/>
              </a:bodyPr>
              <a:lstStyle/>
              <a:p>
                <a:pPr>
                  <a:defRPr/>
                </a:pPr>
                <a:r>
                  <a:rPr lang="en-US" sz="1600" b="1" dirty="0"/>
                  <a:t>Stress</a:t>
                </a:r>
              </a:p>
            </p:txBody>
          </p:sp>
          <p:sp>
            <p:nvSpPr>
              <p:cNvPr id="58407" name="TextBox 50"/>
              <p:cNvSpPr txBox="1">
                <a:spLocks noChangeArrowheads="1"/>
              </p:cNvSpPr>
              <p:nvPr/>
            </p:nvSpPr>
            <p:spPr bwMode="auto">
              <a:xfrm>
                <a:off x="3929058" y="5440601"/>
                <a:ext cx="940116" cy="442880"/>
              </a:xfrm>
              <a:prstGeom prst="rect">
                <a:avLst/>
              </a:prstGeom>
              <a:noFill/>
              <a:ln w="9525">
                <a:noFill/>
                <a:miter lim="800000"/>
                <a:headEnd/>
                <a:tailEnd/>
              </a:ln>
            </p:spPr>
            <p:txBody>
              <a:bodyPr wrap="none">
                <a:spAutoFit/>
              </a:bodyPr>
              <a:lstStyle/>
              <a:p>
                <a:r>
                  <a:rPr lang="en-US" sz="1600" b="1"/>
                  <a:t>Strain</a:t>
                </a:r>
              </a:p>
            </p:txBody>
          </p:sp>
        </p:grpSp>
      </p:grpSp>
      <p:cxnSp>
        <p:nvCxnSpPr>
          <p:cNvPr id="73" name="Straight Connector 72"/>
          <p:cNvCxnSpPr/>
          <p:nvPr/>
        </p:nvCxnSpPr>
        <p:spPr bwMode="auto">
          <a:xfrm rot="5400000">
            <a:off x="4883150" y="2349500"/>
            <a:ext cx="1765300" cy="85725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nvGrpSpPr>
          <p:cNvPr id="10" name="Group 110"/>
          <p:cNvGrpSpPr>
            <a:grpSpLocks/>
          </p:cNvGrpSpPr>
          <p:nvPr/>
        </p:nvGrpSpPr>
        <p:grpSpPr bwMode="auto">
          <a:xfrm>
            <a:off x="6051550" y="1466850"/>
            <a:ext cx="1711325" cy="468313"/>
            <a:chOff x="4429124" y="2214554"/>
            <a:chExt cx="1710853" cy="467493"/>
          </a:xfrm>
        </p:grpSpPr>
        <p:sp>
          <p:nvSpPr>
            <p:cNvPr id="112" name="TextBox 111"/>
            <p:cNvSpPr txBox="1"/>
            <p:nvPr/>
          </p:nvSpPr>
          <p:spPr>
            <a:xfrm>
              <a:off x="4429124" y="2214554"/>
              <a:ext cx="1710853" cy="339130"/>
            </a:xfrm>
            <a:prstGeom prst="rect">
              <a:avLst/>
            </a:prstGeom>
            <a:noFill/>
          </p:spPr>
          <p:txBody>
            <a:bodyPr wrap="none">
              <a:spAutoFit/>
            </a:bodyPr>
            <a:lstStyle/>
            <a:p>
              <a:pPr>
                <a:defRPr/>
              </a:pPr>
              <a:r>
                <a:rPr lang="en-US" sz="1600" b="1" dirty="0">
                  <a:solidFill>
                    <a:srgbClr val="00B050"/>
                  </a:solidFill>
                  <a:latin typeface="+mj-lt"/>
                </a:rPr>
                <a:t>Yield Strength  </a:t>
              </a:r>
            </a:p>
          </p:txBody>
        </p:sp>
        <p:sp>
          <p:nvSpPr>
            <p:cNvPr id="113" name="Cross 112"/>
            <p:cNvSpPr/>
            <p:nvPr/>
          </p:nvSpPr>
          <p:spPr>
            <a:xfrm rot="2533711">
              <a:off x="4533870" y="2590133"/>
              <a:ext cx="90463" cy="91914"/>
            </a:xfrm>
            <a:prstGeom prst="plus">
              <a:avLst>
                <a:gd name="adj" fmla="val 47059"/>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2" name="TextBox 121"/>
          <p:cNvSpPr txBox="1"/>
          <p:nvPr/>
        </p:nvSpPr>
        <p:spPr bwMode="auto">
          <a:xfrm>
            <a:off x="5953125" y="2395538"/>
            <a:ext cx="1084263" cy="584200"/>
          </a:xfrm>
          <a:prstGeom prst="rect">
            <a:avLst/>
          </a:prstGeom>
          <a:noFill/>
        </p:spPr>
        <p:txBody>
          <a:bodyPr wrap="none">
            <a:spAutoFit/>
          </a:bodyPr>
          <a:lstStyle/>
          <a:p>
            <a:pPr>
              <a:defRPr/>
            </a:pPr>
            <a:r>
              <a:rPr lang="en-US" sz="1600" b="1" dirty="0">
                <a:solidFill>
                  <a:srgbClr val="0070C0"/>
                </a:solidFill>
                <a:latin typeface="+mj-lt"/>
              </a:rPr>
              <a:t>Strong </a:t>
            </a:r>
          </a:p>
          <a:p>
            <a:pPr>
              <a:defRPr/>
            </a:pPr>
            <a:r>
              <a:rPr lang="en-US" sz="1600" b="1" dirty="0">
                <a:solidFill>
                  <a:srgbClr val="0070C0"/>
                </a:solidFill>
                <a:latin typeface="+mj-lt"/>
              </a:rPr>
              <a:t>Ductile  </a:t>
            </a:r>
          </a:p>
        </p:txBody>
      </p:sp>
      <p:grpSp>
        <p:nvGrpSpPr>
          <p:cNvPr id="11" name="Group 60"/>
          <p:cNvGrpSpPr>
            <a:grpSpLocks/>
          </p:cNvGrpSpPr>
          <p:nvPr/>
        </p:nvGrpSpPr>
        <p:grpSpPr bwMode="auto">
          <a:xfrm>
            <a:off x="642938" y="4214813"/>
            <a:ext cx="2592387" cy="2520950"/>
            <a:chOff x="1713843" y="1256421"/>
            <a:chExt cx="5240946" cy="4627060"/>
          </a:xfrm>
        </p:grpSpPr>
        <p:grpSp>
          <p:nvGrpSpPr>
            <p:cNvPr id="12" name="Group 25"/>
            <p:cNvGrpSpPr>
              <a:grpSpLocks/>
            </p:cNvGrpSpPr>
            <p:nvPr/>
          </p:nvGrpSpPr>
          <p:grpSpPr bwMode="auto">
            <a:xfrm>
              <a:off x="2678611" y="3388747"/>
              <a:ext cx="1264814" cy="2003852"/>
              <a:chOff x="2678612" y="3388747"/>
              <a:chExt cx="1264814" cy="2003852"/>
            </a:xfrm>
          </p:grpSpPr>
          <p:cxnSp>
            <p:nvCxnSpPr>
              <p:cNvPr id="67" name="Straight Connector 66"/>
              <p:cNvCxnSpPr>
                <a:endCxn id="68" idx="0"/>
              </p:cNvCxnSpPr>
              <p:nvPr/>
            </p:nvCxnSpPr>
            <p:spPr>
              <a:xfrm rot="5400000" flipH="1" flipV="1">
                <a:off x="2092495" y="4305928"/>
                <a:ext cx="1675416" cy="500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Block Arc 67"/>
              <p:cNvSpPr/>
              <p:nvPr/>
            </p:nvSpPr>
            <p:spPr>
              <a:xfrm>
                <a:off x="3158073" y="3389298"/>
                <a:ext cx="786301" cy="973198"/>
              </a:xfrm>
              <a:prstGeom prst="blockArc">
                <a:avLst>
                  <a:gd name="adj1" fmla="val 12225120"/>
                  <a:gd name="adj2" fmla="val 20782389"/>
                  <a:gd name="adj3" fmla="val 65"/>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13" name="Group 36"/>
            <p:cNvGrpSpPr>
              <a:grpSpLocks/>
            </p:cNvGrpSpPr>
            <p:nvPr/>
          </p:nvGrpSpPr>
          <p:grpSpPr bwMode="auto">
            <a:xfrm>
              <a:off x="1713843" y="1256421"/>
              <a:ext cx="5240946" cy="4627060"/>
              <a:chOff x="1713843" y="1256421"/>
              <a:chExt cx="5240946" cy="4627060"/>
            </a:xfrm>
          </p:grpSpPr>
          <p:sp>
            <p:nvSpPr>
              <p:cNvPr id="64" name="Half Frame 63"/>
              <p:cNvSpPr/>
              <p:nvPr/>
            </p:nvSpPr>
            <p:spPr>
              <a:xfrm rot="16200000">
                <a:off x="2690535" y="1187988"/>
                <a:ext cx="4195823" cy="4332687"/>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5" name="TextBox 64"/>
              <p:cNvSpPr txBox="1"/>
              <p:nvPr/>
            </p:nvSpPr>
            <p:spPr>
              <a:xfrm>
                <a:off x="1713843" y="3288462"/>
                <a:ext cx="871317" cy="1398882"/>
              </a:xfrm>
              <a:prstGeom prst="rect">
                <a:avLst/>
              </a:prstGeom>
              <a:noFill/>
            </p:spPr>
            <p:txBody>
              <a:bodyPr vert="vert270" wrap="none">
                <a:spAutoFit/>
              </a:bodyPr>
              <a:lstStyle/>
              <a:p>
                <a:pPr>
                  <a:defRPr/>
                </a:pPr>
                <a:r>
                  <a:rPr lang="en-US" sz="1600" b="1" dirty="0"/>
                  <a:t>Stress</a:t>
                </a:r>
              </a:p>
            </p:txBody>
          </p:sp>
          <p:sp>
            <p:nvSpPr>
              <p:cNvPr id="58398" name="TextBox 65"/>
              <p:cNvSpPr txBox="1">
                <a:spLocks noChangeArrowheads="1"/>
              </p:cNvSpPr>
              <p:nvPr/>
            </p:nvSpPr>
            <p:spPr bwMode="auto">
              <a:xfrm>
                <a:off x="3929058" y="5440601"/>
                <a:ext cx="940115" cy="442880"/>
              </a:xfrm>
              <a:prstGeom prst="rect">
                <a:avLst/>
              </a:prstGeom>
              <a:noFill/>
              <a:ln w="9525">
                <a:noFill/>
                <a:miter lim="800000"/>
                <a:headEnd/>
                <a:tailEnd/>
              </a:ln>
            </p:spPr>
            <p:txBody>
              <a:bodyPr wrap="none">
                <a:spAutoFit/>
              </a:bodyPr>
              <a:lstStyle/>
              <a:p>
                <a:r>
                  <a:rPr lang="en-US" sz="1600" b="1"/>
                  <a:t>Strain</a:t>
                </a:r>
              </a:p>
            </p:txBody>
          </p:sp>
        </p:grpSp>
      </p:grpSp>
      <p:cxnSp>
        <p:nvCxnSpPr>
          <p:cNvPr id="96" name="Straight Connector 95"/>
          <p:cNvCxnSpPr/>
          <p:nvPr/>
        </p:nvCxnSpPr>
        <p:spPr bwMode="auto">
          <a:xfrm rot="5400000">
            <a:off x="822325" y="5808663"/>
            <a:ext cx="1125537" cy="300038"/>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nvGrpSpPr>
          <p:cNvPr id="14" name="Group 114"/>
          <p:cNvGrpSpPr>
            <a:grpSpLocks/>
          </p:cNvGrpSpPr>
          <p:nvPr/>
        </p:nvGrpSpPr>
        <p:grpSpPr bwMode="auto">
          <a:xfrm>
            <a:off x="1306513" y="4949825"/>
            <a:ext cx="1857375" cy="485775"/>
            <a:chOff x="4377725" y="2196280"/>
            <a:chExt cx="1857444" cy="485772"/>
          </a:xfrm>
        </p:grpSpPr>
        <p:sp>
          <p:nvSpPr>
            <p:cNvPr id="116" name="TextBox 115"/>
            <p:cNvSpPr txBox="1"/>
            <p:nvPr/>
          </p:nvSpPr>
          <p:spPr>
            <a:xfrm>
              <a:off x="4377725" y="2196280"/>
              <a:ext cx="1857444" cy="338136"/>
            </a:xfrm>
            <a:prstGeom prst="rect">
              <a:avLst/>
            </a:prstGeom>
            <a:noFill/>
          </p:spPr>
          <p:txBody>
            <a:bodyPr>
              <a:spAutoFit/>
            </a:bodyPr>
            <a:lstStyle/>
            <a:p>
              <a:pPr>
                <a:defRPr/>
              </a:pPr>
              <a:r>
                <a:rPr lang="en-US" sz="1600" b="1" dirty="0">
                  <a:solidFill>
                    <a:srgbClr val="00B050"/>
                  </a:solidFill>
                  <a:latin typeface="+mj-lt"/>
                </a:rPr>
                <a:t>Yield Strength  </a:t>
              </a:r>
            </a:p>
          </p:txBody>
        </p:sp>
        <p:sp>
          <p:nvSpPr>
            <p:cNvPr id="117" name="Cross 116"/>
            <p:cNvSpPr/>
            <p:nvPr/>
          </p:nvSpPr>
          <p:spPr>
            <a:xfrm rot="2533711">
              <a:off x="4553944" y="2589978"/>
              <a:ext cx="90491" cy="92074"/>
            </a:xfrm>
            <a:prstGeom prst="plus">
              <a:avLst>
                <a:gd name="adj" fmla="val 47059"/>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3" name="TextBox 122"/>
          <p:cNvSpPr txBox="1"/>
          <p:nvPr/>
        </p:nvSpPr>
        <p:spPr bwMode="auto">
          <a:xfrm>
            <a:off x="1544638" y="5668963"/>
            <a:ext cx="952500" cy="584200"/>
          </a:xfrm>
          <a:prstGeom prst="rect">
            <a:avLst/>
          </a:prstGeom>
          <a:noFill/>
        </p:spPr>
        <p:txBody>
          <a:bodyPr wrap="none">
            <a:spAutoFit/>
          </a:bodyPr>
          <a:lstStyle/>
          <a:p>
            <a:pPr>
              <a:defRPr/>
            </a:pPr>
            <a:r>
              <a:rPr lang="en-US" sz="1600" b="1" dirty="0">
                <a:solidFill>
                  <a:srgbClr val="0070C0"/>
                </a:solidFill>
                <a:latin typeface="+mj-lt"/>
              </a:rPr>
              <a:t>Weak</a:t>
            </a:r>
          </a:p>
          <a:p>
            <a:pPr>
              <a:defRPr/>
            </a:pPr>
            <a:r>
              <a:rPr lang="en-US" sz="1600" b="1" dirty="0">
                <a:solidFill>
                  <a:srgbClr val="0070C0"/>
                </a:solidFill>
                <a:latin typeface="+mj-lt"/>
              </a:rPr>
              <a:t>Brittle </a:t>
            </a:r>
          </a:p>
        </p:txBody>
      </p:sp>
      <p:grpSp>
        <p:nvGrpSpPr>
          <p:cNvPr id="15" name="Group 58"/>
          <p:cNvGrpSpPr>
            <a:grpSpLocks/>
          </p:cNvGrpSpPr>
          <p:nvPr/>
        </p:nvGrpSpPr>
        <p:grpSpPr bwMode="auto">
          <a:xfrm>
            <a:off x="4786313" y="4357688"/>
            <a:ext cx="2520950" cy="2378075"/>
            <a:chOff x="4143264" y="4357730"/>
            <a:chExt cx="2520282" cy="2378026"/>
          </a:xfrm>
        </p:grpSpPr>
        <p:grpSp>
          <p:nvGrpSpPr>
            <p:cNvPr id="16" name="Group 25"/>
            <p:cNvGrpSpPr>
              <a:grpSpLocks/>
            </p:cNvGrpSpPr>
            <p:nvPr/>
          </p:nvGrpSpPr>
          <p:grpSpPr bwMode="auto">
            <a:xfrm>
              <a:off x="4620352" y="5376579"/>
              <a:ext cx="1237378" cy="1091741"/>
              <a:chOff x="2678612" y="3388747"/>
              <a:chExt cx="2502227" cy="2003864"/>
            </a:xfrm>
          </p:grpSpPr>
          <p:cxnSp>
            <p:nvCxnSpPr>
              <p:cNvPr id="88" name="Straight Connector 87"/>
              <p:cNvCxnSpPr>
                <a:endCxn id="89" idx="0"/>
              </p:cNvCxnSpPr>
              <p:nvPr/>
            </p:nvCxnSpPr>
            <p:spPr>
              <a:xfrm rot="5400000" flipH="1" flipV="1">
                <a:off x="2141295" y="4370775"/>
                <a:ext cx="1561775" cy="4846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Block Arc 88"/>
              <p:cNvSpPr/>
              <p:nvPr/>
            </p:nvSpPr>
            <p:spPr>
              <a:xfrm>
                <a:off x="3158072" y="3389307"/>
                <a:ext cx="2021918" cy="973195"/>
              </a:xfrm>
              <a:prstGeom prst="blockArc">
                <a:avLst>
                  <a:gd name="adj1" fmla="val 10958064"/>
                  <a:gd name="adj2" fmla="val 19966619"/>
                  <a:gd name="adj3" fmla="val 0"/>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17" name="Group 36"/>
            <p:cNvGrpSpPr>
              <a:grpSpLocks/>
            </p:cNvGrpSpPr>
            <p:nvPr/>
          </p:nvGrpSpPr>
          <p:grpSpPr bwMode="auto">
            <a:xfrm>
              <a:off x="4143264" y="4357730"/>
              <a:ext cx="2520282" cy="2378026"/>
              <a:chOff x="1713843" y="1518674"/>
              <a:chExt cx="5096515" cy="4364807"/>
            </a:xfrm>
          </p:grpSpPr>
          <p:sp>
            <p:nvSpPr>
              <p:cNvPr id="85" name="Half Frame 84"/>
              <p:cNvSpPr/>
              <p:nvPr/>
            </p:nvSpPr>
            <p:spPr>
              <a:xfrm rot="16200000">
                <a:off x="2749442" y="1391331"/>
                <a:ext cx="3933571" cy="4188258"/>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6" name="TextBox 85"/>
              <p:cNvSpPr txBox="1"/>
              <p:nvPr/>
            </p:nvSpPr>
            <p:spPr>
              <a:xfrm>
                <a:off x="1713843" y="3288462"/>
                <a:ext cx="871317" cy="1398882"/>
              </a:xfrm>
              <a:prstGeom prst="rect">
                <a:avLst/>
              </a:prstGeom>
              <a:noFill/>
            </p:spPr>
            <p:txBody>
              <a:bodyPr vert="vert270" wrap="none">
                <a:spAutoFit/>
              </a:bodyPr>
              <a:lstStyle/>
              <a:p>
                <a:pPr>
                  <a:defRPr/>
                </a:pPr>
                <a:r>
                  <a:rPr lang="en-US" sz="1600" b="1" dirty="0"/>
                  <a:t>Stress</a:t>
                </a:r>
              </a:p>
            </p:txBody>
          </p:sp>
          <p:sp>
            <p:nvSpPr>
              <p:cNvPr id="58389" name="TextBox 86"/>
              <p:cNvSpPr txBox="1">
                <a:spLocks noChangeArrowheads="1"/>
              </p:cNvSpPr>
              <p:nvPr/>
            </p:nvSpPr>
            <p:spPr bwMode="auto">
              <a:xfrm>
                <a:off x="3929058" y="5440601"/>
                <a:ext cx="940115" cy="442880"/>
              </a:xfrm>
              <a:prstGeom prst="rect">
                <a:avLst/>
              </a:prstGeom>
              <a:noFill/>
              <a:ln w="9525">
                <a:noFill/>
                <a:miter lim="800000"/>
                <a:headEnd/>
                <a:tailEnd/>
              </a:ln>
            </p:spPr>
            <p:txBody>
              <a:bodyPr wrap="none">
                <a:spAutoFit/>
              </a:bodyPr>
              <a:lstStyle/>
              <a:p>
                <a:r>
                  <a:rPr lang="en-US" sz="1600" b="1"/>
                  <a:t>Strain</a:t>
                </a:r>
              </a:p>
            </p:txBody>
          </p:sp>
        </p:grpSp>
        <p:cxnSp>
          <p:nvCxnSpPr>
            <p:cNvPr id="100" name="Straight Connector 99"/>
            <p:cNvCxnSpPr/>
            <p:nvPr/>
          </p:nvCxnSpPr>
          <p:spPr bwMode="auto">
            <a:xfrm rot="5400000">
              <a:off x="4376433" y="5773790"/>
              <a:ext cx="1071541" cy="319002"/>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bwMode="auto">
            <a:xfrm>
              <a:off x="4928868" y="5000654"/>
              <a:ext cx="1710872" cy="339718"/>
            </a:xfrm>
            <a:prstGeom prst="rect">
              <a:avLst/>
            </a:prstGeom>
            <a:noFill/>
          </p:spPr>
          <p:txBody>
            <a:bodyPr wrap="none">
              <a:spAutoFit/>
            </a:bodyPr>
            <a:lstStyle/>
            <a:p>
              <a:pPr>
                <a:defRPr/>
              </a:pPr>
              <a:r>
                <a:rPr lang="en-US" sz="1600" b="1" dirty="0">
                  <a:solidFill>
                    <a:srgbClr val="00B050"/>
                  </a:solidFill>
                  <a:latin typeface="+mj-lt"/>
                </a:rPr>
                <a:t>Yield Strength  </a:t>
              </a:r>
            </a:p>
          </p:txBody>
        </p:sp>
        <p:sp>
          <p:nvSpPr>
            <p:cNvPr id="124" name="TextBox 123"/>
            <p:cNvSpPr txBox="1"/>
            <p:nvPr/>
          </p:nvSpPr>
          <p:spPr bwMode="auto">
            <a:xfrm>
              <a:off x="5047899" y="5668978"/>
              <a:ext cx="1023666" cy="584188"/>
            </a:xfrm>
            <a:prstGeom prst="rect">
              <a:avLst/>
            </a:prstGeom>
            <a:noFill/>
          </p:spPr>
          <p:txBody>
            <a:bodyPr wrap="none">
              <a:spAutoFit/>
            </a:bodyPr>
            <a:lstStyle/>
            <a:p>
              <a:pPr>
                <a:defRPr/>
              </a:pPr>
              <a:r>
                <a:rPr lang="en-US" sz="1600" b="1" dirty="0">
                  <a:solidFill>
                    <a:srgbClr val="0070C0"/>
                  </a:solidFill>
                  <a:latin typeface="+mj-lt"/>
                </a:rPr>
                <a:t>Weak  </a:t>
              </a:r>
            </a:p>
            <a:p>
              <a:pPr>
                <a:defRPr/>
              </a:pPr>
              <a:r>
                <a:rPr lang="en-US" sz="1600" b="1" dirty="0">
                  <a:solidFill>
                    <a:srgbClr val="0070C0"/>
                  </a:solidFill>
                  <a:latin typeface="+mj-lt"/>
                </a:rPr>
                <a:t>Ductile </a:t>
              </a:r>
            </a:p>
          </p:txBody>
        </p:sp>
      </p:grpSp>
      <p:sp>
        <p:nvSpPr>
          <p:cNvPr id="120" name="Cross 119"/>
          <p:cNvSpPr/>
          <p:nvPr/>
        </p:nvSpPr>
        <p:spPr bwMode="auto">
          <a:xfrm rot="2533711">
            <a:off x="5675313" y="5376863"/>
            <a:ext cx="92075" cy="92075"/>
          </a:xfrm>
          <a:prstGeom prst="plus">
            <a:avLst>
              <a:gd name="adj" fmla="val 47059"/>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sz="quarter" idx="1"/>
          </p:nvPr>
        </p:nvSpPr>
        <p:spPr>
          <a:xfrm>
            <a:off x="285750" y="928688"/>
            <a:ext cx="8501063" cy="5068887"/>
          </a:xfrm>
        </p:spPr>
        <p:txBody>
          <a:bodyPr>
            <a:normAutofit/>
          </a:bodyPr>
          <a:lstStyle/>
          <a:p>
            <a:pPr marL="274320" indent="-274320" eaLnBrk="1" fontAlgn="auto" hangingPunct="1">
              <a:lnSpc>
                <a:spcPct val="150000"/>
              </a:lnSpc>
              <a:spcAft>
                <a:spcPts val="0"/>
              </a:spcAft>
              <a:buFontTx/>
              <a:buNone/>
              <a:defRPr/>
            </a:pPr>
            <a:r>
              <a:rPr lang="es-UY" b="1" dirty="0">
                <a:solidFill>
                  <a:schemeClr val="accent1"/>
                </a:solidFill>
                <a:effectLst>
                  <a:outerShdw blurRad="38100" dist="38100" dir="2700000" algn="tl">
                    <a:srgbClr val="000000">
                      <a:alpha val="43137"/>
                    </a:srgbClr>
                  </a:outerShdw>
                </a:effectLst>
              </a:rPr>
              <a:t>DEFINITION:</a:t>
            </a:r>
          </a:p>
          <a:p>
            <a:pPr marL="274320" indent="-274320" eaLnBrk="1" fontAlgn="auto" hangingPunct="1">
              <a:lnSpc>
                <a:spcPct val="150000"/>
              </a:lnSpc>
              <a:spcAft>
                <a:spcPts val="0"/>
              </a:spcAft>
              <a:buFontTx/>
              <a:buBlip>
                <a:blip r:embed="rId2"/>
              </a:buBlip>
              <a:defRPr/>
            </a:pPr>
            <a:r>
              <a:rPr lang="es-UY" dirty="0"/>
              <a:t>It is the amount of elastic and plastic deformation energy required to fracture a material.</a:t>
            </a:r>
          </a:p>
          <a:p>
            <a:pPr marL="274320" indent="-274320" eaLnBrk="1" fontAlgn="auto" hangingPunct="1">
              <a:lnSpc>
                <a:spcPct val="150000"/>
              </a:lnSpc>
              <a:spcAft>
                <a:spcPts val="0"/>
              </a:spcAft>
              <a:buFontTx/>
              <a:buBlip>
                <a:blip r:embed="rId2"/>
              </a:buBlip>
              <a:defRPr/>
            </a:pPr>
            <a:r>
              <a:rPr lang="es-UY" dirty="0"/>
              <a:t>Toughness is indicated as the area under the elastic and plastic portions of a stress strain curve/total area under stress strain curve</a:t>
            </a:r>
            <a:endParaRPr lang="es-ES" dirty="0"/>
          </a:p>
        </p:txBody>
      </p:sp>
      <p:sp>
        <p:nvSpPr>
          <p:cNvPr id="4" name="Rectangle 3"/>
          <p:cNvSpPr/>
          <p:nvPr/>
        </p:nvSpPr>
        <p:spPr>
          <a:xfrm>
            <a:off x="2786050" y="214290"/>
            <a:ext cx="2777299"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s-UY" sz="3200" b="1" dirty="0">
                <a:ln/>
                <a:solidFill>
                  <a:schemeClr val="accent3"/>
                </a:solidFill>
              </a:rPr>
              <a:t>TOUGHNESS</a:t>
            </a:r>
            <a:endParaRPr lang="en-US" sz="3200" b="1" dirty="0">
              <a:ln/>
              <a:solidFill>
                <a:schemeClr val="accent3"/>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sz="quarter" idx="1"/>
          </p:nvPr>
        </p:nvSpPr>
        <p:spPr>
          <a:xfrm>
            <a:off x="571500" y="142875"/>
            <a:ext cx="8072438" cy="714375"/>
          </a:xfrm>
        </p:spPr>
        <p:txBody>
          <a:bodyPr>
            <a:normAutofit fontScale="92500"/>
          </a:bodyPr>
          <a:lstStyle/>
          <a:p>
            <a:pPr marL="274320" indent="-274320" eaLnBrk="1" fontAlgn="auto" hangingPunct="1">
              <a:spcAft>
                <a:spcPts val="0"/>
              </a:spcAft>
              <a:buFontTx/>
              <a:buNone/>
              <a:defRPr/>
            </a:pPr>
            <a:r>
              <a:rPr lang="es-ES" sz="2800" b="1" dirty="0">
                <a:solidFill>
                  <a:schemeClr val="accent1"/>
                </a:solidFill>
                <a:effectLst>
                  <a:outerShdw blurRad="38100" dist="38100" dir="2700000" algn="tl">
                    <a:srgbClr val="000000">
                      <a:alpha val="43137"/>
                    </a:srgbClr>
                  </a:outerShdw>
                </a:effectLst>
              </a:rPr>
              <a:t>Difference between resilience and toughness</a:t>
            </a:r>
          </a:p>
        </p:txBody>
      </p:sp>
      <p:grpSp>
        <p:nvGrpSpPr>
          <p:cNvPr id="2" name="Group 123"/>
          <p:cNvGrpSpPr>
            <a:grpSpLocks/>
          </p:cNvGrpSpPr>
          <p:nvPr/>
        </p:nvGrpSpPr>
        <p:grpSpPr bwMode="auto">
          <a:xfrm>
            <a:off x="5676900" y="4508500"/>
            <a:ext cx="2447925" cy="2019300"/>
            <a:chOff x="5677617" y="4508164"/>
            <a:chExt cx="2447156" cy="2019062"/>
          </a:xfrm>
        </p:grpSpPr>
        <p:sp>
          <p:nvSpPr>
            <p:cNvPr id="110" name="Right Triangle 109"/>
            <p:cNvSpPr/>
            <p:nvPr/>
          </p:nvSpPr>
          <p:spPr>
            <a:xfrm rot="16200000">
              <a:off x="5374325" y="5040030"/>
              <a:ext cx="1790489" cy="1183903"/>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Flowchart: Delay 111"/>
            <p:cNvSpPr/>
            <p:nvPr/>
          </p:nvSpPr>
          <p:spPr>
            <a:xfrm rot="15843333">
              <a:off x="7159028" y="4128132"/>
              <a:ext cx="557147" cy="1317211"/>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Rectangle 112"/>
            <p:cNvSpPr/>
            <p:nvPr/>
          </p:nvSpPr>
          <p:spPr>
            <a:xfrm>
              <a:off x="6809149" y="4971659"/>
              <a:ext cx="1315624" cy="154604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6" name="TextBox 105"/>
            <p:cNvSpPr txBox="1"/>
            <p:nvPr/>
          </p:nvSpPr>
          <p:spPr>
            <a:xfrm>
              <a:off x="6501271" y="5387535"/>
              <a:ext cx="1623502" cy="338098"/>
            </a:xfrm>
            <a:prstGeom prst="rect">
              <a:avLst/>
            </a:prstGeom>
            <a:noFill/>
          </p:spPr>
          <p:txBody>
            <a:bodyPr wrap="none">
              <a:spAutoFit/>
            </a:bodyPr>
            <a:lstStyle/>
            <a:p>
              <a:pPr>
                <a:defRPr/>
              </a:pPr>
              <a:r>
                <a:rPr lang="en-US" sz="1600" b="1" dirty="0">
                  <a:solidFill>
                    <a:srgbClr val="0070C0"/>
                  </a:solidFill>
                  <a:latin typeface="+mj-lt"/>
                </a:rPr>
                <a:t>TOUGHNESS</a:t>
              </a:r>
            </a:p>
          </p:txBody>
        </p:sp>
      </p:grpSp>
      <p:grpSp>
        <p:nvGrpSpPr>
          <p:cNvPr id="3" name="Group 122"/>
          <p:cNvGrpSpPr>
            <a:grpSpLocks/>
          </p:cNvGrpSpPr>
          <p:nvPr/>
        </p:nvGrpSpPr>
        <p:grpSpPr bwMode="auto">
          <a:xfrm>
            <a:off x="5214938" y="4143375"/>
            <a:ext cx="3143250" cy="2643188"/>
            <a:chOff x="5214942" y="4143379"/>
            <a:chExt cx="3143273" cy="2642977"/>
          </a:xfrm>
        </p:grpSpPr>
        <p:sp>
          <p:nvSpPr>
            <p:cNvPr id="120" name="Block Arc 119"/>
            <p:cNvSpPr/>
            <p:nvPr/>
          </p:nvSpPr>
          <p:spPr>
            <a:xfrm flipH="1">
              <a:off x="6738953" y="4505300"/>
              <a:ext cx="1560523" cy="930201"/>
            </a:xfrm>
            <a:prstGeom prst="blockArc">
              <a:avLst>
                <a:gd name="adj1" fmla="val 12450508"/>
                <a:gd name="adj2" fmla="val 21078341"/>
                <a:gd name="adj3" fmla="val 48"/>
              </a:avLst>
            </a:prstGeom>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4" name="Group 121"/>
            <p:cNvGrpSpPr>
              <a:grpSpLocks/>
            </p:cNvGrpSpPr>
            <p:nvPr/>
          </p:nvGrpSpPr>
          <p:grpSpPr bwMode="auto">
            <a:xfrm>
              <a:off x="5214942" y="4143379"/>
              <a:ext cx="3143273" cy="2642977"/>
              <a:chOff x="5214942" y="4143379"/>
              <a:chExt cx="3143273" cy="2642977"/>
            </a:xfrm>
          </p:grpSpPr>
          <p:cxnSp>
            <p:nvCxnSpPr>
              <p:cNvPr id="119" name="Straight Connector 118"/>
              <p:cNvCxnSpPr>
                <a:endCxn id="120" idx="1"/>
              </p:cNvCxnSpPr>
              <p:nvPr/>
            </p:nvCxnSpPr>
            <p:spPr>
              <a:xfrm rot="5400000" flipH="1" flipV="1">
                <a:off x="5348367" y="5130676"/>
                <a:ext cx="1692140" cy="113983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16" name="Half Frame 115"/>
              <p:cNvSpPr/>
              <p:nvPr/>
            </p:nvSpPr>
            <p:spPr>
              <a:xfrm rot="16200000">
                <a:off x="5782581" y="3955155"/>
                <a:ext cx="2387409" cy="2763858"/>
              </a:xfrm>
              <a:prstGeom prst="halfFrame">
                <a:avLst>
                  <a:gd name="adj1" fmla="val 0"/>
                  <a:gd name="adj2" fmla="val 0"/>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7" name="TextBox 11"/>
              <p:cNvSpPr txBox="1"/>
              <p:nvPr/>
            </p:nvSpPr>
            <p:spPr>
              <a:xfrm>
                <a:off x="5214942" y="5000636"/>
                <a:ext cx="461665" cy="819108"/>
              </a:xfrm>
              <a:prstGeom prst="rect">
                <a:avLst/>
              </a:prstGeom>
              <a:noFill/>
            </p:spPr>
            <p:txBody>
              <a:bodyPr vert="vert270">
                <a:spAutoFit/>
              </a:bodyPr>
              <a:lstStyle/>
              <a:p>
                <a:pPr>
                  <a:defRPr/>
                </a:pPr>
                <a:r>
                  <a:rPr lang="en-US" b="1" dirty="0"/>
                  <a:t>Stress</a:t>
                </a:r>
              </a:p>
            </p:txBody>
          </p:sp>
          <p:sp>
            <p:nvSpPr>
              <p:cNvPr id="60438" name="TextBox 12"/>
              <p:cNvSpPr txBox="1">
                <a:spLocks noChangeArrowheads="1"/>
              </p:cNvSpPr>
              <p:nvPr/>
            </p:nvSpPr>
            <p:spPr bwMode="auto">
              <a:xfrm>
                <a:off x="6574346" y="6537900"/>
                <a:ext cx="642370" cy="248456"/>
              </a:xfrm>
              <a:prstGeom prst="rect">
                <a:avLst/>
              </a:prstGeom>
              <a:noFill/>
              <a:ln w="9525">
                <a:noFill/>
                <a:miter lim="800000"/>
                <a:headEnd/>
                <a:tailEnd/>
              </a:ln>
            </p:spPr>
            <p:txBody>
              <a:bodyPr wrap="none">
                <a:spAutoFit/>
              </a:bodyPr>
              <a:lstStyle/>
              <a:p>
                <a:r>
                  <a:rPr lang="en-US" sz="1600" b="1"/>
                  <a:t>Strain</a:t>
                </a:r>
              </a:p>
            </p:txBody>
          </p:sp>
          <p:cxnSp>
            <p:nvCxnSpPr>
              <p:cNvPr id="107" name="Straight Connector 106"/>
              <p:cNvCxnSpPr>
                <a:stCxn id="120" idx="0"/>
              </p:cNvCxnSpPr>
              <p:nvPr/>
            </p:nvCxnSpPr>
            <p:spPr>
              <a:xfrm rot="16200000" flipH="1">
                <a:off x="7174805" y="5590270"/>
                <a:ext cx="185881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grpSp>
      <p:sp>
        <p:nvSpPr>
          <p:cNvPr id="93" name="Right Triangle 92"/>
          <p:cNvSpPr/>
          <p:nvPr/>
        </p:nvSpPr>
        <p:spPr bwMode="auto">
          <a:xfrm rot="16200000">
            <a:off x="1027907" y="5039518"/>
            <a:ext cx="1873250" cy="1071563"/>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TextBox 125"/>
          <p:cNvSpPr txBox="1"/>
          <p:nvPr/>
        </p:nvSpPr>
        <p:spPr bwMode="auto">
          <a:xfrm>
            <a:off x="2000250" y="4071938"/>
            <a:ext cx="1997075" cy="338137"/>
          </a:xfrm>
          <a:prstGeom prst="rect">
            <a:avLst/>
          </a:prstGeom>
          <a:noFill/>
        </p:spPr>
        <p:txBody>
          <a:bodyPr wrap="none">
            <a:spAutoFit/>
          </a:bodyPr>
          <a:lstStyle/>
          <a:p>
            <a:pPr>
              <a:defRPr/>
            </a:pPr>
            <a:r>
              <a:rPr lang="en-US" sz="1600" b="1" dirty="0">
                <a:solidFill>
                  <a:srgbClr val="0070C0"/>
                </a:solidFill>
                <a:latin typeface="+mj-lt"/>
              </a:rPr>
              <a:t>Proportional limit</a:t>
            </a:r>
          </a:p>
        </p:txBody>
      </p:sp>
      <p:grpSp>
        <p:nvGrpSpPr>
          <p:cNvPr id="5" name="Group 30"/>
          <p:cNvGrpSpPr>
            <a:grpSpLocks/>
          </p:cNvGrpSpPr>
          <p:nvPr/>
        </p:nvGrpSpPr>
        <p:grpSpPr bwMode="auto">
          <a:xfrm>
            <a:off x="285750" y="646113"/>
            <a:ext cx="8858250" cy="6140450"/>
            <a:chOff x="285750" y="646113"/>
            <a:chExt cx="8858250" cy="6140450"/>
          </a:xfrm>
        </p:grpSpPr>
        <p:sp>
          <p:nvSpPr>
            <p:cNvPr id="67" name="Rectangle 66"/>
            <p:cNvSpPr/>
            <p:nvPr/>
          </p:nvSpPr>
          <p:spPr>
            <a:xfrm>
              <a:off x="285750" y="646113"/>
              <a:ext cx="8858250" cy="3140075"/>
            </a:xfrm>
            <a:prstGeom prst="rect">
              <a:avLst/>
            </a:prstGeom>
          </p:spPr>
          <p:txBody>
            <a:bodyPr>
              <a:spAutoFit/>
            </a:bodyPr>
            <a:lstStyle/>
            <a:p>
              <a:pPr>
                <a:lnSpc>
                  <a:spcPct val="150000"/>
                </a:lnSpc>
                <a:buFontTx/>
                <a:buBlip>
                  <a:blip r:embed="rId2"/>
                </a:buBlip>
                <a:defRPr/>
              </a:pPr>
              <a:r>
                <a:rPr lang="es-ES" sz="2200" dirty="0" err="1">
                  <a:latin typeface="+mj-lt"/>
                </a:rPr>
                <a:t>Toughness</a:t>
              </a:r>
              <a:r>
                <a:rPr lang="es-ES" sz="2200" dirty="0">
                  <a:latin typeface="+mj-lt"/>
                </a:rPr>
                <a:t> </a:t>
              </a:r>
              <a:r>
                <a:rPr lang="es-ES" sz="2200" dirty="0" err="1">
                  <a:latin typeface="+mj-lt"/>
                </a:rPr>
                <a:t>is</a:t>
              </a:r>
              <a:r>
                <a:rPr lang="es-ES" sz="2200" dirty="0">
                  <a:latin typeface="+mj-lt"/>
                </a:rPr>
                <a:t> </a:t>
              </a:r>
              <a:r>
                <a:rPr lang="es-ES" sz="2200" dirty="0" err="1">
                  <a:latin typeface="+mj-lt"/>
                </a:rPr>
                <a:t>the</a:t>
              </a:r>
              <a:r>
                <a:rPr lang="es-ES" sz="2200" dirty="0">
                  <a:latin typeface="+mj-lt"/>
                </a:rPr>
                <a:t> total </a:t>
              </a:r>
              <a:r>
                <a:rPr lang="es-ES" sz="2200" dirty="0" err="1">
                  <a:latin typeface="+mj-lt"/>
                </a:rPr>
                <a:t>amount</a:t>
              </a:r>
              <a:r>
                <a:rPr lang="es-ES" sz="2200" dirty="0">
                  <a:latin typeface="+mj-lt"/>
                </a:rPr>
                <a:t> of </a:t>
              </a:r>
              <a:r>
                <a:rPr lang="es-ES" sz="2200" dirty="0" err="1">
                  <a:latin typeface="+mj-lt"/>
                </a:rPr>
                <a:t>energy</a:t>
              </a:r>
              <a:r>
                <a:rPr lang="es-ES" sz="2200" dirty="0">
                  <a:latin typeface="+mj-lt"/>
                </a:rPr>
                <a:t>  a material can </a:t>
              </a:r>
              <a:r>
                <a:rPr lang="es-ES" sz="2200" dirty="0" err="1">
                  <a:latin typeface="+mj-lt"/>
                </a:rPr>
                <a:t>absorb</a:t>
              </a:r>
              <a:r>
                <a:rPr lang="es-ES" sz="2200" dirty="0">
                  <a:latin typeface="+mj-lt"/>
                </a:rPr>
                <a:t> up to </a:t>
              </a:r>
              <a:r>
                <a:rPr lang="es-ES" sz="2200" dirty="0" err="1">
                  <a:latin typeface="+mj-lt"/>
                </a:rPr>
                <a:t>the</a:t>
              </a:r>
              <a:r>
                <a:rPr lang="es-ES" sz="2200" dirty="0">
                  <a:latin typeface="+mj-lt"/>
                </a:rPr>
                <a:t> </a:t>
              </a:r>
              <a:r>
                <a:rPr lang="es-ES" sz="2200" dirty="0" err="1">
                  <a:latin typeface="+mj-lt"/>
                </a:rPr>
                <a:t>point</a:t>
              </a:r>
              <a:r>
                <a:rPr lang="es-ES" sz="2200" dirty="0">
                  <a:latin typeface="+mj-lt"/>
                </a:rPr>
                <a:t> of fracture.</a:t>
              </a:r>
            </a:p>
            <a:p>
              <a:pPr>
                <a:lnSpc>
                  <a:spcPct val="150000"/>
                </a:lnSpc>
                <a:buFontTx/>
                <a:buBlip>
                  <a:blip r:embed="rId2"/>
                </a:buBlip>
                <a:defRPr/>
              </a:pPr>
              <a:r>
                <a:rPr lang="es-ES" sz="2200" dirty="0" err="1">
                  <a:latin typeface="+mj-lt"/>
                </a:rPr>
                <a:t>Whereas</a:t>
              </a:r>
              <a:r>
                <a:rPr lang="es-ES" sz="2200" dirty="0">
                  <a:latin typeface="+mj-lt"/>
                </a:rPr>
                <a:t> </a:t>
              </a:r>
              <a:r>
                <a:rPr lang="es-ES" sz="2200" dirty="0" err="1">
                  <a:latin typeface="+mj-lt"/>
                </a:rPr>
                <a:t>resilience</a:t>
              </a:r>
              <a:r>
                <a:rPr lang="es-ES" sz="2200" dirty="0">
                  <a:latin typeface="+mj-lt"/>
                </a:rPr>
                <a:t> </a:t>
              </a:r>
              <a:r>
                <a:rPr lang="es-ES" sz="2200" dirty="0" err="1">
                  <a:latin typeface="+mj-lt"/>
                </a:rPr>
                <a:t>represents</a:t>
              </a:r>
              <a:r>
                <a:rPr lang="es-ES" sz="2200" dirty="0">
                  <a:latin typeface="+mj-lt"/>
                </a:rPr>
                <a:t> </a:t>
              </a:r>
              <a:r>
                <a:rPr lang="es-ES" sz="2200" dirty="0" err="1">
                  <a:latin typeface="+mj-lt"/>
                </a:rPr>
                <a:t>the</a:t>
              </a:r>
              <a:r>
                <a:rPr lang="es-ES" sz="2200" dirty="0">
                  <a:latin typeface="+mj-lt"/>
                </a:rPr>
                <a:t> </a:t>
              </a:r>
              <a:r>
                <a:rPr lang="es-ES" sz="2200" dirty="0" err="1">
                  <a:latin typeface="+mj-lt"/>
                </a:rPr>
                <a:t>energy</a:t>
              </a:r>
              <a:r>
                <a:rPr lang="es-ES" sz="2200" dirty="0">
                  <a:latin typeface="+mj-lt"/>
                </a:rPr>
                <a:t> </a:t>
              </a:r>
              <a:r>
                <a:rPr lang="es-ES" sz="2200" dirty="0" err="1">
                  <a:latin typeface="+mj-lt"/>
                </a:rPr>
                <a:t>required</a:t>
              </a:r>
              <a:r>
                <a:rPr lang="es-ES" sz="2200" dirty="0">
                  <a:latin typeface="+mj-lt"/>
                </a:rPr>
                <a:t> to stress a material to </a:t>
              </a:r>
              <a:r>
                <a:rPr lang="es-ES" sz="2200" dirty="0" err="1">
                  <a:latin typeface="+mj-lt"/>
                </a:rPr>
                <a:t>it’s</a:t>
              </a:r>
              <a:r>
                <a:rPr lang="es-ES" sz="2200" dirty="0">
                  <a:latin typeface="+mj-lt"/>
                </a:rPr>
                <a:t>  </a:t>
              </a:r>
              <a:r>
                <a:rPr lang="es-ES" sz="2200" dirty="0" err="1">
                  <a:latin typeface="+mj-lt"/>
                </a:rPr>
                <a:t>proportional</a:t>
              </a:r>
              <a:r>
                <a:rPr lang="es-ES" sz="2200" dirty="0">
                  <a:latin typeface="+mj-lt"/>
                </a:rPr>
                <a:t> </a:t>
              </a:r>
              <a:r>
                <a:rPr lang="es-ES" sz="2200" dirty="0" err="1">
                  <a:latin typeface="+mj-lt"/>
                </a:rPr>
                <a:t>limit</a:t>
              </a:r>
              <a:r>
                <a:rPr lang="es-ES" sz="2200" dirty="0">
                  <a:latin typeface="+mj-lt"/>
                </a:rPr>
                <a:t> </a:t>
              </a:r>
              <a:r>
                <a:rPr lang="es-ES" sz="2200" dirty="0">
                  <a:solidFill>
                    <a:schemeClr val="accent1"/>
                  </a:solidFill>
                  <a:latin typeface="+mj-lt"/>
                </a:rPr>
                <a:t>OR</a:t>
              </a:r>
              <a:r>
                <a:rPr lang="es-ES" sz="2200" dirty="0">
                  <a:latin typeface="+mj-lt"/>
                </a:rPr>
                <a:t> </a:t>
              </a:r>
              <a:r>
                <a:rPr lang="es-ES" sz="2200" dirty="0" err="1">
                  <a:latin typeface="+mj-lt"/>
                </a:rPr>
                <a:t>The</a:t>
              </a:r>
              <a:r>
                <a:rPr lang="es-ES" sz="2200" dirty="0">
                  <a:latin typeface="+mj-lt"/>
                </a:rPr>
                <a:t> </a:t>
              </a:r>
              <a:r>
                <a:rPr lang="es-ES" sz="2200" dirty="0" err="1">
                  <a:latin typeface="+mj-lt"/>
                </a:rPr>
                <a:t>maximum</a:t>
              </a:r>
              <a:r>
                <a:rPr lang="es-ES" sz="2200" dirty="0">
                  <a:latin typeface="+mj-lt"/>
                </a:rPr>
                <a:t> </a:t>
              </a:r>
              <a:r>
                <a:rPr lang="es-ES" sz="2200" dirty="0" err="1">
                  <a:latin typeface="+mj-lt"/>
                </a:rPr>
                <a:t>amount</a:t>
              </a:r>
              <a:r>
                <a:rPr lang="es-ES" sz="2200" dirty="0">
                  <a:latin typeface="+mj-lt"/>
                </a:rPr>
                <a:t> of </a:t>
              </a:r>
              <a:r>
                <a:rPr lang="es-ES" sz="2200" dirty="0" err="1">
                  <a:latin typeface="+mj-lt"/>
                </a:rPr>
                <a:t>energy</a:t>
              </a:r>
              <a:r>
                <a:rPr lang="es-ES" sz="2200" dirty="0">
                  <a:latin typeface="+mj-lt"/>
                </a:rPr>
                <a:t> a material can </a:t>
              </a:r>
              <a:r>
                <a:rPr lang="es-ES" sz="2200" dirty="0" err="1">
                  <a:latin typeface="+mj-lt"/>
                </a:rPr>
                <a:t>absorb</a:t>
              </a:r>
              <a:r>
                <a:rPr lang="es-ES" sz="2200" dirty="0">
                  <a:latin typeface="+mj-lt"/>
                </a:rPr>
                <a:t>  </a:t>
              </a:r>
              <a:r>
                <a:rPr lang="es-ES" sz="2200" dirty="0" err="1">
                  <a:latin typeface="+mj-lt"/>
                </a:rPr>
                <a:t>without</a:t>
              </a:r>
              <a:r>
                <a:rPr lang="es-ES" sz="2200" dirty="0">
                  <a:latin typeface="+mj-lt"/>
                </a:rPr>
                <a:t> </a:t>
              </a:r>
              <a:r>
                <a:rPr lang="es-ES" sz="2200" dirty="0" err="1">
                  <a:latin typeface="+mj-lt"/>
                </a:rPr>
                <a:t>undergoing</a:t>
              </a:r>
              <a:r>
                <a:rPr lang="es-ES" sz="2200" dirty="0">
                  <a:latin typeface="+mj-lt"/>
                </a:rPr>
                <a:t> </a:t>
              </a:r>
              <a:r>
                <a:rPr lang="es-ES" sz="2200" dirty="0" err="1">
                  <a:latin typeface="+mj-lt"/>
                </a:rPr>
                <a:t>permanent</a:t>
              </a:r>
              <a:r>
                <a:rPr lang="es-ES" sz="2200" dirty="0">
                  <a:latin typeface="+mj-lt"/>
                </a:rPr>
                <a:t> </a:t>
              </a:r>
              <a:r>
                <a:rPr lang="es-ES" sz="2200" dirty="0" err="1">
                  <a:latin typeface="+mj-lt"/>
                </a:rPr>
                <a:t>deformation</a:t>
              </a:r>
              <a:r>
                <a:rPr lang="es-ES" sz="2200" dirty="0">
                  <a:latin typeface="+mj-lt"/>
                </a:rPr>
                <a:t>. </a:t>
              </a:r>
              <a:endParaRPr lang="en-US" sz="2200" dirty="0">
                <a:latin typeface="+mj-lt"/>
              </a:endParaRPr>
            </a:p>
          </p:txBody>
        </p:sp>
        <p:cxnSp>
          <p:nvCxnSpPr>
            <p:cNvPr id="102" name="Straight Connector 101"/>
            <p:cNvCxnSpPr/>
            <p:nvPr/>
          </p:nvCxnSpPr>
          <p:spPr bwMode="auto">
            <a:xfrm rot="5400000" flipH="1" flipV="1">
              <a:off x="1010444" y="5001419"/>
              <a:ext cx="1884362" cy="108585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03" name="Block Arc 102"/>
            <p:cNvSpPr/>
            <p:nvPr/>
          </p:nvSpPr>
          <p:spPr bwMode="auto">
            <a:xfrm flipH="1">
              <a:off x="2395538" y="4394200"/>
              <a:ext cx="1533525" cy="823913"/>
            </a:xfrm>
            <a:prstGeom prst="blockArc">
              <a:avLst>
                <a:gd name="adj1" fmla="val 12691542"/>
                <a:gd name="adj2" fmla="val 20782389"/>
                <a:gd name="adj3" fmla="val 65"/>
              </a:avLst>
            </a:prstGeom>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9" name="Half Frame 98"/>
            <p:cNvSpPr/>
            <p:nvPr/>
          </p:nvSpPr>
          <p:spPr bwMode="auto">
            <a:xfrm rot="16200000">
              <a:off x="1350962" y="4221163"/>
              <a:ext cx="2371725" cy="2216150"/>
            </a:xfrm>
            <a:prstGeom prst="halfFrame">
              <a:avLst>
                <a:gd name="adj1" fmla="val 0"/>
                <a:gd name="adj2" fmla="val 0"/>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0" name="TextBox 99"/>
            <p:cNvSpPr txBox="1"/>
            <p:nvPr/>
          </p:nvSpPr>
          <p:spPr bwMode="auto">
            <a:xfrm>
              <a:off x="1000125" y="4845909"/>
              <a:ext cx="461662" cy="797641"/>
            </a:xfrm>
            <a:prstGeom prst="rect">
              <a:avLst/>
            </a:prstGeom>
            <a:noFill/>
          </p:spPr>
          <p:txBody>
            <a:bodyPr vert="vert270" wrap="none">
              <a:spAutoFit/>
            </a:bodyPr>
            <a:lstStyle/>
            <a:p>
              <a:pPr>
                <a:defRPr/>
              </a:pPr>
              <a:r>
                <a:rPr lang="en-US" b="1" dirty="0"/>
                <a:t>Stress</a:t>
              </a:r>
            </a:p>
          </p:txBody>
        </p:sp>
        <p:sp>
          <p:nvSpPr>
            <p:cNvPr id="60429" name="TextBox 100"/>
            <p:cNvSpPr txBox="1">
              <a:spLocks noChangeArrowheads="1"/>
            </p:cNvSpPr>
            <p:nvPr/>
          </p:nvSpPr>
          <p:spPr bwMode="auto">
            <a:xfrm>
              <a:off x="2252331" y="6522575"/>
              <a:ext cx="557871" cy="263988"/>
            </a:xfrm>
            <a:prstGeom prst="rect">
              <a:avLst/>
            </a:prstGeom>
            <a:noFill/>
            <a:ln w="9525">
              <a:noFill/>
              <a:miter lim="800000"/>
              <a:headEnd/>
              <a:tailEnd/>
            </a:ln>
          </p:spPr>
          <p:txBody>
            <a:bodyPr wrap="none">
              <a:spAutoFit/>
            </a:bodyPr>
            <a:lstStyle/>
            <a:p>
              <a:r>
                <a:rPr lang="en-US" sz="1600" b="1"/>
                <a:t>Strain</a:t>
              </a:r>
            </a:p>
          </p:txBody>
        </p:sp>
        <p:sp>
          <p:nvSpPr>
            <p:cNvPr id="96" name="TextBox 95"/>
            <p:cNvSpPr txBox="1"/>
            <p:nvPr/>
          </p:nvSpPr>
          <p:spPr bwMode="auto">
            <a:xfrm>
              <a:off x="2130425" y="5392738"/>
              <a:ext cx="1679575" cy="369887"/>
            </a:xfrm>
            <a:prstGeom prst="rect">
              <a:avLst/>
            </a:prstGeom>
            <a:noFill/>
          </p:spPr>
          <p:txBody>
            <a:bodyPr wrap="none">
              <a:spAutoFit/>
            </a:bodyPr>
            <a:lstStyle/>
            <a:p>
              <a:pPr>
                <a:defRPr/>
              </a:pPr>
              <a:r>
                <a:rPr lang="en-US" sz="1600" b="1" dirty="0">
                  <a:solidFill>
                    <a:srgbClr val="0070C0"/>
                  </a:solidFill>
                  <a:latin typeface="+mj-lt"/>
                </a:rPr>
                <a:t>RESILIENCE</a:t>
              </a:r>
              <a:r>
                <a:rPr lang="en-US" dirty="0"/>
                <a:t> </a:t>
              </a:r>
            </a:p>
          </p:txBody>
        </p:sp>
        <p:sp>
          <p:nvSpPr>
            <p:cNvPr id="125" name="Cross 124"/>
            <p:cNvSpPr/>
            <p:nvPr/>
          </p:nvSpPr>
          <p:spPr bwMode="auto">
            <a:xfrm rot="2469797">
              <a:off x="2395538" y="4494213"/>
              <a:ext cx="182562" cy="182562"/>
            </a:xfrm>
            <a:prstGeom prst="plus">
              <a:avLst>
                <a:gd name="adj" fmla="val 42647"/>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0" name="Straight Connector 29"/>
            <p:cNvCxnSpPr/>
            <p:nvPr/>
          </p:nvCxnSpPr>
          <p:spPr bwMode="auto">
            <a:xfrm rot="5400000" flipH="1" flipV="1">
              <a:off x="1571625" y="5573713"/>
              <a:ext cx="185737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strips(downLeft)">
                                      <p:cBhvr>
                                        <p:cTn id="1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sz="quarter" idx="1"/>
          </p:nvPr>
        </p:nvSpPr>
        <p:spPr>
          <a:xfrm>
            <a:off x="285750" y="142875"/>
            <a:ext cx="8705850" cy="3071813"/>
          </a:xfrm>
        </p:spPr>
        <p:txBody>
          <a:bodyPr/>
          <a:lstStyle/>
          <a:p>
            <a:pPr eaLnBrk="1" hangingPunct="1">
              <a:lnSpc>
                <a:spcPct val="150000"/>
              </a:lnSpc>
              <a:buFontTx/>
              <a:buBlip>
                <a:blip r:embed="rId3"/>
              </a:buBlip>
            </a:pPr>
            <a:r>
              <a:rPr lang="es-ES"/>
              <a:t>A material capable of absorbing large amount of energy</a:t>
            </a:r>
          </a:p>
          <a:p>
            <a:pPr eaLnBrk="1" hangingPunct="1">
              <a:lnSpc>
                <a:spcPct val="150000"/>
              </a:lnSpc>
              <a:buFont typeface="Wingdings" pitchFamily="2" charset="2"/>
              <a:buNone/>
            </a:pPr>
            <a:r>
              <a:rPr lang="es-ES"/>
              <a:t>   is termed a tough material.The opposite of toughness is brittleness.</a:t>
            </a:r>
          </a:p>
          <a:p>
            <a:pPr eaLnBrk="1" hangingPunct="1">
              <a:lnSpc>
                <a:spcPct val="150000"/>
              </a:lnSpc>
              <a:buFontTx/>
              <a:buBlip>
                <a:blip r:embed="rId3"/>
              </a:buBlip>
            </a:pPr>
            <a:r>
              <a:rPr lang="en-US"/>
              <a:t> Toughness of the ductile materials is higher than toughness of brittle materials.</a:t>
            </a:r>
            <a:endParaRPr lang="es-ES"/>
          </a:p>
          <a:p>
            <a:pPr eaLnBrk="1" hangingPunct="1">
              <a:lnSpc>
                <a:spcPct val="150000"/>
              </a:lnSpc>
              <a:buFontTx/>
              <a:buNone/>
            </a:pPr>
            <a:endParaRPr lang="es-ES"/>
          </a:p>
        </p:txBody>
      </p:sp>
      <p:grpSp>
        <p:nvGrpSpPr>
          <p:cNvPr id="2" name="Group 10"/>
          <p:cNvGrpSpPr>
            <a:grpSpLocks/>
          </p:cNvGrpSpPr>
          <p:nvPr/>
        </p:nvGrpSpPr>
        <p:grpSpPr bwMode="auto">
          <a:xfrm>
            <a:off x="1857375" y="3357563"/>
            <a:ext cx="4357688" cy="3286125"/>
            <a:chOff x="1857357" y="3168988"/>
            <a:chExt cx="4681184" cy="3474722"/>
          </a:xfrm>
        </p:grpSpPr>
        <p:pic>
          <p:nvPicPr>
            <p:cNvPr id="61444" name="Picture 2" descr="c07f13"/>
            <p:cNvPicPr preferRelativeResize="0">
              <a:picLocks noChangeAspect="1" noChangeArrowheads="1"/>
            </p:cNvPicPr>
            <p:nvPr>
              <p:custDataLst>
                <p:tags r:id="rId1"/>
              </p:custDataLst>
            </p:nvPr>
          </p:nvPicPr>
          <p:blipFill>
            <a:blip r:embed="rId4">
              <a:clrChange>
                <a:clrFrom>
                  <a:srgbClr val="FFFFFF"/>
                </a:clrFrom>
                <a:clrTo>
                  <a:srgbClr val="FFFFFF">
                    <a:alpha val="0"/>
                  </a:srgbClr>
                </a:clrTo>
              </a:clrChange>
            </a:blip>
            <a:srcRect l="8218" t="4733" r="5479" b="14807"/>
            <a:stretch>
              <a:fillRect/>
            </a:stretch>
          </p:blipFill>
          <p:spPr bwMode="auto">
            <a:xfrm>
              <a:off x="1857358" y="3351870"/>
              <a:ext cx="4066391" cy="3291840"/>
            </a:xfrm>
            <a:prstGeom prst="rect">
              <a:avLst/>
            </a:prstGeom>
            <a:noFill/>
            <a:ln w="9525">
              <a:noFill/>
              <a:miter lim="800000"/>
              <a:headEnd/>
              <a:tailEnd/>
            </a:ln>
          </p:spPr>
        </p:pic>
        <p:sp>
          <p:nvSpPr>
            <p:cNvPr id="8" name="Half Frame 7"/>
            <p:cNvSpPr/>
            <p:nvPr/>
          </p:nvSpPr>
          <p:spPr bwMode="auto">
            <a:xfrm rot="16200000">
              <a:off x="2460587" y="2565758"/>
              <a:ext cx="3474722" cy="4681184"/>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sz="quarter" idx="1"/>
          </p:nvPr>
        </p:nvSpPr>
        <p:spPr>
          <a:xfrm>
            <a:off x="285750" y="357188"/>
            <a:ext cx="8358188" cy="4525962"/>
          </a:xfrm>
        </p:spPr>
        <p:txBody>
          <a:bodyPr/>
          <a:lstStyle/>
          <a:p>
            <a:pPr eaLnBrk="1" hangingPunct="1">
              <a:lnSpc>
                <a:spcPct val="150000"/>
              </a:lnSpc>
              <a:buFontTx/>
              <a:buBlip>
                <a:blip r:embed="rId2"/>
              </a:buBlip>
            </a:pPr>
            <a:r>
              <a:rPr lang="es-ES"/>
              <a:t>Toughness is not as easy  to calculate as resilience, and the integration is done numerically.</a:t>
            </a:r>
          </a:p>
          <a:p>
            <a:pPr eaLnBrk="1" hangingPunct="1">
              <a:lnSpc>
                <a:spcPct val="150000"/>
              </a:lnSpc>
              <a:buFontTx/>
              <a:buBlip>
                <a:blip r:embed="rId2"/>
              </a:buBlip>
            </a:pPr>
            <a:r>
              <a:rPr lang="en-US"/>
              <a:t>If a sample is being tested with an automated rig attached to data logging equipment then the toughness can be reported at the end of the run.</a:t>
            </a:r>
          </a:p>
          <a:p>
            <a:pPr eaLnBrk="1" hangingPunct="1">
              <a:lnSpc>
                <a:spcPct val="150000"/>
              </a:lnSpc>
              <a:buFontTx/>
              <a:buBlip>
                <a:blip r:embed="rId2"/>
              </a:buBlip>
            </a:pPr>
            <a:r>
              <a:rPr lang="en-US"/>
              <a:t>In case of a complex curve however there is little choice but to count the squares under the curve.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sz="quarter" idx="1"/>
          </p:nvPr>
        </p:nvSpPr>
        <p:spPr>
          <a:xfrm>
            <a:off x="0" y="3571875"/>
            <a:ext cx="8929688" cy="3286125"/>
          </a:xfrm>
        </p:spPr>
        <p:txBody>
          <a:bodyPr/>
          <a:lstStyle/>
          <a:p>
            <a:pPr eaLnBrk="1" hangingPunct="1">
              <a:lnSpc>
                <a:spcPct val="150000"/>
              </a:lnSpc>
              <a:buFontTx/>
              <a:buBlip>
                <a:blip r:embed="rId2"/>
              </a:buBlip>
            </a:pPr>
            <a:r>
              <a:rPr lang="en-US" sz="2200"/>
              <a:t>Each large square is 50 MPa x 0.1% (0.001) =  50,000 J m</a:t>
            </a:r>
            <a:r>
              <a:rPr lang="en-US" sz="2200" baseline="30000"/>
              <a:t>-</a:t>
            </a:r>
            <a:r>
              <a:rPr lang="en-US" sz="2200"/>
              <a:t>3. Each small square is 1/100th of this (500 J m</a:t>
            </a:r>
            <a:r>
              <a:rPr lang="en-US" sz="2200" baseline="30000"/>
              <a:t>-3</a:t>
            </a:r>
            <a:r>
              <a:rPr lang="en-US" sz="2200"/>
              <a:t>).</a:t>
            </a:r>
          </a:p>
          <a:p>
            <a:pPr eaLnBrk="1" hangingPunct="1">
              <a:lnSpc>
                <a:spcPct val="150000"/>
              </a:lnSpc>
              <a:buFontTx/>
              <a:buBlip>
                <a:blip r:embed="rId2"/>
              </a:buBlip>
            </a:pPr>
            <a:r>
              <a:rPr lang="en-US" sz="2200"/>
              <a:t>Sample A: large squares = 0, small squares = 195  =&gt; 97.5 kJ m</a:t>
            </a:r>
            <a:r>
              <a:rPr lang="en-US" sz="2200" baseline="30000"/>
              <a:t>-3</a:t>
            </a:r>
            <a:r>
              <a:rPr lang="en-US" sz="2200"/>
              <a:t>.</a:t>
            </a:r>
          </a:p>
          <a:p>
            <a:pPr eaLnBrk="1" hangingPunct="1">
              <a:lnSpc>
                <a:spcPct val="150000"/>
              </a:lnSpc>
              <a:buFontTx/>
              <a:buBlip>
                <a:blip r:embed="rId2"/>
              </a:buBlip>
            </a:pPr>
            <a:r>
              <a:rPr lang="en-US" sz="2200"/>
              <a:t>Sample B: large squares = 26, small squares = 816  =&gt; 1.71 MJ m</a:t>
            </a:r>
            <a:r>
              <a:rPr lang="en-US" sz="2200" baseline="30000"/>
              <a:t>-3</a:t>
            </a:r>
            <a:r>
              <a:rPr lang="en-US" sz="2200"/>
              <a:t>.</a:t>
            </a:r>
          </a:p>
        </p:txBody>
      </p:sp>
      <p:pic>
        <p:nvPicPr>
          <p:cNvPr id="63491" name="Picture 4" descr="Hookes Law"/>
          <p:cNvPicPr>
            <a:picLocks noChangeAspect="1" noChangeArrowheads="1"/>
          </p:cNvPicPr>
          <p:nvPr/>
        </p:nvPicPr>
        <p:blipFill>
          <a:blip r:embed="rId3">
            <a:lum bright="-20000" contrast="40000"/>
          </a:blip>
          <a:srcRect/>
          <a:stretch>
            <a:fillRect/>
          </a:stretch>
        </p:blipFill>
        <p:spPr bwMode="auto">
          <a:xfrm>
            <a:off x="1928813" y="142875"/>
            <a:ext cx="5033962" cy="329247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sz="quarter" idx="1"/>
          </p:nvPr>
        </p:nvSpPr>
        <p:spPr>
          <a:xfrm>
            <a:off x="214313" y="928688"/>
            <a:ext cx="8358187" cy="5068887"/>
          </a:xfrm>
        </p:spPr>
        <p:txBody>
          <a:bodyPr>
            <a:normAutofit lnSpcReduction="10000"/>
          </a:bodyPr>
          <a:lstStyle/>
          <a:p>
            <a:pPr>
              <a:lnSpc>
                <a:spcPct val="150000"/>
              </a:lnSpc>
              <a:defRPr/>
            </a:pPr>
            <a:r>
              <a:rPr lang="en-US" sz="2200" dirty="0">
                <a:solidFill>
                  <a:srgbClr val="FFC000"/>
                </a:solidFill>
              </a:rPr>
              <a:t>DEFINITION </a:t>
            </a:r>
          </a:p>
          <a:p>
            <a:pPr marL="274320" indent="-274320" eaLnBrk="1" fontAlgn="auto" hangingPunct="1">
              <a:lnSpc>
                <a:spcPct val="150000"/>
              </a:lnSpc>
              <a:spcAft>
                <a:spcPts val="0"/>
              </a:spcAft>
              <a:buFontTx/>
              <a:buBlip>
                <a:blip r:embed="rId2"/>
              </a:buBlip>
              <a:defRPr/>
            </a:pPr>
            <a:r>
              <a:rPr lang="en-US" dirty="0"/>
              <a:t>Relative ability of a material to deform physically under a tensile stress before it fractures.</a:t>
            </a:r>
          </a:p>
          <a:p>
            <a:pPr marL="274320" indent="-274320" eaLnBrk="1" fontAlgn="auto" hangingPunct="1">
              <a:lnSpc>
                <a:spcPct val="150000"/>
              </a:lnSpc>
              <a:spcAft>
                <a:spcPts val="0"/>
              </a:spcAft>
              <a:buFontTx/>
              <a:buBlip>
                <a:blip r:embed="rId2"/>
              </a:buBlip>
              <a:defRPr/>
            </a:pPr>
            <a:r>
              <a:rPr lang="en-US" dirty="0"/>
              <a:t>Ductility represents the ability of a material to sustain large permanent deformation under tensile load before it fractures. For example, a metal that can be drawn readily into a long, thin wire is considered to be ductile.</a:t>
            </a:r>
          </a:p>
          <a:p>
            <a:pPr marL="274320" indent="-274320" eaLnBrk="1" fontAlgn="auto" hangingPunct="1">
              <a:lnSpc>
                <a:spcPct val="150000"/>
              </a:lnSpc>
              <a:spcAft>
                <a:spcPts val="0"/>
              </a:spcAft>
              <a:buFontTx/>
              <a:buBlip>
                <a:blip r:embed="rId2"/>
              </a:buBlip>
              <a:defRPr/>
            </a:pPr>
            <a:r>
              <a:rPr lang="en-US" dirty="0"/>
              <a:t> A material that undergoes very little plastic deformation is brittle.</a:t>
            </a:r>
            <a:endParaRPr lang="es-UY" b="1" dirty="0">
              <a:solidFill>
                <a:srgbClr val="FF0000"/>
              </a:solidFill>
              <a:effectLst>
                <a:outerShdw blurRad="38100" dist="38100" dir="2700000" algn="tl">
                  <a:srgbClr val="000000">
                    <a:alpha val="43137"/>
                  </a:srgbClr>
                </a:outerShdw>
              </a:effectLst>
            </a:endParaRPr>
          </a:p>
          <a:p>
            <a:pPr>
              <a:lnSpc>
                <a:spcPct val="150000"/>
              </a:lnSpc>
              <a:defRPr/>
            </a:pPr>
            <a:endParaRPr lang="es-UY" dirty="0"/>
          </a:p>
        </p:txBody>
      </p:sp>
      <p:sp>
        <p:nvSpPr>
          <p:cNvPr id="4" name="Rectangle 3"/>
          <p:cNvSpPr/>
          <p:nvPr/>
        </p:nvSpPr>
        <p:spPr>
          <a:xfrm>
            <a:off x="3429000" y="228600"/>
            <a:ext cx="2326278"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s-UY" sz="3200" b="1" dirty="0">
                <a:ln/>
                <a:solidFill>
                  <a:schemeClr val="accent3"/>
                </a:solidFill>
              </a:rPr>
              <a:t>DUCTILITY</a:t>
            </a:r>
            <a:endParaRPr lang="en-US" sz="3200" b="1" dirty="0">
              <a:ln/>
              <a:solidFill>
                <a:schemeClr val="accent3"/>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sz="quarter" idx="1"/>
          </p:nvPr>
        </p:nvSpPr>
        <p:spPr>
          <a:xfrm>
            <a:off x="285750" y="71438"/>
            <a:ext cx="8501063" cy="5068887"/>
          </a:xfrm>
        </p:spPr>
        <p:txBody>
          <a:bodyPr/>
          <a:lstStyle/>
          <a:p>
            <a:pPr eaLnBrk="1" hangingPunct="1">
              <a:lnSpc>
                <a:spcPct val="150000"/>
              </a:lnSpc>
              <a:buFontTx/>
              <a:buBlip>
                <a:blip r:embed="rId2"/>
              </a:buBlip>
            </a:pPr>
            <a:r>
              <a:rPr lang="es-UY" sz="2000"/>
              <a:t>Ductility(elongation) can measured with an extensometer while the material is being tested </a:t>
            </a:r>
            <a:r>
              <a:rPr lang="es-UY" sz="2000">
                <a:solidFill>
                  <a:srgbClr val="FFC000"/>
                </a:solidFill>
              </a:rPr>
              <a:t>or</a:t>
            </a:r>
            <a:r>
              <a:rPr lang="es-UY" sz="2000"/>
              <a:t> calculated from the stress strain curve by drawing a line from the point of fracture, that is parallel to the elastic region of the stress- strain curve.Where this line meets the strain axis is the measure of the ductility of the material, and is frequently presented in terms of percentage elongation.</a:t>
            </a:r>
          </a:p>
          <a:p>
            <a:pPr eaLnBrk="1" hangingPunct="1">
              <a:lnSpc>
                <a:spcPct val="150000"/>
              </a:lnSpc>
              <a:buFontTx/>
              <a:buBlip>
                <a:blip r:embed="rId2"/>
              </a:buBlip>
            </a:pPr>
            <a:endParaRPr lang="es-ES"/>
          </a:p>
        </p:txBody>
      </p:sp>
      <p:grpSp>
        <p:nvGrpSpPr>
          <p:cNvPr id="2" name="Group 22"/>
          <p:cNvGrpSpPr>
            <a:grpSpLocks/>
          </p:cNvGrpSpPr>
          <p:nvPr/>
        </p:nvGrpSpPr>
        <p:grpSpPr bwMode="auto">
          <a:xfrm rot="-203896">
            <a:off x="3651250" y="3786188"/>
            <a:ext cx="1892300" cy="2468562"/>
            <a:chOff x="3903099" y="3786011"/>
            <a:chExt cx="1892538" cy="2468585"/>
          </a:xfrm>
        </p:grpSpPr>
        <p:sp>
          <p:nvSpPr>
            <p:cNvPr id="13" name="TextBox 12"/>
            <p:cNvSpPr txBox="1"/>
            <p:nvPr/>
          </p:nvSpPr>
          <p:spPr bwMode="auto">
            <a:xfrm rot="203896">
              <a:off x="4321275" y="5811067"/>
              <a:ext cx="1460684" cy="338141"/>
            </a:xfrm>
            <a:prstGeom prst="rect">
              <a:avLst/>
            </a:prstGeom>
            <a:noFill/>
          </p:spPr>
          <p:txBody>
            <a:bodyPr wrap="none">
              <a:spAutoFit/>
            </a:bodyPr>
            <a:lstStyle/>
            <a:p>
              <a:pPr>
                <a:defRPr/>
              </a:pPr>
              <a:r>
                <a:rPr lang="en-US" sz="1600" b="1" dirty="0">
                  <a:solidFill>
                    <a:srgbClr val="00B0F0"/>
                  </a:solidFill>
                  <a:latin typeface="+mj-lt"/>
                </a:rPr>
                <a:t>DUCTILITY</a:t>
              </a:r>
            </a:p>
          </p:txBody>
        </p:sp>
        <p:cxnSp>
          <p:nvCxnSpPr>
            <p:cNvPr id="17" name="Straight Arrow Connector 16"/>
            <p:cNvCxnSpPr/>
            <p:nvPr/>
          </p:nvCxnSpPr>
          <p:spPr>
            <a:xfrm rot="5400000">
              <a:off x="3250075" y="4422311"/>
              <a:ext cx="2468586" cy="1168547"/>
            </a:xfrm>
            <a:prstGeom prst="straightConnector1">
              <a:avLst/>
            </a:prstGeom>
            <a:ln w="2857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487577">
              <a:off x="4171706" y="4010096"/>
              <a:ext cx="430890" cy="1488562"/>
            </a:xfrm>
            <a:prstGeom prst="rect">
              <a:avLst/>
            </a:prstGeom>
            <a:noFill/>
          </p:spPr>
          <p:txBody>
            <a:bodyPr vert="vert270" wrap="none">
              <a:spAutoFit/>
            </a:bodyPr>
            <a:lstStyle/>
            <a:p>
              <a:pPr>
                <a:defRPr/>
              </a:pPr>
              <a:r>
                <a:rPr lang="en-US" sz="1600" b="1" dirty="0">
                  <a:latin typeface="+mj-lt"/>
                </a:rPr>
                <a:t>Elastic region</a:t>
              </a:r>
            </a:p>
          </p:txBody>
        </p:sp>
      </p:grpSp>
      <p:grpSp>
        <p:nvGrpSpPr>
          <p:cNvPr id="3" name="Group 45"/>
          <p:cNvGrpSpPr>
            <a:grpSpLocks/>
          </p:cNvGrpSpPr>
          <p:nvPr/>
        </p:nvGrpSpPr>
        <p:grpSpPr bwMode="auto">
          <a:xfrm>
            <a:off x="3143250" y="3295650"/>
            <a:ext cx="3357563" cy="3562350"/>
            <a:chOff x="1713843" y="1449121"/>
            <a:chExt cx="5325569" cy="4434360"/>
          </a:xfrm>
        </p:grpSpPr>
        <p:grpSp>
          <p:nvGrpSpPr>
            <p:cNvPr id="4" name="Group 25"/>
            <p:cNvGrpSpPr>
              <a:grpSpLocks/>
            </p:cNvGrpSpPr>
            <p:nvPr/>
          </p:nvGrpSpPr>
          <p:grpSpPr bwMode="auto">
            <a:xfrm>
              <a:off x="2601288" y="1525496"/>
              <a:ext cx="4246547" cy="3933883"/>
              <a:chOff x="2601288" y="1525496"/>
              <a:chExt cx="4246549" cy="3933883"/>
            </a:xfrm>
          </p:grpSpPr>
          <p:cxnSp>
            <p:nvCxnSpPr>
              <p:cNvPr id="58" name="Straight Connector 57"/>
              <p:cNvCxnSpPr>
                <a:endCxn id="59" idx="1"/>
              </p:cNvCxnSpPr>
              <p:nvPr/>
            </p:nvCxnSpPr>
            <p:spPr>
              <a:xfrm rot="5400000" flipH="1" flipV="1">
                <a:off x="1803295" y="2949496"/>
                <a:ext cx="3306010" cy="171224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59" name="Block Arc 58"/>
              <p:cNvSpPr/>
              <p:nvPr/>
            </p:nvSpPr>
            <p:spPr>
              <a:xfrm flipH="1">
                <a:off x="4262059" y="1526189"/>
                <a:ext cx="2585987" cy="1727108"/>
              </a:xfrm>
              <a:prstGeom prst="blockArc">
                <a:avLst>
                  <a:gd name="adj1" fmla="val 11295908"/>
                  <a:gd name="adj2" fmla="val 20782389"/>
                  <a:gd name="adj3" fmla="val 65"/>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5" name="Group 36"/>
            <p:cNvGrpSpPr>
              <a:grpSpLocks/>
            </p:cNvGrpSpPr>
            <p:nvPr/>
          </p:nvGrpSpPr>
          <p:grpSpPr bwMode="auto">
            <a:xfrm>
              <a:off x="1713843" y="1449121"/>
              <a:ext cx="5325569" cy="4434360"/>
              <a:chOff x="1713843" y="1449120"/>
              <a:chExt cx="5325568" cy="4434361"/>
            </a:xfrm>
          </p:grpSpPr>
          <p:sp>
            <p:nvSpPr>
              <p:cNvPr id="55" name="Half Frame 54"/>
              <p:cNvSpPr/>
              <p:nvPr/>
            </p:nvSpPr>
            <p:spPr>
              <a:xfrm rot="16200000">
                <a:off x="2826184" y="1225633"/>
                <a:ext cx="3989740" cy="4436714"/>
              </a:xfrm>
              <a:prstGeom prst="halfFrame">
                <a:avLst>
                  <a:gd name="adj1" fmla="val 0"/>
                  <a:gd name="adj2" fmla="val 0"/>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6" name="TextBox 55"/>
              <p:cNvSpPr txBox="1"/>
              <p:nvPr/>
            </p:nvSpPr>
            <p:spPr>
              <a:xfrm>
                <a:off x="1713843" y="3288463"/>
                <a:ext cx="732261" cy="993065"/>
              </a:xfrm>
              <a:prstGeom prst="rect">
                <a:avLst/>
              </a:prstGeom>
              <a:noFill/>
            </p:spPr>
            <p:txBody>
              <a:bodyPr vert="vert270" wrap="none">
                <a:spAutoFit/>
              </a:bodyPr>
              <a:lstStyle/>
              <a:p>
                <a:pPr>
                  <a:defRPr/>
                </a:pPr>
                <a:r>
                  <a:rPr lang="en-US" b="1" dirty="0"/>
                  <a:t>Stress</a:t>
                </a:r>
              </a:p>
            </p:txBody>
          </p:sp>
          <p:sp>
            <p:nvSpPr>
              <p:cNvPr id="65553" name="TextBox 56"/>
              <p:cNvSpPr txBox="1">
                <a:spLocks noChangeArrowheads="1"/>
              </p:cNvSpPr>
              <p:nvPr/>
            </p:nvSpPr>
            <p:spPr bwMode="auto">
              <a:xfrm>
                <a:off x="3929058" y="5440601"/>
                <a:ext cx="940116" cy="442880"/>
              </a:xfrm>
              <a:prstGeom prst="rect">
                <a:avLst/>
              </a:prstGeom>
              <a:noFill/>
              <a:ln w="9525">
                <a:noFill/>
                <a:miter lim="800000"/>
                <a:headEnd/>
                <a:tailEnd/>
              </a:ln>
            </p:spPr>
            <p:txBody>
              <a:bodyPr wrap="none">
                <a:spAutoFit/>
              </a:bodyPr>
              <a:lstStyle/>
              <a:p>
                <a:r>
                  <a:rPr lang="en-US" sz="1600" b="1"/>
                  <a:t>Strain</a:t>
                </a:r>
              </a:p>
            </p:txBody>
          </p:sp>
        </p:grpSp>
      </p:grpSp>
      <p:cxnSp>
        <p:nvCxnSpPr>
          <p:cNvPr id="19" name="Straight Connector 18"/>
          <p:cNvCxnSpPr>
            <a:stCxn id="52" idx="2"/>
          </p:cNvCxnSpPr>
          <p:nvPr/>
        </p:nvCxnSpPr>
        <p:spPr bwMode="auto">
          <a:xfrm rot="5400000">
            <a:off x="2997994" y="4394994"/>
            <a:ext cx="3009900" cy="1233488"/>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nvGrpSpPr>
          <p:cNvPr id="6" name="Group 110"/>
          <p:cNvGrpSpPr>
            <a:grpSpLocks/>
          </p:cNvGrpSpPr>
          <p:nvPr/>
        </p:nvGrpSpPr>
        <p:grpSpPr bwMode="auto">
          <a:xfrm>
            <a:off x="4935538" y="3071813"/>
            <a:ext cx="1711325" cy="454025"/>
            <a:chOff x="4429124" y="2214554"/>
            <a:chExt cx="1208293" cy="289208"/>
          </a:xfrm>
        </p:grpSpPr>
        <p:sp>
          <p:nvSpPr>
            <p:cNvPr id="51" name="TextBox 50"/>
            <p:cNvSpPr txBox="1"/>
            <p:nvPr/>
          </p:nvSpPr>
          <p:spPr>
            <a:xfrm>
              <a:off x="4429124" y="2214554"/>
              <a:ext cx="1208293" cy="215389"/>
            </a:xfrm>
            <a:prstGeom prst="rect">
              <a:avLst/>
            </a:prstGeom>
            <a:noFill/>
          </p:spPr>
          <p:txBody>
            <a:bodyPr wrap="none">
              <a:spAutoFit/>
            </a:bodyPr>
            <a:lstStyle/>
            <a:p>
              <a:pPr>
                <a:defRPr/>
              </a:pPr>
              <a:r>
                <a:rPr lang="en-US" sz="1600" b="1" dirty="0">
                  <a:solidFill>
                    <a:srgbClr val="00B050"/>
                  </a:solidFill>
                  <a:latin typeface="+mj-lt"/>
                </a:rPr>
                <a:t>Yield Strength  </a:t>
              </a:r>
            </a:p>
          </p:txBody>
        </p:sp>
        <p:sp>
          <p:nvSpPr>
            <p:cNvPr id="52" name="Cross 51"/>
            <p:cNvSpPr/>
            <p:nvPr/>
          </p:nvSpPr>
          <p:spPr>
            <a:xfrm rot="2533711">
              <a:off x="4547936" y="2412752"/>
              <a:ext cx="90790" cy="91010"/>
            </a:xfrm>
            <a:prstGeom prst="plus">
              <a:avLst>
                <a:gd name="adj" fmla="val 470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cxnSp>
        <p:nvCxnSpPr>
          <p:cNvPr id="74" name="Straight Connector 73"/>
          <p:cNvCxnSpPr/>
          <p:nvPr/>
        </p:nvCxnSpPr>
        <p:spPr>
          <a:xfrm rot="5400000">
            <a:off x="4687093" y="4768057"/>
            <a:ext cx="2468563" cy="91440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3763963" y="6356350"/>
            <a:ext cx="1736725" cy="158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9" name="Cross 78"/>
          <p:cNvSpPr/>
          <p:nvPr/>
        </p:nvSpPr>
        <p:spPr>
          <a:xfrm rot="2469797">
            <a:off x="6300788" y="3886200"/>
            <a:ext cx="138112" cy="136525"/>
          </a:xfrm>
          <a:prstGeom prst="plus">
            <a:avLst>
              <a:gd name="adj" fmla="val 4264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0" name="TextBox 79"/>
          <p:cNvSpPr txBox="1"/>
          <p:nvPr/>
        </p:nvSpPr>
        <p:spPr>
          <a:xfrm>
            <a:off x="6429375" y="3714750"/>
            <a:ext cx="1193800" cy="369888"/>
          </a:xfrm>
          <a:prstGeom prst="rect">
            <a:avLst/>
          </a:prstGeom>
          <a:noFill/>
        </p:spPr>
        <p:txBody>
          <a:bodyPr wrap="none">
            <a:spAutoFit/>
          </a:bodyPr>
          <a:lstStyle/>
          <a:p>
            <a:pPr>
              <a:defRPr/>
            </a:pPr>
            <a:r>
              <a:rPr lang="en-US" sz="1600" b="1" dirty="0">
                <a:solidFill>
                  <a:srgbClr val="00B0F0"/>
                </a:solidFill>
                <a:latin typeface="+mj-lt"/>
              </a:rPr>
              <a:t>Fracture</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sz="quarter" idx="1"/>
          </p:nvPr>
        </p:nvSpPr>
        <p:spPr>
          <a:xfrm>
            <a:off x="285750" y="214313"/>
            <a:ext cx="8501063" cy="2714625"/>
          </a:xfrm>
        </p:spPr>
        <p:txBody>
          <a:bodyPr/>
          <a:lstStyle/>
          <a:p>
            <a:pPr eaLnBrk="1" hangingPunct="1">
              <a:lnSpc>
                <a:spcPct val="150000"/>
              </a:lnSpc>
              <a:buFontTx/>
              <a:buBlip>
                <a:blip r:embed="rId2"/>
              </a:buBlip>
            </a:pPr>
            <a:r>
              <a:rPr lang="en-US"/>
              <a:t>Percent elongation gives an indication of the workability of an alloy and is calculated as follows</a:t>
            </a:r>
          </a:p>
          <a:p>
            <a:pPr eaLnBrk="1" hangingPunct="1">
              <a:lnSpc>
                <a:spcPct val="150000"/>
              </a:lnSpc>
              <a:buFontTx/>
              <a:buNone/>
            </a:pPr>
            <a:r>
              <a:rPr lang="en-US"/>
              <a:t>% elongation=(Increase in length/Original length)X100</a:t>
            </a:r>
          </a:p>
        </p:txBody>
      </p:sp>
      <p:graphicFrame>
        <p:nvGraphicFramePr>
          <p:cNvPr id="4" name="Table 3"/>
          <p:cNvGraphicFramePr>
            <a:graphicFrameLocks noGrp="1"/>
          </p:cNvGraphicFramePr>
          <p:nvPr/>
        </p:nvGraphicFramePr>
        <p:xfrm>
          <a:off x="1143000" y="3000375"/>
          <a:ext cx="6858026" cy="2619313"/>
        </p:xfrm>
        <a:graphic>
          <a:graphicData uri="http://schemas.openxmlformats.org/drawingml/2006/table">
            <a:tbl>
              <a:tblPr firstRow="1" bandRow="1">
                <a:tableStyleId>{BC89EF96-8CEA-46FF-86C4-4CE0E7609802}</a:tableStyleId>
              </a:tblPr>
              <a:tblGrid>
                <a:gridCol w="3429013">
                  <a:extLst>
                    <a:ext uri="{9D8B030D-6E8A-4147-A177-3AD203B41FA5}">
                      <a16:colId xmlns:a16="http://schemas.microsoft.com/office/drawing/2014/main" val="20000"/>
                    </a:ext>
                  </a:extLst>
                </a:gridCol>
                <a:gridCol w="3429013">
                  <a:extLst>
                    <a:ext uri="{9D8B030D-6E8A-4147-A177-3AD203B41FA5}">
                      <a16:colId xmlns:a16="http://schemas.microsoft.com/office/drawing/2014/main" val="20001"/>
                    </a:ext>
                  </a:extLst>
                </a:gridCol>
              </a:tblGrid>
              <a:tr h="370840">
                <a:tc>
                  <a:txBody>
                    <a:bodyPr/>
                    <a:lstStyle/>
                    <a:p>
                      <a:pPr algn="l">
                        <a:lnSpc>
                          <a:spcPct val="150000"/>
                        </a:lnSpc>
                      </a:pPr>
                      <a:r>
                        <a:rPr lang="en-US" sz="2200" dirty="0"/>
                        <a:t>Alloys</a:t>
                      </a:r>
                      <a:endParaRPr lang="en-US" sz="2200" b="1" dirty="0"/>
                    </a:p>
                  </a:txBody>
                  <a:tcPr/>
                </a:tc>
                <a:tc>
                  <a:txBody>
                    <a:bodyPr/>
                    <a:lstStyle/>
                    <a:p>
                      <a:pPr>
                        <a:lnSpc>
                          <a:spcPct val="150000"/>
                        </a:lnSpc>
                      </a:pPr>
                      <a:r>
                        <a:rPr lang="en-US" sz="2200" dirty="0"/>
                        <a:t>Percentage</a:t>
                      </a:r>
                      <a:r>
                        <a:rPr lang="en-US" sz="2200" baseline="0" dirty="0"/>
                        <a:t> elongation</a:t>
                      </a:r>
                      <a:endParaRPr lang="en-US" sz="2200" b="1" dirty="0"/>
                    </a:p>
                  </a:txBody>
                  <a:tcPr/>
                </a:tc>
                <a:extLst>
                  <a:ext uri="{0D108BD9-81ED-4DB2-BD59-A6C34878D82A}">
                    <a16:rowId xmlns:a16="http://schemas.microsoft.com/office/drawing/2014/main" val="10000"/>
                  </a:ext>
                </a:extLst>
              </a:tr>
              <a:tr h="370840">
                <a:tc>
                  <a:txBody>
                    <a:bodyPr/>
                    <a:lstStyle/>
                    <a:p>
                      <a:pPr algn="l">
                        <a:lnSpc>
                          <a:spcPct val="150000"/>
                        </a:lnSpc>
                      </a:pPr>
                      <a:r>
                        <a:rPr lang="en-US" sz="2200" dirty="0"/>
                        <a:t>Ni-Cr</a:t>
                      </a:r>
                    </a:p>
                  </a:txBody>
                  <a:tcPr/>
                </a:tc>
                <a:tc>
                  <a:txBody>
                    <a:bodyPr/>
                    <a:lstStyle/>
                    <a:p>
                      <a:pPr algn="ctr">
                        <a:lnSpc>
                          <a:spcPct val="150000"/>
                        </a:lnSpc>
                      </a:pPr>
                      <a:r>
                        <a:rPr lang="en-US" sz="2200" dirty="0"/>
                        <a:t>2.4</a:t>
                      </a:r>
                    </a:p>
                  </a:txBody>
                  <a:tcPr/>
                </a:tc>
                <a:extLst>
                  <a:ext uri="{0D108BD9-81ED-4DB2-BD59-A6C34878D82A}">
                    <a16:rowId xmlns:a16="http://schemas.microsoft.com/office/drawing/2014/main" val="10001"/>
                  </a:ext>
                </a:extLst>
              </a:tr>
              <a:tr h="370840">
                <a:tc>
                  <a:txBody>
                    <a:bodyPr/>
                    <a:lstStyle/>
                    <a:p>
                      <a:pPr algn="l">
                        <a:lnSpc>
                          <a:spcPct val="150000"/>
                        </a:lnSpc>
                      </a:pPr>
                      <a:r>
                        <a:rPr lang="en-US" sz="2200" dirty="0"/>
                        <a:t>Co-Cr</a:t>
                      </a:r>
                    </a:p>
                  </a:txBody>
                  <a:tcPr/>
                </a:tc>
                <a:tc>
                  <a:txBody>
                    <a:bodyPr/>
                    <a:lstStyle/>
                    <a:p>
                      <a:pPr algn="ctr">
                        <a:lnSpc>
                          <a:spcPct val="150000"/>
                        </a:lnSpc>
                      </a:pPr>
                      <a:r>
                        <a:rPr lang="en-US" sz="2200" dirty="0"/>
                        <a:t>1.5</a:t>
                      </a:r>
                    </a:p>
                  </a:txBody>
                  <a:tcPr/>
                </a:tc>
                <a:extLst>
                  <a:ext uri="{0D108BD9-81ED-4DB2-BD59-A6C34878D82A}">
                    <a16:rowId xmlns:a16="http://schemas.microsoft.com/office/drawing/2014/main" val="10002"/>
                  </a:ext>
                </a:extLst>
              </a:tr>
              <a:tr h="370840">
                <a:tc>
                  <a:txBody>
                    <a:bodyPr/>
                    <a:lstStyle/>
                    <a:p>
                      <a:pPr algn="l">
                        <a:lnSpc>
                          <a:spcPct val="150000"/>
                        </a:lnSpc>
                      </a:pPr>
                      <a:r>
                        <a:rPr lang="en-US" sz="2200" dirty="0"/>
                        <a:t>Co-Ni-Cr</a:t>
                      </a:r>
                    </a:p>
                  </a:txBody>
                  <a:tcPr/>
                </a:tc>
                <a:tc>
                  <a:txBody>
                    <a:bodyPr/>
                    <a:lstStyle/>
                    <a:p>
                      <a:pPr algn="ctr">
                        <a:lnSpc>
                          <a:spcPct val="150000"/>
                        </a:lnSpc>
                      </a:pPr>
                      <a:r>
                        <a:rPr lang="en-US" sz="2200" dirty="0"/>
                        <a:t>8-10</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7188" y="428625"/>
            <a:ext cx="8286750" cy="6215063"/>
          </a:xfrm>
        </p:spPr>
        <p:txBody>
          <a:bodyPr>
            <a:normAutofit fontScale="92500" lnSpcReduction="10000"/>
          </a:bodyPr>
          <a:lstStyle/>
          <a:p>
            <a:pPr marL="274320" indent="-274320" eaLnBrk="1" fontAlgn="auto" hangingPunct="1">
              <a:lnSpc>
                <a:spcPct val="170000"/>
              </a:lnSpc>
              <a:spcAft>
                <a:spcPts val="0"/>
              </a:spcAft>
              <a:buFontTx/>
              <a:buBlip>
                <a:blip r:embed="rId2"/>
              </a:buBlip>
              <a:defRPr/>
            </a:pPr>
            <a:r>
              <a:rPr lang="en-US" dirty="0"/>
              <a:t>Ductility is otherwise measured by 3 common methods</a:t>
            </a:r>
            <a:br>
              <a:rPr lang="en-US" dirty="0"/>
            </a:br>
            <a:r>
              <a:rPr lang="en-US" b="1" dirty="0">
                <a:solidFill>
                  <a:srgbClr val="FFC000"/>
                </a:solidFill>
                <a:effectLst>
                  <a:outerShdw blurRad="38100" dist="38100" dir="2700000" algn="tl">
                    <a:srgbClr val="000000">
                      <a:alpha val="43137"/>
                    </a:srgbClr>
                  </a:outerShdw>
                </a:effectLst>
              </a:rPr>
              <a:t>a) Percent elongation after fracture:</a:t>
            </a:r>
          </a:p>
          <a:p>
            <a:pPr marL="274320" indent="-274320" eaLnBrk="1" fontAlgn="auto" hangingPunct="1">
              <a:lnSpc>
                <a:spcPct val="170000"/>
              </a:lnSpc>
              <a:spcAft>
                <a:spcPts val="0"/>
              </a:spcAft>
              <a:buFontTx/>
              <a:buBlip>
                <a:blip r:embed="rId2"/>
              </a:buBlip>
              <a:defRPr/>
            </a:pPr>
            <a:r>
              <a:rPr lang="en-US" dirty="0"/>
              <a:t>The simplest and most commonly used method is to compare the increase in length of a wire or rod after fracture in tension to its length before fracture.</a:t>
            </a:r>
          </a:p>
          <a:p>
            <a:pPr marL="274320" indent="-274320" eaLnBrk="1" fontAlgn="auto" hangingPunct="1">
              <a:lnSpc>
                <a:spcPct val="170000"/>
              </a:lnSpc>
              <a:spcAft>
                <a:spcPts val="0"/>
              </a:spcAft>
              <a:buFontTx/>
              <a:buBlip>
                <a:blip r:embed="rId2"/>
              </a:buBlip>
              <a:defRPr/>
            </a:pPr>
            <a:r>
              <a:rPr lang="en-US" dirty="0"/>
              <a:t>Two marks are placed on the wire as the gauge length (for dental, materials, the standard gauge length is usually 51mm) the wire or rod is then pulled  a part under a tensile load.</a:t>
            </a:r>
            <a:br>
              <a:rPr lang="en-US" sz="2600" dirty="0"/>
            </a:br>
            <a:br>
              <a:rPr lang="en-US" dirty="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285750" y="785813"/>
            <a:ext cx="8215313" cy="5643562"/>
          </a:xfrm>
        </p:spPr>
        <p:txBody>
          <a:bodyPr>
            <a:normAutofit fontScale="92500" lnSpcReduction="10000"/>
          </a:bodyPr>
          <a:lstStyle/>
          <a:p>
            <a:pPr marL="274320" indent="-274320" eaLnBrk="1" fontAlgn="auto" hangingPunct="1">
              <a:lnSpc>
                <a:spcPct val="160000"/>
              </a:lnSpc>
              <a:spcAft>
                <a:spcPts val="0"/>
              </a:spcAft>
              <a:buFontTx/>
              <a:buBlip>
                <a:blip r:embed="rId3"/>
              </a:buBlip>
              <a:defRPr/>
            </a:pPr>
            <a:r>
              <a:rPr lang="en-US" sz="2600" dirty="0"/>
              <a:t>When an external force is applied to acts a body, an internal force, equal in magnitude and opposite in direction to the applied force is set up in the body. </a:t>
            </a:r>
          </a:p>
          <a:p>
            <a:pPr marL="274320" indent="-274320" eaLnBrk="1" fontAlgn="auto" hangingPunct="1">
              <a:lnSpc>
                <a:spcPct val="160000"/>
              </a:lnSpc>
              <a:spcAft>
                <a:spcPts val="0"/>
              </a:spcAft>
              <a:buFontTx/>
              <a:buBlip>
                <a:blip r:embed="rId3"/>
              </a:buBlip>
              <a:defRPr/>
            </a:pPr>
            <a:r>
              <a:rPr lang="en-US" sz="2600" dirty="0"/>
              <a:t>This internal resistance to the external force  is called “</a:t>
            </a:r>
            <a:r>
              <a:rPr lang="en-US" sz="2600" i="1" dirty="0"/>
              <a:t>STRESS”</a:t>
            </a:r>
            <a:endParaRPr lang="en-US" sz="2600" dirty="0"/>
          </a:p>
          <a:p>
            <a:pPr marL="274320" indent="-274320" eaLnBrk="1" fontAlgn="auto" hangingPunct="1">
              <a:lnSpc>
                <a:spcPct val="160000"/>
              </a:lnSpc>
              <a:spcAft>
                <a:spcPts val="0"/>
              </a:spcAft>
              <a:buFontTx/>
              <a:buBlip>
                <a:blip r:embed="rId3"/>
              </a:buBlip>
              <a:defRPr/>
            </a:pPr>
            <a:r>
              <a:rPr lang="en-US" sz="2600" dirty="0"/>
              <a:t>Denoted by “S” or “</a:t>
            </a:r>
            <a:r>
              <a:rPr lang="el-GR" sz="2600" dirty="0"/>
              <a:t>σ</a:t>
            </a:r>
            <a:r>
              <a:rPr lang="en-US" sz="2600" dirty="0"/>
              <a:t>”</a:t>
            </a:r>
          </a:p>
          <a:p>
            <a:pPr marL="274320" indent="-274320" eaLnBrk="1" fontAlgn="auto" hangingPunct="1">
              <a:lnSpc>
                <a:spcPct val="160000"/>
              </a:lnSpc>
              <a:spcAft>
                <a:spcPts val="0"/>
              </a:spcAft>
              <a:buFontTx/>
              <a:buBlip>
                <a:blip r:embed="rId3"/>
              </a:buBlip>
              <a:defRPr/>
            </a:pPr>
            <a:r>
              <a:rPr lang="en-US" sz="2600" dirty="0"/>
              <a:t>Designated as force per unit area (</a:t>
            </a:r>
            <a:r>
              <a:rPr lang="el-GR" sz="2600" dirty="0"/>
              <a:t>σ</a:t>
            </a:r>
            <a:r>
              <a:rPr lang="en-US" sz="2600" dirty="0"/>
              <a:t>=N/m²)</a:t>
            </a:r>
          </a:p>
          <a:p>
            <a:pPr marL="274320" indent="-274320" eaLnBrk="1" fontAlgn="auto" hangingPunct="1">
              <a:lnSpc>
                <a:spcPct val="160000"/>
              </a:lnSpc>
              <a:spcAft>
                <a:spcPts val="0"/>
              </a:spcAft>
              <a:buFontTx/>
              <a:buBlip>
                <a:blip r:embed="rId3"/>
              </a:buBlip>
              <a:defRPr/>
            </a:pPr>
            <a:r>
              <a:rPr lang="en-US" sz="2600" dirty="0"/>
              <a:t>Commonly stress is reported in terms of mega Pascals. Where, Pascal = 1 N / m².</a:t>
            </a:r>
          </a:p>
          <a:p>
            <a:pPr marL="274320" indent="-274320" eaLnBrk="1" fontAlgn="auto" hangingPunct="1">
              <a:lnSpc>
                <a:spcPct val="160000"/>
              </a:lnSpc>
              <a:spcAft>
                <a:spcPts val="0"/>
              </a:spcAft>
              <a:buFontTx/>
              <a:buBlip>
                <a:blip r:embed="rId4"/>
              </a:buBlip>
              <a:defRPr/>
            </a:pPr>
            <a:endParaRPr lang="en-US" dirty="0"/>
          </a:p>
          <a:p>
            <a:pPr marL="274320" indent="-274320" eaLnBrk="1" fontAlgn="auto" hangingPunct="1">
              <a:spcAft>
                <a:spcPts val="0"/>
              </a:spcAft>
              <a:buFont typeface="Wingdings"/>
              <a:buChar char=""/>
              <a:defRPr/>
            </a:pPr>
            <a:endParaRPr lang="en-US" dirty="0"/>
          </a:p>
        </p:txBody>
      </p:sp>
      <p:sp>
        <p:nvSpPr>
          <p:cNvPr id="6" name="Rectangle 5"/>
          <p:cNvSpPr/>
          <p:nvPr/>
        </p:nvSpPr>
        <p:spPr>
          <a:xfrm>
            <a:off x="3214678" y="214290"/>
            <a:ext cx="1949572"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latin typeface="+mj-lt"/>
              </a:rPr>
              <a:t>STRESS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sz="quarter" idx="1"/>
          </p:nvPr>
        </p:nvSpPr>
        <p:spPr>
          <a:xfrm>
            <a:off x="214313" y="214313"/>
            <a:ext cx="8358187" cy="4525962"/>
          </a:xfrm>
        </p:spPr>
        <p:txBody>
          <a:bodyPr/>
          <a:lstStyle/>
          <a:p>
            <a:pPr eaLnBrk="1" hangingPunct="1">
              <a:lnSpc>
                <a:spcPct val="150000"/>
              </a:lnSpc>
              <a:buFontTx/>
              <a:buBlip>
                <a:blip r:embed="rId2"/>
              </a:buBlip>
            </a:pPr>
            <a:r>
              <a:rPr lang="en-US"/>
              <a:t> The fractured ends are fitted together, and the gauge length is again measured, the ratio of the increase in length after fracture to the original gauge length is called the present elongation and represents ductility.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38" y="4357694"/>
            <a:ext cx="6286544" cy="221457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3" name="Content Placeholder 2"/>
          <p:cNvSpPr>
            <a:spLocks noGrp="1"/>
          </p:cNvSpPr>
          <p:nvPr>
            <p:ph sz="quarter" idx="1"/>
          </p:nvPr>
        </p:nvSpPr>
        <p:spPr>
          <a:xfrm>
            <a:off x="285750" y="285750"/>
            <a:ext cx="8429625" cy="4286250"/>
          </a:xfrm>
        </p:spPr>
        <p:txBody>
          <a:bodyPr>
            <a:normAutofit lnSpcReduction="10000"/>
          </a:bodyPr>
          <a:lstStyle/>
          <a:p>
            <a:pPr marL="274320" indent="-274320" eaLnBrk="1" fontAlgn="auto" hangingPunct="1">
              <a:lnSpc>
                <a:spcPct val="150000"/>
              </a:lnSpc>
              <a:spcAft>
                <a:spcPts val="0"/>
              </a:spcAft>
              <a:buFontTx/>
              <a:buNone/>
              <a:defRPr/>
            </a:pPr>
            <a:r>
              <a:rPr lang="en-US" dirty="0">
                <a:solidFill>
                  <a:srgbClr val="FFC000"/>
                </a:solidFill>
              </a:rPr>
              <a:t>  </a:t>
            </a:r>
            <a:r>
              <a:rPr lang="en-US" b="1" dirty="0">
                <a:solidFill>
                  <a:srgbClr val="FFC000"/>
                </a:solidFill>
                <a:effectLst>
                  <a:outerShdw blurRad="38100" dist="38100" dir="2700000" algn="tl">
                    <a:srgbClr val="000000">
                      <a:alpha val="43137"/>
                    </a:srgbClr>
                  </a:outerShdw>
                </a:effectLst>
              </a:rPr>
              <a:t>b) The reduction in area of tensile test specimens:</a:t>
            </a:r>
            <a:br>
              <a:rPr lang="en-US" dirty="0"/>
            </a:br>
            <a:r>
              <a:rPr lang="en-US" dirty="0"/>
              <a:t>The necking or cone-shaped constriction that occurs at the fractured end of a ductile wire after rupture under tensile load, the percentage of decrease in cross-sectional area of the fractured end in comparison to the original area of the wire or rod is referred to as the reduction in area.</a:t>
            </a:r>
            <a:br>
              <a:rPr lang="en-US" dirty="0"/>
            </a:br>
            <a:endParaRPr lang="en-US" dirty="0"/>
          </a:p>
        </p:txBody>
      </p:sp>
      <p:pic>
        <p:nvPicPr>
          <p:cNvPr id="69638" name="Picture 4" descr="http://www.engineeringarchives.com/img/les_mom_necking_1.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85875" y="4643438"/>
            <a:ext cx="5905500" cy="177165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313" y="214313"/>
            <a:ext cx="8786812" cy="3286125"/>
          </a:xfrm>
        </p:spPr>
        <p:txBody>
          <a:bodyPr>
            <a:normAutofit/>
          </a:bodyPr>
          <a:lstStyle/>
          <a:p>
            <a:pPr marL="274320" indent="-274320" eaLnBrk="1" fontAlgn="auto" hangingPunct="1">
              <a:lnSpc>
                <a:spcPct val="150000"/>
              </a:lnSpc>
              <a:spcAft>
                <a:spcPts val="0"/>
              </a:spcAft>
              <a:buFontTx/>
              <a:buNone/>
              <a:defRPr/>
            </a:pPr>
            <a:r>
              <a:rPr lang="en-US" b="1" dirty="0">
                <a:solidFill>
                  <a:srgbClr val="FFC000"/>
                </a:solidFill>
                <a:effectLst>
                  <a:outerShdw blurRad="38100" dist="38100" dir="2700000" algn="tl">
                    <a:srgbClr val="000000">
                      <a:alpha val="43137"/>
                    </a:srgbClr>
                  </a:outerShdw>
                </a:effectLst>
              </a:rPr>
              <a:t>  c) The cold bend test:</a:t>
            </a:r>
          </a:p>
          <a:p>
            <a:pPr marL="274320" indent="-274320" eaLnBrk="1" fontAlgn="auto" hangingPunct="1">
              <a:lnSpc>
                <a:spcPct val="150000"/>
              </a:lnSpc>
              <a:spcAft>
                <a:spcPts val="0"/>
              </a:spcAft>
              <a:buFontTx/>
              <a:buBlip>
                <a:blip r:embed="rId2"/>
              </a:buBlip>
              <a:defRPr/>
            </a:pPr>
            <a:r>
              <a:rPr lang="en-US" dirty="0"/>
              <a:t>The material is clamped in a vise and bent around a mandrel of specified radius, the number of bends to fracture is counted, with the grater the number, the greater is the ductility of the material.</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sz="quarter" idx="1"/>
          </p:nvPr>
        </p:nvSpPr>
        <p:spPr>
          <a:xfrm>
            <a:off x="214313" y="214313"/>
            <a:ext cx="8501062" cy="2857500"/>
          </a:xfrm>
        </p:spPr>
        <p:txBody>
          <a:bodyPr>
            <a:normAutofit fontScale="92500" lnSpcReduction="10000"/>
          </a:bodyPr>
          <a:lstStyle/>
          <a:p>
            <a:pPr marL="274320" indent="-274320" eaLnBrk="1" fontAlgn="auto" hangingPunct="1">
              <a:lnSpc>
                <a:spcPct val="170000"/>
              </a:lnSpc>
              <a:spcAft>
                <a:spcPts val="0"/>
              </a:spcAft>
              <a:buFontTx/>
              <a:buBlip>
                <a:blip r:embed="rId2"/>
              </a:buBlip>
              <a:defRPr/>
            </a:pPr>
            <a:r>
              <a:rPr lang="en-US" dirty="0"/>
              <a:t>Materials that experience a large amount of permanent deformation are said to be ductile.</a:t>
            </a:r>
          </a:p>
          <a:p>
            <a:pPr marL="274320" indent="-274320" eaLnBrk="1" fontAlgn="auto" hangingPunct="1">
              <a:lnSpc>
                <a:spcPct val="170000"/>
              </a:lnSpc>
              <a:spcAft>
                <a:spcPts val="0"/>
              </a:spcAft>
              <a:buFontTx/>
              <a:buBlip>
                <a:blip r:embed="rId2"/>
              </a:buBlip>
              <a:defRPr/>
            </a:pPr>
            <a:r>
              <a:rPr lang="en-US" dirty="0"/>
              <a:t>Materials that undergo little or no plastic behavior are said to be brittle. A brittle material fractures at or near its proportional limit. </a:t>
            </a:r>
          </a:p>
          <a:p>
            <a:pPr marL="274320" indent="-274320" eaLnBrk="1" fontAlgn="auto" hangingPunct="1">
              <a:lnSpc>
                <a:spcPct val="150000"/>
              </a:lnSpc>
              <a:spcAft>
                <a:spcPts val="0"/>
              </a:spcAft>
              <a:buFontTx/>
              <a:buBlip>
                <a:blip r:embed="rId2"/>
              </a:buBlip>
              <a:defRPr/>
            </a:pPr>
            <a:endParaRPr lang="en-US" dirty="0"/>
          </a:p>
        </p:txBody>
      </p:sp>
      <p:grpSp>
        <p:nvGrpSpPr>
          <p:cNvPr id="2" name="Group 45"/>
          <p:cNvGrpSpPr>
            <a:grpSpLocks/>
          </p:cNvGrpSpPr>
          <p:nvPr/>
        </p:nvGrpSpPr>
        <p:grpSpPr bwMode="auto">
          <a:xfrm>
            <a:off x="571500" y="3929063"/>
            <a:ext cx="2571750" cy="2125662"/>
            <a:chOff x="1713843" y="1728434"/>
            <a:chExt cx="5775781" cy="4155047"/>
          </a:xfrm>
        </p:grpSpPr>
        <p:grpSp>
          <p:nvGrpSpPr>
            <p:cNvPr id="3" name="Group 25"/>
            <p:cNvGrpSpPr>
              <a:grpSpLocks/>
            </p:cNvGrpSpPr>
            <p:nvPr/>
          </p:nvGrpSpPr>
          <p:grpSpPr bwMode="auto">
            <a:xfrm>
              <a:off x="2601592" y="1861838"/>
              <a:ext cx="4536454" cy="3596518"/>
              <a:chOff x="2601592" y="1861838"/>
              <a:chExt cx="4536457" cy="3596518"/>
            </a:xfrm>
          </p:grpSpPr>
          <p:cxnSp>
            <p:nvCxnSpPr>
              <p:cNvPr id="28" name="Straight Connector 27"/>
              <p:cNvCxnSpPr>
                <a:endCxn id="31" idx="1"/>
              </p:cNvCxnSpPr>
              <p:nvPr/>
            </p:nvCxnSpPr>
            <p:spPr>
              <a:xfrm rot="5400000" flipH="1" flipV="1">
                <a:off x="1902590" y="2976693"/>
                <a:ext cx="3180676" cy="17826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Block Arc 30"/>
              <p:cNvSpPr/>
              <p:nvPr/>
            </p:nvSpPr>
            <p:spPr>
              <a:xfrm flipH="1">
                <a:off x="4263032" y="1861865"/>
                <a:ext cx="2873631" cy="1383981"/>
              </a:xfrm>
              <a:prstGeom prst="blockArc">
                <a:avLst>
                  <a:gd name="adj1" fmla="val 10771601"/>
                  <a:gd name="adj2" fmla="val 20782389"/>
                  <a:gd name="adj3" fmla="val 65"/>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4" name="Group 36"/>
            <p:cNvGrpSpPr>
              <a:grpSpLocks/>
            </p:cNvGrpSpPr>
            <p:nvPr/>
          </p:nvGrpSpPr>
          <p:grpSpPr bwMode="auto">
            <a:xfrm>
              <a:off x="1713843" y="1728434"/>
              <a:ext cx="5775781" cy="4155047"/>
              <a:chOff x="1713843" y="1728433"/>
              <a:chExt cx="5775780" cy="4155048"/>
            </a:xfrm>
          </p:grpSpPr>
          <p:sp>
            <p:nvSpPr>
              <p:cNvPr id="24" name="Half Frame 23"/>
              <p:cNvSpPr/>
              <p:nvPr/>
            </p:nvSpPr>
            <p:spPr>
              <a:xfrm rot="16200000">
                <a:off x="3160481" y="1169555"/>
                <a:ext cx="3770264" cy="4888020"/>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6" name="TextBox 25"/>
              <p:cNvSpPr txBox="1"/>
              <p:nvPr/>
            </p:nvSpPr>
            <p:spPr>
              <a:xfrm>
                <a:off x="1713843" y="3288462"/>
                <a:ext cx="937167" cy="1487902"/>
              </a:xfrm>
              <a:prstGeom prst="rect">
                <a:avLst/>
              </a:prstGeom>
              <a:noFill/>
            </p:spPr>
            <p:txBody>
              <a:bodyPr vert="vert270" wrap="none">
                <a:spAutoFit/>
              </a:bodyPr>
              <a:lstStyle/>
              <a:p>
                <a:pPr>
                  <a:defRPr/>
                </a:pPr>
                <a:r>
                  <a:rPr lang="en-US" sz="1600" b="1" dirty="0"/>
                  <a:t>Stress</a:t>
                </a:r>
              </a:p>
            </p:txBody>
          </p:sp>
          <p:sp>
            <p:nvSpPr>
              <p:cNvPr id="71699" name="TextBox 50"/>
              <p:cNvSpPr txBox="1">
                <a:spLocks noChangeArrowheads="1"/>
              </p:cNvSpPr>
              <p:nvPr/>
            </p:nvSpPr>
            <p:spPr bwMode="auto">
              <a:xfrm>
                <a:off x="3929058" y="5440601"/>
                <a:ext cx="940116" cy="442880"/>
              </a:xfrm>
              <a:prstGeom prst="rect">
                <a:avLst/>
              </a:prstGeom>
              <a:noFill/>
              <a:ln w="9525">
                <a:noFill/>
                <a:miter lim="800000"/>
                <a:headEnd/>
                <a:tailEnd/>
              </a:ln>
            </p:spPr>
            <p:txBody>
              <a:bodyPr wrap="none">
                <a:spAutoFit/>
              </a:bodyPr>
              <a:lstStyle/>
              <a:p>
                <a:r>
                  <a:rPr lang="en-US" sz="1600" b="1"/>
                  <a:t>Strain</a:t>
                </a:r>
              </a:p>
            </p:txBody>
          </p:sp>
        </p:grpSp>
      </p:grpSp>
      <p:grpSp>
        <p:nvGrpSpPr>
          <p:cNvPr id="5" name="Group 60"/>
          <p:cNvGrpSpPr>
            <a:grpSpLocks/>
          </p:cNvGrpSpPr>
          <p:nvPr/>
        </p:nvGrpSpPr>
        <p:grpSpPr bwMode="auto">
          <a:xfrm>
            <a:off x="4572000" y="3829050"/>
            <a:ext cx="2286000" cy="2263775"/>
            <a:chOff x="714347" y="1471611"/>
            <a:chExt cx="2286000" cy="2263668"/>
          </a:xfrm>
        </p:grpSpPr>
        <p:grpSp>
          <p:nvGrpSpPr>
            <p:cNvPr id="6" name="Group 25"/>
            <p:cNvGrpSpPr>
              <a:grpSpLocks/>
            </p:cNvGrpSpPr>
            <p:nvPr/>
          </p:nvGrpSpPr>
          <p:grpSpPr bwMode="auto">
            <a:xfrm>
              <a:off x="1176312" y="1852593"/>
              <a:ext cx="774700" cy="1520752"/>
              <a:chOff x="2678636" y="2245673"/>
              <a:chExt cx="1617927" cy="3146560"/>
            </a:xfrm>
          </p:grpSpPr>
          <p:cxnSp>
            <p:nvCxnSpPr>
              <p:cNvPr id="44" name="Straight Connector 43"/>
              <p:cNvCxnSpPr>
                <a:endCxn id="45" idx="0"/>
              </p:cNvCxnSpPr>
              <p:nvPr/>
            </p:nvCxnSpPr>
            <p:spPr>
              <a:xfrm rot="5400000" flipH="1" flipV="1">
                <a:off x="1677605" y="3525884"/>
                <a:ext cx="2867378" cy="8653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Block Arc 44"/>
              <p:cNvSpPr/>
              <p:nvPr/>
            </p:nvSpPr>
            <p:spPr>
              <a:xfrm>
                <a:off x="3510802" y="2245673"/>
                <a:ext cx="785757" cy="939370"/>
              </a:xfrm>
              <a:prstGeom prst="blockArc">
                <a:avLst>
                  <a:gd name="adj1" fmla="val 12225120"/>
                  <a:gd name="adj2" fmla="val 20782389"/>
                  <a:gd name="adj3" fmla="val 65"/>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7" name="Group 59"/>
            <p:cNvGrpSpPr>
              <a:grpSpLocks/>
            </p:cNvGrpSpPr>
            <p:nvPr/>
          </p:nvGrpSpPr>
          <p:grpSpPr bwMode="auto">
            <a:xfrm>
              <a:off x="714347" y="1471611"/>
              <a:ext cx="2286000" cy="2263668"/>
              <a:chOff x="714347" y="1471611"/>
              <a:chExt cx="2286000" cy="2263668"/>
            </a:xfrm>
          </p:grpSpPr>
          <p:grpSp>
            <p:nvGrpSpPr>
              <p:cNvPr id="8" name="Group 36"/>
              <p:cNvGrpSpPr>
                <a:grpSpLocks/>
              </p:cNvGrpSpPr>
              <p:nvPr/>
            </p:nvGrpSpPr>
            <p:grpSpPr bwMode="auto">
              <a:xfrm>
                <a:off x="714347" y="1471611"/>
                <a:ext cx="2286000" cy="2263668"/>
                <a:chOff x="1713843" y="1457391"/>
                <a:chExt cx="4774218" cy="4683711"/>
              </a:xfrm>
            </p:grpSpPr>
            <p:sp>
              <p:nvSpPr>
                <p:cNvPr id="41" name="Half Frame 40"/>
                <p:cNvSpPr/>
                <p:nvPr/>
              </p:nvSpPr>
              <p:spPr>
                <a:xfrm rot="16200000">
                  <a:off x="2576311" y="1516612"/>
                  <a:ext cx="3970973" cy="3852529"/>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C000"/>
                    </a:solidFill>
                  </a:endParaRPr>
                </a:p>
              </p:txBody>
            </p:sp>
            <p:sp>
              <p:nvSpPr>
                <p:cNvPr id="42" name="TextBox 41"/>
                <p:cNvSpPr txBox="1"/>
                <p:nvPr/>
              </p:nvSpPr>
              <p:spPr>
                <a:xfrm>
                  <a:off x="1713843" y="3288461"/>
                  <a:ext cx="899866" cy="1487902"/>
                </a:xfrm>
                <a:prstGeom prst="rect">
                  <a:avLst/>
                </a:prstGeom>
                <a:noFill/>
              </p:spPr>
              <p:txBody>
                <a:bodyPr vert="vert270" wrap="none">
                  <a:spAutoFit/>
                </a:bodyPr>
                <a:lstStyle/>
                <a:p>
                  <a:pPr>
                    <a:defRPr/>
                  </a:pPr>
                  <a:r>
                    <a:rPr lang="en-US" sz="1600" b="1" dirty="0"/>
                    <a:t>Stress</a:t>
                  </a:r>
                </a:p>
              </p:txBody>
            </p:sp>
            <p:sp>
              <p:nvSpPr>
                <p:cNvPr id="71692" name="TextBox 30"/>
                <p:cNvSpPr txBox="1">
                  <a:spLocks noChangeArrowheads="1"/>
                </p:cNvSpPr>
                <p:nvPr/>
              </p:nvSpPr>
              <p:spPr bwMode="auto">
                <a:xfrm>
                  <a:off x="3929057" y="5440602"/>
                  <a:ext cx="1600881" cy="700500"/>
                </a:xfrm>
                <a:prstGeom prst="rect">
                  <a:avLst/>
                </a:prstGeom>
                <a:noFill/>
                <a:ln w="9525">
                  <a:noFill/>
                  <a:miter lim="800000"/>
                  <a:headEnd/>
                  <a:tailEnd/>
                </a:ln>
              </p:spPr>
              <p:txBody>
                <a:bodyPr wrap="none">
                  <a:spAutoFit/>
                </a:bodyPr>
                <a:lstStyle/>
                <a:p>
                  <a:r>
                    <a:rPr lang="en-US" sz="1600" b="1"/>
                    <a:t>Strain</a:t>
                  </a:r>
                </a:p>
              </p:txBody>
            </p:sp>
          </p:grpSp>
          <p:sp>
            <p:nvSpPr>
              <p:cNvPr id="40" name="TextBox 39"/>
              <p:cNvSpPr txBox="1"/>
              <p:nvPr/>
            </p:nvSpPr>
            <p:spPr bwMode="auto">
              <a:xfrm>
                <a:off x="1643035" y="2500262"/>
                <a:ext cx="965200" cy="338122"/>
              </a:xfrm>
              <a:prstGeom prst="rect">
                <a:avLst/>
              </a:prstGeom>
              <a:noFill/>
            </p:spPr>
            <p:txBody>
              <a:bodyPr>
                <a:spAutoFit/>
              </a:bodyPr>
              <a:lstStyle/>
              <a:p>
                <a:pPr>
                  <a:defRPr/>
                </a:pPr>
                <a:r>
                  <a:rPr lang="en-US" sz="1600" b="1" dirty="0">
                    <a:solidFill>
                      <a:srgbClr val="0070C0"/>
                    </a:solidFill>
                    <a:latin typeface="+mj-lt"/>
                  </a:rPr>
                  <a:t> Brittle </a:t>
                </a:r>
              </a:p>
            </p:txBody>
          </p:sp>
        </p:grpSp>
      </p:grpSp>
      <p:sp>
        <p:nvSpPr>
          <p:cNvPr id="46" name="TextBox 45"/>
          <p:cNvSpPr txBox="1"/>
          <p:nvPr/>
        </p:nvSpPr>
        <p:spPr bwMode="auto">
          <a:xfrm>
            <a:off x="1857375" y="4714875"/>
            <a:ext cx="1084263" cy="338138"/>
          </a:xfrm>
          <a:prstGeom prst="rect">
            <a:avLst/>
          </a:prstGeom>
          <a:noFill/>
        </p:spPr>
        <p:txBody>
          <a:bodyPr wrap="none">
            <a:spAutoFit/>
          </a:bodyPr>
          <a:lstStyle/>
          <a:p>
            <a:pPr>
              <a:defRPr/>
            </a:pPr>
            <a:r>
              <a:rPr lang="en-US" sz="1600" b="1" dirty="0">
                <a:solidFill>
                  <a:srgbClr val="0070C0"/>
                </a:solidFill>
                <a:latin typeface="+mj-lt"/>
              </a:rPr>
              <a:t> Ductile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7188" y="357188"/>
            <a:ext cx="8215312" cy="3071812"/>
          </a:xfrm>
        </p:spPr>
        <p:txBody>
          <a:bodyPr>
            <a:normAutofit/>
          </a:bodyPr>
          <a:lstStyle/>
          <a:p>
            <a:pPr marL="274320" indent="-274320" eaLnBrk="1" fontAlgn="auto" hangingPunct="1">
              <a:lnSpc>
                <a:spcPct val="150000"/>
              </a:lnSpc>
              <a:spcAft>
                <a:spcPts val="0"/>
              </a:spcAft>
              <a:buFontTx/>
              <a:buBlip>
                <a:blip r:embed="rId2"/>
              </a:buBlip>
              <a:defRPr/>
            </a:pPr>
            <a:r>
              <a:rPr lang="en-US" dirty="0">
                <a:solidFill>
                  <a:srgbClr val="FFC000"/>
                </a:solidFill>
                <a:latin typeface="+mj-lt"/>
                <a:cs typeface="Times New Roman" pitchFamily="18" charset="0"/>
              </a:rPr>
              <a:t>Importance of ductility in dentistry:</a:t>
            </a:r>
          </a:p>
          <a:p>
            <a:pPr marL="274320" indent="-274320" eaLnBrk="1" fontAlgn="auto" hangingPunct="1">
              <a:lnSpc>
                <a:spcPct val="150000"/>
              </a:lnSpc>
              <a:spcAft>
                <a:spcPts val="0"/>
              </a:spcAft>
              <a:buFontTx/>
              <a:buBlip>
                <a:blip r:embed="rId2"/>
              </a:buBlip>
              <a:defRPr/>
            </a:pPr>
            <a:r>
              <a:rPr lang="en-US" dirty="0">
                <a:latin typeface="+mj-lt"/>
                <a:cs typeface="Times New Roman" pitchFamily="18" charset="0"/>
              </a:rPr>
              <a:t>Clasps can be adjusted, orthodontics appliances can be prepared, crowns or inlays can be burnished if they are prepared from alloys of high values of percentage elongation.</a:t>
            </a:r>
            <a:endParaRPr lang="en-US" dirty="0">
              <a:latin typeface="+mj-lt"/>
            </a:endParaRPr>
          </a:p>
          <a:p>
            <a:pPr marL="274320" indent="-274320" eaLnBrk="1" fontAlgn="auto" hangingPunct="1">
              <a:spcAft>
                <a:spcPts val="0"/>
              </a:spcAft>
              <a:buFont typeface="Wingdings"/>
              <a:buChar char=""/>
              <a:defRPr/>
            </a:pPr>
            <a:endParaRPr lang="en-US" dirty="0"/>
          </a:p>
        </p:txBody>
      </p:sp>
      <p:grpSp>
        <p:nvGrpSpPr>
          <p:cNvPr id="2" name="Group 14"/>
          <p:cNvGrpSpPr>
            <a:grpSpLocks/>
          </p:cNvGrpSpPr>
          <p:nvPr/>
        </p:nvGrpSpPr>
        <p:grpSpPr bwMode="auto">
          <a:xfrm>
            <a:off x="428625" y="3500438"/>
            <a:ext cx="3584575" cy="3071812"/>
            <a:chOff x="428596" y="3500438"/>
            <a:chExt cx="3584575" cy="3071834"/>
          </a:xfrm>
        </p:grpSpPr>
        <p:sp>
          <p:nvSpPr>
            <p:cNvPr id="5" name="Rectangle 4"/>
            <p:cNvSpPr/>
            <p:nvPr/>
          </p:nvSpPr>
          <p:spPr>
            <a:xfrm>
              <a:off x="428596" y="3500438"/>
              <a:ext cx="3571900" cy="300039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grpSp>
          <p:nvGrpSpPr>
            <p:cNvPr id="4" name="Group 13"/>
            <p:cNvGrpSpPr>
              <a:grpSpLocks/>
            </p:cNvGrpSpPr>
            <p:nvPr/>
          </p:nvGrpSpPr>
          <p:grpSpPr bwMode="auto">
            <a:xfrm>
              <a:off x="428596" y="3500438"/>
              <a:ext cx="3584575" cy="3071834"/>
              <a:chOff x="-428660" y="3429000"/>
              <a:chExt cx="3584575" cy="3071834"/>
            </a:xfrm>
          </p:grpSpPr>
          <p:pic>
            <p:nvPicPr>
              <p:cNvPr id="72719" name="Picture 4" descr="Fig"/>
              <p:cNvPicPr>
                <a:picLocks noChangeAspect="1" noChangeArrowheads="1"/>
              </p:cNvPicPr>
              <p:nvPr/>
            </p:nvPicPr>
            <p:blipFill>
              <a:blip r:embed="rId3">
                <a:clrChange>
                  <a:clrFrom>
                    <a:srgbClr val="FFFFFF"/>
                  </a:clrFrom>
                  <a:clrTo>
                    <a:srgbClr val="FFFFFF">
                      <a:alpha val="0"/>
                    </a:srgbClr>
                  </a:clrTo>
                </a:clrChange>
                <a:lum bright="-40000" contrast="40000"/>
              </a:blip>
              <a:srcRect t="2777" r="58815" b="11905"/>
              <a:stretch>
                <a:fillRect/>
              </a:stretch>
            </p:blipFill>
            <p:spPr bwMode="auto">
              <a:xfrm>
                <a:off x="-428660" y="3429000"/>
                <a:ext cx="3584575" cy="3071834"/>
              </a:xfrm>
              <a:prstGeom prst="rect">
                <a:avLst/>
              </a:prstGeom>
              <a:noFill/>
              <a:ln w="38100">
                <a:solidFill>
                  <a:srgbClr val="000000"/>
                </a:solidFill>
                <a:miter lim="800000"/>
                <a:headEnd/>
                <a:tailEnd/>
              </a:ln>
            </p:spPr>
          </p:pic>
          <p:sp>
            <p:nvSpPr>
              <p:cNvPr id="8" name="TextBox 7"/>
              <p:cNvSpPr txBox="1"/>
              <p:nvPr/>
            </p:nvSpPr>
            <p:spPr>
              <a:xfrm>
                <a:off x="357153" y="5429264"/>
                <a:ext cx="1757362" cy="369890"/>
              </a:xfrm>
              <a:prstGeom prst="rect">
                <a:avLst/>
              </a:prstGeom>
              <a:noFill/>
            </p:spPr>
            <p:txBody>
              <a:bodyPr wrap="none">
                <a:spAutoFit/>
              </a:bodyPr>
              <a:lstStyle/>
              <a:p>
                <a:pPr>
                  <a:defRPr/>
                </a:pPr>
                <a:r>
                  <a:rPr lang="en-US" b="1" dirty="0">
                    <a:solidFill>
                      <a:schemeClr val="bg1"/>
                    </a:solidFill>
                    <a:latin typeface="+mj-lt"/>
                  </a:rPr>
                  <a:t>Open margin</a:t>
                </a:r>
              </a:p>
            </p:txBody>
          </p:sp>
        </p:grpSp>
      </p:grpSp>
      <p:grpSp>
        <p:nvGrpSpPr>
          <p:cNvPr id="6" name="Group 17"/>
          <p:cNvGrpSpPr>
            <a:grpSpLocks/>
          </p:cNvGrpSpPr>
          <p:nvPr/>
        </p:nvGrpSpPr>
        <p:grpSpPr bwMode="auto">
          <a:xfrm>
            <a:off x="4572000" y="3482975"/>
            <a:ext cx="4000500" cy="3022600"/>
            <a:chOff x="4286248" y="3483314"/>
            <a:chExt cx="4000528" cy="3021944"/>
          </a:xfrm>
        </p:grpSpPr>
        <p:sp>
          <p:nvSpPr>
            <p:cNvPr id="7" name="Rectangle 6"/>
            <p:cNvSpPr/>
            <p:nvPr/>
          </p:nvSpPr>
          <p:spPr>
            <a:xfrm>
              <a:off x="4286248" y="3483314"/>
              <a:ext cx="3991926" cy="301752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grpSp>
          <p:nvGrpSpPr>
            <p:cNvPr id="10" name="Group 16"/>
            <p:cNvGrpSpPr>
              <a:grpSpLocks/>
            </p:cNvGrpSpPr>
            <p:nvPr/>
          </p:nvGrpSpPr>
          <p:grpSpPr bwMode="auto">
            <a:xfrm>
              <a:off x="4286248" y="3500438"/>
              <a:ext cx="4000528" cy="3004820"/>
              <a:chOff x="4286248" y="3500438"/>
              <a:chExt cx="4000528" cy="3004820"/>
            </a:xfrm>
          </p:grpSpPr>
          <p:pic>
            <p:nvPicPr>
              <p:cNvPr id="72713" name="Picture 5" descr="Fig"/>
              <p:cNvPicPr>
                <a:picLocks noChangeAspect="1" noChangeArrowheads="1"/>
              </p:cNvPicPr>
              <p:nvPr/>
            </p:nvPicPr>
            <p:blipFill>
              <a:blip r:embed="rId3">
                <a:clrChange>
                  <a:clrFrom>
                    <a:srgbClr val="FFFFFF"/>
                  </a:clrFrom>
                  <a:clrTo>
                    <a:srgbClr val="FFFFFF">
                      <a:alpha val="0"/>
                    </a:srgbClr>
                  </a:clrTo>
                </a:clrChange>
                <a:lum bright="-40000" contrast="40000"/>
              </a:blip>
              <a:srcRect l="44629" r="2815" b="4539"/>
              <a:stretch>
                <a:fillRect/>
              </a:stretch>
            </p:blipFill>
            <p:spPr bwMode="auto">
              <a:xfrm>
                <a:off x="4286248" y="3500438"/>
                <a:ext cx="4000528" cy="3004820"/>
              </a:xfrm>
              <a:prstGeom prst="rect">
                <a:avLst/>
              </a:prstGeom>
              <a:noFill/>
              <a:ln w="38100">
                <a:solidFill>
                  <a:srgbClr val="000000"/>
                </a:solidFill>
                <a:miter lim="800000"/>
                <a:headEnd/>
                <a:tailEnd/>
              </a:ln>
            </p:spPr>
          </p:pic>
          <p:sp>
            <p:nvSpPr>
              <p:cNvPr id="9" name="TextBox 8"/>
              <p:cNvSpPr txBox="1"/>
              <p:nvPr/>
            </p:nvSpPr>
            <p:spPr>
              <a:xfrm>
                <a:off x="5929323" y="4857790"/>
                <a:ext cx="1393835" cy="338065"/>
              </a:xfrm>
              <a:prstGeom prst="rect">
                <a:avLst/>
              </a:prstGeom>
              <a:noFill/>
            </p:spPr>
            <p:txBody>
              <a:bodyPr wrap="none">
                <a:spAutoFit/>
              </a:bodyPr>
              <a:lstStyle/>
              <a:p>
                <a:pPr>
                  <a:defRPr/>
                </a:pPr>
                <a:r>
                  <a:rPr lang="en-US" sz="1600" b="1" dirty="0">
                    <a:solidFill>
                      <a:schemeClr val="bg1"/>
                    </a:solidFill>
                    <a:latin typeface="+mj-lt"/>
                  </a:rPr>
                  <a:t>Burnishing</a:t>
                </a:r>
              </a:p>
            </p:txBody>
          </p:sp>
        </p:gr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sz="quarter" idx="1"/>
          </p:nvPr>
        </p:nvSpPr>
        <p:spPr>
          <a:xfrm>
            <a:off x="214313" y="1071563"/>
            <a:ext cx="8429625" cy="5143500"/>
          </a:xfrm>
        </p:spPr>
        <p:txBody>
          <a:bodyPr>
            <a:normAutofit lnSpcReduction="10000"/>
          </a:bodyPr>
          <a:lstStyle/>
          <a:p>
            <a:pPr>
              <a:lnSpc>
                <a:spcPct val="150000"/>
              </a:lnSpc>
            </a:pPr>
            <a:r>
              <a:rPr lang="en-US" sz="2200" b="1">
                <a:solidFill>
                  <a:srgbClr val="FFC000"/>
                </a:solidFill>
              </a:rPr>
              <a:t>DEFINITION</a:t>
            </a:r>
          </a:p>
          <a:p>
            <a:pPr>
              <a:lnSpc>
                <a:spcPct val="150000"/>
              </a:lnSpc>
            </a:pPr>
            <a:r>
              <a:rPr lang="en-US"/>
              <a:t>The ability of a material to sustain considerable permanent deformation without rupture under compression, as in hammering or rolling into a sheet, is termed malleability.</a:t>
            </a:r>
          </a:p>
          <a:p>
            <a:pPr eaLnBrk="1" hangingPunct="1">
              <a:lnSpc>
                <a:spcPct val="150000"/>
              </a:lnSpc>
              <a:buFontTx/>
              <a:buBlip>
                <a:blip r:embed="rId2"/>
              </a:buBlip>
            </a:pPr>
            <a:r>
              <a:rPr lang="en-US"/>
              <a:t>Gold is most ductile and malleable and silver stands the second.</a:t>
            </a:r>
          </a:p>
          <a:p>
            <a:pPr eaLnBrk="1" hangingPunct="1">
              <a:lnSpc>
                <a:spcPct val="150000"/>
              </a:lnSpc>
              <a:buFontTx/>
              <a:buBlip>
                <a:blip r:embed="rId2"/>
              </a:buBlip>
            </a:pPr>
            <a:r>
              <a:rPr lang="en-US"/>
              <a:t>Platinum is third most ductile and copper is third most malleable.</a:t>
            </a:r>
          </a:p>
          <a:p>
            <a:pPr eaLnBrk="1" hangingPunct="1">
              <a:lnSpc>
                <a:spcPct val="150000"/>
              </a:lnSpc>
              <a:buFontTx/>
              <a:buBlip>
                <a:blip r:embed="rId2"/>
              </a:buBlip>
            </a:pPr>
            <a:endParaRPr lang="en-US"/>
          </a:p>
        </p:txBody>
      </p:sp>
      <p:sp>
        <p:nvSpPr>
          <p:cNvPr id="4" name="Rectangle 3"/>
          <p:cNvSpPr/>
          <p:nvPr/>
        </p:nvSpPr>
        <p:spPr>
          <a:xfrm>
            <a:off x="3000364" y="129581"/>
            <a:ext cx="3191899"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MALLEABILITY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28625" y="142875"/>
          <a:ext cx="7858180" cy="6211083"/>
        </p:xfrm>
        <a:graphic>
          <a:graphicData uri="http://schemas.openxmlformats.org/drawingml/2006/table">
            <a:tbl>
              <a:tblPr firstRow="1" bandRow="1">
                <a:tableStyleId>{69012ECD-51FC-41F1-AA8D-1B2483CD663E}</a:tableStyleId>
              </a:tblPr>
              <a:tblGrid>
                <a:gridCol w="3929090">
                  <a:extLst>
                    <a:ext uri="{9D8B030D-6E8A-4147-A177-3AD203B41FA5}">
                      <a16:colId xmlns:a16="http://schemas.microsoft.com/office/drawing/2014/main" val="20000"/>
                    </a:ext>
                  </a:extLst>
                </a:gridCol>
                <a:gridCol w="3929090">
                  <a:extLst>
                    <a:ext uri="{9D8B030D-6E8A-4147-A177-3AD203B41FA5}">
                      <a16:colId xmlns:a16="http://schemas.microsoft.com/office/drawing/2014/main" val="20001"/>
                    </a:ext>
                  </a:extLst>
                </a:gridCol>
              </a:tblGrid>
              <a:tr h="965223">
                <a:tc>
                  <a:txBody>
                    <a:bodyPr/>
                    <a:lstStyle/>
                    <a:p>
                      <a:pPr algn="ctr">
                        <a:lnSpc>
                          <a:spcPct val="150000"/>
                        </a:lnSpc>
                      </a:pPr>
                      <a:r>
                        <a:rPr lang="en-US" sz="2200" dirty="0"/>
                        <a:t>Ductility of metals in decreasing order</a:t>
                      </a:r>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Malleability metals  in decreasing order</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0"/>
                  </a:ext>
                </a:extLst>
              </a:tr>
              <a:tr h="568640">
                <a:tc>
                  <a:txBody>
                    <a:bodyPr/>
                    <a:lstStyle/>
                    <a:p>
                      <a:pPr algn="ctr">
                        <a:lnSpc>
                          <a:spcPct val="150000"/>
                        </a:lnSpc>
                      </a:pPr>
                      <a:r>
                        <a:rPr lang="en-US" sz="2200" dirty="0"/>
                        <a:t>Gold </a:t>
                      </a:r>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Gold </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1"/>
                  </a:ext>
                </a:extLst>
              </a:tr>
              <a:tr h="629326">
                <a:tc>
                  <a:txBody>
                    <a:bodyPr/>
                    <a:lstStyle/>
                    <a:p>
                      <a:pPr algn="ctr">
                        <a:lnSpc>
                          <a:spcPct val="150000"/>
                        </a:lnSpc>
                      </a:pPr>
                      <a:r>
                        <a:rPr lang="en-US" sz="2200" dirty="0"/>
                        <a:t>Silver</a:t>
                      </a:r>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Silver </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2"/>
                  </a:ext>
                </a:extLst>
              </a:tr>
              <a:tr h="568640">
                <a:tc>
                  <a:txBody>
                    <a:bodyPr/>
                    <a:lstStyle/>
                    <a:p>
                      <a:pPr algn="ctr">
                        <a:lnSpc>
                          <a:spcPct val="150000"/>
                        </a:lnSpc>
                      </a:pPr>
                      <a:r>
                        <a:rPr lang="en-US" sz="2200" dirty="0"/>
                        <a:t>Platinum</a:t>
                      </a:r>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Aluminum</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3"/>
                  </a:ext>
                </a:extLst>
              </a:tr>
              <a:tr h="568640">
                <a:tc>
                  <a:txBody>
                    <a:bodyPr/>
                    <a:lstStyle/>
                    <a:p>
                      <a:pPr algn="ctr">
                        <a:lnSpc>
                          <a:spcPct val="150000"/>
                        </a:lnSpc>
                      </a:pPr>
                      <a:r>
                        <a:rPr lang="en-US" sz="2200" dirty="0"/>
                        <a:t>Iron</a:t>
                      </a:r>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Copper</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4"/>
                  </a:ext>
                </a:extLst>
              </a:tr>
              <a:tr h="568640">
                <a:tc>
                  <a:txBody>
                    <a:bodyPr/>
                    <a:lstStyle/>
                    <a:p>
                      <a:pPr algn="ctr">
                        <a:lnSpc>
                          <a:spcPct val="150000"/>
                        </a:lnSpc>
                      </a:pPr>
                      <a:r>
                        <a:rPr lang="en-US" sz="2200" dirty="0"/>
                        <a:t>Nickel</a:t>
                      </a:r>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Tin</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5"/>
                  </a:ext>
                </a:extLst>
              </a:tr>
              <a:tr h="568640">
                <a:tc>
                  <a:txBody>
                    <a:bodyPr/>
                    <a:lstStyle/>
                    <a:p>
                      <a:pPr algn="ctr">
                        <a:lnSpc>
                          <a:spcPct val="150000"/>
                        </a:lnSpc>
                      </a:pPr>
                      <a:r>
                        <a:rPr lang="en-US" sz="2200" dirty="0"/>
                        <a:t>Copper</a:t>
                      </a:r>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Platinum</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6"/>
                  </a:ext>
                </a:extLst>
              </a:tr>
              <a:tr h="568640">
                <a:tc>
                  <a:txBody>
                    <a:bodyPr/>
                    <a:lstStyle/>
                    <a:p>
                      <a:pPr algn="ctr">
                        <a:lnSpc>
                          <a:spcPct val="150000"/>
                        </a:lnSpc>
                      </a:pPr>
                      <a:r>
                        <a:rPr lang="en-US" sz="2200" dirty="0"/>
                        <a:t>Aluminum</a:t>
                      </a:r>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Lead</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7"/>
                  </a:ext>
                </a:extLst>
              </a:tr>
              <a:tr h="568640">
                <a:tc>
                  <a:txBody>
                    <a:bodyPr/>
                    <a:lstStyle/>
                    <a:p>
                      <a:pPr algn="ctr">
                        <a:lnSpc>
                          <a:spcPct val="150000"/>
                        </a:lnSpc>
                      </a:pPr>
                      <a:r>
                        <a:rPr lang="en-US" sz="2200" dirty="0"/>
                        <a:t>Zinc</a:t>
                      </a:r>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Zinc</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8"/>
                  </a:ext>
                </a:extLst>
              </a:tr>
              <a:tr h="568640">
                <a:tc>
                  <a:txBody>
                    <a:bodyPr/>
                    <a:lstStyle/>
                    <a:p>
                      <a:pPr algn="ctr">
                        <a:lnSpc>
                          <a:spcPct val="150000"/>
                        </a:lnSpc>
                      </a:pPr>
                      <a:r>
                        <a:rPr lang="en-US" sz="2200" dirty="0"/>
                        <a:t>Tin</a:t>
                      </a:r>
                    </a:p>
                  </a:txBody>
                  <a:tcPr>
                    <a:lnR w="12700" cap="flat" cmpd="sng" algn="ctr">
                      <a:solidFill>
                        <a:schemeClr val="accent1">
                          <a:lumMod val="75000"/>
                        </a:schemeClr>
                      </a:solidFill>
                      <a:prstDash val="solid"/>
                      <a:round/>
                      <a:headEnd type="none" w="med" len="med"/>
                      <a:tailEnd type="none" w="med" len="med"/>
                    </a:lnR>
                  </a:tcPr>
                </a:tc>
                <a:tc>
                  <a:txBody>
                    <a:bodyPr/>
                    <a:lstStyle/>
                    <a:p>
                      <a:pPr algn="ctr">
                        <a:lnSpc>
                          <a:spcPct val="150000"/>
                        </a:lnSpc>
                      </a:pPr>
                      <a:r>
                        <a:rPr lang="en-US" sz="2200" dirty="0"/>
                        <a:t>iron</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9"/>
                  </a:ext>
                </a:extLst>
              </a:tr>
            </a:tbl>
          </a:graphicData>
        </a:graphic>
      </p:graphicFrame>
      <p:sp>
        <p:nvSpPr>
          <p:cNvPr id="74789" name="TextBox 4"/>
          <p:cNvSpPr txBox="1">
            <a:spLocks noChangeArrowheads="1"/>
          </p:cNvSpPr>
          <p:nvPr/>
        </p:nvSpPr>
        <p:spPr bwMode="auto">
          <a:xfrm>
            <a:off x="428625" y="6488113"/>
            <a:ext cx="1992313" cy="369887"/>
          </a:xfrm>
          <a:prstGeom prst="rect">
            <a:avLst/>
          </a:prstGeom>
          <a:noFill/>
          <a:ln w="9525">
            <a:noFill/>
            <a:miter lim="800000"/>
            <a:headEnd/>
            <a:tailEnd/>
          </a:ln>
        </p:spPr>
        <p:txBody>
          <a:bodyPr wrap="none">
            <a:spAutoFit/>
          </a:bodyPr>
          <a:lstStyle/>
          <a:p>
            <a:r>
              <a:rPr lang="en-US"/>
              <a:t>Craig 12</a:t>
            </a:r>
            <a:r>
              <a:rPr lang="en-US" baseline="30000"/>
              <a:t>th</a:t>
            </a:r>
            <a:r>
              <a:rPr lang="en-US"/>
              <a:t> edition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sz="quarter" idx="1"/>
          </p:nvPr>
        </p:nvSpPr>
        <p:spPr>
          <a:xfrm>
            <a:off x="358775" y="990600"/>
            <a:ext cx="8251825" cy="4648200"/>
          </a:xfrm>
        </p:spPr>
        <p:txBody>
          <a:bodyPr>
            <a:normAutofit/>
          </a:bodyPr>
          <a:lstStyle/>
          <a:p>
            <a:pPr marL="274320" indent="-274320" eaLnBrk="1" fontAlgn="auto" hangingPunct="1">
              <a:lnSpc>
                <a:spcPct val="150000"/>
              </a:lnSpc>
              <a:spcAft>
                <a:spcPts val="0"/>
              </a:spcAft>
              <a:buFontTx/>
              <a:buNone/>
              <a:defRPr/>
            </a:pPr>
            <a:r>
              <a:rPr lang="es-UY" b="1" dirty="0">
                <a:solidFill>
                  <a:srgbClr val="FFC000"/>
                </a:solidFill>
                <a:effectLst>
                  <a:outerShdw blurRad="38100" dist="38100" dir="2700000" algn="tl">
                    <a:srgbClr val="000000">
                      <a:alpha val="43137"/>
                    </a:srgbClr>
                  </a:outerShdw>
                </a:effectLst>
              </a:rPr>
              <a:t>DEFINITION:</a:t>
            </a:r>
          </a:p>
          <a:p>
            <a:pPr marL="274320" indent="-274320" eaLnBrk="1" fontAlgn="auto" hangingPunct="1">
              <a:lnSpc>
                <a:spcPct val="150000"/>
              </a:lnSpc>
              <a:spcAft>
                <a:spcPts val="0"/>
              </a:spcAft>
              <a:buFontTx/>
              <a:buBlip>
                <a:blip r:embed="rId2"/>
              </a:buBlip>
              <a:defRPr/>
            </a:pPr>
            <a:r>
              <a:rPr lang="en-US" dirty="0"/>
              <a:t>Fracture toughness is the resistance of a brittle material to catastrophic propagation of flaws under an applied stress.</a:t>
            </a:r>
          </a:p>
          <a:p>
            <a:pPr marL="274320" indent="-274320" eaLnBrk="1" fontAlgn="auto" hangingPunct="1">
              <a:lnSpc>
                <a:spcPct val="150000"/>
              </a:lnSpc>
              <a:spcAft>
                <a:spcPts val="0"/>
              </a:spcAft>
              <a:buFontTx/>
              <a:buBlip>
                <a:blip r:embed="rId2"/>
              </a:buBlip>
              <a:defRPr/>
            </a:pPr>
            <a:r>
              <a:rPr lang="en-US" dirty="0"/>
              <a:t>Fracture toughness is an indication of the amount of stress required to propagate a preexisting flaw. </a:t>
            </a:r>
            <a:endParaRPr lang="en-GB" dirty="0"/>
          </a:p>
          <a:p>
            <a:pPr marL="274320" indent="-274320" eaLnBrk="1" fontAlgn="auto" hangingPunct="1">
              <a:lnSpc>
                <a:spcPct val="150000"/>
              </a:lnSpc>
              <a:spcAft>
                <a:spcPts val="0"/>
              </a:spcAft>
              <a:buFontTx/>
              <a:buBlip>
                <a:blip r:embed="rId2"/>
              </a:buBlip>
              <a:defRPr/>
            </a:pPr>
            <a:endParaRPr lang="en-US" dirty="0"/>
          </a:p>
          <a:p>
            <a:pPr marL="274320" indent="-274320" eaLnBrk="1" fontAlgn="auto" hangingPunct="1">
              <a:lnSpc>
                <a:spcPct val="150000"/>
              </a:lnSpc>
              <a:spcAft>
                <a:spcPts val="0"/>
              </a:spcAft>
              <a:buFontTx/>
              <a:buBlip>
                <a:blip r:embed="rId2"/>
              </a:buBlip>
              <a:defRPr/>
            </a:pPr>
            <a:endParaRPr lang="es-UY" dirty="0"/>
          </a:p>
        </p:txBody>
      </p:sp>
      <p:sp>
        <p:nvSpPr>
          <p:cNvPr id="4" name="Rectangle 3"/>
          <p:cNvSpPr/>
          <p:nvPr/>
        </p:nvSpPr>
        <p:spPr>
          <a:xfrm>
            <a:off x="1663550" y="304800"/>
            <a:ext cx="5727850"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FRACTURE TOUGHNESS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sz="quarter" idx="1"/>
          </p:nvPr>
        </p:nvSpPr>
        <p:spPr>
          <a:xfrm>
            <a:off x="285750" y="285750"/>
            <a:ext cx="8429625" cy="5715000"/>
          </a:xfrm>
        </p:spPr>
        <p:txBody>
          <a:bodyPr>
            <a:normAutofit fontScale="85000" lnSpcReduction="20000"/>
          </a:bodyPr>
          <a:lstStyle/>
          <a:p>
            <a:pPr marL="274320" indent="-274320" eaLnBrk="1" fontAlgn="auto" hangingPunct="1">
              <a:lnSpc>
                <a:spcPct val="170000"/>
              </a:lnSpc>
              <a:spcAft>
                <a:spcPts val="0"/>
              </a:spcAft>
              <a:buFontTx/>
              <a:buBlip>
                <a:blip r:embed="rId2"/>
              </a:buBlip>
              <a:defRPr/>
            </a:pPr>
            <a:r>
              <a:rPr lang="en-US" sz="3100" dirty="0"/>
              <a:t>Flaws or cracks may arise naturally in a material or nucleate after time in service. </a:t>
            </a:r>
          </a:p>
          <a:p>
            <a:pPr marL="274320" indent="-274320" eaLnBrk="1" fontAlgn="auto" hangingPunct="1">
              <a:lnSpc>
                <a:spcPct val="170000"/>
              </a:lnSpc>
              <a:spcAft>
                <a:spcPts val="0"/>
              </a:spcAft>
              <a:buFontTx/>
              <a:buBlip>
                <a:blip r:embed="rId2"/>
              </a:buBlip>
              <a:defRPr/>
            </a:pPr>
            <a:r>
              <a:rPr lang="en-US" sz="3100" dirty="0"/>
              <a:t>In either case, any defect generally weakens a material, and as a result, sudden fractures can arise at stresses below the yield stress.</a:t>
            </a:r>
          </a:p>
          <a:p>
            <a:pPr marL="274320" indent="-274320" eaLnBrk="1" fontAlgn="auto" hangingPunct="1">
              <a:lnSpc>
                <a:spcPct val="170000"/>
              </a:lnSpc>
              <a:spcAft>
                <a:spcPts val="0"/>
              </a:spcAft>
              <a:buFontTx/>
              <a:buBlip>
                <a:blip r:embed="rId2"/>
              </a:buBlip>
              <a:defRPr/>
            </a:pPr>
            <a:r>
              <a:rPr lang="en-US" sz="3100" dirty="0"/>
              <a:t> Sudden catastrophic fractures typically occur in brittle maerials that do not have ability to plastically deform and redistribute stresses.</a:t>
            </a:r>
          </a:p>
          <a:p>
            <a:pPr marL="274320" indent="-274320" eaLnBrk="1" fontAlgn="auto" hangingPunct="1">
              <a:lnSpc>
                <a:spcPct val="170000"/>
              </a:lnSpc>
              <a:spcAft>
                <a:spcPts val="0"/>
              </a:spcAft>
              <a:buFontTx/>
              <a:buNone/>
              <a:defRPr/>
            </a:pPr>
            <a:r>
              <a:rPr lang="en-US" dirty="0"/>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sz="quarter" idx="1"/>
          </p:nvPr>
        </p:nvSpPr>
        <p:spPr>
          <a:xfrm>
            <a:off x="357188" y="285750"/>
            <a:ext cx="8358187" cy="5643563"/>
          </a:xfrm>
        </p:spPr>
        <p:txBody>
          <a:bodyPr>
            <a:normAutofit lnSpcReduction="10000"/>
          </a:bodyPr>
          <a:lstStyle/>
          <a:p>
            <a:pPr marL="274320" indent="-274320" eaLnBrk="1" fontAlgn="auto" hangingPunct="1">
              <a:lnSpc>
                <a:spcPct val="170000"/>
              </a:lnSpc>
              <a:spcAft>
                <a:spcPts val="0"/>
              </a:spcAft>
              <a:buFontTx/>
              <a:buBlip>
                <a:blip r:embed="rId2"/>
              </a:buBlip>
              <a:defRPr/>
            </a:pPr>
            <a:r>
              <a:rPr lang="en-US" dirty="0"/>
              <a:t>It is  imperative to realize that ceramics, in contrast to metals, are brittle materials and are known to  undergo catastrophic failure due to inherent flaws. </a:t>
            </a:r>
          </a:p>
          <a:p>
            <a:pPr marL="274320" indent="-274320" eaLnBrk="1" fontAlgn="auto" hangingPunct="1">
              <a:lnSpc>
                <a:spcPct val="170000"/>
              </a:lnSpc>
              <a:spcAft>
                <a:spcPts val="0"/>
              </a:spcAft>
              <a:buFontTx/>
              <a:buBlip>
                <a:blip r:embed="rId2"/>
              </a:buBlip>
              <a:defRPr/>
            </a:pPr>
            <a:r>
              <a:rPr lang="en-US" dirty="0"/>
              <a:t>For them strength is more of a “conditional” than an inherent material property. </a:t>
            </a:r>
          </a:p>
          <a:p>
            <a:pPr marL="274320" indent="-274320" eaLnBrk="1" fontAlgn="auto" hangingPunct="1">
              <a:lnSpc>
                <a:spcPct val="170000"/>
              </a:lnSpc>
              <a:spcAft>
                <a:spcPts val="0"/>
              </a:spcAft>
              <a:buFontTx/>
              <a:buBlip>
                <a:blip r:embed="rId2"/>
              </a:buBlip>
              <a:defRPr/>
            </a:pPr>
            <a:r>
              <a:rPr lang="en-US" dirty="0"/>
              <a:t>Therefore,  strength data alone cannot be directly  extrapolated to predict structural performance.</a:t>
            </a:r>
          </a:p>
          <a:p>
            <a:pPr marL="274320" indent="-274320" eaLnBrk="1" fontAlgn="auto" hangingPunct="1">
              <a:lnSpc>
                <a:spcPct val="170000"/>
              </a:lnSpc>
              <a:spcAft>
                <a:spcPts val="0"/>
              </a:spcAft>
              <a:buFontTx/>
              <a:buBlip>
                <a:blip r:embed="rId2"/>
              </a:buBlip>
              <a:defRPr/>
            </a:pPr>
            <a:r>
              <a:rPr lang="en-US" dirty="0"/>
              <a:t>Resistance to fracture in ceramics is determined  by fracture toughness.</a:t>
            </a:r>
          </a:p>
          <a:p>
            <a:pPr marL="274320" indent="-274320" eaLnBrk="1" fontAlgn="auto" hangingPunct="1">
              <a:spcAft>
                <a:spcPts val="0"/>
              </a:spcAft>
              <a:buFont typeface="Wingdings"/>
              <a:buChar cha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50" y="1000125"/>
            <a:ext cx="8643938" cy="3276600"/>
          </a:xfrm>
        </p:spPr>
        <p:txBody>
          <a:bodyPr>
            <a:normAutofit lnSpcReduction="10000"/>
          </a:bodyPr>
          <a:lstStyle/>
          <a:p>
            <a:pPr marL="609600" indent="-609600" eaLnBrk="1" fontAlgn="auto" hangingPunct="1">
              <a:lnSpc>
                <a:spcPct val="150000"/>
              </a:lnSpc>
              <a:spcAft>
                <a:spcPts val="0"/>
              </a:spcAft>
              <a:buFontTx/>
              <a:buBlip>
                <a:blip r:embed="rId2"/>
              </a:buBlip>
              <a:defRPr/>
            </a:pPr>
            <a:r>
              <a:rPr lang="en-US" sz="2600" dirty="0"/>
              <a:t>Depending on the type of  force applied, following stresses are produced</a:t>
            </a:r>
          </a:p>
          <a:p>
            <a:pPr marL="609600" indent="-609600" eaLnBrk="1" fontAlgn="auto" hangingPunct="1">
              <a:lnSpc>
                <a:spcPct val="150000"/>
              </a:lnSpc>
              <a:spcAft>
                <a:spcPts val="0"/>
              </a:spcAft>
              <a:buFont typeface="+mj-lt"/>
              <a:buAutoNum type="alphaUcPeriod"/>
              <a:defRPr/>
            </a:pPr>
            <a:r>
              <a:rPr lang="en-US" sz="2600" dirty="0"/>
              <a:t>Axial (Tensile and Compressive )</a:t>
            </a:r>
          </a:p>
          <a:p>
            <a:pPr marL="609600" indent="-609600" eaLnBrk="1" fontAlgn="auto" hangingPunct="1">
              <a:lnSpc>
                <a:spcPct val="150000"/>
              </a:lnSpc>
              <a:spcAft>
                <a:spcPts val="0"/>
              </a:spcAft>
              <a:buFont typeface="+mj-lt"/>
              <a:buAutoNum type="alphaUcPeriod"/>
              <a:defRPr/>
            </a:pPr>
            <a:r>
              <a:rPr lang="en-US" sz="2600" dirty="0"/>
              <a:t>Shear (sliding)</a:t>
            </a:r>
          </a:p>
          <a:p>
            <a:pPr marL="609600" indent="-609600" eaLnBrk="1" fontAlgn="auto" hangingPunct="1">
              <a:lnSpc>
                <a:spcPct val="150000"/>
              </a:lnSpc>
              <a:spcAft>
                <a:spcPts val="0"/>
              </a:spcAft>
              <a:buFont typeface="+mj-lt"/>
              <a:buAutoNum type="alphaUcPeriod"/>
              <a:defRPr/>
            </a:pPr>
            <a:r>
              <a:rPr lang="en-US" sz="2600" dirty="0"/>
              <a:t>Flexural </a:t>
            </a:r>
          </a:p>
          <a:p>
            <a:pPr marL="274320" indent="-274320" eaLnBrk="1" fontAlgn="auto" hangingPunct="1">
              <a:spcAft>
                <a:spcPts val="0"/>
              </a:spcAft>
              <a:buFont typeface="Wingdings 2"/>
              <a:buChar char=""/>
              <a:defRPr/>
            </a:pPr>
            <a:endParaRPr lang="en-US" dirty="0"/>
          </a:p>
        </p:txBody>
      </p:sp>
      <p:sp>
        <p:nvSpPr>
          <p:cNvPr id="4" name="Rectangle 3"/>
          <p:cNvSpPr/>
          <p:nvPr/>
        </p:nvSpPr>
        <p:spPr>
          <a:xfrm>
            <a:off x="2357422" y="285728"/>
            <a:ext cx="4314001"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latin typeface="+mj-lt"/>
              </a:rPr>
              <a:t>TYPES OF STRESS</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sz="quarter" idx="1"/>
          </p:nvPr>
        </p:nvSpPr>
        <p:spPr>
          <a:xfrm>
            <a:off x="287338" y="642938"/>
            <a:ext cx="8356600" cy="3714750"/>
          </a:xfrm>
        </p:spPr>
        <p:txBody>
          <a:bodyPr>
            <a:normAutofit lnSpcReduction="10000"/>
          </a:bodyPr>
          <a:lstStyle/>
          <a:p>
            <a:pPr marL="274320" indent="-274320" eaLnBrk="1" fontAlgn="auto" hangingPunct="1">
              <a:lnSpc>
                <a:spcPct val="150000"/>
              </a:lnSpc>
              <a:spcAft>
                <a:spcPts val="0"/>
              </a:spcAft>
              <a:buFontTx/>
              <a:buNone/>
              <a:defRPr/>
            </a:pPr>
            <a:r>
              <a:rPr lang="es-UY" sz="2200" b="1" dirty="0">
                <a:solidFill>
                  <a:srgbClr val="FF0000"/>
                </a:solidFill>
                <a:effectLst>
                  <a:outerShdw blurRad="38100" dist="38100" dir="2700000" algn="tl">
                    <a:srgbClr val="000000">
                      <a:alpha val="43137"/>
                    </a:srgbClr>
                  </a:outerShdw>
                </a:effectLst>
              </a:rPr>
              <a:t>DEFINITION:</a:t>
            </a:r>
          </a:p>
          <a:p>
            <a:pPr marL="274320" indent="-274320" eaLnBrk="1" fontAlgn="auto" hangingPunct="1">
              <a:lnSpc>
                <a:spcPct val="150000"/>
              </a:lnSpc>
              <a:spcAft>
                <a:spcPts val="0"/>
              </a:spcAft>
              <a:buFont typeface="Wingdings" pitchFamily="2" charset="2"/>
              <a:buBlip>
                <a:blip r:embed="rId2"/>
              </a:buBlip>
              <a:defRPr/>
            </a:pPr>
            <a:r>
              <a:rPr lang="en-US" sz="2200" dirty="0"/>
              <a:t>It can be defined as the maximum stress a material can withstand  before failure in  compression, tension , shear or flexure loading. It is the highest point on stress strain curve and corresponds to necking in ductile materials.</a:t>
            </a:r>
          </a:p>
          <a:p>
            <a:pPr marL="274320" indent="-274320" eaLnBrk="1" fontAlgn="auto" hangingPunct="1">
              <a:lnSpc>
                <a:spcPct val="150000"/>
              </a:lnSpc>
              <a:spcAft>
                <a:spcPts val="0"/>
              </a:spcAft>
              <a:buFontTx/>
              <a:buBlip>
                <a:blip r:embed="rId2"/>
              </a:buBlip>
              <a:defRPr/>
            </a:pPr>
            <a:r>
              <a:rPr lang="en-US" sz="2200" dirty="0"/>
              <a:t>It is often different from the fracture strength which is the stress at the point of fracture.</a:t>
            </a:r>
          </a:p>
          <a:p>
            <a:pPr marL="274320" indent="-274320" eaLnBrk="1" fontAlgn="auto" hangingPunct="1">
              <a:lnSpc>
                <a:spcPct val="150000"/>
              </a:lnSpc>
              <a:spcAft>
                <a:spcPts val="0"/>
              </a:spcAft>
              <a:buFontTx/>
              <a:buBlip>
                <a:blip r:embed="rId2"/>
              </a:buBlip>
              <a:defRPr/>
            </a:pPr>
            <a:endParaRPr lang="es-UY" dirty="0"/>
          </a:p>
        </p:txBody>
      </p:sp>
      <p:sp>
        <p:nvSpPr>
          <p:cNvPr id="4" name="Rectangle 3"/>
          <p:cNvSpPr/>
          <p:nvPr/>
        </p:nvSpPr>
        <p:spPr>
          <a:xfrm>
            <a:off x="2214546" y="214290"/>
            <a:ext cx="4567276"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ULTIMATE STRENGTH</a:t>
            </a:r>
          </a:p>
        </p:txBody>
      </p:sp>
      <p:grpSp>
        <p:nvGrpSpPr>
          <p:cNvPr id="2" name="Group 19"/>
          <p:cNvGrpSpPr>
            <a:grpSpLocks/>
          </p:cNvGrpSpPr>
          <p:nvPr/>
        </p:nvGrpSpPr>
        <p:grpSpPr bwMode="auto">
          <a:xfrm>
            <a:off x="1928813" y="4119563"/>
            <a:ext cx="4157662" cy="2738437"/>
            <a:chOff x="1928794" y="3989387"/>
            <a:chExt cx="4157666" cy="2738016"/>
          </a:xfrm>
        </p:grpSpPr>
        <p:grpSp>
          <p:nvGrpSpPr>
            <p:cNvPr id="3" name="Group 4"/>
            <p:cNvGrpSpPr>
              <a:grpSpLocks/>
            </p:cNvGrpSpPr>
            <p:nvPr/>
          </p:nvGrpSpPr>
          <p:grpSpPr bwMode="auto">
            <a:xfrm>
              <a:off x="2428860" y="3989387"/>
              <a:ext cx="3657600" cy="2468880"/>
              <a:chOff x="2428860" y="714375"/>
              <a:chExt cx="4137040" cy="2868613"/>
            </a:xfrm>
          </p:grpSpPr>
          <p:sp>
            <p:nvSpPr>
              <p:cNvPr id="6" name="Half Frame 5"/>
              <p:cNvSpPr/>
              <p:nvPr/>
            </p:nvSpPr>
            <p:spPr bwMode="auto">
              <a:xfrm rot="16200000">
                <a:off x="2267278" y="875953"/>
                <a:ext cx="2856737" cy="2533581"/>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5" name="Group 16"/>
              <p:cNvGrpSpPr>
                <a:grpSpLocks/>
              </p:cNvGrpSpPr>
              <p:nvPr/>
            </p:nvGrpSpPr>
            <p:grpSpPr bwMode="auto">
              <a:xfrm>
                <a:off x="2428860" y="727292"/>
                <a:ext cx="4137040" cy="2855696"/>
                <a:chOff x="2428860" y="727292"/>
                <a:chExt cx="4137040" cy="2855696"/>
              </a:xfrm>
            </p:grpSpPr>
            <p:grpSp>
              <p:nvGrpSpPr>
                <p:cNvPr id="7" name="Group 15"/>
                <p:cNvGrpSpPr>
                  <a:grpSpLocks/>
                </p:cNvGrpSpPr>
                <p:nvPr/>
              </p:nvGrpSpPr>
              <p:grpSpPr bwMode="auto">
                <a:xfrm>
                  <a:off x="2468564" y="727292"/>
                  <a:ext cx="4097336" cy="2855696"/>
                  <a:chOff x="2468564" y="727292"/>
                  <a:chExt cx="4097336" cy="2855696"/>
                </a:xfrm>
              </p:grpSpPr>
              <p:grpSp>
                <p:nvGrpSpPr>
                  <p:cNvPr id="8" name="Group 40"/>
                  <p:cNvGrpSpPr>
                    <a:grpSpLocks/>
                  </p:cNvGrpSpPr>
                  <p:nvPr/>
                </p:nvGrpSpPr>
                <p:grpSpPr bwMode="auto">
                  <a:xfrm>
                    <a:off x="2468564" y="1174749"/>
                    <a:ext cx="2416176" cy="2408239"/>
                    <a:chOff x="3327252" y="2408001"/>
                    <a:chExt cx="2531654" cy="2551017"/>
                  </a:xfrm>
                </p:grpSpPr>
                <p:grpSp>
                  <p:nvGrpSpPr>
                    <p:cNvPr id="10" name="Group 36"/>
                    <p:cNvGrpSpPr>
                      <a:grpSpLocks/>
                    </p:cNvGrpSpPr>
                    <p:nvPr/>
                  </p:nvGrpSpPr>
                  <p:grpSpPr bwMode="auto">
                    <a:xfrm>
                      <a:off x="3327252" y="2460133"/>
                      <a:ext cx="2471772" cy="2498885"/>
                      <a:chOff x="5429256" y="2428438"/>
                      <a:chExt cx="2471772" cy="2357885"/>
                    </a:xfrm>
                  </p:grpSpPr>
                  <p:sp>
                    <p:nvSpPr>
                      <p:cNvPr id="78867" name="Line 8"/>
                      <p:cNvSpPr>
                        <a:spLocks noChangeShapeType="1"/>
                      </p:cNvSpPr>
                      <p:nvPr/>
                    </p:nvSpPr>
                    <p:spPr bwMode="auto">
                      <a:xfrm flipV="1">
                        <a:off x="5429256" y="2964074"/>
                        <a:ext cx="660082" cy="1822249"/>
                      </a:xfrm>
                      <a:prstGeom prst="line">
                        <a:avLst/>
                      </a:prstGeom>
                      <a:noFill/>
                      <a:ln w="38100">
                        <a:solidFill>
                          <a:srgbClr val="FF0000"/>
                        </a:solidFill>
                        <a:round/>
                        <a:headEnd type="none" w="sm" len="sm"/>
                        <a:tailEnd type="none" w="sm" len="sm"/>
                      </a:ln>
                    </p:spPr>
                    <p:txBody>
                      <a:bodyPr/>
                      <a:lstStyle/>
                      <a:p>
                        <a:endParaRPr lang="en-US"/>
                      </a:p>
                    </p:txBody>
                  </p:sp>
                  <p:sp>
                    <p:nvSpPr>
                      <p:cNvPr id="17" name="Arc 16"/>
                      <p:cNvSpPr/>
                      <p:nvPr/>
                    </p:nvSpPr>
                    <p:spPr>
                      <a:xfrm>
                        <a:off x="6070602" y="2438922"/>
                        <a:ext cx="1830611" cy="1360396"/>
                      </a:xfrm>
                      <a:prstGeom prst="arc">
                        <a:avLst>
                          <a:gd name="adj1" fmla="val 11299539"/>
                          <a:gd name="adj2" fmla="val 20946329"/>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sp>
                  <p:nvSpPr>
                    <p:cNvPr id="14" name="Oval 13"/>
                    <p:cNvSpPr/>
                    <p:nvPr/>
                  </p:nvSpPr>
                  <p:spPr>
                    <a:xfrm>
                      <a:off x="4837809" y="2408730"/>
                      <a:ext cx="92189" cy="89865"/>
                    </a:xfrm>
                    <a:prstGeom prst="ellips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Multiply 9"/>
                    <p:cNvSpPr/>
                    <p:nvPr/>
                  </p:nvSpPr>
                  <p:spPr>
                    <a:xfrm>
                      <a:off x="5676918" y="2959641"/>
                      <a:ext cx="182496" cy="183637"/>
                    </a:xfrm>
                    <a:prstGeom prst="mathMultiply">
                      <a:avLst>
                        <a:gd name="adj1" fmla="val 5339"/>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1" name="TextBox 10"/>
                  <p:cNvSpPr txBox="1"/>
                  <p:nvPr/>
                </p:nvSpPr>
                <p:spPr bwMode="auto">
                  <a:xfrm>
                    <a:off x="2974715" y="727284"/>
                    <a:ext cx="2183440" cy="368849"/>
                  </a:xfrm>
                  <a:prstGeom prst="rect">
                    <a:avLst/>
                  </a:prstGeom>
                  <a:noFill/>
                </p:spPr>
                <p:txBody>
                  <a:bodyPr wrap="none">
                    <a:spAutoFit/>
                  </a:bodyPr>
                  <a:lstStyle/>
                  <a:p>
                    <a:pPr>
                      <a:defRPr/>
                    </a:pPr>
                    <a:r>
                      <a:rPr lang="en-US" dirty="0">
                        <a:solidFill>
                          <a:srgbClr val="0070C0"/>
                        </a:solidFill>
                        <a:latin typeface="+mj-lt"/>
                      </a:rPr>
                      <a:t>Ultimate  strength</a:t>
                    </a:r>
                  </a:p>
                </p:txBody>
              </p:sp>
              <p:sp>
                <p:nvSpPr>
                  <p:cNvPr id="12" name="TextBox 6"/>
                  <p:cNvSpPr txBox="1"/>
                  <p:nvPr/>
                </p:nvSpPr>
                <p:spPr bwMode="auto">
                  <a:xfrm>
                    <a:off x="4407598" y="1937109"/>
                    <a:ext cx="2158302" cy="368849"/>
                  </a:xfrm>
                  <a:prstGeom prst="rect">
                    <a:avLst/>
                  </a:prstGeom>
                  <a:noFill/>
                </p:spPr>
                <p:txBody>
                  <a:bodyPr wrap="none">
                    <a:spAutoFit/>
                  </a:bodyPr>
                  <a:lstStyle/>
                  <a:p>
                    <a:pPr>
                      <a:defRPr/>
                    </a:pPr>
                    <a:r>
                      <a:rPr lang="en-US" dirty="0">
                        <a:solidFill>
                          <a:srgbClr val="92D050"/>
                        </a:solidFill>
                        <a:latin typeface="+mj-lt"/>
                      </a:rPr>
                      <a:t>Fracture strength </a:t>
                    </a:r>
                  </a:p>
                </p:txBody>
              </p:sp>
            </p:grpSp>
            <p:cxnSp>
              <p:nvCxnSpPr>
                <p:cNvPr id="9" name="Straight Connector 8"/>
                <p:cNvCxnSpPr/>
                <p:nvPr/>
              </p:nvCxnSpPr>
              <p:spPr>
                <a:xfrm>
                  <a:off x="2428855" y="1214165"/>
                  <a:ext cx="1554983" cy="184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grpSp>
        <p:sp>
          <p:nvSpPr>
            <p:cNvPr id="18" name="TextBox 17"/>
            <p:cNvSpPr txBox="1"/>
            <p:nvPr/>
          </p:nvSpPr>
          <p:spPr bwMode="auto">
            <a:xfrm>
              <a:off x="1928794" y="4857760"/>
              <a:ext cx="461665" cy="797654"/>
            </a:xfrm>
            <a:prstGeom prst="rect">
              <a:avLst/>
            </a:prstGeom>
            <a:noFill/>
          </p:spPr>
          <p:txBody>
            <a:bodyPr vert="vert270" wrap="none">
              <a:spAutoFit/>
            </a:bodyPr>
            <a:lstStyle/>
            <a:p>
              <a:pPr>
                <a:defRPr/>
              </a:pPr>
              <a:r>
                <a:rPr lang="en-US" b="1" dirty="0"/>
                <a:t>Stress</a:t>
              </a:r>
            </a:p>
          </p:txBody>
        </p:sp>
        <p:sp>
          <p:nvSpPr>
            <p:cNvPr id="78856" name="TextBox 50"/>
            <p:cNvSpPr txBox="1">
              <a:spLocks noChangeArrowheads="1"/>
            </p:cNvSpPr>
            <p:nvPr/>
          </p:nvSpPr>
          <p:spPr bwMode="auto">
            <a:xfrm>
              <a:off x="3214678" y="6500834"/>
              <a:ext cx="418600" cy="226569"/>
            </a:xfrm>
            <a:prstGeom prst="rect">
              <a:avLst/>
            </a:prstGeom>
            <a:noFill/>
            <a:ln w="9525">
              <a:noFill/>
              <a:miter lim="800000"/>
              <a:headEnd/>
              <a:tailEnd/>
            </a:ln>
          </p:spPr>
          <p:txBody>
            <a:bodyPr wrap="none">
              <a:spAutoFit/>
            </a:bodyPr>
            <a:lstStyle/>
            <a:p>
              <a:r>
                <a:rPr lang="en-US" sz="1600" b="1"/>
                <a:t>Strain</a:t>
              </a:r>
            </a:p>
          </p:txBody>
        </p:sp>
      </p:grpSp>
      <p:pic>
        <p:nvPicPr>
          <p:cNvPr id="78853" name="Picture 4" descr="http://www.engineeringarchives.com/img/les_mom_necking_1.png"/>
          <p:cNvPicPr>
            <a:picLocks noChangeAspect="1" noChangeArrowheads="1"/>
          </p:cNvPicPr>
          <p:nvPr/>
        </p:nvPicPr>
        <p:blipFill>
          <a:blip r:embed="rId3">
            <a:clrChange>
              <a:clrFrom>
                <a:srgbClr val="FFFFFF"/>
              </a:clrFrom>
              <a:clrTo>
                <a:srgbClr val="FFFFFF">
                  <a:alpha val="0"/>
                </a:srgbClr>
              </a:clrTo>
            </a:clrChange>
          </a:blip>
          <a:srcRect l="24895" t="64517" r="23366" b="-19960"/>
          <a:stretch>
            <a:fillRect/>
          </a:stretch>
        </p:blipFill>
        <p:spPr bwMode="auto">
          <a:xfrm>
            <a:off x="4429125" y="4511675"/>
            <a:ext cx="1050925" cy="274638"/>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sz="quarter" idx="1"/>
          </p:nvPr>
        </p:nvSpPr>
        <p:spPr>
          <a:xfrm>
            <a:off x="357188" y="214313"/>
            <a:ext cx="8501062" cy="5768975"/>
          </a:xfrm>
        </p:spPr>
        <p:txBody>
          <a:bodyPr/>
          <a:lstStyle/>
          <a:p>
            <a:pPr eaLnBrk="1" hangingPunct="1">
              <a:lnSpc>
                <a:spcPct val="150000"/>
              </a:lnSpc>
              <a:buFontTx/>
              <a:buBlip>
                <a:blip r:embed="rId2"/>
              </a:buBlip>
            </a:pPr>
            <a:r>
              <a:rPr lang="en-US"/>
              <a:t>An alloy that has been stressed to near ultimate strength will be permanently deformed, so a restoration receiving that amount of stress during function would be useless.</a:t>
            </a:r>
          </a:p>
          <a:p>
            <a:pPr eaLnBrk="1" hangingPunct="1">
              <a:lnSpc>
                <a:spcPct val="150000"/>
              </a:lnSpc>
              <a:buFontTx/>
              <a:buBlip>
                <a:blip r:embed="rId2"/>
              </a:buBlip>
            </a:pPr>
            <a:r>
              <a:rPr lang="en-US"/>
              <a:t>The yield strength is often of greater importance than ultimate tensile strength because it is a estimate of when a material will start to deform permanently.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sz="quarter" idx="1"/>
          </p:nvPr>
        </p:nvSpPr>
        <p:spPr>
          <a:xfrm>
            <a:off x="357188" y="912813"/>
            <a:ext cx="8286750" cy="5487987"/>
          </a:xfrm>
        </p:spPr>
        <p:txBody>
          <a:bodyPr/>
          <a:lstStyle/>
          <a:p>
            <a:pPr>
              <a:lnSpc>
                <a:spcPct val="150000"/>
              </a:lnSpc>
            </a:pPr>
            <a:r>
              <a:rPr lang="en-US" dirty="0"/>
              <a:t>For ductile materials, the tensile strength can be measured directly using </a:t>
            </a:r>
            <a:r>
              <a:rPr lang="en-US" dirty="0" err="1"/>
              <a:t>tensiometer</a:t>
            </a:r>
            <a:r>
              <a:rPr lang="en-US" dirty="0"/>
              <a:t> or dumbbell shaped cylindrical specimen, is clamped rigidly at the ends and pulled apart to fracture. </a:t>
            </a:r>
          </a:p>
          <a:p>
            <a:pPr>
              <a:lnSpc>
                <a:spcPct val="150000"/>
              </a:lnSpc>
            </a:pPr>
            <a:r>
              <a:rPr lang="en-US" dirty="0"/>
              <a:t>Brittle materials may fracture at clamping points due to stress concentrations. </a:t>
            </a:r>
          </a:p>
        </p:txBody>
      </p:sp>
      <p:sp>
        <p:nvSpPr>
          <p:cNvPr id="4" name="Rectangle 3"/>
          <p:cNvSpPr/>
          <p:nvPr/>
        </p:nvSpPr>
        <p:spPr>
          <a:xfrm>
            <a:off x="1928794" y="285728"/>
            <a:ext cx="4288354"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TENSILE STRENGTH</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1219200"/>
          <a:ext cx="7500990" cy="3273935"/>
        </p:xfrm>
        <a:graphic>
          <a:graphicData uri="http://schemas.openxmlformats.org/drawingml/2006/table">
            <a:tbl>
              <a:tblPr firstRow="1" bandRow="1">
                <a:tableStyleId>{69012ECD-51FC-41F1-AA8D-1B2483CD663E}</a:tableStyleId>
              </a:tblPr>
              <a:tblGrid>
                <a:gridCol w="3750495">
                  <a:extLst>
                    <a:ext uri="{9D8B030D-6E8A-4147-A177-3AD203B41FA5}">
                      <a16:colId xmlns:a16="http://schemas.microsoft.com/office/drawing/2014/main" val="20000"/>
                    </a:ext>
                  </a:extLst>
                </a:gridCol>
                <a:gridCol w="3750495">
                  <a:extLst>
                    <a:ext uri="{9D8B030D-6E8A-4147-A177-3AD203B41FA5}">
                      <a16:colId xmlns:a16="http://schemas.microsoft.com/office/drawing/2014/main" val="20001"/>
                    </a:ext>
                  </a:extLst>
                </a:gridCol>
              </a:tblGrid>
              <a:tr h="442278">
                <a:tc>
                  <a:txBody>
                    <a:bodyPr/>
                    <a:lstStyle/>
                    <a:p>
                      <a:pPr>
                        <a:lnSpc>
                          <a:spcPct val="200000"/>
                        </a:lnSpc>
                      </a:pPr>
                      <a:r>
                        <a:rPr lang="en-US" sz="2200" dirty="0"/>
                        <a:t>MATERIAL</a:t>
                      </a:r>
                      <a:r>
                        <a:rPr lang="en-US" sz="2200" baseline="0" dirty="0"/>
                        <a:t>S</a:t>
                      </a:r>
                      <a:endParaRPr lang="en-US" sz="2200" b="1" dirty="0"/>
                    </a:p>
                  </a:txBody>
                  <a:tcPr>
                    <a:lnR w="12700" cap="flat" cmpd="sng" algn="ctr">
                      <a:solidFill>
                        <a:schemeClr val="accent1">
                          <a:lumMod val="75000"/>
                        </a:schemeClr>
                      </a:solidFill>
                      <a:prstDash val="solid"/>
                      <a:round/>
                      <a:headEnd type="none" w="med" len="med"/>
                      <a:tailEnd type="none" w="med" len="med"/>
                    </a:lnR>
                  </a:tcPr>
                </a:tc>
                <a:tc>
                  <a:txBody>
                    <a:bodyPr/>
                    <a:lstStyle/>
                    <a:p>
                      <a:pPr>
                        <a:lnSpc>
                          <a:spcPct val="200000"/>
                        </a:lnSpc>
                      </a:pPr>
                      <a:r>
                        <a:rPr lang="en-US" sz="2200" dirty="0"/>
                        <a:t>TENSILE STRENGTH</a:t>
                      </a:r>
                      <a:endParaRPr lang="en-US" sz="2200" b="1" dirty="0"/>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0"/>
                  </a:ext>
                </a:extLst>
              </a:tr>
              <a:tr h="442278">
                <a:tc>
                  <a:txBody>
                    <a:bodyPr/>
                    <a:lstStyle/>
                    <a:p>
                      <a:pPr algn="just">
                        <a:lnSpc>
                          <a:spcPct val="200000"/>
                        </a:lnSpc>
                      </a:pPr>
                      <a:r>
                        <a:rPr lang="en-US" sz="2200" dirty="0"/>
                        <a:t>Dental porcelain</a:t>
                      </a:r>
                    </a:p>
                  </a:txBody>
                  <a:tcPr>
                    <a:lnR w="12700" cap="flat" cmpd="sng" algn="ctr">
                      <a:solidFill>
                        <a:schemeClr val="accent1">
                          <a:lumMod val="75000"/>
                        </a:schemeClr>
                      </a:solidFill>
                      <a:prstDash val="solid"/>
                      <a:round/>
                      <a:headEnd type="none" w="med" len="med"/>
                      <a:tailEnd type="none" w="med" len="med"/>
                    </a:lnR>
                  </a:tcPr>
                </a:tc>
                <a:tc>
                  <a:txBody>
                    <a:bodyPr/>
                    <a:lstStyle/>
                    <a:p>
                      <a:pPr algn="just">
                        <a:lnSpc>
                          <a:spcPct val="200000"/>
                        </a:lnSpc>
                      </a:pPr>
                      <a:r>
                        <a:rPr lang="en-US" sz="2200" dirty="0"/>
                        <a:t>50-100 </a:t>
                      </a:r>
                      <a:r>
                        <a:rPr lang="en-US" sz="2200" dirty="0" err="1"/>
                        <a:t>MPa</a:t>
                      </a:r>
                      <a:endParaRPr lang="en-US" sz="2200" dirty="0"/>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1"/>
                  </a:ext>
                </a:extLst>
              </a:tr>
              <a:tr h="442278">
                <a:tc>
                  <a:txBody>
                    <a:bodyPr/>
                    <a:lstStyle/>
                    <a:p>
                      <a:pPr algn="just">
                        <a:lnSpc>
                          <a:spcPct val="200000"/>
                        </a:lnSpc>
                      </a:pPr>
                      <a:r>
                        <a:rPr lang="en-US" sz="2200" dirty="0"/>
                        <a:t>Amalgam</a:t>
                      </a:r>
                    </a:p>
                  </a:txBody>
                  <a:tcPr>
                    <a:lnR w="12700" cap="flat" cmpd="sng" algn="ctr">
                      <a:solidFill>
                        <a:schemeClr val="accent1">
                          <a:lumMod val="75000"/>
                        </a:schemeClr>
                      </a:solidFill>
                      <a:prstDash val="solid"/>
                      <a:round/>
                      <a:headEnd type="none" w="med" len="med"/>
                      <a:tailEnd type="none" w="med" len="med"/>
                    </a:lnR>
                  </a:tcPr>
                </a:tc>
                <a:tc>
                  <a:txBody>
                    <a:bodyPr/>
                    <a:lstStyle/>
                    <a:p>
                      <a:pPr algn="just">
                        <a:lnSpc>
                          <a:spcPct val="200000"/>
                        </a:lnSpc>
                      </a:pPr>
                      <a:r>
                        <a:rPr lang="en-US" sz="2200" dirty="0"/>
                        <a:t>27-55 </a:t>
                      </a:r>
                      <a:r>
                        <a:rPr lang="en-US" sz="2200" dirty="0" err="1"/>
                        <a:t>MPa</a:t>
                      </a:r>
                      <a:endParaRPr lang="en-US" sz="2200" dirty="0"/>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2"/>
                  </a:ext>
                </a:extLst>
              </a:tr>
              <a:tr h="442278">
                <a:tc>
                  <a:txBody>
                    <a:bodyPr/>
                    <a:lstStyle/>
                    <a:p>
                      <a:pPr algn="just">
                        <a:lnSpc>
                          <a:spcPct val="200000"/>
                        </a:lnSpc>
                      </a:pPr>
                      <a:r>
                        <a:rPr lang="en-US" sz="2200" dirty="0"/>
                        <a:t>Resin- Based composite</a:t>
                      </a:r>
                    </a:p>
                  </a:txBody>
                  <a:tcPr>
                    <a:lnR w="12700" cap="flat" cmpd="sng" algn="ctr">
                      <a:solidFill>
                        <a:schemeClr val="accent1">
                          <a:lumMod val="75000"/>
                        </a:schemeClr>
                      </a:solidFill>
                      <a:prstDash val="solid"/>
                      <a:round/>
                      <a:headEnd type="none" w="med" len="med"/>
                      <a:tailEnd type="none" w="med" len="med"/>
                    </a:lnR>
                  </a:tcPr>
                </a:tc>
                <a:tc>
                  <a:txBody>
                    <a:bodyPr/>
                    <a:lstStyle/>
                    <a:p>
                      <a:pPr algn="just">
                        <a:lnSpc>
                          <a:spcPct val="200000"/>
                        </a:lnSpc>
                      </a:pPr>
                      <a:r>
                        <a:rPr lang="en-US" sz="2200" dirty="0"/>
                        <a:t>30-90MPa</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3"/>
                  </a:ext>
                </a:extLst>
              </a:tr>
              <a:tr h="442278">
                <a:tc>
                  <a:txBody>
                    <a:bodyPr/>
                    <a:lstStyle/>
                    <a:p>
                      <a:pPr algn="just">
                        <a:lnSpc>
                          <a:spcPct val="200000"/>
                        </a:lnSpc>
                      </a:pPr>
                      <a:r>
                        <a:rPr lang="en-US" sz="2200" dirty="0"/>
                        <a:t>Alumina</a:t>
                      </a:r>
                      <a:r>
                        <a:rPr lang="en-US" sz="2200" baseline="0" dirty="0"/>
                        <a:t> ceramic</a:t>
                      </a:r>
                      <a:endParaRPr lang="en-US" sz="2200" dirty="0"/>
                    </a:p>
                  </a:txBody>
                  <a:tcPr>
                    <a:lnR w="12700" cap="flat" cmpd="sng" algn="ctr">
                      <a:solidFill>
                        <a:schemeClr val="accent1">
                          <a:lumMod val="75000"/>
                        </a:schemeClr>
                      </a:solidFill>
                      <a:prstDash val="solid"/>
                      <a:round/>
                      <a:headEnd type="none" w="med" len="med"/>
                      <a:tailEnd type="none" w="med" len="med"/>
                    </a:lnR>
                  </a:tcPr>
                </a:tc>
                <a:tc>
                  <a:txBody>
                    <a:bodyPr/>
                    <a:lstStyle/>
                    <a:p>
                      <a:pPr algn="just">
                        <a:lnSpc>
                          <a:spcPct val="200000"/>
                        </a:lnSpc>
                      </a:pPr>
                      <a:r>
                        <a:rPr lang="en-US" sz="2200" dirty="0"/>
                        <a:t>120MPa</a:t>
                      </a:r>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sz="quarter" idx="1"/>
          </p:nvPr>
        </p:nvSpPr>
        <p:spPr>
          <a:xfrm>
            <a:off x="214313" y="1127125"/>
            <a:ext cx="8501062" cy="5373688"/>
          </a:xfrm>
        </p:spPr>
        <p:txBody>
          <a:bodyPr/>
          <a:lstStyle/>
          <a:p>
            <a:pPr>
              <a:lnSpc>
                <a:spcPct val="150000"/>
              </a:lnSpc>
            </a:pPr>
            <a:r>
              <a:rPr lang="en-US"/>
              <a:t>This test is especially useful for brittle materials like cements and ceramics.</a:t>
            </a:r>
          </a:p>
          <a:p>
            <a:pPr>
              <a:lnSpc>
                <a:spcPct val="150000"/>
              </a:lnSpc>
            </a:pPr>
            <a:r>
              <a:rPr lang="en-US"/>
              <a:t> The small size of some dental restorations has made the preparation of large dumbbell shaped tensile specimens impractical and also clamping stress during testing of small tensile specimens of plastics and ceramics frequently cause premature fracture.</a:t>
            </a:r>
          </a:p>
          <a:p>
            <a:pPr>
              <a:lnSpc>
                <a:spcPct val="150000"/>
              </a:lnSpc>
            </a:pPr>
            <a:r>
              <a:rPr lang="en-US"/>
              <a:t> As a result, the tensile properties of these materials are usually estimated by the diametral tensile test. </a:t>
            </a:r>
          </a:p>
        </p:txBody>
      </p:sp>
      <p:sp>
        <p:nvSpPr>
          <p:cNvPr id="25" name="Rectangle 24"/>
          <p:cNvSpPr/>
          <p:nvPr/>
        </p:nvSpPr>
        <p:spPr>
          <a:xfrm>
            <a:off x="1142976" y="214290"/>
            <a:ext cx="6924268"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DIAMETRAL TENSILE STRENGTH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sz="quarter" idx="1"/>
          </p:nvPr>
        </p:nvSpPr>
        <p:spPr>
          <a:xfrm>
            <a:off x="214313" y="214313"/>
            <a:ext cx="8215312" cy="6186487"/>
          </a:xfrm>
        </p:spPr>
        <p:txBody>
          <a:bodyPr>
            <a:normAutofit lnSpcReduction="10000"/>
          </a:bodyPr>
          <a:lstStyle/>
          <a:p>
            <a:pPr>
              <a:lnSpc>
                <a:spcPct val="150000"/>
              </a:lnSpc>
            </a:pPr>
            <a:r>
              <a:rPr lang="en-US" dirty="0"/>
              <a:t>This test involves diametric compression of a disc with a thickness one-half its diameter between two plates until fracture occurs. The compressive force introduces tensile stresses normal to the diameter under load, and failure is tensile in character.</a:t>
            </a:r>
          </a:p>
          <a:p>
            <a:pPr>
              <a:lnSpc>
                <a:spcPct val="150000"/>
              </a:lnSpc>
            </a:pPr>
            <a:r>
              <a:rPr lang="en-US" dirty="0"/>
              <a:t>The tensile strength is calculated</a:t>
            </a:r>
          </a:p>
          <a:p>
            <a:pPr>
              <a:lnSpc>
                <a:spcPct val="150000"/>
              </a:lnSpc>
              <a:buFont typeface="Wingdings" pitchFamily="2" charset="2"/>
              <a:buNone/>
            </a:pPr>
            <a:r>
              <a:rPr lang="en-US" dirty="0"/>
              <a:t>   as  </a:t>
            </a:r>
            <a:r>
              <a:rPr lang="en-US" dirty="0">
                <a:sym typeface="Symbol" pitchFamily="18" charset="2"/>
              </a:rPr>
              <a:t>=2P / DT</a:t>
            </a:r>
          </a:p>
          <a:p>
            <a:pPr>
              <a:lnSpc>
                <a:spcPct val="150000"/>
              </a:lnSpc>
            </a:pPr>
            <a:r>
              <a:rPr lang="en-US" dirty="0">
                <a:sym typeface="Symbol" pitchFamily="18" charset="2"/>
              </a:rPr>
              <a:t>Where, </a:t>
            </a:r>
          </a:p>
          <a:p>
            <a:pPr>
              <a:lnSpc>
                <a:spcPct val="150000"/>
              </a:lnSpc>
            </a:pPr>
            <a:r>
              <a:rPr lang="en-US" dirty="0">
                <a:sym typeface="Symbol" pitchFamily="18" charset="2"/>
              </a:rPr>
              <a:t>P  load</a:t>
            </a:r>
          </a:p>
          <a:p>
            <a:pPr>
              <a:lnSpc>
                <a:spcPct val="150000"/>
              </a:lnSpc>
            </a:pPr>
            <a:r>
              <a:rPr lang="en-US" dirty="0">
                <a:sym typeface="Symbol" pitchFamily="18" charset="2"/>
              </a:rPr>
              <a:t>D  Diameter of the disc</a:t>
            </a:r>
          </a:p>
          <a:p>
            <a:pPr>
              <a:lnSpc>
                <a:spcPct val="150000"/>
              </a:lnSpc>
            </a:pPr>
            <a:r>
              <a:rPr lang="en-US" dirty="0">
                <a:sym typeface="Symbol" pitchFamily="18" charset="2"/>
              </a:rPr>
              <a:t>T  Thickness of the disc</a:t>
            </a:r>
            <a:endParaRPr lang="en-US" dirty="0"/>
          </a:p>
          <a:p>
            <a:endParaRPr lang="en-US" dirty="0"/>
          </a:p>
        </p:txBody>
      </p:sp>
      <p:grpSp>
        <p:nvGrpSpPr>
          <p:cNvPr id="2" name="Group 3"/>
          <p:cNvGrpSpPr>
            <a:grpSpLocks/>
          </p:cNvGrpSpPr>
          <p:nvPr/>
        </p:nvGrpSpPr>
        <p:grpSpPr bwMode="auto">
          <a:xfrm>
            <a:off x="5072063" y="2357438"/>
            <a:ext cx="3143250" cy="3714750"/>
            <a:chOff x="357158" y="1571612"/>
            <a:chExt cx="3143272" cy="3714776"/>
          </a:xfrm>
        </p:grpSpPr>
        <p:grpSp>
          <p:nvGrpSpPr>
            <p:cNvPr id="3" name="Group 59"/>
            <p:cNvGrpSpPr>
              <a:grpSpLocks/>
            </p:cNvGrpSpPr>
            <p:nvPr/>
          </p:nvGrpSpPr>
          <p:grpSpPr bwMode="auto">
            <a:xfrm>
              <a:off x="1285851" y="1571612"/>
              <a:ext cx="2214579" cy="3714776"/>
              <a:chOff x="1285851" y="1571612"/>
              <a:chExt cx="2214579" cy="3714776"/>
            </a:xfrm>
          </p:grpSpPr>
          <p:grpSp>
            <p:nvGrpSpPr>
              <p:cNvPr id="4" name="Group 58"/>
              <p:cNvGrpSpPr>
                <a:grpSpLocks/>
              </p:cNvGrpSpPr>
              <p:nvPr/>
            </p:nvGrpSpPr>
            <p:grpSpPr bwMode="auto">
              <a:xfrm>
                <a:off x="1285851" y="1571612"/>
                <a:ext cx="2214579" cy="3714776"/>
                <a:chOff x="1285851" y="1571612"/>
                <a:chExt cx="2214579" cy="3714776"/>
              </a:xfrm>
            </p:grpSpPr>
            <p:grpSp>
              <p:nvGrpSpPr>
                <p:cNvPr id="5" name="Group 57"/>
                <p:cNvGrpSpPr>
                  <a:grpSpLocks/>
                </p:cNvGrpSpPr>
                <p:nvPr/>
              </p:nvGrpSpPr>
              <p:grpSpPr bwMode="auto">
                <a:xfrm>
                  <a:off x="1285851" y="2000240"/>
                  <a:ext cx="2214579" cy="3286148"/>
                  <a:chOff x="1285851" y="2000240"/>
                  <a:chExt cx="2214579" cy="3286148"/>
                </a:xfrm>
              </p:grpSpPr>
              <p:cxnSp>
                <p:nvCxnSpPr>
                  <p:cNvPr id="13" name="Straight Arrow Connector 12"/>
                  <p:cNvCxnSpPr/>
                  <p:nvPr/>
                </p:nvCxnSpPr>
                <p:spPr>
                  <a:xfrm rot="16200000" flipV="1">
                    <a:off x="2358216" y="4999842"/>
                    <a:ext cx="571504"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6" name="Group 25"/>
                  <p:cNvGrpSpPr>
                    <a:grpSpLocks/>
                  </p:cNvGrpSpPr>
                  <p:nvPr/>
                </p:nvGrpSpPr>
                <p:grpSpPr bwMode="auto">
                  <a:xfrm>
                    <a:off x="1785918" y="2000240"/>
                    <a:ext cx="1714512" cy="2714644"/>
                    <a:chOff x="1428728" y="2000240"/>
                    <a:chExt cx="1714512" cy="2714644"/>
                  </a:xfrm>
                </p:grpSpPr>
                <p:sp>
                  <p:nvSpPr>
                    <p:cNvPr id="20" name="Flowchart: Magnetic Disk 19"/>
                    <p:cNvSpPr/>
                    <p:nvPr/>
                  </p:nvSpPr>
                  <p:spPr>
                    <a:xfrm>
                      <a:off x="1428728" y="3617604"/>
                      <a:ext cx="1714512" cy="1097280"/>
                    </a:xfrm>
                    <a:prstGeom prst="flowChartMagneticDisk">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7" name="Group 24"/>
                    <p:cNvGrpSpPr/>
                    <p:nvPr/>
                  </p:nvGrpSpPr>
                  <p:grpSpPr>
                    <a:xfrm>
                      <a:off x="1643042" y="2928934"/>
                      <a:ext cx="1056187" cy="888256"/>
                      <a:chOff x="1643042" y="2928934"/>
                      <a:chExt cx="1056187" cy="888256"/>
                    </a:xfrm>
                    <a:solidFill>
                      <a:srgbClr val="FFFF00"/>
                    </a:solidFill>
                  </p:grpSpPr>
                  <p:sp>
                    <p:nvSpPr>
                      <p:cNvPr id="23" name="Can 22"/>
                      <p:cNvSpPr/>
                      <p:nvPr/>
                    </p:nvSpPr>
                    <p:spPr>
                      <a:xfrm rot="16017100">
                        <a:off x="1876263" y="2994224"/>
                        <a:ext cx="822966" cy="822966"/>
                      </a:xfrm>
                      <a:prstGeom prst="can">
                        <a:avLst>
                          <a:gd name="adj" fmla="val 50000"/>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Oval 8"/>
                      <p:cNvSpPr/>
                      <p:nvPr/>
                    </p:nvSpPr>
                    <p:spPr>
                      <a:xfrm>
                        <a:off x="1643042" y="2928934"/>
                        <a:ext cx="785818" cy="886968"/>
                      </a:xfrm>
                      <a:prstGeom prst="ellipse">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2" name="Flowchart: Magnetic Disk 21"/>
                    <p:cNvSpPr/>
                    <p:nvPr/>
                  </p:nvSpPr>
                  <p:spPr>
                    <a:xfrm>
                      <a:off x="1428728" y="2000240"/>
                      <a:ext cx="1714512" cy="1097280"/>
                    </a:xfrm>
                    <a:prstGeom prst="flowChartMagneticDisk">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cxnSp>
                <p:nvCxnSpPr>
                  <p:cNvPr id="15" name="Straight Arrow Connector 14"/>
                  <p:cNvCxnSpPr>
                    <a:endCxn id="23" idx="3"/>
                  </p:cNvCxnSpPr>
                  <p:nvPr/>
                </p:nvCxnSpPr>
                <p:spPr>
                  <a:xfrm>
                    <a:off x="2786050" y="3371850"/>
                    <a:ext cx="269877" cy="12700"/>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p:nvPr/>
                </p:nvCxnSpPr>
                <p:spPr>
                  <a:xfrm>
                    <a:off x="2236771" y="3286124"/>
                    <a:ext cx="406403" cy="4762"/>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17" name="Straight Arrow Connector 16"/>
                  <p:cNvCxnSpPr/>
                  <p:nvPr/>
                </p:nvCxnSpPr>
                <p:spPr>
                  <a:xfrm>
                    <a:off x="2214546" y="3567113"/>
                    <a:ext cx="406403" cy="4763"/>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18" name="Straight Connector 17"/>
                  <p:cNvCxnSpPr/>
                  <p:nvPr/>
                </p:nvCxnSpPr>
                <p:spPr>
                  <a:xfrm rot="5400000">
                    <a:off x="2052620" y="3481387"/>
                    <a:ext cx="744543" cy="79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285851" y="3713164"/>
                    <a:ext cx="1143008" cy="1588"/>
                  </a:xfrm>
                  <a:prstGeom prst="straightConnector1">
                    <a:avLst/>
                  </a:prstGeom>
                  <a:ln w="28575">
                    <a:solidFill>
                      <a:srgbClr val="FF0000"/>
                    </a:solidFill>
                    <a:tailEnd type="arrow"/>
                  </a:ln>
                </p:spPr>
                <p:style>
                  <a:lnRef idx="3">
                    <a:schemeClr val="accent1"/>
                  </a:lnRef>
                  <a:fillRef idx="0">
                    <a:schemeClr val="accent1"/>
                  </a:fillRef>
                  <a:effectRef idx="2">
                    <a:schemeClr val="accent1"/>
                  </a:effectRef>
                  <a:fontRef idx="minor">
                    <a:schemeClr val="tx1"/>
                  </a:fontRef>
                </p:style>
              </p:cxnSp>
            </p:grpSp>
            <p:cxnSp>
              <p:nvCxnSpPr>
                <p:cNvPr id="12" name="Straight Arrow Connector 11"/>
                <p:cNvCxnSpPr/>
                <p:nvPr/>
              </p:nvCxnSpPr>
              <p:spPr>
                <a:xfrm rot="5400000">
                  <a:off x="2358216" y="1856570"/>
                  <a:ext cx="571504"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10" name="TextBox 9"/>
              <p:cNvSpPr txBox="1"/>
              <p:nvPr/>
            </p:nvSpPr>
            <p:spPr>
              <a:xfrm>
                <a:off x="2000231" y="3286124"/>
                <a:ext cx="823919" cy="276227"/>
              </a:xfrm>
              <a:prstGeom prst="rect">
                <a:avLst/>
              </a:prstGeom>
              <a:noFill/>
            </p:spPr>
            <p:txBody>
              <a:bodyPr wrap="none">
                <a:spAutoFit/>
              </a:bodyPr>
              <a:lstStyle/>
              <a:p>
                <a:pPr>
                  <a:defRPr/>
                </a:pPr>
                <a:r>
                  <a:rPr lang="en-US" sz="1200" b="1" dirty="0">
                    <a:solidFill>
                      <a:schemeClr val="bg1"/>
                    </a:solidFill>
                    <a:latin typeface="+mj-lt"/>
                  </a:rPr>
                  <a:t>Tension</a:t>
                </a:r>
              </a:p>
            </p:txBody>
          </p:sp>
        </p:grpSp>
        <p:sp>
          <p:nvSpPr>
            <p:cNvPr id="83974" name="TextBox 5"/>
            <p:cNvSpPr txBox="1">
              <a:spLocks noChangeArrowheads="1"/>
            </p:cNvSpPr>
            <p:nvPr/>
          </p:nvSpPr>
          <p:spPr bwMode="auto">
            <a:xfrm>
              <a:off x="2714612" y="1571612"/>
              <a:ext cx="338554" cy="369332"/>
            </a:xfrm>
            <a:prstGeom prst="rect">
              <a:avLst/>
            </a:prstGeom>
            <a:noFill/>
            <a:ln w="9525">
              <a:noFill/>
              <a:miter lim="800000"/>
              <a:headEnd/>
              <a:tailEnd/>
            </a:ln>
          </p:spPr>
          <p:txBody>
            <a:bodyPr wrap="none">
              <a:spAutoFit/>
            </a:bodyPr>
            <a:lstStyle/>
            <a:p>
              <a:r>
                <a:rPr lang="en-US" b="1">
                  <a:solidFill>
                    <a:srgbClr val="FFC000"/>
                  </a:solidFill>
                </a:rPr>
                <a:t>P</a:t>
              </a:r>
            </a:p>
          </p:txBody>
        </p:sp>
        <p:sp>
          <p:nvSpPr>
            <p:cNvPr id="83975" name="TextBox 6"/>
            <p:cNvSpPr txBox="1">
              <a:spLocks noChangeArrowheads="1"/>
            </p:cNvSpPr>
            <p:nvPr/>
          </p:nvSpPr>
          <p:spPr bwMode="auto">
            <a:xfrm>
              <a:off x="2786050" y="4857760"/>
              <a:ext cx="338554" cy="369332"/>
            </a:xfrm>
            <a:prstGeom prst="rect">
              <a:avLst/>
            </a:prstGeom>
            <a:noFill/>
            <a:ln w="9525">
              <a:noFill/>
              <a:miter lim="800000"/>
              <a:headEnd/>
              <a:tailEnd/>
            </a:ln>
          </p:spPr>
          <p:txBody>
            <a:bodyPr wrap="none">
              <a:spAutoFit/>
            </a:bodyPr>
            <a:lstStyle/>
            <a:p>
              <a:r>
                <a:rPr lang="en-US" b="1">
                  <a:solidFill>
                    <a:srgbClr val="FFC000"/>
                  </a:solidFill>
                </a:rPr>
                <a:t>P</a:t>
              </a:r>
            </a:p>
          </p:txBody>
        </p:sp>
        <p:sp>
          <p:nvSpPr>
            <p:cNvPr id="8" name="TextBox 7"/>
            <p:cNvSpPr txBox="1"/>
            <p:nvPr/>
          </p:nvSpPr>
          <p:spPr>
            <a:xfrm>
              <a:off x="357158" y="3305174"/>
              <a:ext cx="1782774" cy="338139"/>
            </a:xfrm>
            <a:prstGeom prst="rect">
              <a:avLst/>
            </a:prstGeom>
            <a:noFill/>
          </p:spPr>
          <p:txBody>
            <a:bodyPr wrap="none">
              <a:spAutoFit/>
            </a:bodyPr>
            <a:lstStyle/>
            <a:p>
              <a:pPr>
                <a:defRPr/>
              </a:pPr>
              <a:r>
                <a:rPr lang="en-US" sz="1600" b="1" dirty="0">
                  <a:solidFill>
                    <a:srgbClr val="FFC000"/>
                  </a:solidFill>
                  <a:latin typeface="+mj-lt"/>
                </a:rPr>
                <a:t>Fracture plane</a:t>
              </a:r>
            </a:p>
          </p:txBody>
        </p:sp>
      </p:grpSp>
      <p:sp>
        <p:nvSpPr>
          <p:cNvPr id="25" name="TextBox 24"/>
          <p:cNvSpPr txBox="1"/>
          <p:nvPr/>
        </p:nvSpPr>
        <p:spPr>
          <a:xfrm>
            <a:off x="7429500" y="4224338"/>
            <a:ext cx="295275" cy="276225"/>
          </a:xfrm>
          <a:prstGeom prst="rect">
            <a:avLst/>
          </a:prstGeom>
          <a:noFill/>
        </p:spPr>
        <p:txBody>
          <a:bodyPr wrap="none">
            <a:spAutoFit/>
          </a:bodyPr>
          <a:lstStyle/>
          <a:p>
            <a:pPr>
              <a:defRPr/>
            </a:pPr>
            <a:r>
              <a:rPr lang="en-US" sz="1200" b="1" dirty="0">
                <a:solidFill>
                  <a:schemeClr val="bg1"/>
                </a:solidFill>
                <a:latin typeface="+mj-lt"/>
              </a:rPr>
              <a:t>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sz="quarter" idx="1"/>
          </p:nvPr>
        </p:nvSpPr>
        <p:spPr>
          <a:xfrm>
            <a:off x="214313" y="1000125"/>
            <a:ext cx="8572500" cy="5572125"/>
          </a:xfrm>
        </p:spPr>
        <p:txBody>
          <a:bodyPr/>
          <a:lstStyle/>
          <a:p>
            <a:pPr>
              <a:lnSpc>
                <a:spcPct val="150000"/>
              </a:lnSpc>
            </a:pPr>
            <a:r>
              <a:rPr lang="en-US"/>
              <a:t>It is the ability of a material to withstand axial forces.</a:t>
            </a:r>
          </a:p>
          <a:p>
            <a:pPr>
              <a:lnSpc>
                <a:spcPct val="150000"/>
              </a:lnSpc>
            </a:pPr>
            <a:r>
              <a:rPr lang="en-US"/>
              <a:t>The sample of the material to be tested is constructed in the shape of a cylinder of known dimensions, usually 6x4 mm in diameter. It is then conditioned for up to 24hrs at mouth temperature and often in water to simulate intraoral conditions after placement. </a:t>
            </a:r>
          </a:p>
          <a:p>
            <a:pPr>
              <a:lnSpc>
                <a:spcPct val="150000"/>
              </a:lnSpc>
            </a:pPr>
            <a:r>
              <a:rPr lang="en-US"/>
              <a:t>The cylinder is placed between the platens of a load testing machine and the upper paten is driven down at a constant speed until the specimen fractures.</a:t>
            </a:r>
          </a:p>
          <a:p>
            <a:endParaRPr lang="en-US"/>
          </a:p>
        </p:txBody>
      </p:sp>
      <p:sp>
        <p:nvSpPr>
          <p:cNvPr id="4" name="Rectangle 3"/>
          <p:cNvSpPr/>
          <p:nvPr/>
        </p:nvSpPr>
        <p:spPr>
          <a:xfrm>
            <a:off x="1643042" y="272457"/>
            <a:ext cx="5567550"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COMPRESSIVE STRENGTH</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3"/>
          <p:cNvSpPr>
            <a:spLocks noGrp="1"/>
          </p:cNvSpPr>
          <p:nvPr>
            <p:ph sz="quarter" idx="1"/>
          </p:nvPr>
        </p:nvSpPr>
        <p:spPr>
          <a:xfrm>
            <a:off x="214313" y="285750"/>
            <a:ext cx="8358187" cy="3357563"/>
          </a:xfrm>
        </p:spPr>
        <p:txBody>
          <a:bodyPr>
            <a:normAutofit fontScale="92500" lnSpcReduction="20000"/>
          </a:bodyPr>
          <a:lstStyle/>
          <a:p>
            <a:pPr>
              <a:lnSpc>
                <a:spcPct val="150000"/>
              </a:lnSpc>
            </a:pPr>
            <a:r>
              <a:rPr lang="en-US"/>
              <a:t>The ultimate load applied over the surface area is then calculated. To reduce the variation that may occur during specimen preparation, a number of specimens are produced and tested.</a:t>
            </a:r>
          </a:p>
          <a:p>
            <a:pPr>
              <a:lnSpc>
                <a:spcPct val="150000"/>
              </a:lnSpc>
            </a:pPr>
            <a:r>
              <a:rPr lang="en-US"/>
              <a:t>The mean of the values at fracture</a:t>
            </a:r>
          </a:p>
          <a:p>
            <a:pPr>
              <a:lnSpc>
                <a:spcPct val="150000"/>
              </a:lnSpc>
              <a:buFont typeface="Wingdings" pitchFamily="2" charset="2"/>
              <a:buNone/>
            </a:pPr>
            <a:r>
              <a:rPr lang="en-US"/>
              <a:t>    are used to determine the</a:t>
            </a:r>
          </a:p>
          <a:p>
            <a:pPr>
              <a:lnSpc>
                <a:spcPct val="150000"/>
              </a:lnSpc>
              <a:buFont typeface="Wingdings" pitchFamily="2" charset="2"/>
              <a:buNone/>
            </a:pPr>
            <a:r>
              <a:rPr lang="en-US"/>
              <a:t>   compressive strength of the material.</a:t>
            </a:r>
          </a:p>
        </p:txBody>
      </p:sp>
      <p:grpSp>
        <p:nvGrpSpPr>
          <p:cNvPr id="2" name="Group 29"/>
          <p:cNvGrpSpPr>
            <a:grpSpLocks/>
          </p:cNvGrpSpPr>
          <p:nvPr/>
        </p:nvGrpSpPr>
        <p:grpSpPr bwMode="auto">
          <a:xfrm>
            <a:off x="5972175" y="2857500"/>
            <a:ext cx="2743200" cy="3932238"/>
            <a:chOff x="5929313" y="2000250"/>
            <a:chExt cx="2428875" cy="3857625"/>
          </a:xfrm>
        </p:grpSpPr>
        <p:sp>
          <p:nvSpPr>
            <p:cNvPr id="7" name="Down Arrow 6"/>
            <p:cNvSpPr/>
            <p:nvPr/>
          </p:nvSpPr>
          <p:spPr bwMode="auto">
            <a:xfrm>
              <a:off x="6951997" y="2000250"/>
              <a:ext cx="404813" cy="641929"/>
            </a:xfrm>
            <a:prstGeom prst="downArrow">
              <a:avLst/>
            </a:prstGeom>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8" name="Flowchart: Delay 7"/>
            <p:cNvSpPr/>
            <p:nvPr/>
          </p:nvSpPr>
          <p:spPr bwMode="auto">
            <a:xfrm flipH="1">
              <a:off x="6248384" y="3095087"/>
              <a:ext cx="892555" cy="1577623"/>
            </a:xfrm>
            <a:prstGeom prst="flowChartDelay">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dirty="0"/>
            </a:p>
          </p:txBody>
        </p:sp>
        <p:sp>
          <p:nvSpPr>
            <p:cNvPr id="9" name="Flowchart: Delay 8"/>
            <p:cNvSpPr/>
            <p:nvPr/>
          </p:nvSpPr>
          <p:spPr bwMode="auto">
            <a:xfrm>
              <a:off x="7131101" y="3095087"/>
              <a:ext cx="916451" cy="1577623"/>
            </a:xfrm>
            <a:prstGeom prst="flowChartDelay">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bwMode="auto">
            <a:xfrm>
              <a:off x="5929313" y="2616801"/>
              <a:ext cx="2428875" cy="615587"/>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p>
          </p:txBody>
        </p:sp>
        <p:sp>
          <p:nvSpPr>
            <p:cNvPr id="11" name="Rectangle 10"/>
            <p:cNvSpPr/>
            <p:nvPr/>
          </p:nvSpPr>
          <p:spPr bwMode="auto">
            <a:xfrm>
              <a:off x="5929313" y="4600359"/>
              <a:ext cx="2428875" cy="615587"/>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p>
          </p:txBody>
        </p:sp>
        <p:sp>
          <p:nvSpPr>
            <p:cNvPr id="12" name="Down Arrow 11"/>
            <p:cNvSpPr/>
            <p:nvPr/>
          </p:nvSpPr>
          <p:spPr bwMode="auto">
            <a:xfrm flipV="1">
              <a:off x="6951997" y="5215946"/>
              <a:ext cx="404813" cy="641929"/>
            </a:xfrm>
            <a:prstGeom prst="downArrow">
              <a:avLst/>
            </a:prstGeom>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grpSp>
          <p:nvGrpSpPr>
            <p:cNvPr id="3" name="Group 24"/>
            <p:cNvGrpSpPr>
              <a:grpSpLocks/>
            </p:cNvGrpSpPr>
            <p:nvPr/>
          </p:nvGrpSpPr>
          <p:grpSpPr bwMode="auto">
            <a:xfrm>
              <a:off x="6779701" y="3643284"/>
              <a:ext cx="749184" cy="394017"/>
              <a:chOff x="1527886" y="2921411"/>
              <a:chExt cx="749184" cy="823052"/>
            </a:xfrm>
          </p:grpSpPr>
          <p:cxnSp>
            <p:nvCxnSpPr>
              <p:cNvPr id="30" name="Straight Connector 16"/>
              <p:cNvCxnSpPr/>
              <p:nvPr/>
            </p:nvCxnSpPr>
            <p:spPr>
              <a:xfrm rot="5400000">
                <a:off x="1509928" y="3332937"/>
                <a:ext cx="823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921454" y="3370348"/>
                <a:ext cx="3556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1527886" y="3370348"/>
                <a:ext cx="35983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4" name="Group 44"/>
            <p:cNvGrpSpPr>
              <a:grpSpLocks/>
            </p:cNvGrpSpPr>
            <p:nvPr/>
          </p:nvGrpSpPr>
          <p:grpSpPr bwMode="auto">
            <a:xfrm>
              <a:off x="6440952" y="3369184"/>
              <a:ext cx="326099" cy="263197"/>
              <a:chOff x="1286561" y="2500309"/>
              <a:chExt cx="783037" cy="644285"/>
            </a:xfrm>
          </p:grpSpPr>
          <p:cxnSp>
            <p:nvCxnSpPr>
              <p:cNvPr id="27" name="Straight Connector 26"/>
              <p:cNvCxnSpPr/>
              <p:nvPr/>
            </p:nvCxnSpPr>
            <p:spPr>
              <a:xfrm>
                <a:off x="1286559" y="2500311"/>
                <a:ext cx="783037" cy="6442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590323" y="2500311"/>
                <a:ext cx="428646" cy="3583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1316936" y="2786235"/>
                <a:ext cx="428644" cy="3583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5" name="Group 45"/>
            <p:cNvGrpSpPr>
              <a:grpSpLocks/>
            </p:cNvGrpSpPr>
            <p:nvPr/>
          </p:nvGrpSpPr>
          <p:grpSpPr bwMode="auto">
            <a:xfrm flipV="1">
              <a:off x="6440952" y="4121397"/>
              <a:ext cx="326099" cy="263197"/>
              <a:chOff x="1286561" y="2499386"/>
              <a:chExt cx="783037" cy="644283"/>
            </a:xfrm>
          </p:grpSpPr>
          <p:cxnSp>
            <p:nvCxnSpPr>
              <p:cNvPr id="24" name="Straight Connector 23"/>
              <p:cNvCxnSpPr/>
              <p:nvPr/>
            </p:nvCxnSpPr>
            <p:spPr>
              <a:xfrm>
                <a:off x="1286559" y="2499384"/>
                <a:ext cx="783037" cy="6442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590323" y="2499384"/>
                <a:ext cx="428646" cy="3583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1316936" y="2785309"/>
                <a:ext cx="428644" cy="3583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6" name="Group 53"/>
            <p:cNvGrpSpPr>
              <a:grpSpLocks/>
            </p:cNvGrpSpPr>
            <p:nvPr/>
          </p:nvGrpSpPr>
          <p:grpSpPr bwMode="auto">
            <a:xfrm flipV="1">
              <a:off x="7583703" y="3369187"/>
              <a:ext cx="327504" cy="263197"/>
              <a:chOff x="1286323" y="2498962"/>
              <a:chExt cx="786411" cy="644284"/>
            </a:xfrm>
          </p:grpSpPr>
          <p:cxnSp>
            <p:nvCxnSpPr>
              <p:cNvPr id="21" name="Straight Connector 20"/>
              <p:cNvCxnSpPr/>
              <p:nvPr/>
            </p:nvCxnSpPr>
            <p:spPr>
              <a:xfrm>
                <a:off x="1286323" y="2498969"/>
                <a:ext cx="786411" cy="6442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590087" y="2498969"/>
                <a:ext cx="432020" cy="3583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1316698" y="2784892"/>
                <a:ext cx="432020" cy="3583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3" name="Group 57"/>
            <p:cNvGrpSpPr>
              <a:grpSpLocks/>
            </p:cNvGrpSpPr>
            <p:nvPr/>
          </p:nvGrpSpPr>
          <p:grpSpPr bwMode="auto">
            <a:xfrm>
              <a:off x="7583703" y="4132299"/>
              <a:ext cx="327504" cy="263197"/>
              <a:chOff x="1286323" y="2499783"/>
              <a:chExt cx="786411" cy="644285"/>
            </a:xfrm>
          </p:grpSpPr>
          <p:cxnSp>
            <p:nvCxnSpPr>
              <p:cNvPr id="18" name="Straight Connector 17"/>
              <p:cNvCxnSpPr/>
              <p:nvPr/>
            </p:nvCxnSpPr>
            <p:spPr>
              <a:xfrm>
                <a:off x="1286323" y="2499788"/>
                <a:ext cx="786411" cy="6442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590087" y="2499788"/>
                <a:ext cx="432020" cy="3583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1316698" y="2785711"/>
                <a:ext cx="432020" cy="3583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sz="quarter" idx="1"/>
          </p:nvPr>
        </p:nvSpPr>
        <p:spPr>
          <a:xfrm>
            <a:off x="285750" y="785813"/>
            <a:ext cx="8286750" cy="5688012"/>
          </a:xfrm>
        </p:spPr>
        <p:txBody>
          <a:bodyPr/>
          <a:lstStyle/>
          <a:p>
            <a:pPr>
              <a:lnSpc>
                <a:spcPct val="150000"/>
              </a:lnSpc>
              <a:buFont typeface="Wingdings" pitchFamily="2" charset="2"/>
              <a:buNone/>
            </a:pPr>
            <a:r>
              <a:rPr lang="en-US" dirty="0"/>
              <a:t>1. The test for compressive strength is not a good discriminator between different material types. The manner in which the test is carried out is obviously not representative of what occurs in the mouth. When </a:t>
            </a:r>
            <a:r>
              <a:rPr lang="en-US" dirty="0" err="1"/>
              <a:t>masticatory</a:t>
            </a:r>
            <a:r>
              <a:rPr lang="en-US" dirty="0"/>
              <a:t> load is applied to the restoration, the tooth tissue surrounding the restoration will act as a support and help withstand the </a:t>
            </a:r>
            <a:r>
              <a:rPr lang="en-US" dirty="0" err="1"/>
              <a:t>occlusal</a:t>
            </a:r>
            <a:r>
              <a:rPr lang="en-US" dirty="0"/>
              <a:t> forces encountered.</a:t>
            </a:r>
          </a:p>
        </p:txBody>
      </p:sp>
      <p:sp>
        <p:nvSpPr>
          <p:cNvPr id="7" name="Rectangle 6"/>
          <p:cNvSpPr/>
          <p:nvPr/>
        </p:nvSpPr>
        <p:spPr>
          <a:xfrm>
            <a:off x="428596" y="214290"/>
            <a:ext cx="5649560" cy="40011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2000" b="1" dirty="0">
                <a:ln/>
                <a:solidFill>
                  <a:schemeClr val="accent3"/>
                </a:solidFill>
              </a:rPr>
              <a:t>DRAWBACKS OF THE COMPRESSIVE TEST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64"/>
          <p:cNvSpPr>
            <a:spLocks noGrp="1"/>
          </p:cNvSpPr>
          <p:nvPr>
            <p:ph sz="quarter" idx="1"/>
          </p:nvPr>
        </p:nvSpPr>
        <p:spPr>
          <a:xfrm>
            <a:off x="142875" y="142875"/>
            <a:ext cx="8286750" cy="6259513"/>
          </a:xfrm>
        </p:spPr>
        <p:txBody>
          <a:bodyPr/>
          <a:lstStyle/>
          <a:p>
            <a:pPr>
              <a:lnSpc>
                <a:spcPct val="150000"/>
              </a:lnSpc>
              <a:buFont typeface="Wingdings" pitchFamily="2" charset="2"/>
              <a:buNone/>
            </a:pPr>
            <a:r>
              <a:rPr lang="en-US" dirty="0"/>
              <a:t>2. As the sample is constrained by friction at points of contact with the platens of the tester, there is  an increase in the cross sectional area, with the material taking  up a barrel  shape. </a:t>
            </a:r>
          </a:p>
          <a:p>
            <a:pPr>
              <a:lnSpc>
                <a:spcPct val="150000"/>
              </a:lnSpc>
              <a:buFont typeface="Wingdings" pitchFamily="2" charset="2"/>
              <a:buNone/>
            </a:pPr>
            <a:r>
              <a:rPr lang="en-US" dirty="0"/>
              <a:t>   This gives rise to complex stress pattern in a material that cannot be analyzed easily, which  makes the interpretation of  compression test very difficult.</a:t>
            </a:r>
          </a:p>
          <a:p>
            <a:pPr>
              <a:buFont typeface="Wingdings" pitchFamily="2" charset="2"/>
              <a:buNone/>
            </a:pPr>
            <a:r>
              <a:rPr lang="en-US" dirty="0"/>
              <a:t> </a:t>
            </a:r>
          </a:p>
          <a:p>
            <a:pPr>
              <a:lnSpc>
                <a:spcPct val="150000"/>
              </a:lnSpc>
              <a:buFont typeface="Wingdings" pitchFamily="2" charset="2"/>
              <a:buNone/>
            </a:pPr>
            <a:r>
              <a:rPr lang="en-US" dirty="0"/>
              <a:t> </a:t>
            </a:r>
          </a:p>
          <a:p>
            <a:endParaRPr lang="en-US" dirty="0"/>
          </a:p>
          <a:p>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quarter" idx="1"/>
          </p:nvPr>
        </p:nvSpPr>
        <p:spPr>
          <a:xfrm>
            <a:off x="214313" y="671512"/>
            <a:ext cx="8429625" cy="3595688"/>
          </a:xfrm>
        </p:spPr>
        <p:txBody>
          <a:bodyPr>
            <a:normAutofit/>
          </a:bodyPr>
          <a:lstStyle/>
          <a:p>
            <a:pPr eaLnBrk="1" hangingPunct="1">
              <a:lnSpc>
                <a:spcPct val="170000"/>
              </a:lnSpc>
              <a:buFontTx/>
              <a:buBlip>
                <a:blip r:embed="rId2"/>
              </a:buBlip>
            </a:pPr>
            <a:r>
              <a:rPr lang="en-US" sz="2200" dirty="0"/>
              <a:t>When a body is subjected to compressive forces (two axial sets of force are applied to a sample directed towards each other in a straight line, in order to approximate the molecular structure of the material, an internal resistance developed in the body to oppose this force is called compressive stress. </a:t>
            </a:r>
          </a:p>
          <a:p>
            <a:pPr eaLnBrk="1" hangingPunct="1">
              <a:lnSpc>
                <a:spcPct val="170000"/>
              </a:lnSpc>
              <a:buFontTx/>
              <a:buBlip>
                <a:blip r:embed="rId2"/>
              </a:buBlip>
            </a:pPr>
            <a:endParaRPr lang="en-US" dirty="0"/>
          </a:p>
          <a:p>
            <a:pPr eaLnBrk="1" hangingPunct="1">
              <a:lnSpc>
                <a:spcPct val="170000"/>
              </a:lnSpc>
              <a:buFontTx/>
              <a:buNone/>
            </a:pPr>
            <a:endParaRPr lang="en-US" dirty="0"/>
          </a:p>
        </p:txBody>
      </p:sp>
      <p:sp>
        <p:nvSpPr>
          <p:cNvPr id="5" name="Rectangle 4"/>
          <p:cNvSpPr/>
          <p:nvPr/>
        </p:nvSpPr>
        <p:spPr>
          <a:xfrm>
            <a:off x="1857356" y="152400"/>
            <a:ext cx="5559534"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latin typeface="+mj-lt"/>
              </a:rPr>
              <a:t>COMPRESSIVE STRESS </a:t>
            </a:r>
          </a:p>
        </p:txBody>
      </p:sp>
      <p:grpSp>
        <p:nvGrpSpPr>
          <p:cNvPr id="2" name="Group 69"/>
          <p:cNvGrpSpPr>
            <a:grpSpLocks/>
          </p:cNvGrpSpPr>
          <p:nvPr/>
        </p:nvGrpSpPr>
        <p:grpSpPr bwMode="auto">
          <a:xfrm>
            <a:off x="892175" y="4071938"/>
            <a:ext cx="7108825" cy="2620962"/>
            <a:chOff x="857223" y="4071942"/>
            <a:chExt cx="7109506" cy="2620342"/>
          </a:xfrm>
        </p:grpSpPr>
        <p:grpSp>
          <p:nvGrpSpPr>
            <p:cNvPr id="3" name="Group 61"/>
            <p:cNvGrpSpPr>
              <a:grpSpLocks/>
            </p:cNvGrpSpPr>
            <p:nvPr/>
          </p:nvGrpSpPr>
          <p:grpSpPr bwMode="auto">
            <a:xfrm>
              <a:off x="857223" y="4071942"/>
              <a:ext cx="7109506" cy="2620342"/>
              <a:chOff x="1071538" y="4148163"/>
              <a:chExt cx="7109516" cy="2620342"/>
            </a:xfrm>
          </p:grpSpPr>
          <p:sp>
            <p:nvSpPr>
              <p:cNvPr id="18" name="Rounded Rectangle 17"/>
              <p:cNvSpPr/>
              <p:nvPr/>
            </p:nvSpPr>
            <p:spPr>
              <a:xfrm>
                <a:off x="1071538" y="4429125"/>
                <a:ext cx="1608140" cy="7000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a:solidFill>
                      <a:srgbClr val="0070C0"/>
                    </a:solidFill>
                  </a:rPr>
                  <a:t>Compressive  force</a:t>
                </a:r>
              </a:p>
            </p:txBody>
          </p:sp>
          <p:grpSp>
            <p:nvGrpSpPr>
              <p:cNvPr id="4" name="Group 60"/>
              <p:cNvGrpSpPr>
                <a:grpSpLocks/>
              </p:cNvGrpSpPr>
              <p:nvPr/>
            </p:nvGrpSpPr>
            <p:grpSpPr bwMode="auto">
              <a:xfrm>
                <a:off x="3000368" y="4148163"/>
                <a:ext cx="5180686" cy="2620342"/>
                <a:chOff x="3000368" y="4148163"/>
                <a:chExt cx="5180686" cy="2620342"/>
              </a:xfrm>
            </p:grpSpPr>
            <p:grpSp>
              <p:nvGrpSpPr>
                <p:cNvPr id="6" name="Group 59"/>
                <p:cNvGrpSpPr>
                  <a:grpSpLocks/>
                </p:cNvGrpSpPr>
                <p:nvPr/>
              </p:nvGrpSpPr>
              <p:grpSpPr bwMode="auto">
                <a:xfrm>
                  <a:off x="3000368" y="4148163"/>
                  <a:ext cx="5180686" cy="2620342"/>
                  <a:chOff x="3024194" y="4148163"/>
                  <a:chExt cx="5180686" cy="2620342"/>
                </a:xfrm>
              </p:grpSpPr>
              <p:grpSp>
                <p:nvGrpSpPr>
                  <p:cNvPr id="7" name="Group 22"/>
                  <p:cNvGrpSpPr>
                    <a:grpSpLocks/>
                  </p:cNvGrpSpPr>
                  <p:nvPr/>
                </p:nvGrpSpPr>
                <p:grpSpPr bwMode="auto">
                  <a:xfrm>
                    <a:off x="3024194" y="4148163"/>
                    <a:ext cx="5180686" cy="2620342"/>
                    <a:chOff x="2719432" y="3518783"/>
                    <a:chExt cx="5181250" cy="2384867"/>
                  </a:xfrm>
                </p:grpSpPr>
                <p:grpSp>
                  <p:nvGrpSpPr>
                    <p:cNvPr id="8" name="Group 4"/>
                    <p:cNvGrpSpPr>
                      <a:grpSpLocks/>
                    </p:cNvGrpSpPr>
                    <p:nvPr/>
                  </p:nvGrpSpPr>
                  <p:grpSpPr bwMode="auto">
                    <a:xfrm>
                      <a:off x="2719432" y="3604611"/>
                      <a:ext cx="777326" cy="2299039"/>
                      <a:chOff x="3938632" y="4229451"/>
                      <a:chExt cx="777326" cy="2299039"/>
                    </a:xfrm>
                  </p:grpSpPr>
                  <p:sp>
                    <p:nvSpPr>
                      <p:cNvPr id="53" name="Up Arrow 25"/>
                      <p:cNvSpPr/>
                      <p:nvPr/>
                    </p:nvSpPr>
                    <p:spPr>
                      <a:xfrm>
                        <a:off x="4152970" y="6029153"/>
                        <a:ext cx="274350" cy="499337"/>
                      </a:xfrm>
                      <a:prstGeom prst="upArrow">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p>
                    </p:txBody>
                  </p:sp>
                  <p:sp>
                    <p:nvSpPr>
                      <p:cNvPr id="54" name="Flowchart: Magnetic Disk 26"/>
                      <p:cNvSpPr/>
                      <p:nvPr/>
                    </p:nvSpPr>
                    <p:spPr>
                      <a:xfrm>
                        <a:off x="3938632" y="4637743"/>
                        <a:ext cx="777326" cy="1414787"/>
                      </a:xfrm>
                      <a:prstGeom prst="cube">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 name="Up Arrow 54"/>
                      <p:cNvSpPr/>
                      <p:nvPr/>
                    </p:nvSpPr>
                    <p:spPr>
                      <a:xfrm flipV="1">
                        <a:off x="4224416" y="4229451"/>
                        <a:ext cx="274350" cy="499337"/>
                      </a:xfrm>
                      <a:prstGeom prst="upArrow">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p>
                    </p:txBody>
                  </p:sp>
                </p:grpSp>
                <p:grpSp>
                  <p:nvGrpSpPr>
                    <p:cNvPr id="9" name="Group 9"/>
                    <p:cNvGrpSpPr>
                      <a:grpSpLocks/>
                    </p:cNvGrpSpPr>
                    <p:nvPr/>
                  </p:nvGrpSpPr>
                  <p:grpSpPr bwMode="auto">
                    <a:xfrm>
                      <a:off x="7077630" y="3518783"/>
                      <a:ext cx="823052" cy="1994758"/>
                      <a:chOff x="4130545" y="4250303"/>
                      <a:chExt cx="752504" cy="1994758"/>
                    </a:xfrm>
                  </p:grpSpPr>
                  <p:sp>
                    <p:nvSpPr>
                      <p:cNvPr id="51" name="Up Arrow 23"/>
                      <p:cNvSpPr/>
                      <p:nvPr/>
                    </p:nvSpPr>
                    <p:spPr>
                      <a:xfrm>
                        <a:off x="4271611" y="5745724"/>
                        <a:ext cx="250834" cy="499337"/>
                      </a:xfrm>
                      <a:prstGeom prst="upArrow">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p>
                    </p:txBody>
                  </p:sp>
                  <p:sp>
                    <p:nvSpPr>
                      <p:cNvPr id="50" name="Flowchart: Magnetic Disk 22"/>
                      <p:cNvSpPr/>
                      <p:nvPr/>
                    </p:nvSpPr>
                    <p:spPr>
                      <a:xfrm>
                        <a:off x="4130545" y="4705429"/>
                        <a:ext cx="752504" cy="1064840"/>
                      </a:xfrm>
                      <a:prstGeom prst="cube">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2" name="Up Arrow 24"/>
                      <p:cNvSpPr/>
                      <p:nvPr/>
                    </p:nvSpPr>
                    <p:spPr>
                      <a:xfrm flipV="1">
                        <a:off x="4402286" y="4250303"/>
                        <a:ext cx="250834" cy="499337"/>
                      </a:xfrm>
                      <a:prstGeom prst="upArrow">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p>
                    </p:txBody>
                  </p:sp>
                </p:grpSp>
                <p:sp>
                  <p:nvSpPr>
                    <p:cNvPr id="49" name="Striped Right Arrow 21"/>
                    <p:cNvSpPr/>
                    <p:nvPr/>
                  </p:nvSpPr>
                  <p:spPr>
                    <a:xfrm>
                      <a:off x="4362687" y="4233984"/>
                      <a:ext cx="823051" cy="332891"/>
                    </a:xfrm>
                    <a:prstGeom prst="striped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grpSp>
              <p:cxnSp>
                <p:nvCxnSpPr>
                  <p:cNvPr id="24" name="Straight Connector 23"/>
                  <p:cNvCxnSpPr/>
                  <p:nvPr/>
                </p:nvCxnSpPr>
                <p:spPr>
                  <a:xfrm>
                    <a:off x="7382475" y="5290893"/>
                    <a:ext cx="616010" cy="20632"/>
                  </a:xfrm>
                  <a:prstGeom prst="line">
                    <a:avLst/>
                  </a:prstGeom>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p:nvPr/>
                </p:nvCxnSpPr>
                <p:spPr bwMode="auto">
                  <a:xfrm rot="5400000">
                    <a:off x="7361866" y="5238517"/>
                    <a:ext cx="18251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5453089" y="5505485"/>
                    <a:ext cx="1643065" cy="7000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a:solidFill>
                          <a:srgbClr val="0070C0"/>
                        </a:solidFill>
                      </a:rPr>
                      <a:t>Compressive  stress</a:t>
                    </a:r>
                  </a:p>
                </p:txBody>
              </p:sp>
            </p:grpSp>
            <p:cxnSp>
              <p:nvCxnSpPr>
                <p:cNvPr id="22" name="Curved Connector 21"/>
                <p:cNvCxnSpPr/>
                <p:nvPr/>
              </p:nvCxnSpPr>
              <p:spPr>
                <a:xfrm rot="5400000">
                  <a:off x="6834785" y="5062208"/>
                  <a:ext cx="366625" cy="823993"/>
                </a:xfrm>
                <a:prstGeom prst="curvedConnector3">
                  <a:avLst>
                    <a:gd name="adj1" fmla="val -72352"/>
                  </a:avLst>
                </a:prstGeom>
                <a:ln>
                  <a:tailEnd type="arrow"/>
                </a:ln>
              </p:spPr>
              <p:style>
                <a:lnRef idx="3">
                  <a:schemeClr val="accent3"/>
                </a:lnRef>
                <a:fillRef idx="0">
                  <a:schemeClr val="accent3"/>
                </a:fillRef>
                <a:effectRef idx="2">
                  <a:schemeClr val="accent3"/>
                </a:effectRef>
                <a:fontRef idx="minor">
                  <a:schemeClr val="tx1"/>
                </a:fontRef>
              </p:style>
            </p:cxnSp>
          </p:grpSp>
          <p:cxnSp>
            <p:nvCxnSpPr>
              <p:cNvPr id="19" name="Curved Connector 18"/>
              <p:cNvCxnSpPr/>
              <p:nvPr/>
            </p:nvCxnSpPr>
            <p:spPr>
              <a:xfrm rot="5400000">
                <a:off x="2845788" y="4298008"/>
                <a:ext cx="274573" cy="822405"/>
              </a:xfrm>
              <a:prstGeom prst="curvedConnector3">
                <a:avLst>
                  <a:gd name="adj1" fmla="val -72352"/>
                </a:avLst>
              </a:prstGeom>
              <a:ln>
                <a:tailEnd type="arrow"/>
              </a:ln>
            </p:spPr>
            <p:style>
              <a:lnRef idx="3">
                <a:schemeClr val="accent3"/>
              </a:lnRef>
              <a:fillRef idx="0">
                <a:schemeClr val="accent3"/>
              </a:fillRef>
              <a:effectRef idx="2">
                <a:schemeClr val="accent3"/>
              </a:effectRef>
              <a:fontRef idx="minor">
                <a:schemeClr val="tx1"/>
              </a:fontRef>
            </p:style>
          </p:cxnSp>
        </p:grpSp>
        <p:cxnSp>
          <p:nvCxnSpPr>
            <p:cNvPr id="66" name="Straight Arrow Connector 65"/>
            <p:cNvCxnSpPr/>
            <p:nvPr/>
          </p:nvCxnSpPr>
          <p:spPr bwMode="auto">
            <a:xfrm rot="5400000">
              <a:off x="7272207" y="5228161"/>
              <a:ext cx="457092" cy="1588"/>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67" name="Straight Arrow Connector 66"/>
            <p:cNvCxnSpPr/>
            <p:nvPr/>
          </p:nvCxnSpPr>
          <p:spPr bwMode="auto">
            <a:xfrm rot="5400000">
              <a:off x="7057875" y="5228161"/>
              <a:ext cx="457092" cy="1587"/>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68" name="Straight Arrow Connector 67"/>
            <p:cNvCxnSpPr/>
            <p:nvPr/>
          </p:nvCxnSpPr>
          <p:spPr bwMode="auto">
            <a:xfrm rot="5400000">
              <a:off x="7486541" y="5228161"/>
              <a:ext cx="457092" cy="1587"/>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nvPr>
        </p:nvGraphicFramePr>
        <p:xfrm>
          <a:off x="714375" y="228600"/>
          <a:ext cx="7467600" cy="5614166"/>
        </p:xfrm>
        <a:graphic>
          <a:graphicData uri="http://schemas.openxmlformats.org/drawingml/2006/table">
            <a:tbl>
              <a:tblPr firstRow="1" bandRow="1">
                <a:tableStyleId>{5940675A-B579-460E-94D1-54222C63F5DA}</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a:lnSpc>
                          <a:spcPct val="150000"/>
                        </a:lnSpc>
                      </a:pPr>
                      <a:r>
                        <a:rPr lang="en-US" sz="2200" dirty="0"/>
                        <a:t>Material</a:t>
                      </a:r>
                    </a:p>
                    <a:p>
                      <a:pPr>
                        <a:lnSpc>
                          <a:spcPct val="150000"/>
                        </a:lnSpc>
                      </a:pPr>
                      <a:endParaRPr lang="en-US" sz="2200" dirty="0"/>
                    </a:p>
                  </a:txBody>
                  <a:tcPr>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tc>
                  <a:txBody>
                    <a:bodyPr/>
                    <a:lstStyle/>
                    <a:p>
                      <a:pPr algn="ctr">
                        <a:lnSpc>
                          <a:spcPct val="150000"/>
                        </a:lnSpc>
                      </a:pPr>
                      <a:r>
                        <a:rPr lang="en-US" sz="2200" dirty="0"/>
                        <a:t>Compressive strength (</a:t>
                      </a:r>
                      <a:r>
                        <a:rPr lang="en-US" sz="2200" dirty="0" err="1"/>
                        <a:t>MPa</a:t>
                      </a:r>
                      <a:r>
                        <a:rPr lang="en-US" sz="2200" dirty="0"/>
                        <a:t>)</a:t>
                      </a:r>
                    </a:p>
                  </a:txBody>
                  <a:tcPr>
                    <a:lnL w="12700" cap="flat" cmpd="sng" algn="ctr">
                      <a:solidFill>
                        <a:schemeClr val="accent1">
                          <a:lumMod val="75000"/>
                        </a:schemeClr>
                      </a:solidFill>
                      <a:prstDash val="solid"/>
                      <a:round/>
                      <a:headEnd type="none" w="med" len="med"/>
                      <a:tailEnd type="none" w="med" len="med"/>
                    </a:lnL>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nSpc>
                          <a:spcPct val="200000"/>
                        </a:lnSpc>
                      </a:pPr>
                      <a:r>
                        <a:rPr lang="en-US" sz="2200" dirty="0"/>
                        <a:t>Enamel </a:t>
                      </a:r>
                    </a:p>
                  </a:txBody>
                  <a:tcP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200000"/>
                        </a:lnSpc>
                      </a:pPr>
                      <a:r>
                        <a:rPr lang="en-US" sz="2200" dirty="0"/>
                        <a:t>384</a:t>
                      </a:r>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nSpc>
                          <a:spcPct val="200000"/>
                        </a:lnSpc>
                      </a:pPr>
                      <a:r>
                        <a:rPr lang="en-US" sz="2200" dirty="0"/>
                        <a:t>Dentin</a:t>
                      </a:r>
                    </a:p>
                  </a:txBody>
                  <a:tcP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200000"/>
                        </a:lnSpc>
                      </a:pPr>
                      <a:r>
                        <a:rPr lang="en-US" sz="2200" dirty="0"/>
                        <a:t>297</a:t>
                      </a:r>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nSpc>
                          <a:spcPct val="200000"/>
                        </a:lnSpc>
                      </a:pPr>
                      <a:r>
                        <a:rPr lang="en-US" sz="2200" dirty="0"/>
                        <a:t>Amalgam</a:t>
                      </a:r>
                    </a:p>
                  </a:txBody>
                  <a:tcP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200000"/>
                        </a:lnSpc>
                      </a:pPr>
                      <a:r>
                        <a:rPr lang="en-US" sz="2200" dirty="0"/>
                        <a:t>189</a:t>
                      </a:r>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nSpc>
                          <a:spcPct val="200000"/>
                        </a:lnSpc>
                      </a:pPr>
                      <a:r>
                        <a:rPr lang="en-US" sz="2200" dirty="0" err="1"/>
                        <a:t>Feldspathic</a:t>
                      </a:r>
                      <a:r>
                        <a:rPr lang="en-US" sz="2200" dirty="0"/>
                        <a:t> porcelain</a:t>
                      </a:r>
                    </a:p>
                  </a:txBody>
                  <a:tcP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200000"/>
                        </a:lnSpc>
                      </a:pPr>
                      <a:r>
                        <a:rPr lang="en-US" sz="2200" dirty="0"/>
                        <a:t>149</a:t>
                      </a:r>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nSpc>
                          <a:spcPct val="200000"/>
                        </a:lnSpc>
                      </a:pPr>
                      <a:r>
                        <a:rPr lang="en-US" sz="2200" dirty="0"/>
                        <a:t>Resin composite </a:t>
                      </a:r>
                    </a:p>
                  </a:txBody>
                  <a:tcP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200000"/>
                        </a:lnSpc>
                      </a:pPr>
                      <a:r>
                        <a:rPr lang="en-US" sz="2200" dirty="0"/>
                        <a:t>225</a:t>
                      </a:r>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nSpc>
                          <a:spcPct val="200000"/>
                        </a:lnSpc>
                      </a:pPr>
                      <a:r>
                        <a:rPr lang="en-US" sz="2200" dirty="0"/>
                        <a:t>Conventional GIC</a:t>
                      </a:r>
                    </a:p>
                  </a:txBody>
                  <a:tcP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200000"/>
                        </a:lnSpc>
                      </a:pPr>
                      <a:r>
                        <a:rPr lang="en-US" sz="2200" dirty="0"/>
                        <a:t>180-200</a:t>
                      </a:r>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nSpc>
                          <a:spcPct val="200000"/>
                        </a:lnSpc>
                      </a:pPr>
                      <a:r>
                        <a:rPr lang="en-US" sz="2200" dirty="0"/>
                        <a:t>Resin modified GIC</a:t>
                      </a:r>
                    </a:p>
                  </a:txBody>
                  <a:tcP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tcPr>
                </a:tc>
                <a:tc>
                  <a:txBody>
                    <a:bodyPr/>
                    <a:lstStyle/>
                    <a:p>
                      <a:pPr algn="ctr">
                        <a:lnSpc>
                          <a:spcPct val="200000"/>
                        </a:lnSpc>
                      </a:pPr>
                      <a:r>
                        <a:rPr lang="en-US" sz="2200" dirty="0"/>
                        <a:t>170-200</a:t>
                      </a:r>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65"/>
          <p:cNvSpPr>
            <a:spLocks noGrp="1"/>
          </p:cNvSpPr>
          <p:nvPr>
            <p:ph sz="quarter" idx="1"/>
          </p:nvPr>
        </p:nvSpPr>
        <p:spPr>
          <a:xfrm>
            <a:off x="4286250" y="1143000"/>
            <a:ext cx="4500563" cy="3962400"/>
          </a:xfrm>
        </p:spPr>
        <p:txBody>
          <a:bodyPr>
            <a:normAutofit/>
          </a:bodyPr>
          <a:lstStyle/>
          <a:p>
            <a:pPr>
              <a:lnSpc>
                <a:spcPct val="150000"/>
              </a:lnSpc>
            </a:pPr>
            <a:r>
              <a:rPr lang="en-US" dirty="0"/>
              <a:t>It is the maximum shearing stress at shear failure. push-out or punch test method, (i.e. applying an axial load to push out a sample through the other side is used in this test.</a:t>
            </a:r>
          </a:p>
        </p:txBody>
      </p:sp>
      <p:sp>
        <p:nvSpPr>
          <p:cNvPr id="67" name="Rectangle 66"/>
          <p:cNvSpPr/>
          <p:nvPr/>
        </p:nvSpPr>
        <p:spPr>
          <a:xfrm>
            <a:off x="2357422" y="214290"/>
            <a:ext cx="3993402"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SHEAR STRENGTH</a:t>
            </a:r>
          </a:p>
        </p:txBody>
      </p:sp>
      <p:sp>
        <p:nvSpPr>
          <p:cNvPr id="129029" name="Rectangle 5"/>
          <p:cNvSpPr>
            <a:spLocks noChangeArrowheads="1"/>
          </p:cNvSpPr>
          <p:nvPr/>
        </p:nvSpPr>
        <p:spPr bwMode="auto">
          <a:xfrm>
            <a:off x="428596" y="2469627"/>
            <a:ext cx="1886458" cy="403120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defRPr/>
            </a:pPr>
            <a:endParaRPr lang="en-US" dirty="0"/>
          </a:p>
        </p:txBody>
      </p:sp>
      <p:sp>
        <p:nvSpPr>
          <p:cNvPr id="90119" name="Rectangle 6"/>
          <p:cNvSpPr>
            <a:spLocks noChangeArrowheads="1"/>
          </p:cNvSpPr>
          <p:nvPr/>
        </p:nvSpPr>
        <p:spPr bwMode="auto">
          <a:xfrm>
            <a:off x="1049338" y="3063875"/>
            <a:ext cx="1254125" cy="2782888"/>
          </a:xfrm>
          <a:prstGeom prst="rect">
            <a:avLst/>
          </a:prstGeom>
          <a:solidFill>
            <a:srgbClr val="FFFFFF"/>
          </a:solidFill>
          <a:ln w="38100">
            <a:noFill/>
            <a:miter lim="800000"/>
            <a:headEnd/>
            <a:tailEnd/>
          </a:ln>
        </p:spPr>
        <p:txBody>
          <a:bodyPr/>
          <a:lstStyle/>
          <a:p>
            <a:endParaRPr lang="en-US"/>
          </a:p>
        </p:txBody>
      </p:sp>
      <p:sp>
        <p:nvSpPr>
          <p:cNvPr id="90120" name="Rectangle 7"/>
          <p:cNvSpPr>
            <a:spLocks noChangeArrowheads="1"/>
          </p:cNvSpPr>
          <p:nvPr/>
        </p:nvSpPr>
        <p:spPr bwMode="auto">
          <a:xfrm>
            <a:off x="1000125" y="3000375"/>
            <a:ext cx="1308100" cy="2928938"/>
          </a:xfrm>
          <a:prstGeom prst="rect">
            <a:avLst/>
          </a:prstGeom>
          <a:solidFill>
            <a:srgbClr val="FF89B0"/>
          </a:solidFill>
          <a:ln w="38100">
            <a:noFill/>
            <a:miter lim="800000"/>
            <a:headEnd/>
            <a:tailEnd/>
          </a:ln>
        </p:spPr>
        <p:txBody>
          <a:bodyPr/>
          <a:lstStyle/>
          <a:p>
            <a:endParaRPr lang="en-US"/>
          </a:p>
        </p:txBody>
      </p:sp>
      <p:sp>
        <p:nvSpPr>
          <p:cNvPr id="129032" name="AutoShape 8"/>
          <p:cNvSpPr>
            <a:spLocks noChangeArrowheads="1"/>
          </p:cNvSpPr>
          <p:nvPr/>
        </p:nvSpPr>
        <p:spPr bwMode="auto">
          <a:xfrm rot="16200000" flipH="1">
            <a:off x="1669257" y="4280694"/>
            <a:ext cx="1060450" cy="255587"/>
          </a:xfrm>
          <a:prstGeom prst="can">
            <a:avLst>
              <a:gd name="adj" fmla="val 25000"/>
            </a:avLst>
          </a:prstGeom>
          <a:ln w="9525">
            <a:noFill/>
            <a:round/>
            <a:headEnd/>
            <a:tailEnd/>
          </a:ln>
        </p:spPr>
        <p:style>
          <a:lnRef idx="0">
            <a:scrgbClr r="0" g="0" b="0"/>
          </a:lnRef>
          <a:fillRef idx="1001">
            <a:schemeClr val="lt2"/>
          </a:fillRef>
          <a:effectRef idx="0">
            <a:scrgbClr r="0" g="0" b="0"/>
          </a:effectRef>
          <a:fontRef idx="major"/>
        </p:style>
        <p:txBody>
          <a:bodyPr/>
          <a:lstStyle/>
          <a:p>
            <a:pPr>
              <a:defRPr/>
            </a:pPr>
            <a:endParaRPr lang="en-US" dirty="0"/>
          </a:p>
        </p:txBody>
      </p:sp>
      <p:sp>
        <p:nvSpPr>
          <p:cNvPr id="129033" name="AutoShape 9"/>
          <p:cNvSpPr>
            <a:spLocks noChangeArrowheads="1"/>
          </p:cNvSpPr>
          <p:nvPr/>
        </p:nvSpPr>
        <p:spPr bwMode="auto">
          <a:xfrm rot="5400000">
            <a:off x="2064877" y="4275583"/>
            <a:ext cx="662664" cy="220495"/>
          </a:xfrm>
          <a:prstGeom prst="can">
            <a:avLst>
              <a:gd name="adj" fmla="val 25000"/>
            </a:avLst>
          </a:prstGeom>
          <a:ln>
            <a:headEnd/>
            <a:tailEnd/>
          </a:ln>
        </p:spPr>
        <p:style>
          <a:lnRef idx="1">
            <a:schemeClr val="accent4"/>
          </a:lnRef>
          <a:fillRef idx="3">
            <a:schemeClr val="accent4"/>
          </a:fillRef>
          <a:effectRef idx="2">
            <a:schemeClr val="accent4"/>
          </a:effectRef>
          <a:fontRef idx="minor">
            <a:schemeClr val="lt1"/>
          </a:fontRef>
        </p:style>
        <p:txBody>
          <a:bodyPr/>
          <a:lstStyle/>
          <a:p>
            <a:pPr>
              <a:defRPr/>
            </a:pPr>
            <a:endParaRPr lang="en-US" dirty="0"/>
          </a:p>
        </p:txBody>
      </p:sp>
      <p:sp>
        <p:nvSpPr>
          <p:cNvPr id="129034" name="AutoShape 10"/>
          <p:cNvSpPr>
            <a:spLocks noChangeArrowheads="1"/>
          </p:cNvSpPr>
          <p:nvPr/>
        </p:nvSpPr>
        <p:spPr bwMode="auto">
          <a:xfrm>
            <a:off x="2558518" y="4250537"/>
            <a:ext cx="1371600" cy="132533"/>
          </a:xfrm>
          <a:prstGeom prst="leftArrow">
            <a:avLst>
              <a:gd name="adj1" fmla="val 42222"/>
              <a:gd name="adj2" fmla="val 146292"/>
            </a:avLst>
          </a:prstGeom>
          <a:ln>
            <a:headEnd/>
            <a:tailEnd/>
          </a:ln>
        </p:spPr>
        <p:style>
          <a:lnRef idx="1">
            <a:schemeClr val="accent3"/>
          </a:lnRef>
          <a:fillRef idx="3">
            <a:schemeClr val="accent3"/>
          </a:fillRef>
          <a:effectRef idx="2">
            <a:schemeClr val="accent3"/>
          </a:effectRef>
          <a:fontRef idx="minor">
            <a:schemeClr val="lt1"/>
          </a:fontRef>
        </p:style>
        <p:txBody>
          <a:bodyPr/>
          <a:lstStyle/>
          <a:p>
            <a:pPr>
              <a:defRPr/>
            </a:pPr>
            <a:endParaRPr lang="en-US" dirty="0"/>
          </a:p>
        </p:txBody>
      </p:sp>
      <p:sp>
        <p:nvSpPr>
          <p:cNvPr id="129035" name="AutoShape 11"/>
          <p:cNvSpPr>
            <a:spLocks noChangeArrowheads="1"/>
          </p:cNvSpPr>
          <p:nvPr/>
        </p:nvSpPr>
        <p:spPr bwMode="auto">
          <a:xfrm>
            <a:off x="2357422" y="5357826"/>
            <a:ext cx="1554480" cy="132533"/>
          </a:xfrm>
          <a:prstGeom prst="leftArrow">
            <a:avLst>
              <a:gd name="adj1" fmla="val 42222"/>
              <a:gd name="adj2" fmla="val 178801"/>
            </a:avLst>
          </a:prstGeom>
          <a:ln>
            <a:headEnd/>
            <a:tailEnd/>
          </a:ln>
        </p:spPr>
        <p:style>
          <a:lnRef idx="1">
            <a:schemeClr val="accent3"/>
          </a:lnRef>
          <a:fillRef idx="3">
            <a:schemeClr val="accent3"/>
          </a:fillRef>
          <a:effectRef idx="2">
            <a:schemeClr val="accent3"/>
          </a:effectRef>
          <a:fontRef idx="minor">
            <a:schemeClr val="lt1"/>
          </a:fontRef>
        </p:style>
        <p:txBody>
          <a:bodyPr/>
          <a:lstStyle/>
          <a:p>
            <a:pPr>
              <a:defRPr/>
            </a:pPr>
            <a:endParaRPr lang="en-US" dirty="0"/>
          </a:p>
        </p:txBody>
      </p:sp>
      <p:sp>
        <p:nvSpPr>
          <p:cNvPr id="129036" name="AutoShape 12"/>
          <p:cNvSpPr>
            <a:spLocks noChangeArrowheads="1"/>
          </p:cNvSpPr>
          <p:nvPr/>
        </p:nvSpPr>
        <p:spPr bwMode="auto">
          <a:xfrm>
            <a:off x="2326538" y="4780668"/>
            <a:ext cx="1645920" cy="132533"/>
          </a:xfrm>
          <a:prstGeom prst="leftArrow">
            <a:avLst>
              <a:gd name="adj1" fmla="val 42222"/>
              <a:gd name="adj2" fmla="val 178801"/>
            </a:avLst>
          </a:prstGeom>
          <a:ln>
            <a:headEnd/>
            <a:tailEnd/>
          </a:ln>
        </p:spPr>
        <p:style>
          <a:lnRef idx="1">
            <a:schemeClr val="accent3"/>
          </a:lnRef>
          <a:fillRef idx="3">
            <a:schemeClr val="accent3"/>
          </a:fillRef>
          <a:effectRef idx="2">
            <a:schemeClr val="accent3"/>
          </a:effectRef>
          <a:fontRef idx="minor">
            <a:schemeClr val="lt1"/>
          </a:fontRef>
        </p:style>
        <p:txBody>
          <a:bodyPr/>
          <a:lstStyle/>
          <a:p>
            <a:pPr>
              <a:defRPr/>
            </a:pPr>
            <a:endParaRPr lang="en-US" dirty="0"/>
          </a:p>
        </p:txBody>
      </p:sp>
      <p:sp>
        <p:nvSpPr>
          <p:cNvPr id="90134" name="Text Box 14"/>
          <p:cNvSpPr txBox="1">
            <a:spLocks noChangeArrowheads="1"/>
          </p:cNvSpPr>
          <p:nvPr/>
        </p:nvSpPr>
        <p:spPr bwMode="auto">
          <a:xfrm>
            <a:off x="2570163" y="2000250"/>
            <a:ext cx="1446212" cy="469900"/>
          </a:xfrm>
          <a:prstGeom prst="rect">
            <a:avLst/>
          </a:prstGeom>
          <a:noFill/>
          <a:ln w="9525">
            <a:noFill/>
            <a:miter lim="800000"/>
            <a:headEnd/>
            <a:tailEnd/>
          </a:ln>
        </p:spPr>
        <p:txBody>
          <a:bodyPr/>
          <a:lstStyle/>
          <a:p>
            <a:pPr>
              <a:spcAft>
                <a:spcPts val="1000"/>
              </a:spcAft>
            </a:pPr>
            <a:r>
              <a:rPr lang="en-US" sz="1600">
                <a:solidFill>
                  <a:srgbClr val="FFC000"/>
                </a:solidFill>
                <a:latin typeface="Arial Black" pitchFamily="34" charset="0"/>
              </a:rPr>
              <a:t>Shear load</a:t>
            </a:r>
            <a:endParaRPr lang="en-US" sz="1600">
              <a:solidFill>
                <a:srgbClr val="FFC000"/>
              </a:solidFill>
            </a:endParaRPr>
          </a:p>
        </p:txBody>
      </p:sp>
      <p:sp>
        <p:nvSpPr>
          <p:cNvPr id="90135" name="Rectangle 83"/>
          <p:cNvSpPr>
            <a:spLocks noChangeArrowheads="1"/>
          </p:cNvSpPr>
          <p:nvPr/>
        </p:nvSpPr>
        <p:spPr bwMode="auto">
          <a:xfrm>
            <a:off x="2571750" y="3870325"/>
            <a:ext cx="1528763" cy="415925"/>
          </a:xfrm>
          <a:prstGeom prst="rect">
            <a:avLst/>
          </a:prstGeom>
          <a:noFill/>
          <a:ln w="9525">
            <a:noFill/>
            <a:miter lim="800000"/>
            <a:headEnd/>
            <a:tailEnd/>
          </a:ln>
        </p:spPr>
        <p:txBody>
          <a:bodyPr>
            <a:spAutoFit/>
          </a:bodyPr>
          <a:lstStyle/>
          <a:p>
            <a:pPr>
              <a:lnSpc>
                <a:spcPct val="150000"/>
              </a:lnSpc>
              <a:spcAft>
                <a:spcPts val="1000"/>
              </a:spcAft>
            </a:pPr>
            <a:r>
              <a:rPr lang="en-US" sz="1400" b="1">
                <a:solidFill>
                  <a:srgbClr val="92D050"/>
                </a:solidFill>
                <a:latin typeface="Arial Black" pitchFamily="34" charset="0"/>
              </a:rPr>
              <a:t>Resin cement</a:t>
            </a:r>
          </a:p>
        </p:txBody>
      </p:sp>
      <p:sp>
        <p:nvSpPr>
          <p:cNvPr id="90136" name="Rectangle 84"/>
          <p:cNvSpPr>
            <a:spLocks noChangeArrowheads="1"/>
          </p:cNvSpPr>
          <p:nvPr/>
        </p:nvSpPr>
        <p:spPr bwMode="auto">
          <a:xfrm>
            <a:off x="2500313" y="5000625"/>
            <a:ext cx="1433512" cy="381000"/>
          </a:xfrm>
          <a:prstGeom prst="rect">
            <a:avLst/>
          </a:prstGeom>
          <a:noFill/>
          <a:ln w="9525">
            <a:noFill/>
            <a:miter lim="800000"/>
            <a:headEnd/>
            <a:tailEnd/>
          </a:ln>
        </p:spPr>
        <p:txBody>
          <a:bodyPr wrap="none">
            <a:spAutoFit/>
          </a:bodyPr>
          <a:lstStyle/>
          <a:p>
            <a:pPr>
              <a:lnSpc>
                <a:spcPct val="150000"/>
              </a:lnSpc>
            </a:pPr>
            <a:r>
              <a:rPr lang="en-US" sz="1400" b="1">
                <a:solidFill>
                  <a:srgbClr val="92D050"/>
                </a:solidFill>
                <a:latin typeface="Arial Black" pitchFamily="34" charset="0"/>
              </a:rPr>
              <a:t>Acrylic resin</a:t>
            </a:r>
            <a:endParaRPr lang="en-US" sz="1400">
              <a:solidFill>
                <a:srgbClr val="92D050"/>
              </a:solidFill>
            </a:endParaRPr>
          </a:p>
        </p:txBody>
      </p:sp>
      <p:sp>
        <p:nvSpPr>
          <p:cNvPr id="90137" name="Rectangle 85"/>
          <p:cNvSpPr>
            <a:spLocks noChangeArrowheads="1"/>
          </p:cNvSpPr>
          <p:nvPr/>
        </p:nvSpPr>
        <p:spPr bwMode="auto">
          <a:xfrm>
            <a:off x="2428875" y="4429125"/>
            <a:ext cx="1906588" cy="382588"/>
          </a:xfrm>
          <a:prstGeom prst="rect">
            <a:avLst/>
          </a:prstGeom>
          <a:noFill/>
          <a:ln w="9525">
            <a:noFill/>
            <a:miter lim="800000"/>
            <a:headEnd/>
            <a:tailEnd/>
          </a:ln>
        </p:spPr>
        <p:txBody>
          <a:bodyPr wrap="none">
            <a:spAutoFit/>
          </a:bodyPr>
          <a:lstStyle/>
          <a:p>
            <a:pPr>
              <a:lnSpc>
                <a:spcPct val="150000"/>
              </a:lnSpc>
            </a:pPr>
            <a:r>
              <a:rPr lang="en-US" sz="1400" b="1">
                <a:solidFill>
                  <a:srgbClr val="92D050"/>
                </a:solidFill>
                <a:latin typeface="Arial Black" pitchFamily="34" charset="0"/>
              </a:rPr>
              <a:t>Lithium Disilicate</a:t>
            </a:r>
          </a:p>
        </p:txBody>
      </p:sp>
      <p:pic>
        <p:nvPicPr>
          <p:cNvPr id="82" name="Picture 81" descr="Picture1.png"/>
          <p:cNvPicPr>
            <a:picLocks noChangeAspect="1"/>
          </p:cNvPicPr>
          <p:nvPr/>
        </p:nvPicPr>
        <p:blipFill>
          <a:blip r:embed="rId2"/>
          <a:srcRect l="27461" t="11679"/>
          <a:stretch>
            <a:fillRect/>
          </a:stretch>
        </p:blipFill>
        <p:spPr bwMode="auto">
          <a:xfrm>
            <a:off x="2305050" y="1928813"/>
            <a:ext cx="2667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5.55112E-17 L 0.00104 0.1044 " pathEditMode="relative" rAng="0" ptsTypes="AA">
                                      <p:cBhvr>
                                        <p:cTn id="6" dur="500" fill="hold"/>
                                        <p:tgtEl>
                                          <p:spTgt spid="82"/>
                                        </p:tgtEl>
                                        <p:attrNameLst>
                                          <p:attrName>ppt_x</p:attrName>
                                          <p:attrName>ppt_y</p:attrName>
                                        </p:attrNameLst>
                                      </p:cBhvr>
                                      <p:rCtr x="100" y="5200"/>
                                    </p:animMotion>
                                  </p:childTnLst>
                                </p:cTn>
                              </p:par>
                              <p:par>
                                <p:cTn id="7" presetID="2" presetClass="exit" presetSubtype="4" fill="hold" nodeType="withEffect">
                                  <p:stCondLst>
                                    <p:cond delay="0"/>
                                  </p:stCondLst>
                                  <p:childTnLst>
                                    <p:anim calcmode="lin" valueType="num">
                                      <p:cBhvr additive="base">
                                        <p:cTn id="8" dur="2000"/>
                                        <p:tgtEl>
                                          <p:spTgt spid="129033"/>
                                        </p:tgtEl>
                                        <p:attrNameLst>
                                          <p:attrName>ppt_x</p:attrName>
                                        </p:attrNameLst>
                                      </p:cBhvr>
                                      <p:tavLst>
                                        <p:tav tm="0">
                                          <p:val>
                                            <p:strVal val="ppt_x"/>
                                          </p:val>
                                        </p:tav>
                                        <p:tav tm="100000">
                                          <p:val>
                                            <p:strVal val="ppt_x"/>
                                          </p:val>
                                        </p:tav>
                                      </p:tavLst>
                                    </p:anim>
                                    <p:anim calcmode="lin" valueType="num">
                                      <p:cBhvr additive="base">
                                        <p:cTn id="9" dur="2000"/>
                                        <p:tgtEl>
                                          <p:spTgt spid="129033"/>
                                        </p:tgtEl>
                                        <p:attrNameLst>
                                          <p:attrName>ppt_y</p:attrName>
                                        </p:attrNameLst>
                                      </p:cBhvr>
                                      <p:tavLst>
                                        <p:tav tm="0">
                                          <p:val>
                                            <p:strVal val="ppt_y"/>
                                          </p:val>
                                        </p:tav>
                                        <p:tav tm="100000">
                                          <p:val>
                                            <p:strVal val="1+ppt_h/2"/>
                                          </p:val>
                                        </p:tav>
                                      </p:tavLst>
                                    </p:anim>
                                    <p:set>
                                      <p:cBhvr>
                                        <p:cTn id="10" dur="1" fill="hold">
                                          <p:stCondLst>
                                            <p:cond delay="1999"/>
                                          </p:stCondLst>
                                        </p:cTn>
                                        <p:tgtEl>
                                          <p:spTgt spid="1290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285750" y="1214438"/>
            <a:ext cx="8429625" cy="2857500"/>
          </a:xfrm>
        </p:spPr>
        <p:txBody>
          <a:bodyPr>
            <a:normAutofit fontScale="85000" lnSpcReduction="10000"/>
          </a:bodyPr>
          <a:lstStyle/>
          <a:p>
            <a:pPr marL="274320" indent="-274320" eaLnBrk="1" fontAlgn="auto" hangingPunct="1">
              <a:lnSpc>
                <a:spcPct val="170000"/>
              </a:lnSpc>
              <a:spcAft>
                <a:spcPts val="0"/>
              </a:spcAft>
              <a:buFont typeface="Wingdings" pitchFamily="2" charset="2"/>
              <a:buBlip>
                <a:blip r:embed="rId2"/>
              </a:buBlip>
              <a:defRPr/>
            </a:pPr>
            <a:r>
              <a:rPr lang="en-US" sz="2800" dirty="0"/>
              <a:t>The flexural strength of a material is its ability to bend before it breaks.</a:t>
            </a:r>
          </a:p>
          <a:p>
            <a:pPr marL="274320" indent="-274320" eaLnBrk="1" fontAlgn="auto" hangingPunct="1">
              <a:lnSpc>
                <a:spcPct val="170000"/>
              </a:lnSpc>
              <a:spcAft>
                <a:spcPts val="0"/>
              </a:spcAft>
              <a:buFontTx/>
              <a:buBlip>
                <a:blip r:embed="rId2"/>
              </a:buBlip>
              <a:defRPr/>
            </a:pPr>
            <a:r>
              <a:rPr lang="en-US" sz="2800" dirty="0"/>
              <a:t>Flexural stress is  produced by bending forces and may generate all three types of stress in a structure.</a:t>
            </a:r>
            <a:r>
              <a:rPr lang="en-US" sz="2800" b="1" dirty="0"/>
              <a:t> </a:t>
            </a:r>
          </a:p>
          <a:p>
            <a:pPr marL="274320" indent="-274320" eaLnBrk="1" fontAlgn="auto" hangingPunct="1">
              <a:lnSpc>
                <a:spcPct val="170000"/>
              </a:lnSpc>
              <a:spcAft>
                <a:spcPts val="0"/>
              </a:spcAft>
              <a:buFontTx/>
              <a:buBlip>
                <a:blip r:embed="rId3"/>
              </a:buBlip>
              <a:defRPr/>
            </a:pPr>
            <a:endParaRPr lang="en-US" sz="3100" dirty="0"/>
          </a:p>
          <a:p>
            <a:pPr marL="274320" indent="-274320" eaLnBrk="1" fontAlgn="auto" hangingPunct="1">
              <a:lnSpc>
                <a:spcPct val="170000"/>
              </a:lnSpc>
              <a:spcAft>
                <a:spcPts val="0"/>
              </a:spcAft>
              <a:buFontTx/>
              <a:buBlip>
                <a:blip r:embed="rId3"/>
              </a:buBlip>
              <a:defRPr/>
            </a:pPr>
            <a:endParaRPr lang="en-US" sz="3100" dirty="0"/>
          </a:p>
          <a:p>
            <a:pPr marL="274320" indent="-274320" eaLnBrk="1" fontAlgn="auto" hangingPunct="1">
              <a:lnSpc>
                <a:spcPct val="170000"/>
              </a:lnSpc>
              <a:spcAft>
                <a:spcPts val="0"/>
              </a:spcAft>
              <a:buFontTx/>
              <a:buBlip>
                <a:blip r:embed="rId3"/>
              </a:buBlip>
              <a:defRPr/>
            </a:pPr>
            <a:endParaRPr lang="en-US" sz="3100" dirty="0"/>
          </a:p>
        </p:txBody>
      </p:sp>
      <p:sp>
        <p:nvSpPr>
          <p:cNvPr id="5" name="Rectangle 4"/>
          <p:cNvSpPr/>
          <p:nvPr/>
        </p:nvSpPr>
        <p:spPr>
          <a:xfrm>
            <a:off x="199323" y="117439"/>
            <a:ext cx="8411277" cy="830997"/>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2400" b="1" dirty="0">
                <a:ln/>
                <a:solidFill>
                  <a:schemeClr val="accent3"/>
                </a:solidFill>
              </a:rPr>
              <a:t>FLEXURAL STRENGTH/ TRANSVERSE BENDING </a:t>
            </a:r>
          </a:p>
          <a:p>
            <a:pPr algn="ctr">
              <a:defRPr/>
            </a:pPr>
            <a:r>
              <a:rPr lang="en-US" sz="2400" b="1" dirty="0">
                <a:ln/>
                <a:solidFill>
                  <a:schemeClr val="accent3"/>
                </a:solidFill>
              </a:rPr>
              <a:t> (3- POINT BENDING)/ (MODULUS OF RUPTURE):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313" y="214313"/>
            <a:ext cx="8286750" cy="4873625"/>
          </a:xfrm>
        </p:spPr>
        <p:txBody>
          <a:bodyPr/>
          <a:lstStyle/>
          <a:p>
            <a:pPr marL="274320" indent="-274320" eaLnBrk="1" fontAlgn="auto" hangingPunct="1">
              <a:lnSpc>
                <a:spcPct val="170000"/>
              </a:lnSpc>
              <a:spcAft>
                <a:spcPts val="0"/>
              </a:spcAft>
              <a:buFontTx/>
              <a:buBlip>
                <a:blip r:embed="rId2"/>
              </a:buBlip>
              <a:defRPr/>
            </a:pPr>
            <a:r>
              <a:rPr lang="en-US" dirty="0"/>
              <a:t>It can occur in fixed partial dentures or cantilever structures.</a:t>
            </a:r>
          </a:p>
          <a:p>
            <a:pPr marL="274320" indent="-274320" eaLnBrk="1" fontAlgn="auto" hangingPunct="1">
              <a:lnSpc>
                <a:spcPct val="170000"/>
              </a:lnSpc>
              <a:spcAft>
                <a:spcPts val="0"/>
              </a:spcAft>
              <a:buFontTx/>
              <a:buBlip>
                <a:blip r:embed="rId2"/>
              </a:buBlip>
              <a:defRPr/>
            </a:pPr>
            <a:r>
              <a:rPr lang="en-US" dirty="0"/>
              <a:t>Lower portion of the beam is in </a:t>
            </a:r>
            <a:r>
              <a:rPr lang="en-US" b="1" dirty="0"/>
              <a:t>tension</a:t>
            </a:r>
            <a:r>
              <a:rPr lang="en-US" dirty="0"/>
              <a:t>,  upper portion  is in </a:t>
            </a:r>
            <a:r>
              <a:rPr lang="en-US" b="1" dirty="0"/>
              <a:t>compression and  s</a:t>
            </a:r>
            <a:r>
              <a:rPr lang="en-US" dirty="0"/>
              <a:t>ides reveal </a:t>
            </a:r>
            <a:r>
              <a:rPr lang="en-US" b="1" dirty="0"/>
              <a:t>shear</a:t>
            </a:r>
            <a:r>
              <a:rPr lang="en-US" dirty="0"/>
              <a:t> stresses.</a:t>
            </a:r>
          </a:p>
          <a:p>
            <a:pPr>
              <a:defRPr/>
            </a:pPr>
            <a:endParaRPr lang="en-US" dirty="0"/>
          </a:p>
        </p:txBody>
      </p:sp>
      <p:pic>
        <p:nvPicPr>
          <p:cNvPr id="92163" name="Picture 1" descr="C:\Users\Anup\Desktop\SDr2A2PJ1AEtgeNvcYsdCg.jpg"/>
          <p:cNvPicPr>
            <a:picLocks noChangeAspect="1" noChangeArrowheads="1"/>
          </p:cNvPicPr>
          <p:nvPr/>
        </p:nvPicPr>
        <p:blipFill>
          <a:blip r:embed="rId3"/>
          <a:srcRect/>
          <a:stretch>
            <a:fillRect/>
          </a:stretch>
        </p:blipFill>
        <p:spPr bwMode="auto">
          <a:xfrm>
            <a:off x="785813" y="3714750"/>
            <a:ext cx="7261225" cy="2643188"/>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sz="quarter" idx="1"/>
          </p:nvPr>
        </p:nvSpPr>
        <p:spPr>
          <a:xfrm>
            <a:off x="357188" y="144463"/>
            <a:ext cx="8358187" cy="4503737"/>
          </a:xfrm>
        </p:spPr>
        <p:txBody>
          <a:bodyPr/>
          <a:lstStyle/>
          <a:p>
            <a:pPr eaLnBrk="1" hangingPunct="1">
              <a:lnSpc>
                <a:spcPct val="150000"/>
              </a:lnSpc>
              <a:buFontTx/>
              <a:buBlip>
                <a:blip r:embed="rId2"/>
              </a:buBlip>
            </a:pPr>
            <a:r>
              <a:rPr lang="en-US"/>
              <a:t>To evaluate flexural strength of a dental material,  bar-shaped specimen with dimension of 25 mm in length X 2 mm in width X 2 mm in height  is generally used (ISO 9917 – 212). </a:t>
            </a:r>
          </a:p>
          <a:p>
            <a:pPr eaLnBrk="1" hangingPunct="1">
              <a:lnSpc>
                <a:spcPct val="150000"/>
              </a:lnSpc>
              <a:buFontTx/>
              <a:buBlip>
                <a:blip r:embed="rId2"/>
              </a:buBlip>
            </a:pPr>
            <a:r>
              <a:rPr lang="en-US"/>
              <a:t>Specimens are placed on two supports and a load is applied at the center.</a:t>
            </a:r>
          </a:p>
          <a:p>
            <a:pPr eaLnBrk="1" hangingPunct="1">
              <a:lnSpc>
                <a:spcPct val="150000"/>
              </a:lnSpc>
              <a:buFontTx/>
              <a:buNone/>
            </a:pPr>
            <a:r>
              <a:rPr lang="en-US"/>
              <a:t> </a:t>
            </a:r>
          </a:p>
        </p:txBody>
      </p:sp>
      <p:pic>
        <p:nvPicPr>
          <p:cNvPr id="93187" name="Picture 3" descr="06_19"/>
          <p:cNvPicPr>
            <a:picLocks noChangeAspect="1" noChangeArrowheads="1"/>
          </p:cNvPicPr>
          <p:nvPr/>
        </p:nvPicPr>
        <p:blipFill>
          <a:blip r:embed="rId3">
            <a:clrChange>
              <a:clrFrom>
                <a:srgbClr val="FFFFFF"/>
              </a:clrFrom>
              <a:clrTo>
                <a:srgbClr val="FFFFFF">
                  <a:alpha val="0"/>
                </a:srgbClr>
              </a:clrTo>
            </a:clrChange>
          </a:blip>
          <a:srcRect t="3822" b="17812"/>
          <a:stretch>
            <a:fillRect/>
          </a:stretch>
        </p:blipFill>
        <p:spPr bwMode="auto">
          <a:xfrm>
            <a:off x="1000125" y="3786188"/>
            <a:ext cx="7010400" cy="2544762"/>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sz="quarter" idx="1"/>
          </p:nvPr>
        </p:nvSpPr>
        <p:spPr>
          <a:xfrm>
            <a:off x="357188" y="142875"/>
            <a:ext cx="8715375" cy="5867400"/>
          </a:xfrm>
        </p:spPr>
        <p:txBody>
          <a:bodyPr/>
          <a:lstStyle/>
          <a:p>
            <a:pPr eaLnBrk="1" hangingPunct="1">
              <a:lnSpc>
                <a:spcPct val="150000"/>
              </a:lnSpc>
              <a:buFontTx/>
              <a:buBlip>
                <a:blip r:embed="rId2"/>
              </a:buBlip>
            </a:pPr>
            <a:r>
              <a:rPr lang="en-US"/>
              <a:t>The load at yield is the sample specimen’s flexural strength that is calculated by the following formula: 3Pl/2bd²</a:t>
            </a:r>
          </a:p>
          <a:p>
            <a:pPr eaLnBrk="1" hangingPunct="1">
              <a:lnSpc>
                <a:spcPct val="150000"/>
              </a:lnSpc>
              <a:buFontTx/>
              <a:buNone/>
            </a:pPr>
            <a:r>
              <a:rPr lang="en-US"/>
              <a:t>  where,</a:t>
            </a:r>
          </a:p>
          <a:p>
            <a:pPr eaLnBrk="1" hangingPunct="1">
              <a:lnSpc>
                <a:spcPct val="150000"/>
              </a:lnSpc>
              <a:buFontTx/>
              <a:buBlip>
                <a:blip r:embed="rId2"/>
              </a:buBlip>
            </a:pPr>
            <a:r>
              <a:rPr lang="en-US"/>
              <a:t>P= the ultimate load at fracture,</a:t>
            </a:r>
          </a:p>
          <a:p>
            <a:pPr eaLnBrk="1" hangingPunct="1">
              <a:lnSpc>
                <a:spcPct val="150000"/>
              </a:lnSpc>
              <a:buFontTx/>
              <a:buBlip>
                <a:blip r:embed="rId2"/>
              </a:buBlip>
            </a:pPr>
            <a:r>
              <a:rPr lang="en-US"/>
              <a:t>l= the distance of the supports,</a:t>
            </a:r>
          </a:p>
          <a:p>
            <a:pPr eaLnBrk="1" hangingPunct="1">
              <a:lnSpc>
                <a:spcPct val="150000"/>
              </a:lnSpc>
              <a:buFontTx/>
              <a:buBlip>
                <a:blip r:embed="rId2"/>
              </a:buBlip>
            </a:pPr>
            <a:r>
              <a:rPr lang="en-US"/>
              <a:t>b= the width of the specimen,</a:t>
            </a:r>
          </a:p>
          <a:p>
            <a:pPr eaLnBrk="1" hangingPunct="1">
              <a:lnSpc>
                <a:spcPct val="150000"/>
              </a:lnSpc>
              <a:buFontTx/>
              <a:buBlip>
                <a:blip r:embed="rId2"/>
              </a:buBlip>
            </a:pPr>
            <a:r>
              <a:rPr lang="en-US"/>
              <a:t>d= the thickness of the specimen. </a:t>
            </a:r>
          </a:p>
          <a:p>
            <a:pPr eaLnBrk="1" hangingPunct="1">
              <a:lnSpc>
                <a:spcPct val="150000"/>
              </a:lnSpc>
              <a:buFontTx/>
              <a:buBlip>
                <a:blip r:embed="rId2"/>
              </a:buBlip>
            </a:pPr>
            <a:r>
              <a:rPr lang="en-US"/>
              <a:t>This test is also known as three-point bending test</a:t>
            </a:r>
          </a:p>
          <a:p>
            <a:pPr eaLnBrk="1" hangingPunct="1"/>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p:cNvSpPr>
            <a:spLocks noGrp="1"/>
          </p:cNvSpPr>
          <p:nvPr>
            <p:ph sz="quarter" idx="1"/>
          </p:nvPr>
        </p:nvSpPr>
        <p:spPr>
          <a:xfrm>
            <a:off x="285750" y="714375"/>
            <a:ext cx="8429625" cy="4873625"/>
          </a:xfrm>
        </p:spPr>
        <p:txBody>
          <a:bodyPr/>
          <a:lstStyle/>
          <a:p>
            <a:pPr>
              <a:lnSpc>
                <a:spcPct val="150000"/>
              </a:lnSpc>
            </a:pPr>
            <a:r>
              <a:rPr lang="en-US"/>
              <a:t>It is the stress at which a material fractures.</a:t>
            </a:r>
          </a:p>
          <a:p>
            <a:pPr>
              <a:lnSpc>
                <a:spcPct val="150000"/>
              </a:lnSpc>
            </a:pPr>
            <a:r>
              <a:rPr lang="en-US" sz="2000">
                <a:solidFill>
                  <a:srgbClr val="FFC000"/>
                </a:solidFill>
              </a:rPr>
              <a:t>IMPORTANT NOTE:</a:t>
            </a:r>
          </a:p>
          <a:p>
            <a:pPr>
              <a:lnSpc>
                <a:spcPct val="150000"/>
              </a:lnSpc>
            </a:pPr>
            <a:r>
              <a:rPr lang="en-US"/>
              <a:t>Ductile materials under tensile load, do not fracture at the point at which maximum stress occurs but fracture at a lower stress value.</a:t>
            </a:r>
          </a:p>
          <a:p>
            <a:endParaRPr lang="en-US"/>
          </a:p>
        </p:txBody>
      </p:sp>
      <p:sp>
        <p:nvSpPr>
          <p:cNvPr id="4" name="Rectangle 3"/>
          <p:cNvSpPr/>
          <p:nvPr/>
        </p:nvSpPr>
        <p:spPr>
          <a:xfrm>
            <a:off x="2000232" y="71414"/>
            <a:ext cx="4926349"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FRACTURE STRENGTH </a:t>
            </a:r>
          </a:p>
        </p:txBody>
      </p:sp>
      <p:grpSp>
        <p:nvGrpSpPr>
          <p:cNvPr id="2" name="Group 19"/>
          <p:cNvGrpSpPr>
            <a:grpSpLocks/>
          </p:cNvGrpSpPr>
          <p:nvPr/>
        </p:nvGrpSpPr>
        <p:grpSpPr bwMode="auto">
          <a:xfrm>
            <a:off x="1928813" y="4119563"/>
            <a:ext cx="4157662" cy="2738437"/>
            <a:chOff x="1928794" y="3989387"/>
            <a:chExt cx="4157666" cy="2738016"/>
          </a:xfrm>
        </p:grpSpPr>
        <p:grpSp>
          <p:nvGrpSpPr>
            <p:cNvPr id="3" name="Group 4"/>
            <p:cNvGrpSpPr>
              <a:grpSpLocks/>
            </p:cNvGrpSpPr>
            <p:nvPr/>
          </p:nvGrpSpPr>
          <p:grpSpPr bwMode="auto">
            <a:xfrm>
              <a:off x="2428855" y="3989387"/>
              <a:ext cx="3657604" cy="2468879"/>
              <a:chOff x="2428855" y="714375"/>
              <a:chExt cx="4137045" cy="2868612"/>
            </a:xfrm>
          </p:grpSpPr>
          <p:sp>
            <p:nvSpPr>
              <p:cNvPr id="10" name="Half Frame 9"/>
              <p:cNvSpPr/>
              <p:nvPr/>
            </p:nvSpPr>
            <p:spPr bwMode="auto">
              <a:xfrm rot="16200000">
                <a:off x="2267278" y="875953"/>
                <a:ext cx="2856737" cy="2533582"/>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5" name="Group 16"/>
              <p:cNvGrpSpPr>
                <a:grpSpLocks/>
              </p:cNvGrpSpPr>
              <p:nvPr/>
            </p:nvGrpSpPr>
            <p:grpSpPr bwMode="auto">
              <a:xfrm>
                <a:off x="2428855" y="727284"/>
                <a:ext cx="4137045" cy="2855703"/>
                <a:chOff x="2428855" y="727284"/>
                <a:chExt cx="4137045" cy="2855703"/>
              </a:xfrm>
            </p:grpSpPr>
            <p:grpSp>
              <p:nvGrpSpPr>
                <p:cNvPr id="6" name="Group 15"/>
                <p:cNvGrpSpPr>
                  <a:grpSpLocks/>
                </p:cNvGrpSpPr>
                <p:nvPr/>
              </p:nvGrpSpPr>
              <p:grpSpPr bwMode="auto">
                <a:xfrm>
                  <a:off x="2468563" y="727284"/>
                  <a:ext cx="4097337" cy="2855703"/>
                  <a:chOff x="2468563" y="727284"/>
                  <a:chExt cx="4097337" cy="2855703"/>
                </a:xfrm>
              </p:grpSpPr>
              <p:grpSp>
                <p:nvGrpSpPr>
                  <p:cNvPr id="7" name="Group 40"/>
                  <p:cNvGrpSpPr>
                    <a:grpSpLocks/>
                  </p:cNvGrpSpPr>
                  <p:nvPr/>
                </p:nvGrpSpPr>
                <p:grpSpPr bwMode="auto">
                  <a:xfrm>
                    <a:off x="2468563" y="1175437"/>
                    <a:ext cx="2416660" cy="2407550"/>
                    <a:chOff x="3327252" y="2408730"/>
                    <a:chExt cx="2532162" cy="2550287"/>
                  </a:xfrm>
                </p:grpSpPr>
                <p:grpSp>
                  <p:nvGrpSpPr>
                    <p:cNvPr id="9" name="Group 36"/>
                    <p:cNvGrpSpPr>
                      <a:grpSpLocks/>
                    </p:cNvGrpSpPr>
                    <p:nvPr/>
                  </p:nvGrpSpPr>
                  <p:grpSpPr bwMode="auto">
                    <a:xfrm>
                      <a:off x="3327252" y="2461475"/>
                      <a:ext cx="2471957" cy="2497542"/>
                      <a:chOff x="5429256" y="2429705"/>
                      <a:chExt cx="2471957" cy="2356618"/>
                    </a:xfrm>
                  </p:grpSpPr>
                  <p:sp>
                    <p:nvSpPr>
                      <p:cNvPr id="95252" name="Line 8"/>
                      <p:cNvSpPr>
                        <a:spLocks noChangeShapeType="1"/>
                      </p:cNvSpPr>
                      <p:nvPr/>
                    </p:nvSpPr>
                    <p:spPr bwMode="auto">
                      <a:xfrm flipV="1">
                        <a:off x="5429256" y="2964074"/>
                        <a:ext cx="660082" cy="1822249"/>
                      </a:xfrm>
                      <a:prstGeom prst="line">
                        <a:avLst/>
                      </a:prstGeom>
                      <a:noFill/>
                      <a:ln w="38100">
                        <a:solidFill>
                          <a:srgbClr val="FF0000"/>
                        </a:solidFill>
                        <a:round/>
                        <a:headEnd type="none" w="sm" len="sm"/>
                        <a:tailEnd type="none" w="sm" len="sm"/>
                      </a:ln>
                    </p:spPr>
                    <p:txBody>
                      <a:bodyPr/>
                      <a:lstStyle/>
                      <a:p>
                        <a:endParaRPr lang="en-US"/>
                      </a:p>
                    </p:txBody>
                  </p:sp>
                  <p:sp>
                    <p:nvSpPr>
                      <p:cNvPr id="21" name="Arc 20"/>
                      <p:cNvSpPr/>
                      <p:nvPr/>
                    </p:nvSpPr>
                    <p:spPr>
                      <a:xfrm>
                        <a:off x="6070604" y="2429706"/>
                        <a:ext cx="1830612" cy="1369613"/>
                      </a:xfrm>
                      <a:prstGeom prst="arc">
                        <a:avLst>
                          <a:gd name="adj1" fmla="val 11299539"/>
                          <a:gd name="adj2" fmla="val 20946329"/>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sp>
                  <p:nvSpPr>
                    <p:cNvPr id="18" name="Oval 17"/>
                    <p:cNvSpPr/>
                    <p:nvPr/>
                  </p:nvSpPr>
                  <p:spPr>
                    <a:xfrm>
                      <a:off x="4837812" y="2408730"/>
                      <a:ext cx="92189" cy="89865"/>
                    </a:xfrm>
                    <a:prstGeom prst="ellips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Multiply 9"/>
                    <p:cNvSpPr/>
                    <p:nvPr/>
                  </p:nvSpPr>
                  <p:spPr>
                    <a:xfrm>
                      <a:off x="5676921" y="2959641"/>
                      <a:ext cx="182496" cy="183637"/>
                    </a:xfrm>
                    <a:prstGeom prst="mathMultiply">
                      <a:avLst>
                        <a:gd name="adj1" fmla="val 5339"/>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5" name="TextBox 14"/>
                  <p:cNvSpPr txBox="1"/>
                  <p:nvPr/>
                </p:nvSpPr>
                <p:spPr bwMode="auto">
                  <a:xfrm>
                    <a:off x="2974716" y="727284"/>
                    <a:ext cx="2183440" cy="368849"/>
                  </a:xfrm>
                  <a:prstGeom prst="rect">
                    <a:avLst/>
                  </a:prstGeom>
                  <a:noFill/>
                </p:spPr>
                <p:txBody>
                  <a:bodyPr wrap="none">
                    <a:spAutoFit/>
                  </a:bodyPr>
                  <a:lstStyle/>
                  <a:p>
                    <a:pPr>
                      <a:defRPr/>
                    </a:pPr>
                    <a:r>
                      <a:rPr lang="en-US" dirty="0">
                        <a:solidFill>
                          <a:srgbClr val="0070C0"/>
                        </a:solidFill>
                        <a:latin typeface="+mj-lt"/>
                      </a:rPr>
                      <a:t>Ultimate  strength</a:t>
                    </a:r>
                  </a:p>
                </p:txBody>
              </p:sp>
              <p:sp>
                <p:nvSpPr>
                  <p:cNvPr id="16" name="TextBox 6"/>
                  <p:cNvSpPr txBox="1"/>
                  <p:nvPr/>
                </p:nvSpPr>
                <p:spPr bwMode="auto">
                  <a:xfrm>
                    <a:off x="4407599" y="1937110"/>
                    <a:ext cx="2158302" cy="368849"/>
                  </a:xfrm>
                  <a:prstGeom prst="rect">
                    <a:avLst/>
                  </a:prstGeom>
                  <a:noFill/>
                </p:spPr>
                <p:txBody>
                  <a:bodyPr wrap="none">
                    <a:spAutoFit/>
                  </a:bodyPr>
                  <a:lstStyle/>
                  <a:p>
                    <a:pPr>
                      <a:defRPr/>
                    </a:pPr>
                    <a:r>
                      <a:rPr lang="en-US" dirty="0">
                        <a:solidFill>
                          <a:srgbClr val="92D050"/>
                        </a:solidFill>
                        <a:latin typeface="+mj-lt"/>
                      </a:rPr>
                      <a:t>Fracture strength </a:t>
                    </a:r>
                  </a:p>
                </p:txBody>
              </p:sp>
            </p:grpSp>
            <p:cxnSp>
              <p:nvCxnSpPr>
                <p:cNvPr id="13" name="Straight Connector 12"/>
                <p:cNvCxnSpPr/>
                <p:nvPr/>
              </p:nvCxnSpPr>
              <p:spPr>
                <a:xfrm>
                  <a:off x="2428856" y="1214165"/>
                  <a:ext cx="1554983" cy="184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grpSp>
        <p:sp>
          <p:nvSpPr>
            <p:cNvPr id="8" name="TextBox 7"/>
            <p:cNvSpPr txBox="1"/>
            <p:nvPr/>
          </p:nvSpPr>
          <p:spPr bwMode="auto">
            <a:xfrm>
              <a:off x="1928794" y="4857760"/>
              <a:ext cx="461665" cy="797654"/>
            </a:xfrm>
            <a:prstGeom prst="rect">
              <a:avLst/>
            </a:prstGeom>
            <a:noFill/>
          </p:spPr>
          <p:txBody>
            <a:bodyPr vert="vert270" wrap="none">
              <a:spAutoFit/>
            </a:bodyPr>
            <a:lstStyle/>
            <a:p>
              <a:pPr>
                <a:defRPr/>
              </a:pPr>
              <a:r>
                <a:rPr lang="en-US" b="1" dirty="0"/>
                <a:t>Stress</a:t>
              </a:r>
            </a:p>
          </p:txBody>
        </p:sp>
        <p:sp>
          <p:nvSpPr>
            <p:cNvPr id="95241" name="TextBox 50"/>
            <p:cNvSpPr txBox="1">
              <a:spLocks noChangeArrowheads="1"/>
            </p:cNvSpPr>
            <p:nvPr/>
          </p:nvSpPr>
          <p:spPr bwMode="auto">
            <a:xfrm>
              <a:off x="3214678" y="6500834"/>
              <a:ext cx="418600" cy="226569"/>
            </a:xfrm>
            <a:prstGeom prst="rect">
              <a:avLst/>
            </a:prstGeom>
            <a:noFill/>
            <a:ln w="9525">
              <a:noFill/>
              <a:miter lim="800000"/>
              <a:headEnd/>
              <a:tailEnd/>
            </a:ln>
          </p:spPr>
          <p:txBody>
            <a:bodyPr wrap="none">
              <a:spAutoFit/>
            </a:bodyPr>
            <a:lstStyle/>
            <a:p>
              <a:r>
                <a:rPr lang="en-US" sz="1600" b="1"/>
                <a:t>Strain</a:t>
              </a:r>
            </a:p>
          </p:txBody>
        </p:sp>
      </p:grpSp>
      <p:pic>
        <p:nvPicPr>
          <p:cNvPr id="95237" name="Picture 4" descr="http://www.engineeringarchives.com/img/les_mom_necking_1.png"/>
          <p:cNvPicPr>
            <a:picLocks noChangeAspect="1" noChangeArrowheads="1"/>
          </p:cNvPicPr>
          <p:nvPr/>
        </p:nvPicPr>
        <p:blipFill>
          <a:blip r:embed="rId2">
            <a:clrChange>
              <a:clrFrom>
                <a:srgbClr val="FFFFFF"/>
              </a:clrFrom>
              <a:clrTo>
                <a:srgbClr val="FFFFFF">
                  <a:alpha val="0"/>
                </a:srgbClr>
              </a:clrTo>
            </a:clrChange>
          </a:blip>
          <a:srcRect l="24895" t="64517" r="23366" b="-19960"/>
          <a:stretch>
            <a:fillRect/>
          </a:stretch>
        </p:blipFill>
        <p:spPr bwMode="auto">
          <a:xfrm>
            <a:off x="4735513" y="4511675"/>
            <a:ext cx="1050925" cy="274638"/>
          </a:xfrm>
          <a:prstGeom prst="rect">
            <a:avLst/>
          </a:prstGeom>
          <a:noFill/>
          <a:ln w="9525">
            <a:noFill/>
            <a:miter lim="800000"/>
            <a:headEnd/>
            <a:tailEnd/>
          </a:ln>
        </p:spPr>
      </p:pic>
      <p:cxnSp>
        <p:nvCxnSpPr>
          <p:cNvPr id="24" name="Curved Connector 23"/>
          <p:cNvCxnSpPr/>
          <p:nvPr/>
        </p:nvCxnSpPr>
        <p:spPr>
          <a:xfrm>
            <a:off x="3786188" y="4500563"/>
            <a:ext cx="928687" cy="142875"/>
          </a:xfrm>
          <a:prstGeom prst="curved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sz="quarter" idx="1"/>
          </p:nvPr>
        </p:nvSpPr>
        <p:spPr>
          <a:xfrm>
            <a:off x="214313" y="285750"/>
            <a:ext cx="8501062" cy="6191250"/>
          </a:xfrm>
        </p:spPr>
        <p:txBody>
          <a:bodyPr>
            <a:normAutofit lnSpcReduction="10000"/>
          </a:bodyPr>
          <a:lstStyle/>
          <a:p>
            <a:pPr>
              <a:lnSpc>
                <a:spcPct val="150000"/>
              </a:lnSpc>
            </a:pPr>
            <a:r>
              <a:rPr lang="en-US" dirty="0">
                <a:solidFill>
                  <a:srgbClr val="FFC000"/>
                </a:solidFill>
              </a:rPr>
              <a:t>Reason: </a:t>
            </a:r>
            <a:r>
              <a:rPr lang="en-US" dirty="0"/>
              <a:t>After the maximum tensile force is applied, the specimen begin to elongate excessively, resulting in necking or a reduction of cross-sectional area.</a:t>
            </a:r>
          </a:p>
          <a:p>
            <a:pPr>
              <a:lnSpc>
                <a:spcPct val="150000"/>
              </a:lnSpc>
            </a:pPr>
            <a:r>
              <a:rPr lang="en-US" dirty="0"/>
              <a:t>In engineering stress strain graph, stress is calculated from force and original cross sectional area and the actual reduction in cross sectional area is not accounted. </a:t>
            </a:r>
          </a:p>
          <a:p>
            <a:pPr>
              <a:lnSpc>
                <a:spcPct val="150000"/>
              </a:lnSpc>
            </a:pPr>
            <a:r>
              <a:rPr lang="en-US" dirty="0"/>
              <a:t>Accordingly, the stress at the end of the curve is less than at some intermediate point on the curve.</a:t>
            </a:r>
          </a:p>
          <a:p>
            <a:pPr>
              <a:lnSpc>
                <a:spcPct val="150000"/>
              </a:lnSpc>
            </a:pPr>
            <a:r>
              <a:rPr lang="en-US" dirty="0"/>
              <a:t>Therefore, in materials that exhibit necking, the ultimate and fracture strengths are different.</a:t>
            </a:r>
          </a:p>
          <a:p>
            <a:pPr>
              <a:lnSpc>
                <a:spcPct val="150000"/>
              </a:lnSpc>
            </a:pPr>
            <a:r>
              <a:rPr lang="en-US" dirty="0"/>
              <a:t>For brittle material like ceramic, they are same points.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714375" y="2613025"/>
            <a:ext cx="2552700" cy="2568575"/>
            <a:chOff x="714348" y="3003562"/>
            <a:chExt cx="2552382" cy="2568580"/>
          </a:xfrm>
        </p:grpSpPr>
        <p:grpSp>
          <p:nvGrpSpPr>
            <p:cNvPr id="3" name="Group 58"/>
            <p:cNvGrpSpPr>
              <a:grpSpLocks/>
            </p:cNvGrpSpPr>
            <p:nvPr/>
          </p:nvGrpSpPr>
          <p:grpSpPr bwMode="auto">
            <a:xfrm>
              <a:off x="714348" y="3003562"/>
              <a:ext cx="2552382" cy="2568580"/>
              <a:chOff x="4143263" y="4598176"/>
              <a:chExt cx="2551705" cy="2137586"/>
            </a:xfrm>
          </p:grpSpPr>
          <p:grpSp>
            <p:nvGrpSpPr>
              <p:cNvPr id="4" name="Group 25"/>
              <p:cNvGrpSpPr>
                <a:grpSpLocks/>
              </p:cNvGrpSpPr>
              <p:nvPr/>
            </p:nvGrpSpPr>
            <p:grpSpPr bwMode="auto">
              <a:xfrm>
                <a:off x="4620975" y="5286482"/>
                <a:ext cx="1164918" cy="1182408"/>
                <a:chOff x="2679873" y="3223372"/>
                <a:chExt cx="2355700" cy="2170279"/>
              </a:xfrm>
            </p:grpSpPr>
            <p:cxnSp>
              <p:nvCxnSpPr>
                <p:cNvPr id="17" name="Straight Connector 16"/>
                <p:cNvCxnSpPr>
                  <a:endCxn id="18" idx="0"/>
                </p:cNvCxnSpPr>
                <p:nvPr/>
              </p:nvCxnSpPr>
              <p:spPr>
                <a:xfrm rot="5400000" flipH="1" flipV="1">
                  <a:off x="1984961" y="4361923"/>
                  <a:ext cx="1726527" cy="3369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Block Arc 17"/>
                <p:cNvSpPr/>
                <p:nvPr/>
              </p:nvSpPr>
              <p:spPr>
                <a:xfrm>
                  <a:off x="3013487" y="3223377"/>
                  <a:ext cx="2021667" cy="972383"/>
                </a:xfrm>
                <a:prstGeom prst="blockArc">
                  <a:avLst>
                    <a:gd name="adj1" fmla="val 10958064"/>
                    <a:gd name="adj2" fmla="val 19966619"/>
                    <a:gd name="adj3" fmla="val 0"/>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5" name="Group 36"/>
              <p:cNvGrpSpPr>
                <a:grpSpLocks/>
              </p:cNvGrpSpPr>
              <p:nvPr/>
            </p:nvGrpSpPr>
            <p:grpSpPr bwMode="auto">
              <a:xfrm>
                <a:off x="4143263" y="4598176"/>
                <a:ext cx="2551705" cy="2137586"/>
                <a:chOff x="1713843" y="1960000"/>
                <a:chExt cx="5160060" cy="3923481"/>
              </a:xfrm>
            </p:grpSpPr>
            <p:sp>
              <p:nvSpPr>
                <p:cNvPr id="14" name="Half Frame 13"/>
                <p:cNvSpPr/>
                <p:nvPr/>
              </p:nvSpPr>
              <p:spPr>
                <a:xfrm rot="16200000">
                  <a:off x="3002022" y="1579967"/>
                  <a:ext cx="3491850" cy="4251914"/>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 name="TextBox 14"/>
                <p:cNvSpPr txBox="1"/>
                <p:nvPr/>
              </p:nvSpPr>
              <p:spPr>
                <a:xfrm>
                  <a:off x="1713843" y="3288462"/>
                  <a:ext cx="871317" cy="1398882"/>
                </a:xfrm>
                <a:prstGeom prst="rect">
                  <a:avLst/>
                </a:prstGeom>
                <a:noFill/>
              </p:spPr>
              <p:txBody>
                <a:bodyPr vert="vert270" wrap="none">
                  <a:spAutoFit/>
                </a:bodyPr>
                <a:lstStyle/>
                <a:p>
                  <a:pPr>
                    <a:defRPr/>
                  </a:pPr>
                  <a:r>
                    <a:rPr lang="en-US" sz="1600" b="1" dirty="0"/>
                    <a:t>Stress</a:t>
                  </a:r>
                </a:p>
              </p:txBody>
            </p:sp>
            <p:sp>
              <p:nvSpPr>
                <p:cNvPr id="97302" name="TextBox 86"/>
                <p:cNvSpPr txBox="1">
                  <a:spLocks noChangeArrowheads="1"/>
                </p:cNvSpPr>
                <p:nvPr/>
              </p:nvSpPr>
              <p:spPr bwMode="auto">
                <a:xfrm>
                  <a:off x="3929058" y="5440601"/>
                  <a:ext cx="940115" cy="442880"/>
                </a:xfrm>
                <a:prstGeom prst="rect">
                  <a:avLst/>
                </a:prstGeom>
                <a:noFill/>
                <a:ln w="9525">
                  <a:noFill/>
                  <a:miter lim="800000"/>
                  <a:headEnd/>
                  <a:tailEnd/>
                </a:ln>
              </p:spPr>
              <p:txBody>
                <a:bodyPr wrap="none">
                  <a:spAutoFit/>
                </a:bodyPr>
                <a:lstStyle/>
                <a:p>
                  <a:r>
                    <a:rPr lang="en-US" sz="1600" b="1"/>
                    <a:t>Strain</a:t>
                  </a:r>
                </a:p>
              </p:txBody>
            </p:sp>
          </p:grpSp>
        </p:grpSp>
        <p:sp>
          <p:nvSpPr>
            <p:cNvPr id="27" name="TextBox 26"/>
            <p:cNvSpPr txBox="1"/>
            <p:nvPr/>
          </p:nvSpPr>
          <p:spPr>
            <a:xfrm>
              <a:off x="1500063" y="4286264"/>
              <a:ext cx="822223" cy="400051"/>
            </a:xfrm>
            <a:prstGeom prst="rect">
              <a:avLst/>
            </a:prstGeom>
            <a:noFill/>
          </p:spPr>
          <p:txBody>
            <a:bodyPr wrap="none">
              <a:spAutoFit/>
            </a:bodyPr>
            <a:lstStyle/>
            <a:p>
              <a:pPr>
                <a:defRPr/>
              </a:pPr>
              <a:r>
                <a:rPr lang="en-US" sz="2000" b="1" dirty="0">
                  <a:latin typeface="+mj-lt"/>
                </a:rPr>
                <a:t>Stiff</a:t>
              </a:r>
              <a:r>
                <a:rPr lang="en-US" dirty="0"/>
                <a:t> </a:t>
              </a:r>
            </a:p>
          </p:txBody>
        </p:sp>
      </p:grpSp>
      <p:grpSp>
        <p:nvGrpSpPr>
          <p:cNvPr id="6" name="Group 30"/>
          <p:cNvGrpSpPr>
            <a:grpSpLocks/>
          </p:cNvGrpSpPr>
          <p:nvPr/>
        </p:nvGrpSpPr>
        <p:grpSpPr bwMode="auto">
          <a:xfrm>
            <a:off x="5019675" y="2781300"/>
            <a:ext cx="2552700" cy="2476500"/>
            <a:chOff x="5020013" y="3023565"/>
            <a:chExt cx="2552383" cy="2477138"/>
          </a:xfrm>
        </p:grpSpPr>
        <p:grpSp>
          <p:nvGrpSpPr>
            <p:cNvPr id="7" name="Group 58"/>
            <p:cNvGrpSpPr>
              <a:grpSpLocks/>
            </p:cNvGrpSpPr>
            <p:nvPr/>
          </p:nvGrpSpPr>
          <p:grpSpPr bwMode="auto">
            <a:xfrm>
              <a:off x="5020013" y="3023565"/>
              <a:ext cx="2552383" cy="2477138"/>
              <a:chOff x="4143263" y="4674272"/>
              <a:chExt cx="2551706" cy="2061487"/>
            </a:xfrm>
          </p:grpSpPr>
          <p:grpSp>
            <p:nvGrpSpPr>
              <p:cNvPr id="8" name="Group 25"/>
              <p:cNvGrpSpPr>
                <a:grpSpLocks/>
              </p:cNvGrpSpPr>
              <p:nvPr/>
            </p:nvGrpSpPr>
            <p:grpSpPr bwMode="auto">
              <a:xfrm>
                <a:off x="4643194" y="5368390"/>
                <a:ext cx="1571207" cy="1129562"/>
                <a:chOff x="2724800" y="3373715"/>
                <a:chExt cx="3177297" cy="2073284"/>
              </a:xfrm>
            </p:grpSpPr>
            <p:cxnSp>
              <p:nvCxnSpPr>
                <p:cNvPr id="25" name="Straight Connector 24"/>
                <p:cNvCxnSpPr>
                  <a:endCxn id="26" idx="1"/>
                </p:cNvCxnSpPr>
                <p:nvPr/>
              </p:nvCxnSpPr>
              <p:spPr>
                <a:xfrm rot="5400000" flipH="1" flipV="1">
                  <a:off x="2468655" y="3811008"/>
                  <a:ext cx="1891906" cy="13798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Block Arc 25"/>
                <p:cNvSpPr/>
                <p:nvPr/>
              </p:nvSpPr>
              <p:spPr>
                <a:xfrm flipH="1">
                  <a:off x="3879911" y="3373075"/>
                  <a:ext cx="2021667" cy="972634"/>
                </a:xfrm>
                <a:prstGeom prst="blockArc">
                  <a:avLst>
                    <a:gd name="adj1" fmla="val 10958064"/>
                    <a:gd name="adj2" fmla="val 19966619"/>
                    <a:gd name="adj3" fmla="val 0"/>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9" name="Group 36"/>
              <p:cNvGrpSpPr>
                <a:grpSpLocks/>
              </p:cNvGrpSpPr>
              <p:nvPr/>
            </p:nvGrpSpPr>
            <p:grpSpPr bwMode="auto">
              <a:xfrm>
                <a:off x="4143263" y="4674272"/>
                <a:ext cx="2551706" cy="2061487"/>
                <a:chOff x="1713843" y="2099675"/>
                <a:chExt cx="5160064" cy="3783806"/>
              </a:xfrm>
            </p:grpSpPr>
            <p:sp>
              <p:nvSpPr>
                <p:cNvPr id="22" name="Half Frame 21"/>
                <p:cNvSpPr/>
                <p:nvPr/>
              </p:nvSpPr>
              <p:spPr>
                <a:xfrm rot="16200000">
                  <a:off x="3071916" y="1649748"/>
                  <a:ext cx="3352064" cy="4251917"/>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TextBox 22"/>
                <p:cNvSpPr txBox="1"/>
                <p:nvPr/>
              </p:nvSpPr>
              <p:spPr>
                <a:xfrm>
                  <a:off x="1713843" y="3288462"/>
                  <a:ext cx="871317" cy="1398882"/>
                </a:xfrm>
                <a:prstGeom prst="rect">
                  <a:avLst/>
                </a:prstGeom>
                <a:noFill/>
              </p:spPr>
              <p:txBody>
                <a:bodyPr vert="vert270" wrap="none">
                  <a:spAutoFit/>
                </a:bodyPr>
                <a:lstStyle/>
                <a:p>
                  <a:pPr>
                    <a:defRPr/>
                  </a:pPr>
                  <a:r>
                    <a:rPr lang="en-US" sz="1600" b="1" dirty="0"/>
                    <a:t>Stress</a:t>
                  </a:r>
                </a:p>
              </p:txBody>
            </p:sp>
            <p:sp>
              <p:nvSpPr>
                <p:cNvPr id="97293" name="TextBox 86"/>
                <p:cNvSpPr txBox="1">
                  <a:spLocks noChangeArrowheads="1"/>
                </p:cNvSpPr>
                <p:nvPr/>
              </p:nvSpPr>
              <p:spPr bwMode="auto">
                <a:xfrm>
                  <a:off x="3929058" y="5440601"/>
                  <a:ext cx="940115" cy="442880"/>
                </a:xfrm>
                <a:prstGeom prst="rect">
                  <a:avLst/>
                </a:prstGeom>
                <a:noFill/>
                <a:ln w="9525">
                  <a:noFill/>
                  <a:miter lim="800000"/>
                  <a:headEnd/>
                  <a:tailEnd/>
                </a:ln>
              </p:spPr>
              <p:txBody>
                <a:bodyPr wrap="none">
                  <a:spAutoFit/>
                </a:bodyPr>
                <a:lstStyle/>
                <a:p>
                  <a:r>
                    <a:rPr lang="en-US" sz="1600" b="1"/>
                    <a:t>Strain</a:t>
                  </a:r>
                </a:p>
              </p:txBody>
            </p:sp>
          </p:grpSp>
        </p:grpSp>
        <p:sp>
          <p:nvSpPr>
            <p:cNvPr id="28" name="TextBox 27"/>
            <p:cNvSpPr txBox="1"/>
            <p:nvPr/>
          </p:nvSpPr>
          <p:spPr>
            <a:xfrm>
              <a:off x="6072395" y="4285952"/>
              <a:ext cx="1401588" cy="400153"/>
            </a:xfrm>
            <a:prstGeom prst="rect">
              <a:avLst/>
            </a:prstGeom>
            <a:noFill/>
          </p:spPr>
          <p:txBody>
            <a:bodyPr wrap="none">
              <a:spAutoFit/>
            </a:bodyPr>
            <a:lstStyle/>
            <a:p>
              <a:pPr>
                <a:defRPr/>
              </a:pPr>
              <a:r>
                <a:rPr lang="en-US" sz="2000" b="1" dirty="0">
                  <a:latin typeface="+mj-lt"/>
                </a:rPr>
                <a:t>Flexible </a:t>
              </a:r>
              <a:r>
                <a:rPr lang="en-US" dirty="0"/>
                <a:t> </a:t>
              </a:r>
            </a:p>
          </p:txBody>
        </p:sp>
      </p:grpSp>
      <p:sp>
        <p:nvSpPr>
          <p:cNvPr id="29" name="Rectangle 28"/>
          <p:cNvSpPr/>
          <p:nvPr/>
        </p:nvSpPr>
        <p:spPr>
          <a:xfrm>
            <a:off x="228600" y="186617"/>
            <a:ext cx="8520111" cy="1631216"/>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lnSpc>
                <a:spcPct val="150000"/>
              </a:lnSpc>
              <a:defRPr/>
            </a:pPr>
            <a:r>
              <a:rPr lang="en-US" sz="2400" b="1" dirty="0">
                <a:ln/>
                <a:solidFill>
                  <a:schemeClr val="accent3"/>
                </a:solidFill>
              </a:rPr>
              <a:t>REVISION FOR PREDICTION OF PROPERTIES </a:t>
            </a:r>
          </a:p>
          <a:p>
            <a:pPr algn="ctr">
              <a:lnSpc>
                <a:spcPct val="150000"/>
              </a:lnSpc>
              <a:defRPr/>
            </a:pPr>
            <a:r>
              <a:rPr lang="en-US" sz="2400" b="1" dirty="0">
                <a:ln/>
                <a:solidFill>
                  <a:schemeClr val="accent3"/>
                </a:solidFill>
              </a:rPr>
              <a:t>FROM STRESS STRAIN CURVE</a:t>
            </a:r>
          </a:p>
          <a:p>
            <a:pPr algn="ctr">
              <a:defRPr/>
            </a:pPr>
            <a:r>
              <a:rPr lang="en-US" sz="2800" b="1" dirty="0">
                <a:ln/>
                <a:solidFill>
                  <a:schemeClr val="accent3"/>
                </a:solidFill>
              </a:rPr>
              <a:t>  </a:t>
            </a:r>
          </a:p>
        </p:txBody>
      </p:sp>
      <p:sp>
        <p:nvSpPr>
          <p:cNvPr id="32" name="TextBox 31"/>
          <p:cNvSpPr txBox="1"/>
          <p:nvPr/>
        </p:nvSpPr>
        <p:spPr>
          <a:xfrm>
            <a:off x="1071563" y="6000750"/>
            <a:ext cx="6265862" cy="461963"/>
          </a:xfrm>
          <a:prstGeom prst="rect">
            <a:avLst/>
          </a:prstGeom>
          <a:noFill/>
        </p:spPr>
        <p:txBody>
          <a:bodyPr wrap="none">
            <a:spAutoFit/>
          </a:bodyPr>
          <a:lstStyle/>
          <a:p>
            <a:pPr>
              <a:defRPr/>
            </a:pPr>
            <a:r>
              <a:rPr lang="en-US" sz="2400" b="1" dirty="0">
                <a:solidFill>
                  <a:srgbClr val="FFC000"/>
                </a:solidFill>
                <a:latin typeface="+mj-lt"/>
              </a:rPr>
              <a:t>Predicting property -  Elastic modulus</a:t>
            </a:r>
          </a:p>
        </p:txBody>
      </p:sp>
      <p:sp>
        <p:nvSpPr>
          <p:cNvPr id="30" name="Content Placeholder 29"/>
          <p:cNvSpPr>
            <a:spLocks noGrp="1"/>
          </p:cNvSpPr>
          <p:nvPr>
            <p:ph sz="quarter" idx="1"/>
          </p:nvPr>
        </p:nvSpPr>
        <p:spPr>
          <a:xfrm>
            <a:off x="457200" y="1524000"/>
            <a:ext cx="8077200" cy="4949952"/>
          </a:xfrm>
        </p:spPr>
        <p:txBody>
          <a:bodyPr/>
          <a:lstStyle/>
          <a:p>
            <a:r>
              <a:rPr lang="en-US" dirty="0"/>
              <a:t>Depending on the inclination of the curve in elastic region.</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sz="quarter" idx="1"/>
          </p:nvPr>
        </p:nvSpPr>
        <p:spPr>
          <a:xfrm>
            <a:off x="457200" y="285750"/>
            <a:ext cx="7467600" cy="642938"/>
          </a:xfrm>
        </p:spPr>
        <p:txBody>
          <a:bodyPr/>
          <a:lstStyle/>
          <a:p>
            <a:r>
              <a:rPr lang="en-US"/>
              <a:t>Depending on the amount of plastic deformation </a:t>
            </a:r>
          </a:p>
        </p:txBody>
      </p:sp>
      <p:grpSp>
        <p:nvGrpSpPr>
          <p:cNvPr id="2" name="Group 33"/>
          <p:cNvGrpSpPr>
            <a:grpSpLocks/>
          </p:cNvGrpSpPr>
          <p:nvPr/>
        </p:nvGrpSpPr>
        <p:grpSpPr bwMode="auto">
          <a:xfrm>
            <a:off x="642938" y="2143125"/>
            <a:ext cx="3429000" cy="2857500"/>
            <a:chOff x="662296" y="2703188"/>
            <a:chExt cx="2460942" cy="2477136"/>
          </a:xfrm>
        </p:grpSpPr>
        <p:grpSp>
          <p:nvGrpSpPr>
            <p:cNvPr id="3" name="Group 58"/>
            <p:cNvGrpSpPr>
              <a:grpSpLocks/>
            </p:cNvGrpSpPr>
            <p:nvPr/>
          </p:nvGrpSpPr>
          <p:grpSpPr bwMode="auto">
            <a:xfrm>
              <a:off x="662296" y="2703188"/>
              <a:ext cx="2460942" cy="2477136"/>
              <a:chOff x="4143263" y="4674273"/>
              <a:chExt cx="2460289" cy="2061485"/>
            </a:xfrm>
          </p:grpSpPr>
          <p:grpSp>
            <p:nvGrpSpPr>
              <p:cNvPr id="4" name="Group 25"/>
              <p:cNvGrpSpPr>
                <a:grpSpLocks/>
              </p:cNvGrpSpPr>
              <p:nvPr/>
            </p:nvGrpSpPr>
            <p:grpSpPr bwMode="auto">
              <a:xfrm>
                <a:off x="4620976" y="5286482"/>
                <a:ext cx="1522020" cy="1182409"/>
                <a:chOff x="2679875" y="3223372"/>
                <a:chExt cx="3077833" cy="2170281"/>
              </a:xfrm>
            </p:grpSpPr>
            <p:cxnSp>
              <p:nvCxnSpPr>
                <p:cNvPr id="10" name="Straight Connector 9"/>
                <p:cNvCxnSpPr>
                  <a:endCxn id="11" idx="0"/>
                </p:cNvCxnSpPr>
                <p:nvPr/>
              </p:nvCxnSpPr>
              <p:spPr>
                <a:xfrm rot="5400000" flipH="1" flipV="1">
                  <a:off x="1984366" y="4358223"/>
                  <a:ext cx="1730039" cy="3408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Block Arc 10"/>
                <p:cNvSpPr/>
                <p:nvPr/>
              </p:nvSpPr>
              <p:spPr>
                <a:xfrm>
                  <a:off x="3012923" y="3224310"/>
                  <a:ext cx="2745575" cy="971176"/>
                </a:xfrm>
                <a:prstGeom prst="blockArc">
                  <a:avLst>
                    <a:gd name="adj1" fmla="val 10958064"/>
                    <a:gd name="adj2" fmla="val 19966619"/>
                    <a:gd name="adj3" fmla="val 0"/>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5" name="Group 36"/>
              <p:cNvGrpSpPr>
                <a:grpSpLocks/>
              </p:cNvGrpSpPr>
              <p:nvPr/>
            </p:nvGrpSpPr>
            <p:grpSpPr bwMode="auto">
              <a:xfrm>
                <a:off x="4143263" y="4674273"/>
                <a:ext cx="2460289" cy="2061485"/>
                <a:chOff x="1713843" y="2099678"/>
                <a:chExt cx="4975197" cy="3783803"/>
              </a:xfrm>
            </p:grpSpPr>
            <p:sp>
              <p:nvSpPr>
                <p:cNvPr id="7" name="Half Frame 6"/>
                <p:cNvSpPr/>
                <p:nvPr/>
              </p:nvSpPr>
              <p:spPr>
                <a:xfrm rot="16200000">
                  <a:off x="2978763" y="1742271"/>
                  <a:ext cx="3352871" cy="4067684"/>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TextBox 7"/>
                <p:cNvSpPr txBox="1"/>
                <p:nvPr/>
              </p:nvSpPr>
              <p:spPr>
                <a:xfrm>
                  <a:off x="1713843" y="3288462"/>
                  <a:ext cx="871317" cy="1398882"/>
                </a:xfrm>
                <a:prstGeom prst="rect">
                  <a:avLst/>
                </a:prstGeom>
                <a:noFill/>
              </p:spPr>
              <p:txBody>
                <a:bodyPr vert="vert270" wrap="none">
                  <a:spAutoFit/>
                </a:bodyPr>
                <a:lstStyle/>
                <a:p>
                  <a:pPr>
                    <a:defRPr/>
                  </a:pPr>
                  <a:r>
                    <a:rPr lang="en-US" sz="1600" b="1" dirty="0"/>
                    <a:t>Stress</a:t>
                  </a:r>
                </a:p>
              </p:txBody>
            </p:sp>
            <p:sp>
              <p:nvSpPr>
                <p:cNvPr id="98324" name="TextBox 86"/>
                <p:cNvSpPr txBox="1">
                  <a:spLocks noChangeArrowheads="1"/>
                </p:cNvSpPr>
                <p:nvPr/>
              </p:nvSpPr>
              <p:spPr bwMode="auto">
                <a:xfrm>
                  <a:off x="3929058" y="5440601"/>
                  <a:ext cx="940115" cy="442880"/>
                </a:xfrm>
                <a:prstGeom prst="rect">
                  <a:avLst/>
                </a:prstGeom>
                <a:noFill/>
                <a:ln w="9525">
                  <a:noFill/>
                  <a:miter lim="800000"/>
                  <a:headEnd/>
                  <a:tailEnd/>
                </a:ln>
              </p:spPr>
              <p:txBody>
                <a:bodyPr wrap="none">
                  <a:spAutoFit/>
                </a:bodyPr>
                <a:lstStyle/>
                <a:p>
                  <a:r>
                    <a:rPr lang="en-US" sz="1600" b="1"/>
                    <a:t>Strain</a:t>
                  </a:r>
                </a:p>
              </p:txBody>
            </p:sp>
          </p:grpSp>
        </p:grpSp>
        <p:sp>
          <p:nvSpPr>
            <p:cNvPr id="22" name="TextBox 21"/>
            <p:cNvSpPr txBox="1"/>
            <p:nvPr/>
          </p:nvSpPr>
          <p:spPr>
            <a:xfrm>
              <a:off x="1429061" y="3857809"/>
              <a:ext cx="1125653" cy="368818"/>
            </a:xfrm>
            <a:prstGeom prst="rect">
              <a:avLst/>
            </a:prstGeom>
            <a:noFill/>
          </p:spPr>
          <p:txBody>
            <a:bodyPr wrap="none">
              <a:spAutoFit/>
            </a:bodyPr>
            <a:lstStyle/>
            <a:p>
              <a:pPr>
                <a:defRPr/>
              </a:pPr>
              <a:r>
                <a:rPr lang="en-US" b="1" dirty="0">
                  <a:latin typeface="+mj-lt"/>
                </a:rPr>
                <a:t>Ductile</a:t>
              </a:r>
              <a:r>
                <a:rPr lang="en-US" dirty="0"/>
                <a:t> </a:t>
              </a:r>
            </a:p>
          </p:txBody>
        </p:sp>
      </p:grpSp>
      <p:grpSp>
        <p:nvGrpSpPr>
          <p:cNvPr id="6" name="Group 60"/>
          <p:cNvGrpSpPr>
            <a:grpSpLocks/>
          </p:cNvGrpSpPr>
          <p:nvPr/>
        </p:nvGrpSpPr>
        <p:grpSpPr bwMode="auto">
          <a:xfrm>
            <a:off x="5021263" y="2071688"/>
            <a:ext cx="2979737" cy="2882900"/>
            <a:chOff x="1713843" y="1958252"/>
            <a:chExt cx="4975209" cy="3925229"/>
          </a:xfrm>
        </p:grpSpPr>
        <p:grpSp>
          <p:nvGrpSpPr>
            <p:cNvPr id="9" name="Group 25"/>
            <p:cNvGrpSpPr>
              <a:grpSpLocks/>
            </p:cNvGrpSpPr>
            <p:nvPr/>
          </p:nvGrpSpPr>
          <p:grpSpPr bwMode="auto">
            <a:xfrm>
              <a:off x="2644569" y="3223251"/>
              <a:ext cx="1155384" cy="2206759"/>
              <a:chOff x="2644570" y="3223251"/>
              <a:chExt cx="1155384" cy="2206759"/>
            </a:xfrm>
          </p:grpSpPr>
          <p:cxnSp>
            <p:nvCxnSpPr>
              <p:cNvPr id="30" name="Straight Connector 29"/>
              <p:cNvCxnSpPr>
                <a:endCxn id="31" idx="0"/>
              </p:cNvCxnSpPr>
              <p:nvPr/>
            </p:nvCxnSpPr>
            <p:spPr>
              <a:xfrm rot="5400000" flipH="1" flipV="1">
                <a:off x="1908027" y="4309051"/>
                <a:ext cx="1856703" cy="3843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Block Arc 30"/>
              <p:cNvSpPr/>
              <p:nvPr/>
            </p:nvSpPr>
            <p:spPr>
              <a:xfrm>
                <a:off x="3012646" y="3222710"/>
                <a:ext cx="787233" cy="972661"/>
              </a:xfrm>
              <a:prstGeom prst="blockArc">
                <a:avLst>
                  <a:gd name="adj1" fmla="val 12225120"/>
                  <a:gd name="adj2" fmla="val 18115052"/>
                  <a:gd name="adj3" fmla="val 0"/>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12" name="Group 36"/>
            <p:cNvGrpSpPr>
              <a:grpSpLocks/>
            </p:cNvGrpSpPr>
            <p:nvPr/>
          </p:nvGrpSpPr>
          <p:grpSpPr bwMode="auto">
            <a:xfrm>
              <a:off x="1713843" y="1958252"/>
              <a:ext cx="4975209" cy="3925229"/>
              <a:chOff x="1713843" y="1958252"/>
              <a:chExt cx="4975209" cy="3925229"/>
            </a:xfrm>
          </p:grpSpPr>
          <p:sp>
            <p:nvSpPr>
              <p:cNvPr id="27" name="Half Frame 26"/>
              <p:cNvSpPr/>
              <p:nvPr/>
            </p:nvSpPr>
            <p:spPr>
              <a:xfrm rot="16200000">
                <a:off x="2909561" y="1671695"/>
                <a:ext cx="3492935" cy="4066048"/>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 name="TextBox 27"/>
              <p:cNvSpPr txBox="1"/>
              <p:nvPr/>
            </p:nvSpPr>
            <p:spPr>
              <a:xfrm>
                <a:off x="1713843" y="3288462"/>
                <a:ext cx="871317" cy="1398882"/>
              </a:xfrm>
              <a:prstGeom prst="rect">
                <a:avLst/>
              </a:prstGeom>
              <a:noFill/>
            </p:spPr>
            <p:txBody>
              <a:bodyPr vert="vert270" wrap="none">
                <a:spAutoFit/>
              </a:bodyPr>
              <a:lstStyle/>
              <a:p>
                <a:pPr>
                  <a:defRPr/>
                </a:pPr>
                <a:r>
                  <a:rPr lang="en-US" sz="1600" b="1" dirty="0"/>
                  <a:t>Stress</a:t>
                </a:r>
              </a:p>
            </p:txBody>
          </p:sp>
          <p:sp>
            <p:nvSpPr>
              <p:cNvPr id="98315" name="TextBox 65"/>
              <p:cNvSpPr txBox="1">
                <a:spLocks noChangeArrowheads="1"/>
              </p:cNvSpPr>
              <p:nvPr/>
            </p:nvSpPr>
            <p:spPr bwMode="auto">
              <a:xfrm>
                <a:off x="3929058" y="5440601"/>
                <a:ext cx="940115" cy="442880"/>
              </a:xfrm>
              <a:prstGeom prst="rect">
                <a:avLst/>
              </a:prstGeom>
              <a:noFill/>
              <a:ln w="9525">
                <a:noFill/>
                <a:miter lim="800000"/>
                <a:headEnd/>
                <a:tailEnd/>
              </a:ln>
            </p:spPr>
            <p:txBody>
              <a:bodyPr wrap="none">
                <a:spAutoFit/>
              </a:bodyPr>
              <a:lstStyle/>
              <a:p>
                <a:r>
                  <a:rPr lang="en-US" sz="1600" b="1"/>
                  <a:t>Strain</a:t>
                </a:r>
              </a:p>
            </p:txBody>
          </p:sp>
        </p:grpSp>
      </p:grpSp>
      <p:sp>
        <p:nvSpPr>
          <p:cNvPr id="35" name="TextBox 34"/>
          <p:cNvSpPr txBox="1"/>
          <p:nvPr/>
        </p:nvSpPr>
        <p:spPr>
          <a:xfrm>
            <a:off x="6000750" y="3643313"/>
            <a:ext cx="1108075" cy="369887"/>
          </a:xfrm>
          <a:prstGeom prst="rect">
            <a:avLst/>
          </a:prstGeom>
          <a:noFill/>
        </p:spPr>
        <p:txBody>
          <a:bodyPr wrap="none">
            <a:spAutoFit/>
          </a:bodyPr>
          <a:lstStyle/>
          <a:p>
            <a:pPr>
              <a:defRPr/>
            </a:pPr>
            <a:r>
              <a:rPr lang="en-US" b="1" dirty="0">
                <a:latin typeface="+mj-lt"/>
              </a:rPr>
              <a:t>Brittle</a:t>
            </a:r>
            <a:r>
              <a:rPr lang="en-US" dirty="0">
                <a:latin typeface="+mj-lt"/>
              </a:rPr>
              <a:t> </a:t>
            </a:r>
            <a:r>
              <a:rPr lang="en-US" dirty="0"/>
              <a:t> </a:t>
            </a:r>
          </a:p>
        </p:txBody>
      </p:sp>
      <p:sp>
        <p:nvSpPr>
          <p:cNvPr id="36" name="TextBox 35"/>
          <p:cNvSpPr txBox="1"/>
          <p:nvPr/>
        </p:nvSpPr>
        <p:spPr>
          <a:xfrm>
            <a:off x="1071563" y="6000750"/>
            <a:ext cx="5929312" cy="461963"/>
          </a:xfrm>
          <a:prstGeom prst="rect">
            <a:avLst/>
          </a:prstGeom>
          <a:noFill/>
        </p:spPr>
        <p:txBody>
          <a:bodyPr wrap="none">
            <a:spAutoFit/>
          </a:bodyPr>
          <a:lstStyle/>
          <a:p>
            <a:pPr>
              <a:defRPr/>
            </a:pPr>
            <a:r>
              <a:rPr lang="en-US" sz="2400" b="1" dirty="0">
                <a:solidFill>
                  <a:srgbClr val="FFC000"/>
                </a:solidFill>
                <a:latin typeface="+mj-lt"/>
              </a:rPr>
              <a:t>Predicting property – Plastic strain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Content Placeholder 2"/>
          <p:cNvSpPr>
            <a:spLocks noGrp="1"/>
          </p:cNvSpPr>
          <p:nvPr>
            <p:ph sz="quarter" idx="1"/>
          </p:nvPr>
        </p:nvSpPr>
        <p:spPr>
          <a:xfrm>
            <a:off x="214313" y="214313"/>
            <a:ext cx="8358187" cy="5286375"/>
          </a:xfrm>
        </p:spPr>
        <p:txBody>
          <a:bodyPr>
            <a:normAutofit fontScale="32500" lnSpcReduction="20000"/>
          </a:bodyPr>
          <a:lstStyle/>
          <a:p>
            <a:pPr>
              <a:lnSpc>
                <a:spcPct val="170000"/>
              </a:lnSpc>
              <a:defRPr/>
            </a:pPr>
            <a:r>
              <a:rPr lang="en-US" sz="7400" dirty="0">
                <a:solidFill>
                  <a:srgbClr val="FFC000"/>
                </a:solidFill>
              </a:rPr>
              <a:t>DEFINITION OF COMPRESSIVE STRESS:</a:t>
            </a:r>
          </a:p>
          <a:p>
            <a:pPr>
              <a:lnSpc>
                <a:spcPct val="170000"/>
              </a:lnSpc>
              <a:defRPr/>
            </a:pPr>
            <a:r>
              <a:rPr lang="en-US" sz="7400" dirty="0"/>
              <a:t>Ratio of compressive force to cross-sectional area perpendicular to the axis of applied force </a:t>
            </a:r>
            <a:r>
              <a:rPr lang="en-US" sz="7400" dirty="0">
                <a:solidFill>
                  <a:srgbClr val="FFC000"/>
                </a:solidFill>
              </a:rPr>
              <a:t>OR</a:t>
            </a:r>
            <a:r>
              <a:rPr lang="en-US" sz="7400" dirty="0"/>
              <a:t> It is the force per unit area produced in the body in response to an externally applied force, which tends to compress (shorten) the material. </a:t>
            </a:r>
          </a:p>
          <a:p>
            <a:pPr>
              <a:lnSpc>
                <a:spcPct val="170000"/>
              </a:lnSpc>
              <a:defRPr/>
            </a:pPr>
            <a:r>
              <a:rPr lang="en-US" sz="7400" dirty="0"/>
              <a:t>It is accompanied by compressive strain.</a:t>
            </a:r>
          </a:p>
          <a:p>
            <a:pPr>
              <a:lnSpc>
                <a:spcPct val="170000"/>
              </a:lnSpc>
              <a:buFont typeface="Wingdings" pitchFamily="2" charset="2"/>
              <a:buNone/>
              <a:defRPr/>
            </a:pPr>
            <a:r>
              <a:rPr lang="en-US" sz="7400" dirty="0"/>
              <a:t> </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sz="quarter" idx="1"/>
          </p:nvPr>
        </p:nvSpPr>
        <p:spPr>
          <a:xfrm>
            <a:off x="214313" y="285750"/>
            <a:ext cx="7467600" cy="714375"/>
          </a:xfrm>
        </p:spPr>
        <p:txBody>
          <a:bodyPr/>
          <a:lstStyle/>
          <a:p>
            <a:r>
              <a:rPr lang="en-US" sz="2800"/>
              <a:t>Depending on the height of curve</a:t>
            </a:r>
            <a:r>
              <a:rPr lang="en-US"/>
              <a:t>. </a:t>
            </a:r>
          </a:p>
        </p:txBody>
      </p:sp>
      <p:grpSp>
        <p:nvGrpSpPr>
          <p:cNvPr id="2" name="Group 52"/>
          <p:cNvGrpSpPr>
            <a:grpSpLocks/>
          </p:cNvGrpSpPr>
          <p:nvPr/>
        </p:nvGrpSpPr>
        <p:grpSpPr bwMode="auto">
          <a:xfrm>
            <a:off x="665163" y="2286000"/>
            <a:ext cx="2835275" cy="3214688"/>
            <a:chOff x="1214414" y="3357556"/>
            <a:chExt cx="2498407" cy="3214716"/>
          </a:xfrm>
        </p:grpSpPr>
        <p:grpSp>
          <p:nvGrpSpPr>
            <p:cNvPr id="3" name="Group 41"/>
            <p:cNvGrpSpPr>
              <a:grpSpLocks/>
            </p:cNvGrpSpPr>
            <p:nvPr/>
          </p:nvGrpSpPr>
          <p:grpSpPr bwMode="auto">
            <a:xfrm>
              <a:off x="1603303" y="3643306"/>
              <a:ext cx="1391890" cy="2603524"/>
              <a:chOff x="1603303" y="3778276"/>
              <a:chExt cx="1391890" cy="2256233"/>
            </a:xfrm>
          </p:grpSpPr>
          <p:cxnSp>
            <p:nvCxnSpPr>
              <p:cNvPr id="9" name="Straight Connector 8"/>
              <p:cNvCxnSpPr>
                <a:endCxn id="10" idx="1"/>
              </p:cNvCxnSpPr>
              <p:nvPr/>
            </p:nvCxnSpPr>
            <p:spPr bwMode="auto">
              <a:xfrm rot="5400000" flipH="1" flipV="1">
                <a:off x="794461" y="4964077"/>
                <a:ext cx="1879276" cy="26159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Block Arc 9"/>
              <p:cNvSpPr/>
              <p:nvPr/>
            </p:nvSpPr>
            <p:spPr bwMode="auto">
              <a:xfrm flipH="1">
                <a:off x="1843912" y="3778278"/>
                <a:ext cx="1151281" cy="1018056"/>
              </a:xfrm>
              <a:prstGeom prst="blockArc">
                <a:avLst>
                  <a:gd name="adj1" fmla="val 12555563"/>
                  <a:gd name="adj2" fmla="val 20782389"/>
                  <a:gd name="adj3" fmla="val 65"/>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6" name="Half Frame 5"/>
            <p:cNvSpPr/>
            <p:nvPr/>
          </p:nvSpPr>
          <p:spPr bwMode="auto">
            <a:xfrm rot="16200000">
              <a:off x="1193541" y="3756128"/>
              <a:ext cx="2917850" cy="2120708"/>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TextBox 6"/>
            <p:cNvSpPr txBox="1"/>
            <p:nvPr/>
          </p:nvSpPr>
          <p:spPr bwMode="auto">
            <a:xfrm>
              <a:off x="1214414" y="4572008"/>
              <a:ext cx="417290" cy="761184"/>
            </a:xfrm>
            <a:prstGeom prst="rect">
              <a:avLst/>
            </a:prstGeom>
            <a:noFill/>
          </p:spPr>
          <p:txBody>
            <a:bodyPr vert="vert270" wrap="none">
              <a:spAutoFit/>
            </a:bodyPr>
            <a:lstStyle/>
            <a:p>
              <a:pPr>
                <a:defRPr/>
              </a:pPr>
              <a:r>
                <a:rPr lang="en-US" sz="1600" b="1" dirty="0"/>
                <a:t>Stress</a:t>
              </a:r>
            </a:p>
          </p:txBody>
        </p:sp>
        <p:sp>
          <p:nvSpPr>
            <p:cNvPr id="99346" name="TextBox 50"/>
            <p:cNvSpPr txBox="1">
              <a:spLocks noChangeArrowheads="1"/>
            </p:cNvSpPr>
            <p:nvPr/>
          </p:nvSpPr>
          <p:spPr bwMode="auto">
            <a:xfrm>
              <a:off x="2200777" y="6345703"/>
              <a:ext cx="418603" cy="226569"/>
            </a:xfrm>
            <a:prstGeom prst="rect">
              <a:avLst/>
            </a:prstGeom>
            <a:noFill/>
            <a:ln w="9525">
              <a:noFill/>
              <a:miter lim="800000"/>
              <a:headEnd/>
              <a:tailEnd/>
            </a:ln>
          </p:spPr>
          <p:txBody>
            <a:bodyPr wrap="none">
              <a:spAutoFit/>
            </a:bodyPr>
            <a:lstStyle/>
            <a:p>
              <a:r>
                <a:rPr lang="en-US" sz="1600" b="1"/>
                <a:t>Strain</a:t>
              </a:r>
            </a:p>
          </p:txBody>
        </p:sp>
      </p:grpSp>
      <p:grpSp>
        <p:nvGrpSpPr>
          <p:cNvPr id="4" name="Group 58"/>
          <p:cNvGrpSpPr>
            <a:grpSpLocks/>
          </p:cNvGrpSpPr>
          <p:nvPr/>
        </p:nvGrpSpPr>
        <p:grpSpPr bwMode="auto">
          <a:xfrm>
            <a:off x="5194300" y="2352675"/>
            <a:ext cx="2917825" cy="2933700"/>
            <a:chOff x="4143263" y="4293789"/>
            <a:chExt cx="2917370" cy="2441969"/>
          </a:xfrm>
        </p:grpSpPr>
        <p:grpSp>
          <p:nvGrpSpPr>
            <p:cNvPr id="5" name="Group 25"/>
            <p:cNvGrpSpPr>
              <a:grpSpLocks/>
            </p:cNvGrpSpPr>
            <p:nvPr/>
          </p:nvGrpSpPr>
          <p:grpSpPr bwMode="auto">
            <a:xfrm>
              <a:off x="4620975" y="5286482"/>
              <a:ext cx="1164918" cy="1182408"/>
              <a:chOff x="2679873" y="3223372"/>
              <a:chExt cx="2355700" cy="2170279"/>
            </a:xfrm>
          </p:grpSpPr>
          <p:cxnSp>
            <p:nvCxnSpPr>
              <p:cNvPr id="17" name="Straight Connector 16"/>
              <p:cNvCxnSpPr>
                <a:endCxn id="18" idx="0"/>
              </p:cNvCxnSpPr>
              <p:nvPr/>
            </p:nvCxnSpPr>
            <p:spPr>
              <a:xfrm rot="5400000" flipH="1" flipV="1">
                <a:off x="1985040" y="4361587"/>
                <a:ext cx="1726897" cy="3370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Block Arc 17"/>
              <p:cNvSpPr/>
              <p:nvPr/>
            </p:nvSpPr>
            <p:spPr>
              <a:xfrm>
                <a:off x="3013790" y="3222799"/>
                <a:ext cx="2022139" cy="972592"/>
              </a:xfrm>
              <a:prstGeom prst="blockArc">
                <a:avLst>
                  <a:gd name="adj1" fmla="val 10958064"/>
                  <a:gd name="adj2" fmla="val 19966619"/>
                  <a:gd name="adj3" fmla="val 0"/>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8" name="Group 36"/>
            <p:cNvGrpSpPr>
              <a:grpSpLocks/>
            </p:cNvGrpSpPr>
            <p:nvPr/>
          </p:nvGrpSpPr>
          <p:grpSpPr bwMode="auto">
            <a:xfrm>
              <a:off x="4143263" y="4293789"/>
              <a:ext cx="2917370" cy="2441969"/>
              <a:chOff x="1713843" y="1401310"/>
              <a:chExt cx="5899508" cy="4482171"/>
            </a:xfrm>
          </p:grpSpPr>
          <p:sp>
            <p:nvSpPr>
              <p:cNvPr id="14" name="Half Frame 13"/>
              <p:cNvSpPr/>
              <p:nvPr/>
            </p:nvSpPr>
            <p:spPr>
              <a:xfrm rot="16200000">
                <a:off x="3092552" y="930959"/>
                <a:ext cx="4050447" cy="4991150"/>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 name="TextBox 14"/>
              <p:cNvSpPr txBox="1"/>
              <p:nvPr/>
            </p:nvSpPr>
            <p:spPr>
              <a:xfrm>
                <a:off x="1713843" y="3288462"/>
                <a:ext cx="871317" cy="1398882"/>
              </a:xfrm>
              <a:prstGeom prst="rect">
                <a:avLst/>
              </a:prstGeom>
              <a:noFill/>
            </p:spPr>
            <p:txBody>
              <a:bodyPr vert="vert270" wrap="none">
                <a:spAutoFit/>
              </a:bodyPr>
              <a:lstStyle/>
              <a:p>
                <a:pPr>
                  <a:defRPr/>
                </a:pPr>
                <a:r>
                  <a:rPr lang="en-US" sz="1600" b="1" dirty="0"/>
                  <a:t>Stress</a:t>
                </a:r>
              </a:p>
            </p:txBody>
          </p:sp>
          <p:sp>
            <p:nvSpPr>
              <p:cNvPr id="99340" name="TextBox 86"/>
              <p:cNvSpPr txBox="1">
                <a:spLocks noChangeArrowheads="1"/>
              </p:cNvSpPr>
              <p:nvPr/>
            </p:nvSpPr>
            <p:spPr bwMode="auto">
              <a:xfrm>
                <a:off x="3929058" y="5440601"/>
                <a:ext cx="940115" cy="442880"/>
              </a:xfrm>
              <a:prstGeom prst="rect">
                <a:avLst/>
              </a:prstGeom>
              <a:noFill/>
              <a:ln w="9525">
                <a:noFill/>
                <a:miter lim="800000"/>
                <a:headEnd/>
                <a:tailEnd/>
              </a:ln>
            </p:spPr>
            <p:txBody>
              <a:bodyPr wrap="none">
                <a:spAutoFit/>
              </a:bodyPr>
              <a:lstStyle/>
              <a:p>
                <a:r>
                  <a:rPr lang="en-US" sz="1600" b="1"/>
                  <a:t>Strain</a:t>
                </a:r>
              </a:p>
            </p:txBody>
          </p:sp>
        </p:grpSp>
      </p:grpSp>
      <p:sp>
        <p:nvSpPr>
          <p:cNvPr id="19" name="TextBox 18"/>
          <p:cNvSpPr txBox="1"/>
          <p:nvPr/>
        </p:nvSpPr>
        <p:spPr>
          <a:xfrm>
            <a:off x="1643063" y="3714750"/>
            <a:ext cx="1062037" cy="369888"/>
          </a:xfrm>
          <a:prstGeom prst="rect">
            <a:avLst/>
          </a:prstGeom>
          <a:noFill/>
        </p:spPr>
        <p:txBody>
          <a:bodyPr wrap="none">
            <a:spAutoFit/>
          </a:bodyPr>
          <a:lstStyle/>
          <a:p>
            <a:pPr>
              <a:defRPr/>
            </a:pPr>
            <a:r>
              <a:rPr lang="en-US" b="1" dirty="0">
                <a:latin typeface="+mj-lt"/>
              </a:rPr>
              <a:t>Strong</a:t>
            </a:r>
            <a:r>
              <a:rPr lang="en-US" dirty="0"/>
              <a:t> </a:t>
            </a:r>
          </a:p>
        </p:txBody>
      </p:sp>
      <p:sp>
        <p:nvSpPr>
          <p:cNvPr id="20" name="TextBox 19"/>
          <p:cNvSpPr txBox="1"/>
          <p:nvPr/>
        </p:nvSpPr>
        <p:spPr>
          <a:xfrm>
            <a:off x="5929313" y="3929063"/>
            <a:ext cx="838200" cy="369887"/>
          </a:xfrm>
          <a:prstGeom prst="rect">
            <a:avLst/>
          </a:prstGeom>
          <a:noFill/>
        </p:spPr>
        <p:txBody>
          <a:bodyPr wrap="none">
            <a:spAutoFit/>
          </a:bodyPr>
          <a:lstStyle/>
          <a:p>
            <a:pPr>
              <a:defRPr/>
            </a:pPr>
            <a:r>
              <a:rPr lang="en-US" b="1" dirty="0">
                <a:latin typeface="+mj-lt"/>
              </a:rPr>
              <a:t>Weak</a:t>
            </a:r>
            <a:endParaRPr lang="en-US" dirty="0"/>
          </a:p>
        </p:txBody>
      </p:sp>
      <p:sp>
        <p:nvSpPr>
          <p:cNvPr id="21" name="TextBox 20"/>
          <p:cNvSpPr txBox="1"/>
          <p:nvPr/>
        </p:nvSpPr>
        <p:spPr>
          <a:xfrm>
            <a:off x="1071563" y="6000750"/>
            <a:ext cx="6143625" cy="461963"/>
          </a:xfrm>
          <a:prstGeom prst="rect">
            <a:avLst/>
          </a:prstGeom>
          <a:noFill/>
        </p:spPr>
        <p:txBody>
          <a:bodyPr wrap="none">
            <a:spAutoFit/>
          </a:bodyPr>
          <a:lstStyle/>
          <a:p>
            <a:pPr>
              <a:defRPr/>
            </a:pPr>
            <a:r>
              <a:rPr lang="en-US" sz="2400" b="1" dirty="0">
                <a:solidFill>
                  <a:srgbClr val="FFC000"/>
                </a:solidFill>
                <a:latin typeface="+mj-lt"/>
              </a:rPr>
              <a:t>Predicting property – Yield strength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sz="quarter" idx="1"/>
          </p:nvPr>
        </p:nvSpPr>
        <p:spPr>
          <a:xfrm>
            <a:off x="285750" y="214313"/>
            <a:ext cx="8429625" cy="6338887"/>
          </a:xfrm>
        </p:spPr>
        <p:txBody>
          <a:bodyPr>
            <a:normAutofit/>
          </a:bodyPr>
          <a:lstStyle/>
          <a:p>
            <a:pPr eaLnBrk="1" hangingPunct="1">
              <a:lnSpc>
                <a:spcPct val="150000"/>
              </a:lnSpc>
              <a:buFont typeface="Wingdings" pitchFamily="2" charset="2"/>
              <a:buNone/>
            </a:pPr>
            <a:endParaRPr lang="en-US" b="1" u="sng" dirty="0"/>
          </a:p>
          <a:p>
            <a:pPr eaLnBrk="1" hangingPunct="1">
              <a:lnSpc>
                <a:spcPct val="150000"/>
              </a:lnSpc>
            </a:pPr>
            <a:r>
              <a:rPr lang="en-US" dirty="0"/>
              <a:t>Stress values well below the ultimate tensile strength can produce premature fracture of a dental prosthesis or material because microscopic flows grow slowly over many cycles of stress. This phenomenon is called fatigue failure</a:t>
            </a:r>
          </a:p>
          <a:p>
            <a:pPr eaLnBrk="1" hangingPunct="1">
              <a:lnSpc>
                <a:spcPct val="150000"/>
              </a:lnSpc>
            </a:pPr>
            <a:r>
              <a:rPr lang="en-US" dirty="0"/>
              <a:t>Fatigue strength is the stress at which a material fails under repeated loading.</a:t>
            </a:r>
          </a:p>
          <a:p>
            <a:pPr eaLnBrk="1" hangingPunct="1">
              <a:lnSpc>
                <a:spcPct val="150000"/>
              </a:lnSpc>
            </a:pPr>
            <a:r>
              <a:rPr lang="en-US" dirty="0"/>
              <a:t>Fatigue tests are performed by subjecting a specimen to alternating stress applications below the yield strength until fracture occurs.</a:t>
            </a:r>
          </a:p>
        </p:txBody>
      </p:sp>
      <p:sp>
        <p:nvSpPr>
          <p:cNvPr id="4" name="Rectangle 3"/>
          <p:cNvSpPr/>
          <p:nvPr/>
        </p:nvSpPr>
        <p:spPr>
          <a:xfrm>
            <a:off x="2143108" y="142852"/>
            <a:ext cx="4416402"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FATIGUE STRENGTH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sz="quarter" idx="1"/>
          </p:nvPr>
        </p:nvSpPr>
        <p:spPr>
          <a:xfrm>
            <a:off x="285750" y="0"/>
            <a:ext cx="8358188" cy="6473825"/>
          </a:xfrm>
        </p:spPr>
        <p:txBody>
          <a:bodyPr/>
          <a:lstStyle/>
          <a:p>
            <a:pPr>
              <a:lnSpc>
                <a:spcPct val="150000"/>
              </a:lnSpc>
            </a:pPr>
            <a:r>
              <a:rPr lang="en-US" dirty="0"/>
              <a:t>Failure under repeated or cyclic loading is dependent on magnitude of load and the number of loading repetitions.</a:t>
            </a:r>
          </a:p>
          <a:p>
            <a:pPr>
              <a:lnSpc>
                <a:spcPct val="150000"/>
              </a:lnSpc>
            </a:pPr>
            <a:r>
              <a:rPr lang="en-US" dirty="0"/>
              <a:t>The S-N curve shows that when stress is sufficiently high, the specimen will fracture at a relatively low number of cycles. As the stress is reduced, the number of cycles required to cause failure increases.</a:t>
            </a:r>
          </a:p>
        </p:txBody>
      </p:sp>
      <p:grpSp>
        <p:nvGrpSpPr>
          <p:cNvPr id="2" name="Group 26"/>
          <p:cNvGrpSpPr>
            <a:grpSpLocks/>
          </p:cNvGrpSpPr>
          <p:nvPr/>
        </p:nvGrpSpPr>
        <p:grpSpPr bwMode="auto">
          <a:xfrm>
            <a:off x="2608263" y="4071938"/>
            <a:ext cx="4892675" cy="2816225"/>
            <a:chOff x="2285985" y="4071943"/>
            <a:chExt cx="4892320" cy="2816835"/>
          </a:xfrm>
        </p:grpSpPr>
        <p:sp>
          <p:nvSpPr>
            <p:cNvPr id="101380" name="TextBox 22"/>
            <p:cNvSpPr txBox="1">
              <a:spLocks noChangeArrowheads="1"/>
            </p:cNvSpPr>
            <p:nvPr/>
          </p:nvSpPr>
          <p:spPr bwMode="auto">
            <a:xfrm>
              <a:off x="2964911" y="5866644"/>
              <a:ext cx="2275197" cy="307844"/>
            </a:xfrm>
            <a:prstGeom prst="rect">
              <a:avLst/>
            </a:prstGeom>
            <a:noFill/>
            <a:ln w="9525">
              <a:noFill/>
              <a:miter lim="800000"/>
              <a:headEnd/>
              <a:tailEnd/>
            </a:ln>
          </p:spPr>
          <p:txBody>
            <a:bodyPr wrap="square">
              <a:spAutoFit/>
            </a:bodyPr>
            <a:lstStyle/>
            <a:p>
              <a:r>
                <a:rPr lang="en-US" sz="1400" b="1" dirty="0"/>
                <a:t>Fatigue strength </a:t>
              </a:r>
            </a:p>
          </p:txBody>
        </p:sp>
        <p:grpSp>
          <p:nvGrpSpPr>
            <p:cNvPr id="3" name="Group 25"/>
            <p:cNvGrpSpPr>
              <a:grpSpLocks/>
            </p:cNvGrpSpPr>
            <p:nvPr/>
          </p:nvGrpSpPr>
          <p:grpSpPr bwMode="auto">
            <a:xfrm>
              <a:off x="2285985" y="4071943"/>
              <a:ext cx="4892320" cy="2816835"/>
              <a:chOff x="2285985" y="4071943"/>
              <a:chExt cx="4892320" cy="2816835"/>
            </a:xfrm>
          </p:grpSpPr>
          <p:grpSp>
            <p:nvGrpSpPr>
              <p:cNvPr id="4" name="Group 24"/>
              <p:cNvGrpSpPr>
                <a:grpSpLocks/>
              </p:cNvGrpSpPr>
              <p:nvPr/>
            </p:nvGrpSpPr>
            <p:grpSpPr bwMode="auto">
              <a:xfrm>
                <a:off x="2714612" y="4071943"/>
                <a:ext cx="4463693" cy="2816835"/>
                <a:chOff x="2714612" y="4071943"/>
                <a:chExt cx="4463693" cy="2816835"/>
              </a:xfrm>
            </p:grpSpPr>
            <p:sp>
              <p:nvSpPr>
                <p:cNvPr id="8" name="Half Frame 7"/>
                <p:cNvSpPr/>
                <p:nvPr/>
              </p:nvSpPr>
              <p:spPr bwMode="auto">
                <a:xfrm rot="16200000">
                  <a:off x="3178537" y="3607985"/>
                  <a:ext cx="2429401" cy="3357318"/>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 name="Arc 8"/>
                <p:cNvSpPr/>
                <p:nvPr/>
              </p:nvSpPr>
              <p:spPr>
                <a:xfrm rot="11967113">
                  <a:off x="2971735" y="4397450"/>
                  <a:ext cx="4206570" cy="1371897"/>
                </a:xfrm>
                <a:prstGeom prst="arc">
                  <a:avLst>
                    <a:gd name="adj1" fmla="val 13206820"/>
                    <a:gd name="adj2" fmla="val 21340034"/>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1" name="Straight Connector 10"/>
                <p:cNvCxnSpPr/>
                <p:nvPr/>
              </p:nvCxnSpPr>
              <p:spPr>
                <a:xfrm>
                  <a:off x="2714579" y="5786814"/>
                  <a:ext cx="2357266" cy="1587"/>
                </a:xfrm>
                <a:prstGeom prst="line">
                  <a:avLst/>
                </a:prstGeom>
                <a:ln w="285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715373" y="6143286"/>
                  <a:ext cx="714530" cy="1588"/>
                </a:xfrm>
                <a:prstGeom prst="line">
                  <a:avLst/>
                </a:prstGeom>
                <a:ln w="2857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01388" name="TextBox 18"/>
                <p:cNvSpPr txBox="1">
                  <a:spLocks noChangeArrowheads="1"/>
                </p:cNvSpPr>
                <p:nvPr/>
              </p:nvSpPr>
              <p:spPr bwMode="auto">
                <a:xfrm>
                  <a:off x="2786050" y="6488668"/>
                  <a:ext cx="518091" cy="369332"/>
                </a:xfrm>
                <a:prstGeom prst="rect">
                  <a:avLst/>
                </a:prstGeom>
                <a:noFill/>
                <a:ln w="9525">
                  <a:noFill/>
                  <a:miter lim="800000"/>
                  <a:headEnd/>
                  <a:tailEnd/>
                </a:ln>
              </p:spPr>
              <p:txBody>
                <a:bodyPr wrap="none">
                  <a:spAutoFit/>
                </a:bodyPr>
                <a:lstStyle/>
                <a:p>
                  <a:r>
                    <a:rPr lang="en-US"/>
                    <a:t>10³</a:t>
                  </a:r>
                </a:p>
              </p:txBody>
            </p:sp>
            <p:sp>
              <p:nvSpPr>
                <p:cNvPr id="101389" name="Rectangle 19"/>
                <p:cNvSpPr>
                  <a:spLocks noChangeArrowheads="1"/>
                </p:cNvSpPr>
                <p:nvPr/>
              </p:nvSpPr>
              <p:spPr bwMode="auto">
                <a:xfrm>
                  <a:off x="3500430" y="6488668"/>
                  <a:ext cx="526106" cy="369332"/>
                </a:xfrm>
                <a:prstGeom prst="rect">
                  <a:avLst/>
                </a:prstGeom>
                <a:noFill/>
                <a:ln w="9525">
                  <a:noFill/>
                  <a:miter lim="800000"/>
                  <a:headEnd/>
                  <a:tailEnd/>
                </a:ln>
              </p:spPr>
              <p:txBody>
                <a:bodyPr wrap="none">
                  <a:spAutoFit/>
                </a:bodyPr>
                <a:lstStyle/>
                <a:p>
                  <a:r>
                    <a:rPr lang="en-US"/>
                    <a:t>10</a:t>
                  </a:r>
                  <a:r>
                    <a:rPr lang="en-US" baseline="30000"/>
                    <a:t>4</a:t>
                  </a:r>
                  <a:endParaRPr lang="en-US"/>
                </a:p>
              </p:txBody>
            </p:sp>
            <p:sp>
              <p:nvSpPr>
                <p:cNvPr id="101390" name="Rectangle 20"/>
                <p:cNvSpPr>
                  <a:spLocks noChangeArrowheads="1"/>
                </p:cNvSpPr>
                <p:nvPr/>
              </p:nvSpPr>
              <p:spPr bwMode="auto">
                <a:xfrm>
                  <a:off x="4214810" y="6488668"/>
                  <a:ext cx="526106" cy="369332"/>
                </a:xfrm>
                <a:prstGeom prst="rect">
                  <a:avLst/>
                </a:prstGeom>
                <a:noFill/>
                <a:ln w="9525">
                  <a:noFill/>
                  <a:miter lim="800000"/>
                  <a:headEnd/>
                  <a:tailEnd/>
                </a:ln>
              </p:spPr>
              <p:txBody>
                <a:bodyPr wrap="none">
                  <a:spAutoFit/>
                </a:bodyPr>
                <a:lstStyle/>
                <a:p>
                  <a:r>
                    <a:rPr lang="en-US"/>
                    <a:t>10</a:t>
                  </a:r>
                  <a:r>
                    <a:rPr lang="en-US" baseline="30000"/>
                    <a:t>5</a:t>
                  </a:r>
                  <a:endParaRPr lang="en-US"/>
                </a:p>
              </p:txBody>
            </p:sp>
            <p:sp>
              <p:nvSpPr>
                <p:cNvPr id="22" name="Rectangle 21"/>
                <p:cNvSpPr/>
                <p:nvPr/>
              </p:nvSpPr>
              <p:spPr>
                <a:xfrm>
                  <a:off x="4857548" y="6488641"/>
                  <a:ext cx="1347689" cy="400137"/>
                </a:xfrm>
                <a:prstGeom prst="rect">
                  <a:avLst/>
                </a:prstGeom>
              </p:spPr>
              <p:txBody>
                <a:bodyPr wrap="none">
                  <a:spAutoFit/>
                </a:bodyPr>
                <a:lstStyle/>
                <a:p>
                  <a:pPr>
                    <a:defRPr/>
                  </a:pPr>
                  <a:r>
                    <a:rPr lang="en-US" dirty="0"/>
                    <a:t>10</a:t>
                  </a:r>
                  <a:r>
                    <a:rPr lang="en-US" baseline="30000" dirty="0"/>
                    <a:t>6 </a:t>
                  </a:r>
                  <a:r>
                    <a:rPr lang="en-US" dirty="0"/>
                    <a:t> </a:t>
                  </a:r>
                  <a:r>
                    <a:rPr lang="en-US" sz="2000" dirty="0">
                      <a:latin typeface="+mj-lt"/>
                    </a:rPr>
                    <a:t>cycles</a:t>
                  </a:r>
                </a:p>
              </p:txBody>
            </p:sp>
          </p:grpSp>
          <p:sp>
            <p:nvSpPr>
              <p:cNvPr id="24" name="TextBox 23"/>
              <p:cNvSpPr txBox="1"/>
              <p:nvPr/>
            </p:nvSpPr>
            <p:spPr>
              <a:xfrm rot="16200000">
                <a:off x="1978684" y="5123942"/>
                <a:ext cx="984463" cy="369860"/>
              </a:xfrm>
              <a:prstGeom prst="rect">
                <a:avLst/>
              </a:prstGeom>
              <a:noFill/>
            </p:spPr>
            <p:txBody>
              <a:bodyPr wrap="none">
                <a:spAutoFit/>
              </a:bodyPr>
              <a:lstStyle/>
              <a:p>
                <a:pPr>
                  <a:defRPr/>
                </a:pPr>
                <a:r>
                  <a:rPr lang="en-US" b="1" dirty="0">
                    <a:latin typeface="+mj-lt"/>
                  </a:rPr>
                  <a:t>Stress</a:t>
                </a:r>
                <a:r>
                  <a:rPr lang="en-US" dirty="0"/>
                  <a:t> </a:t>
                </a:r>
              </a:p>
            </p:txBody>
          </p:sp>
        </p:grpSp>
      </p:gr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2"/>
          <p:cNvSpPr>
            <a:spLocks noGrp="1"/>
          </p:cNvSpPr>
          <p:nvPr>
            <p:ph sz="quarter" idx="1"/>
          </p:nvPr>
        </p:nvSpPr>
        <p:spPr>
          <a:xfrm>
            <a:off x="214313" y="142875"/>
            <a:ext cx="8429625" cy="2357438"/>
          </a:xfrm>
        </p:spPr>
        <p:txBody>
          <a:bodyPr/>
          <a:lstStyle/>
          <a:p>
            <a:pPr>
              <a:lnSpc>
                <a:spcPct val="150000"/>
              </a:lnSpc>
            </a:pPr>
            <a:r>
              <a:rPr lang="en-US"/>
              <a:t>For some materials, a stress at which the specimen can be loaded an infinite number of times without failing is eventually approached. This stress is called endurance limit.</a:t>
            </a:r>
          </a:p>
          <a:p>
            <a:endParaRPr lang="en-US"/>
          </a:p>
        </p:txBody>
      </p:sp>
      <p:grpSp>
        <p:nvGrpSpPr>
          <p:cNvPr id="2" name="Group 24"/>
          <p:cNvGrpSpPr>
            <a:grpSpLocks/>
          </p:cNvGrpSpPr>
          <p:nvPr/>
        </p:nvGrpSpPr>
        <p:grpSpPr bwMode="auto">
          <a:xfrm>
            <a:off x="2325688" y="2835275"/>
            <a:ext cx="4746625" cy="3522663"/>
            <a:chOff x="2285984" y="3000372"/>
            <a:chExt cx="4747363" cy="3522461"/>
          </a:xfrm>
        </p:grpSpPr>
        <p:grpSp>
          <p:nvGrpSpPr>
            <p:cNvPr id="3" name="Group 3"/>
            <p:cNvGrpSpPr>
              <a:grpSpLocks/>
            </p:cNvGrpSpPr>
            <p:nvPr/>
          </p:nvGrpSpPr>
          <p:grpSpPr bwMode="auto">
            <a:xfrm>
              <a:off x="2285984" y="3000372"/>
              <a:ext cx="4747363" cy="3522461"/>
              <a:chOff x="2285985" y="3643315"/>
              <a:chExt cx="4747363" cy="3522461"/>
            </a:xfrm>
          </p:grpSpPr>
          <p:sp>
            <p:nvSpPr>
              <p:cNvPr id="5" name="TextBox 4"/>
              <p:cNvSpPr txBox="1"/>
              <p:nvPr/>
            </p:nvSpPr>
            <p:spPr>
              <a:xfrm>
                <a:off x="2714677" y="5305333"/>
                <a:ext cx="2143458" cy="338118"/>
              </a:xfrm>
              <a:prstGeom prst="rect">
                <a:avLst/>
              </a:prstGeom>
              <a:noFill/>
            </p:spPr>
            <p:txBody>
              <a:bodyPr>
                <a:spAutoFit/>
              </a:bodyPr>
              <a:lstStyle/>
              <a:p>
                <a:pPr>
                  <a:defRPr/>
                </a:pPr>
                <a:r>
                  <a:rPr lang="en-US" sz="1600" b="1" dirty="0">
                    <a:latin typeface="+mn-lt"/>
                  </a:rPr>
                  <a:t>Endurance limit </a:t>
                </a:r>
              </a:p>
            </p:txBody>
          </p:sp>
          <p:grpSp>
            <p:nvGrpSpPr>
              <p:cNvPr id="4" name="Group 25"/>
              <p:cNvGrpSpPr>
                <a:grpSpLocks/>
              </p:cNvGrpSpPr>
              <p:nvPr/>
            </p:nvGrpSpPr>
            <p:grpSpPr bwMode="auto">
              <a:xfrm>
                <a:off x="2285985" y="3643315"/>
                <a:ext cx="4747363" cy="3522461"/>
                <a:chOff x="2285985" y="3643315"/>
                <a:chExt cx="4747363" cy="3522461"/>
              </a:xfrm>
            </p:grpSpPr>
            <p:grpSp>
              <p:nvGrpSpPr>
                <p:cNvPr id="6" name="Group 24"/>
                <p:cNvGrpSpPr>
                  <a:grpSpLocks/>
                </p:cNvGrpSpPr>
                <p:nvPr/>
              </p:nvGrpSpPr>
              <p:grpSpPr bwMode="auto">
                <a:xfrm>
                  <a:off x="2714611" y="3643315"/>
                  <a:ext cx="4318737" cy="3522461"/>
                  <a:chOff x="2714611" y="3643315"/>
                  <a:chExt cx="4318737" cy="3522461"/>
                </a:xfrm>
              </p:grpSpPr>
              <p:sp>
                <p:nvSpPr>
                  <p:cNvPr id="9" name="Half Frame 8"/>
                  <p:cNvSpPr/>
                  <p:nvPr/>
                </p:nvSpPr>
                <p:spPr bwMode="auto">
                  <a:xfrm rot="16200000">
                    <a:off x="2965051" y="3392941"/>
                    <a:ext cx="2857336" cy="3358084"/>
                  </a:xfrm>
                  <a:prstGeom prst="halfFrame">
                    <a:avLst>
                      <a:gd name="adj1" fmla="val 0"/>
                      <a:gd name="adj2" fmla="val 0"/>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1" name="Straight Connector 10"/>
                  <p:cNvCxnSpPr/>
                  <p:nvPr/>
                </p:nvCxnSpPr>
                <p:spPr>
                  <a:xfrm>
                    <a:off x="2714677" y="5286284"/>
                    <a:ext cx="1554404" cy="1587"/>
                  </a:xfrm>
                  <a:prstGeom prst="line">
                    <a:avLst/>
                  </a:prstGeom>
                  <a:ln w="2857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02413" name="TextBox 12"/>
                  <p:cNvSpPr txBox="1">
                    <a:spLocks noChangeArrowheads="1"/>
                  </p:cNvSpPr>
                  <p:nvPr/>
                </p:nvSpPr>
                <p:spPr bwMode="auto">
                  <a:xfrm>
                    <a:off x="2786050" y="6488668"/>
                    <a:ext cx="518091" cy="369332"/>
                  </a:xfrm>
                  <a:prstGeom prst="rect">
                    <a:avLst/>
                  </a:prstGeom>
                  <a:noFill/>
                  <a:ln w="9525">
                    <a:noFill/>
                    <a:miter lim="800000"/>
                    <a:headEnd/>
                    <a:tailEnd/>
                  </a:ln>
                </p:spPr>
                <p:txBody>
                  <a:bodyPr wrap="none">
                    <a:spAutoFit/>
                  </a:bodyPr>
                  <a:lstStyle/>
                  <a:p>
                    <a:r>
                      <a:rPr lang="en-US"/>
                      <a:t>10³</a:t>
                    </a:r>
                  </a:p>
                </p:txBody>
              </p:sp>
              <p:sp>
                <p:nvSpPr>
                  <p:cNvPr id="102414" name="Rectangle 13"/>
                  <p:cNvSpPr>
                    <a:spLocks noChangeArrowheads="1"/>
                  </p:cNvSpPr>
                  <p:nvPr/>
                </p:nvSpPr>
                <p:spPr bwMode="auto">
                  <a:xfrm>
                    <a:off x="3500430" y="6488668"/>
                    <a:ext cx="526106" cy="369332"/>
                  </a:xfrm>
                  <a:prstGeom prst="rect">
                    <a:avLst/>
                  </a:prstGeom>
                  <a:noFill/>
                  <a:ln w="9525">
                    <a:noFill/>
                    <a:miter lim="800000"/>
                    <a:headEnd/>
                    <a:tailEnd/>
                  </a:ln>
                </p:spPr>
                <p:txBody>
                  <a:bodyPr wrap="none">
                    <a:spAutoFit/>
                  </a:bodyPr>
                  <a:lstStyle/>
                  <a:p>
                    <a:r>
                      <a:rPr lang="en-US"/>
                      <a:t>10</a:t>
                    </a:r>
                    <a:r>
                      <a:rPr lang="en-US" baseline="30000"/>
                      <a:t>4</a:t>
                    </a:r>
                    <a:endParaRPr lang="en-US"/>
                  </a:p>
                </p:txBody>
              </p:sp>
              <p:sp>
                <p:nvSpPr>
                  <p:cNvPr id="102415" name="Rectangle 14"/>
                  <p:cNvSpPr>
                    <a:spLocks noChangeArrowheads="1"/>
                  </p:cNvSpPr>
                  <p:nvPr/>
                </p:nvSpPr>
                <p:spPr bwMode="auto">
                  <a:xfrm>
                    <a:off x="4214810" y="6488668"/>
                    <a:ext cx="526106" cy="369332"/>
                  </a:xfrm>
                  <a:prstGeom prst="rect">
                    <a:avLst/>
                  </a:prstGeom>
                  <a:noFill/>
                  <a:ln w="9525">
                    <a:noFill/>
                    <a:miter lim="800000"/>
                    <a:headEnd/>
                    <a:tailEnd/>
                  </a:ln>
                </p:spPr>
                <p:txBody>
                  <a:bodyPr wrap="none">
                    <a:spAutoFit/>
                  </a:bodyPr>
                  <a:lstStyle/>
                  <a:p>
                    <a:r>
                      <a:rPr lang="en-US"/>
                      <a:t>10</a:t>
                    </a:r>
                    <a:r>
                      <a:rPr lang="en-US" baseline="30000"/>
                      <a:t>5</a:t>
                    </a:r>
                    <a:endParaRPr lang="en-US"/>
                  </a:p>
                </p:txBody>
              </p:sp>
              <p:sp>
                <p:nvSpPr>
                  <p:cNvPr id="16" name="Rectangle 15"/>
                  <p:cNvSpPr/>
                  <p:nvPr/>
                </p:nvSpPr>
                <p:spPr>
                  <a:xfrm>
                    <a:off x="4858135" y="6487952"/>
                    <a:ext cx="2175213" cy="677824"/>
                  </a:xfrm>
                  <a:prstGeom prst="rect">
                    <a:avLst/>
                  </a:prstGeom>
                </p:spPr>
                <p:txBody>
                  <a:bodyPr wrap="none">
                    <a:spAutoFit/>
                  </a:bodyPr>
                  <a:lstStyle/>
                  <a:p>
                    <a:pPr>
                      <a:defRPr/>
                    </a:pPr>
                    <a:r>
                      <a:rPr lang="en-US" dirty="0"/>
                      <a:t>10</a:t>
                    </a:r>
                    <a:r>
                      <a:rPr lang="en-US" baseline="30000" dirty="0"/>
                      <a:t>6 </a:t>
                    </a:r>
                    <a:r>
                      <a:rPr lang="en-US" dirty="0"/>
                      <a:t> </a:t>
                    </a:r>
                  </a:p>
                  <a:p>
                    <a:pPr>
                      <a:defRPr/>
                    </a:pPr>
                    <a:r>
                      <a:rPr lang="en-US" sz="2000" dirty="0">
                        <a:latin typeface="+mj-lt"/>
                      </a:rPr>
                      <a:t>Cycles to failure </a:t>
                    </a:r>
                  </a:p>
                </p:txBody>
              </p:sp>
            </p:grpSp>
            <p:sp>
              <p:nvSpPr>
                <p:cNvPr id="8" name="TextBox 7"/>
                <p:cNvSpPr txBox="1"/>
                <p:nvPr/>
              </p:nvSpPr>
              <p:spPr>
                <a:xfrm rot="16200000">
                  <a:off x="1978067" y="5124329"/>
                  <a:ext cx="985780" cy="369945"/>
                </a:xfrm>
                <a:prstGeom prst="rect">
                  <a:avLst/>
                </a:prstGeom>
                <a:noFill/>
              </p:spPr>
              <p:txBody>
                <a:bodyPr wrap="none">
                  <a:spAutoFit/>
                </a:bodyPr>
                <a:lstStyle/>
                <a:p>
                  <a:pPr>
                    <a:defRPr/>
                  </a:pPr>
                  <a:r>
                    <a:rPr lang="en-US" b="1" dirty="0">
                      <a:latin typeface="+mj-lt"/>
                    </a:rPr>
                    <a:t>Stress</a:t>
                  </a:r>
                  <a:r>
                    <a:rPr lang="en-US" dirty="0"/>
                    <a:t> </a:t>
                  </a:r>
                </a:p>
              </p:txBody>
            </p:sp>
          </p:grpSp>
        </p:grpSp>
        <p:cxnSp>
          <p:nvCxnSpPr>
            <p:cNvPr id="19" name="Straight Connector 18"/>
            <p:cNvCxnSpPr/>
            <p:nvPr/>
          </p:nvCxnSpPr>
          <p:spPr>
            <a:xfrm rot="16200000" flipH="1">
              <a:off x="3183969" y="3531238"/>
              <a:ext cx="1071502" cy="11527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86545" y="4643341"/>
              <a:ext cx="1714767" cy="1587"/>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87"/>
          </a:xfrm>
        </p:spPr>
        <p:txBody>
          <a:bodyPr/>
          <a:lstStyle/>
          <a:p>
            <a:pPr>
              <a:defRPr/>
            </a:pPr>
            <a:r>
              <a:rPr lang="en-US" dirty="0">
                <a:solidFill>
                  <a:schemeClr val="accent1">
                    <a:lumMod val="75000"/>
                  </a:schemeClr>
                </a:solidFill>
              </a:rPr>
              <a:t>Importance of fatigue strength</a:t>
            </a:r>
          </a:p>
        </p:txBody>
      </p:sp>
      <p:sp>
        <p:nvSpPr>
          <p:cNvPr id="103427" name="Content Placeholder 2"/>
          <p:cNvSpPr>
            <a:spLocks noGrp="1"/>
          </p:cNvSpPr>
          <p:nvPr>
            <p:ph sz="quarter" idx="1"/>
          </p:nvPr>
        </p:nvSpPr>
        <p:spPr>
          <a:xfrm>
            <a:off x="214313" y="1143000"/>
            <a:ext cx="8358187" cy="4873625"/>
          </a:xfrm>
        </p:spPr>
        <p:txBody>
          <a:bodyPr/>
          <a:lstStyle/>
          <a:p>
            <a:pPr>
              <a:lnSpc>
                <a:spcPct val="150000"/>
              </a:lnSpc>
            </a:pPr>
            <a:r>
              <a:rPr lang="en-US"/>
              <a:t>Stress applications during mastication may approach 3,00,000 flexures per year, whereas the greater stress generated by removing and inserting clasp retained RPD from the mouth amounts to less than 1500 per year.</a:t>
            </a:r>
          </a:p>
          <a:p>
            <a:pPr>
              <a:lnSpc>
                <a:spcPct val="150000"/>
              </a:lnSpc>
            </a:pPr>
            <a:r>
              <a:rPr lang="en-US"/>
              <a:t>Restorations should be designed so the clinical cyclic stresses are below the fatigue limit.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a:spLocks noGrp="1"/>
          </p:cNvSpPr>
          <p:nvPr>
            <p:ph sz="quarter" idx="1"/>
          </p:nvPr>
        </p:nvSpPr>
        <p:spPr>
          <a:xfrm>
            <a:off x="285750" y="928688"/>
            <a:ext cx="8429625" cy="5545137"/>
          </a:xfrm>
        </p:spPr>
        <p:txBody>
          <a:bodyPr/>
          <a:lstStyle/>
          <a:p>
            <a:pPr>
              <a:lnSpc>
                <a:spcPct val="150000"/>
              </a:lnSpc>
            </a:pPr>
            <a:r>
              <a:rPr lang="en-US"/>
              <a:t>Phillips 11</a:t>
            </a:r>
            <a:r>
              <a:rPr lang="en-US" baseline="30000"/>
              <a:t>th</a:t>
            </a:r>
            <a:r>
              <a:rPr lang="en-US"/>
              <a:t> edition.</a:t>
            </a:r>
          </a:p>
          <a:p>
            <a:pPr>
              <a:lnSpc>
                <a:spcPct val="150000"/>
              </a:lnSpc>
            </a:pPr>
            <a:r>
              <a:rPr lang="en-US"/>
              <a:t>Craig 12</a:t>
            </a:r>
            <a:r>
              <a:rPr lang="en-US" baseline="30000"/>
              <a:t>th</a:t>
            </a:r>
            <a:r>
              <a:rPr lang="en-US"/>
              <a:t> edition. </a:t>
            </a:r>
          </a:p>
          <a:p>
            <a:pPr>
              <a:lnSpc>
                <a:spcPct val="150000"/>
              </a:lnSpc>
            </a:pPr>
            <a:r>
              <a:rPr lang="en-US"/>
              <a:t>Anderson’s applied dental materials 6</a:t>
            </a:r>
            <a:r>
              <a:rPr lang="en-US" baseline="30000"/>
              <a:t>th</a:t>
            </a:r>
            <a:r>
              <a:rPr lang="en-US"/>
              <a:t> edition.</a:t>
            </a:r>
          </a:p>
          <a:p>
            <a:pPr>
              <a:lnSpc>
                <a:spcPct val="150000"/>
              </a:lnSpc>
            </a:pPr>
            <a:r>
              <a:rPr lang="en-US"/>
              <a:t>Introduction to dental materials. By Richard Van Noort 6</a:t>
            </a:r>
            <a:r>
              <a:rPr lang="en-US" baseline="30000"/>
              <a:t>th</a:t>
            </a:r>
            <a:r>
              <a:rPr lang="en-US"/>
              <a:t> edition.</a:t>
            </a:r>
          </a:p>
          <a:p>
            <a:pPr>
              <a:lnSpc>
                <a:spcPct val="150000"/>
              </a:lnSpc>
            </a:pPr>
            <a:r>
              <a:rPr lang="en-US"/>
              <a:t>A clinical guide to applied dental materials.</a:t>
            </a:r>
          </a:p>
          <a:p>
            <a:endParaRPr lang="en-US"/>
          </a:p>
        </p:txBody>
      </p:sp>
      <p:sp>
        <p:nvSpPr>
          <p:cNvPr id="4" name="Rectangle 3"/>
          <p:cNvSpPr/>
          <p:nvPr/>
        </p:nvSpPr>
        <p:spPr>
          <a:xfrm>
            <a:off x="2857488" y="58143"/>
            <a:ext cx="2991524"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a:ln/>
                <a:solidFill>
                  <a:schemeClr val="accent3"/>
                </a:solidFill>
              </a:rPr>
              <a:t>REFERENCES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3143248"/>
            <a:ext cx="7823167" cy="1569660"/>
          </a:xfrm>
          <a:prstGeom prst="rect">
            <a:avLst/>
          </a:prstGeom>
          <a:noFill/>
        </p:spPr>
        <p:txBody>
          <a:bodyPr wrap="none">
            <a:spAutoFit/>
            <a:scene3d>
              <a:camera prst="isometricRightUp"/>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9600" b="1" dirty="0">
                <a:ln/>
                <a:solidFill>
                  <a:schemeClr val="accent3"/>
                </a:solidFill>
              </a:rPr>
              <a:t>THANK YOU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116</TotalTime>
  <Words>4989</Words>
  <Application>Microsoft Office PowerPoint</Application>
  <PresentationFormat>On-screen Show (4:3)</PresentationFormat>
  <Paragraphs>574</Paragraphs>
  <Slides>96</Slides>
  <Notes>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96</vt:i4>
      </vt:variant>
    </vt:vector>
  </HeadingPairs>
  <TitlesOfParts>
    <vt:vector size="104" baseType="lpstr">
      <vt:lpstr>Arial Black</vt:lpstr>
      <vt:lpstr>Arial Narrow</vt:lpstr>
      <vt:lpstr>Calibri</vt:lpstr>
      <vt:lpstr>Century Schoolbook</vt:lpstr>
      <vt:lpstr>Rockwell</vt:lpstr>
      <vt:lpstr>Wingdings</vt:lpstr>
      <vt:lpstr>Wingdings 2</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 OF TENSILE STRESS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Elastic modulus of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Importance of fatigue strength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Anup</dc:creator>
  <cp:lastModifiedBy>VAIO</cp:lastModifiedBy>
  <cp:revision>11</cp:revision>
  <dcterms:created xsi:type="dcterms:W3CDTF">2014-01-23T18:56:30Z</dcterms:created>
  <dcterms:modified xsi:type="dcterms:W3CDTF">2021-06-04T22:52:22Z</dcterms:modified>
</cp:coreProperties>
</file>