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8" r:id="rId3"/>
    <p:sldId id="259" r:id="rId4"/>
    <p:sldId id="260" r:id="rId5"/>
    <p:sldId id="257" r:id="rId6"/>
    <p:sldId id="262" r:id="rId7"/>
    <p:sldId id="264" r:id="rId8"/>
    <p:sldId id="263" r:id="rId9"/>
    <p:sldId id="261" r:id="rId10"/>
    <p:sldId id="265" r:id="rId11"/>
    <p:sldId id="266" r:id="rId12"/>
    <p:sldId id="268" r:id="rId13"/>
    <p:sldId id="267" r:id="rId14"/>
    <p:sldId id="269" r:id="rId15"/>
    <p:sldId id="270" r:id="rId16"/>
    <p:sldId id="272" r:id="rId17"/>
    <p:sldId id="273" r:id="rId18"/>
    <p:sldId id="274" r:id="rId19"/>
    <p:sldId id="314" r:id="rId20"/>
    <p:sldId id="316" r:id="rId21"/>
    <p:sldId id="318" r:id="rId22"/>
    <p:sldId id="317" r:id="rId23"/>
    <p:sldId id="319" r:id="rId24"/>
    <p:sldId id="320" r:id="rId25"/>
    <p:sldId id="325" r:id="rId26"/>
    <p:sldId id="275" r:id="rId27"/>
    <p:sldId id="276" r:id="rId28"/>
    <p:sldId id="277" r:id="rId29"/>
    <p:sldId id="278" r:id="rId30"/>
    <p:sldId id="281" r:id="rId31"/>
    <p:sldId id="282" r:id="rId32"/>
    <p:sldId id="283" r:id="rId33"/>
    <p:sldId id="285" r:id="rId34"/>
    <p:sldId id="284" r:id="rId35"/>
    <p:sldId id="271" r:id="rId36"/>
    <p:sldId id="286" r:id="rId37"/>
    <p:sldId id="287" r:id="rId38"/>
    <p:sldId id="288" r:id="rId39"/>
    <p:sldId id="289" r:id="rId40"/>
    <p:sldId id="290" r:id="rId41"/>
    <p:sldId id="291" r:id="rId42"/>
    <p:sldId id="292" r:id="rId43"/>
    <p:sldId id="293" r:id="rId44"/>
    <p:sldId id="294" r:id="rId45"/>
    <p:sldId id="297" r:id="rId46"/>
    <p:sldId id="299" r:id="rId47"/>
    <p:sldId id="298" r:id="rId48"/>
    <p:sldId id="296" r:id="rId49"/>
    <p:sldId id="295" r:id="rId50"/>
    <p:sldId id="300" r:id="rId51"/>
    <p:sldId id="302" r:id="rId52"/>
    <p:sldId id="303" r:id="rId53"/>
    <p:sldId id="301" r:id="rId54"/>
    <p:sldId id="304" r:id="rId55"/>
    <p:sldId id="305" r:id="rId56"/>
    <p:sldId id="306" r:id="rId57"/>
    <p:sldId id="307" r:id="rId58"/>
    <p:sldId id="308" r:id="rId59"/>
    <p:sldId id="309" r:id="rId60"/>
    <p:sldId id="310" r:id="rId61"/>
    <p:sldId id="311" r:id="rId62"/>
    <p:sldId id="312" r:id="rId63"/>
    <p:sldId id="313" r:id="rId64"/>
    <p:sldId id="315" r:id="rId65"/>
    <p:sldId id="329" r:id="rId66"/>
    <p:sldId id="323" r:id="rId67"/>
    <p:sldId id="324" r:id="rId68"/>
    <p:sldId id="326" r:id="rId69"/>
    <p:sldId id="33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B82916-9736-4B8F-B08E-515661611364}" type="datetimeFigureOut">
              <a:rPr lang="en-US" smtClean="0"/>
              <a:pPr/>
              <a:t>9/8/2023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53EFA-5CC4-422E-AC9B-C6B0E480D4C8}" type="slidenum">
              <a:rPr lang="en-US" smtClean="0"/>
              <a:pPr/>
              <a:t>‹#›</a:t>
            </a:fld>
            <a:endParaRPr lang="en-US"/>
          </a:p>
        </p:txBody>
      </p:sp>
    </p:spTree>
    <p:extLst>
      <p:ext uri="{BB962C8B-B14F-4D97-AF65-F5344CB8AC3E}">
        <p14:creationId xmlns:p14="http://schemas.microsoft.com/office/powerpoint/2010/main" val="62456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526870B8-898A-42C9-8431-2C881A138EEE}" type="slidenum">
              <a:rPr lang="en-US"/>
              <a:pPr/>
              <a:t>3</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B02141F-824D-4ABA-AF41-05DA021CD3F6}" type="slidenum">
              <a:rPr lang="en-US"/>
              <a:pPr/>
              <a:t>28</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DAB380C-1643-45E2-9622-45820876CEAA}" type="slidenum">
              <a:rPr lang="en-US"/>
              <a:pPr/>
              <a:t>29</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818B32EB-31BA-49B7-9768-250F227F0BEE}" type="slidenum">
              <a:rPr lang="en-US"/>
              <a:pPr/>
              <a:t>37</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00FF6C4-C074-494A-8225-9640E8E2CDDC}" type="slidenum">
              <a:rPr lang="en-US"/>
              <a:pPr/>
              <a:t>38</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2EA26A86-3DAA-464F-9113-DFDCE2BDD1DD}" type="slidenum">
              <a:rPr lang="en-US"/>
              <a:pPr/>
              <a:t>39</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1FCF4FEB-42E7-40BF-81AB-CEDA0C0A06B5}" type="slidenum">
              <a:rPr lang="en-US"/>
              <a:pPr/>
              <a:t>40</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A94DFD9-A723-4EE1-9E0E-DE8C29AC811B}" type="slidenum">
              <a:rPr lang="en-US"/>
              <a:pPr/>
              <a:t>41</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953EFA-5CC4-422E-AC9B-C6B0E480D4C8}" type="slidenum">
              <a:rPr lang="en-US" smtClean="0"/>
              <a:pPr/>
              <a:t>46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8E2467A-AC6D-4F35-8C33-F37FF0AB6057}" type="slidenum">
              <a:rPr lang="en-US"/>
              <a:pPr/>
              <a:t>48</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DFC8EC2-5CB5-439A-BD95-5575FC850E27}" type="slidenum">
              <a:rPr lang="en-US"/>
              <a:pPr/>
              <a:t>49</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F4F3FD9-7234-4086-B4D4-8981169802E7}" type="slidenum">
              <a:rPr lang="en-US"/>
              <a:pPr/>
              <a:t>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9FC4AE3-6C61-4199-96E3-07490CC5C665}" type="slidenum">
              <a:rPr lang="en-US"/>
              <a:pPr/>
              <a:t>51</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54ABB38-1560-413E-B20D-E1DC0018D4CA}" type="slidenum">
              <a:rPr lang="en-US"/>
              <a:pPr/>
              <a:t>52</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020B3BFA-A39D-4E18-B823-564B4438BA43}" type="slidenum">
              <a:rPr lang="en-US"/>
              <a:pPr/>
              <a:t>54</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4213FFF-7B50-4D05-A100-DE61D59A3BE1}" type="slidenum">
              <a:rPr lang="en-US"/>
              <a:pPr/>
              <a:t>55</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ACA57CD6-AA49-4792-94A2-95DBC5D6E34A}" type="slidenum">
              <a:rPr lang="en-US"/>
              <a:pPr/>
              <a:t>56</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FD53927-761B-4D4D-92E5-F54B84A1B924}" type="slidenum">
              <a:rPr lang="en-US"/>
              <a:pPr/>
              <a:t>58</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FE9B87A-2C9A-49F7-9C97-C6B2784012FB}" type="slidenum">
              <a:rPr lang="en-US"/>
              <a:pPr/>
              <a:t>59</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1734166-40CC-45F9-92ED-A365A0856773}" type="slidenum">
              <a:rPr lang="en-US"/>
              <a:pPr/>
              <a:t>60</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E25F1655-39EF-4598-BBD5-C969B33ECF7A}" type="slidenum">
              <a:rPr lang="en-US"/>
              <a:pPr/>
              <a:t>61</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9392DAD4-331E-4D55-AB87-FC23B85300FA}" type="slidenum">
              <a:rPr lang="en-US"/>
              <a:pPr/>
              <a:t>62</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2337C34-016B-4EC5-B276-E92B59532106}" type="slidenum">
              <a:rPr lang="en-US"/>
              <a:pPr/>
              <a:t>6</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EB44806-108D-4BF2-823C-F2C5B403D83B}" type="slidenum">
              <a:rPr lang="en-US"/>
              <a:pPr/>
              <a:t>63</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65DBC8F-C3F7-402F-8404-9688DA702085}" type="slidenum">
              <a:rPr lang="en-US"/>
              <a:pPr/>
              <a:t>15</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7B8D66D-7C53-4836-987F-E775866D66BC}" type="slidenum">
              <a:rPr lang="en-US"/>
              <a:pPr/>
              <a:t>16</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A232A09-9A09-46B5-8FC1-AE709E583F9A}" type="slidenum">
              <a:rPr lang="en-US"/>
              <a:pPr/>
              <a:t>17</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C7B37D8-0A35-40ED-BEB7-8A6557C9DBA5}" type="slidenum">
              <a:rPr lang="en-US"/>
              <a:pPr/>
              <a:t>18</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6A64058-3266-4200-8FDD-3DAFDFF2D966}" type="slidenum">
              <a:rPr lang="en-US"/>
              <a:pPr/>
              <a:t>26</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3FCE2AB-AAB5-4DA6-8664-CEB04675C4E7}" type="slidenum">
              <a:rPr lang="en-US"/>
              <a:pPr/>
              <a:t>27</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619A5E-AD1B-476A-93A6-C3BC5A520AD4}"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19A5E-AD1B-476A-93A6-C3BC5A520AD4}"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19A5E-AD1B-476A-93A6-C3BC5A520AD4}"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53A2912C-FC8A-4AD2-892B-44A184C8565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Rectangle 39"/>
          <p:cNvSpPr>
            <a:spLocks noGrp="1" noChangeArrowheads="1"/>
          </p:cNvSpPr>
          <p:nvPr>
            <p:ph type="dt" sz="half" idx="10"/>
          </p:nvPr>
        </p:nvSpPr>
        <p:spPr>
          <a:ln/>
        </p:spPr>
        <p:txBody>
          <a:bodyPr/>
          <a:lstStyle>
            <a:lvl1pPr>
              <a:defRPr/>
            </a:lvl1pPr>
          </a:lstStyle>
          <a:p>
            <a:pPr>
              <a:defRPr/>
            </a:pPr>
            <a:endParaRPr lang="en-US"/>
          </a:p>
        </p:txBody>
      </p:sp>
      <p:sp>
        <p:nvSpPr>
          <p:cNvPr id="7" name="Rectangle 40"/>
          <p:cNvSpPr>
            <a:spLocks noGrp="1" noChangeArrowheads="1"/>
          </p:cNvSpPr>
          <p:nvPr>
            <p:ph type="ftr" sz="quarter" idx="11"/>
          </p:nvPr>
        </p:nvSpPr>
        <p:spPr>
          <a:ln/>
        </p:spPr>
        <p:txBody>
          <a:bodyPr/>
          <a:lstStyle>
            <a:lvl1pPr>
              <a:defRPr/>
            </a:lvl1pPr>
          </a:lstStyle>
          <a:p>
            <a:pPr>
              <a:defRPr/>
            </a:pPr>
            <a:endParaRPr lang="en-US"/>
          </a:p>
        </p:txBody>
      </p:sp>
      <p:sp>
        <p:nvSpPr>
          <p:cNvPr id="8" name="Rectangle 41"/>
          <p:cNvSpPr>
            <a:spLocks noGrp="1" noChangeArrowheads="1"/>
          </p:cNvSpPr>
          <p:nvPr>
            <p:ph type="sldNum" sz="quarter" idx="12"/>
          </p:nvPr>
        </p:nvSpPr>
        <p:spPr>
          <a:ln/>
        </p:spPr>
        <p:txBody>
          <a:bodyPr/>
          <a:lstStyle>
            <a:lvl1pPr>
              <a:defRPr/>
            </a:lvl1pPr>
          </a:lstStyle>
          <a:p>
            <a:pPr>
              <a:defRPr/>
            </a:pPr>
            <a:fld id="{CE27C5CC-E19D-427A-9247-58CDFFBEDA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30725"/>
          </a:xfrm>
        </p:spPr>
        <p:txBody>
          <a:bodyPr/>
          <a:lstStyle/>
          <a:p>
            <a:pPr lvl="0"/>
            <a:endParaRPr lang="en-IN" noProof="0" smtClean="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E460D53-588C-49E0-81C5-5CAFBF7B7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19A5E-AD1B-476A-93A6-C3BC5A520AD4}"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19A5E-AD1B-476A-93A6-C3BC5A520AD4}"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619A5E-AD1B-476A-93A6-C3BC5A520AD4}"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619A5E-AD1B-476A-93A6-C3BC5A520AD4}"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619A5E-AD1B-476A-93A6-C3BC5A520AD4}"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19A5E-AD1B-476A-93A6-C3BC5A520AD4}"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19A5E-AD1B-476A-93A6-C3BC5A520AD4}"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19A5E-AD1B-476A-93A6-C3BC5A520AD4}"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4970E1-59C0-485A-A0AD-8F08E6A11D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60000"/>
                <a:lumOff val="40000"/>
              </a:schemeClr>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19A5E-AD1B-476A-93A6-C3BC5A520AD4}" type="datetimeFigureOut">
              <a:rPr lang="en-US" smtClean="0"/>
              <a:pPr/>
              <a:t>9/8/2023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970E1-59C0-485A-A0AD-8F08E6A11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a:solidFill>
            <a:schemeClr val="bg1"/>
          </a:solidFill>
          <a:ln>
            <a:solidFill>
              <a:schemeClr val="accent2">
                <a:lumMod val="60000"/>
                <a:lumOff val="40000"/>
              </a:schemeClr>
            </a:solidFill>
          </a:ln>
        </p:spPr>
        <p:txBody>
          <a:bodyPr>
            <a:normAutofit/>
          </a:bodyPr>
          <a:lstStyle/>
          <a:p>
            <a:r>
              <a:rPr lang="en-US" sz="4800" b="1" dirty="0" smtClean="0">
                <a:effectLst>
                  <a:outerShdw blurRad="38100" dist="38100" dir="2700000" algn="tl">
                    <a:srgbClr val="000000">
                      <a:alpha val="43137"/>
                    </a:srgbClr>
                  </a:outerShdw>
                </a:effectLst>
                <a:latin typeface="Times New Roman" pitchFamily="18" charset="0"/>
                <a:cs typeface="Times New Roman" pitchFamily="18" charset="0"/>
              </a:rPr>
              <a:t>GYPSUM PRODUCTS</a:t>
            </a:r>
            <a:endParaRPr lang="en-US" sz="4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381000" y="2971800"/>
            <a:ext cx="8610600" cy="2971800"/>
          </a:xfrm>
        </p:spPr>
        <p:txBody>
          <a:bodyPr>
            <a:normAutofit/>
          </a:bodyPr>
          <a:lstStyle/>
          <a:p>
            <a:r>
              <a:rPr lang="en-US" sz="3600" b="1" dirty="0" err="1" smtClean="0">
                <a:solidFill>
                  <a:schemeClr val="accent2">
                    <a:lumMod val="75000"/>
                  </a:schemeClr>
                </a:solidFill>
                <a:latin typeface="Times New Roman" pitchFamily="18" charset="0"/>
                <a:cs typeface="Times New Roman" pitchFamily="18" charset="0"/>
              </a:rPr>
              <a:t>Dept</a:t>
            </a:r>
            <a:r>
              <a:rPr lang="en-US" sz="3600" b="1" dirty="0" smtClean="0">
                <a:solidFill>
                  <a:schemeClr val="accent2">
                    <a:lumMod val="75000"/>
                  </a:schemeClr>
                </a:solidFill>
                <a:latin typeface="Times New Roman" pitchFamily="18" charset="0"/>
                <a:cs typeface="Times New Roman" pitchFamily="18" charset="0"/>
              </a:rPr>
              <a:t> of prosthodontics,DYPDS </a:t>
            </a:r>
            <a:r>
              <a:rPr lang="en-US" sz="3600" b="1" dirty="0" err="1" smtClean="0">
                <a:solidFill>
                  <a:schemeClr val="accent2">
                    <a:lumMod val="75000"/>
                  </a:schemeClr>
                </a:solidFill>
                <a:latin typeface="Times New Roman" pitchFamily="18" charset="0"/>
                <a:cs typeface="Times New Roman" pitchFamily="18" charset="0"/>
              </a:rPr>
              <a:t>pune</a:t>
            </a:r>
            <a:endParaRPr lang="en-US" sz="3600" b="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Times New Roman" pitchFamily="18" charset="0"/>
                <a:cs typeface="Times New Roman" pitchFamily="18" charset="0"/>
              </a:rPr>
              <a:t>MANUFACTURE OF DENTAL STONE </a:t>
            </a:r>
            <a:br>
              <a:rPr lang="en-US" sz="3200" b="1" dirty="0" smtClean="0">
                <a:solidFill>
                  <a:schemeClr val="accent2">
                    <a:lumMod val="75000"/>
                  </a:schemeClr>
                </a:solidFill>
                <a:latin typeface="Times New Roman" pitchFamily="18" charset="0"/>
                <a:cs typeface="Times New Roman" pitchFamily="18" charset="0"/>
              </a:rPr>
            </a:br>
            <a:endParaRPr lang="en-US" sz="3200" dirty="0">
              <a:solidFill>
                <a:schemeClr val="accent2">
                  <a:lumMod val="7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5181600" cy="4525963"/>
          </a:xfrm>
        </p:spPr>
        <p:txBody>
          <a:bodyPr>
            <a:normAutofit lnSpcReduction="10000"/>
          </a:bodyPr>
          <a:lstStyle/>
          <a:p>
            <a:pPr>
              <a:lnSpc>
                <a:spcPct val="200000"/>
              </a:lnSpc>
              <a:buFont typeface="Wingdings" pitchFamily="2" charset="2"/>
              <a:buChar char="§"/>
            </a:pPr>
            <a:r>
              <a:rPr lang="en-US" sz="2400" dirty="0" smtClean="0">
                <a:latin typeface="Times New Roman" pitchFamily="18" charset="0"/>
                <a:cs typeface="Times New Roman" pitchFamily="18" charset="0"/>
              </a:rPr>
              <a:t>Gypsum is </a:t>
            </a:r>
            <a:r>
              <a:rPr lang="en-US" sz="2400" dirty="0" err="1" smtClean="0">
                <a:latin typeface="Times New Roman" pitchFamily="18" charset="0"/>
                <a:cs typeface="Times New Roman" pitchFamily="18" charset="0"/>
              </a:rPr>
              <a:t>calcined</a:t>
            </a:r>
            <a:r>
              <a:rPr lang="en-US" sz="2400" dirty="0" smtClean="0">
                <a:latin typeface="Times New Roman" pitchFamily="18" charset="0"/>
                <a:cs typeface="Times New Roman" pitchFamily="18" charset="0"/>
              </a:rPr>
              <a:t> under steam pressure in an autoclave at 120</a:t>
            </a:r>
            <a:r>
              <a:rPr lang="en-US" sz="2400" baseline="30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C to 130</a:t>
            </a:r>
            <a:r>
              <a:rPr lang="en-US" sz="2400" baseline="30000" dirty="0" smtClean="0">
                <a:latin typeface="Times New Roman" pitchFamily="18" charset="0"/>
                <a:cs typeface="Times New Roman" pitchFamily="18" charset="0"/>
              </a:rPr>
              <a:t>0</a:t>
            </a:r>
            <a:r>
              <a:rPr lang="en-US" sz="2400" dirty="0" smtClean="0">
                <a:latin typeface="Times New Roman" pitchFamily="18" charset="0"/>
                <a:cs typeface="Times New Roman" pitchFamily="18" charset="0"/>
              </a:rPr>
              <a:t>C at 17 lbs/sq. inch for 5 to 7 hours-</a:t>
            </a:r>
            <a:r>
              <a:rPr lang="en-US" sz="2400" b="1" i="1" dirty="0" smtClean="0">
                <a:solidFill>
                  <a:srgbClr val="7030A0"/>
                </a:solidFill>
                <a:latin typeface="Times New Roman" pitchFamily="18" charset="0"/>
                <a:cs typeface="Times New Roman" pitchFamily="18" charset="0"/>
              </a:rPr>
              <a:t>Wet </a:t>
            </a:r>
            <a:r>
              <a:rPr lang="en-US" sz="2400" b="1" i="1" dirty="0" err="1" smtClean="0">
                <a:solidFill>
                  <a:srgbClr val="7030A0"/>
                </a:solidFill>
                <a:latin typeface="Times New Roman" pitchFamily="18" charset="0"/>
                <a:cs typeface="Times New Roman" pitchFamily="18" charset="0"/>
              </a:rPr>
              <a:t>Calcination</a:t>
            </a:r>
            <a:r>
              <a:rPr lang="en-US" sz="2400" dirty="0" smtClean="0">
                <a:latin typeface="Times New Roman" pitchFamily="18" charset="0"/>
                <a:cs typeface="Times New Roman" pitchFamily="18" charset="0"/>
              </a:rPr>
              <a:t>. </a:t>
            </a:r>
          </a:p>
          <a:p>
            <a:pPr>
              <a:lnSpc>
                <a:spcPct val="200000"/>
              </a:lnSpc>
              <a:buFont typeface="Wingdings" pitchFamily="2" charset="2"/>
              <a:buChar char="§"/>
            </a:pPr>
            <a:r>
              <a:rPr lang="en-US" sz="2400" dirty="0" smtClean="0">
                <a:latin typeface="Times New Roman" pitchFamily="18" charset="0"/>
                <a:cs typeface="Times New Roman" pitchFamily="18" charset="0"/>
              </a:rPr>
              <a:t>Product obtained is much stronger and harder then beta </a:t>
            </a:r>
            <a:r>
              <a:rPr lang="en-US" sz="2400" dirty="0" err="1" smtClean="0">
                <a:latin typeface="Times New Roman" pitchFamily="18" charset="0"/>
                <a:cs typeface="Times New Roman" pitchFamily="18" charset="0"/>
              </a:rPr>
              <a:t>hemihydrate</a:t>
            </a:r>
            <a:r>
              <a:rPr lang="en-US" sz="2400" dirty="0" smtClean="0">
                <a:latin typeface="Times New Roman" pitchFamily="18" charset="0"/>
                <a:cs typeface="Times New Roman" pitchFamily="18" charset="0"/>
              </a:rPr>
              <a:t>.</a:t>
            </a:r>
          </a:p>
          <a:p>
            <a:pPr>
              <a:buFont typeface="Wingdings" pitchFamily="2" charset="2"/>
              <a:buChar char="§"/>
            </a:pPr>
            <a:endParaRPr lang="en-US" sz="2400" dirty="0">
              <a:latin typeface="Times New Roman" pitchFamily="18" charset="0"/>
              <a:cs typeface="Times New Roman" pitchFamily="18" charset="0"/>
            </a:endParaRPr>
          </a:p>
        </p:txBody>
      </p:sp>
      <p:pic>
        <p:nvPicPr>
          <p:cNvPr id="6" name="Picture 4" descr="DSC07338"/>
          <p:cNvPicPr>
            <a:picLocks noChangeAspect="1" noChangeArrowheads="1"/>
          </p:cNvPicPr>
          <p:nvPr/>
        </p:nvPicPr>
        <p:blipFill>
          <a:blip r:embed="rId2" cstate="print"/>
          <a:srcRect l="26414" r="37737" b="4036"/>
          <a:stretch>
            <a:fillRect/>
          </a:stretch>
        </p:blipFill>
        <p:spPr>
          <a:xfrm>
            <a:off x="6019800" y="1600199"/>
            <a:ext cx="2667000" cy="4191001"/>
          </a:xfrm>
          <a:prstGeom prst="rect">
            <a:avLst/>
          </a:prstGeom>
          <a:noFill/>
          <a:ln>
            <a:solidFill>
              <a:schemeClr val="accent4">
                <a:lumMod val="75000"/>
              </a:schemeClr>
            </a:solidFill>
          </a:ln>
        </p:spPr>
      </p:pic>
      <p:sp>
        <p:nvSpPr>
          <p:cNvPr id="7" name="TextBox 6"/>
          <p:cNvSpPr txBox="1"/>
          <p:nvPr/>
        </p:nvSpPr>
        <p:spPr>
          <a:xfrm>
            <a:off x="8325289" y="6477000"/>
            <a:ext cx="742511" cy="369332"/>
          </a:xfrm>
          <a:prstGeom prst="rect">
            <a:avLst/>
          </a:prstGeom>
          <a:noFill/>
        </p:spPr>
        <p:txBody>
          <a:bodyPr wrap="none" rtlCol="0">
            <a:spAutoFit/>
          </a:bodyPr>
          <a:lstStyle/>
          <a:p>
            <a:r>
              <a:rPr lang="en-US" dirty="0" smtClean="0"/>
              <a:t>10/68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Times New Roman" pitchFamily="18" charset="0"/>
                <a:cs typeface="Times New Roman" pitchFamily="18" charset="0"/>
              </a:rPr>
              <a:t>MICR0SCOPICALLY</a:t>
            </a:r>
            <a:br>
              <a:rPr lang="en-US" sz="3200" b="1" dirty="0" smtClean="0">
                <a:solidFill>
                  <a:schemeClr val="accent2">
                    <a:lumMod val="75000"/>
                  </a:schemeClr>
                </a:solidFill>
                <a:latin typeface="Times New Roman" pitchFamily="18" charset="0"/>
                <a:cs typeface="Times New Roman" pitchFamily="18" charset="0"/>
              </a:rPr>
            </a:br>
            <a:endParaRPr lang="en-US" sz="3200" dirty="0"/>
          </a:p>
        </p:txBody>
      </p:sp>
      <p:sp>
        <p:nvSpPr>
          <p:cNvPr id="3" name="Content Placeholder 2"/>
          <p:cNvSpPr>
            <a:spLocks noGrp="1"/>
          </p:cNvSpPr>
          <p:nvPr>
            <p:ph idx="1"/>
          </p:nvPr>
        </p:nvSpPr>
        <p:spPr>
          <a:xfrm>
            <a:off x="457200" y="1600200"/>
            <a:ext cx="8229600" cy="4953000"/>
          </a:xfrm>
        </p:spPr>
        <p:txBody>
          <a:bodyPr/>
          <a:lstStyle/>
          <a:p>
            <a:pPr>
              <a:buFont typeface="Wingdings" pitchFamily="2" charset="2"/>
              <a:buChar char="§"/>
            </a:pPr>
            <a:r>
              <a:rPr lang="en-US" sz="2400" dirty="0" smtClean="0">
                <a:latin typeface="Times New Roman" pitchFamily="18" charset="0"/>
                <a:cs typeface="Times New Roman" pitchFamily="18" charset="0"/>
              </a:rPr>
              <a:t>Crystals in the form of  rods  and prisms-</a:t>
            </a:r>
            <a:r>
              <a:rPr lang="el-GR" sz="2400" dirty="0" smtClean="0">
                <a:cs typeface="Arial" charset="0"/>
              </a:rPr>
              <a:t> </a:t>
            </a:r>
            <a:r>
              <a:rPr lang="el-GR" sz="2400" b="1" dirty="0" smtClean="0">
                <a:solidFill>
                  <a:schemeClr val="accent2">
                    <a:lumMod val="75000"/>
                  </a:schemeClr>
                </a:solidFill>
                <a:latin typeface="Times New Roman" pitchFamily="18" charset="0"/>
                <a:cs typeface="Times New Roman" pitchFamily="18" charset="0"/>
              </a:rPr>
              <a:t>α</a:t>
            </a:r>
            <a:r>
              <a:rPr lang="en-US" sz="2400" b="1" dirty="0" smtClean="0">
                <a:solidFill>
                  <a:schemeClr val="accent2">
                    <a:lumMod val="75000"/>
                  </a:schemeClr>
                </a:solidFill>
                <a:latin typeface="Times New Roman" pitchFamily="18" charset="0"/>
                <a:cs typeface="Times New Roman" pitchFamily="18" charset="0"/>
              </a:rPr>
              <a:t> </a:t>
            </a:r>
            <a:r>
              <a:rPr lang="en-US" sz="2400" b="1" dirty="0" err="1" smtClean="0">
                <a:solidFill>
                  <a:schemeClr val="accent2">
                    <a:lumMod val="75000"/>
                  </a:schemeClr>
                </a:solidFill>
                <a:latin typeface="Times New Roman" pitchFamily="18" charset="0"/>
                <a:cs typeface="Times New Roman" pitchFamily="18" charset="0"/>
              </a:rPr>
              <a:t>hemihydrate</a:t>
            </a:r>
            <a:endParaRPr lang="en-US" b="1" dirty="0">
              <a:solidFill>
                <a:schemeClr val="accent2">
                  <a:lumMod val="75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2514600" y="2286000"/>
            <a:ext cx="3962400" cy="3535363"/>
          </a:xfrm>
          <a:prstGeom prst="rect">
            <a:avLst/>
          </a:prstGeom>
          <a:noFill/>
          <a:ln w="9525">
            <a:noFill/>
            <a:miter lim="800000"/>
            <a:headEnd/>
            <a:tailEnd/>
          </a:ln>
        </p:spPr>
      </p:pic>
      <p:sp>
        <p:nvSpPr>
          <p:cNvPr id="6" name="TextBox 5"/>
          <p:cNvSpPr txBox="1"/>
          <p:nvPr/>
        </p:nvSpPr>
        <p:spPr>
          <a:xfrm>
            <a:off x="2209800" y="5943600"/>
            <a:ext cx="52578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Powder Particles of dental stone(</a:t>
            </a:r>
            <a:r>
              <a:rPr lang="el-GR" dirty="0" smtClean="0">
                <a:cs typeface="Arial" charset="0"/>
              </a:rPr>
              <a:t>α</a:t>
            </a:r>
            <a:r>
              <a:rPr lang="en-US" dirty="0" smtClean="0">
                <a:cs typeface="Arial" charset="0"/>
              </a:rPr>
              <a:t>-</a:t>
            </a:r>
            <a:r>
              <a:rPr lang="en-US" i="1" dirty="0" err="1" smtClean="0">
                <a:cs typeface="Arial" charset="0"/>
              </a:rPr>
              <a:t>hemihydrate</a:t>
            </a:r>
            <a:r>
              <a:rPr lang="en-US" dirty="0" smtClean="0">
                <a:cs typeface="Arial" charset="0"/>
              </a:rPr>
              <a:t>)</a:t>
            </a:r>
            <a:endParaRPr lang="en-US" dirty="0" smtClean="0"/>
          </a:p>
          <a:p>
            <a:endParaRPr lang="en-US" dirty="0">
              <a:latin typeface="Times New Roman" pitchFamily="18" charset="0"/>
              <a:cs typeface="Times New Roman" pitchFamily="18" charset="0"/>
            </a:endParaRPr>
          </a:p>
        </p:txBody>
      </p:sp>
      <p:sp>
        <p:nvSpPr>
          <p:cNvPr id="7" name="TextBox 6"/>
          <p:cNvSpPr txBox="1"/>
          <p:nvPr/>
        </p:nvSpPr>
        <p:spPr>
          <a:xfrm>
            <a:off x="8401489" y="6488668"/>
            <a:ext cx="742511" cy="369332"/>
          </a:xfrm>
          <a:prstGeom prst="rect">
            <a:avLst/>
          </a:prstGeom>
          <a:noFill/>
        </p:spPr>
        <p:txBody>
          <a:bodyPr wrap="none" rtlCol="0">
            <a:spAutoFit/>
          </a:bodyPr>
          <a:lstStyle/>
          <a:p>
            <a:r>
              <a:rPr lang="en-US" dirty="0" smtClean="0"/>
              <a:t>11/68</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0" y="76200"/>
            <a:ext cx="9144000" cy="6324600"/>
          </a:xfrm>
        </p:spPr>
        <p:txBody>
          <a:bodyPr/>
          <a:lstStyle/>
          <a:p>
            <a:pPr>
              <a:lnSpc>
                <a:spcPct val="90000"/>
              </a:lnSpc>
              <a:buFont typeface="Wingdings" pitchFamily="2" charset="2"/>
              <a:buNone/>
            </a:pPr>
            <a:r>
              <a:rPr lang="en-US" dirty="0"/>
              <a:t>  </a:t>
            </a:r>
            <a:r>
              <a:rPr lang="en-US" b="1" dirty="0" smtClean="0">
                <a:solidFill>
                  <a:schemeClr val="accent2">
                    <a:lumMod val="75000"/>
                  </a:schemeClr>
                </a:solidFill>
                <a:latin typeface="Times New Roman" pitchFamily="18" charset="0"/>
                <a:cs typeface="Times New Roman" pitchFamily="18" charset="0"/>
              </a:rPr>
              <a:t>Differences between </a:t>
            </a:r>
            <a:r>
              <a:rPr lang="el-GR" b="1" dirty="0" smtClean="0">
                <a:solidFill>
                  <a:schemeClr val="accent2">
                    <a:lumMod val="75000"/>
                  </a:schemeClr>
                </a:solidFill>
                <a:latin typeface="Times New Roman" pitchFamily="18" charset="0"/>
                <a:cs typeface="Times New Roman" pitchFamily="18" charset="0"/>
              </a:rPr>
              <a:t>α</a:t>
            </a:r>
            <a:r>
              <a:rPr lang="en-US" b="1" dirty="0" smtClean="0">
                <a:solidFill>
                  <a:schemeClr val="accent2">
                    <a:lumMod val="75000"/>
                  </a:schemeClr>
                </a:solidFill>
                <a:latin typeface="Times New Roman" pitchFamily="18" charset="0"/>
                <a:cs typeface="Times New Roman" pitchFamily="18" charset="0"/>
              </a:rPr>
              <a:t> and ß- </a:t>
            </a:r>
            <a:r>
              <a:rPr lang="en-US" b="1" dirty="0" err="1" smtClean="0">
                <a:solidFill>
                  <a:schemeClr val="accent2">
                    <a:lumMod val="75000"/>
                  </a:schemeClr>
                </a:solidFill>
                <a:latin typeface="Times New Roman" pitchFamily="18" charset="0"/>
                <a:cs typeface="Times New Roman" pitchFamily="18" charset="0"/>
              </a:rPr>
              <a:t>hemihydrate</a:t>
            </a:r>
            <a:endParaRPr lang="en-US" b="1" dirty="0">
              <a:solidFill>
                <a:schemeClr val="accent2">
                  <a:lumMod val="75000"/>
                </a:schemeClr>
              </a:solidFill>
              <a:latin typeface="Times New Roman" pitchFamily="18" charset="0"/>
              <a:cs typeface="Times New Roman" pitchFamily="18" charset="0"/>
            </a:endParaRPr>
          </a:p>
          <a:p>
            <a:pPr>
              <a:lnSpc>
                <a:spcPct val="90000"/>
              </a:lnSpc>
              <a:buFont typeface="Wingdings" pitchFamily="2" charset="2"/>
              <a:buNone/>
            </a:pPr>
            <a:endParaRPr lang="en-US" sz="2800" dirty="0">
              <a:cs typeface="Arial" charset="0"/>
            </a:endParaRPr>
          </a:p>
          <a:p>
            <a:pPr>
              <a:lnSpc>
                <a:spcPct val="90000"/>
              </a:lnSpc>
              <a:buFont typeface="Wingdings" pitchFamily="2" charset="2"/>
              <a:buNone/>
            </a:pPr>
            <a:r>
              <a:rPr lang="en-US" sz="28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457200" y="1295400"/>
          <a:ext cx="8534400" cy="5105401"/>
        </p:xfrm>
        <a:graphic>
          <a:graphicData uri="http://schemas.openxmlformats.org/drawingml/2006/table">
            <a:tbl>
              <a:tblPr firstRow="1" bandRow="1">
                <a:tableStyleId>{21E4AEA4-8DFA-4A89-87EB-49C32662AFE0}</a:tableStyleId>
              </a:tblPr>
              <a:tblGrid>
                <a:gridCol w="4191000"/>
                <a:gridCol w="4343400"/>
              </a:tblGrid>
              <a:tr h="14428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smtClean="0">
                        <a:latin typeface="+mn-lt"/>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latin typeface="Times New Roman" pitchFamily="18" charset="0"/>
                          <a:cs typeface="Times New Roman" pitchFamily="18" charset="0"/>
                        </a:rPr>
                        <a:t>α</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hemihydrate</a:t>
                      </a:r>
                      <a:r>
                        <a:rPr lang="en-US" sz="2400" dirty="0" smtClean="0">
                          <a:latin typeface="Times New Roman" pitchFamily="18" charset="0"/>
                          <a:cs typeface="Times New Roman" pitchFamily="18" charset="0"/>
                        </a:rPr>
                        <a:t> (Dental Stone)</a:t>
                      </a:r>
                    </a:p>
                    <a:p>
                      <a:pPr algn="ctr"/>
                      <a:endParaRPr lang="en-US" sz="2400" b="1" dirty="0">
                        <a:solidFill>
                          <a:schemeClr val="bg1"/>
                        </a:solidFill>
                      </a:endParaRPr>
                    </a:p>
                  </a:txBody>
                  <a:tcPr/>
                </a:tc>
                <a:tc>
                  <a:txBody>
                    <a:bodyPr/>
                    <a:lstStyle/>
                    <a:p>
                      <a:pPr algn="ctr">
                        <a:lnSpc>
                          <a:spcPct val="90000"/>
                        </a:lnSpc>
                        <a:buFont typeface="Wingdings" pitchFamily="2" charset="2"/>
                        <a:buNone/>
                      </a:pPr>
                      <a:endParaRPr lang="en-US" sz="2400" dirty="0" smtClean="0"/>
                    </a:p>
                    <a:p>
                      <a:pPr algn="ctr">
                        <a:lnSpc>
                          <a:spcPct val="90000"/>
                        </a:lnSpc>
                        <a:buFont typeface="Wingdings" pitchFamily="2" charset="2"/>
                        <a:buNone/>
                      </a:pPr>
                      <a:r>
                        <a:rPr lang="en-US" sz="2400" dirty="0" smtClean="0">
                          <a:latin typeface="Times New Roman" pitchFamily="18" charset="0"/>
                          <a:cs typeface="Times New Roman" pitchFamily="18" charset="0"/>
                        </a:rPr>
                        <a:t>ß- </a:t>
                      </a:r>
                      <a:r>
                        <a:rPr lang="en-US" sz="2400" dirty="0" err="1" smtClean="0">
                          <a:latin typeface="Times New Roman" pitchFamily="18" charset="0"/>
                          <a:cs typeface="Times New Roman" pitchFamily="18" charset="0"/>
                        </a:rPr>
                        <a:t>hemihydrate</a:t>
                      </a:r>
                      <a:r>
                        <a:rPr lang="en-US" sz="2400" dirty="0" smtClean="0">
                          <a:latin typeface="Times New Roman" pitchFamily="18" charset="0"/>
                          <a:cs typeface="Times New Roman" pitchFamily="18" charset="0"/>
                        </a:rPr>
                        <a:t> </a:t>
                      </a:r>
                      <a:r>
                        <a:rPr lang="en-US" sz="2400" dirty="0" smtClean="0"/>
                        <a:t>(</a:t>
                      </a:r>
                      <a:r>
                        <a:rPr lang="en-US" sz="2400" dirty="0" smtClean="0">
                          <a:latin typeface="Times New Roman" pitchFamily="18" charset="0"/>
                          <a:cs typeface="Times New Roman" pitchFamily="18" charset="0"/>
                        </a:rPr>
                        <a:t>Dental Plaster)</a:t>
                      </a:r>
                      <a:endParaRPr lang="en-US" sz="2400" b="1" dirty="0">
                        <a:solidFill>
                          <a:schemeClr val="bg1"/>
                        </a:solidFill>
                        <a:latin typeface="Times New Roman" pitchFamily="18" charset="0"/>
                        <a:cs typeface="Times New Roman" pitchFamily="18" charset="0"/>
                      </a:endParaRPr>
                    </a:p>
                  </a:txBody>
                  <a:tcPr/>
                </a:tc>
              </a:tr>
              <a:tr h="998883">
                <a:tc>
                  <a:txBody>
                    <a:bodyPr/>
                    <a:lstStyle/>
                    <a:p>
                      <a:r>
                        <a:rPr lang="en-US" sz="2400" dirty="0" smtClean="0">
                          <a:latin typeface="Times New Roman" pitchFamily="18" charset="0"/>
                          <a:cs typeface="Times New Roman" pitchFamily="18" charset="0"/>
                        </a:rPr>
                        <a:t>Crystals in the form of rods or prisms and compact.</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Spongy irregular</a:t>
                      </a:r>
                      <a:r>
                        <a:rPr lang="en-US" sz="2400" baseline="0" dirty="0" smtClean="0">
                          <a:latin typeface="Times New Roman" pitchFamily="18" charset="0"/>
                          <a:cs typeface="Times New Roman" pitchFamily="18" charset="0"/>
                        </a:rPr>
                        <a:t> in shape </a:t>
                      </a:r>
                      <a:r>
                        <a:rPr lang="en-US" sz="2400" dirty="0" smtClean="0">
                          <a:latin typeface="Times New Roman" pitchFamily="18" charset="0"/>
                          <a:cs typeface="Times New Roman" pitchFamily="18" charset="0"/>
                        </a:rPr>
                        <a:t>and porous</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r h="554935">
                <a:tc>
                  <a:txBody>
                    <a:bodyPr/>
                    <a:lstStyle/>
                    <a:p>
                      <a:r>
                        <a:rPr lang="en-US" sz="2400" dirty="0" smtClean="0">
                          <a:latin typeface="Times New Roman" pitchFamily="18" charset="0"/>
                          <a:cs typeface="Times New Roman" pitchFamily="18" charset="0"/>
                        </a:rPr>
                        <a:t>Wet</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Calcination</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Dry</a:t>
                      </a:r>
                      <a:r>
                        <a:rPr lang="en-US" sz="2400" baseline="0" dirty="0" smtClean="0">
                          <a:latin typeface="Times New Roman" pitchFamily="18" charset="0"/>
                          <a:cs typeface="Times New Roman" pitchFamily="18" charset="0"/>
                        </a:rPr>
                        <a:t> </a:t>
                      </a:r>
                      <a:r>
                        <a:rPr lang="en-US" sz="2400" baseline="0" dirty="0" err="1" smtClean="0">
                          <a:latin typeface="Times New Roman" pitchFamily="18" charset="0"/>
                          <a:cs typeface="Times New Roman" pitchFamily="18" charset="0"/>
                        </a:rPr>
                        <a:t>Calcination</a:t>
                      </a:r>
                      <a:r>
                        <a:rPr lang="en-US" sz="2400" baseline="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r h="554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Low setting expansion .                  </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High setting expansion.</a:t>
                      </a:r>
                      <a:endParaRPr lang="en-US" sz="2400" dirty="0">
                        <a:latin typeface="Times New Roman" pitchFamily="18" charset="0"/>
                        <a:cs typeface="Times New Roman" pitchFamily="18" charset="0"/>
                      </a:endParaRPr>
                    </a:p>
                  </a:txBody>
                  <a:tcPr/>
                </a:tc>
              </a:tr>
              <a:tr h="998883">
                <a:tc>
                  <a:txBody>
                    <a:bodyPr/>
                    <a:lstStyle/>
                    <a:p>
                      <a:r>
                        <a:rPr lang="en-US" sz="2400" dirty="0" smtClean="0">
                          <a:latin typeface="Times New Roman" pitchFamily="18" charset="0"/>
                          <a:cs typeface="Times New Roman" pitchFamily="18" charset="0"/>
                        </a:rPr>
                        <a:t>Set gypsum is stronger and harder.</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Set</a:t>
                      </a:r>
                      <a:r>
                        <a:rPr lang="en-US" sz="2400" baseline="0" dirty="0" smtClean="0">
                          <a:latin typeface="Times New Roman" pitchFamily="18" charset="0"/>
                          <a:cs typeface="Times New Roman" pitchFamily="18" charset="0"/>
                        </a:rPr>
                        <a:t> gypsum is of lower strength.</a:t>
                      </a:r>
                      <a:endParaRPr lang="en-US" sz="2400" dirty="0">
                        <a:latin typeface="Times New Roman" pitchFamily="18" charset="0"/>
                        <a:cs typeface="Times New Roman" pitchFamily="18" charset="0"/>
                      </a:endParaRPr>
                    </a:p>
                  </a:txBody>
                  <a:tcPr/>
                </a:tc>
              </a:tr>
              <a:tr h="554935">
                <a:tc>
                  <a:txBody>
                    <a:bodyPr/>
                    <a:lstStyle/>
                    <a:p>
                      <a:r>
                        <a:rPr lang="en-US" sz="2400" dirty="0" smtClean="0">
                          <a:latin typeface="Times New Roman" pitchFamily="18" charset="0"/>
                          <a:cs typeface="Times New Roman" pitchFamily="18" charset="0"/>
                        </a:rPr>
                        <a:t>High  abrasion resistance.</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Low abrasion resistance.</a:t>
                      </a:r>
                      <a:endParaRPr lang="en-US" sz="2400" dirty="0">
                        <a:latin typeface="Times New Roman" pitchFamily="18" charset="0"/>
                        <a:cs typeface="Times New Roman" pitchFamily="18" charset="0"/>
                      </a:endParaRPr>
                    </a:p>
                  </a:txBody>
                  <a:tcPr/>
                </a:tc>
              </a:tr>
            </a:tbl>
          </a:graphicData>
        </a:graphic>
      </p:graphicFrame>
      <p:sp>
        <p:nvSpPr>
          <p:cNvPr id="4" name="TextBox 3"/>
          <p:cNvSpPr txBox="1"/>
          <p:nvPr/>
        </p:nvSpPr>
        <p:spPr>
          <a:xfrm>
            <a:off x="8249089" y="6564868"/>
            <a:ext cx="742511" cy="369332"/>
          </a:xfrm>
          <a:prstGeom prst="rect">
            <a:avLst/>
          </a:prstGeom>
          <a:noFill/>
        </p:spPr>
        <p:txBody>
          <a:bodyPr wrap="none" rtlCol="0">
            <a:spAutoFit/>
          </a:bodyPr>
          <a:lstStyle/>
          <a:p>
            <a:r>
              <a:rPr lang="en-US" dirty="0" smtClean="0"/>
              <a:t>12/68</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3200" b="1" dirty="0" smtClean="0">
                <a:solidFill>
                  <a:schemeClr val="accent2">
                    <a:lumMod val="75000"/>
                  </a:schemeClr>
                </a:solidFill>
                <a:latin typeface="Times New Roman" pitchFamily="18" charset="0"/>
                <a:cs typeface="Times New Roman" pitchFamily="18" charset="0"/>
              </a:rPr>
              <a:t>MANUFACTURE OF IMPROVED STONE</a:t>
            </a:r>
            <a:br>
              <a:rPr lang="en-US" sz="3200" b="1" dirty="0" smtClean="0">
                <a:solidFill>
                  <a:schemeClr val="accent2">
                    <a:lumMod val="75000"/>
                  </a:schemeClr>
                </a:solidFill>
                <a:latin typeface="Times New Roman" pitchFamily="18" charset="0"/>
                <a:cs typeface="Times New Roman" pitchFamily="18" charset="0"/>
              </a:rPr>
            </a:br>
            <a:endParaRPr lang="en-US" sz="3200" b="1"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600200"/>
            <a:ext cx="7924800" cy="5059363"/>
          </a:xfrm>
        </p:spPr>
        <p:txBody>
          <a:bodyPr>
            <a:normAutofit/>
          </a:bodyPr>
          <a:lstStyle/>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Gypsum is boiled in a solution of a salt such as CaCl</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(30%).</a:t>
            </a:r>
          </a:p>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CaCl</a:t>
            </a:r>
            <a:r>
              <a:rPr lang="en-US" sz="18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is washed away with hot water.</a:t>
            </a:r>
          </a:p>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They have even higher density &amp; yield an even stronger set &amp; are more resistant to abrasion.</a:t>
            </a:r>
          </a:p>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Microscopically cuboidal in shape.</a:t>
            </a:r>
            <a:endParaRPr lang="en-US" sz="2400" dirty="0">
              <a:latin typeface="Times New Roman" pitchFamily="18" charset="0"/>
              <a:cs typeface="Times New Roman" pitchFamily="18" charset="0"/>
            </a:endParaRPr>
          </a:p>
        </p:txBody>
      </p:sp>
      <p:sp>
        <p:nvSpPr>
          <p:cNvPr id="4" name="TextBox 3"/>
          <p:cNvSpPr txBox="1"/>
          <p:nvPr/>
        </p:nvSpPr>
        <p:spPr>
          <a:xfrm>
            <a:off x="8229600" y="6412468"/>
            <a:ext cx="742511" cy="369332"/>
          </a:xfrm>
          <a:prstGeom prst="rect">
            <a:avLst/>
          </a:prstGeom>
          <a:noFill/>
        </p:spPr>
        <p:txBody>
          <a:bodyPr wrap="none" rtlCol="0">
            <a:spAutoFit/>
          </a:bodyPr>
          <a:lstStyle/>
          <a:p>
            <a:r>
              <a:rPr lang="en-US" dirty="0" smtClean="0"/>
              <a:t>13/68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Times New Roman" pitchFamily="18" charset="0"/>
                <a:cs typeface="Times New Roman" pitchFamily="18" charset="0"/>
              </a:rPr>
              <a:t>THEORIES OF SETTING</a:t>
            </a:r>
            <a:endParaRPr lang="en-US" sz="3200" b="1"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nSpc>
                <a:spcPct val="250000"/>
              </a:lnSpc>
              <a:buFont typeface="Wingdings" pitchFamily="2" charset="2"/>
              <a:buChar char="§"/>
              <a:defRPr/>
            </a:pPr>
            <a:r>
              <a:rPr lang="en-US" sz="2400" dirty="0" smtClean="0">
                <a:latin typeface="Times New Roman" pitchFamily="18" charset="0"/>
              </a:rPr>
              <a:t>Colloidal theory / Gel theory</a:t>
            </a:r>
          </a:p>
          <a:p>
            <a:pPr>
              <a:lnSpc>
                <a:spcPct val="250000"/>
              </a:lnSpc>
              <a:buFont typeface="Wingdings" pitchFamily="2" charset="2"/>
              <a:buChar char="§"/>
              <a:defRPr/>
            </a:pPr>
            <a:r>
              <a:rPr lang="en-US" sz="2400" dirty="0" smtClean="0">
                <a:latin typeface="Times New Roman" pitchFamily="18" charset="0"/>
              </a:rPr>
              <a:t>Hydration theory </a:t>
            </a:r>
          </a:p>
          <a:p>
            <a:pPr>
              <a:lnSpc>
                <a:spcPct val="250000"/>
              </a:lnSpc>
              <a:buFont typeface="Wingdings" pitchFamily="2" charset="2"/>
              <a:buChar char="§"/>
              <a:defRPr/>
            </a:pPr>
            <a:r>
              <a:rPr lang="en-US" sz="2400" dirty="0" smtClean="0">
                <a:latin typeface="Times New Roman" pitchFamily="18" charset="0"/>
              </a:rPr>
              <a:t>Dissolution precipitation theory/ crystalline theory</a:t>
            </a:r>
          </a:p>
          <a:p>
            <a:pPr>
              <a:lnSpc>
                <a:spcPct val="250000"/>
              </a:lnSpc>
              <a:buFont typeface="Wingdings" pitchFamily="2" charset="2"/>
              <a:buChar char="§"/>
            </a:pPr>
            <a:endParaRPr lang="en-US" sz="2400" dirty="0"/>
          </a:p>
        </p:txBody>
      </p:sp>
      <p:sp>
        <p:nvSpPr>
          <p:cNvPr id="4" name="TextBox 3"/>
          <p:cNvSpPr txBox="1"/>
          <p:nvPr/>
        </p:nvSpPr>
        <p:spPr>
          <a:xfrm>
            <a:off x="8401489" y="6553200"/>
            <a:ext cx="742511" cy="369332"/>
          </a:xfrm>
          <a:prstGeom prst="rect">
            <a:avLst/>
          </a:prstGeom>
          <a:noFill/>
        </p:spPr>
        <p:txBody>
          <a:bodyPr wrap="none" rtlCol="0">
            <a:spAutoFit/>
          </a:bodyPr>
          <a:lstStyle/>
          <a:p>
            <a:r>
              <a:rPr lang="en-US" dirty="0" smtClean="0"/>
              <a:t>14/68</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1143000"/>
          </a:xfrm>
        </p:spPr>
        <p:txBody>
          <a:bodyPr>
            <a:normAutofit/>
          </a:bodyPr>
          <a:lstStyle/>
          <a:p>
            <a:pPr>
              <a:defRPr/>
            </a:pPr>
            <a:r>
              <a:rPr lang="en-US" sz="3200" b="1" dirty="0" smtClean="0">
                <a:solidFill>
                  <a:schemeClr val="accent2">
                    <a:lumMod val="75000"/>
                  </a:schemeClr>
                </a:solidFill>
                <a:latin typeface="Times New Roman" pitchFamily="18" charset="0"/>
              </a:rPr>
              <a:t>WATER/POWDER  RATIO</a:t>
            </a:r>
            <a:endParaRPr lang="en-US" sz="3200" b="1" dirty="0" smtClean="0">
              <a:solidFill>
                <a:schemeClr val="accent2">
                  <a:lumMod val="75000"/>
                </a:schemeClr>
              </a:solidFill>
              <a:latin typeface="Times New Roman" pitchFamily="18" charset="0"/>
              <a:cs typeface="Times New Roman" pitchFamily="18" charset="0"/>
            </a:endParaRPr>
          </a:p>
        </p:txBody>
      </p:sp>
      <p:sp>
        <p:nvSpPr>
          <p:cNvPr id="25603" name="Rectangle 3"/>
          <p:cNvSpPr>
            <a:spLocks noGrp="1" noChangeArrowheads="1"/>
          </p:cNvSpPr>
          <p:nvPr>
            <p:ph type="body" sz="half" idx="1"/>
          </p:nvPr>
        </p:nvSpPr>
        <p:spPr>
          <a:xfrm>
            <a:off x="76200" y="1066800"/>
            <a:ext cx="5334000" cy="5943600"/>
          </a:xfrm>
        </p:spPr>
        <p:txBody>
          <a:bodyPr>
            <a:normAutofit/>
          </a:bodyPr>
          <a:lstStyle/>
          <a:p>
            <a:pPr eaLnBrk="1" hangingPunct="1">
              <a:lnSpc>
                <a:spcPct val="200000"/>
              </a:lnSpc>
              <a:buFont typeface="Wingdings" pitchFamily="2" charset="2"/>
              <a:buChar char="§"/>
              <a:defRPr/>
            </a:pPr>
            <a:r>
              <a:rPr lang="en-US" sz="2400" b="1" dirty="0" smtClean="0">
                <a:solidFill>
                  <a:schemeClr val="accent2">
                    <a:lumMod val="75000"/>
                  </a:schemeClr>
                </a:solidFill>
                <a:latin typeface="Times New Roman" pitchFamily="18" charset="0"/>
              </a:rPr>
              <a:t>WATER/POWDER  RATIO :</a:t>
            </a:r>
            <a:r>
              <a:rPr lang="en-US" sz="2400" dirty="0" smtClean="0">
                <a:latin typeface="Times New Roman" pitchFamily="18" charset="0"/>
              </a:rPr>
              <a:t> Important factor in deciding the physical and chemical properties of the final product.</a:t>
            </a:r>
          </a:p>
          <a:p>
            <a:pPr eaLnBrk="1" hangingPunct="1">
              <a:lnSpc>
                <a:spcPct val="200000"/>
              </a:lnSpc>
              <a:buFont typeface="Wingdings" pitchFamily="2" charset="2"/>
              <a:buChar char="§"/>
              <a:defRPr/>
            </a:pPr>
            <a:r>
              <a:rPr lang="en-US" sz="2400" b="1" i="1" dirty="0" smtClean="0">
                <a:solidFill>
                  <a:schemeClr val="accent2">
                    <a:lumMod val="75000"/>
                  </a:schemeClr>
                </a:solidFill>
                <a:latin typeface="Times New Roman" pitchFamily="18" charset="0"/>
              </a:rPr>
              <a:t>Higher water-powder ratio</a:t>
            </a:r>
            <a:r>
              <a:rPr lang="en-US" sz="2400" dirty="0" smtClean="0">
                <a:latin typeface="Times New Roman" pitchFamily="18" charset="0"/>
              </a:rPr>
              <a:t>:-</a:t>
            </a:r>
          </a:p>
          <a:p>
            <a:pPr eaLnBrk="1" hangingPunct="1">
              <a:lnSpc>
                <a:spcPct val="200000"/>
              </a:lnSpc>
              <a:buNone/>
              <a:defRPr/>
            </a:pPr>
            <a:r>
              <a:rPr lang="en-US" sz="2400" dirty="0" smtClean="0">
                <a:latin typeface="Times New Roman" pitchFamily="18" charset="0"/>
              </a:rPr>
              <a:t>     Longer setting time &amp; weaker will   be the gypsum product.</a:t>
            </a:r>
          </a:p>
        </p:txBody>
      </p:sp>
      <p:pic>
        <p:nvPicPr>
          <p:cNvPr id="20484" name="Picture 4" descr="DSC07341"/>
          <p:cNvPicPr>
            <a:picLocks noGrp="1" noChangeAspect="1" noChangeArrowheads="1"/>
          </p:cNvPicPr>
          <p:nvPr>
            <p:ph sz="quarter" idx="2"/>
          </p:nvPr>
        </p:nvPicPr>
        <p:blipFill>
          <a:blip r:embed="rId3" cstate="print"/>
          <a:srcRect l="9435" t="22641" r="16982" b="9435"/>
          <a:stretch>
            <a:fillRect/>
          </a:stretch>
        </p:blipFill>
        <p:spPr>
          <a:xfrm>
            <a:off x="5664200" y="1524000"/>
            <a:ext cx="3479800" cy="2609850"/>
          </a:xfrm>
          <a:noFill/>
        </p:spPr>
      </p:pic>
      <p:pic>
        <p:nvPicPr>
          <p:cNvPr id="20485" name="Picture 6" descr="DSC07344"/>
          <p:cNvPicPr>
            <a:picLocks noGrp="1" noChangeAspect="1" noChangeArrowheads="1"/>
          </p:cNvPicPr>
          <p:nvPr>
            <p:ph sz="quarter" idx="3"/>
          </p:nvPr>
        </p:nvPicPr>
        <p:blipFill>
          <a:blip r:embed="rId4" cstate="print"/>
          <a:srcRect l="14790" t="11385" b="25961"/>
          <a:stretch>
            <a:fillRect/>
          </a:stretch>
        </p:blipFill>
        <p:spPr>
          <a:xfrm>
            <a:off x="5638800" y="4191000"/>
            <a:ext cx="3505200" cy="2667000"/>
          </a:xfrm>
          <a:noFill/>
        </p:spPr>
      </p:pic>
      <p:sp>
        <p:nvSpPr>
          <p:cNvPr id="6" name="TextBox 5"/>
          <p:cNvSpPr txBox="1"/>
          <p:nvPr/>
        </p:nvSpPr>
        <p:spPr>
          <a:xfrm>
            <a:off x="4743889" y="6564868"/>
            <a:ext cx="742511" cy="369332"/>
          </a:xfrm>
          <a:prstGeom prst="rect">
            <a:avLst/>
          </a:prstGeom>
          <a:noFill/>
        </p:spPr>
        <p:txBody>
          <a:bodyPr wrap="none" rtlCol="0">
            <a:spAutoFit/>
          </a:bodyPr>
          <a:lstStyle/>
          <a:p>
            <a:r>
              <a:rPr lang="en-US" dirty="0" smtClean="0"/>
              <a:t>15/68</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normAutofit fontScale="90000"/>
          </a:bodyPr>
          <a:lstStyle/>
          <a:p>
            <a:pPr algn="l" eaLnBrk="1" hangingPunct="1">
              <a:defRPr/>
            </a:pPr>
            <a:r>
              <a:rPr lang="en-US" sz="3200" b="1" dirty="0" smtClean="0">
                <a:latin typeface="Monotype Corsiva" pitchFamily="66" charset="0"/>
              </a:rPr>
              <a:t/>
            </a:r>
            <a:br>
              <a:rPr lang="en-US" sz="3200" b="1" dirty="0" smtClean="0">
                <a:latin typeface="Monotype Corsiva" pitchFamily="66" charset="0"/>
              </a:rPr>
            </a:br>
            <a:r>
              <a:rPr lang="en-US" sz="3600" b="1" dirty="0" smtClean="0">
                <a:solidFill>
                  <a:schemeClr val="accent2">
                    <a:lumMod val="75000"/>
                  </a:schemeClr>
                </a:solidFill>
                <a:latin typeface="Times New Roman" pitchFamily="18" charset="0"/>
                <a:cs typeface="Times New Roman" pitchFamily="18" charset="0"/>
              </a:rPr>
              <a:t>WATER/POWDER RATIO AFFECTED BY:-</a:t>
            </a:r>
            <a:r>
              <a:rPr lang="en-US" sz="3600" dirty="0" smtClean="0">
                <a:solidFill>
                  <a:schemeClr val="accent2">
                    <a:lumMod val="75000"/>
                  </a:schemeClr>
                </a:solidFill>
                <a:latin typeface="Times New Roman" pitchFamily="18" charset="0"/>
                <a:cs typeface="Times New Roman" pitchFamily="18" charset="0"/>
              </a:rPr>
              <a:t/>
            </a:r>
            <a:br>
              <a:rPr lang="en-US" sz="3600" dirty="0" smtClean="0">
                <a:solidFill>
                  <a:schemeClr val="accent2">
                    <a:lumMod val="75000"/>
                  </a:schemeClr>
                </a:solidFill>
                <a:latin typeface="Times New Roman" pitchFamily="18" charset="0"/>
                <a:cs typeface="Times New Roman" pitchFamily="18" charset="0"/>
              </a:rPr>
            </a:br>
            <a:endParaRPr lang="en-US" sz="3600" dirty="0" smtClean="0">
              <a:solidFill>
                <a:schemeClr val="accent2">
                  <a:lumMod val="75000"/>
                </a:schemeClr>
              </a:solidFill>
              <a:latin typeface="Times New Roman" pitchFamily="18" charset="0"/>
              <a:cs typeface="Times New Roman" pitchFamily="18" charset="0"/>
            </a:endParaRPr>
          </a:p>
        </p:txBody>
      </p:sp>
      <p:sp>
        <p:nvSpPr>
          <p:cNvPr id="26627" name="Rectangle 3"/>
          <p:cNvSpPr>
            <a:spLocks noGrp="1" noChangeArrowheads="1"/>
          </p:cNvSpPr>
          <p:nvPr>
            <p:ph type="body" idx="1"/>
          </p:nvPr>
        </p:nvSpPr>
        <p:spPr>
          <a:xfrm>
            <a:off x="457200" y="990600"/>
            <a:ext cx="8229600" cy="6934200"/>
          </a:xfrm>
        </p:spPr>
        <p:txBody>
          <a:bodyPr>
            <a:noAutofit/>
          </a:bodyPr>
          <a:lstStyle/>
          <a:p>
            <a:pPr eaLnBrk="1" hangingPunct="1">
              <a:lnSpc>
                <a:spcPct val="150000"/>
              </a:lnSpc>
              <a:buFont typeface="Wingdings" pitchFamily="2" charset="2"/>
              <a:buChar char="§"/>
              <a:defRPr/>
            </a:pPr>
            <a:r>
              <a:rPr lang="en-US" sz="2400" dirty="0" smtClean="0">
                <a:latin typeface="Times New Roman" pitchFamily="18" charset="0"/>
                <a:cs typeface="Times New Roman" pitchFamily="18" charset="0"/>
              </a:rPr>
              <a:t>Shape &amp; compactness of crystals:- </a:t>
            </a:r>
          </a:p>
          <a:p>
            <a:pPr eaLnBrk="1" hangingPunct="1">
              <a:lnSpc>
                <a:spcPct val="150000"/>
              </a:lnSpc>
              <a:buNone/>
              <a:defRPr/>
            </a:pPr>
            <a:r>
              <a:rPr lang="en-US" sz="2400" dirty="0" smtClean="0">
                <a:latin typeface="Times New Roman" pitchFamily="18" charset="0"/>
                <a:cs typeface="Times New Roman" pitchFamily="18" charset="0"/>
              </a:rPr>
              <a:t>    Irregular, spongy plaster particles need more water then the denser stone.</a:t>
            </a:r>
          </a:p>
          <a:p>
            <a:pPr eaLnBrk="1" hangingPunct="1">
              <a:lnSpc>
                <a:spcPct val="150000"/>
              </a:lnSpc>
              <a:buFont typeface="Wingdings" pitchFamily="2" charset="2"/>
              <a:buChar char="§"/>
              <a:defRPr/>
            </a:pPr>
            <a:r>
              <a:rPr lang="en-US" sz="2400" dirty="0" smtClean="0">
                <a:latin typeface="Times New Roman" pitchFamily="18" charset="0"/>
                <a:cs typeface="Times New Roman" pitchFamily="18" charset="0"/>
              </a:rPr>
              <a:t>Small amounts of surface active materials like gum </a:t>
            </a:r>
            <a:r>
              <a:rPr lang="en-US" sz="2400" dirty="0" err="1" smtClean="0">
                <a:latin typeface="Times New Roman" pitchFamily="18" charset="0"/>
                <a:cs typeface="Times New Roman" pitchFamily="18" charset="0"/>
              </a:rPr>
              <a:t>arabic</a:t>
            </a:r>
            <a:r>
              <a:rPr lang="en-US" sz="2400" dirty="0" smtClean="0">
                <a:latin typeface="Times New Roman" pitchFamily="18" charset="0"/>
                <a:cs typeface="Times New Roman" pitchFamily="18" charset="0"/>
              </a:rPr>
              <a:t> plus lime(calcium carbonate) reduce water requirement of all gypsum products.</a:t>
            </a:r>
          </a:p>
          <a:p>
            <a:pPr eaLnBrk="1" hangingPunct="1">
              <a:lnSpc>
                <a:spcPct val="150000"/>
              </a:lnSpc>
              <a:buFont typeface="Wingdings" pitchFamily="2" charset="2"/>
              <a:buChar char="§"/>
              <a:defRPr/>
            </a:pPr>
            <a:r>
              <a:rPr lang="en-US" sz="2400" dirty="0" smtClean="0">
                <a:latin typeface="Times New Roman" pitchFamily="18" charset="0"/>
                <a:cs typeface="Times New Roman" pitchFamily="18" charset="0"/>
              </a:rPr>
              <a:t>Particle size distribution, grinding of the powder breaks up needle like crystals. Improves packing characteristics &amp; reduces the water needed.</a:t>
            </a:r>
          </a:p>
        </p:txBody>
      </p:sp>
      <p:sp>
        <p:nvSpPr>
          <p:cNvPr id="4" name="TextBox 3"/>
          <p:cNvSpPr txBox="1"/>
          <p:nvPr/>
        </p:nvSpPr>
        <p:spPr>
          <a:xfrm>
            <a:off x="8401489" y="6477000"/>
            <a:ext cx="742511" cy="369332"/>
          </a:xfrm>
          <a:prstGeom prst="rect">
            <a:avLst/>
          </a:prstGeom>
          <a:noFill/>
        </p:spPr>
        <p:txBody>
          <a:bodyPr wrap="none" rtlCol="0">
            <a:spAutoFit/>
          </a:bodyPr>
          <a:lstStyle/>
          <a:p>
            <a:r>
              <a:rPr lang="en-US" dirty="0" smtClean="0"/>
              <a:t>16/68</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RECOMMENDED W/P RATIO</a:t>
            </a:r>
          </a:p>
        </p:txBody>
      </p:sp>
      <p:sp>
        <p:nvSpPr>
          <p:cNvPr id="27651" name="Rectangle 3"/>
          <p:cNvSpPr>
            <a:spLocks noGrp="1" noChangeArrowheads="1"/>
          </p:cNvSpPr>
          <p:nvPr>
            <p:ph type="body" idx="1"/>
          </p:nvPr>
        </p:nvSpPr>
        <p:spPr>
          <a:xfrm>
            <a:off x="762000" y="1600200"/>
            <a:ext cx="7924800" cy="4530725"/>
          </a:xfrm>
        </p:spPr>
        <p:txBody>
          <a:bodyPr>
            <a:normAutofit/>
          </a:bodyPr>
          <a:lstStyle/>
          <a:p>
            <a:pPr eaLnBrk="1" hangingPunct="1">
              <a:lnSpc>
                <a:spcPct val="200000"/>
              </a:lnSpc>
              <a:buFont typeface="Wingdings" pitchFamily="2" charset="2"/>
              <a:buNone/>
              <a:defRPr/>
            </a:pP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Impression plaster : 	0.50 to 0.75.</a:t>
            </a:r>
          </a:p>
          <a:p>
            <a:pPr eaLnBrk="1" hangingPunct="1">
              <a:lnSpc>
                <a:spcPct val="200000"/>
              </a:lnSpc>
              <a:buFont typeface="Wingdings" pitchFamily="2" charset="2"/>
              <a:buNone/>
              <a:defRPr/>
            </a:pPr>
            <a:r>
              <a:rPr lang="en-US" sz="2400" b="1" dirty="0" smtClean="0">
                <a:latin typeface="Times New Roman" pitchFamily="18" charset="0"/>
                <a:cs typeface="Times New Roman" pitchFamily="18" charset="0"/>
              </a:rPr>
              <a:t>*  Dental  plaster       : 	0.45 to 0.50.</a:t>
            </a:r>
          </a:p>
          <a:p>
            <a:pPr eaLnBrk="1" hangingPunct="1">
              <a:lnSpc>
                <a:spcPct val="200000"/>
              </a:lnSpc>
              <a:buFont typeface="Wingdings" pitchFamily="2" charset="2"/>
              <a:buNone/>
              <a:defRPr/>
            </a:pPr>
            <a:r>
              <a:rPr lang="en-US" sz="2400" b="1" dirty="0" smtClean="0">
                <a:latin typeface="Times New Roman" pitchFamily="18" charset="0"/>
                <a:cs typeface="Times New Roman" pitchFamily="18" charset="0"/>
              </a:rPr>
              <a:t>*  Dental stone          : 	0.28 to 0.30.</a:t>
            </a:r>
          </a:p>
          <a:p>
            <a:pPr eaLnBrk="1" hangingPunct="1">
              <a:lnSpc>
                <a:spcPct val="200000"/>
              </a:lnSpc>
              <a:buFont typeface="Wingdings" pitchFamily="2" charset="2"/>
              <a:buNone/>
              <a:defRPr/>
            </a:pPr>
            <a:r>
              <a:rPr lang="en-US" sz="2400" b="1" dirty="0" smtClean="0">
                <a:latin typeface="Times New Roman" pitchFamily="18" charset="0"/>
                <a:cs typeface="Times New Roman" pitchFamily="18" charset="0"/>
              </a:rPr>
              <a:t>*  Type IV                   : 	0.22 to 0.24. </a:t>
            </a:r>
          </a:p>
          <a:p>
            <a:pPr eaLnBrk="1" hangingPunct="1">
              <a:lnSpc>
                <a:spcPct val="200000"/>
              </a:lnSpc>
              <a:buFont typeface="Wingdings" pitchFamily="2" charset="2"/>
              <a:buNone/>
              <a:defRPr/>
            </a:pPr>
            <a:r>
              <a:rPr lang="en-US" sz="2400" b="1" dirty="0" smtClean="0">
                <a:latin typeface="Times New Roman" pitchFamily="18" charset="0"/>
                <a:cs typeface="Times New Roman" pitchFamily="18" charset="0"/>
              </a:rPr>
              <a:t>*  Type V                   :  	0.18 to 0.22.</a:t>
            </a:r>
          </a:p>
        </p:txBody>
      </p:sp>
      <p:sp>
        <p:nvSpPr>
          <p:cNvPr id="4" name="TextBox 3"/>
          <p:cNvSpPr txBox="1"/>
          <p:nvPr/>
        </p:nvSpPr>
        <p:spPr>
          <a:xfrm>
            <a:off x="8325289" y="6477000"/>
            <a:ext cx="742511" cy="369332"/>
          </a:xfrm>
          <a:prstGeom prst="rect">
            <a:avLst/>
          </a:prstGeom>
          <a:noFill/>
        </p:spPr>
        <p:txBody>
          <a:bodyPr wrap="none" rtlCol="0">
            <a:spAutoFit/>
          </a:bodyPr>
          <a:lstStyle/>
          <a:p>
            <a:r>
              <a:rPr lang="en-US" dirty="0" smtClean="0"/>
              <a:t>17/68</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788987"/>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EXCESS WATER</a:t>
            </a:r>
          </a:p>
        </p:txBody>
      </p:sp>
      <p:sp>
        <p:nvSpPr>
          <p:cNvPr id="28675" name="Rectangle 3"/>
          <p:cNvSpPr>
            <a:spLocks noGrp="1" noChangeArrowheads="1"/>
          </p:cNvSpPr>
          <p:nvPr>
            <p:ph type="body" idx="1"/>
          </p:nvPr>
        </p:nvSpPr>
        <p:spPr>
          <a:xfrm>
            <a:off x="228600" y="228600"/>
            <a:ext cx="7924800" cy="6400800"/>
          </a:xfrm>
        </p:spPr>
        <p:txBody>
          <a:bodyPr>
            <a:normAutofit lnSpcReduction="10000"/>
          </a:bodyPr>
          <a:lstStyle/>
          <a:p>
            <a:pPr eaLnBrk="1" hangingPunct="1">
              <a:lnSpc>
                <a:spcPct val="90000"/>
              </a:lnSpc>
              <a:buFont typeface="Wingdings" pitchFamily="2" charset="2"/>
              <a:buNone/>
              <a:defRPr/>
            </a:pPr>
            <a:endParaRPr lang="en-US" b="1" i="1" dirty="0" smtClean="0"/>
          </a:p>
          <a:p>
            <a:pPr eaLnBrk="1" hangingPunct="1">
              <a:lnSpc>
                <a:spcPct val="200000"/>
              </a:lnSpc>
              <a:defRPr/>
            </a:pPr>
            <a:r>
              <a:rPr lang="en-US" sz="2400" dirty="0" smtClean="0">
                <a:latin typeface="Times New Roman" pitchFamily="18" charset="0"/>
              </a:rPr>
              <a:t>The actual amount of water necessary to mix the calcium sulfate </a:t>
            </a:r>
            <a:r>
              <a:rPr lang="en-US" sz="2400" dirty="0" err="1" smtClean="0">
                <a:latin typeface="Times New Roman" pitchFamily="18" charset="0"/>
              </a:rPr>
              <a:t>hemihydrate</a:t>
            </a:r>
            <a:r>
              <a:rPr lang="en-US" sz="2400" dirty="0" smtClean="0">
                <a:latin typeface="Times New Roman" pitchFamily="18" charset="0"/>
              </a:rPr>
              <a:t> is greater than the amount  required for the chemical reaction (18.61gm of  water per 100 gm of </a:t>
            </a:r>
            <a:r>
              <a:rPr lang="en-US" sz="2400" dirty="0" err="1" smtClean="0">
                <a:latin typeface="Times New Roman" pitchFamily="18" charset="0"/>
              </a:rPr>
              <a:t>hemihydrate</a:t>
            </a:r>
            <a:r>
              <a:rPr lang="en-US" sz="2400" dirty="0" smtClean="0">
                <a:latin typeface="Times New Roman" pitchFamily="18" charset="0"/>
              </a:rPr>
              <a:t>).This is called excess water.</a:t>
            </a:r>
          </a:p>
          <a:p>
            <a:pPr eaLnBrk="1" hangingPunct="1">
              <a:lnSpc>
                <a:spcPct val="200000"/>
              </a:lnSpc>
              <a:defRPr/>
            </a:pPr>
            <a:r>
              <a:rPr lang="en-US" sz="2400" dirty="0" smtClean="0">
                <a:latin typeface="Times New Roman" pitchFamily="18" charset="0"/>
              </a:rPr>
              <a:t>The excess water itself  does not react with the </a:t>
            </a:r>
            <a:r>
              <a:rPr lang="en-US" sz="2400" dirty="0" err="1" smtClean="0">
                <a:latin typeface="Times New Roman" pitchFamily="18" charset="0"/>
              </a:rPr>
              <a:t>hemihydrate</a:t>
            </a:r>
            <a:r>
              <a:rPr lang="en-US" sz="2400" dirty="0" smtClean="0">
                <a:latin typeface="Times New Roman" pitchFamily="18" charset="0"/>
              </a:rPr>
              <a:t> crystals. It is   lost by evaporation once the gypsum is set.</a:t>
            </a:r>
          </a:p>
          <a:p>
            <a:pPr eaLnBrk="1" hangingPunct="1">
              <a:lnSpc>
                <a:spcPct val="200000"/>
              </a:lnSpc>
              <a:defRPr/>
            </a:pPr>
            <a:r>
              <a:rPr lang="en-US" sz="2400" dirty="0" smtClean="0">
                <a:latin typeface="Times New Roman" pitchFamily="18" charset="0"/>
              </a:rPr>
              <a:t> The excess water serve only to aid in mixing the powder particles &amp; is replaced by voids.</a:t>
            </a:r>
          </a:p>
        </p:txBody>
      </p:sp>
      <p:sp>
        <p:nvSpPr>
          <p:cNvPr id="4" name="TextBox 3"/>
          <p:cNvSpPr txBox="1"/>
          <p:nvPr/>
        </p:nvSpPr>
        <p:spPr>
          <a:xfrm>
            <a:off x="8325289" y="6488668"/>
            <a:ext cx="742511" cy="369332"/>
          </a:xfrm>
          <a:prstGeom prst="rect">
            <a:avLst/>
          </a:prstGeom>
          <a:noFill/>
        </p:spPr>
        <p:txBody>
          <a:bodyPr wrap="none" rtlCol="0">
            <a:spAutoFit/>
          </a:bodyPr>
          <a:lstStyle/>
          <a:p>
            <a:r>
              <a:rPr lang="en-US" dirty="0" smtClean="0"/>
              <a:t>18/68</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MANIPULATION:</a:t>
            </a:r>
          </a:p>
        </p:txBody>
      </p:sp>
      <p:sp>
        <p:nvSpPr>
          <p:cNvPr id="136195" name="Rectangle 3"/>
          <p:cNvSpPr>
            <a:spLocks noGrp="1" noChangeArrowheads="1"/>
          </p:cNvSpPr>
          <p:nvPr>
            <p:ph type="body" idx="1"/>
          </p:nvPr>
        </p:nvSpPr>
        <p:spPr>
          <a:xfrm>
            <a:off x="457200" y="1066800"/>
            <a:ext cx="8229600" cy="5562600"/>
          </a:xfrm>
        </p:spPr>
        <p:txBody>
          <a:bodyPr>
            <a:normAutofit/>
          </a:bodyPr>
          <a:lstStyle/>
          <a:p>
            <a:pPr eaLnBrk="1" hangingPunct="1">
              <a:lnSpc>
                <a:spcPct val="200000"/>
              </a:lnSpc>
              <a:buFont typeface="Wingdings" pitchFamily="2" charset="2"/>
              <a:buChar char="§"/>
              <a:defRPr/>
            </a:pPr>
            <a:r>
              <a:rPr lang="en-US" sz="2600" dirty="0" smtClean="0">
                <a:latin typeface="Times New Roman" pitchFamily="18" charset="0"/>
                <a:cs typeface="Times New Roman" pitchFamily="18" charset="0"/>
              </a:rPr>
              <a:t>A smooth mix should be obtained.</a:t>
            </a:r>
          </a:p>
          <a:p>
            <a:pPr eaLnBrk="1" hangingPunct="1">
              <a:lnSpc>
                <a:spcPct val="200000"/>
              </a:lnSpc>
              <a:buFont typeface="Wingdings" pitchFamily="2" charset="2"/>
              <a:buChar char="§"/>
              <a:defRPr/>
            </a:pPr>
            <a:r>
              <a:rPr lang="en-US" sz="2600" dirty="0" smtClean="0">
                <a:latin typeface="Times New Roman" pitchFamily="18" charset="0"/>
                <a:cs typeface="Times New Roman" pitchFamily="18" charset="0"/>
              </a:rPr>
              <a:t>Water is dispensed into a mixing bowl.</a:t>
            </a:r>
          </a:p>
          <a:p>
            <a:pPr eaLnBrk="1" hangingPunct="1">
              <a:lnSpc>
                <a:spcPct val="200000"/>
              </a:lnSpc>
              <a:buFont typeface="Wingdings" pitchFamily="2" charset="2"/>
              <a:buChar char="§"/>
              <a:defRPr/>
            </a:pPr>
            <a:r>
              <a:rPr lang="en-US" sz="2600" dirty="0" smtClean="0">
                <a:latin typeface="Times New Roman" pitchFamily="18" charset="0"/>
                <a:cs typeface="Times New Roman" pitchFamily="18" charset="0"/>
              </a:rPr>
              <a:t>The powder is added &amp; allowed to settle into the water for about 30sec.</a:t>
            </a:r>
          </a:p>
          <a:p>
            <a:pPr eaLnBrk="1" hangingPunct="1">
              <a:lnSpc>
                <a:spcPct val="200000"/>
              </a:lnSpc>
              <a:buFont typeface="Wingdings" pitchFamily="2" charset="2"/>
              <a:buChar char="§"/>
              <a:defRPr/>
            </a:pPr>
            <a:r>
              <a:rPr lang="en-US" sz="2600" dirty="0" smtClean="0">
                <a:latin typeface="Times New Roman" pitchFamily="18" charset="0"/>
                <a:cs typeface="Times New Roman" pitchFamily="18" charset="0"/>
              </a:rPr>
              <a:t>It minimizes the amount of air incorporated into the mix.</a:t>
            </a:r>
          </a:p>
          <a:p>
            <a:pPr eaLnBrk="1" hangingPunct="1">
              <a:lnSpc>
                <a:spcPct val="90000"/>
              </a:lnSpc>
              <a:buFont typeface="Wingdings" pitchFamily="2" charset="2"/>
              <a:buNone/>
              <a:defRPr/>
            </a:pPr>
            <a:endParaRPr lang="en-US" sz="3000" b="1" i="1" dirty="0" smtClean="0"/>
          </a:p>
        </p:txBody>
      </p:sp>
      <p:sp>
        <p:nvSpPr>
          <p:cNvPr id="4" name="TextBox 3"/>
          <p:cNvSpPr txBox="1"/>
          <p:nvPr/>
        </p:nvSpPr>
        <p:spPr>
          <a:xfrm>
            <a:off x="8001000" y="6553200"/>
            <a:ext cx="742511" cy="369332"/>
          </a:xfrm>
          <a:prstGeom prst="rect">
            <a:avLst/>
          </a:prstGeom>
          <a:noFill/>
        </p:spPr>
        <p:txBody>
          <a:bodyPr wrap="none" rtlCol="0">
            <a:spAutoFit/>
          </a:bodyPr>
          <a:lstStyle/>
          <a:p>
            <a:r>
              <a:rPr lang="en-US" dirty="0" smtClean="0"/>
              <a:t>19/68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a:xfrm>
            <a:off x="457200" y="-76200"/>
            <a:ext cx="8229600" cy="865187"/>
          </a:xfrm>
        </p:spPr>
        <p:txBody>
          <a:bodyPr>
            <a:normAutofit/>
          </a:bodyPr>
          <a:lstStyle/>
          <a:p>
            <a:r>
              <a:rPr lang="en-US" sz="3600" b="1" dirty="0" smtClean="0">
                <a:solidFill>
                  <a:schemeClr val="accent2">
                    <a:lumMod val="75000"/>
                  </a:schemeClr>
                </a:solidFill>
                <a:latin typeface="Times New Roman" pitchFamily="18" charset="0"/>
                <a:cs typeface="Times New Roman" pitchFamily="18" charset="0"/>
              </a:rPr>
              <a:t>INTRODUCTION</a:t>
            </a:r>
            <a:endParaRPr lang="en-US" sz="3600" b="1" dirty="0">
              <a:solidFill>
                <a:schemeClr val="accent2">
                  <a:lumMod val="75000"/>
                </a:schemeClr>
              </a:solidFill>
              <a:latin typeface="Times New Roman" pitchFamily="18" charset="0"/>
              <a:cs typeface="Times New Roman" pitchFamily="18" charset="0"/>
            </a:endParaRPr>
          </a:p>
        </p:txBody>
      </p:sp>
      <p:sp>
        <p:nvSpPr>
          <p:cNvPr id="7175" name="Rectangle 7"/>
          <p:cNvSpPr>
            <a:spLocks noGrp="1" noChangeArrowheads="1"/>
          </p:cNvSpPr>
          <p:nvPr>
            <p:ph type="body" sz="half" idx="1"/>
          </p:nvPr>
        </p:nvSpPr>
        <p:spPr>
          <a:xfrm>
            <a:off x="457200" y="762000"/>
            <a:ext cx="4953000" cy="5791200"/>
          </a:xfrm>
        </p:spPr>
        <p:txBody>
          <a:bodyPr>
            <a:normAutofit lnSpcReduction="10000"/>
          </a:bodyPr>
          <a:lstStyle/>
          <a:p>
            <a:pPr>
              <a:lnSpc>
                <a:spcPct val="160000"/>
              </a:lnSpc>
              <a:buFont typeface="Wingdings" pitchFamily="2" charset="2"/>
              <a:buChar char="§"/>
            </a:pPr>
            <a:r>
              <a:rPr lang="en-US" sz="2400" dirty="0">
                <a:latin typeface="Times New Roman" pitchFamily="18" charset="0"/>
                <a:cs typeface="Times New Roman" pitchFamily="18" charset="0"/>
              </a:rPr>
              <a:t>Gypsum is a naturally occurring mineral found in various parts of the world, particularly in Germany and Nova Scotia.</a:t>
            </a:r>
          </a:p>
          <a:p>
            <a:pPr>
              <a:lnSpc>
                <a:spcPct val="160000"/>
              </a:lnSpc>
              <a:buFont typeface="Wingdings" pitchFamily="2" charset="2"/>
              <a:buChar char="§"/>
            </a:pPr>
            <a:r>
              <a:rPr lang="en-US" sz="2400" dirty="0">
                <a:latin typeface="Times New Roman" pitchFamily="18" charset="0"/>
                <a:cs typeface="Times New Roman" pitchFamily="18" charset="0"/>
              </a:rPr>
              <a:t>Chemically, the gypsum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nearly pure </a:t>
            </a:r>
            <a:r>
              <a:rPr lang="en-US" sz="2400" b="1" i="1" dirty="0" smtClean="0">
                <a:solidFill>
                  <a:schemeClr val="accent2">
                    <a:lumMod val="75000"/>
                  </a:schemeClr>
                </a:solidFill>
                <a:latin typeface="Times New Roman" pitchFamily="18" charset="0"/>
                <a:cs typeface="Times New Roman" pitchFamily="18" charset="0"/>
              </a:rPr>
              <a:t>Calcium Sulfate </a:t>
            </a:r>
            <a:r>
              <a:rPr lang="en-US" sz="2400" b="1" i="1" dirty="0" err="1" smtClean="0">
                <a:solidFill>
                  <a:schemeClr val="accent2">
                    <a:lumMod val="75000"/>
                  </a:schemeClr>
                </a:solidFill>
                <a:latin typeface="Times New Roman" pitchFamily="18" charset="0"/>
                <a:cs typeface="Times New Roman" pitchFamily="18" charset="0"/>
              </a:rPr>
              <a:t>Dihydrate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(CaSO</a:t>
            </a:r>
            <a:r>
              <a:rPr lang="en-US" sz="2400" baseline="-25000" dirty="0">
                <a:latin typeface="Times New Roman" pitchFamily="18" charset="0"/>
                <a:cs typeface="Times New Roman" pitchFamily="18" charset="0"/>
              </a:rPr>
              <a:t>4</a:t>
            </a:r>
            <a:r>
              <a:rPr lang="en-US" sz="2400" dirty="0">
                <a:latin typeface="Times New Roman" pitchFamily="18" charset="0"/>
                <a:cs typeface="Times New Roman" pitchFamily="18" charset="0"/>
              </a:rPr>
              <a:t>.2H</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O).</a:t>
            </a:r>
          </a:p>
          <a:p>
            <a:pPr>
              <a:lnSpc>
                <a:spcPct val="160000"/>
              </a:lnSpc>
              <a:buFont typeface="Wingdings" pitchFamily="2" charset="2"/>
              <a:buChar char="§"/>
            </a:pPr>
            <a:r>
              <a:rPr lang="en-US" sz="2400" dirty="0">
                <a:latin typeface="Times New Roman" pitchFamily="18" charset="0"/>
                <a:cs typeface="Times New Roman" pitchFamily="18" charset="0"/>
              </a:rPr>
              <a:t> </a:t>
            </a:r>
            <a:r>
              <a:rPr lang="en-US" sz="2400" dirty="0" smtClean="0">
                <a:latin typeface="Times New Roman" pitchFamily="18" charset="0"/>
              </a:rPr>
              <a:t>Gypsum was first found in mines around the city of Paris  so it is called as </a:t>
            </a:r>
            <a:r>
              <a:rPr lang="en-US" sz="2400" b="1" i="1" dirty="0" smtClean="0">
                <a:solidFill>
                  <a:schemeClr val="accent2">
                    <a:lumMod val="75000"/>
                  </a:schemeClr>
                </a:solidFill>
                <a:latin typeface="Times New Roman" pitchFamily="18" charset="0"/>
              </a:rPr>
              <a:t>Plaster Of Paris. </a:t>
            </a:r>
            <a:r>
              <a:rPr lang="en-US" sz="2400" dirty="0" smtClean="0">
                <a:latin typeface="Times New Roman" pitchFamily="18" charset="0"/>
              </a:rPr>
              <a:t>	</a:t>
            </a:r>
          </a:p>
          <a:p>
            <a:pPr>
              <a:lnSpc>
                <a:spcPct val="160000"/>
              </a:lnSpc>
              <a:buFont typeface="Wingdings" pitchFamily="2" charset="2"/>
              <a:buChar char="§"/>
            </a:pPr>
            <a:endParaRPr lang="en-US" sz="2400" dirty="0">
              <a:latin typeface="Times New Roman" pitchFamily="18" charset="0"/>
              <a:cs typeface="Times New Roman" pitchFamily="18" charset="0"/>
            </a:endParaRPr>
          </a:p>
        </p:txBody>
      </p:sp>
      <p:pic>
        <p:nvPicPr>
          <p:cNvPr id="7172" name="Picture 4" descr="200px-Gypsum_Australia"/>
          <p:cNvPicPr>
            <a:picLocks noGrp="1" noChangeAspect="1" noChangeArrowheads="1"/>
          </p:cNvPicPr>
          <p:nvPr>
            <p:ph sz="half" idx="2"/>
          </p:nvPr>
        </p:nvPicPr>
        <p:blipFill>
          <a:blip r:embed="rId2" cstate="print"/>
          <a:srcRect/>
          <a:stretch>
            <a:fillRect/>
          </a:stretch>
        </p:blipFill>
        <p:spPr>
          <a:xfrm>
            <a:off x="5486400" y="1733550"/>
            <a:ext cx="3200400" cy="3143250"/>
          </a:xfrm>
          <a:noFill/>
          <a:ln>
            <a:solidFill>
              <a:schemeClr val="accent2">
                <a:lumMod val="75000"/>
              </a:schemeClr>
            </a:solidFill>
          </a:ln>
        </p:spPr>
      </p:pic>
      <p:sp>
        <p:nvSpPr>
          <p:cNvPr id="7176" name="Text Box 8"/>
          <p:cNvSpPr txBox="1">
            <a:spLocks noChangeArrowheads="1"/>
          </p:cNvSpPr>
          <p:nvPr/>
        </p:nvSpPr>
        <p:spPr bwMode="auto">
          <a:xfrm>
            <a:off x="6096000" y="5105400"/>
            <a:ext cx="2438400" cy="400110"/>
          </a:xfrm>
          <a:prstGeom prst="rect">
            <a:avLst/>
          </a:prstGeom>
          <a:noFill/>
          <a:ln w="9525">
            <a:noFill/>
            <a:miter lim="800000"/>
            <a:headEnd/>
            <a:tailEnd/>
          </a:ln>
          <a:effectLst/>
        </p:spPr>
        <p:txBody>
          <a:bodyPr>
            <a:spAutoFit/>
          </a:bodyPr>
          <a:lstStyle/>
          <a:p>
            <a:pPr>
              <a:spcBef>
                <a:spcPct val="50000"/>
              </a:spcBef>
            </a:pPr>
            <a:r>
              <a:rPr lang="en-US" sz="2000" b="1" dirty="0">
                <a:solidFill>
                  <a:schemeClr val="tx1">
                    <a:lumMod val="95000"/>
                    <a:lumOff val="5000"/>
                  </a:schemeClr>
                </a:solidFill>
                <a:latin typeface="Times New Roman" pitchFamily="18" charset="0"/>
                <a:cs typeface="Times New Roman" pitchFamily="18" charset="0"/>
              </a:rPr>
              <a:t>Gypsum under SEM</a:t>
            </a:r>
          </a:p>
        </p:txBody>
      </p:sp>
      <p:sp>
        <p:nvSpPr>
          <p:cNvPr id="6" name="TextBox 5"/>
          <p:cNvSpPr txBox="1"/>
          <p:nvPr/>
        </p:nvSpPr>
        <p:spPr>
          <a:xfrm>
            <a:off x="7985108" y="6477000"/>
            <a:ext cx="625492" cy="369332"/>
          </a:xfrm>
          <a:prstGeom prst="rect">
            <a:avLst/>
          </a:prstGeom>
          <a:noFill/>
        </p:spPr>
        <p:txBody>
          <a:bodyPr wrap="none" rtlCol="0">
            <a:spAutoFit/>
          </a:bodyPr>
          <a:lstStyle/>
          <a:p>
            <a:r>
              <a:rPr lang="en-US" dirty="0" smtClean="0"/>
              <a:t>2/68</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fontScale="90000"/>
          </a:bodyPr>
          <a:lstStyle/>
          <a:p>
            <a:pPr eaLnBrk="1" hangingPunct="1">
              <a:defRPr/>
            </a:pPr>
            <a:r>
              <a:rPr lang="en-US" sz="3000" b="1" dirty="0" smtClean="0">
                <a:solidFill>
                  <a:schemeClr val="accent2">
                    <a:lumMod val="75000"/>
                  </a:schemeClr>
                </a:solidFill>
                <a:latin typeface="Times New Roman" pitchFamily="18" charset="0"/>
                <a:cs typeface="Times New Roman" pitchFamily="18" charset="0"/>
              </a:rPr>
              <a:t>SPATULATION CAN BE CONTINUED BY HAND USING A METAL SPATULA WITH A STIFF BLADE</a:t>
            </a:r>
            <a:r>
              <a:rPr lang="en-US" sz="3600" b="1" dirty="0" smtClean="0">
                <a:solidFill>
                  <a:schemeClr val="accent2">
                    <a:lumMod val="75000"/>
                  </a:schemeClr>
                </a:solidFill>
                <a:latin typeface="Times New Roman" pitchFamily="18" charset="0"/>
                <a:cs typeface="Times New Roman" pitchFamily="18" charset="0"/>
              </a:rPr>
              <a:t>.</a:t>
            </a:r>
          </a:p>
        </p:txBody>
      </p:sp>
      <p:sp>
        <p:nvSpPr>
          <p:cNvPr id="137219" name="Rectangle 3"/>
          <p:cNvSpPr>
            <a:spLocks noGrp="1" noChangeArrowheads="1"/>
          </p:cNvSpPr>
          <p:nvPr>
            <p:ph type="body" idx="1"/>
          </p:nvPr>
        </p:nvSpPr>
        <p:spPr>
          <a:xfrm>
            <a:off x="457200" y="2327275"/>
            <a:ext cx="8229600" cy="4530725"/>
          </a:xfrm>
        </p:spPr>
        <p:txBody>
          <a:bodyPr/>
          <a:lstStyle/>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defRPr/>
            </a:pPr>
            <a:endParaRPr lang="en-US" sz="2800" dirty="0" smtClean="0"/>
          </a:p>
          <a:p>
            <a:pPr eaLnBrk="1" hangingPunct="1">
              <a:lnSpc>
                <a:spcPct val="90000"/>
              </a:lnSpc>
              <a:buNone/>
              <a:defRPr/>
            </a:pPr>
            <a:endParaRPr lang="en-US" sz="2800" dirty="0" smtClean="0"/>
          </a:p>
        </p:txBody>
      </p:sp>
      <p:pic>
        <p:nvPicPr>
          <p:cNvPr id="107524" name="Picture 5" descr="D:\Disha\seminar\photos\DSCN9577.JPG"/>
          <p:cNvPicPr>
            <a:picLocks noChangeAspect="1" noChangeArrowheads="1"/>
          </p:cNvPicPr>
          <p:nvPr/>
        </p:nvPicPr>
        <p:blipFill>
          <a:blip r:embed="rId2" cstate="print"/>
          <a:srcRect/>
          <a:stretch>
            <a:fillRect/>
          </a:stretch>
        </p:blipFill>
        <p:spPr bwMode="auto">
          <a:xfrm>
            <a:off x="2282825" y="2362200"/>
            <a:ext cx="3889375" cy="3000375"/>
          </a:xfrm>
          <a:prstGeom prst="rect">
            <a:avLst/>
          </a:prstGeom>
          <a:noFill/>
          <a:ln w="38100">
            <a:solidFill>
              <a:schemeClr val="accent1"/>
            </a:solidFill>
            <a:miter lim="800000"/>
            <a:headEnd/>
            <a:tailEnd/>
          </a:ln>
        </p:spPr>
      </p:pic>
      <p:sp>
        <p:nvSpPr>
          <p:cNvPr id="5" name="TextBox 4"/>
          <p:cNvSpPr txBox="1"/>
          <p:nvPr/>
        </p:nvSpPr>
        <p:spPr>
          <a:xfrm>
            <a:off x="8096689" y="6477000"/>
            <a:ext cx="742511" cy="369332"/>
          </a:xfrm>
          <a:prstGeom prst="rect">
            <a:avLst/>
          </a:prstGeom>
          <a:noFill/>
        </p:spPr>
        <p:txBody>
          <a:bodyPr wrap="none" rtlCol="0">
            <a:spAutoFit/>
          </a:bodyPr>
          <a:lstStyle/>
          <a:p>
            <a:r>
              <a:rPr lang="en-US" dirty="0" smtClean="0"/>
              <a:t>20/68</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28600"/>
            <a:ext cx="8229600" cy="1143000"/>
          </a:xfrm>
        </p:spPr>
        <p:txBody>
          <a:bodyPr/>
          <a:lstStyle/>
          <a:p>
            <a:pPr eaLnBrk="1" hangingPunct="1">
              <a:defRPr/>
            </a:pPr>
            <a:r>
              <a:rPr lang="en-US" sz="3600" b="1" dirty="0" smtClean="0">
                <a:solidFill>
                  <a:schemeClr val="accent2">
                    <a:lumMod val="75000"/>
                  </a:schemeClr>
                </a:solidFill>
                <a:latin typeface="Times New Roman" pitchFamily="18" charset="0"/>
                <a:cs typeface="Times New Roman" pitchFamily="18" charset="0"/>
              </a:rPr>
              <a:t>MECHANICAL SPATULATION</a:t>
            </a:r>
            <a:endParaRPr lang="en-US" sz="3600" u="sng" dirty="0" smtClean="0"/>
          </a:p>
        </p:txBody>
      </p:sp>
      <p:sp>
        <p:nvSpPr>
          <p:cNvPr id="139267" name="Rectangle 3"/>
          <p:cNvSpPr>
            <a:spLocks noGrp="1" noChangeArrowheads="1"/>
          </p:cNvSpPr>
          <p:nvPr>
            <p:ph type="body" idx="1"/>
          </p:nvPr>
        </p:nvSpPr>
        <p:spPr>
          <a:xfrm>
            <a:off x="457200" y="457200"/>
            <a:ext cx="8229600" cy="4525963"/>
          </a:xfrm>
        </p:spPr>
        <p:txBody>
          <a:bodyPr/>
          <a:lstStyle/>
          <a:p>
            <a:pPr eaLnBrk="1" hangingPunct="1">
              <a:lnSpc>
                <a:spcPct val="200000"/>
              </a:lnSpc>
              <a:buFont typeface="Wingdings" pitchFamily="2" charset="2"/>
              <a:buChar char="§"/>
              <a:defRPr/>
            </a:pPr>
            <a:r>
              <a:rPr lang="en-US" sz="2400" dirty="0" smtClean="0">
                <a:latin typeface="Times New Roman" pitchFamily="18" charset="0"/>
                <a:cs typeface="Times New Roman" pitchFamily="18" charset="0"/>
              </a:rPr>
              <a:t>Is to wet &amp; mix the powder uniformly with the water required about 1min at 2 revolutions per sec.</a:t>
            </a:r>
          </a:p>
          <a:p>
            <a:pPr eaLnBrk="1" hangingPunct="1">
              <a:lnSpc>
                <a:spcPct val="200000"/>
              </a:lnSpc>
              <a:buFont typeface="Wingdings" pitchFamily="2" charset="2"/>
              <a:buChar char="§"/>
              <a:defRPr/>
            </a:pPr>
            <a:r>
              <a:rPr lang="en-US" sz="2400" dirty="0" smtClean="0">
                <a:latin typeface="Times New Roman" pitchFamily="18" charset="0"/>
                <a:cs typeface="Times New Roman" pitchFamily="18" charset="0"/>
              </a:rPr>
              <a:t>It involves stirring the mixture vigorously &amp; at the same time wiping the inside surfaces of the bowl with the spatula.</a:t>
            </a:r>
          </a:p>
          <a:p>
            <a:pPr eaLnBrk="1" hangingPunct="1">
              <a:buFont typeface="Wingdings" pitchFamily="2" charset="2"/>
              <a:buChar char="§"/>
              <a:defRPr/>
            </a:pPr>
            <a:endParaRPr lang="en-US" dirty="0" smtClean="0"/>
          </a:p>
        </p:txBody>
      </p:sp>
      <p:pic>
        <p:nvPicPr>
          <p:cNvPr id="4" name="Picture 6" descr="D:\Disha\seminar\photos\DSCN9756.JPG"/>
          <p:cNvPicPr>
            <a:picLocks noChangeAspect="1" noChangeArrowheads="1"/>
          </p:cNvPicPr>
          <p:nvPr/>
        </p:nvPicPr>
        <p:blipFill>
          <a:blip r:embed="rId2" cstate="print"/>
          <a:srcRect/>
          <a:stretch>
            <a:fillRect/>
          </a:stretch>
        </p:blipFill>
        <p:spPr bwMode="auto">
          <a:xfrm>
            <a:off x="2590800" y="3581400"/>
            <a:ext cx="3962400" cy="2895600"/>
          </a:xfrm>
          <a:prstGeom prst="rect">
            <a:avLst/>
          </a:prstGeom>
          <a:noFill/>
          <a:ln w="38100">
            <a:solidFill>
              <a:schemeClr val="accent4">
                <a:lumMod val="60000"/>
                <a:lumOff val="40000"/>
              </a:schemeClr>
            </a:solidFill>
            <a:miter lim="800000"/>
            <a:headEnd/>
            <a:tailEnd/>
          </a:ln>
        </p:spPr>
      </p:pic>
      <p:sp>
        <p:nvSpPr>
          <p:cNvPr id="5" name="TextBox 4"/>
          <p:cNvSpPr txBox="1"/>
          <p:nvPr/>
        </p:nvSpPr>
        <p:spPr>
          <a:xfrm>
            <a:off x="8325289" y="6412468"/>
            <a:ext cx="742511" cy="369332"/>
          </a:xfrm>
          <a:prstGeom prst="rect">
            <a:avLst/>
          </a:prstGeom>
          <a:noFill/>
        </p:spPr>
        <p:txBody>
          <a:bodyPr wrap="none" rtlCol="0">
            <a:spAutoFit/>
          </a:bodyPr>
          <a:lstStyle/>
          <a:p>
            <a:r>
              <a:rPr lang="en-US" dirty="0" smtClean="0"/>
              <a:t>21/68</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pPr eaLnBrk="1" hangingPunct="1">
              <a:defRPr/>
            </a:pPr>
            <a:r>
              <a:rPr lang="en-US" sz="3600" b="1" dirty="0" smtClean="0">
                <a:solidFill>
                  <a:schemeClr val="accent2">
                    <a:lumMod val="75000"/>
                  </a:schemeClr>
                </a:solidFill>
              </a:rPr>
              <a:t>A POWER DRIVEN MECHANICAL SPATULATOR.</a:t>
            </a:r>
          </a:p>
        </p:txBody>
      </p:sp>
      <p:pic>
        <p:nvPicPr>
          <p:cNvPr id="108547" name="Picture 5" descr="D:\Disha\seminar\photos\DSCN9575.JPG"/>
          <p:cNvPicPr>
            <a:picLocks noChangeAspect="1" noChangeArrowheads="1"/>
          </p:cNvPicPr>
          <p:nvPr/>
        </p:nvPicPr>
        <p:blipFill>
          <a:blip r:embed="rId2" cstate="print"/>
          <a:srcRect/>
          <a:stretch>
            <a:fillRect/>
          </a:stretch>
        </p:blipFill>
        <p:spPr bwMode="auto">
          <a:xfrm>
            <a:off x="2743200" y="1828800"/>
            <a:ext cx="3619500" cy="4727575"/>
          </a:xfrm>
          <a:prstGeom prst="rect">
            <a:avLst/>
          </a:prstGeom>
          <a:noFill/>
          <a:ln w="38100">
            <a:solidFill>
              <a:schemeClr val="accent1"/>
            </a:solidFill>
            <a:miter lim="800000"/>
            <a:headEnd/>
            <a:tailEnd/>
          </a:ln>
        </p:spPr>
      </p:pic>
      <p:sp>
        <p:nvSpPr>
          <p:cNvPr id="138246" name="Rectangle 6"/>
          <p:cNvSpPr>
            <a:spLocks noGrp="1" noChangeArrowheads="1"/>
          </p:cNvSpPr>
          <p:nvPr>
            <p:ph type="body" idx="1"/>
          </p:nvPr>
        </p:nvSpPr>
        <p:spPr>
          <a:xfrm>
            <a:off x="381000" y="5486400"/>
            <a:ext cx="8229600" cy="4530725"/>
          </a:xfrm>
        </p:spPr>
        <p:txBody>
          <a:bodyPr/>
          <a:lstStyle/>
          <a:p>
            <a:pPr eaLnBrk="1" hangingPunct="1">
              <a:buFont typeface="Wingdings" pitchFamily="2" charset="2"/>
              <a:buNone/>
              <a:defRPr/>
            </a:pPr>
            <a:r>
              <a:rPr lang="en-US" smtClean="0"/>
              <a:t>      </a:t>
            </a:r>
          </a:p>
        </p:txBody>
      </p:sp>
      <p:sp>
        <p:nvSpPr>
          <p:cNvPr id="5" name="TextBox 4"/>
          <p:cNvSpPr txBox="1"/>
          <p:nvPr/>
        </p:nvSpPr>
        <p:spPr>
          <a:xfrm>
            <a:off x="8325289" y="6488668"/>
            <a:ext cx="742511" cy="369332"/>
          </a:xfrm>
          <a:prstGeom prst="rect">
            <a:avLst/>
          </a:prstGeom>
          <a:noFill/>
        </p:spPr>
        <p:txBody>
          <a:bodyPr wrap="none" rtlCol="0">
            <a:spAutoFit/>
          </a:bodyPr>
          <a:lstStyle/>
          <a:p>
            <a:r>
              <a:rPr lang="en-US" dirty="0" smtClean="0"/>
              <a:t>22/68</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04800" y="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PROPORTIONING</a:t>
            </a:r>
          </a:p>
        </p:txBody>
      </p:sp>
      <p:sp>
        <p:nvSpPr>
          <p:cNvPr id="145411" name="Rectangle 3"/>
          <p:cNvSpPr>
            <a:spLocks noGrp="1" noChangeArrowheads="1"/>
          </p:cNvSpPr>
          <p:nvPr>
            <p:ph type="body" idx="1"/>
          </p:nvPr>
        </p:nvSpPr>
        <p:spPr>
          <a:xfrm>
            <a:off x="304800" y="1066800"/>
            <a:ext cx="8229600" cy="5638800"/>
          </a:xfrm>
        </p:spPr>
        <p:txBody>
          <a:bodyPr>
            <a:noAutofit/>
          </a:bodyPr>
          <a:lstStyle/>
          <a:p>
            <a:pPr eaLnBrk="1" hangingPunct="1">
              <a:lnSpc>
                <a:spcPct val="200000"/>
              </a:lnSpc>
              <a:defRPr/>
            </a:pPr>
            <a:r>
              <a:rPr lang="en-US" sz="2400" dirty="0" smtClean="0">
                <a:latin typeface="Times New Roman" pitchFamily="18" charset="0"/>
                <a:cs typeface="Times New Roman" pitchFamily="18" charset="0"/>
              </a:rPr>
              <a:t>Important to keep the amount of water as low as possible.</a:t>
            </a:r>
          </a:p>
          <a:p>
            <a:pPr eaLnBrk="1" hangingPunct="1">
              <a:lnSpc>
                <a:spcPct val="200000"/>
              </a:lnSpc>
              <a:defRPr/>
            </a:pPr>
            <a:r>
              <a:rPr lang="en-US" sz="2400" dirty="0" smtClean="0">
                <a:latin typeface="Times New Roman" pitchFamily="18" charset="0"/>
                <a:cs typeface="Times New Roman" pitchFamily="18" charset="0"/>
              </a:rPr>
              <a:t>Decreased  amount of water  increases the viscosity of the mix.</a:t>
            </a:r>
          </a:p>
          <a:p>
            <a:pPr eaLnBrk="1" hangingPunct="1">
              <a:lnSpc>
                <a:spcPct val="200000"/>
              </a:lnSpc>
              <a:defRPr/>
            </a:pPr>
            <a:r>
              <a:rPr lang="en-US" sz="2400" dirty="0" smtClean="0">
                <a:latin typeface="Times New Roman" pitchFamily="18" charset="0"/>
                <a:cs typeface="Times New Roman" pitchFamily="18" charset="0"/>
              </a:rPr>
              <a:t>The lowest limit of the viscosity permissible is governed by the ability of the water- plaster mixture to remain in position in the tray while the impression is being taken.</a:t>
            </a:r>
          </a:p>
          <a:p>
            <a:pPr eaLnBrk="1" hangingPunct="1">
              <a:lnSpc>
                <a:spcPct val="200000"/>
              </a:lnSpc>
              <a:buFont typeface="Wingdings" pitchFamily="2" charset="2"/>
              <a:buNone/>
              <a:defRPr/>
            </a:pPr>
            <a:endParaRPr lang="en-US" sz="2400" dirty="0" smtClean="0">
              <a:latin typeface="Monotype Corsiva" pitchFamily="66" charset="0"/>
            </a:endParaRPr>
          </a:p>
        </p:txBody>
      </p:sp>
      <p:sp>
        <p:nvSpPr>
          <p:cNvPr id="4" name="TextBox 3"/>
          <p:cNvSpPr txBox="1"/>
          <p:nvPr/>
        </p:nvSpPr>
        <p:spPr>
          <a:xfrm>
            <a:off x="8249089" y="6553200"/>
            <a:ext cx="742511" cy="369332"/>
          </a:xfrm>
          <a:prstGeom prst="rect">
            <a:avLst/>
          </a:prstGeom>
          <a:noFill/>
        </p:spPr>
        <p:txBody>
          <a:bodyPr wrap="none" rtlCol="0">
            <a:spAutoFit/>
          </a:bodyPr>
          <a:lstStyle/>
          <a:p>
            <a:r>
              <a:rPr lang="en-US" dirty="0" smtClean="0"/>
              <a:t>23/68</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533400" y="-22860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MIXING</a:t>
            </a:r>
          </a:p>
        </p:txBody>
      </p:sp>
      <p:sp>
        <p:nvSpPr>
          <p:cNvPr id="147459" name="Rectangle 3"/>
          <p:cNvSpPr>
            <a:spLocks noGrp="1" noChangeArrowheads="1"/>
          </p:cNvSpPr>
          <p:nvPr>
            <p:ph type="body" idx="1"/>
          </p:nvPr>
        </p:nvSpPr>
        <p:spPr>
          <a:xfrm>
            <a:off x="685800" y="762000"/>
            <a:ext cx="8229600" cy="6019800"/>
          </a:xfrm>
        </p:spPr>
        <p:txBody>
          <a:bodyPr>
            <a:normAutofit/>
          </a:bodyPr>
          <a:lstStyle/>
          <a:p>
            <a:pPr eaLnBrk="1" hangingPunct="1">
              <a:lnSpc>
                <a:spcPct val="150000"/>
              </a:lnSpc>
              <a:buFont typeface="Wingdings" pitchFamily="2" charset="2"/>
              <a:buChar char="§"/>
              <a:defRPr/>
            </a:pPr>
            <a:r>
              <a:rPr lang="en-US" sz="2400" dirty="0" smtClean="0">
                <a:solidFill>
                  <a:schemeClr val="folHlink"/>
                </a:solidFill>
                <a:latin typeface="Times New Roman" pitchFamily="18" charset="0"/>
                <a:cs typeface="Times New Roman" pitchFamily="18" charset="0"/>
              </a:rPr>
              <a:t>BOWL:</a:t>
            </a:r>
            <a:r>
              <a:rPr lang="en-US" sz="2400" dirty="0" smtClean="0">
                <a:latin typeface="Times New Roman" pitchFamily="18" charset="0"/>
                <a:cs typeface="Times New Roman" pitchFamily="18" charset="0"/>
              </a:rPr>
              <a:t> flexible rubber/ plastic  parabolic in shape.</a:t>
            </a:r>
          </a:p>
          <a:p>
            <a:pPr eaLnBrk="1" hangingPunct="1">
              <a:lnSpc>
                <a:spcPct val="150000"/>
              </a:lnSpc>
              <a:buNone/>
              <a:defRPr/>
            </a:pPr>
            <a:r>
              <a:rPr lang="en-US" sz="2400" dirty="0" smtClean="0">
                <a:latin typeface="Times New Roman" pitchFamily="18" charset="0"/>
                <a:cs typeface="Times New Roman" pitchFamily="18" charset="0"/>
              </a:rPr>
              <a:t>           It should be smooth &amp; resistant to abrasion.</a:t>
            </a:r>
          </a:p>
          <a:p>
            <a:pPr eaLnBrk="1" hangingPunct="1">
              <a:lnSpc>
                <a:spcPct val="150000"/>
              </a:lnSpc>
              <a:buNone/>
              <a:defRPr/>
            </a:pPr>
            <a:r>
              <a:rPr lang="en-US" sz="2400" dirty="0" smtClean="0">
                <a:latin typeface="Times New Roman" pitchFamily="18" charset="0"/>
                <a:cs typeface="Times New Roman" pitchFamily="18" charset="0"/>
              </a:rPr>
              <a:t>           No corners in which powder can collect/ stagnate.</a:t>
            </a:r>
          </a:p>
          <a:p>
            <a:pPr eaLnBrk="1" hangingPunct="1">
              <a:lnSpc>
                <a:spcPct val="150000"/>
              </a:lnSpc>
              <a:buFont typeface="Wingdings" pitchFamily="2" charset="2"/>
              <a:buChar char="§"/>
              <a:defRPr/>
            </a:pPr>
            <a:r>
              <a:rPr lang="en-US" sz="2400" dirty="0" smtClean="0">
                <a:solidFill>
                  <a:schemeClr val="folHlink"/>
                </a:solidFill>
                <a:latin typeface="Times New Roman" pitchFamily="18" charset="0"/>
                <a:cs typeface="Times New Roman" pitchFamily="18" charset="0"/>
              </a:rPr>
              <a:t>SPATULA</a:t>
            </a:r>
            <a:r>
              <a:rPr lang="en-US" sz="2400" dirty="0" smtClean="0">
                <a:latin typeface="Times New Roman" pitchFamily="18" charset="0"/>
                <a:cs typeface="Times New Roman" pitchFamily="18" charset="0"/>
              </a:rPr>
              <a:t>: stiff blade</a:t>
            </a:r>
          </a:p>
          <a:p>
            <a:pPr eaLnBrk="1" hangingPunct="1">
              <a:lnSpc>
                <a:spcPct val="150000"/>
              </a:lnSpc>
              <a:buNone/>
              <a:defRPr/>
            </a:pPr>
            <a:r>
              <a:rPr lang="en-US" sz="2400" dirty="0" smtClean="0">
                <a:latin typeface="Times New Roman" pitchFamily="18" charset="0"/>
                <a:cs typeface="Times New Roman" pitchFamily="18" charset="0"/>
              </a:rPr>
              <a:t>        A flexible blade drags when it is forced through a thick mixture.</a:t>
            </a:r>
          </a:p>
          <a:p>
            <a:pPr eaLnBrk="1" hangingPunct="1">
              <a:lnSpc>
                <a:spcPct val="150000"/>
              </a:lnSpc>
              <a:buNone/>
              <a:defRPr/>
            </a:pPr>
            <a:r>
              <a:rPr lang="en-US" sz="2400" dirty="0" smtClean="0">
                <a:latin typeface="Times New Roman" pitchFamily="18" charset="0"/>
                <a:cs typeface="Times New Roman" pitchFamily="18" charset="0"/>
              </a:rPr>
              <a:t>         End of the blade should be rounded to conform to the shape           of the mixing bowl.</a:t>
            </a:r>
          </a:p>
          <a:p>
            <a:pPr eaLnBrk="1" hangingPunct="1">
              <a:lnSpc>
                <a:spcPct val="150000"/>
              </a:lnSpc>
              <a:buFont typeface="Wingdings" pitchFamily="2" charset="2"/>
              <a:buChar char="§"/>
              <a:defRPr/>
            </a:pPr>
            <a:r>
              <a:rPr lang="en-US" sz="2400" dirty="0" smtClean="0">
                <a:solidFill>
                  <a:schemeClr val="folHlink"/>
                </a:solidFill>
                <a:latin typeface="Times New Roman" pitchFamily="18" charset="0"/>
                <a:cs typeface="Times New Roman" pitchFamily="18" charset="0"/>
              </a:rPr>
              <a:t>HANDLE</a:t>
            </a:r>
            <a:r>
              <a:rPr lang="en-US" sz="2400" dirty="0" smtClean="0">
                <a:latin typeface="Times New Roman" pitchFamily="18" charset="0"/>
                <a:cs typeface="Times New Roman" pitchFamily="18" charset="0"/>
              </a:rPr>
              <a:t>: readily grasped by hand.</a:t>
            </a:r>
          </a:p>
        </p:txBody>
      </p:sp>
      <p:sp>
        <p:nvSpPr>
          <p:cNvPr id="5" name="TextBox 4"/>
          <p:cNvSpPr txBox="1"/>
          <p:nvPr/>
        </p:nvSpPr>
        <p:spPr>
          <a:xfrm>
            <a:off x="8249089" y="6553200"/>
            <a:ext cx="742511" cy="369332"/>
          </a:xfrm>
          <a:prstGeom prst="rect">
            <a:avLst/>
          </a:prstGeom>
          <a:noFill/>
        </p:spPr>
        <p:txBody>
          <a:bodyPr wrap="none" rtlCol="0">
            <a:spAutoFit/>
          </a:bodyPr>
          <a:lstStyle/>
          <a:p>
            <a:r>
              <a:rPr lang="en-US" dirty="0" smtClean="0"/>
              <a:t>24/68</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rPr>
              <a:t>MIXING</a:t>
            </a:r>
            <a:endParaRPr lang="en-US" sz="3200" b="1" dirty="0">
              <a:solidFill>
                <a:schemeClr val="accent2">
                  <a:lumMod val="75000"/>
                </a:schemeClr>
              </a:solidFill>
            </a:endParaRPr>
          </a:p>
        </p:txBody>
      </p:sp>
      <p:pic>
        <p:nvPicPr>
          <p:cNvPr id="4" name="Content Placeholder 3" descr="D:\Disha\seminar\photos\DSCN9572.JPG"/>
          <p:cNvPicPr>
            <a:picLocks noGrp="1" noChangeAspect="1" noChangeArrowheads="1"/>
          </p:cNvPicPr>
          <p:nvPr>
            <p:ph idx="1"/>
          </p:nvPr>
        </p:nvPicPr>
        <p:blipFill>
          <a:blip r:embed="rId2" cstate="print">
            <a:lum contrast="42000"/>
          </a:blip>
          <a:srcRect/>
          <a:stretch>
            <a:fillRect/>
          </a:stretch>
        </p:blipFill>
        <p:spPr bwMode="auto">
          <a:xfrm>
            <a:off x="1905000" y="1828800"/>
            <a:ext cx="4953000" cy="4343400"/>
          </a:xfrm>
          <a:prstGeom prst="rect">
            <a:avLst/>
          </a:prstGeom>
          <a:noFill/>
          <a:ln w="38100">
            <a:solidFill>
              <a:schemeClr val="accent1"/>
            </a:solidFill>
            <a:miter lim="800000"/>
            <a:headEnd/>
            <a:tailEnd/>
          </a:ln>
        </p:spPr>
      </p:pic>
      <p:sp>
        <p:nvSpPr>
          <p:cNvPr id="5" name="TextBox 4"/>
          <p:cNvSpPr txBox="1"/>
          <p:nvPr/>
        </p:nvSpPr>
        <p:spPr>
          <a:xfrm>
            <a:off x="8325289" y="6477000"/>
            <a:ext cx="742511" cy="369332"/>
          </a:xfrm>
          <a:prstGeom prst="rect">
            <a:avLst/>
          </a:prstGeom>
          <a:noFill/>
        </p:spPr>
        <p:txBody>
          <a:bodyPr wrap="none" rtlCol="0">
            <a:spAutoFit/>
          </a:bodyPr>
          <a:lstStyle/>
          <a:p>
            <a:r>
              <a:rPr lang="en-US" dirty="0" smtClean="0"/>
              <a:t>25/68</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PROPERTIES</a:t>
            </a:r>
          </a:p>
        </p:txBody>
      </p:sp>
      <p:sp>
        <p:nvSpPr>
          <p:cNvPr id="22531" name="Rectangle 3"/>
          <p:cNvSpPr>
            <a:spLocks noGrp="1" noChangeArrowheads="1"/>
          </p:cNvSpPr>
          <p:nvPr>
            <p:ph type="body" idx="1"/>
          </p:nvPr>
        </p:nvSpPr>
        <p:spPr>
          <a:xfrm>
            <a:off x="228600" y="1143000"/>
            <a:ext cx="8610600" cy="5486400"/>
          </a:xfrm>
        </p:spPr>
        <p:txBody>
          <a:bodyPr>
            <a:normAutofit/>
          </a:bodyPr>
          <a:lstStyle/>
          <a:p>
            <a:pPr eaLnBrk="1" hangingPunct="1">
              <a:lnSpc>
                <a:spcPct val="200000"/>
              </a:lnSpc>
              <a:buFont typeface="Wingdings" pitchFamily="2" charset="2"/>
              <a:buNone/>
              <a:defRPr/>
            </a:pPr>
            <a:r>
              <a:rPr lang="en-US" dirty="0" smtClean="0"/>
              <a:t>	</a:t>
            </a:r>
            <a:r>
              <a:rPr lang="en-US" sz="2400" dirty="0" smtClean="0">
                <a:latin typeface="Times New Roman" pitchFamily="18" charset="0"/>
                <a:cs typeface="Times New Roman" pitchFamily="18" charset="0"/>
              </a:rPr>
              <a:t>The important properties of gypsum products are :</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Setting time</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Setting expansion</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Strength</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Hardness and abrasion resistance</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Reproduction of detail .</a:t>
            </a:r>
          </a:p>
        </p:txBody>
      </p:sp>
      <p:sp>
        <p:nvSpPr>
          <p:cNvPr id="4" name="TextBox 3"/>
          <p:cNvSpPr txBox="1"/>
          <p:nvPr/>
        </p:nvSpPr>
        <p:spPr>
          <a:xfrm>
            <a:off x="8325289" y="6400800"/>
            <a:ext cx="742511" cy="369332"/>
          </a:xfrm>
          <a:prstGeom prst="rect">
            <a:avLst/>
          </a:prstGeom>
          <a:noFill/>
        </p:spPr>
        <p:txBody>
          <a:bodyPr wrap="none" rtlCol="0">
            <a:spAutoFit/>
          </a:bodyPr>
          <a:lstStyle/>
          <a:p>
            <a:r>
              <a:rPr lang="en-US" dirty="0" smtClean="0"/>
              <a:t>26/68</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03187"/>
            <a:ext cx="8229600" cy="636587"/>
          </a:xfrm>
        </p:spPr>
        <p:txBody>
          <a:bodyPr>
            <a:normAutofit fontScale="90000"/>
          </a:bodyPr>
          <a:lstStyle/>
          <a:p>
            <a:pPr eaLnBrk="1" hangingPunct="1">
              <a:defRPr/>
            </a:pPr>
            <a:r>
              <a:rPr lang="en-US" dirty="0" smtClean="0"/>
              <a:t> </a:t>
            </a:r>
            <a:r>
              <a:rPr lang="en-US" sz="3600" b="1" dirty="0" smtClean="0">
                <a:solidFill>
                  <a:schemeClr val="accent2">
                    <a:lumMod val="75000"/>
                  </a:schemeClr>
                </a:solidFill>
                <a:latin typeface="Times New Roman" pitchFamily="18" charset="0"/>
                <a:cs typeface="Times New Roman" pitchFamily="18" charset="0"/>
              </a:rPr>
              <a:t>SETTING TIME</a:t>
            </a:r>
          </a:p>
        </p:txBody>
      </p:sp>
      <p:sp>
        <p:nvSpPr>
          <p:cNvPr id="23555" name="Rectangle 3"/>
          <p:cNvSpPr>
            <a:spLocks noGrp="1" noChangeArrowheads="1"/>
          </p:cNvSpPr>
          <p:nvPr>
            <p:ph type="body" idx="1"/>
          </p:nvPr>
        </p:nvSpPr>
        <p:spPr>
          <a:xfrm>
            <a:off x="152400" y="838200"/>
            <a:ext cx="8686800" cy="5181600"/>
          </a:xfrm>
        </p:spPr>
        <p:txBody>
          <a:bodyPr>
            <a:normAutofit/>
          </a:bodyPr>
          <a:lstStyle/>
          <a:p>
            <a:pPr eaLnBrk="1" hangingPunct="1">
              <a:lnSpc>
                <a:spcPct val="200000"/>
              </a:lnSpc>
              <a:buFont typeface="Wingdings" pitchFamily="2" charset="2"/>
              <a:buNone/>
              <a:defRPr/>
            </a:pPr>
            <a:r>
              <a:rPr lang="en-US" sz="2400" b="1" dirty="0" smtClean="0">
                <a:solidFill>
                  <a:srgbClr val="C00000"/>
                </a:solidFill>
                <a:latin typeface="Times New Roman" pitchFamily="18" charset="0"/>
              </a:rPr>
              <a:t>MIXING TIME </a:t>
            </a:r>
            <a:r>
              <a:rPr lang="en-US" sz="2400" dirty="0" smtClean="0">
                <a:latin typeface="Times New Roman" pitchFamily="18" charset="0"/>
              </a:rPr>
              <a:t>is the time form the addition the powder to the water until mixing is complete.</a:t>
            </a:r>
          </a:p>
          <a:p>
            <a:pPr eaLnBrk="1" hangingPunct="1">
              <a:lnSpc>
                <a:spcPct val="200000"/>
              </a:lnSpc>
              <a:buFont typeface="Wingdings" pitchFamily="2" charset="2"/>
              <a:buNone/>
              <a:defRPr/>
            </a:pPr>
            <a:r>
              <a:rPr lang="en-US" sz="2400" b="1" dirty="0" smtClean="0">
                <a:solidFill>
                  <a:srgbClr val="C00000"/>
                </a:solidFill>
                <a:latin typeface="Times New Roman" pitchFamily="18" charset="0"/>
              </a:rPr>
              <a:t>WORKING TIME </a:t>
            </a:r>
            <a:r>
              <a:rPr lang="en-US" sz="2400" dirty="0" smtClean="0">
                <a:latin typeface="Times New Roman" pitchFamily="18" charset="0"/>
              </a:rPr>
              <a:t>is time available a workable mix ,i.e. one that maintains an even consistency that may be manipulated.</a:t>
            </a:r>
          </a:p>
          <a:p>
            <a:pPr eaLnBrk="1" hangingPunct="1">
              <a:lnSpc>
                <a:spcPct val="200000"/>
              </a:lnSpc>
              <a:buFont typeface="Wingdings" pitchFamily="2" charset="2"/>
              <a:buNone/>
              <a:defRPr/>
            </a:pPr>
            <a:r>
              <a:rPr lang="en-US" sz="2400" dirty="0" smtClean="0">
                <a:latin typeface="Times New Roman" pitchFamily="18" charset="0"/>
              </a:rPr>
              <a:t> </a:t>
            </a:r>
            <a:r>
              <a:rPr lang="en-US" sz="2400" b="1" dirty="0" smtClean="0">
                <a:solidFill>
                  <a:srgbClr val="C00000"/>
                </a:solidFill>
                <a:latin typeface="Times New Roman" pitchFamily="18" charset="0"/>
              </a:rPr>
              <a:t>SETTING TIME </a:t>
            </a:r>
            <a:r>
              <a:rPr lang="en-US" sz="2400" dirty="0" smtClean="0">
                <a:latin typeface="Times New Roman" pitchFamily="18" charset="0"/>
              </a:rPr>
              <a:t>The time elapsing from the beginning of mixing until the material hardens is called setting time.</a:t>
            </a:r>
          </a:p>
        </p:txBody>
      </p:sp>
      <p:sp>
        <p:nvSpPr>
          <p:cNvPr id="4" name="TextBox 3"/>
          <p:cNvSpPr txBox="1"/>
          <p:nvPr/>
        </p:nvSpPr>
        <p:spPr>
          <a:xfrm>
            <a:off x="8020489" y="6477000"/>
            <a:ext cx="742511" cy="369332"/>
          </a:xfrm>
          <a:prstGeom prst="rect">
            <a:avLst/>
          </a:prstGeom>
          <a:noFill/>
        </p:spPr>
        <p:txBody>
          <a:bodyPr wrap="none" rtlCol="0">
            <a:spAutoFit/>
          </a:bodyPr>
          <a:lstStyle/>
          <a:p>
            <a:r>
              <a:rPr lang="en-US" dirty="0" smtClean="0"/>
              <a:t>27/68</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3"/>
          <p:cNvSpPr>
            <a:spLocks noGrp="1" noChangeArrowheads="1"/>
          </p:cNvSpPr>
          <p:nvPr>
            <p:ph type="body" idx="1"/>
          </p:nvPr>
        </p:nvSpPr>
        <p:spPr>
          <a:xfrm>
            <a:off x="228600" y="228600"/>
            <a:ext cx="8686800" cy="6629400"/>
          </a:xfrm>
        </p:spPr>
        <p:txBody>
          <a:bodyPr>
            <a:normAutofit lnSpcReduction="10000"/>
          </a:bodyPr>
          <a:lstStyle/>
          <a:p>
            <a:pPr eaLnBrk="1" hangingPunct="1">
              <a:lnSpc>
                <a:spcPct val="200000"/>
              </a:lnSpc>
              <a:buFont typeface="Wingdings" pitchFamily="2" charset="2"/>
              <a:buNone/>
              <a:defRPr/>
            </a:pPr>
            <a:r>
              <a:rPr lang="en-US" sz="2400" b="1" dirty="0" smtClean="0">
                <a:solidFill>
                  <a:srgbClr val="C00000"/>
                </a:solidFill>
                <a:latin typeface="Times New Roman" pitchFamily="18" charset="0"/>
              </a:rPr>
              <a:t>INITIAL SETTING TIME</a:t>
            </a:r>
            <a:r>
              <a:rPr lang="en-US" sz="2400" dirty="0" smtClean="0">
                <a:solidFill>
                  <a:srgbClr val="C00000"/>
                </a:solidFill>
                <a:latin typeface="Times New Roman" pitchFamily="18" charset="0"/>
              </a:rPr>
              <a:t>  </a:t>
            </a:r>
            <a:r>
              <a:rPr lang="en-US" sz="2400" dirty="0" smtClean="0">
                <a:latin typeface="Times New Roman" pitchFamily="18" charset="0"/>
              </a:rPr>
              <a:t>:</a:t>
            </a:r>
          </a:p>
          <a:p>
            <a:pPr eaLnBrk="1" hangingPunct="1">
              <a:lnSpc>
                <a:spcPct val="200000"/>
              </a:lnSpc>
              <a:buFont typeface="Wingdings" pitchFamily="2" charset="2"/>
              <a:buNone/>
              <a:defRPr/>
            </a:pPr>
            <a:r>
              <a:rPr lang="en-US" sz="2400" dirty="0" smtClean="0">
                <a:latin typeface="Times New Roman" pitchFamily="18" charset="0"/>
              </a:rPr>
              <a:t>     As the reaction proceeds, however, more </a:t>
            </a:r>
            <a:r>
              <a:rPr lang="en-US" sz="2400" dirty="0" err="1" smtClean="0">
                <a:latin typeface="Times New Roman" pitchFamily="18" charset="0"/>
              </a:rPr>
              <a:t>hemihydrate</a:t>
            </a:r>
            <a:r>
              <a:rPr lang="en-US" sz="2400" dirty="0" smtClean="0">
                <a:latin typeface="Times New Roman" pitchFamily="18" charset="0"/>
              </a:rPr>
              <a:t> crystal react to forms </a:t>
            </a:r>
            <a:r>
              <a:rPr lang="en-US" sz="2400" dirty="0" err="1" smtClean="0">
                <a:latin typeface="Times New Roman" pitchFamily="18" charset="0"/>
              </a:rPr>
              <a:t>dihydrate</a:t>
            </a:r>
            <a:r>
              <a:rPr lang="en-US" sz="2400" dirty="0" smtClean="0">
                <a:latin typeface="Times New Roman" pitchFamily="18" charset="0"/>
              </a:rPr>
              <a:t> crystals. The viscosity of the mass is increased, and it can no longer be poured. The material becomes rigid (but not hard). It can be carved but not </a:t>
            </a:r>
            <a:r>
              <a:rPr lang="en-US" sz="2400" dirty="0" err="1" smtClean="0">
                <a:latin typeface="Times New Roman" pitchFamily="18" charset="0"/>
              </a:rPr>
              <a:t>moulded</a:t>
            </a:r>
            <a:r>
              <a:rPr lang="en-US" sz="2400" dirty="0" smtClean="0">
                <a:latin typeface="Times New Roman" pitchFamily="18" charset="0"/>
              </a:rPr>
              <a:t>. this is known as initial setting time.</a:t>
            </a:r>
          </a:p>
          <a:p>
            <a:pPr eaLnBrk="1" hangingPunct="1">
              <a:lnSpc>
                <a:spcPct val="200000"/>
              </a:lnSpc>
              <a:buFont typeface="Wingdings" pitchFamily="2" charset="2"/>
              <a:buNone/>
              <a:defRPr/>
            </a:pPr>
            <a:r>
              <a:rPr lang="en-US" sz="2400" b="1" dirty="0" smtClean="0">
                <a:solidFill>
                  <a:srgbClr val="C00000"/>
                </a:solidFill>
                <a:latin typeface="Times New Roman" pitchFamily="18" charset="0"/>
              </a:rPr>
              <a:t>FINAL SETTING TIME</a:t>
            </a:r>
            <a:r>
              <a:rPr lang="en-US" sz="2400" dirty="0" smtClean="0">
                <a:solidFill>
                  <a:srgbClr val="C00000"/>
                </a:solidFill>
                <a:latin typeface="Times New Roman" pitchFamily="18" charset="0"/>
              </a:rPr>
              <a:t> </a:t>
            </a:r>
            <a:r>
              <a:rPr lang="en-US" sz="2400" dirty="0" smtClean="0">
                <a:latin typeface="Times New Roman" pitchFamily="18" charset="0"/>
              </a:rPr>
              <a:t>: </a:t>
            </a:r>
          </a:p>
          <a:p>
            <a:pPr eaLnBrk="1" hangingPunct="1">
              <a:lnSpc>
                <a:spcPct val="200000"/>
              </a:lnSpc>
              <a:buFont typeface="Wingdings" pitchFamily="2" charset="2"/>
              <a:buNone/>
              <a:defRPr/>
            </a:pPr>
            <a:r>
              <a:rPr lang="en-US" sz="2400" dirty="0" smtClean="0">
                <a:latin typeface="Times New Roman" pitchFamily="18" charset="0"/>
              </a:rPr>
              <a:t>    The time at which the material can be separated `form the impression without distortion or fracture.</a:t>
            </a:r>
          </a:p>
          <a:p>
            <a:pPr eaLnBrk="1" hangingPunct="1">
              <a:buFont typeface="Wingdings" pitchFamily="2" charset="2"/>
              <a:buNone/>
              <a:defRPr/>
            </a:pPr>
            <a:endParaRPr lang="en-US" i="1" dirty="0" smtClean="0">
              <a:latin typeface="Times New Roman" pitchFamily="18" charset="0"/>
            </a:endParaRPr>
          </a:p>
        </p:txBody>
      </p:sp>
      <p:sp>
        <p:nvSpPr>
          <p:cNvPr id="3" name="TextBox 2"/>
          <p:cNvSpPr txBox="1"/>
          <p:nvPr/>
        </p:nvSpPr>
        <p:spPr>
          <a:xfrm>
            <a:off x="8325289" y="6553200"/>
            <a:ext cx="742511" cy="369332"/>
          </a:xfrm>
          <a:prstGeom prst="rect">
            <a:avLst/>
          </a:prstGeom>
          <a:noFill/>
        </p:spPr>
        <p:txBody>
          <a:bodyPr wrap="none" rtlCol="0">
            <a:spAutoFit/>
          </a:bodyPr>
          <a:lstStyle/>
          <a:p>
            <a:r>
              <a:rPr lang="en-US" dirty="0" smtClean="0"/>
              <a:t>28/68</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MEASUREMENT OF SETTING TIME</a:t>
            </a:r>
          </a:p>
        </p:txBody>
      </p:sp>
      <p:sp>
        <p:nvSpPr>
          <p:cNvPr id="24579" name="Rectangle 3"/>
          <p:cNvSpPr>
            <a:spLocks noGrp="1" noChangeArrowheads="1"/>
          </p:cNvSpPr>
          <p:nvPr>
            <p:ph type="body" idx="1"/>
          </p:nvPr>
        </p:nvSpPr>
        <p:spPr>
          <a:xfrm>
            <a:off x="457200" y="609600"/>
            <a:ext cx="8382000" cy="5791200"/>
          </a:xfrm>
        </p:spPr>
        <p:txBody>
          <a:bodyPr>
            <a:normAutofit lnSpcReduction="10000"/>
          </a:bodyPr>
          <a:lstStyle/>
          <a:p>
            <a:pPr eaLnBrk="1" hangingPunct="1">
              <a:buFont typeface="Wingdings" pitchFamily="2" charset="2"/>
              <a:buNone/>
              <a:defRPr/>
            </a:pPr>
            <a:endParaRPr lang="en-US" sz="2800" b="1" dirty="0" smtClean="0"/>
          </a:p>
          <a:p>
            <a:pPr eaLnBrk="1" hangingPunct="1">
              <a:lnSpc>
                <a:spcPct val="150000"/>
              </a:lnSpc>
              <a:buFont typeface="Wingdings" pitchFamily="2" charset="2"/>
              <a:buChar char="§"/>
              <a:defRPr/>
            </a:pPr>
            <a:r>
              <a:rPr lang="en-US" sz="2400" b="1" dirty="0" smtClean="0">
                <a:solidFill>
                  <a:srgbClr val="C00000"/>
                </a:solidFill>
                <a:latin typeface="Times New Roman" pitchFamily="18" charset="0"/>
                <a:cs typeface="Times New Roman" pitchFamily="18" charset="0"/>
              </a:rPr>
              <a:t>LOSS OF GLOSS METHOD  </a:t>
            </a:r>
          </a:p>
          <a:p>
            <a:pPr eaLnBrk="1" hangingPunct="1">
              <a:lnSpc>
                <a:spcPct val="150000"/>
              </a:lnSpc>
              <a:buNone/>
              <a:defRPr/>
            </a:pPr>
            <a:r>
              <a:rPr lang="en-US" sz="2400" dirty="0" smtClean="0">
                <a:latin typeface="Times New Roman" pitchFamily="18" charset="0"/>
                <a:cs typeface="Times New Roman" pitchFamily="18" charset="0"/>
              </a:rPr>
              <a:t>     As reaction proceeds, the gloss disappears form the surface of plaster mix (Sometimes used to indicate initial set).</a:t>
            </a:r>
          </a:p>
          <a:p>
            <a:pPr eaLnBrk="1" hangingPunct="1">
              <a:lnSpc>
                <a:spcPct val="150000"/>
              </a:lnSpc>
              <a:buFont typeface="Wingdings" pitchFamily="2" charset="2"/>
              <a:buChar char="§"/>
              <a:defRPr/>
            </a:pPr>
            <a:r>
              <a:rPr lang="en-US" sz="2400" b="1" dirty="0" smtClean="0">
                <a:solidFill>
                  <a:srgbClr val="C00000"/>
                </a:solidFill>
                <a:latin typeface="Times New Roman" pitchFamily="18" charset="0"/>
                <a:cs typeface="Times New Roman" pitchFamily="18" charset="0"/>
              </a:rPr>
              <a:t>EXOTHERMIC REACTION</a:t>
            </a:r>
            <a:r>
              <a:rPr lang="en-US" sz="2400" b="1" dirty="0" smtClean="0">
                <a:latin typeface="Times New Roman" pitchFamily="18" charset="0"/>
                <a:cs typeface="Times New Roman" pitchFamily="18" charset="0"/>
              </a:rPr>
              <a:t>   </a:t>
            </a:r>
          </a:p>
          <a:p>
            <a:pPr eaLnBrk="1" hangingPunct="1">
              <a:lnSpc>
                <a:spcPct val="150000"/>
              </a:lnSpc>
              <a:buNone/>
              <a:defRPr/>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temperature rise of the mass may also be used for measurement of setting time, as the setting reaction is exothermic.</a:t>
            </a:r>
          </a:p>
          <a:p>
            <a:pPr eaLnBrk="1" hangingPunct="1">
              <a:lnSpc>
                <a:spcPct val="150000"/>
              </a:lnSpc>
              <a:buFont typeface="Wingdings" pitchFamily="2" charset="2"/>
              <a:buChar char="§"/>
              <a:defRPr/>
            </a:pPr>
            <a:r>
              <a:rPr lang="en-US" sz="2400" b="1" dirty="0" smtClean="0">
                <a:solidFill>
                  <a:srgbClr val="C00000"/>
                </a:solidFill>
                <a:latin typeface="Times New Roman" pitchFamily="18" charset="0"/>
                <a:cs typeface="Times New Roman" pitchFamily="18" charset="0"/>
              </a:rPr>
              <a:t>PENETRATION TESTS  </a:t>
            </a:r>
          </a:p>
          <a:p>
            <a:pPr eaLnBrk="1" hangingPunct="1">
              <a:lnSpc>
                <a:spcPct val="150000"/>
              </a:lnSpc>
              <a:buNone/>
              <a:defRPr/>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By using </a:t>
            </a:r>
            <a:r>
              <a:rPr lang="en-US" sz="2400" dirty="0" err="1" smtClean="0">
                <a:latin typeface="Times New Roman" pitchFamily="18" charset="0"/>
                <a:cs typeface="Times New Roman" pitchFamily="18" charset="0"/>
              </a:rPr>
              <a:t>penetrometers</a:t>
            </a:r>
            <a:r>
              <a:rPr lang="en-US" sz="2400" dirty="0" smtClean="0">
                <a:latin typeface="Times New Roman" pitchFamily="18" charset="0"/>
                <a:cs typeface="Times New Roman" pitchFamily="18" charset="0"/>
              </a:rPr>
              <a:t>.</a:t>
            </a:r>
          </a:p>
        </p:txBody>
      </p:sp>
      <p:sp>
        <p:nvSpPr>
          <p:cNvPr id="4" name="TextBox 3"/>
          <p:cNvSpPr txBox="1"/>
          <p:nvPr/>
        </p:nvSpPr>
        <p:spPr>
          <a:xfrm>
            <a:off x="8325289" y="6477000"/>
            <a:ext cx="742511" cy="369332"/>
          </a:xfrm>
          <a:prstGeom prst="rect">
            <a:avLst/>
          </a:prstGeom>
          <a:noFill/>
        </p:spPr>
        <p:txBody>
          <a:bodyPr wrap="none" rtlCol="0">
            <a:spAutoFit/>
          </a:bodyPr>
          <a:lstStyle/>
          <a:p>
            <a:r>
              <a:rPr lang="en-US" dirty="0" smtClean="0"/>
              <a:t>29/68</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636587"/>
          </a:xfrm>
        </p:spPr>
        <p:txBody>
          <a:bodyPr>
            <a:noAutofit/>
          </a:bodyPr>
          <a:lstStyle/>
          <a:p>
            <a:pPr eaLnBrk="1" hangingPunct="1">
              <a:defRPr/>
            </a:pPr>
            <a:r>
              <a:rPr lang="en-US" sz="3600" b="1" dirty="0" smtClean="0">
                <a:solidFill>
                  <a:schemeClr val="accent2">
                    <a:lumMod val="75000"/>
                  </a:schemeClr>
                </a:solidFill>
                <a:latin typeface="Times New Roman" pitchFamily="18" charset="0"/>
                <a:cs typeface="Times New Roman" pitchFamily="18" charset="0"/>
              </a:rPr>
              <a:t>APPLICATIONS</a:t>
            </a:r>
          </a:p>
        </p:txBody>
      </p:sp>
      <p:sp>
        <p:nvSpPr>
          <p:cNvPr id="8195" name="Rectangle 3"/>
          <p:cNvSpPr>
            <a:spLocks noGrp="1" noChangeArrowheads="1"/>
          </p:cNvSpPr>
          <p:nvPr>
            <p:ph type="body" idx="1"/>
          </p:nvPr>
        </p:nvSpPr>
        <p:spPr>
          <a:xfrm>
            <a:off x="381000" y="457200"/>
            <a:ext cx="8077200" cy="6400800"/>
          </a:xfrm>
        </p:spPr>
        <p:txBody>
          <a:bodyPr>
            <a:normAutofit lnSpcReduction="10000"/>
          </a:bodyPr>
          <a:lstStyle/>
          <a:p>
            <a:pPr marL="457200" indent="-457200" eaLnBrk="1" hangingPunct="1">
              <a:lnSpc>
                <a:spcPct val="150000"/>
              </a:lnSpc>
              <a:buFont typeface="Wingdings" pitchFamily="2" charset="2"/>
              <a:buNone/>
              <a:defRPr/>
            </a:pPr>
            <a:r>
              <a:rPr lang="en-US" sz="2400" b="1" dirty="0" smtClean="0"/>
              <a:t>A. </a:t>
            </a:r>
            <a:r>
              <a:rPr lang="en-US" sz="2400" b="1" dirty="0" smtClean="0">
                <a:latin typeface="Times New Roman" pitchFamily="18" charset="0"/>
              </a:rPr>
              <a:t>GENERAL</a:t>
            </a:r>
          </a:p>
          <a:p>
            <a:pPr marL="457200" indent="-457200" eaLnBrk="1" hangingPunct="1">
              <a:lnSpc>
                <a:spcPct val="150000"/>
              </a:lnSpc>
              <a:buFont typeface="Wingdings" pitchFamily="2" charset="2"/>
              <a:buNone/>
              <a:defRPr/>
            </a:pPr>
            <a:r>
              <a:rPr lang="en-US" sz="2400" dirty="0" smtClean="0">
                <a:latin typeface="Times New Roman" pitchFamily="18" charset="0"/>
              </a:rPr>
              <a:t>     For preparing statues and in construction work.</a:t>
            </a:r>
            <a:endParaRPr lang="en-US" sz="2400" b="1" dirty="0" smtClean="0">
              <a:latin typeface="Times New Roman" pitchFamily="18" charset="0"/>
            </a:endParaRPr>
          </a:p>
          <a:p>
            <a:pPr marL="457200" indent="-457200" eaLnBrk="1" hangingPunct="1">
              <a:lnSpc>
                <a:spcPct val="150000"/>
              </a:lnSpc>
              <a:buFont typeface="Wingdings" pitchFamily="2" charset="2"/>
              <a:buNone/>
              <a:defRPr/>
            </a:pPr>
            <a:r>
              <a:rPr lang="en-US" sz="2400" b="1" dirty="0" smtClean="0">
                <a:latin typeface="Times New Roman" pitchFamily="18" charset="0"/>
              </a:rPr>
              <a:t>B. IN ORTHOPEDICS</a:t>
            </a:r>
          </a:p>
          <a:p>
            <a:pPr marL="457200" indent="-457200" eaLnBrk="1" hangingPunct="1">
              <a:lnSpc>
                <a:spcPct val="150000"/>
              </a:lnSpc>
              <a:buFont typeface="Wingdings" pitchFamily="2" charset="2"/>
              <a:buNone/>
              <a:defRPr/>
            </a:pPr>
            <a:r>
              <a:rPr lang="en-US" sz="2400" dirty="0" smtClean="0">
                <a:latin typeface="Times New Roman" pitchFamily="18" charset="0"/>
              </a:rPr>
              <a:t>      For splinting and making plaster cast.</a:t>
            </a:r>
            <a:endParaRPr lang="en-US" sz="2400" b="1" dirty="0" smtClean="0">
              <a:latin typeface="Times New Roman" pitchFamily="18" charset="0"/>
            </a:endParaRPr>
          </a:p>
          <a:p>
            <a:pPr marL="457200" indent="-457200" eaLnBrk="1" hangingPunct="1">
              <a:lnSpc>
                <a:spcPct val="150000"/>
              </a:lnSpc>
              <a:buFont typeface="Wingdings" pitchFamily="2" charset="2"/>
              <a:buNone/>
              <a:defRPr/>
            </a:pPr>
            <a:r>
              <a:rPr lang="en-US" sz="2400" b="1" dirty="0" smtClean="0">
                <a:latin typeface="Times New Roman" pitchFamily="18" charset="0"/>
              </a:rPr>
              <a:t>C. IN  DENTISTRY</a:t>
            </a:r>
          </a:p>
          <a:p>
            <a:pPr marL="457200" indent="-457200" eaLnBrk="1" hangingPunct="1">
              <a:lnSpc>
                <a:spcPct val="150000"/>
              </a:lnSpc>
              <a:buFont typeface="Wingdings" pitchFamily="2" charset="2"/>
              <a:buChar char="§"/>
              <a:defRPr/>
            </a:pPr>
            <a:r>
              <a:rPr lang="en-US" sz="2400" dirty="0" smtClean="0">
                <a:latin typeface="Times New Roman" pitchFamily="18" charset="0"/>
              </a:rPr>
              <a:t>Impression of oral and maxillofacial structures. </a:t>
            </a:r>
          </a:p>
          <a:p>
            <a:pPr marL="457200" indent="-457200" eaLnBrk="1" hangingPunct="1">
              <a:lnSpc>
                <a:spcPct val="150000"/>
              </a:lnSpc>
              <a:buFont typeface="Wingdings" pitchFamily="2" charset="2"/>
              <a:buChar char="§"/>
              <a:defRPr/>
            </a:pPr>
            <a:r>
              <a:rPr lang="en-US" sz="2400" dirty="0" smtClean="0">
                <a:latin typeface="Times New Roman" pitchFamily="18" charset="0"/>
              </a:rPr>
              <a:t>To make moulds cast and dies over which dental prosthesis and restoration are made.</a:t>
            </a:r>
          </a:p>
          <a:p>
            <a:pPr marL="457200" indent="-457200" eaLnBrk="1" hangingPunct="1">
              <a:lnSpc>
                <a:spcPct val="150000"/>
              </a:lnSpc>
              <a:buFont typeface="Wingdings" pitchFamily="2" charset="2"/>
              <a:buChar char="§"/>
              <a:defRPr/>
            </a:pPr>
            <a:r>
              <a:rPr lang="en-US" sz="2400" dirty="0" smtClean="0">
                <a:latin typeface="Times New Roman" pitchFamily="18" charset="0"/>
              </a:rPr>
              <a:t>To attach casts to an articulators.</a:t>
            </a:r>
          </a:p>
          <a:p>
            <a:pPr marL="457200" indent="-457200" eaLnBrk="1" hangingPunct="1">
              <a:lnSpc>
                <a:spcPct val="150000"/>
              </a:lnSpc>
              <a:buFont typeface="Wingdings" pitchFamily="2" charset="2"/>
              <a:buChar char="§"/>
              <a:defRPr/>
            </a:pPr>
            <a:r>
              <a:rPr lang="en-US" sz="2400" dirty="0" smtClean="0">
                <a:latin typeface="Times New Roman" pitchFamily="18" charset="0"/>
              </a:rPr>
              <a:t>For bite registration .</a:t>
            </a:r>
          </a:p>
          <a:p>
            <a:pPr marL="457200" indent="-457200" eaLnBrk="1" hangingPunct="1">
              <a:lnSpc>
                <a:spcPct val="150000"/>
              </a:lnSpc>
              <a:buFont typeface="Wingdings" pitchFamily="2" charset="2"/>
              <a:buChar char="§"/>
              <a:defRPr/>
            </a:pPr>
            <a:r>
              <a:rPr lang="en-US" sz="2400" dirty="0" smtClean="0">
                <a:latin typeface="Times New Roman" pitchFamily="18" charset="0"/>
              </a:rPr>
              <a:t>As dental investments.</a:t>
            </a:r>
          </a:p>
        </p:txBody>
      </p:sp>
      <p:sp>
        <p:nvSpPr>
          <p:cNvPr id="4" name="TextBox 3"/>
          <p:cNvSpPr txBox="1"/>
          <p:nvPr/>
        </p:nvSpPr>
        <p:spPr>
          <a:xfrm>
            <a:off x="8366108" y="6488668"/>
            <a:ext cx="625492" cy="369332"/>
          </a:xfrm>
          <a:prstGeom prst="rect">
            <a:avLst/>
          </a:prstGeom>
          <a:noFill/>
        </p:spPr>
        <p:txBody>
          <a:bodyPr wrap="none" rtlCol="0">
            <a:spAutoFit/>
          </a:bodyPr>
          <a:lstStyle/>
          <a:p>
            <a:r>
              <a:rPr lang="en-US" dirty="0" smtClean="0"/>
              <a:t>3/68</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762000" y="152400"/>
            <a:ext cx="82296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lumMod val="75000"/>
                  </a:schemeClr>
                </a:solidFill>
                <a:latin typeface="Times New Roman" pitchFamily="18" charset="0"/>
                <a:cs typeface="Times New Roman" pitchFamily="18" charset="0"/>
              </a:rPr>
              <a:t>TYPES OF PENETROMETERS:</a:t>
            </a:r>
          </a:p>
        </p:txBody>
      </p:sp>
      <p:sp>
        <p:nvSpPr>
          <p:cNvPr id="35843" name="Text Box 3"/>
          <p:cNvSpPr txBox="1">
            <a:spLocks noChangeArrowheads="1"/>
          </p:cNvSpPr>
          <p:nvPr/>
        </p:nvSpPr>
        <p:spPr bwMode="auto">
          <a:xfrm>
            <a:off x="0" y="1061621"/>
            <a:ext cx="9144000" cy="5262979"/>
          </a:xfrm>
          <a:prstGeom prst="rect">
            <a:avLst/>
          </a:prstGeom>
          <a:noFill/>
          <a:ln w="9525">
            <a:noFill/>
            <a:miter lim="800000"/>
            <a:headEnd/>
            <a:tailEnd/>
          </a:ln>
        </p:spPr>
        <p:txBody>
          <a:bodyPr wrap="square">
            <a:spAutoFit/>
          </a:bodyPr>
          <a:lstStyle/>
          <a:p>
            <a:pPr>
              <a:lnSpc>
                <a:spcPct val="200000"/>
              </a:lnSpc>
              <a:spcBef>
                <a:spcPct val="50000"/>
              </a:spcBef>
              <a:buClr>
                <a:srgbClr val="FFFF00"/>
              </a:buClr>
              <a:buFont typeface="Wingdings" pitchFamily="2" charset="2"/>
              <a:buChar char="Ø"/>
            </a:pPr>
            <a:r>
              <a:rPr lang="en-US" sz="2400" dirty="0" smtClean="0">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VICAT NEEDLE</a:t>
            </a:r>
          </a:p>
          <a:p>
            <a:pPr>
              <a:lnSpc>
                <a:spcPct val="200000"/>
              </a:lnSpc>
              <a:spcBef>
                <a:spcPct val="50000"/>
              </a:spcBef>
              <a:buFont typeface="Wingdings" pitchFamily="2" charset="2"/>
              <a:buChar char="Ø"/>
            </a:pPr>
            <a:r>
              <a:rPr lang="en-US" sz="2400" b="1" dirty="0" smtClean="0">
                <a:solidFill>
                  <a:srgbClr val="FFFF00"/>
                </a:solidFill>
                <a:latin typeface="Times New Roman" pitchFamily="18" charset="0"/>
                <a:cs typeface="Times New Roman" pitchFamily="18" charset="0"/>
              </a:rPr>
              <a:t>       GILLMORE </a:t>
            </a:r>
            <a:r>
              <a:rPr lang="en-US" sz="2400" b="1" dirty="0">
                <a:solidFill>
                  <a:srgbClr val="FFFF00"/>
                </a:solidFill>
                <a:latin typeface="Times New Roman" pitchFamily="18" charset="0"/>
                <a:cs typeface="Times New Roman" pitchFamily="18" charset="0"/>
              </a:rPr>
              <a:t>NEEDLE</a:t>
            </a:r>
          </a:p>
          <a:p>
            <a:pPr>
              <a:lnSpc>
                <a:spcPct val="200000"/>
              </a:lnSpc>
              <a:spcBef>
                <a:spcPct val="50000"/>
              </a:spcBef>
            </a:pPr>
            <a:r>
              <a:rPr lang="en-US" sz="2400" dirty="0" smtClean="0">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INTITAL </a:t>
            </a:r>
            <a:r>
              <a:rPr lang="en-US" sz="2400" b="1" dirty="0">
                <a:solidFill>
                  <a:srgbClr val="C00000"/>
                </a:solidFill>
                <a:latin typeface="Times New Roman" pitchFamily="18" charset="0"/>
                <a:cs typeface="Times New Roman" pitchFamily="18" charset="0"/>
              </a:rPr>
              <a:t>GILLMORE TEST FOR INTIAL SET:</a:t>
            </a:r>
          </a:p>
          <a:p>
            <a:pPr>
              <a:lnSpc>
                <a:spcPct val="200000"/>
              </a:lnSpc>
              <a:spcBef>
                <a:spcPct val="50000"/>
              </a:spcBef>
              <a:buFont typeface="Wingdings" pitchFamily="2" charset="2"/>
              <a:buChar char="§"/>
            </a:pPr>
            <a:r>
              <a:rPr lang="en-US" sz="2400" dirty="0" smtClean="0">
                <a:latin typeface="Times New Roman" pitchFamily="18" charset="0"/>
                <a:cs typeface="Times New Roman" pitchFamily="18" charset="0"/>
              </a:rPr>
              <a:t>    It is measured in terms of their ability to resist penetration by needles.</a:t>
            </a:r>
          </a:p>
          <a:p>
            <a:pPr>
              <a:lnSpc>
                <a:spcPct val="200000"/>
              </a:lnSpc>
              <a:spcBef>
                <a:spcPct val="50000"/>
              </a:spcBef>
              <a:buFont typeface="Wingdings" pitchFamily="2" charset="2"/>
              <a:buChar char="§"/>
            </a:pPr>
            <a:r>
              <a:rPr lang="en-US" sz="2400" dirty="0" smtClean="0">
                <a:latin typeface="Times New Roman" pitchFamily="18" charset="0"/>
                <a:cs typeface="Times New Roman" pitchFamily="18" charset="0"/>
              </a:rPr>
              <a:t>   Heavier needles have a smaller tip diameter than lighter one and  applies greater pressure</a:t>
            </a:r>
            <a:endParaRPr lang="en-US" sz="2400" dirty="0">
              <a:latin typeface="Times New Roman" pitchFamily="18" charset="0"/>
              <a:cs typeface="Times New Roman" pitchFamily="18" charset="0"/>
            </a:endParaRPr>
          </a:p>
        </p:txBody>
      </p:sp>
      <p:sp>
        <p:nvSpPr>
          <p:cNvPr id="4" name="TextBox 3"/>
          <p:cNvSpPr txBox="1"/>
          <p:nvPr/>
        </p:nvSpPr>
        <p:spPr>
          <a:xfrm>
            <a:off x="8249089" y="6477000"/>
            <a:ext cx="742511" cy="369332"/>
          </a:xfrm>
          <a:prstGeom prst="rect">
            <a:avLst/>
          </a:prstGeom>
          <a:noFill/>
        </p:spPr>
        <p:txBody>
          <a:bodyPr wrap="none" rtlCol="0">
            <a:spAutoFit/>
          </a:bodyPr>
          <a:lstStyle/>
          <a:p>
            <a:r>
              <a:rPr lang="en-US" dirty="0" smtClean="0"/>
              <a:t>30/68</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81000" y="457200"/>
            <a:ext cx="8305800" cy="1457130"/>
          </a:xfrm>
          <a:prstGeom prst="rect">
            <a:avLst/>
          </a:prstGeom>
          <a:noFill/>
          <a:ln w="9525">
            <a:noFill/>
            <a:miter lim="800000"/>
            <a:headEnd/>
            <a:tailEnd/>
          </a:ln>
        </p:spPr>
        <p:txBody>
          <a:bodyPr>
            <a:spAutoFit/>
          </a:bodyPr>
          <a:lstStyle/>
          <a:p>
            <a:pPr>
              <a:lnSpc>
                <a:spcPct val="200000"/>
              </a:lnSpc>
              <a:spcBef>
                <a:spcPct val="50000"/>
              </a:spcBef>
              <a:buFont typeface="Wingdings" pitchFamily="2" charset="2"/>
              <a:buChar char="Ø"/>
            </a:pPr>
            <a:r>
              <a:rPr lang="en-US" sz="2400" dirty="0" smtClean="0">
                <a:latin typeface="Times New Roman" pitchFamily="18" charset="0"/>
                <a:cs typeface="Times New Roman" pitchFamily="18" charset="0"/>
              </a:rPr>
              <a:t>  The smaller  113.4 </a:t>
            </a:r>
            <a:r>
              <a:rPr lang="en-US" sz="2400" dirty="0" err="1" smtClean="0">
                <a:latin typeface="Times New Roman" pitchFamily="18" charset="0"/>
                <a:cs typeface="Times New Roman" pitchFamily="18" charset="0"/>
              </a:rPr>
              <a:t>gms</a:t>
            </a:r>
            <a:r>
              <a:rPr lang="en-US" sz="2400" dirty="0" smtClean="0">
                <a:latin typeface="Times New Roman" pitchFamily="18" charset="0"/>
                <a:cs typeface="Times New Roman" pitchFamily="18" charset="0"/>
              </a:rPr>
              <a:t>(1/4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pound) needle has a 2.13mm    point(1/12</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inch in diameter).</a:t>
            </a:r>
            <a:endParaRPr lang="en-US" sz="2400" dirty="0">
              <a:latin typeface="Times New Roman" pitchFamily="18" charset="0"/>
              <a:cs typeface="Times New Roman" pitchFamily="18" charset="0"/>
            </a:endParaRPr>
          </a:p>
        </p:txBody>
      </p:sp>
      <p:pic>
        <p:nvPicPr>
          <p:cNvPr id="36867" name="Picture 3" descr="D:\Disha\seminar\photos\DSCN9590.JPG"/>
          <p:cNvPicPr>
            <a:picLocks noChangeAspect="1" noChangeArrowheads="1"/>
          </p:cNvPicPr>
          <p:nvPr/>
        </p:nvPicPr>
        <p:blipFill>
          <a:blip r:embed="rId2" cstate="print">
            <a:lum contrast="36000"/>
          </a:blip>
          <a:srcRect/>
          <a:stretch>
            <a:fillRect/>
          </a:stretch>
        </p:blipFill>
        <p:spPr bwMode="auto">
          <a:xfrm>
            <a:off x="4800600" y="2438400"/>
            <a:ext cx="3581400" cy="3505200"/>
          </a:xfrm>
          <a:prstGeom prst="rect">
            <a:avLst/>
          </a:prstGeom>
          <a:noFill/>
          <a:ln w="38100">
            <a:solidFill>
              <a:schemeClr val="accent4">
                <a:lumMod val="60000"/>
                <a:lumOff val="40000"/>
              </a:schemeClr>
            </a:solidFill>
            <a:miter lim="800000"/>
            <a:headEnd/>
            <a:tailEnd/>
          </a:ln>
        </p:spPr>
      </p:pic>
      <p:pic>
        <p:nvPicPr>
          <p:cNvPr id="36869" name="Picture 7" descr="D:\Disha\seminar\photos\DSCN9766.JPG"/>
          <p:cNvPicPr>
            <a:picLocks noChangeAspect="1" noChangeArrowheads="1"/>
          </p:cNvPicPr>
          <p:nvPr/>
        </p:nvPicPr>
        <p:blipFill>
          <a:blip r:embed="rId3" cstate="print">
            <a:lum contrast="60000"/>
          </a:blip>
          <a:srcRect/>
          <a:stretch>
            <a:fillRect/>
          </a:stretch>
        </p:blipFill>
        <p:spPr bwMode="auto">
          <a:xfrm>
            <a:off x="838200" y="2438400"/>
            <a:ext cx="3581400" cy="3581400"/>
          </a:xfrm>
          <a:prstGeom prst="rect">
            <a:avLst/>
          </a:prstGeom>
          <a:noFill/>
          <a:ln w="38100">
            <a:solidFill>
              <a:schemeClr val="accent4">
                <a:lumMod val="60000"/>
                <a:lumOff val="40000"/>
              </a:schemeClr>
            </a:solidFill>
            <a:miter lim="800000"/>
            <a:headEnd/>
            <a:tailEnd/>
          </a:ln>
        </p:spPr>
      </p:pic>
      <p:sp>
        <p:nvSpPr>
          <p:cNvPr id="5" name="TextBox 4"/>
          <p:cNvSpPr txBox="1"/>
          <p:nvPr/>
        </p:nvSpPr>
        <p:spPr>
          <a:xfrm>
            <a:off x="8401489" y="6477000"/>
            <a:ext cx="742511" cy="369332"/>
          </a:xfrm>
          <a:prstGeom prst="rect">
            <a:avLst/>
          </a:prstGeom>
          <a:noFill/>
        </p:spPr>
        <p:txBody>
          <a:bodyPr wrap="none" rtlCol="0">
            <a:spAutoFit/>
          </a:bodyPr>
          <a:lstStyle/>
          <a:p>
            <a:r>
              <a:rPr lang="en-US" dirty="0" smtClean="0"/>
              <a:t>31/68</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874216"/>
            <a:ext cx="8153400" cy="4154984"/>
          </a:xfrm>
          <a:prstGeom prst="rect">
            <a:avLst/>
          </a:prstGeom>
          <a:noFill/>
          <a:ln w="9525">
            <a:noFill/>
            <a:miter lim="800000"/>
            <a:headEnd/>
            <a:tailEnd/>
          </a:ln>
        </p:spPr>
        <p:txBody>
          <a:bodyPr wrap="square">
            <a:spAutoFit/>
          </a:bodyPr>
          <a:lstStyle/>
          <a:p>
            <a:pPr>
              <a:lnSpc>
                <a:spcPct val="200000"/>
              </a:lnSpc>
              <a:spcBef>
                <a:spcPct val="50000"/>
              </a:spcBef>
              <a:buFont typeface="Wingdings" pitchFamily="2" charset="2"/>
              <a:buChar char="§"/>
            </a:pPr>
            <a:r>
              <a:rPr lang="en-US" dirty="0"/>
              <a:t> </a:t>
            </a:r>
            <a:r>
              <a:rPr lang="en-US" dirty="0" smtClean="0"/>
              <a:t>      </a:t>
            </a:r>
            <a:r>
              <a:rPr lang="en-US" sz="2400" dirty="0" smtClean="0">
                <a:latin typeface="Times New Roman" pitchFamily="18" charset="0"/>
                <a:cs typeface="Times New Roman" pitchFamily="18" charset="0"/>
              </a:rPr>
              <a:t>The mixture is spread out and the needle is lowered on to the   surface</a:t>
            </a:r>
          </a:p>
          <a:p>
            <a:pPr>
              <a:lnSpc>
                <a:spcPct val="200000"/>
              </a:lnSpc>
              <a:spcBef>
                <a:spcPct val="50000"/>
              </a:spcBef>
              <a:buFont typeface="Wingdings" pitchFamily="2" charset="2"/>
              <a:buChar char="§"/>
            </a:pPr>
            <a:r>
              <a:rPr lang="en-US" sz="2400" dirty="0" smtClean="0">
                <a:latin typeface="Times New Roman" pitchFamily="18" charset="0"/>
                <a:cs typeface="Times New Roman" pitchFamily="18" charset="0"/>
              </a:rPr>
              <a:t>     The time at which it no longer leaves an impression is called the initial set. Noted as ‘initial </a:t>
            </a:r>
            <a:r>
              <a:rPr lang="en-US" sz="2400" dirty="0" err="1" smtClean="0">
                <a:latin typeface="Times New Roman" pitchFamily="18" charset="0"/>
                <a:cs typeface="Times New Roman" pitchFamily="18" charset="0"/>
              </a:rPr>
              <a:t>gillmore</a:t>
            </a:r>
            <a:r>
              <a:rPr lang="en-US" sz="2400" dirty="0" smtClean="0">
                <a:latin typeface="Times New Roman" pitchFamily="18" charset="0"/>
                <a:cs typeface="Times New Roman" pitchFamily="18" charset="0"/>
              </a:rPr>
              <a:t>’.</a:t>
            </a:r>
          </a:p>
          <a:p>
            <a:pPr>
              <a:lnSpc>
                <a:spcPct val="200000"/>
              </a:lnSpc>
              <a:spcBef>
                <a:spcPct val="50000"/>
              </a:spcBef>
              <a:buFont typeface="Wingdings" pitchFamily="2" charset="2"/>
              <a:buChar char="§"/>
            </a:pPr>
            <a:r>
              <a:rPr lang="en-US" sz="2400" dirty="0" smtClean="0">
                <a:latin typeface="Times New Roman" pitchFamily="18" charset="0"/>
                <a:cs typeface="Times New Roman" pitchFamily="18" charset="0"/>
              </a:rPr>
              <a:t>    It indicates partial progress of a setting reaction.   </a:t>
            </a:r>
            <a:endParaRPr lang="en-US" sz="2400" dirty="0">
              <a:latin typeface="Times New Roman" pitchFamily="18" charset="0"/>
              <a:cs typeface="Times New Roman" pitchFamily="18" charset="0"/>
            </a:endParaRPr>
          </a:p>
        </p:txBody>
      </p:sp>
      <p:sp>
        <p:nvSpPr>
          <p:cNvPr id="3" name="TextBox 2"/>
          <p:cNvSpPr txBox="1"/>
          <p:nvPr/>
        </p:nvSpPr>
        <p:spPr>
          <a:xfrm>
            <a:off x="8325289" y="6412468"/>
            <a:ext cx="742511" cy="369332"/>
          </a:xfrm>
          <a:prstGeom prst="rect">
            <a:avLst/>
          </a:prstGeom>
          <a:noFill/>
        </p:spPr>
        <p:txBody>
          <a:bodyPr wrap="none" rtlCol="0">
            <a:spAutoFit/>
          </a:bodyPr>
          <a:lstStyle/>
          <a:p>
            <a:r>
              <a:rPr lang="en-US" dirty="0" smtClean="0"/>
              <a:t>32/68</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 y="0"/>
            <a:ext cx="9448800" cy="579438"/>
          </a:xfrm>
          <a:prstGeom prst="rect">
            <a:avLst/>
          </a:prstGeom>
          <a:noFill/>
          <a:ln w="9525">
            <a:noFill/>
            <a:miter lim="800000"/>
            <a:headEnd/>
            <a:tailEnd/>
          </a:ln>
        </p:spPr>
        <p:txBody>
          <a:bodyPr>
            <a:spAutoFit/>
          </a:bodyPr>
          <a:lstStyle/>
          <a:p>
            <a:pPr algn="ctr">
              <a:spcBef>
                <a:spcPct val="50000"/>
              </a:spcBef>
            </a:pPr>
            <a:r>
              <a:rPr lang="en-US" sz="3200" b="1" dirty="0">
                <a:solidFill>
                  <a:schemeClr val="accent2">
                    <a:lumMod val="75000"/>
                  </a:schemeClr>
                </a:solidFill>
                <a:latin typeface="Times New Roman" pitchFamily="18" charset="0"/>
                <a:cs typeface="Times New Roman" pitchFamily="18" charset="0"/>
              </a:rPr>
              <a:t>GILLMORE TEST FOR FINAL SETTING TIME:</a:t>
            </a:r>
          </a:p>
        </p:txBody>
      </p:sp>
      <p:sp>
        <p:nvSpPr>
          <p:cNvPr id="39939" name="Text Box 3"/>
          <p:cNvSpPr txBox="1">
            <a:spLocks noChangeArrowheads="1"/>
          </p:cNvSpPr>
          <p:nvPr/>
        </p:nvSpPr>
        <p:spPr bwMode="auto">
          <a:xfrm>
            <a:off x="0" y="685800"/>
            <a:ext cx="9144000" cy="6063198"/>
          </a:xfrm>
          <a:prstGeom prst="rect">
            <a:avLst/>
          </a:prstGeom>
          <a:noFill/>
          <a:ln w="9525">
            <a:noFill/>
            <a:miter lim="800000"/>
            <a:headEnd/>
            <a:tailEnd/>
          </a:ln>
        </p:spPr>
        <p:txBody>
          <a:bodyPr>
            <a:spAutoFit/>
          </a:bodyPr>
          <a:lstStyle/>
          <a:p>
            <a:pPr>
              <a:lnSpc>
                <a:spcPct val="150000"/>
              </a:lnSpc>
              <a:spcBef>
                <a:spcPct val="50000"/>
              </a:spcBef>
              <a:buFontTx/>
              <a:buBlip>
                <a:blip r:embed="rId2"/>
              </a:buBlip>
            </a:pPr>
            <a:r>
              <a:rPr lang="en-US" dirty="0"/>
              <a:t> </a:t>
            </a:r>
            <a:r>
              <a:rPr lang="en-US" sz="2400" dirty="0" smtClean="0">
                <a:latin typeface="Times New Roman" pitchFamily="18" charset="0"/>
                <a:cs typeface="Times New Roman" pitchFamily="18" charset="0"/>
              </a:rPr>
              <a:t>The next stage in the setting process is measured by the use of the heavier </a:t>
            </a:r>
            <a:r>
              <a:rPr lang="en-US" sz="2400" dirty="0" err="1" smtClean="0">
                <a:latin typeface="Times New Roman" pitchFamily="18" charset="0"/>
                <a:cs typeface="Times New Roman" pitchFamily="18" charset="0"/>
              </a:rPr>
              <a:t>gillmore</a:t>
            </a:r>
            <a:r>
              <a:rPr lang="en-US" sz="2400" dirty="0" smtClean="0">
                <a:latin typeface="Times New Roman" pitchFamily="18" charset="0"/>
                <a:cs typeface="Times New Roman" pitchFamily="18" charset="0"/>
              </a:rPr>
              <a:t> needle - 453.6 </a:t>
            </a:r>
            <a:r>
              <a:rPr lang="en-US" sz="2400" dirty="0" err="1" smtClean="0">
                <a:latin typeface="Times New Roman" pitchFamily="18" charset="0"/>
                <a:cs typeface="Times New Roman" pitchFamily="18" charset="0"/>
              </a:rPr>
              <a:t>gms</a:t>
            </a:r>
            <a:r>
              <a:rPr lang="en-US" sz="2400" dirty="0" smtClean="0">
                <a:latin typeface="Times New Roman" pitchFamily="18" charset="0"/>
                <a:cs typeface="Times New Roman" pitchFamily="18" charset="0"/>
              </a:rPr>
              <a:t>(1pound) in weight and 1.06mm in diameter(1/24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inch)</a:t>
            </a:r>
          </a:p>
          <a:p>
            <a:pPr>
              <a:lnSpc>
                <a:spcPct val="150000"/>
              </a:lnSpc>
              <a:spcBef>
                <a:spcPct val="50000"/>
              </a:spcBef>
              <a:buFontTx/>
              <a:buBlip>
                <a:blip r:embed="rId2"/>
              </a:buBlip>
            </a:pPr>
            <a:r>
              <a:rPr lang="en-US" sz="2400" dirty="0" smtClean="0">
                <a:latin typeface="Times New Roman" pitchFamily="18" charset="0"/>
                <a:cs typeface="Times New Roman" pitchFamily="18" charset="0"/>
              </a:rPr>
              <a:t>The elapse time at which this needle leaves only a barely </a:t>
            </a:r>
            <a:r>
              <a:rPr lang="en-US" sz="2400" dirty="0" err="1" smtClean="0">
                <a:latin typeface="Times New Roman" pitchFamily="18" charset="0"/>
                <a:cs typeface="Times New Roman" pitchFamily="18" charset="0"/>
              </a:rPr>
              <a:t>perceptable</a:t>
            </a:r>
            <a:r>
              <a:rPr lang="en-US" sz="2400" dirty="0" smtClean="0">
                <a:latin typeface="Times New Roman" pitchFamily="18" charset="0"/>
                <a:cs typeface="Times New Roman" pitchFamily="18" charset="0"/>
              </a:rPr>
              <a:t> mark on the surface is called the </a:t>
            </a:r>
            <a:r>
              <a:rPr lang="en-US" sz="2400" b="1" i="1" u="sng" dirty="0" smtClean="0">
                <a:solidFill>
                  <a:schemeClr val="accent2">
                    <a:lumMod val="75000"/>
                  </a:schemeClr>
                </a:solidFill>
                <a:latin typeface="Times New Roman" pitchFamily="18" charset="0"/>
                <a:cs typeface="Times New Roman" pitchFamily="18" charset="0"/>
              </a:rPr>
              <a:t>Final Setting Time</a:t>
            </a:r>
            <a:r>
              <a:rPr lang="en-US" sz="2400" b="1" i="1" dirty="0" smtClean="0">
                <a:solidFill>
                  <a:schemeClr val="accent2">
                    <a:lumMod val="75000"/>
                  </a:schemeClr>
                </a:solidFill>
                <a:latin typeface="Times New Roman" pitchFamily="18" charset="0"/>
                <a:cs typeface="Times New Roman" pitchFamily="18" charset="0"/>
              </a:rPr>
              <a:t> </a:t>
            </a:r>
          </a:p>
          <a:p>
            <a:pPr>
              <a:lnSpc>
                <a:spcPct val="150000"/>
              </a:lnSpc>
              <a:spcBef>
                <a:spcPct val="50000"/>
              </a:spcBef>
              <a:buFontTx/>
              <a:buBlip>
                <a:blip r:embed="rId2"/>
              </a:buBlip>
            </a:pPr>
            <a:r>
              <a:rPr lang="en-US" sz="2400" dirty="0" smtClean="0">
                <a:latin typeface="Times New Roman" pitchFamily="18" charset="0"/>
                <a:cs typeface="Times New Roman" pitchFamily="18" charset="0"/>
              </a:rPr>
              <a:t>This is the time at which chemical reaction is practically completed</a:t>
            </a:r>
          </a:p>
          <a:p>
            <a:pPr>
              <a:lnSpc>
                <a:spcPct val="150000"/>
              </a:lnSpc>
              <a:spcBef>
                <a:spcPct val="50000"/>
              </a:spcBef>
            </a:pPr>
            <a:r>
              <a:rPr lang="en-US" sz="3200" dirty="0" smtClean="0">
                <a:solidFill>
                  <a:schemeClr val="tx2"/>
                </a:solidFill>
                <a:latin typeface="Times New Roman" pitchFamily="18" charset="0"/>
                <a:cs typeface="Times New Roman" pitchFamily="18" charset="0"/>
              </a:rPr>
              <a:t>Ready for use criterion:  </a:t>
            </a:r>
          </a:p>
          <a:p>
            <a:pPr>
              <a:lnSpc>
                <a:spcPct val="150000"/>
              </a:lnSpc>
              <a:spcBef>
                <a:spcPct val="50000"/>
              </a:spcBef>
              <a:buFontTx/>
              <a:buBlip>
                <a:blip r:embed="rId2"/>
              </a:buBlip>
            </a:pPr>
            <a:r>
              <a:rPr lang="en-US" sz="2400" dirty="0" smtClean="0">
                <a:latin typeface="Times New Roman" pitchFamily="18" charset="0"/>
                <a:cs typeface="Times New Roman" pitchFamily="18" charset="0"/>
              </a:rPr>
              <a:t>It is a subjective measure of the time at which the set material may be safely handled.</a:t>
            </a:r>
            <a:endParaRPr lang="en-US" sz="2400" dirty="0">
              <a:latin typeface="Times New Roman" pitchFamily="18" charset="0"/>
              <a:cs typeface="Times New Roman" pitchFamily="18" charset="0"/>
            </a:endParaRPr>
          </a:p>
        </p:txBody>
      </p:sp>
      <p:sp>
        <p:nvSpPr>
          <p:cNvPr id="4" name="TextBox 3"/>
          <p:cNvSpPr txBox="1"/>
          <p:nvPr/>
        </p:nvSpPr>
        <p:spPr>
          <a:xfrm>
            <a:off x="8401489" y="6477000"/>
            <a:ext cx="742511" cy="369332"/>
          </a:xfrm>
          <a:prstGeom prst="rect">
            <a:avLst/>
          </a:prstGeom>
          <a:noFill/>
        </p:spPr>
        <p:txBody>
          <a:bodyPr wrap="none" rtlCol="0">
            <a:spAutoFit/>
          </a:bodyPr>
          <a:lstStyle/>
          <a:p>
            <a:r>
              <a:rPr lang="en-US" dirty="0" smtClean="0"/>
              <a:t>33/68</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219200" y="0"/>
            <a:ext cx="7467600" cy="579438"/>
          </a:xfrm>
          <a:prstGeom prst="rect">
            <a:avLst/>
          </a:prstGeom>
          <a:noFill/>
          <a:ln w="9525">
            <a:noFill/>
            <a:miter lim="800000"/>
            <a:headEnd/>
            <a:tailEnd/>
          </a:ln>
        </p:spPr>
        <p:txBody>
          <a:bodyPr>
            <a:spAutoFit/>
          </a:bodyPr>
          <a:lstStyle/>
          <a:p>
            <a:pPr>
              <a:spcBef>
                <a:spcPct val="50000"/>
              </a:spcBef>
            </a:pPr>
            <a:r>
              <a:rPr lang="en-US" sz="3200" b="1" dirty="0">
                <a:solidFill>
                  <a:schemeClr val="accent2">
                    <a:lumMod val="75000"/>
                  </a:schemeClr>
                </a:solidFill>
                <a:latin typeface="Times New Roman" pitchFamily="18" charset="0"/>
                <a:cs typeface="Times New Roman" pitchFamily="18" charset="0"/>
              </a:rPr>
              <a:t>VICAT TEST FOR SETTING TIME:</a:t>
            </a:r>
          </a:p>
        </p:txBody>
      </p:sp>
      <p:sp>
        <p:nvSpPr>
          <p:cNvPr id="38915" name="Text Box 3"/>
          <p:cNvSpPr txBox="1">
            <a:spLocks noChangeArrowheads="1"/>
          </p:cNvSpPr>
          <p:nvPr/>
        </p:nvSpPr>
        <p:spPr bwMode="auto">
          <a:xfrm>
            <a:off x="304800" y="685800"/>
            <a:ext cx="8610600" cy="6278642"/>
          </a:xfrm>
          <a:prstGeom prst="rect">
            <a:avLst/>
          </a:prstGeom>
          <a:noFill/>
          <a:ln w="9525">
            <a:noFill/>
            <a:miter lim="800000"/>
            <a:headEnd/>
            <a:tailEnd/>
          </a:ln>
        </p:spPr>
        <p:txBody>
          <a:bodyPr wrap="square">
            <a:spAutoFit/>
          </a:bodyPr>
          <a:lstStyle/>
          <a:p>
            <a:pPr>
              <a:lnSpc>
                <a:spcPct val="150000"/>
              </a:lnSpc>
              <a:spcBef>
                <a:spcPct val="50000"/>
              </a:spcBef>
              <a:buFont typeface="Wingdings" pitchFamily="2" charset="2"/>
              <a:buChar char="§"/>
            </a:pPr>
            <a:r>
              <a:rPr lang="en-US" dirty="0"/>
              <a:t> </a:t>
            </a:r>
            <a:r>
              <a:rPr lang="en-US" dirty="0" smtClean="0"/>
              <a:t>   </a:t>
            </a:r>
            <a:r>
              <a:rPr lang="en-US" sz="2400" dirty="0" smtClean="0">
                <a:latin typeface="Times New Roman" pitchFamily="18" charset="0"/>
                <a:cs typeface="Times New Roman" pitchFamily="18" charset="0"/>
              </a:rPr>
              <a:t>The rod holding the needle weighs 300 </a:t>
            </a:r>
            <a:r>
              <a:rPr lang="en-US" sz="2400" dirty="0" err="1" smtClean="0">
                <a:latin typeface="Times New Roman" pitchFamily="18" charset="0"/>
                <a:cs typeface="Times New Roman" pitchFamily="18" charset="0"/>
              </a:rPr>
              <a:t>gms</a:t>
            </a:r>
            <a:r>
              <a:rPr lang="en-US" sz="2400" dirty="0" smtClean="0">
                <a:latin typeface="Times New Roman" pitchFamily="18" charset="0"/>
                <a:cs typeface="Times New Roman" pitchFamily="18" charset="0"/>
              </a:rPr>
              <a:t>, the needle is 1 mm in    diameter and 5cm long</a:t>
            </a:r>
          </a:p>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   Next stage in the reaction is determined by the </a:t>
            </a:r>
            <a:r>
              <a:rPr lang="en-US" sz="2400" b="1" i="1" u="sng" dirty="0" err="1" smtClean="0">
                <a:solidFill>
                  <a:schemeClr val="accent2">
                    <a:lumMod val="75000"/>
                  </a:schemeClr>
                </a:solidFill>
                <a:latin typeface="Times New Roman" pitchFamily="18" charset="0"/>
                <a:cs typeface="Times New Roman" pitchFamily="18" charset="0"/>
              </a:rPr>
              <a:t>vicat</a:t>
            </a:r>
            <a:r>
              <a:rPr lang="en-US" sz="2400" b="1" i="1" u="sng" dirty="0" smtClean="0">
                <a:solidFill>
                  <a:schemeClr val="accent2">
                    <a:lumMod val="75000"/>
                  </a:schemeClr>
                </a:solidFill>
                <a:latin typeface="Times New Roman" pitchFamily="18" charset="0"/>
                <a:cs typeface="Times New Roman" pitchFamily="18" charset="0"/>
              </a:rPr>
              <a:t> </a:t>
            </a:r>
            <a:r>
              <a:rPr lang="en-US" sz="2400" b="1" i="1" u="sng" dirty="0" err="1" smtClean="0">
                <a:solidFill>
                  <a:schemeClr val="accent2">
                    <a:lumMod val="75000"/>
                  </a:schemeClr>
                </a:solidFill>
                <a:latin typeface="Times New Roman" pitchFamily="18" charset="0"/>
                <a:cs typeface="Times New Roman" pitchFamily="18" charset="0"/>
              </a:rPr>
              <a:t>penetrometer</a:t>
            </a:r>
            <a:r>
              <a:rPr lang="en-US" sz="2400" b="1" i="1" u="sng" dirty="0" smtClean="0">
                <a:solidFill>
                  <a:schemeClr val="accent2">
                    <a:lumMod val="75000"/>
                  </a:schemeClr>
                </a:solidFill>
                <a:latin typeface="Times New Roman" pitchFamily="18" charset="0"/>
                <a:cs typeface="Times New Roman" pitchFamily="18" charset="0"/>
              </a:rPr>
              <a:t> </a:t>
            </a:r>
            <a:endParaRPr lang="en-US" sz="2400" b="1" i="1" dirty="0" smtClean="0">
              <a:solidFill>
                <a:schemeClr val="accent2">
                  <a:lumMod val="75000"/>
                </a:schemeClr>
              </a:solidFill>
              <a:latin typeface="Times New Roman" pitchFamily="18" charset="0"/>
              <a:cs typeface="Times New Roman" pitchFamily="18" charset="0"/>
            </a:endParaRPr>
          </a:p>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   The needle with a weighted plunger rod is supported and held just in contact with the mix</a:t>
            </a:r>
          </a:p>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    The time elapse from the start of the mix until the needle no longer penetrates to the bottom of the mix is known as the setting time.</a:t>
            </a:r>
          </a:p>
          <a:p>
            <a:pPr>
              <a:spcBef>
                <a:spcPct val="50000"/>
              </a:spcBef>
              <a:buFont typeface="Wingdings" pitchFamily="2" charset="2"/>
              <a:buChar char="§"/>
            </a:pPr>
            <a:endParaRPr lang="en-US" sz="2800" u="sng" dirty="0">
              <a:latin typeface="Times New Roman" pitchFamily="18" charset="0"/>
              <a:cs typeface="Times New Roman" pitchFamily="18" charset="0"/>
            </a:endParaRPr>
          </a:p>
        </p:txBody>
      </p:sp>
      <p:sp>
        <p:nvSpPr>
          <p:cNvPr id="5" name="TextBox 4"/>
          <p:cNvSpPr txBox="1"/>
          <p:nvPr/>
        </p:nvSpPr>
        <p:spPr>
          <a:xfrm>
            <a:off x="8229600" y="6488668"/>
            <a:ext cx="742511" cy="369332"/>
          </a:xfrm>
          <a:prstGeom prst="rect">
            <a:avLst/>
          </a:prstGeom>
          <a:noFill/>
        </p:spPr>
        <p:txBody>
          <a:bodyPr wrap="none" rtlCol="0">
            <a:spAutoFit/>
          </a:bodyPr>
          <a:lstStyle/>
          <a:p>
            <a:r>
              <a:rPr lang="en-US" dirty="0" smtClean="0"/>
              <a:t>34/68</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200" b="1" dirty="0" smtClean="0">
                <a:solidFill>
                  <a:schemeClr val="accent2">
                    <a:lumMod val="75000"/>
                  </a:schemeClr>
                </a:solidFill>
                <a:latin typeface="Times New Roman" pitchFamily="18" charset="0"/>
                <a:cs typeface="Times New Roman" pitchFamily="18" charset="0"/>
              </a:rPr>
              <a:t>FACTORS AFFECTING THE SETTING TIME</a:t>
            </a:r>
            <a:endParaRPr lang="en-US" sz="3200" b="1"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nSpc>
                <a:spcPct val="200000"/>
              </a:lnSpc>
              <a:spcBef>
                <a:spcPct val="50000"/>
              </a:spcBef>
              <a:buClr>
                <a:srgbClr val="080808"/>
              </a:buClr>
              <a:buFont typeface="Wingdings" pitchFamily="2" charset="2"/>
              <a:buChar char="Ø"/>
            </a:pPr>
            <a:r>
              <a:rPr lang="en-US" sz="2400" dirty="0" smtClean="0">
                <a:latin typeface="Times New Roman" pitchFamily="18" charset="0"/>
                <a:cs typeface="Times New Roman" pitchFamily="18" charset="0"/>
              </a:rPr>
              <a:t>Manufacturing process.</a:t>
            </a:r>
          </a:p>
          <a:p>
            <a:pPr>
              <a:lnSpc>
                <a:spcPct val="200000"/>
              </a:lnSpc>
              <a:spcBef>
                <a:spcPct val="50000"/>
              </a:spcBef>
              <a:buClr>
                <a:srgbClr val="080808"/>
              </a:buClr>
              <a:buFont typeface="Wingdings" pitchFamily="2" charset="2"/>
              <a:buChar char="Ø"/>
            </a:pPr>
            <a:r>
              <a:rPr lang="en-US" sz="2400" dirty="0" smtClean="0">
                <a:latin typeface="Times New Roman" pitchFamily="18" charset="0"/>
                <a:cs typeface="Times New Roman" pitchFamily="18" charset="0"/>
              </a:rPr>
              <a:t>Mixing and </a:t>
            </a:r>
            <a:r>
              <a:rPr lang="en-US" sz="2400" dirty="0" err="1" smtClean="0">
                <a:latin typeface="Times New Roman" pitchFamily="18" charset="0"/>
                <a:cs typeface="Times New Roman" pitchFamily="18" charset="0"/>
              </a:rPr>
              <a:t>spatulation</a:t>
            </a:r>
            <a:r>
              <a:rPr lang="en-US" sz="2400" dirty="0" smtClean="0">
                <a:latin typeface="Times New Roman" pitchFamily="18" charset="0"/>
                <a:cs typeface="Times New Roman" pitchFamily="18" charset="0"/>
              </a:rPr>
              <a:t> time</a:t>
            </a:r>
          </a:p>
          <a:p>
            <a:pPr>
              <a:lnSpc>
                <a:spcPct val="200000"/>
              </a:lnSpc>
              <a:spcBef>
                <a:spcPct val="50000"/>
              </a:spcBef>
              <a:buClr>
                <a:srgbClr val="080808"/>
              </a:buClr>
              <a:buFont typeface="Wingdings" pitchFamily="2" charset="2"/>
              <a:buChar char="Ø"/>
            </a:pPr>
            <a:r>
              <a:rPr lang="en-US" sz="2400" dirty="0" smtClean="0">
                <a:latin typeface="Times New Roman" pitchFamily="18" charset="0"/>
                <a:cs typeface="Times New Roman" pitchFamily="18" charset="0"/>
              </a:rPr>
              <a:t>Water/ powder ratio</a:t>
            </a:r>
          </a:p>
          <a:p>
            <a:pPr>
              <a:lnSpc>
                <a:spcPct val="200000"/>
              </a:lnSpc>
              <a:spcBef>
                <a:spcPct val="50000"/>
              </a:spcBef>
              <a:buClr>
                <a:srgbClr val="080808"/>
              </a:buClr>
              <a:buFont typeface="Wingdings" pitchFamily="2" charset="2"/>
              <a:buChar char="Ø"/>
            </a:pPr>
            <a:r>
              <a:rPr lang="en-US" sz="2400" dirty="0" smtClean="0">
                <a:latin typeface="Times New Roman" pitchFamily="18" charset="0"/>
                <a:cs typeface="Times New Roman" pitchFamily="18" charset="0"/>
              </a:rPr>
              <a:t>Temperature</a:t>
            </a:r>
          </a:p>
          <a:p>
            <a:pPr>
              <a:lnSpc>
                <a:spcPct val="200000"/>
              </a:lnSpc>
              <a:spcBef>
                <a:spcPct val="50000"/>
              </a:spcBef>
              <a:buClr>
                <a:srgbClr val="080808"/>
              </a:buClr>
              <a:buFont typeface="Wingdings" pitchFamily="2" charset="2"/>
              <a:buChar char="Ø"/>
            </a:pPr>
            <a:r>
              <a:rPr lang="en-US" sz="2400" dirty="0" smtClean="0">
                <a:latin typeface="Times New Roman" pitchFamily="18" charset="0"/>
                <a:cs typeface="Times New Roman" pitchFamily="18" charset="0"/>
              </a:rPr>
              <a:t>Modifiers</a:t>
            </a:r>
            <a:endParaRPr lang="en-US" sz="2400" dirty="0">
              <a:latin typeface="Times New Roman" pitchFamily="18" charset="0"/>
              <a:cs typeface="Times New Roman" pitchFamily="18" charset="0"/>
            </a:endParaRPr>
          </a:p>
        </p:txBody>
      </p:sp>
      <p:sp>
        <p:nvSpPr>
          <p:cNvPr id="4" name="TextBox 3"/>
          <p:cNvSpPr txBox="1"/>
          <p:nvPr/>
        </p:nvSpPr>
        <p:spPr>
          <a:xfrm>
            <a:off x="8325289" y="6400800"/>
            <a:ext cx="742511" cy="369332"/>
          </a:xfrm>
          <a:prstGeom prst="rect">
            <a:avLst/>
          </a:prstGeom>
          <a:noFill/>
        </p:spPr>
        <p:txBody>
          <a:bodyPr wrap="none" rtlCol="0">
            <a:spAutoFit/>
          </a:bodyPr>
          <a:lstStyle/>
          <a:p>
            <a:r>
              <a:rPr lang="en-US" dirty="0" smtClean="0"/>
              <a:t>35/68</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81000" y="-381000"/>
            <a:ext cx="8763000" cy="7417415"/>
          </a:xfrm>
          <a:prstGeom prst="rect">
            <a:avLst/>
          </a:prstGeom>
          <a:noFill/>
          <a:ln w="9525">
            <a:noFill/>
            <a:miter lim="800000"/>
            <a:headEnd/>
            <a:tailEnd/>
          </a:ln>
        </p:spPr>
        <p:txBody>
          <a:bodyPr wrap="square">
            <a:spAutoFit/>
          </a:bodyPr>
          <a:lstStyle/>
          <a:p>
            <a:pPr marL="342900" indent="-342900">
              <a:lnSpc>
                <a:spcPct val="200000"/>
              </a:lnSpc>
              <a:spcBef>
                <a:spcPct val="50000"/>
              </a:spcBef>
            </a:pPr>
            <a:r>
              <a:rPr lang="en-US" sz="2800" b="1" dirty="0" smtClean="0">
                <a:solidFill>
                  <a:schemeClr val="accent2">
                    <a:lumMod val="75000"/>
                  </a:schemeClr>
                </a:solidFill>
                <a:latin typeface="Times New Roman" pitchFamily="18" charset="0"/>
                <a:cs typeface="Times New Roman" pitchFamily="18" charset="0"/>
              </a:rPr>
              <a:t>FACTORS CAN BE DIVIDED INTO THOSE  </a:t>
            </a:r>
            <a:r>
              <a:rPr lang="en-US" sz="2400" dirty="0" smtClean="0">
                <a:latin typeface="Times New Roman" pitchFamily="18" charset="0"/>
                <a:cs typeface="Times New Roman" pitchFamily="18" charset="0"/>
              </a:rPr>
              <a:t>                    </a:t>
            </a:r>
          </a:p>
          <a:p>
            <a:pPr marL="342900" indent="-342900">
              <a:lnSpc>
                <a:spcPct val="200000"/>
              </a:lnSpc>
              <a:spcBef>
                <a:spcPct val="50000"/>
              </a:spcBef>
              <a:buFontTx/>
              <a:buBlip>
                <a:blip r:embed="rId2"/>
              </a:buBlip>
            </a:pPr>
            <a:r>
              <a:rPr lang="en-US" sz="2400" b="1" dirty="0" smtClean="0">
                <a:solidFill>
                  <a:schemeClr val="accent2">
                    <a:lumMod val="75000"/>
                  </a:schemeClr>
                </a:solidFill>
                <a:latin typeface="Times New Roman" pitchFamily="18" charset="0"/>
                <a:cs typeface="Times New Roman" pitchFamily="18" charset="0"/>
              </a:rPr>
              <a:t>CONTROLLED BY MANUFACTURER</a:t>
            </a:r>
            <a:r>
              <a:rPr lang="en-US" sz="2400" dirty="0" smtClean="0">
                <a:latin typeface="Times New Roman" pitchFamily="18" charset="0"/>
                <a:cs typeface="Times New Roman" pitchFamily="18" charset="0"/>
              </a:rPr>
              <a:t>:</a:t>
            </a:r>
          </a:p>
          <a:p>
            <a:pPr marL="342900" indent="-342900">
              <a:lnSpc>
                <a:spcPct val="200000"/>
              </a:lnSpc>
              <a:spcBef>
                <a:spcPct val="50000"/>
              </a:spcBef>
            </a:pPr>
            <a:r>
              <a:rPr lang="en-US" sz="2400" dirty="0" smtClean="0">
                <a:latin typeface="Times New Roman" pitchFamily="18" charset="0"/>
                <a:cs typeface="Times New Roman" pitchFamily="18" charset="0"/>
              </a:rPr>
              <a:t>     By control of </a:t>
            </a:r>
            <a:r>
              <a:rPr lang="en-US" sz="2400" dirty="0" err="1" smtClean="0">
                <a:latin typeface="Times New Roman" pitchFamily="18" charset="0"/>
                <a:cs typeface="Times New Roman" pitchFamily="18" charset="0"/>
              </a:rPr>
              <a:t>neucleating</a:t>
            </a:r>
            <a:r>
              <a:rPr lang="en-US" sz="2400" dirty="0" smtClean="0">
                <a:latin typeface="Times New Roman" pitchFamily="18" charset="0"/>
                <a:cs typeface="Times New Roman" pitchFamily="18" charset="0"/>
              </a:rPr>
              <a:t> agent in hemi-hydrate powder.</a:t>
            </a:r>
          </a:p>
          <a:p>
            <a:pPr marL="342900" indent="-342900">
              <a:lnSpc>
                <a:spcPct val="200000"/>
              </a:lnSpc>
              <a:spcBef>
                <a:spcPct val="50000"/>
              </a:spcBef>
              <a:buFontTx/>
              <a:buBlip>
                <a:blip r:embed="rId2"/>
              </a:buBlip>
            </a:pPr>
            <a:r>
              <a:rPr lang="en-US" sz="2400" b="1" dirty="0" smtClean="0">
                <a:solidFill>
                  <a:schemeClr val="accent2">
                    <a:lumMod val="75000"/>
                  </a:schemeClr>
                </a:solidFill>
                <a:latin typeface="Times New Roman" pitchFamily="18" charset="0"/>
                <a:cs typeface="Times New Roman" pitchFamily="18" charset="0"/>
              </a:rPr>
              <a:t>CONTROLLED BY  OPERATOR:</a:t>
            </a:r>
          </a:p>
          <a:p>
            <a:pPr marL="342900" indent="-342900">
              <a:lnSpc>
                <a:spcPct val="200000"/>
              </a:lnSpc>
              <a:spcBef>
                <a:spcPct val="50000"/>
              </a:spcBef>
            </a:pPr>
            <a:r>
              <a:rPr lang="en-US" sz="2400" dirty="0" smtClean="0">
                <a:latin typeface="Times New Roman" pitchFamily="18" charset="0"/>
                <a:cs typeface="Times New Roman" pitchFamily="18" charset="0"/>
              </a:rPr>
              <a:t>             Temperature</a:t>
            </a:r>
          </a:p>
          <a:p>
            <a:pPr marL="342900" indent="-342900">
              <a:lnSpc>
                <a:spcPct val="200000"/>
              </a:lnSpc>
              <a:spcBef>
                <a:spcPct val="50000"/>
              </a:spcBef>
            </a:pPr>
            <a:r>
              <a:rPr lang="en-US" sz="2400" dirty="0" smtClean="0">
                <a:latin typeface="Times New Roman" pitchFamily="18" charset="0"/>
                <a:cs typeface="Times New Roman" pitchFamily="18" charset="0"/>
              </a:rPr>
              <a:t>            Water/ powder ratio </a:t>
            </a:r>
          </a:p>
          <a:p>
            <a:pPr marL="342900" indent="-342900">
              <a:lnSpc>
                <a:spcPct val="200000"/>
              </a:lnSpc>
              <a:spcBef>
                <a:spcPct val="50000"/>
              </a:spcBef>
            </a:pPr>
            <a:r>
              <a:rPr lang="en-US" sz="2400" dirty="0" smtClean="0">
                <a:latin typeface="Times New Roman" pitchFamily="18" charset="0"/>
                <a:cs typeface="Times New Roman" pitchFamily="18" charset="0"/>
              </a:rPr>
              <a:t>             Mixing time</a:t>
            </a:r>
          </a:p>
          <a:p>
            <a:pPr marL="342900" indent="-342900">
              <a:lnSpc>
                <a:spcPct val="200000"/>
              </a:lnSpc>
              <a:spcBef>
                <a:spcPct val="50000"/>
              </a:spcBef>
            </a:pPr>
            <a:r>
              <a:rPr lang="en-US" sz="2400" dirty="0" smtClean="0">
                <a:latin typeface="Times New Roman" pitchFamily="18" charset="0"/>
                <a:cs typeface="Times New Roman" pitchFamily="18" charset="0"/>
              </a:rPr>
              <a:t>             Modifiers</a:t>
            </a:r>
            <a:endParaRPr lang="en-US" sz="2400" dirty="0">
              <a:latin typeface="Times New Roman" pitchFamily="18" charset="0"/>
              <a:cs typeface="Times New Roman" pitchFamily="18" charset="0"/>
            </a:endParaRPr>
          </a:p>
        </p:txBody>
      </p:sp>
      <p:sp>
        <p:nvSpPr>
          <p:cNvPr id="41987" name="Line 3"/>
          <p:cNvSpPr>
            <a:spLocks noChangeShapeType="1"/>
          </p:cNvSpPr>
          <p:nvPr/>
        </p:nvSpPr>
        <p:spPr bwMode="auto">
          <a:xfrm>
            <a:off x="7086600" y="304800"/>
            <a:ext cx="457200" cy="0"/>
          </a:xfrm>
          <a:prstGeom prst="line">
            <a:avLst/>
          </a:prstGeom>
          <a:noFill/>
          <a:ln w="9525">
            <a:solidFill>
              <a:schemeClr val="tx1"/>
            </a:solidFill>
            <a:round/>
            <a:headEnd/>
            <a:tailEnd type="triangle" w="med" len="med"/>
          </a:ln>
        </p:spPr>
        <p:txBody>
          <a:bodyPr/>
          <a:lstStyle/>
          <a:p>
            <a:endParaRPr lang="en-US"/>
          </a:p>
        </p:txBody>
      </p:sp>
      <p:sp>
        <p:nvSpPr>
          <p:cNvPr id="57350" name="Rectangle 6"/>
          <p:cNvSpPr>
            <a:spLocks noGrp="1" noChangeArrowheads="1"/>
          </p:cNvSpPr>
          <p:nvPr>
            <p:ph type="title" idx="4294967295"/>
          </p:nvPr>
        </p:nvSpPr>
        <p:spPr/>
        <p:txBody>
          <a:bodyPr/>
          <a:lstStyle/>
          <a:p>
            <a:pPr eaLnBrk="1" hangingPunct="1">
              <a:defRPr/>
            </a:pPr>
            <a:endParaRPr lang="en-US" smtClean="0"/>
          </a:p>
        </p:txBody>
      </p:sp>
      <p:sp>
        <p:nvSpPr>
          <p:cNvPr id="5" name="TextBox 4"/>
          <p:cNvSpPr txBox="1"/>
          <p:nvPr/>
        </p:nvSpPr>
        <p:spPr>
          <a:xfrm>
            <a:off x="7848600" y="6324600"/>
            <a:ext cx="742511" cy="369332"/>
          </a:xfrm>
          <a:prstGeom prst="rect">
            <a:avLst/>
          </a:prstGeom>
          <a:noFill/>
        </p:spPr>
        <p:txBody>
          <a:bodyPr wrap="none" rtlCol="0">
            <a:spAutoFit/>
          </a:bodyPr>
          <a:lstStyle/>
          <a:p>
            <a:r>
              <a:rPr lang="en-US" dirty="0" smtClean="0"/>
              <a:t>36/68</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228600" y="228600"/>
            <a:ext cx="8915400" cy="6400800"/>
          </a:xfrm>
        </p:spPr>
        <p:txBody>
          <a:bodyPr>
            <a:normAutofit/>
          </a:bodyPr>
          <a:lstStyle/>
          <a:p>
            <a:pPr eaLnBrk="1" hangingPunct="1">
              <a:lnSpc>
                <a:spcPct val="90000"/>
              </a:lnSpc>
              <a:buFont typeface="Wingdings" pitchFamily="2" charset="2"/>
              <a:buNone/>
              <a:defRPr/>
            </a:pPr>
            <a:r>
              <a:rPr lang="en-US" sz="2400" b="1" dirty="0" smtClean="0">
                <a:latin typeface="Times New Roman" pitchFamily="18" charset="0"/>
                <a:cs typeface="Times New Roman" pitchFamily="18" charset="0"/>
              </a:rPr>
              <a:t>MANUFACTURING PROCESS</a:t>
            </a:r>
          </a:p>
          <a:p>
            <a:pPr eaLnBrk="1" hangingPunct="1">
              <a:lnSpc>
                <a:spcPct val="90000"/>
              </a:lnSpc>
              <a:buFont typeface="Wingdings" pitchFamily="2" charset="2"/>
              <a:buNone/>
              <a:defRPr/>
            </a:pPr>
            <a:endParaRPr lang="en-US" sz="2400" b="1" dirty="0" smtClean="0">
              <a:latin typeface="Times New Roman" pitchFamily="18" charset="0"/>
              <a:cs typeface="Times New Roman" pitchFamily="18" charset="0"/>
            </a:endParaRPr>
          </a:p>
          <a:p>
            <a:pPr eaLnBrk="1" hangingPunct="1">
              <a:lnSpc>
                <a:spcPct val="200000"/>
              </a:lnSpc>
              <a:buClr>
                <a:srgbClr val="FFFF00"/>
              </a:buClr>
              <a:buFont typeface="Wingdings" pitchFamily="2" charset="2"/>
              <a:buChar char="§"/>
              <a:defRPr/>
            </a:pPr>
            <a:r>
              <a:rPr lang="en-US" sz="2400" b="1" dirty="0" smtClean="0">
                <a:solidFill>
                  <a:srgbClr val="FFFF00"/>
                </a:solidFill>
                <a:latin typeface="Times New Roman" pitchFamily="18" charset="0"/>
                <a:cs typeface="Times New Roman" pitchFamily="18" charset="0"/>
              </a:rPr>
              <a:t>IMPURITIES</a:t>
            </a:r>
            <a:endParaRPr lang="en-US" sz="2400" dirty="0" smtClean="0">
              <a:solidFill>
                <a:srgbClr val="FFFF00"/>
              </a:solidFill>
              <a:latin typeface="Times New Roman" pitchFamily="18" charset="0"/>
              <a:cs typeface="Times New Roman" pitchFamily="18" charset="0"/>
            </a:endParaRPr>
          </a:p>
          <a:p>
            <a:pPr eaLnBrk="1" hangingPunct="1">
              <a:lnSpc>
                <a:spcPct val="200000"/>
              </a:lnSpc>
              <a:buClr>
                <a:srgbClr val="FFFF00"/>
              </a:buClr>
              <a:buNone/>
              <a:defRPr/>
            </a:pPr>
            <a:r>
              <a:rPr lang="en-US" sz="2400" dirty="0" smtClean="0">
                <a:latin typeface="Times New Roman" pitchFamily="18" charset="0"/>
                <a:cs typeface="Times New Roman" pitchFamily="18" charset="0"/>
              </a:rPr>
              <a:t>	When calcification is not complete so that gypsum particles remain, or if  the manufactures adds gypsum - Setting time shortened </a:t>
            </a:r>
          </a:p>
          <a:p>
            <a:pPr eaLnBrk="1" hangingPunct="1">
              <a:lnSpc>
                <a:spcPct val="200000"/>
              </a:lnSpc>
              <a:buClr>
                <a:srgbClr val="FFFF00"/>
              </a:buClr>
              <a:buFont typeface="Wingdings" pitchFamily="2" charset="2"/>
              <a:buChar char="§"/>
              <a:defRPr/>
            </a:pPr>
            <a:r>
              <a:rPr lang="en-US" sz="2400" b="1" dirty="0" smtClean="0">
                <a:solidFill>
                  <a:srgbClr val="FFFF00"/>
                </a:solidFill>
                <a:latin typeface="Times New Roman" pitchFamily="18" charset="0"/>
                <a:cs typeface="Times New Roman" pitchFamily="18" charset="0"/>
              </a:rPr>
              <a:t>FINENESS</a:t>
            </a:r>
          </a:p>
          <a:p>
            <a:pPr eaLnBrk="1" hangingPunct="1">
              <a:lnSpc>
                <a:spcPct val="200000"/>
              </a:lnSpc>
              <a:buClr>
                <a:srgbClr val="FFFF00"/>
              </a:buClr>
              <a:buNone/>
              <a:defRPr/>
            </a:pPr>
            <a:r>
              <a:rPr lang="en-US" sz="2400" dirty="0" smtClean="0">
                <a:latin typeface="Times New Roman" pitchFamily="18" charset="0"/>
                <a:cs typeface="Times New Roman" pitchFamily="18" charset="0"/>
              </a:rPr>
              <a:t>	 Finer the particles size of </a:t>
            </a:r>
            <a:r>
              <a:rPr lang="en-US" sz="2400" dirty="0" err="1" smtClean="0">
                <a:latin typeface="Times New Roman" pitchFamily="18" charset="0"/>
                <a:cs typeface="Times New Roman" pitchFamily="18" charset="0"/>
              </a:rPr>
              <a:t>hemihydrate</a:t>
            </a:r>
            <a:r>
              <a:rPr lang="en-US" sz="2400" dirty="0" smtClean="0">
                <a:latin typeface="Times New Roman" pitchFamily="18" charset="0"/>
                <a:cs typeface="Times New Roman" pitchFamily="18" charset="0"/>
              </a:rPr>
              <a:t> - the faster the mix </a:t>
            </a:r>
            <a:r>
              <a:rPr lang="en-US" sz="2400" dirty="0" err="1" smtClean="0">
                <a:latin typeface="Times New Roman" pitchFamily="18" charset="0"/>
                <a:cs typeface="Times New Roman" pitchFamily="18" charset="0"/>
              </a:rPr>
              <a:t>hardens;and</a:t>
            </a:r>
            <a:r>
              <a:rPr lang="en-US" sz="2400" dirty="0" smtClean="0">
                <a:latin typeface="Times New Roman" pitchFamily="18" charset="0"/>
                <a:cs typeface="Times New Roman" pitchFamily="18" charset="0"/>
              </a:rPr>
              <a:t> a more rapid rate of crystallization occurs.</a:t>
            </a:r>
          </a:p>
        </p:txBody>
      </p:sp>
      <p:sp>
        <p:nvSpPr>
          <p:cNvPr id="3" name="TextBox 2"/>
          <p:cNvSpPr txBox="1"/>
          <p:nvPr/>
        </p:nvSpPr>
        <p:spPr>
          <a:xfrm>
            <a:off x="8249089" y="6400800"/>
            <a:ext cx="742511" cy="369332"/>
          </a:xfrm>
          <a:prstGeom prst="rect">
            <a:avLst/>
          </a:prstGeom>
          <a:noFill/>
        </p:spPr>
        <p:txBody>
          <a:bodyPr wrap="none" rtlCol="0">
            <a:spAutoFit/>
          </a:bodyPr>
          <a:lstStyle/>
          <a:p>
            <a:r>
              <a:rPr lang="en-US" dirty="0" smtClean="0"/>
              <a:t>37/68</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228600" y="0"/>
            <a:ext cx="8686800" cy="6858000"/>
          </a:xfrm>
        </p:spPr>
        <p:txBody>
          <a:bodyPr>
            <a:normAutofit/>
          </a:bodyPr>
          <a:lstStyle/>
          <a:p>
            <a:pPr eaLnBrk="1" hangingPunct="1">
              <a:lnSpc>
                <a:spcPct val="160000"/>
              </a:lnSpc>
              <a:buClr>
                <a:srgbClr val="FFFF00"/>
              </a:buClr>
              <a:buFont typeface="Wingdings" pitchFamily="2" charset="2"/>
              <a:buChar char="§"/>
              <a:defRPr/>
            </a:pPr>
            <a:r>
              <a:rPr lang="en-US" sz="2400" b="1" dirty="0" smtClean="0">
                <a:solidFill>
                  <a:srgbClr val="FFFF00"/>
                </a:solidFill>
                <a:latin typeface="Times New Roman" pitchFamily="18" charset="0"/>
              </a:rPr>
              <a:t>MIXING AND SPATULATION </a:t>
            </a:r>
          </a:p>
          <a:p>
            <a:pPr eaLnBrk="1" hangingPunct="1">
              <a:lnSpc>
                <a:spcPct val="160000"/>
              </a:lnSpc>
              <a:buNone/>
              <a:defRPr/>
            </a:pPr>
            <a:r>
              <a:rPr lang="en-US" sz="2400" dirty="0" smtClean="0">
                <a:latin typeface="Times New Roman" pitchFamily="18" charset="0"/>
              </a:rPr>
              <a:t>    Longer and faster the plaster is mixed -Faster it will set </a:t>
            </a:r>
          </a:p>
          <a:p>
            <a:pPr eaLnBrk="1" hangingPunct="1">
              <a:lnSpc>
                <a:spcPct val="160000"/>
              </a:lnSpc>
              <a:buClr>
                <a:srgbClr val="FFFF00"/>
              </a:buClr>
              <a:buFont typeface="Wingdings" pitchFamily="2" charset="2"/>
              <a:buChar char="§"/>
              <a:defRPr/>
            </a:pPr>
            <a:r>
              <a:rPr lang="en-US" sz="2400" b="1" dirty="0" smtClean="0">
                <a:solidFill>
                  <a:srgbClr val="FFFF00"/>
                </a:solidFill>
                <a:latin typeface="Times New Roman" pitchFamily="18" charset="0"/>
              </a:rPr>
              <a:t>WATER / POWDER RATIO   </a:t>
            </a:r>
          </a:p>
          <a:p>
            <a:pPr eaLnBrk="1" hangingPunct="1">
              <a:lnSpc>
                <a:spcPct val="160000"/>
              </a:lnSpc>
              <a:buNone/>
              <a:defRPr/>
            </a:pPr>
            <a:r>
              <a:rPr lang="en-US" sz="2400" dirty="0" smtClean="0">
                <a:latin typeface="Times New Roman" pitchFamily="18" charset="0"/>
              </a:rPr>
              <a:t>    More the water used for mixing ,the fewer the unit volume-Setting time will be prolonged .</a:t>
            </a:r>
          </a:p>
          <a:p>
            <a:pPr eaLnBrk="1" hangingPunct="1">
              <a:lnSpc>
                <a:spcPct val="160000"/>
              </a:lnSpc>
              <a:buClr>
                <a:srgbClr val="FFFF00"/>
              </a:buClr>
              <a:buFont typeface="Wingdings" pitchFamily="2" charset="2"/>
              <a:buChar char="§"/>
              <a:defRPr/>
            </a:pPr>
            <a:r>
              <a:rPr lang="en-US" sz="2400" b="1" dirty="0" smtClean="0">
                <a:latin typeface="Times New Roman" pitchFamily="18" charset="0"/>
              </a:rPr>
              <a:t> </a:t>
            </a:r>
            <a:r>
              <a:rPr lang="en-US" sz="2400" b="1" dirty="0" smtClean="0">
                <a:solidFill>
                  <a:srgbClr val="FFFF00"/>
                </a:solidFill>
                <a:latin typeface="Times New Roman" pitchFamily="18" charset="0"/>
              </a:rPr>
              <a:t>TEMPERATURE  </a:t>
            </a:r>
          </a:p>
          <a:p>
            <a:pPr eaLnBrk="1" hangingPunct="1">
              <a:lnSpc>
                <a:spcPct val="160000"/>
              </a:lnSpc>
              <a:buNone/>
              <a:defRPr/>
            </a:pPr>
            <a:r>
              <a:rPr lang="en-US" sz="2400" dirty="0" smtClean="0">
                <a:latin typeface="Times New Roman" pitchFamily="18" charset="0"/>
              </a:rPr>
              <a:t>    If temperature of the mix increased beyond 50  C-retardation of setting time.</a:t>
            </a:r>
          </a:p>
          <a:p>
            <a:pPr>
              <a:lnSpc>
                <a:spcPct val="160000"/>
              </a:lnSpc>
              <a:buNone/>
              <a:defRPr/>
            </a:pPr>
            <a:r>
              <a:rPr lang="en-US" sz="2400" dirty="0" smtClean="0">
                <a:latin typeface="Times New Roman" pitchFamily="18" charset="0"/>
              </a:rPr>
              <a:t>    50  C-100  C: converted back to </a:t>
            </a:r>
            <a:r>
              <a:rPr lang="en-US" sz="2400" dirty="0" err="1" smtClean="0">
                <a:latin typeface="Times New Roman" pitchFamily="18" charset="0"/>
              </a:rPr>
              <a:t>hemihydrate</a:t>
            </a:r>
            <a:r>
              <a:rPr lang="en-US" sz="2400" dirty="0" smtClean="0">
                <a:latin typeface="Times New Roman" pitchFamily="18" charset="0"/>
              </a:rPr>
              <a:t>.</a:t>
            </a:r>
          </a:p>
          <a:p>
            <a:pPr>
              <a:lnSpc>
                <a:spcPct val="160000"/>
              </a:lnSpc>
              <a:buNone/>
              <a:defRPr/>
            </a:pPr>
            <a:r>
              <a:rPr lang="en-US" sz="2400" dirty="0" smtClean="0">
                <a:latin typeface="Times New Roman" pitchFamily="18" charset="0"/>
              </a:rPr>
              <a:t>    100  C  -No reaction take place.</a:t>
            </a:r>
          </a:p>
        </p:txBody>
      </p:sp>
      <p:sp>
        <p:nvSpPr>
          <p:cNvPr id="3" name="TextBox 2"/>
          <p:cNvSpPr txBox="1"/>
          <p:nvPr/>
        </p:nvSpPr>
        <p:spPr>
          <a:xfrm>
            <a:off x="6172200" y="3959423"/>
            <a:ext cx="274434"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p:txBody>
      </p:sp>
      <p:sp>
        <p:nvSpPr>
          <p:cNvPr id="4" name="TextBox 3"/>
          <p:cNvSpPr txBox="1"/>
          <p:nvPr/>
        </p:nvSpPr>
        <p:spPr>
          <a:xfrm>
            <a:off x="838200" y="5181600"/>
            <a:ext cx="301686"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p:txBody>
      </p:sp>
      <p:sp>
        <p:nvSpPr>
          <p:cNvPr id="6" name="TextBox 5"/>
          <p:cNvSpPr txBox="1"/>
          <p:nvPr/>
        </p:nvSpPr>
        <p:spPr>
          <a:xfrm>
            <a:off x="1752600" y="5178623"/>
            <a:ext cx="276038"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p:txBody>
      </p:sp>
      <p:sp>
        <p:nvSpPr>
          <p:cNvPr id="7" name="TextBox 6"/>
          <p:cNvSpPr txBox="1"/>
          <p:nvPr/>
        </p:nvSpPr>
        <p:spPr>
          <a:xfrm>
            <a:off x="990600" y="5864423"/>
            <a:ext cx="276038"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0</a:t>
            </a:r>
            <a:endParaRPr lang="en-US" sz="1400" dirty="0">
              <a:latin typeface="Times New Roman" pitchFamily="18" charset="0"/>
              <a:cs typeface="Times New Roman" pitchFamily="18" charset="0"/>
            </a:endParaRPr>
          </a:p>
        </p:txBody>
      </p:sp>
      <p:sp>
        <p:nvSpPr>
          <p:cNvPr id="8" name="TextBox 7"/>
          <p:cNvSpPr txBox="1"/>
          <p:nvPr/>
        </p:nvSpPr>
        <p:spPr>
          <a:xfrm>
            <a:off x="8325289" y="6553200"/>
            <a:ext cx="742511" cy="369332"/>
          </a:xfrm>
          <a:prstGeom prst="rect">
            <a:avLst/>
          </a:prstGeom>
          <a:noFill/>
        </p:spPr>
        <p:txBody>
          <a:bodyPr wrap="none" rtlCol="0">
            <a:spAutoFit/>
          </a:bodyPr>
          <a:lstStyle/>
          <a:p>
            <a:r>
              <a:rPr lang="en-US" dirty="0" smtClean="0"/>
              <a:t>38/68</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457200" y="381000"/>
            <a:ext cx="8229600" cy="5749925"/>
          </a:xfrm>
        </p:spPr>
        <p:txBody>
          <a:bodyPr>
            <a:normAutofit/>
          </a:bodyPr>
          <a:lstStyle/>
          <a:p>
            <a:pPr>
              <a:lnSpc>
                <a:spcPct val="200000"/>
              </a:lnSpc>
              <a:buFont typeface="Wingdings" pitchFamily="2" charset="2"/>
              <a:buChar char="§"/>
              <a:defRPr/>
            </a:pPr>
            <a:r>
              <a:rPr lang="en-US" sz="2400" b="1" dirty="0" smtClean="0">
                <a:solidFill>
                  <a:srgbClr val="FFFF00"/>
                </a:solidFill>
                <a:latin typeface="Times New Roman" pitchFamily="18" charset="0"/>
              </a:rPr>
              <a:t>MODIFIERS (Accelerators and Retarders)</a:t>
            </a:r>
            <a:endParaRPr lang="en-US" sz="2400" dirty="0" smtClean="0">
              <a:solidFill>
                <a:srgbClr val="FFFF00"/>
              </a:solidFill>
              <a:latin typeface="Times New Roman" pitchFamily="18" charset="0"/>
            </a:endParaRPr>
          </a:p>
          <a:p>
            <a:pPr eaLnBrk="1" hangingPunct="1">
              <a:lnSpc>
                <a:spcPct val="200000"/>
              </a:lnSpc>
              <a:buFont typeface="Wingdings" pitchFamily="2" charset="2"/>
              <a:buChar char="ü"/>
              <a:defRPr/>
            </a:pPr>
            <a:r>
              <a:rPr lang="en-US" sz="2400" dirty="0" smtClean="0">
                <a:latin typeface="Times New Roman" pitchFamily="18" charset="0"/>
              </a:rPr>
              <a:t> Modifiers are chemicals added in order to alter some of the properties and make it more acceptable to the dentist. </a:t>
            </a:r>
          </a:p>
          <a:p>
            <a:pPr eaLnBrk="1" hangingPunct="1">
              <a:lnSpc>
                <a:spcPct val="200000"/>
              </a:lnSpc>
              <a:buFont typeface="Wingdings" pitchFamily="2" charset="2"/>
              <a:buChar char="ü"/>
              <a:defRPr/>
            </a:pPr>
            <a:r>
              <a:rPr lang="en-US" sz="2400" dirty="0" smtClean="0">
                <a:latin typeface="Times New Roman" pitchFamily="18" charset="0"/>
              </a:rPr>
              <a:t> If the chemical added, it decreases the setting time, it is called  an </a:t>
            </a:r>
            <a:r>
              <a:rPr lang="en-US" sz="2400" b="1" i="1" dirty="0" smtClean="0">
                <a:solidFill>
                  <a:schemeClr val="accent2">
                    <a:lumMod val="75000"/>
                  </a:schemeClr>
                </a:solidFill>
                <a:latin typeface="Times New Roman" pitchFamily="18" charset="0"/>
              </a:rPr>
              <a:t>Accelerator </a:t>
            </a:r>
          </a:p>
          <a:p>
            <a:pPr marL="457200" indent="-457200" eaLnBrk="1" hangingPunct="1">
              <a:lnSpc>
                <a:spcPct val="200000"/>
              </a:lnSpc>
              <a:buFont typeface="Wingdings" pitchFamily="2" charset="2"/>
              <a:buChar char="ü"/>
              <a:defRPr/>
            </a:pPr>
            <a:r>
              <a:rPr lang="en-US" sz="2400" b="1" dirty="0" smtClean="0">
                <a:solidFill>
                  <a:schemeClr val="accent2">
                    <a:lumMod val="75000"/>
                  </a:schemeClr>
                </a:solidFill>
                <a:latin typeface="Times New Roman" pitchFamily="18" charset="0"/>
              </a:rPr>
              <a:t> </a:t>
            </a:r>
            <a:r>
              <a:rPr lang="en-US" sz="2400" dirty="0" smtClean="0">
                <a:latin typeface="Times New Roman" pitchFamily="18" charset="0"/>
              </a:rPr>
              <a:t>If it increases the setting time ,it is called a </a:t>
            </a:r>
            <a:r>
              <a:rPr lang="en-US" sz="2400" b="1" i="1" dirty="0" smtClean="0">
                <a:solidFill>
                  <a:schemeClr val="accent2">
                    <a:lumMod val="75000"/>
                  </a:schemeClr>
                </a:solidFill>
                <a:latin typeface="Times New Roman" pitchFamily="18" charset="0"/>
              </a:rPr>
              <a:t>Retarder.</a:t>
            </a:r>
          </a:p>
        </p:txBody>
      </p:sp>
      <p:sp>
        <p:nvSpPr>
          <p:cNvPr id="3" name="TextBox 2"/>
          <p:cNvSpPr txBox="1"/>
          <p:nvPr/>
        </p:nvSpPr>
        <p:spPr>
          <a:xfrm>
            <a:off x="7848600" y="6553200"/>
            <a:ext cx="742511" cy="369332"/>
          </a:xfrm>
          <a:prstGeom prst="rect">
            <a:avLst/>
          </a:prstGeom>
          <a:noFill/>
        </p:spPr>
        <p:txBody>
          <a:bodyPr wrap="none" rtlCol="0">
            <a:spAutoFit/>
          </a:bodyPr>
          <a:lstStyle/>
          <a:p>
            <a:r>
              <a:rPr lang="en-US" dirty="0" smtClean="0"/>
              <a:t>39/68</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normAutofit/>
          </a:bodyPr>
          <a:lstStyle/>
          <a:p>
            <a:pPr eaLnBrk="1" hangingPunct="1">
              <a:defRPr/>
            </a:pPr>
            <a:r>
              <a:rPr lang="en-US" sz="3600" b="1" dirty="0" smtClean="0">
                <a:solidFill>
                  <a:schemeClr val="accent2">
                    <a:lumMod val="75000"/>
                  </a:schemeClr>
                </a:solidFill>
                <a:latin typeface="Times New Roman" pitchFamily="18" charset="0"/>
                <a:cs typeface="Times New Roman" pitchFamily="18" charset="0"/>
              </a:rPr>
              <a:t>CLASSIFICATION</a:t>
            </a:r>
          </a:p>
        </p:txBody>
      </p:sp>
      <p:sp>
        <p:nvSpPr>
          <p:cNvPr id="9219" name="Rectangle 3"/>
          <p:cNvSpPr>
            <a:spLocks noGrp="1" noChangeArrowheads="1"/>
          </p:cNvSpPr>
          <p:nvPr>
            <p:ph type="body" idx="1"/>
          </p:nvPr>
        </p:nvSpPr>
        <p:spPr>
          <a:xfrm>
            <a:off x="838200" y="1143000"/>
            <a:ext cx="7543800" cy="5181600"/>
          </a:xfrm>
        </p:spPr>
        <p:txBody>
          <a:bodyPr>
            <a:normAutofit/>
          </a:bodyPr>
          <a:lstStyle/>
          <a:p>
            <a:pPr eaLnBrk="1" hangingPunct="1">
              <a:lnSpc>
                <a:spcPct val="200000"/>
              </a:lnSpc>
              <a:buNone/>
              <a:defRPr/>
            </a:pPr>
            <a:r>
              <a:rPr lang="en-US" sz="2400" dirty="0" smtClean="0">
                <a:latin typeface="Times New Roman" pitchFamily="18" charset="0"/>
                <a:cs typeface="Times New Roman" pitchFamily="18" charset="0"/>
              </a:rPr>
              <a:t>According to ADA Specification No.25:</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Type 1  - Impression plaster. 			</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Type 2  - Dental plaster.</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Type 3  - Dental stone or medium strength stone.</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Type 4  - Improved stone or high strength stone.</a:t>
            </a:r>
          </a:p>
          <a:p>
            <a:pPr eaLnBrk="1" hangingPunct="1">
              <a:lnSpc>
                <a:spcPct val="200000"/>
              </a:lnSpc>
              <a:buFont typeface="Wingdings" pitchFamily="2" charset="2"/>
              <a:buChar char="Ø"/>
              <a:defRPr/>
            </a:pPr>
            <a:r>
              <a:rPr lang="en-US" sz="2400" dirty="0" smtClean="0">
                <a:latin typeface="Times New Roman" pitchFamily="18" charset="0"/>
                <a:cs typeface="Times New Roman" pitchFamily="18" charset="0"/>
              </a:rPr>
              <a:t> Type 5  - Dental stone, high strength, high expansion.</a:t>
            </a:r>
          </a:p>
        </p:txBody>
      </p:sp>
      <p:sp>
        <p:nvSpPr>
          <p:cNvPr id="4" name="TextBox 3"/>
          <p:cNvSpPr txBox="1"/>
          <p:nvPr/>
        </p:nvSpPr>
        <p:spPr>
          <a:xfrm>
            <a:off x="8305800" y="6488668"/>
            <a:ext cx="625492" cy="369332"/>
          </a:xfrm>
          <a:prstGeom prst="rect">
            <a:avLst/>
          </a:prstGeom>
          <a:noFill/>
        </p:spPr>
        <p:txBody>
          <a:bodyPr wrap="none" rtlCol="0">
            <a:spAutoFit/>
          </a:bodyPr>
          <a:lstStyle/>
          <a:p>
            <a:r>
              <a:rPr lang="en-US" dirty="0" smtClean="0"/>
              <a:t>4/68</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457200"/>
            <a:ext cx="8229600" cy="5673725"/>
          </a:xfrm>
        </p:spPr>
        <p:txBody>
          <a:bodyPr>
            <a:normAutofit/>
          </a:bodyPr>
          <a:lstStyle/>
          <a:p>
            <a:pPr algn="ctr" eaLnBrk="1" hangingPunct="1">
              <a:lnSpc>
                <a:spcPct val="150000"/>
              </a:lnSpc>
              <a:buFont typeface="Wingdings" pitchFamily="2" charset="2"/>
              <a:buNone/>
              <a:defRPr/>
            </a:pPr>
            <a:r>
              <a:rPr lang="en-US" b="1" dirty="0" smtClean="0">
                <a:solidFill>
                  <a:srgbClr val="FFFF00"/>
                </a:solidFill>
                <a:latin typeface="Times New Roman" pitchFamily="18" charset="0"/>
                <a:cs typeface="Times New Roman" pitchFamily="18" charset="0"/>
              </a:rPr>
              <a:t>ACCELERATORS </a:t>
            </a:r>
          </a:p>
          <a:p>
            <a:pPr algn="ctr" eaLnBrk="1" hangingPunct="1">
              <a:lnSpc>
                <a:spcPct val="150000"/>
              </a:lnSpc>
              <a:buFont typeface="Wingdings" pitchFamily="2" charset="2"/>
              <a:buNone/>
              <a:defRPr/>
            </a:pPr>
            <a:endParaRPr lang="en-US" sz="2400" dirty="0" smtClean="0"/>
          </a:p>
          <a:p>
            <a:pPr eaLnBrk="1" hangingPunct="1">
              <a:lnSpc>
                <a:spcPct val="200000"/>
              </a:lnSpc>
              <a:buFont typeface="Wingdings" pitchFamily="2" charset="2"/>
              <a:buChar char="§"/>
              <a:defRPr/>
            </a:pPr>
            <a:r>
              <a:rPr lang="en-US" sz="2400" dirty="0" smtClean="0">
                <a:latin typeface="Times New Roman" pitchFamily="18" charset="0"/>
              </a:rPr>
              <a:t>Finely powdered gypsum (terra alba 1%)</a:t>
            </a:r>
          </a:p>
          <a:p>
            <a:pPr eaLnBrk="1" hangingPunct="1">
              <a:lnSpc>
                <a:spcPct val="200000"/>
              </a:lnSpc>
              <a:buFont typeface="Wingdings" pitchFamily="2" charset="2"/>
              <a:buChar char="§"/>
              <a:defRPr/>
            </a:pPr>
            <a:r>
              <a:rPr lang="en-US" sz="2400" dirty="0" smtClean="0">
                <a:latin typeface="Times New Roman" pitchFamily="18" charset="0"/>
              </a:rPr>
              <a:t>In low concentration – </a:t>
            </a:r>
          </a:p>
          <a:p>
            <a:pPr eaLnBrk="1" hangingPunct="1">
              <a:lnSpc>
                <a:spcPct val="200000"/>
              </a:lnSpc>
              <a:buNone/>
              <a:defRPr/>
            </a:pPr>
            <a:r>
              <a:rPr lang="en-US" sz="2400" dirty="0" smtClean="0">
                <a:latin typeface="Times New Roman" pitchFamily="18" charset="0"/>
              </a:rPr>
              <a:t>             Sodium sulfate (upto3.4%)</a:t>
            </a:r>
          </a:p>
          <a:p>
            <a:pPr eaLnBrk="1" hangingPunct="1">
              <a:lnSpc>
                <a:spcPct val="200000"/>
              </a:lnSpc>
              <a:buNone/>
              <a:defRPr/>
            </a:pPr>
            <a:r>
              <a:rPr lang="en-US" sz="2400" dirty="0" smtClean="0">
                <a:latin typeface="Times New Roman" pitchFamily="18" charset="0"/>
              </a:rPr>
              <a:t>              Potassium sulfate (2 to 3%) </a:t>
            </a:r>
          </a:p>
          <a:p>
            <a:pPr eaLnBrk="1" hangingPunct="1">
              <a:lnSpc>
                <a:spcPct val="200000"/>
              </a:lnSpc>
              <a:buNone/>
              <a:defRPr/>
            </a:pPr>
            <a:r>
              <a:rPr lang="en-US" sz="2400" dirty="0" smtClean="0">
                <a:latin typeface="Times New Roman" pitchFamily="18" charset="0"/>
              </a:rPr>
              <a:t>              Sodium chloride (upto2%)</a:t>
            </a:r>
          </a:p>
        </p:txBody>
      </p:sp>
      <p:sp>
        <p:nvSpPr>
          <p:cNvPr id="3" name="TextBox 2"/>
          <p:cNvSpPr txBox="1"/>
          <p:nvPr/>
        </p:nvSpPr>
        <p:spPr>
          <a:xfrm>
            <a:off x="7772400" y="6400800"/>
            <a:ext cx="742511" cy="369332"/>
          </a:xfrm>
          <a:prstGeom prst="rect">
            <a:avLst/>
          </a:prstGeom>
          <a:noFill/>
        </p:spPr>
        <p:txBody>
          <a:bodyPr wrap="none" rtlCol="0">
            <a:spAutoFit/>
          </a:bodyPr>
          <a:lstStyle/>
          <a:p>
            <a:r>
              <a:rPr lang="en-US" dirty="0" smtClean="0"/>
              <a:t>40/68</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76200" y="76200"/>
            <a:ext cx="8915400" cy="6248400"/>
          </a:xfrm>
        </p:spPr>
        <p:txBody>
          <a:bodyPr>
            <a:normAutofit lnSpcReduction="10000"/>
          </a:bodyPr>
          <a:lstStyle/>
          <a:p>
            <a:pPr algn="ctr" eaLnBrk="1" hangingPunct="1">
              <a:lnSpc>
                <a:spcPct val="80000"/>
              </a:lnSpc>
              <a:buNone/>
              <a:defRPr/>
            </a:pPr>
            <a:r>
              <a:rPr lang="en-US" b="1" dirty="0" smtClean="0">
                <a:solidFill>
                  <a:srgbClr val="FFFF00"/>
                </a:solidFill>
                <a:latin typeface="Times New Roman" pitchFamily="18" charset="0"/>
                <a:cs typeface="Times New Roman" pitchFamily="18" charset="0"/>
              </a:rPr>
              <a:t>RETARDERS </a:t>
            </a:r>
          </a:p>
          <a:p>
            <a:pPr algn="ctr" eaLnBrk="1" hangingPunct="1">
              <a:lnSpc>
                <a:spcPct val="80000"/>
              </a:lnSpc>
              <a:buFont typeface="Wingdings" pitchFamily="2" charset="2"/>
              <a:buNone/>
              <a:defRPr/>
            </a:pPr>
            <a:r>
              <a:rPr lang="en-US" sz="2000" b="1" dirty="0" smtClean="0"/>
              <a:t>            </a:t>
            </a:r>
          </a:p>
          <a:p>
            <a:pPr eaLnBrk="1" hangingPunct="1">
              <a:lnSpc>
                <a:spcPct val="200000"/>
              </a:lnSpc>
              <a:defRPr/>
            </a:pPr>
            <a:r>
              <a:rPr lang="en-US" sz="2400" dirty="0" smtClean="0">
                <a:latin typeface="Times New Roman" pitchFamily="18" charset="0"/>
              </a:rPr>
              <a:t>Higher concentration –  Sodium chloride and Sodium sulfate (above3.4%)</a:t>
            </a:r>
          </a:p>
          <a:p>
            <a:pPr eaLnBrk="1" hangingPunct="1">
              <a:lnSpc>
                <a:spcPct val="200000"/>
              </a:lnSpc>
              <a:defRPr/>
            </a:pPr>
            <a:r>
              <a:rPr lang="en-US" sz="2400" dirty="0" smtClean="0">
                <a:latin typeface="Times New Roman" pitchFamily="18" charset="0"/>
              </a:rPr>
              <a:t>Acetates</a:t>
            </a:r>
          </a:p>
          <a:p>
            <a:pPr eaLnBrk="1" hangingPunct="1">
              <a:lnSpc>
                <a:spcPct val="200000"/>
              </a:lnSpc>
              <a:defRPr/>
            </a:pPr>
            <a:r>
              <a:rPr lang="en-US" sz="2400" dirty="0" smtClean="0">
                <a:latin typeface="Times New Roman" pitchFamily="18" charset="0"/>
              </a:rPr>
              <a:t> Borates</a:t>
            </a:r>
          </a:p>
          <a:p>
            <a:pPr eaLnBrk="1" hangingPunct="1">
              <a:lnSpc>
                <a:spcPct val="200000"/>
              </a:lnSpc>
              <a:defRPr/>
            </a:pPr>
            <a:r>
              <a:rPr lang="en-US" sz="2400" dirty="0" smtClean="0">
                <a:latin typeface="Times New Roman" pitchFamily="18" charset="0"/>
              </a:rPr>
              <a:t>Citrates </a:t>
            </a:r>
          </a:p>
          <a:p>
            <a:pPr eaLnBrk="1" hangingPunct="1">
              <a:lnSpc>
                <a:spcPct val="200000"/>
              </a:lnSpc>
              <a:defRPr/>
            </a:pPr>
            <a:r>
              <a:rPr lang="en-US" sz="2400" dirty="0" err="1" smtClean="0">
                <a:latin typeface="Times New Roman" pitchFamily="18" charset="0"/>
              </a:rPr>
              <a:t>Tartates</a:t>
            </a:r>
            <a:r>
              <a:rPr lang="en-US" sz="2400" dirty="0" smtClean="0">
                <a:latin typeface="Times New Roman" pitchFamily="18" charset="0"/>
              </a:rPr>
              <a:t> </a:t>
            </a:r>
          </a:p>
          <a:p>
            <a:pPr eaLnBrk="1" hangingPunct="1">
              <a:lnSpc>
                <a:spcPct val="200000"/>
              </a:lnSpc>
              <a:defRPr/>
            </a:pPr>
            <a:r>
              <a:rPr lang="en-US" sz="2400" dirty="0" smtClean="0">
                <a:latin typeface="Times New Roman" pitchFamily="18" charset="0"/>
              </a:rPr>
              <a:t>Inorganic salts like ferric sulfate, chromic sulfate, aluminum sulfate</a:t>
            </a:r>
          </a:p>
          <a:p>
            <a:pPr eaLnBrk="1" hangingPunct="1">
              <a:lnSpc>
                <a:spcPct val="160000"/>
              </a:lnSpc>
              <a:defRPr/>
            </a:pPr>
            <a:endParaRPr lang="en-US" sz="2400" dirty="0" smtClean="0">
              <a:latin typeface="Times New Roman" pitchFamily="18" charset="0"/>
            </a:endParaRPr>
          </a:p>
        </p:txBody>
      </p:sp>
      <p:sp>
        <p:nvSpPr>
          <p:cNvPr id="3" name="TextBox 2"/>
          <p:cNvSpPr txBox="1"/>
          <p:nvPr/>
        </p:nvSpPr>
        <p:spPr>
          <a:xfrm>
            <a:off x="7772400" y="6477000"/>
            <a:ext cx="742511" cy="369332"/>
          </a:xfrm>
          <a:prstGeom prst="rect">
            <a:avLst/>
          </a:prstGeom>
          <a:noFill/>
        </p:spPr>
        <p:txBody>
          <a:bodyPr wrap="none" rtlCol="0">
            <a:spAutoFit/>
          </a:bodyPr>
          <a:lstStyle/>
          <a:p>
            <a:r>
              <a:rPr lang="en-US" dirty="0" smtClean="0"/>
              <a:t>41/68</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3200" b="1" dirty="0" smtClean="0">
                <a:solidFill>
                  <a:srgbClr val="FFFF00"/>
                </a:solidFill>
                <a:latin typeface="Times New Roman" pitchFamily="18" charset="0"/>
                <a:cs typeface="Times New Roman" pitchFamily="18" charset="0"/>
              </a:rPr>
              <a:t>RETARDERS</a:t>
            </a:r>
            <a:endParaRPr lang="en-US" sz="3200" b="1"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685800"/>
            <a:ext cx="8229600" cy="5440363"/>
          </a:xfrm>
        </p:spPr>
        <p:txBody>
          <a:bodyPr>
            <a:normAutofit lnSpcReduction="10000"/>
          </a:bodyPr>
          <a:lstStyle/>
          <a:p>
            <a:pPr>
              <a:lnSpc>
                <a:spcPct val="200000"/>
              </a:lnSpc>
              <a:defRPr/>
            </a:pPr>
            <a:r>
              <a:rPr lang="en-US" sz="2800" dirty="0" smtClean="0">
                <a:latin typeface="Times New Roman" pitchFamily="18" charset="0"/>
              </a:rPr>
              <a:t>Borax (1-2%)is the most effective retarder..</a:t>
            </a:r>
          </a:p>
          <a:p>
            <a:pPr>
              <a:lnSpc>
                <a:spcPct val="200000"/>
              </a:lnSpc>
              <a:buNone/>
              <a:defRPr/>
            </a:pPr>
            <a:r>
              <a:rPr lang="en-US" sz="2800" dirty="0" smtClean="0">
                <a:latin typeface="Times New Roman" pitchFamily="18" charset="0"/>
              </a:rPr>
              <a:t>Colloids such as </a:t>
            </a:r>
          </a:p>
          <a:p>
            <a:pPr>
              <a:lnSpc>
                <a:spcPct val="200000"/>
              </a:lnSpc>
              <a:defRPr/>
            </a:pPr>
            <a:r>
              <a:rPr lang="en-US" sz="2800" dirty="0" err="1" smtClean="0">
                <a:latin typeface="Times New Roman" pitchFamily="18" charset="0"/>
              </a:rPr>
              <a:t>Gelatine</a:t>
            </a:r>
            <a:endParaRPr lang="en-US" sz="2800" dirty="0" smtClean="0">
              <a:latin typeface="Times New Roman" pitchFamily="18" charset="0"/>
            </a:endParaRPr>
          </a:p>
          <a:p>
            <a:pPr>
              <a:lnSpc>
                <a:spcPct val="200000"/>
              </a:lnSpc>
              <a:defRPr/>
            </a:pPr>
            <a:r>
              <a:rPr lang="en-US" sz="2800" dirty="0" smtClean="0">
                <a:latin typeface="Times New Roman" pitchFamily="18" charset="0"/>
              </a:rPr>
              <a:t> Glue</a:t>
            </a:r>
          </a:p>
          <a:p>
            <a:pPr>
              <a:lnSpc>
                <a:spcPct val="200000"/>
              </a:lnSpc>
              <a:defRPr/>
            </a:pPr>
            <a:r>
              <a:rPr lang="en-US" sz="2800" dirty="0" smtClean="0">
                <a:latin typeface="Times New Roman" pitchFamily="18" charset="0"/>
              </a:rPr>
              <a:t>Agar </a:t>
            </a:r>
          </a:p>
          <a:p>
            <a:pPr>
              <a:lnSpc>
                <a:spcPct val="200000"/>
              </a:lnSpc>
              <a:defRPr/>
            </a:pPr>
            <a:r>
              <a:rPr lang="en-US" sz="2800" dirty="0" smtClean="0">
                <a:latin typeface="Times New Roman" pitchFamily="18" charset="0"/>
              </a:rPr>
              <a:t>Coagulated blood  etc.</a:t>
            </a:r>
          </a:p>
          <a:p>
            <a:pPr>
              <a:lnSpc>
                <a:spcPct val="200000"/>
              </a:lnSpc>
              <a:buNone/>
            </a:pPr>
            <a:endParaRPr lang="en-US" sz="2400" dirty="0"/>
          </a:p>
        </p:txBody>
      </p:sp>
      <p:sp>
        <p:nvSpPr>
          <p:cNvPr id="4" name="TextBox 3"/>
          <p:cNvSpPr txBox="1"/>
          <p:nvPr/>
        </p:nvSpPr>
        <p:spPr>
          <a:xfrm>
            <a:off x="7696200" y="6477000"/>
            <a:ext cx="742511" cy="369332"/>
          </a:xfrm>
          <a:prstGeom prst="rect">
            <a:avLst/>
          </a:prstGeom>
          <a:noFill/>
        </p:spPr>
        <p:txBody>
          <a:bodyPr wrap="none" rtlCol="0">
            <a:spAutoFit/>
          </a:bodyPr>
          <a:lstStyle/>
          <a:p>
            <a:r>
              <a:rPr lang="en-US" dirty="0" smtClean="0"/>
              <a:t>42/68</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lumMod val="75000"/>
                  </a:schemeClr>
                </a:solidFill>
                <a:latin typeface="Times New Roman" pitchFamily="18" charset="0"/>
                <a:cs typeface="Times New Roman" pitchFamily="18" charset="0"/>
              </a:rPr>
              <a:t>SETTING EXPANSION</a:t>
            </a:r>
            <a:br>
              <a:rPr lang="en-US" sz="3200" b="1" dirty="0" smtClean="0">
                <a:solidFill>
                  <a:schemeClr val="accent2">
                    <a:lumMod val="75000"/>
                  </a:schemeClr>
                </a:solidFill>
                <a:latin typeface="Times New Roman" pitchFamily="18" charset="0"/>
                <a:cs typeface="Times New Roman" pitchFamily="18" charset="0"/>
              </a:rPr>
            </a:br>
            <a:endParaRPr lang="en-US" sz="3200" b="1"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287963"/>
          </a:xfrm>
        </p:spPr>
        <p:txBody>
          <a:bodyPr>
            <a:noAutofit/>
          </a:bodyPr>
          <a:lstStyle/>
          <a:p>
            <a:pPr>
              <a:lnSpc>
                <a:spcPct val="210000"/>
              </a:lnSpc>
              <a:buFont typeface="Wingdings" pitchFamily="2" charset="2"/>
              <a:buChar char="§"/>
              <a:defRPr/>
            </a:pPr>
            <a:r>
              <a:rPr lang="en-US" sz="2400" dirty="0" smtClean="0">
                <a:latin typeface="Times New Roman" pitchFamily="18" charset="0"/>
                <a:cs typeface="Times New Roman" pitchFamily="18" charset="0"/>
              </a:rPr>
              <a:t>Normal setting expansion </a:t>
            </a:r>
          </a:p>
          <a:p>
            <a:pPr>
              <a:lnSpc>
                <a:spcPct val="210000"/>
              </a:lnSpc>
              <a:buFont typeface="Wingdings" pitchFamily="2" charset="2"/>
              <a:buChar char="§"/>
              <a:defRPr/>
            </a:pPr>
            <a:r>
              <a:rPr lang="en-US" sz="2400" dirty="0" smtClean="0">
                <a:latin typeface="Times New Roman" pitchFamily="18" charset="0"/>
                <a:cs typeface="Times New Roman" pitchFamily="18" charset="0"/>
              </a:rPr>
              <a:t>Hygroscopic setting expansion</a:t>
            </a:r>
          </a:p>
          <a:p>
            <a:pPr>
              <a:lnSpc>
                <a:spcPct val="210000"/>
              </a:lnSpc>
              <a:buNone/>
              <a:defRPr/>
            </a:pPr>
            <a:r>
              <a:rPr lang="en-US" sz="2400" b="1" i="1" dirty="0" smtClean="0">
                <a:solidFill>
                  <a:schemeClr val="accent2">
                    <a:lumMod val="75000"/>
                  </a:schemeClr>
                </a:solidFill>
                <a:latin typeface="Times New Roman" pitchFamily="18" charset="0"/>
                <a:cs typeface="Times New Roman" pitchFamily="18" charset="0"/>
              </a:rPr>
              <a:t>NORMAL SETTING EXPANSION(0.05 to 0.5%)</a:t>
            </a:r>
          </a:p>
          <a:p>
            <a:pPr>
              <a:lnSpc>
                <a:spcPct val="210000"/>
              </a:lnSpc>
              <a:buNone/>
              <a:defRPr/>
            </a:pPr>
            <a:r>
              <a:rPr lang="en-US" sz="2400" dirty="0" smtClean="0">
                <a:latin typeface="Times New Roman" pitchFamily="18" charset="0"/>
                <a:cs typeface="Times New Roman" pitchFamily="18" charset="0"/>
              </a:rPr>
              <a:t>	All gypsum product show a linear expansion during setting, due to the outward thrust of the growing crystals during setting. </a:t>
            </a:r>
          </a:p>
          <a:p>
            <a:pPr>
              <a:lnSpc>
                <a:spcPct val="210000"/>
              </a:lnSpc>
              <a:buNone/>
              <a:defRPr/>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TextBox 3"/>
          <p:cNvSpPr txBox="1"/>
          <p:nvPr/>
        </p:nvSpPr>
        <p:spPr>
          <a:xfrm>
            <a:off x="8020489" y="6412468"/>
            <a:ext cx="742511" cy="369332"/>
          </a:xfrm>
          <a:prstGeom prst="rect">
            <a:avLst/>
          </a:prstGeom>
          <a:noFill/>
        </p:spPr>
        <p:txBody>
          <a:bodyPr wrap="none" rtlCol="0">
            <a:spAutoFit/>
          </a:bodyPr>
          <a:lstStyle/>
          <a:p>
            <a:r>
              <a:rPr lang="en-US" dirty="0" smtClean="0"/>
              <a:t>43/68</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0"/>
            <a:ext cx="9144000" cy="5170646"/>
          </a:xfrm>
          <a:prstGeom prst="rect">
            <a:avLst/>
          </a:prstGeom>
          <a:noFill/>
          <a:ln w="9525">
            <a:noFill/>
            <a:miter lim="800000"/>
            <a:headEnd/>
            <a:tailEnd/>
          </a:ln>
        </p:spPr>
        <p:txBody>
          <a:bodyPr>
            <a:spAutoFit/>
          </a:bodyPr>
          <a:lstStyle/>
          <a:p>
            <a:pPr>
              <a:spcBef>
                <a:spcPct val="50000"/>
              </a:spcBef>
              <a:buFontTx/>
              <a:buBlip>
                <a:blip r:embed="rId2"/>
              </a:buBlip>
            </a:pPr>
            <a:r>
              <a:rPr lang="en-US" sz="2400" dirty="0" smtClean="0">
                <a:solidFill>
                  <a:schemeClr val="tx1">
                    <a:lumMod val="95000"/>
                    <a:lumOff val="5000"/>
                  </a:schemeClr>
                </a:solidFill>
                <a:latin typeface="Times New Roman" pitchFamily="18" charset="0"/>
                <a:cs typeface="Times New Roman" pitchFamily="18" charset="0"/>
              </a:rPr>
              <a:t>               Ca </a:t>
            </a:r>
            <a:r>
              <a:rPr lang="en-US" sz="2400" dirty="0">
                <a:solidFill>
                  <a:schemeClr val="tx1">
                    <a:lumMod val="95000"/>
                    <a:lumOff val="5000"/>
                  </a:schemeClr>
                </a:solidFill>
                <a:latin typeface="Times New Roman" pitchFamily="18" charset="0"/>
                <a:cs typeface="Times New Roman" pitchFamily="18" charset="0"/>
              </a:rPr>
              <a:t>(</a:t>
            </a:r>
            <a:r>
              <a:rPr lang="en-US" sz="2400" dirty="0" smtClean="0">
                <a:solidFill>
                  <a:schemeClr val="tx1">
                    <a:lumMod val="95000"/>
                    <a:lumOff val="5000"/>
                  </a:schemeClr>
                </a:solidFill>
                <a:latin typeface="Times New Roman" pitchFamily="18" charset="0"/>
                <a:cs typeface="Times New Roman" pitchFamily="18" charset="0"/>
              </a:rPr>
              <a:t>SO4)  .H</a:t>
            </a:r>
            <a:r>
              <a:rPr lang="en-US" dirty="0" smtClean="0">
                <a:solidFill>
                  <a:schemeClr val="tx1">
                    <a:lumMod val="95000"/>
                    <a:lumOff val="5000"/>
                  </a:schemeClr>
                </a:solidFill>
                <a:latin typeface="Times New Roman" pitchFamily="18" charset="0"/>
                <a:cs typeface="Times New Roman" pitchFamily="18" charset="0"/>
              </a:rPr>
              <a:t>2</a:t>
            </a:r>
            <a:r>
              <a:rPr lang="en-US" sz="2400" dirty="0" smtClean="0">
                <a:solidFill>
                  <a:schemeClr val="tx1">
                    <a:lumMod val="95000"/>
                    <a:lumOff val="5000"/>
                  </a:schemeClr>
                </a:solidFill>
                <a:latin typeface="Times New Roman" pitchFamily="18" charset="0"/>
                <a:cs typeface="Times New Roman" pitchFamily="18" charset="0"/>
              </a:rPr>
              <a:t>O   +    3 </a:t>
            </a:r>
            <a:r>
              <a:rPr lang="en-US" sz="2400" dirty="0">
                <a:solidFill>
                  <a:schemeClr val="tx1">
                    <a:lumMod val="95000"/>
                    <a:lumOff val="5000"/>
                  </a:schemeClr>
                </a:solidFill>
                <a:latin typeface="Times New Roman" pitchFamily="18" charset="0"/>
                <a:cs typeface="Times New Roman" pitchFamily="18" charset="0"/>
              </a:rPr>
              <a:t>H</a:t>
            </a:r>
            <a:r>
              <a:rPr lang="en-US"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O           </a:t>
            </a:r>
            <a:r>
              <a:rPr lang="en-US" sz="2400" dirty="0" smtClean="0">
                <a:solidFill>
                  <a:schemeClr val="tx1">
                    <a:lumMod val="95000"/>
                    <a:lumOff val="5000"/>
                  </a:schemeClr>
                </a:solidFill>
                <a:latin typeface="Times New Roman" pitchFamily="18" charset="0"/>
                <a:cs typeface="Times New Roman" pitchFamily="18" charset="0"/>
              </a:rPr>
              <a:t>           2 </a:t>
            </a:r>
            <a:r>
              <a:rPr lang="en-US" sz="2400" dirty="0">
                <a:solidFill>
                  <a:schemeClr val="tx1">
                    <a:lumMod val="95000"/>
                    <a:lumOff val="5000"/>
                  </a:schemeClr>
                </a:solidFill>
                <a:latin typeface="Times New Roman" pitchFamily="18" charset="0"/>
                <a:cs typeface="Times New Roman" pitchFamily="18" charset="0"/>
              </a:rPr>
              <a:t>CaSO</a:t>
            </a:r>
            <a:r>
              <a:rPr lang="en-US" dirty="0">
                <a:solidFill>
                  <a:schemeClr val="tx1">
                    <a:lumMod val="95000"/>
                    <a:lumOff val="5000"/>
                  </a:schemeClr>
                </a:solidFill>
                <a:latin typeface="Times New Roman" pitchFamily="18" charset="0"/>
                <a:cs typeface="Times New Roman" pitchFamily="18" charset="0"/>
              </a:rPr>
              <a:t>4</a:t>
            </a:r>
            <a:r>
              <a:rPr lang="en-US" sz="2400" dirty="0">
                <a:solidFill>
                  <a:schemeClr val="tx1">
                    <a:lumMod val="95000"/>
                    <a:lumOff val="5000"/>
                  </a:schemeClr>
                </a:solidFill>
                <a:latin typeface="Times New Roman" pitchFamily="18" charset="0"/>
                <a:cs typeface="Times New Roman" pitchFamily="18" charset="0"/>
              </a:rPr>
              <a:t>. 2 H</a:t>
            </a:r>
            <a:r>
              <a:rPr lang="en-US" dirty="0">
                <a:solidFill>
                  <a:schemeClr val="tx1">
                    <a:lumMod val="95000"/>
                    <a:lumOff val="5000"/>
                  </a:schemeClr>
                </a:solidFill>
                <a:latin typeface="Times New Roman" pitchFamily="18" charset="0"/>
                <a:cs typeface="Times New Roman" pitchFamily="18" charset="0"/>
              </a:rPr>
              <a:t>2</a:t>
            </a:r>
            <a:r>
              <a:rPr lang="en-US" sz="2400" dirty="0">
                <a:solidFill>
                  <a:schemeClr val="tx1">
                    <a:lumMod val="95000"/>
                    <a:lumOff val="5000"/>
                  </a:schemeClr>
                </a:solidFill>
                <a:latin typeface="Times New Roman" pitchFamily="18" charset="0"/>
                <a:cs typeface="Times New Roman" pitchFamily="18" charset="0"/>
              </a:rPr>
              <a:t>O</a:t>
            </a:r>
          </a:p>
          <a:p>
            <a:pPr>
              <a:spcBef>
                <a:spcPct val="50000"/>
              </a:spcBef>
            </a:pPr>
            <a:endParaRPr lang="en-US" sz="2400" dirty="0">
              <a:solidFill>
                <a:schemeClr val="tx1">
                  <a:lumMod val="95000"/>
                  <a:lumOff val="5000"/>
                </a:schemeClr>
              </a:solidFill>
              <a:latin typeface="Times New Roman" pitchFamily="18" charset="0"/>
              <a:cs typeface="Times New Roman" pitchFamily="18" charset="0"/>
            </a:endParaRPr>
          </a:p>
          <a:p>
            <a:pPr>
              <a:spcBef>
                <a:spcPct val="50000"/>
              </a:spcBef>
            </a:pPr>
            <a:r>
              <a:rPr lang="en-US" u="sng" dirty="0">
                <a:solidFill>
                  <a:schemeClr val="tx1">
                    <a:lumMod val="95000"/>
                    <a:lumOff val="5000"/>
                  </a:schemeClr>
                </a:solidFill>
                <a:latin typeface="Times New Roman" pitchFamily="18" charset="0"/>
                <a:cs typeface="Times New Roman" pitchFamily="18" charset="0"/>
              </a:rPr>
              <a:t>MOLECULAR</a:t>
            </a:r>
            <a:r>
              <a:rPr lang="en-US" dirty="0">
                <a:solidFill>
                  <a:schemeClr val="tx1">
                    <a:lumMod val="95000"/>
                    <a:lumOff val="5000"/>
                  </a:schemeClr>
                </a:solidFill>
                <a:latin typeface="Times New Roman" pitchFamily="18" charset="0"/>
                <a:cs typeface="Times New Roman" pitchFamily="18" charset="0"/>
              </a:rPr>
              <a:t>             290.284                      54.048                                           344.332               </a:t>
            </a:r>
          </a:p>
          <a:p>
            <a:pPr>
              <a:spcBef>
                <a:spcPct val="50000"/>
              </a:spcBef>
            </a:pPr>
            <a:r>
              <a:rPr lang="en-US" dirty="0">
                <a:solidFill>
                  <a:schemeClr val="tx1">
                    <a:lumMod val="95000"/>
                    <a:lumOff val="5000"/>
                  </a:schemeClr>
                </a:solidFill>
                <a:latin typeface="Times New Roman" pitchFamily="18" charset="0"/>
                <a:cs typeface="Times New Roman" pitchFamily="18" charset="0"/>
              </a:rPr>
              <a:t> </a:t>
            </a:r>
            <a:r>
              <a:rPr lang="en-US" u="sng" dirty="0">
                <a:solidFill>
                  <a:schemeClr val="tx1">
                    <a:lumMod val="95000"/>
                    <a:lumOff val="5000"/>
                  </a:schemeClr>
                </a:solidFill>
                <a:latin typeface="Times New Roman" pitchFamily="18" charset="0"/>
                <a:cs typeface="Times New Roman" pitchFamily="18" charset="0"/>
              </a:rPr>
              <a:t>MASS </a:t>
            </a:r>
          </a:p>
          <a:p>
            <a:pPr>
              <a:spcBef>
                <a:spcPct val="50000"/>
              </a:spcBef>
            </a:pPr>
            <a:endParaRPr lang="en-US" u="sng" dirty="0">
              <a:solidFill>
                <a:schemeClr val="tx1">
                  <a:lumMod val="95000"/>
                  <a:lumOff val="5000"/>
                </a:schemeClr>
              </a:solidFill>
              <a:latin typeface="Times New Roman" pitchFamily="18" charset="0"/>
              <a:cs typeface="Times New Roman" pitchFamily="18" charset="0"/>
            </a:endParaRPr>
          </a:p>
          <a:p>
            <a:pPr>
              <a:spcBef>
                <a:spcPct val="50000"/>
              </a:spcBef>
            </a:pPr>
            <a:r>
              <a:rPr lang="en-US" u="sng" dirty="0">
                <a:solidFill>
                  <a:schemeClr val="tx1">
                    <a:lumMod val="95000"/>
                    <a:lumOff val="5000"/>
                  </a:schemeClr>
                </a:solidFill>
                <a:latin typeface="Times New Roman" pitchFamily="18" charset="0"/>
                <a:cs typeface="Times New Roman" pitchFamily="18" charset="0"/>
              </a:rPr>
              <a:t>DENSITY     </a:t>
            </a:r>
          </a:p>
          <a:p>
            <a:pPr>
              <a:spcBef>
                <a:spcPct val="50000"/>
              </a:spcBef>
            </a:pPr>
            <a:r>
              <a:rPr lang="en-US" dirty="0" smtClean="0">
                <a:solidFill>
                  <a:schemeClr val="tx1">
                    <a:lumMod val="95000"/>
                    <a:lumOff val="5000"/>
                  </a:schemeClr>
                </a:solidFill>
                <a:latin typeface="Times New Roman" pitchFamily="18" charset="0"/>
                <a:cs typeface="Times New Roman" pitchFamily="18" charset="0"/>
              </a:rPr>
              <a:t>(gm/cm   )                  2.75                               </a:t>
            </a:r>
            <a:r>
              <a:rPr lang="en-US" dirty="0">
                <a:solidFill>
                  <a:schemeClr val="tx1">
                    <a:lumMod val="95000"/>
                    <a:lumOff val="5000"/>
                  </a:schemeClr>
                </a:solidFill>
                <a:latin typeface="Times New Roman" pitchFamily="18" charset="0"/>
                <a:cs typeface="Times New Roman" pitchFamily="18" charset="0"/>
              </a:rPr>
              <a:t>0.997                                              2.32</a:t>
            </a:r>
          </a:p>
          <a:p>
            <a:pPr>
              <a:spcBef>
                <a:spcPct val="50000"/>
              </a:spcBef>
            </a:pPr>
            <a:endParaRPr lang="en-US" dirty="0">
              <a:solidFill>
                <a:schemeClr val="tx1">
                  <a:lumMod val="95000"/>
                  <a:lumOff val="5000"/>
                </a:schemeClr>
              </a:solidFill>
              <a:latin typeface="Times New Roman" pitchFamily="18" charset="0"/>
              <a:cs typeface="Times New Roman" pitchFamily="18" charset="0"/>
            </a:endParaRPr>
          </a:p>
          <a:p>
            <a:pPr>
              <a:spcBef>
                <a:spcPct val="50000"/>
              </a:spcBef>
            </a:pPr>
            <a:r>
              <a:rPr lang="en-US" u="sng" dirty="0">
                <a:solidFill>
                  <a:schemeClr val="tx1">
                    <a:lumMod val="95000"/>
                    <a:lumOff val="5000"/>
                  </a:schemeClr>
                </a:solidFill>
                <a:latin typeface="Times New Roman" pitchFamily="18" charset="0"/>
                <a:cs typeface="Times New Roman" pitchFamily="18" charset="0"/>
              </a:rPr>
              <a:t>EQ. VOL</a:t>
            </a:r>
            <a:r>
              <a:rPr lang="en-US" dirty="0">
                <a:solidFill>
                  <a:schemeClr val="tx1">
                    <a:lumMod val="95000"/>
                    <a:lumOff val="5000"/>
                  </a:schemeClr>
                </a:solidFill>
                <a:latin typeface="Times New Roman" pitchFamily="18" charset="0"/>
                <a:cs typeface="Times New Roman" pitchFamily="18" charset="0"/>
              </a:rPr>
              <a:t>.                    </a:t>
            </a:r>
            <a:r>
              <a:rPr lang="en-US" i="1" dirty="0">
                <a:solidFill>
                  <a:schemeClr val="tx1">
                    <a:lumMod val="95000"/>
                    <a:lumOff val="5000"/>
                  </a:schemeClr>
                </a:solidFill>
                <a:latin typeface="Times New Roman" pitchFamily="18" charset="0"/>
                <a:cs typeface="Times New Roman" pitchFamily="18" charset="0"/>
              </a:rPr>
              <a:t>105.556                         54.211                                            148.405</a:t>
            </a:r>
          </a:p>
          <a:p>
            <a:pPr>
              <a:spcBef>
                <a:spcPct val="50000"/>
              </a:spcBef>
            </a:pPr>
            <a:endParaRPr lang="en-US" dirty="0">
              <a:solidFill>
                <a:schemeClr val="tx1">
                  <a:lumMod val="95000"/>
                  <a:lumOff val="5000"/>
                </a:schemeClr>
              </a:solidFill>
              <a:latin typeface="Times New Roman" pitchFamily="18" charset="0"/>
              <a:cs typeface="Times New Roman" pitchFamily="18" charset="0"/>
            </a:endParaRPr>
          </a:p>
          <a:p>
            <a:pPr>
              <a:spcBef>
                <a:spcPct val="50000"/>
              </a:spcBef>
            </a:pPr>
            <a:r>
              <a:rPr lang="en-US" u="sng" dirty="0">
                <a:solidFill>
                  <a:schemeClr val="tx1">
                    <a:lumMod val="95000"/>
                    <a:lumOff val="5000"/>
                  </a:schemeClr>
                </a:solidFill>
                <a:latin typeface="Times New Roman" pitchFamily="18" charset="0"/>
                <a:cs typeface="Times New Roman" pitchFamily="18" charset="0"/>
              </a:rPr>
              <a:t>TOT. VOL</a:t>
            </a:r>
            <a:r>
              <a:rPr lang="en-US" dirty="0">
                <a:solidFill>
                  <a:schemeClr val="tx1">
                    <a:lumMod val="95000"/>
                    <a:lumOff val="5000"/>
                  </a:schemeClr>
                </a:solidFill>
                <a:latin typeface="Times New Roman" pitchFamily="18" charset="0"/>
                <a:cs typeface="Times New Roman" pitchFamily="18" charset="0"/>
              </a:rPr>
              <a:t>.                              159.767                                                                   148.405</a:t>
            </a:r>
          </a:p>
          <a:p>
            <a:pPr>
              <a:spcBef>
                <a:spcPct val="50000"/>
              </a:spcBef>
              <a:buFontTx/>
              <a:buBlip>
                <a:blip r:embed="rId2"/>
              </a:buBlip>
            </a:pPr>
            <a:r>
              <a:rPr lang="en-US" dirty="0">
                <a:solidFill>
                  <a:schemeClr val="tx1">
                    <a:lumMod val="95000"/>
                    <a:lumOff val="5000"/>
                  </a:schemeClr>
                </a:solidFill>
                <a:latin typeface="Times New Roman" pitchFamily="18" charset="0"/>
                <a:cs typeface="Times New Roman" pitchFamily="18" charset="0"/>
              </a:rPr>
              <a:t>THE NET CHANGE IN VOLUME IS  –7.11% </a:t>
            </a:r>
          </a:p>
        </p:txBody>
      </p:sp>
      <p:sp>
        <p:nvSpPr>
          <p:cNvPr id="55299" name="Text Box 4"/>
          <p:cNvSpPr txBox="1">
            <a:spLocks noChangeArrowheads="1"/>
          </p:cNvSpPr>
          <p:nvPr/>
        </p:nvSpPr>
        <p:spPr bwMode="auto">
          <a:xfrm>
            <a:off x="2514600" y="228600"/>
            <a:ext cx="304800" cy="366713"/>
          </a:xfrm>
          <a:prstGeom prst="rect">
            <a:avLst/>
          </a:prstGeom>
          <a:noFill/>
          <a:ln w="9525">
            <a:noFill/>
            <a:miter lim="800000"/>
            <a:headEnd/>
            <a:tailEnd/>
          </a:ln>
        </p:spPr>
        <p:txBody>
          <a:bodyPr>
            <a:spAutoFit/>
          </a:bodyPr>
          <a:lstStyle/>
          <a:p>
            <a:pPr>
              <a:spcBef>
                <a:spcPct val="50000"/>
              </a:spcBef>
            </a:pPr>
            <a:r>
              <a:rPr lang="en-US" dirty="0"/>
              <a:t>2</a:t>
            </a:r>
          </a:p>
        </p:txBody>
      </p:sp>
      <p:sp>
        <p:nvSpPr>
          <p:cNvPr id="55300" name="Line 5"/>
          <p:cNvSpPr>
            <a:spLocks noChangeShapeType="1"/>
          </p:cNvSpPr>
          <p:nvPr/>
        </p:nvSpPr>
        <p:spPr bwMode="auto">
          <a:xfrm>
            <a:off x="5334000" y="228600"/>
            <a:ext cx="685800" cy="0"/>
          </a:xfrm>
          <a:prstGeom prst="line">
            <a:avLst/>
          </a:prstGeom>
          <a:noFill/>
          <a:ln w="9525">
            <a:solidFill>
              <a:schemeClr val="tx1"/>
            </a:solidFill>
            <a:round/>
            <a:headEnd/>
            <a:tailEnd type="triangle" w="med" len="med"/>
          </a:ln>
        </p:spPr>
        <p:txBody>
          <a:bodyPr/>
          <a:lstStyle/>
          <a:p>
            <a:endParaRPr lang="en-US"/>
          </a:p>
        </p:txBody>
      </p:sp>
      <p:sp>
        <p:nvSpPr>
          <p:cNvPr id="55301" name="Text Box 7"/>
          <p:cNvSpPr txBox="1">
            <a:spLocks noChangeArrowheads="1"/>
          </p:cNvSpPr>
          <p:nvPr/>
        </p:nvSpPr>
        <p:spPr bwMode="auto">
          <a:xfrm>
            <a:off x="762000" y="2667000"/>
            <a:ext cx="228600" cy="307777"/>
          </a:xfrm>
          <a:prstGeom prst="rect">
            <a:avLst/>
          </a:prstGeom>
          <a:noFill/>
          <a:ln w="9525">
            <a:noFill/>
            <a:miter lim="800000"/>
            <a:headEnd/>
            <a:tailEnd/>
          </a:ln>
        </p:spPr>
        <p:txBody>
          <a:bodyPr>
            <a:spAutoFit/>
          </a:bodyPr>
          <a:lstStyle/>
          <a:p>
            <a:pPr>
              <a:spcBef>
                <a:spcPct val="50000"/>
              </a:spcBef>
            </a:pPr>
            <a:r>
              <a:rPr lang="en-US" sz="1400" dirty="0">
                <a:latin typeface="Times New Roman" pitchFamily="18" charset="0"/>
                <a:cs typeface="Times New Roman" pitchFamily="18" charset="0"/>
              </a:rPr>
              <a:t>3</a:t>
            </a:r>
          </a:p>
        </p:txBody>
      </p:sp>
      <p:sp>
        <p:nvSpPr>
          <p:cNvPr id="55302" name="Line 8"/>
          <p:cNvSpPr>
            <a:spLocks noChangeShapeType="1"/>
          </p:cNvSpPr>
          <p:nvPr/>
        </p:nvSpPr>
        <p:spPr bwMode="auto">
          <a:xfrm>
            <a:off x="2362200" y="3886200"/>
            <a:ext cx="609600" cy="381000"/>
          </a:xfrm>
          <a:prstGeom prst="line">
            <a:avLst/>
          </a:prstGeom>
          <a:noFill/>
          <a:ln w="9525">
            <a:solidFill>
              <a:schemeClr val="tx1"/>
            </a:solidFill>
            <a:round/>
            <a:headEnd/>
            <a:tailEnd/>
          </a:ln>
        </p:spPr>
        <p:txBody>
          <a:bodyPr/>
          <a:lstStyle/>
          <a:p>
            <a:endParaRPr lang="en-US"/>
          </a:p>
        </p:txBody>
      </p:sp>
      <p:sp>
        <p:nvSpPr>
          <p:cNvPr id="55303" name="Line 9"/>
          <p:cNvSpPr>
            <a:spLocks noChangeShapeType="1"/>
          </p:cNvSpPr>
          <p:nvPr/>
        </p:nvSpPr>
        <p:spPr bwMode="auto">
          <a:xfrm flipH="1">
            <a:off x="3657600" y="3886200"/>
            <a:ext cx="533400" cy="381000"/>
          </a:xfrm>
          <a:prstGeom prst="line">
            <a:avLst/>
          </a:prstGeom>
          <a:noFill/>
          <a:ln w="9525">
            <a:solidFill>
              <a:schemeClr val="tx1"/>
            </a:solidFill>
            <a:round/>
            <a:headEnd/>
            <a:tailEnd/>
          </a:ln>
        </p:spPr>
        <p:txBody>
          <a:bodyPr/>
          <a:lstStyle/>
          <a:p>
            <a:endParaRPr lang="en-US"/>
          </a:p>
        </p:txBody>
      </p:sp>
      <p:sp>
        <p:nvSpPr>
          <p:cNvPr id="55304" name="Line 11"/>
          <p:cNvSpPr>
            <a:spLocks noChangeShapeType="1"/>
          </p:cNvSpPr>
          <p:nvPr/>
        </p:nvSpPr>
        <p:spPr bwMode="auto">
          <a:xfrm>
            <a:off x="1828800" y="1066800"/>
            <a:ext cx="0" cy="3581400"/>
          </a:xfrm>
          <a:prstGeom prst="line">
            <a:avLst/>
          </a:prstGeom>
          <a:noFill/>
          <a:ln w="9525">
            <a:solidFill>
              <a:schemeClr val="tx1"/>
            </a:solidFill>
            <a:round/>
            <a:headEnd/>
            <a:tailEnd/>
          </a:ln>
        </p:spPr>
        <p:txBody>
          <a:bodyPr/>
          <a:lstStyle/>
          <a:p>
            <a:endParaRPr lang="en-US"/>
          </a:p>
        </p:txBody>
      </p:sp>
      <p:sp>
        <p:nvSpPr>
          <p:cNvPr id="55305" name="Line 12"/>
          <p:cNvSpPr>
            <a:spLocks noChangeShapeType="1"/>
          </p:cNvSpPr>
          <p:nvPr/>
        </p:nvSpPr>
        <p:spPr bwMode="auto">
          <a:xfrm>
            <a:off x="0" y="3429000"/>
            <a:ext cx="8534400" cy="0"/>
          </a:xfrm>
          <a:prstGeom prst="line">
            <a:avLst/>
          </a:prstGeom>
          <a:noFill/>
          <a:ln w="9525">
            <a:solidFill>
              <a:schemeClr val="tx1"/>
            </a:solidFill>
            <a:round/>
            <a:headEnd/>
            <a:tailEnd/>
          </a:ln>
        </p:spPr>
        <p:txBody>
          <a:bodyPr/>
          <a:lstStyle/>
          <a:p>
            <a:endParaRPr lang="en-US"/>
          </a:p>
        </p:txBody>
      </p:sp>
      <p:sp>
        <p:nvSpPr>
          <p:cNvPr id="55306" name="Line 14"/>
          <p:cNvSpPr>
            <a:spLocks noChangeShapeType="1"/>
          </p:cNvSpPr>
          <p:nvPr/>
        </p:nvSpPr>
        <p:spPr bwMode="auto">
          <a:xfrm>
            <a:off x="0" y="4724400"/>
            <a:ext cx="8534400" cy="0"/>
          </a:xfrm>
          <a:prstGeom prst="line">
            <a:avLst/>
          </a:prstGeom>
          <a:noFill/>
          <a:ln w="9525">
            <a:solidFill>
              <a:schemeClr val="tx1"/>
            </a:solidFill>
            <a:round/>
            <a:headEnd/>
            <a:tailEnd/>
          </a:ln>
        </p:spPr>
        <p:txBody>
          <a:bodyPr/>
          <a:lstStyle/>
          <a:p>
            <a:endParaRPr lang="en-US"/>
          </a:p>
        </p:txBody>
      </p:sp>
      <p:sp>
        <p:nvSpPr>
          <p:cNvPr id="55307" name="Line 15"/>
          <p:cNvSpPr>
            <a:spLocks noChangeShapeType="1"/>
          </p:cNvSpPr>
          <p:nvPr/>
        </p:nvSpPr>
        <p:spPr bwMode="auto">
          <a:xfrm>
            <a:off x="0" y="1066800"/>
            <a:ext cx="8534400" cy="0"/>
          </a:xfrm>
          <a:prstGeom prst="line">
            <a:avLst/>
          </a:prstGeom>
          <a:noFill/>
          <a:ln w="9525">
            <a:solidFill>
              <a:schemeClr val="tx1"/>
            </a:solidFill>
            <a:round/>
            <a:headEnd/>
            <a:tailEnd/>
          </a:ln>
        </p:spPr>
        <p:txBody>
          <a:bodyPr/>
          <a:lstStyle/>
          <a:p>
            <a:endParaRPr lang="en-US"/>
          </a:p>
        </p:txBody>
      </p:sp>
      <p:sp>
        <p:nvSpPr>
          <p:cNvPr id="55308" name="Line 17"/>
          <p:cNvSpPr>
            <a:spLocks noChangeShapeType="1"/>
          </p:cNvSpPr>
          <p:nvPr/>
        </p:nvSpPr>
        <p:spPr bwMode="auto">
          <a:xfrm>
            <a:off x="8534400" y="1066800"/>
            <a:ext cx="0" cy="3657600"/>
          </a:xfrm>
          <a:prstGeom prst="line">
            <a:avLst/>
          </a:prstGeom>
          <a:noFill/>
          <a:ln w="9525">
            <a:solidFill>
              <a:schemeClr val="tx1"/>
            </a:solidFill>
            <a:round/>
            <a:headEnd/>
            <a:tailEnd/>
          </a:ln>
        </p:spPr>
        <p:txBody>
          <a:bodyPr/>
          <a:lstStyle/>
          <a:p>
            <a:endParaRPr lang="en-US"/>
          </a:p>
        </p:txBody>
      </p:sp>
      <p:sp>
        <p:nvSpPr>
          <p:cNvPr id="55309" name="Line 18"/>
          <p:cNvSpPr>
            <a:spLocks noChangeShapeType="1"/>
          </p:cNvSpPr>
          <p:nvPr/>
        </p:nvSpPr>
        <p:spPr bwMode="auto">
          <a:xfrm>
            <a:off x="6096000" y="1066800"/>
            <a:ext cx="0" cy="3581400"/>
          </a:xfrm>
          <a:prstGeom prst="line">
            <a:avLst/>
          </a:prstGeom>
          <a:noFill/>
          <a:ln w="9525">
            <a:solidFill>
              <a:schemeClr val="tx1"/>
            </a:solidFill>
            <a:round/>
            <a:headEnd/>
            <a:tailEnd/>
          </a:ln>
        </p:spPr>
        <p:txBody>
          <a:bodyPr/>
          <a:lstStyle/>
          <a:p>
            <a:endParaRPr lang="en-US"/>
          </a:p>
        </p:txBody>
      </p:sp>
      <p:sp>
        <p:nvSpPr>
          <p:cNvPr id="55310" name="Line 19"/>
          <p:cNvSpPr>
            <a:spLocks noChangeShapeType="1"/>
          </p:cNvSpPr>
          <p:nvPr/>
        </p:nvSpPr>
        <p:spPr bwMode="auto">
          <a:xfrm>
            <a:off x="3581400" y="1066800"/>
            <a:ext cx="0" cy="2362200"/>
          </a:xfrm>
          <a:prstGeom prst="line">
            <a:avLst/>
          </a:prstGeom>
          <a:noFill/>
          <a:ln w="9525">
            <a:solidFill>
              <a:schemeClr val="tx1"/>
            </a:solidFill>
            <a:round/>
            <a:headEnd/>
            <a:tailEnd/>
          </a:ln>
        </p:spPr>
        <p:txBody>
          <a:bodyPr/>
          <a:lstStyle/>
          <a:p>
            <a:endParaRPr lang="en-US"/>
          </a:p>
        </p:txBody>
      </p:sp>
      <p:sp>
        <p:nvSpPr>
          <p:cNvPr id="55311" name="Line 21"/>
          <p:cNvSpPr>
            <a:spLocks noChangeShapeType="1"/>
          </p:cNvSpPr>
          <p:nvPr/>
        </p:nvSpPr>
        <p:spPr bwMode="auto">
          <a:xfrm>
            <a:off x="1828800" y="4267200"/>
            <a:ext cx="6705600" cy="0"/>
          </a:xfrm>
          <a:prstGeom prst="line">
            <a:avLst/>
          </a:prstGeom>
          <a:noFill/>
          <a:ln w="9525">
            <a:solidFill>
              <a:schemeClr val="tx1"/>
            </a:solidFill>
            <a:round/>
            <a:headEnd/>
            <a:tailEnd/>
          </a:ln>
        </p:spPr>
        <p:txBody>
          <a:bodyPr/>
          <a:lstStyle/>
          <a:p>
            <a:endParaRPr lang="en-US"/>
          </a:p>
        </p:txBody>
      </p:sp>
      <p:cxnSp>
        <p:nvCxnSpPr>
          <p:cNvPr id="17" name="Straight Connector 16"/>
          <p:cNvCxnSpPr/>
          <p:nvPr/>
        </p:nvCxnSpPr>
        <p:spPr>
          <a:xfrm rot="5400000">
            <a:off x="-1981200" y="3124200"/>
            <a:ext cx="396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172889" y="6553200"/>
            <a:ext cx="742511" cy="369332"/>
          </a:xfrm>
          <a:prstGeom prst="rect">
            <a:avLst/>
          </a:prstGeom>
          <a:noFill/>
        </p:spPr>
        <p:txBody>
          <a:bodyPr wrap="none" rtlCol="0">
            <a:spAutoFit/>
          </a:bodyPr>
          <a:lstStyle/>
          <a:p>
            <a:r>
              <a:rPr lang="en-US" dirty="0" smtClean="0"/>
              <a:t>44/68</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28600" y="304801"/>
            <a:ext cx="8915400" cy="6001643"/>
          </a:xfrm>
          <a:prstGeom prst="rect">
            <a:avLst/>
          </a:prstGeom>
          <a:noFill/>
          <a:ln w="9525">
            <a:noFill/>
            <a:miter lim="800000"/>
            <a:headEnd/>
            <a:tailEnd/>
          </a:ln>
        </p:spPr>
        <p:txBody>
          <a:bodyPr wrap="square">
            <a:spAutoFit/>
          </a:bodyPr>
          <a:lstStyle/>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The setting expansion without water immersion is called </a:t>
            </a:r>
            <a:r>
              <a:rPr lang="en-US" sz="2400" b="1" i="1" dirty="0" smtClean="0">
                <a:solidFill>
                  <a:schemeClr val="accent2">
                    <a:lumMod val="75000"/>
                  </a:schemeClr>
                </a:solidFill>
                <a:latin typeface="Times New Roman" pitchFamily="18" charset="0"/>
                <a:cs typeface="Times New Roman" pitchFamily="18" charset="0"/>
              </a:rPr>
              <a:t>Normal Setting   Expansion</a:t>
            </a:r>
          </a:p>
          <a:p>
            <a:pPr>
              <a:lnSpc>
                <a:spcPct val="150000"/>
              </a:lnSpc>
              <a:spcBef>
                <a:spcPct val="50000"/>
              </a:spcBef>
              <a:buFont typeface="Wingdings" pitchFamily="2" charset="2"/>
              <a:buChar char="§"/>
            </a:pPr>
            <a:r>
              <a:rPr lang="en-US" sz="2400" dirty="0" smtClean="0">
                <a:latin typeface="Times New Roman" pitchFamily="18" charset="0"/>
                <a:cs typeface="Times New Roman" pitchFamily="18" charset="0"/>
              </a:rPr>
              <a:t>Whereas that under water is known as </a:t>
            </a:r>
            <a:r>
              <a:rPr lang="en-US" sz="2400" b="1" i="1" dirty="0" smtClean="0">
                <a:solidFill>
                  <a:schemeClr val="accent2">
                    <a:lumMod val="75000"/>
                  </a:schemeClr>
                </a:solidFill>
                <a:latin typeface="Times New Roman" pitchFamily="18" charset="0"/>
                <a:cs typeface="Times New Roman" pitchFamily="18" charset="0"/>
              </a:rPr>
              <a:t>Hygroscopic Setting Expansion</a:t>
            </a:r>
          </a:p>
          <a:p>
            <a:pPr>
              <a:spcBef>
                <a:spcPct val="50000"/>
              </a:spcBef>
              <a:buFont typeface="Wingdings" pitchFamily="2" charset="2"/>
              <a:buChar char="§"/>
            </a:pPr>
            <a:endParaRPr lang="en-US" sz="2400" dirty="0" smtClean="0">
              <a:latin typeface="Times New Roman" pitchFamily="18" charset="0"/>
              <a:cs typeface="Times New Roman" pitchFamily="18" charset="0"/>
            </a:endParaRPr>
          </a:p>
          <a:p>
            <a:pPr>
              <a:spcBef>
                <a:spcPct val="50000"/>
              </a:spcBef>
              <a:buFont typeface="Wingdings" pitchFamily="2" charset="2"/>
              <a:buChar char="§"/>
            </a:pPr>
            <a:endParaRPr lang="en-US" sz="2400" dirty="0" smtClean="0">
              <a:latin typeface="Times New Roman" pitchFamily="18" charset="0"/>
              <a:cs typeface="Times New Roman" pitchFamily="18" charset="0"/>
            </a:endParaRPr>
          </a:p>
          <a:p>
            <a:pPr>
              <a:spcBef>
                <a:spcPct val="50000"/>
              </a:spcBef>
            </a:pP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Crystal interlocking</a:t>
            </a:r>
          </a:p>
          <a:p>
            <a:pPr>
              <a:spcBef>
                <a:spcPct val="50000"/>
              </a:spcBef>
              <a:buFont typeface="Wingdings" pitchFamily="2" charset="2"/>
              <a:buChar char="§"/>
            </a:pPr>
            <a:r>
              <a:rPr lang="en-US" sz="2400" dirty="0" smtClean="0">
                <a:solidFill>
                  <a:schemeClr val="folHlink"/>
                </a:solidFill>
                <a:latin typeface="Times New Roman" pitchFamily="18" charset="0"/>
                <a:cs typeface="Times New Roman" pitchFamily="18" charset="0"/>
              </a:rPr>
              <a:t>The setting expansion is due to</a:t>
            </a:r>
          </a:p>
          <a:p>
            <a:pPr>
              <a:spcBef>
                <a:spcPct val="50000"/>
              </a:spcBef>
            </a:pPr>
            <a:r>
              <a:rPr lang="en-US" sz="2400" dirty="0" smtClean="0">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Hydrostatic pressure   							that develops in water 						             during setting</a:t>
            </a:r>
            <a:endParaRPr lang="en-US" sz="2400" dirty="0">
              <a:solidFill>
                <a:srgbClr val="C00000"/>
              </a:solidFill>
              <a:latin typeface="Times New Roman" pitchFamily="18" charset="0"/>
              <a:cs typeface="Times New Roman" pitchFamily="18" charset="0"/>
            </a:endParaRPr>
          </a:p>
        </p:txBody>
      </p:sp>
      <p:sp>
        <p:nvSpPr>
          <p:cNvPr id="61443" name="Line 3"/>
          <p:cNvSpPr>
            <a:spLocks noChangeShapeType="1"/>
          </p:cNvSpPr>
          <p:nvPr/>
        </p:nvSpPr>
        <p:spPr bwMode="auto">
          <a:xfrm>
            <a:off x="4419600" y="4648200"/>
            <a:ext cx="0" cy="30480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61444" name="Line 4"/>
          <p:cNvSpPr>
            <a:spLocks noChangeShapeType="1"/>
          </p:cNvSpPr>
          <p:nvPr/>
        </p:nvSpPr>
        <p:spPr bwMode="auto">
          <a:xfrm flipV="1">
            <a:off x="4572000" y="4267200"/>
            <a:ext cx="990600" cy="2286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61445" name="Line 5"/>
          <p:cNvSpPr>
            <a:spLocks noChangeShapeType="1"/>
          </p:cNvSpPr>
          <p:nvPr/>
        </p:nvSpPr>
        <p:spPr bwMode="auto">
          <a:xfrm>
            <a:off x="4572000" y="5105400"/>
            <a:ext cx="1066800" cy="2286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sp>
        <p:nvSpPr>
          <p:cNvPr id="6" name="TextBox 5"/>
          <p:cNvSpPr txBox="1"/>
          <p:nvPr/>
        </p:nvSpPr>
        <p:spPr>
          <a:xfrm>
            <a:off x="8401489" y="6564868"/>
            <a:ext cx="742511" cy="369332"/>
          </a:xfrm>
          <a:prstGeom prst="rect">
            <a:avLst/>
          </a:prstGeom>
          <a:noFill/>
        </p:spPr>
        <p:txBody>
          <a:bodyPr wrap="none" rtlCol="0">
            <a:spAutoFit/>
          </a:bodyPr>
          <a:lstStyle/>
          <a:p>
            <a:r>
              <a:rPr lang="en-US" dirty="0" smtClean="0"/>
              <a:t>45/68</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33400" y="0"/>
            <a:ext cx="8229600" cy="579438"/>
          </a:xfrm>
          <a:prstGeom prst="rect">
            <a:avLst/>
          </a:prstGeom>
          <a:noFill/>
          <a:ln w="9525">
            <a:noFill/>
            <a:miter lim="800000"/>
            <a:headEnd/>
            <a:tailEnd/>
          </a:ln>
        </p:spPr>
        <p:txBody>
          <a:bodyPr>
            <a:spAutoFit/>
          </a:bodyPr>
          <a:lstStyle/>
          <a:p>
            <a:pPr>
              <a:spcBef>
                <a:spcPct val="50000"/>
              </a:spcBef>
            </a:pPr>
            <a:r>
              <a:rPr lang="en-US" sz="3200" b="1" dirty="0">
                <a:solidFill>
                  <a:schemeClr val="accent2">
                    <a:lumMod val="75000"/>
                  </a:schemeClr>
                </a:solidFill>
                <a:latin typeface="Times New Roman" pitchFamily="18" charset="0"/>
                <a:cs typeface="Times New Roman" pitchFamily="18" charset="0"/>
              </a:rPr>
              <a:t>HYGROSCOPIC SETTING EXPANSION:</a:t>
            </a:r>
          </a:p>
        </p:txBody>
      </p:sp>
      <p:sp>
        <p:nvSpPr>
          <p:cNvPr id="60419" name="Text Box 3"/>
          <p:cNvSpPr txBox="1">
            <a:spLocks noChangeArrowheads="1"/>
          </p:cNvSpPr>
          <p:nvPr/>
        </p:nvSpPr>
        <p:spPr bwMode="auto">
          <a:xfrm>
            <a:off x="0" y="801688"/>
            <a:ext cx="9144000" cy="5816977"/>
          </a:xfrm>
          <a:prstGeom prst="rect">
            <a:avLst/>
          </a:prstGeom>
          <a:noFill/>
          <a:ln w="9525">
            <a:noFill/>
            <a:miter lim="800000"/>
            <a:headEnd/>
            <a:tailEnd/>
          </a:ln>
        </p:spPr>
        <p:txBody>
          <a:bodyPr>
            <a:spAutoFit/>
          </a:bodyPr>
          <a:lstStyle/>
          <a:p>
            <a:pPr>
              <a:lnSpc>
                <a:spcPct val="200000"/>
              </a:lnSpc>
              <a:spcBef>
                <a:spcPct val="50000"/>
              </a:spcBef>
              <a:buFontTx/>
              <a:buBlip>
                <a:blip r:embed="rId3"/>
              </a:buBlip>
            </a:pPr>
            <a:r>
              <a:rPr lang="en-US" sz="2400" dirty="0" smtClean="0">
                <a:latin typeface="Times New Roman" pitchFamily="18" charset="0"/>
                <a:cs typeface="Times New Roman" pitchFamily="18" charset="0"/>
              </a:rPr>
              <a:t>  If setting process is allowed to occur under water, the setting   expansion may be more than double in magnitude.</a:t>
            </a:r>
          </a:p>
          <a:p>
            <a:pPr>
              <a:lnSpc>
                <a:spcPct val="200000"/>
              </a:lnSpc>
              <a:spcBef>
                <a:spcPct val="50000"/>
              </a:spcBef>
              <a:buFontTx/>
              <a:buBlip>
                <a:blip r:embed="rId3"/>
              </a:buBlip>
            </a:pPr>
            <a:r>
              <a:rPr lang="en-US" sz="2400" dirty="0" smtClean="0">
                <a:latin typeface="Times New Roman" pitchFamily="18" charset="0"/>
                <a:cs typeface="Times New Roman" pitchFamily="18" charset="0"/>
              </a:rPr>
              <a:t>   Reason for increased expansion is the additional crystal growth    permitted by allowing crystals to grow freely, rather than being constrained by the surface tension when the crystals form in air</a:t>
            </a:r>
          </a:p>
          <a:p>
            <a:pPr>
              <a:lnSpc>
                <a:spcPct val="200000"/>
              </a:lnSpc>
              <a:spcBef>
                <a:spcPct val="50000"/>
              </a:spcBef>
              <a:buFontTx/>
              <a:buBlip>
                <a:blip r:embed="rId3"/>
              </a:buBlip>
            </a:pPr>
            <a:r>
              <a:rPr lang="en-US" sz="2400" dirty="0" smtClean="0">
                <a:latin typeface="Times New Roman" pitchFamily="18" charset="0"/>
                <a:cs typeface="Times New Roman" pitchFamily="18" charset="0"/>
              </a:rPr>
              <a:t>   The basic mechanism of crystal growth is the same in both.</a:t>
            </a:r>
          </a:p>
          <a:p>
            <a:pPr>
              <a:lnSpc>
                <a:spcPct val="200000"/>
              </a:lnSpc>
              <a:spcBef>
                <a:spcPct val="50000"/>
              </a:spcBef>
              <a:buFontTx/>
              <a:buBlip>
                <a:blip r:embed="rId3"/>
              </a:buBlip>
            </a:pPr>
            <a:r>
              <a:rPr lang="en-US" sz="2400" dirty="0" smtClean="0">
                <a:latin typeface="Times New Roman" pitchFamily="18" charset="0"/>
                <a:cs typeface="Times New Roman" pitchFamily="18" charset="0"/>
              </a:rPr>
              <a:t>    Both phenomenon are true setting expansion</a:t>
            </a:r>
            <a:endParaRPr lang="en-US" sz="2400" dirty="0">
              <a:latin typeface="Times New Roman" pitchFamily="18" charset="0"/>
              <a:cs typeface="Times New Roman" pitchFamily="18" charset="0"/>
            </a:endParaRPr>
          </a:p>
        </p:txBody>
      </p:sp>
      <p:sp>
        <p:nvSpPr>
          <p:cNvPr id="4" name="TextBox 3"/>
          <p:cNvSpPr txBox="1"/>
          <p:nvPr/>
        </p:nvSpPr>
        <p:spPr>
          <a:xfrm>
            <a:off x="8325289" y="6553200"/>
            <a:ext cx="742511" cy="369332"/>
          </a:xfrm>
          <a:prstGeom prst="rect">
            <a:avLst/>
          </a:prstGeom>
          <a:noFill/>
        </p:spPr>
        <p:txBody>
          <a:bodyPr wrap="none" rtlCol="0">
            <a:spAutoFit/>
          </a:bodyPr>
          <a:lstStyle/>
          <a:p>
            <a:r>
              <a:rPr lang="en-US" dirty="0" smtClean="0"/>
              <a:t>46/68</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smtClean="0">
                <a:solidFill>
                  <a:schemeClr val="accent2">
                    <a:lumMod val="75000"/>
                  </a:schemeClr>
                </a:solidFill>
                <a:latin typeface="Times New Roman" pitchFamily="18" charset="0"/>
                <a:cs typeface="Times New Roman" pitchFamily="18" charset="0"/>
              </a:rPr>
              <a:t>HYGROSCOPIC SETTING EXPANSION</a:t>
            </a:r>
            <a:endParaRPr lang="en-US" sz="3200" dirty="0">
              <a:solidFill>
                <a:schemeClr val="accent2">
                  <a:lumMod val="75000"/>
                </a:schemeClr>
              </a:solidFill>
              <a:latin typeface="Times New Roman" pitchFamily="18" charset="0"/>
              <a:cs typeface="Times New Roman" pitchFamily="18" charset="0"/>
            </a:endParaRPr>
          </a:p>
        </p:txBody>
      </p:sp>
      <p:pic>
        <p:nvPicPr>
          <p:cNvPr id="6" name="Picture 2" descr="D:\Disha\seminar\photos\DSCN9761.JPG"/>
          <p:cNvPicPr>
            <a:picLocks noGrp="1" noChangeAspect="1" noChangeArrowheads="1"/>
          </p:cNvPicPr>
          <p:nvPr>
            <p:ph idx="1"/>
          </p:nvPr>
        </p:nvPicPr>
        <p:blipFill>
          <a:blip r:embed="rId2" cstate="print">
            <a:lum contrast="36000"/>
          </a:blip>
          <a:srcRect/>
          <a:stretch>
            <a:fillRect/>
          </a:stretch>
        </p:blipFill>
        <p:spPr bwMode="auto">
          <a:xfrm>
            <a:off x="1447800" y="762000"/>
            <a:ext cx="6477000" cy="5486400"/>
          </a:xfrm>
          <a:prstGeom prst="rect">
            <a:avLst/>
          </a:prstGeom>
          <a:noFill/>
          <a:ln w="57150">
            <a:solidFill>
              <a:schemeClr val="accent4">
                <a:lumMod val="60000"/>
                <a:lumOff val="40000"/>
              </a:schemeClr>
            </a:solidFill>
            <a:miter lim="800000"/>
            <a:headEnd/>
            <a:tailEnd/>
          </a:ln>
        </p:spPr>
      </p:pic>
      <p:sp>
        <p:nvSpPr>
          <p:cNvPr id="4" name="TextBox 3"/>
          <p:cNvSpPr txBox="1"/>
          <p:nvPr/>
        </p:nvSpPr>
        <p:spPr>
          <a:xfrm>
            <a:off x="8325289" y="6477000"/>
            <a:ext cx="742511" cy="369332"/>
          </a:xfrm>
          <a:prstGeom prst="rect">
            <a:avLst/>
          </a:prstGeom>
          <a:noFill/>
        </p:spPr>
        <p:txBody>
          <a:bodyPr wrap="none" rtlCol="0">
            <a:spAutoFit/>
          </a:bodyPr>
          <a:lstStyle/>
          <a:p>
            <a:r>
              <a:rPr lang="en-US" dirty="0" smtClean="0"/>
              <a:t>47/68</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2860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CONTROL OF SETTING EXPANSION</a:t>
            </a:r>
          </a:p>
        </p:txBody>
      </p:sp>
      <p:sp>
        <p:nvSpPr>
          <p:cNvPr id="38915" name="Rectangle 3"/>
          <p:cNvSpPr>
            <a:spLocks noGrp="1" noChangeArrowheads="1"/>
          </p:cNvSpPr>
          <p:nvPr>
            <p:ph type="body" idx="1"/>
          </p:nvPr>
        </p:nvSpPr>
        <p:spPr>
          <a:xfrm>
            <a:off x="685800" y="533400"/>
            <a:ext cx="8991600" cy="6324600"/>
          </a:xfrm>
        </p:spPr>
        <p:txBody>
          <a:bodyPr>
            <a:noAutofit/>
          </a:bodyPr>
          <a:lstStyle/>
          <a:p>
            <a:pPr>
              <a:lnSpc>
                <a:spcPct val="200000"/>
              </a:lnSpc>
              <a:buNone/>
              <a:defRPr/>
            </a:pPr>
            <a:r>
              <a:rPr lang="en-US" sz="2400" b="1" i="1" dirty="0" smtClean="0">
                <a:solidFill>
                  <a:schemeClr val="accent2">
                    <a:lumMod val="75000"/>
                  </a:schemeClr>
                </a:solidFill>
                <a:latin typeface="Times New Roman" pitchFamily="18" charset="0"/>
              </a:rPr>
              <a:t>Increased Setting Expansion:</a:t>
            </a:r>
            <a:endParaRPr lang="en-US" sz="2400" b="1" dirty="0" smtClean="0">
              <a:solidFill>
                <a:schemeClr val="accent2">
                  <a:lumMod val="75000"/>
                </a:schemeClr>
              </a:solidFill>
            </a:endParaRPr>
          </a:p>
          <a:p>
            <a:pPr eaLnBrk="1" hangingPunct="1">
              <a:lnSpc>
                <a:spcPct val="200000"/>
              </a:lnSpc>
              <a:defRPr/>
            </a:pPr>
            <a:r>
              <a:rPr lang="en-US" sz="2400" dirty="0" smtClean="0">
                <a:latin typeface="Times New Roman" pitchFamily="18" charset="0"/>
              </a:rPr>
              <a:t>Increased  </a:t>
            </a:r>
            <a:r>
              <a:rPr lang="en-US" sz="2400" dirty="0" err="1" smtClean="0">
                <a:latin typeface="Times New Roman" pitchFamily="18" charset="0"/>
              </a:rPr>
              <a:t>spatulation</a:t>
            </a:r>
            <a:endParaRPr lang="en-US" sz="2400" dirty="0" smtClean="0">
              <a:latin typeface="Times New Roman" pitchFamily="18" charset="0"/>
            </a:endParaRPr>
          </a:p>
          <a:p>
            <a:pPr>
              <a:lnSpc>
                <a:spcPct val="200000"/>
              </a:lnSpc>
              <a:defRPr/>
            </a:pPr>
            <a:r>
              <a:rPr lang="en-US" sz="2400" dirty="0" smtClean="0">
                <a:latin typeface="Times New Roman" pitchFamily="18" charset="0"/>
              </a:rPr>
              <a:t>Sodium chloride and ground gypsum</a:t>
            </a:r>
          </a:p>
          <a:p>
            <a:pPr>
              <a:lnSpc>
                <a:spcPct val="200000"/>
              </a:lnSpc>
              <a:buNone/>
              <a:defRPr/>
            </a:pPr>
            <a:r>
              <a:rPr lang="en-US" sz="2400" b="1" i="1" dirty="0" smtClean="0">
                <a:solidFill>
                  <a:schemeClr val="accent2">
                    <a:lumMod val="75000"/>
                  </a:schemeClr>
                </a:solidFill>
                <a:latin typeface="Times New Roman" pitchFamily="18" charset="0"/>
              </a:rPr>
              <a:t>Reduced Setting expansion</a:t>
            </a:r>
          </a:p>
          <a:p>
            <a:pPr>
              <a:lnSpc>
                <a:spcPct val="200000"/>
              </a:lnSpc>
              <a:defRPr/>
            </a:pPr>
            <a:r>
              <a:rPr lang="en-US" sz="2400" b="1" dirty="0" smtClean="0">
                <a:solidFill>
                  <a:schemeClr val="accent2">
                    <a:lumMod val="75000"/>
                  </a:schemeClr>
                </a:solidFill>
                <a:latin typeface="Times New Roman" pitchFamily="18" charset="0"/>
              </a:rPr>
              <a:t> </a:t>
            </a:r>
            <a:r>
              <a:rPr lang="en-US" sz="2400" dirty="0" smtClean="0">
                <a:latin typeface="Times New Roman" pitchFamily="18" charset="0"/>
              </a:rPr>
              <a:t>Increase in W/P ratio.</a:t>
            </a:r>
          </a:p>
          <a:p>
            <a:pPr eaLnBrk="1" hangingPunct="1">
              <a:lnSpc>
                <a:spcPct val="200000"/>
              </a:lnSpc>
              <a:defRPr/>
            </a:pPr>
            <a:r>
              <a:rPr lang="en-US" sz="2400" dirty="0" smtClean="0">
                <a:latin typeface="Times New Roman" pitchFamily="18" charset="0"/>
              </a:rPr>
              <a:t>Modifiers-K2SO4.</a:t>
            </a:r>
          </a:p>
          <a:p>
            <a:pPr>
              <a:lnSpc>
                <a:spcPct val="200000"/>
              </a:lnSpc>
              <a:defRPr/>
            </a:pPr>
            <a:r>
              <a:rPr lang="en-US" sz="2400" dirty="0" smtClean="0">
                <a:latin typeface="Times New Roman" pitchFamily="18" charset="0"/>
              </a:rPr>
              <a:t>Sodium chloride</a:t>
            </a:r>
          </a:p>
          <a:p>
            <a:pPr>
              <a:lnSpc>
                <a:spcPct val="200000"/>
              </a:lnSpc>
              <a:defRPr/>
            </a:pPr>
            <a:r>
              <a:rPr lang="en-US" sz="2400" dirty="0" smtClean="0">
                <a:latin typeface="Times New Roman" pitchFamily="18" charset="0"/>
              </a:rPr>
              <a:t>Borax</a:t>
            </a:r>
          </a:p>
          <a:p>
            <a:pPr eaLnBrk="1" hangingPunct="1">
              <a:lnSpc>
                <a:spcPct val="80000"/>
              </a:lnSpc>
              <a:buFont typeface="Wingdings" pitchFamily="2" charset="2"/>
              <a:buNone/>
              <a:defRPr/>
            </a:pPr>
            <a:endParaRPr lang="en-US" sz="2400" i="1" dirty="0" smtClean="0">
              <a:latin typeface="Times New Roman" pitchFamily="18" charset="0"/>
            </a:endParaRPr>
          </a:p>
          <a:p>
            <a:pPr eaLnBrk="1" hangingPunct="1">
              <a:lnSpc>
                <a:spcPct val="80000"/>
              </a:lnSpc>
              <a:buFont typeface="Wingdings" pitchFamily="2" charset="2"/>
              <a:buNone/>
              <a:defRPr/>
            </a:pPr>
            <a:r>
              <a:rPr lang="en-US" sz="2400" i="1" dirty="0" smtClean="0">
                <a:latin typeface="Times New Roman" pitchFamily="18" charset="0"/>
              </a:rPr>
              <a:t>	</a:t>
            </a:r>
          </a:p>
        </p:txBody>
      </p:sp>
      <p:sp>
        <p:nvSpPr>
          <p:cNvPr id="4" name="TextBox 3"/>
          <p:cNvSpPr txBox="1"/>
          <p:nvPr/>
        </p:nvSpPr>
        <p:spPr>
          <a:xfrm>
            <a:off x="8325289" y="6488668"/>
            <a:ext cx="742511" cy="369332"/>
          </a:xfrm>
          <a:prstGeom prst="rect">
            <a:avLst/>
          </a:prstGeom>
          <a:noFill/>
        </p:spPr>
        <p:txBody>
          <a:bodyPr wrap="none" rtlCol="0">
            <a:spAutoFit/>
          </a:bodyPr>
          <a:lstStyle/>
          <a:p>
            <a:r>
              <a:rPr lang="en-US" dirty="0" smtClean="0"/>
              <a:t>48/68</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IMPORTANCE OF SETTING EXPANSION</a:t>
            </a:r>
          </a:p>
        </p:txBody>
      </p:sp>
      <p:sp>
        <p:nvSpPr>
          <p:cNvPr id="37891" name="Rectangle 3"/>
          <p:cNvSpPr>
            <a:spLocks noGrp="1" noChangeArrowheads="1"/>
          </p:cNvSpPr>
          <p:nvPr>
            <p:ph type="body" idx="1"/>
          </p:nvPr>
        </p:nvSpPr>
        <p:spPr>
          <a:xfrm>
            <a:off x="228600" y="1143000"/>
            <a:ext cx="8686800" cy="5410200"/>
          </a:xfrm>
        </p:spPr>
        <p:txBody>
          <a:bodyPr>
            <a:normAutofit/>
          </a:bodyPr>
          <a:lstStyle/>
          <a:p>
            <a:pPr eaLnBrk="1" hangingPunct="1">
              <a:lnSpc>
                <a:spcPct val="200000"/>
              </a:lnSpc>
              <a:defRPr/>
            </a:pPr>
            <a:r>
              <a:rPr lang="en-US" sz="2400" dirty="0" smtClean="0">
                <a:latin typeface="Times New Roman" pitchFamily="18" charset="0"/>
              </a:rPr>
              <a:t>Undesirable in impression plaster, dental plaster and stone as it will result in an inaccurate cast or change in the occlusal relation if used for mounting.</a:t>
            </a:r>
          </a:p>
          <a:p>
            <a:pPr>
              <a:lnSpc>
                <a:spcPct val="200000"/>
              </a:lnSpc>
              <a:defRPr/>
            </a:pPr>
            <a:r>
              <a:rPr lang="en-US" sz="2400" dirty="0" smtClean="0">
                <a:latin typeface="Times New Roman" pitchFamily="18" charset="0"/>
              </a:rPr>
              <a:t> Increased setting expansion is desired in case of investment materials as it helps to compensate the shrinkage of the metal during casting.</a:t>
            </a:r>
          </a:p>
        </p:txBody>
      </p:sp>
      <p:sp>
        <p:nvSpPr>
          <p:cNvPr id="4" name="TextBox 3"/>
          <p:cNvSpPr txBox="1"/>
          <p:nvPr/>
        </p:nvSpPr>
        <p:spPr>
          <a:xfrm>
            <a:off x="8325289" y="6488668"/>
            <a:ext cx="742511" cy="369332"/>
          </a:xfrm>
          <a:prstGeom prst="rect">
            <a:avLst/>
          </a:prstGeom>
          <a:noFill/>
        </p:spPr>
        <p:txBody>
          <a:bodyPr wrap="none" rtlCol="0">
            <a:spAutoFit/>
          </a:bodyPr>
          <a:lstStyle/>
          <a:p>
            <a:r>
              <a:rPr lang="en-US" dirty="0" smtClean="0"/>
              <a:t>49/68</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676400"/>
          </a:xfrm>
        </p:spPr>
        <p:txBody>
          <a:bodyPr>
            <a:normAutofit/>
          </a:bodyPr>
          <a:lstStyle/>
          <a:p>
            <a:r>
              <a:rPr lang="en-US" sz="3600" b="1" dirty="0" smtClean="0">
                <a:solidFill>
                  <a:schemeClr val="accent2">
                    <a:lumMod val="75000"/>
                  </a:schemeClr>
                </a:solidFill>
                <a:latin typeface="Times New Roman" pitchFamily="18" charset="0"/>
                <a:cs typeface="Times New Roman" pitchFamily="18" charset="0"/>
              </a:rPr>
              <a:t>MANUFACTURE OF GYPSUM PRODUCTS</a:t>
            </a:r>
            <a:endParaRPr lang="en-US" sz="3600" dirty="0">
              <a:solidFill>
                <a:schemeClr val="accent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752600"/>
            <a:ext cx="8458200" cy="5211763"/>
          </a:xfrm>
        </p:spPr>
        <p:txBody>
          <a:bodyPr>
            <a:normAutofit/>
          </a:bodyPr>
          <a:lstStyle/>
          <a:p>
            <a:pPr>
              <a:lnSpc>
                <a:spcPct val="250000"/>
              </a:lnSpc>
              <a:buFont typeface="Wingdings" pitchFamily="2" charset="2"/>
              <a:buChar char="§"/>
            </a:pPr>
            <a:r>
              <a:rPr lang="en-US" sz="2400" dirty="0" smtClean="0">
                <a:latin typeface="Times New Roman" pitchFamily="18" charset="0"/>
              </a:rPr>
              <a:t>The process of heating gypsum for manufacturing plaster is  known as </a:t>
            </a:r>
            <a:r>
              <a:rPr lang="en-US" sz="2400" b="1" i="1" dirty="0" err="1" smtClean="0">
                <a:solidFill>
                  <a:schemeClr val="accent2">
                    <a:lumMod val="75000"/>
                  </a:schemeClr>
                </a:solidFill>
                <a:latin typeface="Times New Roman" pitchFamily="18" charset="0"/>
              </a:rPr>
              <a:t>Calcination</a:t>
            </a:r>
            <a:r>
              <a:rPr lang="en-US" sz="2400" dirty="0" smtClean="0">
                <a:latin typeface="Times New Roman" pitchFamily="18" charset="0"/>
              </a:rPr>
              <a:t>.</a:t>
            </a:r>
          </a:p>
          <a:p>
            <a:pPr>
              <a:lnSpc>
                <a:spcPct val="250000"/>
              </a:lnSpc>
              <a:buFont typeface="Wingdings" pitchFamily="2" charset="2"/>
              <a:buChar char="§"/>
            </a:pPr>
            <a:r>
              <a:rPr lang="en-US" sz="2400" dirty="0" smtClean="0">
                <a:latin typeface="Times New Roman" pitchFamily="18" charset="0"/>
                <a:cs typeface="Times New Roman" pitchFamily="18" charset="0"/>
              </a:rPr>
              <a:t>Depending on the method of </a:t>
            </a:r>
            <a:r>
              <a:rPr lang="en-US" sz="2400" dirty="0" err="1" smtClean="0">
                <a:latin typeface="Times New Roman" pitchFamily="18" charset="0"/>
                <a:cs typeface="Times New Roman" pitchFamily="18" charset="0"/>
              </a:rPr>
              <a:t>calcination,different</a:t>
            </a:r>
            <a:r>
              <a:rPr lang="en-US" sz="2400" dirty="0" smtClean="0">
                <a:latin typeface="Times New Roman" pitchFamily="18" charset="0"/>
                <a:cs typeface="Times New Roman" pitchFamily="18" charset="0"/>
              </a:rPr>
              <a:t> types of gypsum products </a:t>
            </a:r>
            <a:r>
              <a:rPr lang="en-US" sz="2400" dirty="0" err="1" smtClean="0">
                <a:latin typeface="Times New Roman" pitchFamily="18" charset="0"/>
                <a:cs typeface="Times New Roman" pitchFamily="18" charset="0"/>
              </a:rPr>
              <a:t>i.e</a:t>
            </a:r>
            <a:r>
              <a:rPr lang="en-US" sz="2400" dirty="0" smtClean="0">
                <a:latin typeface="Times New Roman" pitchFamily="18" charset="0"/>
                <a:cs typeface="Times New Roman" pitchFamily="18" charset="0"/>
              </a:rPr>
              <a:t> calcium </a:t>
            </a:r>
            <a:r>
              <a:rPr lang="en-US" sz="2400" dirty="0" err="1" smtClean="0">
                <a:latin typeface="Times New Roman" pitchFamily="18" charset="0"/>
                <a:cs typeface="Times New Roman" pitchFamily="18" charset="0"/>
              </a:rPr>
              <a:t>sulphate</a:t>
            </a:r>
            <a:r>
              <a:rPr lang="en-US" sz="2400" dirty="0" smtClean="0">
                <a:latin typeface="Times New Roman" pitchFamily="18" charset="0"/>
                <a:cs typeface="Times New Roman" pitchFamily="18" charset="0"/>
              </a:rPr>
              <a:t> hemi hydrate are obtained.</a:t>
            </a:r>
            <a:endParaRPr lang="en-US" sz="2400" dirty="0">
              <a:latin typeface="Times New Roman" pitchFamily="18" charset="0"/>
              <a:cs typeface="Times New Roman" pitchFamily="18" charset="0"/>
            </a:endParaRPr>
          </a:p>
        </p:txBody>
      </p:sp>
      <p:sp>
        <p:nvSpPr>
          <p:cNvPr id="4" name="TextBox 3"/>
          <p:cNvSpPr txBox="1"/>
          <p:nvPr/>
        </p:nvSpPr>
        <p:spPr>
          <a:xfrm>
            <a:off x="8442308" y="6564868"/>
            <a:ext cx="625492" cy="369332"/>
          </a:xfrm>
          <a:prstGeom prst="rect">
            <a:avLst/>
          </a:prstGeom>
          <a:noFill/>
        </p:spPr>
        <p:txBody>
          <a:bodyPr wrap="none" rtlCol="0">
            <a:spAutoFit/>
          </a:bodyPr>
          <a:lstStyle/>
          <a:p>
            <a:r>
              <a:rPr lang="en-US" dirty="0" smtClean="0"/>
              <a:t>5/68</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4294967295"/>
          </p:nvPr>
        </p:nvSpPr>
        <p:spPr>
          <a:xfrm>
            <a:off x="990600" y="838200"/>
            <a:ext cx="7315200" cy="5638800"/>
          </a:xfrm>
        </p:spPr>
        <p:txBody>
          <a:bodyPr/>
          <a:lstStyle/>
          <a:p>
            <a:pPr algn="ctr">
              <a:buFont typeface="Wingdings" pitchFamily="2" charset="2"/>
              <a:buNone/>
            </a:pPr>
            <a:r>
              <a:rPr lang="en-US" b="1" dirty="0">
                <a:solidFill>
                  <a:schemeClr val="accent2">
                    <a:lumMod val="75000"/>
                  </a:schemeClr>
                </a:solidFill>
                <a:effectLst/>
                <a:latin typeface="Times New Roman" pitchFamily="18" charset="0"/>
                <a:cs typeface="Times New Roman" pitchFamily="18" charset="0"/>
              </a:rPr>
              <a:t>STRENGTH</a:t>
            </a:r>
          </a:p>
          <a:p>
            <a:pPr>
              <a:lnSpc>
                <a:spcPct val="200000"/>
              </a:lnSpc>
              <a:buFont typeface="Wingdings" pitchFamily="2" charset="2"/>
              <a:buChar char="§"/>
            </a:pPr>
            <a:r>
              <a:rPr lang="en-US" dirty="0">
                <a:effectLst/>
              </a:rPr>
              <a:t> </a:t>
            </a:r>
            <a:r>
              <a:rPr lang="en-US" sz="2400" dirty="0">
                <a:effectLst/>
                <a:latin typeface="Times New Roman" pitchFamily="18" charset="0"/>
                <a:cs typeface="Times New Roman" pitchFamily="18" charset="0"/>
              </a:rPr>
              <a:t>The strength increases rapidly as the material hardens after the initial setting time.</a:t>
            </a:r>
          </a:p>
          <a:p>
            <a:pPr>
              <a:lnSpc>
                <a:spcPct val="200000"/>
              </a:lnSpc>
              <a:buFont typeface="Wingdings" pitchFamily="2" charset="2"/>
              <a:buChar char="§"/>
            </a:pPr>
            <a:r>
              <a:rPr lang="en-US" sz="2400" dirty="0">
                <a:effectLst/>
                <a:latin typeface="Times New Roman" pitchFamily="18" charset="0"/>
                <a:cs typeface="Times New Roman" pitchFamily="18" charset="0"/>
              </a:rPr>
              <a:t>  </a:t>
            </a:r>
            <a:r>
              <a:rPr lang="en-US" sz="2400" dirty="0" smtClean="0">
                <a:effectLst/>
                <a:latin typeface="Times New Roman" pitchFamily="18" charset="0"/>
                <a:cs typeface="Times New Roman" pitchFamily="18" charset="0"/>
              </a:rPr>
              <a:t>Expressed in terms of Compressive </a:t>
            </a:r>
            <a:r>
              <a:rPr lang="en-US" sz="2400" dirty="0">
                <a:effectLst/>
                <a:latin typeface="Times New Roman" pitchFamily="18" charset="0"/>
                <a:cs typeface="Times New Roman" pitchFamily="18" charset="0"/>
              </a:rPr>
              <a:t>strength</a:t>
            </a:r>
          </a:p>
          <a:p>
            <a:pPr>
              <a:lnSpc>
                <a:spcPct val="200000"/>
              </a:lnSpc>
              <a:buFont typeface="Wingdings" pitchFamily="2" charset="2"/>
              <a:buChar char="§"/>
            </a:pPr>
            <a:r>
              <a:rPr lang="en-US" sz="2400" dirty="0">
                <a:effectLst/>
                <a:latin typeface="Times New Roman" pitchFamily="18" charset="0"/>
                <a:cs typeface="Times New Roman" pitchFamily="18" charset="0"/>
              </a:rPr>
              <a:t> The compressive strength is inversely related to the W/P ratio of the mix.</a:t>
            </a:r>
          </a:p>
          <a:p>
            <a:pPr>
              <a:lnSpc>
                <a:spcPct val="200000"/>
              </a:lnSpc>
            </a:pPr>
            <a:endParaRPr lang="en-US" sz="2400" b="1" dirty="0">
              <a:effectLst/>
              <a:latin typeface="Times New Roman" pitchFamily="18" charset="0"/>
              <a:cs typeface="Times New Roman" pitchFamily="18" charset="0"/>
            </a:endParaRPr>
          </a:p>
        </p:txBody>
      </p:sp>
      <p:sp>
        <p:nvSpPr>
          <p:cNvPr id="3" name="TextBox 2"/>
          <p:cNvSpPr txBox="1"/>
          <p:nvPr/>
        </p:nvSpPr>
        <p:spPr>
          <a:xfrm>
            <a:off x="8401489" y="6477000"/>
            <a:ext cx="742511" cy="369332"/>
          </a:xfrm>
          <a:prstGeom prst="rect">
            <a:avLst/>
          </a:prstGeom>
          <a:noFill/>
        </p:spPr>
        <p:txBody>
          <a:bodyPr wrap="none" rtlCol="0">
            <a:spAutoFit/>
          </a:bodyPr>
          <a:lstStyle/>
          <a:p>
            <a:r>
              <a:rPr lang="en-US" dirty="0" smtClean="0"/>
              <a:t>50/68</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0"/>
            <a:ext cx="8153400" cy="407987"/>
          </a:xfrm>
        </p:spPr>
        <p:txBody>
          <a:bodyPr>
            <a:normAutofit fontScale="90000"/>
          </a:bodyPr>
          <a:lstStyle/>
          <a:p>
            <a:pPr eaLnBrk="1" hangingPunct="1">
              <a:defRPr/>
            </a:pPr>
            <a:r>
              <a:rPr lang="en-US" sz="3600" b="1" dirty="0" smtClean="0">
                <a:solidFill>
                  <a:schemeClr val="accent2">
                    <a:lumMod val="75000"/>
                  </a:schemeClr>
                </a:solidFill>
                <a:latin typeface="Times New Roman" pitchFamily="18" charset="0"/>
                <a:cs typeface="Times New Roman" pitchFamily="18" charset="0"/>
              </a:rPr>
              <a:t>FACTORS AFFECTING STRENGTH</a:t>
            </a:r>
          </a:p>
        </p:txBody>
      </p:sp>
      <p:sp>
        <p:nvSpPr>
          <p:cNvPr id="41987" name="Rectangle 3"/>
          <p:cNvSpPr>
            <a:spLocks noGrp="1" noChangeArrowheads="1"/>
          </p:cNvSpPr>
          <p:nvPr>
            <p:ph type="body" idx="1"/>
          </p:nvPr>
        </p:nvSpPr>
        <p:spPr>
          <a:xfrm>
            <a:off x="152400" y="533400"/>
            <a:ext cx="8839200" cy="6858000"/>
          </a:xfrm>
        </p:spPr>
        <p:txBody>
          <a:bodyPr>
            <a:normAutofit fontScale="77500" lnSpcReduction="20000"/>
          </a:bodyPr>
          <a:lstStyle/>
          <a:p>
            <a:pPr eaLnBrk="1" hangingPunct="1">
              <a:lnSpc>
                <a:spcPct val="80000"/>
              </a:lnSpc>
              <a:defRPr/>
            </a:pPr>
            <a:endParaRPr lang="en-US" sz="2400" b="1" i="1" dirty="0" smtClean="0">
              <a:latin typeface="Times New Roman" pitchFamily="18" charset="0"/>
            </a:endParaRPr>
          </a:p>
          <a:p>
            <a:pPr eaLnBrk="1" hangingPunct="1">
              <a:lnSpc>
                <a:spcPct val="200000"/>
              </a:lnSpc>
              <a:buFont typeface="Wingdings" pitchFamily="2" charset="2"/>
              <a:buChar char="§"/>
              <a:defRPr/>
            </a:pPr>
            <a:r>
              <a:rPr lang="en-US" sz="3100" b="1" dirty="0" smtClean="0">
                <a:solidFill>
                  <a:schemeClr val="accent4">
                    <a:lumMod val="50000"/>
                  </a:schemeClr>
                </a:solidFill>
                <a:latin typeface="Times New Roman" pitchFamily="18" charset="0"/>
              </a:rPr>
              <a:t>THE FREE WATER CONTENT;  </a:t>
            </a:r>
            <a:endParaRPr lang="en-US" sz="3100" dirty="0" smtClean="0">
              <a:solidFill>
                <a:schemeClr val="accent4">
                  <a:lumMod val="50000"/>
                </a:schemeClr>
              </a:solidFill>
              <a:latin typeface="Times New Roman" pitchFamily="18" charset="0"/>
            </a:endParaRPr>
          </a:p>
          <a:p>
            <a:pPr eaLnBrk="1" hangingPunct="1">
              <a:lnSpc>
                <a:spcPct val="200000"/>
              </a:lnSpc>
              <a:buNone/>
              <a:defRPr/>
            </a:pPr>
            <a:r>
              <a:rPr lang="en-US" sz="3100" dirty="0" smtClean="0">
                <a:latin typeface="Times New Roman" pitchFamily="18" charset="0"/>
              </a:rPr>
              <a:t>	The greater the amount of free water in the set stone ,the less the strength</a:t>
            </a:r>
          </a:p>
          <a:p>
            <a:pPr eaLnBrk="1" hangingPunct="1">
              <a:lnSpc>
                <a:spcPct val="200000"/>
              </a:lnSpc>
              <a:buClr>
                <a:schemeClr val="accent4">
                  <a:lumMod val="50000"/>
                </a:schemeClr>
              </a:buClr>
              <a:buFont typeface="Wingdings" pitchFamily="2" charset="2"/>
              <a:buChar char="§"/>
              <a:defRPr/>
            </a:pPr>
            <a:r>
              <a:rPr lang="en-US" sz="3100" dirty="0" smtClean="0">
                <a:latin typeface="Times New Roman" pitchFamily="18" charset="0"/>
              </a:rPr>
              <a:t> </a:t>
            </a:r>
            <a:r>
              <a:rPr lang="en-US" sz="3100" b="1" dirty="0" smtClean="0">
                <a:solidFill>
                  <a:schemeClr val="accent4">
                    <a:lumMod val="50000"/>
                  </a:schemeClr>
                </a:solidFill>
                <a:latin typeface="Times New Roman" pitchFamily="18" charset="0"/>
              </a:rPr>
              <a:t>WET STRENGTH;    </a:t>
            </a:r>
          </a:p>
          <a:p>
            <a:pPr eaLnBrk="1" hangingPunct="1">
              <a:lnSpc>
                <a:spcPct val="200000"/>
              </a:lnSpc>
              <a:buNone/>
              <a:defRPr/>
            </a:pPr>
            <a:r>
              <a:rPr lang="en-US" sz="3100" dirty="0" smtClean="0">
                <a:latin typeface="Times New Roman" pitchFamily="18" charset="0"/>
              </a:rPr>
              <a:t>	Strength when the excess  free water is present in the set gypsum. </a:t>
            </a:r>
          </a:p>
          <a:p>
            <a:pPr eaLnBrk="1" hangingPunct="1">
              <a:lnSpc>
                <a:spcPct val="200000"/>
              </a:lnSpc>
              <a:buFont typeface="Wingdings" pitchFamily="2" charset="2"/>
              <a:buChar char="§"/>
              <a:defRPr/>
            </a:pPr>
            <a:r>
              <a:rPr lang="en-US" sz="3100" b="1" dirty="0" smtClean="0">
                <a:solidFill>
                  <a:schemeClr val="accent4">
                    <a:lumMod val="50000"/>
                  </a:schemeClr>
                </a:solidFill>
                <a:latin typeface="Times New Roman" pitchFamily="18" charset="0"/>
              </a:rPr>
              <a:t>DRY STRENGTH</a:t>
            </a:r>
            <a:r>
              <a:rPr lang="en-US" sz="3100" dirty="0" smtClean="0">
                <a:latin typeface="Times New Roman" pitchFamily="18" charset="0"/>
              </a:rPr>
              <a:t>;</a:t>
            </a:r>
          </a:p>
          <a:p>
            <a:pPr eaLnBrk="1" hangingPunct="1">
              <a:lnSpc>
                <a:spcPct val="200000"/>
              </a:lnSpc>
              <a:buNone/>
              <a:defRPr/>
            </a:pPr>
            <a:r>
              <a:rPr lang="en-US" sz="3100" dirty="0" smtClean="0">
                <a:latin typeface="Times New Roman" pitchFamily="18" charset="0"/>
              </a:rPr>
              <a:t>     Strength of gypsum when excess water is lost due to evaporation.</a:t>
            </a:r>
          </a:p>
          <a:p>
            <a:pPr eaLnBrk="1" hangingPunct="1">
              <a:lnSpc>
                <a:spcPct val="200000"/>
              </a:lnSpc>
              <a:buNone/>
              <a:defRPr/>
            </a:pPr>
            <a:r>
              <a:rPr lang="en-US" sz="3100" dirty="0" smtClean="0">
                <a:latin typeface="Times New Roman" pitchFamily="18" charset="0"/>
              </a:rPr>
              <a:t>     It is two or three time greater  than the wet  strength </a:t>
            </a:r>
          </a:p>
          <a:p>
            <a:pPr eaLnBrk="1" hangingPunct="1">
              <a:lnSpc>
                <a:spcPct val="200000"/>
              </a:lnSpc>
              <a:buNone/>
              <a:defRPr/>
            </a:pPr>
            <a:r>
              <a:rPr lang="en-US" sz="3100" dirty="0" smtClean="0">
                <a:latin typeface="Times New Roman" pitchFamily="18" charset="0"/>
              </a:rPr>
              <a:t>	</a:t>
            </a:r>
          </a:p>
        </p:txBody>
      </p:sp>
      <p:sp>
        <p:nvSpPr>
          <p:cNvPr id="4" name="TextBox 3"/>
          <p:cNvSpPr txBox="1"/>
          <p:nvPr/>
        </p:nvSpPr>
        <p:spPr>
          <a:xfrm>
            <a:off x="8325289" y="6553200"/>
            <a:ext cx="742511" cy="369332"/>
          </a:xfrm>
          <a:prstGeom prst="rect">
            <a:avLst/>
          </a:prstGeom>
          <a:noFill/>
        </p:spPr>
        <p:txBody>
          <a:bodyPr wrap="none" rtlCol="0">
            <a:spAutoFit/>
          </a:bodyPr>
          <a:lstStyle/>
          <a:p>
            <a:r>
              <a:rPr lang="en-US" dirty="0" smtClean="0"/>
              <a:t>51/68</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304800" y="-152400"/>
            <a:ext cx="8458200" cy="7010400"/>
          </a:xfrm>
        </p:spPr>
        <p:txBody>
          <a:bodyPr>
            <a:noAutofit/>
          </a:bodyPr>
          <a:lstStyle/>
          <a:p>
            <a:pPr eaLnBrk="1" hangingPunct="1">
              <a:lnSpc>
                <a:spcPct val="150000"/>
              </a:lnSpc>
              <a:buFont typeface="Wingdings" pitchFamily="2" charset="2"/>
              <a:buChar char="§"/>
              <a:defRPr/>
            </a:pPr>
            <a:r>
              <a:rPr lang="en-US" sz="2400" b="1" dirty="0" smtClean="0">
                <a:solidFill>
                  <a:schemeClr val="accent4">
                    <a:lumMod val="50000"/>
                  </a:schemeClr>
                </a:solidFill>
                <a:latin typeface="Times New Roman" pitchFamily="18" charset="0"/>
              </a:rPr>
              <a:t>TEMPERATURE: </a:t>
            </a:r>
            <a:endParaRPr lang="en-US" sz="2400" dirty="0" smtClean="0">
              <a:solidFill>
                <a:schemeClr val="accent4">
                  <a:lumMod val="50000"/>
                </a:schemeClr>
              </a:solidFill>
              <a:latin typeface="Times New Roman" pitchFamily="18" charset="0"/>
            </a:endParaRPr>
          </a:p>
          <a:p>
            <a:pPr eaLnBrk="1" hangingPunct="1">
              <a:lnSpc>
                <a:spcPct val="150000"/>
              </a:lnSpc>
              <a:buFont typeface="Wingdings" pitchFamily="2" charset="2"/>
              <a:buNone/>
              <a:defRPr/>
            </a:pPr>
            <a:r>
              <a:rPr lang="en-US" sz="2400" dirty="0" smtClean="0">
                <a:latin typeface="Times New Roman" pitchFamily="18" charset="0"/>
              </a:rPr>
              <a:t>	Gypsum is stable only below about   40</a:t>
            </a:r>
            <a:r>
              <a:rPr lang="en-US" sz="2400" baseline="30000" dirty="0" smtClean="0">
                <a:latin typeface="Times New Roman" pitchFamily="18" charset="0"/>
              </a:rPr>
              <a:t>0</a:t>
            </a:r>
            <a:r>
              <a:rPr lang="en-US" sz="2400" dirty="0" smtClean="0">
                <a:latin typeface="Times New Roman" pitchFamily="18" charset="0"/>
              </a:rPr>
              <a:t>C. </a:t>
            </a:r>
          </a:p>
          <a:p>
            <a:pPr eaLnBrk="1" hangingPunct="1">
              <a:lnSpc>
                <a:spcPct val="150000"/>
              </a:lnSpc>
              <a:buFont typeface="Wingdings" pitchFamily="2" charset="2"/>
              <a:buNone/>
              <a:defRPr/>
            </a:pPr>
            <a:r>
              <a:rPr lang="en-US" sz="2400" dirty="0" smtClean="0">
                <a:latin typeface="Times New Roman" pitchFamily="18" charset="0"/>
              </a:rPr>
              <a:t>     Loss of water of crystallization  occurs rapidly at 100</a:t>
            </a:r>
            <a:r>
              <a:rPr lang="en-US" sz="2400" baseline="30000" dirty="0" smtClean="0">
                <a:latin typeface="Times New Roman" pitchFamily="18" charset="0"/>
              </a:rPr>
              <a:t>0</a:t>
            </a:r>
            <a:r>
              <a:rPr lang="en-US" sz="2400" dirty="0" smtClean="0">
                <a:latin typeface="Times New Roman" pitchFamily="18" charset="0"/>
              </a:rPr>
              <a:t>C - shrinkage and reduction  in strength </a:t>
            </a:r>
          </a:p>
          <a:p>
            <a:pPr eaLnBrk="1" hangingPunct="1">
              <a:lnSpc>
                <a:spcPct val="150000"/>
              </a:lnSpc>
              <a:buClr>
                <a:schemeClr val="accent4">
                  <a:lumMod val="50000"/>
                </a:schemeClr>
              </a:buClr>
              <a:buFont typeface="Wingdings" pitchFamily="2" charset="2"/>
              <a:buChar char="§"/>
              <a:defRPr/>
            </a:pPr>
            <a:r>
              <a:rPr lang="en-US" sz="2400" dirty="0" smtClean="0">
                <a:latin typeface="Times New Roman" pitchFamily="18" charset="0"/>
              </a:rPr>
              <a:t> </a:t>
            </a:r>
            <a:r>
              <a:rPr lang="en-US" sz="2400" b="1" dirty="0" smtClean="0">
                <a:solidFill>
                  <a:schemeClr val="accent4">
                    <a:lumMod val="50000"/>
                  </a:schemeClr>
                </a:solidFill>
                <a:latin typeface="Times New Roman" pitchFamily="18" charset="0"/>
              </a:rPr>
              <a:t>W/P RATIO;</a:t>
            </a:r>
            <a:endParaRPr lang="en-US" sz="2400" dirty="0" smtClean="0">
              <a:solidFill>
                <a:schemeClr val="accent4">
                  <a:lumMod val="50000"/>
                </a:schemeClr>
              </a:solidFill>
              <a:latin typeface="Times New Roman" pitchFamily="18" charset="0"/>
            </a:endParaRPr>
          </a:p>
          <a:p>
            <a:pPr eaLnBrk="1" hangingPunct="1">
              <a:lnSpc>
                <a:spcPct val="170000"/>
              </a:lnSpc>
              <a:buNone/>
              <a:defRPr/>
            </a:pPr>
            <a:r>
              <a:rPr lang="en-US" sz="2400" dirty="0" smtClean="0">
                <a:solidFill>
                  <a:schemeClr val="accent4">
                    <a:lumMod val="50000"/>
                  </a:schemeClr>
                </a:solidFill>
                <a:latin typeface="Times New Roman" pitchFamily="18" charset="0"/>
              </a:rPr>
              <a:t>    </a:t>
            </a:r>
            <a:r>
              <a:rPr lang="en-US" sz="2400" dirty="0" smtClean="0">
                <a:solidFill>
                  <a:schemeClr val="tx1">
                    <a:lumMod val="95000"/>
                    <a:lumOff val="5000"/>
                  </a:schemeClr>
                </a:solidFill>
                <a:latin typeface="Times New Roman" pitchFamily="18" charset="0"/>
              </a:rPr>
              <a:t>	The more the water ,the greater will be porosity and less the strength</a:t>
            </a:r>
          </a:p>
          <a:p>
            <a:pPr eaLnBrk="1" hangingPunct="1">
              <a:lnSpc>
                <a:spcPct val="170000"/>
              </a:lnSpc>
              <a:buFont typeface="Wingdings" pitchFamily="2" charset="2"/>
              <a:buChar char="§"/>
              <a:defRPr/>
            </a:pPr>
            <a:r>
              <a:rPr lang="en-US" sz="2400" b="1" dirty="0" smtClean="0">
                <a:solidFill>
                  <a:schemeClr val="accent4">
                    <a:lumMod val="50000"/>
                  </a:schemeClr>
                </a:solidFill>
                <a:latin typeface="Times New Roman" pitchFamily="18" charset="0"/>
              </a:rPr>
              <a:t> SPATULATION;</a:t>
            </a:r>
            <a:endParaRPr lang="en-US" sz="2400" dirty="0" smtClean="0">
              <a:solidFill>
                <a:schemeClr val="accent4">
                  <a:lumMod val="50000"/>
                </a:schemeClr>
              </a:solidFill>
              <a:latin typeface="Times New Roman" pitchFamily="18" charset="0"/>
            </a:endParaRPr>
          </a:p>
          <a:p>
            <a:pPr eaLnBrk="1" hangingPunct="1">
              <a:lnSpc>
                <a:spcPct val="170000"/>
              </a:lnSpc>
              <a:buNone/>
              <a:defRPr/>
            </a:pPr>
            <a:r>
              <a:rPr lang="en-US" sz="2400" dirty="0" smtClean="0">
                <a:solidFill>
                  <a:schemeClr val="accent4">
                    <a:lumMod val="50000"/>
                  </a:schemeClr>
                </a:solidFill>
                <a:latin typeface="Times New Roman" pitchFamily="18" charset="0"/>
              </a:rPr>
              <a:t>	 </a:t>
            </a:r>
            <a:r>
              <a:rPr lang="en-US" sz="2400" dirty="0" smtClean="0">
                <a:solidFill>
                  <a:schemeClr val="tx1">
                    <a:lumMod val="95000"/>
                    <a:lumOff val="5000"/>
                  </a:schemeClr>
                </a:solidFill>
                <a:latin typeface="Times New Roman" pitchFamily="18" charset="0"/>
              </a:rPr>
              <a:t>Within limits , the strength increases  with increased </a:t>
            </a:r>
            <a:r>
              <a:rPr lang="en-US" sz="2400" dirty="0" err="1" smtClean="0">
                <a:solidFill>
                  <a:schemeClr val="tx1">
                    <a:lumMod val="95000"/>
                    <a:lumOff val="5000"/>
                  </a:schemeClr>
                </a:solidFill>
                <a:latin typeface="Times New Roman" pitchFamily="18" charset="0"/>
              </a:rPr>
              <a:t>spatulation</a:t>
            </a:r>
            <a:endParaRPr lang="en-US" sz="2400" dirty="0" smtClean="0">
              <a:solidFill>
                <a:schemeClr val="tx1">
                  <a:lumMod val="95000"/>
                  <a:lumOff val="5000"/>
                </a:schemeClr>
              </a:solidFill>
              <a:latin typeface="Times New Roman" pitchFamily="18" charset="0"/>
            </a:endParaRPr>
          </a:p>
          <a:p>
            <a:pPr eaLnBrk="1" hangingPunct="1">
              <a:lnSpc>
                <a:spcPct val="170000"/>
              </a:lnSpc>
              <a:buFont typeface="Wingdings" pitchFamily="2" charset="2"/>
              <a:buChar char="§"/>
              <a:defRPr/>
            </a:pPr>
            <a:r>
              <a:rPr lang="en-US" sz="2400" b="1" dirty="0" smtClean="0">
                <a:solidFill>
                  <a:schemeClr val="accent4">
                    <a:lumMod val="50000"/>
                  </a:schemeClr>
                </a:solidFill>
                <a:latin typeface="Times New Roman" pitchFamily="18" charset="0"/>
              </a:rPr>
              <a:t> ADDITION  OF ACCELERATORS AND RETARDER:</a:t>
            </a:r>
          </a:p>
          <a:p>
            <a:pPr eaLnBrk="1" hangingPunct="1">
              <a:lnSpc>
                <a:spcPct val="170000"/>
              </a:lnSpc>
              <a:buNone/>
              <a:defRPr/>
            </a:pPr>
            <a:r>
              <a:rPr lang="en-US" sz="2400" b="1" dirty="0" smtClean="0">
                <a:solidFill>
                  <a:schemeClr val="tx1">
                    <a:lumMod val="95000"/>
                    <a:lumOff val="5000"/>
                  </a:schemeClr>
                </a:solidFill>
                <a:latin typeface="Times New Roman" pitchFamily="18" charset="0"/>
              </a:rPr>
              <a:t>     </a:t>
            </a:r>
            <a:r>
              <a:rPr lang="en-US" sz="2400" dirty="0" smtClean="0">
                <a:solidFill>
                  <a:schemeClr val="tx1">
                    <a:lumMod val="95000"/>
                    <a:lumOff val="5000"/>
                  </a:schemeClr>
                </a:solidFill>
                <a:latin typeface="Times New Roman" pitchFamily="18" charset="0"/>
              </a:rPr>
              <a:t> Lowers strength</a:t>
            </a:r>
          </a:p>
        </p:txBody>
      </p:sp>
      <p:sp>
        <p:nvSpPr>
          <p:cNvPr id="3" name="TextBox 2"/>
          <p:cNvSpPr txBox="1"/>
          <p:nvPr/>
        </p:nvSpPr>
        <p:spPr>
          <a:xfrm>
            <a:off x="8325289" y="6564868"/>
            <a:ext cx="742511" cy="369332"/>
          </a:xfrm>
          <a:prstGeom prst="rect">
            <a:avLst/>
          </a:prstGeom>
          <a:noFill/>
        </p:spPr>
        <p:txBody>
          <a:bodyPr wrap="none" rtlCol="0">
            <a:spAutoFit/>
          </a:bodyPr>
          <a:lstStyle/>
          <a:p>
            <a:r>
              <a:rPr lang="en-US" dirty="0" smtClean="0"/>
              <a:t>52/68</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28600"/>
            <a:ext cx="8229600" cy="1143000"/>
          </a:xfrm>
        </p:spPr>
        <p:txBody>
          <a:bodyPr>
            <a:normAutofit/>
          </a:bodyPr>
          <a:lstStyle/>
          <a:p>
            <a:r>
              <a:rPr lang="en-US" sz="2400" b="1" dirty="0" smtClean="0">
                <a:solidFill>
                  <a:schemeClr val="accent2">
                    <a:lumMod val="75000"/>
                  </a:schemeClr>
                </a:solidFill>
                <a:latin typeface="Times New Roman" pitchFamily="18" charset="0"/>
                <a:cs typeface="Times New Roman" pitchFamily="18" charset="0"/>
              </a:rPr>
              <a:t>EFFECT OF W/P RATIO ON THE COMPRESSIVE STRENGTH OF GYPSUM PRODUCTS</a:t>
            </a:r>
            <a:endParaRPr lang="en-US" sz="2400" b="1" dirty="0">
              <a:solidFill>
                <a:schemeClr val="accent2">
                  <a:lumMod val="75000"/>
                </a:schemeClr>
              </a:solidFill>
              <a:latin typeface="Times New Roman" pitchFamily="18" charset="0"/>
              <a:cs typeface="Times New Roman" pitchFamily="18" charset="0"/>
            </a:endParaRPr>
          </a:p>
        </p:txBody>
      </p:sp>
      <p:graphicFrame>
        <p:nvGraphicFramePr>
          <p:cNvPr id="95345" name="Group 113"/>
          <p:cNvGraphicFramePr>
            <a:graphicFrameLocks noGrp="1"/>
          </p:cNvGraphicFramePr>
          <p:nvPr>
            <p:ph sz="half" idx="2"/>
          </p:nvPr>
        </p:nvGraphicFramePr>
        <p:xfrm>
          <a:off x="0" y="838200"/>
          <a:ext cx="9144000" cy="6004560"/>
        </p:xfrm>
        <a:graphic>
          <a:graphicData uri="http://schemas.openxmlformats.org/drawingml/2006/table">
            <a:tbl>
              <a:tblPr/>
              <a:tblGrid>
                <a:gridCol w="3048000"/>
                <a:gridCol w="3048000"/>
                <a:gridCol w="3048000"/>
              </a:tblGrid>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MATERIAL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W/P RATIO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COMPRESSIVE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4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(ml/g)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STRENGTH (</a:t>
                      </a:r>
                      <a:r>
                        <a:rPr kumimoji="0" lang="en-US" sz="2400" b="1" i="0" u="none" strike="noStrike" cap="none" normalizeH="0" baseline="0" dirty="0" err="1" smtClean="0">
                          <a:ln>
                            <a:noFill/>
                          </a:ln>
                          <a:solidFill>
                            <a:srgbClr val="FFFF00"/>
                          </a:solidFill>
                          <a:effectLst/>
                          <a:latin typeface="Times New Roman" pitchFamily="18" charset="0"/>
                          <a:cs typeface="Times New Roman" pitchFamily="18" charset="0"/>
                        </a:rPr>
                        <a:t>MPa</a:t>
                      </a:r>
                      <a:r>
                        <a:rPr kumimoji="0" lang="en-US" sz="2400" b="1" i="0" u="none" strike="noStrike" cap="none" normalizeH="0" baseline="0" dirty="0" smtClean="0">
                          <a:ln>
                            <a:noFill/>
                          </a:ln>
                          <a:solidFill>
                            <a:srgbClr val="FFFF00"/>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Model plaster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0.45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Dental stone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20.5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Dental stone,(High strength)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38.0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endParaRPr lang="en-US" dirty="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21.5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8229600" cy="484187"/>
          </a:xfrm>
        </p:spPr>
        <p:txBody>
          <a:bodyPr>
            <a:no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TENSILE STRENGTH</a:t>
            </a:r>
          </a:p>
        </p:txBody>
      </p:sp>
      <p:sp>
        <p:nvSpPr>
          <p:cNvPr id="44035" name="Rectangle 3"/>
          <p:cNvSpPr>
            <a:spLocks noGrp="1" noChangeArrowheads="1"/>
          </p:cNvSpPr>
          <p:nvPr>
            <p:ph type="body" idx="1"/>
          </p:nvPr>
        </p:nvSpPr>
        <p:spPr>
          <a:xfrm>
            <a:off x="457200" y="838200"/>
            <a:ext cx="8229600" cy="5791200"/>
          </a:xfrm>
        </p:spPr>
        <p:txBody>
          <a:bodyPr>
            <a:normAutofit/>
          </a:bodyPr>
          <a:lstStyle/>
          <a:p>
            <a:pPr eaLnBrk="1" hangingPunct="1">
              <a:lnSpc>
                <a:spcPct val="80000"/>
              </a:lnSpc>
              <a:buFont typeface="Wingdings" pitchFamily="2" charset="2"/>
              <a:buNone/>
              <a:defRPr/>
            </a:pPr>
            <a:endParaRPr lang="en-US" sz="2800" i="1" dirty="0" smtClean="0">
              <a:latin typeface="Times New Roman" pitchFamily="18" charset="0"/>
            </a:endParaRPr>
          </a:p>
          <a:p>
            <a:pPr eaLnBrk="1" hangingPunct="1">
              <a:lnSpc>
                <a:spcPct val="200000"/>
              </a:lnSpc>
              <a:buFont typeface="Wingdings" pitchFamily="2" charset="2"/>
              <a:buChar char="§"/>
              <a:defRPr/>
            </a:pPr>
            <a:r>
              <a:rPr lang="en-US" sz="2600" dirty="0" smtClean="0">
                <a:latin typeface="Times New Roman" pitchFamily="18" charset="0"/>
              </a:rPr>
              <a:t>Gypsum is brittle material ;thus weaker in tension than   compression.</a:t>
            </a:r>
          </a:p>
          <a:p>
            <a:pPr eaLnBrk="1" hangingPunct="1">
              <a:lnSpc>
                <a:spcPct val="200000"/>
              </a:lnSpc>
              <a:buFont typeface="Wingdings" pitchFamily="2" charset="2"/>
              <a:buChar char="§"/>
              <a:defRPr/>
            </a:pPr>
            <a:r>
              <a:rPr lang="en-US" sz="2600" dirty="0" smtClean="0">
                <a:latin typeface="Times New Roman" pitchFamily="18" charset="0"/>
              </a:rPr>
              <a:t>The one hour tensile strength  of model is approximately 2.3 </a:t>
            </a:r>
            <a:r>
              <a:rPr lang="en-US" sz="2600" dirty="0" err="1" smtClean="0">
                <a:latin typeface="Times New Roman" pitchFamily="18" charset="0"/>
              </a:rPr>
              <a:t>MPa</a:t>
            </a:r>
            <a:r>
              <a:rPr lang="en-US" sz="2600" dirty="0" smtClean="0">
                <a:latin typeface="Times New Roman" pitchFamily="18" charset="0"/>
              </a:rPr>
              <a:t> .when dry tensile strength doubles .</a:t>
            </a:r>
          </a:p>
          <a:p>
            <a:pPr eaLnBrk="1" hangingPunct="1">
              <a:lnSpc>
                <a:spcPct val="200000"/>
              </a:lnSpc>
              <a:buFont typeface="Wingdings" pitchFamily="2" charset="2"/>
              <a:buChar char="§"/>
              <a:defRPr/>
            </a:pPr>
            <a:r>
              <a:rPr lang="en-US" sz="2600" dirty="0" smtClean="0">
                <a:latin typeface="Times New Roman" pitchFamily="18" charset="0"/>
              </a:rPr>
              <a:t>Tensile strength of dental stone is twice than that of plaster .</a:t>
            </a:r>
          </a:p>
          <a:p>
            <a:pPr eaLnBrk="1" hangingPunct="1">
              <a:lnSpc>
                <a:spcPct val="200000"/>
              </a:lnSpc>
              <a:buFont typeface="Wingdings" pitchFamily="2" charset="2"/>
              <a:buChar char="§"/>
              <a:defRPr/>
            </a:pPr>
            <a:endParaRPr lang="en-US" sz="2600" dirty="0" smtClean="0">
              <a:latin typeface="Times New Roman" pitchFamily="18" charset="0"/>
            </a:endParaRPr>
          </a:p>
        </p:txBody>
      </p:sp>
      <p:sp>
        <p:nvSpPr>
          <p:cNvPr id="4" name="TextBox 3"/>
          <p:cNvSpPr txBox="1"/>
          <p:nvPr/>
        </p:nvSpPr>
        <p:spPr>
          <a:xfrm>
            <a:off x="8401489" y="6477000"/>
            <a:ext cx="742511" cy="369332"/>
          </a:xfrm>
          <a:prstGeom prst="rect">
            <a:avLst/>
          </a:prstGeom>
          <a:noFill/>
        </p:spPr>
        <p:txBody>
          <a:bodyPr wrap="none" rtlCol="0">
            <a:spAutoFit/>
          </a:bodyPr>
          <a:lstStyle/>
          <a:p>
            <a:r>
              <a:rPr lang="en-US" dirty="0" smtClean="0"/>
              <a:t>54/68</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0"/>
            <a:ext cx="8610600" cy="762000"/>
          </a:xfrm>
        </p:spPr>
        <p:txBody>
          <a:bodyPr>
            <a:no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HARDNESS AND ABRASION RESISTANCE</a:t>
            </a:r>
          </a:p>
        </p:txBody>
      </p:sp>
      <p:sp>
        <p:nvSpPr>
          <p:cNvPr id="45059" name="Rectangle 3"/>
          <p:cNvSpPr>
            <a:spLocks noGrp="1" noChangeArrowheads="1"/>
          </p:cNvSpPr>
          <p:nvPr>
            <p:ph type="body" idx="1"/>
          </p:nvPr>
        </p:nvSpPr>
        <p:spPr>
          <a:xfrm>
            <a:off x="152400" y="228600"/>
            <a:ext cx="8991600" cy="6172200"/>
          </a:xfrm>
        </p:spPr>
        <p:txBody>
          <a:bodyPr/>
          <a:lstStyle/>
          <a:p>
            <a:pPr eaLnBrk="1" hangingPunct="1">
              <a:lnSpc>
                <a:spcPct val="90000"/>
              </a:lnSpc>
              <a:defRPr/>
            </a:pPr>
            <a:endParaRPr lang="en-US" i="1" dirty="0" smtClean="0">
              <a:latin typeface="Times New Roman" pitchFamily="18" charset="0"/>
            </a:endParaRPr>
          </a:p>
          <a:p>
            <a:pPr eaLnBrk="1" hangingPunct="1">
              <a:lnSpc>
                <a:spcPct val="200000"/>
              </a:lnSpc>
              <a:defRPr/>
            </a:pPr>
            <a:r>
              <a:rPr lang="en-US" sz="2400" dirty="0" smtClean="0">
                <a:latin typeface="Times New Roman" pitchFamily="18" charset="0"/>
              </a:rPr>
              <a:t>This is related to the compressive strength .</a:t>
            </a:r>
          </a:p>
          <a:p>
            <a:pPr eaLnBrk="1" hangingPunct="1">
              <a:lnSpc>
                <a:spcPct val="200000"/>
              </a:lnSpc>
              <a:defRPr/>
            </a:pPr>
            <a:r>
              <a:rPr lang="en-US" sz="2400" dirty="0" smtClean="0">
                <a:latin typeface="Times New Roman" pitchFamily="18" charset="0"/>
              </a:rPr>
              <a:t>The higher the compressive strength  of the hardening  mass, the higher the surface hardness.</a:t>
            </a:r>
          </a:p>
          <a:p>
            <a:pPr>
              <a:lnSpc>
                <a:spcPct val="200000"/>
              </a:lnSpc>
              <a:defRPr/>
            </a:pPr>
            <a:r>
              <a:rPr lang="en-US" sz="2400" dirty="0" smtClean="0">
                <a:latin typeface="Times New Roman" pitchFamily="18" charset="0"/>
              </a:rPr>
              <a:t>The hardness of gypsum product  increased by  impregnating  the set gypsum  with epoxy or methyl </a:t>
            </a:r>
            <a:r>
              <a:rPr lang="en-US" sz="2400" dirty="0" err="1" smtClean="0">
                <a:latin typeface="Times New Roman" pitchFamily="18" charset="0"/>
              </a:rPr>
              <a:t>methacrylate</a:t>
            </a:r>
            <a:r>
              <a:rPr lang="en-US" sz="2400" dirty="0" smtClean="0">
                <a:latin typeface="Times New Roman" pitchFamily="18" charset="0"/>
              </a:rPr>
              <a:t> monomer. </a:t>
            </a:r>
          </a:p>
          <a:p>
            <a:pPr>
              <a:lnSpc>
                <a:spcPct val="200000"/>
              </a:lnSpc>
              <a:defRPr/>
            </a:pPr>
            <a:r>
              <a:rPr lang="en-US" sz="2400" dirty="0" smtClean="0">
                <a:latin typeface="Times New Roman" pitchFamily="18" charset="0"/>
              </a:rPr>
              <a:t>Impregnating set gypsum with resin increases abrasion resistance. </a:t>
            </a:r>
          </a:p>
          <a:p>
            <a:pPr>
              <a:lnSpc>
                <a:spcPct val="200000"/>
              </a:lnSpc>
              <a:buNone/>
              <a:defRPr/>
            </a:pPr>
            <a:endParaRPr lang="en-US" sz="2400" dirty="0" smtClean="0"/>
          </a:p>
          <a:p>
            <a:pPr eaLnBrk="1" hangingPunct="1">
              <a:lnSpc>
                <a:spcPct val="90000"/>
              </a:lnSpc>
              <a:buFont typeface="Wingdings" pitchFamily="2" charset="2"/>
              <a:buNone/>
              <a:defRPr/>
            </a:pPr>
            <a:endParaRPr lang="en-US" dirty="0" smtClean="0">
              <a:latin typeface="Times New Roman" pitchFamily="18" charset="0"/>
            </a:endParaRPr>
          </a:p>
        </p:txBody>
      </p:sp>
      <p:sp>
        <p:nvSpPr>
          <p:cNvPr id="4" name="TextBox 3"/>
          <p:cNvSpPr txBox="1"/>
          <p:nvPr/>
        </p:nvSpPr>
        <p:spPr>
          <a:xfrm>
            <a:off x="8229600" y="6553200"/>
            <a:ext cx="742511" cy="369332"/>
          </a:xfrm>
          <a:prstGeom prst="rect">
            <a:avLst/>
          </a:prstGeom>
          <a:noFill/>
        </p:spPr>
        <p:txBody>
          <a:bodyPr wrap="none" rtlCol="0">
            <a:spAutoFit/>
          </a:bodyPr>
          <a:lstStyle/>
          <a:p>
            <a:r>
              <a:rPr lang="en-US" dirty="0" smtClean="0"/>
              <a:t>55/68</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7813"/>
            <a:ext cx="8229600" cy="712787"/>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REPRODUCTION OF DETAILS</a:t>
            </a:r>
          </a:p>
        </p:txBody>
      </p:sp>
      <p:sp>
        <p:nvSpPr>
          <p:cNvPr id="47107" name="Rectangle 3"/>
          <p:cNvSpPr>
            <a:spLocks noGrp="1" noChangeArrowheads="1"/>
          </p:cNvSpPr>
          <p:nvPr>
            <p:ph type="body" idx="1"/>
          </p:nvPr>
        </p:nvSpPr>
        <p:spPr>
          <a:xfrm>
            <a:off x="304800" y="1143000"/>
            <a:ext cx="8610600" cy="5486400"/>
          </a:xfrm>
        </p:spPr>
        <p:txBody>
          <a:bodyPr>
            <a:normAutofit/>
          </a:bodyPr>
          <a:lstStyle/>
          <a:p>
            <a:pPr eaLnBrk="1" hangingPunct="1">
              <a:lnSpc>
                <a:spcPct val="80000"/>
              </a:lnSpc>
              <a:defRPr/>
            </a:pPr>
            <a:endParaRPr lang="en-US" sz="700" dirty="0" smtClean="0"/>
          </a:p>
          <a:p>
            <a:pPr eaLnBrk="1" hangingPunct="1">
              <a:lnSpc>
                <a:spcPct val="200000"/>
              </a:lnSpc>
              <a:buFont typeface="Wingdings" pitchFamily="2" charset="2"/>
              <a:buChar char="§"/>
              <a:defRPr/>
            </a:pPr>
            <a:r>
              <a:rPr lang="en-US" sz="2400" dirty="0" smtClean="0">
                <a:latin typeface="Times New Roman" pitchFamily="18" charset="0"/>
              </a:rPr>
              <a:t>Gypsum dies do not reproduce surface details as well as  electroformed dies or epoxy dies  because surface of set gypsum is porous on a microscopic level .</a:t>
            </a:r>
          </a:p>
          <a:p>
            <a:pPr eaLnBrk="1" hangingPunct="1">
              <a:lnSpc>
                <a:spcPct val="200000"/>
              </a:lnSpc>
              <a:buFont typeface="Wingdings" pitchFamily="2" charset="2"/>
              <a:buChar char="§"/>
              <a:defRPr/>
            </a:pPr>
            <a:r>
              <a:rPr lang="en-US" sz="2400" dirty="0" smtClean="0">
                <a:latin typeface="Times New Roman" pitchFamily="18" charset="0"/>
              </a:rPr>
              <a:t>Air bubbles are often formed at the interface of impression and gypsum cast because freshly mixed gypsum  does not wet some rubber impression materials well .</a:t>
            </a:r>
          </a:p>
          <a:p>
            <a:pPr eaLnBrk="1" hangingPunct="1">
              <a:lnSpc>
                <a:spcPct val="150000"/>
              </a:lnSpc>
              <a:buNone/>
              <a:defRPr/>
            </a:pPr>
            <a:endParaRPr lang="en-US" sz="2800" dirty="0" smtClean="0">
              <a:latin typeface="Times New Roman" pitchFamily="18" charset="0"/>
            </a:endParaRPr>
          </a:p>
          <a:p>
            <a:pPr eaLnBrk="1" hangingPunct="1">
              <a:lnSpc>
                <a:spcPct val="150000"/>
              </a:lnSpc>
              <a:buNone/>
              <a:defRPr/>
            </a:pPr>
            <a:endParaRPr lang="en-US" sz="2800" dirty="0" smtClean="0">
              <a:latin typeface="Times New Roman" pitchFamily="18" charset="0"/>
            </a:endParaRPr>
          </a:p>
        </p:txBody>
      </p:sp>
      <p:sp>
        <p:nvSpPr>
          <p:cNvPr id="4" name="TextBox 3"/>
          <p:cNvSpPr txBox="1"/>
          <p:nvPr/>
        </p:nvSpPr>
        <p:spPr>
          <a:xfrm>
            <a:off x="8305800" y="6553200"/>
            <a:ext cx="742511" cy="369332"/>
          </a:xfrm>
          <a:prstGeom prst="rect">
            <a:avLst/>
          </a:prstGeom>
          <a:noFill/>
        </p:spPr>
        <p:txBody>
          <a:bodyPr wrap="none" rtlCol="0">
            <a:spAutoFit/>
          </a:bodyPr>
          <a:lstStyle/>
          <a:p>
            <a:r>
              <a:rPr lang="en-US" dirty="0" smtClean="0"/>
              <a:t>56/68</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200000"/>
              </a:lnSpc>
              <a:buFont typeface="Wingdings" pitchFamily="2" charset="2"/>
              <a:buChar char="§"/>
              <a:defRPr/>
            </a:pPr>
            <a:r>
              <a:rPr lang="en-US" sz="2400" dirty="0" smtClean="0">
                <a:latin typeface="Times New Roman" pitchFamily="18" charset="0"/>
              </a:rPr>
              <a:t>The incorporation of some nonionic surfactant in polysulfide and silicone impression  material improves the wetting of impression. </a:t>
            </a:r>
          </a:p>
          <a:p>
            <a:pPr>
              <a:lnSpc>
                <a:spcPct val="200000"/>
              </a:lnSpc>
              <a:buFont typeface="Wingdings" pitchFamily="2" charset="2"/>
              <a:buChar char="§"/>
              <a:defRPr/>
            </a:pPr>
            <a:r>
              <a:rPr lang="en-US" sz="2400" dirty="0" smtClean="0">
                <a:latin typeface="Times New Roman" pitchFamily="18" charset="0"/>
              </a:rPr>
              <a:t>The use of vibration during pouring reduces the presences of air bubbles.  Gypsum products reproduce detail accurately.</a:t>
            </a:r>
          </a:p>
          <a:p>
            <a:pPr>
              <a:lnSpc>
                <a:spcPct val="200000"/>
              </a:lnSpc>
              <a:buFont typeface="Wingdings" pitchFamily="2" charset="2"/>
              <a:buChar char="§"/>
              <a:defRPr/>
            </a:pPr>
            <a:endParaRPr lang="en-US" sz="2400" dirty="0" smtClean="0">
              <a:latin typeface="Times New Roman" pitchFamily="18" charset="0"/>
            </a:endParaRPr>
          </a:p>
          <a:p>
            <a:endParaRPr lang="en-US" dirty="0"/>
          </a:p>
        </p:txBody>
      </p:sp>
      <p:sp>
        <p:nvSpPr>
          <p:cNvPr id="4" name="TextBox 3"/>
          <p:cNvSpPr txBox="1"/>
          <p:nvPr/>
        </p:nvSpPr>
        <p:spPr>
          <a:xfrm>
            <a:off x="8229600" y="6553200"/>
            <a:ext cx="742511" cy="369332"/>
          </a:xfrm>
          <a:prstGeom prst="rect">
            <a:avLst/>
          </a:prstGeom>
          <a:noFill/>
        </p:spPr>
        <p:txBody>
          <a:bodyPr wrap="none" rtlCol="0">
            <a:spAutoFit/>
          </a:bodyPr>
          <a:lstStyle/>
          <a:p>
            <a:r>
              <a:rPr lang="en-US" dirty="0" smtClean="0"/>
              <a:t>57/68</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TYPE 1 OR IMPRESSION PLASTER</a:t>
            </a:r>
          </a:p>
        </p:txBody>
      </p:sp>
      <p:sp>
        <p:nvSpPr>
          <p:cNvPr id="49155" name="Rectangle 3"/>
          <p:cNvSpPr>
            <a:spLocks noGrp="1" noChangeArrowheads="1"/>
          </p:cNvSpPr>
          <p:nvPr>
            <p:ph type="body" idx="1"/>
          </p:nvPr>
        </p:nvSpPr>
        <p:spPr>
          <a:xfrm>
            <a:off x="152400" y="685800"/>
            <a:ext cx="5486400" cy="6019800"/>
          </a:xfrm>
        </p:spPr>
        <p:txBody>
          <a:bodyPr>
            <a:normAutofit fontScale="92500" lnSpcReduction="20000"/>
          </a:bodyPr>
          <a:lstStyle/>
          <a:p>
            <a:pPr eaLnBrk="1" hangingPunct="1">
              <a:lnSpc>
                <a:spcPct val="80000"/>
              </a:lnSpc>
              <a:defRPr/>
            </a:pPr>
            <a:endParaRPr lang="en-US" sz="2000" dirty="0" smtClean="0"/>
          </a:p>
          <a:p>
            <a:pPr eaLnBrk="1" hangingPunct="1">
              <a:lnSpc>
                <a:spcPct val="150000"/>
              </a:lnSpc>
              <a:buFont typeface="Wingdings" pitchFamily="2" charset="2"/>
              <a:buChar char="§"/>
              <a:defRPr/>
            </a:pPr>
            <a:r>
              <a:rPr lang="en-US" sz="2600" dirty="0" smtClean="0">
                <a:latin typeface="Times New Roman" pitchFamily="18" charset="0"/>
              </a:rPr>
              <a:t>Impression plaster was one of the earliest impression materials in dentistry. </a:t>
            </a:r>
          </a:p>
          <a:p>
            <a:pPr eaLnBrk="1" hangingPunct="1">
              <a:lnSpc>
                <a:spcPct val="150000"/>
              </a:lnSpc>
              <a:buFont typeface="Wingdings" pitchFamily="2" charset="2"/>
              <a:buChar char="§"/>
              <a:defRPr/>
            </a:pPr>
            <a:r>
              <a:rPr lang="en-US" sz="2600" dirty="0" smtClean="0">
                <a:latin typeface="Times New Roman" pitchFamily="18" charset="0"/>
              </a:rPr>
              <a:t> Fractured to remove it form undercut areas in the mouth.</a:t>
            </a:r>
          </a:p>
          <a:p>
            <a:pPr>
              <a:lnSpc>
                <a:spcPct val="150000"/>
              </a:lnSpc>
              <a:buFont typeface="Wingdings" pitchFamily="2" charset="2"/>
              <a:buChar char="§"/>
              <a:defRPr/>
            </a:pPr>
            <a:r>
              <a:rPr lang="en-US" sz="2600" dirty="0" smtClean="0">
                <a:latin typeface="Times New Roman" pitchFamily="18" charset="0"/>
              </a:rPr>
              <a:t> The fractured pieces were then reassembled outside and a cast was poured. </a:t>
            </a:r>
          </a:p>
          <a:p>
            <a:pPr>
              <a:lnSpc>
                <a:spcPct val="150000"/>
              </a:lnSpc>
              <a:buFont typeface="Wingdings" pitchFamily="2" charset="2"/>
              <a:buChar char="§"/>
              <a:defRPr/>
            </a:pPr>
            <a:r>
              <a:rPr lang="en-US" sz="2600" dirty="0" smtClean="0">
                <a:solidFill>
                  <a:schemeClr val="tx1">
                    <a:lumMod val="95000"/>
                    <a:lumOff val="5000"/>
                  </a:schemeClr>
                </a:solidFill>
                <a:latin typeface="Times New Roman" pitchFamily="18" charset="0"/>
              </a:rPr>
              <a:t> Plaster  is primarily restricted to a final or wash impression in the construction of full denture.</a:t>
            </a:r>
          </a:p>
          <a:p>
            <a:pPr eaLnBrk="1" hangingPunct="1">
              <a:lnSpc>
                <a:spcPct val="80000"/>
              </a:lnSpc>
              <a:buFont typeface="Wingdings" pitchFamily="2" charset="2"/>
              <a:buChar char="§"/>
              <a:defRPr/>
            </a:pPr>
            <a:endParaRPr lang="en-US" sz="2600" dirty="0" smtClean="0">
              <a:solidFill>
                <a:schemeClr val="tx1">
                  <a:lumMod val="95000"/>
                  <a:lumOff val="5000"/>
                </a:schemeClr>
              </a:solidFill>
              <a:latin typeface="Times New Roman" pitchFamily="18" charset="0"/>
            </a:endParaRPr>
          </a:p>
          <a:p>
            <a:pPr eaLnBrk="1" hangingPunct="1">
              <a:lnSpc>
                <a:spcPct val="80000"/>
              </a:lnSpc>
              <a:buFont typeface="Wingdings" pitchFamily="2" charset="2"/>
              <a:buChar char="§"/>
              <a:defRPr/>
            </a:pPr>
            <a:endParaRPr lang="en-US" sz="2600" dirty="0" smtClean="0">
              <a:latin typeface="Times New Roman" pitchFamily="18" charset="0"/>
            </a:endParaRPr>
          </a:p>
        </p:txBody>
      </p:sp>
      <p:pic>
        <p:nvPicPr>
          <p:cNvPr id="4" name="Picture 4" descr="poster case 083"/>
          <p:cNvPicPr>
            <a:picLocks noChangeAspect="1" noChangeArrowheads="1"/>
          </p:cNvPicPr>
          <p:nvPr/>
        </p:nvPicPr>
        <p:blipFill>
          <a:blip r:embed="rId3" cstate="print"/>
          <a:srcRect l="32002" t="29915" r="32439" b="28052"/>
          <a:stretch>
            <a:fillRect/>
          </a:stretch>
        </p:blipFill>
        <p:spPr>
          <a:xfrm>
            <a:off x="6019800" y="1176337"/>
            <a:ext cx="2819400" cy="2709863"/>
          </a:xfrm>
          <a:prstGeom prst="rect">
            <a:avLst/>
          </a:prstGeom>
          <a:noFill/>
        </p:spPr>
      </p:pic>
      <p:pic>
        <p:nvPicPr>
          <p:cNvPr id="5" name="Picture 7" descr="poster case 078"/>
          <p:cNvPicPr>
            <a:picLocks noChangeAspect="1" noChangeArrowheads="1"/>
          </p:cNvPicPr>
          <p:nvPr/>
        </p:nvPicPr>
        <p:blipFill>
          <a:blip r:embed="rId4" cstate="print"/>
          <a:srcRect l="27499" t="21858" r="26732" b="27110"/>
          <a:stretch>
            <a:fillRect/>
          </a:stretch>
        </p:blipFill>
        <p:spPr>
          <a:xfrm>
            <a:off x="6019800" y="3962400"/>
            <a:ext cx="2819400" cy="2743200"/>
          </a:xfrm>
          <a:prstGeom prst="rect">
            <a:avLst/>
          </a:prstGeom>
          <a:noFill/>
        </p:spPr>
      </p:pic>
      <p:sp>
        <p:nvSpPr>
          <p:cNvPr id="6" name="TextBox 5"/>
          <p:cNvSpPr txBox="1"/>
          <p:nvPr/>
        </p:nvSpPr>
        <p:spPr>
          <a:xfrm>
            <a:off x="5029200" y="6564868"/>
            <a:ext cx="742511" cy="369332"/>
          </a:xfrm>
          <a:prstGeom prst="rect">
            <a:avLst/>
          </a:prstGeom>
          <a:noFill/>
        </p:spPr>
        <p:txBody>
          <a:bodyPr wrap="none" rtlCol="0">
            <a:spAutoFit/>
          </a:bodyPr>
          <a:lstStyle/>
          <a:p>
            <a:r>
              <a:rPr lang="en-US" dirty="0" smtClean="0"/>
              <a:t>58/68</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a:xfrm>
            <a:off x="457200" y="-304800"/>
            <a:ext cx="8229600" cy="1143000"/>
          </a:xfrm>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MODEL PLASTER (TYPE- II)</a:t>
            </a:r>
          </a:p>
        </p:txBody>
      </p:sp>
      <p:sp>
        <p:nvSpPr>
          <p:cNvPr id="50179" name="Rectangle 3"/>
          <p:cNvSpPr>
            <a:spLocks noGrp="1" noChangeArrowheads="1"/>
          </p:cNvSpPr>
          <p:nvPr>
            <p:ph type="body" sz="half" idx="1"/>
          </p:nvPr>
        </p:nvSpPr>
        <p:spPr>
          <a:xfrm>
            <a:off x="457200" y="228600"/>
            <a:ext cx="8305800" cy="5140325"/>
          </a:xfrm>
        </p:spPr>
        <p:txBody>
          <a:bodyPr>
            <a:normAutofit/>
          </a:bodyPr>
          <a:lstStyle/>
          <a:p>
            <a:pPr eaLnBrk="1" hangingPunct="1">
              <a:lnSpc>
                <a:spcPct val="90000"/>
              </a:lnSpc>
              <a:buFont typeface="Wingdings" pitchFamily="2" charset="2"/>
              <a:buNone/>
              <a:defRPr/>
            </a:pPr>
            <a:endParaRPr lang="en-US" sz="2800" dirty="0" smtClean="0"/>
          </a:p>
          <a:p>
            <a:pPr eaLnBrk="1" hangingPunct="1">
              <a:lnSpc>
                <a:spcPct val="200000"/>
              </a:lnSpc>
              <a:buFont typeface="Wingdings" pitchFamily="2" charset="2"/>
              <a:buChar char="§"/>
              <a:defRPr/>
            </a:pPr>
            <a:r>
              <a:rPr lang="en-US" sz="2400" dirty="0" smtClean="0">
                <a:latin typeface="Times New Roman" pitchFamily="18" charset="0"/>
              </a:rPr>
              <a:t>This  model plaster or laboratory type II plaster is now used primarily to fill a flask in denture  construction when setting expansion is not critical and strength is adequate. </a:t>
            </a:r>
          </a:p>
        </p:txBody>
      </p:sp>
      <p:pic>
        <p:nvPicPr>
          <p:cNvPr id="55300" name="Picture 4" descr="DSC00738"/>
          <p:cNvPicPr>
            <a:picLocks noGrp="1" noChangeAspect="1" noChangeArrowheads="1"/>
          </p:cNvPicPr>
          <p:nvPr>
            <p:ph sz="half" idx="2"/>
          </p:nvPr>
        </p:nvPicPr>
        <p:blipFill>
          <a:blip r:embed="rId3" cstate="print"/>
          <a:srcRect t="18965" b="15517"/>
          <a:stretch>
            <a:fillRect/>
          </a:stretch>
        </p:blipFill>
        <p:spPr>
          <a:xfrm>
            <a:off x="1981200" y="3505200"/>
            <a:ext cx="4267200" cy="2895600"/>
          </a:xfrm>
          <a:noFill/>
        </p:spPr>
      </p:pic>
      <p:sp>
        <p:nvSpPr>
          <p:cNvPr id="5" name="TextBox 4"/>
          <p:cNvSpPr txBox="1"/>
          <p:nvPr/>
        </p:nvSpPr>
        <p:spPr>
          <a:xfrm>
            <a:off x="8325289" y="6488668"/>
            <a:ext cx="742511" cy="369332"/>
          </a:xfrm>
          <a:prstGeom prst="rect">
            <a:avLst/>
          </a:prstGeom>
          <a:noFill/>
        </p:spPr>
        <p:txBody>
          <a:bodyPr wrap="none" rtlCol="0">
            <a:spAutoFit/>
          </a:bodyPr>
          <a:lstStyle/>
          <a:p>
            <a:r>
              <a:rPr lang="en-US" dirty="0" smtClean="0"/>
              <a:t>59/68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658813"/>
            <a:ext cx="8458200" cy="865187"/>
          </a:xfrm>
        </p:spPr>
        <p:txBody>
          <a:bodyPr>
            <a:no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MANUFACTURE OF GYPSUM PRODUCTS</a:t>
            </a:r>
          </a:p>
        </p:txBody>
      </p:sp>
      <p:sp>
        <p:nvSpPr>
          <p:cNvPr id="8195" name="Text Box 5"/>
          <p:cNvSpPr txBox="1">
            <a:spLocks noChangeArrowheads="1"/>
          </p:cNvSpPr>
          <p:nvPr/>
        </p:nvSpPr>
        <p:spPr bwMode="auto">
          <a:xfrm>
            <a:off x="228600" y="2895600"/>
            <a:ext cx="1828800" cy="1752600"/>
          </a:xfrm>
          <a:prstGeom prst="rect">
            <a:avLst/>
          </a:prstGeom>
          <a:solidFill>
            <a:schemeClr val="accent4">
              <a:lumMod val="60000"/>
              <a:lumOff val="40000"/>
            </a:schemeClr>
          </a:solidFill>
          <a:ln w="9525">
            <a:noFill/>
            <a:miter lim="800000"/>
            <a:headEnd/>
            <a:tailEnd/>
          </a:ln>
        </p:spPr>
        <p:txBody>
          <a:bodyPr/>
          <a:lstStyle/>
          <a:p>
            <a:r>
              <a:rPr lang="en-US" sz="2000" b="1" dirty="0">
                <a:solidFill>
                  <a:srgbClr val="000000"/>
                </a:solidFill>
                <a:latin typeface="Times New Roman" pitchFamily="18" charset="0"/>
              </a:rPr>
              <a:t>CaSO</a:t>
            </a:r>
            <a:r>
              <a:rPr lang="en-US" sz="2000" b="1" baseline="-25000" dirty="0">
                <a:solidFill>
                  <a:srgbClr val="000000"/>
                </a:solidFill>
                <a:latin typeface="Times New Roman" pitchFamily="18" charset="0"/>
              </a:rPr>
              <a:t>4</a:t>
            </a:r>
            <a:r>
              <a:rPr lang="en-US" sz="2000" b="1" dirty="0">
                <a:solidFill>
                  <a:srgbClr val="000000"/>
                </a:solidFill>
                <a:latin typeface="Times New Roman" pitchFamily="18" charset="0"/>
              </a:rPr>
              <a:t>. 2H</a:t>
            </a:r>
            <a:r>
              <a:rPr lang="en-US" sz="2000" b="1" baseline="-25000" dirty="0">
                <a:solidFill>
                  <a:srgbClr val="000000"/>
                </a:solidFill>
                <a:latin typeface="Times New Roman" pitchFamily="18" charset="0"/>
              </a:rPr>
              <a:t>2</a:t>
            </a:r>
            <a:r>
              <a:rPr lang="en-US" sz="2000" b="1" dirty="0">
                <a:solidFill>
                  <a:srgbClr val="000000"/>
                </a:solidFill>
                <a:latin typeface="Times New Roman" pitchFamily="18" charset="0"/>
              </a:rPr>
              <a:t>O </a:t>
            </a:r>
          </a:p>
          <a:p>
            <a:r>
              <a:rPr lang="en-US" sz="2000" b="1" dirty="0">
                <a:solidFill>
                  <a:srgbClr val="000000"/>
                </a:solidFill>
                <a:latin typeface="Times New Roman" pitchFamily="18" charset="0"/>
              </a:rPr>
              <a:t>Gypsum </a:t>
            </a:r>
          </a:p>
          <a:p>
            <a:r>
              <a:rPr lang="en-US" sz="2000" b="1" dirty="0">
                <a:solidFill>
                  <a:srgbClr val="000000"/>
                </a:solidFill>
                <a:latin typeface="Times New Roman" pitchFamily="18" charset="0"/>
              </a:rPr>
              <a:t>(calcium sulfate </a:t>
            </a:r>
            <a:r>
              <a:rPr lang="en-US" sz="2000" b="1" dirty="0" err="1">
                <a:solidFill>
                  <a:srgbClr val="000000"/>
                </a:solidFill>
                <a:latin typeface="Times New Roman" pitchFamily="18" charset="0"/>
              </a:rPr>
              <a:t>dihydrate</a:t>
            </a:r>
            <a:r>
              <a:rPr lang="en-US" sz="2000" b="1" dirty="0">
                <a:solidFill>
                  <a:srgbClr val="000000"/>
                </a:solidFill>
                <a:latin typeface="Times New Roman" pitchFamily="18" charset="0"/>
              </a:rPr>
              <a:t>) </a:t>
            </a:r>
          </a:p>
        </p:txBody>
      </p:sp>
      <p:sp>
        <p:nvSpPr>
          <p:cNvPr id="8196" name="Text Box 6"/>
          <p:cNvSpPr txBox="1">
            <a:spLocks noChangeArrowheads="1"/>
          </p:cNvSpPr>
          <p:nvPr/>
        </p:nvSpPr>
        <p:spPr bwMode="auto">
          <a:xfrm>
            <a:off x="2971800" y="2895600"/>
            <a:ext cx="1600200" cy="2209800"/>
          </a:xfrm>
          <a:prstGeom prst="rect">
            <a:avLst/>
          </a:prstGeom>
          <a:solidFill>
            <a:schemeClr val="accent4">
              <a:lumMod val="60000"/>
              <a:lumOff val="40000"/>
            </a:schemeClr>
          </a:solidFill>
          <a:ln w="9525">
            <a:noFill/>
            <a:miter lim="800000"/>
            <a:headEnd/>
            <a:tailEnd/>
          </a:ln>
        </p:spPr>
        <p:txBody>
          <a:bodyPr/>
          <a:lstStyle/>
          <a:p>
            <a:r>
              <a:rPr lang="en-US" sz="2000" b="1" dirty="0">
                <a:solidFill>
                  <a:srgbClr val="000000"/>
                </a:solidFill>
                <a:latin typeface="Times New Roman" pitchFamily="18" charset="0"/>
              </a:rPr>
              <a:t>CaSO</a:t>
            </a:r>
            <a:r>
              <a:rPr lang="en-US" sz="2000" b="1" baseline="-25000" dirty="0">
                <a:solidFill>
                  <a:srgbClr val="000000"/>
                </a:solidFill>
                <a:latin typeface="Times New Roman" pitchFamily="18" charset="0"/>
              </a:rPr>
              <a:t>4</a:t>
            </a:r>
            <a:r>
              <a:rPr lang="en-US" sz="2000" b="1" dirty="0">
                <a:solidFill>
                  <a:srgbClr val="000000"/>
                </a:solidFill>
                <a:latin typeface="Times New Roman" pitchFamily="18" charset="0"/>
              </a:rPr>
              <a:t>. ½ H</a:t>
            </a:r>
            <a:r>
              <a:rPr lang="en-US" sz="2000" b="1" baseline="-25000" dirty="0">
                <a:solidFill>
                  <a:srgbClr val="000000"/>
                </a:solidFill>
                <a:latin typeface="Times New Roman" pitchFamily="18" charset="0"/>
              </a:rPr>
              <a:t>2</a:t>
            </a:r>
            <a:r>
              <a:rPr lang="en-US" sz="2000" b="1" dirty="0">
                <a:solidFill>
                  <a:srgbClr val="000000"/>
                </a:solidFill>
                <a:latin typeface="Times New Roman" pitchFamily="18" charset="0"/>
              </a:rPr>
              <a:t>O </a:t>
            </a:r>
          </a:p>
          <a:p>
            <a:r>
              <a:rPr lang="en-US" sz="2000" b="1" dirty="0">
                <a:solidFill>
                  <a:srgbClr val="000000"/>
                </a:solidFill>
                <a:latin typeface="Times New Roman" pitchFamily="18" charset="0"/>
              </a:rPr>
              <a:t>Plaster or stone </a:t>
            </a:r>
          </a:p>
          <a:p>
            <a:r>
              <a:rPr lang="en-US" sz="2000" b="1" dirty="0">
                <a:solidFill>
                  <a:srgbClr val="000000"/>
                </a:solidFill>
                <a:latin typeface="Times New Roman" pitchFamily="18" charset="0"/>
              </a:rPr>
              <a:t>(calcium sulfate </a:t>
            </a:r>
            <a:r>
              <a:rPr lang="en-US" sz="2000" b="1" dirty="0" err="1">
                <a:solidFill>
                  <a:srgbClr val="000000"/>
                </a:solidFill>
                <a:latin typeface="Times New Roman" pitchFamily="18" charset="0"/>
              </a:rPr>
              <a:t>hemihydrate</a:t>
            </a:r>
            <a:r>
              <a:rPr lang="en-US" sz="2000" b="1" dirty="0">
                <a:solidFill>
                  <a:srgbClr val="000000"/>
                </a:solidFill>
                <a:latin typeface="Times New Roman" pitchFamily="18" charset="0"/>
              </a:rPr>
              <a:t> </a:t>
            </a:r>
          </a:p>
        </p:txBody>
      </p:sp>
      <p:sp>
        <p:nvSpPr>
          <p:cNvPr id="8197" name="Text Box 7"/>
          <p:cNvSpPr txBox="1">
            <a:spLocks noChangeArrowheads="1"/>
          </p:cNvSpPr>
          <p:nvPr/>
        </p:nvSpPr>
        <p:spPr bwMode="auto">
          <a:xfrm>
            <a:off x="5486400" y="2971800"/>
            <a:ext cx="1371600" cy="1676400"/>
          </a:xfrm>
          <a:prstGeom prst="rect">
            <a:avLst/>
          </a:prstGeom>
          <a:solidFill>
            <a:schemeClr val="accent4">
              <a:lumMod val="60000"/>
              <a:lumOff val="40000"/>
            </a:schemeClr>
          </a:solidFill>
          <a:ln w="9525">
            <a:noFill/>
            <a:miter lim="800000"/>
            <a:headEnd/>
            <a:tailEnd/>
          </a:ln>
        </p:spPr>
        <p:txBody>
          <a:bodyPr/>
          <a:lstStyle/>
          <a:p>
            <a:r>
              <a:rPr lang="en-US" sz="2000" b="1" dirty="0" smtClean="0">
                <a:solidFill>
                  <a:srgbClr val="000000"/>
                </a:solidFill>
                <a:latin typeface="Times New Roman" pitchFamily="18" charset="0"/>
              </a:rPr>
              <a:t>CaSO</a:t>
            </a:r>
            <a:r>
              <a:rPr lang="en-US" sz="2000" b="1" baseline="-25000" dirty="0" smtClean="0">
                <a:solidFill>
                  <a:srgbClr val="000000"/>
                </a:solidFill>
                <a:latin typeface="Times New Roman" pitchFamily="18" charset="0"/>
              </a:rPr>
              <a:t>4</a:t>
            </a:r>
            <a:r>
              <a:rPr lang="en-US" sz="2000" b="1" dirty="0" smtClean="0">
                <a:solidFill>
                  <a:srgbClr val="000000"/>
                </a:solidFill>
                <a:latin typeface="Times New Roman" pitchFamily="18" charset="0"/>
              </a:rPr>
              <a:t> </a:t>
            </a:r>
            <a:endParaRPr lang="en-US" sz="2000" b="1" dirty="0">
              <a:solidFill>
                <a:srgbClr val="000000"/>
              </a:solidFill>
              <a:latin typeface="Times New Roman" pitchFamily="18" charset="0"/>
            </a:endParaRPr>
          </a:p>
          <a:p>
            <a:r>
              <a:rPr lang="en-US" sz="2000" b="1" dirty="0">
                <a:solidFill>
                  <a:srgbClr val="000000"/>
                </a:solidFill>
                <a:latin typeface="Times New Roman" pitchFamily="18" charset="0"/>
              </a:rPr>
              <a:t>Hexagonal </a:t>
            </a:r>
          </a:p>
          <a:p>
            <a:r>
              <a:rPr lang="en-US" sz="2000" b="1" dirty="0">
                <a:solidFill>
                  <a:srgbClr val="000000"/>
                </a:solidFill>
                <a:latin typeface="Times New Roman" pitchFamily="18" charset="0"/>
              </a:rPr>
              <a:t>anhydrite</a:t>
            </a:r>
            <a:r>
              <a:rPr lang="en-US" dirty="0">
                <a:solidFill>
                  <a:srgbClr val="000000"/>
                </a:solidFill>
                <a:latin typeface="Times New Roman" pitchFamily="18" charset="0"/>
              </a:rPr>
              <a:t>  </a:t>
            </a:r>
          </a:p>
        </p:txBody>
      </p:sp>
      <p:sp>
        <p:nvSpPr>
          <p:cNvPr id="8198" name="Text Box 8"/>
          <p:cNvSpPr txBox="1">
            <a:spLocks noChangeArrowheads="1"/>
          </p:cNvSpPr>
          <p:nvPr/>
        </p:nvSpPr>
        <p:spPr bwMode="auto">
          <a:xfrm>
            <a:off x="7720013" y="2971800"/>
            <a:ext cx="1271587" cy="2133600"/>
          </a:xfrm>
          <a:prstGeom prst="rect">
            <a:avLst/>
          </a:prstGeom>
          <a:solidFill>
            <a:schemeClr val="accent4">
              <a:lumMod val="60000"/>
              <a:lumOff val="40000"/>
            </a:schemeClr>
          </a:solidFill>
          <a:ln w="9525">
            <a:noFill/>
            <a:miter lim="800000"/>
            <a:headEnd/>
            <a:tailEnd/>
          </a:ln>
        </p:spPr>
        <p:txBody>
          <a:bodyPr/>
          <a:lstStyle/>
          <a:p>
            <a:r>
              <a:rPr lang="en-US" sz="2000" b="1" dirty="0">
                <a:solidFill>
                  <a:srgbClr val="000000"/>
                </a:solidFill>
                <a:latin typeface="Times New Roman" pitchFamily="18" charset="0"/>
              </a:rPr>
              <a:t>CaSO</a:t>
            </a:r>
            <a:r>
              <a:rPr lang="en-US" sz="2000" b="1" baseline="-25000" dirty="0">
                <a:solidFill>
                  <a:srgbClr val="000000"/>
                </a:solidFill>
                <a:latin typeface="Times New Roman" pitchFamily="18" charset="0"/>
              </a:rPr>
              <a:t>4</a:t>
            </a:r>
            <a:endParaRPr lang="en-US" sz="2000" b="1" dirty="0">
              <a:solidFill>
                <a:srgbClr val="000000"/>
              </a:solidFill>
              <a:latin typeface="Times New Roman" pitchFamily="18" charset="0"/>
            </a:endParaRPr>
          </a:p>
          <a:p>
            <a:r>
              <a:rPr lang="en-US" sz="2000" b="1" dirty="0">
                <a:solidFill>
                  <a:srgbClr val="000000"/>
                </a:solidFill>
                <a:latin typeface="Times New Roman" pitchFamily="18" charset="0"/>
              </a:rPr>
              <a:t>Orthorhombic anhydrite</a:t>
            </a:r>
          </a:p>
        </p:txBody>
      </p:sp>
      <p:sp>
        <p:nvSpPr>
          <p:cNvPr id="8199" name="Line 9"/>
          <p:cNvSpPr>
            <a:spLocks noChangeShapeType="1"/>
          </p:cNvSpPr>
          <p:nvPr/>
        </p:nvSpPr>
        <p:spPr bwMode="auto">
          <a:xfrm>
            <a:off x="4648200" y="3810000"/>
            <a:ext cx="76200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8200" name="Line 10"/>
          <p:cNvSpPr>
            <a:spLocks noChangeShapeType="1"/>
          </p:cNvSpPr>
          <p:nvPr/>
        </p:nvSpPr>
        <p:spPr bwMode="auto">
          <a:xfrm>
            <a:off x="6934200" y="3810000"/>
            <a:ext cx="76200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8201" name="Text Box 11"/>
          <p:cNvSpPr txBox="1">
            <a:spLocks noChangeArrowheads="1"/>
          </p:cNvSpPr>
          <p:nvPr/>
        </p:nvSpPr>
        <p:spPr bwMode="auto">
          <a:xfrm>
            <a:off x="1981200" y="2590800"/>
            <a:ext cx="1066800" cy="228600"/>
          </a:xfrm>
          <a:prstGeom prst="rect">
            <a:avLst/>
          </a:prstGeom>
          <a:solidFill>
            <a:schemeClr val="accent4">
              <a:lumMod val="20000"/>
              <a:lumOff val="80000"/>
            </a:schemeClr>
          </a:solidFill>
          <a:ln w="9525">
            <a:noFill/>
            <a:miter lim="800000"/>
            <a:headEnd/>
            <a:tailEnd/>
          </a:ln>
        </p:spPr>
        <p:txBody>
          <a:bodyPr lIns="0" tIns="0" rIns="0" bIns="0"/>
          <a:lstStyle/>
          <a:p>
            <a:r>
              <a:rPr lang="en-US" sz="1400" b="1" dirty="0" smtClean="0">
                <a:solidFill>
                  <a:srgbClr val="000000"/>
                </a:solidFill>
                <a:latin typeface="Times New Roman" pitchFamily="18" charset="0"/>
              </a:rPr>
              <a:t>  110</a:t>
            </a:r>
            <a:r>
              <a:rPr lang="en-US" sz="1400" b="1" baseline="30000" dirty="0" smtClean="0">
                <a:solidFill>
                  <a:srgbClr val="000000"/>
                </a:solidFill>
                <a:latin typeface="Times New Roman" pitchFamily="18" charset="0"/>
              </a:rPr>
              <a:t>0</a:t>
            </a:r>
            <a:r>
              <a:rPr lang="en-US" sz="1400" b="1" dirty="0" smtClean="0">
                <a:solidFill>
                  <a:srgbClr val="000000"/>
                </a:solidFill>
                <a:latin typeface="Times New Roman" pitchFamily="18" charset="0"/>
              </a:rPr>
              <a:t>-130</a:t>
            </a:r>
            <a:r>
              <a:rPr lang="en-US" sz="1400" b="1" baseline="30000" dirty="0" smtClean="0">
                <a:solidFill>
                  <a:srgbClr val="000000"/>
                </a:solidFill>
                <a:latin typeface="Times New Roman" pitchFamily="18" charset="0"/>
              </a:rPr>
              <a:t>0</a:t>
            </a:r>
            <a:r>
              <a:rPr lang="en-US" sz="1400" b="1" dirty="0" smtClean="0">
                <a:solidFill>
                  <a:srgbClr val="000000"/>
                </a:solidFill>
                <a:latin typeface="Times New Roman" pitchFamily="18" charset="0"/>
              </a:rPr>
              <a:t>C</a:t>
            </a:r>
            <a:endParaRPr lang="en-US" sz="1400" b="1" dirty="0">
              <a:solidFill>
                <a:srgbClr val="000000"/>
              </a:solidFill>
              <a:latin typeface="Times New Roman" pitchFamily="18" charset="0"/>
            </a:endParaRPr>
          </a:p>
        </p:txBody>
      </p:sp>
      <p:sp>
        <p:nvSpPr>
          <p:cNvPr id="8202" name="Text Box 12"/>
          <p:cNvSpPr txBox="1">
            <a:spLocks noChangeArrowheads="1"/>
          </p:cNvSpPr>
          <p:nvPr/>
        </p:nvSpPr>
        <p:spPr bwMode="auto">
          <a:xfrm>
            <a:off x="4572000" y="2590800"/>
            <a:ext cx="1066800" cy="228600"/>
          </a:xfrm>
          <a:prstGeom prst="rect">
            <a:avLst/>
          </a:prstGeom>
          <a:solidFill>
            <a:schemeClr val="accent4">
              <a:lumMod val="20000"/>
              <a:lumOff val="80000"/>
            </a:schemeClr>
          </a:solidFill>
          <a:ln w="9525">
            <a:noFill/>
            <a:miter lim="800000"/>
            <a:headEnd/>
            <a:tailEnd/>
          </a:ln>
        </p:spPr>
        <p:txBody>
          <a:bodyPr lIns="0" tIns="0" rIns="0" bIns="0"/>
          <a:lstStyle/>
          <a:p>
            <a:r>
              <a:rPr lang="en-US" sz="1400" b="1" dirty="0" smtClean="0">
                <a:solidFill>
                  <a:srgbClr val="000000"/>
                </a:solidFill>
                <a:latin typeface="Times New Roman" pitchFamily="18" charset="0"/>
              </a:rPr>
              <a:t>   130</a:t>
            </a:r>
            <a:r>
              <a:rPr lang="en-US" sz="1400" b="1" baseline="30000" dirty="0" smtClean="0">
                <a:solidFill>
                  <a:srgbClr val="000000"/>
                </a:solidFill>
                <a:latin typeface="Times New Roman" pitchFamily="18" charset="0"/>
              </a:rPr>
              <a:t>0</a:t>
            </a:r>
            <a:r>
              <a:rPr lang="en-US" sz="1400" b="1" dirty="0" smtClean="0">
                <a:solidFill>
                  <a:srgbClr val="000000"/>
                </a:solidFill>
                <a:latin typeface="Times New Roman" pitchFamily="18" charset="0"/>
              </a:rPr>
              <a:t>-200</a:t>
            </a:r>
            <a:r>
              <a:rPr lang="en-US" sz="1400" b="1" baseline="30000" dirty="0" smtClean="0">
                <a:solidFill>
                  <a:srgbClr val="000000"/>
                </a:solidFill>
                <a:latin typeface="Times New Roman" pitchFamily="18" charset="0"/>
              </a:rPr>
              <a:t>0</a:t>
            </a:r>
            <a:r>
              <a:rPr lang="en-US" sz="1400" b="1" dirty="0" smtClean="0">
                <a:solidFill>
                  <a:srgbClr val="000000"/>
                </a:solidFill>
                <a:latin typeface="Times New Roman" pitchFamily="18" charset="0"/>
              </a:rPr>
              <a:t>C</a:t>
            </a:r>
            <a:endParaRPr lang="en-US" sz="1400" b="1" dirty="0">
              <a:solidFill>
                <a:srgbClr val="000000"/>
              </a:solidFill>
              <a:latin typeface="Times New Roman" pitchFamily="18" charset="0"/>
            </a:endParaRPr>
          </a:p>
        </p:txBody>
      </p:sp>
      <p:sp>
        <p:nvSpPr>
          <p:cNvPr id="8203" name="Text Box 13"/>
          <p:cNvSpPr txBox="1">
            <a:spLocks noChangeArrowheads="1"/>
          </p:cNvSpPr>
          <p:nvPr/>
        </p:nvSpPr>
        <p:spPr bwMode="auto">
          <a:xfrm>
            <a:off x="6705600" y="2590800"/>
            <a:ext cx="1371600" cy="228600"/>
          </a:xfrm>
          <a:prstGeom prst="rect">
            <a:avLst/>
          </a:prstGeom>
          <a:solidFill>
            <a:schemeClr val="accent4">
              <a:lumMod val="20000"/>
              <a:lumOff val="80000"/>
            </a:schemeClr>
          </a:solidFill>
          <a:ln w="9525">
            <a:noFill/>
            <a:miter lim="800000"/>
            <a:headEnd/>
            <a:tailEnd/>
          </a:ln>
        </p:spPr>
        <p:txBody>
          <a:bodyPr lIns="0" tIns="0" rIns="0" bIns="0"/>
          <a:lstStyle/>
          <a:p>
            <a:r>
              <a:rPr lang="en-US" sz="1600" dirty="0" smtClean="0">
                <a:solidFill>
                  <a:srgbClr val="000000"/>
                </a:solidFill>
                <a:latin typeface="Times New Roman" pitchFamily="18" charset="0"/>
              </a:rPr>
              <a:t>  </a:t>
            </a:r>
            <a:r>
              <a:rPr lang="en-US" sz="1600" b="1" dirty="0" smtClean="0">
                <a:solidFill>
                  <a:srgbClr val="000000"/>
                </a:solidFill>
                <a:latin typeface="Times New Roman" pitchFamily="18" charset="0"/>
              </a:rPr>
              <a:t>200</a:t>
            </a:r>
            <a:r>
              <a:rPr lang="en-US" sz="1600" b="1" baseline="30000" dirty="0" smtClean="0">
                <a:solidFill>
                  <a:srgbClr val="000000"/>
                </a:solidFill>
                <a:latin typeface="Times New Roman" pitchFamily="18" charset="0"/>
              </a:rPr>
              <a:t>0</a:t>
            </a:r>
            <a:r>
              <a:rPr lang="en-US" sz="1600" b="1" dirty="0" smtClean="0">
                <a:solidFill>
                  <a:srgbClr val="000000"/>
                </a:solidFill>
                <a:latin typeface="Times New Roman" pitchFamily="18" charset="0"/>
              </a:rPr>
              <a:t>-1000</a:t>
            </a:r>
            <a:r>
              <a:rPr lang="en-US" sz="1600" b="1" baseline="30000" dirty="0" smtClean="0">
                <a:solidFill>
                  <a:srgbClr val="000000"/>
                </a:solidFill>
                <a:latin typeface="Times New Roman" pitchFamily="18" charset="0"/>
              </a:rPr>
              <a:t>0</a:t>
            </a:r>
            <a:r>
              <a:rPr lang="en-US" sz="1600" b="1" dirty="0" smtClean="0">
                <a:solidFill>
                  <a:srgbClr val="000000"/>
                </a:solidFill>
                <a:latin typeface="Times New Roman" pitchFamily="18" charset="0"/>
              </a:rPr>
              <a:t>C</a:t>
            </a:r>
            <a:endParaRPr lang="en-US" sz="1600" b="1" dirty="0">
              <a:solidFill>
                <a:srgbClr val="000000"/>
              </a:solidFill>
              <a:latin typeface="Times New Roman" pitchFamily="18" charset="0"/>
            </a:endParaRPr>
          </a:p>
        </p:txBody>
      </p:sp>
      <p:sp>
        <p:nvSpPr>
          <p:cNvPr id="8204" name="Line 14"/>
          <p:cNvSpPr>
            <a:spLocks noChangeShapeType="1"/>
          </p:cNvSpPr>
          <p:nvPr/>
        </p:nvSpPr>
        <p:spPr bwMode="auto">
          <a:xfrm>
            <a:off x="2209800" y="3733800"/>
            <a:ext cx="609600" cy="0"/>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13" name="TextBox 12"/>
          <p:cNvSpPr txBox="1"/>
          <p:nvPr/>
        </p:nvSpPr>
        <p:spPr>
          <a:xfrm>
            <a:off x="8442308" y="6553200"/>
            <a:ext cx="625492" cy="369332"/>
          </a:xfrm>
          <a:prstGeom prst="rect">
            <a:avLst/>
          </a:prstGeom>
          <a:noFill/>
        </p:spPr>
        <p:txBody>
          <a:bodyPr wrap="none" rtlCol="0">
            <a:spAutoFit/>
          </a:bodyPr>
          <a:lstStyle/>
          <a:p>
            <a:r>
              <a:rPr lang="en-US" dirty="0" smtClean="0"/>
              <a:t>6/68</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DENTAL STONE (TYPE III)</a:t>
            </a:r>
          </a:p>
        </p:txBody>
      </p:sp>
      <p:sp>
        <p:nvSpPr>
          <p:cNvPr id="51203" name="Rectangle 3"/>
          <p:cNvSpPr>
            <a:spLocks noGrp="1" noChangeArrowheads="1"/>
          </p:cNvSpPr>
          <p:nvPr>
            <p:ph type="body" sz="half" idx="1"/>
          </p:nvPr>
        </p:nvSpPr>
        <p:spPr>
          <a:xfrm>
            <a:off x="457200" y="1295400"/>
            <a:ext cx="8229600" cy="4530725"/>
          </a:xfrm>
        </p:spPr>
        <p:txBody>
          <a:bodyPr/>
          <a:lstStyle/>
          <a:p>
            <a:pPr eaLnBrk="1" hangingPunct="1">
              <a:defRPr/>
            </a:pPr>
            <a:endParaRPr lang="en-US" sz="2800" dirty="0" smtClean="0"/>
          </a:p>
          <a:p>
            <a:pPr eaLnBrk="1" hangingPunct="1">
              <a:defRPr/>
            </a:pPr>
            <a:r>
              <a:rPr lang="en-US" sz="2400" dirty="0" smtClean="0">
                <a:latin typeface="Times New Roman" pitchFamily="18" charset="0"/>
              </a:rPr>
              <a:t>It is intended for construction of cast in fabrication of full denture that fit soft tissues. </a:t>
            </a:r>
          </a:p>
        </p:txBody>
      </p:sp>
      <p:pic>
        <p:nvPicPr>
          <p:cNvPr id="56324" name="Picture 10" descr="DSC00923"/>
          <p:cNvPicPr>
            <a:picLocks noChangeAspect="1" noChangeArrowheads="1"/>
          </p:cNvPicPr>
          <p:nvPr/>
        </p:nvPicPr>
        <p:blipFill>
          <a:blip r:embed="rId3" cstate="print"/>
          <a:srcRect l="11194" t="8955" r="9702" b="5473"/>
          <a:stretch>
            <a:fillRect/>
          </a:stretch>
        </p:blipFill>
        <p:spPr bwMode="auto">
          <a:xfrm>
            <a:off x="1143000" y="3505200"/>
            <a:ext cx="3124200" cy="2971800"/>
          </a:xfrm>
          <a:prstGeom prst="rect">
            <a:avLst/>
          </a:prstGeom>
          <a:noFill/>
          <a:ln w="9525">
            <a:noFill/>
            <a:miter lim="800000"/>
            <a:headEnd/>
            <a:tailEnd/>
          </a:ln>
        </p:spPr>
      </p:pic>
      <p:pic>
        <p:nvPicPr>
          <p:cNvPr id="56325" name="Picture 11" descr="DSC00920"/>
          <p:cNvPicPr>
            <a:picLocks noChangeAspect="1" noChangeArrowheads="1"/>
          </p:cNvPicPr>
          <p:nvPr/>
        </p:nvPicPr>
        <p:blipFill>
          <a:blip r:embed="rId4" cstate="print"/>
          <a:srcRect l="6802" r="19048" b="4762"/>
          <a:stretch>
            <a:fillRect/>
          </a:stretch>
        </p:blipFill>
        <p:spPr bwMode="auto">
          <a:xfrm>
            <a:off x="4953000" y="3505200"/>
            <a:ext cx="3124200" cy="3008313"/>
          </a:xfrm>
          <a:prstGeom prst="rect">
            <a:avLst/>
          </a:prstGeom>
          <a:noFill/>
          <a:ln w="9525">
            <a:noFill/>
            <a:miter lim="800000"/>
            <a:headEnd/>
            <a:tailEnd/>
          </a:ln>
        </p:spPr>
      </p:pic>
      <p:sp>
        <p:nvSpPr>
          <p:cNvPr id="6" name="TextBox 5"/>
          <p:cNvSpPr txBox="1"/>
          <p:nvPr/>
        </p:nvSpPr>
        <p:spPr>
          <a:xfrm>
            <a:off x="8382000" y="6553200"/>
            <a:ext cx="742511" cy="369332"/>
          </a:xfrm>
          <a:prstGeom prst="rect">
            <a:avLst/>
          </a:prstGeom>
          <a:noFill/>
        </p:spPr>
        <p:txBody>
          <a:bodyPr wrap="none" rtlCol="0">
            <a:spAutoFit/>
          </a:bodyPr>
          <a:lstStyle/>
          <a:p>
            <a:r>
              <a:rPr lang="en-US" dirty="0" smtClean="0"/>
              <a:t>60/68</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28600"/>
            <a:ext cx="9144000" cy="1143000"/>
          </a:xfrm>
        </p:spPr>
        <p:txBody>
          <a:bodyPr>
            <a:normAutofit fontScale="90000"/>
          </a:bodyPr>
          <a:lstStyle/>
          <a:p>
            <a:pPr eaLnBrk="1" hangingPunct="1">
              <a:defRPr/>
            </a:pPr>
            <a:r>
              <a:rPr lang="en-US" sz="3600" b="1" dirty="0" smtClean="0">
                <a:solidFill>
                  <a:schemeClr val="accent2">
                    <a:lumMod val="75000"/>
                  </a:schemeClr>
                </a:solidFill>
                <a:latin typeface="Times New Roman" pitchFamily="18" charset="0"/>
                <a:cs typeface="Times New Roman" pitchFamily="18" charset="0"/>
              </a:rPr>
              <a:t>DENTAL STONE , HIGH  STRENGTH  TYPE(IV)</a:t>
            </a:r>
            <a:r>
              <a:rPr lang="en-US" sz="3600" dirty="0" smtClean="0">
                <a:solidFill>
                  <a:schemeClr val="accent2">
                    <a:lumMod val="75000"/>
                  </a:schemeClr>
                </a:solidFill>
                <a:latin typeface="Times New Roman" pitchFamily="18" charset="0"/>
                <a:cs typeface="Times New Roman" pitchFamily="18" charset="0"/>
              </a:rPr>
              <a:t/>
            </a:r>
            <a:br>
              <a:rPr lang="en-US" sz="3600" dirty="0" smtClean="0">
                <a:solidFill>
                  <a:schemeClr val="accent2">
                    <a:lumMod val="75000"/>
                  </a:schemeClr>
                </a:solidFill>
                <a:latin typeface="Times New Roman" pitchFamily="18" charset="0"/>
                <a:cs typeface="Times New Roman" pitchFamily="18" charset="0"/>
              </a:rPr>
            </a:br>
            <a:endParaRPr lang="en-US" sz="3600" dirty="0" smtClean="0">
              <a:solidFill>
                <a:schemeClr val="accent2">
                  <a:lumMod val="75000"/>
                </a:schemeClr>
              </a:solidFill>
              <a:latin typeface="Times New Roman" pitchFamily="18" charset="0"/>
              <a:cs typeface="Times New Roman" pitchFamily="18" charset="0"/>
            </a:endParaRPr>
          </a:p>
        </p:txBody>
      </p:sp>
      <p:sp>
        <p:nvSpPr>
          <p:cNvPr id="52227" name="Rectangle 3"/>
          <p:cNvSpPr>
            <a:spLocks noGrp="1" noChangeArrowheads="1"/>
          </p:cNvSpPr>
          <p:nvPr>
            <p:ph type="body" sz="half" idx="1"/>
          </p:nvPr>
        </p:nvSpPr>
        <p:spPr>
          <a:xfrm>
            <a:off x="0" y="914400"/>
            <a:ext cx="4800600" cy="5715000"/>
          </a:xfrm>
        </p:spPr>
        <p:txBody>
          <a:bodyPr>
            <a:normAutofit/>
          </a:bodyPr>
          <a:lstStyle/>
          <a:p>
            <a:pPr eaLnBrk="1" hangingPunct="1">
              <a:lnSpc>
                <a:spcPct val="200000"/>
              </a:lnSpc>
              <a:defRPr/>
            </a:pPr>
            <a:r>
              <a:rPr lang="en-US" sz="2400" dirty="0" smtClean="0">
                <a:latin typeface="Times New Roman" pitchFamily="18" charset="0"/>
              </a:rPr>
              <a:t>Synonyms  Die stone </a:t>
            </a:r>
          </a:p>
          <a:p>
            <a:pPr eaLnBrk="1" hangingPunct="1">
              <a:lnSpc>
                <a:spcPct val="200000"/>
              </a:lnSpc>
              <a:defRPr/>
            </a:pPr>
            <a:r>
              <a:rPr lang="en-US" sz="2400" dirty="0" smtClean="0">
                <a:latin typeface="Times New Roman" pitchFamily="18" charset="0"/>
              </a:rPr>
              <a:t>Die stone is the strongest and hardest variety of gypsum product. It is used when surface hardness and high strength is required ,e .g. dies used inlay ,crown and bridge wax patterns.</a:t>
            </a:r>
          </a:p>
        </p:txBody>
      </p:sp>
      <p:pic>
        <p:nvPicPr>
          <p:cNvPr id="57348" name="Picture 4" descr="DSC05702"/>
          <p:cNvPicPr>
            <a:picLocks noGrp="1" noChangeAspect="1" noChangeArrowheads="1"/>
          </p:cNvPicPr>
          <p:nvPr>
            <p:ph sz="half" idx="2"/>
          </p:nvPr>
        </p:nvPicPr>
        <p:blipFill>
          <a:blip r:embed="rId3" cstate="print"/>
          <a:srcRect l="11320" t="10429" r="9435" b="21646"/>
          <a:stretch>
            <a:fillRect/>
          </a:stretch>
        </p:blipFill>
        <p:spPr>
          <a:xfrm>
            <a:off x="4953000" y="1828801"/>
            <a:ext cx="3999178" cy="3276600"/>
          </a:xfrm>
          <a:noFill/>
        </p:spPr>
      </p:pic>
      <p:sp>
        <p:nvSpPr>
          <p:cNvPr id="5" name="TextBox 4"/>
          <p:cNvSpPr txBox="1"/>
          <p:nvPr/>
        </p:nvSpPr>
        <p:spPr>
          <a:xfrm>
            <a:off x="8401489" y="6553200"/>
            <a:ext cx="742511" cy="369332"/>
          </a:xfrm>
          <a:prstGeom prst="rect">
            <a:avLst/>
          </a:prstGeom>
          <a:noFill/>
        </p:spPr>
        <p:txBody>
          <a:bodyPr wrap="none" rtlCol="0">
            <a:spAutoFit/>
          </a:bodyPr>
          <a:lstStyle/>
          <a:p>
            <a:r>
              <a:rPr lang="en-US" dirty="0" smtClean="0"/>
              <a:t>61/68</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n-US" sz="3600" b="1" dirty="0" smtClean="0">
                <a:solidFill>
                  <a:schemeClr val="accent2">
                    <a:lumMod val="75000"/>
                  </a:schemeClr>
                </a:solidFill>
                <a:latin typeface="Times New Roman" pitchFamily="18" charset="0"/>
                <a:cs typeface="Times New Roman" pitchFamily="18" charset="0"/>
              </a:rPr>
              <a:t>TYPE V OR DENTAL STONE ,HIGH STRENGTH, HIGH EXPANSION</a:t>
            </a:r>
          </a:p>
        </p:txBody>
      </p:sp>
      <p:sp>
        <p:nvSpPr>
          <p:cNvPr id="53251" name="Rectangle 3"/>
          <p:cNvSpPr>
            <a:spLocks noGrp="1" noChangeArrowheads="1"/>
          </p:cNvSpPr>
          <p:nvPr>
            <p:ph type="body" idx="1"/>
          </p:nvPr>
        </p:nvSpPr>
        <p:spPr>
          <a:xfrm>
            <a:off x="304800" y="1143000"/>
            <a:ext cx="8382000" cy="5486400"/>
          </a:xfrm>
        </p:spPr>
        <p:txBody>
          <a:bodyPr/>
          <a:lstStyle/>
          <a:p>
            <a:pPr eaLnBrk="1" hangingPunct="1">
              <a:defRPr/>
            </a:pPr>
            <a:endParaRPr lang="en-US" sz="2400" b="1" dirty="0" smtClean="0"/>
          </a:p>
          <a:p>
            <a:pPr eaLnBrk="1" hangingPunct="1">
              <a:lnSpc>
                <a:spcPct val="200000"/>
              </a:lnSpc>
              <a:buFont typeface="Wingdings" pitchFamily="2" charset="2"/>
              <a:buChar char="§"/>
              <a:defRPr/>
            </a:pPr>
            <a:r>
              <a:rPr lang="en-US" sz="2400" dirty="0" smtClean="0">
                <a:latin typeface="Times New Roman" pitchFamily="18" charset="0"/>
              </a:rPr>
              <a:t>Higher compressive strength than type IV  stone</a:t>
            </a:r>
          </a:p>
          <a:p>
            <a:pPr eaLnBrk="1" hangingPunct="1">
              <a:lnSpc>
                <a:spcPct val="200000"/>
              </a:lnSpc>
              <a:buFont typeface="Wingdings" pitchFamily="2" charset="2"/>
              <a:buChar char="§"/>
              <a:defRPr/>
            </a:pPr>
            <a:r>
              <a:rPr lang="en-US" sz="2400" dirty="0" smtClean="0">
                <a:latin typeface="Times New Roman" pitchFamily="18" charset="0"/>
              </a:rPr>
              <a:t> Improved strength is attained by making it possible to lower w/p ratio even further .</a:t>
            </a:r>
          </a:p>
          <a:p>
            <a:pPr eaLnBrk="1" hangingPunct="1">
              <a:lnSpc>
                <a:spcPct val="200000"/>
              </a:lnSpc>
              <a:buFont typeface="Wingdings" pitchFamily="2" charset="2"/>
              <a:buChar char="§"/>
              <a:defRPr/>
            </a:pPr>
            <a:r>
              <a:rPr lang="en-US" sz="2400" dirty="0" smtClean="0">
                <a:latin typeface="Times New Roman" pitchFamily="18" charset="0"/>
              </a:rPr>
              <a:t>Setting expansion is increased from a maximum  of 0.1%  to 0.3% This is for compensating for the shrinkage of base metal alloys ,during solidification</a:t>
            </a:r>
            <a:r>
              <a:rPr lang="en-US" sz="2800" b="1" i="1" dirty="0" smtClean="0">
                <a:latin typeface="Times New Roman" pitchFamily="18" charset="0"/>
              </a:rPr>
              <a:t>. </a:t>
            </a:r>
          </a:p>
        </p:txBody>
      </p:sp>
      <p:sp>
        <p:nvSpPr>
          <p:cNvPr id="4" name="TextBox 3"/>
          <p:cNvSpPr txBox="1"/>
          <p:nvPr/>
        </p:nvSpPr>
        <p:spPr>
          <a:xfrm>
            <a:off x="8325289" y="6553200"/>
            <a:ext cx="742511" cy="369332"/>
          </a:xfrm>
          <a:prstGeom prst="rect">
            <a:avLst/>
          </a:prstGeom>
          <a:noFill/>
        </p:spPr>
        <p:txBody>
          <a:bodyPr wrap="none" rtlCol="0">
            <a:spAutoFit/>
          </a:bodyPr>
          <a:lstStyle/>
          <a:p>
            <a:r>
              <a:rPr lang="en-US" dirty="0" smtClean="0"/>
              <a:t>62/68</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1000" y="0"/>
            <a:ext cx="8305800" cy="838200"/>
          </a:xfrm>
        </p:spPr>
        <p:txBody>
          <a:bodyPr>
            <a:normAutofit fontScale="90000"/>
          </a:bodyPr>
          <a:lstStyle/>
          <a:p>
            <a:pPr eaLnBrk="1" hangingPunct="1">
              <a:defRPr/>
            </a:pPr>
            <a:r>
              <a:rPr lang="en-US" sz="2400" b="1" dirty="0" smtClean="0">
                <a:latin typeface="Monotype Corsiva" pitchFamily="66" charset="0"/>
              </a:rPr>
              <a:t/>
            </a:r>
            <a:br>
              <a:rPr lang="en-US" sz="2400" b="1" dirty="0" smtClean="0">
                <a:latin typeface="Monotype Corsiva" pitchFamily="66" charset="0"/>
              </a:rPr>
            </a:br>
            <a:r>
              <a:rPr lang="en-US" sz="2700" b="1" dirty="0" smtClean="0">
                <a:solidFill>
                  <a:schemeClr val="accent2">
                    <a:lumMod val="75000"/>
                  </a:schemeClr>
                </a:solidFill>
                <a:latin typeface="Times New Roman" pitchFamily="18" charset="0"/>
                <a:cs typeface="Times New Roman" pitchFamily="18" charset="0"/>
              </a:rPr>
              <a:t>TYPICAL PROPERTIES * OF THE FIVE TYPES OF GYPSUM PRODUCTS</a:t>
            </a:r>
            <a:r>
              <a:rPr lang="en-US" sz="2400" b="1" dirty="0" smtClean="0">
                <a:latin typeface="Monotype Corsiva" pitchFamily="66" charset="0"/>
              </a:rPr>
              <a:t/>
            </a:r>
            <a:br>
              <a:rPr lang="en-US" sz="2400" b="1" dirty="0" smtClean="0">
                <a:latin typeface="Monotype Corsiva" pitchFamily="66" charset="0"/>
              </a:rPr>
            </a:br>
            <a:endParaRPr lang="en-US" sz="2400" b="1" dirty="0" smtClean="0">
              <a:latin typeface="Monotype Corsiva" pitchFamily="66" charset="0"/>
            </a:endParaRPr>
          </a:p>
        </p:txBody>
      </p:sp>
      <p:sp>
        <p:nvSpPr>
          <p:cNvPr id="54275" name="Rectangle 3"/>
          <p:cNvSpPr>
            <a:spLocks noGrp="1" noChangeArrowheads="1"/>
          </p:cNvSpPr>
          <p:nvPr>
            <p:ph type="body" sz="half" idx="4294967295"/>
          </p:nvPr>
        </p:nvSpPr>
        <p:spPr>
          <a:xfrm>
            <a:off x="0" y="1600200"/>
            <a:ext cx="4038600" cy="4530725"/>
          </a:xfrm>
        </p:spPr>
        <p:txBody>
          <a:bodyPr/>
          <a:lstStyle/>
          <a:p>
            <a:pPr eaLnBrk="1" hangingPunct="1">
              <a:buFont typeface="Wingdings" pitchFamily="2" charset="2"/>
              <a:buNone/>
              <a:defRPr/>
            </a:pPr>
            <a:r>
              <a:rPr lang="en-US" sz="2800" smtClean="0"/>
              <a:t>	</a:t>
            </a:r>
          </a:p>
        </p:txBody>
      </p:sp>
      <p:graphicFrame>
        <p:nvGraphicFramePr>
          <p:cNvPr id="54827" name="Group 555"/>
          <p:cNvGraphicFramePr>
            <a:graphicFrameLocks noGrp="1"/>
          </p:cNvGraphicFramePr>
          <p:nvPr>
            <p:ph type="tbl" idx="1"/>
          </p:nvPr>
        </p:nvGraphicFramePr>
        <p:xfrm>
          <a:off x="304800" y="990600"/>
          <a:ext cx="8458200" cy="5257802"/>
        </p:xfrm>
        <a:graphic>
          <a:graphicData uri="http://schemas.openxmlformats.org/drawingml/2006/table">
            <a:tbl>
              <a:tblPr/>
              <a:tblGrid>
                <a:gridCol w="2890838"/>
                <a:gridCol w="728662"/>
                <a:gridCol w="1216025"/>
                <a:gridCol w="892175"/>
                <a:gridCol w="939800"/>
                <a:gridCol w="962025"/>
                <a:gridCol w="828675"/>
              </a:tblGrid>
              <a:tr h="1085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 – Hr setting expansion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 Hr compressive strength</a:t>
                      </a:r>
                      <a:r>
                        <a:rPr kumimoji="0" lang="en-US" sz="1600" b="1" i="0" u="none" strike="noStrike" cap="none" normalizeH="0" baseline="30000" dirty="0" smtClean="0">
                          <a:ln>
                            <a:noFill/>
                          </a:ln>
                          <a:solidFill>
                            <a:schemeClr val="tx1"/>
                          </a:solidFill>
                          <a:effectLst/>
                          <a:latin typeface="Tahoma" pitchFamily="34" charset="0"/>
                          <a:cs typeface="Times New Roman" pitchFamily="18" charset="0"/>
                        </a:rPr>
                        <a:t>+</a:t>
                      </a: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r>
              <a:tr h="85883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Type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W/P ratio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Setting time (min)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Min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Max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(Mpa)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 psi)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 plaster impression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0.40-0.75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580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II. Plaster, model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0.45-0.50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9.0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1300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III. Dental Stone</a:t>
                      </a:r>
                      <a:r>
                        <a:rPr kumimoji="0" lang="en-US" sz="1600" b="1"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0.28-0.30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3000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IV Dental stone, high strength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0.22-0.24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34.5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5000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V dental  stone, high strength, high expansion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0.18-0.22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12</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1"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0.30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2552700" algn="l"/>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7000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8382000" y="6553200"/>
            <a:ext cx="742511" cy="369332"/>
          </a:xfrm>
          <a:prstGeom prst="rect">
            <a:avLst/>
          </a:prstGeom>
          <a:noFill/>
        </p:spPr>
        <p:txBody>
          <a:bodyPr wrap="none" rtlCol="0">
            <a:spAutoFit/>
          </a:bodyPr>
          <a:lstStyle/>
          <a:p>
            <a:r>
              <a:rPr lang="en-US" dirty="0" smtClean="0"/>
              <a:t>63/68</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eaLnBrk="1" hangingPunct="1">
              <a:defRPr/>
            </a:pPr>
            <a:r>
              <a:rPr lang="en-US" sz="3200" b="1" u="sng" dirty="0" smtClean="0">
                <a:solidFill>
                  <a:schemeClr val="accent2">
                    <a:lumMod val="75000"/>
                  </a:schemeClr>
                </a:solidFill>
                <a:latin typeface="Times New Roman" pitchFamily="18" charset="0"/>
                <a:cs typeface="Times New Roman" pitchFamily="18" charset="0"/>
              </a:rPr>
              <a:t>SYNTHETIC GYPSUM:</a:t>
            </a:r>
          </a:p>
        </p:txBody>
      </p:sp>
      <p:sp>
        <p:nvSpPr>
          <p:cNvPr id="134147" name="Rectangle 3"/>
          <p:cNvSpPr>
            <a:spLocks noGrp="1" noChangeArrowheads="1"/>
          </p:cNvSpPr>
          <p:nvPr>
            <p:ph type="body" idx="1"/>
          </p:nvPr>
        </p:nvSpPr>
        <p:spPr/>
        <p:txBody>
          <a:bodyPr>
            <a:noAutofit/>
          </a:bodyPr>
          <a:lstStyle/>
          <a:p>
            <a:pPr eaLnBrk="1" hangingPunct="1">
              <a:lnSpc>
                <a:spcPct val="200000"/>
              </a:lnSpc>
              <a:defRPr/>
            </a:pPr>
            <a:r>
              <a:rPr lang="en-US" sz="2400" smtClean="0">
                <a:latin typeface="Times New Roman" pitchFamily="18" charset="0"/>
                <a:cs typeface="Times New Roman" pitchFamily="18" charset="0"/>
              </a:rPr>
              <a:t>Alpha </a:t>
            </a:r>
            <a:r>
              <a:rPr lang="en-US" sz="2400" smtClean="0">
                <a:latin typeface="Times New Roman" pitchFamily="18" charset="0"/>
                <a:cs typeface="Times New Roman" pitchFamily="18" charset="0"/>
              </a:rPr>
              <a:t>&amp; beta-hemihydrate </a:t>
            </a:r>
            <a:r>
              <a:rPr lang="en-US" sz="2400" dirty="0" smtClean="0">
                <a:latin typeface="Times New Roman" pitchFamily="18" charset="0"/>
                <a:cs typeface="Times New Roman" pitchFamily="18" charset="0"/>
              </a:rPr>
              <a:t>are made from the byproducts or waste products of phosphoric acid production.</a:t>
            </a:r>
          </a:p>
          <a:p>
            <a:pPr eaLnBrk="1" hangingPunct="1">
              <a:lnSpc>
                <a:spcPct val="200000"/>
              </a:lnSpc>
              <a:defRPr/>
            </a:pPr>
            <a:r>
              <a:rPr lang="en-US" sz="2400" dirty="0" smtClean="0">
                <a:latin typeface="Times New Roman" pitchFamily="18" charset="0"/>
                <a:cs typeface="Times New Roman" pitchFamily="18" charset="0"/>
              </a:rPr>
              <a:t>Japan &amp; Germany have been succeeded in its production.</a:t>
            </a:r>
          </a:p>
          <a:p>
            <a:pPr eaLnBrk="1" hangingPunct="1">
              <a:lnSpc>
                <a:spcPct val="200000"/>
              </a:lnSpc>
              <a:defRPr/>
            </a:pPr>
            <a:r>
              <a:rPr lang="en-US" sz="2400" dirty="0" smtClean="0">
                <a:latin typeface="Times New Roman" pitchFamily="18" charset="0"/>
                <a:cs typeface="Times New Roman" pitchFamily="18" charset="0"/>
              </a:rPr>
              <a:t>More expensive. </a:t>
            </a:r>
          </a:p>
        </p:txBody>
      </p:sp>
      <p:sp>
        <p:nvSpPr>
          <p:cNvPr id="4" name="TextBox 3"/>
          <p:cNvSpPr txBox="1"/>
          <p:nvPr/>
        </p:nvSpPr>
        <p:spPr>
          <a:xfrm>
            <a:off x="8325289" y="6553200"/>
            <a:ext cx="742511" cy="369332"/>
          </a:xfrm>
          <a:prstGeom prst="rect">
            <a:avLst/>
          </a:prstGeom>
          <a:noFill/>
        </p:spPr>
        <p:txBody>
          <a:bodyPr wrap="none" rtlCol="0">
            <a:spAutoFit/>
          </a:bodyPr>
          <a:lstStyle/>
          <a:p>
            <a:r>
              <a:rPr lang="en-US" dirty="0" smtClean="0"/>
              <a:t>64/68</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1219200" y="381000"/>
            <a:ext cx="7391400" cy="6248400"/>
          </a:xfrm>
        </p:spPr>
        <p:txBody>
          <a:bodyPr/>
          <a:lstStyle/>
          <a:p>
            <a:pPr algn="ctr">
              <a:buFont typeface="Wingdings" pitchFamily="2" charset="2"/>
              <a:buNone/>
            </a:pPr>
            <a:r>
              <a:rPr lang="en-US" sz="2400" b="1" dirty="0" smtClean="0">
                <a:solidFill>
                  <a:schemeClr val="accent2">
                    <a:lumMod val="75000"/>
                  </a:schemeClr>
                </a:solidFill>
                <a:effectLst/>
                <a:latin typeface="Times New Roman" pitchFamily="18" charset="0"/>
                <a:cs typeface="Times New Roman" pitchFamily="18" charset="0"/>
              </a:rPr>
              <a:t> </a:t>
            </a:r>
            <a:r>
              <a:rPr lang="en-US" b="1" dirty="0" smtClean="0">
                <a:solidFill>
                  <a:schemeClr val="accent2">
                    <a:lumMod val="75000"/>
                  </a:schemeClr>
                </a:solidFill>
                <a:effectLst/>
                <a:latin typeface="Times New Roman" pitchFamily="18" charset="0"/>
                <a:cs typeface="Times New Roman" pitchFamily="18" charset="0"/>
              </a:rPr>
              <a:t>CARE FOR THE CAST</a:t>
            </a:r>
          </a:p>
          <a:p>
            <a:pPr>
              <a:buFont typeface="Wingdings" pitchFamily="2" charset="2"/>
              <a:buNone/>
            </a:pPr>
            <a:endParaRPr lang="en-US" sz="3600" dirty="0" smtClean="0">
              <a:solidFill>
                <a:srgbClr val="0AE5F6"/>
              </a:solidFill>
              <a:effectLst/>
            </a:endParaRPr>
          </a:p>
          <a:p>
            <a:pPr>
              <a:lnSpc>
                <a:spcPct val="200000"/>
              </a:lnSpc>
            </a:pPr>
            <a:r>
              <a:rPr lang="en-US" sz="2400" dirty="0" smtClean="0">
                <a:latin typeface="Times New Roman" pitchFamily="18" charset="0"/>
                <a:cs typeface="Times New Roman" pitchFamily="18" charset="0"/>
              </a:rPr>
              <a:t>G</a:t>
            </a:r>
            <a:r>
              <a:rPr lang="en-US" sz="2400" dirty="0" smtClean="0">
                <a:effectLst/>
                <a:latin typeface="Times New Roman" pitchFamily="18" charset="0"/>
                <a:cs typeface="Times New Roman" pitchFamily="18" charset="0"/>
              </a:rPr>
              <a:t>ypsum </a:t>
            </a:r>
            <a:r>
              <a:rPr lang="en-US" sz="2400" dirty="0">
                <a:effectLst/>
                <a:latin typeface="Times New Roman" pitchFamily="18" charset="0"/>
                <a:cs typeface="Times New Roman" pitchFamily="18" charset="0"/>
              </a:rPr>
              <a:t>cast has to be soaked </a:t>
            </a:r>
            <a:r>
              <a:rPr lang="en-US" sz="2400" dirty="0" smtClean="0">
                <a:effectLst/>
                <a:latin typeface="Times New Roman" pitchFamily="18" charset="0"/>
                <a:cs typeface="Times New Roman" pitchFamily="18" charset="0"/>
              </a:rPr>
              <a:t>in </a:t>
            </a:r>
            <a:r>
              <a:rPr lang="en-US" sz="2400" b="1" i="1" dirty="0" smtClean="0">
                <a:solidFill>
                  <a:schemeClr val="accent2">
                    <a:lumMod val="75000"/>
                  </a:schemeClr>
                </a:solidFill>
                <a:latin typeface="Times New Roman" pitchFamily="18" charset="0"/>
                <a:cs typeface="Times New Roman" pitchFamily="18" charset="0"/>
              </a:rPr>
              <a:t>'slurry water'. </a:t>
            </a:r>
            <a:endParaRPr lang="en-US" sz="2400" b="1" dirty="0">
              <a:solidFill>
                <a:schemeClr val="accent2">
                  <a:lumMod val="75000"/>
                </a:schemeClr>
              </a:solidFill>
              <a:effectLst/>
              <a:latin typeface="Times New Roman" pitchFamily="18" charset="0"/>
              <a:cs typeface="Times New Roman" pitchFamily="18" charset="0"/>
            </a:endParaRPr>
          </a:p>
          <a:p>
            <a:pPr>
              <a:lnSpc>
                <a:spcPct val="200000"/>
              </a:lnSpc>
            </a:pPr>
            <a:r>
              <a:rPr lang="en-US" sz="2400" dirty="0" smtClean="0">
                <a:effectLst/>
                <a:latin typeface="Times New Roman" pitchFamily="18" charset="0"/>
                <a:cs typeface="Times New Roman" pitchFamily="18" charset="0"/>
              </a:rPr>
              <a:t>If </a:t>
            </a:r>
            <a:r>
              <a:rPr lang="en-US" sz="2400" dirty="0">
                <a:effectLst/>
                <a:latin typeface="Times New Roman" pitchFamily="18" charset="0"/>
                <a:cs typeface="Times New Roman" pitchFamily="18" charset="0"/>
              </a:rPr>
              <a:t>the cast is washed in ordinary water, surface layer may dissolve, hence slurry water is used to preserve surface details. Such a procedure also causes a negligible expansion.</a:t>
            </a:r>
          </a:p>
        </p:txBody>
      </p:sp>
      <p:sp>
        <p:nvSpPr>
          <p:cNvPr id="3" name="TextBox 2"/>
          <p:cNvSpPr txBox="1"/>
          <p:nvPr/>
        </p:nvSpPr>
        <p:spPr>
          <a:xfrm>
            <a:off x="8325289" y="6488668"/>
            <a:ext cx="742511" cy="369332"/>
          </a:xfrm>
          <a:prstGeom prst="rect">
            <a:avLst/>
          </a:prstGeom>
          <a:noFill/>
        </p:spPr>
        <p:txBody>
          <a:bodyPr wrap="none" rtlCol="0">
            <a:spAutoFit/>
          </a:bodyPr>
          <a:lstStyle/>
          <a:p>
            <a:r>
              <a:rPr lang="en-US" dirty="0" smtClean="0"/>
              <a:t>65/68</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INFECTION CONTROL:</a:t>
            </a:r>
          </a:p>
        </p:txBody>
      </p:sp>
      <p:sp>
        <p:nvSpPr>
          <p:cNvPr id="169987" name="Rectangle 3"/>
          <p:cNvSpPr>
            <a:spLocks noGrp="1" noChangeArrowheads="1"/>
          </p:cNvSpPr>
          <p:nvPr>
            <p:ph type="body" idx="1"/>
          </p:nvPr>
        </p:nvSpPr>
        <p:spPr>
          <a:xfrm>
            <a:off x="228600" y="1295400"/>
            <a:ext cx="4724400" cy="5334000"/>
          </a:xfrm>
        </p:spPr>
        <p:txBody>
          <a:bodyPr>
            <a:normAutofit lnSpcReduction="10000"/>
          </a:bodyPr>
          <a:lstStyle/>
          <a:p>
            <a:pPr eaLnBrk="1" hangingPunct="1">
              <a:lnSpc>
                <a:spcPct val="200000"/>
              </a:lnSpc>
              <a:buNone/>
              <a:defRPr/>
            </a:pP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Iodophore</a:t>
            </a:r>
            <a:r>
              <a:rPr lang="en-US" sz="2400" dirty="0" smtClean="0">
                <a:latin typeface="Times New Roman" pitchFamily="18" charset="0"/>
                <a:cs typeface="Times New Roman" pitchFamily="18" charset="0"/>
              </a:rPr>
              <a:t> sprays.</a:t>
            </a:r>
          </a:p>
          <a:p>
            <a:pPr eaLnBrk="1" hangingPunct="1">
              <a:lnSpc>
                <a:spcPct val="200000"/>
              </a:lnSpc>
              <a:buNone/>
              <a:defRPr/>
            </a:pPr>
            <a:r>
              <a:rPr lang="en-US" sz="2400" dirty="0" smtClean="0">
                <a:latin typeface="Times New Roman" pitchFamily="18" charset="0"/>
                <a:cs typeface="Times New Roman" pitchFamily="18" charset="0"/>
              </a:rPr>
              <a:t>2)  Immersion in disinfectant.</a:t>
            </a:r>
          </a:p>
          <a:p>
            <a:pPr eaLnBrk="1" hangingPunct="1">
              <a:lnSpc>
                <a:spcPct val="200000"/>
              </a:lnSpc>
              <a:buNone/>
              <a:defRPr/>
            </a:pPr>
            <a:r>
              <a:rPr lang="en-US" sz="2400" dirty="0" smtClean="0">
                <a:latin typeface="Times New Roman" pitchFamily="18" charset="0"/>
                <a:cs typeface="Times New Roman" pitchFamily="18" charset="0"/>
              </a:rPr>
              <a:t>3)  Overnight gas sterilization for  patients with known cases.</a:t>
            </a:r>
          </a:p>
          <a:p>
            <a:pPr eaLnBrk="1" hangingPunct="1">
              <a:lnSpc>
                <a:spcPct val="200000"/>
              </a:lnSpc>
              <a:buNone/>
              <a:defRPr/>
            </a:pPr>
            <a:r>
              <a:rPr lang="en-US" sz="2400" dirty="0" smtClean="0">
                <a:latin typeface="Times New Roman" pitchFamily="18" charset="0"/>
                <a:cs typeface="Times New Roman" pitchFamily="18" charset="0"/>
              </a:rPr>
              <a:t>4)  1:10 dilution of a 5% sodium  hypochlorite for 30 min.</a:t>
            </a:r>
          </a:p>
          <a:p>
            <a:pPr eaLnBrk="1" hangingPunct="1">
              <a:lnSpc>
                <a:spcPct val="200000"/>
              </a:lnSpc>
              <a:buNone/>
              <a:defRPr/>
            </a:pPr>
            <a:r>
              <a:rPr lang="en-US" sz="2400" dirty="0" smtClean="0">
                <a:latin typeface="Times New Roman" pitchFamily="18" charset="0"/>
                <a:cs typeface="Times New Roman" pitchFamily="18" charset="0"/>
              </a:rPr>
              <a:t>5)  Ethylene oxide.</a:t>
            </a:r>
          </a:p>
          <a:p>
            <a:pPr eaLnBrk="1" hangingPunct="1">
              <a:lnSpc>
                <a:spcPct val="200000"/>
              </a:lnSpc>
              <a:buNone/>
              <a:defRPr/>
            </a:pPr>
            <a:endParaRPr lang="en-US" sz="2400" dirty="0" smtClean="0">
              <a:solidFill>
                <a:schemeClr val="tx2"/>
              </a:solidFill>
              <a:latin typeface="Times New Roman" pitchFamily="18" charset="0"/>
              <a:cs typeface="Times New Roman" pitchFamily="18" charset="0"/>
            </a:endParaRPr>
          </a:p>
        </p:txBody>
      </p:sp>
      <p:pic>
        <p:nvPicPr>
          <p:cNvPr id="4" name="Picture 6" descr="D:\Disha\seminar\photos\DSCN9573.JPG"/>
          <p:cNvPicPr>
            <a:picLocks noChangeAspect="1" noChangeArrowheads="1"/>
          </p:cNvPicPr>
          <p:nvPr/>
        </p:nvPicPr>
        <p:blipFill>
          <a:blip r:embed="rId2" cstate="print">
            <a:lum contrast="60000"/>
          </a:blip>
          <a:srcRect/>
          <a:stretch>
            <a:fillRect/>
          </a:stretch>
        </p:blipFill>
        <p:spPr bwMode="auto">
          <a:xfrm>
            <a:off x="5257800" y="1524000"/>
            <a:ext cx="3733800" cy="4495800"/>
          </a:xfrm>
          <a:prstGeom prst="rect">
            <a:avLst/>
          </a:prstGeom>
          <a:noFill/>
          <a:ln w="38100">
            <a:solidFill>
              <a:schemeClr val="accent1"/>
            </a:solidFill>
            <a:miter lim="800000"/>
            <a:headEnd/>
            <a:tailEnd/>
          </a:ln>
        </p:spPr>
      </p:pic>
      <p:sp>
        <p:nvSpPr>
          <p:cNvPr id="5" name="TextBox 4"/>
          <p:cNvSpPr txBox="1"/>
          <p:nvPr/>
        </p:nvSpPr>
        <p:spPr>
          <a:xfrm>
            <a:off x="8325289" y="6477000"/>
            <a:ext cx="742511" cy="369332"/>
          </a:xfrm>
          <a:prstGeom prst="rect">
            <a:avLst/>
          </a:prstGeom>
          <a:noFill/>
        </p:spPr>
        <p:txBody>
          <a:bodyPr wrap="none" rtlCol="0">
            <a:spAutoFit/>
          </a:bodyPr>
          <a:lstStyle/>
          <a:p>
            <a:r>
              <a:rPr lang="en-US" dirty="0" smtClean="0"/>
              <a:t>66/68</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pPr eaLnBrk="1" hangingPunct="1">
              <a:defRPr/>
            </a:pPr>
            <a:r>
              <a:rPr lang="en-US" sz="3200" b="1" dirty="0" smtClean="0">
                <a:solidFill>
                  <a:schemeClr val="accent2">
                    <a:lumMod val="75000"/>
                  </a:schemeClr>
                </a:solidFill>
                <a:latin typeface="Times New Roman" pitchFamily="18" charset="0"/>
                <a:cs typeface="Times New Roman" pitchFamily="18" charset="0"/>
              </a:rPr>
              <a:t>SUMMARY</a:t>
            </a:r>
          </a:p>
        </p:txBody>
      </p:sp>
      <p:sp>
        <p:nvSpPr>
          <p:cNvPr id="177155" name="Rectangle 3"/>
          <p:cNvSpPr>
            <a:spLocks noGrp="1" noChangeArrowheads="1"/>
          </p:cNvSpPr>
          <p:nvPr>
            <p:ph type="body" idx="1"/>
          </p:nvPr>
        </p:nvSpPr>
        <p:spPr>
          <a:xfrm>
            <a:off x="457200" y="1295400"/>
            <a:ext cx="8229600" cy="4830763"/>
          </a:xfrm>
        </p:spPr>
        <p:txBody>
          <a:bodyPr>
            <a:normAutofit/>
          </a:bodyPr>
          <a:lstStyle/>
          <a:p>
            <a:pPr eaLnBrk="1" hangingPunct="1">
              <a:lnSpc>
                <a:spcPct val="200000"/>
              </a:lnSpc>
              <a:buNone/>
              <a:defRPr/>
            </a:pPr>
            <a:r>
              <a:rPr lang="en-US" sz="2400" dirty="0" smtClean="0">
                <a:latin typeface="Times New Roman" pitchFamily="18" charset="0"/>
                <a:cs typeface="Times New Roman" pitchFamily="18" charset="0"/>
              </a:rPr>
              <a:t>    A unique dental material which is easy to manipulate and sets to a hard and strong mass, because of its property it is widely used in dentistry, medical and for general purposes such as construction and </a:t>
            </a:r>
            <a:r>
              <a:rPr lang="en-US" sz="2400" dirty="0" err="1" smtClean="0">
                <a:latin typeface="Times New Roman" pitchFamily="18" charset="0"/>
                <a:cs typeface="Times New Roman" pitchFamily="18" charset="0"/>
              </a:rPr>
              <a:t>statues,and</a:t>
            </a:r>
            <a:r>
              <a:rPr lang="en-US" sz="2400" dirty="0" smtClean="0">
                <a:latin typeface="Times New Roman" pitchFamily="18" charset="0"/>
                <a:cs typeface="Times New Roman" pitchFamily="18" charset="0"/>
              </a:rPr>
              <a:t> other routine uses </a:t>
            </a:r>
            <a:r>
              <a:rPr lang="en-US" sz="2400" dirty="0" err="1" smtClean="0">
                <a:latin typeface="Times New Roman" pitchFamily="18" charset="0"/>
                <a:cs typeface="Times New Roman" pitchFamily="18" charset="0"/>
              </a:rPr>
              <a:t>etc.Gypsum</a:t>
            </a:r>
            <a:r>
              <a:rPr lang="en-US" sz="2400" dirty="0" smtClean="0">
                <a:latin typeface="Times New Roman" pitchFamily="18" charset="0"/>
                <a:cs typeface="Times New Roman" pitchFamily="18" charset="0"/>
              </a:rPr>
              <a:t> products are immensely useful in dentistry in general and </a:t>
            </a:r>
            <a:r>
              <a:rPr lang="en-US" sz="2400" dirty="0" err="1" smtClean="0">
                <a:latin typeface="Times New Roman" pitchFamily="18" charset="0"/>
                <a:cs typeface="Times New Roman" pitchFamily="18" charset="0"/>
              </a:rPr>
              <a:t>prosthodontics</a:t>
            </a:r>
            <a:r>
              <a:rPr lang="en-US" sz="2400" dirty="0" smtClean="0">
                <a:latin typeface="Times New Roman" pitchFamily="18" charset="0"/>
                <a:cs typeface="Times New Roman" pitchFamily="18" charset="0"/>
              </a:rPr>
              <a:t> in particular.</a:t>
            </a:r>
          </a:p>
        </p:txBody>
      </p:sp>
      <p:sp>
        <p:nvSpPr>
          <p:cNvPr id="4" name="TextBox 3"/>
          <p:cNvSpPr txBox="1"/>
          <p:nvPr/>
        </p:nvSpPr>
        <p:spPr>
          <a:xfrm>
            <a:off x="8382000" y="6477000"/>
            <a:ext cx="742511" cy="369332"/>
          </a:xfrm>
          <a:prstGeom prst="rect">
            <a:avLst/>
          </a:prstGeom>
          <a:noFill/>
        </p:spPr>
        <p:txBody>
          <a:bodyPr wrap="none" rtlCol="0">
            <a:spAutoFit/>
          </a:bodyPr>
          <a:lstStyle/>
          <a:p>
            <a:r>
              <a:rPr lang="en-US" dirty="0" smtClean="0"/>
              <a:t>67/68</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normAutofit/>
          </a:bodyPr>
          <a:lstStyle/>
          <a:p>
            <a:pPr eaLnBrk="1" hangingPunct="1">
              <a:defRPr/>
            </a:pPr>
            <a:r>
              <a:rPr lang="en-US" sz="3200" b="1" smtClean="0">
                <a:solidFill>
                  <a:schemeClr val="accent2"/>
                </a:solidFill>
                <a:latin typeface="Times New Roman" pitchFamily="18" charset="0"/>
                <a:cs typeface="Times New Roman" pitchFamily="18" charset="0"/>
              </a:rPr>
              <a:t>REFERENCES</a:t>
            </a:r>
            <a:endParaRPr lang="en-US" sz="3200" b="1" dirty="0" smtClean="0">
              <a:solidFill>
                <a:schemeClr val="accent2"/>
              </a:solidFill>
              <a:latin typeface="Times New Roman" pitchFamily="18" charset="0"/>
              <a:cs typeface="Times New Roman" pitchFamily="18" charset="0"/>
            </a:endParaRPr>
          </a:p>
        </p:txBody>
      </p:sp>
      <p:sp>
        <p:nvSpPr>
          <p:cNvPr id="179203" name="Rectangle 3"/>
          <p:cNvSpPr>
            <a:spLocks noGrp="1" noChangeArrowheads="1"/>
          </p:cNvSpPr>
          <p:nvPr>
            <p:ph type="body" idx="1"/>
          </p:nvPr>
        </p:nvSpPr>
        <p:spPr/>
        <p:txBody>
          <a:bodyPr>
            <a:normAutofit/>
          </a:bodyPr>
          <a:lstStyle/>
          <a:p>
            <a:pPr>
              <a:lnSpc>
                <a:spcPct val="90000"/>
              </a:lnSpc>
              <a:buFont typeface="Wingdings" pitchFamily="2" charset="2"/>
              <a:buChar char="Ø"/>
              <a:defRPr/>
            </a:pPr>
            <a:r>
              <a:rPr lang="en-US" sz="2400" dirty="0" smtClean="0">
                <a:latin typeface="Times New Roman" pitchFamily="18" charset="0"/>
                <a:cs typeface="Times New Roman" pitchFamily="18" charset="0"/>
              </a:rPr>
              <a:t>Dental Material’s, Properties &amp; Dental Manipulation</a:t>
            </a:r>
          </a:p>
          <a:p>
            <a:pPr eaLnBrk="1" hangingPunct="1">
              <a:lnSpc>
                <a:spcPct val="90000"/>
              </a:lnSpc>
              <a:buNone/>
              <a:defRPr/>
            </a:pPr>
            <a:r>
              <a:rPr lang="en-US" sz="2400" dirty="0" smtClean="0">
                <a:latin typeface="Times New Roman" pitchFamily="18" charset="0"/>
                <a:cs typeface="Times New Roman" pitchFamily="18" charset="0"/>
              </a:rPr>
              <a:t>     By </a:t>
            </a:r>
            <a:r>
              <a:rPr lang="en-US" sz="2400" dirty="0" err="1" smtClean="0">
                <a:latin typeface="Times New Roman" pitchFamily="18" charset="0"/>
                <a:cs typeface="Times New Roman" pitchFamily="18" charset="0"/>
              </a:rPr>
              <a:t>R.G.Craig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O’brien</a:t>
            </a:r>
            <a:r>
              <a:rPr lang="en-US" sz="2400" dirty="0" smtClean="0">
                <a:latin typeface="Times New Roman" pitchFamily="18" charset="0"/>
                <a:cs typeface="Times New Roman" pitchFamily="18" charset="0"/>
              </a:rPr>
              <a:t>, Powers</a:t>
            </a:r>
          </a:p>
          <a:p>
            <a:pPr eaLnBrk="1" hangingPunct="1">
              <a:lnSpc>
                <a:spcPct val="90000"/>
              </a:lnSpc>
              <a:buClr>
                <a:schemeClr val="tx1"/>
              </a:buClr>
              <a:buFont typeface="Wingdings" pitchFamily="2" charset="2"/>
              <a:buChar char="Ø"/>
              <a:defRPr/>
            </a:pPr>
            <a:r>
              <a:rPr lang="en-US" sz="2400" dirty="0" smtClean="0">
                <a:latin typeface="Times New Roman" pitchFamily="18" charset="0"/>
                <a:cs typeface="Times New Roman" pitchFamily="18" charset="0"/>
              </a:rPr>
              <a:t>Clinical Restorative Material’s &amp; Technique </a:t>
            </a:r>
          </a:p>
          <a:p>
            <a:pPr eaLnBrk="1" hangingPunct="1">
              <a:lnSpc>
                <a:spcPct val="90000"/>
              </a:lnSpc>
              <a:buClr>
                <a:schemeClr val="tx1"/>
              </a:buClr>
              <a:buNone/>
              <a:defRPr/>
            </a:pPr>
            <a:r>
              <a:rPr lang="en-US" sz="2400" dirty="0" smtClean="0">
                <a:latin typeface="Times New Roman" pitchFamily="18" charset="0"/>
                <a:cs typeface="Times New Roman" pitchFamily="18" charset="0"/>
              </a:rPr>
              <a:t>     By </a:t>
            </a:r>
            <a:r>
              <a:rPr lang="en-US" sz="2400" dirty="0" err="1" smtClean="0">
                <a:latin typeface="Times New Roman" pitchFamily="18" charset="0"/>
                <a:cs typeface="Times New Roman" pitchFamily="18" charset="0"/>
              </a:rPr>
              <a:t>Leinfelder</a:t>
            </a:r>
            <a:r>
              <a:rPr lang="en-US" sz="2400" dirty="0" smtClean="0">
                <a:latin typeface="Times New Roman" pitchFamily="18" charset="0"/>
                <a:cs typeface="Times New Roman" pitchFamily="18" charset="0"/>
              </a:rPr>
              <a:t>, Lemons</a:t>
            </a:r>
          </a:p>
          <a:p>
            <a:pPr eaLnBrk="1" hangingPunct="1">
              <a:lnSpc>
                <a:spcPct val="90000"/>
              </a:lnSpc>
              <a:buClr>
                <a:schemeClr val="tx1"/>
              </a:buClr>
              <a:buFont typeface="Wingdings" pitchFamily="2" charset="2"/>
              <a:buChar char="Ø"/>
              <a:defRPr/>
            </a:pPr>
            <a:r>
              <a:rPr lang="en-US" sz="2400" dirty="0" smtClean="0">
                <a:latin typeface="Times New Roman" pitchFamily="18" charset="0"/>
                <a:cs typeface="Times New Roman" pitchFamily="18" charset="0"/>
              </a:rPr>
              <a:t>Applied Dental Material’s </a:t>
            </a:r>
          </a:p>
          <a:p>
            <a:pPr eaLnBrk="1" hangingPunct="1">
              <a:lnSpc>
                <a:spcPct val="90000"/>
              </a:lnSpc>
              <a:buClr>
                <a:schemeClr val="tx1"/>
              </a:buClr>
              <a:buNone/>
              <a:defRPr/>
            </a:pPr>
            <a:r>
              <a:rPr lang="en-US" sz="2400" dirty="0" smtClean="0">
                <a:latin typeface="Times New Roman" pitchFamily="18" charset="0"/>
                <a:cs typeface="Times New Roman" pitchFamily="18" charset="0"/>
              </a:rPr>
              <a:t>     By </a:t>
            </a:r>
            <a:r>
              <a:rPr lang="en-US" sz="2400" dirty="0" err="1" smtClean="0">
                <a:latin typeface="Times New Roman" pitchFamily="18" charset="0"/>
                <a:cs typeface="Times New Roman" pitchFamily="18" charset="0"/>
              </a:rPr>
              <a:t>J.Mc</a:t>
            </a:r>
            <a:r>
              <a:rPr lang="en-US" sz="2400" dirty="0" smtClean="0">
                <a:latin typeface="Times New Roman" pitchFamily="18" charset="0"/>
                <a:cs typeface="Times New Roman" pitchFamily="18" charset="0"/>
              </a:rPr>
              <a:t> CABE</a:t>
            </a:r>
          </a:p>
          <a:p>
            <a:pPr eaLnBrk="1" hangingPunct="1">
              <a:lnSpc>
                <a:spcPct val="90000"/>
              </a:lnSpc>
              <a:buClr>
                <a:schemeClr val="tx1"/>
              </a:buClr>
              <a:buFont typeface="Wingdings" pitchFamily="2" charset="2"/>
              <a:buChar char="Ø"/>
              <a:defRPr/>
            </a:pPr>
            <a:r>
              <a:rPr lang="en-US" sz="2400" dirty="0" smtClean="0">
                <a:latin typeface="Times New Roman" pitchFamily="18" charset="0"/>
                <a:cs typeface="Times New Roman" pitchFamily="18" charset="0"/>
              </a:rPr>
              <a:t>Skinners Science Of Dental Materials</a:t>
            </a:r>
          </a:p>
          <a:p>
            <a:pPr eaLnBrk="1" hangingPunct="1">
              <a:lnSpc>
                <a:spcPct val="90000"/>
              </a:lnSpc>
              <a:buClr>
                <a:schemeClr val="tx1"/>
              </a:buClr>
              <a:buNone/>
              <a:defRPr/>
            </a:pPr>
            <a:r>
              <a:rPr lang="en-US" sz="2400" dirty="0" smtClean="0">
                <a:latin typeface="Times New Roman" pitchFamily="18" charset="0"/>
                <a:cs typeface="Times New Roman" pitchFamily="18" charset="0"/>
              </a:rPr>
              <a:t>     By </a:t>
            </a:r>
            <a:r>
              <a:rPr lang="en-US" sz="2400" dirty="0" err="1" smtClean="0">
                <a:latin typeface="Times New Roman" pitchFamily="18" charset="0"/>
                <a:cs typeface="Times New Roman" pitchFamily="18" charset="0"/>
              </a:rPr>
              <a:t>Ralph.W.Phillips</a:t>
            </a:r>
            <a:endParaRPr lang="en-US" sz="2400" dirty="0" smtClean="0">
              <a:latin typeface="Times New Roman" pitchFamily="18" charset="0"/>
              <a:cs typeface="Times New Roman" pitchFamily="18" charset="0"/>
            </a:endParaRPr>
          </a:p>
          <a:p>
            <a:pPr eaLnBrk="1" hangingPunct="1">
              <a:lnSpc>
                <a:spcPct val="90000"/>
              </a:lnSpc>
              <a:buClr>
                <a:schemeClr val="tx1"/>
              </a:buClr>
              <a:buFont typeface="Wingdings" pitchFamily="2" charset="2"/>
              <a:buChar char="Ø"/>
              <a:defRPr/>
            </a:pPr>
            <a:r>
              <a:rPr lang="en-US" sz="2400" dirty="0" smtClean="0">
                <a:latin typeface="Times New Roman" pitchFamily="18" charset="0"/>
                <a:cs typeface="Times New Roman" pitchFamily="18" charset="0"/>
              </a:rPr>
              <a:t>The Clinical Handling Of Dental Material </a:t>
            </a:r>
          </a:p>
          <a:p>
            <a:pPr eaLnBrk="1" hangingPunct="1">
              <a:lnSpc>
                <a:spcPct val="90000"/>
              </a:lnSpc>
              <a:buClr>
                <a:schemeClr val="tx1"/>
              </a:buClr>
              <a:buNone/>
              <a:defRPr/>
            </a:pPr>
            <a:r>
              <a:rPr lang="en-US" sz="2400" dirty="0" smtClean="0">
                <a:latin typeface="Times New Roman" pitchFamily="18" charset="0"/>
                <a:cs typeface="Times New Roman" pitchFamily="18" charset="0"/>
              </a:rPr>
              <a:t>     By </a:t>
            </a:r>
            <a:r>
              <a:rPr lang="en-US" sz="2400" dirty="0" err="1" smtClean="0">
                <a:latin typeface="Times New Roman" pitchFamily="18" charset="0"/>
                <a:cs typeface="Times New Roman" pitchFamily="18" charset="0"/>
              </a:rPr>
              <a:t>B.G.Smith</a:t>
            </a:r>
            <a:r>
              <a:rPr lang="en-US" sz="2400" dirty="0" smtClean="0">
                <a:latin typeface="Times New Roman" pitchFamily="18" charset="0"/>
                <a:cs typeface="Times New Roman" pitchFamily="18" charset="0"/>
              </a:rPr>
              <a:t>  &amp;  </a:t>
            </a:r>
            <a:r>
              <a:rPr lang="en-US" sz="2400" dirty="0" err="1" smtClean="0">
                <a:latin typeface="Times New Roman" pitchFamily="18" charset="0"/>
                <a:cs typeface="Times New Roman" pitchFamily="18" charset="0"/>
              </a:rPr>
              <a:t>P.S.Wright</a:t>
            </a:r>
            <a:r>
              <a:rPr lang="en-US" sz="2400" dirty="0" smtClean="0">
                <a:latin typeface="Times New Roman" pitchFamily="18" charset="0"/>
                <a:cs typeface="Times New Roman" pitchFamily="18" charset="0"/>
              </a:rPr>
              <a:t> </a:t>
            </a:r>
          </a:p>
          <a:p>
            <a:pPr eaLnBrk="1" hangingPunct="1">
              <a:lnSpc>
                <a:spcPct val="90000"/>
              </a:lnSpc>
              <a:defRPr/>
            </a:pPr>
            <a:endParaRPr lang="en-US" sz="2200" dirty="0" smtClean="0"/>
          </a:p>
        </p:txBody>
      </p:sp>
      <p:sp>
        <p:nvSpPr>
          <p:cNvPr id="4" name="TextBox 3"/>
          <p:cNvSpPr txBox="1"/>
          <p:nvPr/>
        </p:nvSpPr>
        <p:spPr>
          <a:xfrm>
            <a:off x="8325289" y="6488668"/>
            <a:ext cx="742511" cy="369332"/>
          </a:xfrm>
          <a:prstGeom prst="rect">
            <a:avLst/>
          </a:prstGeom>
          <a:noFill/>
        </p:spPr>
        <p:txBody>
          <a:bodyPr wrap="none" rtlCol="0">
            <a:spAutoFit/>
          </a:bodyPr>
          <a:lstStyle/>
          <a:p>
            <a:r>
              <a:rPr lang="en-US" dirty="0" smtClean="0"/>
              <a:t>68/68</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066800"/>
            <a:ext cx="8229600" cy="4525963"/>
          </a:xfrm>
        </p:spPr>
        <p:txBody>
          <a:bodyPr>
            <a:normAutofit/>
          </a:bodyPr>
          <a:lstStyle/>
          <a:p>
            <a:pPr algn="ctr">
              <a:buNone/>
            </a:pPr>
            <a:endParaRPr lang="en-US" sz="6000" b="1" spc="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ctr">
              <a:buNone/>
            </a:pPr>
            <a:r>
              <a:rPr lang="en-US" sz="8000" b="1" spc="6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THANK YOU</a:t>
            </a:r>
            <a:endParaRPr lang="en-US" sz="8000" b="1" spc="60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4638"/>
            <a:ext cx="8686800" cy="1143000"/>
          </a:xfrm>
        </p:spPr>
        <p:txBody>
          <a:bodyPr>
            <a:normAutofit fontScale="90000"/>
          </a:bodyPr>
          <a:lstStyle/>
          <a:p>
            <a:r>
              <a:rPr lang="en-US" sz="3600" b="1" dirty="0">
                <a:solidFill>
                  <a:schemeClr val="accent2">
                    <a:lumMod val="75000"/>
                  </a:schemeClr>
                </a:solidFill>
                <a:latin typeface="Times New Roman" pitchFamily="18" charset="0"/>
                <a:cs typeface="Times New Roman" pitchFamily="18" charset="0"/>
              </a:rPr>
              <a:t>CHEMICAL &amp;PHYSICAL NATURE OF GYPSUM </a:t>
            </a:r>
            <a:r>
              <a:rPr lang="en-US" sz="3600" b="1" dirty="0" smtClean="0">
                <a:solidFill>
                  <a:schemeClr val="accent2">
                    <a:lumMod val="75000"/>
                  </a:schemeClr>
                </a:solidFill>
                <a:latin typeface="Times New Roman" pitchFamily="18" charset="0"/>
                <a:cs typeface="Times New Roman" pitchFamily="18" charset="0"/>
              </a:rPr>
              <a:t>PRODUCTS</a:t>
            </a:r>
            <a:endParaRPr lang="en-US" sz="3600" dirty="0"/>
          </a:p>
        </p:txBody>
      </p:sp>
      <p:sp>
        <p:nvSpPr>
          <p:cNvPr id="25603" name="Rectangle 3"/>
          <p:cNvSpPr>
            <a:spLocks noGrp="1" noChangeArrowheads="1"/>
          </p:cNvSpPr>
          <p:nvPr>
            <p:ph type="body" idx="1"/>
          </p:nvPr>
        </p:nvSpPr>
        <p:spPr>
          <a:xfrm>
            <a:off x="457200" y="1447800"/>
            <a:ext cx="8229600" cy="5181600"/>
          </a:xfrm>
        </p:spPr>
        <p:txBody>
          <a:bodyPr>
            <a:normAutofit lnSpcReduction="10000"/>
          </a:bodyPr>
          <a:lstStyle/>
          <a:p>
            <a:pPr>
              <a:lnSpc>
                <a:spcPct val="200000"/>
              </a:lnSpc>
              <a:buFont typeface="Wingdings" pitchFamily="2" charset="2"/>
              <a:buChar char="§"/>
            </a:pPr>
            <a:r>
              <a:rPr lang="en-US" sz="2400" dirty="0">
                <a:latin typeface="Times New Roman" pitchFamily="18" charset="0"/>
                <a:cs typeface="Times New Roman" pitchFamily="18" charset="0"/>
              </a:rPr>
              <a:t>Gypsum is the </a:t>
            </a:r>
            <a:r>
              <a:rPr lang="en-US" sz="2400" dirty="0" err="1">
                <a:latin typeface="Times New Roman" pitchFamily="18" charset="0"/>
                <a:cs typeface="Times New Roman" pitchFamily="18" charset="0"/>
              </a:rPr>
              <a:t>dihydrate</a:t>
            </a:r>
            <a:r>
              <a:rPr lang="en-US" sz="2400" dirty="0">
                <a:latin typeface="Times New Roman" pitchFamily="18" charset="0"/>
                <a:cs typeface="Times New Roman" pitchFamily="18" charset="0"/>
              </a:rPr>
              <a:t> form of </a:t>
            </a:r>
            <a:r>
              <a:rPr lang="en-US" sz="2400" dirty="0" smtClean="0">
                <a:latin typeface="Times New Roman" pitchFamily="18" charset="0"/>
                <a:cs typeface="Times New Roman" pitchFamily="18" charset="0"/>
              </a:rPr>
              <a:t>CaSO4  </a:t>
            </a:r>
            <a:r>
              <a:rPr lang="en-US" sz="2400" dirty="0">
                <a:latin typeface="Times New Roman" pitchFamily="18" charset="0"/>
                <a:cs typeface="Times New Roman" pitchFamily="18" charset="0"/>
              </a:rPr>
              <a:t>denoted as </a:t>
            </a:r>
            <a:r>
              <a:rPr lang="en-US" sz="2400" dirty="0" smtClean="0">
                <a:latin typeface="Times New Roman" pitchFamily="18" charset="0"/>
                <a:cs typeface="Times New Roman" pitchFamily="18" charset="0"/>
              </a:rPr>
              <a:t>CaSO</a:t>
            </a:r>
            <a:r>
              <a:rPr lang="en-US" sz="18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.2H</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a:t>
            </a:r>
            <a:r>
              <a:rPr lang="en-US" sz="2400" dirty="0">
                <a:latin typeface="Times New Roman" pitchFamily="18" charset="0"/>
                <a:cs typeface="Times New Roman" pitchFamily="18" charset="0"/>
              </a:rPr>
              <a:t>.</a:t>
            </a:r>
          </a:p>
          <a:p>
            <a:pPr>
              <a:lnSpc>
                <a:spcPct val="200000"/>
              </a:lnSpc>
              <a:buFont typeface="Wingdings" pitchFamily="2" charset="2"/>
              <a:buChar cha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 </a:t>
            </a:r>
            <a:r>
              <a:rPr lang="en-US" sz="2400" dirty="0">
                <a:latin typeface="Times New Roman" pitchFamily="18" charset="0"/>
                <a:cs typeface="Times New Roman" pitchFamily="18" charset="0"/>
              </a:rPr>
              <a:t>heating it loses 1.5 g </a:t>
            </a:r>
            <a:r>
              <a:rPr lang="en-US" sz="2400" dirty="0" smtClean="0">
                <a:latin typeface="Times New Roman" pitchFamily="18" charset="0"/>
                <a:cs typeface="Times New Roman" pitchFamily="18" charset="0"/>
              </a:rPr>
              <a:t>mol of </a:t>
            </a:r>
            <a:r>
              <a:rPr lang="en-US" sz="2400" dirty="0">
                <a:latin typeface="Times New Roman" pitchFamily="18" charset="0"/>
                <a:cs typeface="Times New Roman" pitchFamily="18" charset="0"/>
              </a:rPr>
              <a:t>its 2g </a:t>
            </a:r>
            <a:r>
              <a:rPr lang="en-US" sz="2400" dirty="0" smtClean="0">
                <a:latin typeface="Times New Roman" pitchFamily="18" charset="0"/>
                <a:cs typeface="Times New Roman" pitchFamily="18" charset="0"/>
              </a:rPr>
              <a:t>mol of </a:t>
            </a:r>
            <a:r>
              <a:rPr lang="en-US" sz="2400" dirty="0">
                <a:latin typeface="Times New Roman" pitchFamily="18" charset="0"/>
                <a:cs typeface="Times New Roman" pitchFamily="18" charset="0"/>
              </a:rPr>
              <a:t>water &amp; is converted to </a:t>
            </a:r>
            <a:r>
              <a:rPr lang="en-US" sz="2400" dirty="0" smtClean="0">
                <a:latin typeface="Times New Roman" pitchFamily="18" charset="0"/>
                <a:cs typeface="Times New Roman" pitchFamily="18" charset="0"/>
              </a:rPr>
              <a:t>CaSO</a:t>
            </a:r>
            <a:r>
              <a:rPr lang="en-US" sz="18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1/2</a:t>
            </a:r>
            <a:r>
              <a:rPr lang="en-US" sz="2400" dirty="0" smtClean="0">
                <a:latin typeface="Times New Roman" pitchFamily="18" charset="0"/>
                <a:cs typeface="Times New Roman" pitchFamily="18" charset="0"/>
              </a:rPr>
              <a:t>H</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a:t>
            </a:r>
            <a:endParaRPr lang="en-US" sz="2200" dirty="0">
              <a:latin typeface="Times New Roman" pitchFamily="18" charset="0"/>
              <a:cs typeface="Times New Roman" pitchFamily="18" charset="0"/>
            </a:endParaRPr>
          </a:p>
          <a:p>
            <a:pPr>
              <a:lnSpc>
                <a:spcPct val="200000"/>
              </a:lnSpc>
              <a:buFont typeface="Wingdings" pitchFamily="2" charset="2"/>
              <a:buChar char="§"/>
            </a:pPr>
            <a:r>
              <a:rPr lang="en-US" sz="2400" dirty="0">
                <a:latin typeface="Times New Roman" pitchFamily="18" charset="0"/>
                <a:cs typeface="Times New Roman" pitchFamily="18" charset="0"/>
              </a:rPr>
              <a:t>When mixed with water , the reverse reaction is seen:</a:t>
            </a:r>
          </a:p>
          <a:p>
            <a:pPr>
              <a:lnSpc>
                <a:spcPct val="200000"/>
              </a:lnSpc>
              <a:buNone/>
            </a:pPr>
            <a:r>
              <a:rPr lang="en-US" sz="2400" dirty="0" smtClean="0">
                <a:latin typeface="Times New Roman" pitchFamily="18" charset="0"/>
                <a:cs typeface="Times New Roman" pitchFamily="18" charset="0"/>
              </a:rPr>
              <a:t>     CaSO</a:t>
            </a:r>
            <a:r>
              <a:rPr lang="en-US" sz="18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1/2</a:t>
            </a:r>
            <a:r>
              <a:rPr lang="en-US" sz="2400" dirty="0" smtClean="0">
                <a:latin typeface="Times New Roman" pitchFamily="18" charset="0"/>
                <a:cs typeface="Times New Roman" pitchFamily="18" charset="0"/>
              </a:rPr>
              <a:t>H</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 </a:t>
            </a:r>
            <a:r>
              <a:rPr lang="en-US" sz="2400" dirty="0">
                <a:latin typeface="Times New Roman" pitchFamily="18" charset="0"/>
                <a:cs typeface="Times New Roman" pitchFamily="18" charset="0"/>
              </a:rPr>
              <a:t>+ </a:t>
            </a:r>
            <a:r>
              <a:rPr lang="en-US" sz="2200" dirty="0">
                <a:latin typeface="Times New Roman" pitchFamily="18" charset="0"/>
                <a:cs typeface="Times New Roman" pitchFamily="18" charset="0"/>
              </a:rPr>
              <a:t>11/2</a:t>
            </a:r>
            <a:r>
              <a:rPr lang="en-US" sz="2400" dirty="0">
                <a:latin typeface="Times New Roman" pitchFamily="18" charset="0"/>
                <a:cs typeface="Times New Roman" pitchFamily="18" charset="0"/>
              </a:rPr>
              <a:t>H</a:t>
            </a:r>
            <a:r>
              <a:rPr lang="en-US" sz="1800" dirty="0">
                <a:latin typeface="Times New Roman" pitchFamily="18" charset="0"/>
                <a:cs typeface="Times New Roman" pitchFamily="18" charset="0"/>
              </a:rPr>
              <a:t>2</a:t>
            </a:r>
            <a:r>
              <a:rPr lang="en-US" sz="2400" dirty="0">
                <a:latin typeface="Times New Roman" pitchFamily="18" charset="0"/>
                <a:cs typeface="Times New Roman" pitchFamily="18" charset="0"/>
              </a:rPr>
              <a:t>O      </a:t>
            </a:r>
            <a:r>
              <a:rPr lang="en-US" sz="2400" dirty="0" smtClean="0">
                <a:latin typeface="Times New Roman" pitchFamily="18" charset="0"/>
                <a:cs typeface="Times New Roman" pitchFamily="18" charset="0"/>
              </a:rPr>
              <a:t>CaSO</a:t>
            </a:r>
            <a:r>
              <a:rPr lang="en-US" sz="18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2H</a:t>
            </a:r>
            <a:r>
              <a:rPr lang="en-US" sz="18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a:t>
            </a:r>
            <a:r>
              <a:rPr lang="en-US" sz="2400" dirty="0">
                <a:latin typeface="Times New Roman" pitchFamily="18" charset="0"/>
                <a:cs typeface="Times New Roman" pitchFamily="18" charset="0"/>
              </a:rPr>
              <a:t>+                   					              3900cal/</a:t>
            </a:r>
            <a:r>
              <a:rPr lang="en-US" sz="2400" dirty="0" err="1">
                <a:latin typeface="Times New Roman" pitchFamily="18" charset="0"/>
                <a:cs typeface="Times New Roman" pitchFamily="18" charset="0"/>
              </a:rPr>
              <a:t>gmol</a:t>
            </a:r>
            <a:r>
              <a:rPr lang="en-US" sz="2400" dirty="0">
                <a:latin typeface="Times New Roman" pitchFamily="18" charset="0"/>
                <a:cs typeface="Times New Roman" pitchFamily="18" charset="0"/>
              </a:rPr>
              <a:t>.</a:t>
            </a:r>
          </a:p>
        </p:txBody>
      </p:sp>
      <p:sp>
        <p:nvSpPr>
          <p:cNvPr id="25604" name="Line 4"/>
          <p:cNvSpPr>
            <a:spLocks noChangeShapeType="1"/>
          </p:cNvSpPr>
          <p:nvPr/>
        </p:nvSpPr>
        <p:spPr bwMode="auto">
          <a:xfrm>
            <a:off x="4191000" y="5638800"/>
            <a:ext cx="304800" cy="0"/>
          </a:xfrm>
          <a:prstGeom prst="line">
            <a:avLst/>
          </a:prstGeom>
          <a:noFill/>
          <a:ln w="9525">
            <a:solidFill>
              <a:schemeClr val="tx1"/>
            </a:solidFill>
            <a:round/>
            <a:headEnd/>
            <a:tailEnd type="triangle" w="med" len="med"/>
          </a:ln>
          <a:effectLst/>
        </p:spPr>
        <p:txBody>
          <a:bodyPr/>
          <a:lstStyle/>
          <a:p>
            <a:endParaRPr lang="en-US"/>
          </a:p>
        </p:txBody>
      </p:sp>
      <p:sp>
        <p:nvSpPr>
          <p:cNvPr id="5" name="TextBox 4"/>
          <p:cNvSpPr txBox="1"/>
          <p:nvPr/>
        </p:nvSpPr>
        <p:spPr>
          <a:xfrm>
            <a:off x="8442308" y="6564868"/>
            <a:ext cx="625492" cy="369332"/>
          </a:xfrm>
          <a:prstGeom prst="rect">
            <a:avLst/>
          </a:prstGeom>
          <a:noFill/>
        </p:spPr>
        <p:txBody>
          <a:bodyPr wrap="none" rtlCol="0">
            <a:spAutoFit/>
          </a:bodyPr>
          <a:lstStyle/>
          <a:p>
            <a:r>
              <a:rPr lang="en-US" dirty="0" smtClean="0"/>
              <a:t>7/68</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sz="3200" b="1" dirty="0" smtClean="0">
                <a:solidFill>
                  <a:schemeClr val="accent2">
                    <a:lumMod val="75000"/>
                  </a:schemeClr>
                </a:solidFill>
                <a:latin typeface="Times New Roman" pitchFamily="18" charset="0"/>
                <a:cs typeface="Times New Roman" pitchFamily="18" charset="0"/>
              </a:rPr>
              <a:t>MANUFACTURE OF DENTAL PLASTER: </a:t>
            </a:r>
            <a:r>
              <a:rPr lang="en-US" sz="3200" b="1" dirty="0" smtClean="0">
                <a:solidFill>
                  <a:schemeClr val="accent2">
                    <a:lumMod val="75000"/>
                  </a:schemeClr>
                </a:solidFill>
                <a:latin typeface="Times New Roman" pitchFamily="18" charset="0"/>
                <a:cs typeface="Times New Roman" pitchFamily="18" charset="0"/>
                <a:sym typeface="Wingdings" pitchFamily="2" charset="2"/>
              </a:rPr>
              <a:t>(POP)</a:t>
            </a:r>
            <a:r>
              <a:rPr lang="en-US" sz="3200" u="sng" dirty="0" smtClean="0">
                <a:solidFill>
                  <a:schemeClr val="tx2"/>
                </a:solidFill>
              </a:rPr>
              <a:t/>
            </a:r>
            <a:br>
              <a:rPr lang="en-US" sz="3200" u="sng" dirty="0" smtClean="0">
                <a:solidFill>
                  <a:schemeClr val="tx2"/>
                </a:solidFill>
              </a:rPr>
            </a:br>
            <a:endParaRPr lang="en-US" sz="3200" dirty="0"/>
          </a:p>
        </p:txBody>
      </p:sp>
      <p:sp>
        <p:nvSpPr>
          <p:cNvPr id="3" name="Content Placeholder 2"/>
          <p:cNvSpPr>
            <a:spLocks noGrp="1"/>
          </p:cNvSpPr>
          <p:nvPr>
            <p:ph idx="1"/>
          </p:nvPr>
        </p:nvSpPr>
        <p:spPr>
          <a:xfrm>
            <a:off x="457200" y="1143000"/>
            <a:ext cx="5105400" cy="5486400"/>
          </a:xfrm>
        </p:spPr>
        <p:txBody>
          <a:bodyPr>
            <a:normAutofit fontScale="92500" lnSpcReduction="10000"/>
          </a:bodyPr>
          <a:lstStyle/>
          <a:p>
            <a:pPr>
              <a:lnSpc>
                <a:spcPct val="160000"/>
              </a:lnSpc>
              <a:spcBef>
                <a:spcPct val="50000"/>
              </a:spcBef>
              <a:buClr>
                <a:schemeClr val="tx1"/>
              </a:buClr>
              <a:buSzPct val="60000"/>
              <a:buFont typeface="Wingdings" pitchFamily="2" charset="2"/>
              <a:buChar char="§"/>
            </a:pPr>
            <a:r>
              <a:rPr lang="en-US" sz="2600" dirty="0" smtClean="0">
                <a:latin typeface="Times New Roman" pitchFamily="18" charset="0"/>
                <a:cs typeface="Times New Roman" pitchFamily="18" charset="0"/>
              </a:rPr>
              <a:t>Gypsum is heated to a temperature of about 110 to 120ºC (230 to 250ºF) in  order to drive off part of the water of crystallization.</a:t>
            </a:r>
          </a:p>
          <a:p>
            <a:pPr>
              <a:lnSpc>
                <a:spcPct val="160000"/>
              </a:lnSpc>
              <a:spcBef>
                <a:spcPct val="50000"/>
              </a:spcBef>
              <a:buClr>
                <a:schemeClr val="tx1"/>
              </a:buClr>
              <a:buSzPct val="60000"/>
              <a:buFont typeface="Wingdings" pitchFamily="2" charset="2"/>
              <a:buChar char="§"/>
            </a:pPr>
            <a:r>
              <a:rPr lang="en-US" sz="2600" dirty="0" smtClean="0">
                <a:latin typeface="Times New Roman" pitchFamily="18" charset="0"/>
                <a:cs typeface="Times New Roman" pitchFamily="18" charset="0"/>
              </a:rPr>
              <a:t>This produces irregular, crystals with capillary pores- </a:t>
            </a:r>
            <a:r>
              <a:rPr lang="en-US" sz="2600" b="1" i="1" dirty="0" smtClean="0">
                <a:solidFill>
                  <a:schemeClr val="accent2">
                    <a:lumMod val="75000"/>
                  </a:schemeClr>
                </a:solidFill>
                <a:latin typeface="Times New Roman" pitchFamily="18" charset="0"/>
                <a:cs typeface="Times New Roman" pitchFamily="18" charset="0"/>
              </a:rPr>
              <a:t>ß-</a:t>
            </a:r>
            <a:r>
              <a:rPr lang="en-US" sz="2600" b="1" i="1" dirty="0" err="1" smtClean="0">
                <a:solidFill>
                  <a:schemeClr val="accent2">
                    <a:lumMod val="75000"/>
                  </a:schemeClr>
                </a:solidFill>
                <a:latin typeface="Times New Roman" pitchFamily="18" charset="0"/>
                <a:cs typeface="Times New Roman" pitchFamily="18" charset="0"/>
              </a:rPr>
              <a:t>hemihydrate</a:t>
            </a:r>
            <a:r>
              <a:rPr lang="en-US" sz="2600" b="1" i="1" dirty="0" smtClean="0">
                <a:solidFill>
                  <a:schemeClr val="accent2">
                    <a:lumMod val="75000"/>
                  </a:schemeClr>
                </a:solidFill>
                <a:latin typeface="Times New Roman" pitchFamily="18" charset="0"/>
                <a:cs typeface="Times New Roman" pitchFamily="18" charset="0"/>
              </a:rPr>
              <a:t>.</a:t>
            </a:r>
          </a:p>
          <a:p>
            <a:pPr>
              <a:lnSpc>
                <a:spcPct val="160000"/>
              </a:lnSpc>
              <a:spcBef>
                <a:spcPct val="50000"/>
              </a:spcBef>
              <a:buClr>
                <a:schemeClr val="tx1"/>
              </a:buClr>
              <a:buSzPct val="60000"/>
              <a:buFont typeface="Wingdings" pitchFamily="2" charset="2"/>
              <a:buChar char="§"/>
            </a:pPr>
            <a:r>
              <a:rPr lang="en-US" sz="2600" dirty="0" smtClean="0">
                <a:latin typeface="Times New Roman" pitchFamily="18" charset="0"/>
                <a:cs typeface="Times New Roman" pitchFamily="18" charset="0"/>
              </a:rPr>
              <a:t>Procedure is carried out in a kettle, vat or rotary kiln open to air –</a:t>
            </a:r>
            <a:r>
              <a:rPr lang="en-US" sz="2600" b="1" i="1" dirty="0" smtClean="0">
                <a:solidFill>
                  <a:srgbClr val="7030A0"/>
                </a:solidFill>
                <a:latin typeface="Times New Roman" pitchFamily="18" charset="0"/>
                <a:cs typeface="Times New Roman" pitchFamily="18" charset="0"/>
              </a:rPr>
              <a:t>Dry </a:t>
            </a:r>
            <a:r>
              <a:rPr lang="en-US" sz="2600" b="1" i="1" dirty="0" err="1" smtClean="0">
                <a:solidFill>
                  <a:srgbClr val="7030A0"/>
                </a:solidFill>
                <a:latin typeface="Times New Roman" pitchFamily="18" charset="0"/>
                <a:cs typeface="Times New Roman" pitchFamily="18" charset="0"/>
              </a:rPr>
              <a:t>Calcination</a:t>
            </a:r>
            <a:r>
              <a:rPr lang="en-US" sz="2600" b="1" i="1" dirty="0" smtClean="0">
                <a:solidFill>
                  <a:srgbClr val="7030A0"/>
                </a:solidFill>
                <a:latin typeface="Times New Roman" pitchFamily="18" charset="0"/>
                <a:cs typeface="Times New Roman" pitchFamily="18" charset="0"/>
              </a:rPr>
              <a:t>.  </a:t>
            </a:r>
          </a:p>
          <a:p>
            <a:pPr>
              <a:lnSpc>
                <a:spcPct val="160000"/>
              </a:lnSpc>
              <a:buClr>
                <a:schemeClr val="tx1"/>
              </a:buClr>
              <a:buFont typeface="Wingdings" pitchFamily="2" charset="2"/>
              <a:buChar char="§"/>
            </a:pPr>
            <a:endParaRPr lang="en-US" sz="2400" dirty="0">
              <a:latin typeface="Times New Roman" pitchFamily="18" charset="0"/>
              <a:cs typeface="Times New Roman" pitchFamily="18" charset="0"/>
            </a:endParaRPr>
          </a:p>
        </p:txBody>
      </p:sp>
      <p:pic>
        <p:nvPicPr>
          <p:cNvPr id="4" name="Picture 5" descr="DSC07340"/>
          <p:cNvPicPr>
            <a:picLocks noChangeAspect="1" noChangeArrowheads="1"/>
          </p:cNvPicPr>
          <p:nvPr/>
        </p:nvPicPr>
        <p:blipFill>
          <a:blip r:embed="rId2" cstate="print"/>
          <a:srcRect l="32076" t="22641" r="35849"/>
          <a:stretch>
            <a:fillRect/>
          </a:stretch>
        </p:blipFill>
        <p:spPr>
          <a:xfrm>
            <a:off x="6629400" y="1219200"/>
            <a:ext cx="2286000" cy="4038600"/>
          </a:xfrm>
          <a:prstGeom prst="rect">
            <a:avLst/>
          </a:prstGeom>
          <a:noFill/>
        </p:spPr>
      </p:pic>
      <p:sp>
        <p:nvSpPr>
          <p:cNvPr id="5" name="TextBox 4"/>
          <p:cNvSpPr txBox="1"/>
          <p:nvPr/>
        </p:nvSpPr>
        <p:spPr>
          <a:xfrm>
            <a:off x="8518508" y="6553200"/>
            <a:ext cx="625492" cy="369332"/>
          </a:xfrm>
          <a:prstGeom prst="rect">
            <a:avLst/>
          </a:prstGeom>
          <a:noFill/>
        </p:spPr>
        <p:txBody>
          <a:bodyPr wrap="none" rtlCol="0">
            <a:spAutoFit/>
          </a:bodyPr>
          <a:lstStyle/>
          <a:p>
            <a:r>
              <a:rPr lang="en-US" dirty="0" smtClean="0"/>
              <a:t>8/68</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200" b="1" dirty="0" smtClean="0">
                <a:solidFill>
                  <a:schemeClr val="accent2">
                    <a:lumMod val="75000"/>
                  </a:schemeClr>
                </a:solidFill>
                <a:latin typeface="Times New Roman" pitchFamily="18" charset="0"/>
                <a:cs typeface="Times New Roman" pitchFamily="18" charset="0"/>
              </a:rPr>
              <a:t>MICROSCOPICALLY</a:t>
            </a:r>
            <a:br>
              <a:rPr lang="en-US" sz="3200" b="1" dirty="0" smtClean="0">
                <a:solidFill>
                  <a:schemeClr val="accent2">
                    <a:lumMod val="75000"/>
                  </a:schemeClr>
                </a:solidFill>
                <a:latin typeface="Times New Roman" pitchFamily="18" charset="0"/>
                <a:cs typeface="Times New Roman" pitchFamily="18" charset="0"/>
              </a:rPr>
            </a:br>
            <a:endParaRPr lang="en-US" sz="3200" b="1" dirty="0">
              <a:solidFill>
                <a:schemeClr val="accent2">
                  <a:lumMod val="75000"/>
                </a:schemeClr>
              </a:solidFill>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a:buFont typeface="Wingdings" pitchFamily="2" charset="2"/>
              <a:buChar char="§"/>
            </a:pPr>
            <a:r>
              <a:rPr lang="en-US" sz="2400" dirty="0" smtClean="0">
                <a:latin typeface="Times New Roman" pitchFamily="18" charset="0"/>
                <a:cs typeface="Times New Roman" pitchFamily="18" charset="0"/>
              </a:rPr>
              <a:t>    Fibrous aggregate of fine crystals with capillary pores.</a:t>
            </a:r>
          </a:p>
          <a:p>
            <a:pPr>
              <a:buNone/>
            </a:pPr>
            <a:endParaRPr lang="en-US" sz="2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srcRect/>
          <a:stretch>
            <a:fillRect/>
          </a:stretch>
        </p:blipFill>
        <p:spPr bwMode="auto">
          <a:xfrm>
            <a:off x="2347052" y="2209800"/>
            <a:ext cx="4449896" cy="3916363"/>
          </a:xfrm>
          <a:prstGeom prst="rect">
            <a:avLst/>
          </a:prstGeom>
          <a:noFill/>
          <a:ln w="9525">
            <a:solidFill>
              <a:schemeClr val="accent4">
                <a:lumMod val="75000"/>
              </a:schemeClr>
            </a:solidFill>
            <a:miter lim="800000"/>
            <a:headEnd/>
            <a:tailEnd/>
          </a:ln>
        </p:spPr>
      </p:pic>
      <p:sp>
        <p:nvSpPr>
          <p:cNvPr id="7" name="TextBox 6"/>
          <p:cNvSpPr txBox="1"/>
          <p:nvPr/>
        </p:nvSpPr>
        <p:spPr>
          <a:xfrm>
            <a:off x="2286000" y="6172200"/>
            <a:ext cx="5000087" cy="369332"/>
          </a:xfrm>
          <a:prstGeom prst="rect">
            <a:avLst/>
          </a:prstGeom>
          <a:noFill/>
        </p:spPr>
        <p:txBody>
          <a:bodyPr wrap="none" rtlCol="0">
            <a:spAutoFit/>
          </a:bodyPr>
          <a:lstStyle/>
          <a:p>
            <a:r>
              <a:rPr lang="en-US" dirty="0" smtClean="0">
                <a:latin typeface="Times New Roman" pitchFamily="18" charset="0"/>
                <a:cs typeface="Times New Roman" pitchFamily="18" charset="0"/>
              </a:rPr>
              <a:t>Powder particles of plaster of Paris (</a:t>
            </a:r>
            <a:r>
              <a:rPr lang="en-US" i="1" dirty="0" smtClean="0">
                <a:latin typeface="Times New Roman" pitchFamily="18" charset="0"/>
                <a:cs typeface="Times New Roman" pitchFamily="18" charset="0"/>
              </a:rPr>
              <a:t>ß-</a:t>
            </a:r>
            <a:r>
              <a:rPr lang="en-US" i="1" dirty="0" err="1" smtClean="0">
                <a:latin typeface="Times New Roman" pitchFamily="18" charset="0"/>
                <a:cs typeface="Times New Roman" pitchFamily="18" charset="0"/>
              </a:rPr>
              <a:t>hemihydrate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8" name="TextBox 7"/>
          <p:cNvSpPr txBox="1"/>
          <p:nvPr/>
        </p:nvSpPr>
        <p:spPr>
          <a:xfrm>
            <a:off x="8442308" y="6553200"/>
            <a:ext cx="625492" cy="369332"/>
          </a:xfrm>
          <a:prstGeom prst="rect">
            <a:avLst/>
          </a:prstGeom>
          <a:noFill/>
        </p:spPr>
        <p:txBody>
          <a:bodyPr wrap="none" rtlCol="0">
            <a:spAutoFit/>
          </a:bodyPr>
          <a:lstStyle/>
          <a:p>
            <a:r>
              <a:rPr lang="en-US" dirty="0" smtClean="0"/>
              <a:t>9/68</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TotalTime>
  <Words>2960</Words>
  <Application>Microsoft Office PowerPoint</Application>
  <PresentationFormat>On-screen Show (4:3)</PresentationFormat>
  <Paragraphs>544</Paragraphs>
  <Slides>69</Slides>
  <Notes>30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GYPSUM PRODUCTS</vt:lpstr>
      <vt:lpstr>INTRODUCTION</vt:lpstr>
      <vt:lpstr>APPLICATIONS</vt:lpstr>
      <vt:lpstr>CLASSIFICATION</vt:lpstr>
      <vt:lpstr>MANUFACTURE OF GYPSUM PRODUCTS</vt:lpstr>
      <vt:lpstr>MANUFACTURE OF GYPSUM PRODUCTS</vt:lpstr>
      <vt:lpstr>CHEMICAL &amp;PHYSICAL NATURE OF GYPSUM PRODUCTS</vt:lpstr>
      <vt:lpstr>MANUFACTURE OF DENTAL PLASTER: (POP) </vt:lpstr>
      <vt:lpstr>MICROSCOPICALLY </vt:lpstr>
      <vt:lpstr>MANUFACTURE OF DENTAL STONE  </vt:lpstr>
      <vt:lpstr>MICR0SCOPICALLY </vt:lpstr>
      <vt:lpstr>PowerPoint Presentation</vt:lpstr>
      <vt:lpstr>MANUFACTURE OF IMPROVED STONE </vt:lpstr>
      <vt:lpstr>THEORIES OF SETTING</vt:lpstr>
      <vt:lpstr>WATER/POWDER  RATIO</vt:lpstr>
      <vt:lpstr> WATER/POWDER RATIO AFFECTED BY:- </vt:lpstr>
      <vt:lpstr>RECOMMENDED W/P RATIO</vt:lpstr>
      <vt:lpstr>EXCESS WATER</vt:lpstr>
      <vt:lpstr>MANIPULATION:</vt:lpstr>
      <vt:lpstr>SPATULATION CAN BE CONTINUED BY HAND USING A METAL SPATULA WITH A STIFF BLADE.</vt:lpstr>
      <vt:lpstr>MECHANICAL SPATULATION</vt:lpstr>
      <vt:lpstr>A POWER DRIVEN MECHANICAL SPATULATOR.</vt:lpstr>
      <vt:lpstr>PROPORTIONING</vt:lpstr>
      <vt:lpstr>MIXING</vt:lpstr>
      <vt:lpstr>MIXING</vt:lpstr>
      <vt:lpstr>PROPERTIES</vt:lpstr>
      <vt:lpstr> SETTING TIME</vt:lpstr>
      <vt:lpstr>PowerPoint Presentation</vt:lpstr>
      <vt:lpstr>MEASUREMENT OF SETTING TIME</vt:lpstr>
      <vt:lpstr>PowerPoint Presentation</vt:lpstr>
      <vt:lpstr>PowerPoint Presentation</vt:lpstr>
      <vt:lpstr>PowerPoint Presentation</vt:lpstr>
      <vt:lpstr>PowerPoint Presentation</vt:lpstr>
      <vt:lpstr>PowerPoint Presentation</vt:lpstr>
      <vt:lpstr>FACTORS AFFECTING THE SETTING TIME</vt:lpstr>
      <vt:lpstr>PowerPoint Presentation</vt:lpstr>
      <vt:lpstr>PowerPoint Presentation</vt:lpstr>
      <vt:lpstr>PowerPoint Presentation</vt:lpstr>
      <vt:lpstr>PowerPoint Presentation</vt:lpstr>
      <vt:lpstr>PowerPoint Presentation</vt:lpstr>
      <vt:lpstr>PowerPoint Presentation</vt:lpstr>
      <vt:lpstr>RETARDERS</vt:lpstr>
      <vt:lpstr>SETTING EXPANSION </vt:lpstr>
      <vt:lpstr>PowerPoint Presentation</vt:lpstr>
      <vt:lpstr>PowerPoint Presentation</vt:lpstr>
      <vt:lpstr>PowerPoint Presentation</vt:lpstr>
      <vt:lpstr>HYGROSCOPIC SETTING EXPANSION</vt:lpstr>
      <vt:lpstr>CONTROL OF SETTING EXPANSION</vt:lpstr>
      <vt:lpstr>IMPORTANCE OF SETTING EXPANSION</vt:lpstr>
      <vt:lpstr>PowerPoint Presentation</vt:lpstr>
      <vt:lpstr>FACTORS AFFECTING STRENGTH</vt:lpstr>
      <vt:lpstr>PowerPoint Presentation</vt:lpstr>
      <vt:lpstr>EFFECT OF W/P RATIO ON THE COMPRESSIVE STRENGTH OF GYPSUM PRODUCTS</vt:lpstr>
      <vt:lpstr>TENSILE STRENGTH</vt:lpstr>
      <vt:lpstr>HARDNESS AND ABRASION RESISTANCE</vt:lpstr>
      <vt:lpstr>REPRODUCTION OF DETAILS</vt:lpstr>
      <vt:lpstr>PowerPoint Presentation</vt:lpstr>
      <vt:lpstr>TYPE 1 OR IMPRESSION PLASTER</vt:lpstr>
      <vt:lpstr>MODEL PLASTER (TYPE- II)</vt:lpstr>
      <vt:lpstr>DENTAL STONE (TYPE III)</vt:lpstr>
      <vt:lpstr>DENTAL STONE , HIGH  STRENGTH  TYPE(IV) </vt:lpstr>
      <vt:lpstr>TYPE V OR DENTAL STONE ,HIGH STRENGTH, HIGH EXPANSION</vt:lpstr>
      <vt:lpstr> TYPICAL PROPERTIES * OF THE FIVE TYPES OF GYPSUM PRODUCTS </vt:lpstr>
      <vt:lpstr>SYNTHETIC GYPSUM:</vt:lpstr>
      <vt:lpstr>PowerPoint Presentation</vt:lpstr>
      <vt:lpstr>INFECTION CONTROL:</vt:lpstr>
      <vt:lpstr>SUMMARY</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GYPSUM PRODUCTS</dc:title>
  <dc:creator>user</dc:creator>
  <cp:lastModifiedBy>ismail - [2010]</cp:lastModifiedBy>
  <cp:revision>128</cp:revision>
  <dcterms:created xsi:type="dcterms:W3CDTF">2010-08-29T11:46:09Z</dcterms:created>
  <dcterms:modified xsi:type="dcterms:W3CDTF">2023-09-08T04:47:32Z</dcterms:modified>
</cp:coreProperties>
</file>